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1"/>
  </p:notesMasterIdLst>
  <p:sldIdLst>
    <p:sldId id="269" r:id="rId5"/>
    <p:sldId id="297" r:id="rId6"/>
    <p:sldId id="266" r:id="rId7"/>
    <p:sldId id="454" r:id="rId8"/>
    <p:sldId id="477" r:id="rId9"/>
    <p:sldId id="455" r:id="rId10"/>
    <p:sldId id="456" r:id="rId11"/>
    <p:sldId id="372" r:id="rId12"/>
    <p:sldId id="504" r:id="rId13"/>
    <p:sldId id="507" r:id="rId14"/>
    <p:sldId id="478" r:id="rId15"/>
    <p:sldId id="505" r:id="rId16"/>
    <p:sldId id="457" r:id="rId17"/>
    <p:sldId id="479" r:id="rId18"/>
    <p:sldId id="498" r:id="rId19"/>
    <p:sldId id="480" r:id="rId20"/>
    <p:sldId id="459" r:id="rId21"/>
    <p:sldId id="491" r:id="rId22"/>
    <p:sldId id="499" r:id="rId23"/>
    <p:sldId id="493" r:id="rId24"/>
    <p:sldId id="502" r:id="rId25"/>
    <p:sldId id="374" r:id="rId26"/>
    <p:sldId id="489" r:id="rId27"/>
    <p:sldId id="430" r:id="rId28"/>
    <p:sldId id="482" r:id="rId29"/>
    <p:sldId id="503" r:id="rId30"/>
  </p:sldIdLst>
  <p:sldSz cx="9144000" cy="6858000" type="screen4x3"/>
  <p:notesSz cx="6805613" cy="9939338"/>
  <p:custDataLst>
    <p:tags r:id="rId3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FF"/>
    <a:srgbClr val="007864"/>
    <a:srgbClr val="83CCAA"/>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F1B42-2B7B-495C-AE01-4D91877C4191}" v="3" dt="2024-03-05T02:21:04.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66000" autoAdjust="0"/>
  </p:normalViewPr>
  <p:slideViewPr>
    <p:cSldViewPr snapToObjects="1">
      <p:cViewPr varScale="1">
        <p:scale>
          <a:sx n="71" d="100"/>
          <a:sy n="71" d="100"/>
        </p:scale>
        <p:origin x="2976"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78" d="100"/>
          <a:sy n="78" d="100"/>
        </p:scale>
        <p:origin x="40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099" cy="498693"/>
          </a:xfrm>
          <a:prstGeom prst="rect">
            <a:avLst/>
          </a:prstGeom>
        </p:spPr>
        <p:txBody>
          <a:bodyPr vert="horz" lIns="92221" tIns="46111" rIns="92221" bIns="46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2221" tIns="46111" rIns="92221" bIns="46111" rtlCol="0"/>
          <a:lstStyle>
            <a:lvl1pPr algn="r">
              <a:defRPr sz="1200"/>
            </a:lvl1pPr>
          </a:lstStyle>
          <a:p>
            <a:fld id="{BA50B120-CD90-CA4A-A384-DB7B908530F3}" type="datetimeFigureOut">
              <a:rPr kumimoji="1" lang="ja-JP" altLang="en-US" smtClean="0"/>
              <a:t>2024/3/5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2800"/>
          </a:xfrm>
          <a:prstGeom prst="rect">
            <a:avLst/>
          </a:prstGeom>
          <a:noFill/>
          <a:ln w="12700">
            <a:solidFill>
              <a:prstClr val="black"/>
            </a:solidFill>
          </a:ln>
        </p:spPr>
        <p:txBody>
          <a:bodyPr vert="horz" lIns="92221" tIns="46111" rIns="92221" bIns="46111" rtlCol="0" anchor="ctr"/>
          <a:lstStyle/>
          <a:p>
            <a:endParaRPr lang="ja-JP" altLang="en-US"/>
          </a:p>
        </p:txBody>
      </p:sp>
      <p:sp>
        <p:nvSpPr>
          <p:cNvPr id="5" name="ノート プレースホルダー 4"/>
          <p:cNvSpPr>
            <a:spLocks noGrp="1"/>
          </p:cNvSpPr>
          <p:nvPr>
            <p:ph type="body" sz="quarter" idx="3"/>
          </p:nvPr>
        </p:nvSpPr>
        <p:spPr>
          <a:xfrm>
            <a:off x="680562" y="4783308"/>
            <a:ext cx="5444490" cy="3913615"/>
          </a:xfrm>
          <a:prstGeom prst="rect">
            <a:avLst/>
          </a:prstGeom>
        </p:spPr>
        <p:txBody>
          <a:bodyPr vert="horz" lIns="92221" tIns="46111" rIns="92221" bIns="461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099" cy="498692"/>
          </a:xfrm>
          <a:prstGeom prst="rect">
            <a:avLst/>
          </a:prstGeom>
        </p:spPr>
        <p:txBody>
          <a:bodyPr vert="horz" lIns="92221" tIns="46111" rIns="92221" bIns="46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2221" tIns="46111" rIns="92221" bIns="46111"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562" y="4679505"/>
            <a:ext cx="5444490" cy="4761142"/>
          </a:xfrm>
        </p:spPr>
        <p:txBody>
          <a:bodyPr/>
          <a:lstStyle/>
          <a:p>
            <a:pPr indent="90629"/>
            <a:r>
              <a:rPr lang="en-US" altLang="ja-JP" b="0" i="0" u="none" strike="noStrike" dirty="0">
                <a:solidFill>
                  <a:srgbClr val="000000"/>
                </a:solidFill>
                <a:effectLst/>
                <a:latin typeface="Meiryo UI" panose="020B0604030504040204" pitchFamily="50" charset="-128"/>
              </a:rPr>
              <a:t>【</a:t>
            </a:r>
            <a:r>
              <a:rPr lang="ja-JP" altLang="ja-JP" b="0" i="0" u="none" strike="noStrike" dirty="0">
                <a:solidFill>
                  <a:srgbClr val="000000"/>
                </a:solidFill>
                <a:effectLst/>
                <a:ea typeface="Meiryo UI" panose="020B0604030504040204" pitchFamily="50" charset="-128"/>
              </a:rPr>
              <a:t>説明原稿</a:t>
            </a:r>
            <a:r>
              <a:rPr lang="en-US" altLang="ja-JP" b="0" i="0" u="none" strike="noStrike" dirty="0">
                <a:solidFill>
                  <a:srgbClr val="000000"/>
                </a:solidFill>
                <a:effectLst/>
                <a:latin typeface="Meiryo UI" panose="020B0604030504040204" pitchFamily="50" charset="-128"/>
              </a:rPr>
              <a:t>】</a:t>
            </a:r>
            <a:endParaRPr lang="en-US" altLang="ja-JP" dirty="0"/>
          </a:p>
          <a:p>
            <a:pPr indent="90629"/>
            <a:r>
              <a:rPr lang="ja-JP" altLang="en-US" dirty="0"/>
              <a:t>「デジタルリテラシーを身につけて安全にインターネットを楽しもう」</a:t>
            </a:r>
            <a:endParaRPr lang="en-US" altLang="ja-JP" dirty="0"/>
          </a:p>
          <a:p>
            <a:pPr indent="90629"/>
            <a:endParaRPr lang="en-US" altLang="ja-JP" dirty="0"/>
          </a:p>
          <a:p>
            <a:pPr indent="90629"/>
            <a:r>
              <a:rPr lang="ja-JP" altLang="en-US" dirty="0"/>
              <a:t>みなさん、こんにちは。</a:t>
            </a:r>
            <a:endParaRPr lang="en-US" altLang="ja-JP" dirty="0"/>
          </a:p>
          <a:p>
            <a:pPr indent="90629"/>
            <a:r>
              <a:rPr lang="ja-JP" altLang="en-US" dirty="0"/>
              <a:t>これからデジタルリテラシーについてご説明いたします。</a:t>
            </a:r>
            <a:endParaRPr lang="en-US" altLang="ja-JP" dirty="0"/>
          </a:p>
          <a:p>
            <a:pPr indent="90629"/>
            <a:r>
              <a:rPr lang="ja-JP" altLang="en-US" dirty="0"/>
              <a:t>どうぞよろしくお願いいたします。</a:t>
            </a:r>
            <a:endParaRPr lang="en-US" altLang="ja-JP" dirty="0"/>
          </a:p>
          <a:p>
            <a:pPr indent="90629"/>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説明原稿</a:t>
            </a:r>
            <a:r>
              <a:rPr lang="en-US" altLang="ja-JP" b="1"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まずは、「デジタル足あと」というものを学んでいきましょう。</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私たちがインターネットを利用するとき、オンライン上には</a:t>
            </a:r>
          </a:p>
          <a:p>
            <a:pPr indent="94463" defTabSz="922264">
              <a:defRPr/>
            </a:pPr>
            <a:r>
              <a:rPr lang="ja-JP" altLang="en-US" b="1" dirty="0">
                <a:latin typeface="Meiryo UI" panose="020B0604030504040204" pitchFamily="50" charset="-128"/>
                <a:ea typeface="Meiryo UI" panose="020B0604030504040204" pitchFamily="50" charset="-128"/>
              </a:rPr>
              <a:t>・ウェブページの閲覧履歴</a:t>
            </a:r>
          </a:p>
          <a:p>
            <a:pPr indent="94463" defTabSz="922264">
              <a:defRPr/>
            </a:pPr>
            <a:r>
              <a:rPr lang="ja-JP" altLang="en-US" b="1" dirty="0">
                <a:latin typeface="Meiryo UI" panose="020B0604030504040204" pitchFamily="50" charset="-128"/>
                <a:ea typeface="Meiryo UI" panose="020B0604030504040204" pitchFamily="50" charset="-128"/>
              </a:rPr>
              <a:t>・作成したアカウントの情報、ソーシャルメディアへの投稿</a:t>
            </a:r>
          </a:p>
          <a:p>
            <a:pPr indent="94463" defTabSz="922264">
              <a:defRPr/>
            </a:pPr>
            <a:r>
              <a:rPr lang="ja-JP" altLang="en-US" b="1" dirty="0">
                <a:latin typeface="Meiryo UI" panose="020B0604030504040204" pitchFamily="50" charset="-128"/>
                <a:ea typeface="Meiryo UI" panose="020B0604030504040204" pitchFamily="50" charset="-128"/>
              </a:rPr>
              <a:t>・送受信された電子メール</a:t>
            </a:r>
          </a:p>
          <a:p>
            <a:pPr indent="94463" defTabSz="922264">
              <a:defRPr/>
            </a:pPr>
            <a:r>
              <a:rPr lang="ja-JP" altLang="en-US" b="1" dirty="0">
                <a:latin typeface="Meiryo UI" panose="020B0604030504040204" pitchFamily="50" charset="-128"/>
                <a:ea typeface="Meiryo UI" panose="020B0604030504040204" pitchFamily="50" charset="-128"/>
              </a:rPr>
              <a:t>など、個人の行動記録が残されます。これらの残された行動記録を、「デジタル足あと」といいます。</a:t>
            </a:r>
          </a:p>
          <a:p>
            <a:pPr indent="94463" defTabSz="922264">
              <a:defRPr/>
            </a:pPr>
            <a:r>
              <a:rPr lang="ja-JP" altLang="en-US" b="1" dirty="0">
                <a:latin typeface="Meiryo UI" panose="020B0604030504040204" pitchFamily="50" charset="-128"/>
                <a:ea typeface="Meiryo UI" panose="020B0604030504040204" pitchFamily="50" charset="-128"/>
              </a:rPr>
              <a:t>「デジタル足あと」は、これから紹介する様々なインターネット上の現象と関連性があります。</a:t>
            </a:r>
          </a:p>
          <a:p>
            <a:pPr indent="94463" defTabSz="922264">
              <a:defRPr/>
            </a:pPr>
            <a:endParaRPr lang="en-US" altLang="ja-JP" b="1" dirty="0">
              <a:latin typeface="Meiryo UI" panose="020B0604030504040204" pitchFamily="50" charset="-128"/>
              <a:ea typeface="Meiryo UI" panose="020B0604030504040204" pitchFamily="50" charset="-128"/>
            </a:endParaRPr>
          </a:p>
          <a:p>
            <a:pPr indent="94463" defTabSz="922264">
              <a:defRPr/>
            </a:pPr>
            <a:r>
              <a:rPr lang="ja-JP" altLang="en-US" b="1" dirty="0"/>
              <a:t>たとえば、</a:t>
            </a:r>
            <a:endParaRPr lang="en-US" altLang="ja-JP" b="1" dirty="0"/>
          </a:p>
          <a:p>
            <a:pPr indent="94463" defTabSz="922264">
              <a:defRPr/>
            </a:pPr>
            <a:r>
              <a:rPr lang="ja-JP" altLang="en-US" b="1" dirty="0"/>
              <a:t>「デジタル足あと（閲覧履歴）」に基づいて、あなたがクリックしやすい情報が予測され、おすすめの投稿や情報として表示され続けることで</a:t>
            </a:r>
            <a:endParaRPr lang="en-US" altLang="ja-JP" b="1" dirty="0"/>
          </a:p>
          <a:p>
            <a:pPr indent="94463" defTabSz="922264">
              <a:defRPr/>
            </a:pPr>
            <a:r>
              <a:rPr lang="ja-JP" altLang="en-US" b="1" dirty="0"/>
              <a:t>「フィルターバブル」が発生することがあります。</a:t>
            </a:r>
          </a:p>
          <a:p>
            <a:pPr indent="94463" defTabSz="922264">
              <a:defRPr/>
            </a:pPr>
            <a:endParaRPr lang="en-US" altLang="ja-JP" b="1" dirty="0"/>
          </a:p>
          <a:p>
            <a:pPr indent="94463" defTabSz="922264">
              <a:defRPr/>
            </a:pPr>
            <a:r>
              <a:rPr lang="ja-JP" altLang="en-US" b="1" dirty="0"/>
              <a:t>また、「デジタル足あと（</a:t>
            </a:r>
            <a:r>
              <a:rPr lang="en-US" altLang="ja-JP" b="1" dirty="0"/>
              <a:t>SNS</a:t>
            </a:r>
            <a:r>
              <a:rPr lang="ja-JP" altLang="en-US" b="1" dirty="0"/>
              <a:t>投稿）」に基づいて、過去の自分の投稿に近い内容の他人の投稿が優先して表示され続けることで</a:t>
            </a:r>
            <a:endParaRPr lang="en-US" altLang="ja-JP" b="1" dirty="0"/>
          </a:p>
          <a:p>
            <a:pPr indent="94463" defTabSz="922264">
              <a:defRPr/>
            </a:pPr>
            <a:r>
              <a:rPr lang="ja-JP" altLang="en-US" b="1" dirty="0"/>
              <a:t>「エコーチェンバー」が発生することもあります。</a:t>
            </a:r>
          </a:p>
          <a:p>
            <a:pPr indent="94463" defTabSz="922264">
              <a:defRPr/>
            </a:pPr>
            <a:endParaRPr lang="en-US" altLang="ja-JP" b="1" dirty="0"/>
          </a:p>
          <a:p>
            <a:pPr indent="94463" defTabSz="922264">
              <a:defRPr/>
            </a:pPr>
            <a:r>
              <a:rPr lang="ja-JP" altLang="en-US" b="1" dirty="0"/>
              <a:t>さらに、「デジタル足あと</a:t>
            </a:r>
            <a:r>
              <a:rPr lang="en-US" altLang="ja-JP" b="1" dirty="0"/>
              <a:t>(SNS </a:t>
            </a:r>
            <a:r>
              <a:rPr lang="ja-JP" altLang="en-US" b="1" dirty="0"/>
              <a:t>投稿）」の内容が消えずに残されることで</a:t>
            </a:r>
            <a:endParaRPr lang="en-US" altLang="ja-JP" b="1" dirty="0"/>
          </a:p>
          <a:p>
            <a:pPr indent="94463" defTabSz="922264">
              <a:defRPr/>
            </a:pPr>
            <a:r>
              <a:rPr lang="ja-JP" altLang="en-US" b="1" dirty="0"/>
              <a:t>「偽・誤情報」や「誹謗中傷・炎上」の投稿が検索・閲覧され、個人の評判や行動に影響を与え続けることがあります。</a:t>
            </a:r>
            <a:endParaRPr lang="en-US" altLang="ja-JP" b="1" dirty="0"/>
          </a:p>
          <a:p>
            <a:pPr indent="94463" defTabSz="922264">
              <a:defRPr/>
            </a:pPr>
            <a:endParaRPr lang="en-US" altLang="ja-JP" b="1"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Tree>
    <p:extLst>
      <p:ext uri="{BB962C8B-B14F-4D97-AF65-F5344CB8AC3E}">
        <p14:creationId xmlns:p14="http://schemas.microsoft.com/office/powerpoint/2010/main" val="269731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説明原稿</a:t>
            </a:r>
            <a:r>
              <a:rPr lang="en-US" altLang="ja-JP" b="1"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それでは、「偽</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誤情報」というものについて学んでいきましょう。</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まずは言葉の説明をいたします。</a:t>
            </a:r>
          </a:p>
          <a:p>
            <a:pPr indent="94463" defTabSz="922264">
              <a:defRPr/>
            </a:pPr>
            <a:r>
              <a:rPr lang="ja-JP" altLang="en-US" b="1" dirty="0">
                <a:latin typeface="Meiryo UI" panose="020B0604030504040204" pitchFamily="50" charset="-128"/>
                <a:ea typeface="Meiryo UI" panose="020B0604030504040204" pitchFamily="50" charset="-128"/>
              </a:rPr>
              <a:t>「偽情報」とは、個人や組織、国などに危害を与えるため、意図的に作られたウソの情報のことを言います。</a:t>
            </a:r>
          </a:p>
          <a:p>
            <a:pPr indent="94463" defTabSz="922264">
              <a:defRPr/>
            </a:pPr>
            <a:r>
              <a:rPr lang="ja-JP" altLang="en-US" b="1" dirty="0">
                <a:latin typeface="Meiryo UI" panose="020B0604030504040204" pitchFamily="50" charset="-128"/>
                <a:ea typeface="Meiryo UI" panose="020B0604030504040204" pitchFamily="50" charset="-128"/>
              </a:rPr>
              <a:t>一方、「誤情報」とは、危害を与える意図ではないものの、勘違いや誤解により拡散された間違い情報のことを言います。</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次に、実際の偽誤情報の事例についてご紹介いたします。</a:t>
            </a:r>
          </a:p>
          <a:p>
            <a:pPr indent="94463" defTabSz="922264">
              <a:defRPr/>
            </a:pPr>
            <a:r>
              <a:rPr lang="ja-JP" altLang="en-US" b="1" dirty="0">
                <a:latin typeface="Meiryo UI" panose="020B0604030504040204" pitchFamily="50" charset="-128"/>
                <a:ea typeface="Meiryo UI" panose="020B0604030504040204" pitchFamily="50" charset="-128"/>
              </a:rPr>
              <a:t>現代は、写真や映像の編集技術の進化によって、</a:t>
            </a:r>
          </a:p>
          <a:p>
            <a:pPr indent="94463" defTabSz="922264">
              <a:defRPr/>
            </a:pPr>
            <a:r>
              <a:rPr lang="ja-JP" altLang="en-US" b="1" dirty="0">
                <a:latin typeface="Meiryo UI" panose="020B0604030504040204" pitchFamily="50" charset="-128"/>
                <a:ea typeface="Meiryo UI" panose="020B0604030504040204" pitchFamily="50" charset="-128"/>
              </a:rPr>
              <a:t>人の顔や喋っている内容を捏造させることも簡単に可能になりました。</a:t>
            </a:r>
          </a:p>
          <a:p>
            <a:pPr indent="94463" defTabSz="922264">
              <a:defRPr/>
            </a:pPr>
            <a:r>
              <a:rPr lang="ja-JP" altLang="en-US" b="1" dirty="0">
                <a:latin typeface="Meiryo UI" panose="020B0604030504040204" pitchFamily="50" charset="-128"/>
                <a:ea typeface="Meiryo UI" panose="020B0604030504040204" pitchFamily="50" charset="-128"/>
              </a:rPr>
              <a:t>そのような技術を使って、政治家がウソの演説をする動画などが作成され、</a:t>
            </a:r>
          </a:p>
          <a:p>
            <a:pPr indent="94463" defTabSz="922264">
              <a:defRPr/>
            </a:pPr>
            <a:r>
              <a:rPr lang="ja-JP" altLang="en-US" b="1" dirty="0">
                <a:latin typeface="Meiryo UI" panose="020B0604030504040204" pitchFamily="50" charset="-128"/>
                <a:ea typeface="Meiryo UI" panose="020B0604030504040204" pitchFamily="50" charset="-128"/>
              </a:rPr>
              <a:t>それが偽情報として拡散されれば社会が混乱することもあり得ます。</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また、コロナの流行が始まった際、</a:t>
            </a:r>
          </a:p>
          <a:p>
            <a:pPr indent="94463" defTabSz="922264">
              <a:defRPr/>
            </a:pPr>
            <a:r>
              <a:rPr lang="ja-JP" altLang="en-US" b="1" dirty="0">
                <a:latin typeface="Meiryo UI" panose="020B0604030504040204" pitchFamily="50" charset="-128"/>
                <a:ea typeface="Meiryo UI" panose="020B0604030504040204" pitchFamily="50" charset="-128"/>
              </a:rPr>
              <a:t>「深く息を吸って</a:t>
            </a:r>
            <a:r>
              <a:rPr lang="en-US" altLang="ja-JP" b="1" dirty="0">
                <a:latin typeface="Meiryo UI" panose="020B0604030504040204" pitchFamily="50" charset="-128"/>
                <a:ea typeface="Meiryo UI" panose="020B0604030504040204" pitchFamily="50" charset="-128"/>
              </a:rPr>
              <a:t>10</a:t>
            </a:r>
            <a:r>
              <a:rPr lang="ja-JP" altLang="en-US" b="1" dirty="0">
                <a:latin typeface="Meiryo UI" panose="020B0604030504040204" pitchFamily="50" charset="-128"/>
                <a:ea typeface="Meiryo UI" panose="020B0604030504040204" pitchFamily="50" charset="-128"/>
              </a:rPr>
              <a:t>秒我慢できればコロナに感染していない」という誤ったセルフチェック、誤情報が</a:t>
            </a:r>
            <a:r>
              <a:rPr lang="en-US" altLang="ja-JP" b="1" dirty="0">
                <a:latin typeface="Meiryo UI" panose="020B0604030504040204" pitchFamily="50" charset="-128"/>
                <a:ea typeface="Meiryo UI" panose="020B0604030504040204" pitchFamily="50" charset="-128"/>
              </a:rPr>
              <a:t>SNS</a:t>
            </a:r>
            <a:r>
              <a:rPr lang="ja-JP" altLang="en-US" b="1" dirty="0">
                <a:latin typeface="Meiryo UI" panose="020B0604030504040204" pitchFamily="50" charset="-128"/>
                <a:ea typeface="Meiryo UI" panose="020B0604030504040204" pitchFamily="50" charset="-128"/>
              </a:rPr>
              <a:t>を中心に拡散しました。</a:t>
            </a:r>
          </a:p>
          <a:p>
            <a:pPr indent="94463" defTabSz="922264">
              <a:defRPr/>
            </a:pPr>
            <a:r>
              <a:rPr lang="ja-JP" altLang="en-US" b="1" dirty="0">
                <a:latin typeface="Meiryo UI" panose="020B0604030504040204" pitchFamily="50" charset="-128"/>
                <a:ea typeface="Meiryo UI" panose="020B0604030504040204" pitchFamily="50" charset="-128"/>
              </a:rPr>
              <a:t>ある県警の公式アカウントもこの情報を投稿してしまうという事態にもつながりました。</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講師向けコメント</a:t>
            </a:r>
            <a:r>
              <a:rPr lang="en-US" altLang="ja-JP" b="1"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講師の皆さまは、必要に応じて実際のニュースで取り上げられているような事例も交え、</a:t>
            </a:r>
          </a:p>
          <a:p>
            <a:pPr indent="94463" defTabSz="922264">
              <a:defRPr/>
            </a:pPr>
            <a:r>
              <a:rPr lang="ja-JP" altLang="en-US" b="1" dirty="0">
                <a:latin typeface="Meiryo UI" panose="020B0604030504040204" pitchFamily="50" charset="-128"/>
                <a:ea typeface="Meiryo UI" panose="020B0604030504040204" pitchFamily="50" charset="-128"/>
              </a:rPr>
              <a:t>受講者の皆さまがイメージしやすいように説明をしてください。</a:t>
            </a:r>
          </a:p>
          <a:p>
            <a:pPr indent="94463" defTabSz="922264">
              <a:defRPr/>
            </a:pPr>
            <a:endParaRPr lang="en-US" altLang="ja-JP" b="1"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dirty="0"/>
          </a:p>
        </p:txBody>
      </p:sp>
    </p:spTree>
    <p:extLst>
      <p:ext uri="{BB962C8B-B14F-4D97-AF65-F5344CB8AC3E}">
        <p14:creationId xmlns:p14="http://schemas.microsoft.com/office/powerpoint/2010/main" val="3910991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説明原稿</a:t>
            </a:r>
            <a:r>
              <a:rPr lang="en-US" altLang="ja-JP" b="1"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では、偽誤情報にだまされないようにするにはどうすれば良いのでしょうか。</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偽・誤情報は思わず人に共有したくなるようなインパクトのある要素や、みんなに役立つと思われる要素が含まれていることが多くあります。</a:t>
            </a:r>
          </a:p>
          <a:p>
            <a:pPr indent="94463" defTabSz="922264">
              <a:defRPr/>
            </a:pPr>
            <a:r>
              <a:rPr lang="ja-JP" altLang="en-US" b="1" dirty="0">
                <a:latin typeface="Meiryo UI" panose="020B0604030504040204" pitchFamily="50" charset="-128"/>
                <a:ea typeface="Meiryo UI" panose="020B0604030504040204" pitchFamily="50" charset="-128"/>
              </a:rPr>
              <a:t>インターネットの情報を受け入れる際には、その情報の情報源をよく吟味し、情報の真偽を判断することが重要です。</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具体的には、次のようなことに注意してみましょう。</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その情報はどこから、いつ発信されたものですか？</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その情報は、専門知識や資格を持った人が責任を持って発信したものですか？</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その情報や意見に反論している人や誤りを指摘しているメディアはありませんか？</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その画像は過去に撮影された無関係のものではありませんか？</a:t>
            </a:r>
          </a:p>
          <a:p>
            <a:pPr indent="94463" defTabSz="922264">
              <a:defRPr/>
            </a:pPr>
            <a:endParaRPr lang="ja-JP" altLang="en-US" b="1" dirty="0"/>
          </a:p>
          <a:p>
            <a:pPr indent="94463" defTabSz="922264">
              <a:defRPr/>
            </a:pPr>
            <a:endParaRPr lang="en-US" altLang="ja-JP" b="1" dirty="0"/>
          </a:p>
          <a:p>
            <a:pPr indent="94463" defTabSz="922264">
              <a:defRPr/>
            </a:pPr>
            <a:endParaRPr lang="en-US" altLang="ja-JP" b="1" dirty="0"/>
          </a:p>
          <a:p>
            <a:pPr indent="94463" defTabSz="922264">
              <a:defRPr/>
            </a:pPr>
            <a:endParaRPr lang="en-US" altLang="ja-JP" b="1"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Tree>
    <p:extLst>
      <p:ext uri="{BB962C8B-B14F-4D97-AF65-F5344CB8AC3E}">
        <p14:creationId xmlns:p14="http://schemas.microsoft.com/office/powerpoint/2010/main" val="331877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説明原稿</a:t>
            </a:r>
            <a:r>
              <a:rPr lang="en-US" altLang="ja-JP" b="1"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次は、「認知バイアス」というものを学んでいきましょう。</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まずは言葉の説明をいたします。</a:t>
            </a:r>
          </a:p>
          <a:p>
            <a:pPr indent="94463" defTabSz="922264">
              <a:defRPr/>
            </a:pPr>
            <a:r>
              <a:rPr lang="ja-JP" altLang="en-US" dirty="0">
                <a:latin typeface="Meiryo UI" panose="020B0604030504040204" pitchFamily="50" charset="-128"/>
                <a:ea typeface="Meiryo UI" panose="020B0604030504040204" pitchFamily="50" charset="-128"/>
              </a:rPr>
              <a:t>人は、自分の願望や経験、思い込み、周囲の環境によって、</a:t>
            </a:r>
          </a:p>
          <a:p>
            <a:pPr indent="94463" defTabSz="922264">
              <a:defRPr/>
            </a:pPr>
            <a:r>
              <a:rPr lang="ja-JP" altLang="en-US" dirty="0">
                <a:latin typeface="Meiryo UI" panose="020B0604030504040204" pitchFamily="50" charset="-128"/>
                <a:ea typeface="Meiryo UI" panose="020B0604030504040204" pitchFamily="50" charset="-128"/>
              </a:rPr>
              <a:t>無意識のうちに合理的ではない行動、偏った判断をすることがあります。</a:t>
            </a:r>
          </a:p>
          <a:p>
            <a:pPr indent="94463" defTabSz="922264">
              <a:defRPr/>
            </a:pPr>
            <a:r>
              <a:rPr lang="ja-JP" altLang="en-US" b="1" dirty="0">
                <a:latin typeface="Meiryo UI" panose="020B0604030504040204" pitchFamily="50" charset="-128"/>
                <a:ea typeface="Meiryo UI" panose="020B0604030504040204" pitchFamily="50" charset="-128"/>
              </a:rPr>
              <a:t>このような現象を「認知バイアス」と呼び、これは生活の様々な場面で起きています。</a:t>
            </a: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「認知バイアス」を別の言葉で表すと、</a:t>
            </a:r>
          </a:p>
          <a:p>
            <a:pPr indent="94463" defTabSz="922264">
              <a:defRPr/>
            </a:pPr>
            <a:r>
              <a:rPr lang="ja-JP" altLang="en-US" b="1" dirty="0">
                <a:latin typeface="Meiryo UI" panose="020B0604030504040204" pitchFamily="50" charset="-128"/>
                <a:ea typeface="Meiryo UI" panose="020B0604030504040204" pitchFamily="50" charset="-128"/>
              </a:rPr>
              <a:t>人には、自分が信じたいものを選んでしまう側面がある、ということです。</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「認知バイアス」の一種で、</a:t>
            </a:r>
          </a:p>
          <a:p>
            <a:pPr indent="94463" defTabSz="922264">
              <a:defRPr/>
            </a:pPr>
            <a:r>
              <a:rPr lang="ja-JP" altLang="en-US" b="1" dirty="0">
                <a:latin typeface="Meiryo UI" panose="020B0604030504040204" pitchFamily="50" charset="-128"/>
                <a:ea typeface="Meiryo UI" panose="020B0604030504040204" pitchFamily="50" charset="-128"/>
              </a:rPr>
              <a:t>自分の先入観や仮説を肯定するために自分にとって都合のよい情報ばかりを集める傾向を「確証バイアス」といいます。</a:t>
            </a: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認知バイアスは、「偽･誤情報」の拡散の要因にもなります。</a:t>
            </a:r>
          </a:p>
          <a:p>
            <a:pPr indent="94463" defTabSz="922264">
              <a:defRPr/>
            </a:pPr>
            <a:r>
              <a:rPr lang="ja-JP" altLang="en-US" b="1" dirty="0">
                <a:latin typeface="Meiryo UI" panose="020B0604030504040204" pitchFamily="50" charset="-128"/>
                <a:ea typeface="Meiryo UI" panose="020B0604030504040204" pitchFamily="50" charset="-128"/>
              </a:rPr>
              <a:t>様々な情報源から情報を得ることで、偏りが生じにくくなります。</a:t>
            </a:r>
          </a:p>
          <a:p>
            <a:pPr indent="94463" defTabSz="922264">
              <a:defRPr/>
            </a:pPr>
            <a:r>
              <a:rPr lang="ja-JP" altLang="en-US" b="1" dirty="0">
                <a:latin typeface="Meiryo UI" panose="020B0604030504040204" pitchFamily="50" charset="-128"/>
                <a:ea typeface="Meiryo UI" panose="020B0604030504040204" pitchFamily="50" charset="-128"/>
              </a:rPr>
              <a:t>自分の意見や判断に対して客観的になり、異なる視点がないか考えることを心がけましょう。</a:t>
            </a:r>
          </a:p>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dirty="0"/>
          </a:p>
        </p:txBody>
      </p:sp>
    </p:spTree>
    <p:extLst>
      <p:ext uri="{BB962C8B-B14F-4D97-AF65-F5344CB8AC3E}">
        <p14:creationId xmlns:p14="http://schemas.microsoft.com/office/powerpoint/2010/main" val="66100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説明原稿</a:t>
            </a:r>
            <a:r>
              <a:rPr lang="en-US" altLang="ja-JP" b="1"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次は、「フィルターバブル」というものについて学んでいきましょう。</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まずは、言葉の説明をいたします。</a:t>
            </a:r>
          </a:p>
          <a:p>
            <a:pPr indent="94463" defTabSz="922264">
              <a:defRPr/>
            </a:pPr>
            <a:r>
              <a:rPr lang="ja-JP" altLang="en-US" b="1" dirty="0">
                <a:latin typeface="Meiryo UI" panose="020B0604030504040204" pitchFamily="50" charset="-128"/>
                <a:ea typeface="Meiryo UI" panose="020B0604030504040204" pitchFamily="50" charset="-128"/>
              </a:rPr>
              <a:t>インターネットの世界では、</a:t>
            </a:r>
            <a:r>
              <a:rPr lang="ja-JP" altLang="en-US" b="0" dirty="0">
                <a:latin typeface="Meiryo UI" panose="020B0604030504040204" pitchFamily="50" charset="-128"/>
                <a:ea typeface="Meiryo UI" panose="020B0604030504040204" pitchFamily="50" charset="-128"/>
              </a:rPr>
              <a:t>より長い時間</a:t>
            </a:r>
            <a:r>
              <a:rPr lang="ja-JP" altLang="en-US" b="1" dirty="0">
                <a:latin typeface="Meiryo UI" panose="020B0604030504040204" pitchFamily="50" charset="-128"/>
                <a:ea typeface="Meiryo UI" panose="020B0604030504040204" pitchFamily="50" charset="-128"/>
              </a:rPr>
              <a:t>、</a:t>
            </a:r>
            <a:r>
              <a:rPr lang="ja-JP" altLang="en-US" b="0" dirty="0">
                <a:latin typeface="Meiryo UI" panose="020B0604030504040204" pitchFamily="50" charset="-128"/>
                <a:ea typeface="Meiryo UI" panose="020B0604030504040204" pitchFamily="50" charset="-128"/>
              </a:rPr>
              <a:t>より多くの広告やサービスに触れてもらうために、</a:t>
            </a:r>
          </a:p>
          <a:p>
            <a:pPr indent="94463" defTabSz="922264">
              <a:defRPr/>
            </a:pPr>
            <a:r>
              <a:rPr lang="ja-JP" altLang="en-US" b="0" dirty="0">
                <a:latin typeface="Meiryo UI" panose="020B0604030504040204" pitchFamily="50" charset="-128"/>
                <a:ea typeface="Meiryo UI" panose="020B0604030504040204" pitchFamily="50" charset="-128"/>
              </a:rPr>
              <a:t>過去の検索</a:t>
            </a:r>
            <a:r>
              <a:rPr lang="ja-JP" altLang="en-US" b="1" dirty="0">
                <a:latin typeface="Meiryo UI" panose="020B0604030504040204" pitchFamily="50" charset="-128"/>
                <a:ea typeface="Meiryo UI" panose="020B0604030504040204" pitchFamily="50" charset="-128"/>
              </a:rPr>
              <a:t>や</a:t>
            </a:r>
            <a:r>
              <a:rPr lang="ja-JP" altLang="en-US" b="0" dirty="0">
                <a:latin typeface="Meiryo UI" panose="020B0604030504040204" pitchFamily="50" charset="-128"/>
                <a:ea typeface="Meiryo UI" panose="020B0604030504040204" pitchFamily="50" charset="-128"/>
              </a:rPr>
              <a:t>閲覧履歴にもとづいて、</a:t>
            </a:r>
            <a:r>
              <a:rPr lang="ja-JP" altLang="en-US" b="1" dirty="0">
                <a:latin typeface="Meiryo UI" panose="020B0604030504040204" pitchFamily="50" charset="-128"/>
                <a:ea typeface="Meiryo UI" panose="020B0604030504040204" pitchFamily="50" charset="-128"/>
              </a:rPr>
              <a:t>あなたの好みに</a:t>
            </a:r>
            <a:r>
              <a:rPr lang="ja-JP" altLang="en-US" b="0" dirty="0">
                <a:latin typeface="Meiryo UI" panose="020B0604030504040204" pitchFamily="50" charset="-128"/>
                <a:ea typeface="Meiryo UI" panose="020B0604030504040204" pitchFamily="50" charset="-128"/>
              </a:rPr>
              <a:t>近い有益そうな情報が優先的に表示される仕組みになっています。</a:t>
            </a:r>
          </a:p>
          <a:p>
            <a:pPr indent="94463" defTabSz="922264">
              <a:defRPr/>
            </a:pPr>
            <a:r>
              <a:rPr lang="ja-JP" altLang="en-US" b="0" dirty="0">
                <a:latin typeface="Meiryo UI" panose="020B0604030504040204" pitchFamily="50" charset="-128"/>
                <a:ea typeface="Meiryo UI" panose="020B0604030504040204" pitchFamily="50" charset="-128"/>
              </a:rPr>
              <a:t>その結果、自分が見たいとされる情報しか見えなくなってしまう状態を「フィルターバブル」と言います。</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実際のフィルターバブルの事例としては、</a:t>
            </a:r>
          </a:p>
          <a:p>
            <a:pPr indent="94463" defTabSz="922264">
              <a:defRPr/>
            </a:pPr>
            <a:r>
              <a:rPr lang="ja-JP" altLang="en-US" b="0" dirty="0">
                <a:latin typeface="Meiryo UI" panose="020B0604030504040204" pitchFamily="50" charset="-128"/>
                <a:ea typeface="Meiryo UI" panose="020B0604030504040204" pitchFamily="50" charset="-128"/>
              </a:rPr>
              <a:t>旅行の計画のため、予約サイトや口コミサイトで情報収集をしていたら、</a:t>
            </a:r>
          </a:p>
          <a:p>
            <a:pPr indent="94463" defTabSz="922264">
              <a:defRPr/>
            </a:pPr>
            <a:r>
              <a:rPr lang="ja-JP" altLang="en-US" b="1" dirty="0">
                <a:latin typeface="Meiryo UI" panose="020B0604030504040204" pitchFamily="50" charset="-128"/>
                <a:ea typeface="Meiryo UI" panose="020B0604030504040204" pitchFamily="50" charset="-128"/>
              </a:rPr>
              <a:t>旅</a:t>
            </a:r>
            <a:r>
              <a:rPr lang="ja-JP" altLang="en-US" b="0" dirty="0">
                <a:latin typeface="Meiryo UI" panose="020B0604030504040204" pitchFamily="50" charset="-128"/>
                <a:ea typeface="Meiryo UI" panose="020B0604030504040204" pitchFamily="50" charset="-128"/>
              </a:rPr>
              <a:t>行とは関係ないサイトでも旅館やホテルのおすすめ広告が表示されるように</a:t>
            </a:r>
            <a:r>
              <a:rPr lang="ja-JP" altLang="en-US" b="1" dirty="0">
                <a:latin typeface="Meiryo UI" panose="020B0604030504040204" pitchFamily="50" charset="-128"/>
                <a:ea typeface="Meiryo UI" panose="020B0604030504040204" pitchFamily="50" charset="-128"/>
              </a:rPr>
              <a:t>なってしまう、といったものがあります。</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自分の好みや興味関心に近い事柄に囲まれてしまうと、「バブル」の外側の多様性に気づきづらくなってしまう可能性があります。</a:t>
            </a:r>
          </a:p>
          <a:p>
            <a:pPr indent="94463" defTabSz="922264">
              <a:defRPr/>
            </a:pPr>
            <a:r>
              <a:rPr lang="ja-JP" altLang="en-US" b="1" dirty="0">
                <a:latin typeface="Meiryo UI" panose="020B0604030504040204" pitchFamily="50" charset="-128"/>
                <a:ea typeface="Meiryo UI" panose="020B0604030504040204" pitchFamily="50" charset="-128"/>
              </a:rPr>
              <a:t>ブラウザの「プライベート」機能を使って、自分の履歴をもとにしたデータ表示がクリアされた状態も見てみましょう。</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「プライベート」機能の使い方は、次のページでご説明します。</a:t>
            </a:r>
          </a:p>
          <a:p>
            <a:pPr indent="94463" defTabSz="922264">
              <a:defRPr/>
            </a:pPr>
            <a:endParaRPr lang="en-US" altLang="ja-JP" b="1"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346286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86920-0D30-DCDF-9F15-C93FF67E3E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0BD9A7B-3AF9-A76E-E529-D8BC38D5C2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CCBE10-48BC-454B-C3AA-477DAE4E3549}"/>
              </a:ext>
            </a:extLst>
          </p:cNvPr>
          <p:cNvSpPr>
            <a:spLocks noGrp="1"/>
          </p:cNvSpPr>
          <p:nvPr>
            <p:ph type="body" idx="1"/>
          </p:nvPr>
        </p:nvSpPr>
        <p:spPr/>
        <p:txBody>
          <a:bodyPr/>
          <a:lstStyle/>
          <a:p>
            <a:pPr indent="94463" defTabSz="922264">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説明原稿</a:t>
            </a:r>
            <a:r>
              <a:rPr lang="en-US" altLang="ja-JP" dirty="0">
                <a:latin typeface="Meiryo UI" panose="020B0604030504040204" pitchFamily="50" charset="-128"/>
                <a:ea typeface="Meiryo UI" panose="020B0604030504040204" pitchFamily="50" charset="-128"/>
              </a:rPr>
              <a:t>】</a:t>
            </a:r>
          </a:p>
          <a:p>
            <a:pPr marL="0" marR="0" lvl="0" indent="94463" algn="l" defTabSz="922264" rtl="0" eaLnBrk="1" fontAlgn="auto" latinLnBrk="0" hangingPunct="1">
              <a:lnSpc>
                <a:spcPct val="100000"/>
              </a:lnSpc>
              <a:spcBef>
                <a:spcPts val="0"/>
              </a:spcBef>
              <a:spcAft>
                <a:spcPts val="0"/>
              </a:spcAft>
              <a:buClrTx/>
              <a:buSzTx/>
              <a:buFontTx/>
              <a:buNone/>
              <a:tabLst/>
              <a:defRPr/>
            </a:pPr>
            <a:r>
              <a:rPr lang="ja-JP" altLang="en-US" b="1" dirty="0">
                <a:latin typeface="Meiryo UI" panose="020B0604030504040204" pitchFamily="50" charset="-128"/>
                <a:ea typeface="Meiryo UI" panose="020B0604030504040204" pitchFamily="50" charset="-128"/>
              </a:rPr>
              <a:t>ここからは、ブラウザの「プライベート」機能の利用方法についてご説明</a:t>
            </a:r>
            <a:r>
              <a:rPr lang="ja-JP" altLang="en-US" b="1">
                <a:latin typeface="Meiryo UI" panose="020B0604030504040204" pitchFamily="50" charset="-128"/>
                <a:ea typeface="Meiryo UI" panose="020B0604030504040204" pitchFamily="50" charset="-128"/>
              </a:rPr>
              <a:t>いたします。</a:t>
            </a:r>
            <a:endParaRPr lang="ja-JP" altLang="en-US" dirty="0">
              <a:latin typeface="Meiryo UI" panose="020B0604030504040204" pitchFamily="50" charset="-128"/>
              <a:ea typeface="Meiryo UI" panose="020B0604030504040204" pitchFamily="50" charset="-128"/>
            </a:endParaRP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dirty="0">
                <a:latin typeface="Meiryo UI" panose="020B0604030504040204" pitchFamily="50" charset="-128"/>
                <a:ea typeface="Meiryo UI" panose="020B0604030504040204" pitchFamily="50" charset="-128"/>
              </a:rPr>
              <a:t>①ホーム画面で「</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 を押します。</a:t>
            </a:r>
          </a:p>
          <a:p>
            <a:pPr indent="94463" defTabSz="922264">
              <a:defRPr/>
            </a:pPr>
            <a:r>
              <a:rPr lang="ja-JP" altLang="en-US" dirty="0">
                <a:latin typeface="Meiryo UI" panose="020B0604030504040204" pitchFamily="50" charset="-128"/>
                <a:ea typeface="Meiryo UI" panose="020B0604030504040204" pitchFamily="50" charset="-128"/>
              </a:rPr>
              <a:t>②画面右下の「二重の四角マーク」を押します。</a:t>
            </a:r>
          </a:p>
          <a:p>
            <a:pPr indent="94463" defTabSz="922264">
              <a:defRPr/>
            </a:pPr>
            <a:r>
              <a:rPr lang="ja-JP" altLang="en-US" dirty="0">
                <a:latin typeface="Meiryo UI" panose="020B0604030504040204" pitchFamily="50" charset="-128"/>
                <a:ea typeface="Meiryo UI" panose="020B0604030504040204" pitchFamily="50" charset="-128"/>
              </a:rPr>
              <a:t>③画面下部の「プライベートボタン」を押します。</a:t>
            </a:r>
            <a:endParaRPr lang="en-US" altLang="ja-JP" dirty="0">
              <a:latin typeface="Meiryo UI" panose="020B0604030504040204" pitchFamily="50" charset="-128"/>
              <a:ea typeface="Meiryo UI" panose="020B0604030504040204" pitchFamily="50" charset="-128"/>
            </a:endParaRPr>
          </a:p>
          <a:p>
            <a:pPr indent="94463" defTabSz="922264">
              <a:defRPr/>
            </a:pPr>
            <a:endParaRPr lang="en-US" altLang="ja-JP" dirty="0">
              <a:latin typeface="Meiryo UI" panose="020B0604030504040204" pitchFamily="50" charset="-128"/>
              <a:ea typeface="Meiryo UI" panose="020B0604030504040204" pitchFamily="50" charset="-128"/>
            </a:endParaRPr>
          </a:p>
          <a:p>
            <a:pPr indent="94463" defTabSz="922264">
              <a:defRPr/>
            </a:pPr>
            <a:r>
              <a:rPr lang="ja-JP" altLang="en-US" dirty="0">
                <a:latin typeface="Meiryo UI" panose="020B0604030504040204" pitchFamily="50" charset="-128"/>
                <a:ea typeface="Meiryo UI" panose="020B0604030504040204" pitchFamily="50" charset="-128"/>
              </a:rPr>
              <a:t>プライベート機能を使うと、いつも見ているインターネットと比べて</a:t>
            </a:r>
            <a:endParaRPr lang="en-US" altLang="ja-JP" dirty="0">
              <a:latin typeface="Meiryo UI" panose="020B0604030504040204" pitchFamily="50" charset="-128"/>
              <a:ea typeface="Meiryo UI" panose="020B0604030504040204" pitchFamily="50" charset="-128"/>
            </a:endParaRPr>
          </a:p>
          <a:p>
            <a:pPr indent="94463" defTabSz="922264">
              <a:defRPr/>
            </a:pPr>
            <a:r>
              <a:rPr lang="ja-JP" altLang="en-US" dirty="0">
                <a:latin typeface="Meiryo UI" panose="020B0604030504040204" pitchFamily="50" charset="-128"/>
                <a:ea typeface="Meiryo UI" panose="020B0604030504040204" pitchFamily="50" charset="-128"/>
              </a:rPr>
              <a:t>どのような変化があるか、比較してみましょう。</a:t>
            </a:r>
          </a:p>
        </p:txBody>
      </p:sp>
      <p:sp>
        <p:nvSpPr>
          <p:cNvPr id="4" name="スライド番号プレースホルダー 3">
            <a:extLst>
              <a:ext uri="{FF2B5EF4-FFF2-40B4-BE49-F238E27FC236}">
                <a16:creationId xmlns:a16="http://schemas.microsoft.com/office/drawing/2014/main" id="{A180C768-164C-6DB3-1ECE-62AD32471EF3}"/>
              </a:ext>
            </a:extLst>
          </p:cNvPr>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63772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説明原稿</a:t>
            </a:r>
            <a:r>
              <a:rPr lang="en-US" altLang="ja-JP"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最後に、「エコーチェンバー」というものについて学んでいきましょう。</a:t>
            </a: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dirty="0">
                <a:latin typeface="Meiryo UI" panose="020B0604030504040204" pitchFamily="50" charset="-128"/>
                <a:ea typeface="Meiryo UI" panose="020B0604030504040204" pitchFamily="50" charset="-128"/>
              </a:rPr>
              <a:t>まずは、言葉の説明をいたします。</a:t>
            </a:r>
          </a:p>
          <a:p>
            <a:pPr indent="94463" defTabSz="922264">
              <a:defRPr/>
            </a:pP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の利用においては、自分と似通った興味関心や、主義主張を持つユーザー同士で繋がりを持ちやすく、</a:t>
            </a:r>
          </a:p>
          <a:p>
            <a:pPr indent="94463" defTabSz="922264">
              <a:defRPr/>
            </a:pPr>
            <a:r>
              <a:rPr lang="ja-JP" altLang="en-US" dirty="0">
                <a:latin typeface="Meiryo UI" panose="020B0604030504040204" pitchFamily="50" charset="-128"/>
                <a:ea typeface="Meiryo UI" panose="020B0604030504040204" pitchFamily="50" charset="-128"/>
              </a:rPr>
              <a:t>その結果として、何か意見を発信すると、それに似た意見や賛同の意見ばかりが返ってくることが多くなります。</a:t>
            </a: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dirty="0">
                <a:latin typeface="Meiryo UI" panose="020B0604030504040204" pitchFamily="50" charset="-128"/>
                <a:ea typeface="Meiryo UI" panose="020B0604030504040204" pitchFamily="50" charset="-128"/>
              </a:rPr>
              <a:t>こうして、同じような意見ばかりを聞くことで、自分の意見が間違いのないものであると、</a:t>
            </a:r>
          </a:p>
          <a:p>
            <a:pPr indent="94463" defTabSz="922264">
              <a:defRPr/>
            </a:pPr>
            <a:r>
              <a:rPr lang="ja-JP" altLang="en-US" dirty="0">
                <a:latin typeface="Meiryo UI" panose="020B0604030504040204" pitchFamily="50" charset="-128"/>
                <a:ea typeface="Meiryo UI" panose="020B0604030504040204" pitchFamily="50" charset="-128"/>
              </a:rPr>
              <a:t>より強く信じ込んでしまうことを「エコーチェンバー」といいます。</a:t>
            </a: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実際のエコーチェンバーの事例としては、</a:t>
            </a:r>
          </a:p>
          <a:p>
            <a:pPr indent="94463" defTabSz="922264">
              <a:defRPr/>
            </a:pP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に健康法の効果を投稿をしたら、同じく効果を実感した人からたくさんの反響があり、</a:t>
            </a:r>
          </a:p>
          <a:p>
            <a:pPr indent="94463" defTabSz="922264">
              <a:defRPr/>
            </a:pPr>
            <a:r>
              <a:rPr lang="ja-JP" altLang="en-US" dirty="0">
                <a:latin typeface="Meiryo UI" panose="020B0604030504040204" pitchFamily="50" charset="-128"/>
                <a:ea typeface="Meiryo UI" panose="020B0604030504040204" pitchFamily="50" charset="-128"/>
              </a:rPr>
              <a:t>例外なく全員に効果があるものだと強く信じるようになってしまうといったものがあります。</a:t>
            </a: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自分や周囲の意見が世の中の標準とは限りません。問題・課題の捉え方は様々で、多くの場合、唯一の正解はありません。</a:t>
            </a:r>
          </a:p>
          <a:p>
            <a:pPr indent="94463" defTabSz="922264">
              <a:defRPr/>
            </a:pPr>
            <a:r>
              <a:rPr lang="ja-JP" altLang="en-US" dirty="0">
                <a:latin typeface="Meiryo UI" panose="020B0604030504040204" pitchFamily="50" charset="-128"/>
                <a:ea typeface="Meiryo UI" panose="020B0604030504040204" pitchFamily="50" charset="-128"/>
              </a:rPr>
              <a:t>複数の情報源を参照し、異なる意見や情報に触れるように心がけましょう。</a:t>
            </a:r>
          </a:p>
          <a:p>
            <a:pPr indent="94463" defTabSz="922264">
              <a:defRPr/>
            </a:pPr>
            <a:endParaRPr lang="ja-JP" altLang="en-US" dirty="0"/>
          </a:p>
          <a:p>
            <a:pPr indent="94463" defTabSz="922264">
              <a:defRPr/>
            </a:pPr>
            <a:endParaRPr lang="en-US" altLang="ja-JP" dirty="0"/>
          </a:p>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316375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a:r>
              <a:rPr lang="en-US" altLang="ja-JP" b="1" dirty="0"/>
              <a:t>【</a:t>
            </a:r>
            <a:r>
              <a:rPr lang="ja-JP" altLang="en-US" b="1" dirty="0"/>
              <a:t>説明原稿</a:t>
            </a:r>
            <a:r>
              <a:rPr lang="en-US" altLang="ja-JP" b="1" dirty="0"/>
              <a:t>】</a:t>
            </a:r>
          </a:p>
          <a:p>
            <a:pPr indent="90629"/>
            <a:r>
              <a:rPr lang="en-US" altLang="ja-JP" b="1" dirty="0"/>
              <a:t>2</a:t>
            </a:r>
            <a:r>
              <a:rPr lang="ja-JP" altLang="en-US" b="1" dirty="0" err="1"/>
              <a:t>ｰ</a:t>
            </a:r>
            <a:r>
              <a:rPr lang="en-US" altLang="ja-JP" b="1" dirty="0"/>
              <a:t>A</a:t>
            </a:r>
            <a:r>
              <a:rPr lang="ja-JP" altLang="en-US" b="1" dirty="0"/>
              <a:t>では、インターネット上で起こる様々な現象の紹介を通じて、</a:t>
            </a:r>
            <a:endParaRPr lang="en-US" altLang="ja-JP" b="1" dirty="0"/>
          </a:p>
          <a:p>
            <a:pPr indent="90629"/>
            <a:r>
              <a:rPr lang="ja-JP" altLang="en-US" b="1" dirty="0"/>
              <a:t>インターネットで適切に情報を入手するためのポイントをいくつかご紹介しました。</a:t>
            </a:r>
            <a:endParaRPr lang="en-US" altLang="ja-JP" b="1" dirty="0"/>
          </a:p>
          <a:p>
            <a:pPr indent="90629"/>
            <a:r>
              <a:rPr lang="ja-JP" altLang="en-US" b="1" dirty="0"/>
              <a:t>ここからは、インターネットで実際に起こりうるトラブルと、それらのトラブルを未然に防ぐ方法を学んでいきましょう。</a:t>
            </a:r>
            <a:endParaRPr lang="en-US" altLang="ja-JP" b="1" dirty="0"/>
          </a:p>
          <a:p>
            <a:pPr indent="90629"/>
            <a:endParaRPr lang="en-US" altLang="ja-JP" b="1" dirty="0"/>
          </a:p>
          <a:p>
            <a:pPr indent="90629"/>
            <a:r>
              <a:rPr lang="ja-JP" altLang="en-US" b="1" dirty="0"/>
              <a:t>この章では、</a:t>
            </a:r>
            <a:endParaRPr lang="en-US" altLang="ja-JP" b="1" dirty="0"/>
          </a:p>
          <a:p>
            <a:pPr indent="90629"/>
            <a:r>
              <a:rPr lang="ja-JP" altLang="en-US" b="1" dirty="0"/>
              <a:t>著作権侵害、肖像権侵害、誹謗中傷</a:t>
            </a:r>
            <a:r>
              <a:rPr lang="en-US" altLang="ja-JP" b="1" dirty="0"/>
              <a:t>/</a:t>
            </a:r>
            <a:r>
              <a:rPr lang="ja-JP" altLang="en-US" b="1" dirty="0"/>
              <a:t>炎上といったトラブルについて紹介します。</a:t>
            </a:r>
            <a:endParaRPr lang="en-US" altLang="ja-JP" b="1" dirty="0"/>
          </a:p>
          <a:p>
            <a:pPr indent="90629"/>
            <a:endParaRPr lang="en-US" altLang="ja-JP" b="1" dirty="0"/>
          </a:p>
          <a:p>
            <a:pPr indent="90629"/>
            <a:r>
              <a:rPr lang="ja-JP" altLang="en-US" b="1" dirty="0"/>
              <a:t>インターネットにおいて、個々人の行動が及ぼす影響について正しく理解し、どのようなトラブルが起こりうるかを知っておくことで</a:t>
            </a:r>
          </a:p>
          <a:p>
            <a:pPr indent="90629"/>
            <a:r>
              <a:rPr lang="ja-JP" altLang="en-US" b="1" dirty="0"/>
              <a:t>トラブルを未然に防ぐことにもつながります。</a:t>
            </a:r>
            <a:endParaRPr lang="en-US" altLang="ja-JP" b="1" dirty="0"/>
          </a:p>
          <a:p>
            <a:pPr indent="90629"/>
            <a:r>
              <a:rPr lang="ja-JP" altLang="en-US" b="1" dirty="0"/>
              <a:t>インターネットの様々なサービスを安心・安全に活用するために、</a:t>
            </a:r>
          </a:p>
          <a:p>
            <a:pPr indent="90629"/>
            <a:r>
              <a:rPr lang="ja-JP" altLang="en-US" b="1" dirty="0"/>
              <a:t>発生しうる問題について事例を交えて学んでいきましょう。</a:t>
            </a:r>
          </a:p>
          <a:p>
            <a:pPr indent="90629"/>
            <a:endParaRPr lang="ja-JP" altLang="en-US" b="1" dirty="0"/>
          </a:p>
          <a:p>
            <a:pPr indent="90629"/>
            <a:endParaRPr lang="en-US" altLang="ja-JP" b="1"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Tree>
    <p:extLst>
      <p:ext uri="{BB962C8B-B14F-4D97-AF65-F5344CB8AC3E}">
        <p14:creationId xmlns:p14="http://schemas.microsoft.com/office/powerpoint/2010/main" val="2204290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defTabSz="922264">
              <a:defRPr/>
            </a:pPr>
            <a:r>
              <a:rPr lang="en-US" altLang="ja-JP" dirty="0"/>
              <a:t>【</a:t>
            </a:r>
            <a:r>
              <a:rPr lang="ja-JP" altLang="en-US" dirty="0"/>
              <a:t>説明原稿</a:t>
            </a:r>
            <a:r>
              <a:rPr lang="en-US" altLang="ja-JP" dirty="0"/>
              <a:t>】</a:t>
            </a:r>
          </a:p>
          <a:p>
            <a:pPr indent="90629"/>
            <a:r>
              <a:rPr lang="ja-JP" altLang="en-US" dirty="0"/>
              <a:t>「著作権侵害」</a:t>
            </a:r>
            <a:r>
              <a:rPr lang="ja-JP" altLang="en-US" b="1" dirty="0"/>
              <a:t>についてご紹介します。</a:t>
            </a:r>
            <a:endParaRPr lang="en-US" altLang="ja-JP" b="1" dirty="0"/>
          </a:p>
          <a:p>
            <a:pPr indent="90629"/>
            <a:endParaRPr lang="en-US" altLang="ja-JP" dirty="0"/>
          </a:p>
          <a:p>
            <a:pPr indent="90629"/>
            <a:r>
              <a:rPr lang="ja-JP" altLang="en-US" b="1" dirty="0"/>
              <a:t>まずは、どのような場合に著作権侵害が起こりうるのか、実際の事例を見てみましょう。</a:t>
            </a:r>
            <a:endParaRPr lang="en-US" altLang="ja-JP" b="1" dirty="0"/>
          </a:p>
          <a:p>
            <a:pPr indent="90629"/>
            <a:endParaRPr lang="en-US" altLang="ja-JP" dirty="0"/>
          </a:p>
          <a:p>
            <a:pPr indent="90629"/>
            <a:r>
              <a:rPr lang="ja-JP" altLang="en-US" dirty="0"/>
              <a:t>事例</a:t>
            </a:r>
            <a:r>
              <a:rPr lang="ja-JP" altLang="en-US" b="1" dirty="0"/>
              <a:t>：</a:t>
            </a:r>
            <a:r>
              <a:rPr lang="ja-JP" altLang="en-US" dirty="0"/>
              <a:t>インターネット上で見つけて気に入ったイラストの画像をコピーして保存し、自分が作成している仕事の資料に貼り付けて利用した。</a:t>
            </a:r>
          </a:p>
          <a:p>
            <a:pPr indent="90629"/>
            <a:endParaRPr lang="en-US" altLang="ja-JP" dirty="0"/>
          </a:p>
          <a:p>
            <a:pPr indent="90629"/>
            <a:r>
              <a:rPr lang="ja-JP" altLang="en-US" dirty="0"/>
              <a:t>次に、トラブルを防ぐためのポイントを学んでいきましょう。</a:t>
            </a:r>
            <a:endParaRPr lang="en-US" altLang="ja-JP" dirty="0"/>
          </a:p>
          <a:p>
            <a:pPr indent="90629"/>
            <a:r>
              <a:rPr lang="ja-JP" altLang="en-US" dirty="0"/>
              <a:t>写真・イラスト・音楽・ブログ記事など</a:t>
            </a:r>
            <a:r>
              <a:rPr lang="ja-JP" altLang="en-US" b="1" dirty="0"/>
              <a:t>、ネット上で</a:t>
            </a:r>
            <a:r>
              <a:rPr lang="ja-JP" altLang="en-US" dirty="0"/>
              <a:t>掲載されている</a:t>
            </a:r>
            <a:r>
              <a:rPr lang="ja-JP" altLang="en-US" b="1" dirty="0"/>
              <a:t>多くのものは</a:t>
            </a:r>
            <a:r>
              <a:rPr lang="ja-JP" altLang="en-US" dirty="0"/>
              <a:t>誰かが著作権を有しています。</a:t>
            </a:r>
          </a:p>
          <a:p>
            <a:pPr indent="90629"/>
            <a:r>
              <a:rPr lang="ja-JP" altLang="en-US" dirty="0"/>
              <a:t>これらを、権利者の許諾を得ないで複製することや、ネット上に掲載して誰でもアクセスできる状態にすることなどは、著作権侵害に</a:t>
            </a:r>
            <a:r>
              <a:rPr lang="ja-JP" altLang="en-US" b="1" dirty="0"/>
              <a:t>なる可能性があります。</a:t>
            </a:r>
          </a:p>
          <a:p>
            <a:pPr indent="90629"/>
            <a:r>
              <a:rPr lang="ja-JP" altLang="en-US" dirty="0"/>
              <a:t>新聞や雑誌などの記事にも</a:t>
            </a:r>
            <a:r>
              <a:rPr lang="ja-JP" altLang="en-US" b="1" dirty="0"/>
              <a:t>多くの場合</a:t>
            </a:r>
            <a:r>
              <a:rPr lang="ja-JP" altLang="en-US" dirty="0"/>
              <a:t>著作権があり、引用の範囲を越えて掲載すると著作権侵害にあたるため、情報を発信する際は注意しましょう。</a:t>
            </a:r>
          </a:p>
          <a:p>
            <a:pPr indent="90629"/>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Tree>
    <p:extLst>
      <p:ext uri="{BB962C8B-B14F-4D97-AF65-F5344CB8AC3E}">
        <p14:creationId xmlns:p14="http://schemas.microsoft.com/office/powerpoint/2010/main" val="2357561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B5A8-C5B5-E291-F716-69012648C3E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EFD804-A8C1-1A88-A1BD-90322222164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2E1356-69FF-C226-0287-503E2841BA93}"/>
              </a:ext>
            </a:extLst>
          </p:cNvPr>
          <p:cNvSpPr>
            <a:spLocks noGrp="1"/>
          </p:cNvSpPr>
          <p:nvPr>
            <p:ph type="body" idx="1"/>
          </p:nvPr>
        </p:nvSpPr>
        <p:spPr/>
        <p:txBody>
          <a:bodyPr/>
          <a:lstStyle/>
          <a:p>
            <a:pPr indent="90629" defTabSz="922264">
              <a:defRPr/>
            </a:pPr>
            <a:r>
              <a:rPr lang="en-US" altLang="ja-JP" b="1" dirty="0"/>
              <a:t>【</a:t>
            </a:r>
            <a:r>
              <a:rPr lang="ja-JP" altLang="en-US" b="1" dirty="0"/>
              <a:t>説明原稿</a:t>
            </a:r>
            <a:r>
              <a:rPr lang="en-US" altLang="ja-JP" b="1" dirty="0"/>
              <a:t>】</a:t>
            </a:r>
          </a:p>
          <a:p>
            <a:pPr indent="90629"/>
            <a:r>
              <a:rPr lang="ja-JP" altLang="en-US" b="1" dirty="0"/>
              <a:t>続いて「肖像権侵害」の事例をご紹介いたします。</a:t>
            </a:r>
          </a:p>
          <a:p>
            <a:pPr indent="90629"/>
            <a:endParaRPr lang="ja-JP" altLang="en-US" b="1" dirty="0"/>
          </a:p>
          <a:p>
            <a:pPr indent="90629"/>
            <a:r>
              <a:rPr lang="ja-JP" altLang="en-US" b="1" dirty="0"/>
              <a:t>まずは、どのような場合に肖像権侵害が起こりうるのか、実際の事例を２つ見てみましょう。</a:t>
            </a:r>
          </a:p>
          <a:p>
            <a:pPr indent="90629"/>
            <a:endParaRPr lang="ja-JP" altLang="en-US" b="1" dirty="0"/>
          </a:p>
          <a:p>
            <a:pPr indent="90629"/>
            <a:r>
              <a:rPr lang="ja-JP" altLang="en-US" b="1" dirty="0"/>
              <a:t>事例１：自分が映っている写真を、断りなく家族や友人の</a:t>
            </a:r>
            <a:r>
              <a:rPr lang="en-US" altLang="ja-JP" b="1" dirty="0"/>
              <a:t>SNS</a:t>
            </a:r>
            <a:r>
              <a:rPr lang="ja-JP" altLang="en-US" b="1" dirty="0"/>
              <a:t>に投稿されて嫌な気持ちになった。</a:t>
            </a:r>
          </a:p>
          <a:p>
            <a:pPr indent="90629"/>
            <a:r>
              <a:rPr lang="ja-JP" altLang="en-US" b="1" dirty="0"/>
              <a:t>事例２：成長記録として、赤ちゃんのころからずっとインターネットに投稿してきた写真を、はずかしいから削除してほしいと子どもにいわれた。</a:t>
            </a:r>
          </a:p>
          <a:p>
            <a:pPr indent="90629"/>
            <a:endParaRPr lang="ja-JP" altLang="en-US" b="1" dirty="0"/>
          </a:p>
          <a:p>
            <a:pPr indent="90629"/>
            <a:r>
              <a:rPr lang="ja-JP" altLang="en-US" b="1" dirty="0"/>
              <a:t>次に、トラブルを防ぐためのポイントを学んでいきましょう。</a:t>
            </a:r>
          </a:p>
          <a:p>
            <a:pPr indent="90629"/>
            <a:r>
              <a:rPr lang="ja-JP" altLang="en-US" b="1" dirty="0"/>
              <a:t>人物の写真などは、撮った人が著作権を有するだけでなく、写っている人に肖像権があります。</a:t>
            </a:r>
            <a:endParaRPr lang="en-US" altLang="ja-JP" b="1" dirty="0"/>
          </a:p>
          <a:p>
            <a:pPr indent="90629"/>
            <a:r>
              <a:rPr lang="en-US" altLang="ja-JP" b="1" dirty="0"/>
              <a:t>SNS</a:t>
            </a:r>
            <a:r>
              <a:rPr lang="ja-JP" altLang="en-US" b="1" dirty="0"/>
              <a:t>などで公開・投稿をする場合には、これらの権利者の許可が必要になる場合があります。</a:t>
            </a:r>
            <a:endParaRPr lang="en-US" altLang="ja-JP" b="1" dirty="0"/>
          </a:p>
          <a:p>
            <a:pPr indent="90629"/>
            <a:r>
              <a:rPr lang="ja-JP" altLang="en-US" b="1" dirty="0"/>
              <a:t>自分の子ども・孫の写真であっても、子どもの意思や気持ちを尊重しましょう。</a:t>
            </a:r>
            <a:endParaRPr lang="en-US" altLang="ja-JP" b="1" dirty="0"/>
          </a:p>
          <a:p>
            <a:pPr indent="90629"/>
            <a:r>
              <a:rPr lang="ja-JP" altLang="en-US" b="1" dirty="0"/>
              <a:t>子どもが幼く、</a:t>
            </a:r>
            <a:r>
              <a:rPr lang="en-US" altLang="ja-JP" b="1" dirty="0"/>
              <a:t>SNS</a:t>
            </a:r>
            <a:r>
              <a:rPr lang="ja-JP" altLang="en-US" b="1" dirty="0"/>
              <a:t>で公開されることの意味を真に理解できない場合もあります。子どもの将来に悪影響を与えないよう慎重に判断しましょう。</a:t>
            </a:r>
          </a:p>
          <a:p>
            <a:pPr indent="90629"/>
            <a:endParaRPr lang="ja-JP" altLang="en-US" b="1" dirty="0"/>
          </a:p>
        </p:txBody>
      </p:sp>
      <p:sp>
        <p:nvSpPr>
          <p:cNvPr id="4" name="スライド番号プレースホルダー 3">
            <a:extLst>
              <a:ext uri="{FF2B5EF4-FFF2-40B4-BE49-F238E27FC236}">
                <a16:creationId xmlns:a16="http://schemas.microsoft.com/office/drawing/2014/main" id="{A37F77C5-A380-0A43-14EF-705F4E317600}"/>
              </a:ext>
            </a:extLst>
          </p:cNvPr>
          <p:cNvSpPr>
            <a:spLocks noGrp="1"/>
          </p:cNvSpPr>
          <p:nvPr>
            <p:ph type="sldNum" sz="quarter" idx="10"/>
          </p:nvPr>
        </p:nvSpPr>
        <p:spPr/>
        <p:txBody>
          <a:bodyPr/>
          <a:lstStyle/>
          <a:p>
            <a:fld id="{2B53D04A-B60E-1241-96E3-BBB7CC6C31A8}" type="slidenum">
              <a:rPr kumimoji="1" lang="ja-JP" altLang="en-US" smtClean="0"/>
              <a:t>19</a:t>
            </a:fld>
            <a:endParaRPr kumimoji="1" lang="ja-JP" altLang="en-US" dirty="0"/>
          </a:p>
        </p:txBody>
      </p:sp>
    </p:spTree>
    <p:extLst>
      <p:ext uri="{BB962C8B-B14F-4D97-AF65-F5344CB8AC3E}">
        <p14:creationId xmlns:p14="http://schemas.microsoft.com/office/powerpoint/2010/main" val="157336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rtl="0" fontAlgn="base"/>
            <a:r>
              <a:rPr lang="en-US" altLang="ja-JP" b="0" i="0" u="none" strike="noStrike" dirty="0">
                <a:solidFill>
                  <a:srgbClr val="000000"/>
                </a:solidFill>
                <a:effectLst/>
                <a:latin typeface="Meiryo UI" panose="020B0604030504040204" pitchFamily="50" charset="-128"/>
                <a:ea typeface="Meiryo UI" panose="020B0604030504040204" pitchFamily="50" charset="-128"/>
              </a:rPr>
              <a:t>【</a:t>
            </a:r>
            <a:r>
              <a:rPr lang="ja-JP" altLang="ja-JP" b="0" i="0" u="none" strike="noStrike" dirty="0">
                <a:solidFill>
                  <a:srgbClr val="000000"/>
                </a:solidFill>
                <a:effectLst/>
                <a:latin typeface="Meiryo UI" panose="020B0604030504040204" pitchFamily="50" charset="-128"/>
                <a:ea typeface="Meiryo UI" panose="020B0604030504040204" pitchFamily="50" charset="-128"/>
              </a:rPr>
              <a:t>説明原稿</a:t>
            </a:r>
            <a:r>
              <a:rPr lang="en-US" altLang="ja-JP"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b="0" i="0" u="none" strike="noStrike" dirty="0">
                <a:solidFill>
                  <a:srgbClr val="000000"/>
                </a:solidFill>
                <a:effectLst/>
                <a:latin typeface="Meiryo UI" panose="020B0604030504040204" pitchFamily="50" charset="-128"/>
                <a:ea typeface="Meiryo UI" panose="020B0604030504040204" pitchFamily="50" charset="-128"/>
              </a:rPr>
              <a:t>この講座は</a:t>
            </a:r>
            <a:r>
              <a:rPr lang="ja-JP" altLang="en-US" b="0" i="0" u="none" strike="noStrike" dirty="0">
                <a:solidFill>
                  <a:srgbClr val="000000"/>
                </a:solidFill>
                <a:effectLst/>
                <a:latin typeface="Meiryo UI" panose="020B0604030504040204" pitchFamily="50" charset="-128"/>
                <a:ea typeface="Meiryo UI" panose="020B0604030504040204" pitchFamily="50" charset="-128"/>
              </a:rPr>
              <a:t>デジタルリテラシーについて</a:t>
            </a:r>
            <a:r>
              <a:rPr lang="ja-JP" altLang="ja-JP" b="0" i="0" u="none" strike="noStrike" dirty="0">
                <a:solidFill>
                  <a:srgbClr val="000000"/>
                </a:solidFill>
                <a:effectLst/>
                <a:latin typeface="Meiryo UI" panose="020B0604030504040204" pitchFamily="50" charset="-128"/>
                <a:ea typeface="Meiryo UI" panose="020B0604030504040204" pitchFamily="50" charset="-128"/>
              </a:rPr>
              <a:t>学ぶ講座です。</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b="0" i="0" u="none" strike="noStrike" dirty="0">
                <a:solidFill>
                  <a:srgbClr val="000000"/>
                </a:solidFill>
                <a:effectLst/>
                <a:latin typeface="Meiryo UI" panose="020B0604030504040204" pitchFamily="50" charset="-128"/>
                <a:ea typeface="Meiryo UI" panose="020B0604030504040204" pitchFamily="50" charset="-128"/>
              </a:rPr>
              <a:t>1</a:t>
            </a:r>
            <a:r>
              <a:rPr lang="ja-JP" altLang="ja-JP" b="0" i="0" u="none" strike="noStrike" dirty="0">
                <a:solidFill>
                  <a:srgbClr val="000000"/>
                </a:solidFill>
                <a:effectLst/>
                <a:latin typeface="Meiryo UI" panose="020B0604030504040204" pitchFamily="50" charset="-128"/>
                <a:ea typeface="Meiryo UI" panose="020B0604030504040204" pitchFamily="50" charset="-128"/>
              </a:rPr>
              <a:t>章では、</a:t>
            </a:r>
            <a:r>
              <a:rPr lang="ja-JP" altLang="en-US" b="0" i="0" u="none" strike="noStrike" dirty="0">
                <a:solidFill>
                  <a:srgbClr val="000000"/>
                </a:solidFill>
                <a:effectLst/>
                <a:latin typeface="Meiryo UI" panose="020B0604030504040204" pitchFamily="50" charset="-128"/>
                <a:ea typeface="Meiryo UI" panose="020B0604030504040204" pitchFamily="50" charset="-128"/>
              </a:rPr>
              <a:t>デジタルリテラシーとは何か、なぜ今デジタルリテラシーが必要とされているのか</a:t>
            </a:r>
            <a:r>
              <a:rPr lang="ja-JP" altLang="ja-JP" b="0" i="0" u="none" strike="noStrike" dirty="0">
                <a:solidFill>
                  <a:srgbClr val="000000"/>
                </a:solidFill>
                <a:effectLst/>
                <a:latin typeface="Meiryo UI" panose="020B0604030504040204" pitchFamily="50" charset="-128"/>
                <a:ea typeface="Meiryo UI" panose="020B0604030504040204" pitchFamily="50" charset="-128"/>
              </a:rPr>
              <a:t>について学びます。</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b="0" i="0" u="none" strike="noStrike" dirty="0">
                <a:solidFill>
                  <a:srgbClr val="000000"/>
                </a:solidFill>
                <a:effectLst/>
                <a:latin typeface="Meiryo UI" panose="020B0604030504040204" pitchFamily="50" charset="-128"/>
                <a:ea typeface="Meiryo UI" panose="020B0604030504040204" pitchFamily="50" charset="-128"/>
              </a:rPr>
              <a:t>2</a:t>
            </a:r>
            <a:r>
              <a:rPr lang="ja-JP" altLang="ja-JP" b="0" i="0" u="none" strike="noStrike" dirty="0">
                <a:solidFill>
                  <a:srgbClr val="000000"/>
                </a:solidFill>
                <a:effectLst/>
                <a:latin typeface="Meiryo UI" panose="020B0604030504040204" pitchFamily="50" charset="-128"/>
                <a:ea typeface="Meiryo UI" panose="020B0604030504040204" pitchFamily="50" charset="-128"/>
              </a:rPr>
              <a:t>章では</a:t>
            </a:r>
            <a:r>
              <a:rPr lang="ja-JP" altLang="en-US" b="0" i="0" u="none" strike="noStrike" dirty="0">
                <a:solidFill>
                  <a:srgbClr val="000000"/>
                </a:solidFill>
                <a:effectLst/>
                <a:latin typeface="Meiryo UI" panose="020B0604030504040204" pitchFamily="50" charset="-128"/>
                <a:ea typeface="Meiryo UI" panose="020B0604030504040204" pitchFamily="50" charset="-128"/>
              </a:rPr>
              <a:t>、実際にネットを安全に利用するために気をつけるべきポイントを事例を通して</a:t>
            </a:r>
            <a:r>
              <a:rPr lang="ja-JP" altLang="ja-JP" b="0" i="0" u="none" strike="noStrike" dirty="0">
                <a:solidFill>
                  <a:srgbClr val="000000"/>
                </a:solidFill>
                <a:effectLst/>
                <a:latin typeface="Meiryo UI" panose="020B0604030504040204" pitchFamily="50" charset="-128"/>
                <a:ea typeface="Meiryo UI" panose="020B0604030504040204" pitchFamily="50" charset="-128"/>
              </a:rPr>
              <a:t>学びます。</a:t>
            </a:r>
            <a:r>
              <a:rPr lang="en-US" altLang="ja-JP" b="0" i="0" dirty="0">
                <a:solidFill>
                  <a:srgbClr val="000000"/>
                </a:solidFill>
                <a:effectLst/>
                <a:latin typeface="Meiryo UI" panose="020B0604030504040204" pitchFamily="50" charset="-128"/>
                <a:ea typeface="Meiryo UI" panose="020B0604030504040204" pitchFamily="50" charset="-128"/>
              </a:rPr>
              <a:t>​</a:t>
            </a:r>
          </a:p>
          <a:p>
            <a:pPr algn="l" rtl="0" fontAlgn="base"/>
            <a:r>
              <a:rPr lang="ja-JP" altLang="en-US" b="0" i="0" dirty="0">
                <a:solidFill>
                  <a:srgbClr val="000000"/>
                </a:solidFill>
                <a:effectLst/>
                <a:latin typeface="Meiryo UI" panose="020B0604030504040204" pitchFamily="50" charset="-128"/>
                <a:ea typeface="Meiryo UI" panose="020B0604030504040204" pitchFamily="50" charset="-128"/>
              </a:rPr>
              <a:t>第</a:t>
            </a:r>
            <a:r>
              <a:rPr lang="en-US" altLang="ja-JP" b="0" i="0" dirty="0">
                <a:solidFill>
                  <a:srgbClr val="000000"/>
                </a:solidFill>
                <a:effectLst/>
                <a:latin typeface="Meiryo UI" panose="020B0604030504040204" pitchFamily="50" charset="-128"/>
                <a:ea typeface="Meiryo UI" panose="020B0604030504040204" pitchFamily="50" charset="-128"/>
              </a:rPr>
              <a:t>3</a:t>
            </a:r>
            <a:r>
              <a:rPr lang="ja-JP" altLang="en-US" b="0" i="0" dirty="0">
                <a:solidFill>
                  <a:srgbClr val="000000"/>
                </a:solidFill>
                <a:effectLst/>
                <a:latin typeface="Meiryo UI" panose="020B0604030504040204" pitchFamily="50" charset="-128"/>
                <a:ea typeface="Meiryo UI" panose="020B0604030504040204" pitchFamily="50" charset="-128"/>
              </a:rPr>
              <a:t>章では、</a:t>
            </a:r>
            <a:r>
              <a:rPr lang="ja-JP" altLang="en-US" b="0" i="0" u="none" strike="noStrike" dirty="0">
                <a:solidFill>
                  <a:srgbClr val="000000"/>
                </a:solidFill>
                <a:effectLst/>
                <a:latin typeface="Meiryo UI" panose="020B0604030504040204" pitchFamily="50" charset="-128"/>
                <a:ea typeface="Meiryo UI" panose="020B0604030504040204" pitchFamily="50" charset="-128"/>
              </a:rPr>
              <a:t>選択肢問題を通してこれまでに学習した内容の理解度を確認いたします。</a:t>
            </a:r>
            <a:endParaRPr lang="en-US" altLang="ja-JP" b="0" i="0" dirty="0">
              <a:solidFill>
                <a:srgbClr val="444444"/>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a:r>
              <a:rPr lang="en-US" altLang="ja-JP" b="1" dirty="0"/>
              <a:t>【</a:t>
            </a:r>
            <a:r>
              <a:rPr lang="ja-JP" altLang="en-US" b="1" dirty="0"/>
              <a:t>説明原稿</a:t>
            </a:r>
            <a:r>
              <a:rPr lang="en-US" altLang="ja-JP" b="1" dirty="0"/>
              <a:t>】</a:t>
            </a:r>
          </a:p>
          <a:p>
            <a:pPr indent="90629"/>
            <a:r>
              <a:rPr lang="ja-JP" altLang="en-US" b="1" dirty="0"/>
              <a:t>最後に、「誹謗中傷</a:t>
            </a:r>
            <a:r>
              <a:rPr lang="en-US" altLang="ja-JP" b="1" dirty="0"/>
              <a:t>/</a:t>
            </a:r>
            <a:r>
              <a:rPr lang="ja-JP" altLang="en-US" b="1" dirty="0"/>
              <a:t>炎上」の事例をご紹介いたします。</a:t>
            </a:r>
          </a:p>
          <a:p>
            <a:pPr indent="90629"/>
            <a:endParaRPr lang="ja-JP" altLang="en-US" b="1" dirty="0"/>
          </a:p>
          <a:p>
            <a:pPr indent="90629"/>
            <a:r>
              <a:rPr lang="ja-JP" altLang="en-US" b="1" dirty="0"/>
              <a:t>まずは、どのような場合に誹謗中傷</a:t>
            </a:r>
            <a:r>
              <a:rPr lang="en-US" altLang="ja-JP" b="1" dirty="0"/>
              <a:t>/</a:t>
            </a:r>
            <a:r>
              <a:rPr lang="ja-JP" altLang="en-US" b="1" dirty="0"/>
              <a:t>炎上が起こりうるのか、実際の事例を見てみましょう。</a:t>
            </a:r>
          </a:p>
          <a:p>
            <a:pPr indent="90629"/>
            <a:endParaRPr lang="ja-JP" altLang="en-US" b="1" dirty="0"/>
          </a:p>
          <a:p>
            <a:pPr indent="90629"/>
            <a:r>
              <a:rPr lang="ja-JP" altLang="en-US" b="1" dirty="0"/>
              <a:t>事例：ソーシャルメディア上で、有名タレントが投稿した記事に対して悪口をいうコメントが殺到しているのを見かけた。悪口コメントは、もっともな内容だと思ったので、自分も拡散に協力した。</a:t>
            </a:r>
          </a:p>
          <a:p>
            <a:pPr indent="90629"/>
            <a:endParaRPr lang="ja-JP" altLang="en-US" b="1" dirty="0"/>
          </a:p>
          <a:p>
            <a:pPr indent="90629"/>
            <a:r>
              <a:rPr lang="ja-JP" altLang="en-US" b="1" dirty="0"/>
              <a:t>この事例は、どのような点が問題になるのでしょうか。</a:t>
            </a:r>
          </a:p>
          <a:p>
            <a:pPr indent="90629"/>
            <a:r>
              <a:rPr lang="ja-JP" altLang="en-US" b="1" dirty="0"/>
              <a:t>有名人であってもなくても、誰かを傷つけるような書き込みの投稿や再投稿による拡散・共有は法律上の責任を問われる可能性があります。</a:t>
            </a:r>
          </a:p>
          <a:p>
            <a:pPr indent="90629"/>
            <a:r>
              <a:rPr lang="en-US" altLang="ja-JP" b="1" dirty="0"/>
              <a:t>※</a:t>
            </a:r>
            <a:r>
              <a:rPr lang="ja-JP" altLang="en-US" b="1" dirty="0"/>
              <a:t>再投稿：共感したり気に入ったりした情報をそのまま投稿して他者に広める行為。サービスにより「リツイート」「リグラム」「リポスト」とも呼ばれます</a:t>
            </a:r>
          </a:p>
          <a:p>
            <a:pPr indent="90629"/>
            <a:r>
              <a:rPr lang="ja-JP" altLang="en-US" b="1" dirty="0"/>
              <a:t>匿名の投稿でも、多くの場合、投稿者は技術的に特定することができます。</a:t>
            </a:r>
          </a:p>
          <a:p>
            <a:pPr indent="90629"/>
            <a:endParaRPr lang="en-US" altLang="ja-JP" b="1"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dirty="0"/>
          </a:p>
        </p:txBody>
      </p:sp>
    </p:spTree>
    <p:extLst>
      <p:ext uri="{BB962C8B-B14F-4D97-AF65-F5344CB8AC3E}">
        <p14:creationId xmlns:p14="http://schemas.microsoft.com/office/powerpoint/2010/main" val="1303959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8FFF-FB5C-BDE6-75B5-30CC6115A8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C4E3E1-024E-5234-69FE-AA7217A868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E1772DA-0CC3-03FB-E17B-4DA7B9A31017}"/>
              </a:ext>
            </a:extLst>
          </p:cNvPr>
          <p:cNvSpPr>
            <a:spLocks noGrp="1"/>
          </p:cNvSpPr>
          <p:nvPr>
            <p:ph type="body" idx="1"/>
          </p:nvPr>
        </p:nvSpPr>
        <p:spPr/>
        <p:txBody>
          <a:bodyPr/>
          <a:lstStyle/>
          <a:p>
            <a:pPr indent="90629"/>
            <a:r>
              <a:rPr lang="en-US" altLang="ja-JP" b="1" dirty="0"/>
              <a:t>【</a:t>
            </a:r>
            <a:r>
              <a:rPr lang="ja-JP" altLang="en-US" b="1" dirty="0"/>
              <a:t>説明原稿</a:t>
            </a:r>
            <a:r>
              <a:rPr lang="en-US" altLang="ja-JP" b="1" dirty="0"/>
              <a:t>】</a:t>
            </a:r>
          </a:p>
          <a:p>
            <a:pPr indent="90629"/>
            <a:r>
              <a:rPr lang="ja-JP" altLang="en-US" b="1" dirty="0"/>
              <a:t>前のページでご紹介した事例は、有名人に対する誹謗中傷</a:t>
            </a:r>
            <a:r>
              <a:rPr lang="en-US" altLang="ja-JP" b="1" dirty="0"/>
              <a:t>/</a:t>
            </a:r>
            <a:r>
              <a:rPr lang="ja-JP" altLang="en-US" b="1" dirty="0"/>
              <a:t>炎上の例でしたが、</a:t>
            </a:r>
            <a:endParaRPr lang="en-US" altLang="ja-JP" b="1" dirty="0"/>
          </a:p>
          <a:p>
            <a:pPr indent="90629"/>
            <a:r>
              <a:rPr lang="ja-JP" altLang="en-US" b="1" dirty="0"/>
              <a:t>知人や家族など、身近なコミュニティでの投稿が誹謗中傷</a:t>
            </a:r>
            <a:r>
              <a:rPr lang="en-US" altLang="ja-JP" b="1" dirty="0"/>
              <a:t>/</a:t>
            </a:r>
            <a:r>
              <a:rPr lang="ja-JP" altLang="en-US" b="1" dirty="0"/>
              <a:t>炎上につながる場合もあります。</a:t>
            </a:r>
            <a:endParaRPr lang="en-US" altLang="ja-JP" b="1" dirty="0"/>
          </a:p>
          <a:p>
            <a:pPr indent="90629"/>
            <a:endParaRPr lang="en-US" altLang="ja-JP" b="1" dirty="0"/>
          </a:p>
          <a:p>
            <a:pPr indent="90629"/>
            <a:r>
              <a:rPr lang="ja-JP" altLang="en-US" b="1" dirty="0"/>
              <a:t>事例：知人が悪ふざけのつもりで</a:t>
            </a:r>
            <a:r>
              <a:rPr lang="en-US" altLang="ja-JP" b="1" dirty="0"/>
              <a:t>SNS</a:t>
            </a:r>
            <a:r>
              <a:rPr lang="ja-JP" altLang="en-US" b="1" dirty="0"/>
              <a:t>に不適切な投稿をしたところ、コメント欄に非難が殺到していた。</a:t>
            </a:r>
          </a:p>
          <a:p>
            <a:pPr indent="90629"/>
            <a:endParaRPr lang="en-US" altLang="ja-JP" b="1" dirty="0"/>
          </a:p>
          <a:p>
            <a:pPr indent="90629"/>
            <a:r>
              <a:rPr lang="ja-JP" altLang="en-US" b="1" dirty="0"/>
              <a:t>このようなトラブルを防ぐためのポイントを学びましょう。</a:t>
            </a:r>
            <a:endParaRPr lang="en-US" altLang="ja-JP" b="1" dirty="0"/>
          </a:p>
          <a:p>
            <a:pPr indent="90629"/>
            <a:r>
              <a:rPr lang="ja-JP" altLang="en-US" b="1" dirty="0"/>
              <a:t>知人や家族だけに見せるつもりで軽い気持ちで投稿した内容も、インターネット上で拡散され、炎上するリスクがあることを理解しましょう。</a:t>
            </a:r>
          </a:p>
          <a:p>
            <a:pPr indent="90629"/>
            <a:r>
              <a:rPr lang="ja-JP" altLang="en-US" b="1" dirty="0"/>
              <a:t>自分に対する誹謗中傷を見かけたら、その相手からの通知や投稿が表示されなくなるようにミュート機能を用いたり、</a:t>
            </a:r>
            <a:endParaRPr lang="en-US" altLang="ja-JP" b="1" dirty="0"/>
          </a:p>
          <a:p>
            <a:pPr indent="90629"/>
            <a:r>
              <a:rPr lang="ja-JP" altLang="en-US" b="1" dirty="0"/>
              <a:t>自分の投稿にコメントできる人の範囲を設定したり、不適切なコメントを非表示にするなどの設定をしましょう。</a:t>
            </a:r>
          </a:p>
          <a:p>
            <a:pPr indent="90629"/>
            <a:endParaRPr lang="en-US" altLang="ja-JP" b="1" dirty="0"/>
          </a:p>
        </p:txBody>
      </p:sp>
      <p:sp>
        <p:nvSpPr>
          <p:cNvPr id="4" name="スライド番号プレースホルダー 3">
            <a:extLst>
              <a:ext uri="{FF2B5EF4-FFF2-40B4-BE49-F238E27FC236}">
                <a16:creationId xmlns:a16="http://schemas.microsoft.com/office/drawing/2014/main" id="{ABACEF15-D039-F88D-6CFD-4899DEF53C27}"/>
              </a:ext>
            </a:extLst>
          </p:cNvPr>
          <p:cNvSpPr>
            <a:spLocks noGrp="1"/>
          </p:cNvSpPr>
          <p:nvPr>
            <p:ph type="sldNum" sz="quarter" idx="10"/>
          </p:nvPr>
        </p:nvSpPr>
        <p:spPr/>
        <p:txBody>
          <a:bodyPr/>
          <a:lstStyle/>
          <a:p>
            <a:fld id="{2B53D04A-B60E-1241-96E3-BBB7CC6C31A8}" type="slidenum">
              <a:rPr kumimoji="1" lang="ja-JP" altLang="en-US" smtClean="0"/>
              <a:t>21</a:t>
            </a:fld>
            <a:endParaRPr kumimoji="1" lang="ja-JP" altLang="en-US" dirty="0"/>
          </a:p>
        </p:txBody>
      </p:sp>
    </p:spTree>
    <p:extLst>
      <p:ext uri="{BB962C8B-B14F-4D97-AF65-F5344CB8AC3E}">
        <p14:creationId xmlns:p14="http://schemas.microsoft.com/office/powerpoint/2010/main" val="3666483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説明原稿</a:t>
            </a:r>
            <a:r>
              <a:rPr kumimoji="1" lang="en-US" altLang="ja-JP" dirty="0">
                <a:latin typeface="Meiryo UI" panose="020B0604030504040204" pitchFamily="50" charset="-128"/>
                <a:ea typeface="Meiryo UI" panose="020B0604030504040204" pitchFamily="50" charset="-128"/>
              </a:rPr>
              <a:t>】</a:t>
            </a:r>
          </a:p>
          <a:p>
            <a:pPr defTabSz="922264">
              <a:defRPr/>
            </a:pPr>
            <a:r>
              <a:rPr kumimoji="1" lang="ja-JP" altLang="en-US" b="0" i="0" u="none" strike="noStrike" dirty="0">
                <a:solidFill>
                  <a:srgbClr val="000000"/>
                </a:solidFill>
                <a:effectLst/>
                <a:latin typeface="Meiryo UI" panose="020B0604030504040204" pitchFamily="50" charset="-128"/>
                <a:ea typeface="Meiryo UI" panose="020B0604030504040204" pitchFamily="50" charset="-128"/>
              </a:rPr>
              <a:t>「第</a:t>
            </a:r>
            <a:r>
              <a:rPr kumimoji="1" lang="en-US" altLang="ja-JP" b="0" i="0" u="none" strike="noStrike" dirty="0">
                <a:solidFill>
                  <a:srgbClr val="000000"/>
                </a:solidFill>
                <a:effectLst/>
                <a:latin typeface="Meiryo UI" panose="020B0604030504040204" pitchFamily="50" charset="-128"/>
                <a:ea typeface="Meiryo UI" panose="020B0604030504040204" pitchFamily="50" charset="-128"/>
              </a:rPr>
              <a:t>3</a:t>
            </a:r>
            <a:r>
              <a:rPr kumimoji="1" lang="ja-JP" altLang="en-US" b="0" i="0" u="none" strike="noStrike" dirty="0">
                <a:solidFill>
                  <a:srgbClr val="000000"/>
                </a:solidFill>
                <a:effectLst/>
                <a:latin typeface="Meiryo UI" panose="020B0604030504040204" pitchFamily="50" charset="-128"/>
                <a:ea typeface="Meiryo UI" panose="020B0604030504040204" pitchFamily="50" charset="-128"/>
              </a:rPr>
              <a:t>章　理解度</a:t>
            </a:r>
            <a:r>
              <a:rPr kumimoji="1" lang="ja-JP" altLang="en-US" b="0" i="0" u="none" strike="noStrike">
                <a:solidFill>
                  <a:srgbClr val="000000"/>
                </a:solidFill>
                <a:effectLst/>
                <a:latin typeface="Meiryo UI" panose="020B0604030504040204" pitchFamily="50" charset="-128"/>
                <a:ea typeface="Meiryo UI" panose="020B0604030504040204" pitchFamily="50" charset="-128"/>
              </a:rPr>
              <a:t>をチェック」</a:t>
            </a:r>
            <a:endParaRPr kumimoji="1" lang="en-US" altLang="ja-JP" b="0" i="0" u="none" strike="noStrike" dirty="0">
              <a:solidFill>
                <a:srgbClr val="000000"/>
              </a:solidFill>
              <a:effectLst/>
              <a:latin typeface="Meiryo UI" panose="020B0604030504040204" pitchFamily="50" charset="-128"/>
              <a:ea typeface="Meiryo UI" panose="020B0604030504040204" pitchFamily="50" charset="-128"/>
            </a:endParaRPr>
          </a:p>
          <a:p>
            <a:pPr defTabSz="922264">
              <a:defRPr/>
            </a:pPr>
            <a:r>
              <a:rPr lang="ja-JP" altLang="en-US" b="0" i="0" u="none" strike="noStrike" dirty="0">
                <a:solidFill>
                  <a:srgbClr val="000000"/>
                </a:solidFill>
                <a:effectLst/>
                <a:latin typeface="Meiryo UI" panose="020B0604030504040204" pitchFamily="50" charset="-128"/>
                <a:ea typeface="Meiryo UI" panose="020B0604030504040204" pitchFamily="50" charset="-128"/>
              </a:rPr>
              <a:t>ここでは、選択肢問題を通してこれまでに学習した内容の理解度を確認いたします。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968540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519E-6A5A-0C66-E062-15E4FA1CB9C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4A0558-091A-C566-060E-B6E1FAFC3D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1611A0B-554B-5E66-174B-29FAFE565B84}"/>
              </a:ext>
            </a:extLst>
          </p:cNvPr>
          <p:cNvSpPr>
            <a:spLocks noGrp="1"/>
          </p:cNvSpPr>
          <p:nvPr>
            <p:ph type="body" idx="1"/>
          </p:nvPr>
        </p:nvSpPr>
        <p:spPr/>
        <p:txBody>
          <a:bodyPr/>
          <a:lstStyle/>
          <a:p>
            <a:pPr defTabSz="922264">
              <a:defRPr/>
            </a:pPr>
            <a:r>
              <a:rPr lang="ja-JP" altLang="en-US" dirty="0"/>
              <a:t>「誤情報」についての問題です。</a:t>
            </a:r>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「誤情報」の具体例で正しい対応はどれでしょうか？次の３つの中からひとつ選んでください。</a:t>
            </a:r>
          </a:p>
          <a:p>
            <a:endParaRPr lang="ja-JP" altLang="en-US" dirty="0"/>
          </a:p>
          <a:p>
            <a:r>
              <a:rPr lang="ja-JP" altLang="en-US" dirty="0"/>
              <a:t>大きな災害の後、親しい友人から「拡散希望：友人の知り合いの警察官からの情報です。昨晩から窃盗団がいるらしいので警戒を」というメッセージを</a:t>
            </a:r>
          </a:p>
          <a:p>
            <a:r>
              <a:rPr lang="ja-JP" altLang="en-US" dirty="0"/>
              <a:t>受け取りました。さて、あなたはどうしますか？</a:t>
            </a:r>
          </a:p>
          <a:p>
            <a:endParaRPr lang="en-US" altLang="ja-JP" dirty="0"/>
          </a:p>
          <a:p>
            <a:r>
              <a:rPr lang="ja-JP" altLang="en-US" dirty="0"/>
              <a:t>１</a:t>
            </a:r>
            <a:r>
              <a:rPr lang="en-US" altLang="ja-JP" dirty="0"/>
              <a:t>.</a:t>
            </a:r>
            <a:r>
              <a:rPr lang="ja-JP" altLang="en-US" dirty="0"/>
              <a:t>緊急の情報なので、すぐに近隣の知り合いにメッセージを伝える。</a:t>
            </a:r>
          </a:p>
          <a:p>
            <a:r>
              <a:rPr lang="ja-JP" altLang="en-US" dirty="0"/>
              <a:t>２</a:t>
            </a:r>
            <a:r>
              <a:rPr lang="en-US" altLang="ja-JP" dirty="0"/>
              <a:t>.</a:t>
            </a:r>
            <a:r>
              <a:rPr lang="ja-JP" altLang="en-US" dirty="0"/>
              <a:t>正しい情報か分からないので、まず、信頼出来る情報源から真偽をたしかめる。</a:t>
            </a:r>
          </a:p>
          <a:p>
            <a:r>
              <a:rPr lang="ja-JP" altLang="en-US" dirty="0"/>
              <a:t>３</a:t>
            </a:r>
            <a:r>
              <a:rPr lang="en-US" altLang="ja-JP" dirty="0"/>
              <a:t>. </a:t>
            </a:r>
            <a:r>
              <a:rPr lang="ja-JP" altLang="en-US" dirty="0"/>
              <a:t>拡散希望とあるので、できるだけ情報が早く広まるよう、</a:t>
            </a:r>
          </a:p>
          <a:p>
            <a:r>
              <a:rPr lang="ja-JP" altLang="en-US" dirty="0"/>
              <a:t>　  様々な</a:t>
            </a:r>
            <a:r>
              <a:rPr lang="en-US" altLang="ja-JP" dirty="0"/>
              <a:t>SNS</a:t>
            </a:r>
            <a:r>
              <a:rPr lang="ja-JP" altLang="en-US" dirty="0"/>
              <a:t>に投稿する。</a:t>
            </a:r>
          </a:p>
          <a:p>
            <a:endParaRPr lang="ja-JP" altLang="en-US" dirty="0"/>
          </a:p>
          <a:p>
            <a:endParaRPr lang="en-US" altLang="ja-JP" dirty="0"/>
          </a:p>
        </p:txBody>
      </p:sp>
      <p:sp>
        <p:nvSpPr>
          <p:cNvPr id="4" name="スライド番号プレースホルダー 3">
            <a:extLst>
              <a:ext uri="{FF2B5EF4-FFF2-40B4-BE49-F238E27FC236}">
                <a16:creationId xmlns:a16="http://schemas.microsoft.com/office/drawing/2014/main" id="{FA06C849-6611-04EA-060E-6A7EDE09E346}"/>
              </a:ext>
            </a:extLst>
          </p:cNvPr>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1925613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39F42-7FA3-271E-A34E-35D2691FC3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F8CD16-B848-4812-DAA2-A16024000F8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77905C-1FBF-8359-24E3-BF94D636AAEF}"/>
              </a:ext>
            </a:extLst>
          </p:cNvPr>
          <p:cNvSpPr>
            <a:spLocks noGrp="1"/>
          </p:cNvSpPr>
          <p:nvPr>
            <p:ph type="body" idx="1"/>
          </p:nvPr>
        </p:nvSpPr>
        <p:spPr/>
        <p:txBody>
          <a:bodyPr/>
          <a:lstStyle/>
          <a:p>
            <a:r>
              <a:rPr lang="ja-JP" altLang="en-US" dirty="0"/>
              <a:t>「フィルターバブル」についての問題です。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latin typeface="メイリオ" panose="020B0604030504040204" pitchFamily="50" charset="-128"/>
                <a:ea typeface="メイリオ" panose="020B0604030504040204" pitchFamily="50" charset="-128"/>
              </a:rPr>
              <a:t>「フィルターバブル」の</a:t>
            </a:r>
            <a:r>
              <a:rPr lang="ja-JP" altLang="en-US" b="1" dirty="0">
                <a:latin typeface="メイリオ" panose="020B0604030504040204" pitchFamily="50" charset="-128"/>
                <a:ea typeface="メイリオ" panose="020B0604030504040204" pitchFamily="50" charset="-128"/>
              </a:rPr>
              <a:t>具体例で正しい対応はどれでしょうか？</a:t>
            </a:r>
            <a:endParaRPr kumimoji="1" lang="en-US" altLang="ja-JP" b="1" dirty="0">
              <a:latin typeface="メイリオ" panose="020B0604030504040204" pitchFamily="50" charset="-128"/>
              <a:ea typeface="メイリオ" panose="020B0604030504040204" pitchFamily="50" charset="-128"/>
            </a:endParaRPr>
          </a:p>
          <a:p>
            <a:r>
              <a:rPr lang="ja-JP" altLang="en-US" dirty="0"/>
              <a:t>次の３つの中からひとつ選んでください。</a:t>
            </a:r>
          </a:p>
          <a:p>
            <a:endParaRPr lang="en-US" altLang="ja-JP" dirty="0"/>
          </a:p>
          <a:p>
            <a:r>
              <a:rPr lang="ja-JP" altLang="en-US" dirty="0"/>
              <a:t>動画サイトで「ネコ」を検索すると、おすすめ一覧にネコ動画がたくさん表示されるようになりました。</a:t>
            </a:r>
          </a:p>
          <a:p>
            <a:r>
              <a:rPr lang="ja-JP" altLang="en-US" dirty="0"/>
              <a:t>ネコとは関係のないおすすめ一覧を見るにはどうしたらよいでしょう？</a:t>
            </a:r>
            <a:endParaRPr lang="en-US" altLang="ja-JP" dirty="0"/>
          </a:p>
          <a:p>
            <a:endParaRPr lang="ja-JP" altLang="en-US" dirty="0"/>
          </a:p>
          <a:p>
            <a:r>
              <a:rPr lang="ja-JP" altLang="en-US" dirty="0"/>
              <a:t>１</a:t>
            </a:r>
            <a:r>
              <a:rPr lang="en-US" altLang="ja-JP" dirty="0"/>
              <a:t>.</a:t>
            </a:r>
            <a:r>
              <a:rPr lang="ja-JP" altLang="en-US" dirty="0"/>
              <a:t>ネコ以外の動物を検索してみる。</a:t>
            </a:r>
          </a:p>
          <a:p>
            <a:r>
              <a:rPr lang="ja-JP" altLang="en-US" dirty="0"/>
              <a:t>２</a:t>
            </a:r>
            <a:r>
              <a:rPr lang="en-US" altLang="ja-JP" dirty="0"/>
              <a:t>.</a:t>
            </a:r>
            <a:r>
              <a:rPr lang="ja-JP" altLang="en-US" dirty="0"/>
              <a:t>使っているサービスやアプリを閉じる。</a:t>
            </a:r>
          </a:p>
          <a:p>
            <a:r>
              <a:rPr lang="ja-JP" altLang="en-US" dirty="0"/>
              <a:t>３</a:t>
            </a:r>
            <a:r>
              <a:rPr lang="en-US" altLang="ja-JP" dirty="0"/>
              <a:t>.</a:t>
            </a:r>
            <a:r>
              <a:rPr lang="ja-JP" altLang="en-US" dirty="0"/>
              <a:t>ブラウザ・アプリのシークレット・ウィンドウや</a:t>
            </a:r>
            <a:r>
              <a:rPr lang="en-US" altLang="ja-JP" dirty="0"/>
              <a:t>InPrivate</a:t>
            </a:r>
            <a:r>
              <a:rPr lang="ja-JP" altLang="en-US" dirty="0"/>
              <a:t>ウィンドウを使う。</a:t>
            </a:r>
          </a:p>
          <a:p>
            <a:endParaRPr lang="en-US" altLang="ja-JP" dirty="0"/>
          </a:p>
        </p:txBody>
      </p:sp>
      <p:sp>
        <p:nvSpPr>
          <p:cNvPr id="4" name="スライド番号プレースホルダー 3">
            <a:extLst>
              <a:ext uri="{FF2B5EF4-FFF2-40B4-BE49-F238E27FC236}">
                <a16:creationId xmlns:a16="http://schemas.microsoft.com/office/drawing/2014/main" id="{807215B5-5FDF-768A-1948-619457EBF2A5}"/>
              </a:ext>
            </a:extLst>
          </p:cNvPr>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252188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E2EA9-3553-1C76-DDA9-87F5319FAF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0C1CC5-5264-FEB2-1009-066BDF0E7F1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9B84BFD-2BD7-1267-45D2-3D0F0E9985A4}"/>
              </a:ext>
            </a:extLst>
          </p:cNvPr>
          <p:cNvSpPr>
            <a:spLocks noGrp="1"/>
          </p:cNvSpPr>
          <p:nvPr>
            <p:ph type="body" idx="1"/>
          </p:nvPr>
        </p:nvSpPr>
        <p:spPr/>
        <p:txBody>
          <a:bodyPr/>
          <a:lstStyle/>
          <a:p>
            <a:pPr defTabSz="922264">
              <a:defRPr/>
            </a:pPr>
            <a:r>
              <a:rPr lang="ja-JP" altLang="en-US" dirty="0"/>
              <a:t>続いて「エコーチェンバー」についての問題です。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「エコーチェンバー」</a:t>
            </a:r>
            <a:r>
              <a:rPr kumimoji="1" lang="ja-JP" altLang="en-US" b="1" dirty="0">
                <a:latin typeface="メイリオ" panose="020B0604030504040204" pitchFamily="50" charset="-128"/>
                <a:ea typeface="メイリオ" panose="020B0604030504040204" pitchFamily="50" charset="-128"/>
              </a:rPr>
              <a:t>の</a:t>
            </a:r>
            <a:r>
              <a:rPr lang="ja-JP" altLang="en-US" b="1" dirty="0">
                <a:latin typeface="メイリオ" panose="020B0604030504040204" pitchFamily="50" charset="-128"/>
                <a:ea typeface="メイリオ" panose="020B0604030504040204" pitchFamily="50" charset="-128"/>
              </a:rPr>
              <a:t>具体例で正しい対応はどれでしょうか？</a:t>
            </a:r>
            <a:endParaRPr lang="en-US" altLang="ja-JP" dirty="0"/>
          </a:p>
          <a:p>
            <a:r>
              <a:rPr lang="ja-JP" altLang="en-US" dirty="0"/>
              <a:t>次の３つの中からひとつ選んでください。</a:t>
            </a:r>
          </a:p>
          <a:p>
            <a:endParaRPr lang="en-US" altLang="ja-JP" dirty="0"/>
          </a:p>
          <a:p>
            <a:r>
              <a:rPr lang="ja-JP" altLang="en-US" dirty="0"/>
              <a:t>ソーシャルメディアでは大騒ぎになっているのに、そうした話題がソーシャルメディア以外で目にすることがない、と感じる事があるのは、どんな理由でしょう？</a:t>
            </a:r>
          </a:p>
          <a:p>
            <a:endParaRPr lang="en-US" altLang="ja-JP" dirty="0"/>
          </a:p>
          <a:p>
            <a:r>
              <a:rPr lang="ja-JP" altLang="en-US" dirty="0"/>
              <a:t>１</a:t>
            </a:r>
            <a:r>
              <a:rPr lang="en-US" altLang="ja-JP" dirty="0"/>
              <a:t>.</a:t>
            </a:r>
            <a:r>
              <a:rPr lang="ja-JP" altLang="en-US" dirty="0"/>
              <a:t>ソーシャルメディアは自分と似たような意見の投稿が集まりやすい傾向があるから。自分や周囲の意見は世の中のありようと同じとは限らない。</a:t>
            </a:r>
          </a:p>
          <a:p>
            <a:endParaRPr lang="ja-JP" altLang="en-US" dirty="0"/>
          </a:p>
          <a:p>
            <a:r>
              <a:rPr lang="ja-JP" altLang="en-US" dirty="0"/>
              <a:t>２</a:t>
            </a:r>
            <a:r>
              <a:rPr lang="en-US" altLang="ja-JP" dirty="0"/>
              <a:t>.</a:t>
            </a:r>
            <a:r>
              <a:rPr lang="ja-JP" altLang="en-US" dirty="0"/>
              <a:t>ソーシャルメディアでの情報拡散が足りないため、もっと拡散する方法を考えていかなければならない。</a:t>
            </a:r>
          </a:p>
          <a:p>
            <a:endParaRPr lang="ja-JP" altLang="en-US" dirty="0"/>
          </a:p>
          <a:p>
            <a:r>
              <a:rPr lang="ja-JP" altLang="en-US" dirty="0"/>
              <a:t>３</a:t>
            </a:r>
            <a:r>
              <a:rPr lang="en-US" altLang="ja-JP" dirty="0"/>
              <a:t>.</a:t>
            </a:r>
            <a:r>
              <a:rPr lang="ja-JP" altLang="en-US" dirty="0"/>
              <a:t>世間一般の動きが広く知られないのは、知らせる立場の何らかの意図が働いているから。</a:t>
            </a:r>
          </a:p>
          <a:p>
            <a:endParaRPr lang="en-US" altLang="ja-JP" dirty="0"/>
          </a:p>
        </p:txBody>
      </p:sp>
      <p:sp>
        <p:nvSpPr>
          <p:cNvPr id="4" name="スライド番号プレースホルダー 3">
            <a:extLst>
              <a:ext uri="{FF2B5EF4-FFF2-40B4-BE49-F238E27FC236}">
                <a16:creationId xmlns:a16="http://schemas.microsoft.com/office/drawing/2014/main" id="{0A052EF0-FD9F-E9A2-7AE6-110C21C0D17B}"/>
              </a:ext>
            </a:extLst>
          </p:cNvPr>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4294519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07A7-9B54-7BBC-9252-B11AED477C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748424-9674-30A5-A5BF-ED8AA29C476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61E7885-55E7-9535-BEDD-3AE3E4605D31}"/>
              </a:ext>
            </a:extLst>
          </p:cNvPr>
          <p:cNvSpPr>
            <a:spLocks noGrp="1"/>
          </p:cNvSpPr>
          <p:nvPr>
            <p:ph type="body" idx="1"/>
          </p:nvPr>
        </p:nvSpPr>
        <p:spPr/>
        <p:txBody>
          <a:bodyPr/>
          <a:lstStyle/>
          <a:p>
            <a:pPr defTabSz="922264">
              <a:defRPr/>
            </a:pPr>
            <a:r>
              <a:rPr lang="ja-JP" altLang="en-US" dirty="0"/>
              <a:t>問題</a:t>
            </a:r>
            <a:r>
              <a:rPr lang="en-US" altLang="ja-JP" dirty="0"/>
              <a:t>A</a:t>
            </a:r>
            <a:r>
              <a:rPr lang="ja-JP" altLang="en-US" dirty="0"/>
              <a:t>～</a:t>
            </a:r>
            <a:r>
              <a:rPr lang="en-US" altLang="ja-JP" dirty="0"/>
              <a:t>C</a:t>
            </a:r>
            <a:r>
              <a:rPr lang="ja-JP" altLang="en-US" dirty="0"/>
              <a:t>の解答です。</a:t>
            </a:r>
          </a:p>
          <a:p>
            <a:endParaRPr lang="en-US" altLang="ja-JP" dirty="0"/>
          </a:p>
          <a:p>
            <a:r>
              <a:rPr lang="ja-JP" altLang="en-US" dirty="0"/>
              <a:t>問題</a:t>
            </a:r>
            <a:r>
              <a:rPr lang="en-US" altLang="ja-JP" dirty="0"/>
              <a:t>A</a:t>
            </a:r>
            <a:r>
              <a:rPr lang="ja-JP" altLang="en-US" dirty="0"/>
              <a:t>の正解は「２」です。</a:t>
            </a:r>
            <a:endParaRPr lang="en-US" altLang="ja-JP" dirty="0"/>
          </a:p>
          <a:p>
            <a:endParaRPr lang="en-US" altLang="ja-JP" dirty="0"/>
          </a:p>
          <a:p>
            <a:r>
              <a:rPr lang="ja-JP" altLang="en-US" dirty="0"/>
              <a:t>問題</a:t>
            </a:r>
            <a:r>
              <a:rPr lang="en-US" altLang="ja-JP" dirty="0"/>
              <a:t>B</a:t>
            </a:r>
            <a:r>
              <a:rPr lang="ja-JP" altLang="en-US" dirty="0"/>
              <a:t>の正解は「３」です。</a:t>
            </a:r>
            <a:endParaRPr lang="en-US" altLang="ja-JP" dirty="0"/>
          </a:p>
          <a:p>
            <a:endParaRPr lang="en-US" altLang="ja-JP" dirty="0"/>
          </a:p>
          <a:p>
            <a:r>
              <a:rPr lang="ja-JP" altLang="en-US" dirty="0"/>
              <a:t>問題</a:t>
            </a:r>
            <a:r>
              <a:rPr lang="en-US" altLang="ja-JP" dirty="0"/>
              <a:t>C</a:t>
            </a:r>
            <a:r>
              <a:rPr lang="ja-JP" altLang="en-US" dirty="0"/>
              <a:t>の正解は「１」です。</a:t>
            </a:r>
          </a:p>
          <a:p>
            <a:endParaRPr lang="en-US" altLang="ja-JP" dirty="0"/>
          </a:p>
        </p:txBody>
      </p:sp>
      <p:sp>
        <p:nvSpPr>
          <p:cNvPr id="4" name="スライド番号プレースホルダー 3">
            <a:extLst>
              <a:ext uri="{FF2B5EF4-FFF2-40B4-BE49-F238E27FC236}">
                <a16:creationId xmlns:a16="http://schemas.microsoft.com/office/drawing/2014/main" id="{DC2327E8-5896-C33B-8A1B-6A536BDDA0D3}"/>
              </a:ext>
            </a:extLst>
          </p:cNvPr>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328493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rtl="0" fontAlgn="base"/>
            <a:r>
              <a:rPr lang="en-US" altLang="ja-JP" b="0" i="0" u="none" strike="noStrike" dirty="0">
                <a:solidFill>
                  <a:srgbClr val="000000"/>
                </a:solidFill>
                <a:effectLst/>
                <a:latin typeface="Meiryo UI" panose="020B0604030504040204" pitchFamily="50" charset="-128"/>
                <a:ea typeface="Meiryo UI" panose="020B0604030504040204" pitchFamily="50" charset="-128"/>
              </a:rPr>
              <a:t>【</a:t>
            </a:r>
            <a:r>
              <a:rPr lang="ja-JP" altLang="ja-JP" b="0" i="0" u="none" strike="noStrike" dirty="0">
                <a:solidFill>
                  <a:srgbClr val="000000"/>
                </a:solidFill>
                <a:effectLst/>
                <a:latin typeface="Meiryo UI" panose="020B0604030504040204" pitchFamily="50" charset="-128"/>
                <a:ea typeface="Meiryo UI" panose="020B0604030504040204" pitchFamily="50" charset="-128"/>
              </a:rPr>
              <a:t>説明原稿</a:t>
            </a:r>
            <a:r>
              <a:rPr lang="en-US" altLang="ja-JP"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b="0" i="0" u="none" strike="noStrike" dirty="0">
                <a:solidFill>
                  <a:srgbClr val="000000"/>
                </a:solidFill>
                <a:effectLst/>
                <a:latin typeface="Meiryo UI" panose="020B0604030504040204" pitchFamily="50" charset="-128"/>
                <a:ea typeface="Meiryo UI" panose="020B0604030504040204" pitchFamily="50" charset="-128"/>
              </a:rPr>
              <a:t>1</a:t>
            </a:r>
            <a:r>
              <a:rPr lang="ja-JP" altLang="ja-JP" b="0" i="0" u="none" strike="noStrike" dirty="0">
                <a:solidFill>
                  <a:srgbClr val="000000"/>
                </a:solidFill>
                <a:effectLst/>
                <a:latin typeface="Meiryo UI" panose="020B0604030504040204" pitchFamily="50" charset="-128"/>
                <a:ea typeface="Meiryo UI" panose="020B0604030504040204" pitchFamily="50" charset="-128"/>
              </a:rPr>
              <a:t>章　</a:t>
            </a:r>
            <a:r>
              <a:rPr lang="ja-JP" altLang="en-US" b="0" i="0" u="none" strike="noStrike" dirty="0">
                <a:solidFill>
                  <a:srgbClr val="000000"/>
                </a:solidFill>
                <a:effectLst/>
                <a:latin typeface="Meiryo UI" panose="020B0604030504040204" pitchFamily="50" charset="-128"/>
                <a:ea typeface="Meiryo UI" panose="020B0604030504040204" pitchFamily="50" charset="-128"/>
              </a:rPr>
              <a:t>デジタルリテラシーについて</a:t>
            </a:r>
            <a:r>
              <a:rPr lang="ja-JP" altLang="ja-JP"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pPr algn="l" rtl="0" fontAlgn="base"/>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b="0" i="0" u="none" strike="noStrike" dirty="0">
                <a:solidFill>
                  <a:srgbClr val="000000"/>
                </a:solidFill>
                <a:effectLst/>
                <a:latin typeface="Meiryo UI" panose="020B0604030504040204" pitchFamily="50" charset="-128"/>
                <a:ea typeface="Meiryo UI" panose="020B0604030504040204" pitchFamily="50" charset="-128"/>
              </a:rPr>
              <a:t>ここで</a:t>
            </a:r>
            <a:r>
              <a:rPr lang="ja-JP" altLang="en-US" b="0" i="0" u="none" strike="noStrike" dirty="0">
                <a:solidFill>
                  <a:srgbClr val="000000"/>
                </a:solidFill>
                <a:effectLst/>
                <a:latin typeface="Meiryo UI" panose="020B0604030504040204" pitchFamily="50" charset="-128"/>
                <a:ea typeface="Meiryo UI" panose="020B0604030504040204" pitchFamily="50" charset="-128"/>
              </a:rPr>
              <a:t>はデジタルリテラシーとは何かについてご説明し</a:t>
            </a:r>
            <a:r>
              <a:rPr lang="ja-JP" altLang="ja-JP"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base"/>
            <a:r>
              <a:rPr lang="ja-JP" altLang="en-US" b="0" i="0" u="none" strike="noStrike" dirty="0">
                <a:solidFill>
                  <a:srgbClr val="000000"/>
                </a:solidFill>
                <a:effectLst/>
                <a:latin typeface="Meiryo UI" panose="020B0604030504040204" pitchFamily="50" charset="-128"/>
                <a:ea typeface="Meiryo UI" panose="020B0604030504040204" pitchFamily="50" charset="-128"/>
              </a:rPr>
              <a:t>またソーシャルメディア、</a:t>
            </a:r>
            <a:r>
              <a:rPr lang="en-US" altLang="ja-JP" b="0" i="0" u="none" strike="noStrike" dirty="0">
                <a:solidFill>
                  <a:srgbClr val="000000"/>
                </a:solidFill>
                <a:effectLst/>
                <a:latin typeface="Meiryo UI" panose="020B0604030504040204" pitchFamily="50" charset="-128"/>
                <a:ea typeface="Meiryo UI" panose="020B0604030504040204" pitchFamily="50" charset="-128"/>
              </a:rPr>
              <a:t>SNS</a:t>
            </a:r>
            <a:r>
              <a:rPr lang="ja-JP" altLang="en-US" b="0" i="0" u="none" strike="noStrike" dirty="0">
                <a:solidFill>
                  <a:srgbClr val="000000"/>
                </a:solidFill>
                <a:effectLst/>
                <a:latin typeface="Meiryo UI" panose="020B0604030504040204" pitchFamily="50" charset="-128"/>
                <a:ea typeface="Meiryo UI" panose="020B0604030504040204" pitchFamily="50" charset="-128"/>
              </a:rPr>
              <a:t>とはどのようなものなのかについてもご紹介いた</a:t>
            </a:r>
            <a:r>
              <a:rPr lang="ja-JP" altLang="ja-JP" b="0" i="0" u="none" strike="noStrike" dirty="0">
                <a:solidFill>
                  <a:srgbClr val="000000"/>
                </a:solidFill>
                <a:effectLst/>
                <a:latin typeface="Meiryo UI" panose="020B0604030504040204" pitchFamily="50" charset="-128"/>
                <a:ea typeface="Meiryo UI" panose="020B0604030504040204" pitchFamily="50" charset="-128"/>
              </a:rPr>
              <a:t>します。</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mj-lt"/>
              <a:buNone/>
            </a:pPr>
            <a:r>
              <a:rPr lang="en-US" altLang="ja-JP" b="0" i="0" dirty="0">
                <a:solidFill>
                  <a:srgbClr val="374151"/>
                </a:solidFill>
                <a:effectLst/>
                <a:latin typeface="Meiryo UI" panose="020B0604030504040204" pitchFamily="50" charset="-128"/>
                <a:ea typeface="Meiryo UI" panose="020B0604030504040204" pitchFamily="50" charset="-128"/>
              </a:rPr>
              <a:t>【</a:t>
            </a:r>
            <a:r>
              <a:rPr lang="ja-JP" altLang="en-US" b="0" i="0" dirty="0">
                <a:solidFill>
                  <a:srgbClr val="374151"/>
                </a:solidFill>
                <a:effectLst/>
                <a:latin typeface="Meiryo UI" panose="020B0604030504040204" pitchFamily="50" charset="-128"/>
                <a:ea typeface="Meiryo UI" panose="020B0604030504040204" pitchFamily="50" charset="-128"/>
              </a:rPr>
              <a:t>説明原稿</a:t>
            </a:r>
            <a:r>
              <a:rPr lang="en-US" altLang="ja-JP" b="0" i="0" dirty="0">
                <a:solidFill>
                  <a:srgbClr val="374151"/>
                </a:solidFill>
                <a:effectLst/>
                <a:latin typeface="Meiryo UI" panose="020B0604030504040204" pitchFamily="50" charset="-128"/>
                <a:ea typeface="Meiryo UI" panose="020B0604030504040204" pitchFamily="50" charset="-128"/>
              </a:rPr>
              <a:t>】</a:t>
            </a:r>
          </a:p>
          <a:p>
            <a:pPr algn="l">
              <a:buFont typeface="+mj-lt"/>
              <a:buNone/>
            </a:pPr>
            <a:r>
              <a:rPr lang="ja-JP" altLang="en-US" b="1" i="0" dirty="0">
                <a:solidFill>
                  <a:srgbClr val="374151"/>
                </a:solidFill>
                <a:effectLst/>
                <a:latin typeface="Meiryo UI" panose="020B0604030504040204" pitchFamily="50" charset="-128"/>
                <a:ea typeface="Meiryo UI" panose="020B0604030504040204" pitchFamily="50" charset="-128"/>
              </a:rPr>
              <a:t>まずは、「デジタルリテラシー」とはどのようなものなのか、ご説明いたします。</a:t>
            </a:r>
          </a:p>
          <a:p>
            <a:pPr algn="l">
              <a:buFont typeface="+mj-lt"/>
              <a:buNone/>
            </a:pPr>
            <a:endParaRPr lang="ja-JP" altLang="en-US"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ja-JP" altLang="en-US" b="1" i="0" dirty="0">
                <a:solidFill>
                  <a:srgbClr val="374151"/>
                </a:solidFill>
                <a:effectLst/>
                <a:latin typeface="Meiryo UI" panose="020B0604030504040204" pitchFamily="50" charset="-128"/>
                <a:ea typeface="Meiryo UI" panose="020B0604030504040204" pitchFamily="50" charset="-128"/>
              </a:rPr>
              <a:t>デジタルリテラシーとは、デジタル技術やデジタル機器、またそれらを利用するオンラインサービスを適切に活用する能力です。</a:t>
            </a:r>
          </a:p>
          <a:p>
            <a:pPr algn="l">
              <a:buFont typeface="+mj-lt"/>
              <a:buNone/>
            </a:pPr>
            <a:r>
              <a:rPr lang="ja-JP" altLang="en-US" b="1" i="0" dirty="0">
                <a:solidFill>
                  <a:srgbClr val="374151"/>
                </a:solidFill>
                <a:effectLst/>
                <a:latin typeface="Meiryo UI" panose="020B0604030504040204" pitchFamily="50" charset="-128"/>
                <a:ea typeface="Meiryo UI" panose="020B0604030504040204" pitchFamily="50" charset="-128"/>
              </a:rPr>
              <a:t>スマートフォンをはじめとするデジタル機器を活用するためには、</a:t>
            </a:r>
          </a:p>
          <a:p>
            <a:pPr algn="l">
              <a:buFont typeface="+mj-lt"/>
              <a:buNone/>
            </a:pPr>
            <a:r>
              <a:rPr lang="ja-JP" altLang="en-US" b="1" i="0" dirty="0">
                <a:solidFill>
                  <a:srgbClr val="374151"/>
                </a:solidFill>
                <a:effectLst/>
                <a:latin typeface="Meiryo UI" panose="020B0604030504040204" pitchFamily="50" charset="-128"/>
                <a:ea typeface="Meiryo UI" panose="020B0604030504040204" pitchFamily="50" charset="-128"/>
              </a:rPr>
              <a:t>基本的な使い方に加え、ネット通販や検索サイト、ネット上でのコミュニケーション等のオンラインサービスの使用方法や特徴の理解、</a:t>
            </a:r>
          </a:p>
          <a:p>
            <a:pPr algn="l">
              <a:buFont typeface="+mj-lt"/>
              <a:buNone/>
            </a:pPr>
            <a:r>
              <a:rPr lang="ja-JP" altLang="en-US" b="1" i="0" dirty="0">
                <a:solidFill>
                  <a:srgbClr val="374151"/>
                </a:solidFill>
                <a:effectLst/>
                <a:latin typeface="Meiryo UI" panose="020B0604030504040204" pitchFamily="50" charset="-128"/>
                <a:ea typeface="Meiryo UI" panose="020B0604030504040204" pitchFamily="50" charset="-128"/>
              </a:rPr>
              <a:t>またそれらの利用に伴う責任などを理解することが重要です。</a:t>
            </a:r>
          </a:p>
          <a:p>
            <a:pPr algn="l">
              <a:buFont typeface="+mj-lt"/>
              <a:buNone/>
            </a:pPr>
            <a:r>
              <a:rPr lang="ja-JP" altLang="en-US" b="0" i="0" dirty="0">
                <a:solidFill>
                  <a:srgbClr val="374151"/>
                </a:solidFill>
                <a:effectLst/>
                <a:latin typeface="Meiryo UI" panose="020B0604030504040204" pitchFamily="50" charset="-128"/>
                <a:ea typeface="Meiryo UI" panose="020B0604030504040204" pitchFamily="50" charset="-128"/>
              </a:rPr>
              <a:t>デジタルリテラシーを身につけることでオンラインでのコミュニケーションや情報の利活用がより安全で快適になります。</a:t>
            </a:r>
          </a:p>
          <a:p>
            <a:pPr algn="l">
              <a:buFont typeface="+mj-lt"/>
              <a:buNone/>
            </a:pPr>
            <a:endParaRPr lang="ja-JP" altLang="en-US"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ja-JP" altLang="en-US" b="0" i="0" dirty="0">
                <a:solidFill>
                  <a:srgbClr val="374151"/>
                </a:solidFill>
                <a:effectLst/>
                <a:latin typeface="Meiryo UI" panose="020B0604030504040204" pitchFamily="50" charset="-128"/>
                <a:ea typeface="Meiryo UI" panose="020B0604030504040204" pitchFamily="50" charset="-128"/>
              </a:rPr>
              <a:t>デジタルリテラシーはデジタル社会で楽しく活動するための大切なスキルといえます。</a:t>
            </a:r>
          </a:p>
          <a:p>
            <a:pPr algn="l">
              <a:buFont typeface="+mj-lt"/>
              <a:buNone/>
            </a:pPr>
            <a:endParaRPr lang="ja-JP" altLang="en-US"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en-US" altLang="ja-JP" b="0" i="0" dirty="0">
                <a:solidFill>
                  <a:srgbClr val="374151"/>
                </a:solidFill>
                <a:effectLst/>
                <a:latin typeface="Meiryo UI" panose="020B0604030504040204" pitchFamily="50" charset="-128"/>
                <a:ea typeface="Meiryo UI" panose="020B0604030504040204" pitchFamily="50" charset="-128"/>
              </a:rPr>
              <a:t>【</a:t>
            </a:r>
            <a:r>
              <a:rPr lang="ja-JP" altLang="en-US" b="0" i="0" dirty="0">
                <a:solidFill>
                  <a:srgbClr val="374151"/>
                </a:solidFill>
                <a:effectLst/>
                <a:latin typeface="Meiryo UI" panose="020B0604030504040204" pitchFamily="50" charset="-128"/>
                <a:ea typeface="Meiryo UI" panose="020B0604030504040204" pitchFamily="50" charset="-128"/>
              </a:rPr>
              <a:t>講師向けコメント</a:t>
            </a:r>
            <a:r>
              <a:rPr lang="en-US" altLang="ja-JP" b="0" i="0" dirty="0">
                <a:solidFill>
                  <a:srgbClr val="374151"/>
                </a:solidFill>
                <a:effectLst/>
                <a:latin typeface="Meiryo UI" panose="020B0604030504040204" pitchFamily="50" charset="-128"/>
                <a:ea typeface="Meiryo UI" panose="020B0604030504040204" pitchFamily="50" charset="-128"/>
              </a:rPr>
              <a:t>】</a:t>
            </a:r>
          </a:p>
          <a:p>
            <a:pPr algn="l">
              <a:buFont typeface="+mj-lt"/>
              <a:buNone/>
            </a:pPr>
            <a:r>
              <a:rPr lang="ja-JP" altLang="en-US" b="0" i="0" dirty="0">
                <a:solidFill>
                  <a:srgbClr val="374151"/>
                </a:solidFill>
                <a:effectLst/>
                <a:latin typeface="Meiryo UI" panose="020B0604030504040204" pitchFamily="50" charset="-128"/>
                <a:ea typeface="Meiryo UI" panose="020B0604030504040204" pitchFamily="50" charset="-128"/>
              </a:rPr>
              <a:t>講師の皆さまは、受講される方々のインターネットやネット社会に対する理解に応じて、</a:t>
            </a:r>
          </a:p>
          <a:p>
            <a:pPr algn="l">
              <a:buFont typeface="+mj-lt"/>
              <a:buNone/>
            </a:pPr>
            <a:r>
              <a:rPr lang="ja-JP" altLang="en-US" b="0" i="0" dirty="0">
                <a:solidFill>
                  <a:srgbClr val="374151"/>
                </a:solidFill>
                <a:effectLst/>
                <a:latin typeface="Meiryo UI" panose="020B0604030504040204" pitchFamily="50" charset="-128"/>
                <a:ea typeface="Meiryo UI" panose="020B0604030504040204" pitchFamily="50" charset="-128"/>
              </a:rPr>
              <a:t>内容をかみ砕いてご説明ください。</a:t>
            </a:r>
          </a:p>
          <a:p>
            <a:pPr algn="l">
              <a:buFont typeface="+mj-lt"/>
              <a:buNone/>
            </a:pPr>
            <a:endParaRPr lang="ja-JP" altLang="en-US"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endParaRPr lang="ja-JP" altLang="en-US" b="0" i="0" dirty="0">
              <a:solidFill>
                <a:srgbClr val="374151"/>
              </a:solidFill>
              <a:effectLst/>
              <a:latin typeface="Söhne"/>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277145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defTabSz="842837">
              <a:defRPr/>
            </a:pPr>
            <a:r>
              <a:rPr lang="en-US" altLang="ja-JP" spc="18" dirty="0">
                <a:latin typeface="Meiryo UI" panose="020B0604030504040204" pitchFamily="50" charset="-128"/>
                <a:ea typeface="Meiryo UI" panose="020B0604030504040204" pitchFamily="50" charset="-128"/>
                <a:cs typeface="AoyagiKouzanFontT"/>
              </a:rPr>
              <a:t>【</a:t>
            </a:r>
            <a:r>
              <a:rPr lang="ja-JP" altLang="en-US" spc="18" dirty="0">
                <a:latin typeface="Meiryo UI" panose="020B0604030504040204" pitchFamily="50" charset="-128"/>
                <a:ea typeface="Meiryo UI" panose="020B0604030504040204" pitchFamily="50" charset="-128"/>
                <a:cs typeface="AoyagiKouzanFontT"/>
              </a:rPr>
              <a:t>説明原稿</a:t>
            </a:r>
            <a:r>
              <a:rPr lang="en-US" altLang="ja-JP" spc="18" dirty="0">
                <a:latin typeface="Meiryo UI" panose="020B0604030504040204" pitchFamily="50" charset="-128"/>
                <a:ea typeface="Meiryo UI" panose="020B0604030504040204" pitchFamily="50" charset="-128"/>
                <a:cs typeface="AoyagiKouzanFontT"/>
              </a:rPr>
              <a:t>】</a:t>
            </a: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前のページでは、デジタルリテラシーがそもそもどのようなものなのかご説明しました。</a:t>
            </a: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では、なぜ今デジタルリテラシーが必要とされているのでしょうか。</a:t>
            </a:r>
          </a:p>
          <a:p>
            <a:pPr indent="90629" defTabSz="842837">
              <a:defRPr/>
            </a:pPr>
            <a:endParaRPr lang="ja-JP" altLang="en-US"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日本では情報技術が発展し、高速で安定したインターネット通信が広く利用されています。</a:t>
            </a: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また、スマホの普及やオンラインショッピングの一般化など、様々な分野でデジタル技術が活用されています。</a:t>
            </a:r>
            <a:br>
              <a:rPr lang="ja-JP" altLang="en-US" spc="18" dirty="0">
                <a:latin typeface="Meiryo UI" panose="020B0604030504040204" pitchFamily="50" charset="-128"/>
                <a:ea typeface="Meiryo UI" panose="020B0604030504040204" pitchFamily="50" charset="-128"/>
                <a:cs typeface="AoyagiKouzanFontT"/>
              </a:rPr>
            </a:br>
            <a:r>
              <a:rPr lang="ja-JP" altLang="en-US" spc="18" dirty="0">
                <a:latin typeface="Meiryo UI" panose="020B0604030504040204" pitchFamily="50" charset="-128"/>
                <a:ea typeface="Meiryo UI" panose="020B0604030504040204" pitchFamily="50" charset="-128"/>
                <a:cs typeface="AoyagiKouzanFontT"/>
              </a:rPr>
              <a:t>　スマホを使うことで、テレビや新聞だけでなく、</a:t>
            </a:r>
            <a:r>
              <a:rPr lang="en-US" altLang="ja-JP" spc="18" dirty="0">
                <a:latin typeface="Meiryo UI" panose="020B0604030504040204" pitchFamily="50" charset="-128"/>
                <a:ea typeface="Meiryo UI" panose="020B0604030504040204" pitchFamily="50" charset="-128"/>
                <a:cs typeface="AoyagiKouzanFontT"/>
              </a:rPr>
              <a:t>SNS</a:t>
            </a:r>
            <a:r>
              <a:rPr lang="ja-JP" altLang="en-US" spc="18" dirty="0">
                <a:latin typeface="Meiryo UI" panose="020B0604030504040204" pitchFamily="50" charset="-128"/>
                <a:ea typeface="Meiryo UI" panose="020B0604030504040204" pitchFamily="50" charset="-128"/>
                <a:cs typeface="AoyagiKouzanFontT"/>
              </a:rPr>
              <a:t>や動画サイトなどのソーシャルメディアを通じて手軽に情報を入手できたり、</a:t>
            </a: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お友達と写真や情報を簡単に共有したりすることができたりと、皆さんの生活もデジタル化が進んでいます。</a:t>
            </a:r>
          </a:p>
          <a:p>
            <a:pPr indent="90629" defTabSz="842837">
              <a:defRPr/>
            </a:pPr>
            <a:endParaRPr lang="ja-JP" altLang="en-US"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これらの変化に対応するため、デジタルリテラシーの知識を向上していきましょう。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155740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defTabSz="842837">
              <a:defRPr/>
            </a:pPr>
            <a:r>
              <a:rPr lang="en-US" altLang="ja-JP" spc="18" dirty="0">
                <a:latin typeface="Meiryo UI" panose="020B0604030504040204" pitchFamily="50" charset="-128"/>
                <a:ea typeface="Meiryo UI" panose="020B0604030504040204" pitchFamily="50" charset="-128"/>
                <a:cs typeface="AoyagiKouzanFontT"/>
              </a:rPr>
              <a:t>【</a:t>
            </a:r>
            <a:r>
              <a:rPr lang="ja-JP" altLang="en-US" spc="18" dirty="0">
                <a:latin typeface="Meiryo UI" panose="020B0604030504040204" pitchFamily="50" charset="-128"/>
                <a:ea typeface="Meiryo UI" panose="020B0604030504040204" pitchFamily="50" charset="-128"/>
                <a:cs typeface="AoyagiKouzanFontT"/>
              </a:rPr>
              <a:t>説明原稿</a:t>
            </a:r>
            <a:r>
              <a:rPr lang="en-US" altLang="ja-JP" spc="18" dirty="0">
                <a:latin typeface="Meiryo UI" panose="020B0604030504040204" pitchFamily="50" charset="-128"/>
                <a:ea typeface="Meiryo UI" panose="020B0604030504040204" pitchFamily="50" charset="-128"/>
                <a:cs typeface="AoyagiKouzanFontT"/>
              </a:rPr>
              <a:t>】</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前のページでは、</a:t>
            </a:r>
            <a:r>
              <a:rPr lang="en-US" altLang="ja-JP" b="1" spc="18" dirty="0">
                <a:latin typeface="Meiryo UI" panose="020B0604030504040204" pitchFamily="50" charset="-128"/>
                <a:ea typeface="Meiryo UI" panose="020B0604030504040204" pitchFamily="50" charset="-128"/>
                <a:cs typeface="AoyagiKouzanFontT"/>
              </a:rPr>
              <a:t>SNS</a:t>
            </a:r>
            <a:r>
              <a:rPr lang="ja-JP" altLang="en-US" b="1" spc="18" dirty="0">
                <a:latin typeface="Meiryo UI" panose="020B0604030504040204" pitchFamily="50" charset="-128"/>
                <a:ea typeface="Meiryo UI" panose="020B0604030504040204" pitchFamily="50" charset="-128"/>
                <a:cs typeface="AoyagiKouzanFontT"/>
              </a:rPr>
              <a:t>や動画サイトなどのソーシャルメディアというものに説明の中で触れました。</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ここからは、このソーシャルメディアとはどのようなものなのか知りましょう。</a:t>
            </a:r>
          </a:p>
          <a:p>
            <a:pPr indent="90629" defTabSz="842837">
              <a:defRPr/>
            </a:pPr>
            <a:endParaRPr lang="ja-JP" altLang="en-US"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ソーシャルメディアとは、インターネットを使って情報を共有したり、お互いにコミュニケーションをとったり</a:t>
            </a:r>
            <a:r>
              <a:rPr lang="ja-JP" altLang="en-US" b="1" spc="18" dirty="0">
                <a:latin typeface="Meiryo UI" panose="020B0604030504040204" pitchFamily="50" charset="-128"/>
                <a:ea typeface="Meiryo UI" panose="020B0604030504040204" pitchFamily="50" charset="-128"/>
                <a:cs typeface="AoyagiKouzanFontT"/>
              </a:rPr>
              <a:t>するため</a:t>
            </a:r>
            <a:r>
              <a:rPr lang="ja-JP" altLang="en-US" spc="18" dirty="0">
                <a:latin typeface="Meiryo UI" panose="020B0604030504040204" pitchFamily="50" charset="-128"/>
                <a:ea typeface="Meiryo UI" panose="020B0604030504040204" pitchFamily="50" charset="-128"/>
                <a:cs typeface="AoyagiKouzanFontT"/>
              </a:rPr>
              <a:t>の手段です。</a:t>
            </a: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写真やメッセージの投稿</a:t>
            </a:r>
            <a:r>
              <a:rPr lang="ja-JP" altLang="en-US" b="1" spc="18" dirty="0">
                <a:latin typeface="Meiryo UI" panose="020B0604030504040204" pitchFamily="50" charset="-128"/>
                <a:ea typeface="Meiryo UI" panose="020B0604030504040204" pitchFamily="50" charset="-128"/>
                <a:cs typeface="AoyagiKouzanFontT"/>
              </a:rPr>
              <a:t>によって</a:t>
            </a:r>
            <a:r>
              <a:rPr lang="ja-JP" altLang="en-US" spc="18" dirty="0">
                <a:latin typeface="Meiryo UI" panose="020B0604030504040204" pitchFamily="50" charset="-128"/>
                <a:ea typeface="Meiryo UI" panose="020B0604030504040204" pitchFamily="50" charset="-128"/>
                <a:cs typeface="AoyagiKouzanFontT"/>
              </a:rPr>
              <a:t>、友達や家族と簡単につながることができます。使い方には注意が必要ですが、楽しい情報交換や思い出の共有に役立つ</a:t>
            </a:r>
            <a:r>
              <a:rPr lang="ja-JP" altLang="en-US" b="1" spc="18" dirty="0">
                <a:latin typeface="Meiryo UI" panose="020B0604030504040204" pitchFamily="50" charset="-128"/>
                <a:ea typeface="Meiryo UI" panose="020B0604030504040204" pitchFamily="50" charset="-128"/>
                <a:cs typeface="AoyagiKouzanFontT"/>
              </a:rPr>
              <a:t>便利な</a:t>
            </a:r>
            <a:r>
              <a:rPr lang="ja-JP" altLang="en-US" spc="18" dirty="0">
                <a:latin typeface="Meiryo UI" panose="020B0604030504040204" pitchFamily="50" charset="-128"/>
                <a:ea typeface="Meiryo UI" panose="020B0604030504040204" pitchFamily="50" charset="-128"/>
                <a:cs typeface="AoyagiKouzanFontT"/>
              </a:rPr>
              <a:t>ツールと言えます。</a:t>
            </a:r>
          </a:p>
          <a:p>
            <a:pPr indent="90629" defTabSz="842837">
              <a:defRPr/>
            </a:pPr>
            <a:endParaRPr lang="ja-JP" altLang="en-US"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ソーシャルメディアには様々な種類のものがありますが、ここでは代表的なものをいくつか紹介いたします。</a:t>
            </a:r>
          </a:p>
          <a:p>
            <a:pPr indent="90629" defTabSz="842837">
              <a:defRPr/>
            </a:pPr>
            <a:r>
              <a:rPr lang="en-US" altLang="ja-JP" b="1" spc="18" dirty="0">
                <a:latin typeface="Meiryo UI" panose="020B0604030504040204" pitchFamily="50" charset="-128"/>
                <a:ea typeface="Meiryo UI" panose="020B0604030504040204" pitchFamily="50" charset="-128"/>
                <a:cs typeface="AoyagiKouzanFontT"/>
              </a:rPr>
              <a:t>SNS</a:t>
            </a:r>
            <a:r>
              <a:rPr lang="ja-JP" altLang="en-US" b="1" spc="18" dirty="0">
                <a:latin typeface="Meiryo UI" panose="020B0604030504040204" pitchFamily="50" charset="-128"/>
                <a:ea typeface="Meiryo UI" panose="020B0604030504040204" pitchFamily="50" charset="-128"/>
                <a:cs typeface="AoyagiKouzanFontT"/>
              </a:rPr>
              <a:t>（エスエヌエス、ソーシャルネットワーキングサービス）と呼ばれるものには、</a:t>
            </a:r>
          </a:p>
          <a:p>
            <a:pPr indent="90629" defTabSz="842837">
              <a:defRPr/>
            </a:pPr>
            <a:r>
              <a:rPr lang="en-US" altLang="ja-JP" b="1" spc="18" dirty="0">
                <a:latin typeface="Meiryo UI" panose="020B0604030504040204" pitchFamily="50" charset="-128"/>
                <a:ea typeface="Meiryo UI" panose="020B0604030504040204" pitchFamily="50" charset="-128"/>
                <a:cs typeface="AoyagiKouzanFontT"/>
              </a:rPr>
              <a:t>Facebook</a:t>
            </a:r>
            <a:r>
              <a:rPr lang="ja-JP" altLang="en-US" b="1" spc="18" dirty="0" err="1">
                <a:latin typeface="Meiryo UI" panose="020B0604030504040204" pitchFamily="50" charset="-128"/>
                <a:ea typeface="Meiryo UI" panose="020B0604030504040204" pitchFamily="50" charset="-128"/>
                <a:cs typeface="AoyagiKouzanFontT"/>
              </a:rPr>
              <a:t>、</a:t>
            </a:r>
            <a:r>
              <a:rPr lang="en-US" altLang="ja-JP" b="1" spc="18" dirty="0">
                <a:latin typeface="Meiryo UI" panose="020B0604030504040204" pitchFamily="50" charset="-128"/>
                <a:ea typeface="Meiryo UI" panose="020B0604030504040204" pitchFamily="50" charset="-128"/>
                <a:cs typeface="AoyagiKouzanFontT"/>
              </a:rPr>
              <a:t>X</a:t>
            </a:r>
            <a:r>
              <a:rPr lang="ja-JP" altLang="en-US" b="1" spc="18" dirty="0">
                <a:latin typeface="Meiryo UI" panose="020B0604030504040204" pitchFamily="50" charset="-128"/>
                <a:ea typeface="Meiryo UI" panose="020B0604030504040204" pitchFamily="50" charset="-128"/>
                <a:cs typeface="AoyagiKouzanFontT"/>
              </a:rPr>
              <a:t>（旧ツイッター）、</a:t>
            </a:r>
            <a:r>
              <a:rPr lang="en-US" altLang="ja-JP" b="1" spc="18" dirty="0">
                <a:latin typeface="Meiryo UI" panose="020B0604030504040204" pitchFamily="50" charset="-128"/>
                <a:ea typeface="Meiryo UI" panose="020B0604030504040204" pitchFamily="50" charset="-128"/>
                <a:cs typeface="AoyagiKouzanFontT"/>
              </a:rPr>
              <a:t>Instagram</a:t>
            </a:r>
            <a:r>
              <a:rPr lang="ja-JP" altLang="en-US" b="1" spc="18" dirty="0" err="1">
                <a:latin typeface="Meiryo UI" panose="020B0604030504040204" pitchFamily="50" charset="-128"/>
                <a:ea typeface="Meiryo UI" panose="020B0604030504040204" pitchFamily="50" charset="-128"/>
                <a:cs typeface="AoyagiKouzanFontT"/>
              </a:rPr>
              <a:t>、</a:t>
            </a:r>
            <a:r>
              <a:rPr lang="en-US" altLang="ja-JP" b="1" spc="18" dirty="0" err="1">
                <a:latin typeface="Meiryo UI" panose="020B0604030504040204" pitchFamily="50" charset="-128"/>
                <a:ea typeface="Meiryo UI" panose="020B0604030504040204" pitchFamily="50" charset="-128"/>
                <a:cs typeface="AoyagiKouzanFontT"/>
              </a:rPr>
              <a:t>TikTok</a:t>
            </a:r>
            <a:r>
              <a:rPr lang="ja-JP" altLang="en-US" b="1" spc="18" dirty="0">
                <a:latin typeface="Meiryo UI" panose="020B0604030504040204" pitchFamily="50" charset="-128"/>
                <a:ea typeface="Meiryo UI" panose="020B0604030504040204" pitchFamily="50" charset="-128"/>
                <a:cs typeface="AoyagiKouzanFontT"/>
              </a:rPr>
              <a:t>などが、</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動画共有サイトには、</a:t>
            </a:r>
          </a:p>
          <a:p>
            <a:pPr indent="90629" defTabSz="842837">
              <a:defRPr/>
            </a:pPr>
            <a:r>
              <a:rPr lang="en-US" altLang="ja-JP" b="1" spc="18" dirty="0">
                <a:latin typeface="Meiryo UI" panose="020B0604030504040204" pitchFamily="50" charset="-128"/>
                <a:ea typeface="Meiryo UI" panose="020B0604030504040204" pitchFamily="50" charset="-128"/>
                <a:cs typeface="AoyagiKouzanFontT"/>
              </a:rPr>
              <a:t>YouTube</a:t>
            </a:r>
            <a:r>
              <a:rPr lang="ja-JP" altLang="en-US" b="1" spc="18" dirty="0">
                <a:latin typeface="Meiryo UI" panose="020B0604030504040204" pitchFamily="50" charset="-128"/>
                <a:ea typeface="Meiryo UI" panose="020B0604030504040204" pitchFamily="50" charset="-128"/>
                <a:cs typeface="AoyagiKouzanFontT"/>
              </a:rPr>
              <a:t>やニコニコ動画などが、</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メッセージングアプリには、</a:t>
            </a:r>
          </a:p>
          <a:p>
            <a:pPr indent="90629" defTabSz="842837">
              <a:defRPr/>
            </a:pPr>
            <a:r>
              <a:rPr lang="en-US" altLang="ja-JP" b="1" spc="18" dirty="0">
                <a:latin typeface="Meiryo UI" panose="020B0604030504040204" pitchFamily="50" charset="-128"/>
                <a:ea typeface="Meiryo UI" panose="020B0604030504040204" pitchFamily="50" charset="-128"/>
                <a:cs typeface="AoyagiKouzanFontT"/>
              </a:rPr>
              <a:t>LINE</a:t>
            </a:r>
            <a:r>
              <a:rPr lang="ja-JP" altLang="en-US" b="1" spc="18" dirty="0">
                <a:latin typeface="Meiryo UI" panose="020B0604030504040204" pitchFamily="50" charset="-128"/>
                <a:ea typeface="Meiryo UI" panose="020B0604030504040204" pitchFamily="50" charset="-128"/>
                <a:cs typeface="AoyagiKouzanFontT"/>
              </a:rPr>
              <a:t>などが、</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メタバースには、</a:t>
            </a:r>
          </a:p>
          <a:p>
            <a:pPr indent="90629" defTabSz="842837">
              <a:defRPr/>
            </a:pPr>
            <a:r>
              <a:rPr lang="en-US" altLang="ja-JP" b="1" spc="18" dirty="0">
                <a:latin typeface="Meiryo UI" panose="020B0604030504040204" pitchFamily="50" charset="-128"/>
                <a:ea typeface="Meiryo UI" panose="020B0604030504040204" pitchFamily="50" charset="-128"/>
                <a:cs typeface="AoyagiKouzanFontT"/>
              </a:rPr>
              <a:t>Cluster</a:t>
            </a:r>
            <a:r>
              <a:rPr lang="ja-JP" altLang="en-US" b="1" spc="18" dirty="0">
                <a:latin typeface="Meiryo UI" panose="020B0604030504040204" pitchFamily="50" charset="-128"/>
                <a:ea typeface="Meiryo UI" panose="020B0604030504040204" pitchFamily="50" charset="-128"/>
                <a:cs typeface="AoyagiKouzanFontT"/>
              </a:rPr>
              <a:t>などがあります。</a:t>
            </a:r>
          </a:p>
          <a:p>
            <a:pPr indent="90629" defTabSz="842837">
              <a:defRPr/>
            </a:pPr>
            <a:endParaRPr lang="ja-JP" altLang="en-US" b="1" spc="18" dirty="0">
              <a:latin typeface="Meiryo UI" panose="020B0604030504040204" pitchFamily="50" charset="-128"/>
              <a:ea typeface="Meiryo UI" panose="020B0604030504040204" pitchFamily="50" charset="-128"/>
              <a:cs typeface="AoyagiKouzanFontT"/>
            </a:endParaRPr>
          </a:p>
          <a:p>
            <a:pPr indent="90629" defTabSz="842837">
              <a:defRPr/>
            </a:pPr>
            <a:r>
              <a:rPr lang="en-US" altLang="ja-JP" b="1" spc="18" dirty="0">
                <a:latin typeface="Meiryo UI" panose="020B0604030504040204" pitchFamily="50" charset="-128"/>
                <a:ea typeface="Meiryo UI" panose="020B0604030504040204" pitchFamily="50" charset="-128"/>
                <a:cs typeface="AoyagiKouzanFontT"/>
              </a:rPr>
              <a:t>【</a:t>
            </a:r>
            <a:r>
              <a:rPr lang="ja-JP" altLang="en-US" b="1" spc="18" dirty="0">
                <a:latin typeface="Meiryo UI" panose="020B0604030504040204" pitchFamily="50" charset="-128"/>
                <a:ea typeface="Meiryo UI" panose="020B0604030504040204" pitchFamily="50" charset="-128"/>
                <a:cs typeface="AoyagiKouzanFontT"/>
              </a:rPr>
              <a:t>講師向けコメント</a:t>
            </a:r>
            <a:r>
              <a:rPr lang="en-US" altLang="ja-JP" b="1" spc="18" dirty="0">
                <a:latin typeface="Meiryo UI" panose="020B0604030504040204" pitchFamily="50" charset="-128"/>
                <a:ea typeface="Meiryo UI" panose="020B0604030504040204" pitchFamily="50" charset="-128"/>
                <a:cs typeface="AoyagiKouzanFontT"/>
              </a:rPr>
              <a:t>】</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受講者の方によって、知っているソーシャルメディア、知らないソーシャルメディアがあるかと思います。</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講師の皆さまは、受講者の方の興味がありそうなものを詳しく説明するなどの工夫をお願いします。</a:t>
            </a:r>
          </a:p>
          <a:p>
            <a:pPr indent="90629"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Tree>
    <p:extLst>
      <p:ext uri="{BB962C8B-B14F-4D97-AF65-F5344CB8AC3E}">
        <p14:creationId xmlns:p14="http://schemas.microsoft.com/office/powerpoint/2010/main" val="435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b="0" dirty="0">
                <a:latin typeface="Meiryo UI" panose="020B0604030504040204" pitchFamily="50" charset="-128"/>
                <a:ea typeface="Meiryo UI" panose="020B0604030504040204" pitchFamily="50" charset="-128"/>
              </a:rPr>
              <a:t>【</a:t>
            </a:r>
            <a:r>
              <a:rPr lang="ja-JP" altLang="en-US" b="0" dirty="0">
                <a:latin typeface="Meiryo UI" panose="020B0604030504040204" pitchFamily="50" charset="-128"/>
                <a:ea typeface="Meiryo UI" panose="020B0604030504040204" pitchFamily="50" charset="-128"/>
              </a:rPr>
              <a:t>説明原稿</a:t>
            </a:r>
            <a:r>
              <a:rPr lang="en-US" altLang="ja-JP" b="0"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様々なソーシャルメディアを紹介しましたが、ここでは本講座で特に多く取り扱う、</a:t>
            </a:r>
            <a:r>
              <a:rPr lang="en-US" altLang="ja-JP" b="1" dirty="0">
                <a:latin typeface="Meiryo UI" panose="020B0604030504040204" pitchFamily="50" charset="-128"/>
                <a:ea typeface="Meiryo UI" panose="020B0604030504040204" pitchFamily="50" charset="-128"/>
              </a:rPr>
              <a:t>SNS</a:t>
            </a:r>
            <a:r>
              <a:rPr lang="ja-JP" altLang="en-US" b="1" dirty="0">
                <a:latin typeface="Meiryo UI" panose="020B0604030504040204" pitchFamily="50" charset="-128"/>
                <a:ea typeface="Meiryo UI" panose="020B0604030504040204" pitchFamily="50" charset="-128"/>
              </a:rPr>
              <a:t>とはどのようなものなのかについてご説明いたします。</a:t>
            </a:r>
          </a:p>
          <a:p>
            <a:pPr indent="94463" defTabSz="922264">
              <a:defRPr/>
            </a:pPr>
            <a:endParaRPr lang="ja-JP" altLang="en-US" b="0" dirty="0">
              <a:latin typeface="Meiryo UI" panose="020B0604030504040204" pitchFamily="50" charset="-128"/>
              <a:ea typeface="Meiryo UI" panose="020B0604030504040204" pitchFamily="50" charset="-128"/>
            </a:endParaRPr>
          </a:p>
          <a:p>
            <a:pPr indent="94463" defTabSz="922264">
              <a:defRPr/>
            </a:pPr>
            <a:r>
              <a:rPr lang="en-US" altLang="ja-JP" b="0" dirty="0">
                <a:latin typeface="Meiryo UI" panose="020B0604030504040204" pitchFamily="50" charset="-128"/>
                <a:ea typeface="Meiryo UI" panose="020B0604030504040204" pitchFamily="50" charset="-128"/>
              </a:rPr>
              <a:t>SNS</a:t>
            </a:r>
            <a:r>
              <a:rPr lang="ja-JP" altLang="en-US" b="0" dirty="0">
                <a:latin typeface="Meiryo UI" panose="020B0604030504040204" pitchFamily="50" charset="-128"/>
                <a:ea typeface="Meiryo UI" panose="020B0604030504040204" pitchFamily="50" charset="-128"/>
              </a:rPr>
              <a:t>（ソーシャルネットワーキングサービス）は、インターネット上のコミュニティサイトのことで、</a:t>
            </a:r>
          </a:p>
          <a:p>
            <a:pPr indent="94463" defTabSz="922264">
              <a:defRPr/>
            </a:pPr>
            <a:r>
              <a:rPr lang="ja-JP" altLang="en-US" b="0" dirty="0">
                <a:latin typeface="Meiryo UI" panose="020B0604030504040204" pitchFamily="50" charset="-128"/>
                <a:ea typeface="Meiryo UI" panose="020B0604030504040204" pitchFamily="50" charset="-128"/>
              </a:rPr>
              <a:t>趣味や興味を共有しながら友達や家族と簡単につながる手段です。自分の好きな写真やメッセージを共有することができます。</a:t>
            </a:r>
          </a:p>
          <a:p>
            <a:pPr indent="94463" defTabSz="922264">
              <a:defRPr/>
            </a:pPr>
            <a:r>
              <a:rPr lang="ja-JP" altLang="en-US" b="0" dirty="0">
                <a:latin typeface="Meiryo UI" panose="020B0604030504040204" pitchFamily="50" charset="-128"/>
                <a:ea typeface="Meiryo UI" panose="020B0604030504040204" pitchFamily="50" charset="-128"/>
              </a:rPr>
              <a:t>最近では、個人だけでなく企業も利用しています。</a:t>
            </a:r>
          </a:p>
          <a:p>
            <a:pPr indent="94463" defTabSz="922264">
              <a:defRPr/>
            </a:pPr>
            <a:r>
              <a:rPr lang="ja-JP" altLang="en-US" b="0" dirty="0">
                <a:latin typeface="Meiryo UI" panose="020B0604030504040204" pitchFamily="50" charset="-128"/>
                <a:ea typeface="Meiryo UI" panose="020B0604030504040204" pitchFamily="50" charset="-128"/>
              </a:rPr>
              <a:t>例えば、「</a:t>
            </a:r>
            <a:r>
              <a:rPr lang="en-US" altLang="ja-JP" b="0" dirty="0">
                <a:latin typeface="Meiryo UI" panose="020B0604030504040204" pitchFamily="50" charset="-128"/>
                <a:ea typeface="Meiryo UI" panose="020B0604030504040204" pitchFamily="50" charset="-128"/>
              </a:rPr>
              <a:t>LINE</a:t>
            </a:r>
            <a:r>
              <a:rPr lang="ja-JP" altLang="en-US" b="0" dirty="0">
                <a:latin typeface="Meiryo UI" panose="020B0604030504040204" pitchFamily="50" charset="-128"/>
                <a:ea typeface="Meiryo UI" panose="020B0604030504040204" pitchFamily="50" charset="-128"/>
              </a:rPr>
              <a:t>」や「</a:t>
            </a:r>
            <a:r>
              <a:rPr lang="en-US" altLang="ja-JP" b="0" dirty="0">
                <a:latin typeface="Meiryo UI" panose="020B0604030504040204" pitchFamily="50" charset="-128"/>
                <a:ea typeface="Meiryo UI" panose="020B0604030504040204" pitchFamily="50" charset="-128"/>
              </a:rPr>
              <a:t>X</a:t>
            </a:r>
            <a:r>
              <a:rPr lang="ja-JP" altLang="en-US" b="0" dirty="0">
                <a:latin typeface="Meiryo UI" panose="020B0604030504040204" pitchFamily="50" charset="-128"/>
                <a:ea typeface="Meiryo UI" panose="020B0604030504040204" pitchFamily="50" charset="-128"/>
              </a:rPr>
              <a:t>（旧</a:t>
            </a:r>
            <a:r>
              <a:rPr lang="en-US" altLang="ja-JP" b="0" dirty="0">
                <a:latin typeface="Meiryo UI" panose="020B0604030504040204" pitchFamily="50" charset="-128"/>
                <a:ea typeface="Meiryo UI" panose="020B0604030504040204" pitchFamily="50" charset="-128"/>
              </a:rPr>
              <a:t>Twitter</a:t>
            </a:r>
            <a:r>
              <a:rPr lang="ja-JP" altLang="en-US" b="0" dirty="0">
                <a:latin typeface="Meiryo UI" panose="020B0604030504040204" pitchFamily="50" charset="-128"/>
                <a:ea typeface="Meiryo UI" panose="020B0604030504040204" pitchFamily="50" charset="-128"/>
              </a:rPr>
              <a:t>）」、そして「</a:t>
            </a:r>
            <a:r>
              <a:rPr lang="en-US" altLang="ja-JP" b="0" dirty="0">
                <a:latin typeface="Meiryo UI" panose="020B0604030504040204" pitchFamily="50" charset="-128"/>
                <a:ea typeface="Meiryo UI" panose="020B0604030504040204" pitchFamily="50" charset="-128"/>
              </a:rPr>
              <a:t>Instagram</a:t>
            </a:r>
            <a:r>
              <a:rPr lang="ja-JP" altLang="en-US" b="0" dirty="0">
                <a:latin typeface="Meiryo UI" panose="020B0604030504040204" pitchFamily="50" charset="-128"/>
                <a:ea typeface="Meiryo UI" panose="020B0604030504040204" pitchFamily="50" charset="-128"/>
              </a:rPr>
              <a:t>」などが、便利な</a:t>
            </a:r>
            <a:r>
              <a:rPr lang="en-US" altLang="ja-JP" b="0" dirty="0">
                <a:latin typeface="Meiryo UI" panose="020B0604030504040204" pitchFamily="50" charset="-128"/>
                <a:ea typeface="Meiryo UI" panose="020B0604030504040204" pitchFamily="50" charset="-128"/>
              </a:rPr>
              <a:t>SNS</a:t>
            </a:r>
            <a:r>
              <a:rPr lang="ja-JP" altLang="en-US" b="0" dirty="0">
                <a:latin typeface="Meiryo UI" panose="020B0604030504040204" pitchFamily="50" charset="-128"/>
                <a:ea typeface="Meiryo UI" panose="020B0604030504040204" pitchFamily="50" charset="-128"/>
              </a:rPr>
              <a:t>の代表例です。</a:t>
            </a:r>
          </a:p>
          <a:p>
            <a:pPr indent="94463" defTabSz="922264">
              <a:defRPr/>
            </a:pPr>
            <a:endParaRPr lang="ja-JP" altLang="en-US" b="0" dirty="0">
              <a:latin typeface="Meiryo UI" panose="020B0604030504040204" pitchFamily="50" charset="-128"/>
              <a:ea typeface="Meiryo UI" panose="020B0604030504040204" pitchFamily="50" charset="-128"/>
            </a:endParaRPr>
          </a:p>
          <a:p>
            <a:pPr indent="94463" defTabSz="922264">
              <a:defRPr/>
            </a:pPr>
            <a:r>
              <a:rPr lang="en-US" altLang="ja-JP" b="0" dirty="0">
                <a:latin typeface="Meiryo UI" panose="020B0604030504040204" pitchFamily="50" charset="-128"/>
                <a:ea typeface="Meiryo UI" panose="020B0604030504040204" pitchFamily="50" charset="-128"/>
              </a:rPr>
              <a:t>【</a:t>
            </a:r>
            <a:r>
              <a:rPr lang="ja-JP" altLang="en-US" b="0" dirty="0">
                <a:latin typeface="Meiryo UI" panose="020B0604030504040204" pitchFamily="50" charset="-128"/>
                <a:ea typeface="Meiryo UI" panose="020B0604030504040204" pitchFamily="50" charset="-128"/>
              </a:rPr>
              <a:t>説明原稿</a:t>
            </a:r>
            <a:r>
              <a:rPr lang="en-US" altLang="ja-JP" b="0" dirty="0">
                <a:latin typeface="Meiryo UI" panose="020B0604030504040204" pitchFamily="50" charset="-128"/>
                <a:ea typeface="Meiryo UI" panose="020B0604030504040204" pitchFamily="50" charset="-128"/>
              </a:rPr>
              <a:t>】</a:t>
            </a:r>
          </a:p>
          <a:p>
            <a:pPr indent="94463" defTabSz="922264">
              <a:defRPr/>
            </a:pPr>
            <a:r>
              <a:rPr lang="ja-JP" altLang="en-US" b="0" dirty="0">
                <a:latin typeface="Meiryo UI" panose="020B0604030504040204" pitchFamily="50" charset="-128"/>
                <a:ea typeface="Meiryo UI" panose="020B0604030504040204" pitchFamily="50" charset="-128"/>
              </a:rPr>
              <a:t>受講者の方の理解度によっては、</a:t>
            </a:r>
            <a:r>
              <a:rPr lang="en-US" altLang="ja-JP" b="0" dirty="0">
                <a:latin typeface="Meiryo UI" panose="020B0604030504040204" pitchFamily="50" charset="-128"/>
                <a:ea typeface="Meiryo UI" panose="020B0604030504040204" pitchFamily="50" charset="-128"/>
              </a:rPr>
              <a:t>SNS</a:t>
            </a:r>
            <a:r>
              <a:rPr lang="ja-JP" altLang="en-US" b="0" dirty="0">
                <a:latin typeface="Meiryo UI" panose="020B0604030504040204" pitchFamily="50" charset="-128"/>
                <a:ea typeface="Meiryo UI" panose="020B0604030504040204" pitchFamily="50" charset="-128"/>
              </a:rPr>
              <a:t>というものがどのような場所なのか、イメージのつきにくい方もいらっしゃることが想定されます。</a:t>
            </a:r>
          </a:p>
          <a:p>
            <a:pPr indent="94463" defTabSz="922264">
              <a:defRPr/>
            </a:pPr>
            <a:r>
              <a:rPr lang="ja-JP" altLang="en-US" b="0" dirty="0">
                <a:latin typeface="Meiryo UI" panose="020B0604030504040204" pitchFamily="50" charset="-128"/>
                <a:ea typeface="Meiryo UI" panose="020B0604030504040204" pitchFamily="50" charset="-128"/>
              </a:rPr>
              <a:t>講師の皆さまは、必要に応じて具体的な例を出したり、実際の画面を見せたりと、</a:t>
            </a:r>
          </a:p>
          <a:p>
            <a:pPr indent="94463" defTabSz="922264">
              <a:defRPr/>
            </a:pPr>
            <a:r>
              <a:rPr lang="ja-JP" altLang="en-US" b="0" dirty="0">
                <a:latin typeface="Meiryo UI" panose="020B0604030504040204" pitchFamily="50" charset="-128"/>
                <a:ea typeface="Meiryo UI" panose="020B0604030504040204" pitchFamily="50" charset="-128"/>
              </a:rPr>
              <a:t>受講者の皆さまがイメージできる工夫をお願いします。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Tree>
    <p:extLst>
      <p:ext uri="{BB962C8B-B14F-4D97-AF65-F5344CB8AC3E}">
        <p14:creationId xmlns:p14="http://schemas.microsoft.com/office/powerpoint/2010/main" val="1822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説明原稿</a:t>
            </a:r>
            <a:r>
              <a:rPr lang="en-US" altLang="ja-JP" dirty="0"/>
              <a:t>】</a:t>
            </a:r>
          </a:p>
          <a:p>
            <a:r>
              <a:rPr lang="ja-JP" altLang="en-US" dirty="0"/>
              <a:t>「第</a:t>
            </a:r>
            <a:r>
              <a:rPr lang="en-US" altLang="ja-JP" dirty="0"/>
              <a:t>2</a:t>
            </a:r>
            <a:r>
              <a:rPr lang="ja-JP" altLang="en-US" dirty="0"/>
              <a:t>章　ネットを安全に使うために」</a:t>
            </a:r>
          </a:p>
          <a:p>
            <a:r>
              <a:rPr lang="ja-JP" altLang="en-US" dirty="0"/>
              <a:t>ここからは、実際にインターネットを安全に使うための様々なポイントをご説明いたします。</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dirty="0"/>
          </a:p>
        </p:txBody>
      </p:sp>
    </p:spTree>
    <p:extLst>
      <p:ext uri="{BB962C8B-B14F-4D97-AF65-F5344CB8AC3E}">
        <p14:creationId xmlns:p14="http://schemas.microsoft.com/office/powerpoint/2010/main" val="108819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説明原稿</a:t>
            </a:r>
            <a:r>
              <a:rPr kumimoji="1" lang="en-US" altLang="ja-JP" dirty="0">
                <a:latin typeface="Meiryo UI" panose="020B0604030504040204" pitchFamily="50" charset="-128"/>
                <a:ea typeface="Meiryo UI" panose="020B0604030504040204" pitchFamily="50" charset="-128"/>
              </a:rPr>
              <a:t>】</a:t>
            </a:r>
          </a:p>
          <a:p>
            <a:pPr indent="94463" defTabSz="922264">
              <a:defRPr/>
            </a:pPr>
            <a:r>
              <a:rPr kumimoji="1" lang="ja-JP" altLang="en-US" b="1" dirty="0">
                <a:latin typeface="Meiryo UI" panose="020B0604030504040204" pitchFamily="50" charset="-128"/>
                <a:ea typeface="Meiryo UI" panose="020B0604030504040204" pitchFamily="50" charset="-128"/>
              </a:rPr>
              <a:t>インターネットや</a:t>
            </a:r>
            <a:r>
              <a:rPr kumimoji="1" lang="en-US" altLang="ja-JP" b="1" dirty="0">
                <a:latin typeface="Meiryo UI" panose="020B0604030504040204" pitchFamily="50" charset="-128"/>
                <a:ea typeface="Meiryo UI" panose="020B0604030504040204" pitchFamily="50" charset="-128"/>
              </a:rPr>
              <a:t>SNS</a:t>
            </a:r>
            <a:r>
              <a:rPr kumimoji="1" lang="ja-JP" altLang="en-US" b="1" dirty="0">
                <a:latin typeface="Meiryo UI" panose="020B0604030504040204" pitchFamily="50" charset="-128"/>
                <a:ea typeface="Meiryo UI" panose="020B0604030504040204" pitchFamily="50" charset="-128"/>
              </a:rPr>
              <a:t>には、たくさんの情報や多種多様な意見が溢れています。</a:t>
            </a:r>
          </a:p>
          <a:p>
            <a:pPr indent="94463" defTabSz="922264">
              <a:defRPr/>
            </a:pPr>
            <a:r>
              <a:rPr kumimoji="1" lang="ja-JP" altLang="en-US" b="1" dirty="0">
                <a:latin typeface="Meiryo UI" panose="020B0604030504040204" pitchFamily="50" charset="-128"/>
                <a:ea typeface="Meiryo UI" panose="020B0604030504040204" pitchFamily="50" charset="-128"/>
              </a:rPr>
              <a:t>上手に使えば自分の欲しい情報をすぐに手に入れられたり、世界中の人と意見交換を出来たりとても便利な一方で、</a:t>
            </a:r>
          </a:p>
          <a:p>
            <a:pPr indent="94463" defTabSz="922264">
              <a:defRPr/>
            </a:pPr>
            <a:r>
              <a:rPr kumimoji="1" lang="ja-JP" altLang="en-US" b="1" dirty="0">
                <a:latin typeface="Meiryo UI" panose="020B0604030504040204" pitchFamily="50" charset="-128"/>
                <a:ea typeface="Meiryo UI" panose="020B0604030504040204" pitchFamily="50" charset="-128"/>
              </a:rPr>
              <a:t>中には間違った情報や信頼できない意見もあるかも知れません。</a:t>
            </a:r>
          </a:p>
          <a:p>
            <a:pPr indent="94463" defTabSz="922264">
              <a:defRPr/>
            </a:pPr>
            <a:r>
              <a:rPr kumimoji="1" lang="ja-JP" altLang="en-US" b="1" dirty="0">
                <a:latin typeface="Meiryo UI" panose="020B0604030504040204" pitchFamily="50" charset="-128"/>
                <a:ea typeface="Meiryo UI" panose="020B0604030504040204" pitchFamily="50" charset="-128"/>
              </a:rPr>
              <a:t>インターネットを使いこなすためには、情報を取捨選択し、適切に選ぶということがとても大切です。</a:t>
            </a:r>
          </a:p>
          <a:p>
            <a:pPr indent="94463" defTabSz="922264">
              <a:defRPr/>
            </a:pPr>
            <a:endParaRPr kumimoji="1" lang="ja-JP" altLang="en-US" b="1" dirty="0">
              <a:latin typeface="Meiryo UI" panose="020B0604030504040204" pitchFamily="50" charset="-128"/>
              <a:ea typeface="Meiryo UI" panose="020B0604030504040204" pitchFamily="50" charset="-128"/>
            </a:endParaRPr>
          </a:p>
          <a:p>
            <a:pPr indent="94463" defTabSz="922264">
              <a:defRPr/>
            </a:pPr>
            <a:r>
              <a:rPr kumimoji="1" lang="ja-JP" altLang="en-US" b="1" dirty="0">
                <a:latin typeface="Meiryo UI" panose="020B0604030504040204" pitchFamily="50" charset="-128"/>
                <a:ea typeface="Meiryo UI" panose="020B0604030504040204" pitchFamily="50" charset="-128"/>
              </a:rPr>
              <a:t>本講座では、安心して楽しくインターネットを使いこなすために大切ないくつかのポイントを紹介します。</a:t>
            </a:r>
          </a:p>
          <a:p>
            <a:pPr indent="94463" defTabSz="922264">
              <a:defRPr/>
            </a:pPr>
            <a:r>
              <a:rPr kumimoji="1" lang="ja-JP" altLang="en-US" b="1" dirty="0">
                <a:latin typeface="Meiryo UI" panose="020B0604030504040204" pitchFamily="50" charset="-128"/>
                <a:ea typeface="Meiryo UI" panose="020B0604030504040204" pitchFamily="50" charset="-128"/>
              </a:rPr>
              <a:t>これから学ぶポイントを正しく理解し、実践していきましょう。</a:t>
            </a:r>
          </a:p>
          <a:p>
            <a:pPr indent="94463" defTabSz="922264">
              <a:defRPr/>
            </a:pPr>
            <a:endParaRPr kumimoji="1" lang="ja-JP" altLang="en-US" b="1" dirty="0">
              <a:latin typeface="Meiryo UI" panose="020B0604030504040204" pitchFamily="50" charset="-128"/>
              <a:ea typeface="Meiryo UI" panose="020B0604030504040204" pitchFamily="50" charset="-128"/>
            </a:endParaRPr>
          </a:p>
          <a:p>
            <a:pPr indent="94463" defTabSz="922264">
              <a:defRPr/>
            </a:pPr>
            <a:r>
              <a:rPr kumimoji="1" lang="ja-JP" altLang="en-US" b="1" dirty="0">
                <a:latin typeface="Meiryo UI" panose="020B0604030504040204" pitchFamily="50" charset="-128"/>
                <a:ea typeface="Meiryo UI" panose="020B0604030504040204" pitchFamily="50" charset="-128"/>
              </a:rPr>
              <a:t>この章ではこれから</a:t>
            </a:r>
          </a:p>
          <a:p>
            <a:pPr indent="94463" defTabSz="922264">
              <a:defRPr/>
            </a:pPr>
            <a:r>
              <a:rPr kumimoji="1" lang="ja-JP" altLang="en-US" b="1" dirty="0">
                <a:latin typeface="Meiryo UI" panose="020B0604030504040204" pitchFamily="50" charset="-128"/>
                <a:ea typeface="Meiryo UI" panose="020B0604030504040204" pitchFamily="50" charset="-128"/>
              </a:rPr>
              <a:t>・偽誤情報</a:t>
            </a:r>
          </a:p>
          <a:p>
            <a:pPr indent="94463" defTabSz="922264">
              <a:defRPr/>
            </a:pPr>
            <a:r>
              <a:rPr kumimoji="1" lang="ja-JP" altLang="en-US" b="1" dirty="0">
                <a:latin typeface="Meiryo UI" panose="020B0604030504040204" pitchFamily="50" charset="-128"/>
                <a:ea typeface="Meiryo UI" panose="020B0604030504040204" pitchFamily="50" charset="-128"/>
              </a:rPr>
              <a:t>・認知バイアス</a:t>
            </a:r>
          </a:p>
          <a:p>
            <a:pPr indent="94463" defTabSz="922264">
              <a:defRPr/>
            </a:pPr>
            <a:r>
              <a:rPr kumimoji="1" lang="ja-JP" altLang="en-US" b="1" dirty="0">
                <a:latin typeface="Meiryo UI" panose="020B0604030504040204" pitchFamily="50" charset="-128"/>
                <a:ea typeface="Meiryo UI" panose="020B0604030504040204" pitchFamily="50" charset="-128"/>
              </a:rPr>
              <a:t>・フィルターバブル</a:t>
            </a:r>
          </a:p>
          <a:p>
            <a:pPr indent="94463" defTabSz="922264">
              <a:defRPr/>
            </a:pPr>
            <a:r>
              <a:rPr kumimoji="1" lang="ja-JP" altLang="en-US" b="1" dirty="0">
                <a:latin typeface="Meiryo UI" panose="020B0604030504040204" pitchFamily="50" charset="-128"/>
                <a:ea typeface="Meiryo UI" panose="020B0604030504040204" pitchFamily="50" charset="-128"/>
              </a:rPr>
              <a:t>・エコーチェンバー</a:t>
            </a:r>
          </a:p>
          <a:p>
            <a:pPr indent="94463" defTabSz="922264">
              <a:defRPr/>
            </a:pPr>
            <a:r>
              <a:rPr kumimoji="1" lang="ja-JP" altLang="en-US" b="1" dirty="0">
                <a:latin typeface="Meiryo UI" panose="020B0604030504040204" pitchFamily="50" charset="-128"/>
                <a:ea typeface="Meiryo UI" panose="020B0604030504040204" pitchFamily="50" charset="-128"/>
              </a:rPr>
              <a:t>・デジタルあしあと</a:t>
            </a:r>
          </a:p>
          <a:p>
            <a:pPr indent="94463" defTabSz="922264">
              <a:defRPr/>
            </a:pPr>
            <a:r>
              <a:rPr kumimoji="1" lang="ja-JP" altLang="en-US" b="1" dirty="0">
                <a:latin typeface="Meiryo UI" panose="020B0604030504040204" pitchFamily="50" charset="-128"/>
                <a:ea typeface="Meiryo UI" panose="020B0604030504040204" pitchFamily="50" charset="-128"/>
              </a:rPr>
              <a:t>といったキーワードを学びます</a:t>
            </a:r>
          </a:p>
          <a:p>
            <a:pPr indent="94463" defTabSz="922264">
              <a:defRPr/>
            </a:pPr>
            <a:r>
              <a:rPr kumimoji="1" lang="ja-JP" altLang="en-US" b="1" dirty="0">
                <a:latin typeface="Meiryo UI" panose="020B0604030504040204" pitchFamily="50" charset="-128"/>
                <a:ea typeface="Meiryo UI" panose="020B0604030504040204" pitchFamily="50" charset="-128"/>
              </a:rPr>
              <a:t>これらはどれも安心してインターネットを使うために大切なキーワードです。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dirty="0"/>
          </a:p>
        </p:txBody>
      </p:sp>
    </p:spTree>
    <p:extLst>
      <p:ext uri="{BB962C8B-B14F-4D97-AF65-F5344CB8AC3E}">
        <p14:creationId xmlns:p14="http://schemas.microsoft.com/office/powerpoint/2010/main" val="33902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2024/3/5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2.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5.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6.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8.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9.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28.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0.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1.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5628" y="2601008"/>
            <a:ext cx="7200000" cy="1836104"/>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latin typeface="メイリオ" panose="020B0604030504040204" pitchFamily="50" charset="-128"/>
                <a:ea typeface="メイリオ" panose="020B0604030504040204" pitchFamily="50" charset="-128"/>
              </a:rPr>
              <a:t>デジタルリテラシーを身につけて</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安全にインターネットを楽しもう</a:t>
            </a:r>
            <a:endParaRPr kumimoji="1" lang="en-US" altLang="ja-JP" sz="3200" b="1" dirty="0">
              <a:latin typeface="メイリオ" panose="020B0604030504040204" pitchFamily="50" charset="-128"/>
              <a:ea typeface="メイリオ" panose="020B0604030504040204" pitchFamily="50" charset="-128"/>
            </a:endParaRPr>
          </a:p>
        </p:txBody>
      </p:sp>
      <p:sp>
        <p:nvSpPr>
          <p:cNvPr id="3" name="サブタイトル 2"/>
          <p:cNvSpPr txBox="1">
            <a:spLocks/>
          </p:cNvSpPr>
          <p:nvPr/>
        </p:nvSpPr>
        <p:spPr>
          <a:xfrm>
            <a:off x="975628" y="1995906"/>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4800" dirty="0">
              <a:solidFill>
                <a:schemeClr val="bg1"/>
              </a:solidFill>
            </a:endParaRP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6</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3</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sp>
        <p:nvSpPr>
          <p:cNvPr id="4" name="テキスト ボックス 3">
            <a:extLst>
              <a:ext uri="{FF2B5EF4-FFF2-40B4-BE49-F238E27FC236}">
                <a16:creationId xmlns:a16="http://schemas.microsoft.com/office/drawing/2014/main" id="{EE43BC96-A16E-1643-3C7E-0559A1F6C860}"/>
              </a:ext>
            </a:extLst>
          </p:cNvPr>
          <p:cNvSpPr txBox="1"/>
          <p:nvPr/>
        </p:nvSpPr>
        <p:spPr>
          <a:xfrm>
            <a:off x="1329700" y="1257231"/>
            <a:ext cx="6484600" cy="1323439"/>
          </a:xfrm>
          <a:prstGeom prst="rect">
            <a:avLst/>
          </a:prstGeom>
          <a:noFill/>
        </p:spPr>
        <p:txBody>
          <a:bodyPr wrap="square" rtlCol="0">
            <a:spAutoFit/>
          </a:bodyPr>
          <a:lstStyle/>
          <a:p>
            <a:r>
              <a:rPr kumimoji="1" lang="en-US" altLang="ja-JP" sz="4000" b="1" dirty="0">
                <a:latin typeface="メイリオ" panose="020B0604030504040204" pitchFamily="50" charset="-128"/>
                <a:ea typeface="メイリオ" panose="020B0604030504040204" pitchFamily="50" charset="-128"/>
              </a:rPr>
              <a:t>iPhone</a:t>
            </a:r>
            <a:endParaRPr kumimoji="1" lang="ja-JP" altLang="en-US"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スマートフォン活用編</a:t>
            </a:r>
            <a:r>
              <a:rPr kumimoji="1" lang="en-US" altLang="ja-JP" sz="4000" b="1" dirty="0">
                <a:latin typeface="メイリオ" panose="020B0604030504040204" pitchFamily="50" charset="-128"/>
                <a:ea typeface="メイリオ" panose="020B0604030504040204" pitchFamily="50" charset="-128"/>
              </a:rPr>
              <a:t> </a:t>
            </a:r>
            <a:endParaRPr kumimoji="1" lang="ja-JP" altLang="en-US" sz="4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C5D926D7-6513-27B7-07CB-E4C38371DC1A}"/>
              </a:ext>
            </a:extLst>
          </p:cNvPr>
          <p:cNvSpPr txBox="1"/>
          <p:nvPr/>
        </p:nvSpPr>
        <p:spPr>
          <a:xfrm>
            <a:off x="267777" y="1868298"/>
            <a:ext cx="8480687" cy="2592248"/>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インターネットを利用するとき、オンライン上には</a:t>
            </a:r>
            <a:endParaRPr lang="en-US" altLang="ja-JP" b="1" dirty="0">
              <a:latin typeface="メイリオ" panose="020B0604030504040204" pitchFamily="50" charset="-128"/>
              <a:ea typeface="メイリオ" panose="020B0604030504040204" pitchFamily="50" charset="-128"/>
            </a:endParaRPr>
          </a:p>
          <a:p>
            <a:pP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○ウェブページの閲覧履歴</a:t>
            </a:r>
            <a:endParaRPr lang="en-US" altLang="ja-JP" b="1" dirty="0">
              <a:solidFill>
                <a:srgbClr val="00B050"/>
              </a:solidFill>
              <a:latin typeface="メイリオ" panose="020B0604030504040204" pitchFamily="50" charset="-128"/>
              <a:ea typeface="メイリオ" panose="020B0604030504040204" pitchFamily="50" charset="-128"/>
            </a:endParaRPr>
          </a:p>
          <a:p>
            <a:pPr marL="185738" indent="-185738">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○作成したアカウントの情報、ソーシャルメディアへの投稿</a:t>
            </a:r>
            <a:endParaRPr lang="en-US" altLang="ja-JP" b="1" dirty="0">
              <a:solidFill>
                <a:srgbClr val="00B050"/>
              </a:solidFill>
              <a:latin typeface="メイリオ" panose="020B0604030504040204" pitchFamily="50" charset="-128"/>
              <a:ea typeface="メイリオ" panose="020B0604030504040204" pitchFamily="50" charset="-128"/>
            </a:endParaRPr>
          </a:p>
          <a:p>
            <a:pPr marL="185738" indent="-185738">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○送受信された電子メール</a:t>
            </a:r>
            <a:endParaRPr lang="en-US" altLang="ja-JP" b="1" dirty="0">
              <a:solidFill>
                <a:srgbClr val="00B050"/>
              </a:solidFill>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など、個人の行動記録が残されます。これを、</a:t>
            </a:r>
            <a:r>
              <a:rPr lang="ja-JP" altLang="en-US" b="1" dirty="0">
                <a:solidFill>
                  <a:srgbClr val="00B050"/>
                </a:solidFill>
                <a:latin typeface="メイリオ" panose="020B0604030504040204" pitchFamily="50" charset="-128"/>
                <a:ea typeface="メイリオ" panose="020B0604030504040204" pitchFamily="50" charset="-128"/>
              </a:rPr>
              <a:t>「デジタル足あと」</a:t>
            </a:r>
            <a:r>
              <a:rPr lang="ja-JP" altLang="en-US" b="1" dirty="0">
                <a:latin typeface="メイリオ" panose="020B0604030504040204" pitchFamily="50" charset="-128"/>
                <a:ea typeface="メイリオ" panose="020B0604030504040204" pitchFamily="50" charset="-128"/>
              </a:rPr>
              <a:t>といいます。</a:t>
            </a:r>
            <a:endParaRPr lang="en-US" altLang="ja-JP" b="1" dirty="0">
              <a:latin typeface="メイリオ" panose="020B0604030504040204" pitchFamily="50" charset="-128"/>
              <a:ea typeface="メイリオ" panose="020B0604030504040204" pitchFamily="50" charset="-128"/>
            </a:endParaRPr>
          </a:p>
          <a:p>
            <a:pPr>
              <a:lnSpc>
                <a:spcPct val="130000"/>
              </a:lnSpc>
            </a:pPr>
            <a:r>
              <a:rPr lang="ja-JP" altLang="en-US" b="1" dirty="0">
                <a:solidFill>
                  <a:srgbClr val="009650"/>
                </a:solidFill>
                <a:latin typeface="メイリオ" panose="020B0604030504040204" pitchFamily="50" charset="-128"/>
                <a:ea typeface="メイリオ" panose="020B0604030504040204" pitchFamily="50" charset="-128"/>
              </a:rPr>
              <a:t>「デジタル足あと」</a:t>
            </a:r>
            <a:r>
              <a:rPr lang="ja-JP" altLang="en-US" b="1" dirty="0">
                <a:latin typeface="メイリオ" panose="020B0604030504040204" pitchFamily="50" charset="-128"/>
                <a:ea typeface="メイリオ" panose="020B0604030504040204" pitchFamily="50" charset="-128"/>
              </a:rPr>
              <a:t>は、これから紹介する様々なインターネット上の現象と関連性があります。</a:t>
            </a:r>
            <a:endParaRPr lang="en-US" altLang="ja-JP" b="1" dirty="0">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2145E495-9116-8E5B-B4EB-E71334E73091}"/>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9" name="グループ化 8">
            <a:extLst>
              <a:ext uri="{FF2B5EF4-FFF2-40B4-BE49-F238E27FC236}">
                <a16:creationId xmlns:a16="http://schemas.microsoft.com/office/drawing/2014/main" id="{E42AFC55-623E-4C30-A527-5B38CDD0472F}"/>
              </a:ext>
            </a:extLst>
          </p:cNvPr>
          <p:cNvGrpSpPr/>
          <p:nvPr/>
        </p:nvGrpSpPr>
        <p:grpSpPr>
          <a:xfrm>
            <a:off x="267777" y="1301146"/>
            <a:ext cx="2864063" cy="595921"/>
            <a:chOff x="596182" y="5141139"/>
            <a:chExt cx="2864063" cy="595921"/>
          </a:xfrm>
        </p:grpSpPr>
        <p:sp>
          <p:nvSpPr>
            <p:cNvPr id="11" name="Rectangle 1">
              <a:extLst>
                <a:ext uri="{FF2B5EF4-FFF2-40B4-BE49-F238E27FC236}">
                  <a16:creationId xmlns:a16="http://schemas.microsoft.com/office/drawing/2014/main" id="{2E8FFA86-9390-4D15-B38C-3482895D5F8B}"/>
                </a:ext>
              </a:extLst>
            </p:cNvPr>
            <p:cNvSpPr>
              <a:spLocks noChangeArrowheads="1"/>
            </p:cNvSpPr>
            <p:nvPr/>
          </p:nvSpPr>
          <p:spPr bwMode="auto">
            <a:xfrm>
              <a:off x="1140126" y="5141139"/>
              <a:ext cx="232011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デジタル足あと</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2" name="図 11">
              <a:extLst>
                <a:ext uri="{FF2B5EF4-FFF2-40B4-BE49-F238E27FC236}">
                  <a16:creationId xmlns:a16="http://schemas.microsoft.com/office/drawing/2014/main" id="{FD55E360-2E99-4462-B0AE-2707742E3BAA}"/>
                </a:ext>
              </a:extLst>
            </p:cNvPr>
            <p:cNvPicPr>
              <a:picLocks noChangeAspect="1"/>
            </p:cNvPicPr>
            <p:nvPr/>
          </p:nvPicPr>
          <p:blipFill>
            <a:blip r:embed="rId6"/>
            <a:stretch>
              <a:fillRect/>
            </a:stretch>
          </p:blipFill>
          <p:spPr>
            <a:xfrm>
              <a:off x="596182" y="5211082"/>
              <a:ext cx="637549" cy="525978"/>
            </a:xfrm>
            <a:prstGeom prst="rect">
              <a:avLst/>
            </a:prstGeom>
          </p:spPr>
        </p:pic>
      </p:grpSp>
      <p:grpSp>
        <p:nvGrpSpPr>
          <p:cNvPr id="15" name="グループ化 14">
            <a:extLst>
              <a:ext uri="{FF2B5EF4-FFF2-40B4-BE49-F238E27FC236}">
                <a16:creationId xmlns:a16="http://schemas.microsoft.com/office/drawing/2014/main" id="{21271044-16CC-4873-805B-BDDEBF53941C}"/>
              </a:ext>
            </a:extLst>
          </p:cNvPr>
          <p:cNvGrpSpPr/>
          <p:nvPr/>
        </p:nvGrpSpPr>
        <p:grpSpPr>
          <a:xfrm>
            <a:off x="3851920" y="4210257"/>
            <a:ext cx="1440160" cy="461665"/>
            <a:chOff x="1641715" y="2924944"/>
            <a:chExt cx="1440160" cy="461665"/>
          </a:xfrm>
        </p:grpSpPr>
        <p:sp>
          <p:nvSpPr>
            <p:cNvPr id="16" name="四角形: 角を丸くする 15">
              <a:extLst>
                <a:ext uri="{FF2B5EF4-FFF2-40B4-BE49-F238E27FC236}">
                  <a16:creationId xmlns:a16="http://schemas.microsoft.com/office/drawing/2014/main" id="{07B738F9-7E0A-46E9-8794-4C13B8837C59}"/>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97FD9226-7844-49CB-B691-E21274548BAD}"/>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2" name="グループ化 1">
            <a:extLst>
              <a:ext uri="{FF2B5EF4-FFF2-40B4-BE49-F238E27FC236}">
                <a16:creationId xmlns:a16="http://schemas.microsoft.com/office/drawing/2014/main" id="{07DF35D6-DD55-48CD-92D3-1ECAC25C9EAE}"/>
              </a:ext>
            </a:extLst>
          </p:cNvPr>
          <p:cNvGrpSpPr/>
          <p:nvPr/>
        </p:nvGrpSpPr>
        <p:grpSpPr>
          <a:xfrm>
            <a:off x="251595" y="4634945"/>
            <a:ext cx="8677095" cy="804602"/>
            <a:chOff x="4399185" y="4360752"/>
            <a:chExt cx="8677095" cy="804602"/>
          </a:xfrm>
        </p:grpSpPr>
        <p:pic>
          <p:nvPicPr>
            <p:cNvPr id="18" name="図 17">
              <a:extLst>
                <a:ext uri="{FF2B5EF4-FFF2-40B4-BE49-F238E27FC236}">
                  <a16:creationId xmlns:a16="http://schemas.microsoft.com/office/drawing/2014/main" id="{DDB0D767-913B-41AA-9B8C-149424023BA9}"/>
                </a:ext>
              </a:extLst>
            </p:cNvPr>
            <p:cNvPicPr>
              <a:picLocks noChangeAspect="1"/>
            </p:cNvPicPr>
            <p:nvPr/>
          </p:nvPicPr>
          <p:blipFill>
            <a:blip r:embed="rId7"/>
            <a:stretch>
              <a:fillRect/>
            </a:stretch>
          </p:blipFill>
          <p:spPr>
            <a:xfrm>
              <a:off x="4399185" y="4455112"/>
              <a:ext cx="719282" cy="710242"/>
            </a:xfrm>
            <a:prstGeom prst="rect">
              <a:avLst/>
            </a:prstGeom>
          </p:spPr>
        </p:pic>
        <p:sp>
          <p:nvSpPr>
            <p:cNvPr id="19" name="テキスト ボックス 18">
              <a:extLst>
                <a:ext uri="{FF2B5EF4-FFF2-40B4-BE49-F238E27FC236}">
                  <a16:creationId xmlns:a16="http://schemas.microsoft.com/office/drawing/2014/main" id="{6FE86DB3-2AF7-46DD-A940-49DCDD5A31A9}"/>
                </a:ext>
              </a:extLst>
            </p:cNvPr>
            <p:cNvSpPr txBox="1"/>
            <p:nvPr/>
          </p:nvSpPr>
          <p:spPr>
            <a:xfrm>
              <a:off x="4873660" y="4360752"/>
              <a:ext cx="8202620" cy="605294"/>
            </a:xfrm>
            <a:prstGeom prst="rect">
              <a:avLst/>
            </a:prstGeom>
            <a:noFill/>
          </p:spPr>
          <p:txBody>
            <a:bodyPr wrap="square">
              <a:spAutoFit/>
            </a:bodyPr>
            <a:lstStyle/>
            <a:p>
              <a:pPr algn="ctr">
                <a:lnSpc>
                  <a:spcPts val="2000"/>
                </a:lnSpc>
              </a:pPr>
              <a:r>
                <a:rPr lang="ja-JP" altLang="en-US" sz="1600" b="1" dirty="0">
                  <a:latin typeface="メイリオ" panose="020B0604030504040204" pitchFamily="50" charset="-128"/>
                  <a:ea typeface="メイリオ" panose="020B0604030504040204" pitchFamily="50" charset="-128"/>
                </a:rPr>
                <a:t>「閲覧履歴」に基づいて、あなたがクリックしやすい情報が予測され、多く表示される→</a:t>
              </a:r>
              <a:r>
                <a:rPr lang="ja-JP" altLang="en-US" sz="1600" b="1" dirty="0">
                  <a:solidFill>
                    <a:srgbClr val="00B050"/>
                  </a:solidFill>
                  <a:latin typeface="メイリオ" panose="020B0604030504040204" pitchFamily="50" charset="-128"/>
                  <a:ea typeface="メイリオ" panose="020B0604030504040204" pitchFamily="50" charset="-128"/>
                </a:rPr>
                <a:t>「フィルターバブル（</a:t>
              </a:r>
              <a:r>
                <a:rPr lang="en-US" altLang="ja-JP" sz="1600" b="1" dirty="0">
                  <a:solidFill>
                    <a:srgbClr val="00B050"/>
                  </a:solidFill>
                  <a:latin typeface="メイリオ" panose="020B0604030504040204" pitchFamily="50" charset="-128"/>
                  <a:ea typeface="メイリオ" panose="020B0604030504040204" pitchFamily="50" charset="-128"/>
                </a:rPr>
                <a:t>15P</a:t>
              </a:r>
              <a:r>
                <a:rPr lang="ja-JP" altLang="en-US" sz="1600" b="1" dirty="0">
                  <a:solidFill>
                    <a:srgbClr val="00B050"/>
                  </a:solidFill>
                  <a:latin typeface="メイリオ" panose="020B0604030504040204" pitchFamily="50" charset="-128"/>
                  <a:ea typeface="メイリオ" panose="020B0604030504040204" pitchFamily="50" charset="-128"/>
                </a:rPr>
                <a:t>）」</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grpSp>
        <p:nvGrpSpPr>
          <p:cNvPr id="21" name="グループ化 20">
            <a:extLst>
              <a:ext uri="{FF2B5EF4-FFF2-40B4-BE49-F238E27FC236}">
                <a16:creationId xmlns:a16="http://schemas.microsoft.com/office/drawing/2014/main" id="{DC927BD3-2AB0-4428-BCA8-6D82F92FF98B}"/>
              </a:ext>
            </a:extLst>
          </p:cNvPr>
          <p:cNvGrpSpPr/>
          <p:nvPr/>
        </p:nvGrpSpPr>
        <p:grpSpPr>
          <a:xfrm>
            <a:off x="226910" y="5201357"/>
            <a:ext cx="8828998" cy="710242"/>
            <a:chOff x="4374500" y="4491799"/>
            <a:chExt cx="8828998" cy="710242"/>
          </a:xfrm>
        </p:grpSpPr>
        <p:pic>
          <p:nvPicPr>
            <p:cNvPr id="22" name="図 21">
              <a:extLst>
                <a:ext uri="{FF2B5EF4-FFF2-40B4-BE49-F238E27FC236}">
                  <a16:creationId xmlns:a16="http://schemas.microsoft.com/office/drawing/2014/main" id="{329D59D0-39D7-4F89-A5E4-448FB44D22CC}"/>
                </a:ext>
              </a:extLst>
            </p:cNvPr>
            <p:cNvPicPr>
              <a:picLocks noChangeAspect="1"/>
            </p:cNvPicPr>
            <p:nvPr/>
          </p:nvPicPr>
          <p:blipFill>
            <a:blip r:embed="rId7"/>
            <a:stretch>
              <a:fillRect/>
            </a:stretch>
          </p:blipFill>
          <p:spPr>
            <a:xfrm>
              <a:off x="4374500" y="4491799"/>
              <a:ext cx="719282" cy="710242"/>
            </a:xfrm>
            <a:prstGeom prst="rect">
              <a:avLst/>
            </a:prstGeom>
          </p:spPr>
        </p:pic>
        <p:sp>
          <p:nvSpPr>
            <p:cNvPr id="23" name="テキスト ボックス 22">
              <a:extLst>
                <a:ext uri="{FF2B5EF4-FFF2-40B4-BE49-F238E27FC236}">
                  <a16:creationId xmlns:a16="http://schemas.microsoft.com/office/drawing/2014/main" id="{2E567D9E-1F0A-4FB5-88D9-830A113B3331}"/>
                </a:ext>
              </a:extLst>
            </p:cNvPr>
            <p:cNvSpPr txBox="1"/>
            <p:nvPr/>
          </p:nvSpPr>
          <p:spPr>
            <a:xfrm>
              <a:off x="4873660" y="4497238"/>
              <a:ext cx="8329838" cy="605294"/>
            </a:xfrm>
            <a:prstGeom prst="rect">
              <a:avLst/>
            </a:prstGeom>
            <a:noFill/>
          </p:spPr>
          <p:txBody>
            <a:bodyPr wrap="square">
              <a:spAutoFit/>
            </a:bodyPr>
            <a:lstStyle/>
            <a:p>
              <a:pPr algn="ctr">
                <a:lnSpc>
                  <a:spcPts val="2000"/>
                </a:lnSpc>
              </a:pPr>
              <a:r>
                <a:rPr lang="en-US" altLang="ja-JP" sz="1600" b="1" dirty="0">
                  <a:latin typeface="メイリオ" panose="020B0604030504040204" pitchFamily="50" charset="-128"/>
                  <a:ea typeface="メイリオ" panose="020B0604030504040204" pitchFamily="50" charset="-128"/>
                </a:rPr>
                <a:t>SNS</a:t>
              </a:r>
              <a:r>
                <a:rPr lang="ja-JP" altLang="en-US" sz="1600" b="1" dirty="0" err="1">
                  <a:latin typeface="メイリオ" panose="020B0604030504040204" pitchFamily="50" charset="-128"/>
                  <a:ea typeface="メイリオ" panose="020B0604030504040204" pitchFamily="50" charset="-128"/>
                </a:rPr>
                <a:t>への</a:t>
              </a:r>
              <a:r>
                <a:rPr lang="ja-JP" altLang="en-US" sz="1600" b="1" dirty="0">
                  <a:latin typeface="メイリオ" panose="020B0604030504040204" pitchFamily="50" charset="-128"/>
                  <a:ea typeface="メイリオ" panose="020B0604030504040204" pitchFamily="50" charset="-128"/>
                </a:rPr>
                <a:t>投稿に基づいて、自分の投稿に近い内容の他人の投稿が優先して表示される</a:t>
              </a:r>
              <a:endParaRPr lang="en-US" altLang="ja-JP" sz="1600" b="1" dirty="0">
                <a:latin typeface="メイリオ" panose="020B0604030504040204" pitchFamily="50" charset="-128"/>
                <a:ea typeface="メイリオ" panose="020B0604030504040204" pitchFamily="50" charset="-128"/>
              </a:endParaRPr>
            </a:p>
            <a:p>
              <a:pPr algn="ctr">
                <a:lnSpc>
                  <a:spcPts val="2000"/>
                </a:lnSpc>
              </a:pPr>
              <a:r>
                <a:rPr lang="ja-JP" altLang="en-US" sz="1600" b="1" dirty="0">
                  <a:latin typeface="メイリオ" panose="020B0604030504040204" pitchFamily="50" charset="-128"/>
                  <a:ea typeface="メイリオ" panose="020B0604030504040204" pitchFamily="50" charset="-128"/>
                </a:rPr>
                <a:t>→</a:t>
              </a:r>
              <a:r>
                <a:rPr lang="ja-JP" altLang="en-US" sz="1600" b="1" dirty="0">
                  <a:solidFill>
                    <a:srgbClr val="00B050"/>
                  </a:solidFill>
                  <a:latin typeface="メイリオ" panose="020B0604030504040204" pitchFamily="50" charset="-128"/>
                  <a:ea typeface="メイリオ" panose="020B0604030504040204" pitchFamily="50" charset="-128"/>
                </a:rPr>
                <a:t>「エコーチェンバー（</a:t>
              </a:r>
              <a:r>
                <a:rPr lang="en-US" altLang="ja-JP" sz="1600" b="1" dirty="0">
                  <a:solidFill>
                    <a:srgbClr val="00B050"/>
                  </a:solidFill>
                  <a:latin typeface="メイリオ" panose="020B0604030504040204" pitchFamily="50" charset="-128"/>
                  <a:ea typeface="メイリオ" panose="020B0604030504040204" pitchFamily="50" charset="-128"/>
                </a:rPr>
                <a:t>18P</a:t>
              </a:r>
              <a:r>
                <a:rPr lang="ja-JP" altLang="en-US" sz="1600" b="1" dirty="0">
                  <a:solidFill>
                    <a:srgbClr val="00B050"/>
                  </a:solidFill>
                  <a:latin typeface="メイリオ" panose="020B0604030504040204" pitchFamily="50" charset="-128"/>
                  <a:ea typeface="メイリオ" panose="020B0604030504040204" pitchFamily="50" charset="-128"/>
                </a:rPr>
                <a:t>）」</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grpSp>
        <p:nvGrpSpPr>
          <p:cNvPr id="24" name="グループ化 23">
            <a:extLst>
              <a:ext uri="{FF2B5EF4-FFF2-40B4-BE49-F238E27FC236}">
                <a16:creationId xmlns:a16="http://schemas.microsoft.com/office/drawing/2014/main" id="{DD29C9AD-13EC-4D13-8FE8-B8BC82257DAD}"/>
              </a:ext>
            </a:extLst>
          </p:cNvPr>
          <p:cNvGrpSpPr/>
          <p:nvPr/>
        </p:nvGrpSpPr>
        <p:grpSpPr>
          <a:xfrm>
            <a:off x="224113" y="5776342"/>
            <a:ext cx="8401772" cy="745731"/>
            <a:chOff x="4427985" y="4466987"/>
            <a:chExt cx="8401772" cy="745731"/>
          </a:xfrm>
        </p:grpSpPr>
        <p:pic>
          <p:nvPicPr>
            <p:cNvPr id="25" name="図 24">
              <a:extLst>
                <a:ext uri="{FF2B5EF4-FFF2-40B4-BE49-F238E27FC236}">
                  <a16:creationId xmlns:a16="http://schemas.microsoft.com/office/drawing/2014/main" id="{EF2F03A0-7957-43E8-9F5D-D891EC4E68DC}"/>
                </a:ext>
              </a:extLst>
            </p:cNvPr>
            <p:cNvPicPr>
              <a:picLocks noChangeAspect="1"/>
            </p:cNvPicPr>
            <p:nvPr/>
          </p:nvPicPr>
          <p:blipFill>
            <a:blip r:embed="rId7"/>
            <a:stretch>
              <a:fillRect/>
            </a:stretch>
          </p:blipFill>
          <p:spPr>
            <a:xfrm>
              <a:off x="4427985" y="4502476"/>
              <a:ext cx="719282" cy="710242"/>
            </a:xfrm>
            <a:prstGeom prst="rect">
              <a:avLst/>
            </a:prstGeom>
          </p:spPr>
        </p:pic>
        <p:sp>
          <p:nvSpPr>
            <p:cNvPr id="26" name="テキスト ボックス 25">
              <a:extLst>
                <a:ext uri="{FF2B5EF4-FFF2-40B4-BE49-F238E27FC236}">
                  <a16:creationId xmlns:a16="http://schemas.microsoft.com/office/drawing/2014/main" id="{39141887-47E4-4297-A9FA-098054AF99D4}"/>
                </a:ext>
              </a:extLst>
            </p:cNvPr>
            <p:cNvSpPr txBox="1"/>
            <p:nvPr/>
          </p:nvSpPr>
          <p:spPr>
            <a:xfrm>
              <a:off x="4929942" y="4466987"/>
              <a:ext cx="7899815" cy="605294"/>
            </a:xfrm>
            <a:prstGeom prst="rect">
              <a:avLst/>
            </a:prstGeom>
            <a:noFill/>
          </p:spPr>
          <p:txBody>
            <a:bodyPr wrap="square">
              <a:spAutoFit/>
            </a:bodyPr>
            <a:lstStyle/>
            <a:p>
              <a:pPr algn="ctr">
                <a:lnSpc>
                  <a:spcPts val="2000"/>
                </a:lnSpc>
              </a:pPr>
              <a:r>
                <a:rPr lang="ja-JP" altLang="en-US" sz="1600" b="1" dirty="0">
                  <a:latin typeface="メイリオ" panose="020B0604030504040204" pitchFamily="50" charset="-128"/>
                  <a:ea typeface="メイリオ" panose="020B0604030504040204" pitchFamily="50" charset="-128"/>
                </a:rPr>
                <a:t>様々な</a:t>
              </a:r>
              <a:r>
                <a:rPr lang="en-US" altLang="ja-JP" sz="1600" b="1" dirty="0">
                  <a:latin typeface="メイリオ" panose="020B0604030504040204" pitchFamily="50" charset="-128"/>
                  <a:ea typeface="メイリオ" panose="020B0604030504040204" pitchFamily="50" charset="-128"/>
                </a:rPr>
                <a:t>SNS</a:t>
              </a:r>
              <a:r>
                <a:rPr lang="ja-JP" altLang="en-US" sz="1600" b="1" dirty="0">
                  <a:latin typeface="メイリオ" panose="020B0604030504040204" pitchFamily="50" charset="-128"/>
                  <a:ea typeface="メイリオ" panose="020B0604030504040204" pitchFamily="50" charset="-128"/>
                </a:rPr>
                <a:t>投稿が消えずに残り続ける</a:t>
              </a:r>
              <a:endParaRPr lang="en-US" altLang="ja-JP" sz="1600" b="1" dirty="0">
                <a:latin typeface="メイリオ" panose="020B0604030504040204" pitchFamily="50" charset="-128"/>
                <a:ea typeface="メイリオ" panose="020B0604030504040204" pitchFamily="50" charset="-128"/>
              </a:endParaRPr>
            </a:p>
            <a:p>
              <a:pPr algn="ctr">
                <a:lnSpc>
                  <a:spcPts val="2000"/>
                </a:lnSpc>
              </a:pPr>
              <a:r>
                <a:rPr lang="ja-JP" altLang="en-US" sz="1600" b="1" dirty="0">
                  <a:latin typeface="メイリオ" panose="020B0604030504040204" pitchFamily="50" charset="-128"/>
                  <a:ea typeface="メイリオ" panose="020B0604030504040204" pitchFamily="50" charset="-128"/>
                </a:rPr>
                <a:t>→</a:t>
              </a:r>
              <a:r>
                <a:rPr lang="ja-JP" altLang="en-US" sz="1600" b="1" dirty="0">
                  <a:solidFill>
                    <a:srgbClr val="00B050"/>
                  </a:solidFill>
                  <a:latin typeface="メイリオ" panose="020B0604030504040204" pitchFamily="50" charset="-128"/>
                  <a:ea typeface="メイリオ" panose="020B0604030504040204" pitchFamily="50" charset="-128"/>
                </a:rPr>
                <a:t>「偽･誤情報（</a:t>
              </a:r>
              <a:r>
                <a:rPr lang="en-US" altLang="ja-JP" sz="1600" b="1" dirty="0">
                  <a:solidFill>
                    <a:srgbClr val="00B050"/>
                  </a:solidFill>
                  <a:latin typeface="メイリオ" panose="020B0604030504040204" pitchFamily="50" charset="-128"/>
                  <a:ea typeface="メイリオ" panose="020B0604030504040204" pitchFamily="50" charset="-128"/>
                </a:rPr>
                <a:t>12P</a:t>
              </a:r>
              <a:r>
                <a:rPr lang="ja-JP" altLang="en-US" sz="1600" b="1" dirty="0">
                  <a:solidFill>
                    <a:srgbClr val="00B050"/>
                  </a:solidFill>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や</a:t>
              </a:r>
              <a:r>
                <a:rPr lang="ja-JP" altLang="en-US" sz="1600" b="1" dirty="0">
                  <a:solidFill>
                    <a:srgbClr val="00B050"/>
                  </a:solidFill>
                  <a:latin typeface="メイリオ" panose="020B0604030504040204" pitchFamily="50" charset="-128"/>
                  <a:ea typeface="メイリオ" panose="020B0604030504040204" pitchFamily="50" charset="-128"/>
                </a:rPr>
                <a:t>「誹謗中傷･炎上（</a:t>
              </a:r>
              <a:r>
                <a:rPr lang="en-US" altLang="ja-JP" sz="1600" b="1" dirty="0">
                  <a:solidFill>
                    <a:srgbClr val="00B050"/>
                  </a:solidFill>
                  <a:latin typeface="メイリオ" panose="020B0604030504040204" pitchFamily="50" charset="-128"/>
                  <a:ea typeface="メイリオ" panose="020B0604030504040204" pitchFamily="50" charset="-128"/>
                </a:rPr>
                <a:t>23P</a:t>
              </a:r>
              <a:r>
                <a:rPr lang="ja-JP" altLang="en-US" sz="1600" b="1" dirty="0">
                  <a:solidFill>
                    <a:srgbClr val="00B050"/>
                  </a:solidFill>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の投稿が閲覧され続ける</a:t>
              </a:r>
              <a:endParaRPr lang="en-US" altLang="ja-JP" sz="1600" b="1" dirty="0">
                <a:latin typeface="メイリオ" panose="020B0604030504040204" pitchFamily="50" charset="-128"/>
                <a:ea typeface="メイリオ" panose="020B0604030504040204" pitchFamily="50" charset="-128"/>
              </a:endParaRPr>
            </a:p>
          </p:txBody>
        </p:sp>
      </p:grpSp>
      <p:pic>
        <p:nvPicPr>
          <p:cNvPr id="7" name="図 6">
            <a:extLst>
              <a:ext uri="{FF2B5EF4-FFF2-40B4-BE49-F238E27FC236}">
                <a16:creationId xmlns:a16="http://schemas.microsoft.com/office/drawing/2014/main" id="{8103352A-190B-476E-B593-4F5BE28A4D92}"/>
              </a:ext>
            </a:extLst>
          </p:cNvPr>
          <p:cNvPicPr>
            <a:picLocks noChangeAspect="1"/>
          </p:cNvPicPr>
          <p:nvPr/>
        </p:nvPicPr>
        <p:blipFill>
          <a:blip r:embed="rId8"/>
          <a:stretch>
            <a:fillRect/>
          </a:stretch>
        </p:blipFill>
        <p:spPr>
          <a:xfrm rot="1000281">
            <a:off x="7173544" y="1790096"/>
            <a:ext cx="1309139" cy="1260351"/>
          </a:xfrm>
          <a:prstGeom prst="rect">
            <a:avLst/>
          </a:prstGeom>
        </p:spPr>
      </p:pic>
    </p:spTree>
    <p:extLst>
      <p:ext uri="{BB962C8B-B14F-4D97-AF65-F5344CB8AC3E}">
        <p14:creationId xmlns:p14="http://schemas.microsoft.com/office/powerpoint/2010/main" val="40977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7FA5BD63-0627-0ECD-2585-6DD5B14578E3}"/>
              </a:ext>
            </a:extLst>
          </p:cNvPr>
          <p:cNvSpPr txBox="1"/>
          <p:nvPr/>
        </p:nvSpPr>
        <p:spPr>
          <a:xfrm>
            <a:off x="267776" y="1909469"/>
            <a:ext cx="8768719" cy="911788"/>
          </a:xfrm>
          <a:prstGeom prst="rect">
            <a:avLst/>
          </a:prstGeom>
          <a:noFill/>
        </p:spPr>
        <p:txBody>
          <a:bodyPr wrap="square">
            <a:spAutoFit/>
          </a:bodyPr>
          <a:lstStyle/>
          <a:p>
            <a:pPr>
              <a:lnSpc>
                <a:spcPct val="130000"/>
              </a:lnSpc>
            </a:pP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400" dirty="0">
                <a:solidFill>
                  <a:srgbClr val="00B050"/>
                </a:solidFill>
                <a:latin typeface="AR P丸ゴシック体E" panose="020F0900000000000000" pitchFamily="50" charset="-128"/>
                <a:ea typeface="AR P丸ゴシック体E" panose="020F0900000000000000" pitchFamily="50" charset="-128"/>
              </a:rPr>
              <a:t>偽情報</a:t>
            </a: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000" b="1" dirty="0">
                <a:latin typeface="メイリオ" panose="020B0604030504040204" pitchFamily="50" charset="-128"/>
                <a:ea typeface="メイリオ" panose="020B0604030504040204" pitchFamily="50" charset="-128"/>
              </a:rPr>
              <a:t>とは？</a:t>
            </a:r>
            <a:endParaRPr lang="en-US" altLang="ja-JP" sz="2000" b="1" dirty="0">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　→個人や組織、国などに危害を与えるため、</a:t>
            </a:r>
            <a:r>
              <a:rPr lang="ja-JP" altLang="en-US" b="1" u="sng" dirty="0">
                <a:solidFill>
                  <a:srgbClr val="00B050"/>
                </a:solidFill>
                <a:latin typeface="メイリオ" panose="020B0604030504040204" pitchFamily="50" charset="-128"/>
                <a:ea typeface="メイリオ" panose="020B0604030504040204" pitchFamily="50" charset="-128"/>
              </a:rPr>
              <a:t>意図的に作られたウソ</a:t>
            </a:r>
            <a:r>
              <a:rPr lang="ja-JP" altLang="en-US" b="1" dirty="0">
                <a:latin typeface="メイリオ" panose="020B0604030504040204" pitchFamily="50" charset="-128"/>
                <a:ea typeface="メイリオ" panose="020B0604030504040204" pitchFamily="50" charset="-128"/>
              </a:rPr>
              <a:t>の情報</a:t>
            </a:r>
            <a:endParaRPr lang="en-US" altLang="ja-JP" b="1" dirty="0">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13" name="グループ化 12">
            <a:extLst>
              <a:ext uri="{FF2B5EF4-FFF2-40B4-BE49-F238E27FC236}">
                <a16:creationId xmlns:a16="http://schemas.microsoft.com/office/drawing/2014/main" id="{4578B48D-DC13-4AE2-B9FF-CDA214FFBFD8}"/>
              </a:ext>
            </a:extLst>
          </p:cNvPr>
          <p:cNvGrpSpPr/>
          <p:nvPr/>
        </p:nvGrpSpPr>
        <p:grpSpPr>
          <a:xfrm>
            <a:off x="396290" y="1395137"/>
            <a:ext cx="2189112" cy="579716"/>
            <a:chOff x="607199" y="4616222"/>
            <a:chExt cx="2189112" cy="579716"/>
          </a:xfrm>
        </p:grpSpPr>
        <p:sp>
          <p:nvSpPr>
            <p:cNvPr id="14" name="Rectangle 1">
              <a:extLst>
                <a:ext uri="{FF2B5EF4-FFF2-40B4-BE49-F238E27FC236}">
                  <a16:creationId xmlns:a16="http://schemas.microsoft.com/office/drawing/2014/main" id="{3C9E18B3-2023-4D5C-81BB-529D2775BB61}"/>
                </a:ext>
              </a:extLst>
            </p:cNvPr>
            <p:cNvSpPr>
              <a:spLocks noChangeArrowheads="1"/>
            </p:cNvSpPr>
            <p:nvPr/>
          </p:nvSpPr>
          <p:spPr bwMode="auto">
            <a:xfrm>
              <a:off x="1140127" y="4616222"/>
              <a:ext cx="1656184"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偽</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誤情報</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638EC073-CFC8-4C3C-A036-27263F0CD7F5}"/>
                </a:ext>
              </a:extLst>
            </p:cNvPr>
            <p:cNvPicPr>
              <a:picLocks noChangeAspect="1"/>
            </p:cNvPicPr>
            <p:nvPr/>
          </p:nvPicPr>
          <p:blipFill>
            <a:blip r:embed="rId6"/>
            <a:stretch>
              <a:fillRect/>
            </a:stretch>
          </p:blipFill>
          <p:spPr>
            <a:xfrm>
              <a:off x="607199" y="4669960"/>
              <a:ext cx="637549" cy="525978"/>
            </a:xfrm>
            <a:prstGeom prst="rect">
              <a:avLst/>
            </a:prstGeom>
          </p:spPr>
        </p:pic>
      </p:grpSp>
      <p:sp>
        <p:nvSpPr>
          <p:cNvPr id="16" name="テキスト ボックス 15">
            <a:extLst>
              <a:ext uri="{FF2B5EF4-FFF2-40B4-BE49-F238E27FC236}">
                <a16:creationId xmlns:a16="http://schemas.microsoft.com/office/drawing/2014/main" id="{A0BBCDC5-28A8-4073-90E8-8F593717DCDF}"/>
              </a:ext>
            </a:extLst>
          </p:cNvPr>
          <p:cNvSpPr txBox="1"/>
          <p:nvPr/>
        </p:nvSpPr>
        <p:spPr>
          <a:xfrm>
            <a:off x="275205" y="2677677"/>
            <a:ext cx="8768719" cy="911788"/>
          </a:xfrm>
          <a:prstGeom prst="rect">
            <a:avLst/>
          </a:prstGeom>
          <a:noFill/>
        </p:spPr>
        <p:txBody>
          <a:bodyPr wrap="square">
            <a:spAutoFit/>
          </a:bodyPr>
          <a:lstStyle/>
          <a:p>
            <a:pPr>
              <a:lnSpc>
                <a:spcPct val="130000"/>
              </a:lnSpc>
            </a:pPr>
            <a:r>
              <a:rPr lang="ja-JP" altLang="en-US" sz="2400" dirty="0">
                <a:solidFill>
                  <a:srgbClr val="009650"/>
                </a:solidFill>
                <a:latin typeface="AR P丸ゴシック体E" panose="020F0900000000000000" pitchFamily="50" charset="-128"/>
                <a:ea typeface="AR P丸ゴシック体E" panose="020F0900000000000000" pitchFamily="50" charset="-128"/>
              </a:rPr>
              <a:t>「誤</a:t>
            </a:r>
            <a:r>
              <a:rPr lang="ja-JP" altLang="en-US" sz="2400" dirty="0">
                <a:solidFill>
                  <a:srgbClr val="00B050"/>
                </a:solidFill>
                <a:latin typeface="AR P丸ゴシック体E" panose="020F0900000000000000" pitchFamily="50" charset="-128"/>
                <a:ea typeface="AR P丸ゴシック体E" panose="020F0900000000000000" pitchFamily="50" charset="-128"/>
              </a:rPr>
              <a:t>情報</a:t>
            </a: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000" b="1" dirty="0">
                <a:latin typeface="メイリオ" panose="020B0604030504040204" pitchFamily="50" charset="-128"/>
                <a:ea typeface="メイリオ" panose="020B0604030504040204" pitchFamily="50" charset="-128"/>
              </a:rPr>
              <a:t>とは？</a:t>
            </a:r>
            <a:endParaRPr lang="en-US" altLang="ja-JP" sz="2000" b="1" dirty="0">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　→（危害を与える意図ではないが）</a:t>
            </a:r>
            <a:r>
              <a:rPr lang="ja-JP" altLang="en-US" b="1" u="sng" dirty="0">
                <a:solidFill>
                  <a:srgbClr val="00B050"/>
                </a:solidFill>
                <a:latin typeface="メイリオ" panose="020B0604030504040204" pitchFamily="50" charset="-128"/>
                <a:ea typeface="メイリオ" panose="020B0604030504040204" pitchFamily="50" charset="-128"/>
              </a:rPr>
              <a:t>勘違いや誤解</a:t>
            </a:r>
            <a:r>
              <a:rPr lang="ja-JP" altLang="en-US" b="1" dirty="0">
                <a:latin typeface="メイリオ" panose="020B0604030504040204" pitchFamily="50" charset="-128"/>
                <a:ea typeface="メイリオ" panose="020B0604030504040204" pitchFamily="50" charset="-128"/>
              </a:rPr>
              <a:t>により</a:t>
            </a:r>
            <a:r>
              <a:rPr lang="ja-JP" altLang="en-US" b="1" u="sng" dirty="0">
                <a:solidFill>
                  <a:srgbClr val="00B050"/>
                </a:solidFill>
                <a:latin typeface="メイリオ" panose="020B0604030504040204" pitchFamily="50" charset="-128"/>
                <a:ea typeface="メイリオ" panose="020B0604030504040204" pitchFamily="50" charset="-128"/>
              </a:rPr>
              <a:t>拡散された間違い</a:t>
            </a:r>
            <a:r>
              <a:rPr lang="ja-JP" altLang="en-US" b="1" dirty="0">
                <a:latin typeface="メイリオ" panose="020B0604030504040204" pitchFamily="50" charset="-128"/>
                <a:ea typeface="メイリオ" panose="020B0604030504040204" pitchFamily="50" charset="-128"/>
              </a:rPr>
              <a:t>情報</a:t>
            </a:r>
            <a:endParaRPr lang="en-US" altLang="ja-JP" b="1" dirty="0">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67CF487C-AE71-4243-ACED-6F63F9F745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119" y="4581128"/>
            <a:ext cx="2120641" cy="1616753"/>
          </a:xfrm>
          <a:prstGeom prst="rect">
            <a:avLst/>
          </a:prstGeom>
        </p:spPr>
      </p:pic>
      <p:sp>
        <p:nvSpPr>
          <p:cNvPr id="12" name="吹き出し: 角を丸めた四角形 11">
            <a:extLst>
              <a:ext uri="{FF2B5EF4-FFF2-40B4-BE49-F238E27FC236}">
                <a16:creationId xmlns:a16="http://schemas.microsoft.com/office/drawing/2014/main" id="{CFC955F9-995A-8698-4DB5-ADBFA92C294A}"/>
              </a:ext>
            </a:extLst>
          </p:cNvPr>
          <p:cNvSpPr/>
          <p:nvPr/>
        </p:nvSpPr>
        <p:spPr>
          <a:xfrm>
            <a:off x="2123728" y="3598505"/>
            <a:ext cx="2592288" cy="2329622"/>
          </a:xfrm>
          <a:prstGeom prst="wedgeRoundRectCallout">
            <a:avLst>
              <a:gd name="adj1" fmla="val -56588"/>
              <a:gd name="adj2" fmla="val 61165"/>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u="sng" dirty="0">
                <a:solidFill>
                  <a:srgbClr val="009650"/>
                </a:solidFill>
                <a:latin typeface="メイリオ" panose="020B0604030504040204" pitchFamily="50" charset="-128"/>
                <a:ea typeface="メイリオ" panose="020B0604030504040204" pitchFamily="50" charset="-128"/>
              </a:rPr>
              <a:t>事例（偽情報）</a:t>
            </a:r>
            <a:endParaRPr kumimoji="1" lang="en-US" altLang="ja-JP" sz="1600" b="1" u="sng" dirty="0">
              <a:solidFill>
                <a:srgbClr val="009650"/>
              </a:solidFill>
              <a:latin typeface="メイリオ" panose="020B0604030504040204" pitchFamily="50" charset="-128"/>
              <a:ea typeface="メイリオ" panose="020B0604030504040204" pitchFamily="50" charset="-128"/>
            </a:endParaRPr>
          </a:p>
          <a:p>
            <a:pPr>
              <a:lnSpc>
                <a:spcPct val="130000"/>
              </a:lnSpc>
            </a:pPr>
            <a:r>
              <a:rPr lang="ja-JP" altLang="en-US" sz="1400" b="1" dirty="0">
                <a:solidFill>
                  <a:schemeClr val="tx1"/>
                </a:solidFill>
                <a:latin typeface="メイリオ" panose="020B0604030504040204" pitchFamily="50" charset="-128"/>
                <a:ea typeface="メイリオ" panose="020B0604030504040204" pitchFamily="50" charset="-128"/>
              </a:rPr>
              <a:t>写真や映像の編集技術の進化によって、人の顔や喋っている内容を捏造させることも簡単に可能に。政治家がウソの演説をする動画などが拡散されれば社会が混乱することも</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pic>
        <p:nvPicPr>
          <p:cNvPr id="64" name="図 63">
            <a:extLst>
              <a:ext uri="{FF2B5EF4-FFF2-40B4-BE49-F238E27FC236}">
                <a16:creationId xmlns:a16="http://schemas.microsoft.com/office/drawing/2014/main" id="{4E49BDF8-525D-473C-B268-3DF82B66C673}"/>
              </a:ext>
            </a:extLst>
          </p:cNvPr>
          <p:cNvPicPr>
            <a:picLocks noChangeAspect="1"/>
          </p:cNvPicPr>
          <p:nvPr/>
        </p:nvPicPr>
        <p:blipFill>
          <a:blip r:embed="rId8"/>
          <a:stretch>
            <a:fillRect/>
          </a:stretch>
        </p:blipFill>
        <p:spPr>
          <a:xfrm>
            <a:off x="4803206" y="5301208"/>
            <a:ext cx="2237720" cy="1035621"/>
          </a:xfrm>
          <a:prstGeom prst="rect">
            <a:avLst/>
          </a:prstGeom>
        </p:spPr>
      </p:pic>
      <p:sp>
        <p:nvSpPr>
          <p:cNvPr id="48" name="吹き出し: 角を丸めた四角形 47">
            <a:extLst>
              <a:ext uri="{FF2B5EF4-FFF2-40B4-BE49-F238E27FC236}">
                <a16:creationId xmlns:a16="http://schemas.microsoft.com/office/drawing/2014/main" id="{F0473144-5296-4369-8C41-2E48848ACE5A}"/>
              </a:ext>
            </a:extLst>
          </p:cNvPr>
          <p:cNvSpPr/>
          <p:nvPr/>
        </p:nvSpPr>
        <p:spPr>
          <a:xfrm>
            <a:off x="6418755" y="3632580"/>
            <a:ext cx="2592288" cy="2329622"/>
          </a:xfrm>
          <a:prstGeom prst="wedgeRoundRectCallout">
            <a:avLst>
              <a:gd name="adj1" fmla="val -56588"/>
              <a:gd name="adj2" fmla="val 65408"/>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u="sng" dirty="0">
                <a:solidFill>
                  <a:srgbClr val="009650"/>
                </a:solidFill>
                <a:latin typeface="メイリオ" panose="020B0604030504040204" pitchFamily="50" charset="-128"/>
                <a:ea typeface="メイリオ" panose="020B0604030504040204" pitchFamily="50" charset="-128"/>
              </a:rPr>
              <a:t>事例（誤情報）</a:t>
            </a:r>
          </a:p>
          <a:p>
            <a:pPr>
              <a:lnSpc>
                <a:spcPct val="130000"/>
              </a:lnSpc>
            </a:pPr>
            <a:r>
              <a:rPr lang="ja-JP" altLang="en-US" sz="1400" b="1" dirty="0">
                <a:solidFill>
                  <a:schemeClr val="tx1"/>
                </a:solidFill>
                <a:latin typeface="メイリオ" panose="020B0604030504040204" pitchFamily="50" charset="-128"/>
                <a:ea typeface="メイリオ" panose="020B0604030504040204" pitchFamily="50" charset="-128"/>
              </a:rPr>
              <a:t>「深く息を吸って</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秒我慢できればコロナに感染していない」という誤ったセルフチェックが</a:t>
            </a:r>
            <a:r>
              <a:rPr lang="en-US" altLang="ja-JP" sz="1400" b="1" dirty="0">
                <a:solidFill>
                  <a:schemeClr val="tx1"/>
                </a:solidFill>
                <a:latin typeface="メイリオ" panose="020B0604030504040204" pitchFamily="50" charset="-128"/>
                <a:ea typeface="メイリオ" panose="020B0604030504040204" pitchFamily="50" charset="-128"/>
              </a:rPr>
              <a:t>SNS</a:t>
            </a:r>
            <a:r>
              <a:rPr lang="ja-JP" altLang="en-US" sz="1400" b="1" dirty="0">
                <a:solidFill>
                  <a:schemeClr val="tx1"/>
                </a:solidFill>
                <a:latin typeface="メイリオ" panose="020B0604030504040204" pitchFamily="50" charset="-128"/>
                <a:ea typeface="メイリオ" panose="020B0604030504040204" pitchFamily="50" charset="-128"/>
              </a:rPr>
              <a:t>を中心に拡散。ある県警の公式アカウントもこの情報を投稿してしまう事態に。</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2482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7FA5BD63-0627-0ECD-2585-6DD5B14578E3}"/>
              </a:ext>
            </a:extLst>
          </p:cNvPr>
          <p:cNvSpPr txBox="1"/>
          <p:nvPr/>
        </p:nvSpPr>
        <p:spPr>
          <a:xfrm>
            <a:off x="394956" y="1905144"/>
            <a:ext cx="5329171" cy="538802"/>
          </a:xfrm>
          <a:prstGeom prst="rect">
            <a:avLst/>
          </a:prstGeom>
          <a:noFill/>
        </p:spPr>
        <p:txBody>
          <a:bodyPr wrap="square">
            <a:spAutoFit/>
          </a:bodyPr>
          <a:lstStyle/>
          <a:p>
            <a:pPr>
              <a:lnSpc>
                <a:spcPct val="130000"/>
              </a:lnSpc>
            </a:pP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400" dirty="0">
                <a:solidFill>
                  <a:srgbClr val="00B050"/>
                </a:solidFill>
                <a:latin typeface="AR P丸ゴシック体E" panose="020F0900000000000000" pitchFamily="50" charset="-128"/>
                <a:ea typeface="AR P丸ゴシック体E" panose="020F0900000000000000" pitchFamily="50" charset="-128"/>
              </a:rPr>
              <a:t>偽</a:t>
            </a:r>
            <a:r>
              <a:rPr lang="en-US" altLang="ja-JP" sz="2400" dirty="0">
                <a:solidFill>
                  <a:srgbClr val="00B050"/>
                </a:solidFill>
                <a:latin typeface="AR P丸ゴシック体E" panose="020F0900000000000000" pitchFamily="50" charset="-128"/>
                <a:ea typeface="AR P丸ゴシック体E" panose="020F0900000000000000" pitchFamily="50" charset="-128"/>
              </a:rPr>
              <a:t>/</a:t>
            </a:r>
            <a:r>
              <a:rPr lang="ja-JP" altLang="en-US" sz="2400" dirty="0">
                <a:solidFill>
                  <a:srgbClr val="00B050"/>
                </a:solidFill>
                <a:latin typeface="AR P丸ゴシック体E" panose="020F0900000000000000" pitchFamily="50" charset="-128"/>
                <a:ea typeface="AR P丸ゴシック体E" panose="020F0900000000000000" pitchFamily="50" charset="-128"/>
              </a:rPr>
              <a:t>誤情報</a:t>
            </a: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000" b="1" dirty="0">
                <a:latin typeface="メイリオ" panose="020B0604030504040204" pitchFamily="50" charset="-128"/>
                <a:ea typeface="メイリオ" panose="020B0604030504040204" pitchFamily="50" charset="-128"/>
              </a:rPr>
              <a:t>にだまされないためには？</a:t>
            </a:r>
            <a:endParaRPr lang="en-US" altLang="ja-JP" sz="2000" b="1" dirty="0">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13" name="グループ化 12">
            <a:extLst>
              <a:ext uri="{FF2B5EF4-FFF2-40B4-BE49-F238E27FC236}">
                <a16:creationId xmlns:a16="http://schemas.microsoft.com/office/drawing/2014/main" id="{4578B48D-DC13-4AE2-B9FF-CDA214FFBFD8}"/>
              </a:ext>
            </a:extLst>
          </p:cNvPr>
          <p:cNvGrpSpPr/>
          <p:nvPr/>
        </p:nvGrpSpPr>
        <p:grpSpPr>
          <a:xfrm>
            <a:off x="396290" y="1395137"/>
            <a:ext cx="2189112" cy="579716"/>
            <a:chOff x="607199" y="4616222"/>
            <a:chExt cx="2189112" cy="579716"/>
          </a:xfrm>
        </p:grpSpPr>
        <p:sp>
          <p:nvSpPr>
            <p:cNvPr id="14" name="Rectangle 1">
              <a:extLst>
                <a:ext uri="{FF2B5EF4-FFF2-40B4-BE49-F238E27FC236}">
                  <a16:creationId xmlns:a16="http://schemas.microsoft.com/office/drawing/2014/main" id="{3C9E18B3-2023-4D5C-81BB-529D2775BB61}"/>
                </a:ext>
              </a:extLst>
            </p:cNvPr>
            <p:cNvSpPr>
              <a:spLocks noChangeArrowheads="1"/>
            </p:cNvSpPr>
            <p:nvPr/>
          </p:nvSpPr>
          <p:spPr bwMode="auto">
            <a:xfrm>
              <a:off x="1140127" y="4616222"/>
              <a:ext cx="1656184"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偽</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誤情報</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638EC073-CFC8-4C3C-A036-27263F0CD7F5}"/>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8" name="グループ化 7">
            <a:extLst>
              <a:ext uri="{FF2B5EF4-FFF2-40B4-BE49-F238E27FC236}">
                <a16:creationId xmlns:a16="http://schemas.microsoft.com/office/drawing/2014/main" id="{72F51236-7A4A-465E-89CC-BCD7B11AFDDE}"/>
              </a:ext>
            </a:extLst>
          </p:cNvPr>
          <p:cNvGrpSpPr/>
          <p:nvPr/>
        </p:nvGrpSpPr>
        <p:grpSpPr>
          <a:xfrm>
            <a:off x="510127" y="2548204"/>
            <a:ext cx="1440160" cy="461665"/>
            <a:chOff x="1641715" y="2924944"/>
            <a:chExt cx="1440160" cy="461665"/>
          </a:xfrm>
        </p:grpSpPr>
        <p:sp>
          <p:nvSpPr>
            <p:cNvPr id="5" name="四角形: 角を丸くする 4">
              <a:extLst>
                <a:ext uri="{FF2B5EF4-FFF2-40B4-BE49-F238E27FC236}">
                  <a16:creationId xmlns:a16="http://schemas.microsoft.com/office/drawing/2014/main" id="{C2499EA9-C9DC-41EC-B36E-74F7D8CA1B37}"/>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421EB58F-0297-4310-9EA6-C2E343F1069E}"/>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22" name="グループ化 21">
            <a:extLst>
              <a:ext uri="{FF2B5EF4-FFF2-40B4-BE49-F238E27FC236}">
                <a16:creationId xmlns:a16="http://schemas.microsoft.com/office/drawing/2014/main" id="{116789DF-B99F-4520-8F21-8B6E86396AA4}"/>
              </a:ext>
            </a:extLst>
          </p:cNvPr>
          <p:cNvGrpSpPr/>
          <p:nvPr/>
        </p:nvGrpSpPr>
        <p:grpSpPr>
          <a:xfrm>
            <a:off x="56257" y="3150369"/>
            <a:ext cx="8796132" cy="1070248"/>
            <a:chOff x="56257" y="3150369"/>
            <a:chExt cx="8796132" cy="1070248"/>
          </a:xfrm>
        </p:grpSpPr>
        <p:sp>
          <p:nvSpPr>
            <p:cNvPr id="18" name="テキスト ボックス 17">
              <a:extLst>
                <a:ext uri="{FF2B5EF4-FFF2-40B4-BE49-F238E27FC236}">
                  <a16:creationId xmlns:a16="http://schemas.microsoft.com/office/drawing/2014/main" id="{33DF4D0B-CCA6-466C-8ADA-6CC1135803F1}"/>
                </a:ext>
              </a:extLst>
            </p:cNvPr>
            <p:cNvSpPr txBox="1"/>
            <p:nvPr/>
          </p:nvSpPr>
          <p:spPr>
            <a:xfrm>
              <a:off x="917166" y="3150369"/>
              <a:ext cx="7935223" cy="610424"/>
            </a:xfrm>
            <a:prstGeom prst="rect">
              <a:avLst/>
            </a:prstGeom>
            <a:noFill/>
          </p:spPr>
          <p:txBody>
            <a:bodyPr wrap="square">
              <a:spAutoFit/>
            </a:bodyPr>
            <a:lstStyle/>
            <a:p>
              <a:pPr>
                <a:lnSpc>
                  <a:spcPts val="2000"/>
                </a:lnSpc>
              </a:pPr>
              <a:r>
                <a:rPr lang="ja-JP" altLang="en-US" b="1" dirty="0">
                  <a:latin typeface="メイリオ" panose="020B0604030504040204" pitchFamily="50" charset="-128"/>
                  <a:ea typeface="メイリオ" panose="020B0604030504040204" pitchFamily="50" charset="-128"/>
                </a:rPr>
                <a:t>偽・誤情報は</a:t>
              </a:r>
              <a:r>
                <a:rPr lang="ja-JP" altLang="en-US" b="1" dirty="0">
                  <a:solidFill>
                    <a:srgbClr val="00B050"/>
                  </a:solidFill>
                  <a:latin typeface="メイリオ" panose="020B0604030504040204" pitchFamily="50" charset="-128"/>
                  <a:ea typeface="メイリオ" panose="020B0604030504040204" pitchFamily="50" charset="-128"/>
                </a:rPr>
                <a:t>思わず人に共有したくなるようなインパクトのある要素</a:t>
              </a:r>
              <a:r>
                <a:rPr lang="ja-JP" altLang="en-US" b="1" dirty="0">
                  <a:latin typeface="メイリオ" panose="020B0604030504040204" pitchFamily="50" charset="-128"/>
                  <a:ea typeface="メイリオ" panose="020B0604030504040204" pitchFamily="50" charset="-128"/>
                </a:rPr>
                <a:t>や、</a:t>
              </a:r>
              <a:r>
                <a:rPr lang="ja-JP" altLang="en-US" b="1" dirty="0">
                  <a:solidFill>
                    <a:srgbClr val="00B050"/>
                  </a:solidFill>
                  <a:latin typeface="メイリオ" panose="020B0604030504040204" pitchFamily="50" charset="-128"/>
                  <a:ea typeface="メイリオ" panose="020B0604030504040204" pitchFamily="50" charset="-128"/>
                </a:rPr>
                <a:t>みんなに役立つと思われる要素</a:t>
              </a:r>
              <a:r>
                <a:rPr lang="ja-JP" altLang="en-US" b="1" dirty="0">
                  <a:latin typeface="メイリオ" panose="020B0604030504040204" pitchFamily="50" charset="-128"/>
                  <a:ea typeface="メイリオ" panose="020B0604030504040204" pitchFamily="50" charset="-128"/>
                </a:rPr>
                <a:t>が含まれていることが多くあります。</a:t>
              </a:r>
              <a:endParaRPr lang="en-US" altLang="ja-JP" b="1"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D994E2DF-75B9-4109-9AD9-6EED8E63758A}"/>
                </a:ext>
              </a:extLst>
            </p:cNvPr>
            <p:cNvPicPr>
              <a:picLocks noChangeAspect="1"/>
            </p:cNvPicPr>
            <p:nvPr/>
          </p:nvPicPr>
          <p:blipFill>
            <a:blip r:embed="rId7"/>
            <a:stretch>
              <a:fillRect/>
            </a:stretch>
          </p:blipFill>
          <p:spPr>
            <a:xfrm>
              <a:off x="56257" y="3150369"/>
              <a:ext cx="1083870" cy="1070248"/>
            </a:xfrm>
            <a:prstGeom prst="rect">
              <a:avLst/>
            </a:prstGeom>
          </p:spPr>
        </p:pic>
      </p:grpSp>
      <p:sp>
        <p:nvSpPr>
          <p:cNvPr id="19" name="吹き出し: 円形 18">
            <a:extLst>
              <a:ext uri="{FF2B5EF4-FFF2-40B4-BE49-F238E27FC236}">
                <a16:creationId xmlns:a16="http://schemas.microsoft.com/office/drawing/2014/main" id="{D90F38F7-1894-4A30-A248-136D62852170}"/>
              </a:ext>
            </a:extLst>
          </p:cNvPr>
          <p:cNvSpPr/>
          <p:nvPr/>
        </p:nvSpPr>
        <p:spPr>
          <a:xfrm>
            <a:off x="7092280" y="1844824"/>
            <a:ext cx="1726794" cy="791755"/>
          </a:xfrm>
          <a:prstGeom prst="wedgeEllipseCallout">
            <a:avLst>
              <a:gd name="adj1" fmla="val -31029"/>
              <a:gd name="adj2" fmla="val 8589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正義感に</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600" dirty="0">
                <a:solidFill>
                  <a:schemeClr val="tx1"/>
                </a:solidFill>
                <a:latin typeface="メイリオ" panose="020B0604030504040204" pitchFamily="50" charset="-128"/>
                <a:ea typeface="メイリオ" panose="020B0604030504040204" pitchFamily="50" charset="-128"/>
              </a:rPr>
              <a:t>訴えるもの</a:t>
            </a:r>
          </a:p>
        </p:txBody>
      </p:sp>
      <p:sp>
        <p:nvSpPr>
          <p:cNvPr id="21" name="吹き出し: 円形 20">
            <a:extLst>
              <a:ext uri="{FF2B5EF4-FFF2-40B4-BE49-F238E27FC236}">
                <a16:creationId xmlns:a16="http://schemas.microsoft.com/office/drawing/2014/main" id="{E04B9C3D-BC22-46ED-9626-248490E92BE0}"/>
              </a:ext>
            </a:extLst>
          </p:cNvPr>
          <p:cNvSpPr/>
          <p:nvPr/>
        </p:nvSpPr>
        <p:spPr>
          <a:xfrm>
            <a:off x="5443448" y="2048068"/>
            <a:ext cx="1726794" cy="791755"/>
          </a:xfrm>
          <a:prstGeom prst="wedgeEllipseCallout">
            <a:avLst>
              <a:gd name="adj1" fmla="val 26098"/>
              <a:gd name="adj2" fmla="val 7988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意外性の</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600" dirty="0">
                <a:solidFill>
                  <a:schemeClr val="tx1"/>
                </a:solidFill>
                <a:latin typeface="メイリオ" panose="020B0604030504040204" pitchFamily="50" charset="-128"/>
                <a:ea typeface="メイリオ" panose="020B0604030504040204" pitchFamily="50" charset="-128"/>
              </a:rPr>
              <a:t>ある情報</a:t>
            </a:r>
          </a:p>
        </p:txBody>
      </p:sp>
      <p:grpSp>
        <p:nvGrpSpPr>
          <p:cNvPr id="23" name="グループ化 22">
            <a:extLst>
              <a:ext uri="{FF2B5EF4-FFF2-40B4-BE49-F238E27FC236}">
                <a16:creationId xmlns:a16="http://schemas.microsoft.com/office/drawing/2014/main" id="{EDB19147-2822-4413-B21B-FCB23EA7A745}"/>
              </a:ext>
            </a:extLst>
          </p:cNvPr>
          <p:cNvGrpSpPr/>
          <p:nvPr/>
        </p:nvGrpSpPr>
        <p:grpSpPr>
          <a:xfrm>
            <a:off x="56257" y="3837893"/>
            <a:ext cx="8796132" cy="1070248"/>
            <a:chOff x="56257" y="3150369"/>
            <a:chExt cx="8796132" cy="1070248"/>
          </a:xfrm>
        </p:grpSpPr>
        <p:sp>
          <p:nvSpPr>
            <p:cNvPr id="24" name="テキスト ボックス 23">
              <a:extLst>
                <a:ext uri="{FF2B5EF4-FFF2-40B4-BE49-F238E27FC236}">
                  <a16:creationId xmlns:a16="http://schemas.microsoft.com/office/drawing/2014/main" id="{BD294940-A15F-4E07-BF08-A5EEC157A57F}"/>
                </a:ext>
              </a:extLst>
            </p:cNvPr>
            <p:cNvSpPr txBox="1"/>
            <p:nvPr/>
          </p:nvSpPr>
          <p:spPr>
            <a:xfrm>
              <a:off x="917166" y="3150369"/>
              <a:ext cx="7935223" cy="610424"/>
            </a:xfrm>
            <a:prstGeom prst="rect">
              <a:avLst/>
            </a:prstGeom>
            <a:noFill/>
          </p:spPr>
          <p:txBody>
            <a:bodyPr wrap="square">
              <a:spAutoFit/>
            </a:bodyPr>
            <a:lstStyle/>
            <a:p>
              <a:pPr>
                <a:lnSpc>
                  <a:spcPts val="2000"/>
                </a:lnSpc>
              </a:pPr>
              <a:r>
                <a:rPr lang="ja-JP" altLang="en-US" b="1" dirty="0">
                  <a:latin typeface="メイリオ" panose="020B0604030504040204" pitchFamily="50" charset="-128"/>
                  <a:ea typeface="メイリオ" panose="020B0604030504040204" pitchFamily="50" charset="-128"/>
                </a:rPr>
                <a:t>インターネットの情報を受け入れる際には、その</a:t>
              </a:r>
              <a:r>
                <a:rPr lang="ja-JP" altLang="en-US" b="1" dirty="0">
                  <a:solidFill>
                    <a:srgbClr val="00B050"/>
                  </a:solidFill>
                  <a:latin typeface="メイリオ" panose="020B0604030504040204" pitchFamily="50" charset="-128"/>
                  <a:ea typeface="メイリオ" panose="020B0604030504040204" pitchFamily="50" charset="-128"/>
                </a:rPr>
                <a:t>情報の情報源</a:t>
              </a:r>
              <a:r>
                <a:rPr lang="ja-JP" altLang="en-US" b="1" dirty="0">
                  <a:latin typeface="メイリオ" panose="020B0604030504040204" pitchFamily="50" charset="-128"/>
                  <a:ea typeface="メイリオ" panose="020B0604030504040204" pitchFamily="50" charset="-128"/>
                </a:rPr>
                <a:t>をよく吟味し、</a:t>
              </a:r>
              <a:r>
                <a:rPr lang="ja-JP" altLang="en-US" b="1" dirty="0">
                  <a:solidFill>
                    <a:srgbClr val="00B050"/>
                  </a:solidFill>
                  <a:latin typeface="メイリオ" panose="020B0604030504040204" pitchFamily="50" charset="-128"/>
                  <a:ea typeface="メイリオ" panose="020B0604030504040204" pitchFamily="50" charset="-128"/>
                </a:rPr>
                <a:t>情報の真偽を判断</a:t>
              </a:r>
              <a:r>
                <a:rPr lang="ja-JP" altLang="en-US" b="1" dirty="0">
                  <a:latin typeface="メイリオ" panose="020B0604030504040204" pitchFamily="50" charset="-128"/>
                  <a:ea typeface="メイリオ" panose="020B0604030504040204" pitchFamily="50" charset="-128"/>
                </a:rPr>
                <a:t>することが重要です。</a:t>
              </a:r>
              <a:endParaRPr lang="en-US" altLang="ja-JP" b="1" dirty="0">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676D3508-978D-4B53-9C87-C4203E558526}"/>
                </a:ext>
              </a:extLst>
            </p:cNvPr>
            <p:cNvPicPr>
              <a:picLocks noChangeAspect="1"/>
            </p:cNvPicPr>
            <p:nvPr/>
          </p:nvPicPr>
          <p:blipFill>
            <a:blip r:embed="rId7"/>
            <a:stretch>
              <a:fillRect/>
            </a:stretch>
          </p:blipFill>
          <p:spPr>
            <a:xfrm>
              <a:off x="56257" y="3150369"/>
              <a:ext cx="1083870" cy="1070248"/>
            </a:xfrm>
            <a:prstGeom prst="rect">
              <a:avLst/>
            </a:prstGeom>
          </p:spPr>
        </p:pic>
      </p:grpSp>
      <p:grpSp>
        <p:nvGrpSpPr>
          <p:cNvPr id="40" name="グループ化 39">
            <a:extLst>
              <a:ext uri="{FF2B5EF4-FFF2-40B4-BE49-F238E27FC236}">
                <a16:creationId xmlns:a16="http://schemas.microsoft.com/office/drawing/2014/main" id="{E4EFF4CD-E457-4287-85F4-997F871F4880}"/>
              </a:ext>
            </a:extLst>
          </p:cNvPr>
          <p:cNvGrpSpPr/>
          <p:nvPr/>
        </p:nvGrpSpPr>
        <p:grpSpPr>
          <a:xfrm>
            <a:off x="490290" y="4641445"/>
            <a:ext cx="6298050" cy="1667724"/>
            <a:chOff x="788463" y="4758938"/>
            <a:chExt cx="6298050" cy="1667724"/>
          </a:xfrm>
        </p:grpSpPr>
        <p:grpSp>
          <p:nvGrpSpPr>
            <p:cNvPr id="30" name="グループ化 29">
              <a:extLst>
                <a:ext uri="{FF2B5EF4-FFF2-40B4-BE49-F238E27FC236}">
                  <a16:creationId xmlns:a16="http://schemas.microsoft.com/office/drawing/2014/main" id="{02BCD97E-5762-482A-88F5-71187696E5E8}"/>
                </a:ext>
              </a:extLst>
            </p:cNvPr>
            <p:cNvGrpSpPr/>
            <p:nvPr/>
          </p:nvGrpSpPr>
          <p:grpSpPr>
            <a:xfrm>
              <a:off x="794737" y="4841597"/>
              <a:ext cx="3062773" cy="584775"/>
              <a:chOff x="635362" y="4684000"/>
              <a:chExt cx="3062773" cy="584775"/>
            </a:xfrm>
          </p:grpSpPr>
          <p:sp>
            <p:nvSpPr>
              <p:cNvPr id="28" name="テキスト ボックス 27">
                <a:extLst>
                  <a:ext uri="{FF2B5EF4-FFF2-40B4-BE49-F238E27FC236}">
                    <a16:creationId xmlns:a16="http://schemas.microsoft.com/office/drawing/2014/main" id="{73CCF20E-D4B4-4A08-B6F6-9301D12AEAE1}"/>
                  </a:ext>
                </a:extLst>
              </p:cNvPr>
              <p:cNvSpPr txBox="1"/>
              <p:nvPr/>
            </p:nvSpPr>
            <p:spPr>
              <a:xfrm>
                <a:off x="1033839" y="4684000"/>
                <a:ext cx="2664296" cy="584775"/>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その情報は</a:t>
                </a:r>
                <a:r>
                  <a:rPr kumimoji="1" lang="ja-JP" altLang="en-US" sz="1600" b="1" dirty="0">
                    <a:solidFill>
                      <a:srgbClr val="00B050"/>
                    </a:solidFill>
                    <a:latin typeface="メイリオ" panose="020B0604030504040204" pitchFamily="50" charset="-128"/>
                    <a:ea typeface="メイリオ" panose="020B0604030504040204" pitchFamily="50" charset="-128"/>
                  </a:rPr>
                  <a:t>どこから、いつ</a:t>
                </a:r>
                <a:r>
                  <a:rPr kumimoji="1" lang="ja-JP" altLang="en-US" sz="1600" b="1" dirty="0">
                    <a:latin typeface="メイリオ" panose="020B0604030504040204" pitchFamily="50" charset="-128"/>
                    <a:ea typeface="メイリオ" panose="020B0604030504040204" pitchFamily="50" charset="-128"/>
                  </a:rPr>
                  <a:t>発信されたもの？</a:t>
                </a:r>
              </a:p>
            </p:txBody>
          </p:sp>
          <p:sp>
            <p:nvSpPr>
              <p:cNvPr id="29" name="正方形/長方形 28">
                <a:extLst>
                  <a:ext uri="{FF2B5EF4-FFF2-40B4-BE49-F238E27FC236}">
                    <a16:creationId xmlns:a16="http://schemas.microsoft.com/office/drawing/2014/main" id="{C99B0998-54D1-4FCE-8C61-CF6FB6A218DA}"/>
                  </a:ext>
                </a:extLst>
              </p:cNvPr>
              <p:cNvSpPr/>
              <p:nvPr/>
            </p:nvSpPr>
            <p:spPr>
              <a:xfrm>
                <a:off x="635362" y="4760621"/>
                <a:ext cx="309833" cy="324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a:extLst>
                <a:ext uri="{FF2B5EF4-FFF2-40B4-BE49-F238E27FC236}">
                  <a16:creationId xmlns:a16="http://schemas.microsoft.com/office/drawing/2014/main" id="{69F8A2A6-8023-4C1B-9B70-65E076126035}"/>
                </a:ext>
              </a:extLst>
            </p:cNvPr>
            <p:cNvGrpSpPr/>
            <p:nvPr/>
          </p:nvGrpSpPr>
          <p:grpSpPr>
            <a:xfrm>
              <a:off x="788463" y="5595665"/>
              <a:ext cx="3069047" cy="830997"/>
              <a:chOff x="635362" y="4580805"/>
              <a:chExt cx="3069047" cy="830997"/>
            </a:xfrm>
          </p:grpSpPr>
          <p:sp>
            <p:nvSpPr>
              <p:cNvPr id="32" name="テキスト ボックス 31">
                <a:extLst>
                  <a:ext uri="{FF2B5EF4-FFF2-40B4-BE49-F238E27FC236}">
                    <a16:creationId xmlns:a16="http://schemas.microsoft.com/office/drawing/2014/main" id="{E0B14D7C-33AD-4F39-9CF5-AE7FD7CEDC8C}"/>
                  </a:ext>
                </a:extLst>
              </p:cNvPr>
              <p:cNvSpPr txBox="1"/>
              <p:nvPr/>
            </p:nvSpPr>
            <p:spPr>
              <a:xfrm>
                <a:off x="1040113" y="4580805"/>
                <a:ext cx="2664296" cy="830997"/>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その情報は</a:t>
                </a:r>
                <a:r>
                  <a:rPr kumimoji="1" lang="ja-JP" altLang="en-US" sz="1600" b="1" dirty="0">
                    <a:solidFill>
                      <a:srgbClr val="00B050"/>
                    </a:solidFill>
                    <a:latin typeface="メイリオ" panose="020B0604030504040204" pitchFamily="50" charset="-128"/>
                    <a:ea typeface="メイリオ" panose="020B0604030504040204" pitchFamily="50" charset="-128"/>
                  </a:rPr>
                  <a:t>専門知識</a:t>
                </a:r>
                <a:r>
                  <a:rPr kumimoji="1" lang="ja-JP" altLang="en-US" sz="1600" b="1" dirty="0">
                    <a:latin typeface="メイリオ" panose="020B0604030504040204" pitchFamily="50" charset="-128"/>
                    <a:ea typeface="メイリオ" panose="020B0604030504040204" pitchFamily="50" charset="-128"/>
                  </a:rPr>
                  <a:t>や</a:t>
                </a:r>
                <a:r>
                  <a:rPr kumimoji="1" lang="ja-JP" altLang="en-US" sz="1600" b="1" dirty="0">
                    <a:solidFill>
                      <a:srgbClr val="00B050"/>
                    </a:solidFill>
                    <a:latin typeface="メイリオ" panose="020B0604030504040204" pitchFamily="50" charset="-128"/>
                    <a:ea typeface="メイリオ" panose="020B0604030504040204" pitchFamily="50" charset="-128"/>
                  </a:rPr>
                  <a:t>資格</a:t>
                </a:r>
                <a:r>
                  <a:rPr kumimoji="1" lang="ja-JP" altLang="en-US" sz="1600" b="1" dirty="0">
                    <a:latin typeface="メイリオ" panose="020B0604030504040204" pitchFamily="50" charset="-128"/>
                    <a:ea typeface="メイリオ" panose="020B0604030504040204" pitchFamily="50" charset="-128"/>
                  </a:rPr>
                  <a:t>を持った人が責任を持って発信してる？</a:t>
                </a:r>
              </a:p>
            </p:txBody>
          </p:sp>
          <p:sp>
            <p:nvSpPr>
              <p:cNvPr id="33" name="正方形/長方形 32">
                <a:extLst>
                  <a:ext uri="{FF2B5EF4-FFF2-40B4-BE49-F238E27FC236}">
                    <a16:creationId xmlns:a16="http://schemas.microsoft.com/office/drawing/2014/main" id="{386B66A9-0C0D-4626-AD23-87D7FAA479E1}"/>
                  </a:ext>
                </a:extLst>
              </p:cNvPr>
              <p:cNvSpPr/>
              <p:nvPr/>
            </p:nvSpPr>
            <p:spPr>
              <a:xfrm>
                <a:off x="635362" y="4760621"/>
                <a:ext cx="309833" cy="324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 name="グループ化 33">
              <a:extLst>
                <a:ext uri="{FF2B5EF4-FFF2-40B4-BE49-F238E27FC236}">
                  <a16:creationId xmlns:a16="http://schemas.microsoft.com/office/drawing/2014/main" id="{57816F99-EBDA-4383-844E-0ECF0B610AD8}"/>
                </a:ext>
              </a:extLst>
            </p:cNvPr>
            <p:cNvGrpSpPr/>
            <p:nvPr/>
          </p:nvGrpSpPr>
          <p:grpSpPr>
            <a:xfrm>
              <a:off x="4017466" y="4758938"/>
              <a:ext cx="3069047" cy="830997"/>
              <a:chOff x="635362" y="4580805"/>
              <a:chExt cx="3069047" cy="830997"/>
            </a:xfrm>
          </p:grpSpPr>
          <p:sp>
            <p:nvSpPr>
              <p:cNvPr id="35" name="テキスト ボックス 34">
                <a:extLst>
                  <a:ext uri="{FF2B5EF4-FFF2-40B4-BE49-F238E27FC236}">
                    <a16:creationId xmlns:a16="http://schemas.microsoft.com/office/drawing/2014/main" id="{C75F2B91-BC8C-4DA9-8FD3-5BF7FE01B3C4}"/>
                  </a:ext>
                </a:extLst>
              </p:cNvPr>
              <p:cNvSpPr txBox="1"/>
              <p:nvPr/>
            </p:nvSpPr>
            <p:spPr>
              <a:xfrm>
                <a:off x="1040113" y="4580805"/>
                <a:ext cx="2664296" cy="830997"/>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その情報や意見に</a:t>
                </a:r>
                <a:r>
                  <a:rPr kumimoji="1" lang="ja-JP" altLang="en-US" sz="1600" b="1" dirty="0">
                    <a:solidFill>
                      <a:srgbClr val="00B050"/>
                    </a:solidFill>
                    <a:latin typeface="メイリオ" panose="020B0604030504040204" pitchFamily="50" charset="-128"/>
                    <a:ea typeface="メイリオ" panose="020B0604030504040204" pitchFamily="50" charset="-128"/>
                  </a:rPr>
                  <a:t>反論</a:t>
                </a:r>
                <a:r>
                  <a:rPr kumimoji="1" lang="ja-JP" altLang="en-US" sz="1600" b="1" dirty="0">
                    <a:latin typeface="メイリオ" panose="020B0604030504040204" pitchFamily="50" charset="-128"/>
                    <a:ea typeface="メイリオ" panose="020B0604030504040204" pitchFamily="50" charset="-128"/>
                  </a:rPr>
                  <a:t>している人や</a:t>
                </a:r>
                <a:r>
                  <a:rPr kumimoji="1" lang="ja-JP" altLang="en-US" sz="1600" b="1" dirty="0">
                    <a:solidFill>
                      <a:srgbClr val="00B050"/>
                    </a:solidFill>
                    <a:latin typeface="メイリオ" panose="020B0604030504040204" pitchFamily="50" charset="-128"/>
                    <a:ea typeface="メイリオ" panose="020B0604030504040204" pitchFamily="50" charset="-128"/>
                  </a:rPr>
                  <a:t>誤りを指摘</a:t>
                </a:r>
                <a:r>
                  <a:rPr kumimoji="1" lang="ja-JP" altLang="en-US" sz="1600" b="1" dirty="0">
                    <a:latin typeface="メイリオ" panose="020B0604030504040204" pitchFamily="50" charset="-128"/>
                    <a:ea typeface="メイリオ" panose="020B0604030504040204" pitchFamily="50" charset="-128"/>
                  </a:rPr>
                  <a:t>しているメディアはない？</a:t>
                </a:r>
              </a:p>
            </p:txBody>
          </p:sp>
          <p:sp>
            <p:nvSpPr>
              <p:cNvPr id="36" name="正方形/長方形 35">
                <a:extLst>
                  <a:ext uri="{FF2B5EF4-FFF2-40B4-BE49-F238E27FC236}">
                    <a16:creationId xmlns:a16="http://schemas.microsoft.com/office/drawing/2014/main" id="{AA71021B-52EC-4F32-901D-1D8A0CEC3DB0}"/>
                  </a:ext>
                </a:extLst>
              </p:cNvPr>
              <p:cNvSpPr/>
              <p:nvPr/>
            </p:nvSpPr>
            <p:spPr>
              <a:xfrm>
                <a:off x="635362" y="4760621"/>
                <a:ext cx="309833" cy="324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7" name="グループ化 36">
              <a:extLst>
                <a:ext uri="{FF2B5EF4-FFF2-40B4-BE49-F238E27FC236}">
                  <a16:creationId xmlns:a16="http://schemas.microsoft.com/office/drawing/2014/main" id="{9CBB8306-018B-4EA9-B155-1CA35F9D3951}"/>
                </a:ext>
              </a:extLst>
            </p:cNvPr>
            <p:cNvGrpSpPr/>
            <p:nvPr/>
          </p:nvGrpSpPr>
          <p:grpSpPr>
            <a:xfrm>
              <a:off x="4017466" y="5645374"/>
              <a:ext cx="3069047" cy="584775"/>
              <a:chOff x="635362" y="4630514"/>
              <a:chExt cx="3069047" cy="584775"/>
            </a:xfrm>
          </p:grpSpPr>
          <p:sp>
            <p:nvSpPr>
              <p:cNvPr id="38" name="テキスト ボックス 37">
                <a:extLst>
                  <a:ext uri="{FF2B5EF4-FFF2-40B4-BE49-F238E27FC236}">
                    <a16:creationId xmlns:a16="http://schemas.microsoft.com/office/drawing/2014/main" id="{A9DC68CC-0F5E-43C6-A355-05E9EFA53BB1}"/>
                  </a:ext>
                </a:extLst>
              </p:cNvPr>
              <p:cNvSpPr txBox="1"/>
              <p:nvPr/>
            </p:nvSpPr>
            <p:spPr>
              <a:xfrm>
                <a:off x="1040113" y="4630514"/>
                <a:ext cx="2664296" cy="584775"/>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その画像は過去に撮影された</a:t>
                </a:r>
                <a:r>
                  <a:rPr kumimoji="1" lang="ja-JP" altLang="en-US" sz="1600" b="1" dirty="0">
                    <a:solidFill>
                      <a:srgbClr val="00B050"/>
                    </a:solidFill>
                    <a:latin typeface="メイリオ" panose="020B0604030504040204" pitchFamily="50" charset="-128"/>
                    <a:ea typeface="メイリオ" panose="020B0604030504040204" pitchFamily="50" charset="-128"/>
                  </a:rPr>
                  <a:t>無関係</a:t>
                </a:r>
                <a:r>
                  <a:rPr kumimoji="1" lang="ja-JP" altLang="en-US" sz="1600" b="1" dirty="0">
                    <a:latin typeface="メイリオ" panose="020B0604030504040204" pitchFamily="50" charset="-128"/>
                    <a:ea typeface="メイリオ" panose="020B0604030504040204" pitchFamily="50" charset="-128"/>
                  </a:rPr>
                  <a:t>のものじゃない？</a:t>
                </a:r>
              </a:p>
            </p:txBody>
          </p:sp>
          <p:sp>
            <p:nvSpPr>
              <p:cNvPr id="39" name="正方形/長方形 38">
                <a:extLst>
                  <a:ext uri="{FF2B5EF4-FFF2-40B4-BE49-F238E27FC236}">
                    <a16:creationId xmlns:a16="http://schemas.microsoft.com/office/drawing/2014/main" id="{7AF5E53E-2B98-434E-A24A-5BB3D58F6127}"/>
                  </a:ext>
                </a:extLst>
              </p:cNvPr>
              <p:cNvSpPr/>
              <p:nvPr/>
            </p:nvSpPr>
            <p:spPr>
              <a:xfrm>
                <a:off x="635362" y="4760621"/>
                <a:ext cx="309833" cy="324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41" name="図 40">
            <a:extLst>
              <a:ext uri="{FF2B5EF4-FFF2-40B4-BE49-F238E27FC236}">
                <a16:creationId xmlns:a16="http://schemas.microsoft.com/office/drawing/2014/main" id="{7F328FB2-2FB5-4818-87BD-62F8041697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6825" y="4431890"/>
            <a:ext cx="1990611" cy="1886836"/>
          </a:xfrm>
          <a:prstGeom prst="rect">
            <a:avLst/>
          </a:prstGeom>
        </p:spPr>
      </p:pic>
    </p:spTree>
    <p:extLst>
      <p:ext uri="{BB962C8B-B14F-4D97-AF65-F5344CB8AC3E}">
        <p14:creationId xmlns:p14="http://schemas.microsoft.com/office/powerpoint/2010/main" val="85236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C5D926D7-6513-27B7-07CB-E4C38371DC1A}"/>
              </a:ext>
            </a:extLst>
          </p:cNvPr>
          <p:cNvSpPr txBox="1"/>
          <p:nvPr/>
        </p:nvSpPr>
        <p:spPr>
          <a:xfrm>
            <a:off x="267777" y="1868298"/>
            <a:ext cx="8595828" cy="1151854"/>
          </a:xfrm>
          <a:prstGeom prst="rect">
            <a:avLst/>
          </a:prstGeom>
          <a:noFill/>
        </p:spPr>
        <p:txBody>
          <a:bodyPr wrap="square">
            <a:spAutoFit/>
          </a:bodyPr>
          <a:lstStyle/>
          <a:p>
            <a:pPr algn="ctr">
              <a:lnSpc>
                <a:spcPct val="130000"/>
              </a:lnSpc>
            </a:pPr>
            <a:r>
              <a:rPr lang="ja-JP" altLang="en-US" b="1" dirty="0">
                <a:latin typeface="メイリオ" panose="020B0604030504040204" pitchFamily="50" charset="-128"/>
                <a:ea typeface="メイリオ" panose="020B0604030504040204" pitchFamily="50" charset="-128"/>
              </a:rPr>
              <a:t>人は、自分の願望や経験、思い込み、周囲の環境によって、</a:t>
            </a:r>
            <a:endParaRPr lang="en-US" altLang="ja-JP" b="1" dirty="0">
              <a:latin typeface="メイリオ" panose="020B0604030504040204" pitchFamily="50" charset="-128"/>
              <a:ea typeface="メイリオ" panose="020B0604030504040204" pitchFamily="50" charset="-128"/>
            </a:endParaRPr>
          </a:p>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無意識のうちに合理的ではない行動、偏った判断をする</a:t>
            </a:r>
            <a:r>
              <a:rPr lang="ja-JP" altLang="en-US" b="1" dirty="0">
                <a:latin typeface="メイリオ" panose="020B0604030504040204" pitchFamily="50" charset="-128"/>
                <a:ea typeface="メイリオ" panose="020B0604030504040204" pitchFamily="50" charset="-128"/>
              </a:rPr>
              <a:t>ことがあります。</a:t>
            </a:r>
            <a:endParaRPr lang="en-US" altLang="ja-JP" b="1" dirty="0">
              <a:latin typeface="メイリオ" panose="020B0604030504040204" pitchFamily="50" charset="-128"/>
              <a:ea typeface="メイリオ" panose="020B0604030504040204" pitchFamily="50" charset="-128"/>
            </a:endParaRPr>
          </a:p>
          <a:p>
            <a:pPr algn="ctr">
              <a:lnSpc>
                <a:spcPct val="130000"/>
              </a:lnSpc>
            </a:pPr>
            <a:r>
              <a:rPr lang="ja-JP" altLang="en-US" b="1" dirty="0">
                <a:solidFill>
                  <a:srgbClr val="009650"/>
                </a:solidFill>
                <a:latin typeface="メイリオ" panose="020B0604030504040204" pitchFamily="50" charset="-128"/>
                <a:ea typeface="メイリオ" panose="020B0604030504040204" pitchFamily="50" charset="-128"/>
              </a:rPr>
              <a:t>「認知バイアス」</a:t>
            </a:r>
            <a:r>
              <a:rPr lang="ja-JP" altLang="en-US" b="1" dirty="0">
                <a:latin typeface="メイリオ" panose="020B0604030504040204" pitchFamily="50" charset="-128"/>
                <a:ea typeface="メイリオ" panose="020B0604030504040204" pitchFamily="50" charset="-128"/>
              </a:rPr>
              <a:t>と呼ばれるこの現象は、生活の様々な場面で起きています。</a:t>
            </a:r>
            <a:endParaRPr lang="en-US" altLang="ja-JP" b="1" dirty="0">
              <a:latin typeface="メイリオ" panose="020B0604030504040204" pitchFamily="50" charset="-128"/>
              <a:ea typeface="メイリオ" panose="020B0604030504040204" pitchFamily="50" charset="-128"/>
            </a:endParaRPr>
          </a:p>
        </p:txBody>
      </p:sp>
      <p:sp>
        <p:nvSpPr>
          <p:cNvPr id="6" name="矢印: 右 5">
            <a:extLst>
              <a:ext uri="{FF2B5EF4-FFF2-40B4-BE49-F238E27FC236}">
                <a16:creationId xmlns:a16="http://schemas.microsoft.com/office/drawing/2014/main" id="{E55E5BE4-6871-0DD1-929F-6B08B3B1FFF8}"/>
              </a:ext>
            </a:extLst>
          </p:cNvPr>
          <p:cNvSpPr/>
          <p:nvPr/>
        </p:nvSpPr>
        <p:spPr>
          <a:xfrm rot="5400000">
            <a:off x="4347812" y="2676823"/>
            <a:ext cx="435757" cy="105921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2145E495-9116-8E5B-B4EB-E71334E73091}"/>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9" name="グループ化 8">
            <a:extLst>
              <a:ext uri="{FF2B5EF4-FFF2-40B4-BE49-F238E27FC236}">
                <a16:creationId xmlns:a16="http://schemas.microsoft.com/office/drawing/2014/main" id="{E42AFC55-623E-4C30-A527-5B38CDD0472F}"/>
              </a:ext>
            </a:extLst>
          </p:cNvPr>
          <p:cNvGrpSpPr/>
          <p:nvPr/>
        </p:nvGrpSpPr>
        <p:grpSpPr>
          <a:xfrm>
            <a:off x="267777" y="1301146"/>
            <a:ext cx="2679673" cy="595921"/>
            <a:chOff x="596182" y="5141139"/>
            <a:chExt cx="2679673" cy="595921"/>
          </a:xfrm>
        </p:grpSpPr>
        <p:sp>
          <p:nvSpPr>
            <p:cNvPr id="11" name="Rectangle 1">
              <a:extLst>
                <a:ext uri="{FF2B5EF4-FFF2-40B4-BE49-F238E27FC236}">
                  <a16:creationId xmlns:a16="http://schemas.microsoft.com/office/drawing/2014/main" id="{2E8FFA86-9390-4D15-B38C-3482895D5F8B}"/>
                </a:ext>
              </a:extLst>
            </p:cNvPr>
            <p:cNvSpPr>
              <a:spLocks noChangeArrowheads="1"/>
            </p:cNvSpPr>
            <p:nvPr/>
          </p:nvSpPr>
          <p:spPr bwMode="auto">
            <a:xfrm>
              <a:off x="1140126" y="5141139"/>
              <a:ext cx="213572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認知バイアス</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2" name="図 11">
              <a:extLst>
                <a:ext uri="{FF2B5EF4-FFF2-40B4-BE49-F238E27FC236}">
                  <a16:creationId xmlns:a16="http://schemas.microsoft.com/office/drawing/2014/main" id="{FD55E360-2E99-4462-B0AE-2707742E3BAA}"/>
                </a:ext>
              </a:extLst>
            </p:cNvPr>
            <p:cNvPicPr>
              <a:picLocks noChangeAspect="1"/>
            </p:cNvPicPr>
            <p:nvPr/>
          </p:nvPicPr>
          <p:blipFill>
            <a:blip r:embed="rId6"/>
            <a:stretch>
              <a:fillRect/>
            </a:stretch>
          </p:blipFill>
          <p:spPr>
            <a:xfrm>
              <a:off x="596182" y="5211082"/>
              <a:ext cx="637549" cy="525978"/>
            </a:xfrm>
            <a:prstGeom prst="rect">
              <a:avLst/>
            </a:prstGeom>
          </p:spPr>
        </p:pic>
      </p:grpSp>
      <p:sp>
        <p:nvSpPr>
          <p:cNvPr id="13" name="テキスト ボックス 12">
            <a:extLst>
              <a:ext uri="{FF2B5EF4-FFF2-40B4-BE49-F238E27FC236}">
                <a16:creationId xmlns:a16="http://schemas.microsoft.com/office/drawing/2014/main" id="{2F30B4A8-FBF0-49E5-865A-69D495B8435F}"/>
              </a:ext>
            </a:extLst>
          </p:cNvPr>
          <p:cNvSpPr txBox="1"/>
          <p:nvPr/>
        </p:nvSpPr>
        <p:spPr>
          <a:xfrm>
            <a:off x="267777" y="3342615"/>
            <a:ext cx="8595828" cy="544765"/>
          </a:xfrm>
          <a:prstGeom prst="rect">
            <a:avLst/>
          </a:prstGeom>
          <a:noFill/>
        </p:spPr>
        <p:txBody>
          <a:bodyPr wrap="square">
            <a:spAutoFit/>
          </a:bodyPr>
          <a:lstStyle/>
          <a:p>
            <a:pPr algn="ctr">
              <a:lnSpc>
                <a:spcPct val="130000"/>
              </a:lnSpc>
            </a:pPr>
            <a:r>
              <a:rPr lang="ja-JP" altLang="en-US" b="1" dirty="0">
                <a:latin typeface="メイリオ" panose="020B0604030504040204" pitchFamily="50" charset="-128"/>
                <a:ea typeface="メイリオ" panose="020B0604030504040204" pitchFamily="50" charset="-128"/>
              </a:rPr>
              <a:t>人は</a:t>
            </a:r>
            <a:r>
              <a:rPr lang="ja-JP" altLang="en-US" sz="2400" b="1" u="sng" dirty="0">
                <a:solidFill>
                  <a:srgbClr val="00B050"/>
                </a:solidFill>
                <a:latin typeface="メイリオ" panose="020B0604030504040204" pitchFamily="50" charset="-128"/>
                <a:ea typeface="メイリオ" panose="020B0604030504040204" pitchFamily="50" charset="-128"/>
              </a:rPr>
              <a:t>信じたいもの</a:t>
            </a:r>
            <a:r>
              <a:rPr lang="ja-JP" altLang="en-US" b="1" dirty="0">
                <a:latin typeface="メイリオ" panose="020B0604030504040204" pitchFamily="50" charset="-128"/>
                <a:ea typeface="メイリオ" panose="020B0604030504040204" pitchFamily="50" charset="-128"/>
              </a:rPr>
              <a:t>を選んでしまう！</a:t>
            </a:r>
            <a:endParaRPr lang="en-US" altLang="ja-JP" b="1" dirty="0">
              <a:latin typeface="メイリオ" panose="020B0604030504040204" pitchFamily="50" charset="-128"/>
              <a:ea typeface="メイリオ" panose="020B0604030504040204" pitchFamily="50" charset="-128"/>
            </a:endParaRPr>
          </a:p>
        </p:txBody>
      </p:sp>
      <p:sp>
        <p:nvSpPr>
          <p:cNvPr id="14" name="吹き出し: 角を丸めた四角形 13">
            <a:extLst>
              <a:ext uri="{FF2B5EF4-FFF2-40B4-BE49-F238E27FC236}">
                <a16:creationId xmlns:a16="http://schemas.microsoft.com/office/drawing/2014/main" id="{BD19BCDA-3A16-4AEA-A8B7-7774BC8B6728}"/>
              </a:ext>
            </a:extLst>
          </p:cNvPr>
          <p:cNvSpPr/>
          <p:nvPr/>
        </p:nvSpPr>
        <p:spPr>
          <a:xfrm>
            <a:off x="811721" y="3958183"/>
            <a:ext cx="2882274" cy="2329622"/>
          </a:xfrm>
          <a:prstGeom prst="wedgeRoundRectCallout">
            <a:avLst>
              <a:gd name="adj1" fmla="val 65880"/>
              <a:gd name="adj2" fmla="val -54109"/>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b="1" dirty="0">
                <a:solidFill>
                  <a:schemeClr val="tx1"/>
                </a:solidFill>
                <a:latin typeface="メイリオ" panose="020B0604030504040204" pitchFamily="50" charset="-128"/>
                <a:ea typeface="メイリオ" panose="020B0604030504040204" pitchFamily="50" charset="-128"/>
              </a:rPr>
              <a:t>「認知バイアス」の一種で、自分の先入観や仮説を肯定するために自分にとって都合のよい情報ばかりを集める傾向を</a:t>
            </a:r>
            <a:r>
              <a:rPr kumimoji="1" lang="ja-JP" altLang="en-US" sz="2000" b="1" u="sng" dirty="0">
                <a:solidFill>
                  <a:srgbClr val="00B050"/>
                </a:solidFill>
                <a:latin typeface="メイリオ" panose="020B0604030504040204" pitchFamily="50" charset="-128"/>
                <a:ea typeface="メイリオ" panose="020B0604030504040204" pitchFamily="50" charset="-128"/>
              </a:rPr>
              <a:t>「確証バイアス」</a:t>
            </a:r>
            <a:r>
              <a:rPr kumimoji="1" lang="ja-JP" altLang="en-US" sz="1400" b="1" dirty="0">
                <a:solidFill>
                  <a:schemeClr val="tx1"/>
                </a:solidFill>
                <a:latin typeface="メイリオ" panose="020B0604030504040204" pitchFamily="50" charset="-128"/>
                <a:ea typeface="メイリオ" panose="020B0604030504040204" pitchFamily="50" charset="-128"/>
              </a:rPr>
              <a:t>といいます。</a:t>
            </a:r>
          </a:p>
        </p:txBody>
      </p:sp>
      <p:grpSp>
        <p:nvGrpSpPr>
          <p:cNvPr id="15" name="グループ化 14">
            <a:extLst>
              <a:ext uri="{FF2B5EF4-FFF2-40B4-BE49-F238E27FC236}">
                <a16:creationId xmlns:a16="http://schemas.microsoft.com/office/drawing/2014/main" id="{21271044-16CC-4873-805B-BDDEBF53941C}"/>
              </a:ext>
            </a:extLst>
          </p:cNvPr>
          <p:cNvGrpSpPr/>
          <p:nvPr/>
        </p:nvGrpSpPr>
        <p:grpSpPr>
          <a:xfrm>
            <a:off x="6245362" y="3865508"/>
            <a:ext cx="1440160" cy="461665"/>
            <a:chOff x="1641715" y="2924944"/>
            <a:chExt cx="1440160" cy="461665"/>
          </a:xfrm>
        </p:grpSpPr>
        <p:sp>
          <p:nvSpPr>
            <p:cNvPr id="16" name="四角形: 角を丸くする 15">
              <a:extLst>
                <a:ext uri="{FF2B5EF4-FFF2-40B4-BE49-F238E27FC236}">
                  <a16:creationId xmlns:a16="http://schemas.microsoft.com/office/drawing/2014/main" id="{07B738F9-7E0A-46E9-8794-4C13B8837C59}"/>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97FD9226-7844-49CB-B691-E21274548BAD}"/>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2" name="グループ化 1">
            <a:extLst>
              <a:ext uri="{FF2B5EF4-FFF2-40B4-BE49-F238E27FC236}">
                <a16:creationId xmlns:a16="http://schemas.microsoft.com/office/drawing/2014/main" id="{07DF35D6-DD55-48CD-92D3-1ECAC25C9EAE}"/>
              </a:ext>
            </a:extLst>
          </p:cNvPr>
          <p:cNvGrpSpPr/>
          <p:nvPr/>
        </p:nvGrpSpPr>
        <p:grpSpPr>
          <a:xfrm>
            <a:off x="4427985" y="4373593"/>
            <a:ext cx="4435620" cy="839125"/>
            <a:chOff x="4427985" y="4373593"/>
            <a:chExt cx="4435620" cy="839125"/>
          </a:xfrm>
        </p:grpSpPr>
        <p:pic>
          <p:nvPicPr>
            <p:cNvPr id="18" name="図 17">
              <a:extLst>
                <a:ext uri="{FF2B5EF4-FFF2-40B4-BE49-F238E27FC236}">
                  <a16:creationId xmlns:a16="http://schemas.microsoft.com/office/drawing/2014/main" id="{DDB0D767-913B-41AA-9B8C-149424023BA9}"/>
                </a:ext>
              </a:extLst>
            </p:cNvPr>
            <p:cNvPicPr>
              <a:picLocks noChangeAspect="1"/>
            </p:cNvPicPr>
            <p:nvPr/>
          </p:nvPicPr>
          <p:blipFill>
            <a:blip r:embed="rId7"/>
            <a:stretch>
              <a:fillRect/>
            </a:stretch>
          </p:blipFill>
          <p:spPr>
            <a:xfrm>
              <a:off x="4427985" y="4502476"/>
              <a:ext cx="719282" cy="710242"/>
            </a:xfrm>
            <a:prstGeom prst="rect">
              <a:avLst/>
            </a:prstGeom>
          </p:spPr>
        </p:pic>
        <p:sp>
          <p:nvSpPr>
            <p:cNvPr id="19" name="テキスト ボックス 18">
              <a:extLst>
                <a:ext uri="{FF2B5EF4-FFF2-40B4-BE49-F238E27FC236}">
                  <a16:creationId xmlns:a16="http://schemas.microsoft.com/office/drawing/2014/main" id="{6FE86DB3-2AF7-46DD-A940-49DCDD5A31A9}"/>
                </a:ext>
              </a:extLst>
            </p:cNvPr>
            <p:cNvSpPr txBox="1"/>
            <p:nvPr/>
          </p:nvSpPr>
          <p:spPr>
            <a:xfrm>
              <a:off x="4981466" y="4373593"/>
              <a:ext cx="3882139" cy="61042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認知バイアスは、「偽･誤情報」の拡散の要因にもなります。</a:t>
              </a:r>
              <a:endParaRPr lang="en-US" altLang="ja-JP" sz="1600" b="1" dirty="0">
                <a:latin typeface="メイリオ" panose="020B0604030504040204" pitchFamily="50" charset="-128"/>
                <a:ea typeface="メイリオ" panose="020B0604030504040204" pitchFamily="50" charset="-128"/>
              </a:endParaRPr>
            </a:p>
          </p:txBody>
        </p:sp>
      </p:grpSp>
      <p:grpSp>
        <p:nvGrpSpPr>
          <p:cNvPr id="21" name="グループ化 20">
            <a:extLst>
              <a:ext uri="{FF2B5EF4-FFF2-40B4-BE49-F238E27FC236}">
                <a16:creationId xmlns:a16="http://schemas.microsoft.com/office/drawing/2014/main" id="{DC927BD3-2AB0-4428-BCA8-6D82F92FF98B}"/>
              </a:ext>
            </a:extLst>
          </p:cNvPr>
          <p:cNvGrpSpPr/>
          <p:nvPr/>
        </p:nvGrpSpPr>
        <p:grpSpPr>
          <a:xfrm>
            <a:off x="4427985" y="4967196"/>
            <a:ext cx="4435620" cy="839125"/>
            <a:chOff x="4427985" y="4373593"/>
            <a:chExt cx="4435620" cy="839125"/>
          </a:xfrm>
        </p:grpSpPr>
        <p:pic>
          <p:nvPicPr>
            <p:cNvPr id="22" name="図 21">
              <a:extLst>
                <a:ext uri="{FF2B5EF4-FFF2-40B4-BE49-F238E27FC236}">
                  <a16:creationId xmlns:a16="http://schemas.microsoft.com/office/drawing/2014/main" id="{329D59D0-39D7-4F89-A5E4-448FB44D22CC}"/>
                </a:ext>
              </a:extLst>
            </p:cNvPr>
            <p:cNvPicPr>
              <a:picLocks noChangeAspect="1"/>
            </p:cNvPicPr>
            <p:nvPr/>
          </p:nvPicPr>
          <p:blipFill>
            <a:blip r:embed="rId7"/>
            <a:stretch>
              <a:fillRect/>
            </a:stretch>
          </p:blipFill>
          <p:spPr>
            <a:xfrm>
              <a:off x="4427985" y="4502476"/>
              <a:ext cx="719282" cy="710242"/>
            </a:xfrm>
            <a:prstGeom prst="rect">
              <a:avLst/>
            </a:prstGeom>
          </p:spPr>
        </p:pic>
        <p:sp>
          <p:nvSpPr>
            <p:cNvPr id="23" name="テキスト ボックス 22">
              <a:extLst>
                <a:ext uri="{FF2B5EF4-FFF2-40B4-BE49-F238E27FC236}">
                  <a16:creationId xmlns:a16="http://schemas.microsoft.com/office/drawing/2014/main" id="{2E567D9E-1F0A-4FB5-88D9-830A113B3331}"/>
                </a:ext>
              </a:extLst>
            </p:cNvPr>
            <p:cNvSpPr txBox="1"/>
            <p:nvPr/>
          </p:nvSpPr>
          <p:spPr>
            <a:xfrm>
              <a:off x="4981466" y="4373593"/>
              <a:ext cx="3882139" cy="610424"/>
            </a:xfrm>
            <a:prstGeom prst="rect">
              <a:avLst/>
            </a:prstGeom>
            <a:noFill/>
          </p:spPr>
          <p:txBody>
            <a:bodyPr wrap="square">
              <a:spAutoFit/>
            </a:bodyPr>
            <a:lstStyle/>
            <a:p>
              <a:pPr>
                <a:lnSpc>
                  <a:spcPts val="2000"/>
                </a:lnSpc>
              </a:pPr>
              <a:r>
                <a:rPr lang="ja-JP" altLang="en-US" sz="1600" b="1" dirty="0">
                  <a:solidFill>
                    <a:srgbClr val="00B050"/>
                  </a:solidFill>
                  <a:latin typeface="メイリオ" panose="020B0604030504040204" pitchFamily="50" charset="-128"/>
                  <a:ea typeface="メイリオ" panose="020B0604030504040204" pitchFamily="50" charset="-128"/>
                </a:rPr>
                <a:t>様々な情報源から情報を得</a:t>
              </a:r>
              <a:r>
                <a:rPr lang="ja-JP" altLang="en-US" sz="1600" b="1" dirty="0">
                  <a:latin typeface="メイリオ" panose="020B0604030504040204" pitchFamily="50" charset="-128"/>
                  <a:ea typeface="メイリオ" panose="020B0604030504040204" pitchFamily="50" charset="-128"/>
                </a:rPr>
                <a:t>ることで、偏りが生じにくくなります。</a:t>
              </a:r>
              <a:endParaRPr lang="en-US" altLang="ja-JP" sz="1600" b="1" dirty="0">
                <a:latin typeface="メイリオ" panose="020B0604030504040204" pitchFamily="50" charset="-128"/>
                <a:ea typeface="メイリオ" panose="020B0604030504040204" pitchFamily="50" charset="-128"/>
              </a:endParaRPr>
            </a:p>
          </p:txBody>
        </p:sp>
      </p:grpSp>
      <p:grpSp>
        <p:nvGrpSpPr>
          <p:cNvPr id="24" name="グループ化 23">
            <a:extLst>
              <a:ext uri="{FF2B5EF4-FFF2-40B4-BE49-F238E27FC236}">
                <a16:creationId xmlns:a16="http://schemas.microsoft.com/office/drawing/2014/main" id="{DD29C9AD-13EC-4D13-8FE8-B8BC82257DAD}"/>
              </a:ext>
            </a:extLst>
          </p:cNvPr>
          <p:cNvGrpSpPr/>
          <p:nvPr/>
        </p:nvGrpSpPr>
        <p:grpSpPr>
          <a:xfrm>
            <a:off x="4427985" y="5599113"/>
            <a:ext cx="4435620" cy="839125"/>
            <a:chOff x="4427985" y="4373593"/>
            <a:chExt cx="4435620" cy="839125"/>
          </a:xfrm>
        </p:grpSpPr>
        <p:pic>
          <p:nvPicPr>
            <p:cNvPr id="25" name="図 24">
              <a:extLst>
                <a:ext uri="{FF2B5EF4-FFF2-40B4-BE49-F238E27FC236}">
                  <a16:creationId xmlns:a16="http://schemas.microsoft.com/office/drawing/2014/main" id="{EF2F03A0-7957-43E8-9F5D-D891EC4E68DC}"/>
                </a:ext>
              </a:extLst>
            </p:cNvPr>
            <p:cNvPicPr>
              <a:picLocks noChangeAspect="1"/>
            </p:cNvPicPr>
            <p:nvPr/>
          </p:nvPicPr>
          <p:blipFill>
            <a:blip r:embed="rId7"/>
            <a:stretch>
              <a:fillRect/>
            </a:stretch>
          </p:blipFill>
          <p:spPr>
            <a:xfrm>
              <a:off x="4427985" y="4502476"/>
              <a:ext cx="719282" cy="710242"/>
            </a:xfrm>
            <a:prstGeom prst="rect">
              <a:avLst/>
            </a:prstGeom>
          </p:spPr>
        </p:pic>
        <p:sp>
          <p:nvSpPr>
            <p:cNvPr id="26" name="テキスト ボックス 25">
              <a:extLst>
                <a:ext uri="{FF2B5EF4-FFF2-40B4-BE49-F238E27FC236}">
                  <a16:creationId xmlns:a16="http://schemas.microsoft.com/office/drawing/2014/main" id="{39141887-47E4-4297-A9FA-098054AF99D4}"/>
                </a:ext>
              </a:extLst>
            </p:cNvPr>
            <p:cNvSpPr txBox="1"/>
            <p:nvPr/>
          </p:nvSpPr>
          <p:spPr>
            <a:xfrm>
              <a:off x="4981466" y="4373593"/>
              <a:ext cx="3882139" cy="60529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自分の意見や判断に対して</a:t>
              </a:r>
              <a:r>
                <a:rPr lang="ja-JP" altLang="en-US" sz="1600" b="1" dirty="0">
                  <a:solidFill>
                    <a:srgbClr val="00B050"/>
                  </a:solidFill>
                  <a:latin typeface="メイリオ" panose="020B0604030504040204" pitchFamily="50" charset="-128"/>
                  <a:ea typeface="メイリオ" panose="020B0604030504040204" pitchFamily="50" charset="-128"/>
                </a:rPr>
                <a:t>客観的</a:t>
              </a:r>
              <a:r>
                <a:rPr lang="ja-JP" altLang="en-US" sz="1600" b="1" dirty="0">
                  <a:latin typeface="メイリオ" panose="020B0604030504040204" pitchFamily="50" charset="-128"/>
                  <a:ea typeface="メイリオ" panose="020B0604030504040204" pitchFamily="50" charset="-128"/>
                </a:rPr>
                <a:t>になり、</a:t>
              </a:r>
              <a:r>
                <a:rPr lang="ja-JP" altLang="en-US" sz="1600" b="1" dirty="0">
                  <a:solidFill>
                    <a:srgbClr val="00B050"/>
                  </a:solidFill>
                  <a:latin typeface="メイリオ" panose="020B0604030504040204" pitchFamily="50" charset="-128"/>
                  <a:ea typeface="メイリオ" panose="020B0604030504040204" pitchFamily="50" charset="-128"/>
                </a:rPr>
                <a:t>異なる視点</a:t>
              </a:r>
              <a:r>
                <a:rPr lang="ja-JP" altLang="en-US" sz="1600" b="1" dirty="0">
                  <a:latin typeface="メイリオ" panose="020B0604030504040204" pitchFamily="50" charset="-128"/>
                  <a:ea typeface="メイリオ" panose="020B0604030504040204" pitchFamily="50" charset="-128"/>
                </a:rPr>
                <a:t>がないか考えてみましょう</a:t>
              </a:r>
              <a:endParaRPr lang="en-US" altLang="ja-JP" sz="1600" b="1"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161297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9E4F08B2-E977-A5C8-7D25-840C1587FB5B}"/>
              </a:ext>
            </a:extLst>
          </p:cNvPr>
          <p:cNvSpPr txBox="1"/>
          <p:nvPr/>
        </p:nvSpPr>
        <p:spPr>
          <a:xfrm>
            <a:off x="613019" y="1865991"/>
            <a:ext cx="8163780" cy="1909754"/>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インターネットの世界では、より長い時間、より多くの広告やサービスに触れてもらうために、過去の検索や閲覧履歴、登録・入力した個人情報にもとづいて、</a:t>
            </a:r>
            <a:r>
              <a:rPr lang="ja-JP" altLang="en-US" b="1" dirty="0">
                <a:solidFill>
                  <a:srgbClr val="00B050"/>
                </a:solidFill>
                <a:latin typeface="メイリオ" panose="020B0604030504040204" pitchFamily="50" charset="-128"/>
                <a:ea typeface="メイリオ" panose="020B0604030504040204" pitchFamily="50" charset="-128"/>
              </a:rPr>
              <a:t>あなたの好みに近い有益そうな情報が優先的に表示される</a:t>
            </a:r>
            <a:r>
              <a:rPr lang="ja-JP" altLang="en-US" b="1" dirty="0">
                <a:latin typeface="メイリオ" panose="020B0604030504040204" pitchFamily="50" charset="-128"/>
                <a:ea typeface="メイリオ" panose="020B0604030504040204" pitchFamily="50" charset="-128"/>
              </a:rPr>
              <a:t>仕組みになっています。その結果、</a:t>
            </a:r>
            <a:r>
              <a:rPr lang="ja-JP" altLang="en-US" b="1" dirty="0">
                <a:solidFill>
                  <a:srgbClr val="00B050"/>
                </a:solidFill>
                <a:latin typeface="メイリオ" panose="020B0604030504040204" pitchFamily="50" charset="-128"/>
                <a:ea typeface="メイリオ" panose="020B0604030504040204" pitchFamily="50" charset="-128"/>
              </a:rPr>
              <a:t>自分が見たい＜とされる＞情報しか見えなくなってしまう</a:t>
            </a:r>
            <a:r>
              <a:rPr lang="ja-JP" altLang="en-US" b="1" dirty="0">
                <a:latin typeface="メイリオ" panose="020B0604030504040204" pitchFamily="50" charset="-128"/>
                <a:ea typeface="メイリオ" panose="020B0604030504040204" pitchFamily="50" charset="-128"/>
              </a:rPr>
              <a:t>状態を</a:t>
            </a:r>
            <a:r>
              <a:rPr lang="ja-JP" altLang="en-US" sz="2000" b="1" dirty="0">
                <a:solidFill>
                  <a:srgbClr val="00B050"/>
                </a:solidFill>
                <a:latin typeface="メイリオ" panose="020B0604030504040204" pitchFamily="50" charset="-128"/>
                <a:ea typeface="メイリオ" panose="020B0604030504040204" pitchFamily="50" charset="-128"/>
              </a:rPr>
              <a:t>「フィルターバブル」</a:t>
            </a:r>
            <a:r>
              <a:rPr lang="ja-JP" altLang="en-US" b="1" dirty="0">
                <a:latin typeface="メイリオ" panose="020B0604030504040204" pitchFamily="50" charset="-128"/>
                <a:ea typeface="メイリオ" panose="020B0604030504040204" pitchFamily="50" charset="-128"/>
              </a:rPr>
              <a:t>と言います。</a:t>
            </a:r>
            <a:endParaRPr lang="en-US" altLang="ja-JP" b="1" dirty="0">
              <a:latin typeface="メイリオ" panose="020B0604030504040204" pitchFamily="50" charset="-128"/>
              <a:ea typeface="メイリオ" panose="020B0604030504040204" pitchFamily="50" charset="-128"/>
            </a:endParaRPr>
          </a:p>
        </p:txBody>
      </p:sp>
      <p:pic>
        <p:nvPicPr>
          <p:cNvPr id="13" name="図 12" descr="アイコン&#10;&#10;自動的に生成された説明">
            <a:extLst>
              <a:ext uri="{FF2B5EF4-FFF2-40B4-BE49-F238E27FC236}">
                <a16:creationId xmlns:a16="http://schemas.microsoft.com/office/drawing/2014/main" id="{3D7CA322-4B9C-C14A-A90C-21817BA26E5B}"/>
              </a:ext>
            </a:extLst>
          </p:cNvPr>
          <p:cNvPicPr>
            <a:picLocks noChangeAspect="1"/>
          </p:cNvPicPr>
          <p:nvPr/>
        </p:nvPicPr>
        <p:blipFill>
          <a:blip r:embed="rId6"/>
          <a:stretch>
            <a:fillRect/>
          </a:stretch>
        </p:blipFill>
        <p:spPr>
          <a:xfrm>
            <a:off x="5283576" y="5301208"/>
            <a:ext cx="1152158" cy="1098675"/>
          </a:xfrm>
          <a:prstGeom prst="rect">
            <a:avLst/>
          </a:prstGeom>
        </p:spPr>
      </p:pic>
      <p:sp>
        <p:nvSpPr>
          <p:cNvPr id="11" name="タイトル 1">
            <a:extLst>
              <a:ext uri="{FF2B5EF4-FFF2-40B4-BE49-F238E27FC236}">
                <a16:creationId xmlns:a16="http://schemas.microsoft.com/office/drawing/2014/main" id="{0B4AF552-4C20-B81C-3DED-AC20CBA0F032}"/>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12" name="グループ化 11">
            <a:extLst>
              <a:ext uri="{FF2B5EF4-FFF2-40B4-BE49-F238E27FC236}">
                <a16:creationId xmlns:a16="http://schemas.microsoft.com/office/drawing/2014/main" id="{F2D6F5C4-4AB1-4EB3-AD17-D5531A6CC632}"/>
              </a:ext>
            </a:extLst>
          </p:cNvPr>
          <p:cNvGrpSpPr/>
          <p:nvPr/>
        </p:nvGrpSpPr>
        <p:grpSpPr>
          <a:xfrm>
            <a:off x="332202" y="1343642"/>
            <a:ext cx="3271256" cy="584987"/>
            <a:chOff x="580664" y="5666056"/>
            <a:chExt cx="3271256" cy="584987"/>
          </a:xfrm>
        </p:grpSpPr>
        <p:sp>
          <p:nvSpPr>
            <p:cNvPr id="14" name="Rectangle 1">
              <a:extLst>
                <a:ext uri="{FF2B5EF4-FFF2-40B4-BE49-F238E27FC236}">
                  <a16:creationId xmlns:a16="http://schemas.microsoft.com/office/drawing/2014/main" id="{D7CB3702-0315-4843-A357-D9826DCE2773}"/>
                </a:ext>
              </a:extLst>
            </p:cNvPr>
            <p:cNvSpPr>
              <a:spLocks noChangeArrowheads="1"/>
            </p:cNvSpPr>
            <p:nvPr/>
          </p:nvSpPr>
          <p:spPr bwMode="auto">
            <a:xfrm>
              <a:off x="1140127" y="5666056"/>
              <a:ext cx="271179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フィルターバブル</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44024BE4-C50B-4266-8244-C2ABA4C18F9A}"/>
                </a:ext>
              </a:extLst>
            </p:cNvPr>
            <p:cNvPicPr>
              <a:picLocks noChangeAspect="1"/>
            </p:cNvPicPr>
            <p:nvPr/>
          </p:nvPicPr>
          <p:blipFill>
            <a:blip r:embed="rId7"/>
            <a:stretch>
              <a:fillRect/>
            </a:stretch>
          </p:blipFill>
          <p:spPr>
            <a:xfrm>
              <a:off x="580664" y="5725065"/>
              <a:ext cx="637549" cy="525978"/>
            </a:xfrm>
            <a:prstGeom prst="rect">
              <a:avLst/>
            </a:prstGeom>
          </p:spPr>
        </p:pic>
      </p:grpSp>
      <p:sp>
        <p:nvSpPr>
          <p:cNvPr id="6" name="吹き出し: 角を丸めた四角形 5">
            <a:extLst>
              <a:ext uri="{FF2B5EF4-FFF2-40B4-BE49-F238E27FC236}">
                <a16:creationId xmlns:a16="http://schemas.microsoft.com/office/drawing/2014/main" id="{51A311D6-9802-3038-6540-6E5E28B44BA1}"/>
              </a:ext>
            </a:extLst>
          </p:cNvPr>
          <p:cNvSpPr/>
          <p:nvPr/>
        </p:nvSpPr>
        <p:spPr>
          <a:xfrm>
            <a:off x="5986079" y="3638405"/>
            <a:ext cx="2664296" cy="2016224"/>
          </a:xfrm>
          <a:prstGeom prst="wedgeRoundRectCallout">
            <a:avLst>
              <a:gd name="adj1" fmla="val -42890"/>
              <a:gd name="adj2" fmla="val 65922"/>
              <a:gd name="adj3" fmla="val 16667"/>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u="sng" dirty="0">
                <a:solidFill>
                  <a:srgbClr val="009650"/>
                </a:solidFill>
                <a:latin typeface="メイリオ" panose="020B0604030504040204" pitchFamily="50" charset="-128"/>
                <a:ea typeface="メイリオ" panose="020B0604030504040204" pitchFamily="50" charset="-128"/>
              </a:rPr>
              <a:t>事例</a:t>
            </a:r>
            <a:endParaRPr kumimoji="1" lang="en-US" altLang="ja-JP" sz="1600" b="1" u="sng" dirty="0">
              <a:solidFill>
                <a:srgbClr val="009650"/>
              </a:solidFill>
              <a:latin typeface="メイリオ" panose="020B0604030504040204" pitchFamily="50" charset="-128"/>
              <a:ea typeface="メイリオ" panose="020B0604030504040204" pitchFamily="50" charset="-128"/>
            </a:endParaRPr>
          </a:p>
          <a:p>
            <a:pPr>
              <a:lnSpc>
                <a:spcPct val="130000"/>
              </a:lnSpc>
            </a:pPr>
            <a:r>
              <a:rPr kumimoji="1" lang="ja-JP" altLang="en-US" sz="1400" b="1" dirty="0">
                <a:solidFill>
                  <a:schemeClr val="tx1"/>
                </a:solidFill>
                <a:latin typeface="メイリオ" panose="020B0604030504040204" pitchFamily="50" charset="-128"/>
                <a:ea typeface="メイリオ" panose="020B0604030504040204" pitchFamily="50" charset="-128"/>
              </a:rPr>
              <a:t>旅の計画のため、予約サイトや口コミサイトで情報収集していたら、旅行とは関係ないサイトでも旅館やホテルのおすすめ広告が表示されるように・・・</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43CFF251-8B42-4797-8BE3-E21726C2C60C}"/>
              </a:ext>
            </a:extLst>
          </p:cNvPr>
          <p:cNvGrpSpPr/>
          <p:nvPr/>
        </p:nvGrpSpPr>
        <p:grpSpPr>
          <a:xfrm>
            <a:off x="402795" y="3857615"/>
            <a:ext cx="1440160" cy="461665"/>
            <a:chOff x="1641715" y="2924944"/>
            <a:chExt cx="1440160" cy="461665"/>
          </a:xfrm>
        </p:grpSpPr>
        <p:sp>
          <p:nvSpPr>
            <p:cNvPr id="17" name="四角形: 角を丸くする 16">
              <a:extLst>
                <a:ext uri="{FF2B5EF4-FFF2-40B4-BE49-F238E27FC236}">
                  <a16:creationId xmlns:a16="http://schemas.microsoft.com/office/drawing/2014/main" id="{B72BE763-DE06-46E0-915C-95D8B85D6E58}"/>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D82F3349-E2AE-4047-A574-0C23ED07DF38}"/>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19" name="グループ化 18">
            <a:extLst>
              <a:ext uri="{FF2B5EF4-FFF2-40B4-BE49-F238E27FC236}">
                <a16:creationId xmlns:a16="http://schemas.microsoft.com/office/drawing/2014/main" id="{CA855DF3-35C0-48D8-9262-800F33192355}"/>
              </a:ext>
            </a:extLst>
          </p:cNvPr>
          <p:cNvGrpSpPr/>
          <p:nvPr/>
        </p:nvGrpSpPr>
        <p:grpSpPr>
          <a:xfrm>
            <a:off x="332202" y="4452139"/>
            <a:ext cx="4435620" cy="926529"/>
            <a:chOff x="4427985" y="4373593"/>
            <a:chExt cx="4435620" cy="926529"/>
          </a:xfrm>
        </p:grpSpPr>
        <p:pic>
          <p:nvPicPr>
            <p:cNvPr id="21" name="図 20">
              <a:extLst>
                <a:ext uri="{FF2B5EF4-FFF2-40B4-BE49-F238E27FC236}">
                  <a16:creationId xmlns:a16="http://schemas.microsoft.com/office/drawing/2014/main" id="{3A4EC9BF-DDE8-42FA-8347-0F0A3DE36CB3}"/>
                </a:ext>
              </a:extLst>
            </p:cNvPr>
            <p:cNvPicPr>
              <a:picLocks noChangeAspect="1"/>
            </p:cNvPicPr>
            <p:nvPr/>
          </p:nvPicPr>
          <p:blipFill>
            <a:blip r:embed="rId8"/>
            <a:stretch>
              <a:fillRect/>
            </a:stretch>
          </p:blipFill>
          <p:spPr>
            <a:xfrm>
              <a:off x="4427985" y="4589880"/>
              <a:ext cx="719282" cy="710242"/>
            </a:xfrm>
            <a:prstGeom prst="rect">
              <a:avLst/>
            </a:prstGeom>
          </p:spPr>
        </p:pic>
        <p:sp>
          <p:nvSpPr>
            <p:cNvPr id="22" name="テキスト ボックス 21">
              <a:extLst>
                <a:ext uri="{FF2B5EF4-FFF2-40B4-BE49-F238E27FC236}">
                  <a16:creationId xmlns:a16="http://schemas.microsoft.com/office/drawing/2014/main" id="{9BBF5A7C-C7A6-4A7A-A506-064A7FE675B7}"/>
                </a:ext>
              </a:extLst>
            </p:cNvPr>
            <p:cNvSpPr txBox="1"/>
            <p:nvPr/>
          </p:nvSpPr>
          <p:spPr>
            <a:xfrm>
              <a:off x="4981466" y="4373593"/>
              <a:ext cx="3882139" cy="86177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自分の好みや興味関心に近い事柄に囲まれてしまうと、「バブル」の外側の</a:t>
              </a:r>
              <a:r>
                <a:rPr lang="ja-JP" altLang="en-US" sz="1600" b="1" dirty="0">
                  <a:solidFill>
                    <a:srgbClr val="00B050"/>
                  </a:solidFill>
                  <a:latin typeface="メイリオ" panose="020B0604030504040204" pitchFamily="50" charset="-128"/>
                  <a:ea typeface="メイリオ" panose="020B0604030504040204" pitchFamily="50" charset="-128"/>
                </a:rPr>
                <a:t>多様性に気づきづらくなってしまいます。</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grpSp>
        <p:nvGrpSpPr>
          <p:cNvPr id="23" name="グループ化 22">
            <a:extLst>
              <a:ext uri="{FF2B5EF4-FFF2-40B4-BE49-F238E27FC236}">
                <a16:creationId xmlns:a16="http://schemas.microsoft.com/office/drawing/2014/main" id="{9C47132D-D114-4E5E-A12A-581D591AC25D}"/>
              </a:ext>
            </a:extLst>
          </p:cNvPr>
          <p:cNvGrpSpPr/>
          <p:nvPr/>
        </p:nvGrpSpPr>
        <p:grpSpPr>
          <a:xfrm>
            <a:off x="332202" y="5428098"/>
            <a:ext cx="4435620" cy="926529"/>
            <a:chOff x="4427985" y="4373593"/>
            <a:chExt cx="4435620" cy="926529"/>
          </a:xfrm>
        </p:grpSpPr>
        <p:pic>
          <p:nvPicPr>
            <p:cNvPr id="24" name="図 23">
              <a:extLst>
                <a:ext uri="{FF2B5EF4-FFF2-40B4-BE49-F238E27FC236}">
                  <a16:creationId xmlns:a16="http://schemas.microsoft.com/office/drawing/2014/main" id="{40D89079-8975-4EDD-ACB5-AE1A97F4CE31}"/>
                </a:ext>
              </a:extLst>
            </p:cNvPr>
            <p:cNvPicPr>
              <a:picLocks noChangeAspect="1"/>
            </p:cNvPicPr>
            <p:nvPr/>
          </p:nvPicPr>
          <p:blipFill>
            <a:blip r:embed="rId8"/>
            <a:stretch>
              <a:fillRect/>
            </a:stretch>
          </p:blipFill>
          <p:spPr>
            <a:xfrm>
              <a:off x="4427985" y="4589880"/>
              <a:ext cx="719282" cy="710242"/>
            </a:xfrm>
            <a:prstGeom prst="rect">
              <a:avLst/>
            </a:prstGeom>
          </p:spPr>
        </p:pic>
        <p:sp>
          <p:nvSpPr>
            <p:cNvPr id="25" name="テキスト ボックス 24">
              <a:extLst>
                <a:ext uri="{FF2B5EF4-FFF2-40B4-BE49-F238E27FC236}">
                  <a16:creationId xmlns:a16="http://schemas.microsoft.com/office/drawing/2014/main" id="{868CEF44-C5AA-401E-A179-8C0B10B4F17F}"/>
                </a:ext>
              </a:extLst>
            </p:cNvPr>
            <p:cNvSpPr txBox="1"/>
            <p:nvPr/>
          </p:nvSpPr>
          <p:spPr>
            <a:xfrm>
              <a:off x="4981466" y="4373593"/>
              <a:ext cx="3882139" cy="86177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ブラウザの</a:t>
              </a:r>
              <a:r>
                <a:rPr lang="ja-JP" altLang="en-US" sz="1600" b="1" dirty="0">
                  <a:solidFill>
                    <a:srgbClr val="00B050"/>
                  </a:solidFill>
                  <a:latin typeface="メイリオ" panose="020B0604030504040204" pitchFamily="50" charset="-128"/>
                  <a:ea typeface="メイリオ" panose="020B0604030504040204" pitchFamily="50" charset="-128"/>
                </a:rPr>
                <a:t>「プライベート」機能</a:t>
              </a:r>
              <a:r>
                <a:rPr lang="ja-JP" altLang="en-US" sz="1600" b="1" dirty="0">
                  <a:latin typeface="メイリオ" panose="020B0604030504040204" pitchFamily="50" charset="-128"/>
                  <a:ea typeface="メイリオ" panose="020B0604030504040204" pitchFamily="50" charset="-128"/>
                </a:rPr>
                <a:t>を使って、自分の履歴をもとにしたデータ表示がクリアされた状態も見てみましょう。</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9324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5F714-FDF5-4F6B-B417-9A3E69E86EAB}"/>
            </a:ext>
          </a:extLst>
        </p:cNvPr>
        <p:cNvGrpSpPr/>
        <p:nvPr/>
      </p:nvGrpSpPr>
      <p:grpSpPr>
        <a:xfrm>
          <a:off x="0" y="0"/>
          <a:ext cx="0" cy="0"/>
          <a:chOff x="0" y="0"/>
          <a:chExt cx="0" cy="0"/>
        </a:xfrm>
      </p:grpSpPr>
      <p:pic>
        <p:nvPicPr>
          <p:cNvPr id="16" name="図 15" descr="テキスト, 手紙&#10;&#10;自動的に生成された説明">
            <a:extLst>
              <a:ext uri="{FF2B5EF4-FFF2-40B4-BE49-F238E27FC236}">
                <a16:creationId xmlns:a16="http://schemas.microsoft.com/office/drawing/2014/main" id="{0FAB968D-7E90-1A67-5CA1-659FE1A14E69}"/>
              </a:ext>
            </a:extLst>
          </p:cNvPr>
          <p:cNvPicPr>
            <a:picLocks noChangeAspect="1"/>
          </p:cNvPicPr>
          <p:nvPr/>
        </p:nvPicPr>
        <p:blipFill>
          <a:blip r:embed="rId4"/>
          <a:stretch>
            <a:fillRect/>
          </a:stretch>
        </p:blipFill>
        <p:spPr>
          <a:xfrm>
            <a:off x="7455313" y="3068596"/>
            <a:ext cx="1310539" cy="2836142"/>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93213BE8-11E6-6FA3-2849-1BFB73CD96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93213BE8-11E6-6FA3-2849-1BFB73CD96C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FAB1E8CD-0F69-C7D8-691E-FBB2D7EFC0DF}"/>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11" name="タイトル 1">
            <a:extLst>
              <a:ext uri="{FF2B5EF4-FFF2-40B4-BE49-F238E27FC236}">
                <a16:creationId xmlns:a16="http://schemas.microsoft.com/office/drawing/2014/main" id="{B4D08A43-8DB6-79A7-5BEA-39AB0B2BFD47}"/>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sp>
        <p:nvSpPr>
          <p:cNvPr id="5" name="テキスト ボックス 4">
            <a:extLst>
              <a:ext uri="{FF2B5EF4-FFF2-40B4-BE49-F238E27FC236}">
                <a16:creationId xmlns:a16="http://schemas.microsoft.com/office/drawing/2014/main" id="{AAD58555-2F07-BAE9-277A-C37C63F02D81}"/>
              </a:ext>
            </a:extLst>
          </p:cNvPr>
          <p:cNvSpPr txBox="1"/>
          <p:nvPr/>
        </p:nvSpPr>
        <p:spPr>
          <a:xfrm>
            <a:off x="395536" y="2459791"/>
            <a:ext cx="3672408" cy="2985433"/>
          </a:xfrm>
          <a:prstGeom prst="rect">
            <a:avLst/>
          </a:prstGeom>
          <a:noFill/>
        </p:spPr>
        <p:txBody>
          <a:bodyPr wrap="square">
            <a:spAutoFit/>
          </a:bodyPr>
          <a:lstStyle/>
          <a:p>
            <a:pPr algn="l"/>
            <a:r>
              <a:rPr lang="ja-JP" altLang="en-US" sz="32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❶</a:t>
            </a: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ホーム画面で「</a:t>
            </a:r>
            <a:r>
              <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rPr>
              <a:t>Safari</a:t>
            </a:r>
            <a:r>
              <a:rPr lang="ja-JP" altLang="ja-JP" sz="20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0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p>
          <a:p>
            <a:pPr algn="l"/>
            <a:r>
              <a:rPr lang="ja-JP" altLang="en-US" sz="20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b="1" kern="100" dirty="0">
                <a:effectLst/>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ダブルタップ</a:t>
            </a:r>
            <a:endPar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32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❷</a:t>
            </a: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画面右下の「二重の四角</a:t>
            </a:r>
            <a:endPar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　マーク」をダブルタップ</a:t>
            </a:r>
            <a:endPar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32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❸</a:t>
            </a: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画面下部の「プライベート</a:t>
            </a:r>
            <a:endPar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　ボタン」をダブルタップ</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8" name="図 27" descr="グラフィカル ユーザー インターフェイス, アプリケーション&#10;&#10;自動的に生成された説明">
            <a:extLst>
              <a:ext uri="{FF2B5EF4-FFF2-40B4-BE49-F238E27FC236}">
                <a16:creationId xmlns:a16="http://schemas.microsoft.com/office/drawing/2014/main" id="{633E1944-BC68-DB77-6509-296044A71C7A}"/>
              </a:ext>
            </a:extLst>
          </p:cNvPr>
          <p:cNvPicPr>
            <a:picLocks noChangeAspect="1"/>
          </p:cNvPicPr>
          <p:nvPr/>
        </p:nvPicPr>
        <p:blipFill>
          <a:blip r:embed="rId7"/>
          <a:stretch>
            <a:fillRect/>
          </a:stretch>
        </p:blipFill>
        <p:spPr>
          <a:xfrm>
            <a:off x="4231535" y="3068596"/>
            <a:ext cx="1331030" cy="2880684"/>
          </a:xfrm>
          <a:prstGeom prst="rect">
            <a:avLst/>
          </a:prstGeom>
          <a:ln>
            <a:solidFill>
              <a:schemeClr val="tx1"/>
            </a:solidFill>
          </a:ln>
        </p:spPr>
      </p:pic>
      <p:sp>
        <p:nvSpPr>
          <p:cNvPr id="13" name="四角形: 角を丸くする 12">
            <a:extLst>
              <a:ext uri="{FF2B5EF4-FFF2-40B4-BE49-F238E27FC236}">
                <a16:creationId xmlns:a16="http://schemas.microsoft.com/office/drawing/2014/main" id="{8D8C4C61-F553-0568-B297-28CC9093E6FA}"/>
              </a:ext>
            </a:extLst>
          </p:cNvPr>
          <p:cNvSpPr/>
          <p:nvPr/>
        </p:nvSpPr>
        <p:spPr>
          <a:xfrm>
            <a:off x="4614569" y="5590820"/>
            <a:ext cx="280327" cy="2747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図形グループ 108">
            <a:extLst>
              <a:ext uri="{FF2B5EF4-FFF2-40B4-BE49-F238E27FC236}">
                <a16:creationId xmlns:a16="http://schemas.microsoft.com/office/drawing/2014/main" id="{AE3A4E67-0B6B-C5CF-ECBC-D8E4EADFBE52}"/>
              </a:ext>
            </a:extLst>
          </p:cNvPr>
          <p:cNvGrpSpPr/>
          <p:nvPr/>
        </p:nvGrpSpPr>
        <p:grpSpPr>
          <a:xfrm>
            <a:off x="4391736" y="5249655"/>
            <a:ext cx="296587" cy="293005"/>
            <a:chOff x="2897417" y="3995693"/>
            <a:chExt cx="296587" cy="293005"/>
          </a:xfrm>
        </p:grpSpPr>
        <p:sp>
          <p:nvSpPr>
            <p:cNvPr id="30" name="円/楕円 114">
              <a:extLst>
                <a:ext uri="{FF2B5EF4-FFF2-40B4-BE49-F238E27FC236}">
                  <a16:creationId xmlns:a16="http://schemas.microsoft.com/office/drawing/2014/main" id="{33089812-5B2B-845F-B43F-7E7ABDF2EDD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3DE5034-1E6C-3DC7-4FC3-2991407489CA}"/>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dirty="0">
                <a:solidFill>
                  <a:srgbClr val="009650"/>
                </a:solidFill>
                <a:latin typeface="Meiryo" charset="-128"/>
                <a:ea typeface="Meiryo" charset="-128"/>
                <a:cs typeface="Meiryo" charset="-128"/>
              </a:endParaRPr>
            </a:p>
          </p:txBody>
        </p:sp>
      </p:grpSp>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E31BC4D9-7D75-5322-88DA-65B791973E6E}"/>
              </a:ext>
            </a:extLst>
          </p:cNvPr>
          <p:cNvPicPr>
            <a:picLocks noChangeAspect="1"/>
          </p:cNvPicPr>
          <p:nvPr/>
        </p:nvPicPr>
        <p:blipFill>
          <a:blip r:embed="rId8"/>
          <a:stretch>
            <a:fillRect/>
          </a:stretch>
        </p:blipFill>
        <p:spPr>
          <a:xfrm>
            <a:off x="5853669" y="3068596"/>
            <a:ext cx="1310540" cy="2836142"/>
          </a:xfrm>
          <a:prstGeom prst="rect">
            <a:avLst/>
          </a:prstGeom>
          <a:ln>
            <a:solidFill>
              <a:schemeClr val="tx1"/>
            </a:solidFill>
          </a:ln>
        </p:spPr>
      </p:pic>
      <p:grpSp>
        <p:nvGrpSpPr>
          <p:cNvPr id="32" name="図形グループ 93">
            <a:extLst>
              <a:ext uri="{FF2B5EF4-FFF2-40B4-BE49-F238E27FC236}">
                <a16:creationId xmlns:a16="http://schemas.microsoft.com/office/drawing/2014/main" id="{278AF003-8465-C22F-D6AD-89ECB79E2FC0}"/>
              </a:ext>
            </a:extLst>
          </p:cNvPr>
          <p:cNvGrpSpPr/>
          <p:nvPr/>
        </p:nvGrpSpPr>
        <p:grpSpPr>
          <a:xfrm>
            <a:off x="6563769" y="5267014"/>
            <a:ext cx="296586" cy="293005"/>
            <a:chOff x="3546641" y="3995693"/>
            <a:chExt cx="296586" cy="293005"/>
          </a:xfrm>
        </p:grpSpPr>
        <p:sp>
          <p:nvSpPr>
            <p:cNvPr id="33" name="円/楕円 106">
              <a:extLst>
                <a:ext uri="{FF2B5EF4-FFF2-40B4-BE49-F238E27FC236}">
                  <a16:creationId xmlns:a16="http://schemas.microsoft.com/office/drawing/2014/main" id="{5C78CFB4-8ED5-AC42-25B4-0D6DB6FF941A}"/>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107">
              <a:extLst>
                <a:ext uri="{FF2B5EF4-FFF2-40B4-BE49-F238E27FC236}">
                  <a16:creationId xmlns:a16="http://schemas.microsoft.com/office/drawing/2014/main" id="{F0A02B6C-89C1-962F-6FE3-6170E304C66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四角形: 角を丸くする 14">
            <a:extLst>
              <a:ext uri="{FF2B5EF4-FFF2-40B4-BE49-F238E27FC236}">
                <a16:creationId xmlns:a16="http://schemas.microsoft.com/office/drawing/2014/main" id="{2D49E39D-36A7-76B0-91B2-1980C4F703A9}"/>
              </a:ext>
            </a:extLst>
          </p:cNvPr>
          <p:cNvSpPr/>
          <p:nvPr/>
        </p:nvSpPr>
        <p:spPr>
          <a:xfrm>
            <a:off x="6928324" y="5606452"/>
            <a:ext cx="231675" cy="2270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図形グループ 69">
            <a:extLst>
              <a:ext uri="{FF2B5EF4-FFF2-40B4-BE49-F238E27FC236}">
                <a16:creationId xmlns:a16="http://schemas.microsoft.com/office/drawing/2014/main" id="{90FC9CB5-846E-D583-99A1-51794AE6ED9D}"/>
              </a:ext>
            </a:extLst>
          </p:cNvPr>
          <p:cNvGrpSpPr/>
          <p:nvPr/>
        </p:nvGrpSpPr>
        <p:grpSpPr>
          <a:xfrm>
            <a:off x="7395268" y="5162948"/>
            <a:ext cx="296586" cy="293005"/>
            <a:chOff x="4232441" y="3995693"/>
            <a:chExt cx="296586" cy="293005"/>
          </a:xfrm>
        </p:grpSpPr>
        <p:sp>
          <p:nvSpPr>
            <p:cNvPr id="36" name="円/楕円 70">
              <a:extLst>
                <a:ext uri="{FF2B5EF4-FFF2-40B4-BE49-F238E27FC236}">
                  <a16:creationId xmlns:a16="http://schemas.microsoft.com/office/drawing/2014/main" id="{F584CB19-B797-F210-AE3C-F421F7DFEE63}"/>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808DAA8E-5AAF-4CEB-095F-265582FBE700}"/>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四角形: 角を丸くする 16">
            <a:extLst>
              <a:ext uri="{FF2B5EF4-FFF2-40B4-BE49-F238E27FC236}">
                <a16:creationId xmlns:a16="http://schemas.microsoft.com/office/drawing/2014/main" id="{5AF3790E-852E-5B62-D20B-988ADF939491}"/>
              </a:ext>
            </a:extLst>
          </p:cNvPr>
          <p:cNvSpPr/>
          <p:nvPr/>
        </p:nvSpPr>
        <p:spPr>
          <a:xfrm>
            <a:off x="7705028" y="5449598"/>
            <a:ext cx="799809" cy="2064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吹き出し: 角を丸めた四角形 25">
            <a:extLst>
              <a:ext uri="{FF2B5EF4-FFF2-40B4-BE49-F238E27FC236}">
                <a16:creationId xmlns:a16="http://schemas.microsoft.com/office/drawing/2014/main" id="{46BA7371-3EE0-46E2-9CDE-E0FBDB80CDF3}"/>
              </a:ext>
            </a:extLst>
          </p:cNvPr>
          <p:cNvSpPr/>
          <p:nvPr/>
        </p:nvSpPr>
        <p:spPr>
          <a:xfrm>
            <a:off x="5853532" y="1994514"/>
            <a:ext cx="1979715" cy="851790"/>
          </a:xfrm>
          <a:prstGeom prst="wedgeRoundRectCallout">
            <a:avLst>
              <a:gd name="adj1" fmla="val 56362"/>
              <a:gd name="adj2" fmla="val 72719"/>
              <a:gd name="adj3" fmla="val 16667"/>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b="1" dirty="0">
                <a:solidFill>
                  <a:schemeClr val="tx1"/>
                </a:solidFill>
                <a:latin typeface="メイリオ" panose="020B0604030504040204" pitchFamily="50" charset="-128"/>
                <a:ea typeface="メイリオ" panose="020B0604030504040204" pitchFamily="50" charset="-128"/>
              </a:rPr>
              <a:t>いつものインターネットとどう違うか比較してみましょう。</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8ABA7545-514E-4C2E-AF17-0C8785C222CC}"/>
              </a:ext>
            </a:extLst>
          </p:cNvPr>
          <p:cNvSpPr txBox="1"/>
          <p:nvPr/>
        </p:nvSpPr>
        <p:spPr>
          <a:xfrm>
            <a:off x="323529" y="1375465"/>
            <a:ext cx="8640959" cy="544765"/>
          </a:xfrm>
          <a:prstGeom prst="rect">
            <a:avLst/>
          </a:prstGeom>
          <a:noFill/>
        </p:spPr>
        <p:txBody>
          <a:bodyPr wrap="square">
            <a:spAutoFit/>
          </a:bodyPr>
          <a:lstStyle/>
          <a:p>
            <a:pPr algn="l">
              <a:lnSpc>
                <a:spcPct val="130000"/>
              </a:lnSpc>
            </a:pPr>
            <a:r>
              <a:rPr lang="ja-JP" altLang="en-US" sz="2400" b="1" dirty="0">
                <a:latin typeface="メイリオ" panose="020B0604030504040204" pitchFamily="50" charset="-128"/>
                <a:ea typeface="メイリオ" panose="020B0604030504040204" pitchFamily="50" charset="-128"/>
              </a:rPr>
              <a:t>ブラウザの「プライベート」機能を使ってみよう</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6496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1FBC1B9D-76ED-9D11-1477-7F3929947026}"/>
              </a:ext>
            </a:extLst>
          </p:cNvPr>
          <p:cNvSpPr txBox="1"/>
          <p:nvPr/>
        </p:nvSpPr>
        <p:spPr>
          <a:xfrm>
            <a:off x="647563" y="1825412"/>
            <a:ext cx="7848873" cy="1151854"/>
          </a:xfrm>
          <a:prstGeom prst="rect">
            <a:avLst/>
          </a:prstGeom>
          <a:noFill/>
        </p:spPr>
        <p:txBody>
          <a:bodyPr wrap="square">
            <a:spAutoFit/>
          </a:bodyPr>
          <a:lstStyle/>
          <a:p>
            <a:pPr>
              <a:lnSpc>
                <a:spcPct val="130000"/>
              </a:lnSpc>
            </a:pP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の利用においては、自分と似通った興味関心や、主義主張を持つユーザー同士で繋がりを持ちやすく、その結果として、</a:t>
            </a:r>
            <a:r>
              <a:rPr lang="ja-JP" altLang="en-US" b="1" dirty="0">
                <a:solidFill>
                  <a:srgbClr val="00B050"/>
                </a:solidFill>
                <a:latin typeface="メイリオ" panose="020B0604030504040204" pitchFamily="50" charset="-128"/>
                <a:ea typeface="メイリオ" panose="020B0604030504040204" pitchFamily="50" charset="-128"/>
              </a:rPr>
              <a:t>何か意見を発信すると、それに似た意見や賛同の意見ばかりが返ってくることが多くなります。</a:t>
            </a:r>
            <a:endParaRPr lang="en-US" altLang="ja-JP" b="1" dirty="0">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402BA702-49FE-E37C-9A80-E74981D61135}"/>
              </a:ext>
            </a:extLst>
          </p:cNvPr>
          <p:cNvSpPr/>
          <p:nvPr/>
        </p:nvSpPr>
        <p:spPr>
          <a:xfrm>
            <a:off x="5880910" y="4110915"/>
            <a:ext cx="2543518" cy="1872051"/>
          </a:xfrm>
          <a:prstGeom prst="wedgeRoundRectCallout">
            <a:avLst>
              <a:gd name="adj1" fmla="val -45816"/>
              <a:gd name="adj2" fmla="val 65356"/>
              <a:gd name="adj3" fmla="val 16667"/>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solidFill>
                  <a:srgbClr val="009650"/>
                </a:solidFill>
                <a:latin typeface="メイリオ" panose="020B0604030504040204" pitchFamily="50" charset="-128"/>
                <a:ea typeface="メイリオ" panose="020B0604030504040204" pitchFamily="50" charset="-128"/>
              </a:rPr>
              <a:t>事例</a:t>
            </a:r>
            <a:endParaRPr lang="en-US" altLang="ja-JP" sz="1600" b="1" u="sng" dirty="0">
              <a:solidFill>
                <a:srgbClr val="009650"/>
              </a:solidFill>
              <a:latin typeface="メイリオ" panose="020B0604030504040204" pitchFamily="50" charset="-128"/>
              <a:ea typeface="メイリオ" panose="020B0604030504040204" pitchFamily="50" charset="-128"/>
            </a:endParaRPr>
          </a:p>
          <a:p>
            <a:r>
              <a:rPr lang="en-US" altLang="ja-JP" sz="1400" b="1" dirty="0">
                <a:solidFill>
                  <a:schemeClr val="tx1"/>
                </a:solidFill>
                <a:latin typeface="メイリオ" panose="020B0604030504040204" pitchFamily="50" charset="-128"/>
                <a:ea typeface="メイリオ" panose="020B0604030504040204" pitchFamily="50" charset="-128"/>
              </a:rPr>
              <a:t>SNS</a:t>
            </a:r>
            <a:r>
              <a:rPr lang="ja-JP" altLang="en-US" sz="1400" b="1" dirty="0">
                <a:solidFill>
                  <a:schemeClr val="tx1"/>
                </a:solidFill>
                <a:latin typeface="メイリオ" panose="020B0604030504040204" pitchFamily="50" charset="-128"/>
                <a:ea typeface="メイリオ" panose="020B0604030504040204" pitchFamily="50" charset="-128"/>
              </a:rPr>
              <a:t>に健康法の効果を投稿をしたら、同じく効果を実感した人からたくさんの反響があり、例外なく全員に効果があるものだと強く信じるように・・・</a:t>
            </a:r>
            <a:endParaRPr lang="en-US" altLang="ja-JP" sz="1400" b="1" dirty="0">
              <a:solidFill>
                <a:schemeClr val="tx1"/>
              </a:solidFill>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27A13D53-0105-E3D9-008F-9D66A3BB3C4A}"/>
              </a:ext>
            </a:extLst>
          </p:cNvPr>
          <p:cNvPicPr>
            <a:picLocks noChangeAspect="1"/>
          </p:cNvPicPr>
          <p:nvPr/>
        </p:nvPicPr>
        <p:blipFill>
          <a:blip r:embed="rId6"/>
          <a:stretch>
            <a:fillRect/>
          </a:stretch>
        </p:blipFill>
        <p:spPr>
          <a:xfrm>
            <a:off x="5046108" y="5085184"/>
            <a:ext cx="936104" cy="1303070"/>
          </a:xfrm>
          <a:prstGeom prst="rect">
            <a:avLst/>
          </a:prstGeom>
        </p:spPr>
      </p:pic>
      <p:sp>
        <p:nvSpPr>
          <p:cNvPr id="5" name="矢印: 右 4">
            <a:extLst>
              <a:ext uri="{FF2B5EF4-FFF2-40B4-BE49-F238E27FC236}">
                <a16:creationId xmlns:a16="http://schemas.microsoft.com/office/drawing/2014/main" id="{A49E2963-B7E4-E403-19BE-A914C499F2D9}"/>
              </a:ext>
            </a:extLst>
          </p:cNvPr>
          <p:cNvSpPr/>
          <p:nvPr/>
        </p:nvSpPr>
        <p:spPr>
          <a:xfrm rot="5400000">
            <a:off x="4503536" y="2605433"/>
            <a:ext cx="352950" cy="1006158"/>
          </a:xfrm>
          <a:prstGeom prst="rightArrow">
            <a:avLst>
              <a:gd name="adj1" fmla="val 50000"/>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11" name="タイトル 1">
            <a:extLst>
              <a:ext uri="{FF2B5EF4-FFF2-40B4-BE49-F238E27FC236}">
                <a16:creationId xmlns:a16="http://schemas.microsoft.com/office/drawing/2014/main" id="{AAEFCC41-6B7B-B62B-0131-CCB2F52E0DDC}"/>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grpSp>
        <p:nvGrpSpPr>
          <p:cNvPr id="13" name="グループ化 12">
            <a:extLst>
              <a:ext uri="{FF2B5EF4-FFF2-40B4-BE49-F238E27FC236}">
                <a16:creationId xmlns:a16="http://schemas.microsoft.com/office/drawing/2014/main" id="{5C9F0287-D566-48FE-81EB-6F9226B7C501}"/>
              </a:ext>
            </a:extLst>
          </p:cNvPr>
          <p:cNvGrpSpPr/>
          <p:nvPr/>
        </p:nvGrpSpPr>
        <p:grpSpPr>
          <a:xfrm>
            <a:off x="267777" y="1272645"/>
            <a:ext cx="3227018" cy="607019"/>
            <a:chOff x="3632800" y="4604063"/>
            <a:chExt cx="3227018" cy="607019"/>
          </a:xfrm>
        </p:grpSpPr>
        <p:sp>
          <p:nvSpPr>
            <p:cNvPr id="14" name="Rectangle 1">
              <a:extLst>
                <a:ext uri="{FF2B5EF4-FFF2-40B4-BE49-F238E27FC236}">
                  <a16:creationId xmlns:a16="http://schemas.microsoft.com/office/drawing/2014/main" id="{F2ABBBAB-1C82-458F-A2D8-45BE0B425B25}"/>
                </a:ext>
              </a:extLst>
            </p:cNvPr>
            <p:cNvSpPr>
              <a:spLocks noChangeArrowheads="1"/>
            </p:cNvSpPr>
            <p:nvPr/>
          </p:nvSpPr>
          <p:spPr bwMode="auto">
            <a:xfrm>
              <a:off x="4148025" y="4604063"/>
              <a:ext cx="271179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エコーチェンバー</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9E8AEDF6-89A3-4377-8FD6-86B8970A203A}"/>
                </a:ext>
              </a:extLst>
            </p:cNvPr>
            <p:cNvPicPr>
              <a:picLocks noChangeAspect="1"/>
            </p:cNvPicPr>
            <p:nvPr/>
          </p:nvPicPr>
          <p:blipFill>
            <a:blip r:embed="rId7"/>
            <a:stretch>
              <a:fillRect/>
            </a:stretch>
          </p:blipFill>
          <p:spPr>
            <a:xfrm>
              <a:off x="3632800" y="4685104"/>
              <a:ext cx="637549" cy="525978"/>
            </a:xfrm>
            <a:prstGeom prst="rect">
              <a:avLst/>
            </a:prstGeom>
          </p:spPr>
        </p:pic>
      </p:grpSp>
      <p:sp>
        <p:nvSpPr>
          <p:cNvPr id="2" name="正方形/長方形 1">
            <a:extLst>
              <a:ext uri="{FF2B5EF4-FFF2-40B4-BE49-F238E27FC236}">
                <a16:creationId xmlns:a16="http://schemas.microsoft.com/office/drawing/2014/main" id="{9F1A0AE4-0D54-4552-8999-142B3E529C90}"/>
              </a:ext>
            </a:extLst>
          </p:cNvPr>
          <p:cNvSpPr/>
          <p:nvPr/>
        </p:nvSpPr>
        <p:spPr>
          <a:xfrm>
            <a:off x="563937" y="3359397"/>
            <a:ext cx="8232150" cy="677108"/>
          </a:xfrm>
          <a:prstGeom prst="rect">
            <a:avLst/>
          </a:prstGeom>
        </p:spPr>
        <p:txBody>
          <a:bodyPr wrap="square">
            <a:spAutoFit/>
          </a:bodyPr>
          <a:lstStyle/>
          <a:p>
            <a:pPr algn="ctr"/>
            <a:r>
              <a:rPr lang="ja-JP" altLang="en-US" b="1" dirty="0">
                <a:latin typeface="メイリオ" panose="020B0604030504040204" pitchFamily="50" charset="-128"/>
                <a:ea typeface="メイリオ" panose="020B0604030504040204" pitchFamily="50" charset="-128"/>
              </a:rPr>
              <a:t>同じような意見ばかりを聞くことで、自分の意見が間違いのないものであると、</a:t>
            </a:r>
            <a:endParaRPr lang="en-US" altLang="ja-JP" b="1" dirty="0">
              <a:latin typeface="メイリオ" panose="020B0604030504040204" pitchFamily="50" charset="-128"/>
              <a:ea typeface="メイリオ" panose="020B0604030504040204" pitchFamily="50" charset="-128"/>
            </a:endParaRPr>
          </a:p>
          <a:p>
            <a:pPr algn="ctr"/>
            <a:r>
              <a:rPr lang="ja-JP" altLang="en-US" b="1" dirty="0">
                <a:solidFill>
                  <a:srgbClr val="00B050"/>
                </a:solidFill>
                <a:latin typeface="メイリオ" panose="020B0604030504040204" pitchFamily="50" charset="-128"/>
                <a:ea typeface="メイリオ" panose="020B0604030504040204" pitchFamily="50" charset="-128"/>
              </a:rPr>
              <a:t>より強く信じ込んでしまう</a:t>
            </a:r>
            <a:r>
              <a:rPr lang="ja-JP" altLang="en-US" b="1" dirty="0">
                <a:latin typeface="メイリオ" panose="020B0604030504040204" pitchFamily="50" charset="-128"/>
                <a:ea typeface="メイリオ" panose="020B0604030504040204" pitchFamily="50" charset="-128"/>
              </a:rPr>
              <a:t>ことを</a:t>
            </a:r>
            <a:r>
              <a:rPr lang="ja-JP" altLang="en-US" sz="2000" b="1" dirty="0">
                <a:solidFill>
                  <a:srgbClr val="009650"/>
                </a:solidFill>
                <a:latin typeface="メイリオ" panose="020B0604030504040204" pitchFamily="50" charset="-128"/>
                <a:ea typeface="メイリオ" panose="020B0604030504040204" pitchFamily="50" charset="-128"/>
              </a:rPr>
              <a:t>「エコーチェンバー」</a:t>
            </a:r>
            <a:r>
              <a:rPr lang="ja-JP" altLang="en-US" b="1" dirty="0">
                <a:latin typeface="メイリオ" panose="020B0604030504040204" pitchFamily="50" charset="-128"/>
                <a:ea typeface="メイリオ" panose="020B0604030504040204" pitchFamily="50" charset="-128"/>
              </a:rPr>
              <a:t>といいます。</a:t>
            </a:r>
            <a:endParaRPr lang="ja-JP" altLang="en-US" dirty="0"/>
          </a:p>
        </p:txBody>
      </p:sp>
      <p:grpSp>
        <p:nvGrpSpPr>
          <p:cNvPr id="16" name="グループ化 15">
            <a:extLst>
              <a:ext uri="{FF2B5EF4-FFF2-40B4-BE49-F238E27FC236}">
                <a16:creationId xmlns:a16="http://schemas.microsoft.com/office/drawing/2014/main" id="{10705722-89F9-46FF-9B99-A92B95795772}"/>
              </a:ext>
            </a:extLst>
          </p:cNvPr>
          <p:cNvGrpSpPr/>
          <p:nvPr/>
        </p:nvGrpSpPr>
        <p:grpSpPr>
          <a:xfrm>
            <a:off x="388698" y="4011378"/>
            <a:ext cx="1440160" cy="461665"/>
            <a:chOff x="1641715" y="2924944"/>
            <a:chExt cx="1440160" cy="461665"/>
          </a:xfrm>
        </p:grpSpPr>
        <p:sp>
          <p:nvSpPr>
            <p:cNvPr id="17" name="四角形: 角を丸くする 16">
              <a:extLst>
                <a:ext uri="{FF2B5EF4-FFF2-40B4-BE49-F238E27FC236}">
                  <a16:creationId xmlns:a16="http://schemas.microsoft.com/office/drawing/2014/main" id="{0F0265E8-24F0-4566-AA08-85B2D2A20799}"/>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0C56D817-6B25-4A80-A08D-44B4F1CCE3A4}"/>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19" name="グループ化 18">
            <a:extLst>
              <a:ext uri="{FF2B5EF4-FFF2-40B4-BE49-F238E27FC236}">
                <a16:creationId xmlns:a16="http://schemas.microsoft.com/office/drawing/2014/main" id="{8C8D77CE-FEF0-4B3A-932F-812C10FC0866}"/>
              </a:ext>
            </a:extLst>
          </p:cNvPr>
          <p:cNvGrpSpPr/>
          <p:nvPr/>
        </p:nvGrpSpPr>
        <p:grpSpPr>
          <a:xfrm>
            <a:off x="197906" y="4494761"/>
            <a:ext cx="4435620" cy="926529"/>
            <a:chOff x="4427985" y="4373593"/>
            <a:chExt cx="4435620" cy="926529"/>
          </a:xfrm>
        </p:grpSpPr>
        <p:pic>
          <p:nvPicPr>
            <p:cNvPr id="21" name="図 20">
              <a:extLst>
                <a:ext uri="{FF2B5EF4-FFF2-40B4-BE49-F238E27FC236}">
                  <a16:creationId xmlns:a16="http://schemas.microsoft.com/office/drawing/2014/main" id="{362A0FF2-D316-41F8-B076-0C9546CC8ECA}"/>
                </a:ext>
              </a:extLst>
            </p:cNvPr>
            <p:cNvPicPr>
              <a:picLocks noChangeAspect="1"/>
            </p:cNvPicPr>
            <p:nvPr/>
          </p:nvPicPr>
          <p:blipFill>
            <a:blip r:embed="rId8"/>
            <a:stretch>
              <a:fillRect/>
            </a:stretch>
          </p:blipFill>
          <p:spPr>
            <a:xfrm>
              <a:off x="4427985" y="4589880"/>
              <a:ext cx="719282" cy="710242"/>
            </a:xfrm>
            <a:prstGeom prst="rect">
              <a:avLst/>
            </a:prstGeom>
          </p:spPr>
        </p:pic>
        <p:sp>
          <p:nvSpPr>
            <p:cNvPr id="22" name="テキスト ボックス 21">
              <a:extLst>
                <a:ext uri="{FF2B5EF4-FFF2-40B4-BE49-F238E27FC236}">
                  <a16:creationId xmlns:a16="http://schemas.microsoft.com/office/drawing/2014/main" id="{91323C22-BC12-4C31-B682-DB7CBFB802D6}"/>
                </a:ext>
              </a:extLst>
            </p:cNvPr>
            <p:cNvSpPr txBox="1"/>
            <p:nvPr/>
          </p:nvSpPr>
          <p:spPr>
            <a:xfrm>
              <a:off x="4981466" y="4373593"/>
              <a:ext cx="3882139" cy="86177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自分や周囲の意見が世の中の標準とは限りません。</a:t>
              </a:r>
              <a:r>
                <a:rPr lang="ja-JP" altLang="en-US" sz="1600" b="1" dirty="0">
                  <a:solidFill>
                    <a:srgbClr val="00B050"/>
                  </a:solidFill>
                  <a:latin typeface="メイリオ" panose="020B0604030504040204" pitchFamily="50" charset="-128"/>
                  <a:ea typeface="メイリオ" panose="020B0604030504040204" pitchFamily="50" charset="-128"/>
                </a:rPr>
                <a:t>問題・課題の捉え方は様々</a:t>
              </a:r>
              <a:r>
                <a:rPr lang="ja-JP" altLang="en-US" sz="1600" b="1" dirty="0">
                  <a:latin typeface="メイリオ" panose="020B0604030504040204" pitchFamily="50" charset="-128"/>
                  <a:ea typeface="メイリオ" panose="020B0604030504040204" pitchFamily="50" charset="-128"/>
                </a:rPr>
                <a:t>で、多くの場合、唯一の正解はありません。</a:t>
              </a:r>
              <a:endParaRPr lang="en-US" altLang="ja-JP" sz="1600" b="1" dirty="0">
                <a:latin typeface="メイリオ" panose="020B0604030504040204" pitchFamily="50" charset="-128"/>
                <a:ea typeface="メイリオ" panose="020B0604030504040204" pitchFamily="50" charset="-128"/>
              </a:endParaRPr>
            </a:p>
          </p:txBody>
        </p:sp>
      </p:grpSp>
      <p:grpSp>
        <p:nvGrpSpPr>
          <p:cNvPr id="23" name="グループ化 22">
            <a:extLst>
              <a:ext uri="{FF2B5EF4-FFF2-40B4-BE49-F238E27FC236}">
                <a16:creationId xmlns:a16="http://schemas.microsoft.com/office/drawing/2014/main" id="{5FB4FE43-44FA-4BD7-A60C-BD66DAD2CBFC}"/>
              </a:ext>
            </a:extLst>
          </p:cNvPr>
          <p:cNvGrpSpPr/>
          <p:nvPr/>
        </p:nvGrpSpPr>
        <p:grpSpPr>
          <a:xfrm>
            <a:off x="192768" y="5504314"/>
            <a:ext cx="4426572" cy="835927"/>
            <a:chOff x="4427985" y="4464195"/>
            <a:chExt cx="4426572" cy="835927"/>
          </a:xfrm>
        </p:grpSpPr>
        <p:pic>
          <p:nvPicPr>
            <p:cNvPr id="24" name="図 23">
              <a:extLst>
                <a:ext uri="{FF2B5EF4-FFF2-40B4-BE49-F238E27FC236}">
                  <a16:creationId xmlns:a16="http://schemas.microsoft.com/office/drawing/2014/main" id="{60AAA018-5BAE-4730-8A8A-9CBBF26EB11A}"/>
                </a:ext>
              </a:extLst>
            </p:cNvPr>
            <p:cNvPicPr>
              <a:picLocks noChangeAspect="1"/>
            </p:cNvPicPr>
            <p:nvPr/>
          </p:nvPicPr>
          <p:blipFill>
            <a:blip r:embed="rId8"/>
            <a:stretch>
              <a:fillRect/>
            </a:stretch>
          </p:blipFill>
          <p:spPr>
            <a:xfrm>
              <a:off x="4427985" y="4589880"/>
              <a:ext cx="719282" cy="710242"/>
            </a:xfrm>
            <a:prstGeom prst="rect">
              <a:avLst/>
            </a:prstGeom>
          </p:spPr>
        </p:pic>
        <p:sp>
          <p:nvSpPr>
            <p:cNvPr id="25" name="テキスト ボックス 24">
              <a:extLst>
                <a:ext uri="{FF2B5EF4-FFF2-40B4-BE49-F238E27FC236}">
                  <a16:creationId xmlns:a16="http://schemas.microsoft.com/office/drawing/2014/main" id="{C3F0B3F4-A7CE-4F02-A362-85EC2F3A3090}"/>
                </a:ext>
              </a:extLst>
            </p:cNvPr>
            <p:cNvSpPr txBox="1"/>
            <p:nvPr/>
          </p:nvSpPr>
          <p:spPr>
            <a:xfrm>
              <a:off x="4972418" y="4464195"/>
              <a:ext cx="3882139" cy="60529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複数の情報源を参照し、</a:t>
              </a:r>
              <a:r>
                <a:rPr lang="ja-JP" altLang="en-US" sz="1600" b="1" dirty="0">
                  <a:solidFill>
                    <a:srgbClr val="00B050"/>
                  </a:solidFill>
                  <a:latin typeface="メイリオ" panose="020B0604030504040204" pitchFamily="50" charset="-128"/>
                  <a:ea typeface="メイリオ" panose="020B0604030504040204" pitchFamily="50" charset="-128"/>
                </a:rPr>
                <a:t>異なる意見や情報に触れる</a:t>
              </a:r>
              <a:r>
                <a:rPr lang="ja-JP" altLang="en-US" sz="1600" b="1" dirty="0">
                  <a:latin typeface="メイリオ" panose="020B0604030504040204" pitchFamily="50" charset="-128"/>
                  <a:ea typeface="メイリオ" panose="020B0604030504040204" pitchFamily="50" charset="-128"/>
                </a:rPr>
                <a:t>ように心がけましょう。</a:t>
              </a:r>
              <a:endParaRPr lang="en-US" altLang="ja-JP" sz="1600" b="1"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25277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5" name="テキスト ボックス 4">
            <a:extLst>
              <a:ext uri="{FF2B5EF4-FFF2-40B4-BE49-F238E27FC236}">
                <a16:creationId xmlns:a16="http://schemas.microsoft.com/office/drawing/2014/main" id="{5AADE59D-07C8-C6D6-9B83-4CF03CED0CE1}"/>
              </a:ext>
            </a:extLst>
          </p:cNvPr>
          <p:cNvSpPr txBox="1"/>
          <p:nvPr/>
        </p:nvSpPr>
        <p:spPr>
          <a:xfrm>
            <a:off x="443197" y="1377134"/>
            <a:ext cx="8267038" cy="1151854"/>
          </a:xfrm>
          <a:prstGeom prst="rect">
            <a:avLst/>
          </a:prstGeom>
          <a:noFill/>
        </p:spPr>
        <p:txBody>
          <a:bodyPr wrap="square">
            <a:spAutoFit/>
          </a:bodyPr>
          <a:lstStyle/>
          <a:p>
            <a:pPr algn="ctr">
              <a:lnSpc>
                <a:spcPct val="130000"/>
              </a:lnSpc>
            </a:pPr>
            <a:r>
              <a:rPr lang="ja-JP" altLang="en-US" b="1" i="0" dirty="0">
                <a:effectLst/>
                <a:latin typeface="メイリオ" panose="020B0604030504040204" pitchFamily="50" charset="-128"/>
                <a:ea typeface="メイリオ" panose="020B0604030504040204" pitchFamily="50" charset="-128"/>
              </a:rPr>
              <a:t>インターネットはとても便利な一方、</a:t>
            </a:r>
            <a:endParaRPr lang="en-US" altLang="ja-JP" b="1" i="0" dirty="0">
              <a:effectLst/>
              <a:latin typeface="メイリオ" panose="020B0604030504040204" pitchFamily="50" charset="-128"/>
              <a:ea typeface="メイリオ" panose="020B0604030504040204" pitchFamily="50" charset="-128"/>
            </a:endParaRPr>
          </a:p>
          <a:p>
            <a:pPr algn="ctr">
              <a:lnSpc>
                <a:spcPct val="130000"/>
              </a:lnSpc>
            </a:pPr>
            <a:r>
              <a:rPr lang="ja-JP" altLang="en-US" b="1" i="0" dirty="0">
                <a:solidFill>
                  <a:srgbClr val="00B050"/>
                </a:solidFill>
                <a:effectLst/>
                <a:latin typeface="メイリオ" panose="020B0604030504040204" pitchFamily="50" charset="-128"/>
                <a:ea typeface="メイリオ" panose="020B0604030504040204" pitchFamily="50" charset="-128"/>
              </a:rPr>
              <a:t>様々なトラブル</a:t>
            </a:r>
            <a:r>
              <a:rPr lang="ja-JP" altLang="en-US" b="1" i="0" dirty="0">
                <a:effectLst/>
                <a:latin typeface="メイリオ" panose="020B0604030504040204" pitchFamily="50" charset="-128"/>
                <a:ea typeface="メイリオ" panose="020B0604030504040204" pitchFamily="50" charset="-128"/>
              </a:rPr>
              <a:t>が発生する可能性もあります。</a:t>
            </a:r>
            <a:endParaRPr lang="en-US" altLang="ja-JP" b="1" i="0" dirty="0">
              <a:effectLst/>
              <a:latin typeface="メイリオ" panose="020B0604030504040204" pitchFamily="50" charset="-128"/>
              <a:ea typeface="メイリオ" panose="020B0604030504040204" pitchFamily="50" charset="-128"/>
            </a:endParaRPr>
          </a:p>
          <a:p>
            <a:pPr algn="ctr">
              <a:lnSpc>
                <a:spcPct val="130000"/>
              </a:lnSpc>
            </a:pPr>
            <a:r>
              <a:rPr lang="ja-JP" altLang="en-US" b="1" dirty="0">
                <a:latin typeface="メイリオ" panose="020B0604030504040204" pitchFamily="50" charset="-128"/>
                <a:ea typeface="メイリオ" panose="020B0604030504040204" pitchFamily="50" charset="-128"/>
              </a:rPr>
              <a:t>ここからは、インターネットで起こるかもしれない様々な問題を知りましょう。</a:t>
            </a:r>
            <a:endParaRPr lang="en-US" altLang="ja-JP" b="1" dirty="0">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9CF18530-6FCA-428A-8A71-D2C8E550DA8C}"/>
              </a:ext>
            </a:extLst>
          </p:cNvPr>
          <p:cNvSpPr/>
          <p:nvPr/>
        </p:nvSpPr>
        <p:spPr>
          <a:xfrm>
            <a:off x="1599939" y="2810090"/>
            <a:ext cx="5944119" cy="37405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u="sng" dirty="0">
                <a:solidFill>
                  <a:srgbClr val="00B050"/>
                </a:solidFill>
                <a:latin typeface="メイリオ" panose="020B0604030504040204" pitchFamily="50" charset="-128"/>
                <a:ea typeface="メイリオ" panose="020B0604030504040204" pitchFamily="50" charset="-128"/>
              </a:rPr>
              <a:t>この章では、このようなトラブルについて紹介します↓</a:t>
            </a:r>
          </a:p>
        </p:txBody>
      </p:sp>
      <p:grpSp>
        <p:nvGrpSpPr>
          <p:cNvPr id="11" name="グループ化 10">
            <a:extLst>
              <a:ext uri="{FF2B5EF4-FFF2-40B4-BE49-F238E27FC236}">
                <a16:creationId xmlns:a16="http://schemas.microsoft.com/office/drawing/2014/main" id="{FABB242C-79CC-4A77-9958-BF1EE2F1C27F}"/>
              </a:ext>
            </a:extLst>
          </p:cNvPr>
          <p:cNvGrpSpPr/>
          <p:nvPr/>
        </p:nvGrpSpPr>
        <p:grpSpPr>
          <a:xfrm>
            <a:off x="496198" y="3064205"/>
            <a:ext cx="2333680" cy="579716"/>
            <a:chOff x="607199" y="4616222"/>
            <a:chExt cx="2333680" cy="579716"/>
          </a:xfrm>
        </p:grpSpPr>
        <p:sp>
          <p:nvSpPr>
            <p:cNvPr id="12" name="Rectangle 1">
              <a:extLst>
                <a:ext uri="{FF2B5EF4-FFF2-40B4-BE49-F238E27FC236}">
                  <a16:creationId xmlns:a16="http://schemas.microsoft.com/office/drawing/2014/main" id="{AE5B8B62-7830-41FF-8369-530C21598340}"/>
                </a:ext>
              </a:extLst>
            </p:cNvPr>
            <p:cNvSpPr>
              <a:spLocks noChangeArrowheads="1"/>
            </p:cNvSpPr>
            <p:nvPr/>
          </p:nvSpPr>
          <p:spPr bwMode="auto">
            <a:xfrm>
              <a:off x="1140126" y="4616222"/>
              <a:ext cx="180075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著作権侵害</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3" name="図 12">
              <a:extLst>
                <a:ext uri="{FF2B5EF4-FFF2-40B4-BE49-F238E27FC236}">
                  <a16:creationId xmlns:a16="http://schemas.microsoft.com/office/drawing/2014/main" id="{B1E044B7-CEAB-41E3-8965-BED6BFA7D1F7}"/>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14" name="グループ化 13">
            <a:extLst>
              <a:ext uri="{FF2B5EF4-FFF2-40B4-BE49-F238E27FC236}">
                <a16:creationId xmlns:a16="http://schemas.microsoft.com/office/drawing/2014/main" id="{BEE65488-0C36-4182-BD00-F84592EE80F2}"/>
              </a:ext>
            </a:extLst>
          </p:cNvPr>
          <p:cNvGrpSpPr/>
          <p:nvPr/>
        </p:nvGrpSpPr>
        <p:grpSpPr>
          <a:xfrm>
            <a:off x="3419930" y="3064205"/>
            <a:ext cx="2333680" cy="579716"/>
            <a:chOff x="607199" y="4616222"/>
            <a:chExt cx="2333680" cy="579716"/>
          </a:xfrm>
        </p:grpSpPr>
        <p:sp>
          <p:nvSpPr>
            <p:cNvPr id="15" name="Rectangle 1">
              <a:extLst>
                <a:ext uri="{FF2B5EF4-FFF2-40B4-BE49-F238E27FC236}">
                  <a16:creationId xmlns:a16="http://schemas.microsoft.com/office/drawing/2014/main" id="{22958AF8-3EA3-4D07-9868-166A1FB0BA53}"/>
                </a:ext>
              </a:extLst>
            </p:cNvPr>
            <p:cNvSpPr>
              <a:spLocks noChangeArrowheads="1"/>
            </p:cNvSpPr>
            <p:nvPr/>
          </p:nvSpPr>
          <p:spPr bwMode="auto">
            <a:xfrm>
              <a:off x="1140126" y="4616222"/>
              <a:ext cx="180075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肖像権侵害</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6" name="図 15">
              <a:extLst>
                <a:ext uri="{FF2B5EF4-FFF2-40B4-BE49-F238E27FC236}">
                  <a16:creationId xmlns:a16="http://schemas.microsoft.com/office/drawing/2014/main" id="{43536BDC-B027-4D93-B808-69CB7025DFBD}"/>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17" name="グループ化 16">
            <a:extLst>
              <a:ext uri="{FF2B5EF4-FFF2-40B4-BE49-F238E27FC236}">
                <a16:creationId xmlns:a16="http://schemas.microsoft.com/office/drawing/2014/main" id="{330D5A05-040B-466C-BD58-61B55D90266D}"/>
              </a:ext>
            </a:extLst>
          </p:cNvPr>
          <p:cNvGrpSpPr/>
          <p:nvPr/>
        </p:nvGrpSpPr>
        <p:grpSpPr>
          <a:xfrm>
            <a:off x="6177665" y="3101166"/>
            <a:ext cx="2729586" cy="579716"/>
            <a:chOff x="607199" y="4616222"/>
            <a:chExt cx="2729586" cy="579716"/>
          </a:xfrm>
        </p:grpSpPr>
        <p:sp>
          <p:nvSpPr>
            <p:cNvPr id="18" name="Rectangle 1">
              <a:extLst>
                <a:ext uri="{FF2B5EF4-FFF2-40B4-BE49-F238E27FC236}">
                  <a16:creationId xmlns:a16="http://schemas.microsoft.com/office/drawing/2014/main" id="{48951D86-0B66-4191-BC8B-6174B1437DCE}"/>
                </a:ext>
              </a:extLst>
            </p:cNvPr>
            <p:cNvSpPr>
              <a:spLocks noChangeArrowheads="1"/>
            </p:cNvSpPr>
            <p:nvPr/>
          </p:nvSpPr>
          <p:spPr bwMode="auto">
            <a:xfrm>
              <a:off x="1140126" y="4616222"/>
              <a:ext cx="219665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誹謗中傷</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炎上</a:t>
              </a:r>
              <a:endParaRPr kumimoji="0" lang="en-US" altLang="ja-JP" sz="2400" u="sng" dirty="0">
                <a:solidFill>
                  <a:srgbClr val="00B050"/>
                </a:solidFill>
                <a:latin typeface="AR P丸ゴシック体E" panose="020F0900000000000000" pitchFamily="50" charset="-128"/>
                <a:ea typeface="AR P丸ゴシック体E" panose="020F0900000000000000" pitchFamily="50" charset="-128"/>
              </a:endParaRPr>
            </a:p>
          </p:txBody>
        </p:sp>
        <p:pic>
          <p:nvPicPr>
            <p:cNvPr id="19" name="図 18">
              <a:extLst>
                <a:ext uri="{FF2B5EF4-FFF2-40B4-BE49-F238E27FC236}">
                  <a16:creationId xmlns:a16="http://schemas.microsoft.com/office/drawing/2014/main" id="{238A6CED-06A9-4645-9277-47D0F664D491}"/>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8" name="グループ化 7">
            <a:extLst>
              <a:ext uri="{FF2B5EF4-FFF2-40B4-BE49-F238E27FC236}">
                <a16:creationId xmlns:a16="http://schemas.microsoft.com/office/drawing/2014/main" id="{11953DC1-FCD7-4ACC-8941-6E4312A2DCE9}"/>
              </a:ext>
            </a:extLst>
          </p:cNvPr>
          <p:cNvGrpSpPr/>
          <p:nvPr/>
        </p:nvGrpSpPr>
        <p:grpSpPr>
          <a:xfrm>
            <a:off x="611560" y="4773541"/>
            <a:ext cx="8211611" cy="1362681"/>
            <a:chOff x="737574" y="4385889"/>
            <a:chExt cx="8211611" cy="1362681"/>
          </a:xfrm>
        </p:grpSpPr>
        <p:sp>
          <p:nvSpPr>
            <p:cNvPr id="10" name="四角形: 角を丸くする 9">
              <a:extLst>
                <a:ext uri="{FF2B5EF4-FFF2-40B4-BE49-F238E27FC236}">
                  <a16:creationId xmlns:a16="http://schemas.microsoft.com/office/drawing/2014/main" id="{6A913ED7-4A0E-01EC-0EE6-E6E7E568ACBC}"/>
                </a:ext>
              </a:extLst>
            </p:cNvPr>
            <p:cNvSpPr/>
            <p:nvPr/>
          </p:nvSpPr>
          <p:spPr>
            <a:xfrm>
              <a:off x="737574" y="4956814"/>
              <a:ext cx="7668852" cy="7917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インターネットの様々なサービスを安心・安全に活用するために、</a:t>
              </a:r>
              <a:endParaRPr lang="en-US" altLang="ja-JP" b="1" dirty="0">
                <a:solidFill>
                  <a:srgbClr val="00B050"/>
                </a:solidFill>
                <a:latin typeface="メイリオ" panose="020B0604030504040204" pitchFamily="50" charset="-128"/>
                <a:ea typeface="メイリオ" panose="020B0604030504040204" pitchFamily="50" charset="-128"/>
              </a:endParaRPr>
            </a:p>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発生しうる問題について事例を交えて学びましょう！</a:t>
              </a:r>
            </a:p>
          </p:txBody>
        </p:sp>
        <p:grpSp>
          <p:nvGrpSpPr>
            <p:cNvPr id="20" name="グループ化 19">
              <a:extLst>
                <a:ext uri="{FF2B5EF4-FFF2-40B4-BE49-F238E27FC236}">
                  <a16:creationId xmlns:a16="http://schemas.microsoft.com/office/drawing/2014/main" id="{4AA9324F-9722-49DF-8170-D4EB10C0BB4E}"/>
                </a:ext>
              </a:extLst>
            </p:cNvPr>
            <p:cNvGrpSpPr/>
            <p:nvPr/>
          </p:nvGrpSpPr>
          <p:grpSpPr>
            <a:xfrm>
              <a:off x="8177524" y="4385889"/>
              <a:ext cx="771661" cy="746174"/>
              <a:chOff x="8282198" y="2820848"/>
              <a:chExt cx="771661" cy="746174"/>
            </a:xfrm>
          </p:grpSpPr>
          <p:sp>
            <p:nvSpPr>
              <p:cNvPr id="21" name="台形 20">
                <a:extLst>
                  <a:ext uri="{FF2B5EF4-FFF2-40B4-BE49-F238E27FC236}">
                    <a16:creationId xmlns:a16="http://schemas.microsoft.com/office/drawing/2014/main" id="{6914A6B5-A4D4-42F1-9642-B8A12D8A544E}"/>
                  </a:ext>
                </a:extLst>
              </p:cNvPr>
              <p:cNvSpPr/>
              <p:nvPr/>
            </p:nvSpPr>
            <p:spPr>
              <a:xfrm rot="13798239">
                <a:off x="8577140" y="2926302"/>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台形 21">
                <a:extLst>
                  <a:ext uri="{FF2B5EF4-FFF2-40B4-BE49-F238E27FC236}">
                    <a16:creationId xmlns:a16="http://schemas.microsoft.com/office/drawing/2014/main" id="{5442865B-860A-415F-93CD-06A27F14FF29}"/>
                  </a:ext>
                </a:extLst>
              </p:cNvPr>
              <p:cNvSpPr/>
              <p:nvPr/>
            </p:nvSpPr>
            <p:spPr>
              <a:xfrm rot="15975375">
                <a:off x="8685424" y="3198587"/>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台形 22">
                <a:extLst>
                  <a:ext uri="{FF2B5EF4-FFF2-40B4-BE49-F238E27FC236}">
                    <a16:creationId xmlns:a16="http://schemas.microsoft.com/office/drawing/2014/main" id="{80B5FE2A-58DF-4A6B-B8E0-D91DD2E5A2D5}"/>
                  </a:ext>
                </a:extLst>
              </p:cNvPr>
              <p:cNvSpPr/>
              <p:nvPr/>
            </p:nvSpPr>
            <p:spPr>
              <a:xfrm rot="10800000">
                <a:off x="8282198" y="2820848"/>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5" name="テキスト ボックス 24">
            <a:extLst>
              <a:ext uri="{FF2B5EF4-FFF2-40B4-BE49-F238E27FC236}">
                <a16:creationId xmlns:a16="http://schemas.microsoft.com/office/drawing/2014/main" id="{47C107C7-5F6B-4390-B8FC-BDB9C4720D2B}"/>
              </a:ext>
            </a:extLst>
          </p:cNvPr>
          <p:cNvSpPr txBox="1"/>
          <p:nvPr/>
        </p:nvSpPr>
        <p:spPr>
          <a:xfrm>
            <a:off x="438480" y="3841359"/>
            <a:ext cx="8267038" cy="1151854"/>
          </a:xfrm>
          <a:prstGeom prst="rect">
            <a:avLst/>
          </a:prstGeom>
          <a:noFill/>
        </p:spPr>
        <p:txBody>
          <a:bodyPr wrap="square">
            <a:spAutoFit/>
          </a:bodyPr>
          <a:lstStyle/>
          <a:p>
            <a:pPr algn="ctr">
              <a:lnSpc>
                <a:spcPct val="130000"/>
              </a:lnSpc>
            </a:pPr>
            <a:r>
              <a:rPr lang="ja-JP" altLang="en-US" b="1" dirty="0">
                <a:latin typeface="メイリオ" panose="020B0604030504040204" pitchFamily="50" charset="-128"/>
                <a:ea typeface="メイリオ" panose="020B0604030504040204" pitchFamily="50" charset="-128"/>
              </a:rPr>
              <a:t>インターネットにおいて、個々人の行動が及ぼす影響について正しく理解し、どのようなトラブルが起こりうるかを知っておくことで</a:t>
            </a:r>
            <a:endParaRPr lang="en-US" altLang="ja-JP" b="1" dirty="0">
              <a:latin typeface="メイリオ" panose="020B0604030504040204" pitchFamily="50" charset="-128"/>
              <a:ea typeface="メイリオ" panose="020B0604030504040204" pitchFamily="50" charset="-128"/>
            </a:endParaRPr>
          </a:p>
          <a:p>
            <a:pPr algn="ctr">
              <a:lnSpc>
                <a:spcPct val="130000"/>
              </a:lnSpc>
            </a:pPr>
            <a:r>
              <a:rPr lang="ja-JP" altLang="en-US" b="1" dirty="0">
                <a:latin typeface="メイリオ" panose="020B0604030504040204" pitchFamily="50" charset="-128"/>
                <a:ea typeface="メイリオ" panose="020B0604030504040204" pitchFamily="50" charset="-128"/>
              </a:rPr>
              <a:t>トラブルを未然に防ぐことにもつながります！</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73730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アイコン&#10;&#10;自動的に生成された説明">
            <a:extLst>
              <a:ext uri="{FF2B5EF4-FFF2-40B4-BE49-F238E27FC236}">
                <a16:creationId xmlns:a16="http://schemas.microsoft.com/office/drawing/2014/main" id="{DE57E693-F2EC-03EE-E515-201C856166B2}"/>
              </a:ext>
            </a:extLst>
          </p:cNvPr>
          <p:cNvPicPr>
            <a:picLocks noChangeAspect="1"/>
          </p:cNvPicPr>
          <p:nvPr/>
        </p:nvPicPr>
        <p:blipFill>
          <a:blip r:embed="rId4"/>
          <a:stretch>
            <a:fillRect/>
          </a:stretch>
        </p:blipFill>
        <p:spPr>
          <a:xfrm>
            <a:off x="7137733" y="2709553"/>
            <a:ext cx="1080120" cy="1438893"/>
          </a:xfrm>
          <a:prstGeom prst="rect">
            <a:avLst/>
          </a:prstGeom>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grpSp>
        <p:nvGrpSpPr>
          <p:cNvPr id="5" name="グループ化 4">
            <a:extLst>
              <a:ext uri="{FF2B5EF4-FFF2-40B4-BE49-F238E27FC236}">
                <a16:creationId xmlns:a16="http://schemas.microsoft.com/office/drawing/2014/main" id="{33288E40-FA53-482C-8828-D6C2B8CC57DE}"/>
              </a:ext>
            </a:extLst>
          </p:cNvPr>
          <p:cNvGrpSpPr/>
          <p:nvPr/>
        </p:nvGrpSpPr>
        <p:grpSpPr>
          <a:xfrm>
            <a:off x="625318" y="2327081"/>
            <a:ext cx="6264696" cy="1573304"/>
            <a:chOff x="611560" y="2143728"/>
            <a:chExt cx="6264696" cy="1573304"/>
          </a:xfrm>
        </p:grpSpPr>
        <p:sp>
          <p:nvSpPr>
            <p:cNvPr id="3" name="吹き出し: 角を丸めた四角形 2">
              <a:extLst>
                <a:ext uri="{FF2B5EF4-FFF2-40B4-BE49-F238E27FC236}">
                  <a16:creationId xmlns:a16="http://schemas.microsoft.com/office/drawing/2014/main" id="{904C8633-85E3-857A-749F-0DAF9BF415B1}"/>
                </a:ext>
              </a:extLst>
            </p:cNvPr>
            <p:cNvSpPr/>
            <p:nvPr/>
          </p:nvSpPr>
          <p:spPr>
            <a:xfrm>
              <a:off x="611560" y="2143728"/>
              <a:ext cx="6264696" cy="1573304"/>
            </a:xfrm>
            <a:prstGeom prst="wedgeRoundRectCallout">
              <a:avLst>
                <a:gd name="adj1" fmla="val 56179"/>
                <a:gd name="adj2" fmla="val 42638"/>
                <a:gd name="adj3" fmla="val 16667"/>
              </a:avLst>
            </a:prstGeom>
            <a:solidFill>
              <a:srgbClr val="FFFFFF"/>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002F87F1-791E-3CF4-5D2A-704BC0D3ABEE}"/>
                </a:ext>
              </a:extLst>
            </p:cNvPr>
            <p:cNvSpPr txBox="1"/>
            <p:nvPr/>
          </p:nvSpPr>
          <p:spPr>
            <a:xfrm>
              <a:off x="683568" y="2169105"/>
              <a:ext cx="6120680" cy="1511952"/>
            </a:xfrm>
            <a:prstGeom prst="rect">
              <a:avLst/>
            </a:prstGeom>
            <a:noFill/>
          </p:spPr>
          <p:txBody>
            <a:bodyPr wrap="square" anchor="ctr">
              <a:spAutoFit/>
            </a:bodyPr>
            <a:lstStyle/>
            <a:p>
              <a:pPr>
                <a:lnSpc>
                  <a:spcPct val="130000"/>
                </a:lnSpc>
              </a:pPr>
              <a:r>
                <a:rPr lang="ja-JP" altLang="en-US" b="1" u="sng" dirty="0">
                  <a:solidFill>
                    <a:srgbClr val="009650"/>
                  </a:solidFill>
                  <a:latin typeface="メイリオ" panose="020B0604030504040204" pitchFamily="50" charset="-128"/>
                  <a:ea typeface="メイリオ" panose="020B0604030504040204" pitchFamily="50" charset="-128"/>
                </a:rPr>
                <a:t>事例</a:t>
              </a:r>
              <a:endParaRPr lang="en-US" altLang="ja-JP" b="1" u="sng" dirty="0">
                <a:solidFill>
                  <a:srgbClr val="009650"/>
                </a:solidFill>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インターネット上で見つけて気に入ったイラストの画像をコピーして保存し、自分が作成している仕事の資料に貼り付けて利用した</a:t>
              </a:r>
              <a:r>
                <a:rPr lang="ja-JP" altLang="en-US" dirty="0">
                  <a:latin typeface="メイリオ" panose="020B0604030504040204" pitchFamily="50" charset="-128"/>
                  <a:ea typeface="メイリオ" panose="020B0604030504040204" pitchFamily="50" charset="-128"/>
                </a:rPr>
                <a:t>。</a:t>
              </a:r>
            </a:p>
          </p:txBody>
        </p:sp>
      </p:grpSp>
      <p:grpSp>
        <p:nvGrpSpPr>
          <p:cNvPr id="12" name="グループ化 11">
            <a:extLst>
              <a:ext uri="{FF2B5EF4-FFF2-40B4-BE49-F238E27FC236}">
                <a16:creationId xmlns:a16="http://schemas.microsoft.com/office/drawing/2014/main" id="{7A2FB8BC-505B-4689-9D05-263014B31D2C}"/>
              </a:ext>
            </a:extLst>
          </p:cNvPr>
          <p:cNvGrpSpPr/>
          <p:nvPr/>
        </p:nvGrpSpPr>
        <p:grpSpPr>
          <a:xfrm>
            <a:off x="332736" y="1367797"/>
            <a:ext cx="2333680" cy="579716"/>
            <a:chOff x="607199" y="4616222"/>
            <a:chExt cx="2333680" cy="579716"/>
          </a:xfrm>
        </p:grpSpPr>
        <p:sp>
          <p:nvSpPr>
            <p:cNvPr id="14" name="Rectangle 1">
              <a:extLst>
                <a:ext uri="{FF2B5EF4-FFF2-40B4-BE49-F238E27FC236}">
                  <a16:creationId xmlns:a16="http://schemas.microsoft.com/office/drawing/2014/main" id="{98A6FACD-5A87-4BE2-8571-730E7E618D0B}"/>
                </a:ext>
              </a:extLst>
            </p:cNvPr>
            <p:cNvSpPr>
              <a:spLocks noChangeArrowheads="1"/>
            </p:cNvSpPr>
            <p:nvPr/>
          </p:nvSpPr>
          <p:spPr bwMode="auto">
            <a:xfrm>
              <a:off x="1140126" y="4616222"/>
              <a:ext cx="180075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著作権侵害</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6" name="図 15">
              <a:extLst>
                <a:ext uri="{FF2B5EF4-FFF2-40B4-BE49-F238E27FC236}">
                  <a16:creationId xmlns:a16="http://schemas.microsoft.com/office/drawing/2014/main" id="{1799F5FA-2C35-4B41-B90A-442EB8B38D14}"/>
                </a:ext>
              </a:extLst>
            </p:cNvPr>
            <p:cNvPicPr>
              <a:picLocks noChangeAspect="1"/>
            </p:cNvPicPr>
            <p:nvPr/>
          </p:nvPicPr>
          <p:blipFill>
            <a:blip r:embed="rId7"/>
            <a:stretch>
              <a:fillRect/>
            </a:stretch>
          </p:blipFill>
          <p:spPr>
            <a:xfrm>
              <a:off x="607199" y="4669960"/>
              <a:ext cx="637549" cy="525978"/>
            </a:xfrm>
            <a:prstGeom prst="rect">
              <a:avLst/>
            </a:prstGeom>
          </p:spPr>
        </p:pic>
      </p:grpSp>
      <p:sp>
        <p:nvSpPr>
          <p:cNvPr id="23" name="テキスト ボックス 22">
            <a:extLst>
              <a:ext uri="{FF2B5EF4-FFF2-40B4-BE49-F238E27FC236}">
                <a16:creationId xmlns:a16="http://schemas.microsoft.com/office/drawing/2014/main" id="{1A0F89FF-61FB-4FC6-8D5A-DD0E84225423}"/>
              </a:ext>
            </a:extLst>
          </p:cNvPr>
          <p:cNvSpPr txBox="1"/>
          <p:nvPr/>
        </p:nvSpPr>
        <p:spPr>
          <a:xfrm>
            <a:off x="332736" y="1854641"/>
            <a:ext cx="8267038" cy="431657"/>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まずは、どのような場合に著作権侵害が起こりうるのか見てまし</a:t>
            </a:r>
            <a:r>
              <a:rPr lang="ja-JP" altLang="en-US" b="1" dirty="0" err="1">
                <a:latin typeface="メイリオ" panose="020B0604030504040204" pitchFamily="50" charset="-128"/>
                <a:ea typeface="メイリオ" panose="020B0604030504040204" pitchFamily="50" charset="-128"/>
              </a:rPr>
              <a:t>ょう</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C9001C5B-73B9-4E1F-93B0-08DE789B2A64}"/>
              </a:ext>
            </a:extLst>
          </p:cNvPr>
          <p:cNvGrpSpPr/>
          <p:nvPr/>
        </p:nvGrpSpPr>
        <p:grpSpPr>
          <a:xfrm>
            <a:off x="402795" y="4006563"/>
            <a:ext cx="1440160" cy="461665"/>
            <a:chOff x="1641715" y="2924944"/>
            <a:chExt cx="1440160" cy="461665"/>
          </a:xfrm>
        </p:grpSpPr>
        <p:sp>
          <p:nvSpPr>
            <p:cNvPr id="25" name="四角形: 角を丸くする 24">
              <a:extLst>
                <a:ext uri="{FF2B5EF4-FFF2-40B4-BE49-F238E27FC236}">
                  <a16:creationId xmlns:a16="http://schemas.microsoft.com/office/drawing/2014/main" id="{237042A4-4839-4DB2-85B8-B7CCA1D43D6E}"/>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EE11D477-0BBB-473D-AB2B-877C40F2FE28}"/>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6" name="グループ化 5">
            <a:extLst>
              <a:ext uri="{FF2B5EF4-FFF2-40B4-BE49-F238E27FC236}">
                <a16:creationId xmlns:a16="http://schemas.microsoft.com/office/drawing/2014/main" id="{A7035892-265B-40B2-8D45-4507A42D9F78}"/>
              </a:ext>
            </a:extLst>
          </p:cNvPr>
          <p:cNvGrpSpPr/>
          <p:nvPr/>
        </p:nvGrpSpPr>
        <p:grpSpPr>
          <a:xfrm>
            <a:off x="197906" y="4539085"/>
            <a:ext cx="719282" cy="1872083"/>
            <a:chOff x="197906" y="4539085"/>
            <a:chExt cx="719282" cy="1872083"/>
          </a:xfrm>
        </p:grpSpPr>
        <p:pic>
          <p:nvPicPr>
            <p:cNvPr id="27" name="図 26">
              <a:extLst>
                <a:ext uri="{FF2B5EF4-FFF2-40B4-BE49-F238E27FC236}">
                  <a16:creationId xmlns:a16="http://schemas.microsoft.com/office/drawing/2014/main" id="{570961C1-079F-42F7-ACF1-15C4C7395B8E}"/>
                </a:ext>
              </a:extLst>
            </p:cNvPr>
            <p:cNvPicPr>
              <a:picLocks noChangeAspect="1"/>
            </p:cNvPicPr>
            <p:nvPr/>
          </p:nvPicPr>
          <p:blipFill>
            <a:blip r:embed="rId8"/>
            <a:stretch>
              <a:fillRect/>
            </a:stretch>
          </p:blipFill>
          <p:spPr>
            <a:xfrm>
              <a:off x="197906" y="4539085"/>
              <a:ext cx="719282" cy="710242"/>
            </a:xfrm>
            <a:prstGeom prst="rect">
              <a:avLst/>
            </a:prstGeom>
          </p:spPr>
        </p:pic>
        <p:pic>
          <p:nvPicPr>
            <p:cNvPr id="28" name="図 27">
              <a:extLst>
                <a:ext uri="{FF2B5EF4-FFF2-40B4-BE49-F238E27FC236}">
                  <a16:creationId xmlns:a16="http://schemas.microsoft.com/office/drawing/2014/main" id="{541838A1-0923-44E5-A8CD-6766F66FC819}"/>
                </a:ext>
              </a:extLst>
            </p:cNvPr>
            <p:cNvPicPr>
              <a:picLocks noChangeAspect="1"/>
            </p:cNvPicPr>
            <p:nvPr/>
          </p:nvPicPr>
          <p:blipFill>
            <a:blip r:embed="rId8"/>
            <a:stretch>
              <a:fillRect/>
            </a:stretch>
          </p:blipFill>
          <p:spPr>
            <a:xfrm>
              <a:off x="197906" y="5700926"/>
              <a:ext cx="719282" cy="710242"/>
            </a:xfrm>
            <a:prstGeom prst="rect">
              <a:avLst/>
            </a:prstGeom>
          </p:spPr>
        </p:pic>
      </p:grpSp>
      <p:sp>
        <p:nvSpPr>
          <p:cNvPr id="21" name="テキスト ボックス 20">
            <a:extLst>
              <a:ext uri="{FF2B5EF4-FFF2-40B4-BE49-F238E27FC236}">
                <a16:creationId xmlns:a16="http://schemas.microsoft.com/office/drawing/2014/main" id="{5A5F559B-B253-43EB-8789-835EEC6D3095}"/>
              </a:ext>
            </a:extLst>
          </p:cNvPr>
          <p:cNvSpPr txBox="1"/>
          <p:nvPr/>
        </p:nvSpPr>
        <p:spPr>
          <a:xfrm>
            <a:off x="697326" y="4505441"/>
            <a:ext cx="8248768" cy="1892826"/>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写真・イラスト・音楽・ブログ記事など、ネット上で掲載されている多くのものは</a:t>
            </a:r>
            <a:r>
              <a:rPr lang="ja-JP" altLang="en-US" b="1" dirty="0">
                <a:solidFill>
                  <a:srgbClr val="00B050"/>
                </a:solidFill>
                <a:latin typeface="メイリオ" panose="020B0604030504040204" pitchFamily="50" charset="-128"/>
                <a:ea typeface="メイリオ" panose="020B0604030504040204" pitchFamily="50" charset="-128"/>
              </a:rPr>
              <a:t>誰かが著作権を有しています。</a:t>
            </a:r>
            <a:endParaRPr lang="en-US" altLang="ja-JP" b="1" dirty="0">
              <a:solidFill>
                <a:srgbClr val="00B050"/>
              </a:solidFill>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これらを、</a:t>
            </a:r>
            <a:r>
              <a:rPr lang="ja-JP" altLang="en-US" b="1" dirty="0">
                <a:solidFill>
                  <a:srgbClr val="00B050"/>
                </a:solidFill>
                <a:latin typeface="メイリオ" panose="020B0604030504040204" pitchFamily="50" charset="-128"/>
                <a:ea typeface="メイリオ" panose="020B0604030504040204" pitchFamily="50" charset="-128"/>
              </a:rPr>
              <a:t>権利者の許諾を得ないで複製すること</a:t>
            </a:r>
            <a:r>
              <a:rPr lang="ja-JP" altLang="en-US" b="1" dirty="0">
                <a:latin typeface="メイリオ" panose="020B0604030504040204" pitchFamily="50" charset="-128"/>
                <a:ea typeface="メイリオ" panose="020B0604030504040204" pitchFamily="50" charset="-128"/>
              </a:rPr>
              <a:t>や、ネット上に掲載して</a:t>
            </a:r>
            <a:r>
              <a:rPr lang="ja-JP" altLang="en-US" b="1" dirty="0">
                <a:solidFill>
                  <a:srgbClr val="00B050"/>
                </a:solidFill>
                <a:latin typeface="メイリオ" panose="020B0604030504040204" pitchFamily="50" charset="-128"/>
                <a:ea typeface="メイリオ" panose="020B0604030504040204" pitchFamily="50" charset="-128"/>
              </a:rPr>
              <a:t>誰でもアクセスできる状態にすること</a:t>
            </a:r>
            <a:r>
              <a:rPr lang="ja-JP" altLang="en-US" b="1" dirty="0">
                <a:latin typeface="メイリオ" panose="020B0604030504040204" pitchFamily="50" charset="-128"/>
                <a:ea typeface="メイリオ" panose="020B0604030504040204" pitchFamily="50" charset="-128"/>
              </a:rPr>
              <a:t>などは、</a:t>
            </a:r>
            <a:r>
              <a:rPr lang="ja-JP" altLang="en-US" b="1" dirty="0">
                <a:solidFill>
                  <a:srgbClr val="00B050"/>
                </a:solidFill>
                <a:latin typeface="メイリオ" panose="020B0604030504040204" pitchFamily="50" charset="-128"/>
                <a:ea typeface="メイリオ" panose="020B0604030504040204" pitchFamily="50" charset="-128"/>
              </a:rPr>
              <a:t>著作権侵害になる可能性</a:t>
            </a:r>
            <a:r>
              <a:rPr lang="ja-JP" altLang="en-US" b="1" dirty="0">
                <a:latin typeface="メイリオ" panose="020B0604030504040204" pitchFamily="50" charset="-128"/>
                <a:ea typeface="メイリオ" panose="020B0604030504040204" pitchFamily="50" charset="-128"/>
              </a:rPr>
              <a:t>があります。</a:t>
            </a:r>
            <a:endParaRPr lang="en-US" altLang="ja-JP" b="1" dirty="0">
              <a:latin typeface="メイリオ" panose="020B0604030504040204" pitchFamily="50" charset="-128"/>
              <a:ea typeface="メイリオ" panose="020B0604030504040204" pitchFamily="50" charset="-128"/>
            </a:endParaRPr>
          </a:p>
          <a:p>
            <a:endParaRPr lang="en-US" altLang="ja-JP" sz="9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新聞や雑誌などの記事にも多くの場合著作権があり、</a:t>
            </a:r>
            <a:r>
              <a:rPr lang="ja-JP" altLang="en-US" b="1" dirty="0">
                <a:solidFill>
                  <a:srgbClr val="00B050"/>
                </a:solidFill>
                <a:latin typeface="メイリオ" panose="020B0604030504040204" pitchFamily="50" charset="-128"/>
                <a:ea typeface="メイリオ" panose="020B0604030504040204" pitchFamily="50" charset="-128"/>
              </a:rPr>
              <a:t>引用の範囲を越えて掲載する</a:t>
            </a:r>
            <a:r>
              <a:rPr lang="ja-JP" altLang="en-US" b="1" dirty="0">
                <a:latin typeface="メイリオ" panose="020B0604030504040204" pitchFamily="50" charset="-128"/>
                <a:ea typeface="メイリオ" panose="020B0604030504040204" pitchFamily="50" charset="-128"/>
              </a:rPr>
              <a:t>と</a:t>
            </a:r>
            <a:r>
              <a:rPr lang="ja-JP" altLang="en-US" b="1" dirty="0">
                <a:solidFill>
                  <a:srgbClr val="00B050"/>
                </a:solidFill>
                <a:latin typeface="メイリオ" panose="020B0604030504040204" pitchFamily="50" charset="-128"/>
                <a:ea typeface="メイリオ" panose="020B0604030504040204" pitchFamily="50" charset="-128"/>
              </a:rPr>
              <a:t>著作権侵害</a:t>
            </a:r>
            <a:r>
              <a:rPr lang="ja-JP" altLang="en-US" b="1" dirty="0">
                <a:latin typeface="メイリオ" panose="020B0604030504040204" pitchFamily="50" charset="-128"/>
                <a:ea typeface="メイリオ" panose="020B0604030504040204" pitchFamily="50" charset="-128"/>
              </a:rPr>
              <a:t>にあたるため、情報を発信する際は注意しましょう。</a:t>
            </a:r>
          </a:p>
        </p:txBody>
      </p:sp>
      <p:sp>
        <p:nvSpPr>
          <p:cNvPr id="11" name="タイトル 1">
            <a:extLst>
              <a:ext uri="{FF2B5EF4-FFF2-40B4-BE49-F238E27FC236}">
                <a16:creationId xmlns:a16="http://schemas.microsoft.com/office/drawing/2014/main" id="{A2EC8C55-0DF1-A467-9B5E-A47086CC577D}"/>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287221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C3BD-51CD-7445-5B5C-766E021E84DE}"/>
            </a:ext>
          </a:extLst>
        </p:cNvPr>
        <p:cNvGrpSpPr/>
        <p:nvPr/>
      </p:nvGrpSpPr>
      <p:grpSpPr>
        <a:xfrm>
          <a:off x="0" y="0"/>
          <a:ext cx="0" cy="0"/>
          <a:chOff x="0" y="0"/>
          <a:chExt cx="0" cy="0"/>
        </a:xfrm>
      </p:grpSpPr>
      <p:pic>
        <p:nvPicPr>
          <p:cNvPr id="18" name="図 17">
            <a:extLst>
              <a:ext uri="{FF2B5EF4-FFF2-40B4-BE49-F238E27FC236}">
                <a16:creationId xmlns:a16="http://schemas.microsoft.com/office/drawing/2014/main" id="{EA16F73C-2E16-BFF2-374E-157BAEF510DD}"/>
              </a:ext>
            </a:extLst>
          </p:cNvPr>
          <p:cNvPicPr>
            <a:picLocks noChangeAspect="1"/>
          </p:cNvPicPr>
          <p:nvPr/>
        </p:nvPicPr>
        <p:blipFill>
          <a:blip r:embed="rId4"/>
          <a:stretch>
            <a:fillRect/>
          </a:stretch>
        </p:blipFill>
        <p:spPr>
          <a:xfrm>
            <a:off x="4763816" y="3150392"/>
            <a:ext cx="1036560" cy="1303055"/>
          </a:xfrm>
          <a:prstGeom prst="rect">
            <a:avLst/>
          </a:prstGeom>
        </p:spPr>
      </p:pic>
      <p:graphicFrame>
        <p:nvGraphicFramePr>
          <p:cNvPr id="7" name="オブジェクト 6" hidden="1">
            <a:extLst>
              <a:ext uri="{FF2B5EF4-FFF2-40B4-BE49-F238E27FC236}">
                <a16:creationId xmlns:a16="http://schemas.microsoft.com/office/drawing/2014/main" id="{86D67AD1-5A60-749F-3EEF-4D6CE19470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86D67AD1-5A60-749F-3EEF-4D6CE19470D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78BB6998-0EC7-D696-93FB-76CCA1E71B32}"/>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grpSp>
        <p:nvGrpSpPr>
          <p:cNvPr id="3" name="グループ化 2">
            <a:extLst>
              <a:ext uri="{FF2B5EF4-FFF2-40B4-BE49-F238E27FC236}">
                <a16:creationId xmlns:a16="http://schemas.microsoft.com/office/drawing/2014/main" id="{D9B011C1-7460-4213-9555-CAE49604E006}"/>
              </a:ext>
            </a:extLst>
          </p:cNvPr>
          <p:cNvGrpSpPr/>
          <p:nvPr/>
        </p:nvGrpSpPr>
        <p:grpSpPr>
          <a:xfrm>
            <a:off x="829783" y="2310387"/>
            <a:ext cx="2833906" cy="1563448"/>
            <a:chOff x="2267744" y="1900316"/>
            <a:chExt cx="6192688" cy="1890404"/>
          </a:xfrm>
        </p:grpSpPr>
        <p:sp>
          <p:nvSpPr>
            <p:cNvPr id="5" name="吹き出し: 角を丸めた四角形 4">
              <a:extLst>
                <a:ext uri="{FF2B5EF4-FFF2-40B4-BE49-F238E27FC236}">
                  <a16:creationId xmlns:a16="http://schemas.microsoft.com/office/drawing/2014/main" id="{9ACA45DB-71AB-0908-3B25-DB14186518D2}"/>
                </a:ext>
              </a:extLst>
            </p:cNvPr>
            <p:cNvSpPr/>
            <p:nvPr/>
          </p:nvSpPr>
          <p:spPr>
            <a:xfrm>
              <a:off x="2267744" y="1900316"/>
              <a:ext cx="5840906" cy="1890404"/>
            </a:xfrm>
            <a:prstGeom prst="wedgeRoundRectCallout">
              <a:avLst>
                <a:gd name="adj1" fmla="val 61564"/>
                <a:gd name="adj2" fmla="val 21903"/>
                <a:gd name="adj3" fmla="val 16667"/>
              </a:avLst>
            </a:prstGeom>
            <a:solidFill>
              <a:srgbClr val="FF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56C777AA-EE0B-E172-7C4A-6DFDFE943134}"/>
                </a:ext>
              </a:extLst>
            </p:cNvPr>
            <p:cNvSpPr txBox="1"/>
            <p:nvPr/>
          </p:nvSpPr>
          <p:spPr>
            <a:xfrm>
              <a:off x="2339751" y="2227272"/>
              <a:ext cx="6120681" cy="1236492"/>
            </a:xfrm>
            <a:prstGeom prst="rect">
              <a:avLst/>
            </a:prstGeom>
            <a:noFill/>
          </p:spPr>
          <p:txBody>
            <a:bodyPr wrap="square" anchor="ctr">
              <a:spAutoFit/>
            </a:bodyPr>
            <a:lstStyle/>
            <a:p>
              <a:pPr>
                <a:lnSpc>
                  <a:spcPct val="130000"/>
                </a:lnSpc>
              </a:pPr>
              <a:r>
                <a:rPr lang="ja-JP" altLang="en-US" sz="1600" b="1" u="sng" dirty="0">
                  <a:solidFill>
                    <a:srgbClr val="009650"/>
                  </a:solidFill>
                  <a:latin typeface="メイリオ" panose="020B0604030504040204" pitchFamily="50" charset="-128"/>
                  <a:ea typeface="メイリオ" panose="020B0604030504040204" pitchFamily="50" charset="-128"/>
                </a:rPr>
                <a:t>事例</a:t>
              </a:r>
              <a:r>
                <a:rPr lang="en-US" altLang="ja-JP" sz="1600" b="1" u="sng" dirty="0">
                  <a:solidFill>
                    <a:srgbClr val="009650"/>
                  </a:solidFill>
                  <a:latin typeface="メイリオ" panose="020B0604030504040204" pitchFamily="50" charset="-128"/>
                  <a:ea typeface="メイリオ" panose="020B0604030504040204" pitchFamily="50" charset="-128"/>
                </a:rPr>
                <a:t>.</a:t>
              </a:r>
              <a:r>
                <a:rPr lang="ja-JP" altLang="en-US" sz="1600" b="1" u="sng" dirty="0">
                  <a:solidFill>
                    <a:srgbClr val="009650"/>
                  </a:solidFill>
                  <a:latin typeface="メイリオ" panose="020B0604030504040204" pitchFamily="50" charset="-128"/>
                  <a:ea typeface="メイリオ" panose="020B0604030504040204" pitchFamily="50" charset="-128"/>
                </a:rPr>
                <a:t>１</a:t>
              </a:r>
            </a:p>
            <a:p>
              <a:pPr>
                <a:lnSpc>
                  <a:spcPct val="130000"/>
                </a:lnSpc>
              </a:pPr>
              <a:r>
                <a:rPr lang="ja-JP" altLang="en-US" sz="1400" b="1" dirty="0">
                  <a:latin typeface="メイリオ" panose="020B0604030504040204" pitchFamily="50" charset="-128"/>
                  <a:ea typeface="メイリオ" panose="020B0604030504040204" pitchFamily="50" charset="-128"/>
                </a:rPr>
                <a:t>自分が映っている写真を、断りなく家族や友人の</a:t>
              </a:r>
              <a:r>
                <a:rPr lang="en-US" altLang="ja-JP" sz="1400" b="1" dirty="0">
                  <a:latin typeface="メイリオ" panose="020B0604030504040204" pitchFamily="50" charset="-128"/>
                  <a:ea typeface="メイリオ" panose="020B0604030504040204" pitchFamily="50" charset="-128"/>
                </a:rPr>
                <a:t>SNS</a:t>
              </a:r>
              <a:r>
                <a:rPr lang="ja-JP" altLang="en-US" sz="1400" b="1" dirty="0">
                  <a:latin typeface="メイリオ" panose="020B0604030504040204" pitchFamily="50" charset="-128"/>
                  <a:ea typeface="メイリオ" panose="020B0604030504040204" pitchFamily="50" charset="-128"/>
                </a:rPr>
                <a:t>に投稿されて嫌な気持ちになった。</a:t>
              </a:r>
            </a:p>
          </p:txBody>
        </p:sp>
      </p:grpSp>
      <p:grpSp>
        <p:nvGrpSpPr>
          <p:cNvPr id="12" name="グループ化 11">
            <a:extLst>
              <a:ext uri="{FF2B5EF4-FFF2-40B4-BE49-F238E27FC236}">
                <a16:creationId xmlns:a16="http://schemas.microsoft.com/office/drawing/2014/main" id="{E97F45DB-0279-4270-8EF2-023362CB1176}"/>
              </a:ext>
            </a:extLst>
          </p:cNvPr>
          <p:cNvGrpSpPr/>
          <p:nvPr/>
        </p:nvGrpSpPr>
        <p:grpSpPr>
          <a:xfrm>
            <a:off x="388530" y="1311571"/>
            <a:ext cx="2333680" cy="579716"/>
            <a:chOff x="607199" y="4616222"/>
            <a:chExt cx="2333680" cy="579716"/>
          </a:xfrm>
        </p:grpSpPr>
        <p:sp>
          <p:nvSpPr>
            <p:cNvPr id="13" name="Rectangle 1">
              <a:extLst>
                <a:ext uri="{FF2B5EF4-FFF2-40B4-BE49-F238E27FC236}">
                  <a16:creationId xmlns:a16="http://schemas.microsoft.com/office/drawing/2014/main" id="{0BBBCA5A-60A8-41EF-B7A2-BFF9498B6613}"/>
                </a:ext>
              </a:extLst>
            </p:cNvPr>
            <p:cNvSpPr>
              <a:spLocks noChangeArrowheads="1"/>
            </p:cNvSpPr>
            <p:nvPr/>
          </p:nvSpPr>
          <p:spPr bwMode="auto">
            <a:xfrm>
              <a:off x="1140126" y="4616222"/>
              <a:ext cx="180075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肖像権侵害</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4" name="図 13">
              <a:extLst>
                <a:ext uri="{FF2B5EF4-FFF2-40B4-BE49-F238E27FC236}">
                  <a16:creationId xmlns:a16="http://schemas.microsoft.com/office/drawing/2014/main" id="{56B40CD8-0DC2-4A77-9B3E-F923BBB3ABA5}"/>
                </a:ext>
              </a:extLst>
            </p:cNvPr>
            <p:cNvPicPr>
              <a:picLocks noChangeAspect="1"/>
            </p:cNvPicPr>
            <p:nvPr/>
          </p:nvPicPr>
          <p:blipFill>
            <a:blip r:embed="rId7"/>
            <a:stretch>
              <a:fillRect/>
            </a:stretch>
          </p:blipFill>
          <p:spPr>
            <a:xfrm>
              <a:off x="607199" y="4669960"/>
              <a:ext cx="637549" cy="525978"/>
            </a:xfrm>
            <a:prstGeom prst="rect">
              <a:avLst/>
            </a:prstGeom>
          </p:spPr>
        </p:pic>
      </p:grpSp>
      <p:sp>
        <p:nvSpPr>
          <p:cNvPr id="15" name="テキスト ボックス 14">
            <a:extLst>
              <a:ext uri="{FF2B5EF4-FFF2-40B4-BE49-F238E27FC236}">
                <a16:creationId xmlns:a16="http://schemas.microsoft.com/office/drawing/2014/main" id="{DA80B512-27B4-4D6D-9C48-25FB758FA7CE}"/>
              </a:ext>
            </a:extLst>
          </p:cNvPr>
          <p:cNvSpPr txBox="1"/>
          <p:nvPr/>
        </p:nvSpPr>
        <p:spPr>
          <a:xfrm>
            <a:off x="554951" y="1772989"/>
            <a:ext cx="8267038" cy="431657"/>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次は、どのような場合に肖像権侵害が起こりうるのか見てまし</a:t>
            </a:r>
            <a:r>
              <a:rPr lang="ja-JP" altLang="en-US" b="1" dirty="0" err="1">
                <a:latin typeface="メイリオ" panose="020B0604030504040204" pitchFamily="50" charset="-128"/>
                <a:ea typeface="メイリオ" panose="020B0604030504040204" pitchFamily="50" charset="-128"/>
              </a:rPr>
              <a:t>ょう</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E84B1A53-5EFD-4665-B3E0-70C1314C0CE4}"/>
              </a:ext>
            </a:extLst>
          </p:cNvPr>
          <p:cNvGrpSpPr/>
          <p:nvPr/>
        </p:nvGrpSpPr>
        <p:grpSpPr>
          <a:xfrm>
            <a:off x="374611" y="4089337"/>
            <a:ext cx="1440160" cy="461665"/>
            <a:chOff x="1641715" y="2924944"/>
            <a:chExt cx="1440160" cy="461665"/>
          </a:xfrm>
        </p:grpSpPr>
        <p:sp>
          <p:nvSpPr>
            <p:cNvPr id="17" name="四角形: 角を丸くする 16">
              <a:extLst>
                <a:ext uri="{FF2B5EF4-FFF2-40B4-BE49-F238E27FC236}">
                  <a16:creationId xmlns:a16="http://schemas.microsoft.com/office/drawing/2014/main" id="{25D693D1-9C06-47BC-9C9F-7BDFBBDE2552}"/>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F3661E9F-D6BA-4293-8447-43B37711ABC7}"/>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23" name="グループ化 22">
            <a:extLst>
              <a:ext uri="{FF2B5EF4-FFF2-40B4-BE49-F238E27FC236}">
                <a16:creationId xmlns:a16="http://schemas.microsoft.com/office/drawing/2014/main" id="{A4D12384-8423-475F-929B-4CF6246229D2}"/>
              </a:ext>
            </a:extLst>
          </p:cNvPr>
          <p:cNvGrpSpPr/>
          <p:nvPr/>
        </p:nvGrpSpPr>
        <p:grpSpPr>
          <a:xfrm>
            <a:off x="217214" y="4566947"/>
            <a:ext cx="8709572" cy="1851488"/>
            <a:chOff x="171566" y="4539085"/>
            <a:chExt cx="8709572" cy="1851488"/>
          </a:xfrm>
        </p:grpSpPr>
        <p:sp>
          <p:nvSpPr>
            <p:cNvPr id="24" name="テキスト ボックス 23">
              <a:extLst>
                <a:ext uri="{FF2B5EF4-FFF2-40B4-BE49-F238E27FC236}">
                  <a16:creationId xmlns:a16="http://schemas.microsoft.com/office/drawing/2014/main" id="{FBA5DFB0-ED4E-4DF2-9382-9E4C862B1156}"/>
                </a:ext>
              </a:extLst>
            </p:cNvPr>
            <p:cNvSpPr txBox="1"/>
            <p:nvPr/>
          </p:nvSpPr>
          <p:spPr>
            <a:xfrm>
              <a:off x="697326" y="4559302"/>
              <a:ext cx="8183812" cy="183127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人物の写真などは、</a:t>
              </a:r>
              <a:r>
                <a:rPr lang="ja-JP" altLang="en-US" b="1" dirty="0">
                  <a:solidFill>
                    <a:srgbClr val="00B050"/>
                  </a:solidFill>
                  <a:latin typeface="メイリオ" panose="020B0604030504040204" pitchFamily="50" charset="-128"/>
                  <a:ea typeface="メイリオ" panose="020B0604030504040204" pitchFamily="50" charset="-128"/>
                </a:rPr>
                <a:t>撮った人が著作権を有する</a:t>
              </a:r>
              <a:r>
                <a:rPr lang="ja-JP" altLang="en-US" b="1" dirty="0">
                  <a:latin typeface="メイリオ" panose="020B0604030504040204" pitchFamily="50" charset="-128"/>
                  <a:ea typeface="メイリオ" panose="020B0604030504040204" pitchFamily="50" charset="-128"/>
                </a:rPr>
                <a:t>だけでなく、</a:t>
              </a:r>
              <a:r>
                <a:rPr lang="ja-JP" altLang="en-US" b="1" dirty="0">
                  <a:solidFill>
                    <a:srgbClr val="00B050"/>
                  </a:solidFill>
                  <a:latin typeface="メイリオ" panose="020B0604030504040204" pitchFamily="50" charset="-128"/>
                  <a:ea typeface="メイリオ" panose="020B0604030504040204" pitchFamily="50" charset="-128"/>
                </a:rPr>
                <a:t>写っている人に肖像権があります</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などで公開・投稿をする場合には、これらの</a:t>
              </a:r>
              <a:r>
                <a:rPr lang="ja-JP" altLang="en-US" b="1" dirty="0">
                  <a:solidFill>
                    <a:srgbClr val="00B050"/>
                  </a:solidFill>
                  <a:latin typeface="メイリオ" panose="020B0604030504040204" pitchFamily="50" charset="-128"/>
                  <a:ea typeface="メイリオ" panose="020B0604030504040204" pitchFamily="50" charset="-128"/>
                </a:rPr>
                <a:t>権利者の許可が必要になる場合があります</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spcBef>
                  <a:spcPts val="600"/>
                </a:spcBef>
              </a:pPr>
              <a:r>
                <a:rPr lang="ja-JP" altLang="en-US" b="1" dirty="0">
                  <a:solidFill>
                    <a:srgbClr val="00B050"/>
                  </a:solidFill>
                  <a:latin typeface="メイリオ" panose="020B0604030504040204" pitchFamily="50" charset="-128"/>
                  <a:ea typeface="メイリオ" panose="020B0604030504040204" pitchFamily="50" charset="-128"/>
                </a:rPr>
                <a:t>自分の子ども・孫の写真</a:t>
              </a:r>
              <a:r>
                <a:rPr lang="ja-JP" altLang="en-US" b="1" dirty="0">
                  <a:latin typeface="メイリオ" panose="020B0604030504040204" pitchFamily="50" charset="-128"/>
                  <a:ea typeface="メイリオ" panose="020B0604030504040204" pitchFamily="50" charset="-128"/>
                </a:rPr>
                <a:t>であっても、子どもの</a:t>
              </a:r>
              <a:r>
                <a:rPr lang="ja-JP" altLang="en-US" b="1" dirty="0">
                  <a:solidFill>
                    <a:srgbClr val="00B050"/>
                  </a:solidFill>
                  <a:latin typeface="メイリオ" panose="020B0604030504040204" pitchFamily="50" charset="-128"/>
                  <a:ea typeface="メイリオ" panose="020B0604030504040204" pitchFamily="50" charset="-128"/>
                </a:rPr>
                <a:t>意思や気持ちを尊重</a:t>
              </a:r>
              <a:r>
                <a:rPr lang="ja-JP" altLang="en-US" b="1" dirty="0">
                  <a:latin typeface="メイリオ" panose="020B0604030504040204" pitchFamily="50" charset="-128"/>
                  <a:ea typeface="メイリオ" panose="020B0604030504040204" pitchFamily="50" charset="-128"/>
                </a:rPr>
                <a:t>しましょう。子どもが幼く、</a:t>
              </a: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で公開されることの意味を真に理解できない場合もあります。子どもの将来に悪影響を与えないよう</a:t>
              </a:r>
              <a:r>
                <a:rPr lang="ja-JP" altLang="en-US" b="1" dirty="0">
                  <a:solidFill>
                    <a:srgbClr val="00B050"/>
                  </a:solidFill>
                  <a:latin typeface="メイリオ" panose="020B0604030504040204" pitchFamily="50" charset="-128"/>
                  <a:ea typeface="メイリオ" panose="020B0604030504040204" pitchFamily="50" charset="-128"/>
                </a:rPr>
                <a:t>慎重に判断</a:t>
              </a:r>
              <a:r>
                <a:rPr lang="ja-JP" altLang="en-US" b="1" dirty="0">
                  <a:latin typeface="メイリオ" panose="020B0604030504040204" pitchFamily="50" charset="-128"/>
                  <a:ea typeface="メイリオ" panose="020B0604030504040204" pitchFamily="50" charset="-128"/>
                </a:rPr>
                <a:t>しましょう。</a:t>
              </a:r>
            </a:p>
          </p:txBody>
        </p:sp>
        <p:pic>
          <p:nvPicPr>
            <p:cNvPr id="25" name="図 24">
              <a:extLst>
                <a:ext uri="{FF2B5EF4-FFF2-40B4-BE49-F238E27FC236}">
                  <a16:creationId xmlns:a16="http://schemas.microsoft.com/office/drawing/2014/main" id="{4C28E0FD-6DB1-4734-AE93-CD647BC73524}"/>
                </a:ext>
              </a:extLst>
            </p:cNvPr>
            <p:cNvPicPr>
              <a:picLocks noChangeAspect="1"/>
            </p:cNvPicPr>
            <p:nvPr/>
          </p:nvPicPr>
          <p:blipFill>
            <a:blip r:embed="rId8"/>
            <a:stretch>
              <a:fillRect/>
            </a:stretch>
          </p:blipFill>
          <p:spPr>
            <a:xfrm>
              <a:off x="197906" y="4539085"/>
              <a:ext cx="719282" cy="710242"/>
            </a:xfrm>
            <a:prstGeom prst="rect">
              <a:avLst/>
            </a:prstGeom>
          </p:spPr>
        </p:pic>
        <p:pic>
          <p:nvPicPr>
            <p:cNvPr id="26" name="図 25">
              <a:extLst>
                <a:ext uri="{FF2B5EF4-FFF2-40B4-BE49-F238E27FC236}">
                  <a16:creationId xmlns:a16="http://schemas.microsoft.com/office/drawing/2014/main" id="{B2F7705F-7E6A-4C91-89F1-4E9CC2C6BC34}"/>
                </a:ext>
              </a:extLst>
            </p:cNvPr>
            <p:cNvPicPr>
              <a:picLocks noChangeAspect="1"/>
            </p:cNvPicPr>
            <p:nvPr/>
          </p:nvPicPr>
          <p:blipFill>
            <a:blip r:embed="rId8"/>
            <a:stretch>
              <a:fillRect/>
            </a:stretch>
          </p:blipFill>
          <p:spPr>
            <a:xfrm>
              <a:off x="171566" y="5464829"/>
              <a:ext cx="719282" cy="710242"/>
            </a:xfrm>
            <a:prstGeom prst="rect">
              <a:avLst/>
            </a:prstGeom>
          </p:spPr>
        </p:pic>
      </p:grpSp>
      <p:pic>
        <p:nvPicPr>
          <p:cNvPr id="27" name="図 26" descr="アイコン&#10;&#10;自動的に生成された説明">
            <a:extLst>
              <a:ext uri="{FF2B5EF4-FFF2-40B4-BE49-F238E27FC236}">
                <a16:creationId xmlns:a16="http://schemas.microsoft.com/office/drawing/2014/main" id="{CF83171D-BD10-4304-ABF5-0EA34F8DFD80}"/>
              </a:ext>
            </a:extLst>
          </p:cNvPr>
          <p:cNvPicPr>
            <a:picLocks noChangeAspect="1"/>
          </p:cNvPicPr>
          <p:nvPr/>
        </p:nvPicPr>
        <p:blipFill>
          <a:blip r:embed="rId9"/>
          <a:stretch>
            <a:fillRect/>
          </a:stretch>
        </p:blipFill>
        <p:spPr>
          <a:xfrm>
            <a:off x="3683696" y="3014554"/>
            <a:ext cx="1080120" cy="1438893"/>
          </a:xfrm>
          <a:prstGeom prst="rect">
            <a:avLst/>
          </a:prstGeom>
        </p:spPr>
      </p:pic>
      <p:grpSp>
        <p:nvGrpSpPr>
          <p:cNvPr id="28" name="グループ化 27">
            <a:extLst>
              <a:ext uri="{FF2B5EF4-FFF2-40B4-BE49-F238E27FC236}">
                <a16:creationId xmlns:a16="http://schemas.microsoft.com/office/drawing/2014/main" id="{32A77B7A-A8E4-4BA0-B63B-1FF17AB3DE63}"/>
              </a:ext>
            </a:extLst>
          </p:cNvPr>
          <p:cNvGrpSpPr/>
          <p:nvPr/>
        </p:nvGrpSpPr>
        <p:grpSpPr>
          <a:xfrm>
            <a:off x="6007653" y="2218368"/>
            <a:ext cx="2833906" cy="1890404"/>
            <a:chOff x="2267744" y="1900316"/>
            <a:chExt cx="6192688" cy="1890404"/>
          </a:xfrm>
        </p:grpSpPr>
        <p:sp>
          <p:nvSpPr>
            <p:cNvPr id="29" name="吹き出し: 角を丸めた四角形 28">
              <a:extLst>
                <a:ext uri="{FF2B5EF4-FFF2-40B4-BE49-F238E27FC236}">
                  <a16:creationId xmlns:a16="http://schemas.microsoft.com/office/drawing/2014/main" id="{2A912256-96A3-4041-848A-BE0053F595FC}"/>
                </a:ext>
              </a:extLst>
            </p:cNvPr>
            <p:cNvSpPr/>
            <p:nvPr/>
          </p:nvSpPr>
          <p:spPr>
            <a:xfrm>
              <a:off x="2267744" y="1900316"/>
              <a:ext cx="5840906" cy="1890404"/>
            </a:xfrm>
            <a:prstGeom prst="wedgeRoundRectCallout">
              <a:avLst>
                <a:gd name="adj1" fmla="val -61437"/>
                <a:gd name="adj2" fmla="val 26795"/>
                <a:gd name="adj3" fmla="val 16667"/>
              </a:avLst>
            </a:prstGeom>
            <a:solidFill>
              <a:srgbClr val="FF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FDF80D0A-17A4-4D01-B0F8-DC3050B96E19}"/>
                </a:ext>
              </a:extLst>
            </p:cNvPr>
            <p:cNvSpPr txBox="1"/>
            <p:nvPr/>
          </p:nvSpPr>
          <p:spPr>
            <a:xfrm>
              <a:off x="2339751" y="1947195"/>
              <a:ext cx="6120681" cy="1796646"/>
            </a:xfrm>
            <a:prstGeom prst="rect">
              <a:avLst/>
            </a:prstGeom>
            <a:noFill/>
          </p:spPr>
          <p:txBody>
            <a:bodyPr wrap="square" anchor="ctr">
              <a:spAutoFit/>
            </a:bodyPr>
            <a:lstStyle/>
            <a:p>
              <a:pPr>
                <a:lnSpc>
                  <a:spcPct val="130000"/>
                </a:lnSpc>
              </a:pPr>
              <a:r>
                <a:rPr lang="ja-JP" altLang="en-US" sz="1600" b="1" u="sng" dirty="0">
                  <a:solidFill>
                    <a:srgbClr val="009650"/>
                  </a:solidFill>
                  <a:latin typeface="メイリオ" panose="020B0604030504040204" pitchFamily="50" charset="-128"/>
                  <a:ea typeface="メイリオ" panose="020B0604030504040204" pitchFamily="50" charset="-128"/>
                </a:rPr>
                <a:t>事例</a:t>
              </a:r>
              <a:r>
                <a:rPr lang="en-US" altLang="ja-JP" sz="1600" b="1" u="sng" dirty="0">
                  <a:solidFill>
                    <a:srgbClr val="009650"/>
                  </a:solidFill>
                  <a:latin typeface="メイリオ" panose="020B0604030504040204" pitchFamily="50" charset="-128"/>
                  <a:ea typeface="メイリオ" panose="020B0604030504040204" pitchFamily="50" charset="-128"/>
                </a:rPr>
                <a:t>.</a:t>
              </a:r>
              <a:r>
                <a:rPr lang="ja-JP" altLang="en-US" sz="1600" b="1" u="sng" dirty="0">
                  <a:solidFill>
                    <a:srgbClr val="009650"/>
                  </a:solidFill>
                  <a:latin typeface="メイリオ" panose="020B0604030504040204" pitchFamily="50" charset="-128"/>
                  <a:ea typeface="メイリオ" panose="020B0604030504040204" pitchFamily="50" charset="-128"/>
                </a:rPr>
                <a:t>２</a:t>
              </a:r>
            </a:p>
            <a:p>
              <a:pPr>
                <a:lnSpc>
                  <a:spcPct val="130000"/>
                </a:lnSpc>
              </a:pPr>
              <a:r>
                <a:rPr lang="ja-JP" altLang="en-US" sz="1400" b="1" dirty="0">
                  <a:latin typeface="メイリオ" panose="020B0604030504040204" pitchFamily="50" charset="-128"/>
                  <a:ea typeface="メイリオ" panose="020B0604030504040204" pitchFamily="50" charset="-128"/>
                </a:rPr>
                <a:t>成長記録として、赤ちゃんのころからずっとインターネットに投稿してきた写真を、はずかしいから削除してほしいと子どもにいわれた。</a:t>
              </a:r>
            </a:p>
          </p:txBody>
        </p:sp>
      </p:grpSp>
      <p:sp>
        <p:nvSpPr>
          <p:cNvPr id="9" name="タイトル 1">
            <a:extLst>
              <a:ext uri="{FF2B5EF4-FFF2-40B4-BE49-F238E27FC236}">
                <a16:creationId xmlns:a16="http://schemas.microsoft.com/office/drawing/2014/main" id="{2CBD60B0-FD3C-C515-5D86-064AB957F39C}"/>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360555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693258" y="1395582"/>
            <a:ext cx="7200000" cy="3545586"/>
          </a:xfrm>
          <a:prstGeom prst="rect">
            <a:avLst/>
          </a:prstGeom>
          <a:noFill/>
        </p:spPr>
        <p:txBody>
          <a:bodyPr wrap="square" lIns="91440" tIns="45720" rIns="91440" bIns="45720" rtlCol="0" anchor="t">
            <a:spAutoFit/>
          </a:bodyPr>
          <a:lstStyle/>
          <a:p>
            <a:pPr>
              <a:lnSpc>
                <a:spcPct val="110000"/>
              </a:lnSpc>
            </a:pPr>
            <a:r>
              <a:rPr lang="en-US" altLang="ja-JP" sz="2000" b="1" dirty="0">
                <a:solidFill>
                  <a:srgbClr val="009650"/>
                </a:solidFill>
                <a:latin typeface="Meiryo" charset="-128"/>
                <a:ea typeface="Meiryo" charset="-128"/>
                <a:cs typeface="Meiryo" charset="-128"/>
              </a:rPr>
              <a:t>1.</a:t>
            </a:r>
            <a:r>
              <a:rPr lang="ja-JP" altLang="en-US" sz="2000" b="1" dirty="0">
                <a:solidFill>
                  <a:srgbClr val="009650"/>
                </a:solidFill>
                <a:latin typeface="Meiryo" charset="-128"/>
                <a:ea typeface="Meiryo" charset="-128"/>
                <a:cs typeface="Meiryo" charset="-128"/>
              </a:rPr>
              <a:t>デジタルリテラシーについて </a:t>
            </a:r>
          </a:p>
          <a:p>
            <a:pPr>
              <a:lnSpc>
                <a:spcPct val="110000"/>
              </a:lnSpc>
            </a:pPr>
            <a:r>
              <a:rPr lang="en-US" altLang="ja-JP" b="1" dirty="0">
                <a:latin typeface="Meiryo" charset="-128"/>
                <a:ea typeface="Meiryo" charset="-128"/>
                <a:cs typeface="Meiryo" charset="-128"/>
              </a:rPr>
              <a:t>1-A</a:t>
            </a:r>
            <a:r>
              <a:rPr lang="ja-JP" altLang="en-US" b="1" dirty="0">
                <a:latin typeface="Meiryo" charset="-128"/>
                <a:ea typeface="Meiryo" charset="-128"/>
                <a:cs typeface="Meiryo" charset="-128"/>
              </a:rPr>
              <a:t> デジタルリテラシーとは・・・・・・・・・・・・・・・</a:t>
            </a:r>
            <a:r>
              <a:rPr lang="en-US" altLang="ja-JP" b="1" dirty="0">
                <a:latin typeface="Meiryo" charset="-128"/>
                <a:ea typeface="Meiryo" charset="-128"/>
                <a:cs typeface="Meiryo" charset="-128"/>
              </a:rPr>
              <a:t>P4</a:t>
            </a:r>
            <a:endParaRPr lang="ja-JP" altLang="en-US" b="1" dirty="0">
              <a:latin typeface="Meiryo" charset="-128"/>
              <a:ea typeface="Meiryo" charset="-128"/>
              <a:cs typeface="Meiryo" charset="-128"/>
            </a:endParaRPr>
          </a:p>
          <a:p>
            <a:pPr>
              <a:lnSpc>
                <a:spcPct val="110000"/>
              </a:lnSpc>
            </a:pPr>
            <a:r>
              <a:rPr lang="en-US" altLang="ja-JP" b="1" dirty="0">
                <a:latin typeface="Meiryo" charset="-128"/>
                <a:ea typeface="Meiryo" charset="-128"/>
                <a:cs typeface="Meiryo" charset="-128"/>
              </a:rPr>
              <a:t>1-B</a:t>
            </a:r>
            <a:r>
              <a:rPr lang="ja-JP" altLang="en-US" b="1" dirty="0">
                <a:latin typeface="Meiryo" charset="-128"/>
                <a:ea typeface="Meiryo" charset="-128"/>
                <a:cs typeface="Meiryo" charset="-128"/>
              </a:rPr>
              <a:t> ソーシャルメディアとは・・・・・・・・・・・・・・・</a:t>
            </a:r>
            <a:r>
              <a:rPr lang="en-US" altLang="ja-JP" b="1" dirty="0">
                <a:latin typeface="Meiryo" charset="-128"/>
                <a:ea typeface="Meiryo" charset="-128"/>
                <a:cs typeface="Meiryo" charset="-128"/>
              </a:rPr>
              <a:t>P6</a:t>
            </a:r>
            <a:endParaRPr lang="ja-JP" altLang="en-US" b="1" dirty="0">
              <a:latin typeface="Meiryo" charset="-128"/>
              <a:ea typeface="Meiryo" charset="-128"/>
              <a:cs typeface="Meiryo" charset="-128"/>
            </a:endParaRPr>
          </a:p>
          <a:p>
            <a:pPr>
              <a:lnSpc>
                <a:spcPct val="110000"/>
              </a:lnSpc>
            </a:pPr>
            <a:r>
              <a:rPr lang="en-US" altLang="ja-JP" b="1" dirty="0">
                <a:latin typeface="Meiryo" charset="-128"/>
                <a:ea typeface="Meiryo" charset="-128"/>
                <a:cs typeface="Meiryo" charset="-128"/>
              </a:rPr>
              <a:t>1-C</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SNS</a:t>
            </a:r>
            <a:r>
              <a:rPr lang="ja-JP" altLang="en-US" b="1" dirty="0">
                <a:latin typeface="Meiryo" charset="-128"/>
                <a:ea typeface="Meiryo" charset="-128"/>
                <a:cs typeface="Meiryo" charset="-128"/>
              </a:rPr>
              <a:t>について・・・・・・・・・・・・・・・・・・・・</a:t>
            </a:r>
            <a:r>
              <a:rPr lang="en-US" altLang="ja-JP" b="1" dirty="0">
                <a:latin typeface="Meiryo" charset="-128"/>
                <a:ea typeface="Meiryo" charset="-128"/>
                <a:cs typeface="Meiryo" charset="-128"/>
              </a:rPr>
              <a:t>P7</a:t>
            </a:r>
            <a:endParaRPr lang="ja-JP" altLang="en-US" b="1" dirty="0">
              <a:latin typeface="Meiryo" charset="-128"/>
              <a:ea typeface="Meiryo" charset="-128"/>
              <a:cs typeface="Meiryo" charset="-128"/>
            </a:endParaRPr>
          </a:p>
          <a:p>
            <a:pPr algn="dist">
              <a:lnSpc>
                <a:spcPct val="110000"/>
              </a:lnSpc>
            </a:pPr>
            <a:endParaRPr lang="en-US" altLang="ja-JP" b="1" dirty="0">
              <a:latin typeface="Meiryo" charset="-128"/>
              <a:ea typeface="Meiryo" charset="-128"/>
              <a:cs typeface="Meiryo" charset="-128"/>
            </a:endParaRPr>
          </a:p>
          <a:p>
            <a:pPr>
              <a:lnSpc>
                <a:spcPct val="110000"/>
              </a:lnSpc>
            </a:pPr>
            <a:r>
              <a:rPr lang="en-US" altLang="ja-JP" sz="2000" b="1" dirty="0">
                <a:solidFill>
                  <a:srgbClr val="009650"/>
                </a:solidFill>
                <a:latin typeface="Meiryo" charset="-128"/>
                <a:ea typeface="Meiryo" charset="-128"/>
                <a:cs typeface="Meiryo" charset="-128"/>
              </a:rPr>
              <a:t>2.</a:t>
            </a:r>
            <a:r>
              <a:rPr lang="ja-JP" altLang="en-US" sz="2000" b="1" dirty="0">
                <a:solidFill>
                  <a:srgbClr val="009650"/>
                </a:solidFill>
                <a:latin typeface="Meiryo" charset="-128"/>
                <a:ea typeface="Meiryo" charset="-128"/>
                <a:cs typeface="Meiryo" charset="-128"/>
              </a:rPr>
              <a:t>ネットを安全に使うために </a:t>
            </a:r>
          </a:p>
          <a:p>
            <a:pPr>
              <a:lnSpc>
                <a:spcPct val="110000"/>
              </a:lnSpc>
            </a:pPr>
            <a:r>
              <a:rPr lang="en-US" altLang="ja-JP" b="1" dirty="0">
                <a:latin typeface="Meiryo" charset="-128"/>
                <a:ea typeface="Meiryo" charset="-128"/>
                <a:cs typeface="Meiryo" charset="-128"/>
              </a:rPr>
              <a:t>2-A</a:t>
            </a:r>
            <a:r>
              <a:rPr lang="ja-JP" altLang="en-US" b="1" dirty="0">
                <a:latin typeface="Meiryo" charset="-128"/>
                <a:ea typeface="Meiryo" charset="-128"/>
                <a:cs typeface="Meiryo" charset="-128"/>
              </a:rPr>
              <a:t> インターネットで適切に情報を入手するために・・ ・ ・・</a:t>
            </a:r>
            <a:r>
              <a:rPr lang="en-US" altLang="ja-JP" b="1" dirty="0">
                <a:latin typeface="Meiryo" charset="-128"/>
                <a:ea typeface="Meiryo" charset="-128"/>
                <a:cs typeface="Meiryo" charset="-128"/>
              </a:rPr>
              <a:t>P9</a:t>
            </a:r>
            <a:endParaRPr lang="ja-JP" altLang="en-US" b="1" dirty="0">
              <a:latin typeface="Meiryo" charset="-128"/>
              <a:ea typeface="Meiryo" charset="-128"/>
              <a:cs typeface="Meiryo" charset="-128"/>
            </a:endParaRPr>
          </a:p>
          <a:p>
            <a:pPr>
              <a:lnSpc>
                <a:spcPct val="110000"/>
              </a:lnSpc>
            </a:pPr>
            <a:r>
              <a:rPr lang="en-US" altLang="ja-JP" b="1" dirty="0">
                <a:latin typeface="Meiryo" charset="-128"/>
                <a:ea typeface="Meiryo" charset="-128"/>
                <a:cs typeface="Meiryo" charset="-128"/>
              </a:rPr>
              <a:t>2-B </a:t>
            </a:r>
            <a:r>
              <a:rPr lang="ja-JP" altLang="en-US" b="1" dirty="0">
                <a:latin typeface="Meiryo" charset="-128"/>
                <a:ea typeface="Meiryo" charset="-128"/>
                <a:cs typeface="Meiryo" charset="-128"/>
              </a:rPr>
              <a:t>インターネット利用において気をつけるべきポイント・・</a:t>
            </a:r>
            <a:r>
              <a:rPr lang="en-US" altLang="ja-JP" b="1" dirty="0">
                <a:latin typeface="Meiryo" charset="-128"/>
                <a:ea typeface="Meiryo" charset="-128"/>
                <a:cs typeface="Meiryo" charset="-128"/>
              </a:rPr>
              <a:t>P17</a:t>
            </a:r>
          </a:p>
          <a:p>
            <a:pPr>
              <a:lnSpc>
                <a:spcPct val="110000"/>
              </a:lnSpc>
            </a:pPr>
            <a:endParaRPr lang="en-US" altLang="ja-JP" b="1" dirty="0">
              <a:latin typeface="Meiryo" charset="-128"/>
              <a:ea typeface="Meiryo" charset="-128"/>
              <a:cs typeface="Meiryo" charset="-128"/>
            </a:endParaRPr>
          </a:p>
          <a:p>
            <a:pPr>
              <a:lnSpc>
                <a:spcPct val="110000"/>
              </a:lnSpc>
            </a:pPr>
            <a:r>
              <a:rPr lang="en-US" altLang="ja-JP" sz="2000" b="1" dirty="0">
                <a:solidFill>
                  <a:srgbClr val="009650"/>
                </a:solidFill>
                <a:latin typeface="Meiryo" charset="-128"/>
                <a:ea typeface="Meiryo" charset="-128"/>
                <a:cs typeface="Meiryo" charset="-128"/>
              </a:rPr>
              <a:t>3.</a:t>
            </a:r>
            <a:r>
              <a:rPr lang="ja-JP" altLang="en-US" sz="2000" b="1" dirty="0">
                <a:solidFill>
                  <a:srgbClr val="009650"/>
                </a:solidFill>
                <a:latin typeface="Meiryo" charset="-128"/>
                <a:ea typeface="Meiryo" charset="-128"/>
                <a:cs typeface="Meiryo" charset="-128"/>
              </a:rPr>
              <a:t>理解度チェック</a:t>
            </a:r>
            <a:endParaRPr lang="en-US" altLang="ja-JP" sz="2000" b="1" dirty="0">
              <a:solidFill>
                <a:srgbClr val="009650"/>
              </a:solidFill>
              <a:latin typeface="Meiryo" charset="-128"/>
              <a:ea typeface="Meiryo" charset="-128"/>
              <a:cs typeface="Meiryo" charset="-128"/>
            </a:endParaRPr>
          </a:p>
          <a:p>
            <a:pPr>
              <a:lnSpc>
                <a:spcPct val="110000"/>
              </a:lnSpc>
            </a:pPr>
            <a:r>
              <a:rPr lang="en-US" altLang="ja-JP" b="1" dirty="0">
                <a:latin typeface="Meiryo" charset="-128"/>
                <a:ea typeface="Meiryo" charset="-128"/>
                <a:cs typeface="Meiryo" charset="-128"/>
              </a:rPr>
              <a:t>3-A</a:t>
            </a:r>
            <a:r>
              <a:rPr lang="ja-JP" altLang="en-US" b="1" dirty="0">
                <a:latin typeface="Meiryo" charset="-128"/>
                <a:ea typeface="Meiryo" charset="-128"/>
                <a:cs typeface="Meiryo" charset="-128"/>
              </a:rPr>
              <a:t>インターネットで適切に情報を入手するために・・・・・</a:t>
            </a:r>
            <a:r>
              <a:rPr lang="en-US" altLang="ja-JP" b="1" dirty="0">
                <a:latin typeface="Meiryo" charset="-128"/>
                <a:ea typeface="Meiryo" charset="-128"/>
                <a:cs typeface="Meiryo" charset="-128"/>
              </a:rPr>
              <a:t>P23</a:t>
            </a:r>
            <a:endParaRPr lang="ja-JP" altLang="en-US" b="1" dirty="0">
              <a:latin typeface="Meiryo" charset="-128"/>
              <a:ea typeface="Meiryo" charset="-128"/>
              <a:cs typeface="Meiryo" charset="-128"/>
            </a:endParaRPr>
          </a:p>
        </p:txBody>
      </p:sp>
      <p:cxnSp>
        <p:nvCxnSpPr>
          <p:cNvPr id="5" name="直線コネクタ 4">
            <a:extLst>
              <a:ext uri="{FF2B5EF4-FFF2-40B4-BE49-F238E27FC236}">
                <a16:creationId xmlns:a16="http://schemas.microsoft.com/office/drawing/2014/main" id="{A695251B-DA89-8D76-5E1D-5375644B86B6}"/>
              </a:ext>
            </a:extLst>
          </p:cNvPr>
          <p:cNvCxnSpPr>
            <a:cxnSpLocks/>
          </p:cNvCxnSpPr>
          <p:nvPr/>
        </p:nvCxnSpPr>
        <p:spPr>
          <a:xfrm>
            <a:off x="1693258" y="2838630"/>
            <a:ext cx="7200000" cy="0"/>
          </a:xfrm>
          <a:prstGeom prst="line">
            <a:avLst/>
          </a:prstGeom>
          <a:ln>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3450A8B-7147-46DF-A8A5-CFBB27FDA165}"/>
              </a:ext>
            </a:extLst>
          </p:cNvPr>
          <p:cNvCxnSpPr>
            <a:cxnSpLocks/>
          </p:cNvCxnSpPr>
          <p:nvPr/>
        </p:nvCxnSpPr>
        <p:spPr>
          <a:xfrm>
            <a:off x="1693258" y="4134774"/>
            <a:ext cx="7200000" cy="0"/>
          </a:xfrm>
          <a:prstGeom prst="line">
            <a:avLst/>
          </a:prstGeom>
          <a:ln>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pic>
        <p:nvPicPr>
          <p:cNvPr id="12" name="図 11" descr="ロゴ&#10;&#10;自動的に生成された説明">
            <a:extLst>
              <a:ext uri="{FF2B5EF4-FFF2-40B4-BE49-F238E27FC236}">
                <a16:creationId xmlns:a16="http://schemas.microsoft.com/office/drawing/2014/main" id="{3C975771-F136-2758-CECC-C71BD0CD100D}"/>
              </a:ext>
            </a:extLst>
          </p:cNvPr>
          <p:cNvPicPr>
            <a:picLocks noChangeAspect="1"/>
          </p:cNvPicPr>
          <p:nvPr/>
        </p:nvPicPr>
        <p:blipFill>
          <a:blip r:embed="rId6"/>
          <a:stretch>
            <a:fillRect/>
          </a:stretch>
        </p:blipFill>
        <p:spPr>
          <a:xfrm>
            <a:off x="6774823" y="3302607"/>
            <a:ext cx="1368152" cy="1323028"/>
          </a:xfrm>
          <a:prstGeom prst="rect">
            <a:avLst/>
          </a:prstGeom>
        </p:spPr>
      </p:pic>
      <p:grpSp>
        <p:nvGrpSpPr>
          <p:cNvPr id="5" name="グループ化 4">
            <a:extLst>
              <a:ext uri="{FF2B5EF4-FFF2-40B4-BE49-F238E27FC236}">
                <a16:creationId xmlns:a16="http://schemas.microsoft.com/office/drawing/2014/main" id="{8F839BFE-3A54-4E4D-B5C1-AECDBD5D0F04}"/>
              </a:ext>
            </a:extLst>
          </p:cNvPr>
          <p:cNvGrpSpPr/>
          <p:nvPr/>
        </p:nvGrpSpPr>
        <p:grpSpPr>
          <a:xfrm>
            <a:off x="356536" y="2295108"/>
            <a:ext cx="6264696" cy="1935369"/>
            <a:chOff x="611560" y="1989055"/>
            <a:chExt cx="6264696" cy="1935369"/>
          </a:xfrm>
        </p:grpSpPr>
        <p:sp>
          <p:nvSpPr>
            <p:cNvPr id="3" name="吹き出し: 角を丸めた四角形 2">
              <a:extLst>
                <a:ext uri="{FF2B5EF4-FFF2-40B4-BE49-F238E27FC236}">
                  <a16:creationId xmlns:a16="http://schemas.microsoft.com/office/drawing/2014/main" id="{904C8633-85E3-857A-749F-0DAF9BF415B1}"/>
                </a:ext>
              </a:extLst>
            </p:cNvPr>
            <p:cNvSpPr/>
            <p:nvPr/>
          </p:nvSpPr>
          <p:spPr>
            <a:xfrm>
              <a:off x="611560" y="1989055"/>
              <a:ext cx="6264696" cy="1935369"/>
            </a:xfrm>
            <a:prstGeom prst="wedgeRoundRectCallout">
              <a:avLst>
                <a:gd name="adj1" fmla="val 56826"/>
                <a:gd name="adj2" fmla="val 34271"/>
                <a:gd name="adj3"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002F87F1-791E-3CF4-5D2A-704BC0D3ABEE}"/>
                </a:ext>
              </a:extLst>
            </p:cNvPr>
            <p:cNvSpPr txBox="1"/>
            <p:nvPr/>
          </p:nvSpPr>
          <p:spPr>
            <a:xfrm>
              <a:off x="938592" y="2011461"/>
              <a:ext cx="5616624" cy="1872051"/>
            </a:xfrm>
            <a:prstGeom prst="rect">
              <a:avLst/>
            </a:prstGeom>
            <a:noFill/>
          </p:spPr>
          <p:txBody>
            <a:bodyPr wrap="square" anchor="ctr">
              <a:spAutoFit/>
            </a:bodyPr>
            <a:lstStyle/>
            <a:p>
              <a:pPr>
                <a:lnSpc>
                  <a:spcPct val="130000"/>
                </a:lnSpc>
              </a:pPr>
              <a:r>
                <a:rPr lang="ja-JP" altLang="en-US" b="1" u="sng" dirty="0">
                  <a:solidFill>
                    <a:srgbClr val="009650"/>
                  </a:solidFill>
                  <a:latin typeface="メイリオ" panose="020B0604030504040204" pitchFamily="50" charset="-128"/>
                  <a:ea typeface="メイリオ" panose="020B0604030504040204" pitchFamily="50" charset="-128"/>
                </a:rPr>
                <a:t>事例</a:t>
              </a:r>
              <a:r>
                <a:rPr lang="en-US" altLang="ja-JP" b="1" u="sng" dirty="0">
                  <a:solidFill>
                    <a:srgbClr val="009650"/>
                  </a:solidFill>
                  <a:latin typeface="メイリオ" panose="020B0604030504040204" pitchFamily="50" charset="-128"/>
                  <a:ea typeface="メイリオ" panose="020B0604030504040204" pitchFamily="50" charset="-128"/>
                </a:rPr>
                <a:t>.1</a:t>
              </a:r>
            </a:p>
            <a:p>
              <a:pPr>
                <a:lnSpc>
                  <a:spcPct val="130000"/>
                </a:lnSpc>
              </a:pPr>
              <a:r>
                <a:rPr lang="ja-JP" altLang="en-US" b="1" dirty="0">
                  <a:latin typeface="メイリオ" panose="020B0604030504040204" pitchFamily="50" charset="-128"/>
                  <a:ea typeface="メイリオ" panose="020B0604030504040204" pitchFamily="50" charset="-128"/>
                </a:rPr>
                <a:t>ソーシャルメディア上で、有名タレントが投稿した記事に対して悪口をいうコメントが殺到しているのを見かけた。悪口コメントは、もっともな内容だと思ったので、自分も拡散に協力した。</a:t>
              </a:r>
            </a:p>
          </p:txBody>
        </p:sp>
      </p:grpSp>
      <p:sp>
        <p:nvSpPr>
          <p:cNvPr id="15" name="テキスト ボックス 14">
            <a:extLst>
              <a:ext uri="{FF2B5EF4-FFF2-40B4-BE49-F238E27FC236}">
                <a16:creationId xmlns:a16="http://schemas.microsoft.com/office/drawing/2014/main" id="{C71590E6-A8DE-919A-9CB1-3C6F05DBDF6F}"/>
              </a:ext>
            </a:extLst>
          </p:cNvPr>
          <p:cNvSpPr txBox="1"/>
          <p:nvPr/>
        </p:nvSpPr>
        <p:spPr>
          <a:xfrm>
            <a:off x="755576" y="4867532"/>
            <a:ext cx="8064895" cy="143116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有名人であってもなくても、</a:t>
            </a:r>
            <a:r>
              <a:rPr lang="ja-JP" altLang="en-US" b="1" dirty="0">
                <a:solidFill>
                  <a:srgbClr val="00B050"/>
                </a:solidFill>
                <a:latin typeface="メイリオ" panose="020B0604030504040204" pitchFamily="50" charset="-128"/>
                <a:ea typeface="メイリオ" panose="020B0604030504040204" pitchFamily="50" charset="-128"/>
              </a:rPr>
              <a:t>誰かを傷つけるような書き込みの投稿</a:t>
            </a:r>
            <a:r>
              <a:rPr lang="ja-JP" altLang="en-US" b="1" dirty="0">
                <a:latin typeface="メイリオ" panose="020B0604030504040204" pitchFamily="50" charset="-128"/>
                <a:ea typeface="メイリオ" panose="020B0604030504040204" pitchFamily="50" charset="-128"/>
              </a:rPr>
              <a:t>や</a:t>
            </a:r>
            <a:r>
              <a:rPr lang="ja-JP" altLang="en-US" b="1" dirty="0">
                <a:solidFill>
                  <a:srgbClr val="00B050"/>
                </a:solidFill>
                <a:latin typeface="メイリオ" panose="020B0604030504040204" pitchFamily="50" charset="-128"/>
                <a:ea typeface="メイリオ" panose="020B0604030504040204" pitchFamily="50" charset="-128"/>
              </a:rPr>
              <a:t>再投稿による拡散・共有</a:t>
            </a:r>
            <a:r>
              <a:rPr lang="ja-JP" altLang="en-US" b="1" dirty="0">
                <a:latin typeface="メイリオ" panose="020B0604030504040204" pitchFamily="50" charset="-128"/>
                <a:ea typeface="メイリオ" panose="020B0604030504040204" pitchFamily="50" charset="-128"/>
              </a:rPr>
              <a:t>は</a:t>
            </a:r>
            <a:r>
              <a:rPr lang="ja-JP" altLang="en-US" b="1" dirty="0">
                <a:solidFill>
                  <a:srgbClr val="00B050"/>
                </a:solidFill>
                <a:latin typeface="メイリオ" panose="020B0604030504040204" pitchFamily="50" charset="-128"/>
                <a:ea typeface="メイリオ" panose="020B0604030504040204" pitchFamily="50" charset="-128"/>
              </a:rPr>
              <a:t>法律上の責任を問われる可能性</a:t>
            </a:r>
            <a:r>
              <a:rPr lang="ja-JP" altLang="en-US" b="1" dirty="0">
                <a:latin typeface="メイリオ" panose="020B0604030504040204" pitchFamily="50" charset="-128"/>
                <a:ea typeface="メイリオ" panose="020B0604030504040204" pitchFamily="50" charset="-128"/>
              </a:rPr>
              <a:t>があります。</a:t>
            </a:r>
            <a:endParaRPr lang="en-US" altLang="ja-JP"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再投稿：共感したり気に入ったりした情報をそのまま投稿して他者に広める行為。サービスにより「リツイート」「リグラム」「リポスト」とも呼ばれます</a:t>
            </a:r>
            <a:endParaRPr lang="en-US" altLang="ja-JP" sz="1400" b="1" dirty="0">
              <a:latin typeface="メイリオ" panose="020B0604030504040204" pitchFamily="50" charset="-128"/>
              <a:ea typeface="メイリオ" panose="020B0604030504040204" pitchFamily="50" charset="-128"/>
            </a:endParaRPr>
          </a:p>
          <a:p>
            <a:pPr>
              <a:spcBef>
                <a:spcPts val="600"/>
              </a:spcBef>
            </a:pPr>
            <a:r>
              <a:rPr lang="ja-JP" altLang="en-US" b="1" dirty="0">
                <a:solidFill>
                  <a:srgbClr val="00B050"/>
                </a:solidFill>
                <a:latin typeface="メイリオ" panose="020B0604030504040204" pitchFamily="50" charset="-128"/>
                <a:ea typeface="メイリオ" panose="020B0604030504040204" pitchFamily="50" charset="-128"/>
              </a:rPr>
              <a:t>匿名の投稿</a:t>
            </a:r>
            <a:r>
              <a:rPr lang="ja-JP" altLang="en-US" b="1" dirty="0">
                <a:latin typeface="メイリオ" panose="020B0604030504040204" pitchFamily="50" charset="-128"/>
                <a:ea typeface="メイリオ" panose="020B0604030504040204" pitchFamily="50" charset="-128"/>
              </a:rPr>
              <a:t>でも、多くの場合、投稿者は技術的に</a:t>
            </a:r>
            <a:r>
              <a:rPr lang="ja-JP" altLang="en-US" b="1" dirty="0">
                <a:solidFill>
                  <a:srgbClr val="00B050"/>
                </a:solidFill>
                <a:latin typeface="メイリオ" panose="020B0604030504040204" pitchFamily="50" charset="-128"/>
                <a:ea typeface="メイリオ" panose="020B0604030504040204" pitchFamily="50" charset="-128"/>
              </a:rPr>
              <a:t>特定することができます</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8F032807-4F43-4C20-9CEB-0728780C5099}"/>
              </a:ext>
            </a:extLst>
          </p:cNvPr>
          <p:cNvGrpSpPr/>
          <p:nvPr/>
        </p:nvGrpSpPr>
        <p:grpSpPr>
          <a:xfrm>
            <a:off x="356536" y="1295043"/>
            <a:ext cx="2729586" cy="579716"/>
            <a:chOff x="607199" y="4616222"/>
            <a:chExt cx="2729586" cy="579716"/>
          </a:xfrm>
        </p:grpSpPr>
        <p:sp>
          <p:nvSpPr>
            <p:cNvPr id="16" name="Rectangle 1">
              <a:extLst>
                <a:ext uri="{FF2B5EF4-FFF2-40B4-BE49-F238E27FC236}">
                  <a16:creationId xmlns:a16="http://schemas.microsoft.com/office/drawing/2014/main" id="{FEC991FB-17EF-44A8-AA50-58ADB94DDA2B}"/>
                </a:ext>
              </a:extLst>
            </p:cNvPr>
            <p:cNvSpPr>
              <a:spLocks noChangeArrowheads="1"/>
            </p:cNvSpPr>
            <p:nvPr/>
          </p:nvSpPr>
          <p:spPr bwMode="auto">
            <a:xfrm>
              <a:off x="1140126" y="4616222"/>
              <a:ext cx="219665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誹謗中傷</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炎上</a:t>
              </a:r>
              <a:endParaRPr kumimoji="0" lang="en-US" altLang="ja-JP" sz="2400" u="sng" dirty="0">
                <a:solidFill>
                  <a:srgbClr val="00B050"/>
                </a:solidFill>
                <a:latin typeface="AR P丸ゴシック体E" panose="020F0900000000000000" pitchFamily="50" charset="-128"/>
                <a:ea typeface="AR P丸ゴシック体E" panose="020F0900000000000000" pitchFamily="50" charset="-128"/>
              </a:endParaRPr>
            </a:p>
          </p:txBody>
        </p:sp>
        <p:pic>
          <p:nvPicPr>
            <p:cNvPr id="17" name="図 16">
              <a:extLst>
                <a:ext uri="{FF2B5EF4-FFF2-40B4-BE49-F238E27FC236}">
                  <a16:creationId xmlns:a16="http://schemas.microsoft.com/office/drawing/2014/main" id="{F2507C87-BA46-447D-8C01-E847AB563AF2}"/>
                </a:ext>
              </a:extLst>
            </p:cNvPr>
            <p:cNvPicPr>
              <a:picLocks noChangeAspect="1"/>
            </p:cNvPicPr>
            <p:nvPr/>
          </p:nvPicPr>
          <p:blipFill>
            <a:blip r:embed="rId7"/>
            <a:stretch>
              <a:fillRect/>
            </a:stretch>
          </p:blipFill>
          <p:spPr>
            <a:xfrm>
              <a:off x="607199" y="4669960"/>
              <a:ext cx="637549" cy="525978"/>
            </a:xfrm>
            <a:prstGeom prst="rect">
              <a:avLst/>
            </a:prstGeom>
          </p:spPr>
        </p:pic>
      </p:grpSp>
      <p:sp>
        <p:nvSpPr>
          <p:cNvPr id="18" name="テキスト ボックス 17">
            <a:extLst>
              <a:ext uri="{FF2B5EF4-FFF2-40B4-BE49-F238E27FC236}">
                <a16:creationId xmlns:a16="http://schemas.microsoft.com/office/drawing/2014/main" id="{ECB2892B-AE0A-4CBD-9914-9F669889DBEC}"/>
              </a:ext>
            </a:extLst>
          </p:cNvPr>
          <p:cNvSpPr txBox="1"/>
          <p:nvPr/>
        </p:nvSpPr>
        <p:spPr>
          <a:xfrm>
            <a:off x="510127" y="1791536"/>
            <a:ext cx="8267038" cy="431657"/>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最後に、どのような場合に誹謗中傷</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炎上が起こりうるのか見てましょう↓</a:t>
            </a:r>
            <a:endParaRPr lang="en-US" altLang="ja-JP" b="1" dirty="0">
              <a:latin typeface="メイリオ" panose="020B0604030504040204" pitchFamily="50" charset="-128"/>
              <a:ea typeface="メイリオ" panose="020B0604030504040204" pitchFamily="50" charset="-128"/>
            </a:endParaRPr>
          </a:p>
        </p:txBody>
      </p:sp>
      <p:grpSp>
        <p:nvGrpSpPr>
          <p:cNvPr id="19" name="グループ化 18">
            <a:extLst>
              <a:ext uri="{FF2B5EF4-FFF2-40B4-BE49-F238E27FC236}">
                <a16:creationId xmlns:a16="http://schemas.microsoft.com/office/drawing/2014/main" id="{A35436F2-5DCC-4136-9838-5B0FFE8B0C4F}"/>
              </a:ext>
            </a:extLst>
          </p:cNvPr>
          <p:cNvGrpSpPr/>
          <p:nvPr/>
        </p:nvGrpSpPr>
        <p:grpSpPr>
          <a:xfrm>
            <a:off x="417106" y="4314930"/>
            <a:ext cx="1440160" cy="461665"/>
            <a:chOff x="1641715" y="2924944"/>
            <a:chExt cx="1440160" cy="461665"/>
          </a:xfrm>
        </p:grpSpPr>
        <p:sp>
          <p:nvSpPr>
            <p:cNvPr id="20" name="四角形: 角を丸くする 19">
              <a:extLst>
                <a:ext uri="{FF2B5EF4-FFF2-40B4-BE49-F238E27FC236}">
                  <a16:creationId xmlns:a16="http://schemas.microsoft.com/office/drawing/2014/main" id="{99CEFF0A-ECBC-44D2-ACAE-0E7761E244DA}"/>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07BD8664-0239-4A21-BCD7-EC27CE4EE5E6}"/>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pic>
        <p:nvPicPr>
          <p:cNvPr id="22" name="図 21">
            <a:extLst>
              <a:ext uri="{FF2B5EF4-FFF2-40B4-BE49-F238E27FC236}">
                <a16:creationId xmlns:a16="http://schemas.microsoft.com/office/drawing/2014/main" id="{F92606D8-1239-4AEB-B43E-1A2D667ADBA0}"/>
              </a:ext>
            </a:extLst>
          </p:cNvPr>
          <p:cNvPicPr>
            <a:picLocks noChangeAspect="1"/>
          </p:cNvPicPr>
          <p:nvPr/>
        </p:nvPicPr>
        <p:blipFill>
          <a:blip r:embed="rId8"/>
          <a:stretch>
            <a:fillRect/>
          </a:stretch>
        </p:blipFill>
        <p:spPr>
          <a:xfrm>
            <a:off x="185877" y="4848987"/>
            <a:ext cx="719282" cy="710242"/>
          </a:xfrm>
          <a:prstGeom prst="rect">
            <a:avLst/>
          </a:prstGeom>
        </p:spPr>
      </p:pic>
      <p:pic>
        <p:nvPicPr>
          <p:cNvPr id="23" name="図 22">
            <a:extLst>
              <a:ext uri="{FF2B5EF4-FFF2-40B4-BE49-F238E27FC236}">
                <a16:creationId xmlns:a16="http://schemas.microsoft.com/office/drawing/2014/main" id="{338FD263-31C4-4629-B980-D8250315D80E}"/>
              </a:ext>
            </a:extLst>
          </p:cNvPr>
          <p:cNvPicPr>
            <a:picLocks noChangeAspect="1"/>
          </p:cNvPicPr>
          <p:nvPr/>
        </p:nvPicPr>
        <p:blipFill>
          <a:blip r:embed="rId8"/>
          <a:stretch>
            <a:fillRect/>
          </a:stretch>
        </p:blipFill>
        <p:spPr>
          <a:xfrm>
            <a:off x="186865" y="5841163"/>
            <a:ext cx="719282" cy="710242"/>
          </a:xfrm>
          <a:prstGeom prst="rect">
            <a:avLst/>
          </a:prstGeom>
        </p:spPr>
      </p:pic>
      <p:sp>
        <p:nvSpPr>
          <p:cNvPr id="10" name="タイトル 1">
            <a:extLst>
              <a:ext uri="{FF2B5EF4-FFF2-40B4-BE49-F238E27FC236}">
                <a16:creationId xmlns:a16="http://schemas.microsoft.com/office/drawing/2014/main" id="{28581BAA-E383-828E-43E1-82EF71B6CA79}"/>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212761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B762-B059-738E-205E-B99764EBB863}"/>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80918CA8-3709-B50D-54DC-8EC20F6793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80918CA8-3709-B50D-54DC-8EC20F6793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03AB250C-9D98-A0C6-C704-127F125A3FF8}"/>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5" name="吹き出し: 角を丸めた四角形 4">
            <a:extLst>
              <a:ext uri="{FF2B5EF4-FFF2-40B4-BE49-F238E27FC236}">
                <a16:creationId xmlns:a16="http://schemas.microsoft.com/office/drawing/2014/main" id="{1A0E80C3-7194-033A-A01D-C21CBE219351}"/>
              </a:ext>
            </a:extLst>
          </p:cNvPr>
          <p:cNvSpPr/>
          <p:nvPr/>
        </p:nvSpPr>
        <p:spPr>
          <a:xfrm>
            <a:off x="2267744" y="1988840"/>
            <a:ext cx="6264696" cy="1440160"/>
          </a:xfrm>
          <a:prstGeom prst="wedgeRoundRectCallout">
            <a:avLst>
              <a:gd name="adj1" fmla="val -57973"/>
              <a:gd name="adj2" fmla="val 42633"/>
              <a:gd name="adj3" fmla="val 16667"/>
            </a:avLst>
          </a:prstGeom>
          <a:no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BB299F39-711B-FE45-4954-F9EC6542DBD3}"/>
              </a:ext>
            </a:extLst>
          </p:cNvPr>
          <p:cNvSpPr txBox="1"/>
          <p:nvPr/>
        </p:nvSpPr>
        <p:spPr>
          <a:xfrm>
            <a:off x="2339752" y="2132993"/>
            <a:ext cx="6120680" cy="1151854"/>
          </a:xfrm>
          <a:prstGeom prst="rect">
            <a:avLst/>
          </a:prstGeom>
          <a:noFill/>
        </p:spPr>
        <p:txBody>
          <a:bodyPr wrap="square" anchor="ctr">
            <a:spAutoFit/>
          </a:bodyPr>
          <a:lstStyle/>
          <a:p>
            <a:pPr>
              <a:lnSpc>
                <a:spcPct val="130000"/>
              </a:lnSpc>
            </a:pPr>
            <a:r>
              <a:rPr lang="ja-JP" altLang="en-US" b="1" dirty="0">
                <a:solidFill>
                  <a:srgbClr val="009650"/>
                </a:solidFill>
                <a:latin typeface="メイリオ" panose="020B0604030504040204" pitchFamily="50" charset="-128"/>
                <a:ea typeface="メイリオ" panose="020B0604030504040204" pitchFamily="50" charset="-128"/>
              </a:rPr>
              <a:t>事例</a:t>
            </a:r>
            <a:r>
              <a:rPr lang="en-US" altLang="ja-JP" b="1" dirty="0">
                <a:solidFill>
                  <a:srgbClr val="009650"/>
                </a:solidFill>
                <a:latin typeface="メイリオ" panose="020B0604030504040204" pitchFamily="50" charset="-128"/>
                <a:ea typeface="メイリオ" panose="020B0604030504040204" pitchFamily="50" charset="-128"/>
              </a:rPr>
              <a:t>.2</a:t>
            </a:r>
            <a:endParaRPr lang="ja-JP" altLang="en-US" b="1" dirty="0">
              <a:solidFill>
                <a:srgbClr val="009650"/>
              </a:solidFill>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知人が悪ふざけのつもりで</a:t>
            </a: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に不適切な投稿をしたところ、コメント欄に非難が殺到していた。</a:t>
            </a:r>
          </a:p>
        </p:txBody>
      </p:sp>
      <p:pic>
        <p:nvPicPr>
          <p:cNvPr id="14" name="図 13" descr="ロゴ が含まれている画像&#10;&#10;自動的に生成された説明">
            <a:extLst>
              <a:ext uri="{FF2B5EF4-FFF2-40B4-BE49-F238E27FC236}">
                <a16:creationId xmlns:a16="http://schemas.microsoft.com/office/drawing/2014/main" id="{358E7543-3C7A-607C-1CE9-129A8CCC9AD6}"/>
              </a:ext>
            </a:extLst>
          </p:cNvPr>
          <p:cNvPicPr>
            <a:picLocks noChangeAspect="1"/>
          </p:cNvPicPr>
          <p:nvPr/>
        </p:nvPicPr>
        <p:blipFill>
          <a:blip r:embed="rId6"/>
          <a:stretch>
            <a:fillRect/>
          </a:stretch>
        </p:blipFill>
        <p:spPr>
          <a:xfrm flipH="1">
            <a:off x="611560" y="2353483"/>
            <a:ext cx="1084150" cy="1370121"/>
          </a:xfrm>
          <a:prstGeom prst="rect">
            <a:avLst/>
          </a:prstGeom>
        </p:spPr>
      </p:pic>
      <p:sp>
        <p:nvSpPr>
          <p:cNvPr id="8" name="テキスト ボックス 7">
            <a:extLst>
              <a:ext uri="{FF2B5EF4-FFF2-40B4-BE49-F238E27FC236}">
                <a16:creationId xmlns:a16="http://schemas.microsoft.com/office/drawing/2014/main" id="{2967C054-C6DA-1C48-D6E4-0F84EDC85347}"/>
              </a:ext>
            </a:extLst>
          </p:cNvPr>
          <p:cNvSpPr txBox="1"/>
          <p:nvPr/>
        </p:nvSpPr>
        <p:spPr>
          <a:xfrm>
            <a:off x="680063" y="4539723"/>
            <a:ext cx="8278059" cy="1631216"/>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知人や家族だけに見せるつもりで軽い気持ちで投稿した内容も、</a:t>
            </a:r>
            <a:r>
              <a:rPr lang="ja-JP" altLang="en-US" b="1" dirty="0">
                <a:solidFill>
                  <a:srgbClr val="00B050"/>
                </a:solidFill>
                <a:latin typeface="メイリオ" panose="020B0604030504040204" pitchFamily="50" charset="-128"/>
                <a:ea typeface="メイリオ" panose="020B0604030504040204" pitchFamily="50" charset="-128"/>
              </a:rPr>
              <a:t>拡散され、</a:t>
            </a:r>
            <a:endParaRPr lang="en-US" altLang="ja-JP" b="1" dirty="0">
              <a:solidFill>
                <a:srgbClr val="00B050"/>
              </a:solidFill>
              <a:latin typeface="メイリオ" panose="020B0604030504040204" pitchFamily="50" charset="-128"/>
              <a:ea typeface="メイリオ" panose="020B0604030504040204" pitchFamily="50" charset="-128"/>
            </a:endParaRPr>
          </a:p>
          <a:p>
            <a:r>
              <a:rPr lang="ja-JP" altLang="en-US" b="1" dirty="0">
                <a:solidFill>
                  <a:srgbClr val="00B050"/>
                </a:solidFill>
                <a:latin typeface="メイリオ" panose="020B0604030504040204" pitchFamily="50" charset="-128"/>
                <a:ea typeface="メイリオ" panose="020B0604030504040204" pitchFamily="50" charset="-128"/>
              </a:rPr>
              <a:t>炎上するリスクがある</a:t>
            </a:r>
            <a:r>
              <a:rPr lang="ja-JP" altLang="en-US" b="1" dirty="0">
                <a:latin typeface="メイリオ" panose="020B0604030504040204" pitchFamily="50" charset="-128"/>
                <a:ea typeface="メイリオ" panose="020B0604030504040204" pitchFamily="50" charset="-128"/>
              </a:rPr>
              <a:t>ことを理解しましょう。</a:t>
            </a:r>
            <a:endParaRPr lang="en-US" altLang="ja-JP" b="1" dirty="0">
              <a:latin typeface="メイリオ" panose="020B0604030504040204" pitchFamily="50" charset="-128"/>
              <a:ea typeface="メイリオ" panose="020B0604030504040204" pitchFamily="50" charset="-128"/>
            </a:endParaRPr>
          </a:p>
          <a:p>
            <a:endParaRPr lang="en-US" altLang="ja-JP" sz="10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自分に対する誹謗中傷を見かけたら、その相手からの通知や投稿が表示されなくなるように</a:t>
            </a:r>
            <a:r>
              <a:rPr lang="ja-JP" altLang="en-US" b="1" dirty="0">
                <a:solidFill>
                  <a:srgbClr val="00B050"/>
                </a:solidFill>
                <a:latin typeface="メイリオ" panose="020B0604030504040204" pitchFamily="50" charset="-128"/>
                <a:ea typeface="メイリオ" panose="020B0604030504040204" pitchFamily="50" charset="-128"/>
              </a:rPr>
              <a:t>ミュート機能</a:t>
            </a:r>
            <a:r>
              <a:rPr lang="ja-JP" altLang="en-US" b="1" dirty="0">
                <a:latin typeface="メイリオ" panose="020B0604030504040204" pitchFamily="50" charset="-128"/>
                <a:ea typeface="メイリオ" panose="020B0604030504040204" pitchFamily="50" charset="-128"/>
              </a:rPr>
              <a:t>を用いたり、自分の投稿に</a:t>
            </a:r>
            <a:r>
              <a:rPr lang="ja-JP" altLang="en-US" b="1" dirty="0">
                <a:solidFill>
                  <a:srgbClr val="00B050"/>
                </a:solidFill>
                <a:latin typeface="メイリオ" panose="020B0604030504040204" pitchFamily="50" charset="-128"/>
                <a:ea typeface="メイリオ" panose="020B0604030504040204" pitchFamily="50" charset="-128"/>
              </a:rPr>
              <a:t>コメントできる人の範囲を設定</a:t>
            </a:r>
            <a:r>
              <a:rPr lang="ja-JP" altLang="en-US" b="1" dirty="0">
                <a:latin typeface="メイリオ" panose="020B0604030504040204" pitchFamily="50" charset="-128"/>
                <a:ea typeface="メイリオ" panose="020B0604030504040204" pitchFamily="50" charset="-128"/>
              </a:rPr>
              <a:t>したり、</a:t>
            </a:r>
            <a:r>
              <a:rPr lang="ja-JP" altLang="en-US" b="1" dirty="0">
                <a:solidFill>
                  <a:srgbClr val="00B050"/>
                </a:solidFill>
                <a:latin typeface="メイリオ" panose="020B0604030504040204" pitchFamily="50" charset="-128"/>
                <a:ea typeface="メイリオ" panose="020B0604030504040204" pitchFamily="50" charset="-128"/>
              </a:rPr>
              <a:t>不適切なコメントを非表示にする</a:t>
            </a:r>
            <a:r>
              <a:rPr lang="ja-JP" altLang="en-US" b="1" dirty="0">
                <a:latin typeface="メイリオ" panose="020B0604030504040204" pitchFamily="50" charset="-128"/>
                <a:ea typeface="メイリオ" panose="020B0604030504040204" pitchFamily="50" charset="-128"/>
              </a:rPr>
              <a:t>などの設定をしましょう。</a:t>
            </a:r>
            <a:endParaRPr lang="en-US" altLang="ja-JP" b="1" dirty="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2E7B2C63-042F-4B17-BCD0-F2F129D44A1B}"/>
              </a:ext>
            </a:extLst>
          </p:cNvPr>
          <p:cNvGrpSpPr/>
          <p:nvPr/>
        </p:nvGrpSpPr>
        <p:grpSpPr>
          <a:xfrm>
            <a:off x="356536" y="1295043"/>
            <a:ext cx="2729586" cy="579716"/>
            <a:chOff x="607199" y="4616222"/>
            <a:chExt cx="2729586" cy="579716"/>
          </a:xfrm>
        </p:grpSpPr>
        <p:sp>
          <p:nvSpPr>
            <p:cNvPr id="13" name="Rectangle 1">
              <a:extLst>
                <a:ext uri="{FF2B5EF4-FFF2-40B4-BE49-F238E27FC236}">
                  <a16:creationId xmlns:a16="http://schemas.microsoft.com/office/drawing/2014/main" id="{DDA35CBD-FC8C-4142-A4F0-6AC7A5328C53}"/>
                </a:ext>
              </a:extLst>
            </p:cNvPr>
            <p:cNvSpPr>
              <a:spLocks noChangeArrowheads="1"/>
            </p:cNvSpPr>
            <p:nvPr/>
          </p:nvSpPr>
          <p:spPr bwMode="auto">
            <a:xfrm>
              <a:off x="1140126" y="4616222"/>
              <a:ext cx="219665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誹謗中傷</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炎上</a:t>
              </a:r>
              <a:endParaRPr kumimoji="0" lang="en-US" altLang="ja-JP" sz="2400" u="sng" dirty="0">
                <a:solidFill>
                  <a:srgbClr val="00B050"/>
                </a:solidFill>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C80697EF-835B-4288-B701-3F7BE10462AA}"/>
                </a:ext>
              </a:extLst>
            </p:cNvPr>
            <p:cNvPicPr>
              <a:picLocks noChangeAspect="1"/>
            </p:cNvPicPr>
            <p:nvPr/>
          </p:nvPicPr>
          <p:blipFill>
            <a:blip r:embed="rId7"/>
            <a:stretch>
              <a:fillRect/>
            </a:stretch>
          </p:blipFill>
          <p:spPr>
            <a:xfrm>
              <a:off x="607199" y="4669960"/>
              <a:ext cx="637549" cy="525978"/>
            </a:xfrm>
            <a:prstGeom prst="rect">
              <a:avLst/>
            </a:prstGeom>
          </p:spPr>
        </p:pic>
      </p:grpSp>
      <p:grpSp>
        <p:nvGrpSpPr>
          <p:cNvPr id="17" name="グループ化 16">
            <a:extLst>
              <a:ext uri="{FF2B5EF4-FFF2-40B4-BE49-F238E27FC236}">
                <a16:creationId xmlns:a16="http://schemas.microsoft.com/office/drawing/2014/main" id="{750417D2-A930-43DC-B489-52C400F56C31}"/>
              </a:ext>
            </a:extLst>
          </p:cNvPr>
          <p:cNvGrpSpPr/>
          <p:nvPr/>
        </p:nvGrpSpPr>
        <p:grpSpPr>
          <a:xfrm>
            <a:off x="374611" y="3972181"/>
            <a:ext cx="1440160" cy="461665"/>
            <a:chOff x="1641715" y="2924944"/>
            <a:chExt cx="1440160" cy="461665"/>
          </a:xfrm>
        </p:grpSpPr>
        <p:sp>
          <p:nvSpPr>
            <p:cNvPr id="18" name="四角形: 角を丸くする 17">
              <a:extLst>
                <a:ext uri="{FF2B5EF4-FFF2-40B4-BE49-F238E27FC236}">
                  <a16:creationId xmlns:a16="http://schemas.microsoft.com/office/drawing/2014/main" id="{A4499463-66EA-4E88-9A20-07DB14598222}"/>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DD050A37-9AAA-4902-B760-E3B80A9B74CC}"/>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pic>
        <p:nvPicPr>
          <p:cNvPr id="20" name="図 19">
            <a:extLst>
              <a:ext uri="{FF2B5EF4-FFF2-40B4-BE49-F238E27FC236}">
                <a16:creationId xmlns:a16="http://schemas.microsoft.com/office/drawing/2014/main" id="{A0910972-0650-44E6-99F9-517282E7D951}"/>
              </a:ext>
            </a:extLst>
          </p:cNvPr>
          <p:cNvPicPr>
            <a:picLocks noChangeAspect="1"/>
          </p:cNvPicPr>
          <p:nvPr/>
        </p:nvPicPr>
        <p:blipFill>
          <a:blip r:embed="rId8"/>
          <a:stretch>
            <a:fillRect/>
          </a:stretch>
        </p:blipFill>
        <p:spPr>
          <a:xfrm>
            <a:off x="185877" y="4531663"/>
            <a:ext cx="719282" cy="710242"/>
          </a:xfrm>
          <a:prstGeom prst="rect">
            <a:avLst/>
          </a:prstGeom>
        </p:spPr>
      </p:pic>
      <p:pic>
        <p:nvPicPr>
          <p:cNvPr id="21" name="図 20">
            <a:extLst>
              <a:ext uri="{FF2B5EF4-FFF2-40B4-BE49-F238E27FC236}">
                <a16:creationId xmlns:a16="http://schemas.microsoft.com/office/drawing/2014/main" id="{2E5924F0-FF83-475E-B6E0-4C98C85621C9}"/>
              </a:ext>
            </a:extLst>
          </p:cNvPr>
          <p:cNvPicPr>
            <a:picLocks noChangeAspect="1"/>
          </p:cNvPicPr>
          <p:nvPr/>
        </p:nvPicPr>
        <p:blipFill>
          <a:blip r:embed="rId8"/>
          <a:stretch>
            <a:fillRect/>
          </a:stretch>
        </p:blipFill>
        <p:spPr>
          <a:xfrm>
            <a:off x="185877" y="5207836"/>
            <a:ext cx="719282" cy="710242"/>
          </a:xfrm>
          <a:prstGeom prst="rect">
            <a:avLst/>
          </a:prstGeom>
        </p:spPr>
      </p:pic>
      <p:sp>
        <p:nvSpPr>
          <p:cNvPr id="9" name="タイトル 1">
            <a:extLst>
              <a:ext uri="{FF2B5EF4-FFF2-40B4-BE49-F238E27FC236}">
                <a16:creationId xmlns:a16="http://schemas.microsoft.com/office/drawing/2014/main" id="{C1D8CF5A-46B3-F1D5-AB06-FB51A65276A9}"/>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275001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54306"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理解度チェック</a:t>
            </a:r>
            <a:endParaRPr lang="en-US" altLang="ja-JP" sz="4800" dirty="0">
              <a:solidFill>
                <a:srgbClr val="009650"/>
              </a:solidFill>
            </a:endParaRPr>
          </a:p>
        </p:txBody>
      </p:sp>
    </p:spTree>
    <p:extLst>
      <p:ext uri="{BB962C8B-B14F-4D97-AF65-F5344CB8AC3E}">
        <p14:creationId xmlns:p14="http://schemas.microsoft.com/office/powerpoint/2010/main" val="270704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79721-2516-5C02-6DEC-806E09DB7E3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839CCD2-256C-B778-1B3B-DC20E7C586D2}"/>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Meiryo"/>
                <a:ea typeface="Meiryo"/>
              </a:rPr>
              <a:t>3-A</a:t>
            </a:r>
            <a:endParaRPr lang="en-US" sz="3600" dirty="0"/>
          </a:p>
        </p:txBody>
      </p:sp>
      <p:sp>
        <p:nvSpPr>
          <p:cNvPr id="3" name="テキスト ボックス 2">
            <a:extLst>
              <a:ext uri="{FF2B5EF4-FFF2-40B4-BE49-F238E27FC236}">
                <a16:creationId xmlns:a16="http://schemas.microsoft.com/office/drawing/2014/main" id="{AF81926F-D6FE-BD03-8C88-C21E692CB6D3}"/>
              </a:ext>
            </a:extLst>
          </p:cNvPr>
          <p:cNvSpPr txBox="1"/>
          <p:nvPr/>
        </p:nvSpPr>
        <p:spPr>
          <a:xfrm>
            <a:off x="267068" y="1284524"/>
            <a:ext cx="8625412" cy="1477328"/>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問題</a:t>
            </a:r>
            <a:r>
              <a:rPr lang="en-US" altLang="ja-JP" b="1" dirty="0">
                <a:latin typeface="メイリオ" panose="020B0604030504040204" pitchFamily="50" charset="-128"/>
                <a:ea typeface="メイリオ" panose="020B0604030504040204" pitchFamily="50" charset="-128"/>
              </a:rPr>
              <a:t>A</a:t>
            </a:r>
          </a:p>
          <a:p>
            <a:r>
              <a:rPr kumimoji="1" lang="ja-JP" altLang="en-US"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誤情報</a:t>
            </a:r>
            <a:r>
              <a:rPr kumimoji="1" lang="ja-JP" altLang="en-US"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の具体例で正しい対応はどれでしょうか？</a:t>
            </a:r>
            <a:endParaRPr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大きな災害の後、親しい友人から「拡散希望：友人の知り合いの警察官からの情報です。昨晩から窃盗団がいるらしいので警戒を」というメッセージを</a:t>
            </a:r>
          </a:p>
          <a:p>
            <a:r>
              <a:rPr kumimoji="1" lang="ja-JP" altLang="en-US" b="1" dirty="0">
                <a:latin typeface="メイリオ" panose="020B0604030504040204" pitchFamily="50" charset="-128"/>
                <a:ea typeface="メイリオ" panose="020B0604030504040204" pitchFamily="50" charset="-128"/>
              </a:rPr>
              <a:t>受け取りました。さて、あなたはどうしますか？</a:t>
            </a:r>
            <a:endParaRPr kumimoji="1" lang="en-US" altLang="ja-JP"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0C2848E-841F-3BD1-E9A1-4E1984E8665F}"/>
              </a:ext>
            </a:extLst>
          </p:cNvPr>
          <p:cNvSpPr txBox="1"/>
          <p:nvPr/>
        </p:nvSpPr>
        <p:spPr>
          <a:xfrm>
            <a:off x="350167" y="3208908"/>
            <a:ext cx="8805616" cy="1754326"/>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１</a:t>
            </a: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緊急の情報なので、すぐに近隣の知り合いにメッセージを伝える。</a:t>
            </a:r>
            <a:endParaRPr kumimoji="1"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２</a:t>
            </a:r>
            <a:r>
              <a:rPr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正しい情報か分からないので、まず、信頼出来る情報源から真偽をたしかめる。</a:t>
            </a:r>
            <a:endParaRPr kumimoji="1" lang="en-US" altLang="ja-JP"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３</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 </a:t>
            </a:r>
            <a:r>
              <a:rPr lang="ja-JP" altLang="en-US" b="1">
                <a:latin typeface="メイリオ" panose="020B0604030504040204" pitchFamily="50" charset="-128"/>
                <a:ea typeface="メイリオ" panose="020B0604030504040204" pitchFamily="50" charset="-128"/>
              </a:rPr>
              <a:t>拡散希望とあるので、できるだけ情報が早く広まるよう、</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様々な</a:t>
            </a:r>
            <a:r>
              <a:rPr lang="en-US" altLang="ja-JP" b="1">
                <a:latin typeface="メイリオ" panose="020B0604030504040204" pitchFamily="50" charset="-128"/>
                <a:ea typeface="メイリオ" panose="020B0604030504040204" pitchFamily="50" charset="-128"/>
              </a:rPr>
              <a:t>SNS</a:t>
            </a:r>
            <a:r>
              <a:rPr lang="ja-JP" altLang="en-US" b="1">
                <a:latin typeface="メイリオ" panose="020B0604030504040204" pitchFamily="50" charset="-128"/>
                <a:ea typeface="メイリオ" panose="020B0604030504040204" pitchFamily="50" charset="-128"/>
              </a:rPr>
              <a:t>に投稿する。</a:t>
            </a:r>
            <a:endParaRPr kumimoji="1" lang="en-US" altLang="ja-JP" b="1" dirty="0">
              <a:latin typeface="メイリオ" panose="020B0604030504040204" pitchFamily="50" charset="-128"/>
              <a:ea typeface="メイリオ" panose="020B0604030504040204" pitchFamily="50" charset="-128"/>
            </a:endParaRPr>
          </a:p>
        </p:txBody>
      </p:sp>
      <p:pic>
        <p:nvPicPr>
          <p:cNvPr id="13" name="図 12" descr="スポーツゲーム が含まれている画像&#10;&#10;自動的に生成された説明">
            <a:extLst>
              <a:ext uri="{FF2B5EF4-FFF2-40B4-BE49-F238E27FC236}">
                <a16:creationId xmlns:a16="http://schemas.microsoft.com/office/drawing/2014/main" id="{11DE10B0-004A-887C-84AE-5B4D683AB874}"/>
              </a:ext>
            </a:extLst>
          </p:cNvPr>
          <p:cNvPicPr>
            <a:picLocks noChangeAspect="1"/>
          </p:cNvPicPr>
          <p:nvPr/>
        </p:nvPicPr>
        <p:blipFill>
          <a:blip r:embed="rId3"/>
          <a:stretch>
            <a:fillRect/>
          </a:stretch>
        </p:blipFill>
        <p:spPr>
          <a:xfrm>
            <a:off x="6809470" y="4507930"/>
            <a:ext cx="1434938" cy="1846680"/>
          </a:xfrm>
          <a:prstGeom prst="rect">
            <a:avLst/>
          </a:prstGeom>
        </p:spPr>
      </p:pic>
      <p:sp>
        <p:nvSpPr>
          <p:cNvPr id="8" name="タイトル 1">
            <a:extLst>
              <a:ext uri="{FF2B5EF4-FFF2-40B4-BE49-F238E27FC236}">
                <a16:creationId xmlns:a16="http://schemas.microsoft.com/office/drawing/2014/main" id="{34A67B25-F684-F4C2-7A7C-E5E5CF42D7A9}"/>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spTree>
    <p:extLst>
      <p:ext uri="{BB962C8B-B14F-4D97-AF65-F5344CB8AC3E}">
        <p14:creationId xmlns:p14="http://schemas.microsoft.com/office/powerpoint/2010/main" val="4113997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28E79-DAE3-8EF0-8EF8-B3BFD60ECE5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9E7A426-C737-8FDF-B604-CCBCEA9682B5}"/>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Meiryo"/>
                <a:ea typeface="Meiryo"/>
              </a:rPr>
              <a:t>3-A</a:t>
            </a:r>
            <a:endParaRPr lang="en-US" sz="3600" dirty="0"/>
          </a:p>
        </p:txBody>
      </p:sp>
      <p:sp>
        <p:nvSpPr>
          <p:cNvPr id="3" name="テキスト ボックス 2">
            <a:extLst>
              <a:ext uri="{FF2B5EF4-FFF2-40B4-BE49-F238E27FC236}">
                <a16:creationId xmlns:a16="http://schemas.microsoft.com/office/drawing/2014/main" id="{A330555C-938E-1950-B179-7AD6C07B75DA}"/>
              </a:ext>
            </a:extLst>
          </p:cNvPr>
          <p:cNvSpPr txBox="1"/>
          <p:nvPr/>
        </p:nvSpPr>
        <p:spPr>
          <a:xfrm>
            <a:off x="267068" y="1284524"/>
            <a:ext cx="8625412" cy="1477328"/>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問題</a:t>
            </a:r>
            <a:r>
              <a:rPr lang="en-US" altLang="ja-JP" b="1" dirty="0">
                <a:latin typeface="メイリオ" panose="020B0604030504040204" pitchFamily="50" charset="-128"/>
                <a:ea typeface="メイリオ" panose="020B0604030504040204" pitchFamily="50" charset="-128"/>
              </a:rPr>
              <a:t>B</a:t>
            </a:r>
          </a:p>
          <a:p>
            <a:r>
              <a:rPr kumimoji="1" lang="ja-JP" altLang="en-US" b="1" dirty="0">
                <a:latin typeface="メイリオ" panose="020B0604030504040204" pitchFamily="50" charset="-128"/>
                <a:ea typeface="メイリオ" panose="020B0604030504040204" pitchFamily="50" charset="-128"/>
              </a:rPr>
              <a:t>「フィルターバブル」の</a:t>
            </a:r>
            <a:r>
              <a:rPr lang="ja-JP" altLang="en-US" b="1" dirty="0">
                <a:latin typeface="メイリオ" panose="020B0604030504040204" pitchFamily="50" charset="-128"/>
                <a:ea typeface="メイリオ" panose="020B0604030504040204" pitchFamily="50" charset="-128"/>
              </a:rPr>
              <a:t>具体例で正しい対応はどれでしょうか？</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動画サイトで「ネコ」を検索すると、おすすめ一覧にネコ動画がたくさん表示されるようになりました。</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ネコとは関係のないおすすめ一覧を見るにはどうしたらよいでしょう？</a:t>
            </a:r>
          </a:p>
        </p:txBody>
      </p:sp>
      <p:sp>
        <p:nvSpPr>
          <p:cNvPr id="6" name="テキスト ボックス 5">
            <a:extLst>
              <a:ext uri="{FF2B5EF4-FFF2-40B4-BE49-F238E27FC236}">
                <a16:creationId xmlns:a16="http://schemas.microsoft.com/office/drawing/2014/main" id="{AFB29567-6DF1-16B5-A2FF-36FC18DA9672}"/>
              </a:ext>
            </a:extLst>
          </p:cNvPr>
          <p:cNvSpPr txBox="1"/>
          <p:nvPr/>
        </p:nvSpPr>
        <p:spPr>
          <a:xfrm>
            <a:off x="350167" y="3140968"/>
            <a:ext cx="8782917" cy="1477328"/>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１</a:t>
            </a:r>
            <a:r>
              <a:rPr kumimoji="1" lang="en-US" altLang="ja-JP" b="1" dirty="0">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ネコ以外の動物を</a:t>
            </a:r>
            <a:r>
              <a:rPr lang="ja-JP" altLang="en-US" b="1" dirty="0">
                <a:latin typeface="メイリオ" panose="020B0604030504040204" pitchFamily="50" charset="-128"/>
                <a:ea typeface="メイリオ" panose="020B0604030504040204" pitchFamily="50" charset="-128"/>
              </a:rPr>
              <a:t>検索してみる。</a:t>
            </a:r>
            <a:endParaRPr kumimoji="1" lang="en-US" altLang="ja-JP"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２</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使っているサービスやアプリを閉じる。</a:t>
            </a:r>
            <a:endParaRPr kumimoji="1"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３</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ブラウザ・アプリのシークレット・ウィンドウや</a:t>
            </a:r>
            <a:r>
              <a:rPr lang="en-US" altLang="ja-JP" b="1" dirty="0">
                <a:latin typeface="メイリオ" panose="020B0604030504040204" pitchFamily="50" charset="-128"/>
                <a:ea typeface="メイリオ" panose="020B0604030504040204" pitchFamily="50" charset="-128"/>
              </a:rPr>
              <a:t>InPrivate</a:t>
            </a:r>
            <a:r>
              <a:rPr lang="ja-JP" altLang="en-US" b="1" dirty="0">
                <a:latin typeface="メイリオ" panose="020B0604030504040204" pitchFamily="50" charset="-128"/>
                <a:ea typeface="メイリオ" panose="020B0604030504040204" pitchFamily="50" charset="-128"/>
              </a:rPr>
              <a:t>ウィンドウを使う。</a:t>
            </a:r>
            <a:endParaRPr lang="en-US" altLang="ja-JP" b="1" dirty="0">
              <a:latin typeface="メイリオ" panose="020B0604030504040204" pitchFamily="50" charset="-128"/>
              <a:ea typeface="メイリオ" panose="020B0604030504040204" pitchFamily="50" charset="-128"/>
            </a:endParaRPr>
          </a:p>
        </p:txBody>
      </p:sp>
      <p:pic>
        <p:nvPicPr>
          <p:cNvPr id="11" name="図 10" descr="四角形 が含まれている画像&#10;&#10;自動的に生成された説明">
            <a:extLst>
              <a:ext uri="{FF2B5EF4-FFF2-40B4-BE49-F238E27FC236}">
                <a16:creationId xmlns:a16="http://schemas.microsoft.com/office/drawing/2014/main" id="{AC5D414C-0F76-7D38-329D-F9DB5AD8B364}"/>
              </a:ext>
            </a:extLst>
          </p:cNvPr>
          <p:cNvPicPr>
            <a:picLocks noChangeAspect="1"/>
          </p:cNvPicPr>
          <p:nvPr/>
        </p:nvPicPr>
        <p:blipFill>
          <a:blip r:embed="rId3"/>
          <a:stretch>
            <a:fillRect/>
          </a:stretch>
        </p:blipFill>
        <p:spPr>
          <a:xfrm>
            <a:off x="5796136" y="4601490"/>
            <a:ext cx="2410240" cy="1851846"/>
          </a:xfrm>
          <a:prstGeom prst="rect">
            <a:avLst/>
          </a:prstGeom>
        </p:spPr>
      </p:pic>
      <p:sp>
        <p:nvSpPr>
          <p:cNvPr id="10" name="タイトル 1">
            <a:extLst>
              <a:ext uri="{FF2B5EF4-FFF2-40B4-BE49-F238E27FC236}">
                <a16:creationId xmlns:a16="http://schemas.microsoft.com/office/drawing/2014/main" id="{8A61C169-4EC5-31B3-25C0-42380778AF43}"/>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spTree>
    <p:extLst>
      <p:ext uri="{BB962C8B-B14F-4D97-AF65-F5344CB8AC3E}">
        <p14:creationId xmlns:p14="http://schemas.microsoft.com/office/powerpoint/2010/main" val="316253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4F8A-258C-8A40-8978-84930A97840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DD7E13D-0938-FD9E-8B61-7FD5529BD54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Meiryo"/>
                <a:ea typeface="Meiryo"/>
              </a:rPr>
              <a:t>3-A</a:t>
            </a:r>
            <a:endParaRPr lang="en-US" sz="3600" dirty="0"/>
          </a:p>
        </p:txBody>
      </p:sp>
      <p:sp>
        <p:nvSpPr>
          <p:cNvPr id="3" name="テキスト ボックス 2">
            <a:extLst>
              <a:ext uri="{FF2B5EF4-FFF2-40B4-BE49-F238E27FC236}">
                <a16:creationId xmlns:a16="http://schemas.microsoft.com/office/drawing/2014/main" id="{BF4F83F9-7D76-D388-B88E-7B9D0A853D64}"/>
              </a:ext>
            </a:extLst>
          </p:cNvPr>
          <p:cNvSpPr txBox="1"/>
          <p:nvPr/>
        </p:nvSpPr>
        <p:spPr>
          <a:xfrm>
            <a:off x="267068" y="1284524"/>
            <a:ext cx="8625412" cy="1477328"/>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問題</a:t>
            </a:r>
            <a:r>
              <a:rPr lang="en-US" altLang="ja-JP" b="1" dirty="0">
                <a:latin typeface="メイリオ" panose="020B0604030504040204" pitchFamily="50" charset="-128"/>
                <a:ea typeface="メイリオ" panose="020B0604030504040204" pitchFamily="50" charset="-128"/>
              </a:rPr>
              <a:t>C</a:t>
            </a:r>
          </a:p>
          <a:p>
            <a:r>
              <a:rPr kumimoji="1" lang="ja-JP" altLang="en-US" b="1" dirty="0">
                <a:latin typeface="メイリオ" panose="020B0604030504040204" pitchFamily="50" charset="-128"/>
                <a:ea typeface="メイリオ" panose="020B0604030504040204" pitchFamily="50" charset="-128"/>
              </a:rPr>
              <a:t>「エコーチェンバー」の</a:t>
            </a:r>
            <a:r>
              <a:rPr lang="ja-JP" altLang="en-US" b="1" dirty="0">
                <a:latin typeface="メイリオ" panose="020B0604030504040204" pitchFamily="50" charset="-128"/>
                <a:ea typeface="メイリオ" panose="020B0604030504040204" pitchFamily="50" charset="-128"/>
              </a:rPr>
              <a:t>具体例で正しい対応はどれでしょうか？</a:t>
            </a:r>
            <a:endParaRPr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ソーシャルメディアでは大騒ぎになっているのに、そうした話題がソーシャルメディア以外で目にすることがない、と感じる事があるのは、どんな理由でしょう？</a:t>
            </a:r>
          </a:p>
        </p:txBody>
      </p:sp>
      <p:sp>
        <p:nvSpPr>
          <p:cNvPr id="5" name="テキスト ボックス 4">
            <a:extLst>
              <a:ext uri="{FF2B5EF4-FFF2-40B4-BE49-F238E27FC236}">
                <a16:creationId xmlns:a16="http://schemas.microsoft.com/office/drawing/2014/main" id="{1B3BAD95-577C-1CEF-E95C-A1110A29EC77}"/>
              </a:ext>
            </a:extLst>
          </p:cNvPr>
          <p:cNvSpPr txBox="1"/>
          <p:nvPr/>
        </p:nvSpPr>
        <p:spPr>
          <a:xfrm>
            <a:off x="350167" y="2837835"/>
            <a:ext cx="8526765" cy="2308324"/>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１</a:t>
            </a: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ソーシャルメディアは自分と似たような意見の投稿が集まりやすい</a:t>
            </a:r>
            <a:endParaRPr kumimoji="1"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    </a:t>
            </a:r>
            <a:r>
              <a:rPr kumimoji="1" lang="ja-JP" altLang="en-US" b="1" dirty="0">
                <a:latin typeface="メイリオ" panose="020B0604030504040204" pitchFamily="50" charset="-128"/>
                <a:ea typeface="メイリオ" panose="020B0604030504040204" pitchFamily="50" charset="-128"/>
              </a:rPr>
              <a:t>傾向があるから。自分や周囲の意見は世の中のありようと同じとは限らない。</a:t>
            </a:r>
            <a:endParaRPr kumimoji="1" lang="en-US" altLang="ja-JP"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２</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ソーシャルメディアでの情報拡散が足りないため、</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もっと拡散する方法を考えていかなければならない。</a:t>
            </a:r>
            <a:endParaRPr lang="en-US" altLang="ja-JP"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３</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世間一般の動きが広く知られないのは、知らせる立場の何らかの意図が働いて</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いるから。</a:t>
            </a:r>
            <a:endParaRPr kumimoji="1" lang="ja-JP" altLang="en-US" b="1" dirty="0">
              <a:latin typeface="メイリオ" panose="020B0604030504040204" pitchFamily="50" charset="-128"/>
              <a:ea typeface="メイリオ" panose="020B0604030504040204" pitchFamily="50" charset="-128"/>
            </a:endParaRPr>
          </a:p>
        </p:txBody>
      </p:sp>
      <p:pic>
        <p:nvPicPr>
          <p:cNvPr id="13" name="図 12" descr="アイコン&#10;&#10;自動的に生成された説明">
            <a:extLst>
              <a:ext uri="{FF2B5EF4-FFF2-40B4-BE49-F238E27FC236}">
                <a16:creationId xmlns:a16="http://schemas.microsoft.com/office/drawing/2014/main" id="{4147BBA8-E64A-E24B-5CEC-4EDE634FA81B}"/>
              </a:ext>
            </a:extLst>
          </p:cNvPr>
          <p:cNvPicPr>
            <a:picLocks noChangeAspect="1"/>
          </p:cNvPicPr>
          <p:nvPr/>
        </p:nvPicPr>
        <p:blipFill>
          <a:blip r:embed="rId3"/>
          <a:stretch>
            <a:fillRect/>
          </a:stretch>
        </p:blipFill>
        <p:spPr>
          <a:xfrm>
            <a:off x="6948264" y="5013176"/>
            <a:ext cx="981964" cy="1341434"/>
          </a:xfrm>
          <a:prstGeom prst="rect">
            <a:avLst/>
          </a:prstGeom>
        </p:spPr>
      </p:pic>
      <p:pic>
        <p:nvPicPr>
          <p:cNvPr id="17" name="図 16" descr="アイコン&#10;&#10;自動的に生成された説明">
            <a:extLst>
              <a:ext uri="{FF2B5EF4-FFF2-40B4-BE49-F238E27FC236}">
                <a16:creationId xmlns:a16="http://schemas.microsoft.com/office/drawing/2014/main" id="{2791F65B-46BB-EFD9-8950-2C5489F48FFC}"/>
              </a:ext>
            </a:extLst>
          </p:cNvPr>
          <p:cNvPicPr>
            <a:picLocks noChangeAspect="1"/>
          </p:cNvPicPr>
          <p:nvPr/>
        </p:nvPicPr>
        <p:blipFill>
          <a:blip r:embed="rId4"/>
          <a:stretch>
            <a:fillRect/>
          </a:stretch>
        </p:blipFill>
        <p:spPr>
          <a:xfrm>
            <a:off x="5505924" y="5013800"/>
            <a:ext cx="856922" cy="1340809"/>
          </a:xfrm>
          <a:prstGeom prst="rect">
            <a:avLst/>
          </a:prstGeom>
        </p:spPr>
      </p:pic>
      <p:sp>
        <p:nvSpPr>
          <p:cNvPr id="8" name="タイトル 1">
            <a:extLst>
              <a:ext uri="{FF2B5EF4-FFF2-40B4-BE49-F238E27FC236}">
                <a16:creationId xmlns:a16="http://schemas.microsoft.com/office/drawing/2014/main" id="{569776BB-7296-59A8-DF78-259EAE3A4FF0}"/>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spTree>
    <p:extLst>
      <p:ext uri="{BB962C8B-B14F-4D97-AF65-F5344CB8AC3E}">
        <p14:creationId xmlns:p14="http://schemas.microsoft.com/office/powerpoint/2010/main" val="211814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0A44C-40BF-B4AD-E5FF-BC3DEFF8077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8AE0BC5-C6B5-8C71-9EC3-B68ED533579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Meiryo"/>
                <a:ea typeface="Meiryo"/>
              </a:rPr>
              <a:t>3-A</a:t>
            </a:r>
            <a:endParaRPr lang="en-US" sz="3600" dirty="0"/>
          </a:p>
        </p:txBody>
      </p:sp>
      <p:sp>
        <p:nvSpPr>
          <p:cNvPr id="3" name="テキスト ボックス 2">
            <a:extLst>
              <a:ext uri="{FF2B5EF4-FFF2-40B4-BE49-F238E27FC236}">
                <a16:creationId xmlns:a16="http://schemas.microsoft.com/office/drawing/2014/main" id="{5BB167C6-E5E0-B733-8E4C-38CA6AA0D18E}"/>
              </a:ext>
            </a:extLst>
          </p:cNvPr>
          <p:cNvSpPr txBox="1"/>
          <p:nvPr/>
        </p:nvSpPr>
        <p:spPr>
          <a:xfrm>
            <a:off x="533124" y="4736537"/>
            <a:ext cx="6965303"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問題</a:t>
            </a:r>
            <a:r>
              <a:rPr lang="en-US" altLang="ja-JP" sz="2800" b="1" dirty="0">
                <a:latin typeface="メイリオ" panose="020B0604030504040204" pitchFamily="50" charset="-128"/>
                <a:ea typeface="メイリオ" panose="020B0604030504040204" pitchFamily="50" charset="-128"/>
              </a:rPr>
              <a:t>C</a:t>
            </a:r>
          </a:p>
        </p:txBody>
      </p:sp>
      <p:pic>
        <p:nvPicPr>
          <p:cNvPr id="13" name="図 12" descr="アイコン&#10;&#10;自動的に生成された説明">
            <a:extLst>
              <a:ext uri="{FF2B5EF4-FFF2-40B4-BE49-F238E27FC236}">
                <a16:creationId xmlns:a16="http://schemas.microsoft.com/office/drawing/2014/main" id="{0AD38D39-238E-F4B9-7880-14B62E1260E0}"/>
              </a:ext>
            </a:extLst>
          </p:cNvPr>
          <p:cNvPicPr>
            <a:picLocks noChangeAspect="1"/>
          </p:cNvPicPr>
          <p:nvPr/>
        </p:nvPicPr>
        <p:blipFill>
          <a:blip r:embed="rId3"/>
          <a:stretch>
            <a:fillRect/>
          </a:stretch>
        </p:blipFill>
        <p:spPr>
          <a:xfrm>
            <a:off x="7524328" y="4266287"/>
            <a:ext cx="1244438" cy="1699992"/>
          </a:xfrm>
          <a:prstGeom prst="rect">
            <a:avLst/>
          </a:prstGeom>
        </p:spPr>
      </p:pic>
      <p:sp>
        <p:nvSpPr>
          <p:cNvPr id="8" name="タイトル 1">
            <a:extLst>
              <a:ext uri="{FF2B5EF4-FFF2-40B4-BE49-F238E27FC236}">
                <a16:creationId xmlns:a16="http://schemas.microsoft.com/office/drawing/2014/main" id="{5420ED2B-7ABF-613F-30D9-0B3F1404C26C}"/>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sp>
        <p:nvSpPr>
          <p:cNvPr id="2" name="テキスト ボックス 1">
            <a:extLst>
              <a:ext uri="{FF2B5EF4-FFF2-40B4-BE49-F238E27FC236}">
                <a16:creationId xmlns:a16="http://schemas.microsoft.com/office/drawing/2014/main" id="{366EB5E5-A154-C940-3FED-BEABDD48F819}"/>
              </a:ext>
            </a:extLst>
          </p:cNvPr>
          <p:cNvSpPr txBox="1"/>
          <p:nvPr/>
        </p:nvSpPr>
        <p:spPr>
          <a:xfrm>
            <a:off x="510127" y="2239958"/>
            <a:ext cx="1168910" cy="954107"/>
          </a:xfrm>
          <a:prstGeom prst="rect">
            <a:avLst/>
          </a:prstGeom>
          <a:noFill/>
        </p:spPr>
        <p:txBody>
          <a:bodyPr wrap="none" rtlCol="0">
            <a:spAutoFit/>
          </a:bodyPr>
          <a:lstStyle/>
          <a:p>
            <a:r>
              <a:rPr lang="ja-JP" altLang="en-US" sz="2800" b="1" dirty="0">
                <a:latin typeface="メイリオ" panose="020B0604030504040204" pitchFamily="50" charset="-128"/>
                <a:ea typeface="メイリオ" panose="020B0604030504040204" pitchFamily="50" charset="-128"/>
              </a:rPr>
              <a:t>問題</a:t>
            </a:r>
            <a:r>
              <a:rPr lang="en-US" altLang="ja-JP" sz="2800" b="1" dirty="0">
                <a:latin typeface="メイリオ" panose="020B0604030504040204" pitchFamily="50" charset="-128"/>
                <a:ea typeface="メイリオ" panose="020B0604030504040204" pitchFamily="50" charset="-128"/>
              </a:rPr>
              <a:t>A</a:t>
            </a:r>
          </a:p>
          <a:p>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6BC0F11-59ED-2A5F-224F-0B1F721E13E0}"/>
              </a:ext>
            </a:extLst>
          </p:cNvPr>
          <p:cNvSpPr txBox="1"/>
          <p:nvPr/>
        </p:nvSpPr>
        <p:spPr>
          <a:xfrm>
            <a:off x="510127" y="3491716"/>
            <a:ext cx="7633280"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問題</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756481F0-39F3-2F7E-7211-C31C382B70AA}"/>
              </a:ext>
            </a:extLst>
          </p:cNvPr>
          <p:cNvSpPr txBox="1"/>
          <p:nvPr/>
        </p:nvSpPr>
        <p:spPr>
          <a:xfrm>
            <a:off x="443228" y="1483076"/>
            <a:ext cx="277832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問題</a:t>
            </a:r>
            <a:r>
              <a:rPr lang="en-US" altLang="ja-JP" sz="2400" b="1" dirty="0">
                <a:latin typeface="メイリオ" panose="020B0604030504040204" pitchFamily="50" charset="-128"/>
                <a:ea typeface="メイリオ" panose="020B0604030504040204" pitchFamily="50" charset="-128"/>
              </a:rPr>
              <a:t>A</a:t>
            </a: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C</a:t>
            </a:r>
            <a:r>
              <a:rPr lang="ja-JP" altLang="en-US" sz="2400" b="1" dirty="0">
                <a:latin typeface="メイリオ" panose="020B0604030504040204" pitchFamily="50" charset="-128"/>
                <a:ea typeface="メイリオ" panose="020B0604030504040204" pitchFamily="50" charset="-128"/>
              </a:rPr>
              <a:t>の解答：</a:t>
            </a:r>
            <a:endParaRPr lang="en-US" altLang="ja-JP" sz="24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274C1E5-DE2F-14B2-A1E1-0D313B84A917}"/>
              </a:ext>
            </a:extLst>
          </p:cNvPr>
          <p:cNvSpPr txBox="1"/>
          <p:nvPr/>
        </p:nvSpPr>
        <p:spPr>
          <a:xfrm>
            <a:off x="3692803" y="2265408"/>
            <a:ext cx="3057247" cy="523220"/>
          </a:xfrm>
          <a:prstGeom prst="rect">
            <a:avLst/>
          </a:prstGeom>
          <a:noFill/>
        </p:spPr>
        <p:txBody>
          <a:bodyPr wrap="square" rtlCol="0">
            <a:spAutoFit/>
          </a:bodyPr>
          <a:lstStyle/>
          <a:p>
            <a:r>
              <a:rPr lang="ja-JP" altLang="en-US" sz="2800" b="1" u="sng" dirty="0">
                <a:latin typeface="メイリオ" panose="020B0604030504040204" pitchFamily="50" charset="-128"/>
                <a:ea typeface="メイリオ" panose="020B0604030504040204" pitchFamily="50" charset="-128"/>
              </a:rPr>
              <a:t>正解　　　</a:t>
            </a:r>
            <a:r>
              <a:rPr lang="ja-JP" altLang="en-US" sz="2800" b="1" u="sng">
                <a:latin typeface="メイリオ" panose="020B0604030504040204" pitchFamily="50" charset="-128"/>
                <a:ea typeface="メイリオ" panose="020B0604030504040204" pitchFamily="50" charset="-128"/>
              </a:rPr>
              <a:t>２</a:t>
            </a:r>
            <a:r>
              <a:rPr lang="ja-JP" altLang="en-US" sz="2800" b="1" u="sng"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136BFEE-AE67-27FC-D765-1CE25316582F}"/>
              </a:ext>
            </a:extLst>
          </p:cNvPr>
          <p:cNvSpPr txBox="1"/>
          <p:nvPr/>
        </p:nvSpPr>
        <p:spPr>
          <a:xfrm>
            <a:off x="3707904" y="3482304"/>
            <a:ext cx="2941831" cy="523220"/>
          </a:xfrm>
          <a:prstGeom prst="rect">
            <a:avLst/>
          </a:prstGeom>
          <a:noFill/>
        </p:spPr>
        <p:txBody>
          <a:bodyPr wrap="none" rtlCol="0">
            <a:spAutoFit/>
          </a:bodyPr>
          <a:lstStyle/>
          <a:p>
            <a:r>
              <a:rPr lang="ja-JP" altLang="en-US" sz="2800" b="1" u="sng" dirty="0">
                <a:latin typeface="メイリオ" panose="020B0604030504040204" pitchFamily="50" charset="-128"/>
                <a:ea typeface="メイリオ" panose="020B0604030504040204" pitchFamily="50" charset="-128"/>
              </a:rPr>
              <a:t>正解　　　</a:t>
            </a:r>
            <a:r>
              <a:rPr lang="en-US" altLang="ja-JP" sz="2800" b="1" u="sng" dirty="0">
                <a:latin typeface="メイリオ" panose="020B0604030504040204" pitchFamily="50" charset="-128"/>
                <a:ea typeface="メイリオ" panose="020B0604030504040204" pitchFamily="50" charset="-128"/>
              </a:rPr>
              <a:t>3</a:t>
            </a:r>
            <a:r>
              <a:rPr lang="ja-JP" altLang="en-US" sz="2800" b="1" u="sng"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BF12872-8C91-0751-4E58-90BCF302E432}"/>
              </a:ext>
            </a:extLst>
          </p:cNvPr>
          <p:cNvSpPr txBox="1"/>
          <p:nvPr/>
        </p:nvSpPr>
        <p:spPr>
          <a:xfrm>
            <a:off x="3707904" y="4736537"/>
            <a:ext cx="2941831" cy="523220"/>
          </a:xfrm>
          <a:prstGeom prst="rect">
            <a:avLst/>
          </a:prstGeom>
          <a:noFill/>
        </p:spPr>
        <p:txBody>
          <a:bodyPr wrap="none" rtlCol="0">
            <a:spAutoFit/>
          </a:bodyPr>
          <a:lstStyle/>
          <a:p>
            <a:r>
              <a:rPr lang="ja-JP" altLang="en-US" sz="2800" b="1" u="sng" dirty="0">
                <a:latin typeface="メイリオ" panose="020B0604030504040204" pitchFamily="50" charset="-128"/>
                <a:ea typeface="メイリオ" panose="020B0604030504040204" pitchFamily="50" charset="-128"/>
              </a:rPr>
              <a:t>正解　　　</a:t>
            </a:r>
            <a:r>
              <a:rPr lang="en-US" altLang="ja-JP" sz="2800" b="1" u="sng" dirty="0">
                <a:latin typeface="メイリオ" panose="020B0604030504040204" pitchFamily="50" charset="-128"/>
                <a:ea typeface="メイリオ" panose="020B0604030504040204" pitchFamily="50" charset="-128"/>
              </a:rPr>
              <a:t>1</a:t>
            </a:r>
            <a:r>
              <a:rPr lang="ja-JP" altLang="en-US" sz="2800" b="1" u="sng">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0839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547664" y="311581"/>
            <a:ext cx="7992888"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000" dirty="0">
                <a:solidFill>
                  <a:srgbClr val="009650"/>
                </a:solidFill>
              </a:rPr>
              <a:t>デジタルリテラシーについて</a:t>
            </a:r>
            <a:endParaRPr lang="en-US" altLang="ja-JP" sz="4400" dirty="0">
              <a:solidFill>
                <a:srgbClr val="009650"/>
              </a:solidFill>
            </a:endParaRPr>
          </a:p>
        </p:txBody>
      </p:sp>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5256"/>
            <a:ext cx="4134465" cy="490904"/>
          </a:xfrm>
        </p:spPr>
        <p:txBody>
          <a:bodyPr wrap="none">
            <a:spAutoFit/>
          </a:bodyPr>
          <a:lstStyle/>
          <a:p>
            <a:r>
              <a:rPr lang="ja-JP" altLang="en-US" sz="2800" dirty="0"/>
              <a:t>デジタルリテラシーとは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7" name="テキスト ボックス 6">
            <a:extLst>
              <a:ext uri="{FF2B5EF4-FFF2-40B4-BE49-F238E27FC236}">
                <a16:creationId xmlns:a16="http://schemas.microsoft.com/office/drawing/2014/main" id="{3FAACBE9-BCEA-48A1-BC55-E8D345B1EBCB}"/>
              </a:ext>
            </a:extLst>
          </p:cNvPr>
          <p:cNvSpPr txBox="1"/>
          <p:nvPr/>
        </p:nvSpPr>
        <p:spPr>
          <a:xfrm>
            <a:off x="251520" y="1268760"/>
            <a:ext cx="8784976" cy="3149324"/>
          </a:xfrm>
          <a:prstGeom prst="rect">
            <a:avLst/>
          </a:prstGeom>
          <a:noFill/>
        </p:spPr>
        <p:txBody>
          <a:bodyPr wrap="square">
            <a:spAutoFit/>
          </a:bodyPr>
          <a:lstStyle/>
          <a:p>
            <a:pPr algn="l">
              <a:lnSpc>
                <a:spcPct val="130000"/>
              </a:lnSpc>
            </a:pPr>
            <a:r>
              <a:rPr lang="ja-JP" altLang="en-US" sz="2400" b="1" i="0" dirty="0">
                <a:solidFill>
                  <a:srgbClr val="009650"/>
                </a:solidFill>
                <a:effectLst/>
                <a:latin typeface="メイリオ" panose="020B0604030504040204" pitchFamily="50" charset="-128"/>
                <a:ea typeface="メイリオ" panose="020B0604030504040204" pitchFamily="50" charset="-128"/>
              </a:rPr>
              <a:t>デジタルリテラシーとは？</a:t>
            </a:r>
            <a:endParaRPr lang="en-US" altLang="ja-JP" sz="2400" b="1" dirty="0">
              <a:latin typeface="メイリオ" panose="020B0604030504040204" pitchFamily="50" charset="-128"/>
              <a:ea typeface="メイリオ" panose="020B0604030504040204" pitchFamily="50" charset="-128"/>
            </a:endParaRPr>
          </a:p>
          <a:p>
            <a:pPr algn="l">
              <a:lnSpc>
                <a:spcPct val="130000"/>
              </a:lnSpc>
              <a:spcBef>
                <a:spcPts val="600"/>
              </a:spcBef>
            </a:pPr>
            <a:r>
              <a:rPr lang="ja-JP" altLang="en-US" b="1" i="0" dirty="0">
                <a:effectLst/>
                <a:latin typeface="メイリオ" panose="020B0604030504040204" pitchFamily="50" charset="-128"/>
                <a:ea typeface="メイリオ" panose="020B0604030504040204" pitchFamily="50" charset="-128"/>
              </a:rPr>
              <a:t>デジタルリテラシーとは、デジタル技術やデジタル機器、またそれらを用いた各種のオンラインサービスを適切に利用する能力です。</a:t>
            </a:r>
            <a:endParaRPr lang="en-US" altLang="ja-JP" b="1" i="0" dirty="0">
              <a:effectLst/>
              <a:latin typeface="メイリオ" panose="020B0604030504040204" pitchFamily="50" charset="-128"/>
              <a:ea typeface="メイリオ" panose="020B0604030504040204" pitchFamily="50" charset="-128"/>
            </a:endParaRPr>
          </a:p>
          <a:p>
            <a:pPr algn="l">
              <a:lnSpc>
                <a:spcPct val="130000"/>
              </a:lnSpc>
            </a:pPr>
            <a:r>
              <a:rPr lang="ja-JP" altLang="en-US" b="1" i="0" dirty="0">
                <a:effectLst/>
                <a:latin typeface="メイリオ" panose="020B0604030504040204" pitchFamily="50" charset="-128"/>
                <a:ea typeface="メイリオ" panose="020B0604030504040204" pitchFamily="50" charset="-128"/>
              </a:rPr>
              <a:t>スマートフォンをはじめとするデジタル機器を活用するためには、基本的な使い方に加え、ネット通販や検索サイト、ネット上でのコミュニケーション等のオンラインサービスの使用方法や特徴の理解、またそれらの利用に伴う責任などを理解することが重要です。</a:t>
            </a:r>
            <a:r>
              <a:rPr lang="ja-JP" altLang="en-US" b="1" i="0" u="sng" dirty="0">
                <a:solidFill>
                  <a:srgbClr val="00B050"/>
                </a:solidFill>
                <a:effectLst/>
                <a:latin typeface="メイリオ" panose="020B0604030504040204" pitchFamily="50" charset="-128"/>
                <a:ea typeface="メイリオ" panose="020B0604030504040204" pitchFamily="50" charset="-128"/>
              </a:rPr>
              <a:t>デジタルリテラシーを身につけることでオンラインでのコミュニケーションや情報の利活用がより安全で快適になります。</a:t>
            </a:r>
            <a:endParaRPr lang="en-US" altLang="ja-JP" b="1" i="0" u="sng" dirty="0">
              <a:solidFill>
                <a:srgbClr val="00B050"/>
              </a:solidFill>
              <a:effectLst/>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326FC199-B1B9-DEEB-BEAF-0A513D9CF3D4}"/>
              </a:ext>
            </a:extLst>
          </p:cNvPr>
          <p:cNvPicPr>
            <a:picLocks noChangeAspect="1"/>
          </p:cNvPicPr>
          <p:nvPr/>
        </p:nvPicPr>
        <p:blipFill>
          <a:blip r:embed="rId3"/>
          <a:stretch>
            <a:fillRect/>
          </a:stretch>
        </p:blipFill>
        <p:spPr>
          <a:xfrm>
            <a:off x="6012160" y="4293096"/>
            <a:ext cx="2370400" cy="2100036"/>
          </a:xfrm>
          <a:prstGeom prst="rect">
            <a:avLst/>
          </a:prstGeom>
        </p:spPr>
      </p:pic>
      <p:sp>
        <p:nvSpPr>
          <p:cNvPr id="5" name="矢印: 右 4">
            <a:extLst>
              <a:ext uri="{FF2B5EF4-FFF2-40B4-BE49-F238E27FC236}">
                <a16:creationId xmlns:a16="http://schemas.microsoft.com/office/drawing/2014/main" id="{675BD9B4-6793-CB8B-C22B-537824E79994}"/>
              </a:ext>
            </a:extLst>
          </p:cNvPr>
          <p:cNvSpPr/>
          <p:nvPr/>
        </p:nvSpPr>
        <p:spPr>
          <a:xfrm rot="5400000">
            <a:off x="3003964" y="4203915"/>
            <a:ext cx="435757" cy="8640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C5E38056-1B4E-AC32-08B8-F91C1A60A090}"/>
              </a:ext>
            </a:extLst>
          </p:cNvPr>
          <p:cNvSpPr/>
          <p:nvPr/>
        </p:nvSpPr>
        <p:spPr>
          <a:xfrm>
            <a:off x="539544" y="4958447"/>
            <a:ext cx="5364598" cy="1261585"/>
          </a:xfrm>
          <a:prstGeom prst="round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デジタルリテラシーはデジタル社会で</a:t>
            </a:r>
          </a:p>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楽しく活動するための大切なスキルです</a:t>
            </a:r>
          </a:p>
        </p:txBody>
      </p:sp>
    </p:spTree>
    <p:extLst>
      <p:ext uri="{BB962C8B-B14F-4D97-AF65-F5344CB8AC3E}">
        <p14:creationId xmlns:p14="http://schemas.microsoft.com/office/powerpoint/2010/main" val="66389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895A00B-280F-0BF2-B7C0-123782BC3FAD}"/>
              </a:ext>
            </a:extLst>
          </p:cNvPr>
          <p:cNvSpPr txBox="1"/>
          <p:nvPr/>
        </p:nvSpPr>
        <p:spPr>
          <a:xfrm>
            <a:off x="251520" y="1290651"/>
            <a:ext cx="8640960" cy="2789225"/>
          </a:xfrm>
          <a:prstGeom prst="rect">
            <a:avLst/>
          </a:prstGeom>
          <a:noFill/>
        </p:spPr>
        <p:txBody>
          <a:bodyPr wrap="square">
            <a:spAutoFit/>
          </a:bodyPr>
          <a:lstStyle/>
          <a:p>
            <a:pPr>
              <a:lnSpc>
                <a:spcPct val="130000"/>
              </a:lnSpc>
            </a:pPr>
            <a:r>
              <a:rPr lang="ja-JP" altLang="en-US" sz="2400" b="1" dirty="0">
                <a:solidFill>
                  <a:srgbClr val="009650"/>
                </a:solidFill>
                <a:latin typeface="メイリオ" panose="020B0604030504040204" pitchFamily="50" charset="-128"/>
                <a:ea typeface="メイリオ" panose="020B0604030504040204" pitchFamily="50" charset="-128"/>
              </a:rPr>
              <a:t>なぜ今デジタルリテラシーが必要？</a:t>
            </a:r>
            <a:endParaRPr lang="en-US" altLang="ja-JP" sz="2400" b="1" i="0" dirty="0">
              <a:effectLst/>
              <a:latin typeface="メイリオ" panose="020B0604030504040204" pitchFamily="50" charset="-128"/>
              <a:ea typeface="メイリオ" panose="020B0604030504040204" pitchFamily="50" charset="-128"/>
            </a:endParaRPr>
          </a:p>
          <a:p>
            <a:pPr>
              <a:lnSpc>
                <a:spcPct val="130000"/>
              </a:lnSpc>
              <a:spcBef>
                <a:spcPts val="600"/>
              </a:spcBef>
            </a:pPr>
            <a:r>
              <a:rPr lang="ja-JP" altLang="en-US" b="1" i="0" dirty="0">
                <a:effectLst/>
                <a:latin typeface="メイリオ" panose="020B0604030504040204" pitchFamily="50" charset="-128"/>
                <a:ea typeface="メイリオ" panose="020B0604030504040204" pitchFamily="50" charset="-128"/>
              </a:rPr>
              <a:t>日本ではデジタル技術</a:t>
            </a:r>
            <a:r>
              <a:rPr lang="ja-JP" altLang="en-US" b="1" dirty="0">
                <a:latin typeface="メイリオ" panose="020B0604030504040204" pitchFamily="50" charset="-128"/>
                <a:ea typeface="メイリオ" panose="020B0604030504040204" pitchFamily="50" charset="-128"/>
              </a:rPr>
              <a:t>が発展し</a:t>
            </a:r>
            <a:r>
              <a:rPr lang="ja-JP" altLang="en-US" b="1" i="0" dirty="0">
                <a:effectLst/>
                <a:latin typeface="メイリオ" panose="020B0604030504040204" pitchFamily="50" charset="-128"/>
                <a:ea typeface="メイリオ" panose="020B0604030504040204" pitchFamily="50" charset="-128"/>
              </a:rPr>
              <a:t>、高速で安定したインターネット通信が広く利用されています。また、スマホの普及やオンラインショッピングの一般化など、様々な分野でデジタル技術が活用されています。</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スマホを使うことで、</a:t>
            </a:r>
            <a:r>
              <a:rPr lang="ja-JP" altLang="en-US" b="1" i="0" dirty="0">
                <a:effectLst/>
                <a:latin typeface="メイリオ" panose="020B0604030504040204" pitchFamily="50" charset="-128"/>
                <a:ea typeface="メイリオ" panose="020B0604030504040204" pitchFamily="50" charset="-128"/>
              </a:rPr>
              <a:t>テレビや新聞だけでなく、</a:t>
            </a:r>
            <a:r>
              <a:rPr lang="en-US" altLang="ja-JP" b="1" i="0" u="sng" dirty="0">
                <a:solidFill>
                  <a:srgbClr val="00B050"/>
                </a:solidFill>
                <a:effectLst/>
                <a:latin typeface="メイリオ" panose="020B0604030504040204" pitchFamily="50" charset="-128"/>
                <a:ea typeface="メイリオ" panose="020B0604030504040204" pitchFamily="50" charset="-128"/>
              </a:rPr>
              <a:t>SNS</a:t>
            </a:r>
            <a:r>
              <a:rPr lang="ja-JP" altLang="en-US" b="1" i="0" u="sng" dirty="0">
                <a:solidFill>
                  <a:srgbClr val="00B050"/>
                </a:solidFill>
                <a:effectLst/>
                <a:latin typeface="メイリオ" panose="020B0604030504040204" pitchFamily="50" charset="-128"/>
                <a:ea typeface="メイリオ" panose="020B0604030504040204" pitchFamily="50" charset="-128"/>
              </a:rPr>
              <a:t>や動画サイトなどのソーシャルメディア</a:t>
            </a:r>
            <a:r>
              <a:rPr lang="ja-JP" altLang="en-US" b="1" i="0" dirty="0">
                <a:effectLst/>
                <a:latin typeface="メイリオ" panose="020B0604030504040204" pitchFamily="50" charset="-128"/>
                <a:ea typeface="メイリオ" panose="020B0604030504040204" pitchFamily="50" charset="-128"/>
              </a:rPr>
              <a:t>を通じて手軽に情報を入手できたり、お友達と写真や情報を簡単に共有したりすることができたりと、皆さんの生活もデジタル化が進んでいます。</a:t>
            </a:r>
            <a:endParaRPr lang="en-US" altLang="ja-JP" b="1" i="0" dirty="0">
              <a:effectLst/>
              <a:latin typeface="メイリオ" panose="020B0604030504040204" pitchFamily="50" charset="-128"/>
              <a:ea typeface="メイリオ" panose="020B0604030504040204" pitchFamily="50" charset="-128"/>
            </a:endParaRPr>
          </a:p>
        </p:txBody>
      </p:sp>
      <p:pic>
        <p:nvPicPr>
          <p:cNvPr id="8" name="図 7" descr="グラフィカル ユーザー インターフェイス&#10;&#10;自動的に生成された説明">
            <a:extLst>
              <a:ext uri="{FF2B5EF4-FFF2-40B4-BE49-F238E27FC236}">
                <a16:creationId xmlns:a16="http://schemas.microsoft.com/office/drawing/2014/main" id="{0A1528CF-0365-96C9-AFDA-CF8B50B7FC70}"/>
              </a:ext>
            </a:extLst>
          </p:cNvPr>
          <p:cNvPicPr>
            <a:picLocks noChangeAspect="1"/>
          </p:cNvPicPr>
          <p:nvPr/>
        </p:nvPicPr>
        <p:blipFill>
          <a:blip r:embed="rId3"/>
          <a:stretch>
            <a:fillRect/>
          </a:stretch>
        </p:blipFill>
        <p:spPr>
          <a:xfrm>
            <a:off x="5779410" y="4221088"/>
            <a:ext cx="2772308" cy="2016334"/>
          </a:xfrm>
          <a:prstGeom prst="rect">
            <a:avLst/>
          </a:prstGeom>
        </p:spPr>
      </p:pic>
      <p:sp>
        <p:nvSpPr>
          <p:cNvPr id="3" name="矢印: 右 2">
            <a:extLst>
              <a:ext uri="{FF2B5EF4-FFF2-40B4-BE49-F238E27FC236}">
                <a16:creationId xmlns:a16="http://schemas.microsoft.com/office/drawing/2014/main" id="{96B971F5-55EA-8B89-14E6-87B146B377F5}"/>
              </a:ext>
            </a:extLst>
          </p:cNvPr>
          <p:cNvSpPr/>
          <p:nvPr/>
        </p:nvSpPr>
        <p:spPr>
          <a:xfrm rot="5400000">
            <a:off x="2794526" y="3790652"/>
            <a:ext cx="435757" cy="8640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540FA03D-E29F-5765-DDEB-9659C974CA98}"/>
              </a:ext>
            </a:extLst>
          </p:cNvPr>
          <p:cNvSpPr/>
          <p:nvPr/>
        </p:nvSpPr>
        <p:spPr>
          <a:xfrm>
            <a:off x="510127" y="4520726"/>
            <a:ext cx="5004556" cy="1675538"/>
          </a:xfrm>
          <a:prstGeom prst="roundRect">
            <a:avLst/>
          </a:prstGeom>
          <a:solidFill>
            <a:srgbClr val="0096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これらの生活のデジタル化に対応するため</a:t>
            </a:r>
            <a:endParaRPr lang="en-US" altLang="ja-JP" b="1" dirty="0">
              <a:solidFill>
                <a:schemeClr val="bg1"/>
              </a:solidFill>
              <a:latin typeface="メイリオ" panose="020B0604030504040204" pitchFamily="50" charset="-128"/>
              <a:ea typeface="メイリオ" panose="020B0604030504040204" pitchFamily="50" charset="-128"/>
            </a:endParaRPr>
          </a:p>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デジタルリテラシーの知識を</a:t>
            </a:r>
            <a:endParaRPr lang="en-US" altLang="ja-JP" b="1" dirty="0">
              <a:solidFill>
                <a:schemeClr val="bg1"/>
              </a:solidFill>
              <a:latin typeface="メイリオ" panose="020B0604030504040204" pitchFamily="50" charset="-128"/>
              <a:ea typeface="メイリオ" panose="020B0604030504040204" pitchFamily="50" charset="-128"/>
            </a:endParaRPr>
          </a:p>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向上していきましょう。</a:t>
            </a:r>
          </a:p>
        </p:txBody>
      </p:sp>
      <p:sp>
        <p:nvSpPr>
          <p:cNvPr id="12" name="タイトル 1">
            <a:extLst>
              <a:ext uri="{FF2B5EF4-FFF2-40B4-BE49-F238E27FC236}">
                <a16:creationId xmlns:a16="http://schemas.microsoft.com/office/drawing/2014/main" id="{CC070EBE-ABF4-43D2-BC01-C30AB838795F}"/>
              </a:ext>
            </a:extLst>
          </p:cNvPr>
          <p:cNvSpPr>
            <a:spLocks noGrp="1"/>
          </p:cNvSpPr>
          <p:nvPr>
            <p:ph type="ctrTitle"/>
          </p:nvPr>
        </p:nvSpPr>
        <p:spPr>
          <a:xfrm>
            <a:off x="1767718" y="525256"/>
            <a:ext cx="4134465" cy="490904"/>
          </a:xfrm>
        </p:spPr>
        <p:txBody>
          <a:bodyPr wrap="none">
            <a:spAutoFit/>
          </a:bodyPr>
          <a:lstStyle/>
          <a:p>
            <a:r>
              <a:rPr lang="ja-JP" altLang="en-US" sz="2800" dirty="0"/>
              <a:t>デジタルリテラシーとは</a:t>
            </a:r>
          </a:p>
        </p:txBody>
      </p:sp>
      <p:sp>
        <p:nvSpPr>
          <p:cNvPr id="13" name="Title 1">
            <a:extLst>
              <a:ext uri="{FF2B5EF4-FFF2-40B4-BE49-F238E27FC236}">
                <a16:creationId xmlns:a16="http://schemas.microsoft.com/office/drawing/2014/main" id="{4898E99B-9934-4577-9BBC-6F1D11A74CF6}"/>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Tree>
    <p:extLst>
      <p:ext uri="{BB962C8B-B14F-4D97-AF65-F5344CB8AC3E}">
        <p14:creationId xmlns:p14="http://schemas.microsoft.com/office/powerpoint/2010/main" val="24612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23284"/>
            <a:ext cx="4134465" cy="490904"/>
          </a:xfrm>
        </p:spPr>
        <p:txBody>
          <a:bodyPr wrap="none">
            <a:spAutoFit/>
          </a:bodyPr>
          <a:lstStyle/>
          <a:p>
            <a:r>
              <a:rPr lang="ja-JP" altLang="en-US" sz="2800" dirty="0"/>
              <a:t>ソーシャルメディアとは</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cxnSp>
        <p:nvCxnSpPr>
          <p:cNvPr id="3" name="直線コネクタ 2">
            <a:extLst>
              <a:ext uri="{FF2B5EF4-FFF2-40B4-BE49-F238E27FC236}">
                <a16:creationId xmlns:a16="http://schemas.microsoft.com/office/drawing/2014/main" id="{02554F57-E29C-56D4-3A32-1CA33FCCB13F}"/>
              </a:ext>
            </a:extLst>
          </p:cNvPr>
          <p:cNvCxnSpPr/>
          <p:nvPr/>
        </p:nvCxnSpPr>
        <p:spPr>
          <a:xfrm>
            <a:off x="252480" y="2910946"/>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1699A6D0-AF77-0979-3D13-1AFF60027FC5}"/>
              </a:ext>
            </a:extLst>
          </p:cNvPr>
          <p:cNvSpPr txBox="1"/>
          <p:nvPr/>
        </p:nvSpPr>
        <p:spPr>
          <a:xfrm>
            <a:off x="311283" y="1569420"/>
            <a:ext cx="8539106" cy="1354217"/>
          </a:xfrm>
          <a:prstGeom prst="rect">
            <a:avLst/>
          </a:prstGeom>
          <a:noFill/>
        </p:spPr>
        <p:txBody>
          <a:bodyPr wrap="square" rtlCol="0">
            <a:spAutoFit/>
          </a:bodyPr>
          <a:lstStyle/>
          <a:p>
            <a:pPr>
              <a:lnSpc>
                <a:spcPct val="130000"/>
              </a:lnSpc>
            </a:pPr>
            <a:r>
              <a:rPr kumimoji="1" lang="ja-JP" altLang="en-US" sz="1600" b="1" dirty="0">
                <a:latin typeface="メイリオ" panose="020B0604030504040204" pitchFamily="50" charset="-128"/>
                <a:ea typeface="メイリオ" panose="020B0604030504040204" pitchFamily="50" charset="-128"/>
              </a:rPr>
              <a:t>ソーシャルメディアとは、インターネットを使って情報を共有したり、お互いにコミュニケーションをとったりするための手段です。写真やメッセージの投稿によって、友達や家族と簡単につながることができます。使い方には注意が必要ですが、楽しい情報交換や思い出の共有に役立つ便利なツールと言えます。</a:t>
            </a:r>
            <a:endParaRPr kumimoji="1" lang="en-US" altLang="ja-JP" sz="16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92F6D6D-37CD-5202-6C50-E6EB07617214}"/>
              </a:ext>
            </a:extLst>
          </p:cNvPr>
          <p:cNvSpPr txBox="1"/>
          <p:nvPr/>
        </p:nvSpPr>
        <p:spPr>
          <a:xfrm>
            <a:off x="311283" y="3193521"/>
            <a:ext cx="1364098" cy="369332"/>
          </a:xfrm>
          <a:prstGeom prst="rect">
            <a:avLst/>
          </a:prstGeom>
          <a:noFill/>
        </p:spPr>
        <p:txBody>
          <a:bodyPr wrap="square">
            <a:spAutoFit/>
          </a:bodyPr>
          <a:lstStyle/>
          <a:p>
            <a:r>
              <a:rPr lang="ja-JP" altLang="en-US" b="1" dirty="0">
                <a:solidFill>
                  <a:srgbClr val="009650"/>
                </a:solidFill>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SNS</a:t>
            </a:r>
          </a:p>
        </p:txBody>
      </p:sp>
      <p:sp>
        <p:nvSpPr>
          <p:cNvPr id="8" name="テキスト ボックス 7">
            <a:extLst>
              <a:ext uri="{FF2B5EF4-FFF2-40B4-BE49-F238E27FC236}">
                <a16:creationId xmlns:a16="http://schemas.microsoft.com/office/drawing/2014/main" id="{02D34AB4-7C5E-7AEC-A238-EEAE170F4D83}"/>
              </a:ext>
            </a:extLst>
          </p:cNvPr>
          <p:cNvSpPr txBox="1"/>
          <p:nvPr/>
        </p:nvSpPr>
        <p:spPr>
          <a:xfrm>
            <a:off x="2172986" y="3080841"/>
            <a:ext cx="4815700" cy="400110"/>
          </a:xfrm>
          <a:prstGeom prst="rect">
            <a:avLst/>
          </a:prstGeom>
          <a:noFill/>
        </p:spPr>
        <p:txBody>
          <a:bodyPr wrap="square">
            <a:spAutoFit/>
          </a:bodyPr>
          <a:lstStyle/>
          <a:p>
            <a:pPr algn="l"/>
            <a:r>
              <a:rPr lang="ja-JP" altLang="en-US" sz="2000" b="1" dirty="0">
                <a:solidFill>
                  <a:srgbClr val="009650"/>
                </a:solidFill>
                <a:latin typeface="メイリオ" panose="020B0604030504040204" pitchFamily="50" charset="-128"/>
                <a:ea typeface="メイリオ" panose="020B0604030504040204" pitchFamily="50" charset="-128"/>
              </a:rPr>
              <a:t>様々なソーシャルメディアがあります</a:t>
            </a:r>
            <a:endParaRPr lang="en-US" altLang="ja-JP" sz="2000" b="1" dirty="0">
              <a:solidFill>
                <a:srgbClr val="00965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00E37E6-0D56-C5E8-C410-48E2A22A5AA2}"/>
              </a:ext>
            </a:extLst>
          </p:cNvPr>
          <p:cNvSpPr txBox="1"/>
          <p:nvPr/>
        </p:nvSpPr>
        <p:spPr>
          <a:xfrm>
            <a:off x="5147172" y="4948810"/>
            <a:ext cx="2952328" cy="369332"/>
          </a:xfrm>
          <a:prstGeom prst="rect">
            <a:avLst/>
          </a:prstGeom>
          <a:noFill/>
        </p:spPr>
        <p:txBody>
          <a:bodyPr wrap="square">
            <a:spAutoFit/>
          </a:bodyPr>
          <a:lstStyle/>
          <a:p>
            <a:r>
              <a:rPr lang="ja-JP" altLang="en-US" b="1" dirty="0">
                <a:solidFill>
                  <a:srgbClr val="009650"/>
                </a:solidFill>
                <a:latin typeface="メイリオ" panose="020B0604030504040204" pitchFamily="50" charset="-128"/>
                <a:ea typeface="メイリオ" panose="020B0604030504040204" pitchFamily="50" charset="-128"/>
              </a:rPr>
              <a:t>■</a:t>
            </a:r>
            <a:r>
              <a:rPr lang="ja-JP" altLang="en-US" b="1" i="0" dirty="0">
                <a:solidFill>
                  <a:srgbClr val="009650"/>
                </a:solidFill>
                <a:effectLst/>
                <a:latin typeface="メイリオ" panose="020B0604030504040204" pitchFamily="50" charset="-128"/>
                <a:ea typeface="メイリオ" panose="020B0604030504040204" pitchFamily="50" charset="-128"/>
              </a:rPr>
              <a:t>メッセージングアプリ</a:t>
            </a:r>
            <a:endParaRPr lang="en-US" altLang="ja-JP" b="1" i="0" dirty="0">
              <a:solidFill>
                <a:srgbClr val="009650"/>
              </a:solidFill>
              <a:effectLst/>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EE967E6A-131C-1AFB-99F4-E95D0C9D7658}"/>
              </a:ext>
            </a:extLst>
          </p:cNvPr>
          <p:cNvSpPr txBox="1"/>
          <p:nvPr/>
        </p:nvSpPr>
        <p:spPr>
          <a:xfrm>
            <a:off x="793207" y="6179561"/>
            <a:ext cx="1347695" cy="369332"/>
          </a:xfrm>
          <a:prstGeom prst="rect">
            <a:avLst/>
          </a:prstGeom>
          <a:noFill/>
        </p:spPr>
        <p:txBody>
          <a:bodyPr wrap="square">
            <a:spAutoFit/>
          </a:bodyPr>
          <a:lstStyle/>
          <a:p>
            <a:pPr algn="l"/>
            <a:r>
              <a:rPr lang="en-US" altLang="ja-JP" b="1" u="sng" dirty="0">
                <a:latin typeface="メイリオ" panose="020B0604030504040204" pitchFamily="50" charset="-128"/>
                <a:ea typeface="メイリオ" panose="020B0604030504040204" pitchFamily="50" charset="-128"/>
              </a:rPr>
              <a:t>YouTube</a:t>
            </a:r>
            <a:endParaRPr lang="en-US" altLang="ja-JP" b="1" i="0" u="sng" dirty="0">
              <a:effectLst/>
              <a:latin typeface="メイリオ" panose="020B0604030504040204" pitchFamily="50" charset="-128"/>
              <a:ea typeface="メイリオ" panose="020B0604030504040204" pitchFamily="50" charset="-128"/>
            </a:endParaRPr>
          </a:p>
        </p:txBody>
      </p:sp>
      <p:pic>
        <p:nvPicPr>
          <p:cNvPr id="1034" name="Picture 10" descr="ベクトル 赤いユーチューブのロゴ。ソーシャルメディアのロゴ。">
            <a:extLst>
              <a:ext uri="{FF2B5EF4-FFF2-40B4-BE49-F238E27FC236}">
                <a16:creationId xmlns:a16="http://schemas.microsoft.com/office/drawing/2014/main" id="{22150F8F-AC9E-E063-E18C-2B7BE6A2E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65" y="5104739"/>
            <a:ext cx="1109136" cy="11091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02302_niconicologo">
            <a:extLst>
              <a:ext uri="{FF2B5EF4-FFF2-40B4-BE49-F238E27FC236}">
                <a16:creationId xmlns:a16="http://schemas.microsoft.com/office/drawing/2014/main" id="{70F2183B-25A9-95BF-573B-F1B4397B4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103" y="5440379"/>
            <a:ext cx="1669526" cy="52868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76805670-2297-4FBF-8A29-E6D0DB64731C}"/>
              </a:ext>
            </a:extLst>
          </p:cNvPr>
          <p:cNvGrpSpPr/>
          <p:nvPr/>
        </p:nvGrpSpPr>
        <p:grpSpPr>
          <a:xfrm>
            <a:off x="858742" y="3444066"/>
            <a:ext cx="7444188" cy="1472935"/>
            <a:chOff x="827584" y="3208150"/>
            <a:chExt cx="7444188" cy="1472935"/>
          </a:xfrm>
        </p:grpSpPr>
        <p:pic>
          <p:nvPicPr>
            <p:cNvPr id="1026" name="Picture 2" descr="Tiktok, ロゴ アイコン">
              <a:extLst>
                <a:ext uri="{FF2B5EF4-FFF2-40B4-BE49-F238E27FC236}">
                  <a16:creationId xmlns:a16="http://schemas.microsoft.com/office/drawing/2014/main" id="{3C77204B-3925-EDBE-BFDA-34818D2C24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3484" y="336318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book アイコン">
              <a:extLst>
                <a:ext uri="{FF2B5EF4-FFF2-40B4-BE49-F238E27FC236}">
                  <a16:creationId xmlns:a16="http://schemas.microsoft.com/office/drawing/2014/main" id="{7A8572BD-CA5F-D964-C688-855C4059F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547" y="330551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無料ベクター 新しい 2023 twitter ロゴ x アイコン デザイン">
              <a:extLst>
                <a:ext uri="{FF2B5EF4-FFF2-40B4-BE49-F238E27FC236}">
                  <a16:creationId xmlns:a16="http://schemas.microsoft.com/office/drawing/2014/main" id="{918F58D8-8058-7A48-2B2D-0C1CB2541E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7140" y="3283716"/>
              <a:ext cx="834823" cy="8348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無料ベクター instagramのアイコン">
              <a:extLst>
                <a:ext uri="{FF2B5EF4-FFF2-40B4-BE49-F238E27FC236}">
                  <a16:creationId xmlns:a16="http://schemas.microsoft.com/office/drawing/2014/main" id="{6B29B33A-80AD-66F4-4129-B4E926BDCE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8156" y="3208150"/>
              <a:ext cx="1109136" cy="110913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B333F1DA-1CAC-9D29-7996-4F18BEC2F570}"/>
                </a:ext>
              </a:extLst>
            </p:cNvPr>
            <p:cNvSpPr txBox="1"/>
            <p:nvPr/>
          </p:nvSpPr>
          <p:spPr>
            <a:xfrm>
              <a:off x="4860033" y="4303826"/>
              <a:ext cx="1512168" cy="369332"/>
            </a:xfrm>
            <a:prstGeom prst="rect">
              <a:avLst/>
            </a:prstGeom>
            <a:noFill/>
          </p:spPr>
          <p:txBody>
            <a:bodyPr wrap="square">
              <a:spAutoFit/>
            </a:bodyPr>
            <a:lstStyle/>
            <a:p>
              <a:pPr algn="l"/>
              <a:r>
                <a:rPr lang="en-US" altLang="ja-JP" b="1" i="0" u="sng" dirty="0">
                  <a:effectLst/>
                  <a:latin typeface="メイリオ" panose="020B0604030504040204" pitchFamily="50" charset="-128"/>
                  <a:ea typeface="メイリオ" panose="020B0604030504040204" pitchFamily="50" charset="-128"/>
                </a:rPr>
                <a:t>Instagram</a:t>
              </a:r>
            </a:p>
          </p:txBody>
        </p:sp>
        <p:sp>
          <p:nvSpPr>
            <p:cNvPr id="15" name="テキスト ボックス 14">
              <a:extLst>
                <a:ext uri="{FF2B5EF4-FFF2-40B4-BE49-F238E27FC236}">
                  <a16:creationId xmlns:a16="http://schemas.microsoft.com/office/drawing/2014/main" id="{0B4F5CCE-9D53-8852-F12A-A25AC27C4DA8}"/>
                </a:ext>
              </a:extLst>
            </p:cNvPr>
            <p:cNvSpPr txBox="1"/>
            <p:nvPr/>
          </p:nvSpPr>
          <p:spPr>
            <a:xfrm>
              <a:off x="2686845" y="4311753"/>
              <a:ext cx="2029171" cy="369332"/>
            </a:xfrm>
            <a:prstGeom prst="rect">
              <a:avLst/>
            </a:prstGeom>
            <a:noFill/>
          </p:spPr>
          <p:txBody>
            <a:bodyPr wrap="square" lIns="91440" tIns="45720" rIns="91440" bIns="45720" anchor="t">
              <a:spAutoFit/>
            </a:bodyPr>
            <a:lstStyle/>
            <a:p>
              <a:pPr algn="l"/>
              <a:r>
                <a:rPr lang="en-US" altLang="ja-JP" b="1" u="sng" dirty="0">
                  <a:latin typeface="メイリオ"/>
                  <a:ea typeface="メイリオ"/>
                </a:rPr>
                <a:t>X</a:t>
              </a:r>
              <a:r>
                <a:rPr lang="ja-JP" altLang="en-US" b="1" u="sng" dirty="0">
                  <a:latin typeface="メイリオ"/>
                  <a:ea typeface="メイリオ"/>
                </a:rPr>
                <a:t>（旧</a:t>
              </a:r>
              <a:r>
                <a:rPr lang="en-US" altLang="ja-JP" b="1" u="sng" dirty="0">
                  <a:latin typeface="メイリオ"/>
                  <a:ea typeface="メイリオ"/>
                </a:rPr>
                <a:t>Twitter</a:t>
              </a:r>
              <a:r>
                <a:rPr lang="ja-JP" altLang="en-US" b="1" u="sng" dirty="0">
                  <a:latin typeface="メイリオ"/>
                  <a:ea typeface="メイリオ"/>
                </a:rPr>
                <a:t>）</a:t>
              </a:r>
              <a:endParaRPr lang="en-US" altLang="ja-JP" b="1" u="sng" dirty="0">
                <a:latin typeface="メイリオ"/>
                <a:ea typeface="メイリオ"/>
              </a:endParaRPr>
            </a:p>
          </p:txBody>
        </p:sp>
        <p:sp>
          <p:nvSpPr>
            <p:cNvPr id="16" name="テキスト ボックス 15">
              <a:extLst>
                <a:ext uri="{FF2B5EF4-FFF2-40B4-BE49-F238E27FC236}">
                  <a16:creationId xmlns:a16="http://schemas.microsoft.com/office/drawing/2014/main" id="{1C356032-34B1-CF3F-60C5-488B52134386}"/>
                </a:ext>
              </a:extLst>
            </p:cNvPr>
            <p:cNvSpPr txBox="1"/>
            <p:nvPr/>
          </p:nvSpPr>
          <p:spPr>
            <a:xfrm>
              <a:off x="827584" y="4306951"/>
              <a:ext cx="1406727" cy="369332"/>
            </a:xfrm>
            <a:prstGeom prst="rect">
              <a:avLst/>
            </a:prstGeom>
            <a:noFill/>
          </p:spPr>
          <p:txBody>
            <a:bodyPr wrap="square">
              <a:spAutoFit/>
            </a:bodyPr>
            <a:lstStyle/>
            <a:p>
              <a:pPr algn="l"/>
              <a:r>
                <a:rPr lang="en-US" altLang="ja-JP" b="1" i="0" u="sng" dirty="0">
                  <a:effectLst/>
                  <a:latin typeface="メイリオ" panose="020B0604030504040204" pitchFamily="50" charset="-128"/>
                  <a:ea typeface="メイリオ" panose="020B0604030504040204" pitchFamily="50" charset="-128"/>
                </a:rPr>
                <a:t>Facebook</a:t>
              </a:r>
            </a:p>
          </p:txBody>
        </p:sp>
        <p:sp>
          <p:nvSpPr>
            <p:cNvPr id="20" name="テキスト ボックス 19">
              <a:extLst>
                <a:ext uri="{FF2B5EF4-FFF2-40B4-BE49-F238E27FC236}">
                  <a16:creationId xmlns:a16="http://schemas.microsoft.com/office/drawing/2014/main" id="{A7B3D458-DAB8-FE4C-BAD3-E3A44CFDA0B2}"/>
                </a:ext>
              </a:extLst>
            </p:cNvPr>
            <p:cNvSpPr txBox="1"/>
            <p:nvPr/>
          </p:nvSpPr>
          <p:spPr>
            <a:xfrm>
              <a:off x="7199120" y="4311753"/>
              <a:ext cx="1072652" cy="369332"/>
            </a:xfrm>
            <a:prstGeom prst="rect">
              <a:avLst/>
            </a:prstGeom>
            <a:noFill/>
          </p:spPr>
          <p:txBody>
            <a:bodyPr wrap="square">
              <a:spAutoFit/>
            </a:bodyPr>
            <a:lstStyle/>
            <a:p>
              <a:r>
                <a:rPr lang="en-US" altLang="ja-JP" sz="1800" b="1" i="0" u="sng" dirty="0">
                  <a:effectLst/>
                  <a:latin typeface="メイリオ" panose="020B0604030504040204" pitchFamily="50" charset="-128"/>
                  <a:ea typeface="メイリオ" panose="020B0604030504040204" pitchFamily="50" charset="-128"/>
                </a:rPr>
                <a:t>Tik Tok</a:t>
              </a:r>
              <a:endParaRPr lang="ja-JP" altLang="en-US" u="sng" dirty="0"/>
            </a:p>
          </p:txBody>
        </p:sp>
      </p:grpSp>
      <p:sp>
        <p:nvSpPr>
          <p:cNvPr id="19" name="テキスト ボックス 18">
            <a:extLst>
              <a:ext uri="{FF2B5EF4-FFF2-40B4-BE49-F238E27FC236}">
                <a16:creationId xmlns:a16="http://schemas.microsoft.com/office/drawing/2014/main" id="{8BE4A4F9-B3FE-0D28-4F7F-799861916610}"/>
              </a:ext>
            </a:extLst>
          </p:cNvPr>
          <p:cNvSpPr txBox="1"/>
          <p:nvPr/>
        </p:nvSpPr>
        <p:spPr>
          <a:xfrm>
            <a:off x="6204565" y="6184648"/>
            <a:ext cx="837543" cy="369332"/>
          </a:xfrm>
          <a:prstGeom prst="rect">
            <a:avLst/>
          </a:prstGeom>
          <a:noFill/>
        </p:spPr>
        <p:txBody>
          <a:bodyPr wrap="square">
            <a:spAutoFit/>
          </a:bodyPr>
          <a:lstStyle/>
          <a:p>
            <a:r>
              <a:rPr lang="en-US" altLang="ja-JP" b="1" u="sng" dirty="0">
                <a:latin typeface="メイリオ" panose="020B0604030504040204" pitchFamily="50" charset="-128"/>
                <a:ea typeface="メイリオ" panose="020B0604030504040204" pitchFamily="50" charset="-128"/>
              </a:rPr>
              <a:t>LINE</a:t>
            </a:r>
            <a:endParaRPr lang="ja-JP" altLang="en-US" u="sng" dirty="0"/>
          </a:p>
        </p:txBody>
      </p:sp>
      <p:pic>
        <p:nvPicPr>
          <p:cNvPr id="1038" name="Picture 14" descr="Line 画像 - Freepikで無料ダウンロード">
            <a:extLst>
              <a:ext uri="{FF2B5EF4-FFF2-40B4-BE49-F238E27FC236}">
                <a16:creationId xmlns:a16="http://schemas.microsoft.com/office/drawing/2014/main" id="{EF06C855-E471-015A-5D9A-DD81E5E849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2055" y="523843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17D9A275-4DA8-FA25-7778-F351D1815AB9}"/>
              </a:ext>
            </a:extLst>
          </p:cNvPr>
          <p:cNvSpPr txBox="1"/>
          <p:nvPr/>
        </p:nvSpPr>
        <p:spPr>
          <a:xfrm>
            <a:off x="312409" y="4890780"/>
            <a:ext cx="2124707" cy="369332"/>
          </a:xfrm>
          <a:prstGeom prst="rect">
            <a:avLst/>
          </a:prstGeom>
          <a:noFill/>
        </p:spPr>
        <p:txBody>
          <a:bodyPr wrap="square">
            <a:spAutoFit/>
          </a:bodyPr>
          <a:lstStyle/>
          <a:p>
            <a:r>
              <a:rPr lang="ja-JP" altLang="en-US" b="1" dirty="0">
                <a:solidFill>
                  <a:srgbClr val="009650"/>
                </a:solidFill>
                <a:latin typeface="メイリオ" panose="020B0604030504040204" pitchFamily="50" charset="-128"/>
                <a:ea typeface="メイリオ" panose="020B0604030504040204" pitchFamily="50" charset="-128"/>
              </a:rPr>
              <a:t>■動画共有サイト</a:t>
            </a:r>
            <a:endParaRPr lang="en-US" altLang="ja-JP" b="1" i="0" dirty="0">
              <a:solidFill>
                <a:srgbClr val="009650"/>
              </a:solidFill>
              <a:effectLst/>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027FE8E3-1888-943F-BE08-4503300A62F2}"/>
              </a:ext>
            </a:extLst>
          </p:cNvPr>
          <p:cNvSpPr txBox="1"/>
          <p:nvPr/>
        </p:nvSpPr>
        <p:spPr>
          <a:xfrm>
            <a:off x="2906673" y="6179561"/>
            <a:ext cx="1636385" cy="369332"/>
          </a:xfrm>
          <a:prstGeom prst="rect">
            <a:avLst/>
          </a:prstGeom>
          <a:noFill/>
        </p:spPr>
        <p:txBody>
          <a:bodyPr wrap="square">
            <a:spAutoFit/>
          </a:bodyPr>
          <a:lstStyle/>
          <a:p>
            <a:r>
              <a:rPr lang="ja-JP" altLang="en-US" b="1" u="sng" dirty="0">
                <a:latin typeface="メイリオ" panose="020B0604030504040204" pitchFamily="50" charset="-128"/>
                <a:ea typeface="メイリオ" panose="020B0604030504040204" pitchFamily="50" charset="-128"/>
              </a:rPr>
              <a:t>ニコニコ動画</a:t>
            </a:r>
            <a:endParaRPr lang="ja-JP" altLang="en-US" u="sng" dirty="0"/>
          </a:p>
        </p:txBody>
      </p:sp>
      <p:sp>
        <p:nvSpPr>
          <p:cNvPr id="7" name="正方形/長方形 6">
            <a:extLst>
              <a:ext uri="{FF2B5EF4-FFF2-40B4-BE49-F238E27FC236}">
                <a16:creationId xmlns:a16="http://schemas.microsoft.com/office/drawing/2014/main" id="{EB936CF9-2608-4B9D-8371-ED45233ED0A8}"/>
              </a:ext>
            </a:extLst>
          </p:cNvPr>
          <p:cNvSpPr/>
          <p:nvPr/>
        </p:nvSpPr>
        <p:spPr>
          <a:xfrm>
            <a:off x="291198" y="1219445"/>
            <a:ext cx="8263801" cy="431657"/>
          </a:xfrm>
          <a:prstGeom prst="rect">
            <a:avLst/>
          </a:prstGeom>
        </p:spPr>
        <p:txBody>
          <a:bodyPr wrap="none">
            <a:spAutoFit/>
          </a:bodyPr>
          <a:lstStyle/>
          <a:p>
            <a:pPr>
              <a:lnSpc>
                <a:spcPct val="130000"/>
              </a:lnSpc>
            </a:pPr>
            <a:r>
              <a:rPr lang="ja-JP" altLang="en-US" b="1" dirty="0">
                <a:solidFill>
                  <a:srgbClr val="009650"/>
                </a:solidFill>
                <a:latin typeface="メイリオ" panose="020B0604030504040204" pitchFamily="50" charset="-128"/>
                <a:ea typeface="メイリオ" panose="020B0604030504040204" pitchFamily="50" charset="-128"/>
              </a:rPr>
              <a:t>前ページで触れたソーシャルメディアとはどのようなものなのか知りましょう</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70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1680" y="543544"/>
            <a:ext cx="2395207" cy="490904"/>
          </a:xfrm>
        </p:spPr>
        <p:txBody>
          <a:bodyPr wrap="none">
            <a:spAutoFit/>
          </a:bodyPr>
          <a:lstStyle/>
          <a:p>
            <a:r>
              <a:rPr lang="en-US" altLang="ja-JP" sz="2800" dirty="0"/>
              <a:t>SNS</a:t>
            </a:r>
            <a:r>
              <a:rPr lang="ja-JP" altLang="en-US" sz="2800" dirty="0"/>
              <a:t>について</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sp>
        <p:nvSpPr>
          <p:cNvPr id="6" name="テキスト ボックス 5">
            <a:extLst>
              <a:ext uri="{FF2B5EF4-FFF2-40B4-BE49-F238E27FC236}">
                <a16:creationId xmlns:a16="http://schemas.microsoft.com/office/drawing/2014/main" id="{D11FDD4C-51E3-63DE-B9CE-59771F26A35C}"/>
              </a:ext>
            </a:extLst>
          </p:cNvPr>
          <p:cNvSpPr txBox="1"/>
          <p:nvPr/>
        </p:nvSpPr>
        <p:spPr>
          <a:xfrm>
            <a:off x="298263" y="1206629"/>
            <a:ext cx="8595828" cy="2232150"/>
          </a:xfrm>
          <a:prstGeom prst="rect">
            <a:avLst/>
          </a:prstGeom>
          <a:noFill/>
        </p:spPr>
        <p:txBody>
          <a:bodyPr wrap="square">
            <a:spAutoFit/>
          </a:bodyPr>
          <a:lstStyle/>
          <a:p>
            <a:pPr>
              <a:lnSpc>
                <a:spcPct val="130000"/>
              </a:lnSpc>
            </a:pPr>
            <a:r>
              <a:rPr lang="en-US" altLang="ja-JP" b="1" i="0" dirty="0">
                <a:solidFill>
                  <a:srgbClr val="222222"/>
                </a:solidFill>
                <a:effectLst/>
                <a:latin typeface="メイリオ" panose="020B0604030504040204" pitchFamily="50" charset="-128"/>
                <a:ea typeface="メイリオ" panose="020B0604030504040204" pitchFamily="50" charset="-128"/>
              </a:rPr>
              <a:t>SNS</a:t>
            </a:r>
            <a:r>
              <a:rPr lang="ja-JP" altLang="en-US" b="1" i="0" dirty="0">
                <a:solidFill>
                  <a:srgbClr val="222222"/>
                </a:solidFill>
                <a:effectLst/>
                <a:latin typeface="メイリオ" panose="020B0604030504040204" pitchFamily="50" charset="-128"/>
                <a:ea typeface="メイリオ" panose="020B0604030504040204" pitchFamily="50" charset="-128"/>
              </a:rPr>
              <a:t>（ソーシャルネットワーキングサービス）は、インターネット上のコミュニティサイトのことで、趣味や興味を共有しながら友達や家族と簡単につながる手段です。自分の好きな写真やメッセージを共有することができます。</a:t>
            </a:r>
            <a:endParaRPr lang="en-US" altLang="ja-JP" b="1" i="0" dirty="0">
              <a:solidFill>
                <a:srgbClr val="222222"/>
              </a:solidFill>
              <a:effectLst/>
              <a:latin typeface="メイリオ" panose="020B0604030504040204" pitchFamily="50" charset="-128"/>
              <a:ea typeface="メイリオ" panose="020B0604030504040204" pitchFamily="50" charset="-128"/>
            </a:endParaRPr>
          </a:p>
          <a:p>
            <a:pPr>
              <a:lnSpc>
                <a:spcPct val="130000"/>
              </a:lnSpc>
            </a:pPr>
            <a:r>
              <a:rPr lang="ja-JP" altLang="en-US" b="1" i="0" dirty="0">
                <a:solidFill>
                  <a:srgbClr val="222222"/>
                </a:solidFill>
                <a:effectLst/>
                <a:latin typeface="メイリオ" panose="020B0604030504040204" pitchFamily="50" charset="-128"/>
                <a:ea typeface="メイリオ" panose="020B0604030504040204" pitchFamily="50" charset="-128"/>
              </a:rPr>
              <a:t>最近では、個人だけでなく企業も利用しています。</a:t>
            </a:r>
            <a:endParaRPr lang="en-US" altLang="ja-JP" b="1" i="0" dirty="0">
              <a:solidFill>
                <a:srgbClr val="222222"/>
              </a:solidFill>
              <a:effectLst/>
              <a:latin typeface="メイリオ" panose="020B0604030504040204" pitchFamily="50" charset="-128"/>
              <a:ea typeface="メイリオ" panose="020B0604030504040204" pitchFamily="50" charset="-128"/>
            </a:endParaRPr>
          </a:p>
          <a:p>
            <a:pPr>
              <a:lnSpc>
                <a:spcPct val="130000"/>
              </a:lnSpc>
            </a:pPr>
            <a:r>
              <a:rPr lang="ja-JP" altLang="en-US" b="1" i="0" dirty="0">
                <a:solidFill>
                  <a:srgbClr val="222222"/>
                </a:solidFill>
                <a:effectLst/>
                <a:latin typeface="メイリオ" panose="020B0604030504040204" pitchFamily="50" charset="-128"/>
                <a:ea typeface="メイリオ" panose="020B0604030504040204" pitchFamily="50" charset="-128"/>
              </a:rPr>
              <a:t>例えば、</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LINE</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ja-JP" altLang="en-US" b="1" i="0" dirty="0">
                <a:solidFill>
                  <a:srgbClr val="222222"/>
                </a:solidFill>
                <a:effectLst/>
                <a:latin typeface="メイリオ" panose="020B0604030504040204" pitchFamily="50" charset="-128"/>
                <a:ea typeface="メイリオ" panose="020B0604030504040204" pitchFamily="50" charset="-128"/>
              </a:rPr>
              <a:t>や</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X</a:t>
            </a:r>
            <a:r>
              <a:rPr lang="ja-JP" altLang="en-US" b="1" i="0" dirty="0">
                <a:solidFill>
                  <a:srgbClr val="009650"/>
                </a:solidFill>
                <a:effectLst/>
                <a:latin typeface="メイリオ" panose="020B0604030504040204" pitchFamily="50" charset="-128"/>
                <a:ea typeface="メイリオ" panose="020B0604030504040204" pitchFamily="50" charset="-128"/>
              </a:rPr>
              <a:t>（旧</a:t>
            </a:r>
            <a:r>
              <a:rPr lang="en-US" altLang="ja-JP" b="1" i="0" dirty="0">
                <a:solidFill>
                  <a:srgbClr val="009650"/>
                </a:solidFill>
                <a:effectLst/>
                <a:latin typeface="メイリオ" panose="020B0604030504040204" pitchFamily="50" charset="-128"/>
                <a:ea typeface="メイリオ" panose="020B0604030504040204" pitchFamily="50" charset="-128"/>
              </a:rPr>
              <a:t>Twitter</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ja-JP" altLang="en-US" b="1" i="0" dirty="0">
                <a:solidFill>
                  <a:srgbClr val="222222"/>
                </a:solidFill>
                <a:effectLst/>
                <a:latin typeface="メイリオ" panose="020B0604030504040204" pitchFamily="50" charset="-128"/>
                <a:ea typeface="メイリオ" panose="020B0604030504040204" pitchFamily="50" charset="-128"/>
              </a:rPr>
              <a:t>、そして</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Instagram</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ja-JP" altLang="en-US" b="1" i="0" dirty="0">
                <a:solidFill>
                  <a:srgbClr val="222222"/>
                </a:solidFill>
                <a:effectLst/>
                <a:latin typeface="メイリオ" panose="020B0604030504040204" pitchFamily="50" charset="-128"/>
                <a:ea typeface="メイリオ" panose="020B0604030504040204" pitchFamily="50" charset="-128"/>
              </a:rPr>
              <a:t>などが、便利な</a:t>
            </a:r>
            <a:r>
              <a:rPr lang="en-US" altLang="ja-JP" b="1" i="0" dirty="0">
                <a:solidFill>
                  <a:srgbClr val="222222"/>
                </a:solidFill>
                <a:effectLst/>
                <a:latin typeface="メイリオ" panose="020B0604030504040204" pitchFamily="50" charset="-128"/>
                <a:ea typeface="メイリオ" panose="020B0604030504040204" pitchFamily="50" charset="-128"/>
              </a:rPr>
              <a:t>SNS</a:t>
            </a:r>
            <a:r>
              <a:rPr lang="ja-JP" altLang="en-US" b="1" i="0" dirty="0">
                <a:solidFill>
                  <a:srgbClr val="222222"/>
                </a:solidFill>
                <a:effectLst/>
                <a:latin typeface="メイリオ" panose="020B0604030504040204" pitchFamily="50" charset="-128"/>
                <a:ea typeface="メイリオ" panose="020B0604030504040204" pitchFamily="50" charset="-128"/>
              </a:rPr>
              <a:t>の代表例です。</a:t>
            </a:r>
            <a:endParaRPr lang="en-US" altLang="ja-JP" b="1" i="0" dirty="0">
              <a:solidFill>
                <a:srgbClr val="222222"/>
              </a:solidFill>
              <a:effectLst/>
              <a:latin typeface="メイリオ" panose="020B0604030504040204" pitchFamily="50" charset="-128"/>
              <a:ea typeface="メイリオ" panose="020B0604030504040204" pitchFamily="50" charset="-128"/>
            </a:endParaRPr>
          </a:p>
        </p:txBody>
      </p:sp>
      <p:cxnSp>
        <p:nvCxnSpPr>
          <p:cNvPr id="3" name="直線コネクタ 2">
            <a:extLst>
              <a:ext uri="{FF2B5EF4-FFF2-40B4-BE49-F238E27FC236}">
                <a16:creationId xmlns:a16="http://schemas.microsoft.com/office/drawing/2014/main" id="{C217F378-006A-A75E-952E-36A608314AB3}"/>
              </a:ext>
            </a:extLst>
          </p:cNvPr>
          <p:cNvCxnSpPr/>
          <p:nvPr/>
        </p:nvCxnSpPr>
        <p:spPr>
          <a:xfrm>
            <a:off x="252480" y="3429000"/>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0EBB1572-0282-C184-A8E2-A54390B02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150" y="3828570"/>
            <a:ext cx="1146211" cy="248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414F02F-D3E5-735A-A7A1-CA312DD1C5A9}"/>
              </a:ext>
            </a:extLst>
          </p:cNvPr>
          <p:cNvSpPr txBox="1"/>
          <p:nvPr/>
        </p:nvSpPr>
        <p:spPr>
          <a:xfrm>
            <a:off x="252480" y="3460941"/>
            <a:ext cx="1152128" cy="400110"/>
          </a:xfrm>
          <a:prstGeom prst="rect">
            <a:avLst/>
          </a:prstGeom>
          <a:noFill/>
        </p:spPr>
        <p:txBody>
          <a:bodyPr wrap="square">
            <a:spAutoFit/>
          </a:bodyPr>
          <a:lstStyle/>
          <a:p>
            <a:pPr algn="l"/>
            <a:r>
              <a:rPr lang="ja-JP" altLang="en-US" sz="2000" b="1" dirty="0">
                <a:solidFill>
                  <a:srgbClr val="009650"/>
                </a:solidFill>
                <a:latin typeface="メイリオ" panose="020B0604030504040204" pitchFamily="50" charset="-128"/>
                <a:ea typeface="メイリオ" panose="020B0604030504040204" pitchFamily="50" charset="-128"/>
              </a:rPr>
              <a:t>画面例</a:t>
            </a:r>
            <a:endParaRPr lang="en-US" altLang="ja-JP" sz="2000" b="1" dirty="0">
              <a:solidFill>
                <a:srgbClr val="009650"/>
              </a:solidFill>
              <a:latin typeface="メイリオ" panose="020B0604030504040204" pitchFamily="50" charset="-128"/>
              <a:ea typeface="メイリオ" panose="020B0604030504040204" pitchFamily="50" charset="-128"/>
            </a:endParaRPr>
          </a:p>
        </p:txBody>
      </p:sp>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80321987-2C14-7C6C-68BE-1916EE328839}"/>
              </a:ext>
            </a:extLst>
          </p:cNvPr>
          <p:cNvPicPr>
            <a:picLocks noChangeAspect="1"/>
          </p:cNvPicPr>
          <p:nvPr/>
        </p:nvPicPr>
        <p:blipFill>
          <a:blip r:embed="rId4"/>
          <a:stretch>
            <a:fillRect/>
          </a:stretch>
        </p:blipFill>
        <p:spPr>
          <a:xfrm>
            <a:off x="4073451" y="3828920"/>
            <a:ext cx="1193776" cy="2480400"/>
          </a:xfrm>
          <a:prstGeom prst="rect">
            <a:avLst/>
          </a:prstGeom>
          <a:ln>
            <a:solidFill>
              <a:schemeClr val="tx1"/>
            </a:solidFill>
          </a:ln>
        </p:spPr>
      </p:pic>
      <p:pic>
        <p:nvPicPr>
          <p:cNvPr id="12" name="図 11" descr="テキスト&#10;&#10;自動的に生成された説明">
            <a:extLst>
              <a:ext uri="{FF2B5EF4-FFF2-40B4-BE49-F238E27FC236}">
                <a16:creationId xmlns:a16="http://schemas.microsoft.com/office/drawing/2014/main" id="{0797F4EC-7A46-A7EB-5E05-22C36B97FC21}"/>
              </a:ext>
            </a:extLst>
          </p:cNvPr>
          <p:cNvPicPr>
            <a:picLocks noChangeAspect="1"/>
          </p:cNvPicPr>
          <p:nvPr/>
        </p:nvPicPr>
        <p:blipFill>
          <a:blip r:embed="rId5"/>
          <a:stretch>
            <a:fillRect/>
          </a:stretch>
        </p:blipFill>
        <p:spPr>
          <a:xfrm>
            <a:off x="6282823" y="3828570"/>
            <a:ext cx="1146318" cy="2480750"/>
          </a:xfrm>
          <a:prstGeom prst="rect">
            <a:avLst/>
          </a:prstGeom>
          <a:ln>
            <a:solidFill>
              <a:schemeClr val="tx1"/>
            </a:solidFill>
          </a:ln>
        </p:spPr>
      </p:pic>
      <p:sp>
        <p:nvSpPr>
          <p:cNvPr id="13" name="テキスト ボックス 12">
            <a:extLst>
              <a:ext uri="{FF2B5EF4-FFF2-40B4-BE49-F238E27FC236}">
                <a16:creationId xmlns:a16="http://schemas.microsoft.com/office/drawing/2014/main" id="{2A459397-B747-DD1E-6BD1-5AB10BDB0084}"/>
              </a:ext>
            </a:extLst>
          </p:cNvPr>
          <p:cNvSpPr txBox="1"/>
          <p:nvPr/>
        </p:nvSpPr>
        <p:spPr>
          <a:xfrm>
            <a:off x="1469689" y="3439609"/>
            <a:ext cx="1669131" cy="369332"/>
          </a:xfrm>
          <a:prstGeom prst="rect">
            <a:avLst/>
          </a:prstGeom>
          <a:noFill/>
        </p:spPr>
        <p:txBody>
          <a:bodyPr wrap="square">
            <a:spAutoFit/>
          </a:bodyPr>
          <a:lstStyle/>
          <a:p>
            <a:pPr algn="ctr"/>
            <a:r>
              <a:rPr lang="en-US" altLang="ja-JP" b="1" i="0" dirty="0">
                <a:effectLst/>
                <a:latin typeface="メイリオ" panose="020B0604030504040204" pitchFamily="50" charset="-128"/>
                <a:ea typeface="メイリオ" panose="020B0604030504040204" pitchFamily="50" charset="-128"/>
              </a:rPr>
              <a:t>Instagram</a:t>
            </a:r>
          </a:p>
        </p:txBody>
      </p:sp>
      <p:sp>
        <p:nvSpPr>
          <p:cNvPr id="15" name="テキスト ボックス 14">
            <a:extLst>
              <a:ext uri="{FF2B5EF4-FFF2-40B4-BE49-F238E27FC236}">
                <a16:creationId xmlns:a16="http://schemas.microsoft.com/office/drawing/2014/main" id="{CEA508BC-BA84-53B8-9D33-DDB5DA379905}"/>
              </a:ext>
            </a:extLst>
          </p:cNvPr>
          <p:cNvSpPr txBox="1"/>
          <p:nvPr/>
        </p:nvSpPr>
        <p:spPr>
          <a:xfrm>
            <a:off x="5935748" y="3476330"/>
            <a:ext cx="2029171" cy="369332"/>
          </a:xfrm>
          <a:prstGeom prst="rect">
            <a:avLst/>
          </a:prstGeom>
          <a:noFill/>
        </p:spPr>
        <p:txBody>
          <a:bodyPr wrap="square" lIns="91440" tIns="45720" rIns="91440" bIns="45720" anchor="t">
            <a:spAutoFit/>
          </a:bodyPr>
          <a:lstStyle/>
          <a:p>
            <a:pPr algn="ctr"/>
            <a:r>
              <a:rPr lang="en-US" altLang="ja-JP" b="1" dirty="0">
                <a:latin typeface="メイリオ"/>
                <a:ea typeface="メイリオ"/>
              </a:rPr>
              <a:t>X</a:t>
            </a:r>
            <a:r>
              <a:rPr lang="ja-JP" altLang="en-US" b="1" dirty="0">
                <a:latin typeface="メイリオ"/>
                <a:ea typeface="メイリオ"/>
              </a:rPr>
              <a:t>（旧</a:t>
            </a:r>
            <a:r>
              <a:rPr lang="en-US" altLang="ja-JP" b="1" dirty="0">
                <a:latin typeface="メイリオ"/>
                <a:ea typeface="メイリオ"/>
              </a:rPr>
              <a:t>Twitter</a:t>
            </a:r>
            <a:r>
              <a:rPr lang="ja-JP" altLang="en-US" b="1" dirty="0">
                <a:latin typeface="メイリオ"/>
                <a:ea typeface="メイリオ"/>
              </a:rPr>
              <a:t>）</a:t>
            </a:r>
            <a:endParaRPr lang="en-US" altLang="ja-JP" b="1" dirty="0">
              <a:latin typeface="メイリオ"/>
              <a:ea typeface="メイリオ"/>
            </a:endParaRPr>
          </a:p>
        </p:txBody>
      </p:sp>
      <p:sp>
        <p:nvSpPr>
          <p:cNvPr id="16" name="テキスト ボックス 15">
            <a:extLst>
              <a:ext uri="{FF2B5EF4-FFF2-40B4-BE49-F238E27FC236}">
                <a16:creationId xmlns:a16="http://schemas.microsoft.com/office/drawing/2014/main" id="{DADCD03A-EA33-BF5C-2829-A1FFC4BA11EE}"/>
              </a:ext>
            </a:extLst>
          </p:cNvPr>
          <p:cNvSpPr txBox="1"/>
          <p:nvPr/>
        </p:nvSpPr>
        <p:spPr>
          <a:xfrm>
            <a:off x="4134013" y="3459238"/>
            <a:ext cx="1072652" cy="369332"/>
          </a:xfrm>
          <a:prstGeom prst="rect">
            <a:avLst/>
          </a:prstGeom>
          <a:noFill/>
        </p:spPr>
        <p:txBody>
          <a:bodyPr wrap="square">
            <a:spAutoFit/>
          </a:bodyPr>
          <a:lstStyle/>
          <a:p>
            <a:pPr algn="ctr"/>
            <a:r>
              <a:rPr lang="en-US" altLang="ja-JP" b="1" dirty="0">
                <a:latin typeface="メイリオ" panose="020B0604030504040204" pitchFamily="50" charset="-128"/>
                <a:ea typeface="メイリオ" panose="020B0604030504040204" pitchFamily="50" charset="-128"/>
              </a:rPr>
              <a:t>LINE</a:t>
            </a:r>
            <a:endParaRPr lang="ja-JP" altLang="en-US" dirty="0"/>
          </a:p>
        </p:txBody>
      </p:sp>
    </p:spTree>
    <p:extLst>
      <p:ext uri="{BB962C8B-B14F-4D97-AF65-F5344CB8AC3E}">
        <p14:creationId xmlns:p14="http://schemas.microsoft.com/office/powerpoint/2010/main" val="224477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dirty="0">
                <a:solidFill>
                  <a:srgbClr val="009650"/>
                </a:solidFill>
              </a:rPr>
              <a:t>ネットを安全に</a:t>
            </a:r>
            <a:endParaRPr lang="en-US" altLang="ja-JP" sz="4800" dirty="0">
              <a:solidFill>
                <a:srgbClr val="009650"/>
              </a:solidFill>
            </a:endParaRPr>
          </a:p>
          <a:p>
            <a:r>
              <a:rPr lang="ja-JP" altLang="en-US" sz="4800" dirty="0">
                <a:solidFill>
                  <a:srgbClr val="009650"/>
                </a:solidFill>
              </a:rPr>
              <a:t>使うために</a:t>
            </a:r>
          </a:p>
        </p:txBody>
      </p:sp>
    </p:spTree>
    <p:extLst>
      <p:ext uri="{BB962C8B-B14F-4D97-AF65-F5344CB8AC3E}">
        <p14:creationId xmlns:p14="http://schemas.microsoft.com/office/powerpoint/2010/main" val="97531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Rectangle 1">
            <a:extLst>
              <a:ext uri="{FF2B5EF4-FFF2-40B4-BE49-F238E27FC236}">
                <a16:creationId xmlns:a16="http://schemas.microsoft.com/office/drawing/2014/main" id="{2D2B9BD9-B81B-26A1-D68D-880376B995AA}"/>
              </a:ext>
            </a:extLst>
          </p:cNvPr>
          <p:cNvSpPr>
            <a:spLocks noChangeArrowheads="1"/>
          </p:cNvSpPr>
          <p:nvPr/>
        </p:nvSpPr>
        <p:spPr bwMode="auto">
          <a:xfrm>
            <a:off x="268510" y="1336558"/>
            <a:ext cx="8784977" cy="151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インターネットや</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SNS</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には、たくさんの情報や多種多様な意見が溢れています。</a:t>
            </a:r>
            <a:endPar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endParaRPr>
          </a:p>
          <a:p>
            <a:pPr lvl="0">
              <a:lnSpc>
                <a:spcPct val="130000"/>
              </a:lnSpc>
            </a:pP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上手に使えば自分の欲しい情報をすぐに手に入れられたり、世界中の人と意見交換を出来たりとても便利な一方で、中には間違った</a:t>
            </a:r>
            <a:r>
              <a:rPr kumimoji="0" lang="ja-JP" altLang="en-US" b="1" dirty="0">
                <a:solidFill>
                  <a:srgbClr val="000000"/>
                </a:solidFill>
                <a:latin typeface="メイリオ" panose="020B0604030504040204" pitchFamily="50" charset="-128"/>
                <a:ea typeface="メイリオ" panose="020B0604030504040204" pitchFamily="50" charset="-128"/>
              </a:rPr>
              <a:t>情報や信頼できない意見</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もあるかも知れません。</a:t>
            </a:r>
            <a:r>
              <a:rPr kumimoji="0" lang="ja-JP" altLang="en-US" b="1" i="0" u="sng" strike="noStrike" cap="none" normalizeH="0" baseline="0" dirty="0">
                <a:ln>
                  <a:noFill/>
                </a:ln>
                <a:solidFill>
                  <a:srgbClr val="009650"/>
                </a:solidFill>
                <a:effectLst/>
                <a:latin typeface="メイリオ" panose="020B0604030504040204" pitchFamily="50" charset="-128"/>
                <a:ea typeface="メイリオ" panose="020B0604030504040204" pitchFamily="50" charset="-128"/>
              </a:rPr>
              <a:t>情報を取捨選択し、適切に選ぶということがとても大切です。</a:t>
            </a:r>
            <a:endParaRPr kumimoji="0" lang="ja-JP" altLang="ja-JP" b="1" i="0" u="sng" strike="noStrike" cap="none" normalizeH="0" baseline="0" dirty="0">
              <a:ln>
                <a:noFill/>
              </a:ln>
              <a:solidFill>
                <a:srgbClr val="009650"/>
              </a:solidFill>
              <a:effectLst/>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ED14888D-0138-F3FB-779B-6EAFE8FEA219}"/>
              </a:ext>
            </a:extLst>
          </p:cNvPr>
          <p:cNvSpPr/>
          <p:nvPr/>
        </p:nvSpPr>
        <p:spPr>
          <a:xfrm>
            <a:off x="580664" y="3019886"/>
            <a:ext cx="7871318" cy="808430"/>
          </a:xfrm>
          <a:prstGeom prst="roundRect">
            <a:avLst/>
          </a:prstGeom>
          <a:noFill/>
          <a:ln w="28575">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安心・安全に楽しくインターネットを使いこなすために、</a:t>
            </a:r>
          </a:p>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これから学ぶいくつかのポイントを正しく理解し、実践していきましょう</a:t>
            </a:r>
          </a:p>
        </p:txBody>
      </p:sp>
      <p:grpSp>
        <p:nvGrpSpPr>
          <p:cNvPr id="15" name="グループ化 14">
            <a:extLst>
              <a:ext uri="{FF2B5EF4-FFF2-40B4-BE49-F238E27FC236}">
                <a16:creationId xmlns:a16="http://schemas.microsoft.com/office/drawing/2014/main" id="{A28CBF8B-C57A-483D-8986-999A6E5EA7D3}"/>
              </a:ext>
            </a:extLst>
          </p:cNvPr>
          <p:cNvGrpSpPr/>
          <p:nvPr/>
        </p:nvGrpSpPr>
        <p:grpSpPr>
          <a:xfrm>
            <a:off x="8224237" y="2578273"/>
            <a:ext cx="651254" cy="664190"/>
            <a:chOff x="8282198" y="2820848"/>
            <a:chExt cx="771661" cy="746174"/>
          </a:xfrm>
        </p:grpSpPr>
        <p:sp>
          <p:nvSpPr>
            <p:cNvPr id="17" name="台形 16">
              <a:extLst>
                <a:ext uri="{FF2B5EF4-FFF2-40B4-BE49-F238E27FC236}">
                  <a16:creationId xmlns:a16="http://schemas.microsoft.com/office/drawing/2014/main" id="{23B59902-9A05-453B-A0F6-1924B2044011}"/>
                </a:ext>
              </a:extLst>
            </p:cNvPr>
            <p:cNvSpPr/>
            <p:nvPr/>
          </p:nvSpPr>
          <p:spPr>
            <a:xfrm rot="13798239">
              <a:off x="8577140" y="2926302"/>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台形 17">
              <a:extLst>
                <a:ext uri="{FF2B5EF4-FFF2-40B4-BE49-F238E27FC236}">
                  <a16:creationId xmlns:a16="http://schemas.microsoft.com/office/drawing/2014/main" id="{45A563A1-053C-4788-A6AE-5C69F9487861}"/>
                </a:ext>
              </a:extLst>
            </p:cNvPr>
            <p:cNvSpPr/>
            <p:nvPr/>
          </p:nvSpPr>
          <p:spPr>
            <a:xfrm rot="15975375">
              <a:off x="8685424" y="3198587"/>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台形 18">
              <a:extLst>
                <a:ext uri="{FF2B5EF4-FFF2-40B4-BE49-F238E27FC236}">
                  <a16:creationId xmlns:a16="http://schemas.microsoft.com/office/drawing/2014/main" id="{C5C37F88-75E7-4CC7-98B1-7F7F694827C7}"/>
                </a:ext>
              </a:extLst>
            </p:cNvPr>
            <p:cNvSpPr/>
            <p:nvPr/>
          </p:nvSpPr>
          <p:spPr>
            <a:xfrm rot="10800000">
              <a:off x="8282198" y="2820848"/>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 name="四角形: 角を丸くする 21">
            <a:extLst>
              <a:ext uri="{FF2B5EF4-FFF2-40B4-BE49-F238E27FC236}">
                <a16:creationId xmlns:a16="http://schemas.microsoft.com/office/drawing/2014/main" id="{9EBC9952-D74B-4709-A97E-94A23CDEE892}"/>
              </a:ext>
            </a:extLst>
          </p:cNvPr>
          <p:cNvSpPr/>
          <p:nvPr/>
        </p:nvSpPr>
        <p:spPr>
          <a:xfrm>
            <a:off x="1580399" y="4155834"/>
            <a:ext cx="7214881" cy="43212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600" b="1" dirty="0">
                <a:solidFill>
                  <a:schemeClr val="tx1"/>
                </a:solidFill>
                <a:latin typeface="メイリオ" panose="020B0604030504040204" pitchFamily="50" charset="-128"/>
                <a:ea typeface="メイリオ" panose="020B0604030504040204" pitchFamily="50" charset="-128"/>
              </a:rPr>
              <a:t>この章ではこれからこのようなキーワードを学びます</a:t>
            </a:r>
            <a:endParaRPr lang="en-US" altLang="ja-JP" sz="1600" b="1" dirty="0">
              <a:solidFill>
                <a:schemeClr val="tx1"/>
              </a:solidFill>
              <a:latin typeface="メイリオ" panose="020B0604030504040204" pitchFamily="50" charset="-128"/>
              <a:ea typeface="メイリオ" panose="020B0604030504040204" pitchFamily="50" charset="-128"/>
            </a:endParaRPr>
          </a:p>
          <a:p>
            <a:pPr>
              <a:lnSpc>
                <a:spcPts val="1800"/>
              </a:lnSpc>
            </a:pPr>
            <a:r>
              <a:rPr lang="ja-JP" altLang="en-US" sz="1600" b="1" dirty="0">
                <a:solidFill>
                  <a:schemeClr val="tx1"/>
                </a:solidFill>
                <a:latin typeface="メイリオ" panose="020B0604030504040204" pitchFamily="50" charset="-128"/>
                <a:ea typeface="メイリオ" panose="020B0604030504040204" pitchFamily="50" charset="-128"/>
              </a:rPr>
              <a:t>これらは安心・安全にインターネットを使うために大切なキーワードです。</a:t>
            </a:r>
          </a:p>
        </p:txBody>
      </p:sp>
      <p:sp>
        <p:nvSpPr>
          <p:cNvPr id="23" name="矢印: 下 22">
            <a:extLst>
              <a:ext uri="{FF2B5EF4-FFF2-40B4-BE49-F238E27FC236}">
                <a16:creationId xmlns:a16="http://schemas.microsoft.com/office/drawing/2014/main" id="{99C37F4F-54D6-4C8C-A4D6-E5B23FEFE932}"/>
              </a:ext>
            </a:extLst>
          </p:cNvPr>
          <p:cNvSpPr/>
          <p:nvPr/>
        </p:nvSpPr>
        <p:spPr>
          <a:xfrm>
            <a:off x="679656" y="4075957"/>
            <a:ext cx="864096" cy="52597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6" name="グループ化 35">
            <a:extLst>
              <a:ext uri="{FF2B5EF4-FFF2-40B4-BE49-F238E27FC236}">
                <a16:creationId xmlns:a16="http://schemas.microsoft.com/office/drawing/2014/main" id="{14986DED-AC4C-42C3-B598-3CB06BA6BDC5}"/>
              </a:ext>
            </a:extLst>
          </p:cNvPr>
          <p:cNvGrpSpPr/>
          <p:nvPr/>
        </p:nvGrpSpPr>
        <p:grpSpPr>
          <a:xfrm>
            <a:off x="617330" y="5264202"/>
            <a:ext cx="2189112" cy="579716"/>
            <a:chOff x="607199" y="4616222"/>
            <a:chExt cx="2189112" cy="579716"/>
          </a:xfrm>
        </p:grpSpPr>
        <p:sp>
          <p:nvSpPr>
            <p:cNvPr id="12" name="Rectangle 1">
              <a:extLst>
                <a:ext uri="{FF2B5EF4-FFF2-40B4-BE49-F238E27FC236}">
                  <a16:creationId xmlns:a16="http://schemas.microsoft.com/office/drawing/2014/main" id="{6E3C26E3-F17D-EE10-8166-BC763D70C688}"/>
                </a:ext>
              </a:extLst>
            </p:cNvPr>
            <p:cNvSpPr>
              <a:spLocks noChangeArrowheads="1"/>
            </p:cNvSpPr>
            <p:nvPr/>
          </p:nvSpPr>
          <p:spPr bwMode="auto">
            <a:xfrm>
              <a:off x="1140127" y="4616222"/>
              <a:ext cx="1656184"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偽</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誤情報</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30" name="図 29">
              <a:extLst>
                <a:ext uri="{FF2B5EF4-FFF2-40B4-BE49-F238E27FC236}">
                  <a16:creationId xmlns:a16="http://schemas.microsoft.com/office/drawing/2014/main" id="{0816116B-44A1-4374-BAAC-E6B0F915374A}"/>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37" name="グループ化 36">
            <a:extLst>
              <a:ext uri="{FF2B5EF4-FFF2-40B4-BE49-F238E27FC236}">
                <a16:creationId xmlns:a16="http://schemas.microsoft.com/office/drawing/2014/main" id="{2E78A01B-2442-43AB-A99A-3B8780908E20}"/>
              </a:ext>
            </a:extLst>
          </p:cNvPr>
          <p:cNvGrpSpPr/>
          <p:nvPr/>
        </p:nvGrpSpPr>
        <p:grpSpPr>
          <a:xfrm>
            <a:off x="592642" y="5823546"/>
            <a:ext cx="2679673" cy="595921"/>
            <a:chOff x="596182" y="5141139"/>
            <a:chExt cx="2679673" cy="595921"/>
          </a:xfrm>
        </p:grpSpPr>
        <p:sp>
          <p:nvSpPr>
            <p:cNvPr id="25" name="Rectangle 1">
              <a:extLst>
                <a:ext uri="{FF2B5EF4-FFF2-40B4-BE49-F238E27FC236}">
                  <a16:creationId xmlns:a16="http://schemas.microsoft.com/office/drawing/2014/main" id="{AC450AB4-6EAA-49B8-9D1A-D5A79C8E610E}"/>
                </a:ext>
              </a:extLst>
            </p:cNvPr>
            <p:cNvSpPr>
              <a:spLocks noChangeArrowheads="1"/>
            </p:cNvSpPr>
            <p:nvPr/>
          </p:nvSpPr>
          <p:spPr bwMode="auto">
            <a:xfrm>
              <a:off x="1140126" y="5141139"/>
              <a:ext cx="213572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認知バイアス</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31" name="図 30">
              <a:extLst>
                <a:ext uri="{FF2B5EF4-FFF2-40B4-BE49-F238E27FC236}">
                  <a16:creationId xmlns:a16="http://schemas.microsoft.com/office/drawing/2014/main" id="{23704838-2ACE-4792-8DC8-0DC458619335}"/>
                </a:ext>
              </a:extLst>
            </p:cNvPr>
            <p:cNvPicPr>
              <a:picLocks noChangeAspect="1"/>
            </p:cNvPicPr>
            <p:nvPr/>
          </p:nvPicPr>
          <p:blipFill>
            <a:blip r:embed="rId6"/>
            <a:stretch>
              <a:fillRect/>
            </a:stretch>
          </p:blipFill>
          <p:spPr>
            <a:xfrm>
              <a:off x="596182" y="5211082"/>
              <a:ext cx="637549" cy="525978"/>
            </a:xfrm>
            <a:prstGeom prst="rect">
              <a:avLst/>
            </a:prstGeom>
          </p:spPr>
        </p:pic>
      </p:grpSp>
      <p:grpSp>
        <p:nvGrpSpPr>
          <p:cNvPr id="5" name="グループ化 4">
            <a:extLst>
              <a:ext uri="{FF2B5EF4-FFF2-40B4-BE49-F238E27FC236}">
                <a16:creationId xmlns:a16="http://schemas.microsoft.com/office/drawing/2014/main" id="{2407D359-1F26-4D48-82B8-616DF5A59DCD}"/>
              </a:ext>
            </a:extLst>
          </p:cNvPr>
          <p:cNvGrpSpPr/>
          <p:nvPr/>
        </p:nvGrpSpPr>
        <p:grpSpPr>
          <a:xfrm>
            <a:off x="3427379" y="4631540"/>
            <a:ext cx="3271256" cy="584987"/>
            <a:chOff x="580664" y="5666056"/>
            <a:chExt cx="3271256" cy="584987"/>
          </a:xfrm>
        </p:grpSpPr>
        <p:sp>
          <p:nvSpPr>
            <p:cNvPr id="26" name="Rectangle 1">
              <a:extLst>
                <a:ext uri="{FF2B5EF4-FFF2-40B4-BE49-F238E27FC236}">
                  <a16:creationId xmlns:a16="http://schemas.microsoft.com/office/drawing/2014/main" id="{B80700C8-A052-449C-8882-6C7615B974B7}"/>
                </a:ext>
              </a:extLst>
            </p:cNvPr>
            <p:cNvSpPr>
              <a:spLocks noChangeArrowheads="1"/>
            </p:cNvSpPr>
            <p:nvPr/>
          </p:nvSpPr>
          <p:spPr bwMode="auto">
            <a:xfrm>
              <a:off x="1140127" y="5666056"/>
              <a:ext cx="271179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フィルターバブル</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32" name="図 31">
              <a:extLst>
                <a:ext uri="{FF2B5EF4-FFF2-40B4-BE49-F238E27FC236}">
                  <a16:creationId xmlns:a16="http://schemas.microsoft.com/office/drawing/2014/main" id="{3CF06236-D943-4C02-846A-3C469A8977FF}"/>
                </a:ext>
              </a:extLst>
            </p:cNvPr>
            <p:cNvPicPr>
              <a:picLocks noChangeAspect="1"/>
            </p:cNvPicPr>
            <p:nvPr/>
          </p:nvPicPr>
          <p:blipFill>
            <a:blip r:embed="rId6"/>
            <a:stretch>
              <a:fillRect/>
            </a:stretch>
          </p:blipFill>
          <p:spPr>
            <a:xfrm>
              <a:off x="580664" y="5725065"/>
              <a:ext cx="637549" cy="525978"/>
            </a:xfrm>
            <a:prstGeom prst="rect">
              <a:avLst/>
            </a:prstGeom>
          </p:spPr>
        </p:pic>
      </p:grpSp>
      <p:grpSp>
        <p:nvGrpSpPr>
          <p:cNvPr id="6" name="グループ化 5">
            <a:extLst>
              <a:ext uri="{FF2B5EF4-FFF2-40B4-BE49-F238E27FC236}">
                <a16:creationId xmlns:a16="http://schemas.microsoft.com/office/drawing/2014/main" id="{1F9CF0BD-077D-4E19-92E2-25EB29038D05}"/>
              </a:ext>
            </a:extLst>
          </p:cNvPr>
          <p:cNvGrpSpPr/>
          <p:nvPr/>
        </p:nvGrpSpPr>
        <p:grpSpPr>
          <a:xfrm>
            <a:off x="3427379" y="5239267"/>
            <a:ext cx="3227018" cy="607019"/>
            <a:chOff x="3632800" y="4604063"/>
            <a:chExt cx="3227018" cy="607019"/>
          </a:xfrm>
        </p:grpSpPr>
        <p:sp>
          <p:nvSpPr>
            <p:cNvPr id="27" name="Rectangle 1">
              <a:extLst>
                <a:ext uri="{FF2B5EF4-FFF2-40B4-BE49-F238E27FC236}">
                  <a16:creationId xmlns:a16="http://schemas.microsoft.com/office/drawing/2014/main" id="{3790857F-9695-437C-882A-FFAC2DD7B617}"/>
                </a:ext>
              </a:extLst>
            </p:cNvPr>
            <p:cNvSpPr>
              <a:spLocks noChangeArrowheads="1"/>
            </p:cNvSpPr>
            <p:nvPr/>
          </p:nvSpPr>
          <p:spPr bwMode="auto">
            <a:xfrm>
              <a:off x="4148025" y="4604063"/>
              <a:ext cx="271179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エコーチェンバー</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33" name="図 32">
              <a:extLst>
                <a:ext uri="{FF2B5EF4-FFF2-40B4-BE49-F238E27FC236}">
                  <a16:creationId xmlns:a16="http://schemas.microsoft.com/office/drawing/2014/main" id="{A090FDE5-E987-451B-8BBA-2BBEAECCA921}"/>
                </a:ext>
              </a:extLst>
            </p:cNvPr>
            <p:cNvPicPr>
              <a:picLocks noChangeAspect="1"/>
            </p:cNvPicPr>
            <p:nvPr/>
          </p:nvPicPr>
          <p:blipFill>
            <a:blip r:embed="rId6"/>
            <a:stretch>
              <a:fillRect/>
            </a:stretch>
          </p:blipFill>
          <p:spPr>
            <a:xfrm>
              <a:off x="3632800" y="4685104"/>
              <a:ext cx="637549" cy="525978"/>
            </a:xfrm>
            <a:prstGeom prst="rect">
              <a:avLst/>
            </a:prstGeom>
          </p:spPr>
        </p:pic>
      </p:grpSp>
      <p:pic>
        <p:nvPicPr>
          <p:cNvPr id="35" name="図 34">
            <a:extLst>
              <a:ext uri="{FF2B5EF4-FFF2-40B4-BE49-F238E27FC236}">
                <a16:creationId xmlns:a16="http://schemas.microsoft.com/office/drawing/2014/main" id="{91C055DB-23D5-4AE1-B179-EDA69F909E35}"/>
              </a:ext>
            </a:extLst>
          </p:cNvPr>
          <p:cNvPicPr>
            <a:picLocks noChangeAspect="1"/>
          </p:cNvPicPr>
          <p:nvPr/>
        </p:nvPicPr>
        <p:blipFill>
          <a:blip r:embed="rId7"/>
          <a:stretch>
            <a:fillRect/>
          </a:stretch>
        </p:blipFill>
        <p:spPr>
          <a:xfrm>
            <a:off x="6813001" y="4509120"/>
            <a:ext cx="1578328" cy="1972909"/>
          </a:xfrm>
          <a:prstGeom prst="rect">
            <a:avLst/>
          </a:prstGeom>
        </p:spPr>
      </p:pic>
      <p:grpSp>
        <p:nvGrpSpPr>
          <p:cNvPr id="38" name="グループ化 37">
            <a:extLst>
              <a:ext uri="{FF2B5EF4-FFF2-40B4-BE49-F238E27FC236}">
                <a16:creationId xmlns:a16="http://schemas.microsoft.com/office/drawing/2014/main" id="{568F04E4-A732-454E-8756-DD4F0DDABE13}"/>
              </a:ext>
            </a:extLst>
          </p:cNvPr>
          <p:cNvGrpSpPr/>
          <p:nvPr/>
        </p:nvGrpSpPr>
        <p:grpSpPr>
          <a:xfrm>
            <a:off x="617330" y="4651506"/>
            <a:ext cx="2864063" cy="595921"/>
            <a:chOff x="596182" y="5141139"/>
            <a:chExt cx="2864063" cy="595921"/>
          </a:xfrm>
        </p:grpSpPr>
        <p:sp>
          <p:nvSpPr>
            <p:cNvPr id="39" name="Rectangle 1">
              <a:extLst>
                <a:ext uri="{FF2B5EF4-FFF2-40B4-BE49-F238E27FC236}">
                  <a16:creationId xmlns:a16="http://schemas.microsoft.com/office/drawing/2014/main" id="{5558923A-861D-4BC5-9A71-A03D6A917202}"/>
                </a:ext>
              </a:extLst>
            </p:cNvPr>
            <p:cNvSpPr>
              <a:spLocks noChangeArrowheads="1"/>
            </p:cNvSpPr>
            <p:nvPr/>
          </p:nvSpPr>
          <p:spPr bwMode="auto">
            <a:xfrm>
              <a:off x="1140126" y="5141139"/>
              <a:ext cx="232011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デジタル足あと</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40" name="図 39">
              <a:extLst>
                <a:ext uri="{FF2B5EF4-FFF2-40B4-BE49-F238E27FC236}">
                  <a16:creationId xmlns:a16="http://schemas.microsoft.com/office/drawing/2014/main" id="{87A4BF7C-881C-44AD-BE43-5520F635921C}"/>
                </a:ext>
              </a:extLst>
            </p:cNvPr>
            <p:cNvPicPr>
              <a:picLocks noChangeAspect="1"/>
            </p:cNvPicPr>
            <p:nvPr/>
          </p:nvPicPr>
          <p:blipFill>
            <a:blip r:embed="rId6"/>
            <a:stretch>
              <a:fillRect/>
            </a:stretch>
          </p:blipFill>
          <p:spPr>
            <a:xfrm>
              <a:off x="596182" y="5211082"/>
              <a:ext cx="637549" cy="525978"/>
            </a:xfrm>
            <a:prstGeom prst="rect">
              <a:avLst/>
            </a:prstGeom>
          </p:spPr>
        </p:pic>
      </p:grpSp>
    </p:spTree>
    <p:extLst>
      <p:ext uri="{BB962C8B-B14F-4D97-AF65-F5344CB8AC3E}">
        <p14:creationId xmlns:p14="http://schemas.microsoft.com/office/powerpoint/2010/main" val="1449185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454EEA9D8A1DB4E9BDCB8A76C9D38A3" ma:contentTypeVersion="8" ma:contentTypeDescription="新しいドキュメントを作成します。" ma:contentTypeScope="" ma:versionID="c75c1c830c1cfdcbb3d2311c19105905">
  <xsd:schema xmlns:xsd="http://www.w3.org/2001/XMLSchema" xmlns:xs="http://www.w3.org/2001/XMLSchema" xmlns:p="http://schemas.microsoft.com/office/2006/metadata/properties" xmlns:ns2="088d0739-5ef6-42a5-8f5d-886d70a2a450" targetNamespace="http://schemas.microsoft.com/office/2006/metadata/properties" ma:root="true" ma:fieldsID="de6f4e01c924ad6b110a71b87a40e97d" ns2:_="">
    <xsd:import namespace="088d0739-5ef6-42a5-8f5d-886d70a2a4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d0739-5ef6-42a5-8f5d-886d70a2a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87618E-29F8-4B8E-8D83-043C3000C13F}"/>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schemas.microsoft.com/office/2006/documentManagement/types"/>
    <ds:schemaRef ds:uri="http://purl.org/dc/dcmitype/"/>
    <ds:schemaRef ds:uri="1ccc0202-570a-4c76-b717-959d73301744"/>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6941</Words>
  <Application>Microsoft Office PowerPoint</Application>
  <PresentationFormat>画面に合わせる (4:3)</PresentationFormat>
  <Paragraphs>592</Paragraphs>
  <Slides>26</Slides>
  <Notes>26</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7" baseType="lpstr">
      <vt:lpstr>AR P丸ゴシック体E</vt:lpstr>
      <vt:lpstr>Meiryo UI</vt:lpstr>
      <vt:lpstr>Söhne</vt:lpstr>
      <vt:lpstr>Meiryo</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デジタルリテラシーとは</vt:lpstr>
      <vt:lpstr>デジタルリテラシーとは</vt:lpstr>
      <vt:lpstr>ソーシャルメディアとは</vt:lpstr>
      <vt:lpstr>SNSについて</vt:lpstr>
      <vt:lpstr>PowerPoint プレゼンテーション</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PowerPoint プレゼンテーション</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2021-08-16T09:05:36Z</dcterms:created>
  <dcterms:modified xsi:type="dcterms:W3CDTF">2024-03-05T05:45:12Z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0x0101003454EEA9D8A1DB4E9BDCB8A76C9D38A3</vt:lpwstr>
  </property>
  <property fmtid="{D5CDD505-2E9C-101B-9397-08002B2CF9AE}" pid="3" name="Order">
    <vt:r8>29400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