
<file path=[Content_Types].xml><?xml version="1.0" encoding="utf-8"?>
<Types xmlns="http://schemas.openxmlformats.org/package/2006/content-types">
  <Default Extension="bin" ContentType="application/vnd.openxmlformats-officedocument.oleObject"/>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g"/>
  <Override PartName="/ppt/presentation.xml" ContentType="application/vnd.openxmlformats-officedocument.presentationml.presentation.main+xml"/>
  <Override PartName="/ppt/slides/slide2.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3.xml" ContentType="application/vnd.openxmlformats-officedocument.presentationml.slide+xml"/>
  <Override PartName="/ppt/slides/slide1.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34.xml" ContentType="application/vnd.openxmlformats-officedocument.presentationml.slide+xml"/>
  <Override PartName="/ppt/slides/slide32.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45.xml" ContentType="application/vnd.openxmlformats-officedocument.presentationml.slide+xml"/>
  <Override PartName="/ppt/slides/slide49.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38.xml" ContentType="application/vnd.openxmlformats-officedocument.presentationml.slide+xml"/>
  <Override PartName="/ppt/slides/slide44.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37.xml" ContentType="application/vnd.openxmlformats-officedocument.presentationml.slide+xml"/>
  <Override PartName="/ppt/notesSlides/notesSlide30.xml" ContentType="application/vnd.openxmlformats-officedocument.presentationml.notesSlide+xml"/>
  <Override PartName="/ppt/notesSlides/notesSlide53.xml" ContentType="application/vnd.openxmlformats-officedocument.presentationml.notesSlide+xml"/>
  <Override PartName="/ppt/notesSlides/notesSlide29.xml" ContentType="application/vnd.openxmlformats-officedocument.presentationml.notesSlide+xml"/>
  <Override PartName="/ppt/slideMasters/slideMaster1.xml" ContentType="application/vnd.openxmlformats-officedocument.presentationml.slideMaster+xml"/>
  <Override PartName="/ppt/notesSlides/notesSlide31.xml" ContentType="application/vnd.openxmlformats-officedocument.presentationml.notesSlide+xml"/>
  <Override PartName="/ppt/notesSlides/notesSlide52.xml" ContentType="application/vnd.openxmlformats-officedocument.presentationml.notesSlide+xml"/>
  <Override PartName="/ppt/notesSlides/notesSlide33.xml" ContentType="application/vnd.openxmlformats-officedocument.presentationml.notesSlide+xml"/>
  <Override PartName="/ppt/notesSlides/notesSlide46.xml" ContentType="application/vnd.openxmlformats-officedocument.presentationml.notesSlide+xml"/>
  <Override PartName="/ppt/notesSlides/notesSlide56.xml" ContentType="application/vnd.openxmlformats-officedocument.presentationml.notesSlide+xml"/>
  <Override PartName="/ppt/notesSlides/notesSlide55.xml" ContentType="application/vnd.openxmlformats-officedocument.presentationml.notesSlide+xml"/>
  <Override PartName="/ppt/notesSlides/notesSlide43.xml" ContentType="application/vnd.openxmlformats-officedocument.presentationml.notesSlide+xml"/>
  <Override PartName="/ppt/notesSlides/notesSlide45.xml" ContentType="application/vnd.openxmlformats-officedocument.presentationml.notesSlide+xml"/>
  <Override PartName="/ppt/notesSlides/notesSlide54.xml" ContentType="application/vnd.openxmlformats-officedocument.presentationml.notesSlide+xml"/>
  <Override PartName="/ppt/notesSlides/notesSlide44.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32.xml" ContentType="application/vnd.openxmlformats-officedocument.presentationml.notesSlide+xml"/>
  <Override PartName="/ppt/notesSlides/notesSlide28.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11.xml" ContentType="application/vnd.openxmlformats-officedocument.presentationml.notesSlide+xml"/>
  <Override PartName="/ppt/notesSlides/notesSlide49.xml" ContentType="application/vnd.openxmlformats-officedocument.presentationml.notesSlide+xml"/>
  <Override PartName="/ppt/notesSlides/notesSlide12.xml" ContentType="application/vnd.openxmlformats-officedocument.presentationml.notesSlide+xml"/>
  <Override PartName="/ppt/notesSlides/notesSlide48.xml" ContentType="application/vnd.openxmlformats-officedocument.presentationml.notesSlide+xml"/>
  <Override PartName="/ppt/notesSlides/notesSlide50.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51.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20.xml" ContentType="application/vnd.openxmlformats-officedocument.presentationml.notesSlide+xml"/>
  <Override PartName="/ppt/notesSlides/notesSlide13.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19.xml" ContentType="application/vnd.openxmlformats-officedocument.presentationml.notesSlide+xml"/>
  <Override PartName="/ppt/notesSlides/notesSlide47.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Authors.xml" ContentType="application/vnd.openxmlformats-officedocument.presentationml.commentAuthors+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4.xml" ContentType="application/vnd.openxmlformats-officedocument.presentationml.tags+xml"/>
  <Override PartName="/ppt/tags/tag11.xml" ContentType="application/vnd.openxmlformats-officedocument.presentationml.tags+xml"/>
  <Override PartName="/ppt/tags/tag2.xml" ContentType="application/vnd.openxmlformats-officedocument.presentationml.tags+xml"/>
  <Override PartName="/ppt/tags/tag7.xml" ContentType="application/vnd.openxmlformats-officedocument.presentationml.tags+xml"/>
  <Override PartName="/ppt/tags/tag16.xml" ContentType="application/vnd.openxmlformats-officedocument.presentationml.tags+xml"/>
  <Override PartName="/ppt/tags/tag8.xml" ContentType="application/vnd.openxmlformats-officedocument.presentationml.tags+xml"/>
  <Override PartName="/ppt/tags/tag15.xml" ContentType="application/vnd.openxmlformats-officedocument.presentationml.tags+xml"/>
  <Override PartName="/ppt/tags/tag6.xml" ContentType="application/vnd.openxmlformats-officedocument.presentationml.tags+xml"/>
  <Override PartName="/ppt/tags/tag10.xml" ContentType="application/vnd.openxmlformats-officedocument.presentationml.tags+xml"/>
  <Override PartName="/ppt/tags/tag13.xml" ContentType="application/vnd.openxmlformats-officedocument.presentationml.tags+xml"/>
  <Override PartName="/docProps/app.xml" ContentType="application/vnd.openxmlformats-officedocument.extended-properties+xml"/>
  <Override PartName="/ppt/tags/tag1.xml" ContentType="application/vnd.openxmlformats-officedocument.presentationml.tags+xml"/>
  <Override PartName="/ppt/tags/tag3.xml" ContentType="application/vnd.openxmlformats-officedocument.presentationml.tags+xml"/>
  <Override PartName="/ppt/tags/tag5.xml" ContentType="application/vnd.openxmlformats-officedocument.presentationml.tags+xml"/>
  <Override PartName="/ppt/tags/tag12.xml" ContentType="application/vnd.openxmlformats-officedocument.presentationml.tags+xml"/>
  <Override PartName="/ppt/tags/tag9.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ppt/tags/tag14.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1"/>
  </p:sldMasterIdLst>
  <p:notesMasterIdLst>
    <p:notesMasterId r:id="rId58"/>
  </p:notesMasterIdLst>
  <p:sldIdLst>
    <p:sldId id="389" r:id="rId2"/>
    <p:sldId id="348" r:id="rId3"/>
    <p:sldId id="442" r:id="rId4"/>
    <p:sldId id="404" r:id="rId5"/>
    <p:sldId id="399" r:id="rId6"/>
    <p:sldId id="413" r:id="rId7"/>
    <p:sldId id="400" r:id="rId8"/>
    <p:sldId id="401" r:id="rId9"/>
    <p:sldId id="402" r:id="rId10"/>
    <p:sldId id="445" r:id="rId11"/>
    <p:sldId id="425" r:id="rId12"/>
    <p:sldId id="403" r:id="rId13"/>
    <p:sldId id="426" r:id="rId14"/>
    <p:sldId id="349" r:id="rId15"/>
    <p:sldId id="350" r:id="rId16"/>
    <p:sldId id="414" r:id="rId17"/>
    <p:sldId id="416" r:id="rId18"/>
    <p:sldId id="427" r:id="rId19"/>
    <p:sldId id="358" r:id="rId20"/>
    <p:sldId id="390" r:id="rId21"/>
    <p:sldId id="362" r:id="rId22"/>
    <p:sldId id="429" r:id="rId23"/>
    <p:sldId id="430" r:id="rId24"/>
    <p:sldId id="431" r:id="rId25"/>
    <p:sldId id="432" r:id="rId26"/>
    <p:sldId id="433" r:id="rId27"/>
    <p:sldId id="434" r:id="rId28"/>
    <p:sldId id="443" r:id="rId29"/>
    <p:sldId id="444" r:id="rId30"/>
    <p:sldId id="363" r:id="rId31"/>
    <p:sldId id="364" r:id="rId32"/>
    <p:sldId id="365" r:id="rId33"/>
    <p:sldId id="366" r:id="rId34"/>
    <p:sldId id="367" r:id="rId35"/>
    <p:sldId id="368" r:id="rId36"/>
    <p:sldId id="369" r:id="rId37"/>
    <p:sldId id="412" r:id="rId38"/>
    <p:sldId id="371" r:id="rId39"/>
    <p:sldId id="374" r:id="rId40"/>
    <p:sldId id="375" r:id="rId41"/>
    <p:sldId id="376" r:id="rId42"/>
    <p:sldId id="377" r:id="rId43"/>
    <p:sldId id="378" r:id="rId44"/>
    <p:sldId id="421" r:id="rId45"/>
    <p:sldId id="422" r:id="rId46"/>
    <p:sldId id="423" r:id="rId47"/>
    <p:sldId id="370" r:id="rId48"/>
    <p:sldId id="446" r:id="rId49"/>
    <p:sldId id="447" r:id="rId50"/>
    <p:sldId id="408" r:id="rId51"/>
    <p:sldId id="409" r:id="rId52"/>
    <p:sldId id="410" r:id="rId53"/>
    <p:sldId id="440" r:id="rId54"/>
    <p:sldId id="441" r:id="rId55"/>
    <p:sldId id="439" r:id="rId56"/>
    <p:sldId id="449" r:id="rId57"/>
  </p:sldIdLst>
  <p:sldSz cx="9144000" cy="6858000" type="screen4x3"/>
  <p:notesSz cx="6735763" cy="9866313"/>
  <p:custDataLst>
    <p:tags r:id="rId59"/>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1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AB2"/>
    <a:srgbClr val="009650"/>
    <a:srgbClr val="F8F7F7"/>
    <a:srgbClr val="949494"/>
    <a:srgbClr val="F2EFE4"/>
    <a:srgbClr val="FFFFFF"/>
    <a:srgbClr val="EFF3F2"/>
    <a:srgbClr val="D9D9D9"/>
    <a:srgbClr val="007864"/>
    <a:srgbClr val="E500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21" autoAdjust="0"/>
    <p:restoredTop sz="93123" autoAdjust="0"/>
  </p:normalViewPr>
  <p:slideViewPr>
    <p:cSldViewPr snapToGrid="0" snapToObjects="1">
      <p:cViewPr varScale="1">
        <p:scale>
          <a:sx n="57" d="100"/>
          <a:sy n="57" d="100"/>
        </p:scale>
        <p:origin x="1636" y="40"/>
      </p:cViewPr>
      <p:guideLst/>
    </p:cSldViewPr>
  </p:slideViewPr>
  <p:outlineViewPr>
    <p:cViewPr>
      <p:scale>
        <a:sx n="33" d="100"/>
        <a:sy n="33" d="100"/>
      </p:scale>
      <p:origin x="0" y="-5028"/>
    </p:cViewPr>
  </p:outlineViewPr>
  <p:notesTextViewPr>
    <p:cViewPr>
      <p:scale>
        <a:sx n="1" d="1"/>
        <a:sy n="1" d="1"/>
      </p:scale>
      <p:origin x="0" y="0"/>
    </p:cViewPr>
  </p:notesTextViewPr>
  <p:sorterViewPr>
    <p:cViewPr varScale="1">
      <p:scale>
        <a:sx n="1" d="1"/>
        <a:sy n="1" d="1"/>
      </p:scale>
      <p:origin x="0" y="-6668"/>
    </p:cViewPr>
  </p:sorterViewPr>
  <p:notesViewPr>
    <p:cSldViewPr snapToGrid="0" snapToObjects="1" showGuides="1">
      <p:cViewPr varScale="1">
        <p:scale>
          <a:sx n="125" d="100"/>
          <a:sy n="125" d="100"/>
        </p:scale>
        <p:origin x="2800" y="192"/>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customXml" Target="../customXml/item2.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gs" Target="tags/tag1.xml"/><Relationship Id="rId67"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65"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3"/>
            <a:ext cx="2918831" cy="495029"/>
          </a:xfrm>
          <a:prstGeom prst="rect">
            <a:avLst/>
          </a:prstGeom>
        </p:spPr>
        <p:txBody>
          <a:bodyPr vert="horz" lIns="91410" tIns="45707" rIns="91410" bIns="4570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6" y="3"/>
            <a:ext cx="2918831" cy="495029"/>
          </a:xfrm>
          <a:prstGeom prst="rect">
            <a:avLst/>
          </a:prstGeom>
        </p:spPr>
        <p:txBody>
          <a:bodyPr vert="horz" lIns="91410" tIns="45707" rIns="91410" bIns="45707" rtlCol="0"/>
          <a:lstStyle>
            <a:lvl1pPr algn="r">
              <a:defRPr sz="1200"/>
            </a:lvl1pPr>
          </a:lstStyle>
          <a:p>
            <a:fld id="{4FE7F398-C44E-EB48-B175-4278262AA32A}" type="datetimeFigureOut">
              <a:rPr kumimoji="1" lang="ja-JP" altLang="en-US" smtClean="0"/>
              <a:t>2023/8/31</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10" tIns="45707" rIns="91410" bIns="45707" rtlCol="0" anchor="ctr"/>
          <a:lstStyle/>
          <a:p>
            <a:endParaRPr lang="ja-JP" altLang="en-US"/>
          </a:p>
        </p:txBody>
      </p:sp>
      <p:sp>
        <p:nvSpPr>
          <p:cNvPr id="5" name="ノート プレースホルダー 4"/>
          <p:cNvSpPr>
            <a:spLocks noGrp="1"/>
          </p:cNvSpPr>
          <p:nvPr>
            <p:ph type="body" sz="quarter" idx="3"/>
          </p:nvPr>
        </p:nvSpPr>
        <p:spPr>
          <a:xfrm>
            <a:off x="673577" y="4748168"/>
            <a:ext cx="5388610" cy="3884861"/>
          </a:xfrm>
          <a:prstGeom prst="rect">
            <a:avLst/>
          </a:prstGeom>
        </p:spPr>
        <p:txBody>
          <a:bodyPr vert="horz" lIns="91410" tIns="45707" rIns="91410" bIns="4570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5" y="9371286"/>
            <a:ext cx="2918831" cy="495028"/>
          </a:xfrm>
          <a:prstGeom prst="rect">
            <a:avLst/>
          </a:prstGeom>
        </p:spPr>
        <p:txBody>
          <a:bodyPr vert="horz" lIns="91410" tIns="45707" rIns="91410" bIns="4570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6" y="9371286"/>
            <a:ext cx="2918831" cy="495028"/>
          </a:xfrm>
          <a:prstGeom prst="rect">
            <a:avLst/>
          </a:prstGeom>
        </p:spPr>
        <p:txBody>
          <a:bodyPr vert="horz" lIns="91410" tIns="45707" rIns="91410" bIns="45707" rtlCol="0" anchor="b"/>
          <a:lstStyle>
            <a:lvl1pPr algn="r">
              <a:defRPr sz="1200"/>
            </a:lvl1pPr>
          </a:lstStyle>
          <a:p>
            <a:fld id="{2E1C7AFC-CFB2-404C-A69D-ECFBCE546BF5}" type="slidenum">
              <a:rPr kumimoji="1" lang="ja-JP" altLang="en-US" smtClean="0"/>
              <a:t>‹#›</a:t>
            </a:fld>
            <a:endParaRPr kumimoji="1" lang="ja-JP" altLang="en-US"/>
          </a:p>
        </p:txBody>
      </p:sp>
    </p:spTree>
    <p:extLst>
      <p:ext uri="{BB962C8B-B14F-4D97-AF65-F5344CB8AC3E}">
        <p14:creationId xmlns:p14="http://schemas.microsoft.com/office/powerpoint/2010/main" val="20119936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E1C7AFC-CFB2-404C-A69D-ECFBCE546BF5}" type="slidenum">
              <a:rPr kumimoji="1" lang="ja-JP" altLang="en-US" smtClean="0"/>
              <a:t>1</a:t>
            </a:fld>
            <a:endParaRPr kumimoji="1" lang="ja-JP" altLang="en-US"/>
          </a:p>
        </p:txBody>
      </p:sp>
    </p:spTree>
    <p:extLst>
      <p:ext uri="{BB962C8B-B14F-4D97-AF65-F5344CB8AC3E}">
        <p14:creationId xmlns:p14="http://schemas.microsoft.com/office/powerpoint/2010/main" val="1593484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467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10</a:t>
            </a:fld>
            <a:endParaRPr kumimoji="1" lang="ja-JP" altLang="en-US"/>
          </a:p>
        </p:txBody>
      </p:sp>
    </p:spTree>
    <p:extLst>
      <p:ext uri="{BB962C8B-B14F-4D97-AF65-F5344CB8AC3E}">
        <p14:creationId xmlns:p14="http://schemas.microsoft.com/office/powerpoint/2010/main" val="3796996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11</a:t>
            </a:fld>
            <a:endParaRPr kumimoji="1" lang="ja-JP" altLang="en-US" dirty="0"/>
          </a:p>
        </p:txBody>
      </p:sp>
      <p:sp>
        <p:nvSpPr>
          <p:cNvPr id="6" name="ノート プレースホルダー 5"/>
          <p:cNvSpPr>
            <a:spLocks noGrp="1"/>
          </p:cNvSpPr>
          <p:nvPr>
            <p:ph type="body" sz="quarter" idx="11"/>
          </p:nvPr>
        </p:nvSpPr>
        <p:spPr>
          <a:xfrm>
            <a:off x="673577" y="4748164"/>
            <a:ext cx="5388610" cy="4357736"/>
          </a:xfrm>
        </p:spPr>
        <p:txBody>
          <a:bodyPr/>
          <a:lstStyle/>
          <a:p>
            <a:pPr>
              <a:lnSpc>
                <a:spcPct val="120000"/>
              </a:lnSpc>
            </a:pPr>
            <a:endParaRPr lang="ja-JP" altLang="en-US" dirty="0"/>
          </a:p>
        </p:txBody>
      </p:sp>
    </p:spTree>
    <p:extLst>
      <p:ext uri="{BB962C8B-B14F-4D97-AF65-F5344CB8AC3E}">
        <p14:creationId xmlns:p14="http://schemas.microsoft.com/office/powerpoint/2010/main" val="2948918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4670"/>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12</a:t>
            </a:fld>
            <a:endParaRPr kumimoji="1" lang="ja-JP" altLang="en-US"/>
          </a:p>
        </p:txBody>
      </p:sp>
    </p:spTree>
    <p:extLst>
      <p:ext uri="{BB962C8B-B14F-4D97-AF65-F5344CB8AC3E}">
        <p14:creationId xmlns:p14="http://schemas.microsoft.com/office/powerpoint/2010/main" val="584528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4670"/>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13</a:t>
            </a:fld>
            <a:endParaRPr kumimoji="1" lang="ja-JP" altLang="en-US"/>
          </a:p>
        </p:txBody>
      </p:sp>
    </p:spTree>
    <p:extLst>
      <p:ext uri="{BB962C8B-B14F-4D97-AF65-F5344CB8AC3E}">
        <p14:creationId xmlns:p14="http://schemas.microsoft.com/office/powerpoint/2010/main" val="2336448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14</a:t>
            </a:fld>
            <a:endParaRPr kumimoji="1" lang="ja-JP" altLang="en-US"/>
          </a:p>
        </p:txBody>
      </p:sp>
    </p:spTree>
    <p:extLst>
      <p:ext uri="{BB962C8B-B14F-4D97-AF65-F5344CB8AC3E}">
        <p14:creationId xmlns:p14="http://schemas.microsoft.com/office/powerpoint/2010/main" val="2508152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15</a:t>
            </a:fld>
            <a:endParaRPr kumimoji="1" lang="ja-JP" altLang="en-US"/>
          </a:p>
        </p:txBody>
      </p:sp>
    </p:spTree>
    <p:extLst>
      <p:ext uri="{BB962C8B-B14F-4D97-AF65-F5344CB8AC3E}">
        <p14:creationId xmlns:p14="http://schemas.microsoft.com/office/powerpoint/2010/main" val="3524810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16</a:t>
            </a:fld>
            <a:endParaRPr kumimoji="1" lang="ja-JP" altLang="en-US"/>
          </a:p>
        </p:txBody>
      </p:sp>
    </p:spTree>
    <p:extLst>
      <p:ext uri="{BB962C8B-B14F-4D97-AF65-F5344CB8AC3E}">
        <p14:creationId xmlns:p14="http://schemas.microsoft.com/office/powerpoint/2010/main" val="663241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17</a:t>
            </a:fld>
            <a:endParaRPr kumimoji="1" lang="ja-JP" altLang="en-US"/>
          </a:p>
        </p:txBody>
      </p:sp>
    </p:spTree>
    <p:extLst>
      <p:ext uri="{BB962C8B-B14F-4D97-AF65-F5344CB8AC3E}">
        <p14:creationId xmlns:p14="http://schemas.microsoft.com/office/powerpoint/2010/main" val="2690164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18</a:t>
            </a:fld>
            <a:endParaRPr kumimoji="1" lang="ja-JP" altLang="en-US"/>
          </a:p>
        </p:txBody>
      </p:sp>
    </p:spTree>
    <p:extLst>
      <p:ext uri="{BB962C8B-B14F-4D97-AF65-F5344CB8AC3E}">
        <p14:creationId xmlns:p14="http://schemas.microsoft.com/office/powerpoint/2010/main" val="1532753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19</a:t>
            </a:fld>
            <a:endParaRPr kumimoji="1" lang="ja-JP" altLang="en-US"/>
          </a:p>
        </p:txBody>
      </p:sp>
    </p:spTree>
    <p:extLst>
      <p:ext uri="{BB962C8B-B14F-4D97-AF65-F5344CB8AC3E}">
        <p14:creationId xmlns:p14="http://schemas.microsoft.com/office/powerpoint/2010/main" val="151543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E1C7AFC-CFB2-404C-A69D-ECFBCE546BF5}" type="slidenum">
              <a:rPr kumimoji="1" lang="ja-JP" altLang="en-US" smtClean="0"/>
              <a:t>2</a:t>
            </a:fld>
            <a:endParaRPr kumimoji="1" lang="ja-JP" altLang="en-US" dirty="0"/>
          </a:p>
        </p:txBody>
      </p:sp>
    </p:spTree>
    <p:extLst>
      <p:ext uri="{BB962C8B-B14F-4D97-AF65-F5344CB8AC3E}">
        <p14:creationId xmlns:p14="http://schemas.microsoft.com/office/powerpoint/2010/main" val="136779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20</a:t>
            </a:fld>
            <a:endParaRPr kumimoji="1" lang="ja-JP" altLang="en-US"/>
          </a:p>
        </p:txBody>
      </p:sp>
    </p:spTree>
    <p:extLst>
      <p:ext uri="{BB962C8B-B14F-4D97-AF65-F5344CB8AC3E}">
        <p14:creationId xmlns:p14="http://schemas.microsoft.com/office/powerpoint/2010/main" val="19391230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739063" y="4748168"/>
            <a:ext cx="5388610" cy="3884861"/>
          </a:xfrm>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21</a:t>
            </a:fld>
            <a:endParaRPr kumimoji="1" lang="ja-JP" altLang="en-US"/>
          </a:p>
        </p:txBody>
      </p:sp>
    </p:spTree>
    <p:extLst>
      <p:ext uri="{BB962C8B-B14F-4D97-AF65-F5344CB8AC3E}">
        <p14:creationId xmlns:p14="http://schemas.microsoft.com/office/powerpoint/2010/main" val="3542411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467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22</a:t>
            </a:fld>
            <a:endParaRPr kumimoji="1" lang="ja-JP" altLang="en-US"/>
          </a:p>
        </p:txBody>
      </p:sp>
    </p:spTree>
    <p:extLst>
      <p:ext uri="{BB962C8B-B14F-4D97-AF65-F5344CB8AC3E}">
        <p14:creationId xmlns:p14="http://schemas.microsoft.com/office/powerpoint/2010/main" val="34441567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4670"/>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23</a:t>
            </a:fld>
            <a:endParaRPr kumimoji="1" lang="ja-JP" altLang="en-US"/>
          </a:p>
        </p:txBody>
      </p:sp>
    </p:spTree>
    <p:extLst>
      <p:ext uri="{BB962C8B-B14F-4D97-AF65-F5344CB8AC3E}">
        <p14:creationId xmlns:p14="http://schemas.microsoft.com/office/powerpoint/2010/main" val="27172995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24</a:t>
            </a:fld>
            <a:endParaRPr kumimoji="1" lang="ja-JP" altLang="en-US"/>
          </a:p>
        </p:txBody>
      </p:sp>
    </p:spTree>
    <p:extLst>
      <p:ext uri="{BB962C8B-B14F-4D97-AF65-F5344CB8AC3E}">
        <p14:creationId xmlns:p14="http://schemas.microsoft.com/office/powerpoint/2010/main" val="1527794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25</a:t>
            </a:fld>
            <a:endParaRPr kumimoji="1" lang="ja-JP" altLang="en-US"/>
          </a:p>
        </p:txBody>
      </p:sp>
    </p:spTree>
    <p:extLst>
      <p:ext uri="{BB962C8B-B14F-4D97-AF65-F5344CB8AC3E}">
        <p14:creationId xmlns:p14="http://schemas.microsoft.com/office/powerpoint/2010/main" val="21025576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26</a:t>
            </a:fld>
            <a:endParaRPr kumimoji="1" lang="ja-JP" altLang="en-US"/>
          </a:p>
        </p:txBody>
      </p:sp>
    </p:spTree>
    <p:extLst>
      <p:ext uri="{BB962C8B-B14F-4D97-AF65-F5344CB8AC3E}">
        <p14:creationId xmlns:p14="http://schemas.microsoft.com/office/powerpoint/2010/main" val="2137545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27</a:t>
            </a:fld>
            <a:endParaRPr kumimoji="1" lang="ja-JP" altLang="en-US"/>
          </a:p>
        </p:txBody>
      </p:sp>
    </p:spTree>
    <p:extLst>
      <p:ext uri="{BB962C8B-B14F-4D97-AF65-F5344CB8AC3E}">
        <p14:creationId xmlns:p14="http://schemas.microsoft.com/office/powerpoint/2010/main" val="25910409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28</a:t>
            </a:fld>
            <a:endParaRPr kumimoji="1" lang="ja-JP" altLang="en-US"/>
          </a:p>
        </p:txBody>
      </p:sp>
    </p:spTree>
    <p:extLst>
      <p:ext uri="{BB962C8B-B14F-4D97-AF65-F5344CB8AC3E}">
        <p14:creationId xmlns:p14="http://schemas.microsoft.com/office/powerpoint/2010/main" val="3756988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29</a:t>
            </a:fld>
            <a:endParaRPr kumimoji="1" lang="ja-JP" altLang="en-US"/>
          </a:p>
        </p:txBody>
      </p:sp>
    </p:spTree>
    <p:extLst>
      <p:ext uri="{BB962C8B-B14F-4D97-AF65-F5344CB8AC3E}">
        <p14:creationId xmlns:p14="http://schemas.microsoft.com/office/powerpoint/2010/main" val="302226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E1C7AFC-CFB2-404C-A69D-ECFBCE546BF5}" type="slidenum">
              <a:rPr kumimoji="1" lang="ja-JP" altLang="en-US" smtClean="0"/>
              <a:t>3</a:t>
            </a:fld>
            <a:endParaRPr kumimoji="1" lang="ja-JP" altLang="en-US" dirty="0"/>
          </a:p>
        </p:txBody>
      </p:sp>
    </p:spTree>
    <p:extLst>
      <p:ext uri="{BB962C8B-B14F-4D97-AF65-F5344CB8AC3E}">
        <p14:creationId xmlns:p14="http://schemas.microsoft.com/office/powerpoint/2010/main" val="38022610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30</a:t>
            </a:fld>
            <a:endParaRPr kumimoji="1" lang="ja-JP" altLang="en-US"/>
          </a:p>
        </p:txBody>
      </p:sp>
    </p:spTree>
    <p:extLst>
      <p:ext uri="{BB962C8B-B14F-4D97-AF65-F5344CB8AC3E}">
        <p14:creationId xmlns:p14="http://schemas.microsoft.com/office/powerpoint/2010/main" val="25978107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31</a:t>
            </a:fld>
            <a:endParaRPr kumimoji="1" lang="ja-JP" altLang="en-US"/>
          </a:p>
        </p:txBody>
      </p:sp>
    </p:spTree>
    <p:extLst>
      <p:ext uri="{BB962C8B-B14F-4D97-AF65-F5344CB8AC3E}">
        <p14:creationId xmlns:p14="http://schemas.microsoft.com/office/powerpoint/2010/main" val="10872032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32</a:t>
            </a:fld>
            <a:endParaRPr kumimoji="1" lang="ja-JP" altLang="en-US"/>
          </a:p>
        </p:txBody>
      </p:sp>
    </p:spTree>
    <p:extLst>
      <p:ext uri="{BB962C8B-B14F-4D97-AF65-F5344CB8AC3E}">
        <p14:creationId xmlns:p14="http://schemas.microsoft.com/office/powerpoint/2010/main" val="10899783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699"/>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33</a:t>
            </a:fld>
            <a:endParaRPr kumimoji="1" lang="ja-JP" altLang="en-US"/>
          </a:p>
        </p:txBody>
      </p:sp>
    </p:spTree>
    <p:extLst>
      <p:ext uri="{BB962C8B-B14F-4D97-AF65-F5344CB8AC3E}">
        <p14:creationId xmlns:p14="http://schemas.microsoft.com/office/powerpoint/2010/main" val="11347374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34</a:t>
            </a:fld>
            <a:endParaRPr kumimoji="1" lang="ja-JP" altLang="en-US"/>
          </a:p>
        </p:txBody>
      </p:sp>
    </p:spTree>
    <p:extLst>
      <p:ext uri="{BB962C8B-B14F-4D97-AF65-F5344CB8AC3E}">
        <p14:creationId xmlns:p14="http://schemas.microsoft.com/office/powerpoint/2010/main" val="15728087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35</a:t>
            </a:fld>
            <a:endParaRPr kumimoji="1" lang="ja-JP" altLang="en-US"/>
          </a:p>
        </p:txBody>
      </p:sp>
    </p:spTree>
    <p:extLst>
      <p:ext uri="{BB962C8B-B14F-4D97-AF65-F5344CB8AC3E}">
        <p14:creationId xmlns:p14="http://schemas.microsoft.com/office/powerpoint/2010/main" val="17379410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36</a:t>
            </a:fld>
            <a:endParaRPr kumimoji="1" lang="ja-JP" altLang="en-US"/>
          </a:p>
        </p:txBody>
      </p:sp>
    </p:spTree>
    <p:extLst>
      <p:ext uri="{BB962C8B-B14F-4D97-AF65-F5344CB8AC3E}">
        <p14:creationId xmlns:p14="http://schemas.microsoft.com/office/powerpoint/2010/main" val="26663235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37</a:t>
            </a:fld>
            <a:endParaRPr kumimoji="1" lang="ja-JP" altLang="en-US"/>
          </a:p>
        </p:txBody>
      </p:sp>
    </p:spTree>
    <p:extLst>
      <p:ext uri="{BB962C8B-B14F-4D97-AF65-F5344CB8AC3E}">
        <p14:creationId xmlns:p14="http://schemas.microsoft.com/office/powerpoint/2010/main" val="339599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38</a:t>
            </a:fld>
            <a:endParaRPr kumimoji="1" lang="ja-JP" altLang="en-US"/>
          </a:p>
        </p:txBody>
      </p:sp>
    </p:spTree>
    <p:extLst>
      <p:ext uri="{BB962C8B-B14F-4D97-AF65-F5344CB8AC3E}">
        <p14:creationId xmlns:p14="http://schemas.microsoft.com/office/powerpoint/2010/main" val="21000612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39</a:t>
            </a:fld>
            <a:endParaRPr kumimoji="1" lang="ja-JP" altLang="en-US"/>
          </a:p>
        </p:txBody>
      </p:sp>
    </p:spTree>
    <p:extLst>
      <p:ext uri="{BB962C8B-B14F-4D97-AF65-F5344CB8AC3E}">
        <p14:creationId xmlns:p14="http://schemas.microsoft.com/office/powerpoint/2010/main" val="1558266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4</a:t>
            </a:fld>
            <a:endParaRPr kumimoji="1" lang="ja-JP" altLang="en-US"/>
          </a:p>
        </p:txBody>
      </p:sp>
    </p:spTree>
    <p:extLst>
      <p:ext uri="{BB962C8B-B14F-4D97-AF65-F5344CB8AC3E}">
        <p14:creationId xmlns:p14="http://schemas.microsoft.com/office/powerpoint/2010/main" val="4174854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40</a:t>
            </a:fld>
            <a:endParaRPr kumimoji="1" lang="ja-JP" altLang="en-US"/>
          </a:p>
        </p:txBody>
      </p:sp>
    </p:spTree>
    <p:extLst>
      <p:ext uri="{BB962C8B-B14F-4D97-AF65-F5344CB8AC3E}">
        <p14:creationId xmlns:p14="http://schemas.microsoft.com/office/powerpoint/2010/main" val="25819843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41</a:t>
            </a:fld>
            <a:endParaRPr kumimoji="1" lang="ja-JP" altLang="en-US"/>
          </a:p>
        </p:txBody>
      </p:sp>
    </p:spTree>
    <p:extLst>
      <p:ext uri="{BB962C8B-B14F-4D97-AF65-F5344CB8AC3E}">
        <p14:creationId xmlns:p14="http://schemas.microsoft.com/office/powerpoint/2010/main" val="34636103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699"/>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42</a:t>
            </a:fld>
            <a:endParaRPr kumimoji="1" lang="ja-JP" altLang="en-US"/>
          </a:p>
        </p:txBody>
      </p:sp>
    </p:spTree>
    <p:extLst>
      <p:ext uri="{BB962C8B-B14F-4D97-AF65-F5344CB8AC3E}">
        <p14:creationId xmlns:p14="http://schemas.microsoft.com/office/powerpoint/2010/main" val="42256455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43</a:t>
            </a:fld>
            <a:endParaRPr kumimoji="1" lang="ja-JP" altLang="en-US"/>
          </a:p>
        </p:txBody>
      </p:sp>
    </p:spTree>
    <p:extLst>
      <p:ext uri="{BB962C8B-B14F-4D97-AF65-F5344CB8AC3E}">
        <p14:creationId xmlns:p14="http://schemas.microsoft.com/office/powerpoint/2010/main" val="30447180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699"/>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44</a:t>
            </a:fld>
            <a:endParaRPr kumimoji="1" lang="ja-JP" altLang="en-US"/>
          </a:p>
        </p:txBody>
      </p:sp>
    </p:spTree>
    <p:extLst>
      <p:ext uri="{BB962C8B-B14F-4D97-AF65-F5344CB8AC3E}">
        <p14:creationId xmlns:p14="http://schemas.microsoft.com/office/powerpoint/2010/main" val="18588537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8" y="4748168"/>
            <a:ext cx="5472807" cy="3884861"/>
          </a:xfrm>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45</a:t>
            </a:fld>
            <a:endParaRPr kumimoji="1" lang="ja-JP" altLang="en-US"/>
          </a:p>
        </p:txBody>
      </p:sp>
    </p:spTree>
    <p:extLst>
      <p:ext uri="{BB962C8B-B14F-4D97-AF65-F5344CB8AC3E}">
        <p14:creationId xmlns:p14="http://schemas.microsoft.com/office/powerpoint/2010/main" val="4053135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46</a:t>
            </a:fld>
            <a:endParaRPr kumimoji="1" lang="ja-JP" altLang="en-US"/>
          </a:p>
        </p:txBody>
      </p:sp>
    </p:spTree>
    <p:extLst>
      <p:ext uri="{BB962C8B-B14F-4D97-AF65-F5344CB8AC3E}">
        <p14:creationId xmlns:p14="http://schemas.microsoft.com/office/powerpoint/2010/main" val="32624120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47</a:t>
            </a:fld>
            <a:endParaRPr kumimoji="1" lang="ja-JP" altLang="en-US"/>
          </a:p>
        </p:txBody>
      </p:sp>
    </p:spTree>
    <p:extLst>
      <p:ext uri="{BB962C8B-B14F-4D97-AF65-F5344CB8AC3E}">
        <p14:creationId xmlns:p14="http://schemas.microsoft.com/office/powerpoint/2010/main" val="33959902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48</a:t>
            </a:fld>
            <a:endParaRPr kumimoji="1" lang="ja-JP" altLang="en-US"/>
          </a:p>
        </p:txBody>
      </p:sp>
    </p:spTree>
    <p:extLst>
      <p:ext uri="{BB962C8B-B14F-4D97-AF65-F5344CB8AC3E}">
        <p14:creationId xmlns:p14="http://schemas.microsoft.com/office/powerpoint/2010/main" val="39968306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49</a:t>
            </a:fld>
            <a:endParaRPr kumimoji="1" lang="ja-JP" altLang="en-US"/>
          </a:p>
        </p:txBody>
      </p:sp>
    </p:spTree>
    <p:extLst>
      <p:ext uri="{BB962C8B-B14F-4D97-AF65-F5344CB8AC3E}">
        <p14:creationId xmlns:p14="http://schemas.microsoft.com/office/powerpoint/2010/main" val="2761359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5</a:t>
            </a:fld>
            <a:endParaRPr kumimoji="1" lang="ja-JP" altLang="en-US"/>
          </a:p>
        </p:txBody>
      </p:sp>
    </p:spTree>
    <p:extLst>
      <p:ext uri="{BB962C8B-B14F-4D97-AF65-F5344CB8AC3E}">
        <p14:creationId xmlns:p14="http://schemas.microsoft.com/office/powerpoint/2010/main" val="4221466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699"/>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50</a:t>
            </a:fld>
            <a:endParaRPr kumimoji="1" lang="ja-JP" altLang="en-US"/>
          </a:p>
        </p:txBody>
      </p:sp>
    </p:spTree>
    <p:extLst>
      <p:ext uri="{BB962C8B-B14F-4D97-AF65-F5344CB8AC3E}">
        <p14:creationId xmlns:p14="http://schemas.microsoft.com/office/powerpoint/2010/main" val="19370009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51</a:t>
            </a:fld>
            <a:endParaRPr kumimoji="1" lang="ja-JP" altLang="en-US"/>
          </a:p>
        </p:txBody>
      </p:sp>
    </p:spTree>
    <p:extLst>
      <p:ext uri="{BB962C8B-B14F-4D97-AF65-F5344CB8AC3E}">
        <p14:creationId xmlns:p14="http://schemas.microsoft.com/office/powerpoint/2010/main" val="6116085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699"/>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52</a:t>
            </a:fld>
            <a:endParaRPr kumimoji="1" lang="ja-JP" altLang="en-US"/>
          </a:p>
        </p:txBody>
      </p:sp>
    </p:spTree>
    <p:extLst>
      <p:ext uri="{BB962C8B-B14F-4D97-AF65-F5344CB8AC3E}">
        <p14:creationId xmlns:p14="http://schemas.microsoft.com/office/powerpoint/2010/main" val="28239685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699"/>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53</a:t>
            </a:fld>
            <a:endParaRPr kumimoji="1" lang="ja-JP" altLang="en-US"/>
          </a:p>
        </p:txBody>
      </p:sp>
    </p:spTree>
    <p:extLst>
      <p:ext uri="{BB962C8B-B14F-4D97-AF65-F5344CB8AC3E}">
        <p14:creationId xmlns:p14="http://schemas.microsoft.com/office/powerpoint/2010/main" val="30019821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8" y="4748168"/>
            <a:ext cx="5472807" cy="3884861"/>
          </a:xfrm>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54</a:t>
            </a:fld>
            <a:endParaRPr kumimoji="1" lang="ja-JP" altLang="en-US"/>
          </a:p>
        </p:txBody>
      </p:sp>
    </p:spTree>
    <p:extLst>
      <p:ext uri="{BB962C8B-B14F-4D97-AF65-F5344CB8AC3E}">
        <p14:creationId xmlns:p14="http://schemas.microsoft.com/office/powerpoint/2010/main" val="31209531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55</a:t>
            </a:fld>
            <a:endParaRPr kumimoji="1" lang="ja-JP" altLang="en-US"/>
          </a:p>
        </p:txBody>
      </p:sp>
    </p:spTree>
    <p:extLst>
      <p:ext uri="{BB962C8B-B14F-4D97-AF65-F5344CB8AC3E}">
        <p14:creationId xmlns:p14="http://schemas.microsoft.com/office/powerpoint/2010/main" val="2159766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56</a:t>
            </a:fld>
            <a:endParaRPr kumimoji="1" lang="ja-JP" altLang="en-US"/>
          </a:p>
        </p:txBody>
      </p:sp>
    </p:spTree>
    <p:extLst>
      <p:ext uri="{BB962C8B-B14F-4D97-AF65-F5344CB8AC3E}">
        <p14:creationId xmlns:p14="http://schemas.microsoft.com/office/powerpoint/2010/main" val="1719416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6</a:t>
            </a:fld>
            <a:endParaRPr kumimoji="1" lang="ja-JP" altLang="en-US"/>
          </a:p>
        </p:txBody>
      </p:sp>
    </p:spTree>
    <p:extLst>
      <p:ext uri="{BB962C8B-B14F-4D97-AF65-F5344CB8AC3E}">
        <p14:creationId xmlns:p14="http://schemas.microsoft.com/office/powerpoint/2010/main" val="1173594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7</a:t>
            </a:fld>
            <a:endParaRPr kumimoji="1" lang="ja-JP" altLang="en-US"/>
          </a:p>
        </p:txBody>
      </p:sp>
    </p:spTree>
    <p:extLst>
      <p:ext uri="{BB962C8B-B14F-4D97-AF65-F5344CB8AC3E}">
        <p14:creationId xmlns:p14="http://schemas.microsoft.com/office/powerpoint/2010/main" val="1605638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8</a:t>
            </a:fld>
            <a:endParaRPr kumimoji="1" lang="ja-JP" altLang="en-US"/>
          </a:p>
        </p:txBody>
      </p:sp>
    </p:spTree>
    <p:extLst>
      <p:ext uri="{BB962C8B-B14F-4D97-AF65-F5344CB8AC3E}">
        <p14:creationId xmlns:p14="http://schemas.microsoft.com/office/powerpoint/2010/main" val="931932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467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9</a:t>
            </a:fld>
            <a:endParaRPr kumimoji="1" lang="ja-JP" altLang="en-US"/>
          </a:p>
        </p:txBody>
      </p:sp>
    </p:spTree>
    <p:extLst>
      <p:ext uri="{BB962C8B-B14F-4D97-AF65-F5344CB8AC3E}">
        <p14:creationId xmlns:p14="http://schemas.microsoft.com/office/powerpoint/2010/main" val="4217923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5375" userDrawn="1">
          <p15:clr>
            <a:srgbClr val="FBAE40"/>
          </p15:clr>
        </p15:guide>
        <p15:guide id="16" orient="horz" pos="386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guide id="15" pos="5375" userDrawn="1">
          <p15:clr>
            <a:srgbClr val="FBAE40"/>
          </p15:clr>
        </p15:guide>
        <p15:guide id="16" orient="horz" pos="3861" userDrawn="1">
          <p15:clr>
            <a:srgbClr val="FBAE40"/>
          </p15:clr>
        </p15:guide>
        <p15:guide id="17" orient="horz" pos="1026" userDrawn="1">
          <p15:clr>
            <a:srgbClr val="FBAE40"/>
          </p15:clr>
        </p15:guide>
        <p15:guide id="18" orient="horz" pos="1253" userDrawn="1">
          <p15:clr>
            <a:srgbClr val="FBAE40"/>
          </p15:clr>
        </p15:guide>
        <p15:guide id="19" orient="horz" pos="14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3787" userDrawn="1">
          <p15:clr>
            <a:srgbClr val="FBAE40"/>
          </p15:clr>
        </p15:guide>
        <p15:guide id="17" pos="5375" userDrawn="1">
          <p15:clr>
            <a:srgbClr val="FBAE40"/>
          </p15:clr>
        </p15:guide>
        <p15:guide id="18" orient="horz" pos="1026" userDrawn="1">
          <p15:clr>
            <a:srgbClr val="FBAE40"/>
          </p15:clr>
        </p15:guide>
        <p15:guide id="19" orient="horz" pos="1253" userDrawn="1">
          <p15:clr>
            <a:srgbClr val="FBAE40"/>
          </p15:clr>
        </p15:guide>
        <p15:guide id="20" orient="horz" pos="1480" userDrawn="1">
          <p15:clr>
            <a:srgbClr val="FBAE40"/>
          </p15:clr>
        </p15:guide>
        <p15:guide id="21" orient="horz" pos="3861" userDrawn="1">
          <p15:clr>
            <a:srgbClr val="FBAE40"/>
          </p15:clr>
        </p15:guide>
        <p15:guide id="22" pos="3901" userDrawn="1">
          <p15:clr>
            <a:srgbClr val="FBAE40"/>
          </p15:clr>
        </p15:guide>
        <p15:guide id="23" orient="horz" pos="2387" userDrawn="1">
          <p15:clr>
            <a:srgbClr val="FBAE40"/>
          </p15:clr>
        </p15:guide>
        <p15:guide id="24" orient="horz" pos="1706" userDrawn="1">
          <p15:clr>
            <a:srgbClr val="FBAE40"/>
          </p15:clr>
        </p15:guide>
        <p15:guide id="25" orient="horz" pos="1933" userDrawn="1">
          <p15:clr>
            <a:srgbClr val="FBAE40"/>
          </p15:clr>
        </p15:guide>
        <p15:guide id="26" pos="4468" userDrawn="1">
          <p15:clr>
            <a:srgbClr val="FBAE40"/>
          </p15:clr>
        </p15:guide>
        <p15:guide id="27" pos="4354" userDrawn="1">
          <p15:clr>
            <a:srgbClr val="FBAE40"/>
          </p15:clr>
        </p15:guide>
        <p15:guide id="28" pos="3447" userDrawn="1">
          <p15:clr>
            <a:srgbClr val="FBAE40"/>
          </p15:clr>
        </p15:guide>
        <p15:guide id="29" pos="3220" userDrawn="1">
          <p15:clr>
            <a:srgbClr val="FBAE40"/>
          </p15:clr>
        </p15:guide>
        <p15:guide id="30" pos="2313" userDrawn="1">
          <p15:clr>
            <a:srgbClr val="FBAE40"/>
          </p15:clr>
        </p15:guide>
        <p15:guide id="31" orient="horz" pos="1139" userDrawn="1">
          <p15:clr>
            <a:srgbClr val="FBAE40"/>
          </p15:clr>
        </p15:guide>
        <p15:guide id="32" pos="5488" userDrawn="1">
          <p15:clr>
            <a:srgbClr val="FBAE40"/>
          </p15:clr>
        </p15:guide>
        <p15:guide id="33" pos="3334" userDrawn="1">
          <p15:clr>
            <a:srgbClr val="FBAE40"/>
          </p15:clr>
        </p15:guide>
        <p15:guide id="34" orient="horz" pos="2614" userDrawn="1">
          <p15:clr>
            <a:srgbClr val="FBAE40"/>
          </p15:clr>
        </p15:guide>
        <p15:guide id="35" pos="5035" userDrawn="1">
          <p15:clr>
            <a:srgbClr val="FBAE40"/>
          </p15:clr>
        </p15:guide>
        <p15:guide id="36" pos="1519" userDrawn="1">
          <p15:clr>
            <a:srgbClr val="FBAE40"/>
          </p15:clr>
        </p15:guide>
        <p15:guide id="37" pos="1633" userDrawn="1">
          <p15:clr>
            <a:srgbClr val="FBAE40"/>
          </p15:clr>
        </p15:guide>
        <p15:guide id="38" pos="4127" userDrawn="1">
          <p15:clr>
            <a:srgbClr val="FBAE40"/>
          </p15:clr>
        </p15:guide>
        <p15:guide id="39" pos="499" userDrawn="1">
          <p15:clr>
            <a:srgbClr val="FBAE40"/>
          </p15:clr>
        </p15:guide>
        <p15:guide id="40" pos="61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764C1CBF-02BE-C949-8A80-6278B6932A94}" type="datetimeFigureOut">
              <a:rPr kumimoji="1" lang="ja-JP" altLang="en-US" smtClean="0"/>
              <a:t>2023/8/31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D61DC6C-4581-DC44-8E22-5B060113FAE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vmlDrawing" Target="../drawings/vmlDrawing1.v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D8A22B59-FB06-46CC-A4D2-1E84932B4E66}"/>
              </a:ext>
            </a:extLst>
          </p:cNvPr>
          <p:cNvGraphicFramePr>
            <a:graphicFrameLocks noChangeAspect="1"/>
          </p:cNvGraphicFramePr>
          <p:nvPr userDrawn="1">
            <p:custDataLst>
              <p:tags r:id="rId8"/>
            </p:custDataLst>
            <p:extLst>
              <p:ext uri="{D42A27DB-BD31-4B8C-83A1-F6EECF244321}">
                <p14:modId xmlns:p14="http://schemas.microsoft.com/office/powerpoint/2010/main" val="3290789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53" name="think-cell スライド" r:id="rId9" imgW="554" imgH="551" progId="TCLayout.ActiveDocument.1">
                  <p:embed/>
                </p:oleObj>
              </mc:Choice>
              <mc:Fallback>
                <p:oleObj name="think-cell スライド" r:id="rId9" imgW="554" imgH="551" progId="TCLayout.ActiveDocument.1">
                  <p:embed/>
                  <p:pic>
                    <p:nvPicPr>
                      <p:cNvPr id="0" name=""/>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4C1CBF-02BE-C949-8A80-6278B6932A94}" type="datetimeFigureOut">
              <a:rPr kumimoji="1" lang="ja-JP" altLang="en-US" smtClean="0"/>
              <a:t>2023/8/31</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1DC6C-4581-DC44-8E22-5B060113FAEC}" type="slidenum">
              <a:rPr kumimoji="1" lang="ja-JP" altLang="en-US" smtClean="0"/>
              <a:t>‹#›</a:t>
            </a:fld>
            <a:endParaRPr kumimoji="1" lang="ja-JP" altLang="en-US"/>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5" r:id="rId1"/>
    <p:sldLayoutId id="2147483664" r:id="rId2"/>
    <p:sldLayoutId id="2147483661" r:id="rId3"/>
    <p:sldLayoutId id="2147483663" r:id="rId4"/>
    <p:sldLayoutId id="2147483662" r:id="rId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emf"/><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emf"/><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emf"/><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44.emf"/></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emf"/><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3.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4.xml"/><Relationship Id="rId7" Type="http://schemas.openxmlformats.org/officeDocument/2006/relationships/image" Target="../media/image54.pn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10" Type="http://schemas.openxmlformats.org/officeDocument/2006/relationships/image" Target="../media/image44.emf"/><Relationship Id="rId4" Type="http://schemas.openxmlformats.org/officeDocument/2006/relationships/notesSlide" Target="../notesSlides/notesSlide30.xml"/><Relationship Id="rId9" Type="http://schemas.openxmlformats.org/officeDocument/2006/relationships/image" Target="../media/image56.png"/></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4.xml"/><Relationship Id="rId7" Type="http://schemas.openxmlformats.org/officeDocument/2006/relationships/image" Target="../media/image57.pn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1.emf"/><Relationship Id="rId11" Type="http://schemas.openxmlformats.org/officeDocument/2006/relationships/image" Target="../media/image44.emf"/><Relationship Id="rId5" Type="http://schemas.openxmlformats.org/officeDocument/2006/relationships/oleObject" Target="../embeddings/oleObject4.bin"/><Relationship Id="rId10" Type="http://schemas.openxmlformats.org/officeDocument/2006/relationships/image" Target="../media/image60.png"/><Relationship Id="rId4" Type="http://schemas.openxmlformats.org/officeDocument/2006/relationships/notesSlide" Target="../notesSlides/notesSlide31.xml"/><Relationship Id="rId9" Type="http://schemas.openxmlformats.org/officeDocument/2006/relationships/image" Target="../media/image59.png"/></Relationships>
</file>

<file path=ppt/slides/_rels/slide3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4.xml"/><Relationship Id="rId7" Type="http://schemas.openxmlformats.org/officeDocument/2006/relationships/image" Target="../media/image61.png"/><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notesSlide" Target="../notesSlides/notesSlide32.xml"/><Relationship Id="rId9" Type="http://schemas.openxmlformats.org/officeDocument/2006/relationships/image" Target="../media/image63.png"/></Relationships>
</file>

<file path=ppt/slides/_rels/slide3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4.xml"/><Relationship Id="rId7" Type="http://schemas.openxmlformats.org/officeDocument/2006/relationships/image" Target="../media/image64.png"/><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notesSlide" Target="../notesSlides/notesSlide33.xml"/><Relationship Id="rId9" Type="http://schemas.openxmlformats.org/officeDocument/2006/relationships/image" Target="../media/image44.emf"/></Relationships>
</file>

<file path=ppt/slides/_rels/slide3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4.xml"/><Relationship Id="rId7" Type="http://schemas.openxmlformats.org/officeDocument/2006/relationships/image" Target="../media/image66.png"/><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1.emf"/><Relationship Id="rId11" Type="http://schemas.openxmlformats.org/officeDocument/2006/relationships/image" Target="../media/image69.png"/><Relationship Id="rId5" Type="http://schemas.openxmlformats.org/officeDocument/2006/relationships/oleObject" Target="../embeddings/oleObject7.bin"/><Relationship Id="rId10" Type="http://schemas.openxmlformats.org/officeDocument/2006/relationships/image" Target="../media/image68.png"/><Relationship Id="rId4" Type="http://schemas.openxmlformats.org/officeDocument/2006/relationships/notesSlide" Target="../notesSlides/notesSlide34.xml"/><Relationship Id="rId9" Type="http://schemas.openxmlformats.org/officeDocument/2006/relationships/image" Target="../media/image44.emf"/></Relationships>
</file>

<file path=ppt/slides/_rels/slide3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Layout" Target="../slideLayouts/slideLayout4.xml"/><Relationship Id="rId7" Type="http://schemas.openxmlformats.org/officeDocument/2006/relationships/image" Target="../media/image70.png"/><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8.bin"/><Relationship Id="rId10" Type="http://schemas.openxmlformats.org/officeDocument/2006/relationships/image" Target="../media/image44.emf"/><Relationship Id="rId4" Type="http://schemas.openxmlformats.org/officeDocument/2006/relationships/notesSlide" Target="../notesSlides/notesSlide35.xml"/><Relationship Id="rId9"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73.tmp"/><Relationship Id="rId7" Type="http://schemas.openxmlformats.org/officeDocument/2006/relationships/image" Target="../media/image44.emf"/><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eg"/></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79.jpg"/><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44.emf"/><Relationship Id="rId5" Type="http://schemas.openxmlformats.org/officeDocument/2006/relationships/image" Target="../media/image84.png"/><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44.emf"/><Relationship Id="rId3" Type="http://schemas.openxmlformats.org/officeDocument/2006/relationships/slideLayout" Target="../slideLayouts/slideLayout4.xml"/><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image" Target="../media/image1.emf"/><Relationship Id="rId11" Type="http://schemas.openxmlformats.org/officeDocument/2006/relationships/image" Target="../media/image89.png"/><Relationship Id="rId5" Type="http://schemas.openxmlformats.org/officeDocument/2006/relationships/oleObject" Target="../embeddings/oleObject9.bin"/><Relationship Id="rId10" Type="http://schemas.openxmlformats.org/officeDocument/2006/relationships/image" Target="../media/image88.png"/><Relationship Id="rId4" Type="http://schemas.openxmlformats.org/officeDocument/2006/relationships/notesSlide" Target="../notesSlides/notesSlide40.xml"/><Relationship Id="rId9" Type="http://schemas.openxmlformats.org/officeDocument/2006/relationships/image" Target="../media/image87.png"/></Relationships>
</file>

<file path=ppt/slides/_rels/slide4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slideLayout" Target="../slideLayouts/slideLayout4.xml"/><Relationship Id="rId7" Type="http://schemas.openxmlformats.org/officeDocument/2006/relationships/image" Target="../media/image91.png"/><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10.bin"/><Relationship Id="rId10" Type="http://schemas.openxmlformats.org/officeDocument/2006/relationships/image" Target="../media/image94.png"/><Relationship Id="rId4" Type="http://schemas.openxmlformats.org/officeDocument/2006/relationships/notesSlide" Target="../notesSlides/notesSlide41.xml"/><Relationship Id="rId9" Type="http://schemas.openxmlformats.org/officeDocument/2006/relationships/image" Target="../media/image93.png"/></Relationships>
</file>

<file path=ppt/slides/_rels/slide4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slideLayout" Target="../slideLayouts/slideLayout4.xml"/><Relationship Id="rId7" Type="http://schemas.openxmlformats.org/officeDocument/2006/relationships/image" Target="../media/image95.png"/><Relationship Id="rId12" Type="http://schemas.openxmlformats.org/officeDocument/2006/relationships/image" Target="../media/image44.emf"/><Relationship Id="rId2" Type="http://schemas.openxmlformats.org/officeDocument/2006/relationships/tags" Target="../tags/tag12.xml"/><Relationship Id="rId1" Type="http://schemas.openxmlformats.org/officeDocument/2006/relationships/vmlDrawing" Target="../drawings/vmlDrawing11.vml"/><Relationship Id="rId6" Type="http://schemas.openxmlformats.org/officeDocument/2006/relationships/image" Target="../media/image1.emf"/><Relationship Id="rId11" Type="http://schemas.openxmlformats.org/officeDocument/2006/relationships/image" Target="../media/image99.png"/><Relationship Id="rId5" Type="http://schemas.openxmlformats.org/officeDocument/2006/relationships/oleObject" Target="../embeddings/oleObject11.bin"/><Relationship Id="rId10" Type="http://schemas.openxmlformats.org/officeDocument/2006/relationships/image" Target="../media/image98.png"/><Relationship Id="rId4" Type="http://schemas.openxmlformats.org/officeDocument/2006/relationships/notesSlide" Target="../notesSlides/notesSlide42.xml"/><Relationship Id="rId9" Type="http://schemas.openxmlformats.org/officeDocument/2006/relationships/image" Target="../media/image97.png"/></Relationships>
</file>

<file path=ppt/slides/_rels/slide4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slideLayout" Target="../slideLayouts/slideLayout4.xml"/><Relationship Id="rId7" Type="http://schemas.openxmlformats.org/officeDocument/2006/relationships/image" Target="../media/image100.jpg"/><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12.bin"/><Relationship Id="rId10" Type="http://schemas.openxmlformats.org/officeDocument/2006/relationships/image" Target="../media/image103.png"/><Relationship Id="rId4" Type="http://schemas.openxmlformats.org/officeDocument/2006/relationships/notesSlide" Target="../notesSlides/notesSlide43.xml"/><Relationship Id="rId9" Type="http://schemas.openxmlformats.org/officeDocument/2006/relationships/image" Target="../media/image102.png"/></Relationships>
</file>

<file path=ppt/slides/_rels/slide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106.png"/><Relationship Id="rId4" Type="http://schemas.openxmlformats.org/officeDocument/2006/relationships/image" Target="../media/image105.png"/></Relationships>
</file>

<file path=ppt/slides/_rels/slide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109.png"/><Relationship Id="rId4" Type="http://schemas.openxmlformats.org/officeDocument/2006/relationships/image" Target="../media/image108.png"/></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112.png"/><Relationship Id="rId4" Type="http://schemas.openxmlformats.org/officeDocument/2006/relationships/image" Target="../media/image111.png"/></Relationships>
</file>

<file path=ppt/slides/_rels/slide47.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slideLayout" Target="../slideLayouts/slideLayout4.xml"/><Relationship Id="rId7" Type="http://schemas.openxmlformats.org/officeDocument/2006/relationships/image" Target="../media/image113.png"/><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81.png"/><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44.emf"/><Relationship Id="rId5" Type="http://schemas.openxmlformats.org/officeDocument/2006/relationships/image" Target="../media/image84.png"/><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hyperlink" Target="5"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slideLayout" Target="../slideLayouts/slideLayout4.xml"/><Relationship Id="rId7" Type="http://schemas.openxmlformats.org/officeDocument/2006/relationships/image" Target="../media/image115.png"/><Relationship Id="rId12" Type="http://schemas.openxmlformats.org/officeDocument/2006/relationships/image" Target="../media/image44.emf"/><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1.emf"/><Relationship Id="rId11" Type="http://schemas.openxmlformats.org/officeDocument/2006/relationships/image" Target="../media/image119.png"/><Relationship Id="rId5" Type="http://schemas.openxmlformats.org/officeDocument/2006/relationships/oleObject" Target="../embeddings/oleObject14.bin"/><Relationship Id="rId10" Type="http://schemas.openxmlformats.org/officeDocument/2006/relationships/image" Target="../media/image118.emf"/><Relationship Id="rId4" Type="http://schemas.openxmlformats.org/officeDocument/2006/relationships/notesSlide" Target="../notesSlides/notesSlide50.xml"/><Relationship Id="rId9" Type="http://schemas.openxmlformats.org/officeDocument/2006/relationships/image" Target="../media/image117.png"/></Relationships>
</file>

<file path=ppt/slides/_rels/slide51.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png"/><Relationship Id="rId3" Type="http://schemas.openxmlformats.org/officeDocument/2006/relationships/slideLayout" Target="../slideLayouts/slideLayout4.xml"/><Relationship Id="rId7" Type="http://schemas.openxmlformats.org/officeDocument/2006/relationships/image" Target="../media/image120.emf"/><Relationship Id="rId12" Type="http://schemas.openxmlformats.org/officeDocument/2006/relationships/image" Target="../media/image125.png"/><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image" Target="../media/image1.emf"/><Relationship Id="rId11" Type="http://schemas.openxmlformats.org/officeDocument/2006/relationships/image" Target="../media/image124.png"/><Relationship Id="rId5" Type="http://schemas.openxmlformats.org/officeDocument/2006/relationships/oleObject" Target="../embeddings/oleObject15.bin"/><Relationship Id="rId10" Type="http://schemas.openxmlformats.org/officeDocument/2006/relationships/image" Target="../media/image123.png"/><Relationship Id="rId4" Type="http://schemas.openxmlformats.org/officeDocument/2006/relationships/notesSlide" Target="../notesSlides/notesSlide51.xml"/><Relationship Id="rId9" Type="http://schemas.openxmlformats.org/officeDocument/2006/relationships/image" Target="../media/image122.png"/><Relationship Id="rId14" Type="http://schemas.openxmlformats.org/officeDocument/2006/relationships/image" Target="../media/image44.emf"/></Relationships>
</file>

<file path=ppt/slides/_rels/slide52.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slideLayout" Target="../slideLayouts/slideLayout4.xml"/><Relationship Id="rId7" Type="http://schemas.openxmlformats.org/officeDocument/2006/relationships/image" Target="../media/image127.png"/><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image" Target="../media/image1.emf"/><Relationship Id="rId5" Type="http://schemas.openxmlformats.org/officeDocument/2006/relationships/oleObject" Target="../embeddings/oleObject16.bin"/><Relationship Id="rId10" Type="http://schemas.openxmlformats.org/officeDocument/2006/relationships/image" Target="../media/image130.png"/><Relationship Id="rId4" Type="http://schemas.openxmlformats.org/officeDocument/2006/relationships/notesSlide" Target="../notesSlides/notesSlide52.xml"/><Relationship Id="rId9" Type="http://schemas.openxmlformats.org/officeDocument/2006/relationships/image" Target="../media/image129.png"/></Relationships>
</file>

<file path=ppt/slides/_rels/slide5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3.xml"/><Relationship Id="rId1" Type="http://schemas.openxmlformats.org/officeDocument/2006/relationships/slideLayout" Target="../slideLayouts/slideLayout4.xml"/><Relationship Id="rId5" Type="http://schemas.openxmlformats.org/officeDocument/2006/relationships/image" Target="../media/image106.png"/><Relationship Id="rId4" Type="http://schemas.openxmlformats.org/officeDocument/2006/relationships/image" Target="../media/image105.png"/></Relationships>
</file>

<file path=ppt/slides/_rels/slide5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134.png"/><Relationship Id="rId4" Type="http://schemas.openxmlformats.org/officeDocument/2006/relationships/image" Target="../media/image133.png"/></Relationships>
</file>

<file path=ppt/slides/_rels/slide5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image" Target="../media/image112.png"/><Relationship Id="rId4" Type="http://schemas.openxmlformats.org/officeDocument/2006/relationships/image" Target="../media/image111.png"/></Relationships>
</file>

<file path=ppt/slides/_rels/slide56.xml.rels><?xml version="1.0" encoding="UTF-8" standalone="yes"?>
<Relationships xmlns="http://schemas.openxmlformats.org/package/2006/relationships"><Relationship Id="rId3" Type="http://schemas.openxmlformats.org/officeDocument/2006/relationships/hyperlink" Target="https://www.nta.go.jp/taxes/tetsuzuki/mynumberinfo/mynapo.htm" TargetMode="External"/><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135.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386278" y="502971"/>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401638" indent="-392113"/>
            <a:r>
              <a:rPr lang="en-US" altLang="ja-JP" sz="14000" dirty="0">
                <a:solidFill>
                  <a:srgbClr val="009650"/>
                </a:solidFill>
              </a:rPr>
              <a:t>	3</a:t>
            </a:r>
            <a:endParaRPr lang="ja-JP" altLang="en-US" sz="14000" dirty="0">
              <a:solidFill>
                <a:srgbClr val="009650"/>
              </a:solidFill>
            </a:endParaRPr>
          </a:p>
          <a:p>
            <a:pPr marL="401638" indent="-392113"/>
            <a:r>
              <a:rPr lang="en-US" altLang="ja-JP" sz="4800" dirty="0">
                <a:solidFill>
                  <a:srgbClr val="009650"/>
                </a:solidFill>
              </a:rPr>
              <a:t>【</a:t>
            </a:r>
            <a:r>
              <a:rPr lang="ja-JP" altLang="en-US" sz="4800" dirty="0">
                <a:solidFill>
                  <a:srgbClr val="009650"/>
                </a:solidFill>
              </a:rPr>
              <a:t>自宅用</a:t>
            </a:r>
            <a:r>
              <a:rPr lang="en-US" altLang="ja-JP" sz="4800" dirty="0">
                <a:solidFill>
                  <a:srgbClr val="009650"/>
                </a:solidFill>
              </a:rPr>
              <a:t>】</a:t>
            </a:r>
          </a:p>
          <a:p>
            <a:pPr marL="401638" indent="-392113"/>
            <a:r>
              <a:rPr lang="en-US" altLang="ja-JP" sz="4800" dirty="0">
                <a:solidFill>
                  <a:srgbClr val="009650"/>
                </a:solidFill>
              </a:rPr>
              <a:t>	</a:t>
            </a:r>
            <a:r>
              <a:rPr lang="ja-JP" altLang="en-US" sz="4800" dirty="0">
                <a:solidFill>
                  <a:srgbClr val="009650"/>
                </a:solidFill>
              </a:rPr>
              <a:t>マイナンバーカードで確定申告書を作成し、</a:t>
            </a:r>
            <a:r>
              <a:rPr lang="en-US" altLang="ja-JP" sz="4800" dirty="0">
                <a:solidFill>
                  <a:srgbClr val="009650"/>
                </a:solidFill>
              </a:rPr>
              <a:t>e-Tax</a:t>
            </a:r>
            <a:r>
              <a:rPr lang="ja-JP" altLang="en-US" sz="4800" dirty="0">
                <a:solidFill>
                  <a:srgbClr val="009650"/>
                </a:solidFill>
              </a:rPr>
              <a:t>で送信</a:t>
            </a:r>
            <a:endParaRPr lang="en-US" altLang="ja-JP" sz="4800" dirty="0">
              <a:solidFill>
                <a:srgbClr val="009650"/>
              </a:solidFill>
            </a:endParaRPr>
          </a:p>
          <a:p>
            <a:endParaRPr lang="ja-JP" altLang="en-US" sz="4800" dirty="0">
              <a:solidFill>
                <a:srgbClr val="009650"/>
              </a:solidFill>
            </a:endParaRPr>
          </a:p>
        </p:txBody>
      </p:sp>
      <p:pic>
        <p:nvPicPr>
          <p:cNvPr id="5" name="図 4" descr="イータ君のイラスト"/>
          <p:cNvPicPr>
            <a:picLocks noChangeAspect="1"/>
          </p:cNvPicPr>
          <p:nvPr/>
        </p:nvPicPr>
        <p:blipFill rotWithShape="1">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l="20021" t="8043" r="22798" b="10999"/>
          <a:stretch/>
        </p:blipFill>
        <p:spPr>
          <a:xfrm>
            <a:off x="340178" y="4602115"/>
            <a:ext cx="1284641" cy="1362357"/>
          </a:xfrm>
          <a:prstGeom prst="rect">
            <a:avLst/>
          </a:prstGeom>
        </p:spPr>
      </p:pic>
      <p:sp>
        <p:nvSpPr>
          <p:cNvPr id="4" name="テキスト ボックス 3">
            <a:extLst>
              <a:ext uri="{FF2B5EF4-FFF2-40B4-BE49-F238E27FC236}">
                <a16:creationId xmlns:a16="http://schemas.microsoft.com/office/drawing/2014/main" id="{9D2522D7-D9CA-4B91-8227-E1AB469D42C0}"/>
              </a:ext>
            </a:extLst>
          </p:cNvPr>
          <p:cNvSpPr txBox="1"/>
          <p:nvPr/>
        </p:nvSpPr>
        <p:spPr>
          <a:xfrm>
            <a:off x="6746162" y="6559310"/>
            <a:ext cx="1999815" cy="234680"/>
          </a:xfrm>
          <a:prstGeom prst="rect">
            <a:avLst/>
          </a:prstGeom>
          <a:noFill/>
        </p:spPr>
        <p:txBody>
          <a:bodyPr wrap="square" rtlCol="0">
            <a:spAutoFit/>
          </a:bodyPr>
          <a:lstStyle/>
          <a:p>
            <a:pPr algn="ctr">
              <a:lnSpc>
                <a:spcPts val="1000"/>
              </a:lnSpc>
              <a:spcBef>
                <a:spcPts val="600"/>
              </a:spcBef>
            </a:pPr>
            <a:r>
              <a:rPr lang="en-US" altLang="ja-JP" sz="1200" b="1" dirty="0">
                <a:latin typeface="メイリオ" panose="020B0604030504040204" pitchFamily="50" charset="-128"/>
                <a:ea typeface="メイリオ" panose="020B0604030504040204" pitchFamily="50" charset="-128"/>
                <a:cs typeface="Meiryo" charset="-128"/>
              </a:rPr>
              <a:t>Ver. 3.0 </a:t>
            </a:r>
            <a:r>
              <a:rPr lang="ja-JP" altLang="en-US" sz="1200" b="1" dirty="0">
                <a:latin typeface="メイリオ" panose="020B0604030504040204" pitchFamily="50" charset="-128"/>
                <a:ea typeface="メイリオ" panose="020B0604030504040204" pitchFamily="50" charset="-128"/>
                <a:cs typeface="Meiryo" charset="-128"/>
              </a:rPr>
              <a:t>（令和</a:t>
            </a:r>
            <a:r>
              <a:rPr lang="en-US" altLang="ja-JP" sz="1200" b="1" dirty="0">
                <a:latin typeface="メイリオ" panose="020B0604030504040204" pitchFamily="50" charset="-128"/>
                <a:ea typeface="メイリオ" panose="020B0604030504040204" pitchFamily="50" charset="-128"/>
                <a:cs typeface="Meiryo" charset="-128"/>
              </a:rPr>
              <a:t>5</a:t>
            </a:r>
            <a:r>
              <a:rPr lang="ja-JP" altLang="en-US" sz="1200" b="1" dirty="0">
                <a:latin typeface="メイリオ" panose="020B0604030504040204" pitchFamily="50" charset="-128"/>
                <a:ea typeface="メイリオ" panose="020B0604030504040204" pitchFamily="50" charset="-128"/>
                <a:cs typeface="Meiryo" charset="-128"/>
              </a:rPr>
              <a:t>年</a:t>
            </a:r>
            <a:r>
              <a:rPr lang="en-US" altLang="ja-JP" sz="1200" b="1" dirty="0">
                <a:latin typeface="メイリオ" panose="020B0604030504040204" pitchFamily="50" charset="-128"/>
                <a:ea typeface="メイリオ" panose="020B0604030504040204" pitchFamily="50" charset="-128"/>
                <a:cs typeface="Meiryo" charset="-128"/>
              </a:rPr>
              <a:t>1</a:t>
            </a:r>
            <a:r>
              <a:rPr lang="ja-JP" altLang="en-US" sz="1200" b="1" dirty="0">
                <a:latin typeface="メイリオ" panose="020B0604030504040204" pitchFamily="50" charset="-128"/>
                <a:ea typeface="メイリオ" panose="020B0604030504040204" pitchFamily="50" charset="-128"/>
                <a:cs typeface="Meiryo" charset="-128"/>
              </a:rPr>
              <a:t>月）</a:t>
            </a:r>
          </a:p>
        </p:txBody>
      </p:sp>
    </p:spTree>
    <p:extLst>
      <p:ext uri="{BB962C8B-B14F-4D97-AF65-F5344CB8AC3E}">
        <p14:creationId xmlns:p14="http://schemas.microsoft.com/office/powerpoint/2010/main" val="3680124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確定申告書等作成コーナー」で申告に関す質問が表示されている画面の画像"/>
          <p:cNvPicPr>
            <a:picLocks noChangeAspect="1"/>
          </p:cNvPicPr>
          <p:nvPr/>
        </p:nvPicPr>
        <p:blipFill rotWithShape="1">
          <a:blip r:embed="rId3">
            <a:extLst>
              <a:ext uri="{28A0092B-C50C-407E-A947-70E740481C1C}">
                <a14:useLocalDpi xmlns:a14="http://schemas.microsoft.com/office/drawing/2010/main" val="0"/>
              </a:ext>
            </a:extLst>
          </a:blip>
          <a:srcRect b="17726"/>
          <a:stretch/>
        </p:blipFill>
        <p:spPr>
          <a:xfrm>
            <a:off x="4032363" y="1997225"/>
            <a:ext cx="1980000" cy="4140212"/>
          </a:xfrm>
          <a:prstGeom prst="rect">
            <a:avLst/>
          </a:prstGeom>
          <a:ln w="9525">
            <a:solidFill>
              <a:schemeClr val="tx1">
                <a:lumMod val="50000"/>
                <a:lumOff val="50000"/>
              </a:schemeClr>
            </a:solidFill>
          </a:ln>
        </p:spPr>
      </p:pic>
      <p:pic>
        <p:nvPicPr>
          <p:cNvPr id="19" name="図 18" descr="「確定申告書等作成コーナー」で住宅に関する控除を受けるかを選択する画面の画像"/>
          <p:cNvPicPr>
            <a:picLocks noChangeAspect="1"/>
          </p:cNvPicPr>
          <p:nvPr/>
        </p:nvPicPr>
        <p:blipFill rotWithShape="1">
          <a:blip r:embed="rId4">
            <a:extLst>
              <a:ext uri="{28A0092B-C50C-407E-A947-70E740481C1C}">
                <a14:useLocalDpi xmlns:a14="http://schemas.microsoft.com/office/drawing/2010/main" val="0"/>
              </a:ext>
            </a:extLst>
          </a:blip>
          <a:srcRect t="61220" b="15375"/>
          <a:stretch/>
        </p:blipFill>
        <p:spPr bwMode="auto">
          <a:xfrm>
            <a:off x="6555010" y="1997225"/>
            <a:ext cx="1980000" cy="2036595"/>
          </a:xfrm>
          <a:prstGeom prst="rect">
            <a:avLst/>
          </a:prstGeom>
          <a:ln w="9525">
            <a:solidFill>
              <a:schemeClr val="tx1">
                <a:lumMod val="50000"/>
                <a:lumOff val="50000"/>
              </a:schemeClr>
            </a:solidFill>
          </a:ln>
          <a:extLst>
            <a:ext uri="{53640926-AAD7-44D8-BBD7-CCE9431645EC}">
              <a14:shadowObscured xmlns:a14="http://schemas.microsoft.com/office/drawing/2010/main"/>
            </a:ext>
          </a:extLst>
        </p:spPr>
      </p:pic>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3-B</a:t>
            </a:r>
          </a:p>
        </p:txBody>
      </p:sp>
      <p:sp>
        <p:nvSpPr>
          <p:cNvPr id="13" name="サブタイトル 2"/>
          <p:cNvSpPr>
            <a:spLocks noGrp="1"/>
          </p:cNvSpPr>
          <p:nvPr>
            <p:ph type="subTitle" idx="1"/>
          </p:nvPr>
        </p:nvSpPr>
        <p:spPr>
          <a:xfrm>
            <a:off x="504727" y="1922899"/>
            <a:ext cx="3696792" cy="4860000"/>
          </a:xfrm>
        </p:spPr>
        <p:txBody>
          <a:bodyPr numCol="1">
            <a:noAutofit/>
          </a:bodyPr>
          <a:lstStyle/>
          <a:p>
            <a:pPr indent="7938">
              <a:lnSpc>
                <a:spcPct val="67000"/>
              </a:lnSpc>
            </a:pPr>
            <a:r>
              <a:rPr lang="ja-JP" altLang="en-US" sz="3200" dirty="0">
                <a:solidFill>
                  <a:srgbClr val="009650"/>
                </a:solidFill>
              </a:rPr>
              <a:t>❶</a:t>
            </a:r>
            <a:endParaRPr lang="en-US" altLang="ja-JP" sz="3200" dirty="0">
              <a:solidFill>
                <a:srgbClr val="009650"/>
              </a:solidFill>
            </a:endParaRPr>
          </a:p>
          <a:p>
            <a:pPr indent="7938">
              <a:lnSpc>
                <a:spcPct val="67000"/>
              </a:lnSpc>
            </a:pPr>
            <a:r>
              <a:rPr lang="ja-JP" altLang="en-US" sz="2000" dirty="0"/>
              <a:t>申告する収入の</a:t>
            </a:r>
            <a:endParaRPr lang="en-US" altLang="ja-JP" sz="2000" dirty="0"/>
          </a:p>
          <a:p>
            <a:pPr indent="7938">
              <a:lnSpc>
                <a:spcPct val="67000"/>
              </a:lnSpc>
            </a:pPr>
            <a:r>
              <a:rPr lang="ja-JP" altLang="en-US" sz="2000" dirty="0"/>
              <a:t>選択について、該当する</a:t>
            </a:r>
            <a:endParaRPr lang="en-US" altLang="ja-JP" sz="2000" dirty="0"/>
          </a:p>
          <a:p>
            <a:pPr indent="7938">
              <a:lnSpc>
                <a:spcPct val="67000"/>
              </a:lnSpc>
            </a:pPr>
            <a:r>
              <a:rPr lang="ja-JP" altLang="en-US" sz="2000" dirty="0"/>
              <a:t>収入をチェック</a:t>
            </a:r>
          </a:p>
          <a:p>
            <a:pPr indent="7938">
              <a:lnSpc>
                <a:spcPct val="67000"/>
              </a:lnSpc>
            </a:pPr>
            <a:r>
              <a:rPr lang="ja-JP" altLang="en-US" sz="3200" dirty="0">
                <a:solidFill>
                  <a:srgbClr val="009650"/>
                </a:solidFill>
              </a:rPr>
              <a:t>❷</a:t>
            </a:r>
            <a:endParaRPr lang="en-US" altLang="ja-JP" sz="3200" dirty="0">
              <a:solidFill>
                <a:srgbClr val="009650"/>
              </a:solidFill>
            </a:endParaRPr>
          </a:p>
          <a:p>
            <a:pPr indent="7938">
              <a:lnSpc>
                <a:spcPct val="67000"/>
              </a:lnSpc>
            </a:pP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t>確定</a:t>
            </a: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t>をタップ</a:t>
            </a:r>
            <a:endParaRPr lang="en-US" altLang="ja-JP" sz="2000" dirty="0"/>
          </a:p>
          <a:p>
            <a:pPr indent="7938">
              <a:lnSpc>
                <a:spcPct val="67000"/>
              </a:lnSpc>
            </a:pPr>
            <a:r>
              <a:rPr lang="ja-JP" altLang="en-US" sz="3200" dirty="0">
                <a:solidFill>
                  <a:srgbClr val="009650"/>
                </a:solidFill>
                <a:latin typeface="メイリオ" panose="020B0604030504040204" pitchFamily="50" charset="-128"/>
                <a:ea typeface="メイリオ" panose="020B0604030504040204" pitchFamily="50" charset="-128"/>
              </a:rPr>
              <a:t>❸</a:t>
            </a:r>
            <a:endParaRPr lang="ja-JP" altLang="en-US" sz="3200" dirty="0">
              <a:latin typeface="メイリオ" panose="020B0604030504040204" pitchFamily="50" charset="-128"/>
              <a:ea typeface="メイリオ" panose="020B0604030504040204" pitchFamily="50" charset="-128"/>
            </a:endParaRPr>
          </a:p>
          <a:p>
            <a:pPr indent="7938">
              <a:lnSpc>
                <a:spcPct val="67000"/>
              </a:lnSpc>
            </a:pP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latin typeface="メイリオ" panose="020B0604030504040204" pitchFamily="50" charset="-128"/>
                <a:ea typeface="メイリオ" panose="020B0604030504040204" pitchFamily="50" charset="-128"/>
              </a:rPr>
              <a:t>住宅に関する控除を</a:t>
            </a:r>
            <a:endParaRPr lang="en-US" altLang="ja-JP" sz="2000" dirty="0">
              <a:latin typeface="メイリオ" panose="020B0604030504040204" pitchFamily="50" charset="-128"/>
              <a:ea typeface="メイリオ" panose="020B0604030504040204" pitchFamily="50" charset="-128"/>
            </a:endParaRPr>
          </a:p>
          <a:p>
            <a:pPr indent="7938">
              <a:lnSpc>
                <a:spcPct val="67000"/>
              </a:lnSpc>
            </a:pPr>
            <a:r>
              <a:rPr lang="ja-JP" altLang="en-US" sz="2000" dirty="0">
                <a:latin typeface="メイリオ" panose="020B0604030504040204" pitchFamily="50" charset="-128"/>
                <a:ea typeface="メイリオ" panose="020B0604030504040204" pitchFamily="50" charset="-128"/>
              </a:rPr>
              <a:t>受けますか</a:t>
            </a: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latin typeface="メイリオ" panose="020B0604030504040204" pitchFamily="50" charset="-128"/>
                <a:ea typeface="メイリオ" panose="020B0604030504040204" pitchFamily="50" charset="-128"/>
              </a:rPr>
              <a:t>の質問は、</a:t>
            </a:r>
            <a:endParaRPr lang="en-US" altLang="ja-JP" sz="2000" dirty="0">
              <a:latin typeface="メイリオ" panose="020B0604030504040204" pitchFamily="50" charset="-128"/>
              <a:ea typeface="メイリオ" panose="020B0604030504040204" pitchFamily="50" charset="-128"/>
            </a:endParaRPr>
          </a:p>
          <a:p>
            <a:pPr indent="7938">
              <a:lnSpc>
                <a:spcPct val="67000"/>
              </a:lnSpc>
            </a:pP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latin typeface="メイリオ" panose="020B0604030504040204" pitchFamily="50" charset="-128"/>
                <a:ea typeface="メイリオ" panose="020B0604030504040204" pitchFamily="50" charset="-128"/>
              </a:rPr>
              <a:t>いいえ</a:t>
            </a: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latin typeface="メイリオ" panose="020B0604030504040204" pitchFamily="50" charset="-128"/>
                <a:ea typeface="メイリオ" panose="020B0604030504040204" pitchFamily="50" charset="-128"/>
              </a:rPr>
              <a:t>をタップ</a:t>
            </a:r>
            <a:endParaRPr lang="en-US" altLang="ja-JP" sz="2000" dirty="0">
              <a:latin typeface="メイリオ" panose="020B0604030504040204" pitchFamily="50" charset="-128"/>
              <a:ea typeface="メイリオ" panose="020B0604030504040204" pitchFamily="50" charset="-128"/>
            </a:endParaRPr>
          </a:p>
          <a:p>
            <a:pPr indent="7938">
              <a:lnSpc>
                <a:spcPct val="67000"/>
              </a:lnSpc>
            </a:pPr>
            <a:r>
              <a:rPr lang="ja-JP" altLang="en-US" sz="3200" dirty="0">
                <a:solidFill>
                  <a:srgbClr val="009650"/>
                </a:solidFill>
                <a:latin typeface="メイリオ" panose="020B0604030504040204" pitchFamily="50" charset="-128"/>
                <a:ea typeface="メイリオ" panose="020B0604030504040204" pitchFamily="50" charset="-128"/>
              </a:rPr>
              <a:t>❹</a:t>
            </a:r>
            <a:endParaRPr lang="en-US" altLang="ja-JP" sz="3200" dirty="0">
              <a:solidFill>
                <a:srgbClr val="009650"/>
              </a:solidFill>
              <a:latin typeface="メイリオ" panose="020B0604030504040204" pitchFamily="50" charset="-128"/>
              <a:ea typeface="メイリオ" panose="020B0604030504040204" pitchFamily="50" charset="-128"/>
            </a:endParaRPr>
          </a:p>
          <a:p>
            <a:pPr indent="7938">
              <a:lnSpc>
                <a:spcPct val="67000"/>
              </a:lnSpc>
            </a:pP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latin typeface="メイリオ" panose="020B0604030504040204" pitchFamily="50" charset="-128"/>
                <a:ea typeface="メイリオ" panose="020B0604030504040204" pitchFamily="50" charset="-128"/>
              </a:rPr>
              <a:t>次へ</a:t>
            </a: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latin typeface="メイリオ" panose="020B0604030504040204" pitchFamily="50" charset="-128"/>
                <a:ea typeface="メイリオ" panose="020B0604030504040204" pitchFamily="50" charset="-128"/>
              </a:rPr>
              <a:t>をタップします。</a:t>
            </a:r>
          </a:p>
          <a:p>
            <a:pPr indent="7938">
              <a:lnSpc>
                <a:spcPct val="67000"/>
              </a:lnSpc>
            </a:pPr>
            <a:endParaRPr lang="ja-JP" altLang="en-US" sz="2000" dirty="0">
              <a:latin typeface="メイリオ" panose="020B0604030504040204" pitchFamily="50" charset="-128"/>
              <a:ea typeface="メイリオ" panose="020B0604030504040204" pitchFamily="50" charset="-128"/>
            </a:endParaRPr>
          </a:p>
          <a:p>
            <a:pPr indent="7938">
              <a:lnSpc>
                <a:spcPct val="67000"/>
              </a:lnSpc>
            </a:pPr>
            <a:endParaRPr lang="ja-JP" altLang="en-US" sz="2000" dirty="0"/>
          </a:p>
        </p:txBody>
      </p:sp>
      <p:sp>
        <p:nvSpPr>
          <p:cNvPr id="22" name="正方形/長方形 21">
            <a:extLst>
              <a:ext uri="{FF2B5EF4-FFF2-40B4-BE49-F238E27FC236}">
                <a16:creationId xmlns:a16="http://schemas.microsoft.com/office/drawing/2014/main" id="{A92DEA2A-3A76-4948-88EF-E060C12182AE}"/>
              </a:ext>
            </a:extLst>
          </p:cNvPr>
          <p:cNvSpPr/>
          <p:nvPr/>
        </p:nvSpPr>
        <p:spPr>
          <a:xfrm>
            <a:off x="4078782" y="3747963"/>
            <a:ext cx="1848429" cy="158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A92DEA2A-3A76-4948-88EF-E060C12182AE}"/>
              </a:ext>
            </a:extLst>
          </p:cNvPr>
          <p:cNvSpPr/>
          <p:nvPr/>
        </p:nvSpPr>
        <p:spPr>
          <a:xfrm>
            <a:off x="4078781" y="5372090"/>
            <a:ext cx="786069" cy="3624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サブタイトル 2"/>
          <p:cNvSpPr txBox="1">
            <a:spLocks/>
          </p:cNvSpPr>
          <p:nvPr/>
        </p:nvSpPr>
        <p:spPr>
          <a:xfrm>
            <a:off x="397932" y="1432606"/>
            <a:ext cx="6919080" cy="360000"/>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indent="88900"/>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申告内容に関する質問</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に回答してください。</a:t>
            </a:r>
          </a:p>
        </p:txBody>
      </p:sp>
      <p:sp>
        <p:nvSpPr>
          <p:cNvPr id="27" name="正方形/長方形 26">
            <a:extLst>
              <a:ext uri="{FF2B5EF4-FFF2-40B4-BE49-F238E27FC236}">
                <a16:creationId xmlns:a16="http://schemas.microsoft.com/office/drawing/2014/main" id="{A92DEA2A-3A76-4948-88EF-E060C12182AE}"/>
              </a:ext>
            </a:extLst>
          </p:cNvPr>
          <p:cNvSpPr/>
          <p:nvPr/>
        </p:nvSpPr>
        <p:spPr>
          <a:xfrm>
            <a:off x="6583499" y="2676512"/>
            <a:ext cx="1548000" cy="3624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A92DEA2A-3A76-4948-88EF-E060C12182AE}"/>
              </a:ext>
            </a:extLst>
          </p:cNvPr>
          <p:cNvSpPr/>
          <p:nvPr/>
        </p:nvSpPr>
        <p:spPr>
          <a:xfrm>
            <a:off x="6583499" y="3253348"/>
            <a:ext cx="1908000" cy="3624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 name="図形グループ 39"/>
          <p:cNvGrpSpPr/>
          <p:nvPr/>
        </p:nvGrpSpPr>
        <p:grpSpPr>
          <a:xfrm>
            <a:off x="3821821" y="3547406"/>
            <a:ext cx="518091" cy="492443"/>
            <a:chOff x="6764351" y="5289383"/>
            <a:chExt cx="518091" cy="492443"/>
          </a:xfrm>
        </p:grpSpPr>
        <p:sp>
          <p:nvSpPr>
            <p:cNvPr id="41" name="円/楕円 40"/>
            <p:cNvSpPr/>
            <p:nvPr/>
          </p:nvSpPr>
          <p:spPr>
            <a:xfrm>
              <a:off x="6877597" y="5361229"/>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481F1D6B-2A98-E742-8C28-59A98B3ED0A1}"/>
                </a:ext>
              </a:extLst>
            </p:cNvPr>
            <p:cNvSpPr>
              <a:spLocks/>
            </p:cNvSpPr>
            <p:nvPr/>
          </p:nvSpPr>
          <p:spPr>
            <a:xfrm>
              <a:off x="6764351" y="5289383"/>
              <a:ext cx="518091" cy="492443"/>
            </a:xfrm>
            <a:prstGeom prst="rect">
              <a:avLst/>
            </a:prstGeom>
          </p:spPr>
          <p:txBody>
            <a:bodyPr wrap="none">
              <a:spAutoFit/>
            </a:bodyPr>
            <a:lstStyle/>
            <a:p>
              <a:pPr algn="ctr"/>
              <a:r>
                <a:rPr lang="ja-JP" altLang="en-US" sz="2600" b="1" dirty="0">
                  <a:solidFill>
                    <a:srgbClr val="009650"/>
                  </a:solidFill>
                  <a:latin typeface="Meiryo" charset="-128"/>
                  <a:ea typeface="Meiryo" charset="-128"/>
                  <a:cs typeface="Meiryo" charset="-128"/>
                </a:rPr>
                <a:t>❶</a:t>
              </a:r>
              <a:endParaRPr lang="ja-JP" altLang="en-US" sz="2600" dirty="0"/>
            </a:p>
          </p:txBody>
        </p:sp>
      </p:grpSp>
      <p:grpSp>
        <p:nvGrpSpPr>
          <p:cNvPr id="43" name="図形グループ 42"/>
          <p:cNvGrpSpPr/>
          <p:nvPr/>
        </p:nvGrpSpPr>
        <p:grpSpPr>
          <a:xfrm>
            <a:off x="6364509" y="2430290"/>
            <a:ext cx="518091" cy="492443"/>
            <a:chOff x="9139302" y="5801119"/>
            <a:chExt cx="518091" cy="492443"/>
          </a:xfrm>
        </p:grpSpPr>
        <p:sp>
          <p:nvSpPr>
            <p:cNvPr id="44" name="円/楕円 43"/>
            <p:cNvSpPr/>
            <p:nvPr/>
          </p:nvSpPr>
          <p:spPr>
            <a:xfrm>
              <a:off x="9249372" y="5864352"/>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p:cNvSpPr txBox="1"/>
            <p:nvPr/>
          </p:nvSpPr>
          <p:spPr>
            <a:xfrm>
              <a:off x="9139302" y="5801119"/>
              <a:ext cx="518091" cy="492443"/>
            </a:xfrm>
            <a:prstGeom prst="rect">
              <a:avLst/>
            </a:prstGeom>
            <a:noFill/>
          </p:spPr>
          <p:txBody>
            <a:bodyPr wrap="none" rtlCol="0">
              <a:spAutoFit/>
            </a:bodyPr>
            <a:lstStyle/>
            <a:p>
              <a:r>
                <a:rPr lang="ja-JP" altLang="en-US" sz="2600" b="1" dirty="0">
                  <a:solidFill>
                    <a:srgbClr val="009650"/>
                  </a:solidFill>
                  <a:latin typeface="Meiryo" charset="-128"/>
                  <a:ea typeface="Meiryo" charset="-128"/>
                  <a:cs typeface="Meiryo" charset="-128"/>
                </a:rPr>
                <a:t>❸</a:t>
              </a:r>
            </a:p>
          </p:txBody>
        </p:sp>
      </p:grpSp>
      <p:sp>
        <p:nvSpPr>
          <p:cNvPr id="47" name="タイトル 1"/>
          <p:cNvSpPr>
            <a:spLocks noGrp="1"/>
          </p:cNvSpPr>
          <p:nvPr>
            <p:ph type="ctrTitle"/>
          </p:nvPr>
        </p:nvSpPr>
        <p:spPr>
          <a:xfrm>
            <a:off x="1758795" y="534654"/>
            <a:ext cx="7199313" cy="719138"/>
          </a:xfrm>
        </p:spPr>
        <p:txBody>
          <a:bodyPr>
            <a:noAutofit/>
          </a:bodyPr>
          <a:lstStyle/>
          <a:p>
            <a:r>
              <a:rPr lang="ja-JP" altLang="en-US" sz="2800" dirty="0"/>
              <a:t>国税庁の確定申告書等作成コーナーに</a:t>
            </a:r>
            <a:br>
              <a:rPr lang="en-US" altLang="ja-JP" sz="2800" dirty="0"/>
            </a:br>
            <a:r>
              <a:rPr lang="ja-JP" altLang="en-US" sz="2800" dirty="0"/>
              <a:t>アクセスして作成開始</a:t>
            </a:r>
          </a:p>
        </p:txBody>
      </p:sp>
      <p:grpSp>
        <p:nvGrpSpPr>
          <p:cNvPr id="26" name="図形グループ 42">
            <a:extLst>
              <a:ext uri="{FF2B5EF4-FFF2-40B4-BE49-F238E27FC236}">
                <a16:creationId xmlns:a16="http://schemas.microsoft.com/office/drawing/2014/main" id="{C5C078AF-3045-44D9-A041-7CAF0F9081A3}"/>
              </a:ext>
            </a:extLst>
          </p:cNvPr>
          <p:cNvGrpSpPr/>
          <p:nvPr/>
        </p:nvGrpSpPr>
        <p:grpSpPr>
          <a:xfrm>
            <a:off x="6361333" y="3067974"/>
            <a:ext cx="518091" cy="492443"/>
            <a:chOff x="9139302" y="5801119"/>
            <a:chExt cx="518091" cy="492443"/>
          </a:xfrm>
        </p:grpSpPr>
        <p:sp>
          <p:nvSpPr>
            <p:cNvPr id="29" name="円/楕円 43">
              <a:extLst>
                <a:ext uri="{FF2B5EF4-FFF2-40B4-BE49-F238E27FC236}">
                  <a16:creationId xmlns:a16="http://schemas.microsoft.com/office/drawing/2014/main" id="{60106E97-59A1-484C-B740-617B339F68D0}"/>
                </a:ext>
              </a:extLst>
            </p:cNvPr>
            <p:cNvSpPr/>
            <p:nvPr/>
          </p:nvSpPr>
          <p:spPr>
            <a:xfrm>
              <a:off x="9249372" y="5864352"/>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719538DA-A4B8-4101-A8FE-25F738FA2D93}"/>
                </a:ext>
              </a:extLst>
            </p:cNvPr>
            <p:cNvSpPr txBox="1"/>
            <p:nvPr/>
          </p:nvSpPr>
          <p:spPr>
            <a:xfrm>
              <a:off x="9139302" y="5801119"/>
              <a:ext cx="518091" cy="492443"/>
            </a:xfrm>
            <a:prstGeom prst="rect">
              <a:avLst/>
            </a:prstGeom>
            <a:noFill/>
          </p:spPr>
          <p:txBody>
            <a:bodyPr wrap="none" rtlCol="0">
              <a:spAutoFit/>
            </a:bodyPr>
            <a:lstStyle/>
            <a:p>
              <a:r>
                <a:rPr lang="ja-JP" altLang="en-US" sz="2600" b="1" dirty="0">
                  <a:solidFill>
                    <a:srgbClr val="009650"/>
                  </a:solidFill>
                  <a:latin typeface="Meiryo" charset="-128"/>
                  <a:ea typeface="Meiryo" charset="-128"/>
                  <a:cs typeface="Meiryo" charset="-128"/>
                </a:rPr>
                <a:t>❹</a:t>
              </a:r>
            </a:p>
          </p:txBody>
        </p:sp>
      </p:grpSp>
      <p:grpSp>
        <p:nvGrpSpPr>
          <p:cNvPr id="31" name="図形グループ 42">
            <a:extLst>
              <a:ext uri="{FF2B5EF4-FFF2-40B4-BE49-F238E27FC236}">
                <a16:creationId xmlns:a16="http://schemas.microsoft.com/office/drawing/2014/main" id="{A926C632-A0CE-4E08-AAC0-B45BF894E99C}"/>
              </a:ext>
            </a:extLst>
          </p:cNvPr>
          <p:cNvGrpSpPr/>
          <p:nvPr/>
        </p:nvGrpSpPr>
        <p:grpSpPr>
          <a:xfrm>
            <a:off x="3855920" y="5197307"/>
            <a:ext cx="518091" cy="492443"/>
            <a:chOff x="9139302" y="5801119"/>
            <a:chExt cx="518091" cy="492443"/>
          </a:xfrm>
        </p:grpSpPr>
        <p:sp>
          <p:nvSpPr>
            <p:cNvPr id="32" name="円/楕円 43">
              <a:extLst>
                <a:ext uri="{FF2B5EF4-FFF2-40B4-BE49-F238E27FC236}">
                  <a16:creationId xmlns:a16="http://schemas.microsoft.com/office/drawing/2014/main" id="{4780C887-BD9D-4EAC-859B-39C3D7B43A02}"/>
                </a:ext>
              </a:extLst>
            </p:cNvPr>
            <p:cNvSpPr/>
            <p:nvPr/>
          </p:nvSpPr>
          <p:spPr>
            <a:xfrm>
              <a:off x="9249372" y="5864352"/>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97D4D6DE-84D3-4DC0-B6C3-B92BD17B4EA4}"/>
                </a:ext>
              </a:extLst>
            </p:cNvPr>
            <p:cNvSpPr txBox="1"/>
            <p:nvPr/>
          </p:nvSpPr>
          <p:spPr>
            <a:xfrm>
              <a:off x="9139302" y="5801119"/>
              <a:ext cx="518091" cy="492443"/>
            </a:xfrm>
            <a:prstGeom prst="rect">
              <a:avLst/>
            </a:prstGeom>
            <a:noFill/>
          </p:spPr>
          <p:txBody>
            <a:bodyPr wrap="none" rtlCol="0">
              <a:spAutoFit/>
            </a:bodyPr>
            <a:lstStyle/>
            <a:p>
              <a:r>
                <a:rPr lang="ja-JP" altLang="en-US" sz="2600" b="1" dirty="0">
                  <a:solidFill>
                    <a:srgbClr val="009650"/>
                  </a:solidFill>
                  <a:latin typeface="Meiryo" charset="-128"/>
                  <a:ea typeface="Meiryo" charset="-128"/>
                  <a:cs typeface="Meiryo" charset="-128"/>
                </a:rPr>
                <a:t>❷</a:t>
              </a:r>
            </a:p>
          </p:txBody>
        </p:sp>
      </p:grpSp>
    </p:spTree>
    <p:extLst>
      <p:ext uri="{BB962C8B-B14F-4D97-AF65-F5344CB8AC3E}">
        <p14:creationId xmlns:p14="http://schemas.microsoft.com/office/powerpoint/2010/main" val="412600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3"/>
          <a:stretch>
            <a:fillRect/>
          </a:stretch>
        </p:blipFill>
        <p:spPr>
          <a:xfrm>
            <a:off x="2518177" y="4096771"/>
            <a:ext cx="1811099" cy="1224000"/>
          </a:xfrm>
          <a:prstGeom prst="rect">
            <a:avLst/>
          </a:prstGeom>
        </p:spPr>
      </p:pic>
      <p:pic>
        <p:nvPicPr>
          <p:cNvPr id="15" name="図 14"/>
          <p:cNvPicPr>
            <a:picLocks noChangeAspect="1"/>
          </p:cNvPicPr>
          <p:nvPr/>
        </p:nvPicPr>
        <p:blipFill>
          <a:blip r:embed="rId4"/>
          <a:stretch>
            <a:fillRect/>
          </a:stretch>
        </p:blipFill>
        <p:spPr>
          <a:xfrm>
            <a:off x="5177613" y="4074905"/>
            <a:ext cx="1669352" cy="999260"/>
          </a:xfrm>
          <a:prstGeom prst="rect">
            <a:avLst/>
          </a:prstGeom>
        </p:spPr>
      </p:pic>
      <p:sp>
        <p:nvSpPr>
          <p:cNvPr id="2" name="タイトル 1"/>
          <p:cNvSpPr>
            <a:spLocks noGrp="1"/>
          </p:cNvSpPr>
          <p:nvPr>
            <p:ph type="ctrTitle"/>
          </p:nvPr>
        </p:nvSpPr>
        <p:spPr>
          <a:xfrm>
            <a:off x="1767718" y="529052"/>
            <a:ext cx="7200000" cy="540000"/>
          </a:xfrm>
        </p:spPr>
        <p:txBody>
          <a:bodyPr>
            <a:noAutofit/>
          </a:bodyPr>
          <a:lstStyle/>
          <a:p>
            <a:r>
              <a:rPr lang="ja-JP" altLang="en-US" dirty="0"/>
              <a:t>マイナポータル連携とは</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p>
        </p:txBody>
      </p:sp>
      <p:sp>
        <p:nvSpPr>
          <p:cNvPr id="36" name="テキスト ボックス 35"/>
          <p:cNvSpPr txBox="1"/>
          <p:nvPr/>
        </p:nvSpPr>
        <p:spPr>
          <a:xfrm>
            <a:off x="524178" y="1378610"/>
            <a:ext cx="8270802" cy="866827"/>
          </a:xfrm>
          <a:prstGeom prst="rect">
            <a:avLst/>
          </a:prstGeom>
          <a:noFill/>
          <a:ln w="12700" cap="rnd" cmpd="sng">
            <a:noFill/>
          </a:ln>
        </p:spPr>
        <p:txBody>
          <a:bodyPr wrap="square" tIns="72000" bIns="72000">
            <a:noAutofit/>
          </a:bodyPr>
          <a:lstStyle/>
          <a:p>
            <a:pPr>
              <a:defRPr/>
            </a:pPr>
            <a:r>
              <a:rPr lang="ja-JP" altLang="en-US" sz="2200" b="1" dirty="0">
                <a:effectLst>
                  <a:glow rad="228600">
                    <a:schemeClr val="bg1"/>
                  </a:glow>
                </a:effectLst>
                <a:latin typeface="メイリオ" panose="020B0604030504040204" pitchFamily="50" charset="-128"/>
                <a:ea typeface="メイリオ" panose="020B0604030504040204" pitchFamily="50" charset="-128"/>
              </a:rPr>
              <a:t>マイナポータル連携で確定申告書が簡単、便利に作成できます。</a:t>
            </a:r>
          </a:p>
        </p:txBody>
      </p:sp>
      <p:sp>
        <p:nvSpPr>
          <p:cNvPr id="41" name="object 68"/>
          <p:cNvSpPr/>
          <p:nvPr/>
        </p:nvSpPr>
        <p:spPr>
          <a:xfrm>
            <a:off x="621733" y="4284740"/>
            <a:ext cx="1800000" cy="1620000"/>
          </a:xfrm>
          <a:custGeom>
            <a:avLst/>
            <a:gdLst/>
            <a:ahLst/>
            <a:cxnLst/>
            <a:rect l="l" t="t" r="r" b="b"/>
            <a:pathLst>
              <a:path w="1026794" h="1158240">
                <a:moveTo>
                  <a:pt x="1026794" y="1157960"/>
                </a:moveTo>
                <a:lnTo>
                  <a:pt x="0" y="1157960"/>
                </a:lnTo>
                <a:lnTo>
                  <a:pt x="0" y="0"/>
                </a:lnTo>
                <a:lnTo>
                  <a:pt x="1026794" y="0"/>
                </a:lnTo>
                <a:lnTo>
                  <a:pt x="1026794" y="1157960"/>
                </a:lnTo>
                <a:close/>
              </a:path>
            </a:pathLst>
          </a:custGeom>
          <a:solidFill>
            <a:srgbClr val="FFF799"/>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object 383"/>
          <p:cNvSpPr/>
          <p:nvPr/>
        </p:nvSpPr>
        <p:spPr>
          <a:xfrm>
            <a:off x="4980922" y="2329627"/>
            <a:ext cx="3450386" cy="1423895"/>
          </a:xfrm>
          <a:custGeom>
            <a:avLst/>
            <a:gdLst/>
            <a:ahLst/>
            <a:cxnLst/>
            <a:rect l="l" t="t" r="r" b="b"/>
            <a:pathLst>
              <a:path w="2448559" h="1062354">
                <a:moveTo>
                  <a:pt x="2448001" y="1061986"/>
                </a:moveTo>
                <a:lnTo>
                  <a:pt x="0" y="1061986"/>
                </a:lnTo>
                <a:lnTo>
                  <a:pt x="0" y="0"/>
                </a:lnTo>
                <a:lnTo>
                  <a:pt x="2448001" y="0"/>
                </a:lnTo>
                <a:lnTo>
                  <a:pt x="2448001" y="1061986"/>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object 399"/>
          <p:cNvSpPr txBox="1"/>
          <p:nvPr/>
        </p:nvSpPr>
        <p:spPr>
          <a:xfrm>
            <a:off x="5243294" y="2302019"/>
            <a:ext cx="3487570" cy="1578381"/>
          </a:xfrm>
          <a:prstGeom prst="rect">
            <a:avLst/>
          </a:prstGeom>
        </p:spPr>
        <p:txBody>
          <a:bodyPr vert="horz" wrap="square" lIns="0" tIns="11430" rIns="0" bIns="0" rtlCol="0">
            <a:spAutoFit/>
          </a:bodyPr>
          <a:lstStyle/>
          <a:p>
            <a:pPr marL="269875" marR="8255" lvl="0" indent="-261938" defTabSz="457200">
              <a:lnSpc>
                <a:spcPct val="90000"/>
              </a:lnSpc>
              <a:spcBef>
                <a:spcPts val="90"/>
              </a:spcBef>
              <a:buClr>
                <a:srgbClr val="F15A29"/>
              </a:buClr>
              <a:buSzPct val="105882"/>
              <a:defRPr/>
            </a:pPr>
            <a:r>
              <a:rPr kumimoji="0" lang="ja-JP" altLang="en-US" b="1" dirty="0">
                <a:solidFill>
                  <a:prstClr val="black"/>
                </a:solidFill>
                <a:latin typeface="Meiryo" charset="-128"/>
                <a:ea typeface="Meiryo" charset="-128"/>
                <a:cs typeface="Meiryo" charset="-128"/>
              </a:rPr>
              <a:t>●</a:t>
            </a:r>
            <a:r>
              <a:rPr kumimoji="0" lang="en-US" altLang="ja-JP" b="1" dirty="0">
                <a:solidFill>
                  <a:prstClr val="black"/>
                </a:solidFill>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控除証明書等の書面の</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8255" lvl="0" indent="-261938" algn="l" defTabSz="457200" rtl="0" eaLnBrk="1" fontAlgn="auto" latinLnBrk="0" hangingPunct="1">
              <a:lnSpc>
                <a:spcPct val="90000"/>
              </a:lnSpc>
              <a:spcBef>
                <a:spcPts val="90"/>
              </a:spcBef>
              <a:spcAft>
                <a:spcPts val="0"/>
              </a:spcAft>
              <a:buClr>
                <a:srgbClr val="F15A29"/>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管理・保管が不要</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a:t>
            </a: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p>
          <a:p>
            <a:pPr marL="269875" marR="8255" lvl="0" indent="-261938" algn="l" defTabSz="457200" rtl="0" eaLnBrk="1" fontAlgn="auto" latinLnBrk="0" hangingPunct="1">
              <a:lnSpc>
                <a:spcPct val="90000"/>
              </a:lnSpc>
              <a:spcBef>
                <a:spcPts val="90"/>
              </a:spcBef>
              <a:spcAft>
                <a:spcPts val="0"/>
              </a:spcAft>
              <a:buClr>
                <a:srgbClr val="F15A29"/>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データ提出でらくらく</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8255" lvl="0" indent="-261938" defTabSz="457200">
              <a:lnSpc>
                <a:spcPct val="90000"/>
              </a:lnSpc>
              <a:spcBef>
                <a:spcPts val="90"/>
              </a:spcBef>
              <a:buClr>
                <a:srgbClr val="F15A29"/>
              </a:buClr>
              <a:buSzPct val="105882"/>
              <a:defRPr/>
            </a:pPr>
            <a:r>
              <a:rPr kumimoji="0" lang="ja-JP" altLang="en-US" b="1" dirty="0">
                <a:solidFill>
                  <a:prstClr val="black"/>
                </a:solidFill>
                <a:latin typeface="Meiryo" charset="-128"/>
                <a:ea typeface="Meiryo" charset="-128"/>
                <a:cs typeface="Meiryo" charset="-128"/>
              </a:rPr>
              <a:t>●</a:t>
            </a:r>
            <a:r>
              <a:rPr kumimoji="0" lang="en-US" altLang="ja-JP" b="1" dirty="0">
                <a:solidFill>
                  <a:prstClr val="black"/>
                </a:solidFill>
                <a:latin typeface="Meiryo" charset="-128"/>
                <a:ea typeface="Meiryo" charset="-128"/>
                <a:cs typeface="Meiryo" charset="-128"/>
              </a:rPr>
              <a:t>	</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マイナポータルから</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取得した</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8255" lvl="0" indent="-261938" algn="l" defTabSz="457200" rtl="0" eaLnBrk="1" fontAlgn="auto" latinLnBrk="0" hangingPunct="1">
              <a:lnSpc>
                <a:spcPct val="90000"/>
              </a:lnSpc>
              <a:spcBef>
                <a:spcPts val="90"/>
              </a:spcBef>
              <a:spcAft>
                <a:spcPts val="0"/>
              </a:spcAft>
              <a:buClr>
                <a:srgbClr val="F15A29"/>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データを使って申告書の</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8255" lvl="0" indent="-261938" algn="l" defTabSz="457200" rtl="0" eaLnBrk="1" fontAlgn="auto" latinLnBrk="0" hangingPunct="1">
              <a:lnSpc>
                <a:spcPct val="90000"/>
              </a:lnSpc>
              <a:spcBef>
                <a:spcPts val="90"/>
              </a:spcBef>
              <a:spcAft>
                <a:spcPts val="0"/>
              </a:spcAft>
              <a:buClr>
                <a:srgbClr val="F15A29"/>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所定の項目に自動入力</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p:txBody>
      </p:sp>
      <p:sp>
        <p:nvSpPr>
          <p:cNvPr id="62" name="object 400"/>
          <p:cNvSpPr>
            <a:spLocks noChangeAspect="1"/>
          </p:cNvSpPr>
          <p:nvPr/>
        </p:nvSpPr>
        <p:spPr>
          <a:xfrm>
            <a:off x="4133241" y="2749785"/>
            <a:ext cx="360000" cy="561800"/>
          </a:xfrm>
          <a:custGeom>
            <a:avLst/>
            <a:gdLst/>
            <a:ahLst/>
            <a:cxnLst/>
            <a:rect l="l" t="t" r="r" b="b"/>
            <a:pathLst>
              <a:path w="180339" h="281940">
                <a:moveTo>
                  <a:pt x="0" y="0"/>
                </a:moveTo>
                <a:lnTo>
                  <a:pt x="0" y="281546"/>
                </a:lnTo>
                <a:lnTo>
                  <a:pt x="179997" y="140766"/>
                </a:lnTo>
                <a:lnTo>
                  <a:pt x="0" y="0"/>
                </a:lnTo>
                <a:close/>
              </a:path>
            </a:pathLst>
          </a:custGeom>
          <a:solidFill>
            <a:srgbClr val="98CB4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object 409"/>
          <p:cNvSpPr txBox="1"/>
          <p:nvPr/>
        </p:nvSpPr>
        <p:spPr>
          <a:xfrm>
            <a:off x="1944697" y="4422837"/>
            <a:ext cx="341058" cy="99323"/>
          </a:xfrm>
          <a:prstGeom prst="rect">
            <a:avLst/>
          </a:prstGeom>
        </p:spPr>
        <p:txBody>
          <a:bodyPr vert="horz" wrap="square" lIns="0" tIns="17145" rIns="0" bIns="0" rtlCol="0">
            <a:spAutoFit/>
          </a:bodyPr>
          <a:lstStyle/>
          <a:p>
            <a:pPr marL="0" marR="0" lvl="0" indent="0" algn="l" defTabSz="457200" rtl="0" eaLnBrk="1" fontAlgn="auto" latinLnBrk="0" hangingPunct="1">
              <a:lnSpc>
                <a:spcPct val="100000"/>
              </a:lnSpc>
              <a:spcBef>
                <a:spcPts val="135"/>
              </a:spcBef>
              <a:spcAft>
                <a:spcPts val="0"/>
              </a:spcAft>
              <a:buClrTx/>
              <a:buSzTx/>
              <a:buFontTx/>
              <a:buNone/>
              <a:tabLst/>
              <a:defRPr/>
            </a:pPr>
            <a:endParaRPr kumimoji="0" sz="600" b="0" i="0" u="none" strike="noStrike" kern="1200" cap="none" spc="0" normalizeH="0" baseline="0" noProof="0" dirty="0">
              <a:ln>
                <a:noFill/>
              </a:ln>
              <a:solidFill>
                <a:prstClr val="black"/>
              </a:solidFill>
              <a:effectLst/>
              <a:uLnTx/>
              <a:uFillTx/>
              <a:latin typeface="SimSun"/>
              <a:ea typeface="+mn-ea"/>
              <a:cs typeface="SimSun"/>
            </a:endParaRPr>
          </a:p>
        </p:txBody>
      </p:sp>
      <p:sp>
        <p:nvSpPr>
          <p:cNvPr id="71" name="object 410" descr="年間取引報告書の書類のイラスト"/>
          <p:cNvSpPr/>
          <p:nvPr/>
        </p:nvSpPr>
        <p:spPr>
          <a:xfrm>
            <a:off x="859125" y="5309358"/>
            <a:ext cx="613905" cy="768546"/>
          </a:xfrm>
          <a:custGeom>
            <a:avLst/>
            <a:gdLst/>
            <a:ahLst/>
            <a:cxnLst/>
            <a:rect l="l" t="t" r="r" b="b"/>
            <a:pathLst>
              <a:path w="457200" h="573404">
                <a:moveTo>
                  <a:pt x="457200" y="0"/>
                </a:moveTo>
                <a:lnTo>
                  <a:pt x="0" y="0"/>
                </a:lnTo>
                <a:lnTo>
                  <a:pt x="0" y="573303"/>
                </a:lnTo>
                <a:lnTo>
                  <a:pt x="349199" y="573303"/>
                </a:lnTo>
                <a:lnTo>
                  <a:pt x="457200" y="465302"/>
                </a:lnTo>
                <a:lnTo>
                  <a:pt x="457200"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 name="object 411"/>
          <p:cNvSpPr/>
          <p:nvPr/>
        </p:nvSpPr>
        <p:spPr>
          <a:xfrm>
            <a:off x="859125" y="5309358"/>
            <a:ext cx="613905" cy="768546"/>
          </a:xfrm>
          <a:custGeom>
            <a:avLst/>
            <a:gdLst/>
            <a:ahLst/>
            <a:cxnLst/>
            <a:rect l="l" t="t" r="r" b="b"/>
            <a:pathLst>
              <a:path w="457200" h="573404">
                <a:moveTo>
                  <a:pt x="457200" y="465302"/>
                </a:moveTo>
                <a:lnTo>
                  <a:pt x="349199" y="573303"/>
                </a:lnTo>
                <a:lnTo>
                  <a:pt x="0" y="573303"/>
                </a:lnTo>
                <a:lnTo>
                  <a:pt x="0" y="0"/>
                </a:lnTo>
                <a:lnTo>
                  <a:pt x="457200" y="0"/>
                </a:lnTo>
                <a:lnTo>
                  <a:pt x="457200" y="465302"/>
                </a:lnTo>
                <a:close/>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 name="object 412"/>
          <p:cNvSpPr/>
          <p:nvPr/>
        </p:nvSpPr>
        <p:spPr>
          <a:xfrm>
            <a:off x="1328012" y="5933010"/>
            <a:ext cx="145802" cy="145539"/>
          </a:xfrm>
          <a:custGeom>
            <a:avLst/>
            <a:gdLst/>
            <a:ahLst/>
            <a:cxnLst/>
            <a:rect l="l" t="t" r="r" b="b"/>
            <a:pathLst>
              <a:path w="108585" h="108584">
                <a:moveTo>
                  <a:pt x="108000" y="0"/>
                </a:moveTo>
                <a:lnTo>
                  <a:pt x="0" y="0"/>
                </a:lnTo>
                <a:lnTo>
                  <a:pt x="0" y="108000"/>
                </a:lnTo>
                <a:lnTo>
                  <a:pt x="108000" y="0"/>
                </a:lnTo>
                <a:close/>
              </a:path>
            </a:pathLst>
          </a:custGeom>
          <a:solidFill>
            <a:srgbClr val="231F2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object 413"/>
          <p:cNvSpPr/>
          <p:nvPr/>
        </p:nvSpPr>
        <p:spPr>
          <a:xfrm>
            <a:off x="1004141" y="5664014"/>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object 414"/>
          <p:cNvSpPr/>
          <p:nvPr/>
        </p:nvSpPr>
        <p:spPr>
          <a:xfrm>
            <a:off x="1004141" y="5664014"/>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6" name="object 415"/>
          <p:cNvSpPr/>
          <p:nvPr/>
        </p:nvSpPr>
        <p:spPr>
          <a:xfrm>
            <a:off x="1004141" y="5741811"/>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 name="object 416"/>
          <p:cNvSpPr/>
          <p:nvPr/>
        </p:nvSpPr>
        <p:spPr>
          <a:xfrm>
            <a:off x="1004141" y="5741811"/>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 name="object 417"/>
          <p:cNvSpPr/>
          <p:nvPr/>
        </p:nvSpPr>
        <p:spPr>
          <a:xfrm>
            <a:off x="1004141" y="5819623"/>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object 418"/>
          <p:cNvSpPr/>
          <p:nvPr/>
        </p:nvSpPr>
        <p:spPr>
          <a:xfrm>
            <a:off x="1004141" y="5819623"/>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 name="object 421" descr="年末残高証明書の書類のイラスト"/>
          <p:cNvSpPr/>
          <p:nvPr/>
        </p:nvSpPr>
        <p:spPr>
          <a:xfrm>
            <a:off x="1609452" y="4828949"/>
            <a:ext cx="613905" cy="768546"/>
          </a:xfrm>
          <a:custGeom>
            <a:avLst/>
            <a:gdLst/>
            <a:ahLst/>
            <a:cxnLst/>
            <a:rect l="l" t="t" r="r" b="b"/>
            <a:pathLst>
              <a:path w="457200" h="573404">
                <a:moveTo>
                  <a:pt x="457200" y="0"/>
                </a:moveTo>
                <a:lnTo>
                  <a:pt x="0" y="0"/>
                </a:lnTo>
                <a:lnTo>
                  <a:pt x="0" y="573303"/>
                </a:lnTo>
                <a:lnTo>
                  <a:pt x="349199" y="573303"/>
                </a:lnTo>
                <a:lnTo>
                  <a:pt x="457200" y="465302"/>
                </a:lnTo>
                <a:lnTo>
                  <a:pt x="457200"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 name="object 422"/>
          <p:cNvSpPr/>
          <p:nvPr/>
        </p:nvSpPr>
        <p:spPr>
          <a:xfrm>
            <a:off x="1609452" y="4820482"/>
            <a:ext cx="613905" cy="768546"/>
          </a:xfrm>
          <a:custGeom>
            <a:avLst/>
            <a:gdLst/>
            <a:ahLst/>
            <a:cxnLst/>
            <a:rect l="l" t="t" r="r" b="b"/>
            <a:pathLst>
              <a:path w="457200" h="573404">
                <a:moveTo>
                  <a:pt x="457200" y="465302"/>
                </a:moveTo>
                <a:lnTo>
                  <a:pt x="349199" y="573303"/>
                </a:lnTo>
                <a:lnTo>
                  <a:pt x="0" y="573303"/>
                </a:lnTo>
                <a:lnTo>
                  <a:pt x="0" y="0"/>
                </a:lnTo>
                <a:lnTo>
                  <a:pt x="457200" y="0"/>
                </a:lnTo>
                <a:lnTo>
                  <a:pt x="457200" y="465302"/>
                </a:lnTo>
                <a:close/>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 name="object 423"/>
          <p:cNvSpPr/>
          <p:nvPr/>
        </p:nvSpPr>
        <p:spPr>
          <a:xfrm>
            <a:off x="2078340" y="5444134"/>
            <a:ext cx="145802" cy="145539"/>
          </a:xfrm>
          <a:custGeom>
            <a:avLst/>
            <a:gdLst/>
            <a:ahLst/>
            <a:cxnLst/>
            <a:rect l="l" t="t" r="r" b="b"/>
            <a:pathLst>
              <a:path w="108585" h="108584">
                <a:moveTo>
                  <a:pt x="108000" y="0"/>
                </a:moveTo>
                <a:lnTo>
                  <a:pt x="0" y="0"/>
                </a:lnTo>
                <a:lnTo>
                  <a:pt x="0" y="108000"/>
                </a:lnTo>
                <a:lnTo>
                  <a:pt x="108000" y="0"/>
                </a:lnTo>
                <a:close/>
              </a:path>
            </a:pathLst>
          </a:custGeom>
          <a:solidFill>
            <a:srgbClr val="231F2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 name="object 424"/>
          <p:cNvSpPr/>
          <p:nvPr/>
        </p:nvSpPr>
        <p:spPr>
          <a:xfrm>
            <a:off x="1754468" y="5175123"/>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 name="object 425"/>
          <p:cNvSpPr/>
          <p:nvPr/>
        </p:nvSpPr>
        <p:spPr>
          <a:xfrm>
            <a:off x="1754468" y="5175123"/>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 name="object 426"/>
          <p:cNvSpPr/>
          <p:nvPr/>
        </p:nvSpPr>
        <p:spPr>
          <a:xfrm>
            <a:off x="1754468" y="5252934"/>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 name="object 427"/>
          <p:cNvSpPr/>
          <p:nvPr/>
        </p:nvSpPr>
        <p:spPr>
          <a:xfrm>
            <a:off x="1754468" y="5252934"/>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7" name="object 428"/>
          <p:cNvSpPr/>
          <p:nvPr/>
        </p:nvSpPr>
        <p:spPr>
          <a:xfrm>
            <a:off x="1754468" y="5330747"/>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object 430"/>
          <p:cNvSpPr/>
          <p:nvPr/>
        </p:nvSpPr>
        <p:spPr>
          <a:xfrm>
            <a:off x="2600966" y="5248757"/>
            <a:ext cx="1980000" cy="434914"/>
          </a:xfrm>
          <a:custGeom>
            <a:avLst/>
            <a:gdLst/>
            <a:ahLst/>
            <a:cxnLst/>
            <a:rect l="l" t="t" r="r" b="b"/>
            <a:pathLst>
              <a:path w="1073150" h="324484">
                <a:moveTo>
                  <a:pt x="865898" y="0"/>
                </a:moveTo>
                <a:lnTo>
                  <a:pt x="865898" y="109893"/>
                </a:lnTo>
                <a:lnTo>
                  <a:pt x="0" y="109893"/>
                </a:lnTo>
                <a:lnTo>
                  <a:pt x="0" y="215531"/>
                </a:lnTo>
                <a:lnTo>
                  <a:pt x="865898" y="215531"/>
                </a:lnTo>
                <a:lnTo>
                  <a:pt x="865898" y="324002"/>
                </a:lnTo>
                <a:lnTo>
                  <a:pt x="1073048" y="161988"/>
                </a:lnTo>
                <a:lnTo>
                  <a:pt x="865898" y="0"/>
                </a:lnTo>
                <a:close/>
              </a:path>
            </a:pathLst>
          </a:custGeom>
          <a:solidFill>
            <a:srgbClr val="F15A29"/>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4" name="object 439" descr="マイナちゃんのイラスト"/>
          <p:cNvSpPr>
            <a:spLocks noChangeAspect="1"/>
          </p:cNvSpPr>
          <p:nvPr/>
        </p:nvSpPr>
        <p:spPr>
          <a:xfrm>
            <a:off x="3451483" y="4906472"/>
            <a:ext cx="657925" cy="1080000"/>
          </a:xfrm>
          <a:prstGeom prst="rect">
            <a:avLst/>
          </a:prstGeom>
          <a:blipFill>
            <a:blip r:embed="rId5"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 name="グループ化 5" descr="パソコンの前にいる男性のイラスト"/>
          <p:cNvGrpSpPr/>
          <p:nvPr/>
        </p:nvGrpSpPr>
        <p:grpSpPr>
          <a:xfrm>
            <a:off x="4577229" y="4654672"/>
            <a:ext cx="886725" cy="1133088"/>
            <a:chOff x="4345357" y="4876361"/>
            <a:chExt cx="717927" cy="917392"/>
          </a:xfrm>
        </p:grpSpPr>
        <p:sp>
          <p:nvSpPr>
            <p:cNvPr id="96" name="object 441"/>
            <p:cNvSpPr/>
            <p:nvPr/>
          </p:nvSpPr>
          <p:spPr>
            <a:xfrm>
              <a:off x="4516873" y="5446407"/>
              <a:ext cx="239899" cy="255670"/>
            </a:xfrm>
            <a:prstGeom prst="rect">
              <a:avLst/>
            </a:prstGeom>
            <a:blipFill>
              <a:blip r:embed="rId6"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 name="object 442"/>
            <p:cNvSpPr/>
            <p:nvPr/>
          </p:nvSpPr>
          <p:spPr>
            <a:xfrm>
              <a:off x="4601560" y="5255653"/>
              <a:ext cx="60537" cy="79153"/>
            </a:xfrm>
            <a:custGeom>
              <a:avLst/>
              <a:gdLst/>
              <a:ahLst/>
              <a:cxnLst/>
              <a:rect l="l" t="t" r="r" b="b"/>
              <a:pathLst>
                <a:path w="45085" h="59054">
                  <a:moveTo>
                    <a:pt x="44627" y="58673"/>
                  </a:moveTo>
                  <a:lnTo>
                    <a:pt x="0" y="58673"/>
                  </a:lnTo>
                  <a:lnTo>
                    <a:pt x="0" y="0"/>
                  </a:lnTo>
                  <a:lnTo>
                    <a:pt x="44627" y="0"/>
                  </a:lnTo>
                  <a:lnTo>
                    <a:pt x="44627" y="58673"/>
                  </a:lnTo>
                  <a:close/>
                </a:path>
              </a:pathLst>
            </a:custGeom>
            <a:solidFill>
              <a:srgbClr val="FBBE9E"/>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8" name="object 443"/>
            <p:cNvSpPr/>
            <p:nvPr/>
          </p:nvSpPr>
          <p:spPr>
            <a:xfrm>
              <a:off x="4490183" y="4915825"/>
              <a:ext cx="300131" cy="348101"/>
            </a:xfrm>
            <a:custGeom>
              <a:avLst/>
              <a:gdLst/>
              <a:ahLst/>
              <a:cxnLst/>
              <a:rect l="l" t="t" r="r" b="b"/>
              <a:pathLst>
                <a:path w="223520" h="259715">
                  <a:moveTo>
                    <a:pt x="121856" y="0"/>
                  </a:moveTo>
                  <a:lnTo>
                    <a:pt x="78430" y="4104"/>
                  </a:lnTo>
                  <a:lnTo>
                    <a:pt x="21181" y="50783"/>
                  </a:lnTo>
                  <a:lnTo>
                    <a:pt x="6338" y="88899"/>
                  </a:lnTo>
                  <a:lnTo>
                    <a:pt x="0" y="133896"/>
                  </a:lnTo>
                  <a:lnTo>
                    <a:pt x="3249" y="180138"/>
                  </a:lnTo>
                  <a:lnTo>
                    <a:pt x="19824" y="217854"/>
                  </a:lnTo>
                  <a:lnTo>
                    <a:pt x="52935" y="244976"/>
                  </a:lnTo>
                  <a:lnTo>
                    <a:pt x="105790" y="259435"/>
                  </a:lnTo>
                  <a:lnTo>
                    <a:pt x="157140" y="254704"/>
                  </a:lnTo>
                  <a:lnTo>
                    <a:pt x="192952" y="230298"/>
                  </a:lnTo>
                  <a:lnTo>
                    <a:pt x="214470" y="191705"/>
                  </a:lnTo>
                  <a:lnTo>
                    <a:pt x="222935" y="144411"/>
                  </a:lnTo>
                  <a:lnTo>
                    <a:pt x="220699" y="87543"/>
                  </a:lnTo>
                  <a:lnTo>
                    <a:pt x="205595" y="43202"/>
                  </a:lnTo>
                  <a:lnTo>
                    <a:pt x="173892" y="13363"/>
                  </a:lnTo>
                  <a:lnTo>
                    <a:pt x="121856" y="0"/>
                  </a:lnTo>
                  <a:close/>
                </a:path>
              </a:pathLst>
            </a:custGeom>
            <a:solidFill>
              <a:srgbClr val="FBBE9E"/>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9" name="object 444"/>
            <p:cNvSpPr/>
            <p:nvPr/>
          </p:nvSpPr>
          <p:spPr>
            <a:xfrm>
              <a:off x="4669036" y="5088237"/>
              <a:ext cx="24727" cy="65535"/>
            </a:xfrm>
            <a:custGeom>
              <a:avLst/>
              <a:gdLst/>
              <a:ahLst/>
              <a:cxnLst/>
              <a:rect l="l" t="t" r="r" b="b"/>
              <a:pathLst>
                <a:path w="18414" h="48895">
                  <a:moveTo>
                    <a:pt x="8978" y="0"/>
                  </a:moveTo>
                  <a:lnTo>
                    <a:pt x="18300" y="45313"/>
                  </a:lnTo>
                  <a:lnTo>
                    <a:pt x="0" y="48653"/>
                  </a:lnTo>
                </a:path>
              </a:pathLst>
            </a:custGeom>
            <a:ln w="3809">
              <a:solidFill>
                <a:srgbClr val="CA7B53"/>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0" name="object 445"/>
            <p:cNvSpPr/>
            <p:nvPr/>
          </p:nvSpPr>
          <p:spPr>
            <a:xfrm>
              <a:off x="4611573" y="5195274"/>
              <a:ext cx="103170" cy="26384"/>
            </a:xfrm>
            <a:custGeom>
              <a:avLst/>
              <a:gdLst/>
              <a:ahLst/>
              <a:cxnLst/>
              <a:rect l="l" t="t" r="r" b="b"/>
              <a:pathLst>
                <a:path w="76835" h="19684">
                  <a:moveTo>
                    <a:pt x="0" y="0"/>
                  </a:moveTo>
                  <a:lnTo>
                    <a:pt x="7013" y="10395"/>
                  </a:lnTo>
                  <a:lnTo>
                    <a:pt x="13436" y="15871"/>
                  </a:lnTo>
                  <a:lnTo>
                    <a:pt x="22945" y="18237"/>
                  </a:lnTo>
                  <a:lnTo>
                    <a:pt x="39217" y="19303"/>
                  </a:lnTo>
                  <a:lnTo>
                    <a:pt x="56824" y="17417"/>
                  </a:lnTo>
                  <a:lnTo>
                    <a:pt x="68305" y="11953"/>
                  </a:lnTo>
                  <a:lnTo>
                    <a:pt x="74545" y="6238"/>
                  </a:lnTo>
                  <a:lnTo>
                    <a:pt x="76428" y="3594"/>
                  </a:lnTo>
                </a:path>
              </a:pathLst>
            </a:custGeom>
            <a:ln w="3810">
              <a:solidFill>
                <a:srgbClr val="CD577A"/>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1" name="object 446"/>
            <p:cNvSpPr/>
            <p:nvPr/>
          </p:nvSpPr>
          <p:spPr>
            <a:xfrm>
              <a:off x="4605725" y="5070189"/>
              <a:ext cx="28137" cy="33193"/>
            </a:xfrm>
            <a:custGeom>
              <a:avLst/>
              <a:gdLst/>
              <a:ahLst/>
              <a:cxnLst/>
              <a:rect l="l" t="t" r="r" b="b"/>
              <a:pathLst>
                <a:path w="20954" h="24765">
                  <a:moveTo>
                    <a:pt x="5372" y="0"/>
                  </a:moveTo>
                  <a:lnTo>
                    <a:pt x="609" y="5079"/>
                  </a:lnTo>
                  <a:lnTo>
                    <a:pt x="0" y="18173"/>
                  </a:lnTo>
                  <a:lnTo>
                    <a:pt x="4254" y="23698"/>
                  </a:lnTo>
                  <a:lnTo>
                    <a:pt x="15379" y="24218"/>
                  </a:lnTo>
                  <a:lnTo>
                    <a:pt x="20142" y="19138"/>
                  </a:lnTo>
                  <a:lnTo>
                    <a:pt x="20751" y="6032"/>
                  </a:lnTo>
                  <a:lnTo>
                    <a:pt x="16497" y="520"/>
                  </a:lnTo>
                  <a:lnTo>
                    <a:pt x="5372" y="0"/>
                  </a:lnTo>
                  <a:close/>
                </a:path>
              </a:pathLst>
            </a:custGeom>
            <a:solidFill>
              <a:srgbClr val="0501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2" name="object 447"/>
            <p:cNvSpPr/>
            <p:nvPr/>
          </p:nvSpPr>
          <p:spPr>
            <a:xfrm>
              <a:off x="4702463" y="5074744"/>
              <a:ext cx="28137" cy="33193"/>
            </a:xfrm>
            <a:custGeom>
              <a:avLst/>
              <a:gdLst/>
              <a:ahLst/>
              <a:cxnLst/>
              <a:rect l="l" t="t" r="r" b="b"/>
              <a:pathLst>
                <a:path w="20954" h="24765">
                  <a:moveTo>
                    <a:pt x="5384" y="0"/>
                  </a:moveTo>
                  <a:lnTo>
                    <a:pt x="622" y="5092"/>
                  </a:lnTo>
                  <a:lnTo>
                    <a:pt x="0" y="18173"/>
                  </a:lnTo>
                  <a:lnTo>
                    <a:pt x="4267" y="23698"/>
                  </a:lnTo>
                  <a:lnTo>
                    <a:pt x="15392" y="24231"/>
                  </a:lnTo>
                  <a:lnTo>
                    <a:pt x="20154" y="19138"/>
                  </a:lnTo>
                  <a:lnTo>
                    <a:pt x="20764" y="6032"/>
                  </a:lnTo>
                  <a:lnTo>
                    <a:pt x="16509" y="520"/>
                  </a:lnTo>
                  <a:lnTo>
                    <a:pt x="5384" y="0"/>
                  </a:lnTo>
                  <a:close/>
                </a:path>
              </a:pathLst>
            </a:custGeom>
            <a:solidFill>
              <a:srgbClr val="0501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 name="object 448"/>
            <p:cNvSpPr/>
            <p:nvPr/>
          </p:nvSpPr>
          <p:spPr>
            <a:xfrm>
              <a:off x="4554960" y="5099309"/>
              <a:ext cx="59685" cy="59577"/>
            </a:xfrm>
            <a:custGeom>
              <a:avLst/>
              <a:gdLst/>
              <a:ahLst/>
              <a:cxnLst/>
              <a:rect l="l" t="t" r="r" b="b"/>
              <a:pathLst>
                <a:path w="44450" h="44450">
                  <a:moveTo>
                    <a:pt x="23266" y="0"/>
                  </a:moveTo>
                  <a:lnTo>
                    <a:pt x="14535" y="1336"/>
                  </a:lnTo>
                  <a:lnTo>
                    <a:pt x="7246" y="5765"/>
                  </a:lnTo>
                  <a:lnTo>
                    <a:pt x="2151" y="12605"/>
                  </a:lnTo>
                  <a:lnTo>
                    <a:pt x="0" y="21170"/>
                  </a:lnTo>
                  <a:lnTo>
                    <a:pt x="1341" y="29906"/>
                  </a:lnTo>
                  <a:lnTo>
                    <a:pt x="5770" y="37195"/>
                  </a:lnTo>
                  <a:lnTo>
                    <a:pt x="12606" y="42287"/>
                  </a:lnTo>
                  <a:lnTo>
                    <a:pt x="21170" y="44437"/>
                  </a:lnTo>
                  <a:lnTo>
                    <a:pt x="29901" y="43102"/>
                  </a:lnTo>
                  <a:lnTo>
                    <a:pt x="37190" y="38676"/>
                  </a:lnTo>
                  <a:lnTo>
                    <a:pt x="42286" y="31837"/>
                  </a:lnTo>
                  <a:lnTo>
                    <a:pt x="44437" y="23266"/>
                  </a:lnTo>
                  <a:lnTo>
                    <a:pt x="43101" y="14537"/>
                  </a:lnTo>
                  <a:lnTo>
                    <a:pt x="38671" y="7251"/>
                  </a:lnTo>
                  <a:lnTo>
                    <a:pt x="31832" y="2156"/>
                  </a:lnTo>
                  <a:lnTo>
                    <a:pt x="23266" y="0"/>
                  </a:lnTo>
                  <a:close/>
                </a:path>
              </a:pathLst>
            </a:custGeom>
            <a:solidFill>
              <a:srgbClr val="F68F7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 name="object 449"/>
            <p:cNvSpPr/>
            <p:nvPr/>
          </p:nvSpPr>
          <p:spPr>
            <a:xfrm>
              <a:off x="4717246" y="5106957"/>
              <a:ext cx="59685" cy="59577"/>
            </a:xfrm>
            <a:custGeom>
              <a:avLst/>
              <a:gdLst/>
              <a:ahLst/>
              <a:cxnLst/>
              <a:rect l="l" t="t" r="r" b="b"/>
              <a:pathLst>
                <a:path w="44450" h="44450">
                  <a:moveTo>
                    <a:pt x="23279" y="0"/>
                  </a:moveTo>
                  <a:lnTo>
                    <a:pt x="14542" y="1334"/>
                  </a:lnTo>
                  <a:lnTo>
                    <a:pt x="7253" y="5761"/>
                  </a:lnTo>
                  <a:lnTo>
                    <a:pt x="2156" y="12599"/>
                  </a:lnTo>
                  <a:lnTo>
                    <a:pt x="0" y="21170"/>
                  </a:lnTo>
                  <a:lnTo>
                    <a:pt x="1341" y="29899"/>
                  </a:lnTo>
                  <a:lnTo>
                    <a:pt x="5770" y="37185"/>
                  </a:lnTo>
                  <a:lnTo>
                    <a:pt x="12606" y="42280"/>
                  </a:lnTo>
                  <a:lnTo>
                    <a:pt x="21170" y="44437"/>
                  </a:lnTo>
                  <a:lnTo>
                    <a:pt x="29907" y="43101"/>
                  </a:lnTo>
                  <a:lnTo>
                    <a:pt x="37196" y="38671"/>
                  </a:lnTo>
                  <a:lnTo>
                    <a:pt x="42293" y="31832"/>
                  </a:lnTo>
                  <a:lnTo>
                    <a:pt x="44450" y="23266"/>
                  </a:lnTo>
                  <a:lnTo>
                    <a:pt x="43108" y="14530"/>
                  </a:lnTo>
                  <a:lnTo>
                    <a:pt x="38679" y="7242"/>
                  </a:lnTo>
                  <a:lnTo>
                    <a:pt x="31843" y="2149"/>
                  </a:lnTo>
                  <a:lnTo>
                    <a:pt x="23279" y="0"/>
                  </a:lnTo>
                  <a:close/>
                </a:path>
              </a:pathLst>
            </a:custGeom>
            <a:solidFill>
              <a:srgbClr val="F68F7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5" name="object 450"/>
            <p:cNvSpPr/>
            <p:nvPr/>
          </p:nvSpPr>
          <p:spPr>
            <a:xfrm>
              <a:off x="4483974" y="4876361"/>
              <a:ext cx="320594" cy="226394"/>
            </a:xfrm>
            <a:custGeom>
              <a:avLst/>
              <a:gdLst/>
              <a:ahLst/>
              <a:cxnLst/>
              <a:rect l="l" t="t" r="r" b="b"/>
              <a:pathLst>
                <a:path w="238760" h="168909">
                  <a:moveTo>
                    <a:pt x="229321" y="59183"/>
                  </a:moveTo>
                  <a:lnTo>
                    <a:pt x="182557" y="59183"/>
                  </a:lnTo>
                  <a:lnTo>
                    <a:pt x="191185" y="93709"/>
                  </a:lnTo>
                  <a:lnTo>
                    <a:pt x="207703" y="120285"/>
                  </a:lnTo>
                  <a:lnTo>
                    <a:pt x="222837" y="143508"/>
                  </a:lnTo>
                  <a:lnTo>
                    <a:pt x="227807" y="168733"/>
                  </a:lnTo>
                  <a:lnTo>
                    <a:pt x="232498" y="153253"/>
                  </a:lnTo>
                  <a:lnTo>
                    <a:pt x="234674" y="142471"/>
                  </a:lnTo>
                  <a:lnTo>
                    <a:pt x="236837" y="124600"/>
                  </a:lnTo>
                  <a:lnTo>
                    <a:pt x="238563" y="101520"/>
                  </a:lnTo>
                  <a:lnTo>
                    <a:pt x="235769" y="71005"/>
                  </a:lnTo>
                  <a:lnTo>
                    <a:pt x="229321" y="59183"/>
                  </a:lnTo>
                  <a:close/>
                </a:path>
                <a:path w="238760" h="168909">
                  <a:moveTo>
                    <a:pt x="125450" y="0"/>
                  </a:moveTo>
                  <a:lnTo>
                    <a:pt x="79973" y="6195"/>
                  </a:lnTo>
                  <a:lnTo>
                    <a:pt x="38853" y="26459"/>
                  </a:lnTo>
                  <a:lnTo>
                    <a:pt x="12720" y="60389"/>
                  </a:lnTo>
                  <a:lnTo>
                    <a:pt x="0" y="121462"/>
                  </a:lnTo>
                  <a:lnTo>
                    <a:pt x="1403" y="140101"/>
                  </a:lnTo>
                  <a:lnTo>
                    <a:pt x="4262" y="150940"/>
                  </a:lnTo>
                  <a:lnTo>
                    <a:pt x="24670" y="120285"/>
                  </a:lnTo>
                  <a:lnTo>
                    <a:pt x="57018" y="105012"/>
                  </a:lnTo>
                  <a:lnTo>
                    <a:pt x="96023" y="93371"/>
                  </a:lnTo>
                  <a:lnTo>
                    <a:pt x="136405" y="73610"/>
                  </a:lnTo>
                  <a:lnTo>
                    <a:pt x="169393" y="73610"/>
                  </a:lnTo>
                  <a:lnTo>
                    <a:pt x="173843" y="69175"/>
                  </a:lnTo>
                  <a:lnTo>
                    <a:pt x="182557" y="59183"/>
                  </a:lnTo>
                  <a:lnTo>
                    <a:pt x="229321" y="59183"/>
                  </a:lnTo>
                  <a:lnTo>
                    <a:pt x="221037" y="43992"/>
                  </a:lnTo>
                  <a:lnTo>
                    <a:pt x="186951" y="31421"/>
                  </a:lnTo>
                  <a:lnTo>
                    <a:pt x="164653" y="8274"/>
                  </a:lnTo>
                  <a:lnTo>
                    <a:pt x="125450" y="0"/>
                  </a:lnTo>
                  <a:close/>
                </a:path>
                <a:path w="238760" h="168909">
                  <a:moveTo>
                    <a:pt x="169393" y="73610"/>
                  </a:moveTo>
                  <a:lnTo>
                    <a:pt x="136405" y="73610"/>
                  </a:lnTo>
                  <a:lnTo>
                    <a:pt x="136894" y="75540"/>
                  </a:lnTo>
                  <a:lnTo>
                    <a:pt x="137390" y="81022"/>
                  </a:lnTo>
                  <a:lnTo>
                    <a:pt x="136438" y="89592"/>
                  </a:lnTo>
                  <a:lnTo>
                    <a:pt x="132583" y="100788"/>
                  </a:lnTo>
                  <a:lnTo>
                    <a:pt x="147247" y="92974"/>
                  </a:lnTo>
                  <a:lnTo>
                    <a:pt x="161537" y="81438"/>
                  </a:lnTo>
                  <a:lnTo>
                    <a:pt x="169393" y="73610"/>
                  </a:lnTo>
                  <a:close/>
                </a:path>
              </a:pathLst>
            </a:custGeom>
            <a:solidFill>
              <a:srgbClr val="866048"/>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7" name="object 452"/>
            <p:cNvSpPr/>
            <p:nvPr/>
          </p:nvSpPr>
          <p:spPr>
            <a:xfrm>
              <a:off x="4509711" y="4941722"/>
              <a:ext cx="111697" cy="64684"/>
            </a:xfrm>
            <a:custGeom>
              <a:avLst/>
              <a:gdLst/>
              <a:ahLst/>
              <a:cxnLst/>
              <a:rect l="l" t="t" r="r" b="b"/>
              <a:pathLst>
                <a:path w="83185" h="48259">
                  <a:moveTo>
                    <a:pt x="83159" y="0"/>
                  </a:moveTo>
                  <a:lnTo>
                    <a:pt x="60018" y="4123"/>
                  </a:lnTo>
                  <a:lnTo>
                    <a:pt x="38998" y="13250"/>
                  </a:lnTo>
                  <a:lnTo>
                    <a:pt x="19269" y="27662"/>
                  </a:lnTo>
                  <a:lnTo>
                    <a:pt x="0" y="47637"/>
                  </a:lnTo>
                </a:path>
              </a:pathLst>
            </a:custGeom>
            <a:ln w="3810">
              <a:solidFill>
                <a:srgbClr val="654732"/>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8" name="object 453"/>
            <p:cNvSpPr/>
            <p:nvPr/>
          </p:nvSpPr>
          <p:spPr>
            <a:xfrm>
              <a:off x="4754566" y="4948004"/>
              <a:ext cx="41780" cy="105537"/>
            </a:xfrm>
            <a:custGeom>
              <a:avLst/>
              <a:gdLst/>
              <a:ahLst/>
              <a:cxnLst/>
              <a:rect l="l" t="t" r="r" b="b"/>
              <a:pathLst>
                <a:path w="31114" h="78740">
                  <a:moveTo>
                    <a:pt x="0" y="0"/>
                  </a:moveTo>
                  <a:lnTo>
                    <a:pt x="13119" y="14689"/>
                  </a:lnTo>
                  <a:lnTo>
                    <a:pt x="23725" y="34656"/>
                  </a:lnTo>
                  <a:lnTo>
                    <a:pt x="30094" y="56841"/>
                  </a:lnTo>
                  <a:lnTo>
                    <a:pt x="30505" y="78181"/>
                  </a:lnTo>
                </a:path>
              </a:pathLst>
            </a:custGeom>
            <a:ln w="3810">
              <a:solidFill>
                <a:srgbClr val="654732"/>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9" name="object 454"/>
            <p:cNvSpPr/>
            <p:nvPr/>
          </p:nvSpPr>
          <p:spPr>
            <a:xfrm>
              <a:off x="4466629" y="5078128"/>
              <a:ext cx="46896" cy="46811"/>
            </a:xfrm>
            <a:custGeom>
              <a:avLst/>
              <a:gdLst/>
              <a:ahLst/>
              <a:cxnLst/>
              <a:rect l="l" t="t" r="r" b="b"/>
              <a:pathLst>
                <a:path w="34925" h="34925">
                  <a:moveTo>
                    <a:pt x="8801" y="0"/>
                  </a:moveTo>
                  <a:lnTo>
                    <a:pt x="876" y="7213"/>
                  </a:lnTo>
                  <a:lnTo>
                    <a:pt x="0" y="25869"/>
                  </a:lnTo>
                  <a:lnTo>
                    <a:pt x="7200" y="33782"/>
                  </a:lnTo>
                  <a:lnTo>
                    <a:pt x="25869" y="34671"/>
                  </a:lnTo>
                  <a:lnTo>
                    <a:pt x="33781" y="27457"/>
                  </a:lnTo>
                  <a:lnTo>
                    <a:pt x="34670" y="8813"/>
                  </a:lnTo>
                  <a:lnTo>
                    <a:pt x="27457" y="889"/>
                  </a:lnTo>
                  <a:lnTo>
                    <a:pt x="8801" y="0"/>
                  </a:lnTo>
                  <a:close/>
                </a:path>
              </a:pathLst>
            </a:custGeom>
            <a:solidFill>
              <a:srgbClr val="FBBE9E"/>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0" name="object 455"/>
            <p:cNvSpPr/>
            <p:nvPr/>
          </p:nvSpPr>
          <p:spPr>
            <a:xfrm>
              <a:off x="4765970" y="5092222"/>
              <a:ext cx="46896" cy="46811"/>
            </a:xfrm>
            <a:custGeom>
              <a:avLst/>
              <a:gdLst/>
              <a:ahLst/>
              <a:cxnLst/>
              <a:rect l="l" t="t" r="r" b="b"/>
              <a:pathLst>
                <a:path w="34925" h="34925">
                  <a:moveTo>
                    <a:pt x="8801" y="0"/>
                  </a:moveTo>
                  <a:lnTo>
                    <a:pt x="876" y="7213"/>
                  </a:lnTo>
                  <a:lnTo>
                    <a:pt x="0" y="25869"/>
                  </a:lnTo>
                  <a:lnTo>
                    <a:pt x="7213" y="33781"/>
                  </a:lnTo>
                  <a:lnTo>
                    <a:pt x="25869" y="34670"/>
                  </a:lnTo>
                  <a:lnTo>
                    <a:pt x="33781" y="27457"/>
                  </a:lnTo>
                  <a:lnTo>
                    <a:pt x="34670" y="8813"/>
                  </a:lnTo>
                  <a:lnTo>
                    <a:pt x="27457" y="888"/>
                  </a:lnTo>
                  <a:lnTo>
                    <a:pt x="8801" y="0"/>
                  </a:lnTo>
                  <a:close/>
                </a:path>
              </a:pathLst>
            </a:custGeom>
            <a:solidFill>
              <a:srgbClr val="FBBE9E"/>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 name="object 456"/>
            <p:cNvSpPr/>
            <p:nvPr/>
          </p:nvSpPr>
          <p:spPr>
            <a:xfrm>
              <a:off x="4711396" y="5301379"/>
              <a:ext cx="78442" cy="263842"/>
            </a:xfrm>
            <a:custGeom>
              <a:avLst/>
              <a:gdLst/>
              <a:ahLst/>
              <a:cxnLst/>
              <a:rect l="l" t="t" r="r" b="b"/>
              <a:pathLst>
                <a:path w="58420" h="196850">
                  <a:moveTo>
                    <a:pt x="20472" y="0"/>
                  </a:moveTo>
                  <a:lnTo>
                    <a:pt x="0" y="82727"/>
                  </a:lnTo>
                  <a:lnTo>
                    <a:pt x="9029" y="194551"/>
                  </a:lnTo>
                  <a:lnTo>
                    <a:pt x="57810" y="196608"/>
                  </a:lnTo>
                  <a:lnTo>
                    <a:pt x="54532" y="166454"/>
                  </a:lnTo>
                  <a:lnTo>
                    <a:pt x="45956" y="99814"/>
                  </a:lnTo>
                  <a:lnTo>
                    <a:pt x="33973" y="32418"/>
                  </a:lnTo>
                  <a:lnTo>
                    <a:pt x="20472" y="0"/>
                  </a:lnTo>
                  <a:close/>
                </a:path>
              </a:pathLst>
            </a:custGeom>
            <a:solidFill>
              <a:srgbClr val="6AC06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 name="object 457"/>
            <p:cNvSpPr/>
            <p:nvPr/>
          </p:nvSpPr>
          <p:spPr>
            <a:xfrm>
              <a:off x="4515735" y="5286978"/>
              <a:ext cx="224246" cy="411934"/>
            </a:xfrm>
            <a:custGeom>
              <a:avLst/>
              <a:gdLst/>
              <a:ahLst/>
              <a:cxnLst/>
              <a:rect l="l" t="t" r="r" b="b"/>
              <a:pathLst>
                <a:path w="167004" h="307340">
                  <a:moveTo>
                    <a:pt x="61937" y="0"/>
                  </a:moveTo>
                  <a:lnTo>
                    <a:pt x="0" y="10744"/>
                  </a:lnTo>
                  <a:lnTo>
                    <a:pt x="14427" y="93472"/>
                  </a:lnTo>
                  <a:lnTo>
                    <a:pt x="25895" y="306870"/>
                  </a:lnTo>
                  <a:lnTo>
                    <a:pt x="138277" y="306870"/>
                  </a:lnTo>
                  <a:lnTo>
                    <a:pt x="152628" y="96354"/>
                  </a:lnTo>
                  <a:lnTo>
                    <a:pt x="163687" y="28829"/>
                  </a:lnTo>
                  <a:lnTo>
                    <a:pt x="94678" y="28829"/>
                  </a:lnTo>
                  <a:lnTo>
                    <a:pt x="61937" y="0"/>
                  </a:lnTo>
                  <a:close/>
                </a:path>
                <a:path w="167004" h="307340">
                  <a:moveTo>
                    <a:pt x="110007" y="0"/>
                  </a:moveTo>
                  <a:lnTo>
                    <a:pt x="94678" y="28829"/>
                  </a:lnTo>
                  <a:lnTo>
                    <a:pt x="163687" y="28829"/>
                  </a:lnTo>
                  <a:lnTo>
                    <a:pt x="166649" y="10744"/>
                  </a:lnTo>
                  <a:lnTo>
                    <a:pt x="110007" y="0"/>
                  </a:lnTo>
                  <a:close/>
                </a:path>
              </a:pathLst>
            </a:custGeom>
            <a:solidFill>
              <a:srgbClr val="6AC06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3" name="object 458"/>
            <p:cNvSpPr/>
            <p:nvPr/>
          </p:nvSpPr>
          <p:spPr>
            <a:xfrm>
              <a:off x="4580214" y="5294965"/>
              <a:ext cx="101465" cy="56173"/>
            </a:xfrm>
            <a:custGeom>
              <a:avLst/>
              <a:gdLst/>
              <a:ahLst/>
              <a:cxnLst/>
              <a:rect l="l" t="t" r="r" b="b"/>
              <a:pathLst>
                <a:path w="75564" h="41909">
                  <a:moveTo>
                    <a:pt x="0" y="0"/>
                  </a:moveTo>
                  <a:lnTo>
                    <a:pt x="28143" y="41668"/>
                  </a:lnTo>
                  <a:lnTo>
                    <a:pt x="46659" y="24777"/>
                  </a:lnTo>
                  <a:lnTo>
                    <a:pt x="68199" y="38811"/>
                  </a:lnTo>
                  <a:lnTo>
                    <a:pt x="75565" y="0"/>
                  </a:lnTo>
                </a:path>
              </a:pathLst>
            </a:custGeom>
            <a:ln w="3810">
              <a:solidFill>
                <a:srgbClr val="5A8F5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 name="object 459"/>
            <p:cNvSpPr/>
            <p:nvPr/>
          </p:nvSpPr>
          <p:spPr>
            <a:xfrm>
              <a:off x="4641253" y="5337188"/>
              <a:ext cx="9379" cy="8511"/>
            </a:xfrm>
            <a:custGeom>
              <a:avLst/>
              <a:gdLst/>
              <a:ahLst/>
              <a:cxnLst/>
              <a:rect l="l" t="t" r="r" b="b"/>
              <a:pathLst>
                <a:path w="6985" h="6350">
                  <a:moveTo>
                    <a:pt x="5041" y="0"/>
                  </a:moveTo>
                  <a:lnTo>
                    <a:pt x="1447" y="0"/>
                  </a:lnTo>
                  <a:lnTo>
                    <a:pt x="0" y="1371"/>
                  </a:lnTo>
                  <a:lnTo>
                    <a:pt x="0" y="4775"/>
                  </a:lnTo>
                  <a:lnTo>
                    <a:pt x="1447" y="6146"/>
                  </a:lnTo>
                  <a:lnTo>
                    <a:pt x="5041" y="6146"/>
                  </a:lnTo>
                  <a:lnTo>
                    <a:pt x="6489" y="4775"/>
                  </a:lnTo>
                  <a:lnTo>
                    <a:pt x="6489" y="1371"/>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 name="object 460"/>
            <p:cNvSpPr/>
            <p:nvPr/>
          </p:nvSpPr>
          <p:spPr>
            <a:xfrm>
              <a:off x="4641253" y="5399009"/>
              <a:ext cx="9379" cy="8511"/>
            </a:xfrm>
            <a:custGeom>
              <a:avLst/>
              <a:gdLst/>
              <a:ahLst/>
              <a:cxnLst/>
              <a:rect l="l" t="t" r="r" b="b"/>
              <a:pathLst>
                <a:path w="6985" h="6350">
                  <a:moveTo>
                    <a:pt x="5041" y="0"/>
                  </a:moveTo>
                  <a:lnTo>
                    <a:pt x="1447" y="0"/>
                  </a:lnTo>
                  <a:lnTo>
                    <a:pt x="0" y="1371"/>
                  </a:lnTo>
                  <a:lnTo>
                    <a:pt x="0" y="4775"/>
                  </a:lnTo>
                  <a:lnTo>
                    <a:pt x="1447" y="6146"/>
                  </a:lnTo>
                  <a:lnTo>
                    <a:pt x="5041" y="6146"/>
                  </a:lnTo>
                  <a:lnTo>
                    <a:pt x="6489" y="4775"/>
                  </a:lnTo>
                  <a:lnTo>
                    <a:pt x="6489" y="1371"/>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 name="object 461"/>
            <p:cNvSpPr/>
            <p:nvPr/>
          </p:nvSpPr>
          <p:spPr>
            <a:xfrm>
              <a:off x="4641253" y="5460831"/>
              <a:ext cx="9379" cy="8511"/>
            </a:xfrm>
            <a:custGeom>
              <a:avLst/>
              <a:gdLst/>
              <a:ahLst/>
              <a:cxnLst/>
              <a:rect l="l" t="t" r="r" b="b"/>
              <a:pathLst>
                <a:path w="6985" h="6350">
                  <a:moveTo>
                    <a:pt x="5041" y="0"/>
                  </a:moveTo>
                  <a:lnTo>
                    <a:pt x="1447" y="0"/>
                  </a:lnTo>
                  <a:lnTo>
                    <a:pt x="0" y="1371"/>
                  </a:lnTo>
                  <a:lnTo>
                    <a:pt x="0" y="4775"/>
                  </a:lnTo>
                  <a:lnTo>
                    <a:pt x="1447" y="6159"/>
                  </a:lnTo>
                  <a:lnTo>
                    <a:pt x="5041" y="6159"/>
                  </a:lnTo>
                  <a:lnTo>
                    <a:pt x="6489" y="4775"/>
                  </a:lnTo>
                  <a:lnTo>
                    <a:pt x="6489" y="1371"/>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7" name="object 462"/>
            <p:cNvSpPr/>
            <p:nvPr/>
          </p:nvSpPr>
          <p:spPr>
            <a:xfrm>
              <a:off x="4641253" y="5522653"/>
              <a:ext cx="9379" cy="8511"/>
            </a:xfrm>
            <a:custGeom>
              <a:avLst/>
              <a:gdLst/>
              <a:ahLst/>
              <a:cxnLst/>
              <a:rect l="l" t="t" r="r" b="b"/>
              <a:pathLst>
                <a:path w="6985" h="6350">
                  <a:moveTo>
                    <a:pt x="5041" y="0"/>
                  </a:moveTo>
                  <a:lnTo>
                    <a:pt x="1447" y="0"/>
                  </a:lnTo>
                  <a:lnTo>
                    <a:pt x="0" y="1384"/>
                  </a:lnTo>
                  <a:lnTo>
                    <a:pt x="0" y="4787"/>
                  </a:lnTo>
                  <a:lnTo>
                    <a:pt x="1447" y="6159"/>
                  </a:lnTo>
                  <a:lnTo>
                    <a:pt x="5041" y="6159"/>
                  </a:lnTo>
                  <a:lnTo>
                    <a:pt x="6489" y="4787"/>
                  </a:lnTo>
                  <a:lnTo>
                    <a:pt x="6489" y="1384"/>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8" name="object 463"/>
            <p:cNvSpPr/>
            <p:nvPr/>
          </p:nvSpPr>
          <p:spPr>
            <a:xfrm>
              <a:off x="4641253" y="5584491"/>
              <a:ext cx="9379" cy="8511"/>
            </a:xfrm>
            <a:custGeom>
              <a:avLst/>
              <a:gdLst/>
              <a:ahLst/>
              <a:cxnLst/>
              <a:rect l="l" t="t" r="r" b="b"/>
              <a:pathLst>
                <a:path w="6985" h="6350">
                  <a:moveTo>
                    <a:pt x="5041" y="0"/>
                  </a:moveTo>
                  <a:lnTo>
                    <a:pt x="1447" y="0"/>
                  </a:lnTo>
                  <a:lnTo>
                    <a:pt x="0" y="1371"/>
                  </a:lnTo>
                  <a:lnTo>
                    <a:pt x="0" y="4775"/>
                  </a:lnTo>
                  <a:lnTo>
                    <a:pt x="1447" y="6146"/>
                  </a:lnTo>
                  <a:lnTo>
                    <a:pt x="5041" y="6146"/>
                  </a:lnTo>
                  <a:lnTo>
                    <a:pt x="6489" y="4775"/>
                  </a:lnTo>
                  <a:lnTo>
                    <a:pt x="6489" y="1371"/>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9" name="object 464"/>
            <p:cNvSpPr/>
            <p:nvPr/>
          </p:nvSpPr>
          <p:spPr>
            <a:xfrm>
              <a:off x="4641253" y="5646313"/>
              <a:ext cx="9379" cy="8511"/>
            </a:xfrm>
            <a:custGeom>
              <a:avLst/>
              <a:gdLst/>
              <a:ahLst/>
              <a:cxnLst/>
              <a:rect l="l" t="t" r="r" b="b"/>
              <a:pathLst>
                <a:path w="6985" h="6350">
                  <a:moveTo>
                    <a:pt x="5041" y="0"/>
                  </a:moveTo>
                  <a:lnTo>
                    <a:pt x="1447" y="0"/>
                  </a:lnTo>
                  <a:lnTo>
                    <a:pt x="0" y="1371"/>
                  </a:lnTo>
                  <a:lnTo>
                    <a:pt x="0" y="4775"/>
                  </a:lnTo>
                  <a:lnTo>
                    <a:pt x="1447" y="6146"/>
                  </a:lnTo>
                  <a:lnTo>
                    <a:pt x="5041" y="6146"/>
                  </a:lnTo>
                  <a:lnTo>
                    <a:pt x="6489" y="4775"/>
                  </a:lnTo>
                  <a:lnTo>
                    <a:pt x="6489" y="1371"/>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0" name="object 465"/>
            <p:cNvSpPr/>
            <p:nvPr/>
          </p:nvSpPr>
          <p:spPr>
            <a:xfrm>
              <a:off x="4739504" y="5395101"/>
              <a:ext cx="0" cy="154050"/>
            </a:xfrm>
            <a:custGeom>
              <a:avLst/>
              <a:gdLst/>
              <a:ahLst/>
              <a:cxnLst/>
              <a:rect l="l" t="t" r="r" b="b"/>
              <a:pathLst>
                <a:path h="114934">
                  <a:moveTo>
                    <a:pt x="0" y="0"/>
                  </a:moveTo>
                  <a:lnTo>
                    <a:pt x="0" y="114769"/>
                  </a:lnTo>
                </a:path>
              </a:pathLst>
            </a:custGeom>
            <a:ln w="3810">
              <a:solidFill>
                <a:srgbClr val="5A8F5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1" name="object 466"/>
            <p:cNvSpPr/>
            <p:nvPr/>
          </p:nvSpPr>
          <p:spPr>
            <a:xfrm>
              <a:off x="4345357" y="5649918"/>
              <a:ext cx="717927" cy="143835"/>
            </a:xfrm>
            <a:custGeom>
              <a:avLst/>
              <a:gdLst/>
              <a:ahLst/>
              <a:cxnLst/>
              <a:rect l="l" t="t" r="r" b="b"/>
              <a:pathLst>
                <a:path w="534670" h="107315">
                  <a:moveTo>
                    <a:pt x="534111" y="106819"/>
                  </a:moveTo>
                  <a:lnTo>
                    <a:pt x="0" y="106819"/>
                  </a:lnTo>
                  <a:lnTo>
                    <a:pt x="0" y="0"/>
                  </a:lnTo>
                  <a:lnTo>
                    <a:pt x="534111" y="0"/>
                  </a:lnTo>
                  <a:lnTo>
                    <a:pt x="534111" y="106819"/>
                  </a:lnTo>
                  <a:close/>
                </a:path>
              </a:pathLst>
            </a:custGeom>
            <a:solidFill>
              <a:srgbClr val="D8B68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2" name="object 467"/>
            <p:cNvSpPr/>
            <p:nvPr/>
          </p:nvSpPr>
          <p:spPr>
            <a:xfrm>
              <a:off x="4537560" y="5654053"/>
              <a:ext cx="278815" cy="34894"/>
            </a:xfrm>
            <a:custGeom>
              <a:avLst/>
              <a:gdLst/>
              <a:ahLst/>
              <a:cxnLst/>
              <a:rect l="l" t="t" r="r" b="b"/>
              <a:pathLst>
                <a:path w="207645" h="26034">
                  <a:moveTo>
                    <a:pt x="0" y="0"/>
                  </a:moveTo>
                  <a:lnTo>
                    <a:pt x="0" y="3937"/>
                  </a:lnTo>
                  <a:lnTo>
                    <a:pt x="11036" y="25412"/>
                  </a:lnTo>
                  <a:lnTo>
                    <a:pt x="207645" y="25412"/>
                  </a:lnTo>
                  <a:lnTo>
                    <a:pt x="207645" y="20180"/>
                  </a:lnTo>
                  <a:lnTo>
                    <a:pt x="196608" y="6540"/>
                  </a:lnTo>
                  <a:lnTo>
                    <a:pt x="0" y="0"/>
                  </a:lnTo>
                  <a:close/>
                </a:path>
              </a:pathLst>
            </a:custGeom>
            <a:solidFill>
              <a:srgbClr val="A3A4A8"/>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3" name="object 468"/>
            <p:cNvSpPr/>
            <p:nvPr/>
          </p:nvSpPr>
          <p:spPr>
            <a:xfrm>
              <a:off x="4537560" y="5667577"/>
              <a:ext cx="278815" cy="0"/>
            </a:xfrm>
            <a:custGeom>
              <a:avLst/>
              <a:gdLst/>
              <a:ahLst/>
              <a:cxnLst/>
              <a:rect l="l" t="t" r="r" b="b"/>
              <a:pathLst>
                <a:path w="207645">
                  <a:moveTo>
                    <a:pt x="0" y="0"/>
                  </a:moveTo>
                  <a:lnTo>
                    <a:pt x="207645" y="0"/>
                  </a:lnTo>
                </a:path>
              </a:pathLst>
            </a:custGeom>
            <a:ln w="20180">
              <a:solidFill>
                <a:srgbClr val="D3D3D4"/>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4" name="object 469"/>
            <p:cNvSpPr/>
            <p:nvPr/>
          </p:nvSpPr>
          <p:spPr>
            <a:xfrm>
              <a:off x="4784856"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5" name="object 470"/>
            <p:cNvSpPr/>
            <p:nvPr/>
          </p:nvSpPr>
          <p:spPr>
            <a:xfrm>
              <a:off x="4769950"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6" name="object 471"/>
            <p:cNvSpPr/>
            <p:nvPr/>
          </p:nvSpPr>
          <p:spPr>
            <a:xfrm>
              <a:off x="4755038"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7" name="object 472"/>
            <p:cNvSpPr/>
            <p:nvPr/>
          </p:nvSpPr>
          <p:spPr>
            <a:xfrm>
              <a:off x="4740133"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8" name="object 473"/>
            <p:cNvSpPr/>
            <p:nvPr/>
          </p:nvSpPr>
          <p:spPr>
            <a:xfrm>
              <a:off x="4725221"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9" name="object 474"/>
            <p:cNvSpPr/>
            <p:nvPr/>
          </p:nvSpPr>
          <p:spPr>
            <a:xfrm>
              <a:off x="4710315"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0" name="object 475"/>
            <p:cNvSpPr/>
            <p:nvPr/>
          </p:nvSpPr>
          <p:spPr>
            <a:xfrm>
              <a:off x="4695410"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1" name="object 476"/>
            <p:cNvSpPr/>
            <p:nvPr/>
          </p:nvSpPr>
          <p:spPr>
            <a:xfrm>
              <a:off x="4680497"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2" name="object 477"/>
            <p:cNvSpPr/>
            <p:nvPr/>
          </p:nvSpPr>
          <p:spPr>
            <a:xfrm>
              <a:off x="4665593"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 name="object 478"/>
            <p:cNvSpPr/>
            <p:nvPr/>
          </p:nvSpPr>
          <p:spPr>
            <a:xfrm>
              <a:off x="4650680"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4" name="object 479"/>
            <p:cNvSpPr/>
            <p:nvPr/>
          </p:nvSpPr>
          <p:spPr>
            <a:xfrm>
              <a:off x="4635776"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5" name="object 480"/>
            <p:cNvSpPr/>
            <p:nvPr/>
          </p:nvSpPr>
          <p:spPr>
            <a:xfrm>
              <a:off x="4620870"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6" name="object 481"/>
            <p:cNvSpPr/>
            <p:nvPr/>
          </p:nvSpPr>
          <p:spPr>
            <a:xfrm>
              <a:off x="4605958"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7" name="object 482"/>
            <p:cNvSpPr/>
            <p:nvPr/>
          </p:nvSpPr>
          <p:spPr>
            <a:xfrm>
              <a:off x="4591053"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8" name="object 483"/>
            <p:cNvSpPr/>
            <p:nvPr/>
          </p:nvSpPr>
          <p:spPr>
            <a:xfrm>
              <a:off x="4576141"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9" name="object 484"/>
            <p:cNvSpPr/>
            <p:nvPr/>
          </p:nvSpPr>
          <p:spPr>
            <a:xfrm>
              <a:off x="4561236"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0" name="object 485"/>
            <p:cNvSpPr/>
            <p:nvPr/>
          </p:nvSpPr>
          <p:spPr>
            <a:xfrm>
              <a:off x="4546331"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1" name="object 486"/>
            <p:cNvSpPr/>
            <p:nvPr/>
          </p:nvSpPr>
          <p:spPr>
            <a:xfrm>
              <a:off x="4787445"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2" name="object 487"/>
            <p:cNvSpPr/>
            <p:nvPr/>
          </p:nvSpPr>
          <p:spPr>
            <a:xfrm>
              <a:off x="4772532"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3" name="object 488"/>
            <p:cNvSpPr/>
            <p:nvPr/>
          </p:nvSpPr>
          <p:spPr>
            <a:xfrm>
              <a:off x="4757627"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4" name="object 489"/>
            <p:cNvSpPr/>
            <p:nvPr/>
          </p:nvSpPr>
          <p:spPr>
            <a:xfrm>
              <a:off x="4742715" y="5663058"/>
              <a:ext cx="12790" cy="3404"/>
            </a:xfrm>
            <a:custGeom>
              <a:avLst/>
              <a:gdLst/>
              <a:ahLst/>
              <a:cxnLst/>
              <a:rect l="l" t="t" r="r" b="b"/>
              <a:pathLst>
                <a:path w="9525" h="2540">
                  <a:moveTo>
                    <a:pt x="7848" y="0"/>
                  </a:moveTo>
                  <a:lnTo>
                    <a:pt x="0" y="0"/>
                  </a:lnTo>
                  <a:lnTo>
                    <a:pt x="1257" y="2286"/>
                  </a:lnTo>
                  <a:lnTo>
                    <a:pt x="9093" y="2286"/>
                  </a:lnTo>
                  <a:lnTo>
                    <a:pt x="7848"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5" name="object 490"/>
            <p:cNvSpPr/>
            <p:nvPr/>
          </p:nvSpPr>
          <p:spPr>
            <a:xfrm>
              <a:off x="4727809"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6" name="object 491"/>
            <p:cNvSpPr/>
            <p:nvPr/>
          </p:nvSpPr>
          <p:spPr>
            <a:xfrm>
              <a:off x="4712904"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7" name="object 492"/>
            <p:cNvSpPr/>
            <p:nvPr/>
          </p:nvSpPr>
          <p:spPr>
            <a:xfrm>
              <a:off x="4697992"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8" name="object 493"/>
            <p:cNvSpPr/>
            <p:nvPr/>
          </p:nvSpPr>
          <p:spPr>
            <a:xfrm>
              <a:off x="4683088"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9" name="object 494"/>
            <p:cNvSpPr/>
            <p:nvPr/>
          </p:nvSpPr>
          <p:spPr>
            <a:xfrm>
              <a:off x="4668175" y="5663058"/>
              <a:ext cx="12790" cy="3404"/>
            </a:xfrm>
            <a:custGeom>
              <a:avLst/>
              <a:gdLst/>
              <a:ahLst/>
              <a:cxnLst/>
              <a:rect l="l" t="t" r="r" b="b"/>
              <a:pathLst>
                <a:path w="9525" h="2540">
                  <a:moveTo>
                    <a:pt x="7848" y="0"/>
                  </a:moveTo>
                  <a:lnTo>
                    <a:pt x="0" y="0"/>
                  </a:lnTo>
                  <a:lnTo>
                    <a:pt x="1257" y="2286"/>
                  </a:lnTo>
                  <a:lnTo>
                    <a:pt x="9093" y="2286"/>
                  </a:lnTo>
                  <a:lnTo>
                    <a:pt x="7848"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0" name="object 495"/>
            <p:cNvSpPr/>
            <p:nvPr/>
          </p:nvSpPr>
          <p:spPr>
            <a:xfrm>
              <a:off x="4653269"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object 496"/>
            <p:cNvSpPr/>
            <p:nvPr/>
          </p:nvSpPr>
          <p:spPr>
            <a:xfrm>
              <a:off x="4638365"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2" name="object 497"/>
            <p:cNvSpPr/>
            <p:nvPr/>
          </p:nvSpPr>
          <p:spPr>
            <a:xfrm>
              <a:off x="4623452"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3" name="object 498"/>
            <p:cNvSpPr/>
            <p:nvPr/>
          </p:nvSpPr>
          <p:spPr>
            <a:xfrm>
              <a:off x="4608548"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4" name="object 499"/>
            <p:cNvSpPr/>
            <p:nvPr/>
          </p:nvSpPr>
          <p:spPr>
            <a:xfrm>
              <a:off x="4593635" y="5663058"/>
              <a:ext cx="12790" cy="3404"/>
            </a:xfrm>
            <a:custGeom>
              <a:avLst/>
              <a:gdLst/>
              <a:ahLst/>
              <a:cxnLst/>
              <a:rect l="l" t="t" r="r" b="b"/>
              <a:pathLst>
                <a:path w="9525" h="2540">
                  <a:moveTo>
                    <a:pt x="7848" y="0"/>
                  </a:moveTo>
                  <a:lnTo>
                    <a:pt x="0" y="0"/>
                  </a:lnTo>
                  <a:lnTo>
                    <a:pt x="1257" y="2286"/>
                  </a:lnTo>
                  <a:lnTo>
                    <a:pt x="9093" y="2286"/>
                  </a:lnTo>
                  <a:lnTo>
                    <a:pt x="7848"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5" name="object 500"/>
            <p:cNvSpPr/>
            <p:nvPr/>
          </p:nvSpPr>
          <p:spPr>
            <a:xfrm>
              <a:off x="4578730"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6" name="object 501"/>
            <p:cNvSpPr/>
            <p:nvPr/>
          </p:nvSpPr>
          <p:spPr>
            <a:xfrm>
              <a:off x="4563824"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7" name="object 502"/>
            <p:cNvSpPr/>
            <p:nvPr/>
          </p:nvSpPr>
          <p:spPr>
            <a:xfrm>
              <a:off x="4548912"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8" name="object 503"/>
            <p:cNvSpPr/>
            <p:nvPr/>
          </p:nvSpPr>
          <p:spPr>
            <a:xfrm>
              <a:off x="4790027"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9" name="object 504"/>
            <p:cNvSpPr/>
            <p:nvPr/>
          </p:nvSpPr>
          <p:spPr>
            <a:xfrm>
              <a:off x="4775122"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0" name="object 505"/>
            <p:cNvSpPr/>
            <p:nvPr/>
          </p:nvSpPr>
          <p:spPr>
            <a:xfrm>
              <a:off x="4760216"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1" name="object 506"/>
            <p:cNvSpPr/>
            <p:nvPr/>
          </p:nvSpPr>
          <p:spPr>
            <a:xfrm>
              <a:off x="4745303"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2" name="object 507"/>
            <p:cNvSpPr/>
            <p:nvPr/>
          </p:nvSpPr>
          <p:spPr>
            <a:xfrm>
              <a:off x="4730399"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3" name="object 508"/>
            <p:cNvSpPr/>
            <p:nvPr/>
          </p:nvSpPr>
          <p:spPr>
            <a:xfrm>
              <a:off x="4715487"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4" name="object 509"/>
            <p:cNvSpPr/>
            <p:nvPr/>
          </p:nvSpPr>
          <p:spPr>
            <a:xfrm>
              <a:off x="4700582"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5" name="object 510"/>
            <p:cNvSpPr/>
            <p:nvPr/>
          </p:nvSpPr>
          <p:spPr>
            <a:xfrm>
              <a:off x="4685676"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6" name="object 511"/>
            <p:cNvSpPr/>
            <p:nvPr/>
          </p:nvSpPr>
          <p:spPr>
            <a:xfrm>
              <a:off x="4670764"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7" name="object 512"/>
            <p:cNvSpPr/>
            <p:nvPr/>
          </p:nvSpPr>
          <p:spPr>
            <a:xfrm>
              <a:off x="4655860"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8" name="object 513"/>
            <p:cNvSpPr/>
            <p:nvPr/>
          </p:nvSpPr>
          <p:spPr>
            <a:xfrm>
              <a:off x="4640947"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9" name="object 514"/>
            <p:cNvSpPr/>
            <p:nvPr/>
          </p:nvSpPr>
          <p:spPr>
            <a:xfrm>
              <a:off x="4626042"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0" name="object 515"/>
            <p:cNvSpPr/>
            <p:nvPr/>
          </p:nvSpPr>
          <p:spPr>
            <a:xfrm>
              <a:off x="4611136"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1" name="object 516"/>
            <p:cNvSpPr/>
            <p:nvPr/>
          </p:nvSpPr>
          <p:spPr>
            <a:xfrm>
              <a:off x="4596224"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2" name="object 517"/>
            <p:cNvSpPr/>
            <p:nvPr/>
          </p:nvSpPr>
          <p:spPr>
            <a:xfrm>
              <a:off x="4581319"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3" name="object 518"/>
            <p:cNvSpPr/>
            <p:nvPr/>
          </p:nvSpPr>
          <p:spPr>
            <a:xfrm>
              <a:off x="4566407"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4" name="object 519"/>
            <p:cNvSpPr/>
            <p:nvPr/>
          </p:nvSpPr>
          <p:spPr>
            <a:xfrm>
              <a:off x="4551502"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5" name="object 520"/>
            <p:cNvSpPr/>
            <p:nvPr/>
          </p:nvSpPr>
          <p:spPr>
            <a:xfrm>
              <a:off x="4792616"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6" name="object 521"/>
            <p:cNvSpPr/>
            <p:nvPr/>
          </p:nvSpPr>
          <p:spPr>
            <a:xfrm>
              <a:off x="4777711"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7" name="object 522"/>
            <p:cNvSpPr/>
            <p:nvPr/>
          </p:nvSpPr>
          <p:spPr>
            <a:xfrm>
              <a:off x="4762798"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8" name="object 523"/>
            <p:cNvSpPr/>
            <p:nvPr/>
          </p:nvSpPr>
          <p:spPr>
            <a:xfrm>
              <a:off x="4747894"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9" name="object 524"/>
            <p:cNvSpPr/>
            <p:nvPr/>
          </p:nvSpPr>
          <p:spPr>
            <a:xfrm>
              <a:off x="4732981"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0" name="object 525"/>
            <p:cNvSpPr/>
            <p:nvPr/>
          </p:nvSpPr>
          <p:spPr>
            <a:xfrm>
              <a:off x="4718075"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1" name="object 526"/>
            <p:cNvSpPr/>
            <p:nvPr/>
          </p:nvSpPr>
          <p:spPr>
            <a:xfrm>
              <a:off x="4703171"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2" name="object 527"/>
            <p:cNvSpPr/>
            <p:nvPr/>
          </p:nvSpPr>
          <p:spPr>
            <a:xfrm>
              <a:off x="4688259"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3" name="object 528"/>
            <p:cNvSpPr/>
            <p:nvPr/>
          </p:nvSpPr>
          <p:spPr>
            <a:xfrm>
              <a:off x="4673354"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4" name="object 529"/>
            <p:cNvSpPr/>
            <p:nvPr/>
          </p:nvSpPr>
          <p:spPr>
            <a:xfrm>
              <a:off x="4658442"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5" name="object 530"/>
            <p:cNvSpPr/>
            <p:nvPr/>
          </p:nvSpPr>
          <p:spPr>
            <a:xfrm>
              <a:off x="4643536"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6" name="object 531"/>
            <p:cNvSpPr/>
            <p:nvPr/>
          </p:nvSpPr>
          <p:spPr>
            <a:xfrm>
              <a:off x="4628631"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7" name="object 532"/>
            <p:cNvSpPr/>
            <p:nvPr/>
          </p:nvSpPr>
          <p:spPr>
            <a:xfrm>
              <a:off x="4613718"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8" name="object 533"/>
            <p:cNvSpPr/>
            <p:nvPr/>
          </p:nvSpPr>
          <p:spPr>
            <a:xfrm>
              <a:off x="4598814"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9" name="object 534"/>
            <p:cNvSpPr/>
            <p:nvPr/>
          </p:nvSpPr>
          <p:spPr>
            <a:xfrm>
              <a:off x="4583901"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0" name="object 535"/>
            <p:cNvSpPr/>
            <p:nvPr/>
          </p:nvSpPr>
          <p:spPr>
            <a:xfrm>
              <a:off x="4568997"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1" name="object 536"/>
            <p:cNvSpPr/>
            <p:nvPr/>
          </p:nvSpPr>
          <p:spPr>
            <a:xfrm>
              <a:off x="4554091"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2" name="object 537"/>
            <p:cNvSpPr/>
            <p:nvPr/>
          </p:nvSpPr>
          <p:spPr>
            <a:xfrm>
              <a:off x="4472549" y="5301379"/>
              <a:ext cx="185024" cy="370230"/>
            </a:xfrm>
            <a:custGeom>
              <a:avLst/>
              <a:gdLst/>
              <a:ahLst/>
              <a:cxnLst/>
              <a:rect l="l" t="t" r="r" b="b"/>
              <a:pathLst>
                <a:path w="137795" h="276225">
                  <a:moveTo>
                    <a:pt x="30909" y="0"/>
                  </a:moveTo>
                  <a:lnTo>
                    <a:pt x="19315" y="25876"/>
                  </a:lnTo>
                  <a:lnTo>
                    <a:pt x="8991" y="81907"/>
                  </a:lnTo>
                  <a:lnTo>
                    <a:pt x="1899" y="148270"/>
                  </a:lnTo>
                  <a:lnTo>
                    <a:pt x="0" y="205143"/>
                  </a:lnTo>
                  <a:lnTo>
                    <a:pt x="5255" y="232702"/>
                  </a:lnTo>
                  <a:lnTo>
                    <a:pt x="33651" y="245494"/>
                  </a:lnTo>
                  <a:lnTo>
                    <a:pt x="74935" y="259583"/>
                  </a:lnTo>
                  <a:lnTo>
                    <a:pt x="112145" y="270969"/>
                  </a:lnTo>
                  <a:lnTo>
                    <a:pt x="128318" y="275653"/>
                  </a:lnTo>
                  <a:lnTo>
                    <a:pt x="137208" y="247040"/>
                  </a:lnTo>
                  <a:lnTo>
                    <a:pt x="42161" y="203365"/>
                  </a:lnTo>
                  <a:lnTo>
                    <a:pt x="58798" y="61252"/>
                  </a:lnTo>
                  <a:lnTo>
                    <a:pt x="58463" y="40737"/>
                  </a:lnTo>
                  <a:lnTo>
                    <a:pt x="56712" y="19700"/>
                  </a:lnTo>
                  <a:lnTo>
                    <a:pt x="49033" y="4127"/>
                  </a:lnTo>
                  <a:lnTo>
                    <a:pt x="30909" y="0"/>
                  </a:lnTo>
                  <a:close/>
                </a:path>
              </a:pathLst>
            </a:custGeom>
            <a:solidFill>
              <a:srgbClr val="6AC06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3" name="object 538"/>
            <p:cNvSpPr/>
            <p:nvPr/>
          </p:nvSpPr>
          <p:spPr>
            <a:xfrm>
              <a:off x="4526612" y="5402981"/>
              <a:ext cx="132739" cy="270412"/>
            </a:xfrm>
            <a:prstGeom prst="rect">
              <a:avLst/>
            </a:prstGeom>
            <a:blipFill>
              <a:blip r:embed="rId7"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4" name="object 539"/>
            <p:cNvSpPr/>
            <p:nvPr/>
          </p:nvSpPr>
          <p:spPr>
            <a:xfrm>
              <a:off x="4569788" y="5464519"/>
              <a:ext cx="367490" cy="255331"/>
            </a:xfrm>
            <a:custGeom>
              <a:avLst/>
              <a:gdLst/>
              <a:ahLst/>
              <a:cxnLst/>
              <a:rect l="l" t="t" r="r" b="b"/>
              <a:pathLst>
                <a:path w="273685" h="190500">
                  <a:moveTo>
                    <a:pt x="271462" y="0"/>
                  </a:moveTo>
                  <a:lnTo>
                    <a:pt x="2082" y="0"/>
                  </a:lnTo>
                  <a:lnTo>
                    <a:pt x="0" y="2082"/>
                  </a:lnTo>
                  <a:lnTo>
                    <a:pt x="0" y="188391"/>
                  </a:lnTo>
                  <a:lnTo>
                    <a:pt x="2082" y="190474"/>
                  </a:lnTo>
                  <a:lnTo>
                    <a:pt x="271462" y="190474"/>
                  </a:lnTo>
                  <a:lnTo>
                    <a:pt x="273558" y="188391"/>
                  </a:lnTo>
                  <a:lnTo>
                    <a:pt x="273558" y="2082"/>
                  </a:lnTo>
                  <a:lnTo>
                    <a:pt x="271462"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5" name="object 540"/>
            <p:cNvSpPr/>
            <p:nvPr/>
          </p:nvSpPr>
          <p:spPr>
            <a:xfrm>
              <a:off x="4577183" y="5464519"/>
              <a:ext cx="367490" cy="255331"/>
            </a:xfrm>
            <a:custGeom>
              <a:avLst/>
              <a:gdLst/>
              <a:ahLst/>
              <a:cxnLst/>
              <a:rect l="l" t="t" r="r" b="b"/>
              <a:pathLst>
                <a:path w="273685" h="190500">
                  <a:moveTo>
                    <a:pt x="271462" y="0"/>
                  </a:moveTo>
                  <a:lnTo>
                    <a:pt x="2082" y="0"/>
                  </a:lnTo>
                  <a:lnTo>
                    <a:pt x="0" y="2082"/>
                  </a:lnTo>
                  <a:lnTo>
                    <a:pt x="0" y="188391"/>
                  </a:lnTo>
                  <a:lnTo>
                    <a:pt x="2082" y="190474"/>
                  </a:lnTo>
                  <a:lnTo>
                    <a:pt x="271462" y="190474"/>
                  </a:lnTo>
                  <a:lnTo>
                    <a:pt x="273558" y="188391"/>
                  </a:lnTo>
                  <a:lnTo>
                    <a:pt x="273558" y="2082"/>
                  </a:lnTo>
                  <a:lnTo>
                    <a:pt x="271462" y="0"/>
                  </a:lnTo>
                  <a:close/>
                </a:path>
              </a:pathLst>
            </a:custGeom>
            <a:solidFill>
              <a:srgbClr val="D3D3D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6" name="object 541"/>
            <p:cNvSpPr/>
            <p:nvPr/>
          </p:nvSpPr>
          <p:spPr>
            <a:xfrm>
              <a:off x="4577538" y="5464519"/>
              <a:ext cx="255213" cy="297827"/>
            </a:xfrm>
            <a:prstGeom prst="rect">
              <a:avLst/>
            </a:prstGeom>
            <a:blipFill>
              <a:blip r:embed="rId8"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30" name="テキスト ボックス 229"/>
          <p:cNvSpPr txBox="1"/>
          <p:nvPr/>
        </p:nvSpPr>
        <p:spPr>
          <a:xfrm>
            <a:off x="5603512" y="4219434"/>
            <a:ext cx="1224000" cy="792000"/>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申告書に</a:t>
            </a:r>
            <a:endParaRPr kumimoji="0"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自動入力・</a:t>
            </a:r>
            <a:endParaRPr kumimoji="0"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自動計算♪</a:t>
            </a:r>
            <a:endParaRPr kumimoji="0" lang="ja-JP"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231" name="テキスト ボックス 230"/>
          <p:cNvSpPr txBox="1"/>
          <p:nvPr/>
        </p:nvSpPr>
        <p:spPr>
          <a:xfrm>
            <a:off x="2680231" y="4180668"/>
            <a:ext cx="1620000" cy="861774"/>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マイナポータル</a:t>
            </a:r>
            <a:endParaRPr kumimoji="0"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から、まとめて</a:t>
            </a:r>
            <a:endParaRPr kumimoji="0"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データで取得</a:t>
            </a:r>
            <a:endParaRPr kumimoji="0" lang="ja-JP"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232" name="object 408"/>
          <p:cNvSpPr txBox="1"/>
          <p:nvPr/>
        </p:nvSpPr>
        <p:spPr>
          <a:xfrm>
            <a:off x="857678" y="5052003"/>
            <a:ext cx="623260" cy="579646"/>
          </a:xfrm>
          <a:prstGeom prst="rect">
            <a:avLst/>
          </a:prstGeom>
        </p:spPr>
        <p:txBody>
          <a:bodyPr vert="horz" wrap="square" lIns="0" tIns="6350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ja-JP" sz="105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証券会社</a:t>
            </a:r>
            <a:endParaRPr kumimoji="0" lang="en-US" altLang="ja-JP" sz="105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ja-JP" sz="5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ja-JP"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年間取引 </a:t>
            </a:r>
            <a:endParaRPr kumimoji="0" lang="en-US" altLang="ja-JP"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ja-JP"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報告書</a:t>
            </a:r>
          </a:p>
        </p:txBody>
      </p:sp>
      <p:sp>
        <p:nvSpPr>
          <p:cNvPr id="233" name="object 418"/>
          <p:cNvSpPr/>
          <p:nvPr/>
        </p:nvSpPr>
        <p:spPr>
          <a:xfrm>
            <a:off x="1753583" y="5336449"/>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4" name="object 408"/>
          <p:cNvSpPr txBox="1"/>
          <p:nvPr/>
        </p:nvSpPr>
        <p:spPr>
          <a:xfrm>
            <a:off x="1656639" y="4561292"/>
            <a:ext cx="530441" cy="539016"/>
          </a:xfrm>
          <a:prstGeom prst="rect">
            <a:avLst/>
          </a:prstGeom>
        </p:spPr>
        <p:txBody>
          <a:bodyPr vert="horz" wrap="square" lIns="0" tIns="6350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銀行等</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ja-JP" sz="5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年末残高</a:t>
            </a:r>
            <a:r>
              <a:rPr kumimoji="0" lang="ja-JP" altLang="ja-JP"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 </a:t>
            </a:r>
            <a:r>
              <a:rPr kumimoji="0" lang="ja-JP" altLang="en-US"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　証明書</a:t>
            </a:r>
            <a:endParaRPr kumimoji="0" lang="en-US" altLang="ja-JP"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p:txBody>
      </p:sp>
      <p:sp>
        <p:nvSpPr>
          <p:cNvPr id="63" name="object 401" descr="保険料控除証明書の書類のイラスト"/>
          <p:cNvSpPr/>
          <p:nvPr/>
        </p:nvSpPr>
        <p:spPr>
          <a:xfrm>
            <a:off x="851941" y="4245006"/>
            <a:ext cx="613905" cy="768546"/>
          </a:xfrm>
          <a:custGeom>
            <a:avLst/>
            <a:gdLst/>
            <a:ahLst/>
            <a:cxnLst/>
            <a:rect l="l" t="t" r="r" b="b"/>
            <a:pathLst>
              <a:path w="457200" h="573404">
                <a:moveTo>
                  <a:pt x="457200" y="0"/>
                </a:moveTo>
                <a:lnTo>
                  <a:pt x="0" y="0"/>
                </a:lnTo>
                <a:lnTo>
                  <a:pt x="0" y="573303"/>
                </a:lnTo>
                <a:lnTo>
                  <a:pt x="349199" y="573303"/>
                </a:lnTo>
                <a:lnTo>
                  <a:pt x="457200" y="465302"/>
                </a:lnTo>
                <a:lnTo>
                  <a:pt x="457200"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object 402"/>
          <p:cNvSpPr/>
          <p:nvPr/>
        </p:nvSpPr>
        <p:spPr>
          <a:xfrm>
            <a:off x="859125" y="4237476"/>
            <a:ext cx="613905" cy="768546"/>
          </a:xfrm>
          <a:custGeom>
            <a:avLst/>
            <a:gdLst/>
            <a:ahLst/>
            <a:cxnLst/>
            <a:rect l="l" t="t" r="r" b="b"/>
            <a:pathLst>
              <a:path w="457200" h="573404">
                <a:moveTo>
                  <a:pt x="457200" y="465302"/>
                </a:moveTo>
                <a:lnTo>
                  <a:pt x="349199" y="573303"/>
                </a:lnTo>
                <a:lnTo>
                  <a:pt x="0" y="573303"/>
                </a:lnTo>
                <a:lnTo>
                  <a:pt x="0" y="0"/>
                </a:lnTo>
                <a:lnTo>
                  <a:pt x="457200" y="0"/>
                </a:lnTo>
                <a:lnTo>
                  <a:pt x="457200" y="465302"/>
                </a:lnTo>
                <a:close/>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object 403"/>
          <p:cNvSpPr/>
          <p:nvPr/>
        </p:nvSpPr>
        <p:spPr>
          <a:xfrm>
            <a:off x="1328012" y="4861128"/>
            <a:ext cx="145802" cy="145539"/>
          </a:xfrm>
          <a:custGeom>
            <a:avLst/>
            <a:gdLst/>
            <a:ahLst/>
            <a:cxnLst/>
            <a:rect l="l" t="t" r="r" b="b"/>
            <a:pathLst>
              <a:path w="108585" h="108584">
                <a:moveTo>
                  <a:pt x="108000" y="0"/>
                </a:moveTo>
                <a:lnTo>
                  <a:pt x="0" y="0"/>
                </a:lnTo>
                <a:lnTo>
                  <a:pt x="0" y="108000"/>
                </a:lnTo>
                <a:lnTo>
                  <a:pt x="108000" y="0"/>
                </a:lnTo>
                <a:close/>
              </a:path>
            </a:pathLst>
          </a:custGeom>
          <a:solidFill>
            <a:srgbClr val="231F2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object 404"/>
          <p:cNvSpPr/>
          <p:nvPr/>
        </p:nvSpPr>
        <p:spPr>
          <a:xfrm>
            <a:off x="1004141" y="4592133"/>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 name="object 405"/>
          <p:cNvSpPr/>
          <p:nvPr/>
        </p:nvSpPr>
        <p:spPr>
          <a:xfrm>
            <a:off x="1004141" y="4669929"/>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object 406"/>
          <p:cNvSpPr/>
          <p:nvPr/>
        </p:nvSpPr>
        <p:spPr>
          <a:xfrm>
            <a:off x="1011321" y="4760291"/>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object 407"/>
          <p:cNvSpPr/>
          <p:nvPr/>
        </p:nvSpPr>
        <p:spPr>
          <a:xfrm>
            <a:off x="1011323" y="4559488"/>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5" name="object 406"/>
          <p:cNvSpPr/>
          <p:nvPr/>
        </p:nvSpPr>
        <p:spPr>
          <a:xfrm>
            <a:off x="1013717" y="4664916"/>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6" name="object 406"/>
          <p:cNvSpPr/>
          <p:nvPr/>
        </p:nvSpPr>
        <p:spPr>
          <a:xfrm>
            <a:off x="1013717" y="4574554"/>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0" name="テキスト ボックス 239"/>
          <p:cNvSpPr txBox="1"/>
          <p:nvPr/>
        </p:nvSpPr>
        <p:spPr>
          <a:xfrm>
            <a:off x="778836" y="4007999"/>
            <a:ext cx="753851" cy="595035"/>
          </a:xfrm>
          <a:prstGeom prst="rect">
            <a:avLst/>
          </a:prstGeom>
          <a:noFill/>
        </p:spPr>
        <p:txBody>
          <a:bodyPr wrap="square" rtlCol="0">
            <a:spAutoFit/>
          </a:bodyPr>
          <a:lstStyle/>
          <a:p>
            <a:pPr marL="22225" marR="0" lvl="0" indent="0" algn="ctr" defTabSz="457200" rtl="0" eaLnBrk="1" fontAlgn="auto" latinLnBrk="0" hangingPunct="1">
              <a:lnSpc>
                <a:spcPct val="100000"/>
              </a:lnSpc>
              <a:spcBef>
                <a:spcPts val="500"/>
              </a:spcBef>
              <a:spcAft>
                <a:spcPts val="0"/>
              </a:spcAft>
              <a:buClrTx/>
              <a:buSzTx/>
              <a:buFontTx/>
              <a:buNone/>
              <a:tabLst/>
              <a:defRPr/>
            </a:pPr>
            <a:r>
              <a:rPr kumimoji="0" lang="ja-JP" altLang="en-US" sz="105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保険会社</a:t>
            </a:r>
            <a:endParaRPr kumimoji="1"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2225" marR="0" lvl="0" indent="0" algn="ctr" defTabSz="457200" rtl="0" eaLnBrk="1" fontAlgn="auto" latinLnBrk="0" hangingPunct="1">
              <a:lnSpc>
                <a:spcPct val="100000"/>
              </a:lnSpc>
              <a:spcBef>
                <a:spcPts val="500"/>
              </a:spcBef>
              <a:spcAft>
                <a:spcPts val="0"/>
              </a:spcAft>
              <a:buClrTx/>
              <a:buSzTx/>
              <a:buFontTx/>
              <a:buNone/>
              <a:tabLst/>
              <a:defRPr/>
            </a:pPr>
            <a:r>
              <a:rPr kumimoji="1" lang="ja-JP" altLang="en-US"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保険料控除証明書</a:t>
            </a:r>
            <a:endParaRPr kumimoji="0" lang="ja-JP" altLang="en-US"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p:txBody>
      </p:sp>
      <p:sp>
        <p:nvSpPr>
          <p:cNvPr id="246" name="object 398"/>
          <p:cNvSpPr txBox="1"/>
          <p:nvPr/>
        </p:nvSpPr>
        <p:spPr>
          <a:xfrm>
            <a:off x="1122176" y="2302019"/>
            <a:ext cx="2948116" cy="1356012"/>
          </a:xfrm>
          <a:prstGeom prst="rect">
            <a:avLst/>
          </a:prstGeom>
        </p:spPr>
        <p:txBody>
          <a:bodyPr vert="horz" wrap="square" lIns="0" tIns="12700" rIns="0" bIns="0" rtlCol="0">
            <a:spAutoFit/>
          </a:bodyPr>
          <a:lstStyle/>
          <a:p>
            <a:pPr marL="269875" marR="5080" lvl="0" indent="-261938" algn="l" defTabSz="457200" rtl="0" eaLnBrk="1" fontAlgn="auto" latinLnBrk="0" hangingPunct="1">
              <a:lnSpc>
                <a:spcPct val="90000"/>
              </a:lnSpc>
              <a:spcBef>
                <a:spcPts val="100"/>
              </a:spcBef>
              <a:spcAft>
                <a:spcPts val="0"/>
              </a:spcAft>
              <a:buClr>
                <a:srgbClr val="27AAE1"/>
              </a:buClr>
              <a:buSzPct val="105882"/>
              <a:defRPr/>
            </a:pPr>
            <a:r>
              <a:rPr kumimoji="0" lang="ja-JP" altLang="en-US" b="1" dirty="0">
                <a:solidFill>
                  <a:prstClr val="black"/>
                </a:solidFill>
                <a:latin typeface="Meiryo" charset="-128"/>
                <a:ea typeface="Meiryo" charset="-128"/>
                <a:cs typeface="Meiryo" charset="-128"/>
              </a:rPr>
              <a:t>●</a:t>
            </a:r>
            <a:r>
              <a:rPr kumimoji="0" lang="en-US" altLang="ja-JP" b="1" dirty="0">
                <a:solidFill>
                  <a:prstClr val="black"/>
                </a:solidFill>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控除証明書等の書面の</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5080" lvl="0" indent="-261938" algn="l" defTabSz="457200" rtl="0" eaLnBrk="1" fontAlgn="auto" latinLnBrk="0" hangingPunct="1">
              <a:lnSpc>
                <a:spcPct val="90000"/>
              </a:lnSpc>
              <a:spcBef>
                <a:spcPts val="100"/>
              </a:spcBef>
              <a:spcAft>
                <a:spcPts val="0"/>
              </a:spcAft>
              <a:buClr>
                <a:srgbClr val="27AAE1"/>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収集・管理・提出</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が必要</a:t>
            </a:r>
            <a:endParaRPr kumimoji="0"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lvl="0" indent="-261938" defTabSz="457200">
              <a:lnSpc>
                <a:spcPct val="90000"/>
              </a:lnSpc>
              <a:spcBef>
                <a:spcPts val="165"/>
              </a:spcBef>
              <a:buClr>
                <a:srgbClr val="27AAE1"/>
              </a:buClr>
              <a:buSzPct val="105882"/>
              <a:defRPr/>
            </a:pPr>
            <a:r>
              <a:rPr kumimoji="0" lang="ja-JP" altLang="en-US" b="1" dirty="0">
                <a:solidFill>
                  <a:prstClr val="black"/>
                </a:solidFill>
                <a:latin typeface="Meiryo" charset="-128"/>
                <a:ea typeface="Meiryo" charset="-128"/>
                <a:cs typeface="Meiryo" charset="-128"/>
              </a:rPr>
              <a:t>●</a:t>
            </a:r>
            <a:r>
              <a:rPr kumimoji="0" lang="en-US" altLang="ja-JP" b="1" dirty="0">
                <a:solidFill>
                  <a:prstClr val="black"/>
                </a:solidFill>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書面の控除証明書等を</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0" lvl="0" indent="-261938" algn="l" defTabSz="457200" rtl="0" eaLnBrk="1" fontAlgn="auto" latinLnBrk="0" hangingPunct="1">
              <a:lnSpc>
                <a:spcPct val="90000"/>
              </a:lnSpc>
              <a:spcBef>
                <a:spcPts val="165"/>
              </a:spcBef>
              <a:spcAft>
                <a:spcPts val="0"/>
              </a:spcAft>
              <a:buClr>
                <a:srgbClr val="27AAE1"/>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１件１</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件確認</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しながら</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0" lvl="0" indent="-261938" algn="l" defTabSz="457200" rtl="0" eaLnBrk="1" fontAlgn="auto" latinLnBrk="0" hangingPunct="1">
              <a:lnSpc>
                <a:spcPct val="90000"/>
              </a:lnSpc>
              <a:spcBef>
                <a:spcPts val="165"/>
              </a:spcBef>
              <a:spcAft>
                <a:spcPts val="0"/>
              </a:spcAft>
              <a:buClr>
                <a:srgbClr val="27AAE1"/>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記入・入力</a:t>
            </a:r>
            <a:endPar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p:txBody>
      </p:sp>
      <p:sp>
        <p:nvSpPr>
          <p:cNvPr id="42" name="object 382"/>
          <p:cNvSpPr/>
          <p:nvPr/>
        </p:nvSpPr>
        <p:spPr>
          <a:xfrm>
            <a:off x="806731" y="2131149"/>
            <a:ext cx="3240000" cy="1800000"/>
          </a:xfrm>
          <a:custGeom>
            <a:avLst/>
            <a:gdLst/>
            <a:ahLst/>
            <a:cxnLst/>
            <a:rect l="l" t="t" r="r" b="b"/>
            <a:pathLst>
              <a:path w="2448560" h="1062354">
                <a:moveTo>
                  <a:pt x="2448001" y="1061986"/>
                </a:moveTo>
                <a:lnTo>
                  <a:pt x="0" y="1061986"/>
                </a:lnTo>
                <a:lnTo>
                  <a:pt x="0" y="0"/>
                </a:lnTo>
                <a:lnTo>
                  <a:pt x="2448001" y="0"/>
                </a:lnTo>
                <a:lnTo>
                  <a:pt x="2448001" y="1061986"/>
                </a:lnTo>
                <a:close/>
              </a:path>
            </a:pathLst>
          </a:custGeom>
          <a:ln w="38100">
            <a:solidFill>
              <a:srgbClr val="27AAE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object 394"/>
          <p:cNvSpPr>
            <a:spLocks noChangeAspect="1"/>
          </p:cNvSpPr>
          <p:nvPr/>
        </p:nvSpPr>
        <p:spPr>
          <a:xfrm>
            <a:off x="447891" y="1758948"/>
            <a:ext cx="721305" cy="720000"/>
          </a:xfrm>
          <a:custGeom>
            <a:avLst/>
            <a:gdLst/>
            <a:ahLst/>
            <a:cxnLst/>
            <a:rect l="l" t="t" r="r" b="b"/>
            <a:pathLst>
              <a:path w="648335" h="648334">
                <a:moveTo>
                  <a:pt x="324002" y="0"/>
                </a:moveTo>
                <a:lnTo>
                  <a:pt x="276123" y="3512"/>
                </a:lnTo>
                <a:lnTo>
                  <a:pt x="230425" y="13717"/>
                </a:lnTo>
                <a:lnTo>
                  <a:pt x="187410" y="30113"/>
                </a:lnTo>
                <a:lnTo>
                  <a:pt x="147579" y="52198"/>
                </a:lnTo>
                <a:lnTo>
                  <a:pt x="111432" y="79471"/>
                </a:lnTo>
                <a:lnTo>
                  <a:pt x="79471" y="111432"/>
                </a:lnTo>
                <a:lnTo>
                  <a:pt x="52198" y="147579"/>
                </a:lnTo>
                <a:lnTo>
                  <a:pt x="30113" y="187410"/>
                </a:lnTo>
                <a:lnTo>
                  <a:pt x="13717" y="230425"/>
                </a:lnTo>
                <a:lnTo>
                  <a:pt x="3512" y="276123"/>
                </a:lnTo>
                <a:lnTo>
                  <a:pt x="0" y="324002"/>
                </a:lnTo>
                <a:lnTo>
                  <a:pt x="3512" y="371881"/>
                </a:lnTo>
                <a:lnTo>
                  <a:pt x="13717" y="417579"/>
                </a:lnTo>
                <a:lnTo>
                  <a:pt x="30113" y="460594"/>
                </a:lnTo>
                <a:lnTo>
                  <a:pt x="52198" y="500425"/>
                </a:lnTo>
                <a:lnTo>
                  <a:pt x="79471" y="536572"/>
                </a:lnTo>
                <a:lnTo>
                  <a:pt x="111432" y="568532"/>
                </a:lnTo>
                <a:lnTo>
                  <a:pt x="147579" y="595806"/>
                </a:lnTo>
                <a:lnTo>
                  <a:pt x="187410" y="617891"/>
                </a:lnTo>
                <a:lnTo>
                  <a:pt x="230425" y="634286"/>
                </a:lnTo>
                <a:lnTo>
                  <a:pt x="276123" y="644491"/>
                </a:lnTo>
                <a:lnTo>
                  <a:pt x="324002" y="648004"/>
                </a:lnTo>
                <a:lnTo>
                  <a:pt x="371881" y="644491"/>
                </a:lnTo>
                <a:lnTo>
                  <a:pt x="417579" y="634286"/>
                </a:lnTo>
                <a:lnTo>
                  <a:pt x="460594" y="617891"/>
                </a:lnTo>
                <a:lnTo>
                  <a:pt x="500425" y="595806"/>
                </a:lnTo>
                <a:lnTo>
                  <a:pt x="536572" y="568532"/>
                </a:lnTo>
                <a:lnTo>
                  <a:pt x="568532" y="536572"/>
                </a:lnTo>
                <a:lnTo>
                  <a:pt x="595806" y="500425"/>
                </a:lnTo>
                <a:lnTo>
                  <a:pt x="617891" y="460594"/>
                </a:lnTo>
                <a:lnTo>
                  <a:pt x="634286" y="417579"/>
                </a:lnTo>
                <a:lnTo>
                  <a:pt x="644491" y="371881"/>
                </a:lnTo>
                <a:lnTo>
                  <a:pt x="648004" y="324002"/>
                </a:lnTo>
                <a:lnTo>
                  <a:pt x="644491" y="276123"/>
                </a:lnTo>
                <a:lnTo>
                  <a:pt x="634286" y="230425"/>
                </a:lnTo>
                <a:lnTo>
                  <a:pt x="617891" y="187410"/>
                </a:lnTo>
                <a:lnTo>
                  <a:pt x="595806" y="147579"/>
                </a:lnTo>
                <a:lnTo>
                  <a:pt x="568532" y="111432"/>
                </a:lnTo>
                <a:lnTo>
                  <a:pt x="536572" y="79471"/>
                </a:lnTo>
                <a:lnTo>
                  <a:pt x="500425" y="52198"/>
                </a:lnTo>
                <a:lnTo>
                  <a:pt x="460594" y="30113"/>
                </a:lnTo>
                <a:lnTo>
                  <a:pt x="417579" y="13717"/>
                </a:lnTo>
                <a:lnTo>
                  <a:pt x="371881" y="3512"/>
                </a:lnTo>
                <a:lnTo>
                  <a:pt x="324002" y="0"/>
                </a:lnTo>
                <a:close/>
              </a:path>
            </a:pathLst>
          </a:custGeom>
          <a:solidFill>
            <a:srgbClr val="27AAE1"/>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7" name="図 236" descr="困っているマイナちゃんのイラスト"/>
          <p:cNvPicPr>
            <a:picLocks noChangeAspect="1"/>
          </p:cNvPicPr>
          <p:nvPr/>
        </p:nvPicPr>
        <p:blipFill>
          <a:blip r:embed="rId9">
            <a:clrChange>
              <a:clrFrom>
                <a:srgbClr val="ED1C24"/>
              </a:clrFrom>
              <a:clrTo>
                <a:srgbClr val="ED1C24">
                  <a:alpha val="0"/>
                </a:srgbClr>
              </a:clrTo>
            </a:clrChange>
          </a:blip>
          <a:stretch>
            <a:fillRect/>
          </a:stretch>
        </p:blipFill>
        <p:spPr>
          <a:xfrm>
            <a:off x="136581" y="2619396"/>
            <a:ext cx="1115539" cy="1260000"/>
          </a:xfrm>
          <a:prstGeom prst="rect">
            <a:avLst/>
          </a:prstGeom>
        </p:spPr>
      </p:pic>
      <p:sp>
        <p:nvSpPr>
          <p:cNvPr id="247" name="テキスト ボックス 246"/>
          <p:cNvSpPr txBox="1"/>
          <p:nvPr/>
        </p:nvSpPr>
        <p:spPr>
          <a:xfrm>
            <a:off x="355076" y="1965880"/>
            <a:ext cx="90000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u="none" strike="noStrike" kern="1200" cap="none" spc="0" normalizeH="0" baseline="0" noProof="0" dirty="0">
                <a:ln>
                  <a:noFill/>
                </a:ln>
                <a:solidFill>
                  <a:prstClr val="white"/>
                </a:solidFill>
                <a:effectLst/>
                <a:uLnTx/>
                <a:uFillTx/>
                <a:latin typeface="Meiryo" charset="-128"/>
                <a:ea typeface="Meiryo" charset="-128"/>
                <a:cs typeface="Meiryo" charset="-128"/>
              </a:rPr>
              <a:t>Before</a:t>
            </a:r>
            <a:endParaRPr kumimoji="1" lang="ja-JP" altLang="en-US" sz="1400" b="1" u="none" strike="noStrike" kern="1200" cap="none" spc="0" normalizeH="0" baseline="0" noProof="0" dirty="0">
              <a:ln>
                <a:noFill/>
              </a:ln>
              <a:solidFill>
                <a:prstClr val="white"/>
              </a:solidFill>
              <a:effectLst/>
              <a:uLnTx/>
              <a:uFillTx/>
              <a:latin typeface="Meiryo" charset="-128"/>
              <a:ea typeface="Meiryo" charset="-128"/>
              <a:cs typeface="Meiryo" charset="-128"/>
            </a:endParaRPr>
          </a:p>
        </p:txBody>
      </p:sp>
      <p:sp>
        <p:nvSpPr>
          <p:cNvPr id="48" name="object 384"/>
          <p:cNvSpPr/>
          <p:nvPr/>
        </p:nvSpPr>
        <p:spPr>
          <a:xfrm>
            <a:off x="4933847" y="2124424"/>
            <a:ext cx="3600000" cy="1800000"/>
          </a:xfrm>
          <a:custGeom>
            <a:avLst/>
            <a:gdLst/>
            <a:ahLst/>
            <a:cxnLst/>
            <a:rect l="l" t="t" r="r" b="b"/>
            <a:pathLst>
              <a:path w="2448559" h="1062354">
                <a:moveTo>
                  <a:pt x="2448001" y="1061986"/>
                </a:moveTo>
                <a:lnTo>
                  <a:pt x="0" y="1061986"/>
                </a:lnTo>
                <a:lnTo>
                  <a:pt x="0" y="0"/>
                </a:lnTo>
                <a:lnTo>
                  <a:pt x="2448001" y="0"/>
                </a:lnTo>
                <a:lnTo>
                  <a:pt x="2448001" y="1061986"/>
                </a:lnTo>
                <a:close/>
              </a:path>
            </a:pathLst>
          </a:custGeom>
          <a:ln w="38100">
            <a:solidFill>
              <a:srgbClr val="F15A2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object 396"/>
          <p:cNvSpPr>
            <a:spLocks noChangeAspect="1"/>
          </p:cNvSpPr>
          <p:nvPr/>
        </p:nvSpPr>
        <p:spPr>
          <a:xfrm>
            <a:off x="4579715" y="1768573"/>
            <a:ext cx="720000" cy="720000"/>
          </a:xfrm>
          <a:custGeom>
            <a:avLst/>
            <a:gdLst/>
            <a:ahLst/>
            <a:cxnLst/>
            <a:rect l="l" t="t" r="r" b="b"/>
            <a:pathLst>
              <a:path w="648335" h="648334">
                <a:moveTo>
                  <a:pt x="323989" y="0"/>
                </a:moveTo>
                <a:lnTo>
                  <a:pt x="276110" y="3512"/>
                </a:lnTo>
                <a:lnTo>
                  <a:pt x="230414" y="13717"/>
                </a:lnTo>
                <a:lnTo>
                  <a:pt x="187400" y="30113"/>
                </a:lnTo>
                <a:lnTo>
                  <a:pt x="147570" y="52198"/>
                </a:lnTo>
                <a:lnTo>
                  <a:pt x="111425" y="79471"/>
                </a:lnTo>
                <a:lnTo>
                  <a:pt x="79466" y="111432"/>
                </a:lnTo>
                <a:lnTo>
                  <a:pt x="52194" y="147579"/>
                </a:lnTo>
                <a:lnTo>
                  <a:pt x="30111" y="187410"/>
                </a:lnTo>
                <a:lnTo>
                  <a:pt x="13716" y="230425"/>
                </a:lnTo>
                <a:lnTo>
                  <a:pt x="3512" y="276123"/>
                </a:lnTo>
                <a:lnTo>
                  <a:pt x="0" y="324002"/>
                </a:lnTo>
                <a:lnTo>
                  <a:pt x="3512" y="371881"/>
                </a:lnTo>
                <a:lnTo>
                  <a:pt x="13716" y="417579"/>
                </a:lnTo>
                <a:lnTo>
                  <a:pt x="30111" y="460594"/>
                </a:lnTo>
                <a:lnTo>
                  <a:pt x="52194" y="500425"/>
                </a:lnTo>
                <a:lnTo>
                  <a:pt x="79466" y="536572"/>
                </a:lnTo>
                <a:lnTo>
                  <a:pt x="111425" y="568532"/>
                </a:lnTo>
                <a:lnTo>
                  <a:pt x="147570" y="595806"/>
                </a:lnTo>
                <a:lnTo>
                  <a:pt x="187400" y="617891"/>
                </a:lnTo>
                <a:lnTo>
                  <a:pt x="230414" y="634286"/>
                </a:lnTo>
                <a:lnTo>
                  <a:pt x="276110" y="644491"/>
                </a:lnTo>
                <a:lnTo>
                  <a:pt x="323989" y="648004"/>
                </a:lnTo>
                <a:lnTo>
                  <a:pt x="371868" y="644491"/>
                </a:lnTo>
                <a:lnTo>
                  <a:pt x="417566" y="634286"/>
                </a:lnTo>
                <a:lnTo>
                  <a:pt x="460581" y="617891"/>
                </a:lnTo>
                <a:lnTo>
                  <a:pt x="500413" y="595806"/>
                </a:lnTo>
                <a:lnTo>
                  <a:pt x="536559" y="568532"/>
                </a:lnTo>
                <a:lnTo>
                  <a:pt x="568520" y="536572"/>
                </a:lnTo>
                <a:lnTo>
                  <a:pt x="595793" y="500425"/>
                </a:lnTo>
                <a:lnTo>
                  <a:pt x="617878" y="460594"/>
                </a:lnTo>
                <a:lnTo>
                  <a:pt x="634274" y="417579"/>
                </a:lnTo>
                <a:lnTo>
                  <a:pt x="644479" y="371881"/>
                </a:lnTo>
                <a:lnTo>
                  <a:pt x="647992" y="324002"/>
                </a:lnTo>
                <a:lnTo>
                  <a:pt x="644479" y="276123"/>
                </a:lnTo>
                <a:lnTo>
                  <a:pt x="634274" y="230425"/>
                </a:lnTo>
                <a:lnTo>
                  <a:pt x="617878" y="187410"/>
                </a:lnTo>
                <a:lnTo>
                  <a:pt x="595793" y="147579"/>
                </a:lnTo>
                <a:lnTo>
                  <a:pt x="568520" y="111432"/>
                </a:lnTo>
                <a:lnTo>
                  <a:pt x="536559" y="79471"/>
                </a:lnTo>
                <a:lnTo>
                  <a:pt x="500413" y="52198"/>
                </a:lnTo>
                <a:lnTo>
                  <a:pt x="460581" y="30113"/>
                </a:lnTo>
                <a:lnTo>
                  <a:pt x="417566" y="13717"/>
                </a:lnTo>
                <a:lnTo>
                  <a:pt x="371868" y="3512"/>
                </a:lnTo>
                <a:lnTo>
                  <a:pt x="323989" y="0"/>
                </a:lnTo>
                <a:close/>
              </a:path>
            </a:pathLst>
          </a:custGeom>
          <a:solidFill>
            <a:srgbClr val="F15A29"/>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8" name="図 237" descr="いいねをするマイナちゃんのイラスト"/>
          <p:cNvPicPr>
            <a:picLocks noChangeAspect="1"/>
          </p:cNvPicPr>
          <p:nvPr/>
        </p:nvPicPr>
        <p:blipFill>
          <a:blip r:embed="rId10">
            <a:clrChange>
              <a:clrFrom>
                <a:srgbClr val="ED1C24"/>
              </a:clrFrom>
              <a:clrTo>
                <a:srgbClr val="ED1C24">
                  <a:alpha val="0"/>
                </a:srgbClr>
              </a:clrTo>
            </a:clrChange>
          </a:blip>
          <a:stretch>
            <a:fillRect/>
          </a:stretch>
        </p:blipFill>
        <p:spPr>
          <a:xfrm>
            <a:off x="4368504" y="2554986"/>
            <a:ext cx="972155" cy="1440000"/>
          </a:xfrm>
          <a:prstGeom prst="rect">
            <a:avLst/>
          </a:prstGeom>
        </p:spPr>
      </p:pic>
      <p:sp>
        <p:nvSpPr>
          <p:cNvPr id="248" name="テキスト ボックス 247"/>
          <p:cNvSpPr txBox="1"/>
          <p:nvPr/>
        </p:nvSpPr>
        <p:spPr>
          <a:xfrm>
            <a:off x="4549082" y="1965880"/>
            <a:ext cx="78046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u="none" strike="noStrike" kern="1200" cap="none" spc="0" normalizeH="0" baseline="0" noProof="0" dirty="0">
                <a:ln>
                  <a:noFill/>
                </a:ln>
                <a:solidFill>
                  <a:prstClr val="white"/>
                </a:solidFill>
                <a:effectLst/>
                <a:uLnTx/>
                <a:uFillTx/>
                <a:latin typeface="Meiryo" charset="-128"/>
                <a:ea typeface="Meiryo" charset="-128"/>
                <a:cs typeface="Meiryo" charset="-128"/>
              </a:rPr>
              <a:t>After</a:t>
            </a:r>
            <a:endParaRPr kumimoji="1" lang="ja-JP" altLang="en-US" sz="1400" b="1" u="none" strike="noStrike" kern="1200" cap="none" spc="0" normalizeH="0" baseline="0" noProof="0" dirty="0">
              <a:ln>
                <a:noFill/>
              </a:ln>
              <a:solidFill>
                <a:prstClr val="white"/>
              </a:solidFill>
              <a:effectLst/>
              <a:uLnTx/>
              <a:uFillTx/>
              <a:latin typeface="Meiryo" charset="-128"/>
              <a:ea typeface="Meiryo" charset="-128"/>
              <a:cs typeface="Meiryo" charset="-128"/>
            </a:endParaRPr>
          </a:p>
        </p:txBody>
      </p:sp>
      <p:grpSp>
        <p:nvGrpSpPr>
          <p:cNvPr id="3" name="グループ化 2" descr="税務署のビルのイラスト"/>
          <p:cNvGrpSpPr/>
          <p:nvPr/>
        </p:nvGrpSpPr>
        <p:grpSpPr>
          <a:xfrm>
            <a:off x="7404537" y="4735401"/>
            <a:ext cx="840845" cy="1094959"/>
            <a:chOff x="7290951" y="4828068"/>
            <a:chExt cx="741062" cy="965021"/>
          </a:xfrm>
        </p:grpSpPr>
        <p:sp>
          <p:nvSpPr>
            <p:cNvPr id="226" name="object 580"/>
            <p:cNvSpPr/>
            <p:nvPr/>
          </p:nvSpPr>
          <p:spPr>
            <a:xfrm>
              <a:off x="7290951" y="4828068"/>
              <a:ext cx="712533" cy="965021"/>
            </a:xfrm>
            <a:prstGeom prst="rect">
              <a:avLst/>
            </a:prstGeom>
            <a:blipFill>
              <a:blip r:embed="rId11"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1" name="object 581"/>
            <p:cNvSpPr txBox="1"/>
            <p:nvPr/>
          </p:nvSpPr>
          <p:spPr>
            <a:xfrm>
              <a:off x="7433152" y="4844773"/>
              <a:ext cx="598861" cy="168635"/>
            </a:xfrm>
            <a:prstGeom prst="rect">
              <a:avLst/>
            </a:prstGeom>
          </p:spPr>
          <p:txBody>
            <a:bodyPr vert="horz" wrap="square" lIns="0" tIns="14604" rIns="0" bIns="0" rtlCol="0">
              <a:spAutoFit/>
            </a:bodyPr>
            <a:lstStyle/>
            <a:p>
              <a:pPr marL="0" marR="0" lvl="0" indent="0" algn="l" defTabSz="457200" rtl="0" eaLnBrk="1" fontAlgn="auto" latinLnBrk="0" hangingPunct="1">
                <a:lnSpc>
                  <a:spcPct val="100000"/>
                </a:lnSpc>
                <a:spcBef>
                  <a:spcPts val="114"/>
                </a:spcBef>
                <a:spcAft>
                  <a:spcPts val="0"/>
                </a:spcAft>
                <a:buClrTx/>
                <a:buSzTx/>
                <a:buFontTx/>
                <a:buNone/>
                <a:tabLst/>
                <a:defRPr/>
              </a:pPr>
              <a:r>
                <a:rPr kumimoji="0" sz="1000" b="1" i="0" u="none" strike="noStrike" kern="1200" cap="none" spc="125" normalizeH="0" baseline="0" noProof="0" dirty="0">
                  <a:ln>
                    <a:noFill/>
                  </a:ln>
                  <a:solidFill>
                    <a:srgbClr val="45707A"/>
                  </a:solidFill>
                  <a:effectLst/>
                  <a:uLnTx/>
                  <a:uFillTx/>
                  <a:latin typeface="Yu Gothic UI"/>
                  <a:ea typeface="+mn-ea"/>
                  <a:cs typeface="Yu Gothic UI"/>
                </a:rPr>
                <a:t>税務</a:t>
              </a:r>
              <a:r>
                <a:rPr kumimoji="0" sz="1000" b="1" i="0" u="none" strike="noStrike" kern="1200" cap="none" spc="15" normalizeH="0" baseline="0" noProof="0" dirty="0">
                  <a:ln>
                    <a:noFill/>
                  </a:ln>
                  <a:solidFill>
                    <a:srgbClr val="45707A"/>
                  </a:solidFill>
                  <a:effectLst/>
                  <a:uLnTx/>
                  <a:uFillTx/>
                  <a:latin typeface="Yu Gothic UI"/>
                  <a:ea typeface="+mn-ea"/>
                  <a:cs typeface="Yu Gothic UI"/>
                </a:rPr>
                <a:t>署</a:t>
              </a:r>
              <a:r>
                <a:rPr kumimoji="0" sz="550" b="1" i="0" u="none" strike="noStrike" kern="1200" cap="none" spc="-40" normalizeH="0" baseline="0" noProof="0" dirty="0">
                  <a:ln>
                    <a:noFill/>
                  </a:ln>
                  <a:solidFill>
                    <a:srgbClr val="45707A"/>
                  </a:solidFill>
                  <a:effectLst/>
                  <a:uLnTx/>
                  <a:uFillTx/>
                  <a:latin typeface="Yu Gothic UI"/>
                  <a:ea typeface="+mn-ea"/>
                  <a:cs typeface="Yu Gothic UI"/>
                </a:rPr>
                <a:t> </a:t>
              </a:r>
              <a:endParaRPr kumimoji="0" sz="550" b="0" i="0" u="none" strike="noStrike" kern="1200" cap="none" spc="0" normalizeH="0" baseline="0" noProof="0" dirty="0">
                <a:ln>
                  <a:noFill/>
                </a:ln>
                <a:solidFill>
                  <a:prstClr val="black"/>
                </a:solidFill>
                <a:effectLst/>
                <a:uLnTx/>
                <a:uFillTx/>
                <a:latin typeface="Yu Gothic UI"/>
                <a:ea typeface="+mn-ea"/>
                <a:cs typeface="Yu Gothic UI"/>
              </a:endParaRPr>
            </a:p>
          </p:txBody>
        </p:sp>
      </p:grpSp>
      <p:sp>
        <p:nvSpPr>
          <p:cNvPr id="252" name="object 430"/>
          <p:cNvSpPr/>
          <p:nvPr/>
        </p:nvSpPr>
        <p:spPr>
          <a:xfrm>
            <a:off x="5482015" y="5253195"/>
            <a:ext cx="1980000" cy="434914"/>
          </a:xfrm>
          <a:custGeom>
            <a:avLst/>
            <a:gdLst/>
            <a:ahLst/>
            <a:cxnLst/>
            <a:rect l="l" t="t" r="r" b="b"/>
            <a:pathLst>
              <a:path w="1073150" h="324484">
                <a:moveTo>
                  <a:pt x="865898" y="0"/>
                </a:moveTo>
                <a:lnTo>
                  <a:pt x="865898" y="109893"/>
                </a:lnTo>
                <a:lnTo>
                  <a:pt x="0" y="109893"/>
                </a:lnTo>
                <a:lnTo>
                  <a:pt x="0" y="215531"/>
                </a:lnTo>
                <a:lnTo>
                  <a:pt x="865898" y="215531"/>
                </a:lnTo>
                <a:lnTo>
                  <a:pt x="865898" y="324002"/>
                </a:lnTo>
                <a:lnTo>
                  <a:pt x="1073048" y="161988"/>
                </a:lnTo>
                <a:lnTo>
                  <a:pt x="865898" y="0"/>
                </a:lnTo>
                <a:close/>
              </a:path>
            </a:pathLst>
          </a:custGeom>
          <a:solidFill>
            <a:srgbClr val="F15A29"/>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7" name="テキスト ボックス 196">
            <a:extLst>
              <a:ext uri="{FF2B5EF4-FFF2-40B4-BE49-F238E27FC236}">
                <a16:creationId xmlns:a16="http://schemas.microsoft.com/office/drawing/2014/main" id="{6BDA3741-2116-4E49-96C1-5A9B830D53A5}"/>
              </a:ext>
            </a:extLst>
          </p:cNvPr>
          <p:cNvSpPr txBox="1"/>
          <p:nvPr/>
        </p:nvSpPr>
        <p:spPr>
          <a:xfrm>
            <a:off x="1797855" y="5980775"/>
            <a:ext cx="7611313" cy="593413"/>
          </a:xfrm>
          <a:prstGeom prst="rect">
            <a:avLst/>
          </a:prstGeom>
          <a:noFill/>
          <a:ln w="12700" cap="rnd" cmpd="sng">
            <a:noFill/>
          </a:ln>
        </p:spPr>
        <p:txBody>
          <a:bodyPr wrap="square" tIns="72000" bIns="72000">
            <a:noAutofit/>
          </a:bodyPr>
          <a:lstStyle/>
          <a:p>
            <a:pPr>
              <a:defRPr/>
            </a:pPr>
            <a:r>
              <a:rPr lang="ja-JP" altLang="en-US" sz="1400" b="1" dirty="0">
                <a:solidFill>
                  <a:srgbClr val="FF0000"/>
                </a:solidFill>
                <a:effectLst>
                  <a:glow>
                    <a:schemeClr val="bg1"/>
                  </a:glow>
                </a:effectLst>
                <a:latin typeface="メイリオ" panose="020B0604030504040204" pitchFamily="50" charset="-128"/>
                <a:ea typeface="メイリオ" panose="020B0604030504040204" pitchFamily="50" charset="-128"/>
              </a:rPr>
              <a:t>マイナポータル連携を利用するためには、事前準備が必要です（</a:t>
            </a:r>
            <a:r>
              <a:rPr lang="en-US" altLang="ja-JP" sz="1400" b="1" dirty="0">
                <a:solidFill>
                  <a:srgbClr val="FF0000"/>
                </a:solidFill>
                <a:effectLst>
                  <a:glow>
                    <a:schemeClr val="bg1"/>
                  </a:glow>
                </a:effectLst>
                <a:latin typeface="メイリオ" panose="020B0604030504040204" pitchFamily="50" charset="-128"/>
                <a:ea typeface="メイリオ" panose="020B0604030504040204" pitchFamily="50" charset="-128"/>
              </a:rPr>
              <a:t>56</a:t>
            </a:r>
            <a:r>
              <a:rPr lang="ja-JP" altLang="en-US" sz="1400" b="1" dirty="0">
                <a:solidFill>
                  <a:srgbClr val="FF0000"/>
                </a:solidFill>
                <a:effectLst>
                  <a:glow>
                    <a:schemeClr val="bg1"/>
                  </a:glow>
                </a:effectLst>
                <a:latin typeface="メイリオ" panose="020B0604030504040204" pitchFamily="50" charset="-128"/>
                <a:ea typeface="メイリオ" panose="020B0604030504040204" pitchFamily="50" charset="-128"/>
              </a:rPr>
              <a:t>ページ参照）。</a:t>
            </a:r>
          </a:p>
        </p:txBody>
      </p:sp>
    </p:spTree>
    <p:extLst>
      <p:ext uri="{BB962C8B-B14F-4D97-AF65-F5344CB8AC3E}">
        <p14:creationId xmlns:p14="http://schemas.microsoft.com/office/powerpoint/2010/main" val="3412352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iPhoneでの「確定申告書作成コーナー」でマイナポータルアプリのインストールの画面"/>
          <p:cNvPicPr>
            <a:picLocks noChangeAspect="1"/>
          </p:cNvPicPr>
          <p:nvPr/>
        </p:nvPicPr>
        <p:blipFill rotWithShape="1">
          <a:blip r:embed="rId3">
            <a:extLst>
              <a:ext uri="{28A0092B-C50C-407E-A947-70E740481C1C}">
                <a14:useLocalDpi xmlns:a14="http://schemas.microsoft.com/office/drawing/2010/main" val="0"/>
              </a:ext>
            </a:extLst>
          </a:blip>
          <a:srcRect b="25709"/>
          <a:stretch/>
        </p:blipFill>
        <p:spPr>
          <a:xfrm>
            <a:off x="3966856" y="1454249"/>
            <a:ext cx="1864800" cy="4571897"/>
          </a:xfrm>
          <a:prstGeom prst="rect">
            <a:avLst/>
          </a:prstGeom>
          <a:ln w="9525">
            <a:solidFill>
              <a:schemeClr val="tx1">
                <a:lumMod val="50000"/>
                <a:lumOff val="50000"/>
              </a:schemeClr>
            </a:solidFill>
          </a:ln>
        </p:spPr>
      </p:pic>
      <p:sp>
        <p:nvSpPr>
          <p:cNvPr id="29" name="テキスト ボックス 28"/>
          <p:cNvSpPr txBox="1"/>
          <p:nvPr/>
        </p:nvSpPr>
        <p:spPr>
          <a:xfrm>
            <a:off x="498107" y="1413874"/>
            <a:ext cx="3600000" cy="2092881"/>
          </a:xfrm>
          <a:prstGeom prst="rect">
            <a:avLst/>
          </a:prstGeom>
          <a:noFill/>
        </p:spPr>
        <p:txBody>
          <a:bodyPr wrap="square" rtlCol="0">
            <a:spAutoFit/>
          </a:bodyPr>
          <a:lstStyle/>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同意して次へ</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indent="7938"/>
            <a:endParaRPr lang="en-US" altLang="ja-JP" sz="2000" b="1" dirty="0">
              <a:latin typeface="Meiryo" charset="-128"/>
              <a:ea typeface="Meiryo" charset="-128"/>
              <a:cs typeface="Meiryo" charset="-128"/>
            </a:endParaRPr>
          </a:p>
          <a:p>
            <a:pPr marL="363538" indent="-355600"/>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マイナポータルアプリの</a:t>
            </a:r>
            <a:endParaRPr lang="en-US" altLang="ja-JP" b="1" dirty="0">
              <a:latin typeface="Meiryo" charset="-128"/>
              <a:ea typeface="Meiryo" charset="-128"/>
              <a:cs typeface="Meiryo" charset="-128"/>
            </a:endParaRPr>
          </a:p>
          <a:p>
            <a:pPr marL="363538" indent="-355600"/>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インストールが</a:t>
            </a:r>
            <a:endParaRPr lang="en-US" altLang="ja-JP" b="1" dirty="0">
              <a:latin typeface="Meiryo" charset="-128"/>
              <a:ea typeface="Meiryo" charset="-128"/>
              <a:cs typeface="Meiryo" charset="-128"/>
            </a:endParaRPr>
          </a:p>
          <a:p>
            <a:pPr marL="363538" indent="-355600"/>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済んでいない場合は、</a:t>
            </a:r>
            <a:endParaRPr lang="en-US" altLang="ja-JP" b="1" dirty="0">
              <a:latin typeface="Meiryo" charset="-128"/>
              <a:ea typeface="Meiryo" charset="-128"/>
              <a:cs typeface="Meiryo" charset="-128"/>
            </a:endParaRPr>
          </a:p>
          <a:p>
            <a:pPr marL="363538" indent="-355600"/>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マイナポータルアプリの</a:t>
            </a:r>
            <a:endParaRPr lang="en-US" altLang="ja-JP" b="1" dirty="0">
              <a:latin typeface="Meiryo" charset="-128"/>
              <a:ea typeface="Meiryo" charset="-128"/>
              <a:cs typeface="Meiryo" charset="-128"/>
            </a:endParaRPr>
          </a:p>
          <a:p>
            <a:pPr marL="363538" indent="-355600"/>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インストールが必要です。</a:t>
            </a:r>
            <a:endParaRPr lang="ja-JP" altLang="en-US" sz="2000" b="1" dirty="0">
              <a:latin typeface="Meiryo" charset="-128"/>
              <a:ea typeface="Meiryo" charset="-128"/>
              <a:cs typeface="Meiryo" charset="-128"/>
            </a:endParaRPr>
          </a:p>
        </p:txBody>
      </p:sp>
      <p:sp>
        <p:nvSpPr>
          <p:cNvPr id="18" name="正方形/長方形 17"/>
          <p:cNvSpPr/>
          <p:nvPr/>
        </p:nvSpPr>
        <p:spPr>
          <a:xfrm>
            <a:off x="4031622" y="5660171"/>
            <a:ext cx="1746344"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Title 1">
            <a:extLst>
              <a:ext uri="{FF2B5EF4-FFF2-40B4-BE49-F238E27FC236}">
                <a16:creationId xmlns:a16="http://schemas.microsoft.com/office/drawing/2014/main" id="{12EFD1CC-F702-4ACB-9B37-3546F1244441}"/>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3-D</a:t>
            </a:r>
            <a:endParaRPr lang="en-US" sz="3600" dirty="0"/>
          </a:p>
        </p:txBody>
      </p:sp>
      <p:grpSp>
        <p:nvGrpSpPr>
          <p:cNvPr id="2" name="図形グループ 1" descr="androidでの「確定申告書作成コーナー」でマイナポータルアプリのインストールの画面"/>
          <p:cNvGrpSpPr/>
          <p:nvPr/>
        </p:nvGrpSpPr>
        <p:grpSpPr>
          <a:xfrm>
            <a:off x="6194180" y="1466354"/>
            <a:ext cx="1864800" cy="4565547"/>
            <a:chOff x="5948645" y="1567958"/>
            <a:chExt cx="1864800" cy="4565547"/>
          </a:xfrm>
        </p:grpSpPr>
        <p:pic>
          <p:nvPicPr>
            <p:cNvPr id="14" name="図 13"/>
            <p:cNvPicPr>
              <a:picLocks noChangeAspect="1"/>
            </p:cNvPicPr>
            <p:nvPr/>
          </p:nvPicPr>
          <p:blipFill rotWithShape="1">
            <a:blip r:embed="rId3">
              <a:extLst>
                <a:ext uri="{28A0092B-C50C-407E-A947-70E740481C1C}">
                  <a14:useLocalDpi xmlns:a14="http://schemas.microsoft.com/office/drawing/2010/main" val="0"/>
                </a:ext>
              </a:extLst>
            </a:blip>
            <a:srcRect t="1" b="25812"/>
            <a:stretch/>
          </p:blipFill>
          <p:spPr>
            <a:xfrm>
              <a:off x="5948645" y="1567958"/>
              <a:ext cx="1864800" cy="4565547"/>
            </a:xfrm>
            <a:prstGeom prst="rect">
              <a:avLst/>
            </a:prstGeom>
            <a:ln w="9525">
              <a:solidFill>
                <a:schemeClr val="tx1">
                  <a:lumMod val="50000"/>
                  <a:lumOff val="50000"/>
                </a:schemeClr>
              </a:solidFill>
            </a:ln>
          </p:spPr>
        </p:pic>
        <p:pic>
          <p:nvPicPr>
            <p:cNvPr id="15" name="図 14"/>
            <p:cNvPicPr>
              <a:picLocks noChangeAspect="1"/>
            </p:cNvPicPr>
            <p:nvPr/>
          </p:nvPicPr>
          <p:blipFill rotWithShape="1">
            <a:blip r:embed="rId4"/>
            <a:srcRect l="1557" t="4867" r="1233" b="5088"/>
            <a:stretch/>
          </p:blipFill>
          <p:spPr>
            <a:xfrm>
              <a:off x="6102285" y="4167916"/>
              <a:ext cx="1119321" cy="327884"/>
            </a:xfrm>
            <a:prstGeom prst="rect">
              <a:avLst/>
            </a:prstGeom>
          </p:spPr>
        </p:pic>
      </p:grpSp>
      <p:sp>
        <p:nvSpPr>
          <p:cNvPr id="16" name="正方形/長方形 15"/>
          <p:cNvSpPr/>
          <p:nvPr/>
        </p:nvSpPr>
        <p:spPr>
          <a:xfrm>
            <a:off x="6253408" y="5660171"/>
            <a:ext cx="1746344"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タイトル 1"/>
          <p:cNvSpPr>
            <a:spLocks noGrp="1"/>
          </p:cNvSpPr>
          <p:nvPr>
            <p:ph type="ctrTitle"/>
          </p:nvPr>
        </p:nvSpPr>
        <p:spPr>
          <a:xfrm>
            <a:off x="1767258" y="348386"/>
            <a:ext cx="7199313" cy="719138"/>
          </a:xfrm>
        </p:spPr>
        <p:txBody>
          <a:bodyPr>
            <a:noAutofit/>
          </a:bodyPr>
          <a:lstStyle/>
          <a:p>
            <a:pPr>
              <a:lnSpc>
                <a:spcPct val="100000"/>
              </a:lnSpc>
            </a:pPr>
            <a:r>
              <a:rPr lang="ja-JP" altLang="en-US" sz="1800" dirty="0"/>
              <a:t>マイナポータル連携</a:t>
            </a:r>
            <a:br>
              <a:rPr lang="en-US" altLang="ja-JP" dirty="0"/>
            </a:br>
            <a:r>
              <a:rPr lang="ja-JP" altLang="en-US" dirty="0"/>
              <a:t>～</a:t>
            </a:r>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連携する</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を選択した場合～</a:t>
            </a:r>
          </a:p>
        </p:txBody>
      </p:sp>
    </p:spTree>
    <p:extLst>
      <p:ext uri="{BB962C8B-B14F-4D97-AF65-F5344CB8AC3E}">
        <p14:creationId xmlns:p14="http://schemas.microsoft.com/office/powerpoint/2010/main" val="4027767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確定申告書等作成コーナー」でマイナポータルへ移動する画面の画像"/>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19767" y="1997851"/>
            <a:ext cx="2340000" cy="3087375"/>
          </a:xfrm>
          <a:prstGeom prst="rect">
            <a:avLst/>
          </a:prstGeom>
          <a:ln w="9525">
            <a:solidFill>
              <a:schemeClr val="tx1">
                <a:lumMod val="50000"/>
                <a:lumOff val="50000"/>
              </a:schemeClr>
            </a:solidFill>
          </a:ln>
        </p:spPr>
      </p:pic>
      <p:sp>
        <p:nvSpPr>
          <p:cNvPr id="29" name="テキスト ボックス 28"/>
          <p:cNvSpPr txBox="1"/>
          <p:nvPr/>
        </p:nvSpPr>
        <p:spPr>
          <a:xfrm>
            <a:off x="489642" y="1456208"/>
            <a:ext cx="2997682" cy="3724096"/>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❶</a:t>
            </a:r>
            <a:r>
              <a:rPr lang="ja-JP" altLang="en-US" sz="2000" dirty="0">
                <a:solidFill>
                  <a:srgbClr val="009650"/>
                </a:solidFill>
              </a:rPr>
              <a:t> </a:t>
            </a:r>
            <a:endParaRPr lang="en-US" altLang="ja-JP" sz="2000" b="1" dirty="0">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次へ</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indent="7938"/>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❷</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マイナポータルの</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画面に遷移します。</a:t>
            </a:r>
            <a:endParaRPr lang="en-US" altLang="ja-JP" sz="2000" b="1" dirty="0">
              <a:latin typeface="Meiryo" charset="-128"/>
              <a:ea typeface="Meiryo" charset="-128"/>
              <a:cs typeface="Meiryo" charset="-128"/>
            </a:endParaRPr>
          </a:p>
          <a:p>
            <a:pPr indent="7938"/>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ログイン</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タップ</a:t>
            </a:r>
          </a:p>
        </p:txBody>
      </p:sp>
      <p:pic>
        <p:nvPicPr>
          <p:cNvPr id="11" name="図 10" descr="マイナポータルのログイン画面の画像"/>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192230" y="1997851"/>
            <a:ext cx="2340000" cy="3067972"/>
          </a:xfrm>
          <a:prstGeom prst="rect">
            <a:avLst/>
          </a:prstGeom>
          <a:ln w="9525">
            <a:solidFill>
              <a:schemeClr val="tx1">
                <a:lumMod val="50000"/>
                <a:lumOff val="50000"/>
              </a:schemeClr>
            </a:solidFill>
          </a:ln>
        </p:spPr>
      </p:pic>
      <p:sp>
        <p:nvSpPr>
          <p:cNvPr id="12" name="正方形/長方形 11"/>
          <p:cNvSpPr/>
          <p:nvPr/>
        </p:nvSpPr>
        <p:spPr>
          <a:xfrm>
            <a:off x="6220271" y="3022599"/>
            <a:ext cx="2268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下カーブ矢印 3"/>
          <p:cNvSpPr/>
          <p:nvPr/>
        </p:nvSpPr>
        <p:spPr>
          <a:xfrm>
            <a:off x="5342464" y="1434861"/>
            <a:ext cx="1297184" cy="505759"/>
          </a:xfrm>
          <a:prstGeom prst="curvedDownArrow">
            <a:avLst>
              <a:gd name="adj1" fmla="val 25000"/>
              <a:gd name="adj2" fmla="val 50000"/>
              <a:gd name="adj3" fmla="val 28896"/>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Title 1">
            <a:extLst>
              <a:ext uri="{FF2B5EF4-FFF2-40B4-BE49-F238E27FC236}">
                <a16:creationId xmlns:a16="http://schemas.microsoft.com/office/drawing/2014/main" id="{12EFD1CC-F702-4ACB-9B37-3546F1244441}"/>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3-D</a:t>
            </a:r>
            <a:endParaRPr lang="en-US" sz="3600" dirty="0"/>
          </a:p>
        </p:txBody>
      </p:sp>
      <p:sp>
        <p:nvSpPr>
          <p:cNvPr id="15" name="タイトル 1"/>
          <p:cNvSpPr>
            <a:spLocks noGrp="1"/>
          </p:cNvSpPr>
          <p:nvPr>
            <p:ph type="ctrTitle"/>
          </p:nvPr>
        </p:nvSpPr>
        <p:spPr>
          <a:xfrm>
            <a:off x="1767258" y="348386"/>
            <a:ext cx="7199313" cy="719138"/>
          </a:xfrm>
        </p:spPr>
        <p:txBody>
          <a:bodyPr>
            <a:noAutofit/>
          </a:bodyPr>
          <a:lstStyle/>
          <a:p>
            <a:pPr>
              <a:lnSpc>
                <a:spcPct val="100000"/>
              </a:lnSpc>
            </a:pPr>
            <a:r>
              <a:rPr lang="ja-JP" altLang="en-US" sz="1800" dirty="0"/>
              <a:t>マイナポータル連携</a:t>
            </a:r>
            <a:br>
              <a:rPr lang="en-US" altLang="ja-JP" dirty="0"/>
            </a:br>
            <a:r>
              <a:rPr lang="ja-JP" altLang="en-US" dirty="0"/>
              <a:t>～</a:t>
            </a:r>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連携する</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を選択した場合～</a:t>
            </a:r>
          </a:p>
        </p:txBody>
      </p:sp>
      <p:sp>
        <p:nvSpPr>
          <p:cNvPr id="16" name="正方形/長方形 15"/>
          <p:cNvSpPr/>
          <p:nvPr/>
        </p:nvSpPr>
        <p:spPr>
          <a:xfrm>
            <a:off x="3350064" y="3970870"/>
            <a:ext cx="2268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図形グループ 18"/>
          <p:cNvGrpSpPr/>
          <p:nvPr/>
        </p:nvGrpSpPr>
        <p:grpSpPr>
          <a:xfrm>
            <a:off x="6078184" y="2861155"/>
            <a:ext cx="296586" cy="293005"/>
            <a:chOff x="4232441" y="3995693"/>
            <a:chExt cx="296586" cy="293005"/>
          </a:xfrm>
        </p:grpSpPr>
        <p:sp>
          <p:nvSpPr>
            <p:cNvPr id="20" name="円/楕円 19"/>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20"/>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図形グループ 21"/>
          <p:cNvGrpSpPr/>
          <p:nvPr/>
        </p:nvGrpSpPr>
        <p:grpSpPr>
          <a:xfrm>
            <a:off x="4994448" y="1641956"/>
            <a:ext cx="296586" cy="293005"/>
            <a:chOff x="3546641" y="3995693"/>
            <a:chExt cx="296586" cy="293005"/>
          </a:xfrm>
        </p:grpSpPr>
        <p:sp>
          <p:nvSpPr>
            <p:cNvPr id="23" name="円/楕円 22"/>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23"/>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5" name="図形グループ 24"/>
          <p:cNvGrpSpPr/>
          <p:nvPr/>
        </p:nvGrpSpPr>
        <p:grpSpPr>
          <a:xfrm>
            <a:off x="3219154" y="3826359"/>
            <a:ext cx="296587" cy="293005"/>
            <a:chOff x="2897417" y="3995693"/>
            <a:chExt cx="296587" cy="293005"/>
          </a:xfrm>
        </p:grpSpPr>
        <p:sp>
          <p:nvSpPr>
            <p:cNvPr id="26" name="円/楕円 25"/>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226756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図 33" descr="利用者証明用電子証明書のパスワードを入力する画面の画像"/>
          <p:cNvPicPr>
            <a:picLocks noChangeAspect="1"/>
          </p:cNvPicPr>
          <p:nvPr/>
        </p:nvPicPr>
        <p:blipFill rotWithShape="1">
          <a:blip r:embed="rId3">
            <a:extLst>
              <a:ext uri="{28A0092B-C50C-407E-A947-70E740481C1C}">
                <a14:useLocalDpi xmlns:a14="http://schemas.microsoft.com/office/drawing/2010/main" val="0"/>
              </a:ext>
            </a:extLst>
          </a:blip>
          <a:srcRect b="39467"/>
          <a:stretch/>
        </p:blipFill>
        <p:spPr>
          <a:xfrm>
            <a:off x="6200000" y="1995397"/>
            <a:ext cx="2340000" cy="2745375"/>
          </a:xfrm>
          <a:prstGeom prst="rect">
            <a:avLst/>
          </a:prstGeom>
          <a:ln w="9525">
            <a:solidFill>
              <a:schemeClr val="tx1">
                <a:lumMod val="50000"/>
                <a:lumOff val="50000"/>
              </a:schemeClr>
            </a:solidFill>
          </a:ln>
        </p:spPr>
      </p:pic>
      <p:sp>
        <p:nvSpPr>
          <p:cNvPr id="30" name="サブタイトル 2"/>
          <p:cNvSpPr>
            <a:spLocks noGrp="1"/>
          </p:cNvSpPr>
          <p:nvPr>
            <p:ph type="subTitle" idx="1"/>
          </p:nvPr>
        </p:nvSpPr>
        <p:spPr>
          <a:xfrm>
            <a:off x="418605" y="1429396"/>
            <a:ext cx="8280000" cy="360000"/>
          </a:xfrm>
        </p:spPr>
        <p:txBody>
          <a:bodyPr>
            <a:noAutofit/>
          </a:bodyPr>
          <a:lstStyle/>
          <a:p>
            <a:pPr indent="88900"/>
            <a:r>
              <a:rPr lang="ja-JP" altLang="en-US" dirty="0"/>
              <a:t>マイナンバーカードの認証を行います。</a:t>
            </a:r>
          </a:p>
        </p:txBody>
      </p:sp>
      <p:pic>
        <p:nvPicPr>
          <p:cNvPr id="31" name="図 30" descr="「国税電子申告・納税システム」のマイナンバー読み取り画面の画像"/>
          <p:cNvPicPr>
            <a:picLocks noChangeAspect="1"/>
          </p:cNvPicPr>
          <p:nvPr/>
        </p:nvPicPr>
        <p:blipFill rotWithShape="1">
          <a:blip r:embed="rId4"/>
          <a:srcRect t="12013" b="45044"/>
          <a:stretch/>
        </p:blipFill>
        <p:spPr bwMode="auto">
          <a:xfrm>
            <a:off x="3317310" y="1995397"/>
            <a:ext cx="2340000" cy="1604608"/>
          </a:xfrm>
          <a:prstGeom prst="rect">
            <a:avLst/>
          </a:prstGeom>
          <a:ln w="9525">
            <a:solidFill>
              <a:schemeClr val="tx1">
                <a:lumMod val="50000"/>
                <a:lumOff val="50000"/>
              </a:schemeClr>
            </a:solidFill>
          </a:ln>
          <a:extLst>
            <a:ext uri="{53640926-AAD7-44D8-BBD7-CCE9431645EC}">
              <a14:shadowObscured xmlns:a14="http://schemas.microsoft.com/office/drawing/2010/main"/>
            </a:ext>
          </a:extLst>
        </p:spPr>
      </p:pic>
      <p:sp>
        <p:nvSpPr>
          <p:cNvPr id="56" name="テキスト ボックス 55"/>
          <p:cNvSpPr txBox="1"/>
          <p:nvPr/>
        </p:nvSpPr>
        <p:spPr>
          <a:xfrm>
            <a:off x="495703" y="1820403"/>
            <a:ext cx="3600000" cy="3416320"/>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マイナンバーカード</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の読み取り</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利用者証明用電子</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証明</a:t>
            </a:r>
            <a:r>
              <a:rPr lang="ja-JP" altLang="en-US" sz="2000" b="1" spc="-1000" dirty="0">
                <a:latin typeface="Meiryo" charset="-128"/>
                <a:ea typeface="Meiryo" charset="-128"/>
                <a:cs typeface="Meiryo" charset="-128"/>
              </a:rPr>
              <a:t>書</a:t>
            </a:r>
            <a:r>
              <a:rPr lang="ja-JP" altLang="en-US" sz="2000" b="1" dirty="0">
                <a:latin typeface="Meiryo" charset="-128"/>
                <a:ea typeface="Meiryo" charset="-128"/>
                <a:cs typeface="Meiryo" charset="-128"/>
              </a:rPr>
              <a:t>（数字</a:t>
            </a:r>
            <a:r>
              <a:rPr lang="en-US" altLang="ja-JP" sz="2000" b="1" dirty="0">
                <a:latin typeface="Meiryo" charset="-128"/>
                <a:ea typeface="Meiryo" charset="-128"/>
                <a:cs typeface="Meiryo" charset="-128"/>
              </a:rPr>
              <a:t>4</a:t>
            </a:r>
            <a:r>
              <a:rPr lang="ja-JP" altLang="en-US" sz="2000" b="1" dirty="0">
                <a:latin typeface="Meiryo" charset="-128"/>
                <a:ea typeface="Meiryo" charset="-128"/>
                <a:cs typeface="Meiryo" charset="-128"/>
              </a:rPr>
              <a:t>ケタ</a:t>
            </a:r>
            <a:r>
              <a:rPr lang="ja-JP" altLang="en-US" sz="2000" b="1" spc="-1000" dirty="0">
                <a:latin typeface="Meiryo" charset="-128"/>
                <a:ea typeface="Meiryo" charset="-128"/>
                <a:cs typeface="Meiryo" charset="-128"/>
              </a:rPr>
              <a:t>）</a:t>
            </a:r>
            <a:r>
              <a:rPr lang="ja-JP" altLang="en-US" sz="2000" b="1" dirty="0">
                <a:latin typeface="Meiryo" charset="-128"/>
                <a:ea typeface="Meiryo" charset="-128"/>
                <a:cs typeface="Meiryo" charset="-128"/>
              </a:rPr>
              <a:t>の</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パスワードを入力</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次へ</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ボタンをタップ</a:t>
            </a:r>
            <a:endParaRPr lang="en-US" altLang="ja-JP" sz="2000" b="1" dirty="0">
              <a:latin typeface="Meiryo" charset="-128"/>
              <a:ea typeface="Meiryo" charset="-128"/>
              <a:cs typeface="Meiryo" charset="-128"/>
            </a:endParaRPr>
          </a:p>
        </p:txBody>
      </p:sp>
      <p:sp>
        <p:nvSpPr>
          <p:cNvPr id="45" name="テキスト ボックス 44">
            <a:extLst>
              <a:ext uri="{FF2B5EF4-FFF2-40B4-BE49-F238E27FC236}">
                <a16:creationId xmlns:a16="http://schemas.microsoft.com/office/drawing/2014/main" id="{34CB0905-ABA0-4050-B35C-7D3EF64A526D}"/>
              </a:ext>
            </a:extLst>
          </p:cNvPr>
          <p:cNvSpPr txBox="1"/>
          <p:nvPr/>
        </p:nvSpPr>
        <p:spPr>
          <a:xfrm>
            <a:off x="6099680" y="4815608"/>
            <a:ext cx="2901395" cy="646331"/>
          </a:xfrm>
          <a:prstGeom prst="rect">
            <a:avLst/>
          </a:prstGeom>
          <a:noFill/>
        </p:spPr>
        <p:txBody>
          <a:bodyPr wrap="square">
            <a:spAutoFit/>
          </a:bodyPr>
          <a:lstStyle/>
          <a:p>
            <a:r>
              <a:rPr lang="ja-JP" altLang="en-US" sz="1200" b="1" dirty="0">
                <a:solidFill>
                  <a:srgbClr val="FF0000"/>
                </a:solidFill>
                <a:latin typeface="Meiryo" charset="-128"/>
                <a:ea typeface="Meiryo" charset="-128"/>
                <a:cs typeface="Meiryo" charset="-128"/>
              </a:rPr>
              <a:t>パスワードは、</a:t>
            </a:r>
            <a:r>
              <a:rPr lang="en-US" altLang="ja-JP" sz="1200" b="1" dirty="0">
                <a:solidFill>
                  <a:srgbClr val="FF0000"/>
                </a:solidFill>
                <a:latin typeface="Meiryo" charset="-128"/>
                <a:ea typeface="Meiryo" charset="-128"/>
                <a:cs typeface="Meiryo" charset="-128"/>
              </a:rPr>
              <a:t>3</a:t>
            </a:r>
            <a:r>
              <a:rPr lang="ja-JP" altLang="en-US" sz="1200" b="1" dirty="0">
                <a:solidFill>
                  <a:srgbClr val="FF0000"/>
                </a:solidFill>
                <a:latin typeface="Meiryo" charset="-128"/>
                <a:ea typeface="Meiryo" charset="-128"/>
                <a:cs typeface="Meiryo" charset="-128"/>
              </a:rPr>
              <a:t>回連続して</a:t>
            </a:r>
            <a:endParaRPr lang="en-US" altLang="ja-JP" sz="1200" b="1" dirty="0">
              <a:solidFill>
                <a:srgbClr val="FF0000"/>
              </a:solidFill>
              <a:latin typeface="Meiryo" charset="-128"/>
              <a:ea typeface="Meiryo" charset="-128"/>
              <a:cs typeface="Meiryo" charset="-128"/>
            </a:endParaRPr>
          </a:p>
          <a:p>
            <a:r>
              <a:rPr lang="ja-JP" altLang="en-US" sz="1200" b="1" dirty="0">
                <a:solidFill>
                  <a:srgbClr val="FF0000"/>
                </a:solidFill>
                <a:latin typeface="Meiryo" charset="-128"/>
                <a:ea typeface="Meiryo" charset="-128"/>
                <a:cs typeface="Meiryo" charset="-128"/>
              </a:rPr>
              <a:t>間違えるとロックがかかるので</a:t>
            </a:r>
            <a:endParaRPr lang="en-US" altLang="ja-JP" sz="1200" b="1" dirty="0">
              <a:solidFill>
                <a:srgbClr val="FF0000"/>
              </a:solidFill>
              <a:latin typeface="Meiryo" charset="-128"/>
              <a:ea typeface="Meiryo" charset="-128"/>
              <a:cs typeface="Meiryo" charset="-128"/>
            </a:endParaRPr>
          </a:p>
          <a:p>
            <a:r>
              <a:rPr lang="ja-JP" altLang="en-US" sz="1200" b="1" dirty="0">
                <a:solidFill>
                  <a:srgbClr val="FF0000"/>
                </a:solidFill>
                <a:latin typeface="Meiryo" charset="-128"/>
                <a:ea typeface="Meiryo" charset="-128"/>
                <a:cs typeface="Meiryo" charset="-128"/>
              </a:rPr>
              <a:t>ご注意ください</a:t>
            </a:r>
          </a:p>
        </p:txBody>
      </p:sp>
      <p:sp>
        <p:nvSpPr>
          <p:cNvPr id="23" name="Title 1">
            <a:extLst>
              <a:ext uri="{FF2B5EF4-FFF2-40B4-BE49-F238E27FC236}">
                <a16:creationId xmlns:a16="http://schemas.microsoft.com/office/drawing/2014/main" id="{12EFD1CC-F702-4ACB-9B37-3546F1244441}"/>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3-D</a:t>
            </a:r>
            <a:endParaRPr lang="en-US" sz="3600" dirty="0"/>
          </a:p>
        </p:txBody>
      </p:sp>
      <p:sp>
        <p:nvSpPr>
          <p:cNvPr id="27" name="タイトル 1"/>
          <p:cNvSpPr>
            <a:spLocks noGrp="1"/>
          </p:cNvSpPr>
          <p:nvPr>
            <p:ph type="ctrTitle"/>
          </p:nvPr>
        </p:nvSpPr>
        <p:spPr>
          <a:xfrm>
            <a:off x="1767258" y="348386"/>
            <a:ext cx="7199313" cy="719138"/>
          </a:xfrm>
        </p:spPr>
        <p:txBody>
          <a:bodyPr>
            <a:noAutofit/>
          </a:bodyPr>
          <a:lstStyle/>
          <a:p>
            <a:pPr>
              <a:lnSpc>
                <a:spcPct val="100000"/>
              </a:lnSpc>
            </a:pPr>
            <a:r>
              <a:rPr lang="ja-JP" altLang="en-US" sz="1800" dirty="0"/>
              <a:t>マイナポータル連携</a:t>
            </a:r>
            <a:br>
              <a:rPr lang="en-US" altLang="ja-JP" dirty="0"/>
            </a:br>
            <a:r>
              <a:rPr lang="ja-JP" altLang="en-US" dirty="0"/>
              <a:t>～</a:t>
            </a:r>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連携する</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を選択した場合～</a:t>
            </a:r>
          </a:p>
        </p:txBody>
      </p:sp>
      <p:sp>
        <p:nvSpPr>
          <p:cNvPr id="28" name="テキスト ボックス 27"/>
          <p:cNvSpPr txBox="1"/>
          <p:nvPr/>
        </p:nvSpPr>
        <p:spPr>
          <a:xfrm>
            <a:off x="1790690" y="914906"/>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sp>
        <p:nvSpPr>
          <p:cNvPr id="3" name="正方形/長方形 2"/>
          <p:cNvSpPr/>
          <p:nvPr/>
        </p:nvSpPr>
        <p:spPr>
          <a:xfrm>
            <a:off x="3474929" y="3262545"/>
            <a:ext cx="2016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6252004" y="3668947"/>
            <a:ext cx="2232000" cy="39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a:off x="6252004" y="4109214"/>
            <a:ext cx="2232000" cy="39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8" name="図形グループ 37"/>
          <p:cNvGrpSpPr/>
          <p:nvPr/>
        </p:nvGrpSpPr>
        <p:grpSpPr>
          <a:xfrm>
            <a:off x="6103580" y="4351305"/>
            <a:ext cx="296586" cy="293005"/>
            <a:chOff x="4232441" y="3995693"/>
            <a:chExt cx="296586" cy="293005"/>
          </a:xfrm>
        </p:grpSpPr>
        <p:sp>
          <p:nvSpPr>
            <p:cNvPr id="39" name="円/楕円 38"/>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リーフォーム 39"/>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 name="図形グループ 40"/>
          <p:cNvGrpSpPr/>
          <p:nvPr/>
        </p:nvGrpSpPr>
        <p:grpSpPr>
          <a:xfrm>
            <a:off x="6103580" y="3521565"/>
            <a:ext cx="296586" cy="293005"/>
            <a:chOff x="3546641" y="3995693"/>
            <a:chExt cx="296586" cy="293005"/>
          </a:xfrm>
        </p:grpSpPr>
        <p:sp>
          <p:nvSpPr>
            <p:cNvPr id="42" name="円/楕円 41"/>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42"/>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図形グループ 43"/>
          <p:cNvGrpSpPr/>
          <p:nvPr/>
        </p:nvGrpSpPr>
        <p:grpSpPr>
          <a:xfrm>
            <a:off x="3329217" y="3115160"/>
            <a:ext cx="296587" cy="293005"/>
            <a:chOff x="2897417" y="3995693"/>
            <a:chExt cx="296587" cy="293005"/>
          </a:xfrm>
        </p:grpSpPr>
        <p:sp>
          <p:nvSpPr>
            <p:cNvPr id="47" name="円/楕円 46"/>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1978825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descr="マイナンバーカードをスマートフォン裏面から外しているイラスト"/>
          <p:cNvPicPr>
            <a:picLocks noChangeAspect="1"/>
          </p:cNvPicPr>
          <p:nvPr/>
        </p:nvPicPr>
        <p:blipFill rotWithShape="1">
          <a:blip r:embed="rId3">
            <a:extLst>
              <a:ext uri="{28A0092B-C50C-407E-A947-70E740481C1C}">
                <a14:useLocalDpi xmlns:a14="http://schemas.microsoft.com/office/drawing/2010/main" val="0"/>
              </a:ext>
            </a:extLst>
          </a:blip>
          <a:srcRect b="33609"/>
          <a:stretch/>
        </p:blipFill>
        <p:spPr>
          <a:xfrm>
            <a:off x="3677528" y="4160675"/>
            <a:ext cx="1440000" cy="1837001"/>
          </a:xfrm>
          <a:prstGeom prst="rect">
            <a:avLst/>
          </a:prstGeom>
          <a:ln w="9525">
            <a:solidFill>
              <a:schemeClr val="tx1">
                <a:lumMod val="50000"/>
                <a:lumOff val="50000"/>
              </a:schemeClr>
            </a:solidFill>
          </a:ln>
        </p:spPr>
      </p:pic>
      <p:pic>
        <p:nvPicPr>
          <p:cNvPr id="25" name="図 24" descr="マイナンバーカードをスマートフォン裏面に密着させているイラスト"/>
          <p:cNvPicPr>
            <a:picLocks noChangeAspect="1"/>
          </p:cNvPicPr>
          <p:nvPr/>
        </p:nvPicPr>
        <p:blipFill rotWithShape="1">
          <a:blip r:embed="rId4">
            <a:extLst>
              <a:ext uri="{28A0092B-C50C-407E-A947-70E740481C1C}">
                <a14:useLocalDpi xmlns:a14="http://schemas.microsoft.com/office/drawing/2010/main" val="0"/>
              </a:ext>
            </a:extLst>
          </a:blip>
          <a:srcRect b="32906"/>
          <a:stretch/>
        </p:blipFill>
        <p:spPr>
          <a:xfrm>
            <a:off x="3677528" y="2007629"/>
            <a:ext cx="1440000" cy="1853745"/>
          </a:xfrm>
          <a:prstGeom prst="rect">
            <a:avLst/>
          </a:prstGeom>
          <a:ln w="9525">
            <a:solidFill>
              <a:schemeClr val="tx1">
                <a:lumMod val="50000"/>
                <a:lumOff val="50000"/>
              </a:schemeClr>
            </a:solidFill>
          </a:ln>
        </p:spPr>
      </p:pic>
      <p:sp>
        <p:nvSpPr>
          <p:cNvPr id="3" name="サブタイトル 2"/>
          <p:cNvSpPr>
            <a:spLocks noGrp="1"/>
          </p:cNvSpPr>
          <p:nvPr>
            <p:ph type="subTitle" idx="1"/>
          </p:nvPr>
        </p:nvSpPr>
        <p:spPr>
          <a:xfrm>
            <a:off x="423137" y="1432500"/>
            <a:ext cx="8280000" cy="360000"/>
          </a:xfrm>
        </p:spPr>
        <p:txBody>
          <a:bodyPr>
            <a:noAutofit/>
          </a:bodyPr>
          <a:lstStyle/>
          <a:p>
            <a:pPr indent="88900"/>
            <a:r>
              <a:rPr lang="ja-JP" altLang="en-US" dirty="0"/>
              <a:t>カードをスマホの裏面に密着させる。</a:t>
            </a:r>
          </a:p>
        </p:txBody>
      </p:sp>
      <p:sp>
        <p:nvSpPr>
          <p:cNvPr id="5" name="テキスト ボックス 4"/>
          <p:cNvSpPr txBox="1"/>
          <p:nvPr/>
        </p:nvSpPr>
        <p:spPr>
          <a:xfrm>
            <a:off x="506576" y="1940305"/>
            <a:ext cx="3600000" cy="4339650"/>
          </a:xfrm>
          <a:prstGeom prst="rect">
            <a:avLst/>
          </a:prstGeom>
          <a:noFill/>
        </p:spPr>
        <p:txBody>
          <a:bodyPr wrap="square" rtlCol="0">
            <a:spAutoFit/>
          </a:bodyPr>
          <a:lstStyle/>
          <a:p>
            <a:pPr indent="7938"/>
            <a:r>
              <a:rPr lang="ja-JP" altLang="en-US" sz="2000" b="1" dirty="0">
                <a:solidFill>
                  <a:srgbClr val="009650"/>
                </a:solidFill>
                <a:latin typeface="Meiryo" charset="-128"/>
                <a:ea typeface="Meiryo" charset="-128"/>
                <a:cs typeface="Meiryo" charset="-128"/>
              </a:rPr>
              <a:t>置く位置が機種ごとに</a:t>
            </a:r>
            <a:endParaRPr lang="en-US" altLang="ja-JP" sz="2000" b="1" dirty="0">
              <a:solidFill>
                <a:srgbClr val="009650"/>
              </a:solidFill>
              <a:latin typeface="Meiryo" charset="-128"/>
              <a:ea typeface="Meiryo" charset="-128"/>
              <a:cs typeface="Meiryo" charset="-128"/>
            </a:endParaRPr>
          </a:p>
          <a:p>
            <a:pPr indent="7938"/>
            <a:r>
              <a:rPr lang="ja-JP" altLang="en-US" sz="2000" b="1" dirty="0">
                <a:solidFill>
                  <a:srgbClr val="009650"/>
                </a:solidFill>
                <a:latin typeface="Meiryo" charset="-128"/>
                <a:ea typeface="Meiryo" charset="-128"/>
                <a:cs typeface="Meiryo" charset="-128"/>
              </a:rPr>
              <a:t>違うので確認しましょう。</a:t>
            </a:r>
          </a:p>
          <a:p>
            <a:pPr indent="7938"/>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マイナンバーカードを</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スマートフォン裏面に</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密着させてください</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認証に成功しました</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の</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メッセージが表示されます</a:t>
            </a:r>
          </a:p>
          <a:p>
            <a:pPr indent="7938"/>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カードをスマートフォン</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から外してください</a:t>
            </a:r>
            <a:endParaRPr lang="ja-JP" altLang="en-US" b="1" dirty="0">
              <a:latin typeface="Meiryo" charset="-128"/>
              <a:ea typeface="Meiryo" charset="-128"/>
              <a:cs typeface="Meiryo" charset="-128"/>
            </a:endParaRPr>
          </a:p>
        </p:txBody>
      </p:sp>
      <p:pic>
        <p:nvPicPr>
          <p:cNvPr id="13" name="図 12" descr="「マイナンバーカードの読み取り方法」の画面の画像"/>
          <p:cNvPicPr>
            <a:picLocks noChangeAspect="1"/>
          </p:cNvPicPr>
          <p:nvPr/>
        </p:nvPicPr>
        <p:blipFill>
          <a:blip r:embed="rId5"/>
          <a:stretch>
            <a:fillRect/>
          </a:stretch>
        </p:blipFill>
        <p:spPr>
          <a:xfrm>
            <a:off x="7096529" y="2007629"/>
            <a:ext cx="1440000" cy="2276001"/>
          </a:xfrm>
          <a:prstGeom prst="rect">
            <a:avLst/>
          </a:prstGeom>
          <a:ln w="9525">
            <a:solidFill>
              <a:schemeClr val="tx1">
                <a:lumMod val="50000"/>
                <a:lumOff val="50000"/>
              </a:schemeClr>
            </a:solidFill>
          </a:ln>
        </p:spPr>
      </p:pic>
      <p:pic>
        <p:nvPicPr>
          <p:cNvPr id="14" name="図 13" descr="「マイナンバーカードの読み取り方法」の画面の画像"/>
          <p:cNvPicPr>
            <a:picLocks noChangeAspect="1"/>
          </p:cNvPicPr>
          <p:nvPr/>
        </p:nvPicPr>
        <p:blipFill>
          <a:blip r:embed="rId6"/>
          <a:stretch>
            <a:fillRect/>
          </a:stretch>
        </p:blipFill>
        <p:spPr>
          <a:xfrm>
            <a:off x="5472032" y="2007629"/>
            <a:ext cx="1440000" cy="2419493"/>
          </a:xfrm>
          <a:prstGeom prst="rect">
            <a:avLst/>
          </a:prstGeom>
          <a:ln w="9525">
            <a:solidFill>
              <a:schemeClr val="tx1">
                <a:lumMod val="50000"/>
                <a:lumOff val="50000"/>
              </a:schemeClr>
            </a:solidFill>
          </a:ln>
        </p:spPr>
      </p:pic>
      <p:sp>
        <p:nvSpPr>
          <p:cNvPr id="30" name="正方形/長方形 29"/>
          <p:cNvSpPr/>
          <p:nvPr/>
        </p:nvSpPr>
        <p:spPr>
          <a:xfrm>
            <a:off x="3704633" y="3657784"/>
            <a:ext cx="1368000" cy="216000"/>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6191059" y="3905041"/>
            <a:ext cx="396000" cy="21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7103230" y="2985919"/>
            <a:ext cx="1404000" cy="136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7EC29173-3B3B-4D2B-A6C0-7CB3DC69AA54}"/>
              </a:ext>
            </a:extLst>
          </p:cNvPr>
          <p:cNvSpPr/>
          <p:nvPr/>
        </p:nvSpPr>
        <p:spPr>
          <a:xfrm>
            <a:off x="5303978" y="1816231"/>
            <a:ext cx="3420000" cy="2782800"/>
          </a:xfrm>
          <a:prstGeom prst="roundRect">
            <a:avLst>
              <a:gd name="adj" fmla="val 6382"/>
            </a:avLst>
          </a:prstGeom>
          <a:noFill/>
          <a:ln w="28575">
            <a:solidFill>
              <a:srgbClr val="0096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9" name="直線矢印コネクタ 8">
            <a:extLst>
              <a:ext uri="{FF2B5EF4-FFF2-40B4-BE49-F238E27FC236}">
                <a16:creationId xmlns:a16="http://schemas.microsoft.com/office/drawing/2014/main" id="{2B39BE5D-1100-4F7D-BF48-D22C07156A71}"/>
              </a:ext>
            </a:extLst>
          </p:cNvPr>
          <p:cNvCxnSpPr>
            <a:cxnSpLocks/>
          </p:cNvCxnSpPr>
          <p:nvPr/>
        </p:nvCxnSpPr>
        <p:spPr>
          <a:xfrm flipV="1">
            <a:off x="5075628" y="3769205"/>
            <a:ext cx="236821" cy="1"/>
          </a:xfrm>
          <a:prstGeom prst="straightConnector1">
            <a:avLst/>
          </a:prstGeom>
          <a:ln w="28575">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AB7ED7A5-7CA5-456A-8D88-8846DF3BAEF1}"/>
              </a:ext>
            </a:extLst>
          </p:cNvPr>
          <p:cNvSpPr txBox="1"/>
          <p:nvPr/>
        </p:nvSpPr>
        <p:spPr>
          <a:xfrm>
            <a:off x="5358207" y="4704461"/>
            <a:ext cx="3312000" cy="646331"/>
          </a:xfrm>
          <a:prstGeom prst="rect">
            <a:avLst/>
          </a:prstGeom>
          <a:noFill/>
        </p:spPr>
        <p:txBody>
          <a:bodyPr wrap="square" rtlCol="0">
            <a:spAutoFit/>
          </a:bodyPr>
          <a:lstStyle/>
          <a:p>
            <a:r>
              <a:rPr kumimoji="1" lang="ja-JP" altLang="en-US" sz="1200" b="1" dirty="0">
                <a:solidFill>
                  <a:srgbClr val="FF0000"/>
                </a:solidFill>
                <a:latin typeface="Meiryo" charset="-128"/>
                <a:ea typeface="Meiryo" charset="-128"/>
                <a:cs typeface="Meiryo" charset="-128"/>
              </a:rPr>
              <a:t>カードの読み取りがうまくいかない場合は、</a:t>
            </a:r>
            <a:endParaRPr kumimoji="1" lang="en-US" altLang="ja-JP" sz="1200" b="1" dirty="0">
              <a:solidFill>
                <a:srgbClr val="FF0000"/>
              </a:solidFill>
              <a:latin typeface="Meiryo" charset="-128"/>
              <a:ea typeface="Meiryo" charset="-128"/>
              <a:cs typeface="Meiryo" charset="-128"/>
            </a:endParaRPr>
          </a:p>
          <a:p>
            <a:r>
              <a:rPr lang="en-US" altLang="ja-JP" sz="120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1200" b="1" dirty="0">
                <a:solidFill>
                  <a:srgbClr val="FF0000"/>
                </a:solidFill>
                <a:latin typeface="Meiryo" charset="-128"/>
                <a:ea typeface="Meiryo" charset="-128"/>
                <a:cs typeface="Meiryo" charset="-128"/>
              </a:rPr>
              <a:t>機種毎のカードの読み取り位置はこちら</a:t>
            </a:r>
            <a:r>
              <a:rPr lang="en-US" altLang="ja-JP" sz="1200" b="1" kern="10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1200" b="1" dirty="0">
                <a:solidFill>
                  <a:srgbClr val="FF0000"/>
                </a:solidFill>
                <a:latin typeface="Meiryo" charset="-128"/>
                <a:ea typeface="Meiryo" charset="-128"/>
                <a:cs typeface="Meiryo" charset="-128"/>
              </a:rPr>
              <a:t>を</a:t>
            </a:r>
            <a:endParaRPr kumimoji="1" lang="en-US" altLang="ja-JP" sz="1200" b="1" dirty="0">
              <a:solidFill>
                <a:srgbClr val="FF0000"/>
              </a:solidFill>
              <a:latin typeface="Meiryo" charset="-128"/>
              <a:ea typeface="Meiryo" charset="-128"/>
              <a:cs typeface="Meiryo" charset="-128"/>
            </a:endParaRPr>
          </a:p>
          <a:p>
            <a:r>
              <a:rPr kumimoji="1" lang="ja-JP" altLang="en-US" sz="1200" b="1" dirty="0">
                <a:solidFill>
                  <a:srgbClr val="FF0000"/>
                </a:solidFill>
                <a:latin typeface="Meiryo" charset="-128"/>
                <a:ea typeface="Meiryo" charset="-128"/>
                <a:cs typeface="Meiryo" charset="-128"/>
              </a:rPr>
              <a:t>タップし、読み取り位置を確認</a:t>
            </a:r>
            <a:r>
              <a:rPr lang="ja-JP" altLang="en-US" sz="1200" b="1" dirty="0">
                <a:solidFill>
                  <a:srgbClr val="FF0000"/>
                </a:solidFill>
                <a:latin typeface="Meiryo" charset="-128"/>
                <a:ea typeface="Meiryo" charset="-128"/>
                <a:cs typeface="Meiryo" charset="-128"/>
              </a:rPr>
              <a:t>し</a:t>
            </a:r>
            <a:r>
              <a:rPr kumimoji="1" lang="ja-JP" altLang="en-US" sz="1200" b="1" dirty="0">
                <a:solidFill>
                  <a:srgbClr val="FF0000"/>
                </a:solidFill>
                <a:latin typeface="Meiryo" charset="-128"/>
                <a:ea typeface="Meiryo" charset="-128"/>
                <a:cs typeface="Meiryo" charset="-128"/>
              </a:rPr>
              <a:t>てください。</a:t>
            </a:r>
          </a:p>
        </p:txBody>
      </p:sp>
      <p:sp>
        <p:nvSpPr>
          <p:cNvPr id="29" name="Title 1">
            <a:extLst>
              <a:ext uri="{FF2B5EF4-FFF2-40B4-BE49-F238E27FC236}">
                <a16:creationId xmlns:a16="http://schemas.microsoft.com/office/drawing/2014/main" id="{12EFD1CC-F702-4ACB-9B37-3546F1244441}"/>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3-D</a:t>
            </a:r>
            <a:endParaRPr lang="en-US" sz="3600" dirty="0"/>
          </a:p>
        </p:txBody>
      </p:sp>
      <p:sp>
        <p:nvSpPr>
          <p:cNvPr id="34" name="タイトル 1"/>
          <p:cNvSpPr>
            <a:spLocks noGrp="1"/>
          </p:cNvSpPr>
          <p:nvPr>
            <p:ph type="ctrTitle"/>
          </p:nvPr>
        </p:nvSpPr>
        <p:spPr>
          <a:xfrm>
            <a:off x="1767258" y="348386"/>
            <a:ext cx="7199313" cy="719138"/>
          </a:xfrm>
        </p:spPr>
        <p:txBody>
          <a:bodyPr>
            <a:noAutofit/>
          </a:bodyPr>
          <a:lstStyle/>
          <a:p>
            <a:pPr>
              <a:lnSpc>
                <a:spcPct val="100000"/>
              </a:lnSpc>
            </a:pPr>
            <a:r>
              <a:rPr lang="ja-JP" altLang="en-US" sz="1800" dirty="0"/>
              <a:t>マイナポータル連携</a:t>
            </a:r>
            <a:br>
              <a:rPr lang="en-US" altLang="ja-JP" dirty="0"/>
            </a:br>
            <a:r>
              <a:rPr lang="ja-JP" altLang="en-US" dirty="0"/>
              <a:t>～</a:t>
            </a:r>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連携する</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を選択した場合～</a:t>
            </a:r>
          </a:p>
        </p:txBody>
      </p:sp>
      <p:sp>
        <p:nvSpPr>
          <p:cNvPr id="40" name="テキスト ボックス 39"/>
          <p:cNvSpPr txBox="1"/>
          <p:nvPr/>
        </p:nvSpPr>
        <p:spPr>
          <a:xfrm>
            <a:off x="1790690" y="914906"/>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grpSp>
        <p:nvGrpSpPr>
          <p:cNvPr id="41" name="図形グループ 40"/>
          <p:cNvGrpSpPr/>
          <p:nvPr/>
        </p:nvGrpSpPr>
        <p:grpSpPr>
          <a:xfrm>
            <a:off x="3523952" y="4004163"/>
            <a:ext cx="296586" cy="293005"/>
            <a:chOff x="3546641" y="3995693"/>
            <a:chExt cx="296586" cy="293005"/>
          </a:xfrm>
        </p:grpSpPr>
        <p:sp>
          <p:nvSpPr>
            <p:cNvPr id="42" name="円/楕円 41"/>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42"/>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図形グループ 43"/>
          <p:cNvGrpSpPr/>
          <p:nvPr/>
        </p:nvGrpSpPr>
        <p:grpSpPr>
          <a:xfrm>
            <a:off x="3523952" y="1853623"/>
            <a:ext cx="296587" cy="293005"/>
            <a:chOff x="2897417" y="3995693"/>
            <a:chExt cx="296587" cy="293005"/>
          </a:xfrm>
        </p:grpSpPr>
        <p:sp>
          <p:nvSpPr>
            <p:cNvPr id="45" name="円/楕円 44"/>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1934656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サブタイトル 2"/>
          <p:cNvSpPr>
            <a:spLocks noGrp="1"/>
          </p:cNvSpPr>
          <p:nvPr>
            <p:ph type="subTitle" idx="1"/>
          </p:nvPr>
        </p:nvSpPr>
        <p:spPr>
          <a:xfrm>
            <a:off x="418211" y="1429396"/>
            <a:ext cx="8280000" cy="360000"/>
          </a:xfrm>
        </p:spPr>
        <p:txBody>
          <a:bodyPr>
            <a:noAutofit/>
          </a:bodyPr>
          <a:lstStyle/>
          <a:p>
            <a:pPr indent="88900"/>
            <a:r>
              <a:rPr lang="ja-JP" altLang="en-US" dirty="0"/>
              <a:t>マイナンバーカードの認証を行います。</a:t>
            </a:r>
          </a:p>
        </p:txBody>
      </p:sp>
      <p:sp>
        <p:nvSpPr>
          <p:cNvPr id="56" name="テキスト ボックス 55"/>
          <p:cNvSpPr txBox="1"/>
          <p:nvPr/>
        </p:nvSpPr>
        <p:spPr>
          <a:xfrm>
            <a:off x="494689" y="1815057"/>
            <a:ext cx="3600000" cy="4216539"/>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マイナンバーカード</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の読み取り</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開く</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利用者証明用電子</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証明</a:t>
            </a:r>
            <a:r>
              <a:rPr lang="ja-JP" altLang="en-US" sz="2000" b="1" spc="-750" dirty="0">
                <a:latin typeface="Meiryo" charset="-128"/>
                <a:ea typeface="Meiryo" charset="-128"/>
                <a:cs typeface="Meiryo" charset="-128"/>
              </a:rPr>
              <a:t>書</a:t>
            </a:r>
            <a:r>
              <a:rPr lang="ja-JP" altLang="en-US" sz="2000" b="1" dirty="0">
                <a:latin typeface="Meiryo" charset="-128"/>
                <a:ea typeface="Meiryo" charset="-128"/>
                <a:cs typeface="Meiryo" charset="-128"/>
              </a:rPr>
              <a:t>（数字</a:t>
            </a:r>
            <a:r>
              <a:rPr lang="en-US" altLang="ja-JP" sz="2000" b="1" dirty="0">
                <a:latin typeface="Meiryo" charset="-128"/>
                <a:ea typeface="Meiryo" charset="-128"/>
                <a:cs typeface="Meiryo" charset="-128"/>
              </a:rPr>
              <a:t>4</a:t>
            </a:r>
            <a:r>
              <a:rPr lang="ja-JP" altLang="en-US" sz="2000" b="1" dirty="0">
                <a:latin typeface="Meiryo" charset="-128"/>
                <a:ea typeface="Meiryo" charset="-128"/>
                <a:cs typeface="Meiryo" charset="-128"/>
              </a:rPr>
              <a:t>ケタ</a:t>
            </a:r>
            <a:r>
              <a:rPr lang="ja-JP" altLang="en-US" sz="2000" b="1" spc="-1000" dirty="0">
                <a:latin typeface="Meiryo" charset="-128"/>
                <a:ea typeface="Meiryo" charset="-128"/>
                <a:cs typeface="Meiryo" charset="-128"/>
              </a:rPr>
              <a:t>）</a:t>
            </a:r>
            <a:r>
              <a:rPr lang="ja-JP" altLang="en-US" sz="2000" b="1" dirty="0">
                <a:latin typeface="Meiryo" charset="-128"/>
                <a:ea typeface="Meiryo" charset="-128"/>
                <a:cs typeface="Meiryo" charset="-128"/>
              </a:rPr>
              <a:t>の</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パスワードを入力</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次へ</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p:txBody>
      </p:sp>
      <p:pic>
        <p:nvPicPr>
          <p:cNvPr id="38" name="図 37" descr="「国税電子申告・納税システム」のマイナンバー読み取り画面の画像">
            <a:extLst>
              <a:ext uri="{FF2B5EF4-FFF2-40B4-BE49-F238E27FC236}">
                <a16:creationId xmlns:a16="http://schemas.microsoft.com/office/drawing/2014/main" id="{25EB20F5-ECA1-4D66-BBBA-FC9119026B73}"/>
              </a:ext>
            </a:extLst>
          </p:cNvPr>
          <p:cNvPicPr>
            <a:picLocks noChangeAspect="1"/>
          </p:cNvPicPr>
          <p:nvPr/>
        </p:nvPicPr>
        <p:blipFill rotWithShape="1">
          <a:blip r:embed="rId3"/>
          <a:srcRect t="12567" b="44490"/>
          <a:stretch/>
        </p:blipFill>
        <p:spPr bwMode="auto">
          <a:xfrm>
            <a:off x="3320307" y="1999785"/>
            <a:ext cx="2340000" cy="1630424"/>
          </a:xfrm>
          <a:prstGeom prst="rect">
            <a:avLst/>
          </a:prstGeom>
          <a:ln w="9525">
            <a:solidFill>
              <a:schemeClr val="tx1">
                <a:lumMod val="50000"/>
                <a:lumOff val="50000"/>
              </a:schemeClr>
            </a:solidFill>
          </a:ln>
          <a:extLst>
            <a:ext uri="{53640926-AAD7-44D8-BBD7-CCE9431645EC}">
              <a14:shadowObscured xmlns:a14="http://schemas.microsoft.com/office/drawing/2010/main"/>
            </a:ext>
          </a:extLst>
        </p:spPr>
      </p:pic>
      <p:pic>
        <p:nvPicPr>
          <p:cNvPr id="48" name="図 47" descr="「このページを”マイナポータル”で開きますか？」のメッセージの画像">
            <a:extLst>
              <a:ext uri="{FF2B5EF4-FFF2-40B4-BE49-F238E27FC236}">
                <a16:creationId xmlns:a16="http://schemas.microsoft.com/office/drawing/2014/main" id="{5DC84C1F-674E-4A6C-971B-A796B0C689C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320307" y="4159183"/>
            <a:ext cx="2340000" cy="847907"/>
          </a:xfrm>
          <a:prstGeom prst="rect">
            <a:avLst/>
          </a:prstGeom>
          <a:ln w="9525">
            <a:solidFill>
              <a:schemeClr val="tx1">
                <a:lumMod val="50000"/>
                <a:lumOff val="50000"/>
              </a:schemeClr>
            </a:solidFill>
          </a:ln>
        </p:spPr>
      </p:pic>
      <p:sp>
        <p:nvSpPr>
          <p:cNvPr id="39" name="テキスト ボックス 38">
            <a:extLst>
              <a:ext uri="{FF2B5EF4-FFF2-40B4-BE49-F238E27FC236}">
                <a16:creationId xmlns:a16="http://schemas.microsoft.com/office/drawing/2014/main" id="{3E812E2A-F610-4EB6-99F7-ED7817D1FA07}"/>
              </a:ext>
            </a:extLst>
          </p:cNvPr>
          <p:cNvSpPr txBox="1"/>
          <p:nvPr/>
        </p:nvSpPr>
        <p:spPr>
          <a:xfrm>
            <a:off x="3209371" y="5066524"/>
            <a:ext cx="2901395" cy="461665"/>
          </a:xfrm>
          <a:prstGeom prst="rect">
            <a:avLst/>
          </a:prstGeom>
          <a:noFill/>
        </p:spPr>
        <p:txBody>
          <a:bodyPr wrap="square">
            <a:spAutoFit/>
          </a:bodyPr>
          <a:lstStyle/>
          <a:p>
            <a:r>
              <a:rPr lang="ja-JP" altLang="en-US" sz="1200" b="1" dirty="0">
                <a:solidFill>
                  <a:srgbClr val="FF0000"/>
                </a:solidFill>
                <a:latin typeface="Meiryo" charset="-128"/>
                <a:ea typeface="Meiryo" charset="-128"/>
                <a:cs typeface="Meiryo" charset="-128"/>
              </a:rPr>
              <a:t>この画面は表示されない</a:t>
            </a:r>
            <a:endParaRPr lang="en-US" altLang="ja-JP" sz="1200" b="1" dirty="0">
              <a:solidFill>
                <a:srgbClr val="FF0000"/>
              </a:solidFill>
              <a:latin typeface="Meiryo" charset="-128"/>
              <a:ea typeface="Meiryo" charset="-128"/>
              <a:cs typeface="Meiryo" charset="-128"/>
            </a:endParaRPr>
          </a:p>
          <a:p>
            <a:r>
              <a:rPr lang="ja-JP" altLang="en-US" sz="1200" b="1" dirty="0">
                <a:solidFill>
                  <a:srgbClr val="FF0000"/>
                </a:solidFill>
                <a:latin typeface="Meiryo" charset="-128"/>
                <a:ea typeface="Meiryo" charset="-128"/>
                <a:cs typeface="Meiryo" charset="-128"/>
              </a:rPr>
              <a:t>場合があります。</a:t>
            </a:r>
          </a:p>
        </p:txBody>
      </p:sp>
      <p:pic>
        <p:nvPicPr>
          <p:cNvPr id="42" name="図 41" descr="利用者証明用電子証明書のパスワードを入力する画面の画像"/>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194854" y="1978670"/>
            <a:ext cx="2340000" cy="3087854"/>
          </a:xfrm>
          <a:prstGeom prst="rect">
            <a:avLst/>
          </a:prstGeom>
          <a:ln w="9525">
            <a:solidFill>
              <a:schemeClr val="tx1">
                <a:lumMod val="50000"/>
                <a:lumOff val="50000"/>
              </a:schemeClr>
            </a:solidFill>
          </a:ln>
        </p:spPr>
      </p:pic>
      <p:sp>
        <p:nvSpPr>
          <p:cNvPr id="31" name="Title 1">
            <a:extLst>
              <a:ext uri="{FF2B5EF4-FFF2-40B4-BE49-F238E27FC236}">
                <a16:creationId xmlns:a16="http://schemas.microsoft.com/office/drawing/2014/main" id="{12EFD1CC-F702-4ACB-9B37-3546F1244441}"/>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3-D</a:t>
            </a:r>
            <a:endParaRPr lang="en-US" sz="3600" dirty="0"/>
          </a:p>
        </p:txBody>
      </p:sp>
      <p:sp>
        <p:nvSpPr>
          <p:cNvPr id="40" name="タイトル 1"/>
          <p:cNvSpPr>
            <a:spLocks noGrp="1"/>
          </p:cNvSpPr>
          <p:nvPr>
            <p:ph type="ctrTitle"/>
          </p:nvPr>
        </p:nvSpPr>
        <p:spPr>
          <a:xfrm>
            <a:off x="1767258" y="348386"/>
            <a:ext cx="7199313" cy="719138"/>
          </a:xfrm>
        </p:spPr>
        <p:txBody>
          <a:bodyPr>
            <a:noAutofit/>
          </a:bodyPr>
          <a:lstStyle/>
          <a:p>
            <a:pPr>
              <a:lnSpc>
                <a:spcPct val="100000"/>
              </a:lnSpc>
            </a:pPr>
            <a:r>
              <a:rPr lang="ja-JP" altLang="en-US" sz="1800" dirty="0"/>
              <a:t>マイナポータル連携</a:t>
            </a:r>
            <a:br>
              <a:rPr lang="en-US" altLang="ja-JP" dirty="0"/>
            </a:br>
            <a:r>
              <a:rPr lang="ja-JP" altLang="en-US" dirty="0"/>
              <a:t>～</a:t>
            </a:r>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連携する</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を選択した場合～</a:t>
            </a:r>
          </a:p>
        </p:txBody>
      </p:sp>
      <p:sp>
        <p:nvSpPr>
          <p:cNvPr id="41" name="テキスト ボックス 40"/>
          <p:cNvSpPr txBox="1"/>
          <p:nvPr/>
        </p:nvSpPr>
        <p:spPr>
          <a:xfrm>
            <a:off x="1790690" y="914906"/>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sp>
        <p:nvSpPr>
          <p:cNvPr id="63" name="テキスト ボックス 62">
            <a:extLst>
              <a:ext uri="{FF2B5EF4-FFF2-40B4-BE49-F238E27FC236}">
                <a16:creationId xmlns:a16="http://schemas.microsoft.com/office/drawing/2014/main" id="{34CB0905-ABA0-4050-B35C-7D3EF64A526D}"/>
              </a:ext>
            </a:extLst>
          </p:cNvPr>
          <p:cNvSpPr txBox="1"/>
          <p:nvPr/>
        </p:nvSpPr>
        <p:spPr>
          <a:xfrm>
            <a:off x="6099680" y="5137343"/>
            <a:ext cx="2901395" cy="646331"/>
          </a:xfrm>
          <a:prstGeom prst="rect">
            <a:avLst/>
          </a:prstGeom>
          <a:noFill/>
        </p:spPr>
        <p:txBody>
          <a:bodyPr wrap="square">
            <a:spAutoFit/>
          </a:bodyPr>
          <a:lstStyle/>
          <a:p>
            <a:r>
              <a:rPr lang="ja-JP" altLang="en-US" sz="1200" b="1" dirty="0">
                <a:solidFill>
                  <a:srgbClr val="FF0000"/>
                </a:solidFill>
                <a:latin typeface="Meiryo" charset="-128"/>
                <a:ea typeface="Meiryo" charset="-128"/>
                <a:cs typeface="Meiryo" charset="-128"/>
              </a:rPr>
              <a:t>パスワードは、</a:t>
            </a:r>
            <a:r>
              <a:rPr lang="en-US" altLang="ja-JP" sz="1200" b="1" dirty="0">
                <a:solidFill>
                  <a:srgbClr val="FF0000"/>
                </a:solidFill>
                <a:latin typeface="Meiryo" charset="-128"/>
                <a:ea typeface="Meiryo" charset="-128"/>
                <a:cs typeface="Meiryo" charset="-128"/>
              </a:rPr>
              <a:t>3</a:t>
            </a:r>
            <a:r>
              <a:rPr lang="ja-JP" altLang="en-US" sz="1200" b="1" dirty="0">
                <a:solidFill>
                  <a:srgbClr val="FF0000"/>
                </a:solidFill>
                <a:latin typeface="Meiryo" charset="-128"/>
                <a:ea typeface="Meiryo" charset="-128"/>
                <a:cs typeface="Meiryo" charset="-128"/>
              </a:rPr>
              <a:t>回連続して</a:t>
            </a:r>
            <a:endParaRPr lang="en-US" altLang="ja-JP" sz="1200" b="1" dirty="0">
              <a:solidFill>
                <a:srgbClr val="FF0000"/>
              </a:solidFill>
              <a:latin typeface="Meiryo" charset="-128"/>
              <a:ea typeface="Meiryo" charset="-128"/>
              <a:cs typeface="Meiryo" charset="-128"/>
            </a:endParaRPr>
          </a:p>
          <a:p>
            <a:r>
              <a:rPr lang="ja-JP" altLang="en-US" sz="1200" b="1" dirty="0">
                <a:solidFill>
                  <a:srgbClr val="FF0000"/>
                </a:solidFill>
                <a:latin typeface="Meiryo" charset="-128"/>
                <a:ea typeface="Meiryo" charset="-128"/>
                <a:cs typeface="Meiryo" charset="-128"/>
              </a:rPr>
              <a:t>間違えるとロックがかかるので</a:t>
            </a:r>
            <a:endParaRPr lang="en-US" altLang="ja-JP" sz="1200" b="1" dirty="0">
              <a:solidFill>
                <a:srgbClr val="FF0000"/>
              </a:solidFill>
              <a:latin typeface="Meiryo" charset="-128"/>
              <a:ea typeface="Meiryo" charset="-128"/>
              <a:cs typeface="Meiryo" charset="-128"/>
            </a:endParaRPr>
          </a:p>
          <a:p>
            <a:r>
              <a:rPr lang="ja-JP" altLang="en-US" sz="1200" b="1" dirty="0">
                <a:solidFill>
                  <a:srgbClr val="FF0000"/>
                </a:solidFill>
                <a:latin typeface="Meiryo" charset="-128"/>
                <a:ea typeface="Meiryo" charset="-128"/>
                <a:cs typeface="Meiryo" charset="-128"/>
              </a:rPr>
              <a:t>ご注意ください</a:t>
            </a:r>
          </a:p>
        </p:txBody>
      </p:sp>
      <p:sp>
        <p:nvSpPr>
          <p:cNvPr id="64" name="正方形/長方形 63"/>
          <p:cNvSpPr/>
          <p:nvPr/>
        </p:nvSpPr>
        <p:spPr>
          <a:xfrm>
            <a:off x="3474929" y="3262545"/>
            <a:ext cx="2016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p:cNvSpPr/>
          <p:nvPr/>
        </p:nvSpPr>
        <p:spPr>
          <a:xfrm>
            <a:off x="6252004" y="3736680"/>
            <a:ext cx="2232000" cy="39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p:cNvSpPr/>
          <p:nvPr/>
        </p:nvSpPr>
        <p:spPr>
          <a:xfrm>
            <a:off x="6252004" y="4176947"/>
            <a:ext cx="2232000" cy="39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7" name="図形グループ 66"/>
          <p:cNvGrpSpPr/>
          <p:nvPr/>
        </p:nvGrpSpPr>
        <p:grpSpPr>
          <a:xfrm>
            <a:off x="6103580" y="3580834"/>
            <a:ext cx="296586" cy="293005"/>
            <a:chOff x="4232441" y="3995693"/>
            <a:chExt cx="296586" cy="293005"/>
          </a:xfrm>
        </p:grpSpPr>
        <p:sp>
          <p:nvSpPr>
            <p:cNvPr id="68" name="円/楕円 67"/>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フリーフォーム 68"/>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3" name="図形グループ 72"/>
          <p:cNvGrpSpPr/>
          <p:nvPr/>
        </p:nvGrpSpPr>
        <p:grpSpPr>
          <a:xfrm>
            <a:off x="3329217" y="3115160"/>
            <a:ext cx="296587" cy="293005"/>
            <a:chOff x="2897417" y="3995693"/>
            <a:chExt cx="296587" cy="293005"/>
          </a:xfrm>
        </p:grpSpPr>
        <p:sp>
          <p:nvSpPr>
            <p:cNvPr id="74" name="円/楕円 73"/>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76" name="正方形/長方形 75"/>
          <p:cNvSpPr/>
          <p:nvPr/>
        </p:nvSpPr>
        <p:spPr>
          <a:xfrm>
            <a:off x="5100540" y="4634151"/>
            <a:ext cx="504000" cy="28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7" name="図形グループ 76"/>
          <p:cNvGrpSpPr/>
          <p:nvPr/>
        </p:nvGrpSpPr>
        <p:grpSpPr>
          <a:xfrm>
            <a:off x="5460117" y="4486769"/>
            <a:ext cx="296586" cy="293005"/>
            <a:chOff x="3546641" y="3995693"/>
            <a:chExt cx="296586" cy="293005"/>
          </a:xfrm>
        </p:grpSpPr>
        <p:sp>
          <p:nvSpPr>
            <p:cNvPr id="78" name="円/楕円 77"/>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フリーフォーム 78"/>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0" name="図形グループ 79"/>
          <p:cNvGrpSpPr/>
          <p:nvPr/>
        </p:nvGrpSpPr>
        <p:grpSpPr>
          <a:xfrm>
            <a:off x="6103580" y="4419030"/>
            <a:ext cx="296586" cy="293005"/>
            <a:chOff x="5101121" y="3995693"/>
            <a:chExt cx="296586" cy="293005"/>
          </a:xfrm>
        </p:grpSpPr>
        <p:sp>
          <p:nvSpPr>
            <p:cNvPr id="81" name="円/楕円 80"/>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フリーフォーム 81"/>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642024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descr="マイナンバーカードをスマートフォン裏面に密着させている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682152" y="1997616"/>
            <a:ext cx="1800000" cy="2902442"/>
          </a:xfrm>
          <a:prstGeom prst="rect">
            <a:avLst/>
          </a:prstGeom>
          <a:ln w="6350">
            <a:solidFill>
              <a:schemeClr val="tx1"/>
            </a:solidFill>
          </a:ln>
        </p:spPr>
      </p:pic>
      <p:sp>
        <p:nvSpPr>
          <p:cNvPr id="3" name="サブタイトル 2"/>
          <p:cNvSpPr>
            <a:spLocks noGrp="1"/>
          </p:cNvSpPr>
          <p:nvPr>
            <p:ph type="subTitle" idx="1"/>
          </p:nvPr>
        </p:nvSpPr>
        <p:spPr>
          <a:xfrm>
            <a:off x="431603" y="1432500"/>
            <a:ext cx="8280000" cy="360000"/>
          </a:xfrm>
        </p:spPr>
        <p:txBody>
          <a:bodyPr>
            <a:noAutofit/>
          </a:bodyPr>
          <a:lstStyle/>
          <a:p>
            <a:pPr indent="88900"/>
            <a:r>
              <a:rPr lang="ja-JP" altLang="en-US" dirty="0"/>
              <a:t>カードをスマホの裏面に密着させる。</a:t>
            </a:r>
          </a:p>
        </p:txBody>
      </p:sp>
      <p:sp>
        <p:nvSpPr>
          <p:cNvPr id="5" name="テキスト ボックス 4"/>
          <p:cNvSpPr txBox="1"/>
          <p:nvPr/>
        </p:nvSpPr>
        <p:spPr>
          <a:xfrm>
            <a:off x="494139" y="1804598"/>
            <a:ext cx="3168000" cy="4216539"/>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読み取り開始</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スキャンの準備が</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できました</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のメッセージ</a:t>
            </a:r>
          </a:p>
          <a:p>
            <a:pPr indent="7938"/>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読み取りが完了</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しました</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のメッセージが</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表示されます</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自動で次に進みます。</a:t>
            </a:r>
            <a:endParaRPr lang="ja-JP" altLang="en-US" b="1" dirty="0">
              <a:latin typeface="Meiryo" charset="-128"/>
              <a:ea typeface="Meiryo" charset="-128"/>
              <a:cs typeface="Meiryo" charset="-128"/>
            </a:endParaRPr>
          </a:p>
        </p:txBody>
      </p:sp>
      <p:pic>
        <p:nvPicPr>
          <p:cNvPr id="57" name="図 56" descr="「マイナンバーカードの読み取り方法」の画面の画像">
            <a:extLst>
              <a:ext uri="{FF2B5EF4-FFF2-40B4-BE49-F238E27FC236}">
                <a16:creationId xmlns:a16="http://schemas.microsoft.com/office/drawing/2014/main" id="{00DC4E9C-F8EF-40F2-9015-3D5D1C08F2AE}"/>
              </a:ext>
            </a:extLst>
          </p:cNvPr>
          <p:cNvPicPr>
            <a:picLocks noChangeAspect="1"/>
          </p:cNvPicPr>
          <p:nvPr/>
        </p:nvPicPr>
        <p:blipFill>
          <a:blip r:embed="rId4"/>
          <a:stretch>
            <a:fillRect/>
          </a:stretch>
        </p:blipFill>
        <p:spPr>
          <a:xfrm>
            <a:off x="7277287" y="1995250"/>
            <a:ext cx="1260000" cy="1991500"/>
          </a:xfrm>
          <a:prstGeom prst="rect">
            <a:avLst/>
          </a:prstGeom>
          <a:ln>
            <a:solidFill>
              <a:schemeClr val="tx1"/>
            </a:solidFill>
          </a:ln>
        </p:spPr>
      </p:pic>
      <p:pic>
        <p:nvPicPr>
          <p:cNvPr id="58" name="図 57" descr="「マイナンバーカードの読み取り方法」の画面の画像">
            <a:extLst>
              <a:ext uri="{FF2B5EF4-FFF2-40B4-BE49-F238E27FC236}">
                <a16:creationId xmlns:a16="http://schemas.microsoft.com/office/drawing/2014/main" id="{85F39C56-AA28-489E-9868-5C542522AFA2}"/>
              </a:ext>
            </a:extLst>
          </p:cNvPr>
          <p:cNvPicPr>
            <a:picLocks noChangeAspect="1"/>
          </p:cNvPicPr>
          <p:nvPr/>
        </p:nvPicPr>
        <p:blipFill>
          <a:blip r:embed="rId5"/>
          <a:stretch>
            <a:fillRect/>
          </a:stretch>
        </p:blipFill>
        <p:spPr>
          <a:xfrm>
            <a:off x="5831570" y="1995250"/>
            <a:ext cx="1260000" cy="2117056"/>
          </a:xfrm>
          <a:prstGeom prst="rect">
            <a:avLst/>
          </a:prstGeom>
          <a:ln>
            <a:solidFill>
              <a:schemeClr val="tx1"/>
            </a:solidFill>
          </a:ln>
        </p:spPr>
      </p:pic>
      <p:pic>
        <p:nvPicPr>
          <p:cNvPr id="66" name="図 65" descr="「スキャンの準備ができました」のメッセージが表示されている画面の画像">
            <a:extLst>
              <a:ext uri="{FF2B5EF4-FFF2-40B4-BE49-F238E27FC236}">
                <a16:creationId xmlns:a16="http://schemas.microsoft.com/office/drawing/2014/main" id="{9E8B129B-DE8B-4197-A2D2-0CAD49C8F8FA}"/>
              </a:ext>
            </a:extLst>
          </p:cNvPr>
          <p:cNvPicPr>
            <a:picLocks noChangeAspect="1"/>
          </p:cNvPicPr>
          <p:nvPr/>
        </p:nvPicPr>
        <p:blipFill rotWithShape="1">
          <a:blip r:embed="rId6">
            <a:extLst>
              <a:ext uri="{28A0092B-C50C-407E-A947-70E740481C1C}">
                <a14:useLocalDpi xmlns:a14="http://schemas.microsoft.com/office/drawing/2010/main" val="0"/>
              </a:ext>
            </a:extLst>
          </a:blip>
          <a:srcRect t="303" b="-2297"/>
          <a:stretch/>
        </p:blipFill>
        <p:spPr>
          <a:xfrm>
            <a:off x="3684762" y="5000989"/>
            <a:ext cx="1260000" cy="1262371"/>
          </a:xfrm>
          <a:prstGeom prst="rect">
            <a:avLst/>
          </a:prstGeom>
        </p:spPr>
      </p:pic>
      <p:pic>
        <p:nvPicPr>
          <p:cNvPr id="67" name="図 66" descr="「読み取りが完了しました」のメッセージが表示されている画面の画像">
            <a:extLst>
              <a:ext uri="{FF2B5EF4-FFF2-40B4-BE49-F238E27FC236}">
                <a16:creationId xmlns:a16="http://schemas.microsoft.com/office/drawing/2014/main" id="{3B3F3FA3-2010-4BF1-BCD8-0D032498AB22}"/>
              </a:ext>
            </a:extLst>
          </p:cNvPr>
          <p:cNvPicPr>
            <a:picLocks noChangeAspect="1"/>
          </p:cNvPicPr>
          <p:nvPr/>
        </p:nvPicPr>
        <p:blipFill>
          <a:blip r:embed="rId7"/>
          <a:stretch>
            <a:fillRect/>
          </a:stretch>
        </p:blipFill>
        <p:spPr>
          <a:xfrm>
            <a:off x="5094548" y="5009456"/>
            <a:ext cx="1260001" cy="1343305"/>
          </a:xfrm>
          <a:prstGeom prst="rect">
            <a:avLst/>
          </a:prstGeom>
        </p:spPr>
      </p:pic>
      <p:sp>
        <p:nvSpPr>
          <p:cNvPr id="75" name="円/楕円 56">
            <a:extLst>
              <a:ext uri="{FF2B5EF4-FFF2-40B4-BE49-F238E27FC236}">
                <a16:creationId xmlns:a16="http://schemas.microsoft.com/office/drawing/2014/main" id="{CAB11B94-59A7-44DB-822E-CA0068B7CDDE}"/>
              </a:ext>
            </a:extLst>
          </p:cNvPr>
          <p:cNvSpPr>
            <a:spLocks noChangeAspect="1"/>
          </p:cNvSpPr>
          <p:nvPr/>
        </p:nvSpPr>
        <p:spPr>
          <a:xfrm>
            <a:off x="7019883" y="4110578"/>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Title 1">
            <a:extLst>
              <a:ext uri="{FF2B5EF4-FFF2-40B4-BE49-F238E27FC236}">
                <a16:creationId xmlns:a16="http://schemas.microsoft.com/office/drawing/2014/main" id="{12EFD1CC-F702-4ACB-9B37-3546F1244441}"/>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3-D</a:t>
            </a:r>
            <a:endParaRPr lang="en-US" sz="3600" dirty="0"/>
          </a:p>
        </p:txBody>
      </p:sp>
      <p:sp>
        <p:nvSpPr>
          <p:cNvPr id="22" name="タイトル 1"/>
          <p:cNvSpPr>
            <a:spLocks noGrp="1"/>
          </p:cNvSpPr>
          <p:nvPr>
            <p:ph type="ctrTitle"/>
          </p:nvPr>
        </p:nvSpPr>
        <p:spPr>
          <a:xfrm>
            <a:off x="1767258" y="348386"/>
            <a:ext cx="7199313" cy="719138"/>
          </a:xfrm>
        </p:spPr>
        <p:txBody>
          <a:bodyPr>
            <a:noAutofit/>
          </a:bodyPr>
          <a:lstStyle/>
          <a:p>
            <a:pPr>
              <a:lnSpc>
                <a:spcPct val="100000"/>
              </a:lnSpc>
            </a:pPr>
            <a:r>
              <a:rPr lang="ja-JP" altLang="en-US" sz="1800" dirty="0"/>
              <a:t>マイナポータル連携</a:t>
            </a:r>
            <a:br>
              <a:rPr lang="en-US" altLang="ja-JP" dirty="0"/>
            </a:br>
            <a:r>
              <a:rPr lang="ja-JP" altLang="en-US" dirty="0"/>
              <a:t>～</a:t>
            </a:r>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連携する</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を選択した場合～</a:t>
            </a:r>
          </a:p>
        </p:txBody>
      </p:sp>
      <p:sp>
        <p:nvSpPr>
          <p:cNvPr id="25" name="テキスト ボックス 24"/>
          <p:cNvSpPr txBox="1"/>
          <p:nvPr/>
        </p:nvSpPr>
        <p:spPr>
          <a:xfrm>
            <a:off x="1790690" y="914906"/>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sp>
        <p:nvSpPr>
          <p:cNvPr id="36" name="正方形/長方形 35"/>
          <p:cNvSpPr/>
          <p:nvPr/>
        </p:nvSpPr>
        <p:spPr>
          <a:xfrm>
            <a:off x="3924773" y="4064183"/>
            <a:ext cx="1332000" cy="180000"/>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四角形: 角を丸くする 5">
            <a:extLst>
              <a:ext uri="{FF2B5EF4-FFF2-40B4-BE49-F238E27FC236}">
                <a16:creationId xmlns:a16="http://schemas.microsoft.com/office/drawing/2014/main" id="{7EC29173-3B3B-4D2B-A6C0-7CB3DC69AA54}"/>
              </a:ext>
            </a:extLst>
          </p:cNvPr>
          <p:cNvSpPr/>
          <p:nvPr/>
        </p:nvSpPr>
        <p:spPr>
          <a:xfrm>
            <a:off x="5659579" y="1816231"/>
            <a:ext cx="3060000" cy="2520000"/>
          </a:xfrm>
          <a:prstGeom prst="roundRect">
            <a:avLst>
              <a:gd name="adj" fmla="val 6382"/>
            </a:avLst>
          </a:prstGeom>
          <a:noFill/>
          <a:ln w="28575">
            <a:solidFill>
              <a:srgbClr val="0096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5" name="正方形/長方形 44"/>
          <p:cNvSpPr/>
          <p:nvPr/>
        </p:nvSpPr>
        <p:spPr>
          <a:xfrm>
            <a:off x="3745864" y="4295477"/>
            <a:ext cx="1692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6" name="図形グループ 45"/>
          <p:cNvGrpSpPr/>
          <p:nvPr/>
        </p:nvGrpSpPr>
        <p:grpSpPr>
          <a:xfrm>
            <a:off x="3600152" y="4148092"/>
            <a:ext cx="296587" cy="293005"/>
            <a:chOff x="2897417" y="3995693"/>
            <a:chExt cx="296587" cy="293005"/>
          </a:xfrm>
        </p:grpSpPr>
        <p:sp>
          <p:nvSpPr>
            <p:cNvPr id="47" name="円/楕円 46"/>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49" name="図形グループ 48"/>
          <p:cNvGrpSpPr/>
          <p:nvPr/>
        </p:nvGrpSpPr>
        <p:grpSpPr>
          <a:xfrm>
            <a:off x="4977510" y="5257226"/>
            <a:ext cx="296586" cy="293005"/>
            <a:chOff x="4232441" y="3995693"/>
            <a:chExt cx="296586" cy="293005"/>
          </a:xfrm>
        </p:grpSpPr>
        <p:sp>
          <p:nvSpPr>
            <p:cNvPr id="50" name="円/楕円 49"/>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フリーフォーム 50"/>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2" name="図形グループ 51"/>
          <p:cNvGrpSpPr/>
          <p:nvPr/>
        </p:nvGrpSpPr>
        <p:grpSpPr>
          <a:xfrm>
            <a:off x="3546641" y="5257226"/>
            <a:ext cx="296586" cy="293005"/>
            <a:chOff x="3546641" y="3995693"/>
            <a:chExt cx="296586" cy="293005"/>
          </a:xfrm>
        </p:grpSpPr>
        <p:sp>
          <p:nvSpPr>
            <p:cNvPr id="53" name="円/楕円 52"/>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フリーフォーム 53"/>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8" name="カギ線コネクタ 7"/>
          <p:cNvCxnSpPr/>
          <p:nvPr/>
        </p:nvCxnSpPr>
        <p:spPr>
          <a:xfrm flipV="1">
            <a:off x="5255178" y="3573363"/>
            <a:ext cx="396000" cy="576000"/>
          </a:xfrm>
          <a:prstGeom prst="bentConnector3">
            <a:avLst>
              <a:gd name="adj1" fmla="val 64966"/>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8554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マイナポータルとe-Taxをつなぐ」で認証完了画面の画像"/>
          <p:cNvPicPr>
            <a:picLocks noChangeAspect="1"/>
          </p:cNvPicPr>
          <p:nvPr/>
        </p:nvPicPr>
        <p:blipFill>
          <a:blip r:embed="rId3"/>
          <a:stretch>
            <a:fillRect/>
          </a:stretch>
        </p:blipFill>
        <p:spPr>
          <a:xfrm>
            <a:off x="3350064" y="2361605"/>
            <a:ext cx="2340000" cy="2520000"/>
          </a:xfrm>
          <a:prstGeom prst="rect">
            <a:avLst/>
          </a:prstGeom>
          <a:ln w="9525">
            <a:solidFill>
              <a:schemeClr val="tx1">
                <a:lumMod val="50000"/>
                <a:lumOff val="50000"/>
              </a:schemeClr>
            </a:solidFill>
          </a:ln>
        </p:spPr>
      </p:pic>
      <p:sp>
        <p:nvSpPr>
          <p:cNvPr id="30" name="サブタイトル 2"/>
          <p:cNvSpPr>
            <a:spLocks noGrp="1"/>
          </p:cNvSpPr>
          <p:nvPr>
            <p:ph type="subTitle" idx="1"/>
          </p:nvPr>
        </p:nvSpPr>
        <p:spPr>
          <a:xfrm>
            <a:off x="427203" y="1425265"/>
            <a:ext cx="8280000" cy="360000"/>
          </a:xfrm>
        </p:spPr>
        <p:txBody>
          <a:bodyPr>
            <a:noAutofit/>
          </a:bodyPr>
          <a:lstStyle/>
          <a:p>
            <a:pPr indent="88900"/>
            <a:r>
              <a:rPr lang="ja-JP" altLang="en-US" dirty="0"/>
              <a:t>マイナポータル及び</a:t>
            </a:r>
            <a:r>
              <a:rPr lang="en-US" altLang="ja-JP" dirty="0"/>
              <a:t>e-Tax</a:t>
            </a:r>
            <a:r>
              <a:rPr lang="ja-JP" altLang="en-US" dirty="0" err="1"/>
              <a:t>への</a:t>
            </a:r>
            <a:r>
              <a:rPr lang="ja-JP" altLang="en-US" dirty="0"/>
              <a:t>認証完了</a:t>
            </a:r>
            <a:endParaRPr lang="en-US" altLang="ja-JP" dirty="0"/>
          </a:p>
        </p:txBody>
      </p:sp>
      <p:sp>
        <p:nvSpPr>
          <p:cNvPr id="27" name="テキスト ボックス 26"/>
          <p:cNvSpPr txBox="1"/>
          <p:nvPr/>
        </p:nvSpPr>
        <p:spPr>
          <a:xfrm>
            <a:off x="513689" y="1812296"/>
            <a:ext cx="3264638" cy="3108543"/>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次へ</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確定申告書等作成</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コーナーの画面に</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戻ります。</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次へ</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p>
        </p:txBody>
      </p:sp>
      <p:pic>
        <p:nvPicPr>
          <p:cNvPr id="11" name="図 10" descr="「確定申告書等作成コーナー」で「e-Taxの登録状況確認」の画面の画像"/>
          <p:cNvPicPr>
            <a:picLocks noChangeAspect="1"/>
          </p:cNvPicPr>
          <p:nvPr/>
        </p:nvPicPr>
        <p:blipFill rotWithShape="1">
          <a:blip r:embed="rId4">
            <a:extLst>
              <a:ext uri="{28A0092B-C50C-407E-A947-70E740481C1C}">
                <a14:useLocalDpi xmlns:a14="http://schemas.microsoft.com/office/drawing/2010/main" val="0"/>
              </a:ext>
            </a:extLst>
          </a:blip>
          <a:srcRect b="31905"/>
          <a:stretch/>
        </p:blipFill>
        <p:spPr>
          <a:xfrm>
            <a:off x="6196635" y="2361605"/>
            <a:ext cx="2340000" cy="3218984"/>
          </a:xfrm>
          <a:prstGeom prst="rect">
            <a:avLst/>
          </a:prstGeom>
          <a:ln w="9525">
            <a:solidFill>
              <a:schemeClr val="tx1">
                <a:lumMod val="50000"/>
                <a:lumOff val="50000"/>
              </a:schemeClr>
            </a:solidFill>
          </a:ln>
        </p:spPr>
      </p:pic>
      <p:sp>
        <p:nvSpPr>
          <p:cNvPr id="16" name="Title 1">
            <a:extLst>
              <a:ext uri="{FF2B5EF4-FFF2-40B4-BE49-F238E27FC236}">
                <a16:creationId xmlns:a16="http://schemas.microsoft.com/office/drawing/2014/main" id="{12EFD1CC-F702-4ACB-9B37-3546F1244441}"/>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3-D</a:t>
            </a:r>
            <a:endParaRPr lang="en-US" sz="3600" dirty="0"/>
          </a:p>
        </p:txBody>
      </p:sp>
      <p:sp>
        <p:nvSpPr>
          <p:cNvPr id="17" name="タイトル 1"/>
          <p:cNvSpPr>
            <a:spLocks noGrp="1"/>
          </p:cNvSpPr>
          <p:nvPr>
            <p:ph type="ctrTitle"/>
          </p:nvPr>
        </p:nvSpPr>
        <p:spPr>
          <a:xfrm>
            <a:off x="1767258" y="348386"/>
            <a:ext cx="7199313" cy="719138"/>
          </a:xfrm>
        </p:spPr>
        <p:txBody>
          <a:bodyPr>
            <a:noAutofit/>
          </a:bodyPr>
          <a:lstStyle/>
          <a:p>
            <a:pPr>
              <a:lnSpc>
                <a:spcPct val="100000"/>
              </a:lnSpc>
            </a:pPr>
            <a:r>
              <a:rPr lang="ja-JP" altLang="en-US" sz="1800" dirty="0"/>
              <a:t>マイナポータル連携</a:t>
            </a:r>
            <a:br>
              <a:rPr lang="en-US" altLang="ja-JP" dirty="0"/>
            </a:br>
            <a:r>
              <a:rPr lang="ja-JP" altLang="en-US" dirty="0"/>
              <a:t>～</a:t>
            </a:r>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連携する</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を選択した場合～</a:t>
            </a:r>
          </a:p>
        </p:txBody>
      </p:sp>
      <p:sp>
        <p:nvSpPr>
          <p:cNvPr id="18" name="正方形/長方形 17"/>
          <p:cNvSpPr/>
          <p:nvPr/>
        </p:nvSpPr>
        <p:spPr>
          <a:xfrm>
            <a:off x="6220271" y="5063073"/>
            <a:ext cx="2268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下カーブ矢印 18"/>
          <p:cNvSpPr/>
          <p:nvPr/>
        </p:nvSpPr>
        <p:spPr>
          <a:xfrm>
            <a:off x="5342464" y="1815863"/>
            <a:ext cx="1297184" cy="505759"/>
          </a:xfrm>
          <a:prstGeom prst="curvedDownArrow">
            <a:avLst>
              <a:gd name="adj1" fmla="val 25000"/>
              <a:gd name="adj2" fmla="val 50000"/>
              <a:gd name="adj3" fmla="val 28896"/>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正方形/長方形 19"/>
          <p:cNvSpPr/>
          <p:nvPr/>
        </p:nvSpPr>
        <p:spPr>
          <a:xfrm>
            <a:off x="3350064" y="4089404"/>
            <a:ext cx="2268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図形グループ 20"/>
          <p:cNvGrpSpPr/>
          <p:nvPr/>
        </p:nvGrpSpPr>
        <p:grpSpPr>
          <a:xfrm>
            <a:off x="6078184" y="4901629"/>
            <a:ext cx="296586" cy="293005"/>
            <a:chOff x="4232441" y="3995693"/>
            <a:chExt cx="296586" cy="293005"/>
          </a:xfrm>
        </p:grpSpPr>
        <p:sp>
          <p:nvSpPr>
            <p:cNvPr id="22" name="円/楕円 21"/>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22"/>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4" name="図形グループ 23"/>
          <p:cNvGrpSpPr/>
          <p:nvPr/>
        </p:nvGrpSpPr>
        <p:grpSpPr>
          <a:xfrm>
            <a:off x="4994448" y="2022958"/>
            <a:ext cx="296586" cy="293005"/>
            <a:chOff x="3546641" y="3995693"/>
            <a:chExt cx="296586" cy="293005"/>
          </a:xfrm>
        </p:grpSpPr>
        <p:sp>
          <p:nvSpPr>
            <p:cNvPr id="25" name="円/楕円 24"/>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フリーフォーム 25"/>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8" name="図形グループ 27"/>
          <p:cNvGrpSpPr/>
          <p:nvPr/>
        </p:nvGrpSpPr>
        <p:grpSpPr>
          <a:xfrm>
            <a:off x="3219154" y="3944893"/>
            <a:ext cx="296587" cy="293005"/>
            <a:chOff x="2897417" y="3995693"/>
            <a:chExt cx="296587" cy="293005"/>
          </a:xfrm>
        </p:grpSpPr>
        <p:sp>
          <p:nvSpPr>
            <p:cNvPr id="29" name="円/楕円 28"/>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412594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確定申告書等作成コーナー」で「本人情報の入力」画面の上部の画像"/>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373410" y="1999678"/>
            <a:ext cx="2160000" cy="2225190"/>
          </a:xfrm>
          <a:prstGeom prst="rect">
            <a:avLst/>
          </a:prstGeom>
          <a:ln w="9525">
            <a:solidFill>
              <a:schemeClr val="tx1">
                <a:lumMod val="50000"/>
                <a:lumOff val="50000"/>
              </a:schemeClr>
            </a:solidFill>
          </a:ln>
        </p:spPr>
      </p:pic>
      <p:sp>
        <p:nvSpPr>
          <p:cNvPr id="30" name="サブタイトル 2"/>
          <p:cNvSpPr>
            <a:spLocks noGrp="1"/>
          </p:cNvSpPr>
          <p:nvPr>
            <p:ph type="subTitle" idx="1"/>
          </p:nvPr>
        </p:nvSpPr>
        <p:spPr>
          <a:xfrm>
            <a:off x="240933" y="1433732"/>
            <a:ext cx="8280000" cy="360000"/>
          </a:xfrm>
        </p:spPr>
        <p:txBody>
          <a:bodyPr>
            <a:noAutofit/>
          </a:bodyPr>
          <a:lstStyle/>
          <a:p>
            <a:pPr indent="88900"/>
            <a:r>
              <a:rPr lang="ja-JP" altLang="en-US" b="0" dirty="0"/>
              <a:t>［</a:t>
            </a:r>
            <a:r>
              <a:rPr lang="ja-JP" altLang="en-US" dirty="0"/>
              <a:t>参考</a:t>
            </a:r>
            <a:r>
              <a:rPr lang="ja-JP" altLang="en-US" b="0" spc="-1000" dirty="0"/>
              <a:t>］</a:t>
            </a:r>
            <a:r>
              <a:rPr lang="ja-JP" altLang="en-US" dirty="0"/>
              <a:t>住所等の情報の確</a:t>
            </a:r>
            <a:r>
              <a:rPr lang="ja-JP" altLang="en-US" spc="-700" dirty="0"/>
              <a:t>認・</a:t>
            </a:r>
            <a:r>
              <a:rPr lang="ja-JP" altLang="en-US" dirty="0"/>
              <a:t>訂</a:t>
            </a:r>
            <a:r>
              <a:rPr lang="ja-JP" altLang="en-US" kern="0" spc="-1000" dirty="0"/>
              <a:t>正</a:t>
            </a:r>
            <a:endParaRPr lang="ja-JP" altLang="en-US" dirty="0"/>
          </a:p>
        </p:txBody>
      </p:sp>
      <p:sp>
        <p:nvSpPr>
          <p:cNvPr id="27" name="テキスト ボックス 26"/>
          <p:cNvSpPr txBox="1"/>
          <p:nvPr/>
        </p:nvSpPr>
        <p:spPr>
          <a:xfrm>
            <a:off x="505222" y="1947764"/>
            <a:ext cx="3600000" cy="4031873"/>
          </a:xfrm>
          <a:prstGeom prst="rect">
            <a:avLst/>
          </a:prstGeom>
          <a:noFill/>
        </p:spPr>
        <p:txBody>
          <a:bodyPr wrap="square" rtlCol="0">
            <a:spAutoFit/>
          </a:bodyPr>
          <a:lstStyle/>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登録情報</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画面では、</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登録内容を確認して</a:t>
            </a:r>
          </a:p>
          <a:p>
            <a:pPr indent="7938"/>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次へ</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修正がある場合</a:t>
            </a:r>
            <a:r>
              <a:rPr lang="ja-JP" altLang="en-US" sz="2000" b="1" spc="-700" dirty="0">
                <a:latin typeface="Meiryo" charset="-128"/>
                <a:ea typeface="Meiryo" charset="-128"/>
                <a:cs typeface="Meiryo" charset="-128"/>
              </a:rPr>
              <a:t>は</a:t>
            </a:r>
            <a:endParaRPr lang="en-US" altLang="ja-JP" sz="2000" b="1" spc="-700" dirty="0">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訂正</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ボタンを</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タップして修正</a:t>
            </a:r>
          </a:p>
          <a:p>
            <a:pPr indent="7938"/>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内容を変更する</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ボタンをタップ</a:t>
            </a:r>
          </a:p>
        </p:txBody>
      </p:sp>
      <p:pic>
        <p:nvPicPr>
          <p:cNvPr id="8" name="図 7" descr="「確定申告書等作成コーナー」の「登録情報」画面の上部の画像"/>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697198" y="1947764"/>
            <a:ext cx="2160000" cy="2012844"/>
          </a:xfrm>
          <a:prstGeom prst="rect">
            <a:avLst/>
          </a:prstGeom>
          <a:ln w="9525">
            <a:solidFill>
              <a:schemeClr val="tx1">
                <a:lumMod val="50000"/>
                <a:lumOff val="50000"/>
              </a:schemeClr>
            </a:solidFill>
          </a:ln>
        </p:spPr>
      </p:pic>
      <p:pic>
        <p:nvPicPr>
          <p:cNvPr id="10" name="図 9" descr="「確定申告書等作成コーナー」の「登録情報」画面の下部で「訂正」・「次へ」が表示されている画像"/>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680408" y="4102476"/>
            <a:ext cx="2160000" cy="1753339"/>
          </a:xfrm>
          <a:prstGeom prst="rect">
            <a:avLst/>
          </a:prstGeom>
          <a:ln w="6350">
            <a:solidFill>
              <a:schemeClr val="tx1"/>
            </a:solidFill>
          </a:ln>
        </p:spPr>
      </p:pic>
      <p:pic>
        <p:nvPicPr>
          <p:cNvPr id="13" name="図 12" descr="「確定申告書等作成コーナー」で「本人情報の入力」画面の下部で「内容を変更する」が表示されている画像&#10;"/>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373410" y="4250267"/>
            <a:ext cx="2160000" cy="1605548"/>
          </a:xfrm>
          <a:prstGeom prst="rect">
            <a:avLst/>
          </a:prstGeom>
          <a:ln w="6350">
            <a:solidFill>
              <a:schemeClr val="tx1"/>
            </a:solidFill>
          </a:ln>
        </p:spPr>
      </p:pic>
      <p:sp>
        <p:nvSpPr>
          <p:cNvPr id="19" name="Title 1">
            <a:extLst>
              <a:ext uri="{FF2B5EF4-FFF2-40B4-BE49-F238E27FC236}">
                <a16:creationId xmlns:a16="http://schemas.microsoft.com/office/drawing/2014/main" id="{12EFD1CC-F702-4ACB-9B37-3546F1244441}"/>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3-D</a:t>
            </a:r>
            <a:endParaRPr lang="en-US" sz="3600" dirty="0"/>
          </a:p>
        </p:txBody>
      </p:sp>
      <p:sp>
        <p:nvSpPr>
          <p:cNvPr id="23" name="タイトル 1"/>
          <p:cNvSpPr>
            <a:spLocks noGrp="1"/>
          </p:cNvSpPr>
          <p:nvPr>
            <p:ph type="ctrTitle"/>
          </p:nvPr>
        </p:nvSpPr>
        <p:spPr>
          <a:xfrm>
            <a:off x="1767258" y="348386"/>
            <a:ext cx="7199313" cy="719138"/>
          </a:xfrm>
        </p:spPr>
        <p:txBody>
          <a:bodyPr>
            <a:noAutofit/>
          </a:bodyPr>
          <a:lstStyle/>
          <a:p>
            <a:pPr>
              <a:lnSpc>
                <a:spcPct val="100000"/>
              </a:lnSpc>
            </a:pPr>
            <a:r>
              <a:rPr lang="ja-JP" altLang="en-US" sz="1800" dirty="0"/>
              <a:t>マイナポータル連携</a:t>
            </a:r>
            <a:br>
              <a:rPr lang="en-US" altLang="ja-JP" dirty="0"/>
            </a:br>
            <a:r>
              <a:rPr lang="ja-JP" altLang="en-US" dirty="0"/>
              <a:t>～</a:t>
            </a:r>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連携する</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を選択した場合～</a:t>
            </a:r>
          </a:p>
        </p:txBody>
      </p:sp>
      <p:pic>
        <p:nvPicPr>
          <p:cNvPr id="24" name="図 23"/>
          <p:cNvPicPr>
            <a:picLocks noChangeAspect="1"/>
          </p:cNvPicPr>
          <p:nvPr/>
        </p:nvPicPr>
        <p:blipFill>
          <a:blip r:embed="rId7"/>
          <a:stretch>
            <a:fillRect/>
          </a:stretch>
        </p:blipFill>
        <p:spPr>
          <a:xfrm>
            <a:off x="3587304" y="3886903"/>
            <a:ext cx="2340000" cy="377417"/>
          </a:xfrm>
          <a:prstGeom prst="rect">
            <a:avLst/>
          </a:prstGeom>
        </p:spPr>
      </p:pic>
      <p:pic>
        <p:nvPicPr>
          <p:cNvPr id="26" name="図 25"/>
          <p:cNvPicPr>
            <a:picLocks noChangeAspect="1"/>
          </p:cNvPicPr>
          <p:nvPr/>
        </p:nvPicPr>
        <p:blipFill>
          <a:blip r:embed="rId7"/>
          <a:stretch>
            <a:fillRect/>
          </a:stretch>
        </p:blipFill>
        <p:spPr>
          <a:xfrm>
            <a:off x="6305114" y="4039303"/>
            <a:ext cx="2340000" cy="377417"/>
          </a:xfrm>
          <a:prstGeom prst="rect">
            <a:avLst/>
          </a:prstGeom>
        </p:spPr>
      </p:pic>
      <p:sp>
        <p:nvSpPr>
          <p:cNvPr id="28" name="正方形/長方形 27"/>
          <p:cNvSpPr/>
          <p:nvPr/>
        </p:nvSpPr>
        <p:spPr>
          <a:xfrm>
            <a:off x="6398070" y="5350940"/>
            <a:ext cx="2088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3697198" y="5401738"/>
            <a:ext cx="2088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 name="図形グループ 30"/>
          <p:cNvGrpSpPr/>
          <p:nvPr/>
        </p:nvGrpSpPr>
        <p:grpSpPr>
          <a:xfrm>
            <a:off x="6255983" y="5189496"/>
            <a:ext cx="296586" cy="293005"/>
            <a:chOff x="4232441" y="3995693"/>
            <a:chExt cx="296586" cy="293005"/>
          </a:xfrm>
        </p:grpSpPr>
        <p:sp>
          <p:nvSpPr>
            <p:cNvPr id="32" name="円/楕円 31"/>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32"/>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0" name="正方形/長方形 39"/>
          <p:cNvSpPr/>
          <p:nvPr/>
        </p:nvSpPr>
        <p:spPr>
          <a:xfrm>
            <a:off x="3697198" y="4876803"/>
            <a:ext cx="900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1" name="図形グループ 40"/>
          <p:cNvGrpSpPr/>
          <p:nvPr/>
        </p:nvGrpSpPr>
        <p:grpSpPr>
          <a:xfrm>
            <a:off x="3566288" y="5689025"/>
            <a:ext cx="296587" cy="293005"/>
            <a:chOff x="2897417" y="3995693"/>
            <a:chExt cx="296587" cy="293005"/>
          </a:xfrm>
        </p:grpSpPr>
        <p:sp>
          <p:nvSpPr>
            <p:cNvPr id="42" name="円/楕円 41"/>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44" name="図形グループ 43"/>
          <p:cNvGrpSpPr/>
          <p:nvPr/>
        </p:nvGrpSpPr>
        <p:grpSpPr>
          <a:xfrm>
            <a:off x="4452581" y="4723832"/>
            <a:ext cx="296586" cy="293005"/>
            <a:chOff x="3546641" y="3995693"/>
            <a:chExt cx="296586" cy="293005"/>
          </a:xfrm>
        </p:grpSpPr>
        <p:sp>
          <p:nvSpPr>
            <p:cNvPr id="45" name="円/楕円 44"/>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45"/>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961387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31826" y="495489"/>
            <a:ext cx="6888650" cy="5555367"/>
          </a:xfrm>
          <a:prstGeom prst="rect">
            <a:avLst/>
          </a:prstGeom>
          <a:noFill/>
        </p:spPr>
        <p:txBody>
          <a:bodyPr wrap="square" rtlCol="0">
            <a:spAutoFit/>
          </a:bodyPr>
          <a:lstStyle/>
          <a:p>
            <a:pPr marL="454025" indent="-444500">
              <a:tabLst>
                <a:tab pos="793750" algn="l"/>
                <a:tab pos="5827713" algn="l"/>
              </a:tabLst>
            </a:pPr>
            <a:r>
              <a:rPr lang="ja-JP" altLang="en-US" sz="2400" b="1" dirty="0">
                <a:solidFill>
                  <a:srgbClr val="009650"/>
                </a:solidFill>
                <a:latin typeface="Meiryo" charset="-128"/>
                <a:ea typeface="Meiryo" charset="-128"/>
                <a:cs typeface="Meiryo" charset="-128"/>
              </a:rPr>
              <a:t>３</a:t>
            </a:r>
            <a:r>
              <a:rPr lang="en-US" altLang="ja-JP" sz="2400" b="1" dirty="0">
                <a:solidFill>
                  <a:srgbClr val="009650"/>
                </a:solidFill>
                <a:latin typeface="Meiryo" charset="-128"/>
                <a:ea typeface="Meiryo" charset="-128"/>
                <a:cs typeface="Meiryo" charset="-128"/>
              </a:rPr>
              <a:t>.	</a:t>
            </a:r>
            <a:r>
              <a:rPr lang="ja-JP" altLang="en-US" sz="2400" b="1" dirty="0">
                <a:solidFill>
                  <a:srgbClr val="009650"/>
                </a:solidFill>
                <a:latin typeface="Meiryo" charset="-128"/>
                <a:ea typeface="Meiryo" charset="-128"/>
                <a:cs typeface="Meiryo" charset="-128"/>
              </a:rPr>
              <a:t>マイナンバーカードで</a:t>
            </a:r>
            <a:endParaRPr lang="en-US" altLang="ja-JP" sz="2400" b="1" dirty="0">
              <a:solidFill>
                <a:srgbClr val="009650"/>
              </a:solidFill>
              <a:latin typeface="Meiryo" charset="-128"/>
              <a:ea typeface="Meiryo" charset="-128"/>
              <a:cs typeface="Meiryo" charset="-128"/>
            </a:endParaRPr>
          </a:p>
          <a:p>
            <a:pPr marL="454025" indent="-444500">
              <a:tabLst>
                <a:tab pos="793750" algn="l"/>
                <a:tab pos="5827713" algn="l"/>
              </a:tabLst>
            </a:pPr>
            <a:r>
              <a:rPr lang="en-US" altLang="ja-JP" sz="2400" b="1" dirty="0">
                <a:solidFill>
                  <a:srgbClr val="009650"/>
                </a:solidFill>
                <a:latin typeface="Meiryo" charset="-128"/>
                <a:ea typeface="Meiryo" charset="-128"/>
                <a:cs typeface="Meiryo" charset="-128"/>
              </a:rPr>
              <a:t>	</a:t>
            </a:r>
            <a:r>
              <a:rPr lang="ja-JP" altLang="en-US" sz="2400" b="1" dirty="0">
                <a:solidFill>
                  <a:srgbClr val="009650"/>
                </a:solidFill>
                <a:latin typeface="Meiryo" charset="-128"/>
                <a:ea typeface="Meiryo" charset="-128"/>
                <a:cs typeface="Meiryo" charset="-128"/>
              </a:rPr>
              <a:t>確定申告書を作成し、</a:t>
            </a:r>
            <a:r>
              <a:rPr lang="en-US" altLang="ja-JP" sz="2400" b="1" dirty="0">
                <a:solidFill>
                  <a:srgbClr val="009650"/>
                </a:solidFill>
                <a:latin typeface="Meiryo" charset="-128"/>
                <a:ea typeface="Meiryo" charset="-128"/>
                <a:cs typeface="Meiryo" charset="-128"/>
              </a:rPr>
              <a:t>e-Tax</a:t>
            </a:r>
            <a:r>
              <a:rPr lang="ja-JP" altLang="en-US" sz="2400" b="1" dirty="0">
                <a:solidFill>
                  <a:srgbClr val="009650"/>
                </a:solidFill>
                <a:latin typeface="Meiryo" charset="-128"/>
                <a:ea typeface="Meiryo" charset="-128"/>
                <a:cs typeface="Meiryo" charset="-128"/>
              </a:rPr>
              <a:t>で送信</a:t>
            </a:r>
            <a:endParaRPr lang="en-US" altLang="ja-JP" sz="2400" b="1" dirty="0">
              <a:solidFill>
                <a:srgbClr val="009650"/>
              </a:solidFill>
              <a:latin typeface="Meiryo" charset="-128"/>
              <a:ea typeface="Meiryo" charset="-128"/>
              <a:cs typeface="Meiryo" charset="-128"/>
            </a:endParaRPr>
          </a:p>
          <a:p>
            <a:pPr marL="454025" indent="-444500">
              <a:tabLst>
                <a:tab pos="793750" algn="l"/>
                <a:tab pos="5827713" algn="l"/>
              </a:tabLst>
            </a:pPr>
            <a:endParaRPr lang="en-US" altLang="ja-JP" sz="2000" b="1" dirty="0">
              <a:solidFill>
                <a:srgbClr val="009650"/>
              </a:solidFill>
              <a:latin typeface="Meiryo" charset="-128"/>
              <a:ea typeface="Meiryo" charset="-128"/>
              <a:cs typeface="Meiryo" charset="-128"/>
            </a:endParaRPr>
          </a:p>
          <a:p>
            <a:pPr marL="454025" indent="-444500">
              <a:lnSpc>
                <a:spcPct val="120000"/>
              </a:lnSpc>
              <a:tabLst>
                <a:tab pos="793750" algn="l"/>
                <a:tab pos="5827713" algn="l"/>
              </a:tabLst>
            </a:pPr>
            <a:r>
              <a:rPr lang="ja-JP" altLang="en-US" sz="2000" b="1" dirty="0">
                <a:latin typeface="Meiryo" charset="-128"/>
                <a:ea typeface="Meiryo" charset="-128"/>
                <a:cs typeface="Meiryo" charset="-128"/>
              </a:rPr>
              <a:t>　</a:t>
            </a:r>
            <a:r>
              <a:rPr lang="en-US" altLang="ja-JP" sz="2000" b="1" dirty="0">
                <a:latin typeface="Meiryo" charset="-128"/>
                <a:ea typeface="Meiryo" charset="-128"/>
                <a:cs typeface="Meiryo" charset="-128"/>
              </a:rPr>
              <a:t> 	</a:t>
            </a:r>
            <a:r>
              <a:rPr lang="en-US" altLang="ja-JP" sz="2000" b="1" dirty="0">
                <a:latin typeface="Meiryo UI" panose="020B0604030504040204" pitchFamily="50" charset="-128"/>
                <a:ea typeface="Meiryo UI" panose="020B0604030504040204" pitchFamily="50" charset="-128"/>
                <a:cs typeface="Meiryo" charset="-128"/>
              </a:rPr>
              <a:t>A</a:t>
            </a: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マイナンバーカードを使ったスマホでの</a:t>
            </a:r>
            <a:endParaRPr lang="en-US" altLang="ja-JP" sz="2000" b="1" dirty="0">
              <a:latin typeface="Meiryo" charset="-128"/>
              <a:ea typeface="Meiryo" charset="-128"/>
              <a:cs typeface="Meiryo" charset="-128"/>
            </a:endParaRPr>
          </a:p>
          <a:p>
            <a:pPr marL="911225" lvl="1" indent="-444500" algn="dist">
              <a:lnSpc>
                <a:spcPct val="120000"/>
              </a:lnSpc>
              <a:tabLst>
                <a:tab pos="793750" algn="l"/>
                <a:tab pos="5827713" algn="l"/>
              </a:tabLst>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確定申告に必要なもの</a:t>
            </a:r>
            <a:r>
              <a:rPr lang="en-US" altLang="ja-JP" sz="2000" b="1" dirty="0">
                <a:latin typeface="Meiryo" charset="-128"/>
                <a:ea typeface="Meiryo" charset="-128"/>
                <a:cs typeface="Meiryo" charset="-128"/>
              </a:rPr>
              <a:t>……………………………</a:t>
            </a:r>
            <a:r>
              <a:rPr lang="ja-JP" altLang="en-US" sz="2000" b="1" dirty="0">
                <a:latin typeface="Meiryo" charset="-128"/>
                <a:ea typeface="Meiryo" charset="-128"/>
                <a:cs typeface="Meiryo" charset="-128"/>
              </a:rPr>
              <a:t>Ｐ</a:t>
            </a:r>
            <a:r>
              <a:rPr lang="en-US" altLang="ja-JP" sz="2000" b="1" dirty="0">
                <a:latin typeface="Meiryo" charset="-128"/>
                <a:ea typeface="Meiryo" charset="-128"/>
                <a:cs typeface="Meiryo" charset="-128"/>
              </a:rPr>
              <a:t>4</a:t>
            </a:r>
          </a:p>
          <a:p>
            <a:pPr marL="454025" indent="-444500">
              <a:lnSpc>
                <a:spcPct val="120000"/>
              </a:lnSpc>
              <a:tabLst>
                <a:tab pos="793750" algn="l"/>
                <a:tab pos="5827713" algn="l"/>
              </a:tabLst>
            </a:pPr>
            <a:r>
              <a:rPr lang="en-US" altLang="ja-JP" sz="2000" b="1" dirty="0">
                <a:latin typeface="Meiryo UI" panose="020B0604030504040204" pitchFamily="50" charset="-128"/>
                <a:ea typeface="Meiryo UI" panose="020B0604030504040204" pitchFamily="50" charset="-128"/>
                <a:cs typeface="Meiryo" charset="-128"/>
              </a:rPr>
              <a:t>	B</a:t>
            </a: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国税庁の確定申告書等作成コーナーに</a:t>
            </a:r>
            <a:endParaRPr lang="en-US" altLang="ja-JP" sz="2000" b="1" dirty="0">
              <a:latin typeface="Meiryo" charset="-128"/>
              <a:ea typeface="Meiryo" charset="-128"/>
              <a:cs typeface="Meiryo" charset="-128"/>
            </a:endParaRPr>
          </a:p>
          <a:p>
            <a:pPr marL="454025" indent="-444500" algn="dist">
              <a:lnSpc>
                <a:spcPct val="120000"/>
              </a:lnSpc>
              <a:tabLst>
                <a:tab pos="793750" algn="l"/>
                <a:tab pos="5827713" algn="l"/>
              </a:tabLst>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アクセスして作成開始</a:t>
            </a:r>
            <a:r>
              <a:rPr lang="en-US" altLang="ja-JP" sz="2000" b="1" dirty="0">
                <a:latin typeface="Meiryo" charset="-128"/>
                <a:ea typeface="Meiryo" charset="-128"/>
                <a:cs typeface="Meiryo" charset="-128"/>
              </a:rPr>
              <a:t>……………………………</a:t>
            </a:r>
            <a:r>
              <a:rPr lang="ja-JP" altLang="en-US" sz="2000" b="1" dirty="0">
                <a:latin typeface="Meiryo" charset="-128"/>
                <a:ea typeface="Meiryo" charset="-128"/>
                <a:cs typeface="Meiryo" charset="-128"/>
              </a:rPr>
              <a:t>Ｐ</a:t>
            </a:r>
            <a:r>
              <a:rPr lang="en-US" altLang="ja-JP" sz="2000" b="1" dirty="0">
                <a:latin typeface="Meiryo" charset="-128"/>
                <a:ea typeface="Meiryo" charset="-128"/>
                <a:cs typeface="Meiryo" charset="-128"/>
              </a:rPr>
              <a:t>5</a:t>
            </a:r>
          </a:p>
          <a:p>
            <a:pPr marL="454025" indent="-444500" algn="dist">
              <a:lnSpc>
                <a:spcPct val="120000"/>
              </a:lnSpc>
              <a:tabLst>
                <a:tab pos="793750" algn="l"/>
                <a:tab pos="5827713" algn="l"/>
              </a:tabLst>
            </a:pPr>
            <a:r>
              <a:rPr lang="en-US" altLang="ja-JP" sz="2000" b="1" dirty="0">
                <a:latin typeface="Meiryo UI" panose="020B0604030504040204" pitchFamily="50" charset="-128"/>
                <a:ea typeface="Meiryo UI" panose="020B0604030504040204" pitchFamily="50" charset="-128"/>
                <a:cs typeface="Meiryo" charset="-128"/>
              </a:rPr>
              <a:t>	C</a:t>
            </a: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マイナポータル連携とは</a:t>
            </a:r>
            <a:r>
              <a:rPr lang="en-US" altLang="ja-JP" sz="2000" b="1" dirty="0">
                <a:latin typeface="Meiryo" charset="-128"/>
                <a:ea typeface="Meiryo" charset="-128"/>
                <a:cs typeface="Meiryo" charset="-128"/>
              </a:rPr>
              <a:t>………………………</a:t>
            </a:r>
            <a:r>
              <a:rPr lang="ja-JP" altLang="en-US" sz="2000" b="1" dirty="0">
                <a:latin typeface="Meiryo" charset="-128"/>
                <a:ea typeface="Meiryo" charset="-128"/>
                <a:cs typeface="Meiryo" charset="-128"/>
              </a:rPr>
              <a:t>Ｐ</a:t>
            </a:r>
            <a:r>
              <a:rPr lang="en-US" altLang="ja-JP" sz="2000" b="1" dirty="0">
                <a:latin typeface="Meiryo" charset="-128"/>
                <a:ea typeface="Meiryo" charset="-128"/>
                <a:cs typeface="Meiryo" charset="-128"/>
              </a:rPr>
              <a:t>11</a:t>
            </a:r>
          </a:p>
          <a:p>
            <a:pPr marL="454025" indent="-444500">
              <a:lnSpc>
                <a:spcPct val="120000"/>
              </a:lnSpc>
              <a:tabLst>
                <a:tab pos="793750" algn="l"/>
                <a:tab pos="5827713" algn="l"/>
              </a:tabLst>
            </a:pPr>
            <a:r>
              <a:rPr lang="en-US" altLang="ja-JP" sz="2000" b="1" dirty="0">
                <a:latin typeface="Meiryo UI" panose="020B0604030504040204" pitchFamily="50" charset="-128"/>
                <a:ea typeface="Meiryo UI" panose="020B0604030504040204" pitchFamily="50" charset="-128"/>
                <a:cs typeface="Meiryo" charset="-128"/>
              </a:rPr>
              <a:t>	D</a:t>
            </a: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マイナポータル連携</a:t>
            </a:r>
            <a:endParaRPr lang="en-US" altLang="ja-JP" sz="2000" b="1" dirty="0">
              <a:latin typeface="Meiryo" charset="-128"/>
              <a:ea typeface="Meiryo" charset="-128"/>
              <a:cs typeface="Meiryo" charset="-128"/>
            </a:endParaRPr>
          </a:p>
          <a:p>
            <a:pPr marL="454025" indent="-444500" algn="dist">
              <a:lnSpc>
                <a:spcPct val="120000"/>
              </a:lnSpc>
              <a:tabLst>
                <a:tab pos="793750" algn="l"/>
                <a:tab pos="5827713" algn="l"/>
              </a:tabLst>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～「連携する」を選択した場合～</a:t>
            </a:r>
            <a:r>
              <a:rPr lang="en-US" altLang="ja-JP" sz="2000" b="1" dirty="0">
                <a:latin typeface="Meiryo" charset="-128"/>
                <a:ea typeface="Meiryo" charset="-128"/>
                <a:cs typeface="Meiryo" charset="-128"/>
              </a:rPr>
              <a:t>……………</a:t>
            </a:r>
            <a:r>
              <a:rPr lang="ja-JP" altLang="en-US" sz="2000" b="1" dirty="0">
                <a:latin typeface="Meiryo" charset="-128"/>
                <a:ea typeface="Meiryo" charset="-128"/>
                <a:cs typeface="Meiryo" charset="-128"/>
              </a:rPr>
              <a:t>Ｐ</a:t>
            </a:r>
            <a:r>
              <a:rPr lang="en-US" altLang="ja-JP" sz="2000" b="1" dirty="0">
                <a:latin typeface="Meiryo" charset="-128"/>
                <a:ea typeface="Meiryo" charset="-128"/>
                <a:cs typeface="Meiryo" charset="-128"/>
              </a:rPr>
              <a:t>12</a:t>
            </a:r>
          </a:p>
          <a:p>
            <a:pPr marL="454025" indent="-444500">
              <a:lnSpc>
                <a:spcPct val="120000"/>
              </a:lnSpc>
              <a:tabLst>
                <a:tab pos="793750" algn="l"/>
                <a:tab pos="5827713" algn="l"/>
              </a:tabLst>
            </a:pPr>
            <a:r>
              <a:rPr lang="en-US" altLang="ja-JP" sz="2000" b="1" dirty="0">
                <a:latin typeface="Meiryo" charset="-128"/>
                <a:ea typeface="Meiryo" charset="-128"/>
                <a:cs typeface="Meiryo" charset="-128"/>
              </a:rPr>
              <a:t>	E.	</a:t>
            </a:r>
            <a:r>
              <a:rPr lang="ja-JP" altLang="en-US" sz="2000" b="1" dirty="0">
                <a:latin typeface="Meiryo" charset="-128"/>
                <a:ea typeface="Meiryo" charset="-128"/>
                <a:cs typeface="Meiryo" charset="-128"/>
              </a:rPr>
              <a:t>マイナポータル連携</a:t>
            </a:r>
            <a:endParaRPr lang="en-US" altLang="ja-JP" sz="2000" b="1" dirty="0">
              <a:latin typeface="Meiryo" charset="-128"/>
              <a:ea typeface="Meiryo" charset="-128"/>
              <a:cs typeface="Meiryo" charset="-128"/>
            </a:endParaRPr>
          </a:p>
          <a:p>
            <a:pPr marL="454025" indent="-444500" algn="dist">
              <a:lnSpc>
                <a:spcPct val="120000"/>
              </a:lnSpc>
              <a:tabLst>
                <a:tab pos="793750" algn="l"/>
                <a:tab pos="5827713" algn="l"/>
              </a:tabLst>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～「連携しない」を選択した場合～</a:t>
            </a:r>
            <a:r>
              <a:rPr lang="en-US" altLang="ja-JP" sz="2000" b="1" dirty="0">
                <a:latin typeface="Meiryo" charset="-128"/>
                <a:ea typeface="Meiryo" charset="-128"/>
                <a:cs typeface="Meiryo" charset="-128"/>
              </a:rPr>
              <a:t>…………</a:t>
            </a:r>
            <a:r>
              <a:rPr lang="ja-JP" altLang="en-US" sz="2000" b="1" dirty="0">
                <a:latin typeface="Meiryo" charset="-128"/>
                <a:ea typeface="Meiryo" charset="-128"/>
                <a:cs typeface="Meiryo" charset="-128"/>
              </a:rPr>
              <a:t>Ｐ</a:t>
            </a:r>
            <a:r>
              <a:rPr lang="en-US" altLang="ja-JP" sz="2000" b="1" dirty="0">
                <a:latin typeface="Meiryo" charset="-128"/>
                <a:ea typeface="Meiryo" charset="-128"/>
                <a:cs typeface="Meiryo" charset="-128"/>
              </a:rPr>
              <a:t>22</a:t>
            </a:r>
          </a:p>
          <a:p>
            <a:pPr marL="454025" indent="-444500" algn="dist">
              <a:lnSpc>
                <a:spcPct val="120000"/>
              </a:lnSpc>
              <a:tabLst>
                <a:tab pos="793750" algn="l"/>
                <a:tab pos="5827713" algn="l"/>
              </a:tabLst>
            </a:pPr>
            <a:r>
              <a:rPr lang="en-US" altLang="ja-JP" sz="2000" b="1" dirty="0">
                <a:latin typeface="Meiryo" charset="-128"/>
                <a:ea typeface="Meiryo" charset="-128"/>
                <a:cs typeface="Meiryo" charset="-128"/>
              </a:rPr>
              <a:t>	F.</a:t>
            </a:r>
            <a:r>
              <a:rPr lang="ja-JP" altLang="en-US" sz="2000" b="1" dirty="0">
                <a:latin typeface="Meiryo" charset="-128"/>
                <a:ea typeface="Meiryo" charset="-128"/>
                <a:cs typeface="Meiryo" charset="-128"/>
              </a:rPr>
              <a:t> </a:t>
            </a:r>
            <a:r>
              <a:rPr lang="en-US" altLang="ja-JP" sz="2000" b="1" dirty="0">
                <a:latin typeface="Meiryo" charset="-128"/>
                <a:ea typeface="Meiryo" charset="-128"/>
                <a:cs typeface="Meiryo" charset="-128"/>
              </a:rPr>
              <a:t>xml</a:t>
            </a:r>
            <a:r>
              <a:rPr lang="ja-JP" altLang="en-US" sz="2000" b="1" dirty="0">
                <a:latin typeface="Meiryo" charset="-128"/>
                <a:ea typeface="Meiryo" charset="-128"/>
                <a:cs typeface="Meiryo" charset="-128"/>
              </a:rPr>
              <a:t>データの読込</a:t>
            </a:r>
            <a:r>
              <a:rPr lang="en-US" altLang="ja-JP" sz="2000" b="1" dirty="0">
                <a:latin typeface="Meiryo" charset="-128"/>
                <a:ea typeface="Meiryo" charset="-128"/>
                <a:cs typeface="Meiryo" charset="-128"/>
              </a:rPr>
              <a:t>…………………………………</a:t>
            </a:r>
            <a:r>
              <a:rPr lang="ja-JP" altLang="en-US" sz="2000" b="1" dirty="0">
                <a:latin typeface="Meiryo" charset="-128"/>
                <a:ea typeface="Meiryo" charset="-128"/>
                <a:cs typeface="Meiryo" charset="-128"/>
              </a:rPr>
              <a:t>Ｐ</a:t>
            </a:r>
            <a:r>
              <a:rPr lang="en-US" altLang="ja-JP" sz="2000" b="1" dirty="0">
                <a:latin typeface="Meiryo" charset="-128"/>
                <a:ea typeface="Meiryo" charset="-128"/>
                <a:cs typeface="Meiryo" charset="-128"/>
              </a:rPr>
              <a:t>29</a:t>
            </a:r>
          </a:p>
          <a:p>
            <a:pPr marL="454025" indent="-444500" algn="dist">
              <a:lnSpc>
                <a:spcPct val="120000"/>
              </a:lnSpc>
              <a:tabLst>
                <a:tab pos="793750" algn="l"/>
                <a:tab pos="5827713" algn="l"/>
              </a:tabLst>
            </a:pPr>
            <a:r>
              <a:rPr lang="en-US" altLang="ja-JP" sz="2000" b="1" dirty="0">
                <a:latin typeface="Meiryo" charset="-128"/>
                <a:ea typeface="Meiryo" charset="-128"/>
                <a:cs typeface="Meiryo" charset="-128"/>
              </a:rPr>
              <a:t>	G.</a:t>
            </a:r>
            <a:r>
              <a:rPr lang="ja-JP" altLang="en-US" sz="2000" b="1" dirty="0">
                <a:latin typeface="Meiryo" charset="-128"/>
                <a:ea typeface="Meiryo" charset="-128"/>
                <a:cs typeface="Meiryo" charset="-128"/>
              </a:rPr>
              <a:t>金額等の入力</a:t>
            </a:r>
            <a:r>
              <a:rPr lang="en-US" altLang="ja-JP" sz="2000" b="1" dirty="0">
                <a:latin typeface="Meiryo" charset="-128"/>
                <a:ea typeface="Meiryo" charset="-128"/>
                <a:cs typeface="Meiryo" charset="-128"/>
              </a:rPr>
              <a:t>………………………………………</a:t>
            </a:r>
            <a:r>
              <a:rPr lang="ja-JP" altLang="en-US" sz="2000" b="1" dirty="0">
                <a:latin typeface="Meiryo" charset="-128"/>
                <a:ea typeface="Meiryo" charset="-128"/>
                <a:cs typeface="Meiryo" charset="-128"/>
              </a:rPr>
              <a:t>Ｐ</a:t>
            </a:r>
            <a:r>
              <a:rPr lang="en-US" altLang="ja-JP" sz="2000" b="1" dirty="0">
                <a:latin typeface="Meiryo" charset="-128"/>
                <a:ea typeface="Meiryo" charset="-128"/>
                <a:cs typeface="Meiryo" charset="-128"/>
              </a:rPr>
              <a:t>30</a:t>
            </a:r>
          </a:p>
          <a:p>
            <a:pPr marL="454025" indent="-444500" algn="dist">
              <a:lnSpc>
                <a:spcPct val="120000"/>
              </a:lnSpc>
              <a:tabLst>
                <a:tab pos="793750" algn="l"/>
                <a:tab pos="5827713" algn="l"/>
              </a:tabLst>
            </a:pPr>
            <a:r>
              <a:rPr lang="en-US" altLang="ja-JP" sz="2000" b="1" dirty="0">
                <a:latin typeface="Meiryo" charset="-128"/>
                <a:ea typeface="Meiryo" charset="-128"/>
                <a:cs typeface="Meiryo" charset="-128"/>
              </a:rPr>
              <a:t>	H.</a:t>
            </a:r>
            <a:r>
              <a:rPr lang="ja-JP" altLang="en-US" sz="2000" b="1" dirty="0">
                <a:latin typeface="Meiryo" charset="-128"/>
                <a:ea typeface="Meiryo" charset="-128"/>
                <a:cs typeface="Meiryo" charset="-128"/>
              </a:rPr>
              <a:t>マイナンバーの入力</a:t>
            </a:r>
            <a:r>
              <a:rPr lang="en-US" altLang="ja-JP" sz="2000" b="1" dirty="0">
                <a:latin typeface="Meiryo" charset="-128"/>
                <a:ea typeface="Meiryo" charset="-128"/>
                <a:cs typeface="Meiryo" charset="-128"/>
              </a:rPr>
              <a:t>………………………………</a:t>
            </a:r>
            <a:r>
              <a:rPr lang="ja-JP" altLang="en-US" sz="2000" b="1" dirty="0">
                <a:latin typeface="Meiryo" charset="-128"/>
                <a:ea typeface="Meiryo" charset="-128"/>
                <a:cs typeface="Meiryo" charset="-128"/>
              </a:rPr>
              <a:t>Ｐ</a:t>
            </a:r>
            <a:r>
              <a:rPr lang="en-US" altLang="ja-JP" sz="2000" b="1" dirty="0">
                <a:latin typeface="Meiryo" charset="-128"/>
                <a:ea typeface="Meiryo" charset="-128"/>
                <a:cs typeface="Meiryo" charset="-128"/>
              </a:rPr>
              <a:t>36</a:t>
            </a:r>
            <a:endParaRPr lang="ja-JP" altLang="en-US" sz="2000" b="1" dirty="0">
              <a:latin typeface="Meiryo" charset="-128"/>
              <a:ea typeface="Meiryo" charset="-128"/>
              <a:cs typeface="Meiryo" charset="-128"/>
            </a:endParaRPr>
          </a:p>
        </p:txBody>
      </p:sp>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503428" y="519853"/>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Meiryo" charset="-128"/>
                <a:ea typeface="Meiryo" charset="-128"/>
                <a:cs typeface="Meiryo" charset="-128"/>
              </a:rPr>
              <a:t>目　次</a:t>
            </a:r>
          </a:p>
        </p:txBody>
      </p:sp>
      <p:pic>
        <p:nvPicPr>
          <p:cNvPr id="7" name="図 6" descr="書類を持つイータ君のイラスト"/>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620" y="4363073"/>
            <a:ext cx="1290387" cy="1661864"/>
          </a:xfrm>
          <a:prstGeom prst="rect">
            <a:avLst/>
          </a:prstGeom>
        </p:spPr>
      </p:pic>
      <p:cxnSp>
        <p:nvCxnSpPr>
          <p:cNvPr id="5" name="直線コネクタ 4"/>
          <p:cNvCxnSpPr/>
          <p:nvPr/>
        </p:nvCxnSpPr>
        <p:spPr>
          <a:xfrm>
            <a:off x="1682496" y="1458538"/>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3560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図 36" descr="マイナポータルで控除証明書の取得画面の画像"/>
          <p:cNvPicPr>
            <a:picLocks noChangeAspect="1"/>
          </p:cNvPicPr>
          <p:nvPr/>
        </p:nvPicPr>
        <p:blipFill rotWithShape="1">
          <a:blip r:embed="rId3" cstate="print">
            <a:extLst>
              <a:ext uri="{28A0092B-C50C-407E-A947-70E740481C1C}">
                <a14:useLocalDpi xmlns:a14="http://schemas.microsoft.com/office/drawing/2010/main" val="0"/>
              </a:ext>
            </a:extLst>
          </a:blip>
          <a:srcRect t="1144" b="23325"/>
          <a:stretch/>
        </p:blipFill>
        <p:spPr>
          <a:xfrm>
            <a:off x="7099441" y="2345815"/>
            <a:ext cx="1440000" cy="3481268"/>
          </a:xfrm>
          <a:prstGeom prst="rect">
            <a:avLst/>
          </a:prstGeom>
          <a:ln w="9525">
            <a:solidFill>
              <a:schemeClr val="tx1">
                <a:lumMod val="50000"/>
                <a:lumOff val="50000"/>
              </a:schemeClr>
            </a:solidFill>
          </a:ln>
        </p:spPr>
      </p:pic>
      <p:sp>
        <p:nvSpPr>
          <p:cNvPr id="27" name="テキスト ボックス 26"/>
          <p:cNvSpPr txBox="1"/>
          <p:nvPr/>
        </p:nvSpPr>
        <p:spPr>
          <a:xfrm>
            <a:off x="487700" y="1932680"/>
            <a:ext cx="4104000" cy="4708981"/>
          </a:xfrm>
          <a:prstGeom prst="rect">
            <a:avLst/>
          </a:prstGeom>
          <a:noFill/>
        </p:spPr>
        <p:txBody>
          <a:bodyPr wrap="square" rtlCol="0">
            <a:spAutoFit/>
          </a:bodyPr>
          <a:lstStyle/>
          <a:p>
            <a:pPr indent="7938"/>
            <a:r>
              <a:rPr lang="ja-JP" altLang="en-US" sz="2400" b="1" dirty="0">
                <a:solidFill>
                  <a:srgbClr val="009650"/>
                </a:solidFill>
                <a:latin typeface="Meiryo" charset="-128"/>
                <a:ea typeface="Meiryo" charset="-128"/>
                <a:cs typeface="Meiryo" charset="-128"/>
              </a:rPr>
              <a:t>❶</a:t>
            </a:r>
            <a:r>
              <a:rPr lang="en-US" altLang="ja-JP" sz="2400" b="1" dirty="0">
                <a:solidFill>
                  <a:srgbClr val="009650"/>
                </a:solidFill>
                <a:latin typeface="Meiryo" charset="-128"/>
                <a:ea typeface="Meiryo" charset="-128"/>
                <a:cs typeface="Meiryo" charset="-128"/>
              </a:rPr>
              <a:t> </a:t>
            </a:r>
          </a:p>
          <a:p>
            <a:pPr indent="7938"/>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取得情報の選択</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の</a:t>
            </a:r>
            <a:endParaRPr lang="en-US" altLang="ja-JP" b="1" dirty="0">
              <a:latin typeface="Meiryo" charset="-128"/>
              <a:ea typeface="Meiryo" charset="-128"/>
              <a:cs typeface="Meiryo" charset="-128"/>
            </a:endParaRPr>
          </a:p>
          <a:p>
            <a:pPr indent="7938"/>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取得する</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をタップ</a:t>
            </a:r>
          </a:p>
          <a:p>
            <a:pPr indent="7938"/>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a:p>
            <a:pPr indent="7938"/>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次へ</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をタップ</a:t>
            </a:r>
            <a:endParaRPr lang="en-US" altLang="ja-JP" b="1" dirty="0">
              <a:latin typeface="Meiryo" charset="-128"/>
              <a:ea typeface="Meiryo" charset="-128"/>
              <a:cs typeface="Meiryo" charset="-128"/>
            </a:endParaRPr>
          </a:p>
          <a:p>
            <a:pPr indent="7938"/>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a:p>
            <a:pPr indent="7938"/>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b="1" dirty="0">
                <a:latin typeface="Meiryo" charset="-128"/>
                <a:ea typeface="Meiryo" charset="-128"/>
                <a:cs typeface="Meiryo" charset="-128"/>
              </a:rPr>
              <a:t>STEP1:</a:t>
            </a:r>
            <a:r>
              <a:rPr lang="ja-JP" altLang="en-US" b="1" dirty="0">
                <a:latin typeface="Meiryo" charset="-128"/>
                <a:ea typeface="Meiryo" charset="-128"/>
                <a:cs typeface="Meiryo" charset="-128"/>
              </a:rPr>
              <a:t>本人同意と</a:t>
            </a:r>
            <a:endParaRPr lang="en-US" altLang="ja-JP" b="1" dirty="0">
              <a:latin typeface="Meiryo" charset="-128"/>
              <a:ea typeface="Meiryo" charset="-128"/>
              <a:cs typeface="Meiryo" charset="-128"/>
            </a:endParaRPr>
          </a:p>
          <a:p>
            <a:pPr indent="7938"/>
            <a:r>
              <a:rPr lang="ja-JP" altLang="en-US" b="1" dirty="0">
                <a:latin typeface="Meiryo" charset="-128"/>
                <a:ea typeface="Meiryo" charset="-128"/>
                <a:cs typeface="Meiryo" charset="-128"/>
              </a:rPr>
              <a:t>本人確認</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画面では</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上記</a:t>
            </a:r>
            <a:endParaRPr lang="en-US" altLang="ja-JP" b="1" dirty="0">
              <a:latin typeface="Meiryo" charset="-128"/>
              <a:ea typeface="Meiryo" charset="-128"/>
              <a:cs typeface="Meiryo" charset="-128"/>
            </a:endParaRPr>
          </a:p>
          <a:p>
            <a:pPr indent="7938"/>
            <a:r>
              <a:rPr lang="ja-JP" altLang="en-US" b="1" dirty="0">
                <a:latin typeface="Meiryo" charset="-128"/>
                <a:ea typeface="Meiryo" charset="-128"/>
                <a:cs typeface="Meiryo" charset="-128"/>
              </a:rPr>
              <a:t>に同意する</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にチェック</a:t>
            </a:r>
            <a:endParaRPr lang="en-US" altLang="ja-JP" b="1" dirty="0">
              <a:latin typeface="Meiryo" charset="-128"/>
              <a:ea typeface="Meiryo" charset="-128"/>
              <a:cs typeface="Meiryo" charset="-128"/>
            </a:endParaRPr>
          </a:p>
          <a:p>
            <a:pPr indent="7938"/>
            <a:r>
              <a:rPr lang="ja-JP" altLang="en-US" sz="2400" b="1" dirty="0">
                <a:solidFill>
                  <a:srgbClr val="009650"/>
                </a:solidFill>
                <a:latin typeface="Meiryo" charset="-128"/>
                <a:ea typeface="Meiryo" charset="-128"/>
                <a:cs typeface="Meiryo" charset="-128"/>
              </a:rPr>
              <a:t>❹</a:t>
            </a:r>
            <a:endParaRPr lang="en-US" altLang="ja-JP" sz="2400" b="1" dirty="0">
              <a:solidFill>
                <a:srgbClr val="009650"/>
              </a:solidFill>
              <a:latin typeface="Meiryo" charset="-128"/>
              <a:ea typeface="Meiryo" charset="-128"/>
              <a:cs typeface="Meiryo" charset="-128"/>
            </a:endParaRPr>
          </a:p>
          <a:p>
            <a:pPr indent="7938"/>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次へ</a:t>
            </a:r>
            <a:r>
              <a:rPr lang="ja-JP" altLang="en-US" b="1" spc="-700" dirty="0">
                <a:latin typeface="Meiryo" charset="-128"/>
                <a:ea typeface="Meiryo" charset="-128"/>
                <a:cs typeface="Meiryo" charset="-128"/>
              </a:rPr>
              <a:t>」</a:t>
            </a:r>
            <a:r>
              <a:rPr lang="ja-JP" altLang="en-US" b="1" dirty="0">
                <a:latin typeface="Meiryo" charset="-128"/>
                <a:ea typeface="Meiryo" charset="-128"/>
                <a:cs typeface="Meiryo" charset="-128"/>
              </a:rPr>
              <a:t>をタップ</a:t>
            </a:r>
          </a:p>
          <a:p>
            <a:pPr indent="7938"/>
            <a:r>
              <a:rPr lang="ja-JP" altLang="en-US" sz="2400" b="1" dirty="0">
                <a:solidFill>
                  <a:srgbClr val="009650"/>
                </a:solidFill>
                <a:latin typeface="Meiryo" charset="-128"/>
                <a:ea typeface="Meiryo" charset="-128"/>
                <a:cs typeface="Meiryo" charset="-128"/>
              </a:rPr>
              <a:t>❺</a:t>
            </a:r>
            <a:endParaRPr lang="en-US" altLang="ja-JP" sz="2400" b="1" dirty="0">
              <a:solidFill>
                <a:srgbClr val="009650"/>
              </a:solidFill>
              <a:latin typeface="Meiryo" charset="-128"/>
              <a:ea typeface="Meiryo" charset="-128"/>
              <a:cs typeface="Meiryo" charset="-128"/>
            </a:endParaRPr>
          </a:p>
          <a:p>
            <a:pPr indent="7938"/>
            <a:r>
              <a:rPr lang="ja-JP" altLang="en-US" b="1" dirty="0">
                <a:latin typeface="メイリオ" panose="020B0604030504040204" pitchFamily="50" charset="-128"/>
                <a:ea typeface="メイリオ" panose="020B0604030504040204" pitchFamily="50" charset="-128"/>
              </a:rPr>
              <a:t>取得する控除証明書等が選択されて</a:t>
            </a:r>
            <a:endParaRPr lang="en-US" altLang="ja-JP" b="1" dirty="0">
              <a:latin typeface="メイリオ" panose="020B0604030504040204" pitchFamily="50" charset="-128"/>
              <a:ea typeface="メイリオ" panose="020B0604030504040204" pitchFamily="50" charset="-128"/>
            </a:endParaRPr>
          </a:p>
          <a:p>
            <a:pPr indent="7938"/>
            <a:r>
              <a:rPr lang="ja-JP" altLang="en-US" b="1" dirty="0">
                <a:latin typeface="メイリオ" panose="020B0604030504040204" pitchFamily="50" charset="-128"/>
                <a:ea typeface="メイリオ" panose="020B0604030504040204" pitchFamily="50" charset="-128"/>
              </a:rPr>
              <a:t>いることを確認して</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メイリオ" panose="020B0604030504040204" pitchFamily="50" charset="-128"/>
                <a:ea typeface="メイリオ" panose="020B0604030504040204" pitchFamily="50" charset="-128"/>
              </a:rPr>
              <a:t>次へ」をタップ</a:t>
            </a:r>
            <a:endParaRPr lang="ja-JP" altLang="en-US" b="1" dirty="0">
              <a:latin typeface="メイリオ" panose="020B0604030504040204" pitchFamily="50" charset="-128"/>
              <a:ea typeface="メイリオ" panose="020B0604030504040204" pitchFamily="50" charset="-128"/>
              <a:cs typeface="Meiryo" charset="-128"/>
            </a:endParaRPr>
          </a:p>
          <a:p>
            <a:pPr indent="7938"/>
            <a:endParaRPr lang="ja-JP" altLang="en-US" b="1" dirty="0">
              <a:latin typeface="Meiryo" charset="-128"/>
              <a:ea typeface="Meiryo" charset="-128"/>
              <a:cs typeface="Meiryo" charset="-128"/>
            </a:endParaRPr>
          </a:p>
        </p:txBody>
      </p:sp>
      <p:pic>
        <p:nvPicPr>
          <p:cNvPr id="38" name="図 37" descr="「確定申告書等作成コーナー」で取得情報の選択をする画面の画像"/>
          <p:cNvPicPr>
            <a:picLocks noChangeAspect="1"/>
          </p:cNvPicPr>
          <p:nvPr/>
        </p:nvPicPr>
        <p:blipFill rotWithShape="1">
          <a:blip r:embed="rId4">
            <a:extLst>
              <a:ext uri="{28A0092B-C50C-407E-A947-70E740481C1C}">
                <a14:useLocalDpi xmlns:a14="http://schemas.microsoft.com/office/drawing/2010/main" val="0"/>
              </a:ext>
            </a:extLst>
          </a:blip>
          <a:srcRect b="19130"/>
          <a:stretch/>
        </p:blipFill>
        <p:spPr>
          <a:xfrm>
            <a:off x="3505570" y="2352226"/>
            <a:ext cx="1440000" cy="2815471"/>
          </a:xfrm>
          <a:prstGeom prst="rect">
            <a:avLst/>
          </a:prstGeom>
          <a:ln w="9525">
            <a:solidFill>
              <a:schemeClr val="tx1">
                <a:lumMod val="50000"/>
                <a:lumOff val="50000"/>
              </a:schemeClr>
            </a:solidFill>
          </a:ln>
        </p:spPr>
      </p:pic>
      <p:sp>
        <p:nvSpPr>
          <p:cNvPr id="30" name="サブタイトル 2"/>
          <p:cNvSpPr>
            <a:spLocks noGrp="1"/>
          </p:cNvSpPr>
          <p:nvPr>
            <p:ph type="subTitle" idx="1"/>
          </p:nvPr>
        </p:nvSpPr>
        <p:spPr>
          <a:xfrm>
            <a:off x="423134" y="1432159"/>
            <a:ext cx="8280000" cy="360000"/>
          </a:xfrm>
        </p:spPr>
        <p:txBody>
          <a:bodyPr>
            <a:noAutofit/>
          </a:bodyPr>
          <a:lstStyle/>
          <a:p>
            <a:pPr indent="88900"/>
            <a:r>
              <a:rPr lang="ja-JP" altLang="en-US" dirty="0"/>
              <a:t>マイナポータル連携</a:t>
            </a:r>
            <a:endParaRPr lang="ja-JP" altLang="en-US" sz="2000" dirty="0"/>
          </a:p>
        </p:txBody>
      </p:sp>
      <p:pic>
        <p:nvPicPr>
          <p:cNvPr id="40" name="図 39" descr="マイナポータルのSTEP1の上部の画像"/>
          <p:cNvPicPr>
            <a:picLocks noChangeAspect="1"/>
          </p:cNvPicPr>
          <p:nvPr/>
        </p:nvPicPr>
        <p:blipFill rotWithShape="1">
          <a:blip r:embed="rId5">
            <a:extLst>
              <a:ext uri="{28A0092B-C50C-407E-A947-70E740481C1C}">
                <a14:useLocalDpi xmlns:a14="http://schemas.microsoft.com/office/drawing/2010/main" val="0"/>
              </a:ext>
            </a:extLst>
          </a:blip>
          <a:srcRect t="-1305"/>
          <a:stretch/>
        </p:blipFill>
        <p:spPr>
          <a:xfrm>
            <a:off x="5295900" y="2348131"/>
            <a:ext cx="1440000" cy="682244"/>
          </a:xfrm>
          <a:prstGeom prst="rect">
            <a:avLst/>
          </a:prstGeom>
          <a:ln w="9525">
            <a:solidFill>
              <a:schemeClr val="tx1">
                <a:lumMod val="50000"/>
                <a:lumOff val="50000"/>
              </a:schemeClr>
            </a:solidFill>
          </a:ln>
        </p:spPr>
      </p:pic>
      <p:pic>
        <p:nvPicPr>
          <p:cNvPr id="41" name="図 40" descr="マイナポータルのSTEP1の画面の下部で「上記に同意する」にチェックが入っている画像"/>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5295900" y="3124669"/>
            <a:ext cx="1440000" cy="787681"/>
          </a:xfrm>
          <a:prstGeom prst="rect">
            <a:avLst/>
          </a:prstGeom>
          <a:ln w="9525">
            <a:solidFill>
              <a:schemeClr val="tx1">
                <a:lumMod val="50000"/>
                <a:lumOff val="50000"/>
              </a:schemeClr>
            </a:solidFill>
          </a:ln>
        </p:spPr>
      </p:pic>
      <p:pic>
        <p:nvPicPr>
          <p:cNvPr id="42" name="図 41" descr="マイナポータルのSTEP２の上部の画像"/>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5295900" y="4158965"/>
            <a:ext cx="1440000" cy="656057"/>
          </a:xfrm>
          <a:prstGeom prst="rect">
            <a:avLst/>
          </a:prstGeom>
          <a:ln w="9525">
            <a:solidFill>
              <a:schemeClr val="tx1">
                <a:lumMod val="50000"/>
                <a:lumOff val="50000"/>
              </a:schemeClr>
            </a:solidFill>
          </a:ln>
        </p:spPr>
      </p:pic>
      <p:pic>
        <p:nvPicPr>
          <p:cNvPr id="43" name="図 42" descr="マイナポータルのSTEP２の画面の下部で「キャンセル」・「次へ」が表示されている画像"/>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5295900" y="4910438"/>
            <a:ext cx="1440000" cy="263740"/>
          </a:xfrm>
          <a:prstGeom prst="rect">
            <a:avLst/>
          </a:prstGeom>
          <a:ln w="9525">
            <a:solidFill>
              <a:schemeClr val="tx1">
                <a:lumMod val="50000"/>
                <a:lumOff val="50000"/>
              </a:schemeClr>
            </a:solidFill>
          </a:ln>
        </p:spPr>
      </p:pic>
      <p:sp>
        <p:nvSpPr>
          <p:cNvPr id="39" name="Title 1">
            <a:extLst>
              <a:ext uri="{FF2B5EF4-FFF2-40B4-BE49-F238E27FC236}">
                <a16:creationId xmlns:a16="http://schemas.microsoft.com/office/drawing/2014/main" id="{12EFD1CC-F702-4ACB-9B37-3546F1244441}"/>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3-D</a:t>
            </a:r>
            <a:endParaRPr lang="en-US" sz="3600" dirty="0"/>
          </a:p>
        </p:txBody>
      </p:sp>
      <p:sp>
        <p:nvSpPr>
          <p:cNvPr id="52" name="タイトル 1"/>
          <p:cNvSpPr>
            <a:spLocks noGrp="1"/>
          </p:cNvSpPr>
          <p:nvPr>
            <p:ph type="ctrTitle"/>
          </p:nvPr>
        </p:nvSpPr>
        <p:spPr>
          <a:xfrm>
            <a:off x="1767258" y="348386"/>
            <a:ext cx="7199313" cy="719138"/>
          </a:xfrm>
        </p:spPr>
        <p:txBody>
          <a:bodyPr>
            <a:noAutofit/>
          </a:bodyPr>
          <a:lstStyle/>
          <a:p>
            <a:pPr>
              <a:lnSpc>
                <a:spcPct val="100000"/>
              </a:lnSpc>
            </a:pPr>
            <a:r>
              <a:rPr lang="ja-JP" altLang="en-US" sz="1800" dirty="0"/>
              <a:t>マイナポータル連携</a:t>
            </a:r>
            <a:br>
              <a:rPr lang="en-US" altLang="ja-JP" dirty="0"/>
            </a:br>
            <a:r>
              <a:rPr lang="ja-JP" altLang="en-US" dirty="0"/>
              <a:t>～</a:t>
            </a:r>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連携する</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を選択した場合～</a:t>
            </a:r>
          </a:p>
        </p:txBody>
      </p:sp>
      <p:sp>
        <p:nvSpPr>
          <p:cNvPr id="53" name="正方形/長方形 52"/>
          <p:cNvSpPr/>
          <p:nvPr/>
        </p:nvSpPr>
        <p:spPr>
          <a:xfrm>
            <a:off x="3505578" y="3943160"/>
            <a:ext cx="648000"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p:cNvSpPr/>
          <p:nvPr/>
        </p:nvSpPr>
        <p:spPr>
          <a:xfrm>
            <a:off x="3505578" y="4328626"/>
            <a:ext cx="1440000"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p:cNvSpPr/>
          <p:nvPr/>
        </p:nvSpPr>
        <p:spPr>
          <a:xfrm>
            <a:off x="8132189" y="5541777"/>
            <a:ext cx="432000" cy="2319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7" name="図 66"/>
          <p:cNvPicPr>
            <a:picLocks noChangeAspect="1"/>
          </p:cNvPicPr>
          <p:nvPr/>
        </p:nvPicPr>
        <p:blipFill>
          <a:blip r:embed="rId9"/>
          <a:stretch>
            <a:fillRect/>
          </a:stretch>
        </p:blipFill>
        <p:spPr>
          <a:xfrm>
            <a:off x="5205900" y="2950550"/>
            <a:ext cx="1620000" cy="261289"/>
          </a:xfrm>
          <a:prstGeom prst="rect">
            <a:avLst/>
          </a:prstGeom>
        </p:spPr>
      </p:pic>
      <p:sp>
        <p:nvSpPr>
          <p:cNvPr id="64" name="正方形/長方形 63"/>
          <p:cNvSpPr/>
          <p:nvPr/>
        </p:nvSpPr>
        <p:spPr>
          <a:xfrm>
            <a:off x="6443363" y="3666800"/>
            <a:ext cx="324000" cy="21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5" name="正方形/長方形 64"/>
          <p:cNvSpPr/>
          <p:nvPr/>
        </p:nvSpPr>
        <p:spPr>
          <a:xfrm>
            <a:off x="5359511" y="3210460"/>
            <a:ext cx="648000" cy="21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8" name="図 67"/>
          <p:cNvPicPr>
            <a:picLocks noChangeAspect="1"/>
          </p:cNvPicPr>
          <p:nvPr/>
        </p:nvPicPr>
        <p:blipFill>
          <a:blip r:embed="rId9"/>
          <a:stretch>
            <a:fillRect/>
          </a:stretch>
        </p:blipFill>
        <p:spPr>
          <a:xfrm>
            <a:off x="5205900" y="4737015"/>
            <a:ext cx="1620000" cy="261289"/>
          </a:xfrm>
          <a:prstGeom prst="rect">
            <a:avLst/>
          </a:prstGeom>
        </p:spPr>
      </p:pic>
      <p:sp>
        <p:nvSpPr>
          <p:cNvPr id="66" name="正方形/長方形 65"/>
          <p:cNvSpPr/>
          <p:nvPr/>
        </p:nvSpPr>
        <p:spPr>
          <a:xfrm>
            <a:off x="6384094" y="4928331"/>
            <a:ext cx="324000" cy="25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69" name="図形グループ 68"/>
          <p:cNvGrpSpPr/>
          <p:nvPr/>
        </p:nvGrpSpPr>
        <p:grpSpPr>
          <a:xfrm>
            <a:off x="7986567" y="5316494"/>
            <a:ext cx="296586" cy="293005"/>
            <a:chOff x="5878361" y="3995693"/>
            <a:chExt cx="296586" cy="293005"/>
          </a:xfrm>
        </p:grpSpPr>
        <p:sp>
          <p:nvSpPr>
            <p:cNvPr id="70" name="円/楕円 69"/>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フリーフォーム 70"/>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2" name="図形グループ 71"/>
          <p:cNvGrpSpPr/>
          <p:nvPr/>
        </p:nvGrpSpPr>
        <p:grpSpPr>
          <a:xfrm>
            <a:off x="6557390" y="4698426"/>
            <a:ext cx="296586" cy="293005"/>
            <a:chOff x="5101121" y="3995693"/>
            <a:chExt cx="296586" cy="293005"/>
          </a:xfrm>
        </p:grpSpPr>
        <p:sp>
          <p:nvSpPr>
            <p:cNvPr id="73" name="円/楕円 72"/>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フリーフォーム 73"/>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5" name="図形グループ 74"/>
          <p:cNvGrpSpPr/>
          <p:nvPr/>
        </p:nvGrpSpPr>
        <p:grpSpPr>
          <a:xfrm>
            <a:off x="5866512" y="3360694"/>
            <a:ext cx="296586" cy="293005"/>
            <a:chOff x="4232441" y="3995693"/>
            <a:chExt cx="296586" cy="293005"/>
          </a:xfrm>
        </p:grpSpPr>
        <p:sp>
          <p:nvSpPr>
            <p:cNvPr id="76" name="円/楕円 75"/>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7" name="フリーフォーム 76"/>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78" name="図形グループ 77"/>
          <p:cNvGrpSpPr/>
          <p:nvPr/>
        </p:nvGrpSpPr>
        <p:grpSpPr>
          <a:xfrm>
            <a:off x="4799714" y="4122691"/>
            <a:ext cx="296586" cy="293005"/>
            <a:chOff x="3546641" y="3995693"/>
            <a:chExt cx="296586" cy="293005"/>
          </a:xfrm>
        </p:grpSpPr>
        <p:sp>
          <p:nvSpPr>
            <p:cNvPr id="79" name="円/楕円 78"/>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0" name="フリーフォーム 79"/>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81" name="図形グループ 80"/>
          <p:cNvGrpSpPr/>
          <p:nvPr/>
        </p:nvGrpSpPr>
        <p:grpSpPr>
          <a:xfrm>
            <a:off x="3363087" y="3750160"/>
            <a:ext cx="296587" cy="293005"/>
            <a:chOff x="2897417" y="3995693"/>
            <a:chExt cx="296587" cy="293005"/>
          </a:xfrm>
        </p:grpSpPr>
        <p:sp>
          <p:nvSpPr>
            <p:cNvPr id="82" name="円/楕円 81"/>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テキスト ボックス 82"/>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3568706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493995" y="1276484"/>
            <a:ext cx="3528000" cy="4524315"/>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❻ </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取得情報の選択</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p>
          <a:p>
            <a:pPr indent="7938"/>
            <a:r>
              <a:rPr lang="ja-JP" altLang="en-US" sz="2000" b="1" dirty="0">
                <a:latin typeface="Meiryo" charset="-128"/>
                <a:ea typeface="Meiryo" charset="-128"/>
                <a:cs typeface="Meiryo" charset="-128"/>
              </a:rPr>
              <a:t>画面では</a:t>
            </a:r>
            <a:r>
              <a:rPr lang="ja-JP" altLang="en-US" sz="2000" b="1" spc="-700" dirty="0">
                <a:latin typeface="Meiryo" charset="-128"/>
                <a:ea typeface="Meiryo" charset="-128"/>
                <a:cs typeface="Meiryo" charset="-128"/>
              </a:rPr>
              <a:t>、</a:t>
            </a:r>
            <a:r>
              <a:rPr lang="ja-JP" altLang="en-US" sz="2000" b="1" dirty="0">
                <a:latin typeface="Meiryo" charset="-128"/>
                <a:ea typeface="Meiryo" charset="-128"/>
                <a:cs typeface="Meiryo" charset="-128"/>
              </a:rPr>
              <a:t>各質問に</a:t>
            </a:r>
            <a:endParaRPr lang="en-US" altLang="ja-JP" sz="2000" b="1" dirty="0">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取得しない</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p>
          <a:p>
            <a:pPr indent="7938"/>
            <a:r>
              <a:rPr lang="ja-JP" altLang="en-US" sz="3200" b="1" dirty="0">
                <a:solidFill>
                  <a:srgbClr val="009650"/>
                </a:solidFill>
                <a:latin typeface="Meiryo" charset="-128"/>
                <a:ea typeface="Meiryo" charset="-128"/>
                <a:cs typeface="Meiryo" charset="-128"/>
              </a:rPr>
              <a:t>❼</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次へ</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indent="7938"/>
            <a:endParaRPr lang="en-US" altLang="ja-JP" b="1" dirty="0">
              <a:latin typeface="Meiryo" charset="-128"/>
              <a:ea typeface="Meiryo" charset="-128"/>
              <a:cs typeface="Meiryo" charset="-128"/>
            </a:endParaRPr>
          </a:p>
          <a:p>
            <a:pPr marL="363538" indent="-355600"/>
            <a:r>
              <a:rPr lang="en-US" altLang="ja-JP" dirty="0">
                <a:latin typeface="Meiryo" charset="-128"/>
                <a:ea typeface="Meiryo" charset="-128"/>
                <a:cs typeface="Meiryo" charset="-128"/>
              </a:rPr>
              <a:t>※	</a:t>
            </a:r>
            <a:r>
              <a:rPr lang="ja-JP" altLang="en-US" dirty="0">
                <a:latin typeface="Meiryo" charset="-128"/>
                <a:ea typeface="Meiryo" charset="-128"/>
                <a:cs typeface="Meiryo" charset="-128"/>
              </a:rPr>
              <a:t>家族分の情報を</a:t>
            </a:r>
            <a:endParaRPr lang="en-US" altLang="ja-JP" dirty="0">
              <a:latin typeface="Meiryo" charset="-128"/>
              <a:ea typeface="Meiryo" charset="-128"/>
              <a:cs typeface="Meiryo" charset="-128"/>
            </a:endParaRPr>
          </a:p>
          <a:p>
            <a:pPr marL="363538" indent="-355600"/>
            <a:r>
              <a:rPr lang="en-US" altLang="ja-JP" dirty="0">
                <a:latin typeface="Meiryo" charset="-128"/>
                <a:ea typeface="Meiryo" charset="-128"/>
                <a:cs typeface="Meiryo" charset="-128"/>
              </a:rPr>
              <a:t>	</a:t>
            </a:r>
            <a:r>
              <a:rPr lang="ja-JP" altLang="en-US" dirty="0">
                <a:latin typeface="Meiryo" charset="-128"/>
                <a:ea typeface="Meiryo" charset="-128"/>
                <a:cs typeface="Meiryo" charset="-128"/>
              </a:rPr>
              <a:t>取得するには、</a:t>
            </a:r>
            <a:endParaRPr lang="en-US" altLang="ja-JP" dirty="0">
              <a:latin typeface="Meiryo" charset="-128"/>
              <a:ea typeface="Meiryo" charset="-128"/>
              <a:cs typeface="Meiryo" charset="-128"/>
            </a:endParaRPr>
          </a:p>
          <a:p>
            <a:pPr marL="363538" indent="-355600"/>
            <a:r>
              <a:rPr lang="en-US" altLang="ja-JP" kern="100" dirty="0">
                <a:latin typeface="Meiryo" charset="-128"/>
                <a:ea typeface="Meiryo" charset="-128"/>
                <a:cs typeface="Meiryo" charset="-128"/>
              </a:rPr>
              <a:t>	｢</a:t>
            </a:r>
            <a:r>
              <a:rPr lang="ja-JP" altLang="en-US" dirty="0">
                <a:latin typeface="Meiryo" charset="-128"/>
                <a:ea typeface="Meiryo" charset="-128"/>
                <a:cs typeface="Meiryo" charset="-128"/>
              </a:rPr>
              <a:t>取得情報の選択</a:t>
            </a:r>
            <a:r>
              <a:rPr lang="en-US" altLang="ja-JP" kern="100">
                <a:latin typeface="Meiryo" charset="-128"/>
                <a:ea typeface="Meiryo" charset="-128"/>
                <a:cs typeface="Meiryo" charset="-128"/>
              </a:rPr>
              <a:t>｣</a:t>
            </a:r>
            <a:r>
              <a:rPr lang="ja-JP" altLang="en-US" dirty="0">
                <a:latin typeface="Meiryo" charset="-128"/>
                <a:ea typeface="Meiryo" charset="-128"/>
                <a:cs typeface="Meiryo" charset="-128"/>
              </a:rPr>
              <a:t>画面で</a:t>
            </a:r>
            <a:endParaRPr lang="en-US" altLang="ja-JP" dirty="0">
              <a:latin typeface="Meiryo" charset="-128"/>
              <a:ea typeface="Meiryo" charset="-128"/>
              <a:cs typeface="Meiryo" charset="-128"/>
            </a:endParaRPr>
          </a:p>
          <a:p>
            <a:pPr marL="363538" indent="-355600"/>
            <a:r>
              <a:rPr lang="en-US" altLang="ja-JP" kern="100" dirty="0">
                <a:latin typeface="Meiryo" charset="-128"/>
                <a:ea typeface="Meiryo" charset="-128"/>
                <a:cs typeface="Meiryo" charset="-128"/>
              </a:rPr>
              <a:t>	｢</a:t>
            </a:r>
            <a:r>
              <a:rPr lang="ja-JP" altLang="en-US" dirty="0">
                <a:latin typeface="Meiryo" charset="-128"/>
                <a:ea typeface="Meiryo" charset="-128"/>
                <a:cs typeface="Meiryo" charset="-128"/>
              </a:rPr>
              <a:t>はい</a:t>
            </a:r>
            <a:r>
              <a:rPr lang="en-US" altLang="ja-JP" kern="100">
                <a:latin typeface="Meiryo" charset="-128"/>
                <a:ea typeface="Meiryo" charset="-128"/>
                <a:cs typeface="Meiryo" charset="-128"/>
              </a:rPr>
              <a:t>｣</a:t>
            </a:r>
            <a:r>
              <a:rPr lang="ja-JP" altLang="en-US" dirty="0">
                <a:latin typeface="Meiryo" charset="-128"/>
                <a:ea typeface="Meiryo" charset="-128"/>
                <a:cs typeface="Meiryo" charset="-128"/>
              </a:rPr>
              <a:t>を選択してください。</a:t>
            </a:r>
            <a:endParaRPr lang="en-US" altLang="ja-JP" dirty="0">
              <a:latin typeface="Meiryo" charset="-128"/>
              <a:ea typeface="Meiryo" charset="-128"/>
              <a:cs typeface="Meiryo" charset="-128"/>
            </a:endParaRPr>
          </a:p>
          <a:p>
            <a:pPr marL="363538" indent="-355600"/>
            <a:r>
              <a:rPr lang="en-US" altLang="ja-JP" dirty="0">
                <a:latin typeface="Meiryo" charset="-128"/>
                <a:ea typeface="Meiryo" charset="-128"/>
                <a:cs typeface="Meiryo" charset="-128"/>
              </a:rPr>
              <a:t>   </a:t>
            </a:r>
            <a:r>
              <a:rPr lang="ja-JP" altLang="en-US" dirty="0">
                <a:latin typeface="Meiryo" charset="-128"/>
                <a:ea typeface="Meiryo" charset="-128"/>
                <a:cs typeface="Meiryo" charset="-128"/>
              </a:rPr>
              <a:t>（</a:t>
            </a:r>
            <a:r>
              <a:rPr lang="ja-JP" altLang="en-US" kern="100" dirty="0">
                <a:latin typeface="Meiryo" charset="-128"/>
                <a:ea typeface="Meiryo" charset="-128"/>
                <a:cs typeface="Meiryo" charset="-128"/>
              </a:rPr>
              <a:t>事前の代理人設定又は</a:t>
            </a:r>
            <a:endParaRPr lang="en-US" altLang="ja-JP" kern="100" dirty="0">
              <a:latin typeface="Meiryo" charset="-128"/>
              <a:ea typeface="Meiryo" charset="-128"/>
              <a:cs typeface="Meiryo" charset="-128"/>
            </a:endParaRPr>
          </a:p>
          <a:p>
            <a:pPr marL="363538" indent="-355600"/>
            <a:r>
              <a:rPr lang="en-US" altLang="ja-JP" kern="100" dirty="0">
                <a:latin typeface="Meiryo" charset="-128"/>
                <a:ea typeface="Meiryo" charset="-128"/>
                <a:cs typeface="Meiryo" charset="-128"/>
              </a:rPr>
              <a:t>	</a:t>
            </a:r>
            <a:r>
              <a:rPr lang="ja-JP" altLang="en-US" kern="100" dirty="0">
                <a:latin typeface="Meiryo" charset="-128"/>
                <a:ea typeface="Meiryo" charset="-128"/>
                <a:cs typeface="Meiryo" charset="-128"/>
              </a:rPr>
              <a:t>家族のマイナンバーカードが</a:t>
            </a:r>
            <a:endParaRPr lang="en-US" altLang="ja-JP" kern="100" dirty="0">
              <a:latin typeface="Meiryo" charset="-128"/>
              <a:ea typeface="Meiryo" charset="-128"/>
              <a:cs typeface="Meiryo" charset="-128"/>
            </a:endParaRPr>
          </a:p>
          <a:p>
            <a:pPr marL="363538" indent="-355600"/>
            <a:r>
              <a:rPr lang="en-US" altLang="ja-JP" kern="100" dirty="0">
                <a:latin typeface="Meiryo" charset="-128"/>
                <a:ea typeface="Meiryo" charset="-128"/>
                <a:cs typeface="Meiryo" charset="-128"/>
              </a:rPr>
              <a:t>	</a:t>
            </a:r>
            <a:r>
              <a:rPr lang="ja-JP" altLang="en-US" kern="100" dirty="0">
                <a:latin typeface="Meiryo" charset="-128"/>
                <a:ea typeface="Meiryo" charset="-128"/>
                <a:cs typeface="Meiryo" charset="-128"/>
              </a:rPr>
              <a:t>必要です）</a:t>
            </a:r>
            <a:endParaRPr lang="en-US" altLang="ja-JP" dirty="0">
              <a:latin typeface="Meiryo" charset="-128"/>
              <a:ea typeface="Meiryo" charset="-128"/>
              <a:cs typeface="Meiryo" charset="-128"/>
            </a:endParaRPr>
          </a:p>
        </p:txBody>
      </p:sp>
      <p:pic>
        <p:nvPicPr>
          <p:cNvPr id="2" name="図 1" descr="「確定申告書等作成コーナー」で「取得情報の選択」画面の画像"/>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634309" y="1818831"/>
            <a:ext cx="2700000" cy="3875110"/>
          </a:xfrm>
          <a:prstGeom prst="rect">
            <a:avLst/>
          </a:prstGeom>
          <a:ln w="9525">
            <a:solidFill>
              <a:schemeClr val="tx1">
                <a:lumMod val="50000"/>
                <a:lumOff val="50000"/>
              </a:schemeClr>
            </a:solidFill>
          </a:ln>
        </p:spPr>
      </p:pic>
      <p:sp>
        <p:nvSpPr>
          <p:cNvPr id="12" name="正方形/長方形 11"/>
          <p:cNvSpPr/>
          <p:nvPr/>
        </p:nvSpPr>
        <p:spPr>
          <a:xfrm>
            <a:off x="4634309" y="4591279"/>
            <a:ext cx="2592000" cy="50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5609477" y="2778137"/>
            <a:ext cx="1080000" cy="46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5609477" y="3880695"/>
            <a:ext cx="1080000" cy="46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Title 1">
            <a:extLst>
              <a:ext uri="{FF2B5EF4-FFF2-40B4-BE49-F238E27FC236}">
                <a16:creationId xmlns:a16="http://schemas.microsoft.com/office/drawing/2014/main" id="{12EFD1CC-F702-4ACB-9B37-3546F1244441}"/>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3-D</a:t>
            </a:r>
            <a:endParaRPr lang="en-US" sz="3600" dirty="0"/>
          </a:p>
        </p:txBody>
      </p:sp>
      <p:sp>
        <p:nvSpPr>
          <p:cNvPr id="17" name="タイトル 1"/>
          <p:cNvSpPr>
            <a:spLocks noGrp="1"/>
          </p:cNvSpPr>
          <p:nvPr>
            <p:ph type="ctrTitle"/>
          </p:nvPr>
        </p:nvSpPr>
        <p:spPr>
          <a:xfrm>
            <a:off x="1767258" y="348386"/>
            <a:ext cx="7199313" cy="719138"/>
          </a:xfrm>
        </p:spPr>
        <p:txBody>
          <a:bodyPr>
            <a:noAutofit/>
          </a:bodyPr>
          <a:lstStyle/>
          <a:p>
            <a:pPr>
              <a:lnSpc>
                <a:spcPct val="100000"/>
              </a:lnSpc>
            </a:pPr>
            <a:r>
              <a:rPr lang="ja-JP" altLang="en-US" sz="1800" dirty="0"/>
              <a:t>マイナポータル連携</a:t>
            </a:r>
            <a:br>
              <a:rPr lang="en-US" altLang="ja-JP" dirty="0"/>
            </a:br>
            <a:r>
              <a:rPr lang="ja-JP" altLang="en-US" dirty="0"/>
              <a:t>～</a:t>
            </a:r>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連携する</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を選択した場合～</a:t>
            </a:r>
          </a:p>
        </p:txBody>
      </p:sp>
      <p:grpSp>
        <p:nvGrpSpPr>
          <p:cNvPr id="18" name="図形グループ 17"/>
          <p:cNvGrpSpPr/>
          <p:nvPr/>
        </p:nvGrpSpPr>
        <p:grpSpPr>
          <a:xfrm>
            <a:off x="4485755" y="4435963"/>
            <a:ext cx="296586" cy="293005"/>
            <a:chOff x="7423697" y="3995693"/>
            <a:chExt cx="296586" cy="293005"/>
          </a:xfrm>
        </p:grpSpPr>
        <p:sp>
          <p:nvSpPr>
            <p:cNvPr id="19" name="円/楕円 18"/>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19"/>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 name="図形グループ 20"/>
          <p:cNvGrpSpPr/>
          <p:nvPr/>
        </p:nvGrpSpPr>
        <p:grpSpPr>
          <a:xfrm>
            <a:off x="4431231" y="1667352"/>
            <a:ext cx="296586" cy="293005"/>
            <a:chOff x="6801905" y="3995693"/>
            <a:chExt cx="296586" cy="293005"/>
          </a:xfrm>
        </p:grpSpPr>
        <p:sp>
          <p:nvSpPr>
            <p:cNvPr id="22" name="円/楕円 21"/>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22"/>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820698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確定申告書等作成コーナー」で「提出方法等に関する質問」画面の画像"/>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2090" y="1449388"/>
            <a:ext cx="2160000" cy="4811178"/>
          </a:xfrm>
          <a:prstGeom prst="rect">
            <a:avLst/>
          </a:prstGeom>
          <a:ln w="9525">
            <a:solidFill>
              <a:schemeClr val="tx1">
                <a:lumMod val="50000"/>
                <a:lumOff val="50000"/>
              </a:schemeClr>
            </a:solidFill>
          </a:ln>
        </p:spPr>
      </p:pic>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3-E</a:t>
            </a:r>
          </a:p>
        </p:txBody>
      </p:sp>
      <p:sp>
        <p:nvSpPr>
          <p:cNvPr id="13" name="サブタイトル 2"/>
          <p:cNvSpPr>
            <a:spLocks noGrp="1"/>
          </p:cNvSpPr>
          <p:nvPr>
            <p:ph type="subTitle" idx="1"/>
          </p:nvPr>
        </p:nvSpPr>
        <p:spPr>
          <a:xfrm>
            <a:off x="496260" y="1564072"/>
            <a:ext cx="4166648" cy="4486417"/>
          </a:xfrm>
        </p:spPr>
        <p:txBody>
          <a:bodyPr numCol="1">
            <a:noAutofit/>
          </a:bodyPr>
          <a:lstStyle/>
          <a:p>
            <a:pPr marL="7938" indent="-7938">
              <a:lnSpc>
                <a:spcPct val="67000"/>
              </a:lnSpc>
            </a:pPr>
            <a:r>
              <a:rPr lang="ja-JP" altLang="en-US" sz="3200" dirty="0">
                <a:solidFill>
                  <a:srgbClr val="009650"/>
                </a:solidFill>
              </a:rPr>
              <a:t>❶</a:t>
            </a:r>
            <a:r>
              <a:rPr lang="ja-JP" altLang="en-US" sz="2000" dirty="0">
                <a:solidFill>
                  <a:srgbClr val="009650"/>
                </a:solidFill>
              </a:rPr>
              <a:t> </a:t>
            </a:r>
            <a:endParaRPr lang="en-US" altLang="ja-JP" sz="2000" dirty="0">
              <a:solidFill>
                <a:srgbClr val="009650"/>
              </a:solidFill>
            </a:endParaRPr>
          </a:p>
          <a:p>
            <a:pPr marL="7938" indent="-7938">
              <a:lnSpc>
                <a:spcPct val="67000"/>
              </a:lnSpc>
            </a:pP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t>提出方法を</a:t>
            </a:r>
            <a:endParaRPr lang="en-US" altLang="ja-JP" sz="2000" dirty="0"/>
          </a:p>
          <a:p>
            <a:pPr marL="7938" indent="-7938">
              <a:lnSpc>
                <a:spcPct val="67000"/>
              </a:lnSpc>
            </a:pPr>
            <a:r>
              <a:rPr lang="ja-JP" altLang="en-US" sz="2000" dirty="0"/>
              <a:t>選択してください</a:t>
            </a:r>
            <a:r>
              <a:rPr lang="en-US" altLang="ja-JP" sz="2000"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t>には、</a:t>
            </a:r>
            <a:endParaRPr lang="en-US" altLang="ja-JP" sz="2000" dirty="0"/>
          </a:p>
          <a:p>
            <a:pPr marL="7938" indent="-7938">
              <a:lnSpc>
                <a:spcPct val="67000"/>
              </a:lnSpc>
            </a:pPr>
            <a:r>
              <a:rPr lang="ja-JP" altLang="en-US" sz="2000" dirty="0"/>
              <a:t>マイナンバーカード方式を</a:t>
            </a:r>
            <a:endParaRPr lang="en-US" altLang="ja-JP" sz="2000" dirty="0"/>
          </a:p>
          <a:p>
            <a:pPr marL="7938" indent="-7938">
              <a:lnSpc>
                <a:spcPct val="67000"/>
              </a:lnSpc>
            </a:pPr>
            <a:r>
              <a:rPr lang="ja-JP" altLang="en-US" sz="2000" dirty="0"/>
              <a:t>選んでください。</a:t>
            </a:r>
            <a:endParaRPr lang="en-US" altLang="ja-JP" sz="2000" dirty="0"/>
          </a:p>
          <a:p>
            <a:pPr marL="7938" indent="-7938">
              <a:lnSpc>
                <a:spcPct val="67000"/>
              </a:lnSpc>
            </a:pPr>
            <a:r>
              <a:rPr lang="ja-JP" altLang="en-US" sz="3200" dirty="0">
                <a:solidFill>
                  <a:srgbClr val="009650"/>
                </a:solidFill>
              </a:rPr>
              <a:t>❷</a:t>
            </a:r>
            <a:endParaRPr lang="en-US" altLang="ja-JP" sz="3200" dirty="0"/>
          </a:p>
          <a:p>
            <a:pPr marL="7938" indent="-7938">
              <a:lnSpc>
                <a:spcPct val="67000"/>
              </a:lnSpc>
            </a:pPr>
            <a:r>
              <a:rPr lang="ja-JP" altLang="en-US" sz="2000" dirty="0"/>
              <a:t>マイナポータル連携に</a:t>
            </a:r>
            <a:endParaRPr lang="en-US" altLang="ja-JP" sz="2000" dirty="0"/>
          </a:p>
          <a:p>
            <a:pPr marL="7938" indent="-7938">
              <a:lnSpc>
                <a:spcPct val="67000"/>
              </a:lnSpc>
            </a:pPr>
            <a:r>
              <a:rPr lang="ja-JP" altLang="en-US" sz="2000" dirty="0"/>
              <a:t>関する質問は、</a:t>
            </a:r>
            <a:endParaRPr lang="en-US" altLang="ja-JP" sz="2000" dirty="0"/>
          </a:p>
          <a:p>
            <a:pPr marL="7938" indent="-7938">
              <a:lnSpc>
                <a:spcPct val="67000"/>
              </a:lnSpc>
            </a:pP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t>連携しない</a:t>
            </a:r>
            <a:r>
              <a:rPr lang="en-US" altLang="ja-JP" sz="2000"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t>を選択して</a:t>
            </a:r>
            <a:endParaRPr lang="en-US" altLang="ja-JP" sz="2000" dirty="0"/>
          </a:p>
          <a:p>
            <a:pPr marL="7938" indent="-7938">
              <a:lnSpc>
                <a:spcPct val="67000"/>
              </a:lnSpc>
            </a:pP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t>次へ</a:t>
            </a:r>
            <a:r>
              <a:rPr lang="en-US" altLang="ja-JP" sz="2000"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t>をタップしてください。</a:t>
            </a:r>
            <a:endParaRPr lang="en-US" altLang="ja-JP" sz="2000" dirty="0"/>
          </a:p>
        </p:txBody>
      </p:sp>
      <p:sp>
        <p:nvSpPr>
          <p:cNvPr id="10" name="正方形/長方形 9">
            <a:extLst>
              <a:ext uri="{FF2B5EF4-FFF2-40B4-BE49-F238E27FC236}">
                <a16:creationId xmlns:a16="http://schemas.microsoft.com/office/drawing/2014/main" id="{A92DEA2A-3A76-4948-88EF-E060C12182AE}"/>
              </a:ext>
            </a:extLst>
          </p:cNvPr>
          <p:cNvSpPr/>
          <p:nvPr/>
        </p:nvSpPr>
        <p:spPr>
          <a:xfrm>
            <a:off x="4612154" y="2385307"/>
            <a:ext cx="2088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A92DEA2A-3A76-4948-88EF-E060C12182AE}"/>
              </a:ext>
            </a:extLst>
          </p:cNvPr>
          <p:cNvSpPr/>
          <p:nvPr/>
        </p:nvSpPr>
        <p:spPr>
          <a:xfrm>
            <a:off x="4612154" y="4439615"/>
            <a:ext cx="1656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4612154" y="5437556"/>
            <a:ext cx="2088000" cy="39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タイトル 1"/>
          <p:cNvSpPr>
            <a:spLocks noGrp="1"/>
          </p:cNvSpPr>
          <p:nvPr>
            <p:ph type="ctrTitle"/>
          </p:nvPr>
        </p:nvSpPr>
        <p:spPr>
          <a:xfrm>
            <a:off x="1767258" y="348386"/>
            <a:ext cx="7199313" cy="719138"/>
          </a:xfrm>
        </p:spPr>
        <p:txBody>
          <a:bodyPr>
            <a:noAutofit/>
          </a:bodyPr>
          <a:lstStyle/>
          <a:p>
            <a:pPr>
              <a:lnSpc>
                <a:spcPct val="100000"/>
              </a:lnSpc>
            </a:pPr>
            <a:r>
              <a:rPr lang="ja-JP" altLang="en-US" sz="1800" dirty="0"/>
              <a:t>マイナポータル連携</a:t>
            </a:r>
            <a:br>
              <a:rPr lang="en-US" altLang="ja-JP" dirty="0"/>
            </a:br>
            <a:r>
              <a:rPr lang="ja-JP" altLang="en-US" dirty="0"/>
              <a:t>～</a:t>
            </a:r>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連携しない</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を選択した場合～</a:t>
            </a:r>
          </a:p>
        </p:txBody>
      </p:sp>
      <p:grpSp>
        <p:nvGrpSpPr>
          <p:cNvPr id="14" name="図形グループ 13"/>
          <p:cNvGrpSpPr/>
          <p:nvPr/>
        </p:nvGrpSpPr>
        <p:grpSpPr>
          <a:xfrm>
            <a:off x="4463755" y="4292026"/>
            <a:ext cx="296586" cy="293005"/>
            <a:chOff x="3546641" y="3995693"/>
            <a:chExt cx="296586" cy="293005"/>
          </a:xfrm>
        </p:grpSpPr>
        <p:sp>
          <p:nvSpPr>
            <p:cNvPr id="18" name="円/楕円 17"/>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フリーフォーム 18"/>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0" name="図形グループ 19"/>
          <p:cNvGrpSpPr/>
          <p:nvPr/>
        </p:nvGrpSpPr>
        <p:grpSpPr>
          <a:xfrm>
            <a:off x="4463755" y="2209222"/>
            <a:ext cx="296587" cy="293005"/>
            <a:chOff x="2897417" y="3995693"/>
            <a:chExt cx="296587" cy="293005"/>
          </a:xfrm>
        </p:grpSpPr>
        <p:sp>
          <p:nvSpPr>
            <p:cNvPr id="21" name="円/楕円 20"/>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2770336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iPhoneでの「確定申告書作成コーナー」でマイナポータルアプリのインストールの画面"/>
          <p:cNvPicPr>
            <a:picLocks noChangeAspect="1"/>
          </p:cNvPicPr>
          <p:nvPr/>
        </p:nvPicPr>
        <p:blipFill rotWithShape="1">
          <a:blip r:embed="rId3">
            <a:extLst>
              <a:ext uri="{28A0092B-C50C-407E-A947-70E740481C1C}">
                <a14:useLocalDpi xmlns:a14="http://schemas.microsoft.com/office/drawing/2010/main" val="0"/>
              </a:ext>
            </a:extLst>
          </a:blip>
          <a:srcRect b="25709"/>
          <a:stretch/>
        </p:blipFill>
        <p:spPr>
          <a:xfrm>
            <a:off x="4102327" y="1454249"/>
            <a:ext cx="1908895" cy="4680000"/>
          </a:xfrm>
          <a:prstGeom prst="rect">
            <a:avLst/>
          </a:prstGeom>
          <a:ln w="9525">
            <a:solidFill>
              <a:schemeClr val="tx1">
                <a:lumMod val="50000"/>
                <a:lumOff val="50000"/>
              </a:schemeClr>
            </a:solidFill>
          </a:ln>
        </p:spPr>
      </p:pic>
      <p:sp>
        <p:nvSpPr>
          <p:cNvPr id="29" name="テキスト ボックス 28"/>
          <p:cNvSpPr txBox="1"/>
          <p:nvPr/>
        </p:nvSpPr>
        <p:spPr>
          <a:xfrm>
            <a:off x="489642" y="1405407"/>
            <a:ext cx="3600000" cy="2092881"/>
          </a:xfrm>
          <a:prstGeom prst="rect">
            <a:avLst/>
          </a:prstGeom>
          <a:noFill/>
        </p:spPr>
        <p:txBody>
          <a:bodyPr wrap="square" rtlCol="0">
            <a:spAutoFit/>
          </a:bodyPr>
          <a:lstStyle/>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同意して次へ</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indent="7938"/>
            <a:endParaRPr lang="en-US" altLang="ja-JP" sz="2000" b="1" dirty="0">
              <a:latin typeface="Meiryo" charset="-128"/>
              <a:ea typeface="Meiryo" charset="-128"/>
              <a:cs typeface="Meiryo" charset="-128"/>
            </a:endParaRPr>
          </a:p>
          <a:p>
            <a:pPr marL="363538" indent="-355600"/>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マイナポータルアプリの</a:t>
            </a:r>
            <a:endParaRPr lang="en-US" altLang="ja-JP" b="1" dirty="0">
              <a:latin typeface="Meiryo" charset="-128"/>
              <a:ea typeface="Meiryo" charset="-128"/>
              <a:cs typeface="Meiryo" charset="-128"/>
            </a:endParaRPr>
          </a:p>
          <a:p>
            <a:pPr marL="363538" indent="-355600"/>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インストールが</a:t>
            </a:r>
            <a:endParaRPr lang="en-US" altLang="ja-JP" b="1" dirty="0">
              <a:latin typeface="Meiryo" charset="-128"/>
              <a:ea typeface="Meiryo" charset="-128"/>
              <a:cs typeface="Meiryo" charset="-128"/>
            </a:endParaRPr>
          </a:p>
          <a:p>
            <a:pPr marL="363538" indent="-355600"/>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済んでいない場合は、</a:t>
            </a:r>
            <a:endParaRPr lang="en-US" altLang="ja-JP" b="1" dirty="0">
              <a:latin typeface="Meiryo" charset="-128"/>
              <a:ea typeface="Meiryo" charset="-128"/>
              <a:cs typeface="Meiryo" charset="-128"/>
            </a:endParaRPr>
          </a:p>
          <a:p>
            <a:pPr marL="363538" indent="-355600"/>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マイナポータルアプリの</a:t>
            </a:r>
            <a:endParaRPr lang="en-US" altLang="ja-JP" b="1" dirty="0">
              <a:latin typeface="Meiryo" charset="-128"/>
              <a:ea typeface="Meiryo" charset="-128"/>
              <a:cs typeface="Meiryo" charset="-128"/>
            </a:endParaRPr>
          </a:p>
          <a:p>
            <a:pPr marL="363538" indent="-355600"/>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インストールが必要です。</a:t>
            </a:r>
            <a:endParaRPr lang="ja-JP" altLang="en-US" sz="2000" b="1" dirty="0">
              <a:latin typeface="Meiryo" charset="-128"/>
              <a:ea typeface="Meiryo" charset="-128"/>
              <a:cs typeface="Meiryo" charset="-128"/>
            </a:endParaRPr>
          </a:p>
        </p:txBody>
      </p:sp>
      <p:sp>
        <p:nvSpPr>
          <p:cNvPr id="18" name="正方形/長方形 17"/>
          <p:cNvSpPr/>
          <p:nvPr/>
        </p:nvSpPr>
        <p:spPr>
          <a:xfrm>
            <a:off x="4133229" y="5744841"/>
            <a:ext cx="1836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図形グループ 2" descr="androidでの「確定申告書作成コーナー」でマイナポータルアプリのインストールの画面"/>
          <p:cNvGrpSpPr/>
          <p:nvPr/>
        </p:nvGrpSpPr>
        <p:grpSpPr>
          <a:xfrm>
            <a:off x="6194175" y="1454248"/>
            <a:ext cx="1800000" cy="4680000"/>
            <a:chOff x="5948645" y="1567958"/>
            <a:chExt cx="1864800" cy="4565547"/>
          </a:xfrm>
        </p:grpSpPr>
        <p:pic>
          <p:nvPicPr>
            <p:cNvPr id="14" name="図 13"/>
            <p:cNvPicPr>
              <a:picLocks noChangeAspect="1"/>
            </p:cNvPicPr>
            <p:nvPr/>
          </p:nvPicPr>
          <p:blipFill rotWithShape="1">
            <a:blip r:embed="rId3">
              <a:extLst>
                <a:ext uri="{28A0092B-C50C-407E-A947-70E740481C1C}">
                  <a14:useLocalDpi xmlns:a14="http://schemas.microsoft.com/office/drawing/2010/main" val="0"/>
                </a:ext>
              </a:extLst>
            </a:blip>
            <a:srcRect t="1" b="25812"/>
            <a:stretch/>
          </p:blipFill>
          <p:spPr>
            <a:xfrm>
              <a:off x="5948645" y="1567958"/>
              <a:ext cx="1864800" cy="4565547"/>
            </a:xfrm>
            <a:prstGeom prst="rect">
              <a:avLst/>
            </a:prstGeom>
            <a:ln w="9525">
              <a:solidFill>
                <a:schemeClr val="tx1">
                  <a:lumMod val="50000"/>
                  <a:lumOff val="50000"/>
                </a:schemeClr>
              </a:solidFill>
            </a:ln>
          </p:spPr>
        </p:pic>
        <p:pic>
          <p:nvPicPr>
            <p:cNvPr id="15" name="図 14"/>
            <p:cNvPicPr>
              <a:picLocks noChangeAspect="1"/>
            </p:cNvPicPr>
            <p:nvPr/>
          </p:nvPicPr>
          <p:blipFill rotWithShape="1">
            <a:blip r:embed="rId4"/>
            <a:srcRect l="1557" t="4867" r="1233" b="5088"/>
            <a:stretch/>
          </p:blipFill>
          <p:spPr>
            <a:xfrm>
              <a:off x="6102285" y="4167916"/>
              <a:ext cx="1119321" cy="327884"/>
            </a:xfrm>
            <a:prstGeom prst="rect">
              <a:avLst/>
            </a:prstGeom>
          </p:spPr>
        </p:pic>
      </p:grpSp>
      <p:sp>
        <p:nvSpPr>
          <p:cNvPr id="16" name="正方形/長方形 15"/>
          <p:cNvSpPr/>
          <p:nvPr/>
        </p:nvSpPr>
        <p:spPr>
          <a:xfrm>
            <a:off x="6234219" y="5761756"/>
            <a:ext cx="1728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3-E</a:t>
            </a:r>
          </a:p>
        </p:txBody>
      </p:sp>
      <p:sp>
        <p:nvSpPr>
          <p:cNvPr id="12" name="タイトル 1"/>
          <p:cNvSpPr>
            <a:spLocks noGrp="1"/>
          </p:cNvSpPr>
          <p:nvPr>
            <p:ph type="ctrTitle"/>
          </p:nvPr>
        </p:nvSpPr>
        <p:spPr>
          <a:xfrm>
            <a:off x="1767258" y="348386"/>
            <a:ext cx="7199313" cy="719138"/>
          </a:xfrm>
        </p:spPr>
        <p:txBody>
          <a:bodyPr>
            <a:noAutofit/>
          </a:bodyPr>
          <a:lstStyle/>
          <a:p>
            <a:pPr>
              <a:lnSpc>
                <a:spcPct val="100000"/>
              </a:lnSpc>
            </a:pPr>
            <a:r>
              <a:rPr lang="ja-JP" altLang="en-US" sz="1800" dirty="0"/>
              <a:t>マイナポータル連携</a:t>
            </a:r>
            <a:br>
              <a:rPr lang="en-US" altLang="ja-JP" dirty="0"/>
            </a:br>
            <a:r>
              <a:rPr lang="ja-JP" altLang="en-US" dirty="0"/>
              <a:t>～</a:t>
            </a:r>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連携しない</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を選択した場合～</a:t>
            </a:r>
          </a:p>
        </p:txBody>
      </p:sp>
    </p:spTree>
    <p:extLst>
      <p:ext uri="{BB962C8B-B14F-4D97-AF65-F5344CB8AC3E}">
        <p14:creationId xmlns:p14="http://schemas.microsoft.com/office/powerpoint/2010/main" val="1949634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図 33" descr="利用者証明用電子証明書のパスワードを入力する画面の画像"/>
          <p:cNvPicPr>
            <a:picLocks noChangeAspect="1"/>
          </p:cNvPicPr>
          <p:nvPr/>
        </p:nvPicPr>
        <p:blipFill rotWithShape="1">
          <a:blip r:embed="rId3">
            <a:extLst>
              <a:ext uri="{28A0092B-C50C-407E-A947-70E740481C1C}">
                <a14:useLocalDpi xmlns:a14="http://schemas.microsoft.com/office/drawing/2010/main" val="0"/>
              </a:ext>
            </a:extLst>
          </a:blip>
          <a:srcRect b="39467"/>
          <a:stretch/>
        </p:blipFill>
        <p:spPr>
          <a:xfrm>
            <a:off x="6200000" y="2359459"/>
            <a:ext cx="2340000" cy="2745374"/>
          </a:xfrm>
          <a:prstGeom prst="rect">
            <a:avLst/>
          </a:prstGeom>
          <a:ln w="9525">
            <a:solidFill>
              <a:schemeClr val="tx1">
                <a:lumMod val="50000"/>
                <a:lumOff val="50000"/>
              </a:schemeClr>
            </a:solidFill>
          </a:ln>
        </p:spPr>
      </p:pic>
      <p:sp>
        <p:nvSpPr>
          <p:cNvPr id="30" name="サブタイトル 2"/>
          <p:cNvSpPr>
            <a:spLocks noGrp="1"/>
          </p:cNvSpPr>
          <p:nvPr>
            <p:ph type="subTitle" idx="1"/>
          </p:nvPr>
        </p:nvSpPr>
        <p:spPr>
          <a:xfrm>
            <a:off x="418605" y="1420929"/>
            <a:ext cx="8280000" cy="360000"/>
          </a:xfrm>
        </p:spPr>
        <p:txBody>
          <a:bodyPr>
            <a:noAutofit/>
          </a:bodyPr>
          <a:lstStyle/>
          <a:p>
            <a:pPr indent="88900"/>
            <a:r>
              <a:rPr lang="ja-JP" altLang="en-US" dirty="0"/>
              <a:t>マイナンバーカードの認証を行います。</a:t>
            </a:r>
          </a:p>
        </p:txBody>
      </p:sp>
      <p:pic>
        <p:nvPicPr>
          <p:cNvPr id="31" name="図 30" descr="「国税電子申告・納税システム」のマイナンバー読み取り画面の画像"/>
          <p:cNvPicPr>
            <a:picLocks noChangeAspect="1"/>
          </p:cNvPicPr>
          <p:nvPr/>
        </p:nvPicPr>
        <p:blipFill rotWithShape="1">
          <a:blip r:embed="rId4"/>
          <a:srcRect t="12013" b="45044"/>
          <a:stretch/>
        </p:blipFill>
        <p:spPr bwMode="auto">
          <a:xfrm>
            <a:off x="3317310" y="2363524"/>
            <a:ext cx="2340000" cy="1604608"/>
          </a:xfrm>
          <a:prstGeom prst="rect">
            <a:avLst/>
          </a:prstGeom>
          <a:ln w="9525">
            <a:solidFill>
              <a:schemeClr val="tx1">
                <a:lumMod val="50000"/>
                <a:lumOff val="50000"/>
              </a:schemeClr>
            </a:solidFill>
          </a:ln>
          <a:extLst>
            <a:ext uri="{53640926-AAD7-44D8-BBD7-CCE9431645EC}">
              <a14:shadowObscured xmlns:a14="http://schemas.microsoft.com/office/drawing/2010/main"/>
            </a:ext>
          </a:extLst>
        </p:spPr>
      </p:pic>
      <p:sp>
        <p:nvSpPr>
          <p:cNvPr id="56" name="テキスト ボックス 55"/>
          <p:cNvSpPr txBox="1"/>
          <p:nvPr/>
        </p:nvSpPr>
        <p:spPr>
          <a:xfrm>
            <a:off x="495703" y="1811936"/>
            <a:ext cx="3600000" cy="3416320"/>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マイナンバーカード</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の読み取り</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利用者証明用電子</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証明</a:t>
            </a:r>
            <a:r>
              <a:rPr lang="ja-JP" altLang="en-US" sz="2000" b="1" spc="-1000" dirty="0">
                <a:latin typeface="Meiryo" charset="-128"/>
                <a:ea typeface="Meiryo" charset="-128"/>
                <a:cs typeface="Meiryo" charset="-128"/>
              </a:rPr>
              <a:t>書</a:t>
            </a:r>
            <a:r>
              <a:rPr lang="ja-JP" altLang="en-US" sz="2000" b="1" dirty="0">
                <a:latin typeface="Meiryo" charset="-128"/>
                <a:ea typeface="Meiryo" charset="-128"/>
                <a:cs typeface="Meiryo" charset="-128"/>
              </a:rPr>
              <a:t>（数字</a:t>
            </a:r>
            <a:r>
              <a:rPr lang="en-US" altLang="ja-JP" sz="2000" b="1" dirty="0">
                <a:latin typeface="Meiryo" charset="-128"/>
                <a:ea typeface="Meiryo" charset="-128"/>
                <a:cs typeface="Meiryo" charset="-128"/>
              </a:rPr>
              <a:t>4</a:t>
            </a:r>
            <a:r>
              <a:rPr lang="ja-JP" altLang="en-US" sz="2000" b="1" dirty="0">
                <a:latin typeface="Meiryo" charset="-128"/>
                <a:ea typeface="Meiryo" charset="-128"/>
                <a:cs typeface="Meiryo" charset="-128"/>
              </a:rPr>
              <a:t>ケタ</a:t>
            </a:r>
            <a:r>
              <a:rPr lang="ja-JP" altLang="en-US" sz="2000" b="1" spc="-1000" dirty="0">
                <a:latin typeface="Meiryo" charset="-128"/>
                <a:ea typeface="Meiryo" charset="-128"/>
                <a:cs typeface="Meiryo" charset="-128"/>
              </a:rPr>
              <a:t>）</a:t>
            </a:r>
            <a:r>
              <a:rPr lang="ja-JP" altLang="en-US" sz="2000" b="1" dirty="0">
                <a:latin typeface="Meiryo" charset="-128"/>
                <a:ea typeface="Meiryo" charset="-128"/>
                <a:cs typeface="Meiryo" charset="-128"/>
              </a:rPr>
              <a:t>の</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パスワードを入力</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次へ</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ボタンをタップ</a:t>
            </a:r>
            <a:endParaRPr lang="en-US" altLang="ja-JP" sz="2000" b="1" dirty="0">
              <a:latin typeface="Meiryo" charset="-128"/>
              <a:ea typeface="Meiryo" charset="-128"/>
              <a:cs typeface="Meiryo" charset="-128"/>
            </a:endParaRPr>
          </a:p>
        </p:txBody>
      </p:sp>
      <p:sp>
        <p:nvSpPr>
          <p:cNvPr id="23"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3-E</a:t>
            </a:r>
          </a:p>
        </p:txBody>
      </p:sp>
      <p:sp>
        <p:nvSpPr>
          <p:cNvPr id="27" name="タイトル 1"/>
          <p:cNvSpPr>
            <a:spLocks noGrp="1"/>
          </p:cNvSpPr>
          <p:nvPr>
            <p:ph type="ctrTitle"/>
          </p:nvPr>
        </p:nvSpPr>
        <p:spPr>
          <a:xfrm>
            <a:off x="1767258" y="348386"/>
            <a:ext cx="7199313" cy="719138"/>
          </a:xfrm>
        </p:spPr>
        <p:txBody>
          <a:bodyPr>
            <a:noAutofit/>
          </a:bodyPr>
          <a:lstStyle/>
          <a:p>
            <a:pPr>
              <a:lnSpc>
                <a:spcPct val="100000"/>
              </a:lnSpc>
            </a:pPr>
            <a:r>
              <a:rPr lang="ja-JP" altLang="en-US" sz="1800" dirty="0"/>
              <a:t>マイナポータル連携</a:t>
            </a:r>
            <a:br>
              <a:rPr lang="en-US" altLang="ja-JP" dirty="0"/>
            </a:br>
            <a:r>
              <a:rPr lang="ja-JP" altLang="en-US" dirty="0"/>
              <a:t>～</a:t>
            </a:r>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連携しない</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を選択した場合～</a:t>
            </a:r>
          </a:p>
        </p:txBody>
      </p:sp>
      <p:sp>
        <p:nvSpPr>
          <p:cNvPr id="28" name="テキスト ボックス 27"/>
          <p:cNvSpPr txBox="1"/>
          <p:nvPr/>
        </p:nvSpPr>
        <p:spPr>
          <a:xfrm>
            <a:off x="1790690" y="914906"/>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sp>
        <p:nvSpPr>
          <p:cNvPr id="29" name="テキスト ボックス 28">
            <a:extLst>
              <a:ext uri="{FF2B5EF4-FFF2-40B4-BE49-F238E27FC236}">
                <a16:creationId xmlns:a16="http://schemas.microsoft.com/office/drawing/2014/main" id="{34CB0905-ABA0-4050-B35C-7D3EF64A526D}"/>
              </a:ext>
            </a:extLst>
          </p:cNvPr>
          <p:cNvSpPr txBox="1"/>
          <p:nvPr/>
        </p:nvSpPr>
        <p:spPr>
          <a:xfrm>
            <a:off x="6099680" y="5137343"/>
            <a:ext cx="2901395" cy="646331"/>
          </a:xfrm>
          <a:prstGeom prst="rect">
            <a:avLst/>
          </a:prstGeom>
          <a:noFill/>
        </p:spPr>
        <p:txBody>
          <a:bodyPr wrap="square">
            <a:spAutoFit/>
          </a:bodyPr>
          <a:lstStyle/>
          <a:p>
            <a:r>
              <a:rPr lang="ja-JP" altLang="en-US" sz="1200" b="1" dirty="0">
                <a:solidFill>
                  <a:srgbClr val="FF0000"/>
                </a:solidFill>
                <a:latin typeface="Meiryo" charset="-128"/>
                <a:ea typeface="Meiryo" charset="-128"/>
                <a:cs typeface="Meiryo" charset="-128"/>
              </a:rPr>
              <a:t>パスワードは、</a:t>
            </a:r>
            <a:r>
              <a:rPr lang="en-US" altLang="ja-JP" sz="1200" b="1" dirty="0">
                <a:solidFill>
                  <a:srgbClr val="FF0000"/>
                </a:solidFill>
                <a:latin typeface="Meiryo" charset="-128"/>
                <a:ea typeface="Meiryo" charset="-128"/>
                <a:cs typeface="Meiryo" charset="-128"/>
              </a:rPr>
              <a:t>3</a:t>
            </a:r>
            <a:r>
              <a:rPr lang="ja-JP" altLang="en-US" sz="1200" b="1" dirty="0">
                <a:solidFill>
                  <a:srgbClr val="FF0000"/>
                </a:solidFill>
                <a:latin typeface="Meiryo" charset="-128"/>
                <a:ea typeface="Meiryo" charset="-128"/>
                <a:cs typeface="Meiryo" charset="-128"/>
              </a:rPr>
              <a:t>回連続して</a:t>
            </a:r>
            <a:endParaRPr lang="en-US" altLang="ja-JP" sz="1200" b="1" dirty="0">
              <a:solidFill>
                <a:srgbClr val="FF0000"/>
              </a:solidFill>
              <a:latin typeface="Meiryo" charset="-128"/>
              <a:ea typeface="Meiryo" charset="-128"/>
              <a:cs typeface="Meiryo" charset="-128"/>
            </a:endParaRPr>
          </a:p>
          <a:p>
            <a:r>
              <a:rPr lang="ja-JP" altLang="en-US" sz="1200" b="1" dirty="0">
                <a:solidFill>
                  <a:srgbClr val="FF0000"/>
                </a:solidFill>
                <a:latin typeface="Meiryo" charset="-128"/>
                <a:ea typeface="Meiryo" charset="-128"/>
                <a:cs typeface="Meiryo" charset="-128"/>
              </a:rPr>
              <a:t>間違えるとロックがかかるので</a:t>
            </a:r>
            <a:endParaRPr lang="en-US" altLang="ja-JP" sz="1200" b="1" dirty="0">
              <a:solidFill>
                <a:srgbClr val="FF0000"/>
              </a:solidFill>
              <a:latin typeface="Meiryo" charset="-128"/>
              <a:ea typeface="Meiryo" charset="-128"/>
              <a:cs typeface="Meiryo" charset="-128"/>
            </a:endParaRPr>
          </a:p>
          <a:p>
            <a:r>
              <a:rPr lang="ja-JP" altLang="en-US" sz="1200" b="1" dirty="0">
                <a:solidFill>
                  <a:srgbClr val="FF0000"/>
                </a:solidFill>
                <a:latin typeface="Meiryo" charset="-128"/>
                <a:ea typeface="Meiryo" charset="-128"/>
                <a:cs typeface="Meiryo" charset="-128"/>
              </a:rPr>
              <a:t>ご注意ください</a:t>
            </a:r>
          </a:p>
        </p:txBody>
      </p:sp>
      <p:sp>
        <p:nvSpPr>
          <p:cNvPr id="32" name="正方形/長方形 31"/>
          <p:cNvSpPr/>
          <p:nvPr/>
        </p:nvSpPr>
        <p:spPr>
          <a:xfrm>
            <a:off x="3474929" y="3635084"/>
            <a:ext cx="2016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a:off x="6252004" y="4041483"/>
            <a:ext cx="2232000" cy="39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6252004" y="4481750"/>
            <a:ext cx="2232000" cy="39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 name="図形グループ 39"/>
          <p:cNvGrpSpPr/>
          <p:nvPr/>
        </p:nvGrpSpPr>
        <p:grpSpPr>
          <a:xfrm>
            <a:off x="6103580" y="4740776"/>
            <a:ext cx="296586" cy="293005"/>
            <a:chOff x="4232441" y="3995693"/>
            <a:chExt cx="296586" cy="293005"/>
          </a:xfrm>
        </p:grpSpPr>
        <p:sp>
          <p:nvSpPr>
            <p:cNvPr id="41" name="円/楕円 40"/>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リーフォーム 41"/>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3" name="図形グループ 42"/>
          <p:cNvGrpSpPr/>
          <p:nvPr/>
        </p:nvGrpSpPr>
        <p:grpSpPr>
          <a:xfrm>
            <a:off x="3329217" y="3487699"/>
            <a:ext cx="296587" cy="293005"/>
            <a:chOff x="2897417" y="3995693"/>
            <a:chExt cx="296587" cy="293005"/>
          </a:xfrm>
        </p:grpSpPr>
        <p:sp>
          <p:nvSpPr>
            <p:cNvPr id="44" name="円/楕円 43"/>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52" name="図形グループ 51"/>
          <p:cNvGrpSpPr/>
          <p:nvPr/>
        </p:nvGrpSpPr>
        <p:grpSpPr>
          <a:xfrm>
            <a:off x="6103586" y="3894109"/>
            <a:ext cx="296586" cy="293005"/>
            <a:chOff x="3546641" y="3995693"/>
            <a:chExt cx="296586" cy="293005"/>
          </a:xfrm>
        </p:grpSpPr>
        <p:sp>
          <p:nvSpPr>
            <p:cNvPr id="53" name="円/楕円 52"/>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フリーフォーム 53"/>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2347367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descr="マイナンバーカードをスマートフォン裏面から外しているイラスト"/>
          <p:cNvPicPr>
            <a:picLocks noChangeAspect="1"/>
          </p:cNvPicPr>
          <p:nvPr/>
        </p:nvPicPr>
        <p:blipFill rotWithShape="1">
          <a:blip r:embed="rId3">
            <a:extLst>
              <a:ext uri="{28A0092B-C50C-407E-A947-70E740481C1C}">
                <a14:useLocalDpi xmlns:a14="http://schemas.microsoft.com/office/drawing/2010/main" val="0"/>
              </a:ext>
            </a:extLst>
          </a:blip>
          <a:srcRect b="33609"/>
          <a:stretch/>
        </p:blipFill>
        <p:spPr>
          <a:xfrm>
            <a:off x="3685998" y="4160671"/>
            <a:ext cx="1440000" cy="1837001"/>
          </a:xfrm>
          <a:prstGeom prst="rect">
            <a:avLst/>
          </a:prstGeom>
          <a:ln w="9525">
            <a:solidFill>
              <a:schemeClr val="tx1">
                <a:lumMod val="50000"/>
                <a:lumOff val="50000"/>
              </a:schemeClr>
            </a:solidFill>
          </a:ln>
        </p:spPr>
      </p:pic>
      <p:pic>
        <p:nvPicPr>
          <p:cNvPr id="25" name="図 24" descr="マイナンバーカードをスマートフォン裏面に密着させているイラスト"/>
          <p:cNvPicPr>
            <a:picLocks noChangeAspect="1"/>
          </p:cNvPicPr>
          <p:nvPr/>
        </p:nvPicPr>
        <p:blipFill rotWithShape="1">
          <a:blip r:embed="rId4">
            <a:extLst>
              <a:ext uri="{28A0092B-C50C-407E-A947-70E740481C1C}">
                <a14:useLocalDpi xmlns:a14="http://schemas.microsoft.com/office/drawing/2010/main" val="0"/>
              </a:ext>
            </a:extLst>
          </a:blip>
          <a:srcRect b="32906"/>
          <a:stretch/>
        </p:blipFill>
        <p:spPr>
          <a:xfrm>
            <a:off x="3685998" y="1998993"/>
            <a:ext cx="1440000" cy="1853745"/>
          </a:xfrm>
          <a:prstGeom prst="rect">
            <a:avLst/>
          </a:prstGeom>
          <a:ln w="9525">
            <a:solidFill>
              <a:schemeClr val="tx1">
                <a:lumMod val="50000"/>
                <a:lumOff val="50000"/>
              </a:schemeClr>
            </a:solidFill>
          </a:ln>
        </p:spPr>
      </p:pic>
      <p:sp>
        <p:nvSpPr>
          <p:cNvPr id="3" name="サブタイトル 2"/>
          <p:cNvSpPr>
            <a:spLocks noGrp="1"/>
          </p:cNvSpPr>
          <p:nvPr>
            <p:ph type="subTitle" idx="1"/>
          </p:nvPr>
        </p:nvSpPr>
        <p:spPr>
          <a:xfrm>
            <a:off x="423134" y="1432500"/>
            <a:ext cx="8280000" cy="360000"/>
          </a:xfrm>
        </p:spPr>
        <p:txBody>
          <a:bodyPr>
            <a:noAutofit/>
          </a:bodyPr>
          <a:lstStyle/>
          <a:p>
            <a:pPr indent="88900"/>
            <a:r>
              <a:rPr lang="ja-JP" altLang="en-US" dirty="0"/>
              <a:t>カードをスマホの裏面に密着させる。</a:t>
            </a:r>
          </a:p>
        </p:txBody>
      </p:sp>
      <p:sp>
        <p:nvSpPr>
          <p:cNvPr id="5" name="テキスト ボックス 4" descr="マイナンバーカードをスマートフォン裏面に密着させているイラスト"/>
          <p:cNvSpPr txBox="1"/>
          <p:nvPr/>
        </p:nvSpPr>
        <p:spPr>
          <a:xfrm>
            <a:off x="498109" y="1914907"/>
            <a:ext cx="3600000" cy="4339650"/>
          </a:xfrm>
          <a:prstGeom prst="rect">
            <a:avLst/>
          </a:prstGeom>
          <a:noFill/>
        </p:spPr>
        <p:txBody>
          <a:bodyPr wrap="square" rtlCol="0">
            <a:spAutoFit/>
          </a:bodyPr>
          <a:lstStyle/>
          <a:p>
            <a:pPr indent="7938"/>
            <a:r>
              <a:rPr lang="ja-JP" altLang="en-US" sz="2000" b="1" dirty="0">
                <a:solidFill>
                  <a:srgbClr val="009650"/>
                </a:solidFill>
                <a:latin typeface="Meiryo" charset="-128"/>
                <a:ea typeface="Meiryo" charset="-128"/>
                <a:cs typeface="Meiryo" charset="-128"/>
              </a:rPr>
              <a:t>置く位置が機種ごとに</a:t>
            </a:r>
            <a:endParaRPr lang="en-US" altLang="ja-JP" sz="2000" b="1" dirty="0">
              <a:solidFill>
                <a:srgbClr val="009650"/>
              </a:solidFill>
              <a:latin typeface="Meiryo" charset="-128"/>
              <a:ea typeface="Meiryo" charset="-128"/>
              <a:cs typeface="Meiryo" charset="-128"/>
            </a:endParaRPr>
          </a:p>
          <a:p>
            <a:pPr indent="7938"/>
            <a:r>
              <a:rPr lang="ja-JP" altLang="en-US" sz="2000" b="1" dirty="0">
                <a:solidFill>
                  <a:srgbClr val="009650"/>
                </a:solidFill>
                <a:latin typeface="Meiryo" charset="-128"/>
                <a:ea typeface="Meiryo" charset="-128"/>
                <a:cs typeface="Meiryo" charset="-128"/>
              </a:rPr>
              <a:t>違うので確認しましょう。</a:t>
            </a:r>
          </a:p>
          <a:p>
            <a:pPr indent="7938"/>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マイナンバーカードを</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スマートフォン裏面に</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密着させてください</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認証に成功しました</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の</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メッセージが表示されます</a:t>
            </a:r>
          </a:p>
          <a:p>
            <a:pPr indent="7938"/>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カードをスマートフォン</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から外してください</a:t>
            </a:r>
            <a:endParaRPr lang="ja-JP" altLang="en-US" b="1" dirty="0">
              <a:latin typeface="Meiryo" charset="-128"/>
              <a:ea typeface="Meiryo" charset="-128"/>
              <a:cs typeface="Meiryo" charset="-128"/>
            </a:endParaRPr>
          </a:p>
        </p:txBody>
      </p:sp>
      <p:pic>
        <p:nvPicPr>
          <p:cNvPr id="13" name="図 12" descr="「マイナンバーカードの読み取り方法」の画面の画像"/>
          <p:cNvPicPr>
            <a:picLocks noChangeAspect="1"/>
          </p:cNvPicPr>
          <p:nvPr/>
        </p:nvPicPr>
        <p:blipFill>
          <a:blip r:embed="rId5"/>
          <a:stretch>
            <a:fillRect/>
          </a:stretch>
        </p:blipFill>
        <p:spPr>
          <a:xfrm>
            <a:off x="7096531" y="1998993"/>
            <a:ext cx="1440000" cy="2276001"/>
          </a:xfrm>
          <a:prstGeom prst="rect">
            <a:avLst/>
          </a:prstGeom>
          <a:ln w="9525">
            <a:solidFill>
              <a:schemeClr val="tx1">
                <a:lumMod val="50000"/>
                <a:lumOff val="50000"/>
              </a:schemeClr>
            </a:solidFill>
          </a:ln>
        </p:spPr>
      </p:pic>
      <p:pic>
        <p:nvPicPr>
          <p:cNvPr id="14" name="図 13" descr="「マイナンバーカードの読み取り方法」の画面の画像"/>
          <p:cNvPicPr>
            <a:picLocks noChangeAspect="1"/>
          </p:cNvPicPr>
          <p:nvPr/>
        </p:nvPicPr>
        <p:blipFill>
          <a:blip r:embed="rId6"/>
          <a:stretch>
            <a:fillRect/>
          </a:stretch>
        </p:blipFill>
        <p:spPr>
          <a:xfrm>
            <a:off x="5480508" y="1998993"/>
            <a:ext cx="1440000" cy="2419493"/>
          </a:xfrm>
          <a:prstGeom prst="rect">
            <a:avLst/>
          </a:prstGeom>
          <a:ln w="9525">
            <a:solidFill>
              <a:schemeClr val="tx1">
                <a:lumMod val="50000"/>
                <a:lumOff val="50000"/>
              </a:schemeClr>
            </a:solidFill>
          </a:ln>
        </p:spPr>
      </p:pic>
      <p:sp>
        <p:nvSpPr>
          <p:cNvPr id="27"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3-E</a:t>
            </a:r>
          </a:p>
        </p:txBody>
      </p:sp>
      <p:sp>
        <p:nvSpPr>
          <p:cNvPr id="28" name="タイトル 1"/>
          <p:cNvSpPr>
            <a:spLocks noGrp="1"/>
          </p:cNvSpPr>
          <p:nvPr>
            <p:ph type="ctrTitle"/>
          </p:nvPr>
        </p:nvSpPr>
        <p:spPr>
          <a:xfrm>
            <a:off x="1767258" y="348386"/>
            <a:ext cx="7199313" cy="719138"/>
          </a:xfrm>
        </p:spPr>
        <p:txBody>
          <a:bodyPr>
            <a:noAutofit/>
          </a:bodyPr>
          <a:lstStyle/>
          <a:p>
            <a:pPr>
              <a:lnSpc>
                <a:spcPct val="100000"/>
              </a:lnSpc>
            </a:pPr>
            <a:r>
              <a:rPr lang="ja-JP" altLang="en-US" sz="1800" dirty="0"/>
              <a:t>マイナポータル連携</a:t>
            </a:r>
            <a:br>
              <a:rPr lang="en-US" altLang="ja-JP" dirty="0"/>
            </a:br>
            <a:r>
              <a:rPr lang="ja-JP" altLang="en-US" dirty="0"/>
              <a:t>～</a:t>
            </a:r>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連携しない</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を選択した場合～</a:t>
            </a:r>
          </a:p>
        </p:txBody>
      </p:sp>
      <p:sp>
        <p:nvSpPr>
          <p:cNvPr id="29" name="テキスト ボックス 28"/>
          <p:cNvSpPr txBox="1"/>
          <p:nvPr/>
        </p:nvSpPr>
        <p:spPr>
          <a:xfrm>
            <a:off x="1790690" y="914906"/>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sp>
        <p:nvSpPr>
          <p:cNvPr id="34" name="正方形/長方形 33"/>
          <p:cNvSpPr/>
          <p:nvPr/>
        </p:nvSpPr>
        <p:spPr>
          <a:xfrm>
            <a:off x="3704633" y="3657784"/>
            <a:ext cx="1368000" cy="216000"/>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7103230" y="2985919"/>
            <a:ext cx="1404000" cy="136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四角形: 角を丸くする 5">
            <a:extLst>
              <a:ext uri="{FF2B5EF4-FFF2-40B4-BE49-F238E27FC236}">
                <a16:creationId xmlns:a16="http://schemas.microsoft.com/office/drawing/2014/main" id="{7EC29173-3B3B-4D2B-A6C0-7CB3DC69AA54}"/>
              </a:ext>
            </a:extLst>
          </p:cNvPr>
          <p:cNvSpPr/>
          <p:nvPr/>
        </p:nvSpPr>
        <p:spPr>
          <a:xfrm>
            <a:off x="5303978" y="1816231"/>
            <a:ext cx="3420000" cy="2782800"/>
          </a:xfrm>
          <a:prstGeom prst="roundRect">
            <a:avLst>
              <a:gd name="adj" fmla="val 6382"/>
            </a:avLst>
          </a:prstGeom>
          <a:noFill/>
          <a:ln w="28575">
            <a:solidFill>
              <a:srgbClr val="0096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42" name="直線矢印コネクタ 41">
            <a:extLst>
              <a:ext uri="{FF2B5EF4-FFF2-40B4-BE49-F238E27FC236}">
                <a16:creationId xmlns:a16="http://schemas.microsoft.com/office/drawing/2014/main" id="{2B39BE5D-1100-4F7D-BF48-D22C07156A71}"/>
              </a:ext>
            </a:extLst>
          </p:cNvPr>
          <p:cNvCxnSpPr>
            <a:cxnSpLocks/>
          </p:cNvCxnSpPr>
          <p:nvPr/>
        </p:nvCxnSpPr>
        <p:spPr>
          <a:xfrm flipV="1">
            <a:off x="5075628" y="3769205"/>
            <a:ext cx="236821" cy="1"/>
          </a:xfrm>
          <a:prstGeom prst="straightConnector1">
            <a:avLst/>
          </a:prstGeom>
          <a:ln w="28575">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AB7ED7A5-7CA5-456A-8D88-8846DF3BAEF1}"/>
              </a:ext>
            </a:extLst>
          </p:cNvPr>
          <p:cNvSpPr txBox="1"/>
          <p:nvPr/>
        </p:nvSpPr>
        <p:spPr>
          <a:xfrm>
            <a:off x="5358207" y="4704461"/>
            <a:ext cx="3312000" cy="646331"/>
          </a:xfrm>
          <a:prstGeom prst="rect">
            <a:avLst/>
          </a:prstGeom>
          <a:noFill/>
        </p:spPr>
        <p:txBody>
          <a:bodyPr wrap="square" rtlCol="0">
            <a:spAutoFit/>
          </a:bodyPr>
          <a:lstStyle/>
          <a:p>
            <a:r>
              <a:rPr kumimoji="1" lang="ja-JP" altLang="en-US" sz="1200" b="1" dirty="0">
                <a:solidFill>
                  <a:srgbClr val="FF0000"/>
                </a:solidFill>
                <a:latin typeface="Meiryo" charset="-128"/>
                <a:ea typeface="Meiryo" charset="-128"/>
                <a:cs typeface="Meiryo" charset="-128"/>
              </a:rPr>
              <a:t>カードの読み取りがうまくいかない場合は、</a:t>
            </a:r>
            <a:endParaRPr kumimoji="1" lang="en-US" altLang="ja-JP" sz="1200" b="1" dirty="0">
              <a:solidFill>
                <a:srgbClr val="FF0000"/>
              </a:solidFill>
              <a:latin typeface="Meiryo" charset="-128"/>
              <a:ea typeface="Meiryo" charset="-128"/>
              <a:cs typeface="Meiryo" charset="-128"/>
            </a:endParaRPr>
          </a:p>
          <a:p>
            <a:r>
              <a:rPr lang="en-US" altLang="ja-JP" sz="1200"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1200" b="1" dirty="0">
                <a:solidFill>
                  <a:srgbClr val="FF0000"/>
                </a:solidFill>
                <a:latin typeface="Meiryo" charset="-128"/>
                <a:ea typeface="Meiryo" charset="-128"/>
                <a:cs typeface="Meiryo" charset="-128"/>
              </a:rPr>
              <a:t>機種毎のカードの読み取り位置はこちら</a:t>
            </a:r>
            <a:r>
              <a:rPr lang="en-US" altLang="ja-JP" sz="1200" b="1" kern="10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1200" b="1" dirty="0">
                <a:solidFill>
                  <a:srgbClr val="FF0000"/>
                </a:solidFill>
                <a:latin typeface="Meiryo" charset="-128"/>
                <a:ea typeface="Meiryo" charset="-128"/>
                <a:cs typeface="Meiryo" charset="-128"/>
              </a:rPr>
              <a:t>を</a:t>
            </a:r>
            <a:endParaRPr kumimoji="1" lang="en-US" altLang="ja-JP" sz="1200" b="1" dirty="0">
              <a:solidFill>
                <a:srgbClr val="FF0000"/>
              </a:solidFill>
              <a:latin typeface="Meiryo" charset="-128"/>
              <a:ea typeface="Meiryo" charset="-128"/>
              <a:cs typeface="Meiryo" charset="-128"/>
            </a:endParaRPr>
          </a:p>
          <a:p>
            <a:r>
              <a:rPr kumimoji="1" lang="ja-JP" altLang="en-US" sz="1200" b="1" dirty="0">
                <a:solidFill>
                  <a:srgbClr val="FF0000"/>
                </a:solidFill>
                <a:latin typeface="Meiryo" charset="-128"/>
                <a:ea typeface="Meiryo" charset="-128"/>
                <a:cs typeface="Meiryo" charset="-128"/>
              </a:rPr>
              <a:t>タップし、読み取り位置を確認</a:t>
            </a:r>
            <a:r>
              <a:rPr lang="ja-JP" altLang="en-US" sz="1200" b="1" dirty="0">
                <a:solidFill>
                  <a:srgbClr val="FF0000"/>
                </a:solidFill>
                <a:latin typeface="Meiryo" charset="-128"/>
                <a:ea typeface="Meiryo" charset="-128"/>
                <a:cs typeface="Meiryo" charset="-128"/>
              </a:rPr>
              <a:t>し</a:t>
            </a:r>
            <a:r>
              <a:rPr kumimoji="1" lang="ja-JP" altLang="en-US" sz="1200" b="1" dirty="0">
                <a:solidFill>
                  <a:srgbClr val="FF0000"/>
                </a:solidFill>
                <a:latin typeface="Meiryo" charset="-128"/>
                <a:ea typeface="Meiryo" charset="-128"/>
                <a:cs typeface="Meiryo" charset="-128"/>
              </a:rPr>
              <a:t>てください。</a:t>
            </a:r>
          </a:p>
        </p:txBody>
      </p:sp>
      <p:grpSp>
        <p:nvGrpSpPr>
          <p:cNvPr id="44" name="図形グループ 43"/>
          <p:cNvGrpSpPr/>
          <p:nvPr/>
        </p:nvGrpSpPr>
        <p:grpSpPr>
          <a:xfrm>
            <a:off x="3523952" y="4004163"/>
            <a:ext cx="296586" cy="293005"/>
            <a:chOff x="3546641" y="3995693"/>
            <a:chExt cx="296586" cy="293005"/>
          </a:xfrm>
        </p:grpSpPr>
        <p:sp>
          <p:nvSpPr>
            <p:cNvPr id="45" name="円/楕円 44"/>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45"/>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7" name="図形グループ 46"/>
          <p:cNvGrpSpPr/>
          <p:nvPr/>
        </p:nvGrpSpPr>
        <p:grpSpPr>
          <a:xfrm>
            <a:off x="3523952" y="1853623"/>
            <a:ext cx="296587" cy="293005"/>
            <a:chOff x="2897417" y="3995693"/>
            <a:chExt cx="296587" cy="293005"/>
          </a:xfrm>
        </p:grpSpPr>
        <p:sp>
          <p:nvSpPr>
            <p:cNvPr id="48" name="円/楕円 47"/>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972925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サブタイトル 2"/>
          <p:cNvSpPr>
            <a:spLocks noGrp="1"/>
          </p:cNvSpPr>
          <p:nvPr>
            <p:ph type="subTitle" idx="1"/>
          </p:nvPr>
        </p:nvSpPr>
        <p:spPr>
          <a:xfrm>
            <a:off x="418211" y="1429396"/>
            <a:ext cx="8280000" cy="360000"/>
          </a:xfrm>
        </p:spPr>
        <p:txBody>
          <a:bodyPr>
            <a:noAutofit/>
          </a:bodyPr>
          <a:lstStyle/>
          <a:p>
            <a:pPr indent="88900"/>
            <a:r>
              <a:rPr lang="ja-JP" altLang="en-US" dirty="0"/>
              <a:t>マイナンバーカードの認証を行います。</a:t>
            </a:r>
          </a:p>
        </p:txBody>
      </p:sp>
      <p:sp>
        <p:nvSpPr>
          <p:cNvPr id="56" name="テキスト ボックス 55"/>
          <p:cNvSpPr txBox="1"/>
          <p:nvPr/>
        </p:nvSpPr>
        <p:spPr>
          <a:xfrm>
            <a:off x="486222" y="1815057"/>
            <a:ext cx="3600000" cy="4216539"/>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マイナンバーカード</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の読み取り</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開く</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利用者証明用電子</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証明</a:t>
            </a:r>
            <a:r>
              <a:rPr lang="ja-JP" altLang="en-US" sz="2000" b="1" spc="-750" dirty="0">
                <a:latin typeface="Meiryo" charset="-128"/>
                <a:ea typeface="Meiryo" charset="-128"/>
                <a:cs typeface="Meiryo" charset="-128"/>
              </a:rPr>
              <a:t>書</a:t>
            </a:r>
            <a:r>
              <a:rPr lang="ja-JP" altLang="en-US" sz="2000" b="1" dirty="0">
                <a:latin typeface="Meiryo" charset="-128"/>
                <a:ea typeface="Meiryo" charset="-128"/>
                <a:cs typeface="Meiryo" charset="-128"/>
              </a:rPr>
              <a:t>（数字</a:t>
            </a:r>
            <a:r>
              <a:rPr lang="en-US" altLang="ja-JP" sz="2000" b="1" dirty="0">
                <a:latin typeface="Meiryo" charset="-128"/>
                <a:ea typeface="Meiryo" charset="-128"/>
                <a:cs typeface="Meiryo" charset="-128"/>
              </a:rPr>
              <a:t>4</a:t>
            </a:r>
            <a:r>
              <a:rPr lang="ja-JP" altLang="en-US" sz="2000" b="1" dirty="0">
                <a:latin typeface="Meiryo" charset="-128"/>
                <a:ea typeface="Meiryo" charset="-128"/>
                <a:cs typeface="Meiryo" charset="-128"/>
              </a:rPr>
              <a:t>ケタ</a:t>
            </a:r>
            <a:r>
              <a:rPr lang="ja-JP" altLang="en-US" sz="2000" b="1" spc="-1000" dirty="0">
                <a:latin typeface="Meiryo" charset="-128"/>
                <a:ea typeface="Meiryo" charset="-128"/>
                <a:cs typeface="Meiryo" charset="-128"/>
              </a:rPr>
              <a:t>）</a:t>
            </a:r>
            <a:r>
              <a:rPr lang="ja-JP" altLang="en-US" sz="2000" b="1" dirty="0">
                <a:latin typeface="Meiryo" charset="-128"/>
                <a:ea typeface="Meiryo" charset="-128"/>
                <a:cs typeface="Meiryo" charset="-128"/>
              </a:rPr>
              <a:t>の</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パスワードを入力</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次へ</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p:txBody>
      </p:sp>
      <p:pic>
        <p:nvPicPr>
          <p:cNvPr id="38" name="図 37" descr="「国税電子申告・納税システム」のマイナンバー読み取り画面の画像">
            <a:extLst>
              <a:ext uri="{FF2B5EF4-FFF2-40B4-BE49-F238E27FC236}">
                <a16:creationId xmlns:a16="http://schemas.microsoft.com/office/drawing/2014/main" id="{25EB20F5-ECA1-4D66-BBBA-FC9119026B73}"/>
              </a:ext>
            </a:extLst>
          </p:cNvPr>
          <p:cNvPicPr>
            <a:picLocks noChangeAspect="1"/>
          </p:cNvPicPr>
          <p:nvPr/>
        </p:nvPicPr>
        <p:blipFill rotWithShape="1">
          <a:blip r:embed="rId3"/>
          <a:srcRect t="12567" b="44490"/>
          <a:stretch/>
        </p:blipFill>
        <p:spPr bwMode="auto">
          <a:xfrm>
            <a:off x="3320308" y="1999785"/>
            <a:ext cx="2340000" cy="1630424"/>
          </a:xfrm>
          <a:prstGeom prst="rect">
            <a:avLst/>
          </a:prstGeom>
          <a:ln w="9525">
            <a:solidFill>
              <a:schemeClr val="tx1">
                <a:lumMod val="50000"/>
                <a:lumOff val="50000"/>
              </a:schemeClr>
            </a:solidFill>
          </a:ln>
          <a:extLst>
            <a:ext uri="{53640926-AAD7-44D8-BBD7-CCE9431645EC}">
              <a14:shadowObscured xmlns:a14="http://schemas.microsoft.com/office/drawing/2010/main"/>
            </a:ext>
          </a:extLst>
        </p:spPr>
      </p:pic>
      <p:pic>
        <p:nvPicPr>
          <p:cNvPr id="48" name="図 47" descr="「このページを”マイナポータル”で開きますか？」のメッセージの画面の画像">
            <a:extLst>
              <a:ext uri="{FF2B5EF4-FFF2-40B4-BE49-F238E27FC236}">
                <a16:creationId xmlns:a16="http://schemas.microsoft.com/office/drawing/2014/main" id="{5DC84C1F-674E-4A6C-971B-A796B0C689C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320308" y="4159185"/>
            <a:ext cx="2340000" cy="847906"/>
          </a:xfrm>
          <a:prstGeom prst="rect">
            <a:avLst/>
          </a:prstGeom>
          <a:ln w="9525">
            <a:solidFill>
              <a:schemeClr val="tx1">
                <a:lumMod val="50000"/>
                <a:lumOff val="50000"/>
              </a:schemeClr>
            </a:solidFill>
          </a:ln>
        </p:spPr>
      </p:pic>
      <p:pic>
        <p:nvPicPr>
          <p:cNvPr id="42" name="図 41" descr="利用者証明用電子証明書のパスワードを入力する画面の画像"/>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194853" y="1999785"/>
            <a:ext cx="2340000" cy="3087854"/>
          </a:xfrm>
          <a:prstGeom prst="rect">
            <a:avLst/>
          </a:prstGeom>
          <a:ln w="9525">
            <a:solidFill>
              <a:schemeClr val="tx1">
                <a:lumMod val="50000"/>
                <a:lumOff val="50000"/>
              </a:schemeClr>
            </a:solidFill>
          </a:ln>
        </p:spPr>
      </p:pic>
      <p:sp>
        <p:nvSpPr>
          <p:cNvPr id="31"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3-E</a:t>
            </a:r>
          </a:p>
        </p:txBody>
      </p:sp>
      <p:sp>
        <p:nvSpPr>
          <p:cNvPr id="40" name="タイトル 1"/>
          <p:cNvSpPr>
            <a:spLocks noGrp="1"/>
          </p:cNvSpPr>
          <p:nvPr>
            <p:ph type="ctrTitle"/>
          </p:nvPr>
        </p:nvSpPr>
        <p:spPr>
          <a:xfrm>
            <a:off x="1767258" y="348386"/>
            <a:ext cx="7199313" cy="719138"/>
          </a:xfrm>
        </p:spPr>
        <p:txBody>
          <a:bodyPr>
            <a:noAutofit/>
          </a:bodyPr>
          <a:lstStyle/>
          <a:p>
            <a:pPr>
              <a:lnSpc>
                <a:spcPct val="100000"/>
              </a:lnSpc>
            </a:pPr>
            <a:r>
              <a:rPr lang="ja-JP" altLang="en-US" sz="1800" dirty="0"/>
              <a:t>マイナポータル連携</a:t>
            </a:r>
            <a:br>
              <a:rPr lang="en-US" altLang="ja-JP" dirty="0"/>
            </a:br>
            <a:r>
              <a:rPr lang="ja-JP" altLang="en-US" dirty="0"/>
              <a:t>～</a:t>
            </a:r>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連携しない</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を選択した場合～</a:t>
            </a:r>
          </a:p>
        </p:txBody>
      </p:sp>
      <p:sp>
        <p:nvSpPr>
          <p:cNvPr id="41" name="テキスト ボックス 40"/>
          <p:cNvSpPr txBox="1"/>
          <p:nvPr/>
        </p:nvSpPr>
        <p:spPr>
          <a:xfrm>
            <a:off x="1790690" y="914906"/>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sp>
        <p:nvSpPr>
          <p:cNvPr id="43" name="テキスト ボックス 42">
            <a:extLst>
              <a:ext uri="{FF2B5EF4-FFF2-40B4-BE49-F238E27FC236}">
                <a16:creationId xmlns:a16="http://schemas.microsoft.com/office/drawing/2014/main" id="{3E812E2A-F610-4EB6-99F7-ED7817D1FA07}"/>
              </a:ext>
            </a:extLst>
          </p:cNvPr>
          <p:cNvSpPr txBox="1"/>
          <p:nvPr/>
        </p:nvSpPr>
        <p:spPr>
          <a:xfrm>
            <a:off x="3209371" y="5066524"/>
            <a:ext cx="2901395" cy="461665"/>
          </a:xfrm>
          <a:prstGeom prst="rect">
            <a:avLst/>
          </a:prstGeom>
          <a:noFill/>
        </p:spPr>
        <p:txBody>
          <a:bodyPr wrap="square">
            <a:spAutoFit/>
          </a:bodyPr>
          <a:lstStyle/>
          <a:p>
            <a:r>
              <a:rPr lang="ja-JP" altLang="en-US" sz="1200" b="1" dirty="0">
                <a:solidFill>
                  <a:srgbClr val="FF0000"/>
                </a:solidFill>
                <a:latin typeface="Meiryo" charset="-128"/>
                <a:ea typeface="Meiryo" charset="-128"/>
                <a:cs typeface="Meiryo" charset="-128"/>
              </a:rPr>
              <a:t>この画面は表示されない</a:t>
            </a:r>
            <a:endParaRPr lang="en-US" altLang="ja-JP" sz="1200" b="1" dirty="0">
              <a:solidFill>
                <a:srgbClr val="FF0000"/>
              </a:solidFill>
              <a:latin typeface="Meiryo" charset="-128"/>
              <a:ea typeface="Meiryo" charset="-128"/>
              <a:cs typeface="Meiryo" charset="-128"/>
            </a:endParaRPr>
          </a:p>
          <a:p>
            <a:r>
              <a:rPr lang="ja-JP" altLang="en-US" sz="1200" b="1" dirty="0">
                <a:solidFill>
                  <a:srgbClr val="FF0000"/>
                </a:solidFill>
                <a:latin typeface="Meiryo" charset="-128"/>
                <a:ea typeface="Meiryo" charset="-128"/>
                <a:cs typeface="Meiryo" charset="-128"/>
              </a:rPr>
              <a:t>場合があります。</a:t>
            </a:r>
          </a:p>
        </p:txBody>
      </p:sp>
      <p:sp>
        <p:nvSpPr>
          <p:cNvPr id="45" name="テキスト ボックス 44">
            <a:extLst>
              <a:ext uri="{FF2B5EF4-FFF2-40B4-BE49-F238E27FC236}">
                <a16:creationId xmlns:a16="http://schemas.microsoft.com/office/drawing/2014/main" id="{34CB0905-ABA0-4050-B35C-7D3EF64A526D}"/>
              </a:ext>
            </a:extLst>
          </p:cNvPr>
          <p:cNvSpPr txBox="1"/>
          <p:nvPr/>
        </p:nvSpPr>
        <p:spPr>
          <a:xfrm>
            <a:off x="6099680" y="5137343"/>
            <a:ext cx="2901395" cy="646331"/>
          </a:xfrm>
          <a:prstGeom prst="rect">
            <a:avLst/>
          </a:prstGeom>
          <a:noFill/>
        </p:spPr>
        <p:txBody>
          <a:bodyPr wrap="square">
            <a:spAutoFit/>
          </a:bodyPr>
          <a:lstStyle/>
          <a:p>
            <a:r>
              <a:rPr lang="ja-JP" altLang="en-US" sz="1200" b="1" dirty="0">
                <a:solidFill>
                  <a:srgbClr val="FF0000"/>
                </a:solidFill>
                <a:latin typeface="Meiryo" charset="-128"/>
                <a:ea typeface="Meiryo" charset="-128"/>
                <a:cs typeface="Meiryo" charset="-128"/>
              </a:rPr>
              <a:t>パスワードは、</a:t>
            </a:r>
            <a:r>
              <a:rPr lang="en-US" altLang="ja-JP" sz="1200" b="1" dirty="0">
                <a:solidFill>
                  <a:srgbClr val="FF0000"/>
                </a:solidFill>
                <a:latin typeface="Meiryo" charset="-128"/>
                <a:ea typeface="Meiryo" charset="-128"/>
                <a:cs typeface="Meiryo" charset="-128"/>
              </a:rPr>
              <a:t>3</a:t>
            </a:r>
            <a:r>
              <a:rPr lang="ja-JP" altLang="en-US" sz="1200" b="1" dirty="0">
                <a:solidFill>
                  <a:srgbClr val="FF0000"/>
                </a:solidFill>
                <a:latin typeface="Meiryo" charset="-128"/>
                <a:ea typeface="Meiryo" charset="-128"/>
                <a:cs typeface="Meiryo" charset="-128"/>
              </a:rPr>
              <a:t>回連続して</a:t>
            </a:r>
            <a:endParaRPr lang="en-US" altLang="ja-JP" sz="1200" b="1" dirty="0">
              <a:solidFill>
                <a:srgbClr val="FF0000"/>
              </a:solidFill>
              <a:latin typeface="Meiryo" charset="-128"/>
              <a:ea typeface="Meiryo" charset="-128"/>
              <a:cs typeface="Meiryo" charset="-128"/>
            </a:endParaRPr>
          </a:p>
          <a:p>
            <a:r>
              <a:rPr lang="ja-JP" altLang="en-US" sz="1200" b="1" dirty="0">
                <a:solidFill>
                  <a:srgbClr val="FF0000"/>
                </a:solidFill>
                <a:latin typeface="Meiryo" charset="-128"/>
                <a:ea typeface="Meiryo" charset="-128"/>
                <a:cs typeface="Meiryo" charset="-128"/>
              </a:rPr>
              <a:t>間違えるとロックがかかるので</a:t>
            </a:r>
            <a:endParaRPr lang="en-US" altLang="ja-JP" sz="1200" b="1" dirty="0">
              <a:solidFill>
                <a:srgbClr val="FF0000"/>
              </a:solidFill>
              <a:latin typeface="Meiryo" charset="-128"/>
              <a:ea typeface="Meiryo" charset="-128"/>
              <a:cs typeface="Meiryo" charset="-128"/>
            </a:endParaRPr>
          </a:p>
          <a:p>
            <a:r>
              <a:rPr lang="ja-JP" altLang="en-US" sz="1200" b="1" dirty="0">
                <a:solidFill>
                  <a:srgbClr val="FF0000"/>
                </a:solidFill>
                <a:latin typeface="Meiryo" charset="-128"/>
                <a:ea typeface="Meiryo" charset="-128"/>
                <a:cs typeface="Meiryo" charset="-128"/>
              </a:rPr>
              <a:t>ご注意ください</a:t>
            </a:r>
          </a:p>
        </p:txBody>
      </p:sp>
      <p:sp>
        <p:nvSpPr>
          <p:cNvPr id="51" name="正方形/長方形 50"/>
          <p:cNvSpPr/>
          <p:nvPr/>
        </p:nvSpPr>
        <p:spPr>
          <a:xfrm>
            <a:off x="3474929" y="3262545"/>
            <a:ext cx="2016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p:cNvSpPr/>
          <p:nvPr/>
        </p:nvSpPr>
        <p:spPr>
          <a:xfrm>
            <a:off x="6252004" y="3736680"/>
            <a:ext cx="2232000" cy="39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p:cNvSpPr/>
          <p:nvPr/>
        </p:nvSpPr>
        <p:spPr>
          <a:xfrm>
            <a:off x="6252004" y="4176947"/>
            <a:ext cx="2232000" cy="39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4" name="図形グループ 53"/>
          <p:cNvGrpSpPr/>
          <p:nvPr/>
        </p:nvGrpSpPr>
        <p:grpSpPr>
          <a:xfrm>
            <a:off x="6103580" y="3580834"/>
            <a:ext cx="296586" cy="293005"/>
            <a:chOff x="4232441" y="3995693"/>
            <a:chExt cx="296586" cy="293005"/>
          </a:xfrm>
        </p:grpSpPr>
        <p:sp>
          <p:nvSpPr>
            <p:cNvPr id="55" name="円/楕円 54"/>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フリーフォーム 56"/>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8" name="図形グループ 57"/>
          <p:cNvGrpSpPr/>
          <p:nvPr/>
        </p:nvGrpSpPr>
        <p:grpSpPr>
          <a:xfrm>
            <a:off x="3329217" y="3115160"/>
            <a:ext cx="296587" cy="293005"/>
            <a:chOff x="2897417" y="3995693"/>
            <a:chExt cx="296587" cy="293005"/>
          </a:xfrm>
        </p:grpSpPr>
        <p:sp>
          <p:nvSpPr>
            <p:cNvPr id="59" name="円/楕円 58"/>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61" name="正方形/長方形 60"/>
          <p:cNvSpPr/>
          <p:nvPr/>
        </p:nvSpPr>
        <p:spPr>
          <a:xfrm>
            <a:off x="5100540" y="4634151"/>
            <a:ext cx="504000" cy="28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2" name="図形グループ 61"/>
          <p:cNvGrpSpPr/>
          <p:nvPr/>
        </p:nvGrpSpPr>
        <p:grpSpPr>
          <a:xfrm>
            <a:off x="5460117" y="4486769"/>
            <a:ext cx="296586" cy="293005"/>
            <a:chOff x="3546641" y="3995693"/>
            <a:chExt cx="296586" cy="293005"/>
          </a:xfrm>
        </p:grpSpPr>
        <p:sp>
          <p:nvSpPr>
            <p:cNvPr id="63" name="円/楕円 62"/>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フリーフォーム 63"/>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5" name="図形グループ 64"/>
          <p:cNvGrpSpPr/>
          <p:nvPr/>
        </p:nvGrpSpPr>
        <p:grpSpPr>
          <a:xfrm>
            <a:off x="6103580" y="4419030"/>
            <a:ext cx="296586" cy="293005"/>
            <a:chOff x="5101121" y="3995693"/>
            <a:chExt cx="296586" cy="293005"/>
          </a:xfrm>
        </p:grpSpPr>
        <p:sp>
          <p:nvSpPr>
            <p:cNvPr id="66" name="円/楕円 65"/>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フリーフォーム 66"/>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9681255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descr="マイナンバーカードをスマートフォン裏面に密着させている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682154" y="1997616"/>
            <a:ext cx="1800000" cy="2902442"/>
          </a:xfrm>
          <a:prstGeom prst="rect">
            <a:avLst/>
          </a:prstGeom>
          <a:ln w="9525">
            <a:solidFill>
              <a:schemeClr val="tx1">
                <a:lumMod val="50000"/>
                <a:lumOff val="50000"/>
              </a:schemeClr>
            </a:solidFill>
          </a:ln>
        </p:spPr>
      </p:pic>
      <p:sp>
        <p:nvSpPr>
          <p:cNvPr id="3" name="サブタイトル 2"/>
          <p:cNvSpPr>
            <a:spLocks noGrp="1"/>
          </p:cNvSpPr>
          <p:nvPr>
            <p:ph type="subTitle" idx="1"/>
          </p:nvPr>
        </p:nvSpPr>
        <p:spPr>
          <a:xfrm>
            <a:off x="431605" y="1432500"/>
            <a:ext cx="8280000" cy="360000"/>
          </a:xfrm>
        </p:spPr>
        <p:txBody>
          <a:bodyPr>
            <a:noAutofit/>
          </a:bodyPr>
          <a:lstStyle/>
          <a:p>
            <a:pPr indent="88900"/>
            <a:r>
              <a:rPr lang="ja-JP" altLang="en-US" dirty="0"/>
              <a:t>カードをスマホの裏面に密着させる。</a:t>
            </a:r>
          </a:p>
        </p:txBody>
      </p:sp>
      <p:sp>
        <p:nvSpPr>
          <p:cNvPr id="5" name="テキスト ボックス 4"/>
          <p:cNvSpPr txBox="1"/>
          <p:nvPr/>
        </p:nvSpPr>
        <p:spPr>
          <a:xfrm>
            <a:off x="494136" y="1804598"/>
            <a:ext cx="3132000" cy="4524315"/>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読み取り開始</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スキャンの</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準備ができました</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の</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メッセージ</a:t>
            </a:r>
          </a:p>
          <a:p>
            <a:pPr indent="7938"/>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読み取りが完了</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しました</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のメッセージが</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表示されます</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2000" b="1" dirty="0">
                <a:latin typeface="Meiryo" charset="-128"/>
                <a:ea typeface="Meiryo" charset="-128"/>
                <a:cs typeface="Meiryo" charset="-128"/>
              </a:rPr>
              <a:t>Safari</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ja-JP" altLang="en-US" b="1" dirty="0">
              <a:latin typeface="Meiryo" charset="-128"/>
              <a:ea typeface="Meiryo" charset="-128"/>
              <a:cs typeface="Meiryo" charset="-128"/>
            </a:endParaRPr>
          </a:p>
        </p:txBody>
      </p:sp>
      <p:pic>
        <p:nvPicPr>
          <p:cNvPr id="57" name="図 56" descr="「マイナンバーカードの読み取り方法」の画面の画像">
            <a:extLst>
              <a:ext uri="{FF2B5EF4-FFF2-40B4-BE49-F238E27FC236}">
                <a16:creationId xmlns:a16="http://schemas.microsoft.com/office/drawing/2014/main" id="{00DC4E9C-F8EF-40F2-9015-3D5D1C08F2AE}"/>
              </a:ext>
            </a:extLst>
          </p:cNvPr>
          <p:cNvPicPr>
            <a:picLocks noChangeAspect="1"/>
          </p:cNvPicPr>
          <p:nvPr/>
        </p:nvPicPr>
        <p:blipFill>
          <a:blip r:embed="rId4"/>
          <a:stretch>
            <a:fillRect/>
          </a:stretch>
        </p:blipFill>
        <p:spPr>
          <a:xfrm>
            <a:off x="7455084" y="1997615"/>
            <a:ext cx="1080000" cy="1707000"/>
          </a:xfrm>
          <a:prstGeom prst="rect">
            <a:avLst/>
          </a:prstGeom>
          <a:ln w="9525">
            <a:solidFill>
              <a:schemeClr val="tx1">
                <a:lumMod val="50000"/>
                <a:lumOff val="50000"/>
              </a:schemeClr>
            </a:solidFill>
          </a:ln>
        </p:spPr>
      </p:pic>
      <p:pic>
        <p:nvPicPr>
          <p:cNvPr id="58" name="図 57" descr="「マイナンバーカードの読み取り方法」の画面の画像">
            <a:extLst>
              <a:ext uri="{FF2B5EF4-FFF2-40B4-BE49-F238E27FC236}">
                <a16:creationId xmlns:a16="http://schemas.microsoft.com/office/drawing/2014/main" id="{85F39C56-AA28-489E-9868-5C542522AFA2}"/>
              </a:ext>
            </a:extLst>
          </p:cNvPr>
          <p:cNvPicPr>
            <a:picLocks noChangeAspect="1"/>
          </p:cNvPicPr>
          <p:nvPr/>
        </p:nvPicPr>
        <p:blipFill>
          <a:blip r:embed="rId5"/>
          <a:stretch>
            <a:fillRect/>
          </a:stretch>
        </p:blipFill>
        <p:spPr>
          <a:xfrm>
            <a:off x="6195637" y="1997616"/>
            <a:ext cx="1080000" cy="1814619"/>
          </a:xfrm>
          <a:prstGeom prst="rect">
            <a:avLst/>
          </a:prstGeom>
          <a:ln w="9525">
            <a:solidFill>
              <a:schemeClr val="tx1">
                <a:lumMod val="50000"/>
                <a:lumOff val="50000"/>
              </a:schemeClr>
            </a:solidFill>
          </a:ln>
        </p:spPr>
      </p:pic>
      <p:pic>
        <p:nvPicPr>
          <p:cNvPr id="66" name="図 65" descr="「スキャンの準備ができました」のメッセージが表示されている画面の画像">
            <a:extLst>
              <a:ext uri="{FF2B5EF4-FFF2-40B4-BE49-F238E27FC236}">
                <a16:creationId xmlns:a16="http://schemas.microsoft.com/office/drawing/2014/main" id="{9E8B129B-DE8B-4197-A2D2-0CAD49C8F8FA}"/>
              </a:ext>
            </a:extLst>
          </p:cNvPr>
          <p:cNvPicPr>
            <a:picLocks noChangeAspect="1"/>
          </p:cNvPicPr>
          <p:nvPr/>
        </p:nvPicPr>
        <p:blipFill rotWithShape="1">
          <a:blip r:embed="rId6">
            <a:extLst>
              <a:ext uri="{28A0092B-C50C-407E-A947-70E740481C1C}">
                <a14:useLocalDpi xmlns:a14="http://schemas.microsoft.com/office/drawing/2010/main" val="0"/>
              </a:ext>
            </a:extLst>
          </a:blip>
          <a:srcRect b="-2298"/>
          <a:stretch/>
        </p:blipFill>
        <p:spPr>
          <a:xfrm>
            <a:off x="3684762" y="5056498"/>
            <a:ext cx="1110597" cy="1116000"/>
          </a:xfrm>
          <a:prstGeom prst="rect">
            <a:avLst/>
          </a:prstGeom>
        </p:spPr>
      </p:pic>
      <p:pic>
        <p:nvPicPr>
          <p:cNvPr id="67" name="図 66" descr="「スキャンの準備ができました」のメッセージが表示されている画面の画像">
            <a:extLst>
              <a:ext uri="{FF2B5EF4-FFF2-40B4-BE49-F238E27FC236}">
                <a16:creationId xmlns:a16="http://schemas.microsoft.com/office/drawing/2014/main" id="{3B3F3FA3-2010-4BF1-BCD8-0D032498AB22}"/>
              </a:ext>
            </a:extLst>
          </p:cNvPr>
          <p:cNvPicPr>
            <a:picLocks noChangeAspect="1"/>
          </p:cNvPicPr>
          <p:nvPr/>
        </p:nvPicPr>
        <p:blipFill>
          <a:blip r:embed="rId7"/>
          <a:stretch>
            <a:fillRect/>
          </a:stretch>
        </p:blipFill>
        <p:spPr>
          <a:xfrm>
            <a:off x="4984482" y="5056498"/>
            <a:ext cx="1046793" cy="1116000"/>
          </a:xfrm>
          <a:prstGeom prst="rect">
            <a:avLst/>
          </a:prstGeom>
        </p:spPr>
      </p:pic>
      <p:sp>
        <p:nvSpPr>
          <p:cNvPr id="75" name="円/楕円 56">
            <a:extLst>
              <a:ext uri="{FF2B5EF4-FFF2-40B4-BE49-F238E27FC236}">
                <a16:creationId xmlns:a16="http://schemas.microsoft.com/office/drawing/2014/main" id="{CAB11B94-59A7-44DB-822E-CA0068B7CDDE}"/>
              </a:ext>
            </a:extLst>
          </p:cNvPr>
          <p:cNvSpPr>
            <a:spLocks noChangeAspect="1"/>
          </p:cNvSpPr>
          <p:nvPr/>
        </p:nvSpPr>
        <p:spPr>
          <a:xfrm>
            <a:off x="7019883" y="4110578"/>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図形グループ 6" descr="「safariに戻ってください」のメッセージが表示されている画面の画像&#10;"/>
          <p:cNvGrpSpPr>
            <a:grpSpLocks noChangeAspect="1"/>
          </p:cNvGrpSpPr>
          <p:nvPr/>
        </p:nvGrpSpPr>
        <p:grpSpPr>
          <a:xfrm>
            <a:off x="6198987" y="4159886"/>
            <a:ext cx="1260000" cy="1974992"/>
            <a:chOff x="7011794" y="3956689"/>
            <a:chExt cx="1440001" cy="2257135"/>
          </a:xfrm>
        </p:grpSpPr>
        <p:pic>
          <p:nvPicPr>
            <p:cNvPr id="20" name="図 19"/>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7011795" y="3956689"/>
              <a:ext cx="1440000" cy="2257135"/>
            </a:xfrm>
            <a:prstGeom prst="rect">
              <a:avLst/>
            </a:prstGeom>
            <a:ln w="6350">
              <a:solidFill>
                <a:schemeClr val="tx1"/>
              </a:solidFill>
            </a:ln>
          </p:spPr>
        </p:pic>
        <p:sp>
          <p:nvSpPr>
            <p:cNvPr id="21" name="正方形/長方形 20"/>
            <p:cNvSpPr/>
            <p:nvPr/>
          </p:nvSpPr>
          <p:spPr>
            <a:xfrm>
              <a:off x="7011794" y="3956689"/>
              <a:ext cx="303405" cy="108000"/>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25"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3-E</a:t>
            </a:r>
          </a:p>
        </p:txBody>
      </p:sp>
      <p:sp>
        <p:nvSpPr>
          <p:cNvPr id="27" name="タイトル 1"/>
          <p:cNvSpPr>
            <a:spLocks noGrp="1"/>
          </p:cNvSpPr>
          <p:nvPr>
            <p:ph type="ctrTitle"/>
          </p:nvPr>
        </p:nvSpPr>
        <p:spPr>
          <a:xfrm>
            <a:off x="1767258" y="348386"/>
            <a:ext cx="7199313" cy="719138"/>
          </a:xfrm>
        </p:spPr>
        <p:txBody>
          <a:bodyPr>
            <a:noAutofit/>
          </a:bodyPr>
          <a:lstStyle/>
          <a:p>
            <a:pPr>
              <a:lnSpc>
                <a:spcPct val="100000"/>
              </a:lnSpc>
            </a:pPr>
            <a:r>
              <a:rPr lang="ja-JP" altLang="en-US" sz="1800" dirty="0"/>
              <a:t>マイナポータル連携</a:t>
            </a:r>
            <a:br>
              <a:rPr lang="en-US" altLang="ja-JP" dirty="0"/>
            </a:br>
            <a:r>
              <a:rPr lang="ja-JP" altLang="en-US" dirty="0"/>
              <a:t>～</a:t>
            </a:r>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連携しない</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を選択した場合～</a:t>
            </a:r>
          </a:p>
        </p:txBody>
      </p:sp>
      <p:sp>
        <p:nvSpPr>
          <p:cNvPr id="28" name="テキスト ボックス 27"/>
          <p:cNvSpPr txBox="1"/>
          <p:nvPr/>
        </p:nvSpPr>
        <p:spPr>
          <a:xfrm>
            <a:off x="1790690" y="914906"/>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sp>
        <p:nvSpPr>
          <p:cNvPr id="29" name="正方形/長方形 28"/>
          <p:cNvSpPr/>
          <p:nvPr/>
        </p:nvSpPr>
        <p:spPr>
          <a:xfrm>
            <a:off x="3924773" y="4064183"/>
            <a:ext cx="1332000" cy="180000"/>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5">
            <a:extLst>
              <a:ext uri="{FF2B5EF4-FFF2-40B4-BE49-F238E27FC236}">
                <a16:creationId xmlns:a16="http://schemas.microsoft.com/office/drawing/2014/main" id="{7EC29173-3B3B-4D2B-A6C0-7CB3DC69AA54}"/>
              </a:ext>
            </a:extLst>
          </p:cNvPr>
          <p:cNvSpPr/>
          <p:nvPr/>
        </p:nvSpPr>
        <p:spPr>
          <a:xfrm>
            <a:off x="6015180" y="1816231"/>
            <a:ext cx="2700000" cy="2160000"/>
          </a:xfrm>
          <a:prstGeom prst="roundRect">
            <a:avLst>
              <a:gd name="adj" fmla="val 6382"/>
            </a:avLst>
          </a:prstGeom>
          <a:noFill/>
          <a:ln w="28575">
            <a:solidFill>
              <a:srgbClr val="0096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1" name="正方形/長方形 30"/>
          <p:cNvSpPr/>
          <p:nvPr/>
        </p:nvSpPr>
        <p:spPr>
          <a:xfrm>
            <a:off x="3745864" y="4295477"/>
            <a:ext cx="1692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図形グループ 31"/>
          <p:cNvGrpSpPr/>
          <p:nvPr/>
        </p:nvGrpSpPr>
        <p:grpSpPr>
          <a:xfrm>
            <a:off x="3600152" y="4148092"/>
            <a:ext cx="296587" cy="293005"/>
            <a:chOff x="2897417" y="3995693"/>
            <a:chExt cx="296587" cy="293005"/>
          </a:xfrm>
        </p:grpSpPr>
        <p:sp>
          <p:nvSpPr>
            <p:cNvPr id="33" name="円/楕円 32"/>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35" name="図形グループ 34"/>
          <p:cNvGrpSpPr/>
          <p:nvPr/>
        </p:nvGrpSpPr>
        <p:grpSpPr>
          <a:xfrm>
            <a:off x="4842042" y="5257226"/>
            <a:ext cx="296586" cy="293005"/>
            <a:chOff x="4232441" y="3995693"/>
            <a:chExt cx="296586" cy="293005"/>
          </a:xfrm>
        </p:grpSpPr>
        <p:sp>
          <p:nvSpPr>
            <p:cNvPr id="36" name="円/楕円 35"/>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36"/>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 name="図形グループ 37"/>
          <p:cNvGrpSpPr/>
          <p:nvPr/>
        </p:nvGrpSpPr>
        <p:grpSpPr>
          <a:xfrm>
            <a:off x="3546641" y="5257226"/>
            <a:ext cx="296586" cy="293005"/>
            <a:chOff x="3546641" y="3995693"/>
            <a:chExt cx="296586" cy="293005"/>
          </a:xfrm>
        </p:grpSpPr>
        <p:sp>
          <p:nvSpPr>
            <p:cNvPr id="39" name="円/楕円 38"/>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リーフォーム 39"/>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41" name="カギ線コネクタ 40"/>
          <p:cNvCxnSpPr/>
          <p:nvPr/>
        </p:nvCxnSpPr>
        <p:spPr>
          <a:xfrm flipV="1">
            <a:off x="5255178" y="3573363"/>
            <a:ext cx="756000" cy="576000"/>
          </a:xfrm>
          <a:prstGeom prst="bentConnector3">
            <a:avLst>
              <a:gd name="adj1" fmla="val 64966"/>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39360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確定申告書等作成コーナー」で住所等の確認・訂正をする画面で本人情報の入力をする画面の上部の画像"/>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403014" y="1999679"/>
            <a:ext cx="2156400" cy="2221481"/>
          </a:xfrm>
          <a:prstGeom prst="rect">
            <a:avLst/>
          </a:prstGeom>
          <a:ln w="6350">
            <a:solidFill>
              <a:schemeClr val="tx1"/>
            </a:solidFill>
          </a:ln>
        </p:spPr>
      </p:pic>
      <p:sp>
        <p:nvSpPr>
          <p:cNvPr id="30" name="サブタイトル 2"/>
          <p:cNvSpPr>
            <a:spLocks noGrp="1"/>
          </p:cNvSpPr>
          <p:nvPr>
            <p:ph type="subTitle" idx="1"/>
          </p:nvPr>
        </p:nvSpPr>
        <p:spPr>
          <a:xfrm>
            <a:off x="240935" y="1433732"/>
            <a:ext cx="8280000" cy="360000"/>
          </a:xfrm>
        </p:spPr>
        <p:txBody>
          <a:bodyPr>
            <a:noAutofit/>
          </a:bodyPr>
          <a:lstStyle/>
          <a:p>
            <a:pPr indent="88900"/>
            <a:r>
              <a:rPr lang="ja-JP" altLang="en-US" b="0" dirty="0"/>
              <a:t>［</a:t>
            </a:r>
            <a:r>
              <a:rPr lang="ja-JP" altLang="en-US" dirty="0"/>
              <a:t>参考</a:t>
            </a:r>
            <a:r>
              <a:rPr lang="ja-JP" altLang="en-US" b="0" spc="-1000" dirty="0"/>
              <a:t>］</a:t>
            </a:r>
            <a:r>
              <a:rPr lang="ja-JP" altLang="en-US" dirty="0"/>
              <a:t>住所等の情報の確</a:t>
            </a:r>
            <a:r>
              <a:rPr lang="ja-JP" altLang="en-US" spc="-700" dirty="0"/>
              <a:t>認・</a:t>
            </a:r>
            <a:r>
              <a:rPr lang="ja-JP" altLang="en-US" dirty="0"/>
              <a:t>訂</a:t>
            </a:r>
            <a:r>
              <a:rPr lang="ja-JP" altLang="en-US" kern="0" spc="-1000" dirty="0"/>
              <a:t>正</a:t>
            </a:r>
            <a:endParaRPr lang="ja-JP" altLang="en-US" dirty="0"/>
          </a:p>
        </p:txBody>
      </p:sp>
      <p:sp>
        <p:nvSpPr>
          <p:cNvPr id="27" name="テキスト ボックス 26"/>
          <p:cNvSpPr txBox="1"/>
          <p:nvPr/>
        </p:nvSpPr>
        <p:spPr>
          <a:xfrm>
            <a:off x="505222" y="1947764"/>
            <a:ext cx="3600000" cy="4031873"/>
          </a:xfrm>
          <a:prstGeom prst="rect">
            <a:avLst/>
          </a:prstGeom>
          <a:noFill/>
        </p:spPr>
        <p:txBody>
          <a:bodyPr wrap="square" rtlCol="0">
            <a:spAutoFit/>
          </a:bodyPr>
          <a:lstStyle/>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登録情報</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画面では、</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登録内容を確認して</a:t>
            </a:r>
          </a:p>
          <a:p>
            <a:pPr indent="7938"/>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次へ</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修正がある場合</a:t>
            </a:r>
            <a:r>
              <a:rPr lang="ja-JP" altLang="en-US" sz="2000" b="1" spc="-700" dirty="0">
                <a:latin typeface="Meiryo" charset="-128"/>
                <a:ea typeface="Meiryo" charset="-128"/>
                <a:cs typeface="Meiryo" charset="-128"/>
              </a:rPr>
              <a:t>は</a:t>
            </a:r>
            <a:endParaRPr lang="en-US" altLang="ja-JP" sz="2000" b="1" spc="-700" dirty="0">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訂正</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ボタンを</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タップして修正</a:t>
            </a:r>
          </a:p>
          <a:p>
            <a:pPr indent="7938"/>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内容を変更する</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ボタンをタップ</a:t>
            </a:r>
          </a:p>
        </p:txBody>
      </p:sp>
      <p:pic>
        <p:nvPicPr>
          <p:cNvPr id="8" name="図 7" descr="「確定申告書等作成コーナー」で住所等の確認・訂正をする画面の上部の画像"/>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680407" y="1999679"/>
            <a:ext cx="2156400" cy="2009489"/>
          </a:xfrm>
          <a:prstGeom prst="rect">
            <a:avLst/>
          </a:prstGeom>
          <a:ln>
            <a:solidFill>
              <a:schemeClr val="tx1"/>
            </a:solidFill>
          </a:ln>
        </p:spPr>
      </p:pic>
      <p:pic>
        <p:nvPicPr>
          <p:cNvPr id="10" name="図 9" descr="「確定申告書等作成コーナー」で住所等の確認・訂正をする画面の下部で「訂正」・「次へ」が表示されている画像"/>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680407" y="4136344"/>
            <a:ext cx="2156400" cy="1750417"/>
          </a:xfrm>
          <a:prstGeom prst="rect">
            <a:avLst/>
          </a:prstGeom>
          <a:ln w="6350">
            <a:solidFill>
              <a:schemeClr val="tx1"/>
            </a:solidFill>
          </a:ln>
        </p:spPr>
      </p:pic>
      <p:pic>
        <p:nvPicPr>
          <p:cNvPr id="13" name="図 12" descr="「確定申告書等作成コーナー」で住所等の確認・訂正をする画面で本人情報の入力をする画面の下部で「内容を変更する」が表示されている画面の画像&#10;"/>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381875" y="4284135"/>
            <a:ext cx="2156400" cy="1602872"/>
          </a:xfrm>
          <a:prstGeom prst="rect">
            <a:avLst/>
          </a:prstGeom>
          <a:ln w="6350">
            <a:solidFill>
              <a:schemeClr val="tx1"/>
            </a:solidFill>
          </a:ln>
        </p:spPr>
      </p:pic>
      <p:sp>
        <p:nvSpPr>
          <p:cNvPr id="1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3-E</a:t>
            </a:r>
          </a:p>
        </p:txBody>
      </p:sp>
      <p:sp>
        <p:nvSpPr>
          <p:cNvPr id="20" name="タイトル 1"/>
          <p:cNvSpPr>
            <a:spLocks noGrp="1"/>
          </p:cNvSpPr>
          <p:nvPr>
            <p:ph type="ctrTitle"/>
          </p:nvPr>
        </p:nvSpPr>
        <p:spPr>
          <a:xfrm>
            <a:off x="1767258" y="348386"/>
            <a:ext cx="7199313" cy="719138"/>
          </a:xfrm>
        </p:spPr>
        <p:txBody>
          <a:bodyPr>
            <a:noAutofit/>
          </a:bodyPr>
          <a:lstStyle/>
          <a:p>
            <a:pPr>
              <a:lnSpc>
                <a:spcPct val="100000"/>
              </a:lnSpc>
            </a:pPr>
            <a:r>
              <a:rPr lang="ja-JP" altLang="en-US" sz="1800" dirty="0"/>
              <a:t>マイナポータル連携</a:t>
            </a:r>
            <a:br>
              <a:rPr lang="en-US" altLang="ja-JP" dirty="0"/>
            </a:br>
            <a:r>
              <a:rPr lang="ja-JP" altLang="en-US" dirty="0"/>
              <a:t>～</a:t>
            </a:r>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連携しない</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を選択した場合～</a:t>
            </a:r>
          </a:p>
        </p:txBody>
      </p:sp>
      <p:pic>
        <p:nvPicPr>
          <p:cNvPr id="21" name="図 20"/>
          <p:cNvPicPr>
            <a:picLocks noChangeAspect="1"/>
          </p:cNvPicPr>
          <p:nvPr/>
        </p:nvPicPr>
        <p:blipFill>
          <a:blip r:embed="rId7"/>
          <a:stretch>
            <a:fillRect/>
          </a:stretch>
        </p:blipFill>
        <p:spPr>
          <a:xfrm>
            <a:off x="3587304" y="3912304"/>
            <a:ext cx="2340000" cy="377417"/>
          </a:xfrm>
          <a:prstGeom prst="rect">
            <a:avLst/>
          </a:prstGeom>
        </p:spPr>
      </p:pic>
      <p:pic>
        <p:nvPicPr>
          <p:cNvPr id="23" name="図 22"/>
          <p:cNvPicPr>
            <a:picLocks noChangeAspect="1"/>
          </p:cNvPicPr>
          <p:nvPr/>
        </p:nvPicPr>
        <p:blipFill>
          <a:blip r:embed="rId7"/>
          <a:stretch>
            <a:fillRect/>
          </a:stretch>
        </p:blipFill>
        <p:spPr>
          <a:xfrm>
            <a:off x="6305114" y="4064704"/>
            <a:ext cx="2340000" cy="377417"/>
          </a:xfrm>
          <a:prstGeom prst="rect">
            <a:avLst/>
          </a:prstGeom>
        </p:spPr>
      </p:pic>
      <p:sp>
        <p:nvSpPr>
          <p:cNvPr id="24" name="正方形/長方形 23"/>
          <p:cNvSpPr/>
          <p:nvPr/>
        </p:nvSpPr>
        <p:spPr>
          <a:xfrm>
            <a:off x="6398070" y="5376341"/>
            <a:ext cx="2088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3697198" y="5427139"/>
            <a:ext cx="2088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図形グループ 25"/>
          <p:cNvGrpSpPr/>
          <p:nvPr/>
        </p:nvGrpSpPr>
        <p:grpSpPr>
          <a:xfrm>
            <a:off x="6255983" y="5214897"/>
            <a:ext cx="296586" cy="293005"/>
            <a:chOff x="4232441" y="3995693"/>
            <a:chExt cx="296586" cy="293005"/>
          </a:xfrm>
        </p:grpSpPr>
        <p:sp>
          <p:nvSpPr>
            <p:cNvPr id="28" name="円/楕円 27"/>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リーフォーム 28"/>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1" name="正方形/長方形 30"/>
          <p:cNvSpPr/>
          <p:nvPr/>
        </p:nvSpPr>
        <p:spPr>
          <a:xfrm>
            <a:off x="3697198" y="4902204"/>
            <a:ext cx="900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図形グループ 31"/>
          <p:cNvGrpSpPr/>
          <p:nvPr/>
        </p:nvGrpSpPr>
        <p:grpSpPr>
          <a:xfrm>
            <a:off x="3566288" y="5714426"/>
            <a:ext cx="296587" cy="293005"/>
            <a:chOff x="2897417" y="3995693"/>
            <a:chExt cx="296587" cy="293005"/>
          </a:xfrm>
        </p:grpSpPr>
        <p:sp>
          <p:nvSpPr>
            <p:cNvPr id="33" name="円/楕円 32"/>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35" name="図形グループ 34"/>
          <p:cNvGrpSpPr/>
          <p:nvPr/>
        </p:nvGrpSpPr>
        <p:grpSpPr>
          <a:xfrm>
            <a:off x="4452581" y="4749233"/>
            <a:ext cx="296586" cy="293005"/>
            <a:chOff x="3546641" y="3995693"/>
            <a:chExt cx="296586" cy="293005"/>
          </a:xfrm>
        </p:grpSpPr>
        <p:sp>
          <p:nvSpPr>
            <p:cNvPr id="36" name="円/楕円 35"/>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36"/>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76400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45549BE6-8D1A-4F34-9CAF-7550428A5F62}"/>
              </a:ext>
            </a:extLst>
          </p:cNvPr>
          <p:cNvGraphicFramePr>
            <a:graphicFrameLocks noChangeAspect="1"/>
          </p:cNvGraphicFramePr>
          <p:nvPr>
            <p:custDataLst>
              <p:tags r:id="rId2"/>
            </p:custDataLst>
            <p:extLst>
              <p:ext uri="{D42A27DB-BD31-4B8C-83A1-F6EECF244321}">
                <p14:modId xmlns:p14="http://schemas.microsoft.com/office/powerpoint/2010/main" val="3542074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78" name="think-cell スライド" r:id="rId5" imgW="554" imgH="551" progId="TCLayout.ActiveDocument.1">
                  <p:embed/>
                </p:oleObj>
              </mc:Choice>
              <mc:Fallback>
                <p:oleObj name="think-cell スライド" r:id="rId5" imgW="554" imgH="551"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3-F</a:t>
            </a:r>
            <a:endParaRPr lang="en-US" sz="3600" dirty="0"/>
          </a:p>
        </p:txBody>
      </p:sp>
      <p:sp>
        <p:nvSpPr>
          <p:cNvPr id="30" name="サブタイトル 2"/>
          <p:cNvSpPr>
            <a:spLocks noGrp="1"/>
          </p:cNvSpPr>
          <p:nvPr>
            <p:ph type="subTitle" idx="1"/>
          </p:nvPr>
        </p:nvSpPr>
        <p:spPr>
          <a:xfrm>
            <a:off x="435668" y="1425265"/>
            <a:ext cx="8280000" cy="360000"/>
          </a:xfrm>
        </p:spPr>
        <p:txBody>
          <a:bodyPr>
            <a:noAutofit/>
          </a:bodyPr>
          <a:lstStyle/>
          <a:p>
            <a:pPr indent="88900"/>
            <a:r>
              <a:rPr lang="en-US" altLang="ja-JP" dirty="0"/>
              <a:t>xml</a:t>
            </a:r>
            <a:r>
              <a:rPr lang="ja-JP" altLang="en-US" dirty="0"/>
              <a:t>データの読込を行います。</a:t>
            </a:r>
          </a:p>
        </p:txBody>
      </p:sp>
      <p:sp>
        <p:nvSpPr>
          <p:cNvPr id="27" name="テキスト ボックス 26"/>
          <p:cNvSpPr txBox="1"/>
          <p:nvPr/>
        </p:nvSpPr>
        <p:spPr>
          <a:xfrm>
            <a:off x="488288" y="1812296"/>
            <a:ext cx="3600000" cy="3416320"/>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ファイルを</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選択するの</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タップ</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読み込む</a:t>
            </a:r>
            <a:r>
              <a:rPr lang="en-US" altLang="ja-JP" sz="2000" b="1" dirty="0">
                <a:latin typeface="Meiryo" charset="-128"/>
                <a:ea typeface="Meiryo" charset="-128"/>
                <a:cs typeface="Meiryo" charset="-128"/>
              </a:rPr>
              <a:t>xml</a:t>
            </a:r>
            <a:r>
              <a:rPr lang="ja-JP" altLang="en-US" sz="2000" b="1" dirty="0">
                <a:latin typeface="Meiryo" charset="-128"/>
                <a:ea typeface="Meiryo" charset="-128"/>
                <a:cs typeface="Meiryo" charset="-128"/>
              </a:rPr>
              <a:t>データを</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選択</a:t>
            </a:r>
          </a:p>
          <a:p>
            <a:pPr indent="7938"/>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次へ</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p:txBody>
      </p:sp>
      <p:sp>
        <p:nvSpPr>
          <p:cNvPr id="2" name="タイトル 1"/>
          <p:cNvSpPr>
            <a:spLocks noGrp="1"/>
          </p:cNvSpPr>
          <p:nvPr>
            <p:ph type="ctrTitle"/>
          </p:nvPr>
        </p:nvSpPr>
        <p:spPr/>
        <p:txBody>
          <a:bodyPr vert="horz">
            <a:normAutofit fontScale="90000"/>
          </a:bodyPr>
          <a:lstStyle/>
          <a:p>
            <a:r>
              <a:rPr lang="en-US" altLang="ja-JP" dirty="0"/>
              <a:t>x</a:t>
            </a:r>
            <a:r>
              <a:rPr kumimoji="1" lang="en-US" altLang="ja-JP" dirty="0"/>
              <a:t>ml</a:t>
            </a:r>
            <a:r>
              <a:rPr kumimoji="1" lang="ja-JP" altLang="en-US" dirty="0"/>
              <a:t>データの読込</a:t>
            </a:r>
          </a:p>
        </p:txBody>
      </p:sp>
      <p:pic>
        <p:nvPicPr>
          <p:cNvPr id="19" name="図 18" descr="「確定申告書等作成コーナー」でxmlデータを読込する画面の画像"/>
          <p:cNvPicPr>
            <a:picLocks noChangeAspect="1"/>
          </p:cNvPicPr>
          <p:nvPr/>
        </p:nvPicPr>
        <p:blipFill rotWithShape="1">
          <a:blip r:embed="rId7">
            <a:extLst>
              <a:ext uri="{28A0092B-C50C-407E-A947-70E740481C1C}">
                <a14:useLocalDpi xmlns:a14="http://schemas.microsoft.com/office/drawing/2010/main" val="0"/>
              </a:ext>
            </a:extLst>
          </a:blip>
          <a:srcRect b="22802"/>
          <a:stretch/>
        </p:blipFill>
        <p:spPr>
          <a:xfrm>
            <a:off x="5123582" y="1463777"/>
            <a:ext cx="2208753" cy="4680000"/>
          </a:xfrm>
          <a:prstGeom prst="rect">
            <a:avLst/>
          </a:prstGeom>
          <a:ln w="6350">
            <a:solidFill>
              <a:schemeClr val="tx1"/>
            </a:solidFill>
          </a:ln>
        </p:spPr>
      </p:pic>
      <p:sp>
        <p:nvSpPr>
          <p:cNvPr id="8" name="正方形/長方形 7"/>
          <p:cNvSpPr/>
          <p:nvPr/>
        </p:nvSpPr>
        <p:spPr>
          <a:xfrm>
            <a:off x="6866468" y="4622803"/>
            <a:ext cx="468000" cy="46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EDAC6196-EBEF-4F6C-9F39-E63DA0A74A8D}"/>
              </a:ext>
            </a:extLst>
          </p:cNvPr>
          <p:cNvSpPr/>
          <p:nvPr/>
        </p:nvSpPr>
        <p:spPr>
          <a:xfrm>
            <a:off x="5123583" y="5198735"/>
            <a:ext cx="2208752" cy="4040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図形グループ 31">
            <a:extLst>
              <a:ext uri="{FF2B5EF4-FFF2-40B4-BE49-F238E27FC236}">
                <a16:creationId xmlns:a16="http://schemas.microsoft.com/office/drawing/2014/main" id="{9B353018-A2B8-4AB6-A644-07FC3832DF10}"/>
              </a:ext>
            </a:extLst>
          </p:cNvPr>
          <p:cNvGrpSpPr/>
          <p:nvPr/>
        </p:nvGrpSpPr>
        <p:grpSpPr>
          <a:xfrm>
            <a:off x="6658622" y="4489933"/>
            <a:ext cx="296587" cy="293005"/>
            <a:chOff x="2897417" y="3995693"/>
            <a:chExt cx="296587" cy="293005"/>
          </a:xfrm>
        </p:grpSpPr>
        <p:sp>
          <p:nvSpPr>
            <p:cNvPr id="11" name="円/楕円 32">
              <a:extLst>
                <a:ext uri="{FF2B5EF4-FFF2-40B4-BE49-F238E27FC236}">
                  <a16:creationId xmlns:a16="http://schemas.microsoft.com/office/drawing/2014/main" id="{EAC16803-109A-4D9F-9686-2BEE4E8BA585}"/>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85F17740-14B6-4844-9A01-339A61C30481}"/>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16" name="図形グループ 25">
            <a:extLst>
              <a:ext uri="{FF2B5EF4-FFF2-40B4-BE49-F238E27FC236}">
                <a16:creationId xmlns:a16="http://schemas.microsoft.com/office/drawing/2014/main" id="{8D1D3C27-C91F-4534-8482-C2149EB0B39D}"/>
              </a:ext>
            </a:extLst>
          </p:cNvPr>
          <p:cNvGrpSpPr/>
          <p:nvPr/>
        </p:nvGrpSpPr>
        <p:grpSpPr>
          <a:xfrm>
            <a:off x="4974223" y="5032977"/>
            <a:ext cx="296586" cy="293005"/>
            <a:chOff x="4232441" y="3995693"/>
            <a:chExt cx="296586" cy="293005"/>
          </a:xfrm>
        </p:grpSpPr>
        <p:sp>
          <p:nvSpPr>
            <p:cNvPr id="17" name="円/楕円 27">
              <a:extLst>
                <a:ext uri="{FF2B5EF4-FFF2-40B4-BE49-F238E27FC236}">
                  <a16:creationId xmlns:a16="http://schemas.microsoft.com/office/drawing/2014/main" id="{74F458C4-C1D9-4F3B-9F6E-9C233401A03B}"/>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リーフォーム 28">
              <a:extLst>
                <a:ext uri="{FF2B5EF4-FFF2-40B4-BE49-F238E27FC236}">
                  <a16:creationId xmlns:a16="http://schemas.microsoft.com/office/drawing/2014/main" id="{FEB86759-9347-4F52-AF1E-F263CF116050}"/>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576933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書類を持つイータ君のイラスト"/>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620" y="4363073"/>
            <a:ext cx="1290387" cy="1661864"/>
          </a:xfrm>
          <a:prstGeom prst="rect">
            <a:avLst/>
          </a:prstGeom>
        </p:spPr>
      </p:pic>
      <p:sp>
        <p:nvSpPr>
          <p:cNvPr id="5" name="テキスト ボックス 4"/>
          <p:cNvSpPr txBox="1"/>
          <p:nvPr/>
        </p:nvSpPr>
        <p:spPr>
          <a:xfrm>
            <a:off x="1731826" y="495489"/>
            <a:ext cx="6888650" cy="4647426"/>
          </a:xfrm>
          <a:prstGeom prst="rect">
            <a:avLst/>
          </a:prstGeom>
          <a:noFill/>
        </p:spPr>
        <p:txBody>
          <a:bodyPr wrap="square" rtlCol="0">
            <a:spAutoFit/>
          </a:bodyPr>
          <a:lstStyle/>
          <a:p>
            <a:pPr marL="539750" indent="-539750">
              <a:tabLst>
                <a:tab pos="627063" algn="l"/>
                <a:tab pos="5827713" algn="l"/>
              </a:tabLst>
            </a:pPr>
            <a:r>
              <a:rPr lang="ja-JP" altLang="en-US" sz="2400" b="1" dirty="0">
                <a:solidFill>
                  <a:srgbClr val="009650"/>
                </a:solidFill>
                <a:latin typeface="Meiryo" charset="-128"/>
                <a:ea typeface="Meiryo" charset="-128"/>
                <a:cs typeface="Meiryo" charset="-128"/>
              </a:rPr>
              <a:t>３</a:t>
            </a:r>
            <a:r>
              <a:rPr lang="en-US" altLang="ja-JP" sz="2400" b="1" dirty="0">
                <a:solidFill>
                  <a:srgbClr val="009650"/>
                </a:solidFill>
                <a:latin typeface="Meiryo" charset="-128"/>
                <a:ea typeface="Meiryo" charset="-128"/>
                <a:cs typeface="Meiryo" charset="-128"/>
              </a:rPr>
              <a:t>.	</a:t>
            </a:r>
            <a:r>
              <a:rPr lang="ja-JP" altLang="en-US" sz="2400" b="1" dirty="0">
                <a:solidFill>
                  <a:srgbClr val="009650"/>
                </a:solidFill>
                <a:latin typeface="Meiryo" charset="-128"/>
                <a:ea typeface="Meiryo" charset="-128"/>
                <a:cs typeface="Meiryo" charset="-128"/>
              </a:rPr>
              <a:t>マイナンバーカードで</a:t>
            </a:r>
            <a:endParaRPr lang="en-US" altLang="ja-JP" sz="2400" b="1" dirty="0">
              <a:solidFill>
                <a:srgbClr val="009650"/>
              </a:solidFill>
              <a:latin typeface="Meiryo" charset="-128"/>
              <a:ea typeface="Meiryo" charset="-128"/>
              <a:cs typeface="Meiryo" charset="-128"/>
            </a:endParaRPr>
          </a:p>
          <a:p>
            <a:pPr marL="539750" indent="-539750">
              <a:tabLst>
                <a:tab pos="627063" algn="l"/>
                <a:tab pos="5827713" algn="l"/>
              </a:tabLst>
            </a:pPr>
            <a:r>
              <a:rPr lang="en-US" altLang="ja-JP" sz="2400" b="1" dirty="0">
                <a:solidFill>
                  <a:srgbClr val="009650"/>
                </a:solidFill>
                <a:latin typeface="Meiryo" charset="-128"/>
                <a:ea typeface="Meiryo" charset="-128"/>
                <a:cs typeface="Meiryo" charset="-128"/>
              </a:rPr>
              <a:t>	</a:t>
            </a:r>
            <a:r>
              <a:rPr lang="ja-JP" altLang="en-US" sz="2400" b="1" dirty="0">
                <a:solidFill>
                  <a:srgbClr val="009650"/>
                </a:solidFill>
                <a:latin typeface="Meiryo" charset="-128"/>
                <a:ea typeface="Meiryo" charset="-128"/>
                <a:cs typeface="Meiryo" charset="-128"/>
              </a:rPr>
              <a:t>確定申告書を作成し、</a:t>
            </a:r>
            <a:r>
              <a:rPr lang="en-US" altLang="ja-JP" sz="2400" b="1" dirty="0">
                <a:solidFill>
                  <a:srgbClr val="009650"/>
                </a:solidFill>
                <a:latin typeface="Meiryo" charset="-128"/>
                <a:ea typeface="Meiryo" charset="-128"/>
                <a:cs typeface="Meiryo" charset="-128"/>
              </a:rPr>
              <a:t>e-Tax</a:t>
            </a:r>
            <a:r>
              <a:rPr lang="ja-JP" altLang="en-US" sz="2400" b="1" dirty="0">
                <a:solidFill>
                  <a:srgbClr val="009650"/>
                </a:solidFill>
                <a:latin typeface="Meiryo" charset="-128"/>
                <a:ea typeface="Meiryo" charset="-128"/>
                <a:cs typeface="Meiryo" charset="-128"/>
              </a:rPr>
              <a:t>へ送信</a:t>
            </a:r>
            <a:endParaRPr lang="en-US" altLang="ja-JP" sz="2400" b="1" dirty="0">
              <a:solidFill>
                <a:srgbClr val="009650"/>
              </a:solidFill>
              <a:latin typeface="Meiryo" charset="-128"/>
              <a:ea typeface="Meiryo" charset="-128"/>
              <a:cs typeface="Meiryo" charset="-128"/>
            </a:endParaRPr>
          </a:p>
          <a:p>
            <a:pPr marL="539750" indent="-539750">
              <a:tabLst>
                <a:tab pos="627063" algn="l"/>
                <a:tab pos="5827713" algn="l"/>
              </a:tabLst>
            </a:pPr>
            <a:endParaRPr lang="en-US" altLang="ja-JP" sz="2000" b="1" dirty="0">
              <a:solidFill>
                <a:srgbClr val="009650"/>
              </a:solidFill>
              <a:latin typeface="Meiryo" charset="-128"/>
              <a:ea typeface="Meiryo" charset="-128"/>
              <a:cs typeface="Meiryo" charset="-128"/>
            </a:endParaRPr>
          </a:p>
          <a:p>
            <a:pPr marL="539750" indent="-539750">
              <a:tabLst>
                <a:tab pos="627063" algn="l"/>
                <a:tab pos="5827713" algn="l"/>
              </a:tabLst>
            </a:pPr>
            <a:r>
              <a:rPr lang="en-US" altLang="ja-JP" sz="2000" b="1" dirty="0">
                <a:latin typeface="Meiryo" charset="-128"/>
                <a:ea typeface="Meiryo" charset="-128"/>
                <a:cs typeface="Meiryo" charset="-128"/>
              </a:rPr>
              <a:t>	</a:t>
            </a:r>
            <a:r>
              <a:rPr lang="en-US" altLang="ja-JP" sz="2000" b="1" dirty="0">
                <a:solidFill>
                  <a:srgbClr val="009650"/>
                </a:solidFill>
                <a:latin typeface="Meiryo" charset="-128"/>
                <a:ea typeface="Meiryo" charset="-128"/>
                <a:cs typeface="Meiryo" charset="-128"/>
              </a:rPr>
              <a:t>Android</a:t>
            </a:r>
            <a:r>
              <a:rPr lang="ja-JP" altLang="en-US" sz="2000" b="1" dirty="0">
                <a:solidFill>
                  <a:srgbClr val="009650"/>
                </a:solidFill>
                <a:latin typeface="Meiryo" charset="-128"/>
                <a:ea typeface="Meiryo" charset="-128"/>
                <a:cs typeface="Meiryo" charset="-128"/>
              </a:rPr>
              <a:t>の場合</a:t>
            </a:r>
            <a:endParaRPr lang="en-US" altLang="ja-JP" sz="2000" b="1" dirty="0">
              <a:solidFill>
                <a:srgbClr val="009650"/>
              </a:solidFill>
              <a:latin typeface="Meiryo" charset="-128"/>
              <a:ea typeface="Meiryo" charset="-128"/>
              <a:cs typeface="Meiryo" charset="-128"/>
            </a:endParaRPr>
          </a:p>
          <a:p>
            <a:pPr marL="539750" indent="-539750">
              <a:tabLst>
                <a:tab pos="627063" algn="l"/>
                <a:tab pos="5827713" algn="l"/>
              </a:tabLst>
            </a:pPr>
            <a:endParaRPr lang="en-US" altLang="ja-JP" sz="800" b="1" dirty="0">
              <a:latin typeface="Meiryo" charset="-128"/>
              <a:ea typeface="Meiryo" charset="-128"/>
              <a:cs typeface="Meiryo" charset="-128"/>
            </a:endParaRPr>
          </a:p>
          <a:p>
            <a:pPr marL="539750" indent="-539750" algn="dist">
              <a:tabLst>
                <a:tab pos="627063" algn="l"/>
                <a:tab pos="5827713" algn="l"/>
              </a:tabLst>
            </a:pPr>
            <a:r>
              <a:rPr lang="en-US" altLang="ja-JP" sz="2000" b="1" dirty="0">
                <a:latin typeface="Meiryo" charset="-128"/>
                <a:ea typeface="Meiryo" charset="-128"/>
                <a:cs typeface="Meiryo" charset="-128"/>
              </a:rPr>
              <a:t>	I. </a:t>
            </a:r>
            <a:r>
              <a:rPr lang="ja-JP" altLang="en-US" sz="2000" b="1" dirty="0">
                <a:latin typeface="Meiryo" charset="-128"/>
                <a:ea typeface="Meiryo" charset="-128"/>
                <a:cs typeface="Meiryo" charset="-128"/>
              </a:rPr>
              <a:t>申告書データの送信</a:t>
            </a:r>
            <a:r>
              <a:rPr lang="en-US" altLang="ja-JP" sz="2000" b="1" dirty="0">
                <a:latin typeface="Meiryo" charset="-128"/>
                <a:ea typeface="Meiryo" charset="-128"/>
                <a:cs typeface="Meiryo" charset="-128"/>
              </a:rPr>
              <a:t>……………………………</a:t>
            </a:r>
            <a:r>
              <a:rPr lang="ja-JP" altLang="en-US" sz="2000" b="1" dirty="0">
                <a:latin typeface="Meiryo" charset="-128"/>
                <a:ea typeface="Meiryo" charset="-128"/>
                <a:cs typeface="Meiryo" charset="-128"/>
              </a:rPr>
              <a:t>Ｐ</a:t>
            </a:r>
            <a:r>
              <a:rPr lang="en-US" altLang="ja-JP" sz="2000" b="1" dirty="0">
                <a:latin typeface="Meiryo" charset="-128"/>
                <a:ea typeface="Meiryo" charset="-128"/>
                <a:cs typeface="Meiryo" charset="-128"/>
              </a:rPr>
              <a:t>37</a:t>
            </a:r>
          </a:p>
          <a:p>
            <a:pPr marL="539750" indent="-539750" algn="dist">
              <a:tabLst>
                <a:tab pos="627063" algn="l"/>
                <a:tab pos="5827713" algn="l"/>
              </a:tabLst>
            </a:pPr>
            <a:endParaRPr lang="en-US" altLang="ja-JP" sz="800" b="1" dirty="0">
              <a:latin typeface="Meiryo" charset="-128"/>
              <a:ea typeface="Meiryo" charset="-128"/>
              <a:cs typeface="Meiryo" charset="-128"/>
            </a:endParaRPr>
          </a:p>
          <a:p>
            <a:pPr marL="539750" indent="-539750" algn="dist">
              <a:tabLst>
                <a:tab pos="627063" algn="l"/>
                <a:tab pos="5827713" algn="l"/>
              </a:tabLst>
            </a:pPr>
            <a:r>
              <a:rPr lang="en-US" altLang="ja-JP" sz="2000" b="1" dirty="0">
                <a:latin typeface="Meiryo" charset="-128"/>
                <a:ea typeface="Meiryo" charset="-128"/>
                <a:cs typeface="Meiryo" charset="-128"/>
              </a:rPr>
              <a:t>	J. </a:t>
            </a:r>
            <a:r>
              <a:rPr lang="ja-JP" altLang="en-US" sz="2000" b="1" dirty="0">
                <a:latin typeface="Meiryo" charset="-128"/>
                <a:ea typeface="Meiryo" charset="-128"/>
                <a:cs typeface="Meiryo" charset="-128"/>
              </a:rPr>
              <a:t>申告書データを印刷して保存</a:t>
            </a:r>
            <a:r>
              <a:rPr lang="en-US" altLang="ja-JP" sz="2000" b="1" dirty="0">
                <a:latin typeface="Meiryo" charset="-128"/>
                <a:ea typeface="Meiryo" charset="-128"/>
                <a:cs typeface="Meiryo" charset="-128"/>
              </a:rPr>
              <a:t>…………………</a:t>
            </a:r>
            <a:r>
              <a:rPr lang="ja-JP" altLang="en-US" sz="2000" b="1" dirty="0">
                <a:latin typeface="Meiryo" charset="-128"/>
                <a:ea typeface="Meiryo" charset="-128"/>
                <a:cs typeface="Meiryo" charset="-128"/>
              </a:rPr>
              <a:t>Ｐ</a:t>
            </a:r>
            <a:r>
              <a:rPr lang="en-US" altLang="ja-JP" sz="2000" b="1" dirty="0">
                <a:latin typeface="Meiryo" charset="-128"/>
                <a:ea typeface="Meiryo" charset="-128"/>
                <a:cs typeface="Meiryo" charset="-128"/>
              </a:rPr>
              <a:t>40</a:t>
            </a:r>
          </a:p>
          <a:p>
            <a:pPr marL="539750" indent="-539750" algn="dist">
              <a:tabLst>
                <a:tab pos="627063" algn="l"/>
                <a:tab pos="5827713" algn="l"/>
              </a:tabLst>
            </a:pPr>
            <a:endParaRPr lang="en-US" altLang="ja-JP" sz="800" b="1" dirty="0">
              <a:latin typeface="Meiryo" charset="-128"/>
              <a:ea typeface="Meiryo" charset="-128"/>
              <a:cs typeface="Meiryo" charset="-128"/>
            </a:endParaRPr>
          </a:p>
          <a:p>
            <a:pPr marL="539750" indent="-539750" algn="dist">
              <a:tabLst>
                <a:tab pos="627063" algn="l"/>
                <a:tab pos="5827713" algn="l"/>
              </a:tabLst>
            </a:pPr>
            <a:r>
              <a:rPr lang="en-US" altLang="ja-JP" sz="2000" b="1" dirty="0">
                <a:latin typeface="Meiryo" charset="-128"/>
                <a:ea typeface="Meiryo" charset="-128"/>
                <a:cs typeface="Meiryo" charset="-128"/>
              </a:rPr>
              <a:t>	K. </a:t>
            </a:r>
            <a:r>
              <a:rPr lang="ja-JP" altLang="en-US" sz="2000" b="1" dirty="0">
                <a:latin typeface="Meiryo" charset="-128"/>
                <a:ea typeface="Meiryo" charset="-128"/>
                <a:cs typeface="Meiryo" charset="-128"/>
              </a:rPr>
              <a:t>申告書の保存データの修正・再開</a:t>
            </a:r>
            <a:r>
              <a:rPr lang="en-US" altLang="ja-JP" sz="2000" b="1" dirty="0">
                <a:latin typeface="Meiryo" charset="-128"/>
                <a:ea typeface="Meiryo" charset="-128"/>
                <a:cs typeface="Meiryo" charset="-128"/>
              </a:rPr>
              <a:t>……………</a:t>
            </a:r>
            <a:r>
              <a:rPr lang="ja-JP" altLang="en-US" sz="2000" b="1" dirty="0">
                <a:latin typeface="Meiryo" charset="-128"/>
                <a:ea typeface="Meiryo" charset="-128"/>
                <a:cs typeface="Meiryo" charset="-128"/>
              </a:rPr>
              <a:t>Ｐ</a:t>
            </a:r>
            <a:r>
              <a:rPr lang="en-US" altLang="ja-JP" sz="2000" b="1" dirty="0">
                <a:latin typeface="Meiryo" charset="-128"/>
                <a:ea typeface="Meiryo" charset="-128"/>
                <a:cs typeface="Meiryo" charset="-128"/>
              </a:rPr>
              <a:t>44</a:t>
            </a:r>
          </a:p>
          <a:p>
            <a:pPr marL="539750" indent="-539750" algn="dist">
              <a:tabLst>
                <a:tab pos="627063" algn="l"/>
                <a:tab pos="5827713" algn="l"/>
              </a:tabLst>
            </a:pPr>
            <a:endParaRPr lang="en-US" altLang="ja-JP" sz="2000" b="1" dirty="0">
              <a:latin typeface="Meiryo" charset="-128"/>
              <a:ea typeface="Meiryo" charset="-128"/>
              <a:cs typeface="Meiryo" charset="-128"/>
            </a:endParaRPr>
          </a:p>
          <a:p>
            <a:pPr marL="539750" indent="-539750">
              <a:tabLst>
                <a:tab pos="627063" algn="l"/>
                <a:tab pos="5827713" algn="l"/>
              </a:tabLst>
            </a:pPr>
            <a:r>
              <a:rPr lang="en-US" altLang="ja-JP" sz="2000" b="1" dirty="0">
                <a:latin typeface="Meiryo" charset="-128"/>
                <a:ea typeface="Meiryo" charset="-128"/>
                <a:cs typeface="Meiryo" charset="-128"/>
              </a:rPr>
              <a:t>	</a:t>
            </a:r>
            <a:r>
              <a:rPr lang="en-US" altLang="ja-JP" sz="2000" b="1" dirty="0">
                <a:solidFill>
                  <a:srgbClr val="009650"/>
                </a:solidFill>
                <a:latin typeface="Meiryo" charset="-128"/>
                <a:ea typeface="Meiryo" charset="-128"/>
                <a:cs typeface="Meiryo" charset="-128"/>
              </a:rPr>
              <a:t>iPhone</a:t>
            </a:r>
            <a:r>
              <a:rPr lang="ja-JP" altLang="en-US" sz="2000" b="1" dirty="0">
                <a:solidFill>
                  <a:srgbClr val="009650"/>
                </a:solidFill>
                <a:latin typeface="Meiryo" charset="-128"/>
                <a:ea typeface="Meiryo" charset="-128"/>
                <a:cs typeface="Meiryo" charset="-128"/>
              </a:rPr>
              <a:t>の場合</a:t>
            </a:r>
            <a:endParaRPr lang="en-US" altLang="ja-JP" sz="2000" b="1" dirty="0">
              <a:solidFill>
                <a:srgbClr val="009650"/>
              </a:solidFill>
              <a:latin typeface="Meiryo" charset="-128"/>
              <a:ea typeface="Meiryo" charset="-128"/>
              <a:cs typeface="Meiryo" charset="-128"/>
            </a:endParaRPr>
          </a:p>
          <a:p>
            <a:pPr marL="539750" indent="-539750" algn="dist">
              <a:tabLst>
                <a:tab pos="627063" algn="l"/>
                <a:tab pos="5827713" algn="l"/>
              </a:tabLst>
            </a:pPr>
            <a:endParaRPr lang="en-US" altLang="ja-JP" sz="800" b="1" dirty="0">
              <a:latin typeface="Meiryo" charset="-128"/>
              <a:ea typeface="Meiryo" charset="-128"/>
              <a:cs typeface="Meiryo" charset="-128"/>
            </a:endParaRPr>
          </a:p>
          <a:p>
            <a:pPr marL="539750" indent="-539750" algn="dist">
              <a:tabLst>
                <a:tab pos="627063" algn="l"/>
                <a:tab pos="5827713" algn="l"/>
              </a:tabLst>
            </a:pPr>
            <a:r>
              <a:rPr lang="ja-JP" altLang="en-US" sz="2000" b="1" dirty="0">
                <a:latin typeface="Meiryo" charset="-128"/>
                <a:ea typeface="Meiryo" charset="-128"/>
                <a:cs typeface="Meiryo" charset="-128"/>
              </a:rPr>
              <a:t>　 </a:t>
            </a:r>
            <a:r>
              <a:rPr lang="en-US" altLang="ja-JP" sz="2000" b="1" dirty="0">
                <a:latin typeface="Meiryo" charset="-128"/>
                <a:ea typeface="Meiryo" charset="-128"/>
                <a:cs typeface="Meiryo" charset="-128"/>
              </a:rPr>
              <a:t>	I. </a:t>
            </a:r>
            <a:r>
              <a:rPr lang="ja-JP" altLang="en-US" sz="2000" b="1" dirty="0">
                <a:latin typeface="Meiryo" charset="-128"/>
                <a:ea typeface="Meiryo" charset="-128"/>
                <a:cs typeface="Meiryo" charset="-128"/>
              </a:rPr>
              <a:t>申告書データの送信</a:t>
            </a:r>
            <a:r>
              <a:rPr lang="en-US" altLang="ja-JP" sz="2000" b="1" dirty="0">
                <a:latin typeface="Meiryo" charset="-128"/>
                <a:ea typeface="Meiryo" charset="-128"/>
                <a:cs typeface="Meiryo" charset="-128"/>
              </a:rPr>
              <a:t>……………………………</a:t>
            </a:r>
            <a:r>
              <a:rPr lang="ja-JP" altLang="en-US" sz="2000" b="1" dirty="0">
                <a:latin typeface="Meiryo" charset="-128"/>
                <a:ea typeface="Meiryo" charset="-128"/>
                <a:cs typeface="Meiryo" charset="-128"/>
              </a:rPr>
              <a:t>Ｐ</a:t>
            </a:r>
            <a:r>
              <a:rPr lang="en-US" altLang="ja-JP" sz="2000" b="1" dirty="0">
                <a:latin typeface="Meiryo" charset="-128"/>
                <a:ea typeface="Meiryo" charset="-128"/>
                <a:cs typeface="Meiryo" charset="-128"/>
              </a:rPr>
              <a:t>47</a:t>
            </a:r>
          </a:p>
          <a:p>
            <a:pPr marL="539750" indent="-539750" algn="dist">
              <a:tabLst>
                <a:tab pos="627063" algn="l"/>
                <a:tab pos="5827713" algn="l"/>
              </a:tabLst>
            </a:pPr>
            <a:endParaRPr lang="en-US" altLang="ja-JP" sz="800" b="1" dirty="0">
              <a:latin typeface="Meiryo" charset="-128"/>
              <a:ea typeface="Meiryo" charset="-128"/>
              <a:cs typeface="Meiryo" charset="-128"/>
            </a:endParaRPr>
          </a:p>
          <a:p>
            <a:pPr marL="539750" indent="-539750" algn="dist">
              <a:tabLst>
                <a:tab pos="627063" algn="l"/>
                <a:tab pos="5827713" algn="l"/>
              </a:tabLst>
            </a:pPr>
            <a:r>
              <a:rPr lang="en-US" altLang="ja-JP" sz="2000" b="1" dirty="0">
                <a:latin typeface="Meiryo" charset="-128"/>
                <a:ea typeface="Meiryo" charset="-128"/>
                <a:cs typeface="Meiryo" charset="-128"/>
              </a:rPr>
              <a:t>	J. </a:t>
            </a:r>
            <a:r>
              <a:rPr lang="ja-JP" altLang="en-US" sz="2000" b="1" dirty="0">
                <a:latin typeface="Meiryo" charset="-128"/>
                <a:ea typeface="Meiryo" charset="-128"/>
                <a:cs typeface="Meiryo" charset="-128"/>
              </a:rPr>
              <a:t>申告書データを印刷して保存</a:t>
            </a:r>
            <a:r>
              <a:rPr lang="en-US" altLang="ja-JP" sz="2000" b="1" dirty="0">
                <a:latin typeface="Meiryo" charset="-128"/>
                <a:ea typeface="Meiryo" charset="-128"/>
                <a:cs typeface="Meiryo" charset="-128"/>
              </a:rPr>
              <a:t>…………………</a:t>
            </a:r>
            <a:r>
              <a:rPr lang="ja-JP" altLang="en-US" sz="2000" b="1" dirty="0">
                <a:latin typeface="Meiryo" charset="-128"/>
                <a:ea typeface="Meiryo" charset="-128"/>
                <a:cs typeface="Meiryo" charset="-128"/>
              </a:rPr>
              <a:t>Ｐ</a:t>
            </a:r>
            <a:r>
              <a:rPr lang="en-US" altLang="ja-JP" sz="2000" b="1" dirty="0">
                <a:latin typeface="Meiryo" charset="-128"/>
                <a:ea typeface="Meiryo" charset="-128"/>
                <a:cs typeface="Meiryo" charset="-128"/>
              </a:rPr>
              <a:t>50</a:t>
            </a:r>
          </a:p>
          <a:p>
            <a:pPr marL="539750" indent="-539750" algn="dist">
              <a:tabLst>
                <a:tab pos="627063" algn="l"/>
                <a:tab pos="5827713" algn="l"/>
              </a:tabLst>
            </a:pPr>
            <a:endParaRPr lang="en-US" altLang="ja-JP" sz="800" b="1" dirty="0">
              <a:latin typeface="Meiryo" charset="-128"/>
              <a:ea typeface="Meiryo" charset="-128"/>
              <a:cs typeface="Meiryo" charset="-128"/>
            </a:endParaRPr>
          </a:p>
          <a:p>
            <a:pPr marL="539750" indent="-539750" algn="dist">
              <a:tabLst>
                <a:tab pos="627063" algn="l"/>
                <a:tab pos="5827713" algn="l"/>
              </a:tabLst>
            </a:pPr>
            <a:r>
              <a:rPr lang="en-US" altLang="ja-JP" sz="2000" b="1" dirty="0">
                <a:latin typeface="Meiryo" charset="-128"/>
                <a:ea typeface="Meiryo" charset="-128"/>
                <a:cs typeface="Meiryo" charset="-128"/>
              </a:rPr>
              <a:t>	K. </a:t>
            </a:r>
            <a:r>
              <a:rPr lang="ja-JP" altLang="en-US" sz="2000" b="1" dirty="0">
                <a:latin typeface="Meiryo" charset="-128"/>
                <a:ea typeface="Meiryo" charset="-128"/>
                <a:cs typeface="Meiryo" charset="-128"/>
              </a:rPr>
              <a:t>申告書の保存データの修正・再開</a:t>
            </a:r>
            <a:r>
              <a:rPr lang="en-US" altLang="ja-JP" sz="2000" b="1" dirty="0">
                <a:latin typeface="Meiryo" charset="-128"/>
                <a:ea typeface="Meiryo" charset="-128"/>
                <a:cs typeface="Meiryo" charset="-128"/>
              </a:rPr>
              <a:t>……………</a:t>
            </a:r>
            <a:r>
              <a:rPr lang="ja-JP" altLang="en-US" sz="2000" b="1" dirty="0">
                <a:latin typeface="Meiryo" charset="-128"/>
                <a:ea typeface="Meiryo" charset="-128"/>
                <a:cs typeface="Meiryo" charset="-128"/>
              </a:rPr>
              <a:t>Ｐ</a:t>
            </a:r>
            <a:r>
              <a:rPr lang="en-US" altLang="ja-JP" sz="2000" b="1" dirty="0">
                <a:latin typeface="Meiryo" charset="-128"/>
                <a:ea typeface="Meiryo" charset="-128"/>
                <a:cs typeface="Meiryo" charset="-128"/>
              </a:rPr>
              <a:t>53</a:t>
            </a:r>
          </a:p>
        </p:txBody>
      </p:sp>
      <p:sp>
        <p:nvSpPr>
          <p:cNvPr id="6" name="タイトル 1">
            <a:extLst>
              <a:ext uri="{FF2B5EF4-FFF2-40B4-BE49-F238E27FC236}">
                <a16:creationId xmlns:a16="http://schemas.microsoft.com/office/drawing/2014/main" id="{90C6AD7A-25C3-4CCC-901C-8ADB1E455016}"/>
              </a:ext>
            </a:extLst>
          </p:cNvPr>
          <p:cNvSpPr txBox="1">
            <a:spLocks/>
          </p:cNvSpPr>
          <p:nvPr/>
        </p:nvSpPr>
        <p:spPr>
          <a:xfrm>
            <a:off x="503428" y="519853"/>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Meiryo" charset="-128"/>
                <a:ea typeface="Meiryo" charset="-128"/>
                <a:cs typeface="Meiryo" charset="-128"/>
              </a:rPr>
              <a:t>目　次</a:t>
            </a:r>
          </a:p>
        </p:txBody>
      </p:sp>
      <p:cxnSp>
        <p:nvCxnSpPr>
          <p:cNvPr id="8" name="直線コネクタ 7"/>
          <p:cNvCxnSpPr/>
          <p:nvPr/>
        </p:nvCxnSpPr>
        <p:spPr>
          <a:xfrm>
            <a:off x="1682496" y="1458538"/>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1682496" y="3304272"/>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445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オブジェクト 5" hidden="1">
            <a:extLst>
              <a:ext uri="{FF2B5EF4-FFF2-40B4-BE49-F238E27FC236}">
                <a16:creationId xmlns:a16="http://schemas.microsoft.com/office/drawing/2014/main" id="{BCF5A86F-BCFA-4E5A-AA5B-F4FB2D4D4096}"/>
              </a:ext>
            </a:extLst>
          </p:cNvPr>
          <p:cNvGraphicFramePr>
            <a:graphicFrameLocks noChangeAspect="1"/>
          </p:cNvGraphicFramePr>
          <p:nvPr>
            <p:custDataLst>
              <p:tags r:id="rId2"/>
            </p:custDataLst>
            <p:extLst>
              <p:ext uri="{D42A27DB-BD31-4B8C-83A1-F6EECF244321}">
                <p14:modId xmlns:p14="http://schemas.microsoft.com/office/powerpoint/2010/main" val="25362067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02" name="think-cell スライド" r:id="rId5" imgW="554" imgH="551" progId="TCLayout.ActiveDocument.1">
                  <p:embed/>
                </p:oleObj>
              </mc:Choice>
              <mc:Fallback>
                <p:oleObj name="think-cell スライド" r:id="rId5" imgW="554" imgH="551"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5" name="図 4" descr="「確定申告書等作成コーナー」で金額の入力がないことを確認する画面の画像"/>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99900" y="2009868"/>
            <a:ext cx="2340000" cy="1853106"/>
          </a:xfrm>
          <a:prstGeom prst="rect">
            <a:avLst/>
          </a:prstGeom>
          <a:ln w="9525">
            <a:solidFill>
              <a:schemeClr val="tx1">
                <a:lumMod val="50000"/>
                <a:lumOff val="50000"/>
              </a:schemeClr>
            </a:solidFill>
          </a:ln>
        </p:spPr>
      </p:pic>
      <p:pic>
        <p:nvPicPr>
          <p:cNvPr id="40" name="図 39" descr="「確定申告書等作成コーナー」で収入・所得金額を入力する画面で「次へ」・「トップ画面に戻る」が表示されている画面の画像&#10;"/>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3322155" y="4376620"/>
            <a:ext cx="2332800" cy="1748790"/>
          </a:xfrm>
          <a:prstGeom prst="rect">
            <a:avLst/>
          </a:prstGeom>
          <a:ln w="6350">
            <a:solidFill>
              <a:schemeClr val="tx1"/>
            </a:solidFill>
          </a:ln>
        </p:spPr>
      </p:pic>
      <p:pic>
        <p:nvPicPr>
          <p:cNvPr id="3" name="図 2" descr="「確定申告書等作成コーナー」で収入・所得金額を入力する画面の画像"/>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3316526" y="1996963"/>
            <a:ext cx="2340000" cy="2920656"/>
          </a:xfrm>
          <a:prstGeom prst="rect">
            <a:avLst/>
          </a:prstGeom>
          <a:ln w="6350">
            <a:solidFill>
              <a:schemeClr val="tx1"/>
            </a:solidFill>
          </a:ln>
        </p:spPr>
      </p:pic>
      <p:sp>
        <p:nvSpPr>
          <p:cNvPr id="2" name="タイトル 1"/>
          <p:cNvSpPr>
            <a:spLocks noGrp="1"/>
          </p:cNvSpPr>
          <p:nvPr>
            <p:ph type="ctrTitle"/>
          </p:nvPr>
        </p:nvSpPr>
        <p:spPr>
          <a:xfrm>
            <a:off x="1767718" y="529052"/>
            <a:ext cx="7200000" cy="540000"/>
          </a:xfrm>
        </p:spPr>
        <p:txBody>
          <a:bodyPr vert="horz">
            <a:noAutofit/>
          </a:bodyPr>
          <a:lstStyle/>
          <a:p>
            <a:r>
              <a:rPr lang="ja-JP" altLang="en-US" dirty="0"/>
              <a:t>金額等の入力</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3-G</a:t>
            </a:r>
          </a:p>
        </p:txBody>
      </p:sp>
      <p:sp>
        <p:nvSpPr>
          <p:cNvPr id="30" name="サブタイトル 2"/>
          <p:cNvSpPr>
            <a:spLocks noGrp="1"/>
          </p:cNvSpPr>
          <p:nvPr>
            <p:ph type="subTitle" idx="1"/>
          </p:nvPr>
        </p:nvSpPr>
        <p:spPr>
          <a:xfrm>
            <a:off x="431602" y="1425265"/>
            <a:ext cx="8280000" cy="360000"/>
          </a:xfrm>
        </p:spPr>
        <p:txBody>
          <a:bodyPr>
            <a:noAutofit/>
          </a:bodyPr>
          <a:lstStyle/>
          <a:p>
            <a:pPr indent="88900"/>
            <a:r>
              <a:rPr lang="ja-JP" altLang="en-US" dirty="0"/>
              <a:t>収入・所得金額の入力</a:t>
            </a:r>
            <a:endParaRPr lang="en-US" altLang="ja-JP" dirty="0"/>
          </a:p>
        </p:txBody>
      </p:sp>
      <p:sp>
        <p:nvSpPr>
          <p:cNvPr id="52" name="テキスト ボックス 51"/>
          <p:cNvSpPr txBox="1"/>
          <p:nvPr/>
        </p:nvSpPr>
        <p:spPr>
          <a:xfrm>
            <a:off x="520090" y="1814618"/>
            <a:ext cx="3708000" cy="4524315"/>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入力する収入の</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ボタンをタップして</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金額等を入力</a:t>
            </a:r>
          </a:p>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次へ</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金額の入力がないと</a:t>
            </a:r>
            <a:endParaRPr lang="en-US" altLang="ja-JP" sz="2000" b="1" dirty="0">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確認</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画面が</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表示されます</a:t>
            </a:r>
          </a:p>
          <a:p>
            <a:pPr indent="7938"/>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はい</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p>
        </p:txBody>
      </p:sp>
      <p:sp>
        <p:nvSpPr>
          <p:cNvPr id="24" name="正方形/長方形 23"/>
          <p:cNvSpPr/>
          <p:nvPr/>
        </p:nvSpPr>
        <p:spPr>
          <a:xfrm>
            <a:off x="6262367" y="3350216"/>
            <a:ext cx="2232000" cy="50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a:off x="3353762" y="5196742"/>
            <a:ext cx="2268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p:cNvPicPr>
            <a:picLocks noChangeAspect="1"/>
          </p:cNvPicPr>
          <p:nvPr/>
        </p:nvPicPr>
        <p:blipFill>
          <a:blip r:embed="rId10"/>
          <a:stretch>
            <a:fillRect/>
          </a:stretch>
        </p:blipFill>
        <p:spPr>
          <a:xfrm>
            <a:off x="3223236" y="4750505"/>
            <a:ext cx="2520000" cy="406449"/>
          </a:xfrm>
          <a:prstGeom prst="rect">
            <a:avLst/>
          </a:prstGeom>
        </p:spPr>
      </p:pic>
      <p:grpSp>
        <p:nvGrpSpPr>
          <p:cNvPr id="44" name="図形グループ 43"/>
          <p:cNvGrpSpPr/>
          <p:nvPr/>
        </p:nvGrpSpPr>
        <p:grpSpPr>
          <a:xfrm>
            <a:off x="6125589" y="3199825"/>
            <a:ext cx="296586" cy="293005"/>
            <a:chOff x="5101121" y="3995693"/>
            <a:chExt cx="296586" cy="293005"/>
          </a:xfrm>
        </p:grpSpPr>
        <p:sp>
          <p:nvSpPr>
            <p:cNvPr id="45" name="円/楕円 44"/>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45"/>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7" name="図形グループ 46"/>
          <p:cNvGrpSpPr/>
          <p:nvPr/>
        </p:nvGrpSpPr>
        <p:grpSpPr>
          <a:xfrm>
            <a:off x="6044307" y="1853621"/>
            <a:ext cx="296586" cy="293005"/>
            <a:chOff x="4232441" y="3995693"/>
            <a:chExt cx="296586" cy="293005"/>
          </a:xfrm>
        </p:grpSpPr>
        <p:sp>
          <p:nvSpPr>
            <p:cNvPr id="48" name="円/楕円 47"/>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9" name="フリーフォーム 48"/>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51" name="図形グループ 50"/>
          <p:cNvGrpSpPr/>
          <p:nvPr/>
        </p:nvGrpSpPr>
        <p:grpSpPr>
          <a:xfrm>
            <a:off x="3207970" y="5054023"/>
            <a:ext cx="296586" cy="293005"/>
            <a:chOff x="3546641" y="3995693"/>
            <a:chExt cx="296586" cy="293005"/>
          </a:xfrm>
        </p:grpSpPr>
        <p:sp>
          <p:nvSpPr>
            <p:cNvPr id="53" name="円/楕円 52"/>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4" name="フリーフォーム 53"/>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55" name="図形グループ 54"/>
          <p:cNvGrpSpPr/>
          <p:nvPr/>
        </p:nvGrpSpPr>
        <p:grpSpPr>
          <a:xfrm>
            <a:off x="3159886" y="2996626"/>
            <a:ext cx="296587" cy="293005"/>
            <a:chOff x="2897417" y="3995693"/>
            <a:chExt cx="296587" cy="293005"/>
          </a:xfrm>
        </p:grpSpPr>
        <p:sp>
          <p:nvSpPr>
            <p:cNvPr id="56" name="円/楕円 55"/>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24675388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オブジェクト 3" hidden="1">
            <a:extLst>
              <a:ext uri="{FF2B5EF4-FFF2-40B4-BE49-F238E27FC236}">
                <a16:creationId xmlns:a16="http://schemas.microsoft.com/office/drawing/2014/main" id="{8E9264EF-D1AF-4690-803E-D630D61B368D}"/>
              </a:ext>
            </a:extLst>
          </p:cNvPr>
          <p:cNvGraphicFramePr>
            <a:graphicFrameLocks noChangeAspect="1"/>
          </p:cNvGraphicFramePr>
          <p:nvPr>
            <p:custDataLst>
              <p:tags r:id="rId2"/>
            </p:custDataLst>
            <p:extLst>
              <p:ext uri="{D42A27DB-BD31-4B8C-83A1-F6EECF244321}">
                <p14:modId xmlns:p14="http://schemas.microsoft.com/office/powerpoint/2010/main" val="20535401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26" name="think-cell スライド" r:id="rId5" imgW="554" imgH="551" progId="TCLayout.ActiveDocument.1">
                  <p:embed/>
                </p:oleObj>
              </mc:Choice>
              <mc:Fallback>
                <p:oleObj name="think-cell スライド" r:id="rId5" imgW="554" imgH="551"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35" name="図 34" descr="「確定申告書等作成コーナー」で本人に関する控除を入力する画面の下部で「次へ」・「戻る」が表示されている画像"/>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6196435" y="4831171"/>
            <a:ext cx="1980000" cy="1083001"/>
          </a:xfrm>
          <a:prstGeom prst="rect">
            <a:avLst/>
          </a:prstGeom>
          <a:ln w="9525">
            <a:solidFill>
              <a:schemeClr val="tx1">
                <a:lumMod val="50000"/>
                <a:lumOff val="50000"/>
              </a:schemeClr>
            </a:solidFill>
          </a:ln>
        </p:spPr>
      </p:pic>
      <p:pic>
        <p:nvPicPr>
          <p:cNvPr id="3" name="図 2" descr="「確定申告書等作成コーナー」で本人に関する控除を入力する画面の画像"/>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6190422" y="1976873"/>
            <a:ext cx="1980000" cy="2802436"/>
          </a:xfrm>
          <a:prstGeom prst="rect">
            <a:avLst/>
          </a:prstGeom>
          <a:ln w="9525">
            <a:solidFill>
              <a:schemeClr val="tx1">
                <a:lumMod val="50000"/>
                <a:lumOff val="50000"/>
              </a:schemeClr>
            </a:solidFill>
          </a:ln>
        </p:spPr>
      </p:pic>
      <p:pic>
        <p:nvPicPr>
          <p:cNvPr id="33" name="図 32" descr="「確定申告書等作成コーナー」で支出に関する控除を入力する画面の下部で「次へ」・「戻る」が表示されている画像&#10;"/>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3314850" y="4925800"/>
            <a:ext cx="1980000" cy="907244"/>
          </a:xfrm>
          <a:prstGeom prst="rect">
            <a:avLst/>
          </a:prstGeom>
          <a:ln w="9525">
            <a:solidFill>
              <a:schemeClr val="tx1">
                <a:lumMod val="50000"/>
                <a:lumOff val="50000"/>
              </a:schemeClr>
            </a:solidFill>
          </a:ln>
        </p:spPr>
      </p:pic>
      <p:pic>
        <p:nvPicPr>
          <p:cNvPr id="34" name="図 33" descr="「確定申告書等作成コーナー」で支出に関する控除を入力する画面の画像"/>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3320258" y="2000280"/>
            <a:ext cx="1980000" cy="2779922"/>
          </a:xfrm>
          <a:prstGeom prst="rect">
            <a:avLst/>
          </a:prstGeom>
          <a:ln w="9525">
            <a:solidFill>
              <a:schemeClr val="tx1">
                <a:lumMod val="50000"/>
                <a:lumOff val="50000"/>
              </a:schemeClr>
            </a:solidFill>
          </a:ln>
        </p:spPr>
      </p:pic>
      <p:sp>
        <p:nvSpPr>
          <p:cNvPr id="2" name="タイトル 1"/>
          <p:cNvSpPr>
            <a:spLocks noGrp="1"/>
          </p:cNvSpPr>
          <p:nvPr>
            <p:ph type="ctrTitle"/>
          </p:nvPr>
        </p:nvSpPr>
        <p:spPr>
          <a:xfrm>
            <a:off x="1767718" y="529052"/>
            <a:ext cx="7200000" cy="540000"/>
          </a:xfrm>
        </p:spPr>
        <p:txBody>
          <a:bodyPr vert="horz">
            <a:noAutofit/>
          </a:bodyPr>
          <a:lstStyle/>
          <a:p>
            <a:r>
              <a:rPr lang="ja-JP" altLang="en-US" dirty="0"/>
              <a:t>金額等の入力</a:t>
            </a:r>
          </a:p>
        </p:txBody>
      </p:sp>
      <p:sp>
        <p:nvSpPr>
          <p:cNvPr id="30" name="サブタイトル 2"/>
          <p:cNvSpPr>
            <a:spLocks noGrp="1"/>
          </p:cNvSpPr>
          <p:nvPr>
            <p:ph type="subTitle" idx="1"/>
          </p:nvPr>
        </p:nvSpPr>
        <p:spPr>
          <a:xfrm>
            <a:off x="432959" y="1433539"/>
            <a:ext cx="8280000" cy="360000"/>
          </a:xfrm>
        </p:spPr>
        <p:txBody>
          <a:bodyPr>
            <a:noAutofit/>
          </a:bodyPr>
          <a:lstStyle/>
          <a:p>
            <a:pPr indent="88900"/>
            <a:r>
              <a:rPr lang="ja-JP" altLang="en-US" dirty="0"/>
              <a:t>控除の入力</a:t>
            </a:r>
          </a:p>
        </p:txBody>
      </p:sp>
      <p:sp>
        <p:nvSpPr>
          <p:cNvPr id="27" name="テキスト ボックス 26"/>
          <p:cNvSpPr txBox="1"/>
          <p:nvPr/>
        </p:nvSpPr>
        <p:spPr>
          <a:xfrm>
            <a:off x="493997" y="1784854"/>
            <a:ext cx="3600000" cy="4524315"/>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❶</a:t>
            </a:r>
            <a:r>
              <a:rPr lang="en-US" altLang="ja-JP" sz="3200" b="1" dirty="0">
                <a:solidFill>
                  <a:srgbClr val="009650"/>
                </a:solidFill>
                <a:latin typeface="Meiryo" charset="-128"/>
                <a:ea typeface="Meiryo" charset="-128"/>
                <a:cs typeface="Meiryo" charset="-128"/>
              </a:rPr>
              <a:t> </a:t>
            </a:r>
          </a:p>
          <a:p>
            <a:pPr indent="7938"/>
            <a:r>
              <a:rPr lang="ja-JP" altLang="en-US" sz="2000" b="1" dirty="0">
                <a:latin typeface="Meiryo" charset="-128"/>
                <a:ea typeface="Meiryo" charset="-128"/>
                <a:cs typeface="Meiryo" charset="-128"/>
              </a:rPr>
              <a:t>支出に関する控除を</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選択して金額を入力</a:t>
            </a:r>
          </a:p>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次へ</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　</a:t>
            </a:r>
          </a:p>
          <a:p>
            <a:pPr indent="7938"/>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本人に関する控除、</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親族に関する控除、</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その他で控除を</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選択して金額等を入力</a:t>
            </a:r>
          </a:p>
          <a:p>
            <a:pPr indent="7938"/>
            <a:r>
              <a:rPr lang="ja-JP" altLang="en-US" sz="3200" b="1" dirty="0">
                <a:solidFill>
                  <a:srgbClr val="009650"/>
                </a:solidFill>
                <a:latin typeface="Meiryo" charset="-128"/>
                <a:ea typeface="Meiryo" charset="-128"/>
                <a:cs typeface="Meiryo" charset="-128"/>
              </a:rPr>
              <a:t>❹</a:t>
            </a:r>
            <a:r>
              <a:rPr lang="ja-JP" altLang="en-US" b="1" dirty="0">
                <a:solidFill>
                  <a:srgbClr val="009650"/>
                </a:solidFill>
                <a:latin typeface="Meiryo" charset="-128"/>
                <a:ea typeface="Meiryo" charset="-128"/>
                <a:cs typeface="Meiryo" charset="-128"/>
              </a:rPr>
              <a:t> </a:t>
            </a:r>
            <a:endParaRPr lang="en-US" altLang="ja-JP"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次へ</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p>
        </p:txBody>
      </p:sp>
      <p:sp>
        <p:nvSpPr>
          <p:cNvPr id="32" name="Title 1">
            <a:extLst>
              <a:ext uri="{FF2B5EF4-FFF2-40B4-BE49-F238E27FC236}">
                <a16:creationId xmlns:a16="http://schemas.microsoft.com/office/drawing/2014/main" id="{2767C827-5FDB-4CC0-990C-9B3D373A6FF1}"/>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3-G</a:t>
            </a:r>
          </a:p>
        </p:txBody>
      </p:sp>
      <p:grpSp>
        <p:nvGrpSpPr>
          <p:cNvPr id="31" name="図形グループ 30"/>
          <p:cNvGrpSpPr>
            <a:grpSpLocks noChangeAspect="1"/>
          </p:cNvGrpSpPr>
          <p:nvPr/>
        </p:nvGrpSpPr>
        <p:grpSpPr>
          <a:xfrm>
            <a:off x="5463668" y="3219563"/>
            <a:ext cx="540000" cy="405000"/>
            <a:chOff x="3355262" y="5469690"/>
            <a:chExt cx="720000" cy="540000"/>
          </a:xfrm>
        </p:grpSpPr>
        <p:cxnSp>
          <p:nvCxnSpPr>
            <p:cNvPr id="37" name="カギ線コネクタ 36"/>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pic>
        <p:nvPicPr>
          <p:cNvPr id="43" name="図 42"/>
          <p:cNvPicPr>
            <a:picLocks noChangeAspect="1"/>
          </p:cNvPicPr>
          <p:nvPr/>
        </p:nvPicPr>
        <p:blipFill>
          <a:blip r:embed="rId11"/>
          <a:stretch>
            <a:fillRect/>
          </a:stretch>
        </p:blipFill>
        <p:spPr>
          <a:xfrm>
            <a:off x="3223236" y="4682768"/>
            <a:ext cx="2160000" cy="348387"/>
          </a:xfrm>
          <a:prstGeom prst="rect">
            <a:avLst/>
          </a:prstGeom>
        </p:spPr>
      </p:pic>
      <p:pic>
        <p:nvPicPr>
          <p:cNvPr id="45" name="図 44"/>
          <p:cNvPicPr>
            <a:picLocks noChangeAspect="1"/>
          </p:cNvPicPr>
          <p:nvPr/>
        </p:nvPicPr>
        <p:blipFill>
          <a:blip r:embed="rId11"/>
          <a:stretch>
            <a:fillRect/>
          </a:stretch>
        </p:blipFill>
        <p:spPr>
          <a:xfrm>
            <a:off x="6110378" y="4699699"/>
            <a:ext cx="2160000" cy="348387"/>
          </a:xfrm>
          <a:prstGeom prst="rect">
            <a:avLst/>
          </a:prstGeom>
        </p:spPr>
      </p:pic>
      <p:sp>
        <p:nvSpPr>
          <p:cNvPr id="46" name="正方形/長方形 45"/>
          <p:cNvSpPr/>
          <p:nvPr/>
        </p:nvSpPr>
        <p:spPr>
          <a:xfrm>
            <a:off x="6228737" y="5088466"/>
            <a:ext cx="1908000" cy="39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p:cNvSpPr/>
          <p:nvPr/>
        </p:nvSpPr>
        <p:spPr>
          <a:xfrm>
            <a:off x="3333130" y="5046135"/>
            <a:ext cx="1908000" cy="39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8" name="図形グループ 47"/>
          <p:cNvGrpSpPr/>
          <p:nvPr/>
        </p:nvGrpSpPr>
        <p:grpSpPr>
          <a:xfrm>
            <a:off x="6044315" y="2844212"/>
            <a:ext cx="296586" cy="293005"/>
            <a:chOff x="4232441" y="3995693"/>
            <a:chExt cx="296586" cy="293005"/>
          </a:xfrm>
        </p:grpSpPr>
        <p:sp>
          <p:nvSpPr>
            <p:cNvPr id="53" name="円/楕円 52"/>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フリーフォーム 53"/>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2" name="図形グループ 61"/>
          <p:cNvGrpSpPr/>
          <p:nvPr/>
        </p:nvGrpSpPr>
        <p:grpSpPr>
          <a:xfrm>
            <a:off x="3168352" y="2844212"/>
            <a:ext cx="296587" cy="293005"/>
            <a:chOff x="2897417" y="3995693"/>
            <a:chExt cx="296587" cy="293005"/>
          </a:xfrm>
        </p:grpSpPr>
        <p:sp>
          <p:nvSpPr>
            <p:cNvPr id="63" name="円/楕円 62"/>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65" name="図形グループ 64"/>
          <p:cNvGrpSpPr/>
          <p:nvPr/>
        </p:nvGrpSpPr>
        <p:grpSpPr>
          <a:xfrm>
            <a:off x="5096050" y="5291096"/>
            <a:ext cx="296586" cy="293005"/>
            <a:chOff x="3546641" y="3995693"/>
            <a:chExt cx="296586" cy="293005"/>
          </a:xfrm>
        </p:grpSpPr>
        <p:sp>
          <p:nvSpPr>
            <p:cNvPr id="66" name="円/楕円 65"/>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フリーフォーム 66"/>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8" name="図形グループ 67"/>
          <p:cNvGrpSpPr/>
          <p:nvPr/>
        </p:nvGrpSpPr>
        <p:grpSpPr>
          <a:xfrm>
            <a:off x="7988259" y="5333428"/>
            <a:ext cx="296586" cy="293005"/>
            <a:chOff x="5101121" y="3995693"/>
            <a:chExt cx="296586" cy="293005"/>
          </a:xfrm>
        </p:grpSpPr>
        <p:sp>
          <p:nvSpPr>
            <p:cNvPr id="69" name="円/楕円 68"/>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フリーフォーム 69"/>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557946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hidden="1">
            <a:extLst>
              <a:ext uri="{FF2B5EF4-FFF2-40B4-BE49-F238E27FC236}">
                <a16:creationId xmlns:a16="http://schemas.microsoft.com/office/drawing/2014/main" id="{0516E0B8-8622-4271-A711-5B8E935F95D3}"/>
              </a:ext>
            </a:extLst>
          </p:cNvPr>
          <p:cNvGraphicFramePr>
            <a:graphicFrameLocks noChangeAspect="1"/>
          </p:cNvGraphicFramePr>
          <p:nvPr>
            <p:custDataLst>
              <p:tags r:id="rId2"/>
            </p:custDataLst>
            <p:extLst>
              <p:ext uri="{D42A27DB-BD31-4B8C-83A1-F6EECF244321}">
                <p14:modId xmlns:p14="http://schemas.microsoft.com/office/powerpoint/2010/main" val="14112354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51" name="think-cell スライド" r:id="rId5" imgW="554" imgH="551" progId="TCLayout.ActiveDocument.1">
                  <p:embed/>
                </p:oleObj>
              </mc:Choice>
              <mc:Fallback>
                <p:oleObj name="think-cell スライド" r:id="rId5" imgW="554" imgH="551"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4" name="図形グループ 3" descr="「確定申告書等作成コーナー」で控除の入力がない時の警告画面の画像"/>
          <p:cNvGrpSpPr>
            <a:grpSpLocks noChangeAspect="1"/>
          </p:cNvGrpSpPr>
          <p:nvPr/>
        </p:nvGrpSpPr>
        <p:grpSpPr>
          <a:xfrm>
            <a:off x="3495473" y="2363493"/>
            <a:ext cx="2160000" cy="2935646"/>
            <a:chOff x="3884944" y="1423693"/>
            <a:chExt cx="1980000" cy="2691009"/>
          </a:xfrm>
        </p:grpSpPr>
        <p:pic>
          <p:nvPicPr>
            <p:cNvPr id="40" name="図 39"/>
            <p:cNvPicPr>
              <a:picLocks noChangeAspect="1"/>
            </p:cNvPicPr>
            <p:nvPr/>
          </p:nvPicPr>
          <p:blipFill rotWithShape="1">
            <a:blip r:embed="rId7"/>
            <a:srcRect t="28878"/>
            <a:stretch/>
          </p:blipFill>
          <p:spPr>
            <a:xfrm>
              <a:off x="3884944" y="2383777"/>
              <a:ext cx="1980000" cy="1730925"/>
            </a:xfrm>
            <a:prstGeom prst="rect">
              <a:avLst/>
            </a:prstGeom>
            <a:ln w="6350">
              <a:noFill/>
            </a:ln>
          </p:spPr>
        </p:pic>
        <p:pic>
          <p:nvPicPr>
            <p:cNvPr id="32" name="図 31"/>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3884944" y="1423693"/>
              <a:ext cx="1980000" cy="973722"/>
            </a:xfrm>
            <a:prstGeom prst="rect">
              <a:avLst/>
            </a:prstGeom>
            <a:ln w="6350">
              <a:noFill/>
            </a:ln>
          </p:spPr>
        </p:pic>
      </p:grpSp>
      <p:sp>
        <p:nvSpPr>
          <p:cNvPr id="2" name="タイトル 1"/>
          <p:cNvSpPr>
            <a:spLocks noGrp="1"/>
          </p:cNvSpPr>
          <p:nvPr>
            <p:ph type="ctrTitle"/>
          </p:nvPr>
        </p:nvSpPr>
        <p:spPr>
          <a:xfrm>
            <a:off x="1767718" y="529052"/>
            <a:ext cx="7200000" cy="540000"/>
          </a:xfrm>
        </p:spPr>
        <p:txBody>
          <a:bodyPr vert="horz">
            <a:noAutofit/>
          </a:bodyPr>
          <a:lstStyle/>
          <a:p>
            <a:r>
              <a:rPr lang="ja-JP" altLang="en-US" dirty="0"/>
              <a:t>金額等の入力</a:t>
            </a:r>
          </a:p>
        </p:txBody>
      </p:sp>
      <p:sp>
        <p:nvSpPr>
          <p:cNvPr id="30" name="サブタイトル 2"/>
          <p:cNvSpPr>
            <a:spLocks noGrp="1"/>
          </p:cNvSpPr>
          <p:nvPr>
            <p:ph type="subTitle" idx="1"/>
          </p:nvPr>
        </p:nvSpPr>
        <p:spPr>
          <a:xfrm>
            <a:off x="432958" y="1423693"/>
            <a:ext cx="8280000" cy="360000"/>
          </a:xfrm>
        </p:spPr>
        <p:txBody>
          <a:bodyPr>
            <a:noAutofit/>
          </a:bodyPr>
          <a:lstStyle/>
          <a:p>
            <a:pPr indent="88900"/>
            <a:r>
              <a:rPr lang="ja-JP" altLang="en-US" dirty="0"/>
              <a:t>控除の入力</a:t>
            </a:r>
          </a:p>
        </p:txBody>
      </p:sp>
      <p:sp>
        <p:nvSpPr>
          <p:cNvPr id="27" name="テキスト ボックス 26"/>
          <p:cNvSpPr txBox="1"/>
          <p:nvPr/>
        </p:nvSpPr>
        <p:spPr>
          <a:xfrm>
            <a:off x="505222" y="1814931"/>
            <a:ext cx="3420000" cy="3539430"/>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❺</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入力データがないと</a:t>
            </a:r>
            <a:endParaRPr lang="en-US" altLang="ja-JP" sz="2000" b="1" dirty="0">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警告</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のメッセージが</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表示されて</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次に進めません</a:t>
            </a:r>
          </a:p>
          <a:p>
            <a:pPr indent="7938"/>
            <a:r>
              <a:rPr lang="ja-JP" altLang="en-US" sz="3200" b="1" dirty="0">
                <a:solidFill>
                  <a:srgbClr val="009650"/>
                </a:solidFill>
                <a:latin typeface="Meiryo" charset="-128"/>
                <a:ea typeface="Meiryo" charset="-128"/>
                <a:cs typeface="Meiryo" charset="-128"/>
              </a:rPr>
              <a:t>❻ </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戻る</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ボタンを</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タップして元に戻り</a:t>
            </a:r>
            <a:r>
              <a:rPr lang="ja-JP" altLang="en-US" sz="2000" b="1" spc="-500" dirty="0">
                <a:latin typeface="Meiryo" charset="-128"/>
                <a:ea typeface="Meiryo" charset="-128"/>
                <a:cs typeface="Meiryo" charset="-128"/>
              </a:rPr>
              <a:t>、</a:t>
            </a:r>
            <a:endParaRPr lang="en-US" altLang="ja-JP" sz="2000" b="1" spc="-500"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必ずデータを</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入力してください</a:t>
            </a:r>
          </a:p>
        </p:txBody>
      </p:sp>
      <p:pic>
        <p:nvPicPr>
          <p:cNvPr id="51" name="図 50" descr="「次へ」・「戻る」が表示されている画面の画像"/>
          <p:cNvPicPr>
            <a:picLocks noChangeAspect="1"/>
          </p:cNvPicPr>
          <p:nvPr/>
        </p:nvPicPr>
        <p:blipFill>
          <a:blip r:embed="rId9"/>
          <a:stretch>
            <a:fillRect/>
          </a:stretch>
        </p:blipFill>
        <p:spPr>
          <a:xfrm>
            <a:off x="6376160" y="2362144"/>
            <a:ext cx="2160000" cy="1965001"/>
          </a:xfrm>
          <a:prstGeom prst="rect">
            <a:avLst/>
          </a:prstGeom>
          <a:ln w="9525">
            <a:solidFill>
              <a:schemeClr val="tx1">
                <a:lumMod val="50000"/>
                <a:lumOff val="50000"/>
              </a:schemeClr>
            </a:solidFill>
          </a:ln>
        </p:spPr>
      </p:pic>
      <p:sp>
        <p:nvSpPr>
          <p:cNvPr id="67" name="正方形/長方形 66"/>
          <p:cNvSpPr/>
          <p:nvPr/>
        </p:nvSpPr>
        <p:spPr>
          <a:xfrm>
            <a:off x="6415555" y="3857230"/>
            <a:ext cx="2052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正方形/長方形 70"/>
          <p:cNvSpPr/>
          <p:nvPr/>
        </p:nvSpPr>
        <p:spPr>
          <a:xfrm>
            <a:off x="3532539" y="3468568"/>
            <a:ext cx="2088000" cy="61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Title 1">
            <a:extLst>
              <a:ext uri="{FF2B5EF4-FFF2-40B4-BE49-F238E27FC236}">
                <a16:creationId xmlns:a16="http://schemas.microsoft.com/office/drawing/2014/main" id="{7F88F7C2-AEF4-4734-A3BC-0E646429DFFE}"/>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3-G</a:t>
            </a:r>
          </a:p>
        </p:txBody>
      </p:sp>
      <p:sp>
        <p:nvSpPr>
          <p:cNvPr id="3" name="正方形/長方形 2"/>
          <p:cNvSpPr>
            <a:spLocks noChangeAspect="1"/>
          </p:cNvSpPr>
          <p:nvPr/>
        </p:nvSpPr>
        <p:spPr>
          <a:xfrm>
            <a:off x="3495473" y="2363493"/>
            <a:ext cx="2160000" cy="2935646"/>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 name="図形グループ 22"/>
          <p:cNvGrpSpPr>
            <a:grpSpLocks noChangeAspect="1"/>
          </p:cNvGrpSpPr>
          <p:nvPr/>
        </p:nvGrpSpPr>
        <p:grpSpPr>
          <a:xfrm>
            <a:off x="5743070" y="3837629"/>
            <a:ext cx="540000" cy="405000"/>
            <a:chOff x="3355262" y="5469690"/>
            <a:chExt cx="720000" cy="540000"/>
          </a:xfrm>
        </p:grpSpPr>
        <p:cxnSp>
          <p:nvCxnSpPr>
            <p:cNvPr id="24" name="カギ線コネクタ 23"/>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26" name="図形グループ 25"/>
          <p:cNvGrpSpPr/>
          <p:nvPr/>
        </p:nvGrpSpPr>
        <p:grpSpPr>
          <a:xfrm>
            <a:off x="6285440" y="3716296"/>
            <a:ext cx="296586" cy="293005"/>
            <a:chOff x="6801905" y="3995693"/>
            <a:chExt cx="296586" cy="293005"/>
          </a:xfrm>
        </p:grpSpPr>
        <p:sp>
          <p:nvSpPr>
            <p:cNvPr id="28" name="円/楕円 27"/>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リーフォーム 28"/>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3" name="図形グループ 32"/>
          <p:cNvGrpSpPr/>
          <p:nvPr/>
        </p:nvGrpSpPr>
        <p:grpSpPr>
          <a:xfrm>
            <a:off x="3389160" y="3326826"/>
            <a:ext cx="296586" cy="293005"/>
            <a:chOff x="5878361" y="3995693"/>
            <a:chExt cx="296586" cy="293005"/>
          </a:xfrm>
        </p:grpSpPr>
        <p:sp>
          <p:nvSpPr>
            <p:cNvPr id="34" name="円/楕円 33"/>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フリーフォーム 34"/>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492959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5B37AA14-73A7-4172-A415-2B92630002CA}"/>
              </a:ext>
            </a:extLst>
          </p:cNvPr>
          <p:cNvGraphicFramePr>
            <a:graphicFrameLocks noChangeAspect="1"/>
          </p:cNvGraphicFramePr>
          <p:nvPr>
            <p:custDataLst>
              <p:tags r:id="rId2"/>
            </p:custDataLst>
            <p:extLst>
              <p:ext uri="{D42A27DB-BD31-4B8C-83A1-F6EECF244321}">
                <p14:modId xmlns:p14="http://schemas.microsoft.com/office/powerpoint/2010/main" val="40265137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74" name="think-cell スライド" r:id="rId5" imgW="554" imgH="551" progId="TCLayout.ActiveDocument.1">
                  <p:embed/>
                </p:oleObj>
              </mc:Choice>
              <mc:Fallback>
                <p:oleObj name="think-cell スライド" r:id="rId5" imgW="554" imgH="551"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23" name="図 22" descr="「確定申告書等作成コーナー」で住民税等に関する事項の入力画面の下部で「次へ」・「戻る」が表示されている画像"/>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3673784" y="4951539"/>
            <a:ext cx="2520000" cy="1233655"/>
          </a:xfrm>
          <a:prstGeom prst="rect">
            <a:avLst/>
          </a:prstGeom>
          <a:ln w="9525">
            <a:solidFill>
              <a:schemeClr val="tx1">
                <a:lumMod val="50000"/>
                <a:lumOff val="50000"/>
              </a:schemeClr>
            </a:solidFill>
          </a:ln>
        </p:spPr>
      </p:pic>
      <p:pic>
        <p:nvPicPr>
          <p:cNvPr id="22" name="図 21" descr="「確定申告書等作成コーナー」で住民税等に関する事項の入力画面の画像&#10;"/>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3686641" y="2000275"/>
            <a:ext cx="2520000" cy="2851129"/>
          </a:xfrm>
          <a:prstGeom prst="rect">
            <a:avLst/>
          </a:prstGeom>
          <a:ln w="9525">
            <a:solidFill>
              <a:schemeClr val="tx1">
                <a:lumMod val="50000"/>
                <a:lumOff val="50000"/>
              </a:schemeClr>
            </a:solidFill>
          </a:ln>
        </p:spPr>
      </p:pic>
      <p:sp>
        <p:nvSpPr>
          <p:cNvPr id="2" name="タイトル 1"/>
          <p:cNvSpPr>
            <a:spLocks noGrp="1"/>
          </p:cNvSpPr>
          <p:nvPr>
            <p:ph type="ctrTitle"/>
          </p:nvPr>
        </p:nvSpPr>
        <p:spPr>
          <a:xfrm>
            <a:off x="1767718" y="529052"/>
            <a:ext cx="7200000" cy="540000"/>
          </a:xfrm>
        </p:spPr>
        <p:txBody>
          <a:bodyPr vert="horz">
            <a:noAutofit/>
          </a:bodyPr>
          <a:lstStyle/>
          <a:p>
            <a:r>
              <a:rPr lang="ja-JP" altLang="en-US" dirty="0"/>
              <a:t>金額等の入力</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3-G</a:t>
            </a:r>
          </a:p>
        </p:txBody>
      </p:sp>
      <p:sp>
        <p:nvSpPr>
          <p:cNvPr id="30" name="サブタイトル 2"/>
          <p:cNvSpPr>
            <a:spLocks noGrp="1"/>
          </p:cNvSpPr>
          <p:nvPr>
            <p:ph type="subTitle" idx="1"/>
          </p:nvPr>
        </p:nvSpPr>
        <p:spPr>
          <a:xfrm>
            <a:off x="441426" y="1439248"/>
            <a:ext cx="8280000" cy="360000"/>
          </a:xfrm>
        </p:spPr>
        <p:txBody>
          <a:bodyPr>
            <a:noAutofit/>
          </a:bodyPr>
          <a:lstStyle/>
          <a:p>
            <a:pPr indent="88900"/>
            <a:r>
              <a:rPr lang="ja-JP" altLang="en-US" dirty="0"/>
              <a:t>住民税等に関する事項の入力</a:t>
            </a:r>
          </a:p>
        </p:txBody>
      </p:sp>
      <p:sp>
        <p:nvSpPr>
          <p:cNvPr id="27" name="テキスト ボックス 26"/>
          <p:cNvSpPr txBox="1"/>
          <p:nvPr/>
        </p:nvSpPr>
        <p:spPr>
          <a:xfrm>
            <a:off x="340217" y="1822019"/>
            <a:ext cx="2700000" cy="2893100"/>
          </a:xfrm>
          <a:prstGeom prst="rect">
            <a:avLst/>
          </a:prstGeom>
          <a:noFill/>
        </p:spPr>
        <p:txBody>
          <a:bodyPr wrap="square" rtlCol="0">
            <a:spAutoFit/>
          </a:bodyPr>
          <a:lstStyle/>
          <a:p>
            <a:pPr marL="185738" indent="-177800"/>
            <a:r>
              <a:rPr lang="en-US" altLang="ja-JP" sz="3200" b="1" dirty="0">
                <a:solidFill>
                  <a:srgbClr val="009650"/>
                </a:solidFill>
                <a:latin typeface="Meiryo" charset="-128"/>
                <a:ea typeface="Meiryo" charset="-128"/>
                <a:cs typeface="Meiryo" charset="-128"/>
              </a:rPr>
              <a:t>	</a:t>
            </a:r>
            <a:r>
              <a:rPr lang="ja-JP" altLang="en-US" sz="3200" b="1" dirty="0">
                <a:solidFill>
                  <a:srgbClr val="009650"/>
                </a:solidFill>
                <a:latin typeface="Meiryo" charset="-128"/>
                <a:ea typeface="Meiryo" charset="-128"/>
                <a:cs typeface="Meiryo" charset="-128"/>
              </a:rPr>
              <a:t>❶</a:t>
            </a:r>
            <a:r>
              <a:rPr lang="en-US" altLang="ja-JP" sz="3200" b="1" dirty="0">
                <a:solidFill>
                  <a:srgbClr val="009650"/>
                </a:solidFill>
                <a:latin typeface="Meiryo" charset="-128"/>
                <a:ea typeface="Meiryo" charset="-128"/>
                <a:cs typeface="Meiryo" charset="-128"/>
              </a:rPr>
              <a:t> </a:t>
            </a:r>
          </a:p>
          <a:p>
            <a:pPr marL="185738" indent="-17780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住民税に関する</a:t>
            </a:r>
            <a:endParaRPr lang="en-US" altLang="ja-JP" sz="2000" b="1" dirty="0">
              <a:latin typeface="Meiryo" charset="-128"/>
              <a:ea typeface="Meiryo" charset="-128"/>
              <a:cs typeface="Meiryo" charset="-128"/>
            </a:endParaRPr>
          </a:p>
          <a:p>
            <a:pPr marL="185738" indent="-17780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項目を選択</a:t>
            </a:r>
            <a:endParaRPr lang="en-US" altLang="ja-JP" sz="2000" b="1" dirty="0">
              <a:latin typeface="Meiryo" charset="-128"/>
              <a:ea typeface="Meiryo" charset="-128"/>
              <a:cs typeface="Meiryo" charset="-128"/>
            </a:endParaRPr>
          </a:p>
          <a:p>
            <a:pPr marL="185738" indent="-177800"/>
            <a:r>
              <a:rPr lang="ja-JP" altLang="en-US" sz="2000" b="1" dirty="0">
                <a:latin typeface="Meiryo" charset="-128"/>
                <a:ea typeface="Meiryo" charset="-128"/>
                <a:cs typeface="Meiryo" charset="-128"/>
              </a:rPr>
              <a:t>（必須は必ず</a:t>
            </a:r>
            <a:endParaRPr lang="en-US" altLang="ja-JP" sz="2000" b="1" dirty="0">
              <a:latin typeface="Meiryo" charset="-128"/>
              <a:ea typeface="Meiryo" charset="-128"/>
              <a:cs typeface="Meiryo" charset="-128"/>
            </a:endParaRPr>
          </a:p>
          <a:p>
            <a:pPr marL="185738" indent="-17780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選んでください）</a:t>
            </a:r>
          </a:p>
          <a:p>
            <a:pPr marL="185738" indent="-177800"/>
            <a:r>
              <a:rPr lang="en-US" altLang="ja-JP" sz="3200" b="1" dirty="0">
                <a:solidFill>
                  <a:srgbClr val="009650"/>
                </a:solidFill>
                <a:latin typeface="Meiryo" charset="-128"/>
                <a:ea typeface="Meiryo" charset="-128"/>
                <a:cs typeface="Meiryo" charset="-128"/>
              </a:rPr>
              <a:t>	</a:t>
            </a:r>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marL="185738" indent="-177800"/>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2000" b="1" dirty="0">
                <a:latin typeface="Meiryo" charset="-128"/>
                <a:ea typeface="Meiryo" charset="-128"/>
                <a:cs typeface="Meiryo" charset="-128"/>
              </a:rPr>
              <a:t>次へ</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br>
              <a:rPr lang="ja-JP" altLang="en-US" b="1" dirty="0">
                <a:latin typeface="Meiryo" charset="-128"/>
                <a:ea typeface="Meiryo" charset="-128"/>
                <a:cs typeface="Meiryo" charset="-128"/>
              </a:rPr>
            </a:br>
            <a:endParaRPr lang="ja-JP" altLang="en-US" b="1" dirty="0">
              <a:latin typeface="Meiryo" charset="-128"/>
              <a:ea typeface="Meiryo" charset="-128"/>
              <a:cs typeface="Meiryo" charset="-128"/>
            </a:endParaRPr>
          </a:p>
        </p:txBody>
      </p:sp>
      <p:sp>
        <p:nvSpPr>
          <p:cNvPr id="18" name="正方形/長方形 17"/>
          <p:cNvSpPr/>
          <p:nvPr/>
        </p:nvSpPr>
        <p:spPr>
          <a:xfrm>
            <a:off x="5367717" y="4019552"/>
            <a:ext cx="396000" cy="25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3726297" y="5162874"/>
            <a:ext cx="2412000" cy="46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p:cNvPicPr>
            <a:picLocks noChangeAspect="1"/>
          </p:cNvPicPr>
          <p:nvPr/>
        </p:nvPicPr>
        <p:blipFill>
          <a:blip r:embed="rId9"/>
          <a:stretch>
            <a:fillRect/>
          </a:stretch>
        </p:blipFill>
        <p:spPr>
          <a:xfrm>
            <a:off x="3595771" y="4648905"/>
            <a:ext cx="2700000" cy="435481"/>
          </a:xfrm>
          <a:prstGeom prst="rect">
            <a:avLst/>
          </a:prstGeom>
        </p:spPr>
      </p:pic>
      <p:grpSp>
        <p:nvGrpSpPr>
          <p:cNvPr id="28" name="図形グループ 27"/>
          <p:cNvGrpSpPr/>
          <p:nvPr/>
        </p:nvGrpSpPr>
        <p:grpSpPr>
          <a:xfrm>
            <a:off x="3580505" y="5020155"/>
            <a:ext cx="296586" cy="293005"/>
            <a:chOff x="3546641" y="3995693"/>
            <a:chExt cx="296586" cy="293005"/>
          </a:xfrm>
        </p:grpSpPr>
        <p:sp>
          <p:nvSpPr>
            <p:cNvPr id="29" name="円/楕円 28"/>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フリーフォーム 30"/>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2" name="図形グループ 31"/>
          <p:cNvGrpSpPr/>
          <p:nvPr/>
        </p:nvGrpSpPr>
        <p:grpSpPr>
          <a:xfrm>
            <a:off x="3532421" y="2556358"/>
            <a:ext cx="296587" cy="293005"/>
            <a:chOff x="2897417" y="3995693"/>
            <a:chExt cx="296587" cy="293005"/>
          </a:xfrm>
        </p:grpSpPr>
        <p:sp>
          <p:nvSpPr>
            <p:cNvPr id="33" name="円/楕円 32"/>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31007957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694E74B5-64A7-499F-BBAD-BA7212347EA2}"/>
              </a:ext>
            </a:extLst>
          </p:cNvPr>
          <p:cNvGraphicFramePr>
            <a:graphicFrameLocks noChangeAspect="1"/>
          </p:cNvGraphicFramePr>
          <p:nvPr>
            <p:custDataLst>
              <p:tags r:id="rId2"/>
            </p:custDataLst>
            <p:extLst>
              <p:ext uri="{D42A27DB-BD31-4B8C-83A1-F6EECF244321}">
                <p14:modId xmlns:p14="http://schemas.microsoft.com/office/powerpoint/2010/main" val="34992432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98" name="think-cell スライド" r:id="rId5" imgW="554" imgH="551" progId="TCLayout.ActiveDocument.1">
                  <p:embed/>
                </p:oleObj>
              </mc:Choice>
              <mc:Fallback>
                <p:oleObj name="think-cell スライド" r:id="rId5" imgW="554" imgH="551"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45" name="図 44" descr="「確定申告書等作成コーナー」で計算結果の確認で納付する金額が表示されている画面の下部で「次へ」が表示されている画面の画像"/>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3322986" y="4150722"/>
            <a:ext cx="2520000" cy="1299410"/>
          </a:xfrm>
          <a:prstGeom prst="rect">
            <a:avLst/>
          </a:prstGeom>
          <a:ln w="6350">
            <a:solidFill>
              <a:schemeClr val="tx1"/>
            </a:solidFill>
          </a:ln>
        </p:spPr>
      </p:pic>
      <p:pic>
        <p:nvPicPr>
          <p:cNvPr id="32" name="図 31" descr="「確定申告書等作成コーナー」で計算結果の確認で納付する金額が表示されている画面の画像"/>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3322986" y="2008579"/>
            <a:ext cx="2520000" cy="1973963"/>
          </a:xfrm>
          <a:prstGeom prst="rect">
            <a:avLst/>
          </a:prstGeom>
          <a:ln w="6350">
            <a:solidFill>
              <a:schemeClr val="tx1"/>
            </a:solidFill>
          </a:ln>
        </p:spPr>
      </p:pic>
      <p:sp>
        <p:nvSpPr>
          <p:cNvPr id="2" name="タイトル 1"/>
          <p:cNvSpPr>
            <a:spLocks noGrp="1"/>
          </p:cNvSpPr>
          <p:nvPr>
            <p:ph type="ctrTitle"/>
          </p:nvPr>
        </p:nvSpPr>
        <p:spPr>
          <a:xfrm>
            <a:off x="1767718" y="529052"/>
            <a:ext cx="7200000" cy="540000"/>
          </a:xfrm>
        </p:spPr>
        <p:txBody>
          <a:bodyPr vert="horz">
            <a:noAutofit/>
          </a:bodyPr>
          <a:lstStyle/>
          <a:p>
            <a:r>
              <a:rPr lang="ja-JP" altLang="en-US" dirty="0"/>
              <a:t>金額等の入力</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3-G</a:t>
            </a:r>
          </a:p>
        </p:txBody>
      </p:sp>
      <p:sp>
        <p:nvSpPr>
          <p:cNvPr id="30" name="サブタイトル 2"/>
          <p:cNvSpPr>
            <a:spLocks noGrp="1"/>
          </p:cNvSpPr>
          <p:nvPr>
            <p:ph type="subTitle" idx="1"/>
          </p:nvPr>
        </p:nvSpPr>
        <p:spPr>
          <a:xfrm>
            <a:off x="424490" y="1432160"/>
            <a:ext cx="8280000" cy="360000"/>
          </a:xfrm>
        </p:spPr>
        <p:txBody>
          <a:bodyPr>
            <a:noAutofit/>
          </a:bodyPr>
          <a:lstStyle/>
          <a:p>
            <a:pPr indent="88900"/>
            <a:r>
              <a:rPr lang="ja-JP" altLang="en-US" dirty="0"/>
              <a:t>計算結果の確認</a:t>
            </a:r>
          </a:p>
        </p:txBody>
      </p:sp>
      <p:sp>
        <p:nvSpPr>
          <p:cNvPr id="27" name="テキスト ボックス 26"/>
          <p:cNvSpPr txBox="1"/>
          <p:nvPr/>
        </p:nvSpPr>
        <p:spPr>
          <a:xfrm>
            <a:off x="518019" y="1814931"/>
            <a:ext cx="2700000" cy="3231654"/>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❶</a:t>
            </a:r>
            <a:r>
              <a:rPr lang="en-US" altLang="ja-JP" sz="3200" b="1" dirty="0">
                <a:solidFill>
                  <a:srgbClr val="009650"/>
                </a:solidFill>
                <a:latin typeface="Meiryo" charset="-128"/>
                <a:ea typeface="Meiryo" charset="-128"/>
                <a:cs typeface="Meiryo" charset="-128"/>
              </a:rPr>
              <a:t> </a:t>
            </a:r>
          </a:p>
          <a:p>
            <a:pPr indent="7938"/>
            <a:r>
              <a:rPr lang="ja-JP" altLang="en-US" sz="2000" b="1" dirty="0">
                <a:latin typeface="Meiryo" charset="-128"/>
                <a:ea typeface="Meiryo" charset="-128"/>
                <a:cs typeface="Meiryo" charset="-128"/>
              </a:rPr>
              <a:t>納付する金額または</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還付される金額を</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確認します</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次へ</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indent="7938"/>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以上で、金額などの</a:t>
            </a:r>
            <a:br>
              <a:rPr lang="ja-JP" altLang="en-US" sz="2000" b="1" dirty="0">
                <a:latin typeface="Meiryo" charset="-128"/>
                <a:ea typeface="Meiryo" charset="-128"/>
                <a:cs typeface="Meiryo" charset="-128"/>
              </a:rPr>
            </a:br>
            <a:r>
              <a:rPr lang="ja-JP" altLang="en-US" sz="2000" b="1" dirty="0">
                <a:latin typeface="Meiryo" charset="-128"/>
                <a:ea typeface="Meiryo" charset="-128"/>
                <a:cs typeface="Meiryo" charset="-128"/>
              </a:rPr>
              <a:t>入力は完了です。</a:t>
            </a:r>
          </a:p>
        </p:txBody>
      </p:sp>
      <p:sp>
        <p:nvSpPr>
          <p:cNvPr id="33" name="正方形/長方形 32"/>
          <p:cNvSpPr/>
          <p:nvPr/>
        </p:nvSpPr>
        <p:spPr>
          <a:xfrm>
            <a:off x="3348597" y="4872009"/>
            <a:ext cx="2412000" cy="50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3326844" y="3084472"/>
            <a:ext cx="1008000" cy="54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4" name="図形グループ 43"/>
          <p:cNvGrpSpPr/>
          <p:nvPr/>
        </p:nvGrpSpPr>
        <p:grpSpPr>
          <a:xfrm>
            <a:off x="3216446" y="4715364"/>
            <a:ext cx="296586" cy="293005"/>
            <a:chOff x="3546641" y="3995693"/>
            <a:chExt cx="296586" cy="293005"/>
          </a:xfrm>
        </p:grpSpPr>
        <p:sp>
          <p:nvSpPr>
            <p:cNvPr id="49" name="円/楕円 48"/>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0" name="フリーフォーム 49"/>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51" name="図形グループ 50"/>
          <p:cNvGrpSpPr/>
          <p:nvPr/>
        </p:nvGrpSpPr>
        <p:grpSpPr>
          <a:xfrm>
            <a:off x="3185286" y="2928890"/>
            <a:ext cx="296587" cy="293005"/>
            <a:chOff x="2897417" y="3995693"/>
            <a:chExt cx="296587" cy="293005"/>
          </a:xfrm>
        </p:grpSpPr>
        <p:sp>
          <p:nvSpPr>
            <p:cNvPr id="52" name="円/楕円 51"/>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pic>
        <p:nvPicPr>
          <p:cNvPr id="57" name="図 56"/>
          <p:cNvPicPr>
            <a:picLocks noChangeAspect="1"/>
          </p:cNvPicPr>
          <p:nvPr/>
        </p:nvPicPr>
        <p:blipFill>
          <a:blip r:embed="rId9"/>
          <a:stretch>
            <a:fillRect/>
          </a:stretch>
        </p:blipFill>
        <p:spPr>
          <a:xfrm>
            <a:off x="3214767" y="3844570"/>
            <a:ext cx="2700000" cy="435481"/>
          </a:xfrm>
          <a:prstGeom prst="rect">
            <a:avLst/>
          </a:prstGeom>
        </p:spPr>
      </p:pic>
      <p:sp>
        <p:nvSpPr>
          <p:cNvPr id="23" name="正方形/長方形 22"/>
          <p:cNvSpPr/>
          <p:nvPr/>
        </p:nvSpPr>
        <p:spPr>
          <a:xfrm>
            <a:off x="5338199" y="3543029"/>
            <a:ext cx="972000" cy="468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4" name="図形グループ 23"/>
          <p:cNvGrpSpPr/>
          <p:nvPr/>
        </p:nvGrpSpPr>
        <p:grpSpPr>
          <a:xfrm>
            <a:off x="6114528" y="3340072"/>
            <a:ext cx="492443" cy="461665"/>
            <a:chOff x="7516281" y="2673548"/>
            <a:chExt cx="492443" cy="461665"/>
          </a:xfrm>
        </p:grpSpPr>
        <p:sp>
          <p:nvSpPr>
            <p:cNvPr id="25" name="円/楕円 24"/>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pic>
        <p:nvPicPr>
          <p:cNvPr id="28" name="図 27" descr="「確定申告書等作成コーナー」で計算結果の確認で還付される金額が表示されている画面の画像"/>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5299150" y="2728432"/>
            <a:ext cx="2520000" cy="2384455"/>
          </a:xfrm>
          <a:prstGeom prst="rect">
            <a:avLst/>
          </a:prstGeom>
          <a:ln w="6350">
            <a:solidFill>
              <a:schemeClr val="tx1"/>
            </a:solidFill>
          </a:ln>
        </p:spPr>
      </p:pic>
      <p:pic>
        <p:nvPicPr>
          <p:cNvPr id="29" name="図 28" descr="「確定申告書等作成コーナー」で計算結果の確認で還付される金額が表示されている画面の下部で「次へ」が表示されている画面の画像"/>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5294437" y="5027832"/>
            <a:ext cx="2520000" cy="1106905"/>
          </a:xfrm>
          <a:prstGeom prst="rect">
            <a:avLst/>
          </a:prstGeom>
          <a:ln w="6350">
            <a:solidFill>
              <a:schemeClr val="tx1"/>
            </a:solidFill>
          </a:ln>
        </p:spPr>
      </p:pic>
      <p:sp>
        <p:nvSpPr>
          <p:cNvPr id="47" name="正方形/長方形 46"/>
          <p:cNvSpPr/>
          <p:nvPr/>
        </p:nvSpPr>
        <p:spPr>
          <a:xfrm>
            <a:off x="5354058" y="5572122"/>
            <a:ext cx="2412000" cy="50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p:cNvSpPr/>
          <p:nvPr/>
        </p:nvSpPr>
        <p:spPr>
          <a:xfrm>
            <a:off x="5321265" y="3802351"/>
            <a:ext cx="1008000" cy="54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4" name="図形グループ 53"/>
          <p:cNvGrpSpPr/>
          <p:nvPr/>
        </p:nvGrpSpPr>
        <p:grpSpPr>
          <a:xfrm>
            <a:off x="7627594" y="5409628"/>
            <a:ext cx="296586" cy="293005"/>
            <a:chOff x="3546641" y="3995693"/>
            <a:chExt cx="296586" cy="293005"/>
          </a:xfrm>
        </p:grpSpPr>
        <p:sp>
          <p:nvSpPr>
            <p:cNvPr id="55" name="円/楕円 54"/>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6" name="フリーフォーム 55"/>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58" name="図 57"/>
          <p:cNvPicPr>
            <a:picLocks noChangeAspect="1"/>
          </p:cNvPicPr>
          <p:nvPr/>
        </p:nvPicPr>
        <p:blipFill>
          <a:blip r:embed="rId9"/>
          <a:stretch>
            <a:fillRect/>
          </a:stretch>
        </p:blipFill>
        <p:spPr>
          <a:xfrm>
            <a:off x="5204437" y="4733574"/>
            <a:ext cx="2700000" cy="435481"/>
          </a:xfrm>
          <a:prstGeom prst="rect">
            <a:avLst/>
          </a:prstGeom>
        </p:spPr>
      </p:pic>
    </p:spTree>
    <p:extLst>
      <p:ext uri="{BB962C8B-B14F-4D97-AF65-F5344CB8AC3E}">
        <p14:creationId xmlns:p14="http://schemas.microsoft.com/office/powerpoint/2010/main" val="16810526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オブジェクト 3" hidden="1">
            <a:extLst>
              <a:ext uri="{FF2B5EF4-FFF2-40B4-BE49-F238E27FC236}">
                <a16:creationId xmlns:a16="http://schemas.microsoft.com/office/drawing/2014/main" id="{5AAC078A-16C7-4D1E-A249-91FE05AFA192}"/>
              </a:ext>
            </a:extLst>
          </p:cNvPr>
          <p:cNvGraphicFramePr>
            <a:graphicFrameLocks noChangeAspect="1"/>
          </p:cNvGraphicFramePr>
          <p:nvPr>
            <p:custDataLst>
              <p:tags r:id="rId2"/>
            </p:custDataLst>
            <p:extLst>
              <p:ext uri="{D42A27DB-BD31-4B8C-83A1-F6EECF244321}">
                <p14:modId xmlns:p14="http://schemas.microsoft.com/office/powerpoint/2010/main" val="26772528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22" name="think-cell スライド" r:id="rId5" imgW="554" imgH="551" progId="TCLayout.ActiveDocument.1">
                  <p:embed/>
                </p:oleObj>
              </mc:Choice>
              <mc:Fallback>
                <p:oleObj name="think-cell スライド" r:id="rId5" imgW="554" imgH="551"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3" name="図 2" descr="「確定申告書等作成コーナー」の基本情報の入力で、本人情報の入力画面の画像"/>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3680322" y="1815933"/>
            <a:ext cx="2700000" cy="2762290"/>
          </a:xfrm>
          <a:prstGeom prst="rect">
            <a:avLst/>
          </a:prstGeom>
          <a:ln w="9525">
            <a:solidFill>
              <a:schemeClr val="tx1">
                <a:lumMod val="50000"/>
                <a:lumOff val="50000"/>
              </a:schemeClr>
            </a:solidFill>
          </a:ln>
        </p:spPr>
      </p:pic>
      <p:sp>
        <p:nvSpPr>
          <p:cNvPr id="2" name="タイトル 1"/>
          <p:cNvSpPr>
            <a:spLocks noGrp="1"/>
          </p:cNvSpPr>
          <p:nvPr>
            <p:ph type="ctrTitle"/>
          </p:nvPr>
        </p:nvSpPr>
        <p:spPr>
          <a:xfrm>
            <a:off x="1767718" y="529052"/>
            <a:ext cx="7200000" cy="540000"/>
          </a:xfrm>
        </p:spPr>
        <p:txBody>
          <a:bodyPr vert="horz">
            <a:noAutofit/>
          </a:bodyPr>
          <a:lstStyle/>
          <a:p>
            <a:r>
              <a:rPr lang="ja-JP" altLang="en-US" dirty="0"/>
              <a:t>金額等の入力</a:t>
            </a:r>
          </a:p>
        </p:txBody>
      </p:sp>
      <p:sp>
        <p:nvSpPr>
          <p:cNvPr id="30" name="サブタイトル 2"/>
          <p:cNvSpPr>
            <a:spLocks noGrp="1"/>
          </p:cNvSpPr>
          <p:nvPr>
            <p:ph type="subTitle" idx="1"/>
          </p:nvPr>
        </p:nvSpPr>
        <p:spPr>
          <a:xfrm>
            <a:off x="441425" y="1425072"/>
            <a:ext cx="8280000" cy="360000"/>
          </a:xfrm>
        </p:spPr>
        <p:txBody>
          <a:bodyPr>
            <a:noAutofit/>
          </a:bodyPr>
          <a:lstStyle/>
          <a:p>
            <a:pPr indent="88900"/>
            <a:r>
              <a:rPr lang="ja-JP" altLang="en-US" dirty="0"/>
              <a:t>本人情報の再確認</a:t>
            </a:r>
          </a:p>
        </p:txBody>
      </p:sp>
      <p:sp>
        <p:nvSpPr>
          <p:cNvPr id="27" name="テキスト ボックス 26"/>
          <p:cNvSpPr txBox="1"/>
          <p:nvPr/>
        </p:nvSpPr>
        <p:spPr>
          <a:xfrm>
            <a:off x="505222" y="1807843"/>
            <a:ext cx="3600000" cy="2616101"/>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❶</a:t>
            </a:r>
            <a:r>
              <a:rPr lang="en-US" altLang="ja-JP" sz="3200" b="1" dirty="0">
                <a:solidFill>
                  <a:srgbClr val="009650"/>
                </a:solidFill>
                <a:latin typeface="Meiryo" charset="-128"/>
                <a:ea typeface="Meiryo" charset="-128"/>
                <a:cs typeface="Meiryo" charset="-128"/>
              </a:rPr>
              <a:t> </a:t>
            </a:r>
          </a:p>
          <a:p>
            <a:pPr indent="7938"/>
            <a:r>
              <a:rPr lang="ja-JP" altLang="en-US" sz="2000" b="1" dirty="0">
                <a:latin typeface="Meiryo" charset="-128"/>
                <a:ea typeface="Meiryo" charset="-128"/>
                <a:cs typeface="Meiryo" charset="-128"/>
              </a:rPr>
              <a:t>入力内容に間違いが</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ないかを確認</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次へ</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indent="7938"/>
            <a:br>
              <a:rPr lang="ja-JP" altLang="en-US" sz="2000" b="1" dirty="0">
                <a:latin typeface="Meiryo" charset="-128"/>
                <a:ea typeface="Meiryo" charset="-128"/>
                <a:cs typeface="Meiryo" charset="-128"/>
              </a:rPr>
            </a:br>
            <a:r>
              <a:rPr lang="ja-JP" altLang="en-US" sz="2000" b="1" dirty="0">
                <a:latin typeface="Meiryo" charset="-128"/>
                <a:ea typeface="Meiryo" charset="-128"/>
                <a:cs typeface="Meiryo" charset="-128"/>
              </a:rPr>
              <a:t>本講習はここまでです。</a:t>
            </a:r>
          </a:p>
        </p:txBody>
      </p:sp>
      <p:pic>
        <p:nvPicPr>
          <p:cNvPr id="24" name="図 23" descr="スマートフォンを使うイータ君のイラスト"/>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12856" y="4212704"/>
            <a:ext cx="1734855" cy="1608683"/>
          </a:xfrm>
          <a:prstGeom prst="rect">
            <a:avLst/>
          </a:prstGeom>
        </p:spPr>
      </p:pic>
      <p:sp>
        <p:nvSpPr>
          <p:cNvPr id="25" name="Title 1">
            <a:extLst>
              <a:ext uri="{FF2B5EF4-FFF2-40B4-BE49-F238E27FC236}">
                <a16:creationId xmlns:a16="http://schemas.microsoft.com/office/drawing/2014/main" id="{F413162A-2393-4C33-B424-D56E3F14C795}"/>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3-G</a:t>
            </a:r>
          </a:p>
        </p:txBody>
      </p:sp>
      <p:pic>
        <p:nvPicPr>
          <p:cNvPr id="6" name="図 5" descr="「確定申告書等作成コーナー」の基本情報の入力で、本人情報の入力画面の下部で「次へ」が表示されている画面の画像"/>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3680322" y="4763387"/>
            <a:ext cx="2700000" cy="1441794"/>
          </a:xfrm>
          <a:prstGeom prst="rect">
            <a:avLst/>
          </a:prstGeom>
          <a:ln w="6350">
            <a:solidFill>
              <a:schemeClr val="tx1"/>
            </a:solidFill>
          </a:ln>
        </p:spPr>
      </p:pic>
      <p:sp>
        <p:nvSpPr>
          <p:cNvPr id="8" name="正方形/長方形 7"/>
          <p:cNvSpPr/>
          <p:nvPr/>
        </p:nvSpPr>
        <p:spPr>
          <a:xfrm>
            <a:off x="3839633" y="4131996"/>
            <a:ext cx="330200" cy="143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5124243" y="4117750"/>
            <a:ext cx="330200" cy="143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3780366" y="4019162"/>
            <a:ext cx="2387600" cy="369332"/>
          </a:xfrm>
          <a:prstGeom prst="rect">
            <a:avLst/>
          </a:prstGeom>
          <a:noFill/>
        </p:spPr>
        <p:txBody>
          <a:bodyPr wrap="square" rtlCol="0">
            <a:spAutoFit/>
          </a:bodyPr>
          <a:lstStyle/>
          <a:p>
            <a:r>
              <a:rPr lang="ja-JP" altLang="en-US" dirty="0"/>
              <a:t>●●　　　  ●●　　</a:t>
            </a:r>
            <a:endParaRPr kumimoji="1" lang="ja-JP" altLang="en-US" dirty="0"/>
          </a:p>
        </p:txBody>
      </p:sp>
      <p:sp>
        <p:nvSpPr>
          <p:cNvPr id="16" name="正方形/長方形 15"/>
          <p:cNvSpPr/>
          <p:nvPr/>
        </p:nvSpPr>
        <p:spPr>
          <a:xfrm>
            <a:off x="3721097" y="5641252"/>
            <a:ext cx="2628000" cy="50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3710548" y="3482190"/>
            <a:ext cx="2628000" cy="9193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p:cNvPicPr>
            <a:picLocks noChangeAspect="1"/>
          </p:cNvPicPr>
          <p:nvPr/>
        </p:nvPicPr>
        <p:blipFill>
          <a:blip r:embed="rId10"/>
          <a:stretch>
            <a:fillRect/>
          </a:stretch>
        </p:blipFill>
        <p:spPr>
          <a:xfrm>
            <a:off x="3604234" y="4437235"/>
            <a:ext cx="2880000" cy="464513"/>
          </a:xfrm>
          <a:prstGeom prst="rect">
            <a:avLst/>
          </a:prstGeom>
        </p:spPr>
      </p:pic>
      <p:grpSp>
        <p:nvGrpSpPr>
          <p:cNvPr id="19" name="図形グループ 18"/>
          <p:cNvGrpSpPr/>
          <p:nvPr/>
        </p:nvGrpSpPr>
        <p:grpSpPr>
          <a:xfrm>
            <a:off x="3566285" y="5494300"/>
            <a:ext cx="296586" cy="293005"/>
            <a:chOff x="3546641" y="3995693"/>
            <a:chExt cx="296586" cy="293005"/>
          </a:xfrm>
        </p:grpSpPr>
        <p:sp>
          <p:nvSpPr>
            <p:cNvPr id="20" name="円/楕円 19"/>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フリーフォーム 20"/>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2" name="図形グループ 21"/>
          <p:cNvGrpSpPr/>
          <p:nvPr/>
        </p:nvGrpSpPr>
        <p:grpSpPr>
          <a:xfrm>
            <a:off x="3566285" y="3335293"/>
            <a:ext cx="296587" cy="293005"/>
            <a:chOff x="2897417" y="3995693"/>
            <a:chExt cx="296587" cy="293005"/>
          </a:xfrm>
        </p:grpSpPr>
        <p:sp>
          <p:nvSpPr>
            <p:cNvPr id="23" name="円/楕円 22"/>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14104901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図形グループ 7" descr="マイナンバーカード裏面の見本の画像"/>
          <p:cNvGrpSpPr>
            <a:grpSpLocks noChangeAspect="1"/>
          </p:cNvGrpSpPr>
          <p:nvPr/>
        </p:nvGrpSpPr>
        <p:grpSpPr>
          <a:xfrm>
            <a:off x="3308781" y="1987083"/>
            <a:ext cx="2520000" cy="1554491"/>
            <a:chOff x="3325715" y="1919347"/>
            <a:chExt cx="2451118" cy="1512000"/>
          </a:xfrm>
        </p:grpSpPr>
        <p:pic>
          <p:nvPicPr>
            <p:cNvPr id="33" name="図 32">
              <a:extLst>
                <a:ext uri="{FF2B5EF4-FFF2-40B4-BE49-F238E27FC236}">
                  <a16:creationId xmlns:a16="http://schemas.microsoft.com/office/drawing/2014/main" id="{4A248E9D-480D-4C06-83E1-792373139CCF}"/>
                </a:ext>
              </a:extLst>
            </p:cNvPr>
            <p:cNvPicPr>
              <a:picLocks noChangeAspect="1"/>
            </p:cNvPicPr>
            <p:nvPr/>
          </p:nvPicPr>
          <p:blipFill>
            <a:blip r:embed="rId3"/>
            <a:stretch>
              <a:fillRect/>
            </a:stretch>
          </p:blipFill>
          <p:spPr>
            <a:xfrm>
              <a:off x="3327810" y="1922310"/>
              <a:ext cx="2449023" cy="1495565"/>
            </a:xfrm>
            <a:prstGeom prst="rect">
              <a:avLst/>
            </a:prstGeom>
            <a:ln w="9525">
              <a:noFill/>
            </a:ln>
          </p:spPr>
        </p:pic>
        <p:sp>
          <p:nvSpPr>
            <p:cNvPr id="34" name="角丸四角形 29">
              <a:extLst>
                <a:ext uri="{FF2B5EF4-FFF2-40B4-BE49-F238E27FC236}">
                  <a16:creationId xmlns:a16="http://schemas.microsoft.com/office/drawing/2014/main" id="{28CB0EF0-CCEC-4CD0-96AE-1DD3241631A8}"/>
                </a:ext>
              </a:extLst>
            </p:cNvPr>
            <p:cNvSpPr/>
            <p:nvPr/>
          </p:nvSpPr>
          <p:spPr>
            <a:xfrm>
              <a:off x="3325715" y="1919347"/>
              <a:ext cx="2439477" cy="1512000"/>
            </a:xfrm>
            <a:prstGeom prst="roundRect">
              <a:avLst>
                <a:gd name="adj" fmla="val 4330"/>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タイトル 1"/>
          <p:cNvSpPr>
            <a:spLocks noGrp="1"/>
          </p:cNvSpPr>
          <p:nvPr>
            <p:ph type="ctrTitle"/>
          </p:nvPr>
        </p:nvSpPr>
        <p:spPr>
          <a:xfrm>
            <a:off x="1767718" y="529052"/>
            <a:ext cx="7200000" cy="540000"/>
          </a:xfrm>
        </p:spPr>
        <p:txBody>
          <a:bodyPr>
            <a:noAutofit/>
          </a:bodyPr>
          <a:lstStyle/>
          <a:p>
            <a:r>
              <a:rPr lang="ja-JP" altLang="en-US" dirty="0"/>
              <a:t>マイナンバーの入力</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3-H</a:t>
            </a:r>
          </a:p>
        </p:txBody>
      </p:sp>
      <p:sp>
        <p:nvSpPr>
          <p:cNvPr id="30" name="サブタイトル 2"/>
          <p:cNvSpPr>
            <a:spLocks noGrp="1"/>
          </p:cNvSpPr>
          <p:nvPr>
            <p:ph type="subTitle" idx="1"/>
          </p:nvPr>
        </p:nvSpPr>
        <p:spPr>
          <a:xfrm>
            <a:off x="416024" y="1430781"/>
            <a:ext cx="8280000" cy="360000"/>
          </a:xfrm>
        </p:spPr>
        <p:txBody>
          <a:bodyPr>
            <a:noAutofit/>
          </a:bodyPr>
          <a:lstStyle/>
          <a:p>
            <a:pPr indent="88900"/>
            <a:r>
              <a:rPr lang="ja-JP" altLang="en-US" dirty="0"/>
              <a:t>マイナンバーの入力</a:t>
            </a:r>
            <a:endParaRPr lang="en-US" altLang="ja-JP" dirty="0"/>
          </a:p>
          <a:p>
            <a:pPr indent="88900"/>
            <a:endParaRPr lang="ja-JP" altLang="en-US" dirty="0"/>
          </a:p>
        </p:txBody>
      </p:sp>
      <p:sp>
        <p:nvSpPr>
          <p:cNvPr id="27" name="テキスト ボックス 26"/>
          <p:cNvSpPr txBox="1"/>
          <p:nvPr/>
        </p:nvSpPr>
        <p:spPr>
          <a:xfrm>
            <a:off x="340219" y="1823189"/>
            <a:ext cx="2700000" cy="2923877"/>
          </a:xfrm>
          <a:prstGeom prst="rect">
            <a:avLst/>
          </a:prstGeom>
          <a:noFill/>
        </p:spPr>
        <p:txBody>
          <a:bodyPr wrap="square" rtlCol="0">
            <a:spAutoFit/>
          </a:bodyPr>
          <a:lstStyle/>
          <a:p>
            <a:pPr marL="185738" indent="-177800"/>
            <a:r>
              <a:rPr lang="en-US" altLang="ja-JP" sz="3200" b="1" dirty="0">
                <a:solidFill>
                  <a:srgbClr val="009650"/>
                </a:solidFill>
                <a:latin typeface="Meiryo" charset="-128"/>
                <a:ea typeface="Meiryo" charset="-128"/>
                <a:cs typeface="Meiryo" charset="-128"/>
              </a:rPr>
              <a:t>	</a:t>
            </a:r>
            <a:r>
              <a:rPr lang="ja-JP" altLang="en-US" sz="3200" b="1" dirty="0">
                <a:solidFill>
                  <a:srgbClr val="009650"/>
                </a:solidFill>
                <a:latin typeface="Meiryo" charset="-128"/>
                <a:ea typeface="Meiryo" charset="-128"/>
                <a:cs typeface="Meiryo" charset="-128"/>
              </a:rPr>
              <a:t>❶</a:t>
            </a:r>
            <a:r>
              <a:rPr lang="en-US" altLang="ja-JP" sz="3200" b="1" dirty="0">
                <a:solidFill>
                  <a:srgbClr val="009650"/>
                </a:solidFill>
                <a:latin typeface="Meiryo" charset="-128"/>
                <a:ea typeface="Meiryo" charset="-128"/>
                <a:cs typeface="Meiryo" charset="-128"/>
              </a:rPr>
              <a:t> </a:t>
            </a:r>
          </a:p>
          <a:p>
            <a:pPr marL="185738" indent="-17780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マイナンバーカード裏の右上にある</a:t>
            </a:r>
            <a:endParaRPr lang="en-US" altLang="ja-JP" sz="2000" b="1" dirty="0">
              <a:latin typeface="Meiryo" charset="-128"/>
              <a:ea typeface="Meiryo" charset="-128"/>
              <a:cs typeface="Meiryo" charset="-128"/>
            </a:endParaRPr>
          </a:p>
          <a:p>
            <a:pPr marL="185738" indent="-177800"/>
            <a:r>
              <a:rPr lang="en-US" altLang="ja-JP" sz="2000" b="1" dirty="0">
                <a:latin typeface="Meiryo" charset="-128"/>
                <a:ea typeface="Meiryo" charset="-128"/>
                <a:cs typeface="Meiryo" charset="-128"/>
              </a:rPr>
              <a:t>	12</a:t>
            </a:r>
            <a:r>
              <a:rPr lang="ja-JP" altLang="en-US" sz="2000" b="1" dirty="0">
                <a:latin typeface="Meiryo" charset="-128"/>
                <a:ea typeface="Meiryo" charset="-128"/>
                <a:cs typeface="Meiryo" charset="-128"/>
              </a:rPr>
              <a:t>ケタの数字</a:t>
            </a:r>
            <a:endParaRPr lang="en-US" altLang="ja-JP" sz="2000" b="1" dirty="0">
              <a:latin typeface="Meiryo" charset="-128"/>
              <a:ea typeface="Meiryo" charset="-128"/>
              <a:cs typeface="Meiryo" charset="-128"/>
            </a:endParaRPr>
          </a:p>
          <a:p>
            <a:pPr marL="185738" indent="-177800"/>
            <a:r>
              <a:rPr lang="ja-JP" altLang="en-US" sz="2000" b="1" dirty="0">
                <a:latin typeface="Meiryo" charset="-128"/>
                <a:ea typeface="Meiryo" charset="-128"/>
                <a:cs typeface="Meiryo" charset="-128"/>
              </a:rPr>
              <a:t>（マイナンバー</a:t>
            </a:r>
            <a:r>
              <a:rPr lang="ja-JP" altLang="en-US" sz="2000" b="1" spc="-700" dirty="0">
                <a:latin typeface="Meiryo" charset="-128"/>
                <a:ea typeface="Meiryo" charset="-128"/>
                <a:cs typeface="Meiryo" charset="-128"/>
              </a:rPr>
              <a:t>）</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pPr marL="185738" indent="-17780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入力　</a:t>
            </a:r>
            <a:endParaRPr lang="ja-JP" altLang="en-US" b="1" dirty="0">
              <a:latin typeface="Meiryo" charset="-128"/>
              <a:ea typeface="Meiryo" charset="-128"/>
              <a:cs typeface="Meiryo" charset="-128"/>
            </a:endParaRPr>
          </a:p>
          <a:p>
            <a:pPr marL="185738" indent="-177800"/>
            <a:r>
              <a:rPr lang="en-US" altLang="ja-JP" sz="3200" b="1" dirty="0">
                <a:solidFill>
                  <a:srgbClr val="009650"/>
                </a:solidFill>
                <a:latin typeface="Meiryo" charset="-128"/>
                <a:ea typeface="Meiryo" charset="-128"/>
                <a:cs typeface="Meiryo" charset="-128"/>
              </a:rPr>
              <a:t>	</a:t>
            </a:r>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marL="185738" indent="-177800"/>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2000" b="1" dirty="0">
                <a:latin typeface="Meiryo" charset="-128"/>
                <a:ea typeface="Meiryo" charset="-128"/>
                <a:cs typeface="Meiryo" charset="-128"/>
              </a:rPr>
              <a:t>次へ</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p>
        </p:txBody>
      </p:sp>
      <p:sp>
        <p:nvSpPr>
          <p:cNvPr id="29" name="正方形/長方形 28"/>
          <p:cNvSpPr/>
          <p:nvPr/>
        </p:nvSpPr>
        <p:spPr>
          <a:xfrm>
            <a:off x="4372238" y="2293469"/>
            <a:ext cx="1440000" cy="3049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 name="図 30" descr="マイナンバーカードを持つマイナちゃんのイラスト"/>
          <p:cNvPicPr>
            <a:picLocks noChangeAspect="1"/>
          </p:cNvPicPr>
          <p:nvPr/>
        </p:nvPicPr>
        <p:blipFill rotWithShape="1">
          <a:blip r:embed="rId4">
            <a:clrChange>
              <a:clrFrom>
                <a:srgbClr val="FFFEFC"/>
              </a:clrFrom>
              <a:clrTo>
                <a:srgbClr val="FFFEFC">
                  <a:alpha val="0"/>
                </a:srgbClr>
              </a:clrTo>
            </a:clrChange>
            <a:extLst>
              <a:ext uri="{28A0092B-C50C-407E-A947-70E740481C1C}">
                <a14:useLocalDpi xmlns:a14="http://schemas.microsoft.com/office/drawing/2010/main" val="0"/>
              </a:ext>
            </a:extLst>
          </a:blip>
          <a:srcRect/>
          <a:stretch/>
        </p:blipFill>
        <p:spPr>
          <a:xfrm>
            <a:off x="4695671" y="3389318"/>
            <a:ext cx="1133597" cy="1398907"/>
          </a:xfrm>
          <a:prstGeom prst="rect">
            <a:avLst/>
          </a:prstGeom>
        </p:spPr>
      </p:pic>
      <p:sp>
        <p:nvSpPr>
          <p:cNvPr id="3" name="テキスト ボックス 2">
            <a:extLst>
              <a:ext uri="{FF2B5EF4-FFF2-40B4-BE49-F238E27FC236}">
                <a16:creationId xmlns:a16="http://schemas.microsoft.com/office/drawing/2014/main" id="{13CE74F9-41E1-43C6-958E-47726EA0E491}"/>
              </a:ext>
            </a:extLst>
          </p:cNvPr>
          <p:cNvSpPr txBox="1"/>
          <p:nvPr/>
        </p:nvSpPr>
        <p:spPr>
          <a:xfrm>
            <a:off x="427718" y="4994057"/>
            <a:ext cx="6081901" cy="1077218"/>
          </a:xfrm>
          <a:prstGeom prst="rect">
            <a:avLst/>
          </a:prstGeom>
          <a:noFill/>
        </p:spPr>
        <p:txBody>
          <a:bodyPr wrap="square" rtlCol="0">
            <a:spAutoFit/>
          </a:bodyPr>
          <a:lstStyle/>
          <a:p>
            <a:pPr indent="180975"/>
            <a:r>
              <a:rPr kumimoji="1" lang="ja-JP" altLang="en-US" sz="1600" b="1" dirty="0">
                <a:solidFill>
                  <a:srgbClr val="009650"/>
                </a:solidFill>
                <a:latin typeface="Meiryo" charset="-128"/>
                <a:ea typeface="Meiryo" charset="-128"/>
                <a:cs typeface="Meiryo" charset="-128"/>
              </a:rPr>
              <a:t>　</a:t>
            </a:r>
            <a:r>
              <a:rPr kumimoji="1" lang="en-US" altLang="ja-JP" sz="1600" b="1" dirty="0">
                <a:solidFill>
                  <a:srgbClr val="009650"/>
                </a:solidFill>
                <a:latin typeface="Meiryo" charset="-128"/>
                <a:ea typeface="Meiryo" charset="-128"/>
                <a:cs typeface="Meiryo" charset="-128"/>
              </a:rPr>
              <a:t> </a:t>
            </a:r>
            <a:r>
              <a:rPr kumimoji="1" lang="ja-JP" altLang="en-US" sz="1600" b="1" dirty="0">
                <a:solidFill>
                  <a:srgbClr val="009650"/>
                </a:solidFill>
                <a:latin typeface="Meiryo" charset="-128"/>
                <a:ea typeface="Meiryo" charset="-128"/>
                <a:cs typeface="Meiryo" charset="-128"/>
              </a:rPr>
              <a:t>次のページからは、</a:t>
            </a:r>
            <a:r>
              <a:rPr kumimoji="1" lang="en-US" altLang="ja-JP" sz="1600" b="1" dirty="0">
                <a:solidFill>
                  <a:srgbClr val="009650"/>
                </a:solidFill>
                <a:latin typeface="Meiryo" charset="-128"/>
                <a:ea typeface="Meiryo" charset="-128"/>
                <a:cs typeface="Meiryo" charset="-128"/>
              </a:rPr>
              <a:t>Android</a:t>
            </a:r>
            <a:r>
              <a:rPr lang="ja-JP" altLang="en-US" sz="1600" b="1" dirty="0">
                <a:solidFill>
                  <a:srgbClr val="009650"/>
                </a:solidFill>
                <a:latin typeface="Meiryo" charset="-128"/>
                <a:ea typeface="Meiryo" charset="-128"/>
                <a:cs typeface="Meiryo" charset="-128"/>
              </a:rPr>
              <a:t>用と</a:t>
            </a:r>
            <a:r>
              <a:rPr lang="en-US" altLang="ja-JP" sz="1600" b="1" dirty="0">
                <a:solidFill>
                  <a:srgbClr val="009650"/>
                </a:solidFill>
                <a:latin typeface="Meiryo" charset="-128"/>
                <a:ea typeface="Meiryo" charset="-128"/>
                <a:cs typeface="Meiryo" charset="-128"/>
              </a:rPr>
              <a:t>iPhone</a:t>
            </a:r>
            <a:r>
              <a:rPr lang="ja-JP" altLang="en-US" sz="1600" b="1" dirty="0">
                <a:solidFill>
                  <a:srgbClr val="009650"/>
                </a:solidFill>
                <a:latin typeface="Meiryo" charset="-128"/>
                <a:ea typeface="Meiryo" charset="-128"/>
                <a:cs typeface="Meiryo" charset="-128"/>
              </a:rPr>
              <a:t>用に分けて</a:t>
            </a:r>
            <a:endParaRPr lang="en-US" altLang="ja-JP" sz="1600" b="1" dirty="0">
              <a:solidFill>
                <a:srgbClr val="009650"/>
              </a:solidFill>
              <a:latin typeface="Meiryo" charset="-128"/>
              <a:ea typeface="Meiryo" charset="-128"/>
              <a:cs typeface="Meiryo" charset="-128"/>
            </a:endParaRPr>
          </a:p>
          <a:p>
            <a:pPr indent="180975"/>
            <a:r>
              <a:rPr lang="ja-JP" altLang="en-US" sz="1600" b="1" dirty="0">
                <a:solidFill>
                  <a:srgbClr val="009650"/>
                </a:solidFill>
                <a:latin typeface="Meiryo" charset="-128"/>
                <a:ea typeface="Meiryo" charset="-128"/>
                <a:cs typeface="Meiryo" charset="-128"/>
              </a:rPr>
              <a:t>　</a:t>
            </a:r>
            <a:r>
              <a:rPr lang="en-US" altLang="ja-JP" sz="1600" b="1" dirty="0">
                <a:solidFill>
                  <a:srgbClr val="009650"/>
                </a:solidFill>
                <a:latin typeface="Meiryo" charset="-128"/>
                <a:ea typeface="Meiryo" charset="-128"/>
                <a:cs typeface="Meiryo" charset="-128"/>
              </a:rPr>
              <a:t> </a:t>
            </a:r>
            <a:r>
              <a:rPr lang="ja-JP" altLang="en-US" sz="1600" b="1" dirty="0">
                <a:solidFill>
                  <a:srgbClr val="009650"/>
                </a:solidFill>
                <a:latin typeface="Meiryo" charset="-128"/>
                <a:ea typeface="Meiryo" charset="-128"/>
                <a:cs typeface="Meiryo" charset="-128"/>
              </a:rPr>
              <a:t>説明しています。　</a:t>
            </a:r>
            <a:endParaRPr lang="en-US" altLang="ja-JP" sz="1600" b="1" dirty="0">
              <a:solidFill>
                <a:srgbClr val="009650"/>
              </a:solidFill>
              <a:latin typeface="Meiryo" charset="-128"/>
              <a:ea typeface="Meiryo" charset="-128"/>
              <a:cs typeface="Meiryo" charset="-128"/>
            </a:endParaRPr>
          </a:p>
          <a:p>
            <a:pPr indent="180975"/>
            <a:r>
              <a:rPr lang="ja-JP" altLang="en-US" sz="1600" b="1" dirty="0">
                <a:solidFill>
                  <a:srgbClr val="009650"/>
                </a:solidFill>
                <a:latin typeface="Meiryo" charset="-128"/>
                <a:ea typeface="Meiryo" charset="-128"/>
                <a:cs typeface="Meiryo" charset="-128"/>
              </a:rPr>
              <a:t>●</a:t>
            </a:r>
            <a:r>
              <a:rPr lang="en-US" altLang="ja-JP" sz="1600" b="1" kern="100" dirty="0">
                <a:solidFill>
                  <a:srgbClr val="009650"/>
                </a:solidFill>
                <a:latin typeface="Meiryo" charset="-128"/>
                <a:ea typeface="Meiryo" charset="-128"/>
                <a:cs typeface="Meiryo" charset="-128"/>
              </a:rPr>
              <a:t> ｢</a:t>
            </a:r>
            <a:r>
              <a:rPr lang="en-US" altLang="ja-JP" sz="1600" b="1" dirty="0">
                <a:solidFill>
                  <a:srgbClr val="009650"/>
                </a:solidFill>
                <a:latin typeface="Meiryo" charset="-128"/>
                <a:ea typeface="Meiryo" charset="-128"/>
                <a:cs typeface="Meiryo" charset="-128"/>
              </a:rPr>
              <a:t>Android</a:t>
            </a:r>
            <a:r>
              <a:rPr lang="ja-JP" altLang="en-US" sz="1600" b="1" dirty="0">
                <a:solidFill>
                  <a:srgbClr val="009650"/>
                </a:solidFill>
                <a:latin typeface="Meiryo" charset="-128"/>
                <a:ea typeface="Meiryo" charset="-128"/>
                <a:cs typeface="Meiryo" charset="-128"/>
              </a:rPr>
              <a:t>の</a:t>
            </a:r>
            <a:r>
              <a:rPr kumimoji="1" lang="ja-JP" altLang="en-US" sz="1600" b="1" dirty="0">
                <a:solidFill>
                  <a:srgbClr val="009650"/>
                </a:solidFill>
                <a:latin typeface="Meiryo" charset="-128"/>
                <a:ea typeface="Meiryo" charset="-128"/>
                <a:cs typeface="Meiryo" charset="-128"/>
              </a:rPr>
              <a:t>方</a:t>
            </a:r>
            <a:r>
              <a:rPr lang="en-US" altLang="ja-JP" sz="1600" b="1" kern="100" dirty="0">
                <a:solidFill>
                  <a:srgbClr val="009650"/>
                </a:solidFill>
                <a:latin typeface="Meiryo" charset="-128"/>
                <a:ea typeface="Meiryo" charset="-128"/>
                <a:cs typeface="Meiryo" charset="-128"/>
              </a:rPr>
              <a:t>｣</a:t>
            </a:r>
            <a:r>
              <a:rPr kumimoji="1" lang="ja-JP" altLang="en-US" sz="1600" b="1" dirty="0">
                <a:solidFill>
                  <a:srgbClr val="009650"/>
                </a:solidFill>
                <a:latin typeface="Meiryo" charset="-128"/>
                <a:ea typeface="Meiryo" charset="-128"/>
                <a:cs typeface="Meiryo" charset="-128"/>
              </a:rPr>
              <a:t>は、次のページからお読みください。</a:t>
            </a:r>
            <a:endParaRPr kumimoji="1" lang="en-US" altLang="ja-JP" sz="1600" b="1" dirty="0">
              <a:solidFill>
                <a:srgbClr val="009650"/>
              </a:solidFill>
              <a:latin typeface="Meiryo" charset="-128"/>
              <a:ea typeface="Meiryo" charset="-128"/>
              <a:cs typeface="Meiryo" charset="-128"/>
            </a:endParaRPr>
          </a:p>
          <a:p>
            <a:pPr indent="180975"/>
            <a:r>
              <a:rPr lang="ja-JP" altLang="en-US" sz="1600" b="1" dirty="0">
                <a:solidFill>
                  <a:srgbClr val="009650"/>
                </a:solidFill>
                <a:latin typeface="Meiryo" charset="-128"/>
                <a:ea typeface="Meiryo" charset="-128"/>
                <a:cs typeface="Meiryo" charset="-128"/>
              </a:rPr>
              <a:t>●</a:t>
            </a:r>
            <a:r>
              <a:rPr lang="en-US" altLang="ja-JP" sz="1600" b="1" kern="100" dirty="0">
                <a:solidFill>
                  <a:srgbClr val="009650"/>
                </a:solidFill>
                <a:latin typeface="Meiryo" charset="-128"/>
                <a:ea typeface="Meiryo" charset="-128"/>
                <a:cs typeface="Meiryo" charset="-128"/>
              </a:rPr>
              <a:t> ｢</a:t>
            </a:r>
            <a:r>
              <a:rPr lang="en-US" altLang="ja-JP" sz="1600" b="1" dirty="0">
                <a:solidFill>
                  <a:srgbClr val="009650"/>
                </a:solidFill>
                <a:latin typeface="Meiryo" charset="-128"/>
                <a:ea typeface="Meiryo" charset="-128"/>
                <a:cs typeface="Meiryo" charset="-128"/>
              </a:rPr>
              <a:t>iPhone</a:t>
            </a:r>
            <a:r>
              <a:rPr lang="ja-JP" altLang="en-US" sz="1600" b="1" dirty="0">
                <a:solidFill>
                  <a:srgbClr val="009650"/>
                </a:solidFill>
                <a:latin typeface="Meiryo" charset="-128"/>
                <a:ea typeface="Meiryo" charset="-128"/>
                <a:cs typeface="Meiryo" charset="-128"/>
              </a:rPr>
              <a:t>の方</a:t>
            </a:r>
            <a:r>
              <a:rPr lang="en-US" altLang="ja-JP" sz="1600" b="1" kern="100" dirty="0">
                <a:solidFill>
                  <a:srgbClr val="009650"/>
                </a:solidFill>
                <a:latin typeface="Meiryo" charset="-128"/>
                <a:ea typeface="Meiryo" charset="-128"/>
                <a:cs typeface="Meiryo" charset="-128"/>
              </a:rPr>
              <a:t>｣</a:t>
            </a:r>
            <a:r>
              <a:rPr lang="ja-JP" altLang="en-US" sz="1600" b="1" dirty="0">
                <a:solidFill>
                  <a:srgbClr val="009650"/>
                </a:solidFill>
                <a:latin typeface="Meiryo" charset="-128"/>
                <a:ea typeface="Meiryo" charset="-128"/>
                <a:cs typeface="Meiryo" charset="-128"/>
              </a:rPr>
              <a:t>は、</a:t>
            </a:r>
            <a:r>
              <a:rPr lang="en-US" altLang="ja-JP" sz="1600" b="1" dirty="0">
                <a:solidFill>
                  <a:srgbClr val="009650"/>
                </a:solidFill>
                <a:latin typeface="Meiryo" charset="-128"/>
                <a:ea typeface="Meiryo" charset="-128"/>
                <a:cs typeface="Meiryo" charset="-128"/>
              </a:rPr>
              <a:t>47</a:t>
            </a:r>
            <a:r>
              <a:rPr lang="ja-JP" altLang="en-US" sz="1600" b="1" dirty="0">
                <a:solidFill>
                  <a:srgbClr val="009650"/>
                </a:solidFill>
                <a:latin typeface="Meiryo" charset="-128"/>
                <a:ea typeface="Meiryo" charset="-128"/>
                <a:cs typeface="Meiryo" charset="-128"/>
              </a:rPr>
              <a:t>ページよりお読みください。</a:t>
            </a:r>
            <a:endParaRPr kumimoji="1" lang="ja-JP" altLang="en-US" sz="1600" b="1" dirty="0">
              <a:solidFill>
                <a:srgbClr val="009650"/>
              </a:solidFill>
              <a:latin typeface="Meiryo" charset="-128"/>
              <a:ea typeface="Meiryo" charset="-128"/>
              <a:cs typeface="Meiryo" charset="-128"/>
            </a:endParaRPr>
          </a:p>
        </p:txBody>
      </p:sp>
      <p:sp>
        <p:nvSpPr>
          <p:cNvPr id="6" name="四角形: 角を丸くする 5">
            <a:extLst>
              <a:ext uri="{FF2B5EF4-FFF2-40B4-BE49-F238E27FC236}">
                <a16:creationId xmlns:a16="http://schemas.microsoft.com/office/drawing/2014/main" id="{35EDCE31-7994-4140-9B37-D497F5828492}"/>
              </a:ext>
            </a:extLst>
          </p:cNvPr>
          <p:cNvSpPr/>
          <p:nvPr/>
        </p:nvSpPr>
        <p:spPr>
          <a:xfrm>
            <a:off x="628661" y="4907722"/>
            <a:ext cx="5364000" cy="1224000"/>
          </a:xfrm>
          <a:prstGeom prst="roundRect">
            <a:avLst>
              <a:gd name="adj" fmla="val 9786"/>
            </a:avLst>
          </a:prstGeom>
          <a:noFill/>
          <a:ln w="38100">
            <a:solidFill>
              <a:srgbClr val="0096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descr="「確定申告書等作成コーナー」でマイナンバーを入力する画面の画像"/>
          <p:cNvPicPr>
            <a:picLocks noChangeAspect="1"/>
          </p:cNvPicPr>
          <p:nvPr/>
        </p:nvPicPr>
        <p:blipFill rotWithShape="1">
          <a:blip r:embed="rId5">
            <a:extLst>
              <a:ext uri="{28A0092B-C50C-407E-A947-70E740481C1C}">
                <a14:useLocalDpi xmlns:a14="http://schemas.microsoft.com/office/drawing/2010/main" val="0"/>
              </a:ext>
            </a:extLst>
          </a:blip>
          <a:srcRect r="-591"/>
          <a:stretch/>
        </p:blipFill>
        <p:spPr>
          <a:xfrm>
            <a:off x="6387583" y="2000991"/>
            <a:ext cx="2160000" cy="2707931"/>
          </a:xfrm>
          <a:prstGeom prst="rect">
            <a:avLst/>
          </a:prstGeom>
          <a:ln w="9525">
            <a:solidFill>
              <a:schemeClr val="tx1">
                <a:lumMod val="50000"/>
                <a:lumOff val="50000"/>
              </a:schemeClr>
            </a:solidFill>
          </a:ln>
        </p:spPr>
      </p:pic>
      <p:pic>
        <p:nvPicPr>
          <p:cNvPr id="16" name="図 15" descr="「確定申告書等作成コーナー」でマイナンバーを入力する画面の下部で「次へ」が表示されている画面の画像"/>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387583" y="4847259"/>
            <a:ext cx="2160000" cy="578115"/>
          </a:xfrm>
          <a:prstGeom prst="rect">
            <a:avLst/>
          </a:prstGeom>
          <a:ln w="9525">
            <a:solidFill>
              <a:schemeClr val="tx1">
                <a:lumMod val="50000"/>
                <a:lumOff val="50000"/>
              </a:schemeClr>
            </a:solidFill>
          </a:ln>
        </p:spPr>
      </p:pic>
      <p:sp>
        <p:nvSpPr>
          <p:cNvPr id="19" name="正方形/長方形 18"/>
          <p:cNvSpPr/>
          <p:nvPr/>
        </p:nvSpPr>
        <p:spPr>
          <a:xfrm>
            <a:off x="6423008" y="4192263"/>
            <a:ext cx="2058476" cy="3628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カギ線コネクタ 9"/>
          <p:cNvCxnSpPr/>
          <p:nvPr/>
        </p:nvCxnSpPr>
        <p:spPr>
          <a:xfrm rot="16200000" flipH="1">
            <a:off x="5365327" y="2365592"/>
            <a:ext cx="1584000" cy="2052000"/>
          </a:xfrm>
          <a:prstGeom prst="bentConnector3">
            <a:avLst>
              <a:gd name="adj1" fmla="val 45884"/>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3" name="図 22"/>
          <p:cNvPicPr>
            <a:picLocks noChangeAspect="1"/>
          </p:cNvPicPr>
          <p:nvPr/>
        </p:nvPicPr>
        <p:blipFill>
          <a:blip r:embed="rId7"/>
          <a:stretch>
            <a:fillRect/>
          </a:stretch>
        </p:blipFill>
        <p:spPr>
          <a:xfrm>
            <a:off x="6297583" y="4592453"/>
            <a:ext cx="2340000" cy="377419"/>
          </a:xfrm>
          <a:prstGeom prst="rect">
            <a:avLst/>
          </a:prstGeom>
        </p:spPr>
      </p:pic>
    </p:spTree>
    <p:extLst>
      <p:ext uri="{BB962C8B-B14F-4D97-AF65-F5344CB8AC3E}">
        <p14:creationId xmlns:p14="http://schemas.microsoft.com/office/powerpoint/2010/main" val="35461793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帳票のPDFの画像&#10;"/>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734319" y="3623737"/>
            <a:ext cx="1800000" cy="2501900"/>
          </a:xfrm>
          <a:prstGeom prst="rect">
            <a:avLst/>
          </a:prstGeom>
          <a:ln w="9525">
            <a:solidFill>
              <a:schemeClr val="tx1">
                <a:lumMod val="50000"/>
                <a:lumOff val="50000"/>
              </a:schemeClr>
            </a:solidFill>
          </a:ln>
        </p:spPr>
      </p:pic>
      <p:pic>
        <p:nvPicPr>
          <p:cNvPr id="2" name="図 1" descr="androidの「確定申告書等作成コーナー」の「送信前の申告内容確認」の画面で、AdobeAcrobatReaderをインストールボタンと、「帳票表示・印刷」ボタンと、「次へ」が表示されている画面の画像"/>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555174" y="1445637"/>
            <a:ext cx="1547701" cy="4680000"/>
          </a:xfrm>
          <a:prstGeom prst="rect">
            <a:avLst/>
          </a:prstGeom>
          <a:ln w="6350">
            <a:solidFill>
              <a:schemeClr val="tx1"/>
            </a:solidFill>
          </a:ln>
        </p:spPr>
      </p:pic>
      <p:sp>
        <p:nvSpPr>
          <p:cNvPr id="30" name="サブタイトル 2"/>
          <p:cNvSpPr>
            <a:spLocks noGrp="1"/>
          </p:cNvSpPr>
          <p:nvPr>
            <p:ph type="subTitle" idx="1"/>
          </p:nvPr>
        </p:nvSpPr>
        <p:spPr>
          <a:xfrm>
            <a:off x="424488" y="1433732"/>
            <a:ext cx="8280000" cy="360000"/>
          </a:xfrm>
        </p:spPr>
        <p:txBody>
          <a:bodyPr>
            <a:noAutofit/>
          </a:bodyPr>
          <a:lstStyle/>
          <a:p>
            <a:pPr indent="88900"/>
            <a:r>
              <a:rPr lang="ja-JP" altLang="en-US" dirty="0"/>
              <a:t>送信前の申告内容確認</a:t>
            </a:r>
          </a:p>
        </p:txBody>
      </p:sp>
      <p:sp>
        <p:nvSpPr>
          <p:cNvPr id="27" name="テキスト ボックス 26"/>
          <p:cNvSpPr txBox="1"/>
          <p:nvPr/>
        </p:nvSpPr>
        <p:spPr>
          <a:xfrm>
            <a:off x="505222" y="1875965"/>
            <a:ext cx="3780000" cy="3693319"/>
          </a:xfrm>
          <a:prstGeom prst="rect">
            <a:avLst/>
          </a:prstGeom>
          <a:noFill/>
        </p:spPr>
        <p:txBody>
          <a:bodyPr wrap="square" rtlCol="0">
            <a:spAutoFit/>
          </a:bodyPr>
          <a:lstStyle/>
          <a:p>
            <a:pPr marL="363538" indent="-363538"/>
            <a:r>
              <a:rPr lang="ja-JP" altLang="en-US" sz="2400" b="1" dirty="0">
                <a:solidFill>
                  <a:srgbClr val="009650"/>
                </a:solidFill>
                <a:latin typeface="Meiryo" charset="-128"/>
                <a:ea typeface="Meiryo" charset="-128"/>
                <a:cs typeface="Meiryo" charset="-128"/>
              </a:rPr>
              <a:t>❶</a:t>
            </a:r>
            <a:r>
              <a:rPr lang="en-US" altLang="ja-JP" sz="2400" b="1" dirty="0">
                <a:solidFill>
                  <a:srgbClr val="009650"/>
                </a:solidFill>
                <a:latin typeface="Meiryo" charset="-128"/>
                <a:ea typeface="Meiryo" charset="-128"/>
                <a:cs typeface="Meiryo" charset="-128"/>
              </a:rPr>
              <a:t>	</a:t>
            </a:r>
            <a:r>
              <a:rPr lang="ja-JP" altLang="en-US" b="1" dirty="0">
                <a:latin typeface="Meiryo" charset="-128"/>
                <a:ea typeface="Meiryo" charset="-128"/>
                <a:cs typeface="Meiryo" charset="-128"/>
              </a:rPr>
              <a:t>帳票は</a:t>
            </a:r>
            <a:r>
              <a:rPr lang="en-US" altLang="ja-JP" b="1" dirty="0">
                <a:latin typeface="Meiryo" charset="-128"/>
                <a:ea typeface="Meiryo" charset="-128"/>
                <a:cs typeface="Meiryo" charset="-128"/>
              </a:rPr>
              <a:t>Adobe Acrobat Reader</a:t>
            </a:r>
            <a:r>
              <a:rPr lang="ja-JP" altLang="en-US" b="1" dirty="0">
                <a:latin typeface="Meiryo" charset="-128"/>
                <a:ea typeface="Meiryo" charset="-128"/>
                <a:cs typeface="Meiryo" charset="-128"/>
              </a:rPr>
              <a:t>で表</a:t>
            </a:r>
            <a:r>
              <a:rPr lang="ja-JP" altLang="en-US" b="1" spc="-500" dirty="0">
                <a:latin typeface="Meiryo" charset="-128"/>
                <a:ea typeface="Meiryo" charset="-128"/>
                <a:cs typeface="Meiryo" charset="-128"/>
              </a:rPr>
              <a:t>示・</a:t>
            </a:r>
            <a:r>
              <a:rPr lang="ja-JP" altLang="en-US" b="1" dirty="0">
                <a:latin typeface="Meiryo" charset="-128"/>
                <a:ea typeface="Meiryo" charset="-128"/>
                <a:cs typeface="Meiryo" charset="-128"/>
              </a:rPr>
              <a:t>印刷します。</a:t>
            </a:r>
            <a:endParaRPr lang="en-US" altLang="ja-JP" b="1" dirty="0">
              <a:latin typeface="Meiryo" charset="-128"/>
              <a:ea typeface="Meiryo" charset="-128"/>
              <a:cs typeface="Meiryo" charset="-128"/>
            </a:endParaRPr>
          </a:p>
          <a:p>
            <a:pPr marL="363538" indent="-363538"/>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インストールしていない方は</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b="1" dirty="0">
                <a:latin typeface="Meiryo" charset="-128"/>
                <a:ea typeface="Meiryo" charset="-128"/>
                <a:cs typeface="Meiryo" charset="-128"/>
              </a:rPr>
              <a:t>Google Play</a:t>
            </a:r>
            <a:r>
              <a:rPr lang="ja-JP" altLang="en-US" b="1" spc="-700" dirty="0">
                <a:latin typeface="Meiryo" charset="-128"/>
                <a:ea typeface="Meiryo" charset="-128"/>
                <a:cs typeface="Meiryo" charset="-128"/>
              </a:rPr>
              <a:t> </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をタップ</a:t>
            </a:r>
          </a:p>
          <a:p>
            <a:pPr marL="363538" indent="-363538"/>
            <a:r>
              <a:rPr lang="ja-JP" altLang="en-US" sz="2400" b="1" dirty="0">
                <a:solidFill>
                  <a:srgbClr val="009650"/>
                </a:solidFill>
                <a:latin typeface="Meiryo" charset="-128"/>
                <a:ea typeface="Meiryo" charset="-128"/>
                <a:cs typeface="Meiryo" charset="-128"/>
              </a:rPr>
              <a:t>❷</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dirty="0">
                <a:latin typeface="Meiryo" charset="-128"/>
                <a:ea typeface="Meiryo" charset="-128"/>
                <a:cs typeface="Meiryo" charset="-128"/>
              </a:rPr>
              <a:t>インストール</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a:t>
            </a:r>
            <a:endParaRPr lang="en-US" altLang="ja-JP" b="1" dirty="0">
              <a:latin typeface="Meiryo" charset="-128"/>
              <a:ea typeface="Meiryo" charset="-128"/>
              <a:cs typeface="Meiryo" charset="-128"/>
            </a:endParaRPr>
          </a:p>
          <a:p>
            <a:pPr marL="363538" indent="-363538"/>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タップしてインストール</a:t>
            </a:r>
          </a:p>
          <a:p>
            <a:pPr marL="363538" indent="-363538"/>
            <a:r>
              <a:rPr lang="ja-JP" altLang="en-US" sz="2400" b="1" dirty="0">
                <a:solidFill>
                  <a:srgbClr val="009650"/>
                </a:solidFill>
                <a:latin typeface="Meiryo" charset="-128"/>
                <a:ea typeface="Meiryo" charset="-128"/>
                <a:cs typeface="Meiryo" charset="-128"/>
              </a:rPr>
              <a:t>❸</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dirty="0">
                <a:latin typeface="Meiryo" charset="-128"/>
                <a:ea typeface="Meiryo" charset="-128"/>
                <a:cs typeface="Meiryo" charset="-128"/>
              </a:rPr>
              <a:t>帳票表</a:t>
            </a:r>
            <a:r>
              <a:rPr lang="ja-JP" altLang="en-US" b="1" spc="-500" dirty="0">
                <a:latin typeface="Meiryo" charset="-128"/>
                <a:ea typeface="Meiryo" charset="-128"/>
                <a:cs typeface="Meiryo" charset="-128"/>
              </a:rPr>
              <a:t>示・</a:t>
            </a:r>
            <a:r>
              <a:rPr lang="ja-JP" altLang="en-US" b="1" dirty="0">
                <a:latin typeface="Meiryo" charset="-128"/>
                <a:ea typeface="Meiryo" charset="-128"/>
                <a:cs typeface="Meiryo" charset="-128"/>
              </a:rPr>
              <a:t>印刷</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をタップ</a:t>
            </a:r>
          </a:p>
          <a:p>
            <a:pPr marL="363538" indent="-363538"/>
            <a:r>
              <a:rPr lang="ja-JP" altLang="en-US" sz="2400" b="1" dirty="0">
                <a:solidFill>
                  <a:srgbClr val="009650"/>
                </a:solidFill>
                <a:latin typeface="Meiryo" charset="-128"/>
                <a:ea typeface="Meiryo" charset="-128"/>
                <a:cs typeface="Meiryo" charset="-128"/>
              </a:rPr>
              <a:t>❹</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dirty="0">
                <a:latin typeface="Meiryo" charset="-128"/>
                <a:ea typeface="Meiryo" charset="-128"/>
                <a:cs typeface="Meiryo" charset="-128"/>
              </a:rPr>
              <a:t>帳票</a:t>
            </a:r>
            <a:r>
              <a:rPr lang="en-US" altLang="ja-JP" b="1" kern="100" spc="-75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（複数枚あり</a:t>
            </a:r>
            <a:r>
              <a:rPr lang="ja-JP" altLang="en-US" b="1" spc="-700" dirty="0">
                <a:latin typeface="Meiryo" charset="-128"/>
                <a:ea typeface="Meiryo" charset="-128"/>
                <a:cs typeface="Meiryo" charset="-128"/>
              </a:rPr>
              <a:t>）</a:t>
            </a:r>
            <a:r>
              <a:rPr lang="ja-JP" altLang="en-US" b="1" dirty="0">
                <a:latin typeface="Meiryo" charset="-128"/>
                <a:ea typeface="Meiryo" charset="-128"/>
                <a:cs typeface="Meiryo" charset="-128"/>
              </a:rPr>
              <a:t>を確認</a:t>
            </a:r>
          </a:p>
          <a:p>
            <a:pPr marL="363538" indent="-363538"/>
            <a:r>
              <a:rPr lang="ja-JP" altLang="en-US" sz="2400" b="1" dirty="0">
                <a:solidFill>
                  <a:srgbClr val="009650"/>
                </a:solidFill>
                <a:latin typeface="Meiryo" charset="-128"/>
                <a:ea typeface="Meiryo" charset="-128"/>
                <a:cs typeface="Meiryo" charset="-128"/>
              </a:rPr>
              <a:t>❺</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dirty="0">
                <a:latin typeface="Meiryo" charset="-128"/>
                <a:ea typeface="Meiryo" charset="-128"/>
                <a:cs typeface="Meiryo" charset="-128"/>
              </a:rPr>
              <a:t>戻る</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ボタンをタップ</a:t>
            </a:r>
            <a:endParaRPr lang="en-US" altLang="ja-JP" b="1" dirty="0">
              <a:latin typeface="Meiryo" charset="-128"/>
              <a:ea typeface="Meiryo" charset="-128"/>
              <a:cs typeface="Meiryo" charset="-128"/>
            </a:endParaRPr>
          </a:p>
          <a:p>
            <a:pPr marL="363538" indent="-363538"/>
            <a:r>
              <a:rPr lang="ja-JP" altLang="en-US" sz="2400" b="1" dirty="0">
                <a:solidFill>
                  <a:srgbClr val="009650"/>
                </a:solidFill>
                <a:latin typeface="Meiryo" charset="-128"/>
                <a:ea typeface="Meiryo" charset="-128"/>
                <a:cs typeface="Meiryo" charset="-128"/>
              </a:rPr>
              <a:t>❻</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dirty="0">
                <a:latin typeface="Meiryo" charset="-128"/>
                <a:ea typeface="Meiryo" charset="-128"/>
                <a:cs typeface="Meiryo" charset="-128"/>
              </a:rPr>
              <a:t>次へ</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をタップ</a:t>
            </a:r>
            <a:endParaRPr lang="en-US" altLang="ja-JP" b="1" dirty="0">
              <a:latin typeface="Meiryo" charset="-128"/>
              <a:ea typeface="Meiryo" charset="-128"/>
              <a:cs typeface="Meiryo" charset="-128"/>
            </a:endParaRPr>
          </a:p>
          <a:p>
            <a:endParaRPr lang="en-US" altLang="ja-JP" b="1" dirty="0">
              <a:latin typeface="Meiryo" charset="-128"/>
              <a:ea typeface="Meiryo" charset="-128"/>
              <a:cs typeface="Meiryo" charset="-128"/>
            </a:endParaRPr>
          </a:p>
        </p:txBody>
      </p:sp>
      <p:sp>
        <p:nvSpPr>
          <p:cNvPr id="28" name="object 11" descr="AdobeAcrobatReaderをインストールする画面の画像"/>
          <p:cNvSpPr/>
          <p:nvPr/>
        </p:nvSpPr>
        <p:spPr>
          <a:xfrm>
            <a:off x="6737689" y="1455878"/>
            <a:ext cx="1800000" cy="1827291"/>
          </a:xfrm>
          <a:prstGeom prst="rect">
            <a:avLst/>
          </a:prstGeom>
          <a:blipFill>
            <a:blip r:embed="rId5" cstate="print"/>
            <a:srcRect/>
            <a:stretch>
              <a:fillRect l="4920" t="4214" r="4368" b="5570"/>
            </a:stretch>
          </a:blipFill>
          <a:ln w="9525">
            <a:solidFill>
              <a:schemeClr val="tx1">
                <a:lumMod val="50000"/>
                <a:lumOff val="50000"/>
              </a:schemeClr>
            </a:solidFill>
          </a:ln>
        </p:spPr>
        <p:txBody>
          <a:bodyPr wrap="square" lIns="0" tIns="0" rIns="0" bIns="0" rtlCol="0"/>
          <a:lstStyle/>
          <a:p>
            <a:endParaRPr dirty="0"/>
          </a:p>
        </p:txBody>
      </p:sp>
      <p:cxnSp>
        <p:nvCxnSpPr>
          <p:cNvPr id="10" name="カギ線コネクタ 9"/>
          <p:cNvCxnSpPr/>
          <p:nvPr/>
        </p:nvCxnSpPr>
        <p:spPr>
          <a:xfrm flipV="1">
            <a:off x="5599833" y="2711832"/>
            <a:ext cx="1152000" cy="1199333"/>
          </a:xfrm>
          <a:prstGeom prst="bentConnector3">
            <a:avLst>
              <a:gd name="adj1" fmla="val 63229"/>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カギ線コネクタ 12"/>
          <p:cNvCxnSpPr/>
          <p:nvPr/>
        </p:nvCxnSpPr>
        <p:spPr>
          <a:xfrm flipV="1">
            <a:off x="6103394" y="4717300"/>
            <a:ext cx="612000" cy="432000"/>
          </a:xfrm>
          <a:prstGeom prst="bent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正方形/長方形 44"/>
          <p:cNvSpPr/>
          <p:nvPr/>
        </p:nvSpPr>
        <p:spPr>
          <a:xfrm>
            <a:off x="4722585" y="3759421"/>
            <a:ext cx="864000"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p:cNvSpPr/>
          <p:nvPr/>
        </p:nvSpPr>
        <p:spPr>
          <a:xfrm>
            <a:off x="4590875" y="5003641"/>
            <a:ext cx="1512000"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p:cNvSpPr/>
          <p:nvPr/>
        </p:nvSpPr>
        <p:spPr>
          <a:xfrm>
            <a:off x="4590875" y="5735103"/>
            <a:ext cx="1512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p:cNvSpPr/>
          <p:nvPr/>
        </p:nvSpPr>
        <p:spPr>
          <a:xfrm>
            <a:off x="6780394" y="2916462"/>
            <a:ext cx="1692000" cy="28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正方形/長方形 80"/>
          <p:cNvSpPr/>
          <p:nvPr/>
        </p:nvSpPr>
        <p:spPr>
          <a:xfrm>
            <a:off x="6724177" y="3650244"/>
            <a:ext cx="288000" cy="28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4">
            <a:extLst>
              <a:ext uri="{FF2B5EF4-FFF2-40B4-BE49-F238E27FC236}">
                <a16:creationId xmlns:a16="http://schemas.microsoft.com/office/drawing/2014/main" id="{FC3F09FF-55A7-46D1-82CC-371F1F4D34FB}"/>
              </a:ext>
            </a:extLst>
          </p:cNvPr>
          <p:cNvSpPr>
            <a:spLocks noGrp="1"/>
          </p:cNvSpPr>
          <p:nvPr>
            <p:ph type="ctrTitle"/>
          </p:nvPr>
        </p:nvSpPr>
        <p:spPr/>
        <p:txBody>
          <a:bodyPr>
            <a:noAutofit/>
          </a:bodyPr>
          <a:lstStyle/>
          <a:p>
            <a:r>
              <a:rPr lang="ja-JP" altLang="en-US" dirty="0"/>
              <a:t>申告書データの送信</a:t>
            </a:r>
          </a:p>
        </p:txBody>
      </p:sp>
      <p:sp>
        <p:nvSpPr>
          <p:cNvPr id="41" name="Title 1">
            <a:extLst>
              <a:ext uri="{FF2B5EF4-FFF2-40B4-BE49-F238E27FC236}">
                <a16:creationId xmlns:a16="http://schemas.microsoft.com/office/drawing/2014/main" id="{2E49DAA3-E0A0-486E-9648-12468F9975B9}"/>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3-I</a:t>
            </a:r>
          </a:p>
        </p:txBody>
      </p:sp>
      <p:sp>
        <p:nvSpPr>
          <p:cNvPr id="36" name="テキスト ボックス 35"/>
          <p:cNvSpPr txBox="1"/>
          <p:nvPr/>
        </p:nvSpPr>
        <p:spPr>
          <a:xfrm>
            <a:off x="1790690" y="914906"/>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grpSp>
        <p:nvGrpSpPr>
          <p:cNvPr id="37" name="図形グループ 36"/>
          <p:cNvGrpSpPr/>
          <p:nvPr/>
        </p:nvGrpSpPr>
        <p:grpSpPr>
          <a:xfrm>
            <a:off x="4435639" y="5587424"/>
            <a:ext cx="296586" cy="293005"/>
            <a:chOff x="6801905" y="3995693"/>
            <a:chExt cx="296586" cy="293005"/>
          </a:xfrm>
        </p:grpSpPr>
        <p:sp>
          <p:nvSpPr>
            <p:cNvPr id="38" name="円/楕円 37"/>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フリーフォーム 38"/>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 name="図形グループ 39"/>
          <p:cNvGrpSpPr/>
          <p:nvPr/>
        </p:nvGrpSpPr>
        <p:grpSpPr>
          <a:xfrm>
            <a:off x="6572626" y="3436886"/>
            <a:ext cx="296586" cy="293005"/>
            <a:chOff x="5878361" y="3995693"/>
            <a:chExt cx="296586" cy="293005"/>
          </a:xfrm>
        </p:grpSpPr>
        <p:sp>
          <p:nvSpPr>
            <p:cNvPr id="42" name="円/楕円 41"/>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42"/>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図形グループ 43"/>
          <p:cNvGrpSpPr/>
          <p:nvPr/>
        </p:nvGrpSpPr>
        <p:grpSpPr>
          <a:xfrm>
            <a:off x="7488725" y="4808495"/>
            <a:ext cx="296586" cy="293005"/>
            <a:chOff x="5101121" y="3995693"/>
            <a:chExt cx="296586" cy="293005"/>
          </a:xfrm>
        </p:grpSpPr>
        <p:sp>
          <p:nvSpPr>
            <p:cNvPr id="49" name="円/楕円 48"/>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フリーフォーム 52"/>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4" name="図形グループ 53"/>
          <p:cNvGrpSpPr/>
          <p:nvPr/>
        </p:nvGrpSpPr>
        <p:grpSpPr>
          <a:xfrm>
            <a:off x="4435639" y="4850826"/>
            <a:ext cx="296586" cy="293005"/>
            <a:chOff x="4232441" y="3995693"/>
            <a:chExt cx="296586" cy="293005"/>
          </a:xfrm>
        </p:grpSpPr>
        <p:sp>
          <p:nvSpPr>
            <p:cNvPr id="55" name="円/楕円 54"/>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0" name="フリーフォーム 59"/>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61" name="図形グループ 60"/>
          <p:cNvGrpSpPr/>
          <p:nvPr/>
        </p:nvGrpSpPr>
        <p:grpSpPr>
          <a:xfrm>
            <a:off x="6636979" y="2768019"/>
            <a:ext cx="296586" cy="293005"/>
            <a:chOff x="3546641" y="3995693"/>
            <a:chExt cx="296586" cy="293005"/>
          </a:xfrm>
        </p:grpSpPr>
        <p:sp>
          <p:nvSpPr>
            <p:cNvPr id="62" name="円/楕円 61"/>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3" name="フリーフォーム 62"/>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64" name="図形グループ 63"/>
          <p:cNvGrpSpPr/>
          <p:nvPr/>
        </p:nvGrpSpPr>
        <p:grpSpPr>
          <a:xfrm>
            <a:off x="4582287" y="3572356"/>
            <a:ext cx="296587" cy="293005"/>
            <a:chOff x="2897417" y="3995693"/>
            <a:chExt cx="296587" cy="293005"/>
          </a:xfrm>
        </p:grpSpPr>
        <p:sp>
          <p:nvSpPr>
            <p:cNvPr id="65" name="円/楕円 64"/>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18839142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図形グループ 2" descr="「確定申告書等作成コーナー」の「送信準備」画面の画像&#10;"/>
          <p:cNvGrpSpPr>
            <a:grpSpLocks noChangeAspect="1"/>
          </p:cNvGrpSpPr>
          <p:nvPr/>
        </p:nvGrpSpPr>
        <p:grpSpPr>
          <a:xfrm>
            <a:off x="4572180" y="1450666"/>
            <a:ext cx="2160000" cy="4601073"/>
            <a:chOff x="4766914" y="1459126"/>
            <a:chExt cx="2196000" cy="4601073"/>
          </a:xfrm>
        </p:grpSpPr>
        <p:pic>
          <p:nvPicPr>
            <p:cNvPr id="13" name="図 1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766914" y="2360819"/>
              <a:ext cx="2196000" cy="3691242"/>
            </a:xfrm>
            <a:prstGeom prst="rect">
              <a:avLst/>
            </a:prstGeom>
          </p:spPr>
        </p:pic>
        <p:pic>
          <p:nvPicPr>
            <p:cNvPr id="12" name="図 11"/>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766914" y="1459126"/>
              <a:ext cx="2196000" cy="1299845"/>
            </a:xfrm>
            <a:prstGeom prst="rect">
              <a:avLst/>
            </a:prstGeom>
          </p:spPr>
        </p:pic>
        <p:sp>
          <p:nvSpPr>
            <p:cNvPr id="14" name="正方形/長方形 13"/>
            <p:cNvSpPr/>
            <p:nvPr/>
          </p:nvSpPr>
          <p:spPr>
            <a:xfrm>
              <a:off x="4766914" y="1459133"/>
              <a:ext cx="2196000" cy="4601066"/>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タイトル 1"/>
          <p:cNvSpPr>
            <a:spLocks noGrp="1"/>
          </p:cNvSpPr>
          <p:nvPr>
            <p:ph type="ctrTitle"/>
          </p:nvPr>
        </p:nvSpPr>
        <p:spPr>
          <a:xfrm>
            <a:off x="1767718" y="529052"/>
            <a:ext cx="7200000" cy="540000"/>
          </a:xfrm>
        </p:spPr>
        <p:txBody>
          <a:bodyPr>
            <a:noAutofit/>
          </a:bodyPr>
          <a:lstStyle/>
          <a:p>
            <a:r>
              <a:rPr lang="ja-JP" altLang="en-US" dirty="0"/>
              <a:t>申告書データの送信</a:t>
            </a:r>
          </a:p>
        </p:txBody>
      </p:sp>
      <p:sp>
        <p:nvSpPr>
          <p:cNvPr id="30" name="サブタイトル 2"/>
          <p:cNvSpPr>
            <a:spLocks noGrp="1"/>
          </p:cNvSpPr>
          <p:nvPr>
            <p:ph type="subTitle" idx="1"/>
          </p:nvPr>
        </p:nvSpPr>
        <p:spPr>
          <a:xfrm>
            <a:off x="432958" y="1433732"/>
            <a:ext cx="8280000" cy="360000"/>
          </a:xfrm>
        </p:spPr>
        <p:txBody>
          <a:bodyPr>
            <a:noAutofit/>
          </a:bodyPr>
          <a:lstStyle/>
          <a:p>
            <a:pPr indent="88900"/>
            <a:r>
              <a:rPr lang="ja-JP" altLang="en-US" dirty="0"/>
              <a:t>送信前画面</a:t>
            </a:r>
          </a:p>
        </p:txBody>
      </p:sp>
      <p:sp>
        <p:nvSpPr>
          <p:cNvPr id="27" name="テキスト ボックス 26"/>
          <p:cNvSpPr txBox="1"/>
          <p:nvPr/>
        </p:nvSpPr>
        <p:spPr>
          <a:xfrm>
            <a:off x="505222" y="1952168"/>
            <a:ext cx="4320000" cy="3170099"/>
          </a:xfrm>
          <a:prstGeom prst="rect">
            <a:avLst/>
          </a:prstGeom>
          <a:noFill/>
        </p:spPr>
        <p:txBody>
          <a:bodyPr wrap="square" rtlCol="0">
            <a:spAutoFit/>
          </a:bodyPr>
          <a:lstStyle/>
          <a:p>
            <a:pPr indent="7938"/>
            <a:r>
              <a:rPr lang="ja-JP" altLang="en-US" sz="2000" b="1" dirty="0">
                <a:latin typeface="Meiryo" charset="-128"/>
                <a:ea typeface="Meiryo" charset="-128"/>
                <a:cs typeface="Meiryo" charset="-128"/>
              </a:rPr>
              <a:t>申告書の送信にかかわる操作</a:t>
            </a:r>
          </a:p>
          <a:p>
            <a:pPr indent="7938"/>
            <a:endParaRPr lang="en-US" altLang="ja-JP" sz="2000" b="1" dirty="0">
              <a:solidFill>
                <a:srgbClr val="009650"/>
              </a:solidFill>
              <a:latin typeface="Meiryo" charset="-128"/>
              <a:ea typeface="Meiryo" charset="-128"/>
              <a:cs typeface="Meiryo" charset="-128"/>
            </a:endParaRPr>
          </a:p>
          <a:p>
            <a:pPr indent="7938"/>
            <a:r>
              <a:rPr lang="en-US" altLang="ja-JP" sz="2000" b="1" dirty="0">
                <a:solidFill>
                  <a:srgbClr val="009650"/>
                </a:solidFill>
                <a:latin typeface="Meiryo" charset="-128"/>
                <a:ea typeface="Meiryo" charset="-128"/>
                <a:cs typeface="Meiryo" charset="-128"/>
              </a:rPr>
              <a:t>STEP </a:t>
            </a:r>
            <a:r>
              <a:rPr lang="ja-JP" altLang="en-US" sz="2000" b="1" dirty="0">
                <a:solidFill>
                  <a:srgbClr val="009650"/>
                </a:solidFill>
                <a:latin typeface="Meiryo" charset="-128"/>
                <a:ea typeface="Meiryo" charset="-128"/>
                <a:cs typeface="Meiryo" charset="-128"/>
              </a:rPr>
              <a:t>１ </a:t>
            </a:r>
            <a:endParaRPr lang="en-US" altLang="ja-JP" sz="20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申告書データを送信する</a:t>
            </a:r>
            <a:endParaRPr lang="en-US" altLang="ja-JP" sz="2000" b="1" dirty="0">
              <a:latin typeface="Meiryo" charset="-128"/>
              <a:ea typeface="Meiryo" charset="-128"/>
              <a:cs typeface="Meiryo" charset="-128"/>
            </a:endParaRPr>
          </a:p>
          <a:p>
            <a:pPr indent="7938"/>
            <a:endParaRPr lang="ja-JP" altLang="en-US" sz="2000" b="1" dirty="0">
              <a:latin typeface="Meiryo" charset="-128"/>
              <a:ea typeface="Meiryo" charset="-128"/>
              <a:cs typeface="Meiryo" charset="-128"/>
            </a:endParaRPr>
          </a:p>
          <a:p>
            <a:pPr indent="7938"/>
            <a:r>
              <a:rPr lang="en-US" altLang="ja-JP" sz="2000" b="1" dirty="0">
                <a:solidFill>
                  <a:srgbClr val="009650"/>
                </a:solidFill>
                <a:latin typeface="Meiryo" charset="-128"/>
                <a:ea typeface="Meiryo" charset="-128"/>
                <a:cs typeface="Meiryo" charset="-128"/>
              </a:rPr>
              <a:t>STEP </a:t>
            </a:r>
            <a:r>
              <a:rPr lang="ja-JP" altLang="en-US" sz="2000" b="1" dirty="0">
                <a:solidFill>
                  <a:srgbClr val="009650"/>
                </a:solidFill>
                <a:latin typeface="Meiryo" charset="-128"/>
                <a:ea typeface="Meiryo" charset="-128"/>
                <a:cs typeface="Meiryo" charset="-128"/>
              </a:rPr>
              <a:t>２ </a:t>
            </a:r>
            <a:endParaRPr lang="en-US" altLang="ja-JP" sz="20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送信結果を確認</a:t>
            </a:r>
            <a:endParaRPr lang="en-US" altLang="ja-JP" sz="2000" b="1" dirty="0">
              <a:latin typeface="Meiryo" charset="-128"/>
              <a:ea typeface="Meiryo" charset="-128"/>
              <a:cs typeface="Meiryo" charset="-128"/>
            </a:endParaRPr>
          </a:p>
          <a:p>
            <a:pPr indent="7938"/>
            <a:endParaRPr lang="ja-JP" altLang="en-US" sz="2000" b="1" dirty="0">
              <a:latin typeface="Meiryo" charset="-128"/>
              <a:ea typeface="Meiryo" charset="-128"/>
              <a:cs typeface="Meiryo" charset="-128"/>
            </a:endParaRPr>
          </a:p>
          <a:p>
            <a:pPr indent="7938"/>
            <a:r>
              <a:rPr lang="en-US" altLang="ja-JP" sz="2000" b="1" dirty="0">
                <a:solidFill>
                  <a:srgbClr val="009650"/>
                </a:solidFill>
                <a:latin typeface="Meiryo" charset="-128"/>
                <a:ea typeface="Meiryo" charset="-128"/>
                <a:cs typeface="Meiryo" charset="-128"/>
              </a:rPr>
              <a:t>STEP </a:t>
            </a:r>
            <a:r>
              <a:rPr lang="ja-JP" altLang="en-US" sz="2000" b="1" dirty="0">
                <a:solidFill>
                  <a:srgbClr val="009650"/>
                </a:solidFill>
                <a:latin typeface="Meiryo" charset="-128"/>
                <a:ea typeface="Meiryo" charset="-128"/>
                <a:cs typeface="Meiryo" charset="-128"/>
              </a:rPr>
              <a:t>３ </a:t>
            </a:r>
            <a:endParaRPr lang="en-US" altLang="ja-JP" sz="20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送信票兼付書等印刷</a:t>
            </a:r>
          </a:p>
        </p:txBody>
      </p:sp>
      <p:sp>
        <p:nvSpPr>
          <p:cNvPr id="9" name="正方形/長方形 8"/>
          <p:cNvSpPr/>
          <p:nvPr/>
        </p:nvSpPr>
        <p:spPr>
          <a:xfrm>
            <a:off x="4596621" y="5125593"/>
            <a:ext cx="2088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descr="スマートフォンを使うイータ君のイラスト"/>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8753" y="4531181"/>
            <a:ext cx="1734855" cy="1608683"/>
          </a:xfrm>
          <a:prstGeom prst="rect">
            <a:avLst/>
          </a:prstGeom>
        </p:spPr>
      </p:pic>
      <p:sp>
        <p:nvSpPr>
          <p:cNvPr id="11" name="Title 1">
            <a:extLst>
              <a:ext uri="{FF2B5EF4-FFF2-40B4-BE49-F238E27FC236}">
                <a16:creationId xmlns:a16="http://schemas.microsoft.com/office/drawing/2014/main" id="{C4F6C6BF-7EE4-40B9-8A63-6365195727C1}"/>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3-I</a:t>
            </a:r>
          </a:p>
        </p:txBody>
      </p:sp>
      <p:sp>
        <p:nvSpPr>
          <p:cNvPr id="15" name="テキスト ボックス 14">
            <a:extLst>
              <a:ext uri="{FF2B5EF4-FFF2-40B4-BE49-F238E27FC236}">
                <a16:creationId xmlns:a16="http://schemas.microsoft.com/office/drawing/2014/main" id="{8CCEE1F7-E614-4A08-BA6F-E7AE36801E61}"/>
              </a:ext>
            </a:extLst>
          </p:cNvPr>
          <p:cNvSpPr txBox="1"/>
          <p:nvPr/>
        </p:nvSpPr>
        <p:spPr>
          <a:xfrm>
            <a:off x="1790690" y="914906"/>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spTree>
    <p:extLst>
      <p:ext uri="{BB962C8B-B14F-4D97-AF65-F5344CB8AC3E}">
        <p14:creationId xmlns:p14="http://schemas.microsoft.com/office/powerpoint/2010/main" val="21605557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確定申告書等作成コーナー」の「e-Tax送信」画面の画像"/>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7934" y="1998132"/>
            <a:ext cx="1800000" cy="2507143"/>
          </a:xfrm>
          <a:prstGeom prst="rect">
            <a:avLst/>
          </a:prstGeom>
          <a:ln w="9525">
            <a:solidFill>
              <a:schemeClr val="tx1">
                <a:lumMod val="50000"/>
                <a:lumOff val="50000"/>
              </a:schemeClr>
            </a:solidFill>
          </a:ln>
        </p:spPr>
      </p:pic>
      <p:pic>
        <p:nvPicPr>
          <p:cNvPr id="36" name="図 35" descr="「確定申告書等作成コーナー」で「送信結果の確認」画面の下部で「次へ」が表示されている画像"/>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737581" y="5777808"/>
            <a:ext cx="1800000" cy="599041"/>
          </a:xfrm>
          <a:prstGeom prst="rect">
            <a:avLst/>
          </a:prstGeom>
          <a:ln w="9525">
            <a:solidFill>
              <a:schemeClr val="tx1">
                <a:lumMod val="50000"/>
                <a:lumOff val="50000"/>
              </a:schemeClr>
            </a:solidFill>
          </a:ln>
        </p:spPr>
      </p:pic>
      <p:pic>
        <p:nvPicPr>
          <p:cNvPr id="35" name="図 34" descr="「確定申告書等作成コーナー」で「送信結果の確認」画面の画像"/>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753226" y="1965064"/>
            <a:ext cx="1800000" cy="3838668"/>
          </a:xfrm>
          <a:prstGeom prst="rect">
            <a:avLst/>
          </a:prstGeom>
          <a:ln w="9525">
            <a:solidFill>
              <a:schemeClr val="tx1">
                <a:lumMod val="50000"/>
                <a:lumOff val="50000"/>
              </a:schemeClr>
            </a:solidFill>
          </a:ln>
        </p:spPr>
      </p:pic>
      <p:sp>
        <p:nvSpPr>
          <p:cNvPr id="2" name="タイトル 1"/>
          <p:cNvSpPr>
            <a:spLocks noGrp="1"/>
          </p:cNvSpPr>
          <p:nvPr>
            <p:ph type="ctrTitle"/>
          </p:nvPr>
        </p:nvSpPr>
        <p:spPr>
          <a:xfrm>
            <a:off x="1767718" y="529052"/>
            <a:ext cx="7200000" cy="540000"/>
          </a:xfrm>
        </p:spPr>
        <p:txBody>
          <a:bodyPr>
            <a:noAutofit/>
          </a:bodyPr>
          <a:lstStyle/>
          <a:p>
            <a:r>
              <a:rPr lang="ja-JP" altLang="en-US" dirty="0"/>
              <a:t>申告書データの送信</a:t>
            </a:r>
          </a:p>
        </p:txBody>
      </p:sp>
      <p:sp>
        <p:nvSpPr>
          <p:cNvPr id="30" name="サブタイトル 2"/>
          <p:cNvSpPr>
            <a:spLocks noGrp="1"/>
          </p:cNvSpPr>
          <p:nvPr>
            <p:ph type="subTitle" idx="1"/>
          </p:nvPr>
        </p:nvSpPr>
        <p:spPr>
          <a:xfrm>
            <a:off x="432955" y="1433305"/>
            <a:ext cx="8280000" cy="675920"/>
          </a:xfrm>
        </p:spPr>
        <p:txBody>
          <a:bodyPr>
            <a:noAutofit/>
          </a:bodyPr>
          <a:lstStyle/>
          <a:p>
            <a:pPr indent="88900"/>
            <a:r>
              <a:rPr lang="en-US" altLang="ja-JP" u="sng" dirty="0">
                <a:solidFill>
                  <a:srgbClr val="009650"/>
                </a:solidFill>
              </a:rPr>
              <a:t>STEP</a:t>
            </a:r>
            <a:r>
              <a:rPr lang="ja-JP" altLang="en-US" u="sng" dirty="0">
                <a:solidFill>
                  <a:srgbClr val="009650"/>
                </a:solidFill>
              </a:rPr>
              <a:t>１ </a:t>
            </a:r>
            <a:r>
              <a:rPr lang="ja-JP" altLang="en-US" u="sng" dirty="0"/>
              <a:t>申告書データ送信する。</a:t>
            </a:r>
          </a:p>
        </p:txBody>
      </p:sp>
      <p:sp>
        <p:nvSpPr>
          <p:cNvPr id="27" name="テキスト ボックス 26"/>
          <p:cNvSpPr txBox="1"/>
          <p:nvPr/>
        </p:nvSpPr>
        <p:spPr>
          <a:xfrm>
            <a:off x="488288" y="1806833"/>
            <a:ext cx="2821772" cy="1754326"/>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2000" b="1" dirty="0">
                <a:latin typeface="Meiryo" charset="-128"/>
                <a:ea typeface="Meiryo" charset="-128"/>
                <a:cs typeface="Meiryo" charset="-128"/>
              </a:rPr>
              <a:t>e-Tax</a:t>
            </a:r>
            <a:r>
              <a:rPr lang="ja-JP" altLang="en-US" sz="2000" b="1" dirty="0">
                <a:latin typeface="Meiryo" charset="-128"/>
                <a:ea typeface="Meiryo" charset="-128"/>
                <a:cs typeface="Meiryo" charset="-128"/>
              </a:rPr>
              <a:t>送信</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画面の</a:t>
            </a:r>
            <a:endParaRPr lang="en-US" altLang="ja-JP" sz="2000" b="1" dirty="0">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送信する</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p>
          <a:p>
            <a:pPr indent="7938"/>
            <a:br>
              <a:rPr lang="ja-JP" altLang="en-US" b="1" dirty="0">
                <a:latin typeface="Meiryo" charset="-128"/>
                <a:ea typeface="Meiryo" charset="-128"/>
                <a:cs typeface="Meiryo" charset="-128"/>
              </a:rPr>
            </a:br>
            <a:endParaRPr lang="en-US" altLang="ja-JP" b="1" dirty="0">
              <a:latin typeface="Meiryo" charset="-128"/>
              <a:ea typeface="Meiryo" charset="-128"/>
              <a:cs typeface="Meiryo" charset="-128"/>
            </a:endParaRPr>
          </a:p>
        </p:txBody>
      </p:sp>
      <p:sp>
        <p:nvSpPr>
          <p:cNvPr id="18" name="正方形/長方形 17"/>
          <p:cNvSpPr/>
          <p:nvPr/>
        </p:nvSpPr>
        <p:spPr>
          <a:xfrm>
            <a:off x="4241220" y="3803262"/>
            <a:ext cx="1728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6753226" y="6015747"/>
            <a:ext cx="1728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Title 1">
            <a:extLst>
              <a:ext uri="{FF2B5EF4-FFF2-40B4-BE49-F238E27FC236}">
                <a16:creationId xmlns:a16="http://schemas.microsoft.com/office/drawing/2014/main" id="{043DDD60-A9F8-4344-A326-D7EFE5B773D7}"/>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3-I</a:t>
            </a:r>
          </a:p>
        </p:txBody>
      </p:sp>
      <p:sp>
        <p:nvSpPr>
          <p:cNvPr id="34" name="サブタイトル 2"/>
          <p:cNvSpPr txBox="1">
            <a:spLocks/>
          </p:cNvSpPr>
          <p:nvPr/>
        </p:nvSpPr>
        <p:spPr>
          <a:xfrm>
            <a:off x="509152" y="3778576"/>
            <a:ext cx="5400000" cy="36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u="sng" dirty="0">
                <a:solidFill>
                  <a:srgbClr val="009650"/>
                </a:solidFill>
              </a:rPr>
              <a:t>STEP</a:t>
            </a:r>
            <a:r>
              <a:rPr lang="ja-JP" altLang="en-US" u="sng" dirty="0">
                <a:solidFill>
                  <a:srgbClr val="009650"/>
                </a:solidFill>
              </a:rPr>
              <a:t>２</a:t>
            </a:r>
            <a:r>
              <a:rPr lang="ja-JP" altLang="en-US" u="sng" dirty="0"/>
              <a:t> 送信結果を確認</a:t>
            </a:r>
          </a:p>
        </p:txBody>
      </p:sp>
      <p:sp>
        <p:nvSpPr>
          <p:cNvPr id="38" name="テキスト ボックス 37"/>
          <p:cNvSpPr txBox="1"/>
          <p:nvPr/>
        </p:nvSpPr>
        <p:spPr>
          <a:xfrm>
            <a:off x="496749" y="4160568"/>
            <a:ext cx="2821772" cy="1815882"/>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送信後</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送信結果の</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確認</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の画面で</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申告内容を確認し、</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2000" b="1" dirty="0">
                <a:latin typeface="Meiryo" charset="-128"/>
                <a:ea typeface="Meiryo" charset="-128"/>
                <a:cs typeface="Meiryo" charset="-128"/>
              </a:rPr>
              <a:t>次へ</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p>
        </p:txBody>
      </p:sp>
      <p:grpSp>
        <p:nvGrpSpPr>
          <p:cNvPr id="32" name="図形グループ 31"/>
          <p:cNvGrpSpPr>
            <a:grpSpLocks noChangeAspect="1"/>
          </p:cNvGrpSpPr>
          <p:nvPr/>
        </p:nvGrpSpPr>
        <p:grpSpPr>
          <a:xfrm>
            <a:off x="6098669" y="2863961"/>
            <a:ext cx="540000" cy="405000"/>
            <a:chOff x="3355262" y="5469690"/>
            <a:chExt cx="720000" cy="540000"/>
          </a:xfrm>
        </p:grpSpPr>
        <p:cxnSp>
          <p:nvCxnSpPr>
            <p:cNvPr id="39" name="カギ線コネクタ 38"/>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pic>
        <p:nvPicPr>
          <p:cNvPr id="41" name="図 40"/>
          <p:cNvPicPr>
            <a:picLocks noChangeAspect="1"/>
          </p:cNvPicPr>
          <p:nvPr/>
        </p:nvPicPr>
        <p:blipFill>
          <a:blip r:embed="rId6"/>
          <a:stretch>
            <a:fillRect/>
          </a:stretch>
        </p:blipFill>
        <p:spPr>
          <a:xfrm>
            <a:off x="6653180" y="5667720"/>
            <a:ext cx="1980000" cy="319355"/>
          </a:xfrm>
          <a:prstGeom prst="rect">
            <a:avLst/>
          </a:prstGeom>
        </p:spPr>
      </p:pic>
      <p:grpSp>
        <p:nvGrpSpPr>
          <p:cNvPr id="42" name="図形グループ 41"/>
          <p:cNvGrpSpPr/>
          <p:nvPr/>
        </p:nvGrpSpPr>
        <p:grpSpPr>
          <a:xfrm>
            <a:off x="6611585" y="5866832"/>
            <a:ext cx="296586" cy="293005"/>
            <a:chOff x="3546641" y="3995693"/>
            <a:chExt cx="296586" cy="293005"/>
          </a:xfrm>
        </p:grpSpPr>
        <p:sp>
          <p:nvSpPr>
            <p:cNvPr id="43" name="円/楕円 42"/>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フリーフォーム 43"/>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5" name="図形グループ 44"/>
          <p:cNvGrpSpPr/>
          <p:nvPr/>
        </p:nvGrpSpPr>
        <p:grpSpPr>
          <a:xfrm>
            <a:off x="5826894" y="3648559"/>
            <a:ext cx="296587" cy="293005"/>
            <a:chOff x="2897417" y="3995693"/>
            <a:chExt cx="296587" cy="293005"/>
          </a:xfrm>
        </p:grpSpPr>
        <p:sp>
          <p:nvSpPr>
            <p:cNvPr id="46" name="円/楕円 45"/>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23" name="テキスト ボックス 22">
            <a:extLst>
              <a:ext uri="{FF2B5EF4-FFF2-40B4-BE49-F238E27FC236}">
                <a16:creationId xmlns:a16="http://schemas.microsoft.com/office/drawing/2014/main" id="{FCBB52B9-937C-465E-AF50-0FEC073A6200}"/>
              </a:ext>
            </a:extLst>
          </p:cNvPr>
          <p:cNvSpPr txBox="1"/>
          <p:nvPr/>
        </p:nvSpPr>
        <p:spPr>
          <a:xfrm>
            <a:off x="1790690" y="914906"/>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spTree>
    <p:extLst>
      <p:ext uri="{BB962C8B-B14F-4D97-AF65-F5344CB8AC3E}">
        <p14:creationId xmlns:p14="http://schemas.microsoft.com/office/powerpoint/2010/main" val="1691007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77491" y="707234"/>
            <a:ext cx="7580466" cy="540000"/>
          </a:xfrm>
        </p:spPr>
        <p:txBody>
          <a:bodyPr>
            <a:noAutofit/>
          </a:bodyPr>
          <a:lstStyle/>
          <a:p>
            <a:r>
              <a:rPr lang="ja-JP" altLang="en-US" sz="2800" dirty="0"/>
              <a:t>マイナンバーカードを使ったスマホでの</a:t>
            </a:r>
            <a:br>
              <a:rPr lang="en-US" altLang="ja-JP" sz="2800" dirty="0"/>
            </a:br>
            <a:r>
              <a:rPr lang="ja-JP" altLang="en-US" sz="2800" dirty="0"/>
              <a:t>確定申告に</a:t>
            </a:r>
            <a:r>
              <a:rPr kumimoji="1" lang="ja-JP" altLang="en-US" sz="2800" dirty="0"/>
              <a:t>必要なもの</a:t>
            </a:r>
          </a:p>
        </p:txBody>
      </p:sp>
      <p:sp>
        <p:nvSpPr>
          <p:cNvPr id="3" name="サブタイトル 2"/>
          <p:cNvSpPr>
            <a:spLocks noGrp="1"/>
          </p:cNvSpPr>
          <p:nvPr>
            <p:ph type="subTitle" idx="1"/>
          </p:nvPr>
        </p:nvSpPr>
        <p:spPr>
          <a:xfrm>
            <a:off x="507804" y="1463345"/>
            <a:ext cx="8280000" cy="5051647"/>
          </a:xfrm>
        </p:spPr>
        <p:txBody>
          <a:bodyPr>
            <a:normAutofit/>
          </a:bodyPr>
          <a:lstStyle/>
          <a:p>
            <a:pPr>
              <a:lnSpc>
                <a:spcPct val="75000"/>
              </a:lnSpc>
            </a:pPr>
            <a:r>
              <a:rPr lang="ja-JP" altLang="en-US" sz="2000" dirty="0"/>
              <a:t>実際に確定申告書を作成する際に必要なものを準備しましょう。</a:t>
            </a:r>
            <a:endParaRPr lang="en-US" altLang="ja-JP" sz="2000" dirty="0"/>
          </a:p>
          <a:p>
            <a:pPr>
              <a:lnSpc>
                <a:spcPct val="75000"/>
              </a:lnSpc>
            </a:pP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2000" dirty="0"/>
              <a:t>2-A </a:t>
            </a:r>
            <a:r>
              <a:rPr lang="ja-JP" altLang="en-US" sz="2000" dirty="0"/>
              <a:t>マイナンバーカードを使ったスマホでの確定申告に</a:t>
            </a:r>
            <a:endParaRPr lang="en-US" altLang="ja-JP" sz="2000" dirty="0"/>
          </a:p>
          <a:p>
            <a:pPr>
              <a:lnSpc>
                <a:spcPct val="75000"/>
              </a:lnSpc>
            </a:pPr>
            <a:r>
              <a:rPr lang="ja-JP" altLang="en-US" sz="2000" dirty="0"/>
              <a:t>必要なも</a:t>
            </a:r>
            <a:r>
              <a:rPr lang="ja-JP" altLang="en-US" sz="2000" spc="-750" dirty="0"/>
              <a:t>の</a:t>
            </a:r>
            <a:r>
              <a:rPr lang="ja-JP" altLang="en-US" sz="2000" dirty="0"/>
              <a:t>（事前準備</a:t>
            </a:r>
            <a:r>
              <a:rPr lang="ja-JP" altLang="en-US" sz="2000" spc="-750" dirty="0"/>
              <a:t>）</a:t>
            </a:r>
            <a:r>
              <a:rPr lang="en-US" altLang="ja-JP" sz="2000" dirty="0"/>
              <a:t>11</a:t>
            </a:r>
            <a:r>
              <a:rPr lang="ja-JP" altLang="en-US" sz="2000" dirty="0"/>
              <a:t>ページ</a:t>
            </a: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t>で用意したものに加えて、</a:t>
            </a:r>
            <a:endParaRPr lang="en-US" altLang="ja-JP" sz="2000" dirty="0"/>
          </a:p>
          <a:p>
            <a:pPr>
              <a:lnSpc>
                <a:spcPct val="75000"/>
              </a:lnSpc>
            </a:pPr>
            <a:r>
              <a:rPr lang="ja-JP" altLang="en-US" sz="2000" dirty="0"/>
              <a:t>収入金額など申告内容を入力するために必要な書類を用意します。</a:t>
            </a:r>
            <a:endParaRPr lang="en-US" altLang="ja-JP" sz="2000" dirty="0"/>
          </a:p>
          <a:p>
            <a:pPr>
              <a:lnSpc>
                <a:spcPct val="75000"/>
              </a:lnSpc>
            </a:pPr>
            <a:r>
              <a:rPr lang="ja-JP" altLang="en-US" sz="2000" dirty="0">
                <a:solidFill>
                  <a:srgbClr val="009650"/>
                </a:solidFill>
              </a:rPr>
              <a:t>●収入の入力に必要な書類</a:t>
            </a:r>
            <a:endParaRPr lang="en-US" altLang="ja-JP" sz="2000" dirty="0">
              <a:solidFill>
                <a:srgbClr val="009650"/>
              </a:solidFill>
            </a:endParaRPr>
          </a:p>
          <a:p>
            <a:pPr>
              <a:lnSpc>
                <a:spcPct val="75000"/>
              </a:lnSpc>
            </a:pPr>
            <a:r>
              <a:rPr lang="ja-JP" altLang="en-US" sz="2000" dirty="0"/>
              <a:t>（例）</a:t>
            </a:r>
            <a:r>
              <a:rPr lang="en-US" altLang="ja-JP" sz="2000" dirty="0"/>
              <a:t>	</a:t>
            </a:r>
            <a:r>
              <a:rPr lang="ja-JP" altLang="en-US" sz="2000" dirty="0"/>
              <a:t>給与の源泉徴収票、公的年金等の源泉徴収票</a:t>
            </a:r>
            <a:r>
              <a:rPr lang="en-US" altLang="ja-JP" sz="2000" dirty="0"/>
              <a:t> </a:t>
            </a:r>
            <a:r>
              <a:rPr lang="ja-JP" altLang="en-US" sz="2000" dirty="0"/>
              <a:t>など</a:t>
            </a:r>
            <a:endParaRPr lang="en-US" altLang="ja-JP" sz="2000" dirty="0"/>
          </a:p>
          <a:p>
            <a:pPr>
              <a:lnSpc>
                <a:spcPct val="75000"/>
              </a:lnSpc>
            </a:pPr>
            <a:r>
              <a:rPr lang="ja-JP" altLang="en-US" sz="2000" dirty="0">
                <a:solidFill>
                  <a:srgbClr val="009650"/>
                </a:solidFill>
              </a:rPr>
              <a:t>●控除の入力に必要な書類</a:t>
            </a:r>
            <a:endParaRPr lang="en-US" altLang="ja-JP" sz="2000" dirty="0">
              <a:solidFill>
                <a:srgbClr val="009650"/>
              </a:solidFill>
            </a:endParaRPr>
          </a:p>
          <a:p>
            <a:pPr>
              <a:lnSpc>
                <a:spcPct val="75000"/>
              </a:lnSpc>
            </a:pPr>
            <a:r>
              <a:rPr lang="ja-JP" altLang="en-US" sz="2000" dirty="0"/>
              <a:t>（例）</a:t>
            </a:r>
            <a:r>
              <a:rPr lang="en-US" altLang="ja-JP" sz="2000" dirty="0"/>
              <a:t>	</a:t>
            </a:r>
            <a:r>
              <a:rPr lang="ja-JP" altLang="en-US" sz="2000" dirty="0"/>
              <a:t>医療費控</a:t>
            </a:r>
            <a:r>
              <a:rPr lang="ja-JP" altLang="en-US" sz="2000" spc="-750" dirty="0"/>
              <a:t>除</a:t>
            </a:r>
            <a:r>
              <a:rPr lang="ja-JP" altLang="en-US" sz="2000" dirty="0"/>
              <a:t>（医療費の領収証）</a:t>
            </a:r>
            <a:endParaRPr lang="en-US" altLang="ja-JP" sz="2000" dirty="0"/>
          </a:p>
          <a:p>
            <a:pPr>
              <a:lnSpc>
                <a:spcPct val="75000"/>
              </a:lnSpc>
            </a:pPr>
            <a:r>
              <a:rPr lang="ja-JP" altLang="en-US" sz="2000" dirty="0"/>
              <a:t>　　　</a:t>
            </a:r>
            <a:r>
              <a:rPr lang="en-US" altLang="ja-JP" sz="2000" dirty="0"/>
              <a:t>	</a:t>
            </a:r>
            <a:r>
              <a:rPr lang="ja-JP" altLang="en-US" sz="2000" dirty="0"/>
              <a:t>社会保険料控</a:t>
            </a:r>
            <a:r>
              <a:rPr lang="ja-JP" altLang="en-US" sz="2000" spc="-750" dirty="0"/>
              <a:t>除</a:t>
            </a:r>
            <a:r>
              <a:rPr lang="ja-JP" altLang="en-US" sz="2000" dirty="0"/>
              <a:t>（国民年金保険</a:t>
            </a:r>
            <a:r>
              <a:rPr lang="ja-JP" altLang="en-US" sz="2000" spc="-750" dirty="0"/>
              <a:t>料</a:t>
            </a:r>
            <a:r>
              <a:rPr lang="ja-JP" altLang="en-US" sz="2000" dirty="0"/>
              <a:t>（税</a:t>
            </a:r>
            <a:r>
              <a:rPr lang="ja-JP" altLang="en-US" sz="2000" spc="-750" dirty="0"/>
              <a:t>）</a:t>
            </a:r>
            <a:r>
              <a:rPr lang="ja-JP" altLang="en-US" sz="2000" dirty="0"/>
              <a:t>の領収証）</a:t>
            </a:r>
            <a:endParaRPr lang="en-US" altLang="ja-JP" sz="2000" dirty="0"/>
          </a:p>
          <a:p>
            <a:pPr>
              <a:lnSpc>
                <a:spcPct val="75000"/>
              </a:lnSpc>
            </a:pPr>
            <a:r>
              <a:rPr lang="ja-JP" altLang="en-US" sz="2000" dirty="0"/>
              <a:t>　　　</a:t>
            </a:r>
            <a:r>
              <a:rPr lang="en-US" altLang="ja-JP" sz="2000" dirty="0"/>
              <a:t>	</a:t>
            </a:r>
            <a:r>
              <a:rPr lang="ja-JP" altLang="en-US" sz="2000" dirty="0"/>
              <a:t>生命保険料控</a:t>
            </a:r>
            <a:r>
              <a:rPr lang="ja-JP" altLang="en-US" sz="2000" spc="-750" dirty="0"/>
              <a:t>除</a:t>
            </a:r>
            <a:r>
              <a:rPr lang="ja-JP" altLang="en-US" sz="2000" dirty="0"/>
              <a:t>（生命保険料控除証明書）など</a:t>
            </a:r>
            <a:endParaRPr lang="en-US" altLang="ja-JP" sz="2000" dirty="0"/>
          </a:p>
          <a:p>
            <a:r>
              <a:rPr lang="ja-JP" altLang="en-US" sz="2000" dirty="0"/>
              <a:t>　　　　　　　　　　　　　　　　　　　　　　　</a:t>
            </a:r>
            <a:endParaRPr lang="en-US" altLang="ja-JP" sz="2000" dirty="0"/>
          </a:p>
          <a:p>
            <a:endParaRPr lang="en-US" altLang="ja-JP" dirty="0"/>
          </a:p>
        </p:txBody>
      </p:sp>
      <p:sp>
        <p:nvSpPr>
          <p:cNvPr id="19" name="Title 1">
            <a:extLst>
              <a:ext uri="{FF2B5EF4-FFF2-40B4-BE49-F238E27FC236}">
                <a16:creationId xmlns:a16="http://schemas.microsoft.com/office/drawing/2014/main" id="{43058343-7B28-4457-B7B9-98D0621F3B42}"/>
              </a:ext>
            </a:extLst>
          </p:cNvPr>
          <p:cNvSpPr txBox="1">
            <a:spLocks/>
          </p:cNvSpPr>
          <p:nvPr/>
        </p:nvSpPr>
        <p:spPr>
          <a:xfrm>
            <a:off x="505465"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3-A</a:t>
            </a:r>
            <a:endParaRPr lang="en-US" sz="3600" dirty="0"/>
          </a:p>
        </p:txBody>
      </p:sp>
      <p:sp>
        <p:nvSpPr>
          <p:cNvPr id="22" name="サブタイトル 2">
            <a:extLst>
              <a:ext uri="{FF2B5EF4-FFF2-40B4-BE49-F238E27FC236}">
                <a16:creationId xmlns:a16="http://schemas.microsoft.com/office/drawing/2014/main" id="{DD944A65-8EAB-4C66-A2CA-06C67844951C}"/>
              </a:ext>
            </a:extLst>
          </p:cNvPr>
          <p:cNvSpPr txBox="1">
            <a:spLocks/>
          </p:cNvSpPr>
          <p:nvPr/>
        </p:nvSpPr>
        <p:spPr>
          <a:xfrm>
            <a:off x="741980" y="5015015"/>
            <a:ext cx="8892477" cy="974388"/>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75000"/>
              </a:lnSpc>
              <a:spcBef>
                <a:spcPts val="600"/>
              </a:spcBef>
            </a:pPr>
            <a:r>
              <a:rPr lang="en-US" altLang="ja-JP" sz="1600" dirty="0">
                <a:solidFill>
                  <a:srgbClr val="009650"/>
                </a:solidFill>
              </a:rPr>
              <a:t>※</a:t>
            </a:r>
            <a:r>
              <a:rPr lang="ja-JP" altLang="en-US" sz="1400" dirty="0">
                <a:solidFill>
                  <a:srgbClr val="009650"/>
                </a:solidFill>
              </a:rPr>
              <a:t>何を用意すればわからない場合は</a:t>
            </a:r>
            <a:r>
              <a:rPr lang="ja-JP" altLang="en-US" sz="1400" spc="-1250" dirty="0">
                <a:solidFill>
                  <a:srgbClr val="009650"/>
                </a:solidFill>
              </a:rPr>
              <a:t>、</a:t>
            </a:r>
            <a:r>
              <a:rPr lang="ja-JP" altLang="en-US" sz="1400" dirty="0">
                <a:solidFill>
                  <a:srgbClr val="009650"/>
                </a:solidFill>
              </a:rPr>
              <a:t>［</a:t>
            </a:r>
            <a:r>
              <a:rPr lang="en-US" altLang="ja-JP" sz="1400" dirty="0">
                <a:solidFill>
                  <a:srgbClr val="009650"/>
                </a:solidFill>
              </a:rPr>
              <a:t>2-G</a:t>
            </a:r>
            <a:r>
              <a:rPr lang="ja-JP" altLang="en-US" sz="1400" spc="-2000" dirty="0">
                <a:solidFill>
                  <a:srgbClr val="009650"/>
                </a:solidFill>
              </a:rPr>
              <a:t>］</a:t>
            </a:r>
            <a:r>
              <a:rPr lang="ja-JP" altLang="en-US" sz="1400" dirty="0">
                <a:solidFill>
                  <a:srgbClr val="009650"/>
                </a:solidFill>
              </a:rPr>
              <a:t>（</a:t>
            </a:r>
            <a:r>
              <a:rPr lang="en-US" altLang="ja-JP" sz="1400" dirty="0">
                <a:solidFill>
                  <a:srgbClr val="009650"/>
                </a:solidFill>
              </a:rPr>
              <a:t>28</a:t>
            </a:r>
            <a:r>
              <a:rPr lang="ja-JP" altLang="en-US" sz="1400" dirty="0">
                <a:solidFill>
                  <a:srgbClr val="009650"/>
                </a:solidFill>
              </a:rPr>
              <a:t>ページ</a:t>
            </a:r>
            <a:r>
              <a:rPr lang="ja-JP" altLang="en-US" sz="1400" spc="-750" dirty="0">
                <a:solidFill>
                  <a:srgbClr val="009650"/>
                </a:solidFill>
              </a:rPr>
              <a:t>）</a:t>
            </a:r>
            <a:r>
              <a:rPr lang="ja-JP" altLang="en-US" sz="1400" dirty="0">
                <a:solidFill>
                  <a:srgbClr val="009650"/>
                </a:solidFill>
              </a:rPr>
              <a:t>の</a:t>
            </a:r>
            <a:endParaRPr lang="en-US" altLang="ja-JP" sz="1400" dirty="0">
              <a:solidFill>
                <a:srgbClr val="009650"/>
              </a:solidFill>
            </a:endParaRPr>
          </a:p>
          <a:p>
            <a:pPr>
              <a:lnSpc>
                <a:spcPct val="75000"/>
              </a:lnSpc>
              <a:spcBef>
                <a:spcPts val="600"/>
              </a:spcBef>
            </a:pPr>
            <a:r>
              <a:rPr lang="ja-JP" altLang="en-US" sz="1400" dirty="0">
                <a:solidFill>
                  <a:srgbClr val="009650"/>
                </a:solidFill>
              </a:rPr>
              <a:t>　</a:t>
            </a:r>
            <a:r>
              <a:rPr lang="en-US" altLang="ja-JP" sz="1400" dirty="0">
                <a:solidFill>
                  <a:srgbClr val="009650"/>
                </a:solidFill>
              </a:rPr>
              <a:t> </a:t>
            </a:r>
            <a:r>
              <a:rPr lang="ja-JP" altLang="en-US" sz="1400" dirty="0">
                <a:solidFill>
                  <a:srgbClr val="009650"/>
                </a:solidFill>
              </a:rPr>
              <a:t>チャットボッ</a:t>
            </a:r>
            <a:r>
              <a:rPr lang="ja-JP" altLang="en-US" sz="1400" spc="-750" dirty="0">
                <a:solidFill>
                  <a:srgbClr val="009650"/>
                </a:solidFill>
              </a:rPr>
              <a:t>ト</a:t>
            </a:r>
            <a:r>
              <a:rPr lang="ja-JP" altLang="en-US" sz="1400" dirty="0">
                <a:solidFill>
                  <a:srgbClr val="009650"/>
                </a:solidFill>
              </a:rPr>
              <a:t>（ふたば</a:t>
            </a:r>
            <a:r>
              <a:rPr lang="ja-JP" altLang="en-US" sz="1400" spc="-750" dirty="0">
                <a:solidFill>
                  <a:srgbClr val="009650"/>
                </a:solidFill>
              </a:rPr>
              <a:t>）</a:t>
            </a:r>
            <a:r>
              <a:rPr lang="ja-JP" altLang="en-US" sz="1400" dirty="0">
                <a:solidFill>
                  <a:srgbClr val="009650"/>
                </a:solidFill>
              </a:rPr>
              <a:t>で調べてみましょう。</a:t>
            </a:r>
            <a:endParaRPr lang="en-US" altLang="ja-JP" sz="1400" dirty="0">
              <a:solidFill>
                <a:srgbClr val="009650"/>
              </a:solidFill>
            </a:endParaRPr>
          </a:p>
          <a:p>
            <a:pPr algn="ctr">
              <a:lnSpc>
                <a:spcPct val="75000"/>
              </a:lnSpc>
              <a:spcBef>
                <a:spcPts val="600"/>
              </a:spcBef>
            </a:pPr>
            <a:endParaRPr lang="ja-JP" altLang="en-US" sz="1600" dirty="0">
              <a:solidFill>
                <a:srgbClr val="009650"/>
              </a:solidFill>
            </a:endParaRPr>
          </a:p>
        </p:txBody>
      </p:sp>
      <p:sp>
        <p:nvSpPr>
          <p:cNvPr id="6" name="テキスト ボックス 5">
            <a:extLst>
              <a:ext uri="{FF2B5EF4-FFF2-40B4-BE49-F238E27FC236}">
                <a16:creationId xmlns:a16="http://schemas.microsoft.com/office/drawing/2014/main" id="{ED1EA484-1777-457C-A8CF-8829A0EEADEC}"/>
              </a:ext>
            </a:extLst>
          </p:cNvPr>
          <p:cNvSpPr txBox="1"/>
          <p:nvPr/>
        </p:nvSpPr>
        <p:spPr>
          <a:xfrm>
            <a:off x="741980" y="5528886"/>
            <a:ext cx="7611313" cy="684000"/>
          </a:xfrm>
          <a:prstGeom prst="rect">
            <a:avLst/>
          </a:prstGeom>
          <a:noFill/>
          <a:ln w="12700" cap="rnd" cmpd="sng">
            <a:noFill/>
          </a:ln>
        </p:spPr>
        <p:txBody>
          <a:bodyPr wrap="square" tIns="72000" bIns="72000">
            <a:noAutofit/>
          </a:bodyPr>
          <a:lstStyle/>
          <a:p>
            <a:pPr>
              <a:defRPr/>
            </a:pPr>
            <a:r>
              <a:rPr lang="ja-JP" altLang="en-US" sz="1300" b="1" dirty="0">
                <a:solidFill>
                  <a:srgbClr val="FF0000"/>
                </a:solidFill>
                <a:effectLst>
                  <a:glow>
                    <a:schemeClr val="bg1"/>
                  </a:glow>
                </a:effectLst>
                <a:latin typeface="メイリオ" panose="020B0604030504040204" pitchFamily="50" charset="-128"/>
                <a:ea typeface="メイリオ" panose="020B0604030504040204" pitchFamily="50" charset="-128"/>
              </a:rPr>
              <a:t>マイナポータル経由で控除証明書などのデータを一括取得し、申告書の該当項目へ自動入力</a:t>
            </a:r>
            <a:endParaRPr lang="en-US" altLang="ja-JP" sz="1300" b="1" dirty="0">
              <a:solidFill>
                <a:srgbClr val="FF0000"/>
              </a:solidFill>
              <a:effectLst>
                <a:glow>
                  <a:schemeClr val="bg1"/>
                </a:glow>
              </a:effectLst>
              <a:latin typeface="メイリオ" panose="020B0604030504040204" pitchFamily="50" charset="-128"/>
              <a:ea typeface="メイリオ" panose="020B0604030504040204" pitchFamily="50" charset="-128"/>
            </a:endParaRPr>
          </a:p>
          <a:p>
            <a:pPr>
              <a:defRPr/>
            </a:pPr>
            <a:r>
              <a:rPr lang="ja-JP" altLang="en-US" sz="1300" b="1" dirty="0">
                <a:solidFill>
                  <a:srgbClr val="FF0000"/>
                </a:solidFill>
                <a:effectLst>
                  <a:glow>
                    <a:schemeClr val="bg1"/>
                  </a:glow>
                </a:effectLst>
                <a:latin typeface="メイリオ" panose="020B0604030504040204" pitchFamily="50" charset="-128"/>
                <a:ea typeface="メイリオ" panose="020B0604030504040204" pitchFamily="50" charset="-128"/>
              </a:rPr>
              <a:t>することができる「マイナポータル連携」もご利用いただけます（</a:t>
            </a:r>
            <a:r>
              <a:rPr lang="en-US" altLang="ja-JP" sz="1300" b="1" dirty="0">
                <a:solidFill>
                  <a:srgbClr val="FF0000"/>
                </a:solidFill>
                <a:effectLst>
                  <a:glow>
                    <a:schemeClr val="bg1"/>
                  </a:glow>
                </a:effectLst>
                <a:latin typeface="メイリオ" panose="020B0604030504040204" pitchFamily="50" charset="-128"/>
                <a:ea typeface="メイリオ" panose="020B0604030504040204" pitchFamily="50" charset="-128"/>
              </a:rPr>
              <a:t>11</a:t>
            </a:r>
            <a:r>
              <a:rPr lang="ja-JP" altLang="en-US" sz="1300" b="1" dirty="0">
                <a:solidFill>
                  <a:srgbClr val="FF0000"/>
                </a:solidFill>
                <a:effectLst>
                  <a:glow>
                    <a:schemeClr val="bg1"/>
                  </a:glow>
                </a:effectLst>
                <a:latin typeface="メイリオ" panose="020B0604030504040204" pitchFamily="50" charset="-128"/>
                <a:ea typeface="メイリオ" panose="020B0604030504040204" pitchFamily="50" charset="-128"/>
              </a:rPr>
              <a:t>ページ参照）。</a:t>
            </a:r>
            <a:endParaRPr lang="en-US" altLang="ja-JP" sz="1300" b="1" dirty="0">
              <a:solidFill>
                <a:srgbClr val="FF0000"/>
              </a:solidFill>
              <a:effectLst>
                <a:glow>
                  <a:schemeClr val="bg1"/>
                </a:glow>
              </a:effectLst>
              <a:latin typeface="メイリオ" panose="020B0604030504040204" pitchFamily="50" charset="-128"/>
              <a:ea typeface="メイリオ" panose="020B0604030504040204" pitchFamily="50" charset="-128"/>
            </a:endParaRPr>
          </a:p>
          <a:p>
            <a:pPr>
              <a:defRPr/>
            </a:pPr>
            <a:r>
              <a:rPr lang="ja-JP" altLang="en-US" sz="1300" b="1" dirty="0">
                <a:solidFill>
                  <a:srgbClr val="FF0000"/>
                </a:solidFill>
                <a:effectLst>
                  <a:glow>
                    <a:schemeClr val="bg1"/>
                  </a:glow>
                </a:effectLst>
                <a:latin typeface="メイリオ" panose="020B0604030504040204" pitchFamily="50" charset="-128"/>
                <a:ea typeface="メイリオ" panose="020B0604030504040204" pitchFamily="50" charset="-128"/>
              </a:rPr>
              <a:t>マイナポータル連携を利用するためには、事前準備が必要です（</a:t>
            </a:r>
            <a:r>
              <a:rPr lang="en-US" altLang="ja-JP" sz="1300" b="1" dirty="0">
                <a:solidFill>
                  <a:srgbClr val="FF0000"/>
                </a:solidFill>
                <a:effectLst>
                  <a:glow>
                    <a:schemeClr val="bg1"/>
                  </a:glow>
                </a:effectLst>
                <a:latin typeface="メイリオ" panose="020B0604030504040204" pitchFamily="50" charset="-128"/>
                <a:ea typeface="メイリオ" panose="020B0604030504040204" pitchFamily="50" charset="-128"/>
              </a:rPr>
              <a:t>56</a:t>
            </a:r>
            <a:r>
              <a:rPr lang="ja-JP" altLang="en-US" sz="1300" b="1" dirty="0">
                <a:solidFill>
                  <a:srgbClr val="FF0000"/>
                </a:solidFill>
                <a:effectLst>
                  <a:glow>
                    <a:schemeClr val="bg1"/>
                  </a:glow>
                </a:effectLst>
                <a:latin typeface="メイリオ" panose="020B0604030504040204" pitchFamily="50" charset="-128"/>
                <a:ea typeface="メイリオ" panose="020B0604030504040204" pitchFamily="50" charset="-128"/>
              </a:rPr>
              <a:t>ページ参照）。</a:t>
            </a:r>
          </a:p>
        </p:txBody>
      </p:sp>
    </p:spTree>
    <p:extLst>
      <p:ext uri="{BB962C8B-B14F-4D97-AF65-F5344CB8AC3E}">
        <p14:creationId xmlns:p14="http://schemas.microsoft.com/office/powerpoint/2010/main" val="28484980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903AC333-B280-4FCD-B119-ABBE2C25F83B}"/>
              </a:ext>
            </a:extLst>
          </p:cNvPr>
          <p:cNvGraphicFramePr>
            <a:graphicFrameLocks noChangeAspect="1"/>
          </p:cNvGraphicFramePr>
          <p:nvPr>
            <p:custDataLst>
              <p:tags r:id="rId2"/>
            </p:custDataLst>
            <p:extLst>
              <p:ext uri="{D42A27DB-BD31-4B8C-83A1-F6EECF244321}">
                <p14:modId xmlns:p14="http://schemas.microsoft.com/office/powerpoint/2010/main" val="12702887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43" name="think-cell スライド" r:id="rId5" imgW="554" imgH="551" progId="TCLayout.ActiveDocument.1">
                  <p:embed/>
                </p:oleObj>
              </mc:Choice>
              <mc:Fallback>
                <p:oleObj name="think-cell スライド" r:id="rId5" imgW="554" imgH="551"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5" name="図 4" descr="帳票PDFのバナーの画像&#10;"/>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6018456" y="2000454"/>
            <a:ext cx="2520000" cy="409500"/>
          </a:xfrm>
          <a:prstGeom prst="rect">
            <a:avLst/>
          </a:prstGeom>
          <a:ln>
            <a:noFill/>
          </a:ln>
        </p:spPr>
      </p:pic>
      <p:sp>
        <p:nvSpPr>
          <p:cNvPr id="2" name="タイトル 1"/>
          <p:cNvSpPr>
            <a:spLocks noGrp="1"/>
          </p:cNvSpPr>
          <p:nvPr>
            <p:ph type="ctrTitle"/>
          </p:nvPr>
        </p:nvSpPr>
        <p:spPr>
          <a:xfrm>
            <a:off x="1767718" y="529052"/>
            <a:ext cx="7200000" cy="540000"/>
          </a:xfrm>
        </p:spPr>
        <p:txBody>
          <a:bodyPr vert="horz">
            <a:noAutofit/>
          </a:bodyPr>
          <a:lstStyle/>
          <a:p>
            <a:r>
              <a:rPr lang="ja-JP" altLang="en-US" dirty="0"/>
              <a:t>申告書データを印刷して保存</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3-J</a:t>
            </a:r>
          </a:p>
        </p:txBody>
      </p:sp>
      <p:sp>
        <p:nvSpPr>
          <p:cNvPr id="30" name="サブタイトル 2"/>
          <p:cNvSpPr>
            <a:spLocks noGrp="1"/>
          </p:cNvSpPr>
          <p:nvPr>
            <p:ph type="subTitle" idx="1"/>
          </p:nvPr>
        </p:nvSpPr>
        <p:spPr>
          <a:xfrm>
            <a:off x="424492" y="1427518"/>
            <a:ext cx="8280000" cy="360000"/>
          </a:xfrm>
        </p:spPr>
        <p:txBody>
          <a:bodyPr>
            <a:noAutofit/>
          </a:bodyPr>
          <a:lstStyle/>
          <a:p>
            <a:pPr indent="88900"/>
            <a:r>
              <a:rPr lang="en-US" altLang="ja-JP" u="sng" dirty="0">
                <a:solidFill>
                  <a:srgbClr val="009650"/>
                </a:solidFill>
              </a:rPr>
              <a:t>STEP</a:t>
            </a:r>
            <a:r>
              <a:rPr lang="ja-JP" altLang="en-US" u="sng" dirty="0">
                <a:solidFill>
                  <a:srgbClr val="009650"/>
                </a:solidFill>
              </a:rPr>
              <a:t>３</a:t>
            </a:r>
            <a:r>
              <a:rPr lang="ja-JP" altLang="en-US" u="sng" dirty="0"/>
              <a:t> 送信票兼送付書等印刷</a:t>
            </a:r>
          </a:p>
        </p:txBody>
      </p:sp>
      <p:sp>
        <p:nvSpPr>
          <p:cNvPr id="27" name="テキスト ボックス 26"/>
          <p:cNvSpPr txBox="1"/>
          <p:nvPr/>
        </p:nvSpPr>
        <p:spPr>
          <a:xfrm>
            <a:off x="511009" y="1944982"/>
            <a:ext cx="2736000" cy="4616648"/>
          </a:xfrm>
          <a:prstGeom prst="rect">
            <a:avLst/>
          </a:prstGeom>
          <a:noFill/>
        </p:spPr>
        <p:txBody>
          <a:bodyPr wrap="square" rtlCol="0">
            <a:spAutoFit/>
          </a:bodyPr>
          <a:lstStyle/>
          <a:p>
            <a:pPr indent="7938"/>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a:p>
            <a:pPr indent="7938"/>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帳票表</a:t>
            </a:r>
            <a:r>
              <a:rPr lang="ja-JP" altLang="en-US" b="1" spc="-500" dirty="0">
                <a:latin typeface="Meiryo" charset="-128"/>
                <a:ea typeface="Meiryo" charset="-128"/>
                <a:cs typeface="Meiryo" charset="-128"/>
              </a:rPr>
              <a:t>示・</a:t>
            </a:r>
            <a:r>
              <a:rPr lang="ja-JP" altLang="en-US" b="1" dirty="0">
                <a:latin typeface="Meiryo" charset="-128"/>
                <a:ea typeface="Meiryo" charset="-128"/>
                <a:cs typeface="Meiryo" charset="-128"/>
              </a:rPr>
              <a:t>印刷</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a:t>
            </a:r>
            <a:endParaRPr lang="en-US" altLang="ja-JP" b="1" dirty="0">
              <a:latin typeface="Meiryo" charset="-128"/>
              <a:ea typeface="Meiryo" charset="-128"/>
              <a:cs typeface="Meiryo" charset="-128"/>
            </a:endParaRPr>
          </a:p>
          <a:p>
            <a:pPr indent="7938"/>
            <a:r>
              <a:rPr lang="ja-JP" altLang="en-US" b="1" dirty="0">
                <a:latin typeface="Meiryo" charset="-128"/>
                <a:ea typeface="Meiryo" charset="-128"/>
                <a:cs typeface="Meiryo" charset="-128"/>
              </a:rPr>
              <a:t>タップ</a:t>
            </a:r>
          </a:p>
          <a:p>
            <a:pPr indent="7938"/>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a:p>
            <a:pPr indent="7938"/>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帳票</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が表示されます</a:t>
            </a:r>
            <a:endParaRPr lang="en-US" altLang="ja-JP" b="1" dirty="0">
              <a:latin typeface="Meiryo" charset="-128"/>
              <a:ea typeface="Meiryo" charset="-128"/>
              <a:cs typeface="Meiryo" charset="-128"/>
            </a:endParaRPr>
          </a:p>
          <a:p>
            <a:pPr indent="7938"/>
            <a:r>
              <a:rPr lang="ja-JP" altLang="en-US" b="1" dirty="0">
                <a:latin typeface="Meiryo" charset="-128"/>
                <a:ea typeface="Meiryo" charset="-128"/>
                <a:cs typeface="Meiryo" charset="-128"/>
              </a:rPr>
              <a:t>ので確認し</a:t>
            </a:r>
            <a:r>
              <a:rPr lang="ja-JP" altLang="en-US" b="1" spc="-500" dirty="0">
                <a:latin typeface="Meiryo" charset="-128"/>
                <a:ea typeface="Meiryo" charset="-128"/>
                <a:cs typeface="Meiryo" charset="-128"/>
              </a:rPr>
              <a:t>、</a:t>
            </a:r>
            <a:r>
              <a:rPr lang="ja-JP" altLang="en-US" b="1" dirty="0">
                <a:latin typeface="Meiryo" charset="-128"/>
                <a:ea typeface="Meiryo" charset="-128"/>
                <a:cs typeface="Meiryo" charset="-128"/>
              </a:rPr>
              <a:t>申告書等の</a:t>
            </a:r>
            <a:r>
              <a:rPr lang="en-US" altLang="ja-JP" b="1" dirty="0">
                <a:latin typeface="Meiryo" charset="-128"/>
                <a:ea typeface="Meiryo" charset="-128"/>
                <a:cs typeface="Meiryo" charset="-128"/>
              </a:rPr>
              <a:t>PDF</a:t>
            </a:r>
            <a:r>
              <a:rPr lang="ja-JP" altLang="en-US" b="1" dirty="0">
                <a:latin typeface="Meiryo" charset="-128"/>
                <a:ea typeface="Meiryo" charset="-128"/>
                <a:cs typeface="Meiryo" charset="-128"/>
              </a:rPr>
              <a:t>ファイルを保</a:t>
            </a:r>
            <a:r>
              <a:rPr lang="ja-JP" altLang="en-US" b="1" spc="-500" dirty="0">
                <a:latin typeface="Meiryo" charset="-128"/>
                <a:ea typeface="Meiryo" charset="-128"/>
                <a:cs typeface="Meiryo" charset="-128"/>
              </a:rPr>
              <a:t>存</a:t>
            </a:r>
            <a:r>
              <a:rPr lang="ja-JP" altLang="en-US" b="1" dirty="0">
                <a:latin typeface="Meiryo" charset="-128"/>
                <a:ea typeface="Meiryo" charset="-128"/>
                <a:cs typeface="Meiryo" charset="-128"/>
              </a:rPr>
              <a:t>・</a:t>
            </a:r>
            <a:endParaRPr lang="en-US" altLang="ja-JP" b="1" dirty="0">
              <a:latin typeface="Meiryo" charset="-128"/>
              <a:ea typeface="Meiryo" charset="-128"/>
              <a:cs typeface="Meiryo" charset="-128"/>
            </a:endParaRPr>
          </a:p>
          <a:p>
            <a:pPr indent="7938"/>
            <a:r>
              <a:rPr lang="ja-JP" altLang="en-US" b="1" dirty="0">
                <a:latin typeface="Meiryo" charset="-128"/>
                <a:ea typeface="Meiryo" charset="-128"/>
                <a:cs typeface="Meiryo" charset="-128"/>
              </a:rPr>
              <a:t>印</a:t>
            </a:r>
            <a:r>
              <a:rPr lang="ja-JP" altLang="en-US" b="1" spc="-500" dirty="0">
                <a:latin typeface="Meiryo" charset="-128"/>
                <a:ea typeface="Meiryo" charset="-128"/>
                <a:cs typeface="Meiryo" charset="-128"/>
              </a:rPr>
              <a:t>刷</a:t>
            </a:r>
            <a:r>
              <a:rPr lang="ja-JP" altLang="en-US" b="1" dirty="0">
                <a:latin typeface="Meiryo" charset="-128"/>
                <a:ea typeface="Meiryo" charset="-128"/>
                <a:cs typeface="Meiryo" charset="-128"/>
              </a:rPr>
              <a:t>（次ページ参照）</a:t>
            </a:r>
            <a:endParaRPr lang="en-US" altLang="ja-JP" b="1" dirty="0">
              <a:latin typeface="Meiryo" charset="-128"/>
              <a:ea typeface="Meiryo" charset="-128"/>
              <a:cs typeface="Meiryo" charset="-128"/>
            </a:endParaRPr>
          </a:p>
          <a:p>
            <a:pPr indent="7938"/>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a:p>
            <a:pPr indent="7938"/>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帳票</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画面左上の</a:t>
            </a:r>
            <a:endParaRPr lang="en-US" altLang="ja-JP" b="1" dirty="0">
              <a:latin typeface="Meiryo" charset="-128"/>
              <a:ea typeface="Meiryo" charset="-128"/>
              <a:cs typeface="Meiryo" charset="-128"/>
            </a:endParaRPr>
          </a:p>
          <a:p>
            <a:pPr indent="7938"/>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戻る</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ボタンをタップ</a:t>
            </a:r>
            <a:endParaRPr lang="en-US" altLang="ja-JP" b="1" dirty="0">
              <a:latin typeface="Meiryo" charset="-128"/>
              <a:ea typeface="Meiryo" charset="-128"/>
              <a:cs typeface="Meiryo" charset="-128"/>
            </a:endParaRPr>
          </a:p>
          <a:p>
            <a:pPr indent="7938"/>
            <a:r>
              <a:rPr lang="ja-JP" altLang="en-US" b="1" dirty="0">
                <a:latin typeface="Meiryo" charset="-128"/>
                <a:ea typeface="Meiryo" charset="-128"/>
                <a:cs typeface="Meiryo" charset="-128"/>
              </a:rPr>
              <a:t>して元の画面に戻ります</a:t>
            </a:r>
          </a:p>
          <a:p>
            <a:pPr indent="7938"/>
            <a:r>
              <a:rPr lang="ja-JP" altLang="en-US" sz="2400" b="1" dirty="0">
                <a:solidFill>
                  <a:srgbClr val="009650"/>
                </a:solidFill>
                <a:latin typeface="Meiryo" charset="-128"/>
                <a:ea typeface="Meiryo" charset="-128"/>
                <a:cs typeface="Meiryo" charset="-128"/>
              </a:rPr>
              <a:t>❹</a:t>
            </a:r>
            <a:endParaRPr lang="en-US" altLang="ja-JP" sz="2400" b="1" dirty="0">
              <a:solidFill>
                <a:srgbClr val="009650"/>
              </a:solidFill>
              <a:latin typeface="Meiryo" charset="-128"/>
              <a:ea typeface="Meiryo" charset="-128"/>
              <a:cs typeface="Meiryo" charset="-128"/>
            </a:endParaRPr>
          </a:p>
          <a:p>
            <a:pPr indent="7938"/>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次へ</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をタップします</a:t>
            </a:r>
          </a:p>
          <a:p>
            <a:endParaRPr lang="ja-JP" altLang="en-US" b="1" dirty="0">
              <a:latin typeface="Meiryo" charset="-128"/>
              <a:ea typeface="Meiryo" charset="-128"/>
              <a:cs typeface="Meiryo" charset="-128"/>
            </a:endParaRPr>
          </a:p>
        </p:txBody>
      </p:sp>
      <p:pic>
        <p:nvPicPr>
          <p:cNvPr id="54" name="図 53" descr="「確定申告書等作成コーナー」で「送信票兼送付書等印刷」の画面で「帳票表示・印刷」・「次へ」が表示されている画像"/>
          <p:cNvPicPr>
            <a:picLocks noChangeAspect="1"/>
          </p:cNvPicPr>
          <p:nvPr/>
        </p:nvPicPr>
        <p:blipFill rotWithShape="1">
          <a:blip r:embed="rId8"/>
          <a:srcRect t="78778"/>
          <a:stretch/>
        </p:blipFill>
        <p:spPr>
          <a:xfrm>
            <a:off x="3303955" y="4692666"/>
            <a:ext cx="1980000" cy="997634"/>
          </a:xfrm>
          <a:prstGeom prst="rect">
            <a:avLst/>
          </a:prstGeom>
          <a:ln w="9525">
            <a:solidFill>
              <a:schemeClr val="tx1">
                <a:lumMod val="50000"/>
                <a:lumOff val="50000"/>
              </a:schemeClr>
            </a:solidFill>
          </a:ln>
        </p:spPr>
      </p:pic>
      <p:sp>
        <p:nvSpPr>
          <p:cNvPr id="35" name="正方形/長方形 34"/>
          <p:cNvSpPr/>
          <p:nvPr/>
        </p:nvSpPr>
        <p:spPr>
          <a:xfrm>
            <a:off x="3365181" y="4814388"/>
            <a:ext cx="1908000"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p:cNvSpPr>
            <a:spLocks noChangeAspect="1"/>
          </p:cNvSpPr>
          <p:nvPr/>
        </p:nvSpPr>
        <p:spPr>
          <a:xfrm>
            <a:off x="6032139" y="2029460"/>
            <a:ext cx="360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p:cNvSpPr/>
          <p:nvPr/>
        </p:nvSpPr>
        <p:spPr>
          <a:xfrm>
            <a:off x="3365181" y="5286499"/>
            <a:ext cx="1908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descr="帳票のPDFの画像"/>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6726767" y="2559048"/>
            <a:ext cx="1620000" cy="2331536"/>
          </a:xfrm>
          <a:prstGeom prst="rect">
            <a:avLst/>
          </a:prstGeom>
          <a:ln w="9525">
            <a:solidFill>
              <a:schemeClr val="tx1">
                <a:lumMod val="50000"/>
                <a:lumOff val="50000"/>
              </a:schemeClr>
            </a:solidFill>
          </a:ln>
        </p:spPr>
      </p:pic>
      <p:pic>
        <p:nvPicPr>
          <p:cNvPr id="6" name="図 5" descr="帳票のPDFの画像"/>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6201831" y="3242735"/>
            <a:ext cx="1620000" cy="2325682"/>
          </a:xfrm>
          <a:prstGeom prst="rect">
            <a:avLst/>
          </a:prstGeom>
          <a:ln w="9525">
            <a:solidFill>
              <a:schemeClr val="tx1">
                <a:lumMod val="50000"/>
                <a:lumOff val="50000"/>
              </a:schemeClr>
            </a:solidFill>
          </a:ln>
        </p:spPr>
      </p:pic>
      <p:pic>
        <p:nvPicPr>
          <p:cNvPr id="9" name="図 8" descr="帳票のPDFの画像"/>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6917265" y="3799416"/>
            <a:ext cx="1620000" cy="2310793"/>
          </a:xfrm>
          <a:prstGeom prst="rect">
            <a:avLst/>
          </a:prstGeom>
          <a:ln w="9525">
            <a:solidFill>
              <a:schemeClr val="tx1">
                <a:lumMod val="50000"/>
                <a:lumOff val="50000"/>
              </a:schemeClr>
            </a:solidFill>
          </a:ln>
        </p:spPr>
      </p:pic>
      <p:pic>
        <p:nvPicPr>
          <p:cNvPr id="10" name="図 9" descr="「確定申告書等作成コーナー」で「送信票兼送付書等印刷」の画面の画像"/>
          <p:cNvPicPr>
            <a:picLocks noChangeAspect="1"/>
          </p:cNvPicPr>
          <p:nvPr/>
        </p:nvPicPr>
        <p:blipFill rotWithShape="1">
          <a:blip r:embed="rId12">
            <a:extLst>
              <a:ext uri="{28A0092B-C50C-407E-A947-70E740481C1C}">
                <a14:useLocalDpi xmlns:a14="http://schemas.microsoft.com/office/drawing/2010/main" val="0"/>
              </a:ext>
            </a:extLst>
          </a:blip>
          <a:srcRect t="-5"/>
          <a:stretch/>
        </p:blipFill>
        <p:spPr>
          <a:xfrm>
            <a:off x="3315200" y="2002366"/>
            <a:ext cx="1980000" cy="2544362"/>
          </a:xfrm>
          <a:prstGeom prst="rect">
            <a:avLst/>
          </a:prstGeom>
          <a:ln w="9525">
            <a:solidFill>
              <a:schemeClr val="tx1">
                <a:lumMod val="50000"/>
                <a:lumOff val="50000"/>
              </a:schemeClr>
            </a:solidFill>
          </a:ln>
        </p:spPr>
      </p:pic>
      <p:sp>
        <p:nvSpPr>
          <p:cNvPr id="33" name="テキスト ボックス 32"/>
          <p:cNvSpPr txBox="1"/>
          <p:nvPr/>
        </p:nvSpPr>
        <p:spPr>
          <a:xfrm>
            <a:off x="1790690" y="914906"/>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pic>
        <p:nvPicPr>
          <p:cNvPr id="34" name="図 33"/>
          <p:cNvPicPr>
            <a:picLocks noChangeAspect="1"/>
          </p:cNvPicPr>
          <p:nvPr/>
        </p:nvPicPr>
        <p:blipFill>
          <a:blip r:embed="rId13"/>
          <a:stretch>
            <a:fillRect/>
          </a:stretch>
        </p:blipFill>
        <p:spPr>
          <a:xfrm>
            <a:off x="3232635" y="4440048"/>
            <a:ext cx="2160000" cy="348388"/>
          </a:xfrm>
          <a:prstGeom prst="rect">
            <a:avLst/>
          </a:prstGeom>
        </p:spPr>
      </p:pic>
      <p:grpSp>
        <p:nvGrpSpPr>
          <p:cNvPr id="36" name="図形グループ 35"/>
          <p:cNvGrpSpPr>
            <a:grpSpLocks noChangeAspect="1"/>
          </p:cNvGrpSpPr>
          <p:nvPr/>
        </p:nvGrpSpPr>
        <p:grpSpPr>
          <a:xfrm>
            <a:off x="5379001" y="4040828"/>
            <a:ext cx="720000" cy="540000"/>
            <a:chOff x="3355262" y="5469690"/>
            <a:chExt cx="720000" cy="540000"/>
          </a:xfrm>
        </p:grpSpPr>
        <p:cxnSp>
          <p:nvCxnSpPr>
            <p:cNvPr id="37" name="カギ線コネクタ 36"/>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39" name="図形グループ 38"/>
          <p:cNvGrpSpPr/>
          <p:nvPr/>
        </p:nvGrpSpPr>
        <p:grpSpPr>
          <a:xfrm>
            <a:off x="5143458" y="5494299"/>
            <a:ext cx="296586" cy="293005"/>
            <a:chOff x="5101121" y="3995693"/>
            <a:chExt cx="296586" cy="293005"/>
          </a:xfrm>
        </p:grpSpPr>
        <p:sp>
          <p:nvSpPr>
            <p:cNvPr id="40" name="円/楕円 39"/>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フリーフォーム 40"/>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2" name="図形グループ 41"/>
          <p:cNvGrpSpPr/>
          <p:nvPr/>
        </p:nvGrpSpPr>
        <p:grpSpPr>
          <a:xfrm>
            <a:off x="5883447" y="1879025"/>
            <a:ext cx="296586" cy="293005"/>
            <a:chOff x="4232441" y="3995693"/>
            <a:chExt cx="296586" cy="293005"/>
          </a:xfrm>
        </p:grpSpPr>
        <p:sp>
          <p:nvSpPr>
            <p:cNvPr id="43" name="円/楕円 42"/>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フリーフォーム 44"/>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6" name="図形グループ 45"/>
          <p:cNvGrpSpPr/>
          <p:nvPr/>
        </p:nvGrpSpPr>
        <p:grpSpPr>
          <a:xfrm>
            <a:off x="6035850" y="3089761"/>
            <a:ext cx="296586" cy="293005"/>
            <a:chOff x="3546641" y="3995693"/>
            <a:chExt cx="296586" cy="293005"/>
          </a:xfrm>
        </p:grpSpPr>
        <p:sp>
          <p:nvSpPr>
            <p:cNvPr id="47" name="円/楕円 46"/>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フリーフォーム 47"/>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9" name="図形グループ 48"/>
          <p:cNvGrpSpPr/>
          <p:nvPr/>
        </p:nvGrpSpPr>
        <p:grpSpPr>
          <a:xfrm>
            <a:off x="3219154" y="4673030"/>
            <a:ext cx="296587" cy="293005"/>
            <a:chOff x="2897417" y="3995693"/>
            <a:chExt cx="296587" cy="293005"/>
          </a:xfrm>
        </p:grpSpPr>
        <p:sp>
          <p:nvSpPr>
            <p:cNvPr id="50" name="円/楕円 49"/>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11089289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オブジェクト 5" hidden="1">
            <a:extLst>
              <a:ext uri="{FF2B5EF4-FFF2-40B4-BE49-F238E27FC236}">
                <a16:creationId xmlns:a16="http://schemas.microsoft.com/office/drawing/2014/main" id="{021B18E4-2077-4610-9805-6DAA6E683310}"/>
              </a:ext>
            </a:extLst>
          </p:cNvPr>
          <p:cNvGraphicFramePr>
            <a:graphicFrameLocks noChangeAspect="1"/>
          </p:cNvGraphicFramePr>
          <p:nvPr>
            <p:custDataLst>
              <p:tags r:id="rId2"/>
            </p:custDataLst>
            <p:extLst>
              <p:ext uri="{D42A27DB-BD31-4B8C-83A1-F6EECF244321}">
                <p14:modId xmlns:p14="http://schemas.microsoft.com/office/powerpoint/2010/main" val="17209084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7" name="think-cell スライド" r:id="rId5" imgW="554" imgH="551" progId="TCLayout.ActiveDocument.1">
                  <p:embed/>
                </p:oleObj>
              </mc:Choice>
              <mc:Fallback>
                <p:oleObj name="think-cell スライド" r:id="rId5" imgW="554" imgH="551"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5" name="図 4" descr="申告書の印刷画面の画像"/>
          <p:cNvPicPr>
            <a:picLocks noChangeAspect="1"/>
          </p:cNvPicPr>
          <p:nvPr/>
        </p:nvPicPr>
        <p:blipFill rotWithShape="1">
          <a:blip r:embed="rId7">
            <a:extLst>
              <a:ext uri="{28A0092B-C50C-407E-A947-70E740481C1C}">
                <a14:useLocalDpi xmlns:a14="http://schemas.microsoft.com/office/drawing/2010/main" val="0"/>
              </a:ext>
            </a:extLst>
          </a:blip>
          <a:srcRect b="5755"/>
          <a:stretch/>
        </p:blipFill>
        <p:spPr>
          <a:xfrm>
            <a:off x="6197095" y="3977217"/>
            <a:ext cx="2340000" cy="2152121"/>
          </a:xfrm>
          <a:prstGeom prst="rect">
            <a:avLst/>
          </a:prstGeom>
          <a:ln w="9525">
            <a:solidFill>
              <a:schemeClr val="tx1">
                <a:lumMod val="50000"/>
                <a:lumOff val="50000"/>
              </a:schemeClr>
            </a:solidFill>
          </a:ln>
        </p:spPr>
      </p:pic>
      <p:pic>
        <p:nvPicPr>
          <p:cNvPr id="44" name="図 43" descr="帳票のPDFの画像"/>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6197095" y="1452774"/>
            <a:ext cx="2340000" cy="2334430"/>
          </a:xfrm>
          <a:prstGeom prst="rect">
            <a:avLst/>
          </a:prstGeom>
          <a:ln w="9525">
            <a:solidFill>
              <a:schemeClr val="tx1">
                <a:lumMod val="50000"/>
                <a:lumOff val="50000"/>
              </a:schemeClr>
            </a:solidFill>
          </a:ln>
        </p:spPr>
      </p:pic>
      <p:pic>
        <p:nvPicPr>
          <p:cNvPr id="4" name="図 3" descr="帳票のPDFの画像"/>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2771871" y="1997292"/>
            <a:ext cx="2520000" cy="2514001"/>
          </a:xfrm>
          <a:prstGeom prst="rect">
            <a:avLst/>
          </a:prstGeom>
          <a:ln w="9525">
            <a:solidFill>
              <a:schemeClr val="tx1">
                <a:lumMod val="50000"/>
                <a:lumOff val="50000"/>
              </a:schemeClr>
            </a:solidFill>
          </a:ln>
        </p:spPr>
      </p:pic>
      <p:sp>
        <p:nvSpPr>
          <p:cNvPr id="2" name="タイトル 1"/>
          <p:cNvSpPr>
            <a:spLocks noGrp="1"/>
          </p:cNvSpPr>
          <p:nvPr>
            <p:ph type="ctrTitle"/>
          </p:nvPr>
        </p:nvSpPr>
        <p:spPr>
          <a:xfrm>
            <a:off x="1767718" y="529052"/>
            <a:ext cx="7200000" cy="540000"/>
          </a:xfrm>
        </p:spPr>
        <p:txBody>
          <a:bodyPr vert="horz">
            <a:noAutofit/>
          </a:bodyPr>
          <a:lstStyle/>
          <a:p>
            <a:r>
              <a:rPr lang="ja-JP" altLang="en-US" dirty="0"/>
              <a:t>申告書データを印刷して保存</a:t>
            </a:r>
          </a:p>
        </p:txBody>
      </p:sp>
      <p:sp>
        <p:nvSpPr>
          <p:cNvPr id="30" name="サブタイトル 2"/>
          <p:cNvSpPr>
            <a:spLocks noGrp="1"/>
          </p:cNvSpPr>
          <p:nvPr>
            <p:ph type="subTitle" idx="1"/>
          </p:nvPr>
        </p:nvSpPr>
        <p:spPr>
          <a:xfrm>
            <a:off x="424490" y="1433732"/>
            <a:ext cx="8280000" cy="360000"/>
          </a:xfrm>
        </p:spPr>
        <p:txBody>
          <a:bodyPr>
            <a:noAutofit/>
          </a:bodyPr>
          <a:lstStyle/>
          <a:p>
            <a:pPr indent="88900"/>
            <a:r>
              <a:rPr lang="ja-JP" altLang="en-US" dirty="0"/>
              <a:t>帳票の印刷のしかた</a:t>
            </a:r>
          </a:p>
        </p:txBody>
      </p:sp>
      <p:sp>
        <p:nvSpPr>
          <p:cNvPr id="27" name="テキスト ボックス 26"/>
          <p:cNvSpPr txBox="1"/>
          <p:nvPr/>
        </p:nvSpPr>
        <p:spPr>
          <a:xfrm>
            <a:off x="505222" y="1892899"/>
            <a:ext cx="2880000" cy="2000548"/>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右上の</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メニュー</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ボタン</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印刷</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p>
        </p:txBody>
      </p:sp>
      <p:sp>
        <p:nvSpPr>
          <p:cNvPr id="28" name="正方形/長方形 27"/>
          <p:cNvSpPr>
            <a:spLocks noChangeAspect="1"/>
          </p:cNvSpPr>
          <p:nvPr/>
        </p:nvSpPr>
        <p:spPr>
          <a:xfrm>
            <a:off x="4960882" y="2284421"/>
            <a:ext cx="324000"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Title 1">
            <a:extLst>
              <a:ext uri="{FF2B5EF4-FFF2-40B4-BE49-F238E27FC236}">
                <a16:creationId xmlns:a16="http://schemas.microsoft.com/office/drawing/2014/main" id="{FBFFEF57-EE2B-48A7-BFE5-11F4684B14DB}"/>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3-J</a:t>
            </a:r>
          </a:p>
        </p:txBody>
      </p:sp>
      <p:sp>
        <p:nvSpPr>
          <p:cNvPr id="26" name="テキスト ボックス 25"/>
          <p:cNvSpPr txBox="1"/>
          <p:nvPr/>
        </p:nvSpPr>
        <p:spPr>
          <a:xfrm>
            <a:off x="1790690" y="914906"/>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grpSp>
        <p:nvGrpSpPr>
          <p:cNvPr id="36" name="図形グループ 35"/>
          <p:cNvGrpSpPr>
            <a:grpSpLocks noChangeAspect="1"/>
          </p:cNvGrpSpPr>
          <p:nvPr/>
        </p:nvGrpSpPr>
        <p:grpSpPr>
          <a:xfrm>
            <a:off x="5379001" y="2796226"/>
            <a:ext cx="720000" cy="540000"/>
            <a:chOff x="3355262" y="5469690"/>
            <a:chExt cx="720000" cy="540000"/>
          </a:xfrm>
        </p:grpSpPr>
        <p:cxnSp>
          <p:nvCxnSpPr>
            <p:cNvPr id="41" name="カギ線コネクタ 40"/>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pic>
        <p:nvPicPr>
          <p:cNvPr id="3" name="図 2" descr="メニュー内容の画像&#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09866" y="1636223"/>
            <a:ext cx="1800000" cy="1628571"/>
          </a:xfrm>
          <a:prstGeom prst="rect">
            <a:avLst/>
          </a:prstGeom>
          <a:ln w="9525">
            <a:solidFill>
              <a:schemeClr val="tx1">
                <a:lumMod val="50000"/>
                <a:lumOff val="50000"/>
              </a:schemeClr>
            </a:solidFill>
          </a:ln>
        </p:spPr>
      </p:pic>
      <p:sp>
        <p:nvSpPr>
          <p:cNvPr id="45" name="正方形/長方形 44"/>
          <p:cNvSpPr/>
          <p:nvPr/>
        </p:nvSpPr>
        <p:spPr>
          <a:xfrm>
            <a:off x="6940924" y="2624229"/>
            <a:ext cx="356778" cy="2867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6" name="図形グループ 45"/>
          <p:cNvGrpSpPr/>
          <p:nvPr/>
        </p:nvGrpSpPr>
        <p:grpSpPr>
          <a:xfrm>
            <a:off x="6044314" y="3817891"/>
            <a:ext cx="296586" cy="293005"/>
            <a:chOff x="4232441" y="3995693"/>
            <a:chExt cx="296586" cy="293005"/>
          </a:xfrm>
        </p:grpSpPr>
        <p:sp>
          <p:nvSpPr>
            <p:cNvPr id="47" name="円/楕円 46"/>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フリーフォーム 47"/>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9" name="図形グループ 48"/>
          <p:cNvGrpSpPr/>
          <p:nvPr/>
        </p:nvGrpSpPr>
        <p:grpSpPr>
          <a:xfrm>
            <a:off x="6797849" y="2471689"/>
            <a:ext cx="296586" cy="293005"/>
            <a:chOff x="3546641" y="3995693"/>
            <a:chExt cx="296586" cy="293005"/>
          </a:xfrm>
        </p:grpSpPr>
        <p:sp>
          <p:nvSpPr>
            <p:cNvPr id="50" name="円/楕円 49"/>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 name="フリーフォーム 50"/>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52" name="図形グループ 51"/>
          <p:cNvGrpSpPr/>
          <p:nvPr/>
        </p:nvGrpSpPr>
        <p:grpSpPr>
          <a:xfrm>
            <a:off x="4819357" y="2133022"/>
            <a:ext cx="296587" cy="293005"/>
            <a:chOff x="2897417" y="3995693"/>
            <a:chExt cx="296587" cy="293005"/>
          </a:xfrm>
        </p:grpSpPr>
        <p:sp>
          <p:nvSpPr>
            <p:cNvPr id="53" name="円/楕円 52"/>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29047020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C7D785F9-20FD-45CD-8356-FAEDA43D382E}"/>
              </a:ext>
            </a:extLst>
          </p:cNvPr>
          <p:cNvGraphicFramePr>
            <a:graphicFrameLocks noChangeAspect="1"/>
          </p:cNvGraphicFramePr>
          <p:nvPr>
            <p:custDataLst>
              <p:tags r:id="rId2"/>
            </p:custDataLst>
            <p:extLst>
              <p:ext uri="{D42A27DB-BD31-4B8C-83A1-F6EECF244321}">
                <p14:modId xmlns:p14="http://schemas.microsoft.com/office/powerpoint/2010/main" val="17796570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90" name="think-cell スライド" r:id="rId5" imgW="554" imgH="551" progId="TCLayout.ActiveDocument.1">
                  <p:embed/>
                </p:oleObj>
              </mc:Choice>
              <mc:Fallback>
                <p:oleObj name="think-cell スライド" r:id="rId5" imgW="554" imgH="551"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63" name="図 62" descr="「確定申告書等作成コーナー」の「申告書を送信した後の作業について」の画面の下部でアンケートのお願いが表示されている画面の画像"/>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4576732" y="4675180"/>
            <a:ext cx="1440000" cy="1226719"/>
          </a:xfrm>
          <a:prstGeom prst="rect">
            <a:avLst/>
          </a:prstGeom>
          <a:ln w="9525">
            <a:solidFill>
              <a:schemeClr val="tx1">
                <a:lumMod val="50000"/>
                <a:lumOff val="50000"/>
              </a:schemeClr>
            </a:solidFill>
          </a:ln>
        </p:spPr>
      </p:pic>
      <p:pic>
        <p:nvPicPr>
          <p:cNvPr id="61" name="図 60" descr="「確定申告書等作成コーナー」の「申告書を送信した後の作業について」の画面の上部の画像"/>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4570935" y="2000087"/>
            <a:ext cx="1440000" cy="962072"/>
          </a:xfrm>
          <a:prstGeom prst="rect">
            <a:avLst/>
          </a:prstGeom>
          <a:ln w="9525">
            <a:solidFill>
              <a:schemeClr val="tx1">
                <a:lumMod val="50000"/>
                <a:lumOff val="50000"/>
              </a:schemeClr>
            </a:solidFill>
          </a:ln>
        </p:spPr>
      </p:pic>
      <p:pic>
        <p:nvPicPr>
          <p:cNvPr id="62" name="図 61" descr="「確定申告書等作成コーナー」の「申告書を送信した後の作業について」の画面の中部で「入力データの保存」が表示されている画面の画像"/>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4576095" y="2978147"/>
            <a:ext cx="1440000" cy="1645953"/>
          </a:xfrm>
          <a:prstGeom prst="rect">
            <a:avLst/>
          </a:prstGeom>
          <a:ln w="9525">
            <a:solidFill>
              <a:schemeClr val="tx1">
                <a:lumMod val="50000"/>
                <a:lumOff val="50000"/>
              </a:schemeClr>
            </a:solidFill>
          </a:ln>
        </p:spPr>
      </p:pic>
      <p:sp>
        <p:nvSpPr>
          <p:cNvPr id="2" name="タイトル 1"/>
          <p:cNvSpPr>
            <a:spLocks noGrp="1"/>
          </p:cNvSpPr>
          <p:nvPr>
            <p:ph type="ctrTitle"/>
          </p:nvPr>
        </p:nvSpPr>
        <p:spPr>
          <a:xfrm>
            <a:off x="1767718" y="529052"/>
            <a:ext cx="7200000" cy="540000"/>
          </a:xfrm>
        </p:spPr>
        <p:txBody>
          <a:bodyPr vert="horz">
            <a:noAutofit/>
          </a:bodyPr>
          <a:lstStyle/>
          <a:p>
            <a:r>
              <a:rPr lang="ja-JP" altLang="en-US" dirty="0"/>
              <a:t>申告書データを印刷して保存</a:t>
            </a:r>
          </a:p>
        </p:txBody>
      </p:sp>
      <p:sp>
        <p:nvSpPr>
          <p:cNvPr id="30" name="サブタイトル 2"/>
          <p:cNvSpPr>
            <a:spLocks noGrp="1"/>
          </p:cNvSpPr>
          <p:nvPr>
            <p:ph type="subTitle" idx="1"/>
          </p:nvPr>
        </p:nvSpPr>
        <p:spPr>
          <a:xfrm>
            <a:off x="441426" y="1433732"/>
            <a:ext cx="8280000" cy="360000"/>
          </a:xfrm>
        </p:spPr>
        <p:txBody>
          <a:bodyPr>
            <a:noAutofit/>
          </a:bodyPr>
          <a:lstStyle/>
          <a:p>
            <a:pPr indent="88900"/>
            <a:r>
              <a:rPr lang="ja-JP" altLang="en-US" dirty="0"/>
              <a:t>作成した申告書のデータを保存する方法</a:t>
            </a:r>
          </a:p>
        </p:txBody>
      </p:sp>
      <p:sp>
        <p:nvSpPr>
          <p:cNvPr id="27" name="テキスト ボックス 26"/>
          <p:cNvSpPr txBox="1"/>
          <p:nvPr/>
        </p:nvSpPr>
        <p:spPr>
          <a:xfrm>
            <a:off x="487786" y="1941522"/>
            <a:ext cx="3868135" cy="3970318"/>
          </a:xfrm>
          <a:prstGeom prst="rect">
            <a:avLst/>
          </a:prstGeom>
          <a:noFill/>
        </p:spPr>
        <p:txBody>
          <a:bodyPr wrap="square" rtlCol="0">
            <a:spAutoFit/>
          </a:bodyPr>
          <a:lstStyle/>
          <a:p>
            <a:pPr indent="7938"/>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a:p>
            <a:pPr indent="7938"/>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入力データの保存</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をタップ　</a:t>
            </a:r>
            <a:endParaRPr lang="en-US" altLang="ja-JP" b="1" dirty="0">
              <a:latin typeface="Meiryo" charset="-128"/>
              <a:ea typeface="Meiryo" charset="-128"/>
              <a:cs typeface="Meiryo" charset="-128"/>
            </a:endParaRPr>
          </a:p>
          <a:p>
            <a:pPr indent="7938"/>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a:p>
            <a:pPr indent="7938"/>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入力データを</a:t>
            </a:r>
            <a:endParaRPr lang="en-US" altLang="ja-JP" b="1" dirty="0">
              <a:latin typeface="Meiryo" charset="-128"/>
              <a:ea typeface="Meiryo" charset="-128"/>
              <a:cs typeface="Meiryo" charset="-128"/>
            </a:endParaRPr>
          </a:p>
          <a:p>
            <a:pPr indent="7938"/>
            <a:r>
              <a:rPr lang="ja-JP" altLang="en-US" b="1" dirty="0">
                <a:latin typeface="Meiryo" charset="-128"/>
                <a:ea typeface="Meiryo" charset="-128"/>
                <a:cs typeface="Meiryo" charset="-128"/>
              </a:rPr>
              <a:t>ダウンロードする</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をタップ</a:t>
            </a:r>
          </a:p>
          <a:p>
            <a:pPr indent="7938"/>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a:p>
            <a:pPr indent="7938"/>
            <a:r>
              <a:rPr lang="ja-JP" altLang="en-US" b="1" dirty="0">
                <a:latin typeface="Meiryo" charset="-128"/>
                <a:ea typeface="Meiryo" charset="-128"/>
                <a:cs typeface="Meiryo" charset="-128"/>
              </a:rPr>
              <a:t>自動でダウンロードが</a:t>
            </a:r>
            <a:endParaRPr lang="en-US" altLang="ja-JP" b="1" dirty="0">
              <a:latin typeface="Meiryo" charset="-128"/>
              <a:ea typeface="Meiryo" charset="-128"/>
              <a:cs typeface="Meiryo" charset="-128"/>
            </a:endParaRPr>
          </a:p>
          <a:p>
            <a:pPr indent="7938"/>
            <a:r>
              <a:rPr lang="ja-JP" altLang="en-US" b="1" dirty="0">
                <a:latin typeface="Meiryo" charset="-128"/>
                <a:ea typeface="Meiryo" charset="-128"/>
                <a:cs typeface="Meiryo" charset="-128"/>
              </a:rPr>
              <a:t>完了します。　</a:t>
            </a:r>
          </a:p>
          <a:p>
            <a:pPr indent="7938"/>
            <a:r>
              <a:rPr lang="ja-JP" altLang="en-US" sz="2400" b="1" dirty="0">
                <a:solidFill>
                  <a:srgbClr val="009650"/>
                </a:solidFill>
                <a:latin typeface="Meiryo" charset="-128"/>
                <a:ea typeface="Meiryo" charset="-128"/>
                <a:cs typeface="Meiryo" charset="-128"/>
              </a:rPr>
              <a:t>❹</a:t>
            </a:r>
            <a:endParaRPr lang="en-US" altLang="ja-JP" sz="2400" b="1" dirty="0">
              <a:solidFill>
                <a:srgbClr val="009650"/>
              </a:solidFill>
              <a:latin typeface="Meiryo" charset="-128"/>
              <a:ea typeface="Meiryo" charset="-128"/>
              <a:cs typeface="Meiryo" charset="-128"/>
            </a:endParaRPr>
          </a:p>
          <a:p>
            <a:pPr indent="7938"/>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戻る</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ボタンをタップ</a:t>
            </a:r>
            <a:endParaRPr lang="en-US" altLang="ja-JP" b="1" dirty="0">
              <a:latin typeface="Meiryo" charset="-128"/>
              <a:ea typeface="Meiryo" charset="-128"/>
              <a:cs typeface="Meiryo" charset="-128"/>
            </a:endParaRPr>
          </a:p>
          <a:p>
            <a:pPr indent="7938"/>
            <a:r>
              <a:rPr lang="ja-JP" altLang="en-US" sz="2400" b="1" dirty="0">
                <a:solidFill>
                  <a:srgbClr val="009650"/>
                </a:solidFill>
                <a:latin typeface="Meiryo" charset="-128"/>
                <a:ea typeface="Meiryo" charset="-128"/>
                <a:cs typeface="Meiryo" charset="-128"/>
              </a:rPr>
              <a:t>❺</a:t>
            </a:r>
            <a:endParaRPr lang="en-US" altLang="ja-JP" sz="2400" b="1" dirty="0">
              <a:solidFill>
                <a:srgbClr val="009650"/>
              </a:solidFill>
              <a:latin typeface="Meiryo" charset="-128"/>
              <a:ea typeface="Meiryo" charset="-128"/>
              <a:cs typeface="Meiryo" charset="-128"/>
            </a:endParaRPr>
          </a:p>
          <a:p>
            <a:pPr indent="7938"/>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終了</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をタップ</a:t>
            </a:r>
          </a:p>
        </p:txBody>
      </p:sp>
      <p:pic>
        <p:nvPicPr>
          <p:cNvPr id="158" name="図 157" descr="「確定申告書等作成コーナー」で入力データの保存表示されている画面の画像"/>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085246" y="1993735"/>
            <a:ext cx="1440000" cy="3594574"/>
          </a:xfrm>
          <a:prstGeom prst="rect">
            <a:avLst/>
          </a:prstGeom>
          <a:noFill/>
          <a:ln w="9525">
            <a:noFill/>
          </a:ln>
        </p:spPr>
      </p:pic>
      <p:pic>
        <p:nvPicPr>
          <p:cNvPr id="152" name="図 151"/>
          <p:cNvPicPr>
            <a:picLocks noChangeAspect="1"/>
          </p:cNvPicPr>
          <p:nvPr/>
        </p:nvPicPr>
        <p:blipFill rotWithShape="1">
          <a:blip r:embed="rId11">
            <a:extLst>
              <a:ext uri="{28A0092B-C50C-407E-A947-70E740481C1C}">
                <a14:useLocalDpi xmlns:a14="http://schemas.microsoft.com/office/drawing/2010/main" val="0"/>
              </a:ext>
            </a:extLst>
          </a:blip>
          <a:srcRect/>
          <a:stretch/>
        </p:blipFill>
        <p:spPr bwMode="auto">
          <a:xfrm>
            <a:off x="7085246" y="5576773"/>
            <a:ext cx="1440000" cy="365291"/>
          </a:xfrm>
          <a:prstGeom prst="rect">
            <a:avLst/>
          </a:prstGeom>
          <a:noFill/>
          <a:ln w="9525" cap="flat" cmpd="sng" algn="ctr">
            <a:noFill/>
            <a:prstDash val="solid"/>
            <a:round/>
            <a:headEnd type="none" w="med" len="med"/>
            <a:tailEnd type="none" w="med" len="med"/>
          </a:ln>
          <a:extLst>
            <a:ext uri="{53640926-AAD7-44D8-BBD7-CCE9431645EC}">
              <a14:shadowObscured xmlns:a14="http://schemas.microsoft.com/office/drawing/2010/main"/>
            </a:ext>
          </a:extLst>
        </p:spPr>
      </p:pic>
      <p:sp>
        <p:nvSpPr>
          <p:cNvPr id="151" name="正方形/長方形 150"/>
          <p:cNvSpPr/>
          <p:nvPr/>
        </p:nvSpPr>
        <p:spPr>
          <a:xfrm>
            <a:off x="4493521" y="2790814"/>
            <a:ext cx="73595" cy="152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7" name="正方形/長方形 56"/>
          <p:cNvSpPr/>
          <p:nvPr/>
        </p:nvSpPr>
        <p:spPr>
          <a:xfrm>
            <a:off x="4600632" y="3635475"/>
            <a:ext cx="1378859" cy="2732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p:cNvSpPr/>
          <p:nvPr/>
        </p:nvSpPr>
        <p:spPr>
          <a:xfrm>
            <a:off x="4605885" y="5594377"/>
            <a:ext cx="1373606" cy="28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p:cNvSpPr/>
          <p:nvPr/>
        </p:nvSpPr>
        <p:spPr>
          <a:xfrm>
            <a:off x="7113567" y="4698850"/>
            <a:ext cx="1368000" cy="28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正方形/長方形 92"/>
          <p:cNvSpPr/>
          <p:nvPr/>
        </p:nvSpPr>
        <p:spPr>
          <a:xfrm>
            <a:off x="7113567" y="5626671"/>
            <a:ext cx="1368000" cy="28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Title 1">
            <a:extLst>
              <a:ext uri="{FF2B5EF4-FFF2-40B4-BE49-F238E27FC236}">
                <a16:creationId xmlns:a16="http://schemas.microsoft.com/office/drawing/2014/main" id="{7184D31A-9B28-4735-B582-4D51BCA25D33}"/>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3-J</a:t>
            </a:r>
          </a:p>
        </p:txBody>
      </p:sp>
      <p:cxnSp>
        <p:nvCxnSpPr>
          <p:cNvPr id="9" name="直線矢印コネクタ 8"/>
          <p:cNvCxnSpPr>
            <a:stCxn id="57" idx="3"/>
          </p:cNvCxnSpPr>
          <p:nvPr/>
        </p:nvCxnSpPr>
        <p:spPr>
          <a:xfrm>
            <a:off x="5979490" y="3772094"/>
            <a:ext cx="11160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7093358" y="1993444"/>
            <a:ext cx="1440000" cy="3938575"/>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1790690" y="914906"/>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pic>
        <p:nvPicPr>
          <p:cNvPr id="31" name="図 30"/>
          <p:cNvPicPr>
            <a:picLocks noChangeAspect="1"/>
          </p:cNvPicPr>
          <p:nvPr/>
        </p:nvPicPr>
        <p:blipFill>
          <a:blip r:embed="rId12"/>
          <a:stretch>
            <a:fillRect/>
          </a:stretch>
        </p:blipFill>
        <p:spPr>
          <a:xfrm>
            <a:off x="4482321" y="2850971"/>
            <a:ext cx="1620000" cy="261290"/>
          </a:xfrm>
          <a:prstGeom prst="rect">
            <a:avLst/>
          </a:prstGeom>
        </p:spPr>
      </p:pic>
      <p:pic>
        <p:nvPicPr>
          <p:cNvPr id="32" name="図 31"/>
          <p:cNvPicPr>
            <a:picLocks noChangeAspect="1"/>
          </p:cNvPicPr>
          <p:nvPr/>
        </p:nvPicPr>
        <p:blipFill>
          <a:blip r:embed="rId12"/>
          <a:stretch>
            <a:fillRect/>
          </a:stretch>
        </p:blipFill>
        <p:spPr>
          <a:xfrm>
            <a:off x="4482321" y="4535838"/>
            <a:ext cx="1620000" cy="261290"/>
          </a:xfrm>
          <a:prstGeom prst="rect">
            <a:avLst/>
          </a:prstGeom>
        </p:spPr>
      </p:pic>
      <p:grpSp>
        <p:nvGrpSpPr>
          <p:cNvPr id="33" name="図形グループ 32"/>
          <p:cNvGrpSpPr/>
          <p:nvPr/>
        </p:nvGrpSpPr>
        <p:grpSpPr>
          <a:xfrm>
            <a:off x="4464418" y="5443493"/>
            <a:ext cx="296586" cy="293005"/>
            <a:chOff x="5878361" y="3995693"/>
            <a:chExt cx="296586" cy="293005"/>
          </a:xfrm>
        </p:grpSpPr>
        <p:sp>
          <p:nvSpPr>
            <p:cNvPr id="34" name="円/楕円 33"/>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フリーフォーム 34"/>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6" name="図形グループ 35"/>
          <p:cNvGrpSpPr/>
          <p:nvPr/>
        </p:nvGrpSpPr>
        <p:grpSpPr>
          <a:xfrm>
            <a:off x="6967181" y="5477361"/>
            <a:ext cx="296586" cy="293005"/>
            <a:chOff x="5101121" y="3995693"/>
            <a:chExt cx="296586" cy="293005"/>
          </a:xfrm>
        </p:grpSpPr>
        <p:sp>
          <p:nvSpPr>
            <p:cNvPr id="37" name="円/楕円 36"/>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フリーフォーム 37"/>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9" name="図形グループ 38"/>
          <p:cNvGrpSpPr/>
          <p:nvPr/>
        </p:nvGrpSpPr>
        <p:grpSpPr>
          <a:xfrm>
            <a:off x="6967181" y="4554494"/>
            <a:ext cx="296586" cy="293005"/>
            <a:chOff x="3546641" y="3995693"/>
            <a:chExt cx="296586" cy="293005"/>
          </a:xfrm>
        </p:grpSpPr>
        <p:sp>
          <p:nvSpPr>
            <p:cNvPr id="40" name="円/楕円 39"/>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フリーフォーム 40"/>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2" name="図形グループ 41"/>
          <p:cNvGrpSpPr/>
          <p:nvPr/>
        </p:nvGrpSpPr>
        <p:grpSpPr>
          <a:xfrm>
            <a:off x="4455286" y="3487694"/>
            <a:ext cx="296587" cy="293005"/>
            <a:chOff x="2897417" y="3995693"/>
            <a:chExt cx="296587" cy="293005"/>
          </a:xfrm>
        </p:grpSpPr>
        <p:sp>
          <p:nvSpPr>
            <p:cNvPr id="43" name="円/楕円 42"/>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27573828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83B75037-67B4-4DA7-8086-746A4BC0B1CC}"/>
              </a:ext>
            </a:extLst>
          </p:cNvPr>
          <p:cNvGraphicFramePr>
            <a:graphicFrameLocks noChangeAspect="1"/>
          </p:cNvGraphicFramePr>
          <p:nvPr>
            <p:custDataLst>
              <p:tags r:id="rId2"/>
            </p:custDataLst>
            <p:extLst>
              <p:ext uri="{D42A27DB-BD31-4B8C-83A1-F6EECF244321}">
                <p14:modId xmlns:p14="http://schemas.microsoft.com/office/powerpoint/2010/main" val="19755626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315" name="think-cell スライド" r:id="rId5" imgW="554" imgH="551" progId="TCLayout.ActiveDocument.1">
                  <p:embed/>
                </p:oleObj>
              </mc:Choice>
              <mc:Fallback>
                <p:oleObj name="think-cell スライド" r:id="rId5" imgW="554" imgH="551"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0" name="object 15" descr="入力データのダウンロード画面"/>
          <p:cNvSpPr>
            <a:spLocks noChangeAspect="1"/>
          </p:cNvSpPr>
          <p:nvPr/>
        </p:nvSpPr>
        <p:spPr>
          <a:xfrm>
            <a:off x="3503952" y="2360600"/>
            <a:ext cx="1440000" cy="1648061"/>
          </a:xfrm>
          <a:prstGeom prst="rect">
            <a:avLst/>
          </a:prstGeom>
          <a:blipFill>
            <a:blip r:embed="rId7" cstate="print"/>
            <a:stretch>
              <a:fillRect/>
            </a:stretch>
          </a:blipFill>
        </p:spPr>
        <p:txBody>
          <a:bodyPr wrap="square" lIns="0" tIns="0" rIns="0" bIns="0" rtlCol="0"/>
          <a:lstStyle/>
          <a:p>
            <a:endParaRPr dirty="0"/>
          </a:p>
        </p:txBody>
      </p:sp>
      <p:pic>
        <p:nvPicPr>
          <p:cNvPr id="5" name="図 4" descr="メニューが開いている画面の画像"/>
          <p:cNvPicPr>
            <a:picLocks noChangeAspect="1"/>
          </p:cNvPicPr>
          <p:nvPr/>
        </p:nvPicPr>
        <p:blipFill rotWithShape="1">
          <a:blip r:embed="rId8">
            <a:extLst>
              <a:ext uri="{28A0092B-C50C-407E-A947-70E740481C1C}">
                <a14:useLocalDpi xmlns:a14="http://schemas.microsoft.com/office/drawing/2010/main" val="0"/>
              </a:ext>
            </a:extLst>
          </a:blip>
          <a:srcRect t="4667"/>
          <a:stretch/>
        </p:blipFill>
        <p:spPr>
          <a:xfrm>
            <a:off x="5299442" y="2360145"/>
            <a:ext cx="1440000" cy="2974366"/>
          </a:xfrm>
          <a:prstGeom prst="rect">
            <a:avLst/>
          </a:prstGeom>
          <a:ln w="9525">
            <a:solidFill>
              <a:schemeClr val="tx1">
                <a:lumMod val="50000"/>
                <a:lumOff val="50000"/>
              </a:schemeClr>
            </a:solidFill>
          </a:ln>
        </p:spPr>
      </p:pic>
      <p:pic>
        <p:nvPicPr>
          <p:cNvPr id="4" name="図 3" descr="入力データのダウンロード画面"/>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7106388" y="3799838"/>
            <a:ext cx="1440000" cy="1078599"/>
          </a:xfrm>
          <a:prstGeom prst="rect">
            <a:avLst/>
          </a:prstGeom>
          <a:ln w="9525">
            <a:solidFill>
              <a:schemeClr val="tx1">
                <a:lumMod val="50000"/>
                <a:lumOff val="50000"/>
              </a:schemeClr>
            </a:solidFill>
          </a:ln>
        </p:spPr>
      </p:pic>
      <p:pic>
        <p:nvPicPr>
          <p:cNvPr id="3" name="図 2" descr="入力データのダウンロード画面"/>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7106388" y="2352511"/>
            <a:ext cx="1440000" cy="982854"/>
          </a:xfrm>
          <a:prstGeom prst="rect">
            <a:avLst/>
          </a:prstGeom>
          <a:ln w="9525">
            <a:solidFill>
              <a:schemeClr val="tx1">
                <a:lumMod val="50000"/>
                <a:lumOff val="50000"/>
              </a:schemeClr>
            </a:solidFill>
          </a:ln>
        </p:spPr>
      </p:pic>
      <p:sp>
        <p:nvSpPr>
          <p:cNvPr id="2" name="タイトル 1"/>
          <p:cNvSpPr>
            <a:spLocks noGrp="1"/>
          </p:cNvSpPr>
          <p:nvPr>
            <p:ph type="ctrTitle"/>
          </p:nvPr>
        </p:nvSpPr>
        <p:spPr>
          <a:xfrm>
            <a:off x="1767718" y="529052"/>
            <a:ext cx="7200000" cy="540000"/>
          </a:xfrm>
        </p:spPr>
        <p:txBody>
          <a:bodyPr vert="horz">
            <a:noAutofit/>
          </a:bodyPr>
          <a:lstStyle/>
          <a:p>
            <a:r>
              <a:rPr lang="ja-JP" altLang="en-US" dirty="0"/>
              <a:t>申告書データを印刷して保存</a:t>
            </a:r>
          </a:p>
        </p:txBody>
      </p:sp>
      <p:sp>
        <p:nvSpPr>
          <p:cNvPr id="30" name="サブタイトル 2"/>
          <p:cNvSpPr>
            <a:spLocks noGrp="1"/>
          </p:cNvSpPr>
          <p:nvPr>
            <p:ph type="subTitle" idx="1"/>
          </p:nvPr>
        </p:nvSpPr>
        <p:spPr>
          <a:xfrm>
            <a:off x="424488" y="1433732"/>
            <a:ext cx="8280000" cy="360000"/>
          </a:xfrm>
        </p:spPr>
        <p:txBody>
          <a:bodyPr>
            <a:noAutofit/>
          </a:bodyPr>
          <a:lstStyle/>
          <a:p>
            <a:pPr indent="88900"/>
            <a:r>
              <a:rPr lang="ja-JP" altLang="en-US" dirty="0"/>
              <a:t>ダウンロードしたファイルの保存場所の確認方法</a:t>
            </a:r>
          </a:p>
        </p:txBody>
      </p:sp>
      <p:sp>
        <p:nvSpPr>
          <p:cNvPr id="27" name="テキスト ボックス 26"/>
          <p:cNvSpPr txBox="1"/>
          <p:nvPr/>
        </p:nvSpPr>
        <p:spPr>
          <a:xfrm>
            <a:off x="493569" y="1947899"/>
            <a:ext cx="2808000" cy="4431983"/>
          </a:xfrm>
          <a:prstGeom prst="rect">
            <a:avLst/>
          </a:prstGeom>
          <a:noFill/>
        </p:spPr>
        <p:txBody>
          <a:bodyPr wrap="square" rtlCol="0">
            <a:spAutoFit/>
          </a:bodyPr>
          <a:lstStyle/>
          <a:p>
            <a:pPr indent="7938"/>
            <a:r>
              <a:rPr lang="ja-JP" altLang="en-US" sz="2400" b="1" dirty="0">
                <a:solidFill>
                  <a:srgbClr val="009650"/>
                </a:solidFill>
                <a:latin typeface="Meiryo" charset="-128"/>
                <a:ea typeface="Meiryo" charset="-128"/>
                <a:cs typeface="Meiryo" charset="-128"/>
              </a:rPr>
              <a:t>❶</a:t>
            </a:r>
            <a:r>
              <a:rPr lang="en-US" altLang="ja-JP" b="1" dirty="0">
                <a:latin typeface="Meiryo" charset="-128"/>
                <a:ea typeface="Meiryo" charset="-128"/>
                <a:cs typeface="Meiryo" charset="-128"/>
              </a:rPr>
              <a:t> </a:t>
            </a:r>
          </a:p>
          <a:p>
            <a:pPr indent="7938"/>
            <a:r>
              <a:rPr lang="ja-JP" altLang="en-US" b="1" dirty="0">
                <a:latin typeface="Meiryo" charset="-128"/>
                <a:ea typeface="Meiryo" charset="-128"/>
                <a:cs typeface="Meiryo" charset="-128"/>
              </a:rPr>
              <a:t>右上のメニューボタンを</a:t>
            </a:r>
            <a:endParaRPr lang="en-US" altLang="ja-JP" b="1" dirty="0">
              <a:latin typeface="Meiryo" charset="-128"/>
              <a:ea typeface="Meiryo" charset="-128"/>
              <a:cs typeface="Meiryo" charset="-128"/>
            </a:endParaRPr>
          </a:p>
          <a:p>
            <a:pPr indent="7938"/>
            <a:r>
              <a:rPr lang="ja-JP" altLang="en-US" b="1" dirty="0">
                <a:latin typeface="Meiryo" charset="-128"/>
                <a:ea typeface="Meiryo" charset="-128"/>
                <a:cs typeface="Meiryo" charset="-128"/>
              </a:rPr>
              <a:t>タップ</a:t>
            </a:r>
          </a:p>
          <a:p>
            <a:pPr indent="7938"/>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a:p>
            <a:pPr indent="7938"/>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ダウンロード</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をタップ</a:t>
            </a:r>
          </a:p>
          <a:p>
            <a:pPr indent="7938"/>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a:p>
            <a:pPr indent="7938"/>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マイファイル</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タブに</a:t>
            </a:r>
            <a:endParaRPr lang="en-US" altLang="ja-JP" b="1" dirty="0">
              <a:latin typeface="Meiryo" charset="-128"/>
              <a:ea typeface="Meiryo" charset="-128"/>
              <a:cs typeface="Meiryo" charset="-128"/>
            </a:endParaRPr>
          </a:p>
          <a:p>
            <a:pPr indent="7938"/>
            <a:r>
              <a:rPr lang="ja-JP" altLang="en-US" b="1" dirty="0">
                <a:latin typeface="Meiryo" charset="-128"/>
                <a:ea typeface="Meiryo" charset="-128"/>
                <a:cs typeface="Meiryo" charset="-128"/>
              </a:rPr>
              <a:t>保存されています</a:t>
            </a:r>
          </a:p>
          <a:p>
            <a:pPr indent="7938"/>
            <a:r>
              <a:rPr lang="ja-JP" altLang="en-US" sz="2400" b="1" dirty="0">
                <a:solidFill>
                  <a:srgbClr val="009650"/>
                </a:solidFill>
                <a:latin typeface="Meiryo" charset="-128"/>
                <a:ea typeface="Meiryo" charset="-128"/>
                <a:cs typeface="Meiryo" charset="-128"/>
              </a:rPr>
              <a:t>❹</a:t>
            </a:r>
            <a:r>
              <a:rPr lang="en-US" altLang="ja-JP" b="1" dirty="0">
                <a:solidFill>
                  <a:srgbClr val="009650"/>
                </a:solidFill>
                <a:latin typeface="Meiryo" charset="-128"/>
                <a:ea typeface="Meiryo" charset="-128"/>
                <a:cs typeface="Meiryo" charset="-128"/>
              </a:rPr>
              <a:t> </a:t>
            </a:r>
          </a:p>
          <a:p>
            <a:pPr indent="7938"/>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共有・削除</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するには</a:t>
            </a:r>
            <a:endParaRPr lang="en-US" altLang="ja-JP" b="1" dirty="0">
              <a:latin typeface="Meiryo" charset="-128"/>
              <a:ea typeface="Meiryo" charset="-128"/>
              <a:cs typeface="Meiryo" charset="-128"/>
            </a:endParaRPr>
          </a:p>
          <a:p>
            <a:pPr indent="7938"/>
            <a:r>
              <a:rPr lang="ja-JP" altLang="en-US" b="1" dirty="0">
                <a:latin typeface="Meiryo" charset="-128"/>
                <a:ea typeface="Meiryo" charset="-128"/>
                <a:cs typeface="Meiryo" charset="-128"/>
              </a:rPr>
              <a:t>ファイルの</a:t>
            </a:r>
            <a:endParaRPr lang="en-US" altLang="ja-JP" b="1" dirty="0">
              <a:latin typeface="Meiryo" charset="-128"/>
              <a:ea typeface="Meiryo" charset="-128"/>
              <a:cs typeface="Meiryo" charset="-128"/>
            </a:endParaRPr>
          </a:p>
          <a:p>
            <a:pPr indent="7938"/>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メニュー</a:t>
            </a:r>
            <a:r>
              <a:rPr lang="ja-JP" altLang="en-US" b="1" spc="-700" dirty="0">
                <a:latin typeface="Meiryo" charset="-128"/>
                <a:ea typeface="Meiryo" charset="-128"/>
                <a:cs typeface="Meiryo" charset="-128"/>
              </a:rPr>
              <a:t> </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をタップ</a:t>
            </a:r>
          </a:p>
          <a:p>
            <a:pPr indent="7938"/>
            <a:r>
              <a:rPr lang="ja-JP" altLang="en-US" sz="2400" b="1" dirty="0">
                <a:solidFill>
                  <a:srgbClr val="009650"/>
                </a:solidFill>
                <a:latin typeface="Meiryo" charset="-128"/>
                <a:ea typeface="Meiryo" charset="-128"/>
                <a:cs typeface="Meiryo" charset="-128"/>
              </a:rPr>
              <a:t>❺</a:t>
            </a:r>
            <a:endParaRPr lang="en-US" altLang="ja-JP" sz="2400" b="1" dirty="0">
              <a:solidFill>
                <a:srgbClr val="009650"/>
              </a:solidFill>
              <a:latin typeface="Meiryo" charset="-128"/>
              <a:ea typeface="Meiryo" charset="-128"/>
              <a:cs typeface="Meiryo" charset="-128"/>
            </a:endParaRPr>
          </a:p>
          <a:p>
            <a:pPr indent="7938"/>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共有・削除</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ができます</a:t>
            </a:r>
          </a:p>
        </p:txBody>
      </p:sp>
      <p:sp>
        <p:nvSpPr>
          <p:cNvPr id="36" name="正方形/長方形 35"/>
          <p:cNvSpPr/>
          <p:nvPr/>
        </p:nvSpPr>
        <p:spPr>
          <a:xfrm>
            <a:off x="5691383" y="3781398"/>
            <a:ext cx="828000" cy="2867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7130107" y="2841963"/>
            <a:ext cx="1080000"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p:cNvSpPr>
            <a:spLocks noChangeAspect="1"/>
          </p:cNvSpPr>
          <p:nvPr/>
        </p:nvSpPr>
        <p:spPr>
          <a:xfrm>
            <a:off x="8262330" y="2841963"/>
            <a:ext cx="324000"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p:cNvSpPr/>
          <p:nvPr/>
        </p:nvSpPr>
        <p:spPr>
          <a:xfrm>
            <a:off x="7843921" y="4311255"/>
            <a:ext cx="648000" cy="4554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Title 1">
            <a:extLst>
              <a:ext uri="{FF2B5EF4-FFF2-40B4-BE49-F238E27FC236}">
                <a16:creationId xmlns:a16="http://schemas.microsoft.com/office/drawing/2014/main" id="{3B15821B-8B19-4302-8B7A-3EE5AFF6537E}"/>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3-J</a:t>
            </a:r>
          </a:p>
        </p:txBody>
      </p:sp>
      <p:sp>
        <p:nvSpPr>
          <p:cNvPr id="111" name="object 16"/>
          <p:cNvSpPr>
            <a:spLocks noChangeAspect="1"/>
          </p:cNvSpPr>
          <p:nvPr/>
        </p:nvSpPr>
        <p:spPr>
          <a:xfrm>
            <a:off x="3503952" y="2352746"/>
            <a:ext cx="1440000" cy="1647524"/>
          </a:xfrm>
          <a:custGeom>
            <a:avLst/>
            <a:gdLst/>
            <a:ahLst/>
            <a:cxnLst/>
            <a:rect l="l" t="t" r="r" b="b"/>
            <a:pathLst>
              <a:path w="2022475" h="2313940">
                <a:moveTo>
                  <a:pt x="2020824" y="2313432"/>
                </a:moveTo>
                <a:lnTo>
                  <a:pt x="3048" y="2313432"/>
                </a:lnTo>
                <a:lnTo>
                  <a:pt x="0" y="2310384"/>
                </a:lnTo>
                <a:lnTo>
                  <a:pt x="0" y="3048"/>
                </a:lnTo>
                <a:lnTo>
                  <a:pt x="3048" y="0"/>
                </a:lnTo>
                <a:lnTo>
                  <a:pt x="2020824" y="0"/>
                </a:lnTo>
                <a:lnTo>
                  <a:pt x="2022348" y="3048"/>
                </a:lnTo>
                <a:lnTo>
                  <a:pt x="2022348" y="4572"/>
                </a:lnTo>
                <a:lnTo>
                  <a:pt x="9144" y="4572"/>
                </a:lnTo>
                <a:lnTo>
                  <a:pt x="4572" y="10668"/>
                </a:lnTo>
                <a:lnTo>
                  <a:pt x="9144" y="10668"/>
                </a:lnTo>
                <a:lnTo>
                  <a:pt x="9144" y="2304288"/>
                </a:lnTo>
                <a:lnTo>
                  <a:pt x="4572" y="2304288"/>
                </a:lnTo>
                <a:lnTo>
                  <a:pt x="9144" y="2308860"/>
                </a:lnTo>
                <a:lnTo>
                  <a:pt x="2022348" y="2308860"/>
                </a:lnTo>
                <a:lnTo>
                  <a:pt x="2022348" y="2310384"/>
                </a:lnTo>
                <a:lnTo>
                  <a:pt x="2020824" y="2313432"/>
                </a:lnTo>
                <a:close/>
              </a:path>
              <a:path w="2022475" h="2313940">
                <a:moveTo>
                  <a:pt x="9144" y="10668"/>
                </a:moveTo>
                <a:lnTo>
                  <a:pt x="4572" y="10668"/>
                </a:lnTo>
                <a:lnTo>
                  <a:pt x="9144" y="4572"/>
                </a:lnTo>
                <a:lnTo>
                  <a:pt x="9144" y="10668"/>
                </a:lnTo>
                <a:close/>
              </a:path>
              <a:path w="2022475" h="2313940">
                <a:moveTo>
                  <a:pt x="2013204" y="10668"/>
                </a:moveTo>
                <a:lnTo>
                  <a:pt x="9144" y="10668"/>
                </a:lnTo>
                <a:lnTo>
                  <a:pt x="9144" y="4572"/>
                </a:lnTo>
                <a:lnTo>
                  <a:pt x="2013204" y="4572"/>
                </a:lnTo>
                <a:lnTo>
                  <a:pt x="2013204" y="10668"/>
                </a:lnTo>
                <a:close/>
              </a:path>
              <a:path w="2022475" h="2313940">
                <a:moveTo>
                  <a:pt x="2013204" y="2308860"/>
                </a:moveTo>
                <a:lnTo>
                  <a:pt x="2013204" y="4572"/>
                </a:lnTo>
                <a:lnTo>
                  <a:pt x="2017776" y="10668"/>
                </a:lnTo>
                <a:lnTo>
                  <a:pt x="2022348" y="10668"/>
                </a:lnTo>
                <a:lnTo>
                  <a:pt x="2022348" y="2304288"/>
                </a:lnTo>
                <a:lnTo>
                  <a:pt x="2017776" y="2304288"/>
                </a:lnTo>
                <a:lnTo>
                  <a:pt x="2013204" y="2308860"/>
                </a:lnTo>
                <a:close/>
              </a:path>
              <a:path w="2022475" h="2313940">
                <a:moveTo>
                  <a:pt x="2022348" y="10668"/>
                </a:moveTo>
                <a:lnTo>
                  <a:pt x="2017776" y="10668"/>
                </a:lnTo>
                <a:lnTo>
                  <a:pt x="2013204" y="4572"/>
                </a:lnTo>
                <a:lnTo>
                  <a:pt x="2022348" y="4572"/>
                </a:lnTo>
                <a:lnTo>
                  <a:pt x="2022348" y="10668"/>
                </a:lnTo>
                <a:close/>
              </a:path>
              <a:path w="2022475" h="2313940">
                <a:moveTo>
                  <a:pt x="9144" y="2308860"/>
                </a:moveTo>
                <a:lnTo>
                  <a:pt x="4572" y="2304288"/>
                </a:lnTo>
                <a:lnTo>
                  <a:pt x="9144" y="2304288"/>
                </a:lnTo>
                <a:lnTo>
                  <a:pt x="9144" y="2308860"/>
                </a:lnTo>
                <a:close/>
              </a:path>
              <a:path w="2022475" h="2313940">
                <a:moveTo>
                  <a:pt x="2013204" y="2308860"/>
                </a:moveTo>
                <a:lnTo>
                  <a:pt x="9144" y="2308860"/>
                </a:lnTo>
                <a:lnTo>
                  <a:pt x="9144" y="2304288"/>
                </a:lnTo>
                <a:lnTo>
                  <a:pt x="2013204" y="2304288"/>
                </a:lnTo>
                <a:lnTo>
                  <a:pt x="2013204" y="2308860"/>
                </a:lnTo>
                <a:close/>
              </a:path>
              <a:path w="2022475" h="2313940">
                <a:moveTo>
                  <a:pt x="2022348" y="2308860"/>
                </a:moveTo>
                <a:lnTo>
                  <a:pt x="2013204" y="2308860"/>
                </a:lnTo>
                <a:lnTo>
                  <a:pt x="2017776" y="2304288"/>
                </a:lnTo>
                <a:lnTo>
                  <a:pt x="2022348" y="2304288"/>
                </a:lnTo>
                <a:lnTo>
                  <a:pt x="2022348" y="2308860"/>
                </a:lnTo>
                <a:close/>
              </a:path>
            </a:pathLst>
          </a:custGeom>
          <a:solidFill>
            <a:srgbClr val="000000"/>
          </a:solidFill>
          <a:ln w="9525">
            <a:solidFill>
              <a:schemeClr val="tx1">
                <a:lumMod val="50000"/>
                <a:lumOff val="50000"/>
              </a:schemeClr>
            </a:solidFill>
            <a:miter lim="800000"/>
          </a:ln>
        </p:spPr>
        <p:txBody>
          <a:bodyPr wrap="square" lIns="0" tIns="0" rIns="0" bIns="0" rtlCol="0"/>
          <a:lstStyle/>
          <a:p>
            <a:endParaRPr dirty="0"/>
          </a:p>
        </p:txBody>
      </p:sp>
      <p:sp>
        <p:nvSpPr>
          <p:cNvPr id="6" name="正方形/長方形 5"/>
          <p:cNvSpPr/>
          <p:nvPr/>
        </p:nvSpPr>
        <p:spPr>
          <a:xfrm>
            <a:off x="4346663" y="2455334"/>
            <a:ext cx="196483" cy="84137"/>
          </a:xfrm>
          <a:prstGeom prst="rect">
            <a:avLst/>
          </a:prstGeom>
          <a:solidFill>
            <a:srgbClr val="EF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1790690" y="914906"/>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sp>
        <p:nvSpPr>
          <p:cNvPr id="33" name="正方形/長方形 32"/>
          <p:cNvSpPr>
            <a:spLocks noChangeAspect="1"/>
          </p:cNvSpPr>
          <p:nvPr/>
        </p:nvSpPr>
        <p:spPr>
          <a:xfrm>
            <a:off x="4683918" y="2317810"/>
            <a:ext cx="324000"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 name="図形グループ 33"/>
          <p:cNvGrpSpPr/>
          <p:nvPr/>
        </p:nvGrpSpPr>
        <p:grpSpPr>
          <a:xfrm>
            <a:off x="8350626" y="4622227"/>
            <a:ext cx="296586" cy="293005"/>
            <a:chOff x="5878361" y="3995693"/>
            <a:chExt cx="296586" cy="293005"/>
          </a:xfrm>
        </p:grpSpPr>
        <p:sp>
          <p:nvSpPr>
            <p:cNvPr id="49" name="円/楕円 48"/>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フリーフォーム 50"/>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6" name="図形グループ 55"/>
          <p:cNvGrpSpPr/>
          <p:nvPr/>
        </p:nvGrpSpPr>
        <p:grpSpPr>
          <a:xfrm>
            <a:off x="8436990" y="2691820"/>
            <a:ext cx="296586" cy="293005"/>
            <a:chOff x="5101121" y="3995693"/>
            <a:chExt cx="296586" cy="293005"/>
          </a:xfrm>
        </p:grpSpPr>
        <p:sp>
          <p:nvSpPr>
            <p:cNvPr id="57" name="円/楕円 56"/>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フリーフォーム 57"/>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0" name="図形グループ 59"/>
          <p:cNvGrpSpPr/>
          <p:nvPr/>
        </p:nvGrpSpPr>
        <p:grpSpPr>
          <a:xfrm>
            <a:off x="6984105" y="2691822"/>
            <a:ext cx="296586" cy="293005"/>
            <a:chOff x="4232441" y="3995693"/>
            <a:chExt cx="296586" cy="293005"/>
          </a:xfrm>
        </p:grpSpPr>
        <p:sp>
          <p:nvSpPr>
            <p:cNvPr id="61" name="円/楕円 60"/>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2" name="フリーフォーム 61"/>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63" name="図形グループ 62"/>
          <p:cNvGrpSpPr/>
          <p:nvPr/>
        </p:nvGrpSpPr>
        <p:grpSpPr>
          <a:xfrm>
            <a:off x="6374504" y="3631618"/>
            <a:ext cx="296586" cy="293005"/>
            <a:chOff x="3546641" y="3995693"/>
            <a:chExt cx="296586" cy="293005"/>
          </a:xfrm>
        </p:grpSpPr>
        <p:sp>
          <p:nvSpPr>
            <p:cNvPr id="64" name="円/楕円 63"/>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5" name="フリーフォーム 64"/>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66" name="図形グループ 65"/>
          <p:cNvGrpSpPr/>
          <p:nvPr/>
        </p:nvGrpSpPr>
        <p:grpSpPr>
          <a:xfrm>
            <a:off x="4548416" y="2166887"/>
            <a:ext cx="296587" cy="293005"/>
            <a:chOff x="2897417" y="3995693"/>
            <a:chExt cx="296587" cy="293005"/>
          </a:xfrm>
        </p:grpSpPr>
        <p:sp>
          <p:nvSpPr>
            <p:cNvPr id="67" name="円/楕円 66"/>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10481034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確定申告書等作成コーナー」の画面の画像"/>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0156" y="2729103"/>
            <a:ext cx="1800000" cy="3109091"/>
          </a:xfrm>
          <a:prstGeom prst="rect">
            <a:avLst/>
          </a:prstGeom>
          <a:ln w="9525">
            <a:solidFill>
              <a:schemeClr val="tx1">
                <a:lumMod val="50000"/>
                <a:lumOff val="50000"/>
              </a:schemeClr>
            </a:solidFill>
          </a:ln>
        </p:spPr>
      </p:pic>
      <p:pic>
        <p:nvPicPr>
          <p:cNvPr id="6" name="図 5" descr="「確定申告書等作成コーナー」の保存データの読込の画面の画像"/>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732778" y="2729155"/>
            <a:ext cx="1800000" cy="2177280"/>
          </a:xfrm>
          <a:prstGeom prst="rect">
            <a:avLst/>
          </a:prstGeom>
          <a:ln w="9525">
            <a:solidFill>
              <a:schemeClr val="tx1">
                <a:lumMod val="50000"/>
                <a:lumOff val="50000"/>
              </a:schemeClr>
            </a:solidFill>
          </a:ln>
        </p:spPr>
      </p:pic>
      <p:pic>
        <p:nvPicPr>
          <p:cNvPr id="33" name="図 32" descr="「確定申告書等作成コーナー」で「保存データの利用」の画面の画像"/>
          <p:cNvPicPr>
            <a:picLocks noChangeAspect="1"/>
          </p:cNvPicPr>
          <p:nvPr/>
        </p:nvPicPr>
        <p:blipFill rotWithShape="1">
          <a:blip r:embed="rId5">
            <a:extLst>
              <a:ext uri="{28A0092B-C50C-407E-A947-70E740481C1C}">
                <a14:useLocalDpi xmlns:a14="http://schemas.microsoft.com/office/drawing/2010/main" val="0"/>
              </a:ext>
            </a:extLst>
          </a:blip>
          <a:srcRect l="-1" r="1345" b="34599"/>
          <a:stretch/>
        </p:blipFill>
        <p:spPr>
          <a:xfrm>
            <a:off x="4656829" y="2729155"/>
            <a:ext cx="1800000" cy="3151374"/>
          </a:xfrm>
          <a:prstGeom prst="rect">
            <a:avLst/>
          </a:prstGeom>
          <a:ln w="9525">
            <a:solidFill>
              <a:schemeClr val="tx1">
                <a:lumMod val="50000"/>
                <a:lumOff val="50000"/>
              </a:schemeClr>
            </a:solidFill>
          </a:ln>
        </p:spPr>
      </p:pic>
      <p:sp>
        <p:nvSpPr>
          <p:cNvPr id="2" name="タイトル 1"/>
          <p:cNvSpPr>
            <a:spLocks noGrp="1"/>
          </p:cNvSpPr>
          <p:nvPr>
            <p:ph type="ctrTitle"/>
          </p:nvPr>
        </p:nvSpPr>
        <p:spPr>
          <a:xfrm>
            <a:off x="1767718" y="529052"/>
            <a:ext cx="7200000" cy="540000"/>
          </a:xfrm>
        </p:spPr>
        <p:txBody>
          <a:bodyPr>
            <a:noAutofit/>
          </a:bodyPr>
          <a:lstStyle/>
          <a:p>
            <a:r>
              <a:rPr lang="ja-JP" altLang="en-US" dirty="0"/>
              <a:t>申告書の保存データの修</a:t>
            </a:r>
            <a:r>
              <a:rPr lang="ja-JP" altLang="en-US" spc="-1000" dirty="0"/>
              <a:t>正</a:t>
            </a:r>
            <a:r>
              <a:rPr lang="ja-JP" altLang="en-US" spc="-500" dirty="0"/>
              <a:t>・</a:t>
            </a:r>
            <a:r>
              <a:rPr lang="ja-JP" altLang="en-US" dirty="0"/>
              <a:t>再開</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3-K</a:t>
            </a:r>
          </a:p>
        </p:txBody>
      </p:sp>
      <p:sp>
        <p:nvSpPr>
          <p:cNvPr id="30" name="サブタイトル 2"/>
          <p:cNvSpPr>
            <a:spLocks noGrp="1"/>
          </p:cNvSpPr>
          <p:nvPr>
            <p:ph type="subTitle" idx="1"/>
          </p:nvPr>
        </p:nvSpPr>
        <p:spPr>
          <a:xfrm>
            <a:off x="499337" y="1400949"/>
            <a:ext cx="8280000" cy="675920"/>
          </a:xfrm>
        </p:spPr>
        <p:txBody>
          <a:bodyPr>
            <a:noAutofit/>
          </a:bodyPr>
          <a:lstStyle/>
          <a:p>
            <a:pPr indent="7938">
              <a:lnSpc>
                <a:spcPct val="100000"/>
              </a:lnSpc>
              <a:spcBef>
                <a:spcPts val="400"/>
              </a:spcBef>
            </a:pPr>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所得税の確定申告</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のページから、</a:t>
            </a:r>
            <a:endParaRPr lang="en-US" altLang="ja-JP" dirty="0"/>
          </a:p>
          <a:p>
            <a:pPr indent="7938">
              <a:lnSpc>
                <a:spcPct val="100000"/>
              </a:lnSpc>
              <a:spcBef>
                <a:spcPts val="400"/>
              </a:spcBef>
            </a:pPr>
            <a:r>
              <a:rPr lang="ja-JP" altLang="en-US" dirty="0"/>
              <a:t>申告書の修正・再開をすることができます。</a:t>
            </a:r>
          </a:p>
        </p:txBody>
      </p:sp>
      <p:sp>
        <p:nvSpPr>
          <p:cNvPr id="27" name="テキスト ボックス 26"/>
          <p:cNvSpPr txBox="1"/>
          <p:nvPr/>
        </p:nvSpPr>
        <p:spPr>
          <a:xfrm>
            <a:off x="505222" y="2214728"/>
            <a:ext cx="3600000" cy="3724096"/>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トップページの</a:t>
            </a:r>
            <a:endParaRPr lang="en-US" altLang="ja-JP" sz="2000" b="1" dirty="0">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保存データ</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利用</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p>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作成再開</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タップ</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保存データの</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選択</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p>
        </p:txBody>
      </p:sp>
      <p:sp>
        <p:nvSpPr>
          <p:cNvPr id="19" name="正方形/長方形 18"/>
          <p:cNvSpPr/>
          <p:nvPr/>
        </p:nvSpPr>
        <p:spPr>
          <a:xfrm>
            <a:off x="4671427" y="4030135"/>
            <a:ext cx="1764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6738080" y="4499818"/>
            <a:ext cx="792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a:spLocks/>
          </p:cNvSpPr>
          <p:nvPr/>
        </p:nvSpPr>
        <p:spPr>
          <a:xfrm>
            <a:off x="2600627" y="4935861"/>
            <a:ext cx="1764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2703997" y="3138002"/>
            <a:ext cx="1516307" cy="5433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 name="図形グループ 24"/>
          <p:cNvGrpSpPr/>
          <p:nvPr/>
        </p:nvGrpSpPr>
        <p:grpSpPr>
          <a:xfrm>
            <a:off x="6594645" y="4351299"/>
            <a:ext cx="296586" cy="293005"/>
            <a:chOff x="4232441" y="3995693"/>
            <a:chExt cx="296586" cy="293005"/>
          </a:xfrm>
        </p:grpSpPr>
        <p:sp>
          <p:nvSpPr>
            <p:cNvPr id="31" name="円/楕円 30"/>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フリーフォーム 33"/>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7" name="図形グループ 36"/>
          <p:cNvGrpSpPr/>
          <p:nvPr/>
        </p:nvGrpSpPr>
        <p:grpSpPr>
          <a:xfrm>
            <a:off x="4528775" y="3877164"/>
            <a:ext cx="296586" cy="293005"/>
            <a:chOff x="3546641" y="3995693"/>
            <a:chExt cx="296586" cy="293005"/>
          </a:xfrm>
        </p:grpSpPr>
        <p:sp>
          <p:nvSpPr>
            <p:cNvPr id="38" name="円/楕円 37"/>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フリーフォーム 38"/>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0" name="図形グループ 39"/>
          <p:cNvGrpSpPr/>
          <p:nvPr/>
        </p:nvGrpSpPr>
        <p:grpSpPr>
          <a:xfrm>
            <a:off x="2457151" y="4783097"/>
            <a:ext cx="296587" cy="293005"/>
            <a:chOff x="2897417" y="3995693"/>
            <a:chExt cx="296587" cy="293005"/>
          </a:xfrm>
        </p:grpSpPr>
        <p:sp>
          <p:nvSpPr>
            <p:cNvPr id="41" name="円/楕円 40"/>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22" name="テキスト ボックス 21">
            <a:extLst>
              <a:ext uri="{FF2B5EF4-FFF2-40B4-BE49-F238E27FC236}">
                <a16:creationId xmlns:a16="http://schemas.microsoft.com/office/drawing/2014/main" id="{809978A9-4648-433F-A5E3-F6515886C9C6}"/>
              </a:ext>
            </a:extLst>
          </p:cNvPr>
          <p:cNvSpPr txBox="1"/>
          <p:nvPr/>
        </p:nvSpPr>
        <p:spPr>
          <a:xfrm>
            <a:off x="1790690" y="914906"/>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spTree>
    <p:extLst>
      <p:ext uri="{BB962C8B-B14F-4D97-AF65-F5344CB8AC3E}">
        <p14:creationId xmlns:p14="http://schemas.microsoft.com/office/powerpoint/2010/main" val="19546205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確定申告書等作成コーナー」の保存データの読込で操作の選択をする画面の画像"/>
          <p:cNvPicPr>
            <a:picLocks noChangeAspect="1"/>
          </p:cNvPicPr>
          <p:nvPr/>
        </p:nvPicPr>
        <p:blipFill rotWithShape="1">
          <a:blip r:embed="rId3">
            <a:extLst>
              <a:ext uri="{28A0092B-C50C-407E-A947-70E740481C1C}">
                <a14:useLocalDpi xmlns:a14="http://schemas.microsoft.com/office/drawing/2010/main" val="0"/>
              </a:ext>
            </a:extLst>
          </a:blip>
          <a:srcRect l="-706" t="11706" r="706" b="6687"/>
          <a:stretch/>
        </p:blipFill>
        <p:spPr>
          <a:xfrm>
            <a:off x="3323135" y="1989138"/>
            <a:ext cx="1800000" cy="3176909"/>
          </a:xfrm>
          <a:prstGeom prst="rect">
            <a:avLst/>
          </a:prstGeom>
          <a:ln w="9525">
            <a:solidFill>
              <a:schemeClr val="tx1">
                <a:lumMod val="50000"/>
                <a:lumOff val="50000"/>
              </a:schemeClr>
            </a:solidFill>
          </a:ln>
        </p:spPr>
      </p:pic>
      <p:pic>
        <p:nvPicPr>
          <p:cNvPr id="5" name="図 4" descr="コンテンツマネージャの画面の画像"/>
          <p:cNvPicPr>
            <a:picLocks noChangeAspect="1"/>
          </p:cNvPicPr>
          <p:nvPr/>
        </p:nvPicPr>
        <p:blipFill rotWithShape="1">
          <a:blip r:embed="rId4">
            <a:extLst>
              <a:ext uri="{28A0092B-C50C-407E-A947-70E740481C1C}">
                <a14:useLocalDpi xmlns:a14="http://schemas.microsoft.com/office/drawing/2010/main" val="0"/>
              </a:ext>
            </a:extLst>
          </a:blip>
          <a:srcRect t="4167"/>
          <a:stretch/>
        </p:blipFill>
        <p:spPr>
          <a:xfrm>
            <a:off x="6021363" y="1997605"/>
            <a:ext cx="1800000" cy="3737504"/>
          </a:xfrm>
          <a:prstGeom prst="rect">
            <a:avLst/>
          </a:prstGeom>
          <a:ln w="9525">
            <a:solidFill>
              <a:schemeClr val="tx1">
                <a:lumMod val="50000"/>
                <a:lumOff val="50000"/>
              </a:schemeClr>
            </a:solidFill>
          </a:ln>
        </p:spPr>
      </p:pic>
      <p:pic>
        <p:nvPicPr>
          <p:cNvPr id="4" name="図 3" descr="ダウンロード画面の画像&#10;"/>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732756" y="3546343"/>
            <a:ext cx="1800000" cy="2586992"/>
          </a:xfrm>
          <a:prstGeom prst="rect">
            <a:avLst/>
          </a:prstGeom>
          <a:ln w="9525">
            <a:solidFill>
              <a:schemeClr val="tx1">
                <a:lumMod val="50000"/>
                <a:lumOff val="50000"/>
              </a:schemeClr>
            </a:solidFill>
          </a:ln>
        </p:spPr>
      </p:pic>
      <p:sp>
        <p:nvSpPr>
          <p:cNvPr id="2" name="タイトル 1"/>
          <p:cNvSpPr>
            <a:spLocks noGrp="1"/>
          </p:cNvSpPr>
          <p:nvPr>
            <p:ph type="ctrTitle"/>
          </p:nvPr>
        </p:nvSpPr>
        <p:spPr>
          <a:xfrm>
            <a:off x="1767718" y="529052"/>
            <a:ext cx="7200000" cy="540000"/>
          </a:xfrm>
        </p:spPr>
        <p:txBody>
          <a:bodyPr>
            <a:noAutofit/>
          </a:bodyPr>
          <a:lstStyle/>
          <a:p>
            <a:r>
              <a:rPr lang="ja-JP" altLang="en-US" dirty="0"/>
              <a:t>申告書の保存データの修</a:t>
            </a:r>
            <a:r>
              <a:rPr lang="ja-JP" altLang="en-US" spc="-1000" dirty="0"/>
              <a:t>正</a:t>
            </a:r>
            <a:r>
              <a:rPr lang="ja-JP" altLang="en-US" spc="-500" dirty="0"/>
              <a:t>・</a:t>
            </a:r>
            <a:r>
              <a:rPr lang="ja-JP" altLang="en-US" dirty="0"/>
              <a:t>再開</a:t>
            </a:r>
          </a:p>
        </p:txBody>
      </p:sp>
      <p:sp>
        <p:nvSpPr>
          <p:cNvPr id="27" name="テキスト ボックス 26"/>
          <p:cNvSpPr txBox="1"/>
          <p:nvPr/>
        </p:nvSpPr>
        <p:spPr>
          <a:xfrm>
            <a:off x="333823" y="1447742"/>
            <a:ext cx="2700000" cy="4955203"/>
          </a:xfrm>
          <a:prstGeom prst="rect">
            <a:avLst/>
          </a:prstGeom>
          <a:noFill/>
        </p:spPr>
        <p:txBody>
          <a:bodyPr wrap="square" rtlCol="0">
            <a:spAutoFit/>
          </a:bodyPr>
          <a:lstStyle/>
          <a:p>
            <a:pPr marL="185738" indent="-177800"/>
            <a:r>
              <a:rPr lang="en-US" altLang="ja-JP" sz="3200" b="1" dirty="0">
                <a:solidFill>
                  <a:srgbClr val="009650"/>
                </a:solidFill>
                <a:latin typeface="Meiryo" charset="-128"/>
                <a:ea typeface="Meiryo" charset="-128"/>
                <a:cs typeface="Meiryo" charset="-128"/>
              </a:rPr>
              <a:t>	</a:t>
            </a:r>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pPr marL="185738" indent="-17780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操作の選択では</a:t>
            </a:r>
            <a:endParaRPr lang="en-US" altLang="ja-JP" sz="2000" b="1" dirty="0">
              <a:latin typeface="Meiryo" charset="-128"/>
              <a:ea typeface="Meiryo" charset="-128"/>
              <a:cs typeface="Meiryo" charset="-128"/>
            </a:endParaRPr>
          </a:p>
          <a:p>
            <a:pPr marL="185738" indent="-177800"/>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2000" b="1" dirty="0">
                <a:latin typeface="Meiryo" charset="-128"/>
                <a:ea typeface="Meiryo" charset="-128"/>
                <a:cs typeface="Meiryo" charset="-128"/>
              </a:rPr>
              <a:t>コンテンツ</a:t>
            </a:r>
            <a:endParaRPr lang="en-US" altLang="ja-JP" sz="2000" b="1" dirty="0">
              <a:latin typeface="Meiryo" charset="-128"/>
              <a:ea typeface="Meiryo" charset="-128"/>
              <a:cs typeface="Meiryo" charset="-128"/>
            </a:endParaRPr>
          </a:p>
          <a:p>
            <a:pPr marL="185738" indent="-17780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マネージャー</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pPr marL="185738" indent="-17780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タップ</a:t>
            </a:r>
          </a:p>
          <a:p>
            <a:pPr marL="185738" indent="-177800"/>
            <a:r>
              <a:rPr lang="en-US" altLang="ja-JP" sz="3200" b="1" dirty="0">
                <a:solidFill>
                  <a:srgbClr val="009650"/>
                </a:solidFill>
                <a:latin typeface="Meiryo" charset="-128"/>
                <a:ea typeface="Meiryo" charset="-128"/>
                <a:cs typeface="Meiryo" charset="-128"/>
              </a:rPr>
              <a:t>	</a:t>
            </a:r>
            <a:r>
              <a:rPr lang="ja-JP" altLang="en-US" sz="3200" b="1" dirty="0">
                <a:solidFill>
                  <a:srgbClr val="009650"/>
                </a:solidFill>
                <a:latin typeface="Meiryo" charset="-128"/>
                <a:ea typeface="Meiryo" charset="-128"/>
                <a:cs typeface="Meiryo" charset="-128"/>
              </a:rPr>
              <a:t>❺</a:t>
            </a:r>
            <a:endParaRPr lang="en-US" altLang="ja-JP" sz="3200" b="1" dirty="0">
              <a:solidFill>
                <a:srgbClr val="009650"/>
              </a:solidFill>
              <a:latin typeface="Meiryo" charset="-128"/>
              <a:ea typeface="Meiryo" charset="-128"/>
              <a:cs typeface="Meiryo" charset="-128"/>
            </a:endParaRPr>
          </a:p>
          <a:p>
            <a:pPr marL="185738" indent="-17780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ダウンロードを</a:t>
            </a:r>
            <a:endParaRPr lang="en-US" altLang="ja-JP" sz="2000" b="1" dirty="0">
              <a:latin typeface="Meiryo" charset="-128"/>
              <a:ea typeface="Meiryo" charset="-128"/>
              <a:cs typeface="Meiryo" charset="-128"/>
            </a:endParaRPr>
          </a:p>
          <a:p>
            <a:pPr marL="185738" indent="-17780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タップ</a:t>
            </a:r>
          </a:p>
          <a:p>
            <a:pPr marL="185738" indent="-177800"/>
            <a:r>
              <a:rPr lang="en-US" altLang="ja-JP" sz="3200" b="1" dirty="0">
                <a:solidFill>
                  <a:srgbClr val="009650"/>
                </a:solidFill>
                <a:latin typeface="Meiryo" charset="-128"/>
                <a:ea typeface="Meiryo" charset="-128"/>
                <a:cs typeface="Meiryo" charset="-128"/>
              </a:rPr>
              <a:t>	</a:t>
            </a:r>
            <a:r>
              <a:rPr lang="ja-JP" altLang="en-US" sz="3200" b="1" dirty="0">
                <a:solidFill>
                  <a:srgbClr val="009650"/>
                </a:solidFill>
                <a:latin typeface="Meiryo" charset="-128"/>
                <a:ea typeface="Meiryo" charset="-128"/>
                <a:cs typeface="Meiryo" charset="-128"/>
              </a:rPr>
              <a:t>❻</a:t>
            </a:r>
            <a:endParaRPr lang="en-US" altLang="ja-JP" sz="3200" b="1" dirty="0">
              <a:solidFill>
                <a:srgbClr val="009650"/>
              </a:solidFill>
              <a:latin typeface="Meiryo" charset="-128"/>
              <a:ea typeface="Meiryo" charset="-128"/>
              <a:cs typeface="Meiryo" charset="-128"/>
            </a:endParaRPr>
          </a:p>
          <a:p>
            <a:pPr marL="185738" indent="-17780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データファイル</a:t>
            </a:r>
            <a:endParaRPr lang="en-US" altLang="ja-JP" sz="2000" b="1" dirty="0">
              <a:latin typeface="Meiryo" charset="-128"/>
              <a:ea typeface="Meiryo" charset="-128"/>
              <a:cs typeface="Meiryo" charset="-128"/>
            </a:endParaRPr>
          </a:p>
          <a:p>
            <a:pPr marL="185738" indent="-177800"/>
            <a:r>
              <a:rPr lang="ja-JP" altLang="en-US" sz="2000" b="1" dirty="0">
                <a:latin typeface="Meiryo" charset="-128"/>
                <a:ea typeface="Meiryo" charset="-128"/>
                <a:cs typeface="Meiryo" charset="-128"/>
              </a:rPr>
              <a:t>（ファイルの</a:t>
            </a:r>
            <a:endParaRPr lang="en-US" altLang="ja-JP" sz="2000" b="1" dirty="0">
              <a:latin typeface="Meiryo" charset="-128"/>
              <a:ea typeface="Meiryo" charset="-128"/>
              <a:cs typeface="Meiryo" charset="-128"/>
            </a:endParaRPr>
          </a:p>
          <a:p>
            <a:pPr marL="185738" indent="-17780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拡張子は</a:t>
            </a:r>
            <a:r>
              <a:rPr lang="en-US" altLang="ja-JP" sz="2000" b="1" dirty="0">
                <a:latin typeface="Meiryo" charset="-128"/>
                <a:ea typeface="Meiryo" charset="-128"/>
                <a:cs typeface="Meiryo" charset="-128"/>
              </a:rPr>
              <a:t>.data</a:t>
            </a:r>
            <a:r>
              <a:rPr lang="ja-JP" altLang="en-US" sz="2000" b="1" spc="-700" dirty="0">
                <a:latin typeface="Meiryo" charset="-128"/>
                <a:ea typeface="Meiryo" charset="-128"/>
                <a:cs typeface="Meiryo" charset="-128"/>
              </a:rPr>
              <a:t>）</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pPr marL="185738" indent="-17780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タップ</a:t>
            </a:r>
          </a:p>
          <a:p>
            <a:pPr marL="185738" indent="-177800"/>
            <a:endParaRPr lang="ja-JP" altLang="en-US" sz="2000" b="1" dirty="0">
              <a:latin typeface="Meiryo" charset="-128"/>
              <a:ea typeface="Meiryo" charset="-128"/>
              <a:cs typeface="Meiryo" charset="-128"/>
            </a:endParaRPr>
          </a:p>
        </p:txBody>
      </p:sp>
      <p:sp>
        <p:nvSpPr>
          <p:cNvPr id="20" name="正方形/長方形 19"/>
          <p:cNvSpPr/>
          <p:nvPr/>
        </p:nvSpPr>
        <p:spPr>
          <a:xfrm>
            <a:off x="6044983" y="2881249"/>
            <a:ext cx="1152000"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a:spLocks/>
          </p:cNvSpPr>
          <p:nvPr/>
        </p:nvSpPr>
        <p:spPr>
          <a:xfrm>
            <a:off x="3334442" y="4210628"/>
            <a:ext cx="540000" cy="61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p:cNvSpPr/>
          <p:nvPr/>
        </p:nvSpPr>
        <p:spPr>
          <a:xfrm>
            <a:off x="6763891" y="5425890"/>
            <a:ext cx="1728000"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Title 1">
            <a:extLst>
              <a:ext uri="{FF2B5EF4-FFF2-40B4-BE49-F238E27FC236}">
                <a16:creationId xmlns:a16="http://schemas.microsoft.com/office/drawing/2014/main" id="{33129726-B13E-48FD-80AF-5BF7E25E02DA}"/>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3-K</a:t>
            </a:r>
          </a:p>
        </p:txBody>
      </p:sp>
      <p:sp>
        <p:nvSpPr>
          <p:cNvPr id="6" name="正方形/長方形 5"/>
          <p:cNvSpPr/>
          <p:nvPr/>
        </p:nvSpPr>
        <p:spPr>
          <a:xfrm>
            <a:off x="7042150" y="4436123"/>
            <a:ext cx="770746" cy="8597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1790690" y="914906"/>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grpSp>
        <p:nvGrpSpPr>
          <p:cNvPr id="29" name="図形グループ 28"/>
          <p:cNvGrpSpPr>
            <a:grpSpLocks noChangeAspect="1"/>
          </p:cNvGrpSpPr>
          <p:nvPr/>
        </p:nvGrpSpPr>
        <p:grpSpPr>
          <a:xfrm>
            <a:off x="5192733" y="3160294"/>
            <a:ext cx="720000" cy="540000"/>
            <a:chOff x="3355262" y="5469690"/>
            <a:chExt cx="720000" cy="540000"/>
          </a:xfrm>
        </p:grpSpPr>
        <p:cxnSp>
          <p:nvCxnSpPr>
            <p:cNvPr id="35" name="カギ線コネクタ 34"/>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37" name="図形グループ 36"/>
          <p:cNvGrpSpPr/>
          <p:nvPr/>
        </p:nvGrpSpPr>
        <p:grpSpPr>
          <a:xfrm>
            <a:off x="6624103" y="5274168"/>
            <a:ext cx="296586" cy="293005"/>
            <a:chOff x="6801905" y="3995693"/>
            <a:chExt cx="296586" cy="293005"/>
          </a:xfrm>
        </p:grpSpPr>
        <p:sp>
          <p:nvSpPr>
            <p:cNvPr id="38" name="円/楕円 37"/>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フリーフォーム 38"/>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 name="図形グループ 39"/>
          <p:cNvGrpSpPr/>
          <p:nvPr/>
        </p:nvGrpSpPr>
        <p:grpSpPr>
          <a:xfrm>
            <a:off x="5903759" y="2725694"/>
            <a:ext cx="296586" cy="293005"/>
            <a:chOff x="5878361" y="3995693"/>
            <a:chExt cx="296586" cy="293005"/>
          </a:xfrm>
        </p:grpSpPr>
        <p:sp>
          <p:nvSpPr>
            <p:cNvPr id="42" name="円/楕円 41"/>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45"/>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7" name="図形グループ 46"/>
          <p:cNvGrpSpPr/>
          <p:nvPr/>
        </p:nvGrpSpPr>
        <p:grpSpPr>
          <a:xfrm>
            <a:off x="3196115" y="4054962"/>
            <a:ext cx="296586" cy="293005"/>
            <a:chOff x="5101121" y="3995693"/>
            <a:chExt cx="296586" cy="293005"/>
          </a:xfrm>
        </p:grpSpPr>
        <p:sp>
          <p:nvSpPr>
            <p:cNvPr id="48" name="円/楕円 47"/>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リーフォーム 48"/>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9985721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確定申告書等作成コーナー」で「保存データの確認」の画面の画像"/>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195567" y="2000266"/>
            <a:ext cx="2340000" cy="2681504"/>
          </a:xfrm>
          <a:prstGeom prst="rect">
            <a:avLst/>
          </a:prstGeom>
          <a:ln w="9525">
            <a:solidFill>
              <a:schemeClr val="tx1">
                <a:lumMod val="50000"/>
                <a:lumOff val="50000"/>
              </a:schemeClr>
            </a:solidFill>
          </a:ln>
        </p:spPr>
      </p:pic>
      <p:pic>
        <p:nvPicPr>
          <p:cNvPr id="3" name="図 2" descr="「確定申告書等作成コーナー」で「保存データの読込」の画面の画像"/>
          <p:cNvPicPr>
            <a:picLocks noChangeAspect="1"/>
          </p:cNvPicPr>
          <p:nvPr/>
        </p:nvPicPr>
        <p:blipFill rotWithShape="1">
          <a:blip r:embed="rId4">
            <a:extLst>
              <a:ext uri="{28A0092B-C50C-407E-A947-70E740481C1C}">
                <a14:useLocalDpi xmlns:a14="http://schemas.microsoft.com/office/drawing/2010/main" val="0"/>
              </a:ext>
            </a:extLst>
          </a:blip>
          <a:srcRect t="11927" b="16930"/>
          <a:stretch/>
        </p:blipFill>
        <p:spPr>
          <a:xfrm>
            <a:off x="2953115" y="1998927"/>
            <a:ext cx="2340000" cy="3606957"/>
          </a:xfrm>
          <a:prstGeom prst="rect">
            <a:avLst/>
          </a:prstGeom>
        </p:spPr>
      </p:pic>
      <p:sp>
        <p:nvSpPr>
          <p:cNvPr id="2" name="タイトル 1"/>
          <p:cNvSpPr>
            <a:spLocks noGrp="1"/>
          </p:cNvSpPr>
          <p:nvPr>
            <p:ph type="ctrTitle"/>
          </p:nvPr>
        </p:nvSpPr>
        <p:spPr>
          <a:xfrm>
            <a:off x="1767718" y="529052"/>
            <a:ext cx="7200000" cy="540000"/>
          </a:xfrm>
        </p:spPr>
        <p:txBody>
          <a:bodyPr>
            <a:noAutofit/>
          </a:bodyPr>
          <a:lstStyle/>
          <a:p>
            <a:r>
              <a:rPr lang="ja-JP" altLang="en-US" dirty="0"/>
              <a:t>申告書の保存データの修</a:t>
            </a:r>
            <a:r>
              <a:rPr lang="ja-JP" altLang="en-US" spc="-1000" dirty="0"/>
              <a:t>正</a:t>
            </a:r>
            <a:r>
              <a:rPr lang="ja-JP" altLang="en-US" spc="-500" dirty="0"/>
              <a:t>・</a:t>
            </a:r>
            <a:r>
              <a:rPr lang="ja-JP" altLang="en-US" dirty="0"/>
              <a:t>再開</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3-K</a:t>
            </a:r>
          </a:p>
        </p:txBody>
      </p:sp>
      <p:sp>
        <p:nvSpPr>
          <p:cNvPr id="27" name="テキスト ボックス 26"/>
          <p:cNvSpPr txBox="1"/>
          <p:nvPr/>
        </p:nvSpPr>
        <p:spPr>
          <a:xfrm>
            <a:off x="505222" y="1455176"/>
            <a:ext cx="2700000" cy="3416320"/>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❼</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選択された</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ファイルを確認</a:t>
            </a:r>
          </a:p>
          <a:p>
            <a:pPr indent="7938"/>
            <a:r>
              <a:rPr lang="ja-JP" altLang="en-US" sz="3200" b="1" dirty="0">
                <a:solidFill>
                  <a:srgbClr val="009650"/>
                </a:solidFill>
                <a:latin typeface="Meiryo" charset="-128"/>
                <a:ea typeface="Meiryo" charset="-128"/>
                <a:cs typeface="Meiryo" charset="-128"/>
              </a:rPr>
              <a:t>❽</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保存データ</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読込</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p>
          <a:p>
            <a:pPr indent="7938"/>
            <a:r>
              <a:rPr lang="ja-JP" altLang="en-US" sz="3200" b="1" dirty="0">
                <a:solidFill>
                  <a:srgbClr val="009650"/>
                </a:solidFill>
                <a:latin typeface="Meiryo" charset="-128"/>
                <a:ea typeface="Meiryo" charset="-128"/>
                <a:cs typeface="Meiryo" charset="-128"/>
              </a:rPr>
              <a:t>❾</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作成再開</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タップします</a:t>
            </a:r>
          </a:p>
        </p:txBody>
      </p:sp>
      <p:pic>
        <p:nvPicPr>
          <p:cNvPr id="19" name="図 18"/>
          <p:cNvPicPr>
            <a:picLocks noChangeAspect="1"/>
          </p:cNvPicPr>
          <p:nvPr/>
        </p:nvPicPr>
        <p:blipFill rotWithShape="1">
          <a:blip r:embed="rId5">
            <a:extLst>
              <a:ext uri="{28A0092B-C50C-407E-A947-70E740481C1C}">
                <a14:useLocalDpi xmlns:a14="http://schemas.microsoft.com/office/drawing/2010/main" val="0"/>
              </a:ext>
            </a:extLst>
          </a:blip>
          <a:srcRect/>
          <a:stretch/>
        </p:blipFill>
        <p:spPr bwMode="auto">
          <a:xfrm>
            <a:off x="2961581" y="5506836"/>
            <a:ext cx="2340000" cy="622650"/>
          </a:xfrm>
          <a:prstGeom prst="rect">
            <a:avLst/>
          </a:prstGeom>
          <a:noFill/>
          <a:ln>
            <a:noFill/>
          </a:ln>
        </p:spPr>
      </p:pic>
      <p:sp>
        <p:nvSpPr>
          <p:cNvPr id="22" name="正方形/長方形 21"/>
          <p:cNvSpPr/>
          <p:nvPr/>
        </p:nvSpPr>
        <p:spPr>
          <a:xfrm>
            <a:off x="3008475" y="5153842"/>
            <a:ext cx="1764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3008474" y="5604301"/>
            <a:ext cx="2232000" cy="50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p:cNvSpPr/>
          <p:nvPr/>
        </p:nvSpPr>
        <p:spPr>
          <a:xfrm>
            <a:off x="6245972" y="4119035"/>
            <a:ext cx="2232000" cy="50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49"/>
          <p:cNvSpPr>
            <a:spLocks noChangeAspect="1"/>
          </p:cNvSpPr>
          <p:nvPr/>
        </p:nvSpPr>
        <p:spPr>
          <a:xfrm>
            <a:off x="5932197" y="4242965"/>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2953114" y="1998923"/>
            <a:ext cx="2340000" cy="4140000"/>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4" name="図形グループ 23"/>
          <p:cNvGrpSpPr>
            <a:grpSpLocks noChangeAspect="1"/>
          </p:cNvGrpSpPr>
          <p:nvPr/>
        </p:nvGrpSpPr>
        <p:grpSpPr>
          <a:xfrm>
            <a:off x="5395934" y="3160291"/>
            <a:ext cx="720000" cy="540000"/>
            <a:chOff x="3355262" y="5469690"/>
            <a:chExt cx="720000" cy="540000"/>
          </a:xfrm>
        </p:grpSpPr>
        <p:cxnSp>
          <p:nvCxnSpPr>
            <p:cNvPr id="25" name="カギ線コネクタ 24"/>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28" name="図形グループ 27"/>
          <p:cNvGrpSpPr/>
          <p:nvPr/>
        </p:nvGrpSpPr>
        <p:grpSpPr>
          <a:xfrm>
            <a:off x="6104918" y="3970292"/>
            <a:ext cx="296586" cy="293005"/>
            <a:chOff x="8822729" y="3995693"/>
            <a:chExt cx="296586" cy="293005"/>
          </a:xfrm>
        </p:grpSpPr>
        <p:sp>
          <p:nvSpPr>
            <p:cNvPr id="29" name="円/楕円 28"/>
            <p:cNvSpPr/>
            <p:nvPr/>
          </p:nvSpPr>
          <p:spPr>
            <a:xfrm>
              <a:off x="8823960"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フリーフォーム 29"/>
            <p:cNvSpPr/>
            <p:nvPr/>
          </p:nvSpPr>
          <p:spPr>
            <a:xfrm>
              <a:off x="8822729" y="3995693"/>
              <a:ext cx="296586" cy="293005"/>
            </a:xfrm>
            <a:custGeom>
              <a:avLst/>
              <a:gdLst/>
              <a:ahLst/>
              <a:cxnLst/>
              <a:rect l="l" t="t" r="r" b="b"/>
              <a:pathLst>
                <a:path w="296586" h="293005">
                  <a:moveTo>
                    <a:pt x="147316" y="82367"/>
                  </a:moveTo>
                  <a:cubicBezTo>
                    <a:pt x="166633" y="82367"/>
                    <a:pt x="176291" y="99350"/>
                    <a:pt x="176291" y="133317"/>
                  </a:cubicBezTo>
                  <a:cubicBezTo>
                    <a:pt x="176291" y="133860"/>
                    <a:pt x="176237" y="134782"/>
                    <a:pt x="176128" y="136085"/>
                  </a:cubicBezTo>
                  <a:cubicBezTo>
                    <a:pt x="176020" y="137387"/>
                    <a:pt x="175966" y="138472"/>
                    <a:pt x="175966" y="139340"/>
                  </a:cubicBezTo>
                  <a:cubicBezTo>
                    <a:pt x="166741" y="143790"/>
                    <a:pt x="157734" y="146014"/>
                    <a:pt x="148944" y="146014"/>
                  </a:cubicBezTo>
                  <a:cubicBezTo>
                    <a:pt x="138418" y="146014"/>
                    <a:pt x="130930" y="143790"/>
                    <a:pt x="126480" y="139340"/>
                  </a:cubicBezTo>
                  <a:cubicBezTo>
                    <a:pt x="121488" y="134457"/>
                    <a:pt x="118992" y="126481"/>
                    <a:pt x="118992" y="115412"/>
                  </a:cubicBezTo>
                  <a:cubicBezTo>
                    <a:pt x="118992" y="105102"/>
                    <a:pt x="121597" y="97017"/>
                    <a:pt x="126806" y="91157"/>
                  </a:cubicBezTo>
                  <a:cubicBezTo>
                    <a:pt x="132015" y="85297"/>
                    <a:pt x="138852" y="82367"/>
                    <a:pt x="147316" y="82367"/>
                  </a:cubicBezTo>
                  <a:close/>
                  <a:moveTo>
                    <a:pt x="147316" y="47369"/>
                  </a:moveTo>
                  <a:cubicBezTo>
                    <a:pt x="128325" y="47369"/>
                    <a:pt x="112156" y="53446"/>
                    <a:pt x="98808" y="65601"/>
                  </a:cubicBezTo>
                  <a:cubicBezTo>
                    <a:pt x="84700" y="78515"/>
                    <a:pt x="77646" y="95118"/>
                    <a:pt x="77646" y="115412"/>
                  </a:cubicBezTo>
                  <a:cubicBezTo>
                    <a:pt x="77646" y="138635"/>
                    <a:pt x="85622" y="155835"/>
                    <a:pt x="101575" y="167013"/>
                  </a:cubicBezTo>
                  <a:cubicBezTo>
                    <a:pt x="112752" y="174826"/>
                    <a:pt x="126643" y="178733"/>
                    <a:pt x="143247" y="178733"/>
                  </a:cubicBezTo>
                  <a:cubicBezTo>
                    <a:pt x="152362" y="178733"/>
                    <a:pt x="162129" y="176292"/>
                    <a:pt x="172547" y="171408"/>
                  </a:cubicBezTo>
                  <a:cubicBezTo>
                    <a:pt x="165276" y="198430"/>
                    <a:pt x="150518" y="211941"/>
                    <a:pt x="128271" y="211941"/>
                  </a:cubicBezTo>
                  <a:cubicBezTo>
                    <a:pt x="116551" y="211941"/>
                    <a:pt x="107218" y="209390"/>
                    <a:pt x="100273" y="204290"/>
                  </a:cubicBezTo>
                  <a:lnTo>
                    <a:pt x="95878" y="204290"/>
                  </a:lnTo>
                  <a:lnTo>
                    <a:pt x="95878" y="241078"/>
                  </a:lnTo>
                  <a:cubicBezTo>
                    <a:pt x="106078" y="244551"/>
                    <a:pt x="115791" y="246287"/>
                    <a:pt x="125015" y="246287"/>
                  </a:cubicBezTo>
                  <a:cubicBezTo>
                    <a:pt x="155075" y="246287"/>
                    <a:pt x="178299" y="236195"/>
                    <a:pt x="194685" y="216010"/>
                  </a:cubicBezTo>
                  <a:cubicBezTo>
                    <a:pt x="210204" y="196693"/>
                    <a:pt x="217963" y="170160"/>
                    <a:pt x="217963" y="136410"/>
                  </a:cubicBezTo>
                  <a:cubicBezTo>
                    <a:pt x="217963" y="104614"/>
                    <a:pt x="210529" y="80793"/>
                    <a:pt x="195662" y="64949"/>
                  </a:cubicBezTo>
                  <a:cubicBezTo>
                    <a:pt x="184702" y="53229"/>
                    <a:pt x="168586" y="47369"/>
                    <a:pt x="147316" y="47369"/>
                  </a:cubicBezTo>
                  <a:close/>
                  <a:moveTo>
                    <a:pt x="148619" y="0"/>
                  </a:moveTo>
                  <a:cubicBezTo>
                    <a:pt x="189422" y="0"/>
                    <a:pt x="224284" y="14162"/>
                    <a:pt x="253205" y="42486"/>
                  </a:cubicBezTo>
                  <a:cubicBezTo>
                    <a:pt x="282126" y="70810"/>
                    <a:pt x="296586" y="105211"/>
                    <a:pt x="296586" y="145689"/>
                  </a:cubicBezTo>
                  <a:cubicBezTo>
                    <a:pt x="296586" y="186275"/>
                    <a:pt x="282044" y="220975"/>
                    <a:pt x="252961" y="249787"/>
                  </a:cubicBezTo>
                  <a:cubicBezTo>
                    <a:pt x="223877" y="278599"/>
                    <a:pt x="188988" y="293005"/>
                    <a:pt x="148293" y="293005"/>
                  </a:cubicBezTo>
                  <a:cubicBezTo>
                    <a:pt x="107598" y="293005"/>
                    <a:pt x="72708" y="278599"/>
                    <a:pt x="43625" y="249787"/>
                  </a:cubicBezTo>
                  <a:cubicBezTo>
                    <a:pt x="14541" y="220975"/>
                    <a:pt x="0" y="186275"/>
                    <a:pt x="0" y="145689"/>
                  </a:cubicBezTo>
                  <a:cubicBezTo>
                    <a:pt x="0" y="105211"/>
                    <a:pt x="14541" y="70810"/>
                    <a:pt x="43625" y="42486"/>
                  </a:cubicBezTo>
                  <a:cubicBezTo>
                    <a:pt x="72708"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1" name="図形グループ 30"/>
          <p:cNvGrpSpPr/>
          <p:nvPr/>
        </p:nvGrpSpPr>
        <p:grpSpPr>
          <a:xfrm>
            <a:off x="5105173" y="5451963"/>
            <a:ext cx="296586" cy="293005"/>
            <a:chOff x="8127785" y="3995693"/>
            <a:chExt cx="296586" cy="293005"/>
          </a:xfrm>
        </p:grpSpPr>
        <p:sp>
          <p:nvSpPr>
            <p:cNvPr id="32" name="円/楕円 31"/>
            <p:cNvSpPr/>
            <p:nvPr/>
          </p:nvSpPr>
          <p:spPr>
            <a:xfrm>
              <a:off x="812901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32"/>
            <p:cNvSpPr/>
            <p:nvPr/>
          </p:nvSpPr>
          <p:spPr>
            <a:xfrm>
              <a:off x="8127785" y="3995693"/>
              <a:ext cx="296586" cy="293005"/>
            </a:xfrm>
            <a:custGeom>
              <a:avLst/>
              <a:gdLst/>
              <a:ahLst/>
              <a:cxnLst/>
              <a:rect l="l" t="t" r="r" b="b"/>
              <a:pathLst>
                <a:path w="296586" h="293005">
                  <a:moveTo>
                    <a:pt x="134945" y="154642"/>
                  </a:moveTo>
                  <a:lnTo>
                    <a:pt x="158874" y="164409"/>
                  </a:lnTo>
                  <a:cubicBezTo>
                    <a:pt x="170920" y="169292"/>
                    <a:pt x="176943" y="177160"/>
                    <a:pt x="176943" y="188012"/>
                  </a:cubicBezTo>
                  <a:cubicBezTo>
                    <a:pt x="176943" y="195608"/>
                    <a:pt x="174419" y="201631"/>
                    <a:pt x="169373" y="206080"/>
                  </a:cubicBezTo>
                  <a:cubicBezTo>
                    <a:pt x="164327" y="210530"/>
                    <a:pt x="157517" y="212754"/>
                    <a:pt x="148944" y="212754"/>
                  </a:cubicBezTo>
                  <a:cubicBezTo>
                    <a:pt x="140588" y="212754"/>
                    <a:pt x="133670" y="210150"/>
                    <a:pt x="128190" y="204941"/>
                  </a:cubicBezTo>
                  <a:cubicBezTo>
                    <a:pt x="122709" y="199732"/>
                    <a:pt x="119969" y="193004"/>
                    <a:pt x="119969" y="184756"/>
                  </a:cubicBezTo>
                  <a:cubicBezTo>
                    <a:pt x="119969" y="171625"/>
                    <a:pt x="124961" y="161587"/>
                    <a:pt x="134945" y="154642"/>
                  </a:cubicBezTo>
                  <a:close/>
                  <a:moveTo>
                    <a:pt x="148619" y="78298"/>
                  </a:moveTo>
                  <a:cubicBezTo>
                    <a:pt x="156215" y="78298"/>
                    <a:pt x="162292" y="80305"/>
                    <a:pt x="166850" y="84320"/>
                  </a:cubicBezTo>
                  <a:cubicBezTo>
                    <a:pt x="171408" y="88336"/>
                    <a:pt x="173687" y="93219"/>
                    <a:pt x="173687" y="98971"/>
                  </a:cubicBezTo>
                  <a:cubicBezTo>
                    <a:pt x="173687" y="109714"/>
                    <a:pt x="169238" y="118504"/>
                    <a:pt x="160339" y="125341"/>
                  </a:cubicBezTo>
                  <a:lnTo>
                    <a:pt x="137550" y="116388"/>
                  </a:lnTo>
                  <a:cubicBezTo>
                    <a:pt x="128651" y="112916"/>
                    <a:pt x="124202" y="106676"/>
                    <a:pt x="124202" y="97668"/>
                  </a:cubicBezTo>
                  <a:cubicBezTo>
                    <a:pt x="124202" y="91917"/>
                    <a:pt x="126535" y="87250"/>
                    <a:pt x="131201" y="83669"/>
                  </a:cubicBezTo>
                  <a:cubicBezTo>
                    <a:pt x="135868" y="80088"/>
                    <a:pt x="141673" y="78298"/>
                    <a:pt x="148619" y="78298"/>
                  </a:cubicBezTo>
                  <a:close/>
                  <a:moveTo>
                    <a:pt x="148619" y="46718"/>
                  </a:moveTo>
                  <a:cubicBezTo>
                    <a:pt x="129736" y="46718"/>
                    <a:pt x="114191" y="51601"/>
                    <a:pt x="101982" y="61368"/>
                  </a:cubicBezTo>
                  <a:cubicBezTo>
                    <a:pt x="89773" y="71135"/>
                    <a:pt x="83669" y="83669"/>
                    <a:pt x="83669" y="98971"/>
                  </a:cubicBezTo>
                  <a:cubicBezTo>
                    <a:pt x="83669" y="116225"/>
                    <a:pt x="92785" y="128922"/>
                    <a:pt x="111016" y="137061"/>
                  </a:cubicBezTo>
                  <a:lnTo>
                    <a:pt x="111016" y="139340"/>
                  </a:lnTo>
                  <a:cubicBezTo>
                    <a:pt x="102009" y="142921"/>
                    <a:pt x="94413" y="148836"/>
                    <a:pt x="88227" y="157083"/>
                  </a:cubicBezTo>
                  <a:cubicBezTo>
                    <a:pt x="81390" y="166199"/>
                    <a:pt x="77972" y="176292"/>
                    <a:pt x="77972" y="187361"/>
                  </a:cubicBezTo>
                  <a:cubicBezTo>
                    <a:pt x="77972" y="204724"/>
                    <a:pt x="84266" y="218777"/>
                    <a:pt x="96854" y="229521"/>
                  </a:cubicBezTo>
                  <a:cubicBezTo>
                    <a:pt x="109768" y="240698"/>
                    <a:pt x="127023" y="246287"/>
                    <a:pt x="148619" y="246287"/>
                  </a:cubicBezTo>
                  <a:cubicBezTo>
                    <a:pt x="168587" y="246287"/>
                    <a:pt x="185353" y="240590"/>
                    <a:pt x="198918" y="229195"/>
                  </a:cubicBezTo>
                  <a:cubicBezTo>
                    <a:pt x="212483" y="217801"/>
                    <a:pt x="219266" y="203422"/>
                    <a:pt x="219266" y="186058"/>
                  </a:cubicBezTo>
                  <a:cubicBezTo>
                    <a:pt x="219266" y="174772"/>
                    <a:pt x="215793" y="165060"/>
                    <a:pt x="208848" y="156921"/>
                  </a:cubicBezTo>
                  <a:cubicBezTo>
                    <a:pt x="202770" y="149867"/>
                    <a:pt x="194794" y="144766"/>
                    <a:pt x="184919" y="141619"/>
                  </a:cubicBezTo>
                  <a:lnTo>
                    <a:pt x="184919" y="139991"/>
                  </a:lnTo>
                  <a:cubicBezTo>
                    <a:pt x="194035" y="136519"/>
                    <a:pt x="201278" y="130984"/>
                    <a:pt x="206650" y="123388"/>
                  </a:cubicBezTo>
                  <a:cubicBezTo>
                    <a:pt x="212022" y="115791"/>
                    <a:pt x="214708" y="107218"/>
                    <a:pt x="214708" y="97668"/>
                  </a:cubicBezTo>
                  <a:cubicBezTo>
                    <a:pt x="214708" y="82259"/>
                    <a:pt x="208685" y="69914"/>
                    <a:pt x="196639" y="60636"/>
                  </a:cubicBezTo>
                  <a:cubicBezTo>
                    <a:pt x="184593" y="51357"/>
                    <a:pt x="168587" y="46718"/>
                    <a:pt x="148619" y="46718"/>
                  </a:cubicBezTo>
                  <a:close/>
                  <a:moveTo>
                    <a:pt x="148619" y="0"/>
                  </a:moveTo>
                  <a:cubicBezTo>
                    <a:pt x="189422" y="0"/>
                    <a:pt x="224285" y="14162"/>
                    <a:pt x="253205" y="42486"/>
                  </a:cubicBezTo>
                  <a:cubicBezTo>
                    <a:pt x="282126" y="70810"/>
                    <a:pt x="296586" y="105211"/>
                    <a:pt x="296586" y="145689"/>
                  </a:cubicBezTo>
                  <a:cubicBezTo>
                    <a:pt x="296586" y="186275"/>
                    <a:pt x="282044"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4" name="図形グループ 33"/>
          <p:cNvGrpSpPr/>
          <p:nvPr/>
        </p:nvGrpSpPr>
        <p:grpSpPr>
          <a:xfrm>
            <a:off x="2860149" y="5011694"/>
            <a:ext cx="296586" cy="293005"/>
            <a:chOff x="7423697" y="3995693"/>
            <a:chExt cx="296586" cy="293005"/>
          </a:xfrm>
        </p:grpSpPr>
        <p:sp>
          <p:nvSpPr>
            <p:cNvPr id="35" name="円/楕円 34"/>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フリーフォーム 35"/>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 name="テキスト ボックス 36">
            <a:extLst>
              <a:ext uri="{FF2B5EF4-FFF2-40B4-BE49-F238E27FC236}">
                <a16:creationId xmlns:a16="http://schemas.microsoft.com/office/drawing/2014/main" id="{4587FDA2-01F0-4A4D-A546-47EDA15F7149}"/>
              </a:ext>
            </a:extLst>
          </p:cNvPr>
          <p:cNvSpPr txBox="1"/>
          <p:nvPr/>
        </p:nvSpPr>
        <p:spPr>
          <a:xfrm>
            <a:off x="1790690" y="914906"/>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spTree>
    <p:extLst>
      <p:ext uri="{BB962C8B-B14F-4D97-AF65-F5344CB8AC3E}">
        <p14:creationId xmlns:p14="http://schemas.microsoft.com/office/powerpoint/2010/main" val="9068336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E6E3B237-BFA6-486C-BF80-B4784C0A0A9F}"/>
              </a:ext>
            </a:extLst>
          </p:cNvPr>
          <p:cNvGraphicFramePr>
            <a:graphicFrameLocks noChangeAspect="1"/>
          </p:cNvGraphicFramePr>
          <p:nvPr>
            <p:custDataLst>
              <p:tags r:id="rId2"/>
            </p:custDataLst>
            <p:extLst>
              <p:ext uri="{D42A27DB-BD31-4B8C-83A1-F6EECF244321}">
                <p14:modId xmlns:p14="http://schemas.microsoft.com/office/powerpoint/2010/main" val="35488972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407" name="think-cell スライド" r:id="rId5" imgW="554" imgH="551" progId="TCLayout.ActiveDocument.1">
                  <p:embed/>
                </p:oleObj>
              </mc:Choice>
              <mc:Fallback>
                <p:oleObj name="think-cell スライド" r:id="rId5" imgW="554" imgH="551"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吹き出し: 角を丸めた四角形 1">
            <a:extLst>
              <a:ext uri="{FF2B5EF4-FFF2-40B4-BE49-F238E27FC236}">
                <a16:creationId xmlns:a16="http://schemas.microsoft.com/office/drawing/2014/main" id="{AAEE6D99-CD6D-432D-A8CF-E8FA4A855BD4}"/>
              </a:ext>
            </a:extLst>
          </p:cNvPr>
          <p:cNvSpPr/>
          <p:nvPr/>
        </p:nvSpPr>
        <p:spPr>
          <a:xfrm>
            <a:off x="352092" y="5041907"/>
            <a:ext cx="3421981" cy="1082627"/>
          </a:xfrm>
          <a:prstGeom prst="wedgeRoundRectCallout">
            <a:avLst>
              <a:gd name="adj1" fmla="val 58410"/>
              <a:gd name="adj2" fmla="val 7891"/>
              <a:gd name="adj3" fmla="val 16667"/>
            </a:avLst>
          </a:prstGeom>
          <a:solidFill>
            <a:srgbClr val="FEFAB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図 28" descr="帳票のPDFの画像"/>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6558425" y="2364608"/>
            <a:ext cx="1980000" cy="3076834"/>
          </a:xfrm>
          <a:prstGeom prst="rect">
            <a:avLst/>
          </a:prstGeom>
          <a:ln w="6350">
            <a:solidFill>
              <a:schemeClr val="tx1"/>
            </a:solidFill>
          </a:ln>
        </p:spPr>
      </p:pic>
      <p:pic>
        <p:nvPicPr>
          <p:cNvPr id="28" name="図 27" descr="「確定申告書等作成コーナー」で「送信前の申告内容確認」画面の画像"/>
          <p:cNvPicPr>
            <a:picLocks noChangeAspect="1"/>
          </p:cNvPicPr>
          <p:nvPr/>
        </p:nvPicPr>
        <p:blipFill rotWithShape="1">
          <a:blip r:embed="rId8">
            <a:extLst>
              <a:ext uri="{28A0092B-C50C-407E-A947-70E740481C1C}">
                <a14:useLocalDpi xmlns:a14="http://schemas.microsoft.com/office/drawing/2010/main" val="0"/>
              </a:ext>
            </a:extLst>
          </a:blip>
          <a:srcRect t="-1" b="22978"/>
          <a:stretch/>
        </p:blipFill>
        <p:spPr>
          <a:xfrm>
            <a:off x="4205694" y="1457923"/>
            <a:ext cx="1980000" cy="4540936"/>
          </a:xfrm>
          <a:prstGeom prst="rect">
            <a:avLst/>
          </a:prstGeom>
          <a:ln w="6350">
            <a:solidFill>
              <a:schemeClr val="tx1"/>
            </a:solidFill>
          </a:ln>
        </p:spPr>
      </p:pic>
      <p:sp>
        <p:nvSpPr>
          <p:cNvPr id="30" name="サブタイトル 2"/>
          <p:cNvSpPr>
            <a:spLocks noGrp="1"/>
          </p:cNvSpPr>
          <p:nvPr>
            <p:ph type="subTitle" idx="1"/>
          </p:nvPr>
        </p:nvSpPr>
        <p:spPr>
          <a:xfrm>
            <a:off x="432957" y="1433732"/>
            <a:ext cx="8280000" cy="360000"/>
          </a:xfrm>
        </p:spPr>
        <p:txBody>
          <a:bodyPr>
            <a:noAutofit/>
          </a:bodyPr>
          <a:lstStyle/>
          <a:p>
            <a:pPr indent="88900"/>
            <a:r>
              <a:rPr lang="ja-JP" altLang="en-US" dirty="0"/>
              <a:t>送信前の申告内容確認</a:t>
            </a:r>
          </a:p>
        </p:txBody>
      </p:sp>
      <p:sp>
        <p:nvSpPr>
          <p:cNvPr id="27" name="テキスト ボックス 26"/>
          <p:cNvSpPr txBox="1"/>
          <p:nvPr/>
        </p:nvSpPr>
        <p:spPr>
          <a:xfrm>
            <a:off x="505222" y="1867498"/>
            <a:ext cx="3780000" cy="2400657"/>
          </a:xfrm>
          <a:prstGeom prst="rect">
            <a:avLst/>
          </a:prstGeom>
          <a:noFill/>
        </p:spPr>
        <p:txBody>
          <a:bodyPr wrap="square" rtlCol="0">
            <a:spAutoFit/>
          </a:bodyPr>
          <a:lstStyle/>
          <a:p>
            <a:pPr marL="363538" indent="-355600"/>
            <a:r>
              <a:rPr lang="ja-JP" altLang="en-US" sz="2400" b="1" dirty="0">
                <a:solidFill>
                  <a:srgbClr val="009650"/>
                </a:solidFill>
                <a:latin typeface="Meiryo" charset="-128"/>
                <a:ea typeface="Meiryo" charset="-128"/>
                <a:cs typeface="Meiryo" charset="-128"/>
              </a:rPr>
              <a:t>❶</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dirty="0">
                <a:latin typeface="Meiryo" charset="-128"/>
                <a:ea typeface="Meiryo" charset="-128"/>
                <a:cs typeface="Meiryo" charset="-128"/>
              </a:rPr>
              <a:t>帳票表示・印刷</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をタップ</a:t>
            </a:r>
            <a:endParaRPr lang="en-US" altLang="ja-JP" b="1" dirty="0">
              <a:latin typeface="Meiryo" charset="-128"/>
              <a:ea typeface="Meiryo" charset="-128"/>
              <a:cs typeface="Meiryo" charset="-128"/>
            </a:endParaRPr>
          </a:p>
          <a:p>
            <a:pPr marL="363538" indent="-355600"/>
            <a:r>
              <a:rPr lang="ja-JP" altLang="en-US" sz="2400" b="1" dirty="0">
                <a:solidFill>
                  <a:srgbClr val="009650"/>
                </a:solidFill>
                <a:latin typeface="Meiryo" charset="-128"/>
                <a:ea typeface="Meiryo" charset="-128"/>
                <a:cs typeface="Meiryo" charset="-128"/>
              </a:rPr>
              <a:t>❷</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dirty="0">
                <a:latin typeface="Meiryo" charset="-128"/>
                <a:ea typeface="Meiryo" charset="-128"/>
                <a:cs typeface="Meiryo" charset="-128"/>
              </a:rPr>
              <a:t>帳票</a:t>
            </a:r>
            <a:r>
              <a:rPr lang="en-US" altLang="ja-JP" b="1" kern="100" spc="-75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（複数枚あり</a:t>
            </a:r>
            <a:r>
              <a:rPr lang="ja-JP" altLang="en-US" b="1" spc="-750" dirty="0">
                <a:latin typeface="Meiryo" charset="-128"/>
                <a:ea typeface="Meiryo" charset="-128"/>
                <a:cs typeface="Meiryo" charset="-128"/>
              </a:rPr>
              <a:t>）</a:t>
            </a:r>
            <a:r>
              <a:rPr lang="ja-JP" altLang="en-US" b="1" dirty="0">
                <a:latin typeface="Meiryo" charset="-128"/>
                <a:ea typeface="Meiryo" charset="-128"/>
                <a:cs typeface="Meiryo" charset="-128"/>
              </a:rPr>
              <a:t>を確認</a:t>
            </a:r>
            <a:endParaRPr lang="en-US" altLang="ja-JP" b="1" dirty="0">
              <a:latin typeface="Meiryo" charset="-128"/>
              <a:ea typeface="Meiryo" charset="-128"/>
              <a:cs typeface="Meiryo" charset="-128"/>
            </a:endParaRPr>
          </a:p>
          <a:p>
            <a:pPr marL="363538" indent="-355600"/>
            <a:r>
              <a:rPr lang="ja-JP" altLang="en-US" sz="2400" b="1" dirty="0">
                <a:solidFill>
                  <a:srgbClr val="009650"/>
                </a:solidFill>
                <a:latin typeface="Meiryo" charset="-128"/>
                <a:ea typeface="Meiryo" charset="-128"/>
                <a:cs typeface="Meiryo" charset="-128"/>
              </a:rPr>
              <a:t>❸</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dirty="0">
                <a:latin typeface="Meiryo" charset="-128"/>
                <a:ea typeface="Meiryo" charset="-128"/>
                <a:cs typeface="Meiryo" charset="-128"/>
              </a:rPr>
              <a:t>タブボタン</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をタップして、　</a:t>
            </a:r>
            <a:endParaRPr lang="en-US" altLang="ja-JP" b="1" dirty="0">
              <a:latin typeface="Meiryo" charset="-128"/>
              <a:ea typeface="Meiryo" charset="-128"/>
              <a:cs typeface="Meiryo" charset="-128"/>
            </a:endParaRPr>
          </a:p>
          <a:p>
            <a:pPr marL="363538" indent="-355600"/>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開いている申告書イメージ</a:t>
            </a:r>
            <a:endParaRPr lang="en-US" altLang="ja-JP" b="1" dirty="0">
              <a:latin typeface="Meiryo" charset="-128"/>
              <a:ea typeface="Meiryo" charset="-128"/>
              <a:cs typeface="Meiryo" charset="-128"/>
            </a:endParaRPr>
          </a:p>
          <a:p>
            <a:pPr marL="363538" indent="-355600"/>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PDF</a:t>
            </a:r>
            <a:r>
              <a:rPr lang="ja-JP" altLang="en-US" b="1" dirty="0">
                <a:latin typeface="Meiryo" charset="-128"/>
                <a:ea typeface="Meiryo" charset="-128"/>
                <a:cs typeface="Meiryo" charset="-128"/>
              </a:rPr>
              <a:t>ファイル</a:t>
            </a:r>
            <a:r>
              <a:rPr lang="ja-JP" altLang="en-US" b="1" spc="-750" dirty="0">
                <a:latin typeface="Meiryo" charset="-128"/>
                <a:ea typeface="Meiryo" charset="-128"/>
                <a:cs typeface="Meiryo" charset="-128"/>
              </a:rPr>
              <a:t>）</a:t>
            </a:r>
            <a:r>
              <a:rPr lang="ja-JP" altLang="en-US" b="1" dirty="0">
                <a:latin typeface="Meiryo" charset="-128"/>
                <a:ea typeface="Meiryo" charset="-128"/>
                <a:cs typeface="Meiryo" charset="-128"/>
              </a:rPr>
              <a:t>のタブを</a:t>
            </a:r>
            <a:endParaRPr lang="en-US" altLang="ja-JP" b="1" dirty="0">
              <a:latin typeface="Meiryo" charset="-128"/>
              <a:ea typeface="Meiryo" charset="-128"/>
              <a:cs typeface="Meiryo" charset="-128"/>
            </a:endParaRPr>
          </a:p>
          <a:p>
            <a:pPr marL="363538" indent="-355600"/>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閉じ</a:t>
            </a:r>
            <a:r>
              <a:rPr lang="ja-JP" altLang="en-US" b="1" dirty="0" err="1">
                <a:latin typeface="Meiryo" charset="-128"/>
                <a:ea typeface="Meiryo" charset="-128"/>
                <a:cs typeface="Meiryo" charset="-128"/>
              </a:rPr>
              <a:t>て</a:t>
            </a:r>
            <a:r>
              <a:rPr lang="ja-JP" altLang="en-US" b="1" dirty="0">
                <a:latin typeface="Meiryo" charset="-128"/>
                <a:ea typeface="Meiryo" charset="-128"/>
                <a:cs typeface="Meiryo" charset="-128"/>
              </a:rPr>
              <a:t>元の画面を開きます。</a:t>
            </a:r>
          </a:p>
          <a:p>
            <a:pPr marL="363538" indent="-355600"/>
            <a:r>
              <a:rPr lang="ja-JP" altLang="en-US" sz="2400" b="1" dirty="0">
                <a:solidFill>
                  <a:srgbClr val="009650"/>
                </a:solidFill>
                <a:latin typeface="Meiryo" charset="-128"/>
                <a:ea typeface="Meiryo" charset="-128"/>
                <a:cs typeface="Meiryo" charset="-128"/>
              </a:rPr>
              <a:t>❹</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dirty="0">
                <a:latin typeface="Meiryo" charset="-128"/>
                <a:ea typeface="Meiryo" charset="-128"/>
                <a:cs typeface="Meiryo" charset="-128"/>
              </a:rPr>
              <a:t>次へ</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をタップ</a:t>
            </a:r>
            <a:endParaRPr lang="ja-JP" altLang="en-US" sz="1400" b="1" dirty="0">
              <a:latin typeface="Meiryo" charset="-128"/>
              <a:ea typeface="Meiryo" charset="-128"/>
              <a:cs typeface="Meiryo" charset="-128"/>
            </a:endParaRPr>
          </a:p>
        </p:txBody>
      </p:sp>
      <p:sp>
        <p:nvSpPr>
          <p:cNvPr id="5" name="タイトル 4">
            <a:extLst>
              <a:ext uri="{FF2B5EF4-FFF2-40B4-BE49-F238E27FC236}">
                <a16:creationId xmlns:a16="http://schemas.microsoft.com/office/drawing/2014/main" id="{FC3F09FF-55A7-46D1-82CC-371F1F4D34FB}"/>
              </a:ext>
            </a:extLst>
          </p:cNvPr>
          <p:cNvSpPr>
            <a:spLocks noGrp="1"/>
          </p:cNvSpPr>
          <p:nvPr>
            <p:ph type="ctrTitle"/>
          </p:nvPr>
        </p:nvSpPr>
        <p:spPr/>
        <p:txBody>
          <a:bodyPr vert="horz">
            <a:noAutofit/>
          </a:bodyPr>
          <a:lstStyle/>
          <a:p>
            <a:r>
              <a:rPr lang="ja-JP" altLang="en-US" dirty="0"/>
              <a:t>申告書データの送信</a:t>
            </a:r>
          </a:p>
        </p:txBody>
      </p:sp>
      <p:sp>
        <p:nvSpPr>
          <p:cNvPr id="41" name="Title 1">
            <a:extLst>
              <a:ext uri="{FF2B5EF4-FFF2-40B4-BE49-F238E27FC236}">
                <a16:creationId xmlns:a16="http://schemas.microsoft.com/office/drawing/2014/main" id="{2E49DAA3-E0A0-486E-9648-12468F9975B9}"/>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3-I</a:t>
            </a:r>
          </a:p>
        </p:txBody>
      </p:sp>
      <p:sp>
        <p:nvSpPr>
          <p:cNvPr id="4" name="正方形/長方形 3"/>
          <p:cNvSpPr/>
          <p:nvPr/>
        </p:nvSpPr>
        <p:spPr>
          <a:xfrm>
            <a:off x="7827319" y="3060003"/>
            <a:ext cx="432962"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1773780" y="913832"/>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sp>
        <p:nvSpPr>
          <p:cNvPr id="34" name="正方形/長方形 33"/>
          <p:cNvSpPr/>
          <p:nvPr/>
        </p:nvSpPr>
        <p:spPr>
          <a:xfrm>
            <a:off x="8219751" y="5092487"/>
            <a:ext cx="324000"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a:spLocks/>
          </p:cNvSpPr>
          <p:nvPr/>
        </p:nvSpPr>
        <p:spPr>
          <a:xfrm>
            <a:off x="4226231" y="3919863"/>
            <a:ext cx="1926000" cy="39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6" name="図形グループ 35"/>
          <p:cNvGrpSpPr/>
          <p:nvPr/>
        </p:nvGrpSpPr>
        <p:grpSpPr>
          <a:xfrm>
            <a:off x="8067851" y="4943968"/>
            <a:ext cx="296586" cy="293005"/>
            <a:chOff x="4232441" y="3995693"/>
            <a:chExt cx="296586" cy="293005"/>
          </a:xfrm>
        </p:grpSpPr>
        <p:sp>
          <p:nvSpPr>
            <p:cNvPr id="37" name="円/楕円 36"/>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フリーフォーム 37"/>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9" name="図形グループ 38"/>
          <p:cNvGrpSpPr/>
          <p:nvPr/>
        </p:nvGrpSpPr>
        <p:grpSpPr>
          <a:xfrm>
            <a:off x="7475179" y="3580834"/>
            <a:ext cx="296586" cy="293005"/>
            <a:chOff x="3546641" y="3995693"/>
            <a:chExt cx="296586" cy="293005"/>
          </a:xfrm>
        </p:grpSpPr>
        <p:sp>
          <p:nvSpPr>
            <p:cNvPr id="40" name="円/楕円 39"/>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2" name="フリーフォーム 41"/>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3" name="図形グループ 42"/>
          <p:cNvGrpSpPr/>
          <p:nvPr/>
        </p:nvGrpSpPr>
        <p:grpSpPr>
          <a:xfrm>
            <a:off x="4082755" y="3767099"/>
            <a:ext cx="296587" cy="293005"/>
            <a:chOff x="2897417" y="3995693"/>
            <a:chExt cx="296587" cy="293005"/>
          </a:xfrm>
        </p:grpSpPr>
        <p:sp>
          <p:nvSpPr>
            <p:cNvPr id="45" name="円/楕円 44"/>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55" name="正方形/長方形 54"/>
          <p:cNvSpPr>
            <a:spLocks/>
          </p:cNvSpPr>
          <p:nvPr/>
        </p:nvSpPr>
        <p:spPr>
          <a:xfrm>
            <a:off x="4226231" y="4783462"/>
            <a:ext cx="1926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p:cNvSpPr>
            <a:spLocks/>
          </p:cNvSpPr>
          <p:nvPr/>
        </p:nvSpPr>
        <p:spPr>
          <a:xfrm>
            <a:off x="4226231" y="5638600"/>
            <a:ext cx="1926000" cy="39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0" name="図形グループ 59"/>
          <p:cNvGrpSpPr/>
          <p:nvPr/>
        </p:nvGrpSpPr>
        <p:grpSpPr>
          <a:xfrm>
            <a:off x="4082755" y="4630695"/>
            <a:ext cx="296586" cy="293005"/>
            <a:chOff x="5101121" y="3995693"/>
            <a:chExt cx="296586" cy="293005"/>
          </a:xfrm>
        </p:grpSpPr>
        <p:sp>
          <p:nvSpPr>
            <p:cNvPr id="61" name="円/楕円 60"/>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フリーフォーム 61"/>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 name="テキスト ボックス 31"/>
          <p:cNvSpPr txBox="1"/>
          <p:nvPr/>
        </p:nvSpPr>
        <p:spPr>
          <a:xfrm>
            <a:off x="410982" y="5160853"/>
            <a:ext cx="3780000" cy="954107"/>
          </a:xfrm>
          <a:prstGeom prst="rect">
            <a:avLst/>
          </a:prstGeom>
          <a:noFill/>
        </p:spPr>
        <p:txBody>
          <a:bodyPr wrap="square" rtlCol="0">
            <a:spAutoFit/>
          </a:bodyPr>
          <a:lstStyle/>
          <a:p>
            <a:pPr indent="7938"/>
            <a:r>
              <a:rPr lang="ja-JP" altLang="en-US" sz="1400" b="1" dirty="0">
                <a:solidFill>
                  <a:srgbClr val="009650"/>
                </a:solidFill>
                <a:latin typeface="Meiryo" charset="-128"/>
                <a:ea typeface="Meiryo" charset="-128"/>
                <a:cs typeface="Meiryo" charset="-128"/>
              </a:rPr>
              <a:t>ここまで作成データを保存する場合は、</a:t>
            </a:r>
          </a:p>
          <a:p>
            <a:pPr indent="7938"/>
            <a:r>
              <a:rPr lang="en-US" altLang="ja-JP" sz="14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400" b="1" dirty="0">
                <a:solidFill>
                  <a:srgbClr val="009650"/>
                </a:solidFill>
                <a:latin typeface="Meiryo" charset="-128"/>
                <a:ea typeface="Meiryo" charset="-128"/>
                <a:cs typeface="Meiryo" charset="-128"/>
              </a:rPr>
              <a:t>データを保存して中断</a:t>
            </a:r>
            <a:r>
              <a:rPr lang="en-US" altLang="ja-JP" sz="14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400" b="1" dirty="0">
                <a:solidFill>
                  <a:srgbClr val="009650"/>
                </a:solidFill>
                <a:latin typeface="Meiryo" charset="-128"/>
                <a:ea typeface="Meiryo" charset="-128"/>
                <a:cs typeface="Meiryo" charset="-128"/>
              </a:rPr>
              <a:t>をタップします</a:t>
            </a:r>
          </a:p>
          <a:p>
            <a:pPr indent="7938"/>
            <a:r>
              <a:rPr lang="ja-JP" altLang="en-US" sz="1400" b="1" dirty="0">
                <a:solidFill>
                  <a:srgbClr val="009650"/>
                </a:solidFill>
                <a:latin typeface="Meiryo" charset="-128"/>
                <a:ea typeface="Meiryo" charset="-128"/>
                <a:cs typeface="Meiryo" charset="-128"/>
              </a:rPr>
              <a:t>保存方法は</a:t>
            </a:r>
            <a:r>
              <a:rPr lang="en-US" altLang="ja-JP" sz="14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400" b="1" dirty="0">
                <a:solidFill>
                  <a:srgbClr val="009650"/>
                </a:solidFill>
                <a:latin typeface="Meiryo" charset="-128"/>
                <a:ea typeface="Meiryo" charset="-128"/>
                <a:cs typeface="Meiryo" charset="-128"/>
              </a:rPr>
              <a:t>作成した申告書のデータを</a:t>
            </a:r>
            <a:endParaRPr lang="en-US" altLang="ja-JP" sz="1400" b="1" dirty="0">
              <a:solidFill>
                <a:srgbClr val="009650"/>
              </a:solidFill>
              <a:latin typeface="Meiryo" charset="-128"/>
              <a:ea typeface="Meiryo" charset="-128"/>
              <a:cs typeface="Meiryo" charset="-128"/>
            </a:endParaRPr>
          </a:p>
          <a:p>
            <a:pPr indent="7938"/>
            <a:r>
              <a:rPr lang="ja-JP" altLang="en-US" sz="1400" b="1" dirty="0">
                <a:solidFill>
                  <a:srgbClr val="009650"/>
                </a:solidFill>
                <a:latin typeface="Meiryo" charset="-128"/>
                <a:ea typeface="Meiryo" charset="-128"/>
                <a:cs typeface="Meiryo" charset="-128"/>
              </a:rPr>
              <a:t>保存する方法</a:t>
            </a:r>
            <a:r>
              <a:rPr lang="en-US" altLang="ja-JP" sz="14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400" b="1" dirty="0">
                <a:solidFill>
                  <a:srgbClr val="009650"/>
                </a:solidFill>
                <a:latin typeface="Meiryo" charset="-128"/>
                <a:ea typeface="Meiryo" charset="-128"/>
                <a:cs typeface="Meiryo" charset="-128"/>
              </a:rPr>
              <a:t>を参照してください。</a:t>
            </a:r>
          </a:p>
        </p:txBody>
      </p:sp>
    </p:spTree>
    <p:extLst>
      <p:ext uri="{BB962C8B-B14F-4D97-AF65-F5344CB8AC3E}">
        <p14:creationId xmlns:p14="http://schemas.microsoft.com/office/powerpoint/2010/main" val="30849492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確定申告書等作成コーナー」の「送信準備」画面の画像"/>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580648" y="2360733"/>
            <a:ext cx="2160000" cy="3630730"/>
          </a:xfrm>
          <a:prstGeom prst="rect">
            <a:avLst/>
          </a:prstGeom>
          <a:ln>
            <a:noFill/>
          </a:ln>
        </p:spPr>
      </p:pic>
      <p:sp>
        <p:nvSpPr>
          <p:cNvPr id="2" name="タイトル 1"/>
          <p:cNvSpPr>
            <a:spLocks noGrp="1"/>
          </p:cNvSpPr>
          <p:nvPr>
            <p:ph type="ctrTitle"/>
          </p:nvPr>
        </p:nvSpPr>
        <p:spPr>
          <a:xfrm>
            <a:off x="1767718" y="529052"/>
            <a:ext cx="7200000" cy="540000"/>
          </a:xfrm>
        </p:spPr>
        <p:txBody>
          <a:bodyPr>
            <a:noAutofit/>
          </a:bodyPr>
          <a:lstStyle/>
          <a:p>
            <a:r>
              <a:rPr lang="ja-JP" altLang="en-US" dirty="0"/>
              <a:t>申告書データの送信</a:t>
            </a:r>
          </a:p>
        </p:txBody>
      </p:sp>
      <p:sp>
        <p:nvSpPr>
          <p:cNvPr id="30" name="サブタイトル 2"/>
          <p:cNvSpPr>
            <a:spLocks noGrp="1"/>
          </p:cNvSpPr>
          <p:nvPr>
            <p:ph type="subTitle" idx="1"/>
          </p:nvPr>
        </p:nvSpPr>
        <p:spPr>
          <a:xfrm>
            <a:off x="424488" y="1433732"/>
            <a:ext cx="8280000" cy="360000"/>
          </a:xfrm>
        </p:spPr>
        <p:txBody>
          <a:bodyPr>
            <a:noAutofit/>
          </a:bodyPr>
          <a:lstStyle/>
          <a:p>
            <a:pPr indent="88900"/>
            <a:r>
              <a:rPr lang="ja-JP" altLang="en-US" dirty="0"/>
              <a:t>送信前画面</a:t>
            </a:r>
          </a:p>
        </p:txBody>
      </p:sp>
      <p:sp>
        <p:nvSpPr>
          <p:cNvPr id="27" name="テキスト ボックス 26"/>
          <p:cNvSpPr txBox="1"/>
          <p:nvPr/>
        </p:nvSpPr>
        <p:spPr>
          <a:xfrm>
            <a:off x="505222" y="1960635"/>
            <a:ext cx="4320000" cy="3170099"/>
          </a:xfrm>
          <a:prstGeom prst="rect">
            <a:avLst/>
          </a:prstGeom>
          <a:noFill/>
        </p:spPr>
        <p:txBody>
          <a:bodyPr wrap="square" rtlCol="0">
            <a:spAutoFit/>
          </a:bodyPr>
          <a:lstStyle/>
          <a:p>
            <a:pPr indent="7938"/>
            <a:r>
              <a:rPr lang="ja-JP" altLang="en-US" sz="2000" b="1" dirty="0">
                <a:latin typeface="Meiryo" charset="-128"/>
                <a:ea typeface="Meiryo" charset="-128"/>
                <a:cs typeface="Meiryo" charset="-128"/>
              </a:rPr>
              <a:t>申告書の送信にかかわる操作</a:t>
            </a:r>
          </a:p>
          <a:p>
            <a:pPr indent="7938"/>
            <a:endParaRPr lang="en-US" altLang="ja-JP" sz="2000" b="1" dirty="0">
              <a:solidFill>
                <a:srgbClr val="009650"/>
              </a:solidFill>
              <a:latin typeface="Meiryo" charset="-128"/>
              <a:ea typeface="Meiryo" charset="-128"/>
              <a:cs typeface="Meiryo" charset="-128"/>
            </a:endParaRPr>
          </a:p>
          <a:p>
            <a:pPr indent="7938"/>
            <a:r>
              <a:rPr lang="en-US" altLang="ja-JP" sz="2000" b="1" dirty="0">
                <a:solidFill>
                  <a:srgbClr val="009650"/>
                </a:solidFill>
                <a:latin typeface="Meiryo" charset="-128"/>
                <a:ea typeface="Meiryo" charset="-128"/>
                <a:cs typeface="Meiryo" charset="-128"/>
              </a:rPr>
              <a:t>STEP </a:t>
            </a:r>
            <a:r>
              <a:rPr lang="ja-JP" altLang="en-US" sz="2000" b="1" dirty="0">
                <a:solidFill>
                  <a:srgbClr val="009650"/>
                </a:solidFill>
                <a:latin typeface="Meiryo" charset="-128"/>
                <a:ea typeface="Meiryo" charset="-128"/>
                <a:cs typeface="Meiryo" charset="-128"/>
              </a:rPr>
              <a:t>１ </a:t>
            </a:r>
            <a:endParaRPr lang="en-US" altLang="ja-JP" sz="20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申告書データを送信する</a:t>
            </a:r>
            <a:endParaRPr lang="en-US" altLang="ja-JP" sz="2000" b="1" dirty="0">
              <a:latin typeface="Meiryo" charset="-128"/>
              <a:ea typeface="Meiryo" charset="-128"/>
              <a:cs typeface="Meiryo" charset="-128"/>
            </a:endParaRPr>
          </a:p>
          <a:p>
            <a:pPr indent="7938"/>
            <a:endParaRPr lang="ja-JP" altLang="en-US" sz="2000" b="1" dirty="0">
              <a:latin typeface="Meiryo" charset="-128"/>
              <a:ea typeface="Meiryo" charset="-128"/>
              <a:cs typeface="Meiryo" charset="-128"/>
            </a:endParaRPr>
          </a:p>
          <a:p>
            <a:pPr indent="7938"/>
            <a:r>
              <a:rPr lang="en-US" altLang="ja-JP" sz="2000" b="1" dirty="0">
                <a:solidFill>
                  <a:srgbClr val="009650"/>
                </a:solidFill>
                <a:latin typeface="Meiryo" charset="-128"/>
                <a:ea typeface="Meiryo" charset="-128"/>
                <a:cs typeface="Meiryo" charset="-128"/>
              </a:rPr>
              <a:t>STEP </a:t>
            </a:r>
            <a:r>
              <a:rPr lang="ja-JP" altLang="en-US" sz="2000" b="1" dirty="0">
                <a:solidFill>
                  <a:srgbClr val="009650"/>
                </a:solidFill>
                <a:latin typeface="Meiryo" charset="-128"/>
                <a:ea typeface="Meiryo" charset="-128"/>
                <a:cs typeface="Meiryo" charset="-128"/>
              </a:rPr>
              <a:t>２ </a:t>
            </a:r>
            <a:endParaRPr lang="en-US" altLang="ja-JP" sz="20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送信結果を確認</a:t>
            </a:r>
            <a:endParaRPr lang="en-US" altLang="ja-JP" sz="2000" b="1" dirty="0">
              <a:latin typeface="Meiryo" charset="-128"/>
              <a:ea typeface="Meiryo" charset="-128"/>
              <a:cs typeface="Meiryo" charset="-128"/>
            </a:endParaRPr>
          </a:p>
          <a:p>
            <a:pPr indent="7938"/>
            <a:endParaRPr lang="ja-JP" altLang="en-US" sz="2000" b="1" dirty="0">
              <a:latin typeface="Meiryo" charset="-128"/>
              <a:ea typeface="Meiryo" charset="-128"/>
              <a:cs typeface="Meiryo" charset="-128"/>
            </a:endParaRPr>
          </a:p>
          <a:p>
            <a:pPr indent="7938"/>
            <a:r>
              <a:rPr lang="en-US" altLang="ja-JP" sz="2000" b="1" dirty="0">
                <a:solidFill>
                  <a:srgbClr val="009650"/>
                </a:solidFill>
                <a:latin typeface="Meiryo" charset="-128"/>
                <a:ea typeface="Meiryo" charset="-128"/>
                <a:cs typeface="Meiryo" charset="-128"/>
              </a:rPr>
              <a:t>STEP </a:t>
            </a:r>
            <a:r>
              <a:rPr lang="ja-JP" altLang="en-US" sz="2000" b="1" dirty="0">
                <a:solidFill>
                  <a:srgbClr val="009650"/>
                </a:solidFill>
                <a:latin typeface="Meiryo" charset="-128"/>
                <a:ea typeface="Meiryo" charset="-128"/>
                <a:cs typeface="Meiryo" charset="-128"/>
              </a:rPr>
              <a:t>３ </a:t>
            </a:r>
            <a:endParaRPr lang="en-US" altLang="ja-JP" sz="20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送信票兼付書等印刷</a:t>
            </a:r>
          </a:p>
        </p:txBody>
      </p:sp>
      <p:pic>
        <p:nvPicPr>
          <p:cNvPr id="10" name="図 9" descr="スマートフォンを使うイータ君のイラスト"/>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9633" y="4531181"/>
            <a:ext cx="1734855" cy="1608683"/>
          </a:xfrm>
          <a:prstGeom prst="rect">
            <a:avLst/>
          </a:prstGeom>
        </p:spPr>
      </p:pic>
      <p:sp>
        <p:nvSpPr>
          <p:cNvPr id="11" name="Title 1">
            <a:extLst>
              <a:ext uri="{FF2B5EF4-FFF2-40B4-BE49-F238E27FC236}">
                <a16:creationId xmlns:a16="http://schemas.microsoft.com/office/drawing/2014/main" id="{C4F6C6BF-7EE4-40B9-8A63-6365195727C1}"/>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3-I</a:t>
            </a:r>
          </a:p>
        </p:txBody>
      </p:sp>
      <p:pic>
        <p:nvPicPr>
          <p:cNvPr id="12" name="図 11" descr="「確定申告書等作成コーナー」の「送信準備」画面の画像"/>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580648" y="1459126"/>
            <a:ext cx="2160000" cy="1278536"/>
          </a:xfrm>
          <a:prstGeom prst="rect">
            <a:avLst/>
          </a:prstGeom>
          <a:ln>
            <a:noFill/>
          </a:ln>
        </p:spPr>
      </p:pic>
      <p:sp>
        <p:nvSpPr>
          <p:cNvPr id="14" name="正方形/長方形 13"/>
          <p:cNvSpPr>
            <a:spLocks noChangeAspect="1"/>
          </p:cNvSpPr>
          <p:nvPr/>
        </p:nvSpPr>
        <p:spPr>
          <a:xfrm>
            <a:off x="4572180" y="1459134"/>
            <a:ext cx="2160000" cy="4525639"/>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4596621" y="5091725"/>
            <a:ext cx="2088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107F5D15-C6D6-4DC2-886C-44132B3B9AF5}"/>
              </a:ext>
            </a:extLst>
          </p:cNvPr>
          <p:cNvSpPr txBox="1"/>
          <p:nvPr/>
        </p:nvSpPr>
        <p:spPr>
          <a:xfrm>
            <a:off x="1773780" y="913832"/>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spTree>
    <p:extLst>
      <p:ext uri="{BB962C8B-B14F-4D97-AF65-F5344CB8AC3E}">
        <p14:creationId xmlns:p14="http://schemas.microsoft.com/office/powerpoint/2010/main" val="1785670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9052"/>
            <a:ext cx="7200000" cy="540000"/>
          </a:xfrm>
        </p:spPr>
        <p:txBody>
          <a:bodyPr>
            <a:noAutofit/>
          </a:bodyPr>
          <a:lstStyle/>
          <a:p>
            <a:r>
              <a:rPr lang="ja-JP" altLang="en-US" dirty="0"/>
              <a:t>申告書データの送信</a:t>
            </a:r>
          </a:p>
        </p:txBody>
      </p:sp>
      <p:sp>
        <p:nvSpPr>
          <p:cNvPr id="30" name="サブタイトル 2"/>
          <p:cNvSpPr>
            <a:spLocks noGrp="1"/>
          </p:cNvSpPr>
          <p:nvPr>
            <p:ph type="subTitle" idx="1"/>
          </p:nvPr>
        </p:nvSpPr>
        <p:spPr>
          <a:xfrm>
            <a:off x="432955" y="1441772"/>
            <a:ext cx="5400000" cy="360000"/>
          </a:xfrm>
        </p:spPr>
        <p:txBody>
          <a:bodyPr>
            <a:noAutofit/>
          </a:bodyPr>
          <a:lstStyle/>
          <a:p>
            <a:pPr indent="88900"/>
            <a:r>
              <a:rPr lang="en-US" altLang="ja-JP" u="sng" dirty="0">
                <a:solidFill>
                  <a:srgbClr val="009650"/>
                </a:solidFill>
              </a:rPr>
              <a:t>STEP</a:t>
            </a:r>
            <a:r>
              <a:rPr lang="ja-JP" altLang="en-US" u="sng" dirty="0">
                <a:solidFill>
                  <a:srgbClr val="009650"/>
                </a:solidFill>
              </a:rPr>
              <a:t>１ </a:t>
            </a:r>
            <a:r>
              <a:rPr lang="ja-JP" altLang="en-US" u="sng" dirty="0"/>
              <a:t>申告書データ送信する。</a:t>
            </a:r>
          </a:p>
        </p:txBody>
      </p:sp>
      <p:sp>
        <p:nvSpPr>
          <p:cNvPr id="27" name="テキスト ボックス 26"/>
          <p:cNvSpPr txBox="1"/>
          <p:nvPr/>
        </p:nvSpPr>
        <p:spPr>
          <a:xfrm>
            <a:off x="496755" y="1815297"/>
            <a:ext cx="2821772" cy="1116000"/>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2000" b="1" dirty="0">
                <a:latin typeface="Meiryo" charset="-128"/>
                <a:ea typeface="Meiryo" charset="-128"/>
                <a:cs typeface="Meiryo" charset="-128"/>
              </a:rPr>
              <a:t>e-Tax</a:t>
            </a:r>
            <a:r>
              <a:rPr lang="ja-JP" altLang="en-US" sz="2000" b="1" dirty="0">
                <a:latin typeface="Meiryo" charset="-128"/>
                <a:ea typeface="Meiryo" charset="-128"/>
                <a:cs typeface="Meiryo" charset="-128"/>
              </a:rPr>
              <a:t>送信</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画面の</a:t>
            </a:r>
            <a:endParaRPr lang="en-US" altLang="ja-JP" sz="2000" b="1" dirty="0">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送信する</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p>
          <a:p>
            <a:br>
              <a:rPr lang="ja-JP" altLang="en-US" b="1" dirty="0">
                <a:latin typeface="Meiryo" charset="-128"/>
                <a:ea typeface="Meiryo" charset="-128"/>
                <a:cs typeface="Meiryo" charset="-128"/>
              </a:rPr>
            </a:br>
            <a:endParaRPr lang="en-US" altLang="ja-JP" b="1" dirty="0">
              <a:latin typeface="Meiryo" charset="-128"/>
              <a:ea typeface="Meiryo" charset="-128"/>
              <a:cs typeface="Meiryo" charset="-128"/>
            </a:endParaRPr>
          </a:p>
        </p:txBody>
      </p:sp>
      <p:sp>
        <p:nvSpPr>
          <p:cNvPr id="33" name="Title 1">
            <a:extLst>
              <a:ext uri="{FF2B5EF4-FFF2-40B4-BE49-F238E27FC236}">
                <a16:creationId xmlns:a16="http://schemas.microsoft.com/office/drawing/2014/main" id="{043DDD60-A9F8-4344-A326-D7EFE5B773D7}"/>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3-I</a:t>
            </a:r>
          </a:p>
        </p:txBody>
      </p:sp>
      <p:sp>
        <p:nvSpPr>
          <p:cNvPr id="34" name="サブタイトル 2"/>
          <p:cNvSpPr txBox="1">
            <a:spLocks/>
          </p:cNvSpPr>
          <p:nvPr/>
        </p:nvSpPr>
        <p:spPr>
          <a:xfrm>
            <a:off x="509152" y="3778576"/>
            <a:ext cx="5400000" cy="36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u="sng" dirty="0">
                <a:solidFill>
                  <a:srgbClr val="009650"/>
                </a:solidFill>
              </a:rPr>
              <a:t>STEP</a:t>
            </a:r>
            <a:r>
              <a:rPr lang="ja-JP" altLang="en-US" u="sng" dirty="0">
                <a:solidFill>
                  <a:srgbClr val="009650"/>
                </a:solidFill>
              </a:rPr>
              <a:t>２</a:t>
            </a:r>
            <a:r>
              <a:rPr lang="ja-JP" altLang="en-US" u="sng" dirty="0"/>
              <a:t> 送信結果を確認</a:t>
            </a:r>
          </a:p>
        </p:txBody>
      </p:sp>
      <p:sp>
        <p:nvSpPr>
          <p:cNvPr id="38" name="テキスト ボックス 37"/>
          <p:cNvSpPr txBox="1"/>
          <p:nvPr/>
        </p:nvSpPr>
        <p:spPr>
          <a:xfrm>
            <a:off x="496749" y="4160568"/>
            <a:ext cx="2821772" cy="1815882"/>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送信後</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送信結果の</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確認</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の画面で</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申告内容を確認し、</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2000" b="1" dirty="0">
                <a:latin typeface="Meiryo" charset="-128"/>
                <a:ea typeface="Meiryo" charset="-128"/>
                <a:cs typeface="Meiryo" charset="-128"/>
              </a:rPr>
              <a:t>次へ</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p>
        </p:txBody>
      </p:sp>
      <p:pic>
        <p:nvPicPr>
          <p:cNvPr id="32" name="図 31" descr="「確定申告書等作成コーナー」の「e-Tax送信」画面の画像"/>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7934" y="1998132"/>
            <a:ext cx="1800000" cy="2507143"/>
          </a:xfrm>
          <a:prstGeom prst="rect">
            <a:avLst/>
          </a:prstGeom>
          <a:ln w="9525">
            <a:solidFill>
              <a:schemeClr val="tx1">
                <a:lumMod val="50000"/>
                <a:lumOff val="50000"/>
              </a:schemeClr>
            </a:solidFill>
          </a:ln>
        </p:spPr>
      </p:pic>
      <p:pic>
        <p:nvPicPr>
          <p:cNvPr id="39" name="図 38"/>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737581" y="5777808"/>
            <a:ext cx="1800000" cy="599041"/>
          </a:xfrm>
          <a:prstGeom prst="rect">
            <a:avLst/>
          </a:prstGeom>
          <a:ln w="9525">
            <a:solidFill>
              <a:schemeClr val="tx1">
                <a:lumMod val="50000"/>
                <a:lumOff val="50000"/>
              </a:schemeClr>
            </a:solidFill>
          </a:ln>
        </p:spPr>
      </p:pic>
      <p:pic>
        <p:nvPicPr>
          <p:cNvPr id="40" name="図 39" descr="「確定申告書等作成コーナー」で「送信結果の確認」画面の画像"/>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737581" y="2001866"/>
            <a:ext cx="1800000" cy="3838668"/>
          </a:xfrm>
          <a:prstGeom prst="rect">
            <a:avLst/>
          </a:prstGeom>
          <a:ln w="9525">
            <a:solidFill>
              <a:schemeClr val="tx1">
                <a:lumMod val="50000"/>
                <a:lumOff val="50000"/>
              </a:schemeClr>
            </a:solidFill>
          </a:ln>
        </p:spPr>
      </p:pic>
      <p:sp>
        <p:nvSpPr>
          <p:cNvPr id="41" name="正方形/長方形 40"/>
          <p:cNvSpPr/>
          <p:nvPr/>
        </p:nvSpPr>
        <p:spPr>
          <a:xfrm>
            <a:off x="4241220" y="3803262"/>
            <a:ext cx="1728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6753226" y="6015747"/>
            <a:ext cx="1728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3" name="図形グループ 42"/>
          <p:cNvGrpSpPr>
            <a:grpSpLocks noChangeAspect="1"/>
          </p:cNvGrpSpPr>
          <p:nvPr/>
        </p:nvGrpSpPr>
        <p:grpSpPr>
          <a:xfrm>
            <a:off x="6098669" y="2863961"/>
            <a:ext cx="540000" cy="405000"/>
            <a:chOff x="3355262" y="5469690"/>
            <a:chExt cx="720000" cy="540000"/>
          </a:xfrm>
        </p:grpSpPr>
        <p:cxnSp>
          <p:nvCxnSpPr>
            <p:cNvPr id="44" name="カギ線コネクタ 43"/>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pic>
        <p:nvPicPr>
          <p:cNvPr id="46" name="図 45"/>
          <p:cNvPicPr>
            <a:picLocks noChangeAspect="1"/>
          </p:cNvPicPr>
          <p:nvPr/>
        </p:nvPicPr>
        <p:blipFill>
          <a:blip r:embed="rId6"/>
          <a:stretch>
            <a:fillRect/>
          </a:stretch>
        </p:blipFill>
        <p:spPr>
          <a:xfrm>
            <a:off x="6653180" y="5667720"/>
            <a:ext cx="1980000" cy="319355"/>
          </a:xfrm>
          <a:prstGeom prst="rect">
            <a:avLst/>
          </a:prstGeom>
        </p:spPr>
      </p:pic>
      <p:grpSp>
        <p:nvGrpSpPr>
          <p:cNvPr id="47" name="図形グループ 46"/>
          <p:cNvGrpSpPr/>
          <p:nvPr/>
        </p:nvGrpSpPr>
        <p:grpSpPr>
          <a:xfrm>
            <a:off x="6611585" y="5866832"/>
            <a:ext cx="296586" cy="293005"/>
            <a:chOff x="3546641" y="3995693"/>
            <a:chExt cx="296586" cy="293005"/>
          </a:xfrm>
        </p:grpSpPr>
        <p:sp>
          <p:nvSpPr>
            <p:cNvPr id="48" name="円/楕円 47"/>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9" name="フリーフォーム 48"/>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50" name="図形グループ 49"/>
          <p:cNvGrpSpPr/>
          <p:nvPr/>
        </p:nvGrpSpPr>
        <p:grpSpPr>
          <a:xfrm>
            <a:off x="5826894" y="3648559"/>
            <a:ext cx="296587" cy="293005"/>
            <a:chOff x="2897417" y="3995693"/>
            <a:chExt cx="296587" cy="293005"/>
          </a:xfrm>
        </p:grpSpPr>
        <p:sp>
          <p:nvSpPr>
            <p:cNvPr id="51" name="円/楕円 50"/>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23" name="テキスト ボックス 22">
            <a:extLst>
              <a:ext uri="{FF2B5EF4-FFF2-40B4-BE49-F238E27FC236}">
                <a16:creationId xmlns:a16="http://schemas.microsoft.com/office/drawing/2014/main" id="{EE48B43F-1C69-4514-B7BF-476425A32EF9}"/>
              </a:ext>
            </a:extLst>
          </p:cNvPr>
          <p:cNvSpPr txBox="1"/>
          <p:nvPr/>
        </p:nvSpPr>
        <p:spPr>
          <a:xfrm>
            <a:off x="1773780" y="913832"/>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spTree>
    <p:extLst>
      <p:ext uri="{BB962C8B-B14F-4D97-AF65-F5344CB8AC3E}">
        <p14:creationId xmlns:p14="http://schemas.microsoft.com/office/powerpoint/2010/main" val="4194248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bject 8"/>
          <p:cNvSpPr/>
          <p:nvPr/>
        </p:nvSpPr>
        <p:spPr>
          <a:xfrm>
            <a:off x="3313980" y="3902952"/>
            <a:ext cx="2034539" cy="1719658"/>
          </a:xfrm>
          <a:prstGeom prst="rect">
            <a:avLst/>
          </a:prstGeom>
          <a:blipFill>
            <a:blip r:embed="rId3" cstate="print"/>
            <a:stretch>
              <a:fillRect/>
            </a:stretch>
          </a:blipFill>
          <a:ln>
            <a:noFill/>
          </a:ln>
        </p:spPr>
        <p:txBody>
          <a:bodyPr wrap="square" lIns="0" tIns="0" rIns="0" bIns="0" rtlCol="0"/>
          <a:lstStyle/>
          <a:p>
            <a:endParaRPr dirty="0"/>
          </a:p>
        </p:txBody>
      </p:sp>
      <p:sp>
        <p:nvSpPr>
          <p:cNvPr id="27" name="object 5" descr="chromeアプリのアイコン">
            <a:hlinkClick r:id="rId4" action="ppaction://hlinkfile"/>
          </p:cNvPr>
          <p:cNvSpPr/>
          <p:nvPr/>
        </p:nvSpPr>
        <p:spPr>
          <a:xfrm>
            <a:off x="3306490" y="1633423"/>
            <a:ext cx="965806" cy="1397781"/>
          </a:xfrm>
          <a:prstGeom prst="rect">
            <a:avLst/>
          </a:prstGeom>
          <a:blipFill>
            <a:blip r:embed="rId5" cstate="print"/>
            <a:stretch>
              <a:fillRect/>
            </a:stretch>
          </a:blipFill>
          <a:ln w="9525">
            <a:solidFill>
              <a:schemeClr val="tx1">
                <a:lumMod val="50000"/>
                <a:lumOff val="50000"/>
              </a:schemeClr>
            </a:solidFill>
          </a:ln>
        </p:spPr>
        <p:txBody>
          <a:bodyPr wrap="square" lIns="0" tIns="0" rIns="0" bIns="0" rtlCol="0"/>
          <a:lstStyle/>
          <a:p>
            <a:endParaRPr dirty="0"/>
          </a:p>
        </p:txBody>
      </p:sp>
      <p:sp>
        <p:nvSpPr>
          <p:cNvPr id="47" name="テキスト ボックス 46"/>
          <p:cNvSpPr txBox="1"/>
          <p:nvPr/>
        </p:nvSpPr>
        <p:spPr>
          <a:xfrm>
            <a:off x="506576" y="1805940"/>
            <a:ext cx="2700000" cy="4031873"/>
          </a:xfrm>
          <a:prstGeom prst="rect">
            <a:avLst/>
          </a:prstGeom>
          <a:noFill/>
        </p:spPr>
        <p:txBody>
          <a:bodyPr wrap="square" rtlCol="0">
            <a:spAutoFit/>
          </a:bodyPr>
          <a:lstStyle/>
          <a:p>
            <a:pPr indent="9525"/>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9525"/>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2000" b="1" dirty="0">
                <a:latin typeface="Meiryo" charset="-128"/>
                <a:ea typeface="Meiryo" charset="-128"/>
                <a:cs typeface="Meiryo" charset="-128"/>
              </a:rPr>
              <a:t>Chrome</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アプリを起動させます</a:t>
            </a:r>
            <a:endParaRPr lang="en-US" altLang="ja-JP" sz="2000" b="1" dirty="0">
              <a:latin typeface="Meiryo" charset="-128"/>
              <a:ea typeface="Meiryo" charset="-128"/>
              <a:cs typeface="Meiryo" charset="-128"/>
            </a:endParaRPr>
          </a:p>
          <a:p>
            <a:pPr indent="9525"/>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9525"/>
            <a:r>
              <a:rPr lang="ja-JP" altLang="en-US" sz="2000" b="1" dirty="0">
                <a:latin typeface="Meiryo" charset="-128"/>
                <a:ea typeface="Meiryo" charset="-128"/>
                <a:cs typeface="Meiryo" charset="-128"/>
              </a:rPr>
              <a:t>検索ボックスに</a:t>
            </a:r>
            <a:endParaRPr lang="en-US" altLang="ja-JP" sz="2000" b="1" dirty="0">
              <a:latin typeface="Meiryo" charset="-128"/>
              <a:ea typeface="Meiryo" charset="-128"/>
              <a:cs typeface="Meiryo" charset="-128"/>
            </a:endParaRPr>
          </a:p>
          <a:p>
            <a:pPr indent="9525"/>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確定申告</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と入力</a:t>
            </a:r>
            <a:endParaRPr lang="en-US" altLang="ja-JP" sz="2000" b="1" dirty="0">
              <a:latin typeface="Meiryo" charset="-128"/>
              <a:ea typeface="Meiryo" charset="-128"/>
              <a:cs typeface="Meiryo" charset="-128"/>
            </a:endParaRPr>
          </a:p>
          <a:p>
            <a:pPr indent="9525"/>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indent="9525"/>
            <a:r>
              <a:rPr lang="ja-JP" altLang="en-US" sz="2000" b="1" dirty="0">
                <a:latin typeface="Meiryo" charset="-128"/>
                <a:ea typeface="Meiryo" charset="-128"/>
                <a:cs typeface="Meiryo" charset="-128"/>
              </a:rPr>
              <a:t>表示された</a:t>
            </a:r>
            <a:endParaRPr lang="en-US" altLang="ja-JP" sz="2000" b="1" dirty="0">
              <a:latin typeface="Meiryo" charset="-128"/>
              <a:ea typeface="Meiryo" charset="-128"/>
              <a:cs typeface="Meiryo" charset="-128"/>
            </a:endParaRPr>
          </a:p>
          <a:p>
            <a:pPr indent="9525"/>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国税庁確定申告書等</a:t>
            </a:r>
            <a:endParaRPr lang="en-US" altLang="ja-JP" sz="2000" b="1" dirty="0">
              <a:latin typeface="Meiryo" charset="-128"/>
              <a:ea typeface="Meiryo" charset="-128"/>
              <a:cs typeface="Meiryo" charset="-128"/>
            </a:endParaRPr>
          </a:p>
          <a:p>
            <a:pPr indent="9525"/>
            <a:r>
              <a:rPr lang="ja-JP" altLang="en-US" sz="2000" b="1" dirty="0">
                <a:latin typeface="Meiryo" charset="-128"/>
                <a:ea typeface="Meiryo" charset="-128"/>
                <a:cs typeface="Meiryo" charset="-128"/>
              </a:rPr>
              <a:t>作成コーナー：</a:t>
            </a:r>
            <a:endParaRPr lang="en-US" altLang="ja-JP" sz="2000" b="1" dirty="0">
              <a:latin typeface="Meiryo" charset="-128"/>
              <a:ea typeface="Meiryo" charset="-128"/>
              <a:cs typeface="Meiryo" charset="-128"/>
            </a:endParaRPr>
          </a:p>
          <a:p>
            <a:pPr indent="9525"/>
            <a:r>
              <a:rPr lang="ja-JP" altLang="en-US" sz="2000" b="1" dirty="0">
                <a:latin typeface="Meiryo" charset="-128"/>
                <a:ea typeface="Meiryo" charset="-128"/>
                <a:cs typeface="Meiryo" charset="-128"/>
              </a:rPr>
              <a:t>共通トップ</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p>
        </p:txBody>
      </p:sp>
      <p:sp>
        <p:nvSpPr>
          <p:cNvPr id="49" name="テキスト ボックス 48"/>
          <p:cNvSpPr txBox="1"/>
          <p:nvPr/>
        </p:nvSpPr>
        <p:spPr>
          <a:xfrm>
            <a:off x="6101516" y="1586396"/>
            <a:ext cx="3240000" cy="1508105"/>
          </a:xfrm>
          <a:prstGeom prst="rect">
            <a:avLst/>
          </a:prstGeom>
          <a:noFill/>
        </p:spPr>
        <p:txBody>
          <a:bodyPr wrap="square" rtlCol="0">
            <a:spAutoFit/>
          </a:bodyPr>
          <a:lstStyle/>
          <a:p>
            <a:r>
              <a:rPr lang="ja-JP" altLang="en-US" sz="2000" b="1" dirty="0">
                <a:latin typeface="Meiryo" charset="-128"/>
                <a:ea typeface="Meiryo" charset="-128"/>
                <a:cs typeface="Meiryo" charset="-128"/>
              </a:rPr>
              <a:t>または</a:t>
            </a:r>
          </a:p>
          <a:p>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r>
              <a:rPr lang="en-US" altLang="ja-JP" sz="2000" b="1" dirty="0">
                <a:latin typeface="Meiryo" charset="-128"/>
                <a:ea typeface="Meiryo" charset="-128"/>
                <a:cs typeface="Meiryo" charset="-128"/>
              </a:rPr>
              <a:t>QR</a:t>
            </a:r>
            <a:r>
              <a:rPr lang="ja-JP" altLang="en-US" sz="2000" b="1" dirty="0">
                <a:latin typeface="Meiryo" charset="-128"/>
                <a:ea typeface="Meiryo" charset="-128"/>
                <a:cs typeface="Meiryo" charset="-128"/>
              </a:rPr>
              <a:t>コードから</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読みこみます</a:t>
            </a:r>
          </a:p>
        </p:txBody>
      </p:sp>
      <p:sp>
        <p:nvSpPr>
          <p:cNvPr id="5" name="テキスト ボックス 4"/>
          <p:cNvSpPr txBox="1"/>
          <p:nvPr/>
        </p:nvSpPr>
        <p:spPr>
          <a:xfrm>
            <a:off x="6109695" y="4840828"/>
            <a:ext cx="2697530" cy="523220"/>
          </a:xfrm>
          <a:prstGeom prst="rect">
            <a:avLst/>
          </a:prstGeom>
          <a:noFill/>
        </p:spPr>
        <p:txBody>
          <a:bodyPr wrap="square" rtlCol="0">
            <a:spAutoFit/>
          </a:bodyPr>
          <a:lstStyle/>
          <a:p>
            <a:r>
              <a:rPr lang="ja-JP" altLang="en-US" sz="1400" dirty="0">
                <a:latin typeface="Meiryo" charset="-128"/>
                <a:ea typeface="Meiryo" charset="-128"/>
                <a:cs typeface="Meiryo" charset="-128"/>
              </a:rPr>
              <a:t>確定申告書等作成コーナーの</a:t>
            </a:r>
            <a:r>
              <a:rPr lang="en-US" altLang="ja-JP" sz="1400" dirty="0">
                <a:latin typeface="Meiryo" charset="-128"/>
                <a:ea typeface="Meiryo" charset="-128"/>
                <a:cs typeface="Meiryo" charset="-128"/>
              </a:rPr>
              <a:t>QR</a:t>
            </a:r>
            <a:r>
              <a:rPr lang="ja-JP" altLang="en-US" sz="1400" dirty="0">
                <a:latin typeface="Meiryo" charset="-128"/>
                <a:ea typeface="Meiryo" charset="-128"/>
                <a:cs typeface="Meiryo" charset="-128"/>
              </a:rPr>
              <a:t>コード</a:t>
            </a:r>
            <a:endParaRPr kumimoji="1" lang="ja-JP" altLang="en-US" sz="1400" dirty="0">
              <a:latin typeface="Meiryo" charset="-128"/>
              <a:ea typeface="Meiryo" charset="-128"/>
              <a:cs typeface="Meiryo" charset="-128"/>
            </a:endParaRPr>
          </a:p>
        </p:txBody>
      </p:sp>
      <p:cxnSp>
        <p:nvCxnSpPr>
          <p:cNvPr id="32" name="直線コネクタ 31"/>
          <p:cNvCxnSpPr/>
          <p:nvPr/>
        </p:nvCxnSpPr>
        <p:spPr>
          <a:xfrm>
            <a:off x="6010853" y="1266508"/>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3332519" y="3907213"/>
            <a:ext cx="766524" cy="2080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a:off x="3336065" y="4517844"/>
            <a:ext cx="2016000" cy="32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図形グループ 5"/>
          <p:cNvGrpSpPr>
            <a:grpSpLocks noChangeAspect="1"/>
          </p:cNvGrpSpPr>
          <p:nvPr/>
        </p:nvGrpSpPr>
        <p:grpSpPr>
          <a:xfrm>
            <a:off x="3552260" y="3084310"/>
            <a:ext cx="529849" cy="612000"/>
            <a:chOff x="1000444" y="2283326"/>
            <a:chExt cx="691832" cy="799095"/>
          </a:xfrm>
        </p:grpSpPr>
        <p:cxnSp>
          <p:nvCxnSpPr>
            <p:cNvPr id="40" name="直線コネクタ 39"/>
            <p:cNvCxnSpPr/>
            <p:nvPr/>
          </p:nvCxnSpPr>
          <p:spPr>
            <a:xfrm>
              <a:off x="1346360" y="2283326"/>
              <a:ext cx="0" cy="756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1000444" y="2724637"/>
              <a:ext cx="357782" cy="3577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H="1">
              <a:off x="1334494" y="2724637"/>
              <a:ext cx="357782" cy="3577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4" name="Title 1">
            <a:extLst>
              <a:ext uri="{FF2B5EF4-FFF2-40B4-BE49-F238E27FC236}">
                <a16:creationId xmlns:a16="http://schemas.microsoft.com/office/drawing/2014/main" id="{09E667C1-8F21-4D1F-98E9-7A293B794047}"/>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3-B</a:t>
            </a:r>
            <a:endParaRPr lang="en-US" sz="3600" dirty="0"/>
          </a:p>
        </p:txBody>
      </p:sp>
      <p:sp>
        <p:nvSpPr>
          <p:cNvPr id="45" name="テキスト ボックス 44">
            <a:extLst>
              <a:ext uri="{FF2B5EF4-FFF2-40B4-BE49-F238E27FC236}">
                <a16:creationId xmlns:a16="http://schemas.microsoft.com/office/drawing/2014/main" id="{9956F4F4-5D59-4A53-9298-41B6251C74AD}"/>
              </a:ext>
            </a:extLst>
          </p:cNvPr>
          <p:cNvSpPr txBox="1"/>
          <p:nvPr/>
        </p:nvSpPr>
        <p:spPr>
          <a:xfrm>
            <a:off x="533922" y="1402262"/>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pic>
        <p:nvPicPr>
          <p:cNvPr id="48" name="図 47" descr="確定申告書等作成コーナーのQRコード&#10;"/>
          <p:cNvPicPr>
            <a:picLocks noChangeAspect="1"/>
          </p:cNvPicPr>
          <p:nvPr/>
        </p:nvPicPr>
        <p:blipFill>
          <a:blip r:embed="rId6"/>
          <a:stretch>
            <a:fillRect/>
          </a:stretch>
        </p:blipFill>
        <p:spPr>
          <a:xfrm>
            <a:off x="6097481" y="3227469"/>
            <a:ext cx="1400400" cy="1480390"/>
          </a:xfrm>
          <a:prstGeom prst="rect">
            <a:avLst/>
          </a:prstGeom>
          <a:ln>
            <a:noFill/>
          </a:ln>
        </p:spPr>
      </p:pic>
      <p:pic>
        <p:nvPicPr>
          <p:cNvPr id="50" name="図 49"/>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3326979" y="4377620"/>
            <a:ext cx="2052000" cy="1885950"/>
          </a:xfrm>
          <a:prstGeom prst="rect">
            <a:avLst/>
          </a:prstGeom>
          <a:ln w="3175">
            <a:noFill/>
          </a:ln>
        </p:spPr>
      </p:pic>
      <p:sp>
        <p:nvSpPr>
          <p:cNvPr id="4" name="正方形/長方形 3" descr="検索画面の画像"/>
          <p:cNvSpPr/>
          <p:nvPr/>
        </p:nvSpPr>
        <p:spPr>
          <a:xfrm>
            <a:off x="3313980" y="3791289"/>
            <a:ext cx="2034539" cy="2438060"/>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3339621" y="4406240"/>
            <a:ext cx="1981641" cy="4884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 name="図形グループ 30"/>
          <p:cNvGrpSpPr/>
          <p:nvPr/>
        </p:nvGrpSpPr>
        <p:grpSpPr>
          <a:xfrm>
            <a:off x="5184479" y="4259006"/>
            <a:ext cx="296586" cy="293005"/>
            <a:chOff x="4232441" y="3995693"/>
            <a:chExt cx="296586" cy="293005"/>
          </a:xfrm>
        </p:grpSpPr>
        <p:sp>
          <p:nvSpPr>
            <p:cNvPr id="43" name="円/楕円 42"/>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45"/>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1" name="図形グループ 50"/>
          <p:cNvGrpSpPr/>
          <p:nvPr/>
        </p:nvGrpSpPr>
        <p:grpSpPr>
          <a:xfrm>
            <a:off x="4157439" y="3764521"/>
            <a:ext cx="296586" cy="293005"/>
            <a:chOff x="3546641" y="3995693"/>
            <a:chExt cx="296586" cy="293005"/>
          </a:xfrm>
        </p:grpSpPr>
        <p:sp>
          <p:nvSpPr>
            <p:cNvPr id="52" name="円/楕円 51"/>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フリーフォーム 52"/>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4" name="タイトル 1"/>
          <p:cNvSpPr>
            <a:spLocks noGrp="1"/>
          </p:cNvSpPr>
          <p:nvPr>
            <p:ph type="ctrTitle"/>
          </p:nvPr>
        </p:nvSpPr>
        <p:spPr>
          <a:xfrm>
            <a:off x="1758795" y="543121"/>
            <a:ext cx="7199313" cy="719138"/>
          </a:xfrm>
        </p:spPr>
        <p:txBody>
          <a:bodyPr>
            <a:noAutofit/>
          </a:bodyPr>
          <a:lstStyle/>
          <a:p>
            <a:r>
              <a:rPr lang="ja-JP" altLang="en-US" sz="2800" dirty="0"/>
              <a:t>国税庁の確定申告書等作成コーナーに</a:t>
            </a:r>
            <a:br>
              <a:rPr lang="en-US" altLang="ja-JP" sz="2800" dirty="0"/>
            </a:br>
            <a:r>
              <a:rPr lang="ja-JP" altLang="en-US" sz="2800" dirty="0"/>
              <a:t>アクセスして作成開始</a:t>
            </a:r>
          </a:p>
        </p:txBody>
      </p:sp>
    </p:spTree>
    <p:extLst>
      <p:ext uri="{BB962C8B-B14F-4D97-AF65-F5344CB8AC3E}">
        <p14:creationId xmlns:p14="http://schemas.microsoft.com/office/powerpoint/2010/main" val="31820515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1A8683D1-8A05-48C7-A4F2-DBBF4AFE8FCD}"/>
              </a:ext>
            </a:extLst>
          </p:cNvPr>
          <p:cNvGraphicFramePr>
            <a:graphicFrameLocks noChangeAspect="1"/>
          </p:cNvGraphicFramePr>
          <p:nvPr>
            <p:custDataLst>
              <p:tags r:id="rId2"/>
            </p:custDataLst>
            <p:extLst>
              <p:ext uri="{D42A27DB-BD31-4B8C-83A1-F6EECF244321}">
                <p14:modId xmlns:p14="http://schemas.microsoft.com/office/powerpoint/2010/main" val="42699216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38" name="think-cell スライド" r:id="rId5" imgW="554" imgH="551" progId="TCLayout.ActiveDocument.1">
                  <p:embed/>
                </p:oleObj>
              </mc:Choice>
              <mc:Fallback>
                <p:oleObj name="think-cell スライド" r:id="rId5" imgW="554" imgH="551"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31" name="図 30" descr="メニュー画面の画像&#10;"/>
          <p:cNvPicPr>
            <a:picLocks noChangeAspect="1"/>
          </p:cNvPicPr>
          <p:nvPr/>
        </p:nvPicPr>
        <p:blipFill rotWithShape="1">
          <a:blip r:embed="rId7"/>
          <a:srcRect b="6894"/>
          <a:stretch/>
        </p:blipFill>
        <p:spPr>
          <a:xfrm>
            <a:off x="6940769" y="3206476"/>
            <a:ext cx="1620000" cy="2896656"/>
          </a:xfrm>
          <a:prstGeom prst="rect">
            <a:avLst/>
          </a:prstGeom>
          <a:ln w="9525">
            <a:solidFill>
              <a:schemeClr val="tx1">
                <a:lumMod val="50000"/>
                <a:lumOff val="50000"/>
              </a:schemeClr>
            </a:solidFill>
          </a:ln>
        </p:spPr>
      </p:pic>
      <p:pic>
        <p:nvPicPr>
          <p:cNvPr id="28" name="図 27" descr="帳票PDFの画面の画像&#10;"/>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5123715" y="1998628"/>
            <a:ext cx="1620000" cy="2963628"/>
          </a:xfrm>
          <a:prstGeom prst="rect">
            <a:avLst/>
          </a:prstGeom>
          <a:ln w="9525">
            <a:solidFill>
              <a:schemeClr val="tx1">
                <a:lumMod val="50000"/>
                <a:lumOff val="50000"/>
              </a:schemeClr>
            </a:solidFill>
          </a:ln>
        </p:spPr>
      </p:pic>
      <p:pic>
        <p:nvPicPr>
          <p:cNvPr id="24" name="図 23" descr="「確定申告書等作成コーナー」で「送信票兼送付書等印刷」の画面の下部で「帳票表示・印刷」・「次へ」が表示されている画像"/>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3321091" y="4168480"/>
            <a:ext cx="1620000" cy="1206839"/>
          </a:xfrm>
          <a:prstGeom prst="rect">
            <a:avLst/>
          </a:prstGeom>
          <a:ln w="9525">
            <a:solidFill>
              <a:schemeClr val="tx1">
                <a:lumMod val="50000"/>
                <a:lumOff val="50000"/>
              </a:schemeClr>
            </a:solidFill>
          </a:ln>
        </p:spPr>
      </p:pic>
      <p:sp>
        <p:nvSpPr>
          <p:cNvPr id="2" name="タイトル 1"/>
          <p:cNvSpPr>
            <a:spLocks noGrp="1"/>
          </p:cNvSpPr>
          <p:nvPr>
            <p:ph type="ctrTitle"/>
          </p:nvPr>
        </p:nvSpPr>
        <p:spPr>
          <a:xfrm>
            <a:off x="1767718" y="529052"/>
            <a:ext cx="7200000" cy="540000"/>
          </a:xfrm>
        </p:spPr>
        <p:txBody>
          <a:bodyPr vert="horz">
            <a:noAutofit/>
          </a:bodyPr>
          <a:lstStyle/>
          <a:p>
            <a:r>
              <a:rPr lang="ja-JP" altLang="en-US" dirty="0"/>
              <a:t>申告書データを印刷して保存</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3-J</a:t>
            </a:r>
          </a:p>
        </p:txBody>
      </p:sp>
      <p:sp>
        <p:nvSpPr>
          <p:cNvPr id="30" name="サブタイトル 2"/>
          <p:cNvSpPr>
            <a:spLocks noGrp="1"/>
          </p:cNvSpPr>
          <p:nvPr>
            <p:ph type="subTitle" idx="1"/>
          </p:nvPr>
        </p:nvSpPr>
        <p:spPr>
          <a:xfrm>
            <a:off x="424488" y="1428787"/>
            <a:ext cx="8280000" cy="360000"/>
          </a:xfrm>
        </p:spPr>
        <p:txBody>
          <a:bodyPr>
            <a:noAutofit/>
          </a:bodyPr>
          <a:lstStyle/>
          <a:p>
            <a:pPr indent="88900"/>
            <a:r>
              <a:rPr lang="en-US" altLang="ja-JP" u="sng" dirty="0">
                <a:solidFill>
                  <a:srgbClr val="009650"/>
                </a:solidFill>
              </a:rPr>
              <a:t>STEP</a:t>
            </a:r>
            <a:r>
              <a:rPr lang="ja-JP" altLang="en-US" u="sng" dirty="0">
                <a:solidFill>
                  <a:srgbClr val="009650"/>
                </a:solidFill>
              </a:rPr>
              <a:t>３</a:t>
            </a:r>
            <a:r>
              <a:rPr lang="ja-JP" altLang="en-US" u="sng" dirty="0"/>
              <a:t> 送信票兼送付書等印刷</a:t>
            </a:r>
          </a:p>
        </p:txBody>
      </p:sp>
      <p:sp>
        <p:nvSpPr>
          <p:cNvPr id="27" name="テキスト ボックス 26"/>
          <p:cNvSpPr txBox="1"/>
          <p:nvPr/>
        </p:nvSpPr>
        <p:spPr>
          <a:xfrm>
            <a:off x="495815" y="1868339"/>
            <a:ext cx="3373357" cy="4616648"/>
          </a:xfrm>
          <a:prstGeom prst="rect">
            <a:avLst/>
          </a:prstGeom>
          <a:noFill/>
        </p:spPr>
        <p:txBody>
          <a:bodyPr wrap="square" rtlCol="0">
            <a:spAutoFit/>
          </a:bodyPr>
          <a:lstStyle/>
          <a:p>
            <a:pPr marL="363538" indent="-355600"/>
            <a:r>
              <a:rPr lang="ja-JP" altLang="en-US" sz="2400" b="1" dirty="0">
                <a:solidFill>
                  <a:srgbClr val="009650"/>
                </a:solidFill>
                <a:latin typeface="Meiryo" charset="-128"/>
                <a:ea typeface="Meiryo" charset="-128"/>
                <a:cs typeface="Meiryo" charset="-128"/>
              </a:rPr>
              <a:t>❶</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dirty="0">
                <a:latin typeface="Meiryo" charset="-128"/>
                <a:ea typeface="Meiryo" charset="-128"/>
                <a:cs typeface="Meiryo" charset="-128"/>
              </a:rPr>
              <a:t>帳票表</a:t>
            </a:r>
            <a:r>
              <a:rPr lang="ja-JP" altLang="en-US" b="1" spc="-500" dirty="0">
                <a:latin typeface="Meiryo" charset="-128"/>
                <a:ea typeface="Meiryo" charset="-128"/>
                <a:cs typeface="Meiryo" charset="-128"/>
              </a:rPr>
              <a:t>示・</a:t>
            </a:r>
            <a:r>
              <a:rPr lang="ja-JP" altLang="en-US" b="1" dirty="0">
                <a:latin typeface="Meiryo" charset="-128"/>
                <a:ea typeface="Meiryo" charset="-128"/>
                <a:cs typeface="Meiryo" charset="-128"/>
              </a:rPr>
              <a:t>印刷</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a:t>
            </a:r>
            <a:endParaRPr lang="en-US" altLang="ja-JP" b="1" dirty="0">
              <a:latin typeface="Meiryo" charset="-128"/>
              <a:ea typeface="Meiryo" charset="-128"/>
              <a:cs typeface="Meiryo" charset="-128"/>
            </a:endParaRPr>
          </a:p>
          <a:p>
            <a:pPr marL="363538" indent="-355600"/>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タップ</a:t>
            </a:r>
          </a:p>
          <a:p>
            <a:pPr marL="363538" indent="-355600"/>
            <a:r>
              <a:rPr lang="ja-JP" altLang="en-US" sz="2400" b="1" dirty="0">
                <a:solidFill>
                  <a:srgbClr val="009650"/>
                </a:solidFill>
                <a:latin typeface="Meiryo" charset="-128"/>
                <a:ea typeface="Meiryo" charset="-128"/>
                <a:cs typeface="Meiryo" charset="-128"/>
              </a:rPr>
              <a:t>❷</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dirty="0">
                <a:latin typeface="Meiryo" charset="-128"/>
                <a:ea typeface="Meiryo" charset="-128"/>
                <a:cs typeface="Meiryo" charset="-128"/>
              </a:rPr>
              <a:t>帳票</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が表示</a:t>
            </a:r>
            <a:endParaRPr lang="en-US" altLang="ja-JP" b="1" dirty="0">
              <a:latin typeface="Meiryo" charset="-128"/>
              <a:ea typeface="Meiryo" charset="-128"/>
              <a:cs typeface="Meiryo" charset="-128"/>
            </a:endParaRPr>
          </a:p>
          <a:p>
            <a:pPr marL="363538" indent="-355600"/>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されますので確認</a:t>
            </a:r>
            <a:endParaRPr lang="en-US" altLang="ja-JP" b="1" dirty="0">
              <a:latin typeface="Meiryo" charset="-128"/>
              <a:ea typeface="Meiryo" charset="-128"/>
              <a:cs typeface="Meiryo" charset="-128"/>
            </a:endParaRPr>
          </a:p>
          <a:p>
            <a:pPr marL="363538" indent="-355600"/>
            <a:r>
              <a:rPr lang="ja-JP" altLang="en-US" sz="2400" b="1" dirty="0">
                <a:solidFill>
                  <a:srgbClr val="009650"/>
                </a:solidFill>
                <a:latin typeface="Meiryo" charset="-128"/>
                <a:ea typeface="Meiryo" charset="-128"/>
                <a:cs typeface="Meiryo" charset="-128"/>
              </a:rPr>
              <a:t>❸</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シェアボタンをタップ</a:t>
            </a:r>
            <a:endParaRPr lang="en-US" altLang="ja-JP" b="1" dirty="0">
              <a:latin typeface="Meiryo" charset="-128"/>
              <a:ea typeface="Meiryo" charset="-128"/>
              <a:cs typeface="Meiryo" charset="-128"/>
            </a:endParaRPr>
          </a:p>
          <a:p>
            <a:pPr marL="363538" indent="-355600"/>
            <a:r>
              <a:rPr lang="ja-JP" altLang="en-US" sz="2400" b="1" dirty="0">
                <a:solidFill>
                  <a:srgbClr val="009650"/>
                </a:solidFill>
                <a:latin typeface="Meiryo" charset="-128"/>
                <a:ea typeface="Meiryo" charset="-128"/>
                <a:cs typeface="Meiryo" charset="-128"/>
              </a:rPr>
              <a:t>❹</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dirty="0">
                <a:latin typeface="Meiryo" charset="-128"/>
                <a:ea typeface="Meiryo" charset="-128"/>
                <a:cs typeface="Meiryo" charset="-128"/>
              </a:rPr>
              <a:t>プリント</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をタップ</a:t>
            </a:r>
            <a:endParaRPr lang="en-US" altLang="ja-JP" b="1" dirty="0">
              <a:latin typeface="Meiryo" charset="-128"/>
              <a:ea typeface="Meiryo" charset="-128"/>
              <a:cs typeface="Meiryo" charset="-128"/>
            </a:endParaRPr>
          </a:p>
          <a:p>
            <a:pPr marL="363538" indent="-355600"/>
            <a:r>
              <a:rPr lang="ja-JP" altLang="en-US" sz="2400" b="1" dirty="0">
                <a:solidFill>
                  <a:srgbClr val="009650"/>
                </a:solidFill>
                <a:latin typeface="Meiryo" charset="-128"/>
                <a:ea typeface="Meiryo" charset="-128"/>
                <a:cs typeface="Meiryo" charset="-128"/>
              </a:rPr>
              <a:t>❺</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dirty="0">
                <a:latin typeface="Meiryo" charset="-128"/>
                <a:ea typeface="Meiryo" charset="-128"/>
                <a:cs typeface="Meiryo" charset="-128"/>
              </a:rPr>
              <a:t>オプション</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a:t>
            </a:r>
            <a:endParaRPr lang="en-US" altLang="ja-JP" b="1" dirty="0">
              <a:latin typeface="Meiryo" charset="-128"/>
              <a:ea typeface="Meiryo" charset="-128"/>
              <a:cs typeface="Meiryo" charset="-128"/>
            </a:endParaRPr>
          </a:p>
          <a:p>
            <a:pPr marL="363538" indent="-355600"/>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選択し印刷します</a:t>
            </a:r>
            <a:endParaRPr lang="en-US" altLang="ja-JP" b="1" dirty="0">
              <a:latin typeface="Meiryo" charset="-128"/>
              <a:ea typeface="Meiryo" charset="-128"/>
              <a:cs typeface="Meiryo" charset="-128"/>
            </a:endParaRPr>
          </a:p>
          <a:p>
            <a:pPr marL="363538" indent="-355600"/>
            <a:r>
              <a:rPr lang="ja-JP" altLang="en-US" sz="2400" b="1" dirty="0">
                <a:solidFill>
                  <a:srgbClr val="009650"/>
                </a:solidFill>
                <a:latin typeface="Meiryo" charset="-128"/>
                <a:ea typeface="Meiryo" charset="-128"/>
                <a:cs typeface="Meiryo" charset="-128"/>
              </a:rPr>
              <a:t>❻</a:t>
            </a:r>
            <a:r>
              <a:rPr lang="en-US" altLang="ja-JP" sz="2400" b="1" dirty="0">
                <a:solidFill>
                  <a:srgbClr val="009650"/>
                </a:solidFill>
                <a:latin typeface="Meiryo" charset="-128"/>
                <a:ea typeface="Meiryo" charset="-128"/>
                <a:cs typeface="Meiryo" charset="-128"/>
              </a:rPr>
              <a:t>	</a:t>
            </a:r>
            <a:r>
              <a:rPr lang="ja-JP" altLang="en-US" b="1" dirty="0">
                <a:latin typeface="Meiryo" charset="-128"/>
                <a:ea typeface="Meiryo" charset="-128"/>
                <a:cs typeface="Meiryo" charset="-128"/>
              </a:rPr>
              <a:t>帳票の保存です</a:t>
            </a:r>
            <a:endParaRPr lang="en-US" altLang="ja-JP" b="1" dirty="0">
              <a:latin typeface="Meiryo" charset="-128"/>
              <a:ea typeface="Meiryo" charset="-128"/>
              <a:cs typeface="Meiryo" charset="-128"/>
            </a:endParaRPr>
          </a:p>
          <a:p>
            <a:pPr marL="363538" indent="-355600"/>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dirty="0">
                <a:latin typeface="Meiryo" charset="-128"/>
                <a:ea typeface="Meiryo" charset="-128"/>
                <a:cs typeface="Meiryo" charset="-128"/>
              </a:rPr>
              <a:t>ブック</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や</a:t>
            </a:r>
            <a:endParaRPr lang="en-US" altLang="ja-JP" b="1" dirty="0">
              <a:latin typeface="Meiryo" charset="-128"/>
              <a:ea typeface="Meiryo" charset="-128"/>
              <a:cs typeface="Meiryo" charset="-128"/>
            </a:endParaRPr>
          </a:p>
          <a:p>
            <a:pPr marL="363538" indent="-355600"/>
            <a:r>
              <a:rPr lang="en-US" altLang="ja-JP" b="1" kern="100" dirty="0">
                <a:latin typeface="Meiryo" charset="-128"/>
                <a:ea typeface="Meiryo" charset="-128"/>
                <a:cs typeface="Meiryo" charset="-128"/>
              </a:rPr>
              <a:t>	</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ファイル</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など</a:t>
            </a:r>
            <a:endParaRPr lang="en-US" altLang="ja-JP" b="1" dirty="0">
              <a:latin typeface="Meiryo" charset="-128"/>
              <a:ea typeface="Meiryo" charset="-128"/>
              <a:cs typeface="Meiryo" charset="-128"/>
            </a:endParaRPr>
          </a:p>
          <a:p>
            <a:pPr marL="363538" indent="-355600"/>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任意の保存先を</a:t>
            </a:r>
            <a:endParaRPr lang="en-US" altLang="ja-JP" b="1" dirty="0">
              <a:latin typeface="Meiryo" charset="-128"/>
              <a:ea typeface="Meiryo" charset="-128"/>
              <a:cs typeface="Meiryo" charset="-128"/>
            </a:endParaRPr>
          </a:p>
          <a:p>
            <a:pPr marL="363538" indent="-355600"/>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選択して、保存します。</a:t>
            </a:r>
            <a:endParaRPr lang="en-US" altLang="ja-JP" b="1" dirty="0">
              <a:latin typeface="Meiryo" charset="-128"/>
              <a:ea typeface="Meiryo" charset="-128"/>
              <a:cs typeface="Meiryo" charset="-128"/>
            </a:endParaRPr>
          </a:p>
          <a:p>
            <a:pPr marL="363538" indent="-355600"/>
            <a:r>
              <a:rPr lang="ja-JP" altLang="en-US" sz="2400" b="1" dirty="0">
                <a:solidFill>
                  <a:srgbClr val="009650"/>
                </a:solidFill>
                <a:latin typeface="Meiryo" charset="-128"/>
                <a:ea typeface="Meiryo" charset="-128"/>
                <a:cs typeface="Meiryo" charset="-128"/>
              </a:rPr>
              <a:t>❼</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dirty="0">
                <a:latin typeface="Meiryo" charset="-128"/>
                <a:ea typeface="Meiryo" charset="-128"/>
                <a:cs typeface="Meiryo" charset="-128"/>
              </a:rPr>
              <a:t>次へ</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をタップ</a:t>
            </a:r>
            <a:endParaRPr lang="en-US" altLang="ja-JP" b="1" dirty="0">
              <a:latin typeface="Meiryo" charset="-128"/>
              <a:ea typeface="Meiryo" charset="-128"/>
              <a:cs typeface="Meiryo" charset="-128"/>
            </a:endParaRPr>
          </a:p>
        </p:txBody>
      </p:sp>
      <p:sp>
        <p:nvSpPr>
          <p:cNvPr id="35" name="正方形/長方形 34"/>
          <p:cNvSpPr/>
          <p:nvPr/>
        </p:nvSpPr>
        <p:spPr>
          <a:xfrm>
            <a:off x="3336178" y="4242586"/>
            <a:ext cx="1584000" cy="2867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p:cNvSpPr/>
          <p:nvPr/>
        </p:nvSpPr>
        <p:spPr>
          <a:xfrm>
            <a:off x="3336178" y="4740675"/>
            <a:ext cx="1584000"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descr="プリントのオプション画面の画像">
            <a:extLst>
              <a:ext uri="{FF2B5EF4-FFF2-40B4-BE49-F238E27FC236}">
                <a16:creationId xmlns:a16="http://schemas.microsoft.com/office/drawing/2014/main" id="{C2E9EB48-57D6-44F2-8810-A6E9601B0548}"/>
              </a:ext>
            </a:extLst>
          </p:cNvPr>
          <p:cNvPicPr>
            <a:picLocks noChangeAspect="1"/>
          </p:cNvPicPr>
          <p:nvPr/>
        </p:nvPicPr>
        <p:blipFill rotWithShape="1">
          <a:blip r:embed="rId10"/>
          <a:srcRect l="926" t="1319" r="634" b="1053"/>
          <a:stretch/>
        </p:blipFill>
        <p:spPr>
          <a:xfrm>
            <a:off x="6936502" y="1998628"/>
            <a:ext cx="1594721" cy="1135097"/>
          </a:xfrm>
          <a:prstGeom prst="rect">
            <a:avLst/>
          </a:prstGeom>
          <a:ln w="9525">
            <a:solidFill>
              <a:schemeClr val="tx1">
                <a:lumMod val="50000"/>
                <a:lumOff val="50000"/>
              </a:schemeClr>
            </a:solidFill>
          </a:ln>
        </p:spPr>
      </p:pic>
      <p:pic>
        <p:nvPicPr>
          <p:cNvPr id="25" name="図 24" descr="「確定申告書等作成コーナー」で「送信票兼送付書等印刷」の画面の画像"/>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3315526" y="2000242"/>
            <a:ext cx="1620000" cy="2047412"/>
          </a:xfrm>
          <a:prstGeom prst="rect">
            <a:avLst/>
          </a:prstGeom>
          <a:ln w="9525">
            <a:solidFill>
              <a:schemeClr val="tx1">
                <a:lumMod val="50000"/>
                <a:lumOff val="50000"/>
              </a:schemeClr>
            </a:solidFill>
          </a:ln>
        </p:spPr>
      </p:pic>
      <p:sp>
        <p:nvSpPr>
          <p:cNvPr id="29" name="正方形/長方形 28"/>
          <p:cNvSpPr/>
          <p:nvPr/>
        </p:nvSpPr>
        <p:spPr>
          <a:xfrm>
            <a:off x="5802516" y="4726417"/>
            <a:ext cx="252000" cy="25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6985558" y="5442764"/>
            <a:ext cx="1512000" cy="25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0" name="図 39" descr="シェアメニューの画面の画像"/>
          <p:cNvPicPr>
            <a:picLocks noChangeAspect="1"/>
          </p:cNvPicPr>
          <p:nvPr/>
        </p:nvPicPr>
        <p:blipFill rotWithShape="1">
          <a:blip r:embed="rId7"/>
          <a:srcRect t="70710"/>
          <a:stretch/>
        </p:blipFill>
        <p:spPr>
          <a:xfrm>
            <a:off x="5121181" y="5193450"/>
            <a:ext cx="1620000" cy="911244"/>
          </a:xfrm>
          <a:prstGeom prst="rect">
            <a:avLst/>
          </a:prstGeom>
          <a:ln w="9525">
            <a:solidFill>
              <a:schemeClr val="tx1">
                <a:lumMod val="50000"/>
                <a:lumOff val="50000"/>
              </a:schemeClr>
            </a:solidFill>
          </a:ln>
        </p:spPr>
      </p:pic>
      <p:sp>
        <p:nvSpPr>
          <p:cNvPr id="41" name="正方形/長方形 40"/>
          <p:cNvSpPr/>
          <p:nvPr/>
        </p:nvSpPr>
        <p:spPr>
          <a:xfrm>
            <a:off x="5164403" y="5654253"/>
            <a:ext cx="1512000" cy="25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7680957" y="3614669"/>
            <a:ext cx="396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1773780" y="913832"/>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grpSp>
        <p:nvGrpSpPr>
          <p:cNvPr id="34" name="図形グループ 33"/>
          <p:cNvGrpSpPr/>
          <p:nvPr/>
        </p:nvGrpSpPr>
        <p:grpSpPr>
          <a:xfrm>
            <a:off x="4773622" y="4918561"/>
            <a:ext cx="296586" cy="293005"/>
            <a:chOff x="7423697" y="3995693"/>
            <a:chExt cx="296586" cy="293005"/>
          </a:xfrm>
        </p:grpSpPr>
        <p:sp>
          <p:nvSpPr>
            <p:cNvPr id="36" name="円/楕円 35"/>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36"/>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 name="図形グループ 37"/>
          <p:cNvGrpSpPr/>
          <p:nvPr/>
        </p:nvGrpSpPr>
        <p:grpSpPr>
          <a:xfrm>
            <a:off x="7538505" y="3470762"/>
            <a:ext cx="296586" cy="293005"/>
            <a:chOff x="6801905" y="3995693"/>
            <a:chExt cx="296586" cy="293005"/>
          </a:xfrm>
        </p:grpSpPr>
        <p:sp>
          <p:nvSpPr>
            <p:cNvPr id="39" name="円/楕円 38"/>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45"/>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7" name="図形グループ 46"/>
          <p:cNvGrpSpPr/>
          <p:nvPr/>
        </p:nvGrpSpPr>
        <p:grpSpPr>
          <a:xfrm>
            <a:off x="6868963" y="2090690"/>
            <a:ext cx="296586" cy="293005"/>
            <a:chOff x="5878361" y="3995693"/>
            <a:chExt cx="296586" cy="293005"/>
          </a:xfrm>
        </p:grpSpPr>
        <p:sp>
          <p:nvSpPr>
            <p:cNvPr id="48" name="円/楕円 47"/>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リーフォーム 48"/>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0" name="図形グループ 49"/>
          <p:cNvGrpSpPr/>
          <p:nvPr/>
        </p:nvGrpSpPr>
        <p:grpSpPr>
          <a:xfrm>
            <a:off x="5016452" y="5418098"/>
            <a:ext cx="296586" cy="293005"/>
            <a:chOff x="5101121" y="3995693"/>
            <a:chExt cx="296586" cy="293005"/>
          </a:xfrm>
        </p:grpSpPr>
        <p:sp>
          <p:nvSpPr>
            <p:cNvPr id="54" name="円/楕円 53"/>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フリーフォーム 54"/>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6" name="図形グループ 55"/>
          <p:cNvGrpSpPr/>
          <p:nvPr/>
        </p:nvGrpSpPr>
        <p:grpSpPr>
          <a:xfrm>
            <a:off x="5646378" y="4486764"/>
            <a:ext cx="296586" cy="293005"/>
            <a:chOff x="4232441" y="3995693"/>
            <a:chExt cx="296586" cy="293005"/>
          </a:xfrm>
        </p:grpSpPr>
        <p:sp>
          <p:nvSpPr>
            <p:cNvPr id="57" name="円/楕円 56"/>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9" name="フリーフォーム 58"/>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61" name="図形グループ 60"/>
          <p:cNvGrpSpPr/>
          <p:nvPr/>
        </p:nvGrpSpPr>
        <p:grpSpPr>
          <a:xfrm>
            <a:off x="5790315" y="3030496"/>
            <a:ext cx="296586" cy="293005"/>
            <a:chOff x="3546641" y="3995693"/>
            <a:chExt cx="296586" cy="293005"/>
          </a:xfrm>
        </p:grpSpPr>
        <p:sp>
          <p:nvSpPr>
            <p:cNvPr id="62" name="円/楕円 61"/>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4" name="フリーフォーム 63"/>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68" name="図 67"/>
          <p:cNvPicPr>
            <a:picLocks noChangeAspect="1"/>
          </p:cNvPicPr>
          <p:nvPr/>
        </p:nvPicPr>
        <p:blipFill>
          <a:blip r:embed="rId12"/>
          <a:stretch>
            <a:fillRect/>
          </a:stretch>
        </p:blipFill>
        <p:spPr>
          <a:xfrm>
            <a:off x="3226859" y="3956668"/>
            <a:ext cx="1800000" cy="290323"/>
          </a:xfrm>
          <a:prstGeom prst="rect">
            <a:avLst/>
          </a:prstGeom>
        </p:spPr>
      </p:pic>
      <p:grpSp>
        <p:nvGrpSpPr>
          <p:cNvPr id="69" name="図形グループ 68"/>
          <p:cNvGrpSpPr/>
          <p:nvPr/>
        </p:nvGrpSpPr>
        <p:grpSpPr>
          <a:xfrm>
            <a:off x="3193753" y="4088830"/>
            <a:ext cx="296587" cy="293005"/>
            <a:chOff x="2897417" y="3995693"/>
            <a:chExt cx="296587" cy="293005"/>
          </a:xfrm>
        </p:grpSpPr>
        <p:sp>
          <p:nvSpPr>
            <p:cNvPr id="70" name="円/楕円 69"/>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17391981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EBFA8748-E22B-4DFF-AA23-04D322DE16EE}"/>
              </a:ext>
            </a:extLst>
          </p:cNvPr>
          <p:cNvGraphicFramePr>
            <a:graphicFrameLocks noChangeAspect="1"/>
          </p:cNvGraphicFramePr>
          <p:nvPr>
            <p:custDataLst>
              <p:tags r:id="rId2"/>
            </p:custDataLst>
            <p:extLst>
              <p:ext uri="{D42A27DB-BD31-4B8C-83A1-F6EECF244321}">
                <p14:modId xmlns:p14="http://schemas.microsoft.com/office/powerpoint/2010/main" val="19630493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63" name="think-cell スライド" r:id="rId5" imgW="554" imgH="551" progId="TCLayout.ActiveDocument.1">
                  <p:embed/>
                </p:oleObj>
              </mc:Choice>
              <mc:Fallback>
                <p:oleObj name="think-cell スライド" r:id="rId5" imgW="554" imgH="551"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9" name="図形グループ 8" descr="ダウンロード完了後の画面の画像"/>
          <p:cNvGrpSpPr/>
          <p:nvPr/>
        </p:nvGrpSpPr>
        <p:grpSpPr>
          <a:xfrm>
            <a:off x="7451064" y="4425416"/>
            <a:ext cx="1080000" cy="1246072"/>
            <a:chOff x="7451064" y="4425416"/>
            <a:chExt cx="1080000" cy="1246072"/>
          </a:xfrm>
        </p:grpSpPr>
        <p:pic>
          <p:nvPicPr>
            <p:cNvPr id="72" name="図 71">
              <a:extLst>
                <a:ext uri="{FF2B5EF4-FFF2-40B4-BE49-F238E27FC236}">
                  <a16:creationId xmlns:a16="http://schemas.microsoft.com/office/drawing/2014/main" id="{E90D6F44-5A29-4CE6-BBA6-662437AE1A65}"/>
                </a:ext>
              </a:extLst>
            </p:cNvPr>
            <p:cNvPicPr>
              <a:picLocks noChangeAspect="1"/>
            </p:cNvPicPr>
            <p:nvPr/>
          </p:nvPicPr>
          <p:blipFill rotWithShape="1">
            <a:blip r:embed="rId7"/>
            <a:srcRect l="1048" t="482" r="1850" b="11828"/>
            <a:stretch/>
          </p:blipFill>
          <p:spPr>
            <a:xfrm>
              <a:off x="7451064" y="4425416"/>
              <a:ext cx="1080000" cy="1246072"/>
            </a:xfrm>
            <a:prstGeom prst="rect">
              <a:avLst/>
            </a:prstGeom>
            <a:ln w="9525">
              <a:solidFill>
                <a:schemeClr val="tx1">
                  <a:lumMod val="50000"/>
                  <a:lumOff val="50000"/>
                </a:schemeClr>
              </a:solidFill>
            </a:ln>
          </p:spPr>
        </p:pic>
        <p:sp>
          <p:nvSpPr>
            <p:cNvPr id="73" name="テキスト ボックス 72"/>
            <p:cNvSpPr txBox="1"/>
            <p:nvPr/>
          </p:nvSpPr>
          <p:spPr>
            <a:xfrm>
              <a:off x="7591075" y="5334241"/>
              <a:ext cx="823722" cy="159430"/>
            </a:xfrm>
            <a:prstGeom prst="rect">
              <a:avLst/>
            </a:prstGeom>
            <a:solidFill>
              <a:schemeClr val="bg1"/>
            </a:solidFill>
          </p:spPr>
          <p:txBody>
            <a:bodyPr wrap="none" rtlCol="0">
              <a:spAutoFit/>
            </a:bodyPr>
            <a:lstStyle/>
            <a:p>
              <a:r>
                <a:rPr lang="en-US" altLang="ja-JP" sz="600" b="1" dirty="0">
                  <a:solidFill>
                    <a:srgbClr val="949494"/>
                  </a:solidFill>
                  <a:latin typeface="メイリオ" panose="020B0604030504040204" pitchFamily="50" charset="-128"/>
                  <a:ea typeface="メイリオ" panose="020B0604030504040204" pitchFamily="50" charset="-128"/>
                </a:rPr>
                <a:t>R3syotoku_smart3</a:t>
              </a:r>
              <a:endParaRPr kumimoji="1" lang="ja-JP" altLang="en-US" sz="600" b="1" dirty="0">
                <a:solidFill>
                  <a:srgbClr val="949494"/>
                </a:solidFill>
                <a:latin typeface="メイリオ" panose="020B0604030504040204" pitchFamily="50" charset="-128"/>
                <a:ea typeface="メイリオ" panose="020B0604030504040204" pitchFamily="50" charset="-128"/>
              </a:endParaRPr>
            </a:p>
          </p:txBody>
        </p:sp>
        <p:sp>
          <p:nvSpPr>
            <p:cNvPr id="74" name="テキスト ボックス 73"/>
            <p:cNvSpPr txBox="1"/>
            <p:nvPr/>
          </p:nvSpPr>
          <p:spPr>
            <a:xfrm>
              <a:off x="7674037" y="4432235"/>
              <a:ext cx="715775" cy="93241"/>
            </a:xfrm>
            <a:prstGeom prst="rect">
              <a:avLst/>
            </a:prstGeom>
            <a:solidFill>
              <a:srgbClr val="F8F7F7"/>
            </a:solidFill>
          </p:spPr>
          <p:txBody>
            <a:bodyPr wrap="none" rtlCol="0">
              <a:spAutoFit/>
            </a:bodyPr>
            <a:lstStyle/>
            <a:p>
              <a:r>
                <a:rPr kumimoji="1" lang="en-US" altLang="ja-JP" sz="500" b="1" dirty="0">
                  <a:latin typeface="メイリオ" panose="020B0604030504040204" pitchFamily="50" charset="-128"/>
                  <a:ea typeface="メイリオ" panose="020B0604030504040204" pitchFamily="50" charset="-128"/>
                </a:rPr>
                <a:t>R3syotoku_smart3</a:t>
              </a:r>
              <a:endParaRPr kumimoji="1" lang="ja-JP" altLang="en-US" sz="500" b="1" dirty="0">
                <a:latin typeface="メイリオ" panose="020B0604030504040204" pitchFamily="50" charset="-128"/>
                <a:ea typeface="メイリオ" panose="020B0604030504040204" pitchFamily="50" charset="-128"/>
              </a:endParaRPr>
            </a:p>
          </p:txBody>
        </p:sp>
      </p:grpSp>
      <p:pic>
        <p:nvPicPr>
          <p:cNvPr id="123" name="図 122"/>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5825647" y="5035217"/>
            <a:ext cx="1080000" cy="986550"/>
          </a:xfrm>
          <a:prstGeom prst="rect">
            <a:avLst/>
          </a:prstGeom>
          <a:ln w="9525">
            <a:solidFill>
              <a:schemeClr val="tx1">
                <a:lumMod val="50000"/>
                <a:lumOff val="50000"/>
              </a:schemeClr>
            </a:solidFill>
          </a:ln>
        </p:spPr>
      </p:pic>
      <p:pic>
        <p:nvPicPr>
          <p:cNvPr id="115" name="図 114" descr="「確定申告書等作成コーナー」でダウンロードの確認が表示されている画面の画像"/>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7449758" y="2646053"/>
            <a:ext cx="1080000" cy="1535874"/>
          </a:xfrm>
          <a:prstGeom prst="rect">
            <a:avLst/>
          </a:prstGeom>
          <a:ln w="9525">
            <a:solidFill>
              <a:schemeClr val="tx1">
                <a:lumMod val="50000"/>
                <a:lumOff val="50000"/>
              </a:schemeClr>
            </a:solidFill>
          </a:ln>
        </p:spPr>
      </p:pic>
      <p:pic>
        <p:nvPicPr>
          <p:cNvPr id="116" name="図 115" descr="ダウンロード確認メッセージの画像&#10;"/>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7449758" y="2003815"/>
            <a:ext cx="1080000" cy="351202"/>
          </a:xfrm>
          <a:prstGeom prst="rect">
            <a:avLst/>
          </a:prstGeom>
          <a:ln w="9525">
            <a:solidFill>
              <a:schemeClr val="tx1">
                <a:lumMod val="50000"/>
                <a:lumOff val="50000"/>
              </a:schemeClr>
            </a:solidFill>
          </a:ln>
        </p:spPr>
      </p:pic>
      <p:pic>
        <p:nvPicPr>
          <p:cNvPr id="113" name="図 112" descr="「確定申告書等作成コーナー」で「入力データ保存後のご案内」の画面の画像"/>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5825647" y="2009960"/>
            <a:ext cx="1080000" cy="2715248"/>
          </a:xfrm>
          <a:prstGeom prst="rect">
            <a:avLst/>
          </a:prstGeom>
          <a:ln w="9525">
            <a:solidFill>
              <a:schemeClr val="tx1">
                <a:lumMod val="50000"/>
                <a:lumOff val="50000"/>
              </a:schemeClr>
            </a:solidFill>
          </a:ln>
        </p:spPr>
      </p:pic>
      <p:pic>
        <p:nvPicPr>
          <p:cNvPr id="92" name="図 91" descr="「確定申告書等作成コーナー」の「申告書を送信した後の作業について」の画面の上部の画像"/>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4212381" y="2001492"/>
            <a:ext cx="1080000" cy="690922"/>
          </a:xfrm>
          <a:prstGeom prst="rect">
            <a:avLst/>
          </a:prstGeom>
          <a:ln w="9525">
            <a:solidFill>
              <a:schemeClr val="tx1">
                <a:lumMod val="50000"/>
                <a:lumOff val="50000"/>
              </a:schemeClr>
            </a:solidFill>
          </a:ln>
        </p:spPr>
      </p:pic>
      <p:pic>
        <p:nvPicPr>
          <p:cNvPr id="66" name="図 65" descr="「確定申告書等作成コーナー」の「申告書を送信した後の作業について」の画面の中部で「入力データの保存」が表示されている画面の画像"/>
          <p:cNvPicPr>
            <a:picLocks noChangeAspect="1"/>
          </p:cNvPicPr>
          <p:nvPr/>
        </p:nvPicPr>
        <p:blipFill rotWithShape="1">
          <a:blip r:embed="rId13"/>
          <a:srcRect t="11776" b="62985"/>
          <a:stretch/>
        </p:blipFill>
        <p:spPr>
          <a:xfrm>
            <a:off x="4212381" y="2764321"/>
            <a:ext cx="1080000" cy="1015280"/>
          </a:xfrm>
          <a:prstGeom prst="rect">
            <a:avLst/>
          </a:prstGeom>
          <a:ln w="9525">
            <a:solidFill>
              <a:schemeClr val="tx1">
                <a:lumMod val="50000"/>
                <a:lumOff val="50000"/>
              </a:schemeClr>
            </a:solidFill>
          </a:ln>
        </p:spPr>
      </p:pic>
      <p:pic>
        <p:nvPicPr>
          <p:cNvPr id="111" name="図 110" descr="「確定申告書等作成コーナー」の「申告書を送信した後の作業について」の画面の下部でアンケートのお願いが表示されている画面の画像"/>
          <p:cNvPicPr>
            <a:picLocks noChangeAspect="1"/>
          </p:cNvPicPr>
          <p:nvPr/>
        </p:nvPicPr>
        <p:blipFill rotWithShape="1">
          <a:blip r:embed="rId13"/>
          <a:srcRect t="72624" b="5257"/>
          <a:stretch/>
        </p:blipFill>
        <p:spPr>
          <a:xfrm>
            <a:off x="4212381" y="3852698"/>
            <a:ext cx="1080000" cy="889760"/>
          </a:xfrm>
          <a:prstGeom prst="rect">
            <a:avLst/>
          </a:prstGeom>
          <a:ln w="9525">
            <a:solidFill>
              <a:schemeClr val="tx1">
                <a:lumMod val="50000"/>
                <a:lumOff val="50000"/>
              </a:schemeClr>
            </a:solidFill>
          </a:ln>
        </p:spPr>
      </p:pic>
      <p:sp>
        <p:nvSpPr>
          <p:cNvPr id="2" name="タイトル 1"/>
          <p:cNvSpPr>
            <a:spLocks noGrp="1"/>
          </p:cNvSpPr>
          <p:nvPr>
            <p:ph type="ctrTitle"/>
          </p:nvPr>
        </p:nvSpPr>
        <p:spPr>
          <a:xfrm>
            <a:off x="1767718" y="529052"/>
            <a:ext cx="7200000" cy="540000"/>
          </a:xfrm>
        </p:spPr>
        <p:txBody>
          <a:bodyPr vert="horz">
            <a:noAutofit/>
          </a:bodyPr>
          <a:lstStyle/>
          <a:p>
            <a:r>
              <a:rPr lang="ja-JP" altLang="en-US" dirty="0"/>
              <a:t>申告書データを印刷して保存</a:t>
            </a:r>
          </a:p>
        </p:txBody>
      </p:sp>
      <p:sp>
        <p:nvSpPr>
          <p:cNvPr id="30" name="サブタイトル 2"/>
          <p:cNvSpPr>
            <a:spLocks noGrp="1"/>
          </p:cNvSpPr>
          <p:nvPr>
            <p:ph type="subTitle" idx="1"/>
          </p:nvPr>
        </p:nvSpPr>
        <p:spPr>
          <a:xfrm>
            <a:off x="441422" y="1433732"/>
            <a:ext cx="8280000" cy="360000"/>
          </a:xfrm>
        </p:spPr>
        <p:txBody>
          <a:bodyPr>
            <a:noAutofit/>
          </a:bodyPr>
          <a:lstStyle/>
          <a:p>
            <a:pPr indent="88900"/>
            <a:r>
              <a:rPr lang="ja-JP" altLang="en-US" dirty="0"/>
              <a:t>作成した申告書のデータを保存する方法</a:t>
            </a:r>
          </a:p>
        </p:txBody>
      </p:sp>
      <p:sp>
        <p:nvSpPr>
          <p:cNvPr id="27" name="テキスト ボックス 26"/>
          <p:cNvSpPr txBox="1"/>
          <p:nvPr/>
        </p:nvSpPr>
        <p:spPr>
          <a:xfrm>
            <a:off x="496069" y="1872881"/>
            <a:ext cx="4320000" cy="4431983"/>
          </a:xfrm>
          <a:prstGeom prst="rect">
            <a:avLst/>
          </a:prstGeom>
          <a:noFill/>
        </p:spPr>
        <p:txBody>
          <a:bodyPr wrap="square" rtlCol="0">
            <a:spAutoFit/>
          </a:bodyPr>
          <a:lstStyle/>
          <a:p>
            <a:pPr marL="363538" indent="-355600"/>
            <a:r>
              <a:rPr lang="ja-JP" altLang="en-US" sz="2400" b="1" dirty="0">
                <a:solidFill>
                  <a:srgbClr val="009650"/>
                </a:solidFill>
                <a:latin typeface="Meiryo" charset="-128"/>
                <a:ea typeface="Meiryo" charset="-128"/>
                <a:cs typeface="Meiryo" charset="-128"/>
              </a:rPr>
              <a:t>❶</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dirty="0">
                <a:latin typeface="Meiryo" charset="-128"/>
                <a:ea typeface="Meiryo" charset="-128"/>
                <a:cs typeface="Meiryo" charset="-128"/>
              </a:rPr>
              <a:t>入力データの保存</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をタップ　</a:t>
            </a:r>
            <a:endParaRPr lang="en-US" altLang="ja-JP" b="1" dirty="0">
              <a:latin typeface="Meiryo" charset="-128"/>
              <a:ea typeface="Meiryo" charset="-128"/>
              <a:cs typeface="Meiryo" charset="-128"/>
            </a:endParaRPr>
          </a:p>
          <a:p>
            <a:pPr marL="363538" indent="-355600"/>
            <a:r>
              <a:rPr lang="ja-JP" altLang="en-US" sz="2400" b="1" dirty="0">
                <a:solidFill>
                  <a:srgbClr val="009650"/>
                </a:solidFill>
                <a:latin typeface="Meiryo" charset="-128"/>
                <a:ea typeface="Meiryo" charset="-128"/>
                <a:cs typeface="Meiryo" charset="-128"/>
              </a:rPr>
              <a:t>❷</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dirty="0">
                <a:latin typeface="Meiryo" charset="-128"/>
                <a:ea typeface="Meiryo" charset="-128"/>
                <a:cs typeface="Meiryo" charset="-128"/>
              </a:rPr>
              <a:t>入力データを</a:t>
            </a:r>
            <a:endParaRPr lang="en-US" altLang="ja-JP" b="1" dirty="0">
              <a:latin typeface="Meiryo" charset="-128"/>
              <a:ea typeface="Meiryo" charset="-128"/>
              <a:cs typeface="Meiryo" charset="-128"/>
            </a:endParaRPr>
          </a:p>
          <a:p>
            <a:pPr marL="363538" indent="-355600"/>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ダウンロードする</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をタップ</a:t>
            </a:r>
          </a:p>
          <a:p>
            <a:pPr marL="363538" indent="-355600"/>
            <a:r>
              <a:rPr lang="ja-JP" altLang="en-US" sz="2400" b="1" dirty="0">
                <a:solidFill>
                  <a:srgbClr val="009650"/>
                </a:solidFill>
                <a:latin typeface="Meiryo" charset="-128"/>
                <a:ea typeface="Meiryo" charset="-128"/>
                <a:cs typeface="Meiryo" charset="-128"/>
              </a:rPr>
              <a:t>❸</a:t>
            </a:r>
            <a:r>
              <a:rPr lang="en-US" altLang="ja-JP" sz="2400" b="1" dirty="0">
                <a:solidFill>
                  <a:srgbClr val="009650"/>
                </a:solidFill>
                <a:latin typeface="Meiryo" charset="-128"/>
                <a:ea typeface="Meiryo" charset="-128"/>
                <a:cs typeface="Meiryo" charset="-128"/>
              </a:rPr>
              <a:t>	</a:t>
            </a:r>
            <a:r>
              <a:rPr lang="ja-JP" altLang="en-US" b="1" dirty="0">
                <a:latin typeface="Meiryo" charset="-128"/>
                <a:ea typeface="Meiryo" charset="-128"/>
                <a:cs typeface="Meiryo" charset="-128"/>
              </a:rPr>
              <a:t>開かれたダイヤログボックスの</a:t>
            </a:r>
            <a:endParaRPr lang="en-US" altLang="ja-JP" b="1" dirty="0">
              <a:latin typeface="Meiryo" charset="-128"/>
              <a:ea typeface="Meiryo" charset="-128"/>
              <a:cs typeface="Meiryo" charset="-128"/>
            </a:endParaRPr>
          </a:p>
          <a:p>
            <a:pPr marL="363538" indent="-355600"/>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dirty="0">
                <a:latin typeface="Meiryo" charset="-128"/>
                <a:ea typeface="Meiryo" charset="-128"/>
                <a:cs typeface="Meiryo" charset="-128"/>
              </a:rPr>
              <a:t>ダウンロード</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をタップ　</a:t>
            </a:r>
          </a:p>
          <a:p>
            <a:pPr marL="363538" indent="-355600"/>
            <a:r>
              <a:rPr lang="ja-JP" altLang="en-US" sz="2400" b="1" dirty="0">
                <a:solidFill>
                  <a:srgbClr val="009650"/>
                </a:solidFill>
                <a:latin typeface="Meiryo" charset="-128"/>
                <a:ea typeface="Meiryo" charset="-128"/>
                <a:cs typeface="Meiryo" charset="-128"/>
              </a:rPr>
              <a:t>❹</a:t>
            </a:r>
            <a:r>
              <a:rPr lang="en-US" altLang="ja-JP" sz="2400" b="1" dirty="0">
                <a:solidFill>
                  <a:srgbClr val="009650"/>
                </a:solidFill>
                <a:latin typeface="Meiryo" charset="-128"/>
                <a:ea typeface="Meiryo" charset="-128"/>
                <a:cs typeface="Meiryo" charset="-128"/>
              </a:rPr>
              <a:t>	</a:t>
            </a:r>
            <a:r>
              <a:rPr lang="ja-JP" altLang="en-US" b="1" dirty="0">
                <a:latin typeface="Meiryo" charset="-128"/>
                <a:ea typeface="Meiryo" charset="-128"/>
                <a:cs typeface="Meiryo" charset="-128"/>
              </a:rPr>
              <a:t>ダウンロードしたファイルを</a:t>
            </a:r>
            <a:endParaRPr lang="en-US" altLang="ja-JP" b="1" dirty="0">
              <a:latin typeface="Meiryo" charset="-128"/>
              <a:ea typeface="Meiryo" charset="-128"/>
              <a:cs typeface="Meiryo" charset="-128"/>
            </a:endParaRPr>
          </a:p>
          <a:p>
            <a:pPr marL="363538" indent="-355600"/>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確認するには</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spc="-700" dirty="0">
                <a:latin typeface="Meiryo" charset="-128"/>
                <a:ea typeface="Meiryo" charset="-128"/>
                <a:cs typeface="Meiryo" charset="-128"/>
              </a:rPr>
              <a:t>の</a:t>
            </a:r>
            <a:r>
              <a:rPr lang="en-US" altLang="ja-JP" b="1" spc="-700" dirty="0">
                <a:latin typeface="Meiryo" charset="-128"/>
                <a:ea typeface="Meiryo" charset="-128"/>
                <a:cs typeface="Meiryo" charset="-128"/>
              </a:rPr>
              <a:t>   </a:t>
            </a:r>
            <a:r>
              <a:rPr lang="ja-JP" altLang="en-US" b="1" spc="-700" dirty="0">
                <a:latin typeface="Meiryo" charset="-128"/>
                <a:ea typeface="Meiryo" charset="-128"/>
                <a:cs typeface="Meiryo" charset="-128"/>
              </a:rPr>
              <a:t>　</a:t>
            </a:r>
            <a:endParaRPr lang="en-US" altLang="ja-JP" b="1" spc="-700" dirty="0">
              <a:latin typeface="Meiryo" charset="-128"/>
              <a:ea typeface="Meiryo" charset="-128"/>
              <a:cs typeface="Meiryo" charset="-128"/>
            </a:endParaRPr>
          </a:p>
          <a:p>
            <a:pPr marL="363538" indent="-355600"/>
            <a:r>
              <a:rPr lang="en-US" altLang="ja-JP" b="1" spc="-700" dirty="0">
                <a:latin typeface="Meiryo" charset="-128"/>
                <a:ea typeface="Meiryo" charset="-128"/>
                <a:cs typeface="Meiryo" charset="-128"/>
              </a:rPr>
              <a:t>	</a:t>
            </a:r>
            <a:r>
              <a:rPr lang="ja-JP" altLang="en-US" b="1" dirty="0">
                <a:latin typeface="Meiryo" charset="-128"/>
                <a:ea typeface="Meiryo" charset="-128"/>
                <a:cs typeface="Meiryo" charset="-128"/>
              </a:rPr>
              <a:t>アイコンをタップ</a:t>
            </a:r>
            <a:endParaRPr lang="en-US" altLang="ja-JP" b="1" dirty="0">
              <a:latin typeface="Meiryo" charset="-128"/>
              <a:ea typeface="Meiryo" charset="-128"/>
              <a:cs typeface="Meiryo" charset="-128"/>
            </a:endParaRPr>
          </a:p>
          <a:p>
            <a:pPr marL="363538" indent="-355600"/>
            <a:r>
              <a:rPr lang="ja-JP" altLang="en-US" sz="2400" b="1" dirty="0">
                <a:solidFill>
                  <a:srgbClr val="009650"/>
                </a:solidFill>
                <a:latin typeface="Meiryo" charset="-128"/>
                <a:ea typeface="Meiryo" charset="-128"/>
                <a:cs typeface="Meiryo" charset="-128"/>
              </a:rPr>
              <a:t>❺</a:t>
            </a:r>
            <a:r>
              <a:rPr lang="en-US" altLang="ja-JP" b="1" dirty="0">
                <a:solidFill>
                  <a:srgbClr val="009650"/>
                </a:solidFill>
                <a:latin typeface="Meiryo" charset="-128"/>
                <a:ea typeface="Meiryo" charset="-128"/>
                <a:cs typeface="Meiryo" charset="-128"/>
              </a:rPr>
              <a:t>	</a:t>
            </a:r>
            <a:r>
              <a:rPr lang="ja-JP" altLang="en-US" b="1" dirty="0">
                <a:latin typeface="Meiryo" charset="-128"/>
                <a:ea typeface="Meiryo" charset="-128"/>
                <a:cs typeface="Meiryo" charset="-128"/>
              </a:rPr>
              <a:t>ダウンロードの</a:t>
            </a:r>
            <a:endParaRPr lang="en-US" altLang="ja-JP" b="1" dirty="0">
              <a:latin typeface="Meiryo" charset="-128"/>
              <a:ea typeface="Meiryo" charset="-128"/>
              <a:cs typeface="Meiryo" charset="-128"/>
            </a:endParaRPr>
          </a:p>
          <a:p>
            <a:pPr marL="363538" indent="-355600"/>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マイファイ</a:t>
            </a:r>
            <a:r>
              <a:rPr lang="ja-JP" altLang="en-US" b="1" spc="-500" dirty="0">
                <a:latin typeface="Meiryo" charset="-128"/>
                <a:ea typeface="Meiryo" charset="-128"/>
                <a:cs typeface="Meiryo" charset="-128"/>
              </a:rPr>
              <a:t>ル</a:t>
            </a:r>
            <a:r>
              <a:rPr lang="ja-JP" altLang="en-US" b="1" dirty="0">
                <a:latin typeface="Meiryo" charset="-128"/>
                <a:ea typeface="Meiryo" charset="-128"/>
                <a:cs typeface="Meiryo" charset="-128"/>
              </a:rPr>
              <a:t>・タブで確認　</a:t>
            </a:r>
            <a:endParaRPr lang="en-US" altLang="ja-JP" b="1" dirty="0">
              <a:latin typeface="Meiryo" charset="-128"/>
              <a:ea typeface="Meiryo" charset="-128"/>
              <a:cs typeface="Meiryo" charset="-128"/>
            </a:endParaRPr>
          </a:p>
          <a:p>
            <a:pPr marL="363538" indent="-355600"/>
            <a:r>
              <a:rPr lang="ja-JP" altLang="en-US" sz="2400" b="1" dirty="0">
                <a:solidFill>
                  <a:srgbClr val="009650"/>
                </a:solidFill>
                <a:latin typeface="Meiryo" charset="-128"/>
                <a:ea typeface="Meiryo" charset="-128"/>
                <a:cs typeface="Meiryo" charset="-128"/>
              </a:rPr>
              <a:t>❻</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dirty="0">
                <a:latin typeface="Meiryo" charset="-128"/>
                <a:ea typeface="Meiryo" charset="-128"/>
                <a:cs typeface="Meiryo" charset="-128"/>
              </a:rPr>
              <a:t>完了</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ボタンをタップ</a:t>
            </a:r>
            <a:endParaRPr lang="en-US" altLang="ja-JP" b="1" dirty="0">
              <a:latin typeface="Meiryo" charset="-128"/>
              <a:ea typeface="Meiryo" charset="-128"/>
              <a:cs typeface="Meiryo" charset="-128"/>
            </a:endParaRPr>
          </a:p>
          <a:p>
            <a:pPr marL="363538" indent="-355600"/>
            <a:r>
              <a:rPr lang="ja-JP" altLang="en-US" sz="2400" b="1" dirty="0">
                <a:solidFill>
                  <a:srgbClr val="009650"/>
                </a:solidFill>
                <a:latin typeface="Meiryo" charset="-128"/>
                <a:ea typeface="Meiryo" charset="-128"/>
                <a:cs typeface="Meiryo" charset="-128"/>
              </a:rPr>
              <a:t>❼</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dirty="0">
                <a:latin typeface="Meiryo" charset="-128"/>
                <a:ea typeface="Meiryo" charset="-128"/>
                <a:cs typeface="Meiryo" charset="-128"/>
              </a:rPr>
              <a:t>戻る</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ボタンをタップ　</a:t>
            </a:r>
            <a:endParaRPr lang="en-US" altLang="ja-JP" b="1" dirty="0">
              <a:latin typeface="Meiryo" charset="-128"/>
              <a:ea typeface="Meiryo" charset="-128"/>
              <a:cs typeface="Meiryo" charset="-128"/>
            </a:endParaRPr>
          </a:p>
          <a:p>
            <a:pPr marL="363538" indent="-355600"/>
            <a:r>
              <a:rPr lang="ja-JP" altLang="en-US" sz="2400" b="1" dirty="0">
                <a:solidFill>
                  <a:srgbClr val="009650"/>
                </a:solidFill>
                <a:latin typeface="Meiryo" charset="-128"/>
                <a:ea typeface="Meiryo" charset="-128"/>
                <a:cs typeface="Meiryo" charset="-128"/>
              </a:rPr>
              <a:t>❽</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dirty="0">
                <a:latin typeface="Meiryo" charset="-128"/>
                <a:ea typeface="Meiryo" charset="-128"/>
                <a:cs typeface="Meiryo" charset="-128"/>
              </a:rPr>
              <a:t>終了</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をタップします　</a:t>
            </a:r>
            <a:r>
              <a:rPr lang="en-US" altLang="ja-JP" b="1" dirty="0">
                <a:latin typeface="Meiryo" charset="-128"/>
                <a:ea typeface="Meiryo" charset="-128"/>
                <a:cs typeface="Meiryo" charset="-128"/>
              </a:rPr>
              <a:t> </a:t>
            </a:r>
            <a:endParaRPr lang="ja-JP" altLang="en-US" b="1" dirty="0">
              <a:latin typeface="Meiryo" charset="-128"/>
              <a:ea typeface="Meiryo" charset="-128"/>
              <a:cs typeface="Meiryo" charset="-128"/>
            </a:endParaRPr>
          </a:p>
        </p:txBody>
      </p:sp>
      <p:sp>
        <p:nvSpPr>
          <p:cNvPr id="151" name="正方形/長方形 150"/>
          <p:cNvSpPr/>
          <p:nvPr/>
        </p:nvSpPr>
        <p:spPr>
          <a:xfrm>
            <a:off x="4120063" y="2750204"/>
            <a:ext cx="73595" cy="152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8" name="正方形/長方形 57"/>
          <p:cNvSpPr/>
          <p:nvPr/>
        </p:nvSpPr>
        <p:spPr>
          <a:xfrm>
            <a:off x="4189080" y="4466213"/>
            <a:ext cx="1116000" cy="28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Title 1">
            <a:extLst>
              <a:ext uri="{FF2B5EF4-FFF2-40B4-BE49-F238E27FC236}">
                <a16:creationId xmlns:a16="http://schemas.microsoft.com/office/drawing/2014/main" id="{55B0B2CA-9125-41E5-90D9-6851E8248265}"/>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3-J</a:t>
            </a:r>
          </a:p>
        </p:txBody>
      </p:sp>
      <p:cxnSp>
        <p:nvCxnSpPr>
          <p:cNvPr id="60" name="直線矢印コネクタ 59"/>
          <p:cNvCxnSpPr/>
          <p:nvPr/>
        </p:nvCxnSpPr>
        <p:spPr>
          <a:xfrm>
            <a:off x="7991735" y="2357477"/>
            <a:ext cx="0" cy="252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p:cNvCxnSpPr/>
          <p:nvPr/>
        </p:nvCxnSpPr>
        <p:spPr>
          <a:xfrm>
            <a:off x="7984091" y="4176694"/>
            <a:ext cx="0" cy="252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カギ線コネクタ 61"/>
          <p:cNvCxnSpPr/>
          <p:nvPr/>
        </p:nvCxnSpPr>
        <p:spPr>
          <a:xfrm rot="10800000">
            <a:off x="4730486" y="4752675"/>
            <a:ext cx="1080000" cy="1116000"/>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正方形/長方形 25"/>
          <p:cNvSpPr/>
          <p:nvPr/>
        </p:nvSpPr>
        <p:spPr>
          <a:xfrm>
            <a:off x="8060534" y="2167328"/>
            <a:ext cx="432000" cy="18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正方形/長方形 120"/>
          <p:cNvSpPr/>
          <p:nvPr/>
        </p:nvSpPr>
        <p:spPr>
          <a:xfrm>
            <a:off x="8362709" y="2604135"/>
            <a:ext cx="180000" cy="18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正方形/長方形 121"/>
          <p:cNvSpPr/>
          <p:nvPr/>
        </p:nvSpPr>
        <p:spPr>
          <a:xfrm>
            <a:off x="7537382" y="2916566"/>
            <a:ext cx="936000" cy="18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p:cNvSpPr txBox="1"/>
          <p:nvPr/>
        </p:nvSpPr>
        <p:spPr>
          <a:xfrm>
            <a:off x="1773780" y="913832"/>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pic>
        <p:nvPicPr>
          <p:cNvPr id="65" name="図 64"/>
          <p:cNvPicPr>
            <a:picLocks noChangeAspect="1"/>
          </p:cNvPicPr>
          <p:nvPr/>
        </p:nvPicPr>
        <p:blipFill>
          <a:blip r:embed="rId14"/>
          <a:stretch>
            <a:fillRect/>
          </a:stretch>
        </p:blipFill>
        <p:spPr>
          <a:xfrm>
            <a:off x="4115229" y="2627738"/>
            <a:ext cx="1260000" cy="203226"/>
          </a:xfrm>
          <a:prstGeom prst="rect">
            <a:avLst/>
          </a:prstGeom>
        </p:spPr>
      </p:pic>
      <p:pic>
        <p:nvPicPr>
          <p:cNvPr id="67" name="図 66"/>
          <p:cNvPicPr>
            <a:picLocks noChangeAspect="1"/>
          </p:cNvPicPr>
          <p:nvPr/>
        </p:nvPicPr>
        <p:blipFill>
          <a:blip r:embed="rId14"/>
          <a:stretch>
            <a:fillRect/>
          </a:stretch>
        </p:blipFill>
        <p:spPr>
          <a:xfrm>
            <a:off x="4115229" y="3711469"/>
            <a:ext cx="1260000" cy="203226"/>
          </a:xfrm>
          <a:prstGeom prst="rect">
            <a:avLst/>
          </a:prstGeom>
        </p:spPr>
      </p:pic>
      <p:sp>
        <p:nvSpPr>
          <p:cNvPr id="68" name="正方形/長方形 67"/>
          <p:cNvSpPr/>
          <p:nvPr/>
        </p:nvSpPr>
        <p:spPr>
          <a:xfrm>
            <a:off x="4189080" y="3485115"/>
            <a:ext cx="1116000" cy="21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カギ線コネクタ 4"/>
          <p:cNvCxnSpPr/>
          <p:nvPr/>
        </p:nvCxnSpPr>
        <p:spPr>
          <a:xfrm flipV="1">
            <a:off x="5306564" y="2231716"/>
            <a:ext cx="504000" cy="1368000"/>
          </a:xfrm>
          <a:prstGeom prst="bent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9" name="正方形/長方形 68"/>
          <p:cNvSpPr/>
          <p:nvPr/>
        </p:nvSpPr>
        <p:spPr>
          <a:xfrm>
            <a:off x="5806214" y="4406944"/>
            <a:ext cx="1116000" cy="28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0" name="カギ線コネクタ 69"/>
          <p:cNvCxnSpPr/>
          <p:nvPr/>
        </p:nvCxnSpPr>
        <p:spPr>
          <a:xfrm flipV="1">
            <a:off x="6932162" y="2155512"/>
            <a:ext cx="504000" cy="2376000"/>
          </a:xfrm>
          <a:prstGeom prst="bent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1" name="正方形/長方形 70"/>
          <p:cNvSpPr/>
          <p:nvPr/>
        </p:nvSpPr>
        <p:spPr>
          <a:xfrm>
            <a:off x="5806214" y="5719287"/>
            <a:ext cx="1116000" cy="28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カギ線コネクタ 10"/>
          <p:cNvCxnSpPr/>
          <p:nvPr/>
        </p:nvCxnSpPr>
        <p:spPr>
          <a:xfrm rot="5400000">
            <a:off x="7359637" y="5233882"/>
            <a:ext cx="180000" cy="1068850"/>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81" name="図形グループ 80"/>
          <p:cNvGrpSpPr/>
          <p:nvPr/>
        </p:nvGrpSpPr>
        <p:grpSpPr>
          <a:xfrm>
            <a:off x="4046841" y="4308959"/>
            <a:ext cx="296586" cy="293005"/>
            <a:chOff x="8127785" y="3995693"/>
            <a:chExt cx="296586" cy="293005"/>
          </a:xfrm>
        </p:grpSpPr>
        <p:sp>
          <p:nvSpPr>
            <p:cNvPr id="82" name="円/楕円 81"/>
            <p:cNvSpPr/>
            <p:nvPr/>
          </p:nvSpPr>
          <p:spPr>
            <a:xfrm>
              <a:off x="812901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フリーフォーム 82"/>
            <p:cNvSpPr/>
            <p:nvPr/>
          </p:nvSpPr>
          <p:spPr>
            <a:xfrm>
              <a:off x="8127785" y="3995693"/>
              <a:ext cx="296586" cy="293005"/>
            </a:xfrm>
            <a:custGeom>
              <a:avLst/>
              <a:gdLst/>
              <a:ahLst/>
              <a:cxnLst/>
              <a:rect l="l" t="t" r="r" b="b"/>
              <a:pathLst>
                <a:path w="296586" h="293005">
                  <a:moveTo>
                    <a:pt x="134945" y="154642"/>
                  </a:moveTo>
                  <a:lnTo>
                    <a:pt x="158874" y="164409"/>
                  </a:lnTo>
                  <a:cubicBezTo>
                    <a:pt x="170920" y="169292"/>
                    <a:pt x="176943" y="177160"/>
                    <a:pt x="176943" y="188012"/>
                  </a:cubicBezTo>
                  <a:cubicBezTo>
                    <a:pt x="176943" y="195608"/>
                    <a:pt x="174419" y="201631"/>
                    <a:pt x="169373" y="206080"/>
                  </a:cubicBezTo>
                  <a:cubicBezTo>
                    <a:pt x="164327" y="210530"/>
                    <a:pt x="157517" y="212754"/>
                    <a:pt x="148944" y="212754"/>
                  </a:cubicBezTo>
                  <a:cubicBezTo>
                    <a:pt x="140588" y="212754"/>
                    <a:pt x="133670" y="210150"/>
                    <a:pt x="128190" y="204941"/>
                  </a:cubicBezTo>
                  <a:cubicBezTo>
                    <a:pt x="122709" y="199732"/>
                    <a:pt x="119969" y="193004"/>
                    <a:pt x="119969" y="184756"/>
                  </a:cubicBezTo>
                  <a:cubicBezTo>
                    <a:pt x="119969" y="171625"/>
                    <a:pt x="124961" y="161587"/>
                    <a:pt x="134945" y="154642"/>
                  </a:cubicBezTo>
                  <a:close/>
                  <a:moveTo>
                    <a:pt x="148619" y="78298"/>
                  </a:moveTo>
                  <a:cubicBezTo>
                    <a:pt x="156215" y="78298"/>
                    <a:pt x="162292" y="80305"/>
                    <a:pt x="166850" y="84320"/>
                  </a:cubicBezTo>
                  <a:cubicBezTo>
                    <a:pt x="171408" y="88336"/>
                    <a:pt x="173687" y="93219"/>
                    <a:pt x="173687" y="98971"/>
                  </a:cubicBezTo>
                  <a:cubicBezTo>
                    <a:pt x="173687" y="109714"/>
                    <a:pt x="169238" y="118504"/>
                    <a:pt x="160339" y="125341"/>
                  </a:cubicBezTo>
                  <a:lnTo>
                    <a:pt x="137550" y="116388"/>
                  </a:lnTo>
                  <a:cubicBezTo>
                    <a:pt x="128651" y="112916"/>
                    <a:pt x="124202" y="106676"/>
                    <a:pt x="124202" y="97668"/>
                  </a:cubicBezTo>
                  <a:cubicBezTo>
                    <a:pt x="124202" y="91917"/>
                    <a:pt x="126535" y="87250"/>
                    <a:pt x="131201" y="83669"/>
                  </a:cubicBezTo>
                  <a:cubicBezTo>
                    <a:pt x="135868" y="80088"/>
                    <a:pt x="141673" y="78298"/>
                    <a:pt x="148619" y="78298"/>
                  </a:cubicBezTo>
                  <a:close/>
                  <a:moveTo>
                    <a:pt x="148619" y="46718"/>
                  </a:moveTo>
                  <a:cubicBezTo>
                    <a:pt x="129736" y="46718"/>
                    <a:pt x="114191" y="51601"/>
                    <a:pt x="101982" y="61368"/>
                  </a:cubicBezTo>
                  <a:cubicBezTo>
                    <a:pt x="89773" y="71135"/>
                    <a:pt x="83669" y="83669"/>
                    <a:pt x="83669" y="98971"/>
                  </a:cubicBezTo>
                  <a:cubicBezTo>
                    <a:pt x="83669" y="116225"/>
                    <a:pt x="92785" y="128922"/>
                    <a:pt x="111016" y="137061"/>
                  </a:cubicBezTo>
                  <a:lnTo>
                    <a:pt x="111016" y="139340"/>
                  </a:lnTo>
                  <a:cubicBezTo>
                    <a:pt x="102009" y="142921"/>
                    <a:pt x="94413" y="148836"/>
                    <a:pt x="88227" y="157083"/>
                  </a:cubicBezTo>
                  <a:cubicBezTo>
                    <a:pt x="81390" y="166199"/>
                    <a:pt x="77972" y="176292"/>
                    <a:pt x="77972" y="187361"/>
                  </a:cubicBezTo>
                  <a:cubicBezTo>
                    <a:pt x="77972" y="204724"/>
                    <a:pt x="84266" y="218777"/>
                    <a:pt x="96854" y="229521"/>
                  </a:cubicBezTo>
                  <a:cubicBezTo>
                    <a:pt x="109768" y="240698"/>
                    <a:pt x="127023" y="246287"/>
                    <a:pt x="148619" y="246287"/>
                  </a:cubicBezTo>
                  <a:cubicBezTo>
                    <a:pt x="168587" y="246287"/>
                    <a:pt x="185353" y="240590"/>
                    <a:pt x="198918" y="229195"/>
                  </a:cubicBezTo>
                  <a:cubicBezTo>
                    <a:pt x="212483" y="217801"/>
                    <a:pt x="219266" y="203422"/>
                    <a:pt x="219266" y="186058"/>
                  </a:cubicBezTo>
                  <a:cubicBezTo>
                    <a:pt x="219266" y="174772"/>
                    <a:pt x="215793" y="165060"/>
                    <a:pt x="208848" y="156921"/>
                  </a:cubicBezTo>
                  <a:cubicBezTo>
                    <a:pt x="202770" y="149867"/>
                    <a:pt x="194794" y="144766"/>
                    <a:pt x="184919" y="141619"/>
                  </a:cubicBezTo>
                  <a:lnTo>
                    <a:pt x="184919" y="139991"/>
                  </a:lnTo>
                  <a:cubicBezTo>
                    <a:pt x="194035" y="136519"/>
                    <a:pt x="201278" y="130984"/>
                    <a:pt x="206650" y="123388"/>
                  </a:cubicBezTo>
                  <a:cubicBezTo>
                    <a:pt x="212022" y="115791"/>
                    <a:pt x="214708" y="107218"/>
                    <a:pt x="214708" y="97668"/>
                  </a:cubicBezTo>
                  <a:cubicBezTo>
                    <a:pt x="214708" y="82259"/>
                    <a:pt x="208685" y="69914"/>
                    <a:pt x="196639" y="60636"/>
                  </a:cubicBezTo>
                  <a:cubicBezTo>
                    <a:pt x="184593" y="51357"/>
                    <a:pt x="168587" y="46718"/>
                    <a:pt x="148619" y="46718"/>
                  </a:cubicBezTo>
                  <a:close/>
                  <a:moveTo>
                    <a:pt x="148619" y="0"/>
                  </a:moveTo>
                  <a:cubicBezTo>
                    <a:pt x="189422" y="0"/>
                    <a:pt x="224285" y="14162"/>
                    <a:pt x="253205" y="42486"/>
                  </a:cubicBezTo>
                  <a:cubicBezTo>
                    <a:pt x="282126" y="70810"/>
                    <a:pt x="296586" y="105211"/>
                    <a:pt x="296586" y="145689"/>
                  </a:cubicBezTo>
                  <a:cubicBezTo>
                    <a:pt x="296586" y="186275"/>
                    <a:pt x="282044"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4" name="図形グループ 83"/>
          <p:cNvGrpSpPr/>
          <p:nvPr/>
        </p:nvGrpSpPr>
        <p:grpSpPr>
          <a:xfrm>
            <a:off x="5662627" y="5502761"/>
            <a:ext cx="296586" cy="293005"/>
            <a:chOff x="7423697" y="3995693"/>
            <a:chExt cx="296586" cy="293005"/>
          </a:xfrm>
        </p:grpSpPr>
        <p:sp>
          <p:nvSpPr>
            <p:cNvPr id="85" name="円/楕円 84"/>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フリーフォーム 85"/>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7" name="図形グループ 86"/>
          <p:cNvGrpSpPr/>
          <p:nvPr/>
        </p:nvGrpSpPr>
        <p:grpSpPr>
          <a:xfrm>
            <a:off x="7513106" y="4503694"/>
            <a:ext cx="296586" cy="293005"/>
            <a:chOff x="6801905" y="3995693"/>
            <a:chExt cx="296586" cy="293005"/>
          </a:xfrm>
        </p:grpSpPr>
        <p:sp>
          <p:nvSpPr>
            <p:cNvPr id="88" name="円/楕円 87"/>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フリーフォーム 88"/>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0" name="図形グループ 89"/>
          <p:cNvGrpSpPr/>
          <p:nvPr/>
        </p:nvGrpSpPr>
        <p:grpSpPr>
          <a:xfrm>
            <a:off x="7393895" y="2759562"/>
            <a:ext cx="296586" cy="293005"/>
            <a:chOff x="5878361" y="3995693"/>
            <a:chExt cx="296586" cy="293005"/>
          </a:xfrm>
        </p:grpSpPr>
        <p:sp>
          <p:nvSpPr>
            <p:cNvPr id="91" name="円/楕円 90"/>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フリーフォーム 97"/>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0" name="図形グループ 99"/>
          <p:cNvGrpSpPr/>
          <p:nvPr/>
        </p:nvGrpSpPr>
        <p:grpSpPr>
          <a:xfrm>
            <a:off x="8394657" y="2353154"/>
            <a:ext cx="296586" cy="293005"/>
            <a:chOff x="5101121" y="3995693"/>
            <a:chExt cx="296586" cy="293005"/>
          </a:xfrm>
        </p:grpSpPr>
        <p:sp>
          <p:nvSpPr>
            <p:cNvPr id="101" name="円/楕円 100"/>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フリーフォーム 101"/>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3" name="図形グループ 102"/>
          <p:cNvGrpSpPr/>
          <p:nvPr/>
        </p:nvGrpSpPr>
        <p:grpSpPr>
          <a:xfrm>
            <a:off x="7915445" y="1895955"/>
            <a:ext cx="296586" cy="293005"/>
            <a:chOff x="4232441" y="3995693"/>
            <a:chExt cx="296586" cy="293005"/>
          </a:xfrm>
        </p:grpSpPr>
        <p:sp>
          <p:nvSpPr>
            <p:cNvPr id="104" name="円/楕円 103"/>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5" name="フリーフォーム 104"/>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06" name="図形グループ 105"/>
          <p:cNvGrpSpPr/>
          <p:nvPr/>
        </p:nvGrpSpPr>
        <p:grpSpPr>
          <a:xfrm>
            <a:off x="5663313" y="4258162"/>
            <a:ext cx="296586" cy="293005"/>
            <a:chOff x="3546641" y="3995693"/>
            <a:chExt cx="296586" cy="293005"/>
          </a:xfrm>
        </p:grpSpPr>
        <p:sp>
          <p:nvSpPr>
            <p:cNvPr id="107" name="円/楕円 106"/>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8" name="フリーフォーム 107"/>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09" name="図形グループ 108"/>
          <p:cNvGrpSpPr/>
          <p:nvPr/>
        </p:nvGrpSpPr>
        <p:grpSpPr>
          <a:xfrm>
            <a:off x="4057348" y="3335290"/>
            <a:ext cx="296587" cy="293005"/>
            <a:chOff x="2897417" y="3995693"/>
            <a:chExt cx="296587" cy="293005"/>
          </a:xfrm>
        </p:grpSpPr>
        <p:sp>
          <p:nvSpPr>
            <p:cNvPr id="110" name="円/楕円 109"/>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テキスト ボックス 116"/>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18126077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BFAA6622-6CF2-4283-B4A4-693DAF94586A}"/>
              </a:ext>
            </a:extLst>
          </p:cNvPr>
          <p:cNvGraphicFramePr>
            <a:graphicFrameLocks noChangeAspect="1"/>
          </p:cNvGraphicFramePr>
          <p:nvPr>
            <p:custDataLst>
              <p:tags r:id="rId2"/>
            </p:custDataLst>
            <p:extLst>
              <p:ext uri="{D42A27DB-BD31-4B8C-83A1-F6EECF244321}">
                <p14:modId xmlns:p14="http://schemas.microsoft.com/office/powerpoint/2010/main" val="6746727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86" name="think-cell スライド" r:id="rId5" imgW="554" imgH="551" progId="TCLayout.ActiveDocument.1">
                  <p:embed/>
                </p:oleObj>
              </mc:Choice>
              <mc:Fallback>
                <p:oleObj name="think-cell スライド" r:id="rId5" imgW="554" imgH="551"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529052"/>
            <a:ext cx="7200000" cy="540000"/>
          </a:xfrm>
        </p:spPr>
        <p:txBody>
          <a:bodyPr vert="horz">
            <a:noAutofit/>
          </a:bodyPr>
          <a:lstStyle/>
          <a:p>
            <a:r>
              <a:rPr lang="ja-JP" altLang="en-US" dirty="0"/>
              <a:t>申告書データを印刷して保存</a:t>
            </a:r>
          </a:p>
        </p:txBody>
      </p:sp>
      <p:sp>
        <p:nvSpPr>
          <p:cNvPr id="30" name="サブタイトル 2"/>
          <p:cNvSpPr>
            <a:spLocks noGrp="1"/>
          </p:cNvSpPr>
          <p:nvPr>
            <p:ph type="subTitle" idx="1"/>
          </p:nvPr>
        </p:nvSpPr>
        <p:spPr>
          <a:xfrm>
            <a:off x="424493" y="1433732"/>
            <a:ext cx="8280000" cy="675920"/>
          </a:xfrm>
        </p:spPr>
        <p:txBody>
          <a:bodyPr>
            <a:noAutofit/>
          </a:bodyPr>
          <a:lstStyle/>
          <a:p>
            <a:pPr indent="88900"/>
            <a:r>
              <a:rPr lang="ja-JP" altLang="en-US" dirty="0"/>
              <a:t>ダウンロードしたファイルの保存場所の確認方法</a:t>
            </a:r>
          </a:p>
        </p:txBody>
      </p:sp>
      <p:sp>
        <p:nvSpPr>
          <p:cNvPr id="43" name="円/楕円 42"/>
          <p:cNvSpPr>
            <a:spLocks noChangeAspect="1"/>
          </p:cNvSpPr>
          <p:nvPr/>
        </p:nvSpPr>
        <p:spPr>
          <a:xfrm>
            <a:off x="7505999" y="3191335"/>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Title 1">
            <a:extLst>
              <a:ext uri="{FF2B5EF4-FFF2-40B4-BE49-F238E27FC236}">
                <a16:creationId xmlns:a16="http://schemas.microsoft.com/office/drawing/2014/main" id="{27A750FE-8DCE-4BCD-809E-81F60470C4A3}"/>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3-J</a:t>
            </a:r>
          </a:p>
        </p:txBody>
      </p:sp>
      <p:pic>
        <p:nvPicPr>
          <p:cNvPr id="22" name="図 21" descr="ブラウズタブのメニュー画面"/>
          <p:cNvPicPr>
            <a:picLocks noChangeAspect="1"/>
          </p:cNvPicPr>
          <p:nvPr/>
        </p:nvPicPr>
        <p:blipFill rotWithShape="1">
          <a:blip r:embed="rId7"/>
          <a:srcRect b="3217"/>
          <a:stretch/>
        </p:blipFill>
        <p:spPr>
          <a:xfrm>
            <a:off x="4378319" y="2362198"/>
            <a:ext cx="1980000" cy="3242845"/>
          </a:xfrm>
          <a:prstGeom prst="rect">
            <a:avLst/>
          </a:prstGeom>
          <a:ln w="9525">
            <a:solidFill>
              <a:schemeClr val="tx1">
                <a:lumMod val="50000"/>
                <a:lumOff val="50000"/>
              </a:schemeClr>
            </a:solidFill>
          </a:ln>
        </p:spPr>
      </p:pic>
      <p:pic>
        <p:nvPicPr>
          <p:cNvPr id="28" name="図 27" descr="申告書データが保存されている画面の画像&#10;"/>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6732532" y="2362198"/>
            <a:ext cx="1980000" cy="3404134"/>
          </a:xfrm>
          <a:prstGeom prst="rect">
            <a:avLst/>
          </a:prstGeom>
          <a:ln w="9525">
            <a:solidFill>
              <a:schemeClr val="tx1">
                <a:lumMod val="50000"/>
                <a:lumOff val="50000"/>
              </a:schemeClr>
            </a:solidFill>
          </a:ln>
        </p:spPr>
      </p:pic>
      <p:pic>
        <p:nvPicPr>
          <p:cNvPr id="29" name="図 28"/>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7351950" y="3083129"/>
            <a:ext cx="1174824" cy="136961"/>
          </a:xfrm>
          <a:prstGeom prst="rect">
            <a:avLst/>
          </a:prstGeom>
        </p:spPr>
      </p:pic>
      <p:sp>
        <p:nvSpPr>
          <p:cNvPr id="40" name="正方形/長方形 39"/>
          <p:cNvSpPr/>
          <p:nvPr/>
        </p:nvSpPr>
        <p:spPr>
          <a:xfrm>
            <a:off x="5607494" y="5265858"/>
            <a:ext cx="482749"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p:cNvSpPr/>
          <p:nvPr/>
        </p:nvSpPr>
        <p:spPr>
          <a:xfrm>
            <a:off x="4404893" y="4365418"/>
            <a:ext cx="1368000"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5" name="グループ化 44" descr="ファイルアプリのアイコン"/>
          <p:cNvGrpSpPr>
            <a:grpSpLocks noChangeAspect="1"/>
          </p:cNvGrpSpPr>
          <p:nvPr/>
        </p:nvGrpSpPr>
        <p:grpSpPr>
          <a:xfrm>
            <a:off x="3313151" y="2354648"/>
            <a:ext cx="702156" cy="720000"/>
            <a:chOff x="4085161" y="6204702"/>
            <a:chExt cx="1512000" cy="1512000"/>
          </a:xfrm>
        </p:grpSpPr>
        <p:pic>
          <p:nvPicPr>
            <p:cNvPr id="46" name="図 45"/>
            <p:cNvPicPr>
              <a:picLocks noChangeAspect="1"/>
            </p:cNvPicPr>
            <p:nvPr/>
          </p:nvPicPr>
          <p:blipFill>
            <a:blip r:embed="rId10"/>
            <a:stretch>
              <a:fillRect/>
            </a:stretch>
          </p:blipFill>
          <p:spPr>
            <a:xfrm>
              <a:off x="4196468" y="6459724"/>
              <a:ext cx="1295238" cy="1009524"/>
            </a:xfrm>
            <a:prstGeom prst="rect">
              <a:avLst/>
            </a:prstGeom>
          </p:spPr>
        </p:pic>
        <p:sp>
          <p:nvSpPr>
            <p:cNvPr id="47" name="角丸四角形 46"/>
            <p:cNvSpPr>
              <a:spLocks noChangeAspect="1"/>
            </p:cNvSpPr>
            <p:nvPr/>
          </p:nvSpPr>
          <p:spPr>
            <a:xfrm>
              <a:off x="4085161" y="6204702"/>
              <a:ext cx="1512000" cy="1512000"/>
            </a:xfrm>
            <a:prstGeom prst="round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8" name="テキスト ボックス 47"/>
          <p:cNvSpPr txBox="1"/>
          <p:nvPr/>
        </p:nvSpPr>
        <p:spPr>
          <a:xfrm>
            <a:off x="505425" y="1811196"/>
            <a:ext cx="2808000" cy="3724096"/>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ファイル</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アプリを</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タップ</a:t>
            </a:r>
          </a:p>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ブラウズタブの</a:t>
            </a:r>
            <a:endParaRPr lang="en-US" altLang="ja-JP" sz="2000" b="1" dirty="0">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ダウンロード</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タップ</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申告書データが</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保存されています。</a:t>
            </a:r>
            <a:endParaRPr lang="en-US" altLang="ja-JP" sz="2000" b="1" dirty="0">
              <a:latin typeface="Meiryo" charset="-128"/>
              <a:ea typeface="Meiryo" charset="-128"/>
              <a:cs typeface="Meiryo" charset="-128"/>
            </a:endParaRPr>
          </a:p>
        </p:txBody>
      </p:sp>
      <p:cxnSp>
        <p:nvCxnSpPr>
          <p:cNvPr id="54" name="直線矢印コネクタ 53"/>
          <p:cNvCxnSpPr/>
          <p:nvPr/>
        </p:nvCxnSpPr>
        <p:spPr>
          <a:xfrm flipV="1">
            <a:off x="4017490" y="2713561"/>
            <a:ext cx="317405" cy="50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1773780" y="913832"/>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cxnSp>
        <p:nvCxnSpPr>
          <p:cNvPr id="25" name="カギ線コネクタ 24"/>
          <p:cNvCxnSpPr/>
          <p:nvPr/>
        </p:nvCxnSpPr>
        <p:spPr>
          <a:xfrm flipV="1">
            <a:off x="5784582" y="2650802"/>
            <a:ext cx="936000" cy="1872000"/>
          </a:xfrm>
          <a:prstGeom prst="bentConnector3">
            <a:avLst>
              <a:gd name="adj1" fmla="val 2467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正方形/長方形 25"/>
          <p:cNvSpPr/>
          <p:nvPr/>
        </p:nvSpPr>
        <p:spPr>
          <a:xfrm>
            <a:off x="6796617" y="2841099"/>
            <a:ext cx="612000" cy="97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7" name="図形グループ 26"/>
          <p:cNvGrpSpPr/>
          <p:nvPr/>
        </p:nvGrpSpPr>
        <p:grpSpPr>
          <a:xfrm>
            <a:off x="6662380" y="2691831"/>
            <a:ext cx="296586" cy="293005"/>
            <a:chOff x="4232441" y="3995693"/>
            <a:chExt cx="296586" cy="293005"/>
          </a:xfrm>
        </p:grpSpPr>
        <p:sp>
          <p:nvSpPr>
            <p:cNvPr id="31" name="円/楕円 30"/>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フリーフォーム 31"/>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3" name="図形グループ 32"/>
          <p:cNvGrpSpPr/>
          <p:nvPr/>
        </p:nvGrpSpPr>
        <p:grpSpPr>
          <a:xfrm>
            <a:off x="4257843" y="4224299"/>
            <a:ext cx="296586" cy="293005"/>
            <a:chOff x="3546641" y="3995693"/>
            <a:chExt cx="296586" cy="293005"/>
          </a:xfrm>
        </p:grpSpPr>
        <p:sp>
          <p:nvSpPr>
            <p:cNvPr id="34" name="円/楕円 33"/>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フリーフォーム 35"/>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7" name="図形グループ 36"/>
          <p:cNvGrpSpPr/>
          <p:nvPr/>
        </p:nvGrpSpPr>
        <p:grpSpPr>
          <a:xfrm>
            <a:off x="3168350" y="2920429"/>
            <a:ext cx="296587" cy="293005"/>
            <a:chOff x="2897417" y="3995693"/>
            <a:chExt cx="296587" cy="293005"/>
          </a:xfrm>
        </p:grpSpPr>
        <p:sp>
          <p:nvSpPr>
            <p:cNvPr id="38" name="円/楕円 37"/>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42188826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確定申告書等作成コーナー」の画面の画像"/>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317" y="2720635"/>
            <a:ext cx="1800000" cy="3109091"/>
          </a:xfrm>
          <a:prstGeom prst="rect">
            <a:avLst/>
          </a:prstGeom>
          <a:ln w="9525">
            <a:solidFill>
              <a:schemeClr val="tx1">
                <a:lumMod val="50000"/>
                <a:lumOff val="50000"/>
              </a:schemeClr>
            </a:solidFill>
          </a:ln>
        </p:spPr>
      </p:pic>
      <p:pic>
        <p:nvPicPr>
          <p:cNvPr id="6" name="図 5" descr="「確定申告書等作成コーナー」の「保存データの読込」の画面の画像"/>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732777" y="2729154"/>
            <a:ext cx="1800000" cy="2177280"/>
          </a:xfrm>
          <a:prstGeom prst="rect">
            <a:avLst/>
          </a:prstGeom>
          <a:ln w="9525">
            <a:solidFill>
              <a:schemeClr val="tx1">
                <a:lumMod val="50000"/>
                <a:lumOff val="50000"/>
              </a:schemeClr>
            </a:solidFill>
          </a:ln>
        </p:spPr>
      </p:pic>
      <p:pic>
        <p:nvPicPr>
          <p:cNvPr id="33" name="図 32" descr="「確定申告書等作成コーナー」で「保存データの利用」の画面の画像"/>
          <p:cNvPicPr>
            <a:picLocks noChangeAspect="1"/>
          </p:cNvPicPr>
          <p:nvPr/>
        </p:nvPicPr>
        <p:blipFill rotWithShape="1">
          <a:blip r:embed="rId5">
            <a:extLst>
              <a:ext uri="{28A0092B-C50C-407E-A947-70E740481C1C}">
                <a14:useLocalDpi xmlns:a14="http://schemas.microsoft.com/office/drawing/2010/main" val="0"/>
              </a:ext>
            </a:extLst>
          </a:blip>
          <a:srcRect l="-1" r="1345" b="34599"/>
          <a:stretch/>
        </p:blipFill>
        <p:spPr>
          <a:xfrm>
            <a:off x="4665293" y="2720687"/>
            <a:ext cx="1800000" cy="3151374"/>
          </a:xfrm>
          <a:prstGeom prst="rect">
            <a:avLst/>
          </a:prstGeom>
          <a:ln w="9525">
            <a:solidFill>
              <a:schemeClr val="tx1">
                <a:lumMod val="50000"/>
                <a:lumOff val="50000"/>
              </a:schemeClr>
            </a:solidFill>
          </a:ln>
        </p:spPr>
      </p:pic>
      <p:sp>
        <p:nvSpPr>
          <p:cNvPr id="2" name="タイトル 1"/>
          <p:cNvSpPr>
            <a:spLocks noGrp="1"/>
          </p:cNvSpPr>
          <p:nvPr>
            <p:ph type="ctrTitle"/>
          </p:nvPr>
        </p:nvSpPr>
        <p:spPr>
          <a:xfrm>
            <a:off x="1767718" y="529052"/>
            <a:ext cx="7200000" cy="540000"/>
          </a:xfrm>
        </p:spPr>
        <p:txBody>
          <a:bodyPr>
            <a:noAutofit/>
          </a:bodyPr>
          <a:lstStyle/>
          <a:p>
            <a:r>
              <a:rPr lang="ja-JP" altLang="en-US" dirty="0"/>
              <a:t>申告書の保存データの修</a:t>
            </a:r>
            <a:r>
              <a:rPr lang="ja-JP" altLang="en-US" spc="-1000" dirty="0"/>
              <a:t>正</a:t>
            </a:r>
            <a:r>
              <a:rPr lang="ja-JP" altLang="en-US" spc="-500" dirty="0"/>
              <a:t>・</a:t>
            </a:r>
            <a:r>
              <a:rPr lang="ja-JP" altLang="en-US" dirty="0"/>
              <a:t>再開</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3-K</a:t>
            </a:r>
          </a:p>
        </p:txBody>
      </p:sp>
      <p:sp>
        <p:nvSpPr>
          <p:cNvPr id="30" name="サブタイトル 2"/>
          <p:cNvSpPr>
            <a:spLocks noGrp="1"/>
          </p:cNvSpPr>
          <p:nvPr>
            <p:ph type="subTitle" idx="1"/>
          </p:nvPr>
        </p:nvSpPr>
        <p:spPr>
          <a:xfrm>
            <a:off x="490870" y="1392482"/>
            <a:ext cx="8280000" cy="675920"/>
          </a:xfrm>
        </p:spPr>
        <p:txBody>
          <a:bodyPr>
            <a:noAutofit/>
          </a:bodyPr>
          <a:lstStyle/>
          <a:p>
            <a:pPr indent="7938">
              <a:lnSpc>
                <a:spcPct val="100000"/>
              </a:lnSpc>
              <a:spcBef>
                <a:spcPts val="400"/>
              </a:spcBef>
            </a:pPr>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所得税の確定申告</a:t>
            </a:r>
            <a:r>
              <a:rPr lang="ja-JP" altLang="en-US" spc="-1000" dirty="0"/>
              <a:t>」</a:t>
            </a:r>
            <a:r>
              <a:rPr lang="ja-JP" altLang="en-US" dirty="0"/>
              <a:t>のページから、</a:t>
            </a:r>
            <a:endParaRPr lang="en-US" altLang="ja-JP" dirty="0"/>
          </a:p>
          <a:p>
            <a:pPr indent="7938">
              <a:lnSpc>
                <a:spcPct val="100000"/>
              </a:lnSpc>
              <a:spcBef>
                <a:spcPts val="400"/>
              </a:spcBef>
            </a:pPr>
            <a:r>
              <a:rPr lang="ja-JP" altLang="en-US" dirty="0"/>
              <a:t>申告書の修正・再開をすることができます。</a:t>
            </a:r>
          </a:p>
        </p:txBody>
      </p:sp>
      <p:sp>
        <p:nvSpPr>
          <p:cNvPr id="27" name="テキスト ボックス 26"/>
          <p:cNvSpPr txBox="1"/>
          <p:nvPr/>
        </p:nvSpPr>
        <p:spPr>
          <a:xfrm>
            <a:off x="496755" y="2172393"/>
            <a:ext cx="3600000" cy="3724096"/>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トップページの</a:t>
            </a:r>
            <a:endParaRPr lang="en-US" altLang="ja-JP" sz="2000" b="1" dirty="0">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保存データ</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利用</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p>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作成再開</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タップ</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保存データの</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選択</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p>
        </p:txBody>
      </p:sp>
      <p:sp>
        <p:nvSpPr>
          <p:cNvPr id="40" name="正方形/長方形 39"/>
          <p:cNvSpPr/>
          <p:nvPr/>
        </p:nvSpPr>
        <p:spPr>
          <a:xfrm>
            <a:off x="2720127" y="3138216"/>
            <a:ext cx="1516307" cy="54339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4671427" y="4030135"/>
            <a:ext cx="1764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p:cNvSpPr/>
          <p:nvPr/>
        </p:nvSpPr>
        <p:spPr>
          <a:xfrm>
            <a:off x="6738080" y="4499818"/>
            <a:ext cx="792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a:spLocks/>
          </p:cNvSpPr>
          <p:nvPr/>
        </p:nvSpPr>
        <p:spPr>
          <a:xfrm>
            <a:off x="2600627" y="4935861"/>
            <a:ext cx="176400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3" name="図形グループ 42"/>
          <p:cNvGrpSpPr/>
          <p:nvPr/>
        </p:nvGrpSpPr>
        <p:grpSpPr>
          <a:xfrm>
            <a:off x="6594645" y="4351299"/>
            <a:ext cx="296586" cy="293005"/>
            <a:chOff x="4232441" y="3995693"/>
            <a:chExt cx="296586" cy="293005"/>
          </a:xfrm>
        </p:grpSpPr>
        <p:sp>
          <p:nvSpPr>
            <p:cNvPr id="44" name="円/楕円 43"/>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フリーフォーム 44"/>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6" name="図形グループ 45"/>
          <p:cNvGrpSpPr/>
          <p:nvPr/>
        </p:nvGrpSpPr>
        <p:grpSpPr>
          <a:xfrm>
            <a:off x="4528775" y="3877164"/>
            <a:ext cx="296586" cy="293005"/>
            <a:chOff x="3546641" y="3995693"/>
            <a:chExt cx="296586" cy="293005"/>
          </a:xfrm>
        </p:grpSpPr>
        <p:sp>
          <p:nvSpPr>
            <p:cNvPr id="47" name="円/楕円 46"/>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フリーフォーム 47"/>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9" name="図形グループ 48"/>
          <p:cNvGrpSpPr/>
          <p:nvPr/>
        </p:nvGrpSpPr>
        <p:grpSpPr>
          <a:xfrm>
            <a:off x="2457151" y="4783097"/>
            <a:ext cx="296587" cy="293005"/>
            <a:chOff x="2897417" y="3995693"/>
            <a:chExt cx="296587" cy="293005"/>
          </a:xfrm>
        </p:grpSpPr>
        <p:sp>
          <p:nvSpPr>
            <p:cNvPr id="50" name="円/楕円 49"/>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22" name="テキスト ボックス 21">
            <a:extLst>
              <a:ext uri="{FF2B5EF4-FFF2-40B4-BE49-F238E27FC236}">
                <a16:creationId xmlns:a16="http://schemas.microsoft.com/office/drawing/2014/main" id="{B5E2D9B5-3F1B-46E4-9BE6-318ED6A7CCB1}"/>
              </a:ext>
            </a:extLst>
          </p:cNvPr>
          <p:cNvSpPr txBox="1"/>
          <p:nvPr/>
        </p:nvSpPr>
        <p:spPr>
          <a:xfrm>
            <a:off x="1773780" y="913832"/>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spTree>
    <p:extLst>
      <p:ext uri="{BB962C8B-B14F-4D97-AF65-F5344CB8AC3E}">
        <p14:creationId xmlns:p14="http://schemas.microsoft.com/office/powerpoint/2010/main" val="30469278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確定申告書等作成コーナー」の「保存データの読込」で操作の選択をする画面の画像"/>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19350" y="1997367"/>
            <a:ext cx="2340000" cy="3750037"/>
          </a:xfrm>
          <a:prstGeom prst="rect">
            <a:avLst/>
          </a:prstGeom>
          <a:ln w="9525">
            <a:solidFill>
              <a:schemeClr val="tx1">
                <a:lumMod val="50000"/>
                <a:lumOff val="50000"/>
              </a:schemeClr>
            </a:solidFill>
          </a:ln>
        </p:spPr>
      </p:pic>
      <p:sp>
        <p:nvSpPr>
          <p:cNvPr id="2" name="タイトル 1"/>
          <p:cNvSpPr>
            <a:spLocks noGrp="1"/>
          </p:cNvSpPr>
          <p:nvPr>
            <p:ph type="ctrTitle"/>
          </p:nvPr>
        </p:nvSpPr>
        <p:spPr>
          <a:xfrm>
            <a:off x="1767718" y="529052"/>
            <a:ext cx="7200000" cy="540000"/>
          </a:xfrm>
        </p:spPr>
        <p:txBody>
          <a:bodyPr>
            <a:noAutofit/>
          </a:bodyPr>
          <a:lstStyle/>
          <a:p>
            <a:r>
              <a:rPr lang="ja-JP" altLang="en-US" dirty="0"/>
              <a:t>申告書の保存データの修</a:t>
            </a:r>
            <a:r>
              <a:rPr lang="ja-JP" altLang="en-US" spc="-1000" dirty="0"/>
              <a:t>正</a:t>
            </a:r>
            <a:r>
              <a:rPr lang="ja-JP" altLang="en-US" spc="-500" dirty="0"/>
              <a:t>・</a:t>
            </a:r>
            <a:r>
              <a:rPr lang="ja-JP" altLang="en-US" dirty="0"/>
              <a:t>再開</a:t>
            </a:r>
          </a:p>
        </p:txBody>
      </p:sp>
      <p:sp>
        <p:nvSpPr>
          <p:cNvPr id="27" name="テキスト ボックス 26"/>
          <p:cNvSpPr txBox="1"/>
          <p:nvPr/>
        </p:nvSpPr>
        <p:spPr>
          <a:xfrm>
            <a:off x="333821" y="1460954"/>
            <a:ext cx="2700000" cy="3231654"/>
          </a:xfrm>
          <a:prstGeom prst="rect">
            <a:avLst/>
          </a:prstGeom>
          <a:noFill/>
        </p:spPr>
        <p:txBody>
          <a:bodyPr wrap="square" rtlCol="0">
            <a:spAutoFit/>
          </a:bodyPr>
          <a:lstStyle/>
          <a:p>
            <a:pPr marL="185738" indent="-177800"/>
            <a:r>
              <a:rPr lang="en-US" altLang="ja-JP" sz="3200" b="1" dirty="0">
                <a:solidFill>
                  <a:srgbClr val="009650"/>
                </a:solidFill>
                <a:latin typeface="Meiryo" charset="-128"/>
                <a:ea typeface="Meiryo" charset="-128"/>
                <a:cs typeface="Meiryo" charset="-128"/>
              </a:rPr>
              <a:t>	</a:t>
            </a:r>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pPr marL="185738" indent="-17780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操作の選択では</a:t>
            </a:r>
            <a:endParaRPr lang="en-US" altLang="ja-JP" sz="2000" b="1" dirty="0">
              <a:latin typeface="Meiryo" charset="-128"/>
              <a:ea typeface="Meiryo" charset="-128"/>
              <a:cs typeface="Meiryo" charset="-128"/>
            </a:endParaRPr>
          </a:p>
          <a:p>
            <a:pPr marL="185738" indent="-177800"/>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2000" b="1" dirty="0">
                <a:latin typeface="Meiryo" charset="-128"/>
                <a:ea typeface="Meiryo" charset="-128"/>
                <a:cs typeface="Meiryo" charset="-128"/>
              </a:rPr>
              <a:t>ブラウズ</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p>
          <a:p>
            <a:pPr marL="185738" indent="-177800"/>
            <a:r>
              <a:rPr lang="en-US" altLang="ja-JP" sz="3200" b="1" dirty="0">
                <a:solidFill>
                  <a:srgbClr val="009650"/>
                </a:solidFill>
                <a:latin typeface="Meiryo" charset="-128"/>
                <a:ea typeface="Meiryo" charset="-128"/>
                <a:cs typeface="Meiryo" charset="-128"/>
              </a:rPr>
              <a:t>	</a:t>
            </a:r>
            <a:r>
              <a:rPr lang="ja-JP" altLang="en-US" sz="3200" b="1" dirty="0">
                <a:solidFill>
                  <a:srgbClr val="009650"/>
                </a:solidFill>
                <a:latin typeface="Meiryo" charset="-128"/>
                <a:ea typeface="Meiryo" charset="-128"/>
                <a:cs typeface="Meiryo" charset="-128"/>
              </a:rPr>
              <a:t>❺</a:t>
            </a:r>
            <a:endParaRPr lang="en-US" altLang="ja-JP" sz="3200" b="1" dirty="0">
              <a:solidFill>
                <a:srgbClr val="009650"/>
              </a:solidFill>
              <a:latin typeface="Meiryo" charset="-128"/>
              <a:ea typeface="Meiryo" charset="-128"/>
              <a:cs typeface="Meiryo" charset="-128"/>
            </a:endParaRPr>
          </a:p>
          <a:p>
            <a:pPr marL="185738" indent="-17780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データファイル</a:t>
            </a:r>
            <a:endParaRPr lang="en-US" altLang="ja-JP" sz="2000" b="1" dirty="0">
              <a:latin typeface="Meiryo" charset="-128"/>
              <a:ea typeface="Meiryo" charset="-128"/>
              <a:cs typeface="Meiryo" charset="-128"/>
            </a:endParaRPr>
          </a:p>
          <a:p>
            <a:pPr marL="185738" indent="-177800"/>
            <a:r>
              <a:rPr lang="ja-JP" altLang="en-US" sz="2000" b="1" dirty="0">
                <a:latin typeface="Meiryo" charset="-128"/>
                <a:ea typeface="Meiryo" charset="-128"/>
                <a:cs typeface="Meiryo" charset="-128"/>
              </a:rPr>
              <a:t>（ファイルの</a:t>
            </a:r>
            <a:endParaRPr lang="en-US" altLang="ja-JP" sz="2000" b="1" dirty="0">
              <a:latin typeface="Meiryo" charset="-128"/>
              <a:ea typeface="Meiryo" charset="-128"/>
              <a:cs typeface="Meiryo" charset="-128"/>
            </a:endParaRPr>
          </a:p>
          <a:p>
            <a:pPr marL="185738" indent="-17780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拡張子は</a:t>
            </a:r>
            <a:r>
              <a:rPr lang="en-US" altLang="ja-JP" sz="2000" b="1" dirty="0">
                <a:latin typeface="Meiryo" charset="-128"/>
                <a:ea typeface="Meiryo" charset="-128"/>
                <a:cs typeface="Meiryo" charset="-128"/>
              </a:rPr>
              <a:t>.data</a:t>
            </a:r>
            <a:r>
              <a:rPr lang="ja-JP" altLang="en-US" sz="2000" b="1" spc="-700" dirty="0">
                <a:latin typeface="Meiryo" charset="-128"/>
                <a:ea typeface="Meiryo" charset="-128"/>
                <a:cs typeface="Meiryo" charset="-128"/>
              </a:rPr>
              <a:t>）</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pPr marL="185738" indent="-17780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タップ</a:t>
            </a:r>
          </a:p>
          <a:p>
            <a:pPr marL="7938"/>
            <a:endParaRPr lang="ja-JP" altLang="en-US" sz="2000" b="1" dirty="0">
              <a:latin typeface="Meiryo" charset="-128"/>
              <a:ea typeface="Meiryo" charset="-128"/>
              <a:cs typeface="Meiryo" charset="-128"/>
            </a:endParaRPr>
          </a:p>
        </p:txBody>
      </p:sp>
      <p:sp>
        <p:nvSpPr>
          <p:cNvPr id="44" name="円/楕円 43"/>
          <p:cNvSpPr>
            <a:spLocks noChangeAspect="1"/>
          </p:cNvSpPr>
          <p:nvPr/>
        </p:nvSpPr>
        <p:spPr>
          <a:xfrm>
            <a:off x="6541121" y="1434243"/>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Title 1">
            <a:extLst>
              <a:ext uri="{FF2B5EF4-FFF2-40B4-BE49-F238E27FC236}">
                <a16:creationId xmlns:a16="http://schemas.microsoft.com/office/drawing/2014/main" id="{B54E0F2C-1C64-40A5-8606-17218D7ACF6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3-K</a:t>
            </a:r>
          </a:p>
        </p:txBody>
      </p:sp>
      <p:sp>
        <p:nvSpPr>
          <p:cNvPr id="20" name="テキスト ボックス 19"/>
          <p:cNvSpPr txBox="1"/>
          <p:nvPr/>
        </p:nvSpPr>
        <p:spPr>
          <a:xfrm>
            <a:off x="1773780" y="913832"/>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grpSp>
        <p:nvGrpSpPr>
          <p:cNvPr id="4" name="図形グループ 3" descr="申告書データが保存されている画面の画像"/>
          <p:cNvGrpSpPr/>
          <p:nvPr/>
        </p:nvGrpSpPr>
        <p:grpSpPr>
          <a:xfrm>
            <a:off x="6201305" y="2002364"/>
            <a:ext cx="2340000" cy="2018220"/>
            <a:chOff x="6201305" y="2002364"/>
            <a:chExt cx="2340000" cy="2018220"/>
          </a:xfrm>
        </p:grpSpPr>
        <p:pic>
          <p:nvPicPr>
            <p:cNvPr id="21" name="図 20">
              <a:extLst>
                <a:ext uri="{FF2B5EF4-FFF2-40B4-BE49-F238E27FC236}">
                  <a16:creationId xmlns:a16="http://schemas.microsoft.com/office/drawing/2014/main" id="{E442340B-798E-4577-8FBD-D59280E5AB7F}"/>
                </a:ext>
              </a:extLst>
            </p:cNvPr>
            <p:cNvPicPr/>
            <p:nvPr/>
          </p:nvPicPr>
          <p:blipFill rotWithShape="1">
            <a:blip r:embed="rId4"/>
            <a:srcRect t="6411" b="53793"/>
            <a:stretch/>
          </p:blipFill>
          <p:spPr bwMode="auto">
            <a:xfrm>
              <a:off x="6201305" y="2002364"/>
              <a:ext cx="2340000" cy="2018220"/>
            </a:xfrm>
            <a:prstGeom prst="rect">
              <a:avLst/>
            </a:prstGeom>
            <a:noFill/>
            <a:ln w="9525">
              <a:solidFill>
                <a:schemeClr val="tx1">
                  <a:lumMod val="50000"/>
                  <a:lumOff val="50000"/>
                </a:schemeClr>
              </a:solidFill>
            </a:ln>
            <a:extLst>
              <a:ext uri="{53640926-AAD7-44D8-BBD7-CCE9431645EC}">
                <a14:shadowObscured xmlns:a14="http://schemas.microsoft.com/office/drawing/2010/main"/>
              </a:ext>
            </a:extLst>
          </p:spPr>
        </p:pic>
        <p:pic>
          <p:nvPicPr>
            <p:cNvPr id="22" name="図 21"/>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325608" y="2712281"/>
              <a:ext cx="759526" cy="1039764"/>
            </a:xfrm>
            <a:prstGeom prst="rect">
              <a:avLst/>
            </a:prstGeom>
            <a:ln w="6350">
              <a:noFill/>
            </a:ln>
          </p:spPr>
        </p:pic>
      </p:grpSp>
      <p:sp>
        <p:nvSpPr>
          <p:cNvPr id="23" name="正方形/長方形 22"/>
          <p:cNvSpPr/>
          <p:nvPr/>
        </p:nvSpPr>
        <p:spPr>
          <a:xfrm>
            <a:off x="3371961" y="5186681"/>
            <a:ext cx="684000"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6347883" y="2697165"/>
            <a:ext cx="756000" cy="104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8" name="図形グループ 27"/>
          <p:cNvGrpSpPr/>
          <p:nvPr/>
        </p:nvGrpSpPr>
        <p:grpSpPr>
          <a:xfrm>
            <a:off x="6217031" y="2547883"/>
            <a:ext cx="296586" cy="293005"/>
            <a:chOff x="5878361" y="3995693"/>
            <a:chExt cx="296586" cy="293005"/>
          </a:xfrm>
        </p:grpSpPr>
        <p:sp>
          <p:nvSpPr>
            <p:cNvPr id="29" name="円/楕円 28"/>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リーフォーム 31"/>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6" name="図形グループ 35"/>
          <p:cNvGrpSpPr/>
          <p:nvPr/>
        </p:nvGrpSpPr>
        <p:grpSpPr>
          <a:xfrm>
            <a:off x="3221518" y="5045556"/>
            <a:ext cx="296586" cy="293005"/>
            <a:chOff x="5101121" y="3995693"/>
            <a:chExt cx="296586" cy="293005"/>
          </a:xfrm>
        </p:grpSpPr>
        <p:sp>
          <p:nvSpPr>
            <p:cNvPr id="37" name="円/楕円 36"/>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フリーフォーム 37"/>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1204402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9052"/>
            <a:ext cx="7200000" cy="540000"/>
          </a:xfrm>
        </p:spPr>
        <p:txBody>
          <a:bodyPr>
            <a:noAutofit/>
          </a:bodyPr>
          <a:lstStyle/>
          <a:p>
            <a:r>
              <a:rPr lang="ja-JP" altLang="en-US" dirty="0"/>
              <a:t>申告書の保存データの修</a:t>
            </a:r>
            <a:r>
              <a:rPr lang="ja-JP" altLang="en-US" spc="-1000" dirty="0"/>
              <a:t>正</a:t>
            </a:r>
            <a:r>
              <a:rPr lang="ja-JP" altLang="en-US" spc="-500" dirty="0"/>
              <a:t>・</a:t>
            </a:r>
            <a:r>
              <a:rPr lang="ja-JP" altLang="en-US" dirty="0"/>
              <a:t>再開</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en-US" altLang="ja-JP" sz="3600" dirty="0"/>
              <a:t>3-K</a:t>
            </a:r>
          </a:p>
        </p:txBody>
      </p:sp>
      <p:sp>
        <p:nvSpPr>
          <p:cNvPr id="27" name="テキスト ボックス 26"/>
          <p:cNvSpPr txBox="1"/>
          <p:nvPr/>
        </p:nvSpPr>
        <p:spPr>
          <a:xfrm>
            <a:off x="505222" y="1455176"/>
            <a:ext cx="2700000" cy="3416320"/>
          </a:xfrm>
          <a:prstGeom prst="rect">
            <a:avLst/>
          </a:prstGeom>
          <a:noFill/>
        </p:spPr>
        <p:txBody>
          <a:bodyPr wrap="square" rtlCol="0">
            <a:spAutoFit/>
          </a:bodyPr>
          <a:lstStyle/>
          <a:p>
            <a:pPr marL="7938"/>
            <a:r>
              <a:rPr lang="ja-JP" altLang="en-US" sz="3200" b="1" dirty="0">
                <a:solidFill>
                  <a:srgbClr val="009650"/>
                </a:solidFill>
                <a:latin typeface="Meiryo" charset="-128"/>
                <a:ea typeface="Meiryo" charset="-128"/>
                <a:cs typeface="Meiryo" charset="-128"/>
              </a:rPr>
              <a:t>❻</a:t>
            </a:r>
            <a:endParaRPr lang="en-US" altLang="ja-JP" sz="3200" b="1" dirty="0">
              <a:solidFill>
                <a:srgbClr val="009650"/>
              </a:solidFill>
              <a:latin typeface="Meiryo" charset="-128"/>
              <a:ea typeface="Meiryo" charset="-128"/>
              <a:cs typeface="Meiryo" charset="-128"/>
            </a:endParaRPr>
          </a:p>
          <a:p>
            <a:pPr marL="7938"/>
            <a:r>
              <a:rPr lang="ja-JP" altLang="en-US" sz="2000" b="1" dirty="0">
                <a:latin typeface="Meiryo" charset="-128"/>
                <a:ea typeface="Meiryo" charset="-128"/>
                <a:cs typeface="Meiryo" charset="-128"/>
              </a:rPr>
              <a:t>選択された</a:t>
            </a:r>
            <a:endParaRPr lang="en-US" altLang="ja-JP" sz="2000" b="1" dirty="0">
              <a:latin typeface="Meiryo" charset="-128"/>
              <a:ea typeface="Meiryo" charset="-128"/>
              <a:cs typeface="Meiryo" charset="-128"/>
            </a:endParaRPr>
          </a:p>
          <a:p>
            <a:pPr marL="7938"/>
            <a:r>
              <a:rPr lang="ja-JP" altLang="en-US" sz="2000" b="1" dirty="0">
                <a:latin typeface="Meiryo" charset="-128"/>
                <a:ea typeface="Meiryo" charset="-128"/>
                <a:cs typeface="Meiryo" charset="-128"/>
              </a:rPr>
              <a:t>ファイルを確認</a:t>
            </a:r>
          </a:p>
          <a:p>
            <a:pPr marL="7938"/>
            <a:r>
              <a:rPr lang="ja-JP" altLang="en-US" sz="3200" b="1" dirty="0">
                <a:solidFill>
                  <a:srgbClr val="009650"/>
                </a:solidFill>
                <a:latin typeface="Meiryo" charset="-128"/>
                <a:ea typeface="Meiryo" charset="-128"/>
                <a:cs typeface="Meiryo" charset="-128"/>
              </a:rPr>
              <a:t>❼</a:t>
            </a:r>
            <a:endParaRPr lang="en-US" altLang="ja-JP" sz="3200" b="1" dirty="0">
              <a:solidFill>
                <a:srgbClr val="009650"/>
              </a:solidFill>
              <a:latin typeface="Meiryo" charset="-128"/>
              <a:ea typeface="Meiryo" charset="-128"/>
              <a:cs typeface="Meiryo" charset="-128"/>
            </a:endParaRPr>
          </a:p>
          <a:p>
            <a:pPr marL="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保存データ読込</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p>
          <a:p>
            <a:pPr marL="7938"/>
            <a:r>
              <a:rPr lang="ja-JP" altLang="en-US" sz="3200" b="1" dirty="0">
                <a:solidFill>
                  <a:srgbClr val="009650"/>
                </a:solidFill>
                <a:latin typeface="Meiryo" charset="-128"/>
                <a:ea typeface="Meiryo" charset="-128"/>
                <a:cs typeface="Meiryo" charset="-128"/>
              </a:rPr>
              <a:t>❽</a:t>
            </a:r>
            <a:endParaRPr lang="en-US" altLang="ja-JP" sz="3200" b="1" dirty="0">
              <a:solidFill>
                <a:srgbClr val="009650"/>
              </a:solidFill>
              <a:latin typeface="Meiryo" charset="-128"/>
              <a:ea typeface="Meiryo" charset="-128"/>
              <a:cs typeface="Meiryo" charset="-128"/>
            </a:endParaRPr>
          </a:p>
          <a:p>
            <a:pPr marL="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作成再開</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pPr marL="7938"/>
            <a:r>
              <a:rPr lang="ja-JP" altLang="en-US" sz="2000" b="1" dirty="0">
                <a:latin typeface="Meiryo" charset="-128"/>
                <a:ea typeface="Meiryo" charset="-128"/>
                <a:cs typeface="Meiryo" charset="-128"/>
              </a:rPr>
              <a:t>タップ</a:t>
            </a:r>
          </a:p>
        </p:txBody>
      </p:sp>
      <p:pic>
        <p:nvPicPr>
          <p:cNvPr id="30" name="図 29" descr="「確定申告書等作成コーナー」で「保存データの確認」の画面の画像"/>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195567" y="2000266"/>
            <a:ext cx="2340000" cy="2681504"/>
          </a:xfrm>
          <a:prstGeom prst="rect">
            <a:avLst/>
          </a:prstGeom>
          <a:ln w="9525">
            <a:solidFill>
              <a:schemeClr val="tx1">
                <a:lumMod val="50000"/>
                <a:lumOff val="50000"/>
              </a:schemeClr>
            </a:solidFill>
          </a:ln>
        </p:spPr>
      </p:pic>
      <p:pic>
        <p:nvPicPr>
          <p:cNvPr id="31" name="図 30" descr="「確定申告書等作成コーナー」で「保存データの読込」の画面の画像"/>
          <p:cNvPicPr>
            <a:picLocks noChangeAspect="1"/>
          </p:cNvPicPr>
          <p:nvPr/>
        </p:nvPicPr>
        <p:blipFill rotWithShape="1">
          <a:blip r:embed="rId4">
            <a:extLst>
              <a:ext uri="{28A0092B-C50C-407E-A947-70E740481C1C}">
                <a14:useLocalDpi xmlns:a14="http://schemas.microsoft.com/office/drawing/2010/main" val="0"/>
              </a:ext>
            </a:extLst>
          </a:blip>
          <a:srcRect t="11927" b="16930"/>
          <a:stretch/>
        </p:blipFill>
        <p:spPr>
          <a:xfrm>
            <a:off x="2953115" y="1998927"/>
            <a:ext cx="2340000" cy="3606957"/>
          </a:xfrm>
          <a:prstGeom prst="rect">
            <a:avLst/>
          </a:prstGeom>
        </p:spPr>
      </p:pic>
      <p:pic>
        <p:nvPicPr>
          <p:cNvPr id="32" name="図 31"/>
          <p:cNvPicPr>
            <a:picLocks noChangeAspect="1"/>
          </p:cNvPicPr>
          <p:nvPr/>
        </p:nvPicPr>
        <p:blipFill rotWithShape="1">
          <a:blip r:embed="rId5">
            <a:extLst>
              <a:ext uri="{28A0092B-C50C-407E-A947-70E740481C1C}">
                <a14:useLocalDpi xmlns:a14="http://schemas.microsoft.com/office/drawing/2010/main" val="0"/>
              </a:ext>
            </a:extLst>
          </a:blip>
          <a:srcRect/>
          <a:stretch/>
        </p:blipFill>
        <p:spPr bwMode="auto">
          <a:xfrm>
            <a:off x="2961581" y="5506836"/>
            <a:ext cx="2340000" cy="622650"/>
          </a:xfrm>
          <a:prstGeom prst="rect">
            <a:avLst/>
          </a:prstGeom>
          <a:noFill/>
          <a:ln>
            <a:noFill/>
          </a:ln>
        </p:spPr>
      </p:pic>
      <p:sp>
        <p:nvSpPr>
          <p:cNvPr id="33" name="正方形/長方形 32"/>
          <p:cNvSpPr/>
          <p:nvPr/>
        </p:nvSpPr>
        <p:spPr>
          <a:xfrm>
            <a:off x="3008475" y="5153842"/>
            <a:ext cx="1764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3008474" y="5604301"/>
            <a:ext cx="2232000" cy="50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6245972" y="4119035"/>
            <a:ext cx="2232000" cy="50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5"/>
          <p:cNvSpPr>
            <a:spLocks noChangeAspect="1"/>
          </p:cNvSpPr>
          <p:nvPr/>
        </p:nvSpPr>
        <p:spPr>
          <a:xfrm>
            <a:off x="5932197" y="4242965"/>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2953114" y="1998923"/>
            <a:ext cx="2340000" cy="4140000"/>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1" name="図形グループ 40"/>
          <p:cNvGrpSpPr>
            <a:grpSpLocks noChangeAspect="1"/>
          </p:cNvGrpSpPr>
          <p:nvPr/>
        </p:nvGrpSpPr>
        <p:grpSpPr>
          <a:xfrm>
            <a:off x="5395934" y="3160291"/>
            <a:ext cx="720000" cy="540000"/>
            <a:chOff x="3355262" y="5469690"/>
            <a:chExt cx="720000" cy="540000"/>
          </a:xfrm>
        </p:grpSpPr>
        <p:cxnSp>
          <p:nvCxnSpPr>
            <p:cNvPr id="42" name="カギ線コネクタ 41"/>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図形グループ 51"/>
          <p:cNvGrpSpPr/>
          <p:nvPr/>
        </p:nvGrpSpPr>
        <p:grpSpPr>
          <a:xfrm>
            <a:off x="6104240" y="3970294"/>
            <a:ext cx="296586" cy="293005"/>
            <a:chOff x="8127785" y="3995693"/>
            <a:chExt cx="296586" cy="293005"/>
          </a:xfrm>
        </p:grpSpPr>
        <p:sp>
          <p:nvSpPr>
            <p:cNvPr id="53" name="円/楕円 52"/>
            <p:cNvSpPr/>
            <p:nvPr/>
          </p:nvSpPr>
          <p:spPr>
            <a:xfrm>
              <a:off x="812901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フリーフォーム 53"/>
            <p:cNvSpPr/>
            <p:nvPr/>
          </p:nvSpPr>
          <p:spPr>
            <a:xfrm>
              <a:off x="8127785" y="3995693"/>
              <a:ext cx="296586" cy="293005"/>
            </a:xfrm>
            <a:custGeom>
              <a:avLst/>
              <a:gdLst/>
              <a:ahLst/>
              <a:cxnLst/>
              <a:rect l="l" t="t" r="r" b="b"/>
              <a:pathLst>
                <a:path w="296586" h="293005">
                  <a:moveTo>
                    <a:pt x="134945" y="154642"/>
                  </a:moveTo>
                  <a:lnTo>
                    <a:pt x="158874" y="164409"/>
                  </a:lnTo>
                  <a:cubicBezTo>
                    <a:pt x="170920" y="169292"/>
                    <a:pt x="176943" y="177160"/>
                    <a:pt x="176943" y="188012"/>
                  </a:cubicBezTo>
                  <a:cubicBezTo>
                    <a:pt x="176943" y="195608"/>
                    <a:pt x="174419" y="201631"/>
                    <a:pt x="169373" y="206080"/>
                  </a:cubicBezTo>
                  <a:cubicBezTo>
                    <a:pt x="164327" y="210530"/>
                    <a:pt x="157517" y="212754"/>
                    <a:pt x="148944" y="212754"/>
                  </a:cubicBezTo>
                  <a:cubicBezTo>
                    <a:pt x="140588" y="212754"/>
                    <a:pt x="133670" y="210150"/>
                    <a:pt x="128190" y="204941"/>
                  </a:cubicBezTo>
                  <a:cubicBezTo>
                    <a:pt x="122709" y="199732"/>
                    <a:pt x="119969" y="193004"/>
                    <a:pt x="119969" y="184756"/>
                  </a:cubicBezTo>
                  <a:cubicBezTo>
                    <a:pt x="119969" y="171625"/>
                    <a:pt x="124961" y="161587"/>
                    <a:pt x="134945" y="154642"/>
                  </a:cubicBezTo>
                  <a:close/>
                  <a:moveTo>
                    <a:pt x="148619" y="78298"/>
                  </a:moveTo>
                  <a:cubicBezTo>
                    <a:pt x="156215" y="78298"/>
                    <a:pt x="162292" y="80305"/>
                    <a:pt x="166850" y="84320"/>
                  </a:cubicBezTo>
                  <a:cubicBezTo>
                    <a:pt x="171408" y="88336"/>
                    <a:pt x="173687" y="93219"/>
                    <a:pt x="173687" y="98971"/>
                  </a:cubicBezTo>
                  <a:cubicBezTo>
                    <a:pt x="173687" y="109714"/>
                    <a:pt x="169238" y="118504"/>
                    <a:pt x="160339" y="125341"/>
                  </a:cubicBezTo>
                  <a:lnTo>
                    <a:pt x="137550" y="116388"/>
                  </a:lnTo>
                  <a:cubicBezTo>
                    <a:pt x="128651" y="112916"/>
                    <a:pt x="124202" y="106676"/>
                    <a:pt x="124202" y="97668"/>
                  </a:cubicBezTo>
                  <a:cubicBezTo>
                    <a:pt x="124202" y="91917"/>
                    <a:pt x="126535" y="87250"/>
                    <a:pt x="131201" y="83669"/>
                  </a:cubicBezTo>
                  <a:cubicBezTo>
                    <a:pt x="135868" y="80088"/>
                    <a:pt x="141673" y="78298"/>
                    <a:pt x="148619" y="78298"/>
                  </a:cubicBezTo>
                  <a:close/>
                  <a:moveTo>
                    <a:pt x="148619" y="46718"/>
                  </a:moveTo>
                  <a:cubicBezTo>
                    <a:pt x="129736" y="46718"/>
                    <a:pt x="114191" y="51601"/>
                    <a:pt x="101982" y="61368"/>
                  </a:cubicBezTo>
                  <a:cubicBezTo>
                    <a:pt x="89773" y="71135"/>
                    <a:pt x="83669" y="83669"/>
                    <a:pt x="83669" y="98971"/>
                  </a:cubicBezTo>
                  <a:cubicBezTo>
                    <a:pt x="83669" y="116225"/>
                    <a:pt x="92785" y="128922"/>
                    <a:pt x="111016" y="137061"/>
                  </a:cubicBezTo>
                  <a:lnTo>
                    <a:pt x="111016" y="139340"/>
                  </a:lnTo>
                  <a:cubicBezTo>
                    <a:pt x="102009" y="142921"/>
                    <a:pt x="94413" y="148836"/>
                    <a:pt x="88227" y="157083"/>
                  </a:cubicBezTo>
                  <a:cubicBezTo>
                    <a:pt x="81390" y="166199"/>
                    <a:pt x="77972" y="176292"/>
                    <a:pt x="77972" y="187361"/>
                  </a:cubicBezTo>
                  <a:cubicBezTo>
                    <a:pt x="77972" y="204724"/>
                    <a:pt x="84266" y="218777"/>
                    <a:pt x="96854" y="229521"/>
                  </a:cubicBezTo>
                  <a:cubicBezTo>
                    <a:pt x="109768" y="240698"/>
                    <a:pt x="127023" y="246287"/>
                    <a:pt x="148619" y="246287"/>
                  </a:cubicBezTo>
                  <a:cubicBezTo>
                    <a:pt x="168587" y="246287"/>
                    <a:pt x="185353" y="240590"/>
                    <a:pt x="198918" y="229195"/>
                  </a:cubicBezTo>
                  <a:cubicBezTo>
                    <a:pt x="212483" y="217801"/>
                    <a:pt x="219266" y="203422"/>
                    <a:pt x="219266" y="186058"/>
                  </a:cubicBezTo>
                  <a:cubicBezTo>
                    <a:pt x="219266" y="174772"/>
                    <a:pt x="215793" y="165060"/>
                    <a:pt x="208848" y="156921"/>
                  </a:cubicBezTo>
                  <a:cubicBezTo>
                    <a:pt x="202770" y="149867"/>
                    <a:pt x="194794" y="144766"/>
                    <a:pt x="184919" y="141619"/>
                  </a:cubicBezTo>
                  <a:lnTo>
                    <a:pt x="184919" y="139991"/>
                  </a:lnTo>
                  <a:cubicBezTo>
                    <a:pt x="194035" y="136519"/>
                    <a:pt x="201278" y="130984"/>
                    <a:pt x="206650" y="123388"/>
                  </a:cubicBezTo>
                  <a:cubicBezTo>
                    <a:pt x="212022" y="115791"/>
                    <a:pt x="214708" y="107218"/>
                    <a:pt x="214708" y="97668"/>
                  </a:cubicBezTo>
                  <a:cubicBezTo>
                    <a:pt x="214708" y="82259"/>
                    <a:pt x="208685" y="69914"/>
                    <a:pt x="196639" y="60636"/>
                  </a:cubicBezTo>
                  <a:cubicBezTo>
                    <a:pt x="184593" y="51357"/>
                    <a:pt x="168587" y="46718"/>
                    <a:pt x="148619" y="46718"/>
                  </a:cubicBezTo>
                  <a:close/>
                  <a:moveTo>
                    <a:pt x="148619" y="0"/>
                  </a:moveTo>
                  <a:cubicBezTo>
                    <a:pt x="189422" y="0"/>
                    <a:pt x="224285" y="14162"/>
                    <a:pt x="253205" y="42486"/>
                  </a:cubicBezTo>
                  <a:cubicBezTo>
                    <a:pt x="282126" y="70810"/>
                    <a:pt x="296586" y="105211"/>
                    <a:pt x="296586" y="145689"/>
                  </a:cubicBezTo>
                  <a:cubicBezTo>
                    <a:pt x="296586" y="186275"/>
                    <a:pt x="282044"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5" name="図形グループ 54"/>
          <p:cNvGrpSpPr/>
          <p:nvPr/>
        </p:nvGrpSpPr>
        <p:grpSpPr>
          <a:xfrm>
            <a:off x="5095356" y="5451961"/>
            <a:ext cx="296586" cy="293005"/>
            <a:chOff x="7423697" y="3995693"/>
            <a:chExt cx="296586" cy="293005"/>
          </a:xfrm>
        </p:grpSpPr>
        <p:sp>
          <p:nvSpPr>
            <p:cNvPr id="60" name="円/楕円 59"/>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フリーフォーム 60"/>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2" name="図形グループ 61"/>
          <p:cNvGrpSpPr/>
          <p:nvPr/>
        </p:nvGrpSpPr>
        <p:grpSpPr>
          <a:xfrm>
            <a:off x="2863197" y="5017262"/>
            <a:ext cx="296586" cy="293005"/>
            <a:chOff x="6801905" y="3995693"/>
            <a:chExt cx="296586" cy="293005"/>
          </a:xfrm>
        </p:grpSpPr>
        <p:sp>
          <p:nvSpPr>
            <p:cNvPr id="63" name="円/楕円 62"/>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フリーフォーム 63"/>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 name="テキスト ボックス 24">
            <a:extLst>
              <a:ext uri="{FF2B5EF4-FFF2-40B4-BE49-F238E27FC236}">
                <a16:creationId xmlns:a16="http://schemas.microsoft.com/office/drawing/2014/main" id="{867B9D0C-C282-49B9-8728-54038E16A4A7}"/>
              </a:ext>
            </a:extLst>
          </p:cNvPr>
          <p:cNvSpPr txBox="1"/>
          <p:nvPr/>
        </p:nvSpPr>
        <p:spPr>
          <a:xfrm>
            <a:off x="1773780" y="913832"/>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spTree>
    <p:extLst>
      <p:ext uri="{BB962C8B-B14F-4D97-AF65-F5344CB8AC3E}">
        <p14:creationId xmlns:p14="http://schemas.microsoft.com/office/powerpoint/2010/main" val="21189156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944000" y="499281"/>
            <a:ext cx="7200000" cy="540000"/>
          </a:xfrm>
        </p:spPr>
        <p:txBody>
          <a:bodyPr>
            <a:noAutofit/>
          </a:bodyPr>
          <a:lstStyle/>
          <a:p>
            <a:r>
              <a:rPr lang="ja-JP" altLang="en-US" dirty="0"/>
              <a:t>マイナポータル連携に係る事前準備</a:t>
            </a:r>
          </a:p>
        </p:txBody>
      </p:sp>
      <p:sp>
        <p:nvSpPr>
          <p:cNvPr id="4" name="Title 1"/>
          <p:cNvSpPr txBox="1">
            <a:spLocks/>
          </p:cNvSpPr>
          <p:nvPr/>
        </p:nvSpPr>
        <p:spPr>
          <a:xfrm>
            <a:off x="276687" y="467089"/>
            <a:ext cx="1830893" cy="6418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（参考）</a:t>
            </a:r>
            <a:endParaRPr lang="en-US" altLang="ja-JP" dirty="0"/>
          </a:p>
        </p:txBody>
      </p:sp>
      <p:sp>
        <p:nvSpPr>
          <p:cNvPr id="26" name="サブタイトル 2">
            <a:extLst>
              <a:ext uri="{FF2B5EF4-FFF2-40B4-BE49-F238E27FC236}">
                <a16:creationId xmlns:a16="http://schemas.microsoft.com/office/drawing/2014/main" id="{1861C13F-8CC2-4340-911A-E0EBA4D34855}"/>
              </a:ext>
            </a:extLst>
          </p:cNvPr>
          <p:cNvSpPr>
            <a:spLocks noGrp="1"/>
          </p:cNvSpPr>
          <p:nvPr>
            <p:ph type="subTitle" idx="1"/>
          </p:nvPr>
        </p:nvSpPr>
        <p:spPr>
          <a:xfrm>
            <a:off x="507804" y="1423048"/>
            <a:ext cx="8280000" cy="5051647"/>
          </a:xfrm>
        </p:spPr>
        <p:txBody>
          <a:bodyPr>
            <a:normAutofit/>
          </a:bodyPr>
          <a:lstStyle/>
          <a:p>
            <a:r>
              <a:rPr lang="ja-JP" altLang="en-US" sz="2000" dirty="0"/>
              <a:t>マイナポータル連携を利用するためには、事前準備が必要です。</a:t>
            </a:r>
            <a:endParaRPr lang="en-US" altLang="ja-JP" sz="2000" dirty="0"/>
          </a:p>
          <a:p>
            <a:r>
              <a:rPr lang="ja-JP" altLang="en-US" sz="2000" dirty="0"/>
              <a:t>国税庁ホームページの「マイナポータル連携特設ページ」では、</a:t>
            </a:r>
            <a:endParaRPr lang="en-US" altLang="ja-JP" sz="2000" dirty="0"/>
          </a:p>
          <a:p>
            <a:r>
              <a:rPr lang="ja-JP" altLang="en-US" sz="2000" dirty="0"/>
              <a:t>マイナポータル連携の具体的な機能の紹介のほか、</a:t>
            </a:r>
            <a:endParaRPr lang="en-US" altLang="ja-JP" sz="2000" dirty="0"/>
          </a:p>
          <a:p>
            <a:r>
              <a:rPr lang="ja-JP" altLang="en-US" sz="2000" dirty="0"/>
              <a:t>事前準備の具体的な方法について、手順書を掲載しています。</a:t>
            </a:r>
            <a:endParaRPr lang="en-US" altLang="ja-JP" sz="2000" dirty="0"/>
          </a:p>
          <a:p>
            <a:pPr>
              <a:lnSpc>
                <a:spcPct val="100000"/>
              </a:lnSpc>
            </a:pPr>
            <a:r>
              <a:rPr lang="ja-JP" altLang="en-US" sz="1800" dirty="0">
                <a:solidFill>
                  <a:schemeClr val="accent1"/>
                </a:solidFill>
              </a:rPr>
              <a:t>　国税庁トップ（</a:t>
            </a:r>
            <a:r>
              <a:rPr lang="en-US" altLang="ja-JP" sz="1800" dirty="0">
                <a:solidFill>
                  <a:schemeClr val="accent1"/>
                </a:solidFill>
              </a:rPr>
              <a:t>https://www.nta.go.jp/index.htm</a:t>
            </a:r>
            <a:r>
              <a:rPr lang="ja-JP" altLang="en-US" sz="1800" dirty="0">
                <a:solidFill>
                  <a:schemeClr val="accent1"/>
                </a:solidFill>
              </a:rPr>
              <a:t>）</a:t>
            </a:r>
            <a:endParaRPr lang="en-US" altLang="ja-JP" sz="1800" dirty="0">
              <a:solidFill>
                <a:schemeClr val="accent1"/>
              </a:solidFill>
            </a:endParaRPr>
          </a:p>
          <a:p>
            <a:pPr>
              <a:lnSpc>
                <a:spcPct val="100000"/>
              </a:lnSpc>
              <a:spcBef>
                <a:spcPts val="0"/>
              </a:spcBef>
            </a:pPr>
            <a:r>
              <a:rPr lang="ja-JP" altLang="en-US" sz="1800" dirty="0">
                <a:solidFill>
                  <a:schemeClr val="accent1"/>
                </a:solidFill>
              </a:rPr>
              <a:t>　　→　税の情報・手続・用紙</a:t>
            </a:r>
            <a:endParaRPr lang="en-US" altLang="ja-JP" sz="1800" dirty="0">
              <a:solidFill>
                <a:schemeClr val="accent1"/>
              </a:solidFill>
            </a:endParaRPr>
          </a:p>
          <a:p>
            <a:pPr>
              <a:lnSpc>
                <a:spcPct val="100000"/>
              </a:lnSpc>
              <a:spcBef>
                <a:spcPts val="0"/>
              </a:spcBef>
            </a:pPr>
            <a:r>
              <a:rPr lang="ja-JP" altLang="en-US" sz="1800" dirty="0">
                <a:solidFill>
                  <a:schemeClr val="accent1"/>
                </a:solidFill>
              </a:rPr>
              <a:t>　　　→　申告手続・用紙</a:t>
            </a:r>
            <a:endParaRPr lang="en-US" altLang="ja-JP" sz="1800" dirty="0">
              <a:solidFill>
                <a:schemeClr val="accent1"/>
              </a:solidFill>
            </a:endParaRPr>
          </a:p>
          <a:p>
            <a:pPr>
              <a:lnSpc>
                <a:spcPct val="100000"/>
              </a:lnSpc>
              <a:spcBef>
                <a:spcPts val="0"/>
              </a:spcBef>
            </a:pPr>
            <a:r>
              <a:rPr lang="ja-JP" altLang="en-US" sz="1800" dirty="0">
                <a:solidFill>
                  <a:schemeClr val="accent1"/>
                </a:solidFill>
              </a:rPr>
              <a:t>　　　　→　</a:t>
            </a:r>
            <a:r>
              <a:rPr lang="ja-JP" altLang="en-US" sz="1800" dirty="0">
                <a:solidFill>
                  <a:schemeClr val="accent1"/>
                </a:solidFill>
                <a:hlinkClick r:id="rId3"/>
              </a:rPr>
              <a:t>マイナポータル連携特設ページ</a:t>
            </a:r>
            <a:r>
              <a:rPr lang="ja-JP" altLang="en-US" sz="1800" dirty="0"/>
              <a:t>　</a:t>
            </a:r>
            <a:r>
              <a:rPr lang="ja-JP" altLang="en-US" sz="2000" dirty="0"/>
              <a:t>　　　　　　　　　　　　　　　　</a:t>
            </a:r>
            <a:endParaRPr lang="en-US" altLang="ja-JP" sz="2000" dirty="0"/>
          </a:p>
          <a:p>
            <a:endParaRPr lang="en-US" altLang="ja-JP" sz="2000" dirty="0"/>
          </a:p>
        </p:txBody>
      </p:sp>
      <p:pic>
        <p:nvPicPr>
          <p:cNvPr id="5" name="図 4">
            <a:extLst>
              <a:ext uri="{FF2B5EF4-FFF2-40B4-BE49-F238E27FC236}">
                <a16:creationId xmlns:a16="http://schemas.microsoft.com/office/drawing/2014/main" id="{F246093D-433B-4963-B35C-304DA1EB995F}"/>
              </a:ext>
            </a:extLst>
          </p:cNvPr>
          <p:cNvPicPr>
            <a:picLocks noChangeAspect="1"/>
          </p:cNvPicPr>
          <p:nvPr/>
        </p:nvPicPr>
        <p:blipFill>
          <a:blip r:embed="rId4"/>
          <a:stretch>
            <a:fillRect/>
          </a:stretch>
        </p:blipFill>
        <p:spPr>
          <a:xfrm>
            <a:off x="1236674" y="4299747"/>
            <a:ext cx="6860405" cy="2002670"/>
          </a:xfrm>
          <a:prstGeom prst="rect">
            <a:avLst/>
          </a:prstGeom>
        </p:spPr>
      </p:pic>
    </p:spTree>
    <p:extLst>
      <p:ext uri="{BB962C8B-B14F-4D97-AF65-F5344CB8AC3E}">
        <p14:creationId xmlns:p14="http://schemas.microsoft.com/office/powerpoint/2010/main" val="3318478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テキスト ボックス 46"/>
          <p:cNvSpPr txBox="1"/>
          <p:nvPr/>
        </p:nvSpPr>
        <p:spPr>
          <a:xfrm>
            <a:off x="498109" y="1805940"/>
            <a:ext cx="2700000" cy="4031873"/>
          </a:xfrm>
          <a:prstGeom prst="rect">
            <a:avLst/>
          </a:prstGeom>
          <a:noFill/>
        </p:spPr>
        <p:txBody>
          <a:bodyPr wrap="square" rtlCol="0">
            <a:spAutoFit/>
          </a:bodyPr>
          <a:lstStyle/>
          <a:p>
            <a:pPr indent="7938"/>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2000" b="1" dirty="0">
                <a:latin typeface="Meiryo" charset="-128"/>
                <a:ea typeface="Meiryo" charset="-128"/>
                <a:cs typeface="Meiryo" charset="-128"/>
              </a:rPr>
              <a:t>Safari</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アプリを起動させます</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検索ボックスに</a:t>
            </a:r>
            <a:endParaRPr lang="en-US" altLang="ja-JP" sz="2000" b="1" dirty="0">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確定申告</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と入力</a:t>
            </a:r>
            <a:endParaRPr lang="en-US" altLang="ja-JP" sz="2000" b="1" dirty="0">
              <a:latin typeface="Meiryo" charset="-128"/>
              <a:ea typeface="Meiryo" charset="-128"/>
              <a:cs typeface="Meiryo" charset="-128"/>
            </a:endParaRPr>
          </a:p>
          <a:p>
            <a:pPr indent="7938"/>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表示された</a:t>
            </a:r>
            <a:endParaRPr lang="en-US" altLang="ja-JP" sz="2000" b="1" dirty="0">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国税庁確定申告書等</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作成コーナー：</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共通トップ</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p>
        </p:txBody>
      </p:sp>
      <p:sp>
        <p:nvSpPr>
          <p:cNvPr id="49" name="テキスト ボックス 48"/>
          <p:cNvSpPr txBox="1"/>
          <p:nvPr/>
        </p:nvSpPr>
        <p:spPr>
          <a:xfrm>
            <a:off x="6101516" y="1586396"/>
            <a:ext cx="3240000" cy="1508105"/>
          </a:xfrm>
          <a:prstGeom prst="rect">
            <a:avLst/>
          </a:prstGeom>
          <a:noFill/>
        </p:spPr>
        <p:txBody>
          <a:bodyPr wrap="square" rtlCol="0">
            <a:spAutoFit/>
          </a:bodyPr>
          <a:lstStyle/>
          <a:p>
            <a:r>
              <a:rPr lang="ja-JP" altLang="en-US" sz="2000" b="1" dirty="0">
                <a:latin typeface="Meiryo" charset="-128"/>
                <a:ea typeface="Meiryo" charset="-128"/>
                <a:cs typeface="Meiryo" charset="-128"/>
              </a:rPr>
              <a:t>または</a:t>
            </a:r>
          </a:p>
          <a:p>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r>
              <a:rPr lang="en-US" altLang="ja-JP" sz="2000" b="1" dirty="0">
                <a:latin typeface="Meiryo" charset="-128"/>
                <a:ea typeface="Meiryo" charset="-128"/>
                <a:cs typeface="Meiryo" charset="-128"/>
              </a:rPr>
              <a:t>QR</a:t>
            </a:r>
            <a:r>
              <a:rPr lang="ja-JP" altLang="en-US" sz="2000" b="1" dirty="0">
                <a:latin typeface="Meiryo" charset="-128"/>
                <a:ea typeface="Meiryo" charset="-128"/>
                <a:cs typeface="Meiryo" charset="-128"/>
              </a:rPr>
              <a:t>コードから</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読みこみます</a:t>
            </a:r>
          </a:p>
        </p:txBody>
      </p:sp>
      <p:cxnSp>
        <p:nvCxnSpPr>
          <p:cNvPr id="32" name="直線コネクタ 31"/>
          <p:cNvCxnSpPr/>
          <p:nvPr/>
        </p:nvCxnSpPr>
        <p:spPr>
          <a:xfrm>
            <a:off x="6010853" y="1266508"/>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grpSp>
        <p:nvGrpSpPr>
          <p:cNvPr id="6" name="図形グループ 5"/>
          <p:cNvGrpSpPr>
            <a:grpSpLocks noChangeAspect="1"/>
          </p:cNvGrpSpPr>
          <p:nvPr/>
        </p:nvGrpSpPr>
        <p:grpSpPr>
          <a:xfrm>
            <a:off x="3552260" y="3033508"/>
            <a:ext cx="529849" cy="612000"/>
            <a:chOff x="1000444" y="2283326"/>
            <a:chExt cx="691832" cy="799095"/>
          </a:xfrm>
        </p:grpSpPr>
        <p:cxnSp>
          <p:nvCxnSpPr>
            <p:cNvPr id="40" name="直線コネクタ 39"/>
            <p:cNvCxnSpPr/>
            <p:nvPr/>
          </p:nvCxnSpPr>
          <p:spPr>
            <a:xfrm>
              <a:off x="1346360" y="2283326"/>
              <a:ext cx="0" cy="756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1000444" y="2724637"/>
              <a:ext cx="357782" cy="3577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H="1">
              <a:off x="1334494" y="2724637"/>
              <a:ext cx="357782" cy="3577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4" name="Title 1">
            <a:extLst>
              <a:ext uri="{FF2B5EF4-FFF2-40B4-BE49-F238E27FC236}">
                <a16:creationId xmlns:a16="http://schemas.microsoft.com/office/drawing/2014/main" id="{09E667C1-8F21-4D1F-98E9-7A293B794047}"/>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3-B</a:t>
            </a:r>
            <a:endParaRPr lang="en-US" sz="3600" dirty="0"/>
          </a:p>
        </p:txBody>
      </p:sp>
      <p:sp>
        <p:nvSpPr>
          <p:cNvPr id="45" name="テキスト ボックス 44">
            <a:extLst>
              <a:ext uri="{FF2B5EF4-FFF2-40B4-BE49-F238E27FC236}">
                <a16:creationId xmlns:a16="http://schemas.microsoft.com/office/drawing/2014/main" id="{9956F4F4-5D59-4A53-9298-41B6251C74AD}"/>
              </a:ext>
            </a:extLst>
          </p:cNvPr>
          <p:cNvSpPr txBox="1"/>
          <p:nvPr/>
        </p:nvSpPr>
        <p:spPr>
          <a:xfrm>
            <a:off x="513308" y="1398372"/>
            <a:ext cx="2476471" cy="369332"/>
          </a:xfrm>
          <a:prstGeom prst="rect">
            <a:avLst/>
          </a:prstGeom>
          <a:noFill/>
        </p:spPr>
        <p:txBody>
          <a:bodyPr wrap="square" rtlCol="0">
            <a:spAutoFit/>
          </a:bodyPr>
          <a:lstStyle/>
          <a:p>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sp>
        <p:nvSpPr>
          <p:cNvPr id="48" name="object 24" descr="safariのアイコン">
            <a:extLst>
              <a:ext uri="{FF2B5EF4-FFF2-40B4-BE49-F238E27FC236}">
                <a16:creationId xmlns:a16="http://schemas.microsoft.com/office/drawing/2014/main" id="{1F22FC63-72ED-493D-8761-0204A672D594}"/>
              </a:ext>
            </a:extLst>
          </p:cNvPr>
          <p:cNvSpPr>
            <a:spLocks noChangeAspect="1"/>
          </p:cNvSpPr>
          <p:nvPr/>
        </p:nvSpPr>
        <p:spPr>
          <a:xfrm>
            <a:off x="3308848" y="1621397"/>
            <a:ext cx="1051778" cy="1332000"/>
          </a:xfrm>
          <a:prstGeom prst="rect">
            <a:avLst/>
          </a:prstGeom>
          <a:blipFill>
            <a:blip r:embed="rId3" cstate="print"/>
            <a:stretch>
              <a:fillRect/>
            </a:stretch>
          </a:blipFill>
          <a:ln>
            <a:noFill/>
          </a:ln>
        </p:spPr>
        <p:txBody>
          <a:bodyPr wrap="square" lIns="0" tIns="0" rIns="0" bIns="0" rtlCol="0"/>
          <a:lstStyle/>
          <a:p>
            <a:endParaRPr/>
          </a:p>
        </p:txBody>
      </p:sp>
      <p:sp>
        <p:nvSpPr>
          <p:cNvPr id="26" name="object 8"/>
          <p:cNvSpPr/>
          <p:nvPr/>
        </p:nvSpPr>
        <p:spPr>
          <a:xfrm>
            <a:off x="3313980" y="3911419"/>
            <a:ext cx="2034539" cy="1719658"/>
          </a:xfrm>
          <a:prstGeom prst="rect">
            <a:avLst/>
          </a:prstGeom>
          <a:blipFill>
            <a:blip r:embed="rId4" cstate="print"/>
            <a:stretch>
              <a:fillRect/>
            </a:stretch>
          </a:blipFill>
          <a:ln>
            <a:noFill/>
          </a:ln>
        </p:spPr>
        <p:txBody>
          <a:bodyPr wrap="square" lIns="0" tIns="0" rIns="0" bIns="0" rtlCol="0"/>
          <a:lstStyle/>
          <a:p>
            <a:endParaRPr dirty="0"/>
          </a:p>
        </p:txBody>
      </p:sp>
      <p:sp>
        <p:nvSpPr>
          <p:cNvPr id="27" name="正方形/長方形 26"/>
          <p:cNvSpPr/>
          <p:nvPr/>
        </p:nvSpPr>
        <p:spPr>
          <a:xfrm>
            <a:off x="3332519" y="3915680"/>
            <a:ext cx="766524" cy="2080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3336065" y="4526311"/>
            <a:ext cx="2016000" cy="32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6" name="図 45"/>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326979" y="4386087"/>
            <a:ext cx="2052000" cy="1885950"/>
          </a:xfrm>
          <a:prstGeom prst="rect">
            <a:avLst/>
          </a:prstGeom>
          <a:ln w="3175">
            <a:noFill/>
          </a:ln>
        </p:spPr>
      </p:pic>
      <p:sp>
        <p:nvSpPr>
          <p:cNvPr id="50" name="正方形/長方形 49" descr="検索画面の画像"/>
          <p:cNvSpPr/>
          <p:nvPr/>
        </p:nvSpPr>
        <p:spPr>
          <a:xfrm>
            <a:off x="3313980" y="3799756"/>
            <a:ext cx="2034539" cy="2438060"/>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p:cNvSpPr/>
          <p:nvPr/>
        </p:nvSpPr>
        <p:spPr>
          <a:xfrm>
            <a:off x="3339621" y="4414707"/>
            <a:ext cx="1981641" cy="4884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7" name="図 56" descr="確定申告書等作成コーナーのQRコード&#10;"/>
          <p:cNvPicPr>
            <a:picLocks noChangeAspect="1"/>
          </p:cNvPicPr>
          <p:nvPr/>
        </p:nvPicPr>
        <p:blipFill>
          <a:blip r:embed="rId6"/>
          <a:stretch>
            <a:fillRect/>
          </a:stretch>
        </p:blipFill>
        <p:spPr>
          <a:xfrm>
            <a:off x="6096043" y="3215673"/>
            <a:ext cx="1400400" cy="1480390"/>
          </a:xfrm>
          <a:prstGeom prst="rect">
            <a:avLst/>
          </a:prstGeom>
          <a:ln>
            <a:noFill/>
          </a:ln>
        </p:spPr>
      </p:pic>
      <p:sp>
        <p:nvSpPr>
          <p:cNvPr id="58" name="テキスト ボックス 57"/>
          <p:cNvSpPr txBox="1"/>
          <p:nvPr/>
        </p:nvSpPr>
        <p:spPr>
          <a:xfrm>
            <a:off x="6101224" y="4840828"/>
            <a:ext cx="2697530" cy="523220"/>
          </a:xfrm>
          <a:prstGeom prst="rect">
            <a:avLst/>
          </a:prstGeom>
          <a:noFill/>
        </p:spPr>
        <p:txBody>
          <a:bodyPr wrap="square" rtlCol="0">
            <a:spAutoFit/>
          </a:bodyPr>
          <a:lstStyle/>
          <a:p>
            <a:r>
              <a:rPr lang="ja-JP" altLang="en-US" sz="1400" dirty="0">
                <a:latin typeface="Meiryo" charset="-128"/>
                <a:ea typeface="Meiryo" charset="-128"/>
                <a:cs typeface="Meiryo" charset="-128"/>
              </a:rPr>
              <a:t>確定申告書等作成コーナーの</a:t>
            </a:r>
            <a:r>
              <a:rPr lang="en-US" altLang="ja-JP" sz="1400" dirty="0">
                <a:latin typeface="Meiryo" charset="-128"/>
                <a:ea typeface="Meiryo" charset="-128"/>
                <a:cs typeface="Meiryo" charset="-128"/>
              </a:rPr>
              <a:t>QR</a:t>
            </a:r>
            <a:r>
              <a:rPr lang="ja-JP" altLang="en-US" sz="1400" dirty="0">
                <a:latin typeface="Meiryo" charset="-128"/>
                <a:ea typeface="Meiryo" charset="-128"/>
                <a:cs typeface="Meiryo" charset="-128"/>
              </a:rPr>
              <a:t>コード</a:t>
            </a:r>
            <a:endParaRPr kumimoji="1" lang="ja-JP" altLang="en-US" sz="1400" dirty="0">
              <a:latin typeface="Meiryo" charset="-128"/>
              <a:ea typeface="Meiryo" charset="-128"/>
              <a:cs typeface="Meiryo" charset="-128"/>
            </a:endParaRPr>
          </a:p>
        </p:txBody>
      </p:sp>
      <p:grpSp>
        <p:nvGrpSpPr>
          <p:cNvPr id="29" name="図形グループ 28"/>
          <p:cNvGrpSpPr/>
          <p:nvPr/>
        </p:nvGrpSpPr>
        <p:grpSpPr>
          <a:xfrm>
            <a:off x="5184479" y="4259006"/>
            <a:ext cx="296586" cy="293005"/>
            <a:chOff x="4232441" y="3995693"/>
            <a:chExt cx="296586" cy="293005"/>
          </a:xfrm>
        </p:grpSpPr>
        <p:sp>
          <p:nvSpPr>
            <p:cNvPr id="33" name="円/楕円 32"/>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リーフォーム 33"/>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5" name="図形グループ 34"/>
          <p:cNvGrpSpPr/>
          <p:nvPr/>
        </p:nvGrpSpPr>
        <p:grpSpPr>
          <a:xfrm>
            <a:off x="4157439" y="3764521"/>
            <a:ext cx="296586" cy="293005"/>
            <a:chOff x="3546641" y="3995693"/>
            <a:chExt cx="296586" cy="293005"/>
          </a:xfrm>
        </p:grpSpPr>
        <p:sp>
          <p:nvSpPr>
            <p:cNvPr id="36" name="円/楕円 35"/>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36"/>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 name="タイトル 1"/>
          <p:cNvSpPr>
            <a:spLocks noGrp="1"/>
          </p:cNvSpPr>
          <p:nvPr>
            <p:ph type="ctrTitle"/>
          </p:nvPr>
        </p:nvSpPr>
        <p:spPr>
          <a:xfrm>
            <a:off x="1758795" y="534654"/>
            <a:ext cx="7199313" cy="719138"/>
          </a:xfrm>
        </p:spPr>
        <p:txBody>
          <a:bodyPr>
            <a:noAutofit/>
          </a:bodyPr>
          <a:lstStyle/>
          <a:p>
            <a:r>
              <a:rPr lang="ja-JP" altLang="en-US" sz="2800" dirty="0"/>
              <a:t>国税庁の確定申告書等作成コーナーに</a:t>
            </a:r>
            <a:br>
              <a:rPr lang="en-US" altLang="ja-JP" sz="2800" dirty="0"/>
            </a:br>
            <a:r>
              <a:rPr lang="ja-JP" altLang="en-US" sz="2800" dirty="0"/>
              <a:t>アクセスして作成開始</a:t>
            </a:r>
          </a:p>
        </p:txBody>
      </p:sp>
    </p:spTree>
    <p:extLst>
      <p:ext uri="{BB962C8B-B14F-4D97-AF65-F5344CB8AC3E}">
        <p14:creationId xmlns:p14="http://schemas.microsoft.com/office/powerpoint/2010/main" val="344238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確定申告書等作成コーナーの画面の画像&#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7914" y="1454591"/>
            <a:ext cx="2691338" cy="4680000"/>
          </a:xfrm>
          <a:prstGeom prst="rect">
            <a:avLst/>
          </a:prstGeom>
          <a:ln w="9525">
            <a:solidFill>
              <a:schemeClr val="tx1">
                <a:lumMod val="50000"/>
                <a:lumOff val="50000"/>
              </a:schemeClr>
            </a:solidFill>
          </a:ln>
        </p:spPr>
      </p:pic>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3-B</a:t>
            </a:r>
            <a:endParaRPr lang="en-US" sz="3600" dirty="0"/>
          </a:p>
        </p:txBody>
      </p:sp>
      <p:sp>
        <p:nvSpPr>
          <p:cNvPr id="29" name="テキスト ボックス 28"/>
          <p:cNvSpPr txBox="1"/>
          <p:nvPr/>
        </p:nvSpPr>
        <p:spPr>
          <a:xfrm>
            <a:off x="515043" y="1448958"/>
            <a:ext cx="3438890" cy="3231654"/>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❺</a:t>
            </a:r>
            <a:endParaRPr lang="en-US" altLang="ja-JP" sz="3200" b="1" dirty="0">
              <a:solidFill>
                <a:srgbClr val="009650"/>
              </a:solidFill>
              <a:latin typeface="Meiryo" charset="-128"/>
              <a:ea typeface="Meiryo" charset="-128"/>
              <a:cs typeface="Meiryo" charset="-128"/>
            </a:endParaRPr>
          </a:p>
          <a:p>
            <a:pPr indent="7938"/>
            <a:r>
              <a:rPr lang="ja-JP" altLang="en-US" sz="2000" b="1" dirty="0">
                <a:latin typeface="Meiryo" charset="-128"/>
                <a:ea typeface="Meiryo" charset="-128"/>
                <a:cs typeface="Meiryo" charset="-128"/>
              </a:rPr>
              <a:t>確定申告書等</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作成コーナーが</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表示されます</a:t>
            </a:r>
            <a:endParaRPr lang="en-US" altLang="ja-JP" sz="2000" b="1" dirty="0">
              <a:latin typeface="Meiryo" charset="-128"/>
              <a:ea typeface="Meiryo" charset="-128"/>
              <a:cs typeface="Meiryo" charset="-128"/>
            </a:endParaRPr>
          </a:p>
          <a:p>
            <a:r>
              <a:rPr lang="ja-JP" altLang="en-US" sz="3200" b="1" dirty="0">
                <a:solidFill>
                  <a:srgbClr val="009650"/>
                </a:solidFill>
                <a:latin typeface="Meiryo" charset="-128"/>
                <a:ea typeface="Meiryo" charset="-128"/>
                <a:cs typeface="Meiryo" charset="-128"/>
              </a:rPr>
              <a:t>❻</a:t>
            </a:r>
            <a:endParaRPr lang="en-US" altLang="ja-JP" sz="3200" b="1" dirty="0">
              <a:solidFill>
                <a:srgbClr val="009650"/>
              </a:solidFill>
              <a:latin typeface="Meiryo" charset="-128"/>
              <a:ea typeface="Meiryo" charset="-128"/>
              <a:cs typeface="Meiryo" charset="-128"/>
            </a:endParaRPr>
          </a:p>
          <a:p>
            <a:pPr indent="7938"/>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作成開始</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pPr indent="7938"/>
            <a:r>
              <a:rPr lang="ja-JP" altLang="en-US" sz="2000" b="1" dirty="0">
                <a:latin typeface="Meiryo" charset="-128"/>
                <a:ea typeface="Meiryo" charset="-128"/>
                <a:cs typeface="Meiryo" charset="-128"/>
              </a:rPr>
              <a:t>タップ</a:t>
            </a:r>
          </a:p>
          <a:p>
            <a:endParaRPr lang="ja-JP" altLang="en-US" sz="2000" b="1" dirty="0">
              <a:latin typeface="Meiryo" charset="-128"/>
              <a:ea typeface="Meiryo" charset="-128"/>
              <a:cs typeface="Meiryo" charset="-128"/>
            </a:endParaRPr>
          </a:p>
          <a:p>
            <a:endParaRPr lang="ja-JP" altLang="en-US" sz="2000" b="1" dirty="0">
              <a:latin typeface="Meiryo" charset="-128"/>
              <a:ea typeface="Meiryo" charset="-128"/>
              <a:cs typeface="Meiryo" charset="-128"/>
            </a:endParaRPr>
          </a:p>
        </p:txBody>
      </p:sp>
      <p:sp>
        <p:nvSpPr>
          <p:cNvPr id="20" name="正方形/長方形 19"/>
          <p:cNvSpPr/>
          <p:nvPr/>
        </p:nvSpPr>
        <p:spPr>
          <a:xfrm>
            <a:off x="3361894" y="4815572"/>
            <a:ext cx="2628000" cy="61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図形グループ 13"/>
          <p:cNvGrpSpPr/>
          <p:nvPr/>
        </p:nvGrpSpPr>
        <p:grpSpPr>
          <a:xfrm>
            <a:off x="3219826" y="1306229"/>
            <a:ext cx="296586" cy="293005"/>
            <a:chOff x="5878361" y="3995693"/>
            <a:chExt cx="296586" cy="293005"/>
          </a:xfrm>
        </p:grpSpPr>
        <p:sp>
          <p:nvSpPr>
            <p:cNvPr id="15" name="円/楕円 14"/>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フリーフォーム 15"/>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 name="タイトル 1"/>
          <p:cNvSpPr>
            <a:spLocks noGrp="1"/>
          </p:cNvSpPr>
          <p:nvPr>
            <p:ph type="ctrTitle"/>
          </p:nvPr>
        </p:nvSpPr>
        <p:spPr>
          <a:xfrm>
            <a:off x="1758795" y="534654"/>
            <a:ext cx="7199313" cy="719138"/>
          </a:xfrm>
        </p:spPr>
        <p:txBody>
          <a:bodyPr>
            <a:noAutofit/>
          </a:bodyPr>
          <a:lstStyle/>
          <a:p>
            <a:r>
              <a:rPr lang="ja-JP" altLang="en-US" sz="2800" dirty="0"/>
              <a:t>国税庁の確定申告書等作成コーナーに</a:t>
            </a:r>
            <a:br>
              <a:rPr lang="en-US" altLang="ja-JP" sz="2800" dirty="0"/>
            </a:br>
            <a:r>
              <a:rPr lang="ja-JP" altLang="en-US" sz="2800" dirty="0"/>
              <a:t>アクセスして作成開始</a:t>
            </a:r>
          </a:p>
        </p:txBody>
      </p:sp>
      <p:grpSp>
        <p:nvGrpSpPr>
          <p:cNvPr id="23" name="図形グループ 21">
            <a:extLst>
              <a:ext uri="{FF2B5EF4-FFF2-40B4-BE49-F238E27FC236}">
                <a16:creationId xmlns:a16="http://schemas.microsoft.com/office/drawing/2014/main" id="{02A44187-5A67-4300-8793-0E11BCEFF307}"/>
              </a:ext>
            </a:extLst>
          </p:cNvPr>
          <p:cNvGrpSpPr/>
          <p:nvPr/>
        </p:nvGrpSpPr>
        <p:grpSpPr>
          <a:xfrm>
            <a:off x="3221057" y="4662097"/>
            <a:ext cx="296586" cy="293005"/>
            <a:chOff x="6801905" y="3995693"/>
            <a:chExt cx="296586" cy="293005"/>
          </a:xfrm>
        </p:grpSpPr>
        <p:sp>
          <p:nvSpPr>
            <p:cNvPr id="24" name="円/楕円 24">
              <a:extLst>
                <a:ext uri="{FF2B5EF4-FFF2-40B4-BE49-F238E27FC236}">
                  <a16:creationId xmlns:a16="http://schemas.microsoft.com/office/drawing/2014/main" id="{2B6773AA-1720-4E5E-8EFF-12C6375FDF33}"/>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フリーフォーム 25">
              <a:extLst>
                <a:ext uri="{FF2B5EF4-FFF2-40B4-BE49-F238E27FC236}">
                  <a16:creationId xmlns:a16="http://schemas.microsoft.com/office/drawing/2014/main" id="{75D4A37A-8F74-49D3-8E11-3E4327AB65F5}"/>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288468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確定申告書等作成コーナー」の画面で作成する申告書等を選択する画面の画像"/>
          <p:cNvPicPr>
            <a:picLocks noChangeAspect="1"/>
          </p:cNvPicPr>
          <p:nvPr/>
        </p:nvPicPr>
        <p:blipFill rotWithShape="1">
          <a:blip r:embed="rId3">
            <a:extLst>
              <a:ext uri="{28A0092B-C50C-407E-A947-70E740481C1C}">
                <a14:useLocalDpi xmlns:a14="http://schemas.microsoft.com/office/drawing/2010/main" val="0"/>
              </a:ext>
            </a:extLst>
          </a:blip>
          <a:srcRect b="14755"/>
          <a:stretch/>
        </p:blipFill>
        <p:spPr>
          <a:xfrm>
            <a:off x="4578896" y="1999972"/>
            <a:ext cx="1800000" cy="4140000"/>
          </a:xfrm>
          <a:prstGeom prst="rect">
            <a:avLst/>
          </a:prstGeom>
          <a:ln w="9525">
            <a:solidFill>
              <a:schemeClr val="tx1">
                <a:lumMod val="50000"/>
                <a:lumOff val="50000"/>
              </a:schemeClr>
            </a:solidFill>
          </a:ln>
        </p:spPr>
      </p:pic>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3-B</a:t>
            </a:r>
            <a:endParaRPr lang="en-US" sz="3600" dirty="0"/>
          </a:p>
        </p:txBody>
      </p:sp>
      <p:sp>
        <p:nvSpPr>
          <p:cNvPr id="13" name="サブタイトル 2"/>
          <p:cNvSpPr>
            <a:spLocks noGrp="1"/>
          </p:cNvSpPr>
          <p:nvPr>
            <p:ph type="subTitle" idx="1"/>
          </p:nvPr>
        </p:nvSpPr>
        <p:spPr>
          <a:xfrm>
            <a:off x="406401" y="1432949"/>
            <a:ext cx="6919080" cy="360000"/>
          </a:xfrm>
        </p:spPr>
        <p:txBody>
          <a:bodyPr numCol="1">
            <a:noAutofit/>
          </a:bodyPr>
          <a:lstStyle/>
          <a:p>
            <a:pPr indent="88900"/>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作成する申告書等</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を選択してください。</a:t>
            </a:r>
          </a:p>
        </p:txBody>
      </p:sp>
      <p:sp>
        <p:nvSpPr>
          <p:cNvPr id="19" name="正方形/長方形 18"/>
          <p:cNvSpPr/>
          <p:nvPr/>
        </p:nvSpPr>
        <p:spPr>
          <a:xfrm>
            <a:off x="4605786" y="3659618"/>
            <a:ext cx="1728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512368" y="1819039"/>
            <a:ext cx="3773255" cy="2616101"/>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❼</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作成する申告書の選択は</a:t>
            </a:r>
            <a:endParaRPr lang="en-US" altLang="ja-JP" sz="2000" b="1" dirty="0">
              <a:latin typeface="Meiryo" charset="-128"/>
              <a:ea typeface="Meiryo" charset="-128"/>
              <a:cs typeface="Meiryo" charset="-128"/>
            </a:endParaRPr>
          </a:p>
          <a:p>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所得税</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を選択します</a:t>
            </a:r>
            <a:endParaRPr lang="en-US" altLang="ja-JP" sz="2000" b="1" dirty="0">
              <a:latin typeface="Meiryo" charset="-128"/>
              <a:ea typeface="Meiryo" charset="-128"/>
              <a:cs typeface="Meiryo" charset="-128"/>
            </a:endParaRPr>
          </a:p>
          <a:p>
            <a:r>
              <a:rPr lang="ja-JP" altLang="en-US" sz="3200" b="1" dirty="0">
                <a:solidFill>
                  <a:srgbClr val="009650"/>
                </a:solidFill>
                <a:latin typeface="Meiryo" charset="-128"/>
                <a:ea typeface="Meiryo" charset="-128"/>
                <a:cs typeface="Meiryo" charset="-128"/>
              </a:rPr>
              <a:t>❽</a:t>
            </a:r>
            <a:endParaRPr lang="en-US" altLang="ja-JP" sz="3200" b="1" dirty="0">
              <a:solidFill>
                <a:srgbClr val="009650"/>
              </a:solidFill>
              <a:latin typeface="Meiryo" charset="-128"/>
              <a:ea typeface="Meiryo" charset="-128"/>
              <a:cs typeface="Meiryo" charset="-128"/>
            </a:endParaRPr>
          </a:p>
          <a:p>
            <a:r>
              <a:rPr lang="ja-JP" altLang="en-US" sz="2000" b="1" dirty="0">
                <a:latin typeface="メイリオ" panose="020B0604030504040204" pitchFamily="50" charset="-128"/>
                <a:ea typeface="メイリオ" panose="020B0604030504040204" pitchFamily="50" charset="-128"/>
              </a:rPr>
              <a:t>作成する年分は</a:t>
            </a:r>
            <a:endParaRPr lang="en-US" altLang="ja-JP" sz="2000" b="1" dirty="0">
              <a:latin typeface="メイリオ" panose="020B0604030504040204" pitchFamily="50" charset="-128"/>
              <a:ea typeface="メイリオ" panose="020B0604030504040204" pitchFamily="50" charset="-128"/>
            </a:endParaRPr>
          </a:p>
          <a:p>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メイリオ" panose="020B0604030504040204" pitchFamily="50" charset="-128"/>
                <a:ea typeface="メイリオ" panose="020B0604030504040204" pitchFamily="50" charset="-128"/>
              </a:rPr>
              <a:t>令和</a:t>
            </a:r>
            <a:r>
              <a:rPr lang="en-US" altLang="ja-JP" sz="2000" b="1" dirty="0">
                <a:latin typeface="メイリオ" panose="020B0604030504040204" pitchFamily="50" charset="-128"/>
                <a:ea typeface="メイリオ" panose="020B0604030504040204" pitchFamily="50" charset="-128"/>
              </a:rPr>
              <a:t>4</a:t>
            </a:r>
            <a:r>
              <a:rPr lang="ja-JP" altLang="en-US" sz="2000" b="1" dirty="0">
                <a:latin typeface="メイリオ" panose="020B0604030504040204" pitchFamily="50" charset="-128"/>
                <a:ea typeface="メイリオ" panose="020B0604030504040204" pitchFamily="50" charset="-128"/>
              </a:rPr>
              <a:t>年分</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メイリオ" panose="020B0604030504040204" pitchFamily="50" charset="-128"/>
                <a:ea typeface="メイリオ" panose="020B0604030504040204" pitchFamily="50" charset="-128"/>
              </a:rPr>
              <a:t>を選択します</a:t>
            </a:r>
          </a:p>
          <a:p>
            <a:endParaRPr kumimoji="1" lang="ja-JP" altLang="en-US" sz="2000" dirty="0"/>
          </a:p>
        </p:txBody>
      </p:sp>
      <p:sp>
        <p:nvSpPr>
          <p:cNvPr id="35" name="正方形/長方形 34">
            <a:extLst>
              <a:ext uri="{FF2B5EF4-FFF2-40B4-BE49-F238E27FC236}">
                <a16:creationId xmlns:a16="http://schemas.microsoft.com/office/drawing/2014/main" id="{470DBBF5-6B0A-4267-B26B-2576F012CFEA}"/>
              </a:ext>
            </a:extLst>
          </p:cNvPr>
          <p:cNvSpPr/>
          <p:nvPr/>
        </p:nvSpPr>
        <p:spPr>
          <a:xfrm>
            <a:off x="4494287" y="5382965"/>
            <a:ext cx="184730" cy="461665"/>
          </a:xfrm>
          <a:prstGeom prst="rect">
            <a:avLst/>
          </a:prstGeom>
        </p:spPr>
        <p:txBody>
          <a:bodyPr wrap="none">
            <a:spAutoFit/>
          </a:bodyPr>
          <a:lstStyle/>
          <a:p>
            <a:pPr algn="ctr"/>
            <a:endParaRPr lang="en-US" altLang="ja-JP" sz="2400" b="1" dirty="0">
              <a:solidFill>
                <a:srgbClr val="009650"/>
              </a:solidFill>
              <a:latin typeface="Meiryo" charset="-128"/>
              <a:ea typeface="Meiryo" charset="-128"/>
              <a:cs typeface="Meiryo" charset="-128"/>
            </a:endParaRPr>
          </a:p>
        </p:txBody>
      </p:sp>
      <p:sp>
        <p:nvSpPr>
          <p:cNvPr id="41" name="正方形/長方形 40"/>
          <p:cNvSpPr/>
          <p:nvPr/>
        </p:nvSpPr>
        <p:spPr>
          <a:xfrm>
            <a:off x="4606391" y="4837455"/>
            <a:ext cx="1728000" cy="21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図形グループ 15"/>
          <p:cNvGrpSpPr/>
          <p:nvPr/>
        </p:nvGrpSpPr>
        <p:grpSpPr>
          <a:xfrm>
            <a:off x="4465097" y="3534342"/>
            <a:ext cx="296586" cy="293005"/>
            <a:chOff x="7423697" y="3995693"/>
            <a:chExt cx="296586" cy="293005"/>
          </a:xfrm>
        </p:grpSpPr>
        <p:sp>
          <p:nvSpPr>
            <p:cNvPr id="17" name="円/楕円 16"/>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リーフォーム 17"/>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8" name="タイトル 1"/>
          <p:cNvSpPr>
            <a:spLocks noGrp="1"/>
          </p:cNvSpPr>
          <p:nvPr>
            <p:ph type="ctrTitle"/>
          </p:nvPr>
        </p:nvSpPr>
        <p:spPr>
          <a:xfrm>
            <a:off x="1758795" y="534654"/>
            <a:ext cx="7199313" cy="719138"/>
          </a:xfrm>
        </p:spPr>
        <p:txBody>
          <a:bodyPr>
            <a:noAutofit/>
          </a:bodyPr>
          <a:lstStyle/>
          <a:p>
            <a:r>
              <a:rPr lang="ja-JP" altLang="en-US" sz="2800" dirty="0"/>
              <a:t>国税庁の確定申告書等作成コーナーに</a:t>
            </a:r>
            <a:br>
              <a:rPr lang="en-US" altLang="ja-JP" sz="2800" dirty="0"/>
            </a:br>
            <a:r>
              <a:rPr lang="ja-JP" altLang="en-US" sz="2800" dirty="0"/>
              <a:t>アクセスして作成開始</a:t>
            </a:r>
          </a:p>
        </p:txBody>
      </p:sp>
      <p:grpSp>
        <p:nvGrpSpPr>
          <p:cNvPr id="20" name="図形グループ 20">
            <a:extLst>
              <a:ext uri="{FF2B5EF4-FFF2-40B4-BE49-F238E27FC236}">
                <a16:creationId xmlns:a16="http://schemas.microsoft.com/office/drawing/2014/main" id="{275082E6-AB57-4F5B-8AA6-476287D40049}"/>
              </a:ext>
            </a:extLst>
          </p:cNvPr>
          <p:cNvGrpSpPr/>
          <p:nvPr/>
        </p:nvGrpSpPr>
        <p:grpSpPr>
          <a:xfrm>
            <a:off x="4483875" y="4652450"/>
            <a:ext cx="296586" cy="293005"/>
            <a:chOff x="8127785" y="3995693"/>
            <a:chExt cx="296586" cy="293005"/>
          </a:xfrm>
        </p:grpSpPr>
        <p:sp>
          <p:nvSpPr>
            <p:cNvPr id="21" name="円/楕円 21">
              <a:extLst>
                <a:ext uri="{FF2B5EF4-FFF2-40B4-BE49-F238E27FC236}">
                  <a16:creationId xmlns:a16="http://schemas.microsoft.com/office/drawing/2014/main" id="{CB798C87-E9C5-45F8-BA48-072F607296FF}"/>
                </a:ext>
              </a:extLst>
            </p:cNvPr>
            <p:cNvSpPr/>
            <p:nvPr/>
          </p:nvSpPr>
          <p:spPr>
            <a:xfrm>
              <a:off x="812901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22">
              <a:extLst>
                <a:ext uri="{FF2B5EF4-FFF2-40B4-BE49-F238E27FC236}">
                  <a16:creationId xmlns:a16="http://schemas.microsoft.com/office/drawing/2014/main" id="{E22AD453-2A1B-476B-A76C-7000F6DDBCF8}"/>
                </a:ext>
              </a:extLst>
            </p:cNvPr>
            <p:cNvSpPr/>
            <p:nvPr/>
          </p:nvSpPr>
          <p:spPr>
            <a:xfrm>
              <a:off x="8127785" y="3995693"/>
              <a:ext cx="296586" cy="293005"/>
            </a:xfrm>
            <a:custGeom>
              <a:avLst/>
              <a:gdLst/>
              <a:ahLst/>
              <a:cxnLst/>
              <a:rect l="l" t="t" r="r" b="b"/>
              <a:pathLst>
                <a:path w="296586" h="293005">
                  <a:moveTo>
                    <a:pt x="134945" y="154642"/>
                  </a:moveTo>
                  <a:lnTo>
                    <a:pt x="158874" y="164409"/>
                  </a:lnTo>
                  <a:cubicBezTo>
                    <a:pt x="170920" y="169292"/>
                    <a:pt x="176943" y="177160"/>
                    <a:pt x="176943" y="188012"/>
                  </a:cubicBezTo>
                  <a:cubicBezTo>
                    <a:pt x="176943" y="195608"/>
                    <a:pt x="174419" y="201631"/>
                    <a:pt x="169373" y="206080"/>
                  </a:cubicBezTo>
                  <a:cubicBezTo>
                    <a:pt x="164327" y="210530"/>
                    <a:pt x="157517" y="212754"/>
                    <a:pt x="148944" y="212754"/>
                  </a:cubicBezTo>
                  <a:cubicBezTo>
                    <a:pt x="140588" y="212754"/>
                    <a:pt x="133670" y="210150"/>
                    <a:pt x="128190" y="204941"/>
                  </a:cubicBezTo>
                  <a:cubicBezTo>
                    <a:pt x="122709" y="199732"/>
                    <a:pt x="119969" y="193004"/>
                    <a:pt x="119969" y="184756"/>
                  </a:cubicBezTo>
                  <a:cubicBezTo>
                    <a:pt x="119969" y="171625"/>
                    <a:pt x="124961" y="161587"/>
                    <a:pt x="134945" y="154642"/>
                  </a:cubicBezTo>
                  <a:close/>
                  <a:moveTo>
                    <a:pt x="148619" y="78298"/>
                  </a:moveTo>
                  <a:cubicBezTo>
                    <a:pt x="156215" y="78298"/>
                    <a:pt x="162292" y="80305"/>
                    <a:pt x="166850" y="84320"/>
                  </a:cubicBezTo>
                  <a:cubicBezTo>
                    <a:pt x="171408" y="88336"/>
                    <a:pt x="173687" y="93219"/>
                    <a:pt x="173687" y="98971"/>
                  </a:cubicBezTo>
                  <a:cubicBezTo>
                    <a:pt x="173687" y="109714"/>
                    <a:pt x="169238" y="118504"/>
                    <a:pt x="160339" y="125341"/>
                  </a:cubicBezTo>
                  <a:lnTo>
                    <a:pt x="137550" y="116388"/>
                  </a:lnTo>
                  <a:cubicBezTo>
                    <a:pt x="128651" y="112916"/>
                    <a:pt x="124202" y="106676"/>
                    <a:pt x="124202" y="97668"/>
                  </a:cubicBezTo>
                  <a:cubicBezTo>
                    <a:pt x="124202" y="91917"/>
                    <a:pt x="126535" y="87250"/>
                    <a:pt x="131201" y="83669"/>
                  </a:cubicBezTo>
                  <a:cubicBezTo>
                    <a:pt x="135868" y="80088"/>
                    <a:pt x="141673" y="78298"/>
                    <a:pt x="148619" y="78298"/>
                  </a:cubicBezTo>
                  <a:close/>
                  <a:moveTo>
                    <a:pt x="148619" y="46718"/>
                  </a:moveTo>
                  <a:cubicBezTo>
                    <a:pt x="129736" y="46718"/>
                    <a:pt x="114191" y="51601"/>
                    <a:pt x="101982" y="61368"/>
                  </a:cubicBezTo>
                  <a:cubicBezTo>
                    <a:pt x="89773" y="71135"/>
                    <a:pt x="83669" y="83669"/>
                    <a:pt x="83669" y="98971"/>
                  </a:cubicBezTo>
                  <a:cubicBezTo>
                    <a:pt x="83669" y="116225"/>
                    <a:pt x="92785" y="128922"/>
                    <a:pt x="111016" y="137061"/>
                  </a:cubicBezTo>
                  <a:lnTo>
                    <a:pt x="111016" y="139340"/>
                  </a:lnTo>
                  <a:cubicBezTo>
                    <a:pt x="102009" y="142921"/>
                    <a:pt x="94413" y="148836"/>
                    <a:pt x="88227" y="157083"/>
                  </a:cubicBezTo>
                  <a:cubicBezTo>
                    <a:pt x="81390" y="166199"/>
                    <a:pt x="77972" y="176292"/>
                    <a:pt x="77972" y="187361"/>
                  </a:cubicBezTo>
                  <a:cubicBezTo>
                    <a:pt x="77972" y="204724"/>
                    <a:pt x="84266" y="218777"/>
                    <a:pt x="96854" y="229521"/>
                  </a:cubicBezTo>
                  <a:cubicBezTo>
                    <a:pt x="109768" y="240698"/>
                    <a:pt x="127023" y="246287"/>
                    <a:pt x="148619" y="246287"/>
                  </a:cubicBezTo>
                  <a:cubicBezTo>
                    <a:pt x="168587" y="246287"/>
                    <a:pt x="185353" y="240590"/>
                    <a:pt x="198918" y="229195"/>
                  </a:cubicBezTo>
                  <a:cubicBezTo>
                    <a:pt x="212483" y="217801"/>
                    <a:pt x="219266" y="203422"/>
                    <a:pt x="219266" y="186058"/>
                  </a:cubicBezTo>
                  <a:cubicBezTo>
                    <a:pt x="219266" y="174772"/>
                    <a:pt x="215793" y="165060"/>
                    <a:pt x="208848" y="156921"/>
                  </a:cubicBezTo>
                  <a:cubicBezTo>
                    <a:pt x="202770" y="149867"/>
                    <a:pt x="194794" y="144766"/>
                    <a:pt x="184919" y="141619"/>
                  </a:cubicBezTo>
                  <a:lnTo>
                    <a:pt x="184919" y="139991"/>
                  </a:lnTo>
                  <a:cubicBezTo>
                    <a:pt x="194035" y="136519"/>
                    <a:pt x="201278" y="130984"/>
                    <a:pt x="206650" y="123388"/>
                  </a:cubicBezTo>
                  <a:cubicBezTo>
                    <a:pt x="212022" y="115791"/>
                    <a:pt x="214708" y="107218"/>
                    <a:pt x="214708" y="97668"/>
                  </a:cubicBezTo>
                  <a:cubicBezTo>
                    <a:pt x="214708" y="82259"/>
                    <a:pt x="208685" y="69914"/>
                    <a:pt x="196639" y="60636"/>
                  </a:cubicBezTo>
                  <a:cubicBezTo>
                    <a:pt x="184593" y="51357"/>
                    <a:pt x="168587" y="46718"/>
                    <a:pt x="148619" y="46718"/>
                  </a:cubicBezTo>
                  <a:close/>
                  <a:moveTo>
                    <a:pt x="148619" y="0"/>
                  </a:moveTo>
                  <a:cubicBezTo>
                    <a:pt x="189422" y="0"/>
                    <a:pt x="224285" y="14162"/>
                    <a:pt x="253205" y="42486"/>
                  </a:cubicBezTo>
                  <a:cubicBezTo>
                    <a:pt x="282126" y="70810"/>
                    <a:pt x="296586" y="105211"/>
                    <a:pt x="296586" y="145689"/>
                  </a:cubicBezTo>
                  <a:cubicBezTo>
                    <a:pt x="296586" y="186275"/>
                    <a:pt x="282044"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92130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確定申告書の作成コーナー」で、提出方法を選択する画面の画像"/>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3481" y="1458812"/>
            <a:ext cx="2101107" cy="4680000"/>
          </a:xfrm>
          <a:prstGeom prst="rect">
            <a:avLst/>
          </a:prstGeom>
          <a:ln w="9525">
            <a:solidFill>
              <a:schemeClr val="tx1">
                <a:lumMod val="50000"/>
                <a:lumOff val="50000"/>
              </a:schemeClr>
            </a:solidFill>
          </a:ln>
        </p:spPr>
      </p:pic>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3-B</a:t>
            </a:r>
          </a:p>
        </p:txBody>
      </p:sp>
      <p:sp>
        <p:nvSpPr>
          <p:cNvPr id="13" name="サブタイトル 2"/>
          <p:cNvSpPr>
            <a:spLocks noGrp="1"/>
          </p:cNvSpPr>
          <p:nvPr>
            <p:ph type="subTitle" idx="1"/>
          </p:nvPr>
        </p:nvSpPr>
        <p:spPr>
          <a:xfrm>
            <a:off x="504726" y="1564071"/>
            <a:ext cx="4166648" cy="4486417"/>
          </a:xfrm>
        </p:spPr>
        <p:txBody>
          <a:bodyPr numCol="1">
            <a:noAutofit/>
          </a:bodyPr>
          <a:lstStyle/>
          <a:p>
            <a:pPr>
              <a:lnSpc>
                <a:spcPct val="67000"/>
              </a:lnSpc>
            </a:pPr>
            <a:r>
              <a:rPr lang="ja-JP" altLang="en-US" sz="3200" dirty="0">
                <a:solidFill>
                  <a:srgbClr val="009650"/>
                </a:solidFill>
              </a:rPr>
              <a:t>❾</a:t>
            </a:r>
          </a:p>
          <a:p>
            <a:pPr>
              <a:lnSpc>
                <a:spcPct val="67000"/>
              </a:lnSpc>
            </a:pP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t>提出方法を</a:t>
            </a:r>
            <a:endParaRPr lang="en-US" altLang="ja-JP" sz="2000" dirty="0"/>
          </a:p>
          <a:p>
            <a:pPr>
              <a:lnSpc>
                <a:spcPct val="67000"/>
              </a:lnSpc>
            </a:pPr>
            <a:r>
              <a:rPr lang="ja-JP" altLang="en-US" sz="2000" dirty="0"/>
              <a:t>選択してください</a:t>
            </a: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t>には、</a:t>
            </a:r>
            <a:endParaRPr lang="en-US" altLang="ja-JP" sz="2000" dirty="0"/>
          </a:p>
          <a:p>
            <a:pPr>
              <a:lnSpc>
                <a:spcPct val="67000"/>
              </a:lnSpc>
            </a:pPr>
            <a:r>
              <a:rPr lang="ja-JP" altLang="en-US" sz="2000" dirty="0"/>
              <a:t>マイナンバーカード方式を</a:t>
            </a:r>
            <a:endParaRPr lang="en-US" altLang="ja-JP" sz="2000" dirty="0"/>
          </a:p>
          <a:p>
            <a:pPr>
              <a:lnSpc>
                <a:spcPct val="67000"/>
              </a:lnSpc>
            </a:pPr>
            <a:r>
              <a:rPr lang="ja-JP" altLang="en-US" sz="2000" dirty="0"/>
              <a:t>選んでください。</a:t>
            </a:r>
            <a:endParaRPr lang="en-US" altLang="ja-JP" sz="2000" dirty="0"/>
          </a:p>
          <a:p>
            <a:pPr>
              <a:lnSpc>
                <a:spcPct val="67000"/>
              </a:lnSpc>
            </a:pPr>
            <a:r>
              <a:rPr lang="ja-JP" altLang="en-US" sz="3200" dirty="0">
                <a:solidFill>
                  <a:srgbClr val="009650"/>
                </a:solidFill>
              </a:rPr>
              <a:t>❿</a:t>
            </a:r>
          </a:p>
          <a:p>
            <a:pPr>
              <a:lnSpc>
                <a:spcPct val="67000"/>
              </a:lnSpc>
            </a:pPr>
            <a:r>
              <a:rPr lang="ja-JP" altLang="en-US" sz="2000" dirty="0"/>
              <a:t>マイナポータル連携に</a:t>
            </a:r>
            <a:endParaRPr lang="en-US" altLang="ja-JP" sz="2000" dirty="0"/>
          </a:p>
          <a:p>
            <a:pPr>
              <a:lnSpc>
                <a:spcPct val="67000"/>
              </a:lnSpc>
            </a:pPr>
            <a:r>
              <a:rPr lang="ja-JP" altLang="en-US" sz="2000" dirty="0"/>
              <a:t>関する質問は、</a:t>
            </a:r>
            <a:endParaRPr lang="en-US" altLang="ja-JP" sz="2000" dirty="0"/>
          </a:p>
          <a:p>
            <a:pPr>
              <a:lnSpc>
                <a:spcPct val="67000"/>
              </a:lnSpc>
            </a:pP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t>連携する</a:t>
            </a: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t>を選択して</a:t>
            </a:r>
            <a:endParaRPr lang="en-US" altLang="ja-JP" sz="2000" dirty="0"/>
          </a:p>
          <a:p>
            <a:pPr>
              <a:lnSpc>
                <a:spcPct val="67000"/>
              </a:lnSpc>
            </a:pP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t>次へ</a:t>
            </a: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t>をタップしてください。</a:t>
            </a:r>
            <a:endParaRPr lang="en-US" altLang="ja-JP" sz="2000" dirty="0"/>
          </a:p>
        </p:txBody>
      </p:sp>
      <p:sp>
        <p:nvSpPr>
          <p:cNvPr id="15" name="正方形/長方形 14">
            <a:extLst>
              <a:ext uri="{FF2B5EF4-FFF2-40B4-BE49-F238E27FC236}">
                <a16:creationId xmlns:a16="http://schemas.microsoft.com/office/drawing/2014/main" id="{A92DEA2A-3A76-4948-88EF-E060C12182AE}"/>
              </a:ext>
            </a:extLst>
          </p:cNvPr>
          <p:cNvSpPr/>
          <p:nvPr/>
        </p:nvSpPr>
        <p:spPr>
          <a:xfrm>
            <a:off x="4622166" y="4325379"/>
            <a:ext cx="1644567" cy="4364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A92DEA2A-3A76-4948-88EF-E060C12182AE}"/>
              </a:ext>
            </a:extLst>
          </p:cNvPr>
          <p:cNvSpPr/>
          <p:nvPr/>
        </p:nvSpPr>
        <p:spPr>
          <a:xfrm>
            <a:off x="4622166" y="2361137"/>
            <a:ext cx="2016000" cy="3461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4622166" y="5309859"/>
            <a:ext cx="2016000" cy="4151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図形グループ 17"/>
          <p:cNvGrpSpPr/>
          <p:nvPr/>
        </p:nvGrpSpPr>
        <p:grpSpPr>
          <a:xfrm>
            <a:off x="4483875" y="2225416"/>
            <a:ext cx="296586" cy="293005"/>
            <a:chOff x="8822729" y="3995693"/>
            <a:chExt cx="296586" cy="293005"/>
          </a:xfrm>
        </p:grpSpPr>
        <p:sp>
          <p:nvSpPr>
            <p:cNvPr id="19" name="円/楕円 18"/>
            <p:cNvSpPr/>
            <p:nvPr/>
          </p:nvSpPr>
          <p:spPr>
            <a:xfrm>
              <a:off x="8823960"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19"/>
            <p:cNvSpPr/>
            <p:nvPr/>
          </p:nvSpPr>
          <p:spPr>
            <a:xfrm>
              <a:off x="8822729" y="3995693"/>
              <a:ext cx="296586" cy="293005"/>
            </a:xfrm>
            <a:custGeom>
              <a:avLst/>
              <a:gdLst/>
              <a:ahLst/>
              <a:cxnLst/>
              <a:rect l="l" t="t" r="r" b="b"/>
              <a:pathLst>
                <a:path w="296586" h="293005">
                  <a:moveTo>
                    <a:pt x="147316" y="82367"/>
                  </a:moveTo>
                  <a:cubicBezTo>
                    <a:pt x="166633" y="82367"/>
                    <a:pt x="176291" y="99350"/>
                    <a:pt x="176291" y="133317"/>
                  </a:cubicBezTo>
                  <a:cubicBezTo>
                    <a:pt x="176291" y="133860"/>
                    <a:pt x="176237" y="134782"/>
                    <a:pt x="176128" y="136085"/>
                  </a:cubicBezTo>
                  <a:cubicBezTo>
                    <a:pt x="176020" y="137387"/>
                    <a:pt x="175966" y="138472"/>
                    <a:pt x="175966" y="139340"/>
                  </a:cubicBezTo>
                  <a:cubicBezTo>
                    <a:pt x="166741" y="143790"/>
                    <a:pt x="157734" y="146014"/>
                    <a:pt x="148944" y="146014"/>
                  </a:cubicBezTo>
                  <a:cubicBezTo>
                    <a:pt x="138418" y="146014"/>
                    <a:pt x="130930" y="143790"/>
                    <a:pt x="126480" y="139340"/>
                  </a:cubicBezTo>
                  <a:cubicBezTo>
                    <a:pt x="121488" y="134457"/>
                    <a:pt x="118992" y="126481"/>
                    <a:pt x="118992" y="115412"/>
                  </a:cubicBezTo>
                  <a:cubicBezTo>
                    <a:pt x="118992" y="105102"/>
                    <a:pt x="121597" y="97017"/>
                    <a:pt x="126806" y="91157"/>
                  </a:cubicBezTo>
                  <a:cubicBezTo>
                    <a:pt x="132015" y="85297"/>
                    <a:pt x="138852" y="82367"/>
                    <a:pt x="147316" y="82367"/>
                  </a:cubicBezTo>
                  <a:close/>
                  <a:moveTo>
                    <a:pt x="147316" y="47369"/>
                  </a:moveTo>
                  <a:cubicBezTo>
                    <a:pt x="128325" y="47369"/>
                    <a:pt x="112156" y="53446"/>
                    <a:pt x="98808" y="65601"/>
                  </a:cubicBezTo>
                  <a:cubicBezTo>
                    <a:pt x="84700" y="78515"/>
                    <a:pt x="77646" y="95118"/>
                    <a:pt x="77646" y="115412"/>
                  </a:cubicBezTo>
                  <a:cubicBezTo>
                    <a:pt x="77646" y="138635"/>
                    <a:pt x="85622" y="155835"/>
                    <a:pt x="101575" y="167013"/>
                  </a:cubicBezTo>
                  <a:cubicBezTo>
                    <a:pt x="112752" y="174826"/>
                    <a:pt x="126643" y="178733"/>
                    <a:pt x="143247" y="178733"/>
                  </a:cubicBezTo>
                  <a:cubicBezTo>
                    <a:pt x="152362" y="178733"/>
                    <a:pt x="162129" y="176292"/>
                    <a:pt x="172547" y="171408"/>
                  </a:cubicBezTo>
                  <a:cubicBezTo>
                    <a:pt x="165276" y="198430"/>
                    <a:pt x="150518" y="211941"/>
                    <a:pt x="128271" y="211941"/>
                  </a:cubicBezTo>
                  <a:cubicBezTo>
                    <a:pt x="116551" y="211941"/>
                    <a:pt x="107218" y="209390"/>
                    <a:pt x="100273" y="204290"/>
                  </a:cubicBezTo>
                  <a:lnTo>
                    <a:pt x="95878" y="204290"/>
                  </a:lnTo>
                  <a:lnTo>
                    <a:pt x="95878" y="241078"/>
                  </a:lnTo>
                  <a:cubicBezTo>
                    <a:pt x="106078" y="244551"/>
                    <a:pt x="115791" y="246287"/>
                    <a:pt x="125015" y="246287"/>
                  </a:cubicBezTo>
                  <a:cubicBezTo>
                    <a:pt x="155075" y="246287"/>
                    <a:pt x="178299" y="236195"/>
                    <a:pt x="194685" y="216010"/>
                  </a:cubicBezTo>
                  <a:cubicBezTo>
                    <a:pt x="210204" y="196693"/>
                    <a:pt x="217963" y="170160"/>
                    <a:pt x="217963" y="136410"/>
                  </a:cubicBezTo>
                  <a:cubicBezTo>
                    <a:pt x="217963" y="104614"/>
                    <a:pt x="210529" y="80793"/>
                    <a:pt x="195662" y="64949"/>
                  </a:cubicBezTo>
                  <a:cubicBezTo>
                    <a:pt x="184702" y="53229"/>
                    <a:pt x="168586" y="47369"/>
                    <a:pt x="147316" y="47369"/>
                  </a:cubicBezTo>
                  <a:close/>
                  <a:moveTo>
                    <a:pt x="148619" y="0"/>
                  </a:moveTo>
                  <a:cubicBezTo>
                    <a:pt x="189422" y="0"/>
                    <a:pt x="224284" y="14162"/>
                    <a:pt x="253205" y="42486"/>
                  </a:cubicBezTo>
                  <a:cubicBezTo>
                    <a:pt x="282126" y="70810"/>
                    <a:pt x="296586" y="105211"/>
                    <a:pt x="296586" y="145689"/>
                  </a:cubicBezTo>
                  <a:cubicBezTo>
                    <a:pt x="296586" y="186275"/>
                    <a:pt x="282044" y="220975"/>
                    <a:pt x="252961" y="249787"/>
                  </a:cubicBezTo>
                  <a:cubicBezTo>
                    <a:pt x="223877" y="278599"/>
                    <a:pt x="188988" y="293005"/>
                    <a:pt x="148293" y="293005"/>
                  </a:cubicBezTo>
                  <a:cubicBezTo>
                    <a:pt x="107598" y="293005"/>
                    <a:pt x="72708" y="278599"/>
                    <a:pt x="43625" y="249787"/>
                  </a:cubicBezTo>
                  <a:cubicBezTo>
                    <a:pt x="14541" y="220975"/>
                    <a:pt x="0" y="186275"/>
                    <a:pt x="0" y="145689"/>
                  </a:cubicBezTo>
                  <a:cubicBezTo>
                    <a:pt x="0" y="105211"/>
                    <a:pt x="14541" y="70810"/>
                    <a:pt x="43625" y="42486"/>
                  </a:cubicBezTo>
                  <a:cubicBezTo>
                    <a:pt x="72708"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4" name="タイトル 1"/>
          <p:cNvSpPr>
            <a:spLocks noGrp="1"/>
          </p:cNvSpPr>
          <p:nvPr>
            <p:ph type="ctrTitle"/>
          </p:nvPr>
        </p:nvSpPr>
        <p:spPr>
          <a:xfrm>
            <a:off x="1758795" y="534654"/>
            <a:ext cx="7199313" cy="719138"/>
          </a:xfrm>
        </p:spPr>
        <p:txBody>
          <a:bodyPr>
            <a:noAutofit/>
          </a:bodyPr>
          <a:lstStyle/>
          <a:p>
            <a:r>
              <a:rPr lang="ja-JP" altLang="en-US" sz="2800" dirty="0"/>
              <a:t>国税庁の確定申告書等作成コーナーに</a:t>
            </a:r>
            <a:br>
              <a:rPr lang="en-US" altLang="ja-JP" sz="2800" dirty="0"/>
            </a:br>
            <a:r>
              <a:rPr lang="ja-JP" altLang="en-US" sz="2800" dirty="0"/>
              <a:t>アクセスして作成開始</a:t>
            </a:r>
          </a:p>
        </p:txBody>
      </p:sp>
      <p:grpSp>
        <p:nvGrpSpPr>
          <p:cNvPr id="17" name="図形グループ 33">
            <a:extLst>
              <a:ext uri="{FF2B5EF4-FFF2-40B4-BE49-F238E27FC236}">
                <a16:creationId xmlns:a16="http://schemas.microsoft.com/office/drawing/2014/main" id="{75C6648F-4C33-47E0-815B-A6AF9956E9FF}"/>
              </a:ext>
            </a:extLst>
          </p:cNvPr>
          <p:cNvGrpSpPr/>
          <p:nvPr/>
        </p:nvGrpSpPr>
        <p:grpSpPr>
          <a:xfrm>
            <a:off x="4483875" y="4150708"/>
            <a:ext cx="296586" cy="294958"/>
            <a:chOff x="9590825" y="3994716"/>
            <a:chExt cx="296586" cy="294958"/>
          </a:xfrm>
        </p:grpSpPr>
        <p:sp>
          <p:nvSpPr>
            <p:cNvPr id="25" name="円/楕円 34">
              <a:extLst>
                <a:ext uri="{FF2B5EF4-FFF2-40B4-BE49-F238E27FC236}">
                  <a16:creationId xmlns:a16="http://schemas.microsoft.com/office/drawing/2014/main" id="{292487AD-D2FC-429E-B925-4FDBDAF2DDFD}"/>
                </a:ext>
              </a:extLst>
            </p:cNvPr>
            <p:cNvSpPr/>
            <p:nvPr/>
          </p:nvSpPr>
          <p:spPr>
            <a:xfrm>
              <a:off x="959205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フリーフォーム 35">
              <a:extLst>
                <a:ext uri="{FF2B5EF4-FFF2-40B4-BE49-F238E27FC236}">
                  <a16:creationId xmlns:a16="http://schemas.microsoft.com/office/drawing/2014/main" id="{0219FB24-8DE4-4F33-9F50-4C21E36C949C}"/>
                </a:ext>
              </a:extLst>
            </p:cNvPr>
            <p:cNvSpPr/>
            <p:nvPr/>
          </p:nvSpPr>
          <p:spPr>
            <a:xfrm>
              <a:off x="9590825" y="3994716"/>
              <a:ext cx="296586" cy="294958"/>
            </a:xfrm>
            <a:custGeom>
              <a:avLst/>
              <a:gdLst/>
              <a:ahLst/>
              <a:cxnLst/>
              <a:rect l="l" t="t" r="r" b="b"/>
              <a:pathLst>
                <a:path w="296586" h="294958">
                  <a:moveTo>
                    <a:pt x="207220" y="81553"/>
                  </a:moveTo>
                  <a:cubicBezTo>
                    <a:pt x="218180" y="81553"/>
                    <a:pt x="225180" y="90180"/>
                    <a:pt x="228218" y="107435"/>
                  </a:cubicBezTo>
                  <a:cubicBezTo>
                    <a:pt x="229412" y="114055"/>
                    <a:pt x="230009" y="127457"/>
                    <a:pt x="230009" y="147642"/>
                  </a:cubicBezTo>
                  <a:cubicBezTo>
                    <a:pt x="230009" y="168695"/>
                    <a:pt x="229521" y="182097"/>
                    <a:pt x="228544" y="187849"/>
                  </a:cubicBezTo>
                  <a:cubicBezTo>
                    <a:pt x="225722" y="204995"/>
                    <a:pt x="218886" y="213568"/>
                    <a:pt x="208033" y="213568"/>
                  </a:cubicBezTo>
                  <a:cubicBezTo>
                    <a:pt x="198267" y="213568"/>
                    <a:pt x="191864" y="207871"/>
                    <a:pt x="188825" y="196476"/>
                  </a:cubicBezTo>
                  <a:cubicBezTo>
                    <a:pt x="186438" y="188011"/>
                    <a:pt x="185244" y="171842"/>
                    <a:pt x="185244" y="147967"/>
                  </a:cubicBezTo>
                  <a:cubicBezTo>
                    <a:pt x="185244" y="123550"/>
                    <a:pt x="186329" y="107164"/>
                    <a:pt x="188500" y="98808"/>
                  </a:cubicBezTo>
                  <a:cubicBezTo>
                    <a:pt x="191538" y="87304"/>
                    <a:pt x="197778" y="81553"/>
                    <a:pt x="207220" y="81553"/>
                  </a:cubicBezTo>
                  <a:close/>
                  <a:moveTo>
                    <a:pt x="78623" y="54694"/>
                  </a:moveTo>
                  <a:cubicBezTo>
                    <a:pt x="76235" y="64461"/>
                    <a:pt x="71677" y="71081"/>
                    <a:pt x="64949" y="74553"/>
                  </a:cubicBezTo>
                  <a:cubicBezTo>
                    <a:pt x="59849" y="77266"/>
                    <a:pt x="51981" y="78623"/>
                    <a:pt x="41346" y="78623"/>
                  </a:cubicBezTo>
                  <a:lnTo>
                    <a:pt x="41346" y="104993"/>
                  </a:lnTo>
                  <a:lnTo>
                    <a:pt x="72925" y="104993"/>
                  </a:lnTo>
                  <a:lnTo>
                    <a:pt x="72925" y="208359"/>
                  </a:lnTo>
                  <a:lnTo>
                    <a:pt x="41346" y="208359"/>
                  </a:lnTo>
                  <a:lnTo>
                    <a:pt x="41346" y="237660"/>
                  </a:lnTo>
                  <a:lnTo>
                    <a:pt x="139014" y="237660"/>
                  </a:lnTo>
                  <a:lnTo>
                    <a:pt x="139014" y="208359"/>
                  </a:lnTo>
                  <a:lnTo>
                    <a:pt x="109551" y="208359"/>
                  </a:lnTo>
                  <a:lnTo>
                    <a:pt x="109551" y="54694"/>
                  </a:lnTo>
                  <a:close/>
                  <a:moveTo>
                    <a:pt x="208033" y="51276"/>
                  </a:moveTo>
                  <a:cubicBezTo>
                    <a:pt x="186655" y="51276"/>
                    <a:pt x="171191" y="58899"/>
                    <a:pt x="161641" y="74146"/>
                  </a:cubicBezTo>
                  <a:cubicBezTo>
                    <a:pt x="152091" y="89393"/>
                    <a:pt x="147316" y="114000"/>
                    <a:pt x="147316" y="147967"/>
                  </a:cubicBezTo>
                  <a:cubicBezTo>
                    <a:pt x="147316" y="181826"/>
                    <a:pt x="151983" y="206243"/>
                    <a:pt x="161315" y="221219"/>
                  </a:cubicBezTo>
                  <a:cubicBezTo>
                    <a:pt x="170757" y="236629"/>
                    <a:pt x="186329" y="244334"/>
                    <a:pt x="208033" y="244334"/>
                  </a:cubicBezTo>
                  <a:cubicBezTo>
                    <a:pt x="229303" y="244334"/>
                    <a:pt x="244551" y="236737"/>
                    <a:pt x="253775" y="221544"/>
                  </a:cubicBezTo>
                  <a:cubicBezTo>
                    <a:pt x="262782" y="206677"/>
                    <a:pt x="267286" y="182043"/>
                    <a:pt x="267286" y="147642"/>
                  </a:cubicBezTo>
                  <a:cubicBezTo>
                    <a:pt x="267286" y="113349"/>
                    <a:pt x="263053" y="88932"/>
                    <a:pt x="254589" y="74390"/>
                  </a:cubicBezTo>
                  <a:cubicBezTo>
                    <a:pt x="245582" y="58980"/>
                    <a:pt x="230063" y="51276"/>
                    <a:pt x="208033" y="51276"/>
                  </a:cubicBezTo>
                  <a:close/>
                  <a:moveTo>
                    <a:pt x="148293" y="0"/>
                  </a:moveTo>
                  <a:cubicBezTo>
                    <a:pt x="188988" y="0"/>
                    <a:pt x="223877" y="14460"/>
                    <a:pt x="252961" y="43381"/>
                  </a:cubicBezTo>
                  <a:cubicBezTo>
                    <a:pt x="282044" y="72301"/>
                    <a:pt x="296586" y="107055"/>
                    <a:pt x="296586" y="147642"/>
                  </a:cubicBezTo>
                  <a:cubicBezTo>
                    <a:pt x="296586" y="188228"/>
                    <a:pt x="282044" y="222928"/>
                    <a:pt x="252961" y="251740"/>
                  </a:cubicBezTo>
                  <a:cubicBezTo>
                    <a:pt x="223877" y="280552"/>
                    <a:pt x="188988" y="294958"/>
                    <a:pt x="148293" y="294958"/>
                  </a:cubicBezTo>
                  <a:cubicBezTo>
                    <a:pt x="107598" y="294958"/>
                    <a:pt x="72708" y="280552"/>
                    <a:pt x="43625" y="251740"/>
                  </a:cubicBezTo>
                  <a:cubicBezTo>
                    <a:pt x="14541" y="222928"/>
                    <a:pt x="0" y="188228"/>
                    <a:pt x="0" y="147642"/>
                  </a:cubicBezTo>
                  <a:cubicBezTo>
                    <a:pt x="0" y="107055"/>
                    <a:pt x="14541" y="72301"/>
                    <a:pt x="43625" y="43381"/>
                  </a:cubicBezTo>
                  <a:cubicBezTo>
                    <a:pt x="72708" y="14460"/>
                    <a:pt x="107598" y="0"/>
                    <a:pt x="148293"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8297762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FC5EA13524B040B8FB4A24C9C48CB1" ma:contentTypeVersion="1" ma:contentTypeDescription="Create a new document." ma:contentTypeScope="" ma:versionID="128d723f0e7cd1d097b8ec7dd37d6063">
  <xsd:schema xmlns:xsd="http://www.w3.org/2001/XMLSchema" xmlns:xs="http://www.w3.org/2001/XMLSchema" xmlns:p="http://schemas.microsoft.com/office/2006/metadata/properties" xmlns:ns2="1c316a70-1c3f-4244-a711-26590f222ff0" targetNamespace="http://schemas.microsoft.com/office/2006/metadata/properties" ma:root="true" ma:fieldsID="e308ae570fd73c0fe621d1b6db3dc176" ns2:_="">
    <xsd:import namespace="1c316a70-1c3f-4244-a711-26590f222ff0"/>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316a70-1c3f-4244-a711-26590f222f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811509B-3F83-401B-B034-0C72DB27D308}"/>
</file>

<file path=customXml/itemProps2.xml><?xml version="1.0" encoding="utf-8"?>
<ds:datastoreItem xmlns:ds="http://schemas.openxmlformats.org/officeDocument/2006/customXml" ds:itemID="{AB34702B-EE11-46E8-92A3-6606C0F92FE2}"/>
</file>

<file path=customXml/itemProps3.xml><?xml version="1.0" encoding="utf-8"?>
<ds:datastoreItem xmlns:ds="http://schemas.openxmlformats.org/officeDocument/2006/customXml" ds:itemID="{40D71944-0F8C-4B66-9015-FB1D9A79E29E}"/>
</file>

<file path=docProps/app.xml><?xml version="1.0" encoding="utf-8"?>
<Properties xmlns="http://schemas.openxmlformats.org/officeDocument/2006/extended-properties" xmlns:vt="http://schemas.openxmlformats.org/officeDocument/2006/docPropsVTypes">
  <Template>Office Theme</Template>
  <TotalTime>0</TotalTime>
  <Words>3841</Words>
  <Application>Microsoft Office PowerPoint</Application>
  <PresentationFormat>画面に合わせる (4:3)</PresentationFormat>
  <Paragraphs>869</Paragraphs>
  <Slides>56</Slides>
  <Notes>56</Notes>
  <HiddenSlides>0</HiddenSlides>
  <MMClips>0</MMClips>
  <ScaleCrop>false</ScaleCrop>
  <HeadingPairs>
    <vt:vector size="8" baseType="variant">
      <vt:variant>
        <vt:lpstr>使用されているフォント</vt:lpstr>
      </vt:variant>
      <vt:variant>
        <vt:i4>12</vt:i4>
      </vt:variant>
      <vt:variant>
        <vt:lpstr>テーマ</vt:lpstr>
      </vt:variant>
      <vt:variant>
        <vt:i4>1</vt:i4>
      </vt:variant>
      <vt:variant>
        <vt:lpstr>埋め込まれた OLE サーバー</vt:lpstr>
      </vt:variant>
      <vt:variant>
        <vt:i4>1</vt:i4>
      </vt:variant>
      <vt:variant>
        <vt:lpstr>スライド タイトル</vt:lpstr>
      </vt:variant>
      <vt:variant>
        <vt:i4>56</vt:i4>
      </vt:variant>
    </vt:vector>
  </HeadingPairs>
  <TitlesOfParts>
    <vt:vector size="70" baseType="lpstr">
      <vt:lpstr>Meiryo UI</vt:lpstr>
      <vt:lpstr>SimSun</vt:lpstr>
      <vt:lpstr>Yu Gothic UI</vt:lpstr>
      <vt:lpstr>メイリオ</vt:lpstr>
      <vt:lpstr>メイリオ</vt:lpstr>
      <vt:lpstr>游ゴシック</vt:lpstr>
      <vt:lpstr>游ゴシック</vt:lpstr>
      <vt:lpstr>游ゴシック Light</vt:lpstr>
      <vt:lpstr>Arial</vt:lpstr>
      <vt:lpstr>Calibri</vt:lpstr>
      <vt:lpstr>Calibri Light</vt:lpstr>
      <vt:lpstr>Times New Roman</vt:lpstr>
      <vt:lpstr>ホワイト</vt:lpstr>
      <vt:lpstr>think-cell スライド</vt:lpstr>
      <vt:lpstr>PowerPoint プレゼンテーション</vt:lpstr>
      <vt:lpstr>PowerPoint プレゼンテーション</vt:lpstr>
      <vt:lpstr>PowerPoint プレゼンテーション</vt:lpstr>
      <vt:lpstr>マイナンバーカードを使ったスマホでの 確定申告に必要なもの</vt:lpstr>
      <vt:lpstr>国税庁の確定申告書等作成コーナーに アクセスして作成開始</vt:lpstr>
      <vt:lpstr>国税庁の確定申告書等作成コーナーに アクセスして作成開始</vt:lpstr>
      <vt:lpstr>国税庁の確定申告書等作成コーナーに アクセスして作成開始</vt:lpstr>
      <vt:lpstr>国税庁の確定申告書等作成コーナーに アクセスして作成開始</vt:lpstr>
      <vt:lpstr>国税庁の確定申告書等作成コーナーに アクセスして作成開始</vt:lpstr>
      <vt:lpstr>国税庁の確定申告書等作成コーナーに アクセスして作成開始</vt:lpstr>
      <vt:lpstr>マイナポータル連携とは</vt:lpstr>
      <vt:lpstr>マイナポータル連携 ～｢連携する｣を選択した場合～</vt:lpstr>
      <vt:lpstr>マイナポータル連携 ～｢連携する｣を選択した場合～</vt:lpstr>
      <vt:lpstr>マイナポータル連携 ～｢連携する｣を選択した場合～</vt:lpstr>
      <vt:lpstr>マイナポータル連携 ～｢連携する｣を選択した場合～</vt:lpstr>
      <vt:lpstr>マイナポータル連携 ～｢連携する｣を選択した場合～</vt:lpstr>
      <vt:lpstr>マイナポータル連携 ～｢連携する｣を選択した場合～</vt:lpstr>
      <vt:lpstr>マイナポータル連携 ～｢連携する｣を選択した場合～</vt:lpstr>
      <vt:lpstr>マイナポータル連携 ～｢連携する｣を選択した場合～</vt:lpstr>
      <vt:lpstr>マイナポータル連携 ～｢連携する｣を選択した場合～</vt:lpstr>
      <vt:lpstr>マイナポータル連携 ～｢連携する｣を選択した場合～</vt:lpstr>
      <vt:lpstr>マイナポータル連携 ～｢連携しない｣を選択した場合～</vt:lpstr>
      <vt:lpstr>マイナポータル連携 ～｢連携しない｣を選択した場合～</vt:lpstr>
      <vt:lpstr>マイナポータル連携 ～｢連携しない｣を選択した場合～</vt:lpstr>
      <vt:lpstr>マイナポータル連携 ～｢連携しない｣を選択した場合～</vt:lpstr>
      <vt:lpstr>マイナポータル連携 ～｢連携しない｣を選択した場合～</vt:lpstr>
      <vt:lpstr>マイナポータル連携 ～｢連携しない｣を選択した場合～</vt:lpstr>
      <vt:lpstr>マイナポータル連携 ～｢連携しない｣を選択した場合～</vt:lpstr>
      <vt:lpstr>xmlデータの読込</vt:lpstr>
      <vt:lpstr>金額等の入力</vt:lpstr>
      <vt:lpstr>金額等の入力</vt:lpstr>
      <vt:lpstr>金額等の入力</vt:lpstr>
      <vt:lpstr>金額等の入力</vt:lpstr>
      <vt:lpstr>金額等の入力</vt:lpstr>
      <vt:lpstr>金額等の入力</vt:lpstr>
      <vt:lpstr>マイナンバーの入力</vt:lpstr>
      <vt:lpstr>申告書データの送信</vt:lpstr>
      <vt:lpstr>申告書データの送信</vt:lpstr>
      <vt:lpstr>申告書データの送信</vt:lpstr>
      <vt:lpstr>申告書データを印刷して保存</vt:lpstr>
      <vt:lpstr>申告書データを印刷して保存</vt:lpstr>
      <vt:lpstr>申告書データを印刷して保存</vt:lpstr>
      <vt:lpstr>申告書データを印刷して保存</vt:lpstr>
      <vt:lpstr>申告書の保存データの修正・再開</vt:lpstr>
      <vt:lpstr>申告書の保存データの修正・再開</vt:lpstr>
      <vt:lpstr>申告書の保存データの修正・再開</vt:lpstr>
      <vt:lpstr>申告書データの送信</vt:lpstr>
      <vt:lpstr>申告書データの送信</vt:lpstr>
      <vt:lpstr>申告書データの送信</vt:lpstr>
      <vt:lpstr>申告書データを印刷して保存</vt:lpstr>
      <vt:lpstr>申告書データを印刷して保存</vt:lpstr>
      <vt:lpstr>申告書データを印刷して保存</vt:lpstr>
      <vt:lpstr>申告書の保存データの修正・再開</vt:lpstr>
      <vt:lpstr>申告書の保存データの修正・再開</vt:lpstr>
      <vt:lpstr>申告書の保存データの修正・再開</vt:lpstr>
      <vt:lpstr>マイナポータル連携に係る事前準備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2021-06-04T06:47:33Z</dcterms:created>
  <dcterms:modified xsi:type="dcterms:W3CDTF">2023-08-31T02:32:13Z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0x01010048FC5EA13524B040B8FB4A24C9C48CB1</vt:lpwstr>
  </property>
</Properties>
</file>