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5"/>
  </p:notesMasterIdLst>
  <p:sldIdLst>
    <p:sldId id="260" r:id="rId2"/>
    <p:sldId id="262" r:id="rId3"/>
    <p:sldId id="266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F6"/>
    <a:srgbClr val="F3FFF3"/>
    <a:srgbClr val="FFFDF1"/>
    <a:srgbClr val="FFF8DA"/>
    <a:srgbClr val="FEFDFB"/>
    <a:srgbClr val="E76B00"/>
    <a:srgbClr val="F08200"/>
    <a:srgbClr val="FDD200"/>
    <a:srgbClr val="E8E9F7"/>
    <a:srgbClr val="FF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 autoAdjust="0"/>
    <p:restoredTop sz="94663"/>
  </p:normalViewPr>
  <p:slideViewPr>
    <p:cSldViewPr snapToGrid="0" showGuides="1">
      <p:cViewPr varScale="1">
        <p:scale>
          <a:sx n="76" d="100"/>
          <a:sy n="76" d="100"/>
        </p:scale>
        <p:origin x="3192" y="108"/>
      </p:cViewPr>
      <p:guideLst>
        <p:guide orient="horz" pos="3368"/>
        <p:guide pos="2381"/>
      </p:guideLst>
    </p:cSldViewPr>
  </p:slideViewPr>
  <p:notesTextViewPr>
    <p:cViewPr>
      <p:scale>
        <a:sx n="55" d="100"/>
        <a:sy n="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E8835-E4B0-E542-A78D-97E7A5E2EEF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F9C4A-3386-5E48-A34F-3791D972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5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F9C4A-3386-5E48-A34F-3791D972D1E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8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8B17-5018-6498-4935-764BE771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0B9F8B-CC15-08FC-718D-C9733F71B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F3B790-4E8C-7047-A0F1-74E89FB28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95F76D-A53B-542D-7091-9007C4249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F9C4A-3386-5E48-A34F-3791D972D1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91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6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5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6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71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9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9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31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0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7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179F-BB7F-7047-8D1B-5C93F04B5FAA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AE7B-3B03-FB4B-83E8-16B7B39C9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8B5EF5D-DA3B-3C27-6F7E-EFEAF391E1D8}"/>
              </a:ext>
            </a:extLst>
          </p:cNvPr>
          <p:cNvSpPr/>
          <p:nvPr/>
        </p:nvSpPr>
        <p:spPr>
          <a:xfrm>
            <a:off x="0" y="8261317"/>
            <a:ext cx="7559675" cy="2430496"/>
          </a:xfrm>
          <a:prstGeom prst="rect">
            <a:avLst/>
          </a:prstGeom>
          <a:pattFill prst="pct20">
            <a:fgClr>
              <a:srgbClr val="E8E9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1631EB-4778-CDDF-D5FF-BFE5C6F24132}"/>
              </a:ext>
            </a:extLst>
          </p:cNvPr>
          <p:cNvSpPr txBox="1"/>
          <p:nvPr/>
        </p:nvSpPr>
        <p:spPr>
          <a:xfrm>
            <a:off x="2859061" y="3301773"/>
            <a:ext cx="184383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solidFill>
                  <a:srgbClr val="00206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開催</a:t>
            </a:r>
            <a:r>
              <a:rPr kumimoji="1" lang="ja-JP" altLang="en-US" sz="1600" b="1">
                <a:solidFill>
                  <a:srgbClr val="002060"/>
                </a:solidFill>
                <a:latin typeface="+mn-ea"/>
              </a:rPr>
              <a:t>スケジュール</a:t>
            </a:r>
            <a:endParaRPr kumimoji="1" lang="ja-JP" altLang="en-US" sz="1600" b="1" kern="0" spc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199716D-AB68-35B0-ECE0-D1481FBE9784}"/>
              </a:ext>
            </a:extLst>
          </p:cNvPr>
          <p:cNvSpPr txBox="1"/>
          <p:nvPr/>
        </p:nvSpPr>
        <p:spPr>
          <a:xfrm>
            <a:off x="2040081" y="9577139"/>
            <a:ext cx="698459" cy="276999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08200"/>
                </a:solidFill>
                <a:latin typeface="+mn-ea"/>
              </a:rPr>
              <a:t>電話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DAFCEB-FDF4-2453-9621-A42E94503C91}"/>
              </a:ext>
            </a:extLst>
          </p:cNvPr>
          <p:cNvSpPr txBox="1"/>
          <p:nvPr/>
        </p:nvSpPr>
        <p:spPr>
          <a:xfrm>
            <a:off x="3224041" y="9586837"/>
            <a:ext cx="3640730" cy="427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XX-XXXX-XXXX</a:t>
            </a:r>
            <a:endParaRPr lang="ja-JP" altLang="en-US" sz="28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51B598D-0A10-023F-5E8F-D746FF35E369}"/>
              </a:ext>
            </a:extLst>
          </p:cNvPr>
          <p:cNvSpPr txBox="1"/>
          <p:nvPr/>
        </p:nvSpPr>
        <p:spPr>
          <a:xfrm>
            <a:off x="2040082" y="9986554"/>
            <a:ext cx="1010850" cy="276999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08200"/>
                </a:solidFill>
                <a:latin typeface="+mn-ea"/>
              </a:rPr>
              <a:t>受付時間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B8D6D82-EB06-FFD1-07DD-F6B6191111AB}"/>
              </a:ext>
            </a:extLst>
          </p:cNvPr>
          <p:cNvSpPr txBox="1"/>
          <p:nvPr/>
        </p:nvSpPr>
        <p:spPr>
          <a:xfrm>
            <a:off x="3249873" y="9935772"/>
            <a:ext cx="3640730" cy="378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sz="1800" b="0" dirty="0">
                <a:solidFill>
                  <a:srgbClr val="002060"/>
                </a:solidFill>
                <a:latin typeface="+mn-ea"/>
                <a:ea typeface="+mn-ea"/>
              </a:rPr>
              <a:t>XX:XX – XX:XX</a:t>
            </a:r>
          </a:p>
        </p:txBody>
      </p:sp>
      <p:sp>
        <p:nvSpPr>
          <p:cNvPr id="48" name="角丸四角形 6">
            <a:extLst>
              <a:ext uri="{FF2B5EF4-FFF2-40B4-BE49-F238E27FC236}">
                <a16:creationId xmlns:a16="http://schemas.microsoft.com/office/drawing/2014/main" id="{22283F75-A52F-94D1-8497-D9E81D883821}"/>
              </a:ext>
            </a:extLst>
          </p:cNvPr>
          <p:cNvSpPr/>
          <p:nvPr/>
        </p:nvSpPr>
        <p:spPr>
          <a:xfrm>
            <a:off x="-1" y="8252090"/>
            <a:ext cx="7559675" cy="410528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○○月○○日 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○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) </a:t>
            </a:r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受付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開始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8FDFB31-3CBC-F02F-9368-81F433E89479}"/>
              </a:ext>
            </a:extLst>
          </p:cNvPr>
          <p:cNvCxnSpPr>
            <a:cxnSpLocks/>
          </p:cNvCxnSpPr>
          <p:nvPr/>
        </p:nvCxnSpPr>
        <p:spPr>
          <a:xfrm>
            <a:off x="2200851" y="3448847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DBD412AA-E035-E4FE-5A09-3D9386D33461}"/>
              </a:ext>
            </a:extLst>
          </p:cNvPr>
          <p:cNvCxnSpPr>
            <a:cxnSpLocks/>
          </p:cNvCxnSpPr>
          <p:nvPr/>
        </p:nvCxnSpPr>
        <p:spPr>
          <a:xfrm>
            <a:off x="4738696" y="3448847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1B832CC-E81E-E01B-E84D-AEB9E5A0154B}"/>
              </a:ext>
            </a:extLst>
          </p:cNvPr>
          <p:cNvSpPr/>
          <p:nvPr/>
        </p:nvSpPr>
        <p:spPr>
          <a:xfrm>
            <a:off x="89800" y="78212"/>
            <a:ext cx="7380076" cy="10508671"/>
          </a:xfrm>
          <a:prstGeom prst="rect">
            <a:avLst/>
          </a:prstGeom>
          <a:noFill/>
          <a:ln w="63500" cmpd="dbl">
            <a:gradFill>
              <a:gsLst>
                <a:gs pos="0">
                  <a:srgbClr val="F08200"/>
                </a:gs>
                <a:gs pos="48000">
                  <a:srgbClr val="FFC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9" name="表 38">
            <a:extLst>
              <a:ext uri="{FF2B5EF4-FFF2-40B4-BE49-F238E27FC236}">
                <a16:creationId xmlns:a16="http://schemas.microsoft.com/office/drawing/2014/main" id="{0FF5018A-D578-6B67-2B15-FAD3190D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86401"/>
              </p:ext>
            </p:extLst>
          </p:nvPr>
        </p:nvGraphicFramePr>
        <p:xfrm>
          <a:off x="431235" y="3681691"/>
          <a:ext cx="6690192" cy="4140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046">
                  <a:extLst>
                    <a:ext uri="{9D8B030D-6E8A-4147-A177-3AD203B41FA5}">
                      <a16:colId xmlns:a16="http://schemas.microsoft.com/office/drawing/2014/main" val="2644961145"/>
                    </a:ext>
                  </a:extLst>
                </a:gridCol>
                <a:gridCol w="1301799">
                  <a:extLst>
                    <a:ext uri="{9D8B030D-6E8A-4147-A177-3AD203B41FA5}">
                      <a16:colId xmlns:a16="http://schemas.microsoft.com/office/drawing/2014/main" val="21800359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94311614"/>
                    </a:ext>
                  </a:extLst>
                </a:gridCol>
                <a:gridCol w="2722147">
                  <a:extLst>
                    <a:ext uri="{9D8B030D-6E8A-4147-A177-3AD203B41FA5}">
                      <a16:colId xmlns:a16="http://schemas.microsoft.com/office/drawing/2014/main" val="2214290678"/>
                    </a:ext>
                  </a:extLst>
                </a:gridCol>
              </a:tblGrid>
              <a:tr h="3206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日程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時間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場所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講座内容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47312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</a:t>
                      </a:r>
                      <a:endParaRPr kumimoji="1" lang="ja-JP" altLang="en-US" sz="14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00:00〜00:00</a:t>
                      </a:r>
                      <a:endParaRPr kumimoji="1" lang="ja-JP" altLang="en-US" sz="14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7288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38717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5289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8755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37515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70021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67956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69522"/>
                  </a:ext>
                </a:extLst>
              </a:tr>
              <a:tr h="42440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00:00〜00:00</a:t>
                      </a:r>
                      <a:endParaRPr kumimoji="1" lang="ja-JP" alt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11235"/>
                  </a:ext>
                </a:extLst>
              </a:tr>
            </a:tbl>
          </a:graphicData>
        </a:graphic>
      </p:graphicFrame>
      <p:sp>
        <p:nvSpPr>
          <p:cNvPr id="62" name="対角する 2 つの角を丸めた四角形 61">
            <a:extLst>
              <a:ext uri="{FF2B5EF4-FFF2-40B4-BE49-F238E27FC236}">
                <a16:creationId xmlns:a16="http://schemas.microsoft.com/office/drawing/2014/main" id="{DD996D02-4C8E-33E8-4DF4-71A3A792C141}"/>
              </a:ext>
            </a:extLst>
          </p:cNvPr>
          <p:cNvSpPr/>
          <p:nvPr/>
        </p:nvSpPr>
        <p:spPr>
          <a:xfrm>
            <a:off x="2040081" y="9048908"/>
            <a:ext cx="2641259" cy="410528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担当会社名・部署名</a:t>
            </a:r>
            <a:endParaRPr lang="ja-JP" altLang="en-US" sz="1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E7D9773-0696-BE63-3ACB-06706E7BF30B}"/>
              </a:ext>
            </a:extLst>
          </p:cNvPr>
          <p:cNvSpPr/>
          <p:nvPr/>
        </p:nvSpPr>
        <p:spPr>
          <a:xfrm>
            <a:off x="461706" y="8914796"/>
            <a:ext cx="1236861" cy="805230"/>
          </a:xfrm>
          <a:prstGeom prst="rect">
            <a:avLst/>
          </a:prstGeom>
          <a:solidFill>
            <a:srgbClr val="FE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F2938F18-D2B8-D97A-C0AE-6A552C66C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5" y="9036083"/>
            <a:ext cx="1281944" cy="87497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8E1ACD-2C64-4315-A094-0F553A216D1A}"/>
              </a:ext>
            </a:extLst>
          </p:cNvPr>
          <p:cNvSpPr txBox="1"/>
          <p:nvPr/>
        </p:nvSpPr>
        <p:spPr>
          <a:xfrm>
            <a:off x="461706" y="9259776"/>
            <a:ext cx="12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お申込み</a:t>
            </a:r>
            <a:endParaRPr kumimoji="1" lang="en-US" altLang="ja-JP" sz="12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問い合わせ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D08A7080-0557-2907-046C-4890F8D4F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1350" y="8261693"/>
            <a:ext cx="1712792" cy="1335831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FB66B5-5929-1561-F950-91808324D28A}"/>
              </a:ext>
            </a:extLst>
          </p:cNvPr>
          <p:cNvSpPr txBox="1"/>
          <p:nvPr/>
        </p:nvSpPr>
        <p:spPr>
          <a:xfrm>
            <a:off x="5668281" y="8571845"/>
            <a:ext cx="17159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参加の</a:t>
            </a:r>
            <a:r>
              <a:rPr lang="ja-JP" altLang="en-US" sz="1200">
                <a:solidFill>
                  <a:srgbClr val="002060"/>
                </a:solidFill>
                <a:latin typeface="+mj-ea"/>
                <a:ea typeface="+mj-ea"/>
              </a:rPr>
              <a:t>申し込みは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200">
                <a:solidFill>
                  <a:srgbClr val="002060"/>
                </a:solidFill>
                <a:latin typeface="+mj-ea"/>
                <a:ea typeface="+mj-ea"/>
              </a:rPr>
              <a:t>こちらに</a:t>
            </a:r>
            <a:endParaRPr lang="en-US" altLang="ja-JP" sz="12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200">
                <a:solidFill>
                  <a:srgbClr val="002060"/>
                </a:solidFill>
                <a:latin typeface="+mj-ea"/>
                <a:ea typeface="+mj-ea"/>
              </a:rPr>
              <a:t>ご連絡</a:t>
            </a:r>
            <a:r>
              <a:rPr lang="ja-JP" altLang="en-US" sz="1200" dirty="0">
                <a:solidFill>
                  <a:srgbClr val="002060"/>
                </a:solidFill>
                <a:latin typeface="+mj-ea"/>
                <a:ea typeface="+mj-ea"/>
              </a:rPr>
              <a:t>ください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1B2FDF61-B1EE-F883-AB27-074ED2A042EE}"/>
              </a:ext>
            </a:extLst>
          </p:cNvPr>
          <p:cNvSpPr/>
          <p:nvPr/>
        </p:nvSpPr>
        <p:spPr>
          <a:xfrm>
            <a:off x="410540" y="1822505"/>
            <a:ext cx="6737676" cy="1113207"/>
          </a:xfrm>
          <a:prstGeom prst="roundRect">
            <a:avLst>
              <a:gd name="adj" fmla="val 18784"/>
            </a:avLst>
          </a:prstGeom>
          <a:solidFill>
            <a:srgbClr val="EDEDF6">
              <a:alpha val="65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DD9816-5841-E46F-449A-8EC3A999CC7E}"/>
              </a:ext>
            </a:extLst>
          </p:cNvPr>
          <p:cNvSpPr txBox="1"/>
          <p:nvPr/>
        </p:nvSpPr>
        <p:spPr>
          <a:xfrm>
            <a:off x="917076" y="2016932"/>
            <a:ext cx="571851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pc="100">
                <a:solidFill>
                  <a:srgbClr val="002060"/>
                </a:solidFill>
                <a:latin typeface="+mj-ea"/>
                <a:ea typeface="+mj-ea"/>
              </a:rPr>
              <a:t>初心者</a:t>
            </a:r>
            <a:r>
              <a:rPr lang="ja-JP" altLang="en-US" spc="100" dirty="0">
                <a:solidFill>
                  <a:srgbClr val="002060"/>
                </a:solidFill>
                <a:latin typeface="+mj-ea"/>
                <a:ea typeface="+mj-ea"/>
              </a:rPr>
              <a:t>でも安心してスマホの活用方法を学べる講習会です。</a:t>
            </a:r>
            <a:endParaRPr lang="en-US" altLang="ja-JP" spc="1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pc="100" dirty="0">
                <a:solidFill>
                  <a:srgbClr val="002060"/>
                </a:solidFill>
                <a:latin typeface="+mj-ea"/>
                <a:ea typeface="+mj-ea"/>
              </a:rPr>
              <a:t>実際に体験しながら一緒に学びませんか？</a:t>
            </a:r>
            <a:endParaRPr lang="en-US" altLang="ja-JP" spc="1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pc="100" dirty="0">
                <a:solidFill>
                  <a:srgbClr val="002060"/>
                </a:solidFill>
                <a:latin typeface="+mj-ea"/>
                <a:ea typeface="+mj-ea"/>
              </a:rPr>
              <a:t>お住いの近くの会場で受講することが可能です。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86EFF34-1445-09C0-79CC-DE3430CC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301" y="2430496"/>
            <a:ext cx="1232573" cy="1074337"/>
          </a:xfrm>
          <a:prstGeom prst="rect">
            <a:avLst/>
          </a:prstGeom>
          <a:effectLst>
            <a:outerShdw dist="53489" dir="2520000" algn="l" rotWithShape="0">
              <a:srgbClr val="F08200">
                <a:alpha val="58442"/>
              </a:srgbClr>
            </a:outerShdw>
          </a:effec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5A4B5F-31DB-50A3-88CC-0BA4797E8F6E}"/>
              </a:ext>
            </a:extLst>
          </p:cNvPr>
          <p:cNvSpPr/>
          <p:nvPr/>
        </p:nvSpPr>
        <p:spPr>
          <a:xfrm>
            <a:off x="-2953062" y="14989"/>
            <a:ext cx="2593298" cy="101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＜全類型共通＞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広報誌・チラシ用フォーマット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A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４サイズ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Ver.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009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6B660-9BEB-E4FA-E792-EF14CE8D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40532F-4A74-1A77-1532-BF2A3D57D3BD}"/>
              </a:ext>
            </a:extLst>
          </p:cNvPr>
          <p:cNvSpPr/>
          <p:nvPr/>
        </p:nvSpPr>
        <p:spPr>
          <a:xfrm>
            <a:off x="1" y="9306334"/>
            <a:ext cx="7559675" cy="1385478"/>
          </a:xfrm>
          <a:prstGeom prst="rect">
            <a:avLst/>
          </a:prstGeom>
          <a:pattFill prst="pct20">
            <a:fgClr>
              <a:srgbClr val="E8E9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970892-D7FA-3ECE-F995-8C9676F2B037}"/>
              </a:ext>
            </a:extLst>
          </p:cNvPr>
          <p:cNvSpPr txBox="1"/>
          <p:nvPr/>
        </p:nvSpPr>
        <p:spPr>
          <a:xfrm>
            <a:off x="2963222" y="7441167"/>
            <a:ext cx="1633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082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開催</a:t>
            </a:r>
            <a:r>
              <a:rPr kumimoji="1" lang="ja-JP" altLang="en-US" sz="1400" b="1" dirty="0">
                <a:solidFill>
                  <a:srgbClr val="F08200"/>
                </a:solidFill>
                <a:latin typeface="+mn-ea"/>
              </a:rPr>
              <a:t>スケジュール</a:t>
            </a:r>
            <a:endParaRPr kumimoji="1" lang="ja-JP" altLang="en-US" sz="1400" b="1" kern="0" spc="1200" dirty="0">
              <a:solidFill>
                <a:srgbClr val="F08200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40CB12-AC42-5C87-1D5D-B8272CE7C195}"/>
              </a:ext>
            </a:extLst>
          </p:cNvPr>
          <p:cNvSpPr txBox="1"/>
          <p:nvPr/>
        </p:nvSpPr>
        <p:spPr>
          <a:xfrm>
            <a:off x="2040082" y="10071049"/>
            <a:ext cx="698459" cy="246221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08200"/>
                </a:solidFill>
                <a:latin typeface="+mn-ea"/>
              </a:rPr>
              <a:t>電話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6E194-6B96-4D45-044F-2A23F3DFA305}"/>
              </a:ext>
            </a:extLst>
          </p:cNvPr>
          <p:cNvSpPr txBox="1"/>
          <p:nvPr/>
        </p:nvSpPr>
        <p:spPr>
          <a:xfrm>
            <a:off x="2738541" y="10043246"/>
            <a:ext cx="3640730" cy="387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sz="2000" dirty="0">
                <a:solidFill>
                  <a:srgbClr val="002060"/>
                </a:solidFill>
                <a:latin typeface="+mn-ea"/>
                <a:ea typeface="+mn-ea"/>
              </a:rPr>
              <a:t>XX-XXXX-XXXX</a:t>
            </a:r>
            <a:endParaRPr lang="ja-JP" altLang="en-US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CD0346-10FE-7C6F-59AE-005FF9EE2512}"/>
              </a:ext>
            </a:extLst>
          </p:cNvPr>
          <p:cNvSpPr txBox="1"/>
          <p:nvPr/>
        </p:nvSpPr>
        <p:spPr>
          <a:xfrm>
            <a:off x="4951053" y="10093839"/>
            <a:ext cx="698458" cy="246221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08200"/>
                </a:solidFill>
                <a:latin typeface="+mn-ea"/>
              </a:rPr>
              <a:t>受付時間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E9D715C-8E2C-B120-82EB-1ECC757F9E41}"/>
              </a:ext>
            </a:extLst>
          </p:cNvPr>
          <p:cNvSpPr txBox="1"/>
          <p:nvPr/>
        </p:nvSpPr>
        <p:spPr>
          <a:xfrm>
            <a:off x="5649511" y="10043246"/>
            <a:ext cx="1478930" cy="3641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b="0" dirty="0">
                <a:solidFill>
                  <a:srgbClr val="002060"/>
                </a:solidFill>
                <a:latin typeface="+mn-ea"/>
                <a:ea typeface="+mn-ea"/>
              </a:rPr>
              <a:t>XX:XX – XX:XX</a:t>
            </a:r>
          </a:p>
        </p:txBody>
      </p:sp>
      <p:sp>
        <p:nvSpPr>
          <p:cNvPr id="23" name="角丸四角形 6">
            <a:extLst>
              <a:ext uri="{FF2B5EF4-FFF2-40B4-BE49-F238E27FC236}">
                <a16:creationId xmlns:a16="http://schemas.microsoft.com/office/drawing/2014/main" id="{F85EE996-E080-65B6-A2FE-0A14CA8BCADB}"/>
              </a:ext>
            </a:extLst>
          </p:cNvPr>
          <p:cNvSpPr/>
          <p:nvPr/>
        </p:nvSpPr>
        <p:spPr>
          <a:xfrm>
            <a:off x="0" y="9120344"/>
            <a:ext cx="7559675" cy="27288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○○月○○日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) 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受付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開始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ED0F818-B113-E4E6-F77B-89D328871150}"/>
              </a:ext>
            </a:extLst>
          </p:cNvPr>
          <p:cNvCxnSpPr>
            <a:cxnSpLocks/>
          </p:cNvCxnSpPr>
          <p:nvPr/>
        </p:nvCxnSpPr>
        <p:spPr>
          <a:xfrm>
            <a:off x="2355772" y="7595470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E05C590-1AC8-C05F-9FEE-0A634293F958}"/>
              </a:ext>
            </a:extLst>
          </p:cNvPr>
          <p:cNvCxnSpPr>
            <a:cxnSpLocks/>
          </p:cNvCxnSpPr>
          <p:nvPr/>
        </p:nvCxnSpPr>
        <p:spPr>
          <a:xfrm>
            <a:off x="4596453" y="7595470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94A4E3B-9DCF-14DE-A263-25E92B6781DF}"/>
              </a:ext>
            </a:extLst>
          </p:cNvPr>
          <p:cNvSpPr/>
          <p:nvPr/>
        </p:nvSpPr>
        <p:spPr>
          <a:xfrm>
            <a:off x="89801" y="5345906"/>
            <a:ext cx="7380076" cy="5240976"/>
          </a:xfrm>
          <a:prstGeom prst="rect">
            <a:avLst/>
          </a:prstGeom>
          <a:noFill/>
          <a:ln w="63500" cmpd="dbl">
            <a:gradFill>
              <a:gsLst>
                <a:gs pos="0">
                  <a:srgbClr val="F08200"/>
                </a:gs>
                <a:gs pos="48000">
                  <a:srgbClr val="FFC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対角する 2 つの角を丸めた四角形 32">
            <a:extLst>
              <a:ext uri="{FF2B5EF4-FFF2-40B4-BE49-F238E27FC236}">
                <a16:creationId xmlns:a16="http://schemas.microsoft.com/office/drawing/2014/main" id="{9F86D971-2721-DBE9-705A-6A41E7127501}"/>
              </a:ext>
            </a:extLst>
          </p:cNvPr>
          <p:cNvSpPr/>
          <p:nvPr/>
        </p:nvSpPr>
        <p:spPr>
          <a:xfrm>
            <a:off x="2040082" y="9632792"/>
            <a:ext cx="1468229" cy="32565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担当会社名・部署名</a:t>
            </a:r>
            <a:endParaRPr lang="ja-JP" altLang="en-US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A93A579-A126-8A2D-375B-D0D44BF9A0E3}"/>
              </a:ext>
            </a:extLst>
          </p:cNvPr>
          <p:cNvSpPr/>
          <p:nvPr/>
        </p:nvSpPr>
        <p:spPr>
          <a:xfrm>
            <a:off x="461707" y="9553307"/>
            <a:ext cx="1236861" cy="805230"/>
          </a:xfrm>
          <a:prstGeom prst="rect">
            <a:avLst/>
          </a:prstGeom>
          <a:solidFill>
            <a:srgbClr val="FE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EB9D8DF-E81F-03FC-F815-13FE01D3A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6" y="9531909"/>
            <a:ext cx="1281944" cy="87497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877CE0-E592-8DE8-8D2B-F557874ABDE4}"/>
              </a:ext>
            </a:extLst>
          </p:cNvPr>
          <p:cNvSpPr txBox="1"/>
          <p:nvPr/>
        </p:nvSpPr>
        <p:spPr>
          <a:xfrm>
            <a:off x="461707" y="9755602"/>
            <a:ext cx="12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お申込み</a:t>
            </a:r>
            <a:endParaRPr kumimoji="1" lang="en-US" altLang="ja-JP" sz="12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問い合わせ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947864D7-311E-C306-5291-BFC871985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908" y="9024221"/>
            <a:ext cx="1468229" cy="964688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5096942-6980-A78D-B558-8E91C4519D97}"/>
              </a:ext>
            </a:extLst>
          </p:cNvPr>
          <p:cNvSpPr txBox="1"/>
          <p:nvPr/>
        </p:nvSpPr>
        <p:spPr>
          <a:xfrm>
            <a:off x="5355113" y="9203748"/>
            <a:ext cx="17159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000" dirty="0">
                <a:solidFill>
                  <a:srgbClr val="002060"/>
                </a:solidFill>
                <a:latin typeface="+mj-ea"/>
                <a:ea typeface="+mj-ea"/>
              </a:rPr>
              <a:t>参加の</a:t>
            </a: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申し込みは</a:t>
            </a:r>
            <a:endParaRPr lang="en-US" altLang="ja-JP" sz="10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こちらに</a:t>
            </a:r>
            <a:endParaRPr lang="en-US" altLang="ja-JP" sz="10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ご連絡</a:t>
            </a:r>
            <a:r>
              <a:rPr lang="ja-JP" altLang="en-US" sz="1000" dirty="0">
                <a:solidFill>
                  <a:srgbClr val="002060"/>
                </a:solidFill>
                <a:latin typeface="+mj-ea"/>
                <a:ea typeface="+mj-ea"/>
              </a:rPr>
              <a:t>ください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74BF3816-33F2-521D-0FFE-AE36E1A13E66}"/>
              </a:ext>
            </a:extLst>
          </p:cNvPr>
          <p:cNvSpPr/>
          <p:nvPr/>
        </p:nvSpPr>
        <p:spPr>
          <a:xfrm>
            <a:off x="410541" y="6537963"/>
            <a:ext cx="6737676" cy="845401"/>
          </a:xfrm>
          <a:prstGeom prst="roundRect">
            <a:avLst>
              <a:gd name="adj" fmla="val 18784"/>
            </a:avLst>
          </a:prstGeom>
          <a:solidFill>
            <a:srgbClr val="EDEDF6">
              <a:alpha val="65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13E933A-83FA-45C5-BADC-FAB4FF1949C6}"/>
              </a:ext>
            </a:extLst>
          </p:cNvPr>
          <p:cNvSpPr txBox="1"/>
          <p:nvPr/>
        </p:nvSpPr>
        <p:spPr>
          <a:xfrm>
            <a:off x="916035" y="6607888"/>
            <a:ext cx="571851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z="1200" spc="100" dirty="0">
                <a:solidFill>
                  <a:srgbClr val="002060"/>
                </a:solidFill>
                <a:latin typeface="+mj-ea"/>
                <a:ea typeface="+mj-ea"/>
              </a:rPr>
              <a:t>初心者でも安心してスマホの活用方法を学べる講習会です。</a:t>
            </a:r>
            <a:endParaRPr lang="en-US" altLang="ja-JP" sz="1200" spc="1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z="1200" spc="100" dirty="0">
                <a:solidFill>
                  <a:srgbClr val="002060"/>
                </a:solidFill>
                <a:latin typeface="+mj-ea"/>
                <a:ea typeface="+mj-ea"/>
              </a:rPr>
              <a:t>実際に体験しながら一緒に学びませんか？</a:t>
            </a:r>
            <a:endParaRPr lang="en-US" altLang="ja-JP" sz="1200" spc="1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ja-JP" altLang="en-US" sz="1200" spc="100" dirty="0">
                <a:solidFill>
                  <a:srgbClr val="002060"/>
                </a:solidFill>
                <a:latin typeface="+mj-ea"/>
                <a:ea typeface="+mj-ea"/>
              </a:rPr>
              <a:t>お住いの近くの会場で受講することが可能です。</a:t>
            </a:r>
          </a:p>
        </p:txBody>
      </p:sp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0090D439-3BCD-C127-EFF2-9954333AFC7C}"/>
              </a:ext>
            </a:extLst>
          </p:cNvPr>
          <p:cNvGraphicFramePr>
            <a:graphicFrameLocks noGrp="1"/>
          </p:cNvGraphicFramePr>
          <p:nvPr/>
        </p:nvGraphicFramePr>
        <p:xfrm>
          <a:off x="422741" y="7755945"/>
          <a:ext cx="6725476" cy="1190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8659">
                  <a:extLst>
                    <a:ext uri="{9D8B030D-6E8A-4147-A177-3AD203B41FA5}">
                      <a16:colId xmlns:a16="http://schemas.microsoft.com/office/drawing/2014/main" val="2644961145"/>
                    </a:ext>
                  </a:extLst>
                </a:gridCol>
                <a:gridCol w="1237790">
                  <a:extLst>
                    <a:ext uri="{9D8B030D-6E8A-4147-A177-3AD203B41FA5}">
                      <a16:colId xmlns:a16="http://schemas.microsoft.com/office/drawing/2014/main" val="2180035900"/>
                    </a:ext>
                  </a:extLst>
                </a:gridCol>
                <a:gridCol w="1970049">
                  <a:extLst>
                    <a:ext uri="{9D8B030D-6E8A-4147-A177-3AD203B41FA5}">
                      <a16:colId xmlns:a16="http://schemas.microsoft.com/office/drawing/2014/main" val="3594311614"/>
                    </a:ext>
                  </a:extLst>
                </a:gridCol>
                <a:gridCol w="2828978">
                  <a:extLst>
                    <a:ext uri="{9D8B030D-6E8A-4147-A177-3AD203B41FA5}">
                      <a16:colId xmlns:a16="http://schemas.microsoft.com/office/drawing/2014/main" val="2214290678"/>
                    </a:ext>
                  </a:extLst>
                </a:gridCol>
              </a:tblGrid>
              <a:tr h="2412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日程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時間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場所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講座内容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47312"/>
                  </a:ext>
                </a:extLst>
              </a:tr>
              <a:tr h="3055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</a:t>
                      </a:r>
                      <a:endParaRPr kumimoji="1" lang="ja-JP" altLang="en-US" sz="12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00:00〜00:00</a:t>
                      </a:r>
                      <a:endParaRPr kumimoji="1" lang="ja-JP" altLang="en-US" sz="12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7288"/>
                  </a:ext>
                </a:extLst>
              </a:tr>
              <a:tr h="3055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00:00〜00:00</a:t>
                      </a:r>
                      <a:endParaRPr kumimoji="1" lang="ja-JP" altLang="en-US" sz="12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38717"/>
                  </a:ext>
                </a:extLst>
              </a:tr>
              <a:tr h="3055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00/00</a:t>
                      </a:r>
                      <a:endParaRPr kumimoji="1" lang="ja-JP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00:00〜00:00</a:t>
                      </a:r>
                      <a:endParaRPr kumimoji="1" lang="ja-JP" altLang="en-US" sz="1200" b="1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5289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CFB7B9-31A1-A21A-2EFD-68F940BC9BFE}"/>
              </a:ext>
            </a:extLst>
          </p:cNvPr>
          <p:cNvSpPr/>
          <p:nvPr/>
        </p:nvSpPr>
        <p:spPr>
          <a:xfrm>
            <a:off x="-4826833" y="0"/>
            <a:ext cx="4452080" cy="101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＜全類型共通＞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広報誌・チラシ用フォーマット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A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５サイズ｜デジ活説明文入・開催スケジュール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行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Ver.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1162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131524-CC19-CD63-E865-0EDAD6D3DB24}"/>
              </a:ext>
            </a:extLst>
          </p:cNvPr>
          <p:cNvSpPr/>
          <p:nvPr/>
        </p:nvSpPr>
        <p:spPr>
          <a:xfrm>
            <a:off x="0" y="9306334"/>
            <a:ext cx="7559675" cy="1385478"/>
          </a:xfrm>
          <a:prstGeom prst="rect">
            <a:avLst/>
          </a:prstGeom>
          <a:pattFill prst="pct20">
            <a:fgClr>
              <a:srgbClr val="E8E9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47127E-5D53-4AD1-1F7C-8AD831EBF9C7}"/>
              </a:ext>
            </a:extLst>
          </p:cNvPr>
          <p:cNvSpPr txBox="1"/>
          <p:nvPr/>
        </p:nvSpPr>
        <p:spPr>
          <a:xfrm>
            <a:off x="2963221" y="6211024"/>
            <a:ext cx="1633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solidFill>
                  <a:srgbClr val="E76B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開催</a:t>
            </a:r>
            <a:r>
              <a:rPr kumimoji="1" lang="ja-JP" altLang="en-US" sz="1400" b="1">
                <a:solidFill>
                  <a:srgbClr val="E76B00"/>
                </a:solidFill>
                <a:latin typeface="+mn-ea"/>
              </a:rPr>
              <a:t>スケジュール</a:t>
            </a:r>
            <a:endParaRPr kumimoji="1" lang="ja-JP" altLang="en-US" sz="1400" b="1" kern="0" spc="1200" dirty="0">
              <a:solidFill>
                <a:srgbClr val="E76B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FEEB1A-078C-5E7A-81D5-7A5B7E2136A0}"/>
              </a:ext>
            </a:extLst>
          </p:cNvPr>
          <p:cNvSpPr txBox="1"/>
          <p:nvPr/>
        </p:nvSpPr>
        <p:spPr>
          <a:xfrm>
            <a:off x="2040081" y="10071049"/>
            <a:ext cx="698459" cy="246221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08200"/>
                </a:solidFill>
                <a:latin typeface="+mn-ea"/>
              </a:rPr>
              <a:t>電話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C26D37-656A-0687-34FF-BBD5893F5DED}"/>
              </a:ext>
            </a:extLst>
          </p:cNvPr>
          <p:cNvSpPr txBox="1"/>
          <p:nvPr/>
        </p:nvSpPr>
        <p:spPr>
          <a:xfrm>
            <a:off x="2738540" y="10043246"/>
            <a:ext cx="3640730" cy="387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sz="2000" dirty="0">
                <a:solidFill>
                  <a:srgbClr val="002060"/>
                </a:solidFill>
                <a:latin typeface="+mn-ea"/>
                <a:ea typeface="+mn-ea"/>
              </a:rPr>
              <a:t>XX-XXXX-XXXX</a:t>
            </a:r>
            <a:endParaRPr lang="ja-JP" altLang="en-US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A7C16D-93C7-AC99-D250-C8901A91EBB1}"/>
              </a:ext>
            </a:extLst>
          </p:cNvPr>
          <p:cNvSpPr txBox="1"/>
          <p:nvPr/>
        </p:nvSpPr>
        <p:spPr>
          <a:xfrm>
            <a:off x="4951052" y="10093839"/>
            <a:ext cx="698458" cy="246221"/>
          </a:xfrm>
          <a:prstGeom prst="rect">
            <a:avLst/>
          </a:prstGeom>
          <a:solidFill>
            <a:srgbClr val="FEFDFB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08200"/>
                </a:solidFill>
                <a:latin typeface="+mn-ea"/>
              </a:rPr>
              <a:t>受付時間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3F90B7-5D97-E129-5121-5D37A43B0742}"/>
              </a:ext>
            </a:extLst>
          </p:cNvPr>
          <p:cNvSpPr txBox="1"/>
          <p:nvPr/>
        </p:nvSpPr>
        <p:spPr>
          <a:xfrm>
            <a:off x="5649510" y="10043246"/>
            <a:ext cx="1478930" cy="3641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b="0" dirty="0">
                <a:solidFill>
                  <a:srgbClr val="002060"/>
                </a:solidFill>
                <a:latin typeface="+mn-ea"/>
                <a:ea typeface="+mn-ea"/>
              </a:rPr>
              <a:t>XX:XX – XX:XX</a:t>
            </a:r>
          </a:p>
        </p:txBody>
      </p:sp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5E49FF3A-080C-2C9A-2EB3-280EBB250F8B}"/>
              </a:ext>
            </a:extLst>
          </p:cNvPr>
          <p:cNvSpPr/>
          <p:nvPr/>
        </p:nvSpPr>
        <p:spPr>
          <a:xfrm>
            <a:off x="-1" y="9120344"/>
            <a:ext cx="7559675" cy="27288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○○月○○日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) 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受付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開始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DCD3D0B-3430-BFBD-A184-10B67F0C8C47}"/>
              </a:ext>
            </a:extLst>
          </p:cNvPr>
          <p:cNvCxnSpPr>
            <a:cxnSpLocks/>
          </p:cNvCxnSpPr>
          <p:nvPr/>
        </p:nvCxnSpPr>
        <p:spPr>
          <a:xfrm>
            <a:off x="2355771" y="6365327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4946726-C8F4-2640-DAB6-3AD28340D6C9}"/>
              </a:ext>
            </a:extLst>
          </p:cNvPr>
          <p:cNvCxnSpPr>
            <a:cxnSpLocks/>
          </p:cNvCxnSpPr>
          <p:nvPr/>
        </p:nvCxnSpPr>
        <p:spPr>
          <a:xfrm>
            <a:off x="4596452" y="6365327"/>
            <a:ext cx="583552" cy="0"/>
          </a:xfrm>
          <a:prstGeom prst="line">
            <a:avLst/>
          </a:prstGeom>
          <a:ln w="57150" cap="rnd">
            <a:solidFill>
              <a:srgbClr val="F082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A042965-97A8-A4D8-D44B-0EA36E4F711C}"/>
              </a:ext>
            </a:extLst>
          </p:cNvPr>
          <p:cNvSpPr/>
          <p:nvPr/>
        </p:nvSpPr>
        <p:spPr>
          <a:xfrm>
            <a:off x="89800" y="5345906"/>
            <a:ext cx="7380076" cy="5240976"/>
          </a:xfrm>
          <a:prstGeom prst="rect">
            <a:avLst/>
          </a:prstGeom>
          <a:noFill/>
          <a:ln w="63500" cmpd="dbl">
            <a:gradFill>
              <a:gsLst>
                <a:gs pos="0">
                  <a:srgbClr val="F08200"/>
                </a:gs>
                <a:gs pos="48000">
                  <a:srgbClr val="FFC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対角する 2 つの角を丸めた四角形 18">
            <a:extLst>
              <a:ext uri="{FF2B5EF4-FFF2-40B4-BE49-F238E27FC236}">
                <a16:creationId xmlns:a16="http://schemas.microsoft.com/office/drawing/2014/main" id="{B51E0882-F05D-21EF-6EE9-003B0C9D553A}"/>
              </a:ext>
            </a:extLst>
          </p:cNvPr>
          <p:cNvSpPr/>
          <p:nvPr/>
        </p:nvSpPr>
        <p:spPr>
          <a:xfrm>
            <a:off x="2040081" y="9632792"/>
            <a:ext cx="1468229" cy="32565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担当会社名・部署名</a:t>
            </a:r>
            <a:endParaRPr lang="ja-JP" altLang="en-US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52C9993-447A-629A-84F0-229BDAD752A1}"/>
              </a:ext>
            </a:extLst>
          </p:cNvPr>
          <p:cNvSpPr/>
          <p:nvPr/>
        </p:nvSpPr>
        <p:spPr>
          <a:xfrm>
            <a:off x="461706" y="9553307"/>
            <a:ext cx="1236861" cy="805230"/>
          </a:xfrm>
          <a:prstGeom prst="rect">
            <a:avLst/>
          </a:prstGeom>
          <a:solidFill>
            <a:srgbClr val="FE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194730D-38FF-825E-F406-4B2374EE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52" y="9531909"/>
            <a:ext cx="1281944" cy="87497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FB1208-1021-91BB-90EF-A66AAEF92793}"/>
              </a:ext>
            </a:extLst>
          </p:cNvPr>
          <p:cNvSpPr txBox="1"/>
          <p:nvPr/>
        </p:nvSpPr>
        <p:spPr>
          <a:xfrm>
            <a:off x="407623" y="9755602"/>
            <a:ext cx="12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お申込み</a:t>
            </a:r>
            <a:endParaRPr kumimoji="1" lang="en-US" altLang="ja-JP" sz="12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1200" b="1">
                <a:solidFill>
                  <a:srgbClr val="002060"/>
                </a:solidFill>
                <a:latin typeface="+mn-ea"/>
              </a:rPr>
              <a:t>問い合わせ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4832BC32-ABC8-3050-73F6-0E2FA2142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1756" y="9075383"/>
            <a:ext cx="1468229" cy="964688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27F2574-1FC9-1243-9A33-F63621F8E727}"/>
              </a:ext>
            </a:extLst>
          </p:cNvPr>
          <p:cNvSpPr txBox="1"/>
          <p:nvPr/>
        </p:nvSpPr>
        <p:spPr>
          <a:xfrm>
            <a:off x="5567961" y="9254910"/>
            <a:ext cx="17159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000" dirty="0">
                <a:solidFill>
                  <a:srgbClr val="002060"/>
                </a:solidFill>
                <a:latin typeface="+mj-ea"/>
                <a:ea typeface="+mj-ea"/>
              </a:rPr>
              <a:t>参加の</a:t>
            </a: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申し込みは</a:t>
            </a:r>
            <a:endParaRPr lang="en-US" altLang="ja-JP" sz="10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こちらに</a:t>
            </a:r>
            <a:endParaRPr lang="en-US" altLang="ja-JP" sz="10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000">
                <a:solidFill>
                  <a:srgbClr val="002060"/>
                </a:solidFill>
                <a:latin typeface="+mj-ea"/>
                <a:ea typeface="+mj-ea"/>
              </a:rPr>
              <a:t>ご連絡</a:t>
            </a:r>
            <a:r>
              <a:rPr lang="ja-JP" altLang="en-US" sz="1000" dirty="0">
                <a:solidFill>
                  <a:srgbClr val="002060"/>
                </a:solidFill>
                <a:latin typeface="+mj-ea"/>
                <a:ea typeface="+mj-ea"/>
              </a:rPr>
              <a:t>ください</a:t>
            </a: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175A5C4E-FF79-D7CC-6496-63FB5E07B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92769"/>
              </p:ext>
            </p:extLst>
          </p:nvPr>
        </p:nvGraphicFramePr>
        <p:xfrm>
          <a:off x="377151" y="6563762"/>
          <a:ext cx="3402685" cy="2428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2629">
                  <a:extLst>
                    <a:ext uri="{9D8B030D-6E8A-4147-A177-3AD203B41FA5}">
                      <a16:colId xmlns:a16="http://schemas.microsoft.com/office/drawing/2014/main" val="2644961145"/>
                    </a:ext>
                  </a:extLst>
                </a:gridCol>
                <a:gridCol w="1960056">
                  <a:extLst>
                    <a:ext uri="{9D8B030D-6E8A-4147-A177-3AD203B41FA5}">
                      <a16:colId xmlns:a16="http://schemas.microsoft.com/office/drawing/2014/main" val="2214290678"/>
                    </a:ext>
                  </a:extLst>
                </a:gridCol>
              </a:tblGrid>
              <a:tr h="2808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日時・場所</a:t>
                      </a:r>
                      <a:endParaRPr kumimoji="1" lang="en-US" altLang="ja-JP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講座内容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47312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7288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 Light" panose="020B0300000000000000" pitchFamily="34" charset="-128"/>
                        <a:ea typeface="游ゴシック Light" panose="020B03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38717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 Light" panose="020B0300000000000000" pitchFamily="34" charset="-128"/>
                        <a:ea typeface="游ゴシック Light" panose="020B03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5289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84074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809"/>
                  </a:ext>
                </a:extLst>
              </a:tr>
            </a:tbl>
          </a:graphicData>
        </a:graphic>
      </p:graphicFrame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4B0D4F9E-7116-8F88-0C0D-4D5E6292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22092"/>
              </p:ext>
            </p:extLst>
          </p:nvPr>
        </p:nvGraphicFramePr>
        <p:xfrm>
          <a:off x="3779839" y="6563762"/>
          <a:ext cx="3402685" cy="2428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2629">
                  <a:extLst>
                    <a:ext uri="{9D8B030D-6E8A-4147-A177-3AD203B41FA5}">
                      <a16:colId xmlns:a16="http://schemas.microsoft.com/office/drawing/2014/main" val="2644961145"/>
                    </a:ext>
                  </a:extLst>
                </a:gridCol>
                <a:gridCol w="1960056">
                  <a:extLst>
                    <a:ext uri="{9D8B030D-6E8A-4147-A177-3AD203B41FA5}">
                      <a16:colId xmlns:a16="http://schemas.microsoft.com/office/drawing/2014/main" val="2214290678"/>
                    </a:ext>
                  </a:extLst>
                </a:gridCol>
              </a:tblGrid>
              <a:tr h="2808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日時・場所</a:t>
                      </a:r>
                      <a:endParaRPr kumimoji="1" lang="en-US" altLang="ja-JP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講座内容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47312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7288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 Light" panose="020B0300000000000000" pitchFamily="34" charset="-128"/>
                        <a:ea typeface="游ゴシック Light" panose="020B03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38717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游ゴシック Light" panose="020B0300000000000000" pitchFamily="34" charset="-128"/>
                        <a:ea typeface="游ゴシック Light" panose="020B0300000000000000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5289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84074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00/00 00:00〜00:00</a:t>
                      </a: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実施場所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游ゴシック Light" panose="020B0300000000000000" pitchFamily="34" charset="-128"/>
                          <a:ea typeface="游ゴシック Light" panose="020B0300000000000000" pitchFamily="34" charset="-128"/>
                          <a:cs typeface="+mn-cs"/>
                        </a:rPr>
                        <a:t>テキストが入ります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809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C6665-05AE-EA51-6CD5-425743170F24}"/>
              </a:ext>
            </a:extLst>
          </p:cNvPr>
          <p:cNvSpPr/>
          <p:nvPr/>
        </p:nvSpPr>
        <p:spPr>
          <a:xfrm>
            <a:off x="-4212235" y="-14991"/>
            <a:ext cx="3852472" cy="101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＜全類型共通＞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広報誌・チラシ用フォーマット</a:t>
            </a:r>
            <a:endParaRPr kumimoji="1" lang="en-US" altLang="ja-JP" sz="1400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A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５サイズ｜開催スケジュール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10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行</a:t>
            </a:r>
            <a:r>
              <a:rPr kumimoji="1" lang="en-US" altLang="ja-JP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Ver.</a:t>
            </a:r>
            <a:r>
              <a:rPr kumimoji="1" lang="ja-JP" altLang="en-US" sz="1400" dirty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141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460</Words>
  <Application>Microsoft Office PowerPoint</Application>
  <PresentationFormat>ユーザー設定</PresentationFormat>
  <Paragraphs>143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 UI</vt:lpstr>
      <vt:lpstr>Yu Gothic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2025-04-25T08:24:35Z</dcterms:created>
  <dcterms:modified xsi:type="dcterms:W3CDTF">2025-04-25T11:40:49Z</dcterms:modified>
</cp:coreProperties>
</file>