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authors.xml" ContentType="application/vnd.ms-powerpoint.author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2" r:id="rId1"/>
  </p:sldMasterIdLst>
  <p:notesMasterIdLst>
    <p:notesMasterId r:id="rId4"/>
  </p:notesMasterIdLst>
  <p:sldIdLst>
    <p:sldId id="261" r:id="rId2"/>
    <p:sldId id="267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DF6"/>
    <a:srgbClr val="F3FFF3"/>
    <a:srgbClr val="FFFDF1"/>
    <a:srgbClr val="FFF8DA"/>
    <a:srgbClr val="FEFDFB"/>
    <a:srgbClr val="E76B00"/>
    <a:srgbClr val="F08200"/>
    <a:srgbClr val="FDD200"/>
    <a:srgbClr val="E8E9F7"/>
    <a:srgbClr val="FFF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269D01E-BC32-4049-B463-5C60D7B0CCD2}" styleName="テーマ スタイル 2 - アクセント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8" autoAdjust="0"/>
    <p:restoredTop sz="94663"/>
  </p:normalViewPr>
  <p:slideViewPr>
    <p:cSldViewPr snapToGrid="0" showGuides="1">
      <p:cViewPr varScale="1">
        <p:scale>
          <a:sx n="76" d="100"/>
          <a:sy n="76" d="100"/>
        </p:scale>
        <p:origin x="3192" y="108"/>
      </p:cViewPr>
      <p:guideLst>
        <p:guide orient="horz" pos="3368"/>
        <p:guide pos="2381"/>
      </p:guideLst>
    </p:cSldViewPr>
  </p:slideViewPr>
  <p:notesTextViewPr>
    <p:cViewPr>
      <p:scale>
        <a:sx n="55" d="100"/>
        <a:sy n="5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AE8835-E4B0-E542-A78D-97E7A5E2EEF5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F9C4A-3386-5E48-A34F-3791D972D1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566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8E159F-10DD-0CB7-9B9D-2BFB4DEB36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06142093-3E0D-EC90-432F-7BBAB0E48B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0B8E5D3B-D2A1-4FEC-DB42-F49D05A572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B13CD40-D2B1-10EF-8570-3EF62FC87D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CF9C4A-3386-5E48-A34F-3791D972D1E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085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2FD69F-1DEA-8393-8E6C-64CB195F7D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420BE81D-0C53-0C44-8473-AF66802CC6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6DFD4992-5B72-8056-FD05-AA3A133C63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24BA31-B3F1-C860-34F2-E2CCDED734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CF9C4A-3386-5E48-A34F-3791D972D1E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399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179F-BB7F-7047-8D1B-5C93F04B5FAA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AE7B-3B03-FB4B-83E8-16B7B39C9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462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179F-BB7F-7047-8D1B-5C93F04B5FAA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AE7B-3B03-FB4B-83E8-16B7B39C9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659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179F-BB7F-7047-8D1B-5C93F04B5FAA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AE7B-3B03-FB4B-83E8-16B7B39C9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785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179F-BB7F-7047-8D1B-5C93F04B5FAA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AE7B-3B03-FB4B-83E8-16B7B39C9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467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179F-BB7F-7047-8D1B-5C93F04B5FAA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AE7B-3B03-FB4B-83E8-16B7B39C9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2712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179F-BB7F-7047-8D1B-5C93F04B5FAA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AE7B-3B03-FB4B-83E8-16B7B39C9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99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179F-BB7F-7047-8D1B-5C93F04B5FAA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AE7B-3B03-FB4B-83E8-16B7B39C9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97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179F-BB7F-7047-8D1B-5C93F04B5FAA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AE7B-3B03-FB4B-83E8-16B7B39C9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318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179F-BB7F-7047-8D1B-5C93F04B5FAA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AE7B-3B03-FB4B-83E8-16B7B39C9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041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179F-BB7F-7047-8D1B-5C93F04B5FAA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AE7B-3B03-FB4B-83E8-16B7B39C9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8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179F-BB7F-7047-8D1B-5C93F04B5FAA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AE7B-3B03-FB4B-83E8-16B7B39C9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1746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6179F-BB7F-7047-8D1B-5C93F04B5FAA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8AE7B-3B03-FB4B-83E8-16B7B39C9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83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C8BD7D4-92A2-49F2-E8AF-08FF60B988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図形, 四角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802323E-F4A7-7460-33D0-3908F2CD5A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743" y="2550554"/>
            <a:ext cx="7200900" cy="2057400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4ECF0265-6FBE-969F-4D8B-5670306B1A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-9767" y="6774229"/>
            <a:ext cx="7565933" cy="3925421"/>
          </a:xfrm>
          <a:prstGeom prst="rect">
            <a:avLst/>
          </a:prstGeom>
        </p:spPr>
      </p:pic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CE25B294-028C-AF1A-4CA8-D4F2B98F3AB2}"/>
              </a:ext>
            </a:extLst>
          </p:cNvPr>
          <p:cNvSpPr/>
          <p:nvPr/>
        </p:nvSpPr>
        <p:spPr>
          <a:xfrm>
            <a:off x="89800" y="78212"/>
            <a:ext cx="7380076" cy="10508671"/>
          </a:xfrm>
          <a:prstGeom prst="rect">
            <a:avLst/>
          </a:prstGeom>
          <a:noFill/>
          <a:ln w="63500" cmpd="dbl">
            <a:gradFill>
              <a:gsLst>
                <a:gs pos="0">
                  <a:srgbClr val="F08200"/>
                </a:gs>
                <a:gs pos="48000">
                  <a:srgbClr val="FFC000"/>
                </a:gs>
                <a:gs pos="100000">
                  <a:schemeClr val="accent4">
                    <a:lumMod val="40000"/>
                    <a:lumOff val="60000"/>
                  </a:schemeClr>
                </a:gs>
              </a:gsLst>
              <a:lin ang="5400000" scaled="1"/>
            </a:gradFill>
            <a:prstDash val="solid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267C4DF-4E60-E30A-4274-4DD73C919A6D}"/>
              </a:ext>
            </a:extLst>
          </p:cNvPr>
          <p:cNvSpPr txBox="1"/>
          <p:nvPr/>
        </p:nvSpPr>
        <p:spPr>
          <a:xfrm>
            <a:off x="1803861" y="10251953"/>
            <a:ext cx="5637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900" b="1">
                <a:solidFill>
                  <a:srgbClr val="002060"/>
                </a:solidFill>
              </a:rPr>
              <a:t>扱う講座内容は、講習会の実施場所ごとに異なります。詳しくは講習会のご予約時にご確認ください。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A1D6B4B1-D2DC-562C-41D0-B87CC11F6103}"/>
              </a:ext>
            </a:extLst>
          </p:cNvPr>
          <p:cNvCxnSpPr>
            <a:cxnSpLocks/>
          </p:cNvCxnSpPr>
          <p:nvPr/>
        </p:nvCxnSpPr>
        <p:spPr>
          <a:xfrm>
            <a:off x="2104845" y="10474964"/>
            <a:ext cx="5167657" cy="0"/>
          </a:xfrm>
          <a:prstGeom prst="line">
            <a:avLst/>
          </a:prstGeom>
          <a:ln w="63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8C8B5DCC-24D8-CDE2-C7E7-61A1F84F466B}"/>
              </a:ext>
            </a:extLst>
          </p:cNvPr>
          <p:cNvSpPr txBox="1"/>
          <p:nvPr/>
        </p:nvSpPr>
        <p:spPr>
          <a:xfrm>
            <a:off x="2376163" y="2405635"/>
            <a:ext cx="2800334" cy="279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>
                <a:solidFill>
                  <a:srgbClr val="F082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いろいろ学べる、スマホの使い方</a:t>
            </a:r>
            <a:endParaRPr kumimoji="1" lang="ja-JP" altLang="en-US" sz="1600" b="1" kern="0" spc="1200" dirty="0">
              <a:solidFill>
                <a:srgbClr val="F08200"/>
              </a:solidFill>
              <a:latin typeface="+mn-ea"/>
            </a:endParaRPr>
          </a:p>
        </p:txBody>
      </p: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77035B9F-B300-ECB0-9823-F306AA717F0F}"/>
              </a:ext>
            </a:extLst>
          </p:cNvPr>
          <p:cNvCxnSpPr>
            <a:cxnSpLocks/>
          </p:cNvCxnSpPr>
          <p:nvPr/>
        </p:nvCxnSpPr>
        <p:spPr>
          <a:xfrm>
            <a:off x="331965" y="2545533"/>
            <a:ext cx="1999892" cy="0"/>
          </a:xfrm>
          <a:prstGeom prst="line">
            <a:avLst/>
          </a:prstGeom>
          <a:ln w="57150" cap="rnd">
            <a:solidFill>
              <a:srgbClr val="F08200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8174F0BA-E9BC-E175-F2FA-36384132EFF9}"/>
              </a:ext>
            </a:extLst>
          </p:cNvPr>
          <p:cNvCxnSpPr>
            <a:cxnSpLocks/>
          </p:cNvCxnSpPr>
          <p:nvPr/>
        </p:nvCxnSpPr>
        <p:spPr>
          <a:xfrm>
            <a:off x="5176497" y="2545533"/>
            <a:ext cx="2096005" cy="0"/>
          </a:xfrm>
          <a:prstGeom prst="line">
            <a:avLst/>
          </a:prstGeom>
          <a:ln w="57150" cap="rnd">
            <a:solidFill>
              <a:srgbClr val="F08200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48E2123F-D9EC-665F-C2EA-8DD1748A3548}"/>
              </a:ext>
            </a:extLst>
          </p:cNvPr>
          <p:cNvSpPr txBox="1"/>
          <p:nvPr/>
        </p:nvSpPr>
        <p:spPr>
          <a:xfrm>
            <a:off x="516881" y="3089719"/>
            <a:ext cx="5006586" cy="1455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Clr>
                <a:srgbClr val="F08200"/>
              </a:buClr>
              <a:buFont typeface="Arial" panose="020B0604020202020204" pitchFamily="34" charset="0"/>
              <a:buChar char="•"/>
            </a:pPr>
            <a:r>
              <a:rPr kumimoji="1" lang="ja-JP" altLang="en-US" sz="1000" b="1" dirty="0">
                <a:solidFill>
                  <a:srgbClr val="002060"/>
                </a:solidFill>
                <a:latin typeface="+mj-ea"/>
                <a:ea typeface="+mj-ea"/>
              </a:rPr>
              <a:t>ご利用の携帯キャリアが異なる方も参加可能です。</a:t>
            </a:r>
            <a:endParaRPr kumimoji="1" lang="en-US" altLang="ja-JP" sz="1000" b="1" dirty="0">
              <a:solidFill>
                <a:srgbClr val="002060"/>
              </a:solidFill>
              <a:latin typeface="+mj-ea"/>
              <a:ea typeface="+mj-ea"/>
            </a:endParaRPr>
          </a:p>
          <a:p>
            <a:pPr marL="171450" indent="-171450">
              <a:lnSpc>
                <a:spcPct val="150000"/>
              </a:lnSpc>
              <a:buClr>
                <a:srgbClr val="F08200"/>
              </a:buClr>
              <a:buFont typeface="Arial" panose="020B0604020202020204" pitchFamily="34" charset="0"/>
              <a:buChar char="•"/>
            </a:pPr>
            <a:r>
              <a:rPr kumimoji="1" lang="ja-JP" altLang="en-US" sz="1000" b="1" dirty="0">
                <a:solidFill>
                  <a:srgbClr val="002060"/>
                </a:solidFill>
                <a:latin typeface="+mj-ea"/>
                <a:ea typeface="+mj-ea"/>
              </a:rPr>
              <a:t>「指定の研修を受けた講師」が丁寧に説明します。</a:t>
            </a:r>
            <a:endParaRPr kumimoji="1" lang="en-US" altLang="ja-JP" sz="1000" b="1" dirty="0">
              <a:solidFill>
                <a:srgbClr val="002060"/>
              </a:solidFill>
              <a:latin typeface="+mj-ea"/>
              <a:ea typeface="+mj-ea"/>
            </a:endParaRPr>
          </a:p>
          <a:p>
            <a:pPr marL="171450" indent="-171450">
              <a:lnSpc>
                <a:spcPct val="150000"/>
              </a:lnSpc>
              <a:buClr>
                <a:srgbClr val="F08200"/>
              </a:buClr>
              <a:buFont typeface="Arial" panose="020B0604020202020204" pitchFamily="34" charset="0"/>
              <a:buChar char="•"/>
            </a:pPr>
            <a:r>
              <a:rPr kumimoji="1" lang="ja-JP" altLang="en-US" sz="1000" b="1" dirty="0">
                <a:solidFill>
                  <a:srgbClr val="002060"/>
                </a:solidFill>
                <a:latin typeface="+mj-ea"/>
                <a:ea typeface="+mj-ea"/>
              </a:rPr>
              <a:t>参加費は無料です。 講座内容によっては、 持参していただくものがあります。</a:t>
            </a:r>
            <a:endParaRPr kumimoji="1" lang="en-US" altLang="ja-JP" sz="1000" b="1" dirty="0">
              <a:solidFill>
                <a:srgbClr val="002060"/>
              </a:solidFill>
              <a:latin typeface="+mj-ea"/>
              <a:ea typeface="+mj-ea"/>
            </a:endParaRPr>
          </a:p>
          <a:p>
            <a:pPr marL="171450" indent="-171450">
              <a:lnSpc>
                <a:spcPct val="150000"/>
              </a:lnSpc>
              <a:buClr>
                <a:srgbClr val="F08200"/>
              </a:buClr>
              <a:buFont typeface="Arial" panose="020B0604020202020204" pitchFamily="34" charset="0"/>
              <a:buChar char="•"/>
            </a:pPr>
            <a:r>
              <a:rPr kumimoji="1" lang="ja-JP" altLang="en-US" sz="1000" b="1" dirty="0">
                <a:solidFill>
                  <a:srgbClr val="002060"/>
                </a:solidFill>
                <a:latin typeface="+mj-ea"/>
                <a:ea typeface="+mj-ea"/>
              </a:rPr>
              <a:t>講習会では、 商品やサービスを販売することはありません。</a:t>
            </a:r>
            <a:endParaRPr kumimoji="1" lang="en-US" altLang="ja-JP" sz="1000" b="1" dirty="0">
              <a:solidFill>
                <a:srgbClr val="002060"/>
              </a:solidFill>
              <a:latin typeface="+mj-ea"/>
              <a:ea typeface="+mj-ea"/>
            </a:endParaRPr>
          </a:p>
          <a:p>
            <a:pPr marL="171450" indent="-171450">
              <a:lnSpc>
                <a:spcPct val="150000"/>
              </a:lnSpc>
              <a:buClr>
                <a:srgbClr val="F08200"/>
              </a:buClr>
              <a:buFont typeface="Arial" panose="020B0604020202020204" pitchFamily="34" charset="0"/>
              <a:buChar char="•"/>
            </a:pPr>
            <a:r>
              <a:rPr kumimoji="1" lang="ja-JP" altLang="en-US" sz="1000" b="1" dirty="0">
                <a:solidFill>
                  <a:srgbClr val="002060"/>
                </a:solidFill>
                <a:latin typeface="+mj-ea"/>
                <a:ea typeface="+mj-ea"/>
              </a:rPr>
              <a:t>受講者に年齢制限はありません。 どなたでも、 何回でも受講できます。</a:t>
            </a:r>
          </a:p>
          <a:p>
            <a:pPr marL="171450" indent="-171450">
              <a:lnSpc>
                <a:spcPct val="150000"/>
              </a:lnSpc>
              <a:buClr>
                <a:srgbClr val="F08200"/>
              </a:buClr>
              <a:buFont typeface="Arial" panose="020B0604020202020204" pitchFamily="34" charset="0"/>
              <a:buChar char="•"/>
            </a:pPr>
            <a:r>
              <a:rPr kumimoji="1" lang="ja-JP" altLang="en-US" sz="1000" b="1" dirty="0">
                <a:solidFill>
                  <a:srgbClr val="002060"/>
                </a:solidFill>
                <a:latin typeface="+mj-ea"/>
                <a:ea typeface="+mj-ea"/>
              </a:rPr>
              <a:t>講座の最新情報や開催場所については、専用ポータルサイトでご確認ください。</a:t>
            </a:r>
            <a:endParaRPr kumimoji="1" lang="en-US" altLang="ja-JP" sz="10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D5C1FB79-980A-63FB-C134-DE4235811F35}"/>
              </a:ext>
            </a:extLst>
          </p:cNvPr>
          <p:cNvSpPr txBox="1"/>
          <p:nvPr/>
        </p:nvSpPr>
        <p:spPr>
          <a:xfrm>
            <a:off x="328419" y="4670962"/>
            <a:ext cx="694053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>
                <a:solidFill>
                  <a:srgbClr val="002060"/>
                </a:solidFill>
                <a:latin typeface="+mn-ea"/>
              </a:rPr>
              <a:t>講習会については近隣の携帯ショップへお問い合わせ・お立ち寄りください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9BDC465B-3504-9685-0A69-01006375A6B7}"/>
              </a:ext>
            </a:extLst>
          </p:cNvPr>
          <p:cNvSpPr txBox="1"/>
          <p:nvPr/>
        </p:nvSpPr>
        <p:spPr>
          <a:xfrm>
            <a:off x="328419" y="4942932"/>
            <a:ext cx="69405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Yu Gothic" panose="020B0400000000000000" pitchFamily="50" charset="-128"/>
              <a:buChar char="※"/>
            </a:pPr>
            <a:r>
              <a:rPr kumimoji="1" lang="ja-JP" altLang="en-US" sz="1000" dirty="0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地域によって講習会を実施していない携帯ショップもございます。開催講座や開催日、講習会の開催場所等は、</a:t>
            </a:r>
            <a:endParaRPr kumimoji="1" lang="en-US" altLang="ja-JP" sz="1000" dirty="0">
              <a:solidFill>
                <a:srgbClr val="00206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indent="174625"/>
            <a:r>
              <a:rPr kumimoji="1" lang="ja-JP" altLang="en-US" sz="1000" dirty="0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お問い合わせ・お立ち寄りの際にご確認ください</a:t>
            </a:r>
            <a:endParaRPr kumimoji="1" lang="en-US" altLang="ja-JP" sz="1000" dirty="0">
              <a:solidFill>
                <a:srgbClr val="00206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59" name="角丸四角形 58">
            <a:extLst>
              <a:ext uri="{FF2B5EF4-FFF2-40B4-BE49-F238E27FC236}">
                <a16:creationId xmlns:a16="http://schemas.microsoft.com/office/drawing/2014/main" id="{CDCB89A0-8C47-BE0E-8691-6C1B7FA6113A}"/>
              </a:ext>
            </a:extLst>
          </p:cNvPr>
          <p:cNvSpPr/>
          <p:nvPr/>
        </p:nvSpPr>
        <p:spPr>
          <a:xfrm>
            <a:off x="328420" y="1487855"/>
            <a:ext cx="5730715" cy="734517"/>
          </a:xfrm>
          <a:prstGeom prst="roundRect">
            <a:avLst>
              <a:gd name="adj" fmla="val 18784"/>
            </a:avLst>
          </a:prstGeom>
          <a:solidFill>
            <a:srgbClr val="EDEDF6">
              <a:alpha val="65039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B192164F-0C68-818C-71FD-21958458E10F}"/>
              </a:ext>
            </a:extLst>
          </p:cNvPr>
          <p:cNvSpPr txBox="1"/>
          <p:nvPr/>
        </p:nvSpPr>
        <p:spPr>
          <a:xfrm>
            <a:off x="481933" y="1537574"/>
            <a:ext cx="5577202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ts val="2300"/>
              </a:lnSpc>
              <a:defRPr kumimoji="1" sz="14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altLang="ja-JP" sz="1200" spc="100" dirty="0">
                <a:solidFill>
                  <a:srgbClr val="002060"/>
                </a:solidFill>
                <a:latin typeface="+mj-ea"/>
                <a:ea typeface="+mj-ea"/>
              </a:rPr>
              <a:t>NTT</a:t>
            </a:r>
            <a:r>
              <a:rPr lang="ja-JP" altLang="en-US" sz="1200" spc="100" dirty="0">
                <a:solidFill>
                  <a:srgbClr val="002060"/>
                </a:solidFill>
                <a:latin typeface="+mj-ea"/>
                <a:ea typeface="+mj-ea"/>
              </a:rPr>
              <a:t>ドコモ・</a:t>
            </a:r>
            <a:r>
              <a:rPr lang="en-US" altLang="ja-JP" sz="1200" spc="100" dirty="0">
                <a:solidFill>
                  <a:srgbClr val="002060"/>
                </a:solidFill>
                <a:latin typeface="+mj-ea"/>
                <a:ea typeface="+mj-ea"/>
              </a:rPr>
              <a:t>au</a:t>
            </a:r>
            <a:r>
              <a:rPr lang="ja-JP" altLang="en-US" sz="1200" spc="100" dirty="0">
                <a:solidFill>
                  <a:srgbClr val="002060"/>
                </a:solidFill>
                <a:latin typeface="+mj-ea"/>
                <a:ea typeface="+mj-ea"/>
              </a:rPr>
              <a:t> </a:t>
            </a:r>
            <a:r>
              <a:rPr lang="en-US" altLang="ja-JP" sz="1200" spc="100" dirty="0">
                <a:solidFill>
                  <a:srgbClr val="002060"/>
                </a:solidFill>
                <a:latin typeface="+mj-ea"/>
                <a:ea typeface="+mj-ea"/>
              </a:rPr>
              <a:t>/</a:t>
            </a:r>
            <a:r>
              <a:rPr lang="ja-JP" altLang="en-US" sz="1200" spc="100" dirty="0">
                <a:solidFill>
                  <a:srgbClr val="002060"/>
                </a:solidFill>
                <a:latin typeface="+mj-ea"/>
                <a:ea typeface="+mj-ea"/>
              </a:rPr>
              <a:t> </a:t>
            </a:r>
            <a:r>
              <a:rPr lang="en-US" altLang="ja-JP" sz="1200" spc="100" dirty="0">
                <a:solidFill>
                  <a:srgbClr val="002060"/>
                </a:solidFill>
                <a:latin typeface="+mj-ea"/>
                <a:ea typeface="+mj-ea"/>
              </a:rPr>
              <a:t>UQ</a:t>
            </a:r>
            <a:r>
              <a:rPr lang="ja-JP" altLang="en-US" sz="1200" spc="100" dirty="0">
                <a:solidFill>
                  <a:srgbClr val="002060"/>
                </a:solidFill>
                <a:latin typeface="+mj-ea"/>
                <a:ea typeface="+mj-ea"/>
              </a:rPr>
              <a:t> ・ソフトバンクの携帯ショップにてスマホ講習会を開催しています。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ja-JP" altLang="en-US" sz="1200" spc="100" dirty="0">
                <a:solidFill>
                  <a:srgbClr val="002060"/>
                </a:solidFill>
                <a:latin typeface="+mj-ea"/>
                <a:ea typeface="+mj-ea"/>
              </a:rPr>
              <a:t>みなさま是非ご参加ください。</a:t>
            </a:r>
          </a:p>
        </p:txBody>
      </p:sp>
      <p:graphicFrame>
        <p:nvGraphicFramePr>
          <p:cNvPr id="62" name="表 61">
            <a:extLst>
              <a:ext uri="{FF2B5EF4-FFF2-40B4-BE49-F238E27FC236}">
                <a16:creationId xmlns:a16="http://schemas.microsoft.com/office/drawing/2014/main" id="{B5CCFCF3-D404-DA37-6EBB-EAB780544D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144029"/>
              </p:ext>
            </p:extLst>
          </p:nvPr>
        </p:nvGraphicFramePr>
        <p:xfrm>
          <a:off x="328420" y="6298080"/>
          <a:ext cx="6940537" cy="3930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2441">
                  <a:extLst>
                    <a:ext uri="{9D8B030D-6E8A-4147-A177-3AD203B41FA5}">
                      <a16:colId xmlns:a16="http://schemas.microsoft.com/office/drawing/2014/main" val="2279858267"/>
                    </a:ext>
                  </a:extLst>
                </a:gridCol>
                <a:gridCol w="264761">
                  <a:extLst>
                    <a:ext uri="{9D8B030D-6E8A-4147-A177-3AD203B41FA5}">
                      <a16:colId xmlns:a16="http://schemas.microsoft.com/office/drawing/2014/main" val="1160771869"/>
                    </a:ext>
                  </a:extLst>
                </a:gridCol>
                <a:gridCol w="5643335">
                  <a:extLst>
                    <a:ext uri="{9D8B030D-6E8A-4147-A177-3AD203B41FA5}">
                      <a16:colId xmlns:a16="http://schemas.microsoft.com/office/drawing/2014/main" val="1652458443"/>
                    </a:ext>
                  </a:extLst>
                </a:gridCol>
              </a:tblGrid>
              <a:tr h="231399">
                <a:tc rowSpan="5">
                  <a:txBody>
                    <a:bodyPr/>
                    <a:lstStyle/>
                    <a:p>
                      <a:endParaRPr kumimoji="1" lang="en-US" altLang="ja-JP" sz="900" b="1" dirty="0">
                        <a:solidFill>
                          <a:schemeClr val="bg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endParaRPr kumimoji="1" lang="en-US" altLang="ja-JP" sz="900" b="1" dirty="0">
                        <a:solidFill>
                          <a:schemeClr val="bg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r>
                        <a:rPr kumimoji="1" lang="ja-JP" altLang="en-US" sz="900" b="1">
                          <a:solidFill>
                            <a:schemeClr val="bg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スマートフォンを使った</a:t>
                      </a:r>
                      <a:endParaRPr kumimoji="1" lang="en-US" altLang="ja-JP" sz="900" b="1" dirty="0">
                        <a:solidFill>
                          <a:schemeClr val="bg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r>
                        <a:rPr kumimoji="1" lang="ja-JP" altLang="en-US" sz="900" b="1">
                          <a:solidFill>
                            <a:schemeClr val="bg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マイナンバーカードの活用</a:t>
                      </a:r>
                    </a:p>
                    <a:p>
                      <a:endParaRPr kumimoji="1" lang="ja-JP" altLang="en-US" sz="90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 marT="41564" marB="41564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2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strike="noStrike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❶</a:t>
                      </a:r>
                      <a:endParaRPr kumimoji="1" lang="ja-JP" altLang="en-US" sz="900" b="1" strike="noStrike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マイナポータルを</a:t>
                      </a:r>
                      <a:r>
                        <a:rPr kumimoji="1" lang="ja-JP" altLang="en-US" sz="900" b="1" strike="noStrike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活用しよう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627047"/>
                  </a:ext>
                </a:extLst>
              </a:tr>
              <a:tr h="231399">
                <a:tc vMerge="1">
                  <a:txBody>
                    <a:bodyPr/>
                    <a:lstStyle/>
                    <a:p>
                      <a:endParaRPr kumimoji="1" lang="ja-JP" altLang="en-US" sz="105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❷</a:t>
                      </a:r>
                      <a:endParaRPr kumimoji="1" lang="ja-JP" altLang="en-US" sz="900" b="1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スマートフォンでマイナンバーカードを申請しよう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55403"/>
                  </a:ext>
                </a:extLst>
              </a:tr>
              <a:tr h="231399">
                <a:tc vMerge="1">
                  <a:txBody>
                    <a:bodyPr/>
                    <a:lstStyle/>
                    <a:p>
                      <a:endParaRPr kumimoji="1" lang="ja-JP" altLang="en-US" sz="105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❸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rgbClr val="002060"/>
                          </a:solidFill>
                          <a:latin typeface="Yu Gothic UI"/>
                          <a:ea typeface="Yu Gothic UI"/>
                        </a:rPr>
                        <a:t>スマートフォン用電子証明書をスマートフォンに搭載しよう</a:t>
                      </a:r>
                      <a:endParaRPr kumimoji="1" lang="en-US" altLang="ja-JP" sz="900" b="1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22991"/>
                  </a:ext>
                </a:extLst>
              </a:tr>
              <a:tr h="221447">
                <a:tc vMerge="1">
                  <a:txBody>
                    <a:bodyPr/>
                    <a:lstStyle/>
                    <a:p>
                      <a:endParaRPr kumimoji="1" lang="ja-JP" altLang="en-US" sz="105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strike="noStrike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❹</a:t>
                      </a:r>
                      <a:endParaRPr kumimoji="1" lang="ja-JP" altLang="en-US" sz="900" b="1" strike="noStrike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strike="noStrike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マイナンバーカードを健康保険証として利用しよう・公金受取口座の登録をしよう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415531"/>
                  </a:ext>
                </a:extLst>
              </a:tr>
              <a:tr h="231399">
                <a:tc vMerge="1">
                  <a:txBody>
                    <a:bodyPr/>
                    <a:lstStyle/>
                    <a:p>
                      <a:endParaRPr kumimoji="1" lang="ja-JP" altLang="en-US" sz="105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❺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スマートフォンで確定申告（</a:t>
                      </a:r>
                      <a:r>
                        <a:rPr kumimoji="1" lang="en-US" altLang="ja-JP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e-Tax</a:t>
                      </a:r>
                      <a:r>
                        <a:rPr kumimoji="1" lang="ja-JP" altLang="en-US" sz="900" b="1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）をしよう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52542"/>
                  </a:ext>
                </a:extLst>
              </a:tr>
              <a:tr h="231399">
                <a:tc rowSpan="3">
                  <a:txBody>
                    <a:bodyPr/>
                    <a:lstStyle/>
                    <a:p>
                      <a:endParaRPr kumimoji="1" lang="en-US" altLang="ja-JP" sz="900" b="0" dirty="0">
                        <a:solidFill>
                          <a:schemeClr val="bg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endParaRPr kumimoji="1" lang="en-US" altLang="ja-JP" sz="900" b="0" dirty="0">
                        <a:solidFill>
                          <a:schemeClr val="bg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r>
                        <a:rPr kumimoji="1" lang="ja-JP" altLang="en-US" sz="900" b="1">
                          <a:solidFill>
                            <a:schemeClr val="bg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健康・医療</a:t>
                      </a:r>
                    </a:p>
                  </a:txBody>
                  <a:tcPr marL="36000" marR="36000" marT="41564" marB="41564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6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❻</a:t>
                      </a:r>
                      <a:endParaRPr kumimoji="1" lang="ja-JP" altLang="en-US" sz="900" b="1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オンライン診療を使ってみよう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369510"/>
                  </a:ext>
                </a:extLst>
              </a:tr>
              <a:tr h="231399">
                <a:tc vMerge="1">
                  <a:txBody>
                    <a:bodyPr/>
                    <a:lstStyle/>
                    <a:p>
                      <a:endParaRPr kumimoji="1" lang="ja-JP" altLang="en-US" sz="105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❼</a:t>
                      </a:r>
                      <a:endParaRPr kumimoji="1" lang="ja-JP" altLang="en-US" sz="900" b="1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全国版救急受診アプリ（Ｑ助）で病気やけがの緊急度を判定しよう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637604"/>
                  </a:ext>
                </a:extLst>
              </a:tr>
              <a:tr h="231399">
                <a:tc vMerge="1">
                  <a:txBody>
                    <a:bodyPr/>
                    <a:lstStyle/>
                    <a:p>
                      <a:endParaRPr kumimoji="1" lang="ja-JP" altLang="en-US" sz="105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❽</a:t>
                      </a:r>
                      <a:endParaRPr kumimoji="1" lang="ja-JP" altLang="en-US" sz="900" b="1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FUN</a:t>
                      </a:r>
                      <a:r>
                        <a:rPr kumimoji="1" lang="ja-JP" altLang="en-US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＋</a:t>
                      </a:r>
                      <a:r>
                        <a:rPr kumimoji="1" lang="en-US" altLang="ja-JP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WALK</a:t>
                      </a:r>
                      <a:r>
                        <a:rPr kumimoji="1" lang="ja-JP" altLang="en-US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アプリを使って楽しく歩こう　</a:t>
                      </a:r>
                      <a:r>
                        <a:rPr kumimoji="1" lang="en-US" altLang="ja-JP" sz="900" b="1" kern="12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※2025</a:t>
                      </a:r>
                      <a:r>
                        <a:rPr kumimoji="1" lang="ja-JP" altLang="en-US" sz="900" b="1" kern="12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年</a:t>
                      </a:r>
                      <a:r>
                        <a:rPr kumimoji="1" lang="en-US" altLang="ja-JP" sz="900" b="1" kern="12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5</a:t>
                      </a:r>
                      <a:r>
                        <a:rPr kumimoji="1" lang="ja-JP" altLang="en-US" sz="900" b="1" kern="12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月末まで開催予定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046566"/>
                  </a:ext>
                </a:extLst>
              </a:tr>
              <a:tr h="231399">
                <a:tc rowSpan="3">
                  <a:txBody>
                    <a:bodyPr/>
                    <a:lstStyle/>
                    <a:p>
                      <a:endParaRPr kumimoji="1" lang="en-US" altLang="ja-JP" sz="900" b="0" dirty="0">
                        <a:solidFill>
                          <a:schemeClr val="bg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endParaRPr kumimoji="1" lang="en-US" altLang="ja-JP" sz="900" b="0" dirty="0">
                        <a:solidFill>
                          <a:schemeClr val="bg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防災・地域</a:t>
                      </a:r>
                    </a:p>
                    <a:p>
                      <a:endParaRPr kumimoji="1" lang="ja-JP" altLang="en-US" sz="900" b="1" dirty="0">
                        <a:solidFill>
                          <a:schemeClr val="bg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 marT="41564" marB="41564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2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❾</a:t>
                      </a:r>
                      <a:endParaRPr kumimoji="1" lang="ja-JP" altLang="en-US" sz="900" b="1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ハザードマップポータルサイトで様々な災害のリスクを確認しよう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27198"/>
                  </a:ext>
                </a:extLst>
              </a:tr>
              <a:tr h="231399">
                <a:tc vMerge="1">
                  <a:txBody>
                    <a:bodyPr/>
                    <a:lstStyle/>
                    <a:p>
                      <a:endParaRPr kumimoji="1" lang="ja-JP" altLang="en-US" sz="105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❿</a:t>
                      </a:r>
                      <a:endParaRPr kumimoji="1" lang="ja-JP" altLang="en-US" sz="900" b="1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浸水ナビを使って水害シミュレーションを見てみよう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38416"/>
                  </a:ext>
                </a:extLst>
              </a:tr>
              <a:tr h="231399">
                <a:tc vMerge="1">
                  <a:txBody>
                    <a:bodyPr/>
                    <a:lstStyle/>
                    <a:p>
                      <a:endParaRPr kumimoji="1" lang="ja-JP" altLang="en-US" sz="105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⓫</a:t>
                      </a:r>
                      <a:endParaRPr kumimoji="1" lang="ja-JP" altLang="en-US" sz="900" b="1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地理院地図を使って身近な土地の情報を知ろう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914503"/>
                  </a:ext>
                </a:extLst>
              </a:tr>
              <a:tr h="231399">
                <a:tc rowSpan="6">
                  <a:txBody>
                    <a:bodyPr/>
                    <a:lstStyle/>
                    <a:p>
                      <a:endParaRPr kumimoji="1" lang="en-US" altLang="ja-JP" sz="900" b="0" dirty="0">
                        <a:solidFill>
                          <a:schemeClr val="bg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endParaRPr kumimoji="1" lang="en-US" altLang="ja-JP" sz="900" b="0" dirty="0">
                        <a:solidFill>
                          <a:schemeClr val="bg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r>
                        <a:rPr kumimoji="1" lang="ja-JP" altLang="en-US" sz="900" b="1">
                          <a:solidFill>
                            <a:schemeClr val="bg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その他スマートフォンを使いこなすために</a:t>
                      </a:r>
                    </a:p>
                    <a:p>
                      <a:endParaRPr kumimoji="1" lang="ja-JP" altLang="en-US" sz="900" b="1">
                        <a:solidFill>
                          <a:schemeClr val="bg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 marT="41564" marB="41564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6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⓬</a:t>
                      </a:r>
                      <a:endParaRPr kumimoji="1" lang="ja-JP" altLang="en-US" sz="900" b="1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デジタルリテラシーを身につけて安心・安全にインターネットを楽しもう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615809"/>
                  </a:ext>
                </a:extLst>
              </a:tr>
              <a:tr h="231399">
                <a:tc vMerge="1">
                  <a:txBody>
                    <a:bodyPr/>
                    <a:lstStyle/>
                    <a:p>
                      <a:endParaRPr kumimoji="1" lang="ja-JP" altLang="en-US" sz="105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⓭</a:t>
                      </a:r>
                      <a:endParaRPr kumimoji="1" lang="ja-JP" altLang="en-US" sz="900" b="1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スマートフォンで年金の情報を確認しよう（ねんきんネット）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606421"/>
                  </a:ext>
                </a:extLst>
              </a:tr>
              <a:tr h="231399">
                <a:tc vMerge="1">
                  <a:txBody>
                    <a:bodyPr/>
                    <a:lstStyle/>
                    <a:p>
                      <a:endParaRPr kumimoji="1" lang="ja-JP" altLang="en-US" sz="105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⓮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生成</a:t>
                      </a:r>
                      <a:r>
                        <a:rPr kumimoji="1" lang="en-US" altLang="ja-JP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AI</a:t>
                      </a:r>
                      <a:r>
                        <a:rPr kumimoji="1" lang="ja-JP" altLang="en-US" sz="900" b="1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を使ってみよう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77085"/>
                  </a:ext>
                </a:extLst>
              </a:tr>
              <a:tr h="2313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⓯</a:t>
                      </a:r>
                      <a:endParaRPr kumimoji="1" lang="ja-JP" altLang="en-US" sz="900" b="1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文字表示電話サービス（ヨメテル）を使ってみよう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339987"/>
                  </a:ext>
                </a:extLst>
              </a:tr>
              <a:tr h="231399">
                <a:tc vMerge="1">
                  <a:txBody>
                    <a:bodyPr/>
                    <a:lstStyle/>
                    <a:p>
                      <a:endParaRPr kumimoji="1" lang="ja-JP" altLang="en-US" sz="105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⓰</a:t>
                      </a:r>
                      <a:endParaRPr kumimoji="1" lang="ja-JP" altLang="en-US" sz="900" b="1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地方公共団体が提供するオンラインサービスの利用方法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432641"/>
                  </a:ext>
                </a:extLst>
              </a:tr>
              <a:tr h="231399">
                <a:tc vMerge="1">
                  <a:txBody>
                    <a:bodyPr/>
                    <a:lstStyle/>
                    <a:p>
                      <a:endParaRPr kumimoji="1" lang="ja-JP" altLang="en-US" sz="105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⓱</a:t>
                      </a:r>
                      <a:endParaRPr kumimoji="1" lang="ja-JP" altLang="en-US" sz="900" b="1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地域におけるオンライン行政手続の実施方法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383969"/>
                  </a:ext>
                </a:extLst>
              </a:tr>
            </a:tbl>
          </a:graphicData>
        </a:graphic>
      </p:graphicFrame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456815BC-5549-88D1-19E2-0B442E5D73E6}"/>
              </a:ext>
            </a:extLst>
          </p:cNvPr>
          <p:cNvGrpSpPr/>
          <p:nvPr/>
        </p:nvGrpSpPr>
        <p:grpSpPr>
          <a:xfrm>
            <a:off x="1771450" y="5853462"/>
            <a:ext cx="4003497" cy="313710"/>
            <a:chOff x="328420" y="5372424"/>
            <a:chExt cx="4003497" cy="313710"/>
          </a:xfrm>
        </p:grpSpPr>
        <p:pic>
          <p:nvPicPr>
            <p:cNvPr id="67" name="図 66">
              <a:extLst>
                <a:ext uri="{FF2B5EF4-FFF2-40B4-BE49-F238E27FC236}">
                  <a16:creationId xmlns:a16="http://schemas.microsoft.com/office/drawing/2014/main" id="{E5D838D8-0F7F-51C5-9193-BEAAB70E6E7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V="1">
              <a:off x="328420" y="5372424"/>
              <a:ext cx="3849984" cy="313710"/>
            </a:xfrm>
            <a:prstGeom prst="rect">
              <a:avLst/>
            </a:prstGeom>
          </p:spPr>
        </p:pic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2ADDE56F-FB30-3EDD-D31B-FF3212377512}"/>
                </a:ext>
              </a:extLst>
            </p:cNvPr>
            <p:cNvSpPr txBox="1"/>
            <p:nvPr/>
          </p:nvSpPr>
          <p:spPr>
            <a:xfrm>
              <a:off x="481933" y="5401182"/>
              <a:ext cx="384998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>
                  <a:solidFill>
                    <a:srgbClr val="002060"/>
                  </a:solidFill>
                  <a:latin typeface="+mn-ea"/>
                </a:rPr>
                <a:t>スマホによる行政手続き方法などを学ぶ「応用講座」</a:t>
              </a:r>
            </a:p>
          </p:txBody>
        </p:sp>
      </p:grp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4D0A13C7-DF73-5564-D51C-ACE3661A35AF}"/>
              </a:ext>
            </a:extLst>
          </p:cNvPr>
          <p:cNvSpPr txBox="1"/>
          <p:nvPr/>
        </p:nvSpPr>
        <p:spPr>
          <a:xfrm>
            <a:off x="3074796" y="5489942"/>
            <a:ext cx="13317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rgbClr val="F082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講座内容例</a:t>
            </a:r>
            <a:endParaRPr kumimoji="1" lang="ja-JP" altLang="en-US" sz="1600" b="1" kern="0" spc="1200" dirty="0">
              <a:solidFill>
                <a:srgbClr val="F08200"/>
              </a:solidFill>
              <a:latin typeface="+mn-ea"/>
            </a:endParaRPr>
          </a:p>
        </p:txBody>
      </p: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9A872E0E-4A4E-4D6A-BF8B-D61A6E5E4529}"/>
              </a:ext>
            </a:extLst>
          </p:cNvPr>
          <p:cNvCxnSpPr>
            <a:cxnSpLocks/>
          </p:cNvCxnSpPr>
          <p:nvPr/>
        </p:nvCxnSpPr>
        <p:spPr>
          <a:xfrm>
            <a:off x="331965" y="5659219"/>
            <a:ext cx="2683461" cy="0"/>
          </a:xfrm>
          <a:prstGeom prst="line">
            <a:avLst/>
          </a:prstGeom>
          <a:ln w="57150" cap="rnd">
            <a:solidFill>
              <a:srgbClr val="F08200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8CFBE486-3D48-B777-32A5-B0AEB0C12EE3}"/>
              </a:ext>
            </a:extLst>
          </p:cNvPr>
          <p:cNvCxnSpPr>
            <a:cxnSpLocks/>
          </p:cNvCxnSpPr>
          <p:nvPr/>
        </p:nvCxnSpPr>
        <p:spPr>
          <a:xfrm>
            <a:off x="4451420" y="5659219"/>
            <a:ext cx="2821083" cy="0"/>
          </a:xfrm>
          <a:prstGeom prst="line">
            <a:avLst/>
          </a:prstGeom>
          <a:ln w="57150" cap="rnd">
            <a:solidFill>
              <a:srgbClr val="F08200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D84CF2F-13A6-5176-A028-274D7ECDEA46}"/>
              </a:ext>
            </a:extLst>
          </p:cNvPr>
          <p:cNvSpPr/>
          <p:nvPr/>
        </p:nvSpPr>
        <p:spPr>
          <a:xfrm>
            <a:off x="-2953062" y="14989"/>
            <a:ext cx="2593298" cy="101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＜全国展開型＞</a:t>
            </a:r>
            <a:endParaRPr kumimoji="1" lang="en-US" altLang="ja-JP" sz="1400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広報誌・チラシ用フォーマット</a:t>
            </a:r>
            <a:endParaRPr kumimoji="1" lang="en-US" altLang="ja-JP" sz="1400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（</a:t>
            </a:r>
            <a:r>
              <a:rPr kumimoji="1" lang="en-US" altLang="ja-JP" sz="14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A</a:t>
            </a:r>
            <a:r>
              <a:rPr kumimoji="1" lang="ja-JP" altLang="en-US" sz="14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４サイズ</a:t>
            </a:r>
            <a:r>
              <a:rPr kumimoji="1" lang="en-US" altLang="ja-JP" sz="14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Ver.</a:t>
            </a:r>
            <a:r>
              <a:rPr kumimoji="1" lang="ja-JP" altLang="en-US" sz="14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899213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6796A1F-1C6B-D3EF-AFBC-993936C4F0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図形, 四角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1C383213-14BA-C9D0-77A6-08A3006B7A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878" y="2432973"/>
            <a:ext cx="7200900" cy="1485900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22006C3-0B6B-FB0A-441E-F6FBFA7F8845}"/>
              </a:ext>
            </a:extLst>
          </p:cNvPr>
          <p:cNvSpPr txBox="1"/>
          <p:nvPr/>
        </p:nvSpPr>
        <p:spPr>
          <a:xfrm>
            <a:off x="2376163" y="2277054"/>
            <a:ext cx="28003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F082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いろいろ学べる、スマホの使い方</a:t>
            </a:r>
            <a:endParaRPr kumimoji="1" lang="ja-JP" altLang="en-US" sz="1600" b="1" kern="0" spc="1200" dirty="0">
              <a:solidFill>
                <a:srgbClr val="F08200"/>
              </a:solidFill>
              <a:latin typeface="+mn-ea"/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7C650AC5-9650-1B15-2B94-2667EDA55383}"/>
              </a:ext>
            </a:extLst>
          </p:cNvPr>
          <p:cNvCxnSpPr>
            <a:cxnSpLocks/>
          </p:cNvCxnSpPr>
          <p:nvPr/>
        </p:nvCxnSpPr>
        <p:spPr>
          <a:xfrm>
            <a:off x="331965" y="2446331"/>
            <a:ext cx="1999892" cy="0"/>
          </a:xfrm>
          <a:prstGeom prst="line">
            <a:avLst/>
          </a:prstGeom>
          <a:ln w="57150" cap="rnd">
            <a:solidFill>
              <a:srgbClr val="F08200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1EFC424B-038A-6792-6265-45669EE19D02}"/>
              </a:ext>
            </a:extLst>
          </p:cNvPr>
          <p:cNvSpPr/>
          <p:nvPr/>
        </p:nvSpPr>
        <p:spPr>
          <a:xfrm>
            <a:off x="89800" y="78212"/>
            <a:ext cx="7380076" cy="4836289"/>
          </a:xfrm>
          <a:prstGeom prst="rect">
            <a:avLst/>
          </a:prstGeom>
          <a:noFill/>
          <a:ln w="63500" cmpd="dbl">
            <a:gradFill>
              <a:gsLst>
                <a:gs pos="0">
                  <a:srgbClr val="F08200"/>
                </a:gs>
                <a:gs pos="48000">
                  <a:srgbClr val="FFC000"/>
                </a:gs>
                <a:gs pos="100000">
                  <a:schemeClr val="accent4">
                    <a:lumMod val="40000"/>
                    <a:lumOff val="60000"/>
                  </a:schemeClr>
                </a:gs>
              </a:gsLst>
              <a:lin ang="5400000" scaled="1"/>
            </a:gradFill>
            <a:prstDash val="solid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0B49750B-EDFB-C2E2-2495-F5C39CF10A08}"/>
              </a:ext>
            </a:extLst>
          </p:cNvPr>
          <p:cNvCxnSpPr>
            <a:cxnSpLocks/>
          </p:cNvCxnSpPr>
          <p:nvPr/>
        </p:nvCxnSpPr>
        <p:spPr>
          <a:xfrm>
            <a:off x="5176497" y="2446331"/>
            <a:ext cx="2096005" cy="0"/>
          </a:xfrm>
          <a:prstGeom prst="line">
            <a:avLst/>
          </a:prstGeom>
          <a:ln w="57150" cap="rnd">
            <a:solidFill>
              <a:srgbClr val="F08200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5665E644-38EE-6079-607E-A9FFCE30AFFA}"/>
              </a:ext>
            </a:extLst>
          </p:cNvPr>
          <p:cNvSpPr txBox="1"/>
          <p:nvPr/>
        </p:nvSpPr>
        <p:spPr>
          <a:xfrm>
            <a:off x="516881" y="2850124"/>
            <a:ext cx="5006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F08200"/>
              </a:buClr>
              <a:buFont typeface="Arial" panose="020B0604020202020204" pitchFamily="34" charset="0"/>
              <a:buChar char="•"/>
            </a:pPr>
            <a:r>
              <a:rPr kumimoji="1" lang="ja-JP" altLang="en-US" sz="1000" b="1" dirty="0">
                <a:solidFill>
                  <a:srgbClr val="002060"/>
                </a:solidFill>
                <a:latin typeface="+mj-ea"/>
                <a:ea typeface="+mj-ea"/>
              </a:rPr>
              <a:t>ご利用の携帯キャリアが異なる方も参加可能です。</a:t>
            </a:r>
            <a:endParaRPr kumimoji="1" lang="en-US" altLang="ja-JP" sz="1000" b="1" dirty="0">
              <a:solidFill>
                <a:srgbClr val="002060"/>
              </a:solidFill>
              <a:latin typeface="+mj-ea"/>
              <a:ea typeface="+mj-ea"/>
            </a:endParaRPr>
          </a:p>
          <a:p>
            <a:pPr marL="171450" indent="-171450">
              <a:buClr>
                <a:srgbClr val="F08200"/>
              </a:buClr>
              <a:buFont typeface="Arial" panose="020B0604020202020204" pitchFamily="34" charset="0"/>
              <a:buChar char="•"/>
            </a:pPr>
            <a:r>
              <a:rPr kumimoji="1" lang="ja-JP" altLang="en-US" sz="1000" b="1" dirty="0">
                <a:solidFill>
                  <a:srgbClr val="002060"/>
                </a:solidFill>
                <a:latin typeface="+mj-ea"/>
                <a:ea typeface="+mj-ea"/>
              </a:rPr>
              <a:t>「指定の研修を受けた講師」が丁寧に説明します。</a:t>
            </a:r>
            <a:endParaRPr kumimoji="1" lang="en-US" altLang="ja-JP" sz="1000" b="1" dirty="0">
              <a:solidFill>
                <a:srgbClr val="002060"/>
              </a:solidFill>
              <a:latin typeface="+mj-ea"/>
              <a:ea typeface="+mj-ea"/>
            </a:endParaRPr>
          </a:p>
          <a:p>
            <a:pPr marL="171450" indent="-171450">
              <a:buClr>
                <a:srgbClr val="F08200"/>
              </a:buClr>
              <a:buFont typeface="Arial" panose="020B0604020202020204" pitchFamily="34" charset="0"/>
              <a:buChar char="•"/>
            </a:pPr>
            <a:r>
              <a:rPr kumimoji="1" lang="ja-JP" altLang="en-US" sz="1000" b="1" dirty="0">
                <a:solidFill>
                  <a:srgbClr val="002060"/>
                </a:solidFill>
                <a:latin typeface="+mj-ea"/>
                <a:ea typeface="+mj-ea"/>
              </a:rPr>
              <a:t>参加費は無料です。 講座内容によっては、 持参していただくものがあります。</a:t>
            </a:r>
            <a:endParaRPr kumimoji="1" lang="en-US" altLang="ja-JP" sz="1000" b="1" dirty="0">
              <a:solidFill>
                <a:srgbClr val="002060"/>
              </a:solidFill>
              <a:latin typeface="+mj-ea"/>
              <a:ea typeface="+mj-ea"/>
            </a:endParaRPr>
          </a:p>
          <a:p>
            <a:pPr marL="171450" indent="-171450">
              <a:buClr>
                <a:srgbClr val="F08200"/>
              </a:buClr>
              <a:buFont typeface="Arial" panose="020B0604020202020204" pitchFamily="34" charset="0"/>
              <a:buChar char="•"/>
            </a:pPr>
            <a:r>
              <a:rPr kumimoji="1" lang="ja-JP" altLang="en-US" sz="1000" b="1" dirty="0">
                <a:solidFill>
                  <a:srgbClr val="002060"/>
                </a:solidFill>
                <a:latin typeface="+mj-ea"/>
                <a:ea typeface="+mj-ea"/>
              </a:rPr>
              <a:t>講習会では、 商品やサービスを販売することはありません。</a:t>
            </a:r>
            <a:endParaRPr kumimoji="1" lang="en-US" altLang="ja-JP" sz="1000" b="1" dirty="0">
              <a:solidFill>
                <a:srgbClr val="002060"/>
              </a:solidFill>
              <a:latin typeface="+mj-ea"/>
              <a:ea typeface="+mj-ea"/>
            </a:endParaRPr>
          </a:p>
          <a:p>
            <a:pPr marL="171450" indent="-171450">
              <a:buClr>
                <a:srgbClr val="F08200"/>
              </a:buClr>
              <a:buFont typeface="Arial" panose="020B0604020202020204" pitchFamily="34" charset="0"/>
              <a:buChar char="•"/>
            </a:pPr>
            <a:r>
              <a:rPr kumimoji="1" lang="ja-JP" altLang="en-US" sz="1000" b="1" dirty="0">
                <a:solidFill>
                  <a:srgbClr val="002060"/>
                </a:solidFill>
                <a:latin typeface="+mj-ea"/>
                <a:ea typeface="+mj-ea"/>
              </a:rPr>
              <a:t>受講者に年齢制限はありません。 どなたでも、 何回でも受講できます。</a:t>
            </a:r>
          </a:p>
          <a:p>
            <a:pPr marL="171450" indent="-171450">
              <a:buClr>
                <a:srgbClr val="F08200"/>
              </a:buClr>
              <a:buFont typeface="Arial" panose="020B0604020202020204" pitchFamily="34" charset="0"/>
              <a:buChar char="•"/>
            </a:pPr>
            <a:r>
              <a:rPr kumimoji="1" lang="ja-JP" altLang="en-US" sz="1000" b="1" dirty="0">
                <a:solidFill>
                  <a:srgbClr val="002060"/>
                </a:solidFill>
                <a:latin typeface="+mj-ea"/>
                <a:ea typeface="+mj-ea"/>
              </a:rPr>
              <a:t>講座の最新情報や開催場所については、専用ポータルサイトでご確認ください。</a:t>
            </a:r>
          </a:p>
        </p:txBody>
      </p:sp>
      <p:sp>
        <p:nvSpPr>
          <p:cNvPr id="49" name="角丸四角形 48">
            <a:extLst>
              <a:ext uri="{FF2B5EF4-FFF2-40B4-BE49-F238E27FC236}">
                <a16:creationId xmlns:a16="http://schemas.microsoft.com/office/drawing/2014/main" id="{DC9756D9-B2DC-1281-A344-FB80BEFB9006}"/>
              </a:ext>
            </a:extLst>
          </p:cNvPr>
          <p:cNvSpPr/>
          <p:nvPr/>
        </p:nvSpPr>
        <p:spPr>
          <a:xfrm>
            <a:off x="328421" y="1292650"/>
            <a:ext cx="5513765" cy="797434"/>
          </a:xfrm>
          <a:prstGeom prst="roundRect">
            <a:avLst>
              <a:gd name="adj" fmla="val 18784"/>
            </a:avLst>
          </a:prstGeom>
          <a:solidFill>
            <a:srgbClr val="EDEDF6">
              <a:alpha val="65039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2B1A271C-0F48-39BD-9C79-081DD24A976D}"/>
              </a:ext>
            </a:extLst>
          </p:cNvPr>
          <p:cNvSpPr txBox="1"/>
          <p:nvPr/>
        </p:nvSpPr>
        <p:spPr>
          <a:xfrm>
            <a:off x="481933" y="1342368"/>
            <a:ext cx="5331026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ts val="2300"/>
              </a:lnSpc>
              <a:defRPr kumimoji="1" sz="14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altLang="ja-JP" sz="1200" spc="100" dirty="0">
                <a:solidFill>
                  <a:srgbClr val="002060"/>
                </a:solidFill>
                <a:latin typeface="+mj-ea"/>
                <a:ea typeface="+mj-ea"/>
              </a:rPr>
              <a:t>NTT</a:t>
            </a:r>
            <a:r>
              <a:rPr lang="ja-JP" altLang="en-US" sz="1200" spc="100" dirty="0">
                <a:solidFill>
                  <a:srgbClr val="002060"/>
                </a:solidFill>
                <a:latin typeface="+mj-ea"/>
                <a:ea typeface="+mj-ea"/>
              </a:rPr>
              <a:t>ドコモ・</a:t>
            </a:r>
            <a:r>
              <a:rPr lang="en-US" altLang="ja-JP" sz="1200" spc="100" dirty="0">
                <a:solidFill>
                  <a:srgbClr val="002060"/>
                </a:solidFill>
                <a:latin typeface="+mj-ea"/>
                <a:ea typeface="+mj-ea"/>
              </a:rPr>
              <a:t>au</a:t>
            </a:r>
            <a:r>
              <a:rPr lang="ja-JP" altLang="en-US" sz="1200" spc="100" dirty="0">
                <a:solidFill>
                  <a:srgbClr val="002060"/>
                </a:solidFill>
                <a:latin typeface="+mj-ea"/>
                <a:ea typeface="+mj-ea"/>
              </a:rPr>
              <a:t> </a:t>
            </a:r>
            <a:r>
              <a:rPr lang="en-US" altLang="ja-JP" sz="1200" spc="100" dirty="0">
                <a:solidFill>
                  <a:srgbClr val="002060"/>
                </a:solidFill>
                <a:latin typeface="+mj-ea"/>
                <a:ea typeface="+mj-ea"/>
              </a:rPr>
              <a:t>/</a:t>
            </a:r>
            <a:r>
              <a:rPr lang="ja-JP" altLang="en-US" sz="1200" spc="100" dirty="0">
                <a:solidFill>
                  <a:srgbClr val="002060"/>
                </a:solidFill>
                <a:latin typeface="+mj-ea"/>
                <a:ea typeface="+mj-ea"/>
              </a:rPr>
              <a:t> </a:t>
            </a:r>
            <a:r>
              <a:rPr lang="en-US" altLang="ja-JP" sz="1200" spc="100" dirty="0">
                <a:solidFill>
                  <a:srgbClr val="002060"/>
                </a:solidFill>
                <a:latin typeface="+mj-ea"/>
                <a:ea typeface="+mj-ea"/>
              </a:rPr>
              <a:t>UQ</a:t>
            </a:r>
            <a:r>
              <a:rPr lang="ja-JP" altLang="en-US" sz="1200" spc="100" dirty="0">
                <a:solidFill>
                  <a:srgbClr val="002060"/>
                </a:solidFill>
                <a:latin typeface="+mj-ea"/>
                <a:ea typeface="+mj-ea"/>
              </a:rPr>
              <a:t> ・ソフトバンクの携帯ショップにて</a:t>
            </a:r>
            <a:endParaRPr lang="en-US" altLang="ja-JP" sz="1200" spc="100" dirty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ja-JP" altLang="en-US" sz="1200" spc="100" dirty="0">
                <a:solidFill>
                  <a:srgbClr val="002060"/>
                </a:solidFill>
                <a:latin typeface="+mj-ea"/>
                <a:ea typeface="+mj-ea"/>
              </a:rPr>
              <a:t>スマホ講習会を開催しています。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ja-JP" altLang="en-US" sz="1200" spc="100" dirty="0">
                <a:solidFill>
                  <a:srgbClr val="002060"/>
                </a:solidFill>
                <a:latin typeface="+mj-ea"/>
                <a:ea typeface="+mj-ea"/>
              </a:rPr>
              <a:t>みなさま是非ご参加ください。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187BDEDF-E3DB-58B6-011D-7CBECEC5ADE3}"/>
              </a:ext>
            </a:extLst>
          </p:cNvPr>
          <p:cNvSpPr txBox="1"/>
          <p:nvPr/>
        </p:nvSpPr>
        <p:spPr>
          <a:xfrm>
            <a:off x="328419" y="3988681"/>
            <a:ext cx="694053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>
                <a:solidFill>
                  <a:srgbClr val="002060"/>
                </a:solidFill>
                <a:latin typeface="+mn-ea"/>
              </a:rPr>
              <a:t>講習会については近隣の携帯ショップへお問い合わせ・お立ち寄りください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27392300-E97F-9F49-55FA-7DD2955552F3}"/>
              </a:ext>
            </a:extLst>
          </p:cNvPr>
          <p:cNvSpPr txBox="1"/>
          <p:nvPr/>
        </p:nvSpPr>
        <p:spPr>
          <a:xfrm>
            <a:off x="328419" y="4254080"/>
            <a:ext cx="69405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Yu Gothic" panose="020B0400000000000000" pitchFamily="50" charset="-128"/>
              <a:buChar char="※"/>
            </a:pPr>
            <a:r>
              <a:rPr kumimoji="1" lang="ja-JP" altLang="en-US" sz="1000" dirty="0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地域によって講習会を実施していない携帯ショップもございます。開催講座や開催日、講習会の開催場所等は、</a:t>
            </a:r>
            <a:endParaRPr kumimoji="1" lang="en-US" altLang="ja-JP" sz="1000" dirty="0">
              <a:solidFill>
                <a:srgbClr val="00206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indent="174625"/>
            <a:r>
              <a:rPr kumimoji="1" lang="ja-JP" altLang="en-US" sz="1000" dirty="0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お問い合わせ・お立ち寄りの際にご確認ください</a:t>
            </a:r>
            <a:endParaRPr kumimoji="1" lang="en-US" altLang="ja-JP" sz="1000" dirty="0">
              <a:solidFill>
                <a:srgbClr val="00206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75DCA87-0922-831B-0AA0-F2A04C5A62C0}"/>
              </a:ext>
            </a:extLst>
          </p:cNvPr>
          <p:cNvSpPr/>
          <p:nvPr/>
        </p:nvSpPr>
        <p:spPr>
          <a:xfrm>
            <a:off x="-2953062" y="14989"/>
            <a:ext cx="2593298" cy="101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＜全国展開型＞</a:t>
            </a:r>
            <a:endParaRPr kumimoji="1" lang="en-US" altLang="ja-JP" sz="1400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広報誌・チラシ用フォーマット</a:t>
            </a:r>
            <a:endParaRPr kumimoji="1" lang="en-US" altLang="ja-JP" sz="1400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（</a:t>
            </a:r>
            <a:r>
              <a:rPr kumimoji="1" lang="en-US" altLang="ja-JP" sz="14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A</a:t>
            </a:r>
            <a:r>
              <a:rPr kumimoji="1" lang="ja-JP" altLang="en-US" sz="14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５サイズ</a:t>
            </a:r>
            <a:r>
              <a:rPr kumimoji="1" lang="en-US" altLang="ja-JP" sz="14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Ver.</a:t>
            </a:r>
            <a:r>
              <a:rPr kumimoji="1" lang="ja-JP" altLang="en-US" sz="14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402883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6F37CC57251AD49BD16DFA498AB63FA" ma:contentTypeVersion="3" ma:contentTypeDescription="新しいドキュメントを作成します。" ma:contentTypeScope="" ma:versionID="bf344255bbe02639e698b8bc647e6d9c">
  <xsd:schema xmlns:xsd="http://www.w3.org/2001/XMLSchema" xmlns:xs="http://www.w3.org/2001/XMLSchema" xmlns:p="http://schemas.microsoft.com/office/2006/metadata/properties" xmlns:ns2="5ee39776-654d-4190-9d41-90b94a876707" targetNamespace="http://schemas.microsoft.com/office/2006/metadata/properties" ma:root="true" ma:fieldsID="b8c9495fd9b6367b6023c581ca679b4f" ns2:_="">
    <xsd:import namespace="5ee39776-654d-4190-9d41-90b94a87670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e39776-654d-4190-9d41-90b94a8767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B5B955-B2C1-4C22-A8DC-3A5407C93FC8}"/>
</file>

<file path=customXml/itemProps2.xml><?xml version="1.0" encoding="utf-8"?>
<ds:datastoreItem xmlns:ds="http://schemas.openxmlformats.org/officeDocument/2006/customXml" ds:itemID="{F430E2C3-5290-44B8-A104-AFF78F312D7B}"/>
</file>

<file path=customXml/itemProps3.xml><?xml version="1.0" encoding="utf-8"?>
<ds:datastoreItem xmlns:ds="http://schemas.openxmlformats.org/officeDocument/2006/customXml" ds:itemID="{21EA7E10-20F6-4318-AC59-5BBAE77D4A62}"/>
</file>

<file path=docMetadata/LabelInfo.xml><?xml version="1.0" encoding="utf-8"?>
<clbl:labelList xmlns:clbl="http://schemas.microsoft.com/office/2020/mipLabelMetadata">
  <clbl:label id="{ea60d57e-af5b-4752-ac57-3e4f28ca11dc}" enabled="1" method="Standard" siteId="{36da45f1-dd2c-4d1f-af13-5abe46b9992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611</Words>
  <Application>Microsoft Office PowerPoint</Application>
  <PresentationFormat>ユーザー設定</PresentationFormat>
  <Paragraphs>83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Yu Gothic UI</vt:lpstr>
      <vt:lpstr>Yu Gothic</vt:lpstr>
      <vt:lpstr>Yu Gothic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2025-04-25T08:17:07Z</dcterms:created>
  <dcterms:modified xsi:type="dcterms:W3CDTF">2025-04-25T08:29:31Z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0x01010086F37CC57251AD49BD16DFA498AB63FA</vt:lpwstr>
  </property>
</Properties>
</file>