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5.jpg" ContentType="image/jpg"/>
  <Override PartName="/ppt/media/image16.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media/image23.jpg" ContentType="image/jpg"/>
  <Override PartName="/ppt/tags/tag7.xml" ContentType="application/vnd.openxmlformats-officedocument.presentationml.tags+xml"/>
  <Override PartName="/ppt/notesSlides/notesSlide14.xml" ContentType="application/vnd.openxmlformats-officedocument.presentationml.notesSlide+xml"/>
  <Override PartName="/ppt/media/image30.jpg" ContentType="image/jpg"/>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media/image33.jpg" ContentType="image/jpg"/>
  <Override PartName="/ppt/media/image34.jpg" ContentType="image/jpg"/>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 id="2147483673" r:id="rId2"/>
    <p:sldMasterId id="2147483679" r:id="rId3"/>
  </p:sldMasterIdLst>
  <p:notesMasterIdLst>
    <p:notesMasterId r:id="rId34"/>
  </p:notesMasterIdLst>
  <p:sldIdLst>
    <p:sldId id="345" r:id="rId4"/>
    <p:sldId id="348" r:id="rId5"/>
    <p:sldId id="266" r:id="rId6"/>
    <p:sldId id="383" r:id="rId7"/>
    <p:sldId id="462" r:id="rId8"/>
    <p:sldId id="385" r:id="rId9"/>
    <p:sldId id="463" r:id="rId10"/>
    <p:sldId id="387" r:id="rId11"/>
    <p:sldId id="267" r:id="rId12"/>
    <p:sldId id="347" r:id="rId13"/>
    <p:sldId id="390" r:id="rId14"/>
    <p:sldId id="398" r:id="rId15"/>
    <p:sldId id="446" r:id="rId16"/>
    <p:sldId id="432" r:id="rId17"/>
    <p:sldId id="439" r:id="rId18"/>
    <p:sldId id="442" r:id="rId19"/>
    <p:sldId id="441" r:id="rId20"/>
    <p:sldId id="443" r:id="rId21"/>
    <p:sldId id="402" r:id="rId22"/>
    <p:sldId id="449" r:id="rId23"/>
    <p:sldId id="403" r:id="rId24"/>
    <p:sldId id="450" r:id="rId25"/>
    <p:sldId id="452" r:id="rId26"/>
    <p:sldId id="453" r:id="rId27"/>
    <p:sldId id="454" r:id="rId28"/>
    <p:sldId id="455" r:id="rId29"/>
    <p:sldId id="456" r:id="rId30"/>
    <p:sldId id="464" r:id="rId31"/>
    <p:sldId id="459" r:id="rId32"/>
    <p:sldId id="460" r:id="rId33"/>
  </p:sldIdLst>
  <p:sldSz cx="9144000" cy="6858000" type="screen4x3"/>
  <p:notesSz cx="6735763" cy="9866313"/>
  <p:custDataLst>
    <p:tags r:id="rId3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2F528F"/>
    <a:srgbClr val="FFFFCC"/>
    <a:srgbClr val="F8F8F8"/>
    <a:srgbClr val="EAEAEA"/>
    <a:srgbClr val="E5004F"/>
    <a:srgbClr val="007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26" autoAdjust="0"/>
    <p:restoredTop sz="60984" autoAdjust="0"/>
  </p:normalViewPr>
  <p:slideViewPr>
    <p:cSldViewPr snapToGrid="0" snapToObjects="1">
      <p:cViewPr>
        <p:scale>
          <a:sx n="84" d="100"/>
          <a:sy n="84" d="100"/>
        </p:scale>
        <p:origin x="1098" y="-288"/>
      </p:cViewPr>
      <p:guideLst/>
    </p:cSldViewPr>
  </p:slideViewPr>
  <p:outlineViewPr>
    <p:cViewPr>
      <p:scale>
        <a:sx n="33" d="100"/>
        <a:sy n="33" d="100"/>
      </p:scale>
      <p:origin x="0" y="-15064"/>
    </p:cViewPr>
  </p:outlineViewPr>
  <p:notesTextViewPr>
    <p:cViewPr>
      <p:scale>
        <a:sx n="75" d="100"/>
        <a:sy n="75" d="100"/>
      </p:scale>
      <p:origin x="0" y="0"/>
    </p:cViewPr>
  </p:notesTextViewPr>
  <p:sorterViewPr>
    <p:cViewPr>
      <p:scale>
        <a:sx n="150" d="100"/>
        <a:sy n="150" d="100"/>
      </p:scale>
      <p:origin x="0" y="-18136"/>
    </p:cViewPr>
  </p:sorterViewPr>
  <p:notesViewPr>
    <p:cSldViewPr snapToGrid="0" snapToObjects="1" showGuides="1">
      <p:cViewPr>
        <p:scale>
          <a:sx n="75" d="100"/>
          <a:sy n="75" d="100"/>
        </p:scale>
        <p:origin x="2168" y="-124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1" cy="495029"/>
          </a:xfrm>
          <a:prstGeom prst="rect">
            <a:avLst/>
          </a:prstGeom>
        </p:spPr>
        <p:txBody>
          <a:bodyPr vert="horz" lIns="91431" tIns="45716" rIns="91431"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31" tIns="45716" rIns="91431" bIns="45716" rtlCol="0"/>
          <a:lstStyle>
            <a:lvl1pPr algn="r">
              <a:defRPr sz="1200"/>
            </a:lvl1pPr>
          </a:lstStyle>
          <a:p>
            <a:fld id="{4FE7F398-C44E-EB48-B175-4278262AA32A}" type="datetimeFigureOut">
              <a:rPr kumimoji="1" lang="ja-JP" altLang="en-US" smtClean="0"/>
              <a:t>2022/11/3</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31" tIns="45716" rIns="91431" bIns="45716"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1"/>
          </a:xfrm>
          <a:prstGeom prst="rect">
            <a:avLst/>
          </a:prstGeom>
        </p:spPr>
        <p:txBody>
          <a:bodyPr vert="horz" lIns="91431" tIns="45716" rIns="91431"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6"/>
            <a:ext cx="2918831" cy="495028"/>
          </a:xfrm>
          <a:prstGeom prst="rect">
            <a:avLst/>
          </a:prstGeom>
        </p:spPr>
        <p:txBody>
          <a:bodyPr vert="horz" lIns="91431" tIns="45716" rIns="91431"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31" tIns="45716" rIns="91431" bIns="45716" rtlCol="0" anchor="b"/>
          <a:lstStyle>
            <a:lvl1pPr algn="r">
              <a:defRPr sz="1200"/>
            </a:lvl1pPr>
          </a:lstStyle>
          <a:p>
            <a:fld id="{2E1C7AFC-CFB2-404C-A69D-ECFBCE546BF5}" type="slidenum">
              <a:rPr kumimoji="1" lang="ja-JP" altLang="en-US" smtClean="0"/>
              <a:t>‹#›</a:t>
            </a:fld>
            <a:endParaRPr kumimoji="1" lang="ja-JP" altLang="en-US"/>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2542"/>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a:t>
            </a:fld>
            <a:endParaRPr kumimoji="1" lang="ja-JP" altLang="en-US" dirty="0"/>
          </a:p>
        </p:txBody>
      </p:sp>
    </p:spTree>
    <p:extLst>
      <p:ext uri="{BB962C8B-B14F-4D97-AF65-F5344CB8AC3E}">
        <p14:creationId xmlns:p14="http://schemas.microsoft.com/office/powerpoint/2010/main" val="134991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966"/>
            <a:endParaRPr lang="ja-JP" altLang="en-US" u="none"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10</a:t>
            </a:fld>
            <a:endParaRPr kumimoji="1" lang="ja-JP" altLang="en-US"/>
          </a:p>
        </p:txBody>
      </p:sp>
    </p:spTree>
    <p:extLst>
      <p:ext uri="{BB962C8B-B14F-4D97-AF65-F5344CB8AC3E}">
        <p14:creationId xmlns:p14="http://schemas.microsoft.com/office/powerpoint/2010/main" val="294661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9874" defTabSz="903386">
              <a:defRPr/>
            </a:pPr>
            <a:endParaRPr lang="en-US" altLang="ja-JP" u="none"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11</a:t>
            </a:fld>
            <a:endParaRPr kumimoji="1" lang="ja-JP" altLang="en-US"/>
          </a:p>
        </p:txBody>
      </p:sp>
    </p:spTree>
    <p:extLst>
      <p:ext uri="{BB962C8B-B14F-4D97-AF65-F5344CB8AC3E}">
        <p14:creationId xmlns:p14="http://schemas.microsoft.com/office/powerpoint/2010/main" val="733219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9874" defTabSz="903386">
              <a:defRPr/>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12</a:t>
            </a:fld>
            <a:endParaRPr kumimoji="1" lang="ja-JP" altLang="en-US"/>
          </a:p>
        </p:txBody>
      </p:sp>
    </p:spTree>
    <p:extLst>
      <p:ext uri="{BB962C8B-B14F-4D97-AF65-F5344CB8AC3E}">
        <p14:creationId xmlns:p14="http://schemas.microsoft.com/office/powerpoint/2010/main" val="3466807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3658"/>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dirty="0"/>
          </a:p>
        </p:txBody>
      </p:sp>
    </p:spTree>
    <p:extLst>
      <p:ext uri="{BB962C8B-B14F-4D97-AF65-F5344CB8AC3E}">
        <p14:creationId xmlns:p14="http://schemas.microsoft.com/office/powerpoint/2010/main" val="612237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7811"/>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D04A-B60E-1241-96E3-BBB7CC6C31A8}" type="slidenum">
              <a:rPr kumimoji="1" lang="ja-JP" altLang="en-US" sz="1200" b="0" i="0" u="none" strike="noStrike" kern="1200" cap="none" spc="0" normalizeH="0" baseline="0" noProof="0" smtClean="0">
                <a:ln>
                  <a:noFill/>
                </a:ln>
                <a:solidFill>
                  <a:prstClr val="black"/>
                </a:solidFill>
                <a:effectLst/>
                <a:uLnTx/>
                <a:uFillTx/>
                <a:latin typeface="Yu Gothic" panose="020F0502020204030204"/>
                <a:ea typeface="Yu Gothic"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Yu Gothic" panose="020F0502020204030204"/>
              <a:ea typeface="Yu Gothic" panose="020B0400000000000000" pitchFamily="50" charset="-128"/>
              <a:cs typeface="+mn-cs"/>
            </a:endParaRPr>
          </a:p>
        </p:txBody>
      </p:sp>
    </p:spTree>
    <p:extLst>
      <p:ext uri="{BB962C8B-B14F-4D97-AF65-F5344CB8AC3E}">
        <p14:creationId xmlns:p14="http://schemas.microsoft.com/office/powerpoint/2010/main" val="814764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3658" defTabSz="903427">
              <a:defRPr/>
            </a:pPr>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D04A-B60E-1241-96E3-BBB7CC6C31A8}" type="slidenum">
              <a:rPr kumimoji="1" lang="ja-JP" altLang="en-US" sz="1200" b="0" i="0" u="none" strike="noStrike" kern="1200" cap="none" spc="0" normalizeH="0" baseline="0" noProof="0" smtClean="0">
                <a:ln>
                  <a:noFill/>
                </a:ln>
                <a:solidFill>
                  <a:prstClr val="black"/>
                </a:solidFill>
                <a:effectLst/>
                <a:uLnTx/>
                <a:uFillTx/>
                <a:latin typeface="Yu Gothic" panose="020F0502020204030204"/>
                <a:ea typeface="Yu Gothic"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Yu Gothic" panose="020F0502020204030204"/>
              <a:ea typeface="Yu Gothic" panose="020B0400000000000000" pitchFamily="50" charset="-128"/>
              <a:cs typeface="+mn-cs"/>
            </a:endParaRPr>
          </a:p>
        </p:txBody>
      </p:sp>
    </p:spTree>
    <p:extLst>
      <p:ext uri="{BB962C8B-B14F-4D97-AF65-F5344CB8AC3E}">
        <p14:creationId xmlns:p14="http://schemas.microsoft.com/office/powerpoint/2010/main" val="485673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3658" defTabSz="903427">
              <a:defRPr/>
            </a:pPr>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D04A-B60E-1241-96E3-BBB7CC6C31A8}" type="slidenum">
              <a:rPr kumimoji="1" lang="ja-JP" altLang="en-US" sz="1200" b="0" i="0" u="none" strike="noStrike" kern="1200" cap="none" spc="0" normalizeH="0" baseline="0" noProof="0" smtClean="0">
                <a:ln>
                  <a:noFill/>
                </a:ln>
                <a:solidFill>
                  <a:prstClr val="black"/>
                </a:solidFill>
                <a:effectLst/>
                <a:uLnTx/>
                <a:uFillTx/>
                <a:latin typeface="Yu Gothic" panose="020F0502020204030204"/>
                <a:ea typeface="Yu Gothic"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Yu Gothic" panose="020F0502020204030204"/>
              <a:ea typeface="Yu Gothic" panose="020B0400000000000000" pitchFamily="50" charset="-128"/>
              <a:cs typeface="+mn-cs"/>
            </a:endParaRPr>
          </a:p>
        </p:txBody>
      </p:sp>
    </p:spTree>
    <p:extLst>
      <p:ext uri="{BB962C8B-B14F-4D97-AF65-F5344CB8AC3E}">
        <p14:creationId xmlns:p14="http://schemas.microsoft.com/office/powerpoint/2010/main" val="1031791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3658"/>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D04A-B60E-1241-96E3-BBB7CC6C31A8}" type="slidenum">
              <a:rPr kumimoji="1" lang="ja-JP" altLang="en-US" sz="1200" b="0" i="0" u="none" strike="noStrike" kern="1200" cap="none" spc="0" normalizeH="0" baseline="0" noProof="0" smtClean="0">
                <a:ln>
                  <a:noFill/>
                </a:ln>
                <a:solidFill>
                  <a:prstClr val="black"/>
                </a:solidFill>
                <a:effectLst/>
                <a:uLnTx/>
                <a:uFillTx/>
                <a:latin typeface="Yu Gothic" panose="020F0502020204030204"/>
                <a:ea typeface="Yu Gothic"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Yu Gothic" panose="020F0502020204030204"/>
              <a:ea typeface="Yu Gothic" panose="020B0400000000000000" pitchFamily="50" charset="-128"/>
              <a:cs typeface="+mn-cs"/>
            </a:endParaRPr>
          </a:p>
        </p:txBody>
      </p:sp>
    </p:spTree>
    <p:extLst>
      <p:ext uri="{BB962C8B-B14F-4D97-AF65-F5344CB8AC3E}">
        <p14:creationId xmlns:p14="http://schemas.microsoft.com/office/powerpoint/2010/main" val="1828698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3658"/>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3D04A-B60E-1241-96E3-BBB7CC6C31A8}" type="slidenum">
              <a:rPr kumimoji="1" lang="ja-JP" altLang="en-US" sz="1200" b="0" i="0" u="none" strike="noStrike" kern="1200" cap="none" spc="0" normalizeH="0" baseline="0" noProof="0" smtClean="0">
                <a:ln>
                  <a:noFill/>
                </a:ln>
                <a:solidFill>
                  <a:prstClr val="black"/>
                </a:solidFill>
                <a:effectLst/>
                <a:uLnTx/>
                <a:uFillTx/>
                <a:latin typeface="Yu Gothic" panose="020F0502020204030204"/>
                <a:ea typeface="Yu Gothic"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Yu Gothic" panose="020F0502020204030204"/>
              <a:ea typeface="Yu Gothic" panose="020B0400000000000000" pitchFamily="50" charset="-128"/>
              <a:cs typeface="+mn-cs"/>
            </a:endParaRPr>
          </a:p>
        </p:txBody>
      </p:sp>
    </p:spTree>
    <p:extLst>
      <p:ext uri="{BB962C8B-B14F-4D97-AF65-F5344CB8AC3E}">
        <p14:creationId xmlns:p14="http://schemas.microsoft.com/office/powerpoint/2010/main" val="1887190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19</a:t>
            </a:fld>
            <a:endParaRPr kumimoji="1" lang="ja-JP" altLang="en-US"/>
          </a:p>
        </p:txBody>
      </p:sp>
    </p:spTree>
    <p:extLst>
      <p:ext uri="{BB962C8B-B14F-4D97-AF65-F5344CB8AC3E}">
        <p14:creationId xmlns:p14="http://schemas.microsoft.com/office/powerpoint/2010/main" val="176491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2</a:t>
            </a:fld>
            <a:endParaRPr kumimoji="1" lang="ja-JP" altLang="en-US" dirty="0"/>
          </a:p>
        </p:txBody>
      </p:sp>
    </p:spTree>
    <p:extLst>
      <p:ext uri="{BB962C8B-B14F-4D97-AF65-F5344CB8AC3E}">
        <p14:creationId xmlns:p14="http://schemas.microsoft.com/office/powerpoint/2010/main" val="136779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358">
              <a:defRPr/>
            </a:pPr>
            <a:fld id="{2E1C7AFC-CFB2-404C-A69D-ECFBCE546BF5}" type="slidenum">
              <a:rPr lang="ja-JP" altLang="en-US">
                <a:solidFill>
                  <a:prstClr val="black"/>
                </a:solidFill>
                <a:latin typeface="Yu Gothic" panose="020F0502020204030204"/>
                <a:ea typeface="Yu Gothic" panose="020B0400000000000000" pitchFamily="50" charset="-128"/>
              </a:rPr>
              <a:pPr defTabSz="914358">
                <a:defRPr/>
              </a:pPr>
              <a:t>20</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971471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21</a:t>
            </a:fld>
            <a:endParaRPr kumimoji="1" lang="ja-JP" altLang="en-US"/>
          </a:p>
        </p:txBody>
      </p:sp>
    </p:spTree>
    <p:extLst>
      <p:ext uri="{BB962C8B-B14F-4D97-AF65-F5344CB8AC3E}">
        <p14:creationId xmlns:p14="http://schemas.microsoft.com/office/powerpoint/2010/main" val="3255282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358">
              <a:defRPr/>
            </a:pPr>
            <a:fld id="{2E1C7AFC-CFB2-404C-A69D-ECFBCE546BF5}" type="slidenum">
              <a:rPr lang="ja-JP" altLang="en-US">
                <a:solidFill>
                  <a:prstClr val="black"/>
                </a:solidFill>
                <a:latin typeface="Yu Gothic" panose="020F0502020204030204"/>
                <a:ea typeface="Yu Gothic" panose="020B0400000000000000" pitchFamily="50" charset="-128"/>
              </a:rPr>
              <a:pPr defTabSz="914358">
                <a:defRPr/>
              </a:pPr>
              <a:t>22</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569197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358">
              <a:defRPr/>
            </a:pPr>
            <a:fld id="{2E1C7AFC-CFB2-404C-A69D-ECFBCE546BF5}" type="slidenum">
              <a:rPr lang="ja-JP" altLang="en-US">
                <a:solidFill>
                  <a:prstClr val="black"/>
                </a:solidFill>
                <a:latin typeface="Yu Gothic" panose="020F0502020204030204"/>
                <a:ea typeface="Yu Gothic" panose="020B0400000000000000" pitchFamily="50" charset="-128"/>
              </a:rPr>
              <a:pPr defTabSz="914358">
                <a:defRPr/>
              </a:pPr>
              <a:t>23</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4264028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358">
              <a:defRPr/>
            </a:pPr>
            <a:fld id="{2E1C7AFC-CFB2-404C-A69D-ECFBCE546BF5}" type="slidenum">
              <a:rPr lang="ja-JP" altLang="en-US">
                <a:solidFill>
                  <a:prstClr val="black"/>
                </a:solidFill>
                <a:latin typeface="Yu Gothic" panose="020F0502020204030204"/>
                <a:ea typeface="Yu Gothic" panose="020B0400000000000000" pitchFamily="50" charset="-128"/>
              </a:rPr>
              <a:pPr defTabSz="914358">
                <a:defRPr/>
              </a:pPr>
              <a:t>24</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2846705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358">
              <a:defRPr/>
            </a:pPr>
            <a:fld id="{2E1C7AFC-CFB2-404C-A69D-ECFBCE546BF5}" type="slidenum">
              <a:rPr lang="ja-JP" altLang="en-US">
                <a:solidFill>
                  <a:prstClr val="black"/>
                </a:solidFill>
                <a:latin typeface="Yu Gothic" panose="020F0502020204030204"/>
                <a:ea typeface="Yu Gothic" panose="020B0400000000000000" pitchFamily="50" charset="-128"/>
              </a:rPr>
              <a:pPr defTabSz="914358">
                <a:defRPr/>
              </a:pPr>
              <a:t>25</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294768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358">
              <a:defRPr/>
            </a:pPr>
            <a:fld id="{2E1C7AFC-CFB2-404C-A69D-ECFBCE546BF5}" type="slidenum">
              <a:rPr lang="ja-JP" altLang="en-US">
                <a:solidFill>
                  <a:prstClr val="black"/>
                </a:solidFill>
                <a:latin typeface="Yu Gothic" panose="020F0502020204030204"/>
                <a:ea typeface="Yu Gothic" panose="020B0400000000000000" pitchFamily="50" charset="-128"/>
              </a:rPr>
              <a:pPr defTabSz="914358">
                <a:defRPr/>
              </a:pPr>
              <a:t>26</a:t>
            </a:fld>
            <a:endParaRPr lang="ja-JP" altLang="en-US" dirty="0">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2459048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358">
              <a:defRPr/>
            </a:pPr>
            <a:fld id="{2E1C7AFC-CFB2-404C-A69D-ECFBCE546BF5}" type="slidenum">
              <a:rPr lang="ja-JP" altLang="en-US">
                <a:solidFill>
                  <a:prstClr val="black"/>
                </a:solidFill>
                <a:latin typeface="Yu Gothic" panose="020F0502020204030204"/>
                <a:ea typeface="Yu Gothic" panose="020B0400000000000000" pitchFamily="50" charset="-128"/>
              </a:rPr>
              <a:pPr defTabSz="914358">
                <a:defRPr/>
              </a:pPr>
              <a:t>27</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3620846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358">
              <a:defRPr/>
            </a:pPr>
            <a:fld id="{2E1C7AFC-CFB2-404C-A69D-ECFBCE546BF5}" type="slidenum">
              <a:rPr lang="ja-JP" altLang="en-US">
                <a:solidFill>
                  <a:prstClr val="black"/>
                </a:solidFill>
                <a:latin typeface="Yu Gothic" panose="020F0502020204030204"/>
                <a:ea typeface="Yu Gothic" panose="020B0400000000000000" pitchFamily="50" charset="-128"/>
              </a:rPr>
              <a:pPr defTabSz="914358">
                <a:defRPr/>
              </a:pPr>
              <a:t>28</a:t>
            </a:fld>
            <a:endParaRPr lang="ja-JP" altLang="en-US">
              <a:solidFill>
                <a:prstClr val="black"/>
              </a:solidFill>
              <a:latin typeface="Yu Gothic" panose="020F0502020204030204"/>
              <a:ea typeface="Yu Gothic" panose="020B0400000000000000" pitchFamily="50" charset="-128"/>
            </a:endParaRPr>
          </a:p>
        </p:txBody>
      </p:sp>
    </p:spTree>
    <p:extLst>
      <p:ext uri="{BB962C8B-B14F-4D97-AF65-F5344CB8AC3E}">
        <p14:creationId xmlns:p14="http://schemas.microsoft.com/office/powerpoint/2010/main" val="1712666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u="none"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29</a:t>
            </a:fld>
            <a:endParaRPr kumimoji="1" lang="ja-JP" altLang="en-US"/>
          </a:p>
        </p:txBody>
      </p:sp>
    </p:spTree>
    <p:extLst>
      <p:ext uri="{BB962C8B-B14F-4D97-AF65-F5344CB8AC3E}">
        <p14:creationId xmlns:p14="http://schemas.microsoft.com/office/powerpoint/2010/main" val="3888402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3</a:t>
            </a:fld>
            <a:endParaRPr kumimoji="1" lang="ja-JP" altLang="en-US" dirty="0"/>
          </a:p>
        </p:txBody>
      </p:sp>
    </p:spTree>
    <p:extLst>
      <p:ext uri="{BB962C8B-B14F-4D97-AF65-F5344CB8AC3E}">
        <p14:creationId xmlns:p14="http://schemas.microsoft.com/office/powerpoint/2010/main" val="73971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1738"/>
            <a:endParaRPr kumimoji="1" lang="ja-JP" altLang="en-US" u="none"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30</a:t>
            </a:fld>
            <a:endParaRPr kumimoji="1" lang="ja-JP" altLang="en-US"/>
          </a:p>
        </p:txBody>
      </p:sp>
    </p:spTree>
    <p:extLst>
      <p:ext uri="{BB962C8B-B14F-4D97-AF65-F5344CB8AC3E}">
        <p14:creationId xmlns:p14="http://schemas.microsoft.com/office/powerpoint/2010/main" val="264151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4</a:t>
            </a:fld>
            <a:endParaRPr kumimoji="1" lang="ja-JP" altLang="en-US" dirty="0"/>
          </a:p>
        </p:txBody>
      </p:sp>
      <p:sp>
        <p:nvSpPr>
          <p:cNvPr id="3" name="ノート プレースホルダー 2"/>
          <p:cNvSpPr>
            <a:spLocks noGrp="1"/>
          </p:cNvSpPr>
          <p:nvPr>
            <p:ph type="body" idx="1"/>
          </p:nvPr>
        </p:nvSpPr>
        <p:spPr>
          <a:xfrm>
            <a:off x="673577" y="4748165"/>
            <a:ext cx="5388610" cy="3884861"/>
          </a:xfrm>
        </p:spPr>
        <p:txBody>
          <a:bodyPr/>
          <a:lstStyle/>
          <a:p>
            <a:pPr indent="92071"/>
            <a:endParaRPr lang="en-US" altLang="ja-JP" u="none"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77687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395288"/>
            <a:ext cx="4403725" cy="3303587"/>
          </a:xfrm>
        </p:spPr>
      </p:sp>
      <p:sp>
        <p:nvSpPr>
          <p:cNvPr id="3" name="ノート プレースホルダー 2"/>
          <p:cNvSpPr>
            <a:spLocks noGrp="1"/>
          </p:cNvSpPr>
          <p:nvPr>
            <p:ph type="body" idx="1"/>
          </p:nvPr>
        </p:nvSpPr>
        <p:spPr>
          <a:xfrm>
            <a:off x="661178" y="4077972"/>
            <a:ext cx="5292563" cy="3853857"/>
          </a:xfrm>
        </p:spPr>
        <p:txBody>
          <a:bodyPr/>
          <a:lstStyle/>
          <a:p>
            <a:pPr indent="87825"/>
            <a:endParaRPr lang="ja-JP" altLang="en-US" u="none"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5</a:t>
            </a:fld>
            <a:endParaRPr kumimoji="1" lang="ja-JP" altLang="en-US"/>
          </a:p>
        </p:txBody>
      </p:sp>
    </p:spTree>
    <p:extLst>
      <p:ext uri="{BB962C8B-B14F-4D97-AF65-F5344CB8AC3E}">
        <p14:creationId xmlns:p14="http://schemas.microsoft.com/office/powerpoint/2010/main" val="334123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6</a:t>
            </a:fld>
            <a:endParaRPr kumimoji="1" lang="ja-JP" altLang="en-US" dirty="0"/>
          </a:p>
        </p:txBody>
      </p:sp>
      <p:sp>
        <p:nvSpPr>
          <p:cNvPr id="3" name="ノート プレースホルダー 2"/>
          <p:cNvSpPr>
            <a:spLocks noGrp="1"/>
          </p:cNvSpPr>
          <p:nvPr>
            <p:ph type="body" idx="1"/>
          </p:nvPr>
        </p:nvSpPr>
        <p:spPr>
          <a:xfrm>
            <a:off x="715904" y="4697365"/>
            <a:ext cx="5388610" cy="3884861"/>
          </a:xfrm>
        </p:spPr>
        <p:txBody>
          <a:bodyPr/>
          <a:lstStyle/>
          <a:p>
            <a:pPr indent="87825"/>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8132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7</a:t>
            </a:fld>
            <a:endParaRPr kumimoji="1" lang="ja-JP" altLang="en-US" dirty="0"/>
          </a:p>
        </p:txBody>
      </p:sp>
      <p:sp>
        <p:nvSpPr>
          <p:cNvPr id="6" name="ノート プレースホルダー 5"/>
          <p:cNvSpPr>
            <a:spLocks noGrp="1"/>
          </p:cNvSpPr>
          <p:nvPr>
            <p:ph type="body" sz="quarter" idx="11"/>
          </p:nvPr>
        </p:nvSpPr>
        <p:spPr/>
        <p:txBody>
          <a:bodyPr/>
          <a:lstStyle/>
          <a:p>
            <a:pPr indent="87825"/>
            <a:endParaRPr lang="ja-JP" altLang="en-US" strike="noStrike"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1931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4134"/>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8</a:t>
            </a:fld>
            <a:endParaRPr kumimoji="1" lang="ja-JP" altLang="en-US"/>
          </a:p>
        </p:txBody>
      </p:sp>
    </p:spTree>
    <p:extLst>
      <p:ext uri="{BB962C8B-B14F-4D97-AF65-F5344CB8AC3E}">
        <p14:creationId xmlns:p14="http://schemas.microsoft.com/office/powerpoint/2010/main" val="1378357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9</a:t>
            </a:fld>
            <a:endParaRPr kumimoji="1" lang="ja-JP" altLang="en-US"/>
          </a:p>
        </p:txBody>
      </p:sp>
    </p:spTree>
    <p:extLst>
      <p:ext uri="{BB962C8B-B14F-4D97-AF65-F5344CB8AC3E}">
        <p14:creationId xmlns:p14="http://schemas.microsoft.com/office/powerpoint/2010/main" val="3281690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11" name="円/楕円 10"/>
          <p:cNvSpPr/>
          <p:nvPr userDrawn="1"/>
        </p:nvSpPr>
        <p:spPr>
          <a:xfrm>
            <a:off x="4392000" y="6294277"/>
            <a:ext cx="360000" cy="360000"/>
          </a:xfrm>
          <a:prstGeom prst="ellipse">
            <a:avLst/>
          </a:prstGeom>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Slide Number Placeholder 5"/>
          <p:cNvSpPr>
            <a:spLocks noGrp="1"/>
          </p:cNvSpPr>
          <p:nvPr>
            <p:ph type="sldNum" sz="quarter" idx="12"/>
          </p:nvPr>
        </p:nvSpPr>
        <p:spPr>
          <a:xfrm>
            <a:off x="3993658" y="6329997"/>
            <a:ext cx="1148956" cy="360001"/>
          </a:xfrm>
          <a:prstGeom prst="rect">
            <a:avLst/>
          </a:prstGeom>
        </p:spPr>
        <p:txBody>
          <a:bodyPr/>
          <a:lstStyle>
            <a:lvl1pPr algn="ctr">
              <a:defRPr sz="1600" b="1" i="0">
                <a:solidFill>
                  <a:srgbClr val="009650"/>
                </a:solidFill>
                <a:latin typeface="Meiryo" charset="-128"/>
                <a:ea typeface="Meiryo" charset="-128"/>
                <a:cs typeface="Meiryo" charset="-128"/>
              </a:defRPr>
            </a:lvl1pPr>
          </a:lstStyle>
          <a:p>
            <a:fld id="{3B1C07BB-6777-BE4E-9D13-23F11C0D5FE8}" type="slidenum">
              <a:rPr lang="ja-JP" altLang="en-US" smtClean="0"/>
              <a:pPr/>
              <a:t>‹#›</a:t>
            </a:fld>
            <a:endParaRPr lang="ja-JP" altLang="en-US" dirty="0"/>
          </a:p>
        </p:txBody>
      </p:sp>
    </p:spTree>
    <p:extLst>
      <p:ext uri="{BB962C8B-B14F-4D97-AF65-F5344CB8AC3E}">
        <p14:creationId xmlns:p14="http://schemas.microsoft.com/office/powerpoint/2010/main" val="251085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4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273168838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0" orient="horz" pos="346">
          <p15:clr>
            <a:srgbClr val="FBAE40"/>
          </p15:clr>
        </p15:guide>
        <p15:guide id="11" pos="385">
          <p15:clr>
            <a:srgbClr val="FBAE40"/>
          </p15:clr>
        </p15:guide>
        <p15:guide id="12" pos="1179">
          <p15:clr>
            <a:srgbClr val="FBAE40"/>
          </p15:clr>
        </p15:guide>
        <p15:guide id="13" orient="horz" pos="913">
          <p15:clr>
            <a:srgbClr val="FBAE40"/>
          </p15:clr>
        </p15:guide>
        <p15:guide id="14" pos="2086">
          <p15:clr>
            <a:srgbClr val="FBAE40"/>
          </p15:clr>
        </p15:guide>
        <p15:guide id="15" pos="3787">
          <p15:clr>
            <a:srgbClr val="FBAE40"/>
          </p15:clr>
        </p15:guide>
        <p15:guide id="16" pos="54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275747975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614584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6949088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25415407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2022/11/3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24946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5375" userDrawn="1">
          <p15:clr>
            <a:srgbClr val="FBAE40"/>
          </p15:clr>
        </p15:guide>
        <p15:guide id="16" orient="horz" pos="386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guide id="15" pos="5375" userDrawn="1">
          <p15:clr>
            <a:srgbClr val="FBAE40"/>
          </p15:clr>
        </p15:guide>
        <p15:guide id="16" orient="horz" pos="3861" userDrawn="1">
          <p15:clr>
            <a:srgbClr val="FBAE40"/>
          </p15:clr>
        </p15:guide>
        <p15:guide id="17" orient="horz" pos="1026" userDrawn="1">
          <p15:clr>
            <a:srgbClr val="FBAE40"/>
          </p15:clr>
        </p15:guide>
        <p15:guide id="18" orient="horz" pos="1253" userDrawn="1">
          <p15:clr>
            <a:srgbClr val="FBAE40"/>
          </p15:clr>
        </p15:guide>
        <p15:guide id="19" orient="horz" pos="14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026" userDrawn="1">
          <p15:clr>
            <a:srgbClr val="FBAE40"/>
          </p15:clr>
        </p15:guide>
        <p15:guide id="19" orient="horz" pos="1253" userDrawn="1">
          <p15:clr>
            <a:srgbClr val="FBAE40"/>
          </p15:clr>
        </p15:guide>
        <p15:guide id="20" orient="horz" pos="1480" userDrawn="1">
          <p15:clr>
            <a:srgbClr val="FBAE40"/>
          </p15:clr>
        </p15:guide>
        <p15:guide id="21" orient="horz" pos="3861" userDrawn="1">
          <p15:clr>
            <a:srgbClr val="FBAE40"/>
          </p15:clr>
        </p15:guide>
        <p15:guide id="22" pos="3901" userDrawn="1">
          <p15:clr>
            <a:srgbClr val="FBAE40"/>
          </p15:clr>
        </p15:guide>
        <p15:guide id="23" orient="horz" pos="238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2022/11/3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D61DC6C-4581-DC44-8E22-5B060113FAEC}" type="slidenum">
              <a:rPr kumimoji="1" lang="ja-JP" altLang="en-US" sz="1600" b="1" i="0" u="none" strike="noStrike" kern="1200" cap="none" spc="0" normalizeH="0" baseline="0" noProof="0" smtClean="0">
                <a:ln>
                  <a:noFill/>
                </a:ln>
                <a:solidFill>
                  <a:srgbClr val="009650"/>
                </a:solidFill>
                <a:effectLst/>
                <a:uLnTx/>
                <a:uFillTx/>
                <a:latin typeface="Meiryo" charset="-128"/>
                <a:ea typeface="Meiryo" charset="-128"/>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1" lang="ja-JP" altLang="en-US" sz="1600" b="1" i="0" u="none" strike="noStrike" kern="1200" cap="none" spc="0" normalizeH="0" baseline="0" noProof="0" dirty="0">
              <a:ln>
                <a:noFill/>
              </a:ln>
              <a:solidFill>
                <a:srgbClr val="009650"/>
              </a:solidFill>
              <a:effectLst/>
              <a:uLnTx/>
              <a:uFillTx/>
              <a:latin typeface="Meiryo" charset="-128"/>
              <a:ea typeface="Meiryo" charset="-128"/>
            </a:endParaRPr>
          </a:p>
        </p:txBody>
      </p:sp>
      <p:sp>
        <p:nvSpPr>
          <p:cNvPr id="10" name="Title 1"/>
          <p:cNvSpPr txBox="1">
            <a:spLocks/>
          </p:cNvSpPr>
          <p:nvPr userDrawn="1"/>
        </p:nvSpPr>
        <p:spPr>
          <a:xfrm>
            <a:off x="611188" y="457201"/>
            <a:ext cx="7414673" cy="6226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Meiryo" charset="-128"/>
                <a:ea typeface="Meiryo" charset="-128"/>
              </a:rPr>
              <a:t>2-E</a:t>
            </a:r>
            <a:r>
              <a:rPr kumimoji="1" lang="ja-JP" altLang="en-US" sz="3600" b="1" i="0" u="none" strike="noStrike" kern="1200" cap="none" spc="0" normalizeH="0" baseline="0" noProof="0" dirty="0">
                <a:ln>
                  <a:noFill/>
                </a:ln>
                <a:solidFill>
                  <a:srgbClr val="009650"/>
                </a:solidFill>
                <a:effectLst/>
                <a:uLnTx/>
                <a:uFillTx/>
                <a:latin typeface="Meiryo" charset="-128"/>
                <a:ea typeface="Meiryo" charset="-128"/>
              </a:rPr>
              <a:t>　</a:t>
            </a:r>
            <a:r>
              <a:rPr kumimoji="1" lang="en-US" altLang="ja-JP" sz="3600" b="1" i="0" u="none" strike="noStrike" kern="1200" cap="none" spc="0" normalizeH="0" baseline="0" noProof="0" dirty="0">
                <a:ln>
                  <a:noFill/>
                </a:ln>
                <a:solidFill>
                  <a:srgbClr val="009650"/>
                </a:solidFill>
                <a:effectLst/>
                <a:uLnTx/>
                <a:uFillTx/>
                <a:latin typeface="Meiryo" charset="-128"/>
                <a:ea typeface="Meiryo" charset="-128"/>
              </a:rPr>
              <a:t>e-Tax</a:t>
            </a:r>
            <a:r>
              <a:rPr kumimoji="1" lang="ja-JP" altLang="en-US" sz="3600" b="1" i="0" u="none" strike="noStrike" kern="1200" cap="none" spc="0" normalizeH="0" baseline="0" noProof="0" dirty="0">
                <a:ln>
                  <a:noFill/>
                </a:ln>
                <a:solidFill>
                  <a:srgbClr val="009650"/>
                </a:solidFill>
                <a:effectLst/>
                <a:uLnTx/>
                <a:uFillTx/>
                <a:latin typeface="Meiryo" charset="-128"/>
                <a:ea typeface="Meiryo" charset="-128"/>
              </a:rPr>
              <a:t>の利用開始</a:t>
            </a:r>
            <a:endParaRPr kumimoji="1" lang="en-US" altLang="ja-JP" sz="3600" b="1" i="0" u="none" strike="noStrike" kern="1200" cap="none" spc="0" normalizeH="0" baseline="0" noProof="0" dirty="0">
              <a:ln>
                <a:noFill/>
              </a:ln>
              <a:solidFill>
                <a:srgbClr val="009650"/>
              </a:solidFill>
              <a:effectLst/>
              <a:uLnTx/>
              <a:uFillTx/>
              <a:latin typeface="Meiryo" charset="-128"/>
              <a:ea typeface="Meiryo" charset="-128"/>
            </a:endParaRPr>
          </a:p>
        </p:txBody>
      </p:sp>
      <p:sp>
        <p:nvSpPr>
          <p:cNvPr id="12" name="Subtitle 2"/>
          <p:cNvSpPr>
            <a:spLocks noGrp="1"/>
          </p:cNvSpPr>
          <p:nvPr>
            <p:ph type="subTitle" idx="1"/>
          </p:nvPr>
        </p:nvSpPr>
        <p:spPr>
          <a:xfrm>
            <a:off x="507804" y="1459133"/>
            <a:ext cx="8280000" cy="1017367"/>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34094788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65">
          <p15:clr>
            <a:srgbClr val="FBAE40"/>
          </p15:clr>
        </p15:guide>
        <p15:guide id="17" pos="5375">
          <p15:clr>
            <a:srgbClr val="FBAE40"/>
          </p15:clr>
        </p15:guide>
        <p15:guide id="18" orient="horz" pos="1026">
          <p15:clr>
            <a:srgbClr val="FBAE40"/>
          </p15:clr>
        </p15:guide>
        <p15:guide id="19" orient="horz" pos="1253">
          <p15:clr>
            <a:srgbClr val="FBAE40"/>
          </p15:clr>
        </p15:guide>
        <p15:guide id="20" orient="horz" pos="1480">
          <p15:clr>
            <a:srgbClr val="FBAE40"/>
          </p15:clr>
        </p15:guide>
        <p15:guide id="21" orient="horz" pos="3861">
          <p15:clr>
            <a:srgbClr val="FBAE40"/>
          </p15:clr>
        </p15:guide>
        <p15:guide id="22" pos="3901">
          <p15:clr>
            <a:srgbClr val="FBAE40"/>
          </p15:clr>
        </p15:guide>
        <p15:guide id="23" orient="horz" pos="238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5" name="角丸四角形 14"/>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円/楕円 15"/>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18"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9" name="直線コネクタ 18"/>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20"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282944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17" name="角丸四角形 1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円/楕円 18"/>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23"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390828817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499">
          <p15:clr>
            <a:srgbClr val="FBAE40"/>
          </p15:clr>
        </p15:guide>
        <p15:guide id="4" pos="5261">
          <p15:clr>
            <a:srgbClr val="FBAE40"/>
          </p15:clr>
        </p15:guide>
        <p15:guide id="5" orient="horz" pos="346">
          <p15:clr>
            <a:srgbClr val="FBAE40"/>
          </p15:clr>
        </p15:guide>
        <p15:guide id="6" orient="horz" pos="397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14"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5" name="直線コネクタ 14"/>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34658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14.xml"/><Relationship Id="rId7" Type="http://schemas.openxmlformats.org/officeDocument/2006/relationships/tags" Target="../tags/tag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31AE82F-0C1A-4ADC-AC98-982F0C4584F7}"/>
              </a:ext>
            </a:extLst>
          </p:cNvPr>
          <p:cNvGraphicFramePr>
            <a:graphicFrameLocks noChangeAspect="1"/>
          </p:cNvGraphicFramePr>
          <p:nvPr userDrawn="1">
            <p:custDataLst>
              <p:tags r:id="rId8"/>
            </p:custDataLst>
            <p:extLst>
              <p:ext uri="{D42A27DB-BD31-4B8C-83A1-F6EECF244321}">
                <p14:modId xmlns:p14="http://schemas.microsoft.com/office/powerpoint/2010/main" val="3427550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9" imgW="554" imgH="551" progId="TCLayout.ActiveDocument.1">
                  <p:embed/>
                </p:oleObj>
              </mc:Choice>
              <mc:Fallback>
                <p:oleObj name="think-cell スライド" r:id="rId9" imgW="554" imgH="551"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2022/11/3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 id="2147483666" r:id="rId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3647" y="365126"/>
            <a:ext cx="5400000" cy="1080000"/>
          </a:xfrm>
          <a:prstGeom prst="rect">
            <a:avLst/>
          </a:prstGeom>
        </p:spPr>
        <p:txBody>
          <a:bodyPr vert="horz" lIns="91440" tIns="45720" rIns="91440" bIns="45720" rtlCol="0" anchor="ctr">
            <a:normAutofit/>
          </a:bodyPr>
          <a:lstStyle/>
          <a:p>
            <a:r>
              <a:rPr lang="ja-JP" altLang="en-US" dirty="0"/>
              <a:t>マター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a:t>
            </a:r>
            <a:r>
              <a:rPr lang="ja-JP" altLang="en-US"/>
              <a:t>書式設定</a:t>
            </a:r>
            <a:endParaRPr lang="en-US" dirty="0"/>
          </a:p>
        </p:txBody>
      </p:sp>
    </p:spTree>
    <p:extLst>
      <p:ext uri="{BB962C8B-B14F-4D97-AF65-F5344CB8AC3E}">
        <p14:creationId xmlns:p14="http://schemas.microsoft.com/office/powerpoint/2010/main" val="2244710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ftr="0" dt="0"/>
  <p:txStyles>
    <p:titleStyle>
      <a:lvl1pPr algn="l" defTabSz="914400" rtl="0" eaLnBrk="1" latinLnBrk="0" hangingPunct="1">
        <a:lnSpc>
          <a:spcPct val="90000"/>
        </a:lnSpc>
        <a:spcBef>
          <a:spcPct val="0"/>
        </a:spcBef>
        <a:buNone/>
        <a:defRPr kumimoji="1" sz="2800" b="1" i="0" kern="1200">
          <a:solidFill>
            <a:schemeClr val="tx1"/>
          </a:solidFill>
          <a:latin typeface="Meiryo" charset="-128"/>
          <a:ea typeface="Meiryo" charset="-128"/>
          <a:cs typeface="Meiryo" charset="-128"/>
        </a:defRPr>
      </a:lvl1pPr>
    </p:titleStyle>
    <p:body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2022/11/3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5869160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www.e-tax.nta.go.jp/todokedesho/kaishi3.htm#tabs_2"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3.xml"/><Relationship Id="rId7" Type="http://schemas.openxmlformats.org/officeDocument/2006/relationships/image" Target="../media/image23.jp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emf"/><Relationship Id="rId11" Type="http://schemas.openxmlformats.org/officeDocument/2006/relationships/image" Target="../media/image27.png"/><Relationship Id="rId5" Type="http://schemas.openxmlformats.org/officeDocument/2006/relationships/oleObject" Target="../embeddings/oleObject5.bin"/><Relationship Id="rId10" Type="http://schemas.openxmlformats.org/officeDocument/2006/relationships/image" Target="../media/image26.jpg"/><Relationship Id="rId4" Type="http://schemas.openxmlformats.org/officeDocument/2006/relationships/image" Target="../media/image22.png"/><Relationship Id="rId9" Type="http://schemas.openxmlformats.org/officeDocument/2006/relationships/image" Target="../media/image25.jpg"/></Relationships>
</file>

<file path=ppt/slides/_rels/slide14.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notesSlide" Target="../notesSlides/notesSlide14.xml"/><Relationship Id="rId7" Type="http://schemas.openxmlformats.org/officeDocument/2006/relationships/image" Target="../media/image28.jpg"/><Relationship Id="rId2" Type="http://schemas.openxmlformats.org/officeDocument/2006/relationships/slideLayout" Target="../slideLayouts/slideLayout15.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6.bin"/><Relationship Id="rId10" Type="http://schemas.openxmlformats.org/officeDocument/2006/relationships/image" Target="../media/image31.jpeg"/><Relationship Id="rId4" Type="http://schemas.openxmlformats.org/officeDocument/2006/relationships/image" Target="../media/image23.jpg"/><Relationship Id="rId9"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8.xml"/><Relationship Id="rId6" Type="http://schemas.openxmlformats.org/officeDocument/2006/relationships/image" Target="../media/image32.jp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4.jpg"/><Relationship Id="rId2" Type="http://schemas.openxmlformats.org/officeDocument/2006/relationships/slideLayout" Target="../slideLayouts/slideLayout15.xml"/><Relationship Id="rId1" Type="http://schemas.openxmlformats.org/officeDocument/2006/relationships/tags" Target="../tags/tag9.xml"/><Relationship Id="rId6" Type="http://schemas.openxmlformats.org/officeDocument/2006/relationships/image" Target="../media/image33.jp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6.jpg"/><Relationship Id="rId2" Type="http://schemas.openxmlformats.org/officeDocument/2006/relationships/slideLayout" Target="../slideLayouts/slideLayout15.xml"/><Relationship Id="rId1" Type="http://schemas.openxmlformats.org/officeDocument/2006/relationships/tags" Target="../tags/tag10.xml"/><Relationship Id="rId6" Type="http://schemas.openxmlformats.org/officeDocument/2006/relationships/image" Target="../media/image35.jp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notesSlide" Target="../notesSlides/notesSlide18.xml"/><Relationship Id="rId7" Type="http://schemas.openxmlformats.org/officeDocument/2006/relationships/image" Target="../media/image38.png"/><Relationship Id="rId2" Type="http://schemas.openxmlformats.org/officeDocument/2006/relationships/slideLayout" Target="../slideLayouts/slideLayout15.xml"/><Relationship Id="rId1" Type="http://schemas.openxmlformats.org/officeDocument/2006/relationships/tags" Target="../tags/tag11.xml"/><Relationship Id="rId6" Type="http://schemas.openxmlformats.org/officeDocument/2006/relationships/image" Target="../media/image37.jp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8" Type="http://schemas.openxmlformats.org/officeDocument/2006/relationships/image" Target="../media/image42.tmp"/><Relationship Id="rId3" Type="http://schemas.openxmlformats.org/officeDocument/2006/relationships/notesSlide" Target="../notesSlides/notesSlide19.xml"/><Relationship Id="rId7"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40.emf"/><Relationship Id="rId5" Type="http://schemas.openxmlformats.org/officeDocument/2006/relationships/image" Target="../media/image8.emf"/><Relationship Id="rId4" Type="http://schemas.openxmlformats.org/officeDocument/2006/relationships/oleObject" Target="../embeddings/oleObject9.bin"/><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20.xml"/><Relationship Id="rId7" Type="http://schemas.openxmlformats.org/officeDocument/2006/relationships/image" Target="../media/image45.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44.png"/><Relationship Id="rId5" Type="http://schemas.openxmlformats.org/officeDocument/2006/relationships/image" Target="../media/image8.emf"/><Relationship Id="rId4" Type="http://schemas.openxmlformats.org/officeDocument/2006/relationships/oleObject" Target="../embeddings/oleObject10.bin"/><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26.xml"/><Relationship Id="rId7" Type="http://schemas.openxmlformats.org/officeDocument/2006/relationships/image" Target="../media/image59.pn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58.png"/><Relationship Id="rId5" Type="http://schemas.openxmlformats.org/officeDocument/2006/relationships/image" Target="../media/image8.emf"/><Relationship Id="rId10" Type="http://schemas.openxmlformats.org/officeDocument/2006/relationships/image" Target="../media/image62.png"/><Relationship Id="rId4" Type="http://schemas.openxmlformats.org/officeDocument/2006/relationships/oleObject" Target="../embeddings/oleObject11.bin"/><Relationship Id="rId9"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s://www.nta.go.jp/taxes/shiraberu/shinkoku/tokushu/index.htm" TargetMode="Externa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nta.go.jp/taxes/shiraberu/shinkoku/tokushu/teishutsu.ht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7.xml"/><Relationship Id="rId7"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image" Target="../media/image12.png"/><Relationship Id="rId9"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47485" y="2056791"/>
            <a:ext cx="7200000" cy="2232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サブタイトル 2"/>
          <p:cNvSpPr txBox="1">
            <a:spLocks/>
          </p:cNvSpPr>
          <p:nvPr/>
        </p:nvSpPr>
        <p:spPr>
          <a:xfrm>
            <a:off x="1066800" y="2264714"/>
            <a:ext cx="7192745"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solidFill>
                  <a:schemeClr val="bg1"/>
                </a:solidFill>
              </a:rPr>
              <a:t>マイナンバーカードを使って</a:t>
            </a:r>
            <a:endParaRPr lang="en-US" altLang="ja-JP" sz="3600" dirty="0">
              <a:solidFill>
                <a:schemeClr val="bg1"/>
              </a:solidFill>
            </a:endParaRPr>
          </a:p>
          <a:p>
            <a:r>
              <a:rPr lang="ja-JP" altLang="en-US" sz="3600" dirty="0">
                <a:solidFill>
                  <a:schemeClr val="bg1"/>
                </a:solidFill>
              </a:rPr>
              <a:t>「スマホで確定申告</a:t>
            </a:r>
            <a:r>
              <a:rPr lang="en-US" altLang="ja-JP" sz="3600" dirty="0">
                <a:solidFill>
                  <a:schemeClr val="bg1"/>
                </a:solidFill>
              </a:rPr>
              <a:t>(e-Tax)</a:t>
            </a:r>
            <a:r>
              <a:rPr lang="ja-JP" altLang="en-US" sz="3600" dirty="0">
                <a:solidFill>
                  <a:schemeClr val="bg1"/>
                </a:solidFill>
              </a:rPr>
              <a:t>」が</a:t>
            </a:r>
            <a:endParaRPr lang="en-US" altLang="ja-JP" sz="3600" dirty="0">
              <a:solidFill>
                <a:schemeClr val="bg1"/>
              </a:solidFill>
            </a:endParaRPr>
          </a:p>
          <a:p>
            <a:r>
              <a:rPr lang="ja-JP" altLang="en-US" sz="3600" dirty="0">
                <a:solidFill>
                  <a:schemeClr val="bg1"/>
                </a:solidFill>
              </a:rPr>
              <a:t>できるようにしましょう</a:t>
            </a:r>
          </a:p>
        </p:txBody>
      </p:sp>
      <p:pic>
        <p:nvPicPr>
          <p:cNvPr id="10" name="図 9" descr="マイナンバーPRキャラクターのマイナちゃんのイラスト"/>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07756" y="4407972"/>
            <a:ext cx="1243406" cy="1818397"/>
          </a:xfrm>
          <a:prstGeom prst="rect">
            <a:avLst/>
          </a:prstGeom>
        </p:spPr>
      </p:pic>
      <p:pic>
        <p:nvPicPr>
          <p:cNvPr id="11" name="図 10" descr="「デジタル活用支援推進事業」を表すロゴマー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pic>
        <p:nvPicPr>
          <p:cNvPr id="22" name="図 21" descr="国税庁e-Taxキャラクターのイータ君のイラスト&#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7164" y="4493873"/>
            <a:ext cx="1361163" cy="1753014"/>
          </a:xfrm>
          <a:prstGeom prst="rect">
            <a:avLst/>
          </a:prstGeom>
        </p:spPr>
      </p:pic>
      <p:sp>
        <p:nvSpPr>
          <p:cNvPr id="9" name="テキスト ボックス 8" descr="&#10;"/>
          <p:cNvSpPr txBox="1"/>
          <p:nvPr/>
        </p:nvSpPr>
        <p:spPr>
          <a:xfrm>
            <a:off x="5869330" y="5573626"/>
            <a:ext cx="1682070" cy="641201"/>
          </a:xfrm>
          <a:prstGeom prst="rect">
            <a:avLst/>
          </a:prstGeom>
          <a:noFill/>
        </p:spPr>
        <p:txBody>
          <a:bodyPr wrap="square" rtlCol="0">
            <a:spAutoFit/>
          </a:bodyPr>
          <a:lstStyle/>
          <a:p>
            <a:pPr algn="ctr">
              <a:lnSpc>
                <a:spcPts val="1000"/>
              </a:lnSpc>
              <a:spcBef>
                <a:spcPts val="600"/>
              </a:spcBef>
            </a:pPr>
            <a:r>
              <a:rPr lang="ja-JP" altLang="en-US" sz="1050" b="1" dirty="0">
                <a:latin typeface="Meiryo" charset="-128"/>
                <a:ea typeface="Meiryo" charset="-128"/>
                <a:cs typeface="Meiryo" charset="-128"/>
              </a:rPr>
              <a:t>国税庁</a:t>
            </a:r>
            <a:endParaRPr lang="en-US" altLang="ja-JP" sz="1050" b="1" dirty="0">
              <a:latin typeface="Meiryo" charset="-128"/>
              <a:ea typeface="Meiryo" charset="-128"/>
              <a:cs typeface="Meiryo" charset="-128"/>
            </a:endParaRPr>
          </a:p>
          <a:p>
            <a:pPr algn="ctr">
              <a:lnSpc>
                <a:spcPts val="1000"/>
              </a:lnSpc>
              <a:spcBef>
                <a:spcPts val="600"/>
              </a:spcBef>
            </a:pPr>
            <a:r>
              <a:rPr lang="en-US" altLang="ja-JP" sz="1050" b="1" dirty="0">
                <a:latin typeface="Meiryo" charset="-128"/>
                <a:ea typeface="Meiryo" charset="-128"/>
                <a:cs typeface="Meiryo" charset="-128"/>
              </a:rPr>
              <a:t>e-Tax</a:t>
            </a:r>
            <a:r>
              <a:rPr lang="ja-JP" altLang="en-US" sz="1050" b="1" dirty="0">
                <a:latin typeface="Meiryo" charset="-128"/>
                <a:ea typeface="Meiryo" charset="-128"/>
                <a:cs typeface="Meiryo" charset="-128"/>
              </a:rPr>
              <a:t>キャラクター</a:t>
            </a:r>
            <a:endParaRPr lang="en-US" altLang="ja-JP" sz="1050" b="1" dirty="0">
              <a:latin typeface="Meiryo" charset="-128"/>
              <a:ea typeface="Meiryo" charset="-128"/>
              <a:cs typeface="Meiryo" charset="-128"/>
            </a:endParaRPr>
          </a:p>
          <a:p>
            <a:pPr algn="ctr">
              <a:lnSpc>
                <a:spcPts val="1000"/>
              </a:lnSpc>
              <a:spcBef>
                <a:spcPts val="600"/>
              </a:spcBef>
            </a:pPr>
            <a:r>
              <a:rPr lang="ja-JP" altLang="en-US" sz="1050" b="1" dirty="0">
                <a:latin typeface="Meiryo" charset="-128"/>
                <a:ea typeface="Meiryo" charset="-128"/>
                <a:cs typeface="Meiryo" charset="-128"/>
              </a:rPr>
              <a:t>イータ君</a:t>
            </a:r>
          </a:p>
        </p:txBody>
      </p:sp>
      <p:sp>
        <p:nvSpPr>
          <p:cNvPr id="12" name="テキスト ボックス 11"/>
          <p:cNvSpPr txBox="1"/>
          <p:nvPr/>
        </p:nvSpPr>
        <p:spPr>
          <a:xfrm>
            <a:off x="1482067" y="5573626"/>
            <a:ext cx="1682070" cy="652743"/>
          </a:xfrm>
          <a:prstGeom prst="rect">
            <a:avLst/>
          </a:prstGeom>
          <a:noFill/>
        </p:spPr>
        <p:txBody>
          <a:bodyPr wrap="square" rtlCol="0">
            <a:spAutoFit/>
          </a:bodyPr>
          <a:lstStyle/>
          <a:p>
            <a:pPr algn="ctr">
              <a:lnSpc>
                <a:spcPts val="1000"/>
              </a:lnSpc>
              <a:spcBef>
                <a:spcPts val="600"/>
              </a:spcBef>
            </a:pPr>
            <a:r>
              <a:rPr lang="ja-JP" altLang="en-US" sz="1050" b="1" dirty="0">
                <a:latin typeface="Meiryo" charset="-128"/>
                <a:ea typeface="Meiryo" charset="-128"/>
                <a:cs typeface="Meiryo" charset="-128"/>
              </a:rPr>
              <a:t>マイナンバー</a:t>
            </a:r>
            <a:endParaRPr lang="en-US" altLang="ja-JP" sz="1050" b="1" dirty="0">
              <a:latin typeface="Meiryo" charset="-128"/>
              <a:ea typeface="Meiryo" charset="-128"/>
              <a:cs typeface="Meiryo" charset="-128"/>
            </a:endParaRPr>
          </a:p>
          <a:p>
            <a:pPr algn="ctr">
              <a:lnSpc>
                <a:spcPts val="1000"/>
              </a:lnSpc>
              <a:spcBef>
                <a:spcPts val="600"/>
              </a:spcBef>
            </a:pPr>
            <a:r>
              <a:rPr lang="en-US" altLang="ja-JP" sz="1050" b="1" dirty="0">
                <a:latin typeface="Meiryo" charset="-128"/>
                <a:ea typeface="Meiryo" charset="-128"/>
                <a:cs typeface="Meiryo" charset="-128"/>
              </a:rPr>
              <a:t>PR</a:t>
            </a:r>
            <a:r>
              <a:rPr lang="ja-JP" altLang="en-US" sz="1050" b="1" dirty="0">
                <a:latin typeface="Meiryo" charset="-128"/>
                <a:ea typeface="Meiryo" charset="-128"/>
                <a:cs typeface="Meiryo" charset="-128"/>
              </a:rPr>
              <a:t>キャラクター</a:t>
            </a:r>
            <a:endParaRPr lang="en-US" altLang="ja-JP" sz="1050" b="1" dirty="0">
              <a:latin typeface="Meiryo" charset="-128"/>
              <a:ea typeface="Meiryo" charset="-128"/>
              <a:cs typeface="Meiryo" charset="-128"/>
            </a:endParaRPr>
          </a:p>
          <a:p>
            <a:pPr algn="ctr">
              <a:lnSpc>
                <a:spcPts val="1000"/>
              </a:lnSpc>
              <a:spcBef>
                <a:spcPts val="600"/>
              </a:spcBef>
            </a:pPr>
            <a:r>
              <a:rPr lang="ja-JP" altLang="en-US" sz="1050" b="1" dirty="0">
                <a:latin typeface="Meiryo" charset="-128"/>
                <a:ea typeface="Meiryo" charset="-128"/>
                <a:cs typeface="Meiryo" charset="-128"/>
              </a:rPr>
              <a:t>マイナちゃん</a:t>
            </a:r>
          </a:p>
        </p:txBody>
      </p:sp>
      <p:sp>
        <p:nvSpPr>
          <p:cNvPr id="4" name="テキスト ボックス 3">
            <a:extLst>
              <a:ext uri="{FF2B5EF4-FFF2-40B4-BE49-F238E27FC236}">
                <a16:creationId xmlns:a16="http://schemas.microsoft.com/office/drawing/2014/main" id="{7B988334-285B-5628-6838-ED281EAD72AA}"/>
              </a:ext>
            </a:extLst>
          </p:cNvPr>
          <p:cNvSpPr txBox="1"/>
          <p:nvPr/>
        </p:nvSpPr>
        <p:spPr>
          <a:xfrm>
            <a:off x="1066800" y="736193"/>
            <a:ext cx="6484600" cy="1323439"/>
          </a:xfrm>
          <a:prstGeom prst="rect">
            <a:avLst/>
          </a:prstGeom>
          <a:noFill/>
        </p:spPr>
        <p:txBody>
          <a:bodyPr wrap="square" rtlCol="0">
            <a:spAutoFit/>
          </a:bodyPr>
          <a:lstStyle/>
          <a:p>
            <a:r>
              <a:rPr kumimoji="1" lang="en-US" altLang="ja-JP" sz="4000" dirty="0">
                <a:latin typeface="BIZ UDゴシック" panose="020B0400000000000000" pitchFamily="49" charset="-128"/>
                <a:ea typeface="BIZ UDゴシック" panose="020B0400000000000000" pitchFamily="49" charset="-128"/>
              </a:rPr>
              <a:t>iPhone</a:t>
            </a:r>
            <a:endParaRPr kumimoji="1" lang="ja-JP" altLang="en-US" sz="4000" dirty="0">
              <a:latin typeface="BIZ UDゴシック" panose="020B0400000000000000" pitchFamily="49" charset="-128"/>
              <a:ea typeface="BIZ UDゴシック" panose="020B0400000000000000" pitchFamily="49" charset="-128"/>
            </a:endParaRPr>
          </a:p>
          <a:p>
            <a:r>
              <a:rPr kumimoji="1" lang="ja-JP" altLang="en-US" sz="4000" dirty="0">
                <a:latin typeface="BIZ UDゴシック" panose="020B0400000000000000" pitchFamily="49" charset="-128"/>
                <a:ea typeface="BIZ UDゴシック" panose="020B0400000000000000" pitchFamily="49" charset="-128"/>
              </a:rPr>
              <a:t>スマートフォン活用編</a:t>
            </a:r>
            <a:r>
              <a:rPr kumimoji="1" lang="en-US" altLang="ja-JP" sz="4000" dirty="0">
                <a:latin typeface="BIZ UDゴシック" panose="020B0400000000000000" pitchFamily="49" charset="-128"/>
                <a:ea typeface="BIZ UDゴシック" panose="020B0400000000000000" pitchFamily="49" charset="-128"/>
              </a:rPr>
              <a:t> </a:t>
            </a:r>
            <a:endParaRPr kumimoji="1" lang="ja-JP" altLang="en-US" sz="4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5217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62816" y="707234"/>
            <a:ext cx="7580466" cy="540000"/>
          </a:xfrm>
        </p:spPr>
        <p:txBody>
          <a:bodyPr>
            <a:normAutofit fontScale="90000"/>
          </a:bodyPr>
          <a:lstStyle/>
          <a:p>
            <a:r>
              <a:rPr lang="ja-JP" altLang="en-US" dirty="0">
                <a:latin typeface="BIZ UDゴシック" panose="020B0400000000000000" pitchFamily="49" charset="-128"/>
                <a:ea typeface="BIZ UDゴシック" panose="020B0400000000000000" pitchFamily="49" charset="-128"/>
              </a:rPr>
              <a:t>マイナンバーカードを使ったスマホでの</a:t>
            </a:r>
            <a:br>
              <a:rPr lang="en-US" altLang="ja-JP" dirty="0">
                <a:latin typeface="BIZ UDゴシック" panose="020B0400000000000000" pitchFamily="49" charset="-128"/>
                <a:ea typeface="BIZ UDゴシック" panose="020B0400000000000000" pitchFamily="49" charset="-128"/>
              </a:rPr>
            </a:br>
            <a:r>
              <a:rPr lang="ja-JP" altLang="en-US" dirty="0">
                <a:latin typeface="BIZ UDゴシック" panose="020B0400000000000000" pitchFamily="49" charset="-128"/>
                <a:ea typeface="BIZ UDゴシック" panose="020B0400000000000000" pitchFamily="49" charset="-128"/>
              </a:rPr>
              <a:t>確定申告に</a:t>
            </a:r>
            <a:r>
              <a:rPr kumimoji="1" lang="ja-JP" altLang="en-US" dirty="0">
                <a:latin typeface="BIZ UDゴシック" panose="020B0400000000000000" pitchFamily="49" charset="-128"/>
                <a:ea typeface="BIZ UDゴシック" panose="020B0400000000000000" pitchFamily="49" charset="-128"/>
              </a:rPr>
              <a:t>必要なもの（事前準備）</a:t>
            </a:r>
          </a:p>
        </p:txBody>
      </p:sp>
      <p:sp>
        <p:nvSpPr>
          <p:cNvPr id="3" name="サブタイトル 2"/>
          <p:cNvSpPr>
            <a:spLocks noGrp="1"/>
          </p:cNvSpPr>
          <p:nvPr>
            <p:ph type="subTitle" idx="1"/>
          </p:nvPr>
        </p:nvSpPr>
        <p:spPr>
          <a:xfrm>
            <a:off x="507804" y="1435651"/>
            <a:ext cx="8280000" cy="540000"/>
          </a:xfrm>
        </p:spPr>
        <p:txBody>
          <a:bodyPr/>
          <a:lstStyle/>
          <a:p>
            <a:r>
              <a:rPr lang="ja-JP" altLang="en-US" dirty="0">
                <a:latin typeface="BIZ UDゴシック" panose="020B0400000000000000" pitchFamily="49" charset="-128"/>
                <a:ea typeface="BIZ UDゴシック" panose="020B0400000000000000" pitchFamily="49" charset="-128"/>
              </a:rPr>
              <a:t>以下のものを準備しましょう。</a:t>
            </a:r>
            <a:endParaRPr kumimoji="1" lang="ja-JP" altLang="en-US" dirty="0">
              <a:latin typeface="BIZ UDゴシック" panose="020B0400000000000000" pitchFamily="49" charset="-128"/>
              <a:ea typeface="BIZ UDゴシック" panose="020B0400000000000000" pitchFamily="49" charset="-128"/>
            </a:endParaRPr>
          </a:p>
        </p:txBody>
      </p:sp>
      <p:sp>
        <p:nvSpPr>
          <p:cNvPr id="13" name="object 3" descr="パスワードを表すカギのイラスト">
            <a:extLst>
              <a:ext uri="{FF2B5EF4-FFF2-40B4-BE49-F238E27FC236}">
                <a16:creationId xmlns:a16="http://schemas.microsoft.com/office/drawing/2014/main" id="{D833A201-CB73-4083-BCCF-AABEA8E05CFA}"/>
              </a:ext>
            </a:extLst>
          </p:cNvPr>
          <p:cNvSpPr>
            <a:spLocks noChangeAspect="1"/>
          </p:cNvSpPr>
          <p:nvPr/>
        </p:nvSpPr>
        <p:spPr>
          <a:xfrm>
            <a:off x="4889422" y="4165900"/>
            <a:ext cx="736531" cy="857445"/>
          </a:xfrm>
          <a:prstGeom prst="rect">
            <a:avLst/>
          </a:prstGeom>
          <a:blipFill>
            <a:blip r:embed="rId3" cstate="print"/>
            <a:stretch>
              <a:fillRect/>
            </a:stretch>
          </a:blipFill>
        </p:spPr>
        <p:txBody>
          <a:bodyPr wrap="square" lIns="0" tIns="0" rIns="0" bIns="0" rtlCol="0"/>
          <a:lstStyle/>
          <a:p>
            <a:endParaRPr dirty="0">
              <a:latin typeface="BIZ UDゴシック" panose="020B0400000000000000" pitchFamily="49" charset="-128"/>
              <a:ea typeface="BIZ UDゴシック" panose="020B0400000000000000" pitchFamily="49" charset="-128"/>
            </a:endParaRPr>
          </a:p>
        </p:txBody>
      </p:sp>
      <p:grpSp>
        <p:nvGrpSpPr>
          <p:cNvPr id="14" name="図形グループ 11" descr="スマートフォンのイラスト">
            <a:extLst>
              <a:ext uri="{FF2B5EF4-FFF2-40B4-BE49-F238E27FC236}">
                <a16:creationId xmlns:a16="http://schemas.microsoft.com/office/drawing/2014/main" id="{4C9293E3-80DA-40FD-A961-228E2589D66A}"/>
              </a:ext>
            </a:extLst>
          </p:cNvPr>
          <p:cNvGrpSpPr/>
          <p:nvPr/>
        </p:nvGrpSpPr>
        <p:grpSpPr>
          <a:xfrm>
            <a:off x="3120022" y="3547496"/>
            <a:ext cx="608802" cy="1280458"/>
            <a:chOff x="2766900" y="3587793"/>
            <a:chExt cx="810000" cy="1620000"/>
          </a:xfrm>
        </p:grpSpPr>
        <p:sp>
          <p:nvSpPr>
            <p:cNvPr id="15" name="角丸四角形 31">
              <a:extLst>
                <a:ext uri="{FF2B5EF4-FFF2-40B4-BE49-F238E27FC236}">
                  <a16:creationId xmlns:a16="http://schemas.microsoft.com/office/drawing/2014/main" id="{751C2C9B-EFBC-4978-B526-816D58F2B836}"/>
                </a:ext>
              </a:extLst>
            </p:cNvPr>
            <p:cNvSpPr/>
            <p:nvPr/>
          </p:nvSpPr>
          <p:spPr>
            <a:xfrm>
              <a:off x="2766900" y="3587793"/>
              <a:ext cx="810000" cy="1620000"/>
            </a:xfrm>
            <a:prstGeom prst="roundRect">
              <a:avLst/>
            </a:prstGeom>
            <a:solidFill>
              <a:schemeClr val="bg1">
                <a:lumMod val="75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6" name="正方形/長方形 15">
              <a:extLst>
                <a:ext uri="{FF2B5EF4-FFF2-40B4-BE49-F238E27FC236}">
                  <a16:creationId xmlns:a16="http://schemas.microsoft.com/office/drawing/2014/main" id="{C15D40E4-9E36-484C-8F3F-4465C2FA41D8}"/>
                </a:ext>
              </a:extLst>
            </p:cNvPr>
            <p:cNvSpPr/>
            <p:nvPr/>
          </p:nvSpPr>
          <p:spPr>
            <a:xfrm>
              <a:off x="2834400" y="3790293"/>
              <a:ext cx="675000" cy="12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sp>
        <p:nvSpPr>
          <p:cNvPr id="17" name="object 3" descr="パスワードを表すカギのイラスト">
            <a:extLst>
              <a:ext uri="{FF2B5EF4-FFF2-40B4-BE49-F238E27FC236}">
                <a16:creationId xmlns:a16="http://schemas.microsoft.com/office/drawing/2014/main" id="{68DAF22B-921E-4058-AE10-0B8532C89C5C}"/>
              </a:ext>
            </a:extLst>
          </p:cNvPr>
          <p:cNvSpPr>
            <a:spLocks noChangeAspect="1"/>
          </p:cNvSpPr>
          <p:nvPr/>
        </p:nvSpPr>
        <p:spPr>
          <a:xfrm>
            <a:off x="6327688" y="4165901"/>
            <a:ext cx="736531" cy="862338"/>
          </a:xfrm>
          <a:prstGeom prst="rect">
            <a:avLst/>
          </a:prstGeom>
          <a:blipFill>
            <a:blip r:embed="rId3" cstate="print"/>
            <a:stretch>
              <a:fillRect/>
            </a:stretch>
          </a:blipFill>
        </p:spPr>
        <p:txBody>
          <a:bodyPr wrap="square" lIns="0" tIns="0" rIns="0" bIns="0" rtlCol="0"/>
          <a:lstStyle/>
          <a:p>
            <a:endParaRPr dirty="0">
              <a:latin typeface="BIZ UDゴシック" panose="020B0400000000000000" pitchFamily="49" charset="-128"/>
              <a:ea typeface="BIZ UDゴシック" panose="020B0400000000000000" pitchFamily="49" charset="-128"/>
            </a:endParaRPr>
          </a:p>
        </p:txBody>
      </p:sp>
      <p:sp>
        <p:nvSpPr>
          <p:cNvPr id="18" name="object 3" descr="パスワードを表すカギのイラスト">
            <a:extLst>
              <a:ext uri="{FF2B5EF4-FFF2-40B4-BE49-F238E27FC236}">
                <a16:creationId xmlns:a16="http://schemas.microsoft.com/office/drawing/2014/main" id="{29B360AE-1C2B-4283-B678-0C1EB240D16B}"/>
              </a:ext>
            </a:extLst>
          </p:cNvPr>
          <p:cNvSpPr>
            <a:spLocks noChangeAspect="1"/>
          </p:cNvSpPr>
          <p:nvPr/>
        </p:nvSpPr>
        <p:spPr>
          <a:xfrm>
            <a:off x="7706704" y="4161007"/>
            <a:ext cx="736531" cy="867231"/>
          </a:xfrm>
          <a:prstGeom prst="rect">
            <a:avLst/>
          </a:prstGeom>
          <a:blipFill>
            <a:blip r:embed="rId3" cstate="print"/>
            <a:stretch>
              <a:fillRect/>
            </a:stretch>
          </a:blipFill>
        </p:spPr>
        <p:txBody>
          <a:bodyPr wrap="square" lIns="0" tIns="0" rIns="0" bIns="0" rtlCol="0"/>
          <a:lstStyle/>
          <a:p>
            <a:endParaRPr dirty="0">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242DB5AE-95E8-42F8-AE1C-664D9D133691}"/>
              </a:ext>
            </a:extLst>
          </p:cNvPr>
          <p:cNvSpPr txBox="1"/>
          <p:nvPr/>
        </p:nvSpPr>
        <p:spPr>
          <a:xfrm>
            <a:off x="594483" y="1833406"/>
            <a:ext cx="1929758" cy="1200329"/>
          </a:xfrm>
          <a:prstGeom prst="rect">
            <a:avLst/>
          </a:prstGeom>
          <a:noFill/>
        </p:spPr>
        <p:txBody>
          <a:bodyPr wrap="square" rtlCol="0">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a:p>
            <a:r>
              <a:rPr lang="ja-JP" altLang="en-US" sz="2000" b="1" dirty="0">
                <a:latin typeface="BIZ UDゴシック" panose="020B0400000000000000" pitchFamily="49" charset="-128"/>
                <a:ea typeface="BIZ UDゴシック" panose="020B0400000000000000" pitchFamily="49" charset="-128"/>
                <a:cs typeface="Meiryo" charset="-128"/>
              </a:rPr>
              <a:t>マイナンバー</a:t>
            </a:r>
            <a:endParaRPr lang="en-US" altLang="ja-JP" sz="2000" b="1" dirty="0">
              <a:latin typeface="BIZ UDゴシック" panose="020B0400000000000000" pitchFamily="49" charset="-128"/>
              <a:ea typeface="BIZ UDゴシック" panose="020B0400000000000000" pitchFamily="49" charset="-128"/>
              <a:cs typeface="Meiryo" charset="-128"/>
            </a:endParaRPr>
          </a:p>
          <a:p>
            <a:r>
              <a:rPr lang="ja-JP" altLang="en-US" sz="2000" b="1" dirty="0">
                <a:latin typeface="BIZ UDゴシック" panose="020B0400000000000000" pitchFamily="49" charset="-128"/>
                <a:ea typeface="BIZ UDゴシック" panose="020B0400000000000000" pitchFamily="49" charset="-128"/>
                <a:cs typeface="Meiryo" charset="-128"/>
              </a:rPr>
              <a:t>カード</a:t>
            </a:r>
          </a:p>
        </p:txBody>
      </p:sp>
      <p:sp>
        <p:nvSpPr>
          <p:cNvPr id="25" name="テキスト ボックス 24">
            <a:extLst>
              <a:ext uri="{FF2B5EF4-FFF2-40B4-BE49-F238E27FC236}">
                <a16:creationId xmlns:a16="http://schemas.microsoft.com/office/drawing/2014/main" id="{71E0B816-1631-43A7-AE1A-3E38C829FDB7}"/>
              </a:ext>
            </a:extLst>
          </p:cNvPr>
          <p:cNvSpPr txBox="1"/>
          <p:nvPr/>
        </p:nvSpPr>
        <p:spPr>
          <a:xfrm>
            <a:off x="2592221" y="1836807"/>
            <a:ext cx="2700000" cy="1508105"/>
          </a:xfrm>
          <a:prstGeom prst="rect">
            <a:avLst/>
          </a:prstGeom>
          <a:noFill/>
        </p:spPr>
        <p:txBody>
          <a:bodyPr wrap="square" rtlCol="0">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a:p>
            <a:r>
              <a:rPr lang="ja-JP" altLang="en-US" sz="2000" b="1" dirty="0">
                <a:latin typeface="BIZ UDゴシック" panose="020B0400000000000000" pitchFamily="49" charset="-128"/>
                <a:ea typeface="BIZ UDゴシック" panose="020B0400000000000000" pitchFamily="49" charset="-128"/>
                <a:cs typeface="Meiryo" charset="-128"/>
              </a:rPr>
              <a:t>マイナンバー</a:t>
            </a:r>
            <a:endParaRPr lang="en-US" altLang="ja-JP" sz="2000" b="1" dirty="0">
              <a:latin typeface="BIZ UDゴシック" panose="020B0400000000000000" pitchFamily="49" charset="-128"/>
              <a:ea typeface="BIZ UDゴシック" panose="020B0400000000000000" pitchFamily="49" charset="-128"/>
              <a:cs typeface="Meiryo" charset="-128"/>
            </a:endParaRPr>
          </a:p>
          <a:p>
            <a:r>
              <a:rPr lang="ja-JP" altLang="en-US" sz="2000" b="1" dirty="0">
                <a:latin typeface="BIZ UDゴシック" panose="020B0400000000000000" pitchFamily="49" charset="-128"/>
                <a:ea typeface="BIZ UDゴシック" panose="020B0400000000000000" pitchFamily="49" charset="-128"/>
                <a:cs typeface="Meiryo" charset="-128"/>
              </a:rPr>
              <a:t>カード対応の</a:t>
            </a:r>
            <a:endParaRPr lang="en-US" altLang="ja-JP" sz="2000" b="1" dirty="0">
              <a:latin typeface="BIZ UDゴシック" panose="020B0400000000000000" pitchFamily="49" charset="-128"/>
              <a:ea typeface="BIZ UDゴシック" panose="020B0400000000000000" pitchFamily="49" charset="-128"/>
              <a:cs typeface="Meiryo" charset="-128"/>
            </a:endParaRPr>
          </a:p>
          <a:p>
            <a:r>
              <a:rPr lang="ja-JP" altLang="en-US" sz="2000" b="1" dirty="0">
                <a:latin typeface="BIZ UDゴシック" panose="020B0400000000000000" pitchFamily="49" charset="-128"/>
                <a:ea typeface="BIZ UDゴシック" panose="020B0400000000000000" pitchFamily="49" charset="-128"/>
                <a:cs typeface="Meiryo" charset="-128"/>
              </a:rPr>
              <a:t>スマートフォン</a:t>
            </a:r>
          </a:p>
        </p:txBody>
      </p:sp>
      <p:sp>
        <p:nvSpPr>
          <p:cNvPr id="26" name="テキスト ボックス 25">
            <a:extLst>
              <a:ext uri="{FF2B5EF4-FFF2-40B4-BE49-F238E27FC236}">
                <a16:creationId xmlns:a16="http://schemas.microsoft.com/office/drawing/2014/main" id="{31CCC939-1CE4-40BE-BEA1-2EB0A1A3C8A5}"/>
              </a:ext>
            </a:extLst>
          </p:cNvPr>
          <p:cNvSpPr txBox="1"/>
          <p:nvPr/>
        </p:nvSpPr>
        <p:spPr>
          <a:xfrm>
            <a:off x="4692466" y="1833406"/>
            <a:ext cx="3735898" cy="1200329"/>
          </a:xfrm>
          <a:prstGeom prst="rect">
            <a:avLst/>
          </a:prstGeom>
          <a:noFill/>
        </p:spPr>
        <p:txBody>
          <a:bodyPr wrap="square" rtlCol="0">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a:p>
            <a:r>
              <a:rPr lang="ja-JP" altLang="en-US" sz="2000" b="1" dirty="0">
                <a:latin typeface="BIZ UDゴシック" panose="020B0400000000000000" pitchFamily="49" charset="-128"/>
                <a:ea typeface="BIZ UDゴシック" panose="020B0400000000000000" pitchFamily="49" charset="-128"/>
                <a:cs typeface="Meiryo" charset="-128"/>
              </a:rPr>
              <a:t>マイナンバーカード受取時に設定したパスワード</a:t>
            </a:r>
          </a:p>
        </p:txBody>
      </p:sp>
      <p:sp>
        <p:nvSpPr>
          <p:cNvPr id="27" name="object 2" descr="マイナンバーカード表面の見本の画像">
            <a:extLst>
              <a:ext uri="{FF2B5EF4-FFF2-40B4-BE49-F238E27FC236}">
                <a16:creationId xmlns:a16="http://schemas.microsoft.com/office/drawing/2014/main" id="{ABD1210B-C0C7-49F0-B02C-F5C5FA595BEC}"/>
              </a:ext>
            </a:extLst>
          </p:cNvPr>
          <p:cNvSpPr>
            <a:spLocks noChangeAspect="1"/>
          </p:cNvSpPr>
          <p:nvPr/>
        </p:nvSpPr>
        <p:spPr>
          <a:xfrm>
            <a:off x="699554" y="3703681"/>
            <a:ext cx="1287432" cy="853222"/>
          </a:xfrm>
          <a:prstGeom prst="rect">
            <a:avLst/>
          </a:prstGeom>
          <a:blipFill>
            <a:blip r:embed="rId4" cstate="print"/>
            <a:stretch>
              <a:fillRect/>
            </a:stretch>
          </a:blipFill>
        </p:spPr>
        <p:txBody>
          <a:bodyPr wrap="square" lIns="0" tIns="0" rIns="0" bIns="0" rtlCol="0"/>
          <a:lstStyle/>
          <a:p>
            <a:endParaRPr dirty="0">
              <a:latin typeface="BIZ UDゴシック" panose="020B0400000000000000" pitchFamily="49" charset="-128"/>
              <a:ea typeface="BIZ UDゴシック" panose="020B0400000000000000" pitchFamily="49" charset="-128"/>
            </a:endParaRPr>
          </a:p>
        </p:txBody>
      </p:sp>
      <p:sp>
        <p:nvSpPr>
          <p:cNvPr id="28" name="テキスト ボックス 27">
            <a:extLst>
              <a:ext uri="{FF2B5EF4-FFF2-40B4-BE49-F238E27FC236}">
                <a16:creationId xmlns:a16="http://schemas.microsoft.com/office/drawing/2014/main" id="{011EC5F7-83FA-4165-9E73-DD213BD9C98F}"/>
              </a:ext>
            </a:extLst>
          </p:cNvPr>
          <p:cNvSpPr txBox="1"/>
          <p:nvPr/>
        </p:nvSpPr>
        <p:spPr>
          <a:xfrm>
            <a:off x="4678128" y="2996994"/>
            <a:ext cx="1364145" cy="954107"/>
          </a:xfrm>
          <a:prstGeom prst="rect">
            <a:avLst/>
          </a:prstGeom>
          <a:noFill/>
        </p:spPr>
        <p:txBody>
          <a:bodyPr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利用者証明用</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電子証明書の</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数字４桁の</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パスワード</a:t>
            </a:r>
          </a:p>
        </p:txBody>
      </p:sp>
      <p:sp>
        <p:nvSpPr>
          <p:cNvPr id="29" name="テキスト ボックス 28">
            <a:extLst>
              <a:ext uri="{FF2B5EF4-FFF2-40B4-BE49-F238E27FC236}">
                <a16:creationId xmlns:a16="http://schemas.microsoft.com/office/drawing/2014/main" id="{4C1E5463-8908-471C-9BBF-6ED02CEE2492}"/>
              </a:ext>
            </a:extLst>
          </p:cNvPr>
          <p:cNvSpPr txBox="1"/>
          <p:nvPr/>
        </p:nvSpPr>
        <p:spPr>
          <a:xfrm>
            <a:off x="6163806" y="2996350"/>
            <a:ext cx="1364145" cy="954107"/>
          </a:xfrm>
          <a:prstGeom prst="rect">
            <a:avLst/>
          </a:prstGeom>
          <a:noFill/>
        </p:spPr>
        <p:txBody>
          <a:bodyPr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券面事項入力補助用の</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数字４桁の</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パスワード</a:t>
            </a:r>
          </a:p>
        </p:txBody>
      </p:sp>
      <p:sp>
        <p:nvSpPr>
          <p:cNvPr id="30" name="テキスト ボックス 29">
            <a:extLst>
              <a:ext uri="{FF2B5EF4-FFF2-40B4-BE49-F238E27FC236}">
                <a16:creationId xmlns:a16="http://schemas.microsoft.com/office/drawing/2014/main" id="{E926A708-545C-4743-9D15-31E75E1933C3}"/>
              </a:ext>
            </a:extLst>
          </p:cNvPr>
          <p:cNvSpPr txBox="1"/>
          <p:nvPr/>
        </p:nvSpPr>
        <p:spPr>
          <a:xfrm>
            <a:off x="7477502" y="2996350"/>
            <a:ext cx="1364145" cy="1169551"/>
          </a:xfrm>
          <a:prstGeom prst="rect">
            <a:avLst/>
          </a:prstGeom>
          <a:noFill/>
        </p:spPr>
        <p:txBody>
          <a:bodyPr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署名用電子証明書の</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英数字６桁～１６桁の</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パスワード</a:t>
            </a:r>
          </a:p>
        </p:txBody>
      </p:sp>
      <p:sp>
        <p:nvSpPr>
          <p:cNvPr id="37" name="object 11">
            <a:extLst>
              <a:ext uri="{FF2B5EF4-FFF2-40B4-BE49-F238E27FC236}">
                <a16:creationId xmlns:a16="http://schemas.microsoft.com/office/drawing/2014/main" id="{C883CFA5-81E2-470C-8E63-C686C298007B}"/>
              </a:ext>
            </a:extLst>
          </p:cNvPr>
          <p:cNvSpPr txBox="1"/>
          <p:nvPr/>
        </p:nvSpPr>
        <p:spPr>
          <a:xfrm flipH="1">
            <a:off x="2286000" y="3803835"/>
            <a:ext cx="786407" cy="628377"/>
          </a:xfrm>
          <a:prstGeom prst="rect">
            <a:avLst/>
          </a:prstGeom>
        </p:spPr>
        <p:txBody>
          <a:bodyPr vert="horz" wrap="square" lIns="0" tIns="12700" rIns="0" bIns="0" rtlCol="0">
            <a:spAutoFit/>
          </a:bodyPr>
          <a:lstStyle/>
          <a:p>
            <a:pPr marL="12700">
              <a:lnSpc>
                <a:spcPct val="100000"/>
              </a:lnSpc>
              <a:spcBef>
                <a:spcPts val="100"/>
              </a:spcBef>
            </a:pPr>
            <a:r>
              <a:rPr sz="4000" b="1" dirty="0">
                <a:solidFill>
                  <a:srgbClr val="009650"/>
                </a:solidFill>
                <a:latin typeface="BIZ UDゴシック" panose="020B0400000000000000" pitchFamily="49" charset="-128"/>
                <a:ea typeface="BIZ UDゴシック" panose="020B0400000000000000" pitchFamily="49" charset="-128"/>
                <a:cs typeface="Meiryo" charset="-128"/>
              </a:rPr>
              <a:t>＋</a:t>
            </a:r>
          </a:p>
        </p:txBody>
      </p:sp>
      <p:sp>
        <p:nvSpPr>
          <p:cNvPr id="38" name="object 11">
            <a:extLst>
              <a:ext uri="{FF2B5EF4-FFF2-40B4-BE49-F238E27FC236}">
                <a16:creationId xmlns:a16="http://schemas.microsoft.com/office/drawing/2014/main" id="{FCFE18AF-B694-45BE-AAAE-A472387EB96E}"/>
              </a:ext>
            </a:extLst>
          </p:cNvPr>
          <p:cNvSpPr txBox="1"/>
          <p:nvPr/>
        </p:nvSpPr>
        <p:spPr>
          <a:xfrm flipH="1">
            <a:off x="3945697" y="3794039"/>
            <a:ext cx="786407" cy="628377"/>
          </a:xfrm>
          <a:prstGeom prst="rect">
            <a:avLst/>
          </a:prstGeom>
        </p:spPr>
        <p:txBody>
          <a:bodyPr vert="horz" wrap="square" lIns="0" tIns="12700" rIns="0" bIns="0" rtlCol="0">
            <a:spAutoFit/>
          </a:bodyPr>
          <a:lstStyle/>
          <a:p>
            <a:pPr marL="12700">
              <a:lnSpc>
                <a:spcPct val="100000"/>
              </a:lnSpc>
              <a:spcBef>
                <a:spcPts val="100"/>
              </a:spcBef>
            </a:pPr>
            <a:r>
              <a:rPr sz="4000" b="1" dirty="0">
                <a:solidFill>
                  <a:srgbClr val="009650"/>
                </a:solidFill>
                <a:latin typeface="BIZ UDゴシック" panose="020B0400000000000000" pitchFamily="49" charset="-128"/>
                <a:ea typeface="BIZ UDゴシック" panose="020B0400000000000000" pitchFamily="49" charset="-128"/>
                <a:cs typeface="Meiryo" charset="-128"/>
              </a:rPr>
              <a:t>＋</a:t>
            </a:r>
          </a:p>
        </p:txBody>
      </p:sp>
      <p:sp>
        <p:nvSpPr>
          <p:cNvPr id="19" name="Title 1">
            <a:extLst>
              <a:ext uri="{FF2B5EF4-FFF2-40B4-BE49-F238E27FC236}">
                <a16:creationId xmlns:a16="http://schemas.microsoft.com/office/drawing/2014/main" id="{43058343-7B28-4457-B7B9-98D0621F3B42}"/>
              </a:ext>
            </a:extLst>
          </p:cNvPr>
          <p:cNvSpPr txBox="1">
            <a:spLocks/>
          </p:cNvSpPr>
          <p:nvPr/>
        </p:nvSpPr>
        <p:spPr>
          <a:xfrm>
            <a:off x="409768"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2-A</a:t>
            </a:r>
            <a:endParaRPr lang="en-US" sz="3600" dirty="0">
              <a:latin typeface="BIZ UDゴシック" panose="020B0400000000000000" pitchFamily="49" charset="-128"/>
              <a:ea typeface="BIZ UDゴシック" panose="020B0400000000000000" pitchFamily="49" charset="-128"/>
            </a:endParaRPr>
          </a:p>
        </p:txBody>
      </p:sp>
      <p:pic>
        <p:nvPicPr>
          <p:cNvPr id="20" name="図 2067" descr="マイナンバーカード対応のスマートフォンの機種を確認することができるQRコード"/>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058" y="5140338"/>
            <a:ext cx="1193126" cy="1147673"/>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1770022" y="5437997"/>
            <a:ext cx="2411361" cy="738664"/>
          </a:xfrm>
          <a:prstGeom prst="rect">
            <a:avLst/>
          </a:prstGeom>
          <a:noFill/>
        </p:spPr>
        <p:txBody>
          <a:bodyPr wrap="square" rtlCol="0">
            <a:spAutoFit/>
          </a:bodyPr>
          <a:lstStyle/>
          <a:p>
            <a:r>
              <a:rPr lang="ja-JP" altLang="en-US" sz="1400" b="1" dirty="0">
                <a:solidFill>
                  <a:srgbClr val="009650"/>
                </a:solidFill>
                <a:latin typeface="BIZ UDゴシック" panose="020B0400000000000000" pitchFamily="49" charset="-128"/>
                <a:ea typeface="BIZ UDゴシック" panose="020B0400000000000000" pitchFamily="49" charset="-128"/>
                <a:cs typeface="Meiryo" charset="-128"/>
              </a:rPr>
              <a:t>マイナンバーカード対応</a:t>
            </a:r>
            <a:endParaRPr lang="en-US" altLang="ja-JP" sz="1400" b="1" dirty="0">
              <a:solidFill>
                <a:srgbClr val="009650"/>
              </a:solidFill>
              <a:latin typeface="BIZ UDゴシック" panose="020B0400000000000000" pitchFamily="49" charset="-128"/>
              <a:ea typeface="BIZ UDゴシック" panose="020B0400000000000000" pitchFamily="49" charset="-128"/>
              <a:cs typeface="Meiryo" charset="-128"/>
            </a:endParaRPr>
          </a:p>
          <a:p>
            <a:r>
              <a:rPr lang="ja-JP" altLang="en-US" sz="1400" b="1" dirty="0">
                <a:solidFill>
                  <a:srgbClr val="009650"/>
                </a:solidFill>
                <a:latin typeface="BIZ UDゴシック" panose="020B0400000000000000" pitchFamily="49" charset="-128"/>
                <a:ea typeface="BIZ UDゴシック" panose="020B0400000000000000" pitchFamily="49" charset="-128"/>
                <a:cs typeface="Meiryo" charset="-128"/>
              </a:rPr>
              <a:t>スマートフォン機種の確認</a:t>
            </a:r>
            <a:endParaRPr lang="en-US" altLang="ja-JP" sz="1400" b="1" dirty="0">
              <a:solidFill>
                <a:srgbClr val="009650"/>
              </a:solidFill>
              <a:latin typeface="BIZ UDゴシック" panose="020B0400000000000000" pitchFamily="49" charset="-128"/>
              <a:ea typeface="BIZ UDゴシック" panose="020B0400000000000000" pitchFamily="49" charset="-128"/>
              <a:cs typeface="Meiryo" charset="-128"/>
            </a:endParaRPr>
          </a:p>
          <a:p>
            <a:r>
              <a:rPr lang="ja-JP" altLang="en-US" sz="1400" b="1" dirty="0">
                <a:solidFill>
                  <a:srgbClr val="009650"/>
                </a:solidFill>
                <a:latin typeface="BIZ UDゴシック" panose="020B0400000000000000" pitchFamily="49" charset="-128"/>
                <a:ea typeface="BIZ UDゴシック" panose="020B0400000000000000" pitchFamily="49" charset="-128"/>
                <a:cs typeface="Meiryo" charset="-128"/>
              </a:rPr>
              <a:t>はこちらから</a:t>
            </a:r>
          </a:p>
        </p:txBody>
      </p:sp>
      <p:sp>
        <p:nvSpPr>
          <p:cNvPr id="22" name="テキスト ボックス 21">
            <a:extLst>
              <a:ext uri="{FF2B5EF4-FFF2-40B4-BE49-F238E27FC236}">
                <a16:creationId xmlns:a16="http://schemas.microsoft.com/office/drawing/2014/main" id="{40F19E96-B20A-477A-A7C4-949F3E966BE1}"/>
              </a:ext>
            </a:extLst>
          </p:cNvPr>
          <p:cNvSpPr txBox="1"/>
          <p:nvPr/>
        </p:nvSpPr>
        <p:spPr>
          <a:xfrm>
            <a:off x="7556745" y="4991462"/>
            <a:ext cx="1284902" cy="430887"/>
          </a:xfrm>
          <a:prstGeom prst="rect">
            <a:avLst/>
          </a:prstGeom>
          <a:noFill/>
        </p:spPr>
        <p:txBody>
          <a:bodyPr wrap="square" rtlCol="0">
            <a:spAutoFit/>
          </a:bodyPr>
          <a:lstStyle/>
          <a:p>
            <a:r>
              <a:rPr kumimoji="1" lang="en-US" altLang="ja-JP" sz="1100" dirty="0">
                <a:latin typeface="BIZ UDゴシック" panose="020B0400000000000000" pitchFamily="49" charset="-128"/>
                <a:ea typeface="BIZ UDゴシック" panose="020B0400000000000000" pitchFamily="49" charset="-128"/>
              </a:rPr>
              <a:t>※</a:t>
            </a:r>
            <a:r>
              <a:rPr kumimoji="1" lang="ja-JP" altLang="en-US" sz="1100" dirty="0">
                <a:latin typeface="BIZ UDゴシック" panose="020B0400000000000000" pitchFamily="49" charset="-128"/>
                <a:ea typeface="BIZ UDゴシック" panose="020B0400000000000000" pitchFamily="49" charset="-128"/>
              </a:rPr>
              <a:t>本講座内で</a:t>
            </a:r>
            <a:r>
              <a:rPr lang="ja-JP" altLang="en-US" sz="1100" dirty="0">
                <a:latin typeface="BIZ UDゴシック" panose="020B0400000000000000" pitchFamily="49" charset="-128"/>
                <a:ea typeface="BIZ UDゴシック" panose="020B0400000000000000" pitchFamily="49" charset="-128"/>
              </a:rPr>
              <a:t>は</a:t>
            </a:r>
            <a:endParaRPr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　</a:t>
            </a:r>
            <a:r>
              <a:rPr lang="ja-JP" altLang="en-US" sz="1100" dirty="0">
                <a:latin typeface="BIZ UDゴシック" panose="020B0400000000000000" pitchFamily="49" charset="-128"/>
                <a:ea typeface="BIZ UDゴシック" panose="020B0400000000000000" pitchFamily="49" charset="-128"/>
              </a:rPr>
              <a:t> </a:t>
            </a:r>
            <a:r>
              <a:rPr kumimoji="1" lang="ja-JP" altLang="en-US" sz="1100" dirty="0">
                <a:latin typeface="BIZ UDゴシック" panose="020B0400000000000000" pitchFamily="49" charset="-128"/>
                <a:ea typeface="BIZ UDゴシック" panose="020B0400000000000000" pitchFamily="49" charset="-128"/>
              </a:rPr>
              <a:t>使用しません。</a:t>
            </a:r>
          </a:p>
        </p:txBody>
      </p:sp>
      <p:sp>
        <p:nvSpPr>
          <p:cNvPr id="4" name="テキスト ボックス 3">
            <a:extLst>
              <a:ext uri="{FF2B5EF4-FFF2-40B4-BE49-F238E27FC236}">
                <a16:creationId xmlns:a16="http://schemas.microsoft.com/office/drawing/2014/main" id="{2684CEC8-92B0-1A3D-5411-C0151527BECE}"/>
              </a:ext>
            </a:extLst>
          </p:cNvPr>
          <p:cNvSpPr txBox="1"/>
          <p:nvPr/>
        </p:nvSpPr>
        <p:spPr>
          <a:xfrm>
            <a:off x="4338900" y="5140338"/>
            <a:ext cx="3059888" cy="1092607"/>
          </a:xfrm>
          <a:prstGeom prst="rect">
            <a:avLst/>
          </a:prstGeom>
          <a:noFill/>
          <a:ln w="31750">
            <a:solidFill>
              <a:srgbClr val="92D050"/>
            </a:solidFill>
          </a:ln>
        </p:spPr>
        <p:txBody>
          <a:bodyPr wrap="square" rtlCol="0">
            <a:spAutoFit/>
          </a:bodyPr>
          <a:lstStyle/>
          <a:p>
            <a:pPr marL="0" marR="0" algn="just">
              <a:spcBef>
                <a:spcPts val="0"/>
              </a:spcBef>
              <a:spcAft>
                <a:spcPts val="0"/>
              </a:spcAft>
            </a:pPr>
            <a:r>
              <a:rPr lang="ja-JP" altLang="en-US" sz="13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事前に正しいパスワードを確認して</a:t>
            </a:r>
            <a:endParaRPr lang="en-US" altLang="ja-JP" sz="13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algn="just">
              <a:spcBef>
                <a:spcPts val="0"/>
              </a:spcBef>
              <a:spcAft>
                <a:spcPts val="0"/>
              </a:spcAft>
            </a:pPr>
            <a:r>
              <a:rPr lang="ja-JP" altLang="en-US" sz="13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おいてください。</a:t>
            </a:r>
            <a:endParaRPr lang="en-US" altLang="ja-JP" sz="13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algn="just">
              <a:spcBef>
                <a:spcPts val="0"/>
              </a:spcBef>
              <a:spcAft>
                <a:spcPts val="0"/>
              </a:spcAft>
            </a:pPr>
            <a:r>
              <a:rPr lang="ja-JP" altLang="en-US" sz="13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パスワードは</a:t>
            </a:r>
            <a:r>
              <a:rPr lang="en-US" altLang="ja-JP" sz="13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en-US" sz="13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回連続で間違えると不正</a:t>
            </a:r>
            <a:endParaRPr lang="en-US" altLang="ja-JP" sz="13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algn="just">
              <a:spcBef>
                <a:spcPts val="0"/>
              </a:spcBef>
              <a:spcAft>
                <a:spcPts val="0"/>
              </a:spcAft>
            </a:pPr>
            <a:r>
              <a:rPr lang="ja-JP" altLang="en-US" sz="13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防止のためロックがかかってしまいます</a:t>
            </a:r>
            <a:endParaRPr lang="en-US" altLang="ja-JP" sz="13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algn="just">
              <a:spcBef>
                <a:spcPts val="0"/>
              </a:spcBef>
              <a:spcAft>
                <a:spcPts val="0"/>
              </a:spcAft>
            </a:pPr>
            <a:r>
              <a:rPr lang="ja-JP" altLang="en-US" sz="13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ので、ご注意ください。</a:t>
            </a:r>
            <a:endParaRPr lang="ja-JP" altLang="en-US" sz="1300" b="1" kern="100" dirty="0">
              <a:effectLst/>
              <a:latin typeface="Century" panose="02040604050505020304" pitchFamily="18" charset="0"/>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22636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64521" y="505529"/>
            <a:ext cx="7580466" cy="540000"/>
          </a:xfrm>
        </p:spPr>
        <p:txBody>
          <a:bodyPr>
            <a:normAutofit/>
          </a:bodyPr>
          <a:lstStyle/>
          <a:p>
            <a:r>
              <a:rPr kumimoji="1" lang="ja-JP" altLang="en-US" dirty="0">
                <a:latin typeface="BIZ UDゴシック" panose="020B0400000000000000" pitchFamily="49" charset="-128"/>
                <a:ea typeface="BIZ UDゴシック" panose="020B0400000000000000" pitchFamily="49" charset="-128"/>
              </a:rPr>
              <a:t>過去に申告されたことがある方へ</a:t>
            </a:r>
          </a:p>
        </p:txBody>
      </p:sp>
      <p:sp>
        <p:nvSpPr>
          <p:cNvPr id="3" name="サブタイトル 2"/>
          <p:cNvSpPr>
            <a:spLocks noGrp="1"/>
          </p:cNvSpPr>
          <p:nvPr>
            <p:ph type="subTitle" idx="1"/>
          </p:nvPr>
        </p:nvSpPr>
        <p:spPr>
          <a:xfrm>
            <a:off x="408780" y="1482107"/>
            <a:ext cx="8421321" cy="4826899"/>
          </a:xfrm>
        </p:spPr>
        <p:txBody>
          <a:bodyPr>
            <a:noAutofit/>
          </a:bodyPr>
          <a:lstStyle/>
          <a:p>
            <a:r>
              <a:rPr kumimoji="1" lang="ja-JP" altLang="en-US" sz="1800" dirty="0">
                <a:solidFill>
                  <a:srgbClr val="009650"/>
                </a:solidFill>
                <a:latin typeface="BIZ UDゴシック" panose="020B0400000000000000" pitchFamily="49" charset="-128"/>
                <a:ea typeface="BIZ UDゴシック" panose="020B0400000000000000" pitchFamily="49" charset="-128"/>
              </a:rPr>
              <a:t>スマホで確定申告を行う場合、</a:t>
            </a:r>
            <a:r>
              <a:rPr kumimoji="1" lang="en-US" altLang="ja-JP" sz="1800" dirty="0">
                <a:solidFill>
                  <a:srgbClr val="009650"/>
                </a:solidFill>
                <a:latin typeface="BIZ UDゴシック" panose="020B0400000000000000" pitchFamily="49" charset="-128"/>
                <a:ea typeface="BIZ UDゴシック" panose="020B0400000000000000" pitchFamily="49" charset="-128"/>
              </a:rPr>
              <a:t>e-Tax</a:t>
            </a:r>
            <a:r>
              <a:rPr kumimoji="1" lang="ja-JP" altLang="en-US" sz="1800" dirty="0">
                <a:solidFill>
                  <a:srgbClr val="009650"/>
                </a:solidFill>
                <a:latin typeface="BIZ UDゴシック" panose="020B0400000000000000" pitchFamily="49" charset="-128"/>
                <a:ea typeface="BIZ UDゴシック" panose="020B0400000000000000" pitchFamily="49" charset="-128"/>
              </a:rPr>
              <a:t>の</a:t>
            </a:r>
            <a:r>
              <a:rPr kumimoji="1" lang="en-US" altLang="ja-JP" sz="1800" dirty="0">
                <a:solidFill>
                  <a:srgbClr val="009650"/>
                </a:solidFill>
                <a:latin typeface="BIZ UDゴシック" panose="020B0400000000000000" pitchFamily="49" charset="-128"/>
                <a:ea typeface="BIZ UDゴシック" panose="020B0400000000000000" pitchFamily="49" charset="-128"/>
              </a:rPr>
              <a:t>ID</a:t>
            </a:r>
            <a:r>
              <a:rPr kumimoji="1" lang="ja-JP" altLang="en-US" sz="1800" dirty="0">
                <a:solidFill>
                  <a:srgbClr val="009650"/>
                </a:solidFill>
                <a:latin typeface="BIZ UDゴシック" panose="020B0400000000000000" pitchFamily="49" charset="-128"/>
                <a:ea typeface="BIZ UDゴシック" panose="020B0400000000000000" pitchFamily="49" charset="-128"/>
              </a:rPr>
              <a:t>（</a:t>
            </a:r>
            <a:r>
              <a:rPr lang="ja-JP" altLang="en-US" sz="1800" dirty="0">
                <a:solidFill>
                  <a:srgbClr val="009650"/>
                </a:solidFill>
                <a:latin typeface="BIZ UDゴシック" panose="020B0400000000000000" pitchFamily="49" charset="-128"/>
                <a:ea typeface="BIZ UDゴシック" panose="020B0400000000000000" pitchFamily="49" charset="-128"/>
              </a:rPr>
              <a:t>利用者識別番号）を取得する</a:t>
            </a:r>
            <a:endParaRPr lang="en-US" altLang="ja-JP" sz="1800" dirty="0">
              <a:solidFill>
                <a:srgbClr val="009650"/>
              </a:solidFill>
              <a:latin typeface="BIZ UDゴシック" panose="020B0400000000000000" pitchFamily="49" charset="-128"/>
              <a:ea typeface="BIZ UDゴシック" panose="020B0400000000000000" pitchFamily="49" charset="-128"/>
            </a:endParaRPr>
          </a:p>
          <a:p>
            <a:r>
              <a:rPr lang="ja-JP" altLang="en-US" sz="1800" dirty="0">
                <a:solidFill>
                  <a:srgbClr val="009650"/>
                </a:solidFill>
                <a:latin typeface="BIZ UDゴシック" panose="020B0400000000000000" pitchFamily="49" charset="-128"/>
                <a:ea typeface="BIZ UDゴシック" panose="020B0400000000000000" pitchFamily="49" charset="-128"/>
              </a:rPr>
              <a:t>必要があります。過去に申告されたことがある方は、以下をご確認ください。</a:t>
            </a:r>
            <a:endParaRPr lang="en-US" altLang="ja-JP" sz="1800" dirty="0">
              <a:solidFill>
                <a:srgbClr val="009650"/>
              </a:solidFill>
              <a:latin typeface="BIZ UDゴシック" panose="020B0400000000000000" pitchFamily="49" charset="-128"/>
              <a:ea typeface="BIZ UDゴシック" panose="020B0400000000000000" pitchFamily="49" charset="-128"/>
            </a:endParaRPr>
          </a:p>
          <a:p>
            <a:pPr>
              <a:spcBef>
                <a:spcPts val="1200"/>
              </a:spcBef>
            </a:pPr>
            <a:r>
              <a:rPr lang="ja-JP" altLang="en-US" sz="2000" dirty="0">
                <a:latin typeface="BIZ UDゴシック" panose="020B0400000000000000" pitchFamily="49" charset="-128"/>
                <a:ea typeface="BIZ UDゴシック" panose="020B0400000000000000" pitchFamily="49" charset="-128"/>
              </a:rPr>
              <a:t>● 過去に、税務署のパソコンなどで</a:t>
            </a:r>
            <a:r>
              <a:rPr lang="en-US" altLang="ja-JP" sz="2000" dirty="0">
                <a:latin typeface="BIZ UDゴシック" panose="020B0400000000000000" pitchFamily="49" charset="-128"/>
                <a:ea typeface="BIZ UDゴシック" panose="020B0400000000000000" pitchFamily="49" charset="-128"/>
              </a:rPr>
              <a:t>e-Tax</a:t>
            </a:r>
            <a:r>
              <a:rPr lang="ja-JP" altLang="en-US" sz="2000" dirty="0">
                <a:latin typeface="BIZ UDゴシック" panose="020B0400000000000000" pitchFamily="49" charset="-128"/>
                <a:ea typeface="BIZ UDゴシック" panose="020B0400000000000000" pitchFamily="49" charset="-128"/>
              </a:rPr>
              <a:t>をご利用された方は、次の</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書類に</a:t>
            </a:r>
            <a:r>
              <a:rPr lang="en-US" altLang="ja-JP" sz="2000" dirty="0">
                <a:latin typeface="BIZ UDゴシック" panose="020B0400000000000000" pitchFamily="49" charset="-128"/>
                <a:ea typeface="BIZ UDゴシック" panose="020B0400000000000000" pitchFamily="49" charset="-128"/>
              </a:rPr>
              <a:t>e-Tax</a:t>
            </a:r>
            <a:r>
              <a:rPr lang="ja-JP" altLang="en-US" sz="2000" dirty="0">
                <a:latin typeface="BIZ UDゴシック" panose="020B0400000000000000" pitchFamily="49" charset="-128"/>
                <a:ea typeface="BIZ UDゴシック" panose="020B0400000000000000" pitchFamily="49" charset="-128"/>
              </a:rPr>
              <a:t>の</a:t>
            </a:r>
            <a:r>
              <a:rPr lang="en-US" altLang="ja-JP" sz="2000" dirty="0">
                <a:latin typeface="BIZ UDゴシック" panose="020B0400000000000000" pitchFamily="49" charset="-128"/>
                <a:ea typeface="BIZ UDゴシック" panose="020B0400000000000000" pitchFamily="49" charset="-128"/>
              </a:rPr>
              <a:t>ID</a:t>
            </a:r>
            <a:r>
              <a:rPr lang="ja-JP" altLang="en-US" sz="2000" dirty="0">
                <a:latin typeface="BIZ UDゴシック" panose="020B0400000000000000" pitchFamily="49" charset="-128"/>
                <a:ea typeface="BIZ UDゴシック" panose="020B0400000000000000" pitchFamily="49" charset="-128"/>
              </a:rPr>
              <a:t>が表示されています。</a:t>
            </a:r>
            <a:endParaRPr lang="en-US" altLang="ja-JP" sz="2000" dirty="0">
              <a:latin typeface="BIZ UDゴシック" panose="020B0400000000000000" pitchFamily="49" charset="-128"/>
              <a:ea typeface="BIZ UDゴシック" panose="020B0400000000000000" pitchFamily="49" charset="-128"/>
            </a:endParaRPr>
          </a:p>
          <a:p>
            <a:endParaRPr kumimoji="1"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kumimoji="1" lang="en-US" altLang="ja-JP" sz="2000" dirty="0">
              <a:latin typeface="BIZ UDゴシック" panose="020B0400000000000000" pitchFamily="49" charset="-128"/>
              <a:ea typeface="BIZ UDゴシック" panose="020B0400000000000000" pitchFamily="49" charset="-128"/>
            </a:endParaRPr>
          </a:p>
          <a:p>
            <a:endParaRPr kumimoji="1" lang="en-US" altLang="ja-JP" sz="2000" dirty="0">
              <a:latin typeface="BIZ UDゴシック" panose="020B0400000000000000" pitchFamily="49" charset="-128"/>
              <a:ea typeface="BIZ UDゴシック" panose="020B0400000000000000" pitchFamily="49" charset="-128"/>
            </a:endParaRPr>
          </a:p>
          <a:p>
            <a:pPr>
              <a:spcBef>
                <a:spcPts val="1800"/>
              </a:spcBef>
            </a:pPr>
            <a:r>
              <a:rPr kumimoji="1" lang="ja-JP" altLang="en-US" sz="2000" dirty="0">
                <a:latin typeface="BIZ UDゴシック" panose="020B0400000000000000" pitchFamily="49" charset="-128"/>
                <a:ea typeface="BIZ UDゴシック" panose="020B0400000000000000" pitchFamily="49" charset="-128"/>
              </a:rPr>
              <a:t>● 取得済みの方は、改めて取得する必要はありません。</a:t>
            </a:r>
            <a:endParaRPr kumimoji="1" lang="en-US" altLang="ja-JP" sz="2000" dirty="0">
              <a:latin typeface="BIZ UDゴシック" panose="020B0400000000000000" pitchFamily="49" charset="-128"/>
              <a:ea typeface="BIZ UDゴシック" panose="020B0400000000000000" pitchFamily="49" charset="-128"/>
            </a:endParaRPr>
          </a:p>
          <a:p>
            <a:r>
              <a:rPr kumimoji="1" lang="ja-JP" altLang="en-US" sz="2000" dirty="0">
                <a:latin typeface="BIZ UDゴシック" panose="020B0400000000000000" pitchFamily="49" charset="-128"/>
                <a:ea typeface="BIZ UDゴシック" panose="020B0400000000000000" pitchFamily="49" charset="-128"/>
              </a:rPr>
              <a:t>● 誤って複数（二重に）取得した場合は、最後に取得した</a:t>
            </a:r>
            <a:r>
              <a:rPr kumimoji="1" lang="en-US" altLang="ja-JP" sz="2000" dirty="0">
                <a:latin typeface="BIZ UDゴシック" panose="020B0400000000000000" pitchFamily="49" charset="-128"/>
                <a:ea typeface="BIZ UDゴシック" panose="020B0400000000000000" pitchFamily="49" charset="-128"/>
              </a:rPr>
              <a:t>ID</a:t>
            </a:r>
            <a:r>
              <a:rPr lang="ja-JP" altLang="en-US" sz="2000" dirty="0">
                <a:latin typeface="BIZ UDゴシック" panose="020B0400000000000000" pitchFamily="49" charset="-128"/>
                <a:ea typeface="BIZ UDゴシック" panose="020B0400000000000000" pitchFamily="49" charset="-128"/>
              </a:rPr>
              <a:t>が有効</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となり、古い</a:t>
            </a:r>
            <a:r>
              <a:rPr lang="en-US" altLang="ja-JP" sz="2000" dirty="0">
                <a:latin typeface="BIZ UDゴシック" panose="020B0400000000000000" pitchFamily="49" charset="-128"/>
                <a:ea typeface="BIZ UDゴシック" panose="020B0400000000000000" pitchFamily="49" charset="-128"/>
              </a:rPr>
              <a:t>ID</a:t>
            </a:r>
            <a:r>
              <a:rPr lang="ja-JP" altLang="en-US" sz="2000" dirty="0">
                <a:latin typeface="BIZ UDゴシック" panose="020B0400000000000000" pitchFamily="49" charset="-128"/>
                <a:ea typeface="BIZ UDゴシック" panose="020B0400000000000000" pitchFamily="49" charset="-128"/>
              </a:rPr>
              <a:t>に係る過去の申告状況が確認できなくなりますので、</a:t>
            </a:r>
            <a:endParaRPr lang="en-US" altLang="ja-JP" sz="2000" dirty="0">
              <a:latin typeface="BIZ UDゴシック" panose="020B0400000000000000" pitchFamily="49" charset="-128"/>
              <a:ea typeface="BIZ UDゴシック" panose="020B0400000000000000" pitchFamily="49" charset="-128"/>
            </a:endParaRPr>
          </a:p>
          <a:p>
            <a:r>
              <a:rPr kumimoji="1" lang="ja-JP" altLang="en-US" sz="2000" dirty="0">
                <a:latin typeface="BIZ UDゴシック" panose="020B0400000000000000" pitchFamily="49" charset="-128"/>
                <a:ea typeface="BIZ UDゴシック" panose="020B0400000000000000" pitchFamily="49" charset="-128"/>
              </a:rPr>
              <a:t>　ご注意ください。</a:t>
            </a:r>
          </a:p>
        </p:txBody>
      </p:sp>
      <p:sp>
        <p:nvSpPr>
          <p:cNvPr id="19" name="Title 1">
            <a:extLst>
              <a:ext uri="{FF2B5EF4-FFF2-40B4-BE49-F238E27FC236}">
                <a16:creationId xmlns:a16="http://schemas.microsoft.com/office/drawing/2014/main" id="{43058343-7B28-4457-B7B9-98D0621F3B42}"/>
              </a:ext>
            </a:extLst>
          </p:cNvPr>
          <p:cNvSpPr txBox="1">
            <a:spLocks/>
          </p:cNvSpPr>
          <p:nvPr/>
        </p:nvSpPr>
        <p:spPr>
          <a:xfrm>
            <a:off x="409768"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2-B</a:t>
            </a:r>
            <a:endParaRPr lang="en-US" sz="3600" dirty="0">
              <a:latin typeface="BIZ UDゴシック" panose="020B0400000000000000" pitchFamily="49" charset="-128"/>
              <a:ea typeface="BIZ UDゴシック" panose="020B0400000000000000" pitchFamily="49" charset="-128"/>
            </a:endParaRPr>
          </a:p>
        </p:txBody>
      </p:sp>
      <p:pic>
        <p:nvPicPr>
          <p:cNvPr id="4" name="図 3" descr="税務署で申告した際にもらえるご自身のIDが記載された紙のイメージ画像"/>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971" y="3124319"/>
            <a:ext cx="1836666" cy="1542799"/>
          </a:xfrm>
          <a:prstGeom prst="rect">
            <a:avLst/>
          </a:prstGeom>
        </p:spPr>
      </p:pic>
      <p:pic>
        <p:nvPicPr>
          <p:cNvPr id="5" name="図 4" descr="税務署で申告した際にもらえるご自身のIDが記載された紙のイメージ画像"/>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4065" y="3068987"/>
            <a:ext cx="2142778" cy="1653462"/>
          </a:xfrm>
          <a:prstGeom prst="rect">
            <a:avLst/>
          </a:prstGeom>
        </p:spPr>
      </p:pic>
      <p:pic>
        <p:nvPicPr>
          <p:cNvPr id="9" name="図 8" descr="税務署などの確定申告会場で申告書を作成された方に送付される確定申告のお知らせハガキのイメージ画像"/>
          <p:cNvPicPr>
            <a:picLocks noChangeAspect="1"/>
          </p:cNvPicPr>
          <p:nvPr/>
        </p:nvPicPr>
        <p:blipFill>
          <a:blip r:embed="rId5"/>
          <a:stretch>
            <a:fillRect/>
          </a:stretch>
        </p:blipFill>
        <p:spPr>
          <a:xfrm>
            <a:off x="5581934" y="3124319"/>
            <a:ext cx="2496670" cy="1542476"/>
          </a:xfrm>
          <a:prstGeom prst="rect">
            <a:avLst/>
          </a:prstGeom>
          <a:ln w="6350">
            <a:solidFill>
              <a:schemeClr val="tx1"/>
            </a:solidFill>
          </a:ln>
        </p:spPr>
      </p:pic>
    </p:spTree>
    <p:extLst>
      <p:ext uri="{BB962C8B-B14F-4D97-AF65-F5344CB8AC3E}">
        <p14:creationId xmlns:p14="http://schemas.microsoft.com/office/powerpoint/2010/main" val="162864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64521" y="505529"/>
            <a:ext cx="7580466" cy="540000"/>
          </a:xfrm>
        </p:spPr>
        <p:txBody>
          <a:bodyPr>
            <a:normAutofit/>
          </a:bodyPr>
          <a:lstStyle/>
          <a:p>
            <a:r>
              <a:rPr kumimoji="1" lang="ja-JP" altLang="en-US" dirty="0">
                <a:latin typeface="BIZ UDゴシック" panose="020B0400000000000000" pitchFamily="49" charset="-128"/>
                <a:ea typeface="BIZ UDゴシック" panose="020B0400000000000000" pitchFamily="49" charset="-128"/>
              </a:rPr>
              <a:t>過去に申告されたことがある方へ</a:t>
            </a:r>
          </a:p>
        </p:txBody>
      </p:sp>
      <p:sp>
        <p:nvSpPr>
          <p:cNvPr id="3" name="サブタイトル 2"/>
          <p:cNvSpPr>
            <a:spLocks noGrp="1"/>
          </p:cNvSpPr>
          <p:nvPr>
            <p:ph type="subTitle" idx="1"/>
          </p:nvPr>
        </p:nvSpPr>
        <p:spPr>
          <a:xfrm>
            <a:off x="558801" y="1527404"/>
            <a:ext cx="8352095" cy="4079227"/>
          </a:xfrm>
        </p:spPr>
        <p:txBody>
          <a:bodyPr>
            <a:noAutofit/>
          </a:bodyPr>
          <a:lstStyle/>
          <a:p>
            <a:r>
              <a:rPr lang="ja-JP" altLang="en-US" sz="1800" dirty="0">
                <a:solidFill>
                  <a:srgbClr val="009650"/>
                </a:solidFill>
                <a:latin typeface="BIZ UDゴシック" panose="020B0400000000000000" pitchFamily="49" charset="-128"/>
                <a:ea typeface="BIZ UDゴシック" panose="020B0400000000000000" pitchFamily="49" charset="-128"/>
              </a:rPr>
              <a:t>過去に</a:t>
            </a:r>
            <a:r>
              <a:rPr lang="en-US" altLang="ja-JP" sz="1800" dirty="0">
                <a:solidFill>
                  <a:srgbClr val="009650"/>
                </a:solidFill>
                <a:latin typeface="BIZ UDゴシック" panose="020B0400000000000000" pitchFamily="49" charset="-128"/>
                <a:ea typeface="BIZ UDゴシック" panose="020B0400000000000000" pitchFamily="49" charset="-128"/>
              </a:rPr>
              <a:t>ID</a:t>
            </a:r>
            <a:r>
              <a:rPr lang="ja-JP" altLang="en-US" sz="1800" dirty="0">
                <a:solidFill>
                  <a:srgbClr val="009650"/>
                </a:solidFill>
                <a:latin typeface="BIZ UDゴシック" panose="020B0400000000000000" pitchFamily="49" charset="-128"/>
                <a:ea typeface="BIZ UDゴシック" panose="020B0400000000000000" pitchFamily="49" charset="-128"/>
              </a:rPr>
              <a:t>を取得したものの、</a:t>
            </a:r>
            <a:r>
              <a:rPr lang="en-US" altLang="ja-JP" sz="1800" dirty="0">
                <a:solidFill>
                  <a:srgbClr val="009650"/>
                </a:solidFill>
                <a:latin typeface="BIZ UDゴシック" panose="020B0400000000000000" pitchFamily="49" charset="-128"/>
                <a:ea typeface="BIZ UDゴシック" panose="020B0400000000000000" pitchFamily="49" charset="-128"/>
              </a:rPr>
              <a:t>ID</a:t>
            </a:r>
            <a:r>
              <a:rPr lang="ja-JP" altLang="en-US" sz="1800" dirty="0">
                <a:solidFill>
                  <a:srgbClr val="009650"/>
                </a:solidFill>
                <a:latin typeface="BIZ UDゴシック" panose="020B0400000000000000" pitchFamily="49" charset="-128"/>
                <a:ea typeface="BIZ UDゴシック" panose="020B0400000000000000" pitchFamily="49" charset="-128"/>
              </a:rPr>
              <a:t>をお忘れの方、暗証番号をお忘れの方で、</a:t>
            </a:r>
            <a:endParaRPr lang="en-US" altLang="ja-JP" sz="1800" dirty="0">
              <a:solidFill>
                <a:srgbClr val="009650"/>
              </a:solidFill>
              <a:latin typeface="BIZ UDゴシック" panose="020B0400000000000000" pitchFamily="49" charset="-128"/>
              <a:ea typeface="BIZ UDゴシック" panose="020B0400000000000000" pitchFamily="49" charset="-128"/>
            </a:endParaRPr>
          </a:p>
          <a:p>
            <a:r>
              <a:rPr lang="ja-JP" altLang="en-US" sz="1800" dirty="0">
                <a:solidFill>
                  <a:srgbClr val="009650"/>
                </a:solidFill>
                <a:latin typeface="BIZ UDゴシック" panose="020B0400000000000000" pitchFamily="49" charset="-128"/>
                <a:ea typeface="BIZ UDゴシック" panose="020B0400000000000000" pitchFamily="49" charset="-128"/>
              </a:rPr>
              <a:t>過去の申告内容も確認したい方は、変更等届出書を提出（送信）することで、</a:t>
            </a:r>
            <a:endParaRPr lang="en-US" altLang="ja-JP" sz="1800" dirty="0">
              <a:solidFill>
                <a:srgbClr val="009650"/>
              </a:solidFill>
              <a:latin typeface="BIZ UDゴシック" panose="020B0400000000000000" pitchFamily="49" charset="-128"/>
              <a:ea typeface="BIZ UDゴシック" panose="020B0400000000000000" pitchFamily="49" charset="-128"/>
            </a:endParaRPr>
          </a:p>
          <a:p>
            <a:r>
              <a:rPr lang="ja-JP" altLang="en-US" sz="1800" dirty="0">
                <a:solidFill>
                  <a:srgbClr val="009650"/>
                </a:solidFill>
                <a:latin typeface="BIZ UDゴシック" panose="020B0400000000000000" pitchFamily="49" charset="-128"/>
                <a:ea typeface="BIZ UDゴシック" panose="020B0400000000000000" pitchFamily="49" charset="-128"/>
              </a:rPr>
              <a:t>税務署から利用者識別番号の通知等を受けることができます。</a:t>
            </a:r>
            <a:endParaRPr lang="en-US" altLang="ja-JP" sz="1800" dirty="0">
              <a:solidFill>
                <a:srgbClr val="009650"/>
              </a:solidFill>
              <a:latin typeface="BIZ UDゴシック" panose="020B0400000000000000" pitchFamily="49" charset="-128"/>
              <a:ea typeface="BIZ UDゴシック" panose="020B0400000000000000" pitchFamily="49" charset="-128"/>
            </a:endParaRPr>
          </a:p>
          <a:p>
            <a:endParaRPr kumimoji="1"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変更等届出書を提出する</a:t>
            </a:r>
            <a:endParaRPr lang="en-US" altLang="ja-JP" sz="2000" dirty="0">
              <a:latin typeface="BIZ UDゴシック" panose="020B0400000000000000" pitchFamily="49" charset="-128"/>
              <a:ea typeface="BIZ UDゴシック" panose="020B0400000000000000" pitchFamily="49" charset="-128"/>
            </a:endParaRPr>
          </a:p>
          <a:p>
            <a:r>
              <a:rPr lang="ja-JP" altLang="en-US" sz="1600" b="0" dirty="0">
                <a:latin typeface="BIZ UDゴシック" panose="020B0400000000000000" pitchFamily="49" charset="-128"/>
                <a:ea typeface="BIZ UDゴシック" panose="020B0400000000000000" pitchFamily="49" charset="-128"/>
              </a:rPr>
              <a:t>　</a:t>
            </a:r>
            <a:r>
              <a:rPr lang="en-US" altLang="ja-JP" sz="1600" b="0" dirty="0">
                <a:latin typeface="BIZ UDゴシック" panose="020B0400000000000000" pitchFamily="49" charset="-128"/>
                <a:ea typeface="BIZ UDゴシック" panose="020B0400000000000000" pitchFamily="49" charset="-128"/>
                <a:hlinkClick r:id="rId3"/>
              </a:rPr>
              <a:t>https://www.e-tax.nta.go.jp/todokedesho/kaishi3.htm#tabs_2</a:t>
            </a:r>
            <a:endParaRPr lang="en-US" altLang="ja-JP" sz="1600" b="0" dirty="0">
              <a:latin typeface="BIZ UDゴシック" panose="020B0400000000000000" pitchFamily="49" charset="-128"/>
              <a:ea typeface="BIZ UDゴシック" panose="020B0400000000000000" pitchFamily="49" charset="-128"/>
            </a:endParaRPr>
          </a:p>
          <a:p>
            <a:endParaRPr lang="en-US" altLang="ja-JP" sz="800" dirty="0">
              <a:latin typeface="BIZ UDゴシック" panose="020B0400000000000000" pitchFamily="49" charset="-128"/>
              <a:ea typeface="BIZ UDゴシック" panose="020B0400000000000000" pitchFamily="49" charset="-128"/>
            </a:endParaRPr>
          </a:p>
          <a:p>
            <a:r>
              <a:rPr kumimoji="1" lang="ja-JP" altLang="en-US" sz="2000" dirty="0">
                <a:latin typeface="BIZ UDゴシック" panose="020B0400000000000000" pitchFamily="49" charset="-128"/>
                <a:ea typeface="BIZ UDゴシック" panose="020B0400000000000000" pitchFamily="49" charset="-128"/>
              </a:rPr>
              <a:t>　</a:t>
            </a:r>
            <a:r>
              <a:rPr kumimoji="1" lang="ja-JP" altLang="en-US" sz="2000" b="0" dirty="0">
                <a:latin typeface="BIZ UDゴシック" panose="020B0400000000000000" pitchFamily="49" charset="-128"/>
                <a:ea typeface="BIZ UDゴシック" panose="020B0400000000000000" pitchFamily="49" charset="-128"/>
              </a:rPr>
              <a:t>➡　上記のページの「変更等届出（個人の方用）</a:t>
            </a:r>
            <a:endParaRPr kumimoji="1" lang="en-US" altLang="ja-JP" sz="2000" b="0" dirty="0">
              <a:latin typeface="BIZ UDゴシック" panose="020B0400000000000000" pitchFamily="49" charset="-128"/>
              <a:ea typeface="BIZ UDゴシック" panose="020B0400000000000000" pitchFamily="49" charset="-128"/>
            </a:endParaRPr>
          </a:p>
          <a:p>
            <a:r>
              <a:rPr lang="ja-JP" altLang="en-US" sz="2000" b="0" dirty="0">
                <a:latin typeface="BIZ UDゴシック" panose="020B0400000000000000" pitchFamily="49" charset="-128"/>
                <a:ea typeface="BIZ UDゴシック" panose="020B0400000000000000" pitchFamily="49" charset="-128"/>
              </a:rPr>
              <a:t>　　　利用者識別番号・暗証番号をお忘れになった方」</a:t>
            </a:r>
            <a:endParaRPr lang="en-US" altLang="ja-JP" sz="2000" b="0" dirty="0">
              <a:latin typeface="BIZ UDゴシック" panose="020B0400000000000000" pitchFamily="49" charset="-128"/>
              <a:ea typeface="BIZ UDゴシック" panose="020B0400000000000000" pitchFamily="49" charset="-128"/>
            </a:endParaRPr>
          </a:p>
          <a:p>
            <a:r>
              <a:rPr kumimoji="1" lang="ja-JP" altLang="en-US" sz="2000" b="0" dirty="0">
                <a:latin typeface="BIZ UDゴシック" panose="020B0400000000000000" pitchFamily="49" charset="-128"/>
                <a:ea typeface="BIZ UDゴシック" panose="020B0400000000000000" pitchFamily="49" charset="-128"/>
              </a:rPr>
              <a:t>　　　から変更等届出書を提出してください。</a:t>
            </a:r>
            <a:endParaRPr kumimoji="1" lang="en-US" altLang="ja-JP" sz="2000" b="0" dirty="0">
              <a:latin typeface="BIZ UDゴシック" panose="020B0400000000000000" pitchFamily="49" charset="-128"/>
              <a:ea typeface="BIZ UDゴシック" panose="020B0400000000000000" pitchFamily="49" charset="-128"/>
            </a:endParaRPr>
          </a:p>
        </p:txBody>
      </p:sp>
      <p:sp>
        <p:nvSpPr>
          <p:cNvPr id="19" name="Title 1">
            <a:extLst>
              <a:ext uri="{FF2B5EF4-FFF2-40B4-BE49-F238E27FC236}">
                <a16:creationId xmlns:a16="http://schemas.microsoft.com/office/drawing/2014/main" id="{43058343-7B28-4457-B7B9-98D0621F3B42}"/>
              </a:ext>
            </a:extLst>
          </p:cNvPr>
          <p:cNvSpPr txBox="1">
            <a:spLocks/>
          </p:cNvSpPr>
          <p:nvPr/>
        </p:nvSpPr>
        <p:spPr>
          <a:xfrm>
            <a:off x="409768"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2-B</a:t>
            </a:r>
            <a:endParaRPr lang="en-US" sz="3600" dirty="0">
              <a:latin typeface="BIZ UDゴシック" panose="020B0400000000000000" pitchFamily="49" charset="-128"/>
              <a:ea typeface="BIZ UDゴシック" panose="020B0400000000000000" pitchFamily="49" charset="-128"/>
            </a:endParaRPr>
          </a:p>
        </p:txBody>
      </p:sp>
      <p:pic>
        <p:nvPicPr>
          <p:cNvPr id="7" name="図 6" descr="変更届出書を提出するためのQRコード">
            <a:extLst>
              <a:ext uri="{FF2B5EF4-FFF2-40B4-BE49-F238E27FC236}">
                <a16:creationId xmlns:a16="http://schemas.microsoft.com/office/drawing/2014/main" id="{476FFCF6-364C-4C94-BDF0-ED08EA247EC3}"/>
              </a:ext>
            </a:extLst>
          </p:cNvPr>
          <p:cNvPicPr>
            <a:picLocks noChangeAspect="1"/>
          </p:cNvPicPr>
          <p:nvPr/>
        </p:nvPicPr>
        <p:blipFill>
          <a:blip r:embed="rId4"/>
          <a:stretch>
            <a:fillRect/>
          </a:stretch>
        </p:blipFill>
        <p:spPr>
          <a:xfrm>
            <a:off x="7217327" y="3567018"/>
            <a:ext cx="1139094" cy="1139094"/>
          </a:xfrm>
          <a:prstGeom prst="rect">
            <a:avLst/>
          </a:prstGeom>
        </p:spPr>
      </p:pic>
      <p:sp>
        <p:nvSpPr>
          <p:cNvPr id="6" name="テキスト ボックス 5">
            <a:extLst>
              <a:ext uri="{FF2B5EF4-FFF2-40B4-BE49-F238E27FC236}">
                <a16:creationId xmlns:a16="http://schemas.microsoft.com/office/drawing/2014/main" id="{CBB006F4-E711-4F19-BCC2-4AB29FF0BDD4}"/>
              </a:ext>
            </a:extLst>
          </p:cNvPr>
          <p:cNvSpPr txBox="1"/>
          <p:nvPr/>
        </p:nvSpPr>
        <p:spPr>
          <a:xfrm>
            <a:off x="7010400" y="4706112"/>
            <a:ext cx="1574799" cy="646331"/>
          </a:xfrm>
          <a:prstGeom prst="rect">
            <a:avLst/>
          </a:prstGeom>
          <a:noFill/>
        </p:spPr>
        <p:txBody>
          <a:bodyPr wrap="square" rtlCol="0">
            <a:spAutoFit/>
          </a:bodyPr>
          <a:lstStyle/>
          <a:p>
            <a:pPr algn="ctr"/>
            <a:r>
              <a:rPr lang="ja-JP" altLang="en-US" dirty="0">
                <a:latin typeface="BIZ UDゴシック" panose="020B0400000000000000" pitchFamily="49" charset="-128"/>
                <a:ea typeface="BIZ UDゴシック" panose="020B0400000000000000" pitchFamily="49" charset="-128"/>
              </a:rPr>
              <a:t>左記サイトの</a:t>
            </a:r>
            <a:r>
              <a:rPr lang="en-US" altLang="ja-JP" dirty="0">
                <a:latin typeface="BIZ UDゴシック" panose="020B0400000000000000" pitchFamily="49" charset="-128"/>
                <a:ea typeface="BIZ UDゴシック" panose="020B0400000000000000" pitchFamily="49" charset="-128"/>
              </a:rPr>
              <a:t>QR</a:t>
            </a:r>
            <a:r>
              <a:rPr lang="ja-JP" altLang="en-US" dirty="0">
                <a:latin typeface="BIZ UDゴシック" panose="020B0400000000000000" pitchFamily="49" charset="-128"/>
                <a:ea typeface="BIZ UDゴシック" panose="020B0400000000000000" pitchFamily="49" charset="-128"/>
              </a:rPr>
              <a:t>コード</a:t>
            </a:r>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167693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テキスト ボックス 82">
            <a:extLst>
              <a:ext uri="{FF2B5EF4-FFF2-40B4-BE49-F238E27FC236}">
                <a16:creationId xmlns:a16="http://schemas.microsoft.com/office/drawing/2014/main" id="{6A013054-7987-46D2-89A9-B09248912486}"/>
              </a:ext>
            </a:extLst>
          </p:cNvPr>
          <p:cNvSpPr txBox="1"/>
          <p:nvPr/>
        </p:nvSpPr>
        <p:spPr>
          <a:xfrm>
            <a:off x="297502" y="1315600"/>
            <a:ext cx="3310676" cy="5047536"/>
          </a:xfrm>
          <a:prstGeom prst="rect">
            <a:avLst/>
          </a:prstGeom>
          <a:noFill/>
        </p:spPr>
        <p:txBody>
          <a:bodyPr wrap="square" rtlCol="0">
            <a:spAutoFit/>
          </a:bodyPr>
          <a:lstStyle/>
          <a:p>
            <a:pPr indent="-417600"/>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❶</a:t>
            </a:r>
            <a:r>
              <a:rPr lang="en-US" altLang="ja-JP" b="1" spc="-16" dirty="0">
                <a:latin typeface="BIZ UDゴシック" panose="020B0400000000000000" pitchFamily="49" charset="-128"/>
                <a:ea typeface="BIZ UDゴシック" panose="020B0400000000000000" pitchFamily="49" charset="-128"/>
                <a:cs typeface="AoyagiKouzanFontT"/>
              </a:rPr>
              <a:t>｢</a:t>
            </a:r>
            <a:r>
              <a:rPr lang="en-US" altLang="ja-JP" b="1" dirty="0">
                <a:latin typeface="BIZ UDゴシック" panose="020B0400000000000000" pitchFamily="49" charset="-128"/>
                <a:ea typeface="BIZ UDゴシック" panose="020B0400000000000000" pitchFamily="49" charset="-128"/>
                <a:cs typeface="Meiryo" charset="-128"/>
              </a:rPr>
              <a:t>App Store</a:t>
            </a:r>
            <a:r>
              <a:rPr lang="ja-JP" altLang="en-US" b="1" spc="-750" dirty="0">
                <a:latin typeface="BIZ UDゴシック" panose="020B0400000000000000" pitchFamily="49" charset="-128"/>
                <a:ea typeface="BIZ UDゴシック" panose="020B0400000000000000" pitchFamily="49" charset="-128"/>
                <a:cs typeface="Meiryo" charset="-128"/>
              </a:rPr>
              <a:t> </a:t>
            </a:r>
            <a:r>
              <a:rPr lang="en-US" altLang="ja-JP" b="1" spc="-16" dirty="0">
                <a:latin typeface="BIZ UDゴシック" panose="020B0400000000000000" pitchFamily="49" charset="-128"/>
                <a:ea typeface="BIZ UDゴシック" panose="020B0400000000000000" pitchFamily="49" charset="-128"/>
                <a:cs typeface="AoyagiKouzanFontT"/>
              </a:rPr>
              <a:t>｣</a:t>
            </a:r>
            <a:r>
              <a:rPr lang="ja-JP" altLang="en-US" b="1" dirty="0">
                <a:latin typeface="BIZ UDゴシック" panose="020B0400000000000000" pitchFamily="49" charset="-128"/>
                <a:ea typeface="BIZ UDゴシック" panose="020B0400000000000000" pitchFamily="49" charset="-128"/>
                <a:cs typeface="Meiryo" charset="-128"/>
              </a:rPr>
              <a:t>をダブル</a:t>
            </a:r>
            <a:endParaRPr lang="en-US" altLang="ja-JP" b="1" dirty="0">
              <a:latin typeface="BIZ UDゴシック" panose="020B0400000000000000" pitchFamily="49" charset="-128"/>
              <a:ea typeface="BIZ UDゴシック" panose="020B0400000000000000" pitchFamily="49" charset="-128"/>
              <a:cs typeface="Meiryo" charset="-128"/>
            </a:endParaRPr>
          </a:p>
          <a:p>
            <a:pPr indent="-417600"/>
            <a:r>
              <a:rPr lang="ja-JP" altLang="en-US" b="1" dirty="0">
                <a:latin typeface="BIZ UDゴシック" panose="020B0400000000000000" pitchFamily="49" charset="-128"/>
                <a:ea typeface="BIZ UDゴシック" panose="020B0400000000000000" pitchFamily="49" charset="-128"/>
                <a:cs typeface="Meiryo" charset="-128"/>
              </a:rPr>
              <a:t>　 タップ</a:t>
            </a:r>
          </a:p>
          <a:p>
            <a:pPr indent="-417600">
              <a:spcBef>
                <a:spcPts val="600"/>
              </a:spcBef>
            </a:pPr>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❷</a:t>
            </a:r>
            <a:r>
              <a:rPr lang="ja-JP" altLang="en-US" b="1" spc="-16" dirty="0">
                <a:latin typeface="BIZ UDゴシック" panose="020B0400000000000000" pitchFamily="49" charset="-128"/>
                <a:ea typeface="BIZ UDゴシック" panose="020B0400000000000000" pitchFamily="49" charset="-128"/>
                <a:cs typeface="AoyagiKouzanFontT"/>
              </a:rPr>
              <a:t>画面右下</a:t>
            </a:r>
            <a:r>
              <a:rPr lang="en-US" altLang="ja-JP" b="1" spc="-16" dirty="0">
                <a:latin typeface="BIZ UDゴシック" panose="020B0400000000000000" pitchFamily="49" charset="-128"/>
                <a:ea typeface="BIZ UDゴシック" panose="020B0400000000000000" pitchFamily="49" charset="-128"/>
                <a:cs typeface="AoyagiKouzanFontT"/>
              </a:rPr>
              <a:t>｢</a:t>
            </a:r>
            <a:r>
              <a:rPr lang="ja-JP" altLang="en-US" b="1" dirty="0">
                <a:latin typeface="BIZ UDゴシック" panose="020B0400000000000000" pitchFamily="49" charset="-128"/>
                <a:ea typeface="BIZ UDゴシック" panose="020B0400000000000000" pitchFamily="49" charset="-128"/>
                <a:cs typeface="Meiryo" charset="-128"/>
              </a:rPr>
              <a:t>検索</a:t>
            </a:r>
            <a:r>
              <a:rPr lang="en-US" altLang="ja-JP" b="1" spc="-16" dirty="0">
                <a:latin typeface="BIZ UDゴシック" panose="020B0400000000000000" pitchFamily="49" charset="-128"/>
                <a:ea typeface="BIZ UDゴシック" panose="020B0400000000000000" pitchFamily="49" charset="-128"/>
                <a:cs typeface="AoyagiKouzanFontT"/>
              </a:rPr>
              <a:t>｣</a:t>
            </a:r>
            <a:r>
              <a:rPr lang="ja-JP" altLang="en-US" b="1" spc="-16" dirty="0">
                <a:latin typeface="BIZ UDゴシック" panose="020B0400000000000000" pitchFamily="49" charset="-128"/>
                <a:ea typeface="BIZ UDゴシック" panose="020B0400000000000000" pitchFamily="49" charset="-128"/>
                <a:cs typeface="AoyagiKouzanFontT"/>
              </a:rPr>
              <a:t>タブを</a:t>
            </a:r>
            <a:endParaRPr lang="en-US" altLang="ja-JP" b="1" spc="-16" dirty="0">
              <a:latin typeface="BIZ UDゴシック" panose="020B0400000000000000" pitchFamily="49" charset="-128"/>
              <a:ea typeface="BIZ UDゴシック" panose="020B0400000000000000" pitchFamily="49" charset="-128"/>
              <a:cs typeface="AoyagiKouzanFontT"/>
            </a:endParaRPr>
          </a:p>
          <a:p>
            <a:pPr indent="-417600"/>
            <a:r>
              <a:rPr lang="ja-JP" altLang="en-US" b="1" spc="-16" dirty="0">
                <a:latin typeface="BIZ UDゴシック" panose="020B0400000000000000" pitchFamily="49" charset="-128"/>
                <a:ea typeface="BIZ UDゴシック" panose="020B0400000000000000" pitchFamily="49" charset="-128"/>
                <a:cs typeface="Meiryo" charset="-128"/>
              </a:rPr>
              <a:t>　 </a:t>
            </a:r>
            <a:r>
              <a:rPr lang="ja-JP" altLang="en-US" b="1" dirty="0">
                <a:latin typeface="BIZ UDゴシック" panose="020B0400000000000000" pitchFamily="49" charset="-128"/>
                <a:ea typeface="BIZ UDゴシック" panose="020B0400000000000000" pitchFamily="49" charset="-128"/>
                <a:cs typeface="Meiryo" charset="-128"/>
              </a:rPr>
              <a:t>ダブルタップ</a:t>
            </a:r>
          </a:p>
          <a:p>
            <a:pPr indent="-417600">
              <a:spcBef>
                <a:spcPts val="600"/>
              </a:spcBef>
            </a:pPr>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❸</a:t>
            </a:r>
            <a:r>
              <a:rPr lang="en-US" altLang="ja-JP" b="1" spc="-16" dirty="0">
                <a:latin typeface="BIZ UDゴシック" panose="020B0400000000000000" pitchFamily="49" charset="-128"/>
                <a:ea typeface="BIZ UDゴシック" panose="020B0400000000000000" pitchFamily="49" charset="-128"/>
                <a:cs typeface="AoyagiKouzanFontT"/>
              </a:rPr>
              <a:t>｢</a:t>
            </a:r>
            <a:r>
              <a:rPr lang="ja-JP" altLang="en-US" b="1" dirty="0">
                <a:latin typeface="BIZ UDゴシック" panose="020B0400000000000000" pitchFamily="49" charset="-128"/>
                <a:ea typeface="BIZ UDゴシック" panose="020B0400000000000000" pitchFamily="49" charset="-128"/>
                <a:cs typeface="Meiryo" charset="-128"/>
              </a:rPr>
              <a:t>ゲーム</a:t>
            </a:r>
            <a:r>
              <a:rPr lang="ja-JP" altLang="en-US" b="1" spc="-500" dirty="0">
                <a:latin typeface="BIZ UDゴシック" panose="020B0400000000000000" pitchFamily="49" charset="-128"/>
                <a:ea typeface="BIZ UDゴシック" panose="020B0400000000000000" pitchFamily="49" charset="-128"/>
                <a:cs typeface="Meiryo" charset="-128"/>
              </a:rPr>
              <a:t>、</a:t>
            </a:r>
            <a:r>
              <a:rPr lang="en-US" altLang="ja-JP" b="1" dirty="0">
                <a:latin typeface="BIZ UDゴシック" panose="020B0400000000000000" pitchFamily="49" charset="-128"/>
                <a:ea typeface="BIZ UDゴシック" panose="020B0400000000000000" pitchFamily="49" charset="-128"/>
                <a:cs typeface="Meiryo" charset="-128"/>
              </a:rPr>
              <a:t>App</a:t>
            </a:r>
            <a:r>
              <a:rPr lang="ja-JP" altLang="en-US" b="1" spc="-500" dirty="0">
                <a:latin typeface="BIZ UDゴシック" panose="020B0400000000000000" pitchFamily="49" charset="-128"/>
                <a:ea typeface="BIZ UDゴシック" panose="020B0400000000000000" pitchFamily="49" charset="-128"/>
                <a:cs typeface="Meiryo" charset="-128"/>
              </a:rPr>
              <a:t> 、</a:t>
            </a:r>
            <a:endParaRPr lang="en-US" altLang="ja-JP" b="1" spc="-500" dirty="0">
              <a:latin typeface="BIZ UDゴシック" panose="020B0400000000000000" pitchFamily="49" charset="-128"/>
              <a:ea typeface="BIZ UDゴシック" panose="020B0400000000000000" pitchFamily="49" charset="-128"/>
              <a:cs typeface="Meiryo" charset="-128"/>
            </a:endParaRPr>
          </a:p>
          <a:p>
            <a:pPr indent="-417600"/>
            <a:r>
              <a:rPr lang="ja-JP" altLang="en-US" b="1" dirty="0">
                <a:latin typeface="BIZ UDゴシック" panose="020B0400000000000000" pitchFamily="49" charset="-128"/>
                <a:ea typeface="BIZ UDゴシック" panose="020B0400000000000000" pitchFamily="49" charset="-128"/>
                <a:cs typeface="Meiryo" charset="-128"/>
              </a:rPr>
              <a:t>　 ストーリーなど</a:t>
            </a:r>
            <a:r>
              <a:rPr lang="en-US" altLang="ja-JP" b="1" spc="-16" dirty="0">
                <a:latin typeface="BIZ UDゴシック" panose="020B0400000000000000" pitchFamily="49" charset="-128"/>
                <a:ea typeface="BIZ UDゴシック" panose="020B0400000000000000" pitchFamily="49" charset="-128"/>
                <a:cs typeface="AoyagiKouzanFontT"/>
              </a:rPr>
              <a:t>｣</a:t>
            </a:r>
            <a:r>
              <a:rPr lang="ja-JP" altLang="en-US" b="1" spc="-16" dirty="0">
                <a:latin typeface="BIZ UDゴシック" panose="020B0400000000000000" pitchFamily="49" charset="-128"/>
                <a:ea typeface="BIZ UDゴシック" panose="020B0400000000000000" pitchFamily="49" charset="-128"/>
                <a:cs typeface="AoyagiKouzanFontT"/>
              </a:rPr>
              <a:t>の検索</a:t>
            </a:r>
            <a:endParaRPr lang="en-US" altLang="ja-JP" b="1" spc="-16" dirty="0">
              <a:latin typeface="BIZ UDゴシック" panose="020B0400000000000000" pitchFamily="49" charset="-128"/>
              <a:ea typeface="BIZ UDゴシック" panose="020B0400000000000000" pitchFamily="49" charset="-128"/>
              <a:cs typeface="AoyagiKouzanFontT"/>
            </a:endParaRPr>
          </a:p>
          <a:p>
            <a:pPr indent="-417600"/>
            <a:r>
              <a:rPr lang="ja-JP" altLang="en-US" b="1" spc="-16" dirty="0">
                <a:latin typeface="BIZ UDゴシック" panose="020B0400000000000000" pitchFamily="49" charset="-128"/>
                <a:ea typeface="BIZ UDゴシック" panose="020B0400000000000000" pitchFamily="49" charset="-128"/>
                <a:cs typeface="AoyagiKouzanFontT"/>
              </a:rPr>
              <a:t>　 フィールドをダブル</a:t>
            </a:r>
            <a:endParaRPr lang="en-US" altLang="ja-JP" b="1" spc="-16" dirty="0">
              <a:latin typeface="BIZ UDゴシック" panose="020B0400000000000000" pitchFamily="49" charset="-128"/>
              <a:ea typeface="BIZ UDゴシック" panose="020B0400000000000000" pitchFamily="49" charset="-128"/>
              <a:cs typeface="AoyagiKouzanFontT"/>
            </a:endParaRPr>
          </a:p>
          <a:p>
            <a:pPr indent="-417600"/>
            <a:r>
              <a:rPr lang="ja-JP" altLang="en-US" b="1" spc="-16" dirty="0">
                <a:latin typeface="BIZ UDゴシック" panose="020B0400000000000000" pitchFamily="49" charset="-128"/>
                <a:ea typeface="BIZ UDゴシック" panose="020B0400000000000000" pitchFamily="49" charset="-128"/>
                <a:cs typeface="Meiryo" charset="-128"/>
              </a:rPr>
              <a:t>　 </a:t>
            </a:r>
            <a:r>
              <a:rPr lang="ja-JP" altLang="en-US" b="1" dirty="0">
                <a:latin typeface="BIZ UDゴシック" panose="020B0400000000000000" pitchFamily="49" charset="-128"/>
                <a:ea typeface="BIZ UDゴシック" panose="020B0400000000000000" pitchFamily="49" charset="-128"/>
                <a:cs typeface="Meiryo" charset="-128"/>
              </a:rPr>
              <a:t>タップ</a:t>
            </a:r>
          </a:p>
          <a:p>
            <a:pPr indent="-417600">
              <a:spcBef>
                <a:spcPts val="600"/>
              </a:spcBef>
            </a:pPr>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❹</a:t>
            </a:r>
            <a:r>
              <a:rPr lang="en-US" altLang="ja-JP" b="1" spc="-16" dirty="0">
                <a:latin typeface="BIZ UDゴシック" panose="020B0400000000000000" pitchFamily="49" charset="-128"/>
                <a:ea typeface="BIZ UDゴシック" panose="020B0400000000000000" pitchFamily="49" charset="-128"/>
                <a:cs typeface="AoyagiKouzanFontT"/>
              </a:rPr>
              <a:t>｢</a:t>
            </a:r>
            <a:r>
              <a:rPr lang="ja-JP" altLang="en-US" b="1" dirty="0">
                <a:latin typeface="BIZ UDゴシック" panose="020B0400000000000000" pitchFamily="49" charset="-128"/>
                <a:ea typeface="BIZ UDゴシック" panose="020B0400000000000000" pitchFamily="49" charset="-128"/>
                <a:cs typeface="Meiryo" charset="-128"/>
              </a:rPr>
              <a:t>マイナポータル</a:t>
            </a:r>
            <a:r>
              <a:rPr lang="en-US" altLang="ja-JP" b="1" spc="-16" dirty="0">
                <a:latin typeface="BIZ UDゴシック" panose="020B0400000000000000" pitchFamily="49" charset="-128"/>
                <a:ea typeface="BIZ UDゴシック" panose="020B0400000000000000" pitchFamily="49" charset="-128"/>
                <a:cs typeface="AoyagiKouzanFontT"/>
              </a:rPr>
              <a:t>｣</a:t>
            </a:r>
            <a:r>
              <a:rPr lang="ja-JP" altLang="en-US" b="1" spc="-16" dirty="0">
                <a:latin typeface="BIZ UDゴシック" panose="020B0400000000000000" pitchFamily="49" charset="-128"/>
                <a:ea typeface="BIZ UDゴシック" panose="020B0400000000000000" pitchFamily="49" charset="-128"/>
                <a:cs typeface="AoyagiKouzanFontT"/>
              </a:rPr>
              <a:t>と入力し、</a:t>
            </a:r>
            <a:endParaRPr lang="en-US" altLang="ja-JP" b="1" spc="-16" dirty="0">
              <a:latin typeface="BIZ UDゴシック" panose="020B0400000000000000" pitchFamily="49" charset="-128"/>
              <a:ea typeface="BIZ UDゴシック" panose="020B0400000000000000" pitchFamily="49" charset="-128"/>
              <a:cs typeface="AoyagiKouzanFontT"/>
            </a:endParaRPr>
          </a:p>
          <a:p>
            <a:pPr indent="-417600"/>
            <a:r>
              <a:rPr lang="ja-JP" altLang="en-US" b="1" spc="-16" dirty="0">
                <a:latin typeface="BIZ UDゴシック" panose="020B0400000000000000" pitchFamily="49" charset="-128"/>
                <a:ea typeface="BIZ UDゴシック" panose="020B0400000000000000" pitchFamily="49" charset="-128"/>
                <a:cs typeface="AoyagiKouzanFontT"/>
              </a:rPr>
              <a:t>　「</a:t>
            </a:r>
            <a:r>
              <a:rPr lang="ja-JP" altLang="en-US" b="1" dirty="0">
                <a:latin typeface="BIZ UDゴシック" panose="020B0400000000000000" pitchFamily="49" charset="-128"/>
                <a:ea typeface="BIZ UDゴシック" panose="020B0400000000000000" pitchFamily="49" charset="-128"/>
                <a:cs typeface="Meiryo" charset="-128"/>
              </a:rPr>
              <a:t>検索」をダブルタップ</a:t>
            </a:r>
          </a:p>
          <a:p>
            <a:pPr indent="-417600">
              <a:spcBef>
                <a:spcPts val="600"/>
              </a:spcBef>
            </a:pPr>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❺</a:t>
            </a:r>
            <a:r>
              <a:rPr lang="ja-JP" altLang="en-US" b="1" spc="-16" dirty="0">
                <a:latin typeface="BIZ UDゴシック" panose="020B0400000000000000" pitchFamily="49" charset="-128"/>
                <a:ea typeface="BIZ UDゴシック" panose="020B0400000000000000" pitchFamily="49" charset="-128"/>
                <a:cs typeface="AoyagiKouzanFontT"/>
              </a:rPr>
              <a:t>検索結果から「マイナ</a:t>
            </a:r>
            <a:endParaRPr lang="en-US" altLang="ja-JP" b="1" spc="-16" dirty="0">
              <a:latin typeface="BIZ UDゴシック" panose="020B0400000000000000" pitchFamily="49" charset="-128"/>
              <a:ea typeface="BIZ UDゴシック" panose="020B0400000000000000" pitchFamily="49" charset="-128"/>
              <a:cs typeface="AoyagiKouzanFontT"/>
            </a:endParaRPr>
          </a:p>
          <a:p>
            <a:pPr indent="-417600"/>
            <a:r>
              <a:rPr lang="ja-JP" altLang="en-US" b="1" spc="-16" dirty="0">
                <a:latin typeface="BIZ UDゴシック" panose="020B0400000000000000" pitchFamily="49" charset="-128"/>
                <a:ea typeface="BIZ UDゴシック" panose="020B0400000000000000" pitchFamily="49" charset="-128"/>
                <a:cs typeface="AoyagiKouzanFontT"/>
              </a:rPr>
              <a:t>　 ポータル」までスワイプ　</a:t>
            </a:r>
            <a:endParaRPr lang="en-US" altLang="ja-JP" b="1" spc="-16" dirty="0">
              <a:latin typeface="BIZ UDゴシック" panose="020B0400000000000000" pitchFamily="49" charset="-128"/>
              <a:ea typeface="BIZ UDゴシック" panose="020B0400000000000000" pitchFamily="49" charset="-128"/>
              <a:cs typeface="AoyagiKouzanFontT"/>
            </a:endParaRPr>
          </a:p>
          <a:p>
            <a:pPr indent="-417600"/>
            <a:r>
              <a:rPr lang="ja-JP" altLang="en-US" b="1" spc="-16" dirty="0">
                <a:latin typeface="BIZ UDゴシック" panose="020B0400000000000000" pitchFamily="49" charset="-128"/>
                <a:ea typeface="BIZ UDゴシック" panose="020B0400000000000000" pitchFamily="49" charset="-128"/>
                <a:cs typeface="AoyagiKouzanFontT"/>
              </a:rPr>
              <a:t>　 もう一度スワイプし</a:t>
            </a:r>
            <a:endParaRPr lang="en-US" altLang="ja-JP" b="1" spc="-16" dirty="0">
              <a:latin typeface="BIZ UDゴシック" panose="020B0400000000000000" pitchFamily="49" charset="-128"/>
              <a:ea typeface="BIZ UDゴシック" panose="020B0400000000000000" pitchFamily="49" charset="-128"/>
              <a:cs typeface="AoyagiKouzanFontT"/>
            </a:endParaRPr>
          </a:p>
          <a:p>
            <a:pPr indent="-417600"/>
            <a:r>
              <a:rPr lang="ja-JP" altLang="en-US" b="1" spc="-16" dirty="0">
                <a:latin typeface="BIZ UDゴシック" panose="020B0400000000000000" pitchFamily="49" charset="-128"/>
                <a:ea typeface="BIZ UDゴシック" panose="020B0400000000000000" pitchFamily="49" charset="-128"/>
                <a:cs typeface="AoyagiKouzanFontT"/>
              </a:rPr>
              <a:t>　「</a:t>
            </a:r>
            <a:r>
              <a:rPr lang="ja-JP" altLang="en-US" b="1" dirty="0">
                <a:latin typeface="BIZ UDゴシック" panose="020B0400000000000000" pitchFamily="49" charset="-128"/>
                <a:ea typeface="BIZ UDゴシック" panose="020B0400000000000000" pitchFamily="49" charset="-128"/>
                <a:cs typeface="Meiryo" charset="-128"/>
              </a:rPr>
              <a:t>入手</a:t>
            </a:r>
            <a:r>
              <a:rPr lang="en-US" altLang="ja-JP" b="1" spc="-16" dirty="0">
                <a:latin typeface="BIZ UDゴシック" panose="020B0400000000000000" pitchFamily="49" charset="-128"/>
                <a:ea typeface="BIZ UDゴシック" panose="020B0400000000000000" pitchFamily="49" charset="-128"/>
                <a:cs typeface="AoyagiKouzanFontT"/>
              </a:rPr>
              <a:t>｣</a:t>
            </a:r>
            <a:r>
              <a:rPr lang="ja-JP" altLang="en-US" b="1" dirty="0">
                <a:latin typeface="BIZ UDゴシック" panose="020B0400000000000000" pitchFamily="49" charset="-128"/>
                <a:ea typeface="BIZ UDゴシック" panose="020B0400000000000000" pitchFamily="49" charset="-128"/>
                <a:cs typeface="Meiryo" charset="-128"/>
              </a:rPr>
              <a:t>をダブルタップ</a:t>
            </a:r>
          </a:p>
        </p:txBody>
      </p:sp>
      <p:pic>
        <p:nvPicPr>
          <p:cNvPr id="5" name="図 4" descr="検索アイコンがある画面の画像"/>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561" y="1557382"/>
            <a:ext cx="1356191" cy="2360118"/>
          </a:xfrm>
          <a:prstGeom prst="rect">
            <a:avLst/>
          </a:prstGeom>
          <a:ln w="9525">
            <a:solidFill>
              <a:schemeClr val="tx1">
                <a:lumMod val="50000"/>
                <a:lumOff val="50000"/>
              </a:schemeClr>
            </a:solidFill>
          </a:ln>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0" name="object 5" descr="スマートフォンのホーム画面の画像"/>
          <p:cNvSpPr>
            <a:spLocks noChangeAspect="1"/>
          </p:cNvSpPr>
          <p:nvPr/>
        </p:nvSpPr>
        <p:spPr>
          <a:xfrm>
            <a:off x="3383713" y="1552627"/>
            <a:ext cx="1323393" cy="2364873"/>
          </a:xfrm>
          <a:prstGeom prst="rect">
            <a:avLst/>
          </a:prstGeom>
          <a:blipFill>
            <a:blip r:embed="rId7" cstate="print"/>
            <a:stretch>
              <a:fillRect/>
            </a:stretch>
          </a:blipFill>
        </p:spPr>
        <p:txBody>
          <a:bodyPr wrap="square" lIns="0" tIns="0" rIns="0" bIns="0" rtlCol="0"/>
          <a:lstStyle/>
          <a:p>
            <a:endParaRPr dirty="0">
              <a:latin typeface="BIZ UDゴシック" panose="020B0400000000000000" pitchFamily="49" charset="-128"/>
              <a:ea typeface="BIZ UDゴシック" panose="020B0400000000000000" pitchFamily="49" charset="-128"/>
            </a:endParaRPr>
          </a:p>
        </p:txBody>
      </p:sp>
      <p:sp>
        <p:nvSpPr>
          <p:cNvPr id="2" name="タイトル 1"/>
          <p:cNvSpPr>
            <a:spLocks noGrp="1"/>
          </p:cNvSpPr>
          <p:nvPr>
            <p:ph type="ctrTitle"/>
          </p:nvPr>
        </p:nvSpPr>
        <p:spPr>
          <a:xfrm>
            <a:off x="1767718" y="300059"/>
            <a:ext cx="6955750" cy="978729"/>
          </a:xfrm>
        </p:spPr>
        <p:txBody>
          <a:bodyPr vert="horz" wrap="none">
            <a:spAutoFit/>
          </a:bodyPr>
          <a:lstStyle/>
          <a:p>
            <a:r>
              <a:rPr lang="ja-JP" altLang="en-US" dirty="0">
                <a:latin typeface="BIZ UDゴシック" panose="020B0400000000000000" pitchFamily="49" charset="-128"/>
                <a:ea typeface="BIZ UDゴシック" panose="020B0400000000000000" pitchFamily="49" charset="-128"/>
              </a:rPr>
              <a:t>マイナポータルアプリの入手 および</a:t>
            </a:r>
            <a:br>
              <a:rPr lang="en-US" altLang="ja-JP" dirty="0">
                <a:latin typeface="BIZ UDゴシック" panose="020B0400000000000000" pitchFamily="49" charset="-128"/>
                <a:ea typeface="BIZ UDゴシック" panose="020B0400000000000000" pitchFamily="49" charset="-128"/>
              </a:rPr>
            </a:br>
            <a:r>
              <a:rPr lang="ja-JP" altLang="en-US" dirty="0">
                <a:latin typeface="BIZ UDゴシック" panose="020B0400000000000000" pitchFamily="49" charset="-128"/>
                <a:ea typeface="BIZ UDゴシック" panose="020B0400000000000000" pitchFamily="49" charset="-128"/>
              </a:rPr>
              <a:t>インストールのしかた</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2-C</a:t>
            </a:r>
            <a:endParaRPr lang="en-US" sz="3600" dirty="0">
              <a:latin typeface="BIZ UDゴシック" panose="020B0400000000000000" pitchFamily="49" charset="-128"/>
              <a:ea typeface="BIZ UDゴシック" panose="020B0400000000000000" pitchFamily="49" charset="-128"/>
            </a:endParaRPr>
          </a:p>
        </p:txBody>
      </p:sp>
      <p:cxnSp>
        <p:nvCxnSpPr>
          <p:cNvPr id="35" name="カギ線コネクタ 34"/>
          <p:cNvCxnSpPr>
            <a:cxnSpLocks/>
          </p:cNvCxnSpPr>
          <p:nvPr/>
        </p:nvCxnSpPr>
        <p:spPr>
          <a:xfrm>
            <a:off x="3836422" y="2828904"/>
            <a:ext cx="2160450" cy="936372"/>
          </a:xfrm>
          <a:prstGeom prst="bentConnector3">
            <a:avLst>
              <a:gd name="adj1" fmla="val 50000"/>
            </a:avLst>
          </a:prstGeom>
          <a:ln w="19050">
            <a:solidFill>
              <a:srgbClr val="FF0000"/>
            </a:solidFill>
            <a:tailEnd type="triangle"/>
          </a:ln>
          <a:effectLst>
            <a:glow>
              <a:schemeClr val="bg1"/>
            </a:glow>
          </a:effectLst>
        </p:spPr>
        <p:style>
          <a:lnRef idx="1">
            <a:schemeClr val="accent1"/>
          </a:lnRef>
          <a:fillRef idx="0">
            <a:schemeClr val="accent1"/>
          </a:fillRef>
          <a:effectRef idx="0">
            <a:schemeClr val="accent1"/>
          </a:effectRef>
          <a:fontRef idx="minor">
            <a:schemeClr val="tx1"/>
          </a:fontRef>
        </p:style>
      </p:cxnSp>
      <p:sp>
        <p:nvSpPr>
          <p:cNvPr id="54" name="正方形/長方形 53"/>
          <p:cNvSpPr>
            <a:spLocks noChangeAspect="1"/>
          </p:cNvSpPr>
          <p:nvPr/>
        </p:nvSpPr>
        <p:spPr>
          <a:xfrm>
            <a:off x="3402296" y="2666752"/>
            <a:ext cx="400110" cy="400110"/>
          </a:xfrm>
          <a:prstGeom prst="rect">
            <a:avLst/>
          </a:prstGeom>
          <a:noFill/>
          <a:ln w="19050">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9" name="正方形/長方形 38"/>
          <p:cNvSpPr/>
          <p:nvPr/>
        </p:nvSpPr>
        <p:spPr>
          <a:xfrm>
            <a:off x="6005373" y="3621479"/>
            <a:ext cx="355042" cy="2867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pic>
        <p:nvPicPr>
          <p:cNvPr id="69" name="図 68" descr="検索画面の画像">
            <a:extLst>
              <a:ext uri="{FF2B5EF4-FFF2-40B4-BE49-F238E27FC236}">
                <a16:creationId xmlns:a16="http://schemas.microsoft.com/office/drawing/2014/main" id="{3C16EBF8-8694-4EF6-9B4D-B529DE2F50BC}"/>
              </a:ext>
            </a:extLst>
          </p:cNvPr>
          <p:cNvPicPr>
            <a:picLocks noChangeAspect="1"/>
          </p:cNvPicPr>
          <p:nvPr/>
        </p:nvPicPr>
        <p:blipFill rotWithShape="1">
          <a:blip r:embed="rId8"/>
          <a:srcRect b="40668"/>
          <a:stretch/>
        </p:blipFill>
        <p:spPr>
          <a:xfrm>
            <a:off x="6654605" y="1557382"/>
            <a:ext cx="1620000" cy="1842263"/>
          </a:xfrm>
          <a:prstGeom prst="rect">
            <a:avLst/>
          </a:prstGeom>
          <a:ln w="9525">
            <a:solidFill>
              <a:schemeClr val="tx1">
                <a:lumMod val="50000"/>
                <a:lumOff val="50000"/>
              </a:schemeClr>
            </a:solidFill>
          </a:ln>
        </p:spPr>
      </p:pic>
      <p:pic>
        <p:nvPicPr>
          <p:cNvPr id="6" name="図 5" descr="「マイナポータルアプリ」の入手画面の画像">
            <a:extLst>
              <a:ext uri="{FF2B5EF4-FFF2-40B4-BE49-F238E27FC236}">
                <a16:creationId xmlns:a16="http://schemas.microsoft.com/office/drawing/2014/main" id="{2383E6E2-EB1C-4C56-95C7-AF7A5EE1A533}"/>
              </a:ext>
            </a:extLst>
          </p:cNvPr>
          <p:cNvPicPr>
            <a:picLocks noChangeAspect="1"/>
          </p:cNvPicPr>
          <p:nvPr/>
        </p:nvPicPr>
        <p:blipFill rotWithShape="1">
          <a:blip r:embed="rId9"/>
          <a:srcRect t="3498" b="41516"/>
          <a:stretch/>
        </p:blipFill>
        <p:spPr>
          <a:xfrm>
            <a:off x="7044879" y="3779853"/>
            <a:ext cx="1516598" cy="1483276"/>
          </a:xfrm>
          <a:prstGeom prst="rect">
            <a:avLst/>
          </a:prstGeom>
          <a:ln w="9525">
            <a:solidFill>
              <a:schemeClr val="tx1">
                <a:lumMod val="50000"/>
                <a:lumOff val="50000"/>
              </a:schemeClr>
            </a:solidFill>
          </a:ln>
        </p:spPr>
      </p:pic>
      <p:sp>
        <p:nvSpPr>
          <p:cNvPr id="36" name="正方形/長方形 35"/>
          <p:cNvSpPr/>
          <p:nvPr/>
        </p:nvSpPr>
        <p:spPr>
          <a:xfrm>
            <a:off x="8132279" y="4112296"/>
            <a:ext cx="419857" cy="21545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pic>
        <p:nvPicPr>
          <p:cNvPr id="9" name="図 8" descr="検索画面に「マイナポータル」と入力する時の画面の画像">
            <a:extLst>
              <a:ext uri="{FF2B5EF4-FFF2-40B4-BE49-F238E27FC236}">
                <a16:creationId xmlns:a16="http://schemas.microsoft.com/office/drawing/2014/main" id="{51D776AF-92A3-42D4-A24E-B73AB39477C9}"/>
              </a:ext>
            </a:extLst>
          </p:cNvPr>
          <p:cNvPicPr>
            <a:picLocks noChangeAspect="1"/>
          </p:cNvPicPr>
          <p:nvPr/>
        </p:nvPicPr>
        <p:blipFill rotWithShape="1">
          <a:blip r:embed="rId10"/>
          <a:srcRect t="3257" b="57389"/>
          <a:stretch/>
        </p:blipFill>
        <p:spPr>
          <a:xfrm>
            <a:off x="7170298" y="2362098"/>
            <a:ext cx="1620000" cy="1133962"/>
          </a:xfrm>
          <a:prstGeom prst="rect">
            <a:avLst/>
          </a:prstGeom>
          <a:ln w="9525">
            <a:solidFill>
              <a:schemeClr val="tx1">
                <a:lumMod val="50000"/>
                <a:lumOff val="50000"/>
              </a:schemeClr>
            </a:solidFill>
          </a:ln>
        </p:spPr>
      </p:pic>
      <p:sp>
        <p:nvSpPr>
          <p:cNvPr id="44" name="正方形/長方形 43"/>
          <p:cNvSpPr/>
          <p:nvPr/>
        </p:nvSpPr>
        <p:spPr>
          <a:xfrm>
            <a:off x="6718272" y="1842138"/>
            <a:ext cx="1508504" cy="2175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cxnSp>
        <p:nvCxnSpPr>
          <p:cNvPr id="65" name="カギ線コネクタ 64"/>
          <p:cNvCxnSpPr>
            <a:cxnSpLocks/>
            <a:stCxn id="39" idx="3"/>
            <a:endCxn id="44" idx="1"/>
          </p:cNvCxnSpPr>
          <p:nvPr/>
        </p:nvCxnSpPr>
        <p:spPr>
          <a:xfrm flipV="1">
            <a:off x="6360415" y="1950930"/>
            <a:ext cx="357857" cy="1813933"/>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4" name="正方形/長方形 73">
            <a:extLst>
              <a:ext uri="{FF2B5EF4-FFF2-40B4-BE49-F238E27FC236}">
                <a16:creationId xmlns:a16="http://schemas.microsoft.com/office/drawing/2014/main" id="{64BA4752-AE60-4D7C-9953-B763A091359E}"/>
              </a:ext>
            </a:extLst>
          </p:cNvPr>
          <p:cNvSpPr/>
          <p:nvPr/>
        </p:nvSpPr>
        <p:spPr>
          <a:xfrm>
            <a:off x="7246877" y="2365803"/>
            <a:ext cx="891612" cy="2175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nvGrpSpPr>
          <p:cNvPr id="41" name="図形グループ 40">
            <a:extLst>
              <a:ext uri="{FF2B5EF4-FFF2-40B4-BE49-F238E27FC236}">
                <a16:creationId xmlns:a16="http://schemas.microsoft.com/office/drawing/2014/main" id="{0D6A8FA0-9940-4C33-9075-5D89393B5CEB}"/>
              </a:ext>
            </a:extLst>
          </p:cNvPr>
          <p:cNvGrpSpPr/>
          <p:nvPr/>
        </p:nvGrpSpPr>
        <p:grpSpPr>
          <a:xfrm>
            <a:off x="7811779" y="3761755"/>
            <a:ext cx="492443" cy="461665"/>
            <a:chOff x="7500577" y="2629766"/>
            <a:chExt cx="492443" cy="461665"/>
          </a:xfrm>
        </p:grpSpPr>
        <p:sp>
          <p:nvSpPr>
            <p:cNvPr id="42" name="円/楕円 41">
              <a:extLst>
                <a:ext uri="{FF2B5EF4-FFF2-40B4-BE49-F238E27FC236}">
                  <a16:creationId xmlns:a16="http://schemas.microsoft.com/office/drawing/2014/main" id="{11E883B8-6DDC-4CC1-8707-39D7A1542B7E}"/>
                </a:ext>
              </a:extLst>
            </p:cNvPr>
            <p:cNvSpPr>
              <a:spLocks noChangeAspect="1"/>
            </p:cNvSpPr>
            <p:nvPr/>
          </p:nvSpPr>
          <p:spPr>
            <a:xfrm>
              <a:off x="7627502" y="2734482"/>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7" name="正方形/長方形 46">
              <a:extLst>
                <a:ext uri="{FF2B5EF4-FFF2-40B4-BE49-F238E27FC236}">
                  <a16:creationId xmlns:a16="http://schemas.microsoft.com/office/drawing/2014/main" id="{8209E3C3-E98E-4C55-8189-B9952DF419BD}"/>
                </a:ext>
              </a:extLst>
            </p:cNvPr>
            <p:cNvSpPr/>
            <p:nvPr/>
          </p:nvSpPr>
          <p:spPr>
            <a:xfrm>
              <a:off x="7500577" y="2629766"/>
              <a:ext cx="492443" cy="461665"/>
            </a:xfrm>
            <a:prstGeom prst="rect">
              <a:avLst/>
            </a:prstGeom>
          </p:spPr>
          <p:txBody>
            <a:bodyPr wrap="none">
              <a:spAutoFit/>
            </a:bodyPr>
            <a:lstStyle/>
            <a:p>
              <a:pPr algn="ctr"/>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grpSp>
        <p:nvGrpSpPr>
          <p:cNvPr id="48" name="図形グループ 47">
            <a:extLst>
              <a:ext uri="{FF2B5EF4-FFF2-40B4-BE49-F238E27FC236}">
                <a16:creationId xmlns:a16="http://schemas.microsoft.com/office/drawing/2014/main" id="{0D6A8FA0-9940-4C33-9075-5D89393B5CEB}"/>
              </a:ext>
            </a:extLst>
          </p:cNvPr>
          <p:cNvGrpSpPr/>
          <p:nvPr/>
        </p:nvGrpSpPr>
        <p:grpSpPr>
          <a:xfrm>
            <a:off x="6932649" y="2080990"/>
            <a:ext cx="492443" cy="461665"/>
            <a:chOff x="7489053" y="2328538"/>
            <a:chExt cx="492443" cy="461665"/>
          </a:xfrm>
        </p:grpSpPr>
        <p:sp>
          <p:nvSpPr>
            <p:cNvPr id="49" name="円/楕円 48">
              <a:extLst>
                <a:ext uri="{FF2B5EF4-FFF2-40B4-BE49-F238E27FC236}">
                  <a16:creationId xmlns:a16="http://schemas.microsoft.com/office/drawing/2014/main" id="{11E883B8-6DDC-4CC1-8707-39D7A1542B7E}"/>
                </a:ext>
              </a:extLst>
            </p:cNvPr>
            <p:cNvSpPr>
              <a:spLocks noChangeAspect="1"/>
            </p:cNvSpPr>
            <p:nvPr/>
          </p:nvSpPr>
          <p:spPr>
            <a:xfrm>
              <a:off x="7601283" y="2476858"/>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1" name="正方形/長方形 50">
              <a:extLst>
                <a:ext uri="{FF2B5EF4-FFF2-40B4-BE49-F238E27FC236}">
                  <a16:creationId xmlns:a16="http://schemas.microsoft.com/office/drawing/2014/main" id="{8209E3C3-E98E-4C55-8189-B9952DF419BD}"/>
                </a:ext>
              </a:extLst>
            </p:cNvPr>
            <p:cNvSpPr/>
            <p:nvPr/>
          </p:nvSpPr>
          <p:spPr>
            <a:xfrm>
              <a:off x="7489053" y="2328538"/>
              <a:ext cx="492443" cy="461665"/>
            </a:xfrm>
            <a:prstGeom prst="rect">
              <a:avLst/>
            </a:prstGeom>
          </p:spPr>
          <p:txBody>
            <a:bodyPr wrap="none">
              <a:spAutoFit/>
            </a:bodyPr>
            <a:lstStyle/>
            <a:p>
              <a:pPr algn="ctr"/>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grpSp>
        <p:nvGrpSpPr>
          <p:cNvPr id="59" name="図形グループ 58">
            <a:extLst>
              <a:ext uri="{FF2B5EF4-FFF2-40B4-BE49-F238E27FC236}">
                <a16:creationId xmlns:a16="http://schemas.microsoft.com/office/drawing/2014/main" id="{0D6A8FA0-9940-4C33-9075-5D89393B5CEB}"/>
              </a:ext>
            </a:extLst>
          </p:cNvPr>
          <p:cNvGrpSpPr/>
          <p:nvPr/>
        </p:nvGrpSpPr>
        <p:grpSpPr>
          <a:xfrm>
            <a:off x="6367077" y="1326549"/>
            <a:ext cx="492444" cy="461665"/>
            <a:chOff x="7471819" y="2229458"/>
            <a:chExt cx="492444" cy="461665"/>
          </a:xfrm>
        </p:grpSpPr>
        <p:sp>
          <p:nvSpPr>
            <p:cNvPr id="60" name="円/楕円 59">
              <a:extLst>
                <a:ext uri="{FF2B5EF4-FFF2-40B4-BE49-F238E27FC236}">
                  <a16:creationId xmlns:a16="http://schemas.microsoft.com/office/drawing/2014/main" id="{11E883B8-6DDC-4CC1-8707-39D7A1542B7E}"/>
                </a:ext>
              </a:extLst>
            </p:cNvPr>
            <p:cNvSpPr>
              <a:spLocks noChangeAspect="1"/>
            </p:cNvSpPr>
            <p:nvPr/>
          </p:nvSpPr>
          <p:spPr>
            <a:xfrm>
              <a:off x="7583041" y="2376070"/>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70" name="正方形/長方形 69">
              <a:extLst>
                <a:ext uri="{FF2B5EF4-FFF2-40B4-BE49-F238E27FC236}">
                  <a16:creationId xmlns:a16="http://schemas.microsoft.com/office/drawing/2014/main" id="{8209E3C3-E98E-4C55-8189-B9952DF419BD}"/>
                </a:ext>
              </a:extLst>
            </p:cNvPr>
            <p:cNvSpPr/>
            <p:nvPr/>
          </p:nvSpPr>
          <p:spPr>
            <a:xfrm>
              <a:off x="7471819" y="2229458"/>
              <a:ext cx="492444" cy="461665"/>
            </a:xfrm>
            <a:prstGeom prst="rect">
              <a:avLst/>
            </a:prstGeom>
          </p:spPr>
          <p:txBody>
            <a:bodyPr wrap="none">
              <a:spAutoFit/>
            </a:bodyPr>
            <a:lstStyle/>
            <a:p>
              <a:pPr algn="ctr"/>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grpSp>
        <p:nvGrpSpPr>
          <p:cNvPr id="73" name="図形グループ 72">
            <a:extLst>
              <a:ext uri="{FF2B5EF4-FFF2-40B4-BE49-F238E27FC236}">
                <a16:creationId xmlns:a16="http://schemas.microsoft.com/office/drawing/2014/main" id="{0D6A8FA0-9940-4C33-9075-5D89393B5CEB}"/>
              </a:ext>
            </a:extLst>
          </p:cNvPr>
          <p:cNvGrpSpPr/>
          <p:nvPr/>
        </p:nvGrpSpPr>
        <p:grpSpPr>
          <a:xfrm>
            <a:off x="5847764" y="3217058"/>
            <a:ext cx="492443" cy="461665"/>
            <a:chOff x="7422044" y="2434507"/>
            <a:chExt cx="492443" cy="461665"/>
          </a:xfrm>
        </p:grpSpPr>
        <p:sp>
          <p:nvSpPr>
            <p:cNvPr id="78" name="円/楕円 77">
              <a:extLst>
                <a:ext uri="{FF2B5EF4-FFF2-40B4-BE49-F238E27FC236}">
                  <a16:creationId xmlns:a16="http://schemas.microsoft.com/office/drawing/2014/main" id="{11E883B8-6DDC-4CC1-8707-39D7A1542B7E}"/>
                </a:ext>
              </a:extLst>
            </p:cNvPr>
            <p:cNvSpPr>
              <a:spLocks noChangeAspect="1"/>
            </p:cNvSpPr>
            <p:nvPr/>
          </p:nvSpPr>
          <p:spPr>
            <a:xfrm>
              <a:off x="7522472" y="2573864"/>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79" name="正方形/長方形 78">
              <a:extLst>
                <a:ext uri="{FF2B5EF4-FFF2-40B4-BE49-F238E27FC236}">
                  <a16:creationId xmlns:a16="http://schemas.microsoft.com/office/drawing/2014/main" id="{8209E3C3-E98E-4C55-8189-B9952DF419BD}"/>
                </a:ext>
              </a:extLst>
            </p:cNvPr>
            <p:cNvSpPr/>
            <p:nvPr/>
          </p:nvSpPr>
          <p:spPr>
            <a:xfrm>
              <a:off x="7422044" y="2434507"/>
              <a:ext cx="492443" cy="461665"/>
            </a:xfrm>
            <a:prstGeom prst="rect">
              <a:avLst/>
            </a:prstGeom>
          </p:spPr>
          <p:txBody>
            <a:bodyPr wrap="none">
              <a:spAutoFit/>
            </a:bodyPr>
            <a:lstStyle/>
            <a:p>
              <a:pPr algn="ctr"/>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grpSp>
        <p:nvGrpSpPr>
          <p:cNvPr id="80" name="図形グループ 79">
            <a:extLst>
              <a:ext uri="{FF2B5EF4-FFF2-40B4-BE49-F238E27FC236}">
                <a16:creationId xmlns:a16="http://schemas.microsoft.com/office/drawing/2014/main" id="{0D6A8FA0-9940-4C33-9075-5D89393B5CEB}"/>
              </a:ext>
            </a:extLst>
          </p:cNvPr>
          <p:cNvGrpSpPr/>
          <p:nvPr/>
        </p:nvGrpSpPr>
        <p:grpSpPr>
          <a:xfrm>
            <a:off x="3076790" y="2392509"/>
            <a:ext cx="492443" cy="461665"/>
            <a:chOff x="7467536" y="2251306"/>
            <a:chExt cx="492443" cy="461665"/>
          </a:xfrm>
        </p:grpSpPr>
        <p:sp>
          <p:nvSpPr>
            <p:cNvPr id="81" name="円/楕円 80">
              <a:extLst>
                <a:ext uri="{FF2B5EF4-FFF2-40B4-BE49-F238E27FC236}">
                  <a16:creationId xmlns:a16="http://schemas.microsoft.com/office/drawing/2014/main" id="{11E883B8-6DDC-4CC1-8707-39D7A1542B7E}"/>
                </a:ext>
              </a:extLst>
            </p:cNvPr>
            <p:cNvSpPr>
              <a:spLocks noChangeAspect="1"/>
            </p:cNvSpPr>
            <p:nvPr/>
          </p:nvSpPr>
          <p:spPr>
            <a:xfrm>
              <a:off x="7534172" y="2363763"/>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82" name="正方形/長方形 81">
              <a:extLst>
                <a:ext uri="{FF2B5EF4-FFF2-40B4-BE49-F238E27FC236}">
                  <a16:creationId xmlns:a16="http://schemas.microsoft.com/office/drawing/2014/main" id="{8209E3C3-E98E-4C55-8189-B9952DF419BD}"/>
                </a:ext>
              </a:extLst>
            </p:cNvPr>
            <p:cNvSpPr/>
            <p:nvPr/>
          </p:nvSpPr>
          <p:spPr>
            <a:xfrm>
              <a:off x="7467536" y="2251306"/>
              <a:ext cx="492443" cy="461665"/>
            </a:xfrm>
            <a:prstGeom prst="rect">
              <a:avLst/>
            </a:prstGeom>
          </p:spPr>
          <p:txBody>
            <a:bodyPr wrap="none">
              <a:spAutoFit/>
            </a:bodyPr>
            <a:lstStyle/>
            <a:p>
              <a:pPr algn="ctr"/>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cxnSp>
        <p:nvCxnSpPr>
          <p:cNvPr id="10" name="直線矢印コネクタ 9"/>
          <p:cNvCxnSpPr>
            <a:cxnSpLocks/>
          </p:cNvCxnSpPr>
          <p:nvPr/>
        </p:nvCxnSpPr>
        <p:spPr>
          <a:xfrm>
            <a:off x="7653336" y="2059721"/>
            <a:ext cx="0" cy="3023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3383712" y="5376294"/>
            <a:ext cx="5320779" cy="892552"/>
          </a:xfrm>
          <a:prstGeom prst="rect">
            <a:avLst/>
          </a:prstGeom>
          <a:noFill/>
          <a:ln>
            <a:solidFill>
              <a:srgbClr val="009650"/>
            </a:solidFill>
          </a:ln>
        </p:spPr>
        <p:txBody>
          <a:bodyPr wrap="square" rtlCol="0">
            <a:spAutoFit/>
          </a:bodyPr>
          <a:lstStyle/>
          <a:p>
            <a:pPr marL="201600" indent="-201600"/>
            <a:r>
              <a:rPr lang="en-US" altLang="ja-JP" sz="1300" b="1" dirty="0">
                <a:latin typeface="BIZ UDゴシック" panose="020B0400000000000000" pitchFamily="49" charset="-128"/>
                <a:ea typeface="BIZ UDゴシック" panose="020B0400000000000000" pitchFamily="49" charset="-128"/>
                <a:cs typeface="Meiryo" charset="-128"/>
              </a:rPr>
              <a:t>※</a:t>
            </a:r>
            <a:r>
              <a:rPr lang="ja-JP" altLang="en-US" sz="1300" b="1" dirty="0">
                <a:latin typeface="BIZ UDゴシック" panose="020B0400000000000000" pitchFamily="49" charset="-128"/>
                <a:ea typeface="BIZ UDゴシック" panose="020B0400000000000000" pitchFamily="49" charset="-128"/>
                <a:cs typeface="Meiryo" charset="-128"/>
              </a:rPr>
              <a:t> マイナポータルアプリが見つからない場合は、</a:t>
            </a:r>
            <a:r>
              <a:rPr lang="en-US" altLang="ja-JP" sz="1300" b="1" dirty="0">
                <a:latin typeface="BIZ UDゴシック" panose="020B0400000000000000" pitchFamily="49" charset="-128"/>
                <a:ea typeface="BIZ UDゴシック" panose="020B0400000000000000" pitchFamily="49" charset="-128"/>
                <a:cs typeface="Meiryo" charset="-128"/>
              </a:rPr>
              <a:t>OS</a:t>
            </a:r>
            <a:r>
              <a:rPr lang="ja-JP" altLang="en-US" sz="1300" b="1" dirty="0">
                <a:latin typeface="BIZ UDゴシック" panose="020B0400000000000000" pitchFamily="49" charset="-128"/>
                <a:ea typeface="BIZ UDゴシック" panose="020B0400000000000000" pitchFamily="49" charset="-128"/>
                <a:cs typeface="Meiryo" charset="-128"/>
              </a:rPr>
              <a:t>が</a:t>
            </a:r>
            <a:r>
              <a:rPr lang="en-US" altLang="ja-JP" sz="1300" b="1" dirty="0">
                <a:latin typeface="BIZ UDゴシック" panose="020B0400000000000000" pitchFamily="49" charset="-128"/>
                <a:ea typeface="BIZ UDゴシック" panose="020B0400000000000000" pitchFamily="49" charset="-128"/>
                <a:cs typeface="Meiryo" charset="-128"/>
              </a:rPr>
              <a:t>iOS 13.1</a:t>
            </a:r>
            <a:r>
              <a:rPr lang="ja-JP" altLang="en-US" sz="1300" b="1" dirty="0">
                <a:latin typeface="BIZ UDゴシック" panose="020B0400000000000000" pitchFamily="49" charset="-128"/>
                <a:ea typeface="BIZ UDゴシック" panose="020B0400000000000000" pitchFamily="49" charset="-128"/>
                <a:cs typeface="Meiryo" charset="-128"/>
              </a:rPr>
              <a:t>以上、ブラウザが</a:t>
            </a:r>
            <a:r>
              <a:rPr lang="en-US" altLang="ja-JP" sz="1300" b="1" dirty="0">
                <a:latin typeface="BIZ UDゴシック" panose="020B0400000000000000" pitchFamily="49" charset="-128"/>
                <a:ea typeface="BIZ UDゴシック" panose="020B0400000000000000" pitchFamily="49" charset="-128"/>
                <a:cs typeface="Meiryo" charset="-128"/>
              </a:rPr>
              <a:t>Safari 13</a:t>
            </a:r>
            <a:r>
              <a:rPr lang="ja-JP" altLang="en-US" sz="1300" b="1" dirty="0">
                <a:latin typeface="BIZ UDゴシック" panose="020B0400000000000000" pitchFamily="49" charset="-128"/>
                <a:ea typeface="BIZ UDゴシック" panose="020B0400000000000000" pitchFamily="49" charset="-128"/>
                <a:cs typeface="Meiryo" charset="-128"/>
              </a:rPr>
              <a:t>以上の条件を満たしていない可能性があります。バージョンアップしてから再度、インストールしてください。</a:t>
            </a:r>
            <a:endParaRPr lang="en-US" altLang="ja-JP" sz="1300" b="1" dirty="0">
              <a:latin typeface="BIZ UDゴシック" panose="020B0400000000000000" pitchFamily="49" charset="-128"/>
              <a:ea typeface="BIZ UDゴシック" panose="020B0400000000000000" pitchFamily="49" charset="-128"/>
              <a:cs typeface="Meiryo" charset="-128"/>
            </a:endParaRPr>
          </a:p>
          <a:p>
            <a:pPr marL="201600" indent="-201600"/>
            <a:r>
              <a:rPr lang="en-US" altLang="ja-JP" sz="1300" b="1" dirty="0">
                <a:latin typeface="BIZ UDゴシック" panose="020B0400000000000000" pitchFamily="49" charset="-128"/>
                <a:ea typeface="BIZ UDゴシック" panose="020B0400000000000000" pitchFamily="49" charset="-128"/>
              </a:rPr>
              <a:t>※</a:t>
            </a:r>
            <a:r>
              <a:rPr lang="ja-JP" altLang="en-US" sz="1300" b="1" dirty="0">
                <a:latin typeface="BIZ UDゴシック" panose="020B0400000000000000" pitchFamily="49" charset="-128"/>
                <a:ea typeface="BIZ UDゴシック" panose="020B0400000000000000" pitchFamily="49" charset="-128"/>
              </a:rPr>
              <a:t> </a:t>
            </a:r>
            <a:r>
              <a:rPr lang="en-US" altLang="ja-JP" sz="1300" b="1" dirty="0">
                <a:latin typeface="BIZ UDゴシック" panose="020B0400000000000000" pitchFamily="49" charset="-128"/>
                <a:ea typeface="BIZ UDゴシック" panose="020B0400000000000000" pitchFamily="49" charset="-128"/>
              </a:rPr>
              <a:t>WEB</a:t>
            </a:r>
            <a:r>
              <a:rPr lang="ja-JP" altLang="en-US" sz="1300" b="1" dirty="0">
                <a:latin typeface="BIZ UDゴシック" panose="020B0400000000000000" pitchFamily="49" charset="-128"/>
                <a:ea typeface="BIZ UDゴシック" panose="020B0400000000000000" pitchFamily="49" charset="-128"/>
              </a:rPr>
              <a:t>サイトへ接続するため別途通信料がかかることがあります。</a:t>
            </a:r>
          </a:p>
        </p:txBody>
      </p:sp>
      <p:sp>
        <p:nvSpPr>
          <p:cNvPr id="3" name="テキスト ボックス 2">
            <a:extLst>
              <a:ext uri="{FF2B5EF4-FFF2-40B4-BE49-F238E27FC236}">
                <a16:creationId xmlns:a16="http://schemas.microsoft.com/office/drawing/2014/main" id="{57A45BFA-CF14-D4B2-C1D8-A6309664099F}"/>
              </a:ext>
            </a:extLst>
          </p:cNvPr>
          <p:cNvSpPr txBox="1"/>
          <p:nvPr/>
        </p:nvSpPr>
        <p:spPr>
          <a:xfrm>
            <a:off x="3719399" y="4131102"/>
            <a:ext cx="3169765" cy="954107"/>
          </a:xfrm>
          <a:prstGeom prst="rect">
            <a:avLst/>
          </a:prstGeom>
          <a:noFill/>
          <a:ln>
            <a:solidFill>
              <a:srgbClr val="009650"/>
            </a:solidFill>
          </a:ln>
        </p:spPr>
        <p:txBody>
          <a:bodyPr wrap="square" rtlCol="0">
            <a:spAutoFit/>
          </a:bodyPr>
          <a:lstStyle/>
          <a:p>
            <a:pPr marL="0" marR="0" algn="l">
              <a:spcBef>
                <a:spcPts val="0"/>
              </a:spcBef>
              <a:spcAft>
                <a:spcPts val="0"/>
              </a:spcAft>
            </a:pPr>
            <a:r>
              <a:rPr lang="ja-JP" altLang="en-US" sz="1400" b="1"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指紋認証や顔認証を求められ、認証</a:t>
            </a:r>
            <a:endParaRPr lang="en-US" altLang="ja-JP" sz="1400" b="1"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algn="l">
              <a:spcBef>
                <a:spcPts val="0"/>
              </a:spcBef>
              <a:spcAft>
                <a:spcPts val="0"/>
              </a:spcAft>
            </a:pPr>
            <a:r>
              <a:rPr lang="ja-JP" altLang="en-US" sz="1400" b="1"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されるとインストールが始まります。</a:t>
            </a:r>
            <a:endParaRPr lang="en-US" altLang="ja-JP" sz="1400" b="1"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algn="l">
              <a:spcBef>
                <a:spcPts val="0"/>
              </a:spcBef>
              <a:spcAft>
                <a:spcPts val="0"/>
              </a:spcAft>
            </a:pPr>
            <a:r>
              <a:rPr lang="ja-JP" altLang="en-US" sz="1400" b="1"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「開く」と読み上げれば、</a:t>
            </a:r>
            <a:endParaRPr lang="en-US" altLang="ja-JP" sz="1400" b="1"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algn="l">
              <a:spcBef>
                <a:spcPts val="0"/>
              </a:spcBef>
              <a:spcAft>
                <a:spcPts val="0"/>
              </a:spcAft>
            </a:pPr>
            <a:r>
              <a:rPr lang="ja-JP" altLang="en-US" sz="1400" b="1"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インストールは終了しています。</a:t>
            </a:r>
            <a:endParaRPr lang="ja-JP" altLang="en-US" sz="1400" b="1"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8" name="図 7">
            <a:extLst>
              <a:ext uri="{FF2B5EF4-FFF2-40B4-BE49-F238E27FC236}">
                <a16:creationId xmlns:a16="http://schemas.microsoft.com/office/drawing/2014/main" id="{86C60DBC-778A-8D7A-6FB3-051CE5AB96C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50487" y="2854174"/>
            <a:ext cx="1376004" cy="810669"/>
          </a:xfrm>
          <a:prstGeom prst="rect">
            <a:avLst/>
          </a:prstGeom>
          <a:ln>
            <a:solidFill>
              <a:schemeClr val="tx1"/>
            </a:solidFill>
          </a:ln>
        </p:spPr>
      </p:pic>
    </p:spTree>
    <p:extLst>
      <p:ext uri="{BB962C8B-B14F-4D97-AF65-F5344CB8AC3E}">
        <p14:creationId xmlns:p14="http://schemas.microsoft.com/office/powerpoint/2010/main" val="2138440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5" descr="スマートフォンのホーム画面の画像">
            <a:extLst>
              <a:ext uri="{FF2B5EF4-FFF2-40B4-BE49-F238E27FC236}">
                <a16:creationId xmlns:a16="http://schemas.microsoft.com/office/drawing/2014/main" id="{4A7AE292-6223-8A5D-0418-A0F1E4FC87BA}"/>
              </a:ext>
            </a:extLst>
          </p:cNvPr>
          <p:cNvSpPr>
            <a:spLocks noChangeAspect="1"/>
          </p:cNvSpPr>
          <p:nvPr/>
        </p:nvSpPr>
        <p:spPr>
          <a:xfrm>
            <a:off x="3459172" y="1996563"/>
            <a:ext cx="1408250" cy="2498185"/>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346919"/>
            <a:ext cx="6741389" cy="720000"/>
          </a:xfrm>
        </p:spPr>
        <p:txBody>
          <a:bodyPr vert="horz">
            <a:noAutofit/>
          </a:bodyPr>
          <a:lstStyle/>
          <a:p>
            <a:r>
              <a:rPr lang="ja-JP" altLang="en-US" dirty="0">
                <a:latin typeface="BIZ UDゴシック" panose="020B0400000000000000" pitchFamily="49" charset="-128"/>
                <a:ea typeface="BIZ UDゴシック" panose="020B0400000000000000" pitchFamily="49" charset="-128"/>
              </a:rPr>
              <a:t>マイナポータルの利用開始</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2-D</a:t>
            </a:r>
            <a:endParaRPr kumimoji="1" lang="en-US"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p:txBody>
      </p:sp>
      <p:pic>
        <p:nvPicPr>
          <p:cNvPr id="17" name="図 16" descr="ログインボタンがあるマイナポータルのホーム画面の画像">
            <a:extLst>
              <a:ext uri="{FF2B5EF4-FFF2-40B4-BE49-F238E27FC236}">
                <a16:creationId xmlns:a16="http://schemas.microsoft.com/office/drawing/2014/main" id="{FBE2E9D7-C607-43FC-9A01-637378989D9D}"/>
              </a:ext>
            </a:extLst>
          </p:cNvPr>
          <p:cNvPicPr>
            <a:picLocks noChangeAspect="1"/>
          </p:cNvPicPr>
          <p:nvPr/>
        </p:nvPicPr>
        <p:blipFill>
          <a:blip r:embed="rId7"/>
          <a:stretch>
            <a:fillRect/>
          </a:stretch>
        </p:blipFill>
        <p:spPr>
          <a:xfrm>
            <a:off x="5298978" y="2737634"/>
            <a:ext cx="1440000" cy="2561279"/>
          </a:xfrm>
          <a:prstGeom prst="rect">
            <a:avLst/>
          </a:prstGeom>
          <a:ln>
            <a:solidFill>
              <a:schemeClr val="tx1">
                <a:lumMod val="50000"/>
                <a:lumOff val="50000"/>
              </a:schemeClr>
            </a:solidFill>
          </a:ln>
        </p:spPr>
      </p:pic>
      <p:pic>
        <p:nvPicPr>
          <p:cNvPr id="21" name="図 20" descr="マイナポータルのログイン画面の画像">
            <a:extLst>
              <a:ext uri="{FF2B5EF4-FFF2-40B4-BE49-F238E27FC236}">
                <a16:creationId xmlns:a16="http://schemas.microsoft.com/office/drawing/2014/main" id="{AE20FF25-12C2-482D-817C-E60D9F737A67}"/>
              </a:ext>
            </a:extLst>
          </p:cNvPr>
          <p:cNvPicPr>
            <a:picLocks noChangeAspect="1"/>
          </p:cNvPicPr>
          <p:nvPr/>
        </p:nvPicPr>
        <p:blipFill>
          <a:blip r:embed="rId8"/>
          <a:stretch>
            <a:fillRect/>
          </a:stretch>
        </p:blipFill>
        <p:spPr>
          <a:xfrm>
            <a:off x="7090654" y="2708920"/>
            <a:ext cx="1440000" cy="2561280"/>
          </a:xfrm>
          <a:prstGeom prst="rect">
            <a:avLst/>
          </a:prstGeom>
          <a:ln>
            <a:solidFill>
              <a:schemeClr val="tx1">
                <a:lumMod val="50000"/>
                <a:lumOff val="50000"/>
              </a:schemeClr>
            </a:solidFill>
          </a:ln>
        </p:spPr>
      </p:pic>
      <p:sp>
        <p:nvSpPr>
          <p:cNvPr id="23" name="正方形/長方形 22">
            <a:extLst>
              <a:ext uri="{FF2B5EF4-FFF2-40B4-BE49-F238E27FC236}">
                <a16:creationId xmlns:a16="http://schemas.microsoft.com/office/drawing/2014/main" id="{BD7B8115-1923-40C8-B4EE-4A3B07578796}"/>
              </a:ext>
            </a:extLst>
          </p:cNvPr>
          <p:cNvSpPr/>
          <p:nvPr/>
        </p:nvSpPr>
        <p:spPr>
          <a:xfrm>
            <a:off x="7091903" y="3463555"/>
            <a:ext cx="1438320" cy="2861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5" name="正方形/長方形 24">
            <a:extLst>
              <a:ext uri="{FF2B5EF4-FFF2-40B4-BE49-F238E27FC236}">
                <a16:creationId xmlns:a16="http://schemas.microsoft.com/office/drawing/2014/main" id="{08CBEAF1-BBB8-4A67-B752-96484AD5D339}"/>
              </a:ext>
            </a:extLst>
          </p:cNvPr>
          <p:cNvSpPr/>
          <p:nvPr/>
        </p:nvSpPr>
        <p:spPr>
          <a:xfrm>
            <a:off x="6046945" y="2943609"/>
            <a:ext cx="468000" cy="2868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pSp>
        <p:nvGrpSpPr>
          <p:cNvPr id="26" name="図形グループ 25">
            <a:extLst>
              <a:ext uri="{FF2B5EF4-FFF2-40B4-BE49-F238E27FC236}">
                <a16:creationId xmlns:a16="http://schemas.microsoft.com/office/drawing/2014/main" id="{0D6A8FA0-9940-4C33-9075-5D89393B5CEB}"/>
              </a:ext>
            </a:extLst>
          </p:cNvPr>
          <p:cNvGrpSpPr/>
          <p:nvPr/>
        </p:nvGrpSpPr>
        <p:grpSpPr>
          <a:xfrm>
            <a:off x="6814080" y="3179653"/>
            <a:ext cx="492444" cy="461665"/>
            <a:chOff x="7516280" y="2607545"/>
            <a:chExt cx="492444" cy="461665"/>
          </a:xfrm>
        </p:grpSpPr>
        <p:sp>
          <p:nvSpPr>
            <p:cNvPr id="27" name="円/楕円 26">
              <a:extLst>
                <a:ext uri="{FF2B5EF4-FFF2-40B4-BE49-F238E27FC236}">
                  <a16:creationId xmlns:a16="http://schemas.microsoft.com/office/drawing/2014/main" id="{11E883B8-6DDC-4CC1-8707-39D7A1542B7E}"/>
                </a:ext>
              </a:extLst>
            </p:cNvPr>
            <p:cNvSpPr>
              <a:spLocks noChangeAspect="1"/>
            </p:cNvSpPr>
            <p:nvPr/>
          </p:nvSpPr>
          <p:spPr>
            <a:xfrm>
              <a:off x="7627502" y="2734482"/>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8" name="正方形/長方形 27">
              <a:extLst>
                <a:ext uri="{FF2B5EF4-FFF2-40B4-BE49-F238E27FC236}">
                  <a16:creationId xmlns:a16="http://schemas.microsoft.com/office/drawing/2014/main" id="{8209E3C3-E98E-4C55-8189-B9952DF419BD}"/>
                </a:ext>
              </a:extLst>
            </p:cNvPr>
            <p:cNvSpPr/>
            <p:nvPr/>
          </p:nvSpPr>
          <p:spPr>
            <a:xfrm>
              <a:off x="7516280" y="2607545"/>
              <a:ext cx="492444"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❸</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grpSp>
      <p:sp>
        <p:nvSpPr>
          <p:cNvPr id="29" name="object 2" descr="「マイナポータルアプリ」のアイコンの画像">
            <a:extLst>
              <a:ext uri="{FF2B5EF4-FFF2-40B4-BE49-F238E27FC236}">
                <a16:creationId xmlns:a16="http://schemas.microsoft.com/office/drawing/2014/main" id="{13DC5CA5-AFF6-4D90-B98F-72E12FA5FCF3}"/>
              </a:ext>
            </a:extLst>
          </p:cNvPr>
          <p:cNvSpPr>
            <a:spLocks noChangeAspect="1"/>
          </p:cNvSpPr>
          <p:nvPr/>
        </p:nvSpPr>
        <p:spPr>
          <a:xfrm>
            <a:off x="5357928" y="1583021"/>
            <a:ext cx="856400" cy="815403"/>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2" name="正方形/長方形 31">
            <a:extLst>
              <a:ext uri="{FF2B5EF4-FFF2-40B4-BE49-F238E27FC236}">
                <a16:creationId xmlns:a16="http://schemas.microsoft.com/office/drawing/2014/main" id="{32EB2719-436B-4F3C-B13B-FD2A28140B0B}"/>
              </a:ext>
            </a:extLst>
          </p:cNvPr>
          <p:cNvSpPr/>
          <p:nvPr/>
        </p:nvSpPr>
        <p:spPr>
          <a:xfrm>
            <a:off x="4138212" y="3230486"/>
            <a:ext cx="360000" cy="36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cxnSp>
        <p:nvCxnSpPr>
          <p:cNvPr id="33" name="カギ線コネクタ 41">
            <a:extLst>
              <a:ext uri="{FF2B5EF4-FFF2-40B4-BE49-F238E27FC236}">
                <a16:creationId xmlns:a16="http://schemas.microsoft.com/office/drawing/2014/main" id="{DFA3A164-E126-423C-9F08-303059802260}"/>
              </a:ext>
            </a:extLst>
          </p:cNvPr>
          <p:cNvCxnSpPr>
            <a:cxnSpLocks/>
            <a:stCxn id="32" idx="3"/>
            <a:endCxn id="29" idx="1"/>
          </p:cNvCxnSpPr>
          <p:nvPr/>
        </p:nvCxnSpPr>
        <p:spPr>
          <a:xfrm flipV="1">
            <a:off x="4498212" y="1990723"/>
            <a:ext cx="859716" cy="1419763"/>
          </a:xfrm>
          <a:prstGeom prst="bentConnector3">
            <a:avLst>
              <a:gd name="adj1" fmla="val 64727"/>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41">
            <a:extLst>
              <a:ext uri="{FF2B5EF4-FFF2-40B4-BE49-F238E27FC236}">
                <a16:creationId xmlns:a16="http://schemas.microsoft.com/office/drawing/2014/main" id="{5CD46CFB-26D7-4EF3-A536-6B909042F64C}"/>
              </a:ext>
            </a:extLst>
          </p:cNvPr>
          <p:cNvCxnSpPr>
            <a:cxnSpLocks/>
          </p:cNvCxnSpPr>
          <p:nvPr/>
        </p:nvCxnSpPr>
        <p:spPr>
          <a:xfrm rot="16200000" flipH="1">
            <a:off x="5698144" y="2497081"/>
            <a:ext cx="576000" cy="288000"/>
          </a:xfrm>
          <a:prstGeom prst="bentConnector3">
            <a:avLst>
              <a:gd name="adj1" fmla="val 27066"/>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43959F74-65F8-444C-A7D6-CFC8D7B61317}"/>
              </a:ext>
            </a:extLst>
          </p:cNvPr>
          <p:cNvSpPr txBox="1"/>
          <p:nvPr/>
        </p:nvSpPr>
        <p:spPr>
          <a:xfrm>
            <a:off x="6493107" y="1959844"/>
            <a:ext cx="2016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この</a:t>
            </a:r>
            <a:r>
              <a:rPr kumimoji="1" lang="ja-JP" altLang="en-US" sz="1400" b="1" i="0" u="none" strike="noStrike" kern="1200" cap="none" spc="0" normalizeH="0" baseline="0" noProof="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アイコンをタップ</a:t>
            </a:r>
            <a:endParaRPr kumimoji="1" lang="ja-JP" altLang="en-US" sz="1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pic>
        <p:nvPicPr>
          <p:cNvPr id="30" name="図 29" descr="スマートフォンを使っているマイナちゃんのイラスト">
            <a:extLst>
              <a:ext uri="{FF2B5EF4-FFF2-40B4-BE49-F238E27FC236}">
                <a16:creationId xmlns:a16="http://schemas.microsoft.com/office/drawing/2014/main" id="{50E528C6-2652-4147-B2DC-D6344A5CE1B9}"/>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608140" y="4612338"/>
            <a:ext cx="902817" cy="1610909"/>
          </a:xfrm>
          <a:prstGeom prst="rect">
            <a:avLst/>
          </a:prstGeom>
        </p:spPr>
      </p:pic>
      <p:sp>
        <p:nvSpPr>
          <p:cNvPr id="69" name="正方形/長方形 68">
            <a:extLst>
              <a:ext uri="{FF2B5EF4-FFF2-40B4-BE49-F238E27FC236}">
                <a16:creationId xmlns:a16="http://schemas.microsoft.com/office/drawing/2014/main" id="{8209E3C3-E98E-4C55-8189-B9952DF419BD}"/>
              </a:ext>
            </a:extLst>
          </p:cNvPr>
          <p:cNvSpPr/>
          <p:nvPr/>
        </p:nvSpPr>
        <p:spPr>
          <a:xfrm>
            <a:off x="6156176" y="1922231"/>
            <a:ext cx="49244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❶</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grpSp>
        <p:nvGrpSpPr>
          <p:cNvPr id="70" name="図形グループ 69">
            <a:extLst>
              <a:ext uri="{FF2B5EF4-FFF2-40B4-BE49-F238E27FC236}">
                <a16:creationId xmlns:a16="http://schemas.microsoft.com/office/drawing/2014/main" id="{0D6A8FA0-9940-4C33-9075-5D89393B5CEB}"/>
              </a:ext>
            </a:extLst>
          </p:cNvPr>
          <p:cNvGrpSpPr/>
          <p:nvPr/>
        </p:nvGrpSpPr>
        <p:grpSpPr>
          <a:xfrm>
            <a:off x="5634502" y="2671119"/>
            <a:ext cx="492443" cy="461665"/>
            <a:chOff x="7528399" y="2591895"/>
            <a:chExt cx="492443" cy="461665"/>
          </a:xfrm>
        </p:grpSpPr>
        <p:sp>
          <p:nvSpPr>
            <p:cNvPr id="71" name="円/楕円 70">
              <a:extLst>
                <a:ext uri="{FF2B5EF4-FFF2-40B4-BE49-F238E27FC236}">
                  <a16:creationId xmlns:a16="http://schemas.microsoft.com/office/drawing/2014/main" id="{11E883B8-6DDC-4CC1-8707-39D7A1542B7E}"/>
                </a:ext>
              </a:extLst>
            </p:cNvPr>
            <p:cNvSpPr>
              <a:spLocks noChangeAspect="1"/>
            </p:cNvSpPr>
            <p:nvPr/>
          </p:nvSpPr>
          <p:spPr>
            <a:xfrm>
              <a:off x="7627502" y="2734482"/>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72" name="正方形/長方形 71">
              <a:extLst>
                <a:ext uri="{FF2B5EF4-FFF2-40B4-BE49-F238E27FC236}">
                  <a16:creationId xmlns:a16="http://schemas.microsoft.com/office/drawing/2014/main" id="{8209E3C3-E98E-4C55-8189-B9952DF419BD}"/>
                </a:ext>
              </a:extLst>
            </p:cNvPr>
            <p:cNvSpPr/>
            <p:nvPr/>
          </p:nvSpPr>
          <p:spPr>
            <a:xfrm>
              <a:off x="7528399" y="2591895"/>
              <a:ext cx="49244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❷</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grpSp>
      <p:sp>
        <p:nvSpPr>
          <p:cNvPr id="73" name="テキスト ボックス 72">
            <a:extLst>
              <a:ext uri="{FF2B5EF4-FFF2-40B4-BE49-F238E27FC236}">
                <a16:creationId xmlns:a16="http://schemas.microsoft.com/office/drawing/2014/main" id="{79AE165D-7433-4954-AB3E-268BE10F3010}"/>
              </a:ext>
            </a:extLst>
          </p:cNvPr>
          <p:cNvSpPr txBox="1"/>
          <p:nvPr/>
        </p:nvSpPr>
        <p:spPr>
          <a:xfrm>
            <a:off x="411484" y="2002336"/>
            <a:ext cx="3236221"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❶</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「マイナポータル」を</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　</a:t>
            </a: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ダブルタップ</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❷</a:t>
            </a:r>
            <a:r>
              <a:rPr kumimoji="1" lang="ja-JP" altLang="en-US"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charset="-128"/>
              </a:rPr>
              <a:t>右上の</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「ログイン</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メニューを開く」まで</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スワイプで移動し、</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ダブルタップ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❸</a:t>
            </a:r>
            <a:r>
              <a:rPr kumimoji="1" lang="ja-JP" altLang="en-US"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charset="-128"/>
              </a:rPr>
              <a:t>利用者登録</a:t>
            </a:r>
            <a:r>
              <a:rPr kumimoji="1" lang="en-US" altLang="ja-JP"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charset="-128"/>
              </a:rPr>
              <a:t>/</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ログイン</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画面の</a:t>
            </a: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ログイン</a:t>
            </a:r>
            <a:r>
              <a:rPr kumimoji="1" lang="ja-JP" altLang="en-US" sz="1800" b="1" i="0" u="none" strike="noStrike" kern="1200" cap="none" spc="-75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a:t>
            </a:r>
            <a:r>
              <a:rPr kumimoji="1" lang="ja-JP" altLang="en-US"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まで</a:t>
            </a:r>
            <a:endParaRPr kumimoji="1" lang="en-US" altLang="ja-JP"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　 スワイプで移動し</a:t>
            </a:r>
            <a:endParaRPr kumimoji="1" lang="en-US" altLang="ja-JP"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kern="0"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ダブルタップ</a:t>
            </a:r>
            <a:endParaRPr kumimoji="1" lang="en-US" altLang="ja-JP"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初めての方も「ログイン</a:t>
            </a:r>
            <a:r>
              <a:rPr kumimoji="1" lang="ja-JP" altLang="en-US" sz="1800" b="1" i="0" u="none" strike="noStrike" kern="1200" cap="none" spc="-75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a:t>
            </a:r>
            <a:endParaRPr kumimoji="1" lang="en-US" altLang="ja-JP" sz="1800" b="1" i="0" u="none" strike="noStrike" kern="1200" cap="none" spc="-75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spc="-750" dirty="0">
                <a:solidFill>
                  <a:prstClr val="black"/>
                </a:solidFill>
                <a:latin typeface="BIZ UDゴシック" panose="020B0400000000000000" pitchFamily="49" charset="-128"/>
                <a:ea typeface="BIZ UDゴシック" panose="020B0400000000000000" pitchFamily="49" charset="-128"/>
              </a:rPr>
              <a:t>　　   </a:t>
            </a:r>
            <a:r>
              <a:rPr kumimoji="1" lang="ja-JP" altLang="en-US"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から進んでください</a:t>
            </a:r>
            <a:endParaRPr kumimoji="1" lang="en-US" altLang="ja-JP"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5" name="object 2" descr="「マイナポータルアプリ」のアイコンの画像">
            <a:extLst>
              <a:ext uri="{FF2B5EF4-FFF2-40B4-BE49-F238E27FC236}">
                <a16:creationId xmlns:a16="http://schemas.microsoft.com/office/drawing/2014/main" id="{F172EA45-1D47-402A-862B-685EEEBACE0C}"/>
              </a:ext>
            </a:extLst>
          </p:cNvPr>
          <p:cNvSpPr>
            <a:spLocks noChangeAspect="1"/>
          </p:cNvSpPr>
          <p:nvPr/>
        </p:nvSpPr>
        <p:spPr>
          <a:xfrm>
            <a:off x="4159968" y="3263550"/>
            <a:ext cx="316488" cy="301337"/>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テキスト ボックス 2">
            <a:extLst>
              <a:ext uri="{FF2B5EF4-FFF2-40B4-BE49-F238E27FC236}">
                <a16:creationId xmlns:a16="http://schemas.microsoft.com/office/drawing/2014/main" id="{79F7E0C4-FA17-86A9-96E8-885E86380E1D}"/>
              </a:ext>
            </a:extLst>
          </p:cNvPr>
          <p:cNvSpPr txBox="1"/>
          <p:nvPr/>
        </p:nvSpPr>
        <p:spPr>
          <a:xfrm>
            <a:off x="434723" y="1509641"/>
            <a:ext cx="4758931" cy="369332"/>
          </a:xfrm>
          <a:prstGeom prst="rect">
            <a:avLst/>
          </a:prstGeom>
          <a:noFill/>
        </p:spPr>
        <p:txBody>
          <a:bodyPr wrap="square" rtlCol="0">
            <a:spAutoFit/>
          </a:bodyPr>
          <a:lstStyle/>
          <a:p>
            <a:r>
              <a:rPr kumimoji="1" lang="ja-JP" altLang="en-US" b="1" dirty="0">
                <a:latin typeface="BIZ UDゴシック" panose="020B0400000000000000" pitchFamily="49" charset="-128"/>
                <a:ea typeface="BIZ UDゴシック" panose="020B0400000000000000" pitchFamily="49" charset="-128"/>
              </a:rPr>
              <a:t>マイナポータルアプリへのログイン方法</a:t>
            </a:r>
          </a:p>
        </p:txBody>
      </p:sp>
    </p:spTree>
    <p:extLst>
      <p:ext uri="{BB962C8B-B14F-4D97-AF65-F5344CB8AC3E}">
        <p14:creationId xmlns:p14="http://schemas.microsoft.com/office/powerpoint/2010/main" val="267605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a:extLst>
              <a:ext uri="{FF2B5EF4-FFF2-40B4-BE49-F238E27FC236}">
                <a16:creationId xmlns:a16="http://schemas.microsoft.com/office/drawing/2014/main" id="{5740E3A7-FEB0-46B0-933C-164BA4C08EE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9" name="オブジェクト 8" hidden="1">
                        <a:extLst>
                          <a:ext uri="{FF2B5EF4-FFF2-40B4-BE49-F238E27FC236}">
                            <a16:creationId xmlns:a16="http://schemas.microsoft.com/office/drawing/2014/main" id="{5740E3A7-FEB0-46B0-933C-164BA4C08EE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7" name="テキスト ボックス 46">
            <a:extLst>
              <a:ext uri="{FF2B5EF4-FFF2-40B4-BE49-F238E27FC236}">
                <a16:creationId xmlns:a16="http://schemas.microsoft.com/office/drawing/2014/main" id="{FC962CB7-FD51-4AA5-AF9C-8624CEFA1D50}"/>
              </a:ext>
            </a:extLst>
          </p:cNvPr>
          <p:cNvSpPr txBox="1"/>
          <p:nvPr/>
        </p:nvSpPr>
        <p:spPr>
          <a:xfrm>
            <a:off x="6485874" y="3924253"/>
            <a:ext cx="1973874" cy="1600438"/>
          </a:xfrm>
          <a:prstGeom prst="rect">
            <a:avLst/>
          </a:prstGeom>
          <a:solidFill>
            <a:srgbClr val="FFFF99"/>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パスワードを３回間違えると不正防止のためロックがかかります。</a:t>
            </a:r>
            <a:endPar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正しいパスワードを確認してから入力してください。</a:t>
            </a:r>
          </a:p>
        </p:txBody>
      </p:sp>
      <p:sp>
        <p:nvSpPr>
          <p:cNvPr id="2" name="タイトル 1"/>
          <p:cNvSpPr>
            <a:spLocks noGrp="1"/>
          </p:cNvSpPr>
          <p:nvPr>
            <p:ph type="ctrTitle"/>
          </p:nvPr>
        </p:nvSpPr>
        <p:spPr>
          <a:xfrm>
            <a:off x="1767718" y="533521"/>
            <a:ext cx="5109091" cy="535531"/>
          </a:xfrm>
        </p:spPr>
        <p:txBody>
          <a:bodyPr vert="horz" wrap="none">
            <a:spAutoFit/>
          </a:bodyPr>
          <a:lstStyle/>
          <a:p>
            <a:r>
              <a:rPr lang="ja-JP" altLang="en-US" dirty="0">
                <a:latin typeface="BIZ UDゴシック" panose="020B0400000000000000" pitchFamily="49" charset="-128"/>
                <a:ea typeface="BIZ UDゴシック" panose="020B0400000000000000" pitchFamily="49" charset="-128"/>
              </a:rPr>
              <a:t>マイナポータルの利用開始</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2-D</a:t>
            </a:r>
            <a:endParaRPr kumimoji="1" lang="en-US"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p:txBody>
      </p:sp>
      <p:sp>
        <p:nvSpPr>
          <p:cNvPr id="7" name="字幕 6">
            <a:extLst>
              <a:ext uri="{FF2B5EF4-FFF2-40B4-BE49-F238E27FC236}">
                <a16:creationId xmlns:a16="http://schemas.microsoft.com/office/drawing/2014/main" id="{72574FA4-1AE5-4A80-A738-AAB6EBF4D916}"/>
              </a:ext>
            </a:extLst>
          </p:cNvPr>
          <p:cNvSpPr>
            <a:spLocks noGrp="1"/>
          </p:cNvSpPr>
          <p:nvPr>
            <p:ph type="subTitle" idx="1"/>
          </p:nvPr>
        </p:nvSpPr>
        <p:spPr>
          <a:xfrm>
            <a:off x="540472" y="1412776"/>
            <a:ext cx="8280000" cy="396000"/>
          </a:xfrm>
        </p:spPr>
        <p:txBody>
          <a:bodyPr>
            <a:normAutofit/>
          </a:bodyPr>
          <a:lstStyle/>
          <a:p>
            <a:r>
              <a:rPr lang="ja-JP" altLang="en-US" sz="1900" dirty="0">
                <a:latin typeface="BIZ UDゴシック" panose="020B0400000000000000" pitchFamily="49" charset="-128"/>
                <a:ea typeface="BIZ UDゴシック" panose="020B0400000000000000" pitchFamily="49" charset="-128"/>
              </a:rPr>
              <a:t>マイナンバーカードの</a:t>
            </a:r>
            <a:r>
              <a:rPr lang="ja-JP" altLang="en-US" sz="1900" dirty="0">
                <a:solidFill>
                  <a:srgbClr val="0070C0"/>
                </a:solidFill>
                <a:latin typeface="BIZ UDゴシック" panose="020B0400000000000000" pitchFamily="49" charset="-128"/>
                <a:ea typeface="BIZ UDゴシック" panose="020B0400000000000000" pitchFamily="49" charset="-128"/>
              </a:rPr>
              <a:t>利用者証明用電子証明書</a:t>
            </a:r>
            <a:r>
              <a:rPr lang="ja-JP" altLang="en-US" sz="1900" dirty="0">
                <a:latin typeface="BIZ UDゴシック" panose="020B0400000000000000" pitchFamily="49" charset="-128"/>
                <a:ea typeface="BIZ UDゴシック" panose="020B0400000000000000" pitchFamily="49" charset="-128"/>
              </a:rPr>
              <a:t>の認証です。</a:t>
            </a:r>
          </a:p>
          <a:p>
            <a:endParaRPr lang="ja-JP" altLang="en-US" dirty="0">
              <a:latin typeface="BIZ UDゴシック" panose="020B0400000000000000" pitchFamily="49" charset="-128"/>
              <a:ea typeface="BIZ UDゴシック" panose="020B0400000000000000" pitchFamily="49" charset="-128"/>
            </a:endParaRPr>
          </a:p>
        </p:txBody>
      </p:sp>
      <p:pic>
        <p:nvPicPr>
          <p:cNvPr id="8" name="図 7" descr="利用者証明用電子証明書のパスワード入力画面の画像">
            <a:extLst>
              <a:ext uri="{FF2B5EF4-FFF2-40B4-BE49-F238E27FC236}">
                <a16:creationId xmlns:a16="http://schemas.microsoft.com/office/drawing/2014/main" id="{41A9E31F-88C5-4409-A5C2-53540922B734}"/>
              </a:ext>
            </a:extLst>
          </p:cNvPr>
          <p:cNvPicPr>
            <a:picLocks noChangeAspect="1"/>
          </p:cNvPicPr>
          <p:nvPr/>
        </p:nvPicPr>
        <p:blipFill>
          <a:blip r:embed="rId6"/>
          <a:stretch>
            <a:fillRect/>
          </a:stretch>
        </p:blipFill>
        <p:spPr>
          <a:xfrm>
            <a:off x="4581802" y="3139848"/>
            <a:ext cx="1678324" cy="2985178"/>
          </a:xfrm>
          <a:prstGeom prst="rect">
            <a:avLst/>
          </a:prstGeom>
          <a:ln w="9525">
            <a:solidFill>
              <a:schemeClr val="tx1">
                <a:lumMod val="50000"/>
                <a:lumOff val="50000"/>
              </a:schemeClr>
            </a:solidFill>
          </a:ln>
        </p:spPr>
      </p:pic>
      <p:sp>
        <p:nvSpPr>
          <p:cNvPr id="32" name="正方形/長方形 31">
            <a:extLst>
              <a:ext uri="{FF2B5EF4-FFF2-40B4-BE49-F238E27FC236}">
                <a16:creationId xmlns:a16="http://schemas.microsoft.com/office/drawing/2014/main" id="{00EF3C28-0F1C-4B73-BCD9-41834E5BB283}"/>
              </a:ext>
            </a:extLst>
          </p:cNvPr>
          <p:cNvSpPr/>
          <p:nvPr/>
        </p:nvSpPr>
        <p:spPr>
          <a:xfrm>
            <a:off x="4621354" y="4405577"/>
            <a:ext cx="1548654" cy="23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33" name="正方形/長方形 32">
            <a:extLst>
              <a:ext uri="{FF2B5EF4-FFF2-40B4-BE49-F238E27FC236}">
                <a16:creationId xmlns:a16="http://schemas.microsoft.com/office/drawing/2014/main" id="{84A81D2B-7329-4B2F-A3F8-F3C567E2A1CC}"/>
              </a:ext>
            </a:extLst>
          </p:cNvPr>
          <p:cNvSpPr/>
          <p:nvPr/>
        </p:nvSpPr>
        <p:spPr>
          <a:xfrm>
            <a:off x="4621355" y="4718441"/>
            <a:ext cx="1548653" cy="23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53" name="テキスト ボックス 52">
            <a:extLst>
              <a:ext uri="{FF2B5EF4-FFF2-40B4-BE49-F238E27FC236}">
                <a16:creationId xmlns:a16="http://schemas.microsoft.com/office/drawing/2014/main" id="{8F8E28D4-FACC-498C-BE0A-709CBA77DE7B}"/>
              </a:ext>
            </a:extLst>
          </p:cNvPr>
          <p:cNvSpPr txBox="1"/>
          <p:nvPr/>
        </p:nvSpPr>
        <p:spPr>
          <a:xfrm>
            <a:off x="691751" y="3144257"/>
            <a:ext cx="3466901" cy="2893100"/>
          </a:xfrm>
          <a:prstGeom prst="rect">
            <a:avLst/>
          </a:prstGeom>
          <a:noFill/>
          <a:ln>
            <a:noFill/>
          </a:ln>
        </p:spPr>
        <p:txBody>
          <a:bodyPr wrap="square" rtlCol="0">
            <a:spAutoFit/>
          </a:bodyPr>
          <a:lstStyle/>
          <a:p>
            <a:pPr marR="0" lvl="0" algn="l" defTabSz="914400" rtl="0" eaLnBrk="1" fontAlgn="auto" latinLnBrk="0" hangingPunct="1">
              <a:lnSpc>
                <a:spcPct val="9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スワイプで移動し</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R="0" lvl="0" algn="l" defTabSz="914400" rtl="0" eaLnBrk="1" fontAlgn="auto" latinLnBrk="0" hangingPunct="1">
              <a:lnSpc>
                <a:spcPct val="9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「数字４桁</a:t>
            </a:r>
            <a:r>
              <a:rPr lang="ja-JP" altLang="en-US" b="1" dirty="0">
                <a:solidFill>
                  <a:prstClr val="black"/>
                </a:solidFill>
                <a:latin typeface="BIZ UDゴシック" panose="020B0400000000000000" pitchFamily="49" charset="-128"/>
                <a:ea typeface="BIZ UDゴシック" panose="020B0400000000000000" pitchFamily="49" charset="-128"/>
              </a:rPr>
              <a:t>」の</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セキュリティ</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R="0" lvl="0" algn="l" defTabSz="914400" rtl="0" eaLnBrk="1" fontAlgn="auto" latinLnBrk="0" hangingPunct="1">
              <a:lnSpc>
                <a:spcPct val="9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保護された入力フィールドで</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R="0" lvl="0" algn="l" defTabSz="914400" rtl="0" eaLnBrk="1" fontAlgn="auto" latinLnBrk="0" hangingPunct="1">
              <a:lnSpc>
                <a:spcPct val="9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ダブルタップ</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数字のみのシステムキーボードが表示されるので、利用者証明用電子証明書の数字４桁のパスワードを入力</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Bef>
                <a:spcPts val="12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スワイプで移動し、画面中央に</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90000"/>
              </a:lnSpc>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ある「次へ」をダブルタップ</a:t>
            </a:r>
            <a:endParaRPr kumimoji="1" lang="ja-JP" altLang="en-US" sz="1800" b="1" i="0" u="none" strike="noStrike" kern="12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mn-cs"/>
            </a:endParaRPr>
          </a:p>
        </p:txBody>
      </p:sp>
      <p:grpSp>
        <p:nvGrpSpPr>
          <p:cNvPr id="37" name="図形グループ 45">
            <a:extLst>
              <a:ext uri="{FF2B5EF4-FFF2-40B4-BE49-F238E27FC236}">
                <a16:creationId xmlns:a16="http://schemas.microsoft.com/office/drawing/2014/main" id="{AAE32B62-0116-B75B-D247-9C0048FAE956}"/>
              </a:ext>
            </a:extLst>
          </p:cNvPr>
          <p:cNvGrpSpPr/>
          <p:nvPr/>
        </p:nvGrpSpPr>
        <p:grpSpPr>
          <a:xfrm>
            <a:off x="4306965" y="4587009"/>
            <a:ext cx="492444" cy="461665"/>
            <a:chOff x="6286385" y="3181973"/>
            <a:chExt cx="492444" cy="461665"/>
          </a:xfrm>
        </p:grpSpPr>
        <p:sp>
          <p:nvSpPr>
            <p:cNvPr id="38" name="円/楕円 47">
              <a:extLst>
                <a:ext uri="{FF2B5EF4-FFF2-40B4-BE49-F238E27FC236}">
                  <a16:creationId xmlns:a16="http://schemas.microsoft.com/office/drawing/2014/main" id="{9699BD3C-82D8-03D3-8DD4-029BC1AB317D}"/>
                </a:ext>
              </a:extLst>
            </p:cNvPr>
            <p:cNvSpPr>
              <a:spLocks noChangeAspect="1"/>
            </p:cNvSpPr>
            <p:nvPr/>
          </p:nvSpPr>
          <p:spPr>
            <a:xfrm>
              <a:off x="6405867" y="3277806"/>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39" name="正方形/長方形 38">
              <a:extLst>
                <a:ext uri="{FF2B5EF4-FFF2-40B4-BE49-F238E27FC236}">
                  <a16:creationId xmlns:a16="http://schemas.microsoft.com/office/drawing/2014/main" id="{1E78D444-A800-FF0E-4315-4CF0C23710B5}"/>
                </a:ext>
              </a:extLst>
            </p:cNvPr>
            <p:cNvSpPr/>
            <p:nvPr/>
          </p:nvSpPr>
          <p:spPr>
            <a:xfrm>
              <a:off x="6286385" y="3181973"/>
              <a:ext cx="492444"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❸</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grpSp>
      <p:sp>
        <p:nvSpPr>
          <p:cNvPr id="40" name="正方形/長方形 39">
            <a:extLst>
              <a:ext uri="{FF2B5EF4-FFF2-40B4-BE49-F238E27FC236}">
                <a16:creationId xmlns:a16="http://schemas.microsoft.com/office/drawing/2014/main" id="{6F2AC699-E42E-02AA-D40E-FDB3C1B8D1DC}"/>
              </a:ext>
            </a:extLst>
          </p:cNvPr>
          <p:cNvSpPr/>
          <p:nvPr/>
        </p:nvSpPr>
        <p:spPr>
          <a:xfrm>
            <a:off x="268601" y="3015977"/>
            <a:ext cx="543740"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kumimoji="1" lang="en-US" altLang="ja-JP"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41" name="正方形/長方形 40">
            <a:extLst>
              <a:ext uri="{FF2B5EF4-FFF2-40B4-BE49-F238E27FC236}">
                <a16:creationId xmlns:a16="http://schemas.microsoft.com/office/drawing/2014/main" id="{F721D2BB-2EF2-318F-2A5A-A5536F45E42D}"/>
              </a:ext>
            </a:extLst>
          </p:cNvPr>
          <p:cNvSpPr/>
          <p:nvPr/>
        </p:nvSpPr>
        <p:spPr>
          <a:xfrm>
            <a:off x="261000" y="4126776"/>
            <a:ext cx="543740"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❷</a:t>
            </a:r>
            <a:endParaRPr kumimoji="1" lang="en-US" altLang="ja-JP"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42" name="正方形/長方形 41">
            <a:extLst>
              <a:ext uri="{FF2B5EF4-FFF2-40B4-BE49-F238E27FC236}">
                <a16:creationId xmlns:a16="http://schemas.microsoft.com/office/drawing/2014/main" id="{676A1447-58C6-B8C6-93E0-F07775DB5A43}"/>
              </a:ext>
            </a:extLst>
          </p:cNvPr>
          <p:cNvSpPr/>
          <p:nvPr/>
        </p:nvSpPr>
        <p:spPr>
          <a:xfrm>
            <a:off x="277871" y="5317872"/>
            <a:ext cx="52520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kumimoji="1" lang="en-US" altLang="ja-JP"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3" name="テキスト ボックス 2">
            <a:extLst>
              <a:ext uri="{FF2B5EF4-FFF2-40B4-BE49-F238E27FC236}">
                <a16:creationId xmlns:a16="http://schemas.microsoft.com/office/drawing/2014/main" id="{B4C87B5D-8C4B-BA0F-4A4B-4860B4FE45BB}"/>
              </a:ext>
            </a:extLst>
          </p:cNvPr>
          <p:cNvSpPr txBox="1"/>
          <p:nvPr/>
        </p:nvSpPr>
        <p:spPr>
          <a:xfrm>
            <a:off x="441654" y="1848995"/>
            <a:ext cx="8253661" cy="1077218"/>
          </a:xfrm>
          <a:prstGeom prst="rect">
            <a:avLst/>
          </a:prstGeom>
          <a:noFill/>
          <a:ln w="22225">
            <a:solidFill>
              <a:srgbClr val="0096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利用者証明用電子証明書とは、「ログインした者が、利用者本人であること」を証明</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BIZ UDゴシック" panose="020B0400000000000000" pitchFamily="49" charset="-128"/>
                <a:ea typeface="BIZ UDゴシック" panose="020B0400000000000000" pitchFamily="49" charset="-128"/>
              </a:rPr>
              <a:t>　</a:t>
            </a: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する電子証明書のことで、マイナンバーカードに搭載されています。</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1" dirty="0">
                <a:solidFill>
                  <a:prstClr val="black"/>
                </a:solidFill>
                <a:latin typeface="BIZ UDゴシック" panose="020B0400000000000000" pitchFamily="49" charset="-128"/>
                <a:ea typeface="BIZ UDゴシック" panose="020B0400000000000000" pitchFamily="49" charset="-128"/>
              </a:rPr>
              <a:t>※</a:t>
            </a:r>
            <a:r>
              <a:rPr lang="ja-JP" altLang="en-US" sz="1600" b="1" dirty="0">
                <a:solidFill>
                  <a:prstClr val="black"/>
                </a:solidFill>
                <a:latin typeface="BIZ UDゴシック" panose="020B0400000000000000" pitchFamily="49" charset="-128"/>
                <a:ea typeface="BIZ UDゴシック" panose="020B0400000000000000" pitchFamily="49" charset="-128"/>
              </a:rPr>
              <a:t> 利用者証明用電子証明書のパスワードとは、マイナンバーカードを市区町村の窓口で</a:t>
            </a:r>
            <a:endParaRPr lang="en-US" altLang="ja-JP" sz="1600" b="1" dirty="0">
              <a:solidFill>
                <a:prstClr val="black"/>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BIZ UDゴシック" panose="020B0400000000000000" pitchFamily="49" charset="-128"/>
                <a:ea typeface="BIZ UDゴシック" panose="020B0400000000000000" pitchFamily="49" charset="-128"/>
              </a:rPr>
              <a:t>　受け取った際、利用者証明用電子証明書に設定した数字４桁のことです。</a:t>
            </a:r>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pSp>
        <p:nvGrpSpPr>
          <p:cNvPr id="5" name="図形グループ 45">
            <a:extLst>
              <a:ext uri="{FF2B5EF4-FFF2-40B4-BE49-F238E27FC236}">
                <a16:creationId xmlns:a16="http://schemas.microsoft.com/office/drawing/2014/main" id="{5797B638-2B8E-C4CF-D7AA-7FB7C2905552}"/>
              </a:ext>
            </a:extLst>
          </p:cNvPr>
          <p:cNvGrpSpPr/>
          <p:nvPr/>
        </p:nvGrpSpPr>
        <p:grpSpPr>
          <a:xfrm>
            <a:off x="4303445" y="4277542"/>
            <a:ext cx="492444" cy="461665"/>
            <a:chOff x="6286385" y="3185771"/>
            <a:chExt cx="492444" cy="461665"/>
          </a:xfrm>
        </p:grpSpPr>
        <p:sp>
          <p:nvSpPr>
            <p:cNvPr id="6" name="円/楕円 47">
              <a:extLst>
                <a:ext uri="{FF2B5EF4-FFF2-40B4-BE49-F238E27FC236}">
                  <a16:creationId xmlns:a16="http://schemas.microsoft.com/office/drawing/2014/main" id="{F307DA34-DCF3-77C6-BF52-0E80437D2C12}"/>
                </a:ext>
              </a:extLst>
            </p:cNvPr>
            <p:cNvSpPr>
              <a:spLocks noChangeAspect="1"/>
            </p:cNvSpPr>
            <p:nvPr/>
          </p:nvSpPr>
          <p:spPr>
            <a:xfrm>
              <a:off x="6405867" y="3277806"/>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0" name="正方形/長方形 9">
              <a:extLst>
                <a:ext uri="{FF2B5EF4-FFF2-40B4-BE49-F238E27FC236}">
                  <a16:creationId xmlns:a16="http://schemas.microsoft.com/office/drawing/2014/main" id="{D84F61C0-5A22-B98A-5DBC-0D92FEEA7E1E}"/>
                </a:ext>
              </a:extLst>
            </p:cNvPr>
            <p:cNvSpPr/>
            <p:nvPr/>
          </p:nvSpPr>
          <p:spPr>
            <a:xfrm>
              <a:off x="6286385" y="3185771"/>
              <a:ext cx="492444"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❶</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grpSp>
    </p:spTree>
    <p:extLst>
      <p:ext uri="{BB962C8B-B14F-4D97-AF65-F5344CB8AC3E}">
        <p14:creationId xmlns:p14="http://schemas.microsoft.com/office/powerpoint/2010/main" val="745840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a:extLst>
              <a:ext uri="{FF2B5EF4-FFF2-40B4-BE49-F238E27FC236}">
                <a16:creationId xmlns:a16="http://schemas.microsoft.com/office/drawing/2014/main" id="{5740E3A7-FEB0-46B0-933C-164BA4C08EE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9" name="オブジェクト 8" hidden="1">
                        <a:extLst>
                          <a:ext uri="{FF2B5EF4-FFF2-40B4-BE49-F238E27FC236}">
                            <a16:creationId xmlns:a16="http://schemas.microsoft.com/office/drawing/2014/main" id="{5740E3A7-FEB0-46B0-933C-164BA4C08EE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2-D</a:t>
            </a:r>
            <a:endParaRPr kumimoji="1" lang="en-US"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p:txBody>
      </p:sp>
      <p:sp>
        <p:nvSpPr>
          <p:cNvPr id="24" name="object 9" descr="マイナンバーカードをスマートフォン裏面に密着させているイラスト"/>
          <p:cNvSpPr>
            <a:spLocks noChangeAspect="1"/>
          </p:cNvSpPr>
          <p:nvPr/>
        </p:nvSpPr>
        <p:spPr>
          <a:xfrm>
            <a:off x="3843900" y="1989253"/>
            <a:ext cx="1440000" cy="2560000"/>
          </a:xfrm>
          <a:prstGeom prst="rect">
            <a:avLst/>
          </a:prstGeom>
          <a:blipFill>
            <a:blip r:embed="rId6" cstate="print"/>
            <a:stretch>
              <a:fillRect/>
            </a:stretch>
          </a:blipFill>
          <a:ln w="9525">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8" name="object 13" descr="ログイン認証の成功を表しているイラスト"/>
          <p:cNvSpPr>
            <a:spLocks noChangeAspect="1"/>
          </p:cNvSpPr>
          <p:nvPr/>
        </p:nvSpPr>
        <p:spPr>
          <a:xfrm>
            <a:off x="6394156" y="1989253"/>
            <a:ext cx="1440000" cy="2560000"/>
          </a:xfrm>
          <a:prstGeom prst="rect">
            <a:avLst/>
          </a:prstGeom>
          <a:blipFill>
            <a:blip r:embed="rId7" cstate="print"/>
            <a:stretch>
              <a:fillRect/>
            </a:stretch>
          </a:blipFill>
          <a:ln w="9525">
            <a:solidFill>
              <a:schemeClr val="tx1">
                <a:lumMod val="50000"/>
                <a:lumOff val="5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3" name="テキスト ボックス 52">
            <a:extLst>
              <a:ext uri="{FF2B5EF4-FFF2-40B4-BE49-F238E27FC236}">
                <a16:creationId xmlns:a16="http://schemas.microsoft.com/office/drawing/2014/main" id="{8F8E28D4-FACC-498C-BE0A-709CBA77DE7B}"/>
              </a:ext>
            </a:extLst>
          </p:cNvPr>
          <p:cNvSpPr txBox="1"/>
          <p:nvPr/>
        </p:nvSpPr>
        <p:spPr>
          <a:xfrm>
            <a:off x="661761" y="2044996"/>
            <a:ext cx="2812296" cy="2336024"/>
          </a:xfrm>
          <a:prstGeom prst="rect">
            <a:avLst/>
          </a:prstGeom>
          <a:noFill/>
        </p:spPr>
        <p:txBody>
          <a:bodyPr wrap="square" rtlCol="0">
            <a:spAutoFit/>
          </a:bodyPr>
          <a:lstStyle/>
          <a:p>
            <a:pPr marL="0" marR="0" lvl="0" indent="0" algn="l" defTabSz="914400" rtl="0" eaLnBrk="1" fontAlgn="auto" latinLnBrk="0" hangingPunct="1">
              <a:lnSpc>
                <a:spcPct val="90000"/>
              </a:lnSpc>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マイナンバーカードを</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スマホ裏面に密着させ、</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少し待ちます</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「認証に成功しました」</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と読み上げるまでマイ</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ナンバーカードを密着</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させたままにして</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ください</a:t>
            </a:r>
          </a:p>
        </p:txBody>
      </p:sp>
      <p:sp>
        <p:nvSpPr>
          <p:cNvPr id="36" name="正方形/長方形 35">
            <a:extLst>
              <a:ext uri="{FF2B5EF4-FFF2-40B4-BE49-F238E27FC236}">
                <a16:creationId xmlns:a16="http://schemas.microsoft.com/office/drawing/2014/main" id="{F04CE5BE-76F3-7F14-0194-B3FE7F90B22D}"/>
              </a:ext>
            </a:extLst>
          </p:cNvPr>
          <p:cNvSpPr/>
          <p:nvPr/>
        </p:nvSpPr>
        <p:spPr>
          <a:xfrm>
            <a:off x="334280" y="1936681"/>
            <a:ext cx="543740"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❹</a:t>
            </a:r>
            <a:endParaRPr kumimoji="1" lang="en-US" altLang="ja-JP"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37" name="正方形/長方形 36">
            <a:extLst>
              <a:ext uri="{FF2B5EF4-FFF2-40B4-BE49-F238E27FC236}">
                <a16:creationId xmlns:a16="http://schemas.microsoft.com/office/drawing/2014/main" id="{90F7BF84-E268-8CCA-E112-CE910C8905CF}"/>
              </a:ext>
            </a:extLst>
          </p:cNvPr>
          <p:cNvSpPr/>
          <p:nvPr/>
        </p:nvSpPr>
        <p:spPr>
          <a:xfrm>
            <a:off x="318896" y="2905780"/>
            <a:ext cx="543740"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kumimoji="1" lang="en-US" altLang="ja-JP"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12" name="テキスト ボックス 11">
            <a:extLst>
              <a:ext uri="{FF2B5EF4-FFF2-40B4-BE49-F238E27FC236}">
                <a16:creationId xmlns:a16="http://schemas.microsoft.com/office/drawing/2014/main" id="{274307B3-0BF8-AF6C-5E62-0FDC5D21AD3A}"/>
              </a:ext>
            </a:extLst>
          </p:cNvPr>
          <p:cNvSpPr txBox="1"/>
          <p:nvPr/>
        </p:nvSpPr>
        <p:spPr>
          <a:xfrm>
            <a:off x="3299509" y="4923930"/>
            <a:ext cx="254498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スマートフォンの機種により、マイナンバーカードの読み取り位置が異なります。</a:t>
            </a:r>
            <a:endParaRPr kumimoji="1" lang="ja-JP" altLang="en-US" sz="1600" b="1" i="0" u="none" strike="noStrike" kern="12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mn-cs"/>
            </a:endParaRPr>
          </a:p>
        </p:txBody>
      </p:sp>
      <p:sp>
        <p:nvSpPr>
          <p:cNvPr id="13" name="テキスト ボックス 12">
            <a:extLst>
              <a:ext uri="{FF2B5EF4-FFF2-40B4-BE49-F238E27FC236}">
                <a16:creationId xmlns:a16="http://schemas.microsoft.com/office/drawing/2014/main" id="{CCE9CEF5-CA40-BDD2-100F-005E6DABB689}"/>
              </a:ext>
            </a:extLst>
          </p:cNvPr>
          <p:cNvSpPr txBox="1"/>
          <p:nvPr/>
        </p:nvSpPr>
        <p:spPr>
          <a:xfrm>
            <a:off x="6019039" y="4896798"/>
            <a:ext cx="25449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初めてログインする方は、認証後に利用者登録の画面が表示されます。</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タイトル 1">
            <a:extLst>
              <a:ext uri="{FF2B5EF4-FFF2-40B4-BE49-F238E27FC236}">
                <a16:creationId xmlns:a16="http://schemas.microsoft.com/office/drawing/2014/main" id="{C37886A8-1443-A3AA-0641-49F6D60D39CF}"/>
              </a:ext>
            </a:extLst>
          </p:cNvPr>
          <p:cNvSpPr>
            <a:spLocks noGrp="1"/>
          </p:cNvSpPr>
          <p:nvPr>
            <p:ph type="ctrTitle"/>
          </p:nvPr>
        </p:nvSpPr>
        <p:spPr>
          <a:xfrm>
            <a:off x="1767718" y="533521"/>
            <a:ext cx="5109091" cy="535531"/>
          </a:xfrm>
        </p:spPr>
        <p:txBody>
          <a:bodyPr vert="horz" wrap="none">
            <a:spAutoFit/>
          </a:bodyPr>
          <a:lstStyle/>
          <a:p>
            <a:r>
              <a:rPr lang="ja-JP" altLang="en-US" dirty="0">
                <a:latin typeface="BIZ UDゴシック" panose="020B0400000000000000" pitchFamily="49" charset="-128"/>
                <a:ea typeface="BIZ UDゴシック" panose="020B0400000000000000" pitchFamily="49" charset="-128"/>
              </a:rPr>
              <a:t>マイナポータルの利用開始</a:t>
            </a:r>
          </a:p>
        </p:txBody>
      </p:sp>
      <p:sp>
        <p:nvSpPr>
          <p:cNvPr id="2" name="正方形/長方形 1">
            <a:extLst>
              <a:ext uri="{FF2B5EF4-FFF2-40B4-BE49-F238E27FC236}">
                <a16:creationId xmlns:a16="http://schemas.microsoft.com/office/drawing/2014/main" id="{C5DE23C0-D606-5D06-5DCA-A4D394376201}"/>
              </a:ext>
            </a:extLst>
          </p:cNvPr>
          <p:cNvSpPr/>
          <p:nvPr/>
        </p:nvSpPr>
        <p:spPr>
          <a:xfrm>
            <a:off x="3485648" y="3377380"/>
            <a:ext cx="49244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❹</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3" name="正方形/長方形 2">
            <a:extLst>
              <a:ext uri="{FF2B5EF4-FFF2-40B4-BE49-F238E27FC236}">
                <a16:creationId xmlns:a16="http://schemas.microsoft.com/office/drawing/2014/main" id="{F5393901-D144-B09B-6FD8-19EE0A9C433F}"/>
              </a:ext>
            </a:extLst>
          </p:cNvPr>
          <p:cNvSpPr/>
          <p:nvPr/>
        </p:nvSpPr>
        <p:spPr>
          <a:xfrm>
            <a:off x="6064014" y="3362632"/>
            <a:ext cx="49244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3323735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hidden="1">
            <a:extLst>
              <a:ext uri="{FF2B5EF4-FFF2-40B4-BE49-F238E27FC236}">
                <a16:creationId xmlns:a16="http://schemas.microsoft.com/office/drawing/2014/main" id="{F245D726-E943-43FF-B9FB-B0F36C96FF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0" name="オブジェクト 9" hidden="1">
                        <a:extLst>
                          <a:ext uri="{FF2B5EF4-FFF2-40B4-BE49-F238E27FC236}">
                            <a16:creationId xmlns:a16="http://schemas.microsoft.com/office/drawing/2014/main" id="{F245D726-E943-43FF-B9FB-B0F36C96FF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2-D</a:t>
            </a:r>
          </a:p>
        </p:txBody>
      </p:sp>
      <p:sp>
        <p:nvSpPr>
          <p:cNvPr id="7" name="字幕 6">
            <a:extLst>
              <a:ext uri="{FF2B5EF4-FFF2-40B4-BE49-F238E27FC236}">
                <a16:creationId xmlns:a16="http://schemas.microsoft.com/office/drawing/2014/main" id="{72574FA4-1AE5-4A80-A738-AAB6EBF4D916}"/>
              </a:ext>
            </a:extLst>
          </p:cNvPr>
          <p:cNvSpPr>
            <a:spLocks noGrp="1"/>
          </p:cNvSpPr>
          <p:nvPr>
            <p:ph type="subTitle" idx="1"/>
          </p:nvPr>
        </p:nvSpPr>
        <p:spPr>
          <a:xfrm>
            <a:off x="507804" y="1459133"/>
            <a:ext cx="8280000" cy="396000"/>
          </a:xfrm>
        </p:spPr>
        <p:txBody>
          <a:bodyPr>
            <a:normAutofit/>
          </a:bodyPr>
          <a:lstStyle/>
          <a:p>
            <a:r>
              <a:rPr lang="ja-JP" altLang="en-US" sz="2000" dirty="0">
                <a:latin typeface="BIZ UDゴシック" panose="020B0400000000000000" pitchFamily="49" charset="-128"/>
                <a:ea typeface="BIZ UDゴシック" panose="020B0400000000000000" pitchFamily="49" charset="-128"/>
              </a:rPr>
              <a:t>初めてログインする方は、利用者登録が必要です。</a:t>
            </a:r>
          </a:p>
          <a:p>
            <a:endParaRPr lang="ja-JP" altLang="en-US" dirty="0">
              <a:latin typeface="BIZ UDゴシック" panose="020B0400000000000000" pitchFamily="49" charset="-128"/>
              <a:ea typeface="BIZ UDゴシック" panose="020B0400000000000000" pitchFamily="49" charset="-128"/>
            </a:endParaRPr>
          </a:p>
        </p:txBody>
      </p:sp>
      <p:pic>
        <p:nvPicPr>
          <p:cNvPr id="5" name="図 4" descr="「利用者登録へ進む」ボタンがある画面の画像">
            <a:extLst>
              <a:ext uri="{FF2B5EF4-FFF2-40B4-BE49-F238E27FC236}">
                <a16:creationId xmlns:a16="http://schemas.microsoft.com/office/drawing/2014/main" id="{355117CA-8999-4359-AFA9-68A65A8E174E}"/>
              </a:ext>
            </a:extLst>
          </p:cNvPr>
          <p:cNvPicPr>
            <a:picLocks noChangeAspect="1"/>
          </p:cNvPicPr>
          <p:nvPr/>
        </p:nvPicPr>
        <p:blipFill>
          <a:blip r:embed="rId6"/>
          <a:stretch>
            <a:fillRect/>
          </a:stretch>
        </p:blipFill>
        <p:spPr>
          <a:xfrm>
            <a:off x="4591975" y="2218027"/>
            <a:ext cx="1505499" cy="2641069"/>
          </a:xfrm>
          <a:prstGeom prst="rect">
            <a:avLst/>
          </a:prstGeom>
          <a:ln>
            <a:solidFill>
              <a:schemeClr val="tx1">
                <a:lumMod val="50000"/>
                <a:lumOff val="50000"/>
              </a:schemeClr>
            </a:solidFill>
          </a:ln>
        </p:spPr>
      </p:pic>
      <p:pic>
        <p:nvPicPr>
          <p:cNvPr id="9" name="図 8" descr="メール通知の選択とメールアドレスの入力をする「利用者登録」画面の画像">
            <a:extLst>
              <a:ext uri="{FF2B5EF4-FFF2-40B4-BE49-F238E27FC236}">
                <a16:creationId xmlns:a16="http://schemas.microsoft.com/office/drawing/2014/main" id="{C152E841-2F21-431A-8118-ABECA5B1A4AD}"/>
              </a:ext>
            </a:extLst>
          </p:cNvPr>
          <p:cNvPicPr>
            <a:picLocks noChangeAspect="1"/>
          </p:cNvPicPr>
          <p:nvPr/>
        </p:nvPicPr>
        <p:blipFill>
          <a:blip r:embed="rId7"/>
          <a:stretch>
            <a:fillRect/>
          </a:stretch>
        </p:blipFill>
        <p:spPr>
          <a:xfrm>
            <a:off x="6678039" y="2218028"/>
            <a:ext cx="1484858" cy="2641068"/>
          </a:xfrm>
          <a:prstGeom prst="rect">
            <a:avLst/>
          </a:prstGeom>
          <a:ln>
            <a:solidFill>
              <a:schemeClr val="tx1">
                <a:lumMod val="50000"/>
                <a:lumOff val="50000"/>
              </a:schemeClr>
            </a:solidFill>
          </a:ln>
        </p:spPr>
      </p:pic>
      <p:sp>
        <p:nvSpPr>
          <p:cNvPr id="32" name="正方形/長方形 31">
            <a:extLst>
              <a:ext uri="{FF2B5EF4-FFF2-40B4-BE49-F238E27FC236}">
                <a16:creationId xmlns:a16="http://schemas.microsoft.com/office/drawing/2014/main" id="{47281A55-ACE1-45C3-9AA9-D79C37957167}"/>
              </a:ext>
            </a:extLst>
          </p:cNvPr>
          <p:cNvSpPr/>
          <p:nvPr/>
        </p:nvSpPr>
        <p:spPr>
          <a:xfrm>
            <a:off x="6688070" y="3982220"/>
            <a:ext cx="691787" cy="3945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33" name="正方形/長方形 32">
            <a:extLst>
              <a:ext uri="{FF2B5EF4-FFF2-40B4-BE49-F238E27FC236}">
                <a16:creationId xmlns:a16="http://schemas.microsoft.com/office/drawing/2014/main" id="{73E1F6CD-400A-4CCC-BE49-84E82690F66C}"/>
              </a:ext>
            </a:extLst>
          </p:cNvPr>
          <p:cNvSpPr/>
          <p:nvPr/>
        </p:nvSpPr>
        <p:spPr>
          <a:xfrm>
            <a:off x="4625242" y="3408979"/>
            <a:ext cx="1436023" cy="31205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36" name="円/楕円 77">
            <a:extLst>
              <a:ext uri="{FF2B5EF4-FFF2-40B4-BE49-F238E27FC236}">
                <a16:creationId xmlns:a16="http://schemas.microsoft.com/office/drawing/2014/main" id="{2A35FD17-FD23-45BA-A632-E4AF42E780DD}"/>
              </a:ext>
            </a:extLst>
          </p:cNvPr>
          <p:cNvSpPr>
            <a:spLocks noChangeAspect="1"/>
          </p:cNvSpPr>
          <p:nvPr/>
        </p:nvSpPr>
        <p:spPr>
          <a:xfrm>
            <a:off x="5066334" y="5776135"/>
            <a:ext cx="164634" cy="164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pSp>
        <p:nvGrpSpPr>
          <p:cNvPr id="48" name="図形グループ 47">
            <a:extLst>
              <a:ext uri="{FF2B5EF4-FFF2-40B4-BE49-F238E27FC236}">
                <a16:creationId xmlns:a16="http://schemas.microsoft.com/office/drawing/2014/main" id="{0D6A8FA0-9940-4C33-9075-5D89393B5CEB}"/>
              </a:ext>
            </a:extLst>
          </p:cNvPr>
          <p:cNvGrpSpPr/>
          <p:nvPr/>
        </p:nvGrpSpPr>
        <p:grpSpPr>
          <a:xfrm>
            <a:off x="6306850" y="3552168"/>
            <a:ext cx="492443" cy="461665"/>
            <a:chOff x="7516281" y="2673548"/>
            <a:chExt cx="492443" cy="461665"/>
          </a:xfrm>
        </p:grpSpPr>
        <p:sp>
          <p:nvSpPr>
            <p:cNvPr id="49" name="円/楕円 48">
              <a:extLst>
                <a:ext uri="{FF2B5EF4-FFF2-40B4-BE49-F238E27FC236}">
                  <a16:creationId xmlns:a16="http://schemas.microsoft.com/office/drawing/2014/main" id="{11E883B8-6DDC-4CC1-8707-39D7A1542B7E}"/>
                </a:ext>
              </a:extLst>
            </p:cNvPr>
            <p:cNvSpPr>
              <a:spLocks noChangeAspect="1"/>
            </p:cNvSpPr>
            <p:nvPr/>
          </p:nvSpPr>
          <p:spPr>
            <a:xfrm>
              <a:off x="7627502" y="2734482"/>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50" name="正方形/長方形 49">
              <a:extLst>
                <a:ext uri="{FF2B5EF4-FFF2-40B4-BE49-F238E27FC236}">
                  <a16:creationId xmlns:a16="http://schemas.microsoft.com/office/drawing/2014/main" id="{8209E3C3-E98E-4C55-8189-B9952DF419BD}"/>
                </a:ext>
              </a:extLst>
            </p:cNvPr>
            <p:cNvSpPr/>
            <p:nvPr/>
          </p:nvSpPr>
          <p:spPr>
            <a:xfrm>
              <a:off x="7516281" y="2673548"/>
              <a:ext cx="49244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❷</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grpSp>
      <p:grpSp>
        <p:nvGrpSpPr>
          <p:cNvPr id="51" name="図形グループ 50">
            <a:extLst>
              <a:ext uri="{FF2B5EF4-FFF2-40B4-BE49-F238E27FC236}">
                <a16:creationId xmlns:a16="http://schemas.microsoft.com/office/drawing/2014/main" id="{0D6A8FA0-9940-4C33-9075-5D89393B5CEB}"/>
              </a:ext>
            </a:extLst>
          </p:cNvPr>
          <p:cNvGrpSpPr/>
          <p:nvPr/>
        </p:nvGrpSpPr>
        <p:grpSpPr>
          <a:xfrm>
            <a:off x="4345753" y="3116538"/>
            <a:ext cx="492443" cy="461665"/>
            <a:chOff x="7516281" y="2638649"/>
            <a:chExt cx="492443" cy="461665"/>
          </a:xfrm>
        </p:grpSpPr>
        <p:sp>
          <p:nvSpPr>
            <p:cNvPr id="52" name="円/楕円 51">
              <a:extLst>
                <a:ext uri="{FF2B5EF4-FFF2-40B4-BE49-F238E27FC236}">
                  <a16:creationId xmlns:a16="http://schemas.microsoft.com/office/drawing/2014/main" id="{11E883B8-6DDC-4CC1-8707-39D7A1542B7E}"/>
                </a:ext>
              </a:extLst>
            </p:cNvPr>
            <p:cNvSpPr>
              <a:spLocks noChangeAspect="1"/>
            </p:cNvSpPr>
            <p:nvPr/>
          </p:nvSpPr>
          <p:spPr>
            <a:xfrm>
              <a:off x="7627502" y="2734482"/>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53" name="正方形/長方形 52">
              <a:extLst>
                <a:ext uri="{FF2B5EF4-FFF2-40B4-BE49-F238E27FC236}">
                  <a16:creationId xmlns:a16="http://schemas.microsoft.com/office/drawing/2014/main" id="{8209E3C3-E98E-4C55-8189-B9952DF419BD}"/>
                </a:ext>
              </a:extLst>
            </p:cNvPr>
            <p:cNvSpPr/>
            <p:nvPr/>
          </p:nvSpPr>
          <p:spPr>
            <a:xfrm>
              <a:off x="7516281" y="2638649"/>
              <a:ext cx="49244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❶</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grpSp>
      <p:sp>
        <p:nvSpPr>
          <p:cNvPr id="54" name="テキスト ボックス 53">
            <a:extLst>
              <a:ext uri="{FF2B5EF4-FFF2-40B4-BE49-F238E27FC236}">
                <a16:creationId xmlns:a16="http://schemas.microsoft.com/office/drawing/2014/main" id="{5C332745-BEAA-40D6-8F28-6A4AADB64739}"/>
              </a:ext>
            </a:extLst>
          </p:cNvPr>
          <p:cNvSpPr txBox="1"/>
          <p:nvPr/>
        </p:nvSpPr>
        <p:spPr>
          <a:xfrm>
            <a:off x="765135" y="2150656"/>
            <a:ext cx="3617464" cy="2585323"/>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スワイプで「利用者登録へ進む」へ移動しダブルタップ</a:t>
            </a:r>
            <a:endPar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「メール通知」希望のあり･なし</a:t>
            </a:r>
            <a:r>
              <a:rPr lang="ja-JP" altLang="en-US" b="1" dirty="0">
                <a:solidFill>
                  <a:prstClr val="black"/>
                </a:solidFill>
                <a:latin typeface="BIZ UDゴシック" panose="020B0400000000000000" pitchFamily="49" charset="-128"/>
                <a:ea typeface="BIZ UDゴシック" panose="020B0400000000000000" pitchFamily="49" charset="-128"/>
              </a:rPr>
              <a:t>を上下</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スワイプで選択しダブルタップ</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rPr>
              <a:t>「</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メールアドレス」入力フォームでダブルタップし、メールアドレスを入力します</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55" name="テキスト ボックス 54">
            <a:extLst>
              <a:ext uri="{FF2B5EF4-FFF2-40B4-BE49-F238E27FC236}">
                <a16:creationId xmlns:a16="http://schemas.microsoft.com/office/drawing/2014/main" id="{AEDD8A52-83F5-5F50-6A4A-7A3A8AA53D1F}"/>
              </a:ext>
            </a:extLst>
          </p:cNvPr>
          <p:cNvSpPr txBox="1"/>
          <p:nvPr/>
        </p:nvSpPr>
        <p:spPr>
          <a:xfrm>
            <a:off x="1165472" y="5253242"/>
            <a:ext cx="6731763" cy="584775"/>
          </a:xfrm>
          <a:prstGeom prst="rect">
            <a:avLst/>
          </a:prstGeom>
          <a:solidFill>
            <a:srgbClr val="FFFF99"/>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通知を希望するとマイナポータルへログインしたり、またお知らせが</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BIZ UDPゴシック" panose="020B0400000000000000" pitchFamily="50" charset="-128"/>
                <a:ea typeface="BIZ UDPゴシック" panose="020B0400000000000000" pitchFamily="50" charset="-128"/>
              </a:rPr>
              <a:t>　</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届いた際に、登録したメールアドレスへメールで知らせてくれます。</a:t>
            </a:r>
            <a:endParaRPr kumimoji="1" lang="ja-JP" altLang="en-US" sz="1600" b="1" i="0" u="none" strike="noStrike" kern="12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mn-cs"/>
            </a:endParaRPr>
          </a:p>
        </p:txBody>
      </p:sp>
      <p:sp>
        <p:nvSpPr>
          <p:cNvPr id="56" name="正方形/長方形 55">
            <a:extLst>
              <a:ext uri="{FF2B5EF4-FFF2-40B4-BE49-F238E27FC236}">
                <a16:creationId xmlns:a16="http://schemas.microsoft.com/office/drawing/2014/main" id="{688563EF-8950-297C-1F84-1C5BB8E845B7}"/>
              </a:ext>
            </a:extLst>
          </p:cNvPr>
          <p:cNvSpPr/>
          <p:nvPr/>
        </p:nvSpPr>
        <p:spPr>
          <a:xfrm>
            <a:off x="339948" y="2053998"/>
            <a:ext cx="543740"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❶</a:t>
            </a:r>
            <a:endParaRPr kumimoji="1" lang="en-US" altLang="ja-JP"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57" name="正方形/長方形 56">
            <a:extLst>
              <a:ext uri="{FF2B5EF4-FFF2-40B4-BE49-F238E27FC236}">
                <a16:creationId xmlns:a16="http://schemas.microsoft.com/office/drawing/2014/main" id="{D8FBA41C-A855-1DE9-246D-5ECA6467353D}"/>
              </a:ext>
            </a:extLst>
          </p:cNvPr>
          <p:cNvSpPr/>
          <p:nvPr/>
        </p:nvSpPr>
        <p:spPr>
          <a:xfrm>
            <a:off x="339948" y="2799305"/>
            <a:ext cx="543740"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❷</a:t>
            </a:r>
            <a:endParaRPr kumimoji="1" lang="en-US" altLang="ja-JP"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58" name="正方形/長方形 57">
            <a:extLst>
              <a:ext uri="{FF2B5EF4-FFF2-40B4-BE49-F238E27FC236}">
                <a16:creationId xmlns:a16="http://schemas.microsoft.com/office/drawing/2014/main" id="{CB7D4361-85BD-0FBF-7BEB-DA3CAFEE4B75}"/>
              </a:ext>
            </a:extLst>
          </p:cNvPr>
          <p:cNvSpPr/>
          <p:nvPr/>
        </p:nvSpPr>
        <p:spPr>
          <a:xfrm>
            <a:off x="339948" y="3783000"/>
            <a:ext cx="543740"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❸</a:t>
            </a:r>
            <a:endParaRPr kumimoji="1" lang="en-US" altLang="ja-JP"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3" name="タイトル 1">
            <a:extLst>
              <a:ext uri="{FF2B5EF4-FFF2-40B4-BE49-F238E27FC236}">
                <a16:creationId xmlns:a16="http://schemas.microsoft.com/office/drawing/2014/main" id="{7780BD36-B65F-12B5-F08E-333E50D5A9E2}"/>
              </a:ext>
            </a:extLst>
          </p:cNvPr>
          <p:cNvSpPr txBox="1">
            <a:spLocks/>
          </p:cNvSpPr>
          <p:nvPr/>
        </p:nvSpPr>
        <p:spPr>
          <a:xfrm>
            <a:off x="1770127" y="508075"/>
            <a:ext cx="5109091" cy="535531"/>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マイナポータルの利用開始</a:t>
            </a:r>
          </a:p>
        </p:txBody>
      </p:sp>
    </p:spTree>
    <p:extLst>
      <p:ext uri="{BB962C8B-B14F-4D97-AF65-F5344CB8AC3E}">
        <p14:creationId xmlns:p14="http://schemas.microsoft.com/office/powerpoint/2010/main" val="476574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hidden="1">
            <a:extLst>
              <a:ext uri="{FF2B5EF4-FFF2-40B4-BE49-F238E27FC236}">
                <a16:creationId xmlns:a16="http://schemas.microsoft.com/office/drawing/2014/main" id="{F245D726-E943-43FF-B9FB-B0F36C96FF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0" name="オブジェクト 9" hidden="1">
                        <a:extLst>
                          <a:ext uri="{FF2B5EF4-FFF2-40B4-BE49-F238E27FC236}">
                            <a16:creationId xmlns:a16="http://schemas.microsoft.com/office/drawing/2014/main" id="{F245D726-E943-43FF-B9FB-B0F36C96FF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2-D</a:t>
            </a:r>
          </a:p>
        </p:txBody>
      </p:sp>
      <p:pic>
        <p:nvPicPr>
          <p:cNvPr id="12" name="図 11" descr="「利用規約に同意して確認へ進む」ボタンがある画面の画像">
            <a:extLst>
              <a:ext uri="{FF2B5EF4-FFF2-40B4-BE49-F238E27FC236}">
                <a16:creationId xmlns:a16="http://schemas.microsoft.com/office/drawing/2014/main" id="{8B5A4A9C-4600-461A-A189-E355717AD867}"/>
              </a:ext>
            </a:extLst>
          </p:cNvPr>
          <p:cNvPicPr>
            <a:picLocks noChangeAspect="1"/>
          </p:cNvPicPr>
          <p:nvPr/>
        </p:nvPicPr>
        <p:blipFill>
          <a:blip r:embed="rId6"/>
          <a:stretch>
            <a:fillRect/>
          </a:stretch>
        </p:blipFill>
        <p:spPr>
          <a:xfrm>
            <a:off x="4650487" y="1833435"/>
            <a:ext cx="1217962" cy="2166348"/>
          </a:xfrm>
          <a:prstGeom prst="rect">
            <a:avLst/>
          </a:prstGeom>
          <a:ln>
            <a:solidFill>
              <a:schemeClr val="tx1">
                <a:lumMod val="50000"/>
                <a:lumOff val="50000"/>
              </a:schemeClr>
            </a:solidFill>
          </a:ln>
        </p:spPr>
      </p:pic>
      <p:pic>
        <p:nvPicPr>
          <p:cNvPr id="11" name="図 10" descr="「利用者登録する」ボタンがある画面の画像"/>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8368" y="3030388"/>
            <a:ext cx="1216800" cy="2166649"/>
          </a:xfrm>
          <a:prstGeom prst="rect">
            <a:avLst/>
          </a:prstGeom>
          <a:ln>
            <a:solidFill>
              <a:schemeClr val="tx1">
                <a:lumMod val="50000"/>
                <a:lumOff val="50000"/>
              </a:schemeClr>
            </a:solidFill>
          </a:ln>
        </p:spPr>
      </p:pic>
      <p:pic>
        <p:nvPicPr>
          <p:cNvPr id="20" name="図 19" descr="「トップページ」ボタンがある「利用者登録完了」画面の画像">
            <a:extLst>
              <a:ext uri="{FF2B5EF4-FFF2-40B4-BE49-F238E27FC236}">
                <a16:creationId xmlns:a16="http://schemas.microsoft.com/office/drawing/2014/main" id="{3517EC05-A496-49DF-9DBD-194BEF0D666E}"/>
              </a:ext>
            </a:extLst>
          </p:cNvPr>
          <p:cNvPicPr>
            <a:picLocks noChangeAspect="1"/>
          </p:cNvPicPr>
          <p:nvPr/>
        </p:nvPicPr>
        <p:blipFill>
          <a:blip r:embed="rId8"/>
          <a:stretch>
            <a:fillRect/>
          </a:stretch>
        </p:blipFill>
        <p:spPr>
          <a:xfrm>
            <a:off x="7268616" y="4153075"/>
            <a:ext cx="1195021" cy="2125544"/>
          </a:xfrm>
          <a:prstGeom prst="rect">
            <a:avLst/>
          </a:prstGeom>
          <a:ln>
            <a:solidFill>
              <a:schemeClr val="tx1">
                <a:lumMod val="50000"/>
                <a:lumOff val="50000"/>
              </a:schemeClr>
            </a:solidFill>
          </a:ln>
        </p:spPr>
      </p:pic>
      <p:sp>
        <p:nvSpPr>
          <p:cNvPr id="30" name="正方形/長方形 29">
            <a:extLst>
              <a:ext uri="{FF2B5EF4-FFF2-40B4-BE49-F238E27FC236}">
                <a16:creationId xmlns:a16="http://schemas.microsoft.com/office/drawing/2014/main" id="{2A0FCCC7-DE0C-46B4-B3A6-963988F4F1F9}"/>
              </a:ext>
            </a:extLst>
          </p:cNvPr>
          <p:cNvSpPr/>
          <p:nvPr/>
        </p:nvSpPr>
        <p:spPr>
          <a:xfrm>
            <a:off x="5994500" y="4737729"/>
            <a:ext cx="1167322" cy="2662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31" name="正方形/長方形 30">
            <a:extLst>
              <a:ext uri="{FF2B5EF4-FFF2-40B4-BE49-F238E27FC236}">
                <a16:creationId xmlns:a16="http://schemas.microsoft.com/office/drawing/2014/main" id="{EEFF5341-DAFC-42F1-A8BE-4892C2D3D282}"/>
              </a:ext>
            </a:extLst>
          </p:cNvPr>
          <p:cNvSpPr/>
          <p:nvPr/>
        </p:nvSpPr>
        <p:spPr>
          <a:xfrm>
            <a:off x="4675807" y="3338427"/>
            <a:ext cx="1167322" cy="220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40" name="正方形/長方形 39">
            <a:extLst>
              <a:ext uri="{FF2B5EF4-FFF2-40B4-BE49-F238E27FC236}">
                <a16:creationId xmlns:a16="http://schemas.microsoft.com/office/drawing/2014/main" id="{BC6CE0EB-425C-42DC-86BB-0DDCCCD06E00}"/>
              </a:ext>
            </a:extLst>
          </p:cNvPr>
          <p:cNvSpPr/>
          <p:nvPr/>
        </p:nvSpPr>
        <p:spPr>
          <a:xfrm>
            <a:off x="7282465" y="5873710"/>
            <a:ext cx="1167322" cy="220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36" name="円/楕円 77">
            <a:extLst>
              <a:ext uri="{FF2B5EF4-FFF2-40B4-BE49-F238E27FC236}">
                <a16:creationId xmlns:a16="http://schemas.microsoft.com/office/drawing/2014/main" id="{2A35FD17-FD23-45BA-A632-E4AF42E780DD}"/>
              </a:ext>
            </a:extLst>
          </p:cNvPr>
          <p:cNvSpPr>
            <a:spLocks noChangeAspect="1"/>
          </p:cNvSpPr>
          <p:nvPr/>
        </p:nvSpPr>
        <p:spPr>
          <a:xfrm>
            <a:off x="5066334" y="5776135"/>
            <a:ext cx="164634" cy="164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pSp>
        <p:nvGrpSpPr>
          <p:cNvPr id="38" name="図形グループ 37">
            <a:extLst>
              <a:ext uri="{FF2B5EF4-FFF2-40B4-BE49-F238E27FC236}">
                <a16:creationId xmlns:a16="http://schemas.microsoft.com/office/drawing/2014/main" id="{0D6A8FA0-9940-4C33-9075-5D89393B5CEB}"/>
              </a:ext>
            </a:extLst>
          </p:cNvPr>
          <p:cNvGrpSpPr/>
          <p:nvPr/>
        </p:nvGrpSpPr>
        <p:grpSpPr>
          <a:xfrm>
            <a:off x="6994519" y="5732817"/>
            <a:ext cx="492444" cy="461665"/>
            <a:chOff x="7520302" y="2630230"/>
            <a:chExt cx="492444" cy="461665"/>
          </a:xfrm>
        </p:grpSpPr>
        <p:sp>
          <p:nvSpPr>
            <p:cNvPr id="39" name="円/楕円 38">
              <a:extLst>
                <a:ext uri="{FF2B5EF4-FFF2-40B4-BE49-F238E27FC236}">
                  <a16:creationId xmlns:a16="http://schemas.microsoft.com/office/drawing/2014/main" id="{11E883B8-6DDC-4CC1-8707-39D7A1542B7E}"/>
                </a:ext>
              </a:extLst>
            </p:cNvPr>
            <p:cNvSpPr>
              <a:spLocks noChangeAspect="1"/>
            </p:cNvSpPr>
            <p:nvPr/>
          </p:nvSpPr>
          <p:spPr>
            <a:xfrm>
              <a:off x="7627502" y="2734482"/>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41" name="正方形/長方形 40">
              <a:extLst>
                <a:ext uri="{FF2B5EF4-FFF2-40B4-BE49-F238E27FC236}">
                  <a16:creationId xmlns:a16="http://schemas.microsoft.com/office/drawing/2014/main" id="{8209E3C3-E98E-4C55-8189-B9952DF419BD}"/>
                </a:ext>
              </a:extLst>
            </p:cNvPr>
            <p:cNvSpPr/>
            <p:nvPr/>
          </p:nvSpPr>
          <p:spPr>
            <a:xfrm>
              <a:off x="7520302" y="2630230"/>
              <a:ext cx="492444"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❻</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grpSp>
      <p:grpSp>
        <p:nvGrpSpPr>
          <p:cNvPr id="42" name="図形グループ 41">
            <a:extLst>
              <a:ext uri="{FF2B5EF4-FFF2-40B4-BE49-F238E27FC236}">
                <a16:creationId xmlns:a16="http://schemas.microsoft.com/office/drawing/2014/main" id="{0D6A8FA0-9940-4C33-9075-5D89393B5CEB}"/>
              </a:ext>
            </a:extLst>
          </p:cNvPr>
          <p:cNvGrpSpPr/>
          <p:nvPr/>
        </p:nvGrpSpPr>
        <p:grpSpPr>
          <a:xfrm>
            <a:off x="5641484" y="4602344"/>
            <a:ext cx="492444" cy="461665"/>
            <a:chOff x="7526755" y="2655800"/>
            <a:chExt cx="492444" cy="461665"/>
          </a:xfrm>
        </p:grpSpPr>
        <p:sp>
          <p:nvSpPr>
            <p:cNvPr id="43" name="円/楕円 42">
              <a:extLst>
                <a:ext uri="{FF2B5EF4-FFF2-40B4-BE49-F238E27FC236}">
                  <a16:creationId xmlns:a16="http://schemas.microsoft.com/office/drawing/2014/main" id="{11E883B8-6DDC-4CC1-8707-39D7A1542B7E}"/>
                </a:ext>
              </a:extLst>
            </p:cNvPr>
            <p:cNvSpPr>
              <a:spLocks noChangeAspect="1"/>
            </p:cNvSpPr>
            <p:nvPr/>
          </p:nvSpPr>
          <p:spPr>
            <a:xfrm>
              <a:off x="7627502" y="2734482"/>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44" name="正方形/長方形 43">
              <a:extLst>
                <a:ext uri="{FF2B5EF4-FFF2-40B4-BE49-F238E27FC236}">
                  <a16:creationId xmlns:a16="http://schemas.microsoft.com/office/drawing/2014/main" id="{8209E3C3-E98E-4C55-8189-B9952DF419BD}"/>
                </a:ext>
              </a:extLst>
            </p:cNvPr>
            <p:cNvSpPr/>
            <p:nvPr/>
          </p:nvSpPr>
          <p:spPr>
            <a:xfrm>
              <a:off x="7526755" y="2655800"/>
              <a:ext cx="492444"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❺</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grpSp>
      <p:grpSp>
        <p:nvGrpSpPr>
          <p:cNvPr id="45" name="図形グループ 44">
            <a:extLst>
              <a:ext uri="{FF2B5EF4-FFF2-40B4-BE49-F238E27FC236}">
                <a16:creationId xmlns:a16="http://schemas.microsoft.com/office/drawing/2014/main" id="{0D6A8FA0-9940-4C33-9075-5D89393B5CEB}"/>
              </a:ext>
            </a:extLst>
          </p:cNvPr>
          <p:cNvGrpSpPr/>
          <p:nvPr/>
        </p:nvGrpSpPr>
        <p:grpSpPr>
          <a:xfrm>
            <a:off x="4355355" y="3107594"/>
            <a:ext cx="492444" cy="461665"/>
            <a:chOff x="7516280" y="2636954"/>
            <a:chExt cx="492444" cy="461665"/>
          </a:xfrm>
        </p:grpSpPr>
        <p:sp>
          <p:nvSpPr>
            <p:cNvPr id="46" name="円/楕円 45">
              <a:extLst>
                <a:ext uri="{FF2B5EF4-FFF2-40B4-BE49-F238E27FC236}">
                  <a16:creationId xmlns:a16="http://schemas.microsoft.com/office/drawing/2014/main" id="{11E883B8-6DDC-4CC1-8707-39D7A1542B7E}"/>
                </a:ext>
              </a:extLst>
            </p:cNvPr>
            <p:cNvSpPr>
              <a:spLocks noChangeAspect="1"/>
            </p:cNvSpPr>
            <p:nvPr/>
          </p:nvSpPr>
          <p:spPr>
            <a:xfrm>
              <a:off x="7627502" y="2734482"/>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47" name="正方形/長方形 46">
              <a:extLst>
                <a:ext uri="{FF2B5EF4-FFF2-40B4-BE49-F238E27FC236}">
                  <a16:creationId xmlns:a16="http://schemas.microsoft.com/office/drawing/2014/main" id="{8209E3C3-E98E-4C55-8189-B9952DF419BD}"/>
                </a:ext>
              </a:extLst>
            </p:cNvPr>
            <p:cNvSpPr/>
            <p:nvPr/>
          </p:nvSpPr>
          <p:spPr>
            <a:xfrm>
              <a:off x="7516280" y="2636954"/>
              <a:ext cx="492444"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❹</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grpSp>
      <p:sp>
        <p:nvSpPr>
          <p:cNvPr id="37" name="テキスト ボックス 36">
            <a:extLst>
              <a:ext uri="{FF2B5EF4-FFF2-40B4-BE49-F238E27FC236}">
                <a16:creationId xmlns:a16="http://schemas.microsoft.com/office/drawing/2014/main" id="{98683668-8D9E-3831-8CC2-742499ACB4E9}"/>
              </a:ext>
            </a:extLst>
          </p:cNvPr>
          <p:cNvSpPr txBox="1"/>
          <p:nvPr/>
        </p:nvSpPr>
        <p:spPr>
          <a:xfrm>
            <a:off x="841216" y="1651700"/>
            <a:ext cx="3414580" cy="4081117"/>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利用規約を確認後、スワイプで「利用規約に同意して確認へ</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進む」に移動し、ダブルタップ</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b="0" i="0" u="none" strike="noStrike" kern="1200" cap="none" spc="0" normalizeH="0" baseline="0" noProof="0" dirty="0">
              <a:ln>
                <a:noFill/>
              </a:ln>
              <a:solidFill>
                <a:prstClr val="black"/>
              </a:solidFill>
              <a:effectLst/>
              <a:uLnTx/>
              <a:uFillTx/>
              <a:latin typeface="Century" panose="02040604050505020304" pitchFamily="18" charset="0"/>
              <a:ea typeface="ＭＳ 明朝" panose="02020609040205080304" pitchFamily="17"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登録した内容が表示されます  </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内容を確認し、よければ</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「利用者登録する」をダブルタップ</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これで「利用者登録」は完了です</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「トップページへ」をダブルタップ</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マイナポータルの「メイン</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メニュー」へ進みます</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5" name="正方形/長方形 54">
            <a:extLst>
              <a:ext uri="{FF2B5EF4-FFF2-40B4-BE49-F238E27FC236}">
                <a16:creationId xmlns:a16="http://schemas.microsoft.com/office/drawing/2014/main" id="{2B9F7D32-11E8-A487-1C71-EE9F47D701E0}"/>
              </a:ext>
            </a:extLst>
          </p:cNvPr>
          <p:cNvSpPr/>
          <p:nvPr/>
        </p:nvSpPr>
        <p:spPr>
          <a:xfrm>
            <a:off x="372001" y="1591740"/>
            <a:ext cx="543740"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❹</a:t>
            </a:r>
            <a:endParaRPr kumimoji="1" lang="en-US" altLang="ja-JP"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57" name="正方形/長方形 56">
            <a:extLst>
              <a:ext uri="{FF2B5EF4-FFF2-40B4-BE49-F238E27FC236}">
                <a16:creationId xmlns:a16="http://schemas.microsoft.com/office/drawing/2014/main" id="{FD4D6715-1FBA-3763-B3B9-B54CE69D61F5}"/>
              </a:ext>
            </a:extLst>
          </p:cNvPr>
          <p:cNvSpPr/>
          <p:nvPr/>
        </p:nvSpPr>
        <p:spPr>
          <a:xfrm>
            <a:off x="360821" y="2543435"/>
            <a:ext cx="543740"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❺</a:t>
            </a:r>
            <a:endParaRPr kumimoji="1" lang="en-US" altLang="ja-JP"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58" name="正方形/長方形 57">
            <a:extLst>
              <a:ext uri="{FF2B5EF4-FFF2-40B4-BE49-F238E27FC236}">
                <a16:creationId xmlns:a16="http://schemas.microsoft.com/office/drawing/2014/main" id="{AB08FA0A-F384-5D6D-B21F-DFF84C8312C8}"/>
              </a:ext>
            </a:extLst>
          </p:cNvPr>
          <p:cNvSpPr/>
          <p:nvPr/>
        </p:nvSpPr>
        <p:spPr>
          <a:xfrm>
            <a:off x="360821" y="4263856"/>
            <a:ext cx="543740"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❻</a:t>
            </a:r>
            <a:endParaRPr kumimoji="1" lang="en-US" altLang="ja-JP" sz="28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7" name="タイトル 1">
            <a:extLst>
              <a:ext uri="{FF2B5EF4-FFF2-40B4-BE49-F238E27FC236}">
                <a16:creationId xmlns:a16="http://schemas.microsoft.com/office/drawing/2014/main" id="{F109093F-87D4-2277-107A-A65C5F7F0589}"/>
              </a:ext>
            </a:extLst>
          </p:cNvPr>
          <p:cNvSpPr txBox="1">
            <a:spLocks/>
          </p:cNvSpPr>
          <p:nvPr/>
        </p:nvSpPr>
        <p:spPr>
          <a:xfrm>
            <a:off x="1770127" y="508075"/>
            <a:ext cx="5109091" cy="535531"/>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マイナポータルの利用開始</a:t>
            </a:r>
          </a:p>
        </p:txBody>
      </p:sp>
    </p:spTree>
    <p:extLst>
      <p:ext uri="{BB962C8B-B14F-4D97-AF65-F5344CB8AC3E}">
        <p14:creationId xmlns:p14="http://schemas.microsoft.com/office/powerpoint/2010/main" val="860189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80719BB0-6EE8-4545-80AB-E23FC3C3FB3D}"/>
              </a:ext>
            </a:extLst>
          </p:cNvPr>
          <p:cNvGraphicFramePr>
            <a:graphicFrameLocks noChangeAspect="1"/>
          </p:cNvGraphicFramePr>
          <p:nvPr>
            <p:custDataLst>
              <p:tags r:id="rId1"/>
            </p:custDataLst>
            <p:extLst>
              <p:ext uri="{D42A27DB-BD31-4B8C-83A1-F6EECF244321}">
                <p14:modId xmlns:p14="http://schemas.microsoft.com/office/powerpoint/2010/main" val="3707043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69" imgH="470" progId="TCLayout.ActiveDocument.1">
                  <p:embed/>
                </p:oleObj>
              </mc:Choice>
              <mc:Fallback>
                <p:oleObj name="think-cell スライド" r:id="rId4" imgW="469" imgH="4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8" name="図 17">
            <a:extLst>
              <a:ext uri="{FF2B5EF4-FFF2-40B4-BE49-F238E27FC236}">
                <a16:creationId xmlns:a16="http://schemas.microsoft.com/office/drawing/2014/main" id="{CD1A8FBC-7D0F-4C9F-B1AB-C43DEB76AAFB}"/>
              </a:ext>
            </a:extLst>
          </p:cNvPr>
          <p:cNvPicPr>
            <a:picLocks noChangeAspect="1"/>
          </p:cNvPicPr>
          <p:nvPr/>
        </p:nvPicPr>
        <p:blipFill>
          <a:blip r:embed="rId6"/>
          <a:stretch>
            <a:fillRect/>
          </a:stretch>
        </p:blipFill>
        <p:spPr>
          <a:xfrm>
            <a:off x="3744031" y="1499223"/>
            <a:ext cx="2189801" cy="4189476"/>
          </a:xfrm>
          <a:prstGeom prst="rect">
            <a:avLst/>
          </a:prstGeom>
        </p:spPr>
      </p:pic>
      <p:sp>
        <p:nvSpPr>
          <p:cNvPr id="4" name="タイトル 1"/>
          <p:cNvSpPr txBox="1">
            <a:spLocks/>
          </p:cNvSpPr>
          <p:nvPr/>
        </p:nvSpPr>
        <p:spPr>
          <a:xfrm>
            <a:off x="1765596" y="318341"/>
            <a:ext cx="7186571" cy="7262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マイナポータルの利用開始</a:t>
            </a:r>
          </a:p>
        </p:txBody>
      </p:sp>
      <p:sp>
        <p:nvSpPr>
          <p:cNvPr id="5"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2-D</a:t>
            </a:r>
            <a:endParaRPr kumimoji="1" lang="en-US"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p:txBody>
      </p:sp>
      <p:sp>
        <p:nvSpPr>
          <p:cNvPr id="6" name="テキスト ボックス 5"/>
          <p:cNvSpPr txBox="1"/>
          <p:nvPr/>
        </p:nvSpPr>
        <p:spPr>
          <a:xfrm>
            <a:off x="394197" y="1983516"/>
            <a:ext cx="3303895" cy="4339650"/>
          </a:xfrm>
          <a:prstGeom prst="rect">
            <a:avLst/>
          </a:prstGeom>
          <a:noFill/>
        </p:spPr>
        <p:txBody>
          <a:bodyPr wrap="square" rtlCol="0">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r>
              <a:rPr lang="ja-JP" altLang="en-US" b="1" dirty="0">
                <a:latin typeface="BIZ UDゴシック" panose="020B0400000000000000" pitchFamily="49" charset="-128"/>
                <a:ea typeface="BIZ UDゴシック" panose="020B0400000000000000" pitchFamily="49" charset="-128"/>
                <a:cs typeface="Meiryo" charset="-128"/>
              </a:rPr>
              <a:t>メインメニューの画面で</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　３本指の上スワイプで</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　ページを移動</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　４ページ目にあるサービス</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　一覧の「もっとつながる」</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　をダブルタップ</a:t>
            </a:r>
          </a:p>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r>
              <a:rPr lang="ja-JP" altLang="en-US" b="1" dirty="0">
                <a:latin typeface="BIZ UDゴシック" panose="020B0400000000000000" pitchFamily="49" charset="-128"/>
                <a:ea typeface="BIZ UDゴシック" panose="020B0400000000000000" pitchFamily="49" charset="-128"/>
                <a:cs typeface="Meiryo" charset="-128"/>
              </a:rPr>
              <a:t>スワイプで「つながって</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　いないウェブサイト」に</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　ある、「国税電子証明書・</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　納税システム（</a:t>
            </a:r>
            <a:r>
              <a:rPr lang="en-US" altLang="ja-JP" b="1" dirty="0">
                <a:latin typeface="BIZ UDゴシック" panose="020B0400000000000000" pitchFamily="49" charset="-128"/>
                <a:ea typeface="BIZ UDゴシック" panose="020B0400000000000000" pitchFamily="49" charset="-128"/>
                <a:cs typeface="Meiryo" charset="-128"/>
              </a:rPr>
              <a:t>e-Tax</a:t>
            </a:r>
            <a:r>
              <a:rPr lang="ja-JP" altLang="en-US" b="1" dirty="0">
                <a:latin typeface="BIZ UDゴシック" panose="020B0400000000000000" pitchFamily="49" charset="-128"/>
                <a:ea typeface="BIZ UDゴシック" panose="020B0400000000000000" pitchFamily="49" charset="-128"/>
                <a:cs typeface="Meiryo" charset="-128"/>
              </a:rPr>
              <a:t>）の</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　「つなぐ」をダブルタップ</a:t>
            </a:r>
          </a:p>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r>
              <a:rPr lang="ja-JP" altLang="en-US" b="1" dirty="0">
                <a:latin typeface="BIZ UDゴシック" panose="020B0400000000000000" pitchFamily="49" charset="-128"/>
                <a:ea typeface="BIZ UDゴシック" panose="020B0400000000000000" pitchFamily="49" charset="-128"/>
                <a:cs typeface="Meiryo" charset="-128"/>
              </a:rPr>
              <a:t>スワイプで移動し</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　「同意」をダブルタップ</a:t>
            </a:r>
          </a:p>
        </p:txBody>
      </p:sp>
      <p:pic>
        <p:nvPicPr>
          <p:cNvPr id="2" name="図 1" descr="「国税電子証明書・納税システム（e-Tax）」の「つなぐ」ボタンのある「つながっていないウェブサイト」画面の画像"/>
          <p:cNvPicPr>
            <a:picLocks noChangeAspect="1"/>
          </p:cNvPicPr>
          <p:nvPr/>
        </p:nvPicPr>
        <p:blipFill>
          <a:blip r:embed="rId7"/>
          <a:stretch>
            <a:fillRect/>
          </a:stretch>
        </p:blipFill>
        <p:spPr>
          <a:xfrm>
            <a:off x="6281887" y="1499223"/>
            <a:ext cx="2403386" cy="2159711"/>
          </a:xfrm>
          <a:prstGeom prst="rect">
            <a:avLst/>
          </a:prstGeom>
          <a:ln>
            <a:solidFill>
              <a:schemeClr val="tx1">
                <a:lumMod val="95000"/>
                <a:lumOff val="5000"/>
              </a:schemeClr>
            </a:solidFill>
          </a:ln>
        </p:spPr>
      </p:pic>
      <p:sp>
        <p:nvSpPr>
          <p:cNvPr id="13" name="正方形/長方形 12"/>
          <p:cNvSpPr/>
          <p:nvPr/>
        </p:nvSpPr>
        <p:spPr>
          <a:xfrm>
            <a:off x="6402131" y="3268506"/>
            <a:ext cx="2145199" cy="341277"/>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6" name="正方形/長方形 15"/>
          <p:cNvSpPr/>
          <p:nvPr/>
        </p:nvSpPr>
        <p:spPr>
          <a:xfrm>
            <a:off x="6511369" y="5000934"/>
            <a:ext cx="434419" cy="475202"/>
          </a:xfrm>
          <a:prstGeom prst="rect">
            <a:avLst/>
          </a:prstGeom>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pic>
        <p:nvPicPr>
          <p:cNvPr id="20" name="図 19" descr="「もっとつながる」が表示されているサービス一覧画面の画像">
            <a:extLst>
              <a:ext uri="{FF2B5EF4-FFF2-40B4-BE49-F238E27FC236}">
                <a16:creationId xmlns:a16="http://schemas.microsoft.com/office/drawing/2014/main" id="{007FF727-B541-4AED-B011-C6E1E2ACF082}"/>
              </a:ext>
            </a:extLst>
          </p:cNvPr>
          <p:cNvPicPr>
            <a:picLocks noChangeAspect="1"/>
          </p:cNvPicPr>
          <p:nvPr/>
        </p:nvPicPr>
        <p:blipFill>
          <a:blip r:embed="rId8"/>
          <a:stretch>
            <a:fillRect/>
          </a:stretch>
        </p:blipFill>
        <p:spPr>
          <a:xfrm>
            <a:off x="4010604" y="3335847"/>
            <a:ext cx="2173233" cy="2868091"/>
          </a:xfrm>
          <a:prstGeom prst="rect">
            <a:avLst/>
          </a:prstGeom>
        </p:spPr>
      </p:pic>
      <p:sp>
        <p:nvSpPr>
          <p:cNvPr id="21" name="正方形/長方形 20">
            <a:extLst>
              <a:ext uri="{FF2B5EF4-FFF2-40B4-BE49-F238E27FC236}">
                <a16:creationId xmlns:a16="http://schemas.microsoft.com/office/drawing/2014/main" id="{7085F8DD-585E-4FF4-9E67-35AC5D790801}"/>
              </a:ext>
            </a:extLst>
          </p:cNvPr>
          <p:cNvSpPr/>
          <p:nvPr/>
        </p:nvSpPr>
        <p:spPr>
          <a:xfrm>
            <a:off x="4010604" y="3327160"/>
            <a:ext cx="2179405" cy="2885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1" name="正方形/長方形 10"/>
          <p:cNvSpPr/>
          <p:nvPr/>
        </p:nvSpPr>
        <p:spPr>
          <a:xfrm>
            <a:off x="4054194" y="4769893"/>
            <a:ext cx="2123129" cy="688171"/>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4" name="正方形/長方形 13"/>
          <p:cNvSpPr/>
          <p:nvPr/>
        </p:nvSpPr>
        <p:spPr>
          <a:xfrm>
            <a:off x="5820223" y="4384173"/>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2" name="サブタイトル 2">
            <a:extLst>
              <a:ext uri="{FF2B5EF4-FFF2-40B4-BE49-F238E27FC236}">
                <a16:creationId xmlns:a16="http://schemas.microsoft.com/office/drawing/2014/main" id="{104415B0-963D-4392-931E-564B2004B351}"/>
              </a:ext>
            </a:extLst>
          </p:cNvPr>
          <p:cNvSpPr>
            <a:spLocks noGrp="1"/>
          </p:cNvSpPr>
          <p:nvPr>
            <p:ph type="subTitle" idx="1"/>
          </p:nvPr>
        </p:nvSpPr>
        <p:spPr>
          <a:xfrm>
            <a:off x="178720" y="1408410"/>
            <a:ext cx="3455302" cy="707730"/>
          </a:xfrm>
        </p:spPr>
        <p:txBody>
          <a:bodyPr>
            <a:noAutofit/>
          </a:bodyPr>
          <a:lstStyle/>
          <a:p>
            <a:r>
              <a:rPr lang="ja-JP" altLang="en-US" sz="1800" b="1" dirty="0">
                <a:latin typeface="BIZ UDゴシック" panose="020B0400000000000000" pitchFamily="49" charset="-128"/>
                <a:ea typeface="BIZ UDゴシック" panose="020B0400000000000000" pitchFamily="49" charset="-128"/>
              </a:rPr>
              <a:t>「国税電子申告・納税システム（</a:t>
            </a:r>
            <a:r>
              <a:rPr lang="en-US" altLang="ja-JP" sz="1800" b="1" dirty="0">
                <a:latin typeface="BIZ UDゴシック" panose="020B0400000000000000" pitchFamily="49" charset="-128"/>
                <a:ea typeface="BIZ UDゴシック" panose="020B0400000000000000" pitchFamily="49" charset="-128"/>
              </a:rPr>
              <a:t>e-Tax</a:t>
            </a:r>
            <a:r>
              <a:rPr lang="ja-JP" altLang="en-US" sz="1800" b="1" dirty="0">
                <a:latin typeface="BIZ UDゴシック" panose="020B0400000000000000" pitchFamily="49" charset="-128"/>
                <a:ea typeface="BIZ UDゴシック" panose="020B0400000000000000" pitchFamily="49" charset="-128"/>
              </a:rPr>
              <a:t>）</a:t>
            </a:r>
            <a:r>
              <a:rPr lang="en-US" altLang="ja-JP" sz="1800" b="1" dirty="0">
                <a:latin typeface="BIZ UDゴシック" panose="020B0400000000000000" pitchFamily="49" charset="-128"/>
                <a:ea typeface="BIZ UDゴシック" panose="020B0400000000000000" pitchFamily="49" charset="-128"/>
              </a:rPr>
              <a:t>｣</a:t>
            </a:r>
            <a:r>
              <a:rPr lang="ja-JP" altLang="en-US" sz="1800" b="1" dirty="0">
                <a:latin typeface="BIZ UDゴシック" panose="020B0400000000000000" pitchFamily="49" charset="-128"/>
                <a:ea typeface="BIZ UDゴシック" panose="020B0400000000000000" pitchFamily="49" charset="-128"/>
              </a:rPr>
              <a:t>とつながりましょう。</a:t>
            </a:r>
          </a:p>
          <a:p>
            <a:endParaRPr lang="ja-JP" altLang="en-US" sz="2000" dirty="0">
              <a:latin typeface="BIZ UDゴシック" panose="020B0400000000000000" pitchFamily="49" charset="-128"/>
              <a:ea typeface="BIZ UDゴシック" panose="020B0400000000000000" pitchFamily="49" charset="-128"/>
            </a:endParaRPr>
          </a:p>
        </p:txBody>
      </p:sp>
      <p:pic>
        <p:nvPicPr>
          <p:cNvPr id="7" name="図 6" descr="「同意」ボタンのある「同意確認」画面の画像"/>
          <p:cNvPicPr>
            <a:picLocks noChangeAspect="1"/>
          </p:cNvPicPr>
          <p:nvPr/>
        </p:nvPicPr>
        <p:blipFill>
          <a:blip r:embed="rId9"/>
          <a:stretch>
            <a:fillRect/>
          </a:stretch>
        </p:blipFill>
        <p:spPr>
          <a:xfrm>
            <a:off x="6338037" y="3737177"/>
            <a:ext cx="2273386" cy="2572658"/>
          </a:xfrm>
          <a:prstGeom prst="rect">
            <a:avLst/>
          </a:prstGeom>
          <a:ln w="9525">
            <a:solidFill>
              <a:schemeClr val="tx1"/>
            </a:solidFill>
          </a:ln>
        </p:spPr>
      </p:pic>
      <p:sp>
        <p:nvSpPr>
          <p:cNvPr id="12" name="正方形/長方形 11"/>
          <p:cNvSpPr/>
          <p:nvPr/>
        </p:nvSpPr>
        <p:spPr>
          <a:xfrm>
            <a:off x="6338037" y="5571077"/>
            <a:ext cx="2313223" cy="375405"/>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nvGrpSpPr>
          <p:cNvPr id="3" name="図形グループ 45">
            <a:extLst>
              <a:ext uri="{FF2B5EF4-FFF2-40B4-BE49-F238E27FC236}">
                <a16:creationId xmlns:a16="http://schemas.microsoft.com/office/drawing/2014/main" id="{A66870E8-EE97-99B8-19CF-BBE3213A65DB}"/>
              </a:ext>
            </a:extLst>
          </p:cNvPr>
          <p:cNvGrpSpPr/>
          <p:nvPr/>
        </p:nvGrpSpPr>
        <p:grpSpPr>
          <a:xfrm>
            <a:off x="6177323" y="5262001"/>
            <a:ext cx="492444" cy="461665"/>
            <a:chOff x="6286385" y="3185771"/>
            <a:chExt cx="492444" cy="461665"/>
          </a:xfrm>
        </p:grpSpPr>
        <p:sp>
          <p:nvSpPr>
            <p:cNvPr id="9" name="円/楕円 47">
              <a:extLst>
                <a:ext uri="{FF2B5EF4-FFF2-40B4-BE49-F238E27FC236}">
                  <a16:creationId xmlns:a16="http://schemas.microsoft.com/office/drawing/2014/main" id="{EF325C60-6FF4-D5EE-CB39-1E4F411E7AEB}"/>
                </a:ext>
              </a:extLst>
            </p:cNvPr>
            <p:cNvSpPr>
              <a:spLocks noChangeAspect="1"/>
            </p:cNvSpPr>
            <p:nvPr/>
          </p:nvSpPr>
          <p:spPr>
            <a:xfrm>
              <a:off x="6405867" y="3277806"/>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0" name="正方形/長方形 9">
              <a:extLst>
                <a:ext uri="{FF2B5EF4-FFF2-40B4-BE49-F238E27FC236}">
                  <a16:creationId xmlns:a16="http://schemas.microsoft.com/office/drawing/2014/main" id="{F239FD49-CE7B-C71D-D87F-4F6F391D9A0A}"/>
                </a:ext>
              </a:extLst>
            </p:cNvPr>
            <p:cNvSpPr/>
            <p:nvPr/>
          </p:nvSpPr>
          <p:spPr>
            <a:xfrm>
              <a:off x="6286385" y="3185771"/>
              <a:ext cx="492444"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❸</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grpSp>
      <p:grpSp>
        <p:nvGrpSpPr>
          <p:cNvPr id="17" name="図形グループ 47">
            <a:extLst>
              <a:ext uri="{FF2B5EF4-FFF2-40B4-BE49-F238E27FC236}">
                <a16:creationId xmlns:a16="http://schemas.microsoft.com/office/drawing/2014/main" id="{843925A7-CC8B-795E-1A78-D3D40A9E85A0}"/>
              </a:ext>
            </a:extLst>
          </p:cNvPr>
          <p:cNvGrpSpPr/>
          <p:nvPr/>
        </p:nvGrpSpPr>
        <p:grpSpPr>
          <a:xfrm>
            <a:off x="6120659" y="2924400"/>
            <a:ext cx="492443" cy="461665"/>
            <a:chOff x="7516281" y="2627725"/>
            <a:chExt cx="492443" cy="461665"/>
          </a:xfrm>
        </p:grpSpPr>
        <p:sp>
          <p:nvSpPr>
            <p:cNvPr id="19" name="円/楕円 48">
              <a:extLst>
                <a:ext uri="{FF2B5EF4-FFF2-40B4-BE49-F238E27FC236}">
                  <a16:creationId xmlns:a16="http://schemas.microsoft.com/office/drawing/2014/main" id="{97F0FB39-D60C-4513-5ACF-F7F9768F7107}"/>
                </a:ext>
              </a:extLst>
            </p:cNvPr>
            <p:cNvSpPr>
              <a:spLocks noChangeAspect="1"/>
            </p:cNvSpPr>
            <p:nvPr/>
          </p:nvSpPr>
          <p:spPr>
            <a:xfrm>
              <a:off x="7627502" y="2734482"/>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3" name="正方形/長方形 22">
              <a:extLst>
                <a:ext uri="{FF2B5EF4-FFF2-40B4-BE49-F238E27FC236}">
                  <a16:creationId xmlns:a16="http://schemas.microsoft.com/office/drawing/2014/main" id="{45E6A29B-4758-0A79-CD66-08C83A39AB39}"/>
                </a:ext>
              </a:extLst>
            </p:cNvPr>
            <p:cNvSpPr/>
            <p:nvPr/>
          </p:nvSpPr>
          <p:spPr>
            <a:xfrm>
              <a:off x="7516281" y="2627725"/>
              <a:ext cx="49244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❷</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grpSp>
    </p:spTree>
    <p:extLst>
      <p:ext uri="{BB962C8B-B14F-4D97-AF65-F5344CB8AC3E}">
        <p14:creationId xmlns:p14="http://schemas.microsoft.com/office/powerpoint/2010/main" val="308240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51922" y="338800"/>
            <a:ext cx="6888650" cy="6032421"/>
          </a:xfrm>
          <a:prstGeom prst="rect">
            <a:avLst/>
          </a:prstGeom>
          <a:noFill/>
        </p:spPr>
        <p:txBody>
          <a:bodyPr wrap="square" rtlCol="0">
            <a:spAutoFit/>
          </a:bodyPr>
          <a:lstStyle/>
          <a:p>
            <a:pPr>
              <a:spcBef>
                <a:spcPts val="600"/>
              </a:spcBef>
            </a:pPr>
            <a:r>
              <a:rPr lang="en-US" altLang="ja-JP" sz="2200" b="1" dirty="0">
                <a:solidFill>
                  <a:srgbClr val="009650"/>
                </a:solidFill>
                <a:latin typeface="BIZ UDPゴシック" panose="020B0400000000000000" pitchFamily="50" charset="-128"/>
                <a:ea typeface="BIZ UDPゴシック" panose="020B0400000000000000" pitchFamily="50" charset="-128"/>
                <a:cs typeface="Meiryo" charset="-128"/>
              </a:rPr>
              <a:t>1. e-Tax</a:t>
            </a:r>
            <a:r>
              <a:rPr lang="ja-JP" altLang="en-US" sz="2200" b="1" dirty="0">
                <a:solidFill>
                  <a:srgbClr val="009650"/>
                </a:solidFill>
                <a:latin typeface="BIZ UDPゴシック" panose="020B0400000000000000" pitchFamily="50" charset="-128"/>
                <a:ea typeface="BIZ UDPゴシック" panose="020B0400000000000000" pitchFamily="50" charset="-128"/>
                <a:cs typeface="Meiryo" charset="-128"/>
              </a:rPr>
              <a:t>を知りましょう</a:t>
            </a:r>
          </a:p>
          <a:p>
            <a:pPr algn="dist">
              <a:tabLst>
                <a:tab pos="627063" algn="l"/>
                <a:tab pos="5827713" algn="l"/>
              </a:tabLst>
            </a:pPr>
            <a:r>
              <a:rPr lang="ja-JP" altLang="en-US" sz="2000" b="1" dirty="0">
                <a:latin typeface="BIZ UDPゴシック" panose="020B0400000000000000" pitchFamily="50" charset="-128"/>
                <a:ea typeface="BIZ UDPゴシック" panose="020B0400000000000000" pitchFamily="50" charset="-128"/>
                <a:cs typeface="Meiryo" charset="-128"/>
              </a:rPr>
              <a:t>　</a:t>
            </a:r>
            <a:r>
              <a:rPr lang="en-US" altLang="ja-JP" sz="2000" b="1" dirty="0">
                <a:latin typeface="BIZ UDPゴシック" panose="020B0400000000000000" pitchFamily="50" charset="-128"/>
                <a:ea typeface="BIZ UDPゴシック" panose="020B0400000000000000" pitchFamily="50" charset="-128"/>
                <a:cs typeface="Meiryo" charset="-128"/>
              </a:rPr>
              <a:t> A.	</a:t>
            </a:r>
            <a:r>
              <a:rPr lang="ja-JP" altLang="en-US" sz="2000" b="1" dirty="0">
                <a:latin typeface="BIZ UDPゴシック" panose="020B0400000000000000" pitchFamily="50" charset="-128"/>
                <a:ea typeface="BIZ UDPゴシック" panose="020B0400000000000000" pitchFamily="50" charset="-128"/>
                <a:cs typeface="Meiryo" charset="-128"/>
              </a:rPr>
              <a:t>確定申告とは？</a:t>
            </a:r>
            <a:r>
              <a:rPr lang="en-US" altLang="ja-JP" sz="2000" b="1" dirty="0">
                <a:latin typeface="BIZ UDPゴシック" panose="020B0400000000000000" pitchFamily="50" charset="-128"/>
                <a:ea typeface="BIZ UDPゴシック" panose="020B0400000000000000" pitchFamily="50" charset="-128"/>
                <a:cs typeface="Meiryo" charset="-128"/>
              </a:rPr>
              <a:t> ……………………………………</a:t>
            </a:r>
            <a:r>
              <a:rPr lang="ja-JP" altLang="en-US" sz="2000" b="1" dirty="0">
                <a:latin typeface="BIZ UDPゴシック" panose="020B0400000000000000" pitchFamily="50" charset="-128"/>
                <a:ea typeface="BIZ UDPゴシック" panose="020B0400000000000000" pitchFamily="50" charset="-128"/>
                <a:cs typeface="Meiryo" charset="-128"/>
              </a:rPr>
              <a:t>Ｐ</a:t>
            </a:r>
            <a:r>
              <a:rPr lang="en-US" altLang="ja-JP" sz="2000" b="1" dirty="0">
                <a:latin typeface="BIZ UDPゴシック" panose="020B0400000000000000" pitchFamily="50" charset="-128"/>
                <a:ea typeface="BIZ UDPゴシック" panose="020B0400000000000000" pitchFamily="50" charset="-128"/>
                <a:cs typeface="Meiryo" charset="-128"/>
              </a:rPr>
              <a:t>4</a:t>
            </a:r>
          </a:p>
          <a:p>
            <a:pPr algn="dist">
              <a:tabLst>
                <a:tab pos="627063" algn="l"/>
                <a:tab pos="5827713" algn="l"/>
              </a:tabLst>
            </a:pPr>
            <a:r>
              <a:rPr lang="ja-JP" altLang="en-US" sz="2000" b="1" dirty="0">
                <a:latin typeface="BIZ UDPゴシック" panose="020B0400000000000000" pitchFamily="50" charset="-128"/>
                <a:ea typeface="BIZ UDPゴシック" panose="020B0400000000000000" pitchFamily="50" charset="-128"/>
                <a:cs typeface="Meiryo" charset="-128"/>
              </a:rPr>
              <a:t>　</a:t>
            </a:r>
            <a:r>
              <a:rPr lang="en-US" altLang="ja-JP" sz="2000" b="1" dirty="0">
                <a:latin typeface="BIZ UDPゴシック" panose="020B0400000000000000" pitchFamily="50" charset="-128"/>
                <a:ea typeface="BIZ UDPゴシック" panose="020B0400000000000000" pitchFamily="50" charset="-128"/>
                <a:cs typeface="Meiryo" charset="-128"/>
              </a:rPr>
              <a:t> B.	</a:t>
            </a:r>
            <a:r>
              <a:rPr lang="ja-JP" altLang="en-US" sz="2000" b="1" dirty="0">
                <a:latin typeface="BIZ UDPゴシック" panose="020B0400000000000000" pitchFamily="50" charset="-128"/>
                <a:ea typeface="BIZ UDPゴシック" panose="020B0400000000000000" pitchFamily="50" charset="-128"/>
                <a:cs typeface="Meiryo" charset="-128"/>
              </a:rPr>
              <a:t>申告方法について  </a:t>
            </a:r>
            <a:r>
              <a:rPr lang="en-US" altLang="ja-JP" sz="2000" b="1" dirty="0">
                <a:latin typeface="BIZ UDPゴシック" panose="020B0400000000000000" pitchFamily="50" charset="-128"/>
                <a:ea typeface="BIZ UDPゴシック" panose="020B0400000000000000" pitchFamily="50" charset="-128"/>
                <a:cs typeface="Meiryo" charset="-128"/>
              </a:rPr>
              <a:t>…………………………………</a:t>
            </a:r>
            <a:r>
              <a:rPr lang="ja-JP" altLang="en-US" sz="2000" b="1" dirty="0">
                <a:latin typeface="BIZ UDPゴシック" panose="020B0400000000000000" pitchFamily="50" charset="-128"/>
                <a:ea typeface="BIZ UDPゴシック" panose="020B0400000000000000" pitchFamily="50" charset="-128"/>
                <a:cs typeface="Meiryo" charset="-128"/>
              </a:rPr>
              <a:t>Ｐ</a:t>
            </a:r>
            <a:r>
              <a:rPr lang="en-US" altLang="ja-JP" sz="2000" b="1" dirty="0">
                <a:latin typeface="BIZ UDPゴシック" panose="020B0400000000000000" pitchFamily="50" charset="-128"/>
                <a:ea typeface="BIZ UDPゴシック" panose="020B0400000000000000" pitchFamily="50" charset="-128"/>
                <a:cs typeface="Meiryo" charset="-128"/>
              </a:rPr>
              <a:t>5</a:t>
            </a:r>
          </a:p>
          <a:p>
            <a:pPr algn="dist">
              <a:tabLst>
                <a:tab pos="627063" algn="l"/>
                <a:tab pos="5827713" algn="l"/>
              </a:tabLst>
            </a:pPr>
            <a:r>
              <a:rPr lang="ja-JP" altLang="en-US" sz="2000" b="1" dirty="0">
                <a:latin typeface="BIZ UDPゴシック" panose="020B0400000000000000" pitchFamily="50" charset="-128"/>
                <a:ea typeface="BIZ UDPゴシック" panose="020B0400000000000000" pitchFamily="50" charset="-128"/>
                <a:cs typeface="Meiryo" charset="-128"/>
              </a:rPr>
              <a:t>　</a:t>
            </a:r>
            <a:r>
              <a:rPr lang="en-US" altLang="ja-JP" sz="2000" b="1" dirty="0">
                <a:latin typeface="BIZ UDPゴシック" panose="020B0400000000000000" pitchFamily="50" charset="-128"/>
                <a:ea typeface="BIZ UDPゴシック" panose="020B0400000000000000" pitchFamily="50" charset="-128"/>
                <a:cs typeface="Meiryo" charset="-128"/>
              </a:rPr>
              <a:t> C.	e-Tax</a:t>
            </a:r>
            <a:r>
              <a:rPr lang="ja-JP" altLang="en-US" sz="2000" b="1" dirty="0">
                <a:latin typeface="BIZ UDPゴシック" panose="020B0400000000000000" pitchFamily="50" charset="-128"/>
                <a:ea typeface="BIZ UDPゴシック" panose="020B0400000000000000" pitchFamily="50" charset="-128"/>
                <a:cs typeface="Meiryo" charset="-128"/>
              </a:rPr>
              <a:t>とは？ </a:t>
            </a:r>
            <a:r>
              <a:rPr lang="en-US" altLang="ja-JP" sz="2000" b="1" dirty="0">
                <a:latin typeface="BIZ UDPゴシック" panose="020B0400000000000000" pitchFamily="50" charset="-128"/>
                <a:ea typeface="BIZ UDPゴシック" panose="020B0400000000000000" pitchFamily="50" charset="-128"/>
                <a:cs typeface="Meiryo" charset="-128"/>
              </a:rPr>
              <a:t>………………………………………</a:t>
            </a:r>
            <a:r>
              <a:rPr lang="ja-JP" altLang="en-US" sz="2000" b="1" dirty="0">
                <a:latin typeface="BIZ UDPゴシック" panose="020B0400000000000000" pitchFamily="50" charset="-128"/>
                <a:ea typeface="BIZ UDPゴシック" panose="020B0400000000000000" pitchFamily="50" charset="-128"/>
                <a:cs typeface="Meiryo" charset="-128"/>
              </a:rPr>
              <a:t>Ｐ</a:t>
            </a:r>
            <a:r>
              <a:rPr lang="en-US" altLang="ja-JP" sz="2000" b="1" dirty="0">
                <a:latin typeface="BIZ UDPゴシック" panose="020B0400000000000000" pitchFamily="50" charset="-128"/>
                <a:ea typeface="BIZ UDPゴシック" panose="020B0400000000000000" pitchFamily="50" charset="-128"/>
                <a:cs typeface="Meiryo" charset="-128"/>
              </a:rPr>
              <a:t>6</a:t>
            </a:r>
          </a:p>
          <a:p>
            <a:pPr algn="dist">
              <a:tabLst>
                <a:tab pos="627063" algn="l"/>
                <a:tab pos="5827713" algn="l"/>
              </a:tabLst>
            </a:pPr>
            <a:r>
              <a:rPr lang="ja-JP" altLang="en-US" sz="2000" b="1" dirty="0">
                <a:latin typeface="BIZ UDPゴシック" panose="020B0400000000000000" pitchFamily="50" charset="-128"/>
                <a:ea typeface="BIZ UDPゴシック" panose="020B0400000000000000" pitchFamily="50" charset="-128"/>
                <a:cs typeface="Meiryo" charset="-128"/>
              </a:rPr>
              <a:t>　</a:t>
            </a:r>
            <a:r>
              <a:rPr lang="en-US" altLang="ja-JP" sz="2000" b="1" dirty="0">
                <a:latin typeface="BIZ UDPゴシック" panose="020B0400000000000000" pitchFamily="50" charset="-128"/>
                <a:ea typeface="BIZ UDPゴシック" panose="020B0400000000000000" pitchFamily="50" charset="-128"/>
                <a:cs typeface="Meiryo" charset="-128"/>
              </a:rPr>
              <a:t> D.	e-Tax</a:t>
            </a:r>
            <a:r>
              <a:rPr lang="ja-JP" altLang="en-US" sz="2000" b="1" dirty="0">
                <a:latin typeface="BIZ UDPゴシック" panose="020B0400000000000000" pitchFamily="50" charset="-128"/>
                <a:ea typeface="BIZ UDPゴシック" panose="020B0400000000000000" pitchFamily="50" charset="-128"/>
                <a:cs typeface="Meiryo" charset="-128"/>
              </a:rPr>
              <a:t>なら、こんないいこと  </a:t>
            </a:r>
            <a:r>
              <a:rPr lang="en-US" altLang="ja-JP" sz="2000" b="1" dirty="0">
                <a:latin typeface="BIZ UDPゴシック" panose="020B0400000000000000" pitchFamily="50" charset="-128"/>
                <a:ea typeface="BIZ UDPゴシック" panose="020B0400000000000000" pitchFamily="50" charset="-128"/>
                <a:cs typeface="Meiryo" charset="-128"/>
              </a:rPr>
              <a:t>……………………</a:t>
            </a:r>
            <a:r>
              <a:rPr lang="ja-JP" altLang="en-US" sz="2000" b="1" dirty="0">
                <a:latin typeface="BIZ UDPゴシック" panose="020B0400000000000000" pitchFamily="50" charset="-128"/>
                <a:ea typeface="BIZ UDPゴシック" panose="020B0400000000000000" pitchFamily="50" charset="-128"/>
                <a:cs typeface="Meiryo" charset="-128"/>
              </a:rPr>
              <a:t>Ｐ</a:t>
            </a:r>
            <a:r>
              <a:rPr lang="en-US" altLang="ja-JP" sz="2000" b="1" dirty="0">
                <a:latin typeface="BIZ UDPゴシック" panose="020B0400000000000000" pitchFamily="50" charset="-128"/>
                <a:ea typeface="BIZ UDPゴシック" panose="020B0400000000000000" pitchFamily="50" charset="-128"/>
                <a:cs typeface="Meiryo" charset="-128"/>
              </a:rPr>
              <a:t>7</a:t>
            </a:r>
          </a:p>
          <a:p>
            <a:pPr algn="dist">
              <a:tabLst>
                <a:tab pos="627063" algn="l"/>
                <a:tab pos="5827713" algn="l"/>
              </a:tabLst>
            </a:pPr>
            <a:r>
              <a:rPr lang="ja-JP" altLang="en-US" sz="2000" b="1" dirty="0">
                <a:latin typeface="BIZ UDPゴシック" panose="020B0400000000000000" pitchFamily="50" charset="-128"/>
                <a:ea typeface="BIZ UDPゴシック" panose="020B0400000000000000" pitchFamily="50" charset="-128"/>
                <a:cs typeface="Meiryo" charset="-128"/>
              </a:rPr>
              <a:t>　</a:t>
            </a:r>
            <a:r>
              <a:rPr lang="en-US" altLang="ja-JP" sz="2000" b="1" dirty="0">
                <a:latin typeface="BIZ UDPゴシック" panose="020B0400000000000000" pitchFamily="50" charset="-128"/>
                <a:ea typeface="BIZ UDPゴシック" panose="020B0400000000000000" pitchFamily="50" charset="-128"/>
                <a:cs typeface="Meiryo" charset="-128"/>
              </a:rPr>
              <a:t> E.	</a:t>
            </a:r>
            <a:r>
              <a:rPr lang="ja-JP" altLang="en-US" sz="2000" b="1" dirty="0">
                <a:latin typeface="BIZ UDPゴシック" panose="020B0400000000000000" pitchFamily="50" charset="-128"/>
                <a:ea typeface="BIZ UDPゴシック" panose="020B0400000000000000" pitchFamily="50" charset="-128"/>
                <a:cs typeface="Meiryo" charset="-128"/>
              </a:rPr>
              <a:t>申告書の作成・送信までの流れ  </a:t>
            </a:r>
            <a:r>
              <a:rPr lang="en-US" altLang="ja-JP" sz="2000" b="1" dirty="0">
                <a:latin typeface="BIZ UDPゴシック" panose="020B0400000000000000" pitchFamily="50" charset="-128"/>
                <a:ea typeface="BIZ UDPゴシック" panose="020B0400000000000000" pitchFamily="50" charset="-128"/>
                <a:cs typeface="Meiryo" charset="-128"/>
              </a:rPr>
              <a:t>…………………</a:t>
            </a:r>
            <a:r>
              <a:rPr lang="ja-JP" altLang="en-US" sz="2000" b="1" dirty="0">
                <a:latin typeface="BIZ UDPゴシック" panose="020B0400000000000000" pitchFamily="50" charset="-128"/>
                <a:ea typeface="BIZ UDPゴシック" panose="020B0400000000000000" pitchFamily="50" charset="-128"/>
                <a:cs typeface="Meiryo" charset="-128"/>
              </a:rPr>
              <a:t>Ｐ</a:t>
            </a:r>
            <a:r>
              <a:rPr lang="en-US" altLang="ja-JP" sz="2000" b="1" dirty="0">
                <a:latin typeface="BIZ UDPゴシック" panose="020B0400000000000000" pitchFamily="50" charset="-128"/>
                <a:ea typeface="BIZ UDPゴシック" panose="020B0400000000000000" pitchFamily="50" charset="-128"/>
                <a:cs typeface="Meiryo" charset="-128"/>
              </a:rPr>
              <a:t>8</a:t>
            </a:r>
          </a:p>
          <a:p>
            <a:pPr>
              <a:tabLst>
                <a:tab pos="627063" algn="l"/>
                <a:tab pos="5827713" algn="l"/>
              </a:tabLst>
            </a:pPr>
            <a:r>
              <a:rPr lang="en-US" altLang="ja-JP" sz="2000" b="1" dirty="0">
                <a:latin typeface="BIZ UDPゴシック" panose="020B0400000000000000" pitchFamily="50" charset="-128"/>
                <a:ea typeface="BIZ UDPゴシック" panose="020B0400000000000000" pitchFamily="50" charset="-128"/>
                <a:cs typeface="Meiryo" charset="-128"/>
              </a:rPr>
              <a:t>    </a:t>
            </a:r>
            <a:endParaRPr lang="en-US" altLang="ja-JP" sz="800" b="1" dirty="0">
              <a:solidFill>
                <a:srgbClr val="009650"/>
              </a:solidFill>
              <a:latin typeface="BIZ UDPゴシック" panose="020B0400000000000000" pitchFamily="50" charset="-128"/>
              <a:ea typeface="BIZ UDPゴシック" panose="020B0400000000000000" pitchFamily="50" charset="-128"/>
              <a:cs typeface="Meiryo" charset="-128"/>
            </a:endParaRPr>
          </a:p>
          <a:p>
            <a:r>
              <a:rPr lang="en-US" altLang="ja-JP" sz="2200" b="1" dirty="0">
                <a:solidFill>
                  <a:srgbClr val="009650"/>
                </a:solidFill>
                <a:latin typeface="BIZ UDPゴシック" panose="020B0400000000000000" pitchFamily="50" charset="-128"/>
                <a:ea typeface="BIZ UDPゴシック" panose="020B0400000000000000" pitchFamily="50" charset="-128"/>
                <a:cs typeface="Meiryo" charset="-128"/>
              </a:rPr>
              <a:t>2. </a:t>
            </a:r>
            <a:r>
              <a:rPr lang="ja-JP" altLang="en-US" sz="2200" b="1" dirty="0">
                <a:solidFill>
                  <a:srgbClr val="009650"/>
                </a:solidFill>
                <a:latin typeface="BIZ UDPゴシック" panose="020B0400000000000000" pitchFamily="50" charset="-128"/>
                <a:ea typeface="BIZ UDPゴシック" panose="020B0400000000000000" pitchFamily="50" charset="-128"/>
                <a:cs typeface="Meiryo" charset="-128"/>
              </a:rPr>
              <a:t>マイナンバーカードで</a:t>
            </a:r>
            <a:r>
              <a:rPr lang="en-US" altLang="ja-JP" sz="2200" b="1" dirty="0">
                <a:solidFill>
                  <a:srgbClr val="009650"/>
                </a:solidFill>
                <a:latin typeface="BIZ UDPゴシック" panose="020B0400000000000000" pitchFamily="50" charset="-128"/>
                <a:ea typeface="BIZ UDPゴシック" panose="020B0400000000000000" pitchFamily="50" charset="-128"/>
                <a:cs typeface="Meiryo" charset="-128"/>
              </a:rPr>
              <a:t>e-Tax</a:t>
            </a:r>
            <a:r>
              <a:rPr lang="ja-JP" altLang="en-US" sz="2200" b="1" dirty="0">
                <a:solidFill>
                  <a:srgbClr val="009650"/>
                </a:solidFill>
                <a:latin typeface="BIZ UDPゴシック" panose="020B0400000000000000" pitchFamily="50" charset="-128"/>
                <a:ea typeface="BIZ UDPゴシック" panose="020B0400000000000000" pitchFamily="50" charset="-128"/>
                <a:cs typeface="Meiryo" charset="-128"/>
              </a:rPr>
              <a:t>を利用できるように</a:t>
            </a:r>
            <a:endParaRPr lang="en-US" altLang="ja-JP" sz="2200" b="1" dirty="0">
              <a:solidFill>
                <a:srgbClr val="009650"/>
              </a:solidFill>
              <a:latin typeface="BIZ UDPゴシック" panose="020B0400000000000000" pitchFamily="50" charset="-128"/>
              <a:ea typeface="BIZ UDPゴシック" panose="020B0400000000000000" pitchFamily="50" charset="-128"/>
              <a:cs typeface="Meiryo" charset="-128"/>
            </a:endParaRPr>
          </a:p>
          <a:p>
            <a:r>
              <a:rPr lang="ja-JP" altLang="en-US" sz="2200" b="1" dirty="0">
                <a:solidFill>
                  <a:srgbClr val="009650"/>
                </a:solidFill>
                <a:latin typeface="BIZ UDPゴシック" panose="020B0400000000000000" pitchFamily="50" charset="-128"/>
                <a:ea typeface="BIZ UDPゴシック" panose="020B0400000000000000" pitchFamily="50" charset="-128"/>
                <a:cs typeface="Meiryo" charset="-128"/>
              </a:rPr>
              <a:t>　　しましょう</a:t>
            </a:r>
            <a:r>
              <a:rPr lang="ja-JP" altLang="en-US" sz="2200" b="1" dirty="0">
                <a:latin typeface="BIZ UDPゴシック" panose="020B0400000000000000" pitchFamily="50" charset="-128"/>
                <a:ea typeface="BIZ UDPゴシック" panose="020B0400000000000000" pitchFamily="50" charset="-128"/>
                <a:cs typeface="Meiryo" charset="-128"/>
              </a:rPr>
              <a:t>　</a:t>
            </a:r>
            <a:r>
              <a:rPr lang="en-US" altLang="ja-JP" sz="2200" b="1" dirty="0">
                <a:latin typeface="BIZ UDPゴシック" panose="020B0400000000000000" pitchFamily="50" charset="-128"/>
                <a:ea typeface="BIZ UDPゴシック" panose="020B0400000000000000" pitchFamily="50" charset="-128"/>
                <a:cs typeface="Meiryo" charset="-128"/>
              </a:rPr>
              <a:t> </a:t>
            </a:r>
          </a:p>
          <a:p>
            <a:pPr>
              <a:tabLst>
                <a:tab pos="627063" algn="l"/>
                <a:tab pos="5827713" algn="l"/>
              </a:tabLst>
            </a:pPr>
            <a:r>
              <a:rPr lang="ja-JP" altLang="en-US" sz="2000" b="1" dirty="0">
                <a:latin typeface="BIZ UDPゴシック" panose="020B0400000000000000" pitchFamily="50" charset="-128"/>
                <a:ea typeface="BIZ UDPゴシック" panose="020B0400000000000000" pitchFamily="50" charset="-128"/>
                <a:cs typeface="Meiryo" charset="-128"/>
              </a:rPr>
              <a:t>　</a:t>
            </a:r>
            <a:r>
              <a:rPr lang="en-US" altLang="ja-JP" sz="2000" b="1" dirty="0">
                <a:latin typeface="BIZ UDPゴシック" panose="020B0400000000000000" pitchFamily="50" charset="-128"/>
                <a:ea typeface="BIZ UDPゴシック" panose="020B0400000000000000" pitchFamily="50" charset="-128"/>
                <a:cs typeface="Meiryo" charset="-128"/>
              </a:rPr>
              <a:t> A.	</a:t>
            </a:r>
            <a:r>
              <a:rPr lang="ja-JP" altLang="en-US" sz="2000" b="1" dirty="0">
                <a:latin typeface="BIZ UDPゴシック" panose="020B0400000000000000" pitchFamily="50" charset="-128"/>
                <a:ea typeface="BIZ UDPゴシック" panose="020B0400000000000000" pitchFamily="50" charset="-128"/>
                <a:cs typeface="Meiryo" charset="-128"/>
              </a:rPr>
              <a:t>マイナンバーカードを使ったスマホでの</a:t>
            </a:r>
            <a:endParaRPr lang="en-US" altLang="ja-JP" sz="2000" b="1" dirty="0">
              <a:latin typeface="BIZ UDPゴシック" panose="020B0400000000000000" pitchFamily="50" charset="-128"/>
              <a:ea typeface="BIZ UDPゴシック" panose="020B0400000000000000" pitchFamily="50" charset="-128"/>
              <a:cs typeface="Meiryo" charset="-128"/>
            </a:endParaRPr>
          </a:p>
          <a:p>
            <a:pPr algn="dist">
              <a:tabLst>
                <a:tab pos="627063" algn="l"/>
                <a:tab pos="5827713" algn="l"/>
              </a:tabLst>
            </a:pPr>
            <a:r>
              <a:rPr lang="ja-JP" altLang="en-US" sz="2000" b="1" dirty="0">
                <a:latin typeface="BIZ UDPゴシック" panose="020B0400000000000000" pitchFamily="50" charset="-128"/>
                <a:ea typeface="BIZ UDPゴシック" panose="020B0400000000000000" pitchFamily="50" charset="-128"/>
                <a:cs typeface="Meiryo" charset="-128"/>
              </a:rPr>
              <a:t>　　　　　　　　確定申告に必要なもの（事前準備） </a:t>
            </a:r>
            <a:r>
              <a:rPr lang="en-US" altLang="ja-JP" sz="2000" b="1" dirty="0">
                <a:latin typeface="BIZ UDPゴシック" panose="020B0400000000000000" pitchFamily="50" charset="-128"/>
                <a:ea typeface="BIZ UDPゴシック" panose="020B0400000000000000" pitchFamily="50" charset="-128"/>
                <a:cs typeface="Meiryo" charset="-128"/>
              </a:rPr>
              <a:t>………</a:t>
            </a:r>
            <a:r>
              <a:rPr lang="ja-JP" altLang="en-US" sz="2000" b="1" dirty="0">
                <a:latin typeface="BIZ UDPゴシック" panose="020B0400000000000000" pitchFamily="50" charset="-128"/>
                <a:ea typeface="BIZ UDPゴシック" panose="020B0400000000000000" pitchFamily="50" charset="-128"/>
                <a:cs typeface="Meiryo" charset="-128"/>
              </a:rPr>
              <a:t>Ｐ</a:t>
            </a:r>
            <a:r>
              <a:rPr lang="en-US" altLang="ja-JP" sz="2000" b="1" dirty="0">
                <a:latin typeface="BIZ UDPゴシック" panose="020B0400000000000000" pitchFamily="50" charset="-128"/>
                <a:ea typeface="BIZ UDPゴシック" panose="020B0400000000000000" pitchFamily="50" charset="-128"/>
                <a:cs typeface="Meiryo" charset="-128"/>
              </a:rPr>
              <a:t>10</a:t>
            </a:r>
          </a:p>
          <a:p>
            <a:pPr algn="dist">
              <a:tabLst>
                <a:tab pos="627063" algn="l"/>
                <a:tab pos="5827713" algn="l"/>
              </a:tabLst>
            </a:pPr>
            <a:r>
              <a:rPr lang="ja-JP" altLang="en-US" sz="2000" b="1" dirty="0">
                <a:latin typeface="BIZ UDPゴシック" panose="020B0400000000000000" pitchFamily="50" charset="-128"/>
                <a:ea typeface="BIZ UDPゴシック" panose="020B0400000000000000" pitchFamily="50" charset="-128"/>
                <a:cs typeface="Meiryo" charset="-128"/>
              </a:rPr>
              <a:t>　</a:t>
            </a:r>
            <a:r>
              <a:rPr lang="en-US" altLang="ja-JP" sz="2000" b="1" dirty="0">
                <a:latin typeface="BIZ UDPゴシック" panose="020B0400000000000000" pitchFamily="50" charset="-128"/>
                <a:ea typeface="BIZ UDPゴシック" panose="020B0400000000000000" pitchFamily="50" charset="-128"/>
                <a:cs typeface="Meiryo" charset="-128"/>
              </a:rPr>
              <a:t> B.	</a:t>
            </a:r>
            <a:r>
              <a:rPr lang="ja-JP" altLang="en-US" sz="2000" b="1" dirty="0">
                <a:latin typeface="BIZ UDPゴシック" panose="020B0400000000000000" pitchFamily="50" charset="-128"/>
                <a:ea typeface="BIZ UDPゴシック" panose="020B0400000000000000" pitchFamily="50" charset="-128"/>
                <a:cs typeface="Meiryo" charset="-128"/>
              </a:rPr>
              <a:t>過去に申告されたことがある方へ　</a:t>
            </a:r>
            <a:r>
              <a:rPr lang="en-US" altLang="ja-JP" sz="2000" b="1" dirty="0">
                <a:latin typeface="BIZ UDPゴシック" panose="020B0400000000000000" pitchFamily="50" charset="-128"/>
                <a:ea typeface="BIZ UDPゴシック" panose="020B0400000000000000" pitchFamily="50" charset="-128"/>
                <a:cs typeface="Meiryo" charset="-128"/>
              </a:rPr>
              <a:t>…………</a:t>
            </a:r>
            <a:r>
              <a:rPr lang="ja-JP" altLang="en-US" sz="2000" b="1" dirty="0">
                <a:latin typeface="BIZ UDPゴシック" panose="020B0400000000000000" pitchFamily="50" charset="-128"/>
                <a:ea typeface="BIZ UDPゴシック" panose="020B0400000000000000" pitchFamily="50" charset="-128"/>
                <a:cs typeface="Meiryo" charset="-128"/>
              </a:rPr>
              <a:t>Ｐ</a:t>
            </a:r>
            <a:r>
              <a:rPr lang="en-US" altLang="ja-JP" sz="2000" b="1" dirty="0">
                <a:latin typeface="BIZ UDPゴシック" panose="020B0400000000000000" pitchFamily="50" charset="-128"/>
                <a:ea typeface="BIZ UDPゴシック" panose="020B0400000000000000" pitchFamily="50" charset="-128"/>
                <a:cs typeface="Meiryo" charset="-128"/>
              </a:rPr>
              <a:t>11</a:t>
            </a:r>
          </a:p>
          <a:p>
            <a:pPr>
              <a:tabLst>
                <a:tab pos="627063" algn="l"/>
                <a:tab pos="5827713" algn="l"/>
              </a:tabLst>
            </a:pPr>
            <a:r>
              <a:rPr lang="ja-JP" altLang="en-US" sz="2000" b="1" dirty="0">
                <a:latin typeface="BIZ UDPゴシック" panose="020B0400000000000000" pitchFamily="50" charset="-128"/>
                <a:ea typeface="BIZ UDPゴシック" panose="020B0400000000000000" pitchFamily="50" charset="-128"/>
                <a:cs typeface="Meiryo" charset="-128"/>
              </a:rPr>
              <a:t>　</a:t>
            </a:r>
            <a:r>
              <a:rPr lang="en-US" altLang="ja-JP" sz="2000" b="1" dirty="0">
                <a:latin typeface="BIZ UDPゴシック" panose="020B0400000000000000" pitchFamily="50" charset="-128"/>
                <a:ea typeface="BIZ UDPゴシック" panose="020B0400000000000000" pitchFamily="50" charset="-128"/>
                <a:cs typeface="Meiryo" charset="-128"/>
              </a:rPr>
              <a:t> C.	</a:t>
            </a:r>
            <a:r>
              <a:rPr lang="ja-JP" altLang="en-US" sz="2000" b="1" dirty="0">
                <a:latin typeface="BIZ UDPゴシック" panose="020B0400000000000000" pitchFamily="50" charset="-128"/>
                <a:ea typeface="BIZ UDPゴシック" panose="020B0400000000000000" pitchFamily="50" charset="-128"/>
                <a:cs typeface="Meiryo" charset="-128"/>
              </a:rPr>
              <a:t>マイナポータルアプリの入手 および　</a:t>
            </a:r>
            <a:endParaRPr lang="en-US" altLang="ja-JP" sz="2000" b="1" dirty="0">
              <a:latin typeface="BIZ UDPゴシック" panose="020B0400000000000000" pitchFamily="50" charset="-128"/>
              <a:ea typeface="BIZ UDPゴシック" panose="020B0400000000000000" pitchFamily="50" charset="-128"/>
              <a:cs typeface="Meiryo" charset="-128"/>
            </a:endParaRPr>
          </a:p>
          <a:p>
            <a:pPr algn="dist">
              <a:tabLst>
                <a:tab pos="627063" algn="l"/>
                <a:tab pos="5827713" algn="l"/>
              </a:tabLst>
            </a:pPr>
            <a:r>
              <a:rPr lang="ja-JP" altLang="en-US" sz="2000" b="1" dirty="0">
                <a:latin typeface="BIZ UDPゴシック" panose="020B0400000000000000" pitchFamily="50" charset="-128"/>
                <a:ea typeface="BIZ UDPゴシック" panose="020B0400000000000000" pitchFamily="50" charset="-128"/>
                <a:cs typeface="Meiryo" charset="-128"/>
              </a:rPr>
              <a:t>　　　　　　　　　　　　　　　　　インストールのしかた </a:t>
            </a:r>
            <a:r>
              <a:rPr lang="en-US" altLang="ja-JP" sz="2000" b="1" dirty="0">
                <a:latin typeface="BIZ UDPゴシック" panose="020B0400000000000000" pitchFamily="50" charset="-128"/>
                <a:ea typeface="BIZ UDPゴシック" panose="020B0400000000000000" pitchFamily="50" charset="-128"/>
                <a:cs typeface="Meiryo" charset="-128"/>
              </a:rPr>
              <a:t>………</a:t>
            </a:r>
            <a:r>
              <a:rPr lang="ja-JP" altLang="en-US" sz="2000" b="1" dirty="0">
                <a:latin typeface="BIZ UDPゴシック" panose="020B0400000000000000" pitchFamily="50" charset="-128"/>
                <a:ea typeface="BIZ UDPゴシック" panose="020B0400000000000000" pitchFamily="50" charset="-128"/>
                <a:cs typeface="Meiryo" charset="-128"/>
              </a:rPr>
              <a:t>Ｐ</a:t>
            </a:r>
            <a:r>
              <a:rPr lang="en-US" altLang="ja-JP" sz="2000" b="1" dirty="0">
                <a:latin typeface="BIZ UDPゴシック" panose="020B0400000000000000" pitchFamily="50" charset="-128"/>
                <a:ea typeface="BIZ UDPゴシック" panose="020B0400000000000000" pitchFamily="50" charset="-128"/>
                <a:cs typeface="Meiryo" charset="-128"/>
              </a:rPr>
              <a:t>13</a:t>
            </a:r>
          </a:p>
          <a:p>
            <a:pPr algn="dist">
              <a:tabLst>
                <a:tab pos="627063" algn="l"/>
                <a:tab pos="5827713" algn="l"/>
              </a:tabLst>
            </a:pPr>
            <a:r>
              <a:rPr lang="ja-JP" altLang="en-US" sz="2000" b="1" dirty="0">
                <a:latin typeface="BIZ UDPゴシック" panose="020B0400000000000000" pitchFamily="50" charset="-128"/>
                <a:ea typeface="BIZ UDPゴシック" panose="020B0400000000000000" pitchFamily="50" charset="-128"/>
                <a:cs typeface="Meiryo" charset="-128"/>
              </a:rPr>
              <a:t>　</a:t>
            </a:r>
            <a:r>
              <a:rPr lang="en-US" altLang="ja-JP" sz="2000" b="1" dirty="0">
                <a:latin typeface="BIZ UDPゴシック" panose="020B0400000000000000" pitchFamily="50" charset="-128"/>
                <a:ea typeface="BIZ UDPゴシック" panose="020B0400000000000000" pitchFamily="50" charset="-128"/>
                <a:cs typeface="Meiryo" charset="-128"/>
              </a:rPr>
              <a:t> D.	</a:t>
            </a:r>
            <a:r>
              <a:rPr lang="ja-JP" altLang="en-US" sz="2000" b="1" dirty="0">
                <a:latin typeface="BIZ UDPゴシック" panose="020B0400000000000000" pitchFamily="50" charset="-128"/>
                <a:ea typeface="BIZ UDPゴシック" panose="020B0400000000000000" pitchFamily="50" charset="-128"/>
                <a:cs typeface="Meiryo" charset="-128"/>
              </a:rPr>
              <a:t>マイナポータルの利用開始  </a:t>
            </a:r>
            <a:r>
              <a:rPr lang="en-US" altLang="ja-JP" sz="2000" b="1" dirty="0">
                <a:latin typeface="BIZ UDPゴシック" panose="020B0400000000000000" pitchFamily="50" charset="-128"/>
                <a:ea typeface="BIZ UDPゴシック" panose="020B0400000000000000" pitchFamily="50" charset="-128"/>
                <a:cs typeface="Meiryo" charset="-128"/>
              </a:rPr>
              <a:t>………………………</a:t>
            </a:r>
            <a:r>
              <a:rPr lang="ja-JP" altLang="en-US" sz="2000" b="1" dirty="0">
                <a:latin typeface="BIZ UDPゴシック" panose="020B0400000000000000" pitchFamily="50" charset="-128"/>
                <a:ea typeface="BIZ UDPゴシック" panose="020B0400000000000000" pitchFamily="50" charset="-128"/>
                <a:cs typeface="Meiryo" charset="-128"/>
              </a:rPr>
              <a:t>Ｐ</a:t>
            </a:r>
            <a:r>
              <a:rPr lang="en-US" altLang="ja-JP" sz="2000" b="1" dirty="0">
                <a:latin typeface="BIZ UDPゴシック" panose="020B0400000000000000" pitchFamily="50" charset="-128"/>
                <a:ea typeface="BIZ UDPゴシック" panose="020B0400000000000000" pitchFamily="50" charset="-128"/>
                <a:cs typeface="Meiryo" charset="-128"/>
              </a:rPr>
              <a:t>14</a:t>
            </a:r>
          </a:p>
          <a:p>
            <a:pPr algn="dist">
              <a:tabLst>
                <a:tab pos="627063" algn="l"/>
                <a:tab pos="5827713" algn="l"/>
              </a:tabLst>
            </a:pPr>
            <a:r>
              <a:rPr lang="ja-JP" altLang="en-US" sz="2000" b="1" dirty="0">
                <a:latin typeface="BIZ UDPゴシック" panose="020B0400000000000000" pitchFamily="50" charset="-128"/>
                <a:ea typeface="BIZ UDPゴシック" panose="020B0400000000000000" pitchFamily="50" charset="-128"/>
                <a:cs typeface="Meiryo" charset="-128"/>
              </a:rPr>
              <a:t>　</a:t>
            </a:r>
            <a:r>
              <a:rPr lang="en-US" altLang="ja-JP" sz="2000" b="1" dirty="0">
                <a:latin typeface="BIZ UDPゴシック" panose="020B0400000000000000" pitchFamily="50" charset="-128"/>
                <a:ea typeface="BIZ UDPゴシック" panose="020B0400000000000000" pitchFamily="50" charset="-128"/>
                <a:cs typeface="Meiryo" charset="-128"/>
              </a:rPr>
              <a:t> E.	e-Tax</a:t>
            </a:r>
            <a:r>
              <a:rPr lang="ja-JP" altLang="en-US" sz="2000" b="1" dirty="0">
                <a:latin typeface="BIZ UDPゴシック" panose="020B0400000000000000" pitchFamily="50" charset="-128"/>
                <a:ea typeface="BIZ UDPゴシック" panose="020B0400000000000000" pitchFamily="50" charset="-128"/>
                <a:cs typeface="Meiryo" charset="-128"/>
              </a:rPr>
              <a:t>の利用開始 </a:t>
            </a:r>
            <a:r>
              <a:rPr lang="en-US" altLang="ja-JP" sz="2000" b="1" dirty="0">
                <a:latin typeface="BIZ UDPゴシック" panose="020B0400000000000000" pitchFamily="50" charset="-128"/>
                <a:ea typeface="BIZ UDPゴシック" panose="020B0400000000000000" pitchFamily="50" charset="-128"/>
                <a:cs typeface="Meiryo" charset="-128"/>
              </a:rPr>
              <a:t>…………………………………</a:t>
            </a:r>
            <a:r>
              <a:rPr lang="ja-JP" altLang="en-US" sz="2000" b="1" dirty="0">
                <a:latin typeface="BIZ UDPゴシック" panose="020B0400000000000000" pitchFamily="50" charset="-128"/>
                <a:ea typeface="BIZ UDPゴシック" panose="020B0400000000000000" pitchFamily="50" charset="-128"/>
                <a:cs typeface="Meiryo" charset="-128"/>
              </a:rPr>
              <a:t>Ｐ</a:t>
            </a:r>
            <a:r>
              <a:rPr lang="en-US" altLang="ja-JP" sz="2000" b="1" dirty="0">
                <a:latin typeface="BIZ UDPゴシック" panose="020B0400000000000000" pitchFamily="50" charset="-128"/>
                <a:ea typeface="BIZ UDPゴシック" panose="020B0400000000000000" pitchFamily="50" charset="-128"/>
                <a:cs typeface="Meiryo" charset="-128"/>
              </a:rPr>
              <a:t>23</a:t>
            </a:r>
          </a:p>
          <a:p>
            <a:pPr>
              <a:tabLst>
                <a:tab pos="627063" algn="l"/>
                <a:tab pos="5827713" algn="l"/>
              </a:tabLst>
            </a:pPr>
            <a:r>
              <a:rPr lang="ja-JP" altLang="en-US" sz="2000" b="1" dirty="0">
                <a:latin typeface="BIZ UDPゴシック" panose="020B0400000000000000" pitchFamily="50" charset="-128"/>
                <a:ea typeface="BIZ UDPゴシック" panose="020B0400000000000000" pitchFamily="50" charset="-128"/>
                <a:cs typeface="Meiryo" charset="-128"/>
              </a:rPr>
              <a:t>　</a:t>
            </a:r>
            <a:r>
              <a:rPr lang="en-US" altLang="ja-JP" sz="2000" b="1" dirty="0">
                <a:latin typeface="BIZ UDPゴシック" panose="020B0400000000000000" pitchFamily="50" charset="-128"/>
                <a:ea typeface="BIZ UDPゴシック" panose="020B0400000000000000" pitchFamily="50" charset="-128"/>
                <a:cs typeface="Meiryo" charset="-128"/>
              </a:rPr>
              <a:t> F.	</a:t>
            </a:r>
            <a:r>
              <a:rPr lang="ja-JP" altLang="en-US" sz="2000" b="1" dirty="0">
                <a:latin typeface="BIZ UDPゴシック" panose="020B0400000000000000" pitchFamily="50" charset="-128"/>
                <a:ea typeface="BIZ UDPゴシック" panose="020B0400000000000000" pitchFamily="50" charset="-128"/>
                <a:cs typeface="Meiryo" charset="-128"/>
              </a:rPr>
              <a:t>自宅で申告書の作成・送信を行う場合の</a:t>
            </a:r>
            <a:endParaRPr lang="en-US" altLang="ja-JP" sz="2000" b="1" dirty="0">
              <a:latin typeface="BIZ UDPゴシック" panose="020B0400000000000000" pitchFamily="50" charset="-128"/>
              <a:ea typeface="BIZ UDPゴシック" panose="020B0400000000000000" pitchFamily="50" charset="-128"/>
              <a:cs typeface="Meiryo" charset="-128"/>
            </a:endParaRPr>
          </a:p>
          <a:p>
            <a:pPr algn="dist">
              <a:tabLst>
                <a:tab pos="627063" algn="l"/>
                <a:tab pos="5827713" algn="l"/>
              </a:tabLst>
            </a:pPr>
            <a:r>
              <a:rPr lang="ja-JP" altLang="en-US" sz="2000" b="1" dirty="0">
                <a:latin typeface="BIZ UDPゴシック" panose="020B0400000000000000" pitchFamily="50" charset="-128"/>
                <a:ea typeface="BIZ UDPゴシック" panose="020B0400000000000000" pitchFamily="50" charset="-128"/>
                <a:cs typeface="Meiryo" charset="-128"/>
              </a:rPr>
              <a:t>　　　　　　　　　　　　　　　　　　　　　　　　　注意事項 </a:t>
            </a:r>
            <a:r>
              <a:rPr lang="en-US" altLang="ja-JP" sz="2000" b="1" dirty="0">
                <a:latin typeface="BIZ UDPゴシック" panose="020B0400000000000000" pitchFamily="50" charset="-128"/>
                <a:ea typeface="BIZ UDPゴシック" panose="020B0400000000000000" pitchFamily="50" charset="-128"/>
                <a:cs typeface="Meiryo" charset="-128"/>
              </a:rPr>
              <a:t>………</a:t>
            </a:r>
            <a:r>
              <a:rPr lang="ja-JP" altLang="en-US" sz="2000" b="1" dirty="0">
                <a:latin typeface="BIZ UDPゴシック" panose="020B0400000000000000" pitchFamily="50" charset="-128"/>
                <a:ea typeface="BIZ UDPゴシック" panose="020B0400000000000000" pitchFamily="50" charset="-128"/>
                <a:cs typeface="Meiryo" charset="-128"/>
              </a:rPr>
              <a:t>Ｐ</a:t>
            </a:r>
            <a:r>
              <a:rPr lang="en-US" altLang="ja-JP" sz="2000" b="1" dirty="0">
                <a:latin typeface="BIZ UDPゴシック" panose="020B0400000000000000" pitchFamily="50" charset="-128"/>
                <a:ea typeface="BIZ UDPゴシック" panose="020B0400000000000000" pitchFamily="50" charset="-128"/>
                <a:cs typeface="Meiryo" charset="-128"/>
              </a:rPr>
              <a:t>29</a:t>
            </a:r>
          </a:p>
          <a:p>
            <a:pPr algn="dist">
              <a:tabLst>
                <a:tab pos="627063" algn="l"/>
                <a:tab pos="5827713" algn="l"/>
              </a:tabLst>
            </a:pPr>
            <a:r>
              <a:rPr lang="ja-JP" altLang="en-US" sz="2000" b="1" dirty="0">
                <a:latin typeface="BIZ UDPゴシック" panose="020B0400000000000000" pitchFamily="50" charset="-128"/>
                <a:ea typeface="BIZ UDPゴシック" panose="020B0400000000000000" pitchFamily="50" charset="-128"/>
                <a:cs typeface="Meiryo" charset="-128"/>
              </a:rPr>
              <a:t>　</a:t>
            </a:r>
            <a:r>
              <a:rPr lang="en-US" altLang="ja-JP" sz="2000" b="1" dirty="0">
                <a:latin typeface="BIZ UDPゴシック" panose="020B0400000000000000" pitchFamily="50" charset="-128"/>
                <a:ea typeface="BIZ UDPゴシック" panose="020B0400000000000000" pitchFamily="50" charset="-128"/>
                <a:cs typeface="Meiryo" charset="-128"/>
              </a:rPr>
              <a:t> G.	</a:t>
            </a:r>
            <a:r>
              <a:rPr lang="ja-JP" altLang="en-US" sz="2000" b="1" dirty="0">
                <a:latin typeface="BIZ UDPゴシック" panose="020B0400000000000000" pitchFamily="50" charset="-128"/>
                <a:ea typeface="BIZ UDPゴシック" panose="020B0400000000000000" pitchFamily="50" charset="-128"/>
                <a:cs typeface="Meiryo" charset="-128"/>
              </a:rPr>
              <a:t>困った時の相談窓口 </a:t>
            </a:r>
            <a:r>
              <a:rPr lang="en-US" altLang="ja-JP" sz="2000" b="1" dirty="0">
                <a:latin typeface="BIZ UDPゴシック" panose="020B0400000000000000" pitchFamily="50" charset="-128"/>
                <a:ea typeface="BIZ UDPゴシック" panose="020B0400000000000000" pitchFamily="50" charset="-128"/>
                <a:cs typeface="Meiryo" charset="-128"/>
              </a:rPr>
              <a:t>………………………………</a:t>
            </a:r>
            <a:r>
              <a:rPr lang="ja-JP" altLang="en-US" sz="2000" b="1" dirty="0">
                <a:latin typeface="BIZ UDPゴシック" panose="020B0400000000000000" pitchFamily="50" charset="-128"/>
                <a:ea typeface="BIZ UDPゴシック" panose="020B0400000000000000" pitchFamily="50" charset="-128"/>
                <a:cs typeface="Meiryo" charset="-128"/>
              </a:rPr>
              <a:t>Ｐ</a:t>
            </a:r>
            <a:r>
              <a:rPr lang="en-US" altLang="ja-JP" sz="2000" b="1" dirty="0">
                <a:latin typeface="BIZ UDPゴシック" panose="020B0400000000000000" pitchFamily="50" charset="-128"/>
                <a:ea typeface="BIZ UDPゴシック" panose="020B0400000000000000" pitchFamily="50" charset="-128"/>
                <a:cs typeface="Meiryo" charset="-128"/>
              </a:rPr>
              <a:t>30</a:t>
            </a:r>
          </a:p>
        </p:txBody>
      </p:sp>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456057"/>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目　次</a:t>
            </a:r>
          </a:p>
        </p:txBody>
      </p:sp>
      <p:cxnSp>
        <p:nvCxnSpPr>
          <p:cNvPr id="6" name="直線コネクタ 5"/>
          <p:cNvCxnSpPr/>
          <p:nvPr/>
        </p:nvCxnSpPr>
        <p:spPr>
          <a:xfrm>
            <a:off x="1690244" y="2505042"/>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pic>
        <p:nvPicPr>
          <p:cNvPr id="7" name="図 6" descr="イータ君のイラスト&#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20" y="4363073"/>
            <a:ext cx="1290387" cy="1661864"/>
          </a:xfrm>
          <a:prstGeom prst="rect">
            <a:avLst/>
          </a:prstGeom>
        </p:spPr>
      </p:pic>
    </p:spTree>
    <p:extLst>
      <p:ext uri="{BB962C8B-B14F-4D97-AF65-F5344CB8AC3E}">
        <p14:creationId xmlns:p14="http://schemas.microsoft.com/office/powerpoint/2010/main" val="120356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2DB0DF08-9C93-4768-AEAB-9388710720BC}"/>
              </a:ext>
            </a:extLst>
          </p:cNvPr>
          <p:cNvGraphicFramePr>
            <a:graphicFrameLocks noChangeAspect="1"/>
          </p:cNvGraphicFramePr>
          <p:nvPr>
            <p:custDataLst>
              <p:tags r:id="rId1"/>
            </p:custDataLst>
            <p:extLst>
              <p:ext uri="{D42A27DB-BD31-4B8C-83A1-F6EECF244321}">
                <p14:modId xmlns:p14="http://schemas.microsoft.com/office/powerpoint/2010/main" val="424134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69" imgH="470" progId="TCLayout.ActiveDocument.1">
                  <p:embed/>
                </p:oleObj>
              </mc:Choice>
              <mc:Fallback>
                <p:oleObj name="think-cell スライド" r:id="rId4" imgW="469" imgH="4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テキスト ボックス 8"/>
          <p:cNvSpPr txBox="1"/>
          <p:nvPr/>
        </p:nvSpPr>
        <p:spPr>
          <a:xfrm>
            <a:off x="469538" y="1534426"/>
            <a:ext cx="2880000"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「アカウント登録用</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情報の送信」</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❶</a:t>
            </a:r>
            <a:endParaRPr kumimoji="1" lang="en-US" altLang="ja-JP"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  表示されている情報を</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確認して「送信」を</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ダブル</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タップ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❷</a:t>
            </a:r>
            <a:endParaRPr kumimoji="1" lang="en-US" altLang="ja-JP"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a:p>
            <a:pPr lvl="0">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「マイナンバーカードの</a:t>
            </a: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lvl="0">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読み取り」を</a:t>
            </a: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lvl="0">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ダブルタップ</a:t>
            </a: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lvl="0">
              <a:defRPr/>
            </a:pP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lvl="0">
              <a:defRPr/>
            </a:pPr>
            <a:r>
              <a:rPr lang="en-US" altLang="ja-JP" b="1" dirty="0">
                <a:solidFill>
                  <a:prstClr val="black"/>
                </a:solidFill>
                <a:latin typeface="BIZ UDゴシック" panose="020B0400000000000000" pitchFamily="49" charset="-128"/>
                <a:ea typeface="BIZ UDゴシック" panose="020B0400000000000000" pitchFamily="49" charset="-128"/>
                <a:cs typeface="Meiryo" charset="-128"/>
              </a:rPr>
              <a:t>※</a:t>
            </a: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マイナポータルに</a:t>
            </a: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lvl="0">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ログインしたときの</a:t>
            </a: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lvl="0">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操作と同じです。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10" name="タイトル 1"/>
          <p:cNvSpPr txBox="1">
            <a:spLocks/>
          </p:cNvSpPr>
          <p:nvPr/>
        </p:nvSpPr>
        <p:spPr>
          <a:xfrm>
            <a:off x="1765596" y="318341"/>
            <a:ext cx="7186571" cy="7262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マイナポータルの利用開始</a:t>
            </a:r>
          </a:p>
        </p:txBody>
      </p:sp>
      <p:sp>
        <p:nvSpPr>
          <p:cNvPr id="11"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2-D</a:t>
            </a:r>
            <a:endParaRPr kumimoji="1" lang="en-US"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p:txBody>
      </p:sp>
      <p:grpSp>
        <p:nvGrpSpPr>
          <p:cNvPr id="24" name="グループ化 23" descr="「マイナンバーカードの読み取り」ボタンのある画面の画像"/>
          <p:cNvGrpSpPr/>
          <p:nvPr/>
        </p:nvGrpSpPr>
        <p:grpSpPr>
          <a:xfrm>
            <a:off x="6489566" y="1534426"/>
            <a:ext cx="2184896" cy="1477840"/>
            <a:chOff x="3484062" y="1972099"/>
            <a:chExt cx="2184896" cy="1477840"/>
          </a:xfrm>
        </p:grpSpPr>
        <p:pic>
          <p:nvPicPr>
            <p:cNvPr id="25" name="図 24"/>
            <p:cNvPicPr>
              <a:picLocks noChangeAspect="1"/>
            </p:cNvPicPr>
            <p:nvPr/>
          </p:nvPicPr>
          <p:blipFill>
            <a:blip r:embed="rId6"/>
            <a:stretch>
              <a:fillRect/>
            </a:stretch>
          </p:blipFill>
          <p:spPr>
            <a:xfrm>
              <a:off x="3484062" y="1972099"/>
              <a:ext cx="2184896" cy="1477840"/>
            </a:xfrm>
            <a:prstGeom prst="rect">
              <a:avLst/>
            </a:prstGeom>
            <a:ln w="3175">
              <a:solidFill>
                <a:schemeClr val="tx1"/>
              </a:solidFill>
            </a:ln>
          </p:spPr>
        </p:pic>
        <p:sp>
          <p:nvSpPr>
            <p:cNvPr id="26" name="正方形/長方形 25"/>
            <p:cNvSpPr/>
            <p:nvPr/>
          </p:nvSpPr>
          <p:spPr>
            <a:xfrm>
              <a:off x="3650015" y="3007639"/>
              <a:ext cx="1848132" cy="333817"/>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grpSp>
      <p:grpSp>
        <p:nvGrpSpPr>
          <p:cNvPr id="5" name="グループ化 4" descr="「送信」ボタンのある「アカウント登録用情報の送信」画面の画像">
            <a:extLst>
              <a:ext uri="{FF2B5EF4-FFF2-40B4-BE49-F238E27FC236}">
                <a16:creationId xmlns:a16="http://schemas.microsoft.com/office/drawing/2014/main" id="{3B62E4BA-82F2-4D82-B042-F33C3B76DA89}"/>
              </a:ext>
            </a:extLst>
          </p:cNvPr>
          <p:cNvGrpSpPr/>
          <p:nvPr/>
        </p:nvGrpSpPr>
        <p:grpSpPr>
          <a:xfrm>
            <a:off x="3664685" y="1534426"/>
            <a:ext cx="2371669" cy="4466324"/>
            <a:chOff x="3510876" y="1383852"/>
            <a:chExt cx="2371669" cy="4902242"/>
          </a:xfrm>
        </p:grpSpPr>
        <p:pic>
          <p:nvPicPr>
            <p:cNvPr id="4" name="図 3"/>
            <p:cNvPicPr>
              <a:picLocks noChangeAspect="1"/>
            </p:cNvPicPr>
            <p:nvPr/>
          </p:nvPicPr>
          <p:blipFill>
            <a:blip r:embed="rId7"/>
            <a:stretch>
              <a:fillRect/>
            </a:stretch>
          </p:blipFill>
          <p:spPr>
            <a:xfrm>
              <a:off x="3510876" y="3900634"/>
              <a:ext cx="2354905" cy="2385460"/>
            </a:xfrm>
            <a:prstGeom prst="rect">
              <a:avLst/>
            </a:prstGeom>
            <a:ln w="9525">
              <a:solidFill>
                <a:schemeClr val="tx1"/>
              </a:solidFill>
            </a:ln>
          </p:spPr>
        </p:pic>
        <p:pic>
          <p:nvPicPr>
            <p:cNvPr id="2" name="図 1"/>
            <p:cNvPicPr>
              <a:picLocks noChangeAspect="1"/>
            </p:cNvPicPr>
            <p:nvPr/>
          </p:nvPicPr>
          <p:blipFill>
            <a:blip r:embed="rId8"/>
            <a:stretch>
              <a:fillRect/>
            </a:stretch>
          </p:blipFill>
          <p:spPr>
            <a:xfrm>
              <a:off x="3514821" y="1383852"/>
              <a:ext cx="2367724" cy="3307753"/>
            </a:xfrm>
            <a:prstGeom prst="rect">
              <a:avLst/>
            </a:prstGeom>
            <a:ln w="9525">
              <a:solidFill>
                <a:schemeClr val="tx1"/>
              </a:solidFill>
            </a:ln>
          </p:spPr>
        </p:pic>
      </p:grpSp>
      <p:pic>
        <p:nvPicPr>
          <p:cNvPr id="3" name="図 2"/>
          <p:cNvPicPr>
            <a:picLocks noChangeAspect="1"/>
          </p:cNvPicPr>
          <p:nvPr/>
        </p:nvPicPr>
        <p:blipFill>
          <a:blip r:embed="rId9"/>
          <a:stretch>
            <a:fillRect/>
          </a:stretch>
        </p:blipFill>
        <p:spPr>
          <a:xfrm>
            <a:off x="3585988" y="4319446"/>
            <a:ext cx="2512298" cy="457200"/>
          </a:xfrm>
          <a:prstGeom prst="rect">
            <a:avLst/>
          </a:prstGeom>
        </p:spPr>
      </p:pic>
      <p:sp>
        <p:nvSpPr>
          <p:cNvPr id="21" name="正方形/長方形 20"/>
          <p:cNvSpPr/>
          <p:nvPr/>
        </p:nvSpPr>
        <p:spPr>
          <a:xfrm>
            <a:off x="3260890" y="5455973"/>
            <a:ext cx="4924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❶</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40" name="正方形/長方形 39"/>
          <p:cNvSpPr/>
          <p:nvPr/>
        </p:nvSpPr>
        <p:spPr>
          <a:xfrm>
            <a:off x="3690137" y="5585154"/>
            <a:ext cx="2304000" cy="386435"/>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nvGrpSpPr>
          <p:cNvPr id="7" name="図形グループ 47">
            <a:extLst>
              <a:ext uri="{FF2B5EF4-FFF2-40B4-BE49-F238E27FC236}">
                <a16:creationId xmlns:a16="http://schemas.microsoft.com/office/drawing/2014/main" id="{533BADDD-C787-C0B2-A90E-0EF447BB6BBC}"/>
              </a:ext>
            </a:extLst>
          </p:cNvPr>
          <p:cNvGrpSpPr/>
          <p:nvPr/>
        </p:nvGrpSpPr>
        <p:grpSpPr>
          <a:xfrm>
            <a:off x="6214896" y="2442118"/>
            <a:ext cx="492443" cy="461665"/>
            <a:chOff x="7518651" y="2596374"/>
            <a:chExt cx="492443" cy="461665"/>
          </a:xfrm>
        </p:grpSpPr>
        <p:sp>
          <p:nvSpPr>
            <p:cNvPr id="8" name="円/楕円 48">
              <a:extLst>
                <a:ext uri="{FF2B5EF4-FFF2-40B4-BE49-F238E27FC236}">
                  <a16:creationId xmlns:a16="http://schemas.microsoft.com/office/drawing/2014/main" id="{8834E568-E0F0-DDEA-18F5-D871112BFBE3}"/>
                </a:ext>
              </a:extLst>
            </p:cNvPr>
            <p:cNvSpPr>
              <a:spLocks noChangeAspect="1"/>
            </p:cNvSpPr>
            <p:nvPr/>
          </p:nvSpPr>
          <p:spPr>
            <a:xfrm>
              <a:off x="7627502" y="2734482"/>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2" name="正方形/長方形 11">
              <a:extLst>
                <a:ext uri="{FF2B5EF4-FFF2-40B4-BE49-F238E27FC236}">
                  <a16:creationId xmlns:a16="http://schemas.microsoft.com/office/drawing/2014/main" id="{943742B2-BA05-5042-9176-89A38BD56150}"/>
                </a:ext>
              </a:extLst>
            </p:cNvPr>
            <p:cNvSpPr/>
            <p:nvPr/>
          </p:nvSpPr>
          <p:spPr>
            <a:xfrm>
              <a:off x="7518651" y="2596374"/>
              <a:ext cx="49244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❷</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grpSp>
    </p:spTree>
    <p:extLst>
      <p:ext uri="{BB962C8B-B14F-4D97-AF65-F5344CB8AC3E}">
        <p14:creationId xmlns:p14="http://schemas.microsoft.com/office/powerpoint/2010/main" val="1474292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券面事項入力補助用パスワード入力画面の画像"/>
          <p:cNvPicPr>
            <a:picLocks noChangeAspect="1"/>
          </p:cNvPicPr>
          <p:nvPr/>
        </p:nvPicPr>
        <p:blipFill>
          <a:blip r:embed="rId3"/>
          <a:stretch>
            <a:fillRect/>
          </a:stretch>
        </p:blipFill>
        <p:spPr>
          <a:xfrm>
            <a:off x="6410802" y="1406034"/>
            <a:ext cx="1992110" cy="2080730"/>
          </a:xfrm>
          <a:prstGeom prst="rect">
            <a:avLst/>
          </a:prstGeom>
          <a:ln w="9525">
            <a:solidFill>
              <a:schemeClr val="tx1"/>
            </a:solidFill>
          </a:ln>
        </p:spPr>
      </p:pic>
      <p:pic>
        <p:nvPicPr>
          <p:cNvPr id="10" name="図 9" descr="「マイナンバーカードから読取」ボタンのある「アカウント登録用情報の送信」画面の画像"/>
          <p:cNvPicPr>
            <a:picLocks noChangeAspect="1"/>
          </p:cNvPicPr>
          <p:nvPr/>
        </p:nvPicPr>
        <p:blipFill>
          <a:blip r:embed="rId4"/>
          <a:stretch>
            <a:fillRect/>
          </a:stretch>
        </p:blipFill>
        <p:spPr>
          <a:xfrm>
            <a:off x="3646180" y="1879848"/>
            <a:ext cx="2429974" cy="3427234"/>
          </a:xfrm>
          <a:prstGeom prst="rect">
            <a:avLst/>
          </a:prstGeom>
          <a:ln w="9525">
            <a:solidFill>
              <a:schemeClr val="tx1"/>
            </a:solidFill>
          </a:ln>
        </p:spPr>
      </p:pic>
      <p:sp>
        <p:nvSpPr>
          <p:cNvPr id="6" name="テキスト ボックス 5"/>
          <p:cNvSpPr txBox="1"/>
          <p:nvPr/>
        </p:nvSpPr>
        <p:spPr>
          <a:xfrm>
            <a:off x="338698" y="1319321"/>
            <a:ext cx="3307482" cy="5047536"/>
          </a:xfrm>
          <a:prstGeom prst="rect">
            <a:avLst/>
          </a:prstGeom>
          <a:noFill/>
        </p:spPr>
        <p:txBody>
          <a:bodyPr wrap="square" rtlCol="0">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r>
              <a:rPr lang="ja-JP" altLang="en-US" b="1" dirty="0">
                <a:latin typeface="BIZ UDゴシック" panose="020B0400000000000000" pitchFamily="49" charset="-128"/>
                <a:ea typeface="BIZ UDゴシック" panose="020B0400000000000000" pitchFamily="49" charset="-128"/>
                <a:cs typeface="Meiryo" charset="-128"/>
              </a:rPr>
              <a:t>「マイナンバーカード </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　 から読取」をダブルタップ</a:t>
            </a:r>
          </a:p>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r>
              <a:rPr lang="ja-JP" altLang="en-US" b="1" dirty="0">
                <a:latin typeface="BIZ UDゴシック" panose="020B0400000000000000" pitchFamily="49" charset="-128"/>
                <a:ea typeface="BIZ UDゴシック" panose="020B0400000000000000" pitchFamily="49" charset="-128"/>
                <a:cs typeface="Meiryo" charset="-128"/>
              </a:rPr>
              <a:t>スワイプで移動し「数字</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　 ４桁」のセキュリティ保護</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　 された入力フィールドで</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　 ダブルタップ</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r>
              <a:rPr lang="ja-JP" altLang="en-US" b="1" dirty="0">
                <a:latin typeface="BIZ UDゴシック" panose="020B0400000000000000" pitchFamily="49" charset="-128"/>
                <a:ea typeface="BIZ UDゴシック" panose="020B0400000000000000" pitchFamily="49" charset="-128"/>
                <a:cs typeface="Meiryo" charset="-128"/>
              </a:rPr>
              <a:t>利用者証明用電子証明書</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　 の数字４桁のパスワードを</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　 入力</a:t>
            </a:r>
          </a:p>
          <a:p>
            <a:pPr lvl="0"/>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r>
              <a:rPr lang="ja-JP" altLang="en-US" b="1" dirty="0">
                <a:latin typeface="BIZ UDゴシック" panose="020B0400000000000000" pitchFamily="49" charset="-128"/>
                <a:ea typeface="BIZ UDゴシック" panose="020B0400000000000000" pitchFamily="49" charset="-128"/>
                <a:cs typeface="Meiryo" charset="-128"/>
              </a:rPr>
              <a:t>スワイプで移動し「次へ</a:t>
            </a:r>
            <a:r>
              <a:rPr lang="en-US" altLang="ja-JP" b="1" dirty="0">
                <a:latin typeface="BIZ UDゴシック" panose="020B0400000000000000" pitchFamily="49" charset="-128"/>
                <a:ea typeface="BIZ UDゴシック" panose="020B0400000000000000" pitchFamily="49" charset="-128"/>
                <a:cs typeface="Meiryo" charset="-128"/>
              </a:rPr>
              <a:t>｣</a:t>
            </a:r>
          </a:p>
          <a:p>
            <a:pPr lvl="0"/>
            <a:r>
              <a:rPr lang="ja-JP" altLang="en-US" b="1" dirty="0">
                <a:latin typeface="BIZ UDゴシック" panose="020B0400000000000000" pitchFamily="49" charset="-128"/>
                <a:ea typeface="BIZ UDゴシック" panose="020B0400000000000000" pitchFamily="49" charset="-128"/>
                <a:cs typeface="Meiryo" charset="-128"/>
              </a:rPr>
              <a:t>　 をダブルタップ</a:t>
            </a:r>
            <a:endParaRPr lang="en-US" altLang="ja-JP" b="1" dirty="0">
              <a:latin typeface="BIZ UDゴシック" panose="020B0400000000000000" pitchFamily="49" charset="-128"/>
              <a:ea typeface="BIZ UDゴシック" panose="020B0400000000000000" pitchFamily="49" charset="-128"/>
              <a:cs typeface="Meiryo" charset="-128"/>
            </a:endParaRPr>
          </a:p>
          <a:p>
            <a:pPr lvl="0"/>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r>
              <a:rPr lang="ja-JP" altLang="en-US" b="1" dirty="0">
                <a:latin typeface="BIZ UDゴシック" panose="020B0400000000000000" pitchFamily="49" charset="-128"/>
                <a:ea typeface="BIZ UDゴシック" panose="020B0400000000000000" pitchFamily="49" charset="-128"/>
                <a:cs typeface="Meiryo" charset="-128"/>
              </a:rPr>
              <a:t>マイナンバーカードを</a:t>
            </a:r>
            <a:endParaRPr lang="en-US" altLang="ja-JP" b="1" dirty="0">
              <a:latin typeface="BIZ UDゴシック" panose="020B0400000000000000" pitchFamily="49" charset="-128"/>
              <a:ea typeface="BIZ UDゴシック" panose="020B0400000000000000" pitchFamily="49" charset="-128"/>
              <a:cs typeface="Meiryo" charset="-128"/>
            </a:endParaRPr>
          </a:p>
          <a:p>
            <a:pPr lvl="0"/>
            <a:r>
              <a:rPr lang="ja-JP" altLang="en-US" b="1" dirty="0">
                <a:latin typeface="BIZ UDゴシック" panose="020B0400000000000000" pitchFamily="49" charset="-128"/>
                <a:ea typeface="BIZ UDゴシック" panose="020B0400000000000000" pitchFamily="49" charset="-128"/>
                <a:cs typeface="Meiryo" charset="-128"/>
              </a:rPr>
              <a:t>　 スマホ裏面に密着させ少し</a:t>
            </a:r>
            <a:endParaRPr lang="en-US" altLang="ja-JP" b="1" dirty="0">
              <a:latin typeface="BIZ UDゴシック" panose="020B0400000000000000" pitchFamily="49" charset="-128"/>
              <a:ea typeface="BIZ UDゴシック" panose="020B0400000000000000" pitchFamily="49" charset="-128"/>
              <a:cs typeface="Meiryo" charset="-128"/>
            </a:endParaRPr>
          </a:p>
          <a:p>
            <a:pPr lvl="0"/>
            <a:r>
              <a:rPr lang="ja-JP" altLang="en-US" b="1" dirty="0">
                <a:latin typeface="BIZ UDゴシック" panose="020B0400000000000000" pitchFamily="49" charset="-128"/>
                <a:ea typeface="BIZ UDゴシック" panose="020B0400000000000000" pitchFamily="49" charset="-128"/>
                <a:cs typeface="Meiryo" charset="-128"/>
              </a:rPr>
              <a:t>　 待ちます</a:t>
            </a:r>
          </a:p>
        </p:txBody>
      </p:sp>
      <p:pic>
        <p:nvPicPr>
          <p:cNvPr id="5" name="図 4" descr="マイナンバーカードをスマートフォン裏面に密着させているイラスト"/>
          <p:cNvPicPr>
            <a:picLocks noChangeAspect="1"/>
          </p:cNvPicPr>
          <p:nvPr/>
        </p:nvPicPr>
        <p:blipFill rotWithShape="1">
          <a:blip r:embed="rId5"/>
          <a:srcRect t="3819" b="20961"/>
          <a:stretch/>
        </p:blipFill>
        <p:spPr>
          <a:xfrm>
            <a:off x="6413607" y="3616038"/>
            <a:ext cx="1984826" cy="2705964"/>
          </a:xfrm>
          <a:prstGeom prst="rect">
            <a:avLst/>
          </a:prstGeom>
          <a:ln>
            <a:solidFill>
              <a:schemeClr val="tx1"/>
            </a:solidFill>
          </a:ln>
        </p:spPr>
      </p:pic>
      <p:sp>
        <p:nvSpPr>
          <p:cNvPr id="8" name="タイトル 1"/>
          <p:cNvSpPr txBox="1">
            <a:spLocks/>
          </p:cNvSpPr>
          <p:nvPr/>
        </p:nvSpPr>
        <p:spPr>
          <a:xfrm>
            <a:off x="1765596" y="318341"/>
            <a:ext cx="7186571" cy="7262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マイナポータルの利用開始</a:t>
            </a:r>
          </a:p>
        </p:txBody>
      </p:sp>
      <p:sp>
        <p:nvSpPr>
          <p:cNvPr id="9"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2-D</a:t>
            </a:r>
            <a:endParaRPr kumimoji="1" lang="en-US"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p:txBody>
      </p:sp>
      <p:sp>
        <p:nvSpPr>
          <p:cNvPr id="17" name="正方形/長方形 16"/>
          <p:cNvSpPr/>
          <p:nvPr/>
        </p:nvSpPr>
        <p:spPr>
          <a:xfrm>
            <a:off x="3750826" y="4442072"/>
            <a:ext cx="2304000" cy="410727"/>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9" name="正方形/長方形 18"/>
          <p:cNvSpPr/>
          <p:nvPr/>
        </p:nvSpPr>
        <p:spPr>
          <a:xfrm>
            <a:off x="6076154" y="5190584"/>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2" name="正方形/長方形 11"/>
          <p:cNvSpPr/>
          <p:nvPr/>
        </p:nvSpPr>
        <p:spPr>
          <a:xfrm>
            <a:off x="6353408" y="2566799"/>
            <a:ext cx="2094545" cy="294545"/>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3" name="正方形/長方形 12"/>
          <p:cNvSpPr/>
          <p:nvPr/>
        </p:nvSpPr>
        <p:spPr>
          <a:xfrm>
            <a:off x="6353408" y="2920238"/>
            <a:ext cx="2094545" cy="294545"/>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4D57CBAA-9917-4D3D-AD33-D7BD57C70F3D}"/>
              </a:ext>
            </a:extLst>
          </p:cNvPr>
          <p:cNvSpPr txBox="1"/>
          <p:nvPr/>
        </p:nvSpPr>
        <p:spPr>
          <a:xfrm>
            <a:off x="3706004" y="5467455"/>
            <a:ext cx="2380953" cy="646331"/>
          </a:xfrm>
          <a:prstGeom prst="rect">
            <a:avLst/>
          </a:prstGeom>
          <a:noFill/>
        </p:spPr>
        <p:txBody>
          <a:bodyPr wrap="square" rtlCol="0">
            <a:spAutoFit/>
          </a:bodyPr>
          <a:lstStyle/>
          <a:p>
            <a:r>
              <a:rPr kumimoji="1" lang="en-US" altLang="ja-JP" sz="1200" b="1" dirty="0">
                <a:solidFill>
                  <a:srgbClr val="FF0000"/>
                </a:solidFill>
                <a:latin typeface="BIZ UDゴシック" panose="020B0400000000000000" pitchFamily="49" charset="-128"/>
                <a:ea typeface="BIZ UDゴシック" panose="020B0400000000000000" pitchFamily="49" charset="-128"/>
              </a:rPr>
              <a:t>※</a:t>
            </a:r>
            <a:r>
              <a:rPr kumimoji="1" lang="ja-JP" altLang="en-US" sz="1200" b="1" dirty="0">
                <a:solidFill>
                  <a:srgbClr val="FF0000"/>
                </a:solidFill>
                <a:latin typeface="BIZ UDゴシック" panose="020B0400000000000000" pitchFamily="49" charset="-128"/>
                <a:ea typeface="BIZ UDゴシック" panose="020B0400000000000000" pitchFamily="49" charset="-128"/>
              </a:rPr>
              <a:t>スマートフォン</a:t>
            </a:r>
            <a:r>
              <a:rPr lang="ja-JP" altLang="en-US" sz="1200" b="1" dirty="0">
                <a:solidFill>
                  <a:srgbClr val="FF0000"/>
                </a:solidFill>
                <a:latin typeface="BIZ UDゴシック" panose="020B0400000000000000" pitchFamily="49" charset="-128"/>
                <a:ea typeface="BIZ UDゴシック" panose="020B0400000000000000" pitchFamily="49" charset="-128"/>
              </a:rPr>
              <a:t>の機種により、マイナンバーカードの読み取り位置が異なることがあります。</a:t>
            </a:r>
            <a:endParaRPr kumimoji="1" lang="ja-JP" altLang="en-US" sz="1200" b="1" dirty="0">
              <a:solidFill>
                <a:srgbClr val="FF0000"/>
              </a:solidFill>
              <a:latin typeface="BIZ UDゴシック" panose="020B0400000000000000" pitchFamily="49" charset="-128"/>
              <a:ea typeface="BIZ UDゴシック" panose="020B0400000000000000" pitchFamily="49" charset="-128"/>
            </a:endParaRPr>
          </a:p>
        </p:txBody>
      </p:sp>
      <p:sp>
        <p:nvSpPr>
          <p:cNvPr id="7" name="正方形/長方形 6"/>
          <p:cNvSpPr/>
          <p:nvPr/>
        </p:nvSpPr>
        <p:spPr>
          <a:xfrm>
            <a:off x="3468661" y="4375152"/>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8" name="正方形/長方形 17"/>
          <p:cNvSpPr/>
          <p:nvPr/>
        </p:nvSpPr>
        <p:spPr>
          <a:xfrm>
            <a:off x="5997257" y="2475485"/>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6" name="正方形/長方形 15"/>
          <p:cNvSpPr/>
          <p:nvPr/>
        </p:nvSpPr>
        <p:spPr>
          <a:xfrm>
            <a:off x="6003098" y="2819594"/>
            <a:ext cx="492443" cy="461665"/>
          </a:xfrm>
          <a:prstGeom prst="rect">
            <a:avLst/>
          </a:prstGeom>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1187387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初めてe-Taxを利用する方」と「利用者識別番号と暗証番号をお持ちの方」の選択肢のある画面の画像">
            <a:extLst>
              <a:ext uri="{FF2B5EF4-FFF2-40B4-BE49-F238E27FC236}">
                <a16:creationId xmlns:a16="http://schemas.microsoft.com/office/drawing/2014/main" id="{00000000-0008-0000-0200-000002000000}"/>
              </a:ext>
            </a:extLst>
          </p:cNvPr>
          <p:cNvPicPr>
            <a:picLocks noChangeAspect="1"/>
          </p:cNvPicPr>
          <p:nvPr/>
        </p:nvPicPr>
        <p:blipFill rotWithShape="1">
          <a:blip r:embed="rId3"/>
          <a:srcRect t="13497" b="6165"/>
          <a:stretch/>
        </p:blipFill>
        <p:spPr>
          <a:xfrm>
            <a:off x="6327525" y="1824610"/>
            <a:ext cx="2088001" cy="3033368"/>
          </a:xfrm>
          <a:prstGeom prst="rect">
            <a:avLst/>
          </a:prstGeom>
        </p:spPr>
      </p:pic>
      <p:sp>
        <p:nvSpPr>
          <p:cNvPr id="28" name="タイトル 1"/>
          <p:cNvSpPr txBox="1">
            <a:spLocks/>
          </p:cNvSpPr>
          <p:nvPr/>
        </p:nvSpPr>
        <p:spPr>
          <a:xfrm>
            <a:off x="1765596" y="318341"/>
            <a:ext cx="7186571" cy="7262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マイナポータルの利用開始</a:t>
            </a:r>
          </a:p>
        </p:txBody>
      </p:sp>
      <p:sp>
        <p:nvSpPr>
          <p:cNvPr id="29"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2-D</a:t>
            </a:r>
            <a:endParaRPr kumimoji="1" lang="en-US"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p:txBody>
      </p:sp>
      <p:pic>
        <p:nvPicPr>
          <p:cNvPr id="26" name="図 25" descr="マイナンバーカードをスマートフォン裏面に密着させているイラスト"/>
          <p:cNvPicPr>
            <a:picLocks noChangeAspect="1"/>
          </p:cNvPicPr>
          <p:nvPr/>
        </p:nvPicPr>
        <p:blipFill rotWithShape="1">
          <a:blip r:embed="rId4"/>
          <a:srcRect t="3819" b="20961"/>
          <a:stretch/>
        </p:blipFill>
        <p:spPr>
          <a:xfrm>
            <a:off x="3915465" y="1822402"/>
            <a:ext cx="1915954" cy="2612069"/>
          </a:xfrm>
          <a:prstGeom prst="rect">
            <a:avLst/>
          </a:prstGeom>
          <a:ln>
            <a:solidFill>
              <a:schemeClr val="tx1"/>
            </a:solidFill>
          </a:ln>
        </p:spPr>
      </p:pic>
      <p:sp>
        <p:nvSpPr>
          <p:cNvPr id="9" name="正方形/長方形 8"/>
          <p:cNvSpPr/>
          <p:nvPr/>
        </p:nvSpPr>
        <p:spPr>
          <a:xfrm>
            <a:off x="3988930" y="2999448"/>
            <a:ext cx="4924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❻</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35" name="正方形/長方形 34"/>
          <p:cNvSpPr/>
          <p:nvPr/>
        </p:nvSpPr>
        <p:spPr>
          <a:xfrm>
            <a:off x="6375081" y="2254245"/>
            <a:ext cx="1992888" cy="33519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114D7B53-0361-4276-877C-A8A1C09D8A92}"/>
              </a:ext>
            </a:extLst>
          </p:cNvPr>
          <p:cNvSpPr/>
          <p:nvPr/>
        </p:nvSpPr>
        <p:spPr>
          <a:xfrm>
            <a:off x="6375081" y="2686172"/>
            <a:ext cx="1992888" cy="313276"/>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C9834F07-F4C3-4510-8876-2C77AB456BA1}"/>
              </a:ext>
            </a:extLst>
          </p:cNvPr>
          <p:cNvSpPr txBox="1"/>
          <p:nvPr/>
        </p:nvSpPr>
        <p:spPr>
          <a:xfrm>
            <a:off x="4013676" y="5120898"/>
            <a:ext cx="4401850" cy="923330"/>
          </a:xfrm>
          <a:prstGeom prst="rect">
            <a:avLst/>
          </a:prstGeom>
          <a:noFill/>
          <a:ln w="25400">
            <a:solidFill>
              <a:srgbClr val="009650"/>
            </a:solidFill>
          </a:ln>
        </p:spPr>
        <p:txBody>
          <a:bodyPr wrap="square" rtlCol="0">
            <a:spAutoFit/>
          </a:bodyPr>
          <a:lstStyle/>
          <a:p>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この後の手順は「</a:t>
            </a:r>
            <a:r>
              <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2-E </a:t>
            </a: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イータックスの利用開始」における「利用者識別番号、暗証番号をお持ちの方の手順」で説明しています。</a:t>
            </a:r>
            <a:endParaRPr lang="ja-JP" altLang="en-US" sz="1800" b="1" kern="100" dirty="0">
              <a:effectLst/>
              <a:latin typeface="Century" panose="02040604050505020304" pitchFamily="18" charset="0"/>
              <a:ea typeface="BIZ UDPゴシック" panose="020B0400000000000000" pitchFamily="50" charset="-128"/>
              <a:cs typeface="Times New Roman" panose="02020603050405020304" pitchFamily="18" charset="0"/>
            </a:endParaRPr>
          </a:p>
        </p:txBody>
      </p:sp>
      <p:sp>
        <p:nvSpPr>
          <p:cNvPr id="23" name="テキスト ボックス 13">
            <a:extLst>
              <a:ext uri="{FF2B5EF4-FFF2-40B4-BE49-F238E27FC236}">
                <a16:creationId xmlns:a16="http://schemas.microsoft.com/office/drawing/2014/main" id="{648AEC55-0D4D-4BFF-99C6-DAAEF7B5B475}"/>
              </a:ext>
            </a:extLst>
          </p:cNvPr>
          <p:cNvSpPr txBox="1"/>
          <p:nvPr/>
        </p:nvSpPr>
        <p:spPr>
          <a:xfrm>
            <a:off x="397575" y="1492637"/>
            <a:ext cx="3404114" cy="461664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❻</a:t>
            </a: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認証に成功しました」</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defRPr/>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と読み上げるまで</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defRPr/>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マイナンバーカードを密着</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defRPr/>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させたままにします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❼</a:t>
            </a: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初めて</a:t>
            </a:r>
            <a:r>
              <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をご利用</a:t>
            </a:r>
            <a:endPar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defRPr/>
            </a:pP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される方は、「初めて</a:t>
            </a:r>
            <a:r>
              <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e-Tax</a:t>
            </a:r>
          </a:p>
          <a:p>
            <a:pPr>
              <a:defRPr/>
            </a:pP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をご利用される方はこちら」</a:t>
            </a:r>
            <a:endPar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defRPr/>
            </a:pP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をダブルタップし、次ページ</a:t>
            </a:r>
            <a:endPar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defRPr/>
            </a:pP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へ進みます</a:t>
            </a:r>
            <a:endPar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❽</a:t>
            </a:r>
            <a:r>
              <a:rPr lang="ja-JP" altLang="en-US" b="1" dirty="0">
                <a:latin typeface="BIZ UDゴシック" panose="020B0400000000000000" pitchFamily="49" charset="-128"/>
                <a:ea typeface="BIZ UDゴシック" panose="020B0400000000000000" pitchFamily="49" charset="-128"/>
                <a:cs typeface="Meiryo" charset="-128"/>
              </a:rPr>
              <a:t>「利用者識別番号・</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　 暗証番号」をお持ちの方は</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  「</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利用者識別番号と暗証番号</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をお持ちの方はこちら</a:t>
            </a:r>
            <a:r>
              <a:rPr lang="ja-JP" altLang="en-US" b="1" dirty="0">
                <a:latin typeface="BIZ UDゴシック" panose="020B0400000000000000" pitchFamily="49" charset="-128"/>
                <a:ea typeface="BIZ UDゴシック" panose="020B0400000000000000" pitchFamily="49" charset="-128"/>
                <a:cs typeface="Meiryo" charset="-128"/>
              </a:rPr>
              <a:t>」を</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　 ダブルタップします</a:t>
            </a:r>
            <a:endParaRPr lang="en-US" altLang="ja-JP" b="1" dirty="0">
              <a:latin typeface="BIZ UDゴシック" panose="020B0400000000000000" pitchFamily="49" charset="-128"/>
              <a:ea typeface="BIZ UDゴシック" panose="020B0400000000000000" pitchFamily="49" charset="-128"/>
              <a:cs typeface="Meiryo" charset="-128"/>
            </a:endParaRPr>
          </a:p>
        </p:txBody>
      </p:sp>
      <p:sp>
        <p:nvSpPr>
          <p:cNvPr id="2" name="正方形/長方形 1"/>
          <p:cNvSpPr/>
          <p:nvPr/>
        </p:nvSpPr>
        <p:spPr>
          <a:xfrm>
            <a:off x="6327525" y="1810661"/>
            <a:ext cx="2088001" cy="30333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90C8F094-2908-7FAA-0A00-7F7CB4F44748}"/>
              </a:ext>
            </a:extLst>
          </p:cNvPr>
          <p:cNvSpPr/>
          <p:nvPr/>
        </p:nvSpPr>
        <p:spPr>
          <a:xfrm>
            <a:off x="5959654" y="2567629"/>
            <a:ext cx="4924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❼</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7" name="正方形/長方形 6">
            <a:extLst>
              <a:ext uri="{FF2B5EF4-FFF2-40B4-BE49-F238E27FC236}">
                <a16:creationId xmlns:a16="http://schemas.microsoft.com/office/drawing/2014/main" id="{F4FD0B9E-BFC6-051B-E987-F281892E63D9}"/>
              </a:ext>
            </a:extLst>
          </p:cNvPr>
          <p:cNvSpPr/>
          <p:nvPr/>
        </p:nvSpPr>
        <p:spPr>
          <a:xfrm>
            <a:off x="5959655" y="2127770"/>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❽</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2301882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初めてe-Taxを利用する方の「利用者情報の入力」画面下部の画像"/>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723" y="2415031"/>
            <a:ext cx="2219136" cy="3836734"/>
          </a:xfrm>
          <a:prstGeom prst="rect">
            <a:avLst/>
          </a:prstGeom>
        </p:spPr>
      </p:pic>
      <p:sp>
        <p:nvSpPr>
          <p:cNvPr id="30" name="サブタイトル 2"/>
          <p:cNvSpPr>
            <a:spLocks noGrp="1"/>
          </p:cNvSpPr>
          <p:nvPr>
            <p:ph type="subTitle" idx="1"/>
          </p:nvPr>
        </p:nvSpPr>
        <p:spPr>
          <a:xfrm>
            <a:off x="505222" y="1311637"/>
            <a:ext cx="8280000" cy="1017367"/>
          </a:xfrm>
        </p:spPr>
        <p:txBody>
          <a:bodyPr>
            <a:noAutofit/>
          </a:bodyPr>
          <a:lstStyle/>
          <a:p>
            <a:pPr>
              <a:lnSpc>
                <a:spcPct val="100000"/>
              </a:lnSpc>
              <a:spcBef>
                <a:spcPts val="600"/>
              </a:spcBef>
            </a:pPr>
            <a:r>
              <a:rPr lang="ja-JP" altLang="en-US" dirty="0">
                <a:latin typeface="BIZ UDゴシック" panose="020B0400000000000000" pitchFamily="49" charset="-128"/>
                <a:ea typeface="BIZ UDゴシック" panose="020B0400000000000000" pitchFamily="49" charset="-128"/>
              </a:rPr>
              <a:t>初めて</a:t>
            </a:r>
            <a:r>
              <a:rPr lang="en-US" altLang="ja-JP" dirty="0">
                <a:latin typeface="BIZ UDゴシック" panose="020B0400000000000000" pitchFamily="49" charset="-128"/>
                <a:ea typeface="BIZ UDゴシック" panose="020B0400000000000000" pitchFamily="49" charset="-128"/>
              </a:rPr>
              <a:t>e-Tax</a:t>
            </a:r>
            <a:r>
              <a:rPr lang="ja-JP" altLang="en-US" dirty="0">
                <a:latin typeface="BIZ UDゴシック" panose="020B0400000000000000" pitchFamily="49" charset="-128"/>
                <a:ea typeface="BIZ UDゴシック" panose="020B0400000000000000" pitchFamily="49" charset="-128"/>
              </a:rPr>
              <a:t>をご利用される方の操作です。</a:t>
            </a:r>
            <a:endParaRPr lang="en-US" altLang="ja-JP" dirty="0">
              <a:latin typeface="BIZ UDゴシック" panose="020B0400000000000000" pitchFamily="49" charset="-128"/>
              <a:ea typeface="BIZ UDゴシック" panose="020B0400000000000000" pitchFamily="49" charset="-128"/>
            </a:endParaRPr>
          </a:p>
          <a:p>
            <a:pPr>
              <a:lnSpc>
                <a:spcPct val="100000"/>
              </a:lnSpc>
              <a:spcBef>
                <a:spcPts val="600"/>
              </a:spcBef>
            </a:pPr>
            <a:r>
              <a:rPr lang="ja-JP" altLang="en-US" dirty="0">
                <a:latin typeface="BIZ UDゴシック" panose="020B0400000000000000" pitchFamily="49" charset="-128"/>
                <a:ea typeface="BIZ UDゴシック" panose="020B0400000000000000" pitchFamily="49" charset="-128"/>
              </a:rPr>
              <a:t>利用者情報を入力（初回のみの操作）します。</a:t>
            </a:r>
          </a:p>
        </p:txBody>
      </p:sp>
      <p:sp>
        <p:nvSpPr>
          <p:cNvPr id="27" name="テキスト ボックス 26"/>
          <p:cNvSpPr txBox="1"/>
          <p:nvPr/>
        </p:nvSpPr>
        <p:spPr>
          <a:xfrm>
            <a:off x="568798" y="2415031"/>
            <a:ext cx="2700000"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マイナンバーカードの</a:t>
            </a:r>
            <a:endParaRPr kumimoji="1" lang="en-US" altLang="ja-JP"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券面情報を読み取った場合は、住所や氏名などがすでに入力されています。</a:t>
            </a:r>
            <a:endParaRPr kumimoji="1" lang="en-US" altLang="ja-JP"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スワイプで移動し確認の上、必須項目は必ず入力してください。</a:t>
            </a:r>
            <a:endParaRPr kumimoji="1" lang="en-US" altLang="ja-JP"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入力漏れがありますと</a:t>
            </a:r>
            <a:endParaRPr kumimoji="1" lang="en-US" altLang="ja-JP"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エラーが表示されます。</a:t>
            </a:r>
            <a:endParaRPr kumimoji="1" lang="en-US" altLang="ja-JP"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入力が終わったら</a:t>
            </a:r>
            <a:endParaRPr kumimoji="1" lang="en-US" altLang="ja-JP"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❶</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「確認」ボタンを</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ダブル</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タップします</a:t>
            </a:r>
          </a:p>
        </p:txBody>
      </p:sp>
      <p:sp>
        <p:nvSpPr>
          <p:cNvPr id="61" name="正方形/長方形 60"/>
          <p:cNvSpPr/>
          <p:nvPr/>
        </p:nvSpPr>
        <p:spPr>
          <a:xfrm>
            <a:off x="5935913" y="5781016"/>
            <a:ext cx="4924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❶</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54" name="角丸四角形 53"/>
          <p:cNvSpPr/>
          <p:nvPr/>
        </p:nvSpPr>
        <p:spPr>
          <a:xfrm>
            <a:off x="6359997" y="5882416"/>
            <a:ext cx="1872000" cy="324000"/>
          </a:xfrm>
          <a:prstGeom prst="roundRect">
            <a:avLst>
              <a:gd name="adj" fmla="val 8914"/>
            </a:avLst>
          </a:prstGeom>
          <a:noFill/>
          <a:ln w="38100" cap="flat" cmpd="sng" algn="ctr">
            <a:solidFill>
              <a:srgbClr val="FF0000"/>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pic>
        <p:nvPicPr>
          <p:cNvPr id="4" name="図 3" descr="初めてe-Taxを利用する方の「利用者情報の入力」画面上部の画像"/>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6059" y="2415031"/>
            <a:ext cx="1883827" cy="3803204"/>
          </a:xfrm>
          <a:prstGeom prst="rect">
            <a:avLst/>
          </a:prstGeom>
        </p:spPr>
      </p:pic>
      <p:sp>
        <p:nvSpPr>
          <p:cNvPr id="2" name="タイトル 1">
            <a:extLst>
              <a:ext uri="{FF2B5EF4-FFF2-40B4-BE49-F238E27FC236}">
                <a16:creationId xmlns:a16="http://schemas.microsoft.com/office/drawing/2014/main" id="{08FAC30F-96D9-8843-CF5E-0E48B3120BF6}"/>
              </a:ext>
            </a:extLst>
          </p:cNvPr>
          <p:cNvSpPr txBox="1">
            <a:spLocks/>
          </p:cNvSpPr>
          <p:nvPr/>
        </p:nvSpPr>
        <p:spPr>
          <a:xfrm>
            <a:off x="1765596" y="318341"/>
            <a:ext cx="6466401" cy="726246"/>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e-Tax</a:t>
            </a: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の利用開始</a:t>
            </a:r>
          </a:p>
        </p:txBody>
      </p:sp>
      <p:sp>
        <p:nvSpPr>
          <p:cNvPr id="3" name="Title 1">
            <a:extLst>
              <a:ext uri="{FF2B5EF4-FFF2-40B4-BE49-F238E27FC236}">
                <a16:creationId xmlns:a16="http://schemas.microsoft.com/office/drawing/2014/main" id="{06818670-A982-3692-B21D-9AD8E851ECD8}"/>
              </a:ext>
            </a:extLst>
          </p:cNvPr>
          <p:cNvSpPr txBox="1">
            <a:spLocks/>
          </p:cNvSpPr>
          <p:nvPr/>
        </p:nvSpPr>
        <p:spPr>
          <a:xfrm>
            <a:off x="510127" y="521855"/>
            <a:ext cx="1260000" cy="540000"/>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2-E</a:t>
            </a:r>
            <a:endParaRPr kumimoji="1" lang="en-US"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80941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提出先税務署の確認」画面の画像"/>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188" y="2514251"/>
            <a:ext cx="2280102" cy="2249619"/>
          </a:xfrm>
          <a:prstGeom prst="rect">
            <a:avLst/>
          </a:prstGeom>
        </p:spPr>
      </p:pic>
      <p:sp>
        <p:nvSpPr>
          <p:cNvPr id="30" name="サブタイトル 2"/>
          <p:cNvSpPr>
            <a:spLocks noGrp="1"/>
          </p:cNvSpPr>
          <p:nvPr>
            <p:ph type="subTitle" idx="1"/>
          </p:nvPr>
        </p:nvSpPr>
        <p:spPr>
          <a:xfrm>
            <a:off x="505221" y="1459133"/>
            <a:ext cx="3678434" cy="411196"/>
          </a:xfrm>
        </p:spPr>
        <p:txBody>
          <a:bodyPr>
            <a:noAutofit/>
          </a:bodyPr>
          <a:lstStyle/>
          <a:p>
            <a:r>
              <a:rPr lang="ja-JP" altLang="en-US" dirty="0">
                <a:latin typeface="BIZ UDゴシック" panose="020B0400000000000000" pitchFamily="49" charset="-128"/>
                <a:ea typeface="BIZ UDゴシック" panose="020B0400000000000000" pitchFamily="49" charset="-128"/>
              </a:rPr>
              <a:t>提出先税務署の確認</a:t>
            </a:r>
          </a:p>
        </p:txBody>
      </p:sp>
      <p:sp>
        <p:nvSpPr>
          <p:cNvPr id="27" name="テキスト ボックス 26"/>
          <p:cNvSpPr txBox="1"/>
          <p:nvPr/>
        </p:nvSpPr>
        <p:spPr>
          <a:xfrm>
            <a:off x="342900" y="1892900"/>
            <a:ext cx="337185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❶</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この画面では、スワイプ　</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で提出先を確認し</a:t>
            </a:r>
            <a:r>
              <a:rPr kumimoji="1" lang="ja-JP" altLang="en-US" sz="1800" b="1" i="0" u="none" strike="noStrike" kern="1200" cap="none" spc="-3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て</a:t>
            </a:r>
            <a:r>
              <a:rPr kumimoji="1" lang="ja-JP" altLang="en-US" sz="1800" b="1" i="0" u="none" strike="noStrike" kern="1200" cap="none" normalizeH="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a:t>
            </a:r>
            <a:r>
              <a:rPr kumimoji="1" lang="en-US" altLang="ja-JP" sz="1800" b="1" i="0" u="none" strike="noStrike" kern="1200" cap="none" normalizeH="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OK</a:t>
            </a:r>
            <a:r>
              <a:rPr kumimoji="1" lang="ja-JP" altLang="en-US" sz="1800" b="1" i="0" u="none" strike="noStrike" kern="0" cap="none" normalizeH="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a:t>
            </a:r>
            <a:endParaRPr kumimoji="1" lang="en-US" altLang="ja-JP" sz="1800" b="1" i="0" u="none" strike="noStrike" kern="0" cap="none" normalizeH="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kern="0"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0" cap="none" normalizeH="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ボタンをダブル</a:t>
            </a:r>
            <a:r>
              <a:rPr kumimoji="1" lang="ja-JP" altLang="en-US" sz="1800" b="1" i="0" u="none" strike="noStrike" kern="1200" cap="none" normalizeH="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タップ</a:t>
            </a:r>
            <a:endParaRPr kumimoji="1" lang="en-US" altLang="ja-JP" sz="1800" b="1" i="0" u="none" strike="noStrike" kern="1200" cap="none" normalizeH="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normalizeH="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❷</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画面中央に「既に利用者</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識別番号を取得されている</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方へ</a:t>
            </a:r>
            <a:r>
              <a:rPr kumimoji="1" lang="ja-JP" altLang="en-US" sz="1800" b="1" i="0" u="none" strike="noStrike" kern="0" cap="none" spc="-10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a:t>
            </a: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の</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画面が表示されます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　 この画面はすべての方に</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　 表示されます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　 取得されていない場合</a:t>
            </a:r>
            <a:r>
              <a:rPr kumimoji="1" lang="ja-JP" altLang="en-US" sz="1800" b="1" i="0" u="none" strike="noStrike" kern="0" cap="none" spc="-10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は</a:t>
            </a:r>
            <a:endParaRPr kumimoji="1" lang="en-US" altLang="ja-JP" sz="1800" b="1" i="0" u="none" strike="noStrike" kern="0" cap="none" spc="-10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OK</a:t>
            </a:r>
            <a:r>
              <a:rPr kumimoji="1" lang="ja-JP" altLang="en-US" sz="1800" b="1" i="0" u="none" strike="noStrike" kern="0" cap="none" spc="-10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ボタンをダブルタップ、</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取得されている場合</a:t>
            </a:r>
            <a:r>
              <a:rPr kumimoji="1" lang="ja-JP" altLang="en-US" sz="1800" b="1" i="0" u="none" strike="noStrike" kern="0" cap="none" spc="-10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は</a:t>
            </a:r>
            <a:endParaRPr lang="en-US" altLang="ja-JP" b="1" kern="0" spc="-1000" dirty="0">
              <a:solidFill>
                <a:prstClr val="black"/>
              </a:solidFill>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　「キャンセル</a:t>
            </a:r>
            <a:r>
              <a:rPr kumimoji="1" lang="ja-JP" altLang="en-US" sz="1800" b="1" i="0" u="none" strike="noStrike" kern="0" cap="none" spc="-10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a:t>
            </a:r>
            <a:r>
              <a:rPr lang="ja-JP" altLang="en-US" b="1" kern="0" spc="-1000" noProof="0"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をダブル</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タップします</a:t>
            </a:r>
          </a:p>
        </p:txBody>
      </p:sp>
      <p:pic>
        <p:nvPicPr>
          <p:cNvPr id="26" name="図 25" descr="「既に利用者識別番号を取得されている方へ」の画面の画像"/>
          <p:cNvPicPr>
            <a:picLocks noChangeAspect="1"/>
          </p:cNvPicPr>
          <p:nvPr/>
        </p:nvPicPr>
        <p:blipFill rotWithShape="1">
          <a:blip r:embed="rId4"/>
          <a:srcRect t="1645"/>
          <a:stretch/>
        </p:blipFill>
        <p:spPr>
          <a:xfrm>
            <a:off x="6154067" y="1852571"/>
            <a:ext cx="2469263" cy="4320000"/>
          </a:xfrm>
          <a:prstGeom prst="rect">
            <a:avLst/>
          </a:prstGeom>
          <a:ln>
            <a:solidFill>
              <a:schemeClr val="tx1"/>
            </a:solidFill>
          </a:ln>
        </p:spPr>
      </p:pic>
      <p:sp>
        <p:nvSpPr>
          <p:cNvPr id="35" name="正方形/長方形 34"/>
          <p:cNvSpPr/>
          <p:nvPr/>
        </p:nvSpPr>
        <p:spPr>
          <a:xfrm>
            <a:off x="5447729" y="3198167"/>
            <a:ext cx="4924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❶</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3" name="タイトル 1">
            <a:extLst>
              <a:ext uri="{FF2B5EF4-FFF2-40B4-BE49-F238E27FC236}">
                <a16:creationId xmlns:a16="http://schemas.microsoft.com/office/drawing/2014/main" id="{A792C863-175E-3EA9-371A-1E1D99795418}"/>
              </a:ext>
            </a:extLst>
          </p:cNvPr>
          <p:cNvSpPr txBox="1">
            <a:spLocks/>
          </p:cNvSpPr>
          <p:nvPr/>
        </p:nvSpPr>
        <p:spPr>
          <a:xfrm>
            <a:off x="1765596" y="318341"/>
            <a:ext cx="6392567" cy="726246"/>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e-Tax</a:t>
            </a: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の利用開始</a:t>
            </a:r>
          </a:p>
        </p:txBody>
      </p:sp>
      <p:sp>
        <p:nvSpPr>
          <p:cNvPr id="4" name="Title 1">
            <a:extLst>
              <a:ext uri="{FF2B5EF4-FFF2-40B4-BE49-F238E27FC236}">
                <a16:creationId xmlns:a16="http://schemas.microsoft.com/office/drawing/2014/main" id="{E83C13E5-4C91-EB71-E228-8AEC56F816FD}"/>
              </a:ext>
            </a:extLst>
          </p:cNvPr>
          <p:cNvSpPr txBox="1">
            <a:spLocks/>
          </p:cNvSpPr>
          <p:nvPr/>
        </p:nvSpPr>
        <p:spPr>
          <a:xfrm>
            <a:off x="510127" y="504587"/>
            <a:ext cx="1260000" cy="540000"/>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2-E</a:t>
            </a:r>
            <a:endParaRPr kumimoji="1" lang="en-US"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p:txBody>
      </p:sp>
      <p:grpSp>
        <p:nvGrpSpPr>
          <p:cNvPr id="5" name="図形グループ 47">
            <a:extLst>
              <a:ext uri="{FF2B5EF4-FFF2-40B4-BE49-F238E27FC236}">
                <a16:creationId xmlns:a16="http://schemas.microsoft.com/office/drawing/2014/main" id="{94794EDF-8EBD-1788-3CD0-ED24D16EC7C3}"/>
              </a:ext>
            </a:extLst>
          </p:cNvPr>
          <p:cNvGrpSpPr/>
          <p:nvPr/>
        </p:nvGrpSpPr>
        <p:grpSpPr>
          <a:xfrm>
            <a:off x="8158163" y="5165168"/>
            <a:ext cx="492443" cy="461665"/>
            <a:chOff x="7518651" y="2596374"/>
            <a:chExt cx="492443" cy="461665"/>
          </a:xfrm>
        </p:grpSpPr>
        <p:sp>
          <p:nvSpPr>
            <p:cNvPr id="6" name="円/楕円 48">
              <a:extLst>
                <a:ext uri="{FF2B5EF4-FFF2-40B4-BE49-F238E27FC236}">
                  <a16:creationId xmlns:a16="http://schemas.microsoft.com/office/drawing/2014/main" id="{8C843793-7271-CF03-20DF-A4BC5C03325B}"/>
                </a:ext>
              </a:extLst>
            </p:cNvPr>
            <p:cNvSpPr>
              <a:spLocks noChangeAspect="1"/>
            </p:cNvSpPr>
            <p:nvPr/>
          </p:nvSpPr>
          <p:spPr>
            <a:xfrm>
              <a:off x="7627502" y="2734482"/>
              <a:ext cx="270000" cy="27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7" name="正方形/長方形 6">
              <a:extLst>
                <a:ext uri="{FF2B5EF4-FFF2-40B4-BE49-F238E27FC236}">
                  <a16:creationId xmlns:a16="http://schemas.microsoft.com/office/drawing/2014/main" id="{15F9FE74-6774-A51A-EAC9-8D614E397D7E}"/>
                </a:ext>
              </a:extLst>
            </p:cNvPr>
            <p:cNvSpPr/>
            <p:nvPr/>
          </p:nvSpPr>
          <p:spPr>
            <a:xfrm>
              <a:off x="7518651" y="2596374"/>
              <a:ext cx="49244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❷</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grpSp>
    </p:spTree>
    <p:extLst>
      <p:ext uri="{BB962C8B-B14F-4D97-AF65-F5344CB8AC3E}">
        <p14:creationId xmlns:p14="http://schemas.microsoft.com/office/powerpoint/2010/main" val="1703166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送信」ボタンと「訂正」ボタンのある「入力内容の確認」画面下部の画像"/>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231" y="1834792"/>
            <a:ext cx="2505673" cy="4365114"/>
          </a:xfrm>
          <a:prstGeom prst="rect">
            <a:avLst/>
          </a:prstGeom>
        </p:spPr>
      </p:pic>
      <p:sp>
        <p:nvSpPr>
          <p:cNvPr id="30" name="サブタイトル 2"/>
          <p:cNvSpPr>
            <a:spLocks noGrp="1"/>
          </p:cNvSpPr>
          <p:nvPr>
            <p:ph type="subTitle" idx="1"/>
          </p:nvPr>
        </p:nvSpPr>
        <p:spPr>
          <a:xfrm>
            <a:off x="507804" y="1459133"/>
            <a:ext cx="2688966" cy="508683"/>
          </a:xfrm>
        </p:spPr>
        <p:txBody>
          <a:bodyPr>
            <a:noAutofit/>
          </a:bodyPr>
          <a:lstStyle/>
          <a:p>
            <a:r>
              <a:rPr lang="ja-JP" altLang="en-US" dirty="0">
                <a:latin typeface="BIZ UDゴシック" panose="020B0400000000000000" pitchFamily="49" charset="-128"/>
                <a:ea typeface="BIZ UDゴシック" panose="020B0400000000000000" pitchFamily="49" charset="-128"/>
              </a:rPr>
              <a:t>入力内容の確認</a:t>
            </a:r>
          </a:p>
        </p:txBody>
      </p:sp>
      <p:sp>
        <p:nvSpPr>
          <p:cNvPr id="27" name="テキスト ボックス 26"/>
          <p:cNvSpPr txBox="1"/>
          <p:nvPr/>
        </p:nvSpPr>
        <p:spPr>
          <a:xfrm>
            <a:off x="360000" y="1991906"/>
            <a:ext cx="2934664" cy="3847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❶</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この画面では、</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スワイプで移動し、</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内容を確認して間違い</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がなければ「送信」</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ボタンをダブルタップ</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❷</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訂正箇所がありました</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ら、「訂正」ボタンを</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ダブルタップして訂正</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し</a:t>
            </a:r>
            <a:r>
              <a:rPr kumimoji="1" lang="ja-JP" altLang="en-US" sz="1800" b="1" i="0" u="none" strike="noStrike" kern="1200" cap="none" normalizeH="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、訂正後「送信」ボ</a:t>
            </a:r>
            <a:endParaRPr kumimoji="1" lang="en-US" altLang="ja-JP" sz="1800" b="1" i="0" u="none" strike="noStrike" kern="1200" cap="none" normalizeH="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normalizeH="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タン</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をダブルタップし</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てください</a:t>
            </a:r>
          </a:p>
        </p:txBody>
      </p:sp>
      <p:sp>
        <p:nvSpPr>
          <p:cNvPr id="40" name="角丸四角形 39"/>
          <p:cNvSpPr/>
          <p:nvPr/>
        </p:nvSpPr>
        <p:spPr>
          <a:xfrm>
            <a:off x="6055074" y="5438749"/>
            <a:ext cx="2250044" cy="307764"/>
          </a:xfrm>
          <a:prstGeom prst="roundRect">
            <a:avLst>
              <a:gd name="adj" fmla="val 8914"/>
            </a:avLst>
          </a:prstGeom>
          <a:noFill/>
          <a:ln w="38100" cap="flat" cmpd="sng" algn="ctr">
            <a:solidFill>
              <a:srgbClr val="FF0000"/>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1" name="角丸四角形 40"/>
          <p:cNvSpPr/>
          <p:nvPr/>
        </p:nvSpPr>
        <p:spPr>
          <a:xfrm>
            <a:off x="6055073" y="5785793"/>
            <a:ext cx="2250045" cy="307764"/>
          </a:xfrm>
          <a:prstGeom prst="roundRect">
            <a:avLst>
              <a:gd name="adj" fmla="val 8914"/>
            </a:avLst>
          </a:prstGeom>
          <a:noFill/>
          <a:ln w="38100" cap="flat" cmpd="sng" algn="ctr">
            <a:solidFill>
              <a:srgbClr val="FF0000"/>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2" name="正方形/長方形 41"/>
          <p:cNvSpPr/>
          <p:nvPr/>
        </p:nvSpPr>
        <p:spPr>
          <a:xfrm>
            <a:off x="8291557" y="5708842"/>
            <a:ext cx="4924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❷</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43" name="正方形/長方形 42"/>
          <p:cNvSpPr/>
          <p:nvPr/>
        </p:nvSpPr>
        <p:spPr>
          <a:xfrm>
            <a:off x="8291557" y="5356986"/>
            <a:ext cx="4924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❶</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pic>
        <p:nvPicPr>
          <p:cNvPr id="2" name="図 1" descr="「入力内容の確認」画面上部の画像"/>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6115" y="1929628"/>
            <a:ext cx="2511770" cy="4163929"/>
          </a:xfrm>
          <a:prstGeom prst="rect">
            <a:avLst/>
          </a:prstGeom>
        </p:spPr>
      </p:pic>
      <p:sp>
        <p:nvSpPr>
          <p:cNvPr id="4" name="タイトル 1">
            <a:extLst>
              <a:ext uri="{FF2B5EF4-FFF2-40B4-BE49-F238E27FC236}">
                <a16:creationId xmlns:a16="http://schemas.microsoft.com/office/drawing/2014/main" id="{63258C4F-43E3-4CA6-6AB4-8708002AA957}"/>
              </a:ext>
            </a:extLst>
          </p:cNvPr>
          <p:cNvSpPr txBox="1">
            <a:spLocks/>
          </p:cNvSpPr>
          <p:nvPr/>
        </p:nvSpPr>
        <p:spPr>
          <a:xfrm>
            <a:off x="1765597" y="318341"/>
            <a:ext cx="6539522" cy="726246"/>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e-Tax</a:t>
            </a: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の利用開始</a:t>
            </a:r>
          </a:p>
        </p:txBody>
      </p:sp>
      <p:sp>
        <p:nvSpPr>
          <p:cNvPr id="5" name="Title 1">
            <a:extLst>
              <a:ext uri="{FF2B5EF4-FFF2-40B4-BE49-F238E27FC236}">
                <a16:creationId xmlns:a16="http://schemas.microsoft.com/office/drawing/2014/main" id="{F7E1E758-6B3E-2135-A60A-A1FF3DCFECD4}"/>
              </a:ext>
            </a:extLst>
          </p:cNvPr>
          <p:cNvSpPr txBox="1">
            <a:spLocks/>
          </p:cNvSpPr>
          <p:nvPr/>
        </p:nvSpPr>
        <p:spPr>
          <a:xfrm>
            <a:off x="510127" y="516632"/>
            <a:ext cx="1260000" cy="540000"/>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2-E</a:t>
            </a:r>
            <a:endParaRPr kumimoji="1" lang="en-US"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708978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8E0BB558-0FD8-4DFE-98FB-A4E30BC9F2C0}"/>
              </a:ext>
            </a:extLst>
          </p:cNvPr>
          <p:cNvGraphicFramePr>
            <a:graphicFrameLocks noChangeAspect="1"/>
          </p:cNvGraphicFramePr>
          <p:nvPr>
            <p:custDataLst>
              <p:tags r:id="rId1"/>
            </p:custDataLst>
            <p:extLst>
              <p:ext uri="{D42A27DB-BD31-4B8C-83A1-F6EECF244321}">
                <p14:modId xmlns:p14="http://schemas.microsoft.com/office/powerpoint/2010/main" val="3734445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69" imgH="470" progId="TCLayout.ActiveDocument.1">
                  <p:embed/>
                </p:oleObj>
              </mc:Choice>
              <mc:Fallback>
                <p:oleObj name="think-cell スライド" r:id="rId4" imgW="469" imgH="4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サブタイトル 2"/>
          <p:cNvSpPr>
            <a:spLocks noGrp="1"/>
          </p:cNvSpPr>
          <p:nvPr>
            <p:ph type="subTitle" idx="1"/>
          </p:nvPr>
        </p:nvSpPr>
        <p:spPr>
          <a:xfrm>
            <a:off x="507804" y="1373074"/>
            <a:ext cx="4881245" cy="520567"/>
          </a:xfrm>
        </p:spPr>
        <p:txBody>
          <a:bodyPr>
            <a:noAutofit/>
          </a:bodyPr>
          <a:lstStyle/>
          <a:p>
            <a:r>
              <a:rPr lang="ja-JP" altLang="en-US" dirty="0">
                <a:latin typeface="BIZ UDゴシック" panose="020B0400000000000000" pitchFamily="49" charset="-128"/>
                <a:ea typeface="BIZ UDゴシック" panose="020B0400000000000000" pitchFamily="49" charset="-128"/>
              </a:rPr>
              <a:t>利用者識別番号の通知希望確認</a:t>
            </a:r>
          </a:p>
        </p:txBody>
      </p:sp>
      <p:sp>
        <p:nvSpPr>
          <p:cNvPr id="27" name="テキスト ボックス 26"/>
          <p:cNvSpPr txBox="1"/>
          <p:nvPr/>
        </p:nvSpPr>
        <p:spPr>
          <a:xfrm>
            <a:off x="578502" y="1710344"/>
            <a:ext cx="3216404"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❶</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利用者識別番号を希望</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する場合は、スワイプで</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移動し、「利用者識別</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番号の通知を希望する」</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のチェックボックスに</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チェックを</a:t>
            </a: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入れます</a:t>
            </a:r>
          </a:p>
          <a:p>
            <a:pPr lvl="0">
              <a:defRPr/>
            </a:pPr>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a:t>
            </a: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OK</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」ボタンをダブル</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lvl="0">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タップ</a:t>
            </a:r>
          </a:p>
          <a:p>
            <a:pPr lvl="0"/>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「送信結果</a:t>
            </a: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画面が</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表示されたら、「次へ」</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をダブルタップ</a:t>
            </a:r>
            <a:b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br>
            <a:endPar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以上で「利用者情報の入力と送信」は完了です。</a:t>
            </a:r>
          </a:p>
        </p:txBody>
      </p:sp>
      <p:pic>
        <p:nvPicPr>
          <p:cNvPr id="26" name="図 25" descr="「利用者識別番号の通知希望確認」画面の画像"/>
          <p:cNvPicPr>
            <a:picLocks noChangeAspect="1"/>
          </p:cNvPicPr>
          <p:nvPr/>
        </p:nvPicPr>
        <p:blipFill>
          <a:blip r:embed="rId6"/>
          <a:stretch>
            <a:fillRect/>
          </a:stretch>
        </p:blipFill>
        <p:spPr>
          <a:xfrm>
            <a:off x="4294399" y="2185286"/>
            <a:ext cx="1777582" cy="3385870"/>
          </a:xfrm>
          <a:prstGeom prst="rect">
            <a:avLst/>
          </a:prstGeom>
          <a:ln>
            <a:solidFill>
              <a:schemeClr val="tx1"/>
            </a:solidFill>
          </a:ln>
        </p:spPr>
      </p:pic>
      <p:sp>
        <p:nvSpPr>
          <p:cNvPr id="44" name="角丸四角形 43"/>
          <p:cNvSpPr/>
          <p:nvPr/>
        </p:nvSpPr>
        <p:spPr>
          <a:xfrm>
            <a:off x="4441030" y="5034679"/>
            <a:ext cx="1484320" cy="245663"/>
          </a:xfrm>
          <a:prstGeom prst="roundRect">
            <a:avLst>
              <a:gd name="adj" fmla="val 8914"/>
            </a:avLst>
          </a:prstGeom>
          <a:noFill/>
          <a:ln w="38100" cap="flat" cmpd="sng" algn="ctr">
            <a:solidFill>
              <a:srgbClr val="FF0000"/>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pic>
        <p:nvPicPr>
          <p:cNvPr id="19" name="図 18"/>
          <p:cNvPicPr>
            <a:picLocks noChangeAspect="1"/>
          </p:cNvPicPr>
          <p:nvPr/>
        </p:nvPicPr>
        <p:blipFill>
          <a:blip r:embed="rId7"/>
          <a:stretch>
            <a:fillRect/>
          </a:stretch>
        </p:blipFill>
        <p:spPr>
          <a:xfrm>
            <a:off x="4405439" y="4309251"/>
            <a:ext cx="333121" cy="333121"/>
          </a:xfrm>
          <a:prstGeom prst="rect">
            <a:avLst/>
          </a:prstGeom>
        </p:spPr>
      </p:pic>
      <p:grpSp>
        <p:nvGrpSpPr>
          <p:cNvPr id="2" name="グループ化 1" descr="「送信結果」画面の画像">
            <a:extLst>
              <a:ext uri="{FF2B5EF4-FFF2-40B4-BE49-F238E27FC236}">
                <a16:creationId xmlns:a16="http://schemas.microsoft.com/office/drawing/2014/main" id="{F254A590-048D-4AC9-8491-9A313E2E0265}"/>
              </a:ext>
            </a:extLst>
          </p:cNvPr>
          <p:cNvGrpSpPr/>
          <p:nvPr/>
        </p:nvGrpSpPr>
        <p:grpSpPr>
          <a:xfrm>
            <a:off x="6454092" y="2175650"/>
            <a:ext cx="1872797" cy="3955089"/>
            <a:chOff x="5956297" y="1979700"/>
            <a:chExt cx="1872797" cy="3955089"/>
          </a:xfrm>
        </p:grpSpPr>
        <p:pic>
          <p:nvPicPr>
            <p:cNvPr id="3" name="図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63556" y="1979700"/>
              <a:ext cx="1865538" cy="2481287"/>
            </a:xfrm>
            <a:prstGeom prst="rect">
              <a:avLst/>
            </a:prstGeom>
          </p:spPr>
        </p:pic>
        <p:pic>
          <p:nvPicPr>
            <p:cNvPr id="28" name="図 27"/>
            <p:cNvPicPr>
              <a:picLocks noChangeAspect="1"/>
            </p:cNvPicPr>
            <p:nvPr/>
          </p:nvPicPr>
          <p:blipFill rotWithShape="1">
            <a:blip r:embed="rId9"/>
            <a:srcRect t="72993"/>
            <a:stretch/>
          </p:blipFill>
          <p:spPr>
            <a:xfrm>
              <a:off x="5989668" y="4665383"/>
              <a:ext cx="1776567" cy="1269406"/>
            </a:xfrm>
            <a:prstGeom prst="rect">
              <a:avLst/>
            </a:prstGeom>
            <a:ln>
              <a:solidFill>
                <a:schemeClr val="tx1"/>
              </a:solidFill>
            </a:ln>
          </p:spPr>
        </p:pic>
        <p:sp>
          <p:nvSpPr>
            <p:cNvPr id="45" name="角丸四角形 44"/>
            <p:cNvSpPr/>
            <p:nvPr/>
          </p:nvSpPr>
          <p:spPr>
            <a:xfrm>
              <a:off x="6052695" y="5648308"/>
              <a:ext cx="1632753" cy="203027"/>
            </a:xfrm>
            <a:prstGeom prst="roundRect">
              <a:avLst>
                <a:gd name="adj" fmla="val 8914"/>
              </a:avLst>
            </a:prstGeom>
            <a:noFill/>
            <a:ln w="38100" cap="flat" cmpd="sng" algn="ctr">
              <a:solidFill>
                <a:srgbClr val="FF0000"/>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pic>
          <p:nvPicPr>
            <p:cNvPr id="18" name="図 17"/>
            <p:cNvPicPr>
              <a:picLocks noChangeAspect="1"/>
            </p:cNvPicPr>
            <p:nvPr/>
          </p:nvPicPr>
          <p:blipFill rotWithShape="1">
            <a:blip r:embed="rId10"/>
            <a:srcRect l="4699" r="4699"/>
            <a:stretch/>
          </p:blipFill>
          <p:spPr>
            <a:xfrm>
              <a:off x="5956297" y="4436319"/>
              <a:ext cx="1843309" cy="273142"/>
            </a:xfrm>
            <a:prstGeom prst="rect">
              <a:avLst/>
            </a:prstGeom>
          </p:spPr>
        </p:pic>
      </p:grpSp>
      <p:sp>
        <p:nvSpPr>
          <p:cNvPr id="46" name="正方形/長方形 45"/>
          <p:cNvSpPr/>
          <p:nvPr/>
        </p:nvSpPr>
        <p:spPr>
          <a:xfrm>
            <a:off x="3920469" y="4934017"/>
            <a:ext cx="4924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❷</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47" name="正方形/長方形 46"/>
          <p:cNvSpPr/>
          <p:nvPr/>
        </p:nvSpPr>
        <p:spPr>
          <a:xfrm>
            <a:off x="3905029" y="4185536"/>
            <a:ext cx="4924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❶</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23" name="正方形/長方形 22"/>
          <p:cNvSpPr/>
          <p:nvPr/>
        </p:nvSpPr>
        <p:spPr>
          <a:xfrm>
            <a:off x="6105352" y="5561520"/>
            <a:ext cx="492443" cy="461665"/>
          </a:xfrm>
          <a:prstGeom prst="rect">
            <a:avLst/>
          </a:prstGeom>
        </p:spPr>
        <p:txBody>
          <a:bodyPr wrap="non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 name="タイトル 1">
            <a:extLst>
              <a:ext uri="{FF2B5EF4-FFF2-40B4-BE49-F238E27FC236}">
                <a16:creationId xmlns:a16="http://schemas.microsoft.com/office/drawing/2014/main" id="{B3D105A9-E0C9-F239-04CA-DD5E71204A8B}"/>
              </a:ext>
            </a:extLst>
          </p:cNvPr>
          <p:cNvSpPr txBox="1">
            <a:spLocks/>
          </p:cNvSpPr>
          <p:nvPr/>
        </p:nvSpPr>
        <p:spPr>
          <a:xfrm>
            <a:off x="1765596" y="292921"/>
            <a:ext cx="5363867" cy="726246"/>
          </a:xfrm>
          <a:prstGeom prst="rect">
            <a:avLst/>
          </a:prstGeom>
          <a:solidFill>
            <a:schemeClr val="bg1"/>
          </a:solidFill>
          <a:ln>
            <a:solidFill>
              <a:schemeClr val="bg1"/>
            </a:solidFill>
          </a:ln>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e-Tax</a:t>
            </a: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の利用開始</a:t>
            </a:r>
          </a:p>
        </p:txBody>
      </p:sp>
      <p:sp>
        <p:nvSpPr>
          <p:cNvPr id="6" name="Title 1">
            <a:extLst>
              <a:ext uri="{FF2B5EF4-FFF2-40B4-BE49-F238E27FC236}">
                <a16:creationId xmlns:a16="http://schemas.microsoft.com/office/drawing/2014/main" id="{DDF19A52-C726-8241-9C95-13FC9C6D52F1}"/>
              </a:ext>
            </a:extLst>
          </p:cNvPr>
          <p:cNvSpPr txBox="1">
            <a:spLocks/>
          </p:cNvSpPr>
          <p:nvPr/>
        </p:nvSpPr>
        <p:spPr>
          <a:xfrm>
            <a:off x="510127" y="531008"/>
            <a:ext cx="1260000" cy="540000"/>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2-E</a:t>
            </a:r>
            <a:endParaRPr kumimoji="1" lang="en-US"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177045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つながり完了」と表示された下部に「国税電子申告・納税システム（e-Tax） を利用する」ボタンのある画面の画像"/>
          <p:cNvPicPr>
            <a:picLocks noChangeAspect="1"/>
          </p:cNvPicPr>
          <p:nvPr/>
        </p:nvPicPr>
        <p:blipFill>
          <a:blip r:embed="rId3"/>
          <a:stretch>
            <a:fillRect/>
          </a:stretch>
        </p:blipFill>
        <p:spPr>
          <a:xfrm>
            <a:off x="6384971" y="2072966"/>
            <a:ext cx="2262917" cy="3197555"/>
          </a:xfrm>
          <a:prstGeom prst="rect">
            <a:avLst/>
          </a:prstGeom>
          <a:ln w="9525">
            <a:solidFill>
              <a:schemeClr val="tx1"/>
            </a:solidFill>
          </a:ln>
        </p:spPr>
      </p:pic>
      <p:pic>
        <p:nvPicPr>
          <p:cNvPr id="4" name="図 3" descr="「もっとつながる」設定同意画面の画像"/>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4963" y="2045951"/>
            <a:ext cx="2347163" cy="2633700"/>
          </a:xfrm>
          <a:prstGeom prst="rect">
            <a:avLst/>
          </a:prstGeom>
        </p:spPr>
      </p:pic>
      <p:sp>
        <p:nvSpPr>
          <p:cNvPr id="3" name="サブタイトル 2"/>
          <p:cNvSpPr>
            <a:spLocks noGrp="1"/>
          </p:cNvSpPr>
          <p:nvPr>
            <p:ph type="subTitle" idx="1"/>
          </p:nvPr>
        </p:nvSpPr>
        <p:spPr/>
        <p:txBody>
          <a:bodyPr/>
          <a:lstStyle/>
          <a:p>
            <a:r>
              <a:rPr kumimoji="1" lang="ja-JP" altLang="en-US" dirty="0">
                <a:latin typeface="BIZ UDゴシック" panose="020B0400000000000000" pitchFamily="49" charset="-128"/>
                <a:ea typeface="BIZ UDゴシック" panose="020B0400000000000000" pitchFamily="49" charset="-128"/>
              </a:rPr>
              <a:t>「もっとつながる」の設定同意</a:t>
            </a:r>
          </a:p>
        </p:txBody>
      </p:sp>
      <p:sp>
        <p:nvSpPr>
          <p:cNvPr id="14" name="テキスト ボックス 13"/>
          <p:cNvSpPr txBox="1"/>
          <p:nvPr/>
        </p:nvSpPr>
        <p:spPr>
          <a:xfrm>
            <a:off x="551899" y="2049787"/>
            <a:ext cx="2880000" cy="37240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❶</a:t>
            </a: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スワイプで移動し、</a:t>
            </a: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記載内容を確認します</a:t>
            </a: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❷</a:t>
            </a: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「同意」でダブル</a:t>
            </a: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タップ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❸</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つながり完了です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❹</a:t>
            </a: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「国税電子申告・納税</a:t>
            </a:r>
            <a:r>
              <a:rPr lang="en-US" altLang="ja-JP" b="1" dirty="0">
                <a:solidFill>
                  <a:prstClr val="black"/>
                </a:solidFill>
                <a:latin typeface="BIZ UDゴシック" panose="020B0400000000000000" pitchFamily="49" charset="-128"/>
                <a:ea typeface="BIZ UDゴシック" panose="020B0400000000000000" pitchFamily="49" charset="-128"/>
                <a:cs typeface="Meiryo" charset="-128"/>
              </a:rPr>
              <a:t> </a:t>
            </a: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システム（</a:t>
            </a:r>
            <a:r>
              <a:rPr lang="en-US" altLang="ja-JP" b="1" dirty="0">
                <a:solidFill>
                  <a:prstClr val="black"/>
                </a:solidFill>
                <a:latin typeface="BIZ UDゴシック" panose="020B0400000000000000" pitchFamily="49" charset="-128"/>
                <a:ea typeface="BIZ UDゴシック" panose="020B0400000000000000" pitchFamily="49" charset="-128"/>
                <a:cs typeface="Meiryo" charset="-128"/>
              </a:rPr>
              <a:t>e-Tax</a:t>
            </a: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）を</a:t>
            </a: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利用する」をダブル</a:t>
            </a: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タップすると利用開始</a:t>
            </a: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できます</a:t>
            </a:r>
            <a:endParaRPr kumimoji="1" lang="ja-JP" altLang="en-US"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28" name="タイトル 1"/>
          <p:cNvSpPr txBox="1">
            <a:spLocks/>
          </p:cNvSpPr>
          <p:nvPr/>
        </p:nvSpPr>
        <p:spPr>
          <a:xfrm>
            <a:off x="1765596" y="318341"/>
            <a:ext cx="7186571" cy="7262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e-Tax</a:t>
            </a: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の利用開始</a:t>
            </a:r>
          </a:p>
        </p:txBody>
      </p:sp>
      <p:sp>
        <p:nvSpPr>
          <p:cNvPr id="29"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2-E</a:t>
            </a:r>
            <a:endParaRPr kumimoji="1" lang="en-US"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p:txBody>
      </p:sp>
      <p:sp>
        <p:nvSpPr>
          <p:cNvPr id="30" name="正方形/長方形 29"/>
          <p:cNvSpPr/>
          <p:nvPr/>
        </p:nvSpPr>
        <p:spPr>
          <a:xfrm>
            <a:off x="6478525" y="2434696"/>
            <a:ext cx="2073807" cy="333817"/>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9" name="正方形/長方形 8"/>
          <p:cNvSpPr/>
          <p:nvPr/>
        </p:nvSpPr>
        <p:spPr>
          <a:xfrm>
            <a:off x="6038192" y="2414447"/>
            <a:ext cx="4924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❸</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36" name="正方形/長方形 35"/>
          <p:cNvSpPr/>
          <p:nvPr/>
        </p:nvSpPr>
        <p:spPr>
          <a:xfrm>
            <a:off x="6051662" y="4805541"/>
            <a:ext cx="4924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❹</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38" name="正方形/長方形 37"/>
          <p:cNvSpPr/>
          <p:nvPr/>
        </p:nvSpPr>
        <p:spPr>
          <a:xfrm>
            <a:off x="6478526" y="4682397"/>
            <a:ext cx="2113576" cy="608061"/>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23" name="正方形/長方形 22"/>
          <p:cNvSpPr/>
          <p:nvPr/>
        </p:nvSpPr>
        <p:spPr>
          <a:xfrm>
            <a:off x="3871472" y="4286887"/>
            <a:ext cx="2056282" cy="333817"/>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35" name="正方形/長方形 34"/>
          <p:cNvSpPr/>
          <p:nvPr/>
        </p:nvSpPr>
        <p:spPr>
          <a:xfrm>
            <a:off x="3856967" y="2900792"/>
            <a:ext cx="2073807" cy="986947"/>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25" name="正方形/長方形 24"/>
          <p:cNvSpPr/>
          <p:nvPr/>
        </p:nvSpPr>
        <p:spPr>
          <a:xfrm>
            <a:off x="3481712" y="3104374"/>
            <a:ext cx="42502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❶</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10" name="正方形/長方形 9"/>
          <p:cNvSpPr/>
          <p:nvPr/>
        </p:nvSpPr>
        <p:spPr>
          <a:xfrm>
            <a:off x="3486708" y="4222962"/>
            <a:ext cx="50482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❷</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1361089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つながり完了」と表示された下部に「国税電子申告・納税システム（e-Tax） を利用する」ボタンのある画面の画像"/>
          <p:cNvPicPr>
            <a:picLocks noChangeAspect="1"/>
          </p:cNvPicPr>
          <p:nvPr/>
        </p:nvPicPr>
        <p:blipFill>
          <a:blip r:embed="rId3"/>
          <a:stretch>
            <a:fillRect/>
          </a:stretch>
        </p:blipFill>
        <p:spPr>
          <a:xfrm>
            <a:off x="6556489" y="1988595"/>
            <a:ext cx="2262917" cy="3197555"/>
          </a:xfrm>
          <a:prstGeom prst="rect">
            <a:avLst/>
          </a:prstGeom>
          <a:ln w="9525">
            <a:solidFill>
              <a:schemeClr val="tx1"/>
            </a:solidFill>
          </a:ln>
        </p:spPr>
      </p:pic>
      <p:sp>
        <p:nvSpPr>
          <p:cNvPr id="3" name="サブタイトル 2"/>
          <p:cNvSpPr>
            <a:spLocks noGrp="1"/>
          </p:cNvSpPr>
          <p:nvPr>
            <p:ph type="subTitle" idx="1"/>
          </p:nvPr>
        </p:nvSpPr>
        <p:spPr>
          <a:xfrm>
            <a:off x="483399" y="1401850"/>
            <a:ext cx="6073090" cy="540000"/>
          </a:xfrm>
        </p:spPr>
        <p:txBody>
          <a:bodyPr/>
          <a:lstStyle/>
          <a:p>
            <a:r>
              <a:rPr kumimoji="1" lang="ja-JP" altLang="en-US" dirty="0">
                <a:latin typeface="BIZ UDゴシック" panose="020B0400000000000000" pitchFamily="49" charset="-128"/>
                <a:ea typeface="BIZ UDゴシック" panose="020B0400000000000000" pitchFamily="49" charset="-128"/>
              </a:rPr>
              <a:t>利用者識別番号、暗証番号をお持ちの方</a:t>
            </a:r>
          </a:p>
        </p:txBody>
      </p:sp>
      <p:sp>
        <p:nvSpPr>
          <p:cNvPr id="14" name="テキスト ボックス 13"/>
          <p:cNvSpPr txBox="1"/>
          <p:nvPr/>
        </p:nvSpPr>
        <p:spPr>
          <a:xfrm>
            <a:off x="405280" y="1792922"/>
            <a:ext cx="3301413"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❶</a:t>
            </a: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１６桁のテキストフィー</a:t>
            </a: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ルドでダブルタップし、</a:t>
            </a: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利用者識別番号を入力</a:t>
            </a: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❷</a:t>
            </a: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８桁～５０桁のテキスト</a:t>
            </a: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フィールドでダブルタップ</a:t>
            </a: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し、暗証番号を入力</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❸</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スワイプで移動し、同意</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でダブルタップ</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rPr>
              <a:t>つながり完了です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❹</a:t>
            </a: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「国税電子申告・納税</a:t>
            </a: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システム（</a:t>
            </a:r>
            <a:r>
              <a:rPr lang="en-US" altLang="ja-JP" b="1" dirty="0">
                <a:solidFill>
                  <a:prstClr val="black"/>
                </a:solidFill>
                <a:latin typeface="BIZ UDゴシック" panose="020B0400000000000000" pitchFamily="49" charset="-128"/>
                <a:ea typeface="BIZ UDゴシック" panose="020B0400000000000000" pitchFamily="49" charset="-128"/>
                <a:cs typeface="Meiryo" charset="-128"/>
              </a:rPr>
              <a:t>e-Tax</a:t>
            </a: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）を利用</a:t>
            </a: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する」をダブルタップする</a:t>
            </a:r>
            <a:endParaRPr lang="en-US" altLang="ja-JP" b="1" dirty="0">
              <a:solidFill>
                <a:prstClr val="black"/>
              </a:solidFill>
              <a:latin typeface="BIZ UDゴシック" panose="020B0400000000000000" pitchFamily="49" charset="-128"/>
              <a:ea typeface="BIZ UDゴシック" panose="020B0400000000000000" pitchFamily="49" charset="-128"/>
              <a:cs typeface="Meiryo"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ゴシック" panose="020B0400000000000000" pitchFamily="49" charset="-128"/>
                <a:ea typeface="BIZ UDゴシック" panose="020B0400000000000000" pitchFamily="49" charset="-128"/>
                <a:cs typeface="Meiryo" charset="-128"/>
              </a:rPr>
              <a:t>　 と利用開始できます</a:t>
            </a:r>
            <a:endParaRPr kumimoji="1" lang="ja-JP" altLang="en-US"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28" name="タイトル 1"/>
          <p:cNvSpPr txBox="1">
            <a:spLocks/>
          </p:cNvSpPr>
          <p:nvPr/>
        </p:nvSpPr>
        <p:spPr>
          <a:xfrm>
            <a:off x="1765596" y="318341"/>
            <a:ext cx="7186571" cy="7262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defRPr/>
            </a:pPr>
            <a:r>
              <a:rPr kumimoji="1" lang="en-US" altLang="ja-JP" sz="32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e-Tax</a:t>
            </a:r>
            <a:r>
              <a:rPr kumimoji="1" lang="ja-JP" altLang="en-US" sz="32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の利用開始</a:t>
            </a:r>
          </a:p>
        </p:txBody>
      </p:sp>
      <p:sp>
        <p:nvSpPr>
          <p:cNvPr id="29"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rPr>
              <a:t>2-E</a:t>
            </a:r>
            <a:endParaRPr kumimoji="1" lang="en-US" sz="36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endParaRPr>
          </a:p>
        </p:txBody>
      </p:sp>
      <p:sp>
        <p:nvSpPr>
          <p:cNvPr id="30" name="正方形/長方形 29"/>
          <p:cNvSpPr/>
          <p:nvPr/>
        </p:nvSpPr>
        <p:spPr>
          <a:xfrm>
            <a:off x="6624989" y="2343838"/>
            <a:ext cx="2073807" cy="333817"/>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9" name="正方形/長方形 8"/>
          <p:cNvSpPr/>
          <p:nvPr/>
        </p:nvSpPr>
        <p:spPr>
          <a:xfrm>
            <a:off x="6184656" y="2284981"/>
            <a:ext cx="4924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❸</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38" name="正方形/長方形 37"/>
          <p:cNvSpPr/>
          <p:nvPr/>
        </p:nvSpPr>
        <p:spPr>
          <a:xfrm>
            <a:off x="6617894" y="4606460"/>
            <a:ext cx="2120826" cy="608061"/>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52" name="正方形/長方形 51">
            <a:extLst>
              <a:ext uri="{FF2B5EF4-FFF2-40B4-BE49-F238E27FC236}">
                <a16:creationId xmlns:a16="http://schemas.microsoft.com/office/drawing/2014/main" id="{B540EED6-4746-4AE9-9CAA-A789FEFB3D03}"/>
              </a:ext>
            </a:extLst>
          </p:cNvPr>
          <p:cNvSpPr/>
          <p:nvPr/>
        </p:nvSpPr>
        <p:spPr>
          <a:xfrm>
            <a:off x="6177344" y="4640248"/>
            <a:ext cx="4924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❹</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pic>
        <p:nvPicPr>
          <p:cNvPr id="15" name="図 14" descr="利用者番号、暗証番号をお持ちの方の利用者識別番号と暗証番号を入力する画面の画像">
            <a:extLst>
              <a:ext uri="{FF2B5EF4-FFF2-40B4-BE49-F238E27FC236}">
                <a16:creationId xmlns:a16="http://schemas.microsoft.com/office/drawing/2014/main" id="{00000000-0008-0000-0200-000006000000}"/>
              </a:ext>
            </a:extLst>
          </p:cNvPr>
          <p:cNvPicPr>
            <a:picLocks noChangeAspect="1"/>
          </p:cNvPicPr>
          <p:nvPr/>
        </p:nvPicPr>
        <p:blipFill rotWithShape="1">
          <a:blip r:embed="rId4"/>
          <a:srcRect b="28637"/>
          <a:stretch/>
        </p:blipFill>
        <p:spPr>
          <a:xfrm>
            <a:off x="3929463" y="1959536"/>
            <a:ext cx="2162898" cy="4219718"/>
          </a:xfrm>
          <a:prstGeom prst="rect">
            <a:avLst/>
          </a:prstGeom>
        </p:spPr>
      </p:pic>
      <p:sp>
        <p:nvSpPr>
          <p:cNvPr id="2" name="正方形/長方形 1"/>
          <p:cNvSpPr/>
          <p:nvPr/>
        </p:nvSpPr>
        <p:spPr>
          <a:xfrm>
            <a:off x="3929463" y="1959536"/>
            <a:ext cx="2162898" cy="42197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0" name="正方形/長方形 49">
            <a:extLst>
              <a:ext uri="{FF2B5EF4-FFF2-40B4-BE49-F238E27FC236}">
                <a16:creationId xmlns:a16="http://schemas.microsoft.com/office/drawing/2014/main" id="{3548C2A5-EAC7-446C-9B6C-9BA49B1BED29}"/>
              </a:ext>
            </a:extLst>
          </p:cNvPr>
          <p:cNvSpPr/>
          <p:nvPr/>
        </p:nvSpPr>
        <p:spPr>
          <a:xfrm>
            <a:off x="3581020" y="4442773"/>
            <a:ext cx="42502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❶</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51" name="正方形/長方形 50">
            <a:extLst>
              <a:ext uri="{FF2B5EF4-FFF2-40B4-BE49-F238E27FC236}">
                <a16:creationId xmlns:a16="http://schemas.microsoft.com/office/drawing/2014/main" id="{3E83D148-CA16-45DA-8D46-7A3D574CD31C}"/>
              </a:ext>
            </a:extLst>
          </p:cNvPr>
          <p:cNvSpPr/>
          <p:nvPr/>
        </p:nvSpPr>
        <p:spPr>
          <a:xfrm>
            <a:off x="3581009" y="4902349"/>
            <a:ext cx="50482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rPr>
              <a:t>❷</a:t>
            </a:r>
            <a:endParaRPr kumimoji="1" lang="en-US" altLang="ja-JP" sz="2400" b="1" i="0" u="none" strike="noStrike" kern="1200" cap="none" spc="0" normalizeH="0" baseline="0" noProof="0" dirty="0">
              <a:ln>
                <a:noFill/>
              </a:ln>
              <a:solidFill>
                <a:srgbClr val="009650"/>
              </a:solidFill>
              <a:effectLst/>
              <a:uLnTx/>
              <a:uFillTx/>
              <a:latin typeface="BIZ UDゴシック" panose="020B0400000000000000" pitchFamily="49" charset="-128"/>
              <a:ea typeface="BIZ UDゴシック" panose="020B0400000000000000" pitchFamily="49" charset="-128"/>
              <a:cs typeface="Meiryo" charset="-128"/>
            </a:endParaRPr>
          </a:p>
        </p:txBody>
      </p:sp>
      <p:sp>
        <p:nvSpPr>
          <p:cNvPr id="4" name="正方形/長方形 3">
            <a:extLst>
              <a:ext uri="{FF2B5EF4-FFF2-40B4-BE49-F238E27FC236}">
                <a16:creationId xmlns:a16="http://schemas.microsoft.com/office/drawing/2014/main" id="{37D12CAA-0BA6-6703-7335-6AAE39FF067B}"/>
              </a:ext>
            </a:extLst>
          </p:cNvPr>
          <p:cNvSpPr/>
          <p:nvPr/>
        </p:nvSpPr>
        <p:spPr>
          <a:xfrm>
            <a:off x="4042106" y="4349525"/>
            <a:ext cx="1940053" cy="461665"/>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FAAE0F4F-3E8E-2B5F-5CE7-99E7129163AB}"/>
              </a:ext>
            </a:extLst>
          </p:cNvPr>
          <p:cNvSpPr/>
          <p:nvPr/>
        </p:nvSpPr>
        <p:spPr>
          <a:xfrm>
            <a:off x="4040885" y="4832180"/>
            <a:ext cx="1940053" cy="461665"/>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892876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64521" y="505529"/>
            <a:ext cx="7580466" cy="540000"/>
          </a:xfrm>
        </p:spPr>
        <p:txBody>
          <a:bodyPr>
            <a:noAutofit/>
          </a:bodyPr>
          <a:lstStyle/>
          <a:p>
            <a:r>
              <a:rPr kumimoji="1" lang="ja-JP" altLang="en-US" sz="2400" dirty="0">
                <a:latin typeface="BIZ UDゴシック" panose="020B0400000000000000" pitchFamily="49" charset="-128"/>
                <a:ea typeface="BIZ UDゴシック" panose="020B0400000000000000" pitchFamily="49" charset="-128"/>
              </a:rPr>
              <a:t>自宅で申告書の作成・送信を行う場合の注意事項</a:t>
            </a:r>
          </a:p>
        </p:txBody>
      </p:sp>
      <p:sp>
        <p:nvSpPr>
          <p:cNvPr id="3" name="サブタイトル 2"/>
          <p:cNvSpPr>
            <a:spLocks noGrp="1"/>
          </p:cNvSpPr>
          <p:nvPr>
            <p:ph type="subTitle" idx="1"/>
          </p:nvPr>
        </p:nvSpPr>
        <p:spPr>
          <a:xfrm>
            <a:off x="562071" y="1527626"/>
            <a:ext cx="8019858" cy="5010582"/>
          </a:xfrm>
        </p:spPr>
        <p:txBody>
          <a:bodyPr>
            <a:noAutofit/>
          </a:bodyPr>
          <a:lstStyle/>
          <a:p>
            <a:r>
              <a:rPr lang="ja-JP" altLang="en-US" sz="1800" dirty="0">
                <a:solidFill>
                  <a:srgbClr val="009650"/>
                </a:solidFill>
                <a:latin typeface="BIZ UDゴシック" panose="020B0400000000000000" pitchFamily="49" charset="-128"/>
                <a:ea typeface="BIZ UDゴシック" panose="020B0400000000000000" pitchFamily="49" charset="-128"/>
              </a:rPr>
              <a:t>申告書の作成・送信などご自宅で操作する際は、</a:t>
            </a:r>
            <a:endParaRPr lang="en-US" altLang="ja-JP" sz="1800" dirty="0">
              <a:solidFill>
                <a:srgbClr val="009650"/>
              </a:solidFill>
              <a:latin typeface="BIZ UDゴシック" panose="020B0400000000000000" pitchFamily="49" charset="-128"/>
              <a:ea typeface="BIZ UDゴシック" panose="020B0400000000000000" pitchFamily="49" charset="-128"/>
            </a:endParaRPr>
          </a:p>
          <a:p>
            <a:r>
              <a:rPr lang="ja-JP" altLang="en-US" sz="1800" dirty="0">
                <a:solidFill>
                  <a:srgbClr val="009650"/>
                </a:solidFill>
                <a:latin typeface="BIZ UDゴシック" panose="020B0400000000000000" pitchFamily="49" charset="-128"/>
                <a:ea typeface="BIZ UDゴシック" panose="020B0400000000000000" pitchFamily="49" charset="-128"/>
              </a:rPr>
              <a:t>「３　マイナンバーカードで確定申告書を作成し、</a:t>
            </a:r>
            <a:r>
              <a:rPr lang="en-US" altLang="ja-JP" sz="1800" dirty="0">
                <a:solidFill>
                  <a:srgbClr val="009650"/>
                </a:solidFill>
                <a:latin typeface="BIZ UDゴシック" panose="020B0400000000000000" pitchFamily="49" charset="-128"/>
                <a:ea typeface="BIZ UDゴシック" panose="020B0400000000000000" pitchFamily="49" charset="-128"/>
              </a:rPr>
              <a:t>e-Tax</a:t>
            </a:r>
            <a:r>
              <a:rPr lang="ja-JP" altLang="en-US" sz="1800" dirty="0">
                <a:solidFill>
                  <a:srgbClr val="009650"/>
                </a:solidFill>
                <a:latin typeface="BIZ UDゴシック" panose="020B0400000000000000" pitchFamily="49" charset="-128"/>
                <a:ea typeface="BIZ UDゴシック" panose="020B0400000000000000" pitchFamily="49" charset="-128"/>
              </a:rPr>
              <a:t>で送信」を</a:t>
            </a:r>
            <a:endParaRPr lang="en-US" altLang="ja-JP" sz="1800" dirty="0">
              <a:solidFill>
                <a:srgbClr val="009650"/>
              </a:solidFill>
              <a:latin typeface="BIZ UDゴシック" panose="020B0400000000000000" pitchFamily="49" charset="-128"/>
              <a:ea typeface="BIZ UDゴシック" panose="020B0400000000000000" pitchFamily="49" charset="-128"/>
            </a:endParaRPr>
          </a:p>
          <a:p>
            <a:r>
              <a:rPr lang="ja-JP" altLang="en-US" sz="1800" dirty="0">
                <a:solidFill>
                  <a:srgbClr val="009650"/>
                </a:solidFill>
                <a:latin typeface="BIZ UDゴシック" panose="020B0400000000000000" pitchFamily="49" charset="-128"/>
                <a:ea typeface="BIZ UDゴシック" panose="020B0400000000000000" pitchFamily="49" charset="-128"/>
              </a:rPr>
              <a:t>確認しながら操作してください。</a:t>
            </a:r>
            <a:endParaRPr lang="en-US" altLang="ja-JP" sz="1800" dirty="0">
              <a:solidFill>
                <a:srgbClr val="009650"/>
              </a:solidFill>
              <a:latin typeface="BIZ UDゴシック" panose="020B0400000000000000" pitchFamily="49" charset="-128"/>
              <a:ea typeface="BIZ UDゴシック" panose="020B0400000000000000" pitchFamily="49" charset="-128"/>
            </a:endParaRPr>
          </a:p>
          <a:p>
            <a:r>
              <a:rPr lang="ja-JP" altLang="en-US" sz="1800" dirty="0">
                <a:solidFill>
                  <a:srgbClr val="009650"/>
                </a:solidFill>
                <a:latin typeface="BIZ UDゴシック" panose="020B0400000000000000" pitchFamily="49" charset="-128"/>
                <a:ea typeface="BIZ UDゴシック" panose="020B0400000000000000" pitchFamily="49" charset="-128"/>
              </a:rPr>
              <a:t>その際、次のことにご注意ください。</a:t>
            </a:r>
            <a:endParaRPr lang="en-US" altLang="ja-JP" sz="1800" dirty="0">
              <a:solidFill>
                <a:srgbClr val="009650"/>
              </a:solidFill>
              <a:latin typeface="BIZ UDゴシック" panose="020B0400000000000000" pitchFamily="49" charset="-128"/>
              <a:ea typeface="BIZ UDゴシック" panose="020B0400000000000000" pitchFamily="49" charset="-128"/>
            </a:endParaRPr>
          </a:p>
          <a:p>
            <a:r>
              <a:rPr lang="ja-JP" altLang="en-US" sz="2000" dirty="0">
                <a:solidFill>
                  <a:srgbClr val="009650"/>
                </a:solidFill>
                <a:latin typeface="BIZ UDゴシック" panose="020B0400000000000000" pitchFamily="49" charset="-128"/>
                <a:ea typeface="BIZ UDゴシック" panose="020B0400000000000000" pitchFamily="49" charset="-128"/>
              </a:rPr>
              <a:t>●画面が講義資料と異なる。</a:t>
            </a:r>
            <a:endParaRPr lang="en-US" altLang="ja-JP" sz="2000" dirty="0">
              <a:solidFill>
                <a:srgbClr val="009650"/>
              </a:solidFill>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⇒講義資料は令和４年１月時点の画面を使用して作成されて</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いますので、実際の画面と異なる場合があります。</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デジタル活用支援ポータルサイトに最新版の資料が</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掲載されていますので、最新版をご確認ください。　</a:t>
            </a:r>
            <a:endParaRPr lang="en-US" altLang="ja-JP" sz="2000" dirty="0">
              <a:latin typeface="BIZ UDゴシック" panose="020B0400000000000000" pitchFamily="49" charset="-128"/>
              <a:ea typeface="BIZ UDゴシック" panose="020B0400000000000000" pitchFamily="49" charset="-128"/>
            </a:endParaRPr>
          </a:p>
          <a:p>
            <a:r>
              <a:rPr kumimoji="1" lang="ja-JP" altLang="en-US" sz="2000" dirty="0">
                <a:latin typeface="BIZ UDゴシック" panose="020B0400000000000000" pitchFamily="49" charset="-128"/>
                <a:ea typeface="BIZ UDゴシック" panose="020B0400000000000000" pitchFamily="49" charset="-128"/>
              </a:rPr>
              <a:t>　　（サイトの</a:t>
            </a:r>
            <a:r>
              <a:rPr kumimoji="1" lang="en-US" altLang="ja-JP" sz="2000" dirty="0">
                <a:latin typeface="BIZ UDゴシック" panose="020B0400000000000000" pitchFamily="49" charset="-128"/>
                <a:ea typeface="BIZ UDゴシック" panose="020B0400000000000000" pitchFamily="49" charset="-128"/>
              </a:rPr>
              <a:t>URL</a:t>
            </a:r>
            <a:r>
              <a:rPr kumimoji="1" lang="ja-JP" altLang="en-US" sz="2000" dirty="0">
                <a:latin typeface="BIZ UDゴシック" panose="020B0400000000000000" pitchFamily="49" charset="-128"/>
                <a:ea typeface="BIZ UDゴシック" panose="020B0400000000000000" pitchFamily="49" charset="-128"/>
              </a:rPr>
              <a:t>）</a:t>
            </a:r>
            <a:endParaRPr kumimoji="1"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kumimoji="1" lang="en-US" altLang="ja-JP" sz="2000" dirty="0">
              <a:latin typeface="BIZ UDゴシック" panose="020B0400000000000000" pitchFamily="49" charset="-128"/>
              <a:ea typeface="BIZ UDゴシック" panose="020B0400000000000000" pitchFamily="49" charset="-128"/>
            </a:endParaRPr>
          </a:p>
        </p:txBody>
      </p:sp>
      <p:sp>
        <p:nvSpPr>
          <p:cNvPr id="19" name="Title 1">
            <a:extLst>
              <a:ext uri="{FF2B5EF4-FFF2-40B4-BE49-F238E27FC236}">
                <a16:creationId xmlns:a16="http://schemas.microsoft.com/office/drawing/2014/main" id="{43058343-7B28-4457-B7B9-98D0621F3B42}"/>
              </a:ext>
            </a:extLst>
          </p:cNvPr>
          <p:cNvSpPr txBox="1">
            <a:spLocks/>
          </p:cNvSpPr>
          <p:nvPr/>
        </p:nvSpPr>
        <p:spPr>
          <a:xfrm>
            <a:off x="409768"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2-F</a:t>
            </a:r>
            <a:endParaRPr lang="en-US" sz="3600" dirty="0">
              <a:latin typeface="BIZ UDゴシック" panose="020B0400000000000000" pitchFamily="49" charset="-128"/>
              <a:ea typeface="BIZ UDゴシック" panose="020B0400000000000000" pitchFamily="49" charset="-128"/>
            </a:endParaRPr>
          </a:p>
        </p:txBody>
      </p:sp>
      <p:sp>
        <p:nvSpPr>
          <p:cNvPr id="6" name="Rectangle 2">
            <a:extLst>
              <a:ext uri="{FF2B5EF4-FFF2-40B4-BE49-F238E27FC236}">
                <a16:creationId xmlns:a16="http://schemas.microsoft.com/office/drawing/2014/main" id="{6716E7C2-9B34-4BB0-9E7F-193A3F39D497}"/>
              </a:ext>
            </a:extLst>
          </p:cNvPr>
          <p:cNvSpPr>
            <a:spLocks noChangeArrowheads="1"/>
          </p:cNvSpPr>
          <p:nvPr/>
        </p:nvSpPr>
        <p:spPr bwMode="auto">
          <a:xfrm>
            <a:off x="1039768" y="5330374"/>
            <a:ext cx="7304132"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ja-JP" sz="1800" b="1" kern="100" dirty="0">
                <a:solidFill>
                  <a:schemeClr val="accent1"/>
                </a:solidFill>
                <a:effectLst/>
                <a:latin typeface="BIZ UDゴシック" panose="020B0400000000000000" pitchFamily="49" charset="-128"/>
                <a:ea typeface="BIZ UDゴシック" panose="020B0400000000000000" pitchFamily="49" charset="-128"/>
                <a:cs typeface="Times New Roman" panose="02020603050405020304" pitchFamily="18" charset="0"/>
              </a:rPr>
              <a:t>https://www.digi-katsu.go.jp/teaching-materials-and-videos</a:t>
            </a:r>
            <a:r>
              <a:rPr kumimoji="0" lang="ja-JP" altLang="ja-JP" sz="1800" b="1" i="0" u="none" strike="noStrike" cap="none" normalizeH="0" baseline="0" dirty="0">
                <a:ln>
                  <a:noFill/>
                </a:ln>
                <a:solidFill>
                  <a:schemeClr val="accent1"/>
                </a:solidFill>
                <a:effectLst/>
                <a:latin typeface="BIZ UDゴシック" panose="020B0400000000000000" pitchFamily="49" charset="-128"/>
                <a:ea typeface="BIZ UDゴシック" panose="020B0400000000000000" pitchFamily="49" charset="-128"/>
              </a:rPr>
              <a:t> </a:t>
            </a:r>
          </a:p>
        </p:txBody>
      </p:sp>
    </p:spTree>
    <p:extLst>
      <p:ext uri="{BB962C8B-B14F-4D97-AF65-F5344CB8AC3E}">
        <p14:creationId xmlns:p14="http://schemas.microsoft.com/office/powerpoint/2010/main" val="4150524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133038" y="1048428"/>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latin typeface="BIZ UDゴシック" panose="020B0400000000000000" pitchFamily="49" charset="-128"/>
                <a:ea typeface="BIZ UDゴシック" panose="020B0400000000000000" pitchFamily="49" charset="-128"/>
              </a:rPr>
              <a:t>1</a:t>
            </a:r>
            <a:endParaRPr lang="ja-JP" altLang="en-US" sz="14000" dirty="0">
              <a:solidFill>
                <a:srgbClr val="009650"/>
              </a:solidFill>
              <a:latin typeface="BIZ UDゴシック" panose="020B0400000000000000" pitchFamily="49" charset="-128"/>
              <a:ea typeface="BIZ UDゴシック" panose="020B0400000000000000" pitchFamily="49" charset="-128"/>
            </a:endParaRPr>
          </a:p>
          <a:p>
            <a:pPr>
              <a:lnSpc>
                <a:spcPct val="100000"/>
              </a:lnSpc>
            </a:pPr>
            <a:r>
              <a:rPr lang="en-US" altLang="ja-JP" sz="4800" dirty="0">
                <a:solidFill>
                  <a:srgbClr val="009650"/>
                </a:solidFill>
                <a:latin typeface="BIZ UDゴシック" panose="020B0400000000000000" pitchFamily="49" charset="-128"/>
                <a:ea typeface="BIZ UDゴシック" panose="020B0400000000000000" pitchFamily="49" charset="-128"/>
              </a:rPr>
              <a:t>e-Tax</a:t>
            </a:r>
            <a:r>
              <a:rPr lang="ja-JP" altLang="en-US" sz="4800" dirty="0">
                <a:solidFill>
                  <a:srgbClr val="009650"/>
                </a:solidFill>
                <a:latin typeface="BIZ UDゴシック" panose="020B0400000000000000" pitchFamily="49" charset="-128"/>
                <a:ea typeface="BIZ UDゴシック" panose="020B0400000000000000" pitchFamily="49" charset="-128"/>
              </a:rPr>
              <a:t>を知りましょう</a:t>
            </a:r>
            <a:endParaRPr lang="en-US" altLang="ja-JP" sz="4800" dirty="0">
              <a:solidFill>
                <a:srgbClr val="009650"/>
              </a:solidFill>
              <a:latin typeface="BIZ UDゴシック" panose="020B0400000000000000" pitchFamily="49" charset="-128"/>
              <a:ea typeface="BIZ UDゴシック" panose="020B0400000000000000" pitchFamily="49" charset="-128"/>
            </a:endParaRPr>
          </a:p>
        </p:txBody>
      </p:sp>
      <p:pic>
        <p:nvPicPr>
          <p:cNvPr id="5" name="図 4" descr="イータ君のイラスト"/>
          <p:cNvPicPr>
            <a:picLocks noChangeAspect="1"/>
          </p:cNvPicPr>
          <p:nvPr/>
        </p:nvPicPr>
        <p:blipFill rotWithShape="1">
          <a:blip r:embed="rId3">
            <a:extLst>
              <a:ext uri="{28A0092B-C50C-407E-A947-70E740481C1C}">
                <a14:useLocalDpi xmlns:a14="http://schemas.microsoft.com/office/drawing/2010/main" val="0"/>
              </a:ext>
            </a:extLst>
          </a:blip>
          <a:srcRect l="7542" t="745" r="4679" b="3768"/>
          <a:stretch/>
        </p:blipFill>
        <p:spPr>
          <a:xfrm>
            <a:off x="558016" y="4525783"/>
            <a:ext cx="1038302" cy="1626452"/>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スマートフォンの表示された確定申告特集ページ画面の画像"/>
          <p:cNvPicPr>
            <a:picLocks noChangeAspect="1"/>
          </p:cNvPicPr>
          <p:nvPr/>
        </p:nvPicPr>
        <p:blipFill>
          <a:blip r:embed="rId3"/>
          <a:stretch>
            <a:fillRect/>
          </a:stretch>
        </p:blipFill>
        <p:spPr>
          <a:xfrm>
            <a:off x="3821122" y="2781313"/>
            <a:ext cx="1718622" cy="2966935"/>
          </a:xfrm>
          <a:prstGeom prst="rect">
            <a:avLst/>
          </a:prstGeom>
          <a:ln w="6350">
            <a:solidFill>
              <a:schemeClr val="tx1"/>
            </a:solidFill>
          </a:ln>
        </p:spPr>
      </p:pic>
      <p:sp>
        <p:nvSpPr>
          <p:cNvPr id="2" name="タイトル 1"/>
          <p:cNvSpPr>
            <a:spLocks noGrp="1"/>
          </p:cNvSpPr>
          <p:nvPr>
            <p:ph type="ctrTitle"/>
          </p:nvPr>
        </p:nvSpPr>
        <p:spPr/>
        <p:txBody>
          <a:bodyPr>
            <a:noAutofit/>
          </a:bodyPr>
          <a:lstStyle/>
          <a:p>
            <a:r>
              <a:rPr lang="ja-JP" altLang="en-US" dirty="0">
                <a:latin typeface="BIZ UDゴシック" panose="020B0400000000000000" pitchFamily="49" charset="-128"/>
                <a:ea typeface="BIZ UDゴシック" panose="020B0400000000000000" pitchFamily="49" charset="-128"/>
              </a:rPr>
              <a:t>困ったときの相談窓口</a:t>
            </a:r>
          </a:p>
        </p:txBody>
      </p:sp>
      <p:sp>
        <p:nvSpPr>
          <p:cNvPr id="3" name="サブタイトル 2"/>
          <p:cNvSpPr>
            <a:spLocks noGrp="1"/>
          </p:cNvSpPr>
          <p:nvPr>
            <p:ph type="subTitle" idx="1"/>
          </p:nvPr>
        </p:nvSpPr>
        <p:spPr>
          <a:xfrm>
            <a:off x="1863306" y="1457639"/>
            <a:ext cx="7104411" cy="338554"/>
          </a:xfrm>
        </p:spPr>
        <p:txBody>
          <a:bodyPr numCol="1">
            <a:noAutofit/>
          </a:bodyPr>
          <a:lstStyle/>
          <a:p>
            <a:pPr>
              <a:lnSpc>
                <a:spcPct val="100000"/>
              </a:lnSpc>
              <a:spcBef>
                <a:spcPts val="600"/>
              </a:spcBef>
            </a:pPr>
            <a:r>
              <a:rPr lang="ja-JP" altLang="en-US" sz="2000" dirty="0">
                <a:solidFill>
                  <a:srgbClr val="009650"/>
                </a:solidFill>
                <a:latin typeface="BIZ UDゴシック" panose="020B0400000000000000" pitchFamily="49" charset="-128"/>
                <a:ea typeface="BIZ UDゴシック" panose="020B0400000000000000" pitchFamily="49" charset="-128"/>
              </a:rPr>
              <a:t>確定申告に関する制度や</a:t>
            </a:r>
            <a:r>
              <a:rPr lang="en-US" altLang="ja-JP" sz="2000" dirty="0">
                <a:solidFill>
                  <a:srgbClr val="009650"/>
                </a:solidFill>
                <a:latin typeface="BIZ UDゴシック" panose="020B0400000000000000" pitchFamily="49" charset="-128"/>
                <a:ea typeface="BIZ UDゴシック" panose="020B0400000000000000" pitchFamily="49" charset="-128"/>
              </a:rPr>
              <a:t>e-Tax</a:t>
            </a:r>
            <a:r>
              <a:rPr lang="ja-JP" altLang="en-US" sz="2000" dirty="0">
                <a:solidFill>
                  <a:srgbClr val="009650"/>
                </a:solidFill>
                <a:latin typeface="BIZ UDゴシック" panose="020B0400000000000000" pitchFamily="49" charset="-128"/>
                <a:ea typeface="BIZ UDゴシック" panose="020B0400000000000000" pitchFamily="49" charset="-128"/>
              </a:rPr>
              <a:t>で申告するための操作などは「確定申告特集ページ」から調べることができます。</a:t>
            </a:r>
            <a:endParaRPr lang="en-US" altLang="ja-JP" sz="2000" dirty="0">
              <a:latin typeface="BIZ UDゴシック" panose="020B0400000000000000" pitchFamily="49" charset="-128"/>
              <a:ea typeface="BIZ UDゴシック" panose="020B0400000000000000" pitchFamily="49" charset="-128"/>
              <a:cs typeface="AoyagiKouzanFontT"/>
            </a:endParaRP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r>
              <a:rPr lang="en-US" altLang="ja-JP" sz="3600" dirty="0">
                <a:latin typeface="BIZ UDゴシック" panose="020B0400000000000000" pitchFamily="49" charset="-128"/>
                <a:ea typeface="BIZ UDゴシック" panose="020B0400000000000000" pitchFamily="49" charset="-128"/>
              </a:rPr>
              <a:t>2-G</a:t>
            </a:r>
          </a:p>
        </p:txBody>
      </p:sp>
      <p:pic>
        <p:nvPicPr>
          <p:cNvPr id="7" name="図 6" descr="確定申告特集ページのＱＲコード&#10;">
            <a:extLst>
              <a:ext uri="{FF2B5EF4-FFF2-40B4-BE49-F238E27FC236}">
                <a16:creationId xmlns:a16="http://schemas.microsoft.com/office/drawing/2014/main" id="{B2780785-D416-4BB2-B972-B567C61058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871" y="1535357"/>
            <a:ext cx="1245956" cy="1245956"/>
          </a:xfrm>
          <a:prstGeom prst="rect">
            <a:avLst/>
          </a:prstGeom>
        </p:spPr>
      </p:pic>
      <p:sp>
        <p:nvSpPr>
          <p:cNvPr id="8" name="Rectangle 1" descr="スマートフォンに表示された">
            <a:extLst>
              <a:ext uri="{FF2B5EF4-FFF2-40B4-BE49-F238E27FC236}">
                <a16:creationId xmlns:a16="http://schemas.microsoft.com/office/drawing/2014/main" id="{BFFF2597-6BE2-44E9-89CE-B92FC85A2B4D}"/>
              </a:ext>
            </a:extLst>
          </p:cNvPr>
          <p:cNvSpPr>
            <a:spLocks noChangeArrowheads="1"/>
          </p:cNvSpPr>
          <p:nvPr/>
        </p:nvSpPr>
        <p:spPr bwMode="auto">
          <a:xfrm>
            <a:off x="1889049" y="2171265"/>
            <a:ext cx="6749682" cy="33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a:ln>
                  <a:noFill/>
                </a:ln>
                <a:solidFill>
                  <a:srgbClr val="1155CC"/>
                </a:solidFill>
                <a:effectLst/>
                <a:latin typeface="BIZ UDゴシック" panose="020B0400000000000000" pitchFamily="49" charset="-128"/>
                <a:ea typeface="BIZ UDゴシック" panose="020B0400000000000000" pitchFamily="49" charset="-128"/>
                <a:cs typeface="Arial" panose="020B0604020202020204" pitchFamily="34" charset="0"/>
                <a:hlinkClick r:id="rId5"/>
              </a:rPr>
              <a:t>h</a:t>
            </a:r>
            <a:r>
              <a:rPr kumimoji="0" lang="ja-JP" altLang="ja-JP" sz="1600" b="0" i="0" u="none" strike="noStrike" cap="none" normalizeH="0" baseline="0" dirty="0">
                <a:ln>
                  <a:noFill/>
                </a:ln>
                <a:solidFill>
                  <a:srgbClr val="1155CC"/>
                </a:solidFill>
                <a:effectLst/>
                <a:latin typeface="BIZ UDゴシック" panose="020B0400000000000000" pitchFamily="49" charset="-128"/>
                <a:ea typeface="BIZ UDゴシック" panose="020B0400000000000000" pitchFamily="49" charset="-128"/>
                <a:cs typeface="Arial" panose="020B0604020202020204" pitchFamily="34" charset="0"/>
                <a:hlinkClick r:id="rId5"/>
              </a:rPr>
              <a:t>ttps://www.nta.go.jp/taxes/shiraberu/shinkoku/tokushu/index.htm</a:t>
            </a:r>
            <a:r>
              <a:rPr kumimoji="0" lang="ja-JP"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 </a:t>
            </a:r>
          </a:p>
        </p:txBody>
      </p:sp>
      <p:sp>
        <p:nvSpPr>
          <p:cNvPr id="9" name="サブタイトル 2">
            <a:extLst>
              <a:ext uri="{FF2B5EF4-FFF2-40B4-BE49-F238E27FC236}">
                <a16:creationId xmlns:a16="http://schemas.microsoft.com/office/drawing/2014/main" id="{DD944A65-8EAB-4C66-A2CA-06C67844951C}"/>
              </a:ext>
            </a:extLst>
          </p:cNvPr>
          <p:cNvSpPr txBox="1">
            <a:spLocks/>
          </p:cNvSpPr>
          <p:nvPr/>
        </p:nvSpPr>
        <p:spPr>
          <a:xfrm>
            <a:off x="5367718" y="3309429"/>
            <a:ext cx="3237926" cy="1251645"/>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00000"/>
              </a:lnSpc>
              <a:spcBef>
                <a:spcPts val="600"/>
              </a:spcBef>
            </a:pPr>
            <a:r>
              <a:rPr lang="ja-JP" altLang="en-US" sz="1600" dirty="0">
                <a:solidFill>
                  <a:srgbClr val="009650"/>
                </a:solidFill>
                <a:latin typeface="BIZ UDゴシック" panose="020B0400000000000000" pitchFamily="49" charset="-128"/>
                <a:ea typeface="BIZ UDゴシック" panose="020B0400000000000000" pitchFamily="49" charset="-128"/>
              </a:rPr>
              <a:t>チャットボッ</a:t>
            </a:r>
            <a:r>
              <a:rPr lang="ja-JP" altLang="en-US" sz="1600" spc="-1000" dirty="0">
                <a:solidFill>
                  <a:srgbClr val="009650"/>
                </a:solidFill>
                <a:latin typeface="BIZ UDゴシック" panose="020B0400000000000000" pitchFamily="49" charset="-128"/>
                <a:ea typeface="BIZ UDゴシック" panose="020B0400000000000000" pitchFamily="49" charset="-128"/>
              </a:rPr>
              <a:t>ト</a:t>
            </a:r>
            <a:endParaRPr lang="en-US" altLang="ja-JP" sz="1600" spc="-1000" dirty="0">
              <a:solidFill>
                <a:srgbClr val="009650"/>
              </a:solidFill>
              <a:latin typeface="BIZ UDゴシック" panose="020B0400000000000000" pitchFamily="49" charset="-128"/>
              <a:ea typeface="BIZ UDゴシック" panose="020B0400000000000000" pitchFamily="49" charset="-128"/>
            </a:endParaRPr>
          </a:p>
          <a:p>
            <a:pPr algn="ctr">
              <a:lnSpc>
                <a:spcPct val="100000"/>
              </a:lnSpc>
              <a:spcBef>
                <a:spcPts val="600"/>
              </a:spcBef>
            </a:pPr>
            <a:r>
              <a:rPr lang="ja-JP" altLang="en-US" sz="1600" dirty="0">
                <a:solidFill>
                  <a:srgbClr val="009650"/>
                </a:solidFill>
                <a:latin typeface="BIZ UDゴシック" panose="020B0400000000000000" pitchFamily="49" charset="-128"/>
                <a:ea typeface="BIZ UDゴシック" panose="020B0400000000000000" pitchFamily="49" charset="-128"/>
              </a:rPr>
              <a:t>（ふたば）で調べる</a:t>
            </a:r>
          </a:p>
        </p:txBody>
      </p:sp>
      <p:sp>
        <p:nvSpPr>
          <p:cNvPr id="5" name="フリーフォーム: 図形 4">
            <a:extLst>
              <a:ext uri="{FF2B5EF4-FFF2-40B4-BE49-F238E27FC236}">
                <a16:creationId xmlns:a16="http://schemas.microsoft.com/office/drawing/2014/main" id="{FB0E0D3D-251B-4681-A2E0-26A9BAE5BAB5}"/>
              </a:ext>
            </a:extLst>
          </p:cNvPr>
          <p:cNvSpPr/>
          <p:nvPr/>
        </p:nvSpPr>
        <p:spPr>
          <a:xfrm>
            <a:off x="1889049" y="3969834"/>
            <a:ext cx="2051824" cy="156117"/>
          </a:xfrm>
          <a:custGeom>
            <a:avLst/>
            <a:gdLst>
              <a:gd name="connsiteX0" fmla="*/ 0 w 2051824"/>
              <a:gd name="connsiteY0" fmla="*/ 0 h 156117"/>
              <a:gd name="connsiteX1" fmla="*/ 1594624 w 2051824"/>
              <a:gd name="connsiteY1" fmla="*/ 0 h 156117"/>
              <a:gd name="connsiteX2" fmla="*/ 2051824 w 2051824"/>
              <a:gd name="connsiteY2" fmla="*/ 156117 h 156117"/>
            </a:gdLst>
            <a:ahLst/>
            <a:cxnLst>
              <a:cxn ang="0">
                <a:pos x="connsiteX0" y="connsiteY0"/>
              </a:cxn>
              <a:cxn ang="0">
                <a:pos x="connsiteX1" y="connsiteY1"/>
              </a:cxn>
              <a:cxn ang="0">
                <a:pos x="connsiteX2" y="connsiteY2"/>
              </a:cxn>
            </a:cxnLst>
            <a:rect l="l" t="t" r="r" b="b"/>
            <a:pathLst>
              <a:path w="2051824" h="156117">
                <a:moveTo>
                  <a:pt x="0" y="0"/>
                </a:moveTo>
                <a:lnTo>
                  <a:pt x="1594624" y="0"/>
                </a:lnTo>
                <a:lnTo>
                  <a:pt x="2051824" y="156117"/>
                </a:ln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3515B182-B86D-4D78-B032-A099D1789369}"/>
              </a:ext>
            </a:extLst>
          </p:cNvPr>
          <p:cNvSpPr txBox="1"/>
          <p:nvPr/>
        </p:nvSpPr>
        <p:spPr>
          <a:xfrm>
            <a:off x="1767718" y="3380537"/>
            <a:ext cx="1920608" cy="584775"/>
          </a:xfrm>
          <a:prstGeom prst="rect">
            <a:avLst/>
          </a:prstGeom>
          <a:noFill/>
        </p:spPr>
        <p:txBody>
          <a:bodyPr wrap="square" rtlCol="0">
            <a:spAutoFit/>
          </a:bodyPr>
          <a:lstStyle/>
          <a:p>
            <a:pPr indent="88900"/>
            <a:r>
              <a:rPr kumimoji="1" lang="en-US" altLang="ja-JP" sz="1600" b="1" dirty="0">
                <a:solidFill>
                  <a:srgbClr val="009650"/>
                </a:solidFill>
                <a:latin typeface="BIZ UDゴシック" panose="020B0400000000000000" pitchFamily="49" charset="-128"/>
                <a:ea typeface="BIZ UDゴシック" panose="020B0400000000000000" pitchFamily="49" charset="-128"/>
              </a:rPr>
              <a:t>Q&amp;A</a:t>
            </a:r>
            <a:r>
              <a:rPr kumimoji="1" lang="ja-JP" altLang="en-US" sz="1600" b="1" dirty="0">
                <a:solidFill>
                  <a:srgbClr val="009650"/>
                </a:solidFill>
                <a:latin typeface="BIZ UDゴシック" panose="020B0400000000000000" pitchFamily="49" charset="-128"/>
                <a:ea typeface="BIZ UDゴシック" panose="020B0400000000000000" pitchFamily="49" charset="-128"/>
              </a:rPr>
              <a:t>や、動画での説明はこちらから</a:t>
            </a:r>
          </a:p>
        </p:txBody>
      </p:sp>
      <p:cxnSp>
        <p:nvCxnSpPr>
          <p:cNvPr id="15" name="直線矢印コネクタ 14">
            <a:extLst>
              <a:ext uri="{FF2B5EF4-FFF2-40B4-BE49-F238E27FC236}">
                <a16:creationId xmlns:a16="http://schemas.microsoft.com/office/drawing/2014/main" id="{0BC886FC-AE60-4F72-9EF4-3BD829C7D8F4}"/>
              </a:ext>
            </a:extLst>
          </p:cNvPr>
          <p:cNvCxnSpPr>
            <a:cxnSpLocks/>
          </p:cNvCxnSpPr>
          <p:nvPr/>
        </p:nvCxnSpPr>
        <p:spPr>
          <a:xfrm flipH="1">
            <a:off x="5412487" y="3969834"/>
            <a:ext cx="290597" cy="12375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5CD6A558-12D7-4841-8CE2-392E674E586E}"/>
              </a:ext>
            </a:extLst>
          </p:cNvPr>
          <p:cNvCxnSpPr>
            <a:cxnSpLocks/>
          </p:cNvCxnSpPr>
          <p:nvPr/>
        </p:nvCxnSpPr>
        <p:spPr>
          <a:xfrm flipV="1">
            <a:off x="5703084" y="3971061"/>
            <a:ext cx="290190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サブタイトル 2">
            <a:extLst>
              <a:ext uri="{FF2B5EF4-FFF2-40B4-BE49-F238E27FC236}">
                <a16:creationId xmlns:a16="http://schemas.microsoft.com/office/drawing/2014/main" id="{DD01E55D-FCE6-489C-91FF-175A8B3D9721}"/>
              </a:ext>
            </a:extLst>
          </p:cNvPr>
          <p:cNvSpPr txBox="1">
            <a:spLocks/>
          </p:cNvSpPr>
          <p:nvPr/>
        </p:nvSpPr>
        <p:spPr>
          <a:xfrm>
            <a:off x="5718536" y="4070998"/>
            <a:ext cx="3019904" cy="1251645"/>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indent="88900">
              <a:lnSpc>
                <a:spcPct val="100000"/>
              </a:lnSpc>
              <a:spcBef>
                <a:spcPts val="600"/>
              </a:spcBef>
            </a:pPr>
            <a:r>
              <a:rPr lang="ja-JP" altLang="en-US" sz="1600" dirty="0">
                <a:latin typeface="BIZ UDゴシック" panose="020B0400000000000000" pitchFamily="49" charset="-128"/>
                <a:ea typeface="BIZ UDゴシック" panose="020B0400000000000000" pitchFamily="49" charset="-128"/>
              </a:rPr>
              <a:t>所得税の確定申告に関する疑問は、チャットボッ</a:t>
            </a:r>
            <a:r>
              <a:rPr lang="ja-JP" altLang="en-US" sz="1600" spc="-1000" dirty="0">
                <a:latin typeface="BIZ UDゴシック" panose="020B0400000000000000" pitchFamily="49" charset="-128"/>
                <a:ea typeface="BIZ UDゴシック" panose="020B0400000000000000" pitchFamily="49" charset="-128"/>
              </a:rPr>
              <a:t>ト</a:t>
            </a:r>
            <a:r>
              <a:rPr lang="ja-JP" altLang="en-US" sz="1600" dirty="0">
                <a:latin typeface="BIZ UDゴシック" panose="020B0400000000000000" pitchFamily="49" charset="-128"/>
                <a:ea typeface="BIZ UDゴシック" panose="020B0400000000000000" pitchFamily="49" charset="-128"/>
              </a:rPr>
              <a:t>（ふたば</a:t>
            </a:r>
            <a:r>
              <a:rPr lang="ja-JP" altLang="en-US" sz="1600" spc="-10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にお気軽にご相談ください。</a:t>
            </a:r>
            <a:endParaRPr lang="en-US" altLang="ja-JP" sz="1600" dirty="0">
              <a:latin typeface="BIZ UDゴシック" panose="020B0400000000000000" pitchFamily="49" charset="-128"/>
              <a:ea typeface="BIZ UDゴシック" panose="020B0400000000000000" pitchFamily="49" charset="-128"/>
            </a:endParaRPr>
          </a:p>
          <a:p>
            <a:pPr indent="88900">
              <a:lnSpc>
                <a:spcPct val="100000"/>
              </a:lnSpc>
              <a:spcBef>
                <a:spcPts val="600"/>
              </a:spcBef>
            </a:pPr>
            <a:r>
              <a:rPr lang="ja-JP" altLang="en-US" sz="1600" dirty="0">
                <a:latin typeface="BIZ UDゴシック" panose="020B0400000000000000" pitchFamily="49" charset="-128"/>
                <a:ea typeface="BIZ UDゴシック" panose="020B0400000000000000" pitchFamily="49" charset="-128"/>
              </a:rPr>
              <a:t>土日・夜間でも利用できます。</a:t>
            </a:r>
          </a:p>
        </p:txBody>
      </p:sp>
      <p:sp>
        <p:nvSpPr>
          <p:cNvPr id="22" name="テキスト ボックス 21">
            <a:extLst>
              <a:ext uri="{FF2B5EF4-FFF2-40B4-BE49-F238E27FC236}">
                <a16:creationId xmlns:a16="http://schemas.microsoft.com/office/drawing/2014/main" id="{029B3095-63DD-4210-950B-C84B59DAF029}"/>
              </a:ext>
            </a:extLst>
          </p:cNvPr>
          <p:cNvSpPr txBox="1"/>
          <p:nvPr/>
        </p:nvSpPr>
        <p:spPr>
          <a:xfrm>
            <a:off x="3407341" y="5855764"/>
            <a:ext cx="2425566" cy="338554"/>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確定申告特集ページ画面</a:t>
            </a:r>
          </a:p>
        </p:txBody>
      </p:sp>
      <p:sp>
        <p:nvSpPr>
          <p:cNvPr id="23" name="テキスト ボックス 22">
            <a:extLst>
              <a:ext uri="{FF2B5EF4-FFF2-40B4-BE49-F238E27FC236}">
                <a16:creationId xmlns:a16="http://schemas.microsoft.com/office/drawing/2014/main" id="{3B531A2E-890A-43C2-AAAD-FB53613F8703}"/>
              </a:ext>
            </a:extLst>
          </p:cNvPr>
          <p:cNvSpPr txBox="1"/>
          <p:nvPr/>
        </p:nvSpPr>
        <p:spPr>
          <a:xfrm>
            <a:off x="335871" y="2781313"/>
            <a:ext cx="1343820" cy="646331"/>
          </a:xfrm>
          <a:prstGeom prst="rect">
            <a:avLst/>
          </a:prstGeom>
          <a:noFill/>
        </p:spPr>
        <p:txBody>
          <a:bodyPr wrap="square" rtlCol="0">
            <a:spAutoFit/>
          </a:bodyPr>
          <a:lstStyle/>
          <a:p>
            <a:r>
              <a:rPr lang="ja-JP" altLang="en-US" sz="1200" b="1" dirty="0">
                <a:latin typeface="BIZ UDゴシック" panose="020B0400000000000000" pitchFamily="49" charset="-128"/>
                <a:ea typeface="BIZ UDゴシック" panose="020B0400000000000000" pitchFamily="49" charset="-128"/>
              </a:rPr>
              <a:t>確定申告特集ページのＵＲＬ（ＱＲコード）</a:t>
            </a:r>
            <a:endParaRPr kumimoji="1" lang="en-US" altLang="ja-JP" sz="1200" b="1" dirty="0">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5CEAFB79-37B9-0505-C603-C7CDBF9EAE69}"/>
              </a:ext>
            </a:extLst>
          </p:cNvPr>
          <p:cNvSpPr txBox="1"/>
          <p:nvPr/>
        </p:nvSpPr>
        <p:spPr>
          <a:xfrm>
            <a:off x="1753846" y="4460886"/>
            <a:ext cx="2051824" cy="954107"/>
          </a:xfrm>
          <a:prstGeom prst="rect">
            <a:avLst/>
          </a:prstGeom>
          <a:noFill/>
        </p:spPr>
        <p:txBody>
          <a:bodyPr wrap="square" rtlCol="0">
            <a:spAutoFit/>
          </a:bodyPr>
          <a:lstStyle/>
          <a:p>
            <a:r>
              <a:rPr kumimoji="1" lang="ja-JP" altLang="en-US" sz="1400" b="1" dirty="0">
                <a:solidFill>
                  <a:srgbClr val="009650"/>
                </a:solidFill>
                <a:latin typeface="BIZ UDゴシック" panose="020B0400000000000000" pitchFamily="49" charset="-128"/>
                <a:ea typeface="BIZ UDゴシック" panose="020B0400000000000000" pitchFamily="49" charset="-128"/>
              </a:rPr>
              <a:t>「タックスアンサー</a:t>
            </a:r>
            <a:endParaRPr kumimoji="1" lang="en-US" altLang="ja-JP" sz="1400" b="1" dirty="0">
              <a:solidFill>
                <a:srgbClr val="009650"/>
              </a:solidFill>
              <a:latin typeface="BIZ UDゴシック" panose="020B0400000000000000" pitchFamily="49" charset="-128"/>
              <a:ea typeface="BIZ UDゴシック" panose="020B0400000000000000" pitchFamily="49" charset="-128"/>
            </a:endParaRPr>
          </a:p>
          <a:p>
            <a:r>
              <a:rPr lang="en-US" altLang="ja-JP" sz="1400" b="1" dirty="0">
                <a:solidFill>
                  <a:srgbClr val="009650"/>
                </a:solidFill>
                <a:latin typeface="BIZ UDゴシック" panose="020B0400000000000000" pitchFamily="49" charset="-128"/>
                <a:ea typeface="BIZ UDゴシック" panose="020B0400000000000000" pitchFamily="49" charset="-128"/>
              </a:rPr>
              <a:t>(</a:t>
            </a:r>
            <a:r>
              <a:rPr lang="ja-JP" altLang="en-US" sz="1400" b="1" dirty="0">
                <a:solidFill>
                  <a:srgbClr val="009650"/>
                </a:solidFill>
                <a:latin typeface="BIZ UDゴシック" panose="020B0400000000000000" pitchFamily="49" charset="-128"/>
                <a:ea typeface="BIZ UDゴシック" panose="020B0400000000000000" pitchFamily="49" charset="-128"/>
              </a:rPr>
              <a:t>よくある税の質問</a:t>
            </a:r>
            <a:r>
              <a:rPr lang="en-US" altLang="ja-JP" sz="1400" b="1" dirty="0">
                <a:solidFill>
                  <a:srgbClr val="009650"/>
                </a:solidFill>
                <a:latin typeface="BIZ UDゴシック" panose="020B0400000000000000" pitchFamily="49" charset="-128"/>
                <a:ea typeface="BIZ UDゴシック" panose="020B0400000000000000" pitchFamily="49" charset="-128"/>
              </a:rPr>
              <a:t>)</a:t>
            </a:r>
            <a:r>
              <a:rPr kumimoji="1" lang="ja-JP" altLang="en-US" sz="1400" b="1" dirty="0">
                <a:solidFill>
                  <a:srgbClr val="009650"/>
                </a:solidFill>
                <a:latin typeface="BIZ UDゴシック" panose="020B0400000000000000" pitchFamily="49" charset="-128"/>
                <a:ea typeface="BIZ UDゴシック" panose="020B0400000000000000" pitchFamily="49" charset="-128"/>
              </a:rPr>
              <a:t>」</a:t>
            </a:r>
            <a:endParaRPr kumimoji="1" lang="en-US" altLang="ja-JP" sz="1400" b="1" dirty="0">
              <a:solidFill>
                <a:srgbClr val="009650"/>
              </a:solidFill>
              <a:latin typeface="BIZ UDゴシック" panose="020B0400000000000000" pitchFamily="49" charset="-128"/>
              <a:ea typeface="BIZ UDゴシック" panose="020B0400000000000000" pitchFamily="49" charset="-128"/>
            </a:endParaRPr>
          </a:p>
          <a:p>
            <a:r>
              <a:rPr lang="ja-JP" altLang="en-US" sz="1400" b="1" dirty="0">
                <a:latin typeface="BIZ UDゴシック" panose="020B0400000000000000" pitchFamily="49" charset="-128"/>
                <a:ea typeface="BIZ UDゴシック" panose="020B0400000000000000" pitchFamily="49" charset="-128"/>
              </a:rPr>
              <a:t>　で調べることも</a:t>
            </a:r>
            <a:endParaRPr lang="en-US" altLang="ja-JP" sz="1400" b="1" dirty="0">
              <a:latin typeface="BIZ UDゴシック" panose="020B0400000000000000" pitchFamily="49" charset="-128"/>
              <a:ea typeface="BIZ UDゴシック" panose="020B0400000000000000" pitchFamily="49" charset="-128"/>
            </a:endParaRPr>
          </a:p>
          <a:p>
            <a:r>
              <a:rPr lang="ja-JP" altLang="en-US" sz="1400" b="1" dirty="0">
                <a:latin typeface="BIZ UDゴシック" panose="020B0400000000000000" pitchFamily="49" charset="-128"/>
                <a:ea typeface="BIZ UDゴシック" panose="020B0400000000000000" pitchFamily="49" charset="-128"/>
              </a:rPr>
              <a:t>　できます。</a:t>
            </a:r>
            <a:endParaRPr kumimoji="1" lang="ja-JP" altLang="en-US" sz="14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66668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99593" y="506945"/>
            <a:ext cx="7200000" cy="540000"/>
          </a:xfrm>
        </p:spPr>
        <p:txBody>
          <a:bodyPr>
            <a:normAutofit/>
          </a:bodyPr>
          <a:lstStyle/>
          <a:p>
            <a:r>
              <a:rPr lang="ja-JP" altLang="en-US" dirty="0">
                <a:latin typeface="BIZ UDゴシック" panose="020B0400000000000000" pitchFamily="49" charset="-128"/>
                <a:ea typeface="BIZ UDゴシック" panose="020B0400000000000000" pitchFamily="49" charset="-128"/>
              </a:rPr>
              <a:t>確定申告とは？</a:t>
            </a:r>
          </a:p>
        </p:txBody>
      </p:sp>
      <p:sp>
        <p:nvSpPr>
          <p:cNvPr id="3" name="サブタイトル 2"/>
          <p:cNvSpPr>
            <a:spLocks noGrp="1"/>
          </p:cNvSpPr>
          <p:nvPr>
            <p:ph type="subTitle" idx="1"/>
          </p:nvPr>
        </p:nvSpPr>
        <p:spPr>
          <a:xfrm>
            <a:off x="1777628" y="1380317"/>
            <a:ext cx="7121965" cy="1904421"/>
          </a:xfrm>
        </p:spPr>
        <p:txBody>
          <a:bodyPr numCol="1">
            <a:noAutofit/>
          </a:bodyPr>
          <a:lstStyle/>
          <a:p>
            <a:pPr indent="88900"/>
            <a:r>
              <a:rPr lang="ja-JP" altLang="en-US" dirty="0">
                <a:latin typeface="BIZ UDゴシック" panose="020B0400000000000000" pitchFamily="49" charset="-128"/>
                <a:ea typeface="BIZ UDゴシック" panose="020B0400000000000000" pitchFamily="49" charset="-128"/>
              </a:rPr>
              <a:t>所得税の確定申告は、毎年１月から１２月までの</a:t>
            </a:r>
            <a:endParaRPr lang="en-US" altLang="ja-JP" dirty="0">
              <a:latin typeface="BIZ UDゴシック" panose="020B0400000000000000" pitchFamily="49" charset="-128"/>
              <a:ea typeface="BIZ UDゴシック" panose="020B0400000000000000" pitchFamily="49" charset="-128"/>
            </a:endParaRPr>
          </a:p>
          <a:p>
            <a:pPr indent="88900"/>
            <a:r>
              <a:rPr lang="ja-JP" altLang="en-US" dirty="0">
                <a:latin typeface="BIZ UDゴシック" panose="020B0400000000000000" pitchFamily="49" charset="-128"/>
                <a:ea typeface="BIZ UDゴシック" panose="020B0400000000000000" pitchFamily="49" charset="-128"/>
              </a:rPr>
              <a:t>１年間に生じた全ての所得とそれに対する所得税</a:t>
            </a:r>
            <a:endParaRPr lang="en-US" altLang="ja-JP" dirty="0">
              <a:latin typeface="BIZ UDゴシック" panose="020B0400000000000000" pitchFamily="49" charset="-128"/>
              <a:ea typeface="BIZ UDゴシック" panose="020B0400000000000000" pitchFamily="49" charset="-128"/>
            </a:endParaRPr>
          </a:p>
          <a:p>
            <a:pPr indent="88900"/>
            <a:r>
              <a:rPr lang="ja-JP" altLang="en-US" dirty="0">
                <a:latin typeface="BIZ UDゴシック" panose="020B0400000000000000" pitchFamily="49" charset="-128"/>
                <a:ea typeface="BIZ UDゴシック" panose="020B0400000000000000" pitchFamily="49" charset="-128"/>
              </a:rPr>
              <a:t>の額を計算し、確定申告書を提出して、源泉徴収</a:t>
            </a:r>
            <a:endParaRPr lang="en-US" altLang="ja-JP" dirty="0">
              <a:latin typeface="BIZ UDゴシック" panose="020B0400000000000000" pitchFamily="49" charset="-128"/>
              <a:ea typeface="BIZ UDゴシック" panose="020B0400000000000000" pitchFamily="49" charset="-128"/>
            </a:endParaRPr>
          </a:p>
          <a:p>
            <a:pPr indent="88900"/>
            <a:r>
              <a:rPr lang="ja-JP" altLang="en-US" dirty="0">
                <a:latin typeface="BIZ UDゴシック" panose="020B0400000000000000" pitchFamily="49" charset="-128"/>
                <a:ea typeface="BIZ UDゴシック" panose="020B0400000000000000" pitchFamily="49" charset="-128"/>
              </a:rPr>
              <a:t>された税金などとの過不足を精算する手続です。</a:t>
            </a:r>
            <a:endParaRPr lang="ja-JP" altLang="en-US" sz="1400" dirty="0">
              <a:solidFill>
                <a:srgbClr val="009650"/>
              </a:solidFill>
              <a:latin typeface="BIZ UDゴシック" panose="020B0400000000000000" pitchFamily="49" charset="-128"/>
              <a:ea typeface="BIZ UDゴシック" panose="020B0400000000000000" pitchFamily="49" charset="-128"/>
            </a:endParaRPr>
          </a:p>
        </p:txBody>
      </p:sp>
      <p:sp>
        <p:nvSpPr>
          <p:cNvPr id="4" name="Title 1"/>
          <p:cNvSpPr txBox="1">
            <a:spLocks/>
          </p:cNvSpPr>
          <p:nvPr/>
        </p:nvSpPr>
        <p:spPr>
          <a:xfrm>
            <a:off x="519005" y="545974"/>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1-A</a:t>
            </a:r>
            <a:endParaRPr lang="en-US" sz="3600" dirty="0">
              <a:latin typeface="BIZ UDゴシック" panose="020B0400000000000000" pitchFamily="49" charset="-128"/>
              <a:ea typeface="BIZ UDゴシック" panose="020B0400000000000000" pitchFamily="49" charset="-128"/>
            </a:endParaRPr>
          </a:p>
        </p:txBody>
      </p:sp>
      <p:pic>
        <p:nvPicPr>
          <p:cNvPr id="7" name="図 6" descr="イータ君のイラスト"/>
          <p:cNvPicPr>
            <a:picLocks noChangeAspect="1"/>
          </p:cNvPicPr>
          <p:nvPr/>
        </p:nvPicPr>
        <p:blipFill rotWithShape="1">
          <a:blip r:embed="rId3">
            <a:extLst>
              <a:ext uri="{28A0092B-C50C-407E-A947-70E740481C1C}">
                <a14:useLocalDpi xmlns:a14="http://schemas.microsoft.com/office/drawing/2010/main" val="0"/>
              </a:ext>
            </a:extLst>
          </a:blip>
          <a:srcRect l="13232" r="2102" b="25390"/>
          <a:stretch/>
        </p:blipFill>
        <p:spPr>
          <a:xfrm>
            <a:off x="387732" y="4559049"/>
            <a:ext cx="1277879" cy="1456167"/>
          </a:xfrm>
          <a:prstGeom prst="rect">
            <a:avLst/>
          </a:prstGeom>
        </p:spPr>
      </p:pic>
      <p:sp>
        <p:nvSpPr>
          <p:cNvPr id="6" name="テキスト ボックス 5"/>
          <p:cNvSpPr txBox="1"/>
          <p:nvPr/>
        </p:nvSpPr>
        <p:spPr>
          <a:xfrm>
            <a:off x="1665611" y="5287132"/>
            <a:ext cx="6271960" cy="877163"/>
          </a:xfrm>
          <a:prstGeom prst="rect">
            <a:avLst/>
          </a:prstGeom>
          <a:noFill/>
        </p:spPr>
        <p:txBody>
          <a:bodyPr wrap="square" rtlCol="0">
            <a:spAutoFit/>
          </a:bodyPr>
          <a:lstStyle/>
          <a:p>
            <a:pPr>
              <a:spcBef>
                <a:spcPts val="600"/>
              </a:spcBef>
            </a:pPr>
            <a:r>
              <a:rPr lang="ja-JP" altLang="en-US" sz="1400" b="1" dirty="0">
                <a:latin typeface="BIZ UDゴシック" panose="020B0400000000000000" pitchFamily="49" charset="-128"/>
                <a:ea typeface="BIZ UDゴシック" panose="020B0400000000000000" pitchFamily="49" charset="-128"/>
                <a:cs typeface="Meiryo" charset="-128"/>
              </a:rPr>
              <a:t> 詳細は、国税庁ホームページでご確認ください。</a:t>
            </a:r>
            <a:endParaRPr lang="en-US" altLang="ja-JP" sz="1400" b="1" dirty="0">
              <a:latin typeface="BIZ UDゴシック" panose="020B0400000000000000" pitchFamily="49" charset="-128"/>
              <a:ea typeface="BIZ UDゴシック" panose="020B0400000000000000" pitchFamily="49" charset="-128"/>
              <a:cs typeface="Meiryo" charset="-128"/>
            </a:endParaRPr>
          </a:p>
          <a:p>
            <a:pPr marL="216000">
              <a:spcBef>
                <a:spcPts val="600"/>
              </a:spcBef>
            </a:pPr>
            <a:r>
              <a:rPr lang="en-US" altLang="ja-JP" sz="1300" u="sng" dirty="0">
                <a:solidFill>
                  <a:srgbClr val="0563C1"/>
                </a:solidFill>
                <a:latin typeface="BIZ UDゴシック" panose="020B0400000000000000" pitchFamily="49" charset="-128"/>
                <a:ea typeface="BIZ UDゴシック" panose="020B0400000000000000" pitchFamily="49" charset="-128"/>
                <a:cs typeface="Times New Roman" panose="02020603050405020304" pitchFamily="18" charset="0"/>
                <a:hlinkClick r:id="rId4"/>
              </a:rPr>
              <a:t>https://www.nta.go.jp/taxes/shiraberu/shinkoku/tokushu/teishutsu.htm</a:t>
            </a:r>
            <a:endParaRPr lang="en-US" altLang="ja-JP" sz="1300" u="sng" dirty="0">
              <a:solidFill>
                <a:srgbClr val="0563C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spcBef>
                <a:spcPts val="600"/>
              </a:spcBef>
            </a:pPr>
            <a:r>
              <a:rPr lang="ja-JP" altLang="en-US" sz="1400" b="1" dirty="0">
                <a:latin typeface="BIZ UDゴシック" panose="020B0400000000000000" pitchFamily="49" charset="-128"/>
                <a:ea typeface="BIZ UDゴシック" panose="020B0400000000000000" pitchFamily="49" charset="-128"/>
                <a:cs typeface="Meiryo" charset="-128"/>
              </a:rPr>
              <a:t>「確定申告の流れ・申告書の提出が必要な方」</a:t>
            </a:r>
          </a:p>
        </p:txBody>
      </p:sp>
      <p:pic>
        <p:nvPicPr>
          <p:cNvPr id="8" name="図 7" descr="国税庁のホームページのQRコード"/>
          <p:cNvPicPr>
            <a:picLocks noChangeAspect="1"/>
          </p:cNvPicPr>
          <p:nvPr/>
        </p:nvPicPr>
        <p:blipFill>
          <a:blip r:embed="rId5"/>
          <a:stretch>
            <a:fillRect/>
          </a:stretch>
        </p:blipFill>
        <p:spPr>
          <a:xfrm>
            <a:off x="7734213" y="5287132"/>
            <a:ext cx="933279" cy="933279"/>
          </a:xfrm>
          <a:prstGeom prst="rect">
            <a:avLst/>
          </a:prstGeom>
        </p:spPr>
      </p:pic>
      <p:sp>
        <p:nvSpPr>
          <p:cNvPr id="11" name="テキスト ボックス 10">
            <a:extLst>
              <a:ext uri="{FF2B5EF4-FFF2-40B4-BE49-F238E27FC236}">
                <a16:creationId xmlns:a16="http://schemas.microsoft.com/office/drawing/2014/main" id="{F94DEAEF-ACC5-ED0F-ED70-903833160A37}"/>
              </a:ext>
            </a:extLst>
          </p:cNvPr>
          <p:cNvSpPr txBox="1"/>
          <p:nvPr/>
        </p:nvSpPr>
        <p:spPr>
          <a:xfrm>
            <a:off x="2021570" y="3270801"/>
            <a:ext cx="6556045" cy="1815882"/>
          </a:xfrm>
          <a:prstGeom prst="rect">
            <a:avLst/>
          </a:prstGeom>
          <a:noFill/>
        </p:spPr>
        <p:txBody>
          <a:bodyPr wrap="square" rtlCol="0">
            <a:spAutoFit/>
          </a:bodyPr>
          <a:lstStyle/>
          <a:p>
            <a:pPr marL="0" marR="0" algn="l">
              <a:spcBef>
                <a:spcPts val="0"/>
              </a:spcBef>
              <a:spcAft>
                <a:spcPts val="0"/>
              </a:spcAft>
            </a:pPr>
            <a:r>
              <a:rPr lang="ja-JP" altLang="en-US" sz="1600" b="1" kern="100" dirty="0">
                <a:solidFill>
                  <a:srgbClr val="00965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個人で事業をされている方は毎年確定申告が必要となります。</a:t>
            </a:r>
            <a:endParaRPr lang="en-US" altLang="ja-JP" sz="1600" b="1" kern="100" dirty="0">
              <a:solidFill>
                <a:srgbClr val="00965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algn="l">
              <a:spcBef>
                <a:spcPts val="0"/>
              </a:spcBef>
              <a:spcAft>
                <a:spcPts val="0"/>
              </a:spcAft>
            </a:pPr>
            <a:r>
              <a:rPr lang="ja-JP" altLang="en-US" sz="1600" b="1" kern="100" dirty="0">
                <a:solidFill>
                  <a:srgbClr val="00965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会社員で職場で年末調整をされていて、お給料以外に収入がない方は</a:t>
            </a:r>
            <a:endParaRPr lang="en-US" altLang="ja-JP" sz="1600" b="1" kern="100" dirty="0">
              <a:solidFill>
                <a:srgbClr val="00965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algn="l">
              <a:spcBef>
                <a:spcPts val="0"/>
              </a:spcBef>
              <a:spcAft>
                <a:spcPts val="0"/>
              </a:spcAft>
            </a:pPr>
            <a:r>
              <a:rPr lang="ja-JP" altLang="en-US" sz="1600" b="1" kern="100" dirty="0">
                <a:solidFill>
                  <a:srgbClr val="00965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確定申告をする必要はありません。</a:t>
            </a:r>
            <a:endParaRPr lang="ja-JP" altLang="en-US" sz="1600" b="1" kern="100" dirty="0">
              <a:solidFill>
                <a:srgbClr val="009650"/>
              </a:solidFill>
              <a:effectLst/>
              <a:latin typeface="Century" panose="02040604050505020304" pitchFamily="18" charset="0"/>
              <a:ea typeface="BIZ UDPゴシック" panose="020B0400000000000000" pitchFamily="50" charset="-128"/>
              <a:cs typeface="Times New Roman" panose="02020603050405020304" pitchFamily="18" charset="0"/>
            </a:endParaRPr>
          </a:p>
          <a:p>
            <a:pPr marL="0" marR="0" algn="l">
              <a:spcBef>
                <a:spcPts val="0"/>
              </a:spcBef>
              <a:spcAft>
                <a:spcPts val="0"/>
              </a:spcAft>
            </a:pPr>
            <a:r>
              <a:rPr lang="ja-JP" altLang="en-US" sz="1600" b="1" kern="100" dirty="0">
                <a:solidFill>
                  <a:srgbClr val="00965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個人個人の収入などの状況によって確定申告の要不要が異なります。</a:t>
            </a:r>
            <a:endParaRPr lang="en-US" altLang="ja-JP" sz="1600" b="1" kern="100" dirty="0">
              <a:solidFill>
                <a:srgbClr val="00965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algn="l">
              <a:spcBef>
                <a:spcPts val="0"/>
              </a:spcBef>
              <a:spcAft>
                <a:spcPts val="0"/>
              </a:spcAft>
            </a:pPr>
            <a:r>
              <a:rPr lang="ja-JP" altLang="en-US" sz="1600" b="1" kern="100" dirty="0">
                <a:solidFill>
                  <a:srgbClr val="00965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どのような方が申告する必要があるのか、また申告する必要はない</a:t>
            </a:r>
            <a:endParaRPr lang="en-US" altLang="ja-JP" sz="1600" b="1" kern="100" dirty="0">
              <a:solidFill>
                <a:srgbClr val="00965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algn="l">
              <a:spcBef>
                <a:spcPts val="0"/>
              </a:spcBef>
              <a:spcAft>
                <a:spcPts val="0"/>
              </a:spcAft>
            </a:pPr>
            <a:r>
              <a:rPr lang="ja-JP" altLang="en-US" sz="1600" b="1" kern="100" dirty="0">
                <a:solidFill>
                  <a:srgbClr val="00965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けれど、申告すると還付金を受け取れるのかなどは、国税庁の</a:t>
            </a:r>
            <a:endParaRPr lang="en-US" altLang="ja-JP" sz="1600" b="1" kern="100" dirty="0">
              <a:solidFill>
                <a:srgbClr val="00965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algn="l">
              <a:spcBef>
                <a:spcPts val="0"/>
              </a:spcBef>
              <a:spcAft>
                <a:spcPts val="0"/>
              </a:spcAft>
            </a:pPr>
            <a:r>
              <a:rPr lang="ja-JP" altLang="en-US" sz="1600" b="1" kern="100" dirty="0">
                <a:solidFill>
                  <a:srgbClr val="00965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ホームページに案内がありますので、各自ご確認ください。</a:t>
            </a:r>
            <a:endParaRPr lang="ja-JP" altLang="en-US" sz="1600" b="1" kern="100" dirty="0">
              <a:solidFill>
                <a:srgbClr val="009650"/>
              </a:solidFill>
              <a:effectLst/>
              <a:latin typeface="Century" panose="02040604050505020304" pitchFamily="18" charset="0"/>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422523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7DF6EE09-7BC0-4C6F-A4C3-F0FC3B4A36E5}"/>
              </a:ext>
            </a:extLst>
          </p:cNvPr>
          <p:cNvGraphicFramePr>
            <a:graphicFrameLocks noChangeAspect="1"/>
          </p:cNvGraphicFramePr>
          <p:nvPr>
            <p:custDataLst>
              <p:tags r:id="rId1"/>
            </p:custDataLst>
            <p:extLst>
              <p:ext uri="{D42A27DB-BD31-4B8C-83A1-F6EECF244321}">
                <p14:modId xmlns:p14="http://schemas.microsoft.com/office/powerpoint/2010/main" val="1955930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69" imgH="470" progId="TCLayout.ActiveDocument.1">
                  <p:embed/>
                </p:oleObj>
              </mc:Choice>
              <mc:Fallback>
                <p:oleObj name="think-cell スライド" r:id="rId4" imgW="469" imgH="470" progId="TCLayout.ActiveDocument.1">
                  <p:embed/>
                  <p:pic>
                    <p:nvPicPr>
                      <p:cNvPr id="3" name="オブジェクト 2" hidden="1">
                        <a:extLst>
                          <a:ext uri="{FF2B5EF4-FFF2-40B4-BE49-F238E27FC236}">
                            <a16:creationId xmlns:a16="http://schemas.microsoft.com/office/drawing/2014/main" id="{7DF6EE09-7BC0-4C6F-A4C3-F0FC3B4A36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681092" y="495599"/>
            <a:ext cx="7200000" cy="540000"/>
          </a:xfrm>
        </p:spPr>
        <p:txBody>
          <a:bodyPr vert="horz">
            <a:normAutofit/>
          </a:bodyPr>
          <a:lstStyle/>
          <a:p>
            <a:r>
              <a:rPr lang="ja-JP" altLang="en-US" dirty="0">
                <a:latin typeface="BIZ UDゴシック" panose="020B0400000000000000" pitchFamily="49" charset="-128"/>
                <a:ea typeface="BIZ UDゴシック" panose="020B0400000000000000" pitchFamily="49" charset="-128"/>
              </a:rPr>
              <a:t>申告方法について</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1-B</a:t>
            </a:r>
            <a:endParaRPr lang="en-US" sz="3600" dirty="0">
              <a:latin typeface="BIZ UDゴシック" panose="020B0400000000000000" pitchFamily="49" charset="-128"/>
              <a:ea typeface="BIZ UDゴシック" panose="020B0400000000000000" pitchFamily="49" charset="-128"/>
            </a:endParaRPr>
          </a:p>
        </p:txBody>
      </p:sp>
      <p:sp>
        <p:nvSpPr>
          <p:cNvPr id="8" name="テキスト ボックス 7"/>
          <p:cNvSpPr txBox="1"/>
          <p:nvPr/>
        </p:nvSpPr>
        <p:spPr>
          <a:xfrm>
            <a:off x="1785143" y="1397585"/>
            <a:ext cx="6931847" cy="4844916"/>
          </a:xfrm>
          <a:prstGeom prst="rect">
            <a:avLst/>
          </a:prstGeom>
          <a:noFill/>
        </p:spPr>
        <p:txBody>
          <a:bodyPr wrap="square" rtlCol="0">
            <a:spAutoFit/>
          </a:bodyPr>
          <a:lstStyle/>
          <a:p>
            <a:pPr indent="88900">
              <a:spcBef>
                <a:spcPts val="600"/>
              </a:spcBef>
            </a:pPr>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税務署への申告方法は、２種類です。</a:t>
            </a:r>
          </a:p>
          <a:p>
            <a:pPr>
              <a:lnSpc>
                <a:spcPct val="150000"/>
              </a:lnSpc>
            </a:pPr>
            <a:r>
              <a:rPr lang="ja-JP" altLang="en-US" b="1" dirty="0">
                <a:solidFill>
                  <a:srgbClr val="009650"/>
                </a:solidFill>
                <a:latin typeface="BIZ UDゴシック" panose="020B0400000000000000" pitchFamily="49" charset="-128"/>
                <a:ea typeface="BIZ UDゴシック" panose="020B0400000000000000" pitchFamily="49" charset="-128"/>
                <a:cs typeface="Meiryo" charset="-128"/>
              </a:rPr>
              <a:t>●</a:t>
            </a:r>
            <a:r>
              <a:rPr lang="en-US" altLang="ja-JP" b="1" dirty="0">
                <a:solidFill>
                  <a:srgbClr val="009650"/>
                </a:solidFill>
                <a:latin typeface="BIZ UDゴシック" panose="020B0400000000000000" pitchFamily="49" charset="-128"/>
                <a:ea typeface="BIZ UDゴシック" panose="020B0400000000000000" pitchFamily="49" charset="-128"/>
                <a:cs typeface="Meiryo" charset="-128"/>
              </a:rPr>
              <a:t> </a:t>
            </a:r>
            <a:r>
              <a:rPr lang="ja-JP" altLang="en-US" b="1" dirty="0">
                <a:latin typeface="BIZ UDゴシック" panose="020B0400000000000000" pitchFamily="49" charset="-128"/>
                <a:ea typeface="BIZ UDゴシック" panose="020B0400000000000000" pitchFamily="49" charset="-128"/>
                <a:cs typeface="Meiryo" charset="-128"/>
              </a:rPr>
              <a:t>パソコンやスマホを使い、</a:t>
            </a:r>
            <a:r>
              <a:rPr lang="en-US" altLang="ja-JP" b="1" dirty="0">
                <a:latin typeface="BIZ UDゴシック" panose="020B0400000000000000" pitchFamily="49" charset="-128"/>
                <a:ea typeface="BIZ UDゴシック" panose="020B0400000000000000" pitchFamily="49" charset="-128"/>
                <a:cs typeface="Meiryo" charset="-128"/>
              </a:rPr>
              <a:t>e-Tax</a:t>
            </a:r>
            <a:r>
              <a:rPr lang="ja-JP" altLang="en-US" b="1" dirty="0">
                <a:latin typeface="BIZ UDゴシック" panose="020B0400000000000000" pitchFamily="49" charset="-128"/>
                <a:ea typeface="BIZ UDゴシック" panose="020B0400000000000000" pitchFamily="49" charset="-128"/>
                <a:cs typeface="Meiryo" charset="-128"/>
              </a:rPr>
              <a:t>でオンライン送信</a:t>
            </a:r>
          </a:p>
          <a:p>
            <a:pPr>
              <a:lnSpc>
                <a:spcPct val="150000"/>
              </a:lnSpc>
            </a:pPr>
            <a:r>
              <a:rPr lang="ja-JP" altLang="en-US" b="1" dirty="0">
                <a:solidFill>
                  <a:srgbClr val="009650"/>
                </a:solidFill>
                <a:latin typeface="BIZ UDゴシック" panose="020B0400000000000000" pitchFamily="49" charset="-128"/>
                <a:ea typeface="BIZ UDゴシック" panose="020B0400000000000000" pitchFamily="49" charset="-128"/>
                <a:cs typeface="Meiryo" charset="-128"/>
              </a:rPr>
              <a:t>● </a:t>
            </a:r>
            <a:r>
              <a:rPr lang="ja-JP" altLang="en-US" b="1" dirty="0">
                <a:latin typeface="BIZ UDゴシック" panose="020B0400000000000000" pitchFamily="49" charset="-128"/>
                <a:ea typeface="BIZ UDゴシック" panose="020B0400000000000000" pitchFamily="49" charset="-128"/>
                <a:cs typeface="Meiryo" charset="-128"/>
              </a:rPr>
              <a:t>申告書類を郵送又は税務署へ持参し提出</a:t>
            </a:r>
          </a:p>
          <a:p>
            <a:pPr>
              <a:lnSpc>
                <a:spcPct val="150000"/>
              </a:lnSpc>
            </a:pPr>
            <a:endParaRPr lang="en-US" altLang="ja-JP" sz="100" b="1" dirty="0">
              <a:latin typeface="BIZ UDゴシック" panose="020B0400000000000000" pitchFamily="49" charset="-128"/>
              <a:ea typeface="BIZ UDゴシック" panose="020B0400000000000000" pitchFamily="49" charset="-128"/>
              <a:cs typeface="Meiryo" charset="-128"/>
            </a:endParaRPr>
          </a:p>
          <a:p>
            <a:pPr indent="88900">
              <a:spcBef>
                <a:spcPts val="1200"/>
              </a:spcBef>
            </a:pPr>
            <a:r>
              <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rPr>
              <a:t>e-Tax</a:t>
            </a:r>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による申告方法は、２種類です。</a:t>
            </a:r>
          </a:p>
          <a:p>
            <a:pPr>
              <a:spcBef>
                <a:spcPts val="600"/>
              </a:spcBef>
            </a:pPr>
            <a:r>
              <a:rPr lang="ja-JP" altLang="en-US" b="1" dirty="0">
                <a:solidFill>
                  <a:srgbClr val="009650"/>
                </a:solidFill>
                <a:latin typeface="BIZ UDゴシック" panose="020B0400000000000000" pitchFamily="49" charset="-128"/>
                <a:ea typeface="BIZ UDゴシック" panose="020B0400000000000000" pitchFamily="49" charset="-128"/>
                <a:cs typeface="Meiryo" charset="-128"/>
              </a:rPr>
              <a:t>● </a:t>
            </a:r>
            <a:r>
              <a:rPr lang="ja-JP" altLang="en-US" b="1" dirty="0">
                <a:latin typeface="BIZ UDゴシック" panose="020B0400000000000000" pitchFamily="49" charset="-128"/>
                <a:ea typeface="BIZ UDゴシック" panose="020B0400000000000000" pitchFamily="49" charset="-128"/>
                <a:cs typeface="Meiryo" charset="-128"/>
              </a:rPr>
              <a:t>マイナンバーカード方式</a:t>
            </a:r>
          </a:p>
          <a:p>
            <a:pPr>
              <a:spcBef>
                <a:spcPts val="600"/>
              </a:spcBef>
            </a:pPr>
            <a:r>
              <a:rPr lang="ja-JP" altLang="en-US" b="1" dirty="0">
                <a:solidFill>
                  <a:srgbClr val="009650"/>
                </a:solidFill>
                <a:latin typeface="BIZ UDゴシック" panose="020B0400000000000000" pitchFamily="49" charset="-128"/>
                <a:ea typeface="BIZ UDゴシック" panose="020B0400000000000000" pitchFamily="49" charset="-128"/>
                <a:cs typeface="Meiryo" charset="-128"/>
              </a:rPr>
              <a:t>●</a:t>
            </a:r>
            <a:r>
              <a:rPr lang="en-US" altLang="ja-JP" b="1" dirty="0">
                <a:solidFill>
                  <a:srgbClr val="009650"/>
                </a:solidFill>
                <a:latin typeface="BIZ UDゴシック" panose="020B0400000000000000" pitchFamily="49" charset="-128"/>
                <a:ea typeface="BIZ UDゴシック" panose="020B0400000000000000" pitchFamily="49" charset="-128"/>
                <a:cs typeface="Meiryo" charset="-128"/>
              </a:rPr>
              <a:t> </a:t>
            </a:r>
            <a:r>
              <a:rPr lang="en-US" altLang="ja-JP" b="1" dirty="0">
                <a:latin typeface="BIZ UDゴシック" panose="020B0400000000000000" pitchFamily="49" charset="-128"/>
                <a:ea typeface="BIZ UDゴシック" panose="020B0400000000000000" pitchFamily="49" charset="-128"/>
                <a:cs typeface="Meiryo" charset="-128"/>
              </a:rPr>
              <a:t>ID</a:t>
            </a:r>
            <a:r>
              <a:rPr lang="ja-JP" altLang="en-US" b="1" dirty="0">
                <a:latin typeface="BIZ UDゴシック" panose="020B0400000000000000" pitchFamily="49" charset="-128"/>
                <a:ea typeface="BIZ UDゴシック" panose="020B0400000000000000" pitchFamily="49" charset="-128"/>
                <a:cs typeface="Meiryo" charset="-128"/>
              </a:rPr>
              <a:t>／パスワード方式</a:t>
            </a:r>
            <a:endParaRPr lang="en-US" altLang="ja-JP" b="1" dirty="0">
              <a:latin typeface="BIZ UDゴシック" panose="020B0400000000000000" pitchFamily="49" charset="-128"/>
              <a:ea typeface="BIZ UDゴシック" panose="020B0400000000000000" pitchFamily="49" charset="-128"/>
              <a:cs typeface="Meiryo" charset="-128"/>
            </a:endParaRPr>
          </a:p>
          <a:p>
            <a:pPr>
              <a:lnSpc>
                <a:spcPts val="1000"/>
              </a:lnSpc>
              <a:spcBef>
                <a:spcPts val="600"/>
              </a:spcBef>
            </a:pPr>
            <a:r>
              <a:rPr lang="ja-JP" altLang="en-US" b="1" dirty="0">
                <a:latin typeface="BIZ UDゴシック" panose="020B0400000000000000" pitchFamily="49" charset="-128"/>
                <a:ea typeface="BIZ UDゴシック" panose="020B0400000000000000" pitchFamily="49" charset="-128"/>
                <a:cs typeface="Meiryo" charset="-128"/>
              </a:rPr>
              <a:t>　</a:t>
            </a:r>
            <a:r>
              <a:rPr lang="en-US" altLang="ja-JP" sz="1400" b="1" dirty="0">
                <a:latin typeface="BIZ UDゴシック" panose="020B0400000000000000" pitchFamily="49" charset="-128"/>
                <a:ea typeface="BIZ UDゴシック" panose="020B0400000000000000" pitchFamily="49" charset="-128"/>
                <a:cs typeface="Meiryo" charset="-128"/>
              </a:rPr>
              <a:t>※</a:t>
            </a:r>
            <a:r>
              <a:rPr lang="ja-JP" altLang="en-US" sz="1400" b="1" dirty="0">
                <a:latin typeface="BIZ UDゴシック" panose="020B0400000000000000" pitchFamily="49" charset="-128"/>
                <a:ea typeface="BIZ UDゴシック" panose="020B0400000000000000" pitchFamily="49" charset="-128"/>
                <a:cs typeface="Meiryo" charset="-128"/>
              </a:rPr>
              <a:t>　</a:t>
            </a:r>
            <a:r>
              <a:rPr lang="en-US" altLang="ja-JP" sz="1400" b="1" dirty="0">
                <a:latin typeface="BIZ UDゴシック" panose="020B0400000000000000" pitchFamily="49" charset="-128"/>
                <a:ea typeface="BIZ UDゴシック" panose="020B0400000000000000" pitchFamily="49" charset="-128"/>
                <a:cs typeface="Meiryo" charset="-128"/>
              </a:rPr>
              <a:t>ID</a:t>
            </a:r>
            <a:r>
              <a:rPr lang="ja-JP" altLang="en-US" sz="1400" b="1" dirty="0">
                <a:latin typeface="BIZ UDゴシック" panose="020B0400000000000000" pitchFamily="49" charset="-128"/>
                <a:ea typeface="BIZ UDゴシック" panose="020B0400000000000000" pitchFamily="49" charset="-128"/>
                <a:cs typeface="Meiryo" charset="-128"/>
              </a:rPr>
              <a:t>／パスワード方式は、暫定的な対応です。</a:t>
            </a:r>
          </a:p>
          <a:p>
            <a:pPr>
              <a:spcBef>
                <a:spcPts val="1200"/>
              </a:spcBef>
            </a:pP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 この講座では、マイナンバーカード方式による申告方法</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a:p>
            <a:pPr>
              <a:spcBef>
                <a:spcPts val="600"/>
              </a:spcBef>
            </a:pP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 について説明します。</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a:p>
            <a:pPr>
              <a:spcBef>
                <a:spcPts val="600"/>
              </a:spcBef>
            </a:pP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　</a:t>
            </a:r>
            <a:r>
              <a:rPr lang="en-US" altLang="ja-JP" sz="1400" b="1" dirty="0">
                <a:latin typeface="BIZ UDゴシック" panose="020B0400000000000000" pitchFamily="49" charset="-128"/>
                <a:ea typeface="BIZ UDゴシック" panose="020B0400000000000000" pitchFamily="49" charset="-128"/>
                <a:cs typeface="Meiryo" charset="-128"/>
              </a:rPr>
              <a:t>※ </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マイナンバーカード方式</a:t>
            </a:r>
            <a:endPar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マイナンバーカードとマイナンバーカード読み取り対応スマートフォン又は</a:t>
            </a:r>
            <a:endPar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IC</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カードリーダライタを利用して、</a:t>
            </a:r>
            <a:r>
              <a:rPr lang="en-US" altLang="ja-JP" sz="1400" b="1" dirty="0">
                <a:latin typeface="BIZ UDゴシック" panose="020B0400000000000000" pitchFamily="49" charset="-128"/>
                <a:ea typeface="BIZ UDゴシック" panose="020B0400000000000000" pitchFamily="49" charset="-128"/>
                <a:cs typeface="Meiryo" charset="-128"/>
              </a:rPr>
              <a:t> e-Tax</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を行う方法のこと</a:t>
            </a: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です</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マイナンバーカード方式では、各種控除証明書の取得や、入力の手間が</a:t>
            </a:r>
            <a:endPar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省けるなど便利な機能が使えます。</a:t>
            </a:r>
            <a:endPar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cxnSp>
        <p:nvCxnSpPr>
          <p:cNvPr id="5" name="直線コネクタ 4"/>
          <p:cNvCxnSpPr/>
          <p:nvPr/>
        </p:nvCxnSpPr>
        <p:spPr>
          <a:xfrm>
            <a:off x="1691640" y="1266508"/>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pic>
        <p:nvPicPr>
          <p:cNvPr id="12" name="図 11" descr="スマートフォンを使うイータ君のイラスト"/>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602" y="1520993"/>
            <a:ext cx="1319748" cy="1223766"/>
          </a:xfrm>
          <a:prstGeom prst="rect">
            <a:avLst/>
          </a:prstGeom>
        </p:spPr>
      </p:pic>
      <p:grpSp>
        <p:nvGrpSpPr>
          <p:cNvPr id="16" name="グループ化 15" descr="プリンタと書類を入れた封筒のイラスト"/>
          <p:cNvGrpSpPr/>
          <p:nvPr/>
        </p:nvGrpSpPr>
        <p:grpSpPr>
          <a:xfrm>
            <a:off x="336766" y="2830384"/>
            <a:ext cx="1226227" cy="951187"/>
            <a:chOff x="421123" y="3061807"/>
            <a:chExt cx="1226227" cy="951187"/>
          </a:xfrm>
        </p:grpSpPr>
        <p:pic>
          <p:nvPicPr>
            <p:cNvPr id="11" name="図 10">
              <a:extLst>
                <a:ext uri="{FF2B5EF4-FFF2-40B4-BE49-F238E27FC236}">
                  <a16:creationId xmlns:a16="http://schemas.microsoft.com/office/drawing/2014/main" id="{60D504FF-F983-4305-A683-AC68EC674B29}"/>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868066" y="3424746"/>
              <a:ext cx="779284" cy="588248"/>
            </a:xfrm>
            <a:prstGeom prst="rect">
              <a:avLst/>
            </a:prstGeom>
          </p:spPr>
        </p:pic>
        <p:pic>
          <p:nvPicPr>
            <p:cNvPr id="6" name="図 5">
              <a:extLst>
                <a:ext uri="{FF2B5EF4-FFF2-40B4-BE49-F238E27FC236}">
                  <a16:creationId xmlns:a16="http://schemas.microsoft.com/office/drawing/2014/main" id="{60D504FF-F983-4305-A683-AC68EC674B29}"/>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21123" y="3061807"/>
              <a:ext cx="528757" cy="719764"/>
            </a:xfrm>
            <a:prstGeom prst="rect">
              <a:avLst/>
            </a:prstGeom>
          </p:spPr>
        </p:pic>
      </p:grpSp>
    </p:spTree>
    <p:extLst>
      <p:ext uri="{BB962C8B-B14F-4D97-AF65-F5344CB8AC3E}">
        <p14:creationId xmlns:p14="http://schemas.microsoft.com/office/powerpoint/2010/main" val="4259095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90715" y="509802"/>
            <a:ext cx="7200000" cy="540000"/>
          </a:xfrm>
        </p:spPr>
        <p:txBody>
          <a:bodyPr>
            <a:normAutofit/>
          </a:bodyPr>
          <a:lstStyle/>
          <a:p>
            <a:r>
              <a:rPr lang="en-US" altLang="ja-JP" dirty="0">
                <a:latin typeface="BIZ UDゴシック" panose="020B0400000000000000" pitchFamily="49" charset="-128"/>
                <a:ea typeface="BIZ UDゴシック" panose="020B0400000000000000" pitchFamily="49" charset="-128"/>
              </a:rPr>
              <a:t>e-Tax</a:t>
            </a:r>
            <a:r>
              <a:rPr lang="ja-JP" altLang="en-US" dirty="0">
                <a:latin typeface="BIZ UDゴシック" panose="020B0400000000000000" pitchFamily="49" charset="-128"/>
                <a:ea typeface="BIZ UDゴシック" panose="020B0400000000000000" pitchFamily="49" charset="-128"/>
              </a:rPr>
              <a:t>とは？</a:t>
            </a:r>
          </a:p>
        </p:txBody>
      </p:sp>
      <p:sp>
        <p:nvSpPr>
          <p:cNvPr id="3" name="サブタイトル 2"/>
          <p:cNvSpPr>
            <a:spLocks noGrp="1"/>
          </p:cNvSpPr>
          <p:nvPr>
            <p:ph type="subTitle" idx="1"/>
          </p:nvPr>
        </p:nvSpPr>
        <p:spPr>
          <a:xfrm>
            <a:off x="1690527" y="1451028"/>
            <a:ext cx="7265215" cy="4178188"/>
          </a:xfrm>
        </p:spPr>
        <p:txBody>
          <a:bodyPr numCol="1">
            <a:noAutofit/>
          </a:bodyPr>
          <a:lstStyle/>
          <a:p>
            <a:pPr indent="88900"/>
            <a:r>
              <a:rPr lang="en-US" altLang="ja-JP" dirty="0">
                <a:latin typeface="BIZ UDゴシック" panose="020B0400000000000000" pitchFamily="49" charset="-128"/>
                <a:ea typeface="BIZ UDゴシック" panose="020B0400000000000000" pitchFamily="49" charset="-128"/>
              </a:rPr>
              <a:t>e-Tax</a:t>
            </a:r>
            <a:r>
              <a:rPr lang="ja-JP" altLang="en-US" dirty="0">
                <a:latin typeface="BIZ UDゴシック" panose="020B0400000000000000" pitchFamily="49" charset="-128"/>
                <a:ea typeface="BIZ UDゴシック" panose="020B0400000000000000" pitchFamily="49" charset="-128"/>
              </a:rPr>
              <a:t>とは、</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国税電子申告・納税システム</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の</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ことで、国税に関する申告や納税などの</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さまざまな手続きを、税務署に出向くことなく、</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インターネットを通じて行うことができる</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国税庁が提供するサービスです。</a:t>
            </a:r>
          </a:p>
          <a:p>
            <a:endParaRPr lang="ja-JP" altLang="en-US" sz="1400" dirty="0">
              <a:solidFill>
                <a:srgbClr val="009650"/>
              </a:solidFill>
              <a:latin typeface="BIZ UDゴシック" panose="020B0400000000000000" pitchFamily="49" charset="-128"/>
              <a:ea typeface="BIZ UDゴシック" panose="020B0400000000000000" pitchFamily="49" charset="-128"/>
            </a:endParaRPr>
          </a:p>
          <a:p>
            <a:r>
              <a:rPr lang="ja-JP" altLang="en-US" sz="2000" dirty="0">
                <a:solidFill>
                  <a:srgbClr val="009650"/>
                </a:solidFill>
                <a:latin typeface="BIZ UDゴシック" panose="020B0400000000000000" pitchFamily="49" charset="-128"/>
                <a:ea typeface="BIZ UDゴシック" panose="020B0400000000000000" pitchFamily="49" charset="-128"/>
              </a:rPr>
              <a:t>●</a:t>
            </a:r>
            <a:r>
              <a:rPr lang="en-US" altLang="ja-JP" sz="2000" dirty="0">
                <a:solidFill>
                  <a:srgbClr val="009650"/>
                </a:solidFill>
                <a:latin typeface="BIZ UDゴシック" panose="020B0400000000000000" pitchFamily="49" charset="-128"/>
                <a:ea typeface="BIZ UDゴシック" panose="020B0400000000000000" pitchFamily="49" charset="-128"/>
              </a:rPr>
              <a:t> </a:t>
            </a:r>
            <a:r>
              <a:rPr lang="ja-JP" altLang="en-US" sz="2000" dirty="0">
                <a:solidFill>
                  <a:srgbClr val="009650"/>
                </a:solidFill>
                <a:latin typeface="BIZ UDゴシック" panose="020B0400000000000000" pitchFamily="49" charset="-128"/>
                <a:ea typeface="BIZ UDゴシック" panose="020B0400000000000000" pitchFamily="49" charset="-128"/>
              </a:rPr>
              <a:t>国税庁ホームページでは、画面の案内に沿って入力すれば、</a:t>
            </a:r>
            <a:endParaRPr lang="en-US" altLang="ja-JP" sz="2000" dirty="0">
              <a:solidFill>
                <a:srgbClr val="009650"/>
              </a:solidFill>
              <a:latin typeface="BIZ UDゴシック" panose="020B0400000000000000" pitchFamily="49" charset="-128"/>
              <a:ea typeface="BIZ UDゴシック" panose="020B0400000000000000" pitchFamily="49" charset="-128"/>
            </a:endParaRPr>
          </a:p>
          <a:p>
            <a:r>
              <a:rPr lang="ja-JP" altLang="en-US" sz="2000" dirty="0">
                <a:solidFill>
                  <a:srgbClr val="009650"/>
                </a:solidFill>
                <a:latin typeface="BIZ UDゴシック" panose="020B0400000000000000" pitchFamily="49" charset="-128"/>
                <a:ea typeface="BIZ UDゴシック" panose="020B0400000000000000" pitchFamily="49" charset="-128"/>
              </a:rPr>
              <a:t>　税額などが自動計算され、申告書が作成できます。</a:t>
            </a:r>
            <a:endParaRPr lang="en-US" altLang="ja-JP" sz="2000" dirty="0">
              <a:solidFill>
                <a:srgbClr val="009650"/>
              </a:solidFill>
              <a:latin typeface="BIZ UDゴシック" panose="020B0400000000000000" pitchFamily="49" charset="-128"/>
              <a:ea typeface="BIZ UDゴシック" panose="020B0400000000000000" pitchFamily="49" charset="-128"/>
            </a:endParaRPr>
          </a:p>
          <a:p>
            <a:r>
              <a:rPr lang="ja-JP" altLang="en-US" sz="2000" dirty="0">
                <a:solidFill>
                  <a:srgbClr val="009650"/>
                </a:solidFill>
                <a:latin typeface="BIZ UDゴシック" panose="020B0400000000000000" pitchFamily="49" charset="-128"/>
                <a:ea typeface="BIZ UDゴシック" panose="020B0400000000000000" pitchFamily="49" charset="-128"/>
              </a:rPr>
              <a:t>　また、作成した申告書を</a:t>
            </a:r>
            <a:r>
              <a:rPr lang="en-US" altLang="ja-JP" sz="2000" dirty="0">
                <a:solidFill>
                  <a:srgbClr val="009650"/>
                </a:solidFill>
                <a:latin typeface="BIZ UDゴシック" panose="020B0400000000000000" pitchFamily="49" charset="-128"/>
                <a:ea typeface="BIZ UDゴシック" panose="020B0400000000000000" pitchFamily="49" charset="-128"/>
              </a:rPr>
              <a:t>e-Tax</a:t>
            </a:r>
            <a:r>
              <a:rPr lang="ja-JP" altLang="en-US" sz="2000" dirty="0">
                <a:solidFill>
                  <a:srgbClr val="009650"/>
                </a:solidFill>
                <a:latin typeface="BIZ UDゴシック" panose="020B0400000000000000" pitchFamily="49" charset="-128"/>
                <a:ea typeface="BIZ UDゴシック" panose="020B0400000000000000" pitchFamily="49" charset="-128"/>
              </a:rPr>
              <a:t>を利用して送</a:t>
            </a:r>
            <a:r>
              <a:rPr lang="ja-JP" altLang="en-US" sz="2000" spc="-700" dirty="0">
                <a:solidFill>
                  <a:srgbClr val="009650"/>
                </a:solidFill>
                <a:latin typeface="BIZ UDゴシック" panose="020B0400000000000000" pitchFamily="49" charset="-128"/>
                <a:ea typeface="BIZ UDゴシック" panose="020B0400000000000000" pitchFamily="49" charset="-128"/>
              </a:rPr>
              <a:t>信</a:t>
            </a:r>
            <a:r>
              <a:rPr lang="ja-JP" altLang="en-US" sz="2000" dirty="0">
                <a:solidFill>
                  <a:srgbClr val="009650"/>
                </a:solidFill>
                <a:latin typeface="BIZ UDゴシック" panose="020B0400000000000000" pitchFamily="49" charset="-128"/>
                <a:ea typeface="BIZ UDゴシック" panose="020B0400000000000000" pitchFamily="49" charset="-128"/>
              </a:rPr>
              <a:t>（提出</a:t>
            </a:r>
            <a:r>
              <a:rPr lang="ja-JP" altLang="en-US" sz="2000" spc="-700" dirty="0">
                <a:solidFill>
                  <a:srgbClr val="009650"/>
                </a:solidFill>
                <a:latin typeface="BIZ UDゴシック" panose="020B0400000000000000" pitchFamily="49" charset="-128"/>
                <a:ea typeface="BIZ UDゴシック" panose="020B0400000000000000" pitchFamily="49" charset="-128"/>
              </a:rPr>
              <a:t>）</a:t>
            </a:r>
            <a:r>
              <a:rPr lang="ja-JP" altLang="en-US" sz="2000" dirty="0">
                <a:solidFill>
                  <a:srgbClr val="009650"/>
                </a:solidFill>
                <a:latin typeface="BIZ UDゴシック" panose="020B0400000000000000" pitchFamily="49" charset="-128"/>
                <a:ea typeface="BIZ UDゴシック" panose="020B0400000000000000" pitchFamily="49" charset="-128"/>
              </a:rPr>
              <a:t>する</a:t>
            </a:r>
            <a:endParaRPr lang="en-US" altLang="ja-JP" sz="2000" dirty="0">
              <a:solidFill>
                <a:srgbClr val="009650"/>
              </a:solidFill>
              <a:latin typeface="BIZ UDゴシック" panose="020B0400000000000000" pitchFamily="49" charset="-128"/>
              <a:ea typeface="BIZ UDゴシック" panose="020B0400000000000000" pitchFamily="49" charset="-128"/>
            </a:endParaRPr>
          </a:p>
          <a:p>
            <a:r>
              <a:rPr lang="ja-JP" altLang="en-US" sz="2000" dirty="0">
                <a:solidFill>
                  <a:srgbClr val="009650"/>
                </a:solidFill>
                <a:latin typeface="BIZ UDゴシック" panose="020B0400000000000000" pitchFamily="49" charset="-128"/>
                <a:ea typeface="BIZ UDゴシック" panose="020B0400000000000000" pitchFamily="49" charset="-128"/>
              </a:rPr>
              <a:t>　こともできます。</a:t>
            </a:r>
            <a:endParaRPr lang="ja-JP" altLang="en-US" sz="1400" dirty="0">
              <a:solidFill>
                <a:srgbClr val="009650"/>
              </a:solidFill>
              <a:latin typeface="BIZ UDゴシック" panose="020B0400000000000000" pitchFamily="49" charset="-128"/>
              <a:ea typeface="BIZ UDゴシック" panose="020B0400000000000000" pitchFamily="49" charset="-128"/>
            </a:endParaRP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1-C</a:t>
            </a:r>
            <a:endParaRPr lang="en-US" sz="3600" dirty="0">
              <a:latin typeface="BIZ UDゴシック" panose="020B0400000000000000" pitchFamily="49" charset="-128"/>
              <a:ea typeface="BIZ UDゴシック" panose="020B0400000000000000" pitchFamily="49" charset="-128"/>
            </a:endParaRPr>
          </a:p>
        </p:txBody>
      </p:sp>
      <p:pic>
        <p:nvPicPr>
          <p:cNvPr id="7" name="図 6" descr="イータ君のイラスト"/>
          <p:cNvPicPr>
            <a:picLocks noChangeAspect="1"/>
          </p:cNvPicPr>
          <p:nvPr/>
        </p:nvPicPr>
        <p:blipFill rotWithShape="1">
          <a:blip r:embed="rId3">
            <a:extLst>
              <a:ext uri="{28A0092B-C50C-407E-A947-70E740481C1C}">
                <a14:useLocalDpi xmlns:a14="http://schemas.microsoft.com/office/drawing/2010/main" val="0"/>
              </a:ext>
            </a:extLst>
          </a:blip>
          <a:srcRect l="13232" r="2102" b="25390"/>
          <a:stretch/>
        </p:blipFill>
        <p:spPr>
          <a:xfrm>
            <a:off x="378854" y="4561906"/>
            <a:ext cx="1277879" cy="1456167"/>
          </a:xfrm>
          <a:prstGeom prst="rect">
            <a:avLst/>
          </a:prstGeom>
        </p:spPr>
      </p:pic>
      <p:sp>
        <p:nvSpPr>
          <p:cNvPr id="5" name="テキスト ボックス 4">
            <a:extLst>
              <a:ext uri="{FF2B5EF4-FFF2-40B4-BE49-F238E27FC236}">
                <a16:creationId xmlns:a16="http://schemas.microsoft.com/office/drawing/2014/main" id="{4F19B6E8-4DDE-CEB4-2B92-8F82643CF978}"/>
              </a:ext>
            </a:extLst>
          </p:cNvPr>
          <p:cNvSpPr txBox="1"/>
          <p:nvPr/>
        </p:nvSpPr>
        <p:spPr>
          <a:xfrm>
            <a:off x="4829076" y="5413918"/>
            <a:ext cx="3595832" cy="830997"/>
          </a:xfrm>
          <a:prstGeom prst="rect">
            <a:avLst/>
          </a:prstGeom>
          <a:noFill/>
          <a:ln w="38100">
            <a:solidFill>
              <a:srgbClr val="92D050"/>
            </a:solidFill>
          </a:ln>
        </p:spPr>
        <p:txBody>
          <a:bodyPr wrap="square" rtlCol="0">
            <a:spAutoFit/>
          </a:bodyPr>
          <a:lstStyle/>
          <a:p>
            <a:r>
              <a:rPr lang="ja-JP" altLang="en-US"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毎年変わる税の制度にも対応して</a:t>
            </a:r>
            <a:endPar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いますし、計算に誤りのない申告書ができて大変便利です。</a:t>
            </a:r>
            <a:endParaRPr kumimoji="1" lang="ja-JP" altLang="en-US" dirty="0"/>
          </a:p>
        </p:txBody>
      </p:sp>
    </p:spTree>
    <p:extLst>
      <p:ext uri="{BB962C8B-B14F-4D97-AF65-F5344CB8AC3E}">
        <p14:creationId xmlns:p14="http://schemas.microsoft.com/office/powerpoint/2010/main" val="17391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パソコンを使うイータ君のイラスト"/>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519150" y="1746295"/>
            <a:ext cx="1363824" cy="925350"/>
          </a:xfrm>
          <a:prstGeom prst="rect">
            <a:avLst/>
          </a:prstGeom>
        </p:spPr>
      </p:pic>
      <p:graphicFrame>
        <p:nvGraphicFramePr>
          <p:cNvPr id="3" name="オブジェクト 2" hidden="1">
            <a:extLst>
              <a:ext uri="{FF2B5EF4-FFF2-40B4-BE49-F238E27FC236}">
                <a16:creationId xmlns:a16="http://schemas.microsoft.com/office/drawing/2014/main" id="{D91E12DA-8E8D-40D2-8721-900B43841FC2}"/>
              </a:ext>
            </a:extLst>
          </p:cNvPr>
          <p:cNvGraphicFramePr>
            <a:graphicFrameLocks noChangeAspect="1"/>
          </p:cNvGraphicFramePr>
          <p:nvPr>
            <p:custDataLst>
              <p:tags r:id="rId1"/>
            </p:custDataLst>
            <p:extLst>
              <p:ext uri="{D42A27DB-BD31-4B8C-83A1-F6EECF244321}">
                <p14:modId xmlns:p14="http://schemas.microsoft.com/office/powerpoint/2010/main" val="2315592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469" imgH="470" progId="TCLayout.ActiveDocument.1">
                  <p:embed/>
                </p:oleObj>
              </mc:Choice>
              <mc:Fallback>
                <p:oleObj name="think-cell スライド" r:id="rId5" imgW="469" imgH="470" progId="TCLayout.ActiveDocument.1">
                  <p:embed/>
                  <p:pic>
                    <p:nvPicPr>
                      <p:cNvPr id="3" name="オブジェクト 2" hidden="1">
                        <a:extLst>
                          <a:ext uri="{FF2B5EF4-FFF2-40B4-BE49-F238E27FC236}">
                            <a16:creationId xmlns:a16="http://schemas.microsoft.com/office/drawing/2014/main" id="{D91E12DA-8E8D-40D2-8721-900B43841FC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00340" y="500177"/>
            <a:ext cx="7200000" cy="540000"/>
          </a:xfrm>
        </p:spPr>
        <p:txBody>
          <a:bodyPr vert="horz">
            <a:normAutofit/>
          </a:bodyPr>
          <a:lstStyle/>
          <a:p>
            <a:r>
              <a:rPr lang="en-US" altLang="ja-JP" dirty="0">
                <a:latin typeface="BIZ UDゴシック" panose="020B0400000000000000" pitchFamily="49" charset="-128"/>
                <a:ea typeface="BIZ UDゴシック" panose="020B0400000000000000" pitchFamily="49" charset="-128"/>
              </a:rPr>
              <a:t>e-Tax</a:t>
            </a:r>
            <a:r>
              <a:rPr lang="ja-JP" altLang="en-US" dirty="0">
                <a:latin typeface="BIZ UDゴシック" panose="020B0400000000000000" pitchFamily="49" charset="-128"/>
                <a:ea typeface="BIZ UDゴシック" panose="020B0400000000000000" pitchFamily="49" charset="-128"/>
              </a:rPr>
              <a:t>なら</a:t>
            </a:r>
            <a:r>
              <a:rPr lang="ja-JP" altLang="en-US" spc="-1000"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こんないいこと</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1-D</a:t>
            </a:r>
            <a:endParaRPr lang="en-US" sz="3600" dirty="0">
              <a:latin typeface="BIZ UDゴシック" panose="020B0400000000000000" pitchFamily="49" charset="-128"/>
              <a:ea typeface="BIZ UDゴシック" panose="020B0400000000000000" pitchFamily="49" charset="-128"/>
            </a:endParaRPr>
          </a:p>
        </p:txBody>
      </p:sp>
      <p:sp>
        <p:nvSpPr>
          <p:cNvPr id="8" name="テキスト ボックス 7"/>
          <p:cNvSpPr txBox="1"/>
          <p:nvPr/>
        </p:nvSpPr>
        <p:spPr>
          <a:xfrm>
            <a:off x="1682974" y="1300151"/>
            <a:ext cx="7200000" cy="5047536"/>
          </a:xfrm>
          <a:prstGeom prst="rect">
            <a:avLst/>
          </a:prstGeom>
          <a:noFill/>
        </p:spPr>
        <p:txBody>
          <a:bodyPr wrap="square" rtlCol="0">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自宅からオンラインで申告ができます</a:t>
            </a:r>
          </a:p>
          <a:p>
            <a:pPr indent="88900"/>
            <a:r>
              <a:rPr lang="ja-JP" altLang="en-US" b="1" dirty="0">
                <a:latin typeface="BIZ UDゴシック" panose="020B0400000000000000" pitchFamily="49" charset="-128"/>
                <a:ea typeface="BIZ UDゴシック" panose="020B0400000000000000" pitchFamily="49" charset="-128"/>
                <a:cs typeface="Meiryo" charset="-128"/>
              </a:rPr>
              <a:t>税務署に行かなくても</a:t>
            </a:r>
            <a:r>
              <a:rPr lang="ja-JP" altLang="en-US" b="1" spc="-700"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国税庁ホームページで申告書</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を作成し、自宅からオンラインで提</a:t>
            </a:r>
            <a:r>
              <a:rPr lang="ja-JP" altLang="en-US" b="1" spc="-700" dirty="0">
                <a:latin typeface="BIZ UDゴシック" panose="020B0400000000000000" pitchFamily="49" charset="-128"/>
                <a:ea typeface="BIZ UDゴシック" panose="020B0400000000000000" pitchFamily="49" charset="-128"/>
                <a:cs typeface="Meiryo" charset="-128"/>
              </a:rPr>
              <a:t>出</a:t>
            </a:r>
            <a:r>
              <a:rPr lang="ja-JP" altLang="en-US" b="1" dirty="0">
                <a:latin typeface="BIZ UDゴシック" panose="020B0400000000000000" pitchFamily="49" charset="-128"/>
                <a:ea typeface="BIZ UDゴシック" panose="020B0400000000000000" pitchFamily="49" charset="-128"/>
                <a:cs typeface="Meiryo" charset="-128"/>
              </a:rPr>
              <a:t>（送信</a:t>
            </a:r>
            <a:r>
              <a:rPr lang="ja-JP" altLang="en-US" b="1" spc="-700"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できます。</a:t>
            </a:r>
            <a:endParaRPr lang="en-US" altLang="ja-JP" b="1" dirty="0">
              <a:latin typeface="BIZ UDゴシック" panose="020B0400000000000000" pitchFamily="49" charset="-128"/>
              <a:ea typeface="BIZ UDゴシック" panose="020B0400000000000000" pitchFamily="49" charset="-128"/>
              <a:cs typeface="Meiryo" charset="-128"/>
            </a:endParaRPr>
          </a:p>
          <a:p>
            <a:pPr indent="88900"/>
            <a:endParaRPr lang="en-US" altLang="ja-JP" sz="600" b="1" dirty="0">
              <a:latin typeface="BIZ UDゴシック" panose="020B0400000000000000" pitchFamily="49" charset="-128"/>
              <a:ea typeface="BIZ UDゴシック" panose="020B0400000000000000" pitchFamily="49" charset="-128"/>
              <a:cs typeface="Meiryo" charset="-128"/>
            </a:endParaRPr>
          </a:p>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添付書類の提出を省略できます</a:t>
            </a:r>
          </a:p>
          <a:p>
            <a:pPr indent="88900"/>
            <a:r>
              <a:rPr lang="ja-JP" altLang="en-US" b="1" dirty="0">
                <a:latin typeface="BIZ UDゴシック" panose="020B0400000000000000" pitchFamily="49" charset="-128"/>
                <a:ea typeface="BIZ UDゴシック" panose="020B0400000000000000" pitchFamily="49" charset="-128"/>
                <a:cs typeface="Meiryo" charset="-128"/>
              </a:rPr>
              <a:t>生命保険料控除の証明書などは</a:t>
            </a:r>
            <a:r>
              <a:rPr lang="ja-JP" altLang="en-US" b="1" spc="-700"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その記載内</a:t>
            </a:r>
            <a:r>
              <a:rPr lang="ja-JP" altLang="en-US" b="1" spc="-700" dirty="0">
                <a:latin typeface="BIZ UDゴシック" panose="020B0400000000000000" pitchFamily="49" charset="-128"/>
                <a:ea typeface="BIZ UDゴシック" panose="020B0400000000000000" pitchFamily="49" charset="-128"/>
                <a:cs typeface="Meiryo" charset="-128"/>
              </a:rPr>
              <a:t>容</a:t>
            </a:r>
            <a:r>
              <a:rPr lang="ja-JP" altLang="en-US" b="1" dirty="0">
                <a:latin typeface="BIZ UDゴシック" panose="020B0400000000000000" pitchFamily="49" charset="-128"/>
                <a:ea typeface="BIZ UDゴシック" panose="020B0400000000000000" pitchFamily="49" charset="-128"/>
                <a:cs typeface="Meiryo" charset="-128"/>
              </a:rPr>
              <a:t>（生命保険会社</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などの名称、支払金額など</a:t>
            </a:r>
            <a:r>
              <a:rPr lang="ja-JP" altLang="en-US" b="1" spc="-700"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を入力して送信することで</a:t>
            </a:r>
            <a:r>
              <a:rPr lang="ja-JP" altLang="en-US" b="1" spc="-700" dirty="0">
                <a:latin typeface="BIZ UDゴシック" panose="020B0400000000000000" pitchFamily="49" charset="-128"/>
                <a:ea typeface="BIZ UDゴシック" panose="020B0400000000000000" pitchFamily="49" charset="-128"/>
                <a:cs typeface="Meiryo" charset="-128"/>
              </a:rPr>
              <a:t>、</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提出または提示を省略することができます。</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sz="1000" b="1" dirty="0">
                <a:latin typeface="BIZ UDゴシック" panose="020B0400000000000000" pitchFamily="49" charset="-128"/>
                <a:ea typeface="BIZ UDゴシック" panose="020B0400000000000000" pitchFamily="49" charset="-128"/>
                <a:cs typeface="Meiryo" charset="-128"/>
              </a:rPr>
              <a:t>　</a:t>
            </a:r>
            <a:endParaRPr lang="en-US" altLang="ja-JP" sz="1000" b="1" dirty="0">
              <a:latin typeface="BIZ UDゴシック" panose="020B0400000000000000" pitchFamily="49" charset="-128"/>
              <a:ea typeface="BIZ UDゴシック" panose="020B0400000000000000" pitchFamily="49" charset="-128"/>
              <a:cs typeface="Meiryo" charset="-128"/>
            </a:endParaRPr>
          </a:p>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還付がスピーディー</a:t>
            </a:r>
          </a:p>
          <a:p>
            <a:pPr indent="88900"/>
            <a:r>
              <a:rPr lang="ja-JP" altLang="en-US" b="1" dirty="0">
                <a:latin typeface="BIZ UDゴシック" panose="020B0400000000000000" pitchFamily="49" charset="-128"/>
                <a:ea typeface="BIZ UDゴシック" panose="020B0400000000000000" pitchFamily="49" charset="-128"/>
                <a:cs typeface="Meiryo" charset="-128"/>
              </a:rPr>
              <a:t>自宅から</a:t>
            </a:r>
            <a:r>
              <a:rPr lang="en-US" altLang="ja-JP" b="1" dirty="0">
                <a:latin typeface="BIZ UDゴシック" panose="020B0400000000000000" pitchFamily="49" charset="-128"/>
                <a:ea typeface="BIZ UDゴシック" panose="020B0400000000000000" pitchFamily="49" charset="-128"/>
                <a:cs typeface="Meiryo" charset="-128"/>
              </a:rPr>
              <a:t>e-Tax</a:t>
            </a:r>
            <a:r>
              <a:rPr lang="ja-JP" altLang="en-US" b="1" dirty="0">
                <a:latin typeface="BIZ UDゴシック" panose="020B0400000000000000" pitchFamily="49" charset="-128"/>
                <a:ea typeface="BIZ UDゴシック" panose="020B0400000000000000" pitchFamily="49" charset="-128"/>
                <a:cs typeface="Meiryo" charset="-128"/>
              </a:rPr>
              <a:t>で提出された還付申告は</a:t>
            </a:r>
            <a:r>
              <a:rPr lang="ja-JP" altLang="en-US" b="1" spc="-700"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３週間程度で処理されます。</a:t>
            </a:r>
            <a:endParaRPr lang="en-US" altLang="ja-JP" b="1" dirty="0">
              <a:latin typeface="BIZ UDゴシック" panose="020B0400000000000000" pitchFamily="49" charset="-128"/>
              <a:ea typeface="BIZ UDゴシック" panose="020B0400000000000000" pitchFamily="49" charset="-128"/>
              <a:cs typeface="Meiryo" charset="-128"/>
            </a:endParaRPr>
          </a:p>
          <a:p>
            <a:endParaRPr lang="ja-JP" altLang="en-US" sz="600" b="1" dirty="0">
              <a:latin typeface="BIZ UDゴシック" panose="020B0400000000000000" pitchFamily="49" charset="-128"/>
              <a:ea typeface="BIZ UDゴシック" panose="020B0400000000000000" pitchFamily="49" charset="-128"/>
              <a:cs typeface="Meiryo" charset="-128"/>
            </a:endParaRPr>
          </a:p>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２４時間受付</a:t>
            </a:r>
          </a:p>
          <a:p>
            <a:pPr indent="88900"/>
            <a:r>
              <a:rPr lang="ja-JP" altLang="en-US" b="1" dirty="0">
                <a:latin typeface="BIZ UDゴシック" panose="020B0400000000000000" pitchFamily="49" charset="-128"/>
                <a:ea typeface="BIZ UDゴシック" panose="020B0400000000000000" pitchFamily="49" charset="-128"/>
                <a:cs typeface="Meiryo" charset="-128"/>
              </a:rPr>
              <a:t>確定申告期は全日</a:t>
            </a:r>
            <a:r>
              <a:rPr lang="en-US" altLang="ja-JP" b="1" dirty="0">
                <a:latin typeface="BIZ UDゴシック" panose="020B0400000000000000" pitchFamily="49" charset="-128"/>
                <a:ea typeface="BIZ UDゴシック" panose="020B0400000000000000" pitchFamily="49" charset="-128"/>
                <a:cs typeface="Meiryo" charset="-128"/>
              </a:rPr>
              <a:t>24</a:t>
            </a:r>
            <a:r>
              <a:rPr lang="ja-JP" altLang="en-US" b="1" dirty="0">
                <a:latin typeface="BIZ UDゴシック" panose="020B0400000000000000" pitchFamily="49" charset="-128"/>
                <a:ea typeface="BIZ UDゴシック" panose="020B0400000000000000" pitchFamily="49" charset="-128"/>
                <a:cs typeface="Meiryo" charset="-128"/>
              </a:rPr>
              <a:t>時間</a:t>
            </a:r>
            <a:r>
              <a:rPr lang="en-US" altLang="ja-JP" b="1" dirty="0">
                <a:latin typeface="BIZ UDゴシック" panose="020B0400000000000000" pitchFamily="49" charset="-128"/>
                <a:ea typeface="BIZ UDゴシック" panose="020B0400000000000000" pitchFamily="49" charset="-128"/>
                <a:cs typeface="Meiryo" charset="-128"/>
              </a:rPr>
              <a:t>e-Tax</a:t>
            </a:r>
            <a:r>
              <a:rPr lang="ja-JP" altLang="en-US" b="1" dirty="0" err="1">
                <a:latin typeface="BIZ UDゴシック" panose="020B0400000000000000" pitchFamily="49" charset="-128"/>
                <a:ea typeface="BIZ UDゴシック" panose="020B0400000000000000" pitchFamily="49" charset="-128"/>
                <a:cs typeface="Meiryo" charset="-128"/>
              </a:rPr>
              <a:t>での提</a:t>
            </a:r>
            <a:r>
              <a:rPr lang="ja-JP" altLang="en-US" b="1" dirty="0">
                <a:latin typeface="BIZ UDゴシック" panose="020B0400000000000000" pitchFamily="49" charset="-128"/>
                <a:ea typeface="BIZ UDゴシック" panose="020B0400000000000000" pitchFamily="49" charset="-128"/>
                <a:cs typeface="Meiryo" charset="-128"/>
              </a:rPr>
              <a:t>出（送信）が可能です。</a:t>
            </a:r>
            <a:endParaRPr lang="en-US" altLang="ja-JP" b="1" dirty="0">
              <a:latin typeface="BIZ UDゴシック" panose="020B0400000000000000" pitchFamily="49" charset="-128"/>
              <a:ea typeface="BIZ UDゴシック" panose="020B0400000000000000" pitchFamily="49" charset="-128"/>
              <a:cs typeface="Meiryo" charset="-128"/>
            </a:endParaRPr>
          </a:p>
          <a:p>
            <a:pPr indent="88900"/>
            <a:r>
              <a:rPr lang="en-US" altLang="ja-JP" sz="1200" b="1" dirty="0">
                <a:latin typeface="BIZ UDゴシック" panose="020B0400000000000000" pitchFamily="49" charset="-128"/>
                <a:ea typeface="BIZ UDゴシック" panose="020B0400000000000000" pitchFamily="49" charset="-128"/>
                <a:cs typeface="Meiryo" charset="-128"/>
              </a:rPr>
              <a:t>※</a:t>
            </a:r>
            <a:r>
              <a:rPr lang="ja-JP" altLang="en-US" sz="1200" b="1" dirty="0">
                <a:latin typeface="BIZ UDゴシック" panose="020B0400000000000000" pitchFamily="49" charset="-128"/>
                <a:ea typeface="BIZ UDゴシック" panose="020B0400000000000000" pitchFamily="49" charset="-128"/>
                <a:cs typeface="Meiryo" charset="-128"/>
              </a:rPr>
              <a:t>　メンテナンス時間、休祝日及び</a:t>
            </a:r>
            <a:r>
              <a:rPr lang="en-US" altLang="ja-JP" sz="1200" b="1" dirty="0">
                <a:latin typeface="BIZ UDゴシック" panose="020B0400000000000000" pitchFamily="49" charset="-128"/>
                <a:ea typeface="BIZ UDゴシック" panose="020B0400000000000000" pitchFamily="49" charset="-128"/>
                <a:cs typeface="Meiryo" charset="-128"/>
              </a:rPr>
              <a:t>12</a:t>
            </a:r>
            <a:r>
              <a:rPr lang="ja-JP" altLang="en-US" sz="1200" b="1" dirty="0">
                <a:latin typeface="BIZ UDゴシック" panose="020B0400000000000000" pitchFamily="49" charset="-128"/>
                <a:ea typeface="BIZ UDゴシック" panose="020B0400000000000000" pitchFamily="49" charset="-128"/>
                <a:cs typeface="Meiryo" charset="-128"/>
              </a:rPr>
              <a:t>月</a:t>
            </a:r>
            <a:r>
              <a:rPr lang="en-US" altLang="ja-JP" sz="1200" b="1" dirty="0">
                <a:latin typeface="BIZ UDゴシック" panose="020B0400000000000000" pitchFamily="49" charset="-128"/>
                <a:ea typeface="BIZ UDゴシック" panose="020B0400000000000000" pitchFamily="49" charset="-128"/>
                <a:cs typeface="Meiryo" charset="-128"/>
              </a:rPr>
              <a:t>29</a:t>
            </a:r>
            <a:r>
              <a:rPr lang="ja-JP" altLang="en-US" sz="1200" b="1" dirty="0">
                <a:latin typeface="BIZ UDゴシック" panose="020B0400000000000000" pitchFamily="49" charset="-128"/>
                <a:ea typeface="BIZ UDゴシック" panose="020B0400000000000000" pitchFamily="49" charset="-128"/>
                <a:cs typeface="Meiryo" charset="-128"/>
              </a:rPr>
              <a:t>日</a:t>
            </a:r>
            <a:r>
              <a:rPr lang="en-US" altLang="ja-JP" sz="1200" b="1" dirty="0">
                <a:latin typeface="BIZ UDゴシック" panose="020B0400000000000000" pitchFamily="49" charset="-128"/>
                <a:ea typeface="BIZ UDゴシック" panose="020B0400000000000000" pitchFamily="49" charset="-128"/>
                <a:cs typeface="Meiryo" charset="-128"/>
              </a:rPr>
              <a:t>〜1</a:t>
            </a:r>
            <a:r>
              <a:rPr lang="ja-JP" altLang="en-US" sz="1200" b="1" dirty="0">
                <a:latin typeface="BIZ UDゴシック" panose="020B0400000000000000" pitchFamily="49" charset="-128"/>
                <a:ea typeface="BIZ UDゴシック" panose="020B0400000000000000" pitchFamily="49" charset="-128"/>
                <a:cs typeface="Meiryo" charset="-128"/>
              </a:rPr>
              <a:t>月</a:t>
            </a:r>
            <a:r>
              <a:rPr lang="en-US" altLang="ja-JP" sz="1200" b="1" dirty="0">
                <a:latin typeface="BIZ UDゴシック" panose="020B0400000000000000" pitchFamily="49" charset="-128"/>
                <a:ea typeface="BIZ UDゴシック" panose="020B0400000000000000" pitchFamily="49" charset="-128"/>
                <a:cs typeface="Meiryo" charset="-128"/>
              </a:rPr>
              <a:t>3</a:t>
            </a:r>
            <a:r>
              <a:rPr lang="ja-JP" altLang="en-US" sz="1200" b="1" dirty="0">
                <a:latin typeface="BIZ UDゴシック" panose="020B0400000000000000" pitchFamily="49" charset="-128"/>
                <a:ea typeface="BIZ UDゴシック" panose="020B0400000000000000" pitchFamily="49" charset="-128"/>
                <a:cs typeface="Meiryo" charset="-128"/>
              </a:rPr>
              <a:t>日は除きます。</a:t>
            </a:r>
            <a:endParaRPr lang="en-US" altLang="ja-JP" sz="1200" b="1" dirty="0">
              <a:latin typeface="BIZ UDゴシック" panose="020B0400000000000000" pitchFamily="49" charset="-128"/>
              <a:ea typeface="BIZ UDゴシック" panose="020B0400000000000000" pitchFamily="49" charset="-128"/>
              <a:cs typeface="Meiryo" charset="-128"/>
            </a:endParaRPr>
          </a:p>
          <a:p>
            <a:pPr indent="88900"/>
            <a:r>
              <a:rPr lang="ja-JP" altLang="en-US" b="1" dirty="0">
                <a:latin typeface="BIZ UDゴシック" panose="020B0400000000000000" pitchFamily="49" charset="-128"/>
                <a:ea typeface="BIZ UDゴシック" panose="020B0400000000000000" pitchFamily="49" charset="-128"/>
                <a:cs typeface="Meiryo" charset="-128"/>
              </a:rPr>
              <a:t>確定申告期以外は、火曜</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金曜までは</a:t>
            </a:r>
            <a:r>
              <a:rPr lang="en-US" altLang="ja-JP" b="1" dirty="0">
                <a:latin typeface="BIZ UDゴシック" panose="020B0400000000000000" pitchFamily="49" charset="-128"/>
                <a:ea typeface="BIZ UDゴシック" panose="020B0400000000000000" pitchFamily="49" charset="-128"/>
                <a:cs typeface="Meiryo" charset="-128"/>
              </a:rPr>
              <a:t>24</a:t>
            </a:r>
            <a:r>
              <a:rPr lang="ja-JP" altLang="en-US" b="1" dirty="0">
                <a:latin typeface="BIZ UDゴシック" panose="020B0400000000000000" pitchFamily="49" charset="-128"/>
                <a:ea typeface="BIZ UDゴシック" panose="020B0400000000000000" pitchFamily="49" charset="-128"/>
                <a:cs typeface="Meiryo" charset="-128"/>
              </a:rPr>
              <a:t>時間、月曜日、土曜日、</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日曜日、休祝日は</a:t>
            </a:r>
            <a:r>
              <a:rPr lang="en-US" altLang="ja-JP" b="1" dirty="0">
                <a:latin typeface="BIZ UDゴシック" panose="020B0400000000000000" pitchFamily="49" charset="-128"/>
                <a:ea typeface="BIZ UDゴシック" panose="020B0400000000000000" pitchFamily="49" charset="-128"/>
                <a:cs typeface="Meiryo" charset="-128"/>
              </a:rPr>
              <a:t>8</a:t>
            </a:r>
            <a:r>
              <a:rPr lang="ja-JP" altLang="en-US" b="1" dirty="0">
                <a:latin typeface="BIZ UDゴシック" panose="020B0400000000000000" pitchFamily="49" charset="-128"/>
                <a:ea typeface="BIZ UDゴシック" panose="020B0400000000000000" pitchFamily="49" charset="-128"/>
                <a:cs typeface="Meiryo" charset="-128"/>
              </a:rPr>
              <a:t>時</a:t>
            </a:r>
            <a:r>
              <a:rPr lang="en-US" altLang="ja-JP" b="1" dirty="0">
                <a:latin typeface="BIZ UDゴシック" panose="020B0400000000000000" pitchFamily="49" charset="-128"/>
                <a:ea typeface="BIZ UDゴシック" panose="020B0400000000000000" pitchFamily="49" charset="-128"/>
                <a:cs typeface="Meiryo" charset="-128"/>
              </a:rPr>
              <a:t>30</a:t>
            </a:r>
            <a:r>
              <a:rPr lang="ja-JP" altLang="en-US" b="1" dirty="0">
                <a:latin typeface="BIZ UDゴシック" panose="020B0400000000000000" pitchFamily="49" charset="-128"/>
                <a:ea typeface="BIZ UDゴシック" panose="020B0400000000000000" pitchFamily="49" charset="-128"/>
                <a:cs typeface="Meiryo" charset="-128"/>
              </a:rPr>
              <a:t>分から</a:t>
            </a:r>
            <a:r>
              <a:rPr lang="en-US" altLang="ja-JP" b="1" dirty="0">
                <a:latin typeface="BIZ UDゴシック" panose="020B0400000000000000" pitchFamily="49" charset="-128"/>
                <a:ea typeface="BIZ UDゴシック" panose="020B0400000000000000" pitchFamily="49" charset="-128"/>
                <a:cs typeface="Meiryo" charset="-128"/>
              </a:rPr>
              <a:t>24</a:t>
            </a:r>
            <a:r>
              <a:rPr lang="ja-JP" altLang="en-US" b="1" dirty="0">
                <a:latin typeface="BIZ UDゴシック" panose="020B0400000000000000" pitchFamily="49" charset="-128"/>
                <a:ea typeface="BIZ UDゴシック" panose="020B0400000000000000" pitchFamily="49" charset="-128"/>
                <a:cs typeface="Meiryo" charset="-128"/>
              </a:rPr>
              <a:t>時まで、</a:t>
            </a:r>
            <a:r>
              <a:rPr lang="en-US" altLang="ja-JP" b="1" dirty="0">
                <a:latin typeface="BIZ UDゴシック" panose="020B0400000000000000" pitchFamily="49" charset="-128"/>
                <a:ea typeface="BIZ UDゴシック" panose="020B0400000000000000" pitchFamily="49" charset="-128"/>
                <a:cs typeface="Meiryo" charset="-128"/>
              </a:rPr>
              <a:t>e-Tax</a:t>
            </a:r>
            <a:r>
              <a:rPr lang="ja-JP" altLang="en-US" b="1" dirty="0">
                <a:latin typeface="BIZ UDゴシック" panose="020B0400000000000000" pitchFamily="49" charset="-128"/>
                <a:ea typeface="BIZ UDゴシック" panose="020B0400000000000000" pitchFamily="49" charset="-128"/>
                <a:cs typeface="Meiryo" charset="-128"/>
              </a:rPr>
              <a:t>での提出（送信）</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が可能です。　</a:t>
            </a:r>
            <a:endParaRPr lang="en-US" altLang="ja-JP" b="1" dirty="0">
              <a:latin typeface="BIZ UDゴシック" panose="020B0400000000000000" pitchFamily="49" charset="-128"/>
              <a:ea typeface="BIZ UDゴシック" panose="020B0400000000000000" pitchFamily="49" charset="-128"/>
              <a:cs typeface="Meiryo" charset="-128"/>
            </a:endParaRPr>
          </a:p>
          <a:p>
            <a:pPr indent="88900"/>
            <a:r>
              <a:rPr lang="en-US" altLang="ja-JP" sz="1200" b="1" dirty="0">
                <a:latin typeface="BIZ UDゴシック" panose="020B0400000000000000" pitchFamily="49" charset="-128"/>
                <a:ea typeface="BIZ UDゴシック" panose="020B0400000000000000" pitchFamily="49" charset="-128"/>
                <a:cs typeface="Meiryo" charset="-128"/>
              </a:rPr>
              <a:t>※</a:t>
            </a:r>
            <a:r>
              <a:rPr lang="ja-JP" altLang="en-US" sz="1200" b="1" dirty="0">
                <a:latin typeface="BIZ UDゴシック" panose="020B0400000000000000" pitchFamily="49" charset="-128"/>
                <a:ea typeface="BIZ UDゴシック" panose="020B0400000000000000" pitchFamily="49" charset="-128"/>
                <a:cs typeface="Meiryo" charset="-128"/>
              </a:rPr>
              <a:t>　メンテナンス日は除きます。</a:t>
            </a:r>
            <a:endParaRPr lang="ja-JP" altLang="en-US" b="1" dirty="0">
              <a:latin typeface="BIZ UDゴシック" panose="020B0400000000000000" pitchFamily="49" charset="-128"/>
              <a:ea typeface="BIZ UDゴシック" panose="020B0400000000000000" pitchFamily="49" charset="-128"/>
              <a:cs typeface="Meiryo" charset="-128"/>
            </a:endParaRPr>
          </a:p>
        </p:txBody>
      </p:sp>
      <p:cxnSp>
        <p:nvCxnSpPr>
          <p:cNvPr id="6" name="直線コネクタ 5"/>
          <p:cNvCxnSpPr/>
          <p:nvPr/>
        </p:nvCxnSpPr>
        <p:spPr>
          <a:xfrm>
            <a:off x="1691640" y="1266508"/>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pic>
        <p:nvPicPr>
          <p:cNvPr id="7" name="図 6" descr="書類を持つイータ君のイラスト"/>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932" y="2477405"/>
            <a:ext cx="728389" cy="938078"/>
          </a:xfrm>
          <a:prstGeom prst="rect">
            <a:avLst/>
          </a:prstGeom>
        </p:spPr>
      </p:pic>
      <p:pic>
        <p:nvPicPr>
          <p:cNvPr id="9" name="図 8" descr="イータ君のイラスト"/>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663072" y="3120556"/>
            <a:ext cx="1075980" cy="863143"/>
          </a:xfrm>
          <a:prstGeom prst="rect">
            <a:avLst/>
          </a:prstGeom>
        </p:spPr>
      </p:pic>
      <p:pic>
        <p:nvPicPr>
          <p:cNvPr id="11" name="図 10" descr="イータ君のイラスト"/>
          <p:cNvPicPr>
            <a:picLocks noChangeAspect="1"/>
          </p:cNvPicPr>
          <p:nvPr/>
        </p:nvPicPr>
        <p:blipFill rotWithShape="1">
          <a:blip r:embed="rId9">
            <a:extLst>
              <a:ext uri="{28A0092B-C50C-407E-A947-70E740481C1C}">
                <a14:useLocalDpi xmlns:a14="http://schemas.microsoft.com/office/drawing/2010/main" val="0"/>
              </a:ext>
            </a:extLst>
          </a:blip>
          <a:srcRect l="7542" t="745" r="4679" b="3768"/>
          <a:stretch/>
        </p:blipFill>
        <p:spPr>
          <a:xfrm>
            <a:off x="847078" y="4960430"/>
            <a:ext cx="586095" cy="918089"/>
          </a:xfrm>
          <a:prstGeom prst="rect">
            <a:avLst/>
          </a:prstGeom>
        </p:spPr>
      </p:pic>
    </p:spTree>
    <p:extLst>
      <p:ext uri="{BB962C8B-B14F-4D97-AF65-F5344CB8AC3E}">
        <p14:creationId xmlns:p14="http://schemas.microsoft.com/office/powerpoint/2010/main" val="3629470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13718" y="370530"/>
            <a:ext cx="7200000" cy="720000"/>
          </a:xfrm>
        </p:spPr>
        <p:txBody>
          <a:bodyPr>
            <a:normAutofit/>
          </a:bodyPr>
          <a:lstStyle/>
          <a:p>
            <a:r>
              <a:rPr lang="ja-JP" altLang="en-US" dirty="0">
                <a:latin typeface="BIZ UDゴシック" panose="020B0400000000000000" pitchFamily="49" charset="-128"/>
                <a:ea typeface="BIZ UDゴシック" panose="020B0400000000000000" pitchFamily="49" charset="-128"/>
              </a:rPr>
              <a:t>申告書の作成・送信までの流れ</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1-E</a:t>
            </a:r>
            <a:endParaRPr lang="en-US" sz="3600" dirty="0">
              <a:latin typeface="BIZ UDゴシック" panose="020B0400000000000000" pitchFamily="49" charset="-128"/>
              <a:ea typeface="BIZ UDゴシック" panose="020B0400000000000000" pitchFamily="49" charset="-128"/>
            </a:endParaRPr>
          </a:p>
        </p:txBody>
      </p:sp>
      <p:sp>
        <p:nvSpPr>
          <p:cNvPr id="7" name="正方形/長方形 6"/>
          <p:cNvSpPr/>
          <p:nvPr/>
        </p:nvSpPr>
        <p:spPr>
          <a:xfrm>
            <a:off x="1872192" y="1624975"/>
            <a:ext cx="6840000" cy="1980000"/>
          </a:xfrm>
          <a:prstGeom prst="rect">
            <a:avLst/>
          </a:prstGeom>
          <a:solidFill>
            <a:srgbClr val="FFFFCC"/>
          </a:solidFill>
          <a:ln>
            <a:solidFill>
              <a:srgbClr val="00965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9" name="正方形/長方形 8"/>
          <p:cNvSpPr/>
          <p:nvPr/>
        </p:nvSpPr>
        <p:spPr>
          <a:xfrm>
            <a:off x="621749" y="1460214"/>
            <a:ext cx="7920000" cy="450000"/>
          </a:xfrm>
          <a:prstGeom prst="rect">
            <a:avLst/>
          </a:prstGeom>
          <a:solidFill>
            <a:srgbClr val="0096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0" name="正方形/長方形 9"/>
          <p:cNvSpPr/>
          <p:nvPr/>
        </p:nvSpPr>
        <p:spPr>
          <a:xfrm>
            <a:off x="1873540" y="4141622"/>
            <a:ext cx="6840000" cy="1589032"/>
          </a:xfrm>
          <a:prstGeom prst="rect">
            <a:avLst/>
          </a:prstGeom>
          <a:solidFill>
            <a:srgbClr val="FFFFCC"/>
          </a:solidFill>
          <a:ln>
            <a:solidFill>
              <a:srgbClr val="00965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1" name="正方形/長方形 10"/>
          <p:cNvSpPr/>
          <p:nvPr/>
        </p:nvSpPr>
        <p:spPr>
          <a:xfrm>
            <a:off x="623097" y="3991644"/>
            <a:ext cx="7920000" cy="450000"/>
          </a:xfrm>
          <a:prstGeom prst="rect">
            <a:avLst/>
          </a:prstGeom>
          <a:solidFill>
            <a:srgbClr val="0096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2" name="テキスト ボックス 11"/>
          <p:cNvSpPr txBox="1"/>
          <p:nvPr/>
        </p:nvSpPr>
        <p:spPr>
          <a:xfrm>
            <a:off x="1879535" y="1941986"/>
            <a:ext cx="6840000" cy="1631216"/>
          </a:xfrm>
          <a:prstGeom prst="rect">
            <a:avLst/>
          </a:prstGeom>
          <a:noFill/>
        </p:spPr>
        <p:txBody>
          <a:bodyPr wrap="square" rtlCol="0">
            <a:spAutoFit/>
          </a:bodyPr>
          <a:lstStyle/>
          <a:p>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❶</a:t>
            </a:r>
            <a:r>
              <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rPr>
              <a:t> </a:t>
            </a:r>
            <a:r>
              <a:rPr lang="ja-JP" altLang="en-US" sz="2000" b="1" dirty="0">
                <a:latin typeface="BIZ UDゴシック" panose="020B0400000000000000" pitchFamily="49" charset="-128"/>
                <a:ea typeface="BIZ UDゴシック" panose="020B0400000000000000" pitchFamily="49" charset="-128"/>
                <a:cs typeface="Meiryo" charset="-128"/>
              </a:rPr>
              <a:t>マイナポータルのインストール</a:t>
            </a:r>
          </a:p>
          <a:p>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❷</a:t>
            </a:r>
            <a:r>
              <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rPr>
              <a:t> </a:t>
            </a:r>
            <a:r>
              <a:rPr lang="ja-JP" altLang="en-US" sz="2000" b="1" dirty="0">
                <a:latin typeface="BIZ UDゴシック" panose="020B0400000000000000" pitchFamily="49" charset="-128"/>
                <a:ea typeface="BIZ UDゴシック" panose="020B0400000000000000" pitchFamily="49" charset="-128"/>
                <a:cs typeface="Meiryo" charset="-128"/>
              </a:rPr>
              <a:t>マイナポータルの利用者登録</a:t>
            </a:r>
          </a:p>
          <a:p>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❸</a:t>
            </a:r>
            <a:r>
              <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rPr>
              <a:t> </a:t>
            </a:r>
            <a:r>
              <a:rPr lang="en-US" altLang="ja-JP" sz="2000" b="1" dirty="0">
                <a:latin typeface="BIZ UDゴシック" panose="020B0400000000000000" pitchFamily="49" charset="-128"/>
                <a:ea typeface="BIZ UDゴシック" panose="020B0400000000000000" pitchFamily="49" charset="-128"/>
                <a:cs typeface="Meiryo" charset="-128"/>
              </a:rPr>
              <a:t>e-Tax</a:t>
            </a:r>
            <a:r>
              <a:rPr lang="ja-JP" altLang="en-US" sz="2000" b="1" dirty="0">
                <a:latin typeface="BIZ UDゴシック" panose="020B0400000000000000" pitchFamily="49" charset="-128"/>
                <a:ea typeface="BIZ UDゴシック" panose="020B0400000000000000" pitchFamily="49" charset="-128"/>
                <a:cs typeface="Meiryo" charset="-128"/>
              </a:rPr>
              <a:t>の利用者登録</a:t>
            </a:r>
          </a:p>
          <a:p>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❹</a:t>
            </a:r>
            <a:r>
              <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rPr>
              <a:t> </a:t>
            </a:r>
            <a:r>
              <a:rPr lang="ja-JP" altLang="en-US" sz="2000" b="1" dirty="0">
                <a:latin typeface="BIZ UDゴシック" panose="020B0400000000000000" pitchFamily="49" charset="-128"/>
                <a:ea typeface="BIZ UDゴシック" panose="020B0400000000000000" pitchFamily="49" charset="-128"/>
                <a:cs typeface="Meiryo" charset="-128"/>
              </a:rPr>
              <a:t>マイナポータルと</a:t>
            </a:r>
            <a:r>
              <a:rPr lang="en-US" altLang="ja-JP" sz="2000" b="1" dirty="0">
                <a:latin typeface="BIZ UDゴシック" panose="020B0400000000000000" pitchFamily="49" charset="-128"/>
                <a:ea typeface="BIZ UDゴシック" panose="020B0400000000000000" pitchFamily="49" charset="-128"/>
                <a:cs typeface="Meiryo" charset="-128"/>
              </a:rPr>
              <a:t>e-Tax</a:t>
            </a:r>
            <a:r>
              <a:rPr lang="ja-JP" altLang="en-US" sz="2000" b="1" dirty="0">
                <a:latin typeface="BIZ UDゴシック" panose="020B0400000000000000" pitchFamily="49" charset="-128"/>
                <a:ea typeface="BIZ UDゴシック" panose="020B0400000000000000" pitchFamily="49" charset="-128"/>
                <a:cs typeface="Meiryo" charset="-128"/>
              </a:rPr>
              <a:t>の連携（紐付け設定）</a:t>
            </a:r>
          </a:p>
          <a:p>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❺</a:t>
            </a:r>
            <a:r>
              <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rPr>
              <a:t> </a:t>
            </a:r>
            <a:r>
              <a:rPr lang="ja-JP" altLang="en-US" sz="2000" b="1" dirty="0">
                <a:latin typeface="BIZ UDゴシック" panose="020B0400000000000000" pitchFamily="49" charset="-128"/>
                <a:ea typeface="BIZ UDゴシック" panose="020B0400000000000000" pitchFamily="49" charset="-128"/>
                <a:cs typeface="Meiryo" charset="-128"/>
              </a:rPr>
              <a:t>マイナポータルとの連携</a:t>
            </a:r>
          </a:p>
        </p:txBody>
      </p:sp>
      <p:sp>
        <p:nvSpPr>
          <p:cNvPr id="14" name="テキスト ボックス 13"/>
          <p:cNvSpPr txBox="1"/>
          <p:nvPr/>
        </p:nvSpPr>
        <p:spPr>
          <a:xfrm>
            <a:off x="1879535" y="4482913"/>
            <a:ext cx="6840000" cy="1477328"/>
          </a:xfrm>
          <a:prstGeom prst="rect">
            <a:avLst/>
          </a:prstGeom>
          <a:noFill/>
        </p:spPr>
        <p:txBody>
          <a:bodyPr wrap="square" rtlCol="0">
            <a:spAutoFit/>
          </a:bodyPr>
          <a:lstStyle/>
          <a:p>
            <a:r>
              <a:rPr lang="ja-JP" altLang="en-US" b="1" dirty="0">
                <a:solidFill>
                  <a:srgbClr val="009650"/>
                </a:solidFill>
                <a:latin typeface="BIZ UDゴシック" panose="020B0400000000000000" pitchFamily="49" charset="-128"/>
                <a:ea typeface="BIZ UDゴシック" panose="020B0400000000000000" pitchFamily="49" charset="-128"/>
                <a:cs typeface="Meiryo" charset="-128"/>
              </a:rPr>
              <a:t>❻</a:t>
            </a:r>
            <a:r>
              <a:rPr lang="ja-JP" altLang="en-US" b="1" dirty="0">
                <a:latin typeface="BIZ UDゴシック" panose="020B0400000000000000" pitchFamily="49" charset="-128"/>
                <a:ea typeface="BIZ UDゴシック" panose="020B0400000000000000" pitchFamily="49" charset="-128"/>
                <a:cs typeface="Meiryo" charset="-128"/>
              </a:rPr>
              <a:t> 国税庁ホームページへのアクセス</a:t>
            </a:r>
          </a:p>
          <a:p>
            <a:r>
              <a:rPr lang="ja-JP" altLang="en-US" b="1" dirty="0">
                <a:solidFill>
                  <a:srgbClr val="009650"/>
                </a:solidFill>
                <a:latin typeface="BIZ UDゴシック" panose="020B0400000000000000" pitchFamily="49" charset="-128"/>
                <a:ea typeface="BIZ UDゴシック" panose="020B0400000000000000" pitchFamily="49" charset="-128"/>
                <a:cs typeface="Meiryo" charset="-128"/>
              </a:rPr>
              <a:t>❼</a:t>
            </a:r>
            <a:r>
              <a:rPr lang="en-US" altLang="ja-JP" b="1" dirty="0">
                <a:latin typeface="BIZ UDゴシック" panose="020B0400000000000000" pitchFamily="49" charset="-128"/>
                <a:ea typeface="BIZ UDゴシック" panose="020B0400000000000000" pitchFamily="49" charset="-128"/>
                <a:cs typeface="Meiryo" charset="-128"/>
              </a:rPr>
              <a:t> </a:t>
            </a:r>
            <a:r>
              <a:rPr lang="ja-JP" altLang="en-US" b="1" dirty="0">
                <a:latin typeface="BIZ UDゴシック" panose="020B0400000000000000" pitchFamily="49" charset="-128"/>
                <a:ea typeface="BIZ UDゴシック" panose="020B0400000000000000" pitchFamily="49" charset="-128"/>
                <a:cs typeface="Meiryo" charset="-128"/>
              </a:rPr>
              <a:t>金額などの入力</a:t>
            </a:r>
          </a:p>
          <a:p>
            <a:r>
              <a:rPr lang="ja-JP" altLang="en-US" b="1" dirty="0">
                <a:solidFill>
                  <a:srgbClr val="009650"/>
                </a:solidFill>
                <a:latin typeface="BIZ UDゴシック" panose="020B0400000000000000" pitchFamily="49" charset="-128"/>
                <a:ea typeface="BIZ UDゴシック" panose="020B0400000000000000" pitchFamily="49" charset="-128"/>
                <a:cs typeface="Meiryo" charset="-128"/>
              </a:rPr>
              <a:t>❽</a:t>
            </a:r>
            <a:r>
              <a:rPr lang="en-US" altLang="ja-JP" b="1" dirty="0">
                <a:latin typeface="BIZ UDゴシック" panose="020B0400000000000000" pitchFamily="49" charset="-128"/>
                <a:ea typeface="BIZ UDゴシック" panose="020B0400000000000000" pitchFamily="49" charset="-128"/>
                <a:cs typeface="Meiryo" charset="-128"/>
              </a:rPr>
              <a:t> </a:t>
            </a:r>
            <a:r>
              <a:rPr lang="ja-JP" altLang="en-US" b="1" dirty="0">
                <a:latin typeface="BIZ UDゴシック" panose="020B0400000000000000" pitchFamily="49" charset="-128"/>
                <a:ea typeface="BIZ UDゴシック" panose="020B0400000000000000" pitchFamily="49" charset="-128"/>
                <a:cs typeface="Meiryo" charset="-128"/>
              </a:rPr>
              <a:t>申告書データの送信</a:t>
            </a:r>
          </a:p>
          <a:p>
            <a:r>
              <a:rPr lang="ja-JP" altLang="en-US" b="1" dirty="0">
                <a:solidFill>
                  <a:srgbClr val="009650"/>
                </a:solidFill>
                <a:latin typeface="BIZ UDゴシック" panose="020B0400000000000000" pitchFamily="49" charset="-128"/>
                <a:ea typeface="BIZ UDゴシック" panose="020B0400000000000000" pitchFamily="49" charset="-128"/>
                <a:cs typeface="Meiryo" charset="-128"/>
              </a:rPr>
              <a:t>❾</a:t>
            </a:r>
            <a:r>
              <a:rPr lang="en-US" altLang="ja-JP" b="1" dirty="0">
                <a:latin typeface="BIZ UDゴシック" panose="020B0400000000000000" pitchFamily="49" charset="-128"/>
                <a:ea typeface="BIZ UDゴシック" panose="020B0400000000000000" pitchFamily="49" charset="-128"/>
                <a:cs typeface="Meiryo" charset="-128"/>
              </a:rPr>
              <a:t> </a:t>
            </a:r>
            <a:r>
              <a:rPr lang="ja-JP" altLang="en-US" b="1" dirty="0">
                <a:latin typeface="BIZ UDゴシック" panose="020B0400000000000000" pitchFamily="49" charset="-128"/>
                <a:ea typeface="BIZ UDゴシック" panose="020B0400000000000000" pitchFamily="49" charset="-128"/>
                <a:cs typeface="Meiryo" charset="-128"/>
              </a:rPr>
              <a:t>申告書データの印刷・保存</a:t>
            </a:r>
            <a:endParaRPr lang="en-US" altLang="ja-JP" b="1" dirty="0">
              <a:latin typeface="BIZ UDゴシック" panose="020B0400000000000000" pitchFamily="49" charset="-128"/>
              <a:ea typeface="BIZ UDゴシック" panose="020B0400000000000000" pitchFamily="49" charset="-128"/>
              <a:cs typeface="Meiryo" charset="-128"/>
            </a:endParaRPr>
          </a:p>
          <a:p>
            <a:endParaRPr lang="en-US" altLang="ja-JP" dirty="0">
              <a:latin typeface="BIZ UDゴシック" panose="020B0400000000000000" pitchFamily="49" charset="-128"/>
              <a:ea typeface="BIZ UDゴシック" panose="020B0400000000000000" pitchFamily="49" charset="-128"/>
            </a:endParaRPr>
          </a:p>
        </p:txBody>
      </p:sp>
      <p:sp>
        <p:nvSpPr>
          <p:cNvPr id="15" name="テキスト ボックス 14"/>
          <p:cNvSpPr txBox="1"/>
          <p:nvPr/>
        </p:nvSpPr>
        <p:spPr>
          <a:xfrm>
            <a:off x="637812" y="3994453"/>
            <a:ext cx="8280000" cy="400110"/>
          </a:xfrm>
          <a:prstGeom prst="rect">
            <a:avLst/>
          </a:prstGeom>
          <a:noFill/>
        </p:spPr>
        <p:txBody>
          <a:bodyPr wrap="square" rtlCol="0">
            <a:spAutoFit/>
          </a:bodyPr>
          <a:lstStyle/>
          <a:p>
            <a:r>
              <a:rPr lang="ja-JP" altLang="en-US" sz="2000" b="1" dirty="0">
                <a:solidFill>
                  <a:schemeClr val="bg1"/>
                </a:solidFill>
                <a:latin typeface="BIZ UDゴシック" panose="020B0400000000000000" pitchFamily="49" charset="-128"/>
                <a:ea typeface="BIZ UDゴシック" panose="020B0400000000000000" pitchFamily="49" charset="-128"/>
                <a:cs typeface="Meiryo" charset="-128"/>
              </a:rPr>
              <a:t>申告データの入力・送信・保存</a:t>
            </a:r>
          </a:p>
        </p:txBody>
      </p:sp>
      <p:cxnSp>
        <p:nvCxnSpPr>
          <p:cNvPr id="16" name="直線コネクタ 15"/>
          <p:cNvCxnSpPr/>
          <p:nvPr/>
        </p:nvCxnSpPr>
        <p:spPr>
          <a:xfrm>
            <a:off x="1185720" y="2086009"/>
            <a:ext cx="0" cy="169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852160" y="3427469"/>
            <a:ext cx="357782" cy="3577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1198566" y="3415112"/>
            <a:ext cx="357783" cy="3577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図 20" descr="スマートフォンを使うイータ君のイラスト"/>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93" y="4560020"/>
            <a:ext cx="1444210" cy="1339176"/>
          </a:xfrm>
          <a:prstGeom prst="rect">
            <a:avLst/>
          </a:prstGeom>
        </p:spPr>
      </p:pic>
      <p:sp>
        <p:nvSpPr>
          <p:cNvPr id="3" name="テキスト ボックス 2">
            <a:extLst>
              <a:ext uri="{FF2B5EF4-FFF2-40B4-BE49-F238E27FC236}">
                <a16:creationId xmlns:a16="http://schemas.microsoft.com/office/drawing/2014/main" id="{15A5D636-40AE-402A-B2B8-58F6C95FAF90}"/>
              </a:ext>
            </a:extLst>
          </p:cNvPr>
          <p:cNvSpPr txBox="1"/>
          <p:nvPr/>
        </p:nvSpPr>
        <p:spPr>
          <a:xfrm>
            <a:off x="630952" y="1464926"/>
            <a:ext cx="7920000" cy="400110"/>
          </a:xfrm>
          <a:prstGeom prst="rect">
            <a:avLst/>
          </a:prstGeom>
          <a:noFill/>
        </p:spPr>
        <p:txBody>
          <a:bodyPr wrap="square" rtlCol="0">
            <a:spAutoFit/>
          </a:bodyPr>
          <a:lstStyle/>
          <a:p>
            <a:r>
              <a:rPr kumimoji="1" lang="ja-JP" altLang="en-US" sz="2000" b="1" dirty="0">
                <a:solidFill>
                  <a:schemeClr val="bg1"/>
                </a:solidFill>
                <a:latin typeface="BIZ UDゴシック" panose="020B0400000000000000" pitchFamily="49" charset="-128"/>
                <a:ea typeface="BIZ UDゴシック" panose="020B0400000000000000" pitchFamily="49" charset="-128"/>
              </a:rPr>
              <a:t>事前準備</a:t>
            </a:r>
          </a:p>
        </p:txBody>
      </p:sp>
    </p:spTree>
    <p:extLst>
      <p:ext uri="{BB962C8B-B14F-4D97-AF65-F5344CB8AC3E}">
        <p14:creationId xmlns:p14="http://schemas.microsoft.com/office/powerpoint/2010/main" val="2836295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062017" y="506890"/>
            <a:ext cx="6840000" cy="4508994"/>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latin typeface="BIZ UDゴシック" panose="020B0400000000000000" pitchFamily="49" charset="-128"/>
                <a:ea typeface="BIZ UDゴシック" panose="020B0400000000000000" pitchFamily="49" charset="-128"/>
              </a:rPr>
              <a:t>2</a:t>
            </a:r>
            <a:endParaRPr lang="ja-JP" altLang="en-US" sz="14000" dirty="0">
              <a:solidFill>
                <a:srgbClr val="009650"/>
              </a:solidFill>
              <a:latin typeface="BIZ UDゴシック" panose="020B0400000000000000" pitchFamily="49" charset="-128"/>
              <a:ea typeface="BIZ UDゴシック" panose="020B0400000000000000" pitchFamily="49" charset="-128"/>
            </a:endParaRPr>
          </a:p>
          <a:p>
            <a:r>
              <a:rPr lang="ja-JP" altLang="en-US" sz="4800" dirty="0">
                <a:solidFill>
                  <a:srgbClr val="009650"/>
                </a:solidFill>
                <a:latin typeface="BIZ UDゴシック" panose="020B0400000000000000" pitchFamily="49" charset="-128"/>
                <a:ea typeface="BIZ UDゴシック" panose="020B0400000000000000" pitchFamily="49" charset="-128"/>
              </a:rPr>
              <a:t>マイナンバーカードで</a:t>
            </a:r>
            <a:r>
              <a:rPr lang="en-US" altLang="ja-JP" sz="4800" dirty="0">
                <a:solidFill>
                  <a:srgbClr val="009650"/>
                </a:solidFill>
                <a:latin typeface="BIZ UDゴシック" panose="020B0400000000000000" pitchFamily="49" charset="-128"/>
                <a:ea typeface="BIZ UDゴシック" panose="020B0400000000000000" pitchFamily="49" charset="-128"/>
              </a:rPr>
              <a:t>e-Tax</a:t>
            </a:r>
            <a:r>
              <a:rPr lang="ja-JP" altLang="en-US" sz="4800" dirty="0">
                <a:solidFill>
                  <a:srgbClr val="009650"/>
                </a:solidFill>
                <a:latin typeface="BIZ UDゴシック" panose="020B0400000000000000" pitchFamily="49" charset="-128"/>
                <a:ea typeface="BIZ UDゴシック" panose="020B0400000000000000" pitchFamily="49" charset="-128"/>
              </a:rPr>
              <a:t>を利用できるようにしましょう</a:t>
            </a:r>
            <a:endParaRPr lang="en-US" altLang="ja-JP" sz="4800" dirty="0">
              <a:solidFill>
                <a:srgbClr val="009650"/>
              </a:solidFill>
              <a:latin typeface="BIZ UDゴシック" panose="020B0400000000000000" pitchFamily="49" charset="-128"/>
              <a:ea typeface="BIZ UDゴシック" panose="020B0400000000000000" pitchFamily="49" charset="-128"/>
            </a:endParaRPr>
          </a:p>
          <a:p>
            <a:endParaRPr lang="ja-JP" altLang="en-US" sz="4800" dirty="0">
              <a:solidFill>
                <a:srgbClr val="009650"/>
              </a:solidFill>
              <a:latin typeface="BIZ UDゴシック" panose="020B0400000000000000" pitchFamily="49" charset="-128"/>
              <a:ea typeface="BIZ UDゴシック" panose="020B0400000000000000" pitchFamily="49" charset="-128"/>
            </a:endParaRPr>
          </a:p>
        </p:txBody>
      </p:sp>
      <p:pic>
        <p:nvPicPr>
          <p:cNvPr id="5" name="図 4" descr="イータ君のイラスト"/>
          <p:cNvPicPr>
            <a:picLocks noChangeAspect="1"/>
          </p:cNvPicPr>
          <p:nvPr/>
        </p:nvPicPr>
        <p:blipFill rotWithShape="1">
          <a:blip r:embed="rId3">
            <a:extLst>
              <a:ext uri="{28A0092B-C50C-407E-A947-70E740481C1C}">
                <a14:useLocalDpi xmlns:a14="http://schemas.microsoft.com/office/drawing/2010/main" val="0"/>
              </a:ext>
            </a:extLst>
          </a:blip>
          <a:srcRect l="20021" t="8043" r="22798" b="10999"/>
          <a:stretch/>
        </p:blipFill>
        <p:spPr>
          <a:xfrm>
            <a:off x="340178" y="4602115"/>
            <a:ext cx="1284641" cy="1362357"/>
          </a:xfrm>
          <a:prstGeom prst="rect">
            <a:avLst/>
          </a:prstGeom>
        </p:spPr>
      </p:pic>
    </p:spTree>
    <p:extLst>
      <p:ext uri="{BB962C8B-B14F-4D97-AF65-F5344CB8AC3E}">
        <p14:creationId xmlns:p14="http://schemas.microsoft.com/office/powerpoint/2010/main" val="1888224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3188</Words>
  <Application>Microsoft Office PowerPoint</Application>
  <PresentationFormat>画面に合わせる (4:3)</PresentationFormat>
  <Paragraphs>538</Paragraphs>
  <Slides>30</Slides>
  <Notes>30</Notes>
  <HiddenSlides>0</HiddenSlides>
  <MMClips>0</MMClips>
  <ScaleCrop>false</ScaleCrop>
  <HeadingPairs>
    <vt:vector size="8" baseType="variant">
      <vt:variant>
        <vt:lpstr>使用されているフォント</vt:lpstr>
      </vt:variant>
      <vt:variant>
        <vt:i4>9</vt:i4>
      </vt:variant>
      <vt:variant>
        <vt:lpstr>テーマ</vt:lpstr>
      </vt:variant>
      <vt:variant>
        <vt:i4>3</vt:i4>
      </vt:variant>
      <vt:variant>
        <vt:lpstr>埋め込まれた OLE サーバー</vt:lpstr>
      </vt:variant>
      <vt:variant>
        <vt:i4>1</vt:i4>
      </vt:variant>
      <vt:variant>
        <vt:lpstr>スライド タイトル</vt:lpstr>
      </vt:variant>
      <vt:variant>
        <vt:i4>30</vt:i4>
      </vt:variant>
    </vt:vector>
  </HeadingPairs>
  <TitlesOfParts>
    <vt:vector size="43" baseType="lpstr">
      <vt:lpstr>BIZ UDPゴシック</vt:lpstr>
      <vt:lpstr>BIZ UDゴシック</vt:lpstr>
      <vt:lpstr>Meiryo UI</vt:lpstr>
      <vt:lpstr>Meiryo</vt:lpstr>
      <vt:lpstr>Yu Gothic</vt:lpstr>
      <vt:lpstr>Arial</vt:lpstr>
      <vt:lpstr>Calibri</vt:lpstr>
      <vt:lpstr>Calibri Light</vt:lpstr>
      <vt:lpstr>Century</vt:lpstr>
      <vt:lpstr>ホワイト</vt:lpstr>
      <vt:lpstr>2_ホワイト</vt:lpstr>
      <vt:lpstr>1_ホワイト</vt:lpstr>
      <vt:lpstr>think-cell スライド</vt:lpstr>
      <vt:lpstr>PowerPoint プレゼンテーション</vt:lpstr>
      <vt:lpstr>PowerPoint プレゼンテーション</vt:lpstr>
      <vt:lpstr>PowerPoint プレゼンテーション</vt:lpstr>
      <vt:lpstr>確定申告とは？</vt:lpstr>
      <vt:lpstr>申告方法について</vt:lpstr>
      <vt:lpstr>e-Taxとは？</vt:lpstr>
      <vt:lpstr>e-Taxなら、こんないいこと</vt:lpstr>
      <vt:lpstr>申告書の作成・送信までの流れ</vt:lpstr>
      <vt:lpstr>PowerPoint プレゼンテーション</vt:lpstr>
      <vt:lpstr>マイナンバーカードを使ったスマホでの 確定申告に必要なもの（事前準備）</vt:lpstr>
      <vt:lpstr>過去に申告されたことがある方へ</vt:lpstr>
      <vt:lpstr>過去に申告されたことがある方へ</vt:lpstr>
      <vt:lpstr>マイナポータルアプリの入手 および インストールのしかた</vt:lpstr>
      <vt:lpstr>マイナポータルの利用開始</vt:lpstr>
      <vt:lpstr>マイナポータルの利用開始</vt:lpstr>
      <vt:lpstr>マイナポータルの利用開始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自宅で申告書の作成・送信を行う場合の注意事項</vt:lpstr>
      <vt:lpstr>困ったときの相談窓口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2021-06-04T06:45:45Z</dcterms:created>
  <dcterms:modified xsi:type="dcterms:W3CDTF">2022-11-03T05:37:16Z</dcterms:modified>
</cp:coreProperties>
</file>