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0"/>
  </p:notesMasterIdLst>
  <p:sldIdLst>
    <p:sldId id="269" r:id="rId2"/>
    <p:sldId id="297" r:id="rId3"/>
    <p:sldId id="266" r:id="rId4"/>
    <p:sldId id="523" r:id="rId5"/>
    <p:sldId id="525" r:id="rId6"/>
    <p:sldId id="372" r:id="rId7"/>
    <p:sldId id="526" r:id="rId8"/>
    <p:sldId id="477" r:id="rId9"/>
    <p:sldId id="488" r:id="rId10"/>
    <p:sldId id="489" r:id="rId11"/>
    <p:sldId id="490" r:id="rId12"/>
    <p:sldId id="512" r:id="rId13"/>
    <p:sldId id="514" r:id="rId14"/>
    <p:sldId id="515" r:id="rId15"/>
    <p:sldId id="516" r:id="rId16"/>
    <p:sldId id="517" r:id="rId17"/>
    <p:sldId id="518" r:id="rId18"/>
    <p:sldId id="491" r:id="rId19"/>
    <p:sldId id="494" r:id="rId20"/>
    <p:sldId id="495" r:id="rId21"/>
    <p:sldId id="492" r:id="rId22"/>
    <p:sldId id="493" r:id="rId23"/>
    <p:sldId id="505" r:id="rId24"/>
    <p:sldId id="506" r:id="rId25"/>
    <p:sldId id="507" r:id="rId26"/>
    <p:sldId id="509" r:id="rId27"/>
    <p:sldId id="496" r:id="rId28"/>
    <p:sldId id="520" r:id="rId29"/>
    <p:sldId id="497" r:id="rId30"/>
    <p:sldId id="432" r:id="rId31"/>
    <p:sldId id="469" r:id="rId32"/>
    <p:sldId id="527" r:id="rId33"/>
    <p:sldId id="529" r:id="rId34"/>
    <p:sldId id="530" r:id="rId35"/>
    <p:sldId id="531" r:id="rId36"/>
    <p:sldId id="519" r:id="rId37"/>
    <p:sldId id="433" r:id="rId38"/>
    <p:sldId id="417" r:id="rId39"/>
  </p:sldIdLst>
  <p:sldSz cx="9144000" cy="6858000" type="screen4x3"/>
  <p:notesSz cx="6805613" cy="9939338"/>
  <p:custDataLst>
    <p:tags r:id="rId4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009650"/>
    <a:srgbClr val="007864"/>
    <a:srgbClr val="83CCAA"/>
    <a:srgbClr val="FF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5" autoAdjust="0"/>
    <p:restoredTop sz="75515" autoAdjust="0"/>
  </p:normalViewPr>
  <p:slideViewPr>
    <p:cSldViewPr snapToObjects="1">
      <p:cViewPr varScale="1">
        <p:scale>
          <a:sx n="82" d="100"/>
          <a:sy n="82" d="100"/>
        </p:scale>
        <p:origin x="1812"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77" d="100"/>
          <a:sy n="77" d="100"/>
        </p:scale>
        <p:origin x="314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1001954" y="576000"/>
            <a:ext cx="4801704" cy="36000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414806" y="4320000"/>
            <a:ext cx="5976000" cy="5184000"/>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110204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13602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1448178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2180176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72831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99749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857081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Tree>
    <p:extLst>
      <p:ext uri="{BB962C8B-B14F-4D97-AF65-F5344CB8AC3E}">
        <p14:creationId xmlns:p14="http://schemas.microsoft.com/office/powerpoint/2010/main" val="92647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Tree>
    <p:extLst>
      <p:ext uri="{BB962C8B-B14F-4D97-AF65-F5344CB8AC3E}">
        <p14:creationId xmlns:p14="http://schemas.microsoft.com/office/powerpoint/2010/main" val="292629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Tree>
    <p:extLst>
      <p:ext uri="{BB962C8B-B14F-4D97-AF65-F5344CB8AC3E}">
        <p14:creationId xmlns:p14="http://schemas.microsoft.com/office/powerpoint/2010/main" val="327981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Tree>
    <p:extLst>
      <p:ext uri="{BB962C8B-B14F-4D97-AF65-F5344CB8AC3E}">
        <p14:creationId xmlns:p14="http://schemas.microsoft.com/office/powerpoint/2010/main" val="307929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357191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215186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219876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794025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3687947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896226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3540123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956589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205464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dirty="0"/>
          </a:p>
        </p:txBody>
      </p:sp>
    </p:spTree>
    <p:extLst>
      <p:ext uri="{BB962C8B-B14F-4D97-AF65-F5344CB8AC3E}">
        <p14:creationId xmlns:p14="http://schemas.microsoft.com/office/powerpoint/2010/main" val="2592617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dirty="0"/>
          </a:p>
        </p:txBody>
      </p:sp>
    </p:spTree>
    <p:extLst>
      <p:ext uri="{BB962C8B-B14F-4D97-AF65-F5344CB8AC3E}">
        <p14:creationId xmlns:p14="http://schemas.microsoft.com/office/powerpoint/2010/main" val="3158201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dirty="0"/>
          </a:p>
        </p:txBody>
      </p:sp>
    </p:spTree>
    <p:extLst>
      <p:ext uri="{BB962C8B-B14F-4D97-AF65-F5344CB8AC3E}">
        <p14:creationId xmlns:p14="http://schemas.microsoft.com/office/powerpoint/2010/main" val="3116046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dirty="0"/>
          </a:p>
        </p:txBody>
      </p:sp>
    </p:spTree>
    <p:extLst>
      <p:ext uri="{BB962C8B-B14F-4D97-AF65-F5344CB8AC3E}">
        <p14:creationId xmlns:p14="http://schemas.microsoft.com/office/powerpoint/2010/main" val="36574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dirty="0"/>
          </a:p>
        </p:txBody>
      </p:sp>
    </p:spTree>
    <p:extLst>
      <p:ext uri="{BB962C8B-B14F-4D97-AF65-F5344CB8AC3E}">
        <p14:creationId xmlns:p14="http://schemas.microsoft.com/office/powerpoint/2010/main" val="1520144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dirty="0"/>
          </a:p>
        </p:txBody>
      </p:sp>
    </p:spTree>
    <p:extLst>
      <p:ext uri="{BB962C8B-B14F-4D97-AF65-F5344CB8AC3E}">
        <p14:creationId xmlns:p14="http://schemas.microsoft.com/office/powerpoint/2010/main" val="333443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4280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414806" y="4320000"/>
            <a:ext cx="5976000" cy="5184000"/>
          </a:xfrm>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0881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9514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30366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p:txBody>
          <a:bodyPr/>
          <a:lstStyle/>
          <a:p>
            <a:pPr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146605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microsoft.com/office/2007/relationships/hdphoto" Target="../media/hdphoto2.wdp"/><Relationship Id="rId4" Type="http://schemas.openxmlformats.org/officeDocument/2006/relationships/image" Target="../media/image76.png"/><Relationship Id="rId9"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83.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5.jpg"/><Relationship Id="rId4" Type="http://schemas.openxmlformats.org/officeDocument/2006/relationships/image" Target="../media/image76.png"/><Relationship Id="rId9" Type="http://schemas.openxmlformats.org/officeDocument/2006/relationships/image" Target="../media/image84.jpg"/></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7.png"/><Relationship Id="rId7"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hyperlink" Target="https://www.nenkin.go.jp/"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nenkin.go.jp/"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57590" y="2529000"/>
            <a:ext cx="7628820" cy="180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latin typeface="メイリオ" panose="020B0604030504040204" pitchFamily="50" charset="-128"/>
                <a:ea typeface="メイリオ" panose="020B0604030504040204" pitchFamily="50" charset="-128"/>
              </a:rPr>
              <a:t>スマホで年金の情報を</a:t>
            </a:r>
            <a:endParaRPr lang="en-US" altLang="ja-JP" sz="4000" b="1" dirty="0">
              <a:latin typeface="メイリオ" panose="020B0604030504040204" pitchFamily="50" charset="-128"/>
              <a:ea typeface="メイリオ" panose="020B0604030504040204" pitchFamily="50" charset="-128"/>
            </a:endParaRPr>
          </a:p>
          <a:p>
            <a:r>
              <a:rPr lang="ja-JP" altLang="en-US" sz="4000" b="1" dirty="0">
                <a:latin typeface="メイリオ" panose="020B0604030504040204" pitchFamily="50" charset="-128"/>
                <a:ea typeface="メイリオ" panose="020B0604030504040204" pitchFamily="50" charset="-128"/>
              </a:rPr>
              <a:t>確認しよう（ねんきんネット）</a:t>
            </a:r>
            <a:endParaRPr lang="en-US" altLang="ja-JP" sz="4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3</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pic>
        <p:nvPicPr>
          <p:cNvPr id="4" name="図 3" descr="「デジタル活用支援推進事業」を表すロゴマーク">
            <a:extLst>
              <a:ext uri="{FF2B5EF4-FFF2-40B4-BE49-F238E27FC236}">
                <a16:creationId xmlns:a16="http://schemas.microsoft.com/office/drawing/2014/main" id="{F04EB8B7-EDE6-4F02-958D-F93C7CBDA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グラフィカル ユーザー インターフェイス, アプリケーション&#10;&#10;自動的に生成された説明">
            <a:extLst>
              <a:ext uri="{FF2B5EF4-FFF2-40B4-BE49-F238E27FC236}">
                <a16:creationId xmlns:a16="http://schemas.microsoft.com/office/drawing/2014/main" id="{6315BBDD-C032-453F-70BF-115536D4F5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26499" y="2640952"/>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pic>
        <p:nvPicPr>
          <p:cNvPr id="26" name="図 25" descr="グラフィカル ユーザー インターフェイス, テキスト, アプリケーション&#10;&#10;自動的に生成された説明">
            <a:extLst>
              <a:ext uri="{FF2B5EF4-FFF2-40B4-BE49-F238E27FC236}">
                <a16:creationId xmlns:a16="http://schemas.microsoft.com/office/drawing/2014/main" id="{856E5780-4C7E-76FD-991D-6DBCCE3500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7929" y="2640951"/>
            <a:ext cx="1641382" cy="3552363"/>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7DB3FDAE-8EEF-425A-EA36-10C37F27512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7081" y="2649659"/>
            <a:ext cx="1641381" cy="3552362"/>
          </a:xfrm>
          <a:prstGeom prst="rect">
            <a:avLst/>
          </a:prstGeom>
          <a:ln>
            <a:solidFill>
              <a:schemeClr val="tx1"/>
            </a:solidFill>
          </a:ln>
        </p:spPr>
      </p:pic>
      <p:sp>
        <p:nvSpPr>
          <p:cNvPr id="28" name="字幕 14">
            <a:extLst>
              <a:ext uri="{FF2B5EF4-FFF2-40B4-BE49-F238E27FC236}">
                <a16:creationId xmlns:a16="http://schemas.microsoft.com/office/drawing/2014/main" id="{B9E80E22-7C16-E148-A6F8-C3F23654BE4E}"/>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iPhone</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sp>
        <p:nvSpPr>
          <p:cNvPr id="29" name="四角形: 角を丸くする 28">
            <a:extLst>
              <a:ext uri="{FF2B5EF4-FFF2-40B4-BE49-F238E27FC236}">
                <a16:creationId xmlns:a16="http://schemas.microsoft.com/office/drawing/2014/main" id="{DE7ADAF8-D8AA-4A1C-4CAB-59EEBC35F24F}"/>
              </a:ext>
            </a:extLst>
          </p:cNvPr>
          <p:cNvSpPr/>
          <p:nvPr/>
        </p:nvSpPr>
        <p:spPr>
          <a:xfrm>
            <a:off x="1498434" y="577829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四角形: 角を丸くする 29">
            <a:extLst>
              <a:ext uri="{FF2B5EF4-FFF2-40B4-BE49-F238E27FC236}">
                <a16:creationId xmlns:a16="http://schemas.microsoft.com/office/drawing/2014/main" id="{DFD3A8E1-19DC-BF9E-5A40-ED0747E173FF}"/>
              </a:ext>
            </a:extLst>
          </p:cNvPr>
          <p:cNvSpPr/>
          <p:nvPr/>
        </p:nvSpPr>
        <p:spPr>
          <a:xfrm>
            <a:off x="3819468" y="5688297"/>
            <a:ext cx="1429182"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右 30">
            <a:extLst>
              <a:ext uri="{FF2B5EF4-FFF2-40B4-BE49-F238E27FC236}">
                <a16:creationId xmlns:a16="http://schemas.microsoft.com/office/drawing/2014/main" id="{F36324B4-4DCB-D82F-51F2-6138E16579F9}"/>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2" name="テキスト ボックス 31">
            <a:extLst>
              <a:ext uri="{FF2B5EF4-FFF2-40B4-BE49-F238E27FC236}">
                <a16:creationId xmlns:a16="http://schemas.microsoft.com/office/drawing/2014/main" id="{33237152-E798-4322-2AB1-5E305D41D100}"/>
              </a:ext>
            </a:extLst>
          </p:cNvPr>
          <p:cNvSpPr txBox="1"/>
          <p:nvPr/>
        </p:nvSpPr>
        <p:spPr>
          <a:xfrm>
            <a:off x="6120232" y="1908460"/>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33" name="テキスト ボックス 32">
            <a:extLst>
              <a:ext uri="{FF2B5EF4-FFF2-40B4-BE49-F238E27FC236}">
                <a16:creationId xmlns:a16="http://schemas.microsoft.com/office/drawing/2014/main" id="{8451A3DB-5F78-26D6-78B5-CE479F5584C3}"/>
              </a:ext>
            </a:extLst>
          </p:cNvPr>
          <p:cNvSpPr txBox="1"/>
          <p:nvPr/>
        </p:nvSpPr>
        <p:spPr>
          <a:xfrm>
            <a:off x="3173134"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34" name="テキスト ボックス 33">
            <a:extLst>
              <a:ext uri="{FF2B5EF4-FFF2-40B4-BE49-F238E27FC236}">
                <a16:creationId xmlns:a16="http://schemas.microsoft.com/office/drawing/2014/main" id="{B18E6906-8EEF-1873-6BD7-8C5705900CE9}"/>
              </a:ext>
            </a:extLst>
          </p:cNvPr>
          <p:cNvSpPr txBox="1"/>
          <p:nvPr/>
        </p:nvSpPr>
        <p:spPr>
          <a:xfrm>
            <a:off x="403237" y="1873446"/>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35" name="テキスト ボックス 34">
            <a:extLst>
              <a:ext uri="{FF2B5EF4-FFF2-40B4-BE49-F238E27FC236}">
                <a16:creationId xmlns:a16="http://schemas.microsoft.com/office/drawing/2014/main" id="{AE129EBD-B8F5-8595-B20D-0A78A33D4CB4}"/>
              </a:ext>
            </a:extLst>
          </p:cNvPr>
          <p:cNvSpPr txBox="1"/>
          <p:nvPr/>
        </p:nvSpPr>
        <p:spPr>
          <a:xfrm>
            <a:off x="878376" y="1988770"/>
            <a:ext cx="2044823"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Safari </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36" name="テキスト ボックス 35">
            <a:extLst>
              <a:ext uri="{FF2B5EF4-FFF2-40B4-BE49-F238E27FC236}">
                <a16:creationId xmlns:a16="http://schemas.microsoft.com/office/drawing/2014/main" id="{45587020-9E66-95E4-FA86-30D737B50D2C}"/>
              </a:ext>
            </a:extLst>
          </p:cNvPr>
          <p:cNvSpPr txBox="1"/>
          <p:nvPr/>
        </p:nvSpPr>
        <p:spPr>
          <a:xfrm>
            <a:off x="3693943" y="1987450"/>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71FD1B48-F0D7-6FE9-D406-FF50A3163D32}"/>
              </a:ext>
            </a:extLst>
          </p:cNvPr>
          <p:cNvSpPr txBox="1"/>
          <p:nvPr/>
        </p:nvSpPr>
        <p:spPr>
          <a:xfrm>
            <a:off x="6469637" y="1972524"/>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「ねんきんネット」</a:t>
            </a:r>
            <a:endParaRPr lang="en-US" altLang="ja-JP" sz="1600" b="1" dirty="0">
              <a:latin typeface="メイリオ"/>
              <a:ea typeface="メイリオ"/>
            </a:endParaRPr>
          </a:p>
          <a:p>
            <a:r>
              <a:rPr lang="ja-JP" altLang="en-US" sz="1600" b="1" dirty="0">
                <a:latin typeface="メイリオ"/>
                <a:ea typeface="メイリオ"/>
              </a:rPr>
              <a:t>と入力</a:t>
            </a:r>
            <a:endParaRPr lang="en-US" altLang="ja-JP" sz="1600" b="1" dirty="0">
              <a:latin typeface="メイリオ"/>
              <a:ea typeface="メイリオ"/>
            </a:endParaRPr>
          </a:p>
        </p:txBody>
      </p:sp>
      <p:grpSp>
        <p:nvGrpSpPr>
          <p:cNvPr id="38" name="図形グループ 108">
            <a:extLst>
              <a:ext uri="{FF2B5EF4-FFF2-40B4-BE49-F238E27FC236}">
                <a16:creationId xmlns:a16="http://schemas.microsoft.com/office/drawing/2014/main" id="{E2E48E80-E257-A375-B667-86276811B224}"/>
              </a:ext>
            </a:extLst>
          </p:cNvPr>
          <p:cNvGrpSpPr/>
          <p:nvPr/>
        </p:nvGrpSpPr>
        <p:grpSpPr>
          <a:xfrm>
            <a:off x="1233697" y="5525196"/>
            <a:ext cx="296587" cy="293005"/>
            <a:chOff x="2897417" y="3995693"/>
            <a:chExt cx="296587" cy="293005"/>
          </a:xfrm>
        </p:grpSpPr>
        <p:sp>
          <p:nvSpPr>
            <p:cNvPr id="39" name="円/楕円 114">
              <a:extLst>
                <a:ext uri="{FF2B5EF4-FFF2-40B4-BE49-F238E27FC236}">
                  <a16:creationId xmlns:a16="http://schemas.microsoft.com/office/drawing/2014/main" id="{515B1552-2BCE-E4B5-E4F6-11047CFFCA14}"/>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C6E551C3-245E-E959-0B5C-DFAC1E79DE62}"/>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41" name="図形グループ 93">
            <a:extLst>
              <a:ext uri="{FF2B5EF4-FFF2-40B4-BE49-F238E27FC236}">
                <a16:creationId xmlns:a16="http://schemas.microsoft.com/office/drawing/2014/main" id="{7CB543A3-DB6A-63C1-AF9F-F821B4569B74}"/>
              </a:ext>
            </a:extLst>
          </p:cNvPr>
          <p:cNvGrpSpPr/>
          <p:nvPr/>
        </p:nvGrpSpPr>
        <p:grpSpPr>
          <a:xfrm>
            <a:off x="3577929" y="5379395"/>
            <a:ext cx="296586" cy="293005"/>
            <a:chOff x="3546641" y="3995693"/>
            <a:chExt cx="296586" cy="293005"/>
          </a:xfrm>
        </p:grpSpPr>
        <p:sp>
          <p:nvSpPr>
            <p:cNvPr id="42" name="円/楕円 106">
              <a:extLst>
                <a:ext uri="{FF2B5EF4-FFF2-40B4-BE49-F238E27FC236}">
                  <a16:creationId xmlns:a16="http://schemas.microsoft.com/office/drawing/2014/main" id="{1822800A-CFF6-A2C8-DE6A-9F09DEFA420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107">
              <a:extLst>
                <a:ext uri="{FF2B5EF4-FFF2-40B4-BE49-F238E27FC236}">
                  <a16:creationId xmlns:a16="http://schemas.microsoft.com/office/drawing/2014/main" id="{C40575EB-9309-431C-7603-4B02213E90E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四角形: 角を丸くする 43">
            <a:extLst>
              <a:ext uri="{FF2B5EF4-FFF2-40B4-BE49-F238E27FC236}">
                <a16:creationId xmlns:a16="http://schemas.microsoft.com/office/drawing/2014/main" id="{09A9EBF4-05FC-9872-481C-130B86B495B2}"/>
              </a:ext>
            </a:extLst>
          </p:cNvPr>
          <p:cNvSpPr/>
          <p:nvPr/>
        </p:nvSpPr>
        <p:spPr>
          <a:xfrm>
            <a:off x="6550314" y="4631983"/>
            <a:ext cx="1600420"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矢印: 右 44">
            <a:extLst>
              <a:ext uri="{FF2B5EF4-FFF2-40B4-BE49-F238E27FC236}">
                <a16:creationId xmlns:a16="http://schemas.microsoft.com/office/drawing/2014/main" id="{9AFF5C31-D8DB-1CFF-CF1B-EACE7C0968B6}"/>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46" name="図 45">
            <a:extLst>
              <a:ext uri="{FF2B5EF4-FFF2-40B4-BE49-F238E27FC236}">
                <a16:creationId xmlns:a16="http://schemas.microsoft.com/office/drawing/2014/main" id="{0B90EECA-E636-1DCA-A985-C9EB7E2AFC53}"/>
              </a:ext>
            </a:extLst>
          </p:cNvPr>
          <p:cNvPicPr>
            <a:picLocks noChangeAspect="1"/>
          </p:cNvPicPr>
          <p:nvPr/>
        </p:nvPicPr>
        <p:blipFill>
          <a:blip r:embed="rId6"/>
          <a:stretch>
            <a:fillRect/>
          </a:stretch>
        </p:blipFill>
        <p:spPr>
          <a:xfrm>
            <a:off x="1911664" y="2018175"/>
            <a:ext cx="314369" cy="295316"/>
          </a:xfrm>
          <a:prstGeom prst="rect">
            <a:avLst/>
          </a:prstGeom>
        </p:spPr>
      </p:pic>
      <p:grpSp>
        <p:nvGrpSpPr>
          <p:cNvPr id="47" name="図形グループ 69">
            <a:extLst>
              <a:ext uri="{FF2B5EF4-FFF2-40B4-BE49-F238E27FC236}">
                <a16:creationId xmlns:a16="http://schemas.microsoft.com/office/drawing/2014/main" id="{C1B0E439-7F97-0BD9-C5F1-DCBD20F0E10A}"/>
              </a:ext>
            </a:extLst>
          </p:cNvPr>
          <p:cNvGrpSpPr/>
          <p:nvPr/>
        </p:nvGrpSpPr>
        <p:grpSpPr>
          <a:xfrm>
            <a:off x="6378206" y="4383348"/>
            <a:ext cx="296586" cy="293005"/>
            <a:chOff x="4232441" y="3995693"/>
            <a:chExt cx="296586" cy="293005"/>
          </a:xfrm>
        </p:grpSpPr>
        <p:sp>
          <p:nvSpPr>
            <p:cNvPr id="48" name="円/楕円 70">
              <a:extLst>
                <a:ext uri="{FF2B5EF4-FFF2-40B4-BE49-F238E27FC236}">
                  <a16:creationId xmlns:a16="http://schemas.microsoft.com/office/drawing/2014/main" id="{3A043E73-A471-F5DD-3044-D25B410D64D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71">
              <a:extLst>
                <a:ext uri="{FF2B5EF4-FFF2-40B4-BE49-F238E27FC236}">
                  <a16:creationId xmlns:a16="http://schemas.microsoft.com/office/drawing/2014/main" id="{BCBED209-05B5-15AD-90E0-D3D9C9A72747}"/>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2036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スクリーンショットの画面&#10;&#10;自動的に生成された説明">
            <a:extLst>
              <a:ext uri="{FF2B5EF4-FFF2-40B4-BE49-F238E27FC236}">
                <a16:creationId xmlns:a16="http://schemas.microsoft.com/office/drawing/2014/main" id="{E44C24E4-157C-0E70-1D80-385AF703767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777" y="2612940"/>
            <a:ext cx="1641382" cy="3552364"/>
          </a:xfrm>
          <a:prstGeom prst="rect">
            <a:avLst/>
          </a:prstGeom>
          <a:ln>
            <a:solidFill>
              <a:schemeClr val="tx1"/>
            </a:solidFill>
          </a:ln>
        </p:spPr>
      </p:pic>
      <p:pic>
        <p:nvPicPr>
          <p:cNvPr id="25" name="図 24" descr="グラフィカル ユーザー インターフェイス, テキスト, アプリケーション&#10;&#10;自動的に生成された説明">
            <a:extLst>
              <a:ext uri="{FF2B5EF4-FFF2-40B4-BE49-F238E27FC236}">
                <a16:creationId xmlns:a16="http://schemas.microsoft.com/office/drawing/2014/main" id="{0E9D0F6B-3905-492D-BFA0-503C683B864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41384" y="2613559"/>
            <a:ext cx="1641382" cy="3552364"/>
          </a:xfrm>
          <a:prstGeom prst="rect">
            <a:avLst/>
          </a:prstGeom>
          <a:ln>
            <a:solidFill>
              <a:schemeClr val="tx1"/>
            </a:solidFill>
          </a:ln>
        </p:spPr>
      </p:pic>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97701269-6443-DFF0-C3B1-9ACCAECF5B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5211" y="2621673"/>
            <a:ext cx="1641381" cy="3552362"/>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5" name="テキスト ボックス 4">
            <a:extLst>
              <a:ext uri="{FF2B5EF4-FFF2-40B4-BE49-F238E27FC236}">
                <a16:creationId xmlns:a16="http://schemas.microsoft.com/office/drawing/2014/main" id="{A387D161-037A-4090-7D40-7F745040EFC8}"/>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2A0EBDD0-4C0C-2DA4-5931-95C7AD0F38DA}"/>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88FE33C2-91D2-B1A7-2621-F011F77D22C0}"/>
              </a:ext>
            </a:extLst>
          </p:cNvPr>
          <p:cNvSpPr/>
          <p:nvPr/>
        </p:nvSpPr>
        <p:spPr>
          <a:xfrm>
            <a:off x="2269788" y="5456354"/>
            <a:ext cx="352051" cy="4209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E8189583-6144-451B-3A4A-670191298014}"/>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9" name="テキスト ボックス 8">
            <a:extLst>
              <a:ext uri="{FF2B5EF4-FFF2-40B4-BE49-F238E27FC236}">
                <a16:creationId xmlns:a16="http://schemas.microsoft.com/office/drawing/2014/main" id="{8CDDD604-0EE6-31C7-8E56-3BC4449E2E43}"/>
              </a:ext>
            </a:extLst>
          </p:cNvPr>
          <p:cNvSpPr txBox="1"/>
          <p:nvPr/>
        </p:nvSpPr>
        <p:spPr>
          <a:xfrm>
            <a:off x="878377" y="1988770"/>
            <a:ext cx="2253464"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「開く」を押す</a:t>
            </a:r>
            <a:endParaRPr lang="en-US" altLang="ja-JP" sz="1500" b="1" dirty="0">
              <a:latin typeface="メイリオ"/>
              <a:ea typeface="メイリオ"/>
            </a:endParaRPr>
          </a:p>
        </p:txBody>
      </p:sp>
      <p:sp>
        <p:nvSpPr>
          <p:cNvPr id="10" name="テキスト ボックス 9">
            <a:extLst>
              <a:ext uri="{FF2B5EF4-FFF2-40B4-BE49-F238E27FC236}">
                <a16:creationId xmlns:a16="http://schemas.microsoft.com/office/drawing/2014/main" id="{3E6E12F5-3D27-2D91-53FF-3B632B89BED5}"/>
              </a:ext>
            </a:extLst>
          </p:cNvPr>
          <p:cNvSpPr txBox="1"/>
          <p:nvPr/>
        </p:nvSpPr>
        <p:spPr>
          <a:xfrm>
            <a:off x="3612340" y="1987450"/>
            <a:ext cx="2543835"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「ねんきんネット」を押す</a:t>
            </a:r>
            <a:endParaRPr lang="en-US" altLang="ja-JP" sz="1500" b="1" dirty="0">
              <a:latin typeface="メイリオ" panose="020B0604030504040204" pitchFamily="50" charset="-128"/>
              <a:ea typeface="メイリオ" panose="020B0604030504040204" pitchFamily="50" charset="-128"/>
            </a:endParaRPr>
          </a:p>
        </p:txBody>
      </p:sp>
      <p:sp>
        <p:nvSpPr>
          <p:cNvPr id="13" name="矢印: 右 12">
            <a:extLst>
              <a:ext uri="{FF2B5EF4-FFF2-40B4-BE49-F238E27FC236}">
                <a16:creationId xmlns:a16="http://schemas.microsoft.com/office/drawing/2014/main" id="{D359A907-3500-FBC3-2E16-071AAF7FAC4C}"/>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4" name="四角形: 角を丸くする 13">
            <a:extLst>
              <a:ext uri="{FF2B5EF4-FFF2-40B4-BE49-F238E27FC236}">
                <a16:creationId xmlns:a16="http://schemas.microsoft.com/office/drawing/2014/main" id="{208BD6D3-5632-9A6F-0F83-0EC7C1AD8483}"/>
              </a:ext>
            </a:extLst>
          </p:cNvPr>
          <p:cNvSpPr/>
          <p:nvPr/>
        </p:nvSpPr>
        <p:spPr>
          <a:xfrm>
            <a:off x="3723575" y="3467372"/>
            <a:ext cx="1642826" cy="6480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フリーフォーム 92">
            <a:extLst>
              <a:ext uri="{FF2B5EF4-FFF2-40B4-BE49-F238E27FC236}">
                <a16:creationId xmlns:a16="http://schemas.microsoft.com/office/drawing/2014/main" id="{65FF8EF0-620A-0FB3-D967-68F7ED42DCE1}"/>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83">
            <a:extLst>
              <a:ext uri="{FF2B5EF4-FFF2-40B4-BE49-F238E27FC236}">
                <a16:creationId xmlns:a16="http://schemas.microsoft.com/office/drawing/2014/main" id="{6746A11D-F095-8C4B-223F-79A216E9D962}"/>
              </a:ext>
            </a:extLst>
          </p:cNvPr>
          <p:cNvSpPr/>
          <p:nvPr/>
        </p:nvSpPr>
        <p:spPr>
          <a:xfrm>
            <a:off x="3482029" y="3204013"/>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字幕 14">
            <a:extLst>
              <a:ext uri="{FF2B5EF4-FFF2-40B4-BE49-F238E27FC236}">
                <a16:creationId xmlns:a16="http://schemas.microsoft.com/office/drawing/2014/main" id="{F1BF6943-BDAD-DAE2-FABD-61578B58EF51}"/>
              </a:ext>
            </a:extLst>
          </p:cNvPr>
          <p:cNvSpPr>
            <a:spLocks noGrp="1"/>
          </p:cNvSpPr>
          <p:nvPr>
            <p:ph type="subTitle" idx="1"/>
          </p:nvPr>
        </p:nvSpPr>
        <p:spPr>
          <a:xfrm>
            <a:off x="507804" y="1484824"/>
            <a:ext cx="8384676" cy="360000"/>
          </a:xfrm>
        </p:spPr>
        <p:txBody>
          <a:bodyPr vert="horz" lIns="91440" tIns="45720" rIns="91440" bIns="45720" rtlCol="0" anchor="t">
            <a:noAutofit/>
          </a:bodyPr>
          <a:lstStyle/>
          <a:p>
            <a:r>
              <a:rPr lang="en-US" altLang="ja-JP" dirty="0">
                <a:latin typeface="Meiryo"/>
                <a:ea typeface="Meiryo"/>
              </a:rPr>
              <a:t>iPhone</a:t>
            </a:r>
            <a:r>
              <a:rPr lang="ja-JP" altLang="en-US" dirty="0" err="1">
                <a:latin typeface="Meiryo"/>
                <a:ea typeface="Meiryo"/>
              </a:rPr>
              <a:t>でねんきん</a:t>
            </a:r>
            <a:r>
              <a:rPr lang="ja-JP" altLang="en-US" dirty="0">
                <a:latin typeface="Meiryo"/>
                <a:ea typeface="Meiryo"/>
              </a:rPr>
              <a:t>ネットを検索しましょう</a:t>
            </a:r>
          </a:p>
        </p:txBody>
      </p:sp>
      <p:grpSp>
        <p:nvGrpSpPr>
          <p:cNvPr id="18" name="図形グループ 20">
            <a:extLst>
              <a:ext uri="{FF2B5EF4-FFF2-40B4-BE49-F238E27FC236}">
                <a16:creationId xmlns:a16="http://schemas.microsoft.com/office/drawing/2014/main" id="{AE350434-F286-2047-B0EC-55FFB8A68752}"/>
              </a:ext>
            </a:extLst>
          </p:cNvPr>
          <p:cNvGrpSpPr/>
          <p:nvPr/>
        </p:nvGrpSpPr>
        <p:grpSpPr>
          <a:xfrm>
            <a:off x="6280764" y="2593879"/>
            <a:ext cx="296586" cy="293005"/>
            <a:chOff x="6801905" y="3995693"/>
            <a:chExt cx="296586" cy="293005"/>
          </a:xfrm>
        </p:grpSpPr>
        <p:sp>
          <p:nvSpPr>
            <p:cNvPr id="19" name="円/楕円 21">
              <a:extLst>
                <a:ext uri="{FF2B5EF4-FFF2-40B4-BE49-F238E27FC236}">
                  <a16:creationId xmlns:a16="http://schemas.microsoft.com/office/drawing/2014/main" id="{FCBD1EC1-9C7B-79D5-08B0-C4EAF95F3163}"/>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22">
              <a:extLst>
                <a:ext uri="{FF2B5EF4-FFF2-40B4-BE49-F238E27FC236}">
                  <a16:creationId xmlns:a16="http://schemas.microsoft.com/office/drawing/2014/main" id="{112F093C-F7A8-49C9-8FCA-2EB604136A6A}"/>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B87E531F-E53D-F358-B502-92A300E12362}"/>
              </a:ext>
            </a:extLst>
          </p:cNvPr>
          <p:cNvSpPr txBox="1"/>
          <p:nvPr/>
        </p:nvSpPr>
        <p:spPr>
          <a:xfrm>
            <a:off x="6156176" y="1772816"/>
            <a:ext cx="2584587" cy="754053"/>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1500" b="1" dirty="0">
                <a:latin typeface="メイリオ"/>
                <a:ea typeface="メイリオ"/>
              </a:rPr>
              <a:t>「ねんきんネット」</a:t>
            </a:r>
            <a:endParaRPr lang="en-US" altLang="ja-JP" sz="1500" b="1" dirty="0">
              <a:latin typeface="メイリオ"/>
              <a:ea typeface="メイリオ"/>
            </a:endParaRPr>
          </a:p>
          <a:p>
            <a:r>
              <a:rPr lang="ja-JP" altLang="en-US" sz="1500" b="1" dirty="0">
                <a:latin typeface="メイリオ"/>
                <a:ea typeface="メイリオ"/>
              </a:rPr>
              <a:t>　　 を表示</a:t>
            </a:r>
          </a:p>
        </p:txBody>
      </p:sp>
    </p:spTree>
    <p:extLst>
      <p:ext uri="{BB962C8B-B14F-4D97-AF65-F5344CB8AC3E}">
        <p14:creationId xmlns:p14="http://schemas.microsoft.com/office/powerpoint/2010/main" val="350546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CB64161D-869E-06C9-491D-10752B398B3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5" y="2870165"/>
            <a:ext cx="1637053" cy="3401431"/>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560270E-6047-5207-100D-31DDBF24FA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01602" y="2881977"/>
            <a:ext cx="1637053" cy="3401431"/>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2BD5CEA0-480B-1AE6-2F96-799198C722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70164" y="2874393"/>
            <a:ext cx="1648269" cy="3424736"/>
          </a:xfrm>
          <a:prstGeom prst="rect">
            <a:avLst/>
          </a:prstGeom>
          <a:ln>
            <a:solidFill>
              <a:schemeClr val="tx1"/>
            </a:solidFill>
          </a:ln>
        </p:spPr>
      </p:pic>
      <p:pic>
        <p:nvPicPr>
          <p:cNvPr id="79" name="図 78" descr="グラフィカル ユーザー インターフェイス&#10;&#10;自動的に生成された説明">
            <a:extLst>
              <a:ext uri="{FF2B5EF4-FFF2-40B4-BE49-F238E27FC236}">
                <a16:creationId xmlns:a16="http://schemas.microsoft.com/office/drawing/2014/main" id="{A6A99814-28D6-D66A-226C-873636BD57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9" name="テキスト ボックス 18">
            <a:extLst>
              <a:ext uri="{FF2B5EF4-FFF2-40B4-BE49-F238E27FC236}">
                <a16:creationId xmlns:a16="http://schemas.microsoft.com/office/drawing/2014/main" id="{696D1B4B-1BFC-832B-8E2F-DB1B6A3B7221}"/>
              </a:ext>
            </a:extLst>
          </p:cNvPr>
          <p:cNvSpPr txBox="1"/>
          <p:nvPr/>
        </p:nvSpPr>
        <p:spPr>
          <a:xfrm>
            <a:off x="179512" y="1324653"/>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
        <p:nvSpPr>
          <p:cNvPr id="46" name="テキスト ボックス 45">
            <a:extLst>
              <a:ext uri="{FF2B5EF4-FFF2-40B4-BE49-F238E27FC236}">
                <a16:creationId xmlns:a16="http://schemas.microsoft.com/office/drawing/2014/main" id="{62B68C4B-5420-E68F-B37B-DEAF99255330}"/>
              </a:ext>
            </a:extLst>
          </p:cNvPr>
          <p:cNvSpPr txBox="1"/>
          <p:nvPr/>
        </p:nvSpPr>
        <p:spPr>
          <a:xfrm>
            <a:off x="2507955" y="2072083"/>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青い部分を押す</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20B150F-E72E-980A-643B-060FEDCF4537}"/>
              </a:ext>
            </a:extLst>
          </p:cNvPr>
          <p:cNvSpPr txBox="1"/>
          <p:nvPr/>
        </p:nvSpPr>
        <p:spPr>
          <a:xfrm>
            <a:off x="347251" y="204022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「新規登録」を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0A01BB1-F0A4-1D41-1FE2-80EC11B2FE73}"/>
              </a:ext>
            </a:extLst>
          </p:cNvPr>
          <p:cNvSpPr txBox="1"/>
          <p:nvPr/>
        </p:nvSpPr>
        <p:spPr>
          <a:xfrm>
            <a:off x="4684024" y="205195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画面が表示さ</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れる</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424AD7E-AA35-CA2C-D1BF-62C4969A0F69}"/>
              </a:ext>
            </a:extLst>
          </p:cNvPr>
          <p:cNvSpPr txBox="1"/>
          <p:nvPr/>
        </p:nvSpPr>
        <p:spPr>
          <a:xfrm>
            <a:off x="6743950" y="1956048"/>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マイナンバー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カードありを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06336E0B-DBEE-EF83-94F0-8CC7AF073135}"/>
              </a:ext>
            </a:extLst>
          </p:cNvPr>
          <p:cNvSpPr/>
          <p:nvPr/>
        </p:nvSpPr>
        <p:spPr>
          <a:xfrm>
            <a:off x="2651090" y="3208916"/>
            <a:ext cx="1672518"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690B92CF-373B-7C65-14CA-358BEE299049}"/>
              </a:ext>
            </a:extLst>
          </p:cNvPr>
          <p:cNvSpPr/>
          <p:nvPr/>
        </p:nvSpPr>
        <p:spPr>
          <a:xfrm>
            <a:off x="593709" y="4496871"/>
            <a:ext cx="742693"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図形グループ 69">
            <a:extLst>
              <a:ext uri="{FF2B5EF4-FFF2-40B4-BE49-F238E27FC236}">
                <a16:creationId xmlns:a16="http://schemas.microsoft.com/office/drawing/2014/main" id="{542CF7C6-094D-CD7F-FEBC-C1D22DAF6ABD}"/>
              </a:ext>
            </a:extLst>
          </p:cNvPr>
          <p:cNvGrpSpPr/>
          <p:nvPr/>
        </p:nvGrpSpPr>
        <p:grpSpPr>
          <a:xfrm>
            <a:off x="311291" y="4164135"/>
            <a:ext cx="296587" cy="293005"/>
            <a:chOff x="2897417" y="3995693"/>
            <a:chExt cx="296587" cy="293005"/>
          </a:xfrm>
        </p:grpSpPr>
        <p:sp>
          <p:nvSpPr>
            <p:cNvPr id="70" name="円/楕円 70">
              <a:extLst>
                <a:ext uri="{FF2B5EF4-FFF2-40B4-BE49-F238E27FC236}">
                  <a16:creationId xmlns:a16="http://schemas.microsoft.com/office/drawing/2014/main" id="{18AE1ABD-B32F-BBF9-0EC7-98BD7B0DD90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82504111-AB09-D18D-3D26-E99FB09A667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72" name="図形グループ 61">
            <a:extLst>
              <a:ext uri="{FF2B5EF4-FFF2-40B4-BE49-F238E27FC236}">
                <a16:creationId xmlns:a16="http://schemas.microsoft.com/office/drawing/2014/main" id="{BE23D46B-855E-F498-B90F-2210B4F2755A}"/>
              </a:ext>
            </a:extLst>
          </p:cNvPr>
          <p:cNvGrpSpPr/>
          <p:nvPr/>
        </p:nvGrpSpPr>
        <p:grpSpPr>
          <a:xfrm>
            <a:off x="2507955" y="2904639"/>
            <a:ext cx="296586" cy="293005"/>
            <a:chOff x="3546641" y="3995693"/>
            <a:chExt cx="296586" cy="293005"/>
          </a:xfrm>
        </p:grpSpPr>
        <p:sp>
          <p:nvSpPr>
            <p:cNvPr id="73" name="円/楕円 65">
              <a:extLst>
                <a:ext uri="{FF2B5EF4-FFF2-40B4-BE49-F238E27FC236}">
                  <a16:creationId xmlns:a16="http://schemas.microsoft.com/office/drawing/2014/main" id="{1543F251-797A-16B1-0825-71D8252331D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68">
              <a:extLst>
                <a:ext uri="{FF2B5EF4-FFF2-40B4-BE49-F238E27FC236}">
                  <a16:creationId xmlns:a16="http://schemas.microsoft.com/office/drawing/2014/main" id="{0108DF1C-7ED9-34F1-393C-0000676D4BD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四角形: 角を丸くする 74">
            <a:extLst>
              <a:ext uri="{FF2B5EF4-FFF2-40B4-BE49-F238E27FC236}">
                <a16:creationId xmlns:a16="http://schemas.microsoft.com/office/drawing/2014/main" id="{19D09427-FC95-3008-0FA0-A915C0CF599E}"/>
              </a:ext>
            </a:extLst>
          </p:cNvPr>
          <p:cNvSpPr/>
          <p:nvPr/>
        </p:nvSpPr>
        <p:spPr>
          <a:xfrm>
            <a:off x="6938757" y="4430527"/>
            <a:ext cx="1616297" cy="8952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図形グループ 69">
            <a:extLst>
              <a:ext uri="{FF2B5EF4-FFF2-40B4-BE49-F238E27FC236}">
                <a16:creationId xmlns:a16="http://schemas.microsoft.com/office/drawing/2014/main" id="{848CC5F0-2BFD-EC49-E4DF-8774E43E4596}"/>
              </a:ext>
            </a:extLst>
          </p:cNvPr>
          <p:cNvGrpSpPr/>
          <p:nvPr/>
        </p:nvGrpSpPr>
        <p:grpSpPr>
          <a:xfrm>
            <a:off x="4499992" y="2703947"/>
            <a:ext cx="296586" cy="293005"/>
            <a:chOff x="4232441" y="3995693"/>
            <a:chExt cx="296586" cy="293005"/>
          </a:xfrm>
        </p:grpSpPr>
        <p:sp>
          <p:nvSpPr>
            <p:cNvPr id="77" name="円/楕円 70">
              <a:extLst>
                <a:ext uri="{FF2B5EF4-FFF2-40B4-BE49-F238E27FC236}">
                  <a16:creationId xmlns:a16="http://schemas.microsoft.com/office/drawing/2014/main" id="{2F9F73B1-0CA9-6CD1-F5BB-F788C7AE285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1">
              <a:extLst>
                <a:ext uri="{FF2B5EF4-FFF2-40B4-BE49-F238E27FC236}">
                  <a16:creationId xmlns:a16="http://schemas.microsoft.com/office/drawing/2014/main" id="{6FCB22E1-9006-E168-3AC5-A6445FF7B47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フリーフォーム 92">
            <a:extLst>
              <a:ext uri="{FF2B5EF4-FFF2-40B4-BE49-F238E27FC236}">
                <a16:creationId xmlns:a16="http://schemas.microsoft.com/office/drawing/2014/main" id="{17DBAC32-BBAF-9F4D-5169-250695D526DC}"/>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131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15CCA748-147E-D507-5C7B-0214856CC3D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7005" y="2880989"/>
            <a:ext cx="1638000" cy="3403399"/>
          </a:xfrm>
          <a:prstGeom prst="rect">
            <a:avLst/>
          </a:prstGeom>
          <a:ln>
            <a:solidFill>
              <a:schemeClr val="tx1"/>
            </a:solidFill>
          </a:ln>
        </p:spPr>
      </p:pic>
      <p:pic>
        <p:nvPicPr>
          <p:cNvPr id="9" name="図 8">
            <a:extLst>
              <a:ext uri="{FF2B5EF4-FFF2-40B4-BE49-F238E27FC236}">
                <a16:creationId xmlns:a16="http://schemas.microsoft.com/office/drawing/2014/main" id="{28BEDB2C-B1C9-1645-91D9-7333C07B71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21001" y="2880990"/>
            <a:ext cx="1638000" cy="3403399"/>
          </a:xfrm>
          <a:prstGeom prst="rect">
            <a:avLst/>
          </a:prstGeom>
          <a:ln>
            <a:solidFill>
              <a:schemeClr val="tx1"/>
            </a:solidFill>
          </a:ln>
        </p:spPr>
      </p:pic>
      <p:pic>
        <p:nvPicPr>
          <p:cNvPr id="7" name="図 6">
            <a:extLst>
              <a:ext uri="{FF2B5EF4-FFF2-40B4-BE49-F238E27FC236}">
                <a16:creationId xmlns:a16="http://schemas.microsoft.com/office/drawing/2014/main" id="{6CECC458-5F1A-4907-8953-391D30A0E87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4998" y="2880991"/>
            <a:ext cx="1638000" cy="3403399"/>
          </a:xfrm>
          <a:prstGeom prst="rect">
            <a:avLst/>
          </a:prstGeom>
          <a:ln>
            <a:solidFill>
              <a:schemeClr val="tx1"/>
            </a:solidFill>
          </a:ln>
        </p:spPr>
      </p:pic>
      <p:pic>
        <p:nvPicPr>
          <p:cNvPr id="5" name="図 4">
            <a:extLst>
              <a:ext uri="{FF2B5EF4-FFF2-40B4-BE49-F238E27FC236}">
                <a16:creationId xmlns:a16="http://schemas.microsoft.com/office/drawing/2014/main" id="{D56ADEC0-1024-64AC-10E8-B57DAE2436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995" y="2880992"/>
            <a:ext cx="1638000" cy="340339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63343" y="1934543"/>
            <a:ext cx="205868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❺</a:t>
            </a:r>
            <a:r>
              <a:rPr lang="ja-JP" altLang="en-US" sz="1600" b="1" dirty="0">
                <a:latin typeface="メイリオ"/>
                <a:ea typeface="メイリオ"/>
              </a:rPr>
              <a:t>マイナポータル　</a:t>
            </a:r>
            <a:endParaRPr lang="en-US" altLang="ja-JP" dirty="0"/>
          </a:p>
          <a:p>
            <a:r>
              <a:rPr lang="ja-JP" altLang="en-US" sz="1600" b="1" dirty="0">
                <a:latin typeface="メイリオ"/>
                <a:ea typeface="メイリオ"/>
              </a:rPr>
              <a:t>　の画面で「ログイ</a:t>
            </a:r>
            <a:endParaRPr lang="ja-JP" dirty="0">
              <a:latin typeface="Calibri" panose="020F0502020204030204"/>
              <a:ea typeface="游ゴシック" panose="020B0400000000000000" pitchFamily="34" charset="-128"/>
              <a:cs typeface="Calibri" panose="020F0502020204030204"/>
            </a:endParaRPr>
          </a:p>
          <a:p>
            <a:r>
              <a:rPr lang="ja-JP" altLang="en-US" sz="1600" b="1" dirty="0">
                <a:latin typeface="メイリオ"/>
                <a:ea typeface="メイリオ"/>
              </a:rPr>
              <a:t>　ン」を押す</a:t>
            </a:r>
            <a:endParaRPr lang="ja-JP" dirty="0">
              <a:ea typeface="游ゴシック"/>
              <a:cs typeface="Calibri"/>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613395" y="1982544"/>
            <a:ext cx="205321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➐</a:t>
            </a:r>
            <a:r>
              <a:rPr lang="ja-JP" altLang="en-US" sz="1600" b="1" dirty="0">
                <a:latin typeface="メイリオ"/>
                <a:ea typeface="メイリオ"/>
              </a:rPr>
              <a:t>「次へ」を押す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639487" y="1994586"/>
            <a:ext cx="2127725" cy="707886"/>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➑</a:t>
            </a:r>
            <a:r>
              <a:rPr lang="ja-JP" altLang="en-US" sz="1600" b="1" dirty="0">
                <a:latin typeface="メイリオ"/>
                <a:ea typeface="メイリオ"/>
              </a:rPr>
              <a:t>マイナンバーカードを後ろにかざす</a:t>
            </a:r>
            <a:endParaRPr lang="ja-JP" dirty="0">
              <a:latin typeface="メイリオ"/>
              <a:ea typeface="メイリオ"/>
            </a:endParaRPr>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80176" y="1973186"/>
            <a:ext cx="2409241" cy="95410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❻</a:t>
            </a:r>
            <a:r>
              <a:rPr lang="ja-JP" altLang="en-US" sz="1600" b="1" dirty="0">
                <a:latin typeface="メイリオ"/>
                <a:ea typeface="メイリオ"/>
              </a:rPr>
              <a:t>マイナポータルの</a:t>
            </a:r>
            <a:endParaRPr lang="en-US" altLang="ja-JP" sz="1600" b="1" dirty="0">
              <a:latin typeface="メイリオ"/>
              <a:ea typeface="メイリオ"/>
            </a:endParaRPr>
          </a:p>
          <a:p>
            <a:r>
              <a:rPr lang="ja-JP" altLang="en-US" sz="1600" b="1" dirty="0">
                <a:latin typeface="メイリオ"/>
                <a:ea typeface="メイリオ"/>
              </a:rPr>
              <a:t>　数字</a:t>
            </a:r>
            <a:r>
              <a:rPr lang="en-US" altLang="ja-JP" sz="1600" b="1" dirty="0">
                <a:latin typeface="メイリオ"/>
                <a:ea typeface="メイリオ"/>
              </a:rPr>
              <a:t>4</a:t>
            </a:r>
            <a:r>
              <a:rPr lang="ja-JP" altLang="en-US" sz="1600" b="1" dirty="0">
                <a:latin typeface="メイリオ"/>
                <a:ea typeface="メイリオ"/>
              </a:rPr>
              <a:t>桁のパスワード</a:t>
            </a:r>
            <a:endParaRPr lang="en-US" altLang="ja-JP" sz="1600" b="1" dirty="0">
              <a:latin typeface="メイリオ"/>
              <a:ea typeface="メイリオ"/>
            </a:endParaRPr>
          </a:p>
          <a:p>
            <a:r>
              <a:rPr lang="ja-JP" altLang="en-US" sz="1600" b="1" dirty="0">
                <a:latin typeface="メイリオ"/>
                <a:ea typeface="メイリオ"/>
              </a:rPr>
              <a:t>　を入力する</a:t>
            </a:r>
            <a:endParaRPr lang="en-US" altLang="ja-JP" sz="1600" b="1" dirty="0">
              <a:latin typeface="メイリオ"/>
              <a:ea typeface="メイリオ"/>
            </a:endParaRPr>
          </a:p>
        </p:txBody>
      </p:sp>
      <p:sp>
        <p:nvSpPr>
          <p:cNvPr id="3" name="四角形: 角を丸くする 2">
            <a:extLst>
              <a:ext uri="{FF2B5EF4-FFF2-40B4-BE49-F238E27FC236}">
                <a16:creationId xmlns:a16="http://schemas.microsoft.com/office/drawing/2014/main" id="{1759981D-1192-569E-FCAE-030A6E25E6B4}"/>
              </a:ext>
            </a:extLst>
          </p:cNvPr>
          <p:cNvSpPr/>
          <p:nvPr/>
        </p:nvSpPr>
        <p:spPr>
          <a:xfrm>
            <a:off x="593628" y="5560774"/>
            <a:ext cx="131407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C194A49F-95B9-A01E-C544-07F526BFD195}"/>
              </a:ext>
            </a:extLst>
          </p:cNvPr>
          <p:cNvSpPr/>
          <p:nvPr/>
        </p:nvSpPr>
        <p:spPr>
          <a:xfrm>
            <a:off x="2714397" y="4849336"/>
            <a:ext cx="1462769" cy="5148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2F128113-F906-1061-147C-B84D4A0CDD68}"/>
              </a:ext>
            </a:extLst>
          </p:cNvPr>
          <p:cNvSpPr/>
          <p:nvPr/>
        </p:nvSpPr>
        <p:spPr>
          <a:xfrm>
            <a:off x="4875724" y="5648658"/>
            <a:ext cx="1515191" cy="2721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リーフォーム 83">
            <a:extLst>
              <a:ext uri="{FF2B5EF4-FFF2-40B4-BE49-F238E27FC236}">
                <a16:creationId xmlns:a16="http://schemas.microsoft.com/office/drawing/2014/main" id="{4CBFC50B-D50D-8E84-FFE1-D6B25C647A37}"/>
              </a:ext>
            </a:extLst>
          </p:cNvPr>
          <p:cNvSpPr/>
          <p:nvPr/>
        </p:nvSpPr>
        <p:spPr>
          <a:xfrm>
            <a:off x="1611118" y="5224227"/>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図形グループ 20">
            <a:extLst>
              <a:ext uri="{FF2B5EF4-FFF2-40B4-BE49-F238E27FC236}">
                <a16:creationId xmlns:a16="http://schemas.microsoft.com/office/drawing/2014/main" id="{660C550C-3AC9-0C5A-29B3-0C2B0959B927}"/>
              </a:ext>
            </a:extLst>
          </p:cNvPr>
          <p:cNvGrpSpPr/>
          <p:nvPr/>
        </p:nvGrpSpPr>
        <p:grpSpPr>
          <a:xfrm>
            <a:off x="2644325" y="4556331"/>
            <a:ext cx="296586" cy="293005"/>
            <a:chOff x="6801905" y="3995693"/>
            <a:chExt cx="296586" cy="293005"/>
          </a:xfrm>
        </p:grpSpPr>
        <p:sp>
          <p:nvSpPr>
            <p:cNvPr id="13" name="円/楕円 21">
              <a:extLst>
                <a:ext uri="{FF2B5EF4-FFF2-40B4-BE49-F238E27FC236}">
                  <a16:creationId xmlns:a16="http://schemas.microsoft.com/office/drawing/2014/main" id="{E8DFA477-E3FC-AC6E-4B09-302C80DA75E9}"/>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22">
              <a:extLst>
                <a:ext uri="{FF2B5EF4-FFF2-40B4-BE49-F238E27FC236}">
                  <a16:creationId xmlns:a16="http://schemas.microsoft.com/office/drawing/2014/main" id="{A42B46EA-FA97-FB94-5616-90536527834A}"/>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405C1B9D-CC44-EF33-7088-3258FA469557}"/>
              </a:ext>
            </a:extLst>
          </p:cNvPr>
          <p:cNvSpPr txBox="1"/>
          <p:nvPr/>
        </p:nvSpPr>
        <p:spPr>
          <a:xfrm>
            <a:off x="4442447" y="5370729"/>
            <a:ext cx="452639" cy="523220"/>
          </a:xfrm>
          <a:prstGeom prst="rect">
            <a:avLst/>
          </a:prstGeom>
          <a:noFill/>
        </p:spPr>
        <p:txBody>
          <a:bodyPr wrap="square">
            <a:spAutoFit/>
          </a:bodyPr>
          <a:lstStyle/>
          <a:p>
            <a:r>
              <a:rPr lang="ja-JP" altLang="en-US" sz="2800" b="1" dirty="0">
                <a:solidFill>
                  <a:srgbClr val="009650"/>
                </a:solidFill>
                <a:latin typeface="メイリオ"/>
                <a:ea typeface="メイリオ"/>
              </a:rPr>
              <a:t>➐</a:t>
            </a:r>
            <a:endParaRPr lang="ja-JP" altLang="en-US" sz="2800" dirty="0"/>
          </a:p>
        </p:txBody>
      </p:sp>
      <p:sp>
        <p:nvSpPr>
          <p:cNvPr id="26" name="テキスト ボックス 25">
            <a:extLst>
              <a:ext uri="{FF2B5EF4-FFF2-40B4-BE49-F238E27FC236}">
                <a16:creationId xmlns:a16="http://schemas.microsoft.com/office/drawing/2014/main" id="{FE9E97B8-E10F-0A0B-93D4-84E79A578D95}"/>
              </a:ext>
            </a:extLst>
          </p:cNvPr>
          <p:cNvSpPr txBox="1"/>
          <p:nvPr/>
        </p:nvSpPr>
        <p:spPr>
          <a:xfrm>
            <a:off x="6590050" y="2704530"/>
            <a:ext cx="428397" cy="461665"/>
          </a:xfrm>
          <a:prstGeom prst="rect">
            <a:avLst/>
          </a:prstGeom>
          <a:noFill/>
        </p:spPr>
        <p:txBody>
          <a:bodyPr wrap="square">
            <a:spAutoFit/>
          </a:bodyPr>
          <a:lstStyle/>
          <a:p>
            <a:r>
              <a:rPr lang="ja-JP" altLang="en-US" sz="2400" b="1" dirty="0">
                <a:solidFill>
                  <a:srgbClr val="009650"/>
                </a:solidFill>
                <a:latin typeface="メイリオ"/>
                <a:ea typeface="メイリオ"/>
              </a:rPr>
              <a:t>➑</a:t>
            </a:r>
            <a:endParaRPr lang="ja-JP" altLang="en-US" sz="2400" dirty="0"/>
          </a:p>
        </p:txBody>
      </p:sp>
      <p:sp>
        <p:nvSpPr>
          <p:cNvPr id="22" name="テキスト ボックス 21">
            <a:extLst>
              <a:ext uri="{FF2B5EF4-FFF2-40B4-BE49-F238E27FC236}">
                <a16:creationId xmlns:a16="http://schemas.microsoft.com/office/drawing/2014/main" id="{9E695591-F405-4EBC-ACB5-B85CFFA8E842}"/>
              </a:ext>
            </a:extLst>
          </p:cNvPr>
          <p:cNvSpPr txBox="1"/>
          <p:nvPr/>
        </p:nvSpPr>
        <p:spPr>
          <a:xfrm>
            <a:off x="179512" y="1324653"/>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125901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メール&#10;&#10;自動的に生成された説明">
            <a:extLst>
              <a:ext uri="{FF2B5EF4-FFF2-40B4-BE49-F238E27FC236}">
                <a16:creationId xmlns:a16="http://schemas.microsoft.com/office/drawing/2014/main" id="{5B628B3E-9AE2-FA90-4959-91631CDE64A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7332" y="2852936"/>
            <a:ext cx="1637729" cy="3402837"/>
          </a:xfrm>
          <a:prstGeom prst="rect">
            <a:avLst/>
          </a:prstGeom>
          <a:ln>
            <a:solidFill>
              <a:schemeClr val="tx1"/>
            </a:solidFill>
          </a:ln>
        </p:spPr>
      </p:pic>
      <p:pic>
        <p:nvPicPr>
          <p:cNvPr id="3" name="図 2" descr="グラフィカル ユーザー インターフェイス, アプリケーション&#10;&#10;自動的に生成された説明">
            <a:extLst>
              <a:ext uri="{FF2B5EF4-FFF2-40B4-BE49-F238E27FC236}">
                <a16:creationId xmlns:a16="http://schemas.microsoft.com/office/drawing/2014/main" id="{19BB75F3-65DD-DF32-AB06-AF2EB1A5C42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37876" y="2876263"/>
            <a:ext cx="1637326" cy="340200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167503" y="2168377"/>
            <a:ext cx="2291676" cy="707886"/>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❾</a:t>
            </a:r>
            <a:r>
              <a:rPr lang="ja-JP" altLang="en-US" sz="1600" b="1" dirty="0">
                <a:latin typeface="メイリオ"/>
                <a:ea typeface="メイリオ"/>
              </a:rPr>
              <a:t>読み取りが完了したら、カードを外す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58170" y="219506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⓫</a:t>
            </a:r>
            <a:r>
              <a:rPr lang="ja-JP" altLang="en-US" sz="1600" b="1" dirty="0">
                <a:latin typeface="メイリオ"/>
                <a:ea typeface="メイリオ"/>
              </a:rPr>
              <a:t>外部サイトと</a:t>
            </a:r>
            <a:endParaRPr lang="en-US" altLang="ja-JP" sz="1600" b="1" dirty="0">
              <a:latin typeface="メイリオ"/>
              <a:ea typeface="メイリオ"/>
            </a:endParaRPr>
          </a:p>
          <a:p>
            <a:r>
              <a:rPr lang="ja-JP" altLang="en-US" sz="1600" b="1" dirty="0">
                <a:latin typeface="メイリオ"/>
                <a:ea typeface="メイリオ"/>
              </a:rPr>
              <a:t>　の連携を押す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217709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⓬</a:t>
            </a:r>
            <a:r>
              <a:rPr lang="ja-JP" altLang="en-US" sz="1600" b="1" dirty="0">
                <a:latin typeface="メイリオ"/>
                <a:ea typeface="メイリオ"/>
              </a:rPr>
              <a:t>上にスクロー</a:t>
            </a:r>
            <a:endParaRPr lang="en-US" altLang="ja-JP" sz="1600" b="1" dirty="0">
              <a:latin typeface="メイリオ"/>
              <a:ea typeface="メイリオ"/>
            </a:endParaRPr>
          </a:p>
          <a:p>
            <a:r>
              <a:rPr lang="ja-JP" altLang="en-US" sz="1600" b="1" dirty="0">
                <a:latin typeface="メイリオ"/>
                <a:ea typeface="メイリオ"/>
              </a:rPr>
              <a:t>　ルをする</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462229" y="2177096"/>
            <a:ext cx="2105151" cy="707886"/>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❿</a:t>
            </a:r>
            <a:r>
              <a:rPr lang="ja-JP" altLang="en-US" sz="1600" b="1" dirty="0">
                <a:latin typeface="メイリオ"/>
                <a:ea typeface="メイリオ"/>
              </a:rPr>
              <a:t>左上の「　」を</a:t>
            </a:r>
            <a:endParaRPr lang="en-US" altLang="ja-JP" sz="1600" b="1" dirty="0">
              <a:latin typeface="メイリオ"/>
              <a:ea typeface="メイリオ"/>
            </a:endParaRPr>
          </a:p>
          <a:p>
            <a:r>
              <a:rPr lang="ja-JP" altLang="en-US" sz="1600" b="1" dirty="0">
                <a:latin typeface="メイリオ"/>
                <a:ea typeface="メイリオ"/>
              </a:rPr>
              <a:t>　押す</a:t>
            </a:r>
            <a:endParaRPr lang="en-US" altLang="ja-JP" sz="1600" b="1" dirty="0">
              <a:latin typeface="メイリオ"/>
              <a:ea typeface="メイリオ"/>
            </a:endParaRPr>
          </a:p>
        </p:txBody>
      </p:sp>
      <p:pic>
        <p:nvPicPr>
          <p:cNvPr id="8" name="図 7" descr="グラフィカル ユーザー インターフェイス, アプリケーション&#10;&#10;自動的に生成された説明">
            <a:extLst>
              <a:ext uri="{FF2B5EF4-FFF2-40B4-BE49-F238E27FC236}">
                <a16:creationId xmlns:a16="http://schemas.microsoft.com/office/drawing/2014/main" id="{86D115C4-6494-1C03-726D-32D106809E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8939" y="2876263"/>
            <a:ext cx="1637326" cy="3402000"/>
          </a:xfrm>
          <a:prstGeom prst="rect">
            <a:avLst/>
          </a:prstGeom>
          <a:ln>
            <a:solidFill>
              <a:schemeClr val="tx1"/>
            </a:solidFill>
          </a:ln>
        </p:spPr>
      </p:pic>
      <p:pic>
        <p:nvPicPr>
          <p:cNvPr id="10" name="図 9" descr="グラフィカル ユーザー インターフェイス, アプリケーション, Teams&#10;&#10;自動的に生成された説明">
            <a:extLst>
              <a:ext uri="{FF2B5EF4-FFF2-40B4-BE49-F238E27FC236}">
                <a16:creationId xmlns:a16="http://schemas.microsoft.com/office/drawing/2014/main" id="{EBFF2EFE-A9A7-D7D9-93B4-38703C5C534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75204" y="2876263"/>
            <a:ext cx="1637326" cy="3402000"/>
          </a:xfrm>
          <a:prstGeom prst="rect">
            <a:avLst/>
          </a:prstGeom>
          <a:ln>
            <a:solidFill>
              <a:schemeClr val="tx1"/>
            </a:solidFill>
          </a:ln>
        </p:spPr>
      </p:pic>
      <p:sp>
        <p:nvSpPr>
          <p:cNvPr id="7" name="四角形: 角を丸くする 6">
            <a:extLst>
              <a:ext uri="{FF2B5EF4-FFF2-40B4-BE49-F238E27FC236}">
                <a16:creationId xmlns:a16="http://schemas.microsoft.com/office/drawing/2014/main" id="{7E4493F5-9595-388D-98B4-3EF91E710FF4}"/>
              </a:ext>
            </a:extLst>
          </p:cNvPr>
          <p:cNvSpPr/>
          <p:nvPr/>
        </p:nvSpPr>
        <p:spPr>
          <a:xfrm>
            <a:off x="2683134" y="3187876"/>
            <a:ext cx="194015" cy="1916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1A9A6C40-9A8E-21CD-4679-B24ED53751FB}"/>
              </a:ext>
            </a:extLst>
          </p:cNvPr>
          <p:cNvSpPr/>
          <p:nvPr/>
        </p:nvSpPr>
        <p:spPr>
          <a:xfrm>
            <a:off x="4879282" y="4413635"/>
            <a:ext cx="1555754" cy="208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矢印: 下 18">
            <a:extLst>
              <a:ext uri="{FF2B5EF4-FFF2-40B4-BE49-F238E27FC236}">
                <a16:creationId xmlns:a16="http://schemas.microsoft.com/office/drawing/2014/main" id="{2B2B3260-CB16-3DD8-7466-B9825781BA35}"/>
              </a:ext>
            </a:extLst>
          </p:cNvPr>
          <p:cNvSpPr/>
          <p:nvPr/>
        </p:nvSpPr>
        <p:spPr>
          <a:xfrm flipV="1">
            <a:off x="7564081" y="4047219"/>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a:extLst>
              <a:ext uri="{FF2B5EF4-FFF2-40B4-BE49-F238E27FC236}">
                <a16:creationId xmlns:a16="http://schemas.microsoft.com/office/drawing/2014/main" id="{3D8E4240-EBFC-4832-E6B4-6C8CB23BE80F}"/>
              </a:ext>
            </a:extLst>
          </p:cNvPr>
          <p:cNvPicPr>
            <a:picLocks noChangeAspect="1"/>
          </p:cNvPicPr>
          <p:nvPr/>
        </p:nvPicPr>
        <p:blipFill>
          <a:blip r:embed="rId7"/>
          <a:stretch>
            <a:fillRect/>
          </a:stretch>
        </p:blipFill>
        <p:spPr>
          <a:xfrm>
            <a:off x="3686997" y="2313991"/>
            <a:ext cx="247685" cy="166711"/>
          </a:xfrm>
          <a:prstGeom prst="rect">
            <a:avLst/>
          </a:prstGeom>
        </p:spPr>
      </p:pic>
      <p:sp>
        <p:nvSpPr>
          <p:cNvPr id="15" name="テキスト ボックス 14">
            <a:extLst>
              <a:ext uri="{FF2B5EF4-FFF2-40B4-BE49-F238E27FC236}">
                <a16:creationId xmlns:a16="http://schemas.microsoft.com/office/drawing/2014/main" id="{11581658-4503-63F3-CC68-31B6703864EB}"/>
              </a:ext>
            </a:extLst>
          </p:cNvPr>
          <p:cNvSpPr txBox="1"/>
          <p:nvPr/>
        </p:nvSpPr>
        <p:spPr>
          <a:xfrm>
            <a:off x="2271261" y="2932129"/>
            <a:ext cx="39713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❿</a:t>
            </a:r>
            <a:endParaRPr lang="ja-JP" altLang="en-US" sz="2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32C6D99E-F3CC-5112-DB1B-0443DD9607AE}"/>
              </a:ext>
            </a:extLst>
          </p:cNvPr>
          <p:cNvSpPr txBox="1"/>
          <p:nvPr/>
        </p:nvSpPr>
        <p:spPr>
          <a:xfrm>
            <a:off x="4442447" y="4152025"/>
            <a:ext cx="497391"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⓫</a:t>
            </a:r>
            <a:endParaRPr lang="ja-JP" altLang="en-US" sz="20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3FC20974-C8E1-12E1-690B-56238DEF292C}"/>
              </a:ext>
            </a:extLst>
          </p:cNvPr>
          <p:cNvSpPr txBox="1"/>
          <p:nvPr/>
        </p:nvSpPr>
        <p:spPr>
          <a:xfrm>
            <a:off x="6598420" y="4249946"/>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⓬</a:t>
            </a:r>
            <a:endParaRPr lang="ja-JP" altLang="en-US" sz="28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6E4A4C77-9EF4-4C70-B524-B125CCB7460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53327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5657CE8-C6C9-1516-0A22-982512FAC6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8940" y="2876263"/>
            <a:ext cx="1637326" cy="340200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167503" y="1988792"/>
            <a:ext cx="2324241" cy="954107"/>
          </a:xfrm>
          <a:prstGeom prst="rect">
            <a:avLst/>
          </a:prstGeom>
          <a:noFill/>
        </p:spPr>
        <p:txBody>
          <a:bodyPr wrap="square" lIns="91440" tIns="45720" rIns="91440" bIns="45720" rtlCol="0" anchor="t">
            <a:spAutoFit/>
          </a:bodyPr>
          <a:lstStyle/>
          <a:p>
            <a:pPr marL="363538" indent="-363538"/>
            <a:r>
              <a:rPr lang="ja-JP" altLang="en-US" sz="2400" b="1" dirty="0">
                <a:solidFill>
                  <a:srgbClr val="009650"/>
                </a:solidFill>
                <a:latin typeface="メイリオ"/>
                <a:ea typeface="メイリオ"/>
              </a:rPr>
              <a:t>⓭</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ネット」の項目から「つなぐ」を押す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69938" y="1988792"/>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⓯</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　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658732" y="1980614"/>
            <a:ext cx="2105151" cy="892552"/>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⓰</a:t>
            </a:r>
            <a:r>
              <a:rPr lang="ja-JP" altLang="en-US" sz="1400" b="1" dirty="0">
                <a:latin typeface="メイリオ"/>
                <a:ea typeface="メイリオ"/>
              </a:rPr>
              <a:t>つながっているウェ</a:t>
            </a:r>
            <a:endParaRPr lang="en-US" altLang="ja-JP" sz="1600" b="1" dirty="0">
              <a:latin typeface="メイリオ"/>
              <a:ea typeface="メイリオ"/>
            </a:endParaRPr>
          </a:p>
          <a:p>
            <a:r>
              <a:rPr lang="ja-JP" altLang="en-US" sz="1400" b="1" dirty="0">
                <a:latin typeface="メイリオ"/>
                <a:ea typeface="メイリオ"/>
              </a:rPr>
              <a:t>　ブサイトから「</a:t>
            </a:r>
            <a:r>
              <a:rPr lang="ja-JP" altLang="en-US" sz="1400" b="1" dirty="0" err="1">
                <a:latin typeface="メイリオ"/>
                <a:ea typeface="メイリオ"/>
              </a:rPr>
              <a:t>ねん</a:t>
            </a:r>
            <a:endParaRPr lang="en-US" altLang="ja-JP" sz="1600" b="1" dirty="0">
              <a:latin typeface="メイリオ"/>
              <a:ea typeface="メイリオ"/>
            </a:endParaRPr>
          </a:p>
          <a:p>
            <a:r>
              <a:rPr lang="ja-JP" altLang="en-US" sz="1400" b="1" dirty="0">
                <a:latin typeface="メイリオ"/>
                <a:ea typeface="メイリオ"/>
              </a:rPr>
              <a:t>　</a:t>
            </a:r>
            <a:r>
              <a:rPr lang="ja-JP" altLang="en-US" sz="1400" b="1" dirty="0" err="1">
                <a:latin typeface="メイリオ"/>
                <a:ea typeface="メイリオ"/>
              </a:rPr>
              <a:t>きん</a:t>
            </a:r>
            <a:r>
              <a:rPr lang="ja-JP" altLang="en-US" sz="1400" b="1" dirty="0">
                <a:latin typeface="メイリオ"/>
                <a:ea typeface="メイリオ"/>
              </a:rPr>
              <a:t>ネット」を押す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286801" y="1946114"/>
            <a:ext cx="2321204" cy="954107"/>
          </a:xfrm>
          <a:prstGeom prst="rect">
            <a:avLst/>
          </a:prstGeom>
          <a:noFill/>
        </p:spPr>
        <p:txBody>
          <a:bodyPr wrap="square" lIns="91440" tIns="45720" rIns="91440" bIns="45720" anchor="t">
            <a:spAutoFit/>
          </a:bodyPr>
          <a:lstStyle/>
          <a:p>
            <a:pPr marL="265113" indent="-265113"/>
            <a:r>
              <a:rPr lang="ja-JP" altLang="en-US" sz="2400" b="1" dirty="0">
                <a:solidFill>
                  <a:srgbClr val="009650"/>
                </a:solidFill>
                <a:latin typeface="メイリオ"/>
                <a:ea typeface="メイリオ"/>
              </a:rPr>
              <a:t>⓮</a:t>
            </a:r>
            <a:r>
              <a:rPr lang="ja-JP" altLang="en-US" sz="1600" b="1" dirty="0">
                <a:latin typeface="メイリオ"/>
                <a:ea typeface="メイリオ"/>
              </a:rPr>
              <a:t>利用規約を確認して同意するに「✓」を入れ「次へ」を押す</a:t>
            </a:r>
            <a:endParaRPr lang="en-US" altLang="ja-JP" sz="1600" b="1" dirty="0">
              <a:latin typeface="メイリオ"/>
              <a:ea typeface="メイリオ"/>
            </a:endParaRPr>
          </a:p>
        </p:txBody>
      </p:sp>
      <p:sp>
        <p:nvSpPr>
          <p:cNvPr id="27" name="四角形: 角を丸くする 26">
            <a:extLst>
              <a:ext uri="{FF2B5EF4-FFF2-40B4-BE49-F238E27FC236}">
                <a16:creationId xmlns:a16="http://schemas.microsoft.com/office/drawing/2014/main" id="{87F89B16-9561-1577-5771-35C49BC6A23E}"/>
              </a:ext>
            </a:extLst>
          </p:cNvPr>
          <p:cNvSpPr/>
          <p:nvPr/>
        </p:nvSpPr>
        <p:spPr>
          <a:xfrm>
            <a:off x="547210" y="5824721"/>
            <a:ext cx="1563535" cy="1943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8138C728-DAC6-DB54-A9BC-D51E5B3E02FE}"/>
              </a:ext>
            </a:extLst>
          </p:cNvPr>
          <p:cNvSpPr txBox="1"/>
          <p:nvPr/>
        </p:nvSpPr>
        <p:spPr>
          <a:xfrm>
            <a:off x="2006587" y="5495885"/>
            <a:ext cx="437344"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⓭</a:t>
            </a:r>
            <a:endParaRPr lang="ja-JP" altLang="en-US" sz="20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3DFC7556-F334-40B7-A5D8-1FCEC5E43E4E}"/>
              </a:ext>
            </a:extLst>
          </p:cNvPr>
          <p:cNvGrpSpPr/>
          <p:nvPr/>
        </p:nvGrpSpPr>
        <p:grpSpPr>
          <a:xfrm>
            <a:off x="2266144" y="2876263"/>
            <a:ext cx="2035712" cy="3402000"/>
            <a:chOff x="2266144" y="2829308"/>
            <a:chExt cx="2035712" cy="3402000"/>
          </a:xfrm>
        </p:grpSpPr>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82DE07C2-D30D-74E7-D38D-194F9A9D19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4530" y="2829308"/>
              <a:ext cx="1637326" cy="3402000"/>
            </a:xfrm>
            <a:prstGeom prst="rect">
              <a:avLst/>
            </a:prstGeom>
            <a:ln>
              <a:solidFill>
                <a:schemeClr val="tx1"/>
              </a:solidFill>
            </a:ln>
          </p:spPr>
        </p:pic>
        <p:sp>
          <p:nvSpPr>
            <p:cNvPr id="28" name="四角形: 角を丸くする 27">
              <a:extLst>
                <a:ext uri="{FF2B5EF4-FFF2-40B4-BE49-F238E27FC236}">
                  <a16:creationId xmlns:a16="http://schemas.microsoft.com/office/drawing/2014/main" id="{14921654-D89B-A6BA-215C-6DFA403C58CC}"/>
                </a:ext>
              </a:extLst>
            </p:cNvPr>
            <p:cNvSpPr/>
            <p:nvPr/>
          </p:nvSpPr>
          <p:spPr>
            <a:xfrm>
              <a:off x="2723344" y="4406237"/>
              <a:ext cx="1512431" cy="7061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8E89710-A5E5-B8DC-E433-18DDCAB47817}"/>
                </a:ext>
              </a:extLst>
            </p:cNvPr>
            <p:cNvSpPr txBox="1"/>
            <p:nvPr/>
          </p:nvSpPr>
          <p:spPr>
            <a:xfrm>
              <a:off x="2266144" y="4387877"/>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⓮</a:t>
              </a:r>
              <a:endParaRPr lang="ja-JP" altLang="en-US" sz="2000" dirty="0">
                <a:latin typeface="メイリオ" panose="020B0604030504040204" pitchFamily="50" charset="-128"/>
                <a:ea typeface="メイリオ" panose="020B0604030504040204" pitchFamily="50" charset="-128"/>
              </a:endParaRPr>
            </a:p>
          </p:txBody>
        </p:sp>
      </p:grpSp>
      <p:grpSp>
        <p:nvGrpSpPr>
          <p:cNvPr id="5" name="グループ化 4">
            <a:extLst>
              <a:ext uri="{FF2B5EF4-FFF2-40B4-BE49-F238E27FC236}">
                <a16:creationId xmlns:a16="http://schemas.microsoft.com/office/drawing/2014/main" id="{FBC2BAE1-26FB-4AF1-AE44-DE402FA6D6AC}"/>
              </a:ext>
            </a:extLst>
          </p:cNvPr>
          <p:cNvGrpSpPr/>
          <p:nvPr/>
        </p:nvGrpSpPr>
        <p:grpSpPr>
          <a:xfrm>
            <a:off x="4452502" y="2864604"/>
            <a:ext cx="2050939" cy="3425318"/>
            <a:chOff x="4456516" y="2805991"/>
            <a:chExt cx="2050939" cy="3425318"/>
          </a:xfrm>
        </p:grpSpPr>
        <p:pic>
          <p:nvPicPr>
            <p:cNvPr id="20" name="図 19" descr="テキスト, 手紙&#10;&#10;自動的に生成された説明">
              <a:extLst>
                <a:ext uri="{FF2B5EF4-FFF2-40B4-BE49-F238E27FC236}">
                  <a16:creationId xmlns:a16="http://schemas.microsoft.com/office/drawing/2014/main" id="{8430B460-D611-7F88-7C06-08A76341F4E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58906" y="2805991"/>
              <a:ext cx="1648549" cy="3425318"/>
            </a:xfrm>
            <a:prstGeom prst="rect">
              <a:avLst/>
            </a:prstGeom>
            <a:ln>
              <a:solidFill>
                <a:schemeClr val="tx1"/>
              </a:solidFill>
            </a:ln>
          </p:spPr>
        </p:pic>
        <p:sp>
          <p:nvSpPr>
            <p:cNvPr id="25" name="四角形: 角を丸くする 24">
              <a:extLst>
                <a:ext uri="{FF2B5EF4-FFF2-40B4-BE49-F238E27FC236}">
                  <a16:creationId xmlns:a16="http://schemas.microsoft.com/office/drawing/2014/main" id="{B81E8C33-473A-567C-07A2-A0D9E6F8C2AA}"/>
                </a:ext>
              </a:extLst>
            </p:cNvPr>
            <p:cNvSpPr/>
            <p:nvPr/>
          </p:nvSpPr>
          <p:spPr>
            <a:xfrm>
              <a:off x="4963100" y="4839493"/>
              <a:ext cx="1440160" cy="21711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90652805-AE2E-B455-5478-D4D1C4958993}"/>
                </a:ext>
              </a:extLst>
            </p:cNvPr>
            <p:cNvSpPr txBox="1"/>
            <p:nvPr/>
          </p:nvSpPr>
          <p:spPr>
            <a:xfrm>
              <a:off x="4456516" y="4649487"/>
              <a:ext cx="55705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⓯</a:t>
              </a:r>
              <a:endParaRPr lang="ja-JP" altLang="en-US" sz="2000" dirty="0">
                <a:latin typeface="メイリオ" panose="020B0604030504040204" pitchFamily="50" charset="-128"/>
                <a:ea typeface="メイリオ" panose="020B0604030504040204" pitchFamily="50" charset="-128"/>
              </a:endParaRPr>
            </a:p>
          </p:txBody>
        </p:sp>
      </p:grpSp>
      <p:grpSp>
        <p:nvGrpSpPr>
          <p:cNvPr id="8" name="グループ化 7">
            <a:extLst>
              <a:ext uri="{FF2B5EF4-FFF2-40B4-BE49-F238E27FC236}">
                <a16:creationId xmlns:a16="http://schemas.microsoft.com/office/drawing/2014/main" id="{E6842133-FBD5-4DB3-A7A8-488C16035BA7}"/>
              </a:ext>
            </a:extLst>
          </p:cNvPr>
          <p:cNvGrpSpPr/>
          <p:nvPr/>
        </p:nvGrpSpPr>
        <p:grpSpPr>
          <a:xfrm>
            <a:off x="6521910" y="2864604"/>
            <a:ext cx="2095920" cy="3401999"/>
            <a:chOff x="6521910" y="2780928"/>
            <a:chExt cx="2095920" cy="3401999"/>
          </a:xfrm>
        </p:grpSpPr>
        <p:pic>
          <p:nvPicPr>
            <p:cNvPr id="30" name="図 29" descr="テキスト が含まれている画像&#10;&#10;自動的に生成された説明">
              <a:extLst>
                <a:ext uri="{FF2B5EF4-FFF2-40B4-BE49-F238E27FC236}">
                  <a16:creationId xmlns:a16="http://schemas.microsoft.com/office/drawing/2014/main" id="{EB580F91-3D89-EEE0-DF92-AA95E91D5F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80504" y="2780928"/>
              <a:ext cx="1637326" cy="3401999"/>
            </a:xfrm>
            <a:prstGeom prst="rect">
              <a:avLst/>
            </a:prstGeom>
            <a:ln>
              <a:solidFill>
                <a:schemeClr val="tx1"/>
              </a:solidFill>
            </a:ln>
          </p:spPr>
        </p:pic>
        <p:sp>
          <p:nvSpPr>
            <p:cNvPr id="29" name="四角形: 角を丸くする 28">
              <a:extLst>
                <a:ext uri="{FF2B5EF4-FFF2-40B4-BE49-F238E27FC236}">
                  <a16:creationId xmlns:a16="http://schemas.microsoft.com/office/drawing/2014/main" id="{E733ECC1-61E5-3C48-B3F9-844BBDAC463A}"/>
                </a:ext>
              </a:extLst>
            </p:cNvPr>
            <p:cNvSpPr/>
            <p:nvPr/>
          </p:nvSpPr>
          <p:spPr>
            <a:xfrm>
              <a:off x="6985268" y="4204695"/>
              <a:ext cx="1623944" cy="255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31691E96-8CCF-7E1B-1F10-8DC185C9B903}"/>
                </a:ext>
              </a:extLst>
            </p:cNvPr>
            <p:cNvSpPr txBox="1"/>
            <p:nvPr/>
          </p:nvSpPr>
          <p:spPr>
            <a:xfrm>
              <a:off x="6521910" y="3943085"/>
              <a:ext cx="45474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⓰</a:t>
              </a:r>
              <a:endParaRPr lang="ja-JP" altLang="en-US" sz="2000" dirty="0">
                <a:latin typeface="メイリオ" panose="020B0604030504040204" pitchFamily="50" charset="-128"/>
                <a:ea typeface="メイリオ" panose="020B0604030504040204" pitchFamily="50" charset="-128"/>
              </a:endParaRPr>
            </a:p>
          </p:txBody>
        </p:sp>
      </p:grpSp>
      <p:sp>
        <p:nvSpPr>
          <p:cNvPr id="21" name="テキスト ボックス 20">
            <a:extLst>
              <a:ext uri="{FF2B5EF4-FFF2-40B4-BE49-F238E27FC236}">
                <a16:creationId xmlns:a16="http://schemas.microsoft.com/office/drawing/2014/main" id="{E3B0CAB3-7C5C-4F0F-8428-E690F205814A}"/>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3867191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10;&#10;自動的に生成された説明">
            <a:extLst>
              <a:ext uri="{FF2B5EF4-FFF2-40B4-BE49-F238E27FC236}">
                <a16:creationId xmlns:a16="http://schemas.microsoft.com/office/drawing/2014/main" id="{6844F62E-7595-7B69-98FF-63E69668900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6099" y="2859098"/>
            <a:ext cx="1642099" cy="3411916"/>
          </a:xfrm>
          <a:prstGeom prst="rect">
            <a:avLst/>
          </a:prstGeom>
          <a:ln>
            <a:solidFill>
              <a:schemeClr val="tx1"/>
            </a:solidFill>
          </a:ln>
        </p:spPr>
      </p:pic>
      <p:pic>
        <p:nvPicPr>
          <p:cNvPr id="26" name="図 25" descr="テキスト&#10;&#10;自動的に生成された説明">
            <a:extLst>
              <a:ext uri="{FF2B5EF4-FFF2-40B4-BE49-F238E27FC236}">
                <a16:creationId xmlns:a16="http://schemas.microsoft.com/office/drawing/2014/main" id="{004C6374-E3B1-6EDF-E46D-625AF2EBB7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5027" y="2852936"/>
            <a:ext cx="1639135" cy="3405757"/>
          </a:xfrm>
          <a:prstGeom prst="rect">
            <a:avLst/>
          </a:prstGeom>
          <a:ln>
            <a:solidFill>
              <a:schemeClr val="tx1"/>
            </a:solidFill>
          </a:ln>
        </p:spPr>
      </p:pic>
      <p:pic>
        <p:nvPicPr>
          <p:cNvPr id="28" name="図 27" descr="グラフィカル ユーザー インターフェイス, テキスト, アプリケーション, メール&#10;&#10;自動的に生成された説明">
            <a:extLst>
              <a:ext uri="{FF2B5EF4-FFF2-40B4-BE49-F238E27FC236}">
                <a16:creationId xmlns:a16="http://schemas.microsoft.com/office/drawing/2014/main" id="{5031AAD8-5946-928A-7D0C-9F15EDF48E4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87085" y="2859097"/>
            <a:ext cx="1639134" cy="3405756"/>
          </a:xfrm>
          <a:prstGeom prst="rect">
            <a:avLst/>
          </a:prstGeom>
          <a:ln>
            <a:solidFill>
              <a:schemeClr val="tx1"/>
            </a:solidFill>
          </a:ln>
        </p:spPr>
      </p:pic>
      <p:pic>
        <p:nvPicPr>
          <p:cNvPr id="30" name="図 29" descr="テキスト, 手紙&#10;&#10;自動的に生成された説明">
            <a:extLst>
              <a:ext uri="{FF2B5EF4-FFF2-40B4-BE49-F238E27FC236}">
                <a16:creationId xmlns:a16="http://schemas.microsoft.com/office/drawing/2014/main" id="{3AC62998-246D-90F6-C9C7-BA6CD401595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7360" y="2852936"/>
            <a:ext cx="1642099" cy="3411916"/>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276160" y="2132998"/>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⓱</a:t>
            </a:r>
            <a:r>
              <a:rPr lang="ja-JP" altLang="en-US" sz="1600" b="1" dirty="0">
                <a:latin typeface="メイリオ"/>
                <a:ea typeface="メイリオ"/>
              </a:rPr>
              <a:t>上にスクロール</a:t>
            </a:r>
            <a:endParaRPr lang="en-US" altLang="ja-JP" sz="1600" b="1" dirty="0">
              <a:latin typeface="メイリオ"/>
              <a:ea typeface="メイリオ"/>
            </a:endParaRPr>
          </a:p>
          <a:p>
            <a:r>
              <a:rPr lang="ja-JP" altLang="en-US" sz="1600" b="1" dirty="0">
                <a:latin typeface="メイリオ"/>
                <a:ea typeface="メイリオ"/>
              </a:rPr>
              <a:t>　する</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507029" y="1989929"/>
            <a:ext cx="2105150"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a:ea typeface="メイリオ"/>
              </a:rPr>
              <a:t>⓳</a:t>
            </a:r>
            <a:r>
              <a:rPr lang="ja-JP" altLang="en-US" sz="1600" b="1" dirty="0">
                <a:latin typeface="メイリオ"/>
                <a:ea typeface="メイリオ"/>
              </a:rPr>
              <a:t>お知らせメールの配信希望を選択する</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741185" y="1956403"/>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⓴</a:t>
            </a:r>
            <a:r>
              <a:rPr lang="ja-JP" altLang="en-US" sz="1600" b="1" dirty="0">
                <a:latin typeface="メイリオ"/>
                <a:ea typeface="メイリオ"/>
              </a:rPr>
              <a:t>「登録</a:t>
            </a:r>
            <a:r>
              <a:rPr lang="en-US" altLang="ja-JP" sz="1600" b="1" dirty="0">
                <a:latin typeface="メイリオ"/>
                <a:ea typeface="メイリオ"/>
              </a:rPr>
              <a:t>/</a:t>
            </a:r>
            <a:r>
              <a:rPr lang="ja-JP" altLang="en-US" sz="1600" b="1" dirty="0">
                <a:latin typeface="メイリオ"/>
                <a:ea typeface="メイリオ"/>
              </a:rPr>
              <a:t>変更内</a:t>
            </a:r>
            <a:endParaRPr lang="en-US" altLang="ja-JP" sz="1600" b="1" dirty="0">
              <a:latin typeface="メイリオ"/>
              <a:ea typeface="メイリオ"/>
            </a:endParaRPr>
          </a:p>
          <a:p>
            <a:r>
              <a:rPr lang="ja-JP" altLang="en-US" sz="1600" b="1" dirty="0">
                <a:latin typeface="メイリオ"/>
                <a:ea typeface="メイリオ"/>
              </a:rPr>
              <a:t>　容を確認する」</a:t>
            </a:r>
            <a:endParaRPr lang="en-US" altLang="ja-JP" sz="1600" b="1" dirty="0">
              <a:latin typeface="メイリオ"/>
              <a:ea typeface="メイリオ"/>
            </a:endParaRPr>
          </a:p>
          <a:p>
            <a:r>
              <a:rPr lang="ja-JP" altLang="en-US" sz="1600" b="1" dirty="0">
                <a:latin typeface="メイリオ"/>
                <a:ea typeface="メイリオ"/>
              </a:rPr>
              <a:t>　を押す</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502853" y="2145050"/>
            <a:ext cx="2105151" cy="707886"/>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⓲</a:t>
            </a:r>
            <a:r>
              <a:rPr lang="ja-JP" altLang="en-US" sz="1600" b="1" dirty="0">
                <a:latin typeface="メイリオ"/>
                <a:ea typeface="メイリオ"/>
              </a:rPr>
              <a:t>メールアドレス</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a:ea typeface="メイリオ"/>
              </a:rPr>
              <a:t>　を入力する</a:t>
            </a:r>
            <a:endParaRPr lang="en-US" altLang="ja-JP" sz="1600" b="1" dirty="0">
              <a:latin typeface="メイリオ"/>
              <a:ea typeface="メイリオ"/>
            </a:endParaRPr>
          </a:p>
        </p:txBody>
      </p:sp>
      <p:sp>
        <p:nvSpPr>
          <p:cNvPr id="16" name="矢印: 下 15">
            <a:extLst>
              <a:ext uri="{FF2B5EF4-FFF2-40B4-BE49-F238E27FC236}">
                <a16:creationId xmlns:a16="http://schemas.microsoft.com/office/drawing/2014/main" id="{8241C2CE-D238-FCE2-2F67-A3C6306B6202}"/>
              </a:ext>
            </a:extLst>
          </p:cNvPr>
          <p:cNvSpPr/>
          <p:nvPr/>
        </p:nvSpPr>
        <p:spPr>
          <a:xfrm flipV="1">
            <a:off x="1166474" y="3987975"/>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BCE68328-57D2-C687-1BCC-F9C722BC8912}"/>
              </a:ext>
            </a:extLst>
          </p:cNvPr>
          <p:cNvSpPr/>
          <p:nvPr/>
        </p:nvSpPr>
        <p:spPr>
          <a:xfrm>
            <a:off x="2685819" y="3189282"/>
            <a:ext cx="1636977" cy="11304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C1547FF9-0E58-70F8-D8C0-FCA0060549D7}"/>
              </a:ext>
            </a:extLst>
          </p:cNvPr>
          <p:cNvSpPr/>
          <p:nvPr/>
        </p:nvSpPr>
        <p:spPr>
          <a:xfrm>
            <a:off x="4855037" y="3524370"/>
            <a:ext cx="1642099" cy="3674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四角形: 角を丸くする 21">
            <a:extLst>
              <a:ext uri="{FF2B5EF4-FFF2-40B4-BE49-F238E27FC236}">
                <a16:creationId xmlns:a16="http://schemas.microsoft.com/office/drawing/2014/main" id="{775DED6A-444F-0790-86FB-FB8ED9C57159}"/>
              </a:ext>
            </a:extLst>
          </p:cNvPr>
          <p:cNvSpPr/>
          <p:nvPr/>
        </p:nvSpPr>
        <p:spPr>
          <a:xfrm>
            <a:off x="7347755" y="5403120"/>
            <a:ext cx="925250" cy="217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a:extLst>
              <a:ext uri="{FF2B5EF4-FFF2-40B4-BE49-F238E27FC236}">
                <a16:creationId xmlns:a16="http://schemas.microsoft.com/office/drawing/2014/main" id="{6FB055A4-FED1-1A75-C5C0-D2974AD34712}"/>
              </a:ext>
            </a:extLst>
          </p:cNvPr>
          <p:cNvSpPr txBox="1"/>
          <p:nvPr/>
        </p:nvSpPr>
        <p:spPr>
          <a:xfrm>
            <a:off x="149508" y="2840884"/>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⓱</a:t>
            </a:r>
            <a:endParaRPr lang="ja-JP" altLang="en-US" sz="2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1AC3236-5650-A337-8AB1-D27213FEE2D2}"/>
              </a:ext>
            </a:extLst>
          </p:cNvPr>
          <p:cNvSpPr txBox="1"/>
          <p:nvPr/>
        </p:nvSpPr>
        <p:spPr>
          <a:xfrm>
            <a:off x="2288642" y="2939464"/>
            <a:ext cx="557808"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⓲</a:t>
            </a:r>
            <a:endParaRPr lang="ja-JP" altLang="en-US"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3090785-7282-6DDF-5E1B-44F106ACC0BA}"/>
              </a:ext>
            </a:extLst>
          </p:cNvPr>
          <p:cNvSpPr txBox="1"/>
          <p:nvPr/>
        </p:nvSpPr>
        <p:spPr>
          <a:xfrm>
            <a:off x="4442447" y="3219789"/>
            <a:ext cx="49028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⓳</a:t>
            </a:r>
            <a:endParaRPr lang="ja-JP" altLang="en-US" sz="2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7D82417-C6F3-0864-A76B-5C3E5AB92700}"/>
              </a:ext>
            </a:extLst>
          </p:cNvPr>
          <p:cNvSpPr txBox="1"/>
          <p:nvPr/>
        </p:nvSpPr>
        <p:spPr>
          <a:xfrm>
            <a:off x="6906742" y="5183614"/>
            <a:ext cx="514497"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⓴</a:t>
            </a:r>
            <a:endParaRPr lang="ja-JP" altLang="en-US" sz="20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453D92E-50D8-403A-90BD-59D4613C4B3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1349580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F3B192E3-4399-FEB6-3158-E1B6C6EE19C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90413" y="2851211"/>
            <a:ext cx="1642929" cy="3413641"/>
          </a:xfrm>
          <a:prstGeom prst="rect">
            <a:avLst/>
          </a:prstGeom>
          <a:ln>
            <a:solidFill>
              <a:schemeClr val="tx1"/>
            </a:solidFill>
          </a:ln>
        </p:spPr>
      </p:pic>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DB4F2B01-FADD-628D-E3D2-043F799C0D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7230" y="2851211"/>
            <a:ext cx="1642929" cy="3413641"/>
          </a:xfrm>
          <a:prstGeom prst="rect">
            <a:avLst/>
          </a:prstGeom>
          <a:ln>
            <a:solidFill>
              <a:schemeClr val="tx1"/>
            </a:solidFill>
          </a:ln>
        </p:spPr>
      </p:pic>
      <p:pic>
        <p:nvPicPr>
          <p:cNvPr id="17" name="図 16" descr="グラフィカル ユーザー インターフェイス, テキスト, アプリケーション&#10;&#10;自動的に生成された説明">
            <a:extLst>
              <a:ext uri="{FF2B5EF4-FFF2-40B4-BE49-F238E27FC236}">
                <a16:creationId xmlns:a16="http://schemas.microsoft.com/office/drawing/2014/main" id="{DD887402-E0D5-21C3-B4DF-10C5EC3839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67453" y="2851211"/>
            <a:ext cx="1642929" cy="3413641"/>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1533453-BDC0-9F83-28C6-DF6E4A98816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26167" y="2851211"/>
            <a:ext cx="1642929" cy="341364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72162" y="2100584"/>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㉑</a:t>
            </a:r>
            <a:r>
              <a:rPr lang="ja-JP" altLang="en-US" sz="1600" b="1" dirty="0">
                <a:latin typeface="メイリオ"/>
                <a:ea typeface="メイリオ"/>
              </a:rPr>
              <a:t>「入力内容を登</a:t>
            </a:r>
            <a:endParaRPr lang="en-US" altLang="ja-JP" sz="1600" b="1" dirty="0">
              <a:latin typeface="メイリオ"/>
              <a:ea typeface="メイリオ"/>
            </a:endParaRPr>
          </a:p>
          <a:p>
            <a:r>
              <a:rPr lang="ja-JP" altLang="en-US" sz="1600" b="1" dirty="0">
                <a:latin typeface="メイリオ"/>
                <a:ea typeface="メイリオ"/>
              </a:rPr>
              <a:t>　録する」を押す</a:t>
            </a:r>
            <a:endParaRPr lang="en-US" altLang="ja-JP" sz="1600" b="1" dirty="0">
              <a:latin typeface="メイリオ"/>
              <a:ea typeface="メイリオ"/>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710287" y="210058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㉓</a:t>
            </a:r>
            <a:r>
              <a:rPr lang="ja-JP" altLang="en-US" sz="1600" b="1" dirty="0">
                <a:latin typeface="メイリオ"/>
                <a:ea typeface="メイリオ"/>
              </a:rPr>
              <a:t>「閉じる」を</a:t>
            </a:r>
            <a:endParaRPr lang="en-US" altLang="ja-JP" sz="1600" b="1" dirty="0">
              <a:latin typeface="メイリオ"/>
              <a:ea typeface="メイリオ"/>
            </a:endParaRPr>
          </a:p>
          <a:p>
            <a:r>
              <a:rPr lang="ja-JP" altLang="en-US" sz="1600" b="1" dirty="0">
                <a:latin typeface="メイリオ"/>
                <a:ea typeface="メイリオ"/>
              </a:rPr>
              <a:t>　押す</a:t>
            </a:r>
            <a:endParaRPr lang="en-US" altLang="ja-JP" sz="1600" b="1" dirty="0">
              <a:latin typeface="メイリオ"/>
              <a:ea typeface="メイリオ"/>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1938392"/>
            <a:ext cx="2013329"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a:ea typeface="メイリオ"/>
              </a:rPr>
              <a:t>㉔</a:t>
            </a:r>
            <a:r>
              <a:rPr lang="ja-JP" altLang="en-US" sz="1600" b="1" dirty="0">
                <a:latin typeface="メイリオ"/>
                <a:ea typeface="メイリオ"/>
              </a:rPr>
              <a:t>「ねんきんネット」トップページが表示されれば完了</a:t>
            </a:r>
            <a:endParaRPr lang="en-US" altLang="ja-JP" sz="1600" b="1" dirty="0">
              <a:latin typeface="メイリオ"/>
              <a:ea typeface="メイリオ"/>
            </a:endParaRPr>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384583" y="1938393"/>
            <a:ext cx="2257551" cy="954107"/>
          </a:xfrm>
          <a:prstGeom prst="rect">
            <a:avLst/>
          </a:prstGeom>
          <a:noFill/>
        </p:spPr>
        <p:txBody>
          <a:bodyPr wrap="square" lIns="91440" tIns="45720" rIns="91440" bIns="45720" anchor="t">
            <a:spAutoFit/>
          </a:bodyPr>
          <a:lstStyle/>
          <a:p>
            <a:r>
              <a:rPr lang="ja-JP" altLang="en-US" sz="2400" b="1" dirty="0">
                <a:solidFill>
                  <a:srgbClr val="009650"/>
                </a:solidFill>
                <a:latin typeface="メイリオ"/>
                <a:ea typeface="メイリオ"/>
              </a:rPr>
              <a:t>㉒</a:t>
            </a:r>
            <a:r>
              <a:rPr lang="ja-JP" altLang="en-US" sz="1600" b="1" dirty="0">
                <a:latin typeface="メイリオ"/>
                <a:ea typeface="メイリオ"/>
              </a:rPr>
              <a:t>「ねんきんネッ</a:t>
            </a:r>
            <a:endParaRPr lang="en-US" altLang="ja-JP" sz="1600" b="1" dirty="0">
              <a:latin typeface="メイリオ"/>
              <a:ea typeface="メイリオ"/>
            </a:endParaRPr>
          </a:p>
          <a:p>
            <a:r>
              <a:rPr lang="ja-JP" altLang="en-US" sz="1600" b="1" dirty="0">
                <a:latin typeface="メイリオ"/>
                <a:ea typeface="メイリオ"/>
              </a:rPr>
              <a:t>　ト（トップペー</a:t>
            </a:r>
            <a:endParaRPr lang="en-US" altLang="ja-JP" sz="1600" b="1" dirty="0">
              <a:latin typeface="メイリオ"/>
              <a:ea typeface="メイリオ"/>
            </a:endParaRPr>
          </a:p>
          <a:p>
            <a:r>
              <a:rPr lang="ja-JP" altLang="en-US" sz="1600" b="1" dirty="0">
                <a:latin typeface="メイリオ"/>
                <a:ea typeface="メイリオ"/>
              </a:rPr>
              <a:t>　ジ）へ戻る」を押す</a:t>
            </a:r>
            <a:endParaRPr lang="en-US" altLang="ja-JP" sz="1600" b="1" dirty="0">
              <a:latin typeface="メイリオ"/>
              <a:ea typeface="メイリオ"/>
            </a:endParaRPr>
          </a:p>
        </p:txBody>
      </p:sp>
      <p:sp>
        <p:nvSpPr>
          <p:cNvPr id="19" name="四角形: 角を丸くする 18">
            <a:extLst>
              <a:ext uri="{FF2B5EF4-FFF2-40B4-BE49-F238E27FC236}">
                <a16:creationId xmlns:a16="http://schemas.microsoft.com/office/drawing/2014/main" id="{BCE68328-57D2-C687-1BCC-F9C722BC8912}"/>
              </a:ext>
            </a:extLst>
          </p:cNvPr>
          <p:cNvSpPr/>
          <p:nvPr/>
        </p:nvSpPr>
        <p:spPr>
          <a:xfrm>
            <a:off x="2828641" y="4307579"/>
            <a:ext cx="1314836" cy="2625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C1547FF9-0E58-70F8-D8C0-FCA0060549D7}"/>
              </a:ext>
            </a:extLst>
          </p:cNvPr>
          <p:cNvSpPr/>
          <p:nvPr/>
        </p:nvSpPr>
        <p:spPr>
          <a:xfrm>
            <a:off x="5409390" y="5408648"/>
            <a:ext cx="568866"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2CD34E45-7969-637B-84BE-D1E2FAFA849D}"/>
              </a:ext>
            </a:extLst>
          </p:cNvPr>
          <p:cNvSpPr/>
          <p:nvPr/>
        </p:nvSpPr>
        <p:spPr>
          <a:xfrm>
            <a:off x="886003" y="4983033"/>
            <a:ext cx="898050" cy="2626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7630B658-0980-379F-B8FE-AFD54E62EAB4}"/>
              </a:ext>
            </a:extLst>
          </p:cNvPr>
          <p:cNvSpPr/>
          <p:nvPr/>
        </p:nvSpPr>
        <p:spPr>
          <a:xfrm>
            <a:off x="7483931" y="5085184"/>
            <a:ext cx="43204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DDE7C68B-B13B-A65F-54E1-2FBB28A280EB}"/>
              </a:ext>
            </a:extLst>
          </p:cNvPr>
          <p:cNvSpPr/>
          <p:nvPr/>
        </p:nvSpPr>
        <p:spPr>
          <a:xfrm>
            <a:off x="7420307" y="4950694"/>
            <a:ext cx="432048"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2959CEE1-F1EC-0B02-6932-B98F1A6AB3B1}"/>
              </a:ext>
            </a:extLst>
          </p:cNvPr>
          <p:cNvSpPr txBox="1"/>
          <p:nvPr/>
        </p:nvSpPr>
        <p:spPr>
          <a:xfrm>
            <a:off x="450435" y="4791869"/>
            <a:ext cx="542641"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㉑</a:t>
            </a:r>
            <a:endParaRPr lang="ja-JP" altLang="en-US" sz="2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A855FDA-9687-1DFD-7C77-046B87E098E0}"/>
              </a:ext>
            </a:extLst>
          </p:cNvPr>
          <p:cNvSpPr txBox="1"/>
          <p:nvPr/>
        </p:nvSpPr>
        <p:spPr>
          <a:xfrm>
            <a:off x="2581607" y="3977164"/>
            <a:ext cx="542641" cy="461665"/>
          </a:xfrm>
          <a:prstGeom prst="rect">
            <a:avLst/>
          </a:prstGeom>
          <a:noFill/>
        </p:spPr>
        <p:txBody>
          <a:bodyPr wrap="square">
            <a:spAutoFit/>
          </a:bodyPr>
          <a:lstStyle/>
          <a:p>
            <a:r>
              <a:rPr kumimoji="1" lang="ja-JP" altLang="en-US" sz="24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㉒</a:t>
            </a:r>
            <a:endParaRPr lang="ja-JP" altLang="en-US"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18B23E3C-7A05-E061-610E-18BD9FD6AACE}"/>
              </a:ext>
            </a:extLst>
          </p:cNvPr>
          <p:cNvSpPr txBox="1"/>
          <p:nvPr/>
        </p:nvSpPr>
        <p:spPr>
          <a:xfrm>
            <a:off x="4965463" y="5229200"/>
            <a:ext cx="542641"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㉓</a:t>
            </a:r>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C61940C-0268-F12D-5159-DF3BA75301B0}"/>
              </a:ext>
            </a:extLst>
          </p:cNvPr>
          <p:cNvSpPr txBox="1"/>
          <p:nvPr/>
        </p:nvSpPr>
        <p:spPr>
          <a:xfrm>
            <a:off x="6582494" y="2935118"/>
            <a:ext cx="542641"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㉔</a:t>
            </a:r>
            <a:endParaRPr lang="ja-JP" altLang="en-US" sz="2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72A62591-F568-4AE6-A07D-E03521C0B7D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（マイナンバーカードあり・マイナポータルから登録する場合）</a:t>
            </a:r>
          </a:p>
        </p:txBody>
      </p:sp>
    </p:spTree>
    <p:extLst>
      <p:ext uri="{BB962C8B-B14F-4D97-AF65-F5344CB8AC3E}">
        <p14:creationId xmlns:p14="http://schemas.microsoft.com/office/powerpoint/2010/main" val="670423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35DD579C-76E2-1D54-09A7-FEB2478444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9218" y="2875776"/>
            <a:ext cx="1637054" cy="3401434"/>
          </a:xfrm>
          <a:prstGeom prst="rect">
            <a:avLst/>
          </a:prstGeom>
          <a:ln>
            <a:solidFill>
              <a:schemeClr val="tx1"/>
            </a:solidFill>
          </a:ln>
        </p:spPr>
      </p:pic>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560270E-6047-5207-100D-31DDBF24FA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3544" y="2881977"/>
            <a:ext cx="1637053" cy="3401431"/>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2BD5CEA0-480B-1AE6-2F96-799198C722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89" y="2874393"/>
            <a:ext cx="1648269" cy="3424736"/>
          </a:xfrm>
          <a:prstGeom prst="rect">
            <a:avLst/>
          </a:prstGeom>
          <a:ln>
            <a:solidFill>
              <a:schemeClr val="tx1"/>
            </a:solidFill>
          </a:ln>
        </p:spPr>
      </p:pic>
      <p:pic>
        <p:nvPicPr>
          <p:cNvPr id="79" name="図 78" descr="グラフィカル ユーザー インターフェイス&#10;&#10;自動的に生成された説明">
            <a:extLst>
              <a:ext uri="{FF2B5EF4-FFF2-40B4-BE49-F238E27FC236}">
                <a16:creationId xmlns:a16="http://schemas.microsoft.com/office/drawing/2014/main" id="{A6A99814-28D6-D66A-226C-873636BD573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46" name="テキスト ボックス 45">
            <a:extLst>
              <a:ext uri="{FF2B5EF4-FFF2-40B4-BE49-F238E27FC236}">
                <a16:creationId xmlns:a16="http://schemas.microsoft.com/office/drawing/2014/main" id="{62B68C4B-5420-E68F-B37B-DEAF99255330}"/>
              </a:ext>
            </a:extLst>
          </p:cNvPr>
          <p:cNvSpPr txBox="1"/>
          <p:nvPr/>
        </p:nvSpPr>
        <p:spPr>
          <a:xfrm>
            <a:off x="2483769" y="209284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青い部分を押す</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20B150F-E72E-980A-643B-060FEDCF4537}"/>
              </a:ext>
            </a:extLst>
          </p:cNvPr>
          <p:cNvSpPr txBox="1"/>
          <p:nvPr/>
        </p:nvSpPr>
        <p:spPr>
          <a:xfrm>
            <a:off x="372922" y="209515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「新規登録」を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0A01BB1-F0A4-1D41-1FE2-80EC11B2FE73}"/>
              </a:ext>
            </a:extLst>
          </p:cNvPr>
          <p:cNvSpPr txBox="1"/>
          <p:nvPr/>
        </p:nvSpPr>
        <p:spPr>
          <a:xfrm>
            <a:off x="4640374" y="2126759"/>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0424AD7E-AA35-CA2C-D1BF-62C4969A0F69}"/>
              </a:ext>
            </a:extLst>
          </p:cNvPr>
          <p:cNvSpPr txBox="1"/>
          <p:nvPr/>
        </p:nvSpPr>
        <p:spPr>
          <a:xfrm>
            <a:off x="6420597" y="1973849"/>
            <a:ext cx="2517379"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アクセスキーを持っている方は上を、持っていない方は下を押す</a:t>
            </a:r>
            <a:endParaRPr lang="en-US" altLang="ja-JP" sz="1600" b="1" dirty="0">
              <a:latin typeface="メイリオ" panose="020B0604030504040204" pitchFamily="50" charset="-128"/>
              <a:ea typeface="メイリオ" panose="020B0604030504040204" pitchFamily="50" charset="-128"/>
            </a:endParaRPr>
          </a:p>
        </p:txBody>
      </p:sp>
      <p:sp>
        <p:nvSpPr>
          <p:cNvPr id="67" name="四角形: 角を丸くする 66">
            <a:extLst>
              <a:ext uri="{FF2B5EF4-FFF2-40B4-BE49-F238E27FC236}">
                <a16:creationId xmlns:a16="http://schemas.microsoft.com/office/drawing/2014/main" id="{06336E0B-DBEE-EF83-94F0-8CC7AF073135}"/>
              </a:ext>
            </a:extLst>
          </p:cNvPr>
          <p:cNvSpPr/>
          <p:nvPr/>
        </p:nvSpPr>
        <p:spPr>
          <a:xfrm>
            <a:off x="2622062" y="3208916"/>
            <a:ext cx="1672518"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四角形: 角を丸くする 67">
            <a:extLst>
              <a:ext uri="{FF2B5EF4-FFF2-40B4-BE49-F238E27FC236}">
                <a16:creationId xmlns:a16="http://schemas.microsoft.com/office/drawing/2014/main" id="{690B92CF-373B-7C65-14CA-358BEE299049}"/>
              </a:ext>
            </a:extLst>
          </p:cNvPr>
          <p:cNvSpPr/>
          <p:nvPr/>
        </p:nvSpPr>
        <p:spPr>
          <a:xfrm>
            <a:off x="588946" y="4496871"/>
            <a:ext cx="742693"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9" name="図形グループ 69">
            <a:extLst>
              <a:ext uri="{FF2B5EF4-FFF2-40B4-BE49-F238E27FC236}">
                <a16:creationId xmlns:a16="http://schemas.microsoft.com/office/drawing/2014/main" id="{542CF7C6-094D-CD7F-FEBC-C1D22DAF6ABD}"/>
              </a:ext>
            </a:extLst>
          </p:cNvPr>
          <p:cNvGrpSpPr/>
          <p:nvPr/>
        </p:nvGrpSpPr>
        <p:grpSpPr>
          <a:xfrm>
            <a:off x="311291" y="4164135"/>
            <a:ext cx="296587" cy="293005"/>
            <a:chOff x="2897417" y="3995693"/>
            <a:chExt cx="296587" cy="293005"/>
          </a:xfrm>
        </p:grpSpPr>
        <p:sp>
          <p:nvSpPr>
            <p:cNvPr id="70" name="円/楕円 70">
              <a:extLst>
                <a:ext uri="{FF2B5EF4-FFF2-40B4-BE49-F238E27FC236}">
                  <a16:creationId xmlns:a16="http://schemas.microsoft.com/office/drawing/2014/main" id="{18AE1ABD-B32F-BBF9-0EC7-98BD7B0DD90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2504111-AB09-D18D-3D26-E99FB09A667D}"/>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メイリオ" panose="020B0604030504040204" pitchFamily="50" charset="-128"/>
                <a:ea typeface="メイリオ" panose="020B0604030504040204" pitchFamily="50" charset="-128"/>
                <a:cs typeface="Meiryo" charset="-128"/>
              </a:endParaRPr>
            </a:p>
          </p:txBody>
        </p:sp>
      </p:grpSp>
      <p:grpSp>
        <p:nvGrpSpPr>
          <p:cNvPr id="72" name="図形グループ 61">
            <a:extLst>
              <a:ext uri="{FF2B5EF4-FFF2-40B4-BE49-F238E27FC236}">
                <a16:creationId xmlns:a16="http://schemas.microsoft.com/office/drawing/2014/main" id="{BE23D46B-855E-F498-B90F-2210B4F2755A}"/>
              </a:ext>
            </a:extLst>
          </p:cNvPr>
          <p:cNvGrpSpPr/>
          <p:nvPr/>
        </p:nvGrpSpPr>
        <p:grpSpPr>
          <a:xfrm>
            <a:off x="2525745" y="2869059"/>
            <a:ext cx="296586" cy="293005"/>
            <a:chOff x="3546641" y="3995693"/>
            <a:chExt cx="296586" cy="293005"/>
          </a:xfrm>
        </p:grpSpPr>
        <p:sp>
          <p:nvSpPr>
            <p:cNvPr id="73" name="円/楕円 65">
              <a:extLst>
                <a:ext uri="{FF2B5EF4-FFF2-40B4-BE49-F238E27FC236}">
                  <a16:creationId xmlns:a16="http://schemas.microsoft.com/office/drawing/2014/main" id="{1543F251-797A-16B1-0825-71D8252331DF}"/>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フリーフォーム 68">
              <a:extLst>
                <a:ext uri="{FF2B5EF4-FFF2-40B4-BE49-F238E27FC236}">
                  <a16:creationId xmlns:a16="http://schemas.microsoft.com/office/drawing/2014/main" id="{0108DF1C-7ED9-34F1-393C-0000676D4BD4}"/>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75" name="四角形: 角を丸くする 74">
            <a:extLst>
              <a:ext uri="{FF2B5EF4-FFF2-40B4-BE49-F238E27FC236}">
                <a16:creationId xmlns:a16="http://schemas.microsoft.com/office/drawing/2014/main" id="{19D09427-FC95-3008-0FA0-A915C0CF599E}"/>
              </a:ext>
            </a:extLst>
          </p:cNvPr>
          <p:cNvSpPr/>
          <p:nvPr/>
        </p:nvSpPr>
        <p:spPr>
          <a:xfrm>
            <a:off x="6879218" y="3054051"/>
            <a:ext cx="1637054" cy="144281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6" name="図形グループ 69">
            <a:extLst>
              <a:ext uri="{FF2B5EF4-FFF2-40B4-BE49-F238E27FC236}">
                <a16:creationId xmlns:a16="http://schemas.microsoft.com/office/drawing/2014/main" id="{848CC5F0-2BFD-EC49-E4DF-8774E43E4596}"/>
              </a:ext>
            </a:extLst>
          </p:cNvPr>
          <p:cNvGrpSpPr/>
          <p:nvPr/>
        </p:nvGrpSpPr>
        <p:grpSpPr>
          <a:xfrm>
            <a:off x="5059254" y="4311339"/>
            <a:ext cx="296586" cy="293005"/>
            <a:chOff x="4232441" y="3995693"/>
            <a:chExt cx="296586" cy="293005"/>
          </a:xfrm>
        </p:grpSpPr>
        <p:sp>
          <p:nvSpPr>
            <p:cNvPr id="77" name="円/楕円 70">
              <a:extLst>
                <a:ext uri="{FF2B5EF4-FFF2-40B4-BE49-F238E27FC236}">
                  <a16:creationId xmlns:a16="http://schemas.microsoft.com/office/drawing/2014/main" id="{2F9F73B1-0CA9-6CD1-F5BB-F788C7AE285C}"/>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フリーフォーム 71">
              <a:extLst>
                <a:ext uri="{FF2B5EF4-FFF2-40B4-BE49-F238E27FC236}">
                  <a16:creationId xmlns:a16="http://schemas.microsoft.com/office/drawing/2014/main" id="{6FCB22E1-9006-E168-3AC5-A6445FF7B47B}"/>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sp>
        <p:nvSpPr>
          <p:cNvPr id="80" name="矢印: 右 79">
            <a:extLst>
              <a:ext uri="{FF2B5EF4-FFF2-40B4-BE49-F238E27FC236}">
                <a16:creationId xmlns:a16="http://schemas.microsoft.com/office/drawing/2014/main" id="{F2963EEA-2454-549A-2A68-579F4C289D0D}"/>
              </a:ext>
            </a:extLst>
          </p:cNvPr>
          <p:cNvSpPr/>
          <p:nvPr/>
        </p:nvSpPr>
        <p:spPr>
          <a:xfrm rot="16200000">
            <a:off x="5308616" y="451150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81" name="フリーフォーム 92">
            <a:extLst>
              <a:ext uri="{FF2B5EF4-FFF2-40B4-BE49-F238E27FC236}">
                <a16:creationId xmlns:a16="http://schemas.microsoft.com/office/drawing/2014/main" id="{17DBAC32-BBAF-9F4D-5169-250695D526DC}"/>
              </a:ext>
            </a:extLst>
          </p:cNvPr>
          <p:cNvSpPr/>
          <p:nvPr/>
        </p:nvSpPr>
        <p:spPr>
          <a:xfrm>
            <a:off x="6612975" y="286835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3B99C2F-E111-4A65-B70C-32AF2AFB74C9}"/>
              </a:ext>
            </a:extLst>
          </p:cNvPr>
          <p:cNvSpPr txBox="1"/>
          <p:nvPr/>
        </p:nvSpPr>
        <p:spPr>
          <a:xfrm>
            <a:off x="167503" y="1379697"/>
            <a:ext cx="8712968"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「ねんきんネット」の利用登録をしましょう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a:t>
            </a:r>
            <a:r>
              <a:rPr lang="ja-JP" altLang="en-US" sz="1600" b="1" i="0" dirty="0" err="1">
                <a:effectLst/>
                <a:latin typeface="Meiryo" panose="020B0604030504040204" pitchFamily="50" charset="-128"/>
                <a:ea typeface="Meiryo" panose="020B0604030504040204" pitchFamily="50" charset="-128"/>
              </a:rPr>
              <a:t>ねんきん</a:t>
            </a:r>
            <a:r>
              <a:rPr lang="ja-JP" altLang="en-US" sz="1600" b="1" i="0" dirty="0">
                <a:effectLst/>
                <a:latin typeface="Meiryo" panose="020B0604030504040204" pitchFamily="50" charset="-128"/>
                <a:ea typeface="Meiryo" panose="020B0604030504040204" pitchFamily="50" charset="-128"/>
              </a:rPr>
              <a:t>ネット」から利用登録する場合・ユーザ</a:t>
            </a:r>
            <a:r>
              <a:rPr lang="en-US" altLang="ja-JP" sz="1600" b="1" i="0" dirty="0">
                <a:effectLst/>
                <a:latin typeface="Meiryo" panose="020B0604030504040204" pitchFamily="50" charset="-128"/>
                <a:ea typeface="Meiryo" panose="020B0604030504040204" pitchFamily="50" charset="-128"/>
              </a:rPr>
              <a:t>ID</a:t>
            </a:r>
            <a:r>
              <a:rPr lang="ja-JP" altLang="en-US" sz="1600" b="1" i="0" dirty="0">
                <a:effectLst/>
                <a:latin typeface="Meiryo" panose="020B0604030504040204" pitchFamily="50" charset="-128"/>
                <a:ea typeface="Meiryo" panose="020B0604030504040204" pitchFamily="50" charset="-128"/>
              </a:rPr>
              <a:t>の取得）</a:t>
            </a:r>
          </a:p>
        </p:txBody>
      </p:sp>
    </p:spTree>
    <p:extLst>
      <p:ext uri="{BB962C8B-B14F-4D97-AF65-F5344CB8AC3E}">
        <p14:creationId xmlns:p14="http://schemas.microsoft.com/office/powerpoint/2010/main" val="18095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descr="テキスト, 手紙&#10;&#10;自動的に生成された説明">
            <a:extLst>
              <a:ext uri="{FF2B5EF4-FFF2-40B4-BE49-F238E27FC236}">
                <a16:creationId xmlns:a16="http://schemas.microsoft.com/office/drawing/2014/main" id="{E1EB4517-82B4-FC93-8737-A512AE9DC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8159" y="2886574"/>
            <a:ext cx="1637052" cy="3401429"/>
          </a:xfrm>
          <a:prstGeom prst="rect">
            <a:avLst/>
          </a:prstGeom>
          <a:ln>
            <a:solidFill>
              <a:schemeClr val="tx1"/>
            </a:solidFill>
          </a:ln>
        </p:spPr>
      </p:pic>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21B69E-19DF-BC59-495F-CD893E748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1331" y="2865338"/>
            <a:ext cx="1637052" cy="3401429"/>
          </a:xfrm>
          <a:prstGeom prst="rect">
            <a:avLst/>
          </a:prstGeom>
          <a:ln>
            <a:solidFill>
              <a:schemeClr val="tx1"/>
            </a:solidFill>
          </a:ln>
        </p:spPr>
      </p:pic>
      <p:pic>
        <p:nvPicPr>
          <p:cNvPr id="22" name="図 21" descr="テキスト, 手紙&#10;&#10;自動的に生成された説明">
            <a:extLst>
              <a:ext uri="{FF2B5EF4-FFF2-40B4-BE49-F238E27FC236}">
                <a16:creationId xmlns:a16="http://schemas.microsoft.com/office/drawing/2014/main" id="{04D10CE8-522D-36F6-EF23-382ECBB15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3545" y="2886575"/>
            <a:ext cx="1637052" cy="3401429"/>
          </a:xfrm>
          <a:prstGeom prst="rect">
            <a:avLst/>
          </a:prstGeom>
          <a:ln>
            <a:solidFill>
              <a:schemeClr val="tx1"/>
            </a:solidFill>
          </a:ln>
        </p:spPr>
      </p:pic>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EF0C345-344D-C107-5935-32928D038C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447" y="2886575"/>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28" name="テキスト ボックス 27">
            <a:extLst>
              <a:ext uri="{FF2B5EF4-FFF2-40B4-BE49-F238E27FC236}">
                <a16:creationId xmlns:a16="http://schemas.microsoft.com/office/drawing/2014/main" id="{33B71E47-8FDD-A6E5-1B48-8AA246C8E3CC}"/>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
        <p:nvSpPr>
          <p:cNvPr id="30" name="テキスト ボックス 29">
            <a:extLst>
              <a:ext uri="{FF2B5EF4-FFF2-40B4-BE49-F238E27FC236}">
                <a16:creationId xmlns:a16="http://schemas.microsoft.com/office/drawing/2014/main" id="{5AD63BE8-1D42-CE6F-FE2A-0187F7491224}"/>
              </a:ext>
            </a:extLst>
          </p:cNvPr>
          <p:cNvSpPr txBox="1"/>
          <p:nvPr/>
        </p:nvSpPr>
        <p:spPr>
          <a:xfrm>
            <a:off x="323528" y="193038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利用規約を確認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して同意するに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「✓」を入れる</a:t>
            </a:r>
            <a:endParaRPr lang="en-US" altLang="ja-JP" sz="16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9A3D0D1-72E5-A2F3-6357-116D62E8A8EC}"/>
              </a:ext>
            </a:extLst>
          </p:cNvPr>
          <p:cNvSpPr txBox="1"/>
          <p:nvPr/>
        </p:nvSpPr>
        <p:spPr>
          <a:xfrm>
            <a:off x="4614322" y="1982378"/>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410966D-8E69-7E03-CB19-4073272E7543}"/>
              </a:ext>
            </a:extLst>
          </p:cNvPr>
          <p:cNvSpPr txBox="1"/>
          <p:nvPr/>
        </p:nvSpPr>
        <p:spPr>
          <a:xfrm>
            <a:off x="6804249" y="196906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2E8303D-2A5B-614A-CC2A-8C9ACF489163}"/>
              </a:ext>
            </a:extLst>
          </p:cNvPr>
          <p:cNvSpPr/>
          <p:nvPr/>
        </p:nvSpPr>
        <p:spPr>
          <a:xfrm>
            <a:off x="989626" y="4119423"/>
            <a:ext cx="742693" cy="3529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5A62BC1-7D12-7A55-5F22-09D35DFBBF29}"/>
              </a:ext>
            </a:extLst>
          </p:cNvPr>
          <p:cNvGrpSpPr/>
          <p:nvPr/>
        </p:nvGrpSpPr>
        <p:grpSpPr>
          <a:xfrm>
            <a:off x="666843" y="3844851"/>
            <a:ext cx="296587" cy="293005"/>
            <a:chOff x="2897417" y="3995693"/>
            <a:chExt cx="296587" cy="293005"/>
          </a:xfrm>
        </p:grpSpPr>
        <p:sp>
          <p:nvSpPr>
            <p:cNvPr id="36" name="円/楕円 70">
              <a:extLst>
                <a:ext uri="{FF2B5EF4-FFF2-40B4-BE49-F238E27FC236}">
                  <a16:creationId xmlns:a16="http://schemas.microsoft.com/office/drawing/2014/main" id="{679615B4-3A7C-5BE3-E66D-9161FCA0CE0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003A79E-CC3F-6FEE-C1C9-C82388A719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0C2571E-FFA1-827F-9B8C-B687F79B490B}"/>
              </a:ext>
            </a:extLst>
          </p:cNvPr>
          <p:cNvGrpSpPr/>
          <p:nvPr/>
        </p:nvGrpSpPr>
        <p:grpSpPr>
          <a:xfrm>
            <a:off x="2734871" y="4624479"/>
            <a:ext cx="296586" cy="293005"/>
            <a:chOff x="3546641" y="3995693"/>
            <a:chExt cx="296586" cy="293005"/>
          </a:xfrm>
        </p:grpSpPr>
        <p:sp>
          <p:nvSpPr>
            <p:cNvPr id="39" name="円/楕円 65">
              <a:extLst>
                <a:ext uri="{FF2B5EF4-FFF2-40B4-BE49-F238E27FC236}">
                  <a16:creationId xmlns:a16="http://schemas.microsoft.com/office/drawing/2014/main" id="{81BB8D6D-6891-65F9-611E-5133A20FBF3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84D53FA3-FE42-38CB-3D09-C66EAA2CB5D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 角を丸くする 40">
            <a:extLst>
              <a:ext uri="{FF2B5EF4-FFF2-40B4-BE49-F238E27FC236}">
                <a16:creationId xmlns:a16="http://schemas.microsoft.com/office/drawing/2014/main" id="{46C08DD2-566C-305A-B10E-DBE620612B95}"/>
              </a:ext>
            </a:extLst>
          </p:cNvPr>
          <p:cNvSpPr/>
          <p:nvPr/>
        </p:nvSpPr>
        <p:spPr>
          <a:xfrm>
            <a:off x="7452732" y="5877272"/>
            <a:ext cx="487905" cy="176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92">
            <a:extLst>
              <a:ext uri="{FF2B5EF4-FFF2-40B4-BE49-F238E27FC236}">
                <a16:creationId xmlns:a16="http://schemas.microsoft.com/office/drawing/2014/main" id="{9BD07676-F69B-8F8C-E567-990CD82FA721}"/>
              </a:ext>
            </a:extLst>
          </p:cNvPr>
          <p:cNvSpPr/>
          <p:nvPr/>
        </p:nvSpPr>
        <p:spPr>
          <a:xfrm>
            <a:off x="7092280" y="5656275"/>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AB444CF4-E6CA-835C-0A2F-86D7AB8A9F27}"/>
              </a:ext>
            </a:extLst>
          </p:cNvPr>
          <p:cNvSpPr/>
          <p:nvPr/>
        </p:nvSpPr>
        <p:spPr>
          <a:xfrm>
            <a:off x="3034329" y="4875890"/>
            <a:ext cx="82058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83C6923-AAD5-CD54-FFC0-8F592D39B639}"/>
              </a:ext>
            </a:extLst>
          </p:cNvPr>
          <p:cNvSpPr txBox="1"/>
          <p:nvPr/>
        </p:nvSpPr>
        <p:spPr>
          <a:xfrm>
            <a:off x="2424529" y="1969852"/>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「ご利用登録を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続ける」を押す</a:t>
            </a:r>
            <a:endParaRPr lang="en-US" altLang="ja-JP" sz="1600" b="1" dirty="0">
              <a:latin typeface="メイリオ" panose="020B0604030504040204" pitchFamily="50" charset="-128"/>
              <a:ea typeface="メイリオ" panose="020B0604030504040204" pitchFamily="50" charset="-128"/>
            </a:endParaRPr>
          </a:p>
        </p:txBody>
      </p:sp>
      <p:grpSp>
        <p:nvGrpSpPr>
          <p:cNvPr id="51" name="図形グループ 69">
            <a:extLst>
              <a:ext uri="{FF2B5EF4-FFF2-40B4-BE49-F238E27FC236}">
                <a16:creationId xmlns:a16="http://schemas.microsoft.com/office/drawing/2014/main" id="{8267C215-908A-DD1E-4D35-E9811FB1ED49}"/>
              </a:ext>
            </a:extLst>
          </p:cNvPr>
          <p:cNvGrpSpPr/>
          <p:nvPr/>
        </p:nvGrpSpPr>
        <p:grpSpPr>
          <a:xfrm>
            <a:off x="5049262" y="4299770"/>
            <a:ext cx="296586" cy="293005"/>
            <a:chOff x="4232441" y="3995693"/>
            <a:chExt cx="296586" cy="293005"/>
          </a:xfrm>
        </p:grpSpPr>
        <p:sp>
          <p:nvSpPr>
            <p:cNvPr id="52" name="円/楕円 70">
              <a:extLst>
                <a:ext uri="{FF2B5EF4-FFF2-40B4-BE49-F238E27FC236}">
                  <a16:creationId xmlns:a16="http://schemas.microsoft.com/office/drawing/2014/main" id="{71F9F35F-287A-060F-27A3-80ABE227ADC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27C38ECE-52F9-274B-1B17-13A31075178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矢印: 右 53">
            <a:extLst>
              <a:ext uri="{FF2B5EF4-FFF2-40B4-BE49-F238E27FC236}">
                <a16:creationId xmlns:a16="http://schemas.microsoft.com/office/drawing/2014/main" id="{54DD4A45-7B41-69C7-3DE3-3193EF6CC163}"/>
              </a:ext>
            </a:extLst>
          </p:cNvPr>
          <p:cNvSpPr/>
          <p:nvPr/>
        </p:nvSpPr>
        <p:spPr>
          <a:xfrm rot="16200000">
            <a:off x="5289722" y="447258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Tree>
    <p:extLst>
      <p:ext uri="{BB962C8B-B14F-4D97-AF65-F5344CB8AC3E}">
        <p14:creationId xmlns:p14="http://schemas.microsoft.com/office/powerpoint/2010/main" val="252775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715124" y="519018"/>
            <a:ext cx="6925448" cy="4188839"/>
          </a:xfrm>
          <a:prstGeom prst="rect">
            <a:avLst/>
          </a:prstGeom>
          <a:noFill/>
        </p:spPr>
        <p:txBody>
          <a:bodyPr wrap="square" rtlCol="0">
            <a:spAutoFit/>
          </a:bodyPr>
          <a:lstStyle/>
          <a:p>
            <a:pPr>
              <a:lnSpc>
                <a:spcPct val="110000"/>
              </a:lnSpc>
            </a:pPr>
            <a:r>
              <a:rPr lang="en-US" altLang="ja-JP" sz="2000" b="1" dirty="0">
                <a:solidFill>
                  <a:srgbClr val="009650"/>
                </a:solidFill>
                <a:latin typeface="Meiryo" charset="-128"/>
                <a:ea typeface="Meiryo" charset="-128"/>
                <a:cs typeface="Meiryo" charset="-128"/>
              </a:rPr>
              <a:t>1.</a:t>
            </a:r>
            <a:r>
              <a:rPr lang="ja-JP" altLang="en-US" sz="2000" b="1" dirty="0" err="1">
                <a:solidFill>
                  <a:srgbClr val="009650"/>
                </a:solidFill>
                <a:latin typeface="Meiryo" charset="-128"/>
                <a:ea typeface="Meiryo" charset="-128"/>
                <a:cs typeface="Meiryo" charset="-128"/>
              </a:rPr>
              <a:t>ねんきん</a:t>
            </a:r>
            <a:r>
              <a:rPr lang="ja-JP" altLang="en-US" sz="2000" b="1" dirty="0">
                <a:solidFill>
                  <a:srgbClr val="009650"/>
                </a:solidFill>
                <a:latin typeface="Meiryo" charset="-128"/>
                <a:ea typeface="Meiryo" charset="-128"/>
                <a:cs typeface="Meiryo" charset="-128"/>
              </a:rPr>
              <a:t>ネット」について </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「ねんきんネット」とは？・・・・・・・・・・・・・</a:t>
            </a:r>
            <a:r>
              <a:rPr lang="en-US" altLang="ja-JP" b="1" dirty="0">
                <a:latin typeface="Meiryo" charset="-128"/>
                <a:ea typeface="Meiryo" charset="-128"/>
                <a:cs typeface="Meiryo" charset="-128"/>
              </a:rPr>
              <a:t>P4</a:t>
            </a:r>
          </a:p>
          <a:p>
            <a:pPr algn="dist">
              <a:lnSpc>
                <a:spcPct val="110000"/>
              </a:lnSpc>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B.</a:t>
            </a:r>
            <a:r>
              <a:rPr lang="ja-JP" altLang="en-US" b="1" dirty="0">
                <a:latin typeface="Meiryo" charset="-128"/>
                <a:ea typeface="Meiryo" charset="-128"/>
                <a:cs typeface="Meiryo" charset="-128"/>
              </a:rPr>
              <a:t>「</a:t>
            </a:r>
            <a:r>
              <a:rPr lang="ja-JP" altLang="en-US" b="1" dirty="0" err="1">
                <a:latin typeface="Meiryo" charset="-128"/>
                <a:ea typeface="Meiryo" charset="-128"/>
                <a:cs typeface="Meiryo" charset="-128"/>
              </a:rPr>
              <a:t>ねんきん</a:t>
            </a:r>
            <a:r>
              <a:rPr lang="ja-JP" altLang="en-US" b="1" dirty="0">
                <a:latin typeface="Meiryo" charset="-128"/>
                <a:ea typeface="Meiryo" charset="-128"/>
                <a:cs typeface="Meiryo" charset="-128"/>
              </a:rPr>
              <a:t>ネット」で出来ること・・・・・・・・・・・</a:t>
            </a:r>
            <a:r>
              <a:rPr lang="en-US" altLang="ja-JP" b="1" dirty="0">
                <a:latin typeface="Meiryo" charset="-128"/>
                <a:ea typeface="Meiryo" charset="-128"/>
                <a:cs typeface="Meiryo" charset="-128"/>
              </a:rPr>
              <a:t>P5</a:t>
            </a:r>
            <a:endParaRPr lang="ja-JP" altLang="en-US" b="1" dirty="0">
              <a:latin typeface="Meiryo" charset="-128"/>
              <a:ea typeface="Meiryo" charset="-128"/>
              <a:cs typeface="Meiryo" charset="-128"/>
            </a:endParaRPr>
          </a:p>
          <a:p>
            <a:pPr>
              <a:lnSpc>
                <a:spcPct val="110000"/>
              </a:lnSpc>
            </a:pPr>
            <a:endParaRPr lang="en-US" altLang="ja-JP" sz="2000" b="1" dirty="0">
              <a:solidFill>
                <a:srgbClr val="009650"/>
              </a:solidFill>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2.</a:t>
            </a:r>
            <a:r>
              <a:rPr lang="ja-JP" altLang="en-US" sz="2000" b="1" dirty="0">
                <a:solidFill>
                  <a:srgbClr val="009650"/>
                </a:solidFill>
                <a:latin typeface="Meiryo" charset="-128"/>
                <a:ea typeface="Meiryo" charset="-128"/>
                <a:cs typeface="Meiryo" charset="-128"/>
              </a:rPr>
              <a:t>「ねんきんネット」の登録をしよう</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「ねんきんネット」の登録方法・・・・・・・・・・・</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r>
              <a:rPr lang="en-US" altLang="ja-JP" b="1" dirty="0">
                <a:latin typeface="Meiryo" charset="-128"/>
                <a:ea typeface="Meiryo" charset="-128"/>
                <a:cs typeface="Meiryo" charset="-128"/>
              </a:rPr>
              <a:t> B.</a:t>
            </a:r>
            <a:r>
              <a:rPr lang="ja-JP" altLang="en-US" b="1" dirty="0">
                <a:latin typeface="Meiryo" charset="-128"/>
                <a:ea typeface="Meiryo" charset="-128"/>
                <a:cs typeface="Meiryo" charset="-128"/>
              </a:rPr>
              <a:t>「</a:t>
            </a:r>
            <a:r>
              <a:rPr lang="ja-JP" altLang="en-US" b="1" dirty="0">
                <a:latin typeface="メイリオ" panose="020B0604030504040204" pitchFamily="50" charset="-128"/>
                <a:ea typeface="メイリオ" panose="020B0604030504040204" pitchFamily="50" charset="-128"/>
                <a:cs typeface="Meiryo" charset="-128"/>
              </a:rPr>
              <a:t>ねんきんネット」のログイン方法</a:t>
            </a:r>
            <a:r>
              <a:rPr lang="ja-JP" altLang="en-US" b="1" dirty="0">
                <a:latin typeface="Meiryo" charset="-128"/>
                <a:ea typeface="Meiryo" charset="-128"/>
                <a:cs typeface="Meiryo" charset="-128"/>
              </a:rPr>
              <a:t>・・・・・・・・</a:t>
            </a:r>
            <a:r>
              <a:rPr lang="en-US" altLang="ja-JP" b="1" dirty="0">
                <a:latin typeface="Meiryo" charset="-128"/>
                <a:ea typeface="Meiryo" charset="-128"/>
                <a:cs typeface="Meiryo" charset="-128"/>
              </a:rPr>
              <a:t>P27</a:t>
            </a:r>
          </a:p>
          <a:p>
            <a:pPr algn="dist">
              <a:lnSpc>
                <a:spcPct val="110000"/>
              </a:lnSpc>
            </a:pPr>
            <a:endParaRPr lang="ja-JP" altLang="en-US"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3.</a:t>
            </a:r>
            <a:r>
              <a:rPr lang="ja-JP" altLang="en-US" sz="2000" b="1" dirty="0">
                <a:solidFill>
                  <a:srgbClr val="009650"/>
                </a:solidFill>
                <a:latin typeface="Meiryo" charset="-128"/>
                <a:ea typeface="Meiryo" charset="-128"/>
                <a:cs typeface="Meiryo" charset="-128"/>
              </a:rPr>
              <a:t>「ねんきんネット」を活用してみよう</a:t>
            </a:r>
            <a:r>
              <a:rPr lang="en-US" altLang="ja-JP" b="1" dirty="0">
                <a:latin typeface="Meiryo" charset="-128"/>
                <a:ea typeface="Meiryo" charset="-128"/>
                <a:cs typeface="Meiryo" charset="-128"/>
              </a:rPr>
              <a:t> </a:t>
            </a:r>
          </a:p>
          <a:p>
            <a:pPr algn="dist">
              <a:lnSpc>
                <a:spcPct val="110000"/>
              </a:lnSpc>
            </a:pPr>
            <a:r>
              <a:rPr lang="en-US" altLang="ja-JP" b="1" dirty="0">
                <a:latin typeface="Meiryo" charset="-128"/>
                <a:ea typeface="Meiryo" charset="-128"/>
                <a:cs typeface="Meiryo" charset="-128"/>
              </a:rPr>
              <a:t> A.</a:t>
            </a:r>
            <a:r>
              <a:rPr lang="ja-JP" altLang="en-US" b="1" dirty="0">
                <a:latin typeface="Meiryo" charset="-128"/>
                <a:ea typeface="Meiryo" charset="-128"/>
                <a:cs typeface="Meiryo" charset="-128"/>
              </a:rPr>
              <a:t>こんな時に「ねんきんネット」・・・・・・・・・・・</a:t>
            </a:r>
            <a:r>
              <a:rPr lang="en-US" altLang="ja-JP" b="1" dirty="0">
                <a:latin typeface="Meiryo" charset="-128"/>
                <a:ea typeface="Meiryo" charset="-128"/>
                <a:cs typeface="Meiryo" charset="-128"/>
              </a:rPr>
              <a:t>P31</a:t>
            </a:r>
          </a:p>
          <a:p>
            <a:pPr algn="dist">
              <a:lnSpc>
                <a:spcPct val="110000"/>
              </a:lnSpc>
            </a:pPr>
            <a:r>
              <a:rPr lang="en-US" altLang="ja-JP" b="1" dirty="0">
                <a:latin typeface="Meiryo" charset="-128"/>
                <a:ea typeface="Meiryo" charset="-128"/>
                <a:cs typeface="Meiryo" charset="-128"/>
              </a:rPr>
              <a:t> B.</a:t>
            </a:r>
            <a:r>
              <a:rPr lang="ja-JP" altLang="en-US" b="1" dirty="0">
                <a:latin typeface="Meiryo" charset="-128"/>
                <a:ea typeface="Meiryo" charset="-128"/>
                <a:cs typeface="Meiryo" charset="-128"/>
              </a:rPr>
              <a:t>よくあるご質問・・・・・・・・・・・・・・・・・・</a:t>
            </a:r>
            <a:r>
              <a:rPr lang="en-US" altLang="ja-JP" b="1" dirty="0">
                <a:latin typeface="Meiryo" charset="-128"/>
                <a:ea typeface="Meiryo" charset="-128"/>
                <a:cs typeface="Meiryo" charset="-128"/>
              </a:rPr>
              <a:t>P37</a:t>
            </a:r>
          </a:p>
          <a:p>
            <a:pPr algn="dist">
              <a:lnSpc>
                <a:spcPct val="110000"/>
              </a:lnSpc>
            </a:pPr>
            <a:r>
              <a:rPr lang="en-US" altLang="ja-JP" b="1" dirty="0">
                <a:latin typeface="Meiryo" charset="-128"/>
                <a:ea typeface="Meiryo" charset="-128"/>
                <a:cs typeface="Meiryo" charset="-128"/>
              </a:rPr>
              <a:t> C.</a:t>
            </a:r>
            <a:r>
              <a:rPr lang="ja-JP" altLang="en-US" b="1" dirty="0">
                <a:latin typeface="Meiryo" charset="-128"/>
                <a:ea typeface="Meiryo" charset="-128"/>
                <a:cs typeface="Meiryo" charset="-128"/>
              </a:rPr>
              <a:t>問い合わせ先・・・・・・・・・・・・・・・・・・・</a:t>
            </a:r>
            <a:r>
              <a:rPr lang="en-US" altLang="ja-JP" b="1" dirty="0">
                <a:latin typeface="Meiryo" charset="-128"/>
                <a:ea typeface="Meiryo" charset="-128"/>
                <a:cs typeface="Meiryo" charset="-128"/>
              </a:rPr>
              <a:t>P38</a:t>
            </a:r>
          </a:p>
          <a:p>
            <a:pPr algn="dist">
              <a:lnSpc>
                <a:spcPct val="110000"/>
              </a:lnSpc>
            </a:pPr>
            <a:endParaRPr lang="en-US" altLang="ja-JP" b="1" dirty="0">
              <a:latin typeface="Meiryo" charset="-128"/>
              <a:ea typeface="Meiryo" charset="-128"/>
              <a:cs typeface="Meiryo" charset="-128"/>
            </a:endParaRPr>
          </a:p>
        </p:txBody>
      </p:sp>
      <p:cxnSp>
        <p:nvCxnSpPr>
          <p:cNvPr id="3" name="直線コネクタ 2">
            <a:extLst>
              <a:ext uri="{FF2B5EF4-FFF2-40B4-BE49-F238E27FC236}">
                <a16:creationId xmlns:a16="http://schemas.microsoft.com/office/drawing/2014/main" id="{7707807F-25D3-F993-4679-4391A84FF364}"/>
              </a:ext>
            </a:extLst>
          </p:cNvPr>
          <p:cNvCxnSpPr/>
          <p:nvPr/>
        </p:nvCxnSpPr>
        <p:spPr>
          <a:xfrm>
            <a:off x="1691680" y="1628800"/>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181DFA39-F3D2-42F8-691A-A7545BE96AA4}"/>
              </a:ext>
            </a:extLst>
          </p:cNvPr>
          <p:cNvCxnSpPr/>
          <p:nvPr/>
        </p:nvCxnSpPr>
        <p:spPr>
          <a:xfrm>
            <a:off x="1691680" y="292494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DC6D7D85-14CC-45CF-88CE-368D1EB78026}"/>
              </a:ext>
            </a:extLst>
          </p:cNvPr>
          <p:cNvPicPr>
            <a:picLocks noChangeAspect="1"/>
          </p:cNvPicPr>
          <p:nvPr/>
        </p:nvPicPr>
        <p:blipFill>
          <a:blip r:embed="rId3"/>
          <a:stretch>
            <a:fillRect/>
          </a:stretch>
        </p:blipFill>
        <p:spPr>
          <a:xfrm>
            <a:off x="3036388" y="4483168"/>
            <a:ext cx="4392488" cy="1775135"/>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0EC70BCF-74A9-467F-9FAF-5F14D88016B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5444" y="2875280"/>
            <a:ext cx="1639767" cy="3407071"/>
          </a:xfrm>
          <a:prstGeom prst="rect">
            <a:avLst/>
          </a:prstGeom>
          <a:ln>
            <a:solidFill>
              <a:schemeClr val="tx1"/>
            </a:solidFill>
          </a:ln>
        </p:spPr>
      </p:pic>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AE4543FC-C51B-B1B7-BB3D-A0EBA3A3D0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93209" y="2886574"/>
            <a:ext cx="1637052" cy="3401429"/>
          </a:xfrm>
          <a:prstGeom prst="rect">
            <a:avLst/>
          </a:prstGeom>
          <a:ln>
            <a:solidFill>
              <a:schemeClr val="tx1"/>
            </a:solidFill>
          </a:ln>
        </p:spPr>
      </p:pic>
      <p:pic>
        <p:nvPicPr>
          <p:cNvPr id="8" name="図 7" descr="グラフィカル ユーザー インターフェイス, アプリケーション&#10;&#10;自動的に生成された説明">
            <a:extLst>
              <a:ext uri="{FF2B5EF4-FFF2-40B4-BE49-F238E27FC236}">
                <a16:creationId xmlns:a16="http://schemas.microsoft.com/office/drawing/2014/main" id="{99B03048-332A-BC5C-92A3-6E35B33D9B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65250"/>
            <a:ext cx="1635702" cy="3398624"/>
          </a:xfrm>
          <a:prstGeom prst="rect">
            <a:avLst/>
          </a:prstGeom>
          <a:ln>
            <a:solidFill>
              <a:schemeClr val="tx1"/>
            </a:solidFill>
          </a:ln>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1BC7BD38-8842-3114-ECF8-53596CBBC87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797" y="2884864"/>
            <a:ext cx="1635702" cy="3398624"/>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45050" y="2102682"/>
            <a:ext cx="2121798" cy="707886"/>
          </a:xfrm>
          <a:prstGeom prst="rect">
            <a:avLst/>
          </a:prstGeom>
          <a:noFill/>
        </p:spPr>
        <p:txBody>
          <a:bodyPr wrap="square" rtlCol="0">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ご自身のアクセスキーを入力する</a:t>
            </a:r>
            <a:endParaRPr lang="en-US" altLang="ja-JP"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708028" y="2116017"/>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600" b="1" dirty="0">
                <a:latin typeface="メイリオ" panose="020B0604030504040204" pitchFamily="50" charset="-128"/>
                <a:ea typeface="メイリオ" panose="020B0604030504040204" pitchFamily="50" charset="-128"/>
              </a:rPr>
              <a:t>氏名を入力</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751584" y="195142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0F450A9D-0834-E979-7E16-6EA66A89304F}"/>
              </a:ext>
            </a:extLst>
          </p:cNvPr>
          <p:cNvSpPr/>
          <p:nvPr/>
        </p:nvSpPr>
        <p:spPr>
          <a:xfrm>
            <a:off x="532986" y="3785964"/>
            <a:ext cx="1646513" cy="10899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四角形: 角を丸くする 26">
            <a:extLst>
              <a:ext uri="{FF2B5EF4-FFF2-40B4-BE49-F238E27FC236}">
                <a16:creationId xmlns:a16="http://schemas.microsoft.com/office/drawing/2014/main" id="{E52FCF86-73D8-9DE4-CF7B-2889FE32EDAC}"/>
              </a:ext>
            </a:extLst>
          </p:cNvPr>
          <p:cNvSpPr/>
          <p:nvPr/>
        </p:nvSpPr>
        <p:spPr>
          <a:xfrm>
            <a:off x="6869692" y="2996952"/>
            <a:ext cx="1635993" cy="230425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395530F3-9F8C-8BBD-7A94-B386B489FE2B}"/>
              </a:ext>
            </a:extLst>
          </p:cNvPr>
          <p:cNvSpPr/>
          <p:nvPr/>
        </p:nvSpPr>
        <p:spPr>
          <a:xfrm>
            <a:off x="2608908" y="3145731"/>
            <a:ext cx="1635702" cy="17958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78864" y="2136990"/>
            <a:ext cx="2105151" cy="707886"/>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ご自身の基礎年金番号を入力する</a:t>
            </a:r>
            <a:endParaRPr lang="en-US" altLang="ja-JP" sz="1600"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33C0D69F-2079-E3F4-A960-629ADF8A2D07}"/>
              </a:ext>
            </a:extLst>
          </p:cNvPr>
          <p:cNvSpPr/>
          <p:nvPr/>
        </p:nvSpPr>
        <p:spPr>
          <a:xfrm>
            <a:off x="4785549" y="3042034"/>
            <a:ext cx="1635702" cy="2151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リーフォーム 83">
            <a:extLst>
              <a:ext uri="{FF2B5EF4-FFF2-40B4-BE49-F238E27FC236}">
                <a16:creationId xmlns:a16="http://schemas.microsoft.com/office/drawing/2014/main" id="{F761888D-ACC9-C7FC-A5CC-C37B2C77208D}"/>
              </a:ext>
            </a:extLst>
          </p:cNvPr>
          <p:cNvSpPr/>
          <p:nvPr/>
        </p:nvSpPr>
        <p:spPr>
          <a:xfrm>
            <a:off x="315655" y="3639461"/>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図形グループ 20">
            <a:extLst>
              <a:ext uri="{FF2B5EF4-FFF2-40B4-BE49-F238E27FC236}">
                <a16:creationId xmlns:a16="http://schemas.microsoft.com/office/drawing/2014/main" id="{68E03BC8-3E14-E2D6-A629-737FB4A9B212}"/>
              </a:ext>
            </a:extLst>
          </p:cNvPr>
          <p:cNvGrpSpPr/>
          <p:nvPr/>
        </p:nvGrpSpPr>
        <p:grpSpPr>
          <a:xfrm>
            <a:off x="2378864" y="3042034"/>
            <a:ext cx="296586" cy="293005"/>
            <a:chOff x="6801905" y="3995693"/>
            <a:chExt cx="296586" cy="293005"/>
          </a:xfrm>
        </p:grpSpPr>
        <p:sp>
          <p:nvSpPr>
            <p:cNvPr id="4" name="円/楕円 21">
              <a:extLst>
                <a:ext uri="{FF2B5EF4-FFF2-40B4-BE49-F238E27FC236}">
                  <a16:creationId xmlns:a16="http://schemas.microsoft.com/office/drawing/2014/main" id="{6A358EB0-805D-35F8-83CC-6BC0FB6620A1}"/>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22">
              <a:extLst>
                <a:ext uri="{FF2B5EF4-FFF2-40B4-BE49-F238E27FC236}">
                  <a16:creationId xmlns:a16="http://schemas.microsoft.com/office/drawing/2014/main" id="{E76FF8B3-7FAD-00A8-8D34-D349C3DB5FF7}"/>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54CF0E34-C351-C058-313B-F20C5B9C4323}"/>
              </a:ext>
            </a:extLst>
          </p:cNvPr>
          <p:cNvSpPr txBox="1"/>
          <p:nvPr/>
        </p:nvSpPr>
        <p:spPr>
          <a:xfrm>
            <a:off x="4376057" y="2920882"/>
            <a:ext cx="452639" cy="523220"/>
          </a:xfrm>
          <a:prstGeom prst="rect">
            <a:avLst/>
          </a:prstGeom>
          <a:noFill/>
        </p:spPr>
        <p:txBody>
          <a:bodyPr wrap="square">
            <a:spAutoFit/>
          </a:bodyPr>
          <a:lstStyle/>
          <a:p>
            <a:r>
              <a:rPr lang="ja-JP" altLang="en-US" sz="2800" b="1" dirty="0">
                <a:solidFill>
                  <a:srgbClr val="009650"/>
                </a:solidFill>
                <a:latin typeface="メイリオ"/>
                <a:ea typeface="メイリオ"/>
              </a:rPr>
              <a:t>➐</a:t>
            </a:r>
            <a:endParaRPr lang="ja-JP" altLang="en-US" sz="2800" dirty="0"/>
          </a:p>
        </p:txBody>
      </p:sp>
      <p:sp>
        <p:nvSpPr>
          <p:cNvPr id="12" name="テキスト ボックス 11">
            <a:extLst>
              <a:ext uri="{FF2B5EF4-FFF2-40B4-BE49-F238E27FC236}">
                <a16:creationId xmlns:a16="http://schemas.microsoft.com/office/drawing/2014/main" id="{C4D57B3E-187C-B970-0C37-0719DC1DAF4F}"/>
              </a:ext>
            </a:extLst>
          </p:cNvPr>
          <p:cNvSpPr txBox="1"/>
          <p:nvPr/>
        </p:nvSpPr>
        <p:spPr>
          <a:xfrm>
            <a:off x="6469496" y="2920882"/>
            <a:ext cx="428397" cy="461665"/>
          </a:xfrm>
          <a:prstGeom prst="rect">
            <a:avLst/>
          </a:prstGeom>
          <a:noFill/>
        </p:spPr>
        <p:txBody>
          <a:bodyPr wrap="square">
            <a:spAutoFit/>
          </a:bodyPr>
          <a:lstStyle/>
          <a:p>
            <a:r>
              <a:rPr lang="ja-JP" altLang="en-US" sz="2400" b="1" dirty="0">
                <a:solidFill>
                  <a:srgbClr val="009650"/>
                </a:solidFill>
                <a:latin typeface="メイリオ"/>
                <a:ea typeface="メイリオ"/>
              </a:rPr>
              <a:t>➑</a:t>
            </a:r>
            <a:endParaRPr lang="ja-JP" altLang="en-US" sz="2400" dirty="0"/>
          </a:p>
        </p:txBody>
      </p:sp>
      <p:sp>
        <p:nvSpPr>
          <p:cNvPr id="24" name="テキスト ボックス 23">
            <a:extLst>
              <a:ext uri="{FF2B5EF4-FFF2-40B4-BE49-F238E27FC236}">
                <a16:creationId xmlns:a16="http://schemas.microsoft.com/office/drawing/2014/main" id="{0C6A36A9-F8F5-493C-BC2E-2912EEBDB9C9}"/>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3647900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6A131FB9-06C8-FA4C-CCEF-25E68EE97E1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9218" y="2872760"/>
            <a:ext cx="1635702" cy="3398624"/>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F1A1A25D-9952-25A4-23E6-DD9CD5C35E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5549" y="2886574"/>
            <a:ext cx="1635702" cy="3398624"/>
          </a:xfrm>
          <a:prstGeom prst="rect">
            <a:avLst/>
          </a:prstGeom>
          <a:ln>
            <a:solidFill>
              <a:schemeClr val="tx1"/>
            </a:solidFill>
          </a:ln>
        </p:spPr>
      </p:pic>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04C1CA43-7B4F-275B-2FC1-A36764B46FF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2760"/>
            <a:ext cx="1635702" cy="3398624"/>
          </a:xfrm>
          <a:prstGeom prst="rect">
            <a:avLst/>
          </a:prstGeom>
          <a:ln>
            <a:solidFill>
              <a:schemeClr val="tx1"/>
            </a:solidFill>
          </a:ln>
        </p:spPr>
      </p:pic>
      <p:pic>
        <p:nvPicPr>
          <p:cNvPr id="5" name="図 4" descr="グラフィカル ユーザー インターフェイス, テキスト, アプリケーション, メール&#10;&#10;自動的に生成された説明">
            <a:extLst>
              <a:ext uri="{FF2B5EF4-FFF2-40B4-BE49-F238E27FC236}">
                <a16:creationId xmlns:a16="http://schemas.microsoft.com/office/drawing/2014/main" id="{CD984AD5-D191-6968-CDB7-5861407B2E2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039" y="2875280"/>
            <a:ext cx="1639767" cy="3407070"/>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08872" y="209936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r>
              <a:rPr lang="ja-JP" altLang="en-US" sz="1600" b="1" dirty="0">
                <a:latin typeface="メイリオ" panose="020B0604030504040204" pitchFamily="50" charset="-128"/>
                <a:ea typeface="メイリオ" panose="020B0604030504040204" pitchFamily="50" charset="-128"/>
              </a:rPr>
              <a:t>パスワードを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決めて入力する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667296" y="214042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⓫</a:t>
            </a:r>
            <a:r>
              <a:rPr lang="ja-JP" altLang="en-US" sz="1600" b="1" dirty="0">
                <a:latin typeface="メイリオ" panose="020B0604030504040204" pitchFamily="50" charset="-128"/>
                <a:ea typeface="メイリオ" panose="020B0604030504040204" pitchFamily="50" charset="-128"/>
              </a:rPr>
              <a:t>メールアドレ</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スを入力する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804249" y="192160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r>
              <a:rPr lang="ja-JP" altLang="en-US" sz="1600" b="1" dirty="0">
                <a:latin typeface="メイリオ" panose="020B0604030504040204" pitchFamily="50" charset="-128"/>
                <a:ea typeface="メイリオ" panose="020B0604030504040204" pitchFamily="50" charset="-128"/>
              </a:rPr>
              <a:t>お知らせメー</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ル配信希望を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975730"/>
            <a:ext cx="1646513" cy="20090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9E29B2E-7760-ACAC-ADA9-A4421D511950}"/>
              </a:ext>
            </a:extLst>
          </p:cNvPr>
          <p:cNvSpPr/>
          <p:nvPr/>
        </p:nvSpPr>
        <p:spPr>
          <a:xfrm>
            <a:off x="6879218" y="2980592"/>
            <a:ext cx="1635993" cy="1312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146A6DF4-F4DA-A014-9A7B-8B2EAF52C9BC}"/>
              </a:ext>
            </a:extLst>
          </p:cNvPr>
          <p:cNvSpPr/>
          <p:nvPr/>
        </p:nvSpPr>
        <p:spPr>
          <a:xfrm>
            <a:off x="2613671" y="2924944"/>
            <a:ext cx="1635702" cy="20597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293780" y="1970837"/>
            <a:ext cx="2236345" cy="954107"/>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❿</a:t>
            </a:r>
            <a:r>
              <a:rPr lang="ja-JP" altLang="en-US" sz="1600" b="1" dirty="0">
                <a:latin typeface="メイリオ" panose="020B0604030504040204" pitchFamily="50" charset="-128"/>
                <a:ea typeface="メイリオ" panose="020B0604030504040204" pitchFamily="50" charset="-128"/>
              </a:rPr>
              <a:t>「秘密の質問」を選択し、「秘密の答え」を入力する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C7F69BD-CBD3-B831-C401-73A0A0936436}"/>
              </a:ext>
            </a:extLst>
          </p:cNvPr>
          <p:cNvSpPr/>
          <p:nvPr/>
        </p:nvSpPr>
        <p:spPr>
          <a:xfrm>
            <a:off x="4785549" y="2934454"/>
            <a:ext cx="1635702" cy="31588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1A2C5B3-3CF6-747B-5E13-C5C58AF2286F}"/>
              </a:ext>
            </a:extLst>
          </p:cNvPr>
          <p:cNvSpPr txBox="1"/>
          <p:nvPr/>
        </p:nvSpPr>
        <p:spPr>
          <a:xfrm>
            <a:off x="203283" y="2562786"/>
            <a:ext cx="382395"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endParaRPr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8DEF012-954F-0CA7-5BA8-29316B635143}"/>
              </a:ext>
            </a:extLst>
          </p:cNvPr>
          <p:cNvSpPr txBox="1"/>
          <p:nvPr/>
        </p:nvSpPr>
        <p:spPr>
          <a:xfrm>
            <a:off x="2208877" y="2687309"/>
            <a:ext cx="397134"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❿</a:t>
            </a:r>
            <a:endParaRPr lang="ja-JP" altLang="en-US"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40BCDE3-12D3-B4F3-42F4-60F12A1E3901}"/>
              </a:ext>
            </a:extLst>
          </p:cNvPr>
          <p:cNvSpPr txBox="1"/>
          <p:nvPr/>
        </p:nvSpPr>
        <p:spPr>
          <a:xfrm>
            <a:off x="4358452" y="2848310"/>
            <a:ext cx="497391" cy="461665"/>
          </a:xfrm>
          <a:prstGeom prst="rect">
            <a:avLst/>
          </a:prstGeom>
          <a:noFill/>
        </p:spPr>
        <p:txBody>
          <a:bodyPr wrap="square">
            <a:spAutoFit/>
          </a:bodyPr>
          <a:lstStyle/>
          <a:p>
            <a:r>
              <a:rPr kumimoji="1" lang="ja-JP" altLang="en-US" sz="2400" b="1" i="0" u="none" strike="noStrike" kern="1200" cap="none" spc="0" normalizeH="0" baseline="0" noProof="0" dirty="0">
                <a:ln>
                  <a:noFill/>
                </a:ln>
                <a:solidFill>
                  <a:srgbClr val="009650"/>
                </a:solidFill>
                <a:effectLst/>
                <a:uLnTx/>
                <a:uFillTx/>
                <a:latin typeface="メイリオ" panose="020B0604030504040204" pitchFamily="50" charset="-128"/>
                <a:ea typeface="メイリオ" panose="020B0604030504040204" pitchFamily="50" charset="-128"/>
              </a:rPr>
              <a:t>⓫</a:t>
            </a:r>
            <a:endParaRPr lang="ja-JP" altLang="en-US"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C3FADCE-8C56-7D1A-E610-F790E2CD5F84}"/>
              </a:ext>
            </a:extLst>
          </p:cNvPr>
          <p:cNvSpPr txBox="1"/>
          <p:nvPr/>
        </p:nvSpPr>
        <p:spPr>
          <a:xfrm>
            <a:off x="6431598" y="2791584"/>
            <a:ext cx="777824" cy="461665"/>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endParaRPr lang="ja-JP" altLang="en-US" sz="2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900DEDE7-C05F-46B6-9CE1-E070A8BBC064}"/>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2531954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グラフィカル ユーザー インターフェイス, テキスト, アプリケーション&#10;&#10;自動的に生成された説明">
            <a:extLst>
              <a:ext uri="{FF2B5EF4-FFF2-40B4-BE49-F238E27FC236}">
                <a16:creationId xmlns:a16="http://schemas.microsoft.com/office/drawing/2014/main" id="{0792AA33-8CB3-F962-CA87-4F3995C4C4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20274" y="2872760"/>
            <a:ext cx="1635702" cy="3398624"/>
          </a:xfrm>
          <a:prstGeom prst="rect">
            <a:avLst/>
          </a:prstGeom>
          <a:ln>
            <a:solidFill>
              <a:schemeClr val="tx1"/>
            </a:solidFill>
          </a:ln>
        </p:spPr>
      </p:pic>
      <p:pic>
        <p:nvPicPr>
          <p:cNvPr id="18" name="図 17" descr="グラフィカル ユーザー インターフェイス, テキスト, アプリケーション&#10;&#10;自動的に生成された説明">
            <a:extLst>
              <a:ext uri="{FF2B5EF4-FFF2-40B4-BE49-F238E27FC236}">
                <a16:creationId xmlns:a16="http://schemas.microsoft.com/office/drawing/2014/main" id="{9D27A3DE-55BC-50DC-7F5B-A559FCEB937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7574" y="2874999"/>
            <a:ext cx="1635702" cy="3398624"/>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8" name="テキスト ボックス 7">
            <a:extLst>
              <a:ext uri="{FF2B5EF4-FFF2-40B4-BE49-F238E27FC236}">
                <a16:creationId xmlns:a16="http://schemas.microsoft.com/office/drawing/2014/main" id="{32587DE9-F670-6535-6CE1-C40502C65D4F}"/>
              </a:ext>
            </a:extLst>
          </p:cNvPr>
          <p:cNvSpPr txBox="1"/>
          <p:nvPr/>
        </p:nvSpPr>
        <p:spPr>
          <a:xfrm>
            <a:off x="553079" y="2167113"/>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⓭</a:t>
            </a:r>
            <a:r>
              <a:rPr lang="ja-JP" altLang="en-US" sz="1600" b="1" dirty="0">
                <a:latin typeface="メイリオ" panose="020B0604030504040204" pitchFamily="50" charset="-128"/>
                <a:ea typeface="メイリオ" panose="020B0604030504040204" pitchFamily="50" charset="-128"/>
              </a:rPr>
              <a:t>電話番号を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入力する</a:t>
            </a:r>
            <a:endParaRPr lang="en-US" altLang="ja-JP" sz="1600" b="1" dirty="0">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FB22C9DB-FE9D-DCAB-C7DD-02AD7836860F}"/>
              </a:ext>
            </a:extLst>
          </p:cNvPr>
          <p:cNvSpPr/>
          <p:nvPr/>
        </p:nvSpPr>
        <p:spPr>
          <a:xfrm>
            <a:off x="533277" y="4221088"/>
            <a:ext cx="1646513" cy="10157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8D2F7AB3-006F-1039-63F5-392A05F5D955}"/>
              </a:ext>
            </a:extLst>
          </p:cNvPr>
          <p:cNvSpPr/>
          <p:nvPr/>
        </p:nvSpPr>
        <p:spPr>
          <a:xfrm>
            <a:off x="2965901" y="5373216"/>
            <a:ext cx="1152128" cy="21602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60C2CFB1-B8C7-EEAC-8BCB-A6036653AF7D}"/>
              </a:ext>
            </a:extLst>
          </p:cNvPr>
          <p:cNvSpPr txBox="1"/>
          <p:nvPr/>
        </p:nvSpPr>
        <p:spPr>
          <a:xfrm>
            <a:off x="2236814" y="1973862"/>
            <a:ext cx="2602622" cy="954107"/>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⓮</a:t>
            </a:r>
            <a:r>
              <a:rPr lang="ja-JP" altLang="en-US" sz="1600" b="1" dirty="0">
                <a:latin typeface="メイリオ" panose="020B0604030504040204" pitchFamily="50" charset="-128"/>
                <a:ea typeface="メイリオ" panose="020B0604030504040204" pitchFamily="50" charset="-128"/>
              </a:rPr>
              <a:t>「次に進む（入力</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内容を確認する）」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20" name="矢印: 右 19">
            <a:extLst>
              <a:ext uri="{FF2B5EF4-FFF2-40B4-BE49-F238E27FC236}">
                <a16:creationId xmlns:a16="http://schemas.microsoft.com/office/drawing/2014/main" id="{BF2FB9F7-5B4A-ABC9-E799-C094AE9FDD38}"/>
              </a:ext>
            </a:extLst>
          </p:cNvPr>
          <p:cNvSpPr/>
          <p:nvPr/>
        </p:nvSpPr>
        <p:spPr>
          <a:xfrm>
            <a:off x="5436096"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A51F8104-F018-B71F-ADC0-95A50FF4931B}"/>
              </a:ext>
            </a:extLst>
          </p:cNvPr>
          <p:cNvSpPr txBox="1"/>
          <p:nvPr/>
        </p:nvSpPr>
        <p:spPr>
          <a:xfrm>
            <a:off x="4714038" y="2420888"/>
            <a:ext cx="4106434"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確認用メールが登録した</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メールアドレス宛に送付されますので、ユーザ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を確認してログインしてください</a:t>
            </a:r>
            <a:endParaRPr lang="en-US" altLang="ja-JP" b="1"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4EDF19E-75A0-7AF8-5F00-803F82E6B129}"/>
              </a:ext>
            </a:extLst>
          </p:cNvPr>
          <p:cNvSpPr txBox="1"/>
          <p:nvPr/>
        </p:nvSpPr>
        <p:spPr>
          <a:xfrm>
            <a:off x="208415" y="2501357"/>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⓭</a:t>
            </a:r>
            <a:endParaRPr lang="ja-JP" altLang="en-US" sz="28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F83A6C31-7976-3C37-45DC-F50F874AA0A7}"/>
              </a:ext>
            </a:extLst>
          </p:cNvPr>
          <p:cNvSpPr txBox="1"/>
          <p:nvPr/>
        </p:nvSpPr>
        <p:spPr>
          <a:xfrm>
            <a:off x="2321472" y="2734718"/>
            <a:ext cx="777824" cy="523220"/>
          </a:xfrm>
          <a:prstGeom prst="rect">
            <a:avLst/>
          </a:prstGeom>
          <a:noFill/>
        </p:spPr>
        <p:txBody>
          <a:bodyPr wrap="square">
            <a:spAutoFit/>
          </a:bodyPr>
          <a:lstStyle/>
          <a:p>
            <a:r>
              <a:rPr lang="ja-JP" altLang="en-US" sz="2800" b="1" dirty="0">
                <a:solidFill>
                  <a:srgbClr val="009650"/>
                </a:solidFill>
                <a:latin typeface="メイリオ" panose="020B0604030504040204" pitchFamily="50" charset="-128"/>
                <a:ea typeface="メイリオ" panose="020B0604030504040204" pitchFamily="50" charset="-128"/>
              </a:rPr>
              <a:t>⓮</a:t>
            </a:r>
            <a:endParaRPr lang="ja-JP" altLang="en-US" sz="2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656DC24-9DF8-480A-81A5-9C7FC69559B9}"/>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（アクセスキーを持っている場合・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で上を押した場合）</a:t>
            </a:r>
          </a:p>
        </p:txBody>
      </p:sp>
    </p:spTree>
    <p:extLst>
      <p:ext uri="{BB962C8B-B14F-4D97-AF65-F5344CB8AC3E}">
        <p14:creationId xmlns:p14="http://schemas.microsoft.com/office/powerpoint/2010/main" val="141777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図 55" descr="テキスト, 手紙&#10;&#10;自動的に生成された説明">
            <a:extLst>
              <a:ext uri="{FF2B5EF4-FFF2-40B4-BE49-F238E27FC236}">
                <a16:creationId xmlns:a16="http://schemas.microsoft.com/office/drawing/2014/main" id="{E1EB4517-82B4-FC93-8737-A512AE9DC60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8159" y="2886574"/>
            <a:ext cx="1637052" cy="3401429"/>
          </a:xfrm>
          <a:prstGeom prst="rect">
            <a:avLst/>
          </a:prstGeom>
          <a:ln>
            <a:solidFill>
              <a:schemeClr val="tx1"/>
            </a:solidFill>
          </a:ln>
        </p:spPr>
      </p:pic>
      <p:pic>
        <p:nvPicPr>
          <p:cNvPr id="48" name="図 4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021B69E-19DF-BC59-495F-CD893E748F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1331" y="2865338"/>
            <a:ext cx="1637052" cy="3401429"/>
          </a:xfrm>
          <a:prstGeom prst="rect">
            <a:avLst/>
          </a:prstGeom>
          <a:ln>
            <a:solidFill>
              <a:schemeClr val="tx1"/>
            </a:solidFill>
          </a:ln>
        </p:spPr>
      </p:pic>
      <p:pic>
        <p:nvPicPr>
          <p:cNvPr id="22" name="図 21" descr="テキスト, 手紙&#10;&#10;自動的に生成された説明">
            <a:extLst>
              <a:ext uri="{FF2B5EF4-FFF2-40B4-BE49-F238E27FC236}">
                <a16:creationId xmlns:a16="http://schemas.microsoft.com/office/drawing/2014/main" id="{04D10CE8-522D-36F6-EF23-382ECBB15E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83545" y="2886575"/>
            <a:ext cx="1637052" cy="3401429"/>
          </a:xfrm>
          <a:prstGeom prst="rect">
            <a:avLst/>
          </a:prstGeom>
          <a:ln>
            <a:solidFill>
              <a:schemeClr val="tx1"/>
            </a:solidFill>
          </a:ln>
        </p:spPr>
      </p:pic>
      <p:pic>
        <p:nvPicPr>
          <p:cNvPr id="3" name="図 2"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7EF0C345-344D-C107-5935-32928D038C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447" y="2886575"/>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30" name="テキスト ボックス 29">
            <a:extLst>
              <a:ext uri="{FF2B5EF4-FFF2-40B4-BE49-F238E27FC236}">
                <a16:creationId xmlns:a16="http://schemas.microsoft.com/office/drawing/2014/main" id="{5AD63BE8-1D42-CE6F-FE2A-0187F7491224}"/>
              </a:ext>
            </a:extLst>
          </p:cNvPr>
          <p:cNvSpPr txBox="1"/>
          <p:nvPr/>
        </p:nvSpPr>
        <p:spPr>
          <a:xfrm>
            <a:off x="331632" y="1994554"/>
            <a:ext cx="2058682"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利用規約を確認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して同意するに✓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を入れる</a:t>
            </a:r>
            <a:endParaRPr lang="en-US" altLang="ja-JP" sz="1600" b="1"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89A3D0D1-72E5-A2F3-6357-116D62E8A8EC}"/>
              </a:ext>
            </a:extLst>
          </p:cNvPr>
          <p:cNvSpPr txBox="1"/>
          <p:nvPr/>
        </p:nvSpPr>
        <p:spPr>
          <a:xfrm>
            <a:off x="4666768" y="2117664"/>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画面を上に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A410966D-8E69-7E03-CB19-4073272E7543}"/>
              </a:ext>
            </a:extLst>
          </p:cNvPr>
          <p:cNvSpPr txBox="1"/>
          <p:nvPr/>
        </p:nvSpPr>
        <p:spPr>
          <a:xfrm>
            <a:off x="6778583" y="2093163"/>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「閉じる」を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2E8303D-2A5B-614A-CC2A-8C9ACF489163}"/>
              </a:ext>
            </a:extLst>
          </p:cNvPr>
          <p:cNvSpPr/>
          <p:nvPr/>
        </p:nvSpPr>
        <p:spPr>
          <a:xfrm>
            <a:off x="994389" y="4132491"/>
            <a:ext cx="742693" cy="3529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5A62BC1-7D12-7A55-5F22-09D35DFBBF29}"/>
              </a:ext>
            </a:extLst>
          </p:cNvPr>
          <p:cNvGrpSpPr/>
          <p:nvPr/>
        </p:nvGrpSpPr>
        <p:grpSpPr>
          <a:xfrm>
            <a:off x="666843" y="3844851"/>
            <a:ext cx="296587" cy="293005"/>
            <a:chOff x="2897417" y="3995693"/>
            <a:chExt cx="296587" cy="293005"/>
          </a:xfrm>
        </p:grpSpPr>
        <p:sp>
          <p:nvSpPr>
            <p:cNvPr id="36" name="円/楕円 70">
              <a:extLst>
                <a:ext uri="{FF2B5EF4-FFF2-40B4-BE49-F238E27FC236}">
                  <a16:creationId xmlns:a16="http://schemas.microsoft.com/office/drawing/2014/main" id="{679615B4-3A7C-5BE3-E66D-9161FCA0CE0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9003A79E-CC3F-6FEE-C1C9-C82388A71999}"/>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38" name="図形グループ 61">
            <a:extLst>
              <a:ext uri="{FF2B5EF4-FFF2-40B4-BE49-F238E27FC236}">
                <a16:creationId xmlns:a16="http://schemas.microsoft.com/office/drawing/2014/main" id="{90C2571E-FFA1-827F-9B8C-B687F79B490B}"/>
              </a:ext>
            </a:extLst>
          </p:cNvPr>
          <p:cNvGrpSpPr/>
          <p:nvPr/>
        </p:nvGrpSpPr>
        <p:grpSpPr>
          <a:xfrm>
            <a:off x="2738626" y="4624479"/>
            <a:ext cx="296586" cy="293005"/>
            <a:chOff x="3546641" y="3995693"/>
            <a:chExt cx="296586" cy="293005"/>
          </a:xfrm>
        </p:grpSpPr>
        <p:sp>
          <p:nvSpPr>
            <p:cNvPr id="39" name="円/楕円 65">
              <a:extLst>
                <a:ext uri="{FF2B5EF4-FFF2-40B4-BE49-F238E27FC236}">
                  <a16:creationId xmlns:a16="http://schemas.microsoft.com/office/drawing/2014/main" id="{81BB8D6D-6891-65F9-611E-5133A20FBF32}"/>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68">
              <a:extLst>
                <a:ext uri="{FF2B5EF4-FFF2-40B4-BE49-F238E27FC236}">
                  <a16:creationId xmlns:a16="http://schemas.microsoft.com/office/drawing/2014/main" id="{84D53FA3-FE42-38CB-3D09-C66EAA2CB5DB}"/>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四角形: 角を丸くする 40">
            <a:extLst>
              <a:ext uri="{FF2B5EF4-FFF2-40B4-BE49-F238E27FC236}">
                <a16:creationId xmlns:a16="http://schemas.microsoft.com/office/drawing/2014/main" id="{46C08DD2-566C-305A-B10E-DBE620612B95}"/>
              </a:ext>
            </a:extLst>
          </p:cNvPr>
          <p:cNvSpPr/>
          <p:nvPr/>
        </p:nvSpPr>
        <p:spPr>
          <a:xfrm>
            <a:off x="7452732" y="5877272"/>
            <a:ext cx="487905" cy="1767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フリーフォーム 92">
            <a:extLst>
              <a:ext uri="{FF2B5EF4-FFF2-40B4-BE49-F238E27FC236}">
                <a16:creationId xmlns:a16="http://schemas.microsoft.com/office/drawing/2014/main" id="{9BD07676-F69B-8F8C-E567-990CD82FA721}"/>
              </a:ext>
            </a:extLst>
          </p:cNvPr>
          <p:cNvSpPr/>
          <p:nvPr/>
        </p:nvSpPr>
        <p:spPr>
          <a:xfrm>
            <a:off x="7156146" y="5706222"/>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AB444CF4-E6CA-835C-0A2F-86D7AB8A9F27}"/>
              </a:ext>
            </a:extLst>
          </p:cNvPr>
          <p:cNvSpPr/>
          <p:nvPr/>
        </p:nvSpPr>
        <p:spPr>
          <a:xfrm>
            <a:off x="3029566" y="4875890"/>
            <a:ext cx="82058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483C6923-AAD5-CD54-FFC0-8F592D39B639}"/>
              </a:ext>
            </a:extLst>
          </p:cNvPr>
          <p:cNvSpPr txBox="1"/>
          <p:nvPr/>
        </p:nvSpPr>
        <p:spPr>
          <a:xfrm>
            <a:off x="2396978" y="203174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「ご利用登録を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続ける」を押す</a:t>
            </a:r>
            <a:endParaRPr lang="en-US" altLang="ja-JP" sz="1600" b="1" dirty="0">
              <a:latin typeface="メイリオ" panose="020B0604030504040204" pitchFamily="50" charset="-128"/>
              <a:ea typeface="メイリオ" panose="020B0604030504040204" pitchFamily="50" charset="-128"/>
            </a:endParaRPr>
          </a:p>
        </p:txBody>
      </p:sp>
      <p:grpSp>
        <p:nvGrpSpPr>
          <p:cNvPr id="51" name="図形グループ 69">
            <a:extLst>
              <a:ext uri="{FF2B5EF4-FFF2-40B4-BE49-F238E27FC236}">
                <a16:creationId xmlns:a16="http://schemas.microsoft.com/office/drawing/2014/main" id="{8267C215-908A-DD1E-4D35-E9811FB1ED49}"/>
              </a:ext>
            </a:extLst>
          </p:cNvPr>
          <p:cNvGrpSpPr/>
          <p:nvPr/>
        </p:nvGrpSpPr>
        <p:grpSpPr>
          <a:xfrm>
            <a:off x="5049262" y="4299770"/>
            <a:ext cx="296586" cy="293005"/>
            <a:chOff x="4232441" y="3995693"/>
            <a:chExt cx="296586" cy="293005"/>
          </a:xfrm>
        </p:grpSpPr>
        <p:sp>
          <p:nvSpPr>
            <p:cNvPr id="52" name="円/楕円 70">
              <a:extLst>
                <a:ext uri="{FF2B5EF4-FFF2-40B4-BE49-F238E27FC236}">
                  <a16:creationId xmlns:a16="http://schemas.microsoft.com/office/drawing/2014/main" id="{71F9F35F-287A-060F-27A3-80ABE227ADC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71">
              <a:extLst>
                <a:ext uri="{FF2B5EF4-FFF2-40B4-BE49-F238E27FC236}">
                  <a16:creationId xmlns:a16="http://schemas.microsoft.com/office/drawing/2014/main" id="{27C38ECE-52F9-274B-1B17-13A31075178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矢印: 右 53">
            <a:extLst>
              <a:ext uri="{FF2B5EF4-FFF2-40B4-BE49-F238E27FC236}">
                <a16:creationId xmlns:a16="http://schemas.microsoft.com/office/drawing/2014/main" id="{54DD4A45-7B41-69C7-3DE3-3193EF6CC163}"/>
              </a:ext>
            </a:extLst>
          </p:cNvPr>
          <p:cNvSpPr/>
          <p:nvPr/>
        </p:nvSpPr>
        <p:spPr>
          <a:xfrm rot="16200000">
            <a:off x="5289722" y="4472587"/>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テキスト ボックス 26">
            <a:extLst>
              <a:ext uri="{FF2B5EF4-FFF2-40B4-BE49-F238E27FC236}">
                <a16:creationId xmlns:a16="http://schemas.microsoft.com/office/drawing/2014/main" id="{B20745AF-A9A8-49B2-8BA4-479F70E4FB57}"/>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424760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 が含まれている画像&#10;&#10;自動的に生成された説明">
            <a:extLst>
              <a:ext uri="{FF2B5EF4-FFF2-40B4-BE49-F238E27FC236}">
                <a16:creationId xmlns:a16="http://schemas.microsoft.com/office/drawing/2014/main" id="{1329D849-DB54-87F2-CFD6-798BD2378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5444" y="2875279"/>
            <a:ext cx="1631894" cy="3390713"/>
          </a:xfrm>
          <a:prstGeom prst="rect">
            <a:avLst/>
          </a:prstGeom>
          <a:ln>
            <a:solidFill>
              <a:schemeClr val="tx1"/>
            </a:solidFill>
          </a:ln>
        </p:spPr>
      </p:pic>
      <p:pic>
        <p:nvPicPr>
          <p:cNvPr id="20" name="図 19" descr="グラフィカル ユーザー インターフェイス, テキスト, アプリケーション, メール&#10;&#10;自動的に生成された説明">
            <a:extLst>
              <a:ext uri="{FF2B5EF4-FFF2-40B4-BE49-F238E27FC236}">
                <a16:creationId xmlns:a16="http://schemas.microsoft.com/office/drawing/2014/main" id="{0E50B670-52AB-4124-C4F7-DFEC7D2A647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9357" y="2884862"/>
            <a:ext cx="1631894" cy="3390713"/>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428E2717-6A85-077F-0D81-AF35CCCC27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3295"/>
            <a:ext cx="1635702" cy="3398625"/>
          </a:xfrm>
          <a:prstGeom prst="rect">
            <a:avLst/>
          </a:prstGeom>
          <a:ln>
            <a:solidFill>
              <a:schemeClr val="tx1"/>
            </a:solidFill>
          </a:ln>
        </p:spPr>
      </p:pic>
      <p:pic>
        <p:nvPicPr>
          <p:cNvPr id="3" name="図 2" descr="テキスト&#10;&#10;自動的に生成された説明">
            <a:extLst>
              <a:ext uri="{FF2B5EF4-FFF2-40B4-BE49-F238E27FC236}">
                <a16:creationId xmlns:a16="http://schemas.microsoft.com/office/drawing/2014/main" id="{28030BB6-918B-1E4C-1CE4-AC903B3D146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8728" y="2884863"/>
            <a:ext cx="1635154" cy="3397487"/>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6" name="テキスト ボックス 15">
            <a:extLst>
              <a:ext uri="{FF2B5EF4-FFF2-40B4-BE49-F238E27FC236}">
                <a16:creationId xmlns:a16="http://schemas.microsoft.com/office/drawing/2014/main" id="{BF14D1BB-82A2-B8BF-C650-E0C344A2BA34}"/>
              </a:ext>
            </a:extLst>
          </p:cNvPr>
          <p:cNvSpPr txBox="1"/>
          <p:nvPr/>
        </p:nvSpPr>
        <p:spPr>
          <a:xfrm>
            <a:off x="335060" y="2125216"/>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❺</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B4BE75A-2DD7-0C23-8216-6114445444B8}"/>
              </a:ext>
            </a:extLst>
          </p:cNvPr>
          <p:cNvSpPr txBox="1"/>
          <p:nvPr/>
        </p:nvSpPr>
        <p:spPr>
          <a:xfrm>
            <a:off x="4572713" y="2171171"/>
            <a:ext cx="2074511" cy="461665"/>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➐</a:t>
            </a:r>
            <a:r>
              <a:rPr lang="ja-JP" altLang="en-US" sz="1600" b="1" dirty="0">
                <a:latin typeface="メイリオ" panose="020B0604030504040204" pitchFamily="50" charset="-128"/>
                <a:ea typeface="メイリオ" panose="020B0604030504040204" pitchFamily="50" charset="-128"/>
              </a:rPr>
              <a:t>氏名を入力する</a:t>
            </a:r>
            <a:endParaRPr lang="en-US" altLang="ja-JP" sz="1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51AE00-C6BE-BC02-10CC-8E5255F85B5E}"/>
              </a:ext>
            </a:extLst>
          </p:cNvPr>
          <p:cNvSpPr txBox="1"/>
          <p:nvPr/>
        </p:nvSpPr>
        <p:spPr>
          <a:xfrm>
            <a:off x="6804249" y="1936513"/>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➑</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E52FCF86-73D8-9DE4-CF7B-2889FE32EDAC}"/>
              </a:ext>
            </a:extLst>
          </p:cNvPr>
          <p:cNvSpPr/>
          <p:nvPr/>
        </p:nvSpPr>
        <p:spPr>
          <a:xfrm>
            <a:off x="6879218" y="2970768"/>
            <a:ext cx="1635993" cy="23566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四角形: 角を丸くする 28">
            <a:extLst>
              <a:ext uri="{FF2B5EF4-FFF2-40B4-BE49-F238E27FC236}">
                <a16:creationId xmlns:a16="http://schemas.microsoft.com/office/drawing/2014/main" id="{395530F3-9F8C-8BBD-7A94-B386B489FE2B}"/>
              </a:ext>
            </a:extLst>
          </p:cNvPr>
          <p:cNvSpPr/>
          <p:nvPr/>
        </p:nvSpPr>
        <p:spPr>
          <a:xfrm>
            <a:off x="2621331" y="2980331"/>
            <a:ext cx="1635702" cy="18583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D40D5552-0A63-03F8-E608-D9BF749C0846}"/>
              </a:ext>
            </a:extLst>
          </p:cNvPr>
          <p:cNvSpPr txBox="1"/>
          <p:nvPr/>
        </p:nvSpPr>
        <p:spPr>
          <a:xfrm>
            <a:off x="2376139" y="2142928"/>
            <a:ext cx="2105151" cy="707886"/>
          </a:xfrm>
          <a:prstGeom prst="rect">
            <a:avLst/>
          </a:prstGeom>
          <a:noFill/>
        </p:spPr>
        <p:txBody>
          <a:bodyPr wrap="square">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❻</a:t>
            </a:r>
            <a:r>
              <a:rPr lang="ja-JP" altLang="en-US" sz="1600" b="1" dirty="0">
                <a:latin typeface="メイリオ" panose="020B0604030504040204" pitchFamily="50" charset="-128"/>
                <a:ea typeface="メイリオ" panose="020B0604030504040204" pitchFamily="50" charset="-128"/>
              </a:rPr>
              <a:t>ご自身の基礎年金番号を入力する</a:t>
            </a:r>
            <a:endParaRPr lang="en-US" altLang="ja-JP" sz="1600" b="1" dirty="0">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33C0D69F-2079-E3F4-A960-629ADF8A2D07}"/>
              </a:ext>
            </a:extLst>
          </p:cNvPr>
          <p:cNvSpPr/>
          <p:nvPr/>
        </p:nvSpPr>
        <p:spPr>
          <a:xfrm>
            <a:off x="4785549" y="2960516"/>
            <a:ext cx="1635702" cy="21515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716FA99A-CA5B-2BF2-D274-306045B9F25D}"/>
              </a:ext>
            </a:extLst>
          </p:cNvPr>
          <p:cNvSpPr txBox="1"/>
          <p:nvPr/>
        </p:nvSpPr>
        <p:spPr>
          <a:xfrm>
            <a:off x="4365373" y="2661079"/>
            <a:ext cx="465515"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srgbClr val="009650"/>
                </a:solidFill>
                <a:effectLst/>
                <a:uLnTx/>
                <a:uFillTx/>
                <a:latin typeface="メイリオ"/>
                <a:ea typeface="メイリオ"/>
                <a:cs typeface="+mn-cs"/>
              </a:rPr>
              <a:t>❼</a:t>
            </a:r>
            <a:endParaRPr lang="ja-JP" altLang="en-US" dirty="0"/>
          </a:p>
        </p:txBody>
      </p:sp>
      <p:sp>
        <p:nvSpPr>
          <p:cNvPr id="5" name="テキスト ボックス 4">
            <a:extLst>
              <a:ext uri="{FF2B5EF4-FFF2-40B4-BE49-F238E27FC236}">
                <a16:creationId xmlns:a16="http://schemas.microsoft.com/office/drawing/2014/main" id="{D7D92350-8F9A-C8C7-08BA-C68CDED554E6}"/>
              </a:ext>
            </a:extLst>
          </p:cNvPr>
          <p:cNvSpPr txBox="1"/>
          <p:nvPr/>
        </p:nvSpPr>
        <p:spPr>
          <a:xfrm>
            <a:off x="6470521" y="2875279"/>
            <a:ext cx="413792" cy="523220"/>
          </a:xfrm>
          <a:prstGeom prst="rect">
            <a:avLst/>
          </a:prstGeom>
          <a:noFill/>
        </p:spPr>
        <p:txBody>
          <a:bodyPr wrap="square">
            <a:spAutoFit/>
          </a:bodyPr>
          <a:lstStyle/>
          <a:p>
            <a:r>
              <a:rPr lang="ja-JP" altLang="en-US" sz="2800" b="1" dirty="0">
                <a:solidFill>
                  <a:srgbClr val="009650"/>
                </a:solidFill>
                <a:latin typeface="メイリオ"/>
                <a:ea typeface="メイリオ"/>
              </a:rPr>
              <a:t>❽</a:t>
            </a:r>
            <a:endParaRPr lang="ja-JP" altLang="en-US" sz="2800" dirty="0"/>
          </a:p>
        </p:txBody>
      </p:sp>
      <p:sp>
        <p:nvSpPr>
          <p:cNvPr id="7" name="テキスト ボックス 6">
            <a:extLst>
              <a:ext uri="{FF2B5EF4-FFF2-40B4-BE49-F238E27FC236}">
                <a16:creationId xmlns:a16="http://schemas.microsoft.com/office/drawing/2014/main" id="{8F9223F6-DED4-9CF8-111C-15CF73083A37}"/>
              </a:ext>
            </a:extLst>
          </p:cNvPr>
          <p:cNvSpPr txBox="1"/>
          <p:nvPr/>
        </p:nvSpPr>
        <p:spPr>
          <a:xfrm>
            <a:off x="1366305" y="5013827"/>
            <a:ext cx="465515" cy="523220"/>
          </a:xfrm>
          <a:prstGeom prst="rect">
            <a:avLst/>
          </a:prstGeom>
          <a:noFill/>
        </p:spPr>
        <p:txBody>
          <a:bodyPr wrap="square">
            <a:spAutoFit/>
          </a:bodyPr>
          <a:lstStyle/>
          <a:p>
            <a:r>
              <a:rPr lang="ja-JP" altLang="en-US" sz="2800" b="1" dirty="0">
                <a:solidFill>
                  <a:srgbClr val="009650"/>
                </a:solidFill>
                <a:latin typeface="メイリオ"/>
                <a:ea typeface="メイリオ"/>
              </a:rPr>
              <a:t>❺</a:t>
            </a:r>
            <a:endParaRPr lang="ja-JP" altLang="en-US" dirty="0"/>
          </a:p>
        </p:txBody>
      </p:sp>
      <p:sp>
        <p:nvSpPr>
          <p:cNvPr id="8" name="テキスト ボックス 7">
            <a:extLst>
              <a:ext uri="{FF2B5EF4-FFF2-40B4-BE49-F238E27FC236}">
                <a16:creationId xmlns:a16="http://schemas.microsoft.com/office/drawing/2014/main" id="{CCC338CF-357E-C018-18DB-0D4FD7CC0938}"/>
              </a:ext>
            </a:extLst>
          </p:cNvPr>
          <p:cNvSpPr txBox="1"/>
          <p:nvPr/>
        </p:nvSpPr>
        <p:spPr>
          <a:xfrm>
            <a:off x="2248500" y="3136889"/>
            <a:ext cx="465515" cy="523220"/>
          </a:xfrm>
          <a:prstGeom prst="rect">
            <a:avLst/>
          </a:prstGeom>
          <a:noFill/>
        </p:spPr>
        <p:txBody>
          <a:bodyPr wrap="square">
            <a:spAutoFit/>
          </a:bodyPr>
          <a:lstStyle/>
          <a:p>
            <a:r>
              <a:rPr lang="ja-JP" altLang="en-US" sz="2800" b="1" dirty="0">
                <a:solidFill>
                  <a:srgbClr val="009650"/>
                </a:solidFill>
                <a:latin typeface="メイリオ"/>
                <a:ea typeface="メイリオ"/>
              </a:rPr>
              <a:t>❻</a:t>
            </a:r>
            <a:endParaRPr lang="ja-JP" altLang="en-US" dirty="0"/>
          </a:p>
        </p:txBody>
      </p:sp>
      <p:sp>
        <p:nvSpPr>
          <p:cNvPr id="9" name="矢印: 下 8">
            <a:extLst>
              <a:ext uri="{FF2B5EF4-FFF2-40B4-BE49-F238E27FC236}">
                <a16:creationId xmlns:a16="http://schemas.microsoft.com/office/drawing/2014/main" id="{20A241C4-6DA7-831E-ECDB-866CBEA5EADE}"/>
              </a:ext>
            </a:extLst>
          </p:cNvPr>
          <p:cNvSpPr/>
          <p:nvPr/>
        </p:nvSpPr>
        <p:spPr>
          <a:xfrm flipV="1">
            <a:off x="1122085" y="4149080"/>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B3D5E3B-4A02-48A3-84F4-2B26B48BEF64}"/>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3166072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FBF581F2-D370-7DE7-63BF-33776C47CEE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90718" y="2875279"/>
            <a:ext cx="1635702" cy="3398625"/>
          </a:xfrm>
          <a:prstGeom prst="rect">
            <a:avLst/>
          </a:prstGeom>
          <a:ln>
            <a:solidFill>
              <a:schemeClr val="tx1"/>
            </a:solidFill>
          </a:ln>
        </p:spPr>
      </p:pic>
      <p:pic>
        <p:nvPicPr>
          <p:cNvPr id="8" name="図 7" descr="グラフィカル ユーザー インターフェイス, テキスト, アプリケーション, メール&#10;&#10;自動的に生成された説明">
            <a:extLst>
              <a:ext uri="{FF2B5EF4-FFF2-40B4-BE49-F238E27FC236}">
                <a16:creationId xmlns:a16="http://schemas.microsoft.com/office/drawing/2014/main" id="{6F3EA3B6-929A-F614-69D1-72279884736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5258" y="2875279"/>
            <a:ext cx="1635702" cy="3398625"/>
          </a:xfrm>
          <a:prstGeom prst="rect">
            <a:avLst/>
          </a:prstGeom>
          <a:ln>
            <a:solidFill>
              <a:schemeClr val="tx1"/>
            </a:solidFill>
          </a:ln>
        </p:spPr>
      </p:pic>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2E10114B-6BC2-0F1C-0A1C-C2E63563375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1331" y="2872758"/>
            <a:ext cx="1635702" cy="3398625"/>
          </a:xfrm>
          <a:prstGeom prst="rect">
            <a:avLst/>
          </a:prstGeom>
          <a:ln>
            <a:solidFill>
              <a:schemeClr val="tx1"/>
            </a:solidFill>
          </a:ln>
        </p:spPr>
      </p:pic>
      <p:pic>
        <p:nvPicPr>
          <p:cNvPr id="20" name="図 19" descr="グラフィカル ユーザー インターフェイス, アプリケーション&#10;&#10;自動的に生成された説明">
            <a:extLst>
              <a:ext uri="{FF2B5EF4-FFF2-40B4-BE49-F238E27FC236}">
                <a16:creationId xmlns:a16="http://schemas.microsoft.com/office/drawing/2014/main" id="{9DFA7DC1-041B-7A1B-3D36-8308D557165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6039" y="2872759"/>
            <a:ext cx="1639767" cy="3407071"/>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369630" y="2104304"/>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❾</a:t>
            </a:r>
            <a:r>
              <a:rPr lang="ja-JP" altLang="en-US" sz="1600" b="1" dirty="0">
                <a:latin typeface="メイリオ" panose="020B0604030504040204" pitchFamily="50" charset="-128"/>
                <a:ea typeface="メイリオ" panose="020B0604030504040204" pitchFamily="50" charset="-128"/>
              </a:rPr>
              <a:t>郵便番号と住所</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を入力します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E11A103-B09C-3BC8-7D3C-84CB4357CFF7}"/>
              </a:ext>
            </a:extLst>
          </p:cNvPr>
          <p:cNvSpPr txBox="1"/>
          <p:nvPr/>
        </p:nvSpPr>
        <p:spPr>
          <a:xfrm>
            <a:off x="4444041" y="1943056"/>
            <a:ext cx="218979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⓫</a:t>
            </a:r>
            <a:r>
              <a:rPr lang="ja-JP" altLang="en-US" sz="1600" b="1" dirty="0">
                <a:latin typeface="メイリオ" panose="020B0604030504040204" pitchFamily="50" charset="-128"/>
                <a:ea typeface="メイリオ" panose="020B0604030504040204" pitchFamily="50" charset="-128"/>
              </a:rPr>
              <a:t>「秘密の質問」を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選択し、「秘密の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答え」を入力する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7DDA4514-D7A1-BEF9-5B07-80E2C0E356CE}"/>
              </a:ext>
            </a:extLst>
          </p:cNvPr>
          <p:cNvSpPr txBox="1"/>
          <p:nvPr/>
        </p:nvSpPr>
        <p:spPr>
          <a:xfrm>
            <a:off x="6777355" y="1962366"/>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⓬</a:t>
            </a:r>
            <a:r>
              <a:rPr lang="ja-JP" altLang="en-US" sz="1600" b="1" dirty="0">
                <a:latin typeface="メイリオ" panose="020B0604030504040204" pitchFamily="50" charset="-128"/>
                <a:ea typeface="メイリオ" panose="020B0604030504040204" pitchFamily="50" charset="-128"/>
              </a:rPr>
              <a:t>生年月日を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入力し性別を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934454"/>
            <a:ext cx="1646513" cy="18626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F9E29B2E-7760-ACAC-ADA9-A4421D511950}"/>
              </a:ext>
            </a:extLst>
          </p:cNvPr>
          <p:cNvSpPr/>
          <p:nvPr/>
        </p:nvSpPr>
        <p:spPr>
          <a:xfrm>
            <a:off x="6879218" y="2980592"/>
            <a:ext cx="1635993" cy="23206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146A6DF4-F4DA-A014-9A7B-8B2EAF52C9BC}"/>
              </a:ext>
            </a:extLst>
          </p:cNvPr>
          <p:cNvSpPr/>
          <p:nvPr/>
        </p:nvSpPr>
        <p:spPr>
          <a:xfrm>
            <a:off x="2613671" y="2886574"/>
            <a:ext cx="1635702" cy="21266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470478" y="2145070"/>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❿</a:t>
            </a:r>
            <a:r>
              <a:rPr lang="ja-JP" altLang="en-US" sz="1600" b="1" dirty="0">
                <a:latin typeface="メイリオ" panose="020B0604030504040204" pitchFamily="50" charset="-128"/>
                <a:ea typeface="メイリオ" panose="020B0604030504040204" pitchFamily="50" charset="-128"/>
              </a:rPr>
              <a:t>パスワードを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決めて入力する</a:t>
            </a:r>
            <a:endParaRPr lang="en-US" altLang="ja-JP" sz="1600" b="1" dirty="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C7F69BD-CBD3-B831-C401-73A0A0936436}"/>
              </a:ext>
            </a:extLst>
          </p:cNvPr>
          <p:cNvSpPr/>
          <p:nvPr/>
        </p:nvSpPr>
        <p:spPr>
          <a:xfrm>
            <a:off x="4785549" y="2934454"/>
            <a:ext cx="1635702" cy="20787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7F1B64B4-4967-DEF1-03BE-30B3108F1E50}"/>
              </a:ext>
            </a:extLst>
          </p:cNvPr>
          <p:cNvSpPr txBox="1"/>
          <p:nvPr/>
        </p:nvSpPr>
        <p:spPr>
          <a:xfrm>
            <a:off x="194255" y="254239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❾</a:t>
            </a:r>
            <a:endParaRPr lang="ja-JP" altLang="en-US" sz="2800" dirty="0"/>
          </a:p>
        </p:txBody>
      </p:sp>
      <p:sp>
        <p:nvSpPr>
          <p:cNvPr id="2" name="テキスト ボックス 1">
            <a:extLst>
              <a:ext uri="{FF2B5EF4-FFF2-40B4-BE49-F238E27FC236}">
                <a16:creationId xmlns:a16="http://schemas.microsoft.com/office/drawing/2014/main" id="{06F1ED50-3259-58E9-5316-4507E23181EB}"/>
              </a:ext>
            </a:extLst>
          </p:cNvPr>
          <p:cNvSpPr txBox="1"/>
          <p:nvPr/>
        </p:nvSpPr>
        <p:spPr>
          <a:xfrm>
            <a:off x="4385007" y="306672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⓫</a:t>
            </a:r>
            <a:endParaRPr lang="ja-JP" altLang="en-US" sz="2800" dirty="0"/>
          </a:p>
        </p:txBody>
      </p:sp>
      <p:sp>
        <p:nvSpPr>
          <p:cNvPr id="3" name="テキスト ボックス 2">
            <a:extLst>
              <a:ext uri="{FF2B5EF4-FFF2-40B4-BE49-F238E27FC236}">
                <a16:creationId xmlns:a16="http://schemas.microsoft.com/office/drawing/2014/main" id="{77730009-D2DE-67A4-87E9-A7BDD6E6E627}"/>
              </a:ext>
            </a:extLst>
          </p:cNvPr>
          <p:cNvSpPr txBox="1"/>
          <p:nvPr/>
        </p:nvSpPr>
        <p:spPr>
          <a:xfrm>
            <a:off x="2207030" y="304153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➓</a:t>
            </a:r>
            <a:endParaRPr lang="ja-JP" altLang="en-US" sz="2800" dirty="0"/>
          </a:p>
        </p:txBody>
      </p:sp>
      <p:sp>
        <p:nvSpPr>
          <p:cNvPr id="4" name="テキスト ボックス 3">
            <a:extLst>
              <a:ext uri="{FF2B5EF4-FFF2-40B4-BE49-F238E27FC236}">
                <a16:creationId xmlns:a16="http://schemas.microsoft.com/office/drawing/2014/main" id="{AAB2717F-049A-17F9-5552-DB798DE9FC35}"/>
              </a:ext>
            </a:extLst>
          </p:cNvPr>
          <p:cNvSpPr txBox="1"/>
          <p:nvPr/>
        </p:nvSpPr>
        <p:spPr>
          <a:xfrm>
            <a:off x="6463417" y="254350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⓬</a:t>
            </a:r>
            <a:endParaRPr lang="ja-JP" altLang="en-US" sz="2800" dirty="0"/>
          </a:p>
        </p:txBody>
      </p:sp>
      <p:sp>
        <p:nvSpPr>
          <p:cNvPr id="21" name="テキスト ボックス 20">
            <a:extLst>
              <a:ext uri="{FF2B5EF4-FFF2-40B4-BE49-F238E27FC236}">
                <a16:creationId xmlns:a16="http://schemas.microsoft.com/office/drawing/2014/main" id="{2AD4C37B-5677-44A2-99A8-4BD4A5CA73D0}"/>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spTree>
    <p:extLst>
      <p:ext uri="{BB962C8B-B14F-4D97-AF65-F5344CB8AC3E}">
        <p14:creationId xmlns:p14="http://schemas.microsoft.com/office/powerpoint/2010/main" val="407417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799540BC-8904-E297-E342-E308FFDDD5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379" y="2872757"/>
            <a:ext cx="1634985" cy="3397135"/>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
        <p:nvSpPr>
          <p:cNvPr id="12" name="テキスト ボックス 11">
            <a:extLst>
              <a:ext uri="{FF2B5EF4-FFF2-40B4-BE49-F238E27FC236}">
                <a16:creationId xmlns:a16="http://schemas.microsoft.com/office/drawing/2014/main" id="{0D146622-29D7-8A28-B0DF-9004603955F9}"/>
              </a:ext>
            </a:extLst>
          </p:cNvPr>
          <p:cNvSpPr txBox="1"/>
          <p:nvPr/>
        </p:nvSpPr>
        <p:spPr>
          <a:xfrm>
            <a:off x="270920" y="1960413"/>
            <a:ext cx="2215329" cy="954107"/>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⓭</a:t>
            </a:r>
            <a:r>
              <a:rPr lang="ja-JP" altLang="en-US" sz="1600" b="1" dirty="0">
                <a:latin typeface="メイリオ" panose="020B0604030504040204" pitchFamily="50" charset="-128"/>
                <a:ea typeface="メイリオ" panose="020B0604030504040204" pitchFamily="50" charset="-128"/>
              </a:rPr>
              <a:t>メール配信設定を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選択し電話番号を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記入する</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C1A41954-75A2-D3F0-0AF7-03BC0D1B3CF8}"/>
              </a:ext>
            </a:extLst>
          </p:cNvPr>
          <p:cNvSpPr/>
          <p:nvPr/>
        </p:nvSpPr>
        <p:spPr>
          <a:xfrm>
            <a:off x="532986" y="2875280"/>
            <a:ext cx="1646513" cy="24259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6D5FAA3D-58A3-42A9-2A51-0EBEAF738FBB}"/>
              </a:ext>
            </a:extLst>
          </p:cNvPr>
          <p:cNvSpPr txBox="1"/>
          <p:nvPr/>
        </p:nvSpPr>
        <p:spPr>
          <a:xfrm>
            <a:off x="2376649" y="1981858"/>
            <a:ext cx="282523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⓮</a:t>
            </a:r>
            <a:r>
              <a:rPr lang="ja-JP" altLang="en-US" sz="1600" b="1" dirty="0">
                <a:latin typeface="メイリオ" panose="020B0604030504040204" pitchFamily="50" charset="-128"/>
                <a:ea typeface="メイリオ" panose="020B0604030504040204" pitchFamily="50" charset="-128"/>
              </a:rPr>
              <a:t>「次に進む（入力内容を　　</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確認する）」を押す</a:t>
            </a:r>
            <a:endParaRPr lang="en-US" altLang="ja-JP" sz="1600" b="1" dirty="0">
              <a:latin typeface="メイリオ" panose="020B0604030504040204" pitchFamily="50" charset="-128"/>
              <a:ea typeface="メイリオ" panose="020B0604030504040204" pitchFamily="50" charset="-128"/>
            </a:endParaRPr>
          </a:p>
        </p:txBody>
      </p:sp>
      <p:pic>
        <p:nvPicPr>
          <p:cNvPr id="3" name="図 2" descr="グラフィカル ユーザー インターフェイス, テキスト, アプリケーション&#10;&#10;自動的に生成された説明">
            <a:extLst>
              <a:ext uri="{FF2B5EF4-FFF2-40B4-BE49-F238E27FC236}">
                <a16:creationId xmlns:a16="http://schemas.microsoft.com/office/drawing/2014/main" id="{86E4D35C-1921-A3E7-E818-B91A8A22E6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92999" y="2875280"/>
            <a:ext cx="1634985" cy="3397135"/>
          </a:xfrm>
          <a:prstGeom prst="rect">
            <a:avLst/>
          </a:prstGeom>
          <a:ln>
            <a:solidFill>
              <a:schemeClr val="tx1"/>
            </a:solidFill>
          </a:ln>
        </p:spPr>
      </p:pic>
      <p:sp>
        <p:nvSpPr>
          <p:cNvPr id="5" name="四角形: 角を丸くする 4">
            <a:extLst>
              <a:ext uri="{FF2B5EF4-FFF2-40B4-BE49-F238E27FC236}">
                <a16:creationId xmlns:a16="http://schemas.microsoft.com/office/drawing/2014/main" id="{0C271CE0-93B1-B19F-F65A-67224754671D}"/>
              </a:ext>
            </a:extLst>
          </p:cNvPr>
          <p:cNvSpPr/>
          <p:nvPr/>
        </p:nvSpPr>
        <p:spPr>
          <a:xfrm>
            <a:off x="3036682" y="5301208"/>
            <a:ext cx="1152128"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FDB94ABC-CAAF-4D4F-8B2F-93065200A53B}"/>
              </a:ext>
            </a:extLst>
          </p:cNvPr>
          <p:cNvGrpSpPr/>
          <p:nvPr/>
        </p:nvGrpSpPr>
        <p:grpSpPr>
          <a:xfrm>
            <a:off x="4853969" y="2734718"/>
            <a:ext cx="3684534" cy="1965594"/>
            <a:chOff x="4853969" y="2734718"/>
            <a:chExt cx="3684534" cy="1965594"/>
          </a:xfrm>
        </p:grpSpPr>
        <p:sp>
          <p:nvSpPr>
            <p:cNvPr id="7" name="矢印: 右 6">
              <a:extLst>
                <a:ext uri="{FF2B5EF4-FFF2-40B4-BE49-F238E27FC236}">
                  <a16:creationId xmlns:a16="http://schemas.microsoft.com/office/drawing/2014/main" id="{B477A41B-B2AD-6AEE-67F2-22A343231A84}"/>
                </a:ext>
              </a:extLst>
            </p:cNvPr>
            <p:cNvSpPr/>
            <p:nvPr/>
          </p:nvSpPr>
          <p:spPr>
            <a:xfrm>
              <a:off x="5508104"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D0EA3256-F9E6-9D81-8DF2-B3917E6A065B}"/>
                </a:ext>
              </a:extLst>
            </p:cNvPr>
            <p:cNvSpPr txBox="1"/>
            <p:nvPr/>
          </p:nvSpPr>
          <p:spPr>
            <a:xfrm>
              <a:off x="4853969" y="2734718"/>
              <a:ext cx="3684534" cy="923330"/>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後日ユーザ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が郵送されます</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そのユーザ</a:t>
              </a:r>
              <a:r>
                <a:rPr lang="en-US" altLang="ja-JP" b="1" dirty="0">
                  <a:latin typeface="メイリオ" panose="020B0604030504040204" pitchFamily="50" charset="-128"/>
                  <a:ea typeface="メイリオ" panose="020B0604030504040204" pitchFamily="50" charset="-128"/>
                </a:rPr>
                <a:t>ID</a:t>
              </a:r>
              <a:r>
                <a:rPr lang="ja-JP" altLang="en-US" b="1" dirty="0">
                  <a:latin typeface="メイリオ" panose="020B0604030504040204" pitchFamily="50" charset="-128"/>
                  <a:ea typeface="メイリオ" panose="020B0604030504040204" pitchFamily="50" charset="-128"/>
                </a:rPr>
                <a:t>を使ってログインしてください</a:t>
              </a:r>
              <a:endParaRPr lang="en-US" altLang="ja-JP" b="1" dirty="0">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EAC42274-8D14-AE9C-EFE6-1EC95E6FC63C}"/>
              </a:ext>
            </a:extLst>
          </p:cNvPr>
          <p:cNvSpPr txBox="1"/>
          <p:nvPr/>
        </p:nvSpPr>
        <p:spPr>
          <a:xfrm>
            <a:off x="194255" y="2542397"/>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⓭</a:t>
            </a:r>
            <a:endParaRPr lang="ja-JP" altLang="en-US" sz="2800" dirty="0"/>
          </a:p>
        </p:txBody>
      </p:sp>
      <p:sp>
        <p:nvSpPr>
          <p:cNvPr id="17" name="テキスト ボックス 16">
            <a:extLst>
              <a:ext uri="{FF2B5EF4-FFF2-40B4-BE49-F238E27FC236}">
                <a16:creationId xmlns:a16="http://schemas.microsoft.com/office/drawing/2014/main" id="{4C46FDF0-56BB-D467-5CFA-495089E6A8BE}"/>
              </a:ext>
            </a:extLst>
          </p:cNvPr>
          <p:cNvSpPr txBox="1"/>
          <p:nvPr/>
        </p:nvSpPr>
        <p:spPr>
          <a:xfrm>
            <a:off x="2659965" y="4922004"/>
            <a:ext cx="341784" cy="523220"/>
          </a:xfrm>
          <a:prstGeom prst="rect">
            <a:avLst/>
          </a:prstGeom>
          <a:noFill/>
        </p:spPr>
        <p:txBody>
          <a:bodyPr wrap="square">
            <a:spAutoFit/>
          </a:bodyPr>
          <a:lstStyle/>
          <a:p>
            <a:r>
              <a:rPr lang="ja-JP" altLang="en-US" sz="2800" b="1" dirty="0">
                <a:solidFill>
                  <a:srgbClr val="009650"/>
                </a:solidFill>
                <a:latin typeface="メイリオ"/>
                <a:ea typeface="メイリオ"/>
              </a:rPr>
              <a:t>⓮</a:t>
            </a:r>
            <a:endParaRPr lang="ja-JP" altLang="en-US" sz="2800" dirty="0"/>
          </a:p>
        </p:txBody>
      </p:sp>
      <p:sp>
        <p:nvSpPr>
          <p:cNvPr id="19" name="テキスト ボックス 18">
            <a:extLst>
              <a:ext uri="{FF2B5EF4-FFF2-40B4-BE49-F238E27FC236}">
                <a16:creationId xmlns:a16="http://schemas.microsoft.com/office/drawing/2014/main" id="{06D1C119-95F8-4CF0-A96C-6F94300C8E18}"/>
              </a:ext>
            </a:extLst>
          </p:cNvPr>
          <p:cNvSpPr txBox="1"/>
          <p:nvPr/>
        </p:nvSpPr>
        <p:spPr>
          <a:xfrm>
            <a:off x="193880" y="1335345"/>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「ねんきんネット」のユーザ</a:t>
            </a:r>
            <a:r>
              <a:rPr lang="en-US" altLang="ja-JP" sz="2000" b="1" i="0" dirty="0">
                <a:effectLst/>
                <a:latin typeface="Meiryo" panose="020B0604030504040204" pitchFamily="50" charset="-128"/>
                <a:ea typeface="Meiryo" panose="020B0604030504040204" pitchFamily="50" charset="-128"/>
              </a:rPr>
              <a:t>ID</a:t>
            </a:r>
            <a:r>
              <a:rPr lang="ja-JP" altLang="en-US" sz="2000" b="1" i="0" dirty="0">
                <a:effectLst/>
                <a:latin typeface="Meiryo" panose="020B0604030504040204" pitchFamily="50" charset="-128"/>
                <a:ea typeface="Meiryo" panose="020B0604030504040204" pitchFamily="50" charset="-128"/>
              </a:rPr>
              <a:t>を取得しましょう</a:t>
            </a:r>
            <a:endParaRPr lang="en-US" altLang="ja-JP" sz="2000" b="1" i="0" dirty="0">
              <a:effectLst/>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（アクセスキーを持っていない場合・</a:t>
            </a:r>
            <a:r>
              <a:rPr lang="en-US" altLang="ja-JP" sz="1600" b="1" i="0" dirty="0">
                <a:effectLst/>
                <a:latin typeface="Meiryo" panose="020B0604030504040204" pitchFamily="50" charset="-128"/>
                <a:ea typeface="Meiryo" panose="020B0604030504040204" pitchFamily="50" charset="-128"/>
              </a:rPr>
              <a:t>18</a:t>
            </a:r>
            <a:r>
              <a:rPr lang="ja-JP" altLang="en-US" sz="1600" b="1" i="0" dirty="0">
                <a:effectLst/>
                <a:latin typeface="Meiryo" panose="020B0604030504040204" pitchFamily="50" charset="-128"/>
                <a:ea typeface="Meiryo" panose="020B0604030504040204" pitchFamily="50" charset="-128"/>
              </a:rPr>
              <a:t>ページ</a:t>
            </a:r>
            <a:r>
              <a:rPr lang="ja-JP" altLang="en-US" sz="1600" b="1" i="0" dirty="0">
                <a:solidFill>
                  <a:srgbClr val="00B050"/>
                </a:solidFill>
                <a:effectLst/>
                <a:latin typeface="Meiryo" panose="020B0604030504040204" pitchFamily="50" charset="-128"/>
                <a:ea typeface="Meiryo" panose="020B0604030504040204" pitchFamily="50" charset="-128"/>
              </a:rPr>
              <a:t>❹</a:t>
            </a:r>
            <a:r>
              <a:rPr lang="ja-JP" altLang="en-US" sz="1600" b="1" i="0" dirty="0">
                <a:effectLst/>
                <a:latin typeface="Meiryo" panose="020B0604030504040204" pitchFamily="50" charset="-128"/>
                <a:ea typeface="Meiryo" panose="020B0604030504040204" pitchFamily="50" charset="-128"/>
              </a:rPr>
              <a:t>で下を押した場合）</a:t>
            </a:r>
          </a:p>
        </p:txBody>
      </p:sp>
      <p:pic>
        <p:nvPicPr>
          <p:cNvPr id="20" name="図 19" descr="郵便ポストの前にいるマイナちゃんのイラスト">
            <a:extLst>
              <a:ext uri="{FF2B5EF4-FFF2-40B4-BE49-F238E27FC236}">
                <a16:creationId xmlns:a16="http://schemas.microsoft.com/office/drawing/2014/main" id="{23CB86DD-57C5-4390-98A8-64BFD1AFC4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87255" y="4842305"/>
            <a:ext cx="1425400" cy="1360700"/>
          </a:xfrm>
          <a:prstGeom prst="rect">
            <a:avLst/>
          </a:prstGeom>
        </p:spPr>
      </p:pic>
    </p:spTree>
    <p:extLst>
      <p:ext uri="{BB962C8B-B14F-4D97-AF65-F5344CB8AC3E}">
        <p14:creationId xmlns:p14="http://schemas.microsoft.com/office/powerpoint/2010/main" val="398148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a:extLst>
              <a:ext uri="{FF2B5EF4-FFF2-40B4-BE49-F238E27FC236}">
                <a16:creationId xmlns:a16="http://schemas.microsoft.com/office/drawing/2014/main" id="{1DA442B9-02E4-DE1B-DC67-F072877F0F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77211" y="2894960"/>
            <a:ext cx="1638000" cy="3403399"/>
          </a:xfrm>
          <a:prstGeom prst="rect">
            <a:avLst/>
          </a:prstGeom>
          <a:ln>
            <a:solidFill>
              <a:schemeClr val="tx1"/>
            </a:solidFill>
          </a:ln>
        </p:spPr>
      </p:pic>
      <p:pic>
        <p:nvPicPr>
          <p:cNvPr id="36" name="図 35" descr="グラフィカル ユーザー インターフェイス, テキスト&#10;&#10;自動的に生成された説明">
            <a:extLst>
              <a:ext uri="{FF2B5EF4-FFF2-40B4-BE49-F238E27FC236}">
                <a16:creationId xmlns:a16="http://schemas.microsoft.com/office/drawing/2014/main" id="{F38ACDAC-103B-1485-8560-4D9C8461FA5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83545" y="2886576"/>
            <a:ext cx="1637051" cy="3401428"/>
          </a:xfrm>
          <a:prstGeom prst="rect">
            <a:avLst/>
          </a:prstGeom>
          <a:ln>
            <a:solidFill>
              <a:schemeClr val="tx1"/>
            </a:solidFill>
          </a:ln>
        </p:spPr>
      </p:pic>
      <p:pic>
        <p:nvPicPr>
          <p:cNvPr id="38" name="図 37"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62291BCE-3252-E50A-61D9-22F235F841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9016" y="2865338"/>
            <a:ext cx="1637051" cy="3401429"/>
          </a:xfrm>
          <a:prstGeom prst="rect">
            <a:avLst/>
          </a:prstGeom>
          <a:ln>
            <a:solidFill>
              <a:schemeClr val="tx1"/>
            </a:solidFill>
          </a:ln>
        </p:spPr>
      </p:pic>
      <p:pic>
        <p:nvPicPr>
          <p:cNvPr id="30" name="図 29" descr="グラフィカル ユーザー インターフェイス&#10;&#10;自動的に生成された説明">
            <a:extLst>
              <a:ext uri="{FF2B5EF4-FFF2-40B4-BE49-F238E27FC236}">
                <a16:creationId xmlns:a16="http://schemas.microsoft.com/office/drawing/2014/main" id="{DC83B119-C063-FFD2-829A-504EBBB547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10" name="テキスト ボックス 9">
            <a:extLst>
              <a:ext uri="{FF2B5EF4-FFF2-40B4-BE49-F238E27FC236}">
                <a16:creationId xmlns:a16="http://schemas.microsoft.com/office/drawing/2014/main" id="{34ED257E-1F51-BA58-4963-FC4C41B53F5B}"/>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（マイナンバーカードあり・マイナポータルから登録した場合）</a:t>
            </a:r>
          </a:p>
        </p:txBody>
      </p:sp>
      <p:sp>
        <p:nvSpPr>
          <p:cNvPr id="11" name="テキスト ボックス 10">
            <a:extLst>
              <a:ext uri="{FF2B5EF4-FFF2-40B4-BE49-F238E27FC236}">
                <a16:creationId xmlns:a16="http://schemas.microsoft.com/office/drawing/2014/main" id="{0BB8B848-BB3C-73C8-71CD-ADBF25616F03}"/>
              </a:ext>
            </a:extLst>
          </p:cNvPr>
          <p:cNvSpPr txBox="1"/>
          <p:nvPr/>
        </p:nvSpPr>
        <p:spPr>
          <a:xfrm>
            <a:off x="384933" y="2018301"/>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「ログイン」を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D5E2433-29AC-EF9C-812B-2A5840D14EF1}"/>
              </a:ext>
            </a:extLst>
          </p:cNvPr>
          <p:cNvSpPr txBox="1"/>
          <p:nvPr/>
        </p:nvSpPr>
        <p:spPr>
          <a:xfrm>
            <a:off x="4427611" y="1899096"/>
            <a:ext cx="2232249"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「マイナポータルからログイン」を押す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81DE7C7-4710-B998-DCCD-A228575D6564}"/>
              </a:ext>
            </a:extLst>
          </p:cNvPr>
          <p:cNvSpPr txBox="1"/>
          <p:nvPr/>
        </p:nvSpPr>
        <p:spPr>
          <a:xfrm>
            <a:off x="6659860" y="1939775"/>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マイナポータ</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ルの画面で「ロ</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グイン」を押す</a:t>
            </a:r>
          </a:p>
        </p:txBody>
      </p:sp>
      <p:sp>
        <p:nvSpPr>
          <p:cNvPr id="14" name="四角形: 角を丸くする 13">
            <a:extLst>
              <a:ext uri="{FF2B5EF4-FFF2-40B4-BE49-F238E27FC236}">
                <a16:creationId xmlns:a16="http://schemas.microsoft.com/office/drawing/2014/main" id="{E78D80AD-9049-9FD5-51A4-2044D434DA81}"/>
              </a:ext>
            </a:extLst>
          </p:cNvPr>
          <p:cNvSpPr/>
          <p:nvPr/>
        </p:nvSpPr>
        <p:spPr>
          <a:xfrm>
            <a:off x="1365961" y="4509120"/>
            <a:ext cx="805960"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図形グループ 69">
            <a:extLst>
              <a:ext uri="{FF2B5EF4-FFF2-40B4-BE49-F238E27FC236}">
                <a16:creationId xmlns:a16="http://schemas.microsoft.com/office/drawing/2014/main" id="{E15AD4AB-BA78-A04D-F8A6-5406E0963EB5}"/>
              </a:ext>
            </a:extLst>
          </p:cNvPr>
          <p:cNvGrpSpPr/>
          <p:nvPr/>
        </p:nvGrpSpPr>
        <p:grpSpPr>
          <a:xfrm>
            <a:off x="1204575" y="4216115"/>
            <a:ext cx="296587" cy="293005"/>
            <a:chOff x="2897417" y="3995693"/>
            <a:chExt cx="296587" cy="293005"/>
          </a:xfrm>
        </p:grpSpPr>
        <p:sp>
          <p:nvSpPr>
            <p:cNvPr id="16" name="円/楕円 70">
              <a:extLst>
                <a:ext uri="{FF2B5EF4-FFF2-40B4-BE49-F238E27FC236}">
                  <a16:creationId xmlns:a16="http://schemas.microsoft.com/office/drawing/2014/main" id="{6C28C16C-6EF2-83F5-F63A-B964AD805F01}"/>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19C2E7F6-CB4A-813E-D35E-C92A2E7154B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8" name="図形グループ 61">
            <a:extLst>
              <a:ext uri="{FF2B5EF4-FFF2-40B4-BE49-F238E27FC236}">
                <a16:creationId xmlns:a16="http://schemas.microsoft.com/office/drawing/2014/main" id="{8531C6B7-8ACA-B1DD-0A7B-99D37ED78A84}"/>
              </a:ext>
            </a:extLst>
          </p:cNvPr>
          <p:cNvGrpSpPr/>
          <p:nvPr/>
        </p:nvGrpSpPr>
        <p:grpSpPr>
          <a:xfrm>
            <a:off x="2566180" y="2893882"/>
            <a:ext cx="296586" cy="293005"/>
            <a:chOff x="3546641" y="3995693"/>
            <a:chExt cx="296586" cy="293005"/>
          </a:xfrm>
        </p:grpSpPr>
        <p:sp>
          <p:nvSpPr>
            <p:cNvPr id="19" name="円/楕円 65">
              <a:extLst>
                <a:ext uri="{FF2B5EF4-FFF2-40B4-BE49-F238E27FC236}">
                  <a16:creationId xmlns:a16="http://schemas.microsoft.com/office/drawing/2014/main" id="{EB1529FB-7E28-FF86-57AB-94360701772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81DF90DD-4968-5252-578B-36040EF88953}"/>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四角形: 角を丸くする 21">
            <a:extLst>
              <a:ext uri="{FF2B5EF4-FFF2-40B4-BE49-F238E27FC236}">
                <a16:creationId xmlns:a16="http://schemas.microsoft.com/office/drawing/2014/main" id="{4EB13039-BA21-D47F-48A2-20F06FC8107C}"/>
              </a:ext>
            </a:extLst>
          </p:cNvPr>
          <p:cNvSpPr/>
          <p:nvPr/>
        </p:nvSpPr>
        <p:spPr>
          <a:xfrm>
            <a:off x="6909561" y="5577048"/>
            <a:ext cx="1334847" cy="2209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リーフォーム 92">
            <a:extLst>
              <a:ext uri="{FF2B5EF4-FFF2-40B4-BE49-F238E27FC236}">
                <a16:creationId xmlns:a16="http://schemas.microsoft.com/office/drawing/2014/main" id="{296B42D2-DEFB-70FC-0F5D-DF17C656EAD9}"/>
              </a:ext>
            </a:extLst>
          </p:cNvPr>
          <p:cNvSpPr/>
          <p:nvPr/>
        </p:nvSpPr>
        <p:spPr>
          <a:xfrm>
            <a:off x="8194155" y="5200296"/>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692E657-105A-793B-AE6B-892747218345}"/>
              </a:ext>
            </a:extLst>
          </p:cNvPr>
          <p:cNvSpPr/>
          <p:nvPr/>
        </p:nvSpPr>
        <p:spPr>
          <a:xfrm>
            <a:off x="2619014" y="3208916"/>
            <a:ext cx="163705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10157998-1CAA-8418-E71B-06AF027C6CD5}"/>
              </a:ext>
            </a:extLst>
          </p:cNvPr>
          <p:cNvSpPr txBox="1"/>
          <p:nvPr/>
        </p:nvSpPr>
        <p:spPr>
          <a:xfrm>
            <a:off x="2443615" y="201420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p>
          <a:p>
            <a:r>
              <a:rPr lang="ja-JP" altLang="en-US" sz="1600" b="1" dirty="0">
                <a:latin typeface="メイリオ" panose="020B0604030504040204" pitchFamily="50" charset="-128"/>
                <a:ea typeface="メイリオ" panose="020B0604030504040204" pitchFamily="50" charset="-128"/>
              </a:rPr>
              <a:t>　青い部分を押す</a:t>
            </a:r>
          </a:p>
        </p:txBody>
      </p:sp>
      <p:grpSp>
        <p:nvGrpSpPr>
          <p:cNvPr id="26" name="図形グループ 69">
            <a:extLst>
              <a:ext uri="{FF2B5EF4-FFF2-40B4-BE49-F238E27FC236}">
                <a16:creationId xmlns:a16="http://schemas.microsoft.com/office/drawing/2014/main" id="{1B747ADA-B67F-371A-BC64-063FF17BFA99}"/>
              </a:ext>
            </a:extLst>
          </p:cNvPr>
          <p:cNvGrpSpPr/>
          <p:nvPr/>
        </p:nvGrpSpPr>
        <p:grpSpPr>
          <a:xfrm>
            <a:off x="4900969" y="4955369"/>
            <a:ext cx="296586" cy="293005"/>
            <a:chOff x="4232441" y="3995693"/>
            <a:chExt cx="296586" cy="293005"/>
          </a:xfrm>
        </p:grpSpPr>
        <p:sp>
          <p:nvSpPr>
            <p:cNvPr id="27" name="円/楕円 70">
              <a:extLst>
                <a:ext uri="{FF2B5EF4-FFF2-40B4-BE49-F238E27FC236}">
                  <a16:creationId xmlns:a16="http://schemas.microsoft.com/office/drawing/2014/main" id="{06FDC80A-4F9B-2AAC-EF93-2FDC9EFF940E}"/>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71">
              <a:extLst>
                <a:ext uri="{FF2B5EF4-FFF2-40B4-BE49-F238E27FC236}">
                  <a16:creationId xmlns:a16="http://schemas.microsoft.com/office/drawing/2014/main" id="{FC29025A-6C9A-5905-63AA-A15CE1456EF6}"/>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四角形: 角を丸くする 38">
            <a:extLst>
              <a:ext uri="{FF2B5EF4-FFF2-40B4-BE49-F238E27FC236}">
                <a16:creationId xmlns:a16="http://schemas.microsoft.com/office/drawing/2014/main" id="{0FDC2A41-3B6B-4CE1-8F63-C8ADD1025373}"/>
              </a:ext>
            </a:extLst>
          </p:cNvPr>
          <p:cNvSpPr/>
          <p:nvPr/>
        </p:nvSpPr>
        <p:spPr>
          <a:xfrm>
            <a:off x="5097524" y="5248374"/>
            <a:ext cx="986644" cy="1968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22922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22" name="グループ化 21">
            <a:extLst>
              <a:ext uri="{FF2B5EF4-FFF2-40B4-BE49-F238E27FC236}">
                <a16:creationId xmlns:a16="http://schemas.microsoft.com/office/drawing/2014/main" id="{DB4DDB4D-3A06-45C0-80CB-784F76C7C8C4}"/>
              </a:ext>
            </a:extLst>
          </p:cNvPr>
          <p:cNvGrpSpPr/>
          <p:nvPr/>
        </p:nvGrpSpPr>
        <p:grpSpPr>
          <a:xfrm>
            <a:off x="711203" y="2887150"/>
            <a:ext cx="3541468" cy="1929828"/>
            <a:chOff x="5043669" y="2770484"/>
            <a:chExt cx="3541468" cy="1929828"/>
          </a:xfrm>
        </p:grpSpPr>
        <p:sp>
          <p:nvSpPr>
            <p:cNvPr id="23" name="矢印: 右 22">
              <a:extLst>
                <a:ext uri="{FF2B5EF4-FFF2-40B4-BE49-F238E27FC236}">
                  <a16:creationId xmlns:a16="http://schemas.microsoft.com/office/drawing/2014/main" id="{AD07E43F-2A0E-4517-A54C-54A5AB984330}"/>
                </a:ext>
              </a:extLst>
            </p:cNvPr>
            <p:cNvSpPr/>
            <p:nvPr/>
          </p:nvSpPr>
          <p:spPr>
            <a:xfrm>
              <a:off x="5508104" y="3476176"/>
              <a:ext cx="2376264" cy="1224136"/>
            </a:xfrm>
            <a:prstGeom prst="rightArrow">
              <a:avLst/>
            </a:prstGeom>
            <a:solidFill>
              <a:srgbClr val="009650"/>
            </a:solid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2B9BF3E2-98BA-4DB4-8A75-08E000A0A141}"/>
                </a:ext>
              </a:extLst>
            </p:cNvPr>
            <p:cNvSpPr txBox="1"/>
            <p:nvPr/>
          </p:nvSpPr>
          <p:spPr>
            <a:xfrm>
              <a:off x="5043669" y="2770484"/>
              <a:ext cx="3541468" cy="646331"/>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13P</a:t>
              </a:r>
              <a:r>
                <a:rPr lang="ja-JP" altLang="en-US" b="1" dirty="0">
                  <a:solidFill>
                    <a:srgbClr val="00B050"/>
                  </a:solidFill>
                  <a:latin typeface="メイリオ" panose="020B0604030504040204" pitchFamily="50" charset="-128"/>
                  <a:ea typeface="メイリオ" panose="020B0604030504040204" pitchFamily="50" charset="-128"/>
                </a:rPr>
                <a:t>❻</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14P</a:t>
              </a:r>
              <a:r>
                <a:rPr lang="ja-JP" altLang="en-US" b="1" dirty="0">
                  <a:solidFill>
                    <a:srgbClr val="009650"/>
                  </a:solidFill>
                  <a:latin typeface="メイリオ" panose="020B0604030504040204" pitchFamily="50" charset="-128"/>
                  <a:ea typeface="メイリオ" panose="020B0604030504040204" pitchFamily="50" charset="-128"/>
                </a:rPr>
                <a:t>⓬</a:t>
              </a:r>
              <a:r>
                <a:rPr lang="ja-JP" altLang="en-US" b="1" dirty="0">
                  <a:latin typeface="メイリオ" panose="020B0604030504040204" pitchFamily="50" charset="-128"/>
                  <a:ea typeface="メイリオ" panose="020B0604030504040204" pitchFamily="50" charset="-128"/>
                </a:rPr>
                <a:t>の手順と同様に操作します</a:t>
              </a:r>
              <a:endParaRPr lang="ja-JP" altLang="en-US" dirty="0"/>
            </a:p>
          </p:txBody>
        </p:sp>
      </p:grpSp>
      <p:grpSp>
        <p:nvGrpSpPr>
          <p:cNvPr id="26" name="グループ化 25">
            <a:extLst>
              <a:ext uri="{FF2B5EF4-FFF2-40B4-BE49-F238E27FC236}">
                <a16:creationId xmlns:a16="http://schemas.microsoft.com/office/drawing/2014/main" id="{FBA3794D-8A36-410C-B932-51DC86F31DC6}"/>
              </a:ext>
            </a:extLst>
          </p:cNvPr>
          <p:cNvGrpSpPr/>
          <p:nvPr/>
        </p:nvGrpSpPr>
        <p:grpSpPr>
          <a:xfrm>
            <a:off x="4344846" y="1932836"/>
            <a:ext cx="2353010" cy="4326712"/>
            <a:chOff x="6592272" y="1856215"/>
            <a:chExt cx="2353010" cy="4326712"/>
          </a:xfrm>
        </p:grpSpPr>
        <p:sp>
          <p:nvSpPr>
            <p:cNvPr id="27" name="テキスト ボックス 26">
              <a:extLst>
                <a:ext uri="{FF2B5EF4-FFF2-40B4-BE49-F238E27FC236}">
                  <a16:creationId xmlns:a16="http://schemas.microsoft.com/office/drawing/2014/main" id="{765612BC-F053-4ACB-900B-FC57146FC2E1}"/>
                </a:ext>
              </a:extLst>
            </p:cNvPr>
            <p:cNvSpPr txBox="1"/>
            <p:nvPr/>
          </p:nvSpPr>
          <p:spPr>
            <a:xfrm>
              <a:off x="6592272" y="1856215"/>
              <a:ext cx="2353010"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B050"/>
                  </a:solidFill>
                  <a:latin typeface="メイリオ"/>
                  <a:ea typeface="メイリオ"/>
                </a:rPr>
                <a:t>➎</a:t>
              </a:r>
              <a:r>
                <a:rPr lang="ja-JP" altLang="en-US" sz="1600" b="1" dirty="0">
                  <a:latin typeface="メイリオ"/>
                  <a:ea typeface="メイリオ"/>
                </a:rPr>
                <a:t>つながっているウェブサイトから「ねんきんネット」を押す</a:t>
              </a:r>
              <a:endParaRPr lang="en-US" altLang="ja-JP" sz="1600" b="1" dirty="0">
                <a:latin typeface="メイリオ"/>
                <a:ea typeface="メイリオ"/>
              </a:endParaRPr>
            </a:p>
          </p:txBody>
        </p:sp>
        <p:pic>
          <p:nvPicPr>
            <p:cNvPr id="28" name="図 27" descr="テキスト が含まれている画像&#10;&#10;自動的に生成された説明">
              <a:extLst>
                <a:ext uri="{FF2B5EF4-FFF2-40B4-BE49-F238E27FC236}">
                  <a16:creationId xmlns:a16="http://schemas.microsoft.com/office/drawing/2014/main" id="{C10DFCDB-4605-494F-80A9-504B0E5DE73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80504" y="2780928"/>
              <a:ext cx="1637326" cy="3401999"/>
            </a:xfrm>
            <a:prstGeom prst="rect">
              <a:avLst/>
            </a:prstGeom>
            <a:ln>
              <a:solidFill>
                <a:schemeClr val="tx1"/>
              </a:solidFill>
            </a:ln>
          </p:spPr>
        </p:pic>
        <p:sp>
          <p:nvSpPr>
            <p:cNvPr id="29" name="四角形: 角を丸くする 28">
              <a:extLst>
                <a:ext uri="{FF2B5EF4-FFF2-40B4-BE49-F238E27FC236}">
                  <a16:creationId xmlns:a16="http://schemas.microsoft.com/office/drawing/2014/main" id="{B9BD7219-64DA-44C4-B3FF-C671191A0ED2}"/>
                </a:ext>
              </a:extLst>
            </p:cNvPr>
            <p:cNvSpPr/>
            <p:nvPr/>
          </p:nvSpPr>
          <p:spPr>
            <a:xfrm>
              <a:off x="6980505" y="4204695"/>
              <a:ext cx="1623944" cy="2550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フリーフォーム 83">
            <a:extLst>
              <a:ext uri="{FF2B5EF4-FFF2-40B4-BE49-F238E27FC236}">
                <a16:creationId xmlns:a16="http://schemas.microsoft.com/office/drawing/2014/main" id="{EB5A2EE8-6BCA-421A-964E-20A6A9A8C0F6}"/>
              </a:ext>
            </a:extLst>
          </p:cNvPr>
          <p:cNvSpPr/>
          <p:nvPr/>
        </p:nvSpPr>
        <p:spPr>
          <a:xfrm>
            <a:off x="4466958" y="4086702"/>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C1732788-1C38-4FEF-A53D-850CB67751CA}"/>
              </a:ext>
            </a:extLst>
          </p:cNvPr>
          <p:cNvGrpSpPr/>
          <p:nvPr/>
        </p:nvGrpSpPr>
        <p:grpSpPr>
          <a:xfrm>
            <a:off x="6494733" y="1958588"/>
            <a:ext cx="2479324" cy="4300960"/>
            <a:chOff x="5103161" y="1936352"/>
            <a:chExt cx="2479324" cy="4300960"/>
          </a:xfrm>
        </p:grpSpPr>
        <p:pic>
          <p:nvPicPr>
            <p:cNvPr id="38" name="図 37" descr="グラフィカル ユーザー インターフェイス, テキスト, アプリケーション&#10;&#10;自動的に生成された説明">
              <a:extLst>
                <a:ext uri="{FF2B5EF4-FFF2-40B4-BE49-F238E27FC236}">
                  <a16:creationId xmlns:a16="http://schemas.microsoft.com/office/drawing/2014/main" id="{2BD95F3D-0675-4530-B9FA-1ADDAA03A94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21359" y="2823671"/>
              <a:ext cx="1642929" cy="3413641"/>
            </a:xfrm>
            <a:prstGeom prst="rect">
              <a:avLst/>
            </a:prstGeom>
            <a:ln>
              <a:solidFill>
                <a:schemeClr val="tx1"/>
              </a:solidFill>
            </a:ln>
          </p:spPr>
        </p:pic>
        <p:sp>
          <p:nvSpPr>
            <p:cNvPr id="39" name="テキスト ボックス 38">
              <a:extLst>
                <a:ext uri="{FF2B5EF4-FFF2-40B4-BE49-F238E27FC236}">
                  <a16:creationId xmlns:a16="http://schemas.microsoft.com/office/drawing/2014/main" id="{B9842AE5-444D-4584-BAD1-2B9B6B78EA81}"/>
                </a:ext>
              </a:extLst>
            </p:cNvPr>
            <p:cNvSpPr txBox="1"/>
            <p:nvPr/>
          </p:nvSpPr>
          <p:spPr>
            <a:xfrm>
              <a:off x="5103161" y="1936352"/>
              <a:ext cx="2479324" cy="954107"/>
            </a:xfrm>
            <a:prstGeom prst="rect">
              <a:avLst/>
            </a:prstGeom>
            <a:noFill/>
          </p:spPr>
          <p:txBody>
            <a:bodyPr wrap="square" lIns="91440" tIns="45720" rIns="91440" bIns="45720" rtlCol="0" anchor="t">
              <a:spAutoFit/>
            </a:bodyPr>
            <a:lstStyle/>
            <a:p>
              <a:pPr marL="363538" indent="-363538"/>
              <a:r>
                <a:rPr lang="ja-JP" altLang="en-US" sz="2400" b="1" dirty="0">
                  <a:solidFill>
                    <a:srgbClr val="00B050"/>
                  </a:solidFill>
                  <a:latin typeface="メイリオ"/>
                  <a:ea typeface="メイリオ"/>
                </a:rPr>
                <a:t>❻</a:t>
              </a:r>
              <a:r>
                <a:rPr lang="ja-JP" altLang="en-US" sz="1600" b="1" dirty="0">
                  <a:latin typeface="メイリオ"/>
                  <a:ea typeface="メイリオ"/>
                </a:rPr>
                <a:t>「ねんきんネット」トップページが表示されれば完了</a:t>
              </a:r>
              <a:endParaRPr lang="en-US" altLang="ja-JP" sz="1600" b="1" dirty="0">
                <a:latin typeface="メイリオ"/>
                <a:ea typeface="メイリオ"/>
              </a:endParaRPr>
            </a:p>
          </p:txBody>
        </p:sp>
      </p:grpSp>
      <p:grpSp>
        <p:nvGrpSpPr>
          <p:cNvPr id="43" name="図形グループ 20">
            <a:extLst>
              <a:ext uri="{FF2B5EF4-FFF2-40B4-BE49-F238E27FC236}">
                <a16:creationId xmlns:a16="http://schemas.microsoft.com/office/drawing/2014/main" id="{8C5C9F63-127D-4E34-B057-7C78695ED0A8}"/>
              </a:ext>
            </a:extLst>
          </p:cNvPr>
          <p:cNvGrpSpPr/>
          <p:nvPr/>
        </p:nvGrpSpPr>
        <p:grpSpPr>
          <a:xfrm>
            <a:off x="6643090" y="2699404"/>
            <a:ext cx="296586" cy="293005"/>
            <a:chOff x="6801905" y="3995693"/>
            <a:chExt cx="296586" cy="293005"/>
          </a:xfrm>
        </p:grpSpPr>
        <p:sp>
          <p:nvSpPr>
            <p:cNvPr id="44" name="円/楕円 21">
              <a:extLst>
                <a:ext uri="{FF2B5EF4-FFF2-40B4-BE49-F238E27FC236}">
                  <a16:creationId xmlns:a16="http://schemas.microsoft.com/office/drawing/2014/main" id="{66265FE7-3F5B-478F-A1E6-A79A35009BDC}"/>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22">
              <a:extLst>
                <a:ext uri="{FF2B5EF4-FFF2-40B4-BE49-F238E27FC236}">
                  <a16:creationId xmlns:a16="http://schemas.microsoft.com/office/drawing/2014/main" id="{E22003B3-B6E4-4B1F-AC21-0F6045560F3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ボックス 45">
            <a:extLst>
              <a:ext uri="{FF2B5EF4-FFF2-40B4-BE49-F238E27FC236}">
                <a16:creationId xmlns:a16="http://schemas.microsoft.com/office/drawing/2014/main" id="{872B7BCC-97C5-469E-9B42-F384249A5A3B}"/>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（マイナンバーカードあり・マイナポータルから登録した場合）</a:t>
            </a:r>
          </a:p>
        </p:txBody>
      </p:sp>
    </p:spTree>
    <p:extLst>
      <p:ext uri="{BB962C8B-B14F-4D97-AF65-F5344CB8AC3E}">
        <p14:creationId xmlns:p14="http://schemas.microsoft.com/office/powerpoint/2010/main" val="1303836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テキスト, アプリケーション, メール&#10;&#10;自動的に生成された説明">
            <a:extLst>
              <a:ext uri="{FF2B5EF4-FFF2-40B4-BE49-F238E27FC236}">
                <a16:creationId xmlns:a16="http://schemas.microsoft.com/office/drawing/2014/main" id="{AC1D45AF-4839-4C37-3AEE-F5E01419A1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80974" y="2871621"/>
            <a:ext cx="1639719" cy="3406971"/>
          </a:xfrm>
          <a:prstGeom prst="rect">
            <a:avLst/>
          </a:prstGeom>
          <a:ln>
            <a:solidFill>
              <a:schemeClr val="tx1"/>
            </a:solidFill>
          </a:ln>
        </p:spPr>
      </p:pic>
      <p:sp>
        <p:nvSpPr>
          <p:cNvPr id="2" name="タイトル 1"/>
          <p:cNvSpPr>
            <a:spLocks noGrp="1" noChangeAspect="1"/>
          </p:cNvSpPr>
          <p:nvPr>
            <p:ph type="ctrTitle"/>
          </p:nvPr>
        </p:nvSpPr>
        <p:spPr>
          <a:xfrm>
            <a:off x="1770127" y="482679"/>
            <a:ext cx="6750566" cy="547842"/>
          </a:xfrm>
        </p:spPr>
        <p:txBody>
          <a:bodyPr vert="horz" wrap="none">
            <a:spAutoFit/>
          </a:bodyPr>
          <a:lstStyle/>
          <a:p>
            <a:r>
              <a:rPr lang="ja-JP" altLang="en-US" dirty="0"/>
              <a:t>「ねんきんネット」のログイン方法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9" name="図 8" descr="グラフィカル ユーザー インターフェイス, テキスト&#10;&#10;自動的に生成された説明">
            <a:extLst>
              <a:ext uri="{FF2B5EF4-FFF2-40B4-BE49-F238E27FC236}">
                <a16:creationId xmlns:a16="http://schemas.microsoft.com/office/drawing/2014/main" id="{A64BAAC5-A5F1-C957-0F65-A190A81553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21103" y="2874465"/>
            <a:ext cx="1637051" cy="3401428"/>
          </a:xfrm>
          <a:prstGeom prst="rect">
            <a:avLst/>
          </a:prstGeom>
          <a:ln>
            <a:solidFill>
              <a:schemeClr val="tx1"/>
            </a:solidFill>
          </a:ln>
        </p:spPr>
      </p:pic>
      <p:pic>
        <p:nvPicPr>
          <p:cNvPr id="10" name="図 9" descr="グラフィカル ユーザー インターフェイス, テキスト, アプリケーション, メール, Web サイト&#10;&#10;自動的に生成された説明">
            <a:extLst>
              <a:ext uri="{FF2B5EF4-FFF2-40B4-BE49-F238E27FC236}">
                <a16:creationId xmlns:a16="http://schemas.microsoft.com/office/drawing/2014/main" id="{72B8062C-CC14-BEEF-C29D-8DC734CF3FB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19016" y="2865338"/>
            <a:ext cx="1637051" cy="3401429"/>
          </a:xfrm>
          <a:prstGeom prst="rect">
            <a:avLst/>
          </a:prstGeom>
          <a:ln>
            <a:solidFill>
              <a:schemeClr val="tx1"/>
            </a:solidFill>
          </a:ln>
        </p:spPr>
      </p:pic>
      <p:pic>
        <p:nvPicPr>
          <p:cNvPr id="11" name="図 10" descr="グラフィカル ユーザー インターフェイス&#10;&#10;自動的に生成された説明">
            <a:extLst>
              <a:ext uri="{FF2B5EF4-FFF2-40B4-BE49-F238E27FC236}">
                <a16:creationId xmlns:a16="http://schemas.microsoft.com/office/drawing/2014/main" id="{81C5F0F8-43DA-7374-AB01-4270984CD0C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9942" y="2874392"/>
            <a:ext cx="1637053" cy="3401431"/>
          </a:xfrm>
          <a:prstGeom prst="rect">
            <a:avLst/>
          </a:prstGeom>
          <a:ln>
            <a:solidFill>
              <a:schemeClr val="tx1"/>
            </a:solidFill>
          </a:ln>
        </p:spPr>
      </p:pic>
      <p:sp>
        <p:nvSpPr>
          <p:cNvPr id="12" name="テキスト ボックス 11">
            <a:extLst>
              <a:ext uri="{FF2B5EF4-FFF2-40B4-BE49-F238E27FC236}">
                <a16:creationId xmlns:a16="http://schemas.microsoft.com/office/drawing/2014/main" id="{1844D313-8BA6-8236-88EF-52C7567B1B87}"/>
              </a:ext>
            </a:extLst>
          </p:cNvPr>
          <p:cNvSpPr txBox="1"/>
          <p:nvPr/>
        </p:nvSpPr>
        <p:spPr>
          <a:xfrm>
            <a:off x="323528" y="2113667"/>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「ログイン」を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35A149D-C674-B98D-B423-BC043BAB8F86}"/>
              </a:ext>
            </a:extLst>
          </p:cNvPr>
          <p:cNvSpPr txBox="1"/>
          <p:nvPr/>
        </p:nvSpPr>
        <p:spPr>
          <a:xfrm>
            <a:off x="4657981" y="2144049"/>
            <a:ext cx="2040975"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86E96CF-B780-42AB-77D8-4E54506D4814}"/>
              </a:ext>
            </a:extLst>
          </p:cNvPr>
          <p:cNvSpPr txBox="1"/>
          <p:nvPr/>
        </p:nvSpPr>
        <p:spPr>
          <a:xfrm>
            <a:off x="6651678" y="1971445"/>
            <a:ext cx="2405276"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ユーザ</a:t>
            </a: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パスワードを入力し</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ログインを押す</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0ADAD259-ECA7-23E6-7B7F-511F6A005C77}"/>
              </a:ext>
            </a:extLst>
          </p:cNvPr>
          <p:cNvSpPr/>
          <p:nvPr/>
        </p:nvSpPr>
        <p:spPr>
          <a:xfrm>
            <a:off x="1365961" y="4509120"/>
            <a:ext cx="805960" cy="46983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FF1AEB72-FDB0-91A7-BBE3-E546DE08325E}"/>
              </a:ext>
            </a:extLst>
          </p:cNvPr>
          <p:cNvGrpSpPr/>
          <p:nvPr/>
        </p:nvGrpSpPr>
        <p:grpSpPr>
          <a:xfrm>
            <a:off x="1204575" y="4216115"/>
            <a:ext cx="296587" cy="293005"/>
            <a:chOff x="2897417" y="3995693"/>
            <a:chExt cx="296587" cy="293005"/>
          </a:xfrm>
        </p:grpSpPr>
        <p:sp>
          <p:nvSpPr>
            <p:cNvPr id="17" name="円/楕円 70">
              <a:extLst>
                <a:ext uri="{FF2B5EF4-FFF2-40B4-BE49-F238E27FC236}">
                  <a16:creationId xmlns:a16="http://schemas.microsoft.com/office/drawing/2014/main" id="{3D107CD6-C237-698E-90F4-76679BCDCFD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1E014A7-9AA2-CE72-A9B3-9E6679E91D26}"/>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56807FE7-E2C8-E842-CC19-998CCEAFEF3A}"/>
              </a:ext>
            </a:extLst>
          </p:cNvPr>
          <p:cNvGrpSpPr/>
          <p:nvPr/>
        </p:nvGrpSpPr>
        <p:grpSpPr>
          <a:xfrm>
            <a:off x="2566180" y="2893882"/>
            <a:ext cx="296586" cy="293005"/>
            <a:chOff x="3546641" y="3995693"/>
            <a:chExt cx="296586" cy="293005"/>
          </a:xfrm>
        </p:grpSpPr>
        <p:sp>
          <p:nvSpPr>
            <p:cNvPr id="21" name="円/楕円 65">
              <a:extLst>
                <a:ext uri="{FF2B5EF4-FFF2-40B4-BE49-F238E27FC236}">
                  <a16:creationId xmlns:a16="http://schemas.microsoft.com/office/drawing/2014/main" id="{1EE89148-00A6-907C-6156-3CF4BA1F1827}"/>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68">
              <a:extLst>
                <a:ext uri="{FF2B5EF4-FFF2-40B4-BE49-F238E27FC236}">
                  <a16:creationId xmlns:a16="http://schemas.microsoft.com/office/drawing/2014/main" id="{6013C40E-F5D6-4F03-4264-EDA88B439862}"/>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四角形: 角を丸くする 22">
            <a:extLst>
              <a:ext uri="{FF2B5EF4-FFF2-40B4-BE49-F238E27FC236}">
                <a16:creationId xmlns:a16="http://schemas.microsoft.com/office/drawing/2014/main" id="{9C4D402A-D1AC-4E06-3BB7-16B6D1139418}"/>
              </a:ext>
            </a:extLst>
          </p:cNvPr>
          <p:cNvSpPr/>
          <p:nvPr/>
        </p:nvSpPr>
        <p:spPr>
          <a:xfrm>
            <a:off x="6886411" y="3189826"/>
            <a:ext cx="1634282" cy="139130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フリーフォーム 92">
            <a:extLst>
              <a:ext uri="{FF2B5EF4-FFF2-40B4-BE49-F238E27FC236}">
                <a16:creationId xmlns:a16="http://schemas.microsoft.com/office/drawing/2014/main" id="{8E24386C-B73F-770F-D039-8A2813CD4F48}"/>
              </a:ext>
            </a:extLst>
          </p:cNvPr>
          <p:cNvSpPr/>
          <p:nvPr/>
        </p:nvSpPr>
        <p:spPr>
          <a:xfrm>
            <a:off x="6651678" y="2703947"/>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67C276D4-DCD9-5140-7CAB-A62AC841AE20}"/>
              </a:ext>
            </a:extLst>
          </p:cNvPr>
          <p:cNvSpPr/>
          <p:nvPr/>
        </p:nvSpPr>
        <p:spPr>
          <a:xfrm>
            <a:off x="2619014" y="3208916"/>
            <a:ext cx="1637053" cy="22008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F64A6E15-26E6-DD01-8ACA-53D991FCB9C3}"/>
              </a:ext>
            </a:extLst>
          </p:cNvPr>
          <p:cNvSpPr txBox="1"/>
          <p:nvPr/>
        </p:nvSpPr>
        <p:spPr>
          <a:xfrm>
            <a:off x="2411792" y="2124707"/>
            <a:ext cx="2105151" cy="707886"/>
          </a:xfrm>
          <a:prstGeom prst="rect">
            <a:avLst/>
          </a:prstGeom>
          <a:noFill/>
        </p:spPr>
        <p:txBody>
          <a:bodyPr wrap="square">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画面上部の</a:t>
            </a:r>
          </a:p>
          <a:p>
            <a:r>
              <a:rPr lang="ja-JP" altLang="en-US" sz="1600" b="1" dirty="0">
                <a:latin typeface="メイリオ" panose="020B0604030504040204" pitchFamily="50" charset="-128"/>
                <a:ea typeface="メイリオ" panose="020B0604030504040204" pitchFamily="50" charset="-128"/>
              </a:rPr>
              <a:t>　青い部分を押す</a:t>
            </a:r>
          </a:p>
        </p:txBody>
      </p:sp>
      <p:grpSp>
        <p:nvGrpSpPr>
          <p:cNvPr id="27" name="図形グループ 69">
            <a:extLst>
              <a:ext uri="{FF2B5EF4-FFF2-40B4-BE49-F238E27FC236}">
                <a16:creationId xmlns:a16="http://schemas.microsoft.com/office/drawing/2014/main" id="{57227B5A-9980-BF17-CCB9-D66AD7D59798}"/>
              </a:ext>
            </a:extLst>
          </p:cNvPr>
          <p:cNvGrpSpPr/>
          <p:nvPr/>
        </p:nvGrpSpPr>
        <p:grpSpPr>
          <a:xfrm>
            <a:off x="5148064" y="4509120"/>
            <a:ext cx="296586" cy="293005"/>
            <a:chOff x="4232441" y="3995693"/>
            <a:chExt cx="296586" cy="293005"/>
          </a:xfrm>
        </p:grpSpPr>
        <p:sp>
          <p:nvSpPr>
            <p:cNvPr id="28" name="円/楕円 70">
              <a:extLst>
                <a:ext uri="{FF2B5EF4-FFF2-40B4-BE49-F238E27FC236}">
                  <a16:creationId xmlns:a16="http://schemas.microsoft.com/office/drawing/2014/main" id="{12FE80E3-C87F-46C1-F618-49CB4C331EB0}"/>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71">
              <a:extLst>
                <a:ext uri="{FF2B5EF4-FFF2-40B4-BE49-F238E27FC236}">
                  <a16:creationId xmlns:a16="http://schemas.microsoft.com/office/drawing/2014/main" id="{23E20879-E6A4-CA91-A89A-F36E4554AEDE}"/>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矢印: 下 33">
            <a:extLst>
              <a:ext uri="{FF2B5EF4-FFF2-40B4-BE49-F238E27FC236}">
                <a16:creationId xmlns:a16="http://schemas.microsoft.com/office/drawing/2014/main" id="{94CE17EE-C2E6-A837-CC5B-7FA702C92780}"/>
              </a:ext>
            </a:extLst>
          </p:cNvPr>
          <p:cNvSpPr/>
          <p:nvPr/>
        </p:nvSpPr>
        <p:spPr>
          <a:xfrm flipV="1">
            <a:off x="5527528" y="4050281"/>
            <a:ext cx="484632" cy="9286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1BF186F6-D107-4307-A0B7-CDCD49101468}"/>
              </a:ext>
            </a:extLst>
          </p:cNvPr>
          <p:cNvSpPr txBox="1"/>
          <p:nvPr/>
        </p:nvSpPr>
        <p:spPr>
          <a:xfrm>
            <a:off x="320427" y="1379044"/>
            <a:ext cx="7800001" cy="646331"/>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登録できた「ねんきんネット」に実際に</a:t>
            </a:r>
            <a:r>
              <a:rPr lang="ja-JP" altLang="en-US" sz="2000" b="1" dirty="0">
                <a:latin typeface="Meiryo" panose="020B0604030504040204" pitchFamily="50" charset="-128"/>
                <a:ea typeface="Meiryo" panose="020B0604030504040204" pitchFamily="50" charset="-128"/>
              </a:rPr>
              <a:t>ログインしましょう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（マイナンバーカードなし・「</a:t>
            </a:r>
            <a:r>
              <a:rPr lang="ja-JP" altLang="en-US" sz="1600" b="1" i="0" dirty="0" err="1">
                <a:effectLst/>
                <a:latin typeface="Meiryo" panose="020B0604030504040204" pitchFamily="50" charset="-128"/>
                <a:ea typeface="Meiryo" panose="020B0604030504040204" pitchFamily="50" charset="-128"/>
              </a:rPr>
              <a:t>ねんきん</a:t>
            </a:r>
            <a:r>
              <a:rPr lang="ja-JP" altLang="en-US" sz="1600" b="1" i="0" dirty="0">
                <a:effectLst/>
                <a:latin typeface="Meiryo" panose="020B0604030504040204" pitchFamily="50" charset="-128"/>
                <a:ea typeface="Meiryo" panose="020B0604030504040204" pitchFamily="50" charset="-128"/>
              </a:rPr>
              <a:t>ネット」から登録した場合）</a:t>
            </a:r>
          </a:p>
        </p:txBody>
      </p:sp>
    </p:spTree>
    <p:extLst>
      <p:ext uri="{BB962C8B-B14F-4D97-AF65-F5344CB8AC3E}">
        <p14:creationId xmlns:p14="http://schemas.microsoft.com/office/powerpoint/2010/main" val="5279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691680" y="548680"/>
            <a:ext cx="7056784"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ja-JP" altLang="en-US" sz="4800" dirty="0">
                <a:solidFill>
                  <a:srgbClr val="009650"/>
                </a:solidFill>
              </a:rPr>
              <a:t>「ねんきんネット」</a:t>
            </a:r>
            <a:endParaRPr lang="en-US" altLang="ja-JP" sz="4800" dirty="0">
              <a:solidFill>
                <a:srgbClr val="009650"/>
              </a:solidFill>
            </a:endParaRPr>
          </a:p>
          <a:p>
            <a:r>
              <a:rPr lang="ja-JP" altLang="en-US" sz="4400" dirty="0">
                <a:solidFill>
                  <a:srgbClr val="009650"/>
                </a:solidFill>
              </a:rPr>
              <a:t>　について</a:t>
            </a:r>
            <a:endParaRPr lang="en-US" altLang="ja-JP" sz="44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42822" y="548680"/>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「ねんきんネット」を</a:t>
            </a:r>
            <a:endParaRPr lang="en-US" altLang="ja-JP" sz="4800" dirty="0">
              <a:solidFill>
                <a:srgbClr val="009650"/>
              </a:solidFill>
            </a:endParaRPr>
          </a:p>
          <a:p>
            <a:r>
              <a:rPr lang="ja-JP" altLang="en-US" sz="4800" dirty="0">
                <a:solidFill>
                  <a:srgbClr val="009650"/>
                </a:solidFill>
              </a:rPr>
              <a:t>　活用してみよう</a:t>
            </a:r>
            <a:endParaRPr lang="en-US" altLang="ja-JP" sz="4800" dirty="0">
              <a:solidFill>
                <a:srgbClr val="009650"/>
              </a:solidFill>
            </a:endParaRPr>
          </a:p>
        </p:txBody>
      </p:sp>
      <p:pic>
        <p:nvPicPr>
          <p:cNvPr id="4" name="図 3">
            <a:extLst>
              <a:ext uri="{FF2B5EF4-FFF2-40B4-BE49-F238E27FC236}">
                <a16:creationId xmlns:a16="http://schemas.microsoft.com/office/drawing/2014/main" id="{B134A400-C687-4C48-AB0C-D44A84700A3A}"/>
              </a:ext>
            </a:extLst>
          </p:cNvPr>
          <p:cNvPicPr>
            <a:picLocks noChangeAspect="1"/>
          </p:cNvPicPr>
          <p:nvPr/>
        </p:nvPicPr>
        <p:blipFill>
          <a:blip r:embed="rId3"/>
          <a:stretch>
            <a:fillRect/>
          </a:stretch>
        </p:blipFill>
        <p:spPr>
          <a:xfrm>
            <a:off x="6012160" y="4571294"/>
            <a:ext cx="1499047" cy="1738026"/>
          </a:xfrm>
          <a:prstGeom prst="rect">
            <a:avLst/>
          </a:prstGeom>
        </p:spPr>
      </p:pic>
      <p:pic>
        <p:nvPicPr>
          <p:cNvPr id="6" name="図 5">
            <a:extLst>
              <a:ext uri="{FF2B5EF4-FFF2-40B4-BE49-F238E27FC236}">
                <a16:creationId xmlns:a16="http://schemas.microsoft.com/office/drawing/2014/main" id="{F2E1D468-8A5F-4BF2-AAFF-888147364AB8}"/>
              </a:ext>
            </a:extLst>
          </p:cNvPr>
          <p:cNvPicPr>
            <a:picLocks noChangeAspect="1"/>
          </p:cNvPicPr>
          <p:nvPr/>
        </p:nvPicPr>
        <p:blipFill>
          <a:blip r:embed="rId4"/>
          <a:stretch>
            <a:fillRect/>
          </a:stretch>
        </p:blipFill>
        <p:spPr>
          <a:xfrm>
            <a:off x="7086495" y="4571294"/>
            <a:ext cx="1499047" cy="1795266"/>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2390770"/>
            <a:ext cx="7800001" cy="523220"/>
          </a:xfrm>
          <a:prstGeom prst="rect">
            <a:avLst/>
          </a:prstGeom>
          <a:noFill/>
        </p:spPr>
        <p:txBody>
          <a:bodyPr wrap="square" rtlCol="0">
            <a:spAutoFit/>
          </a:bodyPr>
          <a:lstStyle/>
          <a:p>
            <a:r>
              <a:rPr lang="ja-JP" altLang="en-US" sz="2800" b="1" i="0" dirty="0">
                <a:solidFill>
                  <a:srgbClr val="00B050"/>
                </a:solidFill>
                <a:effectLst/>
                <a:latin typeface="Meiryo" panose="020B0604030504040204" pitchFamily="50" charset="-128"/>
                <a:ea typeface="Meiryo" panose="020B0604030504040204" pitchFamily="50" charset="-128"/>
              </a:rPr>
              <a:t>❶自分の年金記録を確認したい！</a:t>
            </a:r>
          </a:p>
        </p:txBody>
      </p:sp>
      <p:sp>
        <p:nvSpPr>
          <p:cNvPr id="29" name="テキスト ボックス 28">
            <a:extLst>
              <a:ext uri="{FF2B5EF4-FFF2-40B4-BE49-F238E27FC236}">
                <a16:creationId xmlns:a16="http://schemas.microsoft.com/office/drawing/2014/main" id="{4AAE4C5F-832F-4B89-A896-B6F616818A5C}"/>
              </a:ext>
            </a:extLst>
          </p:cNvPr>
          <p:cNvSpPr txBox="1"/>
          <p:nvPr/>
        </p:nvSpPr>
        <p:spPr>
          <a:xfrm>
            <a:off x="433054" y="1412776"/>
            <a:ext cx="7800001" cy="707886"/>
          </a:xfrm>
          <a:prstGeom prst="rect">
            <a:avLst/>
          </a:prstGeom>
          <a:noFill/>
        </p:spPr>
        <p:txBody>
          <a:bodyPr wrap="square" rtlCol="0">
            <a:spAutoFit/>
          </a:bodyPr>
          <a:lstStyle/>
          <a:p>
            <a:r>
              <a:rPr lang="ja-JP" altLang="en-US" sz="2000" b="1" i="0" dirty="0">
                <a:effectLst/>
                <a:latin typeface="Meiryo" panose="020B0604030504040204" pitchFamily="50" charset="-128"/>
                <a:ea typeface="Meiryo" panose="020B0604030504040204" pitchFamily="50" charset="-128"/>
              </a:rPr>
              <a:t>ここからは実際に「</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ネット」を活用していきます。</a:t>
            </a:r>
            <a:endParaRPr lang="en-US" altLang="ja-JP" sz="2000" b="1" i="0" dirty="0">
              <a:effectLst/>
              <a:latin typeface="Meiryo" panose="020B0604030504040204" pitchFamily="50" charset="-128"/>
              <a:ea typeface="Meiryo" panose="020B0604030504040204" pitchFamily="50" charset="-128"/>
            </a:endParaRPr>
          </a:p>
          <a:p>
            <a:r>
              <a:rPr lang="ja-JP" altLang="en-US" sz="2000" b="1" i="0" dirty="0">
                <a:effectLst/>
                <a:latin typeface="Meiryo" panose="020B0604030504040204" pitchFamily="50" charset="-128"/>
                <a:ea typeface="Meiryo" panose="020B0604030504040204" pitchFamily="50" charset="-128"/>
              </a:rPr>
              <a:t>どんな場面で「</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ネット」を使うと便利でしょうか。</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578218" y="2913990"/>
            <a:ext cx="7800001" cy="707886"/>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ネット」ではパソコンやスマートフォンから、</a:t>
            </a:r>
            <a:br>
              <a:rPr lang="en-US" altLang="ja-JP" sz="2000" b="1" dirty="0">
                <a:latin typeface="Meiryo" panose="020B0604030504040204" pitchFamily="50" charset="-128"/>
                <a:ea typeface="Meiryo" panose="020B0604030504040204" pitchFamily="50" charset="-128"/>
              </a:rPr>
            </a:br>
            <a:r>
              <a:rPr lang="en-US" altLang="ja-JP" sz="2000" b="1" i="0" dirty="0">
                <a:effectLst/>
                <a:latin typeface="Meiryo" panose="020B0604030504040204" pitchFamily="50" charset="-128"/>
                <a:ea typeface="Meiryo" panose="020B0604030504040204" pitchFamily="50" charset="-128"/>
              </a:rPr>
              <a:t>24</a:t>
            </a:r>
            <a:r>
              <a:rPr lang="ja-JP" altLang="en-US" sz="2000" b="1" i="0" dirty="0">
                <a:effectLst/>
                <a:latin typeface="Meiryo" panose="020B0604030504040204" pitchFamily="50" charset="-128"/>
                <a:ea typeface="Meiryo" panose="020B0604030504040204" pitchFamily="50" charset="-128"/>
              </a:rPr>
              <a:t>時間いつでも</a:t>
            </a:r>
            <a:r>
              <a:rPr lang="ja-JP" altLang="en-US" sz="2000" b="1" i="0" u="sng" dirty="0">
                <a:solidFill>
                  <a:srgbClr val="00B050"/>
                </a:solidFill>
                <a:effectLst/>
                <a:latin typeface="Meiryo" panose="020B0604030504040204" pitchFamily="50" charset="-128"/>
                <a:ea typeface="Meiryo" panose="020B0604030504040204" pitchFamily="50" charset="-128"/>
              </a:rPr>
              <a:t>最新の年金記録</a:t>
            </a:r>
            <a:r>
              <a:rPr lang="ja-JP" altLang="en-US" sz="2000" b="1" i="0" dirty="0">
                <a:effectLst/>
                <a:latin typeface="Meiryo" panose="020B0604030504040204" pitchFamily="50" charset="-128"/>
                <a:ea typeface="Meiryo" panose="020B0604030504040204" pitchFamily="50" charset="-128"/>
              </a:rPr>
              <a:t>を簡単に確認できます。</a:t>
            </a:r>
          </a:p>
        </p:txBody>
      </p:sp>
      <p:pic>
        <p:nvPicPr>
          <p:cNvPr id="4" name="図 3">
            <a:extLst>
              <a:ext uri="{FF2B5EF4-FFF2-40B4-BE49-F238E27FC236}">
                <a16:creationId xmlns:a16="http://schemas.microsoft.com/office/drawing/2014/main" id="{FC1E28A9-13B3-491A-BF5F-2C8D95891200}"/>
              </a:ext>
            </a:extLst>
          </p:cNvPr>
          <p:cNvPicPr>
            <a:picLocks noChangeAspect="1"/>
          </p:cNvPicPr>
          <p:nvPr/>
        </p:nvPicPr>
        <p:blipFill rotWithShape="1">
          <a:blip r:embed="rId3"/>
          <a:srcRect l="3444" t="2500" r="4249"/>
          <a:stretch/>
        </p:blipFill>
        <p:spPr>
          <a:xfrm>
            <a:off x="4096583" y="3874932"/>
            <a:ext cx="4636963" cy="2236380"/>
          </a:xfrm>
          <a:prstGeom prst="rect">
            <a:avLst/>
          </a:prstGeom>
        </p:spPr>
      </p:pic>
      <p:grpSp>
        <p:nvGrpSpPr>
          <p:cNvPr id="33" name="グループ化 32">
            <a:extLst>
              <a:ext uri="{FF2B5EF4-FFF2-40B4-BE49-F238E27FC236}">
                <a16:creationId xmlns:a16="http://schemas.microsoft.com/office/drawing/2014/main" id="{9FEC12F2-A276-45F8-BBEE-9B807F3D67F6}"/>
              </a:ext>
            </a:extLst>
          </p:cNvPr>
          <p:cNvGrpSpPr/>
          <p:nvPr/>
        </p:nvGrpSpPr>
        <p:grpSpPr>
          <a:xfrm>
            <a:off x="510127" y="3874932"/>
            <a:ext cx="4573016" cy="1654495"/>
            <a:chOff x="2730684" y="3753830"/>
            <a:chExt cx="4573016" cy="1693953"/>
          </a:xfrm>
        </p:grpSpPr>
        <p:sp>
          <p:nvSpPr>
            <p:cNvPr id="35" name="吹き出し: 円形 34">
              <a:extLst>
                <a:ext uri="{FF2B5EF4-FFF2-40B4-BE49-F238E27FC236}">
                  <a16:creationId xmlns:a16="http://schemas.microsoft.com/office/drawing/2014/main" id="{449D323E-4E30-44DE-A470-B33555510D68}"/>
                </a:ext>
              </a:extLst>
            </p:cNvPr>
            <p:cNvSpPr/>
            <p:nvPr/>
          </p:nvSpPr>
          <p:spPr>
            <a:xfrm>
              <a:off x="2730684" y="3753830"/>
              <a:ext cx="4573016" cy="1693953"/>
            </a:xfrm>
            <a:prstGeom prst="wedgeEllipseCallout">
              <a:avLst>
                <a:gd name="adj1" fmla="val 76857"/>
                <a:gd name="adj2" fmla="val 44904"/>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CC413782-6DF3-41F6-B95B-84BC400CA289}"/>
                </a:ext>
              </a:extLst>
            </p:cNvPr>
            <p:cNvSpPr txBox="1"/>
            <p:nvPr/>
          </p:nvSpPr>
          <p:spPr>
            <a:xfrm>
              <a:off x="3048045" y="4123752"/>
              <a:ext cx="3938294"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Arial" panose="020B0604020202020204" pitchFamily="34" charset="0"/>
                </a:rPr>
                <a:t>国民年金保険料を納付していない期間や厚生年金保険の標準報酬月額に大幅な変更があるなど、特にご確認いただきたい年金記録がある月は、アイコンでわかりやすく表示！</a:t>
              </a:r>
              <a:endParaRPr kumimoji="1" lang="ja-JP" altLang="en-US" sz="1400" b="1" dirty="0">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42" name="テキスト ボックス 41">
            <a:extLst>
              <a:ext uri="{FF2B5EF4-FFF2-40B4-BE49-F238E27FC236}">
                <a16:creationId xmlns:a16="http://schemas.microsoft.com/office/drawing/2014/main" id="{F3459348-D834-4142-A9AE-3E6214AF460B}"/>
              </a:ext>
            </a:extLst>
          </p:cNvPr>
          <p:cNvSpPr txBox="1"/>
          <p:nvPr/>
        </p:nvSpPr>
        <p:spPr>
          <a:xfrm>
            <a:off x="5728616" y="3881217"/>
            <a:ext cx="1925149" cy="276999"/>
          </a:xfrm>
          <a:prstGeom prst="rect">
            <a:avLst/>
          </a:prstGeom>
          <a:solidFill>
            <a:srgbClr val="00B050"/>
          </a:solidFill>
          <a:ln>
            <a:solidFill>
              <a:srgbClr val="00B050"/>
            </a:solidFill>
          </a:ln>
        </p:spPr>
        <p:txBody>
          <a:bodyPr wrap="square" rtlCol="0">
            <a:spAutoFit/>
          </a:bodyPr>
          <a:lstStyle/>
          <a:p>
            <a:r>
              <a:rPr lang="ja-JP" altLang="en-US" sz="1200" dirty="0">
                <a:solidFill>
                  <a:srgbClr val="FFFFFF"/>
                </a:solidFill>
                <a:latin typeface="Meiryo" panose="020B0604030504040204" pitchFamily="50" charset="-128"/>
                <a:ea typeface="Meiryo" panose="020B0604030504040204" pitchFamily="50" charset="-128"/>
              </a:rPr>
              <a:t>↓年金記録の表示の一例</a:t>
            </a:r>
            <a:endParaRPr lang="ja-JP" altLang="en-US" sz="1200" i="0" dirty="0">
              <a:solidFill>
                <a:srgbClr val="FFFFFF"/>
              </a:solidFill>
              <a:effectLst/>
              <a:latin typeface="Meiryo" panose="020B0604030504040204" pitchFamily="50" charset="-128"/>
              <a:ea typeface="Meiryo" panose="020B0604030504040204" pitchFamily="50" charset="-128"/>
            </a:endParaRPr>
          </a:p>
        </p:txBody>
      </p:sp>
      <p:pic>
        <p:nvPicPr>
          <p:cNvPr id="6" name="図 5">
            <a:extLst>
              <a:ext uri="{FF2B5EF4-FFF2-40B4-BE49-F238E27FC236}">
                <a16:creationId xmlns:a16="http://schemas.microsoft.com/office/drawing/2014/main" id="{CA61E160-BABF-4123-A96F-4B47FC98F47F}"/>
              </a:ext>
            </a:extLst>
          </p:cNvPr>
          <p:cNvPicPr>
            <a:picLocks noChangeAspect="1"/>
          </p:cNvPicPr>
          <p:nvPr/>
        </p:nvPicPr>
        <p:blipFill>
          <a:blip r:embed="rId4"/>
          <a:stretch>
            <a:fillRect/>
          </a:stretch>
        </p:blipFill>
        <p:spPr>
          <a:xfrm rot="2074041">
            <a:off x="7174155" y="1570681"/>
            <a:ext cx="683340" cy="899132"/>
          </a:xfrm>
          <a:prstGeom prst="rect">
            <a:avLst/>
          </a:prstGeom>
        </p:spPr>
      </p:pic>
      <p:cxnSp>
        <p:nvCxnSpPr>
          <p:cNvPr id="44" name="直線コネクタ 43">
            <a:extLst>
              <a:ext uri="{FF2B5EF4-FFF2-40B4-BE49-F238E27FC236}">
                <a16:creationId xmlns:a16="http://schemas.microsoft.com/office/drawing/2014/main" id="{EA01448B-051E-4512-9E66-2AE508ADCF48}"/>
              </a:ext>
            </a:extLst>
          </p:cNvPr>
          <p:cNvCxnSpPr>
            <a:cxnSpLocks/>
          </p:cNvCxnSpPr>
          <p:nvPr/>
        </p:nvCxnSpPr>
        <p:spPr>
          <a:xfrm>
            <a:off x="251520" y="2204864"/>
            <a:ext cx="864096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187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グラフィカル ユーザー インターフェイス, テキスト, アプリケーション&#10;&#10;自動的に生成された説明">
            <a:extLst>
              <a:ext uri="{FF2B5EF4-FFF2-40B4-BE49-F238E27FC236}">
                <a16:creationId xmlns:a16="http://schemas.microsoft.com/office/drawing/2014/main" id="{4054FBDE-5368-CED2-F5B2-48BEAFCB87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6" y="2870165"/>
            <a:ext cx="1640676" cy="3408960"/>
          </a:xfrm>
          <a:prstGeom prst="rect">
            <a:avLst/>
          </a:prstGeom>
          <a:ln>
            <a:solidFill>
              <a:schemeClr val="tx1"/>
            </a:solidFill>
          </a:ln>
        </p:spPr>
      </p:pic>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B6D66E00-DCBD-1D24-76F3-2C45B1F468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9721" y="2881977"/>
            <a:ext cx="1640676" cy="3408960"/>
          </a:xfrm>
          <a:prstGeom prst="rect">
            <a:avLst/>
          </a:prstGeom>
          <a:ln>
            <a:solidFill>
              <a:schemeClr val="tx1"/>
            </a:solidFill>
          </a:ln>
        </p:spPr>
      </p:pic>
      <p:pic>
        <p:nvPicPr>
          <p:cNvPr id="34" name="図 33" descr="グラフィカル ユーザー インターフェイス&#10;&#10;自動的に生成された説明">
            <a:extLst>
              <a:ext uri="{FF2B5EF4-FFF2-40B4-BE49-F238E27FC236}">
                <a16:creationId xmlns:a16="http://schemas.microsoft.com/office/drawing/2014/main" id="{7A3E1E33-E2FD-8C32-037A-A31B332BC2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14545E19-5E7A-5271-E75D-5748297E66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541" y="2874449"/>
            <a:ext cx="1640676" cy="3408959"/>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382315" y="1402756"/>
            <a:ext cx="7800001" cy="400110"/>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それでは、実際に年金記録を見てみましょう</a:t>
            </a:r>
            <a:endParaRPr lang="ja-JP" altLang="en-US" sz="2000" b="1" i="0" dirty="0">
              <a:effectLst/>
              <a:latin typeface="Meiryo" panose="020B0604030504040204" pitchFamily="50" charset="-128"/>
              <a:ea typeface="Meiryo" panose="020B0604030504040204" pitchFamily="50" charset="-128"/>
            </a:endParaRPr>
          </a:p>
        </p:txBody>
      </p:sp>
      <p:sp>
        <p:nvSpPr>
          <p:cNvPr id="12" name="テキスト ボックス 11">
            <a:extLst>
              <a:ext uri="{FF2B5EF4-FFF2-40B4-BE49-F238E27FC236}">
                <a16:creationId xmlns:a16="http://schemas.microsoft.com/office/drawing/2014/main" id="{BE23B9CE-FE6B-BB8A-0A51-DC75717C4669}"/>
              </a:ext>
            </a:extLst>
          </p:cNvPr>
          <p:cNvSpPr txBox="1"/>
          <p:nvPr/>
        </p:nvSpPr>
        <p:spPr>
          <a:xfrm>
            <a:off x="2483769" y="1895926"/>
            <a:ext cx="2058682"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「年金記録を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確認する」を押す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B02CAB-87F2-0620-560F-8985025D6B75}"/>
              </a:ext>
            </a:extLst>
          </p:cNvPr>
          <p:cNvSpPr txBox="1"/>
          <p:nvPr/>
        </p:nvSpPr>
        <p:spPr>
          <a:xfrm>
            <a:off x="159142" y="1866909"/>
            <a:ext cx="2466248" cy="954107"/>
          </a:xfrm>
          <a:prstGeom prst="rect">
            <a:avLst/>
          </a:prstGeom>
          <a:noFill/>
        </p:spPr>
        <p:txBody>
          <a:bodyPr wrap="square" rtlCol="0">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ネット」トップページで上</a:t>
            </a:r>
            <a:r>
              <a:rPr lang="ja-JP" altLang="en-US" sz="1600" b="1" dirty="0">
                <a:latin typeface="メイリオ" panose="020B0604030504040204" pitchFamily="50" charset="-128"/>
                <a:ea typeface="メイリオ" panose="020B0604030504040204" pitchFamily="50" charset="-128"/>
              </a:rPr>
              <a:t>にスクロールする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74D3A0-4313-9872-DFCC-DC1FC173DD77}"/>
              </a:ext>
            </a:extLst>
          </p:cNvPr>
          <p:cNvSpPr txBox="1"/>
          <p:nvPr/>
        </p:nvSpPr>
        <p:spPr>
          <a:xfrm>
            <a:off x="4573231" y="1870745"/>
            <a:ext cx="2058682"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「一覧で年金</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記録を確認する」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CE3AAB6-99EE-4E2C-BFAB-3AE6D43F0F77}"/>
              </a:ext>
            </a:extLst>
          </p:cNvPr>
          <p:cNvSpPr txBox="1"/>
          <p:nvPr/>
        </p:nvSpPr>
        <p:spPr>
          <a:xfrm>
            <a:off x="6717575" y="1895926"/>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年金記録が表</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示されれば完了</a:t>
            </a:r>
            <a:endParaRPr lang="en-US" altLang="ja-JP" sz="160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2BDA5FE-3C9A-C084-202D-1909E679B178}"/>
              </a:ext>
            </a:extLst>
          </p:cNvPr>
          <p:cNvSpPr/>
          <p:nvPr/>
        </p:nvSpPr>
        <p:spPr>
          <a:xfrm>
            <a:off x="2609798" y="3554199"/>
            <a:ext cx="1672518" cy="408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図形グループ 69">
            <a:extLst>
              <a:ext uri="{FF2B5EF4-FFF2-40B4-BE49-F238E27FC236}">
                <a16:creationId xmlns:a16="http://schemas.microsoft.com/office/drawing/2014/main" id="{B703A9DD-5EA5-B894-CEB9-517315183568}"/>
              </a:ext>
            </a:extLst>
          </p:cNvPr>
          <p:cNvGrpSpPr/>
          <p:nvPr/>
        </p:nvGrpSpPr>
        <p:grpSpPr>
          <a:xfrm>
            <a:off x="828854" y="4137522"/>
            <a:ext cx="296587" cy="293005"/>
            <a:chOff x="2897417" y="3995693"/>
            <a:chExt cx="296587" cy="293005"/>
          </a:xfrm>
        </p:grpSpPr>
        <p:sp>
          <p:nvSpPr>
            <p:cNvPr id="19" name="円/楕円 70">
              <a:extLst>
                <a:ext uri="{FF2B5EF4-FFF2-40B4-BE49-F238E27FC236}">
                  <a16:creationId xmlns:a16="http://schemas.microsoft.com/office/drawing/2014/main" id="{CB86A844-CDB5-7553-80A6-DC056160308F}"/>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33DB6C9-8332-DDBC-7253-A937B98A7391}"/>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1" name="図形グループ 61">
            <a:extLst>
              <a:ext uri="{FF2B5EF4-FFF2-40B4-BE49-F238E27FC236}">
                <a16:creationId xmlns:a16="http://schemas.microsoft.com/office/drawing/2014/main" id="{032B951B-B6EB-D168-E18B-33A8B7F8F82F}"/>
              </a:ext>
            </a:extLst>
          </p:cNvPr>
          <p:cNvGrpSpPr/>
          <p:nvPr/>
        </p:nvGrpSpPr>
        <p:grpSpPr>
          <a:xfrm>
            <a:off x="2507955" y="3211196"/>
            <a:ext cx="296586" cy="293005"/>
            <a:chOff x="3546641" y="3995693"/>
            <a:chExt cx="296586" cy="293005"/>
          </a:xfrm>
        </p:grpSpPr>
        <p:sp>
          <p:nvSpPr>
            <p:cNvPr id="22" name="円/楕円 65">
              <a:extLst>
                <a:ext uri="{FF2B5EF4-FFF2-40B4-BE49-F238E27FC236}">
                  <a16:creationId xmlns:a16="http://schemas.microsoft.com/office/drawing/2014/main" id="{8330B1F0-6E80-05AA-6F72-332E17F03644}"/>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68">
              <a:extLst>
                <a:ext uri="{FF2B5EF4-FFF2-40B4-BE49-F238E27FC236}">
                  <a16:creationId xmlns:a16="http://schemas.microsoft.com/office/drawing/2014/main" id="{69CD267B-0602-F693-B013-FA04F0A1D60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図形グループ 69">
            <a:extLst>
              <a:ext uri="{FF2B5EF4-FFF2-40B4-BE49-F238E27FC236}">
                <a16:creationId xmlns:a16="http://schemas.microsoft.com/office/drawing/2014/main" id="{3960B09F-0619-BBB4-151F-D5E36E7F6F6E}"/>
              </a:ext>
            </a:extLst>
          </p:cNvPr>
          <p:cNvGrpSpPr/>
          <p:nvPr/>
        </p:nvGrpSpPr>
        <p:grpSpPr>
          <a:xfrm>
            <a:off x="4572000" y="3429000"/>
            <a:ext cx="296586" cy="293005"/>
            <a:chOff x="4232441" y="3995693"/>
            <a:chExt cx="296586" cy="293005"/>
          </a:xfrm>
        </p:grpSpPr>
        <p:sp>
          <p:nvSpPr>
            <p:cNvPr id="26" name="円/楕円 70">
              <a:extLst>
                <a:ext uri="{FF2B5EF4-FFF2-40B4-BE49-F238E27FC236}">
                  <a16:creationId xmlns:a16="http://schemas.microsoft.com/office/drawing/2014/main" id="{A3CD17D1-B37E-48F8-1DAC-2FBD25E58B4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60E5B86E-6CD7-159C-2AB1-7611E9A534B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フリーフォーム 92">
            <a:extLst>
              <a:ext uri="{FF2B5EF4-FFF2-40B4-BE49-F238E27FC236}">
                <a16:creationId xmlns:a16="http://schemas.microsoft.com/office/drawing/2014/main" id="{37A57A7D-6F86-7C31-E74B-02E1E11D8F43}"/>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CB9E0B73-2058-3CA5-2E31-EC28746BB202}"/>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38" name="四角形: 角を丸くする 37">
            <a:extLst>
              <a:ext uri="{FF2B5EF4-FFF2-40B4-BE49-F238E27FC236}">
                <a16:creationId xmlns:a16="http://schemas.microsoft.com/office/drawing/2014/main" id="{14C3C159-3B40-5D72-35E1-00CD91E3C659}"/>
              </a:ext>
            </a:extLst>
          </p:cNvPr>
          <p:cNvSpPr/>
          <p:nvPr/>
        </p:nvSpPr>
        <p:spPr>
          <a:xfrm>
            <a:off x="4787604" y="3729415"/>
            <a:ext cx="1624504" cy="4476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図 38" descr="グラフィカル ユーザー インターフェイス, テキスト, アプリケーション&#10;&#10;自動的に生成された説明">
            <a:extLst>
              <a:ext uri="{FF2B5EF4-FFF2-40B4-BE49-F238E27FC236}">
                <a16:creationId xmlns:a16="http://schemas.microsoft.com/office/drawing/2014/main" id="{1CEC9167-47B9-1D3B-7710-257DD74C451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a:ext>
            </a:extLst>
          </a:blip>
          <a:srcRect t="58514" b="22475"/>
          <a:stretch/>
        </p:blipFill>
        <p:spPr>
          <a:xfrm>
            <a:off x="543541" y="4869160"/>
            <a:ext cx="1640676" cy="648072"/>
          </a:xfrm>
          <a:prstGeom prst="rect">
            <a:avLst/>
          </a:prstGeom>
          <a:ln>
            <a:noFill/>
          </a:ln>
        </p:spPr>
      </p:pic>
      <p:pic>
        <p:nvPicPr>
          <p:cNvPr id="40" name="図 39" descr="グラフィカル ユーザー インターフェイス, テキスト, アプリケーション&#10;&#10;自動的に生成された説明">
            <a:extLst>
              <a:ext uri="{FF2B5EF4-FFF2-40B4-BE49-F238E27FC236}">
                <a16:creationId xmlns:a16="http://schemas.microsoft.com/office/drawing/2014/main" id="{D1C04471-B91E-95EB-E959-AB701A4B637D}"/>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artisticGlass/>
                    </a14:imgEffect>
                  </a14:imgLayer>
                </a14:imgProps>
              </a:ext>
              <a:ext uri="{28A0092B-C50C-407E-A947-70E740481C1C}">
                <a14:useLocalDpi xmlns:a14="http://schemas.microsoft.com/office/drawing/2010/main"/>
              </a:ext>
            </a:extLst>
          </a:blip>
          <a:srcRect t="31180" b="-1"/>
          <a:stretch/>
        </p:blipFill>
        <p:spPr>
          <a:xfrm>
            <a:off x="6920659" y="3933057"/>
            <a:ext cx="1640676" cy="2346068"/>
          </a:xfrm>
          <a:prstGeom prst="rect">
            <a:avLst/>
          </a:prstGeom>
          <a:ln>
            <a:noFill/>
          </a:ln>
        </p:spPr>
      </p:pic>
    </p:spTree>
    <p:extLst>
      <p:ext uri="{BB962C8B-B14F-4D97-AF65-F5344CB8AC3E}">
        <p14:creationId xmlns:p14="http://schemas.microsoft.com/office/powerpoint/2010/main" val="3548848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1412776"/>
            <a:ext cx="8568952" cy="954107"/>
          </a:xfrm>
          <a:prstGeom prst="rect">
            <a:avLst/>
          </a:prstGeom>
          <a:noFill/>
        </p:spPr>
        <p:txBody>
          <a:bodyPr wrap="square" rtlCol="0">
            <a:spAutoFit/>
          </a:bodyPr>
          <a:lstStyle/>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❷年金振込通知書などの様々な通知を</a:t>
            </a:r>
            <a:endParaRPr lang="en-US" altLang="ja-JP" sz="2800" b="1" i="0" dirty="0">
              <a:solidFill>
                <a:srgbClr val="00B050"/>
              </a:solidFill>
              <a:effectLst/>
              <a:latin typeface="Meiryo" panose="020B0604030504040204" pitchFamily="50" charset="-128"/>
              <a:ea typeface="Meiryo" panose="020B0604030504040204" pitchFamily="50" charset="-128"/>
            </a:endParaRPr>
          </a:p>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　スマホやパソコンから確認したい！</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358749" y="2273892"/>
            <a:ext cx="8374797" cy="1323439"/>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ネット」では年金受給者の方を対象にしている「年金振込通知書」や、国民年金に加入している方を対象にしている「ねんきん定期便」などの</a:t>
            </a:r>
            <a:r>
              <a:rPr lang="ja-JP" altLang="en-US" sz="2000" b="1" i="0" u="sng" dirty="0">
                <a:solidFill>
                  <a:srgbClr val="00B050"/>
                </a:solidFill>
                <a:effectLst/>
                <a:latin typeface="Meiryo" panose="020B0604030504040204" pitchFamily="50" charset="-128"/>
                <a:ea typeface="Meiryo" panose="020B0604030504040204" pitchFamily="50" charset="-128"/>
              </a:rPr>
              <a:t>各種通知書をご自身のスマートフォンやパソコンで見ることができます</a:t>
            </a:r>
            <a:r>
              <a:rPr lang="ja-JP" altLang="en-US" sz="2000" b="1" i="0" dirty="0">
                <a:effectLst/>
                <a:latin typeface="Meiryo" panose="020B0604030504040204" pitchFamily="50" charset="-128"/>
                <a:ea typeface="Meiryo" panose="020B0604030504040204" pitchFamily="50" charset="-128"/>
              </a:rPr>
              <a:t>。</a:t>
            </a:r>
          </a:p>
        </p:txBody>
      </p:sp>
      <p:pic>
        <p:nvPicPr>
          <p:cNvPr id="3" name="図 2">
            <a:extLst>
              <a:ext uri="{FF2B5EF4-FFF2-40B4-BE49-F238E27FC236}">
                <a16:creationId xmlns:a16="http://schemas.microsoft.com/office/drawing/2014/main" id="{FF34F735-0A81-4605-9366-BAC2BF091626}"/>
              </a:ext>
            </a:extLst>
          </p:cNvPr>
          <p:cNvPicPr>
            <a:picLocks noChangeAspect="1"/>
          </p:cNvPicPr>
          <p:nvPr/>
        </p:nvPicPr>
        <p:blipFill rotWithShape="1">
          <a:blip r:embed="rId3"/>
          <a:srcRect b="62033"/>
          <a:stretch/>
        </p:blipFill>
        <p:spPr>
          <a:xfrm>
            <a:off x="341687" y="3872290"/>
            <a:ext cx="5454621" cy="2158109"/>
          </a:xfrm>
          <a:prstGeom prst="rect">
            <a:avLst/>
          </a:prstGeom>
        </p:spPr>
      </p:pic>
      <p:grpSp>
        <p:nvGrpSpPr>
          <p:cNvPr id="33" name="グループ化 32">
            <a:extLst>
              <a:ext uri="{FF2B5EF4-FFF2-40B4-BE49-F238E27FC236}">
                <a16:creationId xmlns:a16="http://schemas.microsoft.com/office/drawing/2014/main" id="{9FEC12F2-A276-45F8-BBEE-9B807F3D67F6}"/>
              </a:ext>
            </a:extLst>
          </p:cNvPr>
          <p:cNvGrpSpPr/>
          <p:nvPr/>
        </p:nvGrpSpPr>
        <p:grpSpPr>
          <a:xfrm>
            <a:off x="4914126" y="3429000"/>
            <a:ext cx="3906346" cy="1752980"/>
            <a:chOff x="1663139" y="3976894"/>
            <a:chExt cx="3906346" cy="1752980"/>
          </a:xfrm>
        </p:grpSpPr>
        <p:sp>
          <p:nvSpPr>
            <p:cNvPr id="35" name="吹き出し: 円形 34">
              <a:extLst>
                <a:ext uri="{FF2B5EF4-FFF2-40B4-BE49-F238E27FC236}">
                  <a16:creationId xmlns:a16="http://schemas.microsoft.com/office/drawing/2014/main" id="{449D323E-4E30-44DE-A470-B33555510D68}"/>
                </a:ext>
              </a:extLst>
            </p:cNvPr>
            <p:cNvSpPr/>
            <p:nvPr/>
          </p:nvSpPr>
          <p:spPr>
            <a:xfrm>
              <a:off x="1663139" y="3976894"/>
              <a:ext cx="3906346" cy="1752980"/>
            </a:xfrm>
            <a:prstGeom prst="wedgeEllipseCallout">
              <a:avLst>
                <a:gd name="adj1" fmla="val -46609"/>
                <a:gd name="adj2" fmla="val 7989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CC413782-6DF3-41F6-B95B-84BC400CA289}"/>
                </a:ext>
              </a:extLst>
            </p:cNvPr>
            <p:cNvSpPr txBox="1"/>
            <p:nvPr/>
          </p:nvSpPr>
          <p:spPr>
            <a:xfrm>
              <a:off x="2131572" y="4420184"/>
              <a:ext cx="3096344" cy="95410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cs typeface="Arial" panose="020B0604020202020204" pitchFamily="34" charset="0"/>
                </a:rPr>
                <a:t>確認した各種通知書は</a:t>
              </a:r>
              <a:r>
                <a:rPr lang="en-US" altLang="ja-JP" sz="1400" b="1" dirty="0">
                  <a:latin typeface="メイリオ" panose="020B0604030504040204" pitchFamily="50" charset="-128"/>
                  <a:ea typeface="メイリオ" panose="020B0604030504040204" pitchFamily="50" charset="-128"/>
                  <a:cs typeface="Arial" panose="020B0604020202020204" pitchFamily="34" charset="0"/>
                </a:rPr>
                <a:t>PDF</a:t>
              </a:r>
              <a:r>
                <a:rPr lang="ja-JP" altLang="en-US" sz="1400" b="1" dirty="0">
                  <a:latin typeface="メイリオ" panose="020B0604030504040204" pitchFamily="50" charset="-128"/>
                  <a:ea typeface="メイリオ" panose="020B0604030504040204" pitchFamily="50" charset="-128"/>
                  <a:cs typeface="Arial" panose="020B0604020202020204" pitchFamily="34" charset="0"/>
                </a:rPr>
                <a:t>ファイルにして保存、印刷が可能！</a:t>
              </a:r>
              <a:endParaRPr lang="en-US" altLang="ja-JP" sz="1400" b="1" dirty="0">
                <a:latin typeface="メイリオ" panose="020B0604030504040204" pitchFamily="50" charset="-128"/>
                <a:ea typeface="メイリオ" panose="020B0604030504040204" pitchFamily="50" charset="-128"/>
                <a:cs typeface="Arial" panose="020B0604020202020204" pitchFamily="34" charset="0"/>
              </a:endParaRPr>
            </a:p>
            <a:p>
              <a:r>
                <a:rPr kumimoji="1" lang="ja-JP" altLang="en-US" sz="1400" b="1" dirty="0">
                  <a:latin typeface="メイリオ" panose="020B0604030504040204" pitchFamily="50" charset="-128"/>
                  <a:ea typeface="メイリオ" panose="020B0604030504040204" pitchFamily="50" charset="-128"/>
                  <a:cs typeface="Arial" panose="020B0604020202020204" pitchFamily="34" charset="0"/>
                </a:rPr>
                <a:t>大切な通知をいつでも確認できて、紙で管理する必要もなくなる！</a:t>
              </a:r>
            </a:p>
          </p:txBody>
        </p:sp>
      </p:grpSp>
      <p:pic>
        <p:nvPicPr>
          <p:cNvPr id="10" name="図 9">
            <a:extLst>
              <a:ext uri="{FF2B5EF4-FFF2-40B4-BE49-F238E27FC236}">
                <a16:creationId xmlns:a16="http://schemas.microsoft.com/office/drawing/2014/main" id="{B44CF63F-2C42-478E-BD7E-3613A33FE075}"/>
              </a:ext>
            </a:extLst>
          </p:cNvPr>
          <p:cNvPicPr>
            <a:picLocks noChangeAspect="1"/>
          </p:cNvPicPr>
          <p:nvPr/>
        </p:nvPicPr>
        <p:blipFill rotWithShape="1">
          <a:blip r:embed="rId4"/>
          <a:srcRect l="46253" b="6263"/>
          <a:stretch/>
        </p:blipFill>
        <p:spPr>
          <a:xfrm>
            <a:off x="7110750" y="5101356"/>
            <a:ext cx="1368153" cy="1354126"/>
          </a:xfrm>
          <a:prstGeom prst="rect">
            <a:avLst/>
          </a:prstGeom>
        </p:spPr>
      </p:pic>
      <p:pic>
        <p:nvPicPr>
          <p:cNvPr id="13" name="図 12">
            <a:extLst>
              <a:ext uri="{FF2B5EF4-FFF2-40B4-BE49-F238E27FC236}">
                <a16:creationId xmlns:a16="http://schemas.microsoft.com/office/drawing/2014/main" id="{304C065C-7DAE-486B-8588-520C18253E39}"/>
              </a:ext>
            </a:extLst>
          </p:cNvPr>
          <p:cNvPicPr>
            <a:picLocks noChangeAspect="1"/>
          </p:cNvPicPr>
          <p:nvPr/>
        </p:nvPicPr>
        <p:blipFill>
          <a:blip r:embed="rId5"/>
          <a:stretch>
            <a:fillRect/>
          </a:stretch>
        </p:blipFill>
        <p:spPr>
          <a:xfrm>
            <a:off x="5966561" y="5445224"/>
            <a:ext cx="958176" cy="859963"/>
          </a:xfrm>
          <a:prstGeom prst="rect">
            <a:avLst/>
          </a:prstGeom>
        </p:spPr>
      </p:pic>
    </p:spTree>
    <p:extLst>
      <p:ext uri="{BB962C8B-B14F-4D97-AF65-F5344CB8AC3E}">
        <p14:creationId xmlns:p14="http://schemas.microsoft.com/office/powerpoint/2010/main" val="1061639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descr="グラフィカル ユーザー インターフェイス, テキスト, アプリケーション&#10;&#10;自動的に生成された説明">
            <a:extLst>
              <a:ext uri="{FF2B5EF4-FFF2-40B4-BE49-F238E27FC236}">
                <a16:creationId xmlns:a16="http://schemas.microsoft.com/office/drawing/2014/main" id="{4054FBDE-5368-CED2-F5B2-48BEAFCB87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1826" y="2870165"/>
            <a:ext cx="1640676" cy="3408960"/>
          </a:xfrm>
          <a:prstGeom prst="rect">
            <a:avLst/>
          </a:prstGeom>
          <a:ln>
            <a:solidFill>
              <a:schemeClr val="tx1"/>
            </a:solidFill>
          </a:ln>
        </p:spPr>
      </p:pic>
      <p:pic>
        <p:nvPicPr>
          <p:cNvPr id="32" name="図 31" descr="グラフィカル ユーザー インターフェイス, アプリケーション&#10;&#10;自動的に生成された説明">
            <a:extLst>
              <a:ext uri="{FF2B5EF4-FFF2-40B4-BE49-F238E27FC236}">
                <a16:creationId xmlns:a16="http://schemas.microsoft.com/office/drawing/2014/main" id="{B6D66E00-DCBD-1D24-76F3-2C45B1F468E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9721" y="2881977"/>
            <a:ext cx="1640676" cy="3408960"/>
          </a:xfrm>
          <a:prstGeom prst="rect">
            <a:avLst/>
          </a:prstGeom>
          <a:ln>
            <a:solidFill>
              <a:schemeClr val="tx1"/>
            </a:solidFill>
          </a:ln>
        </p:spPr>
      </p:pic>
      <p:pic>
        <p:nvPicPr>
          <p:cNvPr id="34" name="図 33" descr="グラフィカル ユーザー インターフェイス&#10;&#10;自動的に生成された説明">
            <a:extLst>
              <a:ext uri="{FF2B5EF4-FFF2-40B4-BE49-F238E27FC236}">
                <a16:creationId xmlns:a16="http://schemas.microsoft.com/office/drawing/2014/main" id="{7A3E1E33-E2FD-8C32-037A-A31B332BC2D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pic>
        <p:nvPicPr>
          <p:cNvPr id="36" name="図 35" descr="グラフィカル ユーザー インターフェイス, テキスト, アプリケーション&#10;&#10;自動的に生成された説明">
            <a:extLst>
              <a:ext uri="{FF2B5EF4-FFF2-40B4-BE49-F238E27FC236}">
                <a16:creationId xmlns:a16="http://schemas.microsoft.com/office/drawing/2014/main" id="{14545E19-5E7A-5271-E75D-5748297E66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541" y="2874449"/>
            <a:ext cx="1640676" cy="3408959"/>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382315" y="1402756"/>
            <a:ext cx="7800001" cy="400110"/>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それでは、実際に各種の通知を確認してみましょう</a:t>
            </a:r>
            <a:endParaRPr lang="ja-JP" altLang="en-US" sz="2000" b="1" i="0" dirty="0">
              <a:effectLst/>
              <a:latin typeface="Meiryo" panose="020B0604030504040204" pitchFamily="50" charset="-128"/>
              <a:ea typeface="Meiryo" panose="020B0604030504040204" pitchFamily="50" charset="-128"/>
            </a:endParaRPr>
          </a:p>
        </p:txBody>
      </p:sp>
      <p:sp>
        <p:nvSpPr>
          <p:cNvPr id="12" name="テキスト ボックス 11">
            <a:extLst>
              <a:ext uri="{FF2B5EF4-FFF2-40B4-BE49-F238E27FC236}">
                <a16:creationId xmlns:a16="http://schemas.microsoft.com/office/drawing/2014/main" id="{BE23B9CE-FE6B-BB8A-0A51-DC75717C4669}"/>
              </a:ext>
            </a:extLst>
          </p:cNvPr>
          <p:cNvSpPr txBox="1"/>
          <p:nvPr/>
        </p:nvSpPr>
        <p:spPr>
          <a:xfrm>
            <a:off x="2314877" y="1895926"/>
            <a:ext cx="2058682" cy="707886"/>
          </a:xfrm>
          <a:prstGeom prst="rect">
            <a:avLst/>
          </a:prstGeom>
          <a:noFill/>
        </p:spPr>
        <p:txBody>
          <a:bodyPr wrap="square" lIns="91440" tIns="45720" rIns="91440" bIns="45720" rtlCol="0" anchor="t">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「通知書を確認する」を押す</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AB02CAB-87F2-0620-560F-8985025D6B75}"/>
              </a:ext>
            </a:extLst>
          </p:cNvPr>
          <p:cNvSpPr txBox="1"/>
          <p:nvPr/>
        </p:nvSpPr>
        <p:spPr>
          <a:xfrm>
            <a:off x="159142" y="1866909"/>
            <a:ext cx="2466248" cy="954107"/>
          </a:xfrm>
          <a:prstGeom prst="rect">
            <a:avLst/>
          </a:prstGeom>
          <a:noFill/>
        </p:spPr>
        <p:txBody>
          <a:bodyPr wrap="square" rtlCol="0">
            <a:spAutoFit/>
          </a:bodyPr>
          <a:lstStyle/>
          <a:p>
            <a:pPr marL="363538" indent="-363538"/>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a:ea typeface="メイリオ"/>
              </a:rPr>
              <a:t>「</a:t>
            </a:r>
            <a:r>
              <a:rPr lang="ja-JP" altLang="en-US" sz="1600" b="1" dirty="0" err="1">
                <a:latin typeface="メイリオ"/>
                <a:ea typeface="メイリオ"/>
              </a:rPr>
              <a:t>ねんきん</a:t>
            </a:r>
            <a:r>
              <a:rPr lang="ja-JP" altLang="en-US" sz="1600" b="1" dirty="0">
                <a:latin typeface="メイリオ"/>
                <a:ea typeface="メイリオ"/>
              </a:rPr>
              <a:t>ネット」トップページで上</a:t>
            </a:r>
            <a:r>
              <a:rPr lang="ja-JP" altLang="en-US" sz="1600" b="1" dirty="0">
                <a:latin typeface="メイリオ" panose="020B0604030504040204" pitchFamily="50" charset="-128"/>
                <a:ea typeface="メイリオ" panose="020B0604030504040204" pitchFamily="50" charset="-128"/>
              </a:rPr>
              <a:t>にスクロールする</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74D3A0-4313-9872-DFCC-DC1FC173DD77}"/>
              </a:ext>
            </a:extLst>
          </p:cNvPr>
          <p:cNvSpPr txBox="1"/>
          <p:nvPr/>
        </p:nvSpPr>
        <p:spPr>
          <a:xfrm>
            <a:off x="4373559" y="1870745"/>
            <a:ext cx="2344016"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スクロールすると自分が現在確認できる通知が表示される</a:t>
            </a:r>
            <a:endParaRPr lang="en-US" altLang="ja-JP" sz="16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CE3AAB6-99EE-4E2C-BFAB-3AE6D43F0F77}"/>
              </a:ext>
            </a:extLst>
          </p:cNvPr>
          <p:cNvSpPr txBox="1"/>
          <p:nvPr/>
        </p:nvSpPr>
        <p:spPr>
          <a:xfrm>
            <a:off x="6607355" y="1895926"/>
            <a:ext cx="2267283" cy="954107"/>
          </a:xfrm>
          <a:prstGeom prst="rect">
            <a:avLst/>
          </a:prstGeom>
          <a:noFill/>
        </p:spPr>
        <p:txBody>
          <a:bodyPr wrap="square" lIns="91440" tIns="45720" rIns="91440" bIns="45720" rtlCol="0" anchor="t">
            <a:spAutoFit/>
          </a:bodyPr>
          <a:lstStyle/>
          <a:p>
            <a:pPr marL="265113" indent="-265113"/>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確認したい通知の「ダウンロード」を押す</a:t>
            </a:r>
            <a:endParaRPr lang="en-US" altLang="ja-JP" sz="1600" b="1"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2BDA5FE-3C9A-C084-202D-1909E679B178}"/>
              </a:ext>
            </a:extLst>
          </p:cNvPr>
          <p:cNvSpPr/>
          <p:nvPr/>
        </p:nvSpPr>
        <p:spPr>
          <a:xfrm>
            <a:off x="2594132" y="4457287"/>
            <a:ext cx="1672518" cy="4080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8" name="図形グループ 69">
            <a:extLst>
              <a:ext uri="{FF2B5EF4-FFF2-40B4-BE49-F238E27FC236}">
                <a16:creationId xmlns:a16="http://schemas.microsoft.com/office/drawing/2014/main" id="{B703A9DD-5EA5-B894-CEB9-517315183568}"/>
              </a:ext>
            </a:extLst>
          </p:cNvPr>
          <p:cNvGrpSpPr/>
          <p:nvPr/>
        </p:nvGrpSpPr>
        <p:grpSpPr>
          <a:xfrm>
            <a:off x="828854" y="4137522"/>
            <a:ext cx="296587" cy="293005"/>
            <a:chOff x="2897417" y="3995693"/>
            <a:chExt cx="296587" cy="293005"/>
          </a:xfrm>
        </p:grpSpPr>
        <p:sp>
          <p:nvSpPr>
            <p:cNvPr id="19" name="円/楕円 70">
              <a:extLst>
                <a:ext uri="{FF2B5EF4-FFF2-40B4-BE49-F238E27FC236}">
                  <a16:creationId xmlns:a16="http://schemas.microsoft.com/office/drawing/2014/main" id="{CB86A844-CDB5-7553-80A6-DC056160308F}"/>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33DB6C9-8332-DDBC-7253-A937B98A7391}"/>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1" name="図形グループ 61">
            <a:extLst>
              <a:ext uri="{FF2B5EF4-FFF2-40B4-BE49-F238E27FC236}">
                <a16:creationId xmlns:a16="http://schemas.microsoft.com/office/drawing/2014/main" id="{032B951B-B6EB-D168-E18B-33A8B7F8F82F}"/>
              </a:ext>
            </a:extLst>
          </p:cNvPr>
          <p:cNvGrpSpPr/>
          <p:nvPr/>
        </p:nvGrpSpPr>
        <p:grpSpPr>
          <a:xfrm>
            <a:off x="2387893" y="4310784"/>
            <a:ext cx="296586" cy="293005"/>
            <a:chOff x="3546641" y="3995693"/>
            <a:chExt cx="296586" cy="293005"/>
          </a:xfrm>
        </p:grpSpPr>
        <p:sp>
          <p:nvSpPr>
            <p:cNvPr id="22" name="円/楕円 65">
              <a:extLst>
                <a:ext uri="{FF2B5EF4-FFF2-40B4-BE49-F238E27FC236}">
                  <a16:creationId xmlns:a16="http://schemas.microsoft.com/office/drawing/2014/main" id="{8330B1F0-6E80-05AA-6F72-332E17F03644}"/>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68">
              <a:extLst>
                <a:ext uri="{FF2B5EF4-FFF2-40B4-BE49-F238E27FC236}">
                  <a16:creationId xmlns:a16="http://schemas.microsoft.com/office/drawing/2014/main" id="{69CD267B-0602-F693-B013-FA04F0A1D60F}"/>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矢印: 右 36">
            <a:extLst>
              <a:ext uri="{FF2B5EF4-FFF2-40B4-BE49-F238E27FC236}">
                <a16:creationId xmlns:a16="http://schemas.microsoft.com/office/drawing/2014/main" id="{CB9E0B73-2058-3CA5-2E31-EC28746BB202}"/>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39" name="図 38" descr="グラフィカル ユーザー インターフェイス, テキスト, アプリケーション&#10;&#10;自動的に生成された説明">
            <a:extLst>
              <a:ext uri="{FF2B5EF4-FFF2-40B4-BE49-F238E27FC236}">
                <a16:creationId xmlns:a16="http://schemas.microsoft.com/office/drawing/2014/main" id="{1CEC9167-47B9-1D3B-7710-257DD74C451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a:ext>
            </a:extLst>
          </a:blip>
          <a:srcRect t="58514" b="22475"/>
          <a:stretch/>
        </p:blipFill>
        <p:spPr>
          <a:xfrm>
            <a:off x="543541" y="4869160"/>
            <a:ext cx="1640676" cy="648072"/>
          </a:xfrm>
          <a:prstGeom prst="rect">
            <a:avLst/>
          </a:prstGeom>
          <a:ln>
            <a:noFill/>
          </a:ln>
        </p:spPr>
      </p:pic>
      <p:pic>
        <p:nvPicPr>
          <p:cNvPr id="3" name="図 2">
            <a:extLst>
              <a:ext uri="{FF2B5EF4-FFF2-40B4-BE49-F238E27FC236}">
                <a16:creationId xmlns:a16="http://schemas.microsoft.com/office/drawing/2014/main" id="{80C6B9E2-64AD-4406-A691-99B4A250440E}"/>
              </a:ext>
            </a:extLst>
          </p:cNvPr>
          <p:cNvPicPr>
            <a:picLocks noChangeAspect="1"/>
          </p:cNvPicPr>
          <p:nvPr/>
        </p:nvPicPr>
        <p:blipFill rotWithShape="1">
          <a:blip r:embed="rId9"/>
          <a:srcRect t="6951" b="13251"/>
          <a:stretch/>
        </p:blipFill>
        <p:spPr>
          <a:xfrm>
            <a:off x="4809215" y="3428999"/>
            <a:ext cx="1581687" cy="2736306"/>
          </a:xfrm>
          <a:prstGeom prst="rect">
            <a:avLst/>
          </a:prstGeom>
        </p:spPr>
      </p:pic>
      <p:grpSp>
        <p:nvGrpSpPr>
          <p:cNvPr id="25" name="図形グループ 69">
            <a:extLst>
              <a:ext uri="{FF2B5EF4-FFF2-40B4-BE49-F238E27FC236}">
                <a16:creationId xmlns:a16="http://schemas.microsoft.com/office/drawing/2014/main" id="{3960B09F-0619-BBB4-151F-D5E36E7F6F6E}"/>
              </a:ext>
            </a:extLst>
          </p:cNvPr>
          <p:cNvGrpSpPr/>
          <p:nvPr/>
        </p:nvGrpSpPr>
        <p:grpSpPr>
          <a:xfrm>
            <a:off x="4583017" y="4661298"/>
            <a:ext cx="296586" cy="293005"/>
            <a:chOff x="4232441" y="3995693"/>
            <a:chExt cx="296586" cy="293005"/>
          </a:xfrm>
        </p:grpSpPr>
        <p:sp>
          <p:nvSpPr>
            <p:cNvPr id="26" name="円/楕円 70">
              <a:extLst>
                <a:ext uri="{FF2B5EF4-FFF2-40B4-BE49-F238E27FC236}">
                  <a16:creationId xmlns:a16="http://schemas.microsoft.com/office/drawing/2014/main" id="{A3CD17D1-B37E-48F8-1DAC-2FBD25E58B46}"/>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71">
              <a:extLst>
                <a:ext uri="{FF2B5EF4-FFF2-40B4-BE49-F238E27FC236}">
                  <a16:creationId xmlns:a16="http://schemas.microsoft.com/office/drawing/2014/main" id="{60E5B86E-6CD7-159C-2AB1-7611E9A534BC}"/>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矢印: 右 30">
            <a:extLst>
              <a:ext uri="{FF2B5EF4-FFF2-40B4-BE49-F238E27FC236}">
                <a16:creationId xmlns:a16="http://schemas.microsoft.com/office/drawing/2014/main" id="{7FE7E599-D210-4F26-8F1A-2AFB31CCEB84}"/>
              </a:ext>
            </a:extLst>
          </p:cNvPr>
          <p:cNvSpPr/>
          <p:nvPr/>
        </p:nvSpPr>
        <p:spPr>
          <a:xfrm rot="16200000">
            <a:off x="5164168" y="4473283"/>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pic>
        <p:nvPicPr>
          <p:cNvPr id="5" name="図 4">
            <a:extLst>
              <a:ext uri="{FF2B5EF4-FFF2-40B4-BE49-F238E27FC236}">
                <a16:creationId xmlns:a16="http://schemas.microsoft.com/office/drawing/2014/main" id="{26E643B8-F064-4797-866C-365BB5EABC88}"/>
              </a:ext>
            </a:extLst>
          </p:cNvPr>
          <p:cNvPicPr>
            <a:picLocks noChangeAspect="1"/>
          </p:cNvPicPr>
          <p:nvPr/>
        </p:nvPicPr>
        <p:blipFill rotWithShape="1">
          <a:blip r:embed="rId10"/>
          <a:srcRect t="18226" b="5901"/>
          <a:stretch/>
        </p:blipFill>
        <p:spPr>
          <a:xfrm>
            <a:off x="6933468" y="3428998"/>
            <a:ext cx="1609962" cy="2648199"/>
          </a:xfrm>
          <a:prstGeom prst="rect">
            <a:avLst/>
          </a:prstGeom>
        </p:spPr>
      </p:pic>
      <p:sp>
        <p:nvSpPr>
          <p:cNvPr id="28" name="フリーフォーム 92">
            <a:extLst>
              <a:ext uri="{FF2B5EF4-FFF2-40B4-BE49-F238E27FC236}">
                <a16:creationId xmlns:a16="http://schemas.microsoft.com/office/drawing/2014/main" id="{37A57A7D-6F86-7C31-E74B-02E1E11D8F43}"/>
              </a:ext>
            </a:extLst>
          </p:cNvPr>
          <p:cNvSpPr/>
          <p:nvPr/>
        </p:nvSpPr>
        <p:spPr>
          <a:xfrm>
            <a:off x="7270040" y="4069988"/>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AC44BA-DEBF-4840-831D-1074D90E4100}"/>
              </a:ext>
            </a:extLst>
          </p:cNvPr>
          <p:cNvSpPr/>
          <p:nvPr/>
        </p:nvSpPr>
        <p:spPr>
          <a:xfrm>
            <a:off x="7566626" y="4367925"/>
            <a:ext cx="893806" cy="29300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241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a:t>
            </a:r>
            <a:r>
              <a:rPr lang="ja-JP" altLang="en-US" sz="2800" dirty="0" err="1">
                <a:latin typeface="メイリオ" panose="020B0604030504040204" pitchFamily="50" charset="-128"/>
                <a:ea typeface="メイリオ" panose="020B0604030504040204" pitchFamily="50" charset="-128"/>
              </a:rPr>
              <a:t>ねんきん</a:t>
            </a:r>
            <a:r>
              <a:rPr lang="ja-JP" altLang="en-US" sz="2800" dirty="0">
                <a:latin typeface="メイリオ" panose="020B0604030504040204" pitchFamily="50" charset="-128"/>
                <a:ea typeface="メイリオ" panose="020B0604030504040204" pitchFamily="50" charset="-128"/>
              </a:rPr>
              <a:t>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sp>
        <p:nvSpPr>
          <p:cNvPr id="11" name="テキスト ボックス 10">
            <a:extLst>
              <a:ext uri="{FF2B5EF4-FFF2-40B4-BE49-F238E27FC236}">
                <a16:creationId xmlns:a16="http://schemas.microsoft.com/office/drawing/2014/main" id="{0D492283-A8BF-8D56-84D5-8FFA407591E1}"/>
              </a:ext>
            </a:extLst>
          </p:cNvPr>
          <p:cNvSpPr txBox="1"/>
          <p:nvPr/>
        </p:nvSpPr>
        <p:spPr>
          <a:xfrm>
            <a:off x="251520" y="1412776"/>
            <a:ext cx="8748872" cy="523220"/>
          </a:xfrm>
          <a:prstGeom prst="rect">
            <a:avLst/>
          </a:prstGeom>
          <a:noFill/>
        </p:spPr>
        <p:txBody>
          <a:bodyPr wrap="square" rtlCol="0">
            <a:spAutoFit/>
          </a:bodyPr>
          <a:lstStyle/>
          <a:p>
            <a:pPr marL="363538" indent="-363538"/>
            <a:r>
              <a:rPr lang="ja-JP" altLang="en-US" sz="2800" b="1" i="0" dirty="0">
                <a:solidFill>
                  <a:srgbClr val="00B050"/>
                </a:solidFill>
                <a:effectLst/>
                <a:latin typeface="Meiryo" panose="020B0604030504040204" pitchFamily="50" charset="-128"/>
                <a:ea typeface="Meiryo" panose="020B0604030504040204" pitchFamily="50" charset="-128"/>
              </a:rPr>
              <a:t>❸年金に関する届出をオンラインで行いたい！</a:t>
            </a:r>
          </a:p>
        </p:txBody>
      </p:sp>
      <p:sp>
        <p:nvSpPr>
          <p:cNvPr id="31" name="テキスト ボックス 30">
            <a:extLst>
              <a:ext uri="{FF2B5EF4-FFF2-40B4-BE49-F238E27FC236}">
                <a16:creationId xmlns:a16="http://schemas.microsoft.com/office/drawing/2014/main" id="{B013D456-5E16-4776-A2C7-671AB893F022}"/>
              </a:ext>
            </a:extLst>
          </p:cNvPr>
          <p:cNvSpPr txBox="1"/>
          <p:nvPr/>
        </p:nvSpPr>
        <p:spPr>
          <a:xfrm>
            <a:off x="387816" y="2019883"/>
            <a:ext cx="8374797" cy="707886"/>
          </a:xfrm>
          <a:prstGeom prst="rect">
            <a:avLst/>
          </a:prstGeom>
          <a:noFill/>
        </p:spPr>
        <p:txBody>
          <a:bodyPr wrap="square" rtlCol="0">
            <a:spAutoFit/>
          </a:bodyPr>
          <a:lstStyle/>
          <a:p>
            <a:pPr marL="265113" indent="-265113"/>
            <a:r>
              <a:rPr lang="ja-JP" altLang="en-US" sz="2000" b="1" i="0" dirty="0">
                <a:effectLst/>
                <a:latin typeface="Meiryo" panose="020B0604030504040204" pitchFamily="50" charset="-128"/>
                <a:ea typeface="Meiryo" panose="020B0604030504040204" pitchFamily="50" charset="-128"/>
              </a:rPr>
              <a:t>→「</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ネット」を利用すると日本年金機構への届出をパソコンやスマートフォンからオンラインで行うことができます。</a:t>
            </a:r>
          </a:p>
        </p:txBody>
      </p:sp>
      <p:sp>
        <p:nvSpPr>
          <p:cNvPr id="15" name="テキスト ボックス 14">
            <a:extLst>
              <a:ext uri="{FF2B5EF4-FFF2-40B4-BE49-F238E27FC236}">
                <a16:creationId xmlns:a16="http://schemas.microsoft.com/office/drawing/2014/main" id="{A9BE2AE8-614C-46FC-8466-40DAFF174B60}"/>
              </a:ext>
            </a:extLst>
          </p:cNvPr>
          <p:cNvSpPr txBox="1"/>
          <p:nvPr/>
        </p:nvSpPr>
        <p:spPr>
          <a:xfrm>
            <a:off x="508863" y="2807245"/>
            <a:ext cx="8374797" cy="707886"/>
          </a:xfrm>
          <a:prstGeom prst="rect">
            <a:avLst/>
          </a:prstGeom>
          <a:noFill/>
        </p:spPr>
        <p:txBody>
          <a:bodyPr wrap="square" rtlCol="0">
            <a:spAutoFit/>
          </a:bodyPr>
          <a:lstStyle/>
          <a:p>
            <a:pPr marL="265113" indent="-265113"/>
            <a:r>
              <a:rPr lang="ja-JP" altLang="en-US" sz="2000" b="1" i="0" u="sng" dirty="0">
                <a:solidFill>
                  <a:srgbClr val="00B050"/>
                </a:solidFill>
                <a:effectLst/>
                <a:latin typeface="Meiryo" panose="020B0604030504040204" pitchFamily="50" charset="-128"/>
                <a:ea typeface="Meiryo" panose="020B0604030504040204" pitchFamily="50" charset="-128"/>
              </a:rPr>
              <a:t>ご利用対象者</a:t>
            </a:r>
            <a:endParaRPr lang="en-US" altLang="ja-JP" sz="2000" b="1" i="0" u="sng" dirty="0">
              <a:solidFill>
                <a:srgbClr val="00B050"/>
              </a:solidFill>
              <a:effectLst/>
              <a:latin typeface="Meiryo" panose="020B0604030504040204" pitchFamily="50" charset="-128"/>
              <a:ea typeface="Meiryo" panose="020B0604030504040204" pitchFamily="50" charset="-128"/>
            </a:endParaRPr>
          </a:p>
          <a:p>
            <a:pPr marL="265113" indent="-265113"/>
            <a:r>
              <a:rPr lang="ja-JP" altLang="en-US" sz="2000" b="1" i="0" dirty="0">
                <a:effectLst/>
                <a:latin typeface="Meiryo" panose="020B0604030504040204" pitchFamily="50" charset="-128"/>
                <a:ea typeface="Meiryo" panose="020B0604030504040204" pitchFamily="50" charset="-128"/>
              </a:rPr>
              <a:t>　･･･マイナポータルから「</a:t>
            </a:r>
            <a:r>
              <a:rPr lang="ja-JP" altLang="en-US" sz="2000" b="1" i="0" dirty="0" err="1">
                <a:effectLst/>
                <a:latin typeface="Meiryo" panose="020B0604030504040204" pitchFamily="50" charset="-128"/>
                <a:ea typeface="Meiryo" panose="020B0604030504040204" pitchFamily="50" charset="-128"/>
              </a:rPr>
              <a:t>ねんきん</a:t>
            </a:r>
            <a:r>
              <a:rPr lang="ja-JP" altLang="en-US" sz="2000" b="1" i="0" dirty="0">
                <a:effectLst/>
                <a:latin typeface="Meiryo" panose="020B0604030504040204" pitchFamily="50" charset="-128"/>
                <a:ea typeface="Meiryo" panose="020B0604030504040204" pitchFamily="50" charset="-128"/>
              </a:rPr>
              <a:t>ネット」を利用している方</a:t>
            </a:r>
          </a:p>
        </p:txBody>
      </p:sp>
      <p:sp>
        <p:nvSpPr>
          <p:cNvPr id="16" name="テキスト ボックス 15">
            <a:extLst>
              <a:ext uri="{FF2B5EF4-FFF2-40B4-BE49-F238E27FC236}">
                <a16:creationId xmlns:a16="http://schemas.microsoft.com/office/drawing/2014/main" id="{03ED920B-F930-469C-BEA0-F9265F76764F}"/>
              </a:ext>
            </a:extLst>
          </p:cNvPr>
          <p:cNvSpPr txBox="1"/>
          <p:nvPr/>
        </p:nvSpPr>
        <p:spPr>
          <a:xfrm>
            <a:off x="508862" y="3560471"/>
            <a:ext cx="8374797" cy="1200329"/>
          </a:xfrm>
          <a:prstGeom prst="rect">
            <a:avLst/>
          </a:prstGeom>
          <a:noFill/>
        </p:spPr>
        <p:txBody>
          <a:bodyPr wrap="square" rtlCol="0">
            <a:spAutoFit/>
          </a:bodyPr>
          <a:lstStyle/>
          <a:p>
            <a:pPr marL="265113" indent="-265113"/>
            <a:r>
              <a:rPr lang="ja-JP" altLang="en-US" sz="2000" b="1" i="0" u="sng" dirty="0">
                <a:solidFill>
                  <a:srgbClr val="00B050"/>
                </a:solidFill>
                <a:effectLst/>
                <a:latin typeface="Meiryo" panose="020B0604030504040204" pitchFamily="50" charset="-128"/>
                <a:ea typeface="Meiryo" panose="020B0604030504040204" pitchFamily="50" charset="-128"/>
              </a:rPr>
              <a:t>電子申請が可能な届書</a:t>
            </a:r>
            <a:endParaRPr lang="en-US" altLang="ja-JP" sz="2000" b="1" i="0" u="sng" dirty="0">
              <a:solidFill>
                <a:srgbClr val="00B050"/>
              </a:solidFill>
              <a:effectLst/>
              <a:latin typeface="Meiryo" panose="020B0604030504040204" pitchFamily="50" charset="-128"/>
              <a:ea typeface="Meiryo" panose="020B0604030504040204" pitchFamily="50" charset="-128"/>
            </a:endParaRPr>
          </a:p>
          <a:p>
            <a:pPr marL="265113"/>
            <a:r>
              <a:rPr lang="ja-JP" altLang="en-US" sz="2000" b="1" i="0" dirty="0">
                <a:effectLst/>
                <a:latin typeface="Meiryo" panose="020B0604030504040204" pitchFamily="50" charset="-128"/>
                <a:ea typeface="Meiryo" panose="020B0604030504040204" pitchFamily="50" charset="-128"/>
              </a:rPr>
              <a:t>･･･公的年金等の受給者の扶養親族等申告書</a:t>
            </a:r>
            <a:endParaRPr lang="en-US" altLang="ja-JP" sz="2000" b="1" dirty="0">
              <a:latin typeface="Meiryo" panose="020B0604030504040204" pitchFamily="50" charset="-128"/>
              <a:ea typeface="Meiryo" panose="020B0604030504040204" pitchFamily="50" charset="-128"/>
            </a:endParaRPr>
          </a:p>
          <a:p>
            <a:pPr marL="628650"/>
            <a:r>
              <a:rPr lang="ja-JP" altLang="en-US" sz="1600" dirty="0">
                <a:latin typeface="Meiryo" panose="020B0604030504040204" pitchFamily="50" charset="-128"/>
                <a:ea typeface="Meiryo" panose="020B0604030504040204" pitchFamily="50" charset="-128"/>
              </a:rPr>
              <a:t>（源泉徴収される際に、各種の控除（障害者控除や配偶者控除）を受けることを申告するための申告書）</a:t>
            </a:r>
            <a:endParaRPr lang="ja-JP" altLang="en-US" sz="1600" i="0" dirty="0">
              <a:effectLst/>
              <a:latin typeface="Meiryo" panose="020B0604030504040204" pitchFamily="50" charset="-128"/>
              <a:ea typeface="Meiryo" panose="020B0604030504040204" pitchFamily="50" charset="-128"/>
            </a:endParaRPr>
          </a:p>
        </p:txBody>
      </p:sp>
      <p:sp>
        <p:nvSpPr>
          <p:cNvPr id="2" name="テキスト ボックス 1">
            <a:extLst>
              <a:ext uri="{FF2B5EF4-FFF2-40B4-BE49-F238E27FC236}">
                <a16:creationId xmlns:a16="http://schemas.microsoft.com/office/drawing/2014/main" id="{EA9ECC7F-6A95-4825-A3A2-532531474655}"/>
              </a:ext>
            </a:extLst>
          </p:cNvPr>
          <p:cNvSpPr txBox="1"/>
          <p:nvPr/>
        </p:nvSpPr>
        <p:spPr>
          <a:xfrm>
            <a:off x="2411760" y="4806140"/>
            <a:ext cx="7146912" cy="461665"/>
          </a:xfrm>
          <a:prstGeom prst="rect">
            <a:avLst/>
          </a:prstGeom>
          <a:noFill/>
        </p:spPr>
        <p:txBody>
          <a:bodyPr wrap="square" rtlCol="0">
            <a:spAutoFit/>
          </a:bodyPr>
          <a:lstStyle/>
          <a:p>
            <a:pPr marL="176213" indent="-176213"/>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届出の電子申請には、マイナポータルからのログインが必要です。</a:t>
            </a:r>
            <a:br>
              <a:rPr kumimoji="1" lang="en-US" altLang="ja-JP" sz="1200" b="1" dirty="0">
                <a:latin typeface="メイリオ" panose="020B0604030504040204" pitchFamily="50" charset="-128"/>
                <a:ea typeface="メイリオ" panose="020B0604030504040204" pitchFamily="50" charset="-128"/>
              </a:rPr>
            </a:br>
            <a:r>
              <a:rPr kumimoji="1" lang="ja-JP" altLang="en-US" sz="1200" b="1" dirty="0">
                <a:latin typeface="メイリオ" panose="020B0604030504040204" pitchFamily="50" charset="-128"/>
                <a:ea typeface="メイリオ" panose="020B0604030504040204" pitchFamily="50" charset="-128"/>
              </a:rPr>
              <a:t>ユーザ</a:t>
            </a:r>
            <a:r>
              <a:rPr kumimoji="1" lang="en-US" altLang="ja-JP" sz="1200" b="1" dirty="0">
                <a:latin typeface="メイリオ" panose="020B0604030504040204" pitchFamily="50" charset="-128"/>
                <a:ea typeface="メイリオ" panose="020B0604030504040204" pitchFamily="50" charset="-128"/>
              </a:rPr>
              <a:t>ID</a:t>
            </a:r>
            <a:r>
              <a:rPr kumimoji="1" lang="ja-JP" altLang="en-US" sz="1200" b="1" dirty="0">
                <a:latin typeface="メイリオ" panose="020B0604030504040204" pitchFamily="50" charset="-128"/>
                <a:ea typeface="メイリオ" panose="020B0604030504040204" pitchFamily="50" charset="-128"/>
              </a:rPr>
              <a:t>を用いて</a:t>
            </a:r>
            <a:r>
              <a:rPr kumimoji="1" lang="ja-JP" altLang="en-US" sz="1200" b="1" dirty="0" err="1">
                <a:latin typeface="メイリオ" panose="020B0604030504040204" pitchFamily="50" charset="-128"/>
                <a:ea typeface="メイリオ" panose="020B0604030504040204" pitchFamily="50" charset="-128"/>
              </a:rPr>
              <a:t>ねんきん</a:t>
            </a:r>
            <a:r>
              <a:rPr kumimoji="1" lang="ja-JP" altLang="en-US" sz="1200" b="1" dirty="0">
                <a:latin typeface="メイリオ" panose="020B0604030504040204" pitchFamily="50" charset="-128"/>
                <a:ea typeface="メイリオ" panose="020B0604030504040204" pitchFamily="50" charset="-128"/>
              </a:rPr>
              <a:t>ネットからログインしている方は利用することが出来ません。</a:t>
            </a:r>
          </a:p>
        </p:txBody>
      </p:sp>
      <p:pic>
        <p:nvPicPr>
          <p:cNvPr id="5" name="図 4">
            <a:extLst>
              <a:ext uri="{FF2B5EF4-FFF2-40B4-BE49-F238E27FC236}">
                <a16:creationId xmlns:a16="http://schemas.microsoft.com/office/drawing/2014/main" id="{95311ADA-0C76-43A6-9718-93AEC704A4A2}"/>
              </a:ext>
            </a:extLst>
          </p:cNvPr>
          <p:cNvPicPr>
            <a:picLocks noChangeAspect="1"/>
          </p:cNvPicPr>
          <p:nvPr/>
        </p:nvPicPr>
        <p:blipFill>
          <a:blip r:embed="rId3"/>
          <a:stretch>
            <a:fillRect/>
          </a:stretch>
        </p:blipFill>
        <p:spPr>
          <a:xfrm>
            <a:off x="526163" y="4687123"/>
            <a:ext cx="1450206" cy="1812757"/>
          </a:xfrm>
          <a:prstGeom prst="rect">
            <a:avLst/>
          </a:prstGeom>
        </p:spPr>
      </p:pic>
    </p:spTree>
    <p:extLst>
      <p:ext uri="{BB962C8B-B14F-4D97-AF65-F5344CB8AC3E}">
        <p14:creationId xmlns:p14="http://schemas.microsoft.com/office/powerpoint/2010/main" val="202740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E07CD9F-62C3-16FB-D4FB-A40B87A98BB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25456" y="2862257"/>
            <a:ext cx="1640675" cy="3408959"/>
          </a:xfrm>
          <a:prstGeom prst="rect">
            <a:avLst/>
          </a:prstGeom>
          <a:ln>
            <a:solidFill>
              <a:schemeClr val="tx1"/>
            </a:solidFill>
          </a:ln>
        </p:spPr>
      </p:pic>
      <p:pic>
        <p:nvPicPr>
          <p:cNvPr id="34" name="図 3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BC3D5D4-7C53-8A08-2484-10A686505B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9722" y="2881977"/>
            <a:ext cx="1640676" cy="3408960"/>
          </a:xfrm>
          <a:prstGeom prst="rect">
            <a:avLst/>
          </a:prstGeom>
          <a:ln>
            <a:solidFill>
              <a:schemeClr val="tx1"/>
            </a:solidFill>
          </a:ln>
        </p:spPr>
      </p:pic>
      <p:sp>
        <p:nvSpPr>
          <p:cNvPr id="8" name="タイトル 1">
            <a:extLst>
              <a:ext uri="{FF2B5EF4-FFF2-40B4-BE49-F238E27FC236}">
                <a16:creationId xmlns:a16="http://schemas.microsoft.com/office/drawing/2014/main" id="{81A9C8C0-EE57-121F-A2C6-1081267F266A}"/>
              </a:ext>
            </a:extLst>
          </p:cNvPr>
          <p:cNvSpPr>
            <a:spLocks noGrp="1"/>
          </p:cNvSpPr>
          <p:nvPr>
            <p:ph type="ctrTitle"/>
          </p:nvPr>
        </p:nvSpPr>
        <p:spPr>
          <a:xfrm>
            <a:off x="1767718" y="548680"/>
            <a:ext cx="5211683" cy="490904"/>
          </a:xfrm>
        </p:spPr>
        <p:txBody>
          <a:bodyPr vert="horz" wrap="none">
            <a:spAutoFit/>
          </a:bodyPr>
          <a:lstStyle/>
          <a:p>
            <a:r>
              <a:rPr lang="ja-JP" altLang="en-US" sz="2800" dirty="0">
                <a:latin typeface="メイリオ" panose="020B0604030504040204" pitchFamily="50" charset="-128"/>
                <a:ea typeface="メイリオ" panose="020B0604030504040204" pitchFamily="50" charset="-128"/>
              </a:rPr>
              <a:t>こんな時に「ねんきんネット」</a:t>
            </a:r>
            <a:endParaRPr lang="ja-JP" altLang="en-US" sz="2800" dirty="0"/>
          </a:p>
        </p:txBody>
      </p:sp>
      <p:sp>
        <p:nvSpPr>
          <p:cNvPr id="9" name="Title 1">
            <a:extLst>
              <a:ext uri="{FF2B5EF4-FFF2-40B4-BE49-F238E27FC236}">
                <a16:creationId xmlns:a16="http://schemas.microsoft.com/office/drawing/2014/main" id="{9C7B737F-15E4-7A66-B316-656B32C2034B}"/>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3-A</a:t>
            </a:r>
          </a:p>
        </p:txBody>
      </p:sp>
      <p:pic>
        <p:nvPicPr>
          <p:cNvPr id="6" name="図 5" descr="グラフィカル ユーザー インターフェイス&#10;&#10;自動的に生成された説明">
            <a:extLst>
              <a:ext uri="{FF2B5EF4-FFF2-40B4-BE49-F238E27FC236}">
                <a16:creationId xmlns:a16="http://schemas.microsoft.com/office/drawing/2014/main" id="{0D77F9A5-FC62-03B6-2671-38D04B8D6ED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5390" y="2871185"/>
            <a:ext cx="1640676" cy="3408960"/>
          </a:xfrm>
          <a:prstGeom prst="rect">
            <a:avLst/>
          </a:prstGeom>
          <a:ln>
            <a:solidFill>
              <a:schemeClr val="tx1"/>
            </a:solidFill>
          </a:ln>
        </p:spPr>
      </p:pic>
      <p:pic>
        <p:nvPicPr>
          <p:cNvPr id="10" name="図 9" descr="グラフィカル ユーザー インターフェイス, テキスト, アプリケーション&#10;&#10;自動的に生成された説明">
            <a:extLst>
              <a:ext uri="{FF2B5EF4-FFF2-40B4-BE49-F238E27FC236}">
                <a16:creationId xmlns:a16="http://schemas.microsoft.com/office/drawing/2014/main" id="{7D1FB77B-95F0-8C39-CE34-ED3E1F73661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43541" y="2874449"/>
            <a:ext cx="1640676" cy="3408959"/>
          </a:xfrm>
          <a:prstGeom prst="rect">
            <a:avLst/>
          </a:prstGeom>
          <a:ln>
            <a:solidFill>
              <a:schemeClr val="tx1"/>
            </a:solidFill>
          </a:ln>
        </p:spPr>
      </p:pic>
      <p:sp>
        <p:nvSpPr>
          <p:cNvPr id="11" name="テキスト ボックス 10">
            <a:extLst>
              <a:ext uri="{FF2B5EF4-FFF2-40B4-BE49-F238E27FC236}">
                <a16:creationId xmlns:a16="http://schemas.microsoft.com/office/drawing/2014/main" id="{589E0C95-1B7A-0159-E8F0-D96022CFD1AE}"/>
              </a:ext>
            </a:extLst>
          </p:cNvPr>
          <p:cNvSpPr txBox="1"/>
          <p:nvPr/>
        </p:nvSpPr>
        <p:spPr>
          <a:xfrm>
            <a:off x="2444086" y="2126759"/>
            <a:ext cx="2221063"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❷</a:t>
            </a:r>
            <a:r>
              <a:rPr lang="ja-JP" altLang="en-US" sz="1600" b="1" dirty="0">
                <a:latin typeface="メイリオ" panose="020B0604030504040204" pitchFamily="50" charset="-128"/>
                <a:ea typeface="メイリオ" panose="020B0604030504040204" pitchFamily="50" charset="-128"/>
              </a:rPr>
              <a:t>「届書を電子</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申請する」を押す</a:t>
            </a:r>
            <a:endParaRPr lang="en-US" altLang="ja-JP" sz="1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CAFAE88-3465-64BA-FE1F-9B5F7FC19379}"/>
              </a:ext>
            </a:extLst>
          </p:cNvPr>
          <p:cNvSpPr txBox="1"/>
          <p:nvPr/>
        </p:nvSpPr>
        <p:spPr>
          <a:xfrm>
            <a:off x="334538" y="2126759"/>
            <a:ext cx="2058682" cy="707886"/>
          </a:xfrm>
          <a:prstGeom prst="rect">
            <a:avLst/>
          </a:prstGeom>
          <a:noFill/>
        </p:spPr>
        <p:txBody>
          <a:bodyPr wrap="square" rtlCol="0">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❶</a:t>
            </a:r>
            <a:r>
              <a:rPr lang="ja-JP" altLang="en-US" sz="1600" b="1" dirty="0">
                <a:latin typeface="メイリオ" panose="020B0604030504040204" pitchFamily="50" charset="-128"/>
                <a:ea typeface="メイリオ" panose="020B0604030504040204" pitchFamily="50" charset="-128"/>
              </a:rPr>
              <a:t>上にスクロール</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する</a:t>
            </a:r>
            <a:endParaRPr lang="en-US" altLang="ja-JP" sz="16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9FBF022-1ABA-E5BA-1995-5F6C7562A282}"/>
              </a:ext>
            </a:extLst>
          </p:cNvPr>
          <p:cNvSpPr txBox="1"/>
          <p:nvPr/>
        </p:nvSpPr>
        <p:spPr>
          <a:xfrm>
            <a:off x="4600045" y="1981212"/>
            <a:ext cx="1872207" cy="954107"/>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❸</a:t>
            </a:r>
            <a:r>
              <a:rPr lang="ja-JP" altLang="en-US" sz="1600" b="1" dirty="0">
                <a:latin typeface="メイリオ" panose="020B0604030504040204" pitchFamily="50" charset="-128"/>
                <a:ea typeface="メイリオ" panose="020B0604030504040204" pitchFamily="50" charset="-128"/>
              </a:rPr>
              <a:t>「作成する届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書を選択する」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0CBD05E-1D36-72A1-642A-B7BC985E57A7}"/>
              </a:ext>
            </a:extLst>
          </p:cNvPr>
          <p:cNvSpPr txBox="1"/>
          <p:nvPr/>
        </p:nvSpPr>
        <p:spPr>
          <a:xfrm>
            <a:off x="6804249" y="2154371"/>
            <a:ext cx="1872207" cy="707886"/>
          </a:xfrm>
          <a:prstGeom prst="rect">
            <a:avLst/>
          </a:prstGeom>
          <a:noFill/>
        </p:spPr>
        <p:txBody>
          <a:bodyPr wrap="square" lIns="91440" tIns="45720" rIns="91440" bIns="45720" rtlCol="0" anchor="t">
            <a:spAutoFit/>
          </a:bodyPr>
          <a:lstStyle/>
          <a:p>
            <a:r>
              <a:rPr lang="ja-JP" altLang="en-US" sz="2400" b="1" dirty="0">
                <a:solidFill>
                  <a:srgbClr val="009650"/>
                </a:solidFill>
                <a:latin typeface="メイリオ" panose="020B0604030504040204" pitchFamily="50" charset="-128"/>
                <a:ea typeface="メイリオ" panose="020B0604030504040204" pitchFamily="50" charset="-128"/>
              </a:rPr>
              <a:t>❹</a:t>
            </a:r>
            <a:r>
              <a:rPr lang="ja-JP" altLang="en-US" sz="1600" b="1" dirty="0">
                <a:latin typeface="メイリオ" panose="020B0604030504040204" pitchFamily="50" charset="-128"/>
                <a:ea typeface="メイリオ" panose="020B0604030504040204" pitchFamily="50" charset="-128"/>
              </a:rPr>
              <a:t>「作成する」</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を押す</a:t>
            </a:r>
            <a:endParaRPr lang="en-US" altLang="ja-JP" sz="1600" b="1" dirty="0">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448F4C7D-9D14-18B2-DD95-B401BEF98688}"/>
              </a:ext>
            </a:extLst>
          </p:cNvPr>
          <p:cNvSpPr/>
          <p:nvPr/>
        </p:nvSpPr>
        <p:spPr>
          <a:xfrm>
            <a:off x="2609798" y="4878135"/>
            <a:ext cx="1672518" cy="448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6" name="図形グループ 69">
            <a:extLst>
              <a:ext uri="{FF2B5EF4-FFF2-40B4-BE49-F238E27FC236}">
                <a16:creationId xmlns:a16="http://schemas.microsoft.com/office/drawing/2014/main" id="{449DCAAD-CCA9-A404-2B61-3568027AD904}"/>
              </a:ext>
            </a:extLst>
          </p:cNvPr>
          <p:cNvGrpSpPr/>
          <p:nvPr/>
        </p:nvGrpSpPr>
        <p:grpSpPr>
          <a:xfrm>
            <a:off x="828854" y="4137522"/>
            <a:ext cx="296587" cy="293005"/>
            <a:chOff x="2897417" y="3995693"/>
            <a:chExt cx="296587" cy="293005"/>
          </a:xfrm>
        </p:grpSpPr>
        <p:sp>
          <p:nvSpPr>
            <p:cNvPr id="17" name="円/楕円 70">
              <a:extLst>
                <a:ext uri="{FF2B5EF4-FFF2-40B4-BE49-F238E27FC236}">
                  <a16:creationId xmlns:a16="http://schemas.microsoft.com/office/drawing/2014/main" id="{C003AE8F-0783-77D6-226C-09D6E838EA75}"/>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875A26CC-C7AB-A473-D566-D57BE8BDB665}"/>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19" name="図形グループ 61">
            <a:extLst>
              <a:ext uri="{FF2B5EF4-FFF2-40B4-BE49-F238E27FC236}">
                <a16:creationId xmlns:a16="http://schemas.microsoft.com/office/drawing/2014/main" id="{6D504C18-7938-8F44-AE96-16616F5BABC5}"/>
              </a:ext>
            </a:extLst>
          </p:cNvPr>
          <p:cNvGrpSpPr/>
          <p:nvPr/>
        </p:nvGrpSpPr>
        <p:grpSpPr>
          <a:xfrm>
            <a:off x="2507955" y="4576155"/>
            <a:ext cx="296586" cy="293005"/>
            <a:chOff x="3546641" y="3995693"/>
            <a:chExt cx="296586" cy="293005"/>
          </a:xfrm>
        </p:grpSpPr>
        <p:sp>
          <p:nvSpPr>
            <p:cNvPr id="20" name="円/楕円 65">
              <a:extLst>
                <a:ext uri="{FF2B5EF4-FFF2-40B4-BE49-F238E27FC236}">
                  <a16:creationId xmlns:a16="http://schemas.microsoft.com/office/drawing/2014/main" id="{A096EDBD-2809-2EA1-9E67-B0303B29A1F0}"/>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68">
              <a:extLst>
                <a:ext uri="{FF2B5EF4-FFF2-40B4-BE49-F238E27FC236}">
                  <a16:creationId xmlns:a16="http://schemas.microsoft.com/office/drawing/2014/main" id="{B55253F9-6152-8C6A-8223-D29A7F03EFC9}"/>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図形グループ 69">
            <a:extLst>
              <a:ext uri="{FF2B5EF4-FFF2-40B4-BE49-F238E27FC236}">
                <a16:creationId xmlns:a16="http://schemas.microsoft.com/office/drawing/2014/main" id="{1BF4826F-69E0-DE7E-1AE6-7F089988CE5D}"/>
              </a:ext>
            </a:extLst>
          </p:cNvPr>
          <p:cNvGrpSpPr/>
          <p:nvPr/>
        </p:nvGrpSpPr>
        <p:grpSpPr>
          <a:xfrm>
            <a:off x="4572000" y="3429000"/>
            <a:ext cx="296586" cy="293005"/>
            <a:chOff x="4232441" y="3995693"/>
            <a:chExt cx="296586" cy="293005"/>
          </a:xfrm>
        </p:grpSpPr>
        <p:sp>
          <p:nvSpPr>
            <p:cNvPr id="23" name="円/楕円 70">
              <a:extLst>
                <a:ext uri="{FF2B5EF4-FFF2-40B4-BE49-F238E27FC236}">
                  <a16:creationId xmlns:a16="http://schemas.microsoft.com/office/drawing/2014/main" id="{667C3A66-F9F6-97B7-0AD8-E1000E334EBA}"/>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71">
              <a:extLst>
                <a:ext uri="{FF2B5EF4-FFF2-40B4-BE49-F238E27FC236}">
                  <a16:creationId xmlns:a16="http://schemas.microsoft.com/office/drawing/2014/main" id="{BEEE3027-D39A-33DE-2D20-349D488D34C8}"/>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フリーフォーム 92">
            <a:extLst>
              <a:ext uri="{FF2B5EF4-FFF2-40B4-BE49-F238E27FC236}">
                <a16:creationId xmlns:a16="http://schemas.microsoft.com/office/drawing/2014/main" id="{45CADC57-B830-8DEA-3778-3895257F1767}"/>
              </a:ext>
            </a:extLst>
          </p:cNvPr>
          <p:cNvSpPr/>
          <p:nvPr/>
        </p:nvSpPr>
        <p:spPr>
          <a:xfrm>
            <a:off x="6612975" y="428812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ACB70E51-0706-B063-8509-404EBE5AE6AA}"/>
              </a:ext>
            </a:extLst>
          </p:cNvPr>
          <p:cNvSpPr/>
          <p:nvPr/>
        </p:nvSpPr>
        <p:spPr>
          <a:xfrm rot="16200000">
            <a:off x="949822" y="4149246"/>
            <a:ext cx="831974" cy="607853"/>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27" name="四角形: 角を丸くする 26">
            <a:extLst>
              <a:ext uri="{FF2B5EF4-FFF2-40B4-BE49-F238E27FC236}">
                <a16:creationId xmlns:a16="http://schemas.microsoft.com/office/drawing/2014/main" id="{BE0E7854-0B6F-2ABA-1A52-E539FD85CD26}"/>
              </a:ext>
            </a:extLst>
          </p:cNvPr>
          <p:cNvSpPr/>
          <p:nvPr/>
        </p:nvSpPr>
        <p:spPr>
          <a:xfrm>
            <a:off x="5167113" y="4138224"/>
            <a:ext cx="864097" cy="14989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8" name="図 27" descr="グラフィカル ユーザー インターフェイス, テキスト, アプリケーション&#10;&#10;自動的に生成された説明">
            <a:extLst>
              <a:ext uri="{FF2B5EF4-FFF2-40B4-BE49-F238E27FC236}">
                <a16:creationId xmlns:a16="http://schemas.microsoft.com/office/drawing/2014/main" id="{969D899D-84C7-5827-5424-A8D384EC193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artisticGlass/>
                    </a14:imgEffect>
                  </a14:imgLayer>
                </a14:imgProps>
              </a:ext>
              <a:ext uri="{28A0092B-C50C-407E-A947-70E740481C1C}">
                <a14:useLocalDpi xmlns:a14="http://schemas.microsoft.com/office/drawing/2010/main"/>
              </a:ext>
            </a:extLst>
          </a:blip>
          <a:srcRect t="58514" b="22475"/>
          <a:stretch/>
        </p:blipFill>
        <p:spPr>
          <a:xfrm>
            <a:off x="543541" y="4869160"/>
            <a:ext cx="1640676" cy="648072"/>
          </a:xfrm>
          <a:prstGeom prst="rect">
            <a:avLst/>
          </a:prstGeom>
          <a:ln>
            <a:noFill/>
          </a:ln>
        </p:spPr>
      </p:pic>
      <p:sp>
        <p:nvSpPr>
          <p:cNvPr id="35" name="四角形: 角を丸くする 34">
            <a:extLst>
              <a:ext uri="{FF2B5EF4-FFF2-40B4-BE49-F238E27FC236}">
                <a16:creationId xmlns:a16="http://schemas.microsoft.com/office/drawing/2014/main" id="{1EAF3A2D-475F-9CA1-A451-29860B0F49E4}"/>
              </a:ext>
            </a:extLst>
          </p:cNvPr>
          <p:cNvSpPr/>
          <p:nvPr/>
        </p:nvSpPr>
        <p:spPr>
          <a:xfrm>
            <a:off x="7476095" y="4593829"/>
            <a:ext cx="548874" cy="21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AA5B8546-1270-4A98-8E3D-902357B02C60}"/>
              </a:ext>
            </a:extLst>
          </p:cNvPr>
          <p:cNvSpPr txBox="1"/>
          <p:nvPr/>
        </p:nvSpPr>
        <p:spPr>
          <a:xfrm>
            <a:off x="382315" y="1357792"/>
            <a:ext cx="7800001" cy="646331"/>
          </a:xfrm>
          <a:prstGeom prst="rect">
            <a:avLst/>
          </a:prstGeom>
          <a:noFill/>
        </p:spPr>
        <p:txBody>
          <a:bodyPr wrap="square" rtlCol="0">
            <a:spAutoFit/>
          </a:bodyPr>
          <a:lstStyle/>
          <a:p>
            <a:r>
              <a:rPr lang="ja-JP" altLang="en-US" sz="2000" b="1" dirty="0">
                <a:latin typeface="Meiryo" panose="020B0604030504040204" pitchFamily="50" charset="-128"/>
                <a:ea typeface="Meiryo" panose="020B0604030504040204" pitchFamily="50" charset="-128"/>
              </a:rPr>
              <a:t>それでは、電子申請の方法を確認してみましょう</a:t>
            </a:r>
            <a:endParaRPr lang="en-US" altLang="ja-JP" sz="2000" b="1" dirty="0">
              <a:latin typeface="Meiryo" panose="020B0604030504040204" pitchFamily="50" charset="-128"/>
              <a:ea typeface="Meiryo" panose="020B0604030504040204" pitchFamily="50" charset="-128"/>
            </a:endParaRPr>
          </a:p>
          <a:p>
            <a:r>
              <a:rPr lang="ja-JP" altLang="en-US" sz="1600" b="1" i="0" dirty="0">
                <a:effectLst/>
                <a:latin typeface="Meiryo" panose="020B0604030504040204" pitchFamily="50" charset="-128"/>
                <a:ea typeface="Meiryo" panose="020B0604030504040204" pitchFamily="50" charset="-128"/>
              </a:rPr>
              <a:t>（操作手順の確認のみで、実際に申請は行いません）</a:t>
            </a:r>
          </a:p>
        </p:txBody>
      </p:sp>
    </p:spTree>
    <p:extLst>
      <p:ext uri="{BB962C8B-B14F-4D97-AF65-F5344CB8AC3E}">
        <p14:creationId xmlns:p14="http://schemas.microsoft.com/office/powerpoint/2010/main" val="3676284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52970" y="521678"/>
            <a:ext cx="7200000" cy="540000"/>
          </a:xfrm>
        </p:spPr>
        <p:txBody>
          <a:bodyPr>
            <a:noAutofit/>
          </a:bodyPr>
          <a:lstStyle/>
          <a:p>
            <a:r>
              <a:rPr lang="ja-JP" altLang="en-US" dirty="0"/>
              <a:t>よくあるご質問</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sz="3600" dirty="0"/>
              <a:t>3-B</a:t>
            </a:r>
          </a:p>
        </p:txBody>
      </p:sp>
      <p:sp>
        <p:nvSpPr>
          <p:cNvPr id="6" name="テキスト ボックス 5">
            <a:extLst>
              <a:ext uri="{FF2B5EF4-FFF2-40B4-BE49-F238E27FC236}">
                <a16:creationId xmlns:a16="http://schemas.microsoft.com/office/drawing/2014/main" id="{426302A8-F288-C392-13C6-A95A0DF14590}"/>
              </a:ext>
            </a:extLst>
          </p:cNvPr>
          <p:cNvSpPr txBox="1"/>
          <p:nvPr/>
        </p:nvSpPr>
        <p:spPr>
          <a:xfrm>
            <a:off x="467544" y="1484784"/>
            <a:ext cx="8172908" cy="4278094"/>
          </a:xfrm>
          <a:prstGeom prst="rect">
            <a:avLst/>
          </a:prstGeom>
          <a:noFill/>
        </p:spPr>
        <p:txBody>
          <a:bodyPr wrap="square">
            <a:spAutoFit/>
          </a:bodyPr>
          <a:lstStyle/>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1.</a:t>
            </a:r>
            <a:r>
              <a:rPr lang="ja-JP" altLang="en-US" sz="1600" b="1" i="0" dirty="0">
                <a:solidFill>
                  <a:srgbClr val="000000"/>
                </a:solidFill>
                <a:effectLst/>
                <a:latin typeface="Meiryo" panose="020B0604030504040204" pitchFamily="50" charset="-128"/>
                <a:ea typeface="Meiryo" panose="020B0604030504040204" pitchFamily="50" charset="-128"/>
              </a:rPr>
              <a:t> 「ねんきんネット」サービスはどのような人が対象者となりますか。</a:t>
            </a:r>
          </a:p>
          <a:p>
            <a:pPr algn="l" fontAlgn="base"/>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被保険者および年金受給者</a:t>
            </a:r>
            <a:r>
              <a:rPr lang="en-US" altLang="ja-JP" sz="1600" b="0" i="0" dirty="0">
                <a:solidFill>
                  <a:srgbClr val="000000"/>
                </a:solidFill>
                <a:effectLst/>
                <a:latin typeface="Meiryo" panose="020B0604030504040204" pitchFamily="50" charset="-128"/>
                <a:ea typeface="Meiryo"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昭和</a:t>
            </a:r>
            <a:r>
              <a:rPr lang="en-US" altLang="ja-JP" sz="1600" b="0" i="0" dirty="0">
                <a:solidFill>
                  <a:srgbClr val="000000"/>
                </a:solidFill>
                <a:effectLst/>
                <a:latin typeface="Meiryo" panose="020B0604030504040204" pitchFamily="50" charset="-128"/>
                <a:ea typeface="Meiryo" panose="020B0604030504040204" pitchFamily="50" charset="-128"/>
              </a:rPr>
              <a:t>61</a:t>
            </a:r>
            <a:r>
              <a:rPr lang="ja-JP" altLang="en-US" sz="1600" b="0" i="0" dirty="0">
                <a:solidFill>
                  <a:srgbClr val="000000"/>
                </a:solidFill>
                <a:effectLst/>
                <a:latin typeface="Meiryo" panose="020B0604030504040204" pitchFamily="50" charset="-128"/>
                <a:ea typeface="Meiryo" panose="020B0604030504040204" pitchFamily="50" charset="-128"/>
              </a:rPr>
              <a:t>年</a:t>
            </a:r>
            <a:r>
              <a:rPr lang="en-US" altLang="ja-JP" sz="1600" b="0" i="0" dirty="0">
                <a:solidFill>
                  <a:srgbClr val="000000"/>
                </a:solidFill>
                <a:effectLst/>
                <a:latin typeface="Meiryo" panose="020B0604030504040204" pitchFamily="50" charset="-128"/>
                <a:ea typeface="Meiryo" panose="020B0604030504040204" pitchFamily="50" charset="-128"/>
              </a:rPr>
              <a:t>4</a:t>
            </a:r>
            <a:r>
              <a:rPr lang="ja-JP" altLang="en-US" sz="1600" b="0" i="0" dirty="0">
                <a:solidFill>
                  <a:srgbClr val="000000"/>
                </a:solidFill>
                <a:effectLst/>
                <a:latin typeface="Meiryo" panose="020B0604030504040204" pitchFamily="50" charset="-128"/>
                <a:ea typeface="Meiryo" panose="020B0604030504040204" pitchFamily="50" charset="-128"/>
              </a:rPr>
              <a:t>月</a:t>
            </a:r>
            <a:r>
              <a:rPr lang="en-US" altLang="ja-JP" sz="1600" b="0" i="0" dirty="0">
                <a:solidFill>
                  <a:srgbClr val="000000"/>
                </a:solidFill>
                <a:effectLst/>
                <a:latin typeface="Meiryo" panose="020B0604030504040204" pitchFamily="50" charset="-128"/>
                <a:ea typeface="Meiryo" panose="020B0604030504040204" pitchFamily="50" charset="-128"/>
              </a:rPr>
              <a:t>1</a:t>
            </a:r>
            <a:r>
              <a:rPr lang="ja-JP" altLang="en-US" sz="1600" b="0" i="0" dirty="0">
                <a:solidFill>
                  <a:srgbClr val="000000"/>
                </a:solidFill>
                <a:effectLst/>
                <a:latin typeface="Meiryo" panose="020B0604030504040204" pitchFamily="50" charset="-128"/>
                <a:ea typeface="Meiryo" panose="020B0604030504040204" pitchFamily="50" charset="-128"/>
              </a:rPr>
              <a:t>日前に年金受給権が発生した老齢年金を受けている方を除く</a:t>
            </a:r>
            <a:r>
              <a:rPr lang="en-US" altLang="ja-JP" sz="1600" b="0" i="0" dirty="0">
                <a:solidFill>
                  <a:srgbClr val="000000"/>
                </a:solidFill>
                <a:effectLst/>
                <a:latin typeface="Meiryo" panose="020B0604030504040204" pitchFamily="50" charset="-128"/>
                <a:ea typeface="Meiryo"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が対象になります。</a:t>
            </a:r>
            <a:br>
              <a:rPr lang="ja-JP" altLang="en-US" sz="1600" dirty="0"/>
            </a:br>
            <a:r>
              <a:rPr lang="ja-JP" altLang="en-US" sz="1600" b="0" i="0" dirty="0">
                <a:solidFill>
                  <a:srgbClr val="000000"/>
                </a:solidFill>
                <a:effectLst/>
                <a:latin typeface="Meiryo" panose="020B0604030504040204" pitchFamily="50" charset="-128"/>
                <a:ea typeface="Meiryo" panose="020B0604030504040204" pitchFamily="50" charset="-128"/>
              </a:rPr>
              <a:t>なお、サービスにより対象者が異なる場合がありますので、それぞれのサービスについての設問も合わせてご覧ください。</a:t>
            </a:r>
          </a:p>
          <a:p>
            <a:endParaRPr lang="en-US" altLang="ja-JP"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2.</a:t>
            </a:r>
            <a:r>
              <a:rPr lang="ja-JP" altLang="en-US" sz="1600" b="1" i="0" dirty="0">
                <a:solidFill>
                  <a:srgbClr val="000000"/>
                </a:solidFill>
                <a:effectLst/>
                <a:latin typeface="Meiryo" panose="020B0604030504040204" pitchFamily="50" charset="-128"/>
                <a:ea typeface="Meiryo" panose="020B0604030504040204" pitchFamily="50" charset="-128"/>
              </a:rPr>
              <a:t> 「ねんきんネット」サービス全般のセキュリティに関する取り組みはどうなっていますか。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本サービスでは、お客様に安心してご利用いただくため、インターネットを通じたサービスに伴うリスクに対し、様々な対策をとっております。</a:t>
            </a:r>
            <a:endParaRPr lang="en-US" altLang="ja-JP" sz="1600" dirty="0">
              <a:latin typeface="メイリオ" panose="020B0604030504040204" pitchFamily="50" charset="-128"/>
              <a:ea typeface="メイリオ" panose="020B0604030504040204" pitchFamily="50" charset="-128"/>
            </a:endParaRPr>
          </a:p>
          <a:p>
            <a:endParaRPr lang="ja-JP" altLang="en-US"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3.</a:t>
            </a:r>
            <a:r>
              <a:rPr lang="ja-JP" altLang="en-US" sz="1600" b="1" i="0" dirty="0">
                <a:solidFill>
                  <a:srgbClr val="000000"/>
                </a:solidFill>
                <a:effectLst/>
                <a:latin typeface="Meiryo" panose="020B0604030504040204" pitchFamily="50" charset="-128"/>
                <a:ea typeface="Meiryo" panose="020B0604030504040204" pitchFamily="50" charset="-128"/>
              </a:rPr>
              <a:t>年金加入記録はインターネット以外でも確認することができますか。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全国の年金事務所で年金加入記録の交付を行っております。</a:t>
            </a:r>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pPr algn="l" fontAlgn="base"/>
            <a:r>
              <a:rPr lang="ja-JP" altLang="en-US" sz="1600" b="1" dirty="0">
                <a:solidFill>
                  <a:schemeClr val="accent2"/>
                </a:solidFill>
                <a:latin typeface="メイリオ" panose="020B0604030504040204" pitchFamily="50" charset="-128"/>
                <a:ea typeface="メイリオ" panose="020B0604030504040204" pitchFamily="50" charset="-128"/>
              </a:rPr>
              <a:t>問</a:t>
            </a:r>
            <a:r>
              <a:rPr lang="en-US" altLang="ja-JP" sz="1600" b="1" dirty="0">
                <a:solidFill>
                  <a:schemeClr val="accent2"/>
                </a:solidFill>
                <a:latin typeface="メイリオ" panose="020B0604030504040204" pitchFamily="50" charset="-128"/>
                <a:ea typeface="メイリオ" panose="020B0604030504040204" pitchFamily="50" charset="-128"/>
              </a:rPr>
              <a:t>4.</a:t>
            </a:r>
            <a:r>
              <a:rPr lang="ja-JP" altLang="en-US" sz="1600" b="1" i="0" dirty="0">
                <a:solidFill>
                  <a:srgbClr val="000000"/>
                </a:solidFill>
                <a:effectLst/>
                <a:latin typeface="Meiryo" panose="020B0604030504040204" pitchFamily="50" charset="-128"/>
                <a:ea typeface="Meiryo" panose="020B0604030504040204" pitchFamily="50" charset="-128"/>
              </a:rPr>
              <a:t>スマートフォンからパソコン用の「ねんきんネット」を利用することはできますか。</a:t>
            </a:r>
          </a:p>
          <a:p>
            <a:r>
              <a:rPr lang="ja-JP" altLang="en-US" sz="1600" b="1" dirty="0">
                <a:solidFill>
                  <a:schemeClr val="accent1"/>
                </a:solidFill>
                <a:latin typeface="メイリオ" panose="020B0604030504040204" pitchFamily="50" charset="-128"/>
                <a:ea typeface="メイリオ" panose="020B0604030504040204" pitchFamily="50" charset="-128"/>
              </a:rPr>
              <a:t>回答</a:t>
            </a:r>
            <a:r>
              <a:rPr lang="en-US" altLang="ja-JP" sz="1600" b="1" dirty="0">
                <a:solidFill>
                  <a:schemeClr val="accent1"/>
                </a:solidFill>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Meiryo" panose="020B0604030504040204" pitchFamily="50" charset="-128"/>
                <a:ea typeface="Meiryo" panose="020B0604030504040204" pitchFamily="50" charset="-128"/>
              </a:rPr>
              <a:t>スマートフォンからパソコン用の「ねんきんネット」を利用することは推奨していません。</a:t>
            </a:r>
            <a:endParaRPr lang="en-US" altLang="ja-JP" sz="1600" b="0" i="0" dirty="0">
              <a:solidFill>
                <a:srgbClr val="000000"/>
              </a:solidFill>
              <a:effectLst/>
              <a:latin typeface="Meiryo" panose="020B0604030504040204" pitchFamily="50" charset="-128"/>
              <a:ea typeface="Meiryo" panose="020B0604030504040204" pitchFamily="50" charset="-128"/>
            </a:endParaRPr>
          </a:p>
        </p:txBody>
      </p:sp>
      <p:sp>
        <p:nvSpPr>
          <p:cNvPr id="7" name="Rectangle 1">
            <a:extLst>
              <a:ext uri="{FF2B5EF4-FFF2-40B4-BE49-F238E27FC236}">
                <a16:creationId xmlns:a16="http://schemas.microsoft.com/office/drawing/2014/main" id="{58F93D06-34A7-04ED-0736-BC2784B84AAA}"/>
              </a:ext>
            </a:extLst>
          </p:cNvPr>
          <p:cNvSpPr>
            <a:spLocks noChangeArrowheads="1"/>
          </p:cNvSpPr>
          <p:nvPr/>
        </p:nvSpPr>
        <p:spPr bwMode="auto">
          <a:xfrm>
            <a:off x="3311860" y="5949280"/>
            <a:ext cx="6156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引用元「日本年金機構</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HP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hlinkClick r:id="rId3"/>
              </a:rPr>
              <a:t>https://www.nenkin.go.jp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181923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1210"/>
            <a:ext cx="2646878" cy="547842"/>
          </a:xfrm>
        </p:spPr>
        <p:txBody>
          <a:bodyPr wrap="none">
            <a:spAutoFit/>
          </a:bodyPr>
          <a:lstStyle/>
          <a:p>
            <a:r>
              <a:rPr lang="ja-JP" altLang="en-US" b="1" dirty="0">
                <a:latin typeface="Meiryo" charset="-128"/>
                <a:ea typeface="Meiryo" charset="-128"/>
                <a:cs typeface="Meiryo" charset="-128"/>
              </a:rPr>
              <a:t>問い合わせ先</a:t>
            </a:r>
            <a:endParaRPr lang="ja-JP" altLang="en-US"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3-C</a:t>
            </a:r>
            <a:endParaRPr lang="en-US" sz="3600" dirty="0"/>
          </a:p>
        </p:txBody>
      </p:sp>
      <p:sp>
        <p:nvSpPr>
          <p:cNvPr id="7" name="正方形/長方形 6">
            <a:extLst>
              <a:ext uri="{FF2B5EF4-FFF2-40B4-BE49-F238E27FC236}">
                <a16:creationId xmlns:a16="http://schemas.microsoft.com/office/drawing/2014/main" id="{4FCB015C-B18F-9756-E7C0-EE55C272EA59}"/>
              </a:ext>
            </a:extLst>
          </p:cNvPr>
          <p:cNvSpPr/>
          <p:nvPr/>
        </p:nvSpPr>
        <p:spPr>
          <a:xfrm>
            <a:off x="416827" y="1484784"/>
            <a:ext cx="8310345" cy="1569660"/>
          </a:xfrm>
          <a:prstGeom prst="rect">
            <a:avLst/>
          </a:prstGeom>
        </p:spPr>
        <p:txBody>
          <a:bodyPr wrap="square">
            <a:spAutoFit/>
          </a:bodyPr>
          <a:lstStyle/>
          <a:p>
            <a:pPr marL="6350"/>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「ねんきんネット」のお問い合わせ</a:t>
            </a:r>
          </a:p>
          <a:p>
            <a:pPr marL="6350">
              <a:lnSpc>
                <a:spcPct val="150000"/>
              </a:lnSpc>
            </a:pPr>
            <a:r>
              <a:rPr lang="ja-JP" altLang="en-US" sz="2400" b="1" dirty="0">
                <a:latin typeface="メイリオ" panose="020B0604030504040204" pitchFamily="50" charset="-128"/>
                <a:ea typeface="メイリオ" panose="020B0604030504040204" pitchFamily="50" charset="-128"/>
                <a:cs typeface="Meiryo" charset="-128"/>
              </a:rPr>
              <a:t>チャットボット</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b="0" i="0" dirty="0">
                <a:solidFill>
                  <a:srgbClr val="000000"/>
                </a:solidFill>
                <a:effectLst/>
                <a:latin typeface="Meiryo" panose="020B0604030504040204" pitchFamily="50" charset="-128"/>
                <a:ea typeface="Meiryo" panose="020B0604030504040204" pitchFamily="50" charset="-128"/>
              </a:rPr>
              <a:t>日本年金機構ホームページに、「ねんきんネット」に関するよくあるお問い合わせに自動でお答えする「「ねんきんネット」相談チャット」を開設して、</a:t>
            </a:r>
            <a:r>
              <a:rPr lang="en-US" altLang="ja-JP" sz="1400" b="0" i="0" dirty="0">
                <a:solidFill>
                  <a:srgbClr val="000000"/>
                </a:solidFill>
                <a:effectLst/>
                <a:latin typeface="Meiryo" panose="020B0604030504040204" pitchFamily="50" charset="-128"/>
                <a:ea typeface="Meiryo" panose="020B0604030504040204" pitchFamily="50" charset="-128"/>
              </a:rPr>
              <a:t>24</a:t>
            </a:r>
            <a:r>
              <a:rPr lang="ja-JP" altLang="en-US" sz="1400" b="0" i="0" dirty="0">
                <a:solidFill>
                  <a:srgbClr val="000000"/>
                </a:solidFill>
                <a:effectLst/>
                <a:latin typeface="Meiryo" panose="020B0604030504040204" pitchFamily="50" charset="-128"/>
                <a:ea typeface="Meiryo" panose="020B0604030504040204" pitchFamily="50" charset="-128"/>
              </a:rPr>
              <a:t>時間いつでも対応しています。</a:t>
            </a:r>
            <a:endParaRPr lang="en-US" altLang="ja-JP" sz="1400" dirty="0">
              <a:latin typeface="メイリオ" panose="020B0604030504040204" pitchFamily="50" charset="-128"/>
              <a:ea typeface="メイリオ" panose="020B0604030504040204" pitchFamily="50" charset="-128"/>
              <a:cs typeface="Meiryo" charset="-128"/>
            </a:endParaRPr>
          </a:p>
        </p:txBody>
      </p:sp>
      <p:sp>
        <p:nvSpPr>
          <p:cNvPr id="3" name="正方形/長方形 2">
            <a:extLst>
              <a:ext uri="{FF2B5EF4-FFF2-40B4-BE49-F238E27FC236}">
                <a16:creationId xmlns:a16="http://schemas.microsoft.com/office/drawing/2014/main" id="{5C172A73-22DF-1C00-5E4B-56F27A702107}"/>
              </a:ext>
            </a:extLst>
          </p:cNvPr>
          <p:cNvSpPr/>
          <p:nvPr/>
        </p:nvSpPr>
        <p:spPr>
          <a:xfrm>
            <a:off x="416827" y="3068960"/>
            <a:ext cx="8310345" cy="892552"/>
          </a:xfrm>
          <a:prstGeom prst="rect">
            <a:avLst/>
          </a:prstGeom>
        </p:spPr>
        <p:txBody>
          <a:bodyPr wrap="square">
            <a:spAutoFit/>
          </a:bodyPr>
          <a:lstStyle/>
          <a:p>
            <a:pPr marL="6350"/>
            <a:r>
              <a:rPr lang="ja-JP" altLang="en-US" sz="2400" b="1" dirty="0">
                <a:latin typeface="メイリオ" panose="020B0604030504040204" pitchFamily="50" charset="-128"/>
                <a:ea typeface="メイリオ" panose="020B0604030504040204" pitchFamily="50" charset="-128"/>
                <a:cs typeface="Meiryo" charset="-128"/>
              </a:rPr>
              <a:t>電話</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ja-JP" altLang="en-US" sz="1400" dirty="0">
                <a:latin typeface="メイリオ" panose="020B0604030504040204" pitchFamily="50" charset="-128"/>
                <a:ea typeface="メイリオ" panose="020B0604030504040204" pitchFamily="50" charset="-128"/>
                <a:cs typeface="Meiryo" charset="-128"/>
              </a:rPr>
              <a:t>「ねんきん定期便」「ねんきんネット」に関するお問い合わせ</a:t>
            </a:r>
            <a:endParaRPr lang="en-US" altLang="ja-JP" sz="1400" dirty="0">
              <a:latin typeface="メイリオ" panose="020B0604030504040204" pitchFamily="50" charset="-128"/>
              <a:ea typeface="メイリオ" panose="020B0604030504040204" pitchFamily="50" charset="-128"/>
              <a:cs typeface="Meiryo" charset="-128"/>
            </a:endParaRPr>
          </a:p>
          <a:p>
            <a:pPr marL="6350"/>
            <a:r>
              <a:rPr lang="en-US" altLang="ja-JP" sz="1400" dirty="0">
                <a:latin typeface="メイリオ" panose="020B0604030504040204" pitchFamily="50" charset="-128"/>
                <a:ea typeface="メイリオ" panose="020B0604030504040204" pitchFamily="50" charset="-128"/>
                <a:cs typeface="Meiryo" charset="-128"/>
              </a:rPr>
              <a:t>TEL</a:t>
            </a:r>
            <a:r>
              <a:rPr lang="ja-JP" altLang="en-US" sz="1400" dirty="0">
                <a:latin typeface="メイリオ" panose="020B0604030504040204" pitchFamily="50" charset="-128"/>
                <a:ea typeface="メイリオ" panose="020B0604030504040204" pitchFamily="50" charset="-128"/>
                <a:cs typeface="Meiryo" charset="-128"/>
              </a:rPr>
              <a:t>：</a:t>
            </a:r>
            <a:r>
              <a:rPr lang="en-US" altLang="ja-JP" sz="1400" dirty="0">
                <a:latin typeface="メイリオ" panose="020B0604030504040204" pitchFamily="50" charset="-128"/>
                <a:ea typeface="メイリオ" panose="020B0604030504040204" pitchFamily="50" charset="-128"/>
                <a:cs typeface="Meiryo" charset="-128"/>
              </a:rPr>
              <a:t>0570-058-555</a:t>
            </a:r>
            <a:r>
              <a:rPr lang="ja-JP" altLang="en-US" sz="1400" dirty="0">
                <a:latin typeface="メイリオ" panose="020B0604030504040204" pitchFamily="50" charset="-128"/>
                <a:ea typeface="メイリオ" panose="020B0604030504040204" pitchFamily="50" charset="-128"/>
                <a:cs typeface="Meiryo" charset="-128"/>
              </a:rPr>
              <a:t>（ナビダイヤル）</a:t>
            </a:r>
            <a:endParaRPr lang="en-US" altLang="ja-JP" sz="1400" dirty="0">
              <a:latin typeface="メイリオ" panose="020B0604030504040204" pitchFamily="50" charset="-128"/>
              <a:ea typeface="メイリオ" panose="020B0604030504040204" pitchFamily="50" charset="-128"/>
              <a:cs typeface="Meiryo" charset="-128"/>
            </a:endParaRPr>
          </a:p>
        </p:txBody>
      </p:sp>
      <p:graphicFrame>
        <p:nvGraphicFramePr>
          <p:cNvPr id="5" name="表 4">
            <a:extLst>
              <a:ext uri="{FF2B5EF4-FFF2-40B4-BE49-F238E27FC236}">
                <a16:creationId xmlns:a16="http://schemas.microsoft.com/office/drawing/2014/main" id="{26C59F2A-F101-EEC6-C9B0-F01FDC43FE2D}"/>
              </a:ext>
            </a:extLst>
          </p:cNvPr>
          <p:cNvGraphicFramePr>
            <a:graphicFrameLocks noGrp="1"/>
          </p:cNvGraphicFramePr>
          <p:nvPr>
            <p:extLst>
              <p:ext uri="{D42A27DB-BD31-4B8C-83A1-F6EECF244321}">
                <p14:modId xmlns:p14="http://schemas.microsoft.com/office/powerpoint/2010/main" val="3909228111"/>
              </p:ext>
            </p:extLst>
          </p:nvPr>
        </p:nvGraphicFramePr>
        <p:xfrm>
          <a:off x="510128" y="4318357"/>
          <a:ext cx="8022312" cy="932811"/>
        </p:xfrm>
        <a:graphic>
          <a:graphicData uri="http://schemas.openxmlformats.org/drawingml/2006/table">
            <a:tbl>
              <a:tblPr/>
              <a:tblGrid>
                <a:gridCol w="1485582">
                  <a:extLst>
                    <a:ext uri="{9D8B030D-6E8A-4147-A177-3AD203B41FA5}">
                      <a16:colId xmlns:a16="http://schemas.microsoft.com/office/drawing/2014/main" val="3896412702"/>
                    </a:ext>
                  </a:extLst>
                </a:gridCol>
                <a:gridCol w="2178910">
                  <a:extLst>
                    <a:ext uri="{9D8B030D-6E8A-4147-A177-3AD203B41FA5}">
                      <a16:colId xmlns:a16="http://schemas.microsoft.com/office/drawing/2014/main" val="236190180"/>
                    </a:ext>
                  </a:extLst>
                </a:gridCol>
                <a:gridCol w="4357820">
                  <a:extLst>
                    <a:ext uri="{9D8B030D-6E8A-4147-A177-3AD203B41FA5}">
                      <a16:colId xmlns:a16="http://schemas.microsoft.com/office/drawing/2014/main" val="3918359534"/>
                    </a:ext>
                  </a:extLst>
                </a:gridCol>
              </a:tblGrid>
              <a:tr h="310937">
                <a:tc rowSpan="3">
                  <a:txBody>
                    <a:bodyPr/>
                    <a:lstStyle/>
                    <a:p>
                      <a:pPr algn="ctr" fontAlgn="t"/>
                      <a:r>
                        <a:rPr lang="ja-JP" altLang="en-US" sz="1200" dirty="0">
                          <a:effectLst/>
                          <a:latin typeface="メイリオ" panose="020B0604030504040204" pitchFamily="50" charset="-128"/>
                          <a:ea typeface="メイリオ" panose="020B0604030504040204" pitchFamily="50" charset="-128"/>
                        </a:rPr>
                        <a:t>受付時間</a:t>
                      </a:r>
                    </a:p>
                  </a:txBody>
                  <a:tcPr marL="76200" marR="762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algn="l" fontAlgn="t"/>
                      <a:r>
                        <a:rPr lang="ja-JP" altLang="en-US" sz="1200" dirty="0">
                          <a:effectLst/>
                          <a:latin typeface="メイリオ" panose="020B0604030504040204" pitchFamily="50" charset="-128"/>
                          <a:ea typeface="メイリオ" panose="020B0604030504040204" pitchFamily="50" charset="-128"/>
                        </a:rPr>
                        <a:t>月曜日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a:effectLst/>
                          <a:latin typeface="メイリオ" panose="020B0604030504040204" pitchFamily="50" charset="-128"/>
                          <a:ea typeface="メイリオ" panose="020B0604030504040204" pitchFamily="50" charset="-128"/>
                        </a:rPr>
                        <a:t>午前</a:t>
                      </a:r>
                      <a:r>
                        <a:rPr lang="en-US" altLang="ja-JP" sz="1200">
                          <a:effectLst/>
                          <a:latin typeface="メイリオ" panose="020B0604030504040204" pitchFamily="50" charset="-128"/>
                          <a:ea typeface="メイリオ" panose="020B0604030504040204" pitchFamily="50" charset="-128"/>
                        </a:rPr>
                        <a:t>8</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30</a:t>
                      </a:r>
                      <a:r>
                        <a:rPr lang="ja-JP" altLang="en-US" sz="1200">
                          <a:effectLst/>
                          <a:latin typeface="メイリオ" panose="020B0604030504040204" pitchFamily="50" charset="-128"/>
                          <a:ea typeface="メイリオ" panose="020B0604030504040204" pitchFamily="50" charset="-128"/>
                        </a:rPr>
                        <a:t>分から午後</a:t>
                      </a:r>
                      <a:r>
                        <a:rPr lang="en-US" altLang="ja-JP" sz="1200">
                          <a:effectLst/>
                          <a:latin typeface="メイリオ" panose="020B0604030504040204" pitchFamily="50" charset="-128"/>
                          <a:ea typeface="メイリオ" panose="020B0604030504040204" pitchFamily="50" charset="-128"/>
                        </a:rPr>
                        <a:t>7</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00</a:t>
                      </a:r>
                      <a:r>
                        <a:rPr lang="ja-JP" altLang="en-US" sz="120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669770358"/>
                  </a:ext>
                </a:extLst>
              </a:tr>
              <a:tr h="310937">
                <a:tc vMerge="1">
                  <a:txBody>
                    <a:bodyPr/>
                    <a:lstStyle/>
                    <a:p>
                      <a:endParaRPr kumimoji="1" lang="ja-JP" altLang="en-US"/>
                    </a:p>
                  </a:txBody>
                  <a:tcPr/>
                </a:tc>
                <a:tc>
                  <a:txBody>
                    <a:bodyPr/>
                    <a:lstStyle/>
                    <a:p>
                      <a:pPr algn="l" fontAlgn="t"/>
                      <a:r>
                        <a:rPr lang="ja-JP" altLang="en-US" sz="1200" dirty="0">
                          <a:effectLst/>
                          <a:latin typeface="メイリオ" panose="020B0604030504040204" pitchFamily="50" charset="-128"/>
                          <a:ea typeface="メイリオ" panose="020B0604030504040204" pitchFamily="50" charset="-128"/>
                        </a:rPr>
                        <a:t>火曜～金曜日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a:effectLst/>
                          <a:latin typeface="メイリオ" panose="020B0604030504040204" pitchFamily="50" charset="-128"/>
                          <a:ea typeface="メイリオ" panose="020B0604030504040204" pitchFamily="50" charset="-128"/>
                        </a:rPr>
                        <a:t>午前</a:t>
                      </a:r>
                      <a:r>
                        <a:rPr lang="en-US" altLang="ja-JP" sz="1200">
                          <a:effectLst/>
                          <a:latin typeface="メイリオ" panose="020B0604030504040204" pitchFamily="50" charset="-128"/>
                          <a:ea typeface="メイリオ" panose="020B0604030504040204" pitchFamily="50" charset="-128"/>
                        </a:rPr>
                        <a:t>8</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30</a:t>
                      </a:r>
                      <a:r>
                        <a:rPr lang="ja-JP" altLang="en-US" sz="1200">
                          <a:effectLst/>
                          <a:latin typeface="メイリオ" panose="020B0604030504040204" pitchFamily="50" charset="-128"/>
                          <a:ea typeface="メイリオ" panose="020B0604030504040204" pitchFamily="50" charset="-128"/>
                        </a:rPr>
                        <a:t>分から午後</a:t>
                      </a:r>
                      <a:r>
                        <a:rPr lang="en-US" altLang="ja-JP" sz="1200">
                          <a:effectLst/>
                          <a:latin typeface="メイリオ" panose="020B0604030504040204" pitchFamily="50" charset="-128"/>
                          <a:ea typeface="メイリオ" panose="020B0604030504040204" pitchFamily="50" charset="-128"/>
                        </a:rPr>
                        <a:t>5</a:t>
                      </a:r>
                      <a:r>
                        <a:rPr lang="ja-JP" altLang="en-US" sz="1200">
                          <a:effectLst/>
                          <a:latin typeface="メイリオ" panose="020B0604030504040204" pitchFamily="50" charset="-128"/>
                          <a:ea typeface="メイリオ" panose="020B0604030504040204" pitchFamily="50" charset="-128"/>
                        </a:rPr>
                        <a:t>時</a:t>
                      </a:r>
                      <a:r>
                        <a:rPr lang="en-US" altLang="ja-JP" sz="1200">
                          <a:effectLst/>
                          <a:latin typeface="メイリオ" panose="020B0604030504040204" pitchFamily="50" charset="-128"/>
                          <a:ea typeface="メイリオ" panose="020B0604030504040204" pitchFamily="50" charset="-128"/>
                        </a:rPr>
                        <a:t>15</a:t>
                      </a:r>
                      <a:r>
                        <a:rPr lang="ja-JP" altLang="en-US" sz="120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79368624"/>
                  </a:ext>
                </a:extLst>
              </a:tr>
              <a:tr h="310937">
                <a:tc vMerge="1">
                  <a:txBody>
                    <a:bodyPr/>
                    <a:lstStyle/>
                    <a:p>
                      <a:endParaRPr kumimoji="1" lang="ja-JP" altLang="en-US"/>
                    </a:p>
                  </a:txBody>
                  <a:tcPr/>
                </a:tc>
                <a:tc>
                  <a:txBody>
                    <a:bodyPr/>
                    <a:lstStyle/>
                    <a:p>
                      <a:pPr algn="l" fontAlgn="t"/>
                      <a:r>
                        <a:rPr lang="ja-JP" altLang="en-US" sz="1200">
                          <a:effectLst/>
                          <a:latin typeface="メイリオ" panose="020B0604030504040204" pitchFamily="50" charset="-128"/>
                          <a:ea typeface="メイリオ" panose="020B0604030504040204" pitchFamily="50" charset="-128"/>
                        </a:rPr>
                        <a:t>第</a:t>
                      </a:r>
                      <a:r>
                        <a:rPr lang="en-US" altLang="ja-JP" sz="1200">
                          <a:effectLst/>
                          <a:latin typeface="メイリオ" panose="020B0604030504040204" pitchFamily="50" charset="-128"/>
                          <a:ea typeface="メイリオ" panose="020B0604030504040204" pitchFamily="50" charset="-128"/>
                        </a:rPr>
                        <a:t>2</a:t>
                      </a:r>
                      <a:r>
                        <a:rPr lang="ja-JP" altLang="en-US" sz="1200">
                          <a:effectLst/>
                          <a:latin typeface="メイリオ" panose="020B0604030504040204" pitchFamily="50" charset="-128"/>
                          <a:ea typeface="メイリオ" panose="020B0604030504040204" pitchFamily="50" charset="-128"/>
                        </a:rPr>
                        <a:t>土曜日</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5F5F5"/>
                    </a:solidFill>
                  </a:tcPr>
                </a:tc>
                <a:tc>
                  <a:txBody>
                    <a:bodyPr/>
                    <a:lstStyle/>
                    <a:p>
                      <a:pPr fontAlgn="t"/>
                      <a:r>
                        <a:rPr lang="ja-JP" altLang="en-US" sz="1200" dirty="0">
                          <a:effectLst/>
                          <a:latin typeface="メイリオ" panose="020B0604030504040204" pitchFamily="50" charset="-128"/>
                          <a:ea typeface="メイリオ" panose="020B0604030504040204" pitchFamily="50" charset="-128"/>
                        </a:rPr>
                        <a:t>午前</a:t>
                      </a:r>
                      <a:r>
                        <a:rPr lang="en-US" altLang="ja-JP" sz="1200" dirty="0">
                          <a:effectLst/>
                          <a:latin typeface="メイリオ" panose="020B0604030504040204" pitchFamily="50" charset="-128"/>
                          <a:ea typeface="メイリオ" panose="020B0604030504040204" pitchFamily="50" charset="-128"/>
                        </a:rPr>
                        <a:t>9</a:t>
                      </a:r>
                      <a:r>
                        <a:rPr lang="ja-JP" altLang="en-US" sz="1200" dirty="0">
                          <a:effectLst/>
                          <a:latin typeface="メイリオ" panose="020B0604030504040204" pitchFamily="50" charset="-128"/>
                          <a:ea typeface="メイリオ" panose="020B0604030504040204" pitchFamily="50" charset="-128"/>
                        </a:rPr>
                        <a:t>時</a:t>
                      </a:r>
                      <a:r>
                        <a:rPr lang="en-US" altLang="ja-JP" sz="1200" dirty="0">
                          <a:effectLst/>
                          <a:latin typeface="メイリオ" panose="020B0604030504040204" pitchFamily="50" charset="-128"/>
                          <a:ea typeface="メイリオ" panose="020B0604030504040204" pitchFamily="50" charset="-128"/>
                        </a:rPr>
                        <a:t>30</a:t>
                      </a:r>
                      <a:r>
                        <a:rPr lang="ja-JP" altLang="en-US" sz="1200" dirty="0">
                          <a:effectLst/>
                          <a:latin typeface="メイリオ" panose="020B0604030504040204" pitchFamily="50" charset="-128"/>
                          <a:ea typeface="メイリオ" panose="020B0604030504040204" pitchFamily="50" charset="-128"/>
                        </a:rPr>
                        <a:t>分から午後</a:t>
                      </a:r>
                      <a:r>
                        <a:rPr lang="en-US" altLang="ja-JP" sz="1200" dirty="0">
                          <a:effectLst/>
                          <a:latin typeface="メイリオ" panose="020B0604030504040204" pitchFamily="50" charset="-128"/>
                          <a:ea typeface="メイリオ" panose="020B0604030504040204" pitchFamily="50" charset="-128"/>
                        </a:rPr>
                        <a:t>4</a:t>
                      </a:r>
                      <a:r>
                        <a:rPr lang="ja-JP" altLang="en-US" sz="1200" dirty="0">
                          <a:effectLst/>
                          <a:latin typeface="メイリオ" panose="020B0604030504040204" pitchFamily="50" charset="-128"/>
                          <a:ea typeface="メイリオ" panose="020B0604030504040204" pitchFamily="50" charset="-128"/>
                        </a:rPr>
                        <a:t>時</a:t>
                      </a:r>
                      <a:r>
                        <a:rPr lang="en-US" altLang="ja-JP" sz="1200" dirty="0">
                          <a:effectLst/>
                          <a:latin typeface="メイリオ" panose="020B0604030504040204" pitchFamily="50" charset="-128"/>
                          <a:ea typeface="メイリオ" panose="020B0604030504040204" pitchFamily="50" charset="-128"/>
                        </a:rPr>
                        <a:t>00</a:t>
                      </a:r>
                      <a:r>
                        <a:rPr lang="ja-JP" altLang="en-US" sz="1200" dirty="0">
                          <a:effectLst/>
                          <a:latin typeface="メイリオ" panose="020B0604030504040204" pitchFamily="50" charset="-128"/>
                          <a:ea typeface="メイリオ" panose="020B0604030504040204" pitchFamily="50" charset="-128"/>
                        </a:rPr>
                        <a:t>分</a:t>
                      </a:r>
                    </a:p>
                  </a:txBody>
                  <a:tcPr marL="76200" marR="76200">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08040768"/>
                  </a:ext>
                </a:extLst>
              </a:tr>
            </a:tbl>
          </a:graphicData>
        </a:graphic>
      </p:graphicFrame>
      <p:sp>
        <p:nvSpPr>
          <p:cNvPr id="6" name="Rectangle 1">
            <a:extLst>
              <a:ext uri="{FF2B5EF4-FFF2-40B4-BE49-F238E27FC236}">
                <a16:creationId xmlns:a16="http://schemas.microsoft.com/office/drawing/2014/main" id="{72A0EFB0-51CE-E8B8-B01B-33CE96195E05}"/>
              </a:ext>
            </a:extLst>
          </p:cNvPr>
          <p:cNvSpPr>
            <a:spLocks noChangeArrowheads="1"/>
          </p:cNvSpPr>
          <p:nvPr/>
        </p:nvSpPr>
        <p:spPr bwMode="auto">
          <a:xfrm>
            <a:off x="510127" y="4149080"/>
            <a:ext cx="8217044" cy="1692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0</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50から始まる電話でおかけになる場合は、（東京）</a:t>
            </a:r>
            <a:r>
              <a:rPr kumimoji="0" lang="ja-JP" altLang="ja-JP" sz="1100"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03-6700-1144</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（一般電話）</a:t>
            </a:r>
            <a:endParaRPr kumimoji="0" lang="ja-JP" altLang="ja-JP" sz="600" b="0" i="0" u="none" strike="noStrike" cap="none" normalizeH="0" baseline="0" dirty="0">
              <a:ln>
                <a:noFill/>
              </a:ln>
              <a:solidFill>
                <a:schemeClr val="tx1"/>
              </a:solidFill>
              <a:effectLst/>
            </a:endParaRPr>
          </a:p>
        </p:txBody>
      </p:sp>
      <p:sp>
        <p:nvSpPr>
          <p:cNvPr id="9" name="テキスト ボックス 8">
            <a:extLst>
              <a:ext uri="{FF2B5EF4-FFF2-40B4-BE49-F238E27FC236}">
                <a16:creationId xmlns:a16="http://schemas.microsoft.com/office/drawing/2014/main" id="{2942A38A-A586-6AB2-732D-8A13B01A1CE0}"/>
              </a:ext>
            </a:extLst>
          </p:cNvPr>
          <p:cNvSpPr txBox="1"/>
          <p:nvPr/>
        </p:nvSpPr>
        <p:spPr>
          <a:xfrm>
            <a:off x="510128" y="5296940"/>
            <a:ext cx="8217044" cy="4308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※月曜日が祝日の場合は、翌日以降の開所日初日に午後7時00分まで相談をお受けします。</a:t>
            </a:r>
            <a:b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b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a:t>
            </a:r>
            <a:r>
              <a:rPr kumimoji="0" lang="ja-JP" altLang="en-US"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土曜日、日曜日、</a:t>
            </a:r>
            <a:r>
              <a:rPr kumimoji="0" lang="ja-JP" altLang="ja-JP" sz="1100" b="0"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祝日</a:t>
            </a:r>
            <a:r>
              <a:rPr kumimoji="0" lang="ja-JP" altLang="ja-JP" sz="11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（第2土曜日を除く）、12月29日から1月3日まではご利用いただけません。</a:t>
            </a:r>
            <a:endParaRPr kumimoji="0" lang="ja-JP" altLang="ja-JP" sz="11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87D68369-A5D7-8B6D-36B0-53BB9185F0B0}"/>
              </a:ext>
            </a:extLst>
          </p:cNvPr>
          <p:cNvSpPr>
            <a:spLocks noChangeArrowheads="1"/>
          </p:cNvSpPr>
          <p:nvPr/>
        </p:nvSpPr>
        <p:spPr bwMode="auto">
          <a:xfrm>
            <a:off x="3311860" y="5949280"/>
            <a:ext cx="61566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引用元「日本年金機構</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HP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a:t>
            </a:r>
            <a:r>
              <a:rPr kumimoji="0" lang="en-US" altLang="ja-JP"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hlinkClick r:id="rId3"/>
              </a:rPr>
              <a:t>https://www.nenkin.go.jp</a:t>
            </a:r>
            <a:r>
              <a:rPr kumimoji="0" lang="ja-JP" altLang="en-US" sz="1400" i="0" u="none" strike="noStrike" cap="none" normalizeH="0" baseline="0" dirty="0">
                <a:ln>
                  <a:noFill/>
                </a:ln>
                <a:solidFill>
                  <a:srgbClr val="222222"/>
                </a:solidFill>
                <a:effectLst/>
                <a:latin typeface="メイリオ" panose="020B0604030504040204" pitchFamily="50" charset="-128"/>
                <a:ea typeface="メイリオ" panose="020B0604030504040204" pitchFamily="50" charset="-128"/>
                <a:cs typeface="Arial" panose="020B0604020202020204" pitchFamily="34" charset="0"/>
              </a:rPr>
              <a:t>）」　 </a:t>
            </a:r>
            <a:r>
              <a:rPr kumimoji="0" lang="ja-JP" altLang="ja-JP" sz="14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307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998DF97C-7611-43C8-BFE1-A7D4CB334D59}"/>
              </a:ext>
            </a:extLst>
          </p:cNvPr>
          <p:cNvPicPr>
            <a:picLocks noChangeAspect="1"/>
          </p:cNvPicPr>
          <p:nvPr/>
        </p:nvPicPr>
        <p:blipFill rotWithShape="1">
          <a:blip r:embed="rId3"/>
          <a:srcRect l="4824" t="12139" r="4034" b="10019"/>
          <a:stretch/>
        </p:blipFill>
        <p:spPr>
          <a:xfrm>
            <a:off x="3242530" y="4502143"/>
            <a:ext cx="3960440" cy="1368152"/>
          </a:xfrm>
          <a:prstGeom prst="rect">
            <a:avLst/>
          </a:prstGeom>
        </p:spPr>
      </p:pic>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p:txBody>
          <a:bodyPr wrap="none">
            <a:spAutoFit/>
          </a:bodyPr>
          <a:lstStyle/>
          <a:p>
            <a:r>
              <a:rPr lang="ja-JP" altLang="en-US" sz="2800" dirty="0"/>
              <a:t>「ねんきんネット」とは？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20" name="サブタイトル 2">
            <a:extLst>
              <a:ext uri="{FF2B5EF4-FFF2-40B4-BE49-F238E27FC236}">
                <a16:creationId xmlns:a16="http://schemas.microsoft.com/office/drawing/2014/main" id="{F391D4F4-4AC7-4D0D-B899-CF1BFCDF979E}"/>
              </a:ext>
            </a:extLst>
          </p:cNvPr>
          <p:cNvSpPr>
            <a:spLocks noGrp="1"/>
          </p:cNvSpPr>
          <p:nvPr>
            <p:ph type="subTitle" idx="1"/>
          </p:nvPr>
        </p:nvSpPr>
        <p:spPr>
          <a:xfrm>
            <a:off x="1770127" y="1412776"/>
            <a:ext cx="6905246" cy="3067506"/>
          </a:xfrm>
        </p:spPr>
        <p:txBody>
          <a:bodyPr wrap="square" numCol="1">
            <a:spAutoFit/>
          </a:bodyPr>
          <a:lstStyle/>
          <a:p>
            <a:pPr>
              <a:lnSpc>
                <a:spcPts val="2880"/>
              </a:lnSpc>
              <a:spcBef>
                <a:spcPts val="0"/>
              </a:spcBef>
            </a:pPr>
            <a:r>
              <a:rPr lang="ja-JP" altLang="en-US" dirty="0">
                <a:solidFill>
                  <a:srgbClr val="000000"/>
                </a:solidFill>
                <a:latin typeface="Meiryo" panose="020B0604030504040204" pitchFamily="50" charset="-128"/>
                <a:ea typeface="Meiryo" panose="020B0604030504040204" pitchFamily="50" charset="-128"/>
              </a:rPr>
              <a:t>「</a:t>
            </a:r>
            <a:r>
              <a:rPr lang="ja-JP" altLang="en-US" dirty="0" err="1">
                <a:solidFill>
                  <a:srgbClr val="000000"/>
                </a:solidFill>
                <a:latin typeface="Meiryo" panose="020B0604030504040204" pitchFamily="50" charset="-128"/>
                <a:ea typeface="Meiryo" panose="020B0604030504040204" pitchFamily="50" charset="-128"/>
              </a:rPr>
              <a:t>ねんきん</a:t>
            </a:r>
            <a:r>
              <a:rPr lang="ja-JP" altLang="en-US" dirty="0">
                <a:solidFill>
                  <a:srgbClr val="000000"/>
                </a:solidFill>
                <a:latin typeface="Meiryo" panose="020B0604030504040204" pitchFamily="50" charset="-128"/>
                <a:ea typeface="Meiryo" panose="020B0604030504040204" pitchFamily="50" charset="-128"/>
              </a:rPr>
              <a:t>ネット」は、インターネットを通じてご自身の年金の情報を手軽に確認できるサービスです。</a:t>
            </a:r>
            <a:endParaRPr lang="en-US" altLang="ja-JP" dirty="0">
              <a:solidFill>
                <a:srgbClr val="000000"/>
              </a:solidFill>
              <a:latin typeface="Meiryo" panose="020B0604030504040204" pitchFamily="50" charset="-128"/>
              <a:ea typeface="Meiryo" panose="020B0604030504040204" pitchFamily="50" charset="-128"/>
            </a:endParaRPr>
          </a:p>
          <a:p>
            <a:pPr>
              <a:lnSpc>
                <a:spcPts val="2880"/>
              </a:lnSpc>
              <a:spcBef>
                <a:spcPts val="0"/>
              </a:spcBef>
            </a:pPr>
            <a:r>
              <a:rPr lang="en-US" altLang="ja-JP" dirty="0">
                <a:solidFill>
                  <a:srgbClr val="000000"/>
                </a:solidFill>
                <a:latin typeface="Meiryo" panose="020B0604030504040204" pitchFamily="50" charset="-128"/>
                <a:ea typeface="Meiryo" panose="020B0604030504040204" pitchFamily="50" charset="-128"/>
              </a:rPr>
              <a:t>24</a:t>
            </a:r>
            <a:r>
              <a:rPr lang="ja-JP" altLang="en-US" dirty="0">
                <a:solidFill>
                  <a:srgbClr val="000000"/>
                </a:solidFill>
                <a:latin typeface="Meiryo" panose="020B0604030504040204" pitchFamily="50" charset="-128"/>
                <a:ea typeface="Meiryo" panose="020B0604030504040204" pitchFamily="50" charset="-128"/>
              </a:rPr>
              <a:t>時間いつでもどこでも、パソコンやスマートフォンからご自身の年金情報を確認することができます。</a:t>
            </a:r>
            <a:endParaRPr lang="en-US" altLang="ja-JP" dirty="0">
              <a:solidFill>
                <a:srgbClr val="000000"/>
              </a:solidFill>
              <a:latin typeface="Meiryo" panose="020B0604030504040204" pitchFamily="50" charset="-128"/>
              <a:ea typeface="Meiryo" panose="020B0604030504040204" pitchFamily="50" charset="-128"/>
            </a:endParaRPr>
          </a:p>
          <a:p>
            <a:pPr>
              <a:lnSpc>
                <a:spcPts val="2880"/>
              </a:lnSpc>
              <a:spcBef>
                <a:spcPts val="0"/>
              </a:spcBef>
            </a:pPr>
            <a:r>
              <a:rPr lang="ja-JP" altLang="en-US" dirty="0">
                <a:solidFill>
                  <a:srgbClr val="000000"/>
                </a:solidFill>
                <a:latin typeface="Meiryo" panose="020B0604030504040204" pitchFamily="50" charset="-128"/>
                <a:ea typeface="Meiryo" panose="020B0604030504040204" pitchFamily="50" charset="-128"/>
              </a:rPr>
              <a:t>マイナポータルと連携させることでマイナポータルからも簡単にアクセスが可能になっています。</a:t>
            </a:r>
            <a:endParaRPr lang="en-US" altLang="ja-JP" dirty="0">
              <a:solidFill>
                <a:srgbClr val="000000"/>
              </a:solidFill>
              <a:latin typeface="Meiryo" panose="020B0604030504040204" pitchFamily="50" charset="-128"/>
              <a:ea typeface="Meiryo" panose="020B0604030504040204" pitchFamily="50" charset="-128"/>
            </a:endParaRPr>
          </a:p>
        </p:txBody>
      </p:sp>
      <p:cxnSp>
        <p:nvCxnSpPr>
          <p:cNvPr id="21" name="直線コネクタ 20">
            <a:extLst>
              <a:ext uri="{FF2B5EF4-FFF2-40B4-BE49-F238E27FC236}">
                <a16:creationId xmlns:a16="http://schemas.microsoft.com/office/drawing/2014/main" id="{2D0B0CC1-2C61-4EB1-8364-E9DBA1F6B02C}"/>
              </a:ext>
            </a:extLst>
          </p:cNvPr>
          <p:cNvCxnSpPr/>
          <p:nvPr/>
        </p:nvCxnSpPr>
        <p:spPr>
          <a:xfrm>
            <a:off x="1682496" y="4437112"/>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4" name="図 23" descr="マイナちゃんのイラスト">
            <a:extLst>
              <a:ext uri="{FF2B5EF4-FFF2-40B4-BE49-F238E27FC236}">
                <a16:creationId xmlns:a16="http://schemas.microsoft.com/office/drawing/2014/main" id="{10F6D006-CB17-4B5A-B00D-3233732D47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5981" y="4153428"/>
            <a:ext cx="1282700" cy="1875862"/>
          </a:xfrm>
          <a:prstGeom prst="rect">
            <a:avLst/>
          </a:prstGeom>
        </p:spPr>
      </p:pic>
      <p:sp>
        <p:nvSpPr>
          <p:cNvPr id="25" name="テキスト ボックス 24">
            <a:extLst>
              <a:ext uri="{FF2B5EF4-FFF2-40B4-BE49-F238E27FC236}">
                <a16:creationId xmlns:a16="http://schemas.microsoft.com/office/drawing/2014/main" id="{C03B3B6C-8B20-4E8E-8F77-253A82549F3E}"/>
              </a:ext>
            </a:extLst>
          </p:cNvPr>
          <p:cNvSpPr txBox="1"/>
          <p:nvPr/>
        </p:nvSpPr>
        <p:spPr>
          <a:xfrm>
            <a:off x="1770127" y="5848988"/>
            <a:ext cx="6905246" cy="461665"/>
          </a:xfrm>
          <a:prstGeom prst="rect">
            <a:avLst/>
          </a:prstGeom>
          <a:noFill/>
        </p:spPr>
        <p:txBody>
          <a:bodyPr wrap="square" rtlCol="0">
            <a:spAutoFit/>
          </a:bodyPr>
          <a:lstStyle/>
          <a:p>
            <a:pPr lvl="0"/>
            <a:r>
              <a:rPr lang="en-US" altLang="ja-JP" sz="1200" b="1" dirty="0">
                <a:solidFill>
                  <a:srgbClr val="009650"/>
                </a:solidFill>
                <a:latin typeface="メイリオ" panose="020B0604030504040204" pitchFamily="50" charset="-128"/>
                <a:ea typeface="メイリオ" panose="020B0604030504040204" pitchFamily="50" charset="-128"/>
              </a:rPr>
              <a:t>※</a:t>
            </a:r>
            <a:r>
              <a:rPr lang="ja-JP" altLang="en-US" sz="1200" b="1" dirty="0">
                <a:solidFill>
                  <a:srgbClr val="009650"/>
                </a:solidFill>
                <a:latin typeface="メイリオ" panose="020B0604030504040204" pitchFamily="50" charset="-128"/>
                <a:ea typeface="メイリオ" panose="020B0604030504040204" pitchFamily="50" charset="-128"/>
              </a:rPr>
              <a:t>マイナポータルから利用登録する場合、初回利用登録が可能な時間帯は、平日</a:t>
            </a:r>
            <a:r>
              <a:rPr lang="en-US" altLang="ja-JP" sz="1200" b="1" dirty="0">
                <a:solidFill>
                  <a:srgbClr val="009650"/>
                </a:solidFill>
                <a:latin typeface="メイリオ" panose="020B0604030504040204" pitchFamily="50" charset="-128"/>
                <a:ea typeface="メイリオ" panose="020B0604030504040204" pitchFamily="50" charset="-128"/>
              </a:rPr>
              <a:t>8</a:t>
            </a:r>
            <a:r>
              <a:rPr lang="ja-JP" altLang="en-US" sz="1200" b="1" dirty="0">
                <a:solidFill>
                  <a:srgbClr val="009650"/>
                </a:solidFill>
                <a:latin typeface="メイリオ" panose="020B0604030504040204" pitchFamily="50" charset="-128"/>
                <a:ea typeface="メイリオ" panose="020B0604030504040204" pitchFamily="50" charset="-128"/>
              </a:rPr>
              <a:t>時から</a:t>
            </a:r>
            <a:r>
              <a:rPr lang="en-US" altLang="ja-JP" sz="1200" b="1" dirty="0">
                <a:solidFill>
                  <a:srgbClr val="009650"/>
                </a:solidFill>
                <a:latin typeface="メイリオ" panose="020B0604030504040204" pitchFamily="50" charset="-128"/>
                <a:ea typeface="メイリオ" panose="020B0604030504040204" pitchFamily="50" charset="-128"/>
              </a:rPr>
              <a:t>23</a:t>
            </a:r>
            <a:r>
              <a:rPr lang="ja-JP" altLang="en-US" sz="1200" b="1" dirty="0">
                <a:solidFill>
                  <a:srgbClr val="009650"/>
                </a:solidFill>
                <a:latin typeface="メイリオ" panose="020B0604030504040204" pitchFamily="50" charset="-128"/>
                <a:ea typeface="メイリオ" panose="020B0604030504040204" pitchFamily="50" charset="-128"/>
              </a:rPr>
              <a:t>時までとなっており、時間帯によっては連携するまでに時間がかかる場合があります。</a:t>
            </a:r>
          </a:p>
        </p:txBody>
      </p:sp>
    </p:spTree>
    <p:extLst>
      <p:ext uri="{BB962C8B-B14F-4D97-AF65-F5344CB8AC3E}">
        <p14:creationId xmlns:p14="http://schemas.microsoft.com/office/powerpoint/2010/main" val="394016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78148"/>
            <a:ext cx="5570756" cy="490904"/>
          </a:xfrm>
        </p:spPr>
        <p:txBody>
          <a:bodyPr wrap="none">
            <a:spAutoFit/>
          </a:bodyPr>
          <a:lstStyle/>
          <a:p>
            <a:r>
              <a:rPr lang="ja-JP" altLang="en-US" sz="2800" dirty="0"/>
              <a:t>「ねんきんネット」で出来ること</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sp>
        <p:nvSpPr>
          <p:cNvPr id="4" name="サブタイトル 2">
            <a:extLst>
              <a:ext uri="{FF2B5EF4-FFF2-40B4-BE49-F238E27FC236}">
                <a16:creationId xmlns:a16="http://schemas.microsoft.com/office/drawing/2014/main" id="{FEB86A16-E207-12FF-AFFD-625ADDCE9E0B}"/>
              </a:ext>
            </a:extLst>
          </p:cNvPr>
          <p:cNvSpPr>
            <a:spLocks noGrp="1"/>
          </p:cNvSpPr>
          <p:nvPr/>
        </p:nvSpPr>
        <p:spPr>
          <a:xfrm>
            <a:off x="265114" y="1845060"/>
            <a:ext cx="4287982" cy="458601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i="0" dirty="0">
                <a:solidFill>
                  <a:srgbClr val="00B050"/>
                </a:solidFill>
                <a:effectLst/>
                <a:latin typeface="+mn-ea"/>
                <a:ea typeface="+mn-ea"/>
              </a:rPr>
              <a:t>○</a:t>
            </a:r>
            <a:r>
              <a:rPr lang="ja-JP" altLang="en-US" i="0" u="sng" dirty="0">
                <a:solidFill>
                  <a:srgbClr val="00B050"/>
                </a:solidFill>
                <a:effectLst/>
                <a:latin typeface="+mn-ea"/>
                <a:ea typeface="+mn-ea"/>
              </a:rPr>
              <a:t>ご自身の年金記録の確認</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スマートフォンで、</a:t>
            </a:r>
            <a:r>
              <a:rPr lang="en-US" altLang="ja-JP" sz="1400" dirty="0">
                <a:latin typeface="+mn-ea"/>
                <a:ea typeface="+mn-ea"/>
              </a:rPr>
              <a:t>24</a:t>
            </a:r>
            <a:r>
              <a:rPr lang="ja-JP" altLang="en-US" sz="1400" dirty="0">
                <a:latin typeface="+mn-ea"/>
                <a:ea typeface="+mn-ea"/>
              </a:rPr>
              <a:t>時間いつでも最新の年金記録を確認できます。</a:t>
            </a:r>
            <a:endParaRPr lang="en-US" altLang="ja-JP" sz="1400" dirty="0">
              <a:latin typeface="+mn-ea"/>
              <a:ea typeface="+mn-ea"/>
            </a:endParaRPr>
          </a:p>
          <a:p>
            <a:pPr marL="176213" indent="-176213">
              <a:spcBef>
                <a:spcPts val="0"/>
              </a:spcBef>
            </a:pPr>
            <a:endParaRPr lang="en-US" altLang="ja-JP" sz="1400" b="0" i="0" dirty="0">
              <a:solidFill>
                <a:srgbClr val="000000"/>
              </a:solidFill>
              <a:effectLst/>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将来の年金見込額の試算</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さまざまな条件を設定することで、将来受け取る老齢年金の見込額が試算できます。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追納等可能月数と金額の確認</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国民年金保険料等が未納の期間や、学生納付特例制度等が適用されている期間とその金額を確認することができます。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通知書の再交付申請</a:t>
            </a:r>
            <a:endParaRPr lang="en-US" altLang="ja-JP" u="sng" dirty="0">
              <a:solidFill>
                <a:srgbClr val="00B050"/>
              </a:solidFill>
              <a:latin typeface="+mn-ea"/>
              <a:ea typeface="+mn-ea"/>
            </a:endParaRPr>
          </a:p>
          <a:p>
            <a:pPr marL="176213" indent="-176213">
              <a:spcBef>
                <a:spcPts val="0"/>
              </a:spcBef>
            </a:pPr>
            <a:r>
              <a:rPr lang="ja-JP" altLang="en-US" sz="1400" dirty="0">
                <a:latin typeface="+mn-ea"/>
                <a:ea typeface="+mn-ea"/>
              </a:rPr>
              <a:t>　日本年金機構から送付している様々な通知書の再交付を申請することができます。</a:t>
            </a:r>
            <a:endParaRPr lang="en-US" altLang="ja-JP" sz="1400" dirty="0">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各種通知書の確認</a:t>
            </a:r>
          </a:p>
          <a:p>
            <a:pPr marL="182563" indent="-182563">
              <a:spcBef>
                <a:spcPts val="0"/>
              </a:spcBef>
            </a:pPr>
            <a:r>
              <a:rPr lang="ja-JP" altLang="en-US" sz="1400" dirty="0">
                <a:latin typeface="+mn-ea"/>
                <a:ea typeface="+mn-ea"/>
              </a:rPr>
              <a:t>　日本年金機構から送付している様々な通知書をスマートフォンから確認できます。</a:t>
            </a:r>
            <a:endParaRPr lang="en-US" altLang="ja-JP" sz="1400" dirty="0">
              <a:latin typeface="+mn-ea"/>
              <a:ea typeface="+mn-ea"/>
            </a:endParaRPr>
          </a:p>
        </p:txBody>
      </p:sp>
      <p:sp>
        <p:nvSpPr>
          <p:cNvPr id="6" name="サブタイトル 2">
            <a:extLst>
              <a:ext uri="{FF2B5EF4-FFF2-40B4-BE49-F238E27FC236}">
                <a16:creationId xmlns:a16="http://schemas.microsoft.com/office/drawing/2014/main" id="{F41F231A-C306-FE4E-1973-A476E7DCD748}"/>
              </a:ext>
            </a:extLst>
          </p:cNvPr>
          <p:cNvSpPr>
            <a:spLocks noGrp="1"/>
          </p:cNvSpPr>
          <p:nvPr/>
        </p:nvSpPr>
        <p:spPr>
          <a:xfrm>
            <a:off x="4428858" y="1803485"/>
            <a:ext cx="4580144" cy="42969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届書の作成</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日本年金機構へ提出する届書を手書きすることなく「</a:t>
            </a:r>
            <a:r>
              <a:rPr lang="ja-JP" altLang="en-US" sz="1400" dirty="0" err="1">
                <a:latin typeface="+mn-ea"/>
                <a:ea typeface="+mn-ea"/>
              </a:rPr>
              <a:t>ねんきん</a:t>
            </a:r>
            <a:r>
              <a:rPr lang="ja-JP" altLang="en-US" sz="1400" dirty="0">
                <a:latin typeface="+mn-ea"/>
                <a:ea typeface="+mn-ea"/>
              </a:rPr>
              <a:t>ネット」上で作成することができます。</a:t>
            </a:r>
            <a:endParaRPr lang="en-US" altLang="ja-JP" sz="1400" dirty="0">
              <a:latin typeface="+mn-ea"/>
              <a:ea typeface="+mn-ea"/>
            </a:endParaRPr>
          </a:p>
          <a:p>
            <a:pPr marL="182563" indent="-182563">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届書の電子申請</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日本年金機構への届出の申請をスマートフォンから行うことができます。</a:t>
            </a:r>
            <a:endParaRPr lang="en-US" altLang="ja-JP" sz="1400" dirty="0">
              <a:latin typeface="+mn-ea"/>
              <a:ea typeface="+mn-ea"/>
            </a:endParaRPr>
          </a:p>
          <a:p>
            <a:pPr>
              <a:spcBef>
                <a:spcPts val="0"/>
              </a:spcBef>
            </a:pPr>
            <a:endParaRPr lang="en-US" altLang="ja-JP" i="0" dirty="0">
              <a:solidFill>
                <a:srgbClr val="00B050"/>
              </a:solidFill>
              <a:effectLst/>
              <a:latin typeface="+mn-ea"/>
              <a:ea typeface="+mn-ea"/>
            </a:endParaRPr>
          </a:p>
          <a:p>
            <a:pPr marL="263525" indent="-263525">
              <a:spcBef>
                <a:spcPts val="0"/>
              </a:spcBef>
            </a:pPr>
            <a:r>
              <a:rPr lang="ja-JP" altLang="en-US" i="0" dirty="0">
                <a:solidFill>
                  <a:srgbClr val="00B050"/>
                </a:solidFill>
                <a:effectLst/>
                <a:latin typeface="+mn-ea"/>
                <a:ea typeface="+mn-ea"/>
              </a:rPr>
              <a:t>○</a:t>
            </a:r>
            <a:r>
              <a:rPr lang="ja-JP" altLang="en-US" i="0" u="sng" dirty="0">
                <a:solidFill>
                  <a:srgbClr val="00B050"/>
                </a:solidFill>
                <a:effectLst/>
                <a:latin typeface="+mn-ea"/>
                <a:ea typeface="+mn-ea"/>
              </a:rPr>
              <a:t>電子版「被保険者記録照会回答票」の確認</a:t>
            </a:r>
            <a:endParaRPr lang="en-US" altLang="ja-JP" i="0" u="sng" dirty="0">
              <a:solidFill>
                <a:srgbClr val="00B050"/>
              </a:solidFill>
              <a:effectLst/>
              <a:latin typeface="+mn-ea"/>
              <a:ea typeface="+mn-ea"/>
            </a:endParaRPr>
          </a:p>
          <a:p>
            <a:pPr marL="182563" indent="-182563">
              <a:spcBef>
                <a:spcPts val="0"/>
              </a:spcBef>
            </a:pPr>
            <a:r>
              <a:rPr lang="ja-JP" altLang="en-US" sz="1400" i="0" dirty="0">
                <a:effectLst/>
                <a:latin typeface="+mn-ea"/>
                <a:ea typeface="+mn-ea"/>
              </a:rPr>
              <a:t>　年金記録の相談をした際に発行される「被保険者記録照会回答票」をスマートフォンから確認できます。</a:t>
            </a:r>
            <a:endParaRPr lang="en-US" altLang="ja-JP" sz="1400" i="0" dirty="0">
              <a:effectLst/>
              <a:latin typeface="+mn-ea"/>
              <a:ea typeface="+mn-ea"/>
            </a:endParaRPr>
          </a:p>
          <a:p>
            <a:pPr>
              <a:spcBef>
                <a:spcPts val="0"/>
              </a:spcBef>
            </a:pPr>
            <a:endParaRPr lang="en-US" altLang="ja-JP" dirty="0">
              <a:solidFill>
                <a:srgbClr val="00B050"/>
              </a:solidFill>
              <a:latin typeface="+mn-ea"/>
              <a:ea typeface="+mn-ea"/>
            </a:endParaRPr>
          </a:p>
          <a:p>
            <a:pPr>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電子版「ねんきん定期便」の確認</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毎年誕生月に送付される「</a:t>
            </a:r>
            <a:r>
              <a:rPr lang="ja-JP" altLang="en-US" sz="1400" dirty="0" err="1">
                <a:latin typeface="+mn-ea"/>
                <a:ea typeface="+mn-ea"/>
              </a:rPr>
              <a:t>ねんきん</a:t>
            </a:r>
            <a:r>
              <a:rPr lang="ja-JP" altLang="en-US" sz="1400" dirty="0">
                <a:latin typeface="+mn-ea"/>
                <a:ea typeface="+mn-ea"/>
              </a:rPr>
              <a:t>定期便」をスマートフォンから確認できます。</a:t>
            </a:r>
            <a:endParaRPr lang="en-US" altLang="ja-JP" sz="1400" dirty="0">
              <a:latin typeface="+mn-ea"/>
              <a:ea typeface="+mn-ea"/>
            </a:endParaRPr>
          </a:p>
          <a:p>
            <a:pPr marL="182563" indent="-182563">
              <a:spcBef>
                <a:spcPts val="0"/>
              </a:spcBef>
            </a:pPr>
            <a:endParaRPr lang="en-US" altLang="ja-JP" sz="1400" dirty="0">
              <a:solidFill>
                <a:srgbClr val="00B050"/>
              </a:solidFill>
              <a:latin typeface="+mn-ea"/>
              <a:ea typeface="+mn-ea"/>
            </a:endParaRPr>
          </a:p>
          <a:p>
            <a:pPr marL="182563" indent="-182563">
              <a:spcBef>
                <a:spcPts val="0"/>
              </a:spcBef>
            </a:pPr>
            <a:r>
              <a:rPr lang="ja-JP" altLang="en-US" dirty="0">
                <a:solidFill>
                  <a:srgbClr val="00B050"/>
                </a:solidFill>
                <a:latin typeface="+mn-ea"/>
                <a:ea typeface="+mn-ea"/>
              </a:rPr>
              <a:t>○</a:t>
            </a:r>
            <a:r>
              <a:rPr lang="ja-JP" altLang="en-US" u="sng" dirty="0">
                <a:solidFill>
                  <a:srgbClr val="00B050"/>
                </a:solidFill>
                <a:latin typeface="+mn-ea"/>
                <a:ea typeface="+mn-ea"/>
              </a:rPr>
              <a:t>持ち主不明記録検索</a:t>
            </a:r>
            <a:endParaRPr lang="en-US" altLang="ja-JP" u="sng" dirty="0">
              <a:solidFill>
                <a:srgbClr val="00B050"/>
              </a:solidFill>
              <a:latin typeface="+mn-ea"/>
              <a:ea typeface="+mn-ea"/>
            </a:endParaRPr>
          </a:p>
          <a:p>
            <a:pPr marL="182563" indent="-182563">
              <a:spcBef>
                <a:spcPts val="0"/>
              </a:spcBef>
            </a:pPr>
            <a:r>
              <a:rPr lang="ja-JP" altLang="en-US" sz="1400" dirty="0">
                <a:latin typeface="+mn-ea"/>
                <a:ea typeface="+mn-ea"/>
              </a:rPr>
              <a:t>　現在持ち主がわからなくなっている年金記録などをインターネット上で検索できます。</a:t>
            </a:r>
            <a:endParaRPr lang="en-US" altLang="ja-JP" sz="1400" dirty="0">
              <a:latin typeface="+mn-ea"/>
              <a:ea typeface="+mn-ea"/>
            </a:endParaRPr>
          </a:p>
        </p:txBody>
      </p:sp>
      <p:sp>
        <p:nvSpPr>
          <p:cNvPr id="9" name="サブタイトル 2">
            <a:extLst>
              <a:ext uri="{FF2B5EF4-FFF2-40B4-BE49-F238E27FC236}">
                <a16:creationId xmlns:a16="http://schemas.microsoft.com/office/drawing/2014/main" id="{EB877743-67DF-45CE-9D46-1CD9FFE2F23F}"/>
              </a:ext>
            </a:extLst>
          </p:cNvPr>
          <p:cNvSpPr>
            <a:spLocks noGrp="1"/>
          </p:cNvSpPr>
          <p:nvPr>
            <p:ph type="subTitle" idx="1"/>
          </p:nvPr>
        </p:nvSpPr>
        <p:spPr>
          <a:xfrm>
            <a:off x="113569" y="1314319"/>
            <a:ext cx="7879080" cy="433965"/>
          </a:xfrm>
        </p:spPr>
        <p:txBody>
          <a:bodyPr wrap="none">
            <a:spAutoFit/>
          </a:bodyPr>
          <a:lstStyle/>
          <a:p>
            <a:pPr>
              <a:spcBef>
                <a:spcPts val="400"/>
              </a:spcBef>
            </a:pPr>
            <a:r>
              <a:rPr lang="ja-JP" altLang="en-US" dirty="0"/>
              <a:t>「</a:t>
            </a:r>
            <a:r>
              <a:rPr lang="ja-JP" altLang="en-US" dirty="0" err="1"/>
              <a:t>ねんきん</a:t>
            </a:r>
            <a:r>
              <a:rPr lang="ja-JP" altLang="en-US" dirty="0"/>
              <a:t>ネット」には以下のような機能があります。</a:t>
            </a:r>
          </a:p>
        </p:txBody>
      </p:sp>
      <p:sp>
        <p:nvSpPr>
          <p:cNvPr id="2" name="テキスト ボックス 1">
            <a:extLst>
              <a:ext uri="{FF2B5EF4-FFF2-40B4-BE49-F238E27FC236}">
                <a16:creationId xmlns:a16="http://schemas.microsoft.com/office/drawing/2014/main" id="{B24291D7-B61C-462B-BCAF-D75A43230195}"/>
              </a:ext>
            </a:extLst>
          </p:cNvPr>
          <p:cNvSpPr txBox="1"/>
          <p:nvPr/>
        </p:nvSpPr>
        <p:spPr>
          <a:xfrm>
            <a:off x="7496359" y="6155667"/>
            <a:ext cx="992579" cy="369332"/>
          </a:xfrm>
          <a:prstGeom prst="rect">
            <a:avLst/>
          </a:prstGeom>
          <a:noFill/>
        </p:spPr>
        <p:txBody>
          <a:bodyPr wrap="none" rtlCol="0">
            <a:spAutoFit/>
          </a:bodyPr>
          <a:lstStyle/>
          <a:p>
            <a:r>
              <a:rPr kumimoji="1" lang="ja-JP" altLang="en-US" b="1" dirty="0">
                <a:solidFill>
                  <a:srgbClr val="00B050"/>
                </a:solidFill>
              </a:rPr>
              <a:t>等々･･･</a:t>
            </a:r>
          </a:p>
        </p:txBody>
      </p:sp>
      <p:sp>
        <p:nvSpPr>
          <p:cNvPr id="3" name="テキスト ボックス 2">
            <a:extLst>
              <a:ext uri="{FF2B5EF4-FFF2-40B4-BE49-F238E27FC236}">
                <a16:creationId xmlns:a16="http://schemas.microsoft.com/office/drawing/2014/main" id="{BA4257FF-1850-4A62-AB2E-4921E195AE19}"/>
              </a:ext>
            </a:extLst>
          </p:cNvPr>
          <p:cNvSpPr txBox="1"/>
          <p:nvPr/>
        </p:nvSpPr>
        <p:spPr>
          <a:xfrm>
            <a:off x="5614111" y="1601666"/>
            <a:ext cx="3416320" cy="276999"/>
          </a:xfrm>
          <a:prstGeom prst="rect">
            <a:avLst/>
          </a:prstGeom>
          <a:noFill/>
        </p:spPr>
        <p:txBody>
          <a:bodyPr wrap="none" rtlCol="0">
            <a:spAutoFit/>
          </a:bodyPr>
          <a:lstStyle/>
          <a:p>
            <a:r>
              <a:rPr kumimoji="1" lang="ja-JP" altLang="en-US" sz="1200" b="1" dirty="0"/>
              <a:t>（パソコンのみで利用できる機能も含みます）</a:t>
            </a:r>
          </a:p>
        </p:txBody>
      </p:sp>
    </p:spTree>
    <p:extLst>
      <p:ext uri="{BB962C8B-B14F-4D97-AF65-F5344CB8AC3E}">
        <p14:creationId xmlns:p14="http://schemas.microsoft.com/office/powerpoint/2010/main" val="49977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476672"/>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b="1" dirty="0">
                <a:solidFill>
                  <a:srgbClr val="009650"/>
                </a:solidFill>
                <a:latin typeface="Meiryo" charset="-128"/>
                <a:ea typeface="Meiryo" charset="-128"/>
                <a:cs typeface="Meiryo" charset="-128"/>
              </a:rPr>
              <a:t>「ねんきんネット」</a:t>
            </a:r>
            <a:endParaRPr lang="en-US" altLang="ja-JP" sz="4800" b="1" dirty="0">
              <a:solidFill>
                <a:srgbClr val="009650"/>
              </a:solidFill>
              <a:latin typeface="Meiryo" charset="-128"/>
              <a:ea typeface="Meiryo" charset="-128"/>
              <a:cs typeface="Meiryo" charset="-128"/>
            </a:endParaRPr>
          </a:p>
          <a:p>
            <a:r>
              <a:rPr lang="ja-JP" altLang="en-US" sz="4800" b="1" dirty="0">
                <a:solidFill>
                  <a:srgbClr val="009650"/>
                </a:solidFill>
                <a:latin typeface="Meiryo" charset="-128"/>
                <a:ea typeface="Meiryo" charset="-128"/>
                <a:cs typeface="Meiryo" charset="-128"/>
              </a:rPr>
              <a:t>　の登録</a:t>
            </a:r>
            <a:r>
              <a:rPr lang="ja-JP" altLang="en-US" sz="4800" dirty="0">
                <a:solidFill>
                  <a:srgbClr val="009650"/>
                </a:solidFill>
              </a:rPr>
              <a:t>をしよう</a:t>
            </a:r>
          </a:p>
        </p:txBody>
      </p:sp>
    </p:spTree>
    <p:extLst>
      <p:ext uri="{BB962C8B-B14F-4D97-AF65-F5344CB8AC3E}">
        <p14:creationId xmlns:p14="http://schemas.microsoft.com/office/powerpoint/2010/main" val="97531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「ねんきんネット」の登録方法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550ACDF8-553D-03E4-FBB2-65432E228D1C}"/>
              </a:ext>
            </a:extLst>
          </p:cNvPr>
          <p:cNvSpPr txBox="1"/>
          <p:nvPr/>
        </p:nvSpPr>
        <p:spPr>
          <a:xfrm>
            <a:off x="532500" y="4381534"/>
            <a:ext cx="1800000" cy="1015663"/>
          </a:xfrm>
          <a:prstGeom prst="rect">
            <a:avLst/>
          </a:prstGeom>
          <a:noFill/>
        </p:spPr>
        <p:txBody>
          <a:bodyPr wrap="square" rtlCol="0">
            <a:spAutoFit/>
          </a:bodyPr>
          <a:lstStyle/>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通知カード</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の</a:t>
            </a:r>
            <a:endParaRPr lang="en-US" altLang="ja-JP" sz="1400" b="1" dirty="0">
              <a:solidFill>
                <a:schemeClr val="bg1"/>
              </a:solidFill>
              <a:latin typeface="BIZ UDゴシック" panose="020B0400000000000000" pitchFamily="49" charset="-128"/>
              <a:ea typeface="BIZ UDゴシック" panose="020B0400000000000000" pitchFamily="49" charset="-128"/>
              <a:cs typeface="Meiryo" charset="-128"/>
            </a:endParaRPr>
          </a:p>
          <a:p>
            <a:r>
              <a:rPr lang="ja-JP" altLang="en-US" sz="1400" b="1" dirty="0">
                <a:solidFill>
                  <a:schemeClr val="bg1"/>
                </a:solidFill>
                <a:latin typeface="BIZ UDゴシック" panose="020B0400000000000000" pitchFamily="49" charset="-128"/>
                <a:ea typeface="BIZ UDゴシック" panose="020B0400000000000000" pitchFamily="49" charset="-128"/>
                <a:cs typeface="Meiryo" charset="-128"/>
              </a:rPr>
              <a:t>下半分です</a:t>
            </a:r>
          </a:p>
          <a:p>
            <a:endParaRPr kumimoji="1" lang="ja-JP" altLang="en-US" dirty="0">
              <a:latin typeface="BIZ UDゴシック" panose="020B0400000000000000" pitchFamily="49" charset="-128"/>
              <a:ea typeface="BIZ UDゴシック" panose="020B0400000000000000" pitchFamily="49" charset="-128"/>
              <a:cs typeface="Meiryo" charset="-128"/>
            </a:endParaRPr>
          </a:p>
        </p:txBody>
      </p:sp>
      <p:sp>
        <p:nvSpPr>
          <p:cNvPr id="6" name="テキスト ボックス 5">
            <a:extLst>
              <a:ext uri="{FF2B5EF4-FFF2-40B4-BE49-F238E27FC236}">
                <a16:creationId xmlns:a16="http://schemas.microsoft.com/office/drawing/2014/main" id="{0438F5F1-620D-EE99-545B-4B5640FC654B}"/>
              </a:ext>
            </a:extLst>
          </p:cNvPr>
          <p:cNvSpPr txBox="1"/>
          <p:nvPr/>
        </p:nvSpPr>
        <p:spPr>
          <a:xfrm>
            <a:off x="433032" y="1983267"/>
            <a:ext cx="4044018" cy="677108"/>
          </a:xfrm>
          <a:prstGeom prst="rect">
            <a:avLst/>
          </a:prstGeom>
          <a:noFill/>
        </p:spPr>
        <p:txBody>
          <a:bodyPr wrap="square" rtlCol="0">
            <a:spAutoFit/>
          </a:bodyPr>
          <a:lstStyle/>
          <a:p>
            <a:r>
              <a:rPr lang="ja-JP" altLang="en-US" sz="2000" b="1" i="0" dirty="0">
                <a:solidFill>
                  <a:srgbClr val="009650"/>
                </a:solidFill>
                <a:effectLst/>
                <a:latin typeface="Meiryo" panose="020B0604030504040204" pitchFamily="50" charset="-128"/>
                <a:ea typeface="Meiryo" panose="020B0604030504040204" pitchFamily="50" charset="-128"/>
              </a:rPr>
              <a:t>マイナポータルからの利用登録</a:t>
            </a:r>
            <a:r>
              <a:rPr lang="ja-JP" altLang="en-US" b="1" i="0" dirty="0">
                <a:solidFill>
                  <a:srgbClr val="009650"/>
                </a:solidFill>
                <a:effectLst/>
                <a:latin typeface="Meiryo" panose="020B0604030504040204" pitchFamily="50" charset="-128"/>
                <a:ea typeface="Meiryo" panose="020B0604030504040204" pitchFamily="50" charset="-128"/>
              </a:rPr>
              <a:t>（ユーザ</a:t>
            </a:r>
            <a:r>
              <a:rPr lang="en-US" altLang="ja-JP" b="1" i="0" dirty="0">
                <a:solidFill>
                  <a:srgbClr val="009650"/>
                </a:solidFill>
                <a:effectLst/>
                <a:latin typeface="Meiryo" panose="020B0604030504040204" pitchFamily="50" charset="-128"/>
                <a:ea typeface="Meiryo" panose="020B0604030504040204" pitchFamily="50" charset="-128"/>
              </a:rPr>
              <a:t>ID</a:t>
            </a:r>
            <a:r>
              <a:rPr lang="ja-JP" altLang="en-US" b="1" i="0" dirty="0">
                <a:solidFill>
                  <a:srgbClr val="009650"/>
                </a:solidFill>
                <a:effectLst/>
                <a:latin typeface="Meiryo" panose="020B0604030504040204" pitchFamily="50" charset="-128"/>
                <a:ea typeface="Meiryo" panose="020B0604030504040204" pitchFamily="50" charset="-128"/>
              </a:rPr>
              <a:t>取得不要）</a:t>
            </a:r>
          </a:p>
        </p:txBody>
      </p:sp>
      <p:sp>
        <p:nvSpPr>
          <p:cNvPr id="18" name="サブタイトル 2">
            <a:extLst>
              <a:ext uri="{FF2B5EF4-FFF2-40B4-BE49-F238E27FC236}">
                <a16:creationId xmlns:a16="http://schemas.microsoft.com/office/drawing/2014/main" id="{A0CE3EE1-A6AB-EC38-F3AC-7A0E64D015EF}"/>
              </a:ext>
            </a:extLst>
          </p:cNvPr>
          <p:cNvSpPr>
            <a:spLocks noGrp="1"/>
          </p:cNvSpPr>
          <p:nvPr>
            <p:ph type="subTitle" idx="1"/>
          </p:nvPr>
        </p:nvSpPr>
        <p:spPr>
          <a:xfrm>
            <a:off x="300391" y="1367920"/>
            <a:ext cx="8376065" cy="360000"/>
          </a:xfrm>
        </p:spPr>
        <p:txBody>
          <a:bodyPr>
            <a:noAutofit/>
          </a:bodyPr>
          <a:lstStyle/>
          <a:p>
            <a:r>
              <a:rPr lang="ja-JP" altLang="en-US" i="0" dirty="0">
                <a:solidFill>
                  <a:srgbClr val="000000"/>
                </a:solidFill>
                <a:effectLst/>
                <a:latin typeface="Meiryo" panose="020B0604030504040204" pitchFamily="50" charset="-128"/>
                <a:ea typeface="Meiryo" panose="020B0604030504040204" pitchFamily="50" charset="-128"/>
              </a:rPr>
              <a:t>「ねんきんネット」の登録には以下の</a:t>
            </a:r>
            <a:r>
              <a:rPr lang="en-US" altLang="ja-JP" i="0" dirty="0">
                <a:solidFill>
                  <a:srgbClr val="000000"/>
                </a:solidFill>
                <a:effectLst/>
                <a:latin typeface="Meiryo" panose="020B0604030504040204" pitchFamily="50" charset="-128"/>
                <a:ea typeface="Meiryo" panose="020B0604030504040204" pitchFamily="50" charset="-128"/>
              </a:rPr>
              <a:t>2</a:t>
            </a:r>
            <a:r>
              <a:rPr lang="ja-JP" altLang="en-US" i="0" dirty="0">
                <a:solidFill>
                  <a:srgbClr val="000000"/>
                </a:solidFill>
                <a:effectLst/>
                <a:latin typeface="Meiryo" panose="020B0604030504040204" pitchFamily="50" charset="-128"/>
                <a:ea typeface="Meiryo" panose="020B0604030504040204" pitchFamily="50" charset="-128"/>
              </a:rPr>
              <a:t>つの方法があります。</a:t>
            </a:r>
            <a:endParaRPr lang="ja-JP" altLang="en-US" dirty="0"/>
          </a:p>
        </p:txBody>
      </p:sp>
      <p:sp>
        <p:nvSpPr>
          <p:cNvPr id="3" name="テキスト ボックス 2">
            <a:extLst>
              <a:ext uri="{FF2B5EF4-FFF2-40B4-BE49-F238E27FC236}">
                <a16:creationId xmlns:a16="http://schemas.microsoft.com/office/drawing/2014/main" id="{8ECF7AE5-B800-9A5E-1F0D-4F947EF69E4E}"/>
              </a:ext>
            </a:extLst>
          </p:cNvPr>
          <p:cNvSpPr txBox="1"/>
          <p:nvPr/>
        </p:nvSpPr>
        <p:spPr>
          <a:xfrm>
            <a:off x="4738695" y="1967878"/>
            <a:ext cx="4004208" cy="707886"/>
          </a:xfrm>
          <a:prstGeom prst="rect">
            <a:avLst/>
          </a:prstGeom>
          <a:noFill/>
        </p:spPr>
        <p:txBody>
          <a:bodyPr wrap="square" rtlCol="0">
            <a:spAutoFit/>
          </a:bodyPr>
          <a:lstStyle/>
          <a:p>
            <a:r>
              <a:rPr lang="ja-JP" altLang="en-US" sz="2000" b="1" i="0" dirty="0">
                <a:solidFill>
                  <a:srgbClr val="009650"/>
                </a:solidFill>
                <a:effectLst/>
                <a:latin typeface="Meiryo" panose="020B0604030504040204" pitchFamily="50" charset="-128"/>
                <a:ea typeface="Meiryo" panose="020B0604030504040204" pitchFamily="50" charset="-128"/>
              </a:rPr>
              <a:t>「ねんきんネット」から</a:t>
            </a:r>
            <a:r>
              <a:rPr lang="ja-JP" altLang="en-US" sz="2000" b="1" dirty="0">
                <a:solidFill>
                  <a:srgbClr val="009650"/>
                </a:solidFill>
                <a:latin typeface="Meiryo" panose="020B0604030504040204" pitchFamily="50" charset="-128"/>
                <a:ea typeface="Meiryo" panose="020B0604030504040204" pitchFamily="50" charset="-128"/>
              </a:rPr>
              <a:t>利用登録</a:t>
            </a:r>
            <a:endParaRPr lang="en-US" altLang="ja-JP" sz="2000" b="1" dirty="0">
              <a:solidFill>
                <a:srgbClr val="009650"/>
              </a:solidFill>
              <a:latin typeface="Meiryo" panose="020B0604030504040204" pitchFamily="50" charset="-128"/>
              <a:ea typeface="Meiryo" panose="020B0604030504040204" pitchFamily="50" charset="-128"/>
            </a:endParaRPr>
          </a:p>
          <a:p>
            <a:r>
              <a:rPr lang="ja-JP" altLang="en-US" sz="2000" b="1" i="0" dirty="0">
                <a:solidFill>
                  <a:srgbClr val="009650"/>
                </a:solidFill>
                <a:effectLst/>
                <a:latin typeface="Meiryo" panose="020B0604030504040204" pitchFamily="50" charset="-128"/>
                <a:ea typeface="Meiryo" panose="020B0604030504040204" pitchFamily="50" charset="-128"/>
              </a:rPr>
              <a:t>（ユーザ</a:t>
            </a:r>
            <a:r>
              <a:rPr lang="en-US" altLang="ja-JP" sz="2000" b="1" i="0" dirty="0">
                <a:solidFill>
                  <a:srgbClr val="009650"/>
                </a:solidFill>
                <a:effectLst/>
                <a:latin typeface="Meiryo" panose="020B0604030504040204" pitchFamily="50" charset="-128"/>
                <a:ea typeface="Meiryo" panose="020B0604030504040204" pitchFamily="50" charset="-128"/>
              </a:rPr>
              <a:t>ID</a:t>
            </a:r>
            <a:r>
              <a:rPr lang="ja-JP" altLang="en-US" sz="2000" b="1" i="0" dirty="0">
                <a:solidFill>
                  <a:srgbClr val="009650"/>
                </a:solidFill>
                <a:effectLst/>
                <a:latin typeface="Meiryo" panose="020B0604030504040204" pitchFamily="50" charset="-128"/>
                <a:ea typeface="Meiryo" panose="020B0604030504040204" pitchFamily="50" charset="-128"/>
              </a:rPr>
              <a:t>取得必要）</a:t>
            </a:r>
          </a:p>
        </p:txBody>
      </p:sp>
      <p:sp>
        <p:nvSpPr>
          <p:cNvPr id="16" name="テキスト ボックス 15">
            <a:extLst>
              <a:ext uri="{FF2B5EF4-FFF2-40B4-BE49-F238E27FC236}">
                <a16:creationId xmlns:a16="http://schemas.microsoft.com/office/drawing/2014/main" id="{C535E688-A357-33C2-59C1-21BD5A5FA4A1}"/>
              </a:ext>
            </a:extLst>
          </p:cNvPr>
          <p:cNvSpPr txBox="1"/>
          <p:nvPr/>
        </p:nvSpPr>
        <p:spPr>
          <a:xfrm>
            <a:off x="433032" y="2794242"/>
            <a:ext cx="4014201" cy="2939266"/>
          </a:xfrm>
          <a:prstGeom prst="rect">
            <a:avLst/>
          </a:prstGeom>
          <a:noFill/>
        </p:spPr>
        <p:txBody>
          <a:bodyPr wrap="square">
            <a:spAutoFit/>
          </a:bodyPr>
          <a:lstStyle/>
          <a:p>
            <a:pPr algn="l" fontAlgn="base"/>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パソコンもしくはスマートフォンからマイナポータルにログイン</a:t>
            </a:r>
            <a:endParaRPr lang="en-US" altLang="ja-JP" b="1" u="sng" dirty="0">
              <a:solidFill>
                <a:srgbClr val="000000"/>
              </a:solidFill>
              <a:highlight>
                <a:srgbClr val="CCFFCC"/>
              </a:highlight>
              <a:latin typeface="Meiryo" panose="020B0604030504040204" pitchFamily="50" charset="-128"/>
              <a:ea typeface="Meiryo" panose="020B0604030504040204" pitchFamily="50" charset="-128"/>
            </a:endParaRPr>
          </a:p>
          <a:p>
            <a:pPr algn="l" fontAlgn="base"/>
            <a:r>
              <a:rPr lang="ja-JP" altLang="en-US" b="1" i="0" dirty="0">
                <a:solidFill>
                  <a:srgbClr val="000000"/>
                </a:solidFill>
                <a:effectLst/>
                <a:latin typeface="Meiryo" panose="020B0604030504040204" pitchFamily="50" charset="-128"/>
                <a:ea typeface="Meiryo" panose="020B0604030504040204" pitchFamily="50" charset="-128"/>
              </a:rPr>
              <a:t>↓</a:t>
            </a:r>
            <a:endParaRPr lang="en-US" altLang="ja-JP" b="1" i="0" dirty="0">
              <a:solidFill>
                <a:srgbClr val="000000"/>
              </a:solidFill>
              <a:effectLst/>
              <a:latin typeface="Meiryo" panose="020B0604030504040204" pitchFamily="50" charset="-128"/>
              <a:ea typeface="Meiryo" panose="020B0604030504040204" pitchFamily="50" charset="-128"/>
            </a:endParaRPr>
          </a:p>
          <a:p>
            <a:pPr algn="l" fontAlgn="base"/>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「年金記録・見込額を見る」</a:t>
            </a:r>
            <a:r>
              <a:rPr lang="ja-JP" altLang="en-US" b="1" u="sng" dirty="0">
                <a:solidFill>
                  <a:srgbClr val="000000"/>
                </a:solidFill>
                <a:highlight>
                  <a:srgbClr val="CCFFCC"/>
                </a:highlight>
                <a:latin typeface="Meiryo" panose="020B0604030504040204" pitchFamily="50" charset="-128"/>
                <a:ea typeface="Meiryo" panose="020B0604030504040204" pitchFamily="50" charset="-128"/>
              </a:rPr>
              <a:t>（</a:t>
            </a:r>
            <a:r>
              <a:rPr lang="ja-JP" altLang="en-US" b="1" i="0" u="sng" dirty="0">
                <a:solidFill>
                  <a:srgbClr val="000000"/>
                </a:solidFill>
                <a:effectLst/>
                <a:highlight>
                  <a:srgbClr val="CCFFCC"/>
                </a:highlight>
                <a:latin typeface="Meiryo" panose="020B0604030504040204" pitchFamily="50" charset="-128"/>
                <a:ea typeface="Meiryo" panose="020B0604030504040204" pitchFamily="50" charset="-128"/>
              </a:rPr>
              <a:t>ねんきんネット）から「ねんきんネット」へ連携手続き</a:t>
            </a:r>
            <a:endParaRPr lang="en-US" altLang="ja-JP" b="1" u="sng" dirty="0">
              <a:solidFill>
                <a:srgbClr val="000000"/>
              </a:solidFill>
              <a:highlight>
                <a:srgbClr val="CCFFCC"/>
              </a:highlight>
              <a:latin typeface="Meiryo" panose="020B0604030504040204" pitchFamily="50" charset="-128"/>
              <a:ea typeface="Meiryo" panose="020B0604030504040204" pitchFamily="50" charset="-128"/>
            </a:endParaRPr>
          </a:p>
          <a:p>
            <a:pPr algn="l" fontAlgn="base">
              <a:spcBef>
                <a:spcPts val="600"/>
              </a:spcBef>
            </a:pPr>
            <a:r>
              <a:rPr lang="ja-JP" altLang="en-US" b="1" i="0" dirty="0">
                <a:solidFill>
                  <a:srgbClr val="000000"/>
                </a:solidFill>
                <a:effectLst/>
                <a:latin typeface="Meiryo" panose="020B0604030504040204" pitchFamily="50" charset="-128"/>
                <a:ea typeface="Meiryo" panose="020B0604030504040204" pitchFamily="50" charset="-128"/>
              </a:rPr>
              <a:t>の流れで利用登録を行います。</a:t>
            </a:r>
            <a:endParaRPr lang="en-US" altLang="ja-JP" b="1" i="0" dirty="0">
              <a:solidFill>
                <a:srgbClr val="000000"/>
              </a:solidFill>
              <a:effectLst/>
              <a:latin typeface="Meiryo" panose="020B0604030504040204" pitchFamily="50" charset="-128"/>
              <a:ea typeface="Meiryo" panose="020B0604030504040204" pitchFamily="50" charset="-128"/>
            </a:endParaRPr>
          </a:p>
          <a:p>
            <a:pPr fontAlgn="base"/>
            <a:r>
              <a:rPr lang="ja-JP" altLang="en-US" b="1" dirty="0">
                <a:solidFill>
                  <a:srgbClr val="000000"/>
                </a:solidFill>
                <a:latin typeface="Meiryo" panose="020B0604030504040204" pitchFamily="50" charset="-128"/>
                <a:ea typeface="Meiryo" panose="020B0604030504040204" pitchFamily="50" charset="-128"/>
              </a:rPr>
              <a:t>マイナンバーカードとメールアドレスが必要となります。</a:t>
            </a:r>
            <a:endParaRPr lang="en-US" altLang="ja-JP" b="1" dirty="0">
              <a:solidFill>
                <a:srgbClr val="000000"/>
              </a:solidFill>
              <a:latin typeface="Meiryo" panose="020B0604030504040204" pitchFamily="50" charset="-128"/>
              <a:ea typeface="Meiryo" panose="020B0604030504040204" pitchFamily="50" charset="-128"/>
            </a:endParaRPr>
          </a:p>
          <a:p>
            <a:pPr algn="r" fontAlgn="base"/>
            <a:r>
              <a:rPr lang="en-US" altLang="ja-JP" sz="1100" dirty="0">
                <a:solidFill>
                  <a:srgbClr val="00B050"/>
                </a:solidFill>
                <a:latin typeface="Meiryo" panose="020B0604030504040204" pitchFamily="50" charset="-128"/>
                <a:ea typeface="Meiryo" panose="020B0604030504040204" pitchFamily="50" charset="-128"/>
              </a:rPr>
              <a:t>※</a:t>
            </a:r>
            <a:r>
              <a:rPr lang="ja-JP" altLang="en-US" sz="1100" dirty="0">
                <a:solidFill>
                  <a:srgbClr val="00B050"/>
                </a:solidFill>
                <a:latin typeface="Meiryo" panose="020B0604030504040204" pitchFamily="50" charset="-128"/>
                <a:ea typeface="Meiryo" panose="020B0604030504040204" pitchFamily="50" charset="-128"/>
              </a:rPr>
              <a:t>環境により表示が異なります。</a:t>
            </a:r>
          </a:p>
        </p:txBody>
      </p:sp>
      <p:sp>
        <p:nvSpPr>
          <p:cNvPr id="17" name="テキスト ボックス 16">
            <a:extLst>
              <a:ext uri="{FF2B5EF4-FFF2-40B4-BE49-F238E27FC236}">
                <a16:creationId xmlns:a16="http://schemas.microsoft.com/office/drawing/2014/main" id="{53C29237-4679-205E-DFF5-C823BD6B8193}"/>
              </a:ext>
            </a:extLst>
          </p:cNvPr>
          <p:cNvSpPr txBox="1"/>
          <p:nvPr/>
        </p:nvSpPr>
        <p:spPr>
          <a:xfrm>
            <a:off x="4662500" y="2805607"/>
            <a:ext cx="4115503" cy="2369880"/>
          </a:xfrm>
          <a:prstGeom prst="rect">
            <a:avLst/>
          </a:prstGeom>
          <a:noFill/>
        </p:spPr>
        <p:txBody>
          <a:bodyPr wrap="square">
            <a:spAutoFit/>
          </a:bodyPr>
          <a:lstStyle/>
          <a:p>
            <a:pPr algn="l" fontAlgn="base"/>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「ねんきんネット」のユーザ</a:t>
            </a:r>
            <a:r>
              <a:rPr lang="en-US" altLang="ja-JP" b="1" i="0" dirty="0">
                <a:solidFill>
                  <a:srgbClr val="000000"/>
                </a:solidFill>
                <a:effectLst/>
                <a:highlight>
                  <a:srgbClr val="CCFFCC"/>
                </a:highlight>
                <a:latin typeface="Meiryo" panose="020B0604030504040204" pitchFamily="50" charset="-128"/>
                <a:ea typeface="Meiryo" panose="020B0604030504040204" pitchFamily="50" charset="-128"/>
              </a:rPr>
              <a:t>ID</a:t>
            </a:r>
            <a:r>
              <a:rPr lang="en-US" altLang="ja-JP" sz="1100" b="1" i="0" dirty="0">
                <a:solidFill>
                  <a:srgbClr val="000000"/>
                </a:solidFill>
                <a:effectLst/>
                <a:highlight>
                  <a:srgbClr val="CCFFCC"/>
                </a:highlight>
                <a:latin typeface="Meiryo" panose="020B0604030504040204" pitchFamily="50" charset="-128"/>
                <a:ea typeface="Meiryo" panose="020B0604030504040204" pitchFamily="50" charset="-128"/>
              </a:rPr>
              <a:t>※</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を取得の上、「</a:t>
            </a:r>
            <a:r>
              <a:rPr lang="ja-JP" altLang="en-US" b="1" i="0" dirty="0" err="1">
                <a:solidFill>
                  <a:srgbClr val="000000"/>
                </a:solidFill>
                <a:effectLst/>
                <a:highlight>
                  <a:srgbClr val="CCFFCC"/>
                </a:highlight>
                <a:latin typeface="Meiryo" panose="020B0604030504040204" pitchFamily="50" charset="-128"/>
                <a:ea typeface="Meiryo" panose="020B0604030504040204" pitchFamily="50" charset="-128"/>
              </a:rPr>
              <a:t>ねんきん</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ネット」から利用登録をします。</a:t>
            </a:r>
            <a:r>
              <a:rPr lang="ja-JP" altLang="en-US" b="1" i="0" u="sng" dirty="0">
                <a:solidFill>
                  <a:srgbClr val="00B050"/>
                </a:solidFill>
                <a:effectLst/>
                <a:highlight>
                  <a:srgbClr val="CCFFCC"/>
                </a:highlight>
                <a:latin typeface="Meiryo" panose="020B0604030504040204" pitchFamily="50" charset="-128"/>
                <a:ea typeface="Meiryo" panose="020B0604030504040204" pitchFamily="50" charset="-128"/>
              </a:rPr>
              <a:t>アクセスキー</a:t>
            </a:r>
            <a:r>
              <a:rPr lang="ja-JP" altLang="en-US" b="1" i="0" dirty="0">
                <a:solidFill>
                  <a:srgbClr val="000000"/>
                </a:solidFill>
                <a:effectLst/>
                <a:highlight>
                  <a:srgbClr val="CCFFCC"/>
                </a:highlight>
                <a:latin typeface="Meiryo" panose="020B0604030504040204" pitchFamily="50" charset="-128"/>
                <a:ea typeface="Meiryo" panose="020B0604030504040204" pitchFamily="50" charset="-128"/>
              </a:rPr>
              <a:t>を持っている方と持っていない方で登録方法が異なります。</a:t>
            </a:r>
            <a:endParaRPr lang="en-US" altLang="ja-JP" b="1" i="0" dirty="0">
              <a:solidFill>
                <a:srgbClr val="000000"/>
              </a:solidFill>
              <a:effectLst/>
              <a:highlight>
                <a:srgbClr val="CCFFCC"/>
              </a:highlight>
              <a:latin typeface="Meiryo" panose="020B0604030504040204" pitchFamily="50" charset="-128"/>
              <a:ea typeface="Meiryo" panose="020B0604030504040204" pitchFamily="50" charset="-128"/>
            </a:endParaRPr>
          </a:p>
          <a:p>
            <a:pPr algn="l" fontAlgn="base">
              <a:spcBef>
                <a:spcPts val="600"/>
              </a:spcBef>
            </a:pPr>
            <a:r>
              <a:rPr lang="en-US" altLang="ja-JP" sz="1200" b="1" i="0" dirty="0">
                <a:solidFill>
                  <a:srgbClr val="000000"/>
                </a:solidFill>
                <a:effectLst/>
                <a:latin typeface="Meiryo" panose="020B0604030504040204" pitchFamily="50" charset="-128"/>
                <a:ea typeface="Meiryo" panose="020B0604030504040204" pitchFamily="50" charset="-128"/>
              </a:rPr>
              <a:t>※</a:t>
            </a:r>
            <a:r>
              <a:rPr lang="ja-JP" altLang="en-US" sz="1200" b="1" i="0" dirty="0">
                <a:solidFill>
                  <a:srgbClr val="000000"/>
                </a:solidFill>
                <a:effectLst/>
                <a:latin typeface="Meiryo" panose="020B0604030504040204" pitchFamily="50" charset="-128"/>
                <a:ea typeface="Meiryo" panose="020B0604030504040204" pitchFamily="50" charset="-128"/>
              </a:rPr>
              <a:t>ユーザ</a:t>
            </a:r>
            <a:r>
              <a:rPr lang="en-US" altLang="ja-JP" sz="1200" b="1" i="0" dirty="0">
                <a:solidFill>
                  <a:srgbClr val="000000"/>
                </a:solidFill>
                <a:effectLst/>
                <a:latin typeface="Meiryo" panose="020B0604030504040204" pitchFamily="50" charset="-128"/>
                <a:ea typeface="Meiryo" panose="020B0604030504040204" pitchFamily="50" charset="-128"/>
              </a:rPr>
              <a:t>ID</a:t>
            </a:r>
            <a:r>
              <a:rPr lang="ja-JP" altLang="en-US" sz="1200" b="1" i="0" dirty="0">
                <a:solidFill>
                  <a:srgbClr val="000000"/>
                </a:solidFill>
                <a:effectLst/>
                <a:latin typeface="Meiryo" panose="020B0604030504040204" pitchFamily="50" charset="-128"/>
                <a:ea typeface="Meiryo" panose="020B0604030504040204" pitchFamily="50" charset="-128"/>
              </a:rPr>
              <a:t>の取得</a:t>
            </a:r>
            <a:br>
              <a:rPr lang="en-US" altLang="ja-JP" sz="1200" b="1" dirty="0">
                <a:solidFill>
                  <a:srgbClr val="000000"/>
                </a:solidFill>
                <a:latin typeface="Meiryo" panose="020B0604030504040204" pitchFamily="50" charset="-128"/>
                <a:ea typeface="Meiryo" panose="020B0604030504040204" pitchFamily="50" charset="-128"/>
              </a:rPr>
            </a:br>
            <a:r>
              <a:rPr lang="ja-JP" altLang="en-US" sz="1200" b="1" dirty="0">
                <a:solidFill>
                  <a:srgbClr val="000000"/>
                </a:solidFill>
                <a:latin typeface="Meiryo" panose="020B0604030504040204" pitchFamily="50" charset="-128"/>
                <a:ea typeface="Meiryo" panose="020B0604030504040204" pitchFamily="50" charset="-128"/>
              </a:rPr>
              <a:t>→年金手帳や年金証書などで確認できる「基礎年金番号」と登録するメールアドレスが必要となります。</a:t>
            </a:r>
            <a:br>
              <a:rPr lang="en-US" altLang="ja-JP" sz="1200" b="1" dirty="0">
                <a:solidFill>
                  <a:srgbClr val="000000"/>
                </a:solidFill>
                <a:latin typeface="Meiryo" panose="020B0604030504040204" pitchFamily="50" charset="-128"/>
                <a:ea typeface="Meiryo" panose="020B0604030504040204" pitchFamily="50" charset="-128"/>
              </a:rPr>
            </a:br>
            <a:r>
              <a:rPr lang="ja-JP" altLang="en-US" sz="1200" b="1" i="0" u="sng" dirty="0">
                <a:solidFill>
                  <a:srgbClr val="000000"/>
                </a:solidFill>
                <a:effectLst/>
                <a:latin typeface="Meiryo" panose="020B0604030504040204" pitchFamily="50" charset="-128"/>
                <a:ea typeface="Meiryo" panose="020B0604030504040204" pitchFamily="50" charset="-128"/>
              </a:rPr>
              <a:t>アクセスキー</a:t>
            </a:r>
            <a:r>
              <a:rPr lang="ja-JP" altLang="en-US" sz="1200" b="1" i="0" dirty="0">
                <a:solidFill>
                  <a:srgbClr val="000000"/>
                </a:solidFill>
                <a:effectLst/>
                <a:latin typeface="Meiryo" panose="020B0604030504040204" pitchFamily="50" charset="-128"/>
                <a:ea typeface="Meiryo" panose="020B0604030504040204" pitchFamily="50" charset="-128"/>
              </a:rPr>
              <a:t>をお持ちの場合はあわせてご用意ください。</a:t>
            </a:r>
            <a:endParaRPr lang="en-US" altLang="ja-JP" sz="1200" b="1" i="0" dirty="0">
              <a:solidFill>
                <a:srgbClr val="000000"/>
              </a:solidFill>
              <a:effectLst/>
              <a:latin typeface="Meiryo" panose="020B0604030504040204" pitchFamily="50" charset="-128"/>
              <a:ea typeface="Meiryo" panose="020B0604030504040204" pitchFamily="50" charset="-128"/>
            </a:endParaRPr>
          </a:p>
        </p:txBody>
      </p:sp>
      <p:sp>
        <p:nvSpPr>
          <p:cNvPr id="7" name="テキスト ボックス 6">
            <a:extLst>
              <a:ext uri="{FF2B5EF4-FFF2-40B4-BE49-F238E27FC236}">
                <a16:creationId xmlns:a16="http://schemas.microsoft.com/office/drawing/2014/main" id="{3A26F60D-620B-77CC-4DAA-D6FC49720D1F}"/>
              </a:ext>
            </a:extLst>
          </p:cNvPr>
          <p:cNvSpPr txBox="1"/>
          <p:nvPr/>
        </p:nvSpPr>
        <p:spPr>
          <a:xfrm>
            <a:off x="4585270" y="5120748"/>
            <a:ext cx="2598267" cy="369332"/>
          </a:xfrm>
          <a:prstGeom prst="rect">
            <a:avLst/>
          </a:prstGeom>
          <a:noFill/>
        </p:spPr>
        <p:txBody>
          <a:bodyPr wrap="square" rtlCol="0">
            <a:spAutoFit/>
          </a:bodyPr>
          <a:lstStyle/>
          <a:p>
            <a:r>
              <a:rPr lang="ja-JP" altLang="en-US" b="1" u="sng" dirty="0">
                <a:solidFill>
                  <a:srgbClr val="009650"/>
                </a:solidFill>
                <a:latin typeface="Meiryo" panose="020B0604030504040204" pitchFamily="50" charset="-128"/>
                <a:ea typeface="Meiryo" panose="020B0604030504040204" pitchFamily="50" charset="-128"/>
              </a:rPr>
              <a:t>アクセスキーとは･･･</a:t>
            </a:r>
            <a:endParaRPr lang="ja-JP" altLang="en-US" b="1" i="0" u="sng" dirty="0">
              <a:solidFill>
                <a:srgbClr val="009650"/>
              </a:solidFill>
              <a:effectLst/>
              <a:latin typeface="Meiryo" panose="020B0604030504040204" pitchFamily="50" charset="-128"/>
              <a:ea typeface="Meiryo" panose="020B0604030504040204" pitchFamily="50" charset="-128"/>
            </a:endParaRPr>
          </a:p>
        </p:txBody>
      </p:sp>
      <p:sp>
        <p:nvSpPr>
          <p:cNvPr id="8" name="テキスト ボックス 7">
            <a:extLst>
              <a:ext uri="{FF2B5EF4-FFF2-40B4-BE49-F238E27FC236}">
                <a16:creationId xmlns:a16="http://schemas.microsoft.com/office/drawing/2014/main" id="{E1B8D62A-88DE-CE81-A10C-807973605DF6}"/>
              </a:ext>
            </a:extLst>
          </p:cNvPr>
          <p:cNvSpPr txBox="1"/>
          <p:nvPr/>
        </p:nvSpPr>
        <p:spPr>
          <a:xfrm>
            <a:off x="4686250" y="5400877"/>
            <a:ext cx="4134985" cy="1015663"/>
          </a:xfrm>
          <a:prstGeom prst="rect">
            <a:avLst/>
          </a:prstGeom>
          <a:noFill/>
        </p:spPr>
        <p:txBody>
          <a:bodyPr wrap="square">
            <a:spAutoFit/>
          </a:bodyPr>
          <a:lstStyle/>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i="0" dirty="0">
                <a:solidFill>
                  <a:srgbClr val="00B050"/>
                </a:solidFill>
                <a:effectLst/>
                <a:latin typeface="Meiryo" panose="020B0604030504040204" pitchFamily="50" charset="-128"/>
                <a:ea typeface="Meiryo" panose="020B0604030504040204" pitchFamily="50" charset="-128"/>
              </a:rPr>
              <a:t>の取得に必要な</a:t>
            </a:r>
            <a:r>
              <a:rPr lang="en-US" altLang="ja-JP" sz="1200" b="1" i="0" dirty="0">
                <a:solidFill>
                  <a:srgbClr val="00B050"/>
                </a:solidFill>
                <a:effectLst/>
                <a:latin typeface="Meiryo" panose="020B0604030504040204" pitchFamily="50" charset="-128"/>
                <a:ea typeface="Meiryo" panose="020B0604030504040204" pitchFamily="50" charset="-128"/>
              </a:rPr>
              <a:t>17</a:t>
            </a:r>
            <a:r>
              <a:rPr lang="ja-JP" altLang="en-US" sz="1200" b="1" i="0" dirty="0">
                <a:solidFill>
                  <a:srgbClr val="00B050"/>
                </a:solidFill>
                <a:effectLst/>
                <a:latin typeface="Meiryo" panose="020B0604030504040204" pitchFamily="50" charset="-128"/>
                <a:ea typeface="Meiryo" panose="020B0604030504040204" pitchFamily="50" charset="-128"/>
              </a:rPr>
              <a:t>桁の番号です。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a:t>
            </a:r>
            <a:r>
              <a:rPr lang="ja-JP" altLang="en-US" sz="1200" b="1" i="0" dirty="0" err="1">
                <a:solidFill>
                  <a:srgbClr val="00B050"/>
                </a:solidFill>
                <a:effectLst/>
                <a:latin typeface="Meiryo" panose="020B0604030504040204" pitchFamily="50" charset="-128"/>
                <a:ea typeface="Meiryo" panose="020B0604030504040204" pitchFamily="50" charset="-128"/>
              </a:rPr>
              <a:t>ねんきん</a:t>
            </a:r>
            <a:r>
              <a:rPr lang="ja-JP" altLang="en-US" sz="1200" b="1" i="0" dirty="0">
                <a:solidFill>
                  <a:srgbClr val="00B050"/>
                </a:solidFill>
                <a:effectLst/>
                <a:latin typeface="Meiryo" panose="020B0604030504040204" pitchFamily="50" charset="-128"/>
                <a:ea typeface="Meiryo" panose="020B0604030504040204" pitchFamily="50" charset="-128"/>
              </a:rPr>
              <a:t>定期便」などに記載がされています。）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この番号を使用してお申し込みをいただくことで、即時にユーザ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i="0" dirty="0">
                <a:solidFill>
                  <a:srgbClr val="00B050"/>
                </a:solidFill>
                <a:effectLst/>
                <a:latin typeface="Meiryo" panose="020B0604030504040204" pitchFamily="50" charset="-128"/>
                <a:ea typeface="Meiryo" panose="020B0604030504040204" pitchFamily="50" charset="-128"/>
              </a:rPr>
              <a:t>を取得できます。</a:t>
            </a:r>
            <a:endParaRPr lang="en-US" altLang="ja-JP" sz="1200" b="1" i="0" dirty="0">
              <a:solidFill>
                <a:srgbClr val="00B050"/>
              </a:solidFill>
              <a:effectLst/>
              <a:latin typeface="Meiryo" panose="020B0604030504040204" pitchFamily="50" charset="-128"/>
              <a:ea typeface="Meiryo" panose="020B0604030504040204" pitchFamily="50" charset="-128"/>
            </a:endParaRPr>
          </a:p>
          <a:p>
            <a:pPr algn="l" fontAlgn="base"/>
            <a:r>
              <a:rPr lang="ja-JP" altLang="en-US" sz="1200" b="1" i="0" dirty="0">
                <a:solidFill>
                  <a:srgbClr val="00B050"/>
                </a:solidFill>
                <a:effectLst/>
                <a:latin typeface="Meiryo" panose="020B0604030504040204" pitchFamily="50" charset="-128"/>
                <a:ea typeface="Meiryo" panose="020B0604030504040204" pitchFamily="50" charset="-128"/>
              </a:rPr>
              <a:t>（アクセスキーがなくてもユーザ</a:t>
            </a:r>
            <a:r>
              <a:rPr lang="en-US" altLang="ja-JP" sz="1200" b="1" i="0" dirty="0">
                <a:solidFill>
                  <a:srgbClr val="00B050"/>
                </a:solidFill>
                <a:effectLst/>
                <a:latin typeface="Meiryo" panose="020B0604030504040204" pitchFamily="50" charset="-128"/>
                <a:ea typeface="Meiryo" panose="020B0604030504040204" pitchFamily="50" charset="-128"/>
              </a:rPr>
              <a:t>ID</a:t>
            </a:r>
            <a:r>
              <a:rPr lang="ja-JP" altLang="en-US" sz="1200" b="1" dirty="0">
                <a:solidFill>
                  <a:srgbClr val="00B050"/>
                </a:solidFill>
                <a:latin typeface="Meiryo" panose="020B0604030504040204" pitchFamily="50" charset="-128"/>
                <a:ea typeface="Meiryo" panose="020B0604030504040204" pitchFamily="50" charset="-128"/>
              </a:rPr>
              <a:t>は</a:t>
            </a:r>
            <a:r>
              <a:rPr lang="ja-JP" altLang="en-US" sz="1200" b="1" i="0" dirty="0">
                <a:solidFill>
                  <a:srgbClr val="00B050"/>
                </a:solidFill>
                <a:effectLst/>
                <a:latin typeface="Meiryo" panose="020B0604030504040204" pitchFamily="50" charset="-128"/>
                <a:ea typeface="Meiryo" panose="020B0604030504040204" pitchFamily="50" charset="-128"/>
              </a:rPr>
              <a:t>取得できます。）</a:t>
            </a:r>
          </a:p>
        </p:txBody>
      </p:sp>
      <p:cxnSp>
        <p:nvCxnSpPr>
          <p:cNvPr id="13" name="直線コネクタ 12">
            <a:extLst>
              <a:ext uri="{FF2B5EF4-FFF2-40B4-BE49-F238E27FC236}">
                <a16:creationId xmlns:a16="http://schemas.microsoft.com/office/drawing/2014/main" id="{25867745-90EC-4BA2-9B4C-B57BF801AB8C}"/>
              </a:ext>
            </a:extLst>
          </p:cNvPr>
          <p:cNvCxnSpPr/>
          <p:nvPr/>
        </p:nvCxnSpPr>
        <p:spPr>
          <a:xfrm>
            <a:off x="251999" y="1844824"/>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4DC7AE9-389C-433D-94B8-13593592F4E0}"/>
              </a:ext>
            </a:extLst>
          </p:cNvPr>
          <p:cNvCxnSpPr>
            <a:cxnSpLocks/>
          </p:cNvCxnSpPr>
          <p:nvPr/>
        </p:nvCxnSpPr>
        <p:spPr>
          <a:xfrm>
            <a:off x="4572000" y="1844824"/>
            <a:ext cx="13270" cy="4453383"/>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71B40B1-B2DE-41A4-8EB6-63F678A373CC}"/>
              </a:ext>
            </a:extLst>
          </p:cNvPr>
          <p:cNvCxnSpPr>
            <a:cxnSpLocks/>
          </p:cNvCxnSpPr>
          <p:nvPr/>
        </p:nvCxnSpPr>
        <p:spPr>
          <a:xfrm>
            <a:off x="265270" y="2675764"/>
            <a:ext cx="430672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pic>
        <p:nvPicPr>
          <p:cNvPr id="21" name="図 20" descr="スマートフォンを使っているマイナちゃんのイラスト">
            <a:extLst>
              <a:ext uri="{FF2B5EF4-FFF2-40B4-BE49-F238E27FC236}">
                <a16:creationId xmlns:a16="http://schemas.microsoft.com/office/drawing/2014/main" id="{2CC4AACF-D988-453C-859B-BCBB046303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83010" y="5371850"/>
            <a:ext cx="723392" cy="1250822"/>
          </a:xfrm>
          <a:prstGeom prst="rect">
            <a:avLst/>
          </a:prstGeom>
        </p:spPr>
      </p:pic>
      <p:cxnSp>
        <p:nvCxnSpPr>
          <p:cNvPr id="22" name="直線コネクタ 21">
            <a:extLst>
              <a:ext uri="{FF2B5EF4-FFF2-40B4-BE49-F238E27FC236}">
                <a16:creationId xmlns:a16="http://schemas.microsoft.com/office/drawing/2014/main" id="{F42AA3EE-C1A5-416F-BF66-0A30949CA47E}"/>
              </a:ext>
            </a:extLst>
          </p:cNvPr>
          <p:cNvCxnSpPr>
            <a:cxnSpLocks/>
          </p:cNvCxnSpPr>
          <p:nvPr/>
        </p:nvCxnSpPr>
        <p:spPr>
          <a:xfrm>
            <a:off x="4585270" y="2675764"/>
            <a:ext cx="4306729"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71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descr="テーブル, カレンダー&#10;&#10;自動的に生成された説明">
            <a:extLst>
              <a:ext uri="{FF2B5EF4-FFF2-40B4-BE49-F238E27FC236}">
                <a16:creationId xmlns:a16="http://schemas.microsoft.com/office/drawing/2014/main" id="{5C2D9F54-D4AB-8F1E-A309-18F7A9AD55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417" y="2667676"/>
            <a:ext cx="1641381" cy="3410425"/>
          </a:xfrm>
          <a:prstGeom prst="rect">
            <a:avLst/>
          </a:prstGeom>
          <a:ln>
            <a:solidFill>
              <a:schemeClr val="tx1"/>
            </a:solidFill>
          </a:ln>
        </p:spPr>
      </p:pic>
      <p:sp>
        <p:nvSpPr>
          <p:cNvPr id="2" name="タイトル 1"/>
          <p:cNvSpPr>
            <a:spLocks noGrp="1" noChangeAspect="1"/>
          </p:cNvSpPr>
          <p:nvPr>
            <p:ph type="ctrTitle"/>
          </p:nvPr>
        </p:nvSpPr>
        <p:spPr>
          <a:xfrm>
            <a:off x="1770127" y="482679"/>
            <a:ext cx="5929828" cy="547842"/>
          </a:xfrm>
        </p:spPr>
        <p:txBody>
          <a:bodyPr vert="horz" wrap="none">
            <a:spAutoFit/>
          </a:bodyPr>
          <a:lstStyle/>
          <a:p>
            <a:r>
              <a:rPr lang="ja-JP" altLang="en-US" dirty="0"/>
              <a:t>「ねんきんネット」の登録方法</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pic>
        <p:nvPicPr>
          <p:cNvPr id="9" name="Picture 4">
            <a:extLst>
              <a:ext uri="{FF2B5EF4-FFF2-40B4-BE49-F238E27FC236}">
                <a16:creationId xmlns:a16="http://schemas.microsoft.com/office/drawing/2014/main" id="{39DAFDBD-4028-F6F7-4407-A4F0105E877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41231" y="2651215"/>
            <a:ext cx="1642826" cy="34104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図 4" descr="携帯電話の画面&#10;&#10;説明は自動で生成されたものです">
            <a:extLst>
              <a:ext uri="{FF2B5EF4-FFF2-40B4-BE49-F238E27FC236}">
                <a16:creationId xmlns:a16="http://schemas.microsoft.com/office/drawing/2014/main" id="{D2743B86-00B7-E8B0-618B-598B57F306FE}"/>
              </a:ext>
            </a:extLst>
          </p:cNvPr>
          <p:cNvPicPr>
            <a:picLocks noChangeAspect="1"/>
          </p:cNvPicPr>
          <p:nvPr/>
        </p:nvPicPr>
        <p:blipFill>
          <a:blip r:embed="rId5"/>
          <a:stretch>
            <a:fillRect/>
          </a:stretch>
        </p:blipFill>
        <p:spPr>
          <a:xfrm>
            <a:off x="-98504" y="2438401"/>
            <a:ext cx="3839735" cy="3839735"/>
          </a:xfrm>
          <a:prstGeom prst="rect">
            <a:avLst/>
          </a:prstGeom>
        </p:spPr>
      </p:pic>
      <p:pic>
        <p:nvPicPr>
          <p:cNvPr id="11" name="図 10" descr="グラフィカル ユーザー インターフェイス, アプリケーション&#10;&#10;説明は自動で生成されたものです">
            <a:extLst>
              <a:ext uri="{FF2B5EF4-FFF2-40B4-BE49-F238E27FC236}">
                <a16:creationId xmlns:a16="http://schemas.microsoft.com/office/drawing/2014/main" id="{A83D327B-CEA7-8231-62A7-C483604BBCD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53838" y="2721671"/>
            <a:ext cx="1534337" cy="3204117"/>
          </a:xfrm>
          <a:prstGeom prst="rect">
            <a:avLst/>
          </a:prstGeom>
        </p:spPr>
      </p:pic>
      <p:sp>
        <p:nvSpPr>
          <p:cNvPr id="12" name="四角形: 角を丸くする 11">
            <a:extLst>
              <a:ext uri="{FF2B5EF4-FFF2-40B4-BE49-F238E27FC236}">
                <a16:creationId xmlns:a16="http://schemas.microsoft.com/office/drawing/2014/main" id="{DD702999-A8D7-3D46-BCC8-5B7480902836}"/>
              </a:ext>
            </a:extLst>
          </p:cNvPr>
          <p:cNvSpPr/>
          <p:nvPr/>
        </p:nvSpPr>
        <p:spPr>
          <a:xfrm>
            <a:off x="1682782" y="5056050"/>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四角形: 角を丸くする 12">
            <a:extLst>
              <a:ext uri="{FF2B5EF4-FFF2-40B4-BE49-F238E27FC236}">
                <a16:creationId xmlns:a16="http://schemas.microsoft.com/office/drawing/2014/main" id="{88FB9519-0ECD-427E-0A36-791C5501CF7F}"/>
              </a:ext>
            </a:extLst>
          </p:cNvPr>
          <p:cNvSpPr/>
          <p:nvPr/>
        </p:nvSpPr>
        <p:spPr>
          <a:xfrm>
            <a:off x="3817759" y="3140968"/>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B777A67D-4894-F273-ADDC-EB1E2D414BF8}"/>
              </a:ext>
            </a:extLst>
          </p:cNvPr>
          <p:cNvPicPr>
            <a:picLocks noChangeAspect="1"/>
          </p:cNvPicPr>
          <p:nvPr/>
        </p:nvPicPr>
        <p:blipFill>
          <a:blip r:embed="rId7"/>
          <a:stretch>
            <a:fillRect/>
          </a:stretch>
        </p:blipFill>
        <p:spPr>
          <a:xfrm>
            <a:off x="1749232" y="2678500"/>
            <a:ext cx="134977" cy="134977"/>
          </a:xfrm>
          <a:prstGeom prst="rect">
            <a:avLst/>
          </a:prstGeom>
        </p:spPr>
      </p:pic>
      <p:sp>
        <p:nvSpPr>
          <p:cNvPr id="15" name="矢印: 右 14">
            <a:extLst>
              <a:ext uri="{FF2B5EF4-FFF2-40B4-BE49-F238E27FC236}">
                <a16:creationId xmlns:a16="http://schemas.microsoft.com/office/drawing/2014/main" id="{E9AA2815-DA67-BA08-DB55-979FFA965CE6}"/>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6" name="字幕 14">
            <a:extLst>
              <a:ext uri="{FF2B5EF4-FFF2-40B4-BE49-F238E27FC236}">
                <a16:creationId xmlns:a16="http://schemas.microsoft.com/office/drawing/2014/main" id="{AD8F110D-F2A5-5B87-D812-F4F6872A15A6}"/>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Android</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sp>
        <p:nvSpPr>
          <p:cNvPr id="17" name="テキスト ボックス 16">
            <a:extLst>
              <a:ext uri="{FF2B5EF4-FFF2-40B4-BE49-F238E27FC236}">
                <a16:creationId xmlns:a16="http://schemas.microsoft.com/office/drawing/2014/main" id="{5A59481E-EC44-9786-77A1-DD30BE4ECF3A}"/>
              </a:ext>
            </a:extLst>
          </p:cNvPr>
          <p:cNvSpPr txBox="1"/>
          <p:nvPr/>
        </p:nvSpPr>
        <p:spPr>
          <a:xfrm>
            <a:off x="5940152" y="1803593"/>
            <a:ext cx="540000" cy="523220"/>
          </a:xfrm>
          <a:prstGeom prst="rect">
            <a:avLst/>
          </a:prstGeom>
          <a:noFill/>
        </p:spPr>
        <p:txBody>
          <a:bodyPr wrap="square" rtlCol="0" anchor="ctr">
            <a:spAutoFit/>
          </a:bodyPr>
          <a:lstStyle/>
          <a:p>
            <a:r>
              <a:rPr lang="ja-JP" altLang="en-US" sz="2800" b="1" dirty="0">
                <a:solidFill>
                  <a:srgbClr val="009650"/>
                </a:solidFill>
                <a:latin typeface="Meiryo" charset="-128"/>
                <a:ea typeface="Meiryo" charset="-128"/>
                <a:cs typeface="Meiryo" charset="-128"/>
              </a:rPr>
              <a:t>❸</a:t>
            </a:r>
            <a:endParaRPr lang="en-US" altLang="ja-JP" sz="2800" b="1" dirty="0">
              <a:solidFill>
                <a:srgbClr val="009650"/>
              </a:solidFill>
              <a:latin typeface="Meiryo" charset="-128"/>
              <a:ea typeface="Meiryo" charset="-128"/>
              <a:cs typeface="Meiryo" charset="-128"/>
            </a:endParaRPr>
          </a:p>
        </p:txBody>
      </p:sp>
      <p:sp>
        <p:nvSpPr>
          <p:cNvPr id="18" name="テキスト ボックス 17">
            <a:extLst>
              <a:ext uri="{FF2B5EF4-FFF2-40B4-BE49-F238E27FC236}">
                <a16:creationId xmlns:a16="http://schemas.microsoft.com/office/drawing/2014/main" id="{5C6237FE-4635-782E-F7FE-0367163C63E9}"/>
              </a:ext>
            </a:extLst>
          </p:cNvPr>
          <p:cNvSpPr txBox="1"/>
          <p:nvPr/>
        </p:nvSpPr>
        <p:spPr>
          <a:xfrm>
            <a:off x="3173134" y="1844824"/>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❷</a:t>
            </a:r>
            <a:endParaRPr lang="en-US" altLang="ja-JP" sz="2800" b="1" dirty="0">
              <a:solidFill>
                <a:srgbClr val="009650"/>
              </a:solidFill>
              <a:latin typeface="Meiryo" charset="-128"/>
              <a:ea typeface="Meiryo" charset="-128"/>
              <a:cs typeface="Meiryo" charset="-128"/>
            </a:endParaRPr>
          </a:p>
        </p:txBody>
      </p:sp>
      <p:sp>
        <p:nvSpPr>
          <p:cNvPr id="19" name="テキスト ボックス 18">
            <a:extLst>
              <a:ext uri="{FF2B5EF4-FFF2-40B4-BE49-F238E27FC236}">
                <a16:creationId xmlns:a16="http://schemas.microsoft.com/office/drawing/2014/main" id="{8AD63943-0C2D-76D5-FF52-E08F9C32F3B1}"/>
              </a:ext>
            </a:extLst>
          </p:cNvPr>
          <p:cNvSpPr txBox="1"/>
          <p:nvPr/>
        </p:nvSpPr>
        <p:spPr>
          <a:xfrm>
            <a:off x="403237" y="1836113"/>
            <a:ext cx="540000" cy="523220"/>
          </a:xfrm>
          <a:prstGeom prst="rect">
            <a:avLst/>
          </a:prstGeom>
          <a:noFill/>
        </p:spPr>
        <p:txBody>
          <a:bodyPr wrap="square" rtlCol="0">
            <a:spAutoFit/>
          </a:bodyPr>
          <a:lstStyle/>
          <a:p>
            <a:r>
              <a:rPr lang="ja-JP" altLang="en-US" sz="2800" b="1" dirty="0">
                <a:solidFill>
                  <a:srgbClr val="009650"/>
                </a:solidFill>
                <a:latin typeface="Meiryo" charset="-128"/>
                <a:ea typeface="Meiryo" charset="-128"/>
                <a:cs typeface="Meiryo" charset="-128"/>
              </a:rPr>
              <a:t>❶</a:t>
            </a:r>
            <a:endParaRPr lang="en-US" altLang="ja-JP" sz="2800" b="1" dirty="0">
              <a:solidFill>
                <a:srgbClr val="009650"/>
              </a:solidFill>
              <a:latin typeface="Meiryo" charset="-128"/>
              <a:ea typeface="Meiryo" charset="-128"/>
              <a:cs typeface="Meiryo" charset="-128"/>
            </a:endParaRPr>
          </a:p>
        </p:txBody>
      </p:sp>
      <p:sp>
        <p:nvSpPr>
          <p:cNvPr id="21" name="テキスト ボックス 20">
            <a:extLst>
              <a:ext uri="{FF2B5EF4-FFF2-40B4-BE49-F238E27FC236}">
                <a16:creationId xmlns:a16="http://schemas.microsoft.com/office/drawing/2014/main" id="{671AD8BE-1BAB-6C43-67A9-BACE53A49CEF}"/>
              </a:ext>
            </a:extLst>
          </p:cNvPr>
          <p:cNvSpPr txBox="1"/>
          <p:nvPr/>
        </p:nvSpPr>
        <p:spPr>
          <a:xfrm>
            <a:off x="878376" y="1980129"/>
            <a:ext cx="2681366" cy="584775"/>
          </a:xfrm>
          <a:prstGeom prst="rect">
            <a:avLst/>
          </a:prstGeom>
          <a:noFill/>
        </p:spPr>
        <p:txBody>
          <a:bodyPr wrap="square" lIns="91440" tIns="45720" rIns="91440" bIns="45720" rtlCol="0" anchor="t">
            <a:spAutoFit/>
          </a:bodyPr>
          <a:lstStyle/>
          <a:p>
            <a:r>
              <a:rPr lang="en-US" altLang="ja-JP" sz="1600" b="1" dirty="0">
                <a:latin typeface="メイリオ"/>
                <a:ea typeface="メイリオ"/>
              </a:rPr>
              <a:t>Chrome</a:t>
            </a:r>
            <a:r>
              <a:rPr lang="ja-JP" altLang="en-US" sz="1600" b="1" dirty="0">
                <a:latin typeface="メイリオ"/>
                <a:ea typeface="メイリオ"/>
              </a:rPr>
              <a:t>「　　」</a:t>
            </a:r>
            <a:endParaRPr lang="en-US" altLang="ja-JP" sz="1600" b="1" dirty="0">
              <a:latin typeface="メイリオ"/>
              <a:ea typeface="メイリオ"/>
            </a:endParaRPr>
          </a:p>
          <a:p>
            <a:r>
              <a:rPr lang="ja-JP" altLang="en-US" sz="1600" b="1" dirty="0">
                <a:latin typeface="メイリオ"/>
                <a:ea typeface="メイリオ"/>
              </a:rPr>
              <a:t>を押す</a:t>
            </a:r>
            <a:endParaRPr lang="en-US" altLang="ja-JP" sz="1600" b="1" dirty="0">
              <a:latin typeface="メイリオ"/>
              <a:ea typeface="メイリオ"/>
            </a:endParaRPr>
          </a:p>
        </p:txBody>
      </p:sp>
      <p:sp>
        <p:nvSpPr>
          <p:cNvPr id="22" name="テキスト ボックス 21">
            <a:extLst>
              <a:ext uri="{FF2B5EF4-FFF2-40B4-BE49-F238E27FC236}">
                <a16:creationId xmlns:a16="http://schemas.microsoft.com/office/drawing/2014/main" id="{38F7F14C-9CC7-AC1B-98C9-23C16A112E2E}"/>
              </a:ext>
            </a:extLst>
          </p:cNvPr>
          <p:cNvSpPr txBox="1"/>
          <p:nvPr/>
        </p:nvSpPr>
        <p:spPr>
          <a:xfrm>
            <a:off x="3693943" y="1916832"/>
            <a:ext cx="2523023" cy="584775"/>
          </a:xfrm>
          <a:prstGeom prst="rect">
            <a:avLst/>
          </a:prstGeom>
          <a:noFill/>
        </p:spPr>
        <p:txBody>
          <a:bodyPr wrap="square" lIns="91440" tIns="45720" rIns="91440" bIns="45720" rtlCol="0" anchor="t">
            <a:spAutoFit/>
          </a:bodyPr>
          <a:lstStyle/>
          <a:p>
            <a:r>
              <a:rPr lang="ja-JP" altLang="en-US" sz="1600" b="1" dirty="0">
                <a:latin typeface="メイリオ" panose="020B0604030504040204" pitchFamily="50" charset="-128"/>
                <a:ea typeface="メイリオ" panose="020B0604030504040204" pitchFamily="50" charset="-128"/>
              </a:rPr>
              <a:t>検索用の枠を押す</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（赤枠内）</a:t>
            </a:r>
            <a:endParaRPr lang="en-US" altLang="ja-JP" sz="1600" b="1"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99DB6782-2C34-05F3-8112-D3DA2E72F8C7}"/>
              </a:ext>
            </a:extLst>
          </p:cNvPr>
          <p:cNvSpPr txBox="1"/>
          <p:nvPr/>
        </p:nvSpPr>
        <p:spPr>
          <a:xfrm>
            <a:off x="6469637" y="1877923"/>
            <a:ext cx="2365415" cy="584775"/>
          </a:xfrm>
          <a:prstGeom prst="rect">
            <a:avLst/>
          </a:prstGeom>
          <a:noFill/>
        </p:spPr>
        <p:txBody>
          <a:bodyPr wrap="square" lIns="91440" tIns="45720" rIns="91440" bIns="45720" rtlCol="0" anchor="t">
            <a:spAutoFit/>
          </a:bodyPr>
          <a:lstStyle/>
          <a:p>
            <a:r>
              <a:rPr lang="ja-JP" altLang="en-US" sz="1600" b="1" dirty="0">
                <a:latin typeface="メイリオ"/>
                <a:ea typeface="メイリオ"/>
              </a:rPr>
              <a:t>「ねんきんネット」</a:t>
            </a:r>
            <a:endParaRPr lang="en-US" altLang="ja-JP" sz="1600" b="1" dirty="0">
              <a:latin typeface="メイリオ"/>
              <a:ea typeface="メイリオ"/>
            </a:endParaRPr>
          </a:p>
          <a:p>
            <a:r>
              <a:rPr lang="ja-JP" altLang="en-US" sz="1600" b="1" dirty="0">
                <a:latin typeface="メイリオ"/>
                <a:ea typeface="メイリオ"/>
              </a:rPr>
              <a:t>と入力</a:t>
            </a:r>
            <a:endParaRPr lang="en-US" altLang="ja-JP" sz="1600" b="1" dirty="0">
              <a:latin typeface="メイリオ"/>
              <a:ea typeface="メイリオ"/>
            </a:endParaRPr>
          </a:p>
        </p:txBody>
      </p:sp>
      <p:pic>
        <p:nvPicPr>
          <p:cNvPr id="24" name="図 23" descr="アイコン&#10;&#10;中程度の精度で自動的に生成された説明">
            <a:extLst>
              <a:ext uri="{FF2B5EF4-FFF2-40B4-BE49-F238E27FC236}">
                <a16:creationId xmlns:a16="http://schemas.microsoft.com/office/drawing/2014/main" id="{10BA79CD-E9EF-CF4A-A157-D7583DFAEC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016917" y="1918503"/>
            <a:ext cx="401067" cy="401067"/>
          </a:xfrm>
          <a:prstGeom prst="rect">
            <a:avLst/>
          </a:prstGeom>
        </p:spPr>
      </p:pic>
      <p:grpSp>
        <p:nvGrpSpPr>
          <p:cNvPr id="25" name="図形グループ 108">
            <a:extLst>
              <a:ext uri="{FF2B5EF4-FFF2-40B4-BE49-F238E27FC236}">
                <a16:creationId xmlns:a16="http://schemas.microsoft.com/office/drawing/2014/main" id="{EA83A00F-5627-73AF-CB25-B8DCB79016F7}"/>
              </a:ext>
            </a:extLst>
          </p:cNvPr>
          <p:cNvGrpSpPr/>
          <p:nvPr/>
        </p:nvGrpSpPr>
        <p:grpSpPr>
          <a:xfrm>
            <a:off x="1459599" y="4869160"/>
            <a:ext cx="296587" cy="293005"/>
            <a:chOff x="2897417" y="3995693"/>
            <a:chExt cx="296587" cy="293005"/>
          </a:xfrm>
        </p:grpSpPr>
        <p:sp>
          <p:nvSpPr>
            <p:cNvPr id="26" name="円/楕円 114">
              <a:extLst>
                <a:ext uri="{FF2B5EF4-FFF2-40B4-BE49-F238E27FC236}">
                  <a16:creationId xmlns:a16="http://schemas.microsoft.com/office/drawing/2014/main" id="{1FE77F83-7E3B-31E6-182F-90E23BFBD677}"/>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E00308E0-BE11-CCCB-674A-F2B04B3FFF9C}"/>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a:solidFill>
                  <a:srgbClr val="009650"/>
                </a:solidFill>
                <a:latin typeface="Meiryo" charset="-128"/>
                <a:ea typeface="Meiryo" charset="-128"/>
                <a:cs typeface="Meiryo" charset="-128"/>
              </a:endParaRPr>
            </a:p>
          </p:txBody>
        </p:sp>
      </p:grpSp>
      <p:grpSp>
        <p:nvGrpSpPr>
          <p:cNvPr id="28" name="図形グループ 93">
            <a:extLst>
              <a:ext uri="{FF2B5EF4-FFF2-40B4-BE49-F238E27FC236}">
                <a16:creationId xmlns:a16="http://schemas.microsoft.com/office/drawing/2014/main" id="{14B5E4E0-BCA9-8721-610E-D1838C562B8A}"/>
              </a:ext>
            </a:extLst>
          </p:cNvPr>
          <p:cNvGrpSpPr/>
          <p:nvPr/>
        </p:nvGrpSpPr>
        <p:grpSpPr>
          <a:xfrm>
            <a:off x="3592938" y="2907852"/>
            <a:ext cx="296586" cy="293005"/>
            <a:chOff x="3546641" y="3995693"/>
            <a:chExt cx="296586" cy="293005"/>
          </a:xfrm>
        </p:grpSpPr>
        <p:sp>
          <p:nvSpPr>
            <p:cNvPr id="29" name="円/楕円 106">
              <a:extLst>
                <a:ext uri="{FF2B5EF4-FFF2-40B4-BE49-F238E27FC236}">
                  <a16:creationId xmlns:a16="http://schemas.microsoft.com/office/drawing/2014/main" id="{D5E929FD-BFA2-9513-5C72-6602BB0DCF55}"/>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107">
              <a:extLst>
                <a:ext uri="{FF2B5EF4-FFF2-40B4-BE49-F238E27FC236}">
                  <a16:creationId xmlns:a16="http://schemas.microsoft.com/office/drawing/2014/main" id="{EE401051-1466-D5D3-3AD7-7FE0205BD18C}"/>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四角形: 角を丸くする 30">
            <a:extLst>
              <a:ext uri="{FF2B5EF4-FFF2-40B4-BE49-F238E27FC236}">
                <a16:creationId xmlns:a16="http://schemas.microsoft.com/office/drawing/2014/main" id="{AD254F4E-07F6-7040-71FC-3D13A6F9AD85}"/>
              </a:ext>
            </a:extLst>
          </p:cNvPr>
          <p:cNvSpPr/>
          <p:nvPr/>
        </p:nvSpPr>
        <p:spPr>
          <a:xfrm>
            <a:off x="6696591" y="2811726"/>
            <a:ext cx="1198766" cy="180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矢印: 右 31">
            <a:extLst>
              <a:ext uri="{FF2B5EF4-FFF2-40B4-BE49-F238E27FC236}">
                <a16:creationId xmlns:a16="http://schemas.microsoft.com/office/drawing/2014/main" id="{9A522076-1AE4-AF3F-8220-0F515C666DCA}"/>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grpSp>
        <p:nvGrpSpPr>
          <p:cNvPr id="33" name="図形グループ 69">
            <a:extLst>
              <a:ext uri="{FF2B5EF4-FFF2-40B4-BE49-F238E27FC236}">
                <a16:creationId xmlns:a16="http://schemas.microsoft.com/office/drawing/2014/main" id="{D3E39895-F5C6-3F34-098D-CD3A2A556F3E}"/>
              </a:ext>
            </a:extLst>
          </p:cNvPr>
          <p:cNvGrpSpPr/>
          <p:nvPr/>
        </p:nvGrpSpPr>
        <p:grpSpPr>
          <a:xfrm>
            <a:off x="6400005" y="2666974"/>
            <a:ext cx="296586" cy="293005"/>
            <a:chOff x="4232441" y="3995693"/>
            <a:chExt cx="296586" cy="293005"/>
          </a:xfrm>
        </p:grpSpPr>
        <p:sp>
          <p:nvSpPr>
            <p:cNvPr id="34" name="円/楕円 70">
              <a:extLst>
                <a:ext uri="{FF2B5EF4-FFF2-40B4-BE49-F238E27FC236}">
                  <a16:creationId xmlns:a16="http://schemas.microsoft.com/office/drawing/2014/main" id="{E348BAE6-9D9A-6F3B-A466-41C90E1DD63D}"/>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71">
              <a:extLst>
                <a:ext uri="{FF2B5EF4-FFF2-40B4-BE49-F238E27FC236}">
                  <a16:creationId xmlns:a16="http://schemas.microsoft.com/office/drawing/2014/main" id="{5C9E227F-DE33-1CC6-B677-CAD2B3795B63}"/>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56882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descr="グラフィカル ユーザー インターフェイス&#10;&#10;自動的に生成された説明">
            <a:extLst>
              <a:ext uri="{FF2B5EF4-FFF2-40B4-BE49-F238E27FC236}">
                <a16:creationId xmlns:a16="http://schemas.microsoft.com/office/drawing/2014/main" id="{35AC95B7-8749-4D11-6C43-A4CB45163E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1602" y="2671088"/>
            <a:ext cx="1637053" cy="3401431"/>
          </a:xfrm>
          <a:prstGeom prst="rect">
            <a:avLst/>
          </a:prstGeom>
          <a:ln>
            <a:solidFill>
              <a:schemeClr val="tx1"/>
            </a:solidFill>
          </a:ln>
        </p:spPr>
      </p:pic>
      <p:pic>
        <p:nvPicPr>
          <p:cNvPr id="27" name="図 26" descr="グラフィカル ユーザー インターフェイス, テキスト, アプリケーション, メール&#10;&#10;自動的に生成された説明">
            <a:extLst>
              <a:ext uri="{FF2B5EF4-FFF2-40B4-BE49-F238E27FC236}">
                <a16:creationId xmlns:a16="http://schemas.microsoft.com/office/drawing/2014/main" id="{92634463-9A3E-0F34-C1A9-099C50E691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34786" y="2636909"/>
            <a:ext cx="1637053" cy="3401431"/>
          </a:xfrm>
          <a:prstGeom prst="rect">
            <a:avLst/>
          </a:prstGeom>
          <a:ln>
            <a:solidFill>
              <a:schemeClr val="tx1"/>
            </a:solidFill>
          </a:ln>
        </p:spPr>
      </p:pic>
      <p:pic>
        <p:nvPicPr>
          <p:cNvPr id="26" name="図 25" descr="テーブル, カレンダー&#10;&#10;自動的に生成された説明">
            <a:extLst>
              <a:ext uri="{FF2B5EF4-FFF2-40B4-BE49-F238E27FC236}">
                <a16:creationId xmlns:a16="http://schemas.microsoft.com/office/drawing/2014/main" id="{652B79A5-98D3-9628-504F-3F0A4828612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1532" y="2636911"/>
            <a:ext cx="1637052" cy="3401429"/>
          </a:xfrm>
          <a:prstGeom prst="rect">
            <a:avLst/>
          </a:prstGeom>
          <a:ln>
            <a:solidFill>
              <a:schemeClr val="tx1"/>
            </a:solidFill>
          </a:ln>
        </p:spPr>
      </p:pic>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5" name="テキスト ボックス 4">
            <a:extLst>
              <a:ext uri="{FF2B5EF4-FFF2-40B4-BE49-F238E27FC236}">
                <a16:creationId xmlns:a16="http://schemas.microsoft.com/office/drawing/2014/main" id="{F83A7A14-AC45-6941-EA5D-BB3A4E0C7A0E}"/>
              </a:ext>
            </a:extLst>
          </p:cNvPr>
          <p:cNvSpPr txBox="1"/>
          <p:nvPr/>
        </p:nvSpPr>
        <p:spPr>
          <a:xfrm>
            <a:off x="3173134" y="1954832"/>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❺</a:t>
            </a:r>
            <a:endParaRPr lang="en-US" altLang="ja-JP" sz="2800" b="1" dirty="0">
              <a:solidFill>
                <a:srgbClr val="009650"/>
              </a:solidFill>
              <a:latin typeface="Meiryo" charset="-128"/>
              <a:ea typeface="Meiryo" charset="-128"/>
              <a:cs typeface="Meiryo" charset="-128"/>
            </a:endParaRPr>
          </a:p>
        </p:txBody>
      </p:sp>
      <p:sp>
        <p:nvSpPr>
          <p:cNvPr id="6" name="テキスト ボックス 5">
            <a:extLst>
              <a:ext uri="{FF2B5EF4-FFF2-40B4-BE49-F238E27FC236}">
                <a16:creationId xmlns:a16="http://schemas.microsoft.com/office/drawing/2014/main" id="{AD3CB71C-193C-FF2A-5919-48C7750A3538}"/>
              </a:ext>
            </a:extLst>
          </p:cNvPr>
          <p:cNvSpPr txBox="1"/>
          <p:nvPr/>
        </p:nvSpPr>
        <p:spPr>
          <a:xfrm>
            <a:off x="403237" y="1931336"/>
            <a:ext cx="540000" cy="458587"/>
          </a:xfrm>
          <a:prstGeom prst="rect">
            <a:avLst/>
          </a:prstGeom>
          <a:noFill/>
        </p:spPr>
        <p:txBody>
          <a:bodyPr wrap="square" rtlCol="0">
            <a:spAutoFit/>
          </a:bodyPr>
          <a:lstStyle/>
          <a:p>
            <a:pPr>
              <a:lnSpc>
                <a:spcPct val="80000"/>
              </a:lnSpc>
            </a:pPr>
            <a:r>
              <a:rPr lang="ja-JP" altLang="en-US" sz="2800" b="1" dirty="0">
                <a:solidFill>
                  <a:srgbClr val="009650"/>
                </a:solidFill>
                <a:latin typeface="Meiryo" charset="-128"/>
                <a:ea typeface="Meiryo" charset="-128"/>
                <a:cs typeface="Meiryo" charset="-128"/>
              </a:rPr>
              <a:t>❹</a:t>
            </a:r>
            <a:endParaRPr lang="en-US" altLang="ja-JP" sz="2800" b="1" dirty="0">
              <a:solidFill>
                <a:srgbClr val="009650"/>
              </a:solidFill>
              <a:latin typeface="Meiryo" charset="-128"/>
              <a:ea typeface="Meiryo" charset="-128"/>
              <a:cs typeface="Meiryo" charset="-128"/>
            </a:endParaRPr>
          </a:p>
        </p:txBody>
      </p:sp>
      <p:sp>
        <p:nvSpPr>
          <p:cNvPr id="7" name="四角形: 角を丸くする 6">
            <a:extLst>
              <a:ext uri="{FF2B5EF4-FFF2-40B4-BE49-F238E27FC236}">
                <a16:creationId xmlns:a16="http://schemas.microsoft.com/office/drawing/2014/main" id="{374E65B5-F5BE-4372-B9DE-B333A4C97A41}"/>
              </a:ext>
            </a:extLst>
          </p:cNvPr>
          <p:cNvSpPr/>
          <p:nvPr/>
        </p:nvSpPr>
        <p:spPr>
          <a:xfrm>
            <a:off x="2267744" y="5589240"/>
            <a:ext cx="352051"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矢印: 右 7">
            <a:extLst>
              <a:ext uri="{FF2B5EF4-FFF2-40B4-BE49-F238E27FC236}">
                <a16:creationId xmlns:a16="http://schemas.microsoft.com/office/drawing/2014/main" id="{BAE104CE-17F7-B760-84F0-944B13558EBD}"/>
              </a:ext>
            </a:extLst>
          </p:cNvPr>
          <p:cNvSpPr/>
          <p:nvPr/>
        </p:nvSpPr>
        <p:spPr>
          <a:xfrm>
            <a:off x="5682375"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3" name="テキスト ボックス 12">
            <a:extLst>
              <a:ext uri="{FF2B5EF4-FFF2-40B4-BE49-F238E27FC236}">
                <a16:creationId xmlns:a16="http://schemas.microsoft.com/office/drawing/2014/main" id="{20B0304D-827D-24AF-B56E-3ADA2A307938}"/>
              </a:ext>
            </a:extLst>
          </p:cNvPr>
          <p:cNvSpPr txBox="1"/>
          <p:nvPr/>
        </p:nvSpPr>
        <p:spPr>
          <a:xfrm>
            <a:off x="878377" y="1988770"/>
            <a:ext cx="2190498" cy="553998"/>
          </a:xfrm>
          <a:prstGeom prst="rect">
            <a:avLst/>
          </a:prstGeom>
          <a:noFill/>
        </p:spPr>
        <p:txBody>
          <a:bodyPr wrap="square" lIns="91440" tIns="45720" rIns="91440" bIns="45720" rtlCol="0" anchor="t">
            <a:spAutoFit/>
          </a:bodyPr>
          <a:lstStyle/>
          <a:p>
            <a:r>
              <a:rPr lang="ja-JP" altLang="en-US" sz="1500" b="1" dirty="0">
                <a:latin typeface="メイリオ"/>
                <a:ea typeface="メイリオ"/>
              </a:rPr>
              <a:t>画面右下のボタン</a:t>
            </a:r>
            <a:endParaRPr lang="en-US" altLang="ja-JP" sz="1500" b="1" dirty="0">
              <a:latin typeface="メイリオ"/>
              <a:ea typeface="メイリオ"/>
            </a:endParaRPr>
          </a:p>
          <a:p>
            <a:r>
              <a:rPr lang="ja-JP" altLang="en-US" sz="1500" b="1" dirty="0">
                <a:latin typeface="メイリオ"/>
                <a:ea typeface="メイリオ"/>
              </a:rPr>
              <a:t>「　　」を押す</a:t>
            </a:r>
            <a:endParaRPr lang="en-US" altLang="ja-JP" sz="1500" b="1" dirty="0">
              <a:latin typeface="メイリオ"/>
              <a:ea typeface="メイリオ"/>
            </a:endParaRPr>
          </a:p>
        </p:txBody>
      </p:sp>
      <p:sp>
        <p:nvSpPr>
          <p:cNvPr id="14" name="テキスト ボックス 13">
            <a:extLst>
              <a:ext uri="{FF2B5EF4-FFF2-40B4-BE49-F238E27FC236}">
                <a16:creationId xmlns:a16="http://schemas.microsoft.com/office/drawing/2014/main" id="{37E72D1F-017B-08CA-3157-4F656A9A6B0D}"/>
              </a:ext>
            </a:extLst>
          </p:cNvPr>
          <p:cNvSpPr txBox="1"/>
          <p:nvPr/>
        </p:nvSpPr>
        <p:spPr>
          <a:xfrm>
            <a:off x="3612340" y="1987450"/>
            <a:ext cx="2687643" cy="553998"/>
          </a:xfrm>
          <a:prstGeom prst="rect">
            <a:avLst/>
          </a:prstGeom>
          <a:noFill/>
        </p:spPr>
        <p:txBody>
          <a:bodyPr wrap="square" lIns="91440" tIns="45720" rIns="91440" bIns="45720" rtlCol="0" anchor="t">
            <a:spAutoFit/>
          </a:bodyPr>
          <a:lstStyle/>
          <a:p>
            <a:r>
              <a:rPr lang="ja-JP" altLang="en-US" sz="1500" b="1" dirty="0">
                <a:latin typeface="メイリオ" panose="020B0604030504040204" pitchFamily="50" charset="-128"/>
                <a:ea typeface="メイリオ" panose="020B0604030504040204" pitchFamily="50" charset="-128"/>
              </a:rPr>
              <a:t>検索結果の中から</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「ねんきんネット」を押す</a:t>
            </a:r>
            <a:endParaRPr lang="en-US" altLang="ja-JP" sz="15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D56286E-69D5-B47B-A776-DC4F641C6D81}"/>
              </a:ext>
            </a:extLst>
          </p:cNvPr>
          <p:cNvSpPr txBox="1"/>
          <p:nvPr/>
        </p:nvSpPr>
        <p:spPr>
          <a:xfrm>
            <a:off x="6299984" y="1844824"/>
            <a:ext cx="2336212" cy="754053"/>
          </a:xfrm>
          <a:prstGeom prst="rect">
            <a:avLst/>
          </a:prstGeom>
          <a:noFill/>
        </p:spPr>
        <p:txBody>
          <a:bodyPr wrap="square" lIns="91440" tIns="45720" rIns="91440" bIns="45720" rtlCol="0" anchor="t">
            <a:spAutoFit/>
          </a:bodyPr>
          <a:lstStyle/>
          <a:p>
            <a:r>
              <a:rPr lang="ja-JP" altLang="en-US" sz="2800" b="1" dirty="0">
                <a:solidFill>
                  <a:srgbClr val="009650"/>
                </a:solidFill>
                <a:latin typeface="メイリオ"/>
                <a:ea typeface="メイリオ"/>
              </a:rPr>
              <a:t>❻</a:t>
            </a:r>
            <a:r>
              <a:rPr lang="ja-JP" altLang="en-US" sz="1500" b="1" dirty="0">
                <a:latin typeface="メイリオ"/>
                <a:ea typeface="メイリオ"/>
              </a:rPr>
              <a:t>「ねんきんネット」　</a:t>
            </a:r>
            <a:endParaRPr lang="en-US" altLang="ja-JP" sz="1500" b="1" dirty="0">
              <a:latin typeface="メイリオ"/>
              <a:ea typeface="メイリオ"/>
            </a:endParaRPr>
          </a:p>
          <a:p>
            <a:r>
              <a:rPr lang="ja-JP" altLang="en-US" sz="1500" b="1" dirty="0">
                <a:latin typeface="メイリオ"/>
                <a:ea typeface="メイリオ"/>
              </a:rPr>
              <a:t>　　を表示</a:t>
            </a:r>
          </a:p>
        </p:txBody>
      </p:sp>
      <p:sp>
        <p:nvSpPr>
          <p:cNvPr id="16" name="矢印: 右 15">
            <a:extLst>
              <a:ext uri="{FF2B5EF4-FFF2-40B4-BE49-F238E27FC236}">
                <a16:creationId xmlns:a16="http://schemas.microsoft.com/office/drawing/2014/main" id="{8AB331F0-171C-7AEB-8BAD-D8FE537D0947}"/>
              </a:ext>
            </a:extLst>
          </p:cNvPr>
          <p:cNvSpPr/>
          <p:nvPr/>
        </p:nvSpPr>
        <p:spPr>
          <a:xfrm>
            <a:off x="2923199" y="4682270"/>
            <a:ext cx="535724" cy="373780"/>
          </a:xfrm>
          <a:prstGeom prst="rightArrow">
            <a:avLst>
              <a:gd name="adj1" fmla="val 37318"/>
              <a:gd name="adj2" fmla="val 5951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17" name="四角形: 角を丸くする 16">
            <a:extLst>
              <a:ext uri="{FF2B5EF4-FFF2-40B4-BE49-F238E27FC236}">
                <a16:creationId xmlns:a16="http://schemas.microsoft.com/office/drawing/2014/main" id="{DB672193-916D-7C07-EFB1-1A88FC15F883}"/>
              </a:ext>
            </a:extLst>
          </p:cNvPr>
          <p:cNvSpPr/>
          <p:nvPr/>
        </p:nvSpPr>
        <p:spPr>
          <a:xfrm>
            <a:off x="3734786" y="3524827"/>
            <a:ext cx="1642826" cy="6250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92">
            <a:extLst>
              <a:ext uri="{FF2B5EF4-FFF2-40B4-BE49-F238E27FC236}">
                <a16:creationId xmlns:a16="http://schemas.microsoft.com/office/drawing/2014/main" id="{C3C87C4D-CFC7-B7D4-4DB4-58104F20005D}"/>
              </a:ext>
            </a:extLst>
          </p:cNvPr>
          <p:cNvSpPr/>
          <p:nvPr/>
        </p:nvSpPr>
        <p:spPr>
          <a:xfrm>
            <a:off x="2613814" y="5397393"/>
            <a:ext cx="296586" cy="293005"/>
          </a:xfrm>
          <a:custGeom>
            <a:avLst/>
            <a:gdLst/>
            <a:ahLst/>
            <a:cxnLst/>
            <a:rect l="l" t="t" r="r" b="b"/>
            <a:pathLst>
              <a:path w="296586" h="293005">
                <a:moveTo>
                  <a:pt x="144224" y="102715"/>
                </a:moveTo>
                <a:lnTo>
                  <a:pt x="144224" y="158060"/>
                </a:lnTo>
                <a:lnTo>
                  <a:pt x="100924" y="158060"/>
                </a:lnTo>
                <a:close/>
                <a:moveTo>
                  <a:pt x="149595" y="46392"/>
                </a:moveTo>
                <a:lnTo>
                  <a:pt x="62996" y="153991"/>
                </a:lnTo>
                <a:lnTo>
                  <a:pt x="62996" y="190616"/>
                </a:lnTo>
                <a:lnTo>
                  <a:pt x="144224" y="190616"/>
                </a:lnTo>
                <a:lnTo>
                  <a:pt x="144224" y="241078"/>
                </a:lnTo>
                <a:lnTo>
                  <a:pt x="187686" y="241078"/>
                </a:lnTo>
                <a:lnTo>
                  <a:pt x="187686" y="190616"/>
                </a:lnTo>
                <a:lnTo>
                  <a:pt x="212592" y="190616"/>
                </a:lnTo>
                <a:lnTo>
                  <a:pt x="212592" y="158060"/>
                </a:lnTo>
                <a:lnTo>
                  <a:pt x="187686" y="158060"/>
                </a:lnTo>
                <a:lnTo>
                  <a:pt x="187686" y="46392"/>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83">
            <a:extLst>
              <a:ext uri="{FF2B5EF4-FFF2-40B4-BE49-F238E27FC236}">
                <a16:creationId xmlns:a16="http://schemas.microsoft.com/office/drawing/2014/main" id="{5275B16D-2961-4AD1-DB4B-9EF4CD9B6BA4}"/>
              </a:ext>
            </a:extLst>
          </p:cNvPr>
          <p:cNvSpPr/>
          <p:nvPr/>
        </p:nvSpPr>
        <p:spPr>
          <a:xfrm>
            <a:off x="3445912" y="3339185"/>
            <a:ext cx="296586" cy="293005"/>
          </a:xfrm>
          <a:custGeom>
            <a:avLst/>
            <a:gdLst/>
            <a:ahLst/>
            <a:cxnLst/>
            <a:rect l="l" t="t" r="r" b="b"/>
            <a:pathLst>
              <a:path w="296586" h="293005">
                <a:moveTo>
                  <a:pt x="93273" y="51601"/>
                </a:moveTo>
                <a:lnTo>
                  <a:pt x="93273" y="159688"/>
                </a:lnTo>
                <a:cubicBezTo>
                  <a:pt x="107272" y="154153"/>
                  <a:pt x="121923" y="151386"/>
                  <a:pt x="137224" y="151386"/>
                </a:cubicBezTo>
                <a:cubicBezTo>
                  <a:pt x="149378" y="151386"/>
                  <a:pt x="158494" y="153719"/>
                  <a:pt x="164571" y="158386"/>
                </a:cubicBezTo>
                <a:cubicBezTo>
                  <a:pt x="169889" y="162509"/>
                  <a:pt x="172548" y="169075"/>
                  <a:pt x="172548" y="178082"/>
                </a:cubicBezTo>
                <a:cubicBezTo>
                  <a:pt x="172548" y="188392"/>
                  <a:pt x="169807" y="196503"/>
                  <a:pt x="164327" y="202418"/>
                </a:cubicBezTo>
                <a:cubicBezTo>
                  <a:pt x="158847" y="208332"/>
                  <a:pt x="151603" y="211289"/>
                  <a:pt x="142596" y="211289"/>
                </a:cubicBezTo>
                <a:cubicBezTo>
                  <a:pt x="133806" y="211289"/>
                  <a:pt x="124120" y="209580"/>
                  <a:pt x="113539" y="206162"/>
                </a:cubicBezTo>
                <a:cubicBezTo>
                  <a:pt x="102959" y="202743"/>
                  <a:pt x="95444" y="198810"/>
                  <a:pt x="90994" y="194360"/>
                </a:cubicBezTo>
                <a:lnTo>
                  <a:pt x="85948" y="194360"/>
                </a:lnTo>
                <a:lnTo>
                  <a:pt x="85948" y="231963"/>
                </a:lnTo>
                <a:cubicBezTo>
                  <a:pt x="103746" y="241512"/>
                  <a:pt x="123062" y="246287"/>
                  <a:pt x="143898" y="246287"/>
                </a:cubicBezTo>
                <a:cubicBezTo>
                  <a:pt x="165819" y="246287"/>
                  <a:pt x="183372" y="240292"/>
                  <a:pt x="196558" y="228300"/>
                </a:cubicBezTo>
                <a:cubicBezTo>
                  <a:pt x="209743" y="216308"/>
                  <a:pt x="216336" y="200003"/>
                  <a:pt x="216336" y="179384"/>
                </a:cubicBezTo>
                <a:cubicBezTo>
                  <a:pt x="216336" y="157789"/>
                  <a:pt x="207979" y="140860"/>
                  <a:pt x="191267" y="128597"/>
                </a:cubicBezTo>
                <a:cubicBezTo>
                  <a:pt x="181066" y="121109"/>
                  <a:pt x="164951" y="117365"/>
                  <a:pt x="142921" y="117365"/>
                </a:cubicBezTo>
                <a:cubicBezTo>
                  <a:pt x="139449" y="117365"/>
                  <a:pt x="135922" y="117690"/>
                  <a:pt x="132341" y="118342"/>
                </a:cubicBezTo>
                <a:lnTo>
                  <a:pt x="132341" y="85948"/>
                </a:lnTo>
                <a:lnTo>
                  <a:pt x="212592" y="85948"/>
                </a:lnTo>
                <a:lnTo>
                  <a:pt x="212592" y="51601"/>
                </a:ln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字幕 14">
            <a:extLst>
              <a:ext uri="{FF2B5EF4-FFF2-40B4-BE49-F238E27FC236}">
                <a16:creationId xmlns:a16="http://schemas.microsoft.com/office/drawing/2014/main" id="{7A60C21D-79C7-4855-8AB7-89F66E2DE790}"/>
              </a:ext>
            </a:extLst>
          </p:cNvPr>
          <p:cNvSpPr>
            <a:spLocks noGrp="1"/>
          </p:cNvSpPr>
          <p:nvPr>
            <p:ph type="subTitle" idx="1"/>
          </p:nvPr>
        </p:nvSpPr>
        <p:spPr>
          <a:xfrm>
            <a:off x="507804" y="1484824"/>
            <a:ext cx="8384676" cy="360000"/>
          </a:xfrm>
        </p:spPr>
        <p:txBody>
          <a:bodyPr vert="horz" lIns="91440" tIns="45720" rIns="91440" bIns="45720" rtlCol="0" anchor="t">
            <a:normAutofit fontScale="85000" lnSpcReduction="20000"/>
          </a:bodyPr>
          <a:lstStyle/>
          <a:p>
            <a:r>
              <a:rPr lang="en-US" altLang="ja-JP" sz="2800" dirty="0">
                <a:latin typeface="Meiryo"/>
                <a:ea typeface="Meiryo"/>
              </a:rPr>
              <a:t>Android</a:t>
            </a:r>
            <a:r>
              <a:rPr lang="ja-JP" altLang="en-US" sz="2800" dirty="0" err="1">
                <a:latin typeface="Meiryo"/>
                <a:ea typeface="Meiryo"/>
              </a:rPr>
              <a:t>でねんきん</a:t>
            </a:r>
            <a:r>
              <a:rPr lang="ja-JP" altLang="en-US" sz="2800" dirty="0">
                <a:latin typeface="Meiryo"/>
                <a:ea typeface="Meiryo"/>
              </a:rPr>
              <a:t>ネットを検索しましょう</a:t>
            </a:r>
          </a:p>
          <a:p>
            <a:endParaRPr lang="ja-JP" altLang="en-US" sz="2800" dirty="0"/>
          </a:p>
        </p:txBody>
      </p:sp>
      <p:grpSp>
        <p:nvGrpSpPr>
          <p:cNvPr id="2" name="図形グループ 20">
            <a:extLst>
              <a:ext uri="{FF2B5EF4-FFF2-40B4-BE49-F238E27FC236}">
                <a16:creationId xmlns:a16="http://schemas.microsoft.com/office/drawing/2014/main" id="{3F8AD33E-9986-1652-A335-4F3AFD8C78AB}"/>
              </a:ext>
            </a:extLst>
          </p:cNvPr>
          <p:cNvGrpSpPr/>
          <p:nvPr/>
        </p:nvGrpSpPr>
        <p:grpSpPr>
          <a:xfrm>
            <a:off x="6190244" y="2647856"/>
            <a:ext cx="296586" cy="293005"/>
            <a:chOff x="6801905" y="3995693"/>
            <a:chExt cx="296586" cy="293005"/>
          </a:xfrm>
        </p:grpSpPr>
        <p:sp>
          <p:nvSpPr>
            <p:cNvPr id="3" name="円/楕円 21">
              <a:extLst>
                <a:ext uri="{FF2B5EF4-FFF2-40B4-BE49-F238E27FC236}">
                  <a16:creationId xmlns:a16="http://schemas.microsoft.com/office/drawing/2014/main" id="{9629D150-68F4-6EE8-7382-E3F9A69E92D6}"/>
                </a:ext>
              </a:extLst>
            </p:cNvPr>
            <p:cNvSpPr/>
            <p:nvPr/>
          </p:nvSpPr>
          <p:spPr>
            <a:xfrm>
              <a:off x="6803136"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リーフォーム 22">
              <a:extLst>
                <a:ext uri="{FF2B5EF4-FFF2-40B4-BE49-F238E27FC236}">
                  <a16:creationId xmlns:a16="http://schemas.microsoft.com/office/drawing/2014/main" id="{67236CC6-A473-A432-7ADC-92DA30C32422}"/>
                </a:ext>
              </a:extLst>
            </p:cNvPr>
            <p:cNvSpPr/>
            <p:nvPr/>
          </p:nvSpPr>
          <p:spPr>
            <a:xfrm>
              <a:off x="6801905" y="3995693"/>
              <a:ext cx="296586" cy="293005"/>
            </a:xfrm>
            <a:custGeom>
              <a:avLst/>
              <a:gdLst/>
              <a:ahLst/>
              <a:cxnLst/>
              <a:rect l="l" t="t" r="r" b="b"/>
              <a:pathLst>
                <a:path w="296586" h="293005">
                  <a:moveTo>
                    <a:pt x="144224" y="146991"/>
                  </a:moveTo>
                  <a:cubicBezTo>
                    <a:pt x="153991" y="146991"/>
                    <a:pt x="160882" y="148565"/>
                    <a:pt x="164897" y="151712"/>
                  </a:cubicBezTo>
                  <a:cubicBezTo>
                    <a:pt x="171408" y="156812"/>
                    <a:pt x="174664" y="165331"/>
                    <a:pt x="174664" y="177268"/>
                  </a:cubicBezTo>
                  <a:cubicBezTo>
                    <a:pt x="174664" y="187686"/>
                    <a:pt x="172168" y="195852"/>
                    <a:pt x="167176" y="201767"/>
                  </a:cubicBezTo>
                  <a:cubicBezTo>
                    <a:pt x="162184" y="207681"/>
                    <a:pt x="155456" y="210638"/>
                    <a:pt x="146991" y="210638"/>
                  </a:cubicBezTo>
                  <a:cubicBezTo>
                    <a:pt x="137550" y="210638"/>
                    <a:pt x="130225" y="206108"/>
                    <a:pt x="125016" y="197046"/>
                  </a:cubicBezTo>
                  <a:cubicBezTo>
                    <a:pt x="119807" y="187985"/>
                    <a:pt x="117202" y="175423"/>
                    <a:pt x="117202" y="159362"/>
                  </a:cubicBezTo>
                  <a:cubicBezTo>
                    <a:pt x="117202" y="158928"/>
                    <a:pt x="117283" y="158006"/>
                    <a:pt x="117446" y="156595"/>
                  </a:cubicBezTo>
                  <a:cubicBezTo>
                    <a:pt x="117609" y="155184"/>
                    <a:pt x="117690" y="153991"/>
                    <a:pt x="117690" y="153014"/>
                  </a:cubicBezTo>
                  <a:cubicBezTo>
                    <a:pt x="126698" y="148999"/>
                    <a:pt x="135542" y="146991"/>
                    <a:pt x="144224" y="146991"/>
                  </a:cubicBezTo>
                  <a:close/>
                  <a:moveTo>
                    <a:pt x="168315" y="46718"/>
                  </a:moveTo>
                  <a:cubicBezTo>
                    <a:pt x="138255" y="46718"/>
                    <a:pt x="115194" y="56756"/>
                    <a:pt x="99133" y="76832"/>
                  </a:cubicBezTo>
                  <a:cubicBezTo>
                    <a:pt x="83941" y="95932"/>
                    <a:pt x="76344" y="122411"/>
                    <a:pt x="76344" y="156269"/>
                  </a:cubicBezTo>
                  <a:cubicBezTo>
                    <a:pt x="76344" y="187632"/>
                    <a:pt x="83886" y="211344"/>
                    <a:pt x="98971" y="227405"/>
                  </a:cubicBezTo>
                  <a:cubicBezTo>
                    <a:pt x="110365" y="239559"/>
                    <a:pt x="126372" y="245636"/>
                    <a:pt x="146991" y="245636"/>
                  </a:cubicBezTo>
                  <a:cubicBezTo>
                    <a:pt x="165765" y="245636"/>
                    <a:pt x="181772" y="239342"/>
                    <a:pt x="195011" y="226754"/>
                  </a:cubicBezTo>
                  <a:cubicBezTo>
                    <a:pt x="208793" y="213514"/>
                    <a:pt x="215684" y="196693"/>
                    <a:pt x="215684" y="176292"/>
                  </a:cubicBezTo>
                  <a:cubicBezTo>
                    <a:pt x="215684" y="152960"/>
                    <a:pt x="207654" y="135651"/>
                    <a:pt x="191593" y="124364"/>
                  </a:cubicBezTo>
                  <a:cubicBezTo>
                    <a:pt x="182043" y="117636"/>
                    <a:pt x="168152" y="114272"/>
                    <a:pt x="149921" y="114272"/>
                  </a:cubicBezTo>
                  <a:cubicBezTo>
                    <a:pt x="138743" y="114272"/>
                    <a:pt x="128977" y="117528"/>
                    <a:pt x="120620" y="124039"/>
                  </a:cubicBezTo>
                  <a:cubicBezTo>
                    <a:pt x="127891" y="95824"/>
                    <a:pt x="142650" y="81716"/>
                    <a:pt x="164897" y="81716"/>
                  </a:cubicBezTo>
                  <a:cubicBezTo>
                    <a:pt x="177377" y="81716"/>
                    <a:pt x="186818" y="84049"/>
                    <a:pt x="193221" y="88715"/>
                  </a:cubicBezTo>
                  <a:lnTo>
                    <a:pt x="197616" y="88715"/>
                  </a:lnTo>
                  <a:lnTo>
                    <a:pt x="197616" y="51601"/>
                  </a:lnTo>
                  <a:cubicBezTo>
                    <a:pt x="187849" y="48346"/>
                    <a:pt x="178082" y="46718"/>
                    <a:pt x="168315" y="46718"/>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DA8F4F93-8E0D-BED5-53C4-3058301EA8E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8585" y="2270541"/>
            <a:ext cx="298119" cy="208121"/>
          </a:xfrm>
          <a:prstGeom prst="rect">
            <a:avLst/>
          </a:prstGeom>
        </p:spPr>
      </p:pic>
      <p:sp>
        <p:nvSpPr>
          <p:cNvPr id="23" name="タイトル 1">
            <a:extLst>
              <a:ext uri="{FF2B5EF4-FFF2-40B4-BE49-F238E27FC236}">
                <a16:creationId xmlns:a16="http://schemas.microsoft.com/office/drawing/2014/main" id="{6989A174-43AF-3A82-5431-BF8DC221737F}"/>
              </a:ext>
            </a:extLst>
          </p:cNvPr>
          <p:cNvSpPr txBox="1">
            <a:spLocks noChangeAspect="1"/>
          </p:cNvSpPr>
          <p:nvPr/>
        </p:nvSpPr>
        <p:spPr>
          <a:xfrm>
            <a:off x="1770127" y="482679"/>
            <a:ext cx="5929828" cy="547842"/>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r>
              <a:rPr lang="ja-JP" altLang="en-US" dirty="0"/>
              <a:t>「ねんきんネット」の登録方法</a:t>
            </a:r>
          </a:p>
        </p:txBody>
      </p:sp>
    </p:spTree>
    <p:extLst>
      <p:ext uri="{BB962C8B-B14F-4D97-AF65-F5344CB8AC3E}">
        <p14:creationId xmlns:p14="http://schemas.microsoft.com/office/powerpoint/2010/main" val="2969866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3401</Words>
  <Application>Microsoft Office PowerPoint</Application>
  <PresentationFormat>画面に合わせる (4:3)</PresentationFormat>
  <Paragraphs>503</Paragraphs>
  <Slides>38</Slides>
  <Notes>38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8" baseType="lpstr">
      <vt:lpstr>BIZ UDゴシック</vt:lpstr>
      <vt:lpstr>メイリオ</vt:lpstr>
      <vt:lpstr>メイリオ</vt:lpstr>
      <vt:lpstr>游ゴシック</vt:lpstr>
      <vt:lpstr>游ゴシック</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「ねんきんネット」とは？</vt:lpstr>
      <vt:lpstr>「ねんきんネット」で出来ること</vt:lpstr>
      <vt:lpstr>PowerPoint プレゼンテーション</vt:lpstr>
      <vt:lpstr>「ねんきんネット」の登録方法</vt:lpstr>
      <vt:lpstr>「ねんきんネット」の登録方法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「ねんきんネット」のログイン方法</vt:lpstr>
      <vt:lpstr>「ねんきんネット」のログイン方法</vt:lpstr>
      <vt:lpstr>「ねんきんネット」のログイン方法</vt:lpstr>
      <vt:lpstr>PowerPoint プレゼンテーション</vt:lpstr>
      <vt:lpstr>こんな時に「ねんきんネット」</vt:lpstr>
      <vt:lpstr>こんな時に「ねんきんネット」</vt:lpstr>
      <vt:lpstr>こんな時に「ねんきんネット」</vt:lpstr>
      <vt:lpstr>こんな時に「ねんきんネット」</vt:lpstr>
      <vt:lpstr>こんな時に「ねんきんネット」</vt:lpstr>
      <vt:lpstr>こんな時に「ねんきんネット」</vt:lpstr>
      <vt:lpstr>よくあるご質問</vt:lpstr>
      <vt:lpstr>問い合わせ先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2024-03-26T04:02:11Z</dcterms:created>
  <dcterms:modified xsi:type="dcterms:W3CDTF">2024-03-26T04:10:54Z</dcterms:modified>
</cp:coreProperties>
</file>