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tags/tag22.xml" ContentType="application/vnd.openxmlformats-officedocument.presentationml.tags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notesSlides/notesSlide37.xml" ContentType="application/vnd.openxmlformats-officedocument.presentationml.notesSlide+xml"/>
  <Override PartName="/ppt/tags/tag26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  <p:sldMasterId id="2147483666" r:id="rId5"/>
  </p:sldMasterIdLst>
  <p:notesMasterIdLst>
    <p:notesMasterId r:id="rId45"/>
  </p:notesMasterIdLst>
  <p:sldIdLst>
    <p:sldId id="498" r:id="rId6"/>
    <p:sldId id="429" r:id="rId7"/>
    <p:sldId id="297" r:id="rId8"/>
    <p:sldId id="418" r:id="rId9"/>
    <p:sldId id="423" r:id="rId10"/>
    <p:sldId id="486" r:id="rId11"/>
    <p:sldId id="421" r:id="rId12"/>
    <p:sldId id="422" r:id="rId13"/>
    <p:sldId id="474" r:id="rId14"/>
    <p:sldId id="475" r:id="rId15"/>
    <p:sldId id="476" r:id="rId16"/>
    <p:sldId id="478" r:id="rId17"/>
    <p:sldId id="479" r:id="rId18"/>
    <p:sldId id="435" r:id="rId19"/>
    <p:sldId id="343" r:id="rId20"/>
    <p:sldId id="492" r:id="rId21"/>
    <p:sldId id="493" r:id="rId22"/>
    <p:sldId id="494" r:id="rId23"/>
    <p:sldId id="495" r:id="rId24"/>
    <p:sldId id="496" r:id="rId25"/>
    <p:sldId id="497" r:id="rId26"/>
    <p:sldId id="348" r:id="rId27"/>
    <p:sldId id="349" r:id="rId28"/>
    <p:sldId id="376" r:id="rId29"/>
    <p:sldId id="409" r:id="rId30"/>
    <p:sldId id="377" r:id="rId31"/>
    <p:sldId id="378" r:id="rId32"/>
    <p:sldId id="445" r:id="rId33"/>
    <p:sldId id="267" r:id="rId34"/>
    <p:sldId id="262" r:id="rId35"/>
    <p:sldId id="410" r:id="rId36"/>
    <p:sldId id="411" r:id="rId37"/>
    <p:sldId id="412" r:id="rId38"/>
    <p:sldId id="482" r:id="rId39"/>
    <p:sldId id="499" r:id="rId40"/>
    <p:sldId id="491" r:id="rId41"/>
    <p:sldId id="484" r:id="rId42"/>
    <p:sldId id="485" r:id="rId43"/>
    <p:sldId id="436" r:id="rId44"/>
  </p:sldIdLst>
  <p:sldSz cx="9144000" cy="6858000" type="screen4x3"/>
  <p:notesSz cx="6735763" cy="9866313"/>
  <p:custDataLst>
    <p:tags r:id="rId4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6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0"/>
    <a:srgbClr val="CCFFCC"/>
    <a:srgbClr val="2F528F"/>
    <a:srgbClr val="007864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6159" autoAdjust="0"/>
  </p:normalViewPr>
  <p:slideViewPr>
    <p:cSldViewPr snapToObjects="1">
      <p:cViewPr varScale="1">
        <p:scale>
          <a:sx n="102" d="100"/>
          <a:sy n="102" d="100"/>
        </p:scale>
        <p:origin x="102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BA50B120-CD90-CA4A-A384-DB7B908530F3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B53D04A-B60E-1241-96E3-BBB7CC6C31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9394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3658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37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7811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40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534" defTabSz="892586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55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534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79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9365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60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890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540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1761" algn="just" defTabSz="922355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45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1761" algn="just" defTabSz="922355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10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1761" algn="just" defTabSz="922355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43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1761" algn="just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46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7" y="4748164"/>
            <a:ext cx="5388610" cy="42370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7AFC-CFB2-404C-A69D-ECFBCE546BF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6968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2355">
              <a:defRPr/>
            </a:pPr>
            <a:fld id="{C2E67660-8B61-D34C-A3C8-957005D240BE}" type="slidenum">
              <a:rPr lang="ja-JP" altLang="en-US">
                <a:solidFill>
                  <a:prstClr val="black"/>
                </a:solidFill>
                <a:latin typeface="Yu Gothic" panose="020F0502020204030204"/>
                <a:ea typeface="Yu Gothic" panose="020B0400000000000000" pitchFamily="50" charset="-128"/>
              </a:rPr>
              <a:pPr defTabSz="922355">
                <a:defRPr/>
              </a:pPr>
              <a:t>20</a:t>
            </a:fld>
            <a:endParaRPr lang="ja-JP" altLang="en-US">
              <a:solidFill>
                <a:prstClr val="black"/>
              </a:solidFill>
              <a:latin typeface="Yu Gothic" panose="020F0502020204030204"/>
              <a:ea typeface="Yu Gothic" panose="020B0400000000000000" pitchFamily="50" charset="-128"/>
            </a:endParaRPr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57215292-D69C-4B96-A8A8-8DADDC407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indent="90638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577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6467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465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975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8896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72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587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995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572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735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572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66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572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236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19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8900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084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3658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386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3658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333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7811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033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DB950-311C-8A64-B54A-339831EF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25300B-71AC-B2D1-E407-57CC94DF5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0F1B1E-9F3C-75BF-3934-8AAB14DA9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7811"/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D2999B-D646-21B5-827A-DC4BFF3C2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08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3656-AEEC-0D15-DD6C-8E821283B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41B4D27-83AA-C010-0414-386D2FF4B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DDE66D-B386-D4EF-E7D3-ED4203CBF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7811"/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6631F3-AFD9-B9F1-AEEA-6407094BE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508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44001-D82F-E03D-6319-D87F2FB09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DFA610-1988-3350-03A3-396A25A5F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0626F7-E9BD-0835-43D5-801760543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7811"/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D8F84-E270-5637-E4D9-811079146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459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572EC-07AC-C5AE-10A0-C6036F053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4D3B1E-9206-0595-07C2-073392975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20293A-5C75-880C-FB12-4474A0428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978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940071-A6EA-37E8-62FF-2FA66D843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504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8AC9F-5A18-4792-6103-5356C197F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99EEC0-51BB-9252-B7C1-9AF035879B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F4A9F4-702F-4B67-4998-EECC95391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978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2C0DD9-2D0C-0DDF-9F15-CD9DDAEF5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0375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80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94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88896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83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3658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40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3576" y="4748164"/>
            <a:ext cx="5631654" cy="3856889"/>
          </a:xfrm>
        </p:spPr>
        <p:txBody>
          <a:bodyPr/>
          <a:lstStyle/>
          <a:p>
            <a:pPr indent="93658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59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2075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99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93658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1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210" y="1459133"/>
            <a:ext cx="6858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692275" y="1269700"/>
            <a:ext cx="0" cy="522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58" userDrawn="1">
          <p15:clr>
            <a:srgbClr val="FBAE40"/>
          </p15:clr>
        </p15:guide>
        <p15:guide id="4" pos="5602" userDrawn="1">
          <p15:clr>
            <a:srgbClr val="FBAE40"/>
          </p15:clr>
        </p15:guide>
        <p15:guide id="5" orient="horz" pos="119" userDrawn="1">
          <p15:clr>
            <a:srgbClr val="FBAE40"/>
          </p15:clr>
        </p15:guide>
        <p15:guide id="6" orient="horz" pos="4088" userDrawn="1">
          <p15:clr>
            <a:srgbClr val="FBAE40"/>
          </p15:clr>
        </p15:guide>
        <p15:guide id="7" orient="horz" pos="799" userDrawn="1">
          <p15:clr>
            <a:srgbClr val="FBAE40"/>
          </p15:clr>
        </p15:guide>
        <p15:guide id="8" pos="1066" userDrawn="1">
          <p15:clr>
            <a:srgbClr val="FBAE40"/>
          </p15:clr>
        </p15:guide>
        <p15:guide id="9" orient="horz" pos="572" userDrawn="1">
          <p15:clr>
            <a:srgbClr val="FBAE40"/>
          </p15:clr>
        </p15:guide>
        <p15:guide id="11" orient="horz" pos="346" userDrawn="1">
          <p15:clr>
            <a:srgbClr val="FBAE40"/>
          </p15:clr>
        </p15:guide>
        <p15:guide id="12" pos="385" userDrawn="1">
          <p15:clr>
            <a:srgbClr val="FBAE40"/>
          </p15:clr>
        </p15:guide>
        <p15:guide id="13" pos="1179" userDrawn="1">
          <p15:clr>
            <a:srgbClr val="FBAE40"/>
          </p15:clr>
        </p15:guide>
        <p15:guide id="14" orient="horz" pos="91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86" userDrawn="1">
          <p15:clr>
            <a:srgbClr val="FBAE40"/>
          </p15:clr>
        </p15:guide>
        <p15:guide id="16" pos="3787" userDrawn="1">
          <p15:clr>
            <a:srgbClr val="FBAE40"/>
          </p15:clr>
        </p15:guide>
        <p15:guide id="17" pos="5375" userDrawn="1">
          <p15:clr>
            <a:srgbClr val="FBAE40"/>
          </p15:clr>
        </p15:guide>
        <p15:guide id="18" orient="horz" pos="1253" userDrawn="1">
          <p15:clr>
            <a:srgbClr val="FBAE40"/>
          </p15:clr>
        </p15:guide>
        <p15:guide id="19" orient="horz" pos="1026" userDrawn="1">
          <p15:clr>
            <a:srgbClr val="FBAE40"/>
          </p15:clr>
        </p15:guide>
        <p15:guide id="20" orient="horz" pos="1480" userDrawn="1">
          <p15:clr>
            <a:srgbClr val="FBAE40"/>
          </p15:clr>
        </p15:guide>
        <p15:guide id="21" orient="horz" pos="1706" userDrawn="1">
          <p15:clr>
            <a:srgbClr val="FBAE40"/>
          </p15:clr>
        </p15:guide>
        <p15:guide id="22" orient="horz" pos="3861" userDrawn="1">
          <p15:clr>
            <a:srgbClr val="FBAE40"/>
          </p15:clr>
        </p15:guide>
        <p15:guide id="23" pos="185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1CBF-02BE-C949-8A80-6278B6932A94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353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385">
          <p15:clr>
            <a:srgbClr val="FBAE40"/>
          </p15:clr>
        </p15:guide>
        <p15:guide id="5" pos="1066">
          <p15:clr>
            <a:srgbClr val="FBAE40"/>
          </p15:clr>
        </p15:guide>
        <p15:guide id="6" pos="1180">
          <p15:clr>
            <a:srgbClr val="FBAE40"/>
          </p15:clr>
        </p15:guide>
        <p15:guide id="7" pos="1860">
          <p15:clr>
            <a:srgbClr val="FBAE40"/>
          </p15:clr>
        </p15:guide>
        <p15:guide id="8" pos="2087">
          <p15:clr>
            <a:srgbClr val="FBAE40"/>
          </p15:clr>
        </p15:guide>
        <p15:guide id="9" pos="3787">
          <p15:clr>
            <a:srgbClr val="FBAE40"/>
          </p15:clr>
        </p15:guide>
        <p15:guide id="10" pos="5375">
          <p15:clr>
            <a:srgbClr val="FBAE40"/>
          </p15:clr>
        </p15:guide>
        <p15:guide id="11" pos="5602">
          <p15:clr>
            <a:srgbClr val="FBAE40"/>
          </p15:clr>
        </p15:guide>
        <p15:guide id="12" orient="horz" pos="119">
          <p15:clr>
            <a:srgbClr val="FBAE40"/>
          </p15:clr>
        </p15:guide>
        <p15:guide id="13" orient="horz" pos="346">
          <p15:clr>
            <a:srgbClr val="FBAE40"/>
          </p15:clr>
        </p15:guide>
        <p15:guide id="14" orient="horz" pos="572">
          <p15:clr>
            <a:srgbClr val="FBAE40"/>
          </p15:clr>
        </p15:guide>
        <p15:guide id="15" orient="horz" pos="799">
          <p15:clr>
            <a:srgbClr val="FBAE40"/>
          </p15:clr>
        </p15:guide>
        <p15:guide id="16" orient="horz" pos="910">
          <p15:clr>
            <a:srgbClr val="FBAE40"/>
          </p15:clr>
        </p15:guide>
        <p15:guide id="17" orient="horz" pos="1253">
          <p15:clr>
            <a:srgbClr val="FBAE40"/>
          </p15:clr>
        </p15:guide>
        <p15:guide id="18" orient="horz" pos="1480">
          <p15:clr>
            <a:srgbClr val="FBAE40"/>
          </p15:clr>
        </p15:guide>
        <p15:guide id="19" orient="horz" pos="1706">
          <p15:clr>
            <a:srgbClr val="FBAE40"/>
          </p15:clr>
        </p15:guide>
        <p15:guide id="20" orient="horz" pos="3859">
          <p15:clr>
            <a:srgbClr val="FBAE40"/>
          </p15:clr>
        </p15:guide>
        <p15:guide id="21" orient="horz" pos="40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1692275" y="187784"/>
            <a:ext cx="0" cy="630000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694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499">
          <p15:clr>
            <a:srgbClr val="FBAE40"/>
          </p15:clr>
        </p15:guide>
        <p15:guide id="4" pos="5261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9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 userDrawn="1"/>
        </p:nvSpPr>
        <p:spPr>
          <a:xfrm>
            <a:off x="251289" y="188465"/>
            <a:ext cx="8640000" cy="6300000"/>
          </a:xfrm>
          <a:prstGeom prst="roundRect">
            <a:avLst>
              <a:gd name="adj" fmla="val 11066"/>
            </a:avLst>
          </a:prstGeom>
          <a:noFill/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4397496" y="6317066"/>
            <a:ext cx="360000" cy="36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767718" y="529052"/>
            <a:ext cx="7200000" cy="540000"/>
          </a:xfrm>
        </p:spPr>
        <p:txBody>
          <a:bodyPr anchor="b">
            <a:normAutofit/>
          </a:bodyPr>
          <a:lstStyle>
            <a:lvl1pPr algn="l">
              <a:defRPr sz="32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1655762"/>
          </a:xfrm>
        </p:spPr>
        <p:txBody>
          <a:bodyPr/>
          <a:lstStyle>
            <a:lvl1pPr marL="0" indent="0" algn="l">
              <a:buNone/>
              <a:defRPr sz="2400" b="1" i="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cxnSp>
        <p:nvCxnSpPr>
          <p:cNvPr id="15" name="直線コネクタ 14"/>
          <p:cNvCxnSpPr/>
          <p:nvPr userDrawn="1"/>
        </p:nvCxnSpPr>
        <p:spPr>
          <a:xfrm>
            <a:off x="251289" y="1268413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4221932" y="632843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61DC6C-4581-DC44-8E22-5B060113FAE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13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2">
          <p15:clr>
            <a:srgbClr val="FBAE40"/>
          </p15:clr>
        </p15:guide>
        <p15:guide id="2" pos="3787">
          <p15:clr>
            <a:srgbClr val="FBAE40"/>
          </p15:clr>
        </p15:guide>
        <p15:guide id="3" pos="158">
          <p15:clr>
            <a:srgbClr val="FBAE40"/>
          </p15:clr>
        </p15:guide>
        <p15:guide id="4" pos="1063">
          <p15:clr>
            <a:srgbClr val="FBAE40"/>
          </p15:clr>
        </p15:guide>
        <p15:guide id="5" pos="1180">
          <p15:clr>
            <a:srgbClr val="FBAE40"/>
          </p15:clr>
        </p15:guide>
        <p15:guide id="6" pos="385">
          <p15:clr>
            <a:srgbClr val="FBAE40"/>
          </p15:clr>
        </p15:guide>
        <p15:guide id="7" pos="2087">
          <p15:clr>
            <a:srgbClr val="FBAE40"/>
          </p15:clr>
        </p15:guide>
        <p15:guide id="8" pos="1856">
          <p15:clr>
            <a:srgbClr val="FBAE40"/>
          </p15:clr>
        </p15:guide>
        <p15:guide id="9" pos="2880">
          <p15:clr>
            <a:srgbClr val="FBAE40"/>
          </p15:clr>
        </p15:guide>
        <p15:guide id="10" pos="5375">
          <p15:clr>
            <a:srgbClr val="FBAE40"/>
          </p15:clr>
        </p15:guide>
        <p15:guide id="11" pos="5602">
          <p15:clr>
            <a:srgbClr val="FBAE40"/>
          </p15:clr>
        </p15:guide>
        <p15:guide id="12" orient="horz" pos="119">
          <p15:clr>
            <a:srgbClr val="FBAE40"/>
          </p15:clr>
        </p15:guide>
        <p15:guide id="13" orient="horz" pos="346">
          <p15:clr>
            <a:srgbClr val="FBAE40"/>
          </p15:clr>
        </p15:guide>
        <p15:guide id="14" orient="horz" pos="572">
          <p15:clr>
            <a:srgbClr val="FBAE40"/>
          </p15:clr>
        </p15:guide>
        <p15:guide id="15" orient="horz" pos="799">
          <p15:clr>
            <a:srgbClr val="FBAE40"/>
          </p15:clr>
        </p15:guide>
        <p15:guide id="16" orient="horz" pos="910">
          <p15:clr>
            <a:srgbClr val="FBAE40"/>
          </p15:clr>
        </p15:guide>
        <p15:guide id="17" orient="horz" pos="2160">
          <p15:clr>
            <a:srgbClr val="FBAE40"/>
          </p15:clr>
        </p15:guide>
        <p15:guide id="18" orient="horz" pos="1480">
          <p15:clr>
            <a:srgbClr val="FBAE40"/>
          </p15:clr>
        </p15:guide>
        <p15:guide id="19" orient="horz" pos="1706">
          <p15:clr>
            <a:srgbClr val="FBAE40"/>
          </p15:clr>
        </p15:guide>
        <p15:guide id="20" orient="horz" pos="3861">
          <p15:clr>
            <a:srgbClr val="FBAE40"/>
          </p15:clr>
        </p15:guide>
        <p15:guide id="21" orient="horz" pos="40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4392000" y="6294277"/>
            <a:ext cx="360000" cy="360000"/>
          </a:xfrm>
          <a:prstGeom prst="ellipse">
            <a:avLst/>
          </a:prstGeom>
          <a:ln w="19050">
            <a:solidFill>
              <a:srgbClr val="0096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3658" y="6329997"/>
            <a:ext cx="1148956" cy="360001"/>
          </a:xfrm>
          <a:prstGeom prst="rect">
            <a:avLst/>
          </a:prstGeom>
        </p:spPr>
        <p:txBody>
          <a:bodyPr/>
          <a:lstStyle>
            <a:lvl1pPr algn="ctr">
              <a:defRPr sz="1600" b="1" i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3B1C07BB-6777-BE4E-9D13-23F11C0D5F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77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 hidden="1">
            <a:extLst>
              <a:ext uri="{FF2B5EF4-FFF2-40B4-BE49-F238E27FC236}">
                <a16:creationId xmlns:a16="http://schemas.microsoft.com/office/drawing/2014/main" id="{64B3BCCB-7D01-488D-9278-2A8143705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63861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8" name="オブジェクト 7" hidden="1">
                        <a:extLst>
                          <a:ext uri="{FF2B5EF4-FFF2-40B4-BE49-F238E27FC236}">
                            <a16:creationId xmlns:a16="http://schemas.microsoft.com/office/drawing/2014/main" id="{64B3BCCB-7D01-488D-9278-2A814370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1CBF-02BE-C949-8A80-6278B6932A94}" type="datetimeFigureOut">
              <a:rPr kumimoji="1" lang="ja-JP" altLang="en-US" smtClean="0"/>
              <a:t>2024/3/21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C6C-4581-DC44-8E22-5B060113F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0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7D68FDB4-8101-4AF3-BFAC-3D4C290735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7D68FDB4-8101-4AF3-BFAC-3D4C29073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3647" y="365126"/>
            <a:ext cx="54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</a:t>
            </a:r>
            <a:r>
              <a:rPr lang="ja-JP" altLang="en-US"/>
              <a:t>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5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kumimoji="1" sz="20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kumimoji="1" sz="16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1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1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4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7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2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13.xml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faq.myna.go.jp/faq/show/2587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hyperlink" Target="https://myna.go.jp/SCK0101_01_001/SCK0101_01_001_InitDiscsys.form" TargetMode="External"/><Relationship Id="rId4" Type="http://schemas.openxmlformats.org/officeDocument/2006/relationships/hyperlink" Target="https://www.jpki.go.jp/prepare/reader_writer.html" TargetMode="External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www.soumu.go.jp/kojinbango_card/03.html" TargetMode="External"/><Relationship Id="rId1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5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" Type="http://schemas.openxmlformats.org/officeDocument/2006/relationships/tags" Target="../tags/tag4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7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0.jpeg"/><Relationship Id="rId12" Type="http://schemas.openxmlformats.org/officeDocument/2006/relationships/image" Target="../media/image8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82.jpe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1.jpe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7.jpe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9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2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3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5.jpe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7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0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9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7.jpeg"/><Relationship Id="rId5" Type="http://schemas.openxmlformats.org/officeDocument/2006/relationships/image" Target="../media/image106.png"/><Relationship Id="rId10" Type="http://schemas.openxmlformats.org/officeDocument/2006/relationships/image" Target="../media/image108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1.bin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7.jpeg"/><Relationship Id="rId5" Type="http://schemas.openxmlformats.org/officeDocument/2006/relationships/image" Target="../media/image109.jpe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2.png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1.png"/><Relationship Id="rId5" Type="http://schemas.openxmlformats.org/officeDocument/2006/relationships/image" Target="../media/image110.jpeg"/><Relationship Id="rId4" Type="http://schemas.openxmlformats.org/officeDocument/2006/relationships/notesSlide" Target="../notesSlides/notesSlide35.xml"/><Relationship Id="rId9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13.jpe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.emf"/><Relationship Id="rId4" Type="http://schemas.openxmlformats.org/officeDocument/2006/relationships/notesSlide" Target="../notesSlides/notesSlide37.xml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2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3.png"/><Relationship Id="rId5" Type="http://schemas.openxmlformats.org/officeDocument/2006/relationships/hyperlink" Target="https://www.digital.go.jp/policies/account_registration_finance/" TargetMode="External"/><Relationship Id="rId4" Type="http://schemas.openxmlformats.org/officeDocument/2006/relationships/hyperlink" Target="https://www.digital.go.jp/policies/account_registr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1.png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9017" y="3902689"/>
            <a:ext cx="1552067" cy="2269793"/>
          </a:xfrm>
          <a:prstGeom prst="rect">
            <a:avLst/>
          </a:prstGeom>
        </p:spPr>
      </p:pic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00" y="196467"/>
            <a:ext cx="750231" cy="1113738"/>
          </a:xfrm>
          <a:prstGeom prst="rect">
            <a:avLst/>
          </a:prstGeom>
        </p:spPr>
      </p:pic>
      <p:pic>
        <p:nvPicPr>
          <p:cNvPr id="8" name="図 7" descr="マイキーくんのイラスト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80"/>
          <a:stretch/>
        </p:blipFill>
        <p:spPr>
          <a:xfrm>
            <a:off x="3054690" y="4410086"/>
            <a:ext cx="1720815" cy="1827226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760559" y="1387807"/>
            <a:ext cx="7632848" cy="2353190"/>
          </a:xfrm>
          <a:prstGeom prst="roundRect">
            <a:avLst>
              <a:gd name="adj" fmla="val 9790"/>
            </a:avLst>
          </a:prstGeom>
          <a:solidFill>
            <a:srgbClr val="0096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5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マイナンバーカードを</a:t>
            </a:r>
            <a:endParaRPr lang="en-US" altLang="ja-JP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健康保険証として利用しよう・</a:t>
            </a:r>
            <a:endParaRPr lang="en-US" altLang="ja-JP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公金受取口座の登録をしよう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EE9424-4F1C-4BBA-B6C7-ADBFDAA33430}"/>
              </a:ext>
            </a:extLst>
          </p:cNvPr>
          <p:cNvSpPr txBox="1"/>
          <p:nvPr/>
        </p:nvSpPr>
        <p:spPr>
          <a:xfrm>
            <a:off x="7740592" y="6077743"/>
            <a:ext cx="1295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令和６年２月</a:t>
            </a:r>
            <a:endParaRPr kumimoji="1"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86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1B0512B-4A26-41DE-BBEB-94883AC564C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1B0512B-4A26-41DE-BBEB-94883AC564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287747"/>
            <a:ext cx="6886822" cy="991041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マイナポータルアプリの入手 および</a:t>
            </a:r>
            <a:br>
              <a:rPr lang="en-US" altLang="ja-JP" dirty="0"/>
            </a:br>
            <a:r>
              <a:rPr lang="ja-JP" altLang="en-US" dirty="0"/>
              <a:t>インストールのしかた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7FB58B1-DAB0-433E-83F9-04BCEA067600}"/>
              </a:ext>
            </a:extLst>
          </p:cNvPr>
          <p:cNvSpPr txBox="1"/>
          <p:nvPr/>
        </p:nvSpPr>
        <p:spPr>
          <a:xfrm>
            <a:off x="5868144" y="813308"/>
            <a:ext cx="24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＜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iPhone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の場合＞</a:t>
            </a:r>
          </a:p>
        </p:txBody>
      </p:sp>
      <p:sp>
        <p:nvSpPr>
          <p:cNvPr id="33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36000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600" dirty="0"/>
              <a:t>マイナポータルアプリ</a:t>
            </a:r>
            <a:r>
              <a:rPr lang="ja-JP" altLang="en-US" sz="1700" dirty="0"/>
              <a:t>＜デジタル庁＞</a:t>
            </a:r>
            <a:r>
              <a:rPr lang="ja-JP" altLang="en-US" sz="2600" dirty="0"/>
              <a:t>をインストールします。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3" name="図 2" descr="電源が入っているスマートフォンの画面の画像">
            <a:extLst>
              <a:ext uri="{FF2B5EF4-FFF2-40B4-BE49-F238E27FC236}">
                <a16:creationId xmlns:a16="http://schemas.microsoft.com/office/drawing/2014/main" id="{704FE8F8-BA4F-6383-3DAB-B5E8A0D71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429"/>
          <a:stretch/>
        </p:blipFill>
        <p:spPr>
          <a:xfrm>
            <a:off x="6898592" y="2798663"/>
            <a:ext cx="1718681" cy="1479593"/>
          </a:xfrm>
          <a:prstGeom prst="rect">
            <a:avLst/>
          </a:prstGeom>
        </p:spPr>
      </p:pic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B7C05911-5255-16E7-460A-04DEECD696AC}"/>
              </a:ext>
            </a:extLst>
          </p:cNvPr>
          <p:cNvSpPr/>
          <p:nvPr/>
        </p:nvSpPr>
        <p:spPr>
          <a:xfrm>
            <a:off x="7058801" y="2922778"/>
            <a:ext cx="1375853" cy="1355478"/>
          </a:xfrm>
          <a:prstGeom prst="round2SameRect">
            <a:avLst>
              <a:gd name="adj1" fmla="val 1259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ACC210D-42CC-63FA-46F0-4F05C2C6CC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5" b="54578"/>
          <a:stretch/>
        </p:blipFill>
        <p:spPr>
          <a:xfrm>
            <a:off x="7066576" y="3061782"/>
            <a:ext cx="1375852" cy="121568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2773A8E-B988-8BE7-2AAA-4B12AFAB738D}"/>
              </a:ext>
            </a:extLst>
          </p:cNvPr>
          <p:cNvSpPr txBox="1"/>
          <p:nvPr/>
        </p:nvSpPr>
        <p:spPr>
          <a:xfrm>
            <a:off x="3526487" y="5611887"/>
            <a:ext cx="5444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600" indent="-201600"/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 マイナポータルアプリ＜デジタル庁＞が見つからない場合は、</a:t>
            </a:r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OS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が</a:t>
            </a:r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iOS 14.0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以上、ブラウザが</a:t>
            </a:r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Safari 13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以上の条件を満たしていない可能性が</a:t>
            </a:r>
            <a:endParaRPr lang="en-US" altLang="ja-JP" sz="1100" dirty="0">
              <a:latin typeface="Meiryo" charset="-128"/>
              <a:ea typeface="Meiryo" charset="-128"/>
              <a:cs typeface="Meiryo" charset="-128"/>
            </a:endParaRPr>
          </a:p>
          <a:p>
            <a:pPr marL="201600" indent="-201600"/>
            <a:r>
              <a:rPr lang="en-US" altLang="ja-JP" sz="1100" dirty="0">
                <a:latin typeface="Meiryo" charset="-128"/>
                <a:ea typeface="Meiryo" charset="-128"/>
                <a:cs typeface="Meiryo" charset="-128"/>
              </a:rPr>
              <a:t>	</a:t>
            </a:r>
            <a:r>
              <a:rPr lang="ja-JP" altLang="en-US" sz="1100" dirty="0">
                <a:latin typeface="Meiryo" charset="-128"/>
                <a:ea typeface="Meiryo" charset="-128"/>
                <a:cs typeface="Meiryo" charset="-128"/>
              </a:rPr>
              <a:t>あります。バージョンアップしてから再度、インストールしてください。</a:t>
            </a:r>
            <a:endParaRPr lang="en-US" altLang="ja-JP" sz="1100" dirty="0">
              <a:latin typeface="Meiryo" charset="-128"/>
              <a:ea typeface="Meiryo" charset="-128"/>
              <a:cs typeface="Meiryo" charset="-128"/>
            </a:endParaRPr>
          </a:p>
          <a:p>
            <a:pPr marL="201600" indent="-201600"/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サイトへ接続するため別途通信料がかかることがあります。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4F9E26-9138-807F-6181-341920C4F1B3}"/>
              </a:ext>
            </a:extLst>
          </p:cNvPr>
          <p:cNvSpPr txBox="1"/>
          <p:nvPr/>
        </p:nvSpPr>
        <p:spPr>
          <a:xfrm>
            <a:off x="288293" y="1882800"/>
            <a:ext cx="3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8" name="図 17" descr="電源が入っているスマートフォンの画面の画像">
            <a:extLst>
              <a:ext uri="{FF2B5EF4-FFF2-40B4-BE49-F238E27FC236}">
                <a16:creationId xmlns:a16="http://schemas.microsoft.com/office/drawing/2014/main" id="{192373BC-99FE-F7CB-1AAB-AA66E9F8BE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817312"/>
            <a:ext cx="1505428" cy="2843936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5BFC91D-4D27-5F3D-6031-0BA85E6BB62E}"/>
              </a:ext>
            </a:extLst>
          </p:cNvPr>
          <p:cNvSpPr/>
          <p:nvPr/>
        </p:nvSpPr>
        <p:spPr>
          <a:xfrm>
            <a:off x="765443" y="4033856"/>
            <a:ext cx="343857" cy="3272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79">
            <a:extLst>
              <a:ext uri="{FF2B5EF4-FFF2-40B4-BE49-F238E27FC236}">
                <a16:creationId xmlns:a16="http://schemas.microsoft.com/office/drawing/2014/main" id="{43AA4574-ADB2-0956-4FA3-B8895E7BC89C}"/>
              </a:ext>
            </a:extLst>
          </p:cNvPr>
          <p:cNvGrpSpPr/>
          <p:nvPr/>
        </p:nvGrpSpPr>
        <p:grpSpPr>
          <a:xfrm>
            <a:off x="501521" y="3815804"/>
            <a:ext cx="492443" cy="461665"/>
            <a:chOff x="7516281" y="2673548"/>
            <a:chExt cx="492443" cy="461665"/>
          </a:xfrm>
        </p:grpSpPr>
        <p:sp>
          <p:nvSpPr>
            <p:cNvPr id="21" name="円/楕円 80">
              <a:extLst>
                <a:ext uri="{FF2B5EF4-FFF2-40B4-BE49-F238E27FC236}">
                  <a16:creationId xmlns:a16="http://schemas.microsoft.com/office/drawing/2014/main" id="{BD3E0C00-E654-300F-4589-DDFE568982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E2395B1-F604-0290-987B-44A7ADC8AD6E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23" name="図 22" descr="電源が入っているスマートフォンの画面の画像">
            <a:extLst>
              <a:ext uri="{FF2B5EF4-FFF2-40B4-BE49-F238E27FC236}">
                <a16:creationId xmlns:a16="http://schemas.microsoft.com/office/drawing/2014/main" id="{6B5F4289-F204-A7CC-AFE8-F67132265A4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98663"/>
            <a:ext cx="1515299" cy="2862585"/>
          </a:xfrm>
          <a:prstGeom prst="roundRect">
            <a:avLst>
              <a:gd name="adj" fmla="val 20133"/>
            </a:avLst>
          </a:prstGeom>
        </p:spPr>
      </p:pic>
      <p:pic>
        <p:nvPicPr>
          <p:cNvPr id="24" name="図 23" descr="検索アイコンがある画面の画像">
            <a:extLst>
              <a:ext uri="{FF2B5EF4-FFF2-40B4-BE49-F238E27FC236}">
                <a16:creationId xmlns:a16="http://schemas.microsoft.com/office/drawing/2014/main" id="{A0C594AC-E767-B37A-7E0B-BA86C6791C1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340" y="2924944"/>
            <a:ext cx="1201032" cy="2583944"/>
          </a:xfrm>
          <a:prstGeom prst="roundRect">
            <a:avLst>
              <a:gd name="adj" fmla="val 11133"/>
            </a:avLst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5" name="四角形: 上の 2 つの角を丸める 24">
            <a:extLst>
              <a:ext uri="{FF2B5EF4-FFF2-40B4-BE49-F238E27FC236}">
                <a16:creationId xmlns:a16="http://schemas.microsoft.com/office/drawing/2014/main" id="{2208C298-0FF1-0D74-4D41-6AF8413AE5FE}"/>
              </a:ext>
            </a:extLst>
          </p:cNvPr>
          <p:cNvSpPr/>
          <p:nvPr/>
        </p:nvSpPr>
        <p:spPr>
          <a:xfrm rot="10800000">
            <a:off x="3096507" y="2924944"/>
            <a:ext cx="577852" cy="1208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61C5406-5F58-AF40-1563-5A76373A4684}"/>
              </a:ext>
            </a:extLst>
          </p:cNvPr>
          <p:cNvSpPr txBox="1"/>
          <p:nvPr/>
        </p:nvSpPr>
        <p:spPr>
          <a:xfrm>
            <a:off x="2503995" y="1882800"/>
            <a:ext cx="192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　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DCB872D-590B-8264-ACCC-FD103951731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292" y="1970696"/>
            <a:ext cx="261389" cy="4004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F77177-993C-9553-5EB1-5FEA72E36FB6}"/>
              </a:ext>
            </a:extLst>
          </p:cNvPr>
          <p:cNvSpPr/>
          <p:nvPr/>
        </p:nvSpPr>
        <p:spPr>
          <a:xfrm>
            <a:off x="3707904" y="5301208"/>
            <a:ext cx="258254" cy="207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図形グループ 72">
            <a:extLst>
              <a:ext uri="{FF2B5EF4-FFF2-40B4-BE49-F238E27FC236}">
                <a16:creationId xmlns:a16="http://schemas.microsoft.com/office/drawing/2014/main" id="{D234C120-57F1-CB14-EBCE-B3A561619E91}"/>
              </a:ext>
            </a:extLst>
          </p:cNvPr>
          <p:cNvGrpSpPr/>
          <p:nvPr/>
        </p:nvGrpSpPr>
        <p:grpSpPr>
          <a:xfrm>
            <a:off x="3415266" y="5047223"/>
            <a:ext cx="492443" cy="461665"/>
            <a:chOff x="7516281" y="2673548"/>
            <a:chExt cx="492443" cy="461665"/>
          </a:xfrm>
        </p:grpSpPr>
        <p:sp>
          <p:nvSpPr>
            <p:cNvPr id="31" name="円/楕円 77">
              <a:extLst>
                <a:ext uri="{FF2B5EF4-FFF2-40B4-BE49-F238E27FC236}">
                  <a16:creationId xmlns:a16="http://schemas.microsoft.com/office/drawing/2014/main" id="{C5872A37-D20F-6C09-2586-A6AE59DD1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A9C37B0A-2D3A-6479-182D-D3F930EB93EE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34" name="図 33" descr="電源が入っているスマートフォンの画面の画像">
            <a:extLst>
              <a:ext uri="{FF2B5EF4-FFF2-40B4-BE49-F238E27FC236}">
                <a16:creationId xmlns:a16="http://schemas.microsoft.com/office/drawing/2014/main" id="{EE26B818-8C8C-5FA6-36FA-E09A0EAC8C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429"/>
          <a:stretch/>
        </p:blipFill>
        <p:spPr>
          <a:xfrm>
            <a:off x="4669663" y="2798663"/>
            <a:ext cx="1718681" cy="1479593"/>
          </a:xfrm>
          <a:prstGeom prst="rect">
            <a:avLst/>
          </a:prstGeom>
        </p:spPr>
      </p:pic>
      <p:sp>
        <p:nvSpPr>
          <p:cNvPr id="37" name="四角形: 上の 2 つの角を丸める 36">
            <a:extLst>
              <a:ext uri="{FF2B5EF4-FFF2-40B4-BE49-F238E27FC236}">
                <a16:creationId xmlns:a16="http://schemas.microsoft.com/office/drawing/2014/main" id="{0FF9BDD2-7D3E-3B02-1FB8-85874D52A312}"/>
              </a:ext>
            </a:extLst>
          </p:cNvPr>
          <p:cNvSpPr/>
          <p:nvPr/>
        </p:nvSpPr>
        <p:spPr>
          <a:xfrm>
            <a:off x="4829872" y="2922778"/>
            <a:ext cx="1375853" cy="1355478"/>
          </a:xfrm>
          <a:prstGeom prst="round2SameRect">
            <a:avLst>
              <a:gd name="adj1" fmla="val 1259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6" name="図 45" descr="検索画面の画像">
            <a:extLst>
              <a:ext uri="{FF2B5EF4-FFF2-40B4-BE49-F238E27FC236}">
                <a16:creationId xmlns:a16="http://schemas.microsoft.com/office/drawing/2014/main" id="{21D6113A-EB46-76B4-B139-83EF6BC736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47"/>
          <a:stretch/>
        </p:blipFill>
        <p:spPr>
          <a:xfrm>
            <a:off x="4858149" y="3043589"/>
            <a:ext cx="1329467" cy="1234667"/>
          </a:xfrm>
          <a:prstGeom prst="rect">
            <a:avLst/>
          </a:prstGeom>
          <a:ln w="9525">
            <a:noFill/>
          </a:ln>
        </p:spPr>
      </p:pic>
      <p:sp>
        <p:nvSpPr>
          <p:cNvPr id="52" name="四角形: 上の 2 つの角を丸める 51">
            <a:extLst>
              <a:ext uri="{FF2B5EF4-FFF2-40B4-BE49-F238E27FC236}">
                <a16:creationId xmlns:a16="http://schemas.microsoft.com/office/drawing/2014/main" id="{AED46FFE-7B96-5994-742D-85FB40BA42BA}"/>
              </a:ext>
            </a:extLst>
          </p:cNvPr>
          <p:cNvSpPr/>
          <p:nvPr/>
        </p:nvSpPr>
        <p:spPr>
          <a:xfrm rot="10800000">
            <a:off x="5235430" y="2922776"/>
            <a:ext cx="574904" cy="1208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3" name="図 52" descr="電源が入っているスマートフォンの画面の画像">
            <a:extLst>
              <a:ext uri="{FF2B5EF4-FFF2-40B4-BE49-F238E27FC236}">
                <a16:creationId xmlns:a16="http://schemas.microsoft.com/office/drawing/2014/main" id="{5243E591-5134-0F1A-AA26-B2C7AC3D76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60"/>
          <a:stretch/>
        </p:blipFill>
        <p:spPr>
          <a:xfrm>
            <a:off x="4669663" y="4365104"/>
            <a:ext cx="1718681" cy="1228589"/>
          </a:xfrm>
          <a:prstGeom prst="rect">
            <a:avLst/>
          </a:prstGeom>
        </p:spPr>
      </p:pic>
      <p:sp>
        <p:nvSpPr>
          <p:cNvPr id="55" name="四角形: 上の 2 つの角を丸める 54">
            <a:extLst>
              <a:ext uri="{FF2B5EF4-FFF2-40B4-BE49-F238E27FC236}">
                <a16:creationId xmlns:a16="http://schemas.microsoft.com/office/drawing/2014/main" id="{CE277BCD-F665-48E6-71AE-53CB71893D65}"/>
              </a:ext>
            </a:extLst>
          </p:cNvPr>
          <p:cNvSpPr/>
          <p:nvPr/>
        </p:nvSpPr>
        <p:spPr>
          <a:xfrm>
            <a:off x="4829872" y="4489218"/>
            <a:ext cx="1375853" cy="1104475"/>
          </a:xfrm>
          <a:prstGeom prst="round2SameRect">
            <a:avLst>
              <a:gd name="adj1" fmla="val 1259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四角形: 上の 2 つの角を丸める 55">
            <a:extLst>
              <a:ext uri="{FF2B5EF4-FFF2-40B4-BE49-F238E27FC236}">
                <a16:creationId xmlns:a16="http://schemas.microsoft.com/office/drawing/2014/main" id="{1E6AAA68-C998-6935-FDE8-0300874CB8C9}"/>
              </a:ext>
            </a:extLst>
          </p:cNvPr>
          <p:cNvSpPr/>
          <p:nvPr/>
        </p:nvSpPr>
        <p:spPr>
          <a:xfrm rot="10800000">
            <a:off x="5235430" y="4489216"/>
            <a:ext cx="574904" cy="1208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7" name="図 56" descr="検索画面に「マイナポータル」と入力する時の画面の画像">
            <a:extLst>
              <a:ext uri="{FF2B5EF4-FFF2-40B4-BE49-F238E27FC236}">
                <a16:creationId xmlns:a16="http://schemas.microsoft.com/office/drawing/2014/main" id="{7258D314-4E71-6DF8-97B4-81624A1C4BC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57" b="57389"/>
          <a:stretch/>
        </p:blipFill>
        <p:spPr>
          <a:xfrm>
            <a:off x="4826217" y="4630628"/>
            <a:ext cx="1375853" cy="963065"/>
          </a:xfrm>
          <a:prstGeom prst="rect">
            <a:avLst/>
          </a:prstGeom>
          <a:ln w="9525">
            <a:noFill/>
          </a:ln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FF73C59-87F0-0628-A977-7B7BBBDDD31E}"/>
              </a:ext>
            </a:extLst>
          </p:cNvPr>
          <p:cNvSpPr/>
          <p:nvPr/>
        </p:nvSpPr>
        <p:spPr>
          <a:xfrm>
            <a:off x="4844283" y="3257927"/>
            <a:ext cx="1382958" cy="17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DF92901-DBD5-21DF-4FCE-2922E2CFF8A1}"/>
              </a:ext>
            </a:extLst>
          </p:cNvPr>
          <p:cNvSpPr/>
          <p:nvPr/>
        </p:nvSpPr>
        <p:spPr>
          <a:xfrm>
            <a:off x="4822562" y="4610029"/>
            <a:ext cx="1045582" cy="217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AAAF455-0033-05E5-864A-71F1B42BC755}"/>
              </a:ext>
            </a:extLst>
          </p:cNvPr>
          <p:cNvSpPr txBox="1"/>
          <p:nvPr/>
        </p:nvSpPr>
        <p:spPr>
          <a:xfrm>
            <a:off x="4139951" y="1882800"/>
            <a:ext cx="2673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検索ボックスを押して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kumimoji="1"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「マイナポータル」</a:t>
            </a:r>
            <a:endParaRPr kumimoji="1"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と入力し</a:t>
            </a:r>
            <a:r>
              <a:rPr kumimoji="1"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検索</a:t>
            </a:r>
            <a:endParaRPr kumimoji="1" lang="ja-JP" altLang="en-US" sz="16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C5A3ABA-081B-1844-AEB4-E512CC4C2513}"/>
              </a:ext>
            </a:extLst>
          </p:cNvPr>
          <p:cNvSpPr txBox="1"/>
          <p:nvPr/>
        </p:nvSpPr>
        <p:spPr>
          <a:xfrm>
            <a:off x="6876256" y="1882800"/>
            <a:ext cx="196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入手」を押す</a:t>
            </a:r>
            <a:endParaRPr kumimoji="1" lang="ja-JP" altLang="en-US" sz="1200" dirty="0"/>
          </a:p>
        </p:txBody>
      </p:sp>
      <p:sp>
        <p:nvSpPr>
          <p:cNvPr id="64" name="四角形: 上の 2 つの角を丸める 63">
            <a:extLst>
              <a:ext uri="{FF2B5EF4-FFF2-40B4-BE49-F238E27FC236}">
                <a16:creationId xmlns:a16="http://schemas.microsoft.com/office/drawing/2014/main" id="{7909DCB4-A9A7-2799-4E4A-E1BF26ADFFF0}"/>
              </a:ext>
            </a:extLst>
          </p:cNvPr>
          <p:cNvSpPr/>
          <p:nvPr/>
        </p:nvSpPr>
        <p:spPr>
          <a:xfrm rot="10800000">
            <a:off x="7464359" y="2922776"/>
            <a:ext cx="574904" cy="1208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95F135C4-DD40-991F-120C-DD149A6EF26F}"/>
              </a:ext>
            </a:extLst>
          </p:cNvPr>
          <p:cNvCxnSpPr/>
          <p:nvPr/>
        </p:nvCxnSpPr>
        <p:spPr>
          <a:xfrm>
            <a:off x="5508104" y="4149080"/>
            <a:ext cx="0" cy="1789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D39F6BE1-334E-AD4A-3C1A-3F1C3766B36B}"/>
              </a:ext>
            </a:extLst>
          </p:cNvPr>
          <p:cNvGrpSpPr/>
          <p:nvPr/>
        </p:nvGrpSpPr>
        <p:grpSpPr>
          <a:xfrm>
            <a:off x="4499992" y="2996952"/>
            <a:ext cx="492444" cy="461665"/>
            <a:chOff x="10718372" y="2977010"/>
            <a:chExt cx="492444" cy="461665"/>
          </a:xfrm>
        </p:grpSpPr>
        <p:sp>
          <p:nvSpPr>
            <p:cNvPr id="68" name="円/楕円 40">
              <a:extLst>
                <a:ext uri="{FF2B5EF4-FFF2-40B4-BE49-F238E27FC236}">
                  <a16:creationId xmlns:a16="http://schemas.microsoft.com/office/drawing/2014/main" id="{A1C6A1E1-7343-9544-9854-60B2D7D619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6526" y="3080507"/>
              <a:ext cx="196137" cy="192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1" name="図形グループ 39">
              <a:extLst>
                <a:ext uri="{FF2B5EF4-FFF2-40B4-BE49-F238E27FC236}">
                  <a16:creationId xmlns:a16="http://schemas.microsoft.com/office/drawing/2014/main" id="{C1622FE6-6A13-C788-E704-2DA3EE667C24}"/>
                </a:ext>
              </a:extLst>
            </p:cNvPr>
            <p:cNvGrpSpPr/>
            <p:nvPr/>
          </p:nvGrpSpPr>
          <p:grpSpPr>
            <a:xfrm>
              <a:off x="10718372" y="2977010"/>
              <a:ext cx="492444" cy="461665"/>
              <a:chOff x="7523571" y="2661581"/>
              <a:chExt cx="492444" cy="461665"/>
            </a:xfrm>
          </p:grpSpPr>
          <p:sp>
            <p:nvSpPr>
              <p:cNvPr id="75" name="円/楕円 44">
                <a:extLst>
                  <a:ext uri="{FF2B5EF4-FFF2-40B4-BE49-F238E27FC236}">
                    <a16:creationId xmlns:a16="http://schemas.microsoft.com/office/drawing/2014/main" id="{2AE7A920-EB14-2785-FF4D-90EAE8D01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FF5A3404-7BEB-A450-039E-3722D66A03C5}"/>
                  </a:ext>
                </a:extLst>
              </p:cNvPr>
              <p:cNvSpPr/>
              <p:nvPr/>
            </p:nvSpPr>
            <p:spPr>
              <a:xfrm>
                <a:off x="7523571" y="2661581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933A2CC4-36B5-073F-72AE-E444E5E2B8A5}"/>
              </a:ext>
            </a:extLst>
          </p:cNvPr>
          <p:cNvGrpSpPr/>
          <p:nvPr/>
        </p:nvGrpSpPr>
        <p:grpSpPr>
          <a:xfrm>
            <a:off x="4499992" y="4389496"/>
            <a:ext cx="492444" cy="461665"/>
            <a:chOff x="10718372" y="2977010"/>
            <a:chExt cx="492444" cy="461665"/>
          </a:xfrm>
        </p:grpSpPr>
        <p:sp>
          <p:nvSpPr>
            <p:cNvPr id="84" name="円/楕円 40">
              <a:extLst>
                <a:ext uri="{FF2B5EF4-FFF2-40B4-BE49-F238E27FC236}">
                  <a16:creationId xmlns:a16="http://schemas.microsoft.com/office/drawing/2014/main" id="{71A8E8FF-4C13-9EF8-58BF-5D369D3EAE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6526" y="3080507"/>
              <a:ext cx="196137" cy="192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5" name="図形グループ 39">
              <a:extLst>
                <a:ext uri="{FF2B5EF4-FFF2-40B4-BE49-F238E27FC236}">
                  <a16:creationId xmlns:a16="http://schemas.microsoft.com/office/drawing/2014/main" id="{CCE84588-C75B-A89E-A5A2-B78F23749C6C}"/>
                </a:ext>
              </a:extLst>
            </p:cNvPr>
            <p:cNvGrpSpPr/>
            <p:nvPr/>
          </p:nvGrpSpPr>
          <p:grpSpPr>
            <a:xfrm>
              <a:off x="10718372" y="2977010"/>
              <a:ext cx="492444" cy="461665"/>
              <a:chOff x="7523571" y="2661581"/>
              <a:chExt cx="492444" cy="461665"/>
            </a:xfrm>
          </p:grpSpPr>
          <p:sp>
            <p:nvSpPr>
              <p:cNvPr id="86" name="円/楕円 44">
                <a:extLst>
                  <a:ext uri="{FF2B5EF4-FFF2-40B4-BE49-F238E27FC236}">
                    <a16:creationId xmlns:a16="http://schemas.microsoft.com/office/drawing/2014/main" id="{20F52F4A-C169-40CC-68AF-53F2BBD8E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CD45BAFE-E76E-3E6F-B5D3-D381A9D42787}"/>
                  </a:ext>
                </a:extLst>
              </p:cNvPr>
              <p:cNvSpPr/>
              <p:nvPr/>
            </p:nvSpPr>
            <p:spPr>
              <a:xfrm>
                <a:off x="7523571" y="2661581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95043B6-0B8D-0A66-C870-04E31FC7DEB4}"/>
              </a:ext>
            </a:extLst>
          </p:cNvPr>
          <p:cNvSpPr/>
          <p:nvPr/>
        </p:nvSpPr>
        <p:spPr>
          <a:xfrm>
            <a:off x="8039263" y="3329934"/>
            <a:ext cx="410940" cy="243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9" name="図形グループ 36">
            <a:extLst>
              <a:ext uri="{FF2B5EF4-FFF2-40B4-BE49-F238E27FC236}">
                <a16:creationId xmlns:a16="http://schemas.microsoft.com/office/drawing/2014/main" id="{BC4104C9-C208-621D-1445-87205FE66759}"/>
              </a:ext>
            </a:extLst>
          </p:cNvPr>
          <p:cNvGrpSpPr/>
          <p:nvPr/>
        </p:nvGrpSpPr>
        <p:grpSpPr>
          <a:xfrm>
            <a:off x="7751965" y="3140968"/>
            <a:ext cx="492443" cy="461665"/>
            <a:chOff x="7516281" y="2673548"/>
            <a:chExt cx="492443" cy="461665"/>
          </a:xfrm>
        </p:grpSpPr>
        <p:sp>
          <p:nvSpPr>
            <p:cNvPr id="90" name="円/楕円 37">
              <a:extLst>
                <a:ext uri="{FF2B5EF4-FFF2-40B4-BE49-F238E27FC236}">
                  <a16:creationId xmlns:a16="http://schemas.microsoft.com/office/drawing/2014/main" id="{AAE64C34-777E-800E-470C-BDF7F2883B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9C0EDE1E-4247-771E-68FE-D827BD5C9270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B7D30C3-250C-C271-12CA-B0055A086C4C}"/>
              </a:ext>
            </a:extLst>
          </p:cNvPr>
          <p:cNvSpPr txBox="1"/>
          <p:nvPr/>
        </p:nvSpPr>
        <p:spPr>
          <a:xfrm>
            <a:off x="550800" y="1882800"/>
            <a:ext cx="200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ホーム画面で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App Store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」　　「　 」を押す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A30E0B6C-74DC-455D-9E6C-61EC21F707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25" y="2553919"/>
            <a:ext cx="234277" cy="2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図 29" descr="スマートフォンを使っているマイナちゃんのイラスト">
            <a:extLst>
              <a:ext uri="{FF2B5EF4-FFF2-40B4-BE49-F238E27FC236}">
                <a16:creationId xmlns:a16="http://schemas.microsoft.com/office/drawing/2014/main" id="{50E528C6-2652-4147-B2DC-D6344A5CE1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19" y="5136167"/>
            <a:ext cx="885702" cy="15803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7D9C16-4847-1EDF-0DF0-65ECB9F110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26" t="24539" r="54311" b="4971"/>
          <a:stretch/>
        </p:blipFill>
        <p:spPr>
          <a:xfrm>
            <a:off x="5143062" y="2764005"/>
            <a:ext cx="1714210" cy="3501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329927E-A554-B77E-D6D8-DBA34B651C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8" b="4518"/>
          <a:stretch/>
        </p:blipFill>
        <p:spPr>
          <a:xfrm>
            <a:off x="2233970" y="2769371"/>
            <a:ext cx="1714211" cy="32951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D5F9A2-AAB7-DF0E-82B3-13B4715E912C}"/>
              </a:ext>
            </a:extLst>
          </p:cNvPr>
          <p:cNvSpPr txBox="1"/>
          <p:nvPr/>
        </p:nvSpPr>
        <p:spPr>
          <a:xfrm>
            <a:off x="1846640" y="1716792"/>
            <a:ext cx="24523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マイナポータル</a:t>
            </a:r>
            <a:endParaRPr lang="en-US" altLang="ja-JP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　「　　　」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を押す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B589507-334B-E30E-AAF2-3C3A3F5660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045" y="2089574"/>
            <a:ext cx="458343" cy="46166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24A27D4-C9EC-6A69-9871-ADD938424DB7}"/>
              </a:ext>
            </a:extLst>
          </p:cNvPr>
          <p:cNvSpPr/>
          <p:nvPr/>
        </p:nvSpPr>
        <p:spPr>
          <a:xfrm>
            <a:off x="5143062" y="4605410"/>
            <a:ext cx="1714210" cy="3705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図形グループ 69">
            <a:extLst>
              <a:ext uri="{FF2B5EF4-FFF2-40B4-BE49-F238E27FC236}">
                <a16:creationId xmlns:a16="http://schemas.microsoft.com/office/drawing/2014/main" id="{6E557402-5DBD-477A-8E2D-9A6366637B58}"/>
              </a:ext>
            </a:extLst>
          </p:cNvPr>
          <p:cNvGrpSpPr/>
          <p:nvPr/>
        </p:nvGrpSpPr>
        <p:grpSpPr>
          <a:xfrm>
            <a:off x="5002840" y="4174548"/>
            <a:ext cx="492443" cy="461665"/>
            <a:chOff x="7516281" y="2673548"/>
            <a:chExt cx="492443" cy="461665"/>
          </a:xfrm>
        </p:grpSpPr>
        <p:sp>
          <p:nvSpPr>
            <p:cNvPr id="16" name="円/楕円 70">
              <a:extLst>
                <a:ext uri="{FF2B5EF4-FFF2-40B4-BE49-F238E27FC236}">
                  <a16:creationId xmlns:a16="http://schemas.microsoft.com/office/drawing/2014/main" id="{F4533D0B-2BE1-914C-9A6C-407205534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AF2954C-199E-406D-6FC4-9FD0E8C26C3A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6B31E33-1714-51B3-AF60-FB3844AE148C}"/>
              </a:ext>
            </a:extLst>
          </p:cNvPr>
          <p:cNvSpPr txBox="1"/>
          <p:nvPr/>
        </p:nvSpPr>
        <p:spPr>
          <a:xfrm>
            <a:off x="4429730" y="1716792"/>
            <a:ext cx="25484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「登録・ログイン</a:t>
            </a:r>
            <a:r>
              <a:rPr lang="ja-JP" altLang="en-US" sz="1800" b="1" spc="-750" dirty="0">
                <a:latin typeface="Meiryo" charset="-128"/>
                <a:ea typeface="Meiryo" charset="-128"/>
                <a:cs typeface="Meiryo" charset="-128"/>
              </a:rPr>
              <a:t>」　</a:t>
            </a:r>
            <a:endParaRPr lang="en-US" altLang="ja-JP" sz="1800" b="1" spc="-750" dirty="0"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-7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　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F8E6E80-D9A8-1BB9-72C0-C409B8951B65}"/>
              </a:ext>
            </a:extLst>
          </p:cNvPr>
          <p:cNvSpPr/>
          <p:nvPr/>
        </p:nvSpPr>
        <p:spPr>
          <a:xfrm>
            <a:off x="2577840" y="3585710"/>
            <a:ext cx="37027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106B359-B104-71FF-215A-007D8B8FCA68}"/>
              </a:ext>
            </a:extLst>
          </p:cNvPr>
          <p:cNvGrpSpPr/>
          <p:nvPr/>
        </p:nvGrpSpPr>
        <p:grpSpPr>
          <a:xfrm>
            <a:off x="2159684" y="3484085"/>
            <a:ext cx="492443" cy="461665"/>
            <a:chOff x="-1073078" y="3856872"/>
            <a:chExt cx="492443" cy="461665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1B184378-8A81-1E0A-184C-19B5D99AD9E4}"/>
                </a:ext>
              </a:extLst>
            </p:cNvPr>
            <p:cNvSpPr/>
            <p:nvPr/>
          </p:nvSpPr>
          <p:spPr>
            <a:xfrm>
              <a:off x="-933998" y="3925724"/>
              <a:ext cx="214281" cy="2518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C14B94C4-740A-0DF1-C1DA-FE2F11D1CE6C}"/>
                </a:ext>
              </a:extLst>
            </p:cNvPr>
            <p:cNvSpPr/>
            <p:nvPr/>
          </p:nvSpPr>
          <p:spPr>
            <a:xfrm>
              <a:off x="-1073078" y="3856872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6" name="字幕 14">
            <a:extLst>
              <a:ext uri="{FF2B5EF4-FFF2-40B4-BE49-F238E27FC236}">
                <a16:creationId xmlns:a16="http://schemas.microsoft.com/office/drawing/2014/main" id="{8068C1A0-A5E5-7C7D-8DC4-158645AC5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37099"/>
            <a:ext cx="8280000" cy="36000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2600" dirty="0"/>
              <a:t>マイナポータルアプリへログインしましょう</a:t>
            </a:r>
            <a:endParaRPr lang="en-US" altLang="ja-JP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3E372D7-4E93-185A-11FB-8EE634911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マイナポータルにログイン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F5A034-C90B-4D4F-69BB-6A78AEE5B4E0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497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682D0B15-A170-3577-EFF9-3B8AA26EC9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35"/>
          <a:stretch/>
        </p:blipFill>
        <p:spPr>
          <a:xfrm>
            <a:off x="6909428" y="2850630"/>
            <a:ext cx="1658840" cy="2734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92BD9CD8-74B1-2526-BC3F-81130FC0B6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818" y="2850631"/>
            <a:ext cx="1434252" cy="2738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97B3CBAF-BA79-1DB8-5701-FE43456249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80" y="2961562"/>
            <a:ext cx="1671046" cy="305147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オブジェクト 8" hidden="1">
            <a:extLst>
              <a:ext uri="{FF2B5EF4-FFF2-40B4-BE49-F238E27FC236}">
                <a16:creationId xmlns:a16="http://schemas.microsoft.com/office/drawing/2014/main" id="{5740E3A7-FEB0-46B0-933C-164BA4C08EE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9" name="オブジェクト 8" hidden="1">
                        <a:extLst>
                          <a:ext uri="{FF2B5EF4-FFF2-40B4-BE49-F238E27FC236}">
                            <a16:creationId xmlns:a16="http://schemas.microsoft.com/office/drawing/2014/main" id="{5740E3A7-FEB0-46B0-933C-164BA4C08E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FCC149-02CB-9984-EC63-A6DAF632ECB9}"/>
              </a:ext>
            </a:extLst>
          </p:cNvPr>
          <p:cNvSpPr txBox="1"/>
          <p:nvPr/>
        </p:nvSpPr>
        <p:spPr>
          <a:xfrm>
            <a:off x="2186697" y="3125822"/>
            <a:ext cx="2907360" cy="1648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マイナンバーカードを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市区町村の窓口で受け取った際に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利用者証明用電子証明書に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設定した数字</a:t>
            </a: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4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桁のパスワード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パスワードは、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回連続して間違えると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ロックがかかるので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ご注意ください</a:t>
            </a:r>
            <a:endParaRPr kumimoji="1" lang="ja-JP" altLang="en-US" sz="1400" dirty="0"/>
          </a:p>
        </p:txBody>
      </p:sp>
      <p:sp>
        <p:nvSpPr>
          <p:cNvPr id="21" name="字幕 6">
            <a:extLst>
              <a:ext uri="{FF2B5EF4-FFF2-40B4-BE49-F238E27FC236}">
                <a16:creationId xmlns:a16="http://schemas.microsoft.com/office/drawing/2014/main" id="{EB11F688-D71F-8BE6-4C66-176902967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72" y="1412776"/>
            <a:ext cx="8280000" cy="396000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マイナンバーカードの</a:t>
            </a:r>
            <a:r>
              <a:rPr lang="ja-JP" altLang="en-US" dirty="0">
                <a:solidFill>
                  <a:srgbClr val="0070C0"/>
                </a:solidFill>
              </a:rPr>
              <a:t>利用者証明用電子証明書</a:t>
            </a:r>
            <a:r>
              <a:rPr lang="en-US" altLang="ja-JP" baseline="30000" dirty="0"/>
              <a:t>※</a:t>
            </a:r>
            <a:r>
              <a:rPr lang="ja-JP" altLang="en-US" dirty="0"/>
              <a:t>の認証です。</a:t>
            </a:r>
          </a:p>
          <a:p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68CAC53-D209-14D7-F2F2-47201A1F873A}"/>
              </a:ext>
            </a:extLst>
          </p:cNvPr>
          <p:cNvSpPr txBox="1"/>
          <p:nvPr/>
        </p:nvSpPr>
        <p:spPr>
          <a:xfrm>
            <a:off x="6434470" y="5745450"/>
            <a:ext cx="95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　　　　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カードの読取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機種毎のカードの位置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CA6861-82A5-3ABB-75C7-DA3A14DCA6DE}"/>
              </a:ext>
            </a:extLst>
          </p:cNvPr>
          <p:cNvSpPr txBox="1"/>
          <p:nvPr/>
        </p:nvSpPr>
        <p:spPr>
          <a:xfrm>
            <a:off x="5377223" y="5549170"/>
            <a:ext cx="109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</a:p>
          <a:p>
            <a:pPr algn="ctr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スマートフォン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" name="図 23" descr="iPhone機種のマイナンバーカード読み取りのQRコード">
            <a:extLst>
              <a:ext uri="{FF2B5EF4-FFF2-40B4-BE49-F238E27FC236}">
                <a16:creationId xmlns:a16="http://schemas.microsoft.com/office/drawing/2014/main" id="{247B45C7-7325-3554-1373-A15797FB0A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421" y="5844151"/>
            <a:ext cx="600442" cy="60044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062727-CC7F-7021-C2DE-DF8778BA3A3F}"/>
              </a:ext>
            </a:extLst>
          </p:cNvPr>
          <p:cNvSpPr txBox="1"/>
          <p:nvPr/>
        </p:nvSpPr>
        <p:spPr>
          <a:xfrm>
            <a:off x="7552715" y="5687222"/>
            <a:ext cx="95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iPhone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D6EDAD2D-E461-DFEF-FC5F-61D0098B208C}"/>
              </a:ext>
            </a:extLst>
          </p:cNvPr>
          <p:cNvSpPr/>
          <p:nvPr/>
        </p:nvSpPr>
        <p:spPr>
          <a:xfrm>
            <a:off x="7308822" y="6064101"/>
            <a:ext cx="160018" cy="133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左 28">
            <a:extLst>
              <a:ext uri="{FF2B5EF4-FFF2-40B4-BE49-F238E27FC236}">
                <a16:creationId xmlns:a16="http://schemas.microsoft.com/office/drawing/2014/main" id="{286AA4EF-89A4-FC18-1A45-BB7910441B1A}"/>
              </a:ext>
            </a:extLst>
          </p:cNvPr>
          <p:cNvSpPr/>
          <p:nvPr/>
        </p:nvSpPr>
        <p:spPr>
          <a:xfrm>
            <a:off x="6276319" y="6064102"/>
            <a:ext cx="172064" cy="133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C55F05-EF91-3DA7-4531-5035CE41F617}"/>
              </a:ext>
            </a:extLst>
          </p:cNvPr>
          <p:cNvSpPr txBox="1"/>
          <p:nvPr/>
        </p:nvSpPr>
        <p:spPr>
          <a:xfrm>
            <a:off x="2181493" y="4797152"/>
            <a:ext cx="2499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kumimoji="1" lang="en-US" altLang="ja-JP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パスワードは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/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ご自身で入力してください。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/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代理の方による入力は</a:t>
            </a:r>
            <a:endParaRPr kumimoji="1"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2075" indent="-92075"/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行わない</a:t>
            </a: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でください。</a:t>
            </a: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4063B2-CFF3-DA5C-5148-46EB3B0F48BA}"/>
              </a:ext>
            </a:extLst>
          </p:cNvPr>
          <p:cNvSpPr/>
          <p:nvPr/>
        </p:nvSpPr>
        <p:spPr>
          <a:xfrm>
            <a:off x="483581" y="3467501"/>
            <a:ext cx="1671046" cy="325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76174E8-B807-75FD-C557-E8D6B0281D2E}"/>
              </a:ext>
            </a:extLst>
          </p:cNvPr>
          <p:cNvSpPr txBox="1"/>
          <p:nvPr/>
        </p:nvSpPr>
        <p:spPr>
          <a:xfrm>
            <a:off x="1595493" y="1738582"/>
            <a:ext cx="77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kumimoji="1" lang="ja-JP" altLang="en-US" sz="1000" b="1" dirty="0">
                <a:solidFill>
                  <a:srgbClr val="0070C0"/>
                </a:solidFill>
                <a:latin typeface="Meiryo" charset="-128"/>
                <a:ea typeface="Meiryo" charset="-128"/>
                <a:cs typeface="Meiryo" charset="-128"/>
              </a:rPr>
              <a:t>利用者証明用電子証明書</a:t>
            </a:r>
            <a:r>
              <a:rPr kumimoji="1" lang="ja-JP" altLang="en-US" sz="1000" b="1" dirty="0">
                <a:latin typeface="Meiryo" charset="-128"/>
                <a:ea typeface="Meiryo" charset="-128"/>
                <a:cs typeface="Meiryo" charset="-128"/>
              </a:rPr>
              <a:t>は、マイナンバーカードに搭載されている、インターネットのウェブサイト等にログインする際に</a:t>
            </a:r>
            <a:endParaRPr kumimoji="1" lang="en-US" altLang="ja-JP" sz="1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000" b="1" dirty="0">
                <a:latin typeface="Meiryo" charset="-128"/>
                <a:ea typeface="Meiryo" charset="-128"/>
                <a:cs typeface="Meiryo" charset="-128"/>
              </a:rPr>
              <a:t>利用する電子証明書です。「ログインした者が、利用者本人であること」を証明することができます。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EB6075D-50AC-1265-E335-7295486A32B7}"/>
              </a:ext>
            </a:extLst>
          </p:cNvPr>
          <p:cNvSpPr/>
          <p:nvPr/>
        </p:nvSpPr>
        <p:spPr>
          <a:xfrm>
            <a:off x="162412" y="31251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2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58" name="図 57" descr="Android機種のマイナンバーカード読み取りのQRコード">
            <a:extLst>
              <a:ext uri="{FF2B5EF4-FFF2-40B4-BE49-F238E27FC236}">
                <a16:creationId xmlns:a16="http://schemas.microsoft.com/office/drawing/2014/main" id="{B5C5CF5B-C3CA-73F8-BA4A-FFDB845B961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75" y="5856184"/>
            <a:ext cx="562432" cy="562432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54F03ED-DC30-12DE-E614-EE703713494A}"/>
              </a:ext>
            </a:extLst>
          </p:cNvPr>
          <p:cNvSpPr txBox="1"/>
          <p:nvPr/>
        </p:nvSpPr>
        <p:spPr>
          <a:xfrm>
            <a:off x="210638" y="2114552"/>
            <a:ext cx="3808942" cy="62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indent="-489600">
              <a:lnSpc>
                <a:spcPct val="9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400" b="1" dirty="0">
                <a:solidFill>
                  <a:srgbClr val="0070C0"/>
                </a:solidFill>
                <a:latin typeface="Meiryo" charset="-128"/>
                <a:ea typeface="Meiryo" charset="-128"/>
                <a:cs typeface="Meiryo" charset="-128"/>
              </a:rPr>
              <a:t>利用者証明用電子証明書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の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lnSpc>
                <a:spcPct val="90000"/>
              </a:lnSpc>
            </a:pP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　　パスワー</a:t>
            </a:r>
            <a:r>
              <a:rPr lang="ja-JP" altLang="en-US" sz="1400" b="1" spc="-1000" dirty="0">
                <a:latin typeface="Meiryo" charset="-128"/>
                <a:ea typeface="Meiryo" charset="-128"/>
                <a:cs typeface="Meiryo" charset="-128"/>
              </a:rPr>
              <a:t>ド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（数字</a:t>
            </a:r>
            <a:r>
              <a:rPr lang="en-US" altLang="ja-JP" sz="1400" b="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ケタ</a:t>
            </a:r>
            <a:r>
              <a:rPr lang="ja-JP" altLang="en-US" sz="1400" b="1" spc="-1000" dirty="0"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を入力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184D1EE-F591-EB72-22F1-46A9A51D0574}"/>
              </a:ext>
            </a:extLst>
          </p:cNvPr>
          <p:cNvSpPr txBox="1"/>
          <p:nvPr/>
        </p:nvSpPr>
        <p:spPr>
          <a:xfrm>
            <a:off x="3133681" y="2099565"/>
            <a:ext cx="2240928" cy="62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indent="-489600">
              <a:lnSpc>
                <a:spcPct val="9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「読み取り開始」を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lnSpc>
                <a:spcPct val="90000"/>
              </a:lnSpc>
            </a:pPr>
            <a:r>
              <a:rPr lang="ja-JP" altLang="en-US" sz="1400" b="1" dirty="0">
                <a:latin typeface="Meiryo" charset="-128"/>
                <a:ea typeface="Meiryo" charset="-128"/>
                <a:cs typeface="Meiryo" charset="-128"/>
              </a:rPr>
              <a:t>　　押す</a:t>
            </a:r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FA48DCC-88D1-7806-D122-E7732E8648D1}"/>
              </a:ext>
            </a:extLst>
          </p:cNvPr>
          <p:cNvCxnSpPr>
            <a:cxnSpLocks/>
          </p:cNvCxnSpPr>
          <p:nvPr/>
        </p:nvCxnSpPr>
        <p:spPr>
          <a:xfrm>
            <a:off x="6504252" y="4309911"/>
            <a:ext cx="3116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図形グループ 25">
            <a:extLst>
              <a:ext uri="{FF2B5EF4-FFF2-40B4-BE49-F238E27FC236}">
                <a16:creationId xmlns:a16="http://schemas.microsoft.com/office/drawing/2014/main" id="{28AC8E44-9EF6-5881-A089-394511532C4E}"/>
              </a:ext>
            </a:extLst>
          </p:cNvPr>
          <p:cNvGrpSpPr/>
          <p:nvPr/>
        </p:nvGrpSpPr>
        <p:grpSpPr>
          <a:xfrm>
            <a:off x="6711081" y="2779827"/>
            <a:ext cx="492444" cy="461665"/>
            <a:chOff x="7516280" y="2673548"/>
            <a:chExt cx="492444" cy="461665"/>
          </a:xfrm>
        </p:grpSpPr>
        <p:sp>
          <p:nvSpPr>
            <p:cNvPr id="66" name="円/楕円 26">
              <a:extLst>
                <a:ext uri="{FF2B5EF4-FFF2-40B4-BE49-F238E27FC236}">
                  <a16:creationId xmlns:a16="http://schemas.microsoft.com/office/drawing/2014/main" id="{5B5E3D40-A759-9B12-6944-890CF5E66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D1101D81-FDAE-6014-7BFE-C7BCDECF832C}"/>
                </a:ext>
              </a:extLst>
            </p:cNvPr>
            <p:cNvSpPr/>
            <p:nvPr/>
          </p:nvSpPr>
          <p:spPr>
            <a:xfrm>
              <a:off x="7516280" y="2673548"/>
              <a:ext cx="492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E7B2DB0-84B0-87F3-CBE8-4F615B6B3B9C}"/>
              </a:ext>
            </a:extLst>
          </p:cNvPr>
          <p:cNvSpPr/>
          <p:nvPr/>
        </p:nvSpPr>
        <p:spPr>
          <a:xfrm>
            <a:off x="4971142" y="5228360"/>
            <a:ext cx="1395547" cy="340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図形グループ 45">
            <a:extLst>
              <a:ext uri="{FF2B5EF4-FFF2-40B4-BE49-F238E27FC236}">
                <a16:creationId xmlns:a16="http://schemas.microsoft.com/office/drawing/2014/main" id="{8A4ACA3B-909C-72E3-0A8E-AF8FCF87F666}"/>
              </a:ext>
            </a:extLst>
          </p:cNvPr>
          <p:cNvGrpSpPr/>
          <p:nvPr/>
        </p:nvGrpSpPr>
        <p:grpSpPr>
          <a:xfrm>
            <a:off x="4710703" y="4951051"/>
            <a:ext cx="492443" cy="461665"/>
            <a:chOff x="7516281" y="2673548"/>
            <a:chExt cx="492443" cy="461665"/>
          </a:xfrm>
        </p:grpSpPr>
        <p:sp>
          <p:nvSpPr>
            <p:cNvPr id="51" name="円/楕円 47">
              <a:extLst>
                <a:ext uri="{FF2B5EF4-FFF2-40B4-BE49-F238E27FC236}">
                  <a16:creationId xmlns:a16="http://schemas.microsoft.com/office/drawing/2014/main" id="{5EFFF2A8-DA70-8719-B76F-848368538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2032283-AB0C-23E0-E3BD-BFA54EC73AD1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CDEBF10-826A-71BD-85CD-671B5BA565E5}"/>
              </a:ext>
            </a:extLst>
          </p:cNvPr>
          <p:cNvSpPr txBox="1"/>
          <p:nvPr/>
        </p:nvSpPr>
        <p:spPr>
          <a:xfrm>
            <a:off x="5268207" y="2058771"/>
            <a:ext cx="372903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「読み取りが完了しました」が表示されるまで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　　マイナンバーカードをスマートフォン裏面に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1200" b="1" dirty="0">
                <a:latin typeface="Meiryo" charset="-128"/>
                <a:ea typeface="Meiryo" charset="-128"/>
                <a:cs typeface="Meiryo" charset="-128"/>
              </a:rPr>
              <a:t>　　密着させる</a:t>
            </a:r>
            <a:endParaRPr lang="en-US" altLang="ja-JP" sz="12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3D215B5-BE7C-182D-E66C-F32046C9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マイナポータルにログイン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39408D-3B53-288B-61E7-B32D133EDF27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37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>
            <a:extLst>
              <a:ext uri="{FF2B5EF4-FFF2-40B4-BE49-F238E27FC236}">
                <a16:creationId xmlns:a16="http://schemas.microsoft.com/office/drawing/2014/main" id="{750FBE19-E810-EAC2-8F0D-3BD4320CD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85" b="9348"/>
          <a:stretch/>
        </p:blipFill>
        <p:spPr>
          <a:xfrm>
            <a:off x="6736669" y="2917526"/>
            <a:ext cx="1883340" cy="3257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DF330FD3-CEB6-025C-4BCF-CC698A5518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" t="11523" r="-310" b="10097"/>
          <a:stretch/>
        </p:blipFill>
        <p:spPr>
          <a:xfrm>
            <a:off x="4664937" y="2917526"/>
            <a:ext cx="1914928" cy="3261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53A38F0E-A9F1-0552-CA05-AE57EEAA86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452" b="8608"/>
          <a:stretch/>
        </p:blipFill>
        <p:spPr>
          <a:xfrm>
            <a:off x="2575099" y="2917526"/>
            <a:ext cx="1933033" cy="3265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図 70" descr="テキスト, 手紙&#10;&#10;自動的に生成された説明">
            <a:extLst>
              <a:ext uri="{FF2B5EF4-FFF2-40B4-BE49-F238E27FC236}">
                <a16:creationId xmlns:a16="http://schemas.microsoft.com/office/drawing/2014/main" id="{8F925A7C-EAB7-3F34-0583-9567B9FAAA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37" b="9715"/>
          <a:stretch/>
        </p:blipFill>
        <p:spPr>
          <a:xfrm>
            <a:off x="502379" y="2917526"/>
            <a:ext cx="1915915" cy="3265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オブジェクト 9" hidden="1">
            <a:extLst>
              <a:ext uri="{FF2B5EF4-FFF2-40B4-BE49-F238E27FC236}">
                <a16:creationId xmlns:a16="http://schemas.microsoft.com/office/drawing/2014/main" id="{F245D726-E943-43FF-B9FB-B0F36C96FF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10" name="オブジェクト 9" hidden="1">
                        <a:extLst>
                          <a:ext uri="{FF2B5EF4-FFF2-40B4-BE49-F238E27FC236}">
                            <a16:creationId xmlns:a16="http://schemas.microsoft.com/office/drawing/2014/main" id="{F245D726-E943-43FF-B9FB-B0F36C96F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字幕 6">
            <a:extLst>
              <a:ext uri="{FF2B5EF4-FFF2-40B4-BE49-F238E27FC236}">
                <a16:creationId xmlns:a16="http://schemas.microsoft.com/office/drawing/2014/main" id="{72574FA4-1AE5-4A80-A738-AAB6EBF4D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59133"/>
            <a:ext cx="8280000" cy="396000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はじめてログインする方は利用者登録が必要です。</a:t>
            </a:r>
          </a:p>
          <a:p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44D13A-8772-A0AE-E3AF-4E8FDDCBBF94}"/>
              </a:ext>
            </a:extLst>
          </p:cNvPr>
          <p:cNvSpPr txBox="1"/>
          <p:nvPr/>
        </p:nvSpPr>
        <p:spPr>
          <a:xfrm>
            <a:off x="288293" y="1882800"/>
            <a:ext cx="3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D8C73D-433E-3858-9B6D-078BE53AD6FE}"/>
              </a:ext>
            </a:extLst>
          </p:cNvPr>
          <p:cNvSpPr txBox="1"/>
          <p:nvPr/>
        </p:nvSpPr>
        <p:spPr>
          <a:xfrm>
            <a:off x="2503995" y="1882800"/>
            <a:ext cx="192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確認コードを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送信」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451D5C-C27A-6641-8128-FD7581AEE6BC}"/>
              </a:ext>
            </a:extLst>
          </p:cNvPr>
          <p:cNvSpPr txBox="1"/>
          <p:nvPr/>
        </p:nvSpPr>
        <p:spPr>
          <a:xfrm>
            <a:off x="4286708" y="1882800"/>
            <a:ext cx="2768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確認コード」を入力し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 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利用者登録する次へ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｣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を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 押す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2AE78D1-570D-CF6A-5A66-31521CAD8C96}"/>
              </a:ext>
            </a:extLst>
          </p:cNvPr>
          <p:cNvSpPr txBox="1"/>
          <p:nvPr/>
        </p:nvSpPr>
        <p:spPr>
          <a:xfrm>
            <a:off x="6876256" y="1882800"/>
            <a:ext cx="1960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登録」を押す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DA9DAF-ECFA-D2FB-8309-4556D53465CF}"/>
              </a:ext>
            </a:extLst>
          </p:cNvPr>
          <p:cNvSpPr txBox="1"/>
          <p:nvPr/>
        </p:nvSpPr>
        <p:spPr>
          <a:xfrm>
            <a:off x="550800" y="1882800"/>
            <a:ext cx="200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メール通知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｣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の選択と、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｢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メールアドレス」を入力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B030470-6531-4FE4-1659-55B9BEBB6AFE}"/>
              </a:ext>
            </a:extLst>
          </p:cNvPr>
          <p:cNvSpPr/>
          <p:nvPr/>
        </p:nvSpPr>
        <p:spPr>
          <a:xfrm>
            <a:off x="523991" y="3905684"/>
            <a:ext cx="1878401" cy="1731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67">
            <a:extLst>
              <a:ext uri="{FF2B5EF4-FFF2-40B4-BE49-F238E27FC236}">
                <a16:creationId xmlns:a16="http://schemas.microsoft.com/office/drawing/2014/main" id="{54C0FB86-07C3-CB9D-CD55-6E1523319589}"/>
              </a:ext>
            </a:extLst>
          </p:cNvPr>
          <p:cNvGrpSpPr/>
          <p:nvPr/>
        </p:nvGrpSpPr>
        <p:grpSpPr>
          <a:xfrm>
            <a:off x="365799" y="3607985"/>
            <a:ext cx="296587" cy="293005"/>
            <a:chOff x="2897417" y="3995693"/>
            <a:chExt cx="296587" cy="293005"/>
          </a:xfrm>
        </p:grpSpPr>
        <p:sp>
          <p:nvSpPr>
            <p:cNvPr id="28" name="円/楕円 68">
              <a:extLst>
                <a:ext uri="{FF2B5EF4-FFF2-40B4-BE49-F238E27FC236}">
                  <a16:creationId xmlns:a16="http://schemas.microsoft.com/office/drawing/2014/main" id="{2A315B74-B494-545C-2308-D8FD89189965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B35DE12-9EAC-6746-6F47-1C6B9CBCFAB5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C805726-8057-B5FF-C7E5-2740D5E6C918}"/>
              </a:ext>
            </a:extLst>
          </p:cNvPr>
          <p:cNvSpPr/>
          <p:nvPr/>
        </p:nvSpPr>
        <p:spPr>
          <a:xfrm>
            <a:off x="2573938" y="5494723"/>
            <a:ext cx="1907750" cy="365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図形グループ 64">
            <a:extLst>
              <a:ext uri="{FF2B5EF4-FFF2-40B4-BE49-F238E27FC236}">
                <a16:creationId xmlns:a16="http://schemas.microsoft.com/office/drawing/2014/main" id="{E734F9E9-2E41-75F3-BA51-273DA481B5D0}"/>
              </a:ext>
            </a:extLst>
          </p:cNvPr>
          <p:cNvGrpSpPr/>
          <p:nvPr/>
        </p:nvGrpSpPr>
        <p:grpSpPr>
          <a:xfrm>
            <a:off x="2436934" y="5221868"/>
            <a:ext cx="296586" cy="293005"/>
            <a:chOff x="3546641" y="3995693"/>
            <a:chExt cx="296586" cy="293005"/>
          </a:xfrm>
        </p:grpSpPr>
        <p:sp>
          <p:nvSpPr>
            <p:cNvPr id="42" name="円/楕円 65">
              <a:extLst>
                <a:ext uri="{FF2B5EF4-FFF2-40B4-BE49-F238E27FC236}">
                  <a16:creationId xmlns:a16="http://schemas.microsoft.com/office/drawing/2014/main" id="{768E2E4A-8959-A98E-AE9A-4B60673CD2BE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フリーフォーム 66">
              <a:extLst>
                <a:ext uri="{FF2B5EF4-FFF2-40B4-BE49-F238E27FC236}">
                  <a16:creationId xmlns:a16="http://schemas.microsoft.com/office/drawing/2014/main" id="{94A1228F-634E-9CF9-1304-03032D23E6F7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36E42B0-B580-BDF3-BE23-A8362B3038BD}"/>
              </a:ext>
            </a:extLst>
          </p:cNvPr>
          <p:cNvSpPr/>
          <p:nvPr/>
        </p:nvSpPr>
        <p:spPr>
          <a:xfrm>
            <a:off x="4647803" y="4039935"/>
            <a:ext cx="1932061" cy="3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図形グループ 61">
            <a:extLst>
              <a:ext uri="{FF2B5EF4-FFF2-40B4-BE49-F238E27FC236}">
                <a16:creationId xmlns:a16="http://schemas.microsoft.com/office/drawing/2014/main" id="{BDFD386F-92A0-64CD-FA69-16F1DD5BEBE3}"/>
              </a:ext>
            </a:extLst>
          </p:cNvPr>
          <p:cNvGrpSpPr/>
          <p:nvPr/>
        </p:nvGrpSpPr>
        <p:grpSpPr>
          <a:xfrm>
            <a:off x="4576286" y="3748945"/>
            <a:ext cx="296586" cy="293005"/>
            <a:chOff x="4232441" y="3995693"/>
            <a:chExt cx="296586" cy="293005"/>
          </a:xfrm>
        </p:grpSpPr>
        <p:sp>
          <p:nvSpPr>
            <p:cNvPr id="48" name="円/楕円 62">
              <a:extLst>
                <a:ext uri="{FF2B5EF4-FFF2-40B4-BE49-F238E27FC236}">
                  <a16:creationId xmlns:a16="http://schemas.microsoft.com/office/drawing/2014/main" id="{164E876E-F805-01DB-53CF-8A1DA28B8A2A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フリーフォーム 63">
              <a:extLst>
                <a:ext uri="{FF2B5EF4-FFF2-40B4-BE49-F238E27FC236}">
                  <a16:creationId xmlns:a16="http://schemas.microsoft.com/office/drawing/2014/main" id="{F9333F4C-CF72-C2AC-FFA8-6ED50DC232FF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6A72C1B-5C39-45F3-D17B-1D642525BBEC}"/>
              </a:ext>
            </a:extLst>
          </p:cNvPr>
          <p:cNvSpPr/>
          <p:nvPr/>
        </p:nvSpPr>
        <p:spPr>
          <a:xfrm>
            <a:off x="4664936" y="5244978"/>
            <a:ext cx="1914929" cy="3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355AB39-918C-93EA-E8D2-8C89243ADED3}"/>
              </a:ext>
            </a:extLst>
          </p:cNvPr>
          <p:cNvSpPr/>
          <p:nvPr/>
        </p:nvSpPr>
        <p:spPr>
          <a:xfrm>
            <a:off x="6731553" y="5275296"/>
            <a:ext cx="1883340" cy="291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8">
            <a:extLst>
              <a:ext uri="{FF2B5EF4-FFF2-40B4-BE49-F238E27FC236}">
                <a16:creationId xmlns:a16="http://schemas.microsoft.com/office/drawing/2014/main" id="{D19A7766-14AB-D66C-4F80-9E6BC5C135EC}"/>
              </a:ext>
            </a:extLst>
          </p:cNvPr>
          <p:cNvGrpSpPr/>
          <p:nvPr/>
        </p:nvGrpSpPr>
        <p:grpSpPr>
          <a:xfrm>
            <a:off x="6667285" y="4951973"/>
            <a:ext cx="296586" cy="293005"/>
            <a:chOff x="5101121" y="3995693"/>
            <a:chExt cx="296586" cy="293005"/>
          </a:xfrm>
        </p:grpSpPr>
        <p:sp>
          <p:nvSpPr>
            <p:cNvPr id="56" name="円/楕円 59">
              <a:extLst>
                <a:ext uri="{FF2B5EF4-FFF2-40B4-BE49-F238E27FC236}">
                  <a16:creationId xmlns:a16="http://schemas.microsoft.com/office/drawing/2014/main" id="{BC4820AB-F1F0-D638-DAF5-1F8ACCD35279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60">
              <a:extLst>
                <a:ext uri="{FF2B5EF4-FFF2-40B4-BE49-F238E27FC236}">
                  <a16:creationId xmlns:a16="http://schemas.microsoft.com/office/drawing/2014/main" id="{C64434B8-121B-3C5D-058F-D7E04D030E99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タイトル 1">
            <a:extLst>
              <a:ext uri="{FF2B5EF4-FFF2-40B4-BE49-F238E27FC236}">
                <a16:creationId xmlns:a16="http://schemas.microsoft.com/office/drawing/2014/main" id="{5E9D8391-F9B3-A321-573C-E6BE6D8E6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マイナポータルにログイン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FE16E3-62C8-B4C6-64DA-32C9D9177738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62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6750566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マイナポータルに関する確認サイト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14147" y="1407095"/>
            <a:ext cx="7265286" cy="1655762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マイナポータルを利用するための、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スマートフォン機種</a:t>
            </a:r>
            <a:r>
              <a:rPr lang="ja-JP" altLang="en-US" spc="-1000" dirty="0"/>
              <a:t>、</a:t>
            </a:r>
            <a:r>
              <a:rPr lang="ja-JP" altLang="en-US" dirty="0"/>
              <a:t>ＩＣカードリーダーなど</a:t>
            </a:r>
            <a:r>
              <a:rPr lang="ja-JP" altLang="en-US" spc="-1000" dirty="0"/>
              <a:t>、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動作環境や操作方法</a:t>
            </a:r>
            <a:r>
              <a:rPr lang="ja-JP" altLang="en-US" spc="-1000" dirty="0"/>
              <a:t>、</a:t>
            </a:r>
            <a:r>
              <a:rPr lang="ja-JP" altLang="en-US" dirty="0"/>
              <a:t>またマイナポータルの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最新情報などは</a:t>
            </a:r>
            <a:r>
              <a:rPr lang="ja-JP" altLang="en-US" spc="-1000" dirty="0"/>
              <a:t>、</a:t>
            </a:r>
            <a:r>
              <a:rPr lang="ja-JP" altLang="en-US" dirty="0"/>
              <a:t>以下のサイトをご参照ください。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altLang="ja-JP" sz="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①</a:t>
            </a:r>
            <a:r>
              <a:rPr lang="ja-JP" altLang="ja-JP" sz="2000" kern="100" dirty="0"/>
              <a:t>マイナポータル対</a:t>
            </a:r>
            <a:r>
              <a:rPr lang="ja-JP" altLang="ja-JP" sz="2000" kern="100" spc="-1000" dirty="0"/>
              <a:t>応</a:t>
            </a:r>
            <a:r>
              <a:rPr lang="ja-JP" altLang="en-US" sz="2000" kern="100" dirty="0"/>
              <a:t>（マイナンバーカード読取対応</a:t>
            </a:r>
            <a:r>
              <a:rPr lang="ja-JP" altLang="en-US" sz="2000" kern="100" spc="-1000" dirty="0"/>
              <a:t>）</a:t>
            </a:r>
            <a:r>
              <a:rPr lang="ja-JP" altLang="en-US" sz="2000" kern="100" dirty="0"/>
              <a:t>の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　</a:t>
            </a:r>
            <a:r>
              <a:rPr lang="ja-JP" altLang="ja-JP" sz="2000" kern="100" dirty="0"/>
              <a:t>スマートフォン</a:t>
            </a:r>
            <a:r>
              <a:rPr lang="ja-JP" altLang="en-US" sz="2000" kern="100" dirty="0"/>
              <a:t>の</a:t>
            </a:r>
            <a:r>
              <a:rPr lang="ja-JP" altLang="ja-JP" sz="2000" kern="100" dirty="0"/>
              <a:t>機種一覧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ja-JP" altLang="ja-JP" sz="5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3"/>
              </a:rPr>
              <a:t>https://faq.myna.go.jp/faq/show/2587</a:t>
            </a:r>
            <a:endParaRPr lang="en-US" altLang="ja-JP" sz="12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ja-JP" altLang="en-US" sz="2000" kern="100" dirty="0"/>
              <a:t>②</a:t>
            </a:r>
            <a:r>
              <a:rPr lang="ja-JP" altLang="ja-JP" sz="2000" kern="100" dirty="0"/>
              <a:t>マ</a:t>
            </a:r>
            <a:r>
              <a:rPr lang="ja-JP" altLang="en-US" sz="2000" kern="100" dirty="0"/>
              <a:t>イ</a:t>
            </a:r>
            <a:r>
              <a:rPr lang="ja-JP" altLang="ja-JP" sz="2000" kern="100" dirty="0"/>
              <a:t>ナンバーカード</a:t>
            </a:r>
            <a:r>
              <a:rPr lang="ja-JP" altLang="en-US" sz="2000" kern="100" dirty="0"/>
              <a:t>読取</a:t>
            </a:r>
            <a:r>
              <a:rPr lang="ja-JP" altLang="ja-JP" sz="2000" kern="100" dirty="0"/>
              <a:t>対応</a:t>
            </a:r>
            <a:r>
              <a:rPr lang="ja-JP" altLang="en-US" sz="2000" kern="100" dirty="0"/>
              <a:t>の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　</a:t>
            </a:r>
            <a:r>
              <a:rPr lang="ja-JP" altLang="ja-JP" sz="2000" kern="100" dirty="0"/>
              <a:t>ＩＣカードリーダ</a:t>
            </a:r>
            <a:r>
              <a:rPr lang="ja-JP" altLang="en-US" sz="2000" kern="100" dirty="0"/>
              <a:t>ーの</a:t>
            </a:r>
            <a:r>
              <a:rPr lang="ja-JP" altLang="ja-JP" sz="2000" kern="100" dirty="0"/>
              <a:t>一覧</a:t>
            </a: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ja-JP" altLang="ja-JP" sz="5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dirty="0">
                <a:effectLst/>
                <a:hlinkClick r:id="rId4"/>
              </a:rPr>
              <a:t>https://www.jpki.go.jp/prepare/reader_writer.html</a:t>
            </a:r>
            <a:endParaRPr lang="en-US" altLang="ja-JP" sz="12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1200" kern="1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ja-JP" altLang="en-US" sz="2000" kern="100" dirty="0"/>
              <a:t>③</a:t>
            </a:r>
            <a:r>
              <a:rPr lang="ja-JP" altLang="ja-JP" sz="2000" kern="100" dirty="0"/>
              <a:t>マイナポータル総合サイト</a:t>
            </a:r>
            <a:endParaRPr lang="en-US" altLang="ja-JP" sz="2000" kern="1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ja-JP" altLang="ja-JP" sz="5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u="sng" kern="100" dirty="0">
                <a:hlinkClick r:id="rId5"/>
              </a:rPr>
              <a:t>https://myna.go.jp/</a:t>
            </a:r>
            <a:endParaRPr lang="ja-JP" altLang="ja-JP" sz="1200" kern="1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2-C</a:t>
            </a:r>
            <a:endParaRPr lang="en-US" sz="3600" dirty="0"/>
          </a:p>
        </p:txBody>
      </p:sp>
      <p:pic>
        <p:nvPicPr>
          <p:cNvPr id="8" name="図 7" descr="マイナポータル対応（マイナンバーカード読取対応）のスマートフォンの機種一覧のQRコード">
            <a:extLst>
              <a:ext uri="{FF2B5EF4-FFF2-40B4-BE49-F238E27FC236}">
                <a16:creationId xmlns:a16="http://schemas.microsoft.com/office/drawing/2014/main" id="{96C2BA6B-372B-4C4B-9CEE-182F10DD40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63" y="3184959"/>
            <a:ext cx="1060854" cy="1060854"/>
          </a:xfrm>
          <a:prstGeom prst="rect">
            <a:avLst/>
          </a:prstGeom>
        </p:spPr>
      </p:pic>
      <p:pic>
        <p:nvPicPr>
          <p:cNvPr id="9" name="図 8" descr="マイナンバーカード読取対応のＩＣカードリーダーの一覧のQRコード">
            <a:extLst>
              <a:ext uri="{FF2B5EF4-FFF2-40B4-BE49-F238E27FC236}">
                <a16:creationId xmlns:a16="http://schemas.microsoft.com/office/drawing/2014/main" id="{8C0B0497-AFFA-44F2-9563-670EADF6AA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435" y="3906685"/>
            <a:ext cx="1060854" cy="1060854"/>
          </a:xfrm>
          <a:prstGeom prst="rect">
            <a:avLst/>
          </a:prstGeom>
        </p:spPr>
      </p:pic>
      <p:pic>
        <p:nvPicPr>
          <p:cNvPr id="10" name="図 9" descr="マイナポータル総合サイトのQRコード">
            <a:extLst>
              <a:ext uri="{FF2B5EF4-FFF2-40B4-BE49-F238E27FC236}">
                <a16:creationId xmlns:a16="http://schemas.microsoft.com/office/drawing/2014/main" id="{65CF9E1A-41AB-4C5B-AD69-E050732E43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419" y="5159281"/>
            <a:ext cx="1060854" cy="10608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86EDF5-E5D3-4D00-9D12-5D98D1C909D8}"/>
              </a:ext>
            </a:extLst>
          </p:cNvPr>
          <p:cNvSpPr txBox="1"/>
          <p:nvPr/>
        </p:nvSpPr>
        <p:spPr>
          <a:xfrm>
            <a:off x="1770127" y="6054219"/>
            <a:ext cx="54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00" indent="-169200"/>
            <a:r>
              <a:rPr kumimoji="1"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kumimoji="1"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QR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コードを読み取ると、該当する</a:t>
            </a:r>
            <a:r>
              <a:rPr kumimoji="1" lang="en-US" altLang="ja-JP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WEB</a:t>
            </a:r>
            <a:r>
              <a:rPr kumimoji="1" lang="ja-JP" altLang="en-US" sz="1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サイトへ接続します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842056-70B1-8F0F-BE94-0582EB0E46D1}"/>
              </a:ext>
            </a:extLst>
          </p:cNvPr>
          <p:cNvSpPr txBox="1"/>
          <p:nvPr/>
        </p:nvSpPr>
        <p:spPr>
          <a:xfrm>
            <a:off x="177335" y="300029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05A886-9143-4A95-B3A8-AAD23D6C97F4}"/>
              </a:ext>
            </a:extLst>
          </p:cNvPr>
          <p:cNvSpPr txBox="1"/>
          <p:nvPr/>
        </p:nvSpPr>
        <p:spPr>
          <a:xfrm>
            <a:off x="6804248" y="384043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3D4607-5FF8-D461-E08C-D243DB5532D5}"/>
              </a:ext>
            </a:extLst>
          </p:cNvPr>
          <p:cNvSpPr txBox="1"/>
          <p:nvPr/>
        </p:nvSpPr>
        <p:spPr>
          <a:xfrm>
            <a:off x="6804248" y="51592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 descr="マイナちゃんのイラスト">
            <a:extLst>
              <a:ext uri="{FF2B5EF4-FFF2-40B4-BE49-F238E27FC236}">
                <a16:creationId xmlns:a16="http://schemas.microsoft.com/office/drawing/2014/main" id="{DFAA0363-1274-43F1-B557-2D939F4509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06"/>
          <a:stretch/>
        </p:blipFill>
        <p:spPr>
          <a:xfrm>
            <a:off x="365794" y="4430479"/>
            <a:ext cx="1187992" cy="15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69054" y="311581"/>
            <a:ext cx="7123426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3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健康保険証利用の登録を</a:t>
            </a:r>
            <a:br>
              <a:rPr lang="en-US" altLang="ja-JP" sz="4800" dirty="0">
                <a:solidFill>
                  <a:srgbClr val="009650"/>
                </a:solidFill>
              </a:rPr>
            </a:br>
            <a:r>
              <a:rPr lang="ja-JP" altLang="en-US" sz="4800" dirty="0">
                <a:solidFill>
                  <a:srgbClr val="009650"/>
                </a:solidFill>
              </a:rPr>
              <a:t>しましょう</a:t>
            </a:r>
          </a:p>
        </p:txBody>
      </p:sp>
      <p:pic>
        <p:nvPicPr>
          <p:cNvPr id="5" name="図 4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70" y="4062146"/>
            <a:ext cx="1282700" cy="18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F041F63-E74E-4258-A64A-23FC6B313E3E}"/>
              </a:ext>
            </a:extLst>
          </p:cNvPr>
          <p:cNvSpPr txBox="1"/>
          <p:nvPr/>
        </p:nvSpPr>
        <p:spPr>
          <a:xfrm>
            <a:off x="366311" y="1404717"/>
            <a:ext cx="749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❶ </a:t>
            </a:r>
            <a:r>
              <a:rPr kumimoji="1" lang="ja-JP" altLang="en-US" sz="28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より良い医療を受けられる</a:t>
            </a:r>
            <a:r>
              <a:rPr lang="en-US" altLang="ja-JP" sz="28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  <a:endParaRPr kumimoji="1" lang="ja-JP" altLang="en-US" sz="28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4" name="図 73" descr="医者と患者のイラスト">
            <a:extLst>
              <a:ext uri="{FF2B5EF4-FFF2-40B4-BE49-F238E27FC236}">
                <a16:creationId xmlns:a16="http://schemas.microsoft.com/office/drawing/2014/main" id="{1C1BDACB-3F3E-4AC3-ABB8-6267A2E98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34"/>
          <a:stretch/>
        </p:blipFill>
        <p:spPr>
          <a:xfrm>
            <a:off x="6670217" y="4610611"/>
            <a:ext cx="954086" cy="1757151"/>
          </a:xfrm>
          <a:prstGeom prst="rect">
            <a:avLst/>
          </a:prstGeom>
          <a:ln>
            <a:noFill/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0C64FB-A056-C182-B0B7-C1C8413DBCED}"/>
              </a:ext>
            </a:extLst>
          </p:cNvPr>
          <p:cNvSpPr txBox="1"/>
          <p:nvPr/>
        </p:nvSpPr>
        <p:spPr>
          <a:xfrm>
            <a:off x="574171" y="1980826"/>
            <a:ext cx="8100347" cy="210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  <a:cs typeface="Meiryo" charset="-128"/>
              </a:rPr>
              <a:t>過去の診療や処方された薬剤、特定健診等の結果の提供にご本人が同意すれば、初めての医療機関・薬局でも、ご自身の健康に関する様々な情報がマイナポータルを通じて自動で連携され、口頭で説明する必要なく、情報に基づいた総合的な診断や、重複する投薬を回避したより適切な処方を受けることができます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A7917D-2867-4C09-8848-997855836F50}"/>
              </a:ext>
            </a:extLst>
          </p:cNvPr>
          <p:cNvGrpSpPr/>
          <p:nvPr/>
        </p:nvGrpSpPr>
        <p:grpSpPr>
          <a:xfrm>
            <a:off x="2375510" y="4404823"/>
            <a:ext cx="4110498" cy="1870073"/>
            <a:chOff x="2526575" y="4404823"/>
            <a:chExt cx="4110498" cy="1870073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24BB657F-F77B-16D7-4C09-CF742CF5B354}"/>
                </a:ext>
              </a:extLst>
            </p:cNvPr>
            <p:cNvSpPr/>
            <p:nvPr/>
          </p:nvSpPr>
          <p:spPr>
            <a:xfrm>
              <a:off x="6071132" y="5374837"/>
              <a:ext cx="565941" cy="484632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E02C609-4937-4001-ACE0-B79F09A8A589}"/>
                </a:ext>
              </a:extLst>
            </p:cNvPr>
            <p:cNvSpPr/>
            <p:nvPr/>
          </p:nvSpPr>
          <p:spPr>
            <a:xfrm>
              <a:off x="2526575" y="5489187"/>
              <a:ext cx="631203" cy="2559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 descr="マイナちゃんのイラスト">
              <a:extLst>
                <a:ext uri="{FF2B5EF4-FFF2-40B4-BE49-F238E27FC236}">
                  <a16:creationId xmlns:a16="http://schemas.microsoft.com/office/drawing/2014/main" id="{0DCA3D67-8227-4B11-857B-53FE1F5BC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7749" y="4404823"/>
              <a:ext cx="634130" cy="927372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668C335-ED62-AA1F-7B5B-0598F833E884}"/>
                </a:ext>
              </a:extLst>
            </p:cNvPr>
            <p:cNvSpPr txBox="1"/>
            <p:nvPr/>
          </p:nvSpPr>
          <p:spPr>
            <a:xfrm>
              <a:off x="2910532" y="5074567"/>
              <a:ext cx="3239990" cy="1200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・過去の診療情報</a:t>
              </a:r>
              <a:endPara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・処方された薬の情報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・メタボ検診（</a:t>
              </a:r>
              <a:r>
                <a: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40</a:t>
              </a:r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～</a:t>
              </a:r>
              <a:r>
                <a:rPr kumimoji="1"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74</a:t>
              </a:r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歳）</a:t>
              </a:r>
              <a:endPara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・高齢者検診（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75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歳以上）等</a:t>
              </a:r>
              <a:endPara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11" name="図 10" descr="パソコンと薬のイラスト">
            <a:extLst>
              <a:ext uri="{FF2B5EF4-FFF2-40B4-BE49-F238E27FC236}">
                <a16:creationId xmlns:a16="http://schemas.microsoft.com/office/drawing/2014/main" id="{DE276F0D-8F8D-3A75-776B-F8653FE65F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064"/>
          <a:stretch/>
        </p:blipFill>
        <p:spPr>
          <a:xfrm>
            <a:off x="7507794" y="4428476"/>
            <a:ext cx="1024646" cy="857097"/>
          </a:xfrm>
          <a:prstGeom prst="rect">
            <a:avLst/>
          </a:prstGeom>
          <a:ln>
            <a:noFill/>
          </a:ln>
        </p:spPr>
      </p:pic>
      <p:pic>
        <p:nvPicPr>
          <p:cNvPr id="12" name="図 11" descr="医者と患者のイラスト">
            <a:extLst>
              <a:ext uri="{FF2B5EF4-FFF2-40B4-BE49-F238E27FC236}">
                <a16:creationId xmlns:a16="http://schemas.microsoft.com/office/drawing/2014/main" id="{06477722-4751-4DB6-B4C6-7784388A1C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454"/>
          <a:stretch/>
        </p:blipFill>
        <p:spPr>
          <a:xfrm>
            <a:off x="1248167" y="4512450"/>
            <a:ext cx="797510" cy="2012894"/>
          </a:xfrm>
          <a:prstGeom prst="rect">
            <a:avLst/>
          </a:prstGeom>
          <a:ln>
            <a:noFill/>
          </a:ln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29ED356-2AA8-4E78-9E46-5344EC2C48F7}"/>
              </a:ext>
            </a:extLst>
          </p:cNvPr>
          <p:cNvGrpSpPr/>
          <p:nvPr/>
        </p:nvGrpSpPr>
        <p:grpSpPr>
          <a:xfrm>
            <a:off x="1822263" y="4087369"/>
            <a:ext cx="3239990" cy="756953"/>
            <a:chOff x="1822263" y="4087369"/>
            <a:chExt cx="3239990" cy="756953"/>
          </a:xfrm>
        </p:grpSpPr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19356E72-8D5C-44D5-8425-90D45A4FD327}"/>
                </a:ext>
              </a:extLst>
            </p:cNvPr>
            <p:cNvSpPr/>
            <p:nvPr/>
          </p:nvSpPr>
          <p:spPr>
            <a:xfrm>
              <a:off x="1822263" y="4087369"/>
              <a:ext cx="3239990" cy="756953"/>
            </a:xfrm>
            <a:prstGeom prst="wedgeEllipseCallout">
              <a:avLst>
                <a:gd name="adj1" fmla="val 41925"/>
                <a:gd name="adj2" fmla="val 6726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91C3E7A-A0B0-4C41-A227-98080809386E}"/>
                </a:ext>
              </a:extLst>
            </p:cNvPr>
            <p:cNvSpPr txBox="1"/>
            <p:nvPr/>
          </p:nvSpPr>
          <p:spPr>
            <a:xfrm>
              <a:off x="2267977" y="4242761"/>
              <a:ext cx="22284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旅行先や災害時でも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薬剤情報等が確認できて安心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!</a:t>
              </a:r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754F43-BB78-4C83-8D50-B06A1C0D75AB}"/>
              </a:ext>
            </a:extLst>
          </p:cNvPr>
          <p:cNvCxnSpPr>
            <a:cxnSpLocks/>
          </p:cNvCxnSpPr>
          <p:nvPr/>
        </p:nvCxnSpPr>
        <p:spPr>
          <a:xfrm>
            <a:off x="2856905" y="2734435"/>
            <a:ext cx="36291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FBCE0933-0015-4F16-AC9B-C13A300B6CE9}"/>
              </a:ext>
            </a:extLst>
          </p:cNvPr>
          <p:cNvCxnSpPr>
            <a:cxnSpLocks/>
          </p:cNvCxnSpPr>
          <p:nvPr/>
        </p:nvCxnSpPr>
        <p:spPr>
          <a:xfrm>
            <a:off x="3457985" y="3140968"/>
            <a:ext cx="440267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4D674AA-C346-43FE-BD3E-68684D51B14C}"/>
              </a:ext>
            </a:extLst>
          </p:cNvPr>
          <p:cNvCxnSpPr>
            <a:cxnSpLocks/>
          </p:cNvCxnSpPr>
          <p:nvPr/>
        </p:nvCxnSpPr>
        <p:spPr>
          <a:xfrm>
            <a:off x="579235" y="3573016"/>
            <a:ext cx="320067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3DF5407-A655-42D6-82FA-E61FA66FEA62}"/>
              </a:ext>
            </a:extLst>
          </p:cNvPr>
          <p:cNvCxnSpPr>
            <a:cxnSpLocks/>
          </p:cNvCxnSpPr>
          <p:nvPr/>
        </p:nvCxnSpPr>
        <p:spPr>
          <a:xfrm>
            <a:off x="3437484" y="3977476"/>
            <a:ext cx="509495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5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0A7FEF-64B8-2204-F843-C9C5C98E8704}"/>
              </a:ext>
            </a:extLst>
          </p:cNvPr>
          <p:cNvSpPr txBox="1"/>
          <p:nvPr/>
        </p:nvSpPr>
        <p:spPr>
          <a:xfrm>
            <a:off x="340127" y="1371343"/>
            <a:ext cx="842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 </a:t>
            </a:r>
            <a:r>
              <a:rPr lang="ja-JP" altLang="en-US" sz="28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手続きなしで限度額以上の支払いが不要に！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pic>
        <p:nvPicPr>
          <p:cNvPr id="79" name="図 78" descr="紙の健康保険証に✕が付いているイラストとマイナンバーカードの見本のイラスト">
            <a:extLst>
              <a:ext uri="{FF2B5EF4-FFF2-40B4-BE49-F238E27FC236}">
                <a16:creationId xmlns:a16="http://schemas.microsoft.com/office/drawing/2014/main" id="{CCFE65CA-C72B-4AC2-A160-76BB5095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674" r="55642" b="549"/>
          <a:stretch/>
        </p:blipFill>
        <p:spPr>
          <a:xfrm>
            <a:off x="4700729" y="5521160"/>
            <a:ext cx="1377022" cy="1263704"/>
          </a:xfrm>
          <a:prstGeom prst="rect">
            <a:avLst/>
          </a:prstGeom>
          <a:ln>
            <a:noFill/>
          </a:ln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0D5B4405-1999-AA8C-BA16-A7D8E453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064DD85-9454-A614-6D97-6F3280EA889B}"/>
              </a:ext>
            </a:extLst>
          </p:cNvPr>
          <p:cNvSpPr txBox="1"/>
          <p:nvPr/>
        </p:nvSpPr>
        <p:spPr>
          <a:xfrm>
            <a:off x="380662" y="1922370"/>
            <a:ext cx="8463746" cy="243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i="0" dirty="0">
                <a:effectLst/>
                <a:latin typeface="+mn-ea"/>
              </a:rPr>
              <a:t>高額療養費制度とは？</a:t>
            </a:r>
            <a:endParaRPr lang="en-US" altLang="ja-JP" sz="2200" b="1" i="0" dirty="0">
              <a:effectLst/>
              <a:latin typeface="+mn-ea"/>
            </a:endParaRPr>
          </a:p>
          <a:p>
            <a:pPr marL="444500" indent="-263525">
              <a:lnSpc>
                <a:spcPct val="120000"/>
              </a:lnSpc>
            </a:pPr>
            <a:r>
              <a:rPr lang="ja-JP" altLang="en-US" sz="2000" b="1" i="0" dirty="0">
                <a:effectLst/>
                <a:latin typeface="+mn-ea"/>
              </a:rPr>
              <a:t>→</a:t>
            </a:r>
            <a:r>
              <a:rPr lang="en-US" altLang="ja-JP" sz="2000" b="1" i="0" dirty="0">
                <a:effectLst/>
                <a:latin typeface="+mn-ea"/>
              </a:rPr>
              <a:t>1</a:t>
            </a:r>
            <a:r>
              <a:rPr lang="ja-JP" altLang="en-US" sz="2000" b="1" i="0" dirty="0">
                <a:effectLst/>
                <a:latin typeface="+mn-ea"/>
              </a:rPr>
              <a:t>ヶ月間に医療機関や薬局で支払った金額が高額になった場合、一定の限度額以上はお金が払戻される制度です。</a:t>
            </a:r>
            <a:endParaRPr lang="en-US" altLang="ja-JP" sz="2000" b="1" i="0" dirty="0">
              <a:effectLst/>
              <a:latin typeface="+mn-ea"/>
            </a:endParaRPr>
          </a:p>
          <a:p>
            <a:pPr marL="265113" indent="-265113">
              <a:lnSpc>
                <a:spcPct val="120000"/>
              </a:lnSpc>
            </a:pPr>
            <a:endParaRPr lang="en-US" altLang="ja-JP" sz="2200" b="1" i="0" dirty="0">
              <a:effectLst/>
              <a:latin typeface="+mn-ea"/>
            </a:endParaRPr>
          </a:p>
          <a:p>
            <a:pPr marL="265113" indent="-265113">
              <a:lnSpc>
                <a:spcPct val="120000"/>
              </a:lnSpc>
            </a:pPr>
            <a:endParaRPr lang="en-US" altLang="ja-JP" sz="2200" b="1" dirty="0">
              <a:latin typeface="+mn-ea"/>
            </a:endParaRPr>
          </a:p>
          <a:p>
            <a:pPr marL="265113" indent="-265113">
              <a:lnSpc>
                <a:spcPct val="120000"/>
              </a:lnSpc>
            </a:pPr>
            <a:endParaRPr lang="en-US" altLang="ja-JP" sz="2200" b="1" i="0" dirty="0">
              <a:effectLst/>
              <a:latin typeface="+mn-ea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90A1469-A723-46F7-84FA-2E0E067A9825}"/>
              </a:ext>
            </a:extLst>
          </p:cNvPr>
          <p:cNvCxnSpPr>
            <a:cxnSpLocks/>
          </p:cNvCxnSpPr>
          <p:nvPr/>
        </p:nvCxnSpPr>
        <p:spPr>
          <a:xfrm>
            <a:off x="923528" y="5445224"/>
            <a:ext cx="792088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8DC60B47-AB88-4A6D-93D7-DFB50B3C8A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8"/>
          <a:stretch/>
        </p:blipFill>
        <p:spPr>
          <a:xfrm>
            <a:off x="5868144" y="3041323"/>
            <a:ext cx="2807795" cy="159309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D60F7BF-9CEB-4432-A8E5-635FE580C77D}"/>
              </a:ext>
            </a:extLst>
          </p:cNvPr>
          <p:cNvSpPr txBox="1"/>
          <p:nvPr/>
        </p:nvSpPr>
        <p:spPr>
          <a:xfrm>
            <a:off x="380662" y="3214646"/>
            <a:ext cx="4971993" cy="121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</a:pPr>
            <a:r>
              <a:rPr lang="ja-JP" altLang="en-US" sz="2200" b="1" dirty="0">
                <a:latin typeface="+mn-ea"/>
              </a:rPr>
              <a:t>これまでは・・・</a:t>
            </a:r>
            <a:endParaRPr lang="en-US" altLang="ja-JP" sz="2200" b="1" dirty="0">
              <a:latin typeface="+mn-ea"/>
            </a:endParaRPr>
          </a:p>
          <a:p>
            <a:pPr marL="360363" indent="-179388">
              <a:lnSpc>
                <a:spcPct val="120000"/>
              </a:lnSpc>
            </a:pPr>
            <a:r>
              <a:rPr lang="ja-JP" altLang="en-US" sz="2000" b="1" dirty="0">
                <a:latin typeface="+mn-ea"/>
              </a:rPr>
              <a:t>→事前の申請もしくは一時的な支払いが必要、書類の申請も大変･･･</a:t>
            </a:r>
            <a:endParaRPr lang="en-US" altLang="ja-JP" sz="2000" b="1" dirty="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3F93C8D-0765-4EC1-A2E6-F17262CD4BFC}"/>
              </a:ext>
            </a:extLst>
          </p:cNvPr>
          <p:cNvSpPr txBox="1"/>
          <p:nvPr/>
        </p:nvSpPr>
        <p:spPr>
          <a:xfrm>
            <a:off x="429239" y="4622825"/>
            <a:ext cx="8535249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</a:rPr>
              <a:t>マイナンバーカードを保険証として利用すると</a:t>
            </a:r>
            <a:endParaRPr lang="en-US" altLang="ja-JP" sz="2200" b="1" dirty="0">
              <a:latin typeface="+mn-ea"/>
            </a:endParaRPr>
          </a:p>
          <a:p>
            <a:pPr marL="444500" indent="-263525">
              <a:lnSpc>
                <a:spcPct val="120000"/>
              </a:lnSpc>
            </a:pPr>
            <a:r>
              <a:rPr lang="ja-JP" altLang="en-US" sz="2000" b="1" dirty="0">
                <a:latin typeface="+mn-ea"/>
              </a:rPr>
              <a:t>→限度額以上の一時支払いが不要に！面倒な書類の手続きも必要なし！</a:t>
            </a:r>
            <a:endParaRPr lang="en-US" altLang="ja-JP" sz="2000" b="1" dirty="0">
              <a:latin typeface="+mn-ea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49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46999FC-5827-4391-AF44-6BC0031B6DD1}"/>
              </a:ext>
            </a:extLst>
          </p:cNvPr>
          <p:cNvGrpSpPr/>
          <p:nvPr/>
        </p:nvGrpSpPr>
        <p:grpSpPr>
          <a:xfrm>
            <a:off x="3213574" y="4393725"/>
            <a:ext cx="3239990" cy="756953"/>
            <a:chOff x="1822263" y="4087369"/>
            <a:chExt cx="3239990" cy="756953"/>
          </a:xfrm>
        </p:grpSpPr>
        <p:sp>
          <p:nvSpPr>
            <p:cNvPr id="14" name="吹き出し: 円形 13">
              <a:extLst>
                <a:ext uri="{FF2B5EF4-FFF2-40B4-BE49-F238E27FC236}">
                  <a16:creationId xmlns:a16="http://schemas.microsoft.com/office/drawing/2014/main" id="{DF758353-C32C-4E18-B81F-CE87EE9790E0}"/>
                </a:ext>
              </a:extLst>
            </p:cNvPr>
            <p:cNvSpPr/>
            <p:nvPr/>
          </p:nvSpPr>
          <p:spPr>
            <a:xfrm>
              <a:off x="1822263" y="4087369"/>
              <a:ext cx="3239990" cy="756953"/>
            </a:xfrm>
            <a:prstGeom prst="wedgeEllipseCallout">
              <a:avLst>
                <a:gd name="adj1" fmla="val -3557"/>
                <a:gd name="adj2" fmla="val 8519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6108FC0-C1D1-48A6-B9CA-EF7292B915DF}"/>
                </a:ext>
              </a:extLst>
            </p:cNvPr>
            <p:cNvSpPr txBox="1"/>
            <p:nvPr/>
          </p:nvSpPr>
          <p:spPr>
            <a:xfrm>
              <a:off x="2368464" y="4354164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明細等を管理する必要なし！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319CE8A-80DE-3DDD-D747-6022D843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5541A5-B8BA-144A-25A7-3363ED059F32}"/>
              </a:ext>
            </a:extLst>
          </p:cNvPr>
          <p:cNvSpPr txBox="1"/>
          <p:nvPr/>
        </p:nvSpPr>
        <p:spPr>
          <a:xfrm>
            <a:off x="251520" y="1594731"/>
            <a:ext cx="74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43350" algn="l"/>
              </a:tabLst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 医療費控除がより簡単に</a:t>
            </a:r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!</a:t>
            </a:r>
            <a:endParaRPr kumimoji="1" lang="ja-JP" altLang="en-US" sz="3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32A88F-A6E6-5C7D-A376-127678439A12}"/>
              </a:ext>
            </a:extLst>
          </p:cNvPr>
          <p:cNvSpPr txBox="1"/>
          <p:nvPr/>
        </p:nvSpPr>
        <p:spPr>
          <a:xfrm>
            <a:off x="521826" y="2195045"/>
            <a:ext cx="8100347" cy="210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  <a:cs typeface="Meiryo" charset="-128"/>
              </a:rPr>
              <a:t>マイナポータルから、かかった医療費の総額や、診療を受けた日付、医療機関等の名称などの、医療費通知情報がいつでも閲覧できます。</a:t>
            </a:r>
            <a:endParaRPr lang="en-US" altLang="ja-JP" sz="2200" b="1" dirty="0">
              <a:latin typeface="+mn-ea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200" b="1" dirty="0">
                <a:latin typeface="+mn-ea"/>
                <a:cs typeface="Meiryo" charset="-128"/>
              </a:rPr>
              <a:t>さらにマイナポータルから</a:t>
            </a:r>
            <a:r>
              <a:rPr lang="en-US" altLang="ja-JP" sz="2200" b="1" dirty="0">
                <a:latin typeface="+mn-ea"/>
                <a:cs typeface="Meiryo" charset="-128"/>
              </a:rPr>
              <a:t>e-Tax</a:t>
            </a:r>
            <a:r>
              <a:rPr lang="ja-JP" altLang="en-US" sz="2200" b="1" dirty="0">
                <a:latin typeface="+mn-ea"/>
                <a:cs typeface="Meiryo" charset="-128"/>
              </a:rPr>
              <a:t>に情報連携させることで、医療費控除の申告もオンラインで完結します。</a:t>
            </a:r>
          </a:p>
        </p:txBody>
      </p:sp>
      <p:pic>
        <p:nvPicPr>
          <p:cNvPr id="20" name="図 19" descr="スマートフォンを使っているマイナちゃんのイラスト">
            <a:extLst>
              <a:ext uri="{FF2B5EF4-FFF2-40B4-BE49-F238E27FC236}">
                <a16:creationId xmlns:a16="http://schemas.microsoft.com/office/drawing/2014/main" id="{86B090F6-B956-4619-9AF5-8828102B79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843" y="5080295"/>
            <a:ext cx="832817" cy="1486006"/>
          </a:xfrm>
          <a:prstGeom prst="rect">
            <a:avLst/>
          </a:prstGeom>
        </p:spPr>
      </p:pic>
      <p:pic>
        <p:nvPicPr>
          <p:cNvPr id="22" name="図 21" descr="紙の健康保険証に✕が付いているイラストとマイナンバーカードの見本のイラスト">
            <a:extLst>
              <a:ext uri="{FF2B5EF4-FFF2-40B4-BE49-F238E27FC236}">
                <a16:creationId xmlns:a16="http://schemas.microsoft.com/office/drawing/2014/main" id="{2BF02849-7473-4C8A-BB9A-EFA7FE0DBF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C8BFE7"/>
              </a:clrFrom>
              <a:clrTo>
                <a:srgbClr val="C8B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75" t="674" r="907" b="549"/>
          <a:stretch/>
        </p:blipFill>
        <p:spPr>
          <a:xfrm>
            <a:off x="582811" y="5230459"/>
            <a:ext cx="1610362" cy="1172764"/>
          </a:xfrm>
          <a:prstGeom prst="rect">
            <a:avLst/>
          </a:prstGeom>
          <a:ln>
            <a:noFill/>
          </a:ln>
        </p:spPr>
      </p:pic>
      <p:pic>
        <p:nvPicPr>
          <p:cNvPr id="16" name="図 15" descr="国税庁e-Taxキャラクターのイータ君のイラスト&#10;">
            <a:extLst>
              <a:ext uri="{FF2B5EF4-FFF2-40B4-BE49-F238E27FC236}">
                <a16:creationId xmlns:a16="http://schemas.microsoft.com/office/drawing/2014/main" id="{5ABBBFD8-5370-4650-90A2-FF78E5F85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0516" y="5263269"/>
            <a:ext cx="998481" cy="1285923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BFBEE24-15FB-4D3E-9474-654E96AF3A08}"/>
              </a:ext>
            </a:extLst>
          </p:cNvPr>
          <p:cNvCxnSpPr>
            <a:cxnSpLocks/>
          </p:cNvCxnSpPr>
          <p:nvPr/>
        </p:nvCxnSpPr>
        <p:spPr>
          <a:xfrm>
            <a:off x="4810106" y="2996952"/>
            <a:ext cx="3629103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0C93E21-918A-4B16-86FD-07A49D1AF4C8}"/>
              </a:ext>
            </a:extLst>
          </p:cNvPr>
          <p:cNvCxnSpPr>
            <a:cxnSpLocks/>
          </p:cNvCxnSpPr>
          <p:nvPr/>
        </p:nvCxnSpPr>
        <p:spPr>
          <a:xfrm>
            <a:off x="582811" y="3429000"/>
            <a:ext cx="161036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FFF50C-1DE0-435C-8271-AB1F63EC166C}"/>
              </a:ext>
            </a:extLst>
          </p:cNvPr>
          <p:cNvCxnSpPr>
            <a:cxnSpLocks/>
          </p:cNvCxnSpPr>
          <p:nvPr/>
        </p:nvCxnSpPr>
        <p:spPr>
          <a:xfrm>
            <a:off x="4015560" y="3789040"/>
            <a:ext cx="438640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A2DDDFB-095E-491C-87B1-CAD3B6405874}"/>
              </a:ext>
            </a:extLst>
          </p:cNvPr>
          <p:cNvCxnSpPr>
            <a:cxnSpLocks/>
          </p:cNvCxnSpPr>
          <p:nvPr/>
        </p:nvCxnSpPr>
        <p:spPr>
          <a:xfrm>
            <a:off x="582811" y="4221088"/>
            <a:ext cx="449103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0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パソコンと薬のイラスト">
            <a:extLst>
              <a:ext uri="{FF2B5EF4-FFF2-40B4-BE49-F238E27FC236}">
                <a16:creationId xmlns:a16="http://schemas.microsoft.com/office/drawing/2014/main" id="{B5F93EEB-6DED-42EB-9E56-ADE533024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432"/>
          <a:stretch/>
        </p:blipFill>
        <p:spPr>
          <a:xfrm>
            <a:off x="7728833" y="2802647"/>
            <a:ext cx="1177783" cy="1191762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3-A</a:t>
            </a:r>
            <a:endParaRPr lang="en-US" sz="3600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BE7594A-BFED-4C40-B7CE-26AE60E64749}"/>
              </a:ext>
            </a:extLst>
          </p:cNvPr>
          <p:cNvSpPr txBox="1"/>
          <p:nvPr/>
        </p:nvSpPr>
        <p:spPr>
          <a:xfrm>
            <a:off x="365793" y="143083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➎ 自分の体の健康管理にも役立つ</a:t>
            </a:r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!</a:t>
            </a:r>
            <a:endParaRPr kumimoji="1" lang="ja-JP" altLang="en-US" sz="3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319CE8A-80DE-3DDD-D747-6022D843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3993" y="332656"/>
            <a:ext cx="6647974" cy="878702"/>
          </a:xfrm>
        </p:spPr>
        <p:txBody>
          <a:bodyPr wrap="none">
            <a:spAutoFit/>
          </a:bodyPr>
          <a:lstStyle/>
          <a:p>
            <a:r>
              <a:rPr lang="ja-JP" altLang="en-US" sz="2800" dirty="0"/>
              <a:t>マイナンバーカードを健康保険証として</a:t>
            </a:r>
            <a:br>
              <a:rPr lang="en-US" altLang="ja-JP" sz="2800" dirty="0"/>
            </a:br>
            <a:r>
              <a:rPr lang="ja-JP" altLang="en-US" sz="2800" dirty="0"/>
              <a:t>使うとなにがいいの？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3B258F-1363-35FD-610F-A1210EC13029}"/>
              </a:ext>
            </a:extLst>
          </p:cNvPr>
          <p:cNvSpPr txBox="1"/>
          <p:nvPr/>
        </p:nvSpPr>
        <p:spPr>
          <a:xfrm>
            <a:off x="365794" y="1969909"/>
            <a:ext cx="8256380" cy="129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自分自身の特定健診情報や過去に処方された薬剤の情報など、自分の体にかかわる情報がマイナポータルからいつでも確認できます。</a:t>
            </a:r>
            <a:endParaRPr lang="en-US" altLang="ja-JP" sz="22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5541A5-B8BA-144A-25A7-3363ED059F32}"/>
              </a:ext>
            </a:extLst>
          </p:cNvPr>
          <p:cNvSpPr txBox="1"/>
          <p:nvPr/>
        </p:nvSpPr>
        <p:spPr>
          <a:xfrm>
            <a:off x="395536" y="370202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943350" algn="l"/>
              </a:tabLst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 医療保険の資格確認がスムーズに！</a:t>
            </a:r>
            <a:endParaRPr kumimoji="1" lang="ja-JP" altLang="en-US" sz="32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32A88F-A6E6-5C7D-A376-127678439A12}"/>
              </a:ext>
            </a:extLst>
          </p:cNvPr>
          <p:cNvSpPr txBox="1"/>
          <p:nvPr/>
        </p:nvSpPr>
        <p:spPr>
          <a:xfrm>
            <a:off x="443810" y="4163483"/>
            <a:ext cx="8304654" cy="129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latin typeface="Meiryo" charset="-128"/>
                <a:ea typeface="Meiryo" charset="-128"/>
                <a:cs typeface="Meiryo" charset="-128"/>
              </a:rPr>
              <a:t>顔認証付きカードリーダーで、スムーズに本人確認や医療保険の資格、自己負担限度額等の確認ができるため、医療機関や薬局の受付にかかる時間を短縮できます。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AD29A2B-5034-4E20-AC35-82A54AD912FB}"/>
              </a:ext>
            </a:extLst>
          </p:cNvPr>
          <p:cNvGrpSpPr/>
          <p:nvPr/>
        </p:nvGrpSpPr>
        <p:grpSpPr>
          <a:xfrm>
            <a:off x="4110579" y="2885633"/>
            <a:ext cx="3239990" cy="756953"/>
            <a:chOff x="1822263" y="4087369"/>
            <a:chExt cx="3239990" cy="756953"/>
          </a:xfrm>
        </p:grpSpPr>
        <p:sp>
          <p:nvSpPr>
            <p:cNvPr id="12" name="吹き出し: 円形 11">
              <a:extLst>
                <a:ext uri="{FF2B5EF4-FFF2-40B4-BE49-F238E27FC236}">
                  <a16:creationId xmlns:a16="http://schemas.microsoft.com/office/drawing/2014/main" id="{E486578B-0D80-45A7-B4B2-D4F79F357640}"/>
                </a:ext>
              </a:extLst>
            </p:cNvPr>
            <p:cNvSpPr/>
            <p:nvPr/>
          </p:nvSpPr>
          <p:spPr>
            <a:xfrm>
              <a:off x="1822263" y="4087369"/>
              <a:ext cx="3239990" cy="756953"/>
            </a:xfrm>
            <a:prstGeom prst="wedgeEllipseCallout">
              <a:avLst>
                <a:gd name="adj1" fmla="val 63092"/>
                <a:gd name="adj2" fmla="val 1004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F3C1F6F-D97C-4E7B-AC0F-39A79411E6DA}"/>
                </a:ext>
              </a:extLst>
            </p:cNvPr>
            <p:cNvSpPr txBox="1"/>
            <p:nvPr/>
          </p:nvSpPr>
          <p:spPr>
            <a:xfrm>
              <a:off x="2101462" y="4235013"/>
              <a:ext cx="264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マイナポータルの薬剤情報は電子版お薬手帳にも連携可能！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4" name="図 13" descr="コスト削減に喜ぶマイナちゃんのイラスト">
            <a:extLst>
              <a:ext uri="{FF2B5EF4-FFF2-40B4-BE49-F238E27FC236}">
                <a16:creationId xmlns:a16="http://schemas.microsoft.com/office/drawing/2014/main" id="{CE171FD3-242B-4409-BB9C-3C3F7711E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47"/>
          <a:stretch/>
        </p:blipFill>
        <p:spPr>
          <a:xfrm>
            <a:off x="4981750" y="5626757"/>
            <a:ext cx="2199121" cy="1032680"/>
          </a:xfrm>
          <a:prstGeom prst="rect">
            <a:avLst/>
          </a:prstGeom>
          <a:ln>
            <a:noFill/>
          </a:ln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1138C09-783E-4DFA-B0B0-D052774FACC7}"/>
              </a:ext>
            </a:extLst>
          </p:cNvPr>
          <p:cNvGrpSpPr/>
          <p:nvPr/>
        </p:nvGrpSpPr>
        <p:grpSpPr>
          <a:xfrm>
            <a:off x="1099940" y="5366417"/>
            <a:ext cx="3553851" cy="1032680"/>
            <a:chOff x="1508402" y="4087368"/>
            <a:chExt cx="3553851" cy="1032680"/>
          </a:xfrm>
        </p:grpSpPr>
        <p:sp>
          <p:nvSpPr>
            <p:cNvPr id="17" name="吹き出し: 円形 16">
              <a:extLst>
                <a:ext uri="{FF2B5EF4-FFF2-40B4-BE49-F238E27FC236}">
                  <a16:creationId xmlns:a16="http://schemas.microsoft.com/office/drawing/2014/main" id="{E9DAF624-47AA-423D-9511-07E5700DED04}"/>
                </a:ext>
              </a:extLst>
            </p:cNvPr>
            <p:cNvSpPr/>
            <p:nvPr/>
          </p:nvSpPr>
          <p:spPr>
            <a:xfrm>
              <a:off x="1508402" y="4087368"/>
              <a:ext cx="3553851" cy="1032680"/>
            </a:xfrm>
            <a:prstGeom prst="wedgeEllipseCallout">
              <a:avLst>
                <a:gd name="adj1" fmla="val 54922"/>
                <a:gd name="adj2" fmla="val 3071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B0DD228-5DB5-48FE-A353-363B784D8824}"/>
                </a:ext>
              </a:extLst>
            </p:cNvPr>
            <p:cNvSpPr txBox="1"/>
            <p:nvPr/>
          </p:nvSpPr>
          <p:spPr>
            <a:xfrm>
              <a:off x="2028318" y="4304643"/>
              <a:ext cx="264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Arial" panose="020B0604020202020204" pitchFamily="34" charset="0"/>
                </a:rPr>
                <a:t>医療機関も保険証の情報を手入力する必要がなくなり、ミスの防止や事務コストの削減にもつながる！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90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EC3FDDA6-3FE5-4802-A9E1-14FC1EAE46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5800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EC3FDDA6-3FE5-4802-A9E1-14FC1EAE4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979140"/>
            <a:ext cx="8458200" cy="4610100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E4BD2470-106A-4F12-BE8D-0354FD13C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568" y="490671"/>
            <a:ext cx="7160935" cy="584775"/>
          </a:xfrm>
        </p:spPr>
        <p:txBody>
          <a:bodyPr vert="horz"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dirty="0"/>
              <a:t>マイナンバーカードで暮らしを便利に</a:t>
            </a:r>
          </a:p>
        </p:txBody>
      </p:sp>
      <p:pic>
        <p:nvPicPr>
          <p:cNvPr id="40" name="図 39" descr="スマートフォンをカードリーダーにかざすマイナちゃんのイラスト">
            <a:extLst>
              <a:ext uri="{FF2B5EF4-FFF2-40B4-BE49-F238E27FC236}">
                <a16:creationId xmlns:a16="http://schemas.microsoft.com/office/drawing/2014/main" id="{5898D263-4C77-4C96-9E9E-A8A81F3690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9" r="7243"/>
          <a:stretch/>
        </p:blipFill>
        <p:spPr>
          <a:xfrm>
            <a:off x="587608" y="3573016"/>
            <a:ext cx="816039" cy="108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25C5697-D845-4151-889F-2823292DA831}"/>
              </a:ext>
            </a:extLst>
          </p:cNvPr>
          <p:cNvSpPr txBox="1"/>
          <p:nvPr/>
        </p:nvSpPr>
        <p:spPr>
          <a:xfrm>
            <a:off x="359752" y="2204864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本人確認書類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になる！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4FD62CF-5DC3-4F1E-9B7B-D4D4FD807AB7}"/>
              </a:ext>
            </a:extLst>
          </p:cNvPr>
          <p:cNvSpPr txBox="1"/>
          <p:nvPr/>
        </p:nvSpPr>
        <p:spPr>
          <a:xfrm>
            <a:off x="2519992" y="2145050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健康保険証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としても使える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0A5F4AD-BC88-408F-B902-719D8189F024}"/>
              </a:ext>
            </a:extLst>
          </p:cNvPr>
          <p:cNvSpPr txBox="1"/>
          <p:nvPr/>
        </p:nvSpPr>
        <p:spPr>
          <a:xfrm>
            <a:off x="4680232" y="2204864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オンラインで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各種行政手続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ができる</a:t>
            </a: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52" name="図 51" descr="マイナポータルのオンライン画面を表すイラスト">
            <a:extLst>
              <a:ext uri="{FF2B5EF4-FFF2-40B4-BE49-F238E27FC236}">
                <a16:creationId xmlns:a16="http://schemas.microsoft.com/office/drawing/2014/main" id="{EB8CCCCF-B418-4D20-B5E3-8639597479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947" y="1584150"/>
            <a:ext cx="858124" cy="606073"/>
          </a:xfrm>
          <a:prstGeom prst="rect">
            <a:avLst/>
          </a:prstGeom>
        </p:spPr>
      </p:pic>
      <p:grpSp>
        <p:nvGrpSpPr>
          <p:cNvPr id="57" name="グループ化 56" descr="マイナンバーカード裏面の見本の画像">
            <a:extLst>
              <a:ext uri="{FF2B5EF4-FFF2-40B4-BE49-F238E27FC236}">
                <a16:creationId xmlns:a16="http://schemas.microsoft.com/office/drawing/2014/main" id="{20F76BFD-9E11-4381-819C-A616AF496FF3}"/>
              </a:ext>
            </a:extLst>
          </p:cNvPr>
          <p:cNvGrpSpPr/>
          <p:nvPr/>
        </p:nvGrpSpPr>
        <p:grpSpPr>
          <a:xfrm>
            <a:off x="4284010" y="5013176"/>
            <a:ext cx="1278656" cy="790522"/>
            <a:chOff x="5176367" y="3354034"/>
            <a:chExt cx="3035752" cy="1913782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547532C4-B7FB-4EE5-AB2A-37D7B8E9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367" y="3354034"/>
              <a:ext cx="3018791" cy="1913782"/>
            </a:xfrm>
            <a:prstGeom prst="rect">
              <a:avLst/>
            </a:prstGeom>
          </p:spPr>
        </p:pic>
        <p:sp>
          <p:nvSpPr>
            <p:cNvPr id="59" name="角丸四角形 29">
              <a:extLst>
                <a:ext uri="{FF2B5EF4-FFF2-40B4-BE49-F238E27FC236}">
                  <a16:creationId xmlns:a16="http://schemas.microsoft.com/office/drawing/2014/main" id="{DEC006D8-9F25-4815-B01D-9B5DCD1DA180}"/>
                </a:ext>
              </a:extLst>
            </p:cNvPr>
            <p:cNvSpPr/>
            <p:nvPr/>
          </p:nvSpPr>
          <p:spPr>
            <a:xfrm>
              <a:off x="5205095" y="3393581"/>
              <a:ext cx="3007024" cy="1874235"/>
            </a:xfrm>
            <a:prstGeom prst="roundRect">
              <a:avLst>
                <a:gd name="adj" fmla="val 433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 descr="マイナちゃんとマイキーくんのイラスト">
            <a:extLst>
              <a:ext uri="{FF2B5EF4-FFF2-40B4-BE49-F238E27FC236}">
                <a16:creationId xmlns:a16="http://schemas.microsoft.com/office/drawing/2014/main" id="{FB950988-E575-4992-8E2A-E4020725DD0F}"/>
              </a:ext>
            </a:extLst>
          </p:cNvPr>
          <p:cNvGrpSpPr>
            <a:grpSpLocks noChangeAspect="1"/>
          </p:cNvGrpSpPr>
          <p:nvPr/>
        </p:nvGrpSpPr>
        <p:grpSpPr>
          <a:xfrm>
            <a:off x="1882797" y="4810401"/>
            <a:ext cx="934994" cy="720000"/>
            <a:chOff x="2575093" y="5893933"/>
            <a:chExt cx="693150" cy="533766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5A623287-D6C0-4EC7-931A-A9AC3D012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5093" y="5893933"/>
              <a:ext cx="353680" cy="517233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86723CF6-E14D-4101-B384-A668F8D22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80"/>
            <a:stretch/>
          </p:blipFill>
          <p:spPr>
            <a:xfrm>
              <a:off x="2914563" y="6052149"/>
              <a:ext cx="353680" cy="375550"/>
            </a:xfrm>
            <a:prstGeom prst="rect">
              <a:avLst/>
            </a:prstGeom>
          </p:spPr>
        </p:pic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0DFA3E0-BC25-414C-8835-D5943A80AFC9}"/>
              </a:ext>
            </a:extLst>
          </p:cNvPr>
          <p:cNvSpPr txBox="1"/>
          <p:nvPr/>
        </p:nvSpPr>
        <p:spPr>
          <a:xfrm>
            <a:off x="4355976" y="5805264"/>
            <a:ext cx="380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＜参考＞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総務省のマイナンバーカードのホームページ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lang="en-US" altLang="ja-JP" sz="1000" b="1" u="sng" dirty="0">
                <a:solidFill>
                  <a:srgbClr val="0000FF"/>
                </a:solidFill>
                <a:latin typeface="Meiryo" charset="-128"/>
                <a:ea typeface="Meiryo" charset="-128"/>
                <a:cs typeface="Meiryo" charset="-128"/>
                <a:hlinkClick r:id="rId13"/>
              </a:rPr>
              <a:t>https://www.soumu.go.jp/kojinbango_card/03.html</a:t>
            </a:r>
            <a:endParaRPr lang="ja-JP" altLang="en-US" sz="1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64" name="図 63" descr="総務省のマイナンバーカードのホームページのQRコード">
            <a:extLst>
              <a:ext uri="{FF2B5EF4-FFF2-40B4-BE49-F238E27FC236}">
                <a16:creationId xmlns:a16="http://schemas.microsoft.com/office/drawing/2014/main" id="{8EE67651-3F50-4501-9273-ABEF311D5C0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726" y="5661248"/>
            <a:ext cx="545722" cy="545722"/>
          </a:xfrm>
          <a:prstGeom prst="rect">
            <a:avLst/>
          </a:prstGeom>
        </p:spPr>
      </p:pic>
      <p:pic>
        <p:nvPicPr>
          <p:cNvPr id="67" name="図 66" descr="e-taxのロゴマーク">
            <a:extLst>
              <a:ext uri="{FF2B5EF4-FFF2-40B4-BE49-F238E27FC236}">
                <a16:creationId xmlns:a16="http://schemas.microsoft.com/office/drawing/2014/main" id="{DC5C8DF9-9AB0-457C-A1BE-2272B7CB91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143" l="0" r="983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868" y="4293096"/>
            <a:ext cx="1266556" cy="599769"/>
          </a:xfrm>
          <a:prstGeom prst="rect">
            <a:avLst/>
          </a:prstGeom>
        </p:spPr>
      </p:pic>
      <p:pic>
        <p:nvPicPr>
          <p:cNvPr id="70" name="図 69" descr="マイナンバーカードを持つマイナちゃんのイラスト">
            <a:extLst>
              <a:ext uri="{FF2B5EF4-FFF2-40B4-BE49-F238E27FC236}">
                <a16:creationId xmlns:a16="http://schemas.microsoft.com/office/drawing/2014/main" id="{8C04DB92-C370-4C44-9017-56F0FB8D807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998" b="80386" l="2939" r="98413">
                        <a14:foregroundMark x1="37096" y1="18399" x2="48560" y2="71668"/>
                        <a14:foregroundMark x1="57378" y1="18944" x2="57025" y2="34241"/>
                        <a14:foregroundMark x1="89183" y1="52012" x2="88066" y2="78206"/>
                        <a14:foregroundMark x1="19812" y1="52557" x2="29394" y2="53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313" b="21185"/>
          <a:stretch/>
        </p:blipFill>
        <p:spPr>
          <a:xfrm>
            <a:off x="625330" y="1196752"/>
            <a:ext cx="994342" cy="899645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AECBA20-9BE5-447C-B527-E83918CBF894}"/>
              </a:ext>
            </a:extLst>
          </p:cNvPr>
          <p:cNvSpPr txBox="1"/>
          <p:nvPr/>
        </p:nvSpPr>
        <p:spPr>
          <a:xfrm>
            <a:off x="1439872" y="3284984"/>
            <a:ext cx="19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コンビニ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で各種証明書が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取得できる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6" name="グループ化 75" descr="受付に座っているマイナちゃんのイラスト">
            <a:extLst>
              <a:ext uri="{FF2B5EF4-FFF2-40B4-BE49-F238E27FC236}">
                <a16:creationId xmlns:a16="http://schemas.microsoft.com/office/drawing/2014/main" id="{7D5FB597-139C-4185-9D29-90E96273BE48}"/>
              </a:ext>
            </a:extLst>
          </p:cNvPr>
          <p:cNvGrpSpPr/>
          <p:nvPr/>
        </p:nvGrpSpPr>
        <p:grpSpPr>
          <a:xfrm>
            <a:off x="2339752" y="1097573"/>
            <a:ext cx="1108184" cy="1035283"/>
            <a:chOff x="3385544" y="1332173"/>
            <a:chExt cx="1108184" cy="1035283"/>
          </a:xfrm>
        </p:grpSpPr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89A5F2E5-6E36-4CD5-AE5F-AAC4BDC92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2111" b="70017" l="14879" r="84495">
                          <a14:foregroundMark x1="55756" y1="30430" x2="56774" y2="37353"/>
                          <a14:foregroundMark x1="43618" y1="30262" x2="46045" y2="38079"/>
                          <a14:foregroundMark x1="48238" y1="40704" x2="55991" y2="50251"/>
                          <a14:foregroundMark x1="24589" y1="47292" x2="24354" y2="50586"/>
                          <a14:foregroundMark x1="43618" y1="54048" x2="57478" y2="5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3777" t="23775" r="15382" b="29038"/>
            <a:stretch/>
          </p:blipFill>
          <p:spPr>
            <a:xfrm>
              <a:off x="3385544" y="1332173"/>
              <a:ext cx="1108184" cy="1035283"/>
            </a:xfrm>
            <a:prstGeom prst="rect">
              <a:avLst/>
            </a:prstGeom>
          </p:spPr>
        </p:pic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A4365763-27CA-411B-8972-7405AEC11E60}"/>
                </a:ext>
              </a:extLst>
            </p:cNvPr>
            <p:cNvSpPr txBox="1"/>
            <p:nvPr/>
          </p:nvSpPr>
          <p:spPr>
            <a:xfrm>
              <a:off x="3479023" y="2092547"/>
              <a:ext cx="948010" cy="2154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○△受付</a:t>
              </a:r>
            </a:p>
          </p:txBody>
        </p:sp>
      </p:grp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AC6B672-28EC-407A-9211-F4F56EB4A275}"/>
              </a:ext>
            </a:extLst>
          </p:cNvPr>
          <p:cNvSpPr txBox="1"/>
          <p:nvPr/>
        </p:nvSpPr>
        <p:spPr>
          <a:xfrm>
            <a:off x="6840472" y="2204864"/>
            <a:ext cx="19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atin typeface="Meiryo" charset="-128"/>
                <a:ea typeface="Meiryo" charset="-128"/>
                <a:cs typeface="Meiryo" charset="-128"/>
              </a:rPr>
              <a:t>公金受取口座の</a:t>
            </a:r>
            <a:endParaRPr kumimoji="1"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登録ができる</a:t>
            </a:r>
            <a:endParaRPr kumimoji="1" lang="ja-JP" altLang="en-US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3" name="グループ化 52" descr="マイナンバーカード表面の見本の画像">
            <a:extLst>
              <a:ext uri="{FF2B5EF4-FFF2-40B4-BE49-F238E27FC236}">
                <a16:creationId xmlns:a16="http://schemas.microsoft.com/office/drawing/2014/main" id="{0879C03D-F135-42C8-90A3-5338A13CCC14}"/>
              </a:ext>
            </a:extLst>
          </p:cNvPr>
          <p:cNvGrpSpPr/>
          <p:nvPr/>
        </p:nvGrpSpPr>
        <p:grpSpPr>
          <a:xfrm>
            <a:off x="2915816" y="5023637"/>
            <a:ext cx="1259412" cy="790522"/>
            <a:chOff x="1094719" y="3698700"/>
            <a:chExt cx="3007024" cy="1889328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E25E1A29-BFF1-4B5A-80AD-0B537263C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719" y="3698700"/>
              <a:ext cx="3007024" cy="1889328"/>
            </a:xfrm>
            <a:prstGeom prst="rect">
              <a:avLst/>
            </a:prstGeom>
          </p:spPr>
        </p:pic>
        <p:sp>
          <p:nvSpPr>
            <p:cNvPr id="55" name="角丸四角形 5">
              <a:extLst>
                <a:ext uri="{FF2B5EF4-FFF2-40B4-BE49-F238E27FC236}">
                  <a16:creationId xmlns:a16="http://schemas.microsoft.com/office/drawing/2014/main" id="{143F5956-47BA-426A-9D34-AF11F2AF3865}"/>
                </a:ext>
              </a:extLst>
            </p:cNvPr>
            <p:cNvSpPr/>
            <p:nvPr/>
          </p:nvSpPr>
          <p:spPr>
            <a:xfrm>
              <a:off x="1094719" y="3713793"/>
              <a:ext cx="3007024" cy="1874235"/>
            </a:xfrm>
            <a:prstGeom prst="roundRect">
              <a:avLst>
                <a:gd name="adj" fmla="val 433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15B1D2E-5B7C-4FC3-835D-204974B13352}"/>
              </a:ext>
            </a:extLst>
          </p:cNvPr>
          <p:cNvSpPr txBox="1"/>
          <p:nvPr/>
        </p:nvSpPr>
        <p:spPr>
          <a:xfrm>
            <a:off x="5760352" y="3284984"/>
            <a:ext cx="19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e-Tax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で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確定申告の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届出が自宅から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algn="ctr"/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できる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A74A376-C966-47E8-9A3C-3FE22B4C79A8}"/>
              </a:ext>
            </a:extLst>
          </p:cNvPr>
          <p:cNvSpPr txBox="1"/>
          <p:nvPr/>
        </p:nvSpPr>
        <p:spPr>
          <a:xfrm>
            <a:off x="3593918" y="3207969"/>
            <a:ext cx="19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</a:t>
            </a:r>
            <a:endParaRPr kumimoji="1" lang="en-US" altLang="ja-JP" sz="20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ポイントが</a:t>
            </a:r>
            <a:endParaRPr kumimoji="1" lang="en-US" altLang="ja-JP" sz="20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sng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もらえる</a:t>
            </a:r>
            <a:endParaRPr kumimoji="1" lang="en-US" altLang="ja-JP" sz="20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（令和５年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9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月末終了）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7CF4E35-BF74-4075-903F-2B62DD74060D}"/>
              </a:ext>
            </a:extLst>
          </p:cNvPr>
          <p:cNvSpPr txBox="1"/>
          <p:nvPr/>
        </p:nvSpPr>
        <p:spPr>
          <a:xfrm>
            <a:off x="394280" y="5726870"/>
            <a:ext cx="2689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800" marR="0" lvl="0" indent="-136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：医療機関・薬局によって開始時期が異なります。利用できる医療機関・薬局については、厚生労働省のホームページで公開しています。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2273CF3-5FA2-45C3-96B1-F99DEC9C1E74}"/>
              </a:ext>
            </a:extLst>
          </p:cNvPr>
          <p:cNvSpPr txBox="1"/>
          <p:nvPr/>
        </p:nvSpPr>
        <p:spPr>
          <a:xfrm>
            <a:off x="3396286" y="2753453"/>
            <a:ext cx="664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※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1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346744" y="1398916"/>
            <a:ext cx="8371578" cy="1098762"/>
          </a:xfr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ja-JP" altLang="en-US" sz="2400" dirty="0"/>
              <a:t>マイナンバーカードの健康保険証利用は、スマートフォン</a:t>
            </a:r>
            <a:r>
              <a:rPr lang="ja-JP" altLang="en-US" sz="2400" spc="-500" dirty="0"/>
              <a:t>・</a:t>
            </a:r>
            <a:r>
              <a:rPr lang="ja-JP" altLang="en-US" sz="2400" spc="-100" dirty="0"/>
              <a:t>パ</a:t>
            </a:r>
            <a:r>
              <a:rPr lang="ja-JP" altLang="en-US" sz="2400" dirty="0"/>
              <a:t>ソコ</a:t>
            </a:r>
            <a:r>
              <a:rPr lang="ja-JP" altLang="en-US" sz="2400" spc="-500" dirty="0"/>
              <a:t>ン</a:t>
            </a:r>
            <a:r>
              <a:rPr lang="ja-JP" altLang="en-US" sz="2400" dirty="0"/>
              <a:t>・医療機関等の受付・セブン銀行の</a:t>
            </a:r>
            <a:r>
              <a:rPr lang="en-US" altLang="ja-JP" sz="2400" dirty="0"/>
              <a:t>ATM</a:t>
            </a:r>
            <a:r>
              <a:rPr lang="ja-JP" altLang="en-US" sz="2400" dirty="0"/>
              <a:t>より申請することが可能です。</a:t>
            </a:r>
            <a:endParaRPr lang="en-US" altLang="ja-JP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0301" y="3106362"/>
            <a:ext cx="195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スマートフォンから申請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本教材で取り扱う申請方法です。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45642" y="3113996"/>
            <a:ext cx="2032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パソコンから申請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マイナポータルアプリをインストールしたパソコンから申し込むことができます。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※IC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カードリーダーが必要です。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5736" y="3113996"/>
            <a:ext cx="24487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セブン銀行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ATM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から申請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マイナンバーカードと利用者証明用パスワード（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桁）があればセブン銀行の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ATM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からも申し込み可能です。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13" name="直線コネクタ 12"/>
          <p:cNvCxnSpPr>
            <a:cxnSpLocks/>
          </p:cNvCxnSpPr>
          <p:nvPr/>
        </p:nvCxnSpPr>
        <p:spPr>
          <a:xfrm>
            <a:off x="2436576" y="3074212"/>
            <a:ext cx="0" cy="3445271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4571182" y="3067974"/>
            <a:ext cx="0" cy="3239288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52000" y="3061729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51182" y="2492896"/>
            <a:ext cx="864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346744" y="259399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４つの申請方法</a:t>
            </a:r>
          </a:p>
        </p:txBody>
      </p:sp>
      <p:pic>
        <p:nvPicPr>
          <p:cNvPr id="11" name="図 10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3" t="4416" r="14177" b="8119"/>
          <a:stretch/>
        </p:blipFill>
        <p:spPr>
          <a:xfrm>
            <a:off x="910565" y="4837287"/>
            <a:ext cx="885586" cy="1531273"/>
          </a:xfrm>
          <a:prstGeom prst="rect">
            <a:avLst/>
          </a:prstGeom>
        </p:spPr>
      </p:pic>
      <p:pic>
        <p:nvPicPr>
          <p:cNvPr id="18" name="図 17" descr="パソコンを使っているマイナちゃんのイラスト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3" t="18054" r="5226" b="14081"/>
          <a:stretch/>
        </p:blipFill>
        <p:spPr>
          <a:xfrm>
            <a:off x="3328555" y="5390854"/>
            <a:ext cx="1020744" cy="108725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50E688B-3DDB-4ECE-8AC6-11900C58979D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83AE6237-7D37-428C-B75B-5253BADA0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929828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5209753-93B0-4054-93C3-B5837B3D61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690" y="4727741"/>
            <a:ext cx="876157" cy="1750367"/>
          </a:xfrm>
          <a:prstGeom prst="rect">
            <a:avLst/>
          </a:prstGeom>
        </p:spPr>
      </p:pic>
      <p:pic>
        <p:nvPicPr>
          <p:cNvPr id="16" name="図 15" descr="郵便ポストの前にいるマイナちゃんのイラスト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84"/>
          <a:stretch/>
        </p:blipFill>
        <p:spPr>
          <a:xfrm>
            <a:off x="7652520" y="4883775"/>
            <a:ext cx="906560" cy="14865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09D0884-ECF2-9580-81E2-B7FB573A9A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991" y="5260554"/>
            <a:ext cx="724928" cy="1109768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5CCF123-3EA3-480F-169E-A6BDE8E066C5}"/>
              </a:ext>
            </a:extLst>
          </p:cNvPr>
          <p:cNvCxnSpPr>
            <a:cxnSpLocks/>
          </p:cNvCxnSpPr>
          <p:nvPr/>
        </p:nvCxnSpPr>
        <p:spPr>
          <a:xfrm>
            <a:off x="6515736" y="3061729"/>
            <a:ext cx="0" cy="343278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7B6435-18FF-DDF3-8A73-D8664E54CAD7}"/>
              </a:ext>
            </a:extLst>
          </p:cNvPr>
          <p:cNvSpPr txBox="1"/>
          <p:nvPr/>
        </p:nvSpPr>
        <p:spPr>
          <a:xfrm>
            <a:off x="4599872" y="3113996"/>
            <a:ext cx="18587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医療機関・薬局から申請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医療機関・薬局の受付等にある顔認証付きカードリーダーからも申し込むことができます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929828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3259" y="1389403"/>
            <a:ext cx="8494633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マイナポータルのホーム画面から利用申込みをはじめます。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401675" y="1832693"/>
            <a:ext cx="32226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</a:p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「申し込む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73E7F1B-1133-4E34-8F34-15925A31D4D5}"/>
              </a:ext>
            </a:extLst>
          </p:cNvPr>
          <p:cNvGrpSpPr/>
          <p:nvPr/>
        </p:nvGrpSpPr>
        <p:grpSpPr>
          <a:xfrm>
            <a:off x="551021" y="2837902"/>
            <a:ext cx="1882976" cy="3384205"/>
            <a:chOff x="3454003" y="2368589"/>
            <a:chExt cx="1882976" cy="3384205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6EB1B615-7F55-DD18-64C4-29FE2F59B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764" y="2368589"/>
              <a:ext cx="1630215" cy="33842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EE1322E6-0C6C-4F60-845E-6A27DB918E58}"/>
                </a:ext>
              </a:extLst>
            </p:cNvPr>
            <p:cNvSpPr/>
            <p:nvPr/>
          </p:nvSpPr>
          <p:spPr>
            <a:xfrm>
              <a:off x="3801048" y="4894355"/>
              <a:ext cx="1375819" cy="1820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" name="図形グループ 48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3454003" y="4614711"/>
              <a:ext cx="492443" cy="461665"/>
              <a:chOff x="7516281" y="2673548"/>
              <a:chExt cx="492443" cy="461665"/>
            </a:xfrm>
          </p:grpSpPr>
          <p:sp>
            <p:nvSpPr>
              <p:cNvPr id="62" name="円/楕円 61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❶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D972C23-8E46-B5A4-7197-66C7765CB5A3}"/>
              </a:ext>
            </a:extLst>
          </p:cNvPr>
          <p:cNvGrpSpPr/>
          <p:nvPr/>
        </p:nvGrpSpPr>
        <p:grpSpPr>
          <a:xfrm>
            <a:off x="3495148" y="2882056"/>
            <a:ext cx="1630215" cy="3340051"/>
            <a:chOff x="5548903" y="2207131"/>
            <a:chExt cx="1142639" cy="2677531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021F96DB-4AEF-AA40-E299-FAC96B3E3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903" y="2207131"/>
              <a:ext cx="1142639" cy="23720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5A76405B-41E6-9A0F-2E23-B50CB7818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904" y="4273668"/>
              <a:ext cx="1142638" cy="6109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DAD0AC7-E725-49FE-ACC8-A5BFDC2F5E96}"/>
              </a:ext>
            </a:extLst>
          </p:cNvPr>
          <p:cNvGrpSpPr/>
          <p:nvPr/>
        </p:nvGrpSpPr>
        <p:grpSpPr>
          <a:xfrm>
            <a:off x="6111591" y="2882055"/>
            <a:ext cx="1988801" cy="3340051"/>
            <a:chOff x="6551806" y="2622166"/>
            <a:chExt cx="1887593" cy="3129278"/>
          </a:xfrm>
        </p:grpSpPr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E1E841DD-62AA-290D-528D-D2680EA81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996" y="2622166"/>
              <a:ext cx="1578403" cy="31292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84895CE-788F-7A73-ABC0-8CA4E5686685}"/>
                </a:ext>
              </a:extLst>
            </p:cNvPr>
            <p:cNvSpPr/>
            <p:nvPr/>
          </p:nvSpPr>
          <p:spPr>
            <a:xfrm>
              <a:off x="6860997" y="4546092"/>
              <a:ext cx="1256424" cy="1820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F65DB61-AAAB-4DC4-B322-3EE634DE57FF}"/>
                </a:ext>
              </a:extLst>
            </p:cNvPr>
            <p:cNvSpPr/>
            <p:nvPr/>
          </p:nvSpPr>
          <p:spPr>
            <a:xfrm>
              <a:off x="6914595" y="4955744"/>
              <a:ext cx="1459618" cy="1820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3" name="図形グループ 42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562944" y="5033176"/>
              <a:ext cx="492444" cy="461665"/>
              <a:chOff x="7516280" y="2673548"/>
              <a:chExt cx="492444" cy="461665"/>
            </a:xfrm>
          </p:grpSpPr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0" y="2673548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grpSp>
          <p:nvGrpSpPr>
            <p:cNvPr id="46" name="図形グループ 45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551806" y="4247517"/>
              <a:ext cx="492443" cy="461665"/>
              <a:chOff x="7516281" y="2673548"/>
              <a:chExt cx="492443" cy="461665"/>
            </a:xfrm>
          </p:grpSpPr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❷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BEFDBF-872D-A8A0-5018-1E3F4E420857}"/>
              </a:ext>
            </a:extLst>
          </p:cNvPr>
          <p:cNvSpPr txBox="1"/>
          <p:nvPr/>
        </p:nvSpPr>
        <p:spPr>
          <a:xfrm>
            <a:off x="5354179" y="6222107"/>
            <a:ext cx="317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掲載の画像は</a:t>
            </a:r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のものです。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A834753-E6F1-4EA0-9E8C-D05C855723B6}"/>
              </a:ext>
            </a:extLst>
          </p:cNvPr>
          <p:cNvSpPr txBox="1"/>
          <p:nvPr/>
        </p:nvSpPr>
        <p:spPr>
          <a:xfrm>
            <a:off x="5818025" y="1759640"/>
            <a:ext cx="322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利用規約を確認し、「同意して次へ進む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51683C-8AD1-4B24-A3CA-22C5116185FC}"/>
              </a:ext>
            </a:extLst>
          </p:cNvPr>
          <p:cNvSpPr txBox="1"/>
          <p:nvPr/>
        </p:nvSpPr>
        <p:spPr>
          <a:xfrm>
            <a:off x="3040642" y="1703587"/>
            <a:ext cx="3222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8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画面をスクロールする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0" name="上矢印 68">
            <a:extLst>
              <a:ext uri="{FF2B5EF4-FFF2-40B4-BE49-F238E27FC236}">
                <a16:creationId xmlns:a16="http://schemas.microsoft.com/office/drawing/2014/main" id="{D227CB36-CBF5-4EFF-8933-F3EB64C8D02E}"/>
              </a:ext>
            </a:extLst>
          </p:cNvPr>
          <p:cNvSpPr>
            <a:spLocks noChangeAspect="1"/>
          </p:cNvSpPr>
          <p:nvPr/>
        </p:nvSpPr>
        <p:spPr>
          <a:xfrm>
            <a:off x="3994304" y="4064184"/>
            <a:ext cx="631902" cy="18118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6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 hidden="1">
            <a:extLst>
              <a:ext uri="{FF2B5EF4-FFF2-40B4-BE49-F238E27FC236}">
                <a16:creationId xmlns:a16="http://schemas.microsoft.com/office/drawing/2014/main" id="{92429389-33CA-4C66-80B9-65D55877C2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7096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0" name="オブジェクト 9" hidden="1">
                        <a:extLst>
                          <a:ext uri="{FF2B5EF4-FFF2-40B4-BE49-F238E27FC236}">
                            <a16:creationId xmlns:a16="http://schemas.microsoft.com/office/drawing/2014/main" id="{92429389-33CA-4C66-80B9-65D55877C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494633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マイナンバーカードの利用者証明用電子証明書の認証です。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454" y="1866249"/>
            <a:ext cx="317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marR="0" lvl="0" indent="-489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2000" b="1" dirty="0">
                <a:solidFill>
                  <a:prstClr val="black"/>
                </a:solidFill>
                <a:latin typeface="Meiryo" charset="-128"/>
                <a:ea typeface="Meiryo" charset="-128"/>
                <a:cs typeface="Meiryo" charset="-128"/>
              </a:rPr>
              <a:t>「申し込む」を押す</a:t>
            </a:r>
            <a:endParaRPr lang="en-US" altLang="ja-JP" sz="20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929828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1C8ED8-1929-43F0-8360-31A95F15DEE6}"/>
              </a:ext>
            </a:extLst>
          </p:cNvPr>
          <p:cNvSpPr txBox="1"/>
          <p:nvPr/>
        </p:nvSpPr>
        <p:spPr>
          <a:xfrm>
            <a:off x="2986554" y="4647172"/>
            <a:ext cx="324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パスワードはご自身で入力してください。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代理の方による入力は行わない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でください。</a:t>
            </a:r>
            <a:endParaRPr kumimoji="1" lang="ja-JP" altLang="en-US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D954CC6-145D-4797-827D-812EC585BF78}"/>
              </a:ext>
            </a:extLst>
          </p:cNvPr>
          <p:cNvGrpSpPr/>
          <p:nvPr/>
        </p:nvGrpSpPr>
        <p:grpSpPr>
          <a:xfrm>
            <a:off x="6059800" y="2457852"/>
            <a:ext cx="2039877" cy="3880078"/>
            <a:chOff x="6312853" y="1984712"/>
            <a:chExt cx="1886389" cy="3444751"/>
          </a:xfrm>
        </p:grpSpPr>
        <p:pic>
          <p:nvPicPr>
            <p:cNvPr id="6154" name="Picture 10">
              <a:extLst>
                <a:ext uri="{FF2B5EF4-FFF2-40B4-BE49-F238E27FC236}">
                  <a16:creationId xmlns:a16="http://schemas.microsoft.com/office/drawing/2014/main" id="{E59925D8-3086-196E-58F3-3D84AD69D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861" y="1984712"/>
              <a:ext cx="1659381" cy="34447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正方形/長方形 43"/>
            <p:cNvSpPr/>
            <p:nvPr/>
          </p:nvSpPr>
          <p:spPr>
            <a:xfrm>
              <a:off x="6754137" y="3535078"/>
              <a:ext cx="1176885" cy="3904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644361" y="4839560"/>
              <a:ext cx="1450379" cy="2453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図形グループ 27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312853" y="4608727"/>
              <a:ext cx="492443" cy="461665"/>
              <a:chOff x="7516281" y="2673548"/>
              <a:chExt cx="492443" cy="461665"/>
            </a:xfrm>
          </p:grpSpPr>
          <p:sp>
            <p:nvSpPr>
              <p:cNvPr id="29" name="円/楕円 28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❻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grpSp>
          <p:nvGrpSpPr>
            <p:cNvPr id="31" name="図形グループ 30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6312854" y="3322922"/>
              <a:ext cx="492443" cy="461665"/>
              <a:chOff x="7516281" y="2673548"/>
              <a:chExt cx="492443" cy="461665"/>
            </a:xfrm>
          </p:grpSpPr>
          <p:sp>
            <p:nvSpPr>
              <p:cNvPr id="32" name="円/楕円 31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6281" y="2673548"/>
                <a:ext cx="492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❺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F308AF8-1F86-457F-97D2-20A57B8FADE1}"/>
              </a:ext>
            </a:extLst>
          </p:cNvPr>
          <p:cNvGrpSpPr/>
          <p:nvPr/>
        </p:nvGrpSpPr>
        <p:grpSpPr>
          <a:xfrm>
            <a:off x="649052" y="2451024"/>
            <a:ext cx="2237331" cy="3873832"/>
            <a:chOff x="1163600" y="2451024"/>
            <a:chExt cx="2237331" cy="3873832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DBA3D477-E628-F69A-D786-D4148B0DA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842" y="2451024"/>
              <a:ext cx="1944089" cy="3873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正方形/長方形 42"/>
            <p:cNvSpPr/>
            <p:nvPr/>
          </p:nvSpPr>
          <p:spPr>
            <a:xfrm>
              <a:off x="1456841" y="5671056"/>
              <a:ext cx="1944089" cy="3707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図形グループ 33">
              <a:extLst>
                <a:ext uri="{FF2B5EF4-FFF2-40B4-BE49-F238E27FC236}">
                  <a16:creationId xmlns:a16="http://schemas.microsoft.com/office/drawing/2014/main" id="{0D6A8FA0-9940-4C33-9075-5D89393B5CEB}"/>
                </a:ext>
              </a:extLst>
            </p:cNvPr>
            <p:cNvGrpSpPr/>
            <p:nvPr/>
          </p:nvGrpSpPr>
          <p:grpSpPr>
            <a:xfrm>
              <a:off x="1163600" y="5352930"/>
              <a:ext cx="492443" cy="405917"/>
              <a:chOff x="7519431" y="2642667"/>
              <a:chExt cx="492443" cy="461664"/>
            </a:xfrm>
          </p:grpSpPr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11E883B8-6DDC-4CC1-8707-39D7A1542B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8209E3C3-E98E-4C55-8189-B9952DF419BD}"/>
                  </a:ext>
                </a:extLst>
              </p:cNvPr>
              <p:cNvSpPr/>
              <p:nvPr/>
            </p:nvSpPr>
            <p:spPr>
              <a:xfrm>
                <a:off x="7519431" y="2642667"/>
                <a:ext cx="492443" cy="46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❹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7F4BC2-4680-BF8A-0CAF-4555634384D2}"/>
              </a:ext>
            </a:extLst>
          </p:cNvPr>
          <p:cNvSpPr txBox="1"/>
          <p:nvPr/>
        </p:nvSpPr>
        <p:spPr>
          <a:xfrm>
            <a:off x="3048825" y="5949854"/>
            <a:ext cx="3179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掲載の画像は</a:t>
            </a:r>
            <a:r>
              <a:rPr kumimoji="1" lang="en-US" altLang="ja-JP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kumimoji="1" lang="ja-JP" altLang="en-US" sz="1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のものです。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3B88BCA-A33B-4D2A-BF8B-824DBDD23954}"/>
              </a:ext>
            </a:extLst>
          </p:cNvPr>
          <p:cNvSpPr txBox="1"/>
          <p:nvPr/>
        </p:nvSpPr>
        <p:spPr>
          <a:xfrm>
            <a:off x="3210241" y="1710537"/>
            <a:ext cx="3179974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lvl="0" indent="-489600">
              <a:defRPr/>
            </a:pPr>
            <a:endParaRPr lang="en-US" altLang="ja-JP" sz="1200" b="1" dirty="0">
              <a:solidFill>
                <a:prstClr val="black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65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利用者証明用電子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証明書の数字</a:t>
            </a: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4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桁の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パスワードを入力し、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marR="0" lvl="0" indent="-4896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「次へ」を押す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lvl="0" indent="-489600">
              <a:defRPr/>
            </a:pPr>
            <a:endParaRPr lang="en-US" altLang="ja-JP" sz="5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パスワードは、</a:t>
            </a:r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回連続して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間違えるとロックがかかるので、</a:t>
            </a:r>
            <a:endParaRPr lang="en-US" altLang="ja-JP" sz="1400" b="1" dirty="0">
              <a:solidFill>
                <a:srgbClr val="FF000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ご注意ください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53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31D6A57B-E0E8-4443-B7E1-11D5C3F97BB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31D6A57B-E0E8-4443-B7E1-11D5C3F97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5829" y="1412776"/>
            <a:ext cx="8552341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pc="-150" dirty="0"/>
              <a:t>マイナンバーカードの利用者証明用電子証明書の認証をします。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3-B</a:t>
            </a:r>
            <a:endParaRPr lang="en-US" sz="3600" dirty="0"/>
          </a:p>
        </p:txBody>
      </p:sp>
      <p:sp>
        <p:nvSpPr>
          <p:cNvPr id="15" name="object 6" descr="マイナンバーカードをスマートフォン裏面に密着させているイラスト"/>
          <p:cNvSpPr/>
          <p:nvPr/>
        </p:nvSpPr>
        <p:spPr>
          <a:xfrm>
            <a:off x="3069588" y="2211774"/>
            <a:ext cx="1738890" cy="3113055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/>
          <p:cNvSpPr/>
          <p:nvPr/>
        </p:nvSpPr>
        <p:spPr>
          <a:xfrm>
            <a:off x="2953643" y="2212653"/>
            <a:ext cx="1854835" cy="3046730"/>
          </a:xfrm>
          <a:custGeom>
            <a:avLst/>
            <a:gdLst/>
            <a:ahLst/>
            <a:cxnLst/>
            <a:rect l="l" t="t" r="r" b="b"/>
            <a:pathLst>
              <a:path w="1854835" h="3046729">
                <a:moveTo>
                  <a:pt x="1851660" y="3046476"/>
                </a:moveTo>
                <a:lnTo>
                  <a:pt x="3048" y="3046476"/>
                </a:lnTo>
                <a:lnTo>
                  <a:pt x="0" y="3044952"/>
                </a:lnTo>
                <a:lnTo>
                  <a:pt x="0" y="3048"/>
                </a:lnTo>
                <a:lnTo>
                  <a:pt x="3048" y="0"/>
                </a:lnTo>
                <a:lnTo>
                  <a:pt x="1851660" y="0"/>
                </a:lnTo>
                <a:lnTo>
                  <a:pt x="1854708" y="3048"/>
                </a:lnTo>
                <a:lnTo>
                  <a:pt x="1854708" y="6096"/>
                </a:lnTo>
                <a:lnTo>
                  <a:pt x="10668" y="6096"/>
                </a:lnTo>
                <a:lnTo>
                  <a:pt x="6096" y="10668"/>
                </a:lnTo>
                <a:lnTo>
                  <a:pt x="10668" y="10668"/>
                </a:lnTo>
                <a:lnTo>
                  <a:pt x="10668" y="3037332"/>
                </a:lnTo>
                <a:lnTo>
                  <a:pt x="6096" y="3037332"/>
                </a:lnTo>
                <a:lnTo>
                  <a:pt x="10668" y="3041904"/>
                </a:lnTo>
                <a:lnTo>
                  <a:pt x="1854708" y="3041904"/>
                </a:lnTo>
                <a:lnTo>
                  <a:pt x="1854708" y="3044952"/>
                </a:lnTo>
                <a:lnTo>
                  <a:pt x="1851660" y="3046476"/>
                </a:lnTo>
                <a:close/>
              </a:path>
              <a:path w="1854835" h="3046729">
                <a:moveTo>
                  <a:pt x="10668" y="10668"/>
                </a:moveTo>
                <a:lnTo>
                  <a:pt x="6096" y="10668"/>
                </a:lnTo>
                <a:lnTo>
                  <a:pt x="10668" y="6096"/>
                </a:lnTo>
                <a:lnTo>
                  <a:pt x="10668" y="10668"/>
                </a:lnTo>
                <a:close/>
              </a:path>
              <a:path w="1854835" h="3046729">
                <a:moveTo>
                  <a:pt x="1844040" y="10668"/>
                </a:moveTo>
                <a:lnTo>
                  <a:pt x="10668" y="10668"/>
                </a:lnTo>
                <a:lnTo>
                  <a:pt x="10668" y="6096"/>
                </a:lnTo>
                <a:lnTo>
                  <a:pt x="1844040" y="6096"/>
                </a:lnTo>
                <a:lnTo>
                  <a:pt x="1844040" y="10668"/>
                </a:lnTo>
                <a:close/>
              </a:path>
              <a:path w="1854835" h="3046729">
                <a:moveTo>
                  <a:pt x="1844040" y="3041904"/>
                </a:moveTo>
                <a:lnTo>
                  <a:pt x="1844040" y="6096"/>
                </a:lnTo>
                <a:lnTo>
                  <a:pt x="1850136" y="10668"/>
                </a:lnTo>
                <a:lnTo>
                  <a:pt x="1854708" y="10668"/>
                </a:lnTo>
                <a:lnTo>
                  <a:pt x="1854708" y="3037332"/>
                </a:lnTo>
                <a:lnTo>
                  <a:pt x="1850136" y="3037332"/>
                </a:lnTo>
                <a:lnTo>
                  <a:pt x="1844040" y="3041904"/>
                </a:lnTo>
                <a:close/>
              </a:path>
              <a:path w="1854835" h="3046729">
                <a:moveTo>
                  <a:pt x="1854708" y="10668"/>
                </a:moveTo>
                <a:lnTo>
                  <a:pt x="1850136" y="10668"/>
                </a:lnTo>
                <a:lnTo>
                  <a:pt x="1844040" y="6096"/>
                </a:lnTo>
                <a:lnTo>
                  <a:pt x="1854708" y="6096"/>
                </a:lnTo>
                <a:lnTo>
                  <a:pt x="1854708" y="10668"/>
                </a:lnTo>
                <a:close/>
              </a:path>
              <a:path w="1854835" h="3046729">
                <a:moveTo>
                  <a:pt x="10668" y="3041904"/>
                </a:moveTo>
                <a:lnTo>
                  <a:pt x="6096" y="3037332"/>
                </a:lnTo>
                <a:lnTo>
                  <a:pt x="10668" y="3037332"/>
                </a:lnTo>
                <a:lnTo>
                  <a:pt x="10668" y="3041904"/>
                </a:lnTo>
                <a:close/>
              </a:path>
              <a:path w="1854835" h="3046729">
                <a:moveTo>
                  <a:pt x="1844040" y="3041904"/>
                </a:moveTo>
                <a:lnTo>
                  <a:pt x="10668" y="3041904"/>
                </a:lnTo>
                <a:lnTo>
                  <a:pt x="10668" y="3037332"/>
                </a:lnTo>
                <a:lnTo>
                  <a:pt x="1844040" y="3037332"/>
                </a:lnTo>
                <a:lnTo>
                  <a:pt x="1844040" y="3041904"/>
                </a:lnTo>
                <a:close/>
              </a:path>
              <a:path w="1854835" h="3046729">
                <a:moveTo>
                  <a:pt x="1854708" y="3041904"/>
                </a:moveTo>
                <a:lnTo>
                  <a:pt x="1844040" y="3041904"/>
                </a:lnTo>
                <a:lnTo>
                  <a:pt x="1850136" y="3037332"/>
                </a:lnTo>
                <a:lnTo>
                  <a:pt x="1854708" y="3037332"/>
                </a:lnTo>
                <a:lnTo>
                  <a:pt x="1854708" y="3041904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タイトル 1"/>
          <p:cNvSpPr>
            <a:spLocks noGrp="1"/>
          </p:cNvSpPr>
          <p:nvPr>
            <p:ph type="ctrTitle"/>
          </p:nvPr>
        </p:nvSpPr>
        <p:spPr>
          <a:xfrm>
            <a:off x="1767718" y="35063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健康保険証利用の申込のしかた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F455955-1D12-4621-915C-A2925C504849}"/>
              </a:ext>
            </a:extLst>
          </p:cNvPr>
          <p:cNvSpPr txBox="1"/>
          <p:nvPr/>
        </p:nvSpPr>
        <p:spPr>
          <a:xfrm>
            <a:off x="1655856" y="5701659"/>
            <a:ext cx="1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カードの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読取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機種毎の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カード位置の情報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B6ED0C3-F8A3-4A02-80B4-167A994935A3}"/>
              </a:ext>
            </a:extLst>
          </p:cNvPr>
          <p:cNvSpPr txBox="1"/>
          <p:nvPr/>
        </p:nvSpPr>
        <p:spPr>
          <a:xfrm>
            <a:off x="395536" y="5517232"/>
            <a:ext cx="1055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</a:t>
            </a:r>
          </a:p>
        </p:txBody>
      </p:sp>
      <p:pic>
        <p:nvPicPr>
          <p:cNvPr id="42" name="図 41" descr="iPhone機種のマイナンバーカード読み取りのQRコード">
            <a:extLst>
              <a:ext uri="{FF2B5EF4-FFF2-40B4-BE49-F238E27FC236}">
                <a16:creationId xmlns:a16="http://schemas.microsoft.com/office/drawing/2014/main" id="{D8187CDE-45D0-4668-8CB6-44CC2A5673C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094" y="5670302"/>
            <a:ext cx="679429" cy="679429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714DF15-629B-4094-804E-8866151CC3DF}"/>
              </a:ext>
            </a:extLst>
          </p:cNvPr>
          <p:cNvSpPr txBox="1"/>
          <p:nvPr/>
        </p:nvSpPr>
        <p:spPr>
          <a:xfrm>
            <a:off x="2843808" y="5528807"/>
            <a:ext cx="95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iPhone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機種</a:t>
            </a: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83DD5EB5-B8AB-406B-B369-1BF27F1E4FD6}"/>
              </a:ext>
            </a:extLst>
          </p:cNvPr>
          <p:cNvSpPr/>
          <p:nvPr/>
        </p:nvSpPr>
        <p:spPr>
          <a:xfrm>
            <a:off x="2555037" y="5905687"/>
            <a:ext cx="348912" cy="133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矢印: 左 44">
            <a:extLst>
              <a:ext uri="{FF2B5EF4-FFF2-40B4-BE49-F238E27FC236}">
                <a16:creationId xmlns:a16="http://schemas.microsoft.com/office/drawing/2014/main" id="{D6807AAB-8EC3-4A75-8FA9-41E147E4670D}"/>
              </a:ext>
            </a:extLst>
          </p:cNvPr>
          <p:cNvSpPr/>
          <p:nvPr/>
        </p:nvSpPr>
        <p:spPr>
          <a:xfrm>
            <a:off x="1235420" y="5905687"/>
            <a:ext cx="388629" cy="133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212AF5C-B939-475C-A1AF-81ADFFC92287}"/>
              </a:ext>
            </a:extLst>
          </p:cNvPr>
          <p:cNvSpPr txBox="1"/>
          <p:nvPr/>
        </p:nvSpPr>
        <p:spPr>
          <a:xfrm>
            <a:off x="255324" y="1801322"/>
            <a:ext cx="2851638" cy="366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600" indent="-489600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❼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 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マイナンバーカード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をスマホ裏面に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密着させ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しばらく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/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待ちましょう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認証に成功した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ことが表示され、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申込みが完了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❽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489600" indent="-489600">
              <a:spcBef>
                <a:spcPts val="200"/>
              </a:spcBef>
            </a:pP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「終了</a:t>
            </a:r>
            <a:r>
              <a:rPr lang="ja-JP" altLang="en-US" sz="20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FC75D9E-0DFD-4F0F-BFFA-0A3D532B05AB}"/>
              </a:ext>
            </a:extLst>
          </p:cNvPr>
          <p:cNvSpPr txBox="1"/>
          <p:nvPr/>
        </p:nvSpPr>
        <p:spPr>
          <a:xfrm>
            <a:off x="1573888" y="5528807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＜参考＞</a:t>
            </a:r>
          </a:p>
        </p:txBody>
      </p:sp>
      <p:pic>
        <p:nvPicPr>
          <p:cNvPr id="31" name="図 30" descr="Android機種のマイナンバーカード読み取りのQRコード">
            <a:extLst>
              <a:ext uri="{FF2B5EF4-FFF2-40B4-BE49-F238E27FC236}">
                <a16:creationId xmlns:a16="http://schemas.microsoft.com/office/drawing/2014/main" id="{943E50B0-621A-4443-8240-68C7935610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13" y="5675178"/>
            <a:ext cx="658616" cy="658616"/>
          </a:xfrm>
          <a:prstGeom prst="rect">
            <a:avLst/>
          </a:prstGeom>
        </p:spPr>
      </p:pic>
      <p:pic>
        <p:nvPicPr>
          <p:cNvPr id="9" name="図 8" descr="「終了」ボタンのある画面の画像">
            <a:extLst>
              <a:ext uri="{FF2B5EF4-FFF2-40B4-BE49-F238E27FC236}">
                <a16:creationId xmlns:a16="http://schemas.microsoft.com/office/drawing/2014/main" id="{6304B04C-2EFB-40E1-AC3C-7E8C9D40071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632" y="2211773"/>
            <a:ext cx="1723769" cy="3117884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2" name="正方形/長方形 31"/>
          <p:cNvSpPr/>
          <p:nvPr/>
        </p:nvSpPr>
        <p:spPr>
          <a:xfrm>
            <a:off x="7130826" y="4315274"/>
            <a:ext cx="1071075" cy="3816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09723C0-CF5F-4214-A6EF-186B6F3688AA}"/>
              </a:ext>
            </a:extLst>
          </p:cNvPr>
          <p:cNvSpPr txBox="1"/>
          <p:nvPr/>
        </p:nvSpPr>
        <p:spPr>
          <a:xfrm>
            <a:off x="4925582" y="5726929"/>
            <a:ext cx="264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画面に触れたまま</a:t>
            </a: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82563" indent="-182563"/>
            <a:r>
              <a:rPr kumimoji="1"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指を上に移動させ、下の画面を表示</a:t>
            </a:r>
          </a:p>
        </p:txBody>
      </p:sp>
      <p:grpSp>
        <p:nvGrpSpPr>
          <p:cNvPr id="34" name="図形グループ 33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6876256" y="4071159"/>
            <a:ext cx="492443" cy="461665"/>
            <a:chOff x="7516281" y="2673548"/>
            <a:chExt cx="492443" cy="461665"/>
          </a:xfrm>
        </p:grpSpPr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❽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37" name="図形グループ 36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2843808" y="1942883"/>
            <a:ext cx="492443" cy="461665"/>
            <a:chOff x="7516281" y="2673548"/>
            <a:chExt cx="492443" cy="461665"/>
          </a:xfrm>
        </p:grpSpPr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❼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" name="グループ化 1" descr="「登録完了」画面で、次の画面を表示させるため、下から上に指を動かしている画像">
            <a:extLst>
              <a:ext uri="{FF2B5EF4-FFF2-40B4-BE49-F238E27FC236}">
                <a16:creationId xmlns:a16="http://schemas.microsoft.com/office/drawing/2014/main" id="{E04AE487-2CE8-44F8-8FA3-861F7217D9AF}"/>
              </a:ext>
            </a:extLst>
          </p:cNvPr>
          <p:cNvGrpSpPr/>
          <p:nvPr/>
        </p:nvGrpSpPr>
        <p:grpSpPr>
          <a:xfrm>
            <a:off x="4942193" y="2212983"/>
            <a:ext cx="1738890" cy="3385427"/>
            <a:chOff x="4942193" y="2352319"/>
            <a:chExt cx="1738890" cy="3385427"/>
          </a:xfrm>
        </p:grpSpPr>
        <p:pic>
          <p:nvPicPr>
            <p:cNvPr id="5" name="図 4" descr="テキスト, 手紙&#10;&#10;自動的に生成された説明">
              <a:extLst>
                <a:ext uri="{FF2B5EF4-FFF2-40B4-BE49-F238E27FC236}">
                  <a16:creationId xmlns:a16="http://schemas.microsoft.com/office/drawing/2014/main" id="{43019156-E6E8-4F75-8E61-7FA5CF2AF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2193" y="2352319"/>
              <a:ext cx="1738890" cy="3116674"/>
            </a:xfrm>
            <a:prstGeom prst="rect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2" name="上矢印 51"/>
            <p:cNvSpPr>
              <a:spLocks noChangeAspect="1"/>
            </p:cNvSpPr>
            <p:nvPr/>
          </p:nvSpPr>
          <p:spPr>
            <a:xfrm>
              <a:off x="5508104" y="3861048"/>
              <a:ext cx="631902" cy="1811843"/>
            </a:xfrm>
            <a:prstGeom prst="upArrow">
              <a:avLst/>
            </a:prstGeom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905660" y="5231096"/>
              <a:ext cx="473301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47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8F2262C4-7EA0-4121-A975-712A6A2076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8F2262C4-7EA0-4121-A975-712A6A207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5944" y="529052"/>
            <a:ext cx="7200000" cy="54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23" name="字幕 22">
            <a:extLst>
              <a:ext uri="{FF2B5EF4-FFF2-40B4-BE49-F238E27FC236}">
                <a16:creationId xmlns:a16="http://schemas.microsoft.com/office/drawing/2014/main" id="{7A55B0A7-F63F-4A43-B4D7-7C2B13BF2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368000"/>
            <a:ext cx="7571303" cy="1141851"/>
          </a:xfr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ja-JP" altLang="en-US" dirty="0"/>
              <a:t>「マイナ受付</a:t>
            </a:r>
            <a:r>
              <a:rPr lang="ja-JP" altLang="en-US" spc="-750" dirty="0"/>
              <a:t>」</a:t>
            </a:r>
            <a:r>
              <a:rPr lang="ja-JP" altLang="en-US" dirty="0"/>
              <a:t>のステッカーやポスターが貼ってある</a:t>
            </a:r>
            <a:endParaRPr lang="en-US" altLang="ja-JP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ja-JP" dirty="0"/>
              <a:t>  </a:t>
            </a:r>
            <a:r>
              <a:rPr lang="ja-JP" altLang="en-US" dirty="0"/>
              <a:t>医療機</a:t>
            </a:r>
            <a:r>
              <a:rPr lang="ja-JP" altLang="en-US" spc="-500" dirty="0"/>
              <a:t>関・</a:t>
            </a:r>
            <a:r>
              <a:rPr lang="ja-JP" altLang="en-US" dirty="0"/>
              <a:t>薬局で利用できます。</a:t>
            </a:r>
            <a:endParaRPr lang="en-US" altLang="ja-JP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ja-JP" sz="1400" dirty="0">
                <a:solidFill>
                  <a:srgbClr val="009650"/>
                </a:solidFill>
              </a:rPr>
              <a:t>    </a:t>
            </a:r>
            <a:r>
              <a:rPr lang="ja-JP" altLang="en-US" sz="1400" dirty="0">
                <a:solidFill>
                  <a:srgbClr val="009650"/>
                </a:solidFill>
              </a:rPr>
              <a:t>利用できる医療機関・薬局等については、厚生労働省のホームページで公開しています。</a:t>
            </a:r>
            <a:endParaRPr lang="ja-JP" altLang="en-US" sz="1400" dirty="0"/>
          </a:p>
        </p:txBody>
      </p:sp>
      <p:pic>
        <p:nvPicPr>
          <p:cNvPr id="6" name="図 5" descr="「マイナ受付」のステッカーの画像">
            <a:extLst>
              <a:ext uri="{FF2B5EF4-FFF2-40B4-BE49-F238E27FC236}">
                <a16:creationId xmlns:a16="http://schemas.microsoft.com/office/drawing/2014/main" id="{56D8BF66-6681-4A1B-B4E2-5B3E1D72AE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380" y="3055522"/>
            <a:ext cx="2197564" cy="210167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30344425-4AFF-4565-AC79-385EEC67433C}"/>
              </a:ext>
            </a:extLst>
          </p:cNvPr>
          <p:cNvSpPr txBox="1">
            <a:spLocks/>
          </p:cNvSpPr>
          <p:nvPr/>
        </p:nvSpPr>
        <p:spPr>
          <a:xfrm>
            <a:off x="1800144" y="2656859"/>
            <a:ext cx="2771856" cy="410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ステッカー</a:t>
            </a:r>
          </a:p>
        </p:txBody>
      </p:sp>
      <p:sp>
        <p:nvSpPr>
          <p:cNvPr id="20" name="サブタイトル 2">
            <a:extLst>
              <a:ext uri="{FF2B5EF4-FFF2-40B4-BE49-F238E27FC236}">
                <a16:creationId xmlns:a16="http://schemas.microsoft.com/office/drawing/2014/main" id="{B98D645B-F89B-4717-8D2F-DE9570A8385E}"/>
              </a:ext>
            </a:extLst>
          </p:cNvPr>
          <p:cNvSpPr txBox="1">
            <a:spLocks/>
          </p:cNvSpPr>
          <p:nvPr/>
        </p:nvSpPr>
        <p:spPr>
          <a:xfrm>
            <a:off x="4517256" y="2656859"/>
            <a:ext cx="2771856" cy="410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8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</a:t>
            </a:r>
          </a:p>
        </p:txBody>
      </p:sp>
      <p:pic>
        <p:nvPicPr>
          <p:cNvPr id="7" name="図 6" descr="厚生労働省のホームページ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71" y="4762941"/>
            <a:ext cx="1003307" cy="1003307"/>
          </a:xfrm>
          <a:prstGeom prst="rect">
            <a:avLst/>
          </a:prstGeom>
        </p:spPr>
      </p:pic>
      <p:pic>
        <p:nvPicPr>
          <p:cNvPr id="8" name="図 7" descr="「マイナ受付」のポスターの画像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68960"/>
            <a:ext cx="2160240" cy="304417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 descr="病院へ行くマイナちゃんのイラスト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7" t="26901" r="5621" b="30050"/>
          <a:stretch/>
        </p:blipFill>
        <p:spPr>
          <a:xfrm>
            <a:off x="6875904" y="3789040"/>
            <a:ext cx="1800000" cy="1250847"/>
          </a:xfrm>
          <a:prstGeom prst="rect">
            <a:avLst/>
          </a:prstGeom>
        </p:spPr>
      </p:pic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C6424573-62A3-5BB7-0E84-D937D5643B17}"/>
              </a:ext>
            </a:extLst>
          </p:cNvPr>
          <p:cNvSpPr txBox="1">
            <a:spLocks/>
          </p:cNvSpPr>
          <p:nvPr/>
        </p:nvSpPr>
        <p:spPr>
          <a:xfrm>
            <a:off x="595871" y="5819186"/>
            <a:ext cx="2771856" cy="49013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健康保険証利用対応の</a:t>
            </a:r>
            <a:endParaRPr lang="en-US" altLang="ja-JP" sz="1100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ja-JP" altLang="en-US" sz="1100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医療機関・薬局についての案内</a:t>
            </a:r>
          </a:p>
        </p:txBody>
      </p:sp>
    </p:spTree>
    <p:extLst>
      <p:ext uri="{BB962C8B-B14F-4D97-AF65-F5344CB8AC3E}">
        <p14:creationId xmlns:p14="http://schemas.microsoft.com/office/powerpoint/2010/main" val="151295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 hidden="1">
            <a:extLst>
              <a:ext uri="{FF2B5EF4-FFF2-40B4-BE49-F238E27FC236}">
                <a16:creationId xmlns:a16="http://schemas.microsoft.com/office/drawing/2014/main" id="{8F2262C4-7EA0-4121-A975-712A6A2076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3" name="オブジェクト 2" hidden="1">
                        <a:extLst>
                          <a:ext uri="{FF2B5EF4-FFF2-40B4-BE49-F238E27FC236}">
                            <a16:creationId xmlns:a16="http://schemas.microsoft.com/office/drawing/2014/main" id="{8F2262C4-7EA0-4121-A975-712A6A207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5944" y="529052"/>
            <a:ext cx="7200000" cy="54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23" name="字幕 22">
            <a:extLst>
              <a:ext uri="{FF2B5EF4-FFF2-40B4-BE49-F238E27FC236}">
                <a16:creationId xmlns:a16="http://schemas.microsoft.com/office/drawing/2014/main" id="{7A55B0A7-F63F-4A43-B4D7-7C2B13BF2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408942"/>
            <a:ext cx="6032421" cy="1415772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医療機関でマイナンバーカードを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カードリーダーにかざすだけで使えます。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1400" dirty="0">
                <a:solidFill>
                  <a:srgbClr val="009650"/>
                </a:solidFill>
              </a:rPr>
              <a:t>かざした後、顔写真で本人を確認します。</a:t>
            </a:r>
            <a:endParaRPr lang="ja-JP" alt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ja-JP" altLang="en-US" dirty="0"/>
          </a:p>
        </p:txBody>
      </p:sp>
      <p:pic>
        <p:nvPicPr>
          <p:cNvPr id="7" name="図 6" descr="医療機関でマイナンバーカードを使うイメージのイラスト">
            <a:extLst>
              <a:ext uri="{FF2B5EF4-FFF2-40B4-BE49-F238E27FC236}">
                <a16:creationId xmlns:a16="http://schemas.microsoft.com/office/drawing/2014/main" id="{FD5EFFC2-3151-4820-85A8-910D8B18F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601" y="2780928"/>
            <a:ext cx="70675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8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519460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724644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dirty="0"/>
              <a:t>顔認証付きカードリーダーを使います。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399782" y="2071397"/>
            <a:ext cx="32226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顔認証付きカード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リーダーにマイナンバー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カードを置く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本人確認の方法を選ぶ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endParaRPr lang="en-US" altLang="ja-JP" sz="14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endParaRPr lang="en-US" altLang="ja-JP" sz="32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顔認証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、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または、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en-US" altLang="ja-JP" sz="2000" b="1" dirty="0">
                <a:latin typeface="Meiryo" charset="-128"/>
                <a:ea typeface="Meiryo" charset="-128"/>
                <a:cs typeface="Meiryo" charset="-128"/>
              </a:rPr>
              <a:t> 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暗証番号を入力する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1" name="図 30" descr="顔認証付きカードリーダーにマイナンバーカードを置いている画像">
            <a:extLst>
              <a:ext uri="{FF2B5EF4-FFF2-40B4-BE49-F238E27FC236}">
                <a16:creationId xmlns:a16="http://schemas.microsoft.com/office/drawing/2014/main" id="{C3B3DAE3-D941-4B5A-A098-DF0785BF7C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457" y="2358712"/>
            <a:ext cx="1805709" cy="8032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2" name="図 31" descr="本人確認の方法を選択する画面の画像">
            <a:extLst>
              <a:ext uri="{FF2B5EF4-FFF2-40B4-BE49-F238E27FC236}">
                <a16:creationId xmlns:a16="http://schemas.microsoft.com/office/drawing/2014/main" id="{6DBB2293-8A5E-4349-995A-EA7C990AE7A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705" y="3440739"/>
            <a:ext cx="1527325" cy="2251042"/>
          </a:xfrm>
          <a:prstGeom prst="rect">
            <a:avLst/>
          </a:prstGeom>
          <a:ln>
            <a:noFill/>
          </a:ln>
        </p:spPr>
      </p:pic>
      <p:grpSp>
        <p:nvGrpSpPr>
          <p:cNvPr id="33" name="グループ化 32" descr="顔認証の画面の画像">
            <a:extLst>
              <a:ext uri="{FF2B5EF4-FFF2-40B4-BE49-F238E27FC236}">
                <a16:creationId xmlns:a16="http://schemas.microsoft.com/office/drawing/2014/main" id="{720104BE-20C2-4E87-BBA8-BFE2B16D82FD}"/>
              </a:ext>
            </a:extLst>
          </p:cNvPr>
          <p:cNvGrpSpPr/>
          <p:nvPr/>
        </p:nvGrpSpPr>
        <p:grpSpPr>
          <a:xfrm>
            <a:off x="6795595" y="2349769"/>
            <a:ext cx="1132472" cy="1215383"/>
            <a:chOff x="4943848" y="1498399"/>
            <a:chExt cx="1409772" cy="1485976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3616F5D4-FF55-481D-8432-A84E8B4E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3848" y="1498399"/>
              <a:ext cx="1409772" cy="148597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2BE903EF-7E7A-4FA7-A819-FC32B6786D77}"/>
                </a:ext>
              </a:extLst>
            </p:cNvPr>
            <p:cNvGrpSpPr/>
            <p:nvPr/>
          </p:nvGrpSpPr>
          <p:grpSpPr>
            <a:xfrm>
              <a:off x="5035460" y="1545699"/>
              <a:ext cx="1165644" cy="1302604"/>
              <a:chOff x="5349710" y="3304193"/>
              <a:chExt cx="1003910" cy="973517"/>
            </a:xfrm>
          </p:grpSpPr>
          <p:sp>
            <p:nvSpPr>
              <p:cNvPr id="36" name="L 字 35">
                <a:extLst>
                  <a:ext uri="{FF2B5EF4-FFF2-40B4-BE49-F238E27FC236}">
                    <a16:creationId xmlns:a16="http://schemas.microsoft.com/office/drawing/2014/main" id="{A71B4F38-8E80-42AD-8A55-50B0D56B31CB}"/>
                  </a:ext>
                </a:extLst>
              </p:cNvPr>
              <p:cNvSpPr/>
              <p:nvPr/>
            </p:nvSpPr>
            <p:spPr bwMode="auto">
              <a:xfrm>
                <a:off x="5349710" y="4040455"/>
                <a:ext cx="282720" cy="237255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7" name="L 字 36">
                <a:extLst>
                  <a:ext uri="{FF2B5EF4-FFF2-40B4-BE49-F238E27FC236}">
                    <a16:creationId xmlns:a16="http://schemas.microsoft.com/office/drawing/2014/main" id="{24B3765C-A8BB-42F2-A697-1CDEDB3750D9}"/>
                  </a:ext>
                </a:extLst>
              </p:cNvPr>
              <p:cNvSpPr/>
              <p:nvPr/>
            </p:nvSpPr>
            <p:spPr bwMode="auto">
              <a:xfrm rot="16200000">
                <a:off x="6093633" y="4017723"/>
                <a:ext cx="237254" cy="282720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8" name="L 字 37">
                <a:extLst>
                  <a:ext uri="{FF2B5EF4-FFF2-40B4-BE49-F238E27FC236}">
                    <a16:creationId xmlns:a16="http://schemas.microsoft.com/office/drawing/2014/main" id="{EA4552C8-94D5-42FE-A3D7-2B6891768F91}"/>
                  </a:ext>
                </a:extLst>
              </p:cNvPr>
              <p:cNvSpPr/>
              <p:nvPr/>
            </p:nvSpPr>
            <p:spPr bwMode="auto">
              <a:xfrm rot="5400000">
                <a:off x="5372442" y="3281461"/>
                <a:ext cx="237255" cy="282720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L 字 38">
                <a:extLst>
                  <a:ext uri="{FF2B5EF4-FFF2-40B4-BE49-F238E27FC236}">
                    <a16:creationId xmlns:a16="http://schemas.microsoft.com/office/drawing/2014/main" id="{B9284ADF-B0C5-40EE-A3ED-6C98FCBAF06A}"/>
                  </a:ext>
                </a:extLst>
              </p:cNvPr>
              <p:cNvSpPr/>
              <p:nvPr/>
            </p:nvSpPr>
            <p:spPr bwMode="auto">
              <a:xfrm rot="10800000">
                <a:off x="6070900" y="3304193"/>
                <a:ext cx="282720" cy="237255"/>
              </a:xfrm>
              <a:prstGeom prst="corner">
                <a:avLst>
                  <a:gd name="adj1" fmla="val 35177"/>
                  <a:gd name="adj2" fmla="val 31471"/>
                </a:avLst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3231" tIns="66462" rIns="33231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lnSpc>
                    <a:spcPct val="110000"/>
                  </a:lnSpc>
                  <a:spcBef>
                    <a:spcPct val="40000"/>
                  </a:spcBef>
                </a:pPr>
                <a:endParaRPr lang="ja-JP" altLang="en-US" sz="923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E1322E6-0C6C-4F60-845E-6A27DB918E58}"/>
              </a:ext>
            </a:extLst>
          </p:cNvPr>
          <p:cNvSpPr/>
          <p:nvPr/>
        </p:nvSpPr>
        <p:spPr>
          <a:xfrm>
            <a:off x="4118507" y="4206194"/>
            <a:ext cx="1368152" cy="3236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0922CB2-5E6D-41F3-B753-043C5B3E8608}"/>
              </a:ext>
            </a:extLst>
          </p:cNvPr>
          <p:cNvSpPr/>
          <p:nvPr/>
        </p:nvSpPr>
        <p:spPr>
          <a:xfrm>
            <a:off x="4118506" y="4585898"/>
            <a:ext cx="1368153" cy="3236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 descr="暗証番号入力画面の画像">
            <a:extLst>
              <a:ext uri="{FF2B5EF4-FFF2-40B4-BE49-F238E27FC236}">
                <a16:creationId xmlns:a16="http://schemas.microsoft.com/office/drawing/2014/main" id="{9E03791A-E08D-4A66-8080-B09BC667724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92" y="4077072"/>
            <a:ext cx="1132472" cy="163637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025F68B-342B-4C05-96F3-DDB27B19409D}"/>
              </a:ext>
            </a:extLst>
          </p:cNvPr>
          <p:cNvSpPr txBox="1"/>
          <p:nvPr/>
        </p:nvSpPr>
        <p:spPr>
          <a:xfrm>
            <a:off x="6601236" y="3605976"/>
            <a:ext cx="13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顔認証</a:t>
            </a:r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400" b="1" dirty="0">
              <a:solidFill>
                <a:srgbClr val="0096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4C897B5-25CB-4C54-A20B-6817B57E6314}"/>
              </a:ext>
            </a:extLst>
          </p:cNvPr>
          <p:cNvSpPr txBox="1"/>
          <p:nvPr/>
        </p:nvSpPr>
        <p:spPr>
          <a:xfrm>
            <a:off x="6605121" y="5762752"/>
            <a:ext cx="171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4083"/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暗証番号入力</a:t>
            </a:r>
            <a:r>
              <a:rPr lang="en-US" altLang="ja-JP" sz="1400" b="1" dirty="0">
                <a:solidFill>
                  <a:srgbClr val="0096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400" b="1" dirty="0">
              <a:solidFill>
                <a:srgbClr val="0096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6" name="図形グループ 45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6578672" y="2165536"/>
            <a:ext cx="492444" cy="461665"/>
            <a:chOff x="7516280" y="2673548"/>
            <a:chExt cx="492444" cy="461665"/>
          </a:xfrm>
        </p:grpSpPr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0" y="2673548"/>
              <a:ext cx="4924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❸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9" name="図形グループ 48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3842088" y="3291632"/>
            <a:ext cx="492443" cy="461665"/>
            <a:chOff x="7516281" y="2673548"/>
            <a:chExt cx="492443" cy="461665"/>
          </a:xfrm>
        </p:grpSpPr>
        <p:sp>
          <p:nvSpPr>
            <p:cNvPr id="50" name="円/楕円 49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2" name="図形グループ 51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3779912" y="2165536"/>
            <a:ext cx="492443" cy="461665"/>
            <a:chOff x="7516281" y="2673548"/>
            <a:chExt cx="492443" cy="461665"/>
          </a:xfrm>
        </p:grpSpPr>
        <p:sp>
          <p:nvSpPr>
            <p:cNvPr id="53" name="円/楕円 52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cxnSp>
        <p:nvCxnSpPr>
          <p:cNvPr id="10" name="カギ線コネクタ 9"/>
          <p:cNvCxnSpPr/>
          <p:nvPr/>
        </p:nvCxnSpPr>
        <p:spPr>
          <a:xfrm flipV="1">
            <a:off x="5480009" y="2950120"/>
            <a:ext cx="1332000" cy="1440000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475374" y="4708383"/>
            <a:ext cx="13356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3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図 41" descr="特定検診情報についての同意事項を確認する画面の画像">
            <a:extLst>
              <a:ext uri="{FF2B5EF4-FFF2-40B4-BE49-F238E27FC236}">
                <a16:creationId xmlns:a16="http://schemas.microsoft.com/office/drawing/2014/main" id="{7A3D82D3-D00A-40FD-AB4A-EE7D99CA97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263" y="3453973"/>
            <a:ext cx="1559870" cy="214357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3" name="図 42" descr="薬剤情報についての同意事項を確認する画面の画像">
            <a:extLst>
              <a:ext uri="{FF2B5EF4-FFF2-40B4-BE49-F238E27FC236}">
                <a16:creationId xmlns:a16="http://schemas.microsoft.com/office/drawing/2014/main" id="{1867D1D9-B975-4BBE-B5FA-F7C7A5FA5F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7" b="3200"/>
          <a:stretch/>
        </p:blipFill>
        <p:spPr>
          <a:xfrm>
            <a:off x="5486191" y="3453973"/>
            <a:ext cx="1556009" cy="2143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519460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マイナ保険証の利用のしかた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724644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dirty="0"/>
              <a:t>顔認証付きカードリーダーを使います。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357674" y="1815328"/>
            <a:ext cx="427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各種同意事項の確認・選択</a:t>
            </a:r>
            <a:endParaRPr lang="en-US" altLang="ja-JP" sz="20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E1322E6-0C6C-4F60-845E-6A27DB918E58}"/>
              </a:ext>
            </a:extLst>
          </p:cNvPr>
          <p:cNvSpPr/>
          <p:nvPr/>
        </p:nvSpPr>
        <p:spPr>
          <a:xfrm>
            <a:off x="1902122" y="4779085"/>
            <a:ext cx="1368152" cy="7043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0922CB2-5E6D-41F3-B753-043C5B3E8608}"/>
              </a:ext>
            </a:extLst>
          </p:cNvPr>
          <p:cNvSpPr/>
          <p:nvPr/>
        </p:nvSpPr>
        <p:spPr>
          <a:xfrm>
            <a:off x="5580118" y="4716453"/>
            <a:ext cx="1368153" cy="7619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A8BBD20-CD65-4C27-A213-B0E38D1DC5EC}"/>
              </a:ext>
            </a:extLst>
          </p:cNvPr>
          <p:cNvSpPr txBox="1">
            <a:spLocks noChangeAspect="1"/>
          </p:cNvSpPr>
          <p:nvPr/>
        </p:nvSpPr>
        <p:spPr>
          <a:xfrm>
            <a:off x="1174272" y="2404889"/>
            <a:ext cx="3335164" cy="931951"/>
          </a:xfrm>
          <a:prstGeom prst="rect">
            <a:avLst/>
          </a:prstGeom>
          <a:noFill/>
        </p:spPr>
        <p:txBody>
          <a:bodyPr wrap="square" lIns="66462" tIns="33231" rIns="66462" bIns="33231" rtlCol="0">
            <a:noAutofit/>
          </a:bodyPr>
          <a:lstStyle/>
          <a:p>
            <a:pPr defTabSz="844083"/>
            <a:r>
              <a:rPr kumimoji="0"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特定健診情報</a:t>
            </a:r>
            <a:endParaRPr kumimoji="0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/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40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歳から</a:t>
            </a:r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74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歳までの方を対象に、</a:t>
            </a:r>
            <a:endParaRPr kumimoji="0" lang="en-US" altLang="ja-JP" sz="1400" dirty="0">
              <a:solidFill>
                <a:prstClr val="black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メタボリックシンドロームに着目して行われる</a:t>
            </a:r>
            <a:endParaRPr kumimoji="0" lang="en-US" altLang="ja-JP" sz="1400" dirty="0">
              <a:solidFill>
                <a:prstClr val="black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健診結果の情報です。</a:t>
            </a:r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１</a:t>
            </a:r>
          </a:p>
          <a:p>
            <a:pPr defTabSz="844083"/>
            <a:endParaRPr kumimoji="0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D1F3405-DADA-4FE2-9524-050C2F000773}"/>
              </a:ext>
            </a:extLst>
          </p:cNvPr>
          <p:cNvSpPr txBox="1">
            <a:spLocks noChangeAspect="1"/>
          </p:cNvSpPr>
          <p:nvPr/>
        </p:nvSpPr>
        <p:spPr>
          <a:xfrm>
            <a:off x="4779289" y="2388370"/>
            <a:ext cx="3335164" cy="757236"/>
          </a:xfrm>
          <a:prstGeom prst="rect">
            <a:avLst/>
          </a:prstGeom>
          <a:noFill/>
        </p:spPr>
        <p:txBody>
          <a:bodyPr wrap="square" lIns="66462" tIns="33231" rIns="66462" bIns="33231" rtlCol="0">
            <a:noAutofit/>
          </a:bodyPr>
          <a:lstStyle/>
          <a:p>
            <a:pPr defTabSz="844083"/>
            <a:r>
              <a:rPr kumimoji="0" lang="ja-JP" altLang="en-US" sz="1400" b="1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診療</a:t>
            </a:r>
            <a:r>
              <a:rPr kumimoji="0" lang="en-US" altLang="ja-JP" sz="1400" b="1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/</a:t>
            </a:r>
            <a:r>
              <a:rPr kumimoji="0" lang="ja-JP" altLang="en-US" sz="1400" b="1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薬剤情報</a:t>
            </a: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医療機関を受診し、</a:t>
            </a:r>
            <a:endParaRPr kumimoji="0" lang="en-US" altLang="ja-JP" sz="1400" dirty="0">
              <a:solidFill>
                <a:prstClr val="black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defTabSz="844083"/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薬局等で受け取ったお薬の情報です。</a:t>
            </a:r>
            <a:r>
              <a:rPr kumimoji="0" lang="en-US" altLang="ja-JP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400" dirty="0">
                <a:solidFill>
                  <a:prstClr val="black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２</a:t>
            </a:r>
            <a:endParaRPr kumimoji="0"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0C062C5-7D32-4D92-B73E-ACD9B31581BF}"/>
              </a:ext>
            </a:extLst>
          </p:cNvPr>
          <p:cNvSpPr/>
          <p:nvPr/>
        </p:nvSpPr>
        <p:spPr>
          <a:xfrm>
            <a:off x="450651" y="5729556"/>
            <a:ext cx="432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/>
            <a:r>
              <a:rPr kumimoji="0" lang="en-US" altLang="ja-JP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１　</a:t>
            </a:r>
            <a:r>
              <a:rPr kumimoji="0" lang="en-US" altLang="ja-JP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75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歳以上の方については</a:t>
            </a:r>
            <a:endParaRPr kumimoji="0" lang="en-US" altLang="ja-JP" sz="1200" dirty="0">
              <a:solidFill>
                <a:srgbClr val="00965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  <a:p>
            <a:pPr algn="just" defTabSz="844083"/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　　　　後期高齢者健診情報を医師等が閲覧できるようになります。</a:t>
            </a:r>
            <a:endParaRPr kumimoji="0" lang="en-US" altLang="ja-JP" sz="1200" dirty="0">
              <a:solidFill>
                <a:srgbClr val="00965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8EDB94-1D57-2599-4417-DC411DC6F408}"/>
              </a:ext>
            </a:extLst>
          </p:cNvPr>
          <p:cNvSpPr/>
          <p:nvPr/>
        </p:nvSpPr>
        <p:spPr>
          <a:xfrm>
            <a:off x="5148064" y="5729556"/>
            <a:ext cx="324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/>
            <a:r>
              <a:rPr kumimoji="0" lang="en-US" altLang="ja-JP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※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  <a:cs typeface="メイリオ" panose="020B0604030504040204" pitchFamily="50" charset="-128"/>
              </a:rPr>
              <a:t>２　</a:t>
            </a:r>
            <a:r>
              <a:rPr kumimoji="0" lang="ja-JP" altLang="en-US" sz="1200" dirty="0">
                <a:solidFill>
                  <a:srgbClr val="009650"/>
                </a:solidFill>
                <a:latin typeface="Meiryo UI"/>
                <a:ea typeface="Meiryo UI"/>
              </a:rPr>
              <a:t>注射・点滴等も含みます。</a:t>
            </a:r>
            <a:endParaRPr kumimoji="0" lang="en-US" altLang="ja-JP" sz="1200" dirty="0">
              <a:solidFill>
                <a:srgbClr val="009650"/>
              </a:solidFill>
              <a:latin typeface="Meiryo UI"/>
              <a:ea typeface="Meiryo UI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067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E2BE8568-E94A-47E3-9998-9797939310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E2BE8568-E94A-47E3-9998-979793931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図 44" descr="顔認証付きカードリーダーにマイナンバーカードを置いている画像">
            <a:extLst>
              <a:ext uri="{FF2B5EF4-FFF2-40B4-BE49-F238E27FC236}">
                <a16:creationId xmlns:a16="http://schemas.microsoft.com/office/drawing/2014/main" id="{9D3D77B1-21B5-4719-86B3-E5A99012AA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3"/>
          <a:stretch/>
        </p:blipFill>
        <p:spPr>
          <a:xfrm>
            <a:off x="1668372" y="4134211"/>
            <a:ext cx="2179746" cy="14550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2792"/>
            <a:ext cx="5109091" cy="547842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健康保険証の利用のしかた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5724644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dirty="0"/>
              <a:t>顔認証付きカードリーダーを使います。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3-C</a:t>
            </a:r>
            <a:endParaRPr lang="en-US" sz="36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E06E344-D12F-470E-BC96-16981D9CA699}"/>
              </a:ext>
            </a:extLst>
          </p:cNvPr>
          <p:cNvSpPr txBox="1"/>
          <p:nvPr/>
        </p:nvSpPr>
        <p:spPr>
          <a:xfrm>
            <a:off x="1130098" y="1924545"/>
            <a:ext cx="378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defTabSz="844083"/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マイナンバーカードを</a:t>
            </a:r>
            <a:endParaRPr kumimoji="0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/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顔認証付きカードリーダー</a:t>
            </a:r>
            <a:endParaRPr kumimoji="0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44083"/>
            <a:r>
              <a:rPr kumimoji="0" lang="en-US" altLang="ja-JP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から取り出し</a:t>
            </a:r>
            <a:r>
              <a:rPr kumimoji="0" lang="ja-JP" altLang="en-US" sz="2000" b="1" spc="-5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0"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受付完了</a:t>
            </a:r>
            <a:endParaRPr kumimoji="0"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6" name="図 45" descr="限度額情報を提供するかどうか選択する画面の画像">
            <a:extLst>
              <a:ext uri="{FF2B5EF4-FFF2-40B4-BE49-F238E27FC236}">
                <a16:creationId xmlns:a16="http://schemas.microsoft.com/office/drawing/2014/main" id="{D779A0F5-900F-4454-AE70-537C5418D9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44"/>
          <a:stretch/>
        </p:blipFill>
        <p:spPr>
          <a:xfrm>
            <a:off x="5719332" y="3892929"/>
            <a:ext cx="1660980" cy="2075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8B83DD0-DAA7-45BE-B23E-A3BBB6B1BC79}"/>
              </a:ext>
            </a:extLst>
          </p:cNvPr>
          <p:cNvSpPr/>
          <p:nvPr/>
        </p:nvSpPr>
        <p:spPr>
          <a:xfrm>
            <a:off x="5783380" y="4893921"/>
            <a:ext cx="1545360" cy="8593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図形グループ 25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5188345" y="3717032"/>
            <a:ext cx="595035" cy="584775"/>
            <a:chOff x="7368792" y="2507809"/>
            <a:chExt cx="595035" cy="584775"/>
          </a:xfrm>
        </p:grpSpPr>
        <p:sp>
          <p:nvSpPr>
            <p:cNvPr id="27" name="円/楕円 26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8126" y="2583048"/>
              <a:ext cx="432319" cy="432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368792" y="250780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9" name="図形グループ 28">
            <a:extLst>
              <a:ext uri="{FF2B5EF4-FFF2-40B4-BE49-F238E27FC236}">
                <a16:creationId xmlns:a16="http://schemas.microsoft.com/office/drawing/2014/main" id="{0D6A8FA0-9940-4C33-9075-5D89393B5CEB}"/>
              </a:ext>
            </a:extLst>
          </p:cNvPr>
          <p:cNvGrpSpPr/>
          <p:nvPr/>
        </p:nvGrpSpPr>
        <p:grpSpPr>
          <a:xfrm>
            <a:off x="1259632" y="3695322"/>
            <a:ext cx="595035" cy="584775"/>
            <a:chOff x="7464985" y="2673548"/>
            <a:chExt cx="595035" cy="584775"/>
          </a:xfrm>
        </p:grpSpPr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11E883B8-6DDC-4CC1-8707-39D7A1542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209E3C3-E98E-4C55-8189-B9952DF419BD}"/>
                </a:ext>
              </a:extLst>
            </p:cNvPr>
            <p:cNvSpPr/>
            <p:nvPr/>
          </p:nvSpPr>
          <p:spPr>
            <a:xfrm>
              <a:off x="7464985" y="26735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68F677-87B8-3F05-F23A-DAC9DB27D312}"/>
              </a:ext>
            </a:extLst>
          </p:cNvPr>
          <p:cNvSpPr txBox="1"/>
          <p:nvPr/>
        </p:nvSpPr>
        <p:spPr>
          <a:xfrm>
            <a:off x="5006328" y="1990967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0096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❻</a:t>
            </a:r>
          </a:p>
          <a:p>
            <a:r>
              <a:rPr kumimoji="0" lang="en-US" altLang="ja-JP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提供する情</a:t>
            </a:r>
            <a:r>
              <a:rPr kumimoji="0" lang="ja-JP" altLang="en-US" sz="1800" b="1" spc="-7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報</a:t>
            </a:r>
            <a:r>
              <a:rPr kumimoji="0"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（限度額情報）</a:t>
            </a:r>
            <a:endParaRPr kumimoji="0" lang="en-US" altLang="ja-JP" sz="1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en-US" altLang="ja-JP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を選択</a:t>
            </a:r>
            <a:endParaRPr kumimoji="0" lang="en-US" altLang="ja-JP" sz="1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0"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 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（高額療養費制度を利用する方のみ）</a:t>
            </a:r>
          </a:p>
        </p:txBody>
      </p:sp>
    </p:spTree>
    <p:extLst>
      <p:ext uri="{BB962C8B-B14F-4D97-AF65-F5344CB8AC3E}">
        <p14:creationId xmlns:p14="http://schemas.microsoft.com/office/powerpoint/2010/main" val="111854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69054" y="321413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4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公金受取口座の</a:t>
            </a:r>
            <a:endParaRPr lang="en-US" altLang="ja-JP" sz="48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登録をしましょう</a:t>
            </a:r>
          </a:p>
        </p:txBody>
      </p:sp>
      <p:pic>
        <p:nvPicPr>
          <p:cNvPr id="5" name="図 4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84" y="3687867"/>
            <a:ext cx="1292235" cy="23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503428" y="531820"/>
            <a:ext cx="1447800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目　次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1688890" y="1772816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88890" y="3239870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70" y="4062146"/>
            <a:ext cx="1282700" cy="187586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619672" y="404664"/>
            <a:ext cx="7020900" cy="28346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１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マイナポータルを知りましょう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マイナポータルとは？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 …………………………………… P5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マイナポータルでできること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 P6</a:t>
            </a: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Ｃ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マイナポータルに関する確認サイト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 P7</a:t>
            </a:r>
          </a:p>
          <a:p>
            <a:pPr>
              <a:lnSpc>
                <a:spcPct val="110000"/>
              </a:lnSpc>
            </a:pPr>
            <a:endParaRPr lang="en-US" altLang="ja-JP" sz="14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２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マイナポータル利用の準備をしましょう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Ａ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マイナポータルアプリのインストールのしかた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10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マイナポータルにログイン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Ｐ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11</a:t>
            </a:r>
          </a:p>
          <a:p>
            <a:pPr marL="182245" algn="dist">
              <a:lnSpc>
                <a:spcPct val="110000"/>
              </a:lnSpc>
            </a:pPr>
            <a:r>
              <a:rPr lang="en-US" altLang="ja-JP" b="1" dirty="0" err="1">
                <a:solidFill>
                  <a:srgbClr val="000000"/>
                </a:solidFill>
                <a:latin typeface="Meiryo"/>
                <a:ea typeface="Meiryo"/>
                <a:cs typeface="Meiryo" charset="-128"/>
              </a:rPr>
              <a:t>Ｃ.マイナポータルに関する確認サイト</a:t>
            </a:r>
            <a:r>
              <a:rPr lang="en-US" b="1" dirty="0">
                <a:solidFill>
                  <a:srgbClr val="000000"/>
                </a:solidFill>
                <a:latin typeface="Meiryo"/>
                <a:ea typeface="Meiryo"/>
                <a:cs typeface="Meiryo" charset="-128"/>
              </a:rPr>
              <a:t>……………………Ｐ14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09C368D-101D-4DFD-82BD-69A0E1A79DF5}"/>
              </a:ext>
            </a:extLst>
          </p:cNvPr>
          <p:cNvCxnSpPr>
            <a:cxnSpLocks/>
          </p:cNvCxnSpPr>
          <p:nvPr/>
        </p:nvCxnSpPr>
        <p:spPr>
          <a:xfrm>
            <a:off x="1695178" y="5085184"/>
            <a:ext cx="7200000" cy="0"/>
          </a:xfrm>
          <a:prstGeom prst="line">
            <a:avLst/>
          </a:prstGeom>
          <a:ln w="19050"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935AA9-519D-F2BF-D596-C91B0011ACCE}"/>
              </a:ext>
            </a:extLst>
          </p:cNvPr>
          <p:cNvSpPr txBox="1"/>
          <p:nvPr/>
        </p:nvSpPr>
        <p:spPr>
          <a:xfrm>
            <a:off x="1619672" y="3246304"/>
            <a:ext cx="6988366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３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健康保険証利用の登録をしましょう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>
              <a:lnSpc>
                <a:spcPct val="110000"/>
              </a:lnSpc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Ａ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マイナンバーカードを健康保険証として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   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使うと何がいいの？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16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Ｂ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健康保険証利用の申込のしかた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20</a:t>
            </a:r>
          </a:p>
          <a:p>
            <a:pPr marL="182245" algn="dist">
              <a:lnSpc>
                <a:spcPct val="110000"/>
              </a:lnSpc>
            </a:pPr>
            <a:r>
              <a:rPr lang="en-US" altLang="ja-JP" b="1" dirty="0">
                <a:solidFill>
                  <a:srgbClr val="000000"/>
                </a:solidFill>
                <a:latin typeface="Meiryo"/>
                <a:ea typeface="Meiryo"/>
                <a:cs typeface="Meiryo" charset="-128"/>
              </a:rPr>
              <a:t>Ｃ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マイナ保険証の利用のしかた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24</a:t>
            </a:r>
          </a:p>
          <a:p>
            <a:pPr marL="182245" algn="dist">
              <a:lnSpc>
                <a:spcPct val="110000"/>
              </a:lnSpc>
            </a:pP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４</a:t>
            </a:r>
            <a:r>
              <a:rPr lang="en-US" altLang="ja-JP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公金受取口座の登録をしましょう</a:t>
            </a:r>
            <a:endParaRPr lang="en-US" altLang="ja-JP" sz="20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ja-JP" altLang="en-US" b="1" dirty="0">
                <a:latin typeface="Meiryo"/>
                <a:ea typeface="Meiryo"/>
                <a:cs typeface="Meiryo" charset="-128"/>
              </a:rPr>
              <a:t>Ａ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.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公金受取口座の登録のしかた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30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>
              <a:lnSpc>
                <a:spcPct val="110000"/>
              </a:lnSpc>
            </a:pP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Ｂ</a:t>
            </a:r>
            <a:r>
              <a:rPr lang="en-US" altLang="ja-JP" b="1" dirty="0">
                <a:latin typeface="Meiryo" charset="-128"/>
                <a:ea typeface="Meiryo" charset="-128"/>
                <a:cs typeface="Meiryo" charset="-128"/>
              </a:rPr>
              <a:t>.</a:t>
            </a:r>
            <a:r>
              <a:rPr lang="ja-JP" altLang="en-US" b="1" dirty="0">
                <a:latin typeface="Meiryo" charset="-128"/>
                <a:ea typeface="Meiryo" charset="-128"/>
                <a:cs typeface="Meiryo" charset="-128"/>
              </a:rPr>
              <a:t>公金受取口座登録制度の詳細や登録が可能な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  <a:p>
            <a:pPr marL="182245" algn="dist">
              <a:lnSpc>
                <a:spcPct val="110000"/>
              </a:lnSpc>
            </a:pPr>
            <a:r>
              <a:rPr lang="en-US" altLang="ja-JP" b="1" dirty="0">
                <a:latin typeface="Meiryo"/>
                <a:ea typeface="Meiryo"/>
                <a:cs typeface="Meiryo" charset="-128"/>
              </a:rPr>
              <a:t>    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金融機関の確認方法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………………………………………</a:t>
            </a:r>
            <a:r>
              <a:rPr lang="ja-JP" altLang="en-US" b="1" dirty="0">
                <a:latin typeface="Meiryo"/>
                <a:ea typeface="Meiryo"/>
                <a:cs typeface="Meiryo" charset="-128"/>
              </a:rPr>
              <a:t>Ｐ</a:t>
            </a:r>
            <a:r>
              <a:rPr lang="en-US" altLang="ja-JP" b="1" dirty="0">
                <a:latin typeface="Meiryo"/>
                <a:ea typeface="Meiryo"/>
                <a:cs typeface="Meiryo" charset="-128"/>
              </a:rPr>
              <a:t>39</a:t>
            </a:r>
            <a:endParaRPr lang="en-US" altLang="ja-JP" b="1" dirty="0"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オブジェクト 12" hidden="1">
            <a:extLst>
              <a:ext uri="{FF2B5EF4-FFF2-40B4-BE49-F238E27FC236}">
                <a16:creationId xmlns:a16="http://schemas.microsoft.com/office/drawing/2014/main" id="{4B344F3F-66F7-4403-B4CE-65B459AB16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13" name="オブジェクト 12" hidden="1">
                        <a:extLst>
                          <a:ext uri="{FF2B5EF4-FFF2-40B4-BE49-F238E27FC236}">
                            <a16:creationId xmlns:a16="http://schemas.microsoft.com/office/drawing/2014/main" id="{4B344F3F-66F7-4403-B4CE-65B459AB16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29169"/>
            <a:ext cx="5519460" cy="695575"/>
          </a:xfrm>
        </p:spPr>
        <p:txBody>
          <a:bodyPr vert="horz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公金受取口座の登録のしかた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72" y="1412776"/>
            <a:ext cx="8280000" cy="15066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預貯金口座の情報をマイナンバーとともに事前に国に</a:t>
            </a:r>
            <a:endParaRPr lang="en-US" altLang="ja-JP" sz="2000" i="0" dirty="0">
              <a:solidFill>
                <a:srgbClr val="222222"/>
              </a:solidFill>
              <a:effectLst/>
              <a:latin typeface="Noto Sans JP"/>
            </a:endParaRPr>
          </a:p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登録しておくことにより、今後の緊急時の給付金等の申請において、</a:t>
            </a:r>
            <a:endParaRPr lang="en-US" altLang="ja-JP" sz="2000" i="0" dirty="0">
              <a:solidFill>
                <a:srgbClr val="222222"/>
              </a:solidFill>
              <a:effectLst/>
              <a:latin typeface="Noto Sans JP"/>
            </a:endParaRPr>
          </a:p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申請書への口座情報の記載や通帳の写し等の添付、</a:t>
            </a:r>
            <a:endParaRPr lang="en-US" altLang="ja-JP" sz="2000" i="0" dirty="0">
              <a:solidFill>
                <a:srgbClr val="222222"/>
              </a:solidFill>
              <a:effectLst/>
              <a:latin typeface="Noto Sans JP"/>
            </a:endParaRPr>
          </a:p>
          <a:p>
            <a:pPr>
              <a:lnSpc>
                <a:spcPct val="110000"/>
              </a:lnSpc>
            </a:pPr>
            <a:r>
              <a:rPr lang="ja-JP" altLang="en-US" sz="2000" i="0" dirty="0">
                <a:solidFill>
                  <a:srgbClr val="222222"/>
                </a:solidFill>
                <a:effectLst/>
                <a:latin typeface="Noto Sans JP"/>
              </a:rPr>
              <a:t>行政機関における口座情報の確認作業等が不要になります。</a:t>
            </a:r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pic>
        <p:nvPicPr>
          <p:cNvPr id="17" name="図 16" descr="「公金受取口座の登録」の流れを表したイラスト">
            <a:extLst>
              <a:ext uri="{FF2B5EF4-FFF2-40B4-BE49-F238E27FC236}">
                <a16:creationId xmlns:a16="http://schemas.microsoft.com/office/drawing/2014/main" id="{25B7A214-242F-41FF-A70B-3B063849F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9454" y="2877655"/>
            <a:ext cx="5328592" cy="2783593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5F3908D-77FC-4DAF-8CBD-46D2187B6C21}"/>
              </a:ext>
            </a:extLst>
          </p:cNvPr>
          <p:cNvSpPr txBox="1"/>
          <p:nvPr/>
        </p:nvSpPr>
        <p:spPr>
          <a:xfrm>
            <a:off x="539552" y="5714092"/>
            <a:ext cx="813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600" indent="-201600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公金受取口座を登録しても、国が預金残高を把握したり、</a:t>
            </a:r>
            <a:endParaRPr lang="en-US" altLang="ja-JP" sz="1400" dirty="0">
              <a:latin typeface="Meiryo" charset="-128"/>
              <a:ea typeface="Meiryo" charset="-128"/>
              <a:cs typeface="Meiryo" charset="-128"/>
            </a:endParaRPr>
          </a:p>
          <a:p>
            <a:pPr marL="201600" indent="-201600"/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税金が勝手に引き落とされたりすることはありません。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4297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8A59229C-E93B-0526-66C5-7294D8E7E9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8" b="32334"/>
          <a:stretch/>
        </p:blipFill>
        <p:spPr>
          <a:xfrm>
            <a:off x="2582828" y="2936612"/>
            <a:ext cx="1865472" cy="3228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F5CBC84-679F-AEEA-01E7-6C16097175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7" b="81145"/>
          <a:stretch/>
        </p:blipFill>
        <p:spPr>
          <a:xfrm>
            <a:off x="467544" y="2924944"/>
            <a:ext cx="1870046" cy="2391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4" name="図 83" descr="マイナちゃんのイラスト">
            <a:extLst>
              <a:ext uri="{FF2B5EF4-FFF2-40B4-BE49-F238E27FC236}">
                <a16:creationId xmlns:a16="http://schemas.microsoft.com/office/drawing/2014/main" id="{3EAA37F7-814B-49ED-812A-55B0277FA5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4792" y="355728"/>
            <a:ext cx="576064" cy="842456"/>
          </a:xfrm>
          <a:prstGeom prst="rect">
            <a:avLst/>
          </a:prstGeom>
        </p:spPr>
      </p:pic>
      <p:graphicFrame>
        <p:nvGraphicFramePr>
          <p:cNvPr id="17" name="オブジェクト 16" hidden="1">
            <a:extLst>
              <a:ext uri="{FF2B5EF4-FFF2-40B4-BE49-F238E27FC236}">
                <a16:creationId xmlns:a16="http://schemas.microsoft.com/office/drawing/2014/main" id="{B7DDFABE-1AFB-4CB1-8BAB-549AB32DA0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17" name="オブジェクト 16" hidden="1">
                        <a:extLst>
                          <a:ext uri="{FF2B5EF4-FFF2-40B4-BE49-F238E27FC236}">
                            <a16:creationId xmlns:a16="http://schemas.microsoft.com/office/drawing/2014/main" id="{B7DDFABE-1AFB-4CB1-8BAB-549AB32DA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79" name="サブタイトル 2">
            <a:extLst>
              <a:ext uri="{FF2B5EF4-FFF2-40B4-BE49-F238E27FC236}">
                <a16:creationId xmlns:a16="http://schemas.microsoft.com/office/drawing/2014/main" id="{06B25CB2-686C-4EFE-A041-DF6DB7E5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27" y="1363415"/>
            <a:ext cx="6635150" cy="430887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2200" dirty="0"/>
              <a:t>マイナポータ</a:t>
            </a:r>
            <a:r>
              <a:rPr lang="ja-JP" altLang="en-US" sz="2200" spc="-750" dirty="0"/>
              <a:t>ル</a:t>
            </a:r>
            <a:r>
              <a:rPr lang="ja-JP" altLang="en-US" sz="2200" dirty="0"/>
              <a:t>（アプリ</a:t>
            </a:r>
            <a:r>
              <a:rPr lang="ja-JP" altLang="en-US" sz="2200" spc="-750" dirty="0"/>
              <a:t>）</a:t>
            </a:r>
            <a:r>
              <a:rPr lang="ja-JP" altLang="en-US" sz="2200" dirty="0"/>
              <a:t>から</a:t>
            </a:r>
            <a:r>
              <a:rPr lang="ja-JP" altLang="en-US" sz="2200" spc="-500" dirty="0"/>
              <a:t>、</a:t>
            </a:r>
            <a:r>
              <a:rPr lang="ja-JP" altLang="en-US" sz="2200" dirty="0"/>
              <a:t>登録をはじめます</a:t>
            </a:r>
            <a:r>
              <a:rPr lang="ja-JP" altLang="en-US" sz="2200" spc="-500" dirty="0"/>
              <a:t>。</a:t>
            </a:r>
            <a:endParaRPr lang="en-US" altLang="ja-JP" sz="220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5B92DCB-6FA1-463D-978F-B01BDB705968}"/>
              </a:ext>
            </a:extLst>
          </p:cNvPr>
          <p:cNvSpPr/>
          <p:nvPr/>
        </p:nvSpPr>
        <p:spPr>
          <a:xfrm>
            <a:off x="736745" y="437143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8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04664"/>
            <a:ext cx="5519460" cy="695575"/>
          </a:xfrm>
        </p:spPr>
        <p:txBody>
          <a:bodyPr vert="horz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公金受取口座の登録のしかた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D4F6AE4-9BEC-9142-CFD0-BCFB1851DE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07" b="53770"/>
          <a:stretch/>
        </p:blipFill>
        <p:spPr>
          <a:xfrm>
            <a:off x="478333" y="4359208"/>
            <a:ext cx="1870046" cy="1806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フローチャート: せん孔テープ 10">
            <a:extLst>
              <a:ext uri="{FF2B5EF4-FFF2-40B4-BE49-F238E27FC236}">
                <a16:creationId xmlns:a16="http://schemas.microsoft.com/office/drawing/2014/main" id="{0C142079-A971-DC7E-3D63-E1764B0746E4}"/>
              </a:ext>
            </a:extLst>
          </p:cNvPr>
          <p:cNvSpPr/>
          <p:nvPr/>
        </p:nvSpPr>
        <p:spPr>
          <a:xfrm>
            <a:off x="472118" y="4144773"/>
            <a:ext cx="1865472" cy="804672"/>
          </a:xfrm>
          <a:prstGeom prst="flowChartPunchedTape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中略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5FB8B9D-4937-986A-6D5C-F0EC93B5AE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5" b="16279"/>
          <a:stretch/>
        </p:blipFill>
        <p:spPr>
          <a:xfrm>
            <a:off x="4693538" y="2924944"/>
            <a:ext cx="1865472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0C6440B-EEFA-2271-2995-F36D3D12FC0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924944"/>
            <a:ext cx="1765973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41D7DD4-7050-B64C-A6E0-505E20AD5A5C}"/>
              </a:ext>
            </a:extLst>
          </p:cNvPr>
          <p:cNvSpPr txBox="1"/>
          <p:nvPr/>
        </p:nvSpPr>
        <p:spPr>
          <a:xfrm>
            <a:off x="2503995" y="1772816"/>
            <a:ext cx="192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｢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登録をはじめ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る」を押す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7C0982-F45C-000C-FC01-5B9FA07AD077}"/>
              </a:ext>
            </a:extLst>
          </p:cNvPr>
          <p:cNvSpPr txBox="1"/>
          <p:nvPr/>
        </p:nvSpPr>
        <p:spPr>
          <a:xfrm>
            <a:off x="4286708" y="1772816"/>
            <a:ext cx="258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｢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マイナンバーカード　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を読み取る」を押す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80BCF6-32A8-E533-2946-0D250A15F047}"/>
              </a:ext>
            </a:extLst>
          </p:cNvPr>
          <p:cNvSpPr txBox="1"/>
          <p:nvPr/>
        </p:nvSpPr>
        <p:spPr>
          <a:xfrm>
            <a:off x="6732240" y="1772816"/>
            <a:ext cx="196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en-US" altLang="ja-JP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 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パスワードを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入力する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E41FE68-F06F-6DDD-52C7-9060BAD9CD7D}"/>
              </a:ext>
            </a:extLst>
          </p:cNvPr>
          <p:cNvSpPr txBox="1"/>
          <p:nvPr/>
        </p:nvSpPr>
        <p:spPr>
          <a:xfrm>
            <a:off x="550800" y="1772816"/>
            <a:ext cx="20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ログイン後、ホーム画面をスクロールし「公金受取口座」を押す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DABB3E6-829D-4B7C-8E0D-A8E3A6842597}"/>
              </a:ext>
            </a:extLst>
          </p:cNvPr>
          <p:cNvSpPr txBox="1"/>
          <p:nvPr/>
        </p:nvSpPr>
        <p:spPr>
          <a:xfrm>
            <a:off x="288293" y="1772816"/>
            <a:ext cx="3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ja-JP" altLang="en-US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7DE33B-DD97-A6B6-FF73-2D8686AFB6AC}"/>
              </a:ext>
            </a:extLst>
          </p:cNvPr>
          <p:cNvSpPr/>
          <p:nvPr/>
        </p:nvSpPr>
        <p:spPr>
          <a:xfrm>
            <a:off x="459189" y="5190156"/>
            <a:ext cx="1878401" cy="36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図形グループ 67">
            <a:extLst>
              <a:ext uri="{FF2B5EF4-FFF2-40B4-BE49-F238E27FC236}">
                <a16:creationId xmlns:a16="http://schemas.microsoft.com/office/drawing/2014/main" id="{2BE9A3D5-BEA4-ECF6-9B7A-C6DCFEC666AF}"/>
              </a:ext>
            </a:extLst>
          </p:cNvPr>
          <p:cNvGrpSpPr/>
          <p:nvPr/>
        </p:nvGrpSpPr>
        <p:grpSpPr>
          <a:xfrm>
            <a:off x="365799" y="3607985"/>
            <a:ext cx="296587" cy="293005"/>
            <a:chOff x="2897417" y="3995693"/>
            <a:chExt cx="296587" cy="293005"/>
          </a:xfrm>
        </p:grpSpPr>
        <p:sp>
          <p:nvSpPr>
            <p:cNvPr id="28" name="円/楕円 68">
              <a:extLst>
                <a:ext uri="{FF2B5EF4-FFF2-40B4-BE49-F238E27FC236}">
                  <a16:creationId xmlns:a16="http://schemas.microsoft.com/office/drawing/2014/main" id="{446F5F79-C5DC-AD9E-ADEA-7926E5399270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788B625-F200-2D95-2E8D-21318A49256B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6CACA20-0B3A-EE68-DFD7-778B08D982A8}"/>
              </a:ext>
            </a:extLst>
          </p:cNvPr>
          <p:cNvSpPr/>
          <p:nvPr/>
        </p:nvSpPr>
        <p:spPr>
          <a:xfrm>
            <a:off x="2561689" y="4751118"/>
            <a:ext cx="1907750" cy="380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図形グループ 64">
            <a:extLst>
              <a:ext uri="{FF2B5EF4-FFF2-40B4-BE49-F238E27FC236}">
                <a16:creationId xmlns:a16="http://schemas.microsoft.com/office/drawing/2014/main" id="{72BA2851-44B5-975F-434E-CC1CF122C8E1}"/>
              </a:ext>
            </a:extLst>
          </p:cNvPr>
          <p:cNvGrpSpPr/>
          <p:nvPr/>
        </p:nvGrpSpPr>
        <p:grpSpPr>
          <a:xfrm>
            <a:off x="2436934" y="4552477"/>
            <a:ext cx="296586" cy="293005"/>
            <a:chOff x="3546641" y="3995693"/>
            <a:chExt cx="296586" cy="293005"/>
          </a:xfrm>
        </p:grpSpPr>
        <p:sp>
          <p:nvSpPr>
            <p:cNvPr id="43" name="円/楕円 65">
              <a:extLst>
                <a:ext uri="{FF2B5EF4-FFF2-40B4-BE49-F238E27FC236}">
                  <a16:creationId xmlns:a16="http://schemas.microsoft.com/office/drawing/2014/main" id="{F8FED035-5439-A0ED-E9F4-69EC7AF3C031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フリーフォーム 66">
              <a:extLst>
                <a:ext uri="{FF2B5EF4-FFF2-40B4-BE49-F238E27FC236}">
                  <a16:creationId xmlns:a16="http://schemas.microsoft.com/office/drawing/2014/main" id="{C49D11C4-9AE8-E92C-B839-5B8A68149F27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0" name="図形グループ 61">
            <a:extLst>
              <a:ext uri="{FF2B5EF4-FFF2-40B4-BE49-F238E27FC236}">
                <a16:creationId xmlns:a16="http://schemas.microsoft.com/office/drawing/2014/main" id="{3FFCFC4C-B96C-8632-A603-9F7D30EAC25F}"/>
              </a:ext>
            </a:extLst>
          </p:cNvPr>
          <p:cNvGrpSpPr/>
          <p:nvPr/>
        </p:nvGrpSpPr>
        <p:grpSpPr>
          <a:xfrm>
            <a:off x="4576286" y="5166265"/>
            <a:ext cx="296586" cy="293005"/>
            <a:chOff x="4232441" y="3995693"/>
            <a:chExt cx="296586" cy="293005"/>
          </a:xfrm>
        </p:grpSpPr>
        <p:sp>
          <p:nvSpPr>
            <p:cNvPr id="51" name="円/楕円 62">
              <a:extLst>
                <a:ext uri="{FF2B5EF4-FFF2-40B4-BE49-F238E27FC236}">
                  <a16:creationId xmlns:a16="http://schemas.microsoft.com/office/drawing/2014/main" id="{6AAAF688-DD86-8DCE-F453-9E6E764F6B22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フリーフォーム 63">
              <a:extLst>
                <a:ext uri="{FF2B5EF4-FFF2-40B4-BE49-F238E27FC236}">
                  <a16:creationId xmlns:a16="http://schemas.microsoft.com/office/drawing/2014/main" id="{E8DB5790-0230-1283-D02D-40D32AA7978E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92FB605-C244-B41E-D00D-9E1F69D09F4D}"/>
              </a:ext>
            </a:extLst>
          </p:cNvPr>
          <p:cNvSpPr/>
          <p:nvPr/>
        </p:nvSpPr>
        <p:spPr>
          <a:xfrm>
            <a:off x="4676286" y="5477013"/>
            <a:ext cx="1914929" cy="3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42DAE34-8B68-344A-8F22-C5D821EEBD77}"/>
              </a:ext>
            </a:extLst>
          </p:cNvPr>
          <p:cNvSpPr/>
          <p:nvPr/>
        </p:nvSpPr>
        <p:spPr>
          <a:xfrm>
            <a:off x="6804247" y="3789040"/>
            <a:ext cx="1765973" cy="355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8">
            <a:extLst>
              <a:ext uri="{FF2B5EF4-FFF2-40B4-BE49-F238E27FC236}">
                <a16:creationId xmlns:a16="http://schemas.microsoft.com/office/drawing/2014/main" id="{E5F361CF-3C29-71FB-3E1F-C9E1366293E0}"/>
              </a:ext>
            </a:extLst>
          </p:cNvPr>
          <p:cNvGrpSpPr/>
          <p:nvPr/>
        </p:nvGrpSpPr>
        <p:grpSpPr>
          <a:xfrm>
            <a:off x="6667285" y="3459480"/>
            <a:ext cx="296586" cy="293005"/>
            <a:chOff x="5101121" y="3995693"/>
            <a:chExt cx="296586" cy="293005"/>
          </a:xfrm>
        </p:grpSpPr>
        <p:sp>
          <p:nvSpPr>
            <p:cNvPr id="56" name="円/楕円 59">
              <a:extLst>
                <a:ext uri="{FF2B5EF4-FFF2-40B4-BE49-F238E27FC236}">
                  <a16:creationId xmlns:a16="http://schemas.microsoft.com/office/drawing/2014/main" id="{EB63DDE9-AA13-FA83-11C9-EA0F50532BB4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60">
              <a:extLst>
                <a:ext uri="{FF2B5EF4-FFF2-40B4-BE49-F238E27FC236}">
                  <a16:creationId xmlns:a16="http://schemas.microsoft.com/office/drawing/2014/main" id="{E40772C2-52E9-A81D-A8A3-7D7D9BE295CA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868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0194C72-C6B7-DEBF-F869-D17C44114F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91" b="14167"/>
          <a:stretch/>
        </p:blipFill>
        <p:spPr>
          <a:xfrm>
            <a:off x="6180357" y="2925192"/>
            <a:ext cx="1848027" cy="3288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00F6EF9-5BBC-1113-BF41-7C37618EA3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099" y="2936612"/>
            <a:ext cx="1869032" cy="31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8A8DC36-8E83-479D-0DC6-98B799320E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916767"/>
            <a:ext cx="1871958" cy="317764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255AE547-ABF1-49AA-BED2-07E98567B9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255AE547-ABF1-49AA-BED2-07E98567B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24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404664"/>
            <a:ext cx="5519460" cy="695575"/>
          </a:xfrm>
        </p:spPr>
        <p:txBody>
          <a:bodyPr vert="horz"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公金受取口座の登録のしかた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17B3D7-9D9E-89DF-8A08-55A6C15CB325}"/>
              </a:ext>
            </a:extLst>
          </p:cNvPr>
          <p:cNvSpPr/>
          <p:nvPr/>
        </p:nvSpPr>
        <p:spPr>
          <a:xfrm>
            <a:off x="736745" y="437143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621DEB8-8347-5872-A3D1-43DAC6D9F49C}"/>
              </a:ext>
            </a:extLst>
          </p:cNvPr>
          <p:cNvSpPr txBox="1"/>
          <p:nvPr/>
        </p:nvSpPr>
        <p:spPr>
          <a:xfrm>
            <a:off x="3271902" y="1772816"/>
            <a:ext cx="2596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マイナンバーカードを　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スマートフォン裏面に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密着させる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CAA839-C109-1CC6-4E1B-706806761801}"/>
              </a:ext>
            </a:extLst>
          </p:cNvPr>
          <p:cNvSpPr txBox="1"/>
          <p:nvPr/>
        </p:nvSpPr>
        <p:spPr>
          <a:xfrm>
            <a:off x="5972107" y="1772816"/>
            <a:ext cx="2272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本人情報を確認し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「次へ」を押す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26B08B-B038-4C39-400B-345752CDB176}"/>
              </a:ext>
            </a:extLst>
          </p:cNvPr>
          <p:cNvSpPr txBox="1"/>
          <p:nvPr/>
        </p:nvSpPr>
        <p:spPr>
          <a:xfrm>
            <a:off x="1015592" y="1772816"/>
            <a:ext cx="218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「読み取り開始」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 を押す</a:t>
            </a:r>
          </a:p>
        </p:txBody>
      </p:sp>
      <p:sp>
        <p:nvSpPr>
          <p:cNvPr id="39" name="字幕 14">
            <a:extLst>
              <a:ext uri="{FF2B5EF4-FFF2-40B4-BE49-F238E27FC236}">
                <a16:creationId xmlns:a16="http://schemas.microsoft.com/office/drawing/2014/main" id="{69B9A904-30F3-470B-5303-8AE3A33A676A}"/>
              </a:ext>
            </a:extLst>
          </p:cNvPr>
          <p:cNvSpPr txBox="1">
            <a:spLocks/>
          </p:cNvSpPr>
          <p:nvPr/>
        </p:nvSpPr>
        <p:spPr>
          <a:xfrm>
            <a:off x="507804" y="1483847"/>
            <a:ext cx="8384676" cy="3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/>
              <a:t>正しくマイナンバーカードを読み取りましょう。</a:t>
            </a:r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26C3B9-CE77-6630-9EBF-27B5B2C8B5EF}"/>
              </a:ext>
            </a:extLst>
          </p:cNvPr>
          <p:cNvSpPr/>
          <p:nvPr/>
        </p:nvSpPr>
        <p:spPr>
          <a:xfrm>
            <a:off x="1115616" y="5707175"/>
            <a:ext cx="1878401" cy="36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B10241-38E2-05B2-5C31-E45B4077689F}"/>
              </a:ext>
            </a:extLst>
          </p:cNvPr>
          <p:cNvSpPr/>
          <p:nvPr/>
        </p:nvSpPr>
        <p:spPr>
          <a:xfrm>
            <a:off x="6149983" y="5846526"/>
            <a:ext cx="1878401" cy="36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7">
            <a:extLst>
              <a:ext uri="{FF2B5EF4-FFF2-40B4-BE49-F238E27FC236}">
                <a16:creationId xmlns:a16="http://schemas.microsoft.com/office/drawing/2014/main" id="{E04FF9A6-049E-9727-1D79-BE506D572028}"/>
              </a:ext>
            </a:extLst>
          </p:cNvPr>
          <p:cNvGrpSpPr/>
          <p:nvPr/>
        </p:nvGrpSpPr>
        <p:grpSpPr>
          <a:xfrm>
            <a:off x="951455" y="5361384"/>
            <a:ext cx="296587" cy="293005"/>
            <a:chOff x="2897417" y="3995693"/>
            <a:chExt cx="296587" cy="293005"/>
          </a:xfrm>
        </p:grpSpPr>
        <p:sp>
          <p:nvSpPr>
            <p:cNvPr id="8" name="円/楕円 68">
              <a:extLst>
                <a:ext uri="{FF2B5EF4-FFF2-40B4-BE49-F238E27FC236}">
                  <a16:creationId xmlns:a16="http://schemas.microsoft.com/office/drawing/2014/main" id="{C2A0CA7A-F086-7114-9E59-E4A5E5F791E1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51E06A1-F792-3750-5DF3-62A06A645559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10" name="図形グループ 61">
            <a:extLst>
              <a:ext uri="{FF2B5EF4-FFF2-40B4-BE49-F238E27FC236}">
                <a16:creationId xmlns:a16="http://schemas.microsoft.com/office/drawing/2014/main" id="{86D45A4B-1F39-D16E-8C33-7201271475DD}"/>
              </a:ext>
            </a:extLst>
          </p:cNvPr>
          <p:cNvGrpSpPr/>
          <p:nvPr/>
        </p:nvGrpSpPr>
        <p:grpSpPr>
          <a:xfrm>
            <a:off x="5972107" y="5525770"/>
            <a:ext cx="296586" cy="293005"/>
            <a:chOff x="4232441" y="3995693"/>
            <a:chExt cx="296586" cy="293005"/>
          </a:xfrm>
        </p:grpSpPr>
        <p:sp>
          <p:nvSpPr>
            <p:cNvPr id="13" name="円/楕円 62">
              <a:extLst>
                <a:ext uri="{FF2B5EF4-FFF2-40B4-BE49-F238E27FC236}">
                  <a16:creationId xmlns:a16="http://schemas.microsoft.com/office/drawing/2014/main" id="{ABF7AC93-2AE9-22A4-9E7A-555F21981597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フリーフォーム 63">
              <a:extLst>
                <a:ext uri="{FF2B5EF4-FFF2-40B4-BE49-F238E27FC236}">
                  <a16:creationId xmlns:a16="http://schemas.microsoft.com/office/drawing/2014/main" id="{BC8F6388-5FB9-6458-FC10-6E2A4DB7FCB6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4CCA52A-A5CF-3FB3-0301-99C70E3C0BFF}"/>
              </a:ext>
            </a:extLst>
          </p:cNvPr>
          <p:cNvSpPr/>
          <p:nvPr/>
        </p:nvSpPr>
        <p:spPr>
          <a:xfrm>
            <a:off x="3630822" y="4148293"/>
            <a:ext cx="1878401" cy="1926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64">
            <a:extLst>
              <a:ext uri="{FF2B5EF4-FFF2-40B4-BE49-F238E27FC236}">
                <a16:creationId xmlns:a16="http://schemas.microsoft.com/office/drawing/2014/main" id="{BA09DEDE-4E39-FC04-9879-F7D03A849299}"/>
              </a:ext>
            </a:extLst>
          </p:cNvPr>
          <p:cNvGrpSpPr/>
          <p:nvPr/>
        </p:nvGrpSpPr>
        <p:grpSpPr>
          <a:xfrm>
            <a:off x="3387476" y="3835268"/>
            <a:ext cx="296586" cy="293005"/>
            <a:chOff x="3546641" y="3995693"/>
            <a:chExt cx="296586" cy="293005"/>
          </a:xfrm>
        </p:grpSpPr>
        <p:sp>
          <p:nvSpPr>
            <p:cNvPr id="23" name="円/楕円 65">
              <a:extLst>
                <a:ext uri="{FF2B5EF4-FFF2-40B4-BE49-F238E27FC236}">
                  <a16:creationId xmlns:a16="http://schemas.microsoft.com/office/drawing/2014/main" id="{38CA94A1-ED6B-350A-5EBE-6918A9A0F5BF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フリーフォーム 66">
              <a:extLst>
                <a:ext uri="{FF2B5EF4-FFF2-40B4-BE49-F238E27FC236}">
                  <a16:creationId xmlns:a16="http://schemas.microsoft.com/office/drawing/2014/main" id="{0D0C082D-18C6-7211-CA8E-3794333AB0A7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8911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704BE46D-CAFB-8ED7-6D68-4B7BFAAE67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8" b="15818"/>
          <a:stretch/>
        </p:blipFill>
        <p:spPr>
          <a:xfrm>
            <a:off x="2582829" y="2936612"/>
            <a:ext cx="1867414" cy="2928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59DFBBE-FA24-29C6-D28F-43C258CC5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" t="2519" r="-450" b="43715"/>
          <a:stretch/>
        </p:blipFill>
        <p:spPr bwMode="auto">
          <a:xfrm>
            <a:off x="467544" y="2936611"/>
            <a:ext cx="1765973" cy="3288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01F02E7-263E-208A-87E0-924E67A95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" t="2519" r="-450" b="43715"/>
          <a:stretch/>
        </p:blipFill>
        <p:spPr bwMode="auto">
          <a:xfrm>
            <a:off x="6812186" y="2876504"/>
            <a:ext cx="1765973" cy="328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582A7969-8303-417F-8528-3376DF1C0E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582A7969-8303-417F-8528-3376DF1C0E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35094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5048AF9F-0178-41AA-9455-22E2D4603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384676" cy="306889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口座情報の登録に進みます。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24EB76-2563-3884-9AE6-5924726B2F20}"/>
              </a:ext>
            </a:extLst>
          </p:cNvPr>
          <p:cNvSpPr txBox="1"/>
          <p:nvPr/>
        </p:nvSpPr>
        <p:spPr>
          <a:xfrm>
            <a:off x="6588224" y="1772816"/>
            <a:ext cx="220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口座種別を選択し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口座番号と名義を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入力する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152EDA-9099-1B55-1AD2-4A06CD90053B}"/>
              </a:ext>
            </a:extLst>
          </p:cNvPr>
          <p:cNvSpPr/>
          <p:nvPr/>
        </p:nvSpPr>
        <p:spPr>
          <a:xfrm>
            <a:off x="736745" y="437143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CB6DDF7-1D48-F58E-21B1-38FCA3A02A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5" b="16279"/>
          <a:stretch/>
        </p:blipFill>
        <p:spPr>
          <a:xfrm>
            <a:off x="4693538" y="2924944"/>
            <a:ext cx="1865472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7719F7-05AC-233F-2300-D4BCD04F5608}"/>
              </a:ext>
            </a:extLst>
          </p:cNvPr>
          <p:cNvSpPr txBox="1"/>
          <p:nvPr/>
        </p:nvSpPr>
        <p:spPr>
          <a:xfrm>
            <a:off x="2503995" y="1772816"/>
            <a:ext cx="1923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該当する金融機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関名を入力する　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か選択する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986669B-5F07-5238-AEE1-46401B8B2647}"/>
              </a:ext>
            </a:extLst>
          </p:cNvPr>
          <p:cNvSpPr txBox="1"/>
          <p:nvPr/>
        </p:nvSpPr>
        <p:spPr>
          <a:xfrm>
            <a:off x="4286708" y="1772816"/>
            <a:ext cx="230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該当する支店を入力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するか選択する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198612-34F0-06BB-0306-86CB2B52542F}"/>
              </a:ext>
            </a:extLst>
          </p:cNvPr>
          <p:cNvSpPr txBox="1"/>
          <p:nvPr/>
        </p:nvSpPr>
        <p:spPr>
          <a:xfrm>
            <a:off x="395535" y="1772816"/>
            <a:ext cx="2187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金融機関名の検索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 ボックスを押す</a:t>
            </a:r>
          </a:p>
          <a:p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87161E57-5CB1-C3F4-DE54-5C3548D83E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3" b="7784"/>
          <a:stretch/>
        </p:blipFill>
        <p:spPr>
          <a:xfrm>
            <a:off x="4700143" y="2924944"/>
            <a:ext cx="1874510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E05613E-429D-48B3-E320-4D7F4377E227}"/>
              </a:ext>
            </a:extLst>
          </p:cNvPr>
          <p:cNvSpPr/>
          <p:nvPr/>
        </p:nvSpPr>
        <p:spPr>
          <a:xfrm>
            <a:off x="467544" y="3749646"/>
            <a:ext cx="1765974" cy="473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図形グループ 67">
            <a:extLst>
              <a:ext uri="{FF2B5EF4-FFF2-40B4-BE49-F238E27FC236}">
                <a16:creationId xmlns:a16="http://schemas.microsoft.com/office/drawing/2014/main" id="{4AD61C34-E5EB-6C0F-1162-EC45B8526BEB}"/>
              </a:ext>
            </a:extLst>
          </p:cNvPr>
          <p:cNvGrpSpPr/>
          <p:nvPr/>
        </p:nvGrpSpPr>
        <p:grpSpPr>
          <a:xfrm>
            <a:off x="190015" y="3315682"/>
            <a:ext cx="296587" cy="293005"/>
            <a:chOff x="2897417" y="3995693"/>
            <a:chExt cx="296587" cy="293005"/>
          </a:xfrm>
        </p:grpSpPr>
        <p:sp>
          <p:nvSpPr>
            <p:cNvPr id="36" name="円/楕円 68">
              <a:extLst>
                <a:ext uri="{FF2B5EF4-FFF2-40B4-BE49-F238E27FC236}">
                  <a16:creationId xmlns:a16="http://schemas.microsoft.com/office/drawing/2014/main" id="{4AB89ED8-9BF0-A87F-ED16-43938ABC1EED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8088DFA1-31FC-E367-733B-5903DFF67595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2326A36-C72D-045D-FCF0-18A9FA583E8A}"/>
              </a:ext>
            </a:extLst>
          </p:cNvPr>
          <p:cNvSpPr/>
          <p:nvPr/>
        </p:nvSpPr>
        <p:spPr>
          <a:xfrm>
            <a:off x="2554860" y="3712894"/>
            <a:ext cx="1907750" cy="15624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図形グループ 64">
            <a:extLst>
              <a:ext uri="{FF2B5EF4-FFF2-40B4-BE49-F238E27FC236}">
                <a16:creationId xmlns:a16="http://schemas.microsoft.com/office/drawing/2014/main" id="{35BE8BAC-0254-69B3-ECE4-D016D00A8D6C}"/>
              </a:ext>
            </a:extLst>
          </p:cNvPr>
          <p:cNvGrpSpPr/>
          <p:nvPr/>
        </p:nvGrpSpPr>
        <p:grpSpPr>
          <a:xfrm>
            <a:off x="2318325" y="3336050"/>
            <a:ext cx="296586" cy="293005"/>
            <a:chOff x="3546641" y="3995693"/>
            <a:chExt cx="296586" cy="293005"/>
          </a:xfrm>
        </p:grpSpPr>
        <p:sp>
          <p:nvSpPr>
            <p:cNvPr id="45" name="円/楕円 65">
              <a:extLst>
                <a:ext uri="{FF2B5EF4-FFF2-40B4-BE49-F238E27FC236}">
                  <a16:creationId xmlns:a16="http://schemas.microsoft.com/office/drawing/2014/main" id="{5B65FD99-34F0-84F0-A2EA-CFBE2BFD7B17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フリーフォーム 66">
              <a:extLst>
                <a:ext uri="{FF2B5EF4-FFF2-40B4-BE49-F238E27FC236}">
                  <a16:creationId xmlns:a16="http://schemas.microsoft.com/office/drawing/2014/main" id="{2ABA6B64-F0BD-A1ED-955A-214C6C05B4E3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B96C252-6B40-AC24-5C66-DD1CD0BEADDA}"/>
              </a:ext>
            </a:extLst>
          </p:cNvPr>
          <p:cNvSpPr/>
          <p:nvPr/>
        </p:nvSpPr>
        <p:spPr>
          <a:xfrm>
            <a:off x="4682704" y="3482552"/>
            <a:ext cx="1874511" cy="1469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1C830F2-EA15-B5D5-6FA1-6D65617A0962}"/>
              </a:ext>
            </a:extLst>
          </p:cNvPr>
          <p:cNvSpPr/>
          <p:nvPr/>
        </p:nvSpPr>
        <p:spPr>
          <a:xfrm>
            <a:off x="6800510" y="4131078"/>
            <a:ext cx="1765973" cy="18182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図形グループ 58">
            <a:extLst>
              <a:ext uri="{FF2B5EF4-FFF2-40B4-BE49-F238E27FC236}">
                <a16:creationId xmlns:a16="http://schemas.microsoft.com/office/drawing/2014/main" id="{B704F9C1-396D-066C-28A0-4AEA04033685}"/>
              </a:ext>
            </a:extLst>
          </p:cNvPr>
          <p:cNvGrpSpPr/>
          <p:nvPr/>
        </p:nvGrpSpPr>
        <p:grpSpPr>
          <a:xfrm>
            <a:off x="6619619" y="3190249"/>
            <a:ext cx="296586" cy="293005"/>
            <a:chOff x="5101121" y="3995693"/>
            <a:chExt cx="296586" cy="293005"/>
          </a:xfrm>
        </p:grpSpPr>
        <p:sp>
          <p:nvSpPr>
            <p:cNvPr id="53" name="円/楕円 59">
              <a:extLst>
                <a:ext uri="{FF2B5EF4-FFF2-40B4-BE49-F238E27FC236}">
                  <a16:creationId xmlns:a16="http://schemas.microsoft.com/office/drawing/2014/main" id="{2C30AE69-AC5A-BC7E-0E24-8DEA31E90072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60">
              <a:extLst>
                <a:ext uri="{FF2B5EF4-FFF2-40B4-BE49-F238E27FC236}">
                  <a16:creationId xmlns:a16="http://schemas.microsoft.com/office/drawing/2014/main" id="{748CDA22-A533-5474-C08B-4ACD4E8D92EE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図形グループ 61">
            <a:extLst>
              <a:ext uri="{FF2B5EF4-FFF2-40B4-BE49-F238E27FC236}">
                <a16:creationId xmlns:a16="http://schemas.microsoft.com/office/drawing/2014/main" id="{5D53C4D0-D8CE-54E8-17D5-15F033DE5C13}"/>
              </a:ext>
            </a:extLst>
          </p:cNvPr>
          <p:cNvGrpSpPr/>
          <p:nvPr/>
        </p:nvGrpSpPr>
        <p:grpSpPr>
          <a:xfrm>
            <a:off x="4539483" y="3189547"/>
            <a:ext cx="296586" cy="293005"/>
            <a:chOff x="4232441" y="3995693"/>
            <a:chExt cx="296586" cy="293005"/>
          </a:xfrm>
        </p:grpSpPr>
        <p:sp>
          <p:nvSpPr>
            <p:cNvPr id="48" name="円/楕円 62">
              <a:extLst>
                <a:ext uri="{FF2B5EF4-FFF2-40B4-BE49-F238E27FC236}">
                  <a16:creationId xmlns:a16="http://schemas.microsoft.com/office/drawing/2014/main" id="{8BF717E8-57E6-EA3B-36CC-1FBBE6A07BA7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フリーフォーム 63">
              <a:extLst>
                <a:ext uri="{FF2B5EF4-FFF2-40B4-BE49-F238E27FC236}">
                  <a16:creationId xmlns:a16="http://schemas.microsoft.com/office/drawing/2014/main" id="{11E81638-094F-B463-CE71-4DA33C99E733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22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91542-2BA2-9837-6BF7-B4ADFFCB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19C734E-A3DB-5CB9-F8AF-8E426F0D5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5" b="8653"/>
          <a:stretch/>
        </p:blipFill>
        <p:spPr bwMode="auto">
          <a:xfrm>
            <a:off x="6497180" y="2924708"/>
            <a:ext cx="1859107" cy="3300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71C3F67-E1AC-657D-23D8-E48888CCF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0" t="35893" r="-1260" b="10147"/>
          <a:stretch/>
        </p:blipFill>
        <p:spPr bwMode="auto">
          <a:xfrm>
            <a:off x="3698386" y="2936610"/>
            <a:ext cx="1765973" cy="3300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6591AF0-D2B8-F959-DE84-823FEBF48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" t="2519" r="-450" b="43715"/>
          <a:stretch/>
        </p:blipFill>
        <p:spPr bwMode="auto">
          <a:xfrm>
            <a:off x="899592" y="2936611"/>
            <a:ext cx="1765973" cy="3288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A55BD1A8-E135-70AF-FF8B-6976EA8CB0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A55BD1A8-E135-70AF-FF8B-6976EA8CB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8256FB2C-39B7-5AA4-42A9-12E0DB7C1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35094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52E53A-3405-088C-0B53-D2395A01512C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24378D89-7E65-C57A-FBB6-3D121F64E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384676" cy="306889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口座情報の登録に進みます。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96E258-8A3F-159E-E8AA-230F808E41C6}"/>
              </a:ext>
            </a:extLst>
          </p:cNvPr>
          <p:cNvSpPr txBox="1"/>
          <p:nvPr/>
        </p:nvSpPr>
        <p:spPr>
          <a:xfrm>
            <a:off x="6300192" y="1772816"/>
            <a:ext cx="2204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➐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口座名義を確認し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「本人であることを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確認しました」を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押す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277B43-7A75-3988-5229-00556A5B16E6}"/>
              </a:ext>
            </a:extLst>
          </p:cNvPr>
          <p:cNvSpPr/>
          <p:nvPr/>
        </p:nvSpPr>
        <p:spPr>
          <a:xfrm>
            <a:off x="736745" y="437143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18AC8A5-3844-A0A3-6492-10FCEB21626B}"/>
              </a:ext>
            </a:extLst>
          </p:cNvPr>
          <p:cNvSpPr txBox="1"/>
          <p:nvPr/>
        </p:nvSpPr>
        <p:spPr>
          <a:xfrm>
            <a:off x="3623532" y="1772816"/>
            <a:ext cx="192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「次へ」を押す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2C7855-B1DA-6574-63EA-8C7967391520}"/>
              </a:ext>
            </a:extLst>
          </p:cNvPr>
          <p:cNvSpPr txBox="1"/>
          <p:nvPr/>
        </p:nvSpPr>
        <p:spPr>
          <a:xfrm>
            <a:off x="728523" y="1772816"/>
            <a:ext cx="218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画面を上に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スクロールする</a:t>
            </a:r>
          </a:p>
        </p:txBody>
      </p:sp>
      <p:sp>
        <p:nvSpPr>
          <p:cNvPr id="8" name="上矢印 68">
            <a:extLst>
              <a:ext uri="{FF2B5EF4-FFF2-40B4-BE49-F238E27FC236}">
                <a16:creationId xmlns:a16="http://schemas.microsoft.com/office/drawing/2014/main" id="{EC62DE8D-AF3E-9D77-2F04-E147BE3726B5}"/>
              </a:ext>
            </a:extLst>
          </p:cNvPr>
          <p:cNvSpPr>
            <a:spLocks noChangeAspect="1"/>
          </p:cNvSpPr>
          <p:nvPr/>
        </p:nvSpPr>
        <p:spPr>
          <a:xfrm>
            <a:off x="1120333" y="3988733"/>
            <a:ext cx="631902" cy="18118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grpSp>
        <p:nvGrpSpPr>
          <p:cNvPr id="11" name="図形グループ 25">
            <a:extLst>
              <a:ext uri="{FF2B5EF4-FFF2-40B4-BE49-F238E27FC236}">
                <a16:creationId xmlns:a16="http://schemas.microsoft.com/office/drawing/2014/main" id="{D97D5D28-7911-40DF-AB0E-D41D6F7DDA83}"/>
              </a:ext>
            </a:extLst>
          </p:cNvPr>
          <p:cNvGrpSpPr/>
          <p:nvPr/>
        </p:nvGrpSpPr>
        <p:grpSpPr>
          <a:xfrm>
            <a:off x="4211960" y="5436513"/>
            <a:ext cx="595035" cy="584775"/>
            <a:chOff x="7336484" y="2505757"/>
            <a:chExt cx="595035" cy="584775"/>
          </a:xfrm>
        </p:grpSpPr>
        <p:sp>
          <p:nvSpPr>
            <p:cNvPr id="12" name="円/楕円 26">
              <a:extLst>
                <a:ext uri="{FF2B5EF4-FFF2-40B4-BE49-F238E27FC236}">
                  <a16:creationId xmlns:a16="http://schemas.microsoft.com/office/drawing/2014/main" id="{131DD188-BC39-FE4E-8C18-5F81E642C6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8126" y="2583048"/>
              <a:ext cx="432319" cy="432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D7FC426-E60B-A9CA-AB15-C8BFDAAD76C0}"/>
                </a:ext>
              </a:extLst>
            </p:cNvPr>
            <p:cNvSpPr/>
            <p:nvPr/>
          </p:nvSpPr>
          <p:spPr>
            <a:xfrm>
              <a:off x="7336484" y="2505757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21" name="図形グループ 28">
            <a:extLst>
              <a:ext uri="{FF2B5EF4-FFF2-40B4-BE49-F238E27FC236}">
                <a16:creationId xmlns:a16="http://schemas.microsoft.com/office/drawing/2014/main" id="{5E07CCF6-1D91-8FA1-88B0-B58250EB65C0}"/>
              </a:ext>
            </a:extLst>
          </p:cNvPr>
          <p:cNvGrpSpPr/>
          <p:nvPr/>
        </p:nvGrpSpPr>
        <p:grpSpPr>
          <a:xfrm>
            <a:off x="963998" y="3601985"/>
            <a:ext cx="595035" cy="584775"/>
            <a:chOff x="7464985" y="2673548"/>
            <a:chExt cx="595035" cy="584775"/>
          </a:xfrm>
        </p:grpSpPr>
        <p:sp>
          <p:nvSpPr>
            <p:cNvPr id="22" name="円/楕円 29">
              <a:extLst>
                <a:ext uri="{FF2B5EF4-FFF2-40B4-BE49-F238E27FC236}">
                  <a16:creationId xmlns:a16="http://schemas.microsoft.com/office/drawing/2014/main" id="{BA350FC3-46AD-04A7-2A54-811C222479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2582E43C-E5B2-EA0F-DAEC-4C45FAD3C0B6}"/>
                </a:ext>
              </a:extLst>
            </p:cNvPr>
            <p:cNvSpPr/>
            <p:nvPr/>
          </p:nvSpPr>
          <p:spPr>
            <a:xfrm>
              <a:off x="7464985" y="26735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61FD0D2-3AA7-1598-1E1B-7A2E9C5F7A57}"/>
              </a:ext>
            </a:extLst>
          </p:cNvPr>
          <p:cNvSpPr/>
          <p:nvPr/>
        </p:nvSpPr>
        <p:spPr>
          <a:xfrm>
            <a:off x="6444208" y="4572417"/>
            <a:ext cx="624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➐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29A0110-67A7-D08C-34A4-C8E20F2FA516}"/>
              </a:ext>
            </a:extLst>
          </p:cNvPr>
          <p:cNvSpPr/>
          <p:nvPr/>
        </p:nvSpPr>
        <p:spPr>
          <a:xfrm>
            <a:off x="4542365" y="5949280"/>
            <a:ext cx="866836" cy="276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184F8CB-08FE-179C-844A-F7BB1A5965E9}"/>
              </a:ext>
            </a:extLst>
          </p:cNvPr>
          <p:cNvSpPr/>
          <p:nvPr/>
        </p:nvSpPr>
        <p:spPr>
          <a:xfrm>
            <a:off x="6630264" y="5013175"/>
            <a:ext cx="1595488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096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D56CE-34A6-1DCD-C312-CA99CAB9B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74D7532-7FCD-E54E-2D82-1D609A3F7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8" b="56266"/>
          <a:stretch/>
        </p:blipFill>
        <p:spPr bwMode="auto">
          <a:xfrm>
            <a:off x="6370259" y="2444458"/>
            <a:ext cx="1874149" cy="3288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378F3D1-5169-3E12-BA52-5A0E96E4E1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78" b="8283"/>
          <a:stretch/>
        </p:blipFill>
        <p:spPr>
          <a:xfrm>
            <a:off x="3648397" y="2444458"/>
            <a:ext cx="1846600" cy="3288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7D8189-083B-B2D6-34B4-24C8BB5BCBB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3" b="8035"/>
          <a:stretch/>
        </p:blipFill>
        <p:spPr>
          <a:xfrm>
            <a:off x="948040" y="2432790"/>
            <a:ext cx="1782320" cy="328879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E8F0B13E-436B-CC33-F87F-843997790E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E8F0B13E-436B-CC33-F87F-843997790E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AC6FC5A2-4F77-1DE3-335C-6AC922B50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35094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5C543A-B88D-D6A0-9AC0-768074E640C7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93D6F55B-279C-7C62-1BB7-D8E932495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384676" cy="306889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本人情報の登録に進みます。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C88493-08EC-D4FA-E058-3265D0858C17}"/>
              </a:ext>
            </a:extLst>
          </p:cNvPr>
          <p:cNvSpPr/>
          <p:nvPr/>
        </p:nvSpPr>
        <p:spPr>
          <a:xfrm>
            <a:off x="1160969" y="3867613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670DEB-3248-9475-FC98-5FB8885FD42D}"/>
              </a:ext>
            </a:extLst>
          </p:cNvPr>
          <p:cNvSpPr txBox="1"/>
          <p:nvPr/>
        </p:nvSpPr>
        <p:spPr>
          <a:xfrm>
            <a:off x="3584115" y="1713002"/>
            <a:ext cx="250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確認コードを入力し「次へ」を押す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3A5D21-C785-98C5-426F-FF6215F144A3}"/>
              </a:ext>
            </a:extLst>
          </p:cNvPr>
          <p:cNvSpPr txBox="1"/>
          <p:nvPr/>
        </p:nvSpPr>
        <p:spPr>
          <a:xfrm>
            <a:off x="5940152" y="170080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登録内容の確認をしながら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画面を上にスクロールする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BA91F6-C13B-82D7-C663-AD6F2FD58813}"/>
              </a:ext>
            </a:extLst>
          </p:cNvPr>
          <p:cNvSpPr txBox="1"/>
          <p:nvPr/>
        </p:nvSpPr>
        <p:spPr>
          <a:xfrm>
            <a:off x="507463" y="1700808"/>
            <a:ext cx="305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電話番号とメールアドレス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を入力し「次へ」を押す</a:t>
            </a:r>
          </a:p>
        </p:txBody>
      </p:sp>
      <p:sp>
        <p:nvSpPr>
          <p:cNvPr id="10" name="上矢印 68">
            <a:extLst>
              <a:ext uri="{FF2B5EF4-FFF2-40B4-BE49-F238E27FC236}">
                <a16:creationId xmlns:a16="http://schemas.microsoft.com/office/drawing/2014/main" id="{8A49B34E-80D6-3E72-1450-3F876EADF23F}"/>
              </a:ext>
            </a:extLst>
          </p:cNvPr>
          <p:cNvSpPr>
            <a:spLocks noChangeAspect="1"/>
          </p:cNvSpPr>
          <p:nvPr/>
        </p:nvSpPr>
        <p:spPr>
          <a:xfrm>
            <a:off x="6927378" y="3496579"/>
            <a:ext cx="631902" cy="18118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6B8D1E-806B-85BE-D5D5-F5E7B660CC27}"/>
              </a:ext>
            </a:extLst>
          </p:cNvPr>
          <p:cNvSpPr/>
          <p:nvPr/>
        </p:nvSpPr>
        <p:spPr>
          <a:xfrm>
            <a:off x="910307" y="3039541"/>
            <a:ext cx="1769066" cy="1731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図形グループ 67">
            <a:extLst>
              <a:ext uri="{FF2B5EF4-FFF2-40B4-BE49-F238E27FC236}">
                <a16:creationId xmlns:a16="http://schemas.microsoft.com/office/drawing/2014/main" id="{EE6B5186-8636-EF7B-E329-D8D30B99F946}"/>
              </a:ext>
            </a:extLst>
          </p:cNvPr>
          <p:cNvGrpSpPr/>
          <p:nvPr/>
        </p:nvGrpSpPr>
        <p:grpSpPr>
          <a:xfrm>
            <a:off x="827584" y="2734456"/>
            <a:ext cx="296587" cy="293005"/>
            <a:chOff x="2897417" y="3995693"/>
            <a:chExt cx="296587" cy="293005"/>
          </a:xfrm>
        </p:grpSpPr>
        <p:sp>
          <p:nvSpPr>
            <p:cNvPr id="18" name="円/楕円 68">
              <a:extLst>
                <a:ext uri="{FF2B5EF4-FFF2-40B4-BE49-F238E27FC236}">
                  <a16:creationId xmlns:a16="http://schemas.microsoft.com/office/drawing/2014/main" id="{5F09243F-E870-25E3-795F-473A7A9A5593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D6871AA-D4F6-38DB-4079-7402AB6325B4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CA7E3DA-FC69-5778-9839-B16F3E2235C1}"/>
              </a:ext>
            </a:extLst>
          </p:cNvPr>
          <p:cNvSpPr/>
          <p:nvPr/>
        </p:nvSpPr>
        <p:spPr>
          <a:xfrm>
            <a:off x="4549802" y="5063446"/>
            <a:ext cx="917800" cy="365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図形グループ 64">
            <a:extLst>
              <a:ext uri="{FF2B5EF4-FFF2-40B4-BE49-F238E27FC236}">
                <a16:creationId xmlns:a16="http://schemas.microsoft.com/office/drawing/2014/main" id="{EEDCBB7B-5D62-BA42-26EB-34DDA5842B4F}"/>
              </a:ext>
            </a:extLst>
          </p:cNvPr>
          <p:cNvGrpSpPr/>
          <p:nvPr/>
        </p:nvGrpSpPr>
        <p:grpSpPr>
          <a:xfrm>
            <a:off x="3450730" y="2767598"/>
            <a:ext cx="296586" cy="293005"/>
            <a:chOff x="3546641" y="3995693"/>
            <a:chExt cx="296586" cy="293005"/>
          </a:xfrm>
        </p:grpSpPr>
        <p:sp>
          <p:nvSpPr>
            <p:cNvPr id="26" name="円/楕円 65">
              <a:extLst>
                <a:ext uri="{FF2B5EF4-FFF2-40B4-BE49-F238E27FC236}">
                  <a16:creationId xmlns:a16="http://schemas.microsoft.com/office/drawing/2014/main" id="{A3D69563-FE85-D94A-222B-52AE31B64852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フリーフォーム 66">
              <a:extLst>
                <a:ext uri="{FF2B5EF4-FFF2-40B4-BE49-F238E27FC236}">
                  <a16:creationId xmlns:a16="http://schemas.microsoft.com/office/drawing/2014/main" id="{C16514C6-F77B-54FF-FBE1-36DF0F76DE30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8" name="図形グループ 61">
            <a:extLst>
              <a:ext uri="{FF2B5EF4-FFF2-40B4-BE49-F238E27FC236}">
                <a16:creationId xmlns:a16="http://schemas.microsoft.com/office/drawing/2014/main" id="{DCD96826-CF56-1326-6727-6C39EB5A7055}"/>
              </a:ext>
            </a:extLst>
          </p:cNvPr>
          <p:cNvGrpSpPr/>
          <p:nvPr/>
        </p:nvGrpSpPr>
        <p:grpSpPr>
          <a:xfrm>
            <a:off x="6682378" y="3402590"/>
            <a:ext cx="296586" cy="293005"/>
            <a:chOff x="4232441" y="3995693"/>
            <a:chExt cx="296586" cy="293005"/>
          </a:xfrm>
        </p:grpSpPr>
        <p:sp>
          <p:nvSpPr>
            <p:cNvPr id="29" name="円/楕円 62">
              <a:extLst>
                <a:ext uri="{FF2B5EF4-FFF2-40B4-BE49-F238E27FC236}">
                  <a16:creationId xmlns:a16="http://schemas.microsoft.com/office/drawing/2014/main" id="{5D238449-D34B-C555-C8EF-4C36B8F659CA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フリーフォーム 63">
              <a:extLst>
                <a:ext uri="{FF2B5EF4-FFF2-40B4-BE49-F238E27FC236}">
                  <a16:creationId xmlns:a16="http://schemas.microsoft.com/office/drawing/2014/main" id="{2A9027CC-0C11-E236-55BE-B7E2AF90477B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CB0FA1C-0A3F-8BE0-1DF7-75CD8761B07B}"/>
              </a:ext>
            </a:extLst>
          </p:cNvPr>
          <p:cNvSpPr/>
          <p:nvPr/>
        </p:nvSpPr>
        <p:spPr>
          <a:xfrm>
            <a:off x="3639339" y="3077121"/>
            <a:ext cx="1831709" cy="1083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AAF6D58-E0A8-EBAF-4BAA-2DA1476846C5}"/>
              </a:ext>
            </a:extLst>
          </p:cNvPr>
          <p:cNvSpPr/>
          <p:nvPr/>
        </p:nvSpPr>
        <p:spPr>
          <a:xfrm>
            <a:off x="1774168" y="5056843"/>
            <a:ext cx="917800" cy="365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5C09B0C-D822-4A83-08DE-BC934270D29F}"/>
              </a:ext>
            </a:extLst>
          </p:cNvPr>
          <p:cNvSpPr txBox="1"/>
          <p:nvPr/>
        </p:nvSpPr>
        <p:spPr>
          <a:xfrm>
            <a:off x="467544" y="5805119"/>
            <a:ext cx="2791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7811"/>
            <a:r>
              <a:rPr lang="en-US" altLang="ja-JP" sz="1400" b="1" dirty="0">
                <a:solidFill>
                  <a:srgbClr val="00965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00965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電話番号及びメールアドレスの</a:t>
            </a:r>
            <a:endParaRPr lang="en-US" altLang="ja-JP" sz="1400" b="1" dirty="0">
              <a:solidFill>
                <a:srgbClr val="00965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97811"/>
            <a:r>
              <a:rPr lang="ja-JP" altLang="en-US" sz="1400" b="1" dirty="0">
                <a:solidFill>
                  <a:srgbClr val="00965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入力は任意となります。</a:t>
            </a:r>
            <a:endParaRPr lang="en-US" altLang="ja-JP" sz="1400" b="1" dirty="0">
              <a:solidFill>
                <a:srgbClr val="00965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619A03-75EA-D486-A434-35FE679991BC}"/>
              </a:ext>
            </a:extLst>
          </p:cNvPr>
          <p:cNvSpPr txBox="1"/>
          <p:nvPr/>
        </p:nvSpPr>
        <p:spPr>
          <a:xfrm>
            <a:off x="3203848" y="5858108"/>
            <a:ext cx="5349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978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b="1" dirty="0">
                <a:solidFill>
                  <a:srgbClr val="00965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任意項目である「メールアドレス」を入力しなかった場合は、「確認コード入力画面」はスキップされます。</a:t>
            </a:r>
            <a:endParaRPr lang="en-US" altLang="ja-JP" sz="1400" b="1" dirty="0">
              <a:solidFill>
                <a:srgbClr val="0096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8991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A2F1F-127F-CA97-B422-36EBF81E9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87111BB-BF15-F1F0-CF8E-1210D564A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77" b="7919"/>
          <a:stretch/>
        </p:blipFill>
        <p:spPr bwMode="auto">
          <a:xfrm>
            <a:off x="2275682" y="2924944"/>
            <a:ext cx="1870105" cy="328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F76E814D-0F0C-80B5-FDB9-4AF1F977ED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F76E814D-0F0C-80B5-FDB9-4AF1F977E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B99742BA-98C3-BB74-4707-E4BC95F93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35094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36C32F-7D86-6022-DD1B-2E59453339AB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BEC28953-EA8C-9016-162C-77F6302D6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384676" cy="306889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本人情報の登録に進みます。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4C74B1-DCF2-685C-2B7F-3C29660EE04A}"/>
              </a:ext>
            </a:extLst>
          </p:cNvPr>
          <p:cNvSpPr txBox="1"/>
          <p:nvPr/>
        </p:nvSpPr>
        <p:spPr>
          <a:xfrm>
            <a:off x="2051720" y="1772816"/>
            <a:ext cx="220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登録内容に問題が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なければ「次へ」を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押す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35A0BA2-DA75-5A7A-E9AD-3A9E9899EDB1}"/>
              </a:ext>
            </a:extLst>
          </p:cNvPr>
          <p:cNvSpPr/>
          <p:nvPr/>
        </p:nvSpPr>
        <p:spPr>
          <a:xfrm>
            <a:off x="3211087" y="5800577"/>
            <a:ext cx="906305" cy="391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図形グループ 58">
            <a:extLst>
              <a:ext uri="{FF2B5EF4-FFF2-40B4-BE49-F238E27FC236}">
                <a16:creationId xmlns:a16="http://schemas.microsoft.com/office/drawing/2014/main" id="{70AFF1F4-55C0-23A8-6EEE-D649CB994745}"/>
              </a:ext>
            </a:extLst>
          </p:cNvPr>
          <p:cNvGrpSpPr/>
          <p:nvPr/>
        </p:nvGrpSpPr>
        <p:grpSpPr>
          <a:xfrm>
            <a:off x="2943847" y="5501445"/>
            <a:ext cx="296586" cy="293005"/>
            <a:chOff x="5101121" y="3995693"/>
            <a:chExt cx="296586" cy="293005"/>
          </a:xfrm>
        </p:grpSpPr>
        <p:sp>
          <p:nvSpPr>
            <p:cNvPr id="35" name="円/楕円 59">
              <a:extLst>
                <a:ext uri="{FF2B5EF4-FFF2-40B4-BE49-F238E27FC236}">
                  <a16:creationId xmlns:a16="http://schemas.microsoft.com/office/drawing/2014/main" id="{FD1846A5-879E-7CD2-939D-C54EE5E71B9E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60">
              <a:extLst>
                <a:ext uri="{FF2B5EF4-FFF2-40B4-BE49-F238E27FC236}">
                  <a16:creationId xmlns:a16="http://schemas.microsoft.com/office/drawing/2014/main" id="{75FDE57E-4C05-8852-5680-51FB59948B94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B2AFC215-76C3-D0D6-D364-922D31DC02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274"/>
          <a:stretch/>
        </p:blipFill>
        <p:spPr>
          <a:xfrm>
            <a:off x="5048935" y="2965779"/>
            <a:ext cx="1923762" cy="325963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754387F-263E-67F7-46F7-558CF6ABE397}"/>
              </a:ext>
            </a:extLst>
          </p:cNvPr>
          <p:cNvSpPr txBox="1"/>
          <p:nvPr/>
        </p:nvSpPr>
        <p:spPr>
          <a:xfrm>
            <a:off x="4742019" y="1772816"/>
            <a:ext cx="230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口座情報の照会が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始まるので少し待つ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3F83FA7-EE15-FDB7-D7A3-D42AF5123836}"/>
              </a:ext>
            </a:extLst>
          </p:cNvPr>
          <p:cNvSpPr/>
          <p:nvPr/>
        </p:nvSpPr>
        <p:spPr>
          <a:xfrm>
            <a:off x="4919648" y="2533853"/>
            <a:ext cx="624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endParaRPr lang="en-US" altLang="ja-JP" sz="32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DA3A4AB-D7B6-A903-3F43-464C7921A4F7}"/>
              </a:ext>
            </a:extLst>
          </p:cNvPr>
          <p:cNvSpPr/>
          <p:nvPr/>
        </p:nvSpPr>
        <p:spPr>
          <a:xfrm>
            <a:off x="5097343" y="3933056"/>
            <a:ext cx="1824633" cy="15683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938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F09E-2ED6-B846-EB12-74D4CA233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4EF74884-DB9D-4D51-ACBA-9B6084682B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271" y="2852937"/>
            <a:ext cx="1882185" cy="3288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47FCC7C-0C24-45BC-8124-E07992E77A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06" y="2870284"/>
            <a:ext cx="1878882" cy="3300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501A1A0-2614-1015-FEDF-B6C31E0579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95" b="8371"/>
          <a:stretch/>
        </p:blipFill>
        <p:spPr>
          <a:xfrm>
            <a:off x="454219" y="2864604"/>
            <a:ext cx="1849641" cy="3277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8EC4087-895B-4ED7-B84C-E9F8CED09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5"/>
          <a:stretch/>
        </p:blipFill>
        <p:spPr bwMode="auto">
          <a:xfrm>
            <a:off x="2610743" y="2852936"/>
            <a:ext cx="1690880" cy="33004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EAA4CB75-A0B6-E2CD-6CE8-4CDDA0E70A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スライド" r:id="rId9" imgW="554" imgH="551" progId="TCLayout.ActiveDocument.1">
                  <p:embed/>
                </p:oleObj>
              </mc:Choice>
              <mc:Fallback>
                <p:oleObj name="think-cell スライド" r:id="rId9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EAA4CB75-A0B6-E2CD-6CE8-4CDDA0E70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E38B870B-68FC-7113-AD58-E01AD6681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35094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2430BB-4509-2F44-4FC8-20AC2201C245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34" name="字幕 14">
            <a:extLst>
              <a:ext uri="{FF2B5EF4-FFF2-40B4-BE49-F238E27FC236}">
                <a16:creationId xmlns:a16="http://schemas.microsoft.com/office/drawing/2014/main" id="{7E9ADC63-CA51-A57D-BF2F-E1196C11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384676" cy="306889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マイナンバーカードを読み取り本人確認に進みます。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C0F764-0F28-57FA-F76E-77CB6B16AB2C}"/>
              </a:ext>
            </a:extLst>
          </p:cNvPr>
          <p:cNvSpPr txBox="1"/>
          <p:nvPr/>
        </p:nvSpPr>
        <p:spPr>
          <a:xfrm>
            <a:off x="6588224" y="177281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マイナンバーカード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をスマートフォン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裏面に密着させる</a:t>
            </a:r>
          </a:p>
          <a:p>
            <a:pPr indent="-417600"/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F565EF-2936-39DC-49C3-A974A0237358}"/>
              </a:ext>
            </a:extLst>
          </p:cNvPr>
          <p:cNvSpPr/>
          <p:nvPr/>
        </p:nvSpPr>
        <p:spPr>
          <a:xfrm>
            <a:off x="736745" y="437143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9D51334-498E-4E00-FC59-B3637B5456AF}"/>
              </a:ext>
            </a:extLst>
          </p:cNvPr>
          <p:cNvSpPr txBox="1"/>
          <p:nvPr/>
        </p:nvSpPr>
        <p:spPr>
          <a:xfrm>
            <a:off x="2503995" y="1772816"/>
            <a:ext cx="192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パスワードを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入力する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3D1A9B6-9DBD-A54F-E1D5-ADE5674D8319}"/>
              </a:ext>
            </a:extLst>
          </p:cNvPr>
          <p:cNvSpPr txBox="1"/>
          <p:nvPr/>
        </p:nvSpPr>
        <p:spPr>
          <a:xfrm>
            <a:off x="4430724" y="1772816"/>
            <a:ext cx="230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「読み取り開始」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を押す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D18725-FE71-4AEF-1CDC-1A8C4876832B}"/>
              </a:ext>
            </a:extLst>
          </p:cNvPr>
          <p:cNvSpPr txBox="1"/>
          <p:nvPr/>
        </p:nvSpPr>
        <p:spPr>
          <a:xfrm>
            <a:off x="395535" y="1772816"/>
            <a:ext cx="230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「マイナンバー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カードを読み取る」</a:t>
            </a:r>
            <a:b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 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</a:p>
          <a:p>
            <a:endParaRPr lang="ja-JP" altLang="en-US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AD7F7BF-8A5E-5E6D-A719-707C6AE40A42}"/>
              </a:ext>
            </a:extLst>
          </p:cNvPr>
          <p:cNvSpPr/>
          <p:nvPr/>
        </p:nvSpPr>
        <p:spPr>
          <a:xfrm>
            <a:off x="452304" y="5114397"/>
            <a:ext cx="1849641" cy="330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67">
            <a:extLst>
              <a:ext uri="{FF2B5EF4-FFF2-40B4-BE49-F238E27FC236}">
                <a16:creationId xmlns:a16="http://schemas.microsoft.com/office/drawing/2014/main" id="{3F4DC044-66E3-AD82-DF9C-E04264B03A5C}"/>
              </a:ext>
            </a:extLst>
          </p:cNvPr>
          <p:cNvGrpSpPr/>
          <p:nvPr/>
        </p:nvGrpSpPr>
        <p:grpSpPr>
          <a:xfrm>
            <a:off x="290907" y="4805470"/>
            <a:ext cx="296587" cy="293005"/>
            <a:chOff x="2897417" y="3995693"/>
            <a:chExt cx="296587" cy="293005"/>
          </a:xfrm>
        </p:grpSpPr>
        <p:sp>
          <p:nvSpPr>
            <p:cNvPr id="21" name="円/楕円 68">
              <a:extLst>
                <a:ext uri="{FF2B5EF4-FFF2-40B4-BE49-F238E27FC236}">
                  <a16:creationId xmlns:a16="http://schemas.microsoft.com/office/drawing/2014/main" id="{A9F1F4B8-41D7-0DF4-0553-EA1E70B17B21}"/>
                </a:ext>
              </a:extLst>
            </p:cNvPr>
            <p:cNvSpPr/>
            <p:nvPr/>
          </p:nvSpPr>
          <p:spPr>
            <a:xfrm>
              <a:off x="2898648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D4B668-1AA3-913D-73B7-39383AFE8681}"/>
                </a:ext>
              </a:extLst>
            </p:cNvPr>
            <p:cNvSpPr txBox="1"/>
            <p:nvPr/>
          </p:nvSpPr>
          <p:spPr>
            <a:xfrm>
              <a:off x="2897417" y="3995693"/>
              <a:ext cx="296587" cy="293005"/>
            </a:xfrm>
            <a:custGeom>
              <a:avLst/>
              <a:gdLst/>
              <a:ahLst/>
              <a:cxnLst/>
              <a:rect l="l" t="t" r="r" b="b"/>
              <a:pathLst>
                <a:path w="296587" h="293005">
                  <a:moveTo>
                    <a:pt x="130550" y="49974"/>
                  </a:moveTo>
                  <a:cubicBezTo>
                    <a:pt x="129356" y="59415"/>
                    <a:pt x="125070" y="65709"/>
                    <a:pt x="117690" y="68856"/>
                  </a:cubicBezTo>
                  <a:cubicBezTo>
                    <a:pt x="112373" y="71135"/>
                    <a:pt x="103203" y="72275"/>
                    <a:pt x="90180" y="72275"/>
                  </a:cubicBezTo>
                  <a:lnTo>
                    <a:pt x="90180" y="100598"/>
                  </a:lnTo>
                  <a:lnTo>
                    <a:pt x="124202" y="100598"/>
                  </a:lnTo>
                  <a:lnTo>
                    <a:pt x="124202" y="209336"/>
                  </a:lnTo>
                  <a:lnTo>
                    <a:pt x="90180" y="209336"/>
                  </a:lnTo>
                  <a:lnTo>
                    <a:pt x="90180" y="240753"/>
                  </a:lnTo>
                  <a:lnTo>
                    <a:pt x="200546" y="240753"/>
                  </a:lnTo>
                  <a:lnTo>
                    <a:pt x="200546" y="209336"/>
                  </a:lnTo>
                  <a:lnTo>
                    <a:pt x="167176" y="209336"/>
                  </a:lnTo>
                  <a:lnTo>
                    <a:pt x="167176" y="49974"/>
                  </a:lnTo>
                  <a:close/>
                  <a:moveTo>
                    <a:pt x="148619" y="0"/>
                  </a:moveTo>
                  <a:cubicBezTo>
                    <a:pt x="189423" y="0"/>
                    <a:pt x="224285" y="14162"/>
                    <a:pt x="253206" y="42486"/>
                  </a:cubicBezTo>
                  <a:cubicBezTo>
                    <a:pt x="282126" y="70810"/>
                    <a:pt x="296587" y="105211"/>
                    <a:pt x="296587" y="145689"/>
                  </a:cubicBezTo>
                  <a:cubicBezTo>
                    <a:pt x="296587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600" b="1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EB43959-0344-60AA-58D4-05149DFEA6C0}"/>
              </a:ext>
            </a:extLst>
          </p:cNvPr>
          <p:cNvSpPr/>
          <p:nvPr/>
        </p:nvSpPr>
        <p:spPr>
          <a:xfrm>
            <a:off x="2610743" y="3444786"/>
            <a:ext cx="1690880" cy="365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図形グループ 64">
            <a:extLst>
              <a:ext uri="{FF2B5EF4-FFF2-40B4-BE49-F238E27FC236}">
                <a16:creationId xmlns:a16="http://schemas.microsoft.com/office/drawing/2014/main" id="{13DF8ED4-E4D5-9B36-71FC-A7B0BD2D78A4}"/>
              </a:ext>
            </a:extLst>
          </p:cNvPr>
          <p:cNvGrpSpPr/>
          <p:nvPr/>
        </p:nvGrpSpPr>
        <p:grpSpPr>
          <a:xfrm>
            <a:off x="2465941" y="3135995"/>
            <a:ext cx="296586" cy="293005"/>
            <a:chOff x="3546641" y="3995693"/>
            <a:chExt cx="296586" cy="293005"/>
          </a:xfrm>
        </p:grpSpPr>
        <p:sp>
          <p:nvSpPr>
            <p:cNvPr id="25" name="円/楕円 65">
              <a:extLst>
                <a:ext uri="{FF2B5EF4-FFF2-40B4-BE49-F238E27FC236}">
                  <a16:creationId xmlns:a16="http://schemas.microsoft.com/office/drawing/2014/main" id="{CE752671-16AB-15DA-934D-02631BD6F2F6}"/>
                </a:ext>
              </a:extLst>
            </p:cNvPr>
            <p:cNvSpPr/>
            <p:nvPr/>
          </p:nvSpPr>
          <p:spPr>
            <a:xfrm>
              <a:off x="35478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フリーフォーム 66">
              <a:extLst>
                <a:ext uri="{FF2B5EF4-FFF2-40B4-BE49-F238E27FC236}">
                  <a16:creationId xmlns:a16="http://schemas.microsoft.com/office/drawing/2014/main" id="{A46F48DD-79A5-FF1A-9256-BC0693A77879}"/>
                </a:ext>
              </a:extLst>
            </p:cNvPr>
            <p:cNvSpPr/>
            <p:nvPr/>
          </p:nvSpPr>
          <p:spPr>
            <a:xfrm>
              <a:off x="35466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3572" y="44927"/>
                  </a:moveTo>
                  <a:cubicBezTo>
                    <a:pt x="124582" y="44927"/>
                    <a:pt x="106024" y="49974"/>
                    <a:pt x="87902" y="60066"/>
                  </a:cubicBezTo>
                  <a:lnTo>
                    <a:pt x="87902" y="96366"/>
                  </a:lnTo>
                  <a:lnTo>
                    <a:pt x="91971" y="96041"/>
                  </a:lnTo>
                  <a:cubicBezTo>
                    <a:pt x="96746" y="92894"/>
                    <a:pt x="103637" y="89855"/>
                    <a:pt x="112644" y="86925"/>
                  </a:cubicBezTo>
                  <a:cubicBezTo>
                    <a:pt x="123279" y="83452"/>
                    <a:pt x="132612" y="81716"/>
                    <a:pt x="140643" y="81716"/>
                  </a:cubicBezTo>
                  <a:cubicBezTo>
                    <a:pt x="157029" y="81716"/>
                    <a:pt x="165222" y="88715"/>
                    <a:pt x="165222" y="102715"/>
                  </a:cubicBezTo>
                  <a:cubicBezTo>
                    <a:pt x="165222" y="111071"/>
                    <a:pt x="162726" y="119427"/>
                    <a:pt x="157734" y="127783"/>
                  </a:cubicBezTo>
                  <a:cubicBezTo>
                    <a:pt x="152960" y="135705"/>
                    <a:pt x="144386" y="146231"/>
                    <a:pt x="132015" y="159362"/>
                  </a:cubicBezTo>
                  <a:cubicBezTo>
                    <a:pt x="120837" y="171083"/>
                    <a:pt x="113675" y="178570"/>
                    <a:pt x="110528" y="181826"/>
                  </a:cubicBezTo>
                  <a:cubicBezTo>
                    <a:pt x="103040" y="189205"/>
                    <a:pt x="94196" y="197182"/>
                    <a:pt x="83995" y="205755"/>
                  </a:cubicBezTo>
                  <a:lnTo>
                    <a:pt x="83995" y="240102"/>
                  </a:lnTo>
                  <a:lnTo>
                    <a:pt x="213568" y="240102"/>
                  </a:lnTo>
                  <a:lnTo>
                    <a:pt x="213568" y="205755"/>
                  </a:lnTo>
                  <a:lnTo>
                    <a:pt x="137224" y="205755"/>
                  </a:lnTo>
                  <a:cubicBezTo>
                    <a:pt x="150681" y="193492"/>
                    <a:pt x="162455" y="182260"/>
                    <a:pt x="172548" y="172059"/>
                  </a:cubicBezTo>
                  <a:cubicBezTo>
                    <a:pt x="185570" y="158928"/>
                    <a:pt x="194523" y="148239"/>
                    <a:pt x="199406" y="139991"/>
                  </a:cubicBezTo>
                  <a:cubicBezTo>
                    <a:pt x="206460" y="128271"/>
                    <a:pt x="209987" y="115412"/>
                    <a:pt x="209987" y="101412"/>
                  </a:cubicBezTo>
                  <a:cubicBezTo>
                    <a:pt x="209987" y="84483"/>
                    <a:pt x="203910" y="70837"/>
                    <a:pt x="191756" y="60473"/>
                  </a:cubicBezTo>
                  <a:cubicBezTo>
                    <a:pt x="179601" y="50109"/>
                    <a:pt x="163540" y="44927"/>
                    <a:pt x="143572" y="44927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6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7" name="図形グループ 61">
            <a:extLst>
              <a:ext uri="{FF2B5EF4-FFF2-40B4-BE49-F238E27FC236}">
                <a16:creationId xmlns:a16="http://schemas.microsoft.com/office/drawing/2014/main" id="{22B50F5F-85CE-3959-6432-59DFC05C367A}"/>
              </a:ext>
            </a:extLst>
          </p:cNvPr>
          <p:cNvGrpSpPr/>
          <p:nvPr/>
        </p:nvGrpSpPr>
        <p:grpSpPr>
          <a:xfrm>
            <a:off x="4471817" y="5445224"/>
            <a:ext cx="296586" cy="293005"/>
            <a:chOff x="4232441" y="3995693"/>
            <a:chExt cx="296586" cy="293005"/>
          </a:xfrm>
        </p:grpSpPr>
        <p:sp>
          <p:nvSpPr>
            <p:cNvPr id="28" name="円/楕円 62">
              <a:extLst>
                <a:ext uri="{FF2B5EF4-FFF2-40B4-BE49-F238E27FC236}">
                  <a16:creationId xmlns:a16="http://schemas.microsoft.com/office/drawing/2014/main" id="{4189F9F6-CF5B-1911-C882-C55C7367F3DB}"/>
                </a:ext>
              </a:extLst>
            </p:cNvPr>
            <p:cNvSpPr/>
            <p:nvPr/>
          </p:nvSpPr>
          <p:spPr>
            <a:xfrm>
              <a:off x="423367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フリーフォーム 63">
              <a:extLst>
                <a:ext uri="{FF2B5EF4-FFF2-40B4-BE49-F238E27FC236}">
                  <a16:creationId xmlns:a16="http://schemas.microsoft.com/office/drawing/2014/main" id="{F2291628-CC92-720B-C048-4A5A26ADC6D7}"/>
                </a:ext>
              </a:extLst>
            </p:cNvPr>
            <p:cNvSpPr/>
            <p:nvPr/>
          </p:nvSpPr>
          <p:spPr>
            <a:xfrm>
              <a:off x="423244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7968" y="45253"/>
                  </a:moveTo>
                  <a:cubicBezTo>
                    <a:pt x="129194" y="45253"/>
                    <a:pt x="110420" y="50299"/>
                    <a:pt x="91645" y="60392"/>
                  </a:cubicBezTo>
                  <a:lnTo>
                    <a:pt x="91645" y="98320"/>
                  </a:lnTo>
                  <a:lnTo>
                    <a:pt x="96203" y="98320"/>
                  </a:lnTo>
                  <a:cubicBezTo>
                    <a:pt x="101087" y="93979"/>
                    <a:pt x="108575" y="89963"/>
                    <a:pt x="118667" y="86274"/>
                  </a:cubicBezTo>
                  <a:cubicBezTo>
                    <a:pt x="129302" y="82367"/>
                    <a:pt x="138743" y="80414"/>
                    <a:pt x="146991" y="80414"/>
                  </a:cubicBezTo>
                  <a:cubicBezTo>
                    <a:pt x="154045" y="80414"/>
                    <a:pt x="160230" y="81933"/>
                    <a:pt x="165548" y="84972"/>
                  </a:cubicBezTo>
                  <a:cubicBezTo>
                    <a:pt x="169997" y="87576"/>
                    <a:pt x="172222" y="92242"/>
                    <a:pt x="172222" y="98971"/>
                  </a:cubicBezTo>
                  <a:cubicBezTo>
                    <a:pt x="172222" y="106133"/>
                    <a:pt x="169536" y="111776"/>
                    <a:pt x="164164" y="115900"/>
                  </a:cubicBezTo>
                  <a:cubicBezTo>
                    <a:pt x="158793" y="120024"/>
                    <a:pt x="151603" y="122086"/>
                    <a:pt x="142596" y="122086"/>
                  </a:cubicBezTo>
                  <a:lnTo>
                    <a:pt x="125667" y="122086"/>
                  </a:lnTo>
                  <a:lnTo>
                    <a:pt x="125667" y="153339"/>
                  </a:lnTo>
                  <a:lnTo>
                    <a:pt x="144875" y="153339"/>
                  </a:lnTo>
                  <a:cubicBezTo>
                    <a:pt x="165385" y="153339"/>
                    <a:pt x="175640" y="162130"/>
                    <a:pt x="175640" y="179710"/>
                  </a:cubicBezTo>
                  <a:cubicBezTo>
                    <a:pt x="175640" y="189043"/>
                    <a:pt x="172656" y="196476"/>
                    <a:pt x="166687" y="202011"/>
                  </a:cubicBezTo>
                  <a:cubicBezTo>
                    <a:pt x="161153" y="207111"/>
                    <a:pt x="154045" y="209662"/>
                    <a:pt x="145363" y="209662"/>
                  </a:cubicBezTo>
                  <a:cubicBezTo>
                    <a:pt x="136356" y="209662"/>
                    <a:pt x="126562" y="207952"/>
                    <a:pt x="115981" y="204534"/>
                  </a:cubicBezTo>
                  <a:cubicBezTo>
                    <a:pt x="105400" y="201116"/>
                    <a:pt x="97289" y="197182"/>
                    <a:pt x="91645" y="192732"/>
                  </a:cubicBezTo>
                  <a:lnTo>
                    <a:pt x="86599" y="192732"/>
                  </a:lnTo>
                  <a:lnTo>
                    <a:pt x="86599" y="230660"/>
                  </a:lnTo>
                  <a:cubicBezTo>
                    <a:pt x="107218" y="240427"/>
                    <a:pt x="127023" y="245311"/>
                    <a:pt x="146014" y="245311"/>
                  </a:cubicBezTo>
                  <a:cubicBezTo>
                    <a:pt x="166850" y="245311"/>
                    <a:pt x="183888" y="239478"/>
                    <a:pt x="197127" y="227812"/>
                  </a:cubicBezTo>
                  <a:cubicBezTo>
                    <a:pt x="210367" y="216146"/>
                    <a:pt x="216987" y="201088"/>
                    <a:pt x="216987" y="182640"/>
                  </a:cubicBezTo>
                  <a:cubicBezTo>
                    <a:pt x="216987" y="157029"/>
                    <a:pt x="203856" y="142270"/>
                    <a:pt x="177594" y="138364"/>
                  </a:cubicBezTo>
                  <a:lnTo>
                    <a:pt x="177594" y="136410"/>
                  </a:lnTo>
                  <a:cubicBezTo>
                    <a:pt x="187795" y="135325"/>
                    <a:pt x="196151" y="131418"/>
                    <a:pt x="202662" y="124690"/>
                  </a:cubicBezTo>
                  <a:cubicBezTo>
                    <a:pt x="209716" y="117311"/>
                    <a:pt x="213243" y="107869"/>
                    <a:pt x="213243" y="96366"/>
                  </a:cubicBezTo>
                  <a:cubicBezTo>
                    <a:pt x="213243" y="80088"/>
                    <a:pt x="206243" y="66957"/>
                    <a:pt x="192244" y="56973"/>
                  </a:cubicBezTo>
                  <a:cubicBezTo>
                    <a:pt x="181283" y="49160"/>
                    <a:pt x="166525" y="45253"/>
                    <a:pt x="147968" y="45253"/>
                  </a:cubicBez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B2AA141-C470-D555-7893-715126D1F10E}"/>
              </a:ext>
            </a:extLst>
          </p:cNvPr>
          <p:cNvSpPr/>
          <p:nvPr/>
        </p:nvSpPr>
        <p:spPr>
          <a:xfrm>
            <a:off x="4595907" y="5760763"/>
            <a:ext cx="1878882" cy="392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081DFD5-AF59-C564-C1F0-0DE109985E15}"/>
              </a:ext>
            </a:extLst>
          </p:cNvPr>
          <p:cNvSpPr/>
          <p:nvPr/>
        </p:nvSpPr>
        <p:spPr>
          <a:xfrm>
            <a:off x="6793116" y="4077072"/>
            <a:ext cx="1883340" cy="2064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図形グループ 58">
            <a:extLst>
              <a:ext uri="{FF2B5EF4-FFF2-40B4-BE49-F238E27FC236}">
                <a16:creationId xmlns:a16="http://schemas.microsoft.com/office/drawing/2014/main" id="{A4781C44-4A4B-9FFD-23AF-6580C4A651A6}"/>
              </a:ext>
            </a:extLst>
          </p:cNvPr>
          <p:cNvGrpSpPr/>
          <p:nvPr/>
        </p:nvGrpSpPr>
        <p:grpSpPr>
          <a:xfrm>
            <a:off x="6721180" y="3784067"/>
            <a:ext cx="296586" cy="293005"/>
            <a:chOff x="5101121" y="3995693"/>
            <a:chExt cx="296586" cy="293005"/>
          </a:xfrm>
        </p:grpSpPr>
        <p:sp>
          <p:nvSpPr>
            <p:cNvPr id="33" name="円/楕円 59">
              <a:extLst>
                <a:ext uri="{FF2B5EF4-FFF2-40B4-BE49-F238E27FC236}">
                  <a16:creationId xmlns:a16="http://schemas.microsoft.com/office/drawing/2014/main" id="{34BEB750-6E14-47F0-ED22-D94310E79153}"/>
                </a:ext>
              </a:extLst>
            </p:cNvPr>
            <p:cNvSpPr/>
            <p:nvPr/>
          </p:nvSpPr>
          <p:spPr>
            <a:xfrm>
              <a:off x="5102352" y="3996395"/>
              <a:ext cx="291600" cy="29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60">
              <a:extLst>
                <a:ext uri="{FF2B5EF4-FFF2-40B4-BE49-F238E27FC236}">
                  <a16:creationId xmlns:a16="http://schemas.microsoft.com/office/drawing/2014/main" id="{20E64B08-8AD5-0E9B-0CDB-1436EE109931}"/>
                </a:ext>
              </a:extLst>
            </p:cNvPr>
            <p:cNvSpPr/>
            <p:nvPr/>
          </p:nvSpPr>
          <p:spPr>
            <a:xfrm>
              <a:off x="5101121" y="3995693"/>
              <a:ext cx="296586" cy="293005"/>
            </a:xfrm>
            <a:custGeom>
              <a:avLst/>
              <a:gdLst/>
              <a:ahLst/>
              <a:cxnLst/>
              <a:rect l="l" t="t" r="r" b="b"/>
              <a:pathLst>
                <a:path w="296586" h="293005">
                  <a:moveTo>
                    <a:pt x="144224" y="102715"/>
                  </a:moveTo>
                  <a:lnTo>
                    <a:pt x="144224" y="158060"/>
                  </a:lnTo>
                  <a:lnTo>
                    <a:pt x="100924" y="158060"/>
                  </a:lnTo>
                  <a:close/>
                  <a:moveTo>
                    <a:pt x="149595" y="46392"/>
                  </a:moveTo>
                  <a:lnTo>
                    <a:pt x="62996" y="153991"/>
                  </a:lnTo>
                  <a:lnTo>
                    <a:pt x="62996" y="190616"/>
                  </a:lnTo>
                  <a:lnTo>
                    <a:pt x="144224" y="190616"/>
                  </a:lnTo>
                  <a:lnTo>
                    <a:pt x="144224" y="241078"/>
                  </a:lnTo>
                  <a:lnTo>
                    <a:pt x="187686" y="241078"/>
                  </a:lnTo>
                  <a:lnTo>
                    <a:pt x="187686" y="190616"/>
                  </a:lnTo>
                  <a:lnTo>
                    <a:pt x="212592" y="190616"/>
                  </a:lnTo>
                  <a:lnTo>
                    <a:pt x="212592" y="158060"/>
                  </a:lnTo>
                  <a:lnTo>
                    <a:pt x="187686" y="158060"/>
                  </a:lnTo>
                  <a:lnTo>
                    <a:pt x="187686" y="46392"/>
                  </a:lnTo>
                  <a:close/>
                  <a:moveTo>
                    <a:pt x="148619" y="0"/>
                  </a:moveTo>
                  <a:cubicBezTo>
                    <a:pt x="189422" y="0"/>
                    <a:pt x="224285" y="14162"/>
                    <a:pt x="253205" y="42486"/>
                  </a:cubicBezTo>
                  <a:cubicBezTo>
                    <a:pt x="282126" y="70810"/>
                    <a:pt x="296586" y="105211"/>
                    <a:pt x="296586" y="145689"/>
                  </a:cubicBezTo>
                  <a:cubicBezTo>
                    <a:pt x="296586" y="186275"/>
                    <a:pt x="282045" y="220975"/>
                    <a:pt x="252961" y="249787"/>
                  </a:cubicBezTo>
                  <a:cubicBezTo>
                    <a:pt x="223878" y="278599"/>
                    <a:pt x="188988" y="293005"/>
                    <a:pt x="148293" y="293005"/>
                  </a:cubicBezTo>
                  <a:cubicBezTo>
                    <a:pt x="107598" y="293005"/>
                    <a:pt x="72709" y="278599"/>
                    <a:pt x="43625" y="249787"/>
                  </a:cubicBezTo>
                  <a:cubicBezTo>
                    <a:pt x="14542" y="220975"/>
                    <a:pt x="0" y="186275"/>
                    <a:pt x="0" y="145689"/>
                  </a:cubicBezTo>
                  <a:cubicBezTo>
                    <a:pt x="0" y="105211"/>
                    <a:pt x="14542" y="70810"/>
                    <a:pt x="43625" y="42486"/>
                  </a:cubicBezTo>
                  <a:cubicBezTo>
                    <a:pt x="72709" y="14162"/>
                    <a:pt x="107707" y="0"/>
                    <a:pt x="148619" y="0"/>
                  </a:cubicBezTo>
                  <a:close/>
                </a:path>
              </a:pathLst>
            </a:custGeom>
            <a:solidFill>
              <a:srgbClr val="009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14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021B-2723-ECFA-E06F-A7A2B5930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4FCEB2DD-48C1-F626-4948-A363EFF1FE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" b="56161"/>
          <a:stretch/>
        </p:blipFill>
        <p:spPr>
          <a:xfrm>
            <a:off x="2634650" y="2936610"/>
            <a:ext cx="1765973" cy="3262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4315077-5799-C764-3299-6F58AE22B6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43" b="10544"/>
          <a:stretch/>
        </p:blipFill>
        <p:spPr>
          <a:xfrm>
            <a:off x="6759206" y="2936612"/>
            <a:ext cx="1889291" cy="330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C4C6786-3C87-3ABF-235F-1A04FDA0AA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86" b="9092"/>
          <a:stretch/>
        </p:blipFill>
        <p:spPr>
          <a:xfrm>
            <a:off x="539552" y="2936611"/>
            <a:ext cx="1859107" cy="326296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EDCCC43F-786E-BA56-8EBB-7BE9B311FD5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EDCCC43F-786E-BA56-8EBB-7BE9B311F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740D0B2E-8EBC-F73E-12EB-13F79D5F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718" y="350944"/>
            <a:ext cx="7200000" cy="720000"/>
          </a:xfrm>
        </p:spPr>
        <p:txBody>
          <a:bodyPr vert="horz">
            <a:noAutofit/>
          </a:bodyPr>
          <a:lstStyle/>
          <a:p>
            <a:r>
              <a:rPr lang="ja-JP" altLang="en-US" dirty="0"/>
              <a:t>公金受取口座の登録のしかた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D5B3D7-A60B-8AF1-E316-BB5D1E98D929}"/>
              </a:ext>
            </a:extLst>
          </p:cNvPr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4-A</a:t>
            </a:r>
            <a:endParaRPr lang="en-US" sz="3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652E73-374E-DDCA-A364-19D8D9DA9FEC}"/>
              </a:ext>
            </a:extLst>
          </p:cNvPr>
          <p:cNvSpPr txBox="1"/>
          <p:nvPr/>
        </p:nvSpPr>
        <p:spPr>
          <a:xfrm>
            <a:off x="6588224" y="1772816"/>
            <a:ext cx="220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➑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登録手続き完了が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表示されれば公金口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座登録は完了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4AB09C-FA28-1580-24D0-25FA6635F61E}"/>
              </a:ext>
            </a:extLst>
          </p:cNvPr>
          <p:cNvSpPr/>
          <p:nvPr/>
        </p:nvSpPr>
        <p:spPr>
          <a:xfrm>
            <a:off x="736745" y="4371435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ja-JP" sz="2800" b="1" dirty="0">
              <a:solidFill>
                <a:srgbClr val="009650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1CD16F8-EC11-4A85-F7DE-50B794AC1085}"/>
              </a:ext>
            </a:extLst>
          </p:cNvPr>
          <p:cNvSpPr txBox="1"/>
          <p:nvPr/>
        </p:nvSpPr>
        <p:spPr>
          <a:xfrm>
            <a:off x="2503995" y="1772816"/>
            <a:ext cx="1923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❻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同意内容を確認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　しながら上に</a:t>
            </a:r>
            <a:br>
              <a:rPr lang="en-US" altLang="ja-JP" sz="1600" b="1" spc="-16" dirty="0">
                <a:latin typeface="Meiryo" charset="-128"/>
                <a:ea typeface="Meiryo" charset="-128"/>
                <a:cs typeface="AoyagiKouzanFontT"/>
              </a:rPr>
            </a:br>
            <a:r>
              <a:rPr lang="en-US" altLang="ja-JP" sz="1600" b="1" spc="-16" dirty="0">
                <a:latin typeface="Meiryo" charset="-128"/>
                <a:ea typeface="Meiryo" charset="-128"/>
                <a:cs typeface="AoyagiKouzanFontT"/>
              </a:rPr>
              <a:t>   </a:t>
            </a:r>
            <a:r>
              <a:rPr lang="ja-JP" altLang="en-US" sz="1600" b="1" spc="-16" dirty="0">
                <a:latin typeface="Meiryo" charset="-128"/>
                <a:ea typeface="Meiryo" charset="-128"/>
                <a:cs typeface="AoyagiKouzanFontT"/>
              </a:rPr>
              <a:t>スクロールする</a:t>
            </a:r>
            <a:endParaRPr lang="en-US" altLang="ja-JP" sz="1600" b="1" spc="-16" dirty="0">
              <a:latin typeface="Meiryo" charset="-128"/>
              <a:ea typeface="Meiryo" charset="-128"/>
              <a:cs typeface="AoyagiKouzanFont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637E43-AFB9-DB97-6DE2-D8E55320D91A}"/>
              </a:ext>
            </a:extLst>
          </p:cNvPr>
          <p:cNvSpPr txBox="1"/>
          <p:nvPr/>
        </p:nvSpPr>
        <p:spPr>
          <a:xfrm>
            <a:off x="4358716" y="1772816"/>
            <a:ext cx="2301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17600"/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➐</a:t>
            </a:r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確認事項に同意する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際はチェックを入れ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  <a:p>
            <a:pPr indent="-417600"/>
            <a:r>
              <a:rPr lang="ja-JP" altLang="en-US" sz="1600" b="1" spc="-16" dirty="0">
                <a:latin typeface="メイリオ" panose="020B0604030504040204" pitchFamily="50" charset="-128"/>
                <a:ea typeface="メイリオ" panose="020B0604030504040204" pitchFamily="50" charset="-128"/>
                <a:cs typeface="AoyagiKouzanFontT"/>
              </a:rPr>
              <a:t>　「登録」を押す</a:t>
            </a:r>
            <a:endParaRPr lang="en-US" altLang="ja-JP" sz="1600" b="1" spc="-16" dirty="0">
              <a:latin typeface="メイリオ" panose="020B0604030504040204" pitchFamily="50" charset="-128"/>
              <a:ea typeface="メイリオ" panose="020B0604030504040204" pitchFamily="50" charset="-128"/>
              <a:cs typeface="AoyagiKouzanFontT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D384B00-53BE-AF96-1E2A-F6195DE3BAFA}"/>
              </a:ext>
            </a:extLst>
          </p:cNvPr>
          <p:cNvSpPr txBox="1"/>
          <p:nvPr/>
        </p:nvSpPr>
        <p:spPr>
          <a:xfrm>
            <a:off x="395535" y="1772816"/>
            <a:ext cx="2187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❺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本人確認完了の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表示が出たら</a:t>
            </a:r>
            <a:b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「次へ」を押す</a:t>
            </a:r>
          </a:p>
        </p:txBody>
      </p:sp>
      <p:sp>
        <p:nvSpPr>
          <p:cNvPr id="8" name="上矢印 68">
            <a:extLst>
              <a:ext uri="{FF2B5EF4-FFF2-40B4-BE49-F238E27FC236}">
                <a16:creationId xmlns:a16="http://schemas.microsoft.com/office/drawing/2014/main" id="{56C5E202-7D02-04E1-3D62-19471B828558}"/>
              </a:ext>
            </a:extLst>
          </p:cNvPr>
          <p:cNvSpPr>
            <a:spLocks noChangeAspect="1"/>
          </p:cNvSpPr>
          <p:nvPr/>
        </p:nvSpPr>
        <p:spPr>
          <a:xfrm>
            <a:off x="3203848" y="3988733"/>
            <a:ext cx="631902" cy="1811843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65C7E3-215B-F69F-904E-227109C448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4" t="56808" r="224" b="4247"/>
          <a:stretch/>
        </p:blipFill>
        <p:spPr>
          <a:xfrm>
            <a:off x="4636614" y="2936612"/>
            <a:ext cx="1886600" cy="3300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87D909E-88E8-8725-70FA-EC5D9369622A}"/>
              </a:ext>
            </a:extLst>
          </p:cNvPr>
          <p:cNvSpPr/>
          <p:nvPr/>
        </p:nvSpPr>
        <p:spPr>
          <a:xfrm>
            <a:off x="1446924" y="5586959"/>
            <a:ext cx="926736" cy="362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D83A9FB-81C3-2042-E016-A715D21A29C5}"/>
              </a:ext>
            </a:extLst>
          </p:cNvPr>
          <p:cNvSpPr/>
          <p:nvPr/>
        </p:nvSpPr>
        <p:spPr>
          <a:xfrm>
            <a:off x="4632881" y="5123307"/>
            <a:ext cx="443176" cy="321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B5C7808-3BCE-B7A0-BC6E-0AA6C8C5EBC2}"/>
              </a:ext>
            </a:extLst>
          </p:cNvPr>
          <p:cNvSpPr/>
          <p:nvPr/>
        </p:nvSpPr>
        <p:spPr>
          <a:xfrm>
            <a:off x="6770256" y="5706968"/>
            <a:ext cx="1883340" cy="2915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7EAE08F-3CDF-0D30-4D5D-D3CD287EED6C}"/>
              </a:ext>
            </a:extLst>
          </p:cNvPr>
          <p:cNvSpPr/>
          <p:nvPr/>
        </p:nvSpPr>
        <p:spPr>
          <a:xfrm>
            <a:off x="4632881" y="5426058"/>
            <a:ext cx="1890333" cy="379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字幕 14">
            <a:extLst>
              <a:ext uri="{FF2B5EF4-FFF2-40B4-BE49-F238E27FC236}">
                <a16:creationId xmlns:a16="http://schemas.microsoft.com/office/drawing/2014/main" id="{D105693B-829B-DADA-973E-1AFF8951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12776"/>
            <a:ext cx="8384676" cy="306889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マイナンバーカードを読み取り本人確認に進みます。</a:t>
            </a:r>
          </a:p>
        </p:txBody>
      </p:sp>
      <p:grpSp>
        <p:nvGrpSpPr>
          <p:cNvPr id="41" name="図形グループ 25">
            <a:extLst>
              <a:ext uri="{FF2B5EF4-FFF2-40B4-BE49-F238E27FC236}">
                <a16:creationId xmlns:a16="http://schemas.microsoft.com/office/drawing/2014/main" id="{F7CF62D9-6FAA-7A46-59AA-80F0B479F829}"/>
              </a:ext>
            </a:extLst>
          </p:cNvPr>
          <p:cNvGrpSpPr/>
          <p:nvPr/>
        </p:nvGrpSpPr>
        <p:grpSpPr>
          <a:xfrm>
            <a:off x="2685398" y="3696345"/>
            <a:ext cx="595035" cy="584775"/>
            <a:chOff x="7368792" y="2507809"/>
            <a:chExt cx="595035" cy="584775"/>
          </a:xfrm>
        </p:grpSpPr>
        <p:sp>
          <p:nvSpPr>
            <p:cNvPr id="42" name="円/楕円 26">
              <a:extLst>
                <a:ext uri="{FF2B5EF4-FFF2-40B4-BE49-F238E27FC236}">
                  <a16:creationId xmlns:a16="http://schemas.microsoft.com/office/drawing/2014/main" id="{CBD84E7B-9C97-B99A-E8A5-5801E3822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8126" y="2583048"/>
              <a:ext cx="432319" cy="432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71D7BD88-5D7A-7479-F772-62D68D6B3208}"/>
                </a:ext>
              </a:extLst>
            </p:cNvPr>
            <p:cNvSpPr/>
            <p:nvPr/>
          </p:nvSpPr>
          <p:spPr>
            <a:xfrm>
              <a:off x="7368792" y="250780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❻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4" name="図形グループ 28">
            <a:extLst>
              <a:ext uri="{FF2B5EF4-FFF2-40B4-BE49-F238E27FC236}">
                <a16:creationId xmlns:a16="http://schemas.microsoft.com/office/drawing/2014/main" id="{A95108A7-7AD3-F102-80BB-4FC9B7B2AE1E}"/>
              </a:ext>
            </a:extLst>
          </p:cNvPr>
          <p:cNvGrpSpPr/>
          <p:nvPr/>
        </p:nvGrpSpPr>
        <p:grpSpPr>
          <a:xfrm>
            <a:off x="1144307" y="5099428"/>
            <a:ext cx="595035" cy="584775"/>
            <a:chOff x="7464985" y="2673548"/>
            <a:chExt cx="595035" cy="584775"/>
          </a:xfrm>
        </p:grpSpPr>
        <p:sp>
          <p:nvSpPr>
            <p:cNvPr id="45" name="円/楕円 29">
              <a:extLst>
                <a:ext uri="{FF2B5EF4-FFF2-40B4-BE49-F238E27FC236}">
                  <a16:creationId xmlns:a16="http://schemas.microsoft.com/office/drawing/2014/main" id="{784433F4-418B-37DB-6F29-021287A8FD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2811EB0-6B69-80C3-4086-4615378078DF}"/>
                </a:ext>
              </a:extLst>
            </p:cNvPr>
            <p:cNvSpPr/>
            <p:nvPr/>
          </p:nvSpPr>
          <p:spPr>
            <a:xfrm>
              <a:off x="7464985" y="267354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❺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47" name="図形グループ 25">
            <a:extLst>
              <a:ext uri="{FF2B5EF4-FFF2-40B4-BE49-F238E27FC236}">
                <a16:creationId xmlns:a16="http://schemas.microsoft.com/office/drawing/2014/main" id="{AB77EDC4-1B21-65F9-2D2B-9B6D7B360C27}"/>
              </a:ext>
            </a:extLst>
          </p:cNvPr>
          <p:cNvGrpSpPr/>
          <p:nvPr/>
        </p:nvGrpSpPr>
        <p:grpSpPr>
          <a:xfrm>
            <a:off x="4636614" y="4581858"/>
            <a:ext cx="595035" cy="584775"/>
            <a:chOff x="7368791" y="2507809"/>
            <a:chExt cx="595035" cy="584775"/>
          </a:xfrm>
        </p:grpSpPr>
        <p:sp>
          <p:nvSpPr>
            <p:cNvPr id="48" name="円/楕円 26">
              <a:extLst>
                <a:ext uri="{FF2B5EF4-FFF2-40B4-BE49-F238E27FC236}">
                  <a16:creationId xmlns:a16="http://schemas.microsoft.com/office/drawing/2014/main" id="{C27EFE74-868C-984A-AE7D-BD97462C34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8126" y="2583048"/>
              <a:ext cx="432319" cy="432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791B585F-0AAA-C8D8-42BF-86CB711EFBCC}"/>
                </a:ext>
              </a:extLst>
            </p:cNvPr>
            <p:cNvSpPr/>
            <p:nvPr/>
          </p:nvSpPr>
          <p:spPr>
            <a:xfrm>
              <a:off x="7368791" y="250780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➐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50" name="図形グループ 25">
            <a:extLst>
              <a:ext uri="{FF2B5EF4-FFF2-40B4-BE49-F238E27FC236}">
                <a16:creationId xmlns:a16="http://schemas.microsoft.com/office/drawing/2014/main" id="{8371F34B-1583-0052-238B-D563D880192C}"/>
              </a:ext>
            </a:extLst>
          </p:cNvPr>
          <p:cNvGrpSpPr/>
          <p:nvPr/>
        </p:nvGrpSpPr>
        <p:grpSpPr>
          <a:xfrm>
            <a:off x="6770255" y="5178106"/>
            <a:ext cx="595035" cy="584775"/>
            <a:chOff x="7368790" y="2507809"/>
            <a:chExt cx="595035" cy="584775"/>
          </a:xfrm>
        </p:grpSpPr>
        <p:sp>
          <p:nvSpPr>
            <p:cNvPr id="51" name="円/楕円 26">
              <a:extLst>
                <a:ext uri="{FF2B5EF4-FFF2-40B4-BE49-F238E27FC236}">
                  <a16:creationId xmlns:a16="http://schemas.microsoft.com/office/drawing/2014/main" id="{F13ED5D7-8213-CDBD-C00C-1E4D2400A5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8126" y="2583048"/>
              <a:ext cx="432319" cy="4323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2DFD3040-AB3E-CAB1-CC1E-9FE378EDF029}"/>
                </a:ext>
              </a:extLst>
            </p:cNvPr>
            <p:cNvSpPr/>
            <p:nvPr/>
          </p:nvSpPr>
          <p:spPr>
            <a:xfrm>
              <a:off x="7368790" y="250780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➑</a:t>
              </a:r>
              <a:endParaRPr lang="en-US" altLang="ja-JP" sz="32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91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4-B</a:t>
            </a:r>
            <a:endParaRPr lang="en-US" sz="3600" dirty="0"/>
          </a:p>
        </p:txBody>
      </p:sp>
      <p:pic>
        <p:nvPicPr>
          <p:cNvPr id="7" name="図 6" descr="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006"/>
          <a:stretch/>
        </p:blipFill>
        <p:spPr>
          <a:xfrm>
            <a:off x="7308304" y="3798946"/>
            <a:ext cx="1187992" cy="1537537"/>
          </a:xfrm>
          <a:prstGeom prst="rect">
            <a:avLst/>
          </a:prstGeom>
        </p:spPr>
      </p:pic>
      <p:sp>
        <p:nvSpPr>
          <p:cNvPr id="14" name="サブタイトル 2" descr="&#10;"/>
          <p:cNvSpPr>
            <a:spLocks noGrp="1"/>
          </p:cNvSpPr>
          <p:nvPr>
            <p:ph type="subTitle" idx="1"/>
          </p:nvPr>
        </p:nvSpPr>
        <p:spPr>
          <a:xfrm>
            <a:off x="1771210" y="1403293"/>
            <a:ext cx="6858000" cy="1655762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 dirty="0"/>
              <a:t>公金受取口座登録制度の詳細やよくある質問、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 dirty="0"/>
              <a:t>公金受取口座登録が可能な金融機関などは</a:t>
            </a:r>
            <a:r>
              <a:rPr lang="ja-JP" altLang="en-US" spc="-1000" dirty="0"/>
              <a:t>、</a:t>
            </a:r>
            <a:endParaRPr lang="en-US" altLang="ja-JP" spc="-10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 dirty="0"/>
              <a:t>以下のサイトをご参照ください。</a:t>
            </a:r>
            <a:endParaRPr lang="en-US" altLang="ja-JP" sz="2000" kern="1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</a:rPr>
              <a:t>①公金受取口座登録制</a:t>
            </a:r>
            <a:r>
              <a:rPr kumimoji="1" lang="ja-JP" altLang="en-US" sz="2000" b="1" i="0" u="none" strike="noStrike" kern="100" cap="none" spc="-7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</a:rPr>
              <a:t>度</a:t>
            </a:r>
            <a:r>
              <a:rPr kumimoji="1" lang="ja-JP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</a:rPr>
              <a:t>（詳細やよくある質問）</a:t>
            </a:r>
            <a:endParaRPr kumimoji="1" lang="ja-JP" altLang="ja-JP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4"/>
              </a:rPr>
              <a:t>https://www.digital.go.jp/policies/account_registration/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ja-JP" altLang="en-US" sz="2000" kern="100" dirty="0"/>
              <a:t>②公金受取口座登録が可能な金融機関</a:t>
            </a:r>
            <a:endParaRPr lang="ja-JP" altLang="ja-JP" sz="2000" kern="1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ja-JP" sz="12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  <a:hlinkClick r:id="rId5"/>
              </a:rPr>
              <a:t>https://www.digital.go.jp/policies/account_registration_finance/</a:t>
            </a:r>
            <a:endParaRPr kumimoji="1" lang="en-US" altLang="ja-JP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charset="-128"/>
              <a:ea typeface="Meiryo" charset="-128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ctrTitle"/>
          </p:nvPr>
        </p:nvSpPr>
        <p:spPr>
          <a:xfrm>
            <a:off x="1767718" y="330677"/>
            <a:ext cx="6340197" cy="991041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公金受取口座登録制度の詳細や</a:t>
            </a:r>
            <a:br>
              <a:rPr lang="en-US" altLang="ja-JP" dirty="0"/>
            </a:br>
            <a:r>
              <a:rPr lang="ja-JP" altLang="en-US" dirty="0"/>
              <a:t>登録が可能な金融機関の確認方法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7" name="図 16" descr="公金受取口座登録が可能な金融機関のQRコード">
            <a:extLst>
              <a:ext uri="{FF2B5EF4-FFF2-40B4-BE49-F238E27FC236}">
                <a16:creationId xmlns:a16="http://schemas.microsoft.com/office/drawing/2014/main" id="{3F011F4B-F819-4697-AA3A-9E2BC58CB0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27" y="4789027"/>
            <a:ext cx="1094911" cy="1094911"/>
          </a:xfrm>
          <a:prstGeom prst="rect">
            <a:avLst/>
          </a:prstGeom>
        </p:spPr>
      </p:pic>
      <p:pic>
        <p:nvPicPr>
          <p:cNvPr id="18" name="図 17" descr="公金受取口座登録制度の詳細やよくある質問のQRコード">
            <a:extLst>
              <a:ext uri="{FF2B5EF4-FFF2-40B4-BE49-F238E27FC236}">
                <a16:creationId xmlns:a16="http://schemas.microsoft.com/office/drawing/2014/main" id="{079F8D2D-D3E6-4C1C-8646-4AC4479EC8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69" y="3068960"/>
            <a:ext cx="1094911" cy="109491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D640B8-A38E-0406-5319-4740C1B3FB26}"/>
              </a:ext>
            </a:extLst>
          </p:cNvPr>
          <p:cNvSpPr txBox="1"/>
          <p:nvPr/>
        </p:nvSpPr>
        <p:spPr>
          <a:xfrm>
            <a:off x="177335" y="300029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1BC0D9-C8EF-D669-B3C4-C26D3109A92A}"/>
              </a:ext>
            </a:extLst>
          </p:cNvPr>
          <p:cNvSpPr txBox="1"/>
          <p:nvPr/>
        </p:nvSpPr>
        <p:spPr>
          <a:xfrm>
            <a:off x="172294" y="472251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6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56684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1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マイナポータルを</a:t>
            </a:r>
            <a:endParaRPr lang="en-US" altLang="ja-JP" sz="4800" dirty="0">
              <a:solidFill>
                <a:srgbClr val="009650"/>
              </a:solidFill>
            </a:endParaRPr>
          </a:p>
          <a:p>
            <a:r>
              <a:rPr lang="en-US" altLang="ja-JP" sz="4800" dirty="0">
                <a:solidFill>
                  <a:srgbClr val="009650"/>
                </a:solidFill>
              </a:rPr>
              <a:t> </a:t>
            </a:r>
            <a:r>
              <a:rPr lang="ja-JP" altLang="en-US" sz="4800" dirty="0">
                <a:solidFill>
                  <a:srgbClr val="009650"/>
                </a:solidFill>
              </a:rPr>
              <a:t>知りましょう</a:t>
            </a:r>
            <a:endParaRPr lang="en-US" altLang="ja-JP" sz="4800" dirty="0">
              <a:solidFill>
                <a:srgbClr val="009650"/>
              </a:solidFill>
            </a:endParaRPr>
          </a:p>
        </p:txBody>
      </p:sp>
      <p:pic>
        <p:nvPicPr>
          <p:cNvPr id="6" name="図 5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84" y="3687867"/>
            <a:ext cx="1292235" cy="23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6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D03262-4CEF-A97F-1759-7BF43AE7AA10}"/>
              </a:ext>
            </a:extLst>
          </p:cNvPr>
          <p:cNvSpPr txBox="1"/>
          <p:nvPr/>
        </p:nvSpPr>
        <p:spPr>
          <a:xfrm>
            <a:off x="2426628" y="2941577"/>
            <a:ext cx="6522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600" b="0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❶</a:t>
            </a:r>
            <a:r>
              <a:rPr lang="ja-JP" altLang="en-US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マイナンバーカード対応のスマートフォンが必要です。 </a:t>
            </a:r>
            <a:endParaRPr lang="en-US" altLang="ja-JP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パソコンを使用する場合は、マイナンバーカード対応の</a:t>
            </a:r>
            <a:r>
              <a:rPr lang="en-US" altLang="ja-JP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r>
              <a:rPr lang="ja-JP" altLang="en-US" sz="120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カードリーダーが必要です。</a:t>
            </a:r>
            <a:endParaRPr lang="en-US" altLang="ja-JP" sz="1200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4625" indent="-174625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❷</a:t>
            </a:r>
            <a:r>
              <a:rPr lang="ja-JP" altLang="en-US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ログインの際に、利用者証明用電子証明書のパスワード（数字４桁）が必要です。　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6700" indent="-266700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パスワードは</a:t>
            </a:r>
            <a:r>
              <a:rPr lang="en-US" altLang="ja-JP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回連続で間違えるとロックがかかって</a:t>
            </a:r>
            <a:r>
              <a:rPr lang="ja-JP" altLang="en-US" sz="1200" b="1" i="0" dirty="0" err="1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ま</a:t>
            </a:r>
            <a:r>
              <a:rPr lang="ja-JP" altLang="en-US" sz="12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いますので、正しいパスワードを事前に確認してから入力してください。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0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66700" indent="-266700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❸</a:t>
            </a:r>
            <a:r>
              <a:rPr lang="ja-JP" altLang="en-US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パスワードを正しく入力した後、マイナンバーカードをスマートフォンにかざすことでマイナポータルを利用することができます。</a:t>
            </a:r>
            <a:endParaRPr lang="en-US" altLang="ja-JP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4288353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マイナポータルとは？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1-A</a:t>
            </a:r>
            <a:endParaRPr lang="en-US" sz="3600" dirty="0"/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330E11E2-3449-064B-21C4-B134577C0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70" y="1440000"/>
            <a:ext cx="8806530" cy="1313180"/>
          </a:xfrm>
        </p:spPr>
        <p:txBody>
          <a:bodyPr wrap="square" numCol="1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マイナポータルとは</a:t>
            </a:r>
            <a:r>
              <a:rPr lang="ja-JP" altLang="en-US" sz="2000" spc="-1000" dirty="0"/>
              <a:t>、</a:t>
            </a:r>
            <a:r>
              <a:rPr lang="ja-JP" altLang="en-US" sz="2000" dirty="0"/>
              <a:t>政府が運営するオンラインサービスです。</a:t>
            </a:r>
            <a:endParaRPr lang="en-US" altLang="ja-JP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ja-JP" altLang="en-US" sz="2000" dirty="0"/>
              <a:t>子育てや介護をはじめとする行政サービスの検索やオンライン申請ができたり</a:t>
            </a:r>
            <a:r>
              <a:rPr lang="ja-JP" altLang="en-US" sz="2000" spc="-1000" dirty="0"/>
              <a:t>、</a:t>
            </a:r>
            <a:r>
              <a:rPr lang="ja-JP" altLang="en-US" sz="2000" dirty="0"/>
              <a:t>行政からのお知らせを受取ることができる自分専用サイトです。</a:t>
            </a:r>
            <a:endParaRPr lang="en-US" altLang="ja-JP" sz="20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altLang="ja-JP" sz="1100" dirty="0"/>
          </a:p>
        </p:txBody>
      </p:sp>
      <p:pic>
        <p:nvPicPr>
          <p:cNvPr id="12" name="図 11" descr="マイナちゃんのイラスト">
            <a:extLst>
              <a:ext uri="{FF2B5EF4-FFF2-40B4-BE49-F238E27FC236}">
                <a16:creationId xmlns:a16="http://schemas.microsoft.com/office/drawing/2014/main" id="{4A35FC13-5736-D16E-C7A6-FA7A03BA7E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4425" y="230153"/>
            <a:ext cx="649113" cy="949284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6DB20AF-8966-BF8A-C4DC-F581ACDE0F3D}"/>
              </a:ext>
            </a:extLst>
          </p:cNvPr>
          <p:cNvSpPr/>
          <p:nvPr/>
        </p:nvSpPr>
        <p:spPr>
          <a:xfrm>
            <a:off x="2669475" y="2765993"/>
            <a:ext cx="4032448" cy="351169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マイナポータルを利用するには</a:t>
            </a:r>
            <a:endParaRPr lang="en-US" altLang="ja-JP" sz="7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3EA3936-C490-4486-9207-E158B28CF753}"/>
              </a:ext>
            </a:extLst>
          </p:cNvPr>
          <p:cNvGrpSpPr/>
          <p:nvPr/>
        </p:nvGrpSpPr>
        <p:grpSpPr>
          <a:xfrm>
            <a:off x="435499" y="2787406"/>
            <a:ext cx="1977447" cy="3348528"/>
            <a:chOff x="435499" y="2787406"/>
            <a:chExt cx="1977447" cy="334852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FCBFE20-BCEF-4932-8733-47A72529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181" y="2830124"/>
              <a:ext cx="1963765" cy="3305810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099AC62-440C-46B6-8485-F96CD7DF445F}"/>
                </a:ext>
              </a:extLst>
            </p:cNvPr>
            <p:cNvSpPr/>
            <p:nvPr/>
          </p:nvSpPr>
          <p:spPr>
            <a:xfrm>
              <a:off x="435499" y="2787406"/>
              <a:ext cx="1963765" cy="33485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667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519460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マイナポータルでできること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1427535"/>
            <a:ext cx="8640961" cy="433965"/>
          </a:xfr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altLang="ja-JP" dirty="0"/>
              <a:t>3</a:t>
            </a:r>
            <a:r>
              <a:rPr lang="ja-JP" altLang="en-US" dirty="0"/>
              <a:t>つのタブとメニューで構成されます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1-B</a:t>
            </a:r>
            <a:endParaRPr lang="en-US" sz="36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4C384BB-5503-FCA8-0CAD-FCA0B920A5BB}"/>
              </a:ext>
            </a:extLst>
          </p:cNvPr>
          <p:cNvSpPr txBox="1"/>
          <p:nvPr/>
        </p:nvSpPr>
        <p:spPr>
          <a:xfrm>
            <a:off x="289098" y="2595688"/>
            <a:ext cx="2726506" cy="24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自分に必要な情報へ素早くアクセス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F2F5323-166E-9E50-5F23-912E7BC1E3A1}"/>
              </a:ext>
            </a:extLst>
          </p:cNvPr>
          <p:cNvCxnSpPr>
            <a:cxnSpLocks/>
          </p:cNvCxnSpPr>
          <p:nvPr/>
        </p:nvCxnSpPr>
        <p:spPr>
          <a:xfrm>
            <a:off x="3059832" y="2276873"/>
            <a:ext cx="0" cy="4044663"/>
          </a:xfrm>
          <a:prstGeom prst="line">
            <a:avLst/>
          </a:prstGeom>
          <a:ln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F351A0-D2CD-0B94-E3EC-D709A364BD98}"/>
              </a:ext>
            </a:extLst>
          </p:cNvPr>
          <p:cNvCxnSpPr>
            <a:cxnSpLocks/>
          </p:cNvCxnSpPr>
          <p:nvPr/>
        </p:nvCxnSpPr>
        <p:spPr>
          <a:xfrm>
            <a:off x="6084168" y="2276872"/>
            <a:ext cx="0" cy="4044664"/>
          </a:xfrm>
          <a:prstGeom prst="line">
            <a:avLst/>
          </a:prstGeom>
          <a:ln>
            <a:solidFill>
              <a:srgbClr val="009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C9E945D-AD54-DFCD-18B8-9067FBE93C89}"/>
              </a:ext>
            </a:extLst>
          </p:cNvPr>
          <p:cNvSpPr/>
          <p:nvPr/>
        </p:nvSpPr>
        <p:spPr>
          <a:xfrm>
            <a:off x="582385" y="2132857"/>
            <a:ext cx="1936626" cy="338703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</a:t>
            </a:r>
            <a:endParaRPr lang="en-US" altLang="ja-JP" sz="8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7E36888-0BA4-1BDE-D8C5-9CD91090CDAE}"/>
              </a:ext>
            </a:extLst>
          </p:cNvPr>
          <p:cNvSpPr/>
          <p:nvPr/>
        </p:nvSpPr>
        <p:spPr>
          <a:xfrm>
            <a:off x="3603687" y="2132857"/>
            <a:ext cx="1936626" cy="338703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やること</a:t>
            </a:r>
            <a:endParaRPr lang="en-US" altLang="ja-JP" sz="8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39F2F30-37A9-F77B-858C-67AE313AE651}"/>
              </a:ext>
            </a:extLst>
          </p:cNvPr>
          <p:cNvSpPr/>
          <p:nvPr/>
        </p:nvSpPr>
        <p:spPr>
          <a:xfrm>
            <a:off x="6624990" y="2132857"/>
            <a:ext cx="1936626" cy="338703"/>
          </a:xfrm>
          <a:prstGeom prst="roundRect">
            <a:avLst>
              <a:gd name="adj" fmla="val 50000"/>
            </a:avLst>
          </a:prstGeom>
          <a:solidFill>
            <a:srgbClr val="009650"/>
          </a:solidFill>
          <a:ln>
            <a:solidFill>
              <a:srgbClr val="0096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さがす</a:t>
            </a:r>
            <a:endParaRPr lang="en-US" altLang="ja-JP" sz="800" b="1" i="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8" name="図 5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77E7F21-0BC8-E6D5-9D6D-954D27CBA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3" b="16548"/>
          <a:stretch/>
        </p:blipFill>
        <p:spPr>
          <a:xfrm>
            <a:off x="674030" y="3068960"/>
            <a:ext cx="180973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図 6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4A06234-7A47-37A8-CBFD-00E84AA9F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3" b="16548"/>
          <a:stretch/>
        </p:blipFill>
        <p:spPr>
          <a:xfrm>
            <a:off x="6660233" y="3072842"/>
            <a:ext cx="1809737" cy="3096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図 6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51073D4-743A-203D-B22A-3327E566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93" b="16548"/>
          <a:stretch/>
        </p:blipFill>
        <p:spPr>
          <a:xfrm>
            <a:off x="3683345" y="3068960"/>
            <a:ext cx="1809738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6A973A-ADEF-D156-BE81-532EEEE83468}"/>
              </a:ext>
            </a:extLst>
          </p:cNvPr>
          <p:cNvSpPr txBox="1"/>
          <p:nvPr/>
        </p:nvSpPr>
        <p:spPr>
          <a:xfrm>
            <a:off x="6230050" y="2595688"/>
            <a:ext cx="2726506" cy="248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必要なサービス、手続き、情報を発見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8D36B40-9707-3221-814A-486CBAB6C4D6}"/>
              </a:ext>
            </a:extLst>
          </p:cNvPr>
          <p:cNvSpPr txBox="1"/>
          <p:nvPr/>
        </p:nvSpPr>
        <p:spPr>
          <a:xfrm>
            <a:off x="3224961" y="2595688"/>
            <a:ext cx="2726506" cy="4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やるべきことをまとめて管理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1100" b="1" dirty="0">
                <a:latin typeface="Meiryo" charset="-128"/>
                <a:ea typeface="Meiryo" charset="-128"/>
                <a:cs typeface="Meiryo" charset="-128"/>
              </a:rPr>
              <a:t>忘れずに管理</a:t>
            </a:r>
            <a:endParaRPr lang="en-US" altLang="ja-JP" sz="11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D6E68803-FC6C-DCF0-7040-E4523900F513}"/>
              </a:ext>
            </a:extLst>
          </p:cNvPr>
          <p:cNvSpPr/>
          <p:nvPr/>
        </p:nvSpPr>
        <p:spPr>
          <a:xfrm>
            <a:off x="791580" y="5868035"/>
            <a:ext cx="3960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D5C168C-2FD6-A6CA-E0FD-E4D3D2F0DE54}"/>
              </a:ext>
            </a:extLst>
          </p:cNvPr>
          <p:cNvSpPr/>
          <p:nvPr/>
        </p:nvSpPr>
        <p:spPr>
          <a:xfrm>
            <a:off x="4404104" y="5877272"/>
            <a:ext cx="3960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5308DFA-3B72-C185-81E0-56C8DA14B5C8}"/>
              </a:ext>
            </a:extLst>
          </p:cNvPr>
          <p:cNvSpPr/>
          <p:nvPr/>
        </p:nvSpPr>
        <p:spPr>
          <a:xfrm>
            <a:off x="7956284" y="5877272"/>
            <a:ext cx="396044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29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67718" y="521210"/>
            <a:ext cx="5519460" cy="547842"/>
          </a:xfrm>
        </p:spPr>
        <p:txBody>
          <a:bodyPr wrap="none">
            <a:spAutoFit/>
          </a:bodyPr>
          <a:lstStyle/>
          <a:p>
            <a:r>
              <a:rPr lang="ja-JP" altLang="en-US" dirty="0"/>
              <a:t>マイナポータルの利用の手順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7600" y="1383159"/>
            <a:ext cx="7750840" cy="461665"/>
          </a:xfr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dirty="0"/>
              <a:t>次ページから</a:t>
            </a:r>
            <a:r>
              <a:rPr lang="ja-JP" altLang="en-US" spc="-1000" dirty="0"/>
              <a:t>、</a:t>
            </a:r>
            <a:r>
              <a:rPr lang="ja-JP" altLang="en-US" dirty="0"/>
              <a:t>以下の順番で操作のご説明いたします。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1-C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872192" y="2135907"/>
            <a:ext cx="6660000" cy="1260000"/>
          </a:xfrm>
          <a:prstGeom prst="rect">
            <a:avLst/>
          </a:prstGeom>
          <a:solidFill>
            <a:srgbClr val="FFFFCC"/>
          </a:solidFill>
          <a:ln>
            <a:solidFill>
              <a:srgbClr val="00965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21749" y="1898829"/>
            <a:ext cx="3600000" cy="540000"/>
          </a:xfrm>
          <a:prstGeom prst="rect">
            <a:avLst/>
          </a:prstGeom>
          <a:solidFill>
            <a:srgbClr val="0096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873540" y="3784802"/>
            <a:ext cx="6660000" cy="1260000"/>
          </a:xfrm>
          <a:prstGeom prst="rect">
            <a:avLst/>
          </a:prstGeom>
          <a:solidFill>
            <a:srgbClr val="FFFFCC"/>
          </a:solidFill>
          <a:ln>
            <a:solidFill>
              <a:srgbClr val="00965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82910" y="2533111"/>
            <a:ext cx="6845869" cy="70788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マイナポータルアプリのインストール</a:t>
            </a:r>
          </a:p>
          <a:p>
            <a:r>
              <a:rPr lang="ja-JP" altLang="en-US" sz="20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 </a:t>
            </a:r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マイナポータルにログイ</a:t>
            </a:r>
            <a:r>
              <a:rPr lang="ja-JP" altLang="en-US" sz="2000" b="1" spc="-500" dirty="0">
                <a:latin typeface="Meiryo" charset="-128"/>
                <a:ea typeface="Meiryo" charset="-128"/>
                <a:cs typeface="Meiryo" charset="-128"/>
              </a:rPr>
              <a:t>ン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（利用者証明用電子証明書の認証）</a:t>
            </a:r>
            <a:endParaRPr lang="ja-JP" altLang="en-US" sz="14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3745" y="1976506"/>
            <a:ext cx="356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マイナポータル利用準備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82909" y="4181847"/>
            <a:ext cx="6641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Meiryo" charset="-128"/>
                <a:ea typeface="Meiryo" charset="-128"/>
                <a:cs typeface="Meiryo" charset="-128"/>
              </a:rPr>
              <a:t>健康保険証利用の登録と公金受取口座の登録をしてみましょう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264E6EE-5DD0-4D4D-A139-C52FD7846B6B}"/>
              </a:ext>
            </a:extLst>
          </p:cNvPr>
          <p:cNvGrpSpPr/>
          <p:nvPr/>
        </p:nvGrpSpPr>
        <p:grpSpPr>
          <a:xfrm>
            <a:off x="633745" y="3541743"/>
            <a:ext cx="5401726" cy="540000"/>
            <a:chOff x="621371" y="3910549"/>
            <a:chExt cx="5401726" cy="540000"/>
          </a:xfrm>
        </p:grpSpPr>
        <p:sp>
          <p:nvSpPr>
            <p:cNvPr id="10" name="正方形/長方形 9"/>
            <p:cNvSpPr/>
            <p:nvPr/>
          </p:nvSpPr>
          <p:spPr>
            <a:xfrm>
              <a:off x="623097" y="3910549"/>
              <a:ext cx="5400000" cy="540000"/>
            </a:xfrm>
            <a:prstGeom prst="rect">
              <a:avLst/>
            </a:prstGeom>
            <a:solidFill>
              <a:srgbClr val="0096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21371" y="3986108"/>
              <a:ext cx="54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Meiryo" charset="-128"/>
                  <a:ea typeface="Meiryo" charset="-128"/>
                  <a:cs typeface="Meiryo" charset="-128"/>
                </a:rPr>
                <a:t>マイナポータルのサービスの利用</a:t>
              </a:r>
            </a:p>
          </p:txBody>
        </p:sp>
      </p:grpSp>
      <p:pic>
        <p:nvPicPr>
          <p:cNvPr id="20" name="図 19" descr="いいねをするマイナちゃんのイラスト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85" y="4480733"/>
            <a:ext cx="1164426" cy="1492777"/>
          </a:xfrm>
          <a:prstGeom prst="rect">
            <a:avLst/>
          </a:prstGeom>
        </p:spPr>
      </p:pic>
      <p:sp>
        <p:nvSpPr>
          <p:cNvPr id="21" name="矢印: 下 20">
            <a:extLst>
              <a:ext uri="{FF2B5EF4-FFF2-40B4-BE49-F238E27FC236}">
                <a16:creationId xmlns:a16="http://schemas.microsoft.com/office/drawing/2014/main" id="{1C4D8A37-EFD2-4BB1-9FEE-F5E0996849AD}"/>
              </a:ext>
            </a:extLst>
          </p:cNvPr>
          <p:cNvSpPr/>
          <p:nvPr/>
        </p:nvSpPr>
        <p:spPr>
          <a:xfrm>
            <a:off x="899592" y="2510045"/>
            <a:ext cx="484632" cy="846947"/>
          </a:xfrm>
          <a:prstGeom prst="downArrow">
            <a:avLst/>
          </a:prstGeom>
          <a:solidFill>
            <a:srgbClr val="009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5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 txBox="1">
            <a:spLocks/>
          </p:cNvSpPr>
          <p:nvPr/>
        </p:nvSpPr>
        <p:spPr>
          <a:xfrm>
            <a:off x="1777236" y="311581"/>
            <a:ext cx="6840000" cy="360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14000" dirty="0">
                <a:solidFill>
                  <a:srgbClr val="009650"/>
                </a:solidFill>
              </a:rPr>
              <a:t>2</a:t>
            </a:r>
            <a:endParaRPr lang="ja-JP" altLang="en-US" sz="140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マイナポータル利用の</a:t>
            </a:r>
            <a:endParaRPr lang="en-US" altLang="ja-JP" sz="4800" dirty="0">
              <a:solidFill>
                <a:srgbClr val="009650"/>
              </a:solidFill>
            </a:endParaRPr>
          </a:p>
          <a:p>
            <a:r>
              <a:rPr lang="ja-JP" altLang="en-US" sz="4800" dirty="0">
                <a:solidFill>
                  <a:srgbClr val="009650"/>
                </a:solidFill>
              </a:rPr>
              <a:t>準備をしましょう</a:t>
            </a:r>
          </a:p>
        </p:txBody>
      </p:sp>
      <p:pic>
        <p:nvPicPr>
          <p:cNvPr id="5" name="図 4" descr="スマートフォンを使っているマイナちゃんのイラスト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84" y="3687867"/>
            <a:ext cx="1292235" cy="23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770127" y="289506"/>
            <a:ext cx="6886822" cy="991041"/>
          </a:xfrm>
        </p:spPr>
        <p:txBody>
          <a:bodyPr vert="horz" wrap="none">
            <a:spAutoFit/>
          </a:bodyPr>
          <a:lstStyle/>
          <a:p>
            <a:r>
              <a:rPr lang="ja-JP" altLang="en-US" dirty="0"/>
              <a:t>マイナポータルアプリの入手 および</a:t>
            </a:r>
            <a:br>
              <a:rPr lang="en-US" altLang="ja-JP" dirty="0"/>
            </a:br>
            <a:r>
              <a:rPr lang="ja-JP" altLang="en-US" dirty="0"/>
              <a:t>インストールのしかた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A0D5277-FC88-45C0-8B9E-C1A538617A34}"/>
              </a:ext>
            </a:extLst>
          </p:cNvPr>
          <p:cNvSpPr txBox="1"/>
          <p:nvPr/>
        </p:nvSpPr>
        <p:spPr>
          <a:xfrm>
            <a:off x="5868144" y="813308"/>
            <a:ext cx="24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＜</a:t>
            </a:r>
            <a:r>
              <a:rPr lang="en-US" altLang="ja-JP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Android</a:t>
            </a:r>
            <a:r>
              <a:rPr lang="ja-JP" altLang="en-US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の場合＞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597D4C4F-406A-468C-9625-81D0E0B1D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04" y="1484824"/>
            <a:ext cx="8384676" cy="36000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2600" dirty="0"/>
              <a:t>マイナポータルアプリ</a:t>
            </a:r>
            <a:r>
              <a:rPr lang="ja-JP" altLang="en-US" sz="1700" dirty="0"/>
              <a:t>＜デジタル庁＞</a:t>
            </a:r>
            <a:r>
              <a:rPr lang="ja-JP" altLang="en-US" sz="2600" dirty="0"/>
              <a:t>をインストールします。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127" y="548831"/>
            <a:ext cx="1260000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pPr algn="l"/>
            <a:r>
              <a:rPr lang="en-US" altLang="ja-JP" sz="3600" dirty="0"/>
              <a:t>2-A</a:t>
            </a:r>
            <a:endParaRPr lang="en-US" sz="36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FAE51B1-BC2A-9C64-D0A1-18033CF25FBF}"/>
              </a:ext>
            </a:extLst>
          </p:cNvPr>
          <p:cNvGrpSpPr>
            <a:grpSpLocks noChangeAspect="1"/>
          </p:cNvGrpSpPr>
          <p:nvPr/>
        </p:nvGrpSpPr>
        <p:grpSpPr>
          <a:xfrm>
            <a:off x="6305772" y="2852936"/>
            <a:ext cx="3090974" cy="3090974"/>
            <a:chOff x="8479999" y="-76403"/>
            <a:chExt cx="3839735" cy="3839735"/>
          </a:xfrm>
        </p:grpSpPr>
        <p:pic>
          <p:nvPicPr>
            <p:cNvPr id="11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098934A4-23A0-B78A-7BA2-37A8F5837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9999" y="-76403"/>
              <a:ext cx="3839735" cy="3839735"/>
            </a:xfrm>
            <a:prstGeom prst="rect">
              <a:avLst/>
            </a:prstGeom>
          </p:spPr>
        </p:pic>
        <p:pic>
          <p:nvPicPr>
            <p:cNvPr id="13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587823BC-C5B4-65CB-5E6D-662E1F5C2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341" y="206868"/>
              <a:ext cx="1534337" cy="3204117"/>
            </a:xfrm>
            <a:prstGeom prst="rect">
              <a:avLst/>
            </a:prstGeom>
          </p:spPr>
        </p:pic>
      </p:grpSp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804623F-E394-E4A1-7F8C-87A7471E94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403" y="3094360"/>
            <a:ext cx="1235137" cy="256634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E82C79A-9955-0362-1871-46AD3F4CB294}"/>
              </a:ext>
            </a:extLst>
          </p:cNvPr>
          <p:cNvSpPr txBox="1"/>
          <p:nvPr/>
        </p:nvSpPr>
        <p:spPr>
          <a:xfrm>
            <a:off x="2480070" y="5157192"/>
            <a:ext cx="4899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1613" indent="-201613"/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 マイナポータルアプリ＜デジタル庁＞が見つからない場合は、</a:t>
            </a:r>
            <a:b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OS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が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Android 6.0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以上、ブラウザが</a:t>
            </a:r>
            <a: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  <a:t>Chrome 69</a:t>
            </a: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以上の</a:t>
            </a:r>
            <a:b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条件を満たしていない可能性があります。</a:t>
            </a:r>
            <a:br>
              <a:rPr lang="en-US" altLang="ja-JP" sz="1200" dirty="0">
                <a:latin typeface="Meiryo" charset="-128"/>
                <a:ea typeface="Meiryo" charset="-128"/>
                <a:cs typeface="Meiryo" charset="-128"/>
              </a:rPr>
            </a:br>
            <a:r>
              <a:rPr lang="ja-JP" altLang="en-US" sz="1200" dirty="0">
                <a:latin typeface="Meiryo" charset="-128"/>
                <a:ea typeface="Meiryo" charset="-128"/>
                <a:cs typeface="Meiryo" charset="-128"/>
              </a:rPr>
              <a:t>バージョンアップしてから再度、インストールしてください。</a:t>
            </a:r>
            <a:endParaRPr lang="en-US" altLang="ja-JP" sz="1200" dirty="0">
              <a:latin typeface="Meiryo" charset="-128"/>
              <a:ea typeface="Meiryo" charset="-128"/>
              <a:cs typeface="Meiryo" charset="-128"/>
            </a:endParaRPr>
          </a:p>
          <a:p>
            <a:pPr marL="201613" indent="-201613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サイトへ接続するため別途通信料がかかることがあります。</a:t>
            </a:r>
          </a:p>
          <a:p>
            <a:pPr marL="201613" indent="-201613"/>
            <a:endParaRPr lang="ja-JP" altLang="en-US" sz="1200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E38EC13-F95C-D09B-B7D9-A7B30B149529}"/>
              </a:ext>
            </a:extLst>
          </p:cNvPr>
          <p:cNvGrpSpPr>
            <a:grpSpLocks noChangeAspect="1"/>
          </p:cNvGrpSpPr>
          <p:nvPr/>
        </p:nvGrpSpPr>
        <p:grpSpPr>
          <a:xfrm>
            <a:off x="-180528" y="2852936"/>
            <a:ext cx="3090974" cy="3090974"/>
            <a:chOff x="8479999" y="-76403"/>
            <a:chExt cx="3839735" cy="3839735"/>
          </a:xfrm>
        </p:grpSpPr>
        <p:pic>
          <p:nvPicPr>
            <p:cNvPr id="26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1279B8A3-5212-5AEC-8A91-A0D4422A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79999" y="-76403"/>
              <a:ext cx="3839735" cy="3839735"/>
            </a:xfrm>
            <a:prstGeom prst="rect">
              <a:avLst/>
            </a:prstGeom>
          </p:spPr>
        </p:pic>
        <p:pic>
          <p:nvPicPr>
            <p:cNvPr id="27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1F63E5DE-3317-E8E3-23B3-C6A916CFA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341" y="206868"/>
              <a:ext cx="1534337" cy="3204117"/>
            </a:xfrm>
            <a:prstGeom prst="rect">
              <a:avLst/>
            </a:prstGeom>
          </p:spPr>
        </p:pic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BB6BE51-A21F-0990-9EBD-16A66A8C7C40}"/>
              </a:ext>
            </a:extLst>
          </p:cNvPr>
          <p:cNvSpPr txBox="1"/>
          <p:nvPr/>
        </p:nvSpPr>
        <p:spPr>
          <a:xfrm>
            <a:off x="107504" y="1963358"/>
            <a:ext cx="647342" cy="61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❶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62E46A1-C032-8420-682A-CA318AD18374}"/>
              </a:ext>
            </a:extLst>
          </p:cNvPr>
          <p:cNvSpPr/>
          <p:nvPr/>
        </p:nvSpPr>
        <p:spPr>
          <a:xfrm>
            <a:off x="1059791" y="4596281"/>
            <a:ext cx="291633" cy="31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5432513-CAD9-5D93-6650-A885767177A5}"/>
              </a:ext>
            </a:extLst>
          </p:cNvPr>
          <p:cNvGrpSpPr>
            <a:grpSpLocks noChangeAspect="1"/>
          </p:cNvGrpSpPr>
          <p:nvPr/>
        </p:nvGrpSpPr>
        <p:grpSpPr>
          <a:xfrm>
            <a:off x="1628562" y="3100519"/>
            <a:ext cx="3807534" cy="1903767"/>
            <a:chOff x="2478172" y="2605353"/>
            <a:chExt cx="3090974" cy="1545487"/>
          </a:xfrm>
        </p:grpSpPr>
        <p:pic>
          <p:nvPicPr>
            <p:cNvPr id="32" name="図 4" descr="携帯電話の画面&#10;&#10;説明は自動で生成されたものです">
              <a:extLst>
                <a:ext uri="{FF2B5EF4-FFF2-40B4-BE49-F238E27FC236}">
                  <a16:creationId xmlns:a16="http://schemas.microsoft.com/office/drawing/2014/main" id="{D9182352-4CBC-A7D6-68C6-9ABD33915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50000"/>
            <a:stretch/>
          </p:blipFill>
          <p:spPr>
            <a:xfrm>
              <a:off x="2478172" y="2605353"/>
              <a:ext cx="3090974" cy="1545487"/>
            </a:xfrm>
            <a:prstGeom prst="rect">
              <a:avLst/>
            </a:prstGeom>
          </p:spPr>
        </p:pic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4CF5342-80E1-9CD1-85BB-D1FA1287FE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8761" y="2818726"/>
              <a:ext cx="1252179" cy="1332113"/>
              <a:chOff x="4943006" y="2833384"/>
              <a:chExt cx="1313628" cy="1397485"/>
            </a:xfrm>
          </p:grpSpPr>
          <p:pic>
            <p:nvPicPr>
              <p:cNvPr id="36" name="図 3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AE4082E1-80BC-18AA-3BCD-A1B3730B11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065" b="47838"/>
              <a:stretch/>
            </p:blipFill>
            <p:spPr>
              <a:xfrm>
                <a:off x="4943718" y="2833384"/>
                <a:ext cx="1312916" cy="1397485"/>
              </a:xfrm>
              <a:prstGeom prst="rect">
                <a:avLst/>
              </a:prstGeom>
            </p:spPr>
          </p:pic>
          <p:pic>
            <p:nvPicPr>
              <p:cNvPr id="41" name="図 40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E48BCA4B-9906-824A-0FC3-AA911C1EC8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-8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7377" b="47704"/>
              <a:stretch/>
            </p:blipFill>
            <p:spPr>
              <a:xfrm>
                <a:off x="4943006" y="3236952"/>
                <a:ext cx="1312916" cy="993917"/>
              </a:xfrm>
              <a:prstGeom prst="rect">
                <a:avLst/>
              </a:prstGeom>
            </p:spPr>
          </p:pic>
        </p:grp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B8EE1B0-340C-1027-E44F-3D3842163D99}"/>
              </a:ext>
            </a:extLst>
          </p:cNvPr>
          <p:cNvSpPr/>
          <p:nvPr/>
        </p:nvSpPr>
        <p:spPr>
          <a:xfrm>
            <a:off x="2734007" y="3333600"/>
            <a:ext cx="1057533" cy="31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5D5E9FF-AE74-576C-AC6D-8A9972543758}"/>
              </a:ext>
            </a:extLst>
          </p:cNvPr>
          <p:cNvSpPr txBox="1"/>
          <p:nvPr/>
        </p:nvSpPr>
        <p:spPr>
          <a:xfrm>
            <a:off x="2267744" y="1963358"/>
            <a:ext cx="2354530" cy="61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❷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検索ボックスを押す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ABD2E72-2257-9F93-E8E4-EDC8D2797B30}"/>
              </a:ext>
            </a:extLst>
          </p:cNvPr>
          <p:cNvSpPr txBox="1"/>
          <p:nvPr/>
        </p:nvSpPr>
        <p:spPr>
          <a:xfrm>
            <a:off x="4449547" y="1922609"/>
            <a:ext cx="2394665" cy="94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❸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「マイナポータル」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　　と入力して検索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47" name="図 4" descr="携帯電話の画面&#10;&#10;説明は自動で生成されたものです">
            <a:extLst>
              <a:ext uri="{FF2B5EF4-FFF2-40B4-BE49-F238E27FC236}">
                <a16:creationId xmlns:a16="http://schemas.microsoft.com/office/drawing/2014/main" id="{B00ABCEB-FB94-FCAA-A91C-35074B99D2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000"/>
          <a:stretch/>
        </p:blipFill>
        <p:spPr>
          <a:xfrm>
            <a:off x="3779912" y="3100519"/>
            <a:ext cx="3807534" cy="1903767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3139204-835E-24E3-D5FA-ABC11712B25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82" t="5343" r="15773" b="27506"/>
          <a:stretch/>
        </p:blipFill>
        <p:spPr>
          <a:xfrm>
            <a:off x="779359" y="2508200"/>
            <a:ext cx="294545" cy="306086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D1406B0-BD73-EA63-7CE1-87E45FD99795}"/>
              </a:ext>
            </a:extLst>
          </p:cNvPr>
          <p:cNvSpPr txBox="1"/>
          <p:nvPr/>
        </p:nvSpPr>
        <p:spPr>
          <a:xfrm>
            <a:off x="6660232" y="1922609"/>
            <a:ext cx="229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❹</a:t>
            </a:r>
            <a:r>
              <a:rPr lang="ja-JP" altLang="en-US" sz="16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「インストール</a:t>
            </a:r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」</a:t>
            </a:r>
            <a:endParaRPr lang="en-US" altLang="ja-JP" sz="1600" b="1" spc="-750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spc="-750" dirty="0">
                <a:latin typeface="Meiryo" charset="-128"/>
                <a:ea typeface="Meiryo" charset="-128"/>
                <a:cs typeface="Meiryo" charset="-128"/>
              </a:rPr>
              <a:t>　　　　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50" name="図形グループ 57">
            <a:extLst>
              <a:ext uri="{FF2B5EF4-FFF2-40B4-BE49-F238E27FC236}">
                <a16:creationId xmlns:a16="http://schemas.microsoft.com/office/drawing/2014/main" id="{C4511FE8-143D-0867-49F9-87BE8C34EED5}"/>
              </a:ext>
            </a:extLst>
          </p:cNvPr>
          <p:cNvGrpSpPr/>
          <p:nvPr/>
        </p:nvGrpSpPr>
        <p:grpSpPr>
          <a:xfrm>
            <a:off x="2473294" y="3148205"/>
            <a:ext cx="492443" cy="461665"/>
            <a:chOff x="7516281" y="2673548"/>
            <a:chExt cx="492443" cy="461665"/>
          </a:xfrm>
        </p:grpSpPr>
        <p:sp>
          <p:nvSpPr>
            <p:cNvPr id="51" name="円/楕円 59">
              <a:extLst>
                <a:ext uri="{FF2B5EF4-FFF2-40B4-BE49-F238E27FC236}">
                  <a16:creationId xmlns:a16="http://schemas.microsoft.com/office/drawing/2014/main" id="{DBBC805F-46C4-5B9D-1188-F56606319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5A704D31-10E5-CAF2-EA1E-900BF1882E55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❷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pic>
        <p:nvPicPr>
          <p:cNvPr id="55" name="図 54" descr="検索画面に「マイナポータル」と入力する時の画面の画像">
            <a:extLst>
              <a:ext uri="{FF2B5EF4-FFF2-40B4-BE49-F238E27FC236}">
                <a16:creationId xmlns:a16="http://schemas.microsoft.com/office/drawing/2014/main" id="{890063FA-3836-C672-C58A-8F71C0F149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8" t="2254" r="2579"/>
          <a:stretch/>
        </p:blipFill>
        <p:spPr>
          <a:xfrm>
            <a:off x="4923245" y="3393992"/>
            <a:ext cx="1537417" cy="1603938"/>
          </a:xfrm>
          <a:prstGeom prst="rect">
            <a:avLst/>
          </a:prstGeom>
          <a:ln w="9525">
            <a:solidFill>
              <a:schemeClr val="bg1">
                <a:lumMod val="95000"/>
              </a:schemeClr>
            </a:solidFill>
          </a:ln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3927583-56CD-5AF7-E083-640E9A912E93}"/>
              </a:ext>
            </a:extLst>
          </p:cNvPr>
          <p:cNvSpPr/>
          <p:nvPr/>
        </p:nvSpPr>
        <p:spPr>
          <a:xfrm>
            <a:off x="4923246" y="3333600"/>
            <a:ext cx="1499228" cy="2524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B6E9641-0666-6FBA-A632-291507F555FD}"/>
              </a:ext>
            </a:extLst>
          </p:cNvPr>
          <p:cNvGrpSpPr/>
          <p:nvPr/>
        </p:nvGrpSpPr>
        <p:grpSpPr>
          <a:xfrm>
            <a:off x="4766290" y="3154516"/>
            <a:ext cx="492444" cy="461665"/>
            <a:chOff x="10718372" y="2977010"/>
            <a:chExt cx="492444" cy="461665"/>
          </a:xfrm>
        </p:grpSpPr>
        <p:sp>
          <p:nvSpPr>
            <p:cNvPr id="69" name="円/楕円 40">
              <a:extLst>
                <a:ext uri="{FF2B5EF4-FFF2-40B4-BE49-F238E27FC236}">
                  <a16:creationId xmlns:a16="http://schemas.microsoft.com/office/drawing/2014/main" id="{63C867A1-CD8C-988E-C537-9AE56D8C2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6526" y="3080507"/>
              <a:ext cx="196137" cy="1920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0" name="図形グループ 39">
              <a:extLst>
                <a:ext uri="{FF2B5EF4-FFF2-40B4-BE49-F238E27FC236}">
                  <a16:creationId xmlns:a16="http://schemas.microsoft.com/office/drawing/2014/main" id="{7DC35127-9723-96A9-25DF-81F609E9F83F}"/>
                </a:ext>
              </a:extLst>
            </p:cNvPr>
            <p:cNvGrpSpPr/>
            <p:nvPr/>
          </p:nvGrpSpPr>
          <p:grpSpPr>
            <a:xfrm>
              <a:off x="10718372" y="2977010"/>
              <a:ext cx="492444" cy="461665"/>
              <a:chOff x="7523571" y="2661581"/>
              <a:chExt cx="492444" cy="461665"/>
            </a:xfrm>
          </p:grpSpPr>
          <p:sp>
            <p:nvSpPr>
              <p:cNvPr id="71" name="円/楕円 44">
                <a:extLst>
                  <a:ext uri="{FF2B5EF4-FFF2-40B4-BE49-F238E27FC236}">
                    <a16:creationId xmlns:a16="http://schemas.microsoft.com/office/drawing/2014/main" id="{440BF093-B1DE-9C70-1300-4FFB2C0F67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7502" y="2734482"/>
                <a:ext cx="270000" cy="27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337A02C8-5FF3-DD87-ACF6-B9D786E86575}"/>
                  </a:ext>
                </a:extLst>
              </p:cNvPr>
              <p:cNvSpPr/>
              <p:nvPr/>
            </p:nvSpPr>
            <p:spPr>
              <a:xfrm>
                <a:off x="7523571" y="2661581"/>
                <a:ext cx="49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sz="2400" b="1" dirty="0">
                    <a:solidFill>
                      <a:srgbClr val="009650"/>
                    </a:solidFill>
                    <a:latin typeface="Meiryo" charset="-128"/>
                    <a:ea typeface="Meiryo" charset="-128"/>
                    <a:cs typeface="Meiryo" charset="-128"/>
                  </a:rPr>
                  <a:t>❸</a:t>
                </a:r>
                <a:endParaRPr lang="en-US" altLang="ja-JP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</p:grp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1B4FB388-D0F2-3E14-4FDA-2A83300997B9}"/>
              </a:ext>
            </a:extLst>
          </p:cNvPr>
          <p:cNvSpPr/>
          <p:nvPr/>
        </p:nvSpPr>
        <p:spPr>
          <a:xfrm>
            <a:off x="7233402" y="3744366"/>
            <a:ext cx="1235138" cy="260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" name="図形グループ 36">
            <a:extLst>
              <a:ext uri="{FF2B5EF4-FFF2-40B4-BE49-F238E27FC236}">
                <a16:creationId xmlns:a16="http://schemas.microsoft.com/office/drawing/2014/main" id="{BAFCD004-7FCE-6CE6-2646-D04D81E42EF3}"/>
              </a:ext>
            </a:extLst>
          </p:cNvPr>
          <p:cNvGrpSpPr/>
          <p:nvPr/>
        </p:nvGrpSpPr>
        <p:grpSpPr>
          <a:xfrm>
            <a:off x="6844212" y="3678402"/>
            <a:ext cx="492443" cy="461665"/>
            <a:chOff x="7516281" y="2673548"/>
            <a:chExt cx="492443" cy="461665"/>
          </a:xfrm>
        </p:grpSpPr>
        <p:sp>
          <p:nvSpPr>
            <p:cNvPr id="75" name="円/楕円 37">
              <a:extLst>
                <a:ext uri="{FF2B5EF4-FFF2-40B4-BE49-F238E27FC236}">
                  <a16:creationId xmlns:a16="http://schemas.microsoft.com/office/drawing/2014/main" id="{2B987D13-BE0F-935B-8AD1-EEAA1AEE7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2CA3A579-5E2E-7D67-0047-116BF05D17B9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❹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grpSp>
        <p:nvGrpSpPr>
          <p:cNvPr id="77" name="図形グループ 79">
            <a:extLst>
              <a:ext uri="{FF2B5EF4-FFF2-40B4-BE49-F238E27FC236}">
                <a16:creationId xmlns:a16="http://schemas.microsoft.com/office/drawing/2014/main" id="{E7714500-7447-8523-6811-A1E55C01E557}"/>
              </a:ext>
            </a:extLst>
          </p:cNvPr>
          <p:cNvGrpSpPr/>
          <p:nvPr/>
        </p:nvGrpSpPr>
        <p:grpSpPr>
          <a:xfrm>
            <a:off x="755576" y="4402125"/>
            <a:ext cx="492443" cy="461665"/>
            <a:chOff x="7516281" y="2673548"/>
            <a:chExt cx="492443" cy="461665"/>
          </a:xfrm>
        </p:grpSpPr>
        <p:sp>
          <p:nvSpPr>
            <p:cNvPr id="78" name="円/楕円 80">
              <a:extLst>
                <a:ext uri="{FF2B5EF4-FFF2-40B4-BE49-F238E27FC236}">
                  <a16:creationId xmlns:a16="http://schemas.microsoft.com/office/drawing/2014/main" id="{21BF11CA-3187-A4B6-F03B-A7C3AE02AE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7502" y="2734482"/>
              <a:ext cx="270000" cy="27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F093C28-D387-FC4F-F9FD-B3A22EAD5BCB}"/>
                </a:ext>
              </a:extLst>
            </p:cNvPr>
            <p:cNvSpPr/>
            <p:nvPr/>
          </p:nvSpPr>
          <p:spPr>
            <a:xfrm>
              <a:off x="7516281" y="267354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rgbClr val="009650"/>
                  </a:solidFill>
                  <a:latin typeface="Meiryo" charset="-128"/>
                  <a:ea typeface="Meiryo" charset="-128"/>
                  <a:cs typeface="Meiryo" charset="-128"/>
                </a:rPr>
                <a:t>❶</a:t>
              </a:r>
              <a:endPara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BEA0750F-A30F-ECBE-8AA6-09B979EA6DA4}"/>
              </a:ext>
            </a:extLst>
          </p:cNvPr>
          <p:cNvSpPr txBox="1"/>
          <p:nvPr/>
        </p:nvSpPr>
        <p:spPr>
          <a:xfrm>
            <a:off x="467544" y="1898829"/>
            <a:ext cx="200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ホーム画面で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「</a:t>
            </a:r>
            <a:r>
              <a:rPr lang="en-US" altLang="ja-JP" sz="1600" b="1" dirty="0">
                <a:latin typeface="Meiryo" charset="-128"/>
                <a:ea typeface="Meiryo" charset="-128"/>
                <a:cs typeface="Meiryo" charset="-128"/>
              </a:rPr>
              <a:t>Play</a:t>
            </a:r>
            <a:r>
              <a:rPr lang="ja-JP" altLang="en-US" sz="1600" b="1" dirty="0">
                <a:latin typeface="Meiryo" charset="-128"/>
                <a:ea typeface="Meiryo" charset="-128"/>
                <a:cs typeface="Meiryo" charset="-128"/>
              </a:rPr>
              <a:t>ストア」　　「　  」を押す</a:t>
            </a:r>
            <a:endParaRPr lang="en-US" altLang="ja-JP" sz="1600" b="1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8DA52EAA-FC2C-154F-E761-361B18910DC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04" y="3867480"/>
            <a:ext cx="155644" cy="12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53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accent6">
              <a:lumMod val="75000"/>
            </a:scheme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e5486-f565-4b70-b8cd-b2580fa9650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AFCB8437B1E864684E74153A94D7C50" ma:contentTypeVersion="13" ma:contentTypeDescription="新しいドキュメントを作成します。" ma:contentTypeScope="" ma:versionID="34509c85802fcbb7e6fc7de0cf0697de">
  <xsd:schema xmlns:xsd="http://www.w3.org/2001/XMLSchema" xmlns:xs="http://www.w3.org/2001/XMLSchema" xmlns:p="http://schemas.microsoft.com/office/2006/metadata/properties" xmlns:ns2="aa3e5486-f565-4b70-b8cd-b2580fa9650e" xmlns:ns3="51481485-1342-441f-aecd-49153fe587bb" targetNamespace="http://schemas.microsoft.com/office/2006/metadata/properties" ma:root="true" ma:fieldsID="00fd17a001effaa86fff4bd46e317877" ns2:_="" ns3:_="">
    <xsd:import namespace="aa3e5486-f565-4b70-b8cd-b2580fa9650e"/>
    <xsd:import namespace="51481485-1342-441f-aecd-49153fe587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e5486-f565-4b70-b8cd-b2580fa96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4fc079cf-368d-4738-8e08-a0b0e68d1a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81485-1342-441f-aecd-49153fe587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5E8405-322E-4A13-8E84-4ADFD06B1E2F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1ccc0202-570a-4c76-b717-959d73301744"/>
    <ds:schemaRef ds:uri="http://schemas.microsoft.com/office/2006/metadata/properties"/>
    <ds:schemaRef ds:uri="aa3e5486-f565-4b70-b8cd-b2580fa9650e"/>
  </ds:schemaRefs>
</ds:datastoreItem>
</file>

<file path=customXml/itemProps2.xml><?xml version="1.0" encoding="utf-8"?>
<ds:datastoreItem xmlns:ds="http://schemas.openxmlformats.org/officeDocument/2006/customXml" ds:itemID="{6D7F8FE1-4434-4E62-9961-999C052E8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92AC4-CAD8-40F8-BDBD-95C0333FBA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e5486-f565-4b70-b8cd-b2580fa9650e"/>
    <ds:schemaRef ds:uri="51481485-1342-441f-aecd-49153fe58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3183</Words>
  <Application>Microsoft Office PowerPoint</Application>
  <PresentationFormat>画面に合わせる (4:3)</PresentationFormat>
  <Paragraphs>539</Paragraphs>
  <Slides>39</Slides>
  <Notes>39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5" baseType="lpstr">
      <vt:lpstr>AoyagiKouzanFontT</vt:lpstr>
      <vt:lpstr>BIZ UDPゴシック</vt:lpstr>
      <vt:lpstr>Meiryo UI</vt:lpstr>
      <vt:lpstr>Noto Sans JP</vt:lpstr>
      <vt:lpstr>Meiryo</vt:lpstr>
      <vt:lpstr>Meiryo</vt:lpstr>
      <vt:lpstr>Yu Gothic</vt:lpstr>
      <vt:lpstr>Yu Gothic</vt:lpstr>
      <vt:lpstr>游ゴシック Light</vt:lpstr>
      <vt:lpstr>Arial</vt:lpstr>
      <vt:lpstr>Calibri</vt:lpstr>
      <vt:lpstr>Calibri Light</vt:lpstr>
      <vt:lpstr>Times New Roman</vt:lpstr>
      <vt:lpstr>ホワイト</vt:lpstr>
      <vt:lpstr>1_ホワイト</vt:lpstr>
      <vt:lpstr>think-cell スライド</vt:lpstr>
      <vt:lpstr>PowerPoint プレゼンテーション</vt:lpstr>
      <vt:lpstr>マイナンバーカードで暮らしを便利に</vt:lpstr>
      <vt:lpstr>PowerPoint プレゼンテーション</vt:lpstr>
      <vt:lpstr>PowerPoint プレゼンテーション</vt:lpstr>
      <vt:lpstr>マイナポータルとは？</vt:lpstr>
      <vt:lpstr>マイナポータルでできること</vt:lpstr>
      <vt:lpstr>マイナポータルの利用の手順</vt:lpstr>
      <vt:lpstr>PowerPoint プレゼンテーション</vt:lpstr>
      <vt:lpstr>マイナポータルアプリの入手 および インストールのしかた</vt:lpstr>
      <vt:lpstr>マイナポータルアプリの入手 および インストールのしかた</vt:lpstr>
      <vt:lpstr>マイナポータルにログイン</vt:lpstr>
      <vt:lpstr>マイナポータルにログイン</vt:lpstr>
      <vt:lpstr>マイナポータルにログイン</vt:lpstr>
      <vt:lpstr>マイナポータルに関する確認サイト</vt:lpstr>
      <vt:lpstr>PowerPoint プレゼンテーション</vt:lpstr>
      <vt:lpstr>マイナンバーカードを健康保険証として 使うとなにがいいの？</vt:lpstr>
      <vt:lpstr>マイナンバーカードを健康保険証として 使うとなにがいいの？</vt:lpstr>
      <vt:lpstr>マイナンバーカードを健康保険証として 使うとなにがいいの？</vt:lpstr>
      <vt:lpstr>マイナンバーカードを健康保険証として 使うとなにがいいの？</vt:lpstr>
      <vt:lpstr>健康保険証利用の申込のしかた</vt:lpstr>
      <vt:lpstr>健康保険証利用の申込のしかた</vt:lpstr>
      <vt:lpstr>健康保険証利用の申込のしかた</vt:lpstr>
      <vt:lpstr>健康保険証利用の申込のしかた</vt:lpstr>
      <vt:lpstr>マイナ保険証の利用のしかた</vt:lpstr>
      <vt:lpstr>マイナ保険証の利用のしかた</vt:lpstr>
      <vt:lpstr>マイナ保険証の利用のしかた</vt:lpstr>
      <vt:lpstr>マイナ保険証の利用のしかた</vt:lpstr>
      <vt:lpstr>健康保険証の利用のしかた</vt:lpstr>
      <vt:lpstr>PowerPoint プレゼンテーション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公金受取口座の登録のしかた</vt:lpstr>
      <vt:lpstr>公金受取口座登録制度の詳細や 登録が可能な金融機関の確認方法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/>
  <cp:revision>44</cp:revision>
  <dcterms:created xsi:type="dcterms:W3CDTF">2021-08-16T09:05:36Z</dcterms:created>
  <dcterms:modified xsi:type="dcterms:W3CDTF">2024-03-21T05:30:15Z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0x010100AAFCB8437B1E864684E74153A94D7C50</vt:lpwstr>
  </property>
  <property fmtid="{D5CDD505-2E9C-101B-9397-08002B2CF9AE}" pid="3" name="Order">
    <vt:lpwstr>105800.000000000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