
<file path=[Content_Types].xml><?xml version="1.0" encoding="utf-8"?>
<Types xmlns="http://schemas.openxmlformats.org/package/2006/content-types">
  <Default Extension="bin" ContentType="application/vnd.openxmlformats-officedocument.oleObject"/>
  <Default Extension="tmp" ContentType="image/png"/>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35.jpg" ContentType="image/jpg"/>
  <Override PartName="/ppt/media/image36.jpg" ContentType="image/jpg"/>
  <Override PartName="/ppt/notesSlides/notesSlide13.xml" ContentType="application/vnd.openxmlformats-officedocument.presentationml.notesSlide+xml"/>
  <Override PartName="/ppt/media/image40.jpg" ContentType="image/jpg"/>
  <Override PartName="/ppt/media/image43.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53.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57.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60.jpg" ContentType="image/jpg"/>
  <Override PartName="/ppt/media/image61.jpg" ContentType="image/jpg"/>
  <Override PartName="/ppt/media/image62.jpg" ContentType="image/jpg"/>
  <Override PartName="/ppt/notesSlides/notesSlide21.xml" ContentType="application/vnd.openxmlformats-officedocument.presentationml.notesSlide+xml"/>
  <Override PartName="/ppt/media/image66.jpg" ContentType="image/jpg"/>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media/image78.jpg" ContentType="image/jpg"/>
  <Override PartName="/ppt/media/image79.jpg" ContentType="image/jpg"/>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media/image86.jpg" ContentType="image/jpg"/>
  <Override PartName="/ppt/tags/tag1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2" r:id="rId1"/>
    <p:sldMasterId id="2147483668" r:id="rId2"/>
  </p:sldMasterIdLst>
  <p:notesMasterIdLst>
    <p:notesMasterId r:id="rId35"/>
  </p:notesMasterIdLst>
  <p:sldIdLst>
    <p:sldId id="291" r:id="rId3"/>
    <p:sldId id="292" r:id="rId4"/>
    <p:sldId id="267" r:id="rId5"/>
    <p:sldId id="280" r:id="rId6"/>
    <p:sldId id="313" r:id="rId7"/>
    <p:sldId id="258" r:id="rId8"/>
    <p:sldId id="259" r:id="rId9"/>
    <p:sldId id="300" r:id="rId10"/>
    <p:sldId id="296" r:id="rId11"/>
    <p:sldId id="265" r:id="rId12"/>
    <p:sldId id="262" r:id="rId13"/>
    <p:sldId id="281" r:id="rId14"/>
    <p:sldId id="297" r:id="rId15"/>
    <p:sldId id="283" r:id="rId16"/>
    <p:sldId id="269" r:id="rId17"/>
    <p:sldId id="314" r:id="rId18"/>
    <p:sldId id="315" r:id="rId19"/>
    <p:sldId id="316" r:id="rId20"/>
    <p:sldId id="317" r:id="rId21"/>
    <p:sldId id="318" r:id="rId22"/>
    <p:sldId id="319" r:id="rId23"/>
    <p:sldId id="320" r:id="rId24"/>
    <p:sldId id="321" r:id="rId25"/>
    <p:sldId id="322" r:id="rId26"/>
    <p:sldId id="323" r:id="rId27"/>
    <p:sldId id="324" r:id="rId28"/>
    <p:sldId id="329" r:id="rId29"/>
    <p:sldId id="325" r:id="rId30"/>
    <p:sldId id="330" r:id="rId31"/>
    <p:sldId id="326" r:id="rId32"/>
    <p:sldId id="327" r:id="rId33"/>
    <p:sldId id="328" r:id="rId34"/>
  </p:sldIdLst>
  <p:sldSz cx="9144000" cy="6858000" type="screen4x3"/>
  <p:notesSz cx="6858000" cy="9945688"/>
  <p:custDataLst>
    <p:tags r:id="rId36"/>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33" userDrawn="1">
          <p15:clr>
            <a:srgbClr val="A4A3A4"/>
          </p15:clr>
        </p15:guide>
        <p15:guide id="11" pos="3107" userDrawn="1">
          <p15:clr>
            <a:srgbClr val="A4A3A4"/>
          </p15:clr>
        </p15:guide>
        <p15:guide id="12" pos="4014" userDrawn="1">
          <p15:clr>
            <a:srgbClr val="A4A3A4"/>
          </p15:clr>
        </p15:guide>
        <p15:guide id="13" pos="2653" userDrawn="1">
          <p15:clr>
            <a:srgbClr val="A4A3A4"/>
          </p15:clr>
        </p15:guide>
        <p15:guide id="15" orient="horz" pos="230" userDrawn="1">
          <p15:clr>
            <a:srgbClr val="A4A3A4"/>
          </p15:clr>
        </p15:guide>
        <p15:guide id="16" pos="5375" userDrawn="1">
          <p15:clr>
            <a:srgbClr val="A4A3A4"/>
          </p15:clr>
        </p15:guide>
        <p15:guide id="17" pos="3923" userDrawn="1">
          <p15:clr>
            <a:srgbClr val="A4A3A4"/>
          </p15:clr>
        </p15:guide>
        <p15:guide id="18" pos="1180" userDrawn="1">
          <p15:clr>
            <a:srgbClr val="A4A3A4"/>
          </p15:clr>
        </p15:guide>
        <p15:guide id="19" orient="horz" pos="1026" userDrawn="1">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6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2F528F"/>
    <a:srgbClr val="FFFFFF"/>
    <a:srgbClr val="F7F7F7"/>
    <a:srgbClr val="FFC000"/>
    <a:srgbClr val="329664"/>
    <a:srgbClr val="329632"/>
    <a:srgbClr val="FFFFCC"/>
    <a:srgbClr val="32C864"/>
    <a:srgbClr val="FF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3" autoAdjust="0"/>
    <p:restoredTop sz="93707" autoAdjust="0"/>
  </p:normalViewPr>
  <p:slideViewPr>
    <p:cSldViewPr snapToObjects="1">
      <p:cViewPr varScale="1">
        <p:scale>
          <a:sx n="63" d="100"/>
          <a:sy n="63" d="100"/>
        </p:scale>
        <p:origin x="1712" y="60"/>
      </p:cViewPr>
      <p:guideLst>
        <p:guide orient="horz" pos="1933"/>
        <p:guide pos="3107"/>
        <p:guide pos="4014"/>
        <p:guide pos="2653"/>
        <p:guide orient="horz" pos="230"/>
        <p:guide pos="5375"/>
        <p:guide pos="3923"/>
        <p:guide pos="1180"/>
        <p:guide orient="horz" pos="1026"/>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3444"/>
    </p:cViewPr>
  </p:sorterViewPr>
  <p:notesViewPr>
    <p:cSldViewPr snapToObjects="1" showGuides="1">
      <p:cViewPr varScale="1">
        <p:scale>
          <a:sx n="53" d="100"/>
          <a:sy n="53" d="100"/>
        </p:scale>
        <p:origin x="2580" y="28"/>
      </p:cViewPr>
      <p:guideLst>
        <p:guide orient="horz" pos="3133"/>
        <p:guide pos="216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71800" cy="499012"/>
          </a:xfrm>
          <a:prstGeom prst="rect">
            <a:avLst/>
          </a:prstGeom>
        </p:spPr>
        <p:txBody>
          <a:bodyPr vert="horz" lIns="92546" tIns="46273" rIns="92546" bIns="4627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9012"/>
          </a:xfrm>
          <a:prstGeom prst="rect">
            <a:avLst/>
          </a:prstGeom>
        </p:spPr>
        <p:txBody>
          <a:bodyPr vert="horz" lIns="92546" tIns="46273" rIns="92546" bIns="46273" rtlCol="0"/>
          <a:lstStyle>
            <a:lvl1pPr algn="r">
              <a:defRPr sz="1200"/>
            </a:lvl1pPr>
          </a:lstStyle>
          <a:p>
            <a:fld id="{E494CD0C-F361-904E-887F-8674BA2AA333}" type="datetimeFigureOut">
              <a:rPr kumimoji="1" lang="ja-JP" altLang="en-US" smtClean="0"/>
              <a:t>2022/12/23</a:t>
            </a:fld>
            <a:endParaRPr kumimoji="1" lang="ja-JP" altLang="en-US"/>
          </a:p>
        </p:txBody>
      </p:sp>
      <p:sp>
        <p:nvSpPr>
          <p:cNvPr id="4" name="スライド イメージ プレースホルダー 3"/>
          <p:cNvSpPr>
            <a:spLocks noGrp="1" noRot="1" noChangeAspect="1"/>
          </p:cNvSpPr>
          <p:nvPr>
            <p:ph type="sldImg" idx="2"/>
          </p:nvPr>
        </p:nvSpPr>
        <p:spPr>
          <a:xfrm>
            <a:off x="1192213" y="1243013"/>
            <a:ext cx="4473575" cy="3355975"/>
          </a:xfrm>
          <a:prstGeom prst="rect">
            <a:avLst/>
          </a:prstGeom>
          <a:noFill/>
          <a:ln w="12700">
            <a:solidFill>
              <a:prstClr val="black"/>
            </a:solidFill>
          </a:ln>
        </p:spPr>
        <p:txBody>
          <a:bodyPr vert="horz" lIns="92546" tIns="46273" rIns="92546" bIns="46273" rtlCol="0" anchor="ctr"/>
          <a:lstStyle/>
          <a:p>
            <a:endParaRPr lang="ja-JP" altLang="en-US"/>
          </a:p>
        </p:txBody>
      </p:sp>
      <p:sp>
        <p:nvSpPr>
          <p:cNvPr id="5" name="ノート プレースホルダー 4"/>
          <p:cNvSpPr>
            <a:spLocks noGrp="1"/>
          </p:cNvSpPr>
          <p:nvPr>
            <p:ph type="body" sz="quarter" idx="3"/>
          </p:nvPr>
        </p:nvSpPr>
        <p:spPr>
          <a:xfrm>
            <a:off x="685801" y="4786363"/>
            <a:ext cx="5486400" cy="3916115"/>
          </a:xfrm>
          <a:prstGeom prst="rect">
            <a:avLst/>
          </a:prstGeom>
        </p:spPr>
        <p:txBody>
          <a:bodyPr vert="horz" lIns="92546" tIns="46273" rIns="92546" bIns="4627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6678"/>
            <a:ext cx="2971800" cy="499011"/>
          </a:xfrm>
          <a:prstGeom prst="rect">
            <a:avLst/>
          </a:prstGeom>
        </p:spPr>
        <p:txBody>
          <a:bodyPr vert="horz" lIns="92546" tIns="46273" rIns="92546" bIns="4627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446678"/>
            <a:ext cx="2971800" cy="499011"/>
          </a:xfrm>
          <a:prstGeom prst="rect">
            <a:avLst/>
          </a:prstGeom>
        </p:spPr>
        <p:txBody>
          <a:bodyPr vert="horz" lIns="92546" tIns="46273" rIns="92546" bIns="46273" rtlCol="0" anchor="b"/>
          <a:lstStyle>
            <a:lvl1pPr algn="r">
              <a:defRPr sz="1200"/>
            </a:lvl1pPr>
          </a:lstStyle>
          <a:p>
            <a:fld id="{C2E67660-8B61-D34C-A3C8-957005D240BE}" type="slidenum">
              <a:rPr kumimoji="1" lang="ja-JP" altLang="en-US" smtClean="0"/>
              <a:t>‹#›</a:t>
            </a:fld>
            <a:endParaRPr kumimoji="1" lang="ja-JP" altLang="en-US"/>
          </a:p>
        </p:txBody>
      </p:sp>
    </p:spTree>
    <p:extLst>
      <p:ext uri="{BB962C8B-B14F-4D97-AF65-F5344CB8AC3E}">
        <p14:creationId xmlns:p14="http://schemas.microsoft.com/office/powerpoint/2010/main" val="15300042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2213" y="1273175"/>
            <a:ext cx="4473575" cy="3355975"/>
          </a:xfrm>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a:t>
            </a:fld>
            <a:endParaRPr kumimoji="1" lang="ja-JP" altLang="en-US" dirty="0"/>
          </a:p>
        </p:txBody>
      </p:sp>
      <p:sp>
        <p:nvSpPr>
          <p:cNvPr id="6" name="ノート プレースホルダー 5">
            <a:extLst>
              <a:ext uri="{FF2B5EF4-FFF2-40B4-BE49-F238E27FC236}">
                <a16:creationId xmlns:a16="http://schemas.microsoft.com/office/drawing/2014/main" id="{DC8361F8-6F5F-4CFE-A416-E650AEB01E86}"/>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88397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10</a:t>
            </a:fld>
            <a:endParaRPr kumimoji="1" lang="ja-JP" altLang="en-US" dirty="0"/>
          </a:p>
        </p:txBody>
      </p:sp>
      <p:sp>
        <p:nvSpPr>
          <p:cNvPr id="6" name="ノート プレースホルダー 5">
            <a:extLst>
              <a:ext uri="{FF2B5EF4-FFF2-40B4-BE49-F238E27FC236}">
                <a16:creationId xmlns:a16="http://schemas.microsoft.com/office/drawing/2014/main" id="{3160D0CC-FE36-4A2C-8641-44A2AEAD7DDE}"/>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5445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11</a:t>
            </a:fld>
            <a:endParaRPr kumimoji="1" lang="ja-JP" altLang="en-US"/>
          </a:p>
        </p:txBody>
      </p:sp>
      <p:sp>
        <p:nvSpPr>
          <p:cNvPr id="6" name="ノート プレースホルダー 5">
            <a:extLst>
              <a:ext uri="{FF2B5EF4-FFF2-40B4-BE49-F238E27FC236}">
                <a16:creationId xmlns:a16="http://schemas.microsoft.com/office/drawing/2014/main" id="{70F82B3D-AC9E-4F16-A545-DBB11CF485B4}"/>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916593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12</a:t>
            </a:fld>
            <a:endParaRPr kumimoji="1" lang="ja-JP" altLang="en-US"/>
          </a:p>
        </p:txBody>
      </p:sp>
      <p:sp>
        <p:nvSpPr>
          <p:cNvPr id="6" name="ノート プレースホルダー 5">
            <a:extLst>
              <a:ext uri="{FF2B5EF4-FFF2-40B4-BE49-F238E27FC236}">
                <a16:creationId xmlns:a16="http://schemas.microsoft.com/office/drawing/2014/main" id="{1604FD38-DCC5-4EC5-B104-A446BE779BE5}"/>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798582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13</a:t>
            </a:fld>
            <a:endParaRPr kumimoji="1" lang="ja-JP" altLang="en-US"/>
          </a:p>
        </p:txBody>
      </p:sp>
      <p:sp>
        <p:nvSpPr>
          <p:cNvPr id="6" name="ノート プレースホルダー 5">
            <a:extLst>
              <a:ext uri="{FF2B5EF4-FFF2-40B4-BE49-F238E27FC236}">
                <a16:creationId xmlns:a16="http://schemas.microsoft.com/office/drawing/2014/main" id="{9328CA73-B687-4286-928D-CD3BE74E4177}"/>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4243087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14</a:t>
            </a:fld>
            <a:endParaRPr kumimoji="1" lang="ja-JP" altLang="en-US"/>
          </a:p>
        </p:txBody>
      </p:sp>
      <p:sp>
        <p:nvSpPr>
          <p:cNvPr id="6" name="ノート プレースホルダー 5">
            <a:extLst>
              <a:ext uri="{FF2B5EF4-FFF2-40B4-BE49-F238E27FC236}">
                <a16:creationId xmlns:a16="http://schemas.microsoft.com/office/drawing/2014/main" id="{63E956BE-BE69-4D74-84F5-1F206B201114}"/>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47023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15</a:t>
            </a:fld>
            <a:endParaRPr kumimoji="1" lang="ja-JP" altLang="en-US"/>
          </a:p>
        </p:txBody>
      </p:sp>
      <p:sp>
        <p:nvSpPr>
          <p:cNvPr id="6" name="ノート プレースホルダー 5">
            <a:extLst>
              <a:ext uri="{FF2B5EF4-FFF2-40B4-BE49-F238E27FC236}">
                <a16:creationId xmlns:a16="http://schemas.microsoft.com/office/drawing/2014/main" id="{A6E0AAF5-E869-4E12-B189-9866B3046883}"/>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328667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16</a:t>
            </a:fld>
            <a:endParaRPr kumimoji="1" lang="ja-JP" altLang="en-US"/>
          </a:p>
        </p:txBody>
      </p:sp>
      <p:sp>
        <p:nvSpPr>
          <p:cNvPr id="6" name="ノート プレースホルダー 5">
            <a:extLst>
              <a:ext uri="{FF2B5EF4-FFF2-40B4-BE49-F238E27FC236}">
                <a16:creationId xmlns:a16="http://schemas.microsoft.com/office/drawing/2014/main" id="{56511F6D-52A3-41F4-A591-6E665E78B798}"/>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64065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17</a:t>
            </a:fld>
            <a:endParaRPr kumimoji="1" lang="ja-JP" altLang="en-US"/>
          </a:p>
        </p:txBody>
      </p:sp>
      <p:sp>
        <p:nvSpPr>
          <p:cNvPr id="6" name="ノート プレースホルダー 5">
            <a:extLst>
              <a:ext uri="{FF2B5EF4-FFF2-40B4-BE49-F238E27FC236}">
                <a16:creationId xmlns:a16="http://schemas.microsoft.com/office/drawing/2014/main" id="{93690AA8-7D63-4097-98BD-42C60BE87766}"/>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68734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18</a:t>
            </a:fld>
            <a:endParaRPr kumimoji="1" lang="ja-JP" altLang="en-US"/>
          </a:p>
        </p:txBody>
      </p:sp>
      <p:sp>
        <p:nvSpPr>
          <p:cNvPr id="6" name="ノート プレースホルダー 5">
            <a:extLst>
              <a:ext uri="{FF2B5EF4-FFF2-40B4-BE49-F238E27FC236}">
                <a16:creationId xmlns:a16="http://schemas.microsoft.com/office/drawing/2014/main" id="{0107EF36-5A42-43B2-81C0-C8823177B837}"/>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413056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19</a:t>
            </a:fld>
            <a:endParaRPr kumimoji="1" lang="ja-JP" altLang="en-US"/>
          </a:p>
        </p:txBody>
      </p:sp>
      <p:sp>
        <p:nvSpPr>
          <p:cNvPr id="6" name="ノート プレースホルダー 5">
            <a:extLst>
              <a:ext uri="{FF2B5EF4-FFF2-40B4-BE49-F238E27FC236}">
                <a16:creationId xmlns:a16="http://schemas.microsoft.com/office/drawing/2014/main" id="{E2219186-2CFD-4EB5-A7EC-06270A0B3384}"/>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411899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a:t>
            </a:fld>
            <a:endParaRPr kumimoji="1" lang="ja-JP" altLang="en-US" dirty="0"/>
          </a:p>
        </p:txBody>
      </p:sp>
      <p:sp>
        <p:nvSpPr>
          <p:cNvPr id="6" name="ノート プレースホルダー 5">
            <a:extLst>
              <a:ext uri="{FF2B5EF4-FFF2-40B4-BE49-F238E27FC236}">
                <a16:creationId xmlns:a16="http://schemas.microsoft.com/office/drawing/2014/main" id="{6EE36796-906B-420E-A605-08B1DC303B1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570673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20</a:t>
            </a:fld>
            <a:endParaRPr kumimoji="1" lang="ja-JP" altLang="en-US"/>
          </a:p>
        </p:txBody>
      </p:sp>
      <p:sp>
        <p:nvSpPr>
          <p:cNvPr id="6" name="ノート プレースホルダー 5">
            <a:extLst>
              <a:ext uri="{FF2B5EF4-FFF2-40B4-BE49-F238E27FC236}">
                <a16:creationId xmlns:a16="http://schemas.microsoft.com/office/drawing/2014/main" id="{BF0BD0E2-1997-43F3-924F-CE0900BDCBEE}"/>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368718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21</a:t>
            </a:fld>
            <a:endParaRPr kumimoji="1" lang="ja-JP" altLang="en-US"/>
          </a:p>
        </p:txBody>
      </p:sp>
      <p:sp>
        <p:nvSpPr>
          <p:cNvPr id="6" name="ノート プレースホルダー 5">
            <a:extLst>
              <a:ext uri="{FF2B5EF4-FFF2-40B4-BE49-F238E27FC236}">
                <a16:creationId xmlns:a16="http://schemas.microsoft.com/office/drawing/2014/main" id="{4789F0C9-4C06-4619-9953-0594088B2924}"/>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395356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22</a:t>
            </a:fld>
            <a:endParaRPr kumimoji="1" lang="ja-JP" altLang="en-US"/>
          </a:p>
        </p:txBody>
      </p:sp>
      <p:sp>
        <p:nvSpPr>
          <p:cNvPr id="6" name="ノート プレースホルダー 5">
            <a:extLst>
              <a:ext uri="{FF2B5EF4-FFF2-40B4-BE49-F238E27FC236}">
                <a16:creationId xmlns:a16="http://schemas.microsoft.com/office/drawing/2014/main" id="{ECF18782-F609-4A90-9924-275D4A2DDBCF}"/>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678565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23</a:t>
            </a:fld>
            <a:endParaRPr kumimoji="1" lang="ja-JP" altLang="en-US"/>
          </a:p>
        </p:txBody>
      </p:sp>
      <p:sp>
        <p:nvSpPr>
          <p:cNvPr id="6" name="ノート プレースホルダー 5">
            <a:extLst>
              <a:ext uri="{FF2B5EF4-FFF2-40B4-BE49-F238E27FC236}">
                <a16:creationId xmlns:a16="http://schemas.microsoft.com/office/drawing/2014/main" id="{FB567942-C367-468A-A85F-ABBA9642EAAF}"/>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954999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24</a:t>
            </a:fld>
            <a:endParaRPr kumimoji="1" lang="ja-JP" altLang="en-US"/>
          </a:p>
        </p:txBody>
      </p:sp>
      <p:sp>
        <p:nvSpPr>
          <p:cNvPr id="6" name="ノート プレースホルダー 5">
            <a:extLst>
              <a:ext uri="{FF2B5EF4-FFF2-40B4-BE49-F238E27FC236}">
                <a16:creationId xmlns:a16="http://schemas.microsoft.com/office/drawing/2014/main" id="{3203D353-1023-461D-9855-FB5D1CBAEAF5}"/>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302329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25</a:t>
            </a:fld>
            <a:endParaRPr kumimoji="1" lang="ja-JP" altLang="en-US"/>
          </a:p>
        </p:txBody>
      </p:sp>
      <p:sp>
        <p:nvSpPr>
          <p:cNvPr id="6" name="ノート プレースホルダー 5">
            <a:extLst>
              <a:ext uri="{FF2B5EF4-FFF2-40B4-BE49-F238E27FC236}">
                <a16:creationId xmlns:a16="http://schemas.microsoft.com/office/drawing/2014/main" id="{78954B39-4D54-4E3F-B4E6-826F5EE4883B}"/>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425283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26</a:t>
            </a:fld>
            <a:endParaRPr kumimoji="1" lang="ja-JP" altLang="en-US"/>
          </a:p>
        </p:txBody>
      </p:sp>
      <p:sp>
        <p:nvSpPr>
          <p:cNvPr id="6" name="ノート プレースホルダー 5">
            <a:extLst>
              <a:ext uri="{FF2B5EF4-FFF2-40B4-BE49-F238E27FC236}">
                <a16:creationId xmlns:a16="http://schemas.microsoft.com/office/drawing/2014/main" id="{BBDD2C07-9FB1-49AF-96CE-E7AB8EF6C793}"/>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466544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27</a:t>
            </a:fld>
            <a:endParaRPr kumimoji="1" lang="ja-JP" altLang="en-US"/>
          </a:p>
        </p:txBody>
      </p:sp>
      <p:sp>
        <p:nvSpPr>
          <p:cNvPr id="6" name="ノート プレースホルダー 5">
            <a:extLst>
              <a:ext uri="{FF2B5EF4-FFF2-40B4-BE49-F238E27FC236}">
                <a16:creationId xmlns:a16="http://schemas.microsoft.com/office/drawing/2014/main" id="{59F36091-DB6C-4E20-AAE3-2F6F8B47B132}"/>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31403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28</a:t>
            </a:fld>
            <a:endParaRPr kumimoji="1" lang="ja-JP" altLang="en-US"/>
          </a:p>
        </p:txBody>
      </p:sp>
      <p:sp>
        <p:nvSpPr>
          <p:cNvPr id="5" name="ノート プレースホルダー 4">
            <a:extLst>
              <a:ext uri="{FF2B5EF4-FFF2-40B4-BE49-F238E27FC236}">
                <a16:creationId xmlns:a16="http://schemas.microsoft.com/office/drawing/2014/main" id="{E0C1DCB8-C7E6-47F0-8ACC-0C471AE98BDB}"/>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392648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29</a:t>
            </a:fld>
            <a:endParaRPr kumimoji="1" lang="ja-JP" altLang="en-US"/>
          </a:p>
        </p:txBody>
      </p:sp>
      <p:sp>
        <p:nvSpPr>
          <p:cNvPr id="5" name="ノート プレースホルダー 4">
            <a:extLst>
              <a:ext uri="{FF2B5EF4-FFF2-40B4-BE49-F238E27FC236}">
                <a16:creationId xmlns:a16="http://schemas.microsoft.com/office/drawing/2014/main" id="{B4B25010-8995-4C65-A625-FEC535281811}"/>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52780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a:t>
            </a:fld>
            <a:endParaRPr kumimoji="1" lang="ja-JP" altLang="en-US" dirty="0"/>
          </a:p>
        </p:txBody>
      </p:sp>
      <p:sp>
        <p:nvSpPr>
          <p:cNvPr id="5" name="ノート プレースホルダー 4">
            <a:extLst>
              <a:ext uri="{FF2B5EF4-FFF2-40B4-BE49-F238E27FC236}">
                <a16:creationId xmlns:a16="http://schemas.microsoft.com/office/drawing/2014/main" id="{541C9883-60CD-4F84-B46C-9ABCD1AFB4AA}"/>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4080447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3638" y="1130300"/>
            <a:ext cx="4473575" cy="3355975"/>
          </a:xfrm>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30</a:t>
            </a:fld>
            <a:endParaRPr kumimoji="1" lang="ja-JP" altLang="en-US"/>
          </a:p>
        </p:txBody>
      </p:sp>
      <p:sp>
        <p:nvSpPr>
          <p:cNvPr id="6" name="ノート プレースホルダー 5">
            <a:extLst>
              <a:ext uri="{FF2B5EF4-FFF2-40B4-BE49-F238E27FC236}">
                <a16:creationId xmlns:a16="http://schemas.microsoft.com/office/drawing/2014/main" id="{158CED80-FC75-4060-9BBE-813234A477E6}"/>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496701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31</a:t>
            </a:fld>
            <a:endParaRPr kumimoji="1" lang="ja-JP" altLang="en-US"/>
          </a:p>
        </p:txBody>
      </p:sp>
      <p:sp>
        <p:nvSpPr>
          <p:cNvPr id="6" name="ノート プレースホルダー 5">
            <a:extLst>
              <a:ext uri="{FF2B5EF4-FFF2-40B4-BE49-F238E27FC236}">
                <a16:creationId xmlns:a16="http://schemas.microsoft.com/office/drawing/2014/main" id="{95A8D43F-6C83-46AD-8B77-2C416F132CE8}"/>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903518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32</a:t>
            </a:fld>
            <a:endParaRPr kumimoji="1" lang="ja-JP" altLang="en-US"/>
          </a:p>
        </p:txBody>
      </p:sp>
      <p:sp>
        <p:nvSpPr>
          <p:cNvPr id="6" name="ノート プレースホルダー 5">
            <a:extLst>
              <a:ext uri="{FF2B5EF4-FFF2-40B4-BE49-F238E27FC236}">
                <a16:creationId xmlns:a16="http://schemas.microsoft.com/office/drawing/2014/main" id="{1EF4F8A8-567D-4197-87DB-97D393D28366}"/>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97240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4</a:t>
            </a:fld>
            <a:endParaRPr kumimoji="1" lang="ja-JP" altLang="en-US" dirty="0"/>
          </a:p>
        </p:txBody>
      </p:sp>
      <p:sp>
        <p:nvSpPr>
          <p:cNvPr id="5" name="ノート プレースホルダー 4">
            <a:extLst>
              <a:ext uri="{FF2B5EF4-FFF2-40B4-BE49-F238E27FC236}">
                <a16:creationId xmlns:a16="http://schemas.microsoft.com/office/drawing/2014/main" id="{E15710E9-45A4-41C8-8A10-387EDD0D1397}"/>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446229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a:t>
            </a:fld>
            <a:endParaRPr kumimoji="1" lang="ja-JP" altLang="en-US" dirty="0"/>
          </a:p>
        </p:txBody>
      </p:sp>
      <p:sp>
        <p:nvSpPr>
          <p:cNvPr id="5" name="ノート プレースホルダー 4">
            <a:extLst>
              <a:ext uri="{FF2B5EF4-FFF2-40B4-BE49-F238E27FC236}">
                <a16:creationId xmlns:a16="http://schemas.microsoft.com/office/drawing/2014/main" id="{32763E56-53A6-4C6C-9BA9-D46853188CA2}"/>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360568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746125"/>
            <a:ext cx="4476750" cy="3357563"/>
          </a:xfrm>
        </p:spPr>
      </p:sp>
      <p:sp>
        <p:nvSpPr>
          <p:cNvPr id="4" name="スライド番号プレースホルダー 3"/>
          <p:cNvSpPr>
            <a:spLocks noGrp="1"/>
          </p:cNvSpPr>
          <p:nvPr>
            <p:ph type="sldNum" sz="quarter" idx="10"/>
          </p:nvPr>
        </p:nvSpPr>
        <p:spPr>
          <a:xfrm>
            <a:off x="3886200" y="9526328"/>
            <a:ext cx="2971800" cy="499011"/>
          </a:xfrm>
        </p:spPr>
        <p:txBody>
          <a:bodyPr/>
          <a:lstStyle/>
          <a:p>
            <a:fld id="{C2E67660-8B61-D34C-A3C8-957005D240BE}" type="slidenum">
              <a:rPr kumimoji="1" lang="ja-JP" altLang="en-US" smtClean="0"/>
              <a:t>6</a:t>
            </a:fld>
            <a:endParaRPr kumimoji="1" lang="ja-JP" altLang="en-US" dirty="0"/>
          </a:p>
        </p:txBody>
      </p:sp>
      <p:sp>
        <p:nvSpPr>
          <p:cNvPr id="5" name="ノート プレースホルダー 4">
            <a:extLst>
              <a:ext uri="{FF2B5EF4-FFF2-40B4-BE49-F238E27FC236}">
                <a16:creationId xmlns:a16="http://schemas.microsoft.com/office/drawing/2014/main" id="{B95692A8-4B29-41F3-AEB1-6F71605E0947}"/>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817918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7</a:t>
            </a:fld>
            <a:endParaRPr kumimoji="1" lang="ja-JP" altLang="en-US"/>
          </a:p>
        </p:txBody>
      </p:sp>
      <p:sp>
        <p:nvSpPr>
          <p:cNvPr id="5" name="ノート プレースホルダー 4">
            <a:extLst>
              <a:ext uri="{FF2B5EF4-FFF2-40B4-BE49-F238E27FC236}">
                <a16:creationId xmlns:a16="http://schemas.microsoft.com/office/drawing/2014/main" id="{57215292-D69C-4B96-A8A8-8DADDC4070A5}"/>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76857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8</a:t>
            </a:fld>
            <a:endParaRPr kumimoji="1" lang="ja-JP" altLang="en-US" dirty="0"/>
          </a:p>
        </p:txBody>
      </p:sp>
      <p:sp>
        <p:nvSpPr>
          <p:cNvPr id="5" name="ノート プレースホルダー 4">
            <a:extLst>
              <a:ext uri="{FF2B5EF4-FFF2-40B4-BE49-F238E27FC236}">
                <a16:creationId xmlns:a16="http://schemas.microsoft.com/office/drawing/2014/main" id="{D0CD513C-8ADD-4876-A4D4-1F051679C2A6}"/>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2361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9</a:t>
            </a:fld>
            <a:endParaRPr kumimoji="1" lang="ja-JP" altLang="en-US" dirty="0"/>
          </a:p>
        </p:txBody>
      </p:sp>
      <p:sp>
        <p:nvSpPr>
          <p:cNvPr id="5" name="ノート プレースホルダー 4">
            <a:extLst>
              <a:ext uri="{FF2B5EF4-FFF2-40B4-BE49-F238E27FC236}">
                <a16:creationId xmlns:a16="http://schemas.microsoft.com/office/drawing/2014/main" id="{7432525D-0CA1-40AB-98ED-4381B77769A2}"/>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00937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15" name="角丸四角形 14"/>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円/楕円 15"/>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18"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9" name="直線コネクタ 18"/>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0"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385" userDrawn="1">
          <p15:clr>
            <a:srgbClr val="FBAE40"/>
          </p15:clr>
        </p15:guide>
        <p15:guide id="5" pos="1066" userDrawn="1">
          <p15:clr>
            <a:srgbClr val="FBAE40"/>
          </p15:clr>
        </p15:guide>
        <p15:guide id="6" pos="1180" userDrawn="1">
          <p15:clr>
            <a:srgbClr val="FBAE40"/>
          </p15:clr>
        </p15:guide>
        <p15:guide id="7" pos="1860" userDrawn="1">
          <p15:clr>
            <a:srgbClr val="FBAE40"/>
          </p15:clr>
        </p15:guide>
        <p15:guide id="8" pos="2087" userDrawn="1">
          <p15:clr>
            <a:srgbClr val="FBAE40"/>
          </p15:clr>
        </p15:guide>
        <p15:guide id="9" pos="3787" userDrawn="1">
          <p15:clr>
            <a:srgbClr val="FBAE40"/>
          </p15:clr>
        </p15:guide>
        <p15:guide id="10" pos="5375" userDrawn="1">
          <p15:clr>
            <a:srgbClr val="FBAE40"/>
          </p15:clr>
        </p15:guide>
        <p15:guide id="11" pos="5602" userDrawn="1">
          <p15:clr>
            <a:srgbClr val="FBAE40"/>
          </p15:clr>
        </p15:guide>
        <p15:guide id="12" orient="horz" pos="119" userDrawn="1">
          <p15:clr>
            <a:srgbClr val="FBAE40"/>
          </p15:clr>
        </p15:guide>
        <p15:guide id="13" orient="horz" pos="346" userDrawn="1">
          <p15:clr>
            <a:srgbClr val="FBAE40"/>
          </p15:clr>
        </p15:guide>
        <p15:guide id="14" orient="horz" pos="572" userDrawn="1">
          <p15:clr>
            <a:srgbClr val="FBAE40"/>
          </p15:clr>
        </p15:guide>
        <p15:guide id="15" orient="horz" pos="799" userDrawn="1">
          <p15:clr>
            <a:srgbClr val="FBAE40"/>
          </p15:clr>
        </p15:guide>
        <p15:guide id="16" orient="horz" pos="910" userDrawn="1">
          <p15:clr>
            <a:srgbClr val="FBAE40"/>
          </p15:clr>
        </p15:guide>
        <p15:guide id="17" orient="horz" pos="1253" userDrawn="1">
          <p15:clr>
            <a:srgbClr val="FBAE40"/>
          </p15:clr>
        </p15:guide>
        <p15:guide id="18" orient="horz" pos="1480" userDrawn="1">
          <p15:clr>
            <a:srgbClr val="FBAE40"/>
          </p15:clr>
        </p15:guide>
        <p15:guide id="19" orient="horz" pos="1706" userDrawn="1">
          <p15:clr>
            <a:srgbClr val="FBAE40"/>
          </p15:clr>
        </p15:guide>
        <p15:guide id="20" orient="horz" pos="3859" userDrawn="1">
          <p15:clr>
            <a:srgbClr val="FBAE40"/>
          </p15:clr>
        </p15:guide>
        <p15:guide id="21" orient="horz" pos="408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117FC07-99D3-854B-9821-22F68A6F8831}" type="datetimeFigureOut">
              <a:rPr kumimoji="1" lang="ja-JP" altLang="en-US" smtClean="0"/>
              <a:t>2022/12/23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02788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117FC07-99D3-854B-9821-22F68A6F8831}" type="datetimeFigureOut">
              <a:rPr kumimoji="1" lang="ja-JP" altLang="en-US" smtClean="0"/>
              <a:t>2022/12/23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378285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117FC07-99D3-854B-9821-22F68A6F8831}" type="datetimeFigureOut">
              <a:rPr kumimoji="1" lang="ja-JP" altLang="en-US" smtClean="0"/>
              <a:t>2022/12/23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209358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117FC07-99D3-854B-9821-22F68A6F8831}" type="datetimeFigureOut">
              <a:rPr kumimoji="1" lang="ja-JP" altLang="en-US" smtClean="0"/>
              <a:t>2022/12/23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286327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117FC07-99D3-854B-9821-22F68A6F8831}" type="datetimeFigureOut">
              <a:rPr kumimoji="1" lang="ja-JP" altLang="en-US" smtClean="0"/>
              <a:t>2022/12/23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943713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2022/12/23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465657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2022/12/23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86811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17" name="角丸四角形 1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円/楕円 18"/>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コネクタ 21"/>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3"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499" userDrawn="1">
          <p15:clr>
            <a:srgbClr val="FBAE40"/>
          </p15:clr>
        </p15:guide>
        <p15:guide id="4" pos="5261" userDrawn="1">
          <p15:clr>
            <a:srgbClr val="FBAE40"/>
          </p15:clr>
        </p15:guide>
        <p15:guide id="5" orient="horz" pos="346" userDrawn="1">
          <p15:clr>
            <a:srgbClr val="FBAE40"/>
          </p15:clr>
        </p15:guide>
        <p15:guide id="6" orient="horz" pos="397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14"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5" name="直線コネクタ 14"/>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1252" userDrawn="1">
          <p15:clr>
            <a:srgbClr val="FBAE40"/>
          </p15:clr>
        </p15:guide>
        <p15:guide id="2" pos="3787" userDrawn="1">
          <p15:clr>
            <a:srgbClr val="FBAE40"/>
          </p15:clr>
        </p15:guide>
        <p15:guide id="3" pos="158" userDrawn="1">
          <p15:clr>
            <a:srgbClr val="FBAE40"/>
          </p15:clr>
        </p15:guide>
        <p15:guide id="4" pos="1063" userDrawn="1">
          <p15:clr>
            <a:srgbClr val="FBAE40"/>
          </p15:clr>
        </p15:guide>
        <p15:guide id="5" pos="1180" userDrawn="1">
          <p15:clr>
            <a:srgbClr val="FBAE40"/>
          </p15:clr>
        </p15:guide>
        <p15:guide id="6" pos="385" userDrawn="1">
          <p15:clr>
            <a:srgbClr val="FBAE40"/>
          </p15:clr>
        </p15:guide>
        <p15:guide id="7" pos="2087" userDrawn="1">
          <p15:clr>
            <a:srgbClr val="FBAE40"/>
          </p15:clr>
        </p15:guide>
        <p15:guide id="8" pos="1856" userDrawn="1">
          <p15:clr>
            <a:srgbClr val="FBAE40"/>
          </p15:clr>
        </p15:guide>
        <p15:guide id="9" pos="2880" userDrawn="1">
          <p15:clr>
            <a:srgbClr val="FBAE40"/>
          </p15:clr>
        </p15:guide>
        <p15:guide id="10" pos="5375" userDrawn="1">
          <p15:clr>
            <a:srgbClr val="FBAE40"/>
          </p15:clr>
        </p15:guide>
        <p15:guide id="11" pos="5602" userDrawn="1">
          <p15:clr>
            <a:srgbClr val="FBAE40"/>
          </p15:clr>
        </p15:guide>
        <p15:guide id="12" orient="horz" pos="119" userDrawn="1">
          <p15:clr>
            <a:srgbClr val="FBAE40"/>
          </p15:clr>
        </p15:guide>
        <p15:guide id="13" orient="horz" pos="346" userDrawn="1">
          <p15:clr>
            <a:srgbClr val="FBAE40"/>
          </p15:clr>
        </p15:guide>
        <p15:guide id="14" orient="horz" pos="572" userDrawn="1">
          <p15:clr>
            <a:srgbClr val="FBAE40"/>
          </p15:clr>
        </p15:guide>
        <p15:guide id="15" orient="horz" pos="799" userDrawn="1">
          <p15:clr>
            <a:srgbClr val="FBAE40"/>
          </p15:clr>
        </p15:guide>
        <p15:guide id="16" orient="horz" pos="910" userDrawn="1">
          <p15:clr>
            <a:srgbClr val="FBAE40"/>
          </p15:clr>
        </p15:guide>
        <p15:guide id="17" orient="horz" pos="2160" userDrawn="1">
          <p15:clr>
            <a:srgbClr val="FBAE40"/>
          </p15:clr>
        </p15:guide>
        <p15:guide id="18" orient="horz" pos="1480" userDrawn="1">
          <p15:clr>
            <a:srgbClr val="FBAE40"/>
          </p15:clr>
        </p15:guide>
        <p15:guide id="19" orient="horz" pos="1706" userDrawn="1">
          <p15:clr>
            <a:srgbClr val="FBAE40"/>
          </p15:clr>
        </p15:guide>
        <p15:guide id="20" orient="horz" pos="3861" userDrawn="1">
          <p15:clr>
            <a:srgbClr val="FBAE40"/>
          </p15:clr>
        </p15:guide>
        <p15:guide id="21" orient="horz" pos="408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11" name="円/楕円 10"/>
          <p:cNvSpPr/>
          <p:nvPr userDrawn="1"/>
        </p:nvSpPr>
        <p:spPr>
          <a:xfrm>
            <a:off x="4392000" y="6294277"/>
            <a:ext cx="360000" cy="360000"/>
          </a:xfrm>
          <a:prstGeom prst="ellipse">
            <a:avLst/>
          </a:prstGeom>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Slide Number Placeholder 5"/>
          <p:cNvSpPr>
            <a:spLocks noGrp="1"/>
          </p:cNvSpPr>
          <p:nvPr>
            <p:ph type="sldNum" sz="quarter" idx="12"/>
          </p:nvPr>
        </p:nvSpPr>
        <p:spPr>
          <a:xfrm>
            <a:off x="3993658" y="6329997"/>
            <a:ext cx="1148956" cy="360001"/>
          </a:xfrm>
          <a:prstGeom prst="rect">
            <a:avLst/>
          </a:prstGeom>
        </p:spPr>
        <p:txBody>
          <a:bodyPr/>
          <a:lstStyle>
            <a:lvl1pPr algn="ctr">
              <a:defRPr sz="1600" b="1" i="0">
                <a:solidFill>
                  <a:srgbClr val="009650"/>
                </a:solidFill>
                <a:latin typeface="Meiryo" charset="-128"/>
                <a:ea typeface="Meiryo" charset="-128"/>
                <a:cs typeface="Meiryo" charset="-128"/>
              </a:defRPr>
            </a:lvl1pPr>
          </a:lstStyle>
          <a:p>
            <a:fld id="{3B1C07BB-6777-BE4E-9D13-23F11C0D5FE8}" type="slidenum">
              <a:rPr lang="ja-JP" altLang="en-US" smtClean="0"/>
              <a:pPr/>
              <a:t>‹#›</a:t>
            </a:fld>
            <a:endParaRPr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4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79526889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guide id="14" pos="2086">
          <p15:clr>
            <a:srgbClr val="FBAE40"/>
          </p15:clr>
        </p15:guide>
        <p15:guide id="15" pos="3787">
          <p15:clr>
            <a:srgbClr val="FBAE40"/>
          </p15:clr>
        </p15:guide>
        <p15:guide id="16" pos="548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2022/12/23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311614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2022/12/23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377533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2022/12/23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544303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117FC07-99D3-854B-9821-22F68A6F8831}" type="datetimeFigureOut">
              <a:rPr kumimoji="1" lang="ja-JP" altLang="en-US" smtClean="0"/>
              <a:t>2022/12/23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622188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vmlDrawing" Target="../drawings/vmlDrawing2.v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image" Target="../media/image1.emf"/><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oleObject" Target="../embeddings/oleObject2.bin"/><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7D68FDB4-8101-4AF3-BFAC-3D4C290735B9}"/>
              </a:ext>
            </a:extLst>
          </p:cNvPr>
          <p:cNvGraphicFramePr>
            <a:graphicFrameLocks noChangeAspect="1"/>
          </p:cNvGraphicFramePr>
          <p:nvPr userDrawn="1">
            <p:custDataLst>
              <p:tags r:id="rId8"/>
            </p:custDataLst>
            <p:extLst>
              <p:ext uri="{D42A27DB-BD31-4B8C-83A1-F6EECF244321}">
                <p14:modId xmlns:p14="http://schemas.microsoft.com/office/powerpoint/2010/main" val="2349643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01" name="think-cell スライド" r:id="rId9" imgW="554" imgH="551" progId="TCLayout.ActiveDocument.1">
                  <p:embed/>
                </p:oleObj>
              </mc:Choice>
              <mc:Fallback>
                <p:oleObj name="think-cell スライド" r:id="rId9" imgW="554" imgH="551" progId="TCLayout.ActiveDocument.1">
                  <p:embed/>
                  <p:pic>
                    <p:nvPicPr>
                      <p:cNvPr id="0" nam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713647" y="365126"/>
            <a:ext cx="5400000" cy="1080000"/>
          </a:xfrm>
          <a:prstGeom prst="rect">
            <a:avLst/>
          </a:prstGeom>
        </p:spPr>
        <p:txBody>
          <a:bodyPr vert="horz" lIns="91440" tIns="45720" rIns="91440" bIns="45720" rtlCol="0" anchor="ctr">
            <a:normAutofit/>
          </a:bodyPr>
          <a:lstStyle/>
          <a:p>
            <a:r>
              <a:rPr lang="ja-JP" altLang="en-US" dirty="0"/>
              <a:t>マター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a:t>
            </a:r>
            <a:r>
              <a:rPr lang="ja-JP" altLang="en-US"/>
              <a:t>書式設定</a:t>
            </a:r>
            <a:endParaRPr lang="en-US" dirty="0"/>
          </a:p>
        </p:txBody>
      </p:sp>
    </p:spTree>
    <p:extLst>
      <p:ext uri="{BB962C8B-B14F-4D97-AF65-F5344CB8AC3E}">
        <p14:creationId xmlns:p14="http://schemas.microsoft.com/office/powerpoint/2010/main" val="10730804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hf hdr="0" ftr="0" dt="0"/>
  <p:txStyles>
    <p:title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p:titleStyle>
    <p:body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3AAF04-FD01-433A-9FD3-7D0E178E8107}"/>
              </a:ext>
            </a:extLst>
          </p:cNvPr>
          <p:cNvGraphicFramePr>
            <a:graphicFrameLocks noChangeAspect="1"/>
          </p:cNvGraphicFramePr>
          <p:nvPr userDrawn="1">
            <p:custDataLst>
              <p:tags r:id="rId14"/>
            </p:custDataLst>
            <p:extLst>
              <p:ext uri="{D42A27DB-BD31-4B8C-83A1-F6EECF244321}">
                <p14:modId xmlns:p14="http://schemas.microsoft.com/office/powerpoint/2010/main" val="2970106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25" name="think-cell スライド" r:id="rId15" imgW="554" imgH="551" progId="TCLayout.ActiveDocument.1">
                  <p:embed/>
                </p:oleObj>
              </mc:Choice>
              <mc:Fallback>
                <p:oleObj name="think-cell スライド" r:id="rId15" imgW="554" imgH="551" progId="TCLayout.ActiveDocument.1">
                  <p:embed/>
                  <p:pic>
                    <p:nvPicPr>
                      <p:cNvPr id="0" name=""/>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7FC07-99D3-854B-9821-22F68A6F8831}" type="datetimeFigureOut">
              <a:rPr kumimoji="1" lang="ja-JP" altLang="en-US" smtClean="0"/>
              <a:t>2022/12/23</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45413670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2.tmp"/><Relationship Id="rId3" Type="http://schemas.openxmlformats.org/officeDocument/2006/relationships/image" Target="../media/image39.jpg"/><Relationship Id="rId7" Type="http://schemas.openxmlformats.org/officeDocument/2006/relationships/image" Target="../media/image41.tm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4.png"/><Relationship Id="rId10" Type="http://schemas.openxmlformats.org/officeDocument/2006/relationships/image" Target="../media/image44.png"/><Relationship Id="rId4" Type="http://schemas.openxmlformats.org/officeDocument/2006/relationships/image" Target="../media/image40.jpg"/><Relationship Id="rId9" Type="http://schemas.openxmlformats.org/officeDocument/2006/relationships/image" Target="../media/image43.jp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7.jpg"/><Relationship Id="rId4" Type="http://schemas.openxmlformats.org/officeDocument/2006/relationships/image" Target="../media/image56.jp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g"/><Relationship Id="rId4" Type="http://schemas.openxmlformats.org/officeDocument/2006/relationships/image" Target="../media/image61.jp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6.jpg"/><Relationship Id="rId4" Type="http://schemas.openxmlformats.org/officeDocument/2006/relationships/image" Target="../media/image65.tmp"/></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1.xml"/><Relationship Id="rId7" Type="http://schemas.openxmlformats.org/officeDocument/2006/relationships/image" Target="../media/image63.jpe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notesSlide" Target="../notesSlides/notesSlide23.xml"/><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1.xml"/><Relationship Id="rId7" Type="http://schemas.openxmlformats.org/officeDocument/2006/relationships/image" Target="../media/image70.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10" Type="http://schemas.openxmlformats.org/officeDocument/2006/relationships/image" Target="../media/image73.PNG"/><Relationship Id="rId4" Type="http://schemas.openxmlformats.org/officeDocument/2006/relationships/notesSlide" Target="../notesSlides/notesSlide24.xml"/><Relationship Id="rId9"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1.xml"/><Relationship Id="rId7" Type="http://schemas.openxmlformats.org/officeDocument/2006/relationships/image" Target="../media/image1.emf"/><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74.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1.xml"/><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emf"/><Relationship Id="rId11" Type="http://schemas.openxmlformats.org/officeDocument/2006/relationships/image" Target="../media/image80.png"/><Relationship Id="rId5" Type="http://schemas.openxmlformats.org/officeDocument/2006/relationships/oleObject" Target="../embeddings/oleObject6.bin"/><Relationship Id="rId10" Type="http://schemas.openxmlformats.org/officeDocument/2006/relationships/image" Target="../media/image79.jpg"/><Relationship Id="rId4" Type="http://schemas.openxmlformats.org/officeDocument/2006/relationships/notesSlide" Target="../notesSlides/notesSlide26.xml"/><Relationship Id="rId9" Type="http://schemas.openxmlformats.org/officeDocument/2006/relationships/image" Target="../media/image78.jpg"/></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1.xml"/><Relationship Id="rId7" Type="http://schemas.openxmlformats.org/officeDocument/2006/relationships/image" Target="../media/image82.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notesSlide" Target="../notesSlides/notesSlide27.xml"/><Relationship Id="rId9"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1.xml"/><Relationship Id="rId7" Type="http://schemas.openxmlformats.org/officeDocument/2006/relationships/image" Target="../media/image84.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emf"/><Relationship Id="rId11" Type="http://schemas.openxmlformats.org/officeDocument/2006/relationships/image" Target="../media/image88.PNG"/><Relationship Id="rId5" Type="http://schemas.openxmlformats.org/officeDocument/2006/relationships/oleObject" Target="../embeddings/oleObject8.bin"/><Relationship Id="rId10" Type="http://schemas.openxmlformats.org/officeDocument/2006/relationships/image" Target="../media/image87.PNG"/><Relationship Id="rId4" Type="http://schemas.openxmlformats.org/officeDocument/2006/relationships/notesSlide" Target="../notesSlides/notesSlide28.xml"/><Relationship Id="rId9" Type="http://schemas.openxmlformats.org/officeDocument/2006/relationships/image" Target="../media/image86.jpg"/></Relationships>
</file>

<file path=ppt/slides/_rels/slide2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1.xml"/><Relationship Id="rId7" Type="http://schemas.openxmlformats.org/officeDocument/2006/relationships/image" Target="../media/image89.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29.xml"/><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7.tmp"/></Relationships>
</file>

<file path=ppt/slides/_rels/slide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tmp"/></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microsoft.com/office/2007/relationships/hdphoto" Target="../media/hdphoto1.wdp"/><Relationship Id="rId18" Type="http://schemas.openxmlformats.org/officeDocument/2006/relationships/image" Target="../media/image7.tmp"/><Relationship Id="rId3" Type="http://schemas.openxmlformats.org/officeDocument/2006/relationships/image" Target="../media/image9.jpg"/><Relationship Id="rId7" Type="http://schemas.openxmlformats.org/officeDocument/2006/relationships/image" Target="../media/image8.tmp"/><Relationship Id="rId12" Type="http://schemas.openxmlformats.org/officeDocument/2006/relationships/image" Target="../media/image16.png"/><Relationship Id="rId17" Type="http://schemas.microsoft.com/office/2007/relationships/hdphoto" Target="../media/hdphoto3.wdp"/><Relationship Id="rId2" Type="http://schemas.openxmlformats.org/officeDocument/2006/relationships/notesSlide" Target="../notesSlides/notesSlide5.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2.tmp"/><Relationship Id="rId11" Type="http://schemas.openxmlformats.org/officeDocument/2006/relationships/image" Target="../media/image15.png"/><Relationship Id="rId5" Type="http://schemas.openxmlformats.org/officeDocument/2006/relationships/image" Target="../media/image11.jpeg"/><Relationship Id="rId15" Type="http://schemas.microsoft.com/office/2007/relationships/hdphoto" Target="../media/hdphoto2.wdp"/><Relationship Id="rId10" Type="http://schemas.openxmlformats.org/officeDocument/2006/relationships/hyperlink" Target="https://www.soumu.go.jp/kojinbango_card/03.html" TargetMode="External"/><Relationship Id="rId4" Type="http://schemas.openxmlformats.org/officeDocument/2006/relationships/image" Target="../media/image10.emf"/><Relationship Id="rId9" Type="http://schemas.openxmlformats.org/officeDocument/2006/relationships/image" Target="../media/image14.jpe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7.tm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tm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1.tmp"/><Relationship Id="rId5" Type="http://schemas.openxmlformats.org/officeDocument/2006/relationships/image" Target="../media/image30.tmp"/><Relationship Id="rId4" Type="http://schemas.openxmlformats.org/officeDocument/2006/relationships/image" Target="../media/image29.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B1C07BB-6777-BE4E-9D13-23F11C0D5FE8}" type="slidenum">
              <a:rPr lang="ja-JP" altLang="en-US" smtClean="0"/>
              <a:pPr/>
              <a:t>1</a:t>
            </a:fld>
            <a:endParaRPr lang="ja-JP" altLang="en-US" dirty="0"/>
          </a:p>
        </p:txBody>
      </p:sp>
      <p:sp>
        <p:nvSpPr>
          <p:cNvPr id="3" name="角丸四角形 2"/>
          <p:cNvSpPr/>
          <p:nvPr/>
        </p:nvSpPr>
        <p:spPr>
          <a:xfrm>
            <a:off x="972000" y="1617568"/>
            <a:ext cx="720000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p>
        </p:txBody>
      </p:sp>
      <p:sp>
        <p:nvSpPr>
          <p:cNvPr id="4" name="サブタイトル 2"/>
          <p:cNvSpPr txBox="1">
            <a:spLocks/>
          </p:cNvSpPr>
          <p:nvPr/>
        </p:nvSpPr>
        <p:spPr>
          <a:xfrm>
            <a:off x="1122208" y="1860288"/>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800" dirty="0">
                <a:solidFill>
                  <a:schemeClr val="bg1"/>
                </a:solidFill>
              </a:rPr>
              <a:t>マイナンバーカードの</a:t>
            </a:r>
            <a:endParaRPr lang="en-US" altLang="ja-JP" sz="4800" dirty="0">
              <a:solidFill>
                <a:schemeClr val="bg1"/>
              </a:solidFill>
            </a:endParaRPr>
          </a:p>
          <a:p>
            <a:r>
              <a:rPr lang="ja-JP" altLang="en-US" sz="4800" dirty="0">
                <a:solidFill>
                  <a:schemeClr val="bg1"/>
                </a:solidFill>
              </a:rPr>
              <a:t>申請をしましょう</a:t>
            </a:r>
          </a:p>
        </p:txBody>
      </p:sp>
      <p:pic>
        <p:nvPicPr>
          <p:cNvPr id="13" name="図 12"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9017" y="3809341"/>
            <a:ext cx="1552067" cy="2269793"/>
          </a:xfrm>
          <a:prstGeom prst="rect">
            <a:avLst/>
          </a:prstGeom>
        </p:spPr>
      </p:pic>
      <p:pic>
        <p:nvPicPr>
          <p:cNvPr id="14" name="図 13" descr="マイキーくんのイラスト"/>
          <p:cNvPicPr>
            <a:picLocks noChangeAspect="1"/>
          </p:cNvPicPr>
          <p:nvPr/>
        </p:nvPicPr>
        <p:blipFill rotWithShape="1">
          <a:blip r:embed="rId4">
            <a:extLst>
              <a:ext uri="{28A0092B-C50C-407E-A947-70E740481C1C}">
                <a14:useLocalDpi xmlns:a14="http://schemas.microsoft.com/office/drawing/2010/main" val="0"/>
              </a:ext>
            </a:extLst>
          </a:blip>
          <a:srcRect b="-1180"/>
          <a:stretch/>
        </p:blipFill>
        <p:spPr>
          <a:xfrm>
            <a:off x="3054690" y="4316738"/>
            <a:ext cx="1720815" cy="1827226"/>
          </a:xfrm>
          <a:prstGeom prst="rect">
            <a:avLst/>
          </a:prstGeom>
        </p:spPr>
      </p:pic>
      <p:pic>
        <p:nvPicPr>
          <p:cNvPr id="15" name="図 14" descr="「デジタル活用支援推進事業」を表すロゴマーク"/>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
        <p:nvSpPr>
          <p:cNvPr id="8" name="テキスト ボックス 7">
            <a:extLst>
              <a:ext uri="{FF2B5EF4-FFF2-40B4-BE49-F238E27FC236}">
                <a16:creationId xmlns:a16="http://schemas.microsoft.com/office/drawing/2014/main" id="{78EA4B02-0B72-4FAE-B941-2EE66171E172}"/>
              </a:ext>
            </a:extLst>
          </p:cNvPr>
          <p:cNvSpPr txBox="1"/>
          <p:nvPr/>
        </p:nvSpPr>
        <p:spPr>
          <a:xfrm>
            <a:off x="7050961" y="6441970"/>
            <a:ext cx="1999815" cy="234680"/>
          </a:xfrm>
          <a:prstGeom prst="rect">
            <a:avLst/>
          </a:prstGeom>
          <a:noFill/>
        </p:spPr>
        <p:txBody>
          <a:bodyPr wrap="square" rtlCol="0">
            <a:spAutoFit/>
          </a:bodyPr>
          <a:lstStyle/>
          <a:p>
            <a:pPr algn="ctr">
              <a:lnSpc>
                <a:spcPts val="1000"/>
              </a:lnSpc>
              <a:spcBef>
                <a:spcPts val="600"/>
              </a:spcBef>
            </a:pPr>
            <a:r>
              <a:rPr lang="ja-JP" altLang="en-US" sz="1200" b="1" dirty="0">
                <a:latin typeface="メイリオ" panose="020B0604030504040204" pitchFamily="50" charset="-128"/>
                <a:ea typeface="メイリオ" panose="020B0604030504040204" pitchFamily="50" charset="-128"/>
                <a:cs typeface="Meiryo" charset="-128"/>
              </a:rPr>
              <a:t>令和</a:t>
            </a:r>
            <a:r>
              <a:rPr lang="en-US" altLang="ja-JP" sz="1200" b="1" dirty="0">
                <a:latin typeface="メイリオ" panose="020B0604030504040204" pitchFamily="50" charset="-128"/>
                <a:ea typeface="メイリオ" panose="020B0604030504040204" pitchFamily="50" charset="-128"/>
                <a:cs typeface="Meiryo" charset="-128"/>
              </a:rPr>
              <a:t>4</a:t>
            </a:r>
            <a:r>
              <a:rPr lang="ja-JP" altLang="en-US" sz="1200" b="1" dirty="0">
                <a:latin typeface="メイリオ" panose="020B0604030504040204" pitchFamily="50" charset="-128"/>
                <a:ea typeface="メイリオ" panose="020B0604030504040204" pitchFamily="50" charset="-128"/>
                <a:cs typeface="Meiryo" charset="-128"/>
              </a:rPr>
              <a:t>年</a:t>
            </a:r>
            <a:r>
              <a:rPr lang="en-US" altLang="ja-JP" sz="1200" b="1" dirty="0">
                <a:latin typeface="メイリオ" panose="020B0604030504040204" pitchFamily="50" charset="-128"/>
                <a:ea typeface="メイリオ" panose="020B0604030504040204" pitchFamily="50" charset="-128"/>
                <a:cs typeface="Meiryo" charset="-128"/>
              </a:rPr>
              <a:t>12</a:t>
            </a:r>
            <a:r>
              <a:rPr lang="ja-JP" altLang="en-US" sz="1200" b="1" dirty="0">
                <a:latin typeface="メイリオ" panose="020B0604030504040204" pitchFamily="50" charset="-128"/>
                <a:ea typeface="メイリオ" panose="020B0604030504040204" pitchFamily="50" charset="-128"/>
                <a:cs typeface="Meiryo" charset="-128"/>
              </a:rPr>
              <a:t>月</a:t>
            </a:r>
          </a:p>
        </p:txBody>
      </p:sp>
    </p:spTree>
    <p:extLst>
      <p:ext uri="{BB962C8B-B14F-4D97-AF65-F5344CB8AC3E}">
        <p14:creationId xmlns:p14="http://schemas.microsoft.com/office/powerpoint/2010/main" val="48122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745636" y="275011"/>
            <a:ext cx="7192745" cy="5829926"/>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マイナンバーカード</a:t>
            </a:r>
            <a:endParaRPr lang="en-US" altLang="ja-JP" sz="4800" dirty="0">
              <a:solidFill>
                <a:srgbClr val="009650"/>
              </a:solidFill>
            </a:endParaRPr>
          </a:p>
          <a:p>
            <a:r>
              <a:rPr lang="ja-JP" altLang="en-US" sz="4800" dirty="0">
                <a:solidFill>
                  <a:srgbClr val="009650"/>
                </a:solidFill>
              </a:rPr>
              <a:t>申請のための</a:t>
            </a:r>
            <a:endParaRPr lang="en-US" altLang="ja-JP" sz="4800" dirty="0">
              <a:solidFill>
                <a:srgbClr val="009650"/>
              </a:solidFill>
            </a:endParaRPr>
          </a:p>
          <a:p>
            <a:r>
              <a:rPr lang="ja-JP" altLang="en-US" sz="4800" dirty="0">
                <a:solidFill>
                  <a:srgbClr val="009650"/>
                </a:solidFill>
              </a:rPr>
              <a:t>写真撮影をしましょう</a:t>
            </a:r>
          </a:p>
        </p:txBody>
      </p:sp>
      <p:pic>
        <p:nvPicPr>
          <p:cNvPr id="2" name="図 1"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264515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61260" y="3898226"/>
            <a:ext cx="1292235" cy="2305753"/>
          </a:xfrm>
          <a:prstGeom prst="rect">
            <a:avLst/>
          </a:prstGeom>
        </p:spPr>
      </p:pic>
      <p:sp>
        <p:nvSpPr>
          <p:cNvPr id="2" name="タイトル 1"/>
          <p:cNvSpPr>
            <a:spLocks noGrp="1"/>
          </p:cNvSpPr>
          <p:nvPr>
            <p:ph type="ctrTitle"/>
          </p:nvPr>
        </p:nvSpPr>
        <p:spPr>
          <a:xfrm>
            <a:off x="1774382" y="277200"/>
            <a:ext cx="4698722" cy="991041"/>
          </a:xfrm>
        </p:spPr>
        <p:txBody>
          <a:bodyPr wrap="none">
            <a:spAutoFit/>
          </a:bodyPr>
          <a:lstStyle/>
          <a:p>
            <a:r>
              <a:rPr lang="ja-JP" altLang="en-US" dirty="0"/>
              <a:t>証明用写真撮影アプリの</a:t>
            </a:r>
            <a:br>
              <a:rPr lang="en-US" altLang="ja-JP" dirty="0"/>
            </a:br>
            <a:r>
              <a:rPr lang="ja-JP" altLang="en-US" dirty="0"/>
              <a:t>インストールのしかた</a:t>
            </a:r>
          </a:p>
        </p:txBody>
      </p:sp>
      <p:sp>
        <p:nvSpPr>
          <p:cNvPr id="3" name="サブタイトル 2"/>
          <p:cNvSpPr>
            <a:spLocks noGrp="1"/>
          </p:cNvSpPr>
          <p:nvPr>
            <p:ph type="subTitle" idx="4294967295"/>
          </p:nvPr>
        </p:nvSpPr>
        <p:spPr>
          <a:xfrm>
            <a:off x="528650" y="1432691"/>
            <a:ext cx="8972916" cy="1920111"/>
          </a:xfrm>
        </p:spPr>
        <p:txBody>
          <a:bodyPr>
            <a:noAutofit/>
          </a:bodyPr>
          <a:lstStyle/>
          <a:p>
            <a:r>
              <a:rPr lang="ja-JP" altLang="en-US" sz="2400" dirty="0"/>
              <a:t>マイナンバーカードの申請については</a:t>
            </a:r>
            <a:r>
              <a:rPr lang="ja-JP" altLang="en-US" sz="2400" spc="-1000" dirty="0"/>
              <a:t>、</a:t>
            </a:r>
            <a:r>
              <a:rPr lang="ja-JP" altLang="en-US" sz="2400" dirty="0"/>
              <a:t>スマートフォン</a:t>
            </a:r>
            <a:r>
              <a:rPr lang="ja-JP" altLang="en-US" sz="2400" spc="-1000" dirty="0"/>
              <a:t>、</a:t>
            </a:r>
            <a:endParaRPr lang="en-US" altLang="ja-JP" sz="2400" spc="-1000" dirty="0"/>
          </a:p>
          <a:p>
            <a:r>
              <a:rPr lang="ja-JP" altLang="en-US" sz="2400" dirty="0"/>
              <a:t>パソコン</a:t>
            </a:r>
            <a:r>
              <a:rPr lang="ja-JP" altLang="en-US" sz="2400" spc="-1000" dirty="0"/>
              <a:t>、</a:t>
            </a:r>
            <a:r>
              <a:rPr lang="ja-JP" altLang="en-US" sz="2400" dirty="0"/>
              <a:t>まちなかの証明用写真機、郵送がありますが、</a:t>
            </a:r>
            <a:endParaRPr lang="en-US" altLang="ja-JP" sz="2400" dirty="0"/>
          </a:p>
          <a:p>
            <a:r>
              <a:rPr lang="ja-JP" altLang="en-US" sz="2400" dirty="0"/>
              <a:t>ここではスマートフォンによる申請をご紹介します。</a:t>
            </a:r>
            <a:endParaRPr lang="en-US" altLang="ja-JP" sz="2400" dirty="0"/>
          </a:p>
          <a:p>
            <a:endParaRPr lang="en-US" altLang="ja-JP" sz="1000" dirty="0"/>
          </a:p>
          <a:p>
            <a:pPr>
              <a:lnSpc>
                <a:spcPct val="100000"/>
              </a:lnSpc>
              <a:spcBef>
                <a:spcPts val="500"/>
              </a:spcBef>
            </a:pPr>
            <a:r>
              <a:rPr lang="ja-JP" altLang="en-US" dirty="0">
                <a:solidFill>
                  <a:srgbClr val="009650"/>
                </a:solidFill>
              </a:rPr>
              <a:t>●</a:t>
            </a:r>
            <a:r>
              <a:rPr lang="en-US" altLang="ja-JP" dirty="0">
                <a:solidFill>
                  <a:schemeClr val="accent2"/>
                </a:solidFill>
              </a:rPr>
              <a:t> </a:t>
            </a:r>
            <a:r>
              <a:rPr lang="ja-JP" altLang="en-US" dirty="0"/>
              <a:t>申請にあたっては、まずご自宅に郵便で送られてきた</a:t>
            </a:r>
            <a:endParaRPr lang="en-US" altLang="ja-JP" dirty="0"/>
          </a:p>
          <a:p>
            <a:pPr>
              <a:lnSpc>
                <a:spcPct val="100000"/>
              </a:lnSpc>
              <a:spcBef>
                <a:spcPts val="500"/>
              </a:spcBef>
            </a:pPr>
            <a:r>
              <a:rPr lang="ja-JP" altLang="en-US" dirty="0"/>
              <a:t>　</a:t>
            </a:r>
            <a:r>
              <a:rPr lang="en-US" altLang="ja-JP" spc="-16" dirty="0">
                <a:latin typeface="メイリオ" panose="020B0604030504040204" pitchFamily="50" charset="-128"/>
                <a:ea typeface="メイリオ" panose="020B0604030504040204" pitchFamily="50" charset="-128"/>
                <a:cs typeface="AoyagiKouzanFontT"/>
              </a:rPr>
              <a:t> </a:t>
            </a:r>
            <a:r>
              <a:rPr lang="en-US" altLang="ja-JP" spc="-16" dirty="0">
                <a:solidFill>
                  <a:srgbClr val="FF0000"/>
                </a:solidFill>
                <a:latin typeface="メイリオ" panose="020B0604030504040204" pitchFamily="50" charset="-128"/>
                <a:ea typeface="メイリオ" panose="020B0604030504040204" pitchFamily="50" charset="-128"/>
                <a:cs typeface="AoyagiKouzanFontT"/>
              </a:rPr>
              <a:t>｢</a:t>
            </a:r>
            <a:r>
              <a:rPr lang="ja-JP" altLang="en-US" dirty="0">
                <a:solidFill>
                  <a:srgbClr val="FF0000"/>
                </a:solidFill>
              </a:rPr>
              <a:t>個人番号カード交付申請書</a:t>
            </a:r>
            <a:r>
              <a:rPr lang="ja-JP" altLang="en-US" spc="-750" dirty="0">
                <a:solidFill>
                  <a:srgbClr val="FF0000"/>
                </a:solidFill>
              </a:rPr>
              <a:t>」</a:t>
            </a:r>
            <a:r>
              <a:rPr lang="ja-JP" altLang="en-US" dirty="0"/>
              <a:t>を用意してください。</a:t>
            </a:r>
          </a:p>
          <a:p>
            <a:pPr indent="358775">
              <a:lnSpc>
                <a:spcPct val="100000"/>
              </a:lnSpc>
              <a:spcBef>
                <a:spcPts val="500"/>
              </a:spcBef>
            </a:pPr>
            <a:r>
              <a:rPr lang="ja-JP" altLang="en-US" sz="1400" dirty="0"/>
              <a:t>引越しなどにより、個人番号カード交付申請書記載の住所と、</a:t>
            </a:r>
            <a:endParaRPr lang="en-US" altLang="ja-JP" sz="1400" dirty="0"/>
          </a:p>
          <a:p>
            <a:pPr indent="358775">
              <a:lnSpc>
                <a:spcPct val="100000"/>
              </a:lnSpc>
              <a:spcBef>
                <a:spcPts val="500"/>
              </a:spcBef>
            </a:pPr>
            <a:r>
              <a:rPr lang="ja-JP" altLang="en-US" sz="1400" dirty="0"/>
              <a:t>現在お住まいの住所が異なる場合は、交付申請書は使えません。</a:t>
            </a:r>
            <a:endParaRPr lang="en-US" altLang="ja-JP" sz="1400" dirty="0"/>
          </a:p>
          <a:p>
            <a:pPr indent="358775">
              <a:lnSpc>
                <a:spcPct val="100000"/>
              </a:lnSpc>
              <a:spcBef>
                <a:spcPts val="500"/>
              </a:spcBef>
            </a:pPr>
            <a:r>
              <a:rPr lang="ja-JP" altLang="en-US" sz="1400" dirty="0"/>
              <a:t>お住まいの市区町村で新しい申請書をお受取りください。</a:t>
            </a:r>
          </a:p>
          <a:p>
            <a:pPr>
              <a:lnSpc>
                <a:spcPct val="150000"/>
              </a:lnSpc>
              <a:spcBef>
                <a:spcPts val="500"/>
              </a:spcBef>
            </a:pPr>
            <a:r>
              <a:rPr lang="ja-JP" altLang="en-US" dirty="0">
                <a:solidFill>
                  <a:srgbClr val="009650"/>
                </a:solidFill>
              </a:rPr>
              <a:t>●</a:t>
            </a:r>
            <a:r>
              <a:rPr lang="en-US" altLang="ja-JP" dirty="0">
                <a:solidFill>
                  <a:schemeClr val="accent2"/>
                </a:solidFill>
              </a:rPr>
              <a:t> </a:t>
            </a:r>
            <a:r>
              <a:rPr lang="ja-JP" altLang="en-US" dirty="0"/>
              <a:t>証明用写真撮影のためのさまざまなアプリがあります。</a:t>
            </a:r>
            <a:endParaRPr lang="en-US" altLang="ja-JP" dirty="0"/>
          </a:p>
          <a:p>
            <a:pPr>
              <a:lnSpc>
                <a:spcPct val="100000"/>
              </a:lnSpc>
              <a:spcBef>
                <a:spcPts val="500"/>
              </a:spcBef>
            </a:pPr>
            <a:r>
              <a:rPr lang="ja-JP" altLang="en-US" dirty="0"/>
              <a:t>　</a:t>
            </a:r>
            <a:r>
              <a:rPr lang="en-US" altLang="ja-JP" dirty="0"/>
              <a:t> Google</a:t>
            </a:r>
            <a:r>
              <a:rPr lang="ja-JP" altLang="en-US" dirty="0"/>
              <a:t>の</a:t>
            </a:r>
            <a:r>
              <a:rPr lang="en-US" altLang="ja-JP" dirty="0"/>
              <a:t>Play</a:t>
            </a:r>
            <a:r>
              <a:rPr lang="ja-JP" altLang="en-US" dirty="0"/>
              <a:t>ストア、または</a:t>
            </a:r>
            <a:r>
              <a:rPr lang="en-US" altLang="ja-JP" dirty="0"/>
              <a:t>AppStore</a:t>
            </a:r>
            <a:r>
              <a:rPr lang="ja-JP" altLang="en-US" dirty="0"/>
              <a:t>から</a:t>
            </a:r>
            <a:endParaRPr lang="en-US" altLang="ja-JP" dirty="0"/>
          </a:p>
          <a:p>
            <a:pPr>
              <a:lnSpc>
                <a:spcPct val="100000"/>
              </a:lnSpc>
              <a:spcBef>
                <a:spcPts val="500"/>
              </a:spcBef>
            </a:pPr>
            <a:r>
              <a:rPr lang="ja-JP" altLang="en-US" dirty="0"/>
              <a:t>　</a:t>
            </a:r>
            <a:r>
              <a:rPr lang="en-US" altLang="ja-JP" dirty="0"/>
              <a:t> </a:t>
            </a:r>
            <a:r>
              <a:rPr lang="ja-JP" altLang="en-US" dirty="0"/>
              <a:t>お好みの アプリをダウンロードしてください。</a:t>
            </a:r>
            <a:endParaRPr lang="en-US" altLang="ja-JP" dirty="0"/>
          </a:p>
          <a:p>
            <a:pPr>
              <a:lnSpc>
                <a:spcPct val="100000"/>
              </a:lnSpc>
              <a:spcBef>
                <a:spcPts val="500"/>
              </a:spcBef>
            </a:pPr>
            <a:r>
              <a:rPr lang="ja-JP" altLang="en-US" dirty="0"/>
              <a:t>　</a:t>
            </a:r>
            <a:r>
              <a:rPr lang="en-US" altLang="ja-JP" dirty="0"/>
              <a:t> </a:t>
            </a:r>
            <a:r>
              <a:rPr lang="ja-JP" altLang="en-US" sz="1400" dirty="0"/>
              <a:t>本教材では</a:t>
            </a:r>
            <a:r>
              <a:rPr lang="en-US" altLang="ja-JP" sz="1400" spc="-16" dirty="0">
                <a:latin typeface="メイリオ" panose="020B0604030504040204" pitchFamily="50" charset="-128"/>
                <a:ea typeface="メイリオ" panose="020B0604030504040204" pitchFamily="50" charset="-128"/>
                <a:cs typeface="AoyagiKouzanFontT"/>
              </a:rPr>
              <a:t>｢</a:t>
            </a:r>
            <a:r>
              <a:rPr lang="ja-JP" altLang="en-US" sz="1400" dirty="0">
                <a:latin typeface="Konatu"/>
                <a:cs typeface="Konatu"/>
              </a:rPr>
              <a:t>履歴書カメラ</a:t>
            </a:r>
            <a:r>
              <a:rPr lang="ja-JP" altLang="en-US" sz="1400" spc="-750" dirty="0"/>
              <a:t>」</a:t>
            </a:r>
            <a:r>
              <a:rPr lang="ja-JP" altLang="en-US" sz="1400" dirty="0">
                <a:latin typeface="Konatu"/>
                <a:cs typeface="Konatu"/>
              </a:rPr>
              <a:t>というアプリを使った例で</a:t>
            </a:r>
            <a:r>
              <a:rPr lang="ja-JP" altLang="en-US" sz="1400" dirty="0"/>
              <a:t>説明します。</a:t>
            </a:r>
          </a:p>
          <a:p>
            <a:pPr>
              <a:lnSpc>
                <a:spcPct val="100000"/>
              </a:lnSpc>
            </a:pPr>
            <a:endParaRPr lang="ja-JP" altLang="en-US" sz="1200" dirty="0"/>
          </a:p>
        </p:txBody>
      </p:sp>
      <p:sp>
        <p:nvSpPr>
          <p:cNvPr id="8" name="Title Placeholder 1"/>
          <p:cNvSpPr txBox="1">
            <a:spLocks/>
          </p:cNvSpPr>
          <p:nvPr/>
        </p:nvSpPr>
        <p:spPr>
          <a:xfrm>
            <a:off x="498120" y="512080"/>
            <a:ext cx="1055097"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2-A</a:t>
            </a:r>
            <a:endParaRPr lang="en-US" sz="3600" dirty="0">
              <a:solidFill>
                <a:srgbClr val="009650"/>
              </a:solidFill>
            </a:endParaRPr>
          </a:p>
        </p:txBody>
      </p:sp>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849854"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956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検索画面の画像"/>
          <p:cNvPicPr>
            <a:picLocks/>
          </p:cNvPicPr>
          <p:nvPr/>
        </p:nvPicPr>
        <p:blipFill>
          <a:blip r:embed="rId3">
            <a:extLst>
              <a:ext uri="{28A0092B-C50C-407E-A947-70E740481C1C}">
                <a14:useLocalDpi xmlns:a14="http://schemas.microsoft.com/office/drawing/2010/main" val="0"/>
              </a:ext>
            </a:extLst>
          </a:blip>
          <a:stretch>
            <a:fillRect/>
          </a:stretch>
        </p:blipFill>
        <p:spPr>
          <a:xfrm>
            <a:off x="3315960" y="3069846"/>
            <a:ext cx="1908000" cy="576000"/>
          </a:xfrm>
          <a:prstGeom prst="rect">
            <a:avLst/>
          </a:prstGeom>
          <a:ln w="9525">
            <a:solidFill>
              <a:schemeClr val="tx1">
                <a:lumMod val="50000"/>
                <a:lumOff val="50000"/>
              </a:schemeClr>
            </a:solidFill>
          </a:ln>
        </p:spPr>
      </p:pic>
      <p:sp>
        <p:nvSpPr>
          <p:cNvPr id="3" name="サブタイトル 2"/>
          <p:cNvSpPr>
            <a:spLocks noGrp="1"/>
          </p:cNvSpPr>
          <p:nvPr>
            <p:ph type="subTitle" idx="4294967295"/>
          </p:nvPr>
        </p:nvSpPr>
        <p:spPr>
          <a:xfrm>
            <a:off x="1231916" y="1399368"/>
            <a:ext cx="6120000" cy="728949"/>
          </a:xfrm>
        </p:spPr>
        <p:txBody>
          <a:bodyPr>
            <a:noAutofit/>
          </a:bodyPr>
          <a:lstStyle/>
          <a:p>
            <a:pPr>
              <a:lnSpc>
                <a:spcPct val="100000"/>
              </a:lnSpc>
              <a:spcBef>
                <a:spcPts val="0"/>
              </a:spcBef>
            </a:pPr>
            <a:r>
              <a:rPr lang="ja-JP" altLang="en-US" sz="1400" dirty="0">
                <a:latin typeface="Konatu"/>
                <a:cs typeface="Konatu"/>
              </a:rPr>
              <a:t>かんたん･</a:t>
            </a:r>
            <a:r>
              <a:rPr lang="ja-JP" altLang="en-US" sz="1400" spc="-15" dirty="0">
                <a:latin typeface="Konatu"/>
                <a:cs typeface="Konatu"/>
              </a:rPr>
              <a:t>キ</a:t>
            </a:r>
            <a:r>
              <a:rPr lang="ja-JP" altLang="en-US" sz="1400" dirty="0">
                <a:latin typeface="Konatu"/>
                <a:cs typeface="Konatu"/>
              </a:rPr>
              <a:t>レイ な証明写真</a:t>
            </a:r>
            <a:r>
              <a:rPr lang="ja-JP" altLang="en-US" sz="1400" b="0" dirty="0"/>
              <a:t>ー</a:t>
            </a:r>
            <a:r>
              <a:rPr lang="ja-JP" altLang="en-US" sz="1400" dirty="0">
                <a:latin typeface="Konatu"/>
                <a:cs typeface="Konatu"/>
              </a:rPr>
              <a:t>履歴書カメラ</a:t>
            </a:r>
            <a:endParaRPr lang="en-US" altLang="ja-JP" sz="1400" dirty="0">
              <a:latin typeface="Konatu"/>
              <a:cs typeface="Konatu"/>
            </a:endParaRPr>
          </a:p>
          <a:p>
            <a:pPr>
              <a:lnSpc>
                <a:spcPct val="100000"/>
              </a:lnSpc>
              <a:spcBef>
                <a:spcPts val="0"/>
              </a:spcBef>
            </a:pPr>
            <a:r>
              <a:rPr lang="ja-JP" altLang="nl-NL" sz="1400" b="0" dirty="0"/>
              <a:t>（</a:t>
            </a:r>
            <a:r>
              <a:rPr lang="nl-NL" altLang="ja-JP" sz="1400" b="0" dirty="0"/>
              <a:t>Ver3,1,5)Recruit Holdings Co.,Ltd.  </a:t>
            </a:r>
            <a:r>
              <a:rPr lang="ja-JP" altLang="nl-NL" sz="1400" b="0" dirty="0"/>
              <a:t>無料</a:t>
            </a:r>
          </a:p>
          <a:p>
            <a:pPr>
              <a:lnSpc>
                <a:spcPct val="100000"/>
              </a:lnSpc>
              <a:spcBef>
                <a:spcPts val="0"/>
              </a:spcBef>
            </a:pPr>
            <a:r>
              <a:rPr lang="ja-JP" altLang="en-US" sz="1400" b="0" dirty="0"/>
              <a:t>証明写真アプリです。</a:t>
            </a:r>
          </a:p>
        </p:txBody>
      </p:sp>
      <p:pic>
        <p:nvPicPr>
          <p:cNvPr id="6" name="図 5" descr="証明写真アプリ「かんたん･キレイ な証明写真ー履歴書カメラ」のアイコンの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820" y="1426102"/>
            <a:ext cx="694419" cy="675480"/>
          </a:xfrm>
          <a:prstGeom prst="rect">
            <a:avLst/>
          </a:prstGeom>
        </p:spPr>
      </p:pic>
      <p:sp>
        <p:nvSpPr>
          <p:cNvPr id="31" name="タイトル 1"/>
          <p:cNvSpPr>
            <a:spLocks noGrp="1"/>
          </p:cNvSpPr>
          <p:nvPr>
            <p:ph type="ctrTitle"/>
          </p:nvPr>
        </p:nvSpPr>
        <p:spPr>
          <a:xfrm>
            <a:off x="1761130" y="277200"/>
            <a:ext cx="4698722" cy="991041"/>
          </a:xfrm>
        </p:spPr>
        <p:txBody>
          <a:bodyPr wrap="none">
            <a:spAutoFit/>
          </a:bodyPr>
          <a:lstStyle/>
          <a:p>
            <a:r>
              <a:rPr lang="ja-JP" altLang="en-US" dirty="0"/>
              <a:t>証明用写真撮影アプリの</a:t>
            </a:r>
            <a:br>
              <a:rPr lang="en-US" altLang="ja-JP" dirty="0"/>
            </a:br>
            <a:r>
              <a:rPr lang="ja-JP" altLang="en-US" dirty="0"/>
              <a:t>インストールのしかた</a:t>
            </a:r>
          </a:p>
        </p:txBody>
      </p:sp>
      <p:sp>
        <p:nvSpPr>
          <p:cNvPr id="33" name="Title Placeholder 1"/>
          <p:cNvSpPr txBox="1">
            <a:spLocks/>
          </p:cNvSpPr>
          <p:nvPr/>
        </p:nvSpPr>
        <p:spPr>
          <a:xfrm>
            <a:off x="498120" y="512080"/>
            <a:ext cx="1055097"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2-A</a:t>
            </a:r>
            <a:endParaRPr lang="en-US" sz="3600" dirty="0">
              <a:solidFill>
                <a:srgbClr val="009650"/>
              </a:solidFill>
            </a:endParaRPr>
          </a:p>
        </p:txBody>
      </p:sp>
      <p:sp>
        <p:nvSpPr>
          <p:cNvPr id="34" name="テキスト ボックス 33">
            <a:extLst>
              <a:ext uri="{FF2B5EF4-FFF2-40B4-BE49-F238E27FC236}">
                <a16:creationId xmlns:a16="http://schemas.microsoft.com/office/drawing/2014/main" id="{20953D8A-E8F6-424D-8CB8-0B58464D1DF6}"/>
              </a:ext>
            </a:extLst>
          </p:cNvPr>
          <p:cNvSpPr txBox="1"/>
          <p:nvPr/>
        </p:nvSpPr>
        <p:spPr>
          <a:xfrm>
            <a:off x="5887833"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cxnSp>
        <p:nvCxnSpPr>
          <p:cNvPr id="35" name="直線コネクタ 34">
            <a:extLst>
              <a:ext uri="{FF2B5EF4-FFF2-40B4-BE49-F238E27FC236}">
                <a16:creationId xmlns:a16="http://schemas.microsoft.com/office/drawing/2014/main" id="{7055732E-7EF8-4BB0-8CA4-D584724124E4}"/>
              </a:ext>
            </a:extLst>
          </p:cNvPr>
          <p:cNvCxnSpPr/>
          <p:nvPr/>
        </p:nvCxnSpPr>
        <p:spPr>
          <a:xfrm>
            <a:off x="2843544" y="3112290"/>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EE44F515-0CDE-4B97-8284-AAA0158A266B}"/>
              </a:ext>
            </a:extLst>
          </p:cNvPr>
          <p:cNvCxnSpPr/>
          <p:nvPr/>
        </p:nvCxnSpPr>
        <p:spPr>
          <a:xfrm>
            <a:off x="5849854" y="3346610"/>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BA2D251F-D000-4140-8F11-7124E72A8854}"/>
              </a:ext>
            </a:extLst>
          </p:cNvPr>
          <p:cNvCxnSpPr/>
          <p:nvPr/>
        </p:nvCxnSpPr>
        <p:spPr>
          <a:xfrm>
            <a:off x="807031" y="3346610"/>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52" name="角丸四角形 6">
            <a:extLst>
              <a:ext uri="{FF2B5EF4-FFF2-40B4-BE49-F238E27FC236}">
                <a16:creationId xmlns:a16="http://schemas.microsoft.com/office/drawing/2014/main" id="{E00CE33F-51AF-4A5F-914C-14AF71D802FA}"/>
              </a:ext>
            </a:extLst>
          </p:cNvPr>
          <p:cNvSpPr/>
          <p:nvPr/>
        </p:nvSpPr>
        <p:spPr>
          <a:xfrm>
            <a:off x="6561061" y="3738491"/>
            <a:ext cx="720617" cy="319669"/>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object 2" descr="スマートフォンのホーム画面の画像">
            <a:extLst>
              <a:ext uri="{FF2B5EF4-FFF2-40B4-BE49-F238E27FC236}">
                <a16:creationId xmlns:a16="http://schemas.microsoft.com/office/drawing/2014/main" id="{34B95AAC-4E68-48A9-9F56-A55FC3BBD2FD}"/>
              </a:ext>
            </a:extLst>
          </p:cNvPr>
          <p:cNvSpPr>
            <a:spLocks noChangeAspect="1"/>
          </p:cNvSpPr>
          <p:nvPr/>
        </p:nvSpPr>
        <p:spPr>
          <a:xfrm>
            <a:off x="612553" y="3077045"/>
            <a:ext cx="1571756" cy="2880000"/>
          </a:xfrm>
          <a:prstGeom prst="rect">
            <a:avLst/>
          </a:prstGeom>
          <a:blipFill>
            <a:blip r:embed="rId5" cstate="print"/>
            <a:stretch>
              <a:fillRect/>
            </a:stretch>
          </a:blipFill>
        </p:spPr>
        <p:txBody>
          <a:bodyPr wrap="square" lIns="0" tIns="0" rIns="0" bIns="0" rtlCol="0"/>
          <a:lstStyle/>
          <a:p>
            <a:endParaRPr dirty="0"/>
          </a:p>
        </p:txBody>
      </p:sp>
      <p:sp>
        <p:nvSpPr>
          <p:cNvPr id="44" name="object 12">
            <a:extLst>
              <a:ext uri="{FF2B5EF4-FFF2-40B4-BE49-F238E27FC236}">
                <a16:creationId xmlns:a16="http://schemas.microsoft.com/office/drawing/2014/main" id="{3EB4CB84-324E-45ED-BD7A-F76EBCE937F8}"/>
              </a:ext>
            </a:extLst>
          </p:cNvPr>
          <p:cNvSpPr/>
          <p:nvPr/>
        </p:nvSpPr>
        <p:spPr>
          <a:xfrm>
            <a:off x="3316116" y="4428033"/>
            <a:ext cx="1799844" cy="753563"/>
          </a:xfrm>
          <a:prstGeom prst="rect">
            <a:avLst/>
          </a:prstGeom>
          <a:blipFill>
            <a:blip r:embed="rId6" cstate="print"/>
            <a:stretch>
              <a:fillRect/>
            </a:stretch>
          </a:blipFill>
        </p:spPr>
        <p:txBody>
          <a:bodyPr wrap="square" lIns="0" tIns="0" rIns="0" bIns="0" rtlCol="0"/>
          <a:lstStyle/>
          <a:p>
            <a:endParaRPr dirty="0"/>
          </a:p>
        </p:txBody>
      </p:sp>
      <p:sp>
        <p:nvSpPr>
          <p:cNvPr id="46" name="object 13" descr="検索欄に「かんたんキレイ」と入力する時の画面の画像">
            <a:extLst>
              <a:ext uri="{FF2B5EF4-FFF2-40B4-BE49-F238E27FC236}">
                <a16:creationId xmlns:a16="http://schemas.microsoft.com/office/drawing/2014/main" id="{78B75C2C-087C-4F35-8C32-2889206A2D7F}"/>
              </a:ext>
            </a:extLst>
          </p:cNvPr>
          <p:cNvSpPr/>
          <p:nvPr/>
        </p:nvSpPr>
        <p:spPr>
          <a:xfrm>
            <a:off x="3310890" y="4392659"/>
            <a:ext cx="1777225" cy="914051"/>
          </a:xfrm>
          <a:custGeom>
            <a:avLst/>
            <a:gdLst/>
            <a:ahLst/>
            <a:cxnLst/>
            <a:rect l="l" t="t" r="r" b="b"/>
            <a:pathLst>
              <a:path w="1809114" h="1416050">
                <a:moveTo>
                  <a:pt x="0" y="0"/>
                </a:moveTo>
                <a:lnTo>
                  <a:pt x="1808988" y="0"/>
                </a:lnTo>
                <a:lnTo>
                  <a:pt x="1808988" y="1415796"/>
                </a:lnTo>
                <a:lnTo>
                  <a:pt x="0" y="1415796"/>
                </a:lnTo>
                <a:lnTo>
                  <a:pt x="0" y="0"/>
                </a:lnTo>
                <a:close/>
              </a:path>
            </a:pathLst>
          </a:custGeom>
          <a:ln w="9525">
            <a:solidFill>
              <a:schemeClr val="tx1">
                <a:lumMod val="50000"/>
                <a:lumOff val="50000"/>
              </a:schemeClr>
            </a:solidFill>
          </a:ln>
        </p:spPr>
        <p:txBody>
          <a:bodyPr wrap="square" lIns="0" tIns="0" rIns="0" bIns="0" rtlCol="0"/>
          <a:lstStyle/>
          <a:p>
            <a:endParaRPr dirty="0"/>
          </a:p>
        </p:txBody>
      </p:sp>
      <p:cxnSp>
        <p:nvCxnSpPr>
          <p:cNvPr id="28" name="カギ線コネクタ 27"/>
          <p:cNvCxnSpPr>
            <a:cxnSpLocks/>
          </p:cNvCxnSpPr>
          <p:nvPr/>
        </p:nvCxnSpPr>
        <p:spPr>
          <a:xfrm flipV="1">
            <a:off x="1838633" y="3338661"/>
            <a:ext cx="1476000" cy="129600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カギ線コネクタ 28"/>
          <p:cNvCxnSpPr>
            <a:cxnSpLocks/>
            <a:stCxn id="32" idx="3"/>
          </p:cNvCxnSpPr>
          <p:nvPr/>
        </p:nvCxnSpPr>
        <p:spPr>
          <a:xfrm flipV="1">
            <a:off x="4983614" y="3921802"/>
            <a:ext cx="1944000" cy="1189258"/>
          </a:xfrm>
          <a:prstGeom prst="bentConnector3">
            <a:avLst>
              <a:gd name="adj1" fmla="val 301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1292116" y="4357281"/>
            <a:ext cx="558830" cy="5588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3389209" y="4953337"/>
            <a:ext cx="1594405"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3395029" y="4589207"/>
            <a:ext cx="1594405"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3342067" y="3196995"/>
            <a:ext cx="1753846"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6931014" y="3734469"/>
            <a:ext cx="676184" cy="315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32BD7206-24AF-4ABB-8790-F8132F129EE7}"/>
              </a:ext>
            </a:extLst>
          </p:cNvPr>
          <p:cNvSpPr txBox="1"/>
          <p:nvPr/>
        </p:nvSpPr>
        <p:spPr>
          <a:xfrm>
            <a:off x="6288468" y="1407394"/>
            <a:ext cx="1559557" cy="553998"/>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右の</a:t>
            </a:r>
            <a:r>
              <a:rPr lang="en-US" altLang="ja-JP" sz="1000" dirty="0">
                <a:latin typeface="メイリオ" panose="020B0604030504040204" pitchFamily="50" charset="-128"/>
                <a:ea typeface="メイリオ" panose="020B0604030504040204" pitchFamily="50" charset="-128"/>
              </a:rPr>
              <a:t>QR</a:t>
            </a:r>
            <a:r>
              <a:rPr lang="ja-JP" altLang="en-US" sz="1000" dirty="0">
                <a:latin typeface="メイリオ" panose="020B0604030504040204" pitchFamily="50" charset="-128"/>
                <a:ea typeface="メイリオ" panose="020B0604030504040204" pitchFamily="50" charset="-128"/>
              </a:rPr>
              <a:t>コードを読取る</a:t>
            </a:r>
            <a:endParaRPr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ことでインストールの</a:t>
            </a:r>
            <a:endParaRPr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画面が表示されます</a:t>
            </a:r>
          </a:p>
        </p:txBody>
      </p:sp>
      <p:pic>
        <p:nvPicPr>
          <p:cNvPr id="47" name="図 46" descr="証明写真アプリ「かんたん･キレイな証明写真ー履歴書カメラ」のインストール画面のQRコード">
            <a:extLst>
              <a:ext uri="{FF2B5EF4-FFF2-40B4-BE49-F238E27FC236}">
                <a16:creationId xmlns:a16="http://schemas.microsoft.com/office/drawing/2014/main" id="{B2245DE6-05FA-48C4-B900-FDF18007A4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8751" y="1384813"/>
            <a:ext cx="707886" cy="707886"/>
          </a:xfrm>
          <a:prstGeom prst="rect">
            <a:avLst/>
          </a:prstGeom>
        </p:spPr>
      </p:pic>
      <p:sp>
        <p:nvSpPr>
          <p:cNvPr id="54" name="テキスト ボックス 53">
            <a:extLst>
              <a:ext uri="{FF2B5EF4-FFF2-40B4-BE49-F238E27FC236}">
                <a16:creationId xmlns:a16="http://schemas.microsoft.com/office/drawing/2014/main" id="{E6954E67-5908-4FB3-8BB3-425C802C18B0}"/>
              </a:ext>
            </a:extLst>
          </p:cNvPr>
          <p:cNvSpPr txBox="1"/>
          <p:nvPr/>
        </p:nvSpPr>
        <p:spPr>
          <a:xfrm>
            <a:off x="5758446" y="5971224"/>
            <a:ext cx="2286523" cy="400110"/>
          </a:xfrm>
          <a:prstGeom prst="rect">
            <a:avLst/>
          </a:prstGeom>
          <a:noFill/>
        </p:spPr>
        <p:txBody>
          <a:bodyPr wrap="none" rtlCol="0">
            <a:spAutoFit/>
          </a:bodyPr>
          <a:lstStyle/>
          <a:p>
            <a:pPr marL="165600" indent="-165600"/>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 </a:t>
            </a:r>
            <a:r>
              <a:rPr kumimoji="1" lang="en-US" altLang="ja-JP" sz="1000" dirty="0">
                <a:latin typeface="メイリオ" panose="020B0604030504040204" pitchFamily="50" charset="-128"/>
                <a:ea typeface="メイリオ" panose="020B0604030504040204" pitchFamily="50" charset="-128"/>
              </a:rPr>
              <a:t>WEB</a:t>
            </a:r>
            <a:r>
              <a:rPr kumimoji="1" lang="ja-JP" altLang="en-US" sz="1000" dirty="0">
                <a:latin typeface="メイリオ" panose="020B0604030504040204" pitchFamily="50" charset="-128"/>
                <a:ea typeface="メイリオ" panose="020B0604030504040204" pitchFamily="50" charset="-128"/>
              </a:rPr>
              <a:t>サイトへ接続するため別途</a:t>
            </a:r>
            <a:br>
              <a:rPr kumimoji="1" lang="en-US" altLang="ja-JP" sz="1000" dirty="0">
                <a:latin typeface="メイリオ" panose="020B0604030504040204" pitchFamily="50" charset="-128"/>
                <a:ea typeface="メイリオ" panose="020B0604030504040204" pitchFamily="50" charset="-128"/>
              </a:rPr>
            </a:br>
            <a:r>
              <a:rPr kumimoji="1" lang="ja-JP" altLang="en-US" sz="1000" dirty="0">
                <a:latin typeface="メイリオ" panose="020B0604030504040204" pitchFamily="50" charset="-128"/>
                <a:ea typeface="メイリオ" panose="020B0604030504040204" pitchFamily="50" charset="-128"/>
              </a:rPr>
              <a:t>通信料がかかることがあります。</a:t>
            </a:r>
          </a:p>
        </p:txBody>
      </p:sp>
      <p:sp>
        <p:nvSpPr>
          <p:cNvPr id="62" name="テキスト ボックス 61"/>
          <p:cNvSpPr txBox="1"/>
          <p:nvPr/>
        </p:nvSpPr>
        <p:spPr>
          <a:xfrm>
            <a:off x="3210953" y="2173523"/>
            <a:ext cx="2520000" cy="95410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en-US" altLang="ja-JP" sz="1400" b="1" spc="-16" dirty="0">
                <a:latin typeface="メイリオ" panose="020B0604030504040204" pitchFamily="50" charset="-128"/>
                <a:ea typeface="メイリオ" panose="020B0604030504040204" pitchFamily="50" charset="-128"/>
                <a:cs typeface="AoyagiKouzanFontT"/>
              </a:rPr>
              <a:t>｢</a:t>
            </a:r>
            <a:r>
              <a:rPr lang="ja-JP" altLang="en-US" sz="1400" b="1" dirty="0">
                <a:latin typeface="Meiryo" charset="-128"/>
                <a:ea typeface="Meiryo" charset="-128"/>
                <a:cs typeface="Meiryo" charset="-128"/>
              </a:rPr>
              <a:t>アプリやゲームを検索</a:t>
            </a:r>
            <a:r>
              <a:rPr lang="ja-JP" altLang="en-US" sz="1400" b="1" spc="-500" dirty="0">
                <a:latin typeface="Meiryo" charset="-128"/>
                <a:ea typeface="Meiryo" charset="-128"/>
                <a:cs typeface="Meiryo" charset="-128"/>
              </a:rPr>
              <a:t>」</a:t>
            </a:r>
            <a:r>
              <a:rPr lang="ja-JP" altLang="en-US" sz="1400" b="1" dirty="0">
                <a:latin typeface="Meiryo" charset="-128"/>
                <a:ea typeface="Meiryo" charset="-128"/>
                <a:cs typeface="Meiryo" charset="-128"/>
              </a:rPr>
              <a:t>を</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タップ</a:t>
            </a:r>
          </a:p>
        </p:txBody>
      </p:sp>
      <p:sp>
        <p:nvSpPr>
          <p:cNvPr id="63" name="テキスト ボックス 62"/>
          <p:cNvSpPr txBox="1"/>
          <p:nvPr/>
        </p:nvSpPr>
        <p:spPr>
          <a:xfrm>
            <a:off x="498289" y="2173523"/>
            <a:ext cx="2520000" cy="73866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en-US" altLang="ja-JP" sz="1400" b="1" spc="-16" dirty="0">
                <a:latin typeface="メイリオ" panose="020B0604030504040204" pitchFamily="50" charset="-128"/>
                <a:ea typeface="メイリオ" panose="020B0604030504040204" pitchFamily="50" charset="-128"/>
                <a:cs typeface="AoyagiKouzanFontT"/>
              </a:rPr>
              <a:t>｢</a:t>
            </a:r>
            <a:r>
              <a:rPr lang="en-US" altLang="ja-JP" sz="1400" b="1" dirty="0">
                <a:latin typeface="Meiryo" charset="-128"/>
                <a:ea typeface="Meiryo" charset="-128"/>
                <a:cs typeface="Meiryo" charset="-128"/>
              </a:rPr>
              <a:t>Play</a:t>
            </a:r>
            <a:r>
              <a:rPr lang="ja-JP" altLang="en-US" sz="1400" b="1" dirty="0">
                <a:latin typeface="Meiryo" charset="-128"/>
                <a:ea typeface="Meiryo" charset="-128"/>
                <a:cs typeface="Meiryo" charset="-128"/>
              </a:rPr>
              <a:t>ストア</a:t>
            </a:r>
            <a:r>
              <a:rPr lang="ja-JP" altLang="en-US" sz="1400" b="1" spc="-500" dirty="0">
                <a:latin typeface="Meiryo" charset="-128"/>
                <a:ea typeface="Meiryo" charset="-128"/>
                <a:cs typeface="Meiryo" charset="-128"/>
              </a:rPr>
              <a:t>」</a:t>
            </a:r>
            <a:r>
              <a:rPr lang="ja-JP" altLang="en-US" sz="1400" b="1" dirty="0">
                <a:latin typeface="Meiryo" charset="-128"/>
                <a:ea typeface="Meiryo" charset="-128"/>
                <a:cs typeface="Meiryo" charset="-128"/>
              </a:rPr>
              <a:t>をタップ</a:t>
            </a:r>
            <a:endParaRPr lang="en-US" altLang="ja-JP" sz="1400" b="1" dirty="0">
              <a:latin typeface="Meiryo" charset="-128"/>
              <a:ea typeface="Meiryo" charset="-128"/>
              <a:cs typeface="Meiryo" charset="-128"/>
            </a:endParaRPr>
          </a:p>
        </p:txBody>
      </p:sp>
      <p:sp>
        <p:nvSpPr>
          <p:cNvPr id="64" name="テキスト ボックス 63"/>
          <p:cNvSpPr txBox="1"/>
          <p:nvPr/>
        </p:nvSpPr>
        <p:spPr>
          <a:xfrm>
            <a:off x="3210953" y="5283205"/>
            <a:ext cx="2524600" cy="95410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❹</a:t>
            </a:r>
            <a:endParaRPr lang="en-US" altLang="ja-JP" sz="2800" b="1" dirty="0">
              <a:solidFill>
                <a:srgbClr val="009650"/>
              </a:solidFill>
              <a:latin typeface="Meiryo" charset="-128"/>
              <a:ea typeface="Meiryo" charset="-128"/>
              <a:cs typeface="Meiryo" charset="-128"/>
            </a:endParaRPr>
          </a:p>
          <a:p>
            <a:r>
              <a:rPr lang="en-US" altLang="ja-JP" sz="1400" b="1" spc="-16" dirty="0">
                <a:latin typeface="メイリオ" panose="020B0604030504040204" pitchFamily="50" charset="-128"/>
                <a:ea typeface="メイリオ" panose="020B0604030504040204" pitchFamily="50" charset="-128"/>
                <a:cs typeface="AoyagiKouzanFontT"/>
              </a:rPr>
              <a:t>｢</a:t>
            </a:r>
            <a:r>
              <a:rPr lang="ja-JP" altLang="en-US" sz="1400" b="1" dirty="0">
                <a:latin typeface="Meiryo" charset="-128"/>
                <a:ea typeface="Meiryo" charset="-128"/>
                <a:cs typeface="Meiryo" charset="-128"/>
              </a:rPr>
              <a:t>かんたんキレイな</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証明写真</a:t>
            </a:r>
            <a:r>
              <a:rPr lang="ja-JP" altLang="en-US" sz="1400" b="1" spc="-500" dirty="0">
                <a:latin typeface="Meiryo" charset="-128"/>
                <a:ea typeface="Meiryo" charset="-128"/>
                <a:cs typeface="Meiryo" charset="-128"/>
              </a:rPr>
              <a:t>」</a:t>
            </a:r>
            <a:r>
              <a:rPr lang="ja-JP" altLang="en-US" sz="1400" b="1" dirty="0">
                <a:latin typeface="Meiryo" charset="-128"/>
                <a:ea typeface="Meiryo" charset="-128"/>
                <a:cs typeface="Meiryo" charset="-128"/>
              </a:rPr>
              <a:t>を選択してタップ</a:t>
            </a:r>
            <a:endParaRPr kumimoji="1" lang="ja-JP" altLang="en-US" sz="1400" b="1" dirty="0">
              <a:latin typeface="Meiryo" charset="-128"/>
              <a:ea typeface="Meiryo" charset="-128"/>
              <a:cs typeface="Meiryo" charset="-128"/>
            </a:endParaRPr>
          </a:p>
        </p:txBody>
      </p:sp>
      <p:sp>
        <p:nvSpPr>
          <p:cNvPr id="65" name="テキスト ボックス 64"/>
          <p:cNvSpPr txBox="1"/>
          <p:nvPr/>
        </p:nvSpPr>
        <p:spPr>
          <a:xfrm>
            <a:off x="5905620" y="2173523"/>
            <a:ext cx="2520000" cy="95410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❺</a:t>
            </a:r>
            <a:endParaRPr lang="en-US" altLang="ja-JP" sz="2800" b="1" dirty="0">
              <a:solidFill>
                <a:srgbClr val="009650"/>
              </a:solidFill>
              <a:latin typeface="Meiryo" charset="-128"/>
              <a:ea typeface="Meiryo" charset="-128"/>
              <a:cs typeface="Meiryo" charset="-128"/>
            </a:endParaRPr>
          </a:p>
          <a:p>
            <a:r>
              <a:rPr lang="en-US" altLang="ja-JP" sz="1400" b="1" spc="-16" dirty="0">
                <a:latin typeface="メイリオ" panose="020B0604030504040204" pitchFamily="50" charset="-128"/>
                <a:ea typeface="メイリオ" panose="020B0604030504040204" pitchFamily="50" charset="-128"/>
                <a:cs typeface="AoyagiKouzanFontT"/>
              </a:rPr>
              <a:t>｢</a:t>
            </a:r>
            <a:r>
              <a:rPr lang="ja-JP" altLang="en-US" sz="1400" b="1" dirty="0">
                <a:latin typeface="Meiryo" charset="-128"/>
                <a:ea typeface="Meiryo" charset="-128"/>
                <a:cs typeface="Meiryo" charset="-128"/>
              </a:rPr>
              <a:t>インストール</a:t>
            </a:r>
            <a:r>
              <a:rPr lang="ja-JP" altLang="en-US" sz="1400" b="1" spc="-500" dirty="0">
                <a:latin typeface="Meiryo" charset="-128"/>
                <a:ea typeface="Meiryo" charset="-128"/>
                <a:cs typeface="Meiryo" charset="-128"/>
              </a:rPr>
              <a:t>」</a:t>
            </a:r>
            <a:r>
              <a:rPr lang="ja-JP" altLang="en-US" sz="1400" b="1" dirty="0">
                <a:latin typeface="Meiryo" charset="-128"/>
                <a:ea typeface="Meiryo" charset="-128"/>
                <a:cs typeface="Meiryo" charset="-128"/>
              </a:rPr>
              <a:t>をタップ　</a:t>
            </a:r>
          </a:p>
          <a:p>
            <a:r>
              <a:rPr lang="ja-JP" altLang="en-US" sz="1400" b="1" dirty="0">
                <a:latin typeface="Meiryo" charset="-128"/>
                <a:ea typeface="Meiryo" charset="-128"/>
                <a:cs typeface="Meiryo" charset="-128"/>
              </a:rPr>
              <a:t>しばらく待って、完了です</a:t>
            </a:r>
          </a:p>
        </p:txBody>
      </p:sp>
      <p:sp>
        <p:nvSpPr>
          <p:cNvPr id="66" name="テキスト ボックス 65">
            <a:extLst>
              <a:ext uri="{FF2B5EF4-FFF2-40B4-BE49-F238E27FC236}">
                <a16:creationId xmlns:a16="http://schemas.microsoft.com/office/drawing/2014/main" id="{8DEC39D4-D22B-41F0-B47D-7823EF2633EF}"/>
              </a:ext>
            </a:extLst>
          </p:cNvPr>
          <p:cNvSpPr txBox="1"/>
          <p:nvPr/>
        </p:nvSpPr>
        <p:spPr>
          <a:xfrm>
            <a:off x="3210953" y="3669138"/>
            <a:ext cx="2524600" cy="73866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en-US" altLang="ja-JP" sz="1400" b="1" spc="-16" dirty="0">
                <a:latin typeface="メイリオ" panose="020B0604030504040204" pitchFamily="50" charset="-128"/>
                <a:ea typeface="メイリオ" panose="020B0604030504040204" pitchFamily="50" charset="-128"/>
                <a:cs typeface="AoyagiKouzanFontT"/>
              </a:rPr>
              <a:t>｢</a:t>
            </a:r>
            <a:r>
              <a:rPr kumimoji="1" lang="ja-JP" altLang="en-US" sz="1400" b="1" dirty="0">
                <a:latin typeface="メイリオ" panose="020B0604030504040204" pitchFamily="50" charset="-128"/>
                <a:ea typeface="メイリオ" panose="020B0604030504040204" pitchFamily="50" charset="-128"/>
              </a:rPr>
              <a:t>かんたんキレイ</a:t>
            </a:r>
            <a:r>
              <a:rPr lang="ja-JP" altLang="en-US" sz="1400" b="1" spc="-500" dirty="0">
                <a:latin typeface="Meiryo" charset="-128"/>
                <a:ea typeface="Meiryo" charset="-128"/>
                <a:cs typeface="Meiryo" charset="-128"/>
              </a:rPr>
              <a:t>」</a:t>
            </a:r>
            <a:r>
              <a:rPr kumimoji="1" lang="ja-JP" altLang="en-US" sz="1400" b="1" dirty="0">
                <a:latin typeface="メイリオ" panose="020B0604030504040204" pitchFamily="50" charset="-128"/>
                <a:ea typeface="メイリオ" panose="020B0604030504040204" pitchFamily="50" charset="-128"/>
              </a:rPr>
              <a:t>と入力</a:t>
            </a:r>
          </a:p>
        </p:txBody>
      </p:sp>
      <p:pic>
        <p:nvPicPr>
          <p:cNvPr id="7" name="図 6" descr="「かんたん･キレイな証明写真ー履歴書カメラ」アプリのインストール画面の画像"/>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7721" y="3080176"/>
            <a:ext cx="1621638" cy="2880000"/>
          </a:xfrm>
          <a:prstGeom prst="rect">
            <a:avLst/>
          </a:prstGeom>
          <a:ln w="9525">
            <a:solidFill>
              <a:schemeClr val="tx1">
                <a:lumMod val="50000"/>
                <a:lumOff val="50000"/>
              </a:schemeClr>
            </a:solidFill>
          </a:ln>
        </p:spPr>
      </p:pic>
    </p:spTree>
    <p:extLst>
      <p:ext uri="{BB962C8B-B14F-4D97-AF65-F5344CB8AC3E}">
        <p14:creationId xmlns:p14="http://schemas.microsoft.com/office/powerpoint/2010/main" val="1579000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かんたん･キレイな証明写真ー履歴書カメラ」アプリの入手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145" y="3081101"/>
            <a:ext cx="1591267" cy="2836800"/>
          </a:xfrm>
          <a:prstGeom prst="rect">
            <a:avLst/>
          </a:prstGeom>
          <a:ln>
            <a:solidFill>
              <a:schemeClr val="tx1">
                <a:lumMod val="50000"/>
                <a:lumOff val="50000"/>
              </a:schemeClr>
            </a:solidFill>
          </a:ln>
        </p:spPr>
      </p:pic>
      <p:sp>
        <p:nvSpPr>
          <p:cNvPr id="30" name="object 5" descr="スマートフォンのホーム画面の画像">
            <a:extLst>
              <a:ext uri="{FF2B5EF4-FFF2-40B4-BE49-F238E27FC236}">
                <a16:creationId xmlns:a16="http://schemas.microsoft.com/office/drawing/2014/main" id="{DE034883-269D-4D37-902C-DF4FB1BC2BFC}"/>
              </a:ext>
            </a:extLst>
          </p:cNvPr>
          <p:cNvSpPr/>
          <p:nvPr/>
        </p:nvSpPr>
        <p:spPr>
          <a:xfrm>
            <a:off x="618569" y="3077066"/>
            <a:ext cx="1599040" cy="2844852"/>
          </a:xfrm>
          <a:prstGeom prst="rect">
            <a:avLst/>
          </a:prstGeom>
          <a:blipFill>
            <a:blip r:embed="rId4" cstate="print"/>
            <a:stretch>
              <a:fillRect/>
            </a:stretch>
          </a:blipFill>
        </p:spPr>
        <p:txBody>
          <a:bodyPr wrap="square" lIns="0" tIns="0" rIns="0" bIns="0" rtlCol="0"/>
          <a:lstStyle/>
          <a:p>
            <a:endParaRPr dirty="0"/>
          </a:p>
        </p:txBody>
      </p:sp>
      <p:sp>
        <p:nvSpPr>
          <p:cNvPr id="31" name="タイトル 1"/>
          <p:cNvSpPr>
            <a:spLocks noGrp="1"/>
          </p:cNvSpPr>
          <p:nvPr>
            <p:ph type="ctrTitle"/>
          </p:nvPr>
        </p:nvSpPr>
        <p:spPr>
          <a:xfrm>
            <a:off x="1774382" y="277200"/>
            <a:ext cx="4698722" cy="991041"/>
          </a:xfrm>
        </p:spPr>
        <p:txBody>
          <a:bodyPr wrap="none">
            <a:spAutoFit/>
          </a:bodyPr>
          <a:lstStyle/>
          <a:p>
            <a:r>
              <a:rPr lang="ja-JP" altLang="en-US" dirty="0"/>
              <a:t>証明用写真撮影アプリの</a:t>
            </a:r>
            <a:br>
              <a:rPr lang="en-US" altLang="ja-JP" dirty="0"/>
            </a:br>
            <a:r>
              <a:rPr lang="ja-JP" altLang="en-US" dirty="0"/>
              <a:t>インストールのしかた</a:t>
            </a:r>
          </a:p>
        </p:txBody>
      </p:sp>
      <p:sp>
        <p:nvSpPr>
          <p:cNvPr id="33" name="Title Placeholder 1"/>
          <p:cNvSpPr txBox="1">
            <a:spLocks/>
          </p:cNvSpPr>
          <p:nvPr/>
        </p:nvSpPr>
        <p:spPr>
          <a:xfrm>
            <a:off x="498120" y="512080"/>
            <a:ext cx="1055097"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2-A</a:t>
            </a:r>
            <a:endParaRPr lang="en-US" sz="3600" dirty="0">
              <a:solidFill>
                <a:srgbClr val="009650"/>
              </a:solidFill>
            </a:endParaRPr>
          </a:p>
        </p:txBody>
      </p:sp>
      <p:sp>
        <p:nvSpPr>
          <p:cNvPr id="36" name="テキスト ボックス 35">
            <a:extLst>
              <a:ext uri="{FF2B5EF4-FFF2-40B4-BE49-F238E27FC236}">
                <a16:creationId xmlns:a16="http://schemas.microsoft.com/office/drawing/2014/main" id="{B1C59996-9354-463B-8885-F605BBFBC29E}"/>
              </a:ext>
            </a:extLst>
          </p:cNvPr>
          <p:cNvSpPr txBox="1"/>
          <p:nvPr/>
        </p:nvSpPr>
        <p:spPr>
          <a:xfrm>
            <a:off x="5901088"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9" name="サブタイトル 2"/>
          <p:cNvSpPr>
            <a:spLocks noGrp="1"/>
          </p:cNvSpPr>
          <p:nvPr>
            <p:ph type="subTitle" idx="4294967295"/>
          </p:nvPr>
        </p:nvSpPr>
        <p:spPr>
          <a:xfrm>
            <a:off x="1227365" y="1391521"/>
            <a:ext cx="6120000" cy="716297"/>
          </a:xfrm>
        </p:spPr>
        <p:txBody>
          <a:bodyPr>
            <a:noAutofit/>
          </a:bodyPr>
          <a:lstStyle/>
          <a:p>
            <a:pPr>
              <a:lnSpc>
                <a:spcPct val="100000"/>
              </a:lnSpc>
              <a:spcBef>
                <a:spcPts val="0"/>
              </a:spcBef>
            </a:pPr>
            <a:r>
              <a:rPr lang="ja-JP" altLang="en-US" sz="1400" dirty="0">
                <a:latin typeface="Konatu"/>
                <a:cs typeface="Konatu"/>
              </a:rPr>
              <a:t>かんたん･</a:t>
            </a:r>
            <a:r>
              <a:rPr lang="ja-JP" altLang="en-US" sz="1400" spc="-15" dirty="0">
                <a:latin typeface="Konatu"/>
                <a:cs typeface="Konatu"/>
              </a:rPr>
              <a:t>キ</a:t>
            </a:r>
            <a:r>
              <a:rPr lang="ja-JP" altLang="en-US" sz="1400" dirty="0">
                <a:latin typeface="Konatu"/>
                <a:cs typeface="Konatu"/>
              </a:rPr>
              <a:t>レイ な証明写真</a:t>
            </a:r>
            <a:r>
              <a:rPr lang="ja-JP" altLang="en-US" sz="1400" b="0" dirty="0"/>
              <a:t>ー</a:t>
            </a:r>
            <a:r>
              <a:rPr lang="ja-JP" altLang="en-US" sz="1400" dirty="0">
                <a:latin typeface="Konatu"/>
                <a:cs typeface="Konatu"/>
              </a:rPr>
              <a:t>履歴書カメラ</a:t>
            </a:r>
            <a:endParaRPr lang="en-US" altLang="ja-JP" sz="1400" dirty="0">
              <a:latin typeface="Konatu"/>
              <a:cs typeface="Konatu"/>
            </a:endParaRPr>
          </a:p>
          <a:p>
            <a:pPr>
              <a:lnSpc>
                <a:spcPct val="100000"/>
              </a:lnSpc>
              <a:spcBef>
                <a:spcPts val="0"/>
              </a:spcBef>
            </a:pPr>
            <a:r>
              <a:rPr lang="ja-JP" altLang="nl-NL" sz="1400" b="0" dirty="0"/>
              <a:t>（</a:t>
            </a:r>
            <a:r>
              <a:rPr lang="nl-NL" altLang="ja-JP" sz="1400" b="0" dirty="0"/>
              <a:t>Ver3,1,5)Recruit Holdings Co.,Ltd.  </a:t>
            </a:r>
            <a:r>
              <a:rPr lang="ja-JP" altLang="nl-NL" sz="1400" b="0" dirty="0"/>
              <a:t>無料</a:t>
            </a:r>
          </a:p>
          <a:p>
            <a:pPr>
              <a:lnSpc>
                <a:spcPct val="100000"/>
              </a:lnSpc>
              <a:spcBef>
                <a:spcPts val="0"/>
              </a:spcBef>
            </a:pPr>
            <a:r>
              <a:rPr lang="ja-JP" altLang="en-US" sz="1400" b="0" dirty="0"/>
              <a:t>証明写真アプリです。</a:t>
            </a:r>
          </a:p>
        </p:txBody>
      </p:sp>
      <p:cxnSp>
        <p:nvCxnSpPr>
          <p:cNvPr id="40" name="直線コネクタ 39"/>
          <p:cNvCxnSpPr/>
          <p:nvPr/>
        </p:nvCxnSpPr>
        <p:spPr>
          <a:xfrm>
            <a:off x="3253854" y="3153324"/>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5849854" y="3280350"/>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807031" y="3346610"/>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pic>
        <p:nvPicPr>
          <p:cNvPr id="43" name="図 42" descr="証明写真アプリ「かんたん･キレイな証明写真ー履歴書カメラ」のアイコンの画像"/>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454" y="1432781"/>
            <a:ext cx="692744" cy="673850"/>
          </a:xfrm>
          <a:prstGeom prst="rect">
            <a:avLst/>
          </a:prstGeom>
        </p:spPr>
      </p:pic>
      <p:sp>
        <p:nvSpPr>
          <p:cNvPr id="53" name="テキスト ボックス 52"/>
          <p:cNvSpPr txBox="1"/>
          <p:nvPr/>
        </p:nvSpPr>
        <p:spPr>
          <a:xfrm>
            <a:off x="3210953" y="2173523"/>
            <a:ext cx="2520000" cy="73866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en-US" altLang="ja-JP" sz="1400" b="1" spc="-16" dirty="0">
                <a:latin typeface="メイリオ" panose="020B0604030504040204" pitchFamily="50" charset="-128"/>
                <a:ea typeface="メイリオ" panose="020B0604030504040204" pitchFamily="50" charset="-128"/>
                <a:cs typeface="AoyagiKouzanFontT"/>
              </a:rPr>
              <a:t>｢</a:t>
            </a:r>
            <a:r>
              <a:rPr lang="ja-JP" altLang="en-US" sz="1400" b="1" dirty="0">
                <a:latin typeface="Meiryo" charset="-128"/>
                <a:ea typeface="Meiryo" charset="-128"/>
                <a:cs typeface="Meiryo" charset="-128"/>
              </a:rPr>
              <a:t>検索</a:t>
            </a:r>
            <a:r>
              <a:rPr lang="ja-JP" altLang="en-US" sz="1400" b="1" spc="-500" dirty="0">
                <a:latin typeface="Meiryo" charset="-128"/>
                <a:ea typeface="Meiryo" charset="-128"/>
                <a:cs typeface="Meiryo" charset="-128"/>
              </a:rPr>
              <a:t>」</a:t>
            </a:r>
            <a:r>
              <a:rPr lang="ja-JP" altLang="en-US" sz="1400" b="1" dirty="0">
                <a:latin typeface="Meiryo" charset="-128"/>
                <a:ea typeface="Meiryo" charset="-128"/>
                <a:cs typeface="Meiryo" charset="-128"/>
              </a:rPr>
              <a:t>をタップ</a:t>
            </a:r>
          </a:p>
        </p:txBody>
      </p:sp>
      <p:sp>
        <p:nvSpPr>
          <p:cNvPr id="52" name="テキスト ボックス 51"/>
          <p:cNvSpPr txBox="1"/>
          <p:nvPr/>
        </p:nvSpPr>
        <p:spPr>
          <a:xfrm>
            <a:off x="498289" y="2173523"/>
            <a:ext cx="2520000" cy="73866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en-US" altLang="ja-JP" sz="1400" b="1" spc="-16" dirty="0">
                <a:latin typeface="メイリオ" panose="020B0604030504040204" pitchFamily="50" charset="-128"/>
                <a:ea typeface="メイリオ" panose="020B0604030504040204" pitchFamily="50" charset="-128"/>
                <a:cs typeface="AoyagiKouzanFontT"/>
              </a:rPr>
              <a:t>｢</a:t>
            </a:r>
            <a:r>
              <a:rPr lang="en-US" altLang="ja-JP" sz="1400" b="1" dirty="0">
                <a:latin typeface="Meiryo" charset="-128"/>
                <a:ea typeface="Meiryo" charset="-128"/>
                <a:cs typeface="Meiryo" charset="-128"/>
              </a:rPr>
              <a:t>App Store</a:t>
            </a:r>
            <a:r>
              <a:rPr lang="ja-JP" altLang="en-US" sz="1400" b="1" spc="-500" dirty="0">
                <a:latin typeface="Meiryo" charset="-128"/>
                <a:ea typeface="Meiryo" charset="-128"/>
                <a:cs typeface="Meiryo" charset="-128"/>
              </a:rPr>
              <a:t> 」</a:t>
            </a:r>
            <a:r>
              <a:rPr lang="ja-JP" altLang="en-US" sz="1400" b="1" dirty="0">
                <a:latin typeface="Meiryo" charset="-128"/>
                <a:ea typeface="Meiryo" charset="-128"/>
                <a:cs typeface="Meiryo" charset="-128"/>
              </a:rPr>
              <a:t>をタップ</a:t>
            </a:r>
            <a:endParaRPr lang="en-US" altLang="ja-JP" sz="1400" b="1" dirty="0">
              <a:latin typeface="Meiryo" charset="-128"/>
              <a:ea typeface="Meiryo" charset="-128"/>
              <a:cs typeface="Meiryo" charset="-128"/>
            </a:endParaRPr>
          </a:p>
        </p:txBody>
      </p:sp>
      <p:cxnSp>
        <p:nvCxnSpPr>
          <p:cNvPr id="58" name="カギ線コネクタ 57"/>
          <p:cNvCxnSpPr>
            <a:cxnSpLocks/>
          </p:cNvCxnSpPr>
          <p:nvPr/>
        </p:nvCxnSpPr>
        <p:spPr>
          <a:xfrm flipV="1">
            <a:off x="1109920" y="3376069"/>
            <a:ext cx="2232000" cy="1368000"/>
          </a:xfrm>
          <a:prstGeom prst="bentConnector3">
            <a:avLst>
              <a:gd name="adj1" fmla="val 75237"/>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3210953" y="5283205"/>
            <a:ext cx="2524600" cy="95410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❹</a:t>
            </a:r>
            <a:endParaRPr lang="en-US" altLang="ja-JP" sz="2800" b="1" dirty="0">
              <a:solidFill>
                <a:srgbClr val="009650"/>
              </a:solidFill>
              <a:latin typeface="Meiryo" charset="-128"/>
              <a:ea typeface="Meiryo" charset="-128"/>
              <a:cs typeface="Meiryo" charset="-128"/>
            </a:endParaRPr>
          </a:p>
          <a:p>
            <a:r>
              <a:rPr lang="en-US" altLang="ja-JP" sz="1400" b="1" spc="-16" dirty="0">
                <a:latin typeface="メイリオ" panose="020B0604030504040204" pitchFamily="50" charset="-128"/>
                <a:ea typeface="メイリオ" panose="020B0604030504040204" pitchFamily="50" charset="-128"/>
                <a:cs typeface="AoyagiKouzanFontT"/>
              </a:rPr>
              <a:t>｢</a:t>
            </a:r>
            <a:r>
              <a:rPr lang="ja-JP" altLang="en-US" sz="1400" b="1" dirty="0">
                <a:latin typeface="Meiryo" charset="-128"/>
                <a:ea typeface="Meiryo" charset="-128"/>
                <a:cs typeface="Meiryo" charset="-128"/>
              </a:rPr>
              <a:t>かんたんキレイな</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証明写真</a:t>
            </a:r>
            <a:r>
              <a:rPr lang="ja-JP" altLang="en-US" sz="1400" b="1" spc="-500" dirty="0">
                <a:latin typeface="Meiryo" charset="-128"/>
                <a:ea typeface="Meiryo" charset="-128"/>
                <a:cs typeface="Meiryo" charset="-128"/>
              </a:rPr>
              <a:t>」</a:t>
            </a:r>
            <a:r>
              <a:rPr lang="ja-JP" altLang="en-US" sz="1400" b="1" dirty="0">
                <a:latin typeface="Meiryo" charset="-128"/>
                <a:ea typeface="Meiryo" charset="-128"/>
                <a:cs typeface="Meiryo" charset="-128"/>
              </a:rPr>
              <a:t>を選択してタップ</a:t>
            </a:r>
            <a:endParaRPr kumimoji="1" lang="ja-JP" altLang="en-US" sz="1400" b="1" dirty="0">
              <a:latin typeface="Meiryo" charset="-128"/>
              <a:ea typeface="Meiryo" charset="-128"/>
              <a:cs typeface="Meiryo" charset="-128"/>
            </a:endParaRPr>
          </a:p>
        </p:txBody>
      </p:sp>
      <p:sp>
        <p:nvSpPr>
          <p:cNvPr id="55" name="テキスト ボックス 54"/>
          <p:cNvSpPr txBox="1"/>
          <p:nvPr/>
        </p:nvSpPr>
        <p:spPr>
          <a:xfrm>
            <a:off x="5905620" y="2173523"/>
            <a:ext cx="2520000" cy="95410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❺</a:t>
            </a:r>
            <a:endParaRPr lang="en-US" altLang="ja-JP" sz="2800" b="1" dirty="0">
              <a:solidFill>
                <a:srgbClr val="009650"/>
              </a:solidFill>
              <a:latin typeface="Meiryo" charset="-128"/>
              <a:ea typeface="Meiryo" charset="-128"/>
              <a:cs typeface="Meiryo" charset="-128"/>
            </a:endParaRPr>
          </a:p>
          <a:p>
            <a:r>
              <a:rPr lang="en-US" altLang="ja-JP" sz="1400" b="1" spc="-16" dirty="0">
                <a:latin typeface="メイリオ" panose="020B0604030504040204" pitchFamily="50" charset="-128"/>
                <a:ea typeface="メイリオ" panose="020B0604030504040204" pitchFamily="50" charset="-128"/>
                <a:cs typeface="AoyagiKouzanFontT"/>
              </a:rPr>
              <a:t>｢</a:t>
            </a:r>
            <a:r>
              <a:rPr lang="ja-JP" altLang="en-US" sz="1400" b="1" dirty="0">
                <a:latin typeface="Meiryo" charset="-128"/>
                <a:ea typeface="Meiryo" charset="-128"/>
                <a:cs typeface="Meiryo" charset="-128"/>
              </a:rPr>
              <a:t>入手</a:t>
            </a:r>
            <a:r>
              <a:rPr lang="ja-JP" altLang="en-US" sz="1400" b="1" spc="-500" dirty="0">
                <a:latin typeface="Meiryo" charset="-128"/>
                <a:ea typeface="Meiryo" charset="-128"/>
                <a:cs typeface="Meiryo" charset="-128"/>
              </a:rPr>
              <a:t>」</a:t>
            </a:r>
            <a:r>
              <a:rPr lang="ja-JP" altLang="en-US" sz="1400" b="1" dirty="0">
                <a:latin typeface="Meiryo" charset="-128"/>
                <a:ea typeface="Meiryo" charset="-128"/>
                <a:cs typeface="Meiryo" charset="-128"/>
              </a:rPr>
              <a:t>をタップ　</a:t>
            </a:r>
          </a:p>
          <a:p>
            <a:r>
              <a:rPr lang="ja-JP" altLang="en-US" sz="1400" b="1" dirty="0">
                <a:latin typeface="Meiryo" charset="-128"/>
                <a:ea typeface="Meiryo" charset="-128"/>
                <a:cs typeface="Meiryo" charset="-128"/>
              </a:rPr>
              <a:t>しばらく待って、完了です</a:t>
            </a:r>
          </a:p>
        </p:txBody>
      </p:sp>
      <p:sp>
        <p:nvSpPr>
          <p:cNvPr id="48" name="object 12" descr="検索画面に「かんたんキレイ」と入力する時の画面の画像"/>
          <p:cNvSpPr/>
          <p:nvPr/>
        </p:nvSpPr>
        <p:spPr>
          <a:xfrm>
            <a:off x="3302864" y="4363485"/>
            <a:ext cx="1799844" cy="753563"/>
          </a:xfrm>
          <a:prstGeom prst="rect">
            <a:avLst/>
          </a:prstGeom>
          <a:blipFill>
            <a:blip r:embed="rId6" cstate="print"/>
            <a:stretch>
              <a:fillRect/>
            </a:stretch>
          </a:blipFill>
        </p:spPr>
        <p:txBody>
          <a:bodyPr wrap="square" lIns="0" tIns="0" rIns="0" bIns="0" rtlCol="0"/>
          <a:lstStyle/>
          <a:p>
            <a:endParaRPr dirty="0"/>
          </a:p>
        </p:txBody>
      </p:sp>
      <p:sp>
        <p:nvSpPr>
          <p:cNvPr id="50" name="object 13"/>
          <p:cNvSpPr/>
          <p:nvPr/>
        </p:nvSpPr>
        <p:spPr>
          <a:xfrm>
            <a:off x="3318578" y="4328111"/>
            <a:ext cx="1777225" cy="914051"/>
          </a:xfrm>
          <a:custGeom>
            <a:avLst/>
            <a:gdLst/>
            <a:ahLst/>
            <a:cxnLst/>
            <a:rect l="l" t="t" r="r" b="b"/>
            <a:pathLst>
              <a:path w="1809114" h="1416050">
                <a:moveTo>
                  <a:pt x="0" y="0"/>
                </a:moveTo>
                <a:lnTo>
                  <a:pt x="1808988" y="0"/>
                </a:lnTo>
                <a:lnTo>
                  <a:pt x="1808988" y="1415796"/>
                </a:lnTo>
                <a:lnTo>
                  <a:pt x="0" y="1415796"/>
                </a:lnTo>
                <a:lnTo>
                  <a:pt x="0" y="0"/>
                </a:lnTo>
                <a:close/>
              </a:path>
            </a:pathLst>
          </a:custGeom>
          <a:ln w="9525">
            <a:solidFill>
              <a:schemeClr val="tx1">
                <a:lumMod val="50000"/>
                <a:lumOff val="50000"/>
              </a:schemeClr>
            </a:solidFill>
          </a:ln>
        </p:spPr>
        <p:txBody>
          <a:bodyPr wrap="square" lIns="0" tIns="0" rIns="0" bIns="0" rtlCol="0"/>
          <a:lstStyle/>
          <a:p>
            <a:endParaRPr dirty="0"/>
          </a:p>
        </p:txBody>
      </p:sp>
      <p:cxnSp>
        <p:nvCxnSpPr>
          <p:cNvPr id="59" name="カギ線コネクタ 58"/>
          <p:cNvCxnSpPr>
            <a:cxnSpLocks/>
          </p:cNvCxnSpPr>
          <p:nvPr/>
        </p:nvCxnSpPr>
        <p:spPr>
          <a:xfrm flipV="1">
            <a:off x="4962434" y="3644563"/>
            <a:ext cx="2124000" cy="1404000"/>
          </a:xfrm>
          <a:prstGeom prst="bentConnector3">
            <a:avLst>
              <a:gd name="adj1" fmla="val 3316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a:off x="542006" y="4435339"/>
            <a:ext cx="558830" cy="5588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3375957" y="4888789"/>
            <a:ext cx="1594405"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3381777" y="4524659"/>
            <a:ext cx="1594405"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7100247" y="3483641"/>
            <a:ext cx="558830"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A7164F28-5098-42E7-8920-7897043A5F2C}"/>
              </a:ext>
            </a:extLst>
          </p:cNvPr>
          <p:cNvPicPr>
            <a:picLocks noChangeAspect="1"/>
          </p:cNvPicPr>
          <p:nvPr/>
        </p:nvPicPr>
        <p:blipFill>
          <a:blip r:embed="rId7"/>
          <a:stretch>
            <a:fillRect/>
          </a:stretch>
        </p:blipFill>
        <p:spPr>
          <a:xfrm>
            <a:off x="1417101" y="4967421"/>
            <a:ext cx="327688" cy="312447"/>
          </a:xfrm>
          <a:prstGeom prst="rect">
            <a:avLst/>
          </a:prstGeom>
        </p:spPr>
      </p:pic>
      <p:pic>
        <p:nvPicPr>
          <p:cNvPr id="7" name="図 6">
            <a:extLst>
              <a:ext uri="{FF2B5EF4-FFF2-40B4-BE49-F238E27FC236}">
                <a16:creationId xmlns:a16="http://schemas.microsoft.com/office/drawing/2014/main" id="{5458C5D0-FA7E-45E0-A235-E80E0A1D6F38}"/>
              </a:ext>
            </a:extLst>
          </p:cNvPr>
          <p:cNvPicPr>
            <a:picLocks noChangeAspect="1"/>
          </p:cNvPicPr>
          <p:nvPr/>
        </p:nvPicPr>
        <p:blipFill>
          <a:blip r:embed="rId8"/>
          <a:stretch>
            <a:fillRect/>
          </a:stretch>
        </p:blipFill>
        <p:spPr>
          <a:xfrm>
            <a:off x="1466635" y="5267188"/>
            <a:ext cx="228620" cy="91448"/>
          </a:xfrm>
          <a:prstGeom prst="rect">
            <a:avLst/>
          </a:prstGeom>
        </p:spPr>
      </p:pic>
      <p:grpSp>
        <p:nvGrpSpPr>
          <p:cNvPr id="2" name="グループ化 1" descr="検索画面の画像">
            <a:extLst>
              <a:ext uri="{FF2B5EF4-FFF2-40B4-BE49-F238E27FC236}">
                <a16:creationId xmlns:a16="http://schemas.microsoft.com/office/drawing/2014/main" id="{36C1C6BD-2B99-45FC-BD2A-1D1206ACF224}"/>
              </a:ext>
            </a:extLst>
          </p:cNvPr>
          <p:cNvGrpSpPr/>
          <p:nvPr/>
        </p:nvGrpSpPr>
        <p:grpSpPr>
          <a:xfrm>
            <a:off x="3313267" y="3069838"/>
            <a:ext cx="1960385" cy="467164"/>
            <a:chOff x="4163708" y="2178317"/>
            <a:chExt cx="1960385" cy="467164"/>
          </a:xfrm>
        </p:grpSpPr>
        <p:sp>
          <p:nvSpPr>
            <p:cNvPr id="29" name="object 28">
              <a:extLst>
                <a:ext uri="{FF2B5EF4-FFF2-40B4-BE49-F238E27FC236}">
                  <a16:creationId xmlns:a16="http://schemas.microsoft.com/office/drawing/2014/main" id="{3C89B9EB-8E90-4500-8CFC-D088FBFB11F3}"/>
                </a:ext>
              </a:extLst>
            </p:cNvPr>
            <p:cNvSpPr/>
            <p:nvPr/>
          </p:nvSpPr>
          <p:spPr>
            <a:xfrm>
              <a:off x="4163708" y="2178317"/>
              <a:ext cx="1960385" cy="458707"/>
            </a:xfrm>
            <a:prstGeom prst="rect">
              <a:avLst/>
            </a:prstGeom>
            <a:blipFill>
              <a:blip r:embed="rId9" cstate="print"/>
              <a:stretch>
                <a:fillRect/>
              </a:stretch>
            </a:blipFill>
            <a:ln w="9525">
              <a:solidFill>
                <a:schemeClr val="tx1">
                  <a:lumMod val="50000"/>
                  <a:lumOff val="50000"/>
                </a:schemeClr>
              </a:solidFill>
            </a:ln>
          </p:spPr>
          <p:txBody>
            <a:bodyPr wrap="square" lIns="0" tIns="0" rIns="0" bIns="0" rtlCol="0"/>
            <a:lstStyle/>
            <a:p>
              <a:endParaRPr dirty="0"/>
            </a:p>
          </p:txBody>
        </p:sp>
        <p:sp>
          <p:nvSpPr>
            <p:cNvPr id="63" name="正方形/長方形 62"/>
            <p:cNvSpPr/>
            <p:nvPr/>
          </p:nvSpPr>
          <p:spPr>
            <a:xfrm>
              <a:off x="4186411" y="2330036"/>
              <a:ext cx="1917989"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a:extLst>
              <a:ext uri="{FF2B5EF4-FFF2-40B4-BE49-F238E27FC236}">
                <a16:creationId xmlns:a16="http://schemas.microsoft.com/office/drawing/2014/main" id="{3D6BBD06-CBDD-4131-B5B3-59FA224DDEDC}"/>
              </a:ext>
            </a:extLst>
          </p:cNvPr>
          <p:cNvSpPr txBox="1"/>
          <p:nvPr/>
        </p:nvSpPr>
        <p:spPr>
          <a:xfrm>
            <a:off x="6300192" y="1410805"/>
            <a:ext cx="1567875" cy="553998"/>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右の</a:t>
            </a:r>
            <a:r>
              <a:rPr lang="en-US" altLang="ja-JP" sz="1000" dirty="0">
                <a:latin typeface="メイリオ" panose="020B0604030504040204" pitchFamily="50" charset="-128"/>
                <a:ea typeface="メイリオ" panose="020B0604030504040204" pitchFamily="50" charset="-128"/>
              </a:rPr>
              <a:t>QR</a:t>
            </a:r>
            <a:r>
              <a:rPr lang="ja-JP" altLang="en-US" sz="1000" dirty="0">
                <a:latin typeface="メイリオ" panose="020B0604030504040204" pitchFamily="50" charset="-128"/>
                <a:ea typeface="メイリオ" panose="020B0604030504040204" pitchFamily="50" charset="-128"/>
              </a:rPr>
              <a:t>コードを読取る</a:t>
            </a:r>
            <a:endParaRPr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ことでインストールの</a:t>
            </a:r>
            <a:endParaRPr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画面が表示されます</a:t>
            </a:r>
            <a:endParaRPr kumimoji="1" lang="ja-JP" altLang="en-US" sz="1000" dirty="0">
              <a:latin typeface="メイリオ" panose="020B0604030504040204" pitchFamily="50" charset="-128"/>
              <a:ea typeface="メイリオ" panose="020B0604030504040204" pitchFamily="50" charset="-128"/>
            </a:endParaRPr>
          </a:p>
        </p:txBody>
      </p:sp>
      <p:pic>
        <p:nvPicPr>
          <p:cNvPr id="35" name="図 34" descr="証明写真アプリ「かんたん･キレイな証明写真ー履歴書カメラ」のインストール画面のQRコード">
            <a:extLst>
              <a:ext uri="{FF2B5EF4-FFF2-40B4-BE49-F238E27FC236}">
                <a16:creationId xmlns:a16="http://schemas.microsoft.com/office/drawing/2014/main" id="{5E359E91-E751-4486-A003-E57A6163F6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6648" y="1380628"/>
            <a:ext cx="714615" cy="714615"/>
          </a:xfrm>
          <a:prstGeom prst="rect">
            <a:avLst/>
          </a:prstGeom>
        </p:spPr>
      </p:pic>
      <p:sp>
        <p:nvSpPr>
          <p:cNvPr id="8" name="正方形/長方形 7"/>
          <p:cNvSpPr/>
          <p:nvPr/>
        </p:nvSpPr>
        <p:spPr>
          <a:xfrm>
            <a:off x="6311901" y="3072777"/>
            <a:ext cx="219868" cy="7593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E6954E67-5908-4FB3-8BB3-425C802C18B0}"/>
              </a:ext>
            </a:extLst>
          </p:cNvPr>
          <p:cNvSpPr txBox="1"/>
          <p:nvPr/>
        </p:nvSpPr>
        <p:spPr>
          <a:xfrm>
            <a:off x="5796080" y="5928312"/>
            <a:ext cx="2275623" cy="400110"/>
          </a:xfrm>
          <a:prstGeom prst="rect">
            <a:avLst/>
          </a:prstGeom>
          <a:noFill/>
        </p:spPr>
        <p:txBody>
          <a:bodyPr wrap="none" rtlCol="0">
            <a:spAutoFit/>
          </a:bodyPr>
          <a:lstStyle/>
          <a:p>
            <a:pPr marL="165600" indent="-165600"/>
            <a:r>
              <a:rPr kumimoji="1" lang="en-US" altLang="ja-JP" sz="1000" dirty="0">
                <a:latin typeface="メイリオ" panose="020B0604030504040204" pitchFamily="50" charset="-128"/>
                <a:ea typeface="メイリオ" panose="020B0604030504040204" pitchFamily="50" charset="-128"/>
              </a:rPr>
              <a:t>※WEB</a:t>
            </a:r>
            <a:r>
              <a:rPr kumimoji="1" lang="ja-JP" altLang="en-US" sz="1000" dirty="0">
                <a:latin typeface="メイリオ" panose="020B0604030504040204" pitchFamily="50" charset="-128"/>
                <a:ea typeface="メイリオ" panose="020B0604030504040204" pitchFamily="50" charset="-128"/>
              </a:rPr>
              <a:t>サイトへ接続するため別途</a:t>
            </a:r>
            <a:br>
              <a:rPr kumimoji="1" lang="en-US" altLang="ja-JP" sz="1000" dirty="0">
                <a:latin typeface="メイリオ" panose="020B0604030504040204" pitchFamily="50" charset="-128"/>
                <a:ea typeface="メイリオ" panose="020B0604030504040204" pitchFamily="50" charset="-128"/>
              </a:rPr>
            </a:br>
            <a:r>
              <a:rPr kumimoji="1" lang="ja-JP" altLang="en-US" sz="1000" dirty="0">
                <a:latin typeface="メイリオ" panose="020B0604030504040204" pitchFamily="50" charset="-128"/>
                <a:ea typeface="メイリオ" panose="020B0604030504040204" pitchFamily="50" charset="-128"/>
              </a:rPr>
              <a:t>通信料がかかることがあります。</a:t>
            </a:r>
          </a:p>
        </p:txBody>
      </p:sp>
      <p:sp>
        <p:nvSpPr>
          <p:cNvPr id="34" name="テキスト ボックス 33">
            <a:extLst>
              <a:ext uri="{FF2B5EF4-FFF2-40B4-BE49-F238E27FC236}">
                <a16:creationId xmlns:a16="http://schemas.microsoft.com/office/drawing/2014/main" id="{8DEC39D4-D22B-41F0-B47D-7823EF2633EF}"/>
              </a:ext>
            </a:extLst>
          </p:cNvPr>
          <p:cNvSpPr txBox="1"/>
          <p:nvPr/>
        </p:nvSpPr>
        <p:spPr>
          <a:xfrm>
            <a:off x="3210953" y="3588933"/>
            <a:ext cx="2524600" cy="73866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en-US" altLang="ja-JP" sz="1400" b="1" spc="-16" dirty="0">
                <a:latin typeface="メイリオ" panose="020B0604030504040204" pitchFamily="50" charset="-128"/>
                <a:ea typeface="メイリオ" panose="020B0604030504040204" pitchFamily="50" charset="-128"/>
                <a:cs typeface="AoyagiKouzanFontT"/>
              </a:rPr>
              <a:t>｢</a:t>
            </a:r>
            <a:r>
              <a:rPr kumimoji="1" lang="ja-JP" altLang="en-US" sz="1400" b="1" dirty="0">
                <a:latin typeface="メイリオ" panose="020B0604030504040204" pitchFamily="50" charset="-128"/>
                <a:ea typeface="メイリオ" panose="020B0604030504040204" pitchFamily="50" charset="-128"/>
              </a:rPr>
              <a:t>かんたんキレイ</a:t>
            </a:r>
            <a:r>
              <a:rPr lang="ja-JP" altLang="en-US" sz="1400" b="1" spc="-500" dirty="0">
                <a:latin typeface="Meiryo" charset="-128"/>
                <a:ea typeface="Meiryo" charset="-128"/>
                <a:cs typeface="Meiryo" charset="-128"/>
              </a:rPr>
              <a:t>」</a:t>
            </a:r>
            <a:r>
              <a:rPr kumimoji="1" lang="ja-JP" altLang="en-US" sz="1400" b="1" dirty="0">
                <a:latin typeface="メイリオ" panose="020B0604030504040204" pitchFamily="50" charset="-128"/>
                <a:ea typeface="メイリオ" panose="020B0604030504040204" pitchFamily="50" charset="-128"/>
              </a:rPr>
              <a:t>と入力</a:t>
            </a:r>
          </a:p>
        </p:txBody>
      </p:sp>
    </p:spTree>
    <p:extLst>
      <p:ext uri="{BB962C8B-B14F-4D97-AF65-F5344CB8AC3E}">
        <p14:creationId xmlns:p14="http://schemas.microsoft.com/office/powerpoint/2010/main" val="2360899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849854" y="3487551"/>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630921" y="3487551"/>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46290" y="1400818"/>
            <a:ext cx="2803973" cy="1492716"/>
          </a:xfrm>
          <a:prstGeom prst="rect">
            <a:avLst/>
          </a:prstGeom>
          <a:noFill/>
        </p:spPr>
        <p:txBody>
          <a:bodyPr wrap="none" rtlCol="0">
            <a:spAutoFit/>
          </a:bodyPr>
          <a:lstStyle/>
          <a:p>
            <a:r>
              <a:rPr lang="ja-JP" altLang="en-US" sz="1400" b="1" dirty="0">
                <a:latin typeface="Meiryo" charset="-128"/>
                <a:ea typeface="Meiryo" charset="-128"/>
                <a:cs typeface="Meiryo" charset="-128"/>
              </a:rPr>
              <a:t>　適切な写真</a:t>
            </a:r>
          </a:p>
          <a:p>
            <a:pPr marL="171450" indent="-171450">
              <a:lnSpc>
                <a:spcPct val="150000"/>
              </a:lnSpc>
              <a:buFont typeface="Wingdings" charset="2"/>
              <a:buChar char="l"/>
            </a:pPr>
            <a:r>
              <a:rPr lang="ja-JP" altLang="en-US" sz="1400" dirty="0">
                <a:latin typeface="Meiryo" charset="-128"/>
                <a:ea typeface="Meiryo" charset="-128"/>
                <a:cs typeface="Meiryo" charset="-128"/>
              </a:rPr>
              <a:t>サイズ </a:t>
            </a:r>
            <a:r>
              <a:rPr lang="en-US" altLang="ja-JP" sz="1400" dirty="0">
                <a:latin typeface="Meiryo" charset="-128"/>
                <a:ea typeface="Meiryo" charset="-128"/>
                <a:cs typeface="Meiryo" charset="-128"/>
              </a:rPr>
              <a:t>3.5×4.5cm</a:t>
            </a:r>
            <a:r>
              <a:rPr lang="ja-JP" altLang="en-US" sz="1400" dirty="0">
                <a:latin typeface="Meiryo" charset="-128"/>
                <a:ea typeface="Meiryo" charset="-128"/>
                <a:cs typeface="Meiryo" charset="-128"/>
              </a:rPr>
              <a:t>サイズ</a:t>
            </a:r>
          </a:p>
          <a:p>
            <a:pPr marL="171450" indent="-171450">
              <a:buFont typeface="Wingdings" charset="2"/>
              <a:buChar char="l"/>
            </a:pPr>
            <a:r>
              <a:rPr lang="ja-JP" altLang="en-US" sz="1400" dirty="0">
                <a:latin typeface="Meiryo" charset="-128"/>
                <a:ea typeface="Meiryo" charset="-128"/>
                <a:cs typeface="Meiryo" charset="-128"/>
              </a:rPr>
              <a:t>直近</a:t>
            </a:r>
            <a:r>
              <a:rPr lang="en-US" altLang="ja-JP" sz="1400" dirty="0">
                <a:latin typeface="Meiryo" charset="-128"/>
                <a:ea typeface="Meiryo" charset="-128"/>
                <a:cs typeface="Meiryo" charset="-128"/>
              </a:rPr>
              <a:t>6</a:t>
            </a:r>
            <a:r>
              <a:rPr lang="ja-JP" altLang="en-US" sz="1400" dirty="0">
                <a:latin typeface="Meiryo" charset="-128"/>
                <a:ea typeface="Meiryo" charset="-128"/>
                <a:cs typeface="Meiryo" charset="-128"/>
              </a:rPr>
              <a:t>ヶ月以内に撮影したもの</a:t>
            </a:r>
          </a:p>
          <a:p>
            <a:pPr marL="171450" indent="-171450">
              <a:buFont typeface="Wingdings" charset="2"/>
              <a:buChar char="l"/>
            </a:pPr>
            <a:r>
              <a:rPr lang="ja-JP" altLang="en-US" sz="1400" dirty="0">
                <a:latin typeface="Meiryo" charset="-128"/>
                <a:ea typeface="Meiryo" charset="-128"/>
                <a:cs typeface="Meiryo" charset="-128"/>
              </a:rPr>
              <a:t>正面、無帽、無背景のもの</a:t>
            </a:r>
          </a:p>
          <a:p>
            <a:pPr marL="171450" indent="-171450">
              <a:buFont typeface="Wingdings" charset="2"/>
              <a:buChar char="l"/>
            </a:pPr>
            <a:r>
              <a:rPr lang="ja-JP" altLang="en-US" sz="1400" dirty="0">
                <a:latin typeface="Meiryo" charset="-128"/>
                <a:ea typeface="Meiryo" charset="-128"/>
                <a:cs typeface="Meiryo" charset="-128"/>
              </a:rPr>
              <a:t>裏面に、氏名、生年月日を</a:t>
            </a:r>
            <a:br>
              <a:rPr lang="en-US" altLang="ja-JP" sz="1400" dirty="0">
                <a:latin typeface="Meiryo" charset="-128"/>
                <a:ea typeface="Meiryo" charset="-128"/>
                <a:cs typeface="Meiryo" charset="-128"/>
              </a:rPr>
            </a:br>
            <a:r>
              <a:rPr lang="ja-JP" altLang="en-US" sz="1400" dirty="0">
                <a:latin typeface="Meiryo" charset="-128"/>
                <a:ea typeface="Meiryo" charset="-128"/>
                <a:cs typeface="Meiryo" charset="-128"/>
              </a:rPr>
              <a:t>記入してください</a:t>
            </a:r>
          </a:p>
        </p:txBody>
      </p:sp>
      <p:sp>
        <p:nvSpPr>
          <p:cNvPr id="17" name="テキスト ボックス 16"/>
          <p:cNvSpPr txBox="1"/>
          <p:nvPr/>
        </p:nvSpPr>
        <p:spPr>
          <a:xfrm>
            <a:off x="4655216" y="1400818"/>
            <a:ext cx="3409908" cy="1923604"/>
          </a:xfrm>
          <a:prstGeom prst="rect">
            <a:avLst/>
          </a:prstGeom>
          <a:noFill/>
        </p:spPr>
        <p:txBody>
          <a:bodyPr wrap="none" rtlCol="0">
            <a:spAutoFit/>
          </a:bodyPr>
          <a:lstStyle/>
          <a:p>
            <a:r>
              <a:rPr lang="ja-JP" altLang="en-US" sz="1400" b="1" dirty="0">
                <a:latin typeface="Meiryo" charset="-128"/>
                <a:ea typeface="Meiryo" charset="-128"/>
                <a:cs typeface="Meiryo" charset="-128"/>
              </a:rPr>
              <a:t>　不適切な写真</a:t>
            </a:r>
          </a:p>
          <a:p>
            <a:pPr marL="171450" indent="-171450">
              <a:lnSpc>
                <a:spcPct val="150000"/>
              </a:lnSpc>
              <a:buFont typeface="Wingdings" charset="2"/>
              <a:buChar char="l"/>
            </a:pPr>
            <a:r>
              <a:rPr lang="ja-JP" altLang="en-US" sz="1400" dirty="0">
                <a:latin typeface="Meiryo" charset="-128"/>
                <a:ea typeface="Meiryo" charset="-128"/>
                <a:cs typeface="Meiryo" charset="-128"/>
              </a:rPr>
              <a:t>顔が横向きのもの</a:t>
            </a:r>
          </a:p>
          <a:p>
            <a:pPr marL="171450" indent="-171450">
              <a:buFont typeface="Wingdings" charset="2"/>
              <a:buChar char="l"/>
            </a:pPr>
            <a:r>
              <a:rPr lang="ja-JP" altLang="en-US" sz="1400" dirty="0">
                <a:latin typeface="Meiryo" charset="-128"/>
                <a:ea typeface="Meiryo" charset="-128"/>
                <a:cs typeface="Meiryo" charset="-128"/>
              </a:rPr>
              <a:t>無背景でないもの</a:t>
            </a:r>
          </a:p>
          <a:p>
            <a:pPr marL="171450" indent="-171450">
              <a:buFont typeface="Wingdings" charset="2"/>
              <a:buChar char="l"/>
            </a:pPr>
            <a:r>
              <a:rPr lang="ja-JP" altLang="en-US" sz="1400" dirty="0">
                <a:latin typeface="Meiryo" charset="-128"/>
                <a:ea typeface="Meiryo" charset="-128"/>
                <a:cs typeface="Meiryo" charset="-128"/>
              </a:rPr>
              <a:t>現在の顔と著しく異なるもの</a:t>
            </a:r>
          </a:p>
          <a:p>
            <a:pPr marL="171450" indent="-171450">
              <a:buFont typeface="Wingdings" charset="2"/>
              <a:buChar char="l"/>
            </a:pPr>
            <a:r>
              <a:rPr lang="ja-JP" altLang="en-US" sz="1400" dirty="0">
                <a:latin typeface="Meiryo" charset="-128"/>
                <a:ea typeface="Meiryo" charset="-128"/>
                <a:cs typeface="Meiryo" charset="-128"/>
              </a:rPr>
              <a:t>背景に影のあるもの</a:t>
            </a:r>
          </a:p>
          <a:p>
            <a:pPr marL="171450" indent="-171450">
              <a:buFont typeface="Wingdings" charset="2"/>
              <a:buChar char="l"/>
            </a:pPr>
            <a:r>
              <a:rPr lang="ja-JP" altLang="en-US" sz="1400" dirty="0">
                <a:latin typeface="Meiryo" charset="-128"/>
                <a:ea typeface="Meiryo" charset="-128"/>
                <a:cs typeface="Meiryo" charset="-128"/>
              </a:rPr>
              <a:t>ピンボケや手ブレにより不鮮明なもの</a:t>
            </a:r>
          </a:p>
          <a:p>
            <a:pPr marL="171450" indent="-171450">
              <a:buFont typeface="Wingdings" charset="2"/>
              <a:buChar char="l"/>
            </a:pPr>
            <a:r>
              <a:rPr lang="ja-JP" altLang="en-US" sz="1400" dirty="0">
                <a:latin typeface="Meiryo" charset="-128"/>
                <a:ea typeface="Meiryo" charset="-128"/>
                <a:cs typeface="Meiryo" charset="-128"/>
              </a:rPr>
              <a:t>帽子、サングラスをかけ、</a:t>
            </a:r>
            <a:br>
              <a:rPr lang="en-US" altLang="ja-JP" sz="1400" dirty="0">
                <a:latin typeface="Meiryo" charset="-128"/>
                <a:ea typeface="Meiryo" charset="-128"/>
                <a:cs typeface="Meiryo" charset="-128"/>
              </a:rPr>
            </a:br>
            <a:r>
              <a:rPr lang="ja-JP" altLang="en-US" sz="1400" dirty="0">
                <a:latin typeface="Meiryo" charset="-128"/>
                <a:ea typeface="Meiryo" charset="-128"/>
                <a:cs typeface="Meiryo" charset="-128"/>
              </a:rPr>
              <a:t>人物を特定できないもの</a:t>
            </a:r>
          </a:p>
        </p:txBody>
      </p:sp>
      <p:grpSp>
        <p:nvGrpSpPr>
          <p:cNvPr id="40" name="図形グループ 39" descr="不適切な証明写真のイラスト"/>
          <p:cNvGrpSpPr/>
          <p:nvPr/>
        </p:nvGrpSpPr>
        <p:grpSpPr>
          <a:xfrm>
            <a:off x="5331806" y="3533261"/>
            <a:ext cx="2717974" cy="2231208"/>
            <a:chOff x="4581446" y="3754545"/>
            <a:chExt cx="2717974" cy="2231208"/>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641" y="4905753"/>
              <a:ext cx="826364" cy="1080000"/>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150" y="4893053"/>
              <a:ext cx="822090" cy="1080000"/>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1446" y="4899403"/>
              <a:ext cx="828271" cy="1080000"/>
            </a:xfrm>
            <a:prstGeom prst="rect">
              <a:avLst/>
            </a:prstGeom>
          </p:spPr>
        </p:pic>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4992" y="3767245"/>
              <a:ext cx="824428" cy="1080000"/>
            </a:xfrm>
            <a:prstGeom prst="rect">
              <a:avLst/>
            </a:prstGeom>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5585" y="3754545"/>
              <a:ext cx="828271" cy="1080000"/>
            </a:xfrm>
            <a:prstGeom prst="rect">
              <a:avLst/>
            </a:prstGeom>
          </p:spPr>
        </p:pic>
        <p:pic>
          <p:nvPicPr>
            <p:cNvPr id="21" name="図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1446" y="3754545"/>
              <a:ext cx="828271" cy="1080000"/>
            </a:xfrm>
            <a:prstGeom prst="rect">
              <a:avLst/>
            </a:prstGeom>
          </p:spPr>
        </p:pic>
      </p:grpSp>
      <p:pic>
        <p:nvPicPr>
          <p:cNvPr id="22" name="図 21" descr="適切な証明写真のイラスト"/>
          <p:cNvPicPr>
            <a:picLocks noChangeAspect="1"/>
          </p:cNvPicPr>
          <p:nvPr/>
        </p:nvPicPr>
        <p:blipFill rotWithShape="1">
          <a:blip r:embed="rId9">
            <a:extLst>
              <a:ext uri="{28A0092B-C50C-407E-A947-70E740481C1C}">
                <a14:useLocalDpi xmlns:a14="http://schemas.microsoft.com/office/drawing/2010/main" val="0"/>
              </a:ext>
            </a:extLst>
          </a:blip>
          <a:srcRect l="4444" t="1711" r="3498" b="1507"/>
          <a:stretch/>
        </p:blipFill>
        <p:spPr>
          <a:xfrm>
            <a:off x="1824709" y="3200473"/>
            <a:ext cx="1535797" cy="2090483"/>
          </a:xfrm>
          <a:prstGeom prst="rect">
            <a:avLst/>
          </a:prstGeom>
        </p:spPr>
      </p:pic>
      <p:sp>
        <p:nvSpPr>
          <p:cNvPr id="33" name="円/楕円 32"/>
          <p:cNvSpPr/>
          <p:nvPr/>
        </p:nvSpPr>
        <p:spPr>
          <a:xfrm>
            <a:off x="1159727" y="2809313"/>
            <a:ext cx="2880000" cy="28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図形グループ 37"/>
          <p:cNvGrpSpPr/>
          <p:nvPr/>
        </p:nvGrpSpPr>
        <p:grpSpPr>
          <a:xfrm>
            <a:off x="5220392" y="3213296"/>
            <a:ext cx="2880000" cy="2880000"/>
            <a:chOff x="5919684" y="3627864"/>
            <a:chExt cx="2880000" cy="2880000"/>
          </a:xfrm>
        </p:grpSpPr>
        <p:cxnSp>
          <p:nvCxnSpPr>
            <p:cNvPr id="35" name="直線コネクタ 34"/>
            <p:cNvCxnSpPr/>
            <p:nvPr/>
          </p:nvCxnSpPr>
          <p:spPr>
            <a:xfrm>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9" name="テキスト ボックス 38"/>
          <p:cNvSpPr txBox="1"/>
          <p:nvPr/>
        </p:nvSpPr>
        <p:spPr>
          <a:xfrm>
            <a:off x="520330" y="5710383"/>
            <a:ext cx="4031873" cy="646331"/>
          </a:xfrm>
          <a:prstGeom prst="rect">
            <a:avLst/>
          </a:prstGeom>
          <a:noFill/>
        </p:spPr>
        <p:txBody>
          <a:bodyPr wrap="none" rtlCol="0">
            <a:spAutoFit/>
          </a:bodyPr>
          <a:lstStyle/>
          <a:p>
            <a:r>
              <a:rPr lang="ja-JP" altLang="en-US" sz="1200" dirty="0">
                <a:latin typeface="Meiryo" charset="-128"/>
                <a:ea typeface="Meiryo" charset="-128"/>
                <a:cs typeface="Meiryo" charset="-128"/>
              </a:rPr>
              <a:t>個人番号カード交付の際、カードに貼付された</a:t>
            </a:r>
            <a:endParaRPr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顔写真と本人の同一性を確認する必要がある場合には、</a:t>
            </a:r>
            <a:endParaRPr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顔認証システムを使用する場合があります。</a:t>
            </a:r>
            <a:endParaRPr kumimoji="1" lang="ja-JP" altLang="en-US" sz="1200" dirty="0">
              <a:latin typeface="Meiryo" charset="-128"/>
              <a:ea typeface="Meiryo" charset="-128"/>
              <a:cs typeface="Meiryo" charset="-128"/>
            </a:endParaRPr>
          </a:p>
        </p:txBody>
      </p:sp>
      <p:sp>
        <p:nvSpPr>
          <p:cNvPr id="24" name="タイトル 1"/>
          <p:cNvSpPr txBox="1">
            <a:spLocks/>
          </p:cNvSpPr>
          <p:nvPr/>
        </p:nvSpPr>
        <p:spPr>
          <a:xfrm>
            <a:off x="1774382" y="423807"/>
            <a:ext cx="5519460" cy="812530"/>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アプリを使った撮影のしかた</a:t>
            </a:r>
            <a:endParaRPr lang="en-US" altLang="ja-JP" dirty="0"/>
          </a:p>
          <a:p>
            <a:r>
              <a:rPr lang="ja-JP" altLang="en-US" sz="2000" dirty="0"/>
              <a:t>適切な写真と不適切な写真の例</a:t>
            </a:r>
          </a:p>
        </p:txBody>
      </p:sp>
      <p:sp>
        <p:nvSpPr>
          <p:cNvPr id="25" name="Title Placeholder 1"/>
          <p:cNvSpPr txBox="1">
            <a:spLocks/>
          </p:cNvSpPr>
          <p:nvPr/>
        </p:nvSpPr>
        <p:spPr>
          <a:xfrm>
            <a:off x="493618" y="506870"/>
            <a:ext cx="1080000" cy="5472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2-B</a:t>
            </a:r>
            <a:endParaRPr lang="en-US" sz="3600" dirty="0">
              <a:solidFill>
                <a:srgbClr val="009650"/>
              </a:solidFill>
            </a:endParaRPr>
          </a:p>
        </p:txBody>
      </p:sp>
      <p:cxnSp>
        <p:nvCxnSpPr>
          <p:cNvPr id="3" name="直線コネクタ 2"/>
          <p:cNvCxnSpPr/>
          <p:nvPr/>
        </p:nvCxnSpPr>
        <p:spPr>
          <a:xfrm>
            <a:off x="4570244" y="1268297"/>
            <a:ext cx="0" cy="504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941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履歴書カメラ」アプリ撮影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287" y="2355544"/>
            <a:ext cx="1800000" cy="3203150"/>
          </a:xfrm>
          <a:prstGeom prst="rect">
            <a:avLst/>
          </a:prstGeom>
        </p:spPr>
      </p:pic>
      <p:sp>
        <p:nvSpPr>
          <p:cNvPr id="2" name="タイトル 1"/>
          <p:cNvSpPr>
            <a:spLocks noGrp="1"/>
          </p:cNvSpPr>
          <p:nvPr>
            <p:ph type="ctrTitle"/>
          </p:nvPr>
        </p:nvSpPr>
        <p:spPr>
          <a:xfrm>
            <a:off x="1761130" y="526748"/>
            <a:ext cx="5519460" cy="547200"/>
          </a:xfrm>
        </p:spPr>
        <p:txBody>
          <a:bodyPr wrap="none">
            <a:spAutoFit/>
          </a:bodyPr>
          <a:lstStyle/>
          <a:p>
            <a:pPr>
              <a:lnSpc>
                <a:spcPct val="100000"/>
              </a:lnSpc>
            </a:pPr>
            <a:r>
              <a:rPr lang="ja-JP" altLang="en-US" dirty="0"/>
              <a:t>アプリを使った撮影のしかた</a:t>
            </a:r>
          </a:p>
        </p:txBody>
      </p:sp>
      <p:sp>
        <p:nvSpPr>
          <p:cNvPr id="3" name="サブタイトル 2"/>
          <p:cNvSpPr>
            <a:spLocks noGrp="1"/>
          </p:cNvSpPr>
          <p:nvPr>
            <p:ph type="subTitle" idx="4294967295"/>
          </p:nvPr>
        </p:nvSpPr>
        <p:spPr>
          <a:xfrm>
            <a:off x="522268" y="1812121"/>
            <a:ext cx="3600000" cy="4591000"/>
          </a:xfrm>
        </p:spPr>
        <p:txBody>
          <a:bodyPr>
            <a:spAutoFit/>
          </a:bodyPr>
          <a:lstStyle/>
          <a:p>
            <a:pPr marL="6350" indent="-6350">
              <a:lnSpc>
                <a:spcPct val="100000"/>
              </a:lnSpc>
              <a:spcBef>
                <a:spcPts val="0"/>
              </a:spcBef>
            </a:pPr>
            <a:r>
              <a:rPr lang="ja-JP" altLang="en-US" sz="3200" dirty="0">
                <a:solidFill>
                  <a:srgbClr val="009650"/>
                </a:solidFill>
              </a:rPr>
              <a:t>❶</a:t>
            </a:r>
            <a:endParaRPr lang="en-US" altLang="ja-JP" sz="3200" dirty="0">
              <a:solidFill>
                <a:srgbClr val="009650"/>
              </a:solidFill>
            </a:endParaRPr>
          </a:p>
          <a:p>
            <a:pPr marL="6350" indent="-6350">
              <a:lnSpc>
                <a:spcPct val="100000"/>
              </a:lnSpc>
              <a:spcBef>
                <a:spcPts val="0"/>
              </a:spcBef>
            </a:pPr>
            <a:r>
              <a:rPr lang="en-US" altLang="ja-JP" spc="-16" dirty="0">
                <a:latin typeface="メイリオ" panose="020B0604030504040204" pitchFamily="50" charset="-128"/>
                <a:ea typeface="メイリオ" panose="020B0604030504040204" pitchFamily="50" charset="-128"/>
                <a:cs typeface="AoyagiKouzanFontT"/>
              </a:rPr>
              <a:t>｢</a:t>
            </a:r>
            <a:r>
              <a:rPr lang="ja-JP" altLang="en-US" dirty="0"/>
              <a:t>撮影する</a:t>
            </a:r>
            <a:r>
              <a:rPr lang="ja-JP" altLang="en-US" spc="-750" dirty="0"/>
              <a:t>」</a:t>
            </a:r>
            <a:r>
              <a:rPr lang="ja-JP" altLang="en-US" dirty="0"/>
              <a:t>をタップ</a:t>
            </a:r>
            <a:endParaRPr lang="en-US" altLang="ja-JP" dirty="0"/>
          </a:p>
          <a:p>
            <a:pPr marL="6350" indent="-6350">
              <a:lnSpc>
                <a:spcPct val="100000"/>
              </a:lnSpc>
              <a:spcBef>
                <a:spcPts val="0"/>
              </a:spcBef>
            </a:pPr>
            <a:r>
              <a:rPr lang="ja-JP" altLang="en-US" sz="3200" dirty="0">
                <a:solidFill>
                  <a:srgbClr val="009650"/>
                </a:solidFill>
              </a:rPr>
              <a:t>❷</a:t>
            </a:r>
            <a:endParaRPr lang="en-US" altLang="ja-JP" dirty="0"/>
          </a:p>
          <a:p>
            <a:pPr marL="6350" indent="-6350">
              <a:lnSpc>
                <a:spcPct val="100000"/>
              </a:lnSpc>
              <a:spcBef>
                <a:spcPts val="0"/>
              </a:spcBef>
            </a:pPr>
            <a:r>
              <a:rPr lang="ja-JP" altLang="en-US" dirty="0"/>
              <a:t>上と下の線に顔の</a:t>
            </a:r>
            <a:endParaRPr lang="en-US" altLang="ja-JP" dirty="0"/>
          </a:p>
          <a:p>
            <a:pPr marL="6350" indent="-6350">
              <a:lnSpc>
                <a:spcPct val="100000"/>
              </a:lnSpc>
              <a:spcBef>
                <a:spcPts val="0"/>
              </a:spcBef>
            </a:pPr>
            <a:r>
              <a:rPr lang="ja-JP" altLang="en-US" dirty="0"/>
              <a:t>上下を合わせます</a:t>
            </a:r>
            <a:endParaRPr lang="en-US" altLang="ja-JP" dirty="0"/>
          </a:p>
          <a:p>
            <a:pPr marL="6350" indent="-6350">
              <a:lnSpc>
                <a:spcPct val="100000"/>
              </a:lnSpc>
              <a:spcBef>
                <a:spcPts val="500"/>
              </a:spcBef>
            </a:pPr>
            <a:r>
              <a:rPr lang="ja-JP" altLang="en-US" dirty="0"/>
              <a:t>楕円の中に顔を</a:t>
            </a:r>
            <a:endParaRPr lang="en-US" altLang="ja-JP" dirty="0"/>
          </a:p>
          <a:p>
            <a:pPr marL="6350" indent="-6350">
              <a:lnSpc>
                <a:spcPct val="100000"/>
              </a:lnSpc>
              <a:spcBef>
                <a:spcPts val="500"/>
              </a:spcBef>
            </a:pPr>
            <a:r>
              <a:rPr lang="ja-JP" altLang="en-US" dirty="0"/>
              <a:t>合わせます</a:t>
            </a:r>
            <a:endParaRPr lang="en-US" altLang="ja-JP" dirty="0"/>
          </a:p>
          <a:p>
            <a:pPr marL="6350" indent="-6350">
              <a:lnSpc>
                <a:spcPct val="100000"/>
              </a:lnSpc>
              <a:spcBef>
                <a:spcPts val="0"/>
              </a:spcBef>
            </a:pPr>
            <a:r>
              <a:rPr lang="ja-JP" altLang="en-US" sz="3200" dirty="0">
                <a:solidFill>
                  <a:srgbClr val="009650"/>
                </a:solidFill>
              </a:rPr>
              <a:t>❸</a:t>
            </a:r>
            <a:endParaRPr lang="en-US" altLang="ja-JP" sz="3200" dirty="0">
              <a:solidFill>
                <a:srgbClr val="009650"/>
              </a:solidFill>
            </a:endParaRPr>
          </a:p>
          <a:p>
            <a:pPr marL="6350" indent="-6350">
              <a:lnSpc>
                <a:spcPct val="100000"/>
              </a:lnSpc>
              <a:spcBef>
                <a:spcPts val="0"/>
              </a:spcBef>
            </a:pPr>
            <a:r>
              <a:rPr lang="ja-JP" altLang="en-US" dirty="0"/>
              <a:t>カメラアイコンを</a:t>
            </a:r>
            <a:endParaRPr lang="en-US" altLang="ja-JP" dirty="0"/>
          </a:p>
          <a:p>
            <a:pPr marL="6350" indent="-6350">
              <a:lnSpc>
                <a:spcPct val="100000"/>
              </a:lnSpc>
              <a:spcBef>
                <a:spcPts val="0"/>
              </a:spcBef>
            </a:pPr>
            <a:r>
              <a:rPr lang="ja-JP" altLang="en-US" dirty="0"/>
              <a:t>押して撮影します</a:t>
            </a:r>
            <a:endParaRPr lang="en-US" altLang="ja-JP" dirty="0"/>
          </a:p>
          <a:p>
            <a:pPr marL="6350" indent="-6350">
              <a:lnSpc>
                <a:spcPct val="100000"/>
              </a:lnSpc>
              <a:spcBef>
                <a:spcPts val="0"/>
              </a:spcBef>
            </a:pPr>
            <a:r>
              <a:rPr lang="ja-JP" altLang="en-US" sz="1400" dirty="0"/>
              <a:t>気に入った写真が撮れるまで</a:t>
            </a:r>
            <a:endParaRPr lang="en-US" altLang="ja-JP" sz="1400" dirty="0"/>
          </a:p>
          <a:p>
            <a:pPr marL="6350" indent="-6350">
              <a:lnSpc>
                <a:spcPct val="100000"/>
              </a:lnSpc>
              <a:spcBef>
                <a:spcPts val="0"/>
              </a:spcBef>
            </a:pPr>
            <a:r>
              <a:rPr lang="ja-JP" altLang="en-US" sz="1400" dirty="0"/>
              <a:t>何度でもチャレンジ！</a:t>
            </a:r>
            <a:endParaRPr lang="en-US" altLang="ja-JP" sz="1400" dirty="0"/>
          </a:p>
          <a:p>
            <a:pPr marL="6350" indent="-6350">
              <a:lnSpc>
                <a:spcPct val="100000"/>
              </a:lnSpc>
              <a:spcBef>
                <a:spcPts val="0"/>
              </a:spcBef>
            </a:pPr>
            <a:r>
              <a:rPr lang="ja-JP" altLang="en-US" dirty="0"/>
              <a:t>撮影後</a:t>
            </a:r>
            <a:r>
              <a:rPr lang="en-US" altLang="ja-JP" spc="-16" dirty="0">
                <a:latin typeface="メイリオ" panose="020B0604030504040204" pitchFamily="50" charset="-128"/>
                <a:ea typeface="メイリオ" panose="020B0604030504040204" pitchFamily="50" charset="-128"/>
                <a:cs typeface="AoyagiKouzanFontT"/>
              </a:rPr>
              <a:t>｢</a:t>
            </a:r>
            <a:r>
              <a:rPr lang="ja-JP" altLang="en-US" dirty="0"/>
              <a:t>写真を選ぶ</a:t>
            </a:r>
            <a:r>
              <a:rPr lang="ja-JP" altLang="en-US" spc="-750" dirty="0"/>
              <a:t>」</a:t>
            </a:r>
            <a:r>
              <a:rPr lang="ja-JP" altLang="en-US" dirty="0"/>
              <a:t>をタップ</a:t>
            </a:r>
          </a:p>
        </p:txBody>
      </p:sp>
      <p:sp>
        <p:nvSpPr>
          <p:cNvPr id="8" name="Title Placeholder 1"/>
          <p:cNvSpPr txBox="1">
            <a:spLocks/>
          </p:cNvSpPr>
          <p:nvPr/>
        </p:nvSpPr>
        <p:spPr>
          <a:xfrm>
            <a:off x="491140" y="505100"/>
            <a:ext cx="1051891"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2-B</a:t>
            </a:r>
            <a:endParaRPr lang="en-US" sz="3600" dirty="0">
              <a:solidFill>
                <a:srgbClr val="009650"/>
              </a:solidFill>
            </a:endParaRPr>
          </a:p>
        </p:txBody>
      </p:sp>
      <p:cxnSp>
        <p:nvCxnSpPr>
          <p:cNvPr id="13" name="直線コネクタ 12"/>
          <p:cNvCxnSpPr/>
          <p:nvPr/>
        </p:nvCxnSpPr>
        <p:spPr>
          <a:xfrm>
            <a:off x="4577184" y="2905773"/>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7641521" y="2905773"/>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0" name="object 2" descr="「撮影する」ボタンが表示されている「履歴書カメラ」アプリのトップページの画像"/>
          <p:cNvSpPr/>
          <p:nvPr/>
        </p:nvSpPr>
        <p:spPr>
          <a:xfrm>
            <a:off x="3313045" y="2358025"/>
            <a:ext cx="1799843" cy="3200400"/>
          </a:xfrm>
          <a:prstGeom prst="rect">
            <a:avLst/>
          </a:prstGeom>
          <a:blipFill>
            <a:blip r:embed="rId4" cstate="print"/>
            <a:stretch>
              <a:fillRect/>
            </a:stretch>
          </a:blipFill>
        </p:spPr>
        <p:txBody>
          <a:bodyPr wrap="square" lIns="0" tIns="0" rIns="0" bIns="0" rtlCol="0"/>
          <a:lstStyle/>
          <a:p>
            <a:endParaRPr dirty="0"/>
          </a:p>
        </p:txBody>
      </p:sp>
      <p:cxnSp>
        <p:nvCxnSpPr>
          <p:cNvPr id="20" name="直線コネクタ 19"/>
          <p:cNvCxnSpPr/>
          <p:nvPr/>
        </p:nvCxnSpPr>
        <p:spPr>
          <a:xfrm>
            <a:off x="7282994" y="3086437"/>
            <a:ext cx="0" cy="1332000"/>
          </a:xfrm>
          <a:prstGeom prst="line">
            <a:avLst/>
          </a:prstGeom>
          <a:ln>
            <a:solidFill>
              <a:srgbClr val="FF9696"/>
            </a:solidFill>
            <a:prstDash val="dash"/>
          </a:ln>
        </p:spPr>
        <p:style>
          <a:lnRef idx="1">
            <a:schemeClr val="accent1"/>
          </a:lnRef>
          <a:fillRef idx="0">
            <a:schemeClr val="accent1"/>
          </a:fillRef>
          <a:effectRef idx="0">
            <a:schemeClr val="accent1"/>
          </a:effectRef>
          <a:fontRef idx="minor">
            <a:schemeClr val="tx1"/>
          </a:fontRef>
        </p:style>
      </p:cxnSp>
      <p:grpSp>
        <p:nvGrpSpPr>
          <p:cNvPr id="34" name="図形グループ 33"/>
          <p:cNvGrpSpPr/>
          <p:nvPr/>
        </p:nvGrpSpPr>
        <p:grpSpPr>
          <a:xfrm>
            <a:off x="5403975" y="3650637"/>
            <a:ext cx="720000" cy="691832"/>
            <a:chOff x="2743754" y="4622188"/>
            <a:chExt cx="720000" cy="691832"/>
          </a:xfrm>
        </p:grpSpPr>
        <p:cxnSp>
          <p:nvCxnSpPr>
            <p:cNvPr id="36" name="直線コネクタ 35"/>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8" name="正方形/長方形 47"/>
          <p:cNvSpPr/>
          <p:nvPr/>
        </p:nvSpPr>
        <p:spPr>
          <a:xfrm>
            <a:off x="3487610" y="3541599"/>
            <a:ext cx="743802" cy="7438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サブタイトル 2"/>
          <p:cNvSpPr>
            <a:spLocks noGrp="1"/>
          </p:cNvSpPr>
          <p:nvPr>
            <p:ph type="subTitle" idx="4294967295"/>
          </p:nvPr>
        </p:nvSpPr>
        <p:spPr>
          <a:xfrm>
            <a:off x="524371" y="1397651"/>
            <a:ext cx="6647974" cy="461665"/>
          </a:xfrm>
        </p:spPr>
        <p:txBody>
          <a:bodyPr wrap="none">
            <a:spAutoFit/>
          </a:bodyPr>
          <a:lstStyle/>
          <a:p>
            <a:pPr marL="489600" indent="-489600">
              <a:lnSpc>
                <a:spcPct val="100000"/>
              </a:lnSpc>
              <a:spcBef>
                <a:spcPts val="0"/>
              </a:spcBef>
            </a:pPr>
            <a:r>
              <a:rPr lang="ja-JP" altLang="en-US" sz="2400" dirty="0"/>
              <a:t>アプリのアイコンをタップして起動させます。</a:t>
            </a:r>
            <a:endParaRPr lang="en-US" altLang="ja-JP" sz="2400" dirty="0"/>
          </a:p>
        </p:txBody>
      </p:sp>
      <p:grpSp>
        <p:nvGrpSpPr>
          <p:cNvPr id="55" name="図形グループ 54"/>
          <p:cNvGrpSpPr/>
          <p:nvPr/>
        </p:nvGrpSpPr>
        <p:grpSpPr>
          <a:xfrm>
            <a:off x="6588216" y="2856576"/>
            <a:ext cx="296586" cy="293005"/>
            <a:chOff x="3546641" y="3995693"/>
            <a:chExt cx="296586" cy="293005"/>
          </a:xfrm>
        </p:grpSpPr>
        <p:sp>
          <p:nvSpPr>
            <p:cNvPr id="56" name="円/楕円 5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図形グループ 57"/>
          <p:cNvGrpSpPr/>
          <p:nvPr/>
        </p:nvGrpSpPr>
        <p:grpSpPr>
          <a:xfrm>
            <a:off x="3339309" y="3399722"/>
            <a:ext cx="296587" cy="293005"/>
            <a:chOff x="2897417" y="3995693"/>
            <a:chExt cx="296587" cy="293005"/>
          </a:xfrm>
        </p:grpSpPr>
        <p:sp>
          <p:nvSpPr>
            <p:cNvPr id="59" name="円/楕円 5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49" name="正方形/長方形 48"/>
          <p:cNvSpPr/>
          <p:nvPr/>
        </p:nvSpPr>
        <p:spPr>
          <a:xfrm>
            <a:off x="6558429" y="4618749"/>
            <a:ext cx="1401185" cy="32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7265507" y="4965874"/>
            <a:ext cx="818182" cy="2315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6406230" y="4468993"/>
            <a:ext cx="296586" cy="293005"/>
            <a:chOff x="4232441" y="3995693"/>
            <a:chExt cx="296586" cy="293005"/>
          </a:xfrm>
        </p:grpSpPr>
        <p:sp>
          <p:nvSpPr>
            <p:cNvPr id="52" name="円/楕円 51"/>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図形グループ 3"/>
          <p:cNvGrpSpPr/>
          <p:nvPr/>
        </p:nvGrpSpPr>
        <p:grpSpPr>
          <a:xfrm>
            <a:off x="6753961" y="3133713"/>
            <a:ext cx="1025912" cy="990132"/>
            <a:chOff x="6753961" y="3093544"/>
            <a:chExt cx="1025912" cy="990132"/>
          </a:xfrm>
        </p:grpSpPr>
        <p:sp>
          <p:nvSpPr>
            <p:cNvPr id="5" name="円/楕円 4"/>
            <p:cNvSpPr/>
            <p:nvPr/>
          </p:nvSpPr>
          <p:spPr>
            <a:xfrm>
              <a:off x="6870545" y="3093544"/>
              <a:ext cx="829306" cy="990132"/>
            </a:xfrm>
            <a:prstGeom prst="ellipse">
              <a:avLst/>
            </a:prstGeom>
            <a:noFill/>
            <a:ln w="12700">
              <a:solidFill>
                <a:srgbClr val="FF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コネクタ 34"/>
            <p:cNvCxnSpPr/>
            <p:nvPr/>
          </p:nvCxnSpPr>
          <p:spPr>
            <a:xfrm>
              <a:off x="6753961" y="4078895"/>
              <a:ext cx="1025912" cy="0"/>
            </a:xfrm>
            <a:prstGeom prst="line">
              <a:avLst/>
            </a:prstGeom>
            <a:ln w="12700">
              <a:solidFill>
                <a:srgbClr val="FF9696"/>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6753961" y="3093544"/>
              <a:ext cx="1025912" cy="0"/>
            </a:xfrm>
            <a:prstGeom prst="line">
              <a:avLst/>
            </a:prstGeom>
            <a:ln w="12700">
              <a:solidFill>
                <a:srgbClr val="FF969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0448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アプリの選択した写真の画面の下部に「保存する」ボタンが表示された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0284" y="1996068"/>
            <a:ext cx="1968472" cy="2854800"/>
          </a:xfrm>
          <a:prstGeom prst="rect">
            <a:avLst/>
          </a:prstGeom>
        </p:spPr>
      </p:pic>
      <p:pic>
        <p:nvPicPr>
          <p:cNvPr id="2" name="図 1" descr="アプリの写真を選択し下部に「補正する」ボタンが表示された画面の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6458" y="1998261"/>
            <a:ext cx="1971835" cy="2779200"/>
          </a:xfrm>
          <a:prstGeom prst="rect">
            <a:avLst/>
          </a:prstGeom>
        </p:spPr>
      </p:pic>
      <p:cxnSp>
        <p:nvCxnSpPr>
          <p:cNvPr id="13" name="直線コネクタ 12"/>
          <p:cNvCxnSpPr/>
          <p:nvPr/>
        </p:nvCxnSpPr>
        <p:spPr>
          <a:xfrm>
            <a:off x="4758429" y="2683591"/>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7474627" y="2683591"/>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504906" y="1454630"/>
            <a:ext cx="3600000" cy="317009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写真を選択してから</a:t>
            </a:r>
            <a:endParaRPr lang="en-US" altLang="ja-JP" sz="2000" b="1" dirty="0">
              <a:latin typeface="Meiryo" charset="-128"/>
              <a:ea typeface="Meiryo" charset="-128"/>
              <a:cs typeface="Meiryo" charset="-128"/>
            </a:endParaRPr>
          </a:p>
          <a:p>
            <a:pPr marL="468000" indent="-468000"/>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補正する</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marL="468000" indent="-468000"/>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pPr marL="468000" indent="-468000"/>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保存する</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r>
              <a:rPr lang="ja-JP" altLang="ja-JP" sz="1400" b="1" dirty="0">
                <a:latin typeface="Meiryo" charset="-128"/>
                <a:ea typeface="Meiryo" charset="-128"/>
                <a:cs typeface="Meiryo" charset="-128"/>
              </a:rPr>
              <a:t>マイナンバーカードの</a:t>
            </a:r>
            <a:endParaRPr lang="en-US" altLang="ja-JP" sz="1400" b="1" dirty="0">
              <a:latin typeface="Meiryo" charset="-128"/>
              <a:ea typeface="Meiryo" charset="-128"/>
              <a:cs typeface="Meiryo" charset="-128"/>
            </a:endParaRPr>
          </a:p>
          <a:p>
            <a:r>
              <a:rPr lang="ja-JP" altLang="ja-JP" sz="1400" b="1" dirty="0">
                <a:latin typeface="Meiryo" charset="-128"/>
                <a:ea typeface="Meiryo" charset="-128"/>
                <a:cs typeface="Meiryo" charset="-128"/>
              </a:rPr>
              <a:t>申請書規定では、写真の補正は</a:t>
            </a:r>
            <a:endParaRPr lang="en-US" altLang="ja-JP" sz="1400" b="1" dirty="0">
              <a:latin typeface="Meiryo" charset="-128"/>
              <a:ea typeface="Meiryo" charset="-128"/>
              <a:cs typeface="Meiryo" charset="-128"/>
            </a:endParaRPr>
          </a:p>
          <a:p>
            <a:r>
              <a:rPr lang="ja-JP" altLang="ja-JP" sz="1400" b="1" dirty="0">
                <a:latin typeface="Meiryo" charset="-128"/>
                <a:ea typeface="Meiryo" charset="-128"/>
                <a:cs typeface="Meiryo" charset="-128"/>
              </a:rPr>
              <a:t>認められていませんので</a:t>
            </a:r>
            <a:endParaRPr lang="en-US" altLang="ja-JP" sz="1400" b="1" dirty="0">
              <a:latin typeface="Meiryo" charset="-128"/>
              <a:ea typeface="Meiryo" charset="-128"/>
              <a:cs typeface="Meiryo" charset="-128"/>
            </a:endParaRPr>
          </a:p>
          <a:p>
            <a:r>
              <a:rPr lang="ja-JP" altLang="ja-JP" sz="1400" b="1" dirty="0">
                <a:latin typeface="Meiryo" charset="-128"/>
                <a:ea typeface="Meiryo" charset="-128"/>
                <a:cs typeface="Meiryo" charset="-128"/>
              </a:rPr>
              <a:t>補正はせずにそのまま</a:t>
            </a:r>
            <a:endParaRPr lang="en-US" altLang="ja-JP" sz="1400" b="1" dirty="0">
              <a:latin typeface="Meiryo" charset="-128"/>
              <a:ea typeface="Meiryo" charset="-128"/>
              <a:cs typeface="Meiryo" charset="-128"/>
            </a:endParaRPr>
          </a:p>
          <a:p>
            <a:r>
              <a:rPr lang="en-US" altLang="ja-JP" sz="1400" b="1" spc="-16" dirty="0">
                <a:latin typeface="メイリオ" panose="020B0604030504040204" pitchFamily="50" charset="-128"/>
                <a:ea typeface="メイリオ" panose="020B0604030504040204" pitchFamily="50" charset="-128"/>
                <a:cs typeface="AoyagiKouzanFontT"/>
              </a:rPr>
              <a:t>｢</a:t>
            </a:r>
            <a:r>
              <a:rPr lang="ja-JP" altLang="ja-JP" sz="1400" b="1" dirty="0">
                <a:latin typeface="Meiryo" charset="-128"/>
                <a:ea typeface="Meiryo" charset="-128"/>
                <a:cs typeface="Meiryo" charset="-128"/>
              </a:rPr>
              <a:t>保存する</a:t>
            </a:r>
            <a:r>
              <a:rPr lang="ja-JP" altLang="en-US" sz="1400" b="1" spc="-750" dirty="0">
                <a:latin typeface="Meiryo" charset="-128"/>
                <a:ea typeface="Meiryo" charset="-128"/>
                <a:cs typeface="Meiryo" charset="-128"/>
              </a:rPr>
              <a:t>」</a:t>
            </a:r>
            <a:r>
              <a:rPr lang="ja-JP" altLang="ja-JP" sz="1400" b="1" dirty="0">
                <a:latin typeface="Meiryo" charset="-128"/>
                <a:ea typeface="Meiryo" charset="-128"/>
                <a:cs typeface="Meiryo" charset="-128"/>
              </a:rPr>
              <a:t>をタップ</a:t>
            </a:r>
          </a:p>
        </p:txBody>
      </p:sp>
      <p:sp>
        <p:nvSpPr>
          <p:cNvPr id="34" name="タイトル 1"/>
          <p:cNvSpPr>
            <a:spLocks noGrp="1"/>
          </p:cNvSpPr>
          <p:nvPr>
            <p:ph type="ctrTitle"/>
          </p:nvPr>
        </p:nvSpPr>
        <p:spPr>
          <a:xfrm>
            <a:off x="1757260" y="525370"/>
            <a:ext cx="6741140" cy="547200"/>
          </a:xfrm>
        </p:spPr>
        <p:txBody>
          <a:bodyPr>
            <a:spAutoFit/>
          </a:bodyPr>
          <a:lstStyle/>
          <a:p>
            <a:pPr>
              <a:lnSpc>
                <a:spcPct val="100000"/>
              </a:lnSpc>
            </a:pPr>
            <a:r>
              <a:rPr lang="ja-JP" altLang="en-US" dirty="0"/>
              <a:t>アプリを使った撮影のしかた</a:t>
            </a:r>
          </a:p>
        </p:txBody>
      </p:sp>
      <p:sp>
        <p:nvSpPr>
          <p:cNvPr id="35" name="Title Placeholder 1"/>
          <p:cNvSpPr txBox="1">
            <a:spLocks/>
          </p:cNvSpPr>
          <p:nvPr/>
        </p:nvSpPr>
        <p:spPr>
          <a:xfrm>
            <a:off x="498120" y="50510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2-B</a:t>
            </a:r>
            <a:endParaRPr lang="en-US" sz="3600" dirty="0">
              <a:solidFill>
                <a:srgbClr val="009650"/>
              </a:solidFill>
            </a:endParaRPr>
          </a:p>
        </p:txBody>
      </p:sp>
      <p:grpSp>
        <p:nvGrpSpPr>
          <p:cNvPr id="24" name="図形グループ 23"/>
          <p:cNvGrpSpPr/>
          <p:nvPr/>
        </p:nvGrpSpPr>
        <p:grpSpPr>
          <a:xfrm>
            <a:off x="5368644" y="2749655"/>
            <a:ext cx="900000" cy="755955"/>
            <a:chOff x="2743754" y="4622188"/>
            <a:chExt cx="720000" cy="691832"/>
          </a:xfrm>
        </p:grpSpPr>
        <p:cxnSp>
          <p:nvCxnSpPr>
            <p:cNvPr id="25" name="直線コネクタ 24"/>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正方形/長方形 35"/>
          <p:cNvSpPr/>
          <p:nvPr/>
        </p:nvSpPr>
        <p:spPr>
          <a:xfrm>
            <a:off x="7346391" y="4421044"/>
            <a:ext cx="1004507" cy="379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4320739" y="4442655"/>
            <a:ext cx="1004507" cy="379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a:spLocks noChangeAspect="1"/>
          </p:cNvSpPr>
          <p:nvPr/>
        </p:nvSpPr>
        <p:spPr>
          <a:xfrm>
            <a:off x="3931073" y="3789601"/>
            <a:ext cx="540000" cy="54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CD14AFB1-F7B9-4EE4-8C8E-263122081455}"/>
              </a:ext>
            </a:extLst>
          </p:cNvPr>
          <p:cNvSpPr txBox="1"/>
          <p:nvPr/>
        </p:nvSpPr>
        <p:spPr>
          <a:xfrm>
            <a:off x="1734741" y="936000"/>
            <a:ext cx="2303387" cy="369332"/>
          </a:xfrm>
          <a:prstGeom prst="rect">
            <a:avLst/>
          </a:prstGeom>
          <a:noFill/>
        </p:spPr>
        <p:txBody>
          <a:bodyPr wrap="non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grpSp>
        <p:nvGrpSpPr>
          <p:cNvPr id="45" name="図形グループ 44"/>
          <p:cNvGrpSpPr/>
          <p:nvPr/>
        </p:nvGrpSpPr>
        <p:grpSpPr>
          <a:xfrm>
            <a:off x="8193124" y="4263818"/>
            <a:ext cx="296586" cy="293005"/>
            <a:chOff x="5878361" y="3995693"/>
            <a:chExt cx="296586" cy="293005"/>
          </a:xfrm>
        </p:grpSpPr>
        <p:sp>
          <p:nvSpPr>
            <p:cNvPr id="49" name="円/楕円 48"/>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49"/>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図形グループ 50"/>
          <p:cNvGrpSpPr/>
          <p:nvPr/>
        </p:nvGrpSpPr>
        <p:grpSpPr>
          <a:xfrm>
            <a:off x="5178035" y="4294798"/>
            <a:ext cx="296586" cy="293005"/>
            <a:chOff x="5101121" y="3995693"/>
            <a:chExt cx="296586" cy="293005"/>
          </a:xfrm>
        </p:grpSpPr>
        <p:sp>
          <p:nvSpPr>
            <p:cNvPr id="52" name="円/楕円 51"/>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613094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アプリの写真を選択し下部に「補正する」ボタンが表示された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288" y="1996221"/>
            <a:ext cx="1787933" cy="2520000"/>
          </a:xfrm>
          <a:prstGeom prst="rect">
            <a:avLst/>
          </a:prstGeom>
        </p:spPr>
      </p:pic>
      <p:pic>
        <p:nvPicPr>
          <p:cNvPr id="3" name="図 2" descr="アプリの選択した写真の画面の下部に「サイズ選択」ボタンが表示された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7092" y="1996221"/>
            <a:ext cx="1737618" cy="2520000"/>
          </a:xfrm>
          <a:prstGeom prst="rect">
            <a:avLst/>
          </a:prstGeom>
        </p:spPr>
      </p:pic>
      <p:sp>
        <p:nvSpPr>
          <p:cNvPr id="37" name="正方形/長方形 36"/>
          <p:cNvSpPr/>
          <p:nvPr/>
        </p:nvSpPr>
        <p:spPr>
          <a:xfrm>
            <a:off x="3701419" y="4247106"/>
            <a:ext cx="828000" cy="2766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3301182" y="3595598"/>
            <a:ext cx="540000" cy="54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p:cNvCxnSpPr/>
          <p:nvPr/>
        </p:nvCxnSpPr>
        <p:spPr>
          <a:xfrm>
            <a:off x="5558358" y="3417784"/>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03852"/>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519534" y="1461546"/>
            <a:ext cx="2880000" cy="6032421"/>
          </a:xfrm>
          <a:prstGeom prst="rect">
            <a:avLst/>
          </a:prstGeom>
          <a:noFill/>
        </p:spPr>
        <p:txBody>
          <a:bodyPr wrap="square" rtlCol="0">
            <a:spAutoFit/>
          </a:bodyPr>
          <a:lstStyle/>
          <a:p>
            <a:pPr marL="6350" indent="-6350"/>
            <a:r>
              <a:rPr lang="ja-JP" altLang="en-US" sz="3200" b="1" dirty="0">
                <a:solidFill>
                  <a:srgbClr val="009650"/>
                </a:solidFill>
                <a:latin typeface="Meiryo" charset="-128"/>
                <a:ea typeface="Meiryo" charset="-128"/>
                <a:cs typeface="Meiryo" charset="-128"/>
              </a:rPr>
              <a:t>❹</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写真を選択して</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から</a:t>
            </a:r>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補正する</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タップ</a:t>
            </a:r>
            <a:endParaRPr lang="en-US" altLang="ja-JP" sz="2000" b="1" dirty="0">
              <a:latin typeface="Meiryo" charset="-128"/>
              <a:ea typeface="Meiryo" charset="-128"/>
              <a:cs typeface="Meiryo" charset="-128"/>
            </a:endParaRPr>
          </a:p>
          <a:p>
            <a:pPr marL="6350" indent="-6350"/>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pPr marL="6350" indent="-6350"/>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サイズ選択</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タップ</a:t>
            </a:r>
            <a:endParaRPr lang="en-US" altLang="ja-JP" sz="2000" b="1" dirty="0">
              <a:latin typeface="Meiryo" charset="-128"/>
              <a:ea typeface="Meiryo" charset="-128"/>
              <a:cs typeface="Meiryo" charset="-128"/>
            </a:endParaRPr>
          </a:p>
          <a:p>
            <a:pPr marL="6350" indent="-6350"/>
            <a:r>
              <a:rPr lang="ja-JP" altLang="ja-JP" sz="1400" b="1" dirty="0">
                <a:latin typeface="Meiryo" charset="-128"/>
                <a:ea typeface="Meiryo" charset="-128"/>
                <a:cs typeface="Meiryo" charset="-128"/>
              </a:rPr>
              <a:t>マイナンバーカードの</a:t>
            </a:r>
            <a:endParaRPr lang="en-US" altLang="ja-JP" sz="1400" b="1" dirty="0">
              <a:latin typeface="Meiryo" charset="-128"/>
              <a:ea typeface="Meiryo" charset="-128"/>
              <a:cs typeface="Meiryo" charset="-128"/>
            </a:endParaRPr>
          </a:p>
          <a:p>
            <a:pPr marL="6350" indent="-6350"/>
            <a:r>
              <a:rPr lang="ja-JP" altLang="ja-JP" sz="1400" b="1" dirty="0">
                <a:latin typeface="Meiryo" charset="-128"/>
                <a:ea typeface="Meiryo" charset="-128"/>
                <a:cs typeface="Meiryo" charset="-128"/>
              </a:rPr>
              <a:t>申請書規定では、写真の</a:t>
            </a:r>
            <a:endParaRPr lang="en-US" altLang="ja-JP" sz="1400" b="1" dirty="0">
              <a:latin typeface="Meiryo" charset="-128"/>
              <a:ea typeface="Meiryo" charset="-128"/>
              <a:cs typeface="Meiryo" charset="-128"/>
            </a:endParaRPr>
          </a:p>
          <a:p>
            <a:pPr marL="6350" indent="-6350"/>
            <a:r>
              <a:rPr lang="ja-JP" altLang="ja-JP" sz="1400" b="1" dirty="0">
                <a:latin typeface="Meiryo" charset="-128"/>
                <a:ea typeface="Meiryo" charset="-128"/>
                <a:cs typeface="Meiryo" charset="-128"/>
              </a:rPr>
              <a:t>補正は認められていません</a:t>
            </a:r>
            <a:endParaRPr lang="en-US" altLang="ja-JP" sz="1400" b="1" dirty="0">
              <a:latin typeface="Meiryo" charset="-128"/>
              <a:ea typeface="Meiryo" charset="-128"/>
              <a:cs typeface="Meiryo" charset="-128"/>
            </a:endParaRPr>
          </a:p>
          <a:p>
            <a:pPr marL="6350" indent="-6350"/>
            <a:r>
              <a:rPr lang="ja-JP" altLang="ja-JP" sz="1400" b="1" dirty="0">
                <a:latin typeface="Meiryo" charset="-128"/>
                <a:ea typeface="Meiryo" charset="-128"/>
                <a:cs typeface="Meiryo" charset="-128"/>
              </a:rPr>
              <a:t>ので補正はせずにそのまま</a:t>
            </a:r>
            <a:endParaRPr lang="en-US" altLang="ja-JP" sz="1400" b="1" dirty="0">
              <a:latin typeface="Meiryo" charset="-128"/>
              <a:ea typeface="Meiryo" charset="-128"/>
              <a:cs typeface="Meiryo" charset="-128"/>
            </a:endParaRPr>
          </a:p>
          <a:p>
            <a:pPr marL="6350" indent="-6350"/>
            <a:r>
              <a:rPr lang="en-US" altLang="ja-JP" sz="1400" b="1" spc="-16" dirty="0">
                <a:latin typeface="メイリオ" panose="020B0604030504040204" pitchFamily="50" charset="-128"/>
                <a:ea typeface="メイリオ" panose="020B0604030504040204" pitchFamily="50" charset="-128"/>
                <a:cs typeface="AoyagiKouzanFontT"/>
              </a:rPr>
              <a:t>｢</a:t>
            </a:r>
            <a:r>
              <a:rPr lang="ja-JP" altLang="ja-JP" sz="1400" b="1" dirty="0">
                <a:latin typeface="Meiryo" charset="-128"/>
                <a:ea typeface="Meiryo" charset="-128"/>
                <a:cs typeface="Meiryo" charset="-128"/>
              </a:rPr>
              <a:t>サイズの選択</a:t>
            </a:r>
            <a:r>
              <a:rPr lang="ja-JP" altLang="en-US" sz="1400" b="1" spc="-500" dirty="0">
                <a:latin typeface="Meiryo" charset="-128"/>
                <a:ea typeface="Meiryo" charset="-128"/>
                <a:cs typeface="Meiryo" charset="-128"/>
              </a:rPr>
              <a:t>」</a:t>
            </a:r>
            <a:r>
              <a:rPr lang="ja-JP" altLang="ja-JP" sz="1400" b="1" dirty="0">
                <a:latin typeface="Meiryo" charset="-128"/>
                <a:ea typeface="Meiryo" charset="-128"/>
                <a:cs typeface="Meiryo" charset="-128"/>
              </a:rPr>
              <a:t>をタップ</a:t>
            </a:r>
            <a:r>
              <a:rPr lang="ja-JP" altLang="ja-JP" sz="1400" b="1" dirty="0">
                <a:effectLst/>
                <a:latin typeface="Meiryo" charset="-128"/>
                <a:ea typeface="Meiryo" charset="-128"/>
                <a:cs typeface="Meiryo" charset="-128"/>
              </a:rPr>
              <a:t> </a:t>
            </a:r>
            <a:endParaRPr lang="en-US" altLang="ja-JP" sz="1400" b="1" dirty="0">
              <a:latin typeface="Meiryo" charset="-128"/>
              <a:ea typeface="Meiryo" charset="-128"/>
              <a:cs typeface="Meiryo" charset="-128"/>
            </a:endParaRPr>
          </a:p>
          <a:p>
            <a:pPr marL="6350" indent="-6350"/>
            <a:r>
              <a:rPr lang="ja-JP" altLang="en-US" sz="3200" b="1" dirty="0">
                <a:solidFill>
                  <a:srgbClr val="009650"/>
                </a:solidFill>
                <a:latin typeface="Meiryo" charset="-128"/>
                <a:ea typeface="Meiryo" charset="-128"/>
                <a:cs typeface="Meiryo" charset="-128"/>
              </a:rPr>
              <a:t>❻</a:t>
            </a:r>
            <a:r>
              <a:rPr lang="en-US" altLang="ja-JP" sz="2000" b="1" spc="-16" dirty="0">
                <a:latin typeface="メイリオ" panose="020B0604030504040204" pitchFamily="50" charset="-128"/>
                <a:ea typeface="メイリオ" panose="020B0604030504040204" pitchFamily="50" charset="-128"/>
                <a:cs typeface="AoyagiKouzanFontT"/>
              </a:rPr>
              <a:t> </a:t>
            </a:r>
          </a:p>
          <a:p>
            <a:pPr marL="6350" indent="-6350"/>
            <a:r>
              <a:rPr lang="en-US" altLang="ja-JP" sz="2000" b="1" spc="-16" dirty="0">
                <a:latin typeface="メイリオ" panose="020B0604030504040204" pitchFamily="50" charset="-128"/>
                <a:ea typeface="メイリオ" panose="020B0604030504040204" pitchFamily="50" charset="-128"/>
                <a:cs typeface="AoyagiKouzanFontT"/>
              </a:rPr>
              <a:t>｢</a:t>
            </a:r>
            <a:r>
              <a:rPr lang="en-US" altLang="ja-JP" sz="2000" b="1" dirty="0">
                <a:latin typeface="Meiryo" charset="-128"/>
                <a:ea typeface="Meiryo" charset="-128"/>
                <a:cs typeface="Meiryo" charset="-128"/>
              </a:rPr>
              <a:t>3.5</a:t>
            </a:r>
            <a:r>
              <a:rPr lang="ja-JP" altLang="ja-JP" sz="2000" b="1" dirty="0">
                <a:latin typeface="Meiryo" charset="-128"/>
                <a:ea typeface="Meiryo" charset="-128"/>
                <a:cs typeface="Meiryo" charset="-128"/>
              </a:rPr>
              <a:t>×</a:t>
            </a:r>
            <a:r>
              <a:rPr lang="en-US" altLang="ja-JP" sz="2000" b="1" dirty="0">
                <a:latin typeface="Meiryo" charset="-128"/>
                <a:ea typeface="Meiryo" charset="-128"/>
                <a:cs typeface="Meiryo" charset="-128"/>
              </a:rPr>
              <a:t>4.5cm</a:t>
            </a:r>
            <a:r>
              <a:rPr lang="ja-JP" altLang="en-US" sz="2000" b="1" spc="-1000" dirty="0">
                <a:latin typeface="Meiryo" charset="-128"/>
                <a:ea typeface="Meiryo" charset="-128"/>
                <a:cs typeface="Meiryo" charset="-128"/>
              </a:rPr>
              <a:t> 」</a:t>
            </a:r>
            <a:r>
              <a:rPr lang="ja-JP" altLang="ja-JP" sz="2000" b="1" dirty="0">
                <a:latin typeface="Meiryo" charset="-128"/>
                <a:ea typeface="Meiryo" charset="-128"/>
                <a:cs typeface="Meiryo" charset="-128"/>
              </a:rPr>
              <a:t>を選び、</a:t>
            </a:r>
            <a:br>
              <a:rPr lang="en-US" altLang="ja-JP" sz="2000" b="1" dirty="0">
                <a:latin typeface="Meiryo" charset="-128"/>
                <a:ea typeface="Meiryo" charset="-128"/>
                <a:cs typeface="Meiryo" charset="-128"/>
              </a:rPr>
            </a:br>
            <a:r>
              <a:rPr lang="en-US" altLang="ja-JP" sz="2000" b="1" spc="-16" dirty="0">
                <a:latin typeface="メイリオ" panose="020B0604030504040204" pitchFamily="50" charset="-128"/>
                <a:ea typeface="メイリオ" panose="020B0604030504040204" pitchFamily="50" charset="-128"/>
                <a:cs typeface="AoyagiKouzanFontT"/>
              </a:rPr>
              <a:t>｢</a:t>
            </a:r>
            <a:r>
              <a:rPr lang="ja-JP" altLang="ja-JP" sz="2000" b="1" dirty="0">
                <a:latin typeface="Meiryo" charset="-128"/>
                <a:ea typeface="Meiryo" charset="-128"/>
                <a:cs typeface="Meiryo" charset="-128"/>
              </a:rPr>
              <a:t>保存する</a:t>
            </a:r>
            <a:r>
              <a:rPr lang="ja-JP" altLang="en-US" sz="2000" b="1" spc="-1000" dirty="0">
                <a:latin typeface="Meiryo" charset="-128"/>
                <a:ea typeface="Meiryo" charset="-128"/>
                <a:cs typeface="Meiryo" charset="-128"/>
              </a:rPr>
              <a:t>」</a:t>
            </a:r>
            <a:r>
              <a:rPr lang="ja-JP" altLang="ja-JP" sz="2000" b="1" dirty="0">
                <a:latin typeface="Meiryo" charset="-128"/>
                <a:ea typeface="Meiryo" charset="-128"/>
                <a:cs typeface="Meiryo" charset="-128"/>
              </a:rPr>
              <a:t>をタップ</a:t>
            </a:r>
          </a:p>
          <a:p>
            <a:pPr marL="6350" indent="-6350"/>
            <a:endParaRPr lang="en-US" altLang="ja-JP" sz="3200" b="1" dirty="0">
              <a:solidFill>
                <a:srgbClr val="009650"/>
              </a:solidFill>
              <a:latin typeface="Meiryo" charset="-128"/>
              <a:ea typeface="Meiryo" charset="-128"/>
              <a:cs typeface="Meiryo" charset="-128"/>
            </a:endParaRPr>
          </a:p>
          <a:p>
            <a:pPr marL="6350" indent="-6350"/>
            <a:endParaRPr lang="en-US" altLang="ja-JP" sz="2000" b="1" dirty="0">
              <a:latin typeface="Meiryo" charset="-128"/>
              <a:ea typeface="Meiryo" charset="-128"/>
              <a:cs typeface="Meiryo" charset="-128"/>
            </a:endParaRPr>
          </a:p>
          <a:p>
            <a:pPr marL="6350" indent="-6350"/>
            <a:endParaRPr lang="en-US" altLang="ja-JP" sz="1400" dirty="0">
              <a:latin typeface="Meiryo" charset="-128"/>
              <a:ea typeface="Meiryo" charset="-128"/>
              <a:cs typeface="Meiryo" charset="-128"/>
            </a:endParaRPr>
          </a:p>
        </p:txBody>
      </p:sp>
      <p:sp>
        <p:nvSpPr>
          <p:cNvPr id="34" name="タイトル 1"/>
          <p:cNvSpPr>
            <a:spLocks noGrp="1"/>
          </p:cNvSpPr>
          <p:nvPr>
            <p:ph type="ctrTitle"/>
          </p:nvPr>
        </p:nvSpPr>
        <p:spPr>
          <a:xfrm>
            <a:off x="1757260" y="540000"/>
            <a:ext cx="5519460" cy="547200"/>
          </a:xfrm>
        </p:spPr>
        <p:txBody>
          <a:bodyPr wrap="none">
            <a:spAutoFit/>
          </a:bodyPr>
          <a:lstStyle/>
          <a:p>
            <a:pPr>
              <a:lnSpc>
                <a:spcPct val="100000"/>
              </a:lnSpc>
            </a:pPr>
            <a:r>
              <a:rPr lang="ja-JP" altLang="en-US" dirty="0"/>
              <a:t>アプリを使った撮影のしかた</a:t>
            </a:r>
          </a:p>
        </p:txBody>
      </p:sp>
      <p:sp>
        <p:nvSpPr>
          <p:cNvPr id="35" name="Title Placeholder 1"/>
          <p:cNvSpPr txBox="1">
            <a:spLocks/>
          </p:cNvSpPr>
          <p:nvPr/>
        </p:nvSpPr>
        <p:spPr>
          <a:xfrm>
            <a:off x="498120" y="51208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2-B</a:t>
            </a:r>
            <a:endParaRPr lang="en-US" sz="3600" dirty="0">
              <a:solidFill>
                <a:srgbClr val="009650"/>
              </a:solidFill>
            </a:endParaRPr>
          </a:p>
        </p:txBody>
      </p:sp>
      <p:sp>
        <p:nvSpPr>
          <p:cNvPr id="47" name="object 3" descr="写真のサイズ選択画面の画像">
            <a:extLst>
              <a:ext uri="{FF2B5EF4-FFF2-40B4-BE49-F238E27FC236}">
                <a16:creationId xmlns:a16="http://schemas.microsoft.com/office/drawing/2014/main" id="{A8AFB7D8-C960-45DE-8D3D-41694B671677}"/>
              </a:ext>
            </a:extLst>
          </p:cNvPr>
          <p:cNvSpPr>
            <a:spLocks noChangeAspect="1"/>
          </p:cNvSpPr>
          <p:nvPr/>
        </p:nvSpPr>
        <p:spPr>
          <a:xfrm>
            <a:off x="6969758" y="1996221"/>
            <a:ext cx="1561946" cy="2520000"/>
          </a:xfrm>
          <a:prstGeom prst="rect">
            <a:avLst/>
          </a:prstGeom>
          <a:blipFill>
            <a:blip r:embed="rId5" cstate="print"/>
            <a:stretch>
              <a:fillRect/>
            </a:stretch>
          </a:blipFill>
        </p:spPr>
        <p:txBody>
          <a:bodyPr wrap="square" lIns="0" tIns="0" rIns="0" bIns="0" rtlCol="0"/>
          <a:lstStyle/>
          <a:p>
            <a:endParaRPr dirty="0"/>
          </a:p>
        </p:txBody>
      </p:sp>
      <p:sp>
        <p:nvSpPr>
          <p:cNvPr id="52" name="正方形/長方形 51">
            <a:extLst>
              <a:ext uri="{FF2B5EF4-FFF2-40B4-BE49-F238E27FC236}">
                <a16:creationId xmlns:a16="http://schemas.microsoft.com/office/drawing/2014/main" id="{E4FC7D8A-A93E-4C56-9B85-6C071A9467D5}"/>
              </a:ext>
            </a:extLst>
          </p:cNvPr>
          <p:cNvSpPr/>
          <p:nvPr/>
        </p:nvSpPr>
        <p:spPr>
          <a:xfrm>
            <a:off x="5819862" y="4176033"/>
            <a:ext cx="792000" cy="2766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2129E60A-602A-4F16-BE42-3BF5CBE7A905}"/>
              </a:ext>
            </a:extLst>
          </p:cNvPr>
          <p:cNvSpPr/>
          <p:nvPr/>
        </p:nvSpPr>
        <p:spPr>
          <a:xfrm>
            <a:off x="6917002" y="3228498"/>
            <a:ext cx="1656000" cy="50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CCB0CA30-0CB8-4B32-83D7-0852E7534E32}"/>
              </a:ext>
            </a:extLst>
          </p:cNvPr>
          <p:cNvSpPr txBox="1"/>
          <p:nvPr/>
        </p:nvSpPr>
        <p:spPr>
          <a:xfrm>
            <a:off x="1727423" y="936000"/>
            <a:ext cx="2175596" cy="369332"/>
          </a:xfrm>
          <a:prstGeom prst="rect">
            <a:avLst/>
          </a:prstGeom>
          <a:noFill/>
        </p:spPr>
        <p:txBody>
          <a:bodyPr wrap="non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grpSp>
        <p:nvGrpSpPr>
          <p:cNvPr id="42" name="図形グループ 41"/>
          <p:cNvGrpSpPr/>
          <p:nvPr/>
        </p:nvGrpSpPr>
        <p:grpSpPr>
          <a:xfrm>
            <a:off x="6766874" y="3074828"/>
            <a:ext cx="296586" cy="293005"/>
            <a:chOff x="6801905" y="3995693"/>
            <a:chExt cx="296586" cy="293005"/>
          </a:xfrm>
        </p:grpSpPr>
        <p:sp>
          <p:nvSpPr>
            <p:cNvPr id="43" name="円/楕円 42"/>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図形グループ 52"/>
          <p:cNvGrpSpPr/>
          <p:nvPr/>
        </p:nvGrpSpPr>
        <p:grpSpPr>
          <a:xfrm>
            <a:off x="6472441" y="4031372"/>
            <a:ext cx="296586" cy="293005"/>
            <a:chOff x="5878361" y="3995693"/>
            <a:chExt cx="296586" cy="293005"/>
          </a:xfrm>
        </p:grpSpPr>
        <p:sp>
          <p:nvSpPr>
            <p:cNvPr id="54" name="円/楕円 53"/>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図形グループ 57"/>
          <p:cNvGrpSpPr/>
          <p:nvPr/>
        </p:nvGrpSpPr>
        <p:grpSpPr>
          <a:xfrm>
            <a:off x="4382218" y="4102823"/>
            <a:ext cx="296586" cy="293005"/>
            <a:chOff x="5101121" y="3995693"/>
            <a:chExt cx="296586" cy="293005"/>
          </a:xfrm>
        </p:grpSpPr>
        <p:sp>
          <p:nvSpPr>
            <p:cNvPr id="68" name="円/楕円 67"/>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6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図形グループ 39"/>
          <p:cNvGrpSpPr>
            <a:grpSpLocks noChangeAspect="1"/>
          </p:cNvGrpSpPr>
          <p:nvPr/>
        </p:nvGrpSpPr>
        <p:grpSpPr>
          <a:xfrm>
            <a:off x="4498260" y="2714967"/>
            <a:ext cx="360000" cy="345916"/>
            <a:chOff x="2743754" y="4622188"/>
            <a:chExt cx="720000" cy="691832"/>
          </a:xfrm>
        </p:grpSpPr>
        <p:cxnSp>
          <p:nvCxnSpPr>
            <p:cNvPr id="41" name="直線コネクタ 40"/>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6" name="図形グループ 55"/>
          <p:cNvGrpSpPr>
            <a:grpSpLocks noChangeAspect="1"/>
          </p:cNvGrpSpPr>
          <p:nvPr/>
        </p:nvGrpSpPr>
        <p:grpSpPr>
          <a:xfrm>
            <a:off x="6542940" y="2714967"/>
            <a:ext cx="360000" cy="345916"/>
            <a:chOff x="2743754" y="4622188"/>
            <a:chExt cx="720000" cy="691832"/>
          </a:xfrm>
        </p:grpSpPr>
        <p:cxnSp>
          <p:nvCxnSpPr>
            <p:cNvPr id="63" name="直線コネクタ 62"/>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022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750459" y="250046"/>
            <a:ext cx="7192745" cy="5829926"/>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endParaRPr lang="ja-JP" altLang="en-US" sz="14000" dirty="0">
              <a:solidFill>
                <a:srgbClr val="009650"/>
              </a:solidFill>
            </a:endParaRPr>
          </a:p>
          <a:p>
            <a:r>
              <a:rPr lang="ja-JP" altLang="en-US" sz="4800" dirty="0">
                <a:solidFill>
                  <a:srgbClr val="009650"/>
                </a:solidFill>
              </a:rPr>
              <a:t>マイナンバーカードを</a:t>
            </a:r>
            <a:endParaRPr lang="en-US" altLang="ja-JP" sz="4800" dirty="0">
              <a:solidFill>
                <a:srgbClr val="009650"/>
              </a:solidFill>
            </a:endParaRPr>
          </a:p>
          <a:p>
            <a:r>
              <a:rPr lang="ja-JP" altLang="en-US" sz="4800" dirty="0">
                <a:solidFill>
                  <a:srgbClr val="009650"/>
                </a:solidFill>
              </a:rPr>
              <a:t>オンラインで</a:t>
            </a:r>
            <a:endParaRPr lang="en-US" altLang="ja-JP" sz="4800" dirty="0">
              <a:solidFill>
                <a:srgbClr val="009650"/>
              </a:solidFill>
            </a:endParaRPr>
          </a:p>
          <a:p>
            <a:r>
              <a:rPr lang="ja-JP" altLang="en-US" sz="4800" dirty="0">
                <a:solidFill>
                  <a:srgbClr val="009650"/>
                </a:solidFill>
              </a:rPr>
              <a:t>申請しましょう</a:t>
            </a:r>
            <a:endParaRPr lang="en-US" altLang="ja-JP" sz="4800" dirty="0">
              <a:solidFill>
                <a:srgbClr val="009650"/>
              </a:solidFill>
            </a:endParaRPr>
          </a:p>
        </p:txBody>
      </p:sp>
      <p:pic>
        <p:nvPicPr>
          <p:cNvPr id="6" name="図 5" descr="マイナンバーカードを持つ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3949" y="4270881"/>
            <a:ext cx="1290274" cy="1592252"/>
          </a:xfrm>
          <a:prstGeom prst="rect">
            <a:avLst/>
          </a:prstGeom>
        </p:spPr>
      </p:pic>
    </p:spTree>
    <p:extLst>
      <p:ext uri="{BB962C8B-B14F-4D97-AF65-F5344CB8AC3E}">
        <p14:creationId xmlns:p14="http://schemas.microsoft.com/office/powerpoint/2010/main" val="37551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1890" y="277200"/>
            <a:ext cx="5109091" cy="991041"/>
          </a:xfrm>
        </p:spPr>
        <p:txBody>
          <a:bodyPr wrap="none">
            <a:spAutoFit/>
          </a:bodyPr>
          <a:lstStyle/>
          <a:p>
            <a:r>
              <a:rPr lang="ja-JP" altLang="en-US" dirty="0"/>
              <a:t>申請するウェブサイトへの</a:t>
            </a:r>
            <a:br>
              <a:rPr lang="en-US" altLang="ja-JP" dirty="0"/>
            </a:br>
            <a:r>
              <a:rPr lang="ja-JP" altLang="en-US" dirty="0"/>
              <a:t>接続のしかた</a:t>
            </a:r>
          </a:p>
        </p:txBody>
      </p:sp>
      <p:sp>
        <p:nvSpPr>
          <p:cNvPr id="3" name="サブタイトル 2"/>
          <p:cNvSpPr>
            <a:spLocks noGrp="1"/>
          </p:cNvSpPr>
          <p:nvPr>
            <p:ph type="subTitle" idx="4294967295"/>
          </p:nvPr>
        </p:nvSpPr>
        <p:spPr>
          <a:xfrm>
            <a:off x="1774211" y="1429320"/>
            <a:ext cx="7046262" cy="3209597"/>
          </a:xfrm>
        </p:spPr>
        <p:txBody>
          <a:bodyPr wrap="square">
            <a:spAutoFit/>
          </a:bodyPr>
          <a:lstStyle/>
          <a:p>
            <a:pPr>
              <a:spcBef>
                <a:spcPts val="500"/>
              </a:spcBef>
            </a:pPr>
            <a:r>
              <a:rPr lang="ja-JP" altLang="en-US" sz="2400" dirty="0"/>
              <a:t>マイナンバーカードは</a:t>
            </a:r>
            <a:r>
              <a:rPr lang="ja-JP" altLang="en-US" sz="2400" spc="-2000" dirty="0"/>
              <a:t>、</a:t>
            </a:r>
            <a:r>
              <a:rPr lang="ja-JP" altLang="en-US" sz="2400" dirty="0"/>
              <a:t>「個人番号カード</a:t>
            </a:r>
            <a:endParaRPr lang="en-US" altLang="ja-JP" sz="2400" dirty="0"/>
          </a:p>
          <a:p>
            <a:pPr>
              <a:spcBef>
                <a:spcPts val="500"/>
              </a:spcBef>
            </a:pPr>
            <a:r>
              <a:rPr lang="ja-JP" altLang="en-US" sz="2400" dirty="0"/>
              <a:t>交付申請書</a:t>
            </a:r>
            <a:r>
              <a:rPr lang="ja-JP" altLang="en-US" sz="2400" spc="-1000" dirty="0"/>
              <a:t>」</a:t>
            </a:r>
            <a:r>
              <a:rPr lang="ja-JP" altLang="en-US" sz="2400" dirty="0"/>
              <a:t>にある</a:t>
            </a:r>
            <a:r>
              <a:rPr lang="en-US" altLang="ja-JP" sz="2400" dirty="0"/>
              <a:t>QR</a:t>
            </a:r>
            <a:r>
              <a:rPr lang="ja-JP" altLang="en-US" sz="2400" dirty="0"/>
              <a:t>コードを読取ることで</a:t>
            </a:r>
            <a:endParaRPr lang="en-US" altLang="ja-JP" sz="2400" dirty="0"/>
          </a:p>
          <a:p>
            <a:pPr>
              <a:spcBef>
                <a:spcPts val="500"/>
              </a:spcBef>
            </a:pPr>
            <a:r>
              <a:rPr lang="ja-JP" altLang="en-US" sz="2400" dirty="0"/>
              <a:t>申請を行います。</a:t>
            </a:r>
            <a:endParaRPr lang="en-US" altLang="ja-JP" sz="2400" dirty="0"/>
          </a:p>
          <a:p>
            <a:pPr>
              <a:spcBef>
                <a:spcPts val="500"/>
              </a:spcBef>
            </a:pPr>
            <a:r>
              <a:rPr lang="ja-JP" altLang="en-US" sz="2400" dirty="0"/>
              <a:t>読取りアプリには様々なものがありますので、</a:t>
            </a:r>
            <a:endParaRPr lang="en-US" altLang="ja-JP" sz="2400" dirty="0"/>
          </a:p>
          <a:p>
            <a:pPr>
              <a:spcBef>
                <a:spcPts val="500"/>
              </a:spcBef>
            </a:pPr>
            <a:r>
              <a:rPr lang="en-US" altLang="ja-JP" sz="2400" dirty="0"/>
              <a:t>Google</a:t>
            </a:r>
            <a:r>
              <a:rPr lang="ja-JP" altLang="en-US" sz="2400" dirty="0"/>
              <a:t>の</a:t>
            </a:r>
            <a:r>
              <a:rPr lang="en-US" altLang="ja-JP" sz="2400" dirty="0"/>
              <a:t>Play</a:t>
            </a:r>
            <a:r>
              <a:rPr lang="ja-JP" altLang="en-US" sz="2400" dirty="0"/>
              <a:t>ストア、または</a:t>
            </a:r>
            <a:r>
              <a:rPr lang="en-US" altLang="ja-JP" sz="2400" dirty="0"/>
              <a:t>App</a:t>
            </a:r>
            <a:r>
              <a:rPr lang="ja-JP" altLang="en-US" sz="2400" dirty="0"/>
              <a:t> </a:t>
            </a:r>
            <a:r>
              <a:rPr lang="en-US" altLang="ja-JP" sz="2400" dirty="0"/>
              <a:t>Store</a:t>
            </a:r>
            <a:r>
              <a:rPr lang="ja-JP" altLang="en-US" sz="2400" dirty="0"/>
              <a:t>から</a:t>
            </a:r>
            <a:endParaRPr lang="en-US" altLang="ja-JP" sz="2400" dirty="0"/>
          </a:p>
          <a:p>
            <a:pPr>
              <a:spcBef>
                <a:spcPts val="500"/>
              </a:spcBef>
            </a:pPr>
            <a:r>
              <a:rPr lang="ja-JP" altLang="en-US" sz="2400" dirty="0"/>
              <a:t>お好みのアプリをダウンロードしお使いください。</a:t>
            </a:r>
            <a:endParaRPr lang="en-US" altLang="ja-JP" sz="2400" dirty="0"/>
          </a:p>
          <a:p>
            <a:pPr>
              <a:spcBef>
                <a:spcPts val="500"/>
              </a:spcBef>
            </a:pPr>
            <a:r>
              <a:rPr lang="ja-JP" altLang="en-US" sz="2400" dirty="0"/>
              <a:t>ここでは、</a:t>
            </a:r>
            <a:r>
              <a:rPr lang="en-US" altLang="ja-JP" sz="2400" dirty="0"/>
              <a:t>Google</a:t>
            </a:r>
            <a:r>
              <a:rPr lang="ja-JP" altLang="en-US" sz="2400" dirty="0"/>
              <a:t>レンズと</a:t>
            </a:r>
            <a:r>
              <a:rPr lang="en-US" altLang="ja-JP" sz="2400" dirty="0"/>
              <a:t>iPhone</a:t>
            </a:r>
            <a:r>
              <a:rPr lang="ja-JP" altLang="en-US" sz="2400" dirty="0"/>
              <a:t>のカメラ</a:t>
            </a:r>
            <a:endParaRPr lang="en-US" altLang="ja-JP" sz="2400" dirty="0"/>
          </a:p>
          <a:p>
            <a:pPr>
              <a:spcBef>
                <a:spcPts val="500"/>
              </a:spcBef>
            </a:pPr>
            <a:r>
              <a:rPr lang="ja-JP" altLang="en-US" sz="2400" dirty="0"/>
              <a:t>機能を使って説明します。</a:t>
            </a:r>
            <a:endParaRPr lang="ja-JP" altLang="en-US" sz="1400" dirty="0"/>
          </a:p>
        </p:txBody>
      </p:sp>
      <p:sp>
        <p:nvSpPr>
          <p:cNvPr id="8" name="Title Placeholder 1"/>
          <p:cNvSpPr txBox="1">
            <a:spLocks/>
          </p:cNvSpPr>
          <p:nvPr/>
        </p:nvSpPr>
        <p:spPr>
          <a:xfrm>
            <a:off x="510740" y="518055"/>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3-A</a:t>
            </a:r>
            <a:endParaRPr lang="en-US" sz="3600" dirty="0">
              <a:solidFill>
                <a:srgbClr val="009650"/>
              </a:solidFill>
            </a:endParaRPr>
          </a:p>
        </p:txBody>
      </p:sp>
      <p:sp>
        <p:nvSpPr>
          <p:cNvPr id="6" name="サブタイトル 2"/>
          <p:cNvSpPr txBox="1">
            <a:spLocks/>
          </p:cNvSpPr>
          <p:nvPr/>
        </p:nvSpPr>
        <p:spPr>
          <a:xfrm>
            <a:off x="2797593" y="5282232"/>
            <a:ext cx="6120000" cy="90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67945">
              <a:lnSpc>
                <a:spcPct val="100000"/>
              </a:lnSpc>
              <a:spcBef>
                <a:spcPts val="254"/>
              </a:spcBef>
            </a:pPr>
            <a:r>
              <a:rPr lang="en-US" altLang="ja-JP" sz="1400" dirty="0"/>
              <a:t>Google</a:t>
            </a:r>
            <a:r>
              <a:rPr lang="ja-JP" altLang="en-US" sz="1400" spc="5" dirty="0"/>
              <a:t>レ</a:t>
            </a:r>
            <a:r>
              <a:rPr lang="ja-JP" altLang="en-US" sz="1400" spc="-10" dirty="0"/>
              <a:t>ン</a:t>
            </a:r>
            <a:r>
              <a:rPr lang="ja-JP" altLang="en-US" sz="1400" spc="5" dirty="0"/>
              <a:t>ズ</a:t>
            </a:r>
            <a:r>
              <a:rPr lang="en-US" altLang="ja-JP" sz="1400" spc="5" dirty="0"/>
              <a:t> </a:t>
            </a:r>
            <a:r>
              <a:rPr lang="en-US" altLang="ja-JP" sz="1400" b="0" dirty="0"/>
              <a:t>Google</a:t>
            </a:r>
            <a:r>
              <a:rPr lang="ja-JP" altLang="en-US" sz="1400" b="0" spc="-15" dirty="0"/>
              <a:t> </a:t>
            </a:r>
            <a:r>
              <a:rPr lang="en-US" altLang="ja-JP" sz="1400" b="0" spc="-5" dirty="0"/>
              <a:t>LLC </a:t>
            </a:r>
            <a:r>
              <a:rPr lang="ja-JP" altLang="nl-NL" sz="1400" b="0" dirty="0"/>
              <a:t>無料</a:t>
            </a:r>
          </a:p>
          <a:p>
            <a:pPr marL="67945" algn="just">
              <a:lnSpc>
                <a:spcPct val="100000"/>
              </a:lnSpc>
              <a:spcBef>
                <a:spcPts val="0"/>
              </a:spcBef>
            </a:pPr>
            <a:r>
              <a:rPr lang="en-US" altLang="ja-JP" sz="1400" b="0" dirty="0"/>
              <a:t>Google</a:t>
            </a:r>
            <a:r>
              <a:rPr lang="ja-JP" altLang="en-US" sz="1400" b="0" spc="5" dirty="0"/>
              <a:t>レ</a:t>
            </a:r>
            <a:r>
              <a:rPr lang="ja-JP" altLang="en-US" sz="1400" b="0" spc="-10" dirty="0"/>
              <a:t>ン</a:t>
            </a:r>
            <a:r>
              <a:rPr lang="ja-JP" altLang="en-US" sz="1400" b="0" spc="5" dirty="0"/>
              <a:t>ズ</a:t>
            </a:r>
            <a:r>
              <a:rPr lang="ja-JP" altLang="en-US" sz="1400" b="0" spc="-10" dirty="0"/>
              <a:t>は、</a:t>
            </a:r>
            <a:r>
              <a:rPr lang="en-US" altLang="ja-JP" sz="1400" b="0" spc="5" dirty="0"/>
              <a:t>AI</a:t>
            </a:r>
            <a:r>
              <a:rPr lang="ja-JP" altLang="en-US" sz="1400" b="0" spc="-10" dirty="0"/>
              <a:t>を</a:t>
            </a:r>
            <a:r>
              <a:rPr lang="ja-JP" altLang="en-US" sz="1400" b="0" spc="5" dirty="0"/>
              <a:t>活用</a:t>
            </a:r>
            <a:r>
              <a:rPr lang="ja-JP" altLang="en-US" sz="1400" b="0" spc="-10" dirty="0"/>
              <a:t>し</a:t>
            </a:r>
            <a:r>
              <a:rPr lang="ja-JP" altLang="en-US" sz="1400" b="0" spc="5" dirty="0"/>
              <a:t>た</a:t>
            </a:r>
            <a:r>
              <a:rPr lang="ja-JP" altLang="en-US" sz="1400" b="0" spc="-10" dirty="0"/>
              <a:t>画</a:t>
            </a:r>
            <a:r>
              <a:rPr lang="ja-JP" altLang="en-US" sz="1400" b="0" spc="5" dirty="0"/>
              <a:t>像</a:t>
            </a:r>
            <a:r>
              <a:rPr lang="ja-JP" altLang="en-US" sz="1400" b="0" spc="-20" dirty="0"/>
              <a:t>検</a:t>
            </a:r>
            <a:r>
              <a:rPr lang="ja-JP" altLang="en-US" sz="1400" b="0" spc="5" dirty="0"/>
              <a:t>索</a:t>
            </a:r>
            <a:r>
              <a:rPr lang="ja-JP" altLang="en-US" sz="1400" b="0" spc="-10" dirty="0"/>
              <a:t>ア</a:t>
            </a:r>
            <a:r>
              <a:rPr lang="ja-JP" altLang="en-US" sz="1400" b="0" spc="5" dirty="0"/>
              <a:t>プ</a:t>
            </a:r>
            <a:r>
              <a:rPr lang="ja-JP" altLang="en-US" sz="1400" b="0" spc="-10" dirty="0"/>
              <a:t>リ</a:t>
            </a:r>
            <a:r>
              <a:rPr lang="ja-JP" altLang="en-US" sz="1400" b="0" spc="5" dirty="0"/>
              <a:t>。</a:t>
            </a:r>
            <a:endParaRPr lang="en-US" altLang="ja-JP" sz="1400" b="0" dirty="0"/>
          </a:p>
          <a:p>
            <a:pPr marL="67945" algn="just">
              <a:lnSpc>
                <a:spcPct val="100000"/>
              </a:lnSpc>
              <a:spcBef>
                <a:spcPts val="0"/>
              </a:spcBef>
            </a:pPr>
            <a:r>
              <a:rPr lang="ja-JP" altLang="en-US" sz="1400" b="0" dirty="0"/>
              <a:t>テキ</a:t>
            </a:r>
            <a:r>
              <a:rPr lang="ja-JP" altLang="en-US" sz="1400" b="0" spc="-15" dirty="0"/>
              <a:t>ス</a:t>
            </a:r>
            <a:r>
              <a:rPr lang="ja-JP" altLang="en-US" sz="1400" b="0" dirty="0"/>
              <a:t>ト</a:t>
            </a:r>
            <a:r>
              <a:rPr lang="ja-JP" altLang="en-US" sz="1400" b="0" spc="-15" dirty="0"/>
              <a:t>情</a:t>
            </a:r>
            <a:r>
              <a:rPr lang="ja-JP" altLang="en-US" sz="1400" b="0" dirty="0"/>
              <a:t>報</a:t>
            </a:r>
            <a:r>
              <a:rPr lang="ja-JP" altLang="en-US" sz="1400" b="0" spc="-15" dirty="0"/>
              <a:t>の</a:t>
            </a:r>
            <a:r>
              <a:rPr lang="ja-JP" altLang="en-US" sz="1400" b="0" dirty="0"/>
              <a:t>読込</a:t>
            </a:r>
            <a:r>
              <a:rPr lang="ja-JP" altLang="en-US" sz="1400" b="0" spc="-215" dirty="0"/>
              <a:t>、</a:t>
            </a:r>
            <a:r>
              <a:rPr lang="ja-JP" altLang="en-US" sz="1400" b="0" dirty="0"/>
              <a:t>類</a:t>
            </a:r>
            <a:r>
              <a:rPr lang="ja-JP" altLang="en-US" sz="1400" b="0" spc="-15" dirty="0"/>
              <a:t>似</a:t>
            </a:r>
            <a:r>
              <a:rPr lang="ja-JP" altLang="en-US" sz="1400" b="0" dirty="0"/>
              <a:t>の</a:t>
            </a:r>
            <a:r>
              <a:rPr lang="ja-JP" altLang="en-US" sz="1400" b="0" spc="-15" dirty="0"/>
              <a:t>商</a:t>
            </a:r>
            <a:r>
              <a:rPr lang="ja-JP" altLang="en-US" sz="1400" b="0" dirty="0"/>
              <a:t>品</a:t>
            </a:r>
            <a:r>
              <a:rPr lang="ja-JP" altLang="en-US" sz="1400" b="0" spc="-25" dirty="0"/>
              <a:t>の</a:t>
            </a:r>
            <a:r>
              <a:rPr lang="ja-JP" altLang="en-US" sz="1400" b="0" dirty="0"/>
              <a:t>検索</a:t>
            </a:r>
            <a:r>
              <a:rPr lang="ja-JP" altLang="en-US" sz="1400" b="0" spc="-225" dirty="0"/>
              <a:t>、</a:t>
            </a:r>
            <a:r>
              <a:rPr lang="ja-JP" altLang="en-US" sz="1400" b="0" dirty="0"/>
              <a:t>周辺</a:t>
            </a:r>
            <a:r>
              <a:rPr lang="ja-JP" altLang="en-US" sz="1400" b="0" spc="5" dirty="0"/>
              <a:t>のス</a:t>
            </a:r>
            <a:r>
              <a:rPr lang="ja-JP" altLang="en-US" sz="1400" b="0" spc="-10" dirty="0"/>
              <a:t>ポ</a:t>
            </a:r>
            <a:r>
              <a:rPr lang="ja-JP" altLang="en-US" sz="1400" b="0" spc="5" dirty="0"/>
              <a:t>ッ</a:t>
            </a:r>
            <a:r>
              <a:rPr lang="ja-JP" altLang="en-US" sz="1400" b="0" spc="-10" dirty="0"/>
              <a:t>ト</a:t>
            </a:r>
            <a:r>
              <a:rPr lang="ja-JP" altLang="en-US" sz="1400" b="0" spc="5" dirty="0"/>
              <a:t>を</a:t>
            </a:r>
            <a:endParaRPr lang="en-US" altLang="ja-JP" sz="1400" b="0" spc="5" dirty="0"/>
          </a:p>
          <a:p>
            <a:pPr marL="67945" algn="just">
              <a:lnSpc>
                <a:spcPct val="100000"/>
              </a:lnSpc>
              <a:spcBef>
                <a:spcPts val="0"/>
              </a:spcBef>
            </a:pPr>
            <a:r>
              <a:rPr lang="ja-JP" altLang="en-US" sz="1400" b="0" spc="-10" dirty="0"/>
              <a:t>調</a:t>
            </a:r>
            <a:r>
              <a:rPr lang="ja-JP" altLang="en-US" sz="1400" b="0" spc="5" dirty="0"/>
              <a:t>べる</a:t>
            </a:r>
            <a:r>
              <a:rPr lang="ja-JP" altLang="en-US" sz="1400" b="0" spc="-170" dirty="0"/>
              <a:t>、</a:t>
            </a:r>
            <a:r>
              <a:rPr lang="en-US" altLang="ja-JP" sz="1400" b="0" spc="-10" dirty="0"/>
              <a:t>QR</a:t>
            </a:r>
            <a:r>
              <a:rPr lang="ja-JP" altLang="en-US" sz="1400" b="0" spc="5" dirty="0"/>
              <a:t>コー</a:t>
            </a:r>
            <a:r>
              <a:rPr lang="ja-JP" altLang="en-US" sz="1400" b="0" spc="-10" dirty="0"/>
              <a:t>ド</a:t>
            </a:r>
            <a:r>
              <a:rPr lang="ja-JP" altLang="en-US" sz="1400" b="0" spc="5" dirty="0"/>
              <a:t>を</a:t>
            </a:r>
            <a:r>
              <a:rPr lang="ja-JP" altLang="en-US" sz="1400" b="0" spc="-10" dirty="0"/>
              <a:t>ス</a:t>
            </a:r>
            <a:r>
              <a:rPr lang="ja-JP" altLang="en-US" sz="1400" b="0" spc="5" dirty="0"/>
              <a:t>キ</a:t>
            </a:r>
            <a:r>
              <a:rPr lang="ja-JP" altLang="en-US" sz="1400" b="0" spc="-10" dirty="0"/>
              <a:t>ャ</a:t>
            </a:r>
            <a:r>
              <a:rPr lang="ja-JP" altLang="en-US" sz="1400" b="0" spc="5" dirty="0"/>
              <a:t>ン</a:t>
            </a:r>
            <a:r>
              <a:rPr lang="ja-JP" altLang="en-US" sz="1400" b="0" spc="-20" dirty="0"/>
              <a:t>す</a:t>
            </a:r>
            <a:r>
              <a:rPr lang="ja-JP" altLang="en-US" sz="1400" b="0" spc="5" dirty="0"/>
              <a:t>る等がで</a:t>
            </a:r>
            <a:r>
              <a:rPr lang="ja-JP" altLang="en-US" sz="1400" b="0" spc="-10" dirty="0"/>
              <a:t>き</a:t>
            </a:r>
            <a:r>
              <a:rPr lang="ja-JP" altLang="en-US" sz="1400" b="0" spc="5" dirty="0"/>
              <a:t>ま</a:t>
            </a:r>
            <a:r>
              <a:rPr lang="ja-JP" altLang="en-US" sz="1400" b="0" spc="-10" dirty="0"/>
              <a:t>す</a:t>
            </a:r>
            <a:r>
              <a:rPr lang="ja-JP" altLang="en-US" sz="1400" b="0" spc="5" dirty="0"/>
              <a:t>。</a:t>
            </a:r>
            <a:endParaRPr lang="ja-JP" altLang="en-US" sz="1400" b="0" dirty="0"/>
          </a:p>
        </p:txBody>
      </p:sp>
      <p:sp>
        <p:nvSpPr>
          <p:cNvPr id="10" name="角丸四角形 611" descr="「Googleレンズ」アプリのアイコンの画像">
            <a:extLst>
              <a:ext uri="{FF2B5EF4-FFF2-40B4-BE49-F238E27FC236}">
                <a16:creationId xmlns:a16="http://schemas.microsoft.com/office/drawing/2014/main" id="{B5018953-63D2-457F-A02F-0060B9ABEB65}"/>
              </a:ext>
            </a:extLst>
          </p:cNvPr>
          <p:cNvSpPr>
            <a:spLocks noChangeArrowheads="1"/>
          </p:cNvSpPr>
          <p:nvPr/>
        </p:nvSpPr>
        <p:spPr bwMode="auto">
          <a:xfrm>
            <a:off x="1868975" y="5254251"/>
            <a:ext cx="857885" cy="865505"/>
          </a:xfrm>
          <a:prstGeom prst="roundRect">
            <a:avLst>
              <a:gd name="adj" fmla="val 24606"/>
            </a:avLst>
          </a:prstGeom>
          <a:blipFill dpi="0" rotWithShape="1">
            <a:blip r:embed="rId3"/>
            <a:srcRect/>
            <a:stretch>
              <a:fillRect/>
            </a:stretch>
          </a:blipFill>
          <a:ln w="3175">
            <a:solidFill>
              <a:srgbClr val="BFBFBF"/>
            </a:solidFill>
            <a:miter lim="800000"/>
            <a:headEnd/>
            <a:tailEnd/>
          </a:ln>
        </p:spPr>
        <p:txBody>
          <a:bodyPr rot="0" vert="horz" wrap="square" lIns="91440" tIns="45720" rIns="91440" bIns="45720" anchor="ctr" anchorCtr="0" upright="1">
            <a:noAutofit/>
          </a:bodyPr>
          <a:lstStyle/>
          <a:p>
            <a:endParaRPr lang="ja-JP" altLang="en-US" dirty="0"/>
          </a:p>
        </p:txBody>
      </p:sp>
      <p:cxnSp>
        <p:nvCxnSpPr>
          <p:cNvPr id="9" name="直線コネクタ 8"/>
          <p:cNvCxnSpPr/>
          <p:nvPr/>
        </p:nvCxnSpPr>
        <p:spPr>
          <a:xfrm>
            <a:off x="1692275" y="127482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4" name="図 3" descr="いいねするマイナちゃんの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310" y="4149100"/>
            <a:ext cx="1211213" cy="1964828"/>
          </a:xfrm>
          <a:prstGeom prst="rect">
            <a:avLst/>
          </a:prstGeom>
        </p:spPr>
      </p:pic>
    </p:spTree>
    <p:extLst>
      <p:ext uri="{BB962C8B-B14F-4D97-AF65-F5344CB8AC3E}">
        <p14:creationId xmlns:p14="http://schemas.microsoft.com/office/powerpoint/2010/main" val="3402377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08114" y="463779"/>
            <a:ext cx="6840000" cy="5909310"/>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１．マイナンバーカードを知りましょう</a:t>
            </a:r>
            <a:endParaRPr lang="en-US" altLang="ja-JP" b="1" dirty="0">
              <a:solidFill>
                <a:srgbClr val="009650"/>
              </a:solidFill>
              <a:latin typeface="Meiryo" charset="-128"/>
              <a:ea typeface="Meiryo" charset="-128"/>
              <a:cs typeface="Meiryo" charset="-128"/>
            </a:endParaRP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A </a:t>
            </a:r>
            <a:r>
              <a:rPr lang="ja-JP" altLang="en-US" b="1" dirty="0">
                <a:latin typeface="Meiryo" charset="-128"/>
                <a:ea typeface="Meiryo" charset="-128"/>
                <a:cs typeface="Meiryo" charset="-128"/>
              </a:rPr>
              <a:t>マイナンバーカードとは</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4</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B </a:t>
            </a:r>
            <a:r>
              <a:rPr lang="ja-JP" altLang="en-US" b="1" dirty="0">
                <a:latin typeface="Meiryo" charset="-128"/>
                <a:ea typeface="Meiryo" charset="-128"/>
                <a:cs typeface="Meiryo" charset="-128"/>
              </a:rPr>
              <a:t>マイナンバーカードを使ってできること</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5</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C </a:t>
            </a:r>
            <a:r>
              <a:rPr lang="ja-JP" altLang="en-US" b="1" dirty="0">
                <a:latin typeface="Meiryo" charset="-128"/>
                <a:ea typeface="Meiryo" charset="-128"/>
                <a:cs typeface="Meiryo" charset="-128"/>
              </a:rPr>
              <a:t>マイナンバーカードは安全です</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6</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D </a:t>
            </a:r>
            <a:r>
              <a:rPr lang="ja-JP" altLang="en-US" b="1" dirty="0">
                <a:latin typeface="Meiryo" charset="-128"/>
                <a:ea typeface="Meiryo" charset="-128"/>
                <a:cs typeface="Meiryo" charset="-128"/>
              </a:rPr>
              <a:t>マイナンバーカードの申請のしかた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7</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E </a:t>
            </a:r>
            <a:r>
              <a:rPr lang="ja-JP" altLang="en-US" b="1" dirty="0">
                <a:latin typeface="Meiryo" charset="-128"/>
                <a:ea typeface="Meiryo" charset="-128"/>
                <a:cs typeface="Meiryo" charset="-128"/>
              </a:rPr>
              <a:t>マイナンバーカード申請に必要なもの</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8</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F </a:t>
            </a:r>
            <a:r>
              <a:rPr lang="ja-JP" altLang="en-US" b="1" dirty="0">
                <a:latin typeface="Meiryo" charset="-128"/>
                <a:ea typeface="Meiryo" charset="-128"/>
                <a:cs typeface="Meiryo" charset="-128"/>
              </a:rPr>
              <a:t>マイナンバーカードの申請から受取までの流れ</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9</a:t>
            </a:r>
          </a:p>
          <a:p>
            <a:endParaRPr lang="en-US" altLang="ja-JP" b="1" dirty="0">
              <a:latin typeface="Meiryo" charset="-128"/>
              <a:ea typeface="Meiryo" charset="-128"/>
              <a:cs typeface="Meiryo" charset="-128"/>
            </a:endParaRPr>
          </a:p>
          <a:p>
            <a:r>
              <a:rPr lang="ja-JP" altLang="en-US" b="1" dirty="0">
                <a:solidFill>
                  <a:srgbClr val="009650"/>
                </a:solidFill>
                <a:latin typeface="Meiryo" charset="-128"/>
                <a:ea typeface="Meiryo" charset="-128"/>
                <a:cs typeface="Meiryo" charset="-128"/>
              </a:rPr>
              <a:t>２．マイナンバーカード申請のための写真撮影をしましょう</a:t>
            </a:r>
            <a:endParaRPr lang="en-US" altLang="ja-JP" b="1" dirty="0">
              <a:solidFill>
                <a:srgbClr val="009650"/>
              </a:solidFill>
              <a:latin typeface="Meiryo" charset="-128"/>
              <a:ea typeface="Meiryo" charset="-128"/>
              <a:cs typeface="Meiryo" charset="-128"/>
            </a:endParaRP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A </a:t>
            </a:r>
            <a:r>
              <a:rPr lang="ja-JP" altLang="en-US" b="1" dirty="0">
                <a:latin typeface="Meiryo" charset="-128"/>
                <a:ea typeface="Meiryo" charset="-128"/>
                <a:cs typeface="Meiryo" charset="-128"/>
              </a:rPr>
              <a:t>証明用写真撮影アプリのインストールのしかた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11</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B </a:t>
            </a:r>
            <a:r>
              <a:rPr lang="ja-JP" altLang="en-US" b="1" dirty="0">
                <a:latin typeface="Meiryo" charset="-128"/>
                <a:ea typeface="Meiryo" charset="-128"/>
                <a:cs typeface="Meiryo" charset="-128"/>
              </a:rPr>
              <a:t>アプリを使った撮影のしかた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14</a:t>
            </a:r>
          </a:p>
          <a:p>
            <a:endParaRPr lang="en-US" altLang="ja-JP" b="1" dirty="0">
              <a:solidFill>
                <a:srgbClr val="009650"/>
              </a:solidFill>
              <a:latin typeface="Meiryo" charset="-128"/>
              <a:ea typeface="Meiryo" charset="-128"/>
              <a:cs typeface="Meiryo" charset="-128"/>
            </a:endParaRPr>
          </a:p>
          <a:p>
            <a:r>
              <a:rPr lang="ja-JP" altLang="en-US" b="1" dirty="0">
                <a:solidFill>
                  <a:srgbClr val="009650"/>
                </a:solidFill>
                <a:latin typeface="Meiryo" charset="-128"/>
                <a:ea typeface="Meiryo" charset="-128"/>
                <a:cs typeface="Meiryo" charset="-128"/>
              </a:rPr>
              <a:t>３．マイナンバーカードをオンラインで申請しましょう</a:t>
            </a:r>
            <a:endParaRPr lang="en-US" altLang="ja-JP" b="1" dirty="0">
              <a:solidFill>
                <a:srgbClr val="009650"/>
              </a:solidFill>
              <a:latin typeface="Meiryo" charset="-128"/>
              <a:ea typeface="Meiryo" charset="-128"/>
              <a:cs typeface="Meiryo" charset="-128"/>
            </a:endParaRP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A </a:t>
            </a:r>
            <a:r>
              <a:rPr lang="ja-JP" altLang="en-US" b="1" dirty="0">
                <a:latin typeface="Meiryo" charset="-128"/>
                <a:ea typeface="Meiryo" charset="-128"/>
                <a:cs typeface="Meiryo" charset="-128"/>
              </a:rPr>
              <a:t>申請するウェブサイトへの接続のしかた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19</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B </a:t>
            </a:r>
            <a:r>
              <a:rPr lang="ja-JP" altLang="en-US" b="1" dirty="0">
                <a:latin typeface="Meiryo" charset="-128"/>
                <a:ea typeface="Meiryo" charset="-128"/>
                <a:cs typeface="Meiryo" charset="-128"/>
              </a:rPr>
              <a:t>利用者規約の確認</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23</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C </a:t>
            </a:r>
            <a:r>
              <a:rPr lang="ja-JP" altLang="en-US" b="1" dirty="0">
                <a:latin typeface="Meiryo" charset="-128"/>
                <a:ea typeface="Meiryo" charset="-128"/>
                <a:cs typeface="Meiryo" charset="-128"/>
              </a:rPr>
              <a:t>メールアドレスの登録とメールの受信</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24</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D </a:t>
            </a:r>
            <a:r>
              <a:rPr lang="ja-JP" altLang="en-US" b="1" dirty="0">
                <a:latin typeface="Meiryo" charset="-128"/>
                <a:ea typeface="Meiryo" charset="-128"/>
                <a:cs typeface="Meiryo" charset="-128"/>
              </a:rPr>
              <a:t>顔写真の登録のしかた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26</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E </a:t>
            </a:r>
            <a:r>
              <a:rPr lang="ja-JP" altLang="en-US" b="1" dirty="0">
                <a:latin typeface="Meiryo" charset="-128"/>
                <a:ea typeface="Meiryo" charset="-128"/>
                <a:cs typeface="Meiryo" charset="-128"/>
              </a:rPr>
              <a:t>申請情報の登録のしかた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28</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F </a:t>
            </a:r>
            <a:r>
              <a:rPr lang="ja-JP" altLang="en-US" b="1" dirty="0">
                <a:latin typeface="Meiryo" charset="-128"/>
                <a:ea typeface="Meiryo" charset="-128"/>
                <a:cs typeface="Meiryo" charset="-128"/>
              </a:rPr>
              <a:t>マイナンバーカードの受取りかた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31</a:t>
            </a:r>
          </a:p>
          <a:p>
            <a:pPr algn="dist"/>
            <a:endParaRPr lang="en-US" altLang="ja-JP" b="1" dirty="0">
              <a:solidFill>
                <a:srgbClr val="009650"/>
              </a:solidFill>
              <a:latin typeface="Meiryo" charset="-128"/>
              <a:ea typeface="Meiryo" charset="-128"/>
              <a:cs typeface="Meiryo" charset="-128"/>
            </a:endParaRPr>
          </a:p>
          <a:p>
            <a:pPr algn="dist"/>
            <a:r>
              <a:rPr lang="ja-JP" altLang="en-US" b="1" dirty="0">
                <a:solidFill>
                  <a:srgbClr val="009650"/>
                </a:solidFill>
                <a:latin typeface="Meiryo" charset="-128"/>
                <a:ea typeface="Meiryo" charset="-128"/>
                <a:cs typeface="Meiryo" charset="-128"/>
              </a:rPr>
              <a:t>●　マイナンバーカードのお問い合わせ</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32</a:t>
            </a:r>
            <a:endParaRPr kumimoji="1" lang="ja-JP" altLang="en-US" b="1" dirty="0">
              <a:latin typeface="Meiryo" charset="-128"/>
              <a:ea typeface="Meiryo" charset="-128"/>
              <a:cs typeface="Meiryo" charset="-128"/>
            </a:endParaRPr>
          </a:p>
        </p:txBody>
      </p:sp>
      <p:sp>
        <p:nvSpPr>
          <p:cNvPr id="3" name="タイトル 1">
            <a:extLst>
              <a:ext uri="{FF2B5EF4-FFF2-40B4-BE49-F238E27FC236}">
                <a16:creationId xmlns:a16="http://schemas.microsoft.com/office/drawing/2014/main" id="{90C6AD7A-25C3-4CCC-901C-8ADB1E455016}"/>
              </a:ext>
            </a:extLst>
          </p:cNvPr>
          <p:cNvSpPr txBox="1">
            <a:spLocks/>
          </p:cNvSpPr>
          <p:nvPr/>
        </p:nvSpPr>
        <p:spPr>
          <a:xfrm>
            <a:off x="503428" y="459596"/>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4" name="直線コネクタ 3"/>
          <p:cNvCxnSpPr/>
          <p:nvPr/>
        </p:nvCxnSpPr>
        <p:spPr>
          <a:xfrm>
            <a:off x="1682496" y="2548233"/>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1691640" y="3694673"/>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1689618" y="5829063"/>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マイナンバーカードを持つ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3949" y="4463035"/>
            <a:ext cx="1290274" cy="1592252"/>
          </a:xfrm>
          <a:prstGeom prst="rect">
            <a:avLst/>
          </a:prstGeom>
        </p:spPr>
      </p:pic>
    </p:spTree>
    <p:extLst>
      <p:ext uri="{BB962C8B-B14F-4D97-AF65-F5344CB8AC3E}">
        <p14:creationId xmlns:p14="http://schemas.microsoft.com/office/powerpoint/2010/main" val="359948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4294967295"/>
          </p:nvPr>
        </p:nvSpPr>
        <p:spPr>
          <a:xfrm>
            <a:off x="517056" y="1397651"/>
            <a:ext cx="3740126" cy="1200329"/>
          </a:xfrm>
        </p:spPr>
        <p:txBody>
          <a:bodyPr wrap="none">
            <a:spAutoFit/>
          </a:bodyPr>
          <a:lstStyle/>
          <a:p>
            <a:pPr>
              <a:lnSpc>
                <a:spcPct val="100000"/>
              </a:lnSpc>
              <a:spcBef>
                <a:spcPts val="0"/>
              </a:spcBef>
            </a:pPr>
            <a:r>
              <a:rPr lang="ja-JP" altLang="en-US" sz="2400" dirty="0"/>
              <a:t>交付申請書の</a:t>
            </a:r>
            <a:r>
              <a:rPr lang="en-US" altLang="ja-JP" sz="2400" dirty="0"/>
              <a:t>QR</a:t>
            </a:r>
            <a:r>
              <a:rPr lang="ja-JP" altLang="en-US" sz="2400" dirty="0"/>
              <a:t>コードを</a:t>
            </a:r>
            <a:endParaRPr lang="en-US" altLang="ja-JP" sz="2400" dirty="0"/>
          </a:p>
          <a:p>
            <a:pPr>
              <a:lnSpc>
                <a:spcPct val="100000"/>
              </a:lnSpc>
              <a:spcBef>
                <a:spcPts val="0"/>
              </a:spcBef>
            </a:pPr>
            <a:r>
              <a:rPr lang="ja-JP" altLang="en-US" sz="2400" dirty="0"/>
              <a:t>読取り、申請するホーム</a:t>
            </a:r>
            <a:endParaRPr lang="en-US" altLang="ja-JP" sz="2400" dirty="0"/>
          </a:p>
          <a:p>
            <a:pPr>
              <a:lnSpc>
                <a:spcPct val="100000"/>
              </a:lnSpc>
              <a:spcBef>
                <a:spcPts val="0"/>
              </a:spcBef>
            </a:pPr>
            <a:r>
              <a:rPr lang="ja-JP" altLang="en-US" sz="2400" dirty="0"/>
              <a:t>ページに接続します。</a:t>
            </a:r>
          </a:p>
        </p:txBody>
      </p:sp>
      <p:sp>
        <p:nvSpPr>
          <p:cNvPr id="26" name="テキスト ボックス 25"/>
          <p:cNvSpPr txBox="1"/>
          <p:nvPr/>
        </p:nvSpPr>
        <p:spPr>
          <a:xfrm>
            <a:off x="506000" y="2516705"/>
            <a:ext cx="4204531" cy="3680495"/>
          </a:xfrm>
          <a:prstGeom prst="rect">
            <a:avLst/>
          </a:prstGeom>
          <a:noFill/>
        </p:spPr>
        <p:txBody>
          <a:bodyPr wrap="square" rtlCol="0">
            <a:spAutoFit/>
          </a:bodyPr>
          <a:lstStyle/>
          <a:p>
            <a:pPr marL="6350" indent="-635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6350"/>
            <a:r>
              <a:rPr lang="en-US" altLang="ja-JP" sz="2000" b="1" dirty="0">
                <a:latin typeface="Meiryo" charset="-128"/>
                <a:ea typeface="Meiryo" charset="-128"/>
                <a:cs typeface="Meiryo" charset="-128"/>
              </a:rPr>
              <a:t>Google</a:t>
            </a:r>
            <a:r>
              <a:rPr lang="ja-JP" altLang="en-US" sz="2000" b="1" dirty="0">
                <a:latin typeface="Meiryo" charset="-128"/>
                <a:ea typeface="Meiryo" charset="-128"/>
                <a:cs typeface="Meiryo" charset="-128"/>
              </a:rPr>
              <a:t>レンズを起動させます</a:t>
            </a:r>
            <a:endParaRPr lang="en-US" altLang="ja-JP" sz="2000" b="1" dirty="0">
              <a:latin typeface="Meiryo" charset="-128"/>
              <a:ea typeface="Meiryo" charset="-128"/>
              <a:cs typeface="Meiryo" charset="-128"/>
            </a:endParaRPr>
          </a:p>
          <a:p>
            <a:pPr marL="6350" indent="-6350">
              <a:spcBef>
                <a:spcPts val="3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ホームボタンを長押しして</a:t>
            </a:r>
            <a:endParaRPr lang="en-US" altLang="ja-JP" sz="2000" b="1" dirty="0">
              <a:latin typeface="Meiryo" charset="-128"/>
              <a:ea typeface="Meiryo" charset="-128"/>
              <a:cs typeface="Meiryo" charset="-128"/>
            </a:endParaRP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en-US" altLang="ja-JP" sz="2000" b="1" dirty="0">
                <a:latin typeface="Meiryo" charset="-128"/>
                <a:ea typeface="Meiryo" charset="-128"/>
                <a:cs typeface="Meiryo" charset="-128"/>
              </a:rPr>
              <a:t>Google</a:t>
            </a:r>
            <a:r>
              <a:rPr lang="ja-JP" altLang="en-US" sz="2000" b="1" dirty="0">
                <a:latin typeface="Meiryo" charset="-128"/>
                <a:ea typeface="Meiryo" charset="-128"/>
                <a:cs typeface="Meiryo" charset="-128"/>
              </a:rPr>
              <a:t>アシスタント</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起動させると</a:t>
            </a:r>
            <a:r>
              <a:rPr lang="en-US" altLang="ja-JP" sz="2000" b="1" spc="-16" dirty="0">
                <a:latin typeface="メイリオ" panose="020B0604030504040204" pitchFamily="50" charset="-128"/>
                <a:ea typeface="メイリオ" panose="020B0604030504040204" pitchFamily="50" charset="-128"/>
                <a:cs typeface="AoyagiKouzanFontT"/>
              </a:rPr>
              <a:t>｢</a:t>
            </a:r>
            <a:r>
              <a:rPr lang="en-US" altLang="ja-JP" sz="2000" b="1" dirty="0">
                <a:latin typeface="Meiryo" charset="-128"/>
                <a:ea typeface="Meiryo" charset="-128"/>
                <a:cs typeface="Meiryo" charset="-128"/>
              </a:rPr>
              <a:t>Google</a:t>
            </a:r>
            <a:r>
              <a:rPr lang="ja-JP" altLang="en-US" sz="2000" b="1" dirty="0">
                <a:latin typeface="Meiryo" charset="-128"/>
                <a:ea typeface="Meiryo" charset="-128"/>
                <a:cs typeface="Meiryo" charset="-128"/>
              </a:rPr>
              <a:t>レンズ</a:t>
            </a:r>
            <a:r>
              <a:rPr lang="ja-JP" altLang="en-US" sz="2000" b="1" spc="-1000" dirty="0">
                <a:latin typeface="Meiryo" charset="-128"/>
                <a:ea typeface="Meiryo" charset="-128"/>
                <a:cs typeface="Meiryo" charset="-128"/>
              </a:rPr>
              <a:t>」</a:t>
            </a:r>
            <a:endParaRPr lang="en-US" altLang="ja-JP" sz="2000" b="1" spc="-1000"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ボタンが表示されます</a:t>
            </a:r>
            <a:endParaRPr lang="en-US" altLang="ja-JP" sz="2000" b="1" dirty="0">
              <a:latin typeface="Meiryo" charset="-128"/>
              <a:ea typeface="Meiryo" charset="-128"/>
              <a:cs typeface="Meiryo" charset="-128"/>
            </a:endParaRPr>
          </a:p>
          <a:p>
            <a:pPr marL="6350" indent="-6350"/>
            <a:r>
              <a:rPr lang="ja-JP" altLang="en-US" sz="3200" b="1" dirty="0">
                <a:solidFill>
                  <a:srgbClr val="009650"/>
                </a:solidFill>
                <a:latin typeface="Meiryo" charset="-128"/>
                <a:ea typeface="Meiryo" charset="-128"/>
                <a:cs typeface="Meiryo" charset="-128"/>
              </a:rPr>
              <a:t>❷</a:t>
            </a:r>
            <a:endParaRPr lang="en-US" altLang="ja-JP" sz="2000" b="1" dirty="0">
              <a:latin typeface="Meiryo" charset="-128"/>
              <a:ea typeface="Meiryo" charset="-128"/>
              <a:cs typeface="Meiryo" charset="-128"/>
            </a:endParaRPr>
          </a:p>
          <a:p>
            <a:pPr marL="6350" indent="-6350"/>
            <a:r>
              <a:rPr lang="en-US" altLang="ja-JP" sz="2000" b="1" dirty="0">
                <a:latin typeface="メイリオ" panose="020B0604030504040204" pitchFamily="50" charset="-128"/>
                <a:ea typeface="メイリオ" panose="020B0604030504040204" pitchFamily="50" charset="-128"/>
                <a:cs typeface="AoyagiKouzanFontT"/>
              </a:rPr>
              <a:t>｢</a:t>
            </a:r>
            <a:r>
              <a:rPr lang="en-US" altLang="ja-JP" sz="2000" b="1" dirty="0">
                <a:latin typeface="Meiryo" charset="-128"/>
                <a:ea typeface="Meiryo" charset="-128"/>
                <a:cs typeface="Meiryo" charset="-128"/>
              </a:rPr>
              <a:t>Google</a:t>
            </a:r>
            <a:r>
              <a:rPr lang="ja-JP" altLang="en-US" sz="2000" b="1" dirty="0">
                <a:latin typeface="Meiryo" charset="-128"/>
                <a:ea typeface="Meiryo" charset="-128"/>
                <a:cs typeface="Meiryo" charset="-128"/>
              </a:rPr>
              <a:t>レンズ</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ボタンを</a:t>
            </a:r>
            <a:endParaRPr lang="en-US" altLang="ja-JP" sz="2000" b="1" dirty="0">
              <a:latin typeface="Meiryo" charset="-128"/>
              <a:ea typeface="Meiryo" charset="-128"/>
              <a:cs typeface="Meiryo" charset="-128"/>
            </a:endParaRPr>
          </a:p>
          <a:p>
            <a:pPr marL="6350" indent="-635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タップして</a:t>
            </a:r>
            <a:r>
              <a:rPr lang="en-US" altLang="ja-JP" sz="2000" b="1" spc="-16" dirty="0">
                <a:latin typeface="メイリオ" panose="020B0604030504040204" pitchFamily="50" charset="-128"/>
                <a:ea typeface="メイリオ" panose="020B0604030504040204" pitchFamily="50" charset="-128"/>
                <a:cs typeface="AoyagiKouzanFontT"/>
              </a:rPr>
              <a:t>｢</a:t>
            </a:r>
            <a:r>
              <a:rPr lang="en-US" altLang="ja-JP" sz="2000" b="1" dirty="0">
                <a:latin typeface="Meiryo" charset="-128"/>
                <a:ea typeface="Meiryo" charset="-128"/>
                <a:cs typeface="Meiryo" charset="-128"/>
              </a:rPr>
              <a:t>Google</a:t>
            </a:r>
            <a:r>
              <a:rPr lang="ja-JP" altLang="en-US" sz="2000" b="1" dirty="0">
                <a:latin typeface="Meiryo" charset="-128"/>
                <a:ea typeface="Meiryo" charset="-128"/>
                <a:cs typeface="Meiryo" charset="-128"/>
              </a:rPr>
              <a:t>レンズ</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起動させます</a:t>
            </a:r>
            <a:endParaRPr lang="en-US" altLang="ja-JP" sz="2000" b="1" dirty="0">
              <a:latin typeface="Meiryo" charset="-128"/>
              <a:ea typeface="Meiryo" charset="-128"/>
              <a:cs typeface="Meiryo" charset="-128"/>
            </a:endParaRPr>
          </a:p>
        </p:txBody>
      </p:sp>
      <p:grpSp>
        <p:nvGrpSpPr>
          <p:cNvPr id="2" name="グループ化 1" descr="「Googleレンズ」アプリを起動させ、下部にホームボタンが表示されている画面の画像">
            <a:extLst>
              <a:ext uri="{FF2B5EF4-FFF2-40B4-BE49-F238E27FC236}">
                <a16:creationId xmlns:a16="http://schemas.microsoft.com/office/drawing/2014/main" id="{D6491F79-4E34-4641-BD7E-326175D2F1BF}"/>
              </a:ext>
            </a:extLst>
          </p:cNvPr>
          <p:cNvGrpSpPr/>
          <p:nvPr/>
        </p:nvGrpSpPr>
        <p:grpSpPr>
          <a:xfrm>
            <a:off x="4933968" y="1446471"/>
            <a:ext cx="2378411" cy="2665474"/>
            <a:chOff x="4933968" y="1446471"/>
            <a:chExt cx="2378411" cy="2665474"/>
          </a:xfrm>
        </p:grpSpPr>
        <p:grpSp>
          <p:nvGrpSpPr>
            <p:cNvPr id="7" name="object 4"/>
            <p:cNvGrpSpPr>
              <a:grpSpLocks noChangeAspect="1"/>
            </p:cNvGrpSpPr>
            <p:nvPr/>
          </p:nvGrpSpPr>
          <p:grpSpPr>
            <a:xfrm>
              <a:off x="4933968" y="1446471"/>
              <a:ext cx="2376000" cy="527424"/>
              <a:chOff x="1615439" y="2532887"/>
              <a:chExt cx="2078484" cy="461380"/>
            </a:xfrm>
          </p:grpSpPr>
          <p:sp>
            <p:nvSpPr>
              <p:cNvPr id="9" name="object 5"/>
              <p:cNvSpPr>
                <a:spLocks noChangeAspect="1"/>
              </p:cNvSpPr>
              <p:nvPr/>
            </p:nvSpPr>
            <p:spPr>
              <a:xfrm>
                <a:off x="1615439" y="2532887"/>
                <a:ext cx="2078484" cy="461380"/>
              </a:xfrm>
              <a:prstGeom prst="rect">
                <a:avLst/>
              </a:prstGeom>
              <a:blipFill>
                <a:blip r:embed="rId3" cstate="print"/>
                <a:stretch>
                  <a:fillRect/>
                </a:stretch>
              </a:blipFill>
              <a:ln>
                <a:solidFill>
                  <a:schemeClr val="tx1">
                    <a:lumMod val="50000"/>
                    <a:lumOff val="50000"/>
                  </a:schemeClr>
                </a:solidFill>
              </a:ln>
            </p:spPr>
            <p:txBody>
              <a:bodyPr wrap="square" lIns="0" tIns="0" rIns="0" bIns="0" rtlCol="0"/>
              <a:lstStyle/>
              <a:p>
                <a:endParaRPr sz="1697" dirty="0"/>
              </a:p>
            </p:txBody>
          </p:sp>
          <p:sp>
            <p:nvSpPr>
              <p:cNvPr id="10" name="object 6"/>
              <p:cNvSpPr/>
              <p:nvPr/>
            </p:nvSpPr>
            <p:spPr>
              <a:xfrm>
                <a:off x="2209799" y="2676144"/>
                <a:ext cx="1054735" cy="207645"/>
              </a:xfrm>
              <a:custGeom>
                <a:avLst/>
                <a:gdLst/>
                <a:ahLst/>
                <a:cxnLst/>
                <a:rect l="l" t="t" r="r" b="b"/>
                <a:pathLst>
                  <a:path w="1054735" h="207644">
                    <a:moveTo>
                      <a:pt x="1054608" y="207264"/>
                    </a:moveTo>
                    <a:lnTo>
                      <a:pt x="0" y="207264"/>
                    </a:lnTo>
                    <a:lnTo>
                      <a:pt x="0" y="0"/>
                    </a:lnTo>
                    <a:lnTo>
                      <a:pt x="1054608" y="0"/>
                    </a:lnTo>
                    <a:lnTo>
                      <a:pt x="1054608" y="207264"/>
                    </a:lnTo>
                    <a:close/>
                  </a:path>
                </a:pathLst>
              </a:custGeom>
              <a:solidFill>
                <a:srgbClr val="E1EFF4"/>
              </a:solidFill>
            </p:spPr>
            <p:txBody>
              <a:bodyPr wrap="square" lIns="0" tIns="0" rIns="0" bIns="0" rtlCol="0"/>
              <a:lstStyle/>
              <a:p>
                <a:endParaRPr sz="1697" dirty="0"/>
              </a:p>
            </p:txBody>
          </p:sp>
        </p:grpSp>
        <p:sp>
          <p:nvSpPr>
            <p:cNvPr id="12" name="object 8"/>
            <p:cNvSpPr/>
            <p:nvPr/>
          </p:nvSpPr>
          <p:spPr>
            <a:xfrm>
              <a:off x="4936934" y="2003823"/>
              <a:ext cx="2375445" cy="2108122"/>
            </a:xfrm>
            <a:prstGeom prst="rect">
              <a:avLst/>
            </a:prstGeom>
            <a:blipFill>
              <a:blip r:embed="rId4" cstate="print"/>
              <a:stretch>
                <a:fillRect/>
              </a:stretch>
            </a:blipFill>
            <a:ln w="9525">
              <a:solidFill>
                <a:schemeClr val="tx1">
                  <a:lumMod val="50000"/>
                  <a:lumOff val="50000"/>
                </a:schemeClr>
              </a:solidFill>
            </a:ln>
          </p:spPr>
          <p:txBody>
            <a:bodyPr wrap="square" lIns="0" tIns="0" rIns="0" bIns="0" rtlCol="0"/>
            <a:lstStyle/>
            <a:p>
              <a:endParaRPr sz="1697" dirty="0"/>
            </a:p>
          </p:txBody>
        </p:sp>
      </p:grpSp>
      <p:sp>
        <p:nvSpPr>
          <p:cNvPr id="15" name="object 11" descr="｢Googleレンズ」ボタンが表示された画面の画像"/>
          <p:cNvSpPr/>
          <p:nvPr/>
        </p:nvSpPr>
        <p:spPr>
          <a:xfrm>
            <a:off x="4937501" y="4270910"/>
            <a:ext cx="2372061" cy="1905093"/>
          </a:xfrm>
          <a:prstGeom prst="rect">
            <a:avLst/>
          </a:prstGeom>
          <a:blipFill>
            <a:blip r:embed="rId5" cstate="print"/>
            <a:stretch>
              <a:fillRect/>
            </a:stretch>
          </a:blipFill>
          <a:ln w="9525">
            <a:solidFill>
              <a:schemeClr val="tx1">
                <a:lumMod val="50000"/>
                <a:lumOff val="50000"/>
              </a:schemeClr>
            </a:solidFill>
          </a:ln>
        </p:spPr>
        <p:txBody>
          <a:bodyPr wrap="square" lIns="0" tIns="0" rIns="0" bIns="0" rtlCol="0"/>
          <a:lstStyle/>
          <a:p>
            <a:endParaRPr sz="1697" dirty="0"/>
          </a:p>
        </p:txBody>
      </p:sp>
      <p:sp>
        <p:nvSpPr>
          <p:cNvPr id="25" name="タイトル 1"/>
          <p:cNvSpPr>
            <a:spLocks noGrp="1"/>
          </p:cNvSpPr>
          <p:nvPr>
            <p:ph type="ctrTitle"/>
          </p:nvPr>
        </p:nvSpPr>
        <p:spPr>
          <a:xfrm>
            <a:off x="1728000" y="277200"/>
            <a:ext cx="5109091" cy="991041"/>
          </a:xfrm>
        </p:spPr>
        <p:txBody>
          <a:bodyPr wrap="none">
            <a:spAutoFit/>
          </a:bodyPr>
          <a:lstStyle/>
          <a:p>
            <a:pPr>
              <a:spcBef>
                <a:spcPts val="600"/>
              </a:spcBef>
            </a:pPr>
            <a:r>
              <a:rPr lang="ja-JP" altLang="en-US" dirty="0"/>
              <a:t>申請するウェブサイトへの</a:t>
            </a:r>
            <a:br>
              <a:rPr lang="en-US" altLang="ja-JP" dirty="0"/>
            </a:br>
            <a:r>
              <a:rPr lang="ja-JP" altLang="en-US" dirty="0"/>
              <a:t>接続のしかた</a:t>
            </a:r>
            <a:endParaRPr lang="ja-JP" altLang="en-US" b="0" dirty="0"/>
          </a:p>
        </p:txBody>
      </p:sp>
      <p:sp>
        <p:nvSpPr>
          <p:cNvPr id="27" name="Title Placeholder 1"/>
          <p:cNvSpPr txBox="1">
            <a:spLocks/>
          </p:cNvSpPr>
          <p:nvPr/>
        </p:nvSpPr>
        <p:spPr>
          <a:xfrm>
            <a:off x="505100" y="50510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3-A</a:t>
            </a:r>
            <a:endParaRPr lang="en-US" sz="3600" dirty="0">
              <a:solidFill>
                <a:srgbClr val="009650"/>
              </a:solidFill>
            </a:endParaRPr>
          </a:p>
        </p:txBody>
      </p:sp>
      <p:sp>
        <p:nvSpPr>
          <p:cNvPr id="5" name="円/楕円 4"/>
          <p:cNvSpPr/>
          <p:nvPr/>
        </p:nvSpPr>
        <p:spPr>
          <a:xfrm>
            <a:off x="5897013" y="3758612"/>
            <a:ext cx="432000" cy="43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5525902" y="4971996"/>
            <a:ext cx="432000" cy="43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カギ線コネクタ 7"/>
          <p:cNvCxnSpPr>
            <a:stCxn id="5" idx="4"/>
          </p:cNvCxnSpPr>
          <p:nvPr/>
        </p:nvCxnSpPr>
        <p:spPr>
          <a:xfrm rot="5400000">
            <a:off x="5556637" y="4363070"/>
            <a:ext cx="728834" cy="383918"/>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5C44808B-38C5-4D06-8FDD-D13544ED2DF5}"/>
              </a:ext>
            </a:extLst>
          </p:cNvPr>
          <p:cNvSpPr txBox="1"/>
          <p:nvPr/>
        </p:nvSpPr>
        <p:spPr>
          <a:xfrm>
            <a:off x="4190496"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pic>
        <p:nvPicPr>
          <p:cNvPr id="11" name="図 10" descr="スマートフォンを使っているマイナちゃんのイラスト"/>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514159" y="4121807"/>
            <a:ext cx="1180057" cy="2076756"/>
          </a:xfrm>
          <a:prstGeom prst="rect">
            <a:avLst/>
          </a:prstGeom>
        </p:spPr>
      </p:pic>
      <p:grpSp>
        <p:nvGrpSpPr>
          <p:cNvPr id="24" name="図形グループ 23"/>
          <p:cNvGrpSpPr/>
          <p:nvPr/>
        </p:nvGrpSpPr>
        <p:grpSpPr>
          <a:xfrm>
            <a:off x="5408230" y="4855239"/>
            <a:ext cx="296586" cy="293005"/>
            <a:chOff x="3546641" y="3995693"/>
            <a:chExt cx="296586" cy="293005"/>
          </a:xfrm>
        </p:grpSpPr>
        <p:sp>
          <p:nvSpPr>
            <p:cNvPr id="29" name="円/楕円 2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2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図形グループ 30"/>
          <p:cNvGrpSpPr/>
          <p:nvPr/>
        </p:nvGrpSpPr>
        <p:grpSpPr>
          <a:xfrm>
            <a:off x="5787581" y="3645024"/>
            <a:ext cx="296587" cy="293005"/>
            <a:chOff x="2897417" y="3995693"/>
            <a:chExt cx="296587" cy="293005"/>
          </a:xfrm>
        </p:grpSpPr>
        <p:sp>
          <p:nvSpPr>
            <p:cNvPr id="36" name="円/楕円 3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4279036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513936" y="1451324"/>
            <a:ext cx="2628000" cy="4616648"/>
          </a:xfrm>
          <a:prstGeom prst="rect">
            <a:avLst/>
          </a:prstGeom>
          <a:noFill/>
        </p:spPr>
        <p:txBody>
          <a:bodyPr wrap="square" rtlCol="0">
            <a:spAutoFit/>
          </a:bodyPr>
          <a:lstStyle/>
          <a:p>
            <a:pPr marL="6350" indent="-6350"/>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marL="6350" indent="-6350"/>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個人番号カード</a:t>
            </a:r>
            <a:endParaRPr lang="en-US" altLang="ja-JP" sz="2000" b="1" dirty="0">
              <a:latin typeface="Meiryo" charset="-128"/>
              <a:ea typeface="Meiryo" charset="-128"/>
              <a:cs typeface="Meiryo" charset="-128"/>
            </a:endParaRPr>
          </a:p>
          <a:p>
            <a:pPr marL="6350" indent="-635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交付申請書</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にある</a:t>
            </a:r>
            <a:endParaRPr lang="en-US" altLang="ja-JP" sz="2000" b="1" dirty="0">
              <a:latin typeface="Meiryo" charset="-128"/>
              <a:ea typeface="Meiryo" charset="-128"/>
              <a:cs typeface="Meiryo" charset="-128"/>
            </a:endParaRPr>
          </a:p>
          <a:p>
            <a:pPr marL="6350" indent="-6350"/>
            <a:r>
              <a:rPr lang="en-US" altLang="ja-JP" sz="2000" b="1" dirty="0">
                <a:latin typeface="Meiryo" charset="-128"/>
                <a:ea typeface="Meiryo" charset="-128"/>
                <a:cs typeface="Meiryo" charset="-128"/>
              </a:rPr>
              <a:t>QR</a:t>
            </a:r>
            <a:r>
              <a:rPr lang="ja-JP" altLang="en-US" sz="2000" b="1" dirty="0">
                <a:latin typeface="Meiryo" charset="-128"/>
                <a:ea typeface="Meiryo" charset="-128"/>
                <a:cs typeface="Meiryo" charset="-128"/>
              </a:rPr>
              <a:t>コードにカメラを</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かざすと、ウェブ</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サイトのアドレスが</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表示されます</a:t>
            </a:r>
            <a:endParaRPr lang="en-US" altLang="ja-JP" sz="2000" b="1" dirty="0">
              <a:latin typeface="Meiryo" charset="-128"/>
              <a:ea typeface="Meiryo" charset="-128"/>
              <a:cs typeface="Meiryo" charset="-128"/>
            </a:endParaRPr>
          </a:p>
          <a:p>
            <a:pPr marL="6350" indent="-6350"/>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marL="6350" indent="-6350"/>
            <a:r>
              <a:rPr lang="ja-JP" altLang="en-US" sz="2000" b="1" spc="-150" dirty="0">
                <a:latin typeface="Meiryo" charset="-128"/>
                <a:ea typeface="Meiryo" charset="-128"/>
                <a:cs typeface="Meiryo" charset="-128"/>
              </a:rPr>
              <a:t>アドレスをタップ</a:t>
            </a:r>
            <a:endParaRPr lang="en-US" altLang="ja-JP" sz="2000" b="1" spc="-150"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してウェブサイトに</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接続します</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ウェブサイトの指示に従って申請します</a:t>
            </a:r>
          </a:p>
        </p:txBody>
      </p:sp>
      <p:pic>
        <p:nvPicPr>
          <p:cNvPr id="35" name="図 34" descr="｢Googleレンズ」で「個人番号カード交付申請書」にあるQRコードにカメラをかざし、接続先アドレスが表示されている画面の画像">
            <a:extLst>
              <a:ext uri="{FF2B5EF4-FFF2-40B4-BE49-F238E27FC236}">
                <a16:creationId xmlns:a16="http://schemas.microsoft.com/office/drawing/2014/main" id="{5863952B-9CDD-4497-A7B8-41A223A2AF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9017" y="1994468"/>
            <a:ext cx="1440000" cy="2880000"/>
          </a:xfrm>
          <a:prstGeom prst="rect">
            <a:avLst/>
          </a:prstGeom>
          <a:noFill/>
          <a:ln>
            <a:noFill/>
          </a:ln>
        </p:spPr>
      </p:pic>
      <p:sp>
        <p:nvSpPr>
          <p:cNvPr id="16" name="タイトル 1"/>
          <p:cNvSpPr>
            <a:spLocks noGrp="1"/>
          </p:cNvSpPr>
          <p:nvPr>
            <p:ph type="ctrTitle"/>
          </p:nvPr>
        </p:nvSpPr>
        <p:spPr>
          <a:xfrm>
            <a:off x="1771890" y="277200"/>
            <a:ext cx="5109091" cy="991041"/>
          </a:xfrm>
        </p:spPr>
        <p:txBody>
          <a:bodyPr wrap="none">
            <a:spAutoFit/>
          </a:bodyPr>
          <a:lstStyle/>
          <a:p>
            <a:r>
              <a:rPr lang="ja-JP" altLang="en-US" dirty="0"/>
              <a:t>申請するウェブサイトへの</a:t>
            </a:r>
            <a:br>
              <a:rPr lang="en-US" altLang="ja-JP" dirty="0"/>
            </a:br>
            <a:r>
              <a:rPr lang="ja-JP" altLang="en-US" dirty="0"/>
              <a:t>接続のしかた</a:t>
            </a:r>
          </a:p>
        </p:txBody>
      </p:sp>
      <p:sp>
        <p:nvSpPr>
          <p:cNvPr id="17" name="Title Placeholder 1"/>
          <p:cNvSpPr txBox="1">
            <a:spLocks/>
          </p:cNvSpPr>
          <p:nvPr/>
        </p:nvSpPr>
        <p:spPr>
          <a:xfrm>
            <a:off x="505100" y="505100"/>
            <a:ext cx="1080000" cy="5472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3-A</a:t>
            </a:r>
            <a:endParaRPr lang="en-US" sz="3600" dirty="0">
              <a:solidFill>
                <a:srgbClr val="009650"/>
              </a:solidFill>
            </a:endParaRPr>
          </a:p>
        </p:txBody>
      </p:sp>
      <p:pic>
        <p:nvPicPr>
          <p:cNvPr id="19" name="図 18" descr="QRコードが記載されている個人番号カード交付申請書bの見本"/>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3997" y="1982893"/>
            <a:ext cx="1814566" cy="2628000"/>
          </a:xfrm>
          <a:prstGeom prst="rect">
            <a:avLst/>
          </a:prstGeom>
          <a:ln w="9525">
            <a:noFill/>
          </a:ln>
        </p:spPr>
      </p:pic>
      <p:sp>
        <p:nvSpPr>
          <p:cNvPr id="20" name="object 5" descr="QRコードが記載されている個人番号カード交付申請書ａの見本"/>
          <p:cNvSpPr/>
          <p:nvPr/>
        </p:nvSpPr>
        <p:spPr>
          <a:xfrm>
            <a:off x="4978711" y="1987486"/>
            <a:ext cx="1673928" cy="2586683"/>
          </a:xfrm>
          <a:prstGeom prst="rect">
            <a:avLst/>
          </a:prstGeom>
          <a:blipFill>
            <a:blip r:embed="rId5" cstate="print"/>
            <a:stretch>
              <a:fillRect/>
            </a:stretch>
          </a:blipFill>
        </p:spPr>
        <p:txBody>
          <a:bodyPr wrap="square" lIns="0" tIns="0" rIns="0" bIns="0" rtlCol="0"/>
          <a:lstStyle/>
          <a:p>
            <a:endParaRPr sz="1697" dirty="0"/>
          </a:p>
        </p:txBody>
      </p:sp>
      <p:sp>
        <p:nvSpPr>
          <p:cNvPr id="2" name="正方形/長方形 1"/>
          <p:cNvSpPr/>
          <p:nvPr/>
        </p:nvSpPr>
        <p:spPr>
          <a:xfrm>
            <a:off x="4971742" y="1994468"/>
            <a:ext cx="1673928" cy="2586683"/>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4983496" y="3565006"/>
            <a:ext cx="360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8214152" y="4291808"/>
            <a:ext cx="360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カギ線コネクタ 8"/>
          <p:cNvCxnSpPr>
            <a:cxnSpLocks/>
          </p:cNvCxnSpPr>
          <p:nvPr/>
        </p:nvCxnSpPr>
        <p:spPr>
          <a:xfrm rot="10800000">
            <a:off x="4606442" y="3168550"/>
            <a:ext cx="576000" cy="396000"/>
          </a:xfrm>
          <a:prstGeom prst="bentConnector3">
            <a:avLst>
              <a:gd name="adj1" fmla="val 2348"/>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カギ線コネクタ 31"/>
          <p:cNvCxnSpPr>
            <a:cxnSpLocks/>
          </p:cNvCxnSpPr>
          <p:nvPr/>
        </p:nvCxnSpPr>
        <p:spPr>
          <a:xfrm rot="16200000" flipV="1">
            <a:off x="5681350" y="1573807"/>
            <a:ext cx="1620000" cy="3816000"/>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3503349" y="2527447"/>
            <a:ext cx="1080000" cy="108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808A81C-99CD-4F47-A927-5D003A5C2565}"/>
              </a:ext>
            </a:extLst>
          </p:cNvPr>
          <p:cNvSpPr txBox="1"/>
          <p:nvPr/>
        </p:nvSpPr>
        <p:spPr>
          <a:xfrm>
            <a:off x="4263646"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26" name="Text Box 497">
            <a:extLst>
              <a:ext uri="{FF2B5EF4-FFF2-40B4-BE49-F238E27FC236}">
                <a16:creationId xmlns:a16="http://schemas.microsoft.com/office/drawing/2014/main" id="{2A2B8F98-D6F5-491D-8F7B-C39752E2481E}"/>
              </a:ext>
            </a:extLst>
          </p:cNvPr>
          <p:cNvSpPr txBox="1">
            <a:spLocks noChangeArrowheads="1"/>
          </p:cNvSpPr>
          <p:nvPr/>
        </p:nvSpPr>
        <p:spPr bwMode="auto">
          <a:xfrm>
            <a:off x="4899117" y="4673113"/>
            <a:ext cx="3913213" cy="687328"/>
          </a:xfrm>
          <a:prstGeom prst="rect">
            <a:avLst/>
          </a:prstGeom>
          <a:noFill/>
          <a:ln>
            <a:noFill/>
          </a:ln>
        </p:spPr>
        <p:txBody>
          <a:bodyPr rot="0" vert="horz" wrap="square" lIns="91440" tIns="45720" rIns="91440" bIns="45720" anchor="t" anchorCtr="0" upright="1">
            <a:noAutofit/>
          </a:bodyPr>
          <a:lstStyle/>
          <a:p>
            <a:r>
              <a:rPr lang="en-US" altLang="ja-JP" sz="1200" b="1" kern="100" dirty="0">
                <a:latin typeface="Meiryo" charset="-128"/>
                <a:ea typeface="Meiryo" charset="-128"/>
                <a:cs typeface="Meiryo" charset="-128"/>
              </a:rPr>
              <a:t>i</a:t>
            </a:r>
            <a:r>
              <a:rPr lang="en-US" altLang="ja-JP" sz="1200" b="1" kern="100" dirty="0">
                <a:effectLst/>
                <a:latin typeface="Meiryo" charset="-128"/>
                <a:ea typeface="Meiryo" charset="-128"/>
                <a:cs typeface="Meiryo" charset="-128"/>
              </a:rPr>
              <a:t>Phone</a:t>
            </a:r>
            <a:r>
              <a:rPr lang="ja-JP" altLang="en-US" sz="1200" b="1" kern="100" dirty="0">
                <a:effectLst/>
                <a:latin typeface="Meiryo" charset="-128"/>
                <a:ea typeface="Meiryo" charset="-128"/>
                <a:cs typeface="Meiryo" charset="-128"/>
              </a:rPr>
              <a:t>の場合も</a:t>
            </a:r>
            <a:r>
              <a:rPr lang="en-US" altLang="ja-JP" sz="1200" b="1" dirty="0">
                <a:latin typeface="メイリオ" panose="020B0604030504040204" pitchFamily="50" charset="-128"/>
                <a:ea typeface="メイリオ" panose="020B0604030504040204" pitchFamily="50" charset="-128"/>
                <a:cs typeface="AoyagiKouzanFontT"/>
              </a:rPr>
              <a:t>｢</a:t>
            </a:r>
            <a:r>
              <a:rPr lang="ja-JP" altLang="en-US" sz="1200" b="1" kern="100" dirty="0">
                <a:effectLst/>
                <a:latin typeface="Meiryo" charset="-128"/>
                <a:ea typeface="Meiryo" charset="-128"/>
                <a:cs typeface="Meiryo" charset="-128"/>
              </a:rPr>
              <a:t>カメラ機能</a:t>
            </a:r>
            <a:r>
              <a:rPr lang="ja-JP" altLang="en-US" sz="1200" b="1" spc="-500" dirty="0">
                <a:latin typeface="Meiryo" charset="-128"/>
                <a:ea typeface="Meiryo" charset="-128"/>
                <a:cs typeface="Meiryo" charset="-128"/>
              </a:rPr>
              <a:t>」</a:t>
            </a:r>
            <a:r>
              <a:rPr lang="ja-JP" altLang="en-US" sz="1200" b="1" kern="100" dirty="0">
                <a:effectLst/>
                <a:latin typeface="Meiryo" charset="-128"/>
                <a:ea typeface="Meiryo" charset="-128"/>
                <a:cs typeface="Meiryo" charset="-128"/>
              </a:rPr>
              <a:t>を使い、</a:t>
            </a:r>
            <a:endParaRPr lang="en-US" altLang="ja-JP" sz="1200" b="1" kern="100" dirty="0">
              <a:effectLst/>
              <a:latin typeface="Meiryo" charset="-128"/>
              <a:ea typeface="Meiryo" charset="-128"/>
              <a:cs typeface="Meiryo" charset="-128"/>
            </a:endParaRPr>
          </a:p>
          <a:p>
            <a:r>
              <a:rPr lang="ja-JP" altLang="en-US" sz="1200" b="1" kern="100" dirty="0">
                <a:effectLst/>
                <a:latin typeface="Meiryo" charset="-128"/>
                <a:ea typeface="Meiryo" charset="-128"/>
                <a:cs typeface="Meiryo" charset="-128"/>
              </a:rPr>
              <a:t>上の図と同じように、</a:t>
            </a:r>
            <a:r>
              <a:rPr lang="en-US" altLang="ja-JP" sz="1200" b="1" dirty="0">
                <a:latin typeface="メイリオ" panose="020B0604030504040204" pitchFamily="50" charset="-128"/>
                <a:ea typeface="メイリオ" panose="020B0604030504040204" pitchFamily="50" charset="-128"/>
                <a:cs typeface="AoyagiKouzanFontT"/>
              </a:rPr>
              <a:t>｢</a:t>
            </a:r>
            <a:r>
              <a:rPr lang="ja-JP" altLang="en-US" sz="1200" b="1" kern="100" dirty="0">
                <a:effectLst/>
                <a:latin typeface="Meiryo" charset="-128"/>
                <a:ea typeface="Meiryo" charset="-128"/>
                <a:cs typeface="Meiryo" charset="-128"/>
              </a:rPr>
              <a:t>個人番号カード交付申請書」にある</a:t>
            </a:r>
            <a:r>
              <a:rPr lang="en-US" altLang="ja-JP" sz="1200" b="1" kern="100" dirty="0">
                <a:effectLst/>
                <a:latin typeface="Meiryo" charset="-128"/>
                <a:ea typeface="Meiryo" charset="-128"/>
                <a:cs typeface="Meiryo" charset="-128"/>
              </a:rPr>
              <a:t>QR</a:t>
            </a:r>
            <a:r>
              <a:rPr lang="ja-JP" altLang="en-US" sz="1200" b="1" kern="100" dirty="0">
                <a:effectLst/>
                <a:latin typeface="Meiryo" charset="-128"/>
                <a:ea typeface="Meiryo" charset="-128"/>
                <a:cs typeface="Meiryo" charset="-128"/>
              </a:rPr>
              <a:t>コードを読込んでください。</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37" name="図形グループ 36"/>
          <p:cNvGrpSpPr/>
          <p:nvPr/>
        </p:nvGrpSpPr>
        <p:grpSpPr>
          <a:xfrm>
            <a:off x="3364142" y="3466836"/>
            <a:ext cx="296586" cy="293005"/>
            <a:chOff x="5101121" y="3995693"/>
            <a:chExt cx="296586" cy="293005"/>
          </a:xfrm>
        </p:grpSpPr>
        <p:sp>
          <p:nvSpPr>
            <p:cNvPr id="38" name="円/楕円 37"/>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図形グループ 39"/>
          <p:cNvGrpSpPr/>
          <p:nvPr/>
        </p:nvGrpSpPr>
        <p:grpSpPr>
          <a:xfrm>
            <a:off x="4832560" y="3422694"/>
            <a:ext cx="296586" cy="293005"/>
            <a:chOff x="4232441" y="3995693"/>
            <a:chExt cx="296586" cy="293005"/>
          </a:xfrm>
        </p:grpSpPr>
        <p:sp>
          <p:nvSpPr>
            <p:cNvPr id="41" name="円/楕円 4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図形グループ 42"/>
          <p:cNvGrpSpPr/>
          <p:nvPr/>
        </p:nvGrpSpPr>
        <p:grpSpPr>
          <a:xfrm>
            <a:off x="8435602" y="4150413"/>
            <a:ext cx="296586" cy="293005"/>
            <a:chOff x="4232441" y="3995693"/>
            <a:chExt cx="296586" cy="293005"/>
          </a:xfrm>
        </p:grpSpPr>
        <p:sp>
          <p:nvSpPr>
            <p:cNvPr id="44" name="円/楕円 4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73985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カメラ機能」で｢個人番号カード交付申請書」にあるQRコードを読取り、上部に接続先アドレスが表示されている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711" y="2340949"/>
            <a:ext cx="1839468" cy="3259912"/>
          </a:xfrm>
          <a:prstGeom prst="rect">
            <a:avLst/>
          </a:prstGeom>
        </p:spPr>
      </p:pic>
      <p:sp>
        <p:nvSpPr>
          <p:cNvPr id="3" name="サブタイトル 2"/>
          <p:cNvSpPr>
            <a:spLocks noGrp="1"/>
          </p:cNvSpPr>
          <p:nvPr>
            <p:ph type="subTitle" idx="4294967295"/>
          </p:nvPr>
        </p:nvSpPr>
        <p:spPr>
          <a:xfrm>
            <a:off x="524371" y="1397651"/>
            <a:ext cx="5416868" cy="830997"/>
          </a:xfrm>
        </p:spPr>
        <p:txBody>
          <a:bodyPr wrap="none">
            <a:spAutoFit/>
          </a:bodyPr>
          <a:lstStyle/>
          <a:p>
            <a:pPr>
              <a:lnSpc>
                <a:spcPct val="100000"/>
              </a:lnSpc>
              <a:spcBef>
                <a:spcPts val="0"/>
              </a:spcBef>
            </a:pPr>
            <a:r>
              <a:rPr lang="ja-JP" altLang="en-US" sz="2400" dirty="0"/>
              <a:t>交付申請書の</a:t>
            </a:r>
            <a:r>
              <a:rPr lang="en-US" altLang="ja-JP" sz="2400" dirty="0"/>
              <a:t>QR</a:t>
            </a:r>
            <a:r>
              <a:rPr lang="ja-JP" altLang="en-US" sz="2400" dirty="0"/>
              <a:t>コードを読取り、</a:t>
            </a:r>
            <a:endParaRPr lang="en-US" altLang="ja-JP" sz="2400" dirty="0"/>
          </a:p>
          <a:p>
            <a:pPr>
              <a:lnSpc>
                <a:spcPct val="100000"/>
              </a:lnSpc>
              <a:spcBef>
                <a:spcPts val="0"/>
              </a:spcBef>
            </a:pPr>
            <a:r>
              <a:rPr lang="ja-JP" altLang="en-US" sz="2400" dirty="0"/>
              <a:t>申請するホームページに接続します。</a:t>
            </a:r>
          </a:p>
        </p:txBody>
      </p:sp>
      <p:sp>
        <p:nvSpPr>
          <p:cNvPr id="25" name="タイトル 1"/>
          <p:cNvSpPr>
            <a:spLocks noGrp="1"/>
          </p:cNvSpPr>
          <p:nvPr>
            <p:ph type="ctrTitle"/>
          </p:nvPr>
        </p:nvSpPr>
        <p:spPr>
          <a:xfrm>
            <a:off x="1779205" y="277200"/>
            <a:ext cx="5109091" cy="991041"/>
          </a:xfrm>
        </p:spPr>
        <p:txBody>
          <a:bodyPr wrap="none">
            <a:spAutoFit/>
          </a:bodyPr>
          <a:lstStyle/>
          <a:p>
            <a:r>
              <a:rPr lang="ja-JP" altLang="en-US" dirty="0"/>
              <a:t>申請するウェブサイトへの</a:t>
            </a:r>
            <a:br>
              <a:rPr lang="en-US" altLang="ja-JP" dirty="0"/>
            </a:br>
            <a:r>
              <a:rPr lang="ja-JP" altLang="en-US" dirty="0"/>
              <a:t>接続のしかた</a:t>
            </a:r>
          </a:p>
        </p:txBody>
      </p:sp>
      <p:sp>
        <p:nvSpPr>
          <p:cNvPr id="27" name="Title Placeholder 1"/>
          <p:cNvSpPr txBox="1">
            <a:spLocks/>
          </p:cNvSpPr>
          <p:nvPr/>
        </p:nvSpPr>
        <p:spPr>
          <a:xfrm>
            <a:off x="505100" y="505100"/>
            <a:ext cx="1055097"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3-A</a:t>
            </a:r>
            <a:endParaRPr lang="en-US" sz="3600" dirty="0">
              <a:solidFill>
                <a:srgbClr val="009650"/>
              </a:solidFill>
            </a:endParaRPr>
          </a:p>
        </p:txBody>
      </p:sp>
      <p:sp>
        <p:nvSpPr>
          <p:cNvPr id="24" name="object 2">
            <a:extLst>
              <a:ext uri="{FF2B5EF4-FFF2-40B4-BE49-F238E27FC236}">
                <a16:creationId xmlns:a16="http://schemas.microsoft.com/office/drawing/2014/main" id="{56F55199-5B2C-43AB-8831-DF6BAED09D1E}"/>
              </a:ext>
            </a:extLst>
          </p:cNvPr>
          <p:cNvSpPr txBox="1"/>
          <p:nvPr/>
        </p:nvSpPr>
        <p:spPr>
          <a:xfrm>
            <a:off x="595078" y="2200863"/>
            <a:ext cx="3099999" cy="4378122"/>
          </a:xfrm>
          <a:prstGeom prst="rect">
            <a:avLst/>
          </a:prstGeom>
        </p:spPr>
        <p:txBody>
          <a:bodyPr vert="horz" wrap="square" lIns="0" tIns="12700" rIns="0" bIns="0" rtlCol="0">
            <a:spAutoFit/>
          </a:bodyPr>
          <a:lstStyle/>
          <a:p>
            <a:pPr marL="6350" marR="0" lvl="0" indent="-6350" algn="l" defTabSz="914400" rtl="0" eaLnBrk="1" fontAlgn="auto" latinLnBrk="0" hangingPunct="1">
              <a:spcBef>
                <a:spcPts val="0"/>
              </a:spcBef>
              <a:spcAft>
                <a:spcPts val="0"/>
              </a:spcAft>
              <a:buClrTx/>
              <a:buSzTx/>
              <a:buFontTx/>
              <a:buNone/>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r>
              <a:rPr kumimoji="1" lang="ja-JP" altLang="en-US" sz="2000" b="1" i="0" u="none" strike="noStrike" kern="1200" cap="none" spc="-25" normalizeH="0" baseline="0" noProof="0" dirty="0">
                <a:ln>
                  <a:noFill/>
                </a:ln>
                <a:solidFill>
                  <a:srgbClr val="009650"/>
                </a:solidFill>
                <a:effectLst/>
                <a:uLnTx/>
                <a:uFillTx/>
                <a:latin typeface="Meiryo" charset="-128"/>
                <a:ea typeface="Meiryo" charset="-128"/>
                <a:cs typeface="Meiryo" charset="-128"/>
              </a:rPr>
              <a:t> </a:t>
            </a:r>
            <a:endParaRPr kumimoji="1" lang="en-US" altLang="ja-JP" sz="2000" b="1" i="0" u="none" strike="noStrike" kern="1200" cap="none" spc="-25" normalizeH="0" baseline="0" noProof="0" dirty="0">
              <a:ln>
                <a:noFill/>
              </a:ln>
              <a:solidFill>
                <a:srgbClr val="009650"/>
              </a:solidFill>
              <a:effectLst/>
              <a:uLnTx/>
              <a:uFillTx/>
              <a:latin typeface="Meiryo" charset="-128"/>
              <a:ea typeface="Meiryo" charset="-128"/>
              <a:cs typeface="Meiryo" charset="-128"/>
            </a:endParaRPr>
          </a:p>
          <a:p>
            <a:pPr marL="6350" marR="0" lvl="0" indent="-6350" algn="l" defTabSz="914400" rtl="0" eaLnBrk="1" fontAlgn="auto" latinLnBrk="0" hangingPunct="1">
              <a:spcBef>
                <a:spcPts val="0"/>
              </a:spcBef>
              <a:spcAft>
                <a:spcPts val="0"/>
              </a:spcAft>
              <a:buClrTx/>
              <a:buSzTx/>
              <a:buFontTx/>
              <a:buNone/>
              <a:defRPr/>
            </a:pPr>
            <a:r>
              <a:rPr lang="ja-JP" altLang="en-US" sz="2000" b="1" spc="-5" dirty="0">
                <a:latin typeface="Meiryo" charset="-128"/>
                <a:ea typeface="Meiryo" charset="-128"/>
                <a:cs typeface="Meiryo" charset="-128"/>
              </a:rPr>
              <a:t>こ</a:t>
            </a:r>
            <a:r>
              <a:rPr lang="ja-JP" altLang="en-US" sz="2000" b="1" spc="-40" dirty="0">
                <a:latin typeface="Meiryo" charset="-128"/>
                <a:ea typeface="Meiryo" charset="-128"/>
                <a:cs typeface="Meiryo" charset="-128"/>
              </a:rPr>
              <a:t>の</a:t>
            </a:r>
            <a:r>
              <a:rPr lang="ja-JP" altLang="en-US" sz="2000" b="1" dirty="0">
                <a:latin typeface="Meiryo" charset="-128"/>
                <a:ea typeface="Meiryo" charset="-128"/>
                <a:cs typeface="Meiryo" charset="-128"/>
              </a:rPr>
              <a:t>テ</a:t>
            </a:r>
            <a:r>
              <a:rPr lang="ja-JP" altLang="en-US" sz="2000" b="1" spc="-25" dirty="0">
                <a:latin typeface="Meiryo" charset="-128"/>
                <a:ea typeface="Meiryo" charset="-128"/>
                <a:cs typeface="Meiryo" charset="-128"/>
              </a:rPr>
              <a:t>キ</a:t>
            </a:r>
            <a:r>
              <a:rPr lang="ja-JP" altLang="en-US" sz="2000" b="1" spc="-15" dirty="0">
                <a:latin typeface="Meiryo" charset="-128"/>
                <a:ea typeface="Meiryo" charset="-128"/>
                <a:cs typeface="Meiryo" charset="-128"/>
              </a:rPr>
              <a:t>ス</a:t>
            </a:r>
            <a:r>
              <a:rPr lang="ja-JP" altLang="en-US" sz="2000" b="1" dirty="0">
                <a:latin typeface="Meiryo" charset="-128"/>
                <a:ea typeface="Meiryo" charset="-128"/>
                <a:cs typeface="Meiryo" charset="-128"/>
              </a:rPr>
              <a:t>トでは</a:t>
            </a:r>
            <a:endParaRPr lang="en-US" altLang="ja-JP" sz="2000" b="1" dirty="0">
              <a:latin typeface="Meiryo" charset="-128"/>
              <a:ea typeface="Meiryo" charset="-128"/>
              <a:cs typeface="Meiryo" charset="-128"/>
            </a:endParaRPr>
          </a:p>
          <a:p>
            <a:pPr marL="6350" lvl="0" indent="-6350">
              <a:defRPr/>
            </a:pPr>
            <a:r>
              <a:rPr lang="en-US" altLang="ja-JP" sz="2000" b="1" dirty="0">
                <a:latin typeface="Meiryo" charset="-128"/>
                <a:ea typeface="Meiryo" charset="-128"/>
                <a:cs typeface="Meiryo" charset="-128"/>
              </a:rPr>
              <a:t>iPhone</a:t>
            </a:r>
            <a:r>
              <a:rPr lang="ja-JP" altLang="en-US" sz="2000" b="1" dirty="0">
                <a:latin typeface="Meiryo" charset="-128"/>
                <a:ea typeface="Meiryo" charset="-128"/>
                <a:cs typeface="Meiryo" charset="-128"/>
              </a:rPr>
              <a:t>の</a:t>
            </a:r>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カメラ機能</a:t>
            </a:r>
            <a:r>
              <a:rPr lang="ja-JP" altLang="en-US" sz="2000" b="1" spc="-750" dirty="0">
                <a:latin typeface="Meiryo" charset="-128"/>
                <a:ea typeface="Meiryo" charset="-128"/>
                <a:cs typeface="Meiryo" charset="-128"/>
              </a:rPr>
              <a:t>」</a:t>
            </a:r>
            <a:r>
              <a:rPr lang="ja-JP" altLang="en-US" sz="2000" b="1" spc="45" dirty="0">
                <a:latin typeface="Meiryo" charset="-128"/>
                <a:ea typeface="Meiryo" charset="-128"/>
                <a:cs typeface="Meiryo" charset="-128"/>
              </a:rPr>
              <a:t>を</a:t>
            </a:r>
            <a:endParaRPr lang="en-US" altLang="ja-JP" sz="2000" b="1" spc="45" dirty="0">
              <a:latin typeface="Meiryo" charset="-128"/>
              <a:ea typeface="Meiryo" charset="-128"/>
              <a:cs typeface="Meiryo" charset="-128"/>
            </a:endParaRPr>
          </a:p>
          <a:p>
            <a:pPr marL="6350" lvl="0" indent="-6350">
              <a:defRPr/>
            </a:pPr>
            <a:r>
              <a:rPr lang="ja-JP" altLang="en-US" sz="2000" b="1" dirty="0">
                <a:latin typeface="Meiryo" charset="-128"/>
                <a:ea typeface="Meiryo" charset="-128"/>
                <a:cs typeface="Meiryo" charset="-128"/>
              </a:rPr>
              <a:t>使用</a:t>
            </a:r>
            <a:r>
              <a:rPr lang="ja-JP" altLang="en-US" sz="2000" b="1" spc="30" dirty="0">
                <a:latin typeface="Meiryo" charset="-128"/>
                <a:ea typeface="Meiryo" charset="-128"/>
                <a:cs typeface="Meiryo" charset="-128"/>
              </a:rPr>
              <a:t>し</a:t>
            </a:r>
            <a:r>
              <a:rPr lang="ja-JP" altLang="en-US" sz="2000" b="1" spc="35" dirty="0">
                <a:latin typeface="Meiryo" charset="-128"/>
                <a:ea typeface="Meiryo" charset="-128"/>
                <a:cs typeface="Meiryo" charset="-128"/>
              </a:rPr>
              <a:t>ています</a:t>
            </a:r>
            <a:endParaRPr lang="en-US" altLang="ja-JP" sz="2000" b="1" spc="35" dirty="0">
              <a:latin typeface="Meiryo" charset="-128"/>
              <a:ea typeface="Meiryo" charset="-128"/>
              <a:cs typeface="Meiryo" charset="-128"/>
            </a:endParaRPr>
          </a:p>
          <a:p>
            <a:pPr marL="6350" lvl="0" indent="-6350">
              <a:spcBef>
                <a:spcPts val="200"/>
              </a:spcBef>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marL="6350" lvl="0" indent="-6350">
              <a:spcBef>
                <a:spcPts val="200"/>
              </a:spcBef>
              <a:defRPr/>
            </a:pPr>
            <a:r>
              <a:rPr lang="en-US" altLang="ja-JP" sz="2000" b="1" spc="-16" dirty="0">
                <a:latin typeface="メイリオ" panose="020B0604030504040204" pitchFamily="50" charset="-128"/>
                <a:ea typeface="メイリオ" panose="020B0604030504040204" pitchFamily="50" charset="-128"/>
                <a:cs typeface="AoyagiKouzanFontT"/>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カメラ機能</a:t>
            </a:r>
            <a:r>
              <a:rPr lang="ja-JP" altLang="en-US" sz="2000" b="1" spc="-750" dirty="0">
                <a:latin typeface="Meiryo" charset="-128"/>
                <a:ea typeface="Meiryo" charset="-128"/>
                <a:cs typeface="Meiryo" charset="-128"/>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で</a:t>
            </a:r>
            <a:r>
              <a:rPr lang="en-US" altLang="ja-JP" sz="2000" b="1" spc="-16" dirty="0">
                <a:latin typeface="メイリオ" panose="020B0604030504040204" pitchFamily="50" charset="-128"/>
                <a:ea typeface="メイリオ" panose="020B0604030504040204" pitchFamily="50" charset="-128"/>
                <a:cs typeface="AoyagiKouzanFontT"/>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個</a:t>
            </a:r>
            <a:r>
              <a:rPr lang="ja-JP" altLang="en-US" sz="2000" b="1" dirty="0">
                <a:solidFill>
                  <a:prstClr val="black"/>
                </a:solidFill>
                <a:latin typeface="Meiryo" charset="-128"/>
                <a:ea typeface="Meiryo" charset="-128"/>
                <a:cs typeface="Meiryo" charset="-128"/>
              </a:rPr>
              <a:t>人</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番号</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6350" lvl="0" indent="-6350">
              <a:spcBef>
                <a:spcPts val="200"/>
              </a:spcBef>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カード交付申請書</a:t>
            </a:r>
            <a:r>
              <a:rPr lang="ja-JP" altLang="en-US" sz="2000" b="1" spc="-750" dirty="0">
                <a:latin typeface="Meiryo" charset="-128"/>
                <a:ea typeface="Meiryo" charset="-128"/>
                <a:cs typeface="Meiryo" charset="-128"/>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にある</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6350" lvl="0" indent="-6350">
              <a:spcBef>
                <a:spcPts val="200"/>
              </a:spcBef>
              <a:defRPr/>
            </a:pPr>
            <a:r>
              <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rPr>
              <a:t>QR</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コードを読取り表示</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6350" lvl="0" indent="-6350">
              <a:spcBef>
                <a:spcPts val="200"/>
              </a:spcBef>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された接続先アドレスをタップ</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6350" indent="-6350">
              <a:spcBef>
                <a:spcPts val="200"/>
              </a:spcBef>
              <a:defRPr/>
            </a:pPr>
            <a:r>
              <a:rPr lang="en-US" altLang="ja-JP" sz="1400" dirty="0">
                <a:latin typeface="メイリオ" panose="020B0604030504040204" pitchFamily="50" charset="-128"/>
                <a:ea typeface="メイリオ" panose="020B0604030504040204" pitchFamily="50" charset="-128"/>
              </a:rPr>
              <a:t>※</a:t>
            </a:r>
            <a:r>
              <a:rPr lang="en-US" altLang="ja-JP" sz="1400" b="1" spc="20" dirty="0">
                <a:latin typeface="メイリオ" panose="020B0604030504040204" pitchFamily="50" charset="-128"/>
                <a:ea typeface="メイリオ" panose="020B0604030504040204" pitchFamily="50" charset="-128"/>
                <a:cs typeface="Meiryo" charset="-128"/>
              </a:rPr>
              <a:t>iOS</a:t>
            </a:r>
            <a:r>
              <a:rPr lang="ja-JP" altLang="en-US" sz="1400" b="1" spc="20" dirty="0">
                <a:latin typeface="メイリオ" panose="020B0604030504040204" pitchFamily="50" charset="-128"/>
                <a:ea typeface="メイリオ" panose="020B0604030504040204" pitchFamily="50" charset="-128"/>
                <a:cs typeface="Meiryo" charset="-128"/>
              </a:rPr>
              <a:t>の</a:t>
            </a:r>
            <a:r>
              <a:rPr lang="en-US" altLang="ja-JP" sz="1400" b="1" spc="20" dirty="0">
                <a:latin typeface="メイリオ" panose="020B0604030504040204" pitchFamily="50" charset="-128"/>
                <a:ea typeface="メイリオ" panose="020B0604030504040204" pitchFamily="50" charset="-128"/>
                <a:cs typeface="Meiryo" charset="-128"/>
              </a:rPr>
              <a:t>11.0</a:t>
            </a:r>
            <a:r>
              <a:rPr lang="ja-JP" altLang="en-US" sz="1400" b="1" spc="20" dirty="0">
                <a:latin typeface="メイリオ" panose="020B0604030504040204" pitchFamily="50" charset="-128"/>
                <a:ea typeface="メイリオ" panose="020B0604030504040204" pitchFamily="50" charset="-128"/>
                <a:cs typeface="Meiryo" charset="-128"/>
              </a:rPr>
              <a:t>以上の</a:t>
            </a:r>
            <a:r>
              <a:rPr lang="en-US" altLang="ja-JP" sz="1400" b="1" spc="20" dirty="0">
                <a:latin typeface="メイリオ" panose="020B0604030504040204" pitchFamily="50" charset="-128"/>
                <a:ea typeface="メイリオ" panose="020B0604030504040204" pitchFamily="50" charset="-128"/>
                <a:cs typeface="Meiryo" charset="-128"/>
              </a:rPr>
              <a:t>iPhone</a:t>
            </a:r>
            <a:r>
              <a:rPr lang="ja-JP" altLang="en-US" sz="1400" b="1" spc="20" dirty="0">
                <a:latin typeface="メイリオ" panose="020B0604030504040204" pitchFamily="50" charset="-128"/>
                <a:ea typeface="メイリオ" panose="020B0604030504040204" pitchFamily="50" charset="-128"/>
                <a:cs typeface="Meiryo" charset="-128"/>
              </a:rPr>
              <a:t>には</a:t>
            </a:r>
            <a:r>
              <a:rPr lang="ja-JP" altLang="en-US" sz="1400" b="1" dirty="0">
                <a:latin typeface="メイリオ" panose="020B0604030504040204" pitchFamily="50" charset="-128"/>
                <a:ea typeface="メイリオ" panose="020B0604030504040204" pitchFamily="50" charset="-128"/>
                <a:cs typeface="Meiryo" charset="-128"/>
              </a:rPr>
              <a:t>最初から</a:t>
            </a:r>
            <a:r>
              <a:rPr lang="en-US" altLang="ja-JP" sz="1400" b="1" spc="-16" dirty="0">
                <a:latin typeface="メイリオ" panose="020B0604030504040204" pitchFamily="50" charset="-128"/>
                <a:ea typeface="メイリオ" panose="020B0604030504040204" pitchFamily="50" charset="-128"/>
                <a:cs typeface="AoyagiKouzanFontT"/>
              </a:rPr>
              <a:t>｢</a:t>
            </a:r>
            <a:r>
              <a:rPr lang="ja-JP" altLang="en-US" sz="1400" b="1" dirty="0">
                <a:latin typeface="メイリオ" panose="020B0604030504040204" pitchFamily="50" charset="-128"/>
                <a:ea typeface="メイリオ" panose="020B0604030504040204" pitchFamily="50" charset="-128"/>
                <a:cs typeface="Meiryo" charset="-128"/>
              </a:rPr>
              <a:t>カメラ機能</a:t>
            </a:r>
            <a:r>
              <a:rPr lang="ja-JP" altLang="en-US" sz="1400" b="1" spc="-500" dirty="0">
                <a:latin typeface="Meiryo" charset="-128"/>
                <a:ea typeface="Meiryo" charset="-128"/>
                <a:cs typeface="Meiryo" charset="-128"/>
              </a:rPr>
              <a:t>」</a:t>
            </a:r>
            <a:r>
              <a:rPr lang="ja-JP" altLang="en-US" sz="1400" b="1" dirty="0">
                <a:latin typeface="メイリオ" panose="020B0604030504040204" pitchFamily="50" charset="-128"/>
                <a:ea typeface="メイリオ" panose="020B0604030504040204" pitchFamily="50" charset="-128"/>
                <a:cs typeface="Meiryo" charset="-128"/>
              </a:rPr>
              <a:t>が入</a:t>
            </a:r>
            <a:r>
              <a:rPr lang="ja-JP" altLang="en-US" sz="1400" b="1" spc="-40" dirty="0">
                <a:latin typeface="メイリオ" panose="020B0604030504040204" pitchFamily="50" charset="-128"/>
                <a:ea typeface="メイリオ" panose="020B0604030504040204" pitchFamily="50" charset="-128"/>
                <a:cs typeface="Meiryo" charset="-128"/>
              </a:rPr>
              <a:t>っ</a:t>
            </a:r>
            <a:r>
              <a:rPr lang="ja-JP" altLang="en-US" sz="1400" b="1" spc="35" dirty="0">
                <a:latin typeface="メイリオ" panose="020B0604030504040204" pitchFamily="50" charset="-128"/>
                <a:ea typeface="メイリオ" panose="020B0604030504040204" pitchFamily="50" charset="-128"/>
                <a:cs typeface="Meiryo" charset="-128"/>
              </a:rPr>
              <a:t>て</a:t>
            </a:r>
            <a:r>
              <a:rPr lang="ja-JP" altLang="en-US" sz="1400" b="1" spc="-15" dirty="0">
                <a:latin typeface="メイリオ" panose="020B0604030504040204" pitchFamily="50" charset="-128"/>
                <a:ea typeface="メイリオ" panose="020B0604030504040204" pitchFamily="50" charset="-128"/>
                <a:cs typeface="Meiryo" charset="-128"/>
              </a:rPr>
              <a:t>い</a:t>
            </a:r>
            <a:r>
              <a:rPr lang="ja-JP" altLang="en-US" sz="1400" b="1" spc="10" dirty="0">
                <a:latin typeface="メイリオ" panose="020B0604030504040204" pitchFamily="50" charset="-128"/>
                <a:ea typeface="メイリオ" panose="020B0604030504040204" pitchFamily="50" charset="-128"/>
                <a:cs typeface="Meiryo" charset="-128"/>
              </a:rPr>
              <a:t>ま</a:t>
            </a:r>
            <a:r>
              <a:rPr lang="ja-JP" altLang="en-US" sz="1400" b="1" spc="-10" dirty="0">
                <a:latin typeface="メイリオ" panose="020B0604030504040204" pitchFamily="50" charset="-128"/>
                <a:ea typeface="メイリオ" panose="020B0604030504040204" pitchFamily="50" charset="-128"/>
                <a:cs typeface="Meiryo" charset="-128"/>
              </a:rPr>
              <a:t>す</a:t>
            </a:r>
            <a:r>
              <a:rPr lang="ja-JP" altLang="en-US" sz="1400" b="1" spc="20" dirty="0">
                <a:latin typeface="メイリオ" panose="020B0604030504040204" pitchFamily="50" charset="-128"/>
                <a:ea typeface="メイリオ" panose="020B0604030504040204" pitchFamily="50" charset="-128"/>
                <a:cs typeface="Meiryo" charset="-128"/>
              </a:rPr>
              <a:t>。</a:t>
            </a:r>
            <a:endParaRPr lang="ja-JP" altLang="en-US" sz="1400" b="1" dirty="0">
              <a:latin typeface="メイリオ" panose="020B0604030504040204" pitchFamily="50" charset="-128"/>
              <a:ea typeface="メイリオ" panose="020B0604030504040204" pitchFamily="50" charset="-128"/>
              <a:cs typeface="Meiryo" charset="-128"/>
            </a:endParaRPr>
          </a:p>
          <a:p>
            <a:pPr marL="6350" lvl="0" indent="-6350">
              <a:spcBef>
                <a:spcPts val="200"/>
              </a:spcBef>
              <a:defRPr/>
            </a:pP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29" name="Text Box 497">
            <a:extLst>
              <a:ext uri="{FF2B5EF4-FFF2-40B4-BE49-F238E27FC236}">
                <a16:creationId xmlns:a16="http://schemas.microsoft.com/office/drawing/2014/main" id="{782052D7-30A5-4B71-A44A-33AF1D536362}"/>
              </a:ext>
            </a:extLst>
          </p:cNvPr>
          <p:cNvSpPr txBox="1">
            <a:spLocks noChangeArrowheads="1"/>
          </p:cNvSpPr>
          <p:nvPr/>
        </p:nvSpPr>
        <p:spPr bwMode="auto">
          <a:xfrm>
            <a:off x="6517254" y="5598773"/>
            <a:ext cx="2196000" cy="651166"/>
          </a:xfrm>
          <a:prstGeom prst="rect">
            <a:avLst/>
          </a:prstGeom>
          <a:noFill/>
          <a:ln>
            <a:noFill/>
          </a:ln>
        </p:spPr>
        <p:txBody>
          <a:bodyPr rot="0" vert="horz" wrap="square" lIns="91440" tIns="45720" rIns="91440" bIns="45720" anchor="t" anchorCtr="0" upright="1">
            <a:noAutofit/>
          </a:bodyPr>
          <a:lstStyle/>
          <a:p>
            <a:r>
              <a:rPr lang="ja-JP" altLang="en-US" sz="1400" b="1" kern="100" dirty="0">
                <a:effectLst/>
                <a:latin typeface="Meiryo" charset="-128"/>
                <a:ea typeface="Meiryo" charset="-128"/>
                <a:cs typeface="Meiryo" charset="-128"/>
              </a:rPr>
              <a:t>撮影画面に</a:t>
            </a:r>
            <a:r>
              <a:rPr lang="en-US" altLang="ja-JP" sz="1400" b="1" kern="100" dirty="0">
                <a:effectLst/>
                <a:latin typeface="Meiryo" charset="-128"/>
                <a:ea typeface="Meiryo" charset="-128"/>
                <a:cs typeface="Meiryo" charset="-128"/>
              </a:rPr>
              <a:t>QR</a:t>
            </a:r>
            <a:r>
              <a:rPr lang="ja-JP" sz="1400" b="1" kern="100" dirty="0">
                <a:effectLst/>
                <a:latin typeface="Meiryo" charset="-128"/>
                <a:ea typeface="Meiryo" charset="-128"/>
                <a:cs typeface="Meiryo" charset="-128"/>
              </a:rPr>
              <a:t>コードを</a:t>
            </a:r>
            <a:endParaRPr lang="en-US" altLang="ja-JP" sz="1400" b="1" kern="100" dirty="0">
              <a:effectLst/>
              <a:latin typeface="Meiryo" charset="-128"/>
              <a:ea typeface="Meiryo" charset="-128"/>
              <a:cs typeface="Meiryo" charset="-128"/>
            </a:endParaRPr>
          </a:p>
          <a:p>
            <a:r>
              <a:rPr lang="ja-JP" altLang="en-US" sz="1400" b="1" kern="100" dirty="0">
                <a:effectLst/>
                <a:latin typeface="Meiryo" charset="-128"/>
                <a:ea typeface="Meiryo" charset="-128"/>
                <a:cs typeface="Meiryo" charset="-128"/>
              </a:rPr>
              <a:t>入れ、表示された</a:t>
            </a:r>
            <a:r>
              <a:rPr lang="en-US" altLang="ja-JP" sz="1400" b="1" kern="100" dirty="0">
                <a:effectLst/>
                <a:latin typeface="Meiryo" charset="-128"/>
                <a:ea typeface="Meiryo" charset="-128"/>
                <a:cs typeface="Meiryo" charset="-128"/>
              </a:rPr>
              <a:t>URL</a:t>
            </a:r>
            <a:r>
              <a:rPr lang="ja-JP" sz="1400" b="1" kern="100" dirty="0">
                <a:effectLst/>
                <a:latin typeface="Meiryo" charset="-128"/>
                <a:ea typeface="Meiryo" charset="-128"/>
                <a:cs typeface="Meiryo" charset="-128"/>
              </a:rPr>
              <a:t>を</a:t>
            </a:r>
            <a:endParaRPr lang="en-US" altLang="ja-JP" sz="1400" b="1" kern="100" dirty="0">
              <a:effectLst/>
              <a:latin typeface="Meiryo" charset="-128"/>
              <a:ea typeface="Meiryo" charset="-128"/>
              <a:cs typeface="Meiryo" charset="-128"/>
            </a:endParaRPr>
          </a:p>
          <a:p>
            <a:r>
              <a:rPr lang="ja-JP" sz="1400" b="1" kern="100" dirty="0">
                <a:effectLst/>
                <a:latin typeface="Meiryo" charset="-128"/>
                <a:ea typeface="Meiryo" charset="-128"/>
                <a:cs typeface="Meiryo" charset="-128"/>
              </a:rPr>
              <a:t>タップ</a:t>
            </a:r>
            <a:r>
              <a:rPr lang="ja-JP" altLang="en-US" sz="1400" b="1" kern="100" dirty="0">
                <a:effectLst/>
                <a:latin typeface="Meiryo" charset="-128"/>
                <a:ea typeface="Meiryo" charset="-128"/>
                <a:cs typeface="Meiryo" charset="-128"/>
              </a:rPr>
              <a:t>して開く</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8" name="テキスト ボックス 37">
            <a:extLst>
              <a:ext uri="{FF2B5EF4-FFF2-40B4-BE49-F238E27FC236}">
                <a16:creationId xmlns:a16="http://schemas.microsoft.com/office/drawing/2014/main" id="{EADF0A11-2491-4E95-BB6D-D9B80EE8CD0A}"/>
              </a:ext>
            </a:extLst>
          </p:cNvPr>
          <p:cNvSpPr txBox="1"/>
          <p:nvPr/>
        </p:nvSpPr>
        <p:spPr>
          <a:xfrm>
            <a:off x="4278275"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9" name="正方形/長方形 38"/>
          <p:cNvSpPr/>
          <p:nvPr/>
        </p:nvSpPr>
        <p:spPr>
          <a:xfrm>
            <a:off x="7048665" y="3264310"/>
            <a:ext cx="900000" cy="90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6553830" y="2290576"/>
            <a:ext cx="1929231" cy="676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C3B02DD2-B958-4386-BB31-6C0F4F36C3F3}"/>
              </a:ext>
            </a:extLst>
          </p:cNvPr>
          <p:cNvCxnSpPr>
            <a:cxnSpLocks/>
          </p:cNvCxnSpPr>
          <p:nvPr/>
        </p:nvCxnSpPr>
        <p:spPr>
          <a:xfrm flipV="1">
            <a:off x="6335556" y="3722021"/>
            <a:ext cx="617885" cy="3519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object 5" descr="スマートフォンのホーム画面の画像">
            <a:extLst>
              <a:ext uri="{FF2B5EF4-FFF2-40B4-BE49-F238E27FC236}">
                <a16:creationId xmlns:a16="http://schemas.microsoft.com/office/drawing/2014/main" id="{114B310D-3688-44BB-81B2-8AC9CD448100}"/>
              </a:ext>
            </a:extLst>
          </p:cNvPr>
          <p:cNvSpPr/>
          <p:nvPr/>
        </p:nvSpPr>
        <p:spPr>
          <a:xfrm>
            <a:off x="3865122" y="2353056"/>
            <a:ext cx="1782898" cy="3181970"/>
          </a:xfrm>
          <a:prstGeom prst="rect">
            <a:avLst/>
          </a:prstGeom>
          <a:blipFill>
            <a:blip r:embed="rId4" cstate="print"/>
            <a:stretch>
              <a:fillRect/>
            </a:stretch>
          </a:blipFill>
        </p:spPr>
        <p:txBody>
          <a:bodyPr wrap="square" lIns="0" tIns="0" rIns="0" bIns="0" rtlCol="0"/>
          <a:lstStyle/>
          <a:p>
            <a:endParaRPr dirty="0"/>
          </a:p>
        </p:txBody>
      </p:sp>
      <p:sp>
        <p:nvSpPr>
          <p:cNvPr id="26" name="正方形/長方形 25">
            <a:extLst>
              <a:ext uri="{FF2B5EF4-FFF2-40B4-BE49-F238E27FC236}">
                <a16:creationId xmlns:a16="http://schemas.microsoft.com/office/drawing/2014/main" id="{2CD1F143-5929-42EE-89A4-ADDEFB0DB8CF}"/>
              </a:ext>
            </a:extLst>
          </p:cNvPr>
          <p:cNvSpPr/>
          <p:nvPr/>
        </p:nvSpPr>
        <p:spPr>
          <a:xfrm>
            <a:off x="5166931" y="2425554"/>
            <a:ext cx="452847" cy="5404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3C505A57-18EA-49C5-89ED-875491163EAE}"/>
              </a:ext>
            </a:extLst>
          </p:cNvPr>
          <p:cNvCxnSpPr>
            <a:cxnSpLocks/>
          </p:cNvCxnSpPr>
          <p:nvPr/>
        </p:nvCxnSpPr>
        <p:spPr>
          <a:xfrm flipV="1">
            <a:off x="6182332" y="2870290"/>
            <a:ext cx="277131" cy="10362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1210A83C-5568-42B7-A19A-E424B6A8C35C}"/>
              </a:ext>
            </a:extLst>
          </p:cNvPr>
          <p:cNvSpPr/>
          <p:nvPr/>
        </p:nvSpPr>
        <p:spPr>
          <a:xfrm>
            <a:off x="6754681" y="2582387"/>
            <a:ext cx="360040" cy="841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nvGrpSpPr>
          <p:cNvPr id="41" name="図形グループ 40"/>
          <p:cNvGrpSpPr/>
          <p:nvPr/>
        </p:nvGrpSpPr>
        <p:grpSpPr>
          <a:xfrm>
            <a:off x="6008299" y="3938939"/>
            <a:ext cx="296586" cy="293005"/>
            <a:chOff x="3546641" y="3995693"/>
            <a:chExt cx="296586" cy="293005"/>
          </a:xfrm>
        </p:grpSpPr>
        <p:sp>
          <p:nvSpPr>
            <p:cNvPr id="42" name="円/楕円 4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43"/>
          <p:cNvGrpSpPr/>
          <p:nvPr/>
        </p:nvGrpSpPr>
        <p:grpSpPr>
          <a:xfrm>
            <a:off x="6037777" y="2193585"/>
            <a:ext cx="296587" cy="293005"/>
            <a:chOff x="2897417" y="3995693"/>
            <a:chExt cx="296587" cy="293005"/>
          </a:xfrm>
        </p:grpSpPr>
        <p:sp>
          <p:nvSpPr>
            <p:cNvPr id="45" name="円/楕円 4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cxnSp>
        <p:nvCxnSpPr>
          <p:cNvPr id="5" name="直線矢印コネクタ 4">
            <a:extLst>
              <a:ext uri="{FF2B5EF4-FFF2-40B4-BE49-F238E27FC236}">
                <a16:creationId xmlns:a16="http://schemas.microsoft.com/office/drawing/2014/main" id="{2BFBAF04-BE5B-4E5F-8B7F-011B42087311}"/>
              </a:ext>
            </a:extLst>
          </p:cNvPr>
          <p:cNvCxnSpPr>
            <a:cxnSpLocks/>
            <a:endCxn id="26" idx="3"/>
          </p:cNvCxnSpPr>
          <p:nvPr/>
        </p:nvCxnSpPr>
        <p:spPr>
          <a:xfrm flipH="1">
            <a:off x="5619778" y="2432660"/>
            <a:ext cx="400776" cy="26313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782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9974DCA-104C-475C-8E9A-08CD678C7CEA}"/>
              </a:ext>
            </a:extLst>
          </p:cNvPr>
          <p:cNvGraphicFramePr>
            <a:graphicFrameLocks noChangeAspect="1"/>
          </p:cNvGraphicFramePr>
          <p:nvPr>
            <p:custDataLst>
              <p:tags r:id="rId2"/>
            </p:custDataLst>
            <p:extLst>
              <p:ext uri="{D42A27DB-BD31-4B8C-83A1-F6EECF244321}">
                <p14:modId xmlns:p14="http://schemas.microsoft.com/office/powerpoint/2010/main" val="850123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54"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9" name="タイトル 1"/>
          <p:cNvSpPr>
            <a:spLocks noGrp="1"/>
          </p:cNvSpPr>
          <p:nvPr>
            <p:ph type="ctrTitle"/>
          </p:nvPr>
        </p:nvSpPr>
        <p:spPr>
          <a:xfrm>
            <a:off x="1771890" y="525370"/>
            <a:ext cx="3467616" cy="547842"/>
          </a:xfrm>
        </p:spPr>
        <p:txBody>
          <a:bodyPr vert="horz" wrap="none">
            <a:spAutoFit/>
          </a:bodyPr>
          <a:lstStyle/>
          <a:p>
            <a:r>
              <a:rPr lang="ja-JP" altLang="en-US" dirty="0"/>
              <a:t>利用者規約の確認</a:t>
            </a:r>
          </a:p>
        </p:txBody>
      </p:sp>
      <p:sp>
        <p:nvSpPr>
          <p:cNvPr id="20" name="Title Placeholder 1"/>
          <p:cNvSpPr txBox="1">
            <a:spLocks/>
          </p:cNvSpPr>
          <p:nvPr/>
        </p:nvSpPr>
        <p:spPr>
          <a:xfrm>
            <a:off x="505100" y="50510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3-B</a:t>
            </a:r>
            <a:endParaRPr lang="en-US" sz="3600" dirty="0">
              <a:solidFill>
                <a:srgbClr val="009650"/>
              </a:solidFill>
            </a:endParaRPr>
          </a:p>
        </p:txBody>
      </p:sp>
      <p:sp>
        <p:nvSpPr>
          <p:cNvPr id="26" name="object 13"/>
          <p:cNvSpPr txBox="1"/>
          <p:nvPr/>
        </p:nvSpPr>
        <p:spPr>
          <a:xfrm>
            <a:off x="6671475" y="5113721"/>
            <a:ext cx="2341817" cy="243257"/>
          </a:xfrm>
          <a:prstGeom prst="rect">
            <a:avLst/>
          </a:prstGeom>
        </p:spPr>
        <p:txBody>
          <a:bodyPr vert="horz" wrap="square" lIns="0" tIns="27544" rIns="0" bIns="0" rtlCol="0">
            <a:spAutoFit/>
          </a:bodyPr>
          <a:lstStyle/>
          <a:p>
            <a:pPr marL="11976">
              <a:spcBef>
                <a:spcPts val="1014"/>
              </a:spcBef>
            </a:pPr>
            <a:r>
              <a:rPr sz="1400" b="1" spc="9" dirty="0">
                <a:latin typeface="Meiryo" charset="-128"/>
                <a:ea typeface="Meiryo" charset="-128"/>
                <a:cs typeface="Meiryo" charset="-128"/>
              </a:rPr>
              <a:t>「</a:t>
            </a:r>
            <a:r>
              <a:rPr sz="1400" b="1" dirty="0">
                <a:latin typeface="Meiryo" charset="-128"/>
                <a:ea typeface="Meiryo" charset="-128"/>
                <a:cs typeface="Meiryo" charset="-128"/>
              </a:rPr>
              <a:t>確</a:t>
            </a:r>
            <a:r>
              <a:rPr sz="1400" b="1" spc="9" dirty="0">
                <a:latin typeface="Meiryo" charset="-128"/>
                <a:ea typeface="Meiryo" charset="-128"/>
                <a:cs typeface="Meiryo" charset="-128"/>
              </a:rPr>
              <a:t>認</a:t>
            </a:r>
            <a:r>
              <a:rPr lang="ja-JP" altLang="en-US" sz="1400" b="1" spc="-750" dirty="0">
                <a:latin typeface="Meiryo" charset="-128"/>
                <a:ea typeface="Meiryo" charset="-128"/>
                <a:cs typeface="Meiryo" charset="-128"/>
              </a:rPr>
              <a:t>」</a:t>
            </a:r>
            <a:r>
              <a:rPr sz="1400" b="1" spc="33" dirty="0">
                <a:latin typeface="Meiryo" charset="-128"/>
                <a:ea typeface="Meiryo" charset="-128"/>
                <a:cs typeface="Meiryo" charset="-128"/>
              </a:rPr>
              <a:t>を</a:t>
            </a:r>
            <a:r>
              <a:rPr sz="1400" b="1" spc="-14" dirty="0">
                <a:latin typeface="Meiryo" charset="-128"/>
                <a:ea typeface="Meiryo" charset="-128"/>
                <a:cs typeface="Meiryo" charset="-128"/>
              </a:rPr>
              <a:t>タ</a:t>
            </a:r>
            <a:r>
              <a:rPr sz="1400" b="1" spc="14" dirty="0">
                <a:latin typeface="Meiryo" charset="-128"/>
                <a:ea typeface="Meiryo" charset="-128"/>
                <a:cs typeface="Meiryo" charset="-128"/>
              </a:rPr>
              <a:t>ッ</a:t>
            </a:r>
            <a:r>
              <a:rPr sz="1400" b="1" spc="-5" dirty="0">
                <a:latin typeface="Meiryo" charset="-128"/>
                <a:ea typeface="Meiryo" charset="-128"/>
                <a:cs typeface="Meiryo" charset="-128"/>
              </a:rPr>
              <a:t>プ</a:t>
            </a:r>
            <a:endParaRPr sz="1400" b="1" dirty="0">
              <a:latin typeface="Meiryo" charset="-128"/>
              <a:ea typeface="Meiryo" charset="-128"/>
              <a:cs typeface="Meiryo" charset="-128"/>
            </a:endParaRPr>
          </a:p>
        </p:txBody>
      </p:sp>
      <p:pic>
        <p:nvPicPr>
          <p:cNvPr id="29" name="図 28" descr="スマートフォンを使っているマイナちゃんのイラスト"/>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628967" y="4328916"/>
            <a:ext cx="1180057" cy="2076756"/>
          </a:xfrm>
          <a:prstGeom prst="rect">
            <a:avLst/>
          </a:prstGeom>
        </p:spPr>
      </p:pic>
      <p:sp>
        <p:nvSpPr>
          <p:cNvPr id="30" name="object 13">
            <a:extLst>
              <a:ext uri="{FF2B5EF4-FFF2-40B4-BE49-F238E27FC236}">
                <a16:creationId xmlns:a16="http://schemas.microsoft.com/office/drawing/2014/main" id="{D30A09EF-0896-4A8A-83A0-1B5D03002298}"/>
              </a:ext>
            </a:extLst>
          </p:cNvPr>
          <p:cNvSpPr txBox="1"/>
          <p:nvPr/>
        </p:nvSpPr>
        <p:spPr>
          <a:xfrm>
            <a:off x="6671474" y="4416588"/>
            <a:ext cx="2341817" cy="243257"/>
          </a:xfrm>
          <a:prstGeom prst="rect">
            <a:avLst/>
          </a:prstGeom>
        </p:spPr>
        <p:txBody>
          <a:bodyPr vert="horz" wrap="square" lIns="0" tIns="27544" rIns="0" bIns="0" rtlCol="0">
            <a:spAutoFit/>
          </a:bodyPr>
          <a:lstStyle/>
          <a:p>
            <a:pPr marL="54491">
              <a:spcBef>
                <a:spcPts val="216"/>
              </a:spcBef>
            </a:pPr>
            <a:r>
              <a:rPr lang="ja-JP" altLang="en-US" sz="1400" b="1" spc="9" dirty="0">
                <a:latin typeface="Meiryo" charset="-128"/>
                <a:ea typeface="Meiryo" charset="-128"/>
                <a:cs typeface="Meiryo" charset="-128"/>
              </a:rPr>
              <a:t>利用者確認にチェック</a:t>
            </a:r>
            <a:endParaRPr sz="1400" b="1" dirty="0">
              <a:latin typeface="Meiryo" charset="-128"/>
              <a:ea typeface="Meiryo" charset="-128"/>
              <a:cs typeface="Meiryo" charset="-128"/>
            </a:endParaRPr>
          </a:p>
        </p:txBody>
      </p:sp>
      <p:sp>
        <p:nvSpPr>
          <p:cNvPr id="24" name="テキスト ボックス 23">
            <a:extLst>
              <a:ext uri="{FF2B5EF4-FFF2-40B4-BE49-F238E27FC236}">
                <a16:creationId xmlns:a16="http://schemas.microsoft.com/office/drawing/2014/main" id="{0E36CD07-88A8-4D6B-B37E-C890E24BA5FB}"/>
              </a:ext>
            </a:extLst>
          </p:cNvPr>
          <p:cNvSpPr txBox="1"/>
          <p:nvPr/>
        </p:nvSpPr>
        <p:spPr>
          <a:xfrm>
            <a:off x="525533" y="1462175"/>
            <a:ext cx="3238511" cy="2693045"/>
          </a:xfrm>
          <a:prstGeom prst="rect">
            <a:avLst/>
          </a:prstGeom>
          <a:noFill/>
        </p:spPr>
        <p:txBody>
          <a:bodyPr wrap="square" rtlCol="0">
            <a:spAutoFit/>
          </a:bodyPr>
          <a:lstStyle/>
          <a:p>
            <a:pPr marL="6350" indent="-635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利用者規約が</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表示されます　</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内容を確認してください</a:t>
            </a:r>
            <a:endParaRPr lang="en-US" altLang="ja-JP" sz="2000" b="1" dirty="0">
              <a:latin typeface="Meiryo" charset="-128"/>
              <a:ea typeface="Meiryo" charset="-128"/>
              <a:cs typeface="Meiryo" charset="-128"/>
            </a:endParaRPr>
          </a:p>
          <a:p>
            <a:pPr marL="6350" indent="-6350">
              <a:spcBef>
                <a:spcPts val="200"/>
              </a:spcBef>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6350" indent="-6350">
              <a:spcBef>
                <a:spcPts val="200"/>
              </a:spcBef>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利用者確認をチェックし、最後に</a:t>
            </a:r>
            <a:r>
              <a:rPr lang="en-US" altLang="ja-JP" sz="2000" b="1" spc="-16" dirty="0">
                <a:latin typeface="メイリオ" panose="020B0604030504040204" pitchFamily="50" charset="-128"/>
                <a:ea typeface="メイリオ" panose="020B0604030504040204" pitchFamily="50" charset="-128"/>
                <a:cs typeface="AoyagiKouzanFontT"/>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確認</a:t>
            </a:r>
            <a:r>
              <a:rPr lang="ja-JP" altLang="en-US" sz="2000" b="1" spc="-750" dirty="0">
                <a:latin typeface="Meiryo" charset="-128"/>
                <a:ea typeface="Meiryo" charset="-128"/>
                <a:cs typeface="Meiryo" charset="-128"/>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をタップ</a:t>
            </a:r>
          </a:p>
        </p:txBody>
      </p:sp>
      <p:grpSp>
        <p:nvGrpSpPr>
          <p:cNvPr id="37" name="図形グループ 36"/>
          <p:cNvGrpSpPr/>
          <p:nvPr/>
        </p:nvGrpSpPr>
        <p:grpSpPr>
          <a:xfrm>
            <a:off x="6725894" y="4792179"/>
            <a:ext cx="296586" cy="293005"/>
            <a:chOff x="3546641" y="3995693"/>
            <a:chExt cx="296586" cy="293005"/>
          </a:xfrm>
        </p:grpSpPr>
        <p:sp>
          <p:nvSpPr>
            <p:cNvPr id="38" name="円/楕円 3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 descr="利用者規約の確認画面の画像">
            <a:extLst>
              <a:ext uri="{FF2B5EF4-FFF2-40B4-BE49-F238E27FC236}">
                <a16:creationId xmlns:a16="http://schemas.microsoft.com/office/drawing/2014/main" id="{061FDE81-F6A5-4B29-A786-B03349463E0F}"/>
              </a:ext>
            </a:extLst>
          </p:cNvPr>
          <p:cNvGrpSpPr/>
          <p:nvPr/>
        </p:nvGrpSpPr>
        <p:grpSpPr>
          <a:xfrm>
            <a:off x="3922100" y="1629944"/>
            <a:ext cx="2840902" cy="4464496"/>
            <a:chOff x="3922100" y="1629944"/>
            <a:chExt cx="2840902" cy="4464496"/>
          </a:xfrm>
        </p:grpSpPr>
        <p:pic>
          <p:nvPicPr>
            <p:cNvPr id="5" name="図 4" descr="グラフィカル ユーザー インターフェイス, テキスト&#10;&#10;自動的に生成された説明">
              <a:extLst>
                <a:ext uri="{FF2B5EF4-FFF2-40B4-BE49-F238E27FC236}">
                  <a16:creationId xmlns:a16="http://schemas.microsoft.com/office/drawing/2014/main" id="{0209D694-B530-4D2B-BD6F-690DE95960DA}"/>
                </a:ext>
              </a:extLst>
            </p:cNvPr>
            <p:cNvPicPr>
              <a:picLocks noChangeAspect="1"/>
            </p:cNvPicPr>
            <p:nvPr/>
          </p:nvPicPr>
          <p:blipFill rotWithShape="1">
            <a:blip r:embed="rId8"/>
            <a:srcRect t="32150" b="14726"/>
            <a:stretch/>
          </p:blipFill>
          <p:spPr>
            <a:xfrm>
              <a:off x="3974338" y="1685679"/>
              <a:ext cx="2341160" cy="2693045"/>
            </a:xfrm>
            <a:prstGeom prst="rect">
              <a:avLst/>
            </a:prstGeom>
          </p:spPr>
        </p:pic>
        <p:pic>
          <p:nvPicPr>
            <p:cNvPr id="7" name="図 6" descr="テキスト&#10;&#10;自動的に生成された説明">
              <a:extLst>
                <a:ext uri="{FF2B5EF4-FFF2-40B4-BE49-F238E27FC236}">
                  <a16:creationId xmlns:a16="http://schemas.microsoft.com/office/drawing/2014/main" id="{BD795778-475D-46EF-8F9C-6BEF06DC15AD}"/>
                </a:ext>
              </a:extLst>
            </p:cNvPr>
            <p:cNvPicPr>
              <a:picLocks noChangeAspect="1"/>
            </p:cNvPicPr>
            <p:nvPr/>
          </p:nvPicPr>
          <p:blipFill rotWithShape="1">
            <a:blip r:embed="rId9"/>
            <a:srcRect t="46142" b="19550"/>
            <a:stretch/>
          </p:blipFill>
          <p:spPr>
            <a:xfrm>
              <a:off x="3951360" y="4338188"/>
              <a:ext cx="2364138" cy="1756252"/>
            </a:xfrm>
            <a:prstGeom prst="rect">
              <a:avLst/>
            </a:prstGeom>
          </p:spPr>
        </p:pic>
        <p:cxnSp>
          <p:nvCxnSpPr>
            <p:cNvPr id="41" name="カギ線コネクタ 40"/>
            <p:cNvCxnSpPr>
              <a:cxnSpLocks/>
            </p:cNvCxnSpPr>
            <p:nvPr/>
          </p:nvCxnSpPr>
          <p:spPr>
            <a:xfrm flipV="1">
              <a:off x="6329726" y="4599464"/>
              <a:ext cx="373842" cy="291131"/>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カギ線コネクタ 41"/>
            <p:cNvCxnSpPr/>
            <p:nvPr/>
          </p:nvCxnSpPr>
          <p:spPr>
            <a:xfrm flipV="1">
              <a:off x="6313002" y="5280744"/>
              <a:ext cx="450000" cy="450000"/>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3935633" y="4599464"/>
              <a:ext cx="2382784" cy="828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3930760" y="5524014"/>
              <a:ext cx="2386829" cy="4618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3922100" y="1629944"/>
              <a:ext cx="2448000" cy="44640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6230785" y="2556665"/>
              <a:ext cx="296587" cy="293005"/>
              <a:chOff x="2897417" y="3995693"/>
              <a:chExt cx="296587" cy="293005"/>
            </a:xfrm>
          </p:grpSpPr>
          <p:sp>
            <p:nvSpPr>
              <p:cNvPr id="43" name="円/楕円 4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spTree>
    <p:extLst>
      <p:ext uri="{BB962C8B-B14F-4D97-AF65-F5344CB8AC3E}">
        <p14:creationId xmlns:p14="http://schemas.microsoft.com/office/powerpoint/2010/main" val="2803356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BE1FD230-E71A-4B3B-B468-6BE6C253FB80}"/>
              </a:ext>
            </a:extLst>
          </p:cNvPr>
          <p:cNvGraphicFramePr>
            <a:graphicFrameLocks noChangeAspect="1"/>
          </p:cNvGraphicFramePr>
          <p:nvPr>
            <p:custDataLst>
              <p:tags r:id="rId2"/>
            </p:custDataLst>
            <p:extLst>
              <p:ext uri="{D42A27DB-BD31-4B8C-83A1-F6EECF244321}">
                <p14:modId xmlns:p14="http://schemas.microsoft.com/office/powerpoint/2010/main" val="1522033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79"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17" name="グループ化 16" descr="メールアドレス登録画面にメール連絡用氏名とメールアドレスの入力欄が表示されている画像">
            <a:extLst>
              <a:ext uri="{FF2B5EF4-FFF2-40B4-BE49-F238E27FC236}">
                <a16:creationId xmlns:a16="http://schemas.microsoft.com/office/drawing/2014/main" id="{086E3313-C02F-4E56-BC90-8C9813013256}"/>
              </a:ext>
            </a:extLst>
          </p:cNvPr>
          <p:cNvGrpSpPr/>
          <p:nvPr/>
        </p:nvGrpSpPr>
        <p:grpSpPr>
          <a:xfrm>
            <a:off x="5393003" y="1995460"/>
            <a:ext cx="1898231" cy="2941288"/>
            <a:chOff x="6983696" y="413577"/>
            <a:chExt cx="3169711" cy="4911432"/>
          </a:xfrm>
        </p:grpSpPr>
        <p:pic>
          <p:nvPicPr>
            <p:cNvPr id="11" name="図 10" descr="テキスト, 手紙&#10;&#10;自動的に生成された説明">
              <a:extLst>
                <a:ext uri="{FF2B5EF4-FFF2-40B4-BE49-F238E27FC236}">
                  <a16:creationId xmlns:a16="http://schemas.microsoft.com/office/drawing/2014/main" id="{C73813AA-F54C-4B13-AE50-5ACE44CF56C4}"/>
                </a:ext>
              </a:extLst>
            </p:cNvPr>
            <p:cNvPicPr>
              <a:picLocks noChangeAspect="1"/>
            </p:cNvPicPr>
            <p:nvPr/>
          </p:nvPicPr>
          <p:blipFill rotWithShape="1">
            <a:blip r:embed="rId7"/>
            <a:srcRect t="30267" b="14040"/>
            <a:stretch/>
          </p:blipFill>
          <p:spPr>
            <a:xfrm>
              <a:off x="6986227" y="413577"/>
              <a:ext cx="3167180" cy="3819463"/>
            </a:xfrm>
            <a:prstGeom prst="rect">
              <a:avLst/>
            </a:prstGeom>
            <a:ln>
              <a:solidFill>
                <a:schemeClr val="tx1">
                  <a:lumMod val="50000"/>
                  <a:lumOff val="50000"/>
                </a:schemeClr>
              </a:solidFill>
            </a:ln>
          </p:spPr>
        </p:pic>
        <p:pic>
          <p:nvPicPr>
            <p:cNvPr id="15" name="図 14" descr="テキスト, 手紙&#10;&#10;自動的に生成された説明">
              <a:extLst>
                <a:ext uri="{FF2B5EF4-FFF2-40B4-BE49-F238E27FC236}">
                  <a16:creationId xmlns:a16="http://schemas.microsoft.com/office/drawing/2014/main" id="{57162E60-0635-4E1B-AEEC-19F5A460212D}"/>
                </a:ext>
              </a:extLst>
            </p:cNvPr>
            <p:cNvPicPr>
              <a:picLocks noChangeAspect="1"/>
            </p:cNvPicPr>
            <p:nvPr/>
          </p:nvPicPr>
          <p:blipFill rotWithShape="1">
            <a:blip r:embed="rId8"/>
            <a:srcRect t="35057" b="48462"/>
            <a:stretch/>
          </p:blipFill>
          <p:spPr>
            <a:xfrm>
              <a:off x="6983696" y="4194778"/>
              <a:ext cx="3167180" cy="1130231"/>
            </a:xfrm>
            <a:prstGeom prst="rect">
              <a:avLst/>
            </a:prstGeom>
            <a:ln>
              <a:solidFill>
                <a:schemeClr val="tx1">
                  <a:lumMod val="50000"/>
                  <a:lumOff val="50000"/>
                </a:schemeClr>
              </a:solidFill>
            </a:ln>
          </p:spPr>
        </p:pic>
      </p:grpSp>
      <p:pic>
        <p:nvPicPr>
          <p:cNvPr id="4" name="図 3" descr="メールアドレス登録画面に申請書IDの入力欄が表示されている画像">
            <a:extLst>
              <a:ext uri="{FF2B5EF4-FFF2-40B4-BE49-F238E27FC236}">
                <a16:creationId xmlns:a16="http://schemas.microsoft.com/office/drawing/2014/main" id="{449C51F2-72C4-4C7A-840C-F6925297A300}"/>
              </a:ext>
            </a:extLst>
          </p:cNvPr>
          <p:cNvPicPr>
            <a:picLocks noChangeAspect="1"/>
          </p:cNvPicPr>
          <p:nvPr/>
        </p:nvPicPr>
        <p:blipFill rotWithShape="1">
          <a:blip r:embed="rId9"/>
          <a:srcRect t="11151" b="10100"/>
          <a:stretch/>
        </p:blipFill>
        <p:spPr>
          <a:xfrm>
            <a:off x="3319010" y="1997133"/>
            <a:ext cx="2009034" cy="3425757"/>
          </a:xfrm>
          <a:prstGeom prst="rect">
            <a:avLst/>
          </a:prstGeom>
          <a:ln>
            <a:solidFill>
              <a:schemeClr val="tx1">
                <a:lumMod val="50000"/>
                <a:lumOff val="50000"/>
              </a:schemeClr>
            </a:solidFill>
          </a:ln>
        </p:spPr>
      </p:pic>
      <p:sp>
        <p:nvSpPr>
          <p:cNvPr id="2" name="タイトル 1"/>
          <p:cNvSpPr>
            <a:spLocks noGrp="1"/>
          </p:cNvSpPr>
          <p:nvPr>
            <p:ph type="ctrTitle"/>
          </p:nvPr>
        </p:nvSpPr>
        <p:spPr>
          <a:xfrm>
            <a:off x="1773395" y="277200"/>
            <a:ext cx="4698722" cy="991041"/>
          </a:xfrm>
        </p:spPr>
        <p:txBody>
          <a:bodyPr vert="horz" wrap="none">
            <a:spAutoFit/>
          </a:bodyPr>
          <a:lstStyle/>
          <a:p>
            <a:r>
              <a:rPr lang="ja-JP" altLang="en-US" dirty="0"/>
              <a:t>メールアドレスの登録と</a:t>
            </a:r>
            <a:br>
              <a:rPr lang="en-US" altLang="ja-JP" dirty="0"/>
            </a:br>
            <a:r>
              <a:rPr lang="ja-JP" altLang="en-US" dirty="0"/>
              <a:t>メールの受信</a:t>
            </a:r>
          </a:p>
        </p:txBody>
      </p:sp>
      <p:sp>
        <p:nvSpPr>
          <p:cNvPr id="8" name="Title Placeholder 1"/>
          <p:cNvSpPr txBox="1">
            <a:spLocks/>
          </p:cNvSpPr>
          <p:nvPr/>
        </p:nvSpPr>
        <p:spPr>
          <a:xfrm>
            <a:off x="505100" y="505100"/>
            <a:ext cx="1031051"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3-C</a:t>
            </a:r>
            <a:endParaRPr lang="en-US" sz="3600" dirty="0">
              <a:solidFill>
                <a:srgbClr val="009650"/>
              </a:solidFill>
            </a:endParaRPr>
          </a:p>
        </p:txBody>
      </p:sp>
      <p:sp>
        <p:nvSpPr>
          <p:cNvPr id="37" name="テキスト ボックス 36">
            <a:extLst>
              <a:ext uri="{FF2B5EF4-FFF2-40B4-BE49-F238E27FC236}">
                <a16:creationId xmlns:a16="http://schemas.microsoft.com/office/drawing/2014/main" id="{23AD3976-FB38-4959-ACF6-7020DD800729}"/>
              </a:ext>
            </a:extLst>
          </p:cNvPr>
          <p:cNvSpPr txBox="1"/>
          <p:nvPr/>
        </p:nvSpPr>
        <p:spPr>
          <a:xfrm>
            <a:off x="523015" y="1406070"/>
            <a:ext cx="7926551" cy="400110"/>
          </a:xfrm>
          <a:prstGeom prst="rect">
            <a:avLst/>
          </a:prstGeom>
          <a:noFill/>
        </p:spPr>
        <p:txBody>
          <a:bodyPr wrap="square" rtlCol="0">
            <a:spAutoFit/>
          </a:bodyPr>
          <a:lstStyle/>
          <a:p>
            <a:r>
              <a:rPr lang="ja-JP" altLang="en-US" sz="2000" b="1" dirty="0">
                <a:latin typeface="Meiryo" charset="-128"/>
                <a:ea typeface="Meiryo" charset="-128"/>
                <a:cs typeface="Meiryo" charset="-128"/>
              </a:rPr>
              <a:t>以下の項目について、入力・確認してください。</a:t>
            </a:r>
          </a:p>
        </p:txBody>
      </p:sp>
      <p:sp>
        <p:nvSpPr>
          <p:cNvPr id="48" name="正方形/長方形 47">
            <a:extLst>
              <a:ext uri="{FF2B5EF4-FFF2-40B4-BE49-F238E27FC236}">
                <a16:creationId xmlns:a16="http://schemas.microsoft.com/office/drawing/2014/main" id="{065BF6B3-6357-4854-A07B-07DBBA172969}"/>
              </a:ext>
            </a:extLst>
          </p:cNvPr>
          <p:cNvSpPr/>
          <p:nvPr/>
        </p:nvSpPr>
        <p:spPr>
          <a:xfrm>
            <a:off x="3390378" y="4874372"/>
            <a:ext cx="1753846" cy="5075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293C79BD-96F0-4F52-980B-B40AEAE28C40}"/>
              </a:ext>
            </a:extLst>
          </p:cNvPr>
          <p:cNvSpPr/>
          <p:nvPr/>
        </p:nvSpPr>
        <p:spPr>
          <a:xfrm>
            <a:off x="5470435" y="2924636"/>
            <a:ext cx="1753846" cy="3816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177C8649-C297-47F1-8CFB-4C9B2EF1B578}"/>
              </a:ext>
            </a:extLst>
          </p:cNvPr>
          <p:cNvSpPr/>
          <p:nvPr/>
        </p:nvSpPr>
        <p:spPr>
          <a:xfrm>
            <a:off x="5463779" y="4231589"/>
            <a:ext cx="1753846" cy="7069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35BAAE10-4981-4EE6-AF3C-93057160D04D}"/>
              </a:ext>
            </a:extLst>
          </p:cNvPr>
          <p:cNvSpPr txBox="1"/>
          <p:nvPr/>
        </p:nvSpPr>
        <p:spPr>
          <a:xfrm>
            <a:off x="513822" y="1812907"/>
            <a:ext cx="3024000" cy="5047536"/>
          </a:xfrm>
          <a:prstGeom prst="rect">
            <a:avLst/>
          </a:prstGeom>
          <a:noFill/>
        </p:spPr>
        <p:txBody>
          <a:bodyPr wrap="square" rtlCol="0">
            <a:spAutoFit/>
          </a:bodyPr>
          <a:lstStyle/>
          <a:p>
            <a:pPr marL="635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a:r>
              <a:rPr lang="ja-JP" altLang="en-US" sz="2000" b="1" dirty="0">
                <a:latin typeface="Meiryo" charset="-128"/>
                <a:ea typeface="Meiryo" charset="-128"/>
                <a:cs typeface="Meiryo" charset="-128"/>
              </a:rPr>
              <a:t>申請書</a:t>
            </a:r>
            <a:r>
              <a:rPr lang="en-US" altLang="ja-JP" sz="2000" b="1" dirty="0">
                <a:latin typeface="Meiryo" charset="-128"/>
                <a:ea typeface="Meiryo" charset="-128"/>
                <a:cs typeface="Meiryo" charset="-128"/>
              </a:rPr>
              <a:t>ID</a:t>
            </a:r>
          </a:p>
          <a:p>
            <a:pPr marL="6350"/>
            <a:r>
              <a:rPr lang="ja-JP" altLang="en-US" sz="1400" b="1" dirty="0">
                <a:latin typeface="Meiryo" charset="-128"/>
                <a:ea typeface="Meiryo" charset="-128"/>
                <a:cs typeface="Meiryo" charset="-128"/>
              </a:rPr>
              <a:t>交付申請書の</a:t>
            </a:r>
            <a:r>
              <a:rPr lang="en-US" altLang="ja-JP" sz="1400" b="1" dirty="0">
                <a:latin typeface="Meiryo" charset="-128"/>
                <a:ea typeface="Meiryo" charset="-128"/>
                <a:cs typeface="Meiryo" charset="-128"/>
              </a:rPr>
              <a:t>QR</a:t>
            </a:r>
            <a:r>
              <a:rPr lang="ja-JP" altLang="en-US" sz="1400" b="1" dirty="0">
                <a:latin typeface="Meiryo" charset="-128"/>
                <a:ea typeface="Meiryo" charset="-128"/>
                <a:cs typeface="Meiryo" charset="-128"/>
              </a:rPr>
              <a:t>コードから</a:t>
            </a:r>
            <a:endParaRPr lang="en-US" altLang="ja-JP" sz="14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アクセスされた方は自動的に</a:t>
            </a:r>
            <a:endParaRPr lang="en-US" altLang="ja-JP" sz="14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入力されています。</a:t>
            </a:r>
            <a:endParaRPr lang="en-US" altLang="ja-JP" sz="1400" b="1" dirty="0">
              <a:latin typeface="Meiryo" charset="-128"/>
              <a:ea typeface="Meiryo" charset="-128"/>
              <a:cs typeface="Meiryo" charset="-128"/>
            </a:endParaRPr>
          </a:p>
          <a:p>
            <a:pPr marL="6350"/>
            <a:r>
              <a:rPr lang="ja-JP" altLang="en-US" sz="3200" b="1" dirty="0">
                <a:solidFill>
                  <a:srgbClr val="009650"/>
                </a:solidFill>
                <a:latin typeface="Meiryo" charset="-128"/>
                <a:ea typeface="Meiryo" charset="-128"/>
                <a:cs typeface="Meiryo" charset="-128"/>
              </a:rPr>
              <a:t>❷</a:t>
            </a:r>
            <a:r>
              <a:rPr lang="ja-JP" altLang="en-US" sz="3200" b="1" dirty="0">
                <a:latin typeface="Meiryo" charset="-128"/>
                <a:ea typeface="Meiryo" charset="-128"/>
                <a:cs typeface="Meiryo" charset="-128"/>
              </a:rPr>
              <a:t> </a:t>
            </a:r>
            <a:endParaRPr lang="en-US" altLang="ja-JP" sz="3200" b="1" dirty="0">
              <a:latin typeface="Meiryo" charset="-128"/>
              <a:ea typeface="Meiryo" charset="-128"/>
              <a:cs typeface="Meiryo" charset="-128"/>
            </a:endParaRPr>
          </a:p>
          <a:p>
            <a:pPr marL="6350"/>
            <a:r>
              <a:rPr lang="ja-JP" altLang="en-US" sz="2000" b="1" dirty="0">
                <a:latin typeface="Meiryo" charset="-128"/>
                <a:ea typeface="Meiryo" charset="-128"/>
                <a:cs typeface="Meiryo" charset="-128"/>
              </a:rPr>
              <a:t>メール連絡用氏名と</a:t>
            </a:r>
            <a:endParaRPr lang="en-US" altLang="ja-JP" sz="2000" b="1" dirty="0">
              <a:latin typeface="Meiryo" charset="-128"/>
              <a:ea typeface="Meiryo" charset="-128"/>
              <a:cs typeface="Meiryo" charset="-128"/>
            </a:endParaRPr>
          </a:p>
          <a:p>
            <a:pPr marL="6350"/>
            <a:r>
              <a:rPr lang="ja-JP" altLang="en-US" sz="2000" b="1" dirty="0">
                <a:latin typeface="Meiryo" charset="-128"/>
                <a:ea typeface="Meiryo" charset="-128"/>
                <a:cs typeface="Meiryo" charset="-128"/>
              </a:rPr>
              <a:t>メールアドレスの入力</a:t>
            </a:r>
            <a:endParaRPr lang="en-US" altLang="ja-JP" sz="20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スマートフォンで受取れるメール</a:t>
            </a:r>
            <a:endParaRPr lang="en-US" altLang="ja-JP" sz="14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アドレスを入力してください</a:t>
            </a:r>
            <a:endParaRPr lang="en-US" altLang="ja-JP" sz="1400" b="1" dirty="0">
              <a:latin typeface="Meiryo" charset="-128"/>
              <a:ea typeface="Meiryo" charset="-128"/>
              <a:cs typeface="Meiryo" charset="-128"/>
            </a:endParaRPr>
          </a:p>
          <a:p>
            <a:pPr marL="6350"/>
            <a:r>
              <a:rPr lang="ja-JP" altLang="en-US" sz="32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a:r>
              <a:rPr lang="ja-JP" altLang="en-US" sz="2000" b="1" dirty="0">
                <a:latin typeface="Meiryo" charset="-128"/>
                <a:ea typeface="Meiryo" charset="-128"/>
                <a:cs typeface="Meiryo" charset="-128"/>
              </a:rPr>
              <a:t>画像認証</a:t>
            </a:r>
            <a:endParaRPr lang="en-US" altLang="ja-JP" sz="1400" dirty="0">
              <a:latin typeface="Meiryo" charset="-128"/>
              <a:ea typeface="Meiryo" charset="-128"/>
              <a:cs typeface="Meiryo" charset="-128"/>
            </a:endParaRPr>
          </a:p>
          <a:p>
            <a:pPr marL="6350"/>
            <a:r>
              <a:rPr lang="ja-JP" altLang="en-US" sz="1400" b="1" dirty="0">
                <a:latin typeface="Meiryo" charset="-128"/>
                <a:ea typeface="Meiryo" charset="-128"/>
                <a:cs typeface="Meiryo" charset="-128"/>
              </a:rPr>
              <a:t>見えているコードを</a:t>
            </a:r>
            <a:endParaRPr lang="en-US" altLang="ja-JP" sz="14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入力してください</a:t>
            </a:r>
            <a:endParaRPr lang="en-US" altLang="ja-JP" sz="14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全て入力できたら</a:t>
            </a:r>
            <a:r>
              <a:rPr lang="en-US" altLang="ja-JP" sz="1400" b="1" spc="-16" dirty="0">
                <a:latin typeface="メイリオ" panose="020B0604030504040204" pitchFamily="50" charset="-128"/>
                <a:ea typeface="メイリオ" panose="020B0604030504040204" pitchFamily="50" charset="-128"/>
                <a:cs typeface="AoyagiKouzanFontT"/>
              </a:rPr>
              <a:t>｢</a:t>
            </a:r>
            <a:r>
              <a:rPr lang="ja-JP" altLang="en-US" sz="1400" b="1" dirty="0">
                <a:latin typeface="Meiryo" charset="-128"/>
                <a:ea typeface="Meiryo" charset="-128"/>
                <a:cs typeface="Meiryo" charset="-128"/>
              </a:rPr>
              <a:t>確認</a:t>
            </a:r>
            <a:r>
              <a:rPr lang="ja-JP" altLang="en-US" sz="1400" b="1" spc="-500" dirty="0">
                <a:latin typeface="Meiryo" charset="-128"/>
                <a:ea typeface="Meiryo" charset="-128"/>
                <a:cs typeface="Meiryo" charset="-128"/>
              </a:rPr>
              <a:t>」</a:t>
            </a:r>
            <a:r>
              <a:rPr lang="ja-JP" altLang="en-US" sz="1400" b="1" dirty="0">
                <a:latin typeface="Meiryo" charset="-128"/>
                <a:ea typeface="Meiryo" charset="-128"/>
                <a:cs typeface="Meiryo" charset="-128"/>
              </a:rPr>
              <a:t>をタップ</a:t>
            </a:r>
            <a:endParaRPr lang="ja-JP" altLang="en-US" sz="2000" b="1" dirty="0">
              <a:latin typeface="Meiryo" charset="-128"/>
              <a:ea typeface="Meiryo" charset="-128"/>
              <a:cs typeface="Meiryo" charset="-128"/>
            </a:endParaRPr>
          </a:p>
          <a:p>
            <a:pPr marL="6350"/>
            <a:endParaRPr lang="ja-JP" altLang="en-US" sz="1400" b="1" dirty="0">
              <a:latin typeface="Meiryo" charset="-128"/>
              <a:ea typeface="Meiryo" charset="-128"/>
              <a:cs typeface="Meiryo" charset="-128"/>
            </a:endParaRPr>
          </a:p>
          <a:p>
            <a:pPr marL="6350"/>
            <a:endParaRPr lang="ja-JP" altLang="en-US" sz="2000" b="1" dirty="0">
              <a:latin typeface="Meiryo" charset="-128"/>
              <a:ea typeface="Meiryo" charset="-128"/>
              <a:cs typeface="Meiryo" charset="-128"/>
            </a:endParaRPr>
          </a:p>
        </p:txBody>
      </p:sp>
      <p:pic>
        <p:nvPicPr>
          <p:cNvPr id="21" name="図 20" descr="メールアドレス登録画面に画像認証の入力欄が表示されている画像">
            <a:extLst>
              <a:ext uri="{FF2B5EF4-FFF2-40B4-BE49-F238E27FC236}">
                <a16:creationId xmlns:a16="http://schemas.microsoft.com/office/drawing/2014/main" id="{A1111BB6-00F8-416C-9D4C-29BC52BAB9F5}"/>
              </a:ext>
            </a:extLst>
          </p:cNvPr>
          <p:cNvPicPr>
            <a:picLocks noChangeAspect="1"/>
          </p:cNvPicPr>
          <p:nvPr/>
        </p:nvPicPr>
        <p:blipFill rotWithShape="1">
          <a:blip r:embed="rId10"/>
          <a:srcRect t="20286" b="28284"/>
          <a:stretch/>
        </p:blipFill>
        <p:spPr>
          <a:xfrm>
            <a:off x="6951420" y="4144995"/>
            <a:ext cx="1753846" cy="1953122"/>
          </a:xfrm>
          <a:prstGeom prst="rect">
            <a:avLst/>
          </a:prstGeom>
          <a:ln>
            <a:solidFill>
              <a:schemeClr val="tx1">
                <a:lumMod val="50000"/>
                <a:lumOff val="50000"/>
              </a:schemeClr>
            </a:solidFill>
          </a:ln>
        </p:spPr>
      </p:pic>
      <p:sp>
        <p:nvSpPr>
          <p:cNvPr id="47" name="正方形/長方形 46">
            <a:extLst>
              <a:ext uri="{FF2B5EF4-FFF2-40B4-BE49-F238E27FC236}">
                <a16:creationId xmlns:a16="http://schemas.microsoft.com/office/drawing/2014/main" id="{08EEDE7E-6616-4B6B-8792-B474D30AA897}"/>
              </a:ext>
            </a:extLst>
          </p:cNvPr>
          <p:cNvSpPr/>
          <p:nvPr/>
        </p:nvSpPr>
        <p:spPr>
          <a:xfrm>
            <a:off x="6951420" y="5748421"/>
            <a:ext cx="1753846" cy="3816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図形グループ 24"/>
          <p:cNvGrpSpPr/>
          <p:nvPr/>
        </p:nvGrpSpPr>
        <p:grpSpPr>
          <a:xfrm>
            <a:off x="6802000" y="5602163"/>
            <a:ext cx="296586" cy="293005"/>
            <a:chOff x="4232441" y="3995693"/>
            <a:chExt cx="296586" cy="293005"/>
          </a:xfrm>
        </p:grpSpPr>
        <p:sp>
          <p:nvSpPr>
            <p:cNvPr id="32" name="円/楕円 31"/>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図形グループ 37"/>
          <p:cNvGrpSpPr/>
          <p:nvPr/>
        </p:nvGrpSpPr>
        <p:grpSpPr>
          <a:xfrm>
            <a:off x="7085974" y="2777264"/>
            <a:ext cx="296586" cy="293005"/>
            <a:chOff x="3546641" y="3995693"/>
            <a:chExt cx="296586" cy="293005"/>
          </a:xfrm>
        </p:grpSpPr>
        <p:sp>
          <p:nvSpPr>
            <p:cNvPr id="39" name="円/楕円 3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図形グループ 40"/>
          <p:cNvGrpSpPr/>
          <p:nvPr/>
        </p:nvGrpSpPr>
        <p:grpSpPr>
          <a:xfrm>
            <a:off x="5001799" y="4731450"/>
            <a:ext cx="296587" cy="293005"/>
            <a:chOff x="2897417" y="3995693"/>
            <a:chExt cx="296587" cy="293005"/>
          </a:xfrm>
        </p:grpSpPr>
        <p:sp>
          <p:nvSpPr>
            <p:cNvPr id="43" name="円/楕円 4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647312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登録したメールアドレスに届いた「個人番号カード申請情報登録URLのご案内」メールの画像"/>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1239" y="3080286"/>
            <a:ext cx="3783600" cy="2721392"/>
          </a:xfrm>
          <a:prstGeom prst="rect">
            <a:avLst/>
          </a:prstGeom>
          <a:ln w="9525">
            <a:solidFill>
              <a:schemeClr val="tx1">
                <a:lumMod val="50000"/>
                <a:lumOff val="50000"/>
              </a:schemeClr>
            </a:solidFill>
          </a:ln>
        </p:spPr>
      </p:pic>
      <p:graphicFrame>
        <p:nvGraphicFramePr>
          <p:cNvPr id="6" name="オブジェクト 5" hidden="1">
            <a:extLst>
              <a:ext uri="{FF2B5EF4-FFF2-40B4-BE49-F238E27FC236}">
                <a16:creationId xmlns:a16="http://schemas.microsoft.com/office/drawing/2014/main" id="{586DE877-0341-4462-A9BC-F466DB611233}"/>
              </a:ext>
            </a:extLst>
          </p:cNvPr>
          <p:cNvGraphicFramePr>
            <a:graphicFrameLocks noChangeAspect="1"/>
          </p:cNvGraphicFramePr>
          <p:nvPr>
            <p:custDataLst>
              <p:tags r:id="rId2"/>
            </p:custDataLst>
            <p:extLst>
              <p:ext uri="{D42A27DB-BD31-4B8C-83A1-F6EECF244321}">
                <p14:modId xmlns:p14="http://schemas.microsoft.com/office/powerpoint/2010/main" val="7266896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06" name="think-cell スライド" r:id="rId6" imgW="554" imgH="551" progId="TCLayout.ActiveDocument.1">
                  <p:embed/>
                </p:oleObj>
              </mc:Choice>
              <mc:Fallback>
                <p:oleObj name="think-cell スライド" r:id="rId6" imgW="554" imgH="551"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6" name="テキスト ボックス 25"/>
          <p:cNvSpPr txBox="1"/>
          <p:nvPr/>
        </p:nvSpPr>
        <p:spPr>
          <a:xfrm>
            <a:off x="519903" y="1456352"/>
            <a:ext cx="4320000" cy="150810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登録した</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メールアドレスに</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メールが届きます</a:t>
            </a:r>
          </a:p>
        </p:txBody>
      </p:sp>
      <p:sp>
        <p:nvSpPr>
          <p:cNvPr id="27" name="テキスト ボックス 26"/>
          <p:cNvSpPr txBox="1"/>
          <p:nvPr/>
        </p:nvSpPr>
        <p:spPr>
          <a:xfrm>
            <a:off x="4114948" y="1456350"/>
            <a:ext cx="3240000" cy="150810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届いたメールを開いて、</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記載してあるウェブサイト</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アドレスをタップ</a:t>
            </a:r>
          </a:p>
        </p:txBody>
      </p:sp>
      <p:grpSp>
        <p:nvGrpSpPr>
          <p:cNvPr id="29" name="図形グループ 28"/>
          <p:cNvGrpSpPr/>
          <p:nvPr/>
        </p:nvGrpSpPr>
        <p:grpSpPr>
          <a:xfrm>
            <a:off x="2949803" y="3876080"/>
            <a:ext cx="720000" cy="691832"/>
            <a:chOff x="2743754" y="4622188"/>
            <a:chExt cx="720000" cy="691832"/>
          </a:xfrm>
        </p:grpSpPr>
        <p:cxnSp>
          <p:nvCxnSpPr>
            <p:cNvPr id="30" name="直線コネクタ 29"/>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タイトル 1"/>
          <p:cNvSpPr>
            <a:spLocks noGrp="1"/>
          </p:cNvSpPr>
          <p:nvPr>
            <p:ph type="ctrTitle"/>
          </p:nvPr>
        </p:nvSpPr>
        <p:spPr>
          <a:xfrm>
            <a:off x="1773395" y="277200"/>
            <a:ext cx="4698722" cy="991041"/>
          </a:xfrm>
        </p:spPr>
        <p:txBody>
          <a:bodyPr vert="horz" wrap="none">
            <a:spAutoFit/>
          </a:bodyPr>
          <a:lstStyle/>
          <a:p>
            <a:r>
              <a:rPr lang="ja-JP" altLang="en-US" dirty="0"/>
              <a:t>メールアドレスの登録と</a:t>
            </a:r>
            <a:br>
              <a:rPr lang="en-US" altLang="ja-JP" dirty="0"/>
            </a:br>
            <a:r>
              <a:rPr lang="ja-JP" altLang="en-US" dirty="0"/>
              <a:t>メールの受信</a:t>
            </a:r>
          </a:p>
        </p:txBody>
      </p:sp>
      <p:sp>
        <p:nvSpPr>
          <p:cNvPr id="19" name="Title Placeholder 1"/>
          <p:cNvSpPr txBox="1">
            <a:spLocks/>
          </p:cNvSpPr>
          <p:nvPr/>
        </p:nvSpPr>
        <p:spPr>
          <a:xfrm>
            <a:off x="505100" y="505100"/>
            <a:ext cx="1031051"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3-C</a:t>
            </a:r>
            <a:endParaRPr lang="en-US" sz="3600" dirty="0">
              <a:solidFill>
                <a:srgbClr val="009650"/>
              </a:solidFill>
            </a:endParaRPr>
          </a:p>
        </p:txBody>
      </p:sp>
      <p:sp>
        <p:nvSpPr>
          <p:cNvPr id="17" name="正方形/長方形 16"/>
          <p:cNvSpPr/>
          <p:nvPr/>
        </p:nvSpPr>
        <p:spPr>
          <a:xfrm>
            <a:off x="4155230" y="4226361"/>
            <a:ext cx="3924000" cy="1958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736CEF60-CFBB-4226-B1E3-7F6C51B02335}"/>
              </a:ext>
            </a:extLst>
          </p:cNvPr>
          <p:cNvSpPr txBox="1"/>
          <p:nvPr/>
        </p:nvSpPr>
        <p:spPr>
          <a:xfrm>
            <a:off x="4106457" y="5798779"/>
            <a:ext cx="4039870" cy="461665"/>
          </a:xfrm>
          <a:prstGeom prst="rect">
            <a:avLst/>
          </a:prstGeom>
          <a:noFill/>
        </p:spPr>
        <p:txBody>
          <a:bodyPr wrap="square" rtlCol="0">
            <a:spAutoFit/>
          </a:bodyPr>
          <a:lstStyle/>
          <a:p>
            <a:pPr marL="201600" marR="5080" indent="-201600"/>
            <a:r>
              <a:rPr kumimoji="1" lang="en-US" altLang="ja-JP" sz="1200" b="1" dirty="0">
                <a:latin typeface="メイリオ" panose="020B0604030504040204" pitchFamily="50" charset="-128"/>
                <a:ea typeface="メイリオ" panose="020B0604030504040204" pitchFamily="50" charset="-128"/>
              </a:rPr>
              <a:t>※</a:t>
            </a:r>
            <a:r>
              <a:rPr kumimoji="1" lang="ja-JP" altLang="en-US" sz="1200" b="1" dirty="0">
                <a:latin typeface="メイリオ" panose="020B0604030504040204" pitchFamily="50" charset="-128"/>
                <a:ea typeface="メイリオ" panose="020B0604030504040204" pitchFamily="50" charset="-128"/>
              </a:rPr>
              <a:t> メールの件</a:t>
            </a:r>
            <a:r>
              <a:rPr kumimoji="1" lang="ja-JP" altLang="en-US" sz="1200" b="1" spc="-750" dirty="0">
                <a:latin typeface="メイリオ" panose="020B0604030504040204" pitchFamily="50" charset="-128"/>
                <a:ea typeface="メイリオ" panose="020B0604030504040204" pitchFamily="50" charset="-128"/>
              </a:rPr>
              <a:t>名</a:t>
            </a:r>
            <a:r>
              <a:rPr kumimoji="1" lang="ja-JP" altLang="en-US" sz="1200" b="1" dirty="0">
                <a:latin typeface="メイリオ" panose="020B0604030504040204" pitchFamily="50" charset="-128"/>
                <a:ea typeface="メイリオ" panose="020B0604030504040204" pitchFamily="50" charset="-128"/>
              </a:rPr>
              <a:t>（タイトル</a:t>
            </a:r>
            <a:r>
              <a:rPr kumimoji="1" lang="ja-JP" altLang="en-US" sz="1200" b="1" spc="-750" dirty="0">
                <a:latin typeface="メイリオ" panose="020B0604030504040204" pitchFamily="50" charset="-128"/>
                <a:ea typeface="メイリオ" panose="020B0604030504040204" pitchFamily="50" charset="-128"/>
              </a:rPr>
              <a:t>）</a:t>
            </a:r>
            <a:r>
              <a:rPr kumimoji="1" lang="ja-JP" altLang="en-US" sz="1200" b="1" dirty="0">
                <a:latin typeface="メイリオ" panose="020B0604030504040204" pitchFamily="50" charset="-128"/>
                <a:ea typeface="メイリオ" panose="020B0604030504040204" pitchFamily="50" charset="-128"/>
              </a:rPr>
              <a:t>は、</a:t>
            </a:r>
            <a:r>
              <a:rPr lang="en-US" altLang="ja-JP" sz="1200" b="1" spc="-750" dirty="0">
                <a:latin typeface="メイリオ" panose="020B0604030504040204" pitchFamily="50" charset="-128"/>
                <a:ea typeface="メイリオ" panose="020B0604030504040204" pitchFamily="50" charset="-128"/>
                <a:cs typeface="AoyagiKouzanFontT"/>
              </a:rPr>
              <a:t>｢</a:t>
            </a:r>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個人番号カード</a:t>
            </a:r>
            <a:r>
              <a:rPr lang="en-US" altLang="ja-JP" sz="1200" b="1" spc="-750" dirty="0">
                <a:latin typeface="メイリオ" panose="020B0604030504040204" pitchFamily="50" charset="-128"/>
                <a:ea typeface="メイリオ" panose="020B0604030504040204" pitchFamily="50" charset="-128"/>
              </a:rPr>
              <a:t>】</a:t>
            </a:r>
            <a:r>
              <a:rPr kumimoji="1" lang="ja-JP" altLang="en-US" sz="1200" b="1" dirty="0">
                <a:latin typeface="メイリオ" panose="020B0604030504040204" pitchFamily="50" charset="-128"/>
                <a:ea typeface="メイリオ" panose="020B0604030504040204" pitchFamily="50" charset="-128"/>
              </a:rPr>
              <a:t>申請情報登録</a:t>
            </a:r>
            <a:r>
              <a:rPr kumimoji="1" lang="en-US" altLang="ja-JP" sz="1200" b="1" dirty="0">
                <a:latin typeface="メイリオ" panose="020B0604030504040204" pitchFamily="50" charset="-128"/>
                <a:ea typeface="メイリオ" panose="020B0604030504040204" pitchFamily="50" charset="-128"/>
              </a:rPr>
              <a:t>URL</a:t>
            </a:r>
            <a:r>
              <a:rPr kumimoji="1" lang="ja-JP" altLang="en-US" sz="1200" b="1" dirty="0">
                <a:latin typeface="メイリオ" panose="020B0604030504040204" pitchFamily="50" charset="-128"/>
                <a:ea typeface="メイリオ" panose="020B0604030504040204" pitchFamily="50" charset="-128"/>
              </a:rPr>
              <a:t>のご</a:t>
            </a:r>
            <a:r>
              <a:rPr lang="ja-JP" altLang="en-US" sz="1200" b="1" dirty="0">
                <a:latin typeface="メイリオ" panose="020B0604030504040204" pitchFamily="50" charset="-128"/>
                <a:ea typeface="メイリオ" panose="020B0604030504040204" pitchFamily="50" charset="-128"/>
              </a:rPr>
              <a:t>案内</a:t>
            </a:r>
            <a:r>
              <a:rPr lang="ja-JP" altLang="en-US" sz="1200" b="1" spc="-500" dirty="0">
                <a:latin typeface="Meiryo" charset="-128"/>
                <a:ea typeface="Meiryo" charset="-128"/>
                <a:cs typeface="Meiryo" charset="-128"/>
              </a:rPr>
              <a:t>」</a:t>
            </a:r>
            <a:r>
              <a:rPr lang="ja-JP" altLang="en-US" sz="1200" b="1" dirty="0">
                <a:latin typeface="メイリオ" panose="020B0604030504040204" pitchFamily="50" charset="-128"/>
                <a:ea typeface="メイリオ" panose="020B0604030504040204" pitchFamily="50" charset="-128"/>
              </a:rPr>
              <a:t>です</a:t>
            </a:r>
            <a:endParaRPr lang="ja-JP" altLang="en-US" sz="1200" b="1" dirty="0">
              <a:latin typeface="メイリオ" panose="020B0604030504040204" pitchFamily="50" charset="-128"/>
              <a:ea typeface="メイリオ" panose="020B0604030504040204" pitchFamily="50" charset="-128"/>
              <a:cs typeface="Meiryo" charset="-128"/>
            </a:endParaRPr>
          </a:p>
        </p:txBody>
      </p:sp>
      <p:pic>
        <p:nvPicPr>
          <p:cNvPr id="3" name="図 2" descr="メールアドレスの登録完了画面">
            <a:extLst>
              <a:ext uri="{FF2B5EF4-FFF2-40B4-BE49-F238E27FC236}">
                <a16:creationId xmlns:a16="http://schemas.microsoft.com/office/drawing/2014/main" id="{C8756B84-4535-468C-B01B-2BF285E1DAA9}"/>
              </a:ext>
            </a:extLst>
          </p:cNvPr>
          <p:cNvPicPr>
            <a:picLocks noChangeAspect="1"/>
          </p:cNvPicPr>
          <p:nvPr/>
        </p:nvPicPr>
        <p:blipFill rotWithShape="1">
          <a:blip r:embed="rId8"/>
          <a:srcRect t="12201" b="17649"/>
          <a:stretch/>
        </p:blipFill>
        <p:spPr>
          <a:xfrm>
            <a:off x="612860" y="3075986"/>
            <a:ext cx="1869074" cy="2839141"/>
          </a:xfrm>
          <a:prstGeom prst="rect">
            <a:avLst/>
          </a:prstGeom>
          <a:ln>
            <a:solidFill>
              <a:schemeClr val="tx1">
                <a:lumMod val="50000"/>
                <a:lumOff val="50000"/>
              </a:schemeClr>
            </a:solidFill>
          </a:ln>
        </p:spPr>
      </p:pic>
      <p:grpSp>
        <p:nvGrpSpPr>
          <p:cNvPr id="44" name="図形グループ 43"/>
          <p:cNvGrpSpPr/>
          <p:nvPr/>
        </p:nvGrpSpPr>
        <p:grpSpPr>
          <a:xfrm>
            <a:off x="7933088" y="4077072"/>
            <a:ext cx="296586" cy="293005"/>
            <a:chOff x="5878361" y="3995693"/>
            <a:chExt cx="296586" cy="293005"/>
          </a:xfrm>
        </p:grpSpPr>
        <p:sp>
          <p:nvSpPr>
            <p:cNvPr id="45" name="円/楕円 44"/>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図形グループ 46"/>
          <p:cNvGrpSpPr/>
          <p:nvPr/>
        </p:nvGrpSpPr>
        <p:grpSpPr>
          <a:xfrm>
            <a:off x="4067888" y="2924944"/>
            <a:ext cx="296586" cy="293005"/>
            <a:chOff x="5101121" y="3995693"/>
            <a:chExt cx="296586" cy="293005"/>
          </a:xfrm>
        </p:grpSpPr>
        <p:sp>
          <p:nvSpPr>
            <p:cNvPr id="48" name="円/楕円 47"/>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4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874913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hidden="1">
            <a:extLst>
              <a:ext uri="{FF2B5EF4-FFF2-40B4-BE49-F238E27FC236}">
                <a16:creationId xmlns:a16="http://schemas.microsoft.com/office/drawing/2014/main" id="{5CD18192-23AF-4F80-943B-215C9C3131AF}"/>
              </a:ext>
            </a:extLst>
          </p:cNvPr>
          <p:cNvGraphicFramePr>
            <a:graphicFrameLocks noChangeAspect="1"/>
          </p:cNvGraphicFramePr>
          <p:nvPr>
            <p:custDataLst>
              <p:tags r:id="rId2"/>
            </p:custDataLst>
            <p:extLst>
              <p:ext uri="{D42A27DB-BD31-4B8C-83A1-F6EECF244321}">
                <p14:modId xmlns:p14="http://schemas.microsoft.com/office/powerpoint/2010/main" val="2030205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29"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7" name="図 16" descr="｢顔写真登録」のトップ画面の「アップロード」ボタンと「確認」ボタンが表示されている画面の画像">
            <a:extLst>
              <a:ext uri="{FF2B5EF4-FFF2-40B4-BE49-F238E27FC236}">
                <a16:creationId xmlns:a16="http://schemas.microsoft.com/office/drawing/2014/main" id="{15F9DF11-8BDC-45D3-B049-85F08455F17A}"/>
              </a:ext>
            </a:extLst>
          </p:cNvPr>
          <p:cNvPicPr>
            <a:picLocks noChangeAspect="1"/>
          </p:cNvPicPr>
          <p:nvPr/>
        </p:nvPicPr>
        <p:blipFill rotWithShape="1">
          <a:blip r:embed="rId7"/>
          <a:srcRect t="27951"/>
          <a:stretch/>
        </p:blipFill>
        <p:spPr>
          <a:xfrm>
            <a:off x="4217875" y="4131802"/>
            <a:ext cx="1275772" cy="1990352"/>
          </a:xfrm>
          <a:prstGeom prst="rect">
            <a:avLst/>
          </a:prstGeom>
          <a:ln>
            <a:solidFill>
              <a:schemeClr val="tx1">
                <a:lumMod val="50000"/>
                <a:lumOff val="50000"/>
              </a:schemeClr>
            </a:solidFill>
          </a:ln>
        </p:spPr>
      </p:pic>
      <p:pic>
        <p:nvPicPr>
          <p:cNvPr id="7" name="図 6" descr="｢顔写真登録」の｢適正な写真」の説明箇所の画像">
            <a:extLst>
              <a:ext uri="{FF2B5EF4-FFF2-40B4-BE49-F238E27FC236}">
                <a16:creationId xmlns:a16="http://schemas.microsoft.com/office/drawing/2014/main" id="{6FE34529-1910-40C3-B67D-E022F5A6AE2B}"/>
              </a:ext>
            </a:extLst>
          </p:cNvPr>
          <p:cNvPicPr>
            <a:picLocks noChangeAspect="1"/>
          </p:cNvPicPr>
          <p:nvPr/>
        </p:nvPicPr>
        <p:blipFill rotWithShape="1">
          <a:blip r:embed="rId8"/>
          <a:srcRect t="80703"/>
          <a:stretch/>
        </p:blipFill>
        <p:spPr>
          <a:xfrm>
            <a:off x="5659046" y="2351515"/>
            <a:ext cx="1651651" cy="690141"/>
          </a:xfrm>
          <a:prstGeom prst="rect">
            <a:avLst/>
          </a:prstGeom>
          <a:ln>
            <a:solidFill>
              <a:schemeClr val="tx1">
                <a:lumMod val="50000"/>
                <a:lumOff val="50000"/>
              </a:schemeClr>
            </a:solidFill>
          </a:ln>
        </p:spPr>
      </p:pic>
      <p:sp>
        <p:nvSpPr>
          <p:cNvPr id="2" name="タイトル 1"/>
          <p:cNvSpPr>
            <a:spLocks noGrp="1"/>
          </p:cNvSpPr>
          <p:nvPr>
            <p:ph type="ctrTitle"/>
          </p:nvPr>
        </p:nvSpPr>
        <p:spPr>
          <a:xfrm>
            <a:off x="1786365" y="526388"/>
            <a:ext cx="4288353" cy="547842"/>
          </a:xfrm>
        </p:spPr>
        <p:txBody>
          <a:bodyPr vert="horz" wrap="none">
            <a:spAutoFit/>
          </a:bodyPr>
          <a:lstStyle/>
          <a:p>
            <a:r>
              <a:rPr lang="ja-JP" altLang="en-US" dirty="0"/>
              <a:t>顔写真の登録のしかた</a:t>
            </a:r>
          </a:p>
        </p:txBody>
      </p:sp>
      <p:sp>
        <p:nvSpPr>
          <p:cNvPr id="8" name="Title Placeholder 1"/>
          <p:cNvSpPr txBox="1">
            <a:spLocks/>
          </p:cNvSpPr>
          <p:nvPr/>
        </p:nvSpPr>
        <p:spPr>
          <a:xfrm>
            <a:off x="505100" y="505100"/>
            <a:ext cx="1079142"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3-D</a:t>
            </a:r>
            <a:endParaRPr lang="en-US" sz="3600" dirty="0">
              <a:solidFill>
                <a:srgbClr val="009650"/>
              </a:solidFill>
            </a:endParaRPr>
          </a:p>
        </p:txBody>
      </p:sp>
      <p:sp>
        <p:nvSpPr>
          <p:cNvPr id="6" name="object 3" descr="顔写真のチェックポイントについて書かれている画面の画像"/>
          <p:cNvSpPr>
            <a:spLocks noChangeAspect="1"/>
          </p:cNvSpPr>
          <p:nvPr/>
        </p:nvSpPr>
        <p:spPr>
          <a:xfrm>
            <a:off x="7635734" y="1995787"/>
            <a:ext cx="900000" cy="1605120"/>
          </a:xfrm>
          <a:prstGeom prst="rect">
            <a:avLst/>
          </a:prstGeom>
          <a:blipFill>
            <a:blip r:embed="rId9" cstate="print"/>
            <a:stretch>
              <a:fillRect/>
            </a:stretch>
          </a:blipFill>
          <a:ln w="9525">
            <a:solidFill>
              <a:schemeClr val="tx1">
                <a:lumMod val="50000"/>
                <a:lumOff val="50000"/>
              </a:schemeClr>
            </a:solidFill>
          </a:ln>
        </p:spPr>
        <p:txBody>
          <a:bodyPr wrap="square" lIns="0" tIns="0" rIns="0" bIns="0" rtlCol="0"/>
          <a:lstStyle/>
          <a:p>
            <a:endParaRPr dirty="0"/>
          </a:p>
        </p:txBody>
      </p:sp>
      <p:sp>
        <p:nvSpPr>
          <p:cNvPr id="20" name="object 17" descr="「アップロード」ボタンを押した後に表示される、写真を撮影した機能を選択する画面の画像"/>
          <p:cNvSpPr>
            <a:spLocks noChangeAspect="1"/>
          </p:cNvSpPr>
          <p:nvPr/>
        </p:nvSpPr>
        <p:spPr>
          <a:xfrm>
            <a:off x="5964574" y="3429000"/>
            <a:ext cx="1255116" cy="1147308"/>
          </a:xfrm>
          <a:prstGeom prst="rect">
            <a:avLst/>
          </a:prstGeom>
          <a:blipFill>
            <a:blip r:embed="rId10" cstate="print"/>
            <a:stretch>
              <a:fillRect/>
            </a:stretch>
          </a:blipFill>
          <a:ln w="9525">
            <a:solidFill>
              <a:schemeClr val="tx1">
                <a:lumMod val="50000"/>
                <a:lumOff val="50000"/>
              </a:schemeClr>
            </a:solidFill>
          </a:ln>
        </p:spPr>
        <p:txBody>
          <a:bodyPr wrap="square" lIns="0" tIns="0" rIns="0" bIns="0" rtlCol="0"/>
          <a:lstStyle/>
          <a:p>
            <a:endParaRPr dirty="0"/>
          </a:p>
        </p:txBody>
      </p:sp>
      <p:pic>
        <p:nvPicPr>
          <p:cNvPr id="25" name="図 24" descr="選択した顔写真のイラスト"/>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7694556" y="4345475"/>
            <a:ext cx="842653" cy="1176734"/>
          </a:xfrm>
          <a:prstGeom prst="rect">
            <a:avLst/>
          </a:prstGeom>
        </p:spPr>
      </p:pic>
      <p:sp>
        <p:nvSpPr>
          <p:cNvPr id="27" name="正方形/長方形 26"/>
          <p:cNvSpPr/>
          <p:nvPr/>
        </p:nvSpPr>
        <p:spPr>
          <a:xfrm>
            <a:off x="4698196" y="4910493"/>
            <a:ext cx="743802" cy="2154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4186728" y="5176621"/>
            <a:ext cx="1317690"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カギ線コネクタ 15"/>
          <p:cNvCxnSpPr>
            <a:cxnSpLocks/>
            <a:stCxn id="20" idx="3"/>
            <a:endCxn id="25" idx="0"/>
          </p:cNvCxnSpPr>
          <p:nvPr/>
        </p:nvCxnSpPr>
        <p:spPr>
          <a:xfrm>
            <a:off x="7219690" y="4002654"/>
            <a:ext cx="896193" cy="342821"/>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6660232" y="2687280"/>
            <a:ext cx="399097" cy="21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p:cNvCxnSpPr>
            <a:cxnSpLocks/>
          </p:cNvCxnSpPr>
          <p:nvPr/>
        </p:nvCxnSpPr>
        <p:spPr>
          <a:xfrm>
            <a:off x="7059329" y="2805521"/>
            <a:ext cx="577158"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コネクタ: カギ線 11">
            <a:extLst>
              <a:ext uri="{FF2B5EF4-FFF2-40B4-BE49-F238E27FC236}">
                <a16:creationId xmlns:a16="http://schemas.microsoft.com/office/drawing/2014/main" id="{44C4CF0F-6046-4C87-BCF2-E7AB4880A8F5}"/>
              </a:ext>
            </a:extLst>
          </p:cNvPr>
          <p:cNvCxnSpPr>
            <a:cxnSpLocks/>
            <a:stCxn id="27" idx="3"/>
            <a:endCxn id="20" idx="1"/>
          </p:cNvCxnSpPr>
          <p:nvPr/>
        </p:nvCxnSpPr>
        <p:spPr>
          <a:xfrm flipV="1">
            <a:off x="5441998" y="4002654"/>
            <a:ext cx="522576" cy="1015566"/>
          </a:xfrm>
          <a:prstGeom prst="bentConnector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258AA608-ED70-4C23-80E3-EEA25C2F5B3F}"/>
              </a:ext>
            </a:extLst>
          </p:cNvPr>
          <p:cNvSpPr txBox="1"/>
          <p:nvPr/>
        </p:nvSpPr>
        <p:spPr>
          <a:xfrm>
            <a:off x="520607" y="1450630"/>
            <a:ext cx="3744000" cy="4755148"/>
          </a:xfrm>
          <a:prstGeom prst="rect">
            <a:avLst/>
          </a:prstGeom>
          <a:noFill/>
        </p:spPr>
        <p:txBody>
          <a:bodyPr wrap="square" rtlCol="0">
            <a:spAutoFit/>
          </a:bodyPr>
          <a:lstStyle/>
          <a:p>
            <a:pPr marL="6350" indent="-6350"/>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marL="6350" indent="-6350"/>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顔写真登録</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のページです　</a:t>
            </a:r>
            <a:endParaRPr lang="en-US" altLang="ja-JP" sz="2000" b="1" dirty="0">
              <a:latin typeface="Meiryo" charset="-128"/>
              <a:ea typeface="Meiryo" charset="-128"/>
              <a:cs typeface="Meiryo" charset="-128"/>
            </a:endParaRP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こちら</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をタップすると、</a:t>
            </a:r>
            <a:endParaRPr lang="en-US" altLang="ja-JP" sz="2000" b="1" spc="-16" dirty="0">
              <a:latin typeface="メイリオ" panose="020B0604030504040204" pitchFamily="50" charset="-128"/>
              <a:ea typeface="メイリオ" panose="020B0604030504040204" pitchFamily="50" charset="-128"/>
              <a:cs typeface="AoyagiKouzanFontT"/>
            </a:endParaRP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適正な写真</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の説明が</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ありますので確認しましょう</a:t>
            </a:r>
            <a:endParaRPr lang="en-US" altLang="ja-JP" sz="2000" b="1" dirty="0">
              <a:latin typeface="Meiryo" charset="-128"/>
              <a:ea typeface="Meiryo" charset="-128"/>
              <a:cs typeface="Meiryo" charset="-128"/>
            </a:endParaRPr>
          </a:p>
          <a:p>
            <a:pPr marL="6350" indent="-6350">
              <a:spcBef>
                <a:spcPts val="200"/>
              </a:spcBef>
            </a:pPr>
            <a:r>
              <a:rPr lang="ja-JP" altLang="en-US" sz="32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アップロードをタップ</a:t>
            </a:r>
            <a:endParaRPr lang="en-US" altLang="ja-JP" sz="2000" b="1" dirty="0">
              <a:latin typeface="Meiryo" charset="-128"/>
              <a:ea typeface="Meiryo" charset="-128"/>
              <a:cs typeface="Meiryo" charset="-128"/>
            </a:endParaRPr>
          </a:p>
          <a:p>
            <a:pPr marL="6350" indent="-6350">
              <a:spcBef>
                <a:spcPts val="200"/>
              </a:spcBef>
            </a:pPr>
            <a:r>
              <a:rPr lang="ja-JP" altLang="en-US" sz="32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撮影した写真を選択してタップ</a:t>
            </a:r>
            <a:endParaRPr lang="en-US" altLang="ja-JP" sz="2000" b="1" dirty="0">
              <a:latin typeface="Meiryo" charset="-128"/>
              <a:ea typeface="Meiryo" charset="-128"/>
              <a:cs typeface="Meiryo" charset="-128"/>
            </a:endParaRPr>
          </a:p>
          <a:p>
            <a:pPr marL="6350" indent="-6350">
              <a:spcBef>
                <a:spcPts val="200"/>
              </a:spcBef>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確認</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顔写真が登録されました</a:t>
            </a:r>
          </a:p>
        </p:txBody>
      </p:sp>
      <p:pic>
        <p:nvPicPr>
          <p:cNvPr id="4" name="図 3" descr="｢顔写真登録」のトップ画面の画像">
            <a:extLst>
              <a:ext uri="{FF2B5EF4-FFF2-40B4-BE49-F238E27FC236}">
                <a16:creationId xmlns:a16="http://schemas.microsoft.com/office/drawing/2014/main" id="{A940E294-7A29-4F94-944B-CCE4A07AB5C4}"/>
              </a:ext>
            </a:extLst>
          </p:cNvPr>
          <p:cNvPicPr>
            <a:picLocks noChangeAspect="1"/>
          </p:cNvPicPr>
          <p:nvPr/>
        </p:nvPicPr>
        <p:blipFill rotWithShape="1">
          <a:blip r:embed="rId12"/>
          <a:srcRect t="12201" b="19298"/>
          <a:stretch/>
        </p:blipFill>
        <p:spPr>
          <a:xfrm>
            <a:off x="4212668" y="1998767"/>
            <a:ext cx="1299437" cy="1927457"/>
          </a:xfrm>
          <a:prstGeom prst="rect">
            <a:avLst/>
          </a:prstGeom>
          <a:ln>
            <a:solidFill>
              <a:schemeClr val="tx1">
                <a:lumMod val="50000"/>
                <a:lumOff val="50000"/>
              </a:schemeClr>
            </a:solidFill>
          </a:ln>
        </p:spPr>
      </p:pic>
      <p:grpSp>
        <p:nvGrpSpPr>
          <p:cNvPr id="30" name="図形グループ 29"/>
          <p:cNvGrpSpPr/>
          <p:nvPr/>
        </p:nvGrpSpPr>
        <p:grpSpPr>
          <a:xfrm>
            <a:off x="5368234" y="5349193"/>
            <a:ext cx="296586" cy="293005"/>
            <a:chOff x="5101121" y="3995693"/>
            <a:chExt cx="296586" cy="293005"/>
          </a:xfrm>
        </p:grpSpPr>
        <p:sp>
          <p:nvSpPr>
            <p:cNvPr id="32" name="円/楕円 31"/>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図形グループ 40"/>
          <p:cNvGrpSpPr/>
          <p:nvPr/>
        </p:nvGrpSpPr>
        <p:grpSpPr>
          <a:xfrm>
            <a:off x="7556032" y="4203291"/>
            <a:ext cx="296586" cy="293005"/>
            <a:chOff x="4232441" y="3995693"/>
            <a:chExt cx="296586" cy="293005"/>
          </a:xfrm>
        </p:grpSpPr>
        <p:sp>
          <p:nvSpPr>
            <p:cNvPr id="44" name="円/楕円 4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47"/>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 name="図形グループ 48"/>
          <p:cNvGrpSpPr/>
          <p:nvPr/>
        </p:nvGrpSpPr>
        <p:grpSpPr>
          <a:xfrm>
            <a:off x="4559300" y="4754079"/>
            <a:ext cx="296586" cy="293005"/>
            <a:chOff x="3546641" y="3995693"/>
            <a:chExt cx="296586" cy="293005"/>
          </a:xfrm>
        </p:grpSpPr>
        <p:sp>
          <p:nvSpPr>
            <p:cNvPr id="50" name="円/楕円 4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図形グループ 54"/>
          <p:cNvGrpSpPr/>
          <p:nvPr/>
        </p:nvGrpSpPr>
        <p:grpSpPr>
          <a:xfrm>
            <a:off x="6518250" y="2490081"/>
            <a:ext cx="296587" cy="293005"/>
            <a:chOff x="2897417" y="3995693"/>
            <a:chExt cx="296587" cy="293005"/>
          </a:xfrm>
        </p:grpSpPr>
        <p:sp>
          <p:nvSpPr>
            <p:cNvPr id="56" name="円/楕円 5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198870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hidden="1">
            <a:extLst>
              <a:ext uri="{FF2B5EF4-FFF2-40B4-BE49-F238E27FC236}">
                <a16:creationId xmlns:a16="http://schemas.microsoft.com/office/drawing/2014/main" id="{5CD18192-23AF-4F80-943B-215C9C3131A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52" name="think-cell スライド" r:id="rId5" imgW="554" imgH="551" progId="TCLayout.ActiveDocument.1">
                  <p:embed/>
                </p:oleObj>
              </mc:Choice>
              <mc:Fallback>
                <p:oleObj name="think-cell スライド" r:id="rId5" imgW="554" imgH="551" progId="TCLayout.ActiveDocument.1">
                  <p:embed/>
                  <p:pic>
                    <p:nvPicPr>
                      <p:cNvPr id="10" name="オブジェクト 9" hidden="1">
                        <a:extLst>
                          <a:ext uri="{FF2B5EF4-FFF2-40B4-BE49-F238E27FC236}">
                            <a16:creationId xmlns:a16="http://schemas.microsoft.com/office/drawing/2014/main" id="{5CD18192-23AF-4F80-943B-215C9C3131A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86365" y="526388"/>
            <a:ext cx="4288353" cy="547842"/>
          </a:xfrm>
        </p:spPr>
        <p:txBody>
          <a:bodyPr vert="horz" wrap="none">
            <a:spAutoFit/>
          </a:bodyPr>
          <a:lstStyle/>
          <a:p>
            <a:r>
              <a:rPr lang="ja-JP" altLang="en-US" dirty="0"/>
              <a:t>顔写真の登録のしかた</a:t>
            </a:r>
          </a:p>
        </p:txBody>
      </p:sp>
      <p:sp>
        <p:nvSpPr>
          <p:cNvPr id="8" name="Title Placeholder 1"/>
          <p:cNvSpPr txBox="1">
            <a:spLocks/>
          </p:cNvSpPr>
          <p:nvPr/>
        </p:nvSpPr>
        <p:spPr>
          <a:xfrm>
            <a:off x="505100" y="505100"/>
            <a:ext cx="1079142"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3-D</a:t>
            </a:r>
            <a:endParaRPr lang="en-US" sz="3600" dirty="0">
              <a:solidFill>
                <a:srgbClr val="009650"/>
              </a:solidFill>
            </a:endParaRPr>
          </a:p>
        </p:txBody>
      </p:sp>
      <p:sp>
        <p:nvSpPr>
          <p:cNvPr id="36" name="テキスト ボックス 35">
            <a:extLst>
              <a:ext uri="{FF2B5EF4-FFF2-40B4-BE49-F238E27FC236}">
                <a16:creationId xmlns:a16="http://schemas.microsoft.com/office/drawing/2014/main" id="{258AA608-ED70-4C23-80E3-EEA25C2F5B3F}"/>
              </a:ext>
            </a:extLst>
          </p:cNvPr>
          <p:cNvSpPr txBox="1"/>
          <p:nvPr/>
        </p:nvSpPr>
        <p:spPr>
          <a:xfrm>
            <a:off x="527092" y="1450630"/>
            <a:ext cx="3576038" cy="3359894"/>
          </a:xfrm>
          <a:prstGeom prst="rect">
            <a:avLst/>
          </a:prstGeom>
          <a:noFill/>
        </p:spPr>
        <p:txBody>
          <a:bodyPr wrap="square" rtlCol="0">
            <a:spAutoFit/>
          </a:bodyPr>
          <a:lstStyle/>
          <a:p>
            <a:pPr marL="6350" indent="-6350"/>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pPr marL="6350" indent="-6350"/>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顔写真登録確認</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の</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ページです　</a:t>
            </a:r>
            <a:endParaRPr lang="en-US" altLang="ja-JP" sz="2000" b="1" dirty="0">
              <a:latin typeface="Meiryo" charset="-128"/>
              <a:ea typeface="Meiryo" charset="-128"/>
              <a:cs typeface="Meiryo" charset="-128"/>
            </a:endParaRPr>
          </a:p>
          <a:p>
            <a:pPr marL="6350" indent="-635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アップロードされた</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写真が正しいか</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確認しましょう</a:t>
            </a:r>
            <a:endParaRPr lang="en-US" altLang="ja-JP" sz="2000" b="1" dirty="0">
              <a:latin typeface="Meiryo" charset="-128"/>
              <a:ea typeface="Meiryo" charset="-128"/>
              <a:cs typeface="Meiryo" charset="-128"/>
            </a:endParaRPr>
          </a:p>
          <a:p>
            <a:pPr marL="6350" indent="-6350">
              <a:spcBef>
                <a:spcPts val="200"/>
              </a:spcBef>
            </a:pPr>
            <a:r>
              <a:rPr lang="ja-JP" altLang="en-US" sz="3200" b="1" dirty="0">
                <a:solidFill>
                  <a:srgbClr val="009650"/>
                </a:solidFill>
                <a:latin typeface="Meiryo" charset="-128"/>
                <a:ea typeface="Meiryo" charset="-128"/>
                <a:cs typeface="Meiryo" charset="-128"/>
              </a:rPr>
              <a:t>❻</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確認事項をチェックし、</a:t>
            </a:r>
            <a:r>
              <a:rPr lang="en-US" altLang="ja-JP" sz="2000" b="1" spc="-16" dirty="0">
                <a:latin typeface="メイリオ" panose="020B0604030504040204" pitchFamily="50" charset="-128"/>
                <a:ea typeface="メイリオ" panose="020B0604030504040204" pitchFamily="50" charset="-128"/>
                <a:cs typeface="AoyagiKouzanFontT"/>
              </a:rPr>
              <a:t> </a:t>
            </a: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登録</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p:txBody>
      </p:sp>
      <p:pic>
        <p:nvPicPr>
          <p:cNvPr id="13" name="図 12" descr="確認事項のチェック箇所、下部に｢登録」ボタンが表示された画面の画像">
            <a:extLst>
              <a:ext uri="{FF2B5EF4-FFF2-40B4-BE49-F238E27FC236}">
                <a16:creationId xmlns:a16="http://schemas.microsoft.com/office/drawing/2014/main" id="{891EDFAB-041D-454A-8371-CD0E5CBECEB3}"/>
              </a:ext>
            </a:extLst>
          </p:cNvPr>
          <p:cNvPicPr>
            <a:picLocks noChangeAspect="1"/>
          </p:cNvPicPr>
          <p:nvPr/>
        </p:nvPicPr>
        <p:blipFill rotWithShape="1">
          <a:blip r:embed="rId7"/>
          <a:srcRect t="24801" b="11083"/>
          <a:stretch/>
        </p:blipFill>
        <p:spPr>
          <a:xfrm>
            <a:off x="6380031" y="1995042"/>
            <a:ext cx="1822622" cy="2530416"/>
          </a:xfrm>
          <a:prstGeom prst="rect">
            <a:avLst/>
          </a:prstGeom>
          <a:ln>
            <a:solidFill>
              <a:schemeClr val="tx1">
                <a:lumMod val="50000"/>
                <a:lumOff val="50000"/>
              </a:schemeClr>
            </a:solidFill>
          </a:ln>
        </p:spPr>
      </p:pic>
      <p:sp>
        <p:nvSpPr>
          <p:cNvPr id="41" name="正方形/長方形 40">
            <a:extLst>
              <a:ext uri="{FF2B5EF4-FFF2-40B4-BE49-F238E27FC236}">
                <a16:creationId xmlns:a16="http://schemas.microsoft.com/office/drawing/2014/main" id="{A5013457-D7CD-4FFD-AE79-E5E804AE4E86}"/>
              </a:ext>
            </a:extLst>
          </p:cNvPr>
          <p:cNvSpPr/>
          <p:nvPr/>
        </p:nvSpPr>
        <p:spPr>
          <a:xfrm>
            <a:off x="6380031" y="2400087"/>
            <a:ext cx="1822621" cy="1152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正方形/長方形 49">
            <a:extLst>
              <a:ext uri="{FF2B5EF4-FFF2-40B4-BE49-F238E27FC236}">
                <a16:creationId xmlns:a16="http://schemas.microsoft.com/office/drawing/2014/main" id="{DB1C24BE-E3FB-4ED6-84D8-C384251C564B}"/>
              </a:ext>
            </a:extLst>
          </p:cNvPr>
          <p:cNvSpPr/>
          <p:nvPr/>
        </p:nvSpPr>
        <p:spPr>
          <a:xfrm>
            <a:off x="6380031" y="3886602"/>
            <a:ext cx="1822621" cy="400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図形グループ 17"/>
          <p:cNvGrpSpPr/>
          <p:nvPr/>
        </p:nvGrpSpPr>
        <p:grpSpPr>
          <a:xfrm>
            <a:off x="8064280" y="2259199"/>
            <a:ext cx="296586" cy="293005"/>
            <a:chOff x="6801905" y="3995693"/>
            <a:chExt cx="296586" cy="293005"/>
          </a:xfrm>
        </p:grpSpPr>
        <p:sp>
          <p:nvSpPr>
            <p:cNvPr id="19" name="円/楕円 18"/>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 descr="下部に顔写真見本が表示された｢顔写真登録確認」の画面の画像">
            <a:extLst>
              <a:ext uri="{FF2B5EF4-FFF2-40B4-BE49-F238E27FC236}">
                <a16:creationId xmlns:a16="http://schemas.microsoft.com/office/drawing/2014/main" id="{A394A515-A8CA-49B3-A2E0-BD47C1D14BAA}"/>
              </a:ext>
            </a:extLst>
          </p:cNvPr>
          <p:cNvGrpSpPr/>
          <p:nvPr/>
        </p:nvGrpSpPr>
        <p:grpSpPr>
          <a:xfrm>
            <a:off x="4053086" y="1852551"/>
            <a:ext cx="1983084" cy="3745465"/>
            <a:chOff x="4053086" y="1852551"/>
            <a:chExt cx="1983084" cy="3745465"/>
          </a:xfrm>
        </p:grpSpPr>
        <p:pic>
          <p:nvPicPr>
            <p:cNvPr id="9" name="図 8" descr="テキスト&#10;&#10;中程度の精度で自動的に生成された説明">
              <a:extLst>
                <a:ext uri="{FF2B5EF4-FFF2-40B4-BE49-F238E27FC236}">
                  <a16:creationId xmlns:a16="http://schemas.microsoft.com/office/drawing/2014/main" id="{50E175AA-2668-4A1B-BFE5-356198AEF2ED}"/>
                </a:ext>
              </a:extLst>
            </p:cNvPr>
            <p:cNvPicPr>
              <a:picLocks noChangeAspect="1"/>
            </p:cNvPicPr>
            <p:nvPr/>
          </p:nvPicPr>
          <p:blipFill rotWithShape="1">
            <a:blip r:embed="rId8"/>
            <a:srcRect t="11151" b="30782"/>
            <a:stretch/>
          </p:blipFill>
          <p:spPr>
            <a:xfrm>
              <a:off x="4212633" y="2040437"/>
              <a:ext cx="1822622" cy="2291670"/>
            </a:xfrm>
            <a:prstGeom prst="rect">
              <a:avLst/>
            </a:prstGeom>
          </p:spPr>
        </p:pic>
        <p:pic>
          <p:nvPicPr>
            <p:cNvPr id="37" name="図 36">
              <a:extLst>
                <a:ext uri="{FF2B5EF4-FFF2-40B4-BE49-F238E27FC236}">
                  <a16:creationId xmlns:a16="http://schemas.microsoft.com/office/drawing/2014/main" id="{83FD9B8F-61C3-4C98-835D-2E930AE67147}"/>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4702617" y="4365092"/>
              <a:ext cx="842653" cy="1176734"/>
            </a:xfrm>
            <a:prstGeom prst="rect">
              <a:avLst/>
            </a:prstGeom>
          </p:spPr>
        </p:pic>
        <p:sp>
          <p:nvSpPr>
            <p:cNvPr id="4" name="正方形/長方形 3"/>
            <p:cNvSpPr/>
            <p:nvPr/>
          </p:nvSpPr>
          <p:spPr>
            <a:xfrm>
              <a:off x="4200170" y="1998016"/>
              <a:ext cx="1836000" cy="36000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図形グループ 20"/>
            <p:cNvGrpSpPr/>
            <p:nvPr/>
          </p:nvGrpSpPr>
          <p:grpSpPr>
            <a:xfrm>
              <a:off x="4053086" y="1852551"/>
              <a:ext cx="296586" cy="293005"/>
              <a:chOff x="5878361" y="3995693"/>
              <a:chExt cx="296586" cy="293005"/>
            </a:xfrm>
          </p:grpSpPr>
          <p:sp>
            <p:nvSpPr>
              <p:cNvPr id="22" name="円/楕円 21"/>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25678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8E0C300B-6AA8-403C-ADD5-5ECD325C27BF}"/>
              </a:ext>
            </a:extLst>
          </p:cNvPr>
          <p:cNvGraphicFramePr>
            <a:graphicFrameLocks noChangeAspect="1"/>
          </p:cNvGraphicFramePr>
          <p:nvPr>
            <p:custDataLst>
              <p:tags r:id="rId2"/>
            </p:custDataLst>
            <p:extLst>
              <p:ext uri="{D42A27DB-BD31-4B8C-83A1-F6EECF244321}">
                <p14:modId xmlns:p14="http://schemas.microsoft.com/office/powerpoint/2010/main" val="1786348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76"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図 4" descr="「申請情報登録」画面の画像">
            <a:extLst>
              <a:ext uri="{FF2B5EF4-FFF2-40B4-BE49-F238E27FC236}">
                <a16:creationId xmlns:a16="http://schemas.microsoft.com/office/drawing/2014/main" id="{466328B0-6148-4513-BB9A-E112DB55E519}"/>
              </a:ext>
            </a:extLst>
          </p:cNvPr>
          <p:cNvPicPr>
            <a:picLocks noChangeAspect="1"/>
          </p:cNvPicPr>
          <p:nvPr/>
        </p:nvPicPr>
        <p:blipFill rotWithShape="1">
          <a:blip r:embed="rId7"/>
          <a:srcRect t="11649" b="11649"/>
          <a:stretch/>
        </p:blipFill>
        <p:spPr>
          <a:xfrm>
            <a:off x="2955985" y="2002145"/>
            <a:ext cx="1836377" cy="3049941"/>
          </a:xfrm>
          <a:prstGeom prst="rect">
            <a:avLst/>
          </a:prstGeom>
          <a:ln>
            <a:solidFill>
              <a:schemeClr val="tx1">
                <a:lumMod val="50000"/>
                <a:lumOff val="50000"/>
              </a:schemeClr>
            </a:solidFill>
          </a:ln>
        </p:spPr>
      </p:pic>
      <p:sp>
        <p:nvSpPr>
          <p:cNvPr id="2" name="タイトル 1"/>
          <p:cNvSpPr>
            <a:spLocks noGrp="1"/>
          </p:cNvSpPr>
          <p:nvPr>
            <p:ph type="ctrTitle"/>
          </p:nvPr>
        </p:nvSpPr>
        <p:spPr>
          <a:xfrm>
            <a:off x="1760425" y="520545"/>
            <a:ext cx="4698722" cy="547842"/>
          </a:xfrm>
        </p:spPr>
        <p:txBody>
          <a:bodyPr vert="horz" wrap="none">
            <a:spAutoFit/>
          </a:bodyPr>
          <a:lstStyle/>
          <a:p>
            <a:r>
              <a:rPr lang="ja-JP" altLang="en-US" dirty="0"/>
              <a:t>申請情報の登録のしかた</a:t>
            </a:r>
          </a:p>
        </p:txBody>
      </p:sp>
      <p:sp>
        <p:nvSpPr>
          <p:cNvPr id="3" name="サブタイトル 2"/>
          <p:cNvSpPr>
            <a:spLocks noGrp="1"/>
          </p:cNvSpPr>
          <p:nvPr>
            <p:ph type="subTitle" idx="4294967295"/>
          </p:nvPr>
        </p:nvSpPr>
        <p:spPr>
          <a:xfrm>
            <a:off x="347494" y="1422037"/>
            <a:ext cx="8374205" cy="1340236"/>
          </a:xfrm>
        </p:spPr>
        <p:txBody>
          <a:bodyPr>
            <a:noAutofit/>
          </a:bodyPr>
          <a:lstStyle/>
          <a:p>
            <a:r>
              <a:rPr lang="ja-JP" altLang="en-US" sz="2400" dirty="0"/>
              <a:t>「申請情報登録</a:t>
            </a:r>
            <a:r>
              <a:rPr lang="ja-JP" altLang="en-US" sz="2400" spc="-1000" dirty="0"/>
              <a:t>」</a:t>
            </a:r>
            <a:r>
              <a:rPr lang="ja-JP" altLang="en-US" sz="2400" dirty="0"/>
              <a:t>のページで</a:t>
            </a:r>
            <a:r>
              <a:rPr lang="ja-JP" altLang="en-US" sz="2400" spc="-1000" dirty="0"/>
              <a:t>、</a:t>
            </a:r>
            <a:r>
              <a:rPr lang="ja-JP" altLang="en-US" sz="2400" dirty="0"/>
              <a:t>必要事項を登録しましょう。</a:t>
            </a:r>
          </a:p>
        </p:txBody>
      </p:sp>
      <p:sp>
        <p:nvSpPr>
          <p:cNvPr id="8" name="Title Placeholder 1"/>
          <p:cNvSpPr txBox="1">
            <a:spLocks/>
          </p:cNvSpPr>
          <p:nvPr/>
        </p:nvSpPr>
        <p:spPr>
          <a:xfrm>
            <a:off x="505100" y="505100"/>
            <a:ext cx="1080000" cy="5472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3-E</a:t>
            </a:r>
            <a:endParaRPr lang="en-US" sz="3600" dirty="0">
              <a:solidFill>
                <a:srgbClr val="009650"/>
              </a:solidFill>
            </a:endParaRPr>
          </a:p>
        </p:txBody>
      </p:sp>
      <p:sp>
        <p:nvSpPr>
          <p:cNvPr id="34" name="テキスト ボックス 33"/>
          <p:cNvSpPr txBox="1"/>
          <p:nvPr/>
        </p:nvSpPr>
        <p:spPr>
          <a:xfrm>
            <a:off x="256140" y="1815498"/>
            <a:ext cx="2475358" cy="3231654"/>
          </a:xfrm>
          <a:prstGeom prst="rect">
            <a:avLst/>
          </a:prstGeom>
          <a:noFill/>
        </p:spPr>
        <p:txBody>
          <a:bodyPr wrap="square" rtlCol="0">
            <a:spAutoFit/>
          </a:bodyPr>
          <a:lstStyle/>
          <a:p>
            <a:pPr marL="6350" indent="263525"/>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263525"/>
            <a:r>
              <a:rPr lang="ja-JP" altLang="en-US" sz="2000" b="1" dirty="0">
                <a:latin typeface="Meiryo" charset="-128"/>
                <a:ea typeface="Meiryo" charset="-128"/>
                <a:cs typeface="Meiryo" charset="-128"/>
              </a:rPr>
              <a:t>生年月日の選択</a:t>
            </a:r>
            <a:endParaRPr lang="en-US" altLang="ja-JP" sz="2000" b="1" dirty="0">
              <a:latin typeface="Meiryo" charset="-128"/>
              <a:ea typeface="Meiryo" charset="-128"/>
              <a:cs typeface="Meiryo" charset="-128"/>
            </a:endParaRPr>
          </a:p>
          <a:p>
            <a:pPr marL="6350" indent="263525">
              <a:buClr>
                <a:srgbClr val="009650"/>
              </a:buClr>
              <a:buFont typeface="Wingdings" panose="05000000000000000000" pitchFamily="2" charset="2"/>
              <a:buChar char="l"/>
            </a:pPr>
            <a:r>
              <a:rPr lang="ja-JP" altLang="en-US" sz="2000" b="1" dirty="0">
                <a:latin typeface="Meiryo" charset="-128"/>
                <a:ea typeface="Meiryo" charset="-128"/>
                <a:cs typeface="Meiryo" charset="-128"/>
              </a:rPr>
              <a:t>電子証明書の</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　発行希望有無の</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　確認</a:t>
            </a:r>
            <a:endParaRPr lang="en-US" altLang="ja-JP" sz="2000" b="1" dirty="0">
              <a:latin typeface="Meiryo" charset="-128"/>
              <a:ea typeface="Meiryo" charset="-128"/>
              <a:cs typeface="Meiryo" charset="-128"/>
            </a:endParaRPr>
          </a:p>
          <a:p>
            <a:pPr marL="6350" indent="263525">
              <a:buClr>
                <a:srgbClr val="009650"/>
              </a:buClr>
              <a:buFont typeface="Wingdings" panose="05000000000000000000" pitchFamily="2" charset="2"/>
              <a:buChar char="l"/>
            </a:pPr>
            <a:r>
              <a:rPr lang="ja-JP" altLang="en-US" sz="2000" b="1" dirty="0">
                <a:latin typeface="Meiryo" charset="-128"/>
                <a:ea typeface="Meiryo" charset="-128"/>
                <a:cs typeface="Meiryo" charset="-128"/>
              </a:rPr>
              <a:t>氏名点字の</a:t>
            </a:r>
            <a:endParaRPr lang="en-US" altLang="ja-JP" sz="2000" b="1" dirty="0">
              <a:latin typeface="Meiryo" charset="-128"/>
              <a:ea typeface="Meiryo" charset="-128"/>
              <a:cs typeface="Meiryo" charset="-128"/>
            </a:endParaRPr>
          </a:p>
          <a:p>
            <a:pPr marL="6350">
              <a:buClr>
                <a:srgbClr val="009650"/>
              </a:buClr>
            </a:pPr>
            <a:r>
              <a:rPr lang="ja-JP" altLang="en-US" sz="2000" b="1" dirty="0">
                <a:latin typeface="Meiryo" charset="-128"/>
                <a:ea typeface="Meiryo" charset="-128"/>
                <a:cs typeface="Meiryo" charset="-128"/>
              </a:rPr>
              <a:t>　希望有無を確認</a:t>
            </a:r>
            <a:endParaRPr lang="en-US" altLang="ja-JP" sz="2000" b="1" dirty="0">
              <a:latin typeface="Meiryo" charset="-128"/>
              <a:ea typeface="Meiryo" charset="-128"/>
              <a:cs typeface="Meiryo" charset="-128"/>
            </a:endParaRPr>
          </a:p>
          <a:p>
            <a:pPr marL="6350" indent="263525">
              <a:buClr>
                <a:srgbClr val="009650"/>
              </a:buClr>
            </a:pPr>
            <a:r>
              <a:rPr lang="ja-JP" altLang="en-US" sz="3200" b="1" dirty="0">
                <a:solidFill>
                  <a:srgbClr val="009650"/>
                </a:solidFill>
                <a:latin typeface="Meiryo" charset="-128"/>
                <a:ea typeface="Meiryo" charset="-128"/>
                <a:cs typeface="Meiryo" charset="-128"/>
              </a:rPr>
              <a:t>❷</a:t>
            </a:r>
            <a:r>
              <a:rPr lang="ja-JP" altLang="en-US" sz="2000" b="1" dirty="0">
                <a:solidFill>
                  <a:srgbClr val="009650"/>
                </a:solidFill>
                <a:latin typeface="Meiryo" charset="-128"/>
                <a:ea typeface="Meiryo" charset="-128"/>
                <a:cs typeface="Meiryo" charset="-128"/>
              </a:rPr>
              <a:t> </a:t>
            </a:r>
            <a:endParaRPr lang="en-US" altLang="ja-JP" sz="2000" b="1" dirty="0">
              <a:solidFill>
                <a:srgbClr val="009650"/>
              </a:solidFill>
              <a:latin typeface="Meiryo" charset="-128"/>
              <a:ea typeface="Meiryo" charset="-128"/>
              <a:cs typeface="Meiryo" charset="-128"/>
            </a:endParaRPr>
          </a:p>
          <a:p>
            <a:pPr marL="6350" indent="263525">
              <a:buClr>
                <a:srgbClr val="009650"/>
              </a:buClr>
            </a:pPr>
            <a:r>
              <a:rPr lang="ja-JP" altLang="en-US" sz="2000" b="1" dirty="0">
                <a:latin typeface="Meiryo" charset="-128"/>
                <a:ea typeface="Meiryo" charset="-128"/>
                <a:cs typeface="Meiryo" charset="-128"/>
              </a:rPr>
              <a:t>確認をタップ</a:t>
            </a:r>
            <a:endParaRPr lang="en-US" altLang="ja-JP" sz="2000" b="1" dirty="0">
              <a:latin typeface="Meiryo" charset="-128"/>
              <a:ea typeface="Meiryo" charset="-128"/>
              <a:cs typeface="Meiryo" charset="-128"/>
            </a:endParaRPr>
          </a:p>
        </p:txBody>
      </p:sp>
      <p:sp>
        <p:nvSpPr>
          <p:cNvPr id="4" name="正方形/長方形 3"/>
          <p:cNvSpPr/>
          <p:nvPr/>
        </p:nvSpPr>
        <p:spPr>
          <a:xfrm>
            <a:off x="3792829" y="3434986"/>
            <a:ext cx="1839600" cy="277200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descr="「申請情報登録」で、「生年月日の選択」ボタン、「電子証明書の発行希望有無の確認」ボタン、「氏名点字の希望有無の確認」ボタンが表示された画面の画像">
            <a:extLst>
              <a:ext uri="{FF2B5EF4-FFF2-40B4-BE49-F238E27FC236}">
                <a16:creationId xmlns:a16="http://schemas.microsoft.com/office/drawing/2014/main" id="{7DA3AA58-E32C-4E65-93BA-448729FE32B2}"/>
              </a:ext>
            </a:extLst>
          </p:cNvPr>
          <p:cNvGrpSpPr/>
          <p:nvPr/>
        </p:nvGrpSpPr>
        <p:grpSpPr>
          <a:xfrm>
            <a:off x="3805852" y="3487339"/>
            <a:ext cx="1829306" cy="2628940"/>
            <a:chOff x="1258230" y="2953021"/>
            <a:chExt cx="1820061" cy="2615653"/>
          </a:xfrm>
        </p:grpSpPr>
        <p:pic>
          <p:nvPicPr>
            <p:cNvPr id="14" name="図 13" descr="グラフィカル ユーザー インターフェイス, テキスト, アプリケーション&#10;&#10;自動的に生成された説明">
              <a:extLst>
                <a:ext uri="{FF2B5EF4-FFF2-40B4-BE49-F238E27FC236}">
                  <a16:creationId xmlns:a16="http://schemas.microsoft.com/office/drawing/2014/main" id="{9CDEFB40-C668-460D-8E7F-982B63EB4FF5}"/>
                </a:ext>
              </a:extLst>
            </p:cNvPr>
            <p:cNvPicPr>
              <a:picLocks noChangeAspect="1"/>
            </p:cNvPicPr>
            <p:nvPr/>
          </p:nvPicPr>
          <p:blipFill rotWithShape="1">
            <a:blip r:embed="rId8"/>
            <a:srcRect t="12201" b="21208"/>
            <a:stretch/>
          </p:blipFill>
          <p:spPr>
            <a:xfrm>
              <a:off x="1284289" y="2953021"/>
              <a:ext cx="1794002" cy="2586811"/>
            </a:xfrm>
            <a:prstGeom prst="rect">
              <a:avLst/>
            </a:prstGeom>
          </p:spPr>
        </p:pic>
        <p:sp>
          <p:nvSpPr>
            <p:cNvPr id="10" name="object 5"/>
            <p:cNvSpPr/>
            <p:nvPr/>
          </p:nvSpPr>
          <p:spPr>
            <a:xfrm>
              <a:off x="1258230" y="4940052"/>
              <a:ext cx="1799844" cy="628622"/>
            </a:xfrm>
            <a:prstGeom prst="rect">
              <a:avLst/>
            </a:prstGeom>
            <a:blipFill>
              <a:blip r:embed="rId9" cstate="print"/>
              <a:stretch>
                <a:fillRect t="-292431" b="-20243"/>
              </a:stretch>
            </a:blipFill>
          </p:spPr>
          <p:txBody>
            <a:bodyPr wrap="square" lIns="0" tIns="0" rIns="0" bIns="0" rtlCol="0"/>
            <a:lstStyle/>
            <a:p>
              <a:endParaRPr dirty="0"/>
            </a:p>
          </p:txBody>
        </p:sp>
      </p:grpSp>
      <p:sp>
        <p:nvSpPr>
          <p:cNvPr id="49" name="正方形/長方形 48">
            <a:extLst>
              <a:ext uri="{FF2B5EF4-FFF2-40B4-BE49-F238E27FC236}">
                <a16:creationId xmlns:a16="http://schemas.microsoft.com/office/drawing/2014/main" id="{DFD8385B-EA46-4F32-BFE3-CA18B02126F4}"/>
              </a:ext>
            </a:extLst>
          </p:cNvPr>
          <p:cNvSpPr/>
          <p:nvPr/>
        </p:nvSpPr>
        <p:spPr>
          <a:xfrm>
            <a:off x="3821429" y="5687861"/>
            <a:ext cx="1764000" cy="39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0BF7EBE1-B024-4AD2-AB18-95B1C7860591}"/>
              </a:ext>
            </a:extLst>
          </p:cNvPr>
          <p:cNvSpPr/>
          <p:nvPr/>
        </p:nvSpPr>
        <p:spPr>
          <a:xfrm>
            <a:off x="3856122" y="3487532"/>
            <a:ext cx="1721901" cy="12376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descr="「電子証明書の発行希望有無の確認」ボタンを押すと表示される「電子証明書発行希望有無」画面の画像">
            <a:extLst>
              <a:ext uri="{FF2B5EF4-FFF2-40B4-BE49-F238E27FC236}">
                <a16:creationId xmlns:a16="http://schemas.microsoft.com/office/drawing/2014/main" id="{8A85473F-053C-418C-9ECF-8BE91F1CEAF3}"/>
              </a:ext>
            </a:extLst>
          </p:cNvPr>
          <p:cNvPicPr>
            <a:picLocks noChangeAspect="1"/>
          </p:cNvPicPr>
          <p:nvPr/>
        </p:nvPicPr>
        <p:blipFill rotWithShape="1">
          <a:blip r:embed="rId10"/>
          <a:srcRect t="8198" b="44730"/>
          <a:stretch/>
        </p:blipFill>
        <p:spPr>
          <a:xfrm>
            <a:off x="6521064" y="1995013"/>
            <a:ext cx="2011589" cy="2050315"/>
          </a:xfrm>
          <a:prstGeom prst="rect">
            <a:avLst/>
          </a:prstGeom>
          <a:ln>
            <a:solidFill>
              <a:schemeClr val="tx1">
                <a:lumMod val="50000"/>
                <a:lumOff val="50000"/>
              </a:schemeClr>
            </a:solidFill>
          </a:ln>
        </p:spPr>
      </p:pic>
      <p:pic>
        <p:nvPicPr>
          <p:cNvPr id="23" name="図 22" descr="「氏名点字の希望有無の確認」ボタンを押すと表示される「点字有無」画面の画像">
            <a:extLst>
              <a:ext uri="{FF2B5EF4-FFF2-40B4-BE49-F238E27FC236}">
                <a16:creationId xmlns:a16="http://schemas.microsoft.com/office/drawing/2014/main" id="{87868EF4-D480-4E14-9A73-B868190CDE5F}"/>
              </a:ext>
            </a:extLst>
          </p:cNvPr>
          <p:cNvPicPr>
            <a:picLocks noChangeAspect="1"/>
          </p:cNvPicPr>
          <p:nvPr/>
        </p:nvPicPr>
        <p:blipFill rotWithShape="1">
          <a:blip r:embed="rId11"/>
          <a:srcRect t="25850" b="39135"/>
          <a:stretch/>
        </p:blipFill>
        <p:spPr>
          <a:xfrm>
            <a:off x="6557930" y="4633692"/>
            <a:ext cx="1974278" cy="1496873"/>
          </a:xfrm>
          <a:prstGeom prst="rect">
            <a:avLst/>
          </a:prstGeom>
          <a:ln>
            <a:solidFill>
              <a:schemeClr val="tx1">
                <a:lumMod val="50000"/>
                <a:lumOff val="50000"/>
              </a:schemeClr>
            </a:solidFill>
          </a:ln>
        </p:spPr>
      </p:pic>
      <p:cxnSp>
        <p:nvCxnSpPr>
          <p:cNvPr id="46" name="コネクタ: カギ線 45">
            <a:extLst>
              <a:ext uri="{FF2B5EF4-FFF2-40B4-BE49-F238E27FC236}">
                <a16:creationId xmlns:a16="http://schemas.microsoft.com/office/drawing/2014/main" id="{421DA5B2-7C16-4117-9B0F-04F0C9C03DA3}"/>
              </a:ext>
            </a:extLst>
          </p:cNvPr>
          <p:cNvCxnSpPr>
            <a:cxnSpLocks/>
          </p:cNvCxnSpPr>
          <p:nvPr/>
        </p:nvCxnSpPr>
        <p:spPr>
          <a:xfrm flipV="1">
            <a:off x="5602415" y="3356992"/>
            <a:ext cx="936000" cy="1540169"/>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コネクタ: カギ線 60">
            <a:extLst>
              <a:ext uri="{FF2B5EF4-FFF2-40B4-BE49-F238E27FC236}">
                <a16:creationId xmlns:a16="http://schemas.microsoft.com/office/drawing/2014/main" id="{5AC4C631-2EE2-439F-B52B-8C585E910BCE}"/>
              </a:ext>
            </a:extLst>
          </p:cNvPr>
          <p:cNvCxnSpPr>
            <a:cxnSpLocks/>
          </p:cNvCxnSpPr>
          <p:nvPr/>
        </p:nvCxnSpPr>
        <p:spPr>
          <a:xfrm>
            <a:off x="5602415" y="5229200"/>
            <a:ext cx="936000" cy="614269"/>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7" name="図形グループ 36"/>
          <p:cNvGrpSpPr/>
          <p:nvPr/>
        </p:nvGrpSpPr>
        <p:grpSpPr>
          <a:xfrm>
            <a:off x="5448796" y="5536282"/>
            <a:ext cx="296586" cy="293005"/>
            <a:chOff x="3546641" y="3995693"/>
            <a:chExt cx="296586" cy="293005"/>
          </a:xfrm>
        </p:grpSpPr>
        <p:sp>
          <p:nvSpPr>
            <p:cNvPr id="38" name="円/楕円 3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図形グループ 39"/>
          <p:cNvGrpSpPr/>
          <p:nvPr/>
        </p:nvGrpSpPr>
        <p:grpSpPr>
          <a:xfrm>
            <a:off x="5434779" y="3335241"/>
            <a:ext cx="296587" cy="293005"/>
            <a:chOff x="2897417" y="3995693"/>
            <a:chExt cx="296587" cy="293005"/>
          </a:xfrm>
        </p:grpSpPr>
        <p:sp>
          <p:nvSpPr>
            <p:cNvPr id="41" name="円/楕円 4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527294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8E0C300B-6AA8-403C-ADD5-5ECD325C27B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99" name="think-cell スライド" r:id="rId5" imgW="554" imgH="551" progId="TCLayout.ActiveDocument.1">
                  <p:embed/>
                </p:oleObj>
              </mc:Choice>
              <mc:Fallback>
                <p:oleObj name="think-cell スライド" r:id="rId5" imgW="554" imgH="551" progId="TCLayout.ActiveDocument.1">
                  <p:embed/>
                  <p:pic>
                    <p:nvPicPr>
                      <p:cNvPr id="12" name="オブジェクト 11" hidden="1">
                        <a:extLst>
                          <a:ext uri="{FF2B5EF4-FFF2-40B4-BE49-F238E27FC236}">
                            <a16:creationId xmlns:a16="http://schemas.microsoft.com/office/drawing/2014/main" id="{8E0C300B-6AA8-403C-ADD5-5ECD325C27B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0425" y="520545"/>
            <a:ext cx="4698722" cy="547842"/>
          </a:xfrm>
        </p:spPr>
        <p:txBody>
          <a:bodyPr vert="horz" wrap="none">
            <a:spAutoFit/>
          </a:bodyPr>
          <a:lstStyle/>
          <a:p>
            <a:r>
              <a:rPr lang="ja-JP" altLang="en-US" dirty="0"/>
              <a:t>申請情報の登録のしかた</a:t>
            </a:r>
          </a:p>
        </p:txBody>
      </p:sp>
      <p:sp>
        <p:nvSpPr>
          <p:cNvPr id="8" name="Title Placeholder 1"/>
          <p:cNvSpPr txBox="1">
            <a:spLocks/>
          </p:cNvSpPr>
          <p:nvPr/>
        </p:nvSpPr>
        <p:spPr>
          <a:xfrm>
            <a:off x="498120" y="519496"/>
            <a:ext cx="1080000" cy="5472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3-E</a:t>
            </a:r>
            <a:endParaRPr lang="en-US" sz="3600" dirty="0">
              <a:solidFill>
                <a:srgbClr val="009650"/>
              </a:solidFill>
            </a:endParaRPr>
          </a:p>
        </p:txBody>
      </p:sp>
      <p:pic>
        <p:nvPicPr>
          <p:cNvPr id="6" name="図 5" descr="「申請情報登録確認」画面の画像">
            <a:extLst>
              <a:ext uri="{FF2B5EF4-FFF2-40B4-BE49-F238E27FC236}">
                <a16:creationId xmlns:a16="http://schemas.microsoft.com/office/drawing/2014/main" id="{8EEB0978-97E2-4C0B-A30E-4228D4202ADC}"/>
              </a:ext>
            </a:extLst>
          </p:cNvPr>
          <p:cNvPicPr>
            <a:picLocks noChangeAspect="1"/>
          </p:cNvPicPr>
          <p:nvPr/>
        </p:nvPicPr>
        <p:blipFill rotWithShape="1">
          <a:blip r:embed="rId7"/>
          <a:srcRect t="12201" b="17451"/>
          <a:stretch/>
        </p:blipFill>
        <p:spPr>
          <a:xfrm>
            <a:off x="4212739" y="1999791"/>
            <a:ext cx="1843582" cy="2808312"/>
          </a:xfrm>
          <a:prstGeom prst="rect">
            <a:avLst/>
          </a:prstGeom>
          <a:ln>
            <a:solidFill>
              <a:schemeClr val="tx1">
                <a:lumMod val="50000"/>
                <a:lumOff val="50000"/>
              </a:schemeClr>
            </a:solidFill>
          </a:ln>
        </p:spPr>
      </p:pic>
      <p:pic>
        <p:nvPicPr>
          <p:cNvPr id="9" name="図 8" descr="「申請情報登録確認」画面の下部にある「登録」ボタン画像">
            <a:extLst>
              <a:ext uri="{FF2B5EF4-FFF2-40B4-BE49-F238E27FC236}">
                <a16:creationId xmlns:a16="http://schemas.microsoft.com/office/drawing/2014/main" id="{443354F8-CDDF-4A3F-BBC2-D397215C8B98}"/>
              </a:ext>
            </a:extLst>
          </p:cNvPr>
          <p:cNvPicPr>
            <a:picLocks noChangeAspect="1"/>
          </p:cNvPicPr>
          <p:nvPr/>
        </p:nvPicPr>
        <p:blipFill rotWithShape="1">
          <a:blip r:embed="rId8"/>
          <a:srcRect t="27299"/>
          <a:stretch/>
        </p:blipFill>
        <p:spPr>
          <a:xfrm>
            <a:off x="5324577" y="3072753"/>
            <a:ext cx="1843582" cy="2902177"/>
          </a:xfrm>
          <a:prstGeom prst="rect">
            <a:avLst/>
          </a:prstGeom>
          <a:ln>
            <a:solidFill>
              <a:schemeClr val="tx1">
                <a:lumMod val="50000"/>
                <a:lumOff val="50000"/>
              </a:schemeClr>
            </a:solidFill>
          </a:ln>
        </p:spPr>
      </p:pic>
      <p:sp>
        <p:nvSpPr>
          <p:cNvPr id="27" name="正方形/長方形 26">
            <a:extLst>
              <a:ext uri="{FF2B5EF4-FFF2-40B4-BE49-F238E27FC236}">
                <a16:creationId xmlns:a16="http://schemas.microsoft.com/office/drawing/2014/main" id="{5CA6A852-8CC6-4803-A011-0BA666566067}"/>
              </a:ext>
            </a:extLst>
          </p:cNvPr>
          <p:cNvSpPr/>
          <p:nvPr/>
        </p:nvSpPr>
        <p:spPr>
          <a:xfrm>
            <a:off x="5324577" y="4224749"/>
            <a:ext cx="1843582" cy="4067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descr="マイナンバーカードを持つマイナちゃんのイラスト">
            <a:extLst>
              <a:ext uri="{FF2B5EF4-FFF2-40B4-BE49-F238E27FC236}">
                <a16:creationId xmlns:a16="http://schemas.microsoft.com/office/drawing/2014/main" id="{DFADC8CA-3AA9-4F4E-AE15-4676D5B1AED5}"/>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59611" y="4252809"/>
            <a:ext cx="1608133" cy="1984503"/>
          </a:xfrm>
          <a:prstGeom prst="rect">
            <a:avLst/>
          </a:prstGeom>
        </p:spPr>
      </p:pic>
      <p:sp>
        <p:nvSpPr>
          <p:cNvPr id="14" name="テキスト ボックス 13">
            <a:extLst>
              <a:ext uri="{FF2B5EF4-FFF2-40B4-BE49-F238E27FC236}">
                <a16:creationId xmlns:a16="http://schemas.microsoft.com/office/drawing/2014/main" id="{258AA608-ED70-4C23-80E3-EEA25C2F5B3F}"/>
              </a:ext>
            </a:extLst>
          </p:cNvPr>
          <p:cNvSpPr txBox="1"/>
          <p:nvPr/>
        </p:nvSpPr>
        <p:spPr>
          <a:xfrm>
            <a:off x="507127" y="1437660"/>
            <a:ext cx="3576038" cy="1251625"/>
          </a:xfrm>
          <a:prstGeom prst="rect">
            <a:avLst/>
          </a:prstGeom>
          <a:noFill/>
        </p:spPr>
        <p:txBody>
          <a:bodyPr wrap="square" rtlCol="0">
            <a:spAutoFit/>
          </a:bodyPr>
          <a:lstStyle/>
          <a:p>
            <a:pPr marL="6350" indent="-6350">
              <a:spcBef>
                <a:spcPts val="1200"/>
              </a:spcBef>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内容をよく確認して</a:t>
            </a:r>
            <a:endParaRPr lang="en-US" altLang="ja-JP" sz="2000" b="1" dirty="0">
              <a:latin typeface="Meiryo" charset="-128"/>
              <a:ea typeface="Meiryo" charset="-128"/>
              <a:cs typeface="Meiryo" charset="-128"/>
            </a:endParaRP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登録</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p:txBody>
      </p:sp>
      <p:grpSp>
        <p:nvGrpSpPr>
          <p:cNvPr id="23" name="図形グループ 22"/>
          <p:cNvGrpSpPr/>
          <p:nvPr/>
        </p:nvGrpSpPr>
        <p:grpSpPr>
          <a:xfrm>
            <a:off x="7017589" y="4073192"/>
            <a:ext cx="296586" cy="293005"/>
            <a:chOff x="4232441" y="3995693"/>
            <a:chExt cx="296586" cy="293005"/>
          </a:xfrm>
        </p:grpSpPr>
        <p:sp>
          <p:nvSpPr>
            <p:cNvPr id="24" name="円/楕円 2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84270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557557" y="280661"/>
            <a:ext cx="7192745" cy="5829926"/>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 </a:t>
            </a:r>
            <a:r>
              <a:rPr lang="ja-JP" altLang="en-US" sz="4800" dirty="0">
                <a:solidFill>
                  <a:srgbClr val="009650"/>
                </a:solidFill>
              </a:rPr>
              <a:t>マイナンバーカードを</a:t>
            </a:r>
            <a:endParaRPr lang="en-US" altLang="ja-JP" sz="4800" dirty="0">
              <a:solidFill>
                <a:srgbClr val="009650"/>
              </a:solidFill>
            </a:endParaRPr>
          </a:p>
          <a:p>
            <a:r>
              <a:rPr lang="en-US" altLang="ja-JP" sz="4800" dirty="0">
                <a:solidFill>
                  <a:srgbClr val="009650"/>
                </a:solidFill>
              </a:rPr>
              <a:t> </a:t>
            </a:r>
            <a:r>
              <a:rPr lang="ja-JP" altLang="en-US" sz="4800" dirty="0">
                <a:solidFill>
                  <a:srgbClr val="009650"/>
                </a:solidFill>
              </a:rPr>
              <a:t>知りましょう</a:t>
            </a:r>
            <a:endParaRPr lang="en-US" altLang="ja-JP" sz="4800" dirty="0">
              <a:solidFill>
                <a:srgbClr val="009650"/>
              </a:solidFill>
            </a:endParaRPr>
          </a:p>
        </p:txBody>
      </p:sp>
      <p:pic>
        <p:nvPicPr>
          <p:cNvPr id="7" name="図 6"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77557" y="4154757"/>
            <a:ext cx="1286750" cy="1748893"/>
          </a:xfrm>
          <a:prstGeom prst="rect">
            <a:avLst/>
          </a:prstGeom>
        </p:spPr>
      </p:pic>
    </p:spTree>
    <p:extLst>
      <p:ext uri="{BB962C8B-B14F-4D97-AF65-F5344CB8AC3E}">
        <p14:creationId xmlns:p14="http://schemas.microsoft.com/office/powerpoint/2010/main" val="1676978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登録完了したメールアドレスに届いた「個人番号カード申請受付完了のお知らせ」メール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732" y="2363242"/>
            <a:ext cx="3402000" cy="2442748"/>
          </a:xfrm>
          <a:prstGeom prst="rect">
            <a:avLst/>
          </a:prstGeom>
          <a:ln w="9525">
            <a:solidFill>
              <a:schemeClr val="tx1">
                <a:lumMod val="50000"/>
                <a:lumOff val="50000"/>
              </a:schemeClr>
            </a:solidFill>
          </a:ln>
        </p:spPr>
      </p:pic>
      <p:sp>
        <p:nvSpPr>
          <p:cNvPr id="3" name="サブタイトル 2"/>
          <p:cNvSpPr>
            <a:spLocks noGrp="1"/>
          </p:cNvSpPr>
          <p:nvPr>
            <p:ph type="subTitle" idx="4294967295"/>
          </p:nvPr>
        </p:nvSpPr>
        <p:spPr>
          <a:xfrm>
            <a:off x="522024" y="1464443"/>
            <a:ext cx="2088000" cy="2431435"/>
          </a:xfrm>
        </p:spPr>
        <p:txBody>
          <a:bodyPr wrap="square">
            <a:spAutoFit/>
          </a:bodyPr>
          <a:lstStyle/>
          <a:p>
            <a:pPr marL="6350" indent="-6350">
              <a:lnSpc>
                <a:spcPct val="100000"/>
              </a:lnSpc>
              <a:spcBef>
                <a:spcPts val="0"/>
              </a:spcBef>
            </a:pPr>
            <a:r>
              <a:rPr lang="ja-JP" altLang="en-US" sz="3200" dirty="0">
                <a:solidFill>
                  <a:srgbClr val="009650"/>
                </a:solidFill>
              </a:rPr>
              <a:t>❹</a:t>
            </a:r>
            <a:endParaRPr lang="en-US" altLang="ja-JP" sz="3200" dirty="0">
              <a:solidFill>
                <a:srgbClr val="009650"/>
              </a:solidFill>
            </a:endParaRPr>
          </a:p>
          <a:p>
            <a:pPr marL="6350" indent="-6350">
              <a:lnSpc>
                <a:spcPct val="100000"/>
              </a:lnSpc>
              <a:spcBef>
                <a:spcPts val="0"/>
              </a:spcBef>
            </a:pPr>
            <a:r>
              <a:rPr lang="en-US" altLang="ja-JP" spc="-16" dirty="0">
                <a:latin typeface="メイリオ" panose="020B0604030504040204" pitchFamily="50" charset="-128"/>
                <a:ea typeface="メイリオ" panose="020B0604030504040204" pitchFamily="50" charset="-128"/>
                <a:cs typeface="AoyagiKouzanFontT"/>
              </a:rPr>
              <a:t>｢</a:t>
            </a:r>
            <a:r>
              <a:rPr lang="ja-JP" altLang="en-US" dirty="0"/>
              <a:t>申請情報登録</a:t>
            </a:r>
            <a:endParaRPr lang="en-US" altLang="ja-JP" dirty="0"/>
          </a:p>
          <a:p>
            <a:pPr marL="6350" indent="-6350">
              <a:lnSpc>
                <a:spcPct val="100000"/>
              </a:lnSpc>
              <a:spcBef>
                <a:spcPts val="0"/>
              </a:spcBef>
            </a:pPr>
            <a:r>
              <a:rPr lang="ja-JP" altLang="en-US" dirty="0"/>
              <a:t>完了</a:t>
            </a:r>
            <a:r>
              <a:rPr lang="ja-JP" altLang="en-US" spc="-750" dirty="0"/>
              <a:t>」</a:t>
            </a:r>
            <a:r>
              <a:rPr lang="ja-JP" altLang="en-US" dirty="0"/>
              <a:t>の画面が表示されます</a:t>
            </a:r>
            <a:endParaRPr lang="en-US" altLang="ja-JP" dirty="0"/>
          </a:p>
          <a:p>
            <a:pPr marL="6350" indent="-6350">
              <a:lnSpc>
                <a:spcPct val="100000"/>
              </a:lnSpc>
              <a:spcBef>
                <a:spcPts val="0"/>
              </a:spcBef>
            </a:pPr>
            <a:r>
              <a:rPr lang="en-US" altLang="ja-JP" dirty="0"/>
              <a:t>	</a:t>
            </a:r>
            <a:r>
              <a:rPr lang="ja-JP" altLang="en-US" dirty="0"/>
              <a:t>登録済みの</a:t>
            </a:r>
            <a:endParaRPr lang="en-US" altLang="ja-JP" dirty="0"/>
          </a:p>
          <a:p>
            <a:pPr marL="6350" indent="-6350">
              <a:lnSpc>
                <a:spcPct val="100000"/>
              </a:lnSpc>
              <a:spcBef>
                <a:spcPts val="0"/>
              </a:spcBef>
            </a:pPr>
            <a:r>
              <a:rPr lang="ja-JP" altLang="en-US" dirty="0"/>
              <a:t>メールアドレスに届きます</a:t>
            </a:r>
          </a:p>
        </p:txBody>
      </p:sp>
      <p:sp>
        <p:nvSpPr>
          <p:cNvPr id="13" name="サブタイトル 2"/>
          <p:cNvSpPr txBox="1">
            <a:spLocks/>
          </p:cNvSpPr>
          <p:nvPr/>
        </p:nvSpPr>
        <p:spPr>
          <a:xfrm>
            <a:off x="2627784" y="5877336"/>
            <a:ext cx="5887021" cy="57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spcBef>
                <a:spcPts val="0"/>
              </a:spcBef>
            </a:pPr>
            <a:r>
              <a:rPr lang="ja-JP" altLang="en-US" sz="2000" dirty="0"/>
              <a:t>これで、マイナンバーカードの申請は完了です</a:t>
            </a:r>
            <a:endParaRPr lang="en-US" altLang="ja-JP" sz="2000" dirty="0"/>
          </a:p>
        </p:txBody>
      </p:sp>
      <p:sp>
        <p:nvSpPr>
          <p:cNvPr id="14" name="タイトル 1"/>
          <p:cNvSpPr>
            <a:spLocks noGrp="1"/>
          </p:cNvSpPr>
          <p:nvPr>
            <p:ph type="ctrTitle"/>
          </p:nvPr>
        </p:nvSpPr>
        <p:spPr>
          <a:xfrm>
            <a:off x="1760425" y="520545"/>
            <a:ext cx="4698722" cy="547842"/>
          </a:xfrm>
        </p:spPr>
        <p:txBody>
          <a:bodyPr wrap="none">
            <a:spAutoFit/>
          </a:bodyPr>
          <a:lstStyle/>
          <a:p>
            <a:r>
              <a:rPr lang="ja-JP" altLang="en-US" dirty="0"/>
              <a:t>申請情報の登録のしかた</a:t>
            </a:r>
          </a:p>
        </p:txBody>
      </p:sp>
      <p:sp>
        <p:nvSpPr>
          <p:cNvPr id="15" name="Title Placeholder 1"/>
          <p:cNvSpPr txBox="1">
            <a:spLocks/>
          </p:cNvSpPr>
          <p:nvPr/>
        </p:nvSpPr>
        <p:spPr>
          <a:xfrm>
            <a:off x="505100" y="505100"/>
            <a:ext cx="1015021"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3-E</a:t>
            </a:r>
            <a:endParaRPr lang="en-US" sz="3600" dirty="0">
              <a:solidFill>
                <a:srgbClr val="009650"/>
              </a:solidFill>
            </a:endParaRPr>
          </a:p>
        </p:txBody>
      </p:sp>
      <p:pic>
        <p:nvPicPr>
          <p:cNvPr id="2" name="図 1" descr="いいねするマイナちゃんの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028" y="4232865"/>
            <a:ext cx="1211213" cy="1964828"/>
          </a:xfrm>
          <a:prstGeom prst="rect">
            <a:avLst/>
          </a:prstGeom>
        </p:spPr>
      </p:pic>
      <p:sp>
        <p:nvSpPr>
          <p:cNvPr id="19" name="テキスト ボックス 18">
            <a:extLst>
              <a:ext uri="{FF2B5EF4-FFF2-40B4-BE49-F238E27FC236}">
                <a16:creationId xmlns:a16="http://schemas.microsoft.com/office/drawing/2014/main" id="{E0B239DE-621C-4875-BCC7-CE46C0129403}"/>
              </a:ext>
            </a:extLst>
          </p:cNvPr>
          <p:cNvSpPr txBox="1"/>
          <p:nvPr/>
        </p:nvSpPr>
        <p:spPr>
          <a:xfrm>
            <a:off x="5030324" y="4808464"/>
            <a:ext cx="3645870" cy="461665"/>
          </a:xfrm>
          <a:prstGeom prst="rect">
            <a:avLst/>
          </a:prstGeom>
          <a:noFill/>
        </p:spPr>
        <p:txBody>
          <a:bodyPr wrap="none" rtlCol="0">
            <a:spAutoFit/>
          </a:bodyPr>
          <a:lstStyle/>
          <a:p>
            <a:pPr marL="201600" marR="5080" indent="-201600"/>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 メールの件</a:t>
            </a:r>
            <a:r>
              <a:rPr lang="ja-JP" altLang="en-US" sz="1200" b="1" spc="-750" dirty="0">
                <a:latin typeface="メイリオ" panose="020B0604030504040204" pitchFamily="50" charset="-128"/>
                <a:ea typeface="メイリオ" panose="020B0604030504040204" pitchFamily="50" charset="-128"/>
              </a:rPr>
              <a:t>名</a:t>
            </a:r>
            <a:r>
              <a:rPr lang="ja-JP" altLang="en-US" sz="1200" b="1" dirty="0">
                <a:latin typeface="メイリオ" panose="020B0604030504040204" pitchFamily="50" charset="-128"/>
                <a:ea typeface="メイリオ" panose="020B0604030504040204" pitchFamily="50" charset="-128"/>
              </a:rPr>
              <a:t>（タイトル</a:t>
            </a:r>
            <a:r>
              <a:rPr lang="ja-JP" altLang="en-US" sz="1200" b="1" spc="-750"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は、</a:t>
            </a:r>
            <a:r>
              <a:rPr lang="en-US" altLang="ja-JP" sz="1200" b="1" spc="-750" dirty="0">
                <a:latin typeface="メイリオ" panose="020B0604030504040204" pitchFamily="50" charset="-128"/>
                <a:ea typeface="メイリオ" panose="020B0604030504040204" pitchFamily="50" charset="-128"/>
                <a:cs typeface="AoyagiKouzanFontT"/>
              </a:rPr>
              <a:t>｢</a:t>
            </a:r>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個人番号カード</a:t>
            </a:r>
            <a:r>
              <a:rPr lang="en-US" altLang="ja-JP" sz="1200" b="1" spc="-750" dirty="0">
                <a:latin typeface="メイリオ" panose="020B0604030504040204" pitchFamily="50" charset="-128"/>
                <a:ea typeface="メイリオ" panose="020B0604030504040204" pitchFamily="50" charset="-128"/>
              </a:rPr>
              <a:t>】</a:t>
            </a:r>
          </a:p>
          <a:p>
            <a:pPr marL="201600" marR="5080" indent="-201600"/>
            <a:r>
              <a:rPr kumimoji="1" lang="ja-JP" altLang="en-US" sz="1200" b="1" dirty="0">
                <a:latin typeface="メイリオ" panose="020B0604030504040204" pitchFamily="50" charset="-128"/>
                <a:ea typeface="メイリオ" panose="020B0604030504040204" pitchFamily="50" charset="-128"/>
              </a:rPr>
              <a:t>　</a:t>
            </a:r>
            <a:r>
              <a:rPr kumimoji="1" lang="en-US" altLang="ja-JP" sz="1200" b="1" dirty="0">
                <a:latin typeface="メイリオ" panose="020B0604030504040204" pitchFamily="50" charset="-128"/>
                <a:ea typeface="メイリオ" panose="020B0604030504040204" pitchFamily="50" charset="-128"/>
              </a:rPr>
              <a:t> </a:t>
            </a:r>
            <a:r>
              <a:rPr kumimoji="1" lang="ja-JP" altLang="en-US" sz="1200" b="1" dirty="0">
                <a:latin typeface="メイリオ" panose="020B0604030504040204" pitchFamily="50" charset="-128"/>
                <a:ea typeface="メイリオ" panose="020B0604030504040204" pitchFamily="50" charset="-128"/>
              </a:rPr>
              <a:t>申請受付完了のお知らせ</a:t>
            </a:r>
            <a:r>
              <a:rPr lang="ja-JP" altLang="en-US" sz="1200" b="1" spc="-500" dirty="0">
                <a:latin typeface="Meiryo" charset="-128"/>
                <a:ea typeface="Meiryo" charset="-128"/>
                <a:cs typeface="Meiryo" charset="-128"/>
              </a:rPr>
              <a:t>」</a:t>
            </a:r>
            <a:r>
              <a:rPr lang="ja-JP" altLang="en-US" sz="1200" b="1" dirty="0">
                <a:latin typeface="メイリオ" panose="020B0604030504040204" pitchFamily="50" charset="-128"/>
                <a:ea typeface="メイリオ" panose="020B0604030504040204" pitchFamily="50" charset="-128"/>
              </a:rPr>
              <a:t>です</a:t>
            </a:r>
            <a:endParaRPr lang="ja-JP" altLang="en-US" sz="1200" b="1" dirty="0">
              <a:latin typeface="メイリオ" panose="020B0604030504040204" pitchFamily="50" charset="-128"/>
              <a:ea typeface="メイリオ" panose="020B0604030504040204" pitchFamily="50" charset="-128"/>
              <a:cs typeface="Meiryo" charset="-128"/>
            </a:endParaRPr>
          </a:p>
        </p:txBody>
      </p:sp>
      <p:pic>
        <p:nvPicPr>
          <p:cNvPr id="5" name="図 4" descr="｢申請情報登録完了」画面の画像">
            <a:extLst>
              <a:ext uri="{FF2B5EF4-FFF2-40B4-BE49-F238E27FC236}">
                <a16:creationId xmlns:a16="http://schemas.microsoft.com/office/drawing/2014/main" id="{E39F882F-845E-4879-9000-77EDE2FBE0A2}"/>
              </a:ext>
            </a:extLst>
          </p:cNvPr>
          <p:cNvPicPr>
            <a:picLocks noChangeAspect="1"/>
          </p:cNvPicPr>
          <p:nvPr/>
        </p:nvPicPr>
        <p:blipFill rotWithShape="1">
          <a:blip r:embed="rId5"/>
          <a:srcRect t="12201" b="17451"/>
          <a:stretch/>
        </p:blipFill>
        <p:spPr>
          <a:xfrm>
            <a:off x="2742089" y="2000482"/>
            <a:ext cx="2191202" cy="3337837"/>
          </a:xfrm>
          <a:prstGeom prst="rect">
            <a:avLst/>
          </a:prstGeom>
          <a:ln>
            <a:solidFill>
              <a:schemeClr val="tx1">
                <a:lumMod val="50000"/>
                <a:lumOff val="50000"/>
              </a:schemeClr>
            </a:solidFill>
          </a:ln>
        </p:spPr>
      </p:pic>
      <p:grpSp>
        <p:nvGrpSpPr>
          <p:cNvPr id="24" name="図形グループ 23"/>
          <p:cNvGrpSpPr/>
          <p:nvPr/>
        </p:nvGrpSpPr>
        <p:grpSpPr>
          <a:xfrm>
            <a:off x="4987526" y="2196285"/>
            <a:ext cx="296586" cy="293005"/>
            <a:chOff x="5101121" y="3995693"/>
            <a:chExt cx="296586" cy="293005"/>
          </a:xfrm>
        </p:grpSpPr>
        <p:sp>
          <p:nvSpPr>
            <p:cNvPr id="25" name="円/楕円 2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78799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6910" y="520545"/>
            <a:ext cx="6340197" cy="547842"/>
          </a:xfrm>
        </p:spPr>
        <p:txBody>
          <a:bodyPr wrap="none">
            <a:spAutoFit/>
          </a:bodyPr>
          <a:lstStyle/>
          <a:p>
            <a:r>
              <a:rPr lang="ja-JP" altLang="en-US" dirty="0"/>
              <a:t>マイナンバーカードの受取りかた</a:t>
            </a:r>
          </a:p>
        </p:txBody>
      </p:sp>
      <p:sp>
        <p:nvSpPr>
          <p:cNvPr id="8" name="Title Placeholder 1"/>
          <p:cNvSpPr txBox="1">
            <a:spLocks/>
          </p:cNvSpPr>
          <p:nvPr/>
        </p:nvSpPr>
        <p:spPr>
          <a:xfrm>
            <a:off x="505100" y="505100"/>
            <a:ext cx="997389"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3-F</a:t>
            </a:r>
            <a:endParaRPr lang="en-US" sz="3600" dirty="0">
              <a:solidFill>
                <a:srgbClr val="009650"/>
              </a:solidFill>
            </a:endParaRPr>
          </a:p>
        </p:txBody>
      </p:sp>
      <p:sp>
        <p:nvSpPr>
          <p:cNvPr id="5" name="テキスト ボックス 4"/>
          <p:cNvSpPr txBox="1"/>
          <p:nvPr/>
        </p:nvSpPr>
        <p:spPr>
          <a:xfrm>
            <a:off x="510031" y="3803656"/>
            <a:ext cx="2700000" cy="1815882"/>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マイナンバーカードの交付の準備ができると</a:t>
            </a:r>
            <a:r>
              <a:rPr lang="ja-JP" altLang="en-US" sz="2000" b="1" spc="-500" dirty="0">
                <a:latin typeface="Meiryo" charset="-128"/>
                <a:ea typeface="Meiryo" charset="-128"/>
                <a:cs typeface="Meiryo" charset="-128"/>
              </a:rPr>
              <a:t>、</a:t>
            </a:r>
            <a:r>
              <a:rPr lang="ja-JP" altLang="en-US" sz="2000" b="1" dirty="0">
                <a:solidFill>
                  <a:srgbClr val="FF0000"/>
                </a:solidFill>
                <a:latin typeface="Meiryo" charset="-128"/>
                <a:ea typeface="Meiryo" charset="-128"/>
                <a:cs typeface="Meiryo" charset="-128"/>
              </a:rPr>
              <a:t>交付通知</a:t>
            </a:r>
            <a:r>
              <a:rPr lang="ja-JP" altLang="en-US" sz="2000" b="1" spc="-1000" dirty="0">
                <a:solidFill>
                  <a:srgbClr val="FF0000"/>
                </a:solidFill>
                <a:latin typeface="Meiryo" charset="-128"/>
                <a:ea typeface="Meiryo" charset="-128"/>
                <a:cs typeface="Meiryo" charset="-128"/>
              </a:rPr>
              <a:t>書　</a:t>
            </a:r>
            <a:r>
              <a:rPr lang="ja-JP" altLang="en-US" sz="2000" b="1" dirty="0">
                <a:solidFill>
                  <a:srgbClr val="FF0000"/>
                </a:solidFill>
                <a:latin typeface="Meiryo" charset="-128"/>
                <a:ea typeface="Meiryo" charset="-128"/>
                <a:cs typeface="Meiryo" charset="-128"/>
              </a:rPr>
              <a:t>が</a:t>
            </a:r>
            <a:endParaRPr lang="en-US" altLang="ja-JP" sz="2000" b="1" dirty="0">
              <a:solidFill>
                <a:srgbClr val="FF0000"/>
              </a:solidFill>
              <a:latin typeface="Meiryo" charset="-128"/>
              <a:ea typeface="Meiryo" charset="-128"/>
              <a:cs typeface="Meiryo" charset="-128"/>
            </a:endParaRPr>
          </a:p>
          <a:p>
            <a:r>
              <a:rPr lang="ja-JP" altLang="en-US" sz="2000" b="1" dirty="0">
                <a:solidFill>
                  <a:srgbClr val="FF0000"/>
                </a:solidFill>
                <a:latin typeface="Meiryo" charset="-128"/>
                <a:ea typeface="Meiryo" charset="-128"/>
                <a:cs typeface="Meiryo" charset="-128"/>
              </a:rPr>
              <a:t>自宅に届きます</a:t>
            </a:r>
            <a:r>
              <a:rPr lang="ja-JP" altLang="en-US" sz="2000" b="1" dirty="0">
                <a:latin typeface="Meiryo" charset="-128"/>
                <a:ea typeface="Meiryo" charset="-128"/>
                <a:cs typeface="Meiryo" charset="-128"/>
              </a:rPr>
              <a:t>。</a:t>
            </a:r>
          </a:p>
        </p:txBody>
      </p:sp>
      <p:sp>
        <p:nvSpPr>
          <p:cNvPr id="7" name="テキスト ボックス 6"/>
          <p:cNvSpPr txBox="1"/>
          <p:nvPr/>
        </p:nvSpPr>
        <p:spPr>
          <a:xfrm>
            <a:off x="3222484" y="3803656"/>
            <a:ext cx="2700000" cy="2123658"/>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必要なものを持参し、交付通知書に記載</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された期限までに</a:t>
            </a:r>
            <a:r>
              <a:rPr lang="ja-JP" altLang="en-US" sz="2000" b="1" spc="-500" dirty="0">
                <a:latin typeface="Meiryo" charset="-128"/>
                <a:ea typeface="Meiryo" charset="-128"/>
                <a:cs typeface="Meiryo" charset="-128"/>
              </a:rPr>
              <a:t>、</a:t>
            </a:r>
            <a:endParaRPr lang="en-US" altLang="ja-JP" sz="2000" b="1" spc="-500" dirty="0">
              <a:latin typeface="Meiryo" charset="-128"/>
              <a:ea typeface="Meiryo" charset="-128"/>
              <a:cs typeface="Meiryo" charset="-128"/>
            </a:endParaRPr>
          </a:p>
          <a:p>
            <a:r>
              <a:rPr lang="ja-JP" altLang="en-US" sz="2000" b="1" dirty="0">
                <a:solidFill>
                  <a:srgbClr val="FF0000"/>
                </a:solidFill>
                <a:latin typeface="Meiryo" charset="-128"/>
                <a:ea typeface="Meiryo" charset="-128"/>
                <a:cs typeface="Meiryo" charset="-128"/>
              </a:rPr>
              <a:t>本人が受取りに</a:t>
            </a:r>
            <a:endParaRPr lang="en-US" altLang="ja-JP" sz="2000" b="1" dirty="0">
              <a:solidFill>
                <a:srgbClr val="FF0000"/>
              </a:solidFill>
              <a:latin typeface="Meiryo" charset="-128"/>
              <a:ea typeface="Meiryo" charset="-128"/>
              <a:cs typeface="Meiryo" charset="-128"/>
            </a:endParaRPr>
          </a:p>
          <a:p>
            <a:r>
              <a:rPr lang="ja-JP" altLang="en-US" sz="2000" b="1" dirty="0">
                <a:solidFill>
                  <a:srgbClr val="FF0000"/>
                </a:solidFill>
                <a:latin typeface="Meiryo" charset="-128"/>
                <a:ea typeface="Meiryo" charset="-128"/>
                <a:cs typeface="Meiryo" charset="-128"/>
              </a:rPr>
              <a:t>行きます</a:t>
            </a:r>
            <a:r>
              <a:rPr lang="ja-JP" altLang="en-US" sz="2000" b="1" dirty="0">
                <a:latin typeface="Meiryo" charset="-128"/>
                <a:ea typeface="Meiryo" charset="-128"/>
                <a:cs typeface="Meiryo" charset="-128"/>
              </a:rPr>
              <a:t>。</a:t>
            </a:r>
          </a:p>
        </p:txBody>
      </p:sp>
      <p:sp>
        <p:nvSpPr>
          <p:cNvPr id="9" name="テキスト ボックス 8"/>
          <p:cNvSpPr txBox="1"/>
          <p:nvPr/>
        </p:nvSpPr>
        <p:spPr>
          <a:xfrm>
            <a:off x="5911942" y="3803656"/>
            <a:ext cx="2700000" cy="2123658"/>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solidFill>
                  <a:srgbClr val="FF0000"/>
                </a:solidFill>
                <a:latin typeface="Meiryo" charset="-128"/>
                <a:ea typeface="Meiryo" charset="-128"/>
                <a:cs typeface="Meiryo" charset="-128"/>
              </a:rPr>
              <a:t>交付窓口で本人確認</a:t>
            </a:r>
            <a:endParaRPr lang="en-US" altLang="ja-JP" sz="2000" b="1" dirty="0">
              <a:solidFill>
                <a:srgbClr val="FF0000"/>
              </a:solidFill>
              <a:latin typeface="Meiryo" charset="-128"/>
              <a:ea typeface="Meiryo" charset="-128"/>
              <a:cs typeface="Meiryo" charset="-128"/>
            </a:endParaRPr>
          </a:p>
          <a:p>
            <a:r>
              <a:rPr lang="ja-JP" altLang="en-US" sz="2000" b="1" dirty="0">
                <a:latin typeface="Meiryo" charset="-128"/>
                <a:ea typeface="Meiryo" charset="-128"/>
                <a:cs typeface="Meiryo" charset="-128"/>
              </a:rPr>
              <a:t>のうえ</a:t>
            </a:r>
            <a:r>
              <a:rPr lang="ja-JP" altLang="en-US" sz="2000" b="1" spc="-500" dirty="0">
                <a:latin typeface="Meiryo" charset="-128"/>
                <a:ea typeface="Meiryo" charset="-128"/>
                <a:cs typeface="Meiryo" charset="-128"/>
              </a:rPr>
              <a:t>、</a:t>
            </a:r>
            <a:endParaRPr lang="en-US" altLang="ja-JP" sz="2000" b="1" spc="-500" dirty="0">
              <a:latin typeface="Meiryo" charset="-128"/>
              <a:ea typeface="Meiryo" charset="-128"/>
              <a:cs typeface="Meiryo" charset="-128"/>
            </a:endParaRPr>
          </a:p>
          <a:p>
            <a:r>
              <a:rPr lang="ja-JP" altLang="en-US" sz="2000" b="1" dirty="0">
                <a:solidFill>
                  <a:srgbClr val="FF0000"/>
                </a:solidFill>
                <a:latin typeface="Meiryo" charset="-128"/>
                <a:ea typeface="Meiryo" charset="-128"/>
                <a:cs typeface="Meiryo" charset="-128"/>
              </a:rPr>
              <a:t>暗証番号を設定</a:t>
            </a:r>
            <a:r>
              <a:rPr lang="ja-JP" altLang="en-US" sz="2000" b="1" dirty="0">
                <a:latin typeface="Meiryo" charset="-128"/>
                <a:ea typeface="Meiryo" charset="-128"/>
                <a:cs typeface="Meiryo" charset="-128"/>
              </a:rPr>
              <a:t>する</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ことによりカードが</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交付されます。</a:t>
            </a:r>
          </a:p>
        </p:txBody>
      </p:sp>
      <p:cxnSp>
        <p:nvCxnSpPr>
          <p:cNvPr id="13" name="直線コネクタ 12"/>
          <p:cNvCxnSpPr/>
          <p:nvPr/>
        </p:nvCxnSpPr>
        <p:spPr>
          <a:xfrm>
            <a:off x="3313113" y="379198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6042359" y="377733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999536" y="377733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grpSp>
        <p:nvGrpSpPr>
          <p:cNvPr id="22" name="図形グループ 21"/>
          <p:cNvGrpSpPr/>
          <p:nvPr/>
        </p:nvGrpSpPr>
        <p:grpSpPr>
          <a:xfrm>
            <a:off x="1966555" y="2921003"/>
            <a:ext cx="1206371" cy="691832"/>
            <a:chOff x="1898847" y="5264878"/>
            <a:chExt cx="1206371" cy="691832"/>
          </a:xfrm>
        </p:grpSpPr>
        <p:cxnSp>
          <p:nvCxnSpPr>
            <p:cNvPr id="16" name="直線コネクタ 15"/>
            <p:cNvCxnSpPr/>
            <p:nvPr/>
          </p:nvCxnSpPr>
          <p:spPr>
            <a:xfrm>
              <a:off x="1898847" y="5610794"/>
              <a:ext cx="12019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2747434" y="5598928"/>
              <a:ext cx="357784" cy="3577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2747434" y="526487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2" name="図 11" descr="暗証番号を設定しマイナンバーカードを受け取った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851" y="2716837"/>
            <a:ext cx="1285289" cy="1066838"/>
          </a:xfrm>
          <a:prstGeom prst="rect">
            <a:avLst/>
          </a:prstGeom>
        </p:spPr>
      </p:pic>
      <p:pic>
        <p:nvPicPr>
          <p:cNvPr id="15" name="図 14" descr="市区町村の窓口にマイナンバーカードを受け取りに行くマイナちゃんの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0202" y="2707212"/>
            <a:ext cx="1229268" cy="1080000"/>
          </a:xfrm>
          <a:prstGeom prst="rect">
            <a:avLst/>
          </a:prstGeom>
        </p:spPr>
      </p:pic>
      <p:pic>
        <p:nvPicPr>
          <p:cNvPr id="17" name="図 16" descr="交付通知書を自宅で受け取るマイナちゃんのイラスト"/>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043" y="2716837"/>
            <a:ext cx="1238049" cy="1080000"/>
          </a:xfrm>
          <a:prstGeom prst="rect">
            <a:avLst/>
          </a:prstGeom>
        </p:spPr>
      </p:pic>
      <p:sp>
        <p:nvSpPr>
          <p:cNvPr id="4" name="テキスト ボックス 3"/>
          <p:cNvSpPr txBox="1"/>
          <p:nvPr/>
        </p:nvSpPr>
        <p:spPr>
          <a:xfrm>
            <a:off x="426961" y="1389816"/>
            <a:ext cx="7984359" cy="1200329"/>
          </a:xfrm>
          <a:prstGeom prst="rect">
            <a:avLst/>
          </a:prstGeom>
          <a:noFill/>
        </p:spPr>
        <p:txBody>
          <a:bodyPr wrap="square" rtlCol="0">
            <a:spAutoFit/>
          </a:bodyPr>
          <a:lstStyle/>
          <a:p>
            <a:pPr indent="84138"/>
            <a:r>
              <a:rPr lang="ja-JP" altLang="en-US" sz="2400" b="1" dirty="0">
                <a:latin typeface="メイリオ" panose="020B0604030504040204" pitchFamily="50" charset="-128"/>
                <a:ea typeface="メイリオ" panose="020B0604030504040204" pitchFamily="50" charset="-128"/>
              </a:rPr>
              <a:t>申請してから概ね一か月後に、お住まいの市区町村から</a:t>
            </a:r>
            <a:endParaRPr lang="en-US" altLang="ja-JP" sz="2400" b="1" dirty="0">
              <a:latin typeface="メイリオ" panose="020B0604030504040204" pitchFamily="50" charset="-128"/>
              <a:ea typeface="メイリオ" panose="020B0604030504040204" pitchFamily="50" charset="-128"/>
            </a:endParaRPr>
          </a:p>
          <a:p>
            <a:pPr indent="84138"/>
            <a:r>
              <a:rPr lang="ja-JP" altLang="en-US" sz="2400" b="1" dirty="0">
                <a:latin typeface="メイリオ" panose="020B0604030504040204" pitchFamily="50" charset="-128"/>
                <a:ea typeface="メイリオ" panose="020B0604030504040204" pitchFamily="50" charset="-128"/>
              </a:rPr>
              <a:t>交付通知</a:t>
            </a:r>
            <a:r>
              <a:rPr lang="ja-JP" altLang="en-US" sz="2400" b="1" spc="-750" dirty="0">
                <a:latin typeface="メイリオ" panose="020B0604030504040204" pitchFamily="50" charset="-128"/>
                <a:ea typeface="メイリオ" panose="020B0604030504040204" pitchFamily="50" charset="-128"/>
              </a:rPr>
              <a:t>書</a:t>
            </a:r>
            <a:r>
              <a:rPr lang="ja-JP" altLang="en-US" sz="2400" b="1" dirty="0">
                <a:latin typeface="メイリオ" panose="020B0604030504040204" pitchFamily="50" charset="-128"/>
                <a:ea typeface="メイリオ" panose="020B0604030504040204" pitchFamily="50" charset="-128"/>
              </a:rPr>
              <a:t>（はがき</a:t>
            </a:r>
            <a:r>
              <a:rPr lang="ja-JP" altLang="en-US" sz="2400" b="1" spc="-750"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が自宅に郵送されます。</a:t>
            </a:r>
            <a:endParaRPr lang="en-US" altLang="ja-JP" sz="2400" b="1" dirty="0">
              <a:latin typeface="メイリオ" panose="020B0604030504040204" pitchFamily="50" charset="-128"/>
              <a:ea typeface="メイリオ" panose="020B0604030504040204" pitchFamily="50" charset="-128"/>
            </a:endParaRPr>
          </a:p>
          <a:p>
            <a:pPr indent="84138"/>
            <a:r>
              <a:rPr lang="ja-JP" altLang="en-US" sz="2400" b="1" dirty="0">
                <a:latin typeface="メイリオ" panose="020B0604030504040204" pitchFamily="50" charset="-128"/>
                <a:ea typeface="メイリオ" panose="020B0604030504040204" pitchFamily="50" charset="-128"/>
              </a:rPr>
              <a:t>届いたら市区町村の窓口へ受取りに行くことになります。</a:t>
            </a:r>
            <a:endParaRPr lang="en-US" altLang="ja-JP" sz="2400" b="1" dirty="0">
              <a:latin typeface="メイリオ" panose="020B0604030504040204" pitchFamily="50" charset="-128"/>
              <a:ea typeface="メイリオ" panose="020B0604030504040204" pitchFamily="50" charset="-128"/>
            </a:endParaRPr>
          </a:p>
        </p:txBody>
      </p:sp>
      <p:grpSp>
        <p:nvGrpSpPr>
          <p:cNvPr id="28" name="図形グループ 27"/>
          <p:cNvGrpSpPr/>
          <p:nvPr/>
        </p:nvGrpSpPr>
        <p:grpSpPr>
          <a:xfrm>
            <a:off x="4667733" y="2932870"/>
            <a:ext cx="1206371" cy="691832"/>
            <a:chOff x="1898847" y="5264878"/>
            <a:chExt cx="1206371" cy="691832"/>
          </a:xfrm>
        </p:grpSpPr>
        <p:cxnSp>
          <p:nvCxnSpPr>
            <p:cNvPr id="29" name="直線コネクタ 28"/>
            <p:cNvCxnSpPr/>
            <p:nvPr/>
          </p:nvCxnSpPr>
          <p:spPr>
            <a:xfrm>
              <a:off x="1898847" y="5610794"/>
              <a:ext cx="12019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2747434" y="5598928"/>
              <a:ext cx="357784" cy="3577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2747434" y="526487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3460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254300"/>
            <a:ext cx="1282700" cy="1875862"/>
          </a:xfrm>
          <a:prstGeom prst="rect">
            <a:avLst/>
          </a:prstGeom>
        </p:spPr>
      </p:pic>
      <p:sp>
        <p:nvSpPr>
          <p:cNvPr id="6" name="正方形/長方形 5">
            <a:extLst>
              <a:ext uri="{FF2B5EF4-FFF2-40B4-BE49-F238E27FC236}">
                <a16:creationId xmlns:a16="http://schemas.microsoft.com/office/drawing/2014/main" id="{196B780B-64F6-4110-B1B4-7AAC2C6E63FE}"/>
              </a:ext>
            </a:extLst>
          </p:cNvPr>
          <p:cNvSpPr/>
          <p:nvPr/>
        </p:nvSpPr>
        <p:spPr>
          <a:xfrm>
            <a:off x="1793901" y="306152"/>
            <a:ext cx="6876456" cy="3170099"/>
          </a:xfrm>
          <a:prstGeom prst="rect">
            <a:avLst/>
          </a:prstGeom>
        </p:spPr>
        <p:txBody>
          <a:bodyPr wrap="square">
            <a:spAutoFit/>
          </a:bodyPr>
          <a:lstStyle/>
          <a:p>
            <a:pPr marL="6350"/>
            <a:r>
              <a:rPr lang="ja-JP" altLang="en-US" sz="3200" b="1" dirty="0">
                <a:solidFill>
                  <a:srgbClr val="009650"/>
                </a:solidFill>
                <a:latin typeface="Meiryo" charset="-128"/>
                <a:ea typeface="Meiryo" charset="-128"/>
                <a:cs typeface="Meiryo" charset="-128"/>
              </a:rPr>
              <a:t>マイナンバーカードのお問い合わせ</a:t>
            </a:r>
          </a:p>
          <a:p>
            <a:pPr marL="6350">
              <a:lnSpc>
                <a:spcPct val="150000"/>
              </a:lnSpc>
            </a:pPr>
            <a:r>
              <a:rPr lang="ja-JP" altLang="en-US" sz="2400" b="1" dirty="0">
                <a:solidFill>
                  <a:srgbClr val="009650"/>
                </a:solidFill>
                <a:latin typeface="Meiryo" charset="-128"/>
                <a:ea typeface="Meiryo" charset="-128"/>
                <a:cs typeface="Meiryo" charset="-128"/>
              </a:rPr>
              <a:t>マイナンバーカード</a:t>
            </a:r>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総合フリーダイヤル</a:t>
            </a:r>
          </a:p>
          <a:p>
            <a:pPr marL="6350">
              <a:lnSpc>
                <a:spcPct val="90000"/>
              </a:lnSpc>
            </a:pPr>
            <a:r>
              <a:rPr lang="en-US" altLang="ja-JP" sz="2400" b="1" dirty="0">
                <a:solidFill>
                  <a:srgbClr val="009650"/>
                </a:solidFill>
                <a:latin typeface="Meiryo" charset="-128"/>
                <a:ea typeface="Meiryo" charset="-128"/>
                <a:cs typeface="Meiryo" charset="-128"/>
              </a:rPr>
              <a:t>0120-95-017</a:t>
            </a:r>
            <a:r>
              <a:rPr lang="en-US" altLang="ja-JP" sz="2400" b="1" spc="-1000" dirty="0">
                <a:solidFill>
                  <a:srgbClr val="009650"/>
                </a:solidFill>
                <a:latin typeface="Meiryo" charset="-128"/>
                <a:ea typeface="Meiryo" charset="-128"/>
                <a:cs typeface="Meiryo" charset="-128"/>
              </a:rPr>
              <a:t>8</a:t>
            </a:r>
            <a:r>
              <a:rPr lang="ja-JP" altLang="en-US" sz="2400" b="1" dirty="0">
                <a:solidFill>
                  <a:srgbClr val="009650"/>
                </a:solidFill>
                <a:latin typeface="Meiryo" charset="-128"/>
                <a:ea typeface="Meiryo" charset="-128"/>
                <a:cs typeface="Meiryo" charset="-128"/>
              </a:rPr>
              <a:t>（無料）</a:t>
            </a:r>
            <a:endParaRPr lang="en-US" altLang="ja-JP" sz="2400" b="1" dirty="0">
              <a:solidFill>
                <a:srgbClr val="009650"/>
              </a:solidFill>
              <a:latin typeface="Meiryo" charset="-128"/>
              <a:ea typeface="Meiryo" charset="-128"/>
              <a:cs typeface="Meiryo" charset="-128"/>
            </a:endParaRPr>
          </a:p>
          <a:p>
            <a:pPr marL="6350"/>
            <a:r>
              <a:rPr lang="ja-JP" altLang="en-US" sz="1400" b="1" dirty="0">
                <a:latin typeface="Meiryo" charset="-128"/>
                <a:ea typeface="Meiryo" charset="-128"/>
                <a:cs typeface="Meiryo" charset="-128"/>
              </a:rPr>
              <a:t>平日</a:t>
            </a:r>
            <a:r>
              <a:rPr lang="en-US" altLang="ja-JP" sz="1400" b="1">
                <a:latin typeface="Meiryo" charset="-128"/>
                <a:ea typeface="Meiryo" charset="-128"/>
                <a:cs typeface="Meiryo" charset="-128"/>
              </a:rPr>
              <a:t> 9:30</a:t>
            </a:r>
            <a:r>
              <a:rPr lang="ja-JP" altLang="en-US" sz="1400" b="1" dirty="0">
                <a:latin typeface="Meiryo" charset="-128"/>
                <a:ea typeface="Meiryo" charset="-128"/>
                <a:cs typeface="Meiryo" charset="-128"/>
              </a:rPr>
              <a:t>～</a:t>
            </a:r>
            <a:r>
              <a:rPr lang="en-US" altLang="ja-JP" sz="1400" b="1" dirty="0">
                <a:latin typeface="Meiryo" charset="-128"/>
                <a:ea typeface="Meiryo" charset="-128"/>
                <a:cs typeface="Meiryo" charset="-128"/>
              </a:rPr>
              <a:t>20:00</a:t>
            </a:r>
            <a:r>
              <a:rPr lang="ja-JP" altLang="en-US" sz="1400" b="1" dirty="0">
                <a:latin typeface="Meiryo" charset="-128"/>
                <a:ea typeface="Meiryo" charset="-128"/>
                <a:cs typeface="Meiryo" charset="-128"/>
              </a:rPr>
              <a:t>、土日祝</a:t>
            </a:r>
            <a:r>
              <a:rPr lang="en-US" altLang="ja-JP" sz="1400" b="1" dirty="0">
                <a:latin typeface="Meiryo" charset="-128"/>
                <a:ea typeface="Meiryo" charset="-128"/>
                <a:cs typeface="Meiryo" charset="-128"/>
              </a:rPr>
              <a:t> 9:30</a:t>
            </a:r>
            <a:r>
              <a:rPr lang="ja-JP" altLang="en-US" sz="1400" b="1" dirty="0">
                <a:latin typeface="Meiryo" charset="-128"/>
                <a:ea typeface="Meiryo" charset="-128"/>
                <a:cs typeface="Meiryo" charset="-128"/>
              </a:rPr>
              <a:t>～</a:t>
            </a:r>
            <a:r>
              <a:rPr lang="en-US" altLang="ja-JP" sz="1400" b="1" dirty="0">
                <a:latin typeface="Meiryo" charset="-128"/>
                <a:ea typeface="Meiryo" charset="-128"/>
                <a:cs typeface="Meiryo" charset="-128"/>
              </a:rPr>
              <a:t>17:30</a:t>
            </a:r>
          </a:p>
          <a:p>
            <a:pPr marL="6350"/>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マイナンバーカードの紛失・盗難によるカードの一時利用停止については、</a:t>
            </a:r>
            <a:endParaRPr lang="en-US" altLang="ja-JP" sz="1400" b="1" dirty="0">
              <a:latin typeface="Meiryo" charset="-128"/>
              <a:ea typeface="Meiryo" charset="-128"/>
              <a:cs typeface="Meiryo" charset="-128"/>
            </a:endParaRPr>
          </a:p>
          <a:p>
            <a:pPr marL="6350"/>
            <a:r>
              <a:rPr lang="en-US" altLang="ja-JP" sz="1400" b="1" dirty="0">
                <a:latin typeface="Meiryo" charset="-128"/>
                <a:ea typeface="Meiryo" charset="-128"/>
                <a:cs typeface="Meiryo" charset="-128"/>
              </a:rPr>
              <a:t>24</a:t>
            </a:r>
            <a:r>
              <a:rPr lang="ja-JP" altLang="en-US" sz="1400" b="1" dirty="0">
                <a:latin typeface="Meiryo" charset="-128"/>
                <a:ea typeface="Meiryo" charset="-128"/>
                <a:cs typeface="Meiryo" charset="-128"/>
              </a:rPr>
              <a:t>時間</a:t>
            </a:r>
            <a:r>
              <a:rPr lang="en-US" altLang="ja-JP" sz="1400" b="1" dirty="0">
                <a:latin typeface="Meiryo" charset="-128"/>
                <a:ea typeface="Meiryo" charset="-128"/>
                <a:cs typeface="Meiryo" charset="-128"/>
              </a:rPr>
              <a:t>365</a:t>
            </a:r>
            <a:r>
              <a:rPr lang="ja-JP" altLang="en-US" sz="1400" b="1" dirty="0">
                <a:latin typeface="Meiryo" charset="-128"/>
                <a:ea typeface="Meiryo" charset="-128"/>
                <a:cs typeface="Meiryo" charset="-128"/>
              </a:rPr>
              <a:t>日対応します。</a:t>
            </a:r>
            <a:endParaRPr lang="en-US" altLang="ja-JP" sz="1400" b="1" dirty="0">
              <a:latin typeface="Meiryo" charset="-128"/>
              <a:ea typeface="Meiryo" charset="-128"/>
              <a:cs typeface="Meiryo" charset="-128"/>
            </a:endParaRPr>
          </a:p>
          <a:p>
            <a:pPr marL="6350">
              <a:lnSpc>
                <a:spcPct val="150000"/>
              </a:lnSpc>
            </a:pPr>
            <a:r>
              <a:rPr lang="ja-JP" altLang="en-US" b="1" dirty="0">
                <a:solidFill>
                  <a:srgbClr val="009650"/>
                </a:solidFill>
                <a:latin typeface="Meiryo" charset="-128"/>
                <a:ea typeface="Meiryo" charset="-128"/>
                <a:cs typeface="Meiryo" charset="-128"/>
              </a:rPr>
              <a:t>聴覚障がい者専用お問い合わせ</a:t>
            </a:r>
            <a:r>
              <a:rPr lang="en-US" altLang="ja-JP" b="1" dirty="0">
                <a:solidFill>
                  <a:srgbClr val="009650"/>
                </a:solidFill>
                <a:latin typeface="Meiryo" charset="-128"/>
                <a:ea typeface="Meiryo" charset="-128"/>
                <a:cs typeface="Meiryo" charset="-128"/>
              </a:rPr>
              <a:t>FAX</a:t>
            </a:r>
            <a:r>
              <a:rPr lang="ja-JP" altLang="en-US" b="1" dirty="0">
                <a:solidFill>
                  <a:srgbClr val="009650"/>
                </a:solidFill>
                <a:latin typeface="Meiryo" charset="-128"/>
                <a:ea typeface="Meiryo" charset="-128"/>
                <a:cs typeface="Meiryo" charset="-128"/>
              </a:rPr>
              <a:t>番号</a:t>
            </a:r>
            <a:r>
              <a:rPr lang="en-US" altLang="ja-JP" b="1" dirty="0">
                <a:solidFill>
                  <a:srgbClr val="009650"/>
                </a:solidFill>
                <a:latin typeface="Meiryo" charset="-128"/>
                <a:ea typeface="Meiryo" charset="-128"/>
                <a:cs typeface="Meiryo" charset="-128"/>
              </a:rPr>
              <a:t> 0120-601-785</a:t>
            </a:r>
          </a:p>
          <a:p>
            <a:pPr marL="6350">
              <a:lnSpc>
                <a:spcPct val="150000"/>
              </a:lnSpc>
            </a:pPr>
            <a:r>
              <a:rPr lang="ja-JP" altLang="en-US" b="1" dirty="0">
                <a:solidFill>
                  <a:srgbClr val="009650"/>
                </a:solidFill>
                <a:latin typeface="Meiryo" charset="-128"/>
                <a:ea typeface="Meiryo" charset="-128"/>
                <a:cs typeface="Meiryo" charset="-128"/>
              </a:rPr>
              <a:t>お問い合わせフォーム</a:t>
            </a:r>
          </a:p>
          <a:p>
            <a:pPr marL="6350">
              <a:lnSpc>
                <a:spcPct val="80000"/>
              </a:lnSpc>
            </a:pPr>
            <a:r>
              <a:rPr lang="en-US" altLang="ja-JP" b="1" dirty="0">
                <a:solidFill>
                  <a:srgbClr val="009650"/>
                </a:solidFill>
                <a:latin typeface="Meiryo" charset="-128"/>
                <a:ea typeface="Meiryo" charset="-128"/>
                <a:cs typeface="Meiryo" charset="-128"/>
              </a:rPr>
              <a:t>https://www.kojinbango-card.go.jp/otoiawase/</a:t>
            </a:r>
            <a:endParaRPr lang="ja-JP" altLang="en-US" sz="1200" b="1" dirty="0">
              <a:latin typeface="Meiryo" charset="-128"/>
              <a:ea typeface="Meiryo" charset="-128"/>
              <a:cs typeface="Meiryo" charset="-128"/>
            </a:endParaRPr>
          </a:p>
        </p:txBody>
      </p:sp>
      <p:pic>
        <p:nvPicPr>
          <p:cNvPr id="9" name="図 8" descr="有効期限通知書封書見本の画像">
            <a:extLst>
              <a:ext uri="{FF2B5EF4-FFF2-40B4-BE49-F238E27FC236}">
                <a16:creationId xmlns:a16="http://schemas.microsoft.com/office/drawing/2014/main" id="{71198F52-4601-4DE5-86F1-B736245466DC}"/>
              </a:ext>
            </a:extLst>
          </p:cNvPr>
          <p:cNvPicPr>
            <a:picLocks noChangeAspect="1"/>
          </p:cNvPicPr>
          <p:nvPr/>
        </p:nvPicPr>
        <p:blipFill>
          <a:blip r:embed="rId4"/>
          <a:stretch>
            <a:fillRect/>
          </a:stretch>
        </p:blipFill>
        <p:spPr>
          <a:xfrm>
            <a:off x="3920807" y="3494694"/>
            <a:ext cx="4717649" cy="2808000"/>
          </a:xfrm>
          <a:prstGeom prst="rect">
            <a:avLst/>
          </a:prstGeom>
        </p:spPr>
      </p:pic>
      <p:sp>
        <p:nvSpPr>
          <p:cNvPr id="11" name="テキスト ボックス 10">
            <a:extLst>
              <a:ext uri="{FF2B5EF4-FFF2-40B4-BE49-F238E27FC236}">
                <a16:creationId xmlns:a16="http://schemas.microsoft.com/office/drawing/2014/main" id="{31529EBB-2878-487A-B437-8DFD73FCAFF5}"/>
              </a:ext>
            </a:extLst>
          </p:cNvPr>
          <p:cNvSpPr txBox="1"/>
          <p:nvPr/>
        </p:nvSpPr>
        <p:spPr>
          <a:xfrm>
            <a:off x="1769010" y="3715134"/>
            <a:ext cx="2447774" cy="369332"/>
          </a:xfrm>
          <a:prstGeom prst="rect">
            <a:avLst/>
          </a:prstGeom>
          <a:noFill/>
        </p:spPr>
        <p:txBody>
          <a:bodyPr wrap="square" rtlCol="0">
            <a:spAutoFit/>
          </a:bodyPr>
          <a:lstStyle/>
          <a:p>
            <a:r>
              <a:rPr lang="ja-JP" altLang="en-US" b="1" dirty="0">
                <a:solidFill>
                  <a:srgbClr val="009650"/>
                </a:solidFill>
                <a:latin typeface="メイリオ" panose="020B0604030504040204" pitchFamily="50" charset="-128"/>
                <a:ea typeface="メイリオ" panose="020B0604030504040204" pitchFamily="50" charset="-128"/>
              </a:rPr>
              <a:t>有効期限通知書封書</a:t>
            </a:r>
            <a:endParaRPr kumimoji="1" lang="ja-JP" altLang="en-US" b="1" dirty="0">
              <a:solidFill>
                <a:srgbClr val="009650"/>
              </a:solidFill>
              <a:latin typeface="メイリオ" panose="020B0604030504040204" pitchFamily="50" charset="-128"/>
              <a:ea typeface="メイリオ" panose="020B0604030504040204" pitchFamily="50" charset="-128"/>
            </a:endParaRPr>
          </a:p>
        </p:txBody>
      </p:sp>
      <p:cxnSp>
        <p:nvCxnSpPr>
          <p:cNvPr id="15" name="直線コネクタ 14"/>
          <p:cNvCxnSpPr/>
          <p:nvPr/>
        </p:nvCxnSpPr>
        <p:spPr>
          <a:xfrm>
            <a:off x="1682496" y="343211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758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コネクタ 14"/>
          <p:cNvCxnSpPr/>
          <p:nvPr/>
        </p:nvCxnSpPr>
        <p:spPr>
          <a:xfrm>
            <a:off x="4568822" y="2349604"/>
            <a:ext cx="0" cy="396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3" name="サブタイトル 2"/>
          <p:cNvSpPr>
            <a:spLocks noGrp="1"/>
          </p:cNvSpPr>
          <p:nvPr>
            <p:ph type="subTitle" idx="4294967295"/>
          </p:nvPr>
        </p:nvSpPr>
        <p:spPr>
          <a:xfrm>
            <a:off x="263481" y="2453578"/>
            <a:ext cx="4565172" cy="1260215"/>
          </a:xfrm>
        </p:spPr>
        <p:txBody>
          <a:bodyPr>
            <a:noAutofit/>
          </a:bodyPr>
          <a:lstStyle/>
          <a:p>
            <a:pPr>
              <a:lnSpc>
                <a:spcPct val="100000"/>
              </a:lnSpc>
              <a:spcBef>
                <a:spcPts val="0"/>
              </a:spcBef>
            </a:pPr>
            <a:r>
              <a:rPr lang="ja-JP" altLang="en-US" dirty="0">
                <a:solidFill>
                  <a:srgbClr val="009650"/>
                </a:solidFill>
              </a:rPr>
              <a:t>●</a:t>
            </a:r>
            <a:r>
              <a:rPr lang="ja-JP" altLang="en-US" dirty="0"/>
              <a:t>表面に</a:t>
            </a:r>
            <a:r>
              <a:rPr lang="ja-JP" altLang="en-US" spc="-1000" dirty="0"/>
              <a:t>、氏　名　、</a:t>
            </a:r>
            <a:r>
              <a:rPr lang="ja-JP" altLang="en-US" dirty="0"/>
              <a:t>住所</a:t>
            </a:r>
            <a:r>
              <a:rPr lang="ja-JP" altLang="en-US" spc="-1000" dirty="0"/>
              <a:t>、</a:t>
            </a:r>
            <a:r>
              <a:rPr lang="ja-JP" altLang="en-US" dirty="0"/>
              <a:t>生年月日</a:t>
            </a:r>
            <a:r>
              <a:rPr lang="ja-JP" altLang="en-US" spc="-1000" dirty="0"/>
              <a:t>、</a:t>
            </a:r>
            <a:endParaRPr lang="en-US" altLang="ja-JP" spc="-1000" dirty="0"/>
          </a:p>
          <a:p>
            <a:pPr>
              <a:lnSpc>
                <a:spcPct val="100000"/>
              </a:lnSpc>
              <a:spcBef>
                <a:spcPts val="0"/>
              </a:spcBef>
            </a:pPr>
            <a:r>
              <a:rPr lang="ja-JP" altLang="en-US" dirty="0"/>
              <a:t>　性別</a:t>
            </a:r>
            <a:r>
              <a:rPr lang="ja-JP" altLang="en-US" spc="-1000" dirty="0"/>
              <a:t>、</a:t>
            </a:r>
            <a:r>
              <a:rPr lang="ja-JP" altLang="en-US" dirty="0"/>
              <a:t>本人の顔写真等が</a:t>
            </a:r>
            <a:endParaRPr lang="en-US" altLang="ja-JP" dirty="0"/>
          </a:p>
          <a:p>
            <a:pPr>
              <a:lnSpc>
                <a:spcPct val="100000"/>
              </a:lnSpc>
              <a:spcBef>
                <a:spcPts val="0"/>
              </a:spcBef>
            </a:pPr>
            <a:r>
              <a:rPr lang="ja-JP" altLang="en-US" dirty="0"/>
              <a:t>　表示されていて</a:t>
            </a:r>
            <a:r>
              <a:rPr lang="ja-JP" altLang="en-US" spc="-1000" dirty="0"/>
              <a:t>、</a:t>
            </a:r>
            <a:endParaRPr lang="en-US" altLang="ja-JP" spc="-1000" dirty="0"/>
          </a:p>
          <a:p>
            <a:pPr>
              <a:lnSpc>
                <a:spcPct val="100000"/>
              </a:lnSpc>
              <a:spcBef>
                <a:spcPts val="0"/>
              </a:spcBef>
            </a:pPr>
            <a:r>
              <a:rPr lang="ja-JP" altLang="en-US" dirty="0"/>
              <a:t>　公的な本人確認書類として</a:t>
            </a:r>
            <a:endParaRPr lang="en-US" altLang="ja-JP" dirty="0"/>
          </a:p>
          <a:p>
            <a:pPr>
              <a:lnSpc>
                <a:spcPct val="100000"/>
              </a:lnSpc>
              <a:spcBef>
                <a:spcPts val="0"/>
              </a:spcBef>
            </a:pPr>
            <a:r>
              <a:rPr lang="ja-JP" altLang="en-US" dirty="0"/>
              <a:t>　利用できます。</a:t>
            </a:r>
          </a:p>
        </p:txBody>
      </p:sp>
      <p:sp>
        <p:nvSpPr>
          <p:cNvPr id="11" name="サブタイトル 2"/>
          <p:cNvSpPr txBox="1">
            <a:spLocks/>
          </p:cNvSpPr>
          <p:nvPr/>
        </p:nvSpPr>
        <p:spPr>
          <a:xfrm>
            <a:off x="4678287" y="5416529"/>
            <a:ext cx="4014952" cy="963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2000" dirty="0"/>
          </a:p>
        </p:txBody>
      </p:sp>
      <p:sp>
        <p:nvSpPr>
          <p:cNvPr id="18" name="タイトル 1"/>
          <p:cNvSpPr txBox="1">
            <a:spLocks/>
          </p:cNvSpPr>
          <p:nvPr/>
        </p:nvSpPr>
        <p:spPr>
          <a:xfrm>
            <a:off x="1759750" y="497650"/>
            <a:ext cx="4698722" cy="584775"/>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ja-JP" altLang="en-US" sz="3200" dirty="0">
                <a:solidFill>
                  <a:srgbClr val="009650"/>
                </a:solidFill>
              </a:rPr>
              <a:t>マイナンバーカードとは</a:t>
            </a:r>
          </a:p>
        </p:txBody>
      </p:sp>
      <p:sp>
        <p:nvSpPr>
          <p:cNvPr id="19" name="Title Placeholder 1"/>
          <p:cNvSpPr txBox="1">
            <a:spLocks/>
          </p:cNvSpPr>
          <p:nvPr/>
        </p:nvSpPr>
        <p:spPr>
          <a:xfrm>
            <a:off x="470200" y="512080"/>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1-A</a:t>
            </a:r>
            <a:endParaRPr lang="en-US" sz="3600" dirty="0">
              <a:solidFill>
                <a:srgbClr val="009650"/>
              </a:solidFill>
            </a:endParaRPr>
          </a:p>
        </p:txBody>
      </p:sp>
      <p:sp>
        <p:nvSpPr>
          <p:cNvPr id="16" name="サブタイトル 2"/>
          <p:cNvSpPr>
            <a:spLocks noGrp="1"/>
          </p:cNvSpPr>
          <p:nvPr>
            <p:ph type="subTitle" idx="4294967295"/>
          </p:nvPr>
        </p:nvSpPr>
        <p:spPr>
          <a:xfrm>
            <a:off x="521186" y="1418530"/>
            <a:ext cx="8231280" cy="884258"/>
          </a:xfrm>
        </p:spPr>
        <p:txBody>
          <a:bodyPr>
            <a:noAutofit/>
          </a:bodyPr>
          <a:lstStyle/>
          <a:p>
            <a:pPr>
              <a:spcBef>
                <a:spcPts val="0"/>
              </a:spcBef>
            </a:pPr>
            <a:r>
              <a:rPr lang="ja-JP" altLang="en-US" dirty="0"/>
              <a:t>マイナンバーカードとは個人番号カードとも言い</a:t>
            </a:r>
            <a:r>
              <a:rPr lang="ja-JP" altLang="en-US" spc="-1000" dirty="0"/>
              <a:t>、</a:t>
            </a:r>
            <a:r>
              <a:rPr lang="ja-JP" altLang="en-US" dirty="0"/>
              <a:t>マイナンバ</a:t>
            </a:r>
            <a:r>
              <a:rPr lang="ja-JP" altLang="en-US" spc="-1000" dirty="0"/>
              <a:t>ー</a:t>
            </a:r>
            <a:endParaRPr lang="en-US" altLang="ja-JP" spc="-1000" dirty="0"/>
          </a:p>
          <a:p>
            <a:pPr>
              <a:spcBef>
                <a:spcPts val="0"/>
              </a:spcBef>
            </a:pPr>
            <a:r>
              <a:rPr lang="ja-JP" altLang="en-US" dirty="0"/>
              <a:t>（一人ひとりに割り当てられる番号</a:t>
            </a:r>
            <a:r>
              <a:rPr lang="ja-JP" altLang="en-US" spc="-1000" dirty="0"/>
              <a:t>）</a:t>
            </a:r>
            <a:r>
              <a:rPr lang="ja-JP" altLang="en-US" dirty="0"/>
              <a:t>が記載されたプラスチック製のカードです。本人が申請することにより、無料で発行されます。</a:t>
            </a:r>
          </a:p>
        </p:txBody>
      </p:sp>
      <p:sp>
        <p:nvSpPr>
          <p:cNvPr id="29" name="サブタイトル 2"/>
          <p:cNvSpPr txBox="1">
            <a:spLocks/>
          </p:cNvSpPr>
          <p:nvPr/>
        </p:nvSpPr>
        <p:spPr>
          <a:xfrm>
            <a:off x="4583274" y="2459116"/>
            <a:ext cx="4014952" cy="963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84138" indent="-84138">
              <a:lnSpc>
                <a:spcPct val="100000"/>
              </a:lnSpc>
              <a:spcBef>
                <a:spcPts val="0"/>
              </a:spcBef>
            </a:pPr>
            <a:r>
              <a:rPr lang="ja-JP" altLang="en-US" sz="2000" dirty="0">
                <a:solidFill>
                  <a:srgbClr val="009650"/>
                </a:solidFill>
              </a:rPr>
              <a:t>●</a:t>
            </a:r>
            <a:r>
              <a:rPr lang="ja-JP" altLang="en-US" sz="2000" dirty="0"/>
              <a:t>裏面に</a:t>
            </a:r>
            <a:r>
              <a:rPr lang="ja-JP" altLang="en-US" sz="2000" spc="-1000" dirty="0"/>
              <a:t>、</a:t>
            </a:r>
            <a:r>
              <a:rPr lang="ja-JP" altLang="en-US" sz="2000" dirty="0"/>
              <a:t>マイナンバーが</a:t>
            </a:r>
            <a:endParaRPr lang="en-US" altLang="ja-JP" sz="2000" dirty="0"/>
          </a:p>
          <a:p>
            <a:pPr marL="84138" indent="-84138">
              <a:lnSpc>
                <a:spcPct val="100000"/>
              </a:lnSpc>
              <a:spcBef>
                <a:spcPts val="0"/>
              </a:spcBef>
            </a:pPr>
            <a:r>
              <a:rPr lang="ja-JP" altLang="en-US" sz="2000" dirty="0"/>
              <a:t>　記載されています。</a:t>
            </a:r>
            <a:endParaRPr lang="en-US" altLang="ja-JP" sz="2000" dirty="0"/>
          </a:p>
          <a:p>
            <a:pPr marL="84138" indent="-84138">
              <a:lnSpc>
                <a:spcPct val="100000"/>
              </a:lnSpc>
              <a:spcBef>
                <a:spcPts val="0"/>
              </a:spcBef>
            </a:pPr>
            <a:r>
              <a:rPr lang="ja-JP" altLang="en-US" sz="2000" dirty="0">
                <a:solidFill>
                  <a:srgbClr val="009650"/>
                </a:solidFill>
              </a:rPr>
              <a:t>●</a:t>
            </a:r>
            <a:r>
              <a:rPr lang="en-US" altLang="ja-JP" sz="2000" dirty="0"/>
              <a:t>IC</a:t>
            </a:r>
            <a:r>
              <a:rPr lang="ja-JP" altLang="en-US" sz="2000" dirty="0"/>
              <a:t>チップの中には</a:t>
            </a:r>
            <a:r>
              <a:rPr lang="ja-JP" altLang="en-US" sz="2000" spc="-1000" dirty="0"/>
              <a:t>、</a:t>
            </a:r>
            <a:endParaRPr lang="en-US" altLang="ja-JP" sz="2000" dirty="0"/>
          </a:p>
          <a:p>
            <a:pPr marL="84138" indent="-84138">
              <a:lnSpc>
                <a:spcPct val="100000"/>
              </a:lnSpc>
              <a:spcBef>
                <a:spcPts val="0"/>
              </a:spcBef>
            </a:pPr>
            <a:r>
              <a:rPr lang="ja-JP" altLang="en-US" sz="2000" dirty="0"/>
              <a:t>　電子証明書等が入っていて</a:t>
            </a:r>
            <a:r>
              <a:rPr lang="ja-JP" altLang="en-US" sz="2000" spc="100" dirty="0"/>
              <a:t>、</a:t>
            </a:r>
            <a:endParaRPr lang="en-US" altLang="ja-JP" sz="2000" spc="100" dirty="0"/>
          </a:p>
          <a:p>
            <a:pPr marL="84138" indent="-84138">
              <a:lnSpc>
                <a:spcPct val="100000"/>
              </a:lnSpc>
              <a:spcBef>
                <a:spcPts val="0"/>
              </a:spcBef>
            </a:pPr>
            <a:r>
              <a:rPr lang="ja-JP" altLang="en-US" sz="2000" spc="100" dirty="0"/>
              <a:t>　</a:t>
            </a:r>
            <a:r>
              <a:rPr lang="ja-JP" altLang="en-US" sz="2000" dirty="0"/>
              <a:t>オンラインでの行政手続等で</a:t>
            </a:r>
            <a:endParaRPr lang="en-US" altLang="ja-JP" sz="2000" dirty="0"/>
          </a:p>
          <a:p>
            <a:pPr marL="84138" indent="-84138">
              <a:lnSpc>
                <a:spcPct val="100000"/>
              </a:lnSpc>
              <a:spcBef>
                <a:spcPts val="0"/>
              </a:spcBef>
            </a:pPr>
            <a:r>
              <a:rPr lang="ja-JP" altLang="en-US" sz="2000" dirty="0"/>
              <a:t>　使うことができます。</a:t>
            </a:r>
          </a:p>
          <a:p>
            <a:pPr marL="84138" indent="-84138">
              <a:lnSpc>
                <a:spcPct val="100000"/>
              </a:lnSpc>
              <a:spcBef>
                <a:spcPts val="0"/>
              </a:spcBef>
            </a:pPr>
            <a:r>
              <a:rPr lang="ja-JP" altLang="en-US" sz="2000" dirty="0"/>
              <a:t>　</a:t>
            </a:r>
            <a:endParaRPr lang="en-US" altLang="ja-JP" sz="2000" dirty="0"/>
          </a:p>
        </p:txBody>
      </p:sp>
      <p:grpSp>
        <p:nvGrpSpPr>
          <p:cNvPr id="8" name="グループ化 7" descr="マイナンバーカード表面の見本の画像"/>
          <p:cNvGrpSpPr/>
          <p:nvPr/>
        </p:nvGrpSpPr>
        <p:grpSpPr>
          <a:xfrm>
            <a:off x="617357" y="4326912"/>
            <a:ext cx="3007024" cy="1889328"/>
            <a:chOff x="1094719" y="3698700"/>
            <a:chExt cx="3007024" cy="1889328"/>
          </a:xfrm>
        </p:grpSpPr>
        <p:pic>
          <p:nvPicPr>
            <p:cNvPr id="20" name="図 19">
              <a:extLst>
                <a:ext uri="{FF2B5EF4-FFF2-40B4-BE49-F238E27FC236}">
                  <a16:creationId xmlns:a16="http://schemas.microsoft.com/office/drawing/2014/main" id="{4067ABB9-4043-4753-88E3-9C47B81EA1A4}"/>
                </a:ext>
              </a:extLst>
            </p:cNvPr>
            <p:cNvPicPr>
              <a:picLocks noChangeAspect="1"/>
            </p:cNvPicPr>
            <p:nvPr/>
          </p:nvPicPr>
          <p:blipFill>
            <a:blip r:embed="rId3"/>
            <a:stretch>
              <a:fillRect/>
            </a:stretch>
          </p:blipFill>
          <p:spPr>
            <a:xfrm>
              <a:off x="1094719" y="3698700"/>
              <a:ext cx="3007024" cy="1889328"/>
            </a:xfrm>
            <a:prstGeom prst="rect">
              <a:avLst/>
            </a:prstGeom>
          </p:spPr>
        </p:pic>
        <p:sp>
          <p:nvSpPr>
            <p:cNvPr id="6" name="角丸四角形 5"/>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descr="マイナンバーカード裏面の見本の画像"/>
          <p:cNvGrpSpPr/>
          <p:nvPr/>
        </p:nvGrpSpPr>
        <p:grpSpPr>
          <a:xfrm>
            <a:off x="4914225" y="4310312"/>
            <a:ext cx="3035752" cy="1913782"/>
            <a:chOff x="5176367" y="3354034"/>
            <a:chExt cx="3035752" cy="1913782"/>
          </a:xfrm>
        </p:grpSpPr>
        <p:pic>
          <p:nvPicPr>
            <p:cNvPr id="23" name="図 22">
              <a:extLst>
                <a:ext uri="{FF2B5EF4-FFF2-40B4-BE49-F238E27FC236}">
                  <a16:creationId xmlns:a16="http://schemas.microsoft.com/office/drawing/2014/main" id="{3CF22605-12BA-4B50-BE9A-B9433881FF78}"/>
                </a:ext>
              </a:extLst>
            </p:cNvPr>
            <p:cNvPicPr>
              <a:picLocks noChangeAspect="1"/>
            </p:cNvPicPr>
            <p:nvPr/>
          </p:nvPicPr>
          <p:blipFill>
            <a:blip r:embed="rId4"/>
            <a:stretch>
              <a:fillRect/>
            </a:stretch>
          </p:blipFill>
          <p:spPr>
            <a:xfrm>
              <a:off x="5176367" y="3354034"/>
              <a:ext cx="3018791" cy="1913782"/>
            </a:xfrm>
            <a:prstGeom prst="rect">
              <a:avLst/>
            </a:prstGeom>
          </p:spPr>
        </p:pic>
        <p:sp>
          <p:nvSpPr>
            <p:cNvPr id="30" name="角丸四角形 29"/>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 name="直線コネクタ 3"/>
          <p:cNvCxnSpPr/>
          <p:nvPr/>
        </p:nvCxnSpPr>
        <p:spPr>
          <a:xfrm>
            <a:off x="253175" y="2349500"/>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574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descr="マイナポイント第2弾のロゴマーク">
            <a:extLst>
              <a:ext uri="{FF2B5EF4-FFF2-40B4-BE49-F238E27FC236}">
                <a16:creationId xmlns:a16="http://schemas.microsoft.com/office/drawing/2014/main" id="{C78723FA-E1F8-49E2-BFAF-D9B2F5EEB6F6}"/>
              </a:ext>
            </a:extLst>
          </p:cNvPr>
          <p:cNvPicPr>
            <a:picLocks noChangeAspect="1"/>
          </p:cNvPicPr>
          <p:nvPr/>
        </p:nvPicPr>
        <p:blipFill>
          <a:blip r:embed="rId3"/>
          <a:stretch>
            <a:fillRect/>
          </a:stretch>
        </p:blipFill>
        <p:spPr>
          <a:xfrm>
            <a:off x="5076056" y="4653596"/>
            <a:ext cx="987552" cy="505968"/>
          </a:xfrm>
          <a:prstGeom prst="rect">
            <a:avLst/>
          </a:prstGeom>
        </p:spPr>
      </p:pic>
      <p:pic>
        <p:nvPicPr>
          <p:cNvPr id="3" name="図 2"/>
          <p:cNvPicPr>
            <a:picLocks noChangeAspect="1"/>
          </p:cNvPicPr>
          <p:nvPr/>
        </p:nvPicPr>
        <p:blipFill>
          <a:blip r:embed="rId4"/>
          <a:stretch>
            <a:fillRect/>
          </a:stretch>
        </p:blipFill>
        <p:spPr>
          <a:xfrm>
            <a:off x="342900" y="1681956"/>
            <a:ext cx="8458200" cy="4051300"/>
          </a:xfrm>
          <a:prstGeom prst="rect">
            <a:avLst/>
          </a:prstGeom>
        </p:spPr>
      </p:pic>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1770730" y="277719"/>
            <a:ext cx="5269391" cy="991041"/>
          </a:xfrm>
        </p:spPr>
        <p:txBody>
          <a:bodyPr wrap="none">
            <a:spAutoFit/>
          </a:bodyPr>
          <a:lstStyle/>
          <a:p>
            <a:r>
              <a:rPr lang="ja-JP" altLang="en-US" spc="-150" dirty="0"/>
              <a:t>マイナンバーカードを使って</a:t>
            </a:r>
            <a:br>
              <a:rPr lang="en-US" altLang="ja-JP" spc="-150" dirty="0"/>
            </a:br>
            <a:r>
              <a:rPr lang="ja-JP" altLang="en-US" spc="-150" dirty="0"/>
              <a:t>できること</a:t>
            </a:r>
            <a:endParaRPr lang="ja-JP" altLang="en-US" dirty="0"/>
          </a:p>
        </p:txBody>
      </p:sp>
      <p:sp>
        <p:nvSpPr>
          <p:cNvPr id="51" name="Title Placeholder 1">
            <a:extLst>
              <a:ext uri="{FF2B5EF4-FFF2-40B4-BE49-F238E27FC236}">
                <a16:creationId xmlns:a16="http://schemas.microsoft.com/office/drawing/2014/main" id="{D1BF8471-296E-4A82-94F7-CAE7FF434C9B}"/>
              </a:ext>
            </a:extLst>
          </p:cNvPr>
          <p:cNvSpPr txBox="1">
            <a:spLocks/>
          </p:cNvSpPr>
          <p:nvPr/>
        </p:nvSpPr>
        <p:spPr>
          <a:xfrm>
            <a:off x="467544" y="504592"/>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1-B</a:t>
            </a:r>
            <a:endParaRPr lang="en-US" sz="3600" dirty="0">
              <a:solidFill>
                <a:srgbClr val="009650"/>
              </a:solidFill>
            </a:endParaRPr>
          </a:p>
        </p:txBody>
      </p:sp>
      <p:pic>
        <p:nvPicPr>
          <p:cNvPr id="44" name="図 43" descr="スマートフォンをカードリーダーにかざすマイナちゃんのイラスト">
            <a:extLst>
              <a:ext uri="{FF2B5EF4-FFF2-40B4-BE49-F238E27FC236}">
                <a16:creationId xmlns:a16="http://schemas.microsoft.com/office/drawing/2014/main" id="{ED1ABC3B-69E5-430E-B535-6517B89B74EC}"/>
              </a:ext>
            </a:extLst>
          </p:cNvPr>
          <p:cNvPicPr>
            <a:picLocks noChangeAspect="1"/>
          </p:cNvPicPr>
          <p:nvPr/>
        </p:nvPicPr>
        <p:blipFill rotWithShape="1">
          <a:blip r:embed="rId5">
            <a:extLst>
              <a:ext uri="{28A0092B-C50C-407E-A947-70E740481C1C}">
                <a14:useLocalDpi xmlns:a14="http://schemas.microsoft.com/office/drawing/2010/main" val="0"/>
              </a:ext>
            </a:extLst>
          </a:blip>
          <a:srcRect l="10689" r="7243"/>
          <a:stretch/>
        </p:blipFill>
        <p:spPr>
          <a:xfrm>
            <a:off x="587608" y="3717492"/>
            <a:ext cx="816039" cy="1087200"/>
          </a:xfrm>
          <a:prstGeom prst="rect">
            <a:avLst/>
          </a:prstGeom>
          <a:solidFill>
            <a:schemeClr val="bg1"/>
          </a:solidFill>
        </p:spPr>
      </p:pic>
      <p:sp>
        <p:nvSpPr>
          <p:cNvPr id="45" name="テキスト ボックス 44">
            <a:extLst>
              <a:ext uri="{FF2B5EF4-FFF2-40B4-BE49-F238E27FC236}">
                <a16:creationId xmlns:a16="http://schemas.microsoft.com/office/drawing/2014/main" id="{E231A597-4C93-4B10-B5DB-BCF3E1E32B88}"/>
              </a:ext>
            </a:extLst>
          </p:cNvPr>
          <p:cNvSpPr txBox="1"/>
          <p:nvPr/>
        </p:nvSpPr>
        <p:spPr>
          <a:xfrm>
            <a:off x="359752" y="2349340"/>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本人確認書類</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になる！</a:t>
            </a:r>
          </a:p>
        </p:txBody>
      </p:sp>
      <p:sp>
        <p:nvSpPr>
          <p:cNvPr id="46" name="テキスト ボックス 45">
            <a:extLst>
              <a:ext uri="{FF2B5EF4-FFF2-40B4-BE49-F238E27FC236}">
                <a16:creationId xmlns:a16="http://schemas.microsoft.com/office/drawing/2014/main" id="{D94F59D3-FBCB-4F69-9CC7-6D53FCE8CB97}"/>
              </a:ext>
            </a:extLst>
          </p:cNvPr>
          <p:cNvSpPr txBox="1"/>
          <p:nvPr/>
        </p:nvSpPr>
        <p:spPr>
          <a:xfrm>
            <a:off x="2519992" y="2349340"/>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健康保険証</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としても使える</a:t>
            </a:r>
            <a:endParaRPr kumimoji="1" lang="ja-JP" altLang="en-US" sz="2000" b="1" dirty="0">
              <a:latin typeface="Meiryo" charset="-128"/>
              <a:ea typeface="Meiryo" charset="-128"/>
              <a:cs typeface="Meiryo" charset="-128"/>
            </a:endParaRPr>
          </a:p>
        </p:txBody>
      </p:sp>
      <p:sp>
        <p:nvSpPr>
          <p:cNvPr id="47" name="テキスト ボックス 46">
            <a:extLst>
              <a:ext uri="{FF2B5EF4-FFF2-40B4-BE49-F238E27FC236}">
                <a16:creationId xmlns:a16="http://schemas.microsoft.com/office/drawing/2014/main" id="{2AA6247B-E004-44B4-A42E-A3A715187F93}"/>
              </a:ext>
            </a:extLst>
          </p:cNvPr>
          <p:cNvSpPr txBox="1"/>
          <p:nvPr/>
        </p:nvSpPr>
        <p:spPr>
          <a:xfrm>
            <a:off x="3600112" y="3429460"/>
            <a:ext cx="1980000" cy="1015663"/>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マイナ</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ポイントが</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もらえる</a:t>
            </a:r>
            <a:r>
              <a:rPr lang="en-US" altLang="ja-JP" sz="1200" b="1" dirty="0">
                <a:latin typeface="Meiryo" charset="-128"/>
                <a:ea typeface="Meiryo" charset="-128"/>
                <a:cs typeface="Meiryo" charset="-128"/>
              </a:rPr>
              <a:t>※1</a:t>
            </a:r>
            <a:endParaRPr kumimoji="1" lang="ja-JP" altLang="en-US" sz="1200" b="1" dirty="0">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4080C540-96C2-49E9-BEFB-701E3F309851}"/>
              </a:ext>
            </a:extLst>
          </p:cNvPr>
          <p:cNvSpPr txBox="1"/>
          <p:nvPr/>
        </p:nvSpPr>
        <p:spPr>
          <a:xfrm>
            <a:off x="4661100" y="2349340"/>
            <a:ext cx="1980000" cy="1015663"/>
          </a:xfrm>
          <a:prstGeom prst="rect">
            <a:avLst/>
          </a:prstGeom>
          <a:noFill/>
        </p:spPr>
        <p:txBody>
          <a:bodyPr wrap="square" rtlCol="0">
            <a:spAutoFit/>
          </a:bodyPr>
          <a:lstStyle/>
          <a:p>
            <a:pPr algn="ctr"/>
            <a:r>
              <a:rPr lang="ja-JP" altLang="en-US" sz="2000" b="1" dirty="0">
                <a:latin typeface="Meiryo" charset="-128"/>
                <a:ea typeface="Meiryo" charset="-128"/>
                <a:cs typeface="Meiryo" charset="-128"/>
              </a:rPr>
              <a:t>オンラインで</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各種行政手続ができる　</a:t>
            </a:r>
            <a:endParaRPr kumimoji="1" lang="ja-JP" altLang="en-US" sz="2000" b="1" dirty="0">
              <a:latin typeface="Meiryo" charset="-128"/>
              <a:ea typeface="Meiryo" charset="-128"/>
              <a:cs typeface="Meiryo" charset="-128"/>
            </a:endParaRPr>
          </a:p>
        </p:txBody>
      </p:sp>
      <p:pic>
        <p:nvPicPr>
          <p:cNvPr id="49" name="図 48" descr="マイナポータルのオンライン画面を表すイラスト">
            <a:extLst>
              <a:ext uri="{FF2B5EF4-FFF2-40B4-BE49-F238E27FC236}">
                <a16:creationId xmlns:a16="http://schemas.microsoft.com/office/drawing/2014/main" id="{1204BE4B-E7FE-4837-A970-3DCABB578D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0032" y="1544774"/>
            <a:ext cx="1008000" cy="711927"/>
          </a:xfrm>
          <a:prstGeom prst="rect">
            <a:avLst/>
          </a:prstGeom>
        </p:spPr>
      </p:pic>
      <p:grpSp>
        <p:nvGrpSpPr>
          <p:cNvPr id="50" name="グループ化 49" descr="マイナンバーカード裏面の見本の画像">
            <a:extLst>
              <a:ext uri="{FF2B5EF4-FFF2-40B4-BE49-F238E27FC236}">
                <a16:creationId xmlns:a16="http://schemas.microsoft.com/office/drawing/2014/main" id="{554B0270-154A-49B9-808A-F2D813E88600}"/>
              </a:ext>
            </a:extLst>
          </p:cNvPr>
          <p:cNvGrpSpPr/>
          <p:nvPr/>
        </p:nvGrpSpPr>
        <p:grpSpPr>
          <a:xfrm>
            <a:off x="4284010" y="5157652"/>
            <a:ext cx="1278656" cy="790522"/>
            <a:chOff x="5176367" y="3354034"/>
            <a:chExt cx="3035752" cy="1913782"/>
          </a:xfrm>
        </p:grpSpPr>
        <p:pic>
          <p:nvPicPr>
            <p:cNvPr id="52" name="図 51">
              <a:extLst>
                <a:ext uri="{FF2B5EF4-FFF2-40B4-BE49-F238E27FC236}">
                  <a16:creationId xmlns:a16="http://schemas.microsoft.com/office/drawing/2014/main" id="{8C6C66CA-1864-4BDC-89CD-58EF65963BE1}"/>
                </a:ext>
              </a:extLst>
            </p:cNvPr>
            <p:cNvPicPr>
              <a:picLocks noChangeAspect="1"/>
            </p:cNvPicPr>
            <p:nvPr/>
          </p:nvPicPr>
          <p:blipFill>
            <a:blip r:embed="rId7"/>
            <a:stretch>
              <a:fillRect/>
            </a:stretch>
          </p:blipFill>
          <p:spPr>
            <a:xfrm>
              <a:off x="5176367" y="3354034"/>
              <a:ext cx="3018791" cy="1913782"/>
            </a:xfrm>
            <a:prstGeom prst="rect">
              <a:avLst/>
            </a:prstGeom>
          </p:spPr>
        </p:pic>
        <p:sp>
          <p:nvSpPr>
            <p:cNvPr id="53" name="角丸四角形 29">
              <a:extLst>
                <a:ext uri="{FF2B5EF4-FFF2-40B4-BE49-F238E27FC236}">
                  <a16:creationId xmlns:a16="http://schemas.microsoft.com/office/drawing/2014/main" id="{B860AE3E-AA1D-4544-9D22-79548E0FC281}"/>
                </a:ext>
              </a:extLst>
            </p:cNvPr>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 name="グループ化 53" descr="マイナちゃんとマイキーくんのイラスト">
            <a:extLst>
              <a:ext uri="{FF2B5EF4-FFF2-40B4-BE49-F238E27FC236}">
                <a16:creationId xmlns:a16="http://schemas.microsoft.com/office/drawing/2014/main" id="{D3DD9B5E-94AA-4A4F-8690-62FD678A5F00}"/>
              </a:ext>
            </a:extLst>
          </p:cNvPr>
          <p:cNvGrpSpPr>
            <a:grpSpLocks noChangeAspect="1"/>
          </p:cNvGrpSpPr>
          <p:nvPr/>
        </p:nvGrpSpPr>
        <p:grpSpPr>
          <a:xfrm>
            <a:off x="1882797" y="4954877"/>
            <a:ext cx="934994" cy="720000"/>
            <a:chOff x="2575093" y="5893933"/>
            <a:chExt cx="693150" cy="533766"/>
          </a:xfrm>
        </p:grpSpPr>
        <p:pic>
          <p:nvPicPr>
            <p:cNvPr id="55" name="図 54">
              <a:extLst>
                <a:ext uri="{FF2B5EF4-FFF2-40B4-BE49-F238E27FC236}">
                  <a16:creationId xmlns:a16="http://schemas.microsoft.com/office/drawing/2014/main" id="{6EDAFBF0-5D3F-4986-8A4D-1E67F63D285B}"/>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575093" y="5893933"/>
              <a:ext cx="353680" cy="517233"/>
            </a:xfrm>
            <a:prstGeom prst="rect">
              <a:avLst/>
            </a:prstGeom>
          </p:spPr>
        </p:pic>
        <p:pic>
          <p:nvPicPr>
            <p:cNvPr id="56" name="図 55">
              <a:extLst>
                <a:ext uri="{FF2B5EF4-FFF2-40B4-BE49-F238E27FC236}">
                  <a16:creationId xmlns:a16="http://schemas.microsoft.com/office/drawing/2014/main" id="{85CC6F36-2924-4B70-983C-65789A4C15C0}"/>
                </a:ext>
              </a:extLst>
            </p:cNvPr>
            <p:cNvPicPr>
              <a:picLocks noChangeAspect="1"/>
            </p:cNvPicPr>
            <p:nvPr/>
          </p:nvPicPr>
          <p:blipFill rotWithShape="1">
            <a:blip r:embed="rId9">
              <a:extLst>
                <a:ext uri="{28A0092B-C50C-407E-A947-70E740481C1C}">
                  <a14:useLocalDpi xmlns:a14="http://schemas.microsoft.com/office/drawing/2010/main" val="0"/>
                </a:ext>
              </a:extLst>
            </a:blip>
            <a:srcRect b="-1180"/>
            <a:stretch/>
          </p:blipFill>
          <p:spPr>
            <a:xfrm>
              <a:off x="2914563" y="6052149"/>
              <a:ext cx="353680" cy="375550"/>
            </a:xfrm>
            <a:prstGeom prst="rect">
              <a:avLst/>
            </a:prstGeom>
          </p:spPr>
        </p:pic>
      </p:grpSp>
      <p:sp>
        <p:nvSpPr>
          <p:cNvPr id="57" name="テキスト ボックス 56">
            <a:extLst>
              <a:ext uri="{FF2B5EF4-FFF2-40B4-BE49-F238E27FC236}">
                <a16:creationId xmlns:a16="http://schemas.microsoft.com/office/drawing/2014/main" id="{648773D1-926B-42DA-BF21-6A6D5EF402EE}"/>
              </a:ext>
            </a:extLst>
          </p:cNvPr>
          <p:cNvSpPr txBox="1"/>
          <p:nvPr/>
        </p:nvSpPr>
        <p:spPr>
          <a:xfrm>
            <a:off x="4355976" y="5949740"/>
            <a:ext cx="3804247" cy="400110"/>
          </a:xfrm>
          <a:prstGeom prst="rect">
            <a:avLst/>
          </a:prstGeom>
          <a:noFill/>
        </p:spPr>
        <p:txBody>
          <a:bodyPr wrap="none" rtlCol="0">
            <a:spAutoFit/>
          </a:bodyPr>
          <a:lstStyle/>
          <a:p>
            <a:pPr algn="r"/>
            <a:r>
              <a:rPr kumimoji="1" lang="ja-JP" altLang="en-US" sz="1000" dirty="0">
                <a:latin typeface="メイリオ" panose="020B0604030504040204" pitchFamily="50" charset="-128"/>
                <a:ea typeface="メイリオ" panose="020B0604030504040204" pitchFamily="50" charset="-128"/>
              </a:rPr>
              <a:t>＜参考＞</a:t>
            </a:r>
            <a:r>
              <a:rPr lang="ja-JP" altLang="en-US" sz="1000" dirty="0">
                <a:latin typeface="メイリオ" panose="020B0604030504040204" pitchFamily="50" charset="-128"/>
                <a:ea typeface="メイリオ" panose="020B0604030504040204" pitchFamily="50" charset="-128"/>
              </a:rPr>
              <a:t>総務省のマイナンバーカードのホームページ</a:t>
            </a:r>
            <a:r>
              <a:rPr lang="en-US" altLang="ja-JP" sz="1000" dirty="0">
                <a:latin typeface="メイリオ" panose="020B0604030504040204" pitchFamily="50" charset="-128"/>
                <a:ea typeface="メイリオ" panose="020B0604030504040204" pitchFamily="50" charset="-128"/>
              </a:rPr>
              <a:t> </a:t>
            </a:r>
          </a:p>
          <a:p>
            <a:r>
              <a:rPr lang="en-US" altLang="ja-JP" sz="1000" b="1" u="sng" dirty="0">
                <a:solidFill>
                  <a:srgbClr val="0000FF"/>
                </a:solidFill>
                <a:latin typeface="Meiryo" charset="-128"/>
                <a:ea typeface="Meiryo" charset="-128"/>
                <a:cs typeface="Meiryo" charset="-128"/>
                <a:hlinkClick r:id="rId10"/>
              </a:rPr>
              <a:t>https://www.soumu.go.jp/kojinbango_card/03.html</a:t>
            </a:r>
            <a:endParaRPr lang="ja-JP" altLang="en-US" sz="1000" b="1" dirty="0">
              <a:latin typeface="Meiryo" charset="-128"/>
              <a:ea typeface="Meiryo" charset="-128"/>
              <a:cs typeface="Meiryo" charset="-128"/>
            </a:endParaRPr>
          </a:p>
        </p:txBody>
      </p:sp>
      <p:pic>
        <p:nvPicPr>
          <p:cNvPr id="58" name="図 57" descr="総務省のマイナンバーカードのホームページのQRコード">
            <a:extLst>
              <a:ext uri="{FF2B5EF4-FFF2-40B4-BE49-F238E27FC236}">
                <a16:creationId xmlns:a16="http://schemas.microsoft.com/office/drawing/2014/main" id="{8F48051D-3B91-412A-94BB-FBE6620CE22A}"/>
              </a:ext>
            </a:extLst>
          </p:cNvPr>
          <p:cNvPicPr>
            <a:picLocks noChangeAspect="1"/>
          </p:cNvPicPr>
          <p:nvPr/>
        </p:nvPicPr>
        <p:blipFill>
          <a:blip r:embed="rId11"/>
          <a:stretch>
            <a:fillRect/>
          </a:stretch>
        </p:blipFill>
        <p:spPr>
          <a:xfrm>
            <a:off x="8058726" y="5805724"/>
            <a:ext cx="545722" cy="545722"/>
          </a:xfrm>
          <a:prstGeom prst="rect">
            <a:avLst/>
          </a:prstGeom>
        </p:spPr>
      </p:pic>
      <p:pic>
        <p:nvPicPr>
          <p:cNvPr id="59" name="図 58" descr="e-Taxのロゴマーク">
            <a:extLst>
              <a:ext uri="{FF2B5EF4-FFF2-40B4-BE49-F238E27FC236}">
                <a16:creationId xmlns:a16="http://schemas.microsoft.com/office/drawing/2014/main" id="{F8514759-2516-4EEE-A8B9-2B8446CFBC8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7121868" y="4437572"/>
            <a:ext cx="1266556" cy="599769"/>
          </a:xfrm>
          <a:prstGeom prst="rect">
            <a:avLst/>
          </a:prstGeom>
        </p:spPr>
      </p:pic>
      <p:pic>
        <p:nvPicPr>
          <p:cNvPr id="60" name="図 59" descr="マイナンバーカードを持つマイナちゃんのイラスト">
            <a:extLst>
              <a:ext uri="{FF2B5EF4-FFF2-40B4-BE49-F238E27FC236}">
                <a16:creationId xmlns:a16="http://schemas.microsoft.com/office/drawing/2014/main" id="{BC770E5D-53CC-4849-9E2A-7F8830309967}"/>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b="21185"/>
          <a:stretch/>
        </p:blipFill>
        <p:spPr>
          <a:xfrm>
            <a:off x="625330" y="1341228"/>
            <a:ext cx="994342" cy="899645"/>
          </a:xfrm>
          <a:prstGeom prst="rect">
            <a:avLst/>
          </a:prstGeom>
        </p:spPr>
      </p:pic>
      <p:sp>
        <p:nvSpPr>
          <p:cNvPr id="61" name="テキスト ボックス 60">
            <a:extLst>
              <a:ext uri="{FF2B5EF4-FFF2-40B4-BE49-F238E27FC236}">
                <a16:creationId xmlns:a16="http://schemas.microsoft.com/office/drawing/2014/main" id="{003198B6-F18B-4487-9EE5-AF5B2E5AA38B}"/>
              </a:ext>
            </a:extLst>
          </p:cNvPr>
          <p:cNvSpPr txBox="1"/>
          <p:nvPr/>
        </p:nvSpPr>
        <p:spPr>
          <a:xfrm>
            <a:off x="1439872" y="3429460"/>
            <a:ext cx="1980000" cy="1015663"/>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コンビニ</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で各種証明書が</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取得できる</a:t>
            </a:r>
            <a:endParaRPr kumimoji="1" lang="ja-JP" altLang="en-US" sz="2000" b="1" dirty="0">
              <a:latin typeface="Meiryo" charset="-128"/>
              <a:ea typeface="Meiryo" charset="-128"/>
              <a:cs typeface="Meiryo" charset="-128"/>
            </a:endParaRPr>
          </a:p>
        </p:txBody>
      </p:sp>
      <p:grpSp>
        <p:nvGrpSpPr>
          <p:cNvPr id="62" name="グループ化 61" descr="受付に座っているマイナちゃんのイラスト">
            <a:extLst>
              <a:ext uri="{FF2B5EF4-FFF2-40B4-BE49-F238E27FC236}">
                <a16:creationId xmlns:a16="http://schemas.microsoft.com/office/drawing/2014/main" id="{56373053-13F0-4944-A2DB-C66C21BE868C}"/>
              </a:ext>
            </a:extLst>
          </p:cNvPr>
          <p:cNvGrpSpPr/>
          <p:nvPr/>
        </p:nvGrpSpPr>
        <p:grpSpPr>
          <a:xfrm>
            <a:off x="2960250" y="1295018"/>
            <a:ext cx="1108184" cy="1035283"/>
            <a:chOff x="3385544" y="1332173"/>
            <a:chExt cx="1108184" cy="1035283"/>
          </a:xfrm>
        </p:grpSpPr>
        <p:pic>
          <p:nvPicPr>
            <p:cNvPr id="63" name="図 62">
              <a:extLst>
                <a:ext uri="{FF2B5EF4-FFF2-40B4-BE49-F238E27FC236}">
                  <a16:creationId xmlns:a16="http://schemas.microsoft.com/office/drawing/2014/main" id="{DB0557F4-C29D-4952-97BD-F6ACE99067FC}"/>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64" name="テキスト ボックス 63">
              <a:extLst>
                <a:ext uri="{FF2B5EF4-FFF2-40B4-BE49-F238E27FC236}">
                  <a16:creationId xmlns:a16="http://schemas.microsoft.com/office/drawing/2014/main" id="{897301F2-9FC1-4EE1-A1C9-840B107B3D6B}"/>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65" name="テキスト ボックス 64">
            <a:extLst>
              <a:ext uri="{FF2B5EF4-FFF2-40B4-BE49-F238E27FC236}">
                <a16:creationId xmlns:a16="http://schemas.microsoft.com/office/drawing/2014/main" id="{1B74636F-437D-445B-8BF2-737257C30AC4}"/>
              </a:ext>
            </a:extLst>
          </p:cNvPr>
          <p:cNvSpPr txBox="1"/>
          <p:nvPr/>
        </p:nvSpPr>
        <p:spPr>
          <a:xfrm>
            <a:off x="497736" y="5733716"/>
            <a:ext cx="2185214" cy="646331"/>
          </a:xfrm>
          <a:prstGeom prst="rect">
            <a:avLst/>
          </a:prstGeom>
          <a:noFill/>
        </p:spPr>
        <p:txBody>
          <a:bodyPr wrap="none" rtlCol="0">
            <a:spAutoFit/>
          </a:bodyPr>
          <a:lstStyle/>
          <a:p>
            <a:pPr marL="136800" indent="-136800"/>
            <a:r>
              <a:rPr kumimoji="1"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１</a:t>
            </a:r>
            <a:r>
              <a:rPr kumimoji="1" lang="ja-JP" altLang="en-US" sz="1200" dirty="0">
                <a:latin typeface="メイリオ" panose="020B0604030504040204" pitchFamily="50" charset="-128"/>
                <a:ea typeface="メイリオ" panose="020B0604030504040204" pitchFamily="50" charset="-128"/>
              </a:rPr>
              <a:t>：令和５年２月末までに</a:t>
            </a:r>
            <a:endParaRPr lang="en-US" altLang="ja-JP" sz="1200" dirty="0">
              <a:latin typeface="メイリオ" panose="020B0604030504040204" pitchFamily="50" charset="-128"/>
              <a:ea typeface="メイリオ" panose="020B0604030504040204" pitchFamily="50" charset="-128"/>
            </a:endParaRPr>
          </a:p>
          <a:p>
            <a:pPr marL="136800" indent="-136800"/>
            <a:r>
              <a:rPr kumimoji="1" lang="ja-JP" altLang="en-US" sz="1200" dirty="0">
                <a:latin typeface="メイリオ" panose="020B0604030504040204" pitchFamily="50" charset="-128"/>
                <a:ea typeface="メイリオ" panose="020B0604030504040204" pitchFamily="50" charset="-128"/>
              </a:rPr>
              <a:t>マイナンバーカードを</a:t>
            </a:r>
            <a:endParaRPr kumimoji="1" lang="en-US" altLang="ja-JP" sz="1200" dirty="0">
              <a:latin typeface="メイリオ" panose="020B0604030504040204" pitchFamily="50" charset="-128"/>
              <a:ea typeface="メイリオ" panose="020B0604030504040204" pitchFamily="50" charset="-128"/>
            </a:endParaRPr>
          </a:p>
          <a:p>
            <a:pPr marL="136800" indent="-136800"/>
            <a:r>
              <a:rPr kumimoji="1" lang="ja-JP" altLang="en-US" sz="1200" dirty="0">
                <a:latin typeface="メイリオ" panose="020B0604030504040204" pitchFamily="50" charset="-128"/>
                <a:ea typeface="メイリオ" panose="020B0604030504040204" pitchFamily="50" charset="-128"/>
              </a:rPr>
              <a:t>申請された方が対象です。</a:t>
            </a:r>
          </a:p>
        </p:txBody>
      </p:sp>
      <p:sp>
        <p:nvSpPr>
          <p:cNvPr id="69" name="テキスト ボックス 68">
            <a:extLst>
              <a:ext uri="{FF2B5EF4-FFF2-40B4-BE49-F238E27FC236}">
                <a16:creationId xmlns:a16="http://schemas.microsoft.com/office/drawing/2014/main" id="{8DCB7B57-7676-4C98-8AB0-08051211EBCE}"/>
              </a:ext>
            </a:extLst>
          </p:cNvPr>
          <p:cNvSpPr txBox="1"/>
          <p:nvPr/>
        </p:nvSpPr>
        <p:spPr>
          <a:xfrm>
            <a:off x="6840472" y="2349340"/>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公金受取口座の</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登録ができる</a:t>
            </a:r>
            <a:endParaRPr kumimoji="1" lang="ja-JP" altLang="en-US" sz="2000" b="1" dirty="0">
              <a:latin typeface="Meiryo" charset="-128"/>
              <a:ea typeface="Meiryo" charset="-128"/>
              <a:cs typeface="Meiryo" charset="-128"/>
            </a:endParaRPr>
          </a:p>
        </p:txBody>
      </p:sp>
      <p:grpSp>
        <p:nvGrpSpPr>
          <p:cNvPr id="70" name="グループ化 69" descr="マイナンバーカード表面の見本の画像">
            <a:extLst>
              <a:ext uri="{FF2B5EF4-FFF2-40B4-BE49-F238E27FC236}">
                <a16:creationId xmlns:a16="http://schemas.microsoft.com/office/drawing/2014/main" id="{5075AA83-DCF9-4858-A7E6-77E2D15D31EC}"/>
              </a:ext>
            </a:extLst>
          </p:cNvPr>
          <p:cNvGrpSpPr/>
          <p:nvPr/>
        </p:nvGrpSpPr>
        <p:grpSpPr>
          <a:xfrm>
            <a:off x="2915816" y="5168113"/>
            <a:ext cx="1259412" cy="790522"/>
            <a:chOff x="1094719" y="3698700"/>
            <a:chExt cx="3007024" cy="1889328"/>
          </a:xfrm>
        </p:grpSpPr>
        <p:pic>
          <p:nvPicPr>
            <p:cNvPr id="71" name="図 70">
              <a:extLst>
                <a:ext uri="{FF2B5EF4-FFF2-40B4-BE49-F238E27FC236}">
                  <a16:creationId xmlns:a16="http://schemas.microsoft.com/office/drawing/2014/main" id="{8E8FC754-43F3-46C8-82DA-1E59D98BE385}"/>
                </a:ext>
              </a:extLst>
            </p:cNvPr>
            <p:cNvPicPr>
              <a:picLocks noChangeAspect="1"/>
            </p:cNvPicPr>
            <p:nvPr/>
          </p:nvPicPr>
          <p:blipFill>
            <a:blip r:embed="rId18"/>
            <a:stretch>
              <a:fillRect/>
            </a:stretch>
          </p:blipFill>
          <p:spPr>
            <a:xfrm>
              <a:off x="1094719" y="3698700"/>
              <a:ext cx="3007024" cy="1889328"/>
            </a:xfrm>
            <a:prstGeom prst="rect">
              <a:avLst/>
            </a:prstGeom>
          </p:spPr>
        </p:pic>
        <p:sp>
          <p:nvSpPr>
            <p:cNvPr id="88" name="角丸四角形 5">
              <a:extLst>
                <a:ext uri="{FF2B5EF4-FFF2-40B4-BE49-F238E27FC236}">
                  <a16:creationId xmlns:a16="http://schemas.microsoft.com/office/drawing/2014/main" id="{CDBD54D6-CA3F-4BAB-9C0C-17D0ADFB261B}"/>
                </a:ext>
              </a:extLst>
            </p:cNvPr>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9" name="テキスト ボックス 88">
            <a:extLst>
              <a:ext uri="{FF2B5EF4-FFF2-40B4-BE49-F238E27FC236}">
                <a16:creationId xmlns:a16="http://schemas.microsoft.com/office/drawing/2014/main" id="{C3E97156-C6C6-4EDE-8A76-91A0101696BF}"/>
              </a:ext>
            </a:extLst>
          </p:cNvPr>
          <p:cNvSpPr txBox="1"/>
          <p:nvPr/>
        </p:nvSpPr>
        <p:spPr>
          <a:xfrm>
            <a:off x="5760352" y="3429460"/>
            <a:ext cx="1980000" cy="1323439"/>
          </a:xfrm>
          <a:prstGeom prst="rect">
            <a:avLst/>
          </a:prstGeom>
          <a:noFill/>
        </p:spPr>
        <p:txBody>
          <a:bodyPr wrap="square" rtlCol="0">
            <a:spAutoFit/>
          </a:bodyPr>
          <a:lstStyle/>
          <a:p>
            <a:pPr algn="ct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で</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確定申告の</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届出が自宅から</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できる</a:t>
            </a:r>
          </a:p>
        </p:txBody>
      </p:sp>
    </p:spTree>
    <p:extLst>
      <p:ext uri="{BB962C8B-B14F-4D97-AF65-F5344CB8AC3E}">
        <p14:creationId xmlns:p14="http://schemas.microsoft.com/office/powerpoint/2010/main" val="2278671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3172" y="534138"/>
            <a:ext cx="6741140" cy="540000"/>
          </a:xfrm>
        </p:spPr>
        <p:txBody>
          <a:bodyPr wrap="none">
            <a:noAutofit/>
          </a:bodyPr>
          <a:lstStyle/>
          <a:p>
            <a:pPr>
              <a:lnSpc>
                <a:spcPct val="100000"/>
              </a:lnSpc>
            </a:pPr>
            <a:r>
              <a:rPr lang="ja-JP" altLang="en-US" dirty="0"/>
              <a:t>マイナンバーカードは安全です</a:t>
            </a:r>
          </a:p>
        </p:txBody>
      </p:sp>
      <p:sp>
        <p:nvSpPr>
          <p:cNvPr id="3" name="サブタイトル 2"/>
          <p:cNvSpPr>
            <a:spLocks noGrp="1"/>
          </p:cNvSpPr>
          <p:nvPr>
            <p:ph type="subTitle" idx="4294967295"/>
          </p:nvPr>
        </p:nvSpPr>
        <p:spPr>
          <a:xfrm>
            <a:off x="487959" y="1409718"/>
            <a:ext cx="7262835" cy="4353636"/>
          </a:xfrm>
        </p:spPr>
        <p:txBody>
          <a:bodyPr>
            <a:noAutofit/>
          </a:bodyPr>
          <a:lstStyle/>
          <a:p>
            <a:pPr>
              <a:lnSpc>
                <a:spcPct val="100000"/>
              </a:lnSpc>
              <a:spcBef>
                <a:spcPts val="400"/>
              </a:spcBef>
            </a:pPr>
            <a:r>
              <a:rPr lang="ja-JP" altLang="en-US" sz="2400" dirty="0"/>
              <a:t>落としても、他人が使うことはできません。</a:t>
            </a: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p:txBody>
      </p:sp>
      <p:sp>
        <p:nvSpPr>
          <p:cNvPr id="8" name="Title Placeholder 1"/>
          <p:cNvSpPr txBox="1">
            <a:spLocks/>
          </p:cNvSpPr>
          <p:nvPr/>
        </p:nvSpPr>
        <p:spPr>
          <a:xfrm>
            <a:off x="467544" y="512080"/>
            <a:ext cx="1080000" cy="547001"/>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1-C</a:t>
            </a:r>
            <a:endParaRPr lang="en-US" sz="3600" dirty="0">
              <a:solidFill>
                <a:srgbClr val="009650"/>
              </a:solidFill>
            </a:endParaRPr>
          </a:p>
        </p:txBody>
      </p:sp>
      <p:grpSp>
        <p:nvGrpSpPr>
          <p:cNvPr id="13" name="グループ化 12" descr="マイナンバーカード裏面の見本の画像"/>
          <p:cNvGrpSpPr/>
          <p:nvPr/>
        </p:nvGrpSpPr>
        <p:grpSpPr>
          <a:xfrm>
            <a:off x="5392380" y="3734996"/>
            <a:ext cx="2544841" cy="1601951"/>
            <a:chOff x="5392380" y="3734996"/>
            <a:chExt cx="2544841" cy="1601951"/>
          </a:xfrm>
        </p:grpSpPr>
        <p:pic>
          <p:nvPicPr>
            <p:cNvPr id="10" name="図 9">
              <a:extLst>
                <a:ext uri="{FF2B5EF4-FFF2-40B4-BE49-F238E27FC236}">
                  <a16:creationId xmlns:a16="http://schemas.microsoft.com/office/drawing/2014/main" id="{3CF22605-12BA-4B50-BE9A-B9433881FF78}"/>
                </a:ext>
              </a:extLst>
            </p:cNvPr>
            <p:cNvPicPr>
              <a:picLocks noChangeAspect="1"/>
            </p:cNvPicPr>
            <p:nvPr/>
          </p:nvPicPr>
          <p:blipFill>
            <a:blip r:embed="rId3"/>
            <a:stretch>
              <a:fillRect/>
            </a:stretch>
          </p:blipFill>
          <p:spPr>
            <a:xfrm>
              <a:off x="5403724" y="3734996"/>
              <a:ext cx="2522154" cy="1598936"/>
            </a:xfrm>
            <a:prstGeom prst="rect">
              <a:avLst/>
            </a:prstGeom>
          </p:spPr>
        </p:pic>
        <p:sp>
          <p:nvSpPr>
            <p:cNvPr id="11" name="角丸四角形 10"/>
            <p:cNvSpPr/>
            <p:nvPr/>
          </p:nvSpPr>
          <p:spPr>
            <a:xfrm>
              <a:off x="5392380" y="3738011"/>
              <a:ext cx="2544841" cy="1598936"/>
            </a:xfrm>
            <a:prstGeom prst="roundRect">
              <a:avLst>
                <a:gd name="adj" fmla="val 55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図形グループ 3" descr="マイナンバーカード表面の見本の画像"/>
          <p:cNvGrpSpPr/>
          <p:nvPr/>
        </p:nvGrpSpPr>
        <p:grpSpPr>
          <a:xfrm>
            <a:off x="2206891" y="1897431"/>
            <a:ext cx="2544843" cy="1598936"/>
            <a:chOff x="1983529" y="1897431"/>
            <a:chExt cx="2544843" cy="1598936"/>
          </a:xfrm>
        </p:grpSpPr>
        <p:pic>
          <p:nvPicPr>
            <p:cNvPr id="9" name="図 8">
              <a:extLst>
                <a:ext uri="{FF2B5EF4-FFF2-40B4-BE49-F238E27FC236}">
                  <a16:creationId xmlns:a16="http://schemas.microsoft.com/office/drawing/2014/main" id="{4067ABB9-4043-4753-88E3-9C47B81EA1A4}"/>
                </a:ext>
              </a:extLst>
            </p:cNvPr>
            <p:cNvPicPr>
              <a:picLocks noChangeAspect="1"/>
            </p:cNvPicPr>
            <p:nvPr/>
          </p:nvPicPr>
          <p:blipFill>
            <a:blip r:embed="rId4"/>
            <a:stretch>
              <a:fillRect/>
            </a:stretch>
          </p:blipFill>
          <p:spPr>
            <a:xfrm>
              <a:off x="1983531" y="1897431"/>
              <a:ext cx="2544841" cy="1598936"/>
            </a:xfrm>
            <a:prstGeom prst="rect">
              <a:avLst/>
            </a:prstGeom>
          </p:spPr>
        </p:pic>
        <p:sp>
          <p:nvSpPr>
            <p:cNvPr id="5" name="角丸四角形 4"/>
            <p:cNvSpPr/>
            <p:nvPr/>
          </p:nvSpPr>
          <p:spPr>
            <a:xfrm>
              <a:off x="1983529" y="1897431"/>
              <a:ext cx="2544841" cy="1598936"/>
            </a:xfrm>
            <a:prstGeom prst="roundRect">
              <a:avLst>
                <a:gd name="adj" fmla="val 55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2032110" y="2386736"/>
              <a:ext cx="620110" cy="8432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p:cNvSpPr txBox="1"/>
          <p:nvPr/>
        </p:nvSpPr>
        <p:spPr>
          <a:xfrm>
            <a:off x="494159" y="2148715"/>
            <a:ext cx="1800000" cy="1015663"/>
          </a:xfrm>
          <a:prstGeom prst="rect">
            <a:avLst/>
          </a:prstGeom>
          <a:noFill/>
        </p:spPr>
        <p:txBody>
          <a:bodyPr wrap="square" rtlCol="0">
            <a:spAutoFit/>
          </a:bodyPr>
          <a:lstStyle/>
          <a:p>
            <a:r>
              <a:rPr kumimoji="1" lang="ja-JP" altLang="en-US" sz="2000" b="1" dirty="0">
                <a:solidFill>
                  <a:srgbClr val="009650"/>
                </a:solidFill>
                <a:latin typeface="メイリオ" panose="020B0604030504040204" pitchFamily="50" charset="-128"/>
                <a:ea typeface="メイリオ" panose="020B0604030504040204" pitchFamily="50" charset="-128"/>
              </a:rPr>
              <a:t>顔写真付きの</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2000" b="1" dirty="0">
                <a:solidFill>
                  <a:srgbClr val="009650"/>
                </a:solidFill>
                <a:latin typeface="メイリオ" panose="020B0604030504040204" pitchFamily="50" charset="-128"/>
                <a:ea typeface="メイリオ" panose="020B0604030504040204" pitchFamily="50" charset="-128"/>
              </a:rPr>
              <a:t>ため悪用は</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2000" b="1" dirty="0">
                <a:solidFill>
                  <a:srgbClr val="009650"/>
                </a:solidFill>
                <a:latin typeface="メイリオ" panose="020B0604030504040204" pitchFamily="50" charset="-128"/>
                <a:ea typeface="メイリオ" panose="020B0604030504040204" pitchFamily="50" charset="-128"/>
              </a:rPr>
              <a:t>できません</a:t>
            </a:r>
          </a:p>
        </p:txBody>
      </p:sp>
      <p:sp>
        <p:nvSpPr>
          <p:cNvPr id="21" name="正方形/長方形 20"/>
          <p:cNvSpPr/>
          <p:nvPr/>
        </p:nvSpPr>
        <p:spPr>
          <a:xfrm>
            <a:off x="5517931" y="4235669"/>
            <a:ext cx="588579" cy="451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2503509" y="3658211"/>
            <a:ext cx="3328643" cy="1631216"/>
          </a:xfrm>
          <a:prstGeom prst="rect">
            <a:avLst/>
          </a:prstGeom>
          <a:noFill/>
        </p:spPr>
        <p:txBody>
          <a:bodyPr wrap="square" rtlCol="0">
            <a:spAutoFit/>
          </a:bodyPr>
          <a:lstStyle/>
          <a:p>
            <a:r>
              <a:rPr kumimoji="1" lang="ja-JP" altLang="en-US" sz="2000" b="1" dirty="0">
                <a:solidFill>
                  <a:srgbClr val="009650"/>
                </a:solidFill>
                <a:latin typeface="メイリオ" panose="020B0604030504040204" pitchFamily="50" charset="-128"/>
                <a:ea typeface="メイリオ" panose="020B0604030504040204" pitchFamily="50" charset="-128"/>
              </a:rPr>
              <a:t>電子証明書を</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2000" b="1" dirty="0">
                <a:solidFill>
                  <a:srgbClr val="009650"/>
                </a:solidFill>
                <a:latin typeface="メイリオ" panose="020B0604030504040204" pitchFamily="50" charset="-128"/>
                <a:ea typeface="メイリオ" panose="020B0604030504040204" pitchFamily="50" charset="-128"/>
              </a:rPr>
              <a:t>使うためには</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2000" b="1" dirty="0">
                <a:solidFill>
                  <a:srgbClr val="009650"/>
                </a:solidFill>
                <a:latin typeface="メイリオ" panose="020B0604030504040204" pitchFamily="50" charset="-128"/>
                <a:ea typeface="メイリオ" panose="020B0604030504040204" pitchFamily="50" charset="-128"/>
              </a:rPr>
              <a:t>暗証番号が必要です</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2000" b="1" dirty="0">
                <a:solidFill>
                  <a:srgbClr val="009650"/>
                </a:solidFill>
                <a:latin typeface="メイリオ" panose="020B0604030504040204" pitchFamily="50" charset="-128"/>
                <a:ea typeface="メイリオ" panose="020B0604030504040204" pitchFamily="50" charset="-128"/>
              </a:rPr>
              <a:t>暗証番号は間違えると</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2000" b="1" dirty="0">
                <a:solidFill>
                  <a:srgbClr val="009650"/>
                </a:solidFill>
                <a:latin typeface="メイリオ" panose="020B0604030504040204" pitchFamily="50" charset="-128"/>
                <a:ea typeface="メイリオ" panose="020B0604030504040204" pitchFamily="50" charset="-128"/>
              </a:rPr>
              <a:t>ロックされます</a:t>
            </a:r>
          </a:p>
        </p:txBody>
      </p:sp>
      <p:sp>
        <p:nvSpPr>
          <p:cNvPr id="26" name="テキスト ボックス 25"/>
          <p:cNvSpPr txBox="1"/>
          <p:nvPr/>
        </p:nvSpPr>
        <p:spPr>
          <a:xfrm>
            <a:off x="513228" y="5502159"/>
            <a:ext cx="4498909" cy="954107"/>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charset="-128"/>
              </a:rPr>
              <a:t>紛失・盗難にあった場合でも、</a:t>
            </a:r>
            <a:endParaRPr lang="en-US" altLang="ja-JP" sz="1400" b="1" dirty="0">
              <a:latin typeface="メイリオ" panose="020B0604030504040204" pitchFamily="50" charset="-128"/>
              <a:ea typeface="メイリオ" panose="020B0604030504040204" pitchFamily="50" charset="-128"/>
              <a:cs typeface="Meiryo" charset="-128"/>
            </a:endParaRPr>
          </a:p>
          <a:p>
            <a:r>
              <a:rPr lang="en-US" altLang="ja-JP" sz="1400" b="1" dirty="0">
                <a:latin typeface="メイリオ" panose="020B0604030504040204" pitchFamily="50" charset="-128"/>
                <a:ea typeface="メイリオ" panose="020B0604030504040204" pitchFamily="50" charset="-128"/>
              </a:rPr>
              <a:t>24</a:t>
            </a:r>
            <a:r>
              <a:rPr lang="ja-JP" altLang="en-US" sz="1400" b="1" dirty="0">
                <a:latin typeface="メイリオ" panose="020B0604030504040204" pitchFamily="50" charset="-128"/>
                <a:ea typeface="メイリオ" panose="020B0604030504040204" pitchFamily="50" charset="-128"/>
              </a:rPr>
              <a:t>時間</a:t>
            </a:r>
            <a:r>
              <a:rPr lang="en-US" altLang="ja-JP" sz="1400" b="1" dirty="0">
                <a:latin typeface="メイリオ" panose="020B0604030504040204" pitchFamily="50" charset="-128"/>
                <a:ea typeface="メイリオ" panose="020B0604030504040204" pitchFamily="50" charset="-128"/>
              </a:rPr>
              <a:t>365</a:t>
            </a:r>
            <a:r>
              <a:rPr lang="ja-JP" altLang="en-US" sz="1400" b="1" dirty="0">
                <a:latin typeface="メイリオ" panose="020B0604030504040204" pitchFamily="50" charset="-128"/>
                <a:ea typeface="メイリオ" panose="020B0604030504040204" pitchFamily="50" charset="-128"/>
              </a:rPr>
              <a:t>日体制で一時利用停止を受けつけて</a:t>
            </a:r>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いますので、すぐに利用停止をすることができます。</a:t>
            </a:r>
            <a:endParaRPr lang="en-US" altLang="ja-JP" sz="1400" b="1" dirty="0">
              <a:latin typeface="メイリオ" panose="020B0604030504040204" pitchFamily="50" charset="-128"/>
              <a:ea typeface="メイリオ" panose="020B0604030504040204" pitchFamily="50" charset="-128"/>
            </a:endParaRPr>
          </a:p>
          <a:p>
            <a:pPr>
              <a:lnSpc>
                <a:spcPct val="100000"/>
              </a:lnSpc>
            </a:pPr>
            <a:endParaRPr lang="en-US" altLang="ja-JP" sz="1400" b="1" dirty="0">
              <a:latin typeface="Meiryo" charset="-128"/>
              <a:ea typeface="Meiryo" charset="-128"/>
              <a:cs typeface="Meiryo" charset="-128"/>
            </a:endParaRPr>
          </a:p>
        </p:txBody>
      </p:sp>
      <p:sp>
        <p:nvSpPr>
          <p:cNvPr id="29" name="正方形/長方形 28"/>
          <p:cNvSpPr/>
          <p:nvPr/>
        </p:nvSpPr>
        <p:spPr>
          <a:xfrm>
            <a:off x="6495703" y="4075993"/>
            <a:ext cx="1430175" cy="2839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5305497" y="2053033"/>
            <a:ext cx="3748029" cy="1354217"/>
          </a:xfrm>
          <a:prstGeom prst="rect">
            <a:avLst/>
          </a:prstGeom>
          <a:noFill/>
        </p:spPr>
        <p:txBody>
          <a:bodyPr wrap="square" rtlCol="0">
            <a:spAutoFit/>
          </a:bodyPr>
          <a:lstStyle/>
          <a:p>
            <a:r>
              <a:rPr lang="ja-JP" altLang="en-US" sz="2000" b="1" dirty="0">
                <a:solidFill>
                  <a:srgbClr val="009650"/>
                </a:solidFill>
                <a:latin typeface="メイリオ" panose="020B0604030504040204" pitchFamily="50" charset="-128"/>
                <a:ea typeface="メイリオ" panose="020B0604030504040204" pitchFamily="50" charset="-128"/>
              </a:rPr>
              <a:t>マイナンバーを</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2000" b="1" dirty="0">
                <a:solidFill>
                  <a:srgbClr val="009650"/>
                </a:solidFill>
                <a:latin typeface="メイリオ" panose="020B0604030504040204" pitchFamily="50" charset="-128"/>
                <a:ea typeface="メイリオ" panose="020B0604030504040204" pitchFamily="50" charset="-128"/>
              </a:rPr>
              <a:t>見られても悪用は困難</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1400" dirty="0">
                <a:latin typeface="Meiryo" charset="-128"/>
                <a:ea typeface="Meiryo" charset="-128"/>
                <a:cs typeface="Meiryo" charset="-128"/>
              </a:rPr>
              <a:t>マイナンバーを利用する際には</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顔写真付き本人確認書類などでの</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本人確認があるため、悪用は困難</a:t>
            </a:r>
            <a:endParaRPr lang="en-US" altLang="ja-JP" sz="1400" dirty="0">
              <a:latin typeface="Meiryo" charset="-128"/>
              <a:ea typeface="Meiryo" charset="-128"/>
              <a:cs typeface="Meiryo" charset="-128"/>
            </a:endParaRPr>
          </a:p>
        </p:txBody>
      </p:sp>
      <p:pic>
        <p:nvPicPr>
          <p:cNvPr id="17" name="図 16" descr="あわてているマイナちゃんのイラスト"/>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48647" y="3660295"/>
            <a:ext cx="1457857" cy="1793899"/>
          </a:xfrm>
          <a:prstGeom prst="rect">
            <a:avLst/>
          </a:prstGeom>
        </p:spPr>
      </p:pic>
      <p:cxnSp>
        <p:nvCxnSpPr>
          <p:cNvPr id="20" name="カギ線コネクタ 19"/>
          <p:cNvCxnSpPr>
            <a:cxnSpLocks/>
          </p:cNvCxnSpPr>
          <p:nvPr/>
        </p:nvCxnSpPr>
        <p:spPr>
          <a:xfrm rot="16200000" flipV="1">
            <a:off x="5161666" y="2223072"/>
            <a:ext cx="2016000" cy="1692000"/>
          </a:xfrm>
          <a:prstGeom prst="bentConnector3">
            <a:avLst>
              <a:gd name="adj1" fmla="val 36664"/>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カギ線コネクタ 43"/>
          <p:cNvCxnSpPr/>
          <p:nvPr/>
        </p:nvCxnSpPr>
        <p:spPr>
          <a:xfrm>
            <a:off x="576321" y="2129668"/>
            <a:ext cx="1980000" cy="257068"/>
          </a:xfrm>
          <a:prstGeom prst="bentConnector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カギ線コネクタ 45"/>
          <p:cNvCxnSpPr/>
          <p:nvPr/>
        </p:nvCxnSpPr>
        <p:spPr>
          <a:xfrm>
            <a:off x="2567797" y="3633223"/>
            <a:ext cx="2952000" cy="756000"/>
          </a:xfrm>
          <a:prstGeom prst="bentConnector3">
            <a:avLst>
              <a:gd name="adj1" fmla="val 8581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5803970" y="5423026"/>
            <a:ext cx="3328643" cy="1323439"/>
          </a:xfrm>
          <a:prstGeom prst="rect">
            <a:avLst/>
          </a:prstGeom>
          <a:noFill/>
        </p:spPr>
        <p:txBody>
          <a:bodyPr wrap="square" rtlCol="0">
            <a:spAutoFit/>
          </a:bodyPr>
          <a:lstStyle/>
          <a:p>
            <a:r>
              <a:rPr lang="ja-JP" altLang="en-US" sz="2000" b="1" dirty="0">
                <a:solidFill>
                  <a:srgbClr val="009650"/>
                </a:solidFill>
                <a:latin typeface="メイリオ" panose="020B0604030504040204" pitchFamily="50" charset="-128"/>
                <a:ea typeface="メイリオ" panose="020B0604030504040204" pitchFamily="50" charset="-128"/>
              </a:rPr>
              <a:t>プライバシー性の高い</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2000" b="1" dirty="0">
                <a:solidFill>
                  <a:srgbClr val="009650"/>
                </a:solidFill>
                <a:latin typeface="メイリオ" panose="020B0604030504040204" pitchFamily="50" charset="-128"/>
                <a:ea typeface="メイリオ" panose="020B0604030504040204" pitchFamily="50" charset="-128"/>
              </a:rPr>
              <a:t>個人情報は</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2000" b="1" dirty="0">
                <a:solidFill>
                  <a:srgbClr val="009650"/>
                </a:solidFill>
                <a:latin typeface="メイリオ" panose="020B0604030504040204" pitchFamily="50" charset="-128"/>
                <a:ea typeface="メイリオ" panose="020B0604030504040204" pitchFamily="50" charset="-128"/>
              </a:rPr>
              <a:t>入っていません</a:t>
            </a:r>
          </a:p>
          <a:p>
            <a:endParaRPr kumimoji="1" lang="ja-JP" altLang="en-US" sz="2000" b="1" dirty="0">
              <a:solidFill>
                <a:srgbClr val="009650"/>
              </a:solidFill>
              <a:latin typeface="メイリオ" panose="020B0604030504040204" pitchFamily="50" charset="-128"/>
              <a:ea typeface="メイリオ" panose="020B0604030504040204" pitchFamily="50" charset="-128"/>
            </a:endParaRPr>
          </a:p>
        </p:txBody>
      </p:sp>
      <p:cxnSp>
        <p:nvCxnSpPr>
          <p:cNvPr id="7" name="直線コネクタ 6"/>
          <p:cNvCxnSpPr>
            <a:stCxn id="21" idx="2"/>
          </p:cNvCxnSpPr>
          <p:nvPr/>
        </p:nvCxnSpPr>
        <p:spPr>
          <a:xfrm>
            <a:off x="5812221" y="4687614"/>
            <a:ext cx="9226" cy="16211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962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まちなかの証明用写真機の前に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44953" y="5287196"/>
            <a:ext cx="1437480" cy="1177868"/>
          </a:xfrm>
          <a:prstGeom prst="rect">
            <a:avLst/>
          </a:prstGeom>
        </p:spPr>
      </p:pic>
      <p:pic>
        <p:nvPicPr>
          <p:cNvPr id="16" name="図 15" descr="郵便ポストの前にいるマイナちゃん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63748" y="5078883"/>
            <a:ext cx="1425400" cy="1360700"/>
          </a:xfrm>
          <a:prstGeom prst="rect">
            <a:avLst/>
          </a:prstGeom>
        </p:spPr>
      </p:pic>
      <p:sp>
        <p:nvSpPr>
          <p:cNvPr id="2" name="タイトル 1"/>
          <p:cNvSpPr>
            <a:spLocks noGrp="1"/>
          </p:cNvSpPr>
          <p:nvPr>
            <p:ph type="ctrTitle"/>
          </p:nvPr>
        </p:nvSpPr>
        <p:spPr>
          <a:xfrm>
            <a:off x="1763172" y="540000"/>
            <a:ext cx="6741140" cy="540000"/>
          </a:xfrm>
        </p:spPr>
        <p:txBody>
          <a:bodyPr>
            <a:noAutofit/>
          </a:bodyPr>
          <a:lstStyle/>
          <a:p>
            <a:pPr>
              <a:lnSpc>
                <a:spcPct val="100000"/>
              </a:lnSpc>
            </a:pPr>
            <a:r>
              <a:rPr lang="ja-JP" altLang="en-US" dirty="0"/>
              <a:t>マイナンバーカードの申請のしかた</a:t>
            </a:r>
          </a:p>
        </p:txBody>
      </p:sp>
      <p:sp>
        <p:nvSpPr>
          <p:cNvPr id="3" name="サブタイトル 2"/>
          <p:cNvSpPr>
            <a:spLocks noGrp="1"/>
          </p:cNvSpPr>
          <p:nvPr>
            <p:ph type="subTitle" idx="4294967295"/>
          </p:nvPr>
        </p:nvSpPr>
        <p:spPr>
          <a:xfrm>
            <a:off x="520422" y="1407746"/>
            <a:ext cx="8083009" cy="1585049"/>
          </a:xfrm>
        </p:spPr>
        <p:txBody>
          <a:bodyPr>
            <a:spAutoFit/>
          </a:bodyPr>
          <a:lstStyle/>
          <a:p>
            <a:pPr>
              <a:spcBef>
                <a:spcPts val="400"/>
              </a:spcBef>
            </a:pPr>
            <a:r>
              <a:rPr lang="ja-JP" altLang="en-US" sz="2400" dirty="0"/>
              <a:t>マイナンバーカードは、スマートフォ</a:t>
            </a:r>
            <a:r>
              <a:rPr lang="ja-JP" altLang="en-US" sz="2400" spc="-1000" dirty="0"/>
              <a:t>ン　</a:t>
            </a:r>
            <a:r>
              <a:rPr lang="ja-JP" altLang="en-US" sz="2400" spc="-500" dirty="0"/>
              <a:t>・</a:t>
            </a:r>
            <a:r>
              <a:rPr lang="ja-JP" altLang="en-US" sz="2400" spc="-100" dirty="0"/>
              <a:t>パ</a:t>
            </a:r>
            <a:r>
              <a:rPr lang="ja-JP" altLang="en-US" sz="2400" dirty="0"/>
              <a:t>ソコ</a:t>
            </a:r>
            <a:r>
              <a:rPr lang="ja-JP" altLang="en-US" sz="2400" spc="-500" dirty="0"/>
              <a:t>ン</a:t>
            </a:r>
            <a:r>
              <a:rPr lang="ja-JP" altLang="en-US" sz="2400" dirty="0"/>
              <a:t>・</a:t>
            </a:r>
            <a:endParaRPr lang="en-US" altLang="ja-JP" sz="2400" dirty="0"/>
          </a:p>
          <a:p>
            <a:pPr>
              <a:spcBef>
                <a:spcPts val="400"/>
              </a:spcBef>
            </a:pPr>
            <a:r>
              <a:rPr lang="ja-JP" altLang="en-US" sz="2400" dirty="0"/>
              <a:t>まちなかの証明用写真機・郵便により、申請することが</a:t>
            </a:r>
            <a:endParaRPr lang="en-US" altLang="ja-JP" sz="2400" dirty="0"/>
          </a:p>
          <a:p>
            <a:pPr>
              <a:spcBef>
                <a:spcPts val="400"/>
              </a:spcBef>
            </a:pPr>
            <a:r>
              <a:rPr lang="ja-JP" altLang="en-US" sz="2400" dirty="0"/>
              <a:t>できます。スマートフォンやデジカメで</a:t>
            </a:r>
            <a:endParaRPr lang="en-US" altLang="ja-JP" sz="2400" dirty="0"/>
          </a:p>
          <a:p>
            <a:pPr>
              <a:spcBef>
                <a:spcPts val="400"/>
              </a:spcBef>
            </a:pPr>
            <a:r>
              <a:rPr lang="ja-JP" altLang="en-US" sz="2400" dirty="0"/>
              <a:t>撮った写真を使うこともできます。</a:t>
            </a:r>
            <a:endParaRPr lang="en-US" altLang="ja-JP" sz="2400" dirty="0"/>
          </a:p>
        </p:txBody>
      </p:sp>
      <p:sp>
        <p:nvSpPr>
          <p:cNvPr id="8" name="Title Placeholder 1"/>
          <p:cNvSpPr txBox="1">
            <a:spLocks/>
          </p:cNvSpPr>
          <p:nvPr/>
        </p:nvSpPr>
        <p:spPr>
          <a:xfrm>
            <a:off x="477180" y="512080"/>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1-D</a:t>
            </a:r>
            <a:endParaRPr lang="en-US" sz="3600" dirty="0">
              <a:solidFill>
                <a:srgbClr val="009650"/>
              </a:solidFill>
            </a:endParaRPr>
          </a:p>
        </p:txBody>
      </p:sp>
      <p:sp>
        <p:nvSpPr>
          <p:cNvPr id="5" name="テキスト ボックス 4"/>
          <p:cNvSpPr txBox="1"/>
          <p:nvPr/>
        </p:nvSpPr>
        <p:spPr>
          <a:xfrm>
            <a:off x="576263" y="3546105"/>
            <a:ext cx="2050043" cy="1877437"/>
          </a:xfrm>
          <a:prstGeom prst="rect">
            <a:avLst/>
          </a:prstGeom>
          <a:noFill/>
        </p:spPr>
        <p:txBody>
          <a:bodyPr wrap="square" rtlCol="0">
            <a:spAutoFit/>
          </a:bodyPr>
          <a:lstStyle/>
          <a:p>
            <a:r>
              <a:rPr lang="ja-JP" altLang="en-US" sz="1600" b="1" dirty="0">
                <a:latin typeface="Meiryo" charset="-128"/>
                <a:ea typeface="Meiryo" charset="-128"/>
                <a:cs typeface="Meiryo" charset="-128"/>
              </a:rPr>
              <a:t>スマートフォンに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よる申請</a:t>
            </a:r>
            <a:r>
              <a:rPr lang="en-US" altLang="ja-JP" sz="1600" b="1" dirty="0">
                <a:latin typeface="Meiryo" charset="-128"/>
                <a:ea typeface="Meiryo" charset="-128"/>
                <a:cs typeface="Meiryo" charset="-128"/>
              </a:rPr>
              <a:t>	</a:t>
            </a:r>
          </a:p>
          <a:p>
            <a:endParaRPr lang="ja-JP" altLang="en-US" sz="1000" b="1" dirty="0">
              <a:latin typeface="Meiryo" charset="-128"/>
              <a:ea typeface="Meiryo" charset="-128"/>
              <a:cs typeface="Meiryo" charset="-128"/>
            </a:endParaRPr>
          </a:p>
          <a:p>
            <a:pPr>
              <a:spcBef>
                <a:spcPts val="0"/>
              </a:spcBef>
            </a:pPr>
            <a:r>
              <a:rPr lang="ja-JP" altLang="en-US" sz="1400" dirty="0">
                <a:latin typeface="Meiryo" charset="-128"/>
                <a:ea typeface="Meiryo" charset="-128"/>
                <a:cs typeface="Meiryo" charset="-128"/>
              </a:rPr>
              <a:t>スマートフォンで</a:t>
            </a:r>
            <a:endParaRPr lang="en-US" altLang="ja-JP" sz="1400" dirty="0">
              <a:latin typeface="Meiryo" charset="-128"/>
              <a:ea typeface="Meiryo" charset="-128"/>
              <a:cs typeface="Meiryo" charset="-128"/>
            </a:endParaRPr>
          </a:p>
          <a:p>
            <a:pPr>
              <a:spcBef>
                <a:spcPts val="0"/>
              </a:spcBef>
            </a:pPr>
            <a:r>
              <a:rPr lang="ja-JP" altLang="en-US" sz="1400" dirty="0">
                <a:latin typeface="Meiryo" charset="-128"/>
                <a:ea typeface="Meiryo" charset="-128"/>
                <a:cs typeface="Meiryo" charset="-128"/>
              </a:rPr>
              <a:t>顔写真を撮影し、</a:t>
            </a:r>
            <a:endParaRPr lang="en-US" altLang="ja-JP" sz="1400" dirty="0">
              <a:latin typeface="Meiryo" charset="-128"/>
              <a:ea typeface="Meiryo" charset="-128"/>
              <a:cs typeface="Meiryo" charset="-128"/>
            </a:endParaRPr>
          </a:p>
          <a:p>
            <a:pPr>
              <a:spcBef>
                <a:spcPts val="0"/>
              </a:spcBef>
            </a:pPr>
            <a:r>
              <a:rPr lang="ja-JP" altLang="en-US" sz="1400" dirty="0">
                <a:latin typeface="Meiryo" charset="-128"/>
                <a:ea typeface="Meiryo" charset="-128"/>
                <a:cs typeface="Meiryo" charset="-128"/>
              </a:rPr>
              <a:t>所定のフォームから</a:t>
            </a:r>
            <a:endParaRPr lang="en-US" altLang="ja-JP" sz="1400" dirty="0">
              <a:latin typeface="Meiryo" charset="-128"/>
              <a:ea typeface="Meiryo" charset="-128"/>
              <a:cs typeface="Meiryo" charset="-128"/>
            </a:endParaRPr>
          </a:p>
          <a:p>
            <a:pPr>
              <a:spcBef>
                <a:spcPts val="0"/>
              </a:spcBef>
            </a:pPr>
            <a:r>
              <a:rPr lang="ja-JP" altLang="en-US" sz="1400" dirty="0">
                <a:latin typeface="Meiryo" charset="-128"/>
                <a:ea typeface="Meiryo" charset="-128"/>
                <a:cs typeface="Meiryo" charset="-128"/>
              </a:rPr>
              <a:t>オンラインで申請</a:t>
            </a:r>
          </a:p>
          <a:p>
            <a:endParaRPr kumimoji="1" lang="ja-JP" altLang="en-US" dirty="0">
              <a:latin typeface="Meiryo" charset="-128"/>
              <a:ea typeface="Meiryo" charset="-128"/>
              <a:cs typeface="Meiryo" charset="-128"/>
            </a:endParaRPr>
          </a:p>
        </p:txBody>
      </p:sp>
      <p:sp>
        <p:nvSpPr>
          <p:cNvPr id="7" name="テキスト ボックス 6"/>
          <p:cNvSpPr txBox="1"/>
          <p:nvPr/>
        </p:nvSpPr>
        <p:spPr>
          <a:xfrm>
            <a:off x="2576700" y="3546105"/>
            <a:ext cx="1800000" cy="1600438"/>
          </a:xfrm>
          <a:prstGeom prst="rect">
            <a:avLst/>
          </a:prstGeom>
          <a:noFill/>
        </p:spPr>
        <p:txBody>
          <a:bodyPr wrap="square" rtlCol="0">
            <a:spAutoFit/>
          </a:bodyPr>
          <a:lstStyle/>
          <a:p>
            <a:r>
              <a:rPr lang="ja-JP" altLang="en-US" sz="1600" b="1" dirty="0">
                <a:latin typeface="Meiryo" charset="-128"/>
                <a:ea typeface="Meiryo" charset="-128"/>
                <a:cs typeface="Meiryo" charset="-128"/>
              </a:rPr>
              <a:t>パソコンによる</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申請</a:t>
            </a:r>
            <a:endParaRPr lang="en-US" altLang="ja-JP" sz="1600" b="1" dirty="0">
              <a:latin typeface="Meiryo" charset="-128"/>
              <a:ea typeface="Meiryo" charset="-128"/>
              <a:cs typeface="Meiryo" charset="-128"/>
            </a:endParaRPr>
          </a:p>
          <a:p>
            <a:endParaRPr lang="ja-JP" altLang="en-US" sz="1000" b="1" dirty="0">
              <a:latin typeface="Meiryo" charset="-128"/>
              <a:ea typeface="Meiryo" charset="-128"/>
              <a:cs typeface="Meiryo" charset="-128"/>
            </a:endParaRPr>
          </a:p>
          <a:p>
            <a:r>
              <a:rPr lang="ja-JP" altLang="en-US" sz="1400" dirty="0">
                <a:latin typeface="Meiryo" charset="-128"/>
                <a:ea typeface="Meiryo" charset="-128"/>
                <a:cs typeface="Meiryo" charset="-128"/>
              </a:rPr>
              <a:t>デジタルカメラ等で</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顔写真を撮影し、</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所定のフォームから</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オンラインで申請</a:t>
            </a:r>
          </a:p>
        </p:txBody>
      </p:sp>
      <p:sp>
        <p:nvSpPr>
          <p:cNvPr id="9" name="テキスト ボックス 8"/>
          <p:cNvSpPr txBox="1"/>
          <p:nvPr/>
        </p:nvSpPr>
        <p:spPr>
          <a:xfrm>
            <a:off x="4667823" y="3546105"/>
            <a:ext cx="2094668" cy="1815882"/>
          </a:xfrm>
          <a:prstGeom prst="rect">
            <a:avLst/>
          </a:prstGeom>
          <a:noFill/>
        </p:spPr>
        <p:txBody>
          <a:bodyPr wrap="square" rtlCol="0">
            <a:spAutoFit/>
          </a:bodyPr>
          <a:lstStyle/>
          <a:p>
            <a:r>
              <a:rPr lang="ja-JP" altLang="en-US" sz="1600" b="1" dirty="0">
                <a:latin typeface="Meiryo" charset="-128"/>
                <a:ea typeface="Meiryo" charset="-128"/>
                <a:cs typeface="Meiryo" charset="-128"/>
              </a:rPr>
              <a:t>まちなかの証明用</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写真機による申請</a:t>
            </a:r>
            <a:endParaRPr lang="en-US" altLang="ja-JP" sz="1600" b="1" dirty="0">
              <a:latin typeface="Meiryo" charset="-128"/>
              <a:ea typeface="Meiryo" charset="-128"/>
              <a:cs typeface="Meiryo" charset="-128"/>
            </a:endParaRPr>
          </a:p>
          <a:p>
            <a:endParaRPr lang="ja-JP" altLang="en-US" sz="1000" b="1" dirty="0">
              <a:latin typeface="Meiryo" charset="-128"/>
              <a:ea typeface="Meiryo" charset="-128"/>
              <a:cs typeface="Meiryo" charset="-128"/>
            </a:endParaRPr>
          </a:p>
          <a:p>
            <a:r>
              <a:rPr lang="ja-JP" altLang="en-US" sz="1400" dirty="0">
                <a:latin typeface="Meiryo" charset="-128"/>
                <a:ea typeface="Meiryo" charset="-128"/>
                <a:cs typeface="Meiryo" charset="-128"/>
              </a:rPr>
              <a:t>個人番号カード申請を選び、交付申請書の</a:t>
            </a:r>
            <a:endParaRPr lang="en-US" altLang="ja-JP" sz="1400" dirty="0">
              <a:latin typeface="Meiryo" charset="-128"/>
              <a:ea typeface="Meiryo" charset="-128"/>
              <a:cs typeface="Meiryo" charset="-128"/>
            </a:endParaRPr>
          </a:p>
          <a:p>
            <a:r>
              <a:rPr lang="en-US" altLang="ja-JP" sz="1400" dirty="0">
                <a:latin typeface="Meiryo" charset="-128"/>
                <a:ea typeface="Meiryo" charset="-128"/>
                <a:cs typeface="Meiryo" charset="-128"/>
              </a:rPr>
              <a:t>QR</a:t>
            </a:r>
            <a:r>
              <a:rPr lang="ja-JP" altLang="en-US" sz="1400" dirty="0">
                <a:latin typeface="Meiryo" charset="-128"/>
                <a:ea typeface="Meiryo" charset="-128"/>
                <a:cs typeface="Meiryo" charset="-128"/>
              </a:rPr>
              <a:t>コードをバーコードリーダーにかざします。</a:t>
            </a:r>
          </a:p>
          <a:p>
            <a:endParaRPr kumimoji="1" lang="ja-JP" altLang="en-US" sz="1400" b="1" dirty="0">
              <a:latin typeface="Meiryo" charset="-128"/>
              <a:ea typeface="Meiryo" charset="-128"/>
              <a:cs typeface="Meiryo" charset="-128"/>
            </a:endParaRPr>
          </a:p>
        </p:txBody>
      </p:sp>
      <p:sp>
        <p:nvSpPr>
          <p:cNvPr id="10" name="テキスト ボックス 9"/>
          <p:cNvSpPr txBox="1"/>
          <p:nvPr/>
        </p:nvSpPr>
        <p:spPr>
          <a:xfrm>
            <a:off x="6762491" y="3603851"/>
            <a:ext cx="2347229" cy="1508105"/>
          </a:xfrm>
          <a:prstGeom prst="rect">
            <a:avLst/>
          </a:prstGeom>
          <a:noFill/>
        </p:spPr>
        <p:txBody>
          <a:bodyPr wrap="square" rtlCol="0">
            <a:spAutoFit/>
          </a:bodyPr>
          <a:lstStyle/>
          <a:p>
            <a:r>
              <a:rPr lang="ja-JP" altLang="en-US" sz="1600" b="1" dirty="0">
                <a:latin typeface="Meiryo" charset="-128"/>
                <a:ea typeface="Meiryo" charset="-128"/>
                <a:cs typeface="Meiryo" charset="-128"/>
              </a:rPr>
              <a:t>郵便による申請</a:t>
            </a:r>
            <a:endParaRPr lang="en-US" altLang="ja-JP" sz="1600" b="1" dirty="0">
              <a:latin typeface="Meiryo" charset="-128"/>
              <a:ea typeface="Meiryo" charset="-128"/>
              <a:cs typeface="Meiryo" charset="-128"/>
            </a:endParaRPr>
          </a:p>
          <a:p>
            <a:endParaRPr lang="en-US" altLang="ja-JP" sz="1000" b="1" dirty="0">
              <a:latin typeface="Meiryo" charset="-128"/>
              <a:ea typeface="Meiryo" charset="-128"/>
              <a:cs typeface="Meiryo" charset="-128"/>
            </a:endParaRPr>
          </a:p>
          <a:p>
            <a:endParaRPr lang="en-US" altLang="ja-JP" sz="1000" b="1" dirty="0">
              <a:latin typeface="Meiryo" charset="-128"/>
              <a:ea typeface="Meiryo" charset="-128"/>
              <a:cs typeface="Meiryo" charset="-128"/>
            </a:endParaRPr>
          </a:p>
          <a:p>
            <a:r>
              <a:rPr lang="ja-JP" altLang="en-US" sz="1400" dirty="0">
                <a:latin typeface="Meiryo" charset="-128"/>
                <a:ea typeface="Meiryo" charset="-128"/>
                <a:cs typeface="Meiryo" charset="-128"/>
              </a:rPr>
              <a:t>交付申請書に本人の</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顔写真を貼り、</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送付用封筒に入れて</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郵便ポストへ</a:t>
            </a:r>
          </a:p>
        </p:txBody>
      </p:sp>
      <p:cxnSp>
        <p:nvCxnSpPr>
          <p:cNvPr id="13" name="直線コネクタ 12"/>
          <p:cNvCxnSpPr/>
          <p:nvPr/>
        </p:nvCxnSpPr>
        <p:spPr>
          <a:xfrm>
            <a:off x="2478574" y="3410439"/>
            <a:ext cx="0" cy="3078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4571182" y="3410439"/>
            <a:ext cx="0" cy="2916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6666357" y="3410439"/>
            <a:ext cx="0" cy="3078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252000" y="3423038"/>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255720" y="304018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519616" y="3036590"/>
            <a:ext cx="2239716" cy="461665"/>
          </a:xfrm>
          <a:prstGeom prst="rect">
            <a:avLst/>
          </a:prstGeom>
        </p:spPr>
        <p:txBody>
          <a:bodyPr wrap="none">
            <a:spAutoFit/>
          </a:bodyPr>
          <a:lstStyle/>
          <a:p>
            <a:r>
              <a:rPr lang="en-US" altLang="ja-JP" sz="2400" b="1" dirty="0">
                <a:solidFill>
                  <a:srgbClr val="009650"/>
                </a:solidFill>
                <a:latin typeface="Meiryo" charset="-128"/>
                <a:ea typeface="Meiryo" charset="-128"/>
                <a:cs typeface="Meiryo" charset="-128"/>
              </a:rPr>
              <a:t>4</a:t>
            </a:r>
            <a:r>
              <a:rPr lang="ja-JP" altLang="en-US" sz="2400" b="1" dirty="0">
                <a:solidFill>
                  <a:srgbClr val="009650"/>
                </a:solidFill>
                <a:latin typeface="Meiryo" charset="-128"/>
                <a:ea typeface="Meiryo" charset="-128"/>
                <a:cs typeface="Meiryo" charset="-128"/>
              </a:rPr>
              <a:t>つの申請方法</a:t>
            </a:r>
          </a:p>
        </p:txBody>
      </p:sp>
      <p:pic>
        <p:nvPicPr>
          <p:cNvPr id="11" name="図 10" descr="スマートフォンを使っているマイナちゃんのイラスト"/>
          <p:cNvPicPr>
            <a:picLocks noChangeAspect="1"/>
          </p:cNvPicPr>
          <p:nvPr/>
        </p:nvPicPr>
        <p:blipFill rotWithShape="1">
          <a:blip r:embed="rId5">
            <a:extLst>
              <a:ext uri="{28A0092B-C50C-407E-A947-70E740481C1C}">
                <a14:useLocalDpi xmlns:a14="http://schemas.microsoft.com/office/drawing/2010/main" val="0"/>
              </a:ext>
            </a:extLst>
          </a:blip>
          <a:srcRect l="15783" t="4416" r="14177" b="8119"/>
          <a:stretch/>
        </p:blipFill>
        <p:spPr>
          <a:xfrm>
            <a:off x="920261" y="5119672"/>
            <a:ext cx="770340" cy="1332000"/>
          </a:xfrm>
          <a:prstGeom prst="rect">
            <a:avLst/>
          </a:prstGeom>
        </p:spPr>
      </p:pic>
      <p:pic>
        <p:nvPicPr>
          <p:cNvPr id="18" name="図 17" descr="パソコンを使っているマイナちゃんのイラスト"/>
          <p:cNvPicPr>
            <a:picLocks noChangeAspect="1"/>
          </p:cNvPicPr>
          <p:nvPr/>
        </p:nvPicPr>
        <p:blipFill rotWithShape="1">
          <a:blip r:embed="rId6">
            <a:extLst>
              <a:ext uri="{28A0092B-C50C-407E-A947-70E740481C1C}">
                <a14:useLocalDpi xmlns:a14="http://schemas.microsoft.com/office/drawing/2010/main" val="0"/>
              </a:ext>
            </a:extLst>
          </a:blip>
          <a:srcRect l="5403" t="18054" r="5226" b="14081"/>
          <a:stretch/>
        </p:blipFill>
        <p:spPr>
          <a:xfrm>
            <a:off x="2927501" y="5085184"/>
            <a:ext cx="1284459" cy="1368152"/>
          </a:xfrm>
          <a:prstGeom prst="rect">
            <a:avLst/>
          </a:prstGeom>
        </p:spPr>
      </p:pic>
    </p:spTree>
    <p:extLst>
      <p:ext uri="{BB962C8B-B14F-4D97-AF65-F5344CB8AC3E}">
        <p14:creationId xmlns:p14="http://schemas.microsoft.com/office/powerpoint/2010/main" val="1791170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コネクタ 14"/>
          <p:cNvCxnSpPr/>
          <p:nvPr/>
        </p:nvCxnSpPr>
        <p:spPr>
          <a:xfrm flipH="1">
            <a:off x="6007584" y="1256695"/>
            <a:ext cx="8557"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ctrTitle"/>
          </p:nvPr>
        </p:nvSpPr>
        <p:spPr>
          <a:xfrm>
            <a:off x="1774896" y="277200"/>
            <a:ext cx="6833922" cy="991041"/>
          </a:xfrm>
        </p:spPr>
        <p:txBody>
          <a:bodyPr wrap="none">
            <a:spAutoFit/>
          </a:bodyPr>
          <a:lstStyle/>
          <a:p>
            <a:r>
              <a:rPr lang="ja-JP" altLang="en-US" spc="-150" dirty="0"/>
              <a:t>スマートフォンでの</a:t>
            </a:r>
            <a:br>
              <a:rPr lang="en-US" altLang="ja-JP" spc="-150" dirty="0"/>
            </a:br>
            <a:r>
              <a:rPr lang="ja-JP" altLang="en-US" spc="-150" dirty="0"/>
              <a:t>マイナンバーカード申請に必要なもの</a:t>
            </a:r>
          </a:p>
        </p:txBody>
      </p:sp>
      <p:sp>
        <p:nvSpPr>
          <p:cNvPr id="8" name="Title Placeholder 1"/>
          <p:cNvSpPr txBox="1">
            <a:spLocks/>
          </p:cNvSpPr>
          <p:nvPr/>
        </p:nvSpPr>
        <p:spPr>
          <a:xfrm>
            <a:off x="484160" y="505100"/>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1-E</a:t>
            </a:r>
            <a:endParaRPr lang="en-US" sz="3600" dirty="0">
              <a:solidFill>
                <a:srgbClr val="009650"/>
              </a:solidFill>
            </a:endParaRPr>
          </a:p>
        </p:txBody>
      </p:sp>
      <p:sp>
        <p:nvSpPr>
          <p:cNvPr id="5" name="テキスト ボックス 4"/>
          <p:cNvSpPr txBox="1"/>
          <p:nvPr/>
        </p:nvSpPr>
        <p:spPr>
          <a:xfrm>
            <a:off x="510214" y="4537744"/>
            <a:ext cx="1800000" cy="1015663"/>
          </a:xfrm>
          <a:prstGeom prst="rect">
            <a:avLst/>
          </a:prstGeom>
          <a:noFill/>
        </p:spPr>
        <p:txBody>
          <a:bodyPr wrap="square" rtlCol="0">
            <a:spAutoFit/>
          </a:bodyPr>
          <a:lstStyle/>
          <a:p>
            <a:r>
              <a:rPr lang="ja-JP" altLang="en-US" sz="1400" b="1" dirty="0">
                <a:solidFill>
                  <a:schemeClr val="bg1"/>
                </a:solidFill>
                <a:latin typeface="Meiryo" charset="-128"/>
                <a:ea typeface="Meiryo" charset="-128"/>
                <a:cs typeface="Meiryo" charset="-128"/>
              </a:rPr>
              <a:t>通知カード</a:t>
            </a:r>
            <a:endParaRPr lang="en-US" altLang="ja-JP" sz="1400" b="1" dirty="0">
              <a:solidFill>
                <a:schemeClr val="bg1"/>
              </a:solidFill>
              <a:latin typeface="Meiryo" charset="-128"/>
              <a:ea typeface="Meiryo" charset="-128"/>
              <a:cs typeface="Meiryo" charset="-128"/>
            </a:endParaRPr>
          </a:p>
          <a:p>
            <a:r>
              <a:rPr lang="ja-JP" altLang="en-US" sz="1400" b="1" dirty="0">
                <a:solidFill>
                  <a:schemeClr val="bg1"/>
                </a:solidFill>
                <a:latin typeface="Meiryo" charset="-128"/>
                <a:ea typeface="Meiryo" charset="-128"/>
                <a:cs typeface="Meiryo" charset="-128"/>
              </a:rPr>
              <a:t>の</a:t>
            </a:r>
            <a:endParaRPr lang="en-US" altLang="ja-JP" sz="1400" b="1" dirty="0">
              <a:solidFill>
                <a:schemeClr val="bg1"/>
              </a:solidFill>
              <a:latin typeface="Meiryo" charset="-128"/>
              <a:ea typeface="Meiryo" charset="-128"/>
              <a:cs typeface="Meiryo" charset="-128"/>
            </a:endParaRPr>
          </a:p>
          <a:p>
            <a:r>
              <a:rPr lang="ja-JP" altLang="en-US" sz="1400" b="1" dirty="0">
                <a:solidFill>
                  <a:schemeClr val="bg1"/>
                </a:solidFill>
                <a:latin typeface="Meiryo" charset="-128"/>
                <a:ea typeface="Meiryo" charset="-128"/>
                <a:cs typeface="Meiryo" charset="-128"/>
              </a:rPr>
              <a:t>下半分です</a:t>
            </a:r>
          </a:p>
          <a:p>
            <a:endParaRPr kumimoji="1" lang="ja-JP" altLang="en-US" dirty="0">
              <a:latin typeface="Meiryo" charset="-128"/>
              <a:ea typeface="Meiryo" charset="-128"/>
              <a:cs typeface="Meiryo" charset="-128"/>
            </a:endParaRPr>
          </a:p>
        </p:txBody>
      </p:sp>
      <p:sp>
        <p:nvSpPr>
          <p:cNvPr id="18" name="テキスト ボックス 17"/>
          <p:cNvSpPr txBox="1"/>
          <p:nvPr/>
        </p:nvSpPr>
        <p:spPr>
          <a:xfrm>
            <a:off x="521823" y="1812611"/>
            <a:ext cx="2069563"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個人番号カード</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交付申請書</a:t>
            </a:r>
          </a:p>
        </p:txBody>
      </p:sp>
      <p:sp>
        <p:nvSpPr>
          <p:cNvPr id="19" name="テキスト ボックス 18"/>
          <p:cNvSpPr txBox="1"/>
          <p:nvPr/>
        </p:nvSpPr>
        <p:spPr>
          <a:xfrm>
            <a:off x="2608239" y="1817747"/>
            <a:ext cx="2036921" cy="1692771"/>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メール</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アドレス</a:t>
            </a:r>
          </a:p>
          <a:p>
            <a:endParaRPr lang="en-US" altLang="ja-JP" sz="3200" b="1" dirty="0">
              <a:solidFill>
                <a:srgbClr val="009650"/>
              </a:solidFill>
              <a:latin typeface="Meiryo" charset="-128"/>
              <a:ea typeface="Meiryo" charset="-128"/>
              <a:cs typeface="Meiryo" charset="-128"/>
            </a:endParaRPr>
          </a:p>
        </p:txBody>
      </p:sp>
      <p:sp>
        <p:nvSpPr>
          <p:cNvPr id="20" name="サブタイトル 2"/>
          <p:cNvSpPr>
            <a:spLocks noGrp="1"/>
          </p:cNvSpPr>
          <p:nvPr>
            <p:ph type="subTitle" idx="1"/>
          </p:nvPr>
        </p:nvSpPr>
        <p:spPr>
          <a:xfrm>
            <a:off x="486581" y="1418166"/>
            <a:ext cx="4405053" cy="360000"/>
          </a:xfrm>
        </p:spPr>
        <p:txBody>
          <a:bodyPr numCol="1">
            <a:noAutofit/>
          </a:bodyPr>
          <a:lstStyle/>
          <a:p>
            <a:r>
              <a:rPr lang="ja-JP" altLang="en-US" dirty="0"/>
              <a:t>以下のものを用意しましょう。</a:t>
            </a:r>
          </a:p>
        </p:txBody>
      </p:sp>
      <p:sp>
        <p:nvSpPr>
          <p:cNvPr id="21" name="object 11">
            <a:extLst>
              <a:ext uri="{FF2B5EF4-FFF2-40B4-BE49-F238E27FC236}">
                <a16:creationId xmlns:a16="http://schemas.microsoft.com/office/drawing/2014/main" id="{7A2B285D-B0AD-4A49-9E70-BDBA3D24E465}"/>
              </a:ext>
            </a:extLst>
          </p:cNvPr>
          <p:cNvSpPr txBox="1"/>
          <p:nvPr/>
        </p:nvSpPr>
        <p:spPr>
          <a:xfrm>
            <a:off x="2175824" y="3670386"/>
            <a:ext cx="688847" cy="505267"/>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009650"/>
                </a:solidFill>
                <a:latin typeface="Meiryo" charset="-128"/>
                <a:ea typeface="Meiryo" charset="-128"/>
                <a:cs typeface="Meiryo" charset="-128"/>
              </a:rPr>
              <a:t>＋</a:t>
            </a:r>
          </a:p>
        </p:txBody>
      </p:sp>
      <p:grpSp>
        <p:nvGrpSpPr>
          <p:cNvPr id="12" name="図形グループ 11" descr="スマートフォンのイラスト"/>
          <p:cNvGrpSpPr/>
          <p:nvPr/>
        </p:nvGrpSpPr>
        <p:grpSpPr>
          <a:xfrm>
            <a:off x="2766900" y="3587793"/>
            <a:ext cx="810000" cy="1620000"/>
            <a:chOff x="2766900" y="3587793"/>
            <a:chExt cx="810000" cy="1620000"/>
          </a:xfrm>
        </p:grpSpPr>
        <p:sp>
          <p:nvSpPr>
            <p:cNvPr id="32" name="角丸四角形 31"/>
            <p:cNvSpPr/>
            <p:nvPr/>
          </p:nvSpPr>
          <p:spPr>
            <a:xfrm>
              <a:off x="2766900" y="3587793"/>
              <a:ext cx="810000" cy="1620000"/>
            </a:xfrm>
            <a:prstGeom prst="roundRect">
              <a:avLst/>
            </a:prstGeom>
            <a:solidFill>
              <a:schemeClr val="bg1">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2834400" y="3790293"/>
              <a:ext cx="675000" cy="12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4" name="図 23" descr="メール画面の画像">
            <a:extLst>
              <a:ext uri="{FF2B5EF4-FFF2-40B4-BE49-F238E27FC236}">
                <a16:creationId xmlns:a16="http://schemas.microsoft.com/office/drawing/2014/main" id="{8377FA25-A96A-41D8-95AC-802A5EF96C60}"/>
              </a:ext>
            </a:extLst>
          </p:cNvPr>
          <p:cNvPicPr>
            <a:picLocks noChangeAspect="1"/>
          </p:cNvPicPr>
          <p:nvPr/>
        </p:nvPicPr>
        <p:blipFill rotWithShape="1">
          <a:blip r:embed="rId3"/>
          <a:srcRect b="7739"/>
          <a:stretch/>
        </p:blipFill>
        <p:spPr bwMode="auto">
          <a:xfrm>
            <a:off x="3432026" y="3055378"/>
            <a:ext cx="774192" cy="1260000"/>
          </a:xfrm>
          <a:prstGeom prst="rect">
            <a:avLst/>
          </a:prstGeom>
          <a:ln w="9525" cap="flat" cmpd="sng" algn="ctr">
            <a:solidFill>
              <a:schemeClr val="tx1">
                <a:lumMod val="50000"/>
                <a:lumOff val="50000"/>
              </a:schemeClr>
            </a:solidFill>
            <a:prstDash val="solid"/>
            <a:round/>
            <a:headEnd type="none" w="med" len="med"/>
            <a:tailEnd type="none" w="med" len="med"/>
            <a:extLst>
              <a:ext uri="{C807C97D-BFC1-408E-A445-0C87EB9F89A2}">
                <ask:lineSketchStyleProps xmlns:ask="http://schemas.microsoft.com/office/drawing/2018/sketchyshapes" xmln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25" name="テキスト ボックス 24"/>
          <p:cNvSpPr txBox="1"/>
          <p:nvPr/>
        </p:nvSpPr>
        <p:spPr>
          <a:xfrm>
            <a:off x="2496002" y="5329666"/>
            <a:ext cx="1894124" cy="738664"/>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スマートフォンで</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受取れる</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メールアドレス。</a:t>
            </a:r>
          </a:p>
        </p:txBody>
      </p:sp>
      <p:sp>
        <p:nvSpPr>
          <p:cNvPr id="27" name="テキスト ボックス 26"/>
          <p:cNvSpPr txBox="1"/>
          <p:nvPr/>
        </p:nvSpPr>
        <p:spPr>
          <a:xfrm>
            <a:off x="4476586" y="1816586"/>
            <a:ext cx="2036921"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証明用</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写真</a:t>
            </a:r>
            <a:endParaRPr lang="en-US" altLang="ja-JP" sz="3200" b="1" dirty="0">
              <a:latin typeface="Meiryo" charset="-128"/>
              <a:ea typeface="Meiryo" charset="-128"/>
              <a:cs typeface="Meiryo" charset="-128"/>
            </a:endParaRPr>
          </a:p>
        </p:txBody>
      </p:sp>
      <p:sp>
        <p:nvSpPr>
          <p:cNvPr id="28" name="テキスト ボックス 27"/>
          <p:cNvSpPr txBox="1"/>
          <p:nvPr/>
        </p:nvSpPr>
        <p:spPr>
          <a:xfrm>
            <a:off x="4440250" y="5348763"/>
            <a:ext cx="1894124" cy="523220"/>
          </a:xfrm>
          <a:prstGeom prst="rect">
            <a:avLst/>
          </a:prstGeom>
          <a:noFill/>
        </p:spPr>
        <p:txBody>
          <a:bodyPr wrap="square" rtlCol="0">
            <a:spAutoFit/>
          </a:bodyPr>
          <a:lstStyle/>
          <a:p>
            <a:r>
              <a:rPr kumimoji="1" lang="ja-JP" altLang="en-US" sz="1400" dirty="0">
                <a:latin typeface="Meiryo" charset="-128"/>
                <a:ea typeface="Meiryo" charset="-128"/>
                <a:cs typeface="Meiryo" charset="-128"/>
              </a:rPr>
              <a:t>スマートフォンで</a:t>
            </a:r>
            <a:endParaRPr kumimoji="1"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撮影できます。</a:t>
            </a:r>
            <a:endParaRPr kumimoji="1" lang="ja-JP" altLang="en-US" sz="1400" dirty="0">
              <a:latin typeface="Meiryo" charset="-128"/>
              <a:ea typeface="Meiryo" charset="-128"/>
              <a:cs typeface="Meiryo" charset="-128"/>
            </a:endParaRPr>
          </a:p>
        </p:txBody>
      </p:sp>
      <p:sp>
        <p:nvSpPr>
          <p:cNvPr id="29" name="object 11">
            <a:extLst>
              <a:ext uri="{FF2B5EF4-FFF2-40B4-BE49-F238E27FC236}">
                <a16:creationId xmlns:a16="http://schemas.microsoft.com/office/drawing/2014/main" id="{7A2B285D-B0AD-4A49-9E70-BDBA3D24E465}"/>
              </a:ext>
            </a:extLst>
          </p:cNvPr>
          <p:cNvSpPr txBox="1"/>
          <p:nvPr/>
        </p:nvSpPr>
        <p:spPr>
          <a:xfrm>
            <a:off x="4164004" y="3670386"/>
            <a:ext cx="688847" cy="505267"/>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009650"/>
                </a:solidFill>
                <a:latin typeface="Meiryo" charset="-128"/>
                <a:ea typeface="Meiryo" charset="-128"/>
                <a:cs typeface="Meiryo" charset="-128"/>
              </a:rPr>
              <a:t>＋</a:t>
            </a:r>
          </a:p>
        </p:txBody>
      </p:sp>
      <p:pic>
        <p:nvPicPr>
          <p:cNvPr id="30" name="図 29" descr="証明用写真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78987" y="3055378"/>
            <a:ext cx="1260000" cy="1690361"/>
          </a:xfrm>
          <a:prstGeom prst="rect">
            <a:avLst/>
          </a:prstGeom>
        </p:spPr>
      </p:pic>
      <p:pic>
        <p:nvPicPr>
          <p:cNvPr id="31" name="図 30" descr="個人番号カード交付申請書ａの見本の画像">
            <a:extLst>
              <a:ext uri="{FF2B5EF4-FFF2-40B4-BE49-F238E27FC236}">
                <a16:creationId xmlns:a16="http://schemas.microsoft.com/office/drawing/2014/main" id="{86413367-6B81-4B55-955A-580D14A123F9}"/>
              </a:ext>
            </a:extLst>
          </p:cNvPr>
          <p:cNvPicPr>
            <a:picLocks noChangeAspect="1"/>
          </p:cNvPicPr>
          <p:nvPr/>
        </p:nvPicPr>
        <p:blipFill>
          <a:blip r:embed="rId5"/>
          <a:stretch>
            <a:fillRect/>
          </a:stretch>
        </p:blipFill>
        <p:spPr>
          <a:xfrm>
            <a:off x="463429" y="3044337"/>
            <a:ext cx="1240811" cy="1293944"/>
          </a:xfrm>
          <a:prstGeom prst="rect">
            <a:avLst/>
          </a:prstGeom>
        </p:spPr>
      </p:pic>
      <p:pic>
        <p:nvPicPr>
          <p:cNvPr id="17" name="図 16" descr="個人番号カード交付申請書ｂの見本の画像">
            <a:extLst>
              <a:ext uri="{FF2B5EF4-FFF2-40B4-BE49-F238E27FC236}">
                <a16:creationId xmlns:a16="http://schemas.microsoft.com/office/drawing/2014/main" id="{D1878B50-0A2E-45CA-9439-4A22033C9251}"/>
              </a:ext>
            </a:extLst>
          </p:cNvPr>
          <p:cNvPicPr>
            <a:picLocks noChangeAspect="1"/>
          </p:cNvPicPr>
          <p:nvPr/>
        </p:nvPicPr>
        <p:blipFill>
          <a:blip r:embed="rId6"/>
          <a:stretch>
            <a:fillRect/>
          </a:stretch>
        </p:blipFill>
        <p:spPr>
          <a:xfrm>
            <a:off x="982550" y="3598724"/>
            <a:ext cx="1130782" cy="1572676"/>
          </a:xfrm>
          <a:prstGeom prst="rect">
            <a:avLst/>
          </a:prstGeom>
        </p:spPr>
      </p:pic>
      <p:sp>
        <p:nvSpPr>
          <p:cNvPr id="6" name="四角形: 角を丸くする 5">
            <a:extLst>
              <a:ext uri="{FF2B5EF4-FFF2-40B4-BE49-F238E27FC236}">
                <a16:creationId xmlns:a16="http://schemas.microsoft.com/office/drawing/2014/main" id="{9E033DB6-E1E7-4073-B4A8-C2DB3A1EC2DD}"/>
              </a:ext>
            </a:extLst>
          </p:cNvPr>
          <p:cNvSpPr/>
          <p:nvPr/>
        </p:nvSpPr>
        <p:spPr>
          <a:xfrm>
            <a:off x="1505925" y="3151067"/>
            <a:ext cx="350116" cy="315529"/>
          </a:xfrm>
          <a:prstGeom prst="roundRect">
            <a:avLst/>
          </a:prstGeom>
          <a:solidFill>
            <a:srgbClr val="32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ａ</a:t>
            </a:r>
            <a:endParaRPr kumimoji="1" lang="ja-JP" altLang="en-US" b="1" dirty="0"/>
          </a:p>
        </p:txBody>
      </p:sp>
      <p:sp>
        <p:nvSpPr>
          <p:cNvPr id="35" name="四角形: 角を丸くする 34">
            <a:extLst>
              <a:ext uri="{FF2B5EF4-FFF2-40B4-BE49-F238E27FC236}">
                <a16:creationId xmlns:a16="http://schemas.microsoft.com/office/drawing/2014/main" id="{B424F99E-A0D1-40DC-93FA-51DD5E17061A}"/>
              </a:ext>
            </a:extLst>
          </p:cNvPr>
          <p:cNvSpPr/>
          <p:nvPr/>
        </p:nvSpPr>
        <p:spPr>
          <a:xfrm>
            <a:off x="846149" y="4408779"/>
            <a:ext cx="350116" cy="315529"/>
          </a:xfrm>
          <a:prstGeom prst="roundRect">
            <a:avLst/>
          </a:prstGeom>
          <a:solidFill>
            <a:srgbClr val="32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b</a:t>
            </a:r>
            <a:endParaRPr kumimoji="1" lang="ja-JP" altLang="en-US" b="1" dirty="0"/>
          </a:p>
        </p:txBody>
      </p:sp>
      <p:grpSp>
        <p:nvGrpSpPr>
          <p:cNvPr id="36" name="図形グループ 9" descr="マイナンバーカードのウェブサイトの検索画面に「マイナンバーカード郵便」と入力している画像">
            <a:extLst>
              <a:ext uri="{FF2B5EF4-FFF2-40B4-BE49-F238E27FC236}">
                <a16:creationId xmlns:a16="http://schemas.microsoft.com/office/drawing/2014/main" id="{C989F186-00EE-44D7-968C-0779F488C731}"/>
              </a:ext>
            </a:extLst>
          </p:cNvPr>
          <p:cNvGrpSpPr/>
          <p:nvPr/>
        </p:nvGrpSpPr>
        <p:grpSpPr>
          <a:xfrm>
            <a:off x="6195316" y="4157785"/>
            <a:ext cx="2340000" cy="360000"/>
            <a:chOff x="6195316" y="4329273"/>
            <a:chExt cx="2340000" cy="360000"/>
          </a:xfrm>
        </p:grpSpPr>
        <p:sp>
          <p:nvSpPr>
            <p:cNvPr id="37" name="正方形/長方形 36">
              <a:extLst>
                <a:ext uri="{FF2B5EF4-FFF2-40B4-BE49-F238E27FC236}">
                  <a16:creationId xmlns:a16="http://schemas.microsoft.com/office/drawing/2014/main" id="{0C2F7A20-7DE8-426F-BC1B-6E66B4A314B1}"/>
                </a:ext>
              </a:extLst>
            </p:cNvPr>
            <p:cNvSpPr/>
            <p:nvPr/>
          </p:nvSpPr>
          <p:spPr>
            <a:xfrm>
              <a:off x="6195316" y="4329273"/>
              <a:ext cx="2340000" cy="360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3760DDFE-3765-44B9-A412-E7DC7869A239}"/>
                </a:ext>
              </a:extLst>
            </p:cNvPr>
            <p:cNvSpPr/>
            <p:nvPr/>
          </p:nvSpPr>
          <p:spPr>
            <a:xfrm>
              <a:off x="7992813" y="4329273"/>
              <a:ext cx="540000" cy="36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テキスト ボックス 38">
            <a:extLst>
              <a:ext uri="{FF2B5EF4-FFF2-40B4-BE49-F238E27FC236}">
                <a16:creationId xmlns:a16="http://schemas.microsoft.com/office/drawing/2014/main" id="{DF07FCA7-C833-4F86-B377-AF071D03FEB3}"/>
              </a:ext>
            </a:extLst>
          </p:cNvPr>
          <p:cNvSpPr txBox="1"/>
          <p:nvPr/>
        </p:nvSpPr>
        <p:spPr>
          <a:xfrm>
            <a:off x="6143475" y="2279641"/>
            <a:ext cx="2880000" cy="3354765"/>
          </a:xfrm>
          <a:prstGeom prst="rect">
            <a:avLst/>
          </a:prstGeom>
          <a:noFill/>
        </p:spPr>
        <p:txBody>
          <a:bodyPr wrap="square" rtlCol="0">
            <a:spAutoFit/>
          </a:bodyPr>
          <a:lstStyle/>
          <a:p>
            <a:r>
              <a:rPr lang="ja-JP" altLang="en-US" sz="1400" b="1" dirty="0">
                <a:solidFill>
                  <a:srgbClr val="009650"/>
                </a:solidFill>
                <a:latin typeface="Meiryo" charset="-128"/>
                <a:ea typeface="Meiryo" charset="-128"/>
                <a:cs typeface="Meiryo" charset="-128"/>
              </a:rPr>
              <a:t>その</a:t>
            </a:r>
            <a:r>
              <a:rPr lang="ja-JP" altLang="en-US" sz="1600" b="1" dirty="0">
                <a:solidFill>
                  <a:srgbClr val="009650"/>
                </a:solidFill>
                <a:latin typeface="Meiryo" charset="-128"/>
                <a:ea typeface="Meiryo" charset="-128"/>
                <a:cs typeface="Meiryo" charset="-128"/>
              </a:rPr>
              <a:t>１</a:t>
            </a:r>
            <a:endParaRPr lang="en-US" altLang="ja-JP" sz="1600" b="1" dirty="0">
              <a:solidFill>
                <a:srgbClr val="009650"/>
              </a:solidFill>
              <a:latin typeface="Meiryo" charset="-128"/>
              <a:ea typeface="Meiryo" charset="-128"/>
              <a:cs typeface="Meiryo" charset="-128"/>
            </a:endParaRPr>
          </a:p>
          <a:p>
            <a:r>
              <a:rPr lang="ja-JP" altLang="en-US" sz="1400" dirty="0">
                <a:latin typeface="Meiryo" charset="-128"/>
                <a:ea typeface="Meiryo" charset="-128"/>
                <a:cs typeface="Meiryo" charset="-128"/>
              </a:rPr>
              <a:t>マイナンバーカードのウェブ</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サイトから手書き用の</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交付申請書と封筒をダウン</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ロードして必要事項を記入し、</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郵便で申請することができます。</a:t>
            </a:r>
            <a:endParaRPr lang="en-US" altLang="ja-JP" sz="1400" dirty="0">
              <a:latin typeface="Meiryo" charset="-128"/>
              <a:ea typeface="Meiryo" charset="-128"/>
              <a:cs typeface="Meiryo" charset="-128"/>
            </a:endParaRPr>
          </a:p>
          <a:p>
            <a:r>
              <a:rPr lang="ja-JP" altLang="en-US" sz="1400" dirty="0">
                <a:solidFill>
                  <a:srgbClr val="FF0000"/>
                </a:solidFill>
                <a:latin typeface="Meiryo" charset="-128"/>
                <a:ea typeface="Meiryo" charset="-128"/>
                <a:cs typeface="Meiryo" charset="-128"/>
              </a:rPr>
              <a:t>顔写真の貼り付けと</a:t>
            </a:r>
            <a:endParaRPr lang="en-US" altLang="ja-JP" sz="1400" dirty="0">
              <a:solidFill>
                <a:srgbClr val="FF0000"/>
              </a:solidFill>
              <a:latin typeface="Meiryo" charset="-128"/>
              <a:ea typeface="Meiryo" charset="-128"/>
              <a:cs typeface="Meiryo" charset="-128"/>
            </a:endParaRPr>
          </a:p>
          <a:p>
            <a:r>
              <a:rPr lang="ja-JP" altLang="en-US" sz="1400" dirty="0">
                <a:solidFill>
                  <a:srgbClr val="FF0000"/>
                </a:solidFill>
                <a:latin typeface="Meiryo" charset="-128"/>
                <a:ea typeface="Meiryo" charset="-128"/>
                <a:cs typeface="Meiryo" charset="-128"/>
              </a:rPr>
              <a:t>マイナンバーの記入が必要</a:t>
            </a:r>
            <a:r>
              <a:rPr lang="ja-JP" altLang="en-US" sz="1400" dirty="0">
                <a:latin typeface="Meiryo" charset="-128"/>
                <a:ea typeface="Meiryo" charset="-128"/>
                <a:cs typeface="Meiryo" charset="-128"/>
              </a:rPr>
              <a:t>です。</a:t>
            </a:r>
          </a:p>
          <a:p>
            <a:endParaRPr lang="en-US" altLang="ja-JP" sz="1400" dirty="0">
              <a:latin typeface="Meiryo" charset="-128"/>
              <a:ea typeface="Meiryo" charset="-128"/>
              <a:cs typeface="Meiryo" charset="-128"/>
            </a:endParaRPr>
          </a:p>
          <a:p>
            <a:r>
              <a:rPr lang="en-US" altLang="ja-JP" sz="1200" b="1" dirty="0">
                <a:latin typeface="Meiryo" charset="-128"/>
                <a:ea typeface="Meiryo" charset="-128"/>
                <a:cs typeface="Meiryo" charset="-128"/>
              </a:rPr>
              <a:t>  </a:t>
            </a:r>
            <a:r>
              <a:rPr lang="ja-JP" altLang="en-US" sz="1100" b="1" dirty="0">
                <a:latin typeface="Meiryo" charset="-128"/>
                <a:ea typeface="Meiryo" charset="-128"/>
                <a:cs typeface="Meiryo" charset="-128"/>
              </a:rPr>
              <a:t>マイナンバーカード郵便</a:t>
            </a:r>
            <a:r>
              <a:rPr lang="en-US" altLang="ja-JP" sz="1100" b="1" dirty="0">
                <a:latin typeface="Meiryo" charset="-128"/>
                <a:ea typeface="Meiryo" charset="-128"/>
                <a:cs typeface="Meiryo" charset="-128"/>
              </a:rPr>
              <a:t>   </a:t>
            </a:r>
            <a:r>
              <a:rPr lang="ja-JP" altLang="en-US" sz="1100" b="1" dirty="0">
                <a:latin typeface="Meiryo" charset="-128"/>
                <a:ea typeface="Meiryo" charset="-128"/>
                <a:cs typeface="Meiryo" charset="-128"/>
              </a:rPr>
              <a:t>　</a:t>
            </a:r>
            <a:r>
              <a:rPr lang="ja-JP" altLang="en-US" sz="1100" b="1" dirty="0">
                <a:solidFill>
                  <a:schemeClr val="bg1"/>
                </a:solidFill>
                <a:latin typeface="Meiryo" charset="-128"/>
                <a:ea typeface="Meiryo" charset="-128"/>
                <a:cs typeface="Meiryo" charset="-128"/>
              </a:rPr>
              <a:t>検索</a:t>
            </a:r>
            <a:endParaRPr lang="en-US" altLang="ja-JP" sz="1100" b="1" dirty="0">
              <a:solidFill>
                <a:schemeClr val="bg1"/>
              </a:solidFill>
              <a:latin typeface="Meiryo" charset="-128"/>
              <a:ea typeface="Meiryo" charset="-128"/>
              <a:cs typeface="Meiryo" charset="-128"/>
            </a:endParaRPr>
          </a:p>
          <a:p>
            <a:endParaRPr lang="en-US" altLang="ja-JP" sz="1400" b="1" dirty="0">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その</a:t>
            </a:r>
            <a:r>
              <a:rPr lang="ja-JP" altLang="en-US" sz="1600" b="1" dirty="0">
                <a:solidFill>
                  <a:srgbClr val="009650"/>
                </a:solidFill>
                <a:latin typeface="Meiryo" charset="-128"/>
                <a:ea typeface="Meiryo" charset="-128"/>
                <a:cs typeface="Meiryo" charset="-128"/>
              </a:rPr>
              <a:t>２</a:t>
            </a:r>
            <a:endParaRPr lang="en-US" altLang="ja-JP" sz="1600" b="1" dirty="0">
              <a:solidFill>
                <a:srgbClr val="009650"/>
              </a:solidFill>
              <a:latin typeface="Meiryo" charset="-128"/>
              <a:ea typeface="Meiryo" charset="-128"/>
              <a:cs typeface="Meiryo" charset="-128"/>
            </a:endParaRPr>
          </a:p>
          <a:p>
            <a:r>
              <a:rPr lang="ja-JP" altLang="en-US" sz="1400" dirty="0">
                <a:latin typeface="Meiryo" charset="-128"/>
                <a:ea typeface="Meiryo" charset="-128"/>
                <a:cs typeface="Meiryo" charset="-128"/>
              </a:rPr>
              <a:t>お住まいの</a:t>
            </a:r>
            <a:r>
              <a:rPr lang="ja-JP" altLang="en-US" sz="1400" dirty="0">
                <a:solidFill>
                  <a:srgbClr val="FF0000"/>
                </a:solidFill>
                <a:latin typeface="Meiryo" charset="-128"/>
                <a:ea typeface="Meiryo" charset="-128"/>
                <a:cs typeface="Meiryo" charset="-128"/>
              </a:rPr>
              <a:t>市区町村窓口で、</a:t>
            </a:r>
            <a:endParaRPr lang="en-US" altLang="ja-JP" sz="1400" dirty="0">
              <a:solidFill>
                <a:srgbClr val="FF0000"/>
              </a:solidFill>
              <a:latin typeface="Meiryo" charset="-128"/>
              <a:ea typeface="Meiryo" charset="-128"/>
              <a:cs typeface="Meiryo" charset="-128"/>
            </a:endParaRPr>
          </a:p>
          <a:p>
            <a:r>
              <a:rPr lang="ja-JP" altLang="en-US" sz="1400" dirty="0">
                <a:solidFill>
                  <a:srgbClr val="FF0000"/>
                </a:solidFill>
                <a:latin typeface="Meiryo" charset="-128"/>
                <a:ea typeface="Meiryo" charset="-128"/>
                <a:cs typeface="Meiryo" charset="-128"/>
              </a:rPr>
              <a:t>再発行してもらえます。</a:t>
            </a:r>
            <a:endParaRPr lang="en-US" altLang="ja-JP" sz="1400" dirty="0">
              <a:solidFill>
                <a:srgbClr val="FF0000"/>
              </a:solidFill>
              <a:latin typeface="Meiryo" charset="-128"/>
              <a:ea typeface="Meiryo" charset="-128"/>
              <a:cs typeface="Meiryo" charset="-128"/>
            </a:endParaRPr>
          </a:p>
          <a:p>
            <a:r>
              <a:rPr lang="ja-JP" altLang="en-US" sz="1400" dirty="0">
                <a:solidFill>
                  <a:srgbClr val="FF0000"/>
                </a:solidFill>
                <a:latin typeface="Meiryo" charset="-128"/>
                <a:ea typeface="Meiryo" charset="-128"/>
                <a:cs typeface="Meiryo" charset="-128"/>
              </a:rPr>
              <a:t>本人確認書類が必要です。</a:t>
            </a:r>
            <a:endParaRPr lang="ja-JP" altLang="en-US" sz="1400" dirty="0">
              <a:latin typeface="Meiryo" charset="-128"/>
              <a:ea typeface="Meiryo" charset="-128"/>
              <a:cs typeface="Meiryo" charset="-128"/>
            </a:endParaRPr>
          </a:p>
        </p:txBody>
      </p:sp>
      <p:sp>
        <p:nvSpPr>
          <p:cNvPr id="41" name="正方形/長方形 40">
            <a:extLst>
              <a:ext uri="{FF2B5EF4-FFF2-40B4-BE49-F238E27FC236}">
                <a16:creationId xmlns:a16="http://schemas.microsoft.com/office/drawing/2014/main" id="{0F142826-4185-4F18-B089-449ACCCD9BED}"/>
              </a:ext>
            </a:extLst>
          </p:cNvPr>
          <p:cNvSpPr/>
          <p:nvPr/>
        </p:nvSpPr>
        <p:spPr>
          <a:xfrm>
            <a:off x="6113895" y="1392003"/>
            <a:ext cx="2520000" cy="1015663"/>
          </a:xfrm>
          <a:prstGeom prst="rect">
            <a:avLst/>
          </a:prstGeom>
        </p:spPr>
        <p:txBody>
          <a:bodyPr>
            <a:spAutoFit/>
          </a:bodyPr>
          <a:lstStyle/>
          <a:p>
            <a:r>
              <a:rPr lang="ja-JP" altLang="en-US" sz="2000" b="1" dirty="0">
                <a:solidFill>
                  <a:srgbClr val="009650"/>
                </a:solidFill>
                <a:latin typeface="Meiryo" charset="-128"/>
                <a:ea typeface="Meiryo" charset="-128"/>
                <a:cs typeface="Meiryo" charset="-128"/>
              </a:rPr>
              <a:t>交付申請書を</a:t>
            </a:r>
            <a:endParaRPr lang="en-US" altLang="ja-JP" sz="2000" b="1" dirty="0">
              <a:solidFill>
                <a:srgbClr val="009650"/>
              </a:solidFill>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持っていないときは</a:t>
            </a:r>
            <a:endParaRPr lang="en-US" altLang="ja-JP" sz="2000" b="1" dirty="0">
              <a:solidFill>
                <a:srgbClr val="009650"/>
              </a:solidFill>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どうすればいいの？</a:t>
            </a:r>
          </a:p>
        </p:txBody>
      </p:sp>
      <p:sp>
        <p:nvSpPr>
          <p:cNvPr id="26" name="テキスト ボックス 25"/>
          <p:cNvSpPr txBox="1"/>
          <p:nvPr/>
        </p:nvSpPr>
        <p:spPr>
          <a:xfrm>
            <a:off x="505461" y="4907480"/>
            <a:ext cx="2065672" cy="1384995"/>
          </a:xfrm>
          <a:prstGeom prst="rect">
            <a:avLst/>
          </a:prstGeom>
          <a:solidFill>
            <a:schemeClr val="bg1"/>
          </a:solid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ご自宅に郵送されています。現在は</a:t>
            </a:r>
            <a:r>
              <a:rPr lang="ja-JP" altLang="en-US" sz="1400" b="1" dirty="0">
                <a:latin typeface="メイリオ" panose="020B0604030504040204" pitchFamily="50" charset="-128"/>
                <a:ea typeface="メイリオ" panose="020B0604030504040204" pitchFamily="50" charset="-128"/>
              </a:rPr>
              <a:t>ｂ</a:t>
            </a:r>
            <a:r>
              <a:rPr lang="ja-JP" altLang="en-US" sz="1400" dirty="0">
                <a:latin typeface="メイリオ" panose="020B0604030504040204" pitchFamily="50" charset="-128"/>
                <a:ea typeface="メイリオ" panose="020B0604030504040204" pitchFamily="50" charset="-128"/>
              </a:rPr>
              <a:t>の交付申請書が使われていますが、氏名・住所に変更がなければ、</a:t>
            </a:r>
            <a:r>
              <a:rPr lang="ja-JP" altLang="en-US" sz="1400" b="1" dirty="0">
                <a:latin typeface="メイリオ" panose="020B0604030504040204" pitchFamily="50" charset="-128"/>
                <a:ea typeface="メイリオ" panose="020B0604030504040204" pitchFamily="50" charset="-128"/>
              </a:rPr>
              <a:t>ａ</a:t>
            </a:r>
            <a:r>
              <a:rPr lang="ja-JP" altLang="en-US" sz="1400" dirty="0">
                <a:latin typeface="メイリオ" panose="020B0604030504040204" pitchFamily="50" charset="-128"/>
                <a:ea typeface="メイリオ" panose="020B0604030504040204" pitchFamily="50" charset="-128"/>
              </a:rPr>
              <a:t>の</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交付申請書も使えます。</a:t>
            </a:r>
            <a:endParaRPr kumimoji="1" lang="ja-JP" altLang="en-US" sz="1400"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3999BE41-0B16-4B43-9803-4DA9044387CE}"/>
              </a:ext>
            </a:extLst>
          </p:cNvPr>
          <p:cNvSpPr txBox="1"/>
          <p:nvPr/>
        </p:nvSpPr>
        <p:spPr>
          <a:xfrm>
            <a:off x="5978492" y="5528906"/>
            <a:ext cx="2671918" cy="830997"/>
          </a:xfrm>
          <a:prstGeom prst="rect">
            <a:avLst/>
          </a:prstGeom>
          <a:noFill/>
        </p:spPr>
        <p:txBody>
          <a:bodyPr wrap="square" rtlCol="0">
            <a:spAutoFit/>
          </a:bodyPr>
          <a:lstStyle/>
          <a:p>
            <a:pPr marL="147600" indent="-147600"/>
            <a:r>
              <a:rPr kumimoji="1" lang="en-US" altLang="ja-JP" sz="1200" spc="-150" dirty="0"/>
              <a:t>※</a:t>
            </a:r>
            <a:r>
              <a:rPr kumimoji="1" lang="ja-JP" altLang="en-US" sz="1200" spc="-150" dirty="0"/>
              <a:t> お手持ちの交付申請書記載の住所から引越していた場合は、お手持ちの交付申請書は使えません。市区町村窓口にお問合わせください。</a:t>
            </a:r>
          </a:p>
        </p:txBody>
      </p:sp>
    </p:spTree>
    <p:extLst>
      <p:ext uri="{BB962C8B-B14F-4D97-AF65-F5344CB8AC3E}">
        <p14:creationId xmlns:p14="http://schemas.microsoft.com/office/powerpoint/2010/main" val="368672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868342" y="1937470"/>
            <a:ext cx="6840000" cy="988227"/>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617899" y="1772709"/>
            <a:ext cx="3876680" cy="425395"/>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 name="正方形/長方形 5"/>
          <p:cNvSpPr/>
          <p:nvPr/>
        </p:nvSpPr>
        <p:spPr>
          <a:xfrm>
            <a:off x="1873140" y="3274586"/>
            <a:ext cx="6840000" cy="1902159"/>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22696" y="3109826"/>
            <a:ext cx="3875333" cy="42216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1728000" y="277200"/>
            <a:ext cx="6340197" cy="991041"/>
          </a:xfrm>
        </p:spPr>
        <p:txBody>
          <a:bodyPr wrap="none">
            <a:spAutoFit/>
          </a:bodyPr>
          <a:lstStyle/>
          <a:p>
            <a:r>
              <a:rPr lang="ja-JP" altLang="en-US" dirty="0"/>
              <a:t>スマートフォンでのマイナンバー</a:t>
            </a:r>
            <a:br>
              <a:rPr lang="en-US" altLang="ja-JP" dirty="0"/>
            </a:br>
            <a:r>
              <a:rPr lang="ja-JP" altLang="en-US" dirty="0"/>
              <a:t>カードの申請から受取までの流れ</a:t>
            </a:r>
          </a:p>
        </p:txBody>
      </p:sp>
      <p:sp>
        <p:nvSpPr>
          <p:cNvPr id="3" name="サブタイトル 2"/>
          <p:cNvSpPr>
            <a:spLocks noGrp="1"/>
          </p:cNvSpPr>
          <p:nvPr>
            <p:ph type="subTitle" idx="1"/>
          </p:nvPr>
        </p:nvSpPr>
        <p:spPr>
          <a:xfrm>
            <a:off x="507804" y="1419122"/>
            <a:ext cx="8280000" cy="548495"/>
          </a:xfrm>
        </p:spPr>
        <p:txBody>
          <a:bodyPr>
            <a:noAutofit/>
          </a:bodyPr>
          <a:lstStyle/>
          <a:p>
            <a:r>
              <a:rPr lang="ja-JP" altLang="en-US" dirty="0"/>
              <a:t>次ページから、以下の順番で操作のご説明をします。</a:t>
            </a:r>
          </a:p>
        </p:txBody>
      </p:sp>
      <p:sp>
        <p:nvSpPr>
          <p:cNvPr id="4" name="Title 1"/>
          <p:cNvSpPr txBox="1">
            <a:spLocks/>
          </p:cNvSpPr>
          <p:nvPr/>
        </p:nvSpPr>
        <p:spPr>
          <a:xfrm>
            <a:off x="477180" y="512080"/>
            <a:ext cx="997389" cy="547200"/>
          </a:xfrm>
          <a:prstGeom prst="rect">
            <a:avLst/>
          </a:prstGeom>
        </p:spPr>
        <p:txBody>
          <a:bodyPr vert="horz" wrap="none" lIns="91440" tIns="45720" rIns="91440" bIns="45720" rtlCol="0" anchor="ctr" anchorCtr="0">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3600" dirty="0"/>
              <a:t>1-F</a:t>
            </a:r>
            <a:endParaRPr lang="en-US" sz="3600" dirty="0"/>
          </a:p>
        </p:txBody>
      </p:sp>
      <p:sp>
        <p:nvSpPr>
          <p:cNvPr id="5" name="テキスト ボックス 4"/>
          <p:cNvSpPr txBox="1"/>
          <p:nvPr/>
        </p:nvSpPr>
        <p:spPr>
          <a:xfrm>
            <a:off x="1863820" y="2217811"/>
            <a:ext cx="6840000" cy="707886"/>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証明用写真撮影アプリのインストール</a:t>
            </a:r>
            <a:endParaRPr lang="en-US" altLang="ja-JP" sz="2000" b="1" dirty="0">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　アプリを使った写真撮影</a:t>
            </a:r>
          </a:p>
        </p:txBody>
      </p:sp>
      <p:sp>
        <p:nvSpPr>
          <p:cNvPr id="13" name="テキスト ボックス 12"/>
          <p:cNvSpPr txBox="1"/>
          <p:nvPr/>
        </p:nvSpPr>
        <p:spPr>
          <a:xfrm>
            <a:off x="629895" y="1818856"/>
            <a:ext cx="3521122"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証明用写真撮影</a:t>
            </a:r>
          </a:p>
        </p:txBody>
      </p:sp>
      <p:sp>
        <p:nvSpPr>
          <p:cNvPr id="18" name="テキスト ボックス 17"/>
          <p:cNvSpPr txBox="1"/>
          <p:nvPr/>
        </p:nvSpPr>
        <p:spPr>
          <a:xfrm>
            <a:off x="1882510" y="3572442"/>
            <a:ext cx="6840000" cy="1631216"/>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　申請するウェブサイトへの接続</a:t>
            </a:r>
          </a:p>
          <a:p>
            <a:r>
              <a:rPr lang="ja-JP" altLang="en-US" sz="2000" b="1" dirty="0">
                <a:solidFill>
                  <a:srgbClr val="009650"/>
                </a:solidFill>
                <a:latin typeface="Meiryo" charset="-128"/>
                <a:ea typeface="Meiryo" charset="-128"/>
                <a:cs typeface="Meiryo" charset="-128"/>
              </a:rPr>
              <a:t>❹</a:t>
            </a:r>
            <a:r>
              <a:rPr lang="ja-JP" altLang="en-US" sz="2000" b="1" dirty="0">
                <a:latin typeface="Meiryo" charset="-128"/>
                <a:ea typeface="Meiryo" charset="-128"/>
                <a:cs typeface="Meiryo" charset="-128"/>
              </a:rPr>
              <a:t>　利用者規約の確認</a:t>
            </a:r>
          </a:p>
          <a:p>
            <a:r>
              <a:rPr lang="ja-JP" altLang="en-US" sz="2000" b="1" dirty="0">
                <a:solidFill>
                  <a:srgbClr val="009650"/>
                </a:solidFill>
                <a:latin typeface="Meiryo" charset="-128"/>
                <a:ea typeface="Meiryo" charset="-128"/>
                <a:cs typeface="Meiryo" charset="-128"/>
              </a:rPr>
              <a:t>❺</a:t>
            </a:r>
            <a:r>
              <a:rPr lang="ja-JP" altLang="en-US" sz="2000" b="1" dirty="0">
                <a:latin typeface="Meiryo" charset="-128"/>
                <a:ea typeface="Meiryo" charset="-128"/>
                <a:cs typeface="Meiryo" charset="-128"/>
              </a:rPr>
              <a:t>　メールアドレスの登録とメールの受信</a:t>
            </a:r>
            <a:endParaRPr lang="en-US" altLang="ja-JP" sz="2000" b="1" dirty="0">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❻　</a:t>
            </a:r>
            <a:r>
              <a:rPr lang="ja-JP" altLang="en-US" sz="2000" b="1" dirty="0">
                <a:latin typeface="Meiryo" charset="-128"/>
                <a:ea typeface="Meiryo" charset="-128"/>
                <a:cs typeface="Meiryo" charset="-128"/>
              </a:rPr>
              <a:t>顔写真の登録</a:t>
            </a:r>
            <a:endParaRPr lang="en-US" altLang="ja-JP" sz="2000" b="1" dirty="0">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❼　</a:t>
            </a:r>
            <a:r>
              <a:rPr lang="ja-JP" altLang="en-US" sz="2000" b="1" dirty="0">
                <a:latin typeface="Meiryo" charset="-128"/>
                <a:ea typeface="Meiryo" charset="-128"/>
                <a:cs typeface="Meiryo" charset="-128"/>
              </a:rPr>
              <a:t>申請情報の登録</a:t>
            </a:r>
            <a:endParaRPr lang="en-US" altLang="ja-JP" sz="2000" b="1" dirty="0">
              <a:latin typeface="Meiryo" charset="-128"/>
              <a:ea typeface="Meiryo" charset="-128"/>
              <a:cs typeface="Meiryo" charset="-128"/>
            </a:endParaRPr>
          </a:p>
        </p:txBody>
      </p:sp>
      <p:sp>
        <p:nvSpPr>
          <p:cNvPr id="19" name="テキスト ボックス 18"/>
          <p:cNvSpPr txBox="1"/>
          <p:nvPr/>
        </p:nvSpPr>
        <p:spPr>
          <a:xfrm>
            <a:off x="620971" y="3153479"/>
            <a:ext cx="3877058"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マイナンバーカードの申請手続</a:t>
            </a:r>
          </a:p>
        </p:txBody>
      </p:sp>
      <p:sp>
        <p:nvSpPr>
          <p:cNvPr id="17" name="正方形/長方形 16"/>
          <p:cNvSpPr/>
          <p:nvPr/>
        </p:nvSpPr>
        <p:spPr>
          <a:xfrm>
            <a:off x="1880497" y="5520901"/>
            <a:ext cx="6840000" cy="699785"/>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882510" y="5779756"/>
            <a:ext cx="6840000" cy="400110"/>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❽</a:t>
            </a:r>
            <a:r>
              <a:rPr lang="ja-JP" altLang="en-US" sz="2000" b="1" dirty="0">
                <a:latin typeface="Meiryo" charset="-128"/>
                <a:ea typeface="Meiryo" charset="-128"/>
                <a:cs typeface="Meiryo" charset="-128"/>
              </a:rPr>
              <a:t>　マイナンバーカードの受取り</a:t>
            </a:r>
          </a:p>
        </p:txBody>
      </p:sp>
      <p:sp>
        <p:nvSpPr>
          <p:cNvPr id="28" name="正方形/長方形 27"/>
          <p:cNvSpPr/>
          <p:nvPr/>
        </p:nvSpPr>
        <p:spPr>
          <a:xfrm>
            <a:off x="619385" y="5320283"/>
            <a:ext cx="3875333" cy="42216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08151" y="5372766"/>
            <a:ext cx="3869940"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マイナンバーカードの受取</a:t>
            </a:r>
          </a:p>
        </p:txBody>
      </p:sp>
      <p:pic>
        <p:nvPicPr>
          <p:cNvPr id="11" name="図 10" descr="スマートフォンで写真を撮ってもらっている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177" y="2147346"/>
            <a:ext cx="1034511" cy="632676"/>
          </a:xfrm>
          <a:prstGeom prst="rect">
            <a:avLst/>
          </a:prstGeom>
        </p:spPr>
      </p:pic>
      <p:pic>
        <p:nvPicPr>
          <p:cNvPr id="15" name="図 14" descr="スマートフォンを使って申請するウェブサイトに接続している様子を表す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3192" y="3352305"/>
            <a:ext cx="876422" cy="619211"/>
          </a:xfrm>
          <a:prstGeom prst="rect">
            <a:avLst/>
          </a:prstGeom>
        </p:spPr>
      </p:pic>
      <p:pic>
        <p:nvPicPr>
          <p:cNvPr id="16" name="図 15" descr="スマートフォンで申請内容を登録している様子を表すイラスト"/>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6877" y="4012879"/>
            <a:ext cx="800212" cy="819264"/>
          </a:xfrm>
          <a:prstGeom prst="rect">
            <a:avLst/>
          </a:prstGeom>
        </p:spPr>
      </p:pic>
      <p:pic>
        <p:nvPicPr>
          <p:cNvPr id="35" name="図 34" descr="マイナンバーカードを受け取っているマイナちゃんのイラスト"/>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8746" y="5557728"/>
            <a:ext cx="707065" cy="619367"/>
          </a:xfrm>
          <a:prstGeom prst="rect">
            <a:avLst/>
          </a:prstGeom>
        </p:spPr>
      </p:pic>
      <p:sp>
        <p:nvSpPr>
          <p:cNvPr id="8" name="下矢印 7"/>
          <p:cNvSpPr/>
          <p:nvPr/>
        </p:nvSpPr>
        <p:spPr>
          <a:xfrm>
            <a:off x="1052511" y="2278452"/>
            <a:ext cx="486000" cy="720000"/>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下矢印 23"/>
          <p:cNvSpPr/>
          <p:nvPr/>
        </p:nvSpPr>
        <p:spPr>
          <a:xfrm>
            <a:off x="1052511" y="3619064"/>
            <a:ext cx="486000" cy="1620000"/>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424899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2711</Words>
  <Application>Microsoft Office PowerPoint</Application>
  <PresentationFormat>画面に合わせる (4:3)</PresentationFormat>
  <Paragraphs>542</Paragraphs>
  <Slides>32</Slides>
  <Notes>32</Notes>
  <HiddenSlides>0</HiddenSlides>
  <MMClips>0</MMClips>
  <ScaleCrop>false</ScaleCrop>
  <HeadingPairs>
    <vt:vector size="8" baseType="variant">
      <vt:variant>
        <vt:lpstr>使用されているフォント</vt:lpstr>
      </vt:variant>
      <vt:variant>
        <vt:i4>14</vt:i4>
      </vt:variant>
      <vt:variant>
        <vt:lpstr>テーマ</vt:lpstr>
      </vt:variant>
      <vt:variant>
        <vt:i4>2</vt:i4>
      </vt:variant>
      <vt:variant>
        <vt:lpstr>埋め込まれた OLE サーバー</vt:lpstr>
      </vt:variant>
      <vt:variant>
        <vt:i4>1</vt:i4>
      </vt:variant>
      <vt:variant>
        <vt:lpstr>スライド タイトル</vt:lpstr>
      </vt:variant>
      <vt:variant>
        <vt:i4>32</vt:i4>
      </vt:variant>
    </vt:vector>
  </HeadingPairs>
  <TitlesOfParts>
    <vt:vector size="49" baseType="lpstr">
      <vt:lpstr>AoyagiKouzanFontT</vt:lpstr>
      <vt:lpstr>BIZ UDPゴシック</vt:lpstr>
      <vt:lpstr>Konatu</vt:lpstr>
      <vt:lpstr>ＭＳ 明朝</vt:lpstr>
      <vt:lpstr>Meiryo</vt:lpstr>
      <vt:lpstr>Meiryo</vt:lpstr>
      <vt:lpstr>Yu Gothic</vt:lpstr>
      <vt:lpstr>Yu Gothic</vt:lpstr>
      <vt:lpstr>Yu Gothic Light</vt:lpstr>
      <vt:lpstr>Arial</vt:lpstr>
      <vt:lpstr>Calibri</vt:lpstr>
      <vt:lpstr>Century</vt:lpstr>
      <vt:lpstr>Times New Roman</vt:lpstr>
      <vt:lpstr>Wingdings</vt:lpstr>
      <vt:lpstr>1_ホワイト</vt:lpstr>
      <vt:lpstr>デザインの設定</vt:lpstr>
      <vt:lpstr>think-cell スライド</vt:lpstr>
      <vt:lpstr>PowerPoint プレゼンテーション</vt:lpstr>
      <vt:lpstr>PowerPoint プレゼンテーション</vt:lpstr>
      <vt:lpstr>PowerPoint プレゼンテーション</vt:lpstr>
      <vt:lpstr>PowerPoint プレゼンテーション</vt:lpstr>
      <vt:lpstr>マイナンバーカードを使って できること</vt:lpstr>
      <vt:lpstr>マイナンバーカードは安全です</vt:lpstr>
      <vt:lpstr>マイナンバーカードの申請のしかた</vt:lpstr>
      <vt:lpstr>スマートフォンでの マイナンバーカード申請に必要なもの</vt:lpstr>
      <vt:lpstr>スマートフォンでのマイナンバー カードの申請から受取までの流れ</vt:lpstr>
      <vt:lpstr>PowerPoint プレゼンテーション</vt:lpstr>
      <vt:lpstr>証明用写真撮影アプリの インストールのしかた</vt:lpstr>
      <vt:lpstr>証明用写真撮影アプリの インストールのしかた</vt:lpstr>
      <vt:lpstr>証明用写真撮影アプリの インストールのしかた</vt:lpstr>
      <vt:lpstr>PowerPoint プレゼンテーション</vt:lpstr>
      <vt:lpstr>アプリを使った撮影のしかた</vt:lpstr>
      <vt:lpstr>アプリを使った撮影のしかた</vt:lpstr>
      <vt:lpstr>アプリを使った撮影のしかた</vt:lpstr>
      <vt:lpstr>PowerPoint プレゼンテーション</vt:lpstr>
      <vt:lpstr>申請するウェブサイトへの 接続のしかた</vt:lpstr>
      <vt:lpstr>申請するウェブサイトへの 接続のしかた</vt:lpstr>
      <vt:lpstr>申請するウェブサイトへの 接続のしかた</vt:lpstr>
      <vt:lpstr>申請するウェブサイトへの 接続のしかた</vt:lpstr>
      <vt:lpstr>利用者規約の確認</vt:lpstr>
      <vt:lpstr>メールアドレスの登録と メールの受信</vt:lpstr>
      <vt:lpstr>メールアドレスの登録と メールの受信</vt:lpstr>
      <vt:lpstr>顔写真の登録のしかた</vt:lpstr>
      <vt:lpstr>顔写真の登録のしかた</vt:lpstr>
      <vt:lpstr>申請情報の登録のしかた</vt:lpstr>
      <vt:lpstr>申請情報の登録のしかた</vt:lpstr>
      <vt:lpstr>申請情報の登録のしかた</vt:lpstr>
      <vt:lpstr>マイナンバーカードの受取りかた</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2021-08-16T09:06:16Z</dcterms:created>
  <dcterms:modified xsi:type="dcterms:W3CDTF">2022-12-23T07:20:18Z</dcterms:modified>
</cp:coreProperties>
</file>