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60" r:id="rId1"/>
  </p:sldMasterIdLst>
  <p:notesMasterIdLst>
    <p:notesMasterId r:id="rId42"/>
  </p:notesMasterIdLst>
  <p:sldIdLst>
    <p:sldId id="389" r:id="rId2"/>
    <p:sldId id="348" r:id="rId3"/>
    <p:sldId id="404" r:id="rId4"/>
    <p:sldId id="413" r:id="rId5"/>
    <p:sldId id="400" r:id="rId6"/>
    <p:sldId id="401" r:id="rId7"/>
    <p:sldId id="425" r:id="rId8"/>
    <p:sldId id="402" r:id="rId9"/>
    <p:sldId id="403" r:id="rId10"/>
    <p:sldId id="426" r:id="rId11"/>
    <p:sldId id="414" r:id="rId12"/>
    <p:sldId id="416" r:id="rId13"/>
    <p:sldId id="427" r:id="rId14"/>
    <p:sldId id="358" r:id="rId15"/>
    <p:sldId id="390" r:id="rId16"/>
    <p:sldId id="362" r:id="rId17"/>
    <p:sldId id="429" r:id="rId18"/>
    <p:sldId id="430" r:id="rId19"/>
    <p:sldId id="445" r:id="rId20"/>
    <p:sldId id="446" r:id="rId21"/>
    <p:sldId id="447" r:id="rId22"/>
    <p:sldId id="444" r:id="rId23"/>
    <p:sldId id="363" r:id="rId24"/>
    <p:sldId id="364" r:id="rId25"/>
    <p:sldId id="365" r:id="rId26"/>
    <p:sldId id="366" r:id="rId27"/>
    <p:sldId id="367" r:id="rId28"/>
    <p:sldId id="368" r:id="rId29"/>
    <p:sldId id="369" r:id="rId30"/>
    <p:sldId id="370" r:id="rId31"/>
    <p:sldId id="435" r:id="rId32"/>
    <p:sldId id="436" r:id="rId33"/>
    <p:sldId id="437" r:id="rId34"/>
    <p:sldId id="438" r:id="rId35"/>
    <p:sldId id="408" r:id="rId36"/>
    <p:sldId id="409" r:id="rId37"/>
    <p:sldId id="410" r:id="rId38"/>
    <p:sldId id="440" r:id="rId39"/>
    <p:sldId id="441" r:id="rId40"/>
    <p:sldId id="439" r:id="rId41"/>
  </p:sldIdLst>
  <p:sldSz cx="9144000" cy="6858000" type="screen4x3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8" userDrawn="1">
          <p15:clr>
            <a:srgbClr val="A4A3A4"/>
          </p15:clr>
        </p15:guide>
        <p15:guide id="2" pos="2122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成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650"/>
    <a:srgbClr val="949494"/>
    <a:srgbClr val="F8F7F7"/>
    <a:srgbClr val="F2EFE4"/>
    <a:srgbClr val="FFFFFF"/>
    <a:srgbClr val="EFF3F2"/>
    <a:srgbClr val="D9D9D9"/>
    <a:srgbClr val="007864"/>
    <a:srgbClr val="E5004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436" autoAdjust="0"/>
    <p:restoredTop sz="94106" autoAdjust="0"/>
  </p:normalViewPr>
  <p:slideViewPr>
    <p:cSldViewPr snapToGrid="0" snapToObjects="1">
      <p:cViewPr>
        <p:scale>
          <a:sx n="154" d="100"/>
          <a:sy n="154" d="100"/>
        </p:scale>
        <p:origin x="-168" y="-1044"/>
      </p:cViewPr>
      <p:guideLst/>
    </p:cSldViewPr>
  </p:slideViewPr>
  <p:outlineViewPr>
    <p:cViewPr>
      <p:scale>
        <a:sx n="33" d="100"/>
        <a:sy n="33" d="100"/>
      </p:scale>
      <p:origin x="0" y="-5028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6668"/>
    </p:cViewPr>
  </p:sorterViewPr>
  <p:notesViewPr>
    <p:cSldViewPr snapToGrid="0" snapToObjects="1" showGuides="1">
      <p:cViewPr varScale="1">
        <p:scale>
          <a:sx n="81" d="100"/>
          <a:sy n="81" d="100"/>
        </p:scale>
        <p:origin x="4008" y="90"/>
      </p:cViewPr>
      <p:guideLst>
        <p:guide orient="horz" pos="3108"/>
        <p:guide pos="212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notesMaster" Target="notesMasters/notesMaster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commentAuthors" Target="commentAuthor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5" y="3"/>
            <a:ext cx="2918831" cy="495029"/>
          </a:xfrm>
          <a:prstGeom prst="rect">
            <a:avLst/>
          </a:prstGeom>
        </p:spPr>
        <p:txBody>
          <a:bodyPr vert="horz" lIns="91410" tIns="45707" rIns="91410" bIns="45707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5376" y="3"/>
            <a:ext cx="2918831" cy="495029"/>
          </a:xfrm>
          <a:prstGeom prst="rect">
            <a:avLst/>
          </a:prstGeom>
        </p:spPr>
        <p:txBody>
          <a:bodyPr vert="horz" lIns="91410" tIns="45707" rIns="91410" bIns="45707" rtlCol="0"/>
          <a:lstStyle>
            <a:lvl1pPr algn="r">
              <a:defRPr sz="1200"/>
            </a:lvl1pPr>
          </a:lstStyle>
          <a:p>
            <a:fld id="{4FE7F398-C44E-EB48-B175-4278262AA32A}" type="datetimeFigureOut">
              <a:rPr kumimoji="1" lang="ja-JP" altLang="en-US" smtClean="0"/>
              <a:t>2022/11/8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1149350" y="1233488"/>
            <a:ext cx="443706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10" tIns="45707" rIns="91410" bIns="45707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577" y="4748168"/>
            <a:ext cx="5388610" cy="3884861"/>
          </a:xfrm>
          <a:prstGeom prst="rect">
            <a:avLst/>
          </a:prstGeom>
        </p:spPr>
        <p:txBody>
          <a:bodyPr vert="horz" lIns="91410" tIns="45707" rIns="91410" bIns="45707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5" y="9371286"/>
            <a:ext cx="2918831" cy="495028"/>
          </a:xfrm>
          <a:prstGeom prst="rect">
            <a:avLst/>
          </a:prstGeom>
        </p:spPr>
        <p:txBody>
          <a:bodyPr vert="horz" lIns="91410" tIns="45707" rIns="91410" bIns="45707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5376" y="9371286"/>
            <a:ext cx="2918831" cy="495028"/>
          </a:xfrm>
          <a:prstGeom prst="rect">
            <a:avLst/>
          </a:prstGeom>
        </p:spPr>
        <p:txBody>
          <a:bodyPr vert="horz" lIns="91410" tIns="45707" rIns="91410" bIns="45707" rtlCol="0" anchor="b"/>
          <a:lstStyle>
            <a:lvl1pPr algn="r">
              <a:defRPr sz="1200"/>
            </a:lvl1pPr>
          </a:lstStyle>
          <a:p>
            <a:fld id="{2E1C7AFC-CFB2-404C-A69D-ECFBCE546B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11993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93484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70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36448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32419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901642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32753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1543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91230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739063" y="4748168"/>
            <a:ext cx="5388610" cy="3884861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424112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70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441567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70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172995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54956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67795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418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935576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22265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978107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720329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8997838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699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3473744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7280877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3794103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663235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748546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959902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50128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5836934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9" y="4748168"/>
            <a:ext cx="5538294" cy="3884861"/>
          </a:xfrm>
        </p:spPr>
        <p:txBody>
          <a:bodyPr/>
          <a:lstStyle/>
          <a:p>
            <a:pPr marL="143954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6897512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514365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699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3700097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116085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699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82396854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5699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0198216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>
          <a:xfrm>
            <a:off x="673578" y="4748168"/>
            <a:ext cx="5472807" cy="3884861"/>
          </a:xfrm>
        </p:spPr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39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20953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7359405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40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59766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6380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3193279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7</a:t>
            </a:fld>
            <a:endParaRPr kumimoji="1" lang="ja-JP" altLang="en-US" dirty="0"/>
          </a:p>
        </p:txBody>
      </p:sp>
      <p:sp>
        <p:nvSpPr>
          <p:cNvPr id="6" name="ノート プレースホルダー 5"/>
          <p:cNvSpPr>
            <a:spLocks noGrp="1"/>
          </p:cNvSpPr>
          <p:nvPr>
            <p:ph type="body" sz="quarter" idx="11"/>
          </p:nvPr>
        </p:nvSpPr>
        <p:spPr>
          <a:xfrm>
            <a:off x="673577" y="4748164"/>
            <a:ext cx="5388610" cy="4357736"/>
          </a:xfrm>
        </p:spPr>
        <p:txBody>
          <a:bodyPr/>
          <a:lstStyle/>
          <a:p>
            <a:pPr>
              <a:lnSpc>
                <a:spcPct val="120000"/>
              </a:lnSpc>
            </a:pPr>
            <a:endParaRPr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9489182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70"/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179238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84670"/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1C7AFC-CFB2-404C-A69D-ECFBCE546BF5}" type="slidenum">
              <a:rPr kumimoji="1" lang="ja-JP" altLang="en-US" smtClean="0"/>
              <a:t>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84528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4" name="直線コネクタ 13"/>
          <p:cNvCxnSpPr/>
          <p:nvPr userDrawn="1"/>
        </p:nvCxnSpPr>
        <p:spPr>
          <a:xfrm>
            <a:off x="1692275" y="187784"/>
            <a:ext cx="0" cy="630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5375" userDrawn="1">
          <p15:clr>
            <a:srgbClr val="FBAE40"/>
          </p15:clr>
        </p15:guide>
        <p15:guide id="16" orient="horz" pos="3861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1210" y="1459133"/>
            <a:ext cx="6858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コネクタ 13"/>
          <p:cNvCxnSpPr/>
          <p:nvPr userDrawn="1"/>
        </p:nvCxnSpPr>
        <p:spPr>
          <a:xfrm>
            <a:off x="1692275" y="1269700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119" userDrawn="1">
          <p15:clr>
            <a:srgbClr val="FBAE40"/>
          </p15:clr>
        </p15:guide>
        <p15:guide id="6" orient="horz" pos="4088" userDrawn="1">
          <p15:clr>
            <a:srgbClr val="FBAE40"/>
          </p15:clr>
        </p15:guide>
        <p15:guide id="7" orient="horz" pos="799" userDrawn="1">
          <p15:clr>
            <a:srgbClr val="FBAE40"/>
          </p15:clr>
        </p15:guide>
        <p15:guide id="8" pos="1066" userDrawn="1">
          <p15:clr>
            <a:srgbClr val="FBAE40"/>
          </p15:clr>
        </p15:guide>
        <p15:guide id="9" orient="horz" pos="572" userDrawn="1">
          <p15:clr>
            <a:srgbClr val="FBAE40"/>
          </p15:clr>
        </p15:guide>
        <p15:guide id="11" orient="horz" pos="346" userDrawn="1">
          <p15:clr>
            <a:srgbClr val="FBAE40"/>
          </p15:clr>
        </p15:guide>
        <p15:guide id="12" pos="385" userDrawn="1">
          <p15:clr>
            <a:srgbClr val="FBAE40"/>
          </p15:clr>
        </p15:guide>
        <p15:guide id="13" pos="1179" userDrawn="1">
          <p15:clr>
            <a:srgbClr val="FBAE40"/>
          </p15:clr>
        </p15:guide>
        <p15:guide id="14" orient="horz" pos="913" userDrawn="1">
          <p15:clr>
            <a:srgbClr val="FBAE40"/>
          </p15:clr>
        </p15:guide>
        <p15:guide id="15" pos="5375" userDrawn="1">
          <p15:clr>
            <a:srgbClr val="FBAE40"/>
          </p15:clr>
        </p15:guide>
        <p15:guide id="16" orient="horz" pos="3861" userDrawn="1">
          <p15:clr>
            <a:srgbClr val="FBAE40"/>
          </p15:clr>
        </p15:guide>
        <p15:guide id="17" orient="horz" pos="1026" userDrawn="1">
          <p15:clr>
            <a:srgbClr val="FBAE40"/>
          </p15:clr>
        </p15:guide>
        <p15:guide id="18" orient="horz" pos="1253" userDrawn="1">
          <p15:clr>
            <a:srgbClr val="FBAE40"/>
          </p15:clr>
        </p15:guide>
        <p15:guide id="19" orient="horz" pos="148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角丸四角形 6"/>
          <p:cNvSpPr/>
          <p:nvPr userDrawn="1"/>
        </p:nvSpPr>
        <p:spPr>
          <a:xfrm>
            <a:off x="251289" y="188465"/>
            <a:ext cx="8640000" cy="6300000"/>
          </a:xfrm>
          <a:prstGeom prst="roundRect">
            <a:avLst>
              <a:gd name="adj" fmla="val 11066"/>
            </a:avLst>
          </a:prstGeom>
          <a:noFill/>
          <a:ln w="19050">
            <a:solidFill>
              <a:srgbClr val="0096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円/楕円 7"/>
          <p:cNvSpPr/>
          <p:nvPr userDrawn="1"/>
        </p:nvSpPr>
        <p:spPr>
          <a:xfrm>
            <a:off x="4397496" y="6317066"/>
            <a:ext cx="360000" cy="360000"/>
          </a:xfrm>
          <a:prstGeom prst="ellipse">
            <a:avLst/>
          </a:prstGeom>
          <a:solidFill>
            <a:schemeClr val="bg1"/>
          </a:solidFill>
          <a:ln w="19050">
            <a:solidFill>
              <a:srgbClr val="0096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 anchor="b">
            <a:normAutofit/>
          </a:bodyPr>
          <a:lstStyle>
            <a:lvl1pPr algn="l">
              <a:defRPr sz="3200" b="1" i="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ja-JP" altLang="en-US" dirty="0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8280000" cy="1655762"/>
          </a:xfrm>
        </p:spPr>
        <p:txBody>
          <a:bodyPr/>
          <a:lstStyle>
            <a:lvl1pPr marL="0" indent="0" algn="l">
              <a:buNone/>
              <a:defRPr sz="2400" b="1" i="0"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ja-JP" altLang="en-US" dirty="0"/>
              <a:t>マスター サブタイトルの書式設定</a:t>
            </a:r>
            <a:endParaRPr lang="en-US" dirty="0"/>
          </a:p>
        </p:txBody>
      </p:sp>
      <p:cxnSp>
        <p:nvCxnSpPr>
          <p:cNvPr id="11" name="直線コネクタ 10"/>
          <p:cNvCxnSpPr/>
          <p:nvPr userDrawn="1"/>
        </p:nvCxnSpPr>
        <p:spPr>
          <a:xfrm>
            <a:off x="251289" y="1268413"/>
            <a:ext cx="8640000" cy="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4221932" y="6328430"/>
            <a:ext cx="7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ja-JP"/>
            </a:defPPr>
            <a:lvl1pPr marL="0" algn="ctr" defTabSz="914400" rtl="0" eaLnBrk="1" latinLnBrk="0" hangingPunct="1">
              <a:defRPr kumimoji="1" sz="16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BD61DC6C-4581-DC44-8E22-5B060113FAEC}" type="slidenum">
              <a:rPr lang="ja-JP" altLang="en-US" smtClean="0"/>
              <a:pPr/>
              <a:t>‹#›</a:t>
            </a:fld>
            <a:endParaRPr lang="ja-JP" altLang="en-US" dirty="0"/>
          </a:p>
        </p:txBody>
      </p:sp>
    </p:spTree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  <p15:guide id="3" pos="158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119">
          <p15:clr>
            <a:srgbClr val="FBAE40"/>
          </p15:clr>
        </p15:guide>
        <p15:guide id="6" orient="horz" pos="4088">
          <p15:clr>
            <a:srgbClr val="FBAE40"/>
          </p15:clr>
        </p15:guide>
        <p15:guide id="7" orient="horz" pos="799">
          <p15:clr>
            <a:srgbClr val="FBAE40"/>
          </p15:clr>
        </p15:guide>
        <p15:guide id="8" pos="1066">
          <p15:clr>
            <a:srgbClr val="FBAE40"/>
          </p15:clr>
        </p15:guide>
        <p15:guide id="9" orient="horz" pos="572">
          <p15:clr>
            <a:srgbClr val="FBAE40"/>
          </p15:clr>
        </p15:guide>
        <p15:guide id="11" orient="horz" pos="346">
          <p15:clr>
            <a:srgbClr val="FBAE40"/>
          </p15:clr>
        </p15:guide>
        <p15:guide id="12" pos="385">
          <p15:clr>
            <a:srgbClr val="FBAE40"/>
          </p15:clr>
        </p15:guide>
        <p15:guide id="13" pos="1179">
          <p15:clr>
            <a:srgbClr val="FBAE40"/>
          </p15:clr>
        </p15:guide>
        <p15:guide id="14" orient="horz" pos="913">
          <p15:clr>
            <a:srgbClr val="FBAE40"/>
          </p15:clr>
        </p15:guide>
        <p15:guide id="15" pos="2086" userDrawn="1">
          <p15:clr>
            <a:srgbClr val="FBAE40"/>
          </p15:clr>
        </p15:guide>
        <p15:guide id="16" pos="3787" userDrawn="1">
          <p15:clr>
            <a:srgbClr val="FBAE40"/>
          </p15:clr>
        </p15:guide>
        <p15:guide id="17" pos="5375" userDrawn="1">
          <p15:clr>
            <a:srgbClr val="FBAE40"/>
          </p15:clr>
        </p15:guide>
        <p15:guide id="18" orient="horz" pos="1026" userDrawn="1">
          <p15:clr>
            <a:srgbClr val="FBAE40"/>
          </p15:clr>
        </p15:guide>
        <p15:guide id="19" orient="horz" pos="1253" userDrawn="1">
          <p15:clr>
            <a:srgbClr val="FBAE40"/>
          </p15:clr>
        </p15:guide>
        <p15:guide id="20" orient="horz" pos="1480" userDrawn="1">
          <p15:clr>
            <a:srgbClr val="FBAE40"/>
          </p15:clr>
        </p15:guide>
        <p15:guide id="21" orient="horz" pos="3861" userDrawn="1">
          <p15:clr>
            <a:srgbClr val="FBAE40"/>
          </p15:clr>
        </p15:guide>
        <p15:guide id="22" pos="3901" userDrawn="1">
          <p15:clr>
            <a:srgbClr val="FBAE40"/>
          </p15:clr>
        </p15:guide>
        <p15:guide id="23" orient="horz" pos="2387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 dirty="0"/>
              <a:t>マスター テキストの書式設定</a:t>
            </a:r>
          </a:p>
          <a:p>
            <a:pPr lvl="1"/>
            <a:r>
              <a:rPr lang="ja-JP" altLang="en-US" dirty="0"/>
              <a:t>第 </a:t>
            </a:r>
            <a:r>
              <a:rPr lang="en-US" altLang="ja-JP" dirty="0"/>
              <a:t>2 </a:t>
            </a:r>
            <a:r>
              <a:rPr lang="ja-JP" altLang="en-US" dirty="0"/>
              <a:t>レベル</a:t>
            </a:r>
          </a:p>
          <a:p>
            <a:pPr lvl="2"/>
            <a:r>
              <a:rPr lang="ja-JP" altLang="en-US" dirty="0"/>
              <a:t>第 </a:t>
            </a:r>
            <a:r>
              <a:rPr lang="en-US" altLang="ja-JP" dirty="0"/>
              <a:t>3 </a:t>
            </a:r>
            <a:r>
              <a:rPr lang="ja-JP" altLang="en-US" dirty="0"/>
              <a:t>レベル</a:t>
            </a:r>
          </a:p>
          <a:p>
            <a:pPr lvl="3"/>
            <a:r>
              <a:rPr lang="ja-JP" altLang="en-US" dirty="0"/>
              <a:t>第 </a:t>
            </a:r>
            <a:r>
              <a:rPr lang="en-US" altLang="ja-JP" dirty="0"/>
              <a:t>4 </a:t>
            </a:r>
            <a:r>
              <a:rPr lang="ja-JP" altLang="en-US" dirty="0"/>
              <a:t>レベル</a:t>
            </a:r>
          </a:p>
          <a:p>
            <a:pPr lvl="4"/>
            <a:r>
              <a:rPr lang="ja-JP" altLang="en-US" dirty="0"/>
              <a:t>第 </a:t>
            </a:r>
            <a:r>
              <a:rPr lang="en-US" altLang="ja-JP" dirty="0"/>
              <a:t>5 </a:t>
            </a:r>
            <a:r>
              <a:rPr lang="ja-JP" altLang="en-US" dirty="0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4C1CBF-02BE-C949-8A80-6278B6932A94}" type="datetimeFigureOut">
              <a:rPr kumimoji="1" lang="ja-JP" altLang="en-US" smtClean="0"/>
              <a:t>2022/11/8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C1CBF-02BE-C949-8A80-6278B6932A94}" type="datetimeFigureOut">
              <a:rPr kumimoji="1" lang="ja-JP" altLang="en-US" smtClean="0"/>
              <a:t>2022/11/8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61DC6C-4581-DC44-8E22-5B060113FAEC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41903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4" r:id="rId2"/>
    <p:sldLayoutId id="2147483661" r:id="rId3"/>
    <p:sldLayoutId id="2147483663" r:id="rId4"/>
    <p:sldLayoutId id="2147483662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Relationship Id="rId9" Type="http://schemas.openxmlformats.org/officeDocument/2006/relationships/image" Target="../media/image35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gif"/><Relationship Id="rId4" Type="http://schemas.openxmlformats.org/officeDocument/2006/relationships/image" Target="../media/image5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png"/><Relationship Id="rId5" Type="http://schemas.openxmlformats.org/officeDocument/2006/relationships/image" Target="../media/image35.gif"/><Relationship Id="rId4" Type="http://schemas.openxmlformats.org/officeDocument/2006/relationships/image" Target="../media/image6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tmp"/><Relationship Id="rId7" Type="http://schemas.openxmlformats.org/officeDocument/2006/relationships/image" Target="../media/image35.gi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4.png"/><Relationship Id="rId4" Type="http://schemas.openxmlformats.org/officeDocument/2006/relationships/image" Target="../media/image6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45.png"/><Relationship Id="rId7" Type="http://schemas.openxmlformats.org/officeDocument/2006/relationships/image" Target="../media/image7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4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gi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gif"/><Relationship Id="rId3" Type="http://schemas.openxmlformats.org/officeDocument/2006/relationships/image" Target="../media/image83.png"/><Relationship Id="rId7" Type="http://schemas.openxmlformats.org/officeDocument/2006/relationships/image" Target="../media/image87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6.em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88.png"/><Relationship Id="rId7" Type="http://schemas.openxmlformats.org/officeDocument/2006/relationships/image" Target="../media/image92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1.png"/><Relationship Id="rId5" Type="http://schemas.openxmlformats.org/officeDocument/2006/relationships/image" Target="../media/image90.png"/><Relationship Id="rId10" Type="http://schemas.openxmlformats.org/officeDocument/2006/relationships/image" Target="../media/image35.gif"/><Relationship Id="rId4" Type="http://schemas.openxmlformats.org/officeDocument/2006/relationships/image" Target="../media/image89.png"/><Relationship Id="rId9" Type="http://schemas.openxmlformats.org/officeDocument/2006/relationships/image" Target="../media/image94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8.png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サブタイトル 2"/>
          <p:cNvSpPr txBox="1">
            <a:spLocks/>
          </p:cNvSpPr>
          <p:nvPr/>
        </p:nvSpPr>
        <p:spPr>
          <a:xfrm>
            <a:off x="1769054" y="311581"/>
            <a:ext cx="6840000" cy="3600000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Tx/>
              <a:buNone/>
              <a:defRPr kumimoji="1" sz="20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Tx/>
              <a:buNone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6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altLang="ja-JP" sz="14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</a:t>
            </a:r>
            <a:endParaRPr lang="ja-JP" altLang="en-US" sz="14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en-US" altLang="ja-JP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【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自宅用</a:t>
            </a:r>
            <a:r>
              <a:rPr lang="en-US" altLang="ja-JP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】</a:t>
            </a:r>
          </a:p>
          <a:p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マイナンバーカードで確定申告書を作成し、</a:t>
            </a:r>
            <a:r>
              <a:rPr lang="en-US" altLang="ja-JP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e-Tax</a:t>
            </a:r>
            <a:r>
              <a:rPr lang="ja-JP" altLang="en-US" sz="48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へ送信</a:t>
            </a:r>
            <a:endParaRPr lang="en-US" altLang="ja-JP" sz="4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ja-JP" altLang="en-US" sz="48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" name="図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21" t="8043" r="22798" b="10999"/>
          <a:stretch/>
        </p:blipFill>
        <p:spPr>
          <a:xfrm>
            <a:off x="340178" y="4602115"/>
            <a:ext cx="1284641" cy="1362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124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53938" y="2459221"/>
            <a:ext cx="2160000" cy="284988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563546" y="2033683"/>
            <a:ext cx="2997682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8900"/>
            <a:r>
              <a:rPr lang="ja-JP" altLang="en-US" sz="3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❸</a:t>
            </a:r>
            <a:r>
              <a:rPr lang="ja-JP" altLang="en-US" sz="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スワイプで移動し、「次へ」をダブルタップ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endParaRPr lang="en-US" altLang="ja-JP" sz="9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マイナポータルの画面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に切り替わります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endParaRPr lang="en-US" altLang="ja-JP" sz="9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スワイプで移動し、「ログイン」をダブル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4127156" y="4294476"/>
            <a:ext cx="2013563" cy="3729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FD1CC-F702-4ACB-9B37-3546F124444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5826" y="2477132"/>
            <a:ext cx="2160000" cy="28319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正方形/長方形 11"/>
          <p:cNvSpPr/>
          <p:nvPr/>
        </p:nvSpPr>
        <p:spPr>
          <a:xfrm>
            <a:off x="6548729" y="3429000"/>
            <a:ext cx="2070713" cy="37294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6F2CF83A-52C3-679F-3220-D54AAFD95A7F}"/>
              </a:ext>
            </a:extLst>
          </p:cNvPr>
          <p:cNvSpPr txBox="1"/>
          <p:nvPr/>
        </p:nvSpPr>
        <p:spPr>
          <a:xfrm>
            <a:off x="563546" y="1528549"/>
            <a:ext cx="75568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kern="100" dirty="0">
                <a:effectLst/>
                <a:latin typeface="BIZ UDPゴシック" panose="020B0400000000000000" pitchFamily="50" charset="-128"/>
                <a:ea typeface="BIZ UDPゴシック" panose="020B0400000000000000" pitchFamily="50" charset="-128"/>
                <a:cs typeface="Times New Roman" panose="02020603050405020304" pitchFamily="18" charset="0"/>
              </a:rPr>
              <a:t>マイナポータルに移動の確認画面が表示されます</a:t>
            </a:r>
            <a:endParaRPr lang="ja-JP" altLang="en-US" sz="2400" b="1" kern="100" dirty="0">
              <a:effectLst/>
              <a:latin typeface="Century" panose="02040604050505020304" pitchFamily="18" charset="0"/>
              <a:ea typeface="ＭＳ 明朝" panose="02020609040205080304" pitchFamily="17" charset="-128"/>
              <a:cs typeface="Times New Roman" panose="02020603050405020304" pitchFamily="18" charset="0"/>
            </a:endParaRPr>
          </a:p>
        </p:txBody>
      </p:sp>
      <p:grpSp>
        <p:nvGrpSpPr>
          <p:cNvPr id="6" name="図形グループ 36">
            <a:extLst>
              <a:ext uri="{FF2B5EF4-FFF2-40B4-BE49-F238E27FC236}">
                <a16:creationId xmlns:a16="http://schemas.microsoft.com/office/drawing/2014/main" id="{1FAC60C5-F16A-DDC7-4447-1B2FE827A99C}"/>
              </a:ext>
            </a:extLst>
          </p:cNvPr>
          <p:cNvGrpSpPr/>
          <p:nvPr/>
        </p:nvGrpSpPr>
        <p:grpSpPr>
          <a:xfrm>
            <a:off x="6180332" y="3353864"/>
            <a:ext cx="492443" cy="461665"/>
            <a:chOff x="7516281" y="2657896"/>
            <a:chExt cx="492443" cy="461665"/>
          </a:xfrm>
        </p:grpSpPr>
        <p:sp>
          <p:nvSpPr>
            <p:cNvPr id="8" name="円/楕円 52">
              <a:extLst>
                <a:ext uri="{FF2B5EF4-FFF2-40B4-BE49-F238E27FC236}">
                  <a16:creationId xmlns:a16="http://schemas.microsoft.com/office/drawing/2014/main" id="{709D4932-E6FE-E5CB-E18D-CA2D2960E56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9" name="正方形/長方形 8">
              <a:extLst>
                <a:ext uri="{FF2B5EF4-FFF2-40B4-BE49-F238E27FC236}">
                  <a16:creationId xmlns:a16="http://schemas.microsoft.com/office/drawing/2014/main" id="{E3C42091-DB1C-E1AF-91E8-33B91C65FBBB}"/>
                </a:ext>
              </a:extLst>
            </p:cNvPr>
            <p:cNvSpPr/>
            <p:nvPr/>
          </p:nvSpPr>
          <p:spPr>
            <a:xfrm>
              <a:off x="7516281" y="265789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" name="円/楕円 16">
            <a:extLst>
              <a:ext uri="{FF2B5EF4-FFF2-40B4-BE49-F238E27FC236}">
                <a16:creationId xmlns:a16="http://schemas.microsoft.com/office/drawing/2014/main" id="{06A4A73D-2E9E-30BF-1EBE-7673201E09A4}"/>
              </a:ext>
            </a:extLst>
          </p:cNvPr>
          <p:cNvSpPr>
            <a:spLocks noChangeAspect="1"/>
          </p:cNvSpPr>
          <p:nvPr/>
        </p:nvSpPr>
        <p:spPr>
          <a:xfrm>
            <a:off x="3718116" y="4317087"/>
            <a:ext cx="270000" cy="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4" name="図形グループ 36">
            <a:extLst>
              <a:ext uri="{FF2B5EF4-FFF2-40B4-BE49-F238E27FC236}">
                <a16:creationId xmlns:a16="http://schemas.microsoft.com/office/drawing/2014/main" id="{7245B634-95CE-AFD5-1308-EC02D6209AC1}"/>
              </a:ext>
            </a:extLst>
          </p:cNvPr>
          <p:cNvGrpSpPr/>
          <p:nvPr/>
        </p:nvGrpSpPr>
        <p:grpSpPr>
          <a:xfrm>
            <a:off x="3780703" y="3930673"/>
            <a:ext cx="492443" cy="461665"/>
            <a:chOff x="7516281" y="2595750"/>
            <a:chExt cx="492443" cy="461665"/>
          </a:xfrm>
        </p:grpSpPr>
        <p:sp>
          <p:nvSpPr>
            <p:cNvPr id="15" name="円/楕円 52">
              <a:extLst>
                <a:ext uri="{FF2B5EF4-FFF2-40B4-BE49-F238E27FC236}">
                  <a16:creationId xmlns:a16="http://schemas.microsoft.com/office/drawing/2014/main" id="{F6688D83-3052-8A95-3B93-F2A9478E02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3E55A5D8-2CCA-9EBC-A4A5-4B8D934CC131}"/>
                </a:ext>
              </a:extLst>
            </p:cNvPr>
            <p:cNvSpPr/>
            <p:nvPr/>
          </p:nvSpPr>
          <p:spPr>
            <a:xfrm>
              <a:off x="7516281" y="259575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19" name="タイトル 1">
            <a:extLst>
              <a:ext uri="{FF2B5EF4-FFF2-40B4-BE49-F238E27FC236}">
                <a16:creationId xmlns:a16="http://schemas.microsoft.com/office/drawing/2014/main" id="{60832CF4-758C-1DB1-78D4-54F6B9AEA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4093" y="152670"/>
            <a:ext cx="7200000" cy="1090495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</p:spTree>
    <p:extLst>
      <p:ext uri="{BB962C8B-B14F-4D97-AF65-F5344CB8AC3E}">
        <p14:creationId xmlns:p14="http://schemas.microsoft.com/office/powerpoint/2010/main" val="2267563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358942" y="1429397"/>
            <a:ext cx="8280000" cy="314803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マイナンバーカードの認証を行います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44467" y="1919370"/>
            <a:ext cx="29045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「マイナンバー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カードの読み取り」</a:t>
            </a:r>
            <a:endParaRPr lang="en-US" altLang="ja-JP" sz="2000" b="1" spc="-10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　　　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「開く」をダブル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❽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利用者証明用電子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証明書（数字４桁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）の</a:t>
            </a:r>
            <a:endParaRPr lang="en-US" altLang="ja-JP" sz="2000" b="1" spc="-10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パスワードを入力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❾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入力したら「次へ」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E812E2A-F610-4EB6-99F7-ED7817D1FA07}"/>
              </a:ext>
            </a:extLst>
          </p:cNvPr>
          <p:cNvSpPr txBox="1"/>
          <p:nvPr/>
        </p:nvSpPr>
        <p:spPr>
          <a:xfrm>
            <a:off x="5860765" y="5307756"/>
            <a:ext cx="2901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パスワードは、３回連続して間違える</a:t>
            </a:r>
            <a:endParaRPr lang="en-US" altLang="ja-JP" sz="1200" b="1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とロックがかかるのでご注意ください。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25EB20F5-ECA1-4D66-BBBA-FC9119026B73}"/>
              </a:ext>
            </a:extLst>
          </p:cNvPr>
          <p:cNvPicPr/>
          <p:nvPr/>
        </p:nvPicPr>
        <p:blipFill rotWithShape="1">
          <a:blip r:embed="rId3"/>
          <a:srcRect t="12567" b="44490"/>
          <a:stretch/>
        </p:blipFill>
        <p:spPr bwMode="auto">
          <a:xfrm>
            <a:off x="3482771" y="2278629"/>
            <a:ext cx="2093197" cy="145846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角丸四角形 15">
            <a:extLst>
              <a:ext uri="{FF2B5EF4-FFF2-40B4-BE49-F238E27FC236}">
                <a16:creationId xmlns:a16="http://schemas.microsoft.com/office/drawing/2014/main" id="{14279FC6-BA77-4A58-8212-EF8A04D10799}"/>
              </a:ext>
            </a:extLst>
          </p:cNvPr>
          <p:cNvSpPr/>
          <p:nvPr/>
        </p:nvSpPr>
        <p:spPr>
          <a:xfrm>
            <a:off x="3693177" y="3394604"/>
            <a:ext cx="1771259" cy="354854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5DC84C1F-674E-4A6C-971B-A796B0C68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8308" y="3973825"/>
            <a:ext cx="2227860" cy="807272"/>
          </a:xfrm>
          <a:prstGeom prst="rect">
            <a:avLst/>
          </a:prstGeom>
        </p:spPr>
      </p:pic>
      <p:sp>
        <p:nvSpPr>
          <p:cNvPr id="49" name="角丸四角形 19">
            <a:extLst>
              <a:ext uri="{FF2B5EF4-FFF2-40B4-BE49-F238E27FC236}">
                <a16:creationId xmlns:a16="http://schemas.microsoft.com/office/drawing/2014/main" id="{C4DB093F-A3E8-4223-99CF-8B78FB3EFFF7}"/>
              </a:ext>
            </a:extLst>
          </p:cNvPr>
          <p:cNvSpPr/>
          <p:nvPr/>
        </p:nvSpPr>
        <p:spPr>
          <a:xfrm>
            <a:off x="5214453" y="4460154"/>
            <a:ext cx="308932" cy="177674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3360192" y="3184576"/>
            <a:ext cx="492444" cy="461665"/>
            <a:chOff x="7516280" y="2673548"/>
            <a:chExt cx="492444" cy="461665"/>
          </a:xfrm>
        </p:grpSpPr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4872592" y="4101621"/>
            <a:ext cx="492443" cy="461665"/>
            <a:chOff x="7533562" y="2631350"/>
            <a:chExt cx="492443" cy="461665"/>
          </a:xfrm>
        </p:grpSpPr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7533562" y="263135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E812E2A-F610-4EB6-99F7-ED7817D1FA07}"/>
              </a:ext>
            </a:extLst>
          </p:cNvPr>
          <p:cNvSpPr txBox="1"/>
          <p:nvPr/>
        </p:nvSpPr>
        <p:spPr>
          <a:xfrm>
            <a:off x="3404614" y="4922968"/>
            <a:ext cx="2901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この画面は表示されない場合</a:t>
            </a:r>
            <a:endParaRPr lang="en-US" altLang="ja-JP" sz="1200" b="1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があります。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915" y="2278629"/>
            <a:ext cx="2160000" cy="28503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4" name="角丸四角形 15">
            <a:extLst>
              <a:ext uri="{FF2B5EF4-FFF2-40B4-BE49-F238E27FC236}">
                <a16:creationId xmlns:a16="http://schemas.microsoft.com/office/drawing/2014/main" id="{14279FC6-BA77-4A58-8212-EF8A04D10799}"/>
              </a:ext>
            </a:extLst>
          </p:cNvPr>
          <p:cNvSpPr/>
          <p:nvPr/>
        </p:nvSpPr>
        <p:spPr>
          <a:xfrm>
            <a:off x="6251493" y="3886291"/>
            <a:ext cx="2020111" cy="354854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6" name="角丸四角形 15">
            <a:extLst>
              <a:ext uri="{FF2B5EF4-FFF2-40B4-BE49-F238E27FC236}">
                <a16:creationId xmlns:a16="http://schemas.microsoft.com/office/drawing/2014/main" id="{14279FC6-BA77-4A58-8212-EF8A04D10799}"/>
              </a:ext>
            </a:extLst>
          </p:cNvPr>
          <p:cNvSpPr/>
          <p:nvPr/>
        </p:nvSpPr>
        <p:spPr>
          <a:xfrm>
            <a:off x="6268136" y="4283473"/>
            <a:ext cx="2020111" cy="379040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0" name="タイトル 1"/>
          <p:cNvSpPr>
            <a:spLocks noGrp="1"/>
          </p:cNvSpPr>
          <p:nvPr>
            <p:ph type="ctrTitle"/>
          </p:nvPr>
        </p:nvSpPr>
        <p:spPr>
          <a:xfrm>
            <a:off x="1754093" y="152670"/>
            <a:ext cx="7200000" cy="1090495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5966303" y="4228723"/>
            <a:ext cx="492444" cy="461665"/>
            <a:chOff x="7516280" y="2605296"/>
            <a:chExt cx="492444" cy="461665"/>
          </a:xfrm>
        </p:grpSpPr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516280" y="2605296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❾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5972096" y="3785426"/>
            <a:ext cx="492444" cy="461665"/>
            <a:chOff x="7530671" y="2631796"/>
            <a:chExt cx="492444" cy="461665"/>
          </a:xfrm>
        </p:grpSpPr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7530671" y="2631796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❽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20242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8141" y="1849514"/>
            <a:ext cx="1800000" cy="29024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54085" y="1403610"/>
            <a:ext cx="5724352" cy="412211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カードをスマホの裏面に密着させます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3164" y="1817395"/>
            <a:ext cx="315048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➓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　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「読み取り開始」を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⓫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「スキャンの準備が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できました」の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メッセージが表示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されます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⓬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「読み取りが完了しま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した」のメッセージが　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表示されます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⓭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自動で次に進みます</a:t>
            </a:r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00DC4E9C-F8EF-40F2-9015-3D5D1C08F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752" y="2059662"/>
            <a:ext cx="955815" cy="1510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85F39C56-AA28-489E-9868-5C542522A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156" y="1940936"/>
            <a:ext cx="1026461" cy="1724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5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54288" y="4146688"/>
            <a:ext cx="1727705" cy="35523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id="{9E8B129B-DE8B-4197-A2D2-0CAD49C8F8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98"/>
          <a:stretch/>
        </p:blipFill>
        <p:spPr>
          <a:xfrm>
            <a:off x="3820529" y="4894459"/>
            <a:ext cx="1442154" cy="1449169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3B3F3FA3-2010-4BF1-BCD8-0D032498A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0828" y="4894458"/>
            <a:ext cx="1395219" cy="1449169"/>
          </a:xfrm>
          <a:prstGeom prst="rect">
            <a:avLst/>
          </a:prstGeom>
        </p:spPr>
      </p:pic>
      <p:sp>
        <p:nvSpPr>
          <p:cNvPr id="70" name="正方形/長方形 69">
            <a:extLst>
              <a:ext uri="{FF2B5EF4-FFF2-40B4-BE49-F238E27FC236}">
                <a16:creationId xmlns:a16="http://schemas.microsoft.com/office/drawing/2014/main" id="{ED3A4B44-0879-4A4E-A8B3-D67FB27ADB83}"/>
              </a:ext>
            </a:extLst>
          </p:cNvPr>
          <p:cNvSpPr/>
          <p:nvPr/>
        </p:nvSpPr>
        <p:spPr>
          <a:xfrm>
            <a:off x="3736454" y="5015695"/>
            <a:ext cx="4046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⓫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D3275107-B3FA-4D7B-A889-5B55DB1C5790}"/>
              </a:ext>
            </a:extLst>
          </p:cNvPr>
          <p:cNvSpPr/>
          <p:nvPr/>
        </p:nvSpPr>
        <p:spPr>
          <a:xfrm>
            <a:off x="3952542" y="3919150"/>
            <a:ext cx="1531195" cy="17647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2" name="正方形/長方形 71">
            <a:extLst>
              <a:ext uri="{FF2B5EF4-FFF2-40B4-BE49-F238E27FC236}">
                <a16:creationId xmlns:a16="http://schemas.microsoft.com/office/drawing/2014/main" id="{B5FBA146-2AB8-405E-901A-B708FE6059CA}"/>
              </a:ext>
            </a:extLst>
          </p:cNvPr>
          <p:cNvSpPr/>
          <p:nvPr/>
        </p:nvSpPr>
        <p:spPr>
          <a:xfrm>
            <a:off x="5480828" y="5022631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⓬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75" name="円/楕円 56">
            <a:extLst>
              <a:ext uri="{FF2B5EF4-FFF2-40B4-BE49-F238E27FC236}">
                <a16:creationId xmlns:a16="http://schemas.microsoft.com/office/drawing/2014/main" id="{CAB11B94-59A7-44DB-822E-CA0068B7CDDE}"/>
              </a:ext>
            </a:extLst>
          </p:cNvPr>
          <p:cNvSpPr>
            <a:spLocks noChangeAspect="1"/>
          </p:cNvSpPr>
          <p:nvPr/>
        </p:nvSpPr>
        <p:spPr>
          <a:xfrm>
            <a:off x="7019883" y="4110578"/>
            <a:ext cx="270000" cy="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7" name="四角形: 角を丸くする 76">
            <a:extLst>
              <a:ext uri="{FF2B5EF4-FFF2-40B4-BE49-F238E27FC236}">
                <a16:creationId xmlns:a16="http://schemas.microsoft.com/office/drawing/2014/main" id="{8F91320C-E7B6-4BF5-917E-D80F6BA8BBB7}"/>
              </a:ext>
            </a:extLst>
          </p:cNvPr>
          <p:cNvSpPr/>
          <p:nvPr/>
        </p:nvSpPr>
        <p:spPr>
          <a:xfrm>
            <a:off x="6079342" y="1849514"/>
            <a:ext cx="2421082" cy="1907508"/>
          </a:xfrm>
          <a:prstGeom prst="roundRect">
            <a:avLst>
              <a:gd name="adj" fmla="val 6382"/>
            </a:avLst>
          </a:prstGeom>
          <a:noFill/>
          <a:ln w="19050">
            <a:solidFill>
              <a:srgbClr val="00786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A80B73BD-1102-4A2B-98F1-424D04FBD653}"/>
              </a:ext>
            </a:extLst>
          </p:cNvPr>
          <p:cNvSpPr/>
          <p:nvPr/>
        </p:nvSpPr>
        <p:spPr>
          <a:xfrm>
            <a:off x="5458617" y="3179618"/>
            <a:ext cx="609674" cy="682988"/>
          </a:xfrm>
          <a:custGeom>
            <a:avLst/>
            <a:gdLst>
              <a:gd name="connsiteX0" fmla="*/ 0 w 477982"/>
              <a:gd name="connsiteY0" fmla="*/ 654627 h 654627"/>
              <a:gd name="connsiteX1" fmla="*/ 477982 w 477982"/>
              <a:gd name="connsiteY1" fmla="*/ 0 h 654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7982" h="654627">
                <a:moveTo>
                  <a:pt x="0" y="654627"/>
                </a:moveTo>
                <a:lnTo>
                  <a:pt x="477982" y="0"/>
                </a:lnTo>
              </a:path>
            </a:pathLst>
          </a:custGeom>
          <a:noFill/>
          <a:ln w="3175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6" name="タイトル 1"/>
          <p:cNvSpPr>
            <a:spLocks noGrp="1"/>
          </p:cNvSpPr>
          <p:nvPr>
            <p:ph type="ctrTitle"/>
          </p:nvPr>
        </p:nvSpPr>
        <p:spPr>
          <a:xfrm>
            <a:off x="1754093" y="703165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grpSp>
        <p:nvGrpSpPr>
          <p:cNvPr id="2" name="図形グループ 15">
            <a:extLst>
              <a:ext uri="{FF2B5EF4-FFF2-40B4-BE49-F238E27FC236}">
                <a16:creationId xmlns:a16="http://schemas.microsoft.com/office/drawing/2014/main" id="{F80D69E6-6542-3A9A-298C-B3155823DFDE}"/>
              </a:ext>
            </a:extLst>
          </p:cNvPr>
          <p:cNvGrpSpPr/>
          <p:nvPr/>
        </p:nvGrpSpPr>
        <p:grpSpPr>
          <a:xfrm>
            <a:off x="3552849" y="4006767"/>
            <a:ext cx="494045" cy="461665"/>
            <a:chOff x="7515480" y="2640056"/>
            <a:chExt cx="494045" cy="461665"/>
          </a:xfrm>
        </p:grpSpPr>
        <p:sp>
          <p:nvSpPr>
            <p:cNvPr id="7" name="円/楕円 16">
              <a:extLst>
                <a:ext uri="{FF2B5EF4-FFF2-40B4-BE49-F238E27FC236}">
                  <a16:creationId xmlns:a16="http://schemas.microsoft.com/office/drawing/2014/main" id="{50E0EFC5-0931-260F-9B26-891AC555F8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45B74BC-2C16-37F4-0F6F-D2A3ABE8E720}"/>
                </a:ext>
              </a:extLst>
            </p:cNvPr>
            <p:cNvSpPr/>
            <p:nvPr/>
          </p:nvSpPr>
          <p:spPr>
            <a:xfrm>
              <a:off x="7515480" y="2640056"/>
              <a:ext cx="49404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➓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8855407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334068" y="1459133"/>
            <a:ext cx="8280000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マイナポータル及び</a:t>
            </a: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e-Tax</a:t>
            </a:r>
            <a:r>
              <a:rPr lang="ja-JP" altLang="en-US" dirty="0" err="1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への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認証完了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2790" y="2135053"/>
            <a:ext cx="3264638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⓮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⓯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確定申告書等作成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コーナーの画面に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戻ります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⓰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「次へ」をダブルタップ</a:t>
            </a:r>
          </a:p>
        </p:txBody>
      </p:sp>
      <p:sp>
        <p:nvSpPr>
          <p:cNvPr id="9" name="タイトル 1"/>
          <p:cNvSpPr>
            <a:spLocks noGrp="1"/>
          </p:cNvSpPr>
          <p:nvPr>
            <p:ph type="ctrTitle"/>
          </p:nvPr>
        </p:nvSpPr>
        <p:spPr>
          <a:xfrm>
            <a:off x="1754093" y="703165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149" y="2157944"/>
            <a:ext cx="2160000" cy="367070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図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1905"/>
          <a:stretch/>
        </p:blipFill>
        <p:spPr>
          <a:xfrm>
            <a:off x="6387162" y="2135053"/>
            <a:ext cx="2160000" cy="297137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2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974498" y="3298115"/>
            <a:ext cx="2045302" cy="35523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3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6456426" y="4645017"/>
            <a:ext cx="2021471" cy="35523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464625" y="319816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⓮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grpSp>
        <p:nvGrpSpPr>
          <p:cNvPr id="2" name="図形グループ 15">
            <a:extLst>
              <a:ext uri="{FF2B5EF4-FFF2-40B4-BE49-F238E27FC236}">
                <a16:creationId xmlns:a16="http://schemas.microsoft.com/office/drawing/2014/main" id="{1BFED379-63D1-BEE5-528A-035A09F5C702}"/>
              </a:ext>
            </a:extLst>
          </p:cNvPr>
          <p:cNvGrpSpPr/>
          <p:nvPr/>
        </p:nvGrpSpPr>
        <p:grpSpPr>
          <a:xfrm>
            <a:off x="6019800" y="4585582"/>
            <a:ext cx="492443" cy="461665"/>
            <a:chOff x="7516281" y="2640056"/>
            <a:chExt cx="492443" cy="461665"/>
          </a:xfrm>
        </p:grpSpPr>
        <p:sp>
          <p:nvSpPr>
            <p:cNvPr id="3" name="円/楕円 16">
              <a:extLst>
                <a:ext uri="{FF2B5EF4-FFF2-40B4-BE49-F238E27FC236}">
                  <a16:creationId xmlns:a16="http://schemas.microsoft.com/office/drawing/2014/main" id="{6F923910-D648-99AA-16E8-68BE77D6278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59685B80-DE71-826E-AE66-EA1F3581EE0B}"/>
                </a:ext>
              </a:extLst>
            </p:cNvPr>
            <p:cNvSpPr/>
            <p:nvPr/>
          </p:nvSpPr>
          <p:spPr>
            <a:xfrm>
              <a:off x="7516281" y="264005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⓰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25940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210" y="1965810"/>
            <a:ext cx="2160000" cy="22251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172769" y="1393155"/>
            <a:ext cx="5711890" cy="488631"/>
          </a:xfrm>
        </p:spPr>
        <p:txBody>
          <a:bodyPr>
            <a:noAutofit/>
          </a:bodyPr>
          <a:lstStyle/>
          <a:p>
            <a:pPr indent="88900"/>
            <a:r>
              <a:rPr lang="ja-JP" altLang="en-US" b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参考</a:t>
            </a:r>
            <a:r>
              <a:rPr lang="ja-JP" altLang="en-US" b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］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住所等の情報の確認・訂</a:t>
            </a:r>
            <a:r>
              <a:rPr lang="ja-JP" altLang="en-US" kern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正</a:t>
            </a:r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5222" y="1947764"/>
            <a:ext cx="3600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「登録情報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画面では、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1440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1440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登録内容を確認して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修正がある場合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は</a:t>
            </a:r>
            <a:endParaRPr lang="en-US" altLang="ja-JP" sz="2000" b="1" spc="-7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「訂正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ボタンをダブル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タップして修正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「内容を変更する」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ボタンをダブルタップ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008" y="1965810"/>
            <a:ext cx="2160000" cy="2012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008" y="4102476"/>
            <a:ext cx="2160000" cy="17533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図 10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7718" y="3835400"/>
            <a:ext cx="2194290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210" y="4250267"/>
            <a:ext cx="2160000" cy="16055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図 13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0210" y="4006034"/>
            <a:ext cx="2194290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39357" y="5432497"/>
            <a:ext cx="2045302" cy="38092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22212" y="4900507"/>
            <a:ext cx="873613" cy="38586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6227559" y="5381894"/>
            <a:ext cx="2045302" cy="37755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353710" y="537679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260894" y="533030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ctrTitle"/>
          </p:nvPr>
        </p:nvSpPr>
        <p:spPr>
          <a:xfrm>
            <a:off x="1754093" y="703165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grpSp>
        <p:nvGrpSpPr>
          <p:cNvPr id="2" name="図形グループ 36">
            <a:extLst>
              <a:ext uri="{FF2B5EF4-FFF2-40B4-BE49-F238E27FC236}">
                <a16:creationId xmlns:a16="http://schemas.microsoft.com/office/drawing/2014/main" id="{8FB918E0-8364-0A1A-638A-23E72233A9FA}"/>
              </a:ext>
            </a:extLst>
          </p:cNvPr>
          <p:cNvGrpSpPr/>
          <p:nvPr/>
        </p:nvGrpSpPr>
        <p:grpSpPr>
          <a:xfrm>
            <a:off x="4661167" y="4824710"/>
            <a:ext cx="492444" cy="461665"/>
            <a:chOff x="7516280" y="2595750"/>
            <a:chExt cx="492444" cy="461665"/>
          </a:xfrm>
        </p:grpSpPr>
        <p:sp>
          <p:nvSpPr>
            <p:cNvPr id="9" name="円/楕円 52">
              <a:extLst>
                <a:ext uri="{FF2B5EF4-FFF2-40B4-BE49-F238E27FC236}">
                  <a16:creationId xmlns:a16="http://schemas.microsoft.com/office/drawing/2014/main" id="{5ECBF09B-BB93-D671-1E79-9E856DA39C1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" name="正方形/長方形 11">
              <a:extLst>
                <a:ext uri="{FF2B5EF4-FFF2-40B4-BE49-F238E27FC236}">
                  <a16:creationId xmlns:a16="http://schemas.microsoft.com/office/drawing/2014/main" id="{76B75F10-38CA-5FAD-BF28-AC204F3D177C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613877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図 6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6267"/>
          <a:stretch/>
        </p:blipFill>
        <p:spPr>
          <a:xfrm>
            <a:off x="7086328" y="1391393"/>
            <a:ext cx="1620000" cy="354467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7" name="テキスト ボックス 26"/>
          <p:cNvSpPr txBox="1"/>
          <p:nvPr/>
        </p:nvSpPr>
        <p:spPr>
          <a:xfrm>
            <a:off x="282663" y="1936460"/>
            <a:ext cx="287934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「取得情報の選択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「取得する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STEP1: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本人同意と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本人確認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画面では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上記に同意する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ダブルタップして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チェックをいれます</a:t>
            </a:r>
          </a:p>
        </p:txBody>
      </p:sp>
      <p:pic>
        <p:nvPicPr>
          <p:cNvPr id="38" name="図 3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30"/>
          <a:stretch/>
        </p:blipFill>
        <p:spPr>
          <a:xfrm>
            <a:off x="3177540" y="1996624"/>
            <a:ext cx="1710000" cy="334337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23692"/>
            <a:ext cx="4465186" cy="461665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endParaRPr lang="ja-JP" altLang="en-US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4973355" y="4079193"/>
            <a:ext cx="388798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スワイプで移動確認し、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　取得する控除証明書等が選択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　されていることを確認して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「次へ」をダブルタップ</a:t>
            </a:r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6" name="正方形/長方形 25"/>
          <p:cNvSpPr/>
          <p:nvPr/>
        </p:nvSpPr>
        <p:spPr>
          <a:xfrm>
            <a:off x="3176369" y="3910042"/>
            <a:ext cx="756000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2904568" y="3610377"/>
            <a:ext cx="492443" cy="461665"/>
            <a:chOff x="7523279" y="2622550"/>
            <a:chExt cx="492443" cy="461665"/>
          </a:xfrm>
        </p:grpSpPr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7523279" y="262255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3" name="正方形/長方形 32"/>
          <p:cNvSpPr/>
          <p:nvPr/>
        </p:nvSpPr>
        <p:spPr>
          <a:xfrm>
            <a:off x="3240708" y="4379424"/>
            <a:ext cx="1628169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4" name="図形グループ 33"/>
          <p:cNvGrpSpPr/>
          <p:nvPr/>
        </p:nvGrpSpPr>
        <p:grpSpPr>
          <a:xfrm>
            <a:off x="4505113" y="4048884"/>
            <a:ext cx="492443" cy="461665"/>
            <a:chOff x="7531317" y="2607381"/>
            <a:chExt cx="492443" cy="461665"/>
          </a:xfrm>
        </p:grpSpPr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7531317" y="260738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5" name="正方形/長方形 54"/>
          <p:cNvSpPr/>
          <p:nvPr/>
        </p:nvSpPr>
        <p:spPr>
          <a:xfrm>
            <a:off x="8250207" y="4704066"/>
            <a:ext cx="467644" cy="23199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6615630" y="3741108"/>
            <a:ext cx="492443" cy="461665"/>
            <a:chOff x="7516281" y="2673548"/>
            <a:chExt cx="492443" cy="461665"/>
          </a:xfrm>
        </p:grpSpPr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6" name="タイトル 1"/>
          <p:cNvSpPr>
            <a:spLocks noGrp="1"/>
          </p:cNvSpPr>
          <p:nvPr>
            <p:ph type="ctrTitle"/>
          </p:nvPr>
        </p:nvSpPr>
        <p:spPr>
          <a:xfrm>
            <a:off x="1754093" y="703165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pic>
        <p:nvPicPr>
          <p:cNvPr id="40" name="図 39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05"/>
          <a:stretch/>
        </p:blipFill>
        <p:spPr>
          <a:xfrm>
            <a:off x="5304367" y="1391394"/>
            <a:ext cx="1388533" cy="65786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1" name="図 40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366" y="2134063"/>
            <a:ext cx="1388534" cy="75952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2" name="図 41"/>
          <p:cNvPicPr/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04366" y="3058296"/>
            <a:ext cx="1389600" cy="63309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3" name="図 42"/>
          <p:cNvPicPr/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11672" y="3801303"/>
            <a:ext cx="1389600" cy="25450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8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5382820" y="2233466"/>
            <a:ext cx="683547" cy="178849"/>
          </a:xfrm>
          <a:prstGeom prst="roundRect">
            <a:avLst>
              <a:gd name="adj" fmla="val 8914"/>
            </a:avLst>
          </a:prstGeom>
          <a:noFill/>
          <a:ln w="1905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9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6356029" y="3845365"/>
            <a:ext cx="313059" cy="203519"/>
          </a:xfrm>
          <a:prstGeom prst="roundRect">
            <a:avLst>
              <a:gd name="adj" fmla="val 8914"/>
            </a:avLst>
          </a:prstGeom>
          <a:noFill/>
          <a:ln w="127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5" name="正方形/長方形 44"/>
          <p:cNvSpPr/>
          <p:nvPr/>
        </p:nvSpPr>
        <p:spPr>
          <a:xfrm>
            <a:off x="6419543" y="2667640"/>
            <a:ext cx="274423" cy="21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60" name="図 59" descr="N:\98_各人別（作業）ﾌｫﾙﾀﾞ\03_分析官\平成25事務年度\00_ＰＣ交換のため退避\ませ\ませ退避\なみ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04366" y="1969359"/>
            <a:ext cx="1389600" cy="29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" name="図 60" descr="N:\98_各人別（作業）ﾌｫﾙﾀﾞ\03_分析官\平成25事務年度\00_ＰＣ交換のため退避\ませ\ませ退避\なみ.gif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04366" y="3609696"/>
            <a:ext cx="1396906" cy="3350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6" name="図形グループ 45"/>
          <p:cNvGrpSpPr/>
          <p:nvPr/>
        </p:nvGrpSpPr>
        <p:grpSpPr>
          <a:xfrm>
            <a:off x="6005937" y="2066835"/>
            <a:ext cx="492443" cy="461665"/>
            <a:chOff x="7516281" y="2673548"/>
            <a:chExt cx="492443" cy="461665"/>
          </a:xfrm>
        </p:grpSpPr>
        <p:sp>
          <p:nvSpPr>
            <p:cNvPr id="47" name="円/楕円 46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0" name="正方形/長方形 49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6" name="正方形/長方形 5"/>
          <p:cNvSpPr/>
          <p:nvPr/>
        </p:nvSpPr>
        <p:spPr>
          <a:xfrm>
            <a:off x="7860941" y="440017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687066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728554" y="1657965"/>
            <a:ext cx="3843446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 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「取得情報の選択」画面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では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、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各質問に「いいえ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endParaRPr lang="en-US" altLang="ja-JP" sz="2000" b="1" spc="-7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をダブルタップ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家族分の情報を取得するには、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「取得情報の選択」画面で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「はい」を選択してください。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</a:t>
            </a:r>
            <a:r>
              <a:rPr lang="ja-JP" altLang="en-US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事前の代理人設定又は家族の</a:t>
            </a:r>
            <a:endParaRPr lang="en-US" altLang="ja-JP" kern="100" dirty="0"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pPr indent="88900"/>
            <a:r>
              <a:rPr lang="en-US" altLang="ja-JP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</a:t>
            </a:r>
            <a:r>
              <a:rPr lang="ja-JP" altLang="en-US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マイナンバーカードが必要です）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49" name="タイトル 1"/>
          <p:cNvSpPr>
            <a:spLocks noGrp="1"/>
          </p:cNvSpPr>
          <p:nvPr>
            <p:ph type="ctrTitle"/>
          </p:nvPr>
        </p:nvSpPr>
        <p:spPr>
          <a:xfrm>
            <a:off x="1754093" y="703165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44026" y="1657965"/>
            <a:ext cx="2520000" cy="361676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6" name="図形グループ 93"/>
          <p:cNvGrpSpPr/>
          <p:nvPr/>
        </p:nvGrpSpPr>
        <p:grpSpPr>
          <a:xfrm>
            <a:off x="4781159" y="4240975"/>
            <a:ext cx="492443" cy="461665"/>
            <a:chOff x="7516281" y="2673548"/>
            <a:chExt cx="492443" cy="461665"/>
          </a:xfrm>
        </p:grpSpPr>
        <p:sp>
          <p:nvSpPr>
            <p:cNvPr id="7" name="円/楕円 6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8" name="正方形/長方形 7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12" name="正方形/長方形 11"/>
          <p:cNvSpPr/>
          <p:nvPr/>
        </p:nvSpPr>
        <p:spPr>
          <a:xfrm>
            <a:off x="5303179" y="4244146"/>
            <a:ext cx="2390904" cy="4831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781158" y="194492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endParaRPr lang="ja-JP" altLang="en-US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82069805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93332" y="1703334"/>
            <a:ext cx="2520000" cy="4330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3-E</a:t>
            </a:r>
          </a:p>
        </p:txBody>
      </p:sp>
      <p:sp>
        <p:nvSpPr>
          <p:cNvPr id="13" name="サブタイトル 2"/>
          <p:cNvSpPr>
            <a:spLocks noGrp="1"/>
          </p:cNvSpPr>
          <p:nvPr>
            <p:ph type="subTitle" idx="1"/>
          </p:nvPr>
        </p:nvSpPr>
        <p:spPr>
          <a:xfrm>
            <a:off x="503400" y="1713731"/>
            <a:ext cx="4166648" cy="4121009"/>
          </a:xfrm>
        </p:spPr>
        <p:txBody>
          <a:bodyPr numCol="1">
            <a:noAutofit/>
          </a:bodyPr>
          <a:lstStyle/>
          <a:p>
            <a:pPr indent="88900"/>
            <a:r>
              <a:rPr lang="ja-JP" altLang="en-US" sz="3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❶</a:t>
            </a:r>
            <a:r>
              <a:rPr lang="ja-JP" altLang="en-US" sz="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endParaRPr lang="en-US" altLang="ja-JP" sz="2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「提出方法を選択してください」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には、</a:t>
            </a: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e-Tax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（マイナンバー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カード方式）をダブルタップして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altLang="ja-JP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選んでください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/>
            <a:r>
              <a:rPr lang="ja-JP" altLang="en-US" sz="3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❷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スワイプで移動し、マイナ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ポータル連携に関する質問は、「連携しない」でダブルタップし、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続いて「次へ」をダブルタップ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92DEA2A-3A76-4948-88EF-E060C12182AE}"/>
              </a:ext>
            </a:extLst>
          </p:cNvPr>
          <p:cNvSpPr/>
          <p:nvPr/>
        </p:nvSpPr>
        <p:spPr>
          <a:xfrm>
            <a:off x="5426218" y="2460749"/>
            <a:ext cx="2408915" cy="3683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956431" y="237369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❶</a:t>
            </a:r>
            <a:endParaRPr lang="ja-JP" altLang="en-US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850393" y="4702762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88900"/>
            <a:r>
              <a:rPr lang="ja-JP" altLang="en-US" sz="2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❷</a:t>
            </a:r>
            <a:endParaRPr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92DEA2A-3A76-4948-88EF-E060C12182AE}"/>
              </a:ext>
            </a:extLst>
          </p:cNvPr>
          <p:cNvSpPr/>
          <p:nvPr/>
        </p:nvSpPr>
        <p:spPr>
          <a:xfrm>
            <a:off x="6359857" y="4749238"/>
            <a:ext cx="1037230" cy="41518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48874" y="5513756"/>
            <a:ext cx="2408915" cy="415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タイトル 1"/>
          <p:cNvSpPr>
            <a:spLocks noGrp="1"/>
          </p:cNvSpPr>
          <p:nvPr>
            <p:ph type="ctrTitle"/>
          </p:nvPr>
        </p:nvSpPr>
        <p:spPr>
          <a:xfrm>
            <a:off x="1668848" y="544379"/>
            <a:ext cx="7199313" cy="719138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～「連携しない」を選択した場合～</a:t>
            </a:r>
          </a:p>
        </p:txBody>
      </p:sp>
    </p:spTree>
    <p:extLst>
      <p:ext uri="{BB962C8B-B14F-4D97-AF65-F5344CB8AC3E}">
        <p14:creationId xmlns:p14="http://schemas.microsoft.com/office/powerpoint/2010/main" val="27703369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9"/>
          <a:stretch/>
        </p:blipFill>
        <p:spPr>
          <a:xfrm>
            <a:off x="4572000" y="1489388"/>
            <a:ext cx="1864800" cy="45718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8" name="正方形/長方形 17"/>
          <p:cNvSpPr/>
          <p:nvPr/>
        </p:nvSpPr>
        <p:spPr>
          <a:xfrm>
            <a:off x="4631228" y="5677920"/>
            <a:ext cx="1746344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FD1CC-F702-4ACB-9B37-3546F124444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3-E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2" name="タイトル 1"/>
          <p:cNvSpPr>
            <a:spLocks noGrp="1"/>
          </p:cNvSpPr>
          <p:nvPr>
            <p:ph type="ctrTitle"/>
          </p:nvPr>
        </p:nvSpPr>
        <p:spPr>
          <a:xfrm>
            <a:off x="1691059" y="602390"/>
            <a:ext cx="7199313" cy="719138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～「連携しない」を選択した場合～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FE7EAC6-45A4-7476-49BA-0A7F57B78A92}"/>
              </a:ext>
            </a:extLst>
          </p:cNvPr>
          <p:cNvSpPr txBox="1"/>
          <p:nvPr/>
        </p:nvSpPr>
        <p:spPr>
          <a:xfrm>
            <a:off x="707575" y="1794678"/>
            <a:ext cx="32813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8900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マイナポータルアプリの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インストールが済んで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いない場合は、アプリの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案内が表示されます。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インストール済みの場合は、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利用規約の確認が表示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されますので、スワイプで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移動し、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「同意して次へ」を</a:t>
            </a:r>
            <a:endParaRPr lang="en-US" altLang="ja-JP" sz="1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ダブルタップします。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3" name="図 2">
            <a:extLst>
              <a:ext uri="{FF2B5EF4-FFF2-40B4-BE49-F238E27FC236}">
                <a16:creationId xmlns:a16="http://schemas.microsoft.com/office/drawing/2014/main" id="{0DB33CB3-492F-147F-2754-03C8C0CEEF8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9671" y="3632078"/>
            <a:ext cx="1586754" cy="2331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63460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3-E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358942" y="1429397"/>
            <a:ext cx="8280000" cy="314803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マイナンバーカードの認証を行います</a:t>
            </a:r>
          </a:p>
        </p:txBody>
      </p:sp>
      <p:sp>
        <p:nvSpPr>
          <p:cNvPr id="56" name="テキスト ボックス 55"/>
          <p:cNvSpPr txBox="1"/>
          <p:nvPr/>
        </p:nvSpPr>
        <p:spPr>
          <a:xfrm>
            <a:off x="344467" y="1919370"/>
            <a:ext cx="2904505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「マイナンバー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カードの読み取り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」を</a:t>
            </a:r>
            <a:endParaRPr lang="en-US" altLang="ja-JP" sz="2000" b="1" spc="-10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　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　　　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「開く」をダブル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 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利用者証明用電子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証明書（数字４桁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）の</a:t>
            </a:r>
            <a:endParaRPr lang="en-US" altLang="ja-JP" sz="2000" b="1" spc="-10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パスワードを入力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入力したら「次へ」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3E812E2A-F610-4EB6-99F7-ED7817D1FA07}"/>
              </a:ext>
            </a:extLst>
          </p:cNvPr>
          <p:cNvSpPr txBox="1"/>
          <p:nvPr/>
        </p:nvSpPr>
        <p:spPr>
          <a:xfrm>
            <a:off x="5860765" y="5307756"/>
            <a:ext cx="2901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パスワードは、３回連続して間違える</a:t>
            </a:r>
            <a:endParaRPr lang="en-US" altLang="ja-JP" sz="1200" b="1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とロックがかかるのでご注意ください。</a:t>
            </a: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25EB20F5-ECA1-4D66-BBBA-FC9119026B73}"/>
              </a:ext>
            </a:extLst>
          </p:cNvPr>
          <p:cNvPicPr/>
          <p:nvPr/>
        </p:nvPicPr>
        <p:blipFill rotWithShape="1">
          <a:blip r:embed="rId3"/>
          <a:srcRect t="12567" b="44490"/>
          <a:stretch/>
        </p:blipFill>
        <p:spPr bwMode="auto">
          <a:xfrm>
            <a:off x="3482771" y="2278629"/>
            <a:ext cx="2093197" cy="1458461"/>
          </a:xfrm>
          <a:prstGeom prst="rect">
            <a:avLst/>
          </a:prstGeom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7" name="角丸四角形 15">
            <a:extLst>
              <a:ext uri="{FF2B5EF4-FFF2-40B4-BE49-F238E27FC236}">
                <a16:creationId xmlns:a16="http://schemas.microsoft.com/office/drawing/2014/main" id="{14279FC6-BA77-4A58-8212-EF8A04D10799}"/>
              </a:ext>
            </a:extLst>
          </p:cNvPr>
          <p:cNvSpPr/>
          <p:nvPr/>
        </p:nvSpPr>
        <p:spPr>
          <a:xfrm>
            <a:off x="3693177" y="3394604"/>
            <a:ext cx="1771259" cy="354854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48" name="図 47">
            <a:extLst>
              <a:ext uri="{FF2B5EF4-FFF2-40B4-BE49-F238E27FC236}">
                <a16:creationId xmlns:a16="http://schemas.microsoft.com/office/drawing/2014/main" id="{5DC84C1F-674E-4A6C-971B-A796B0C689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28308" y="3973825"/>
            <a:ext cx="2227860" cy="807272"/>
          </a:xfrm>
          <a:prstGeom prst="rect">
            <a:avLst/>
          </a:prstGeom>
        </p:spPr>
      </p:pic>
      <p:sp>
        <p:nvSpPr>
          <p:cNvPr id="49" name="角丸四角形 19">
            <a:extLst>
              <a:ext uri="{FF2B5EF4-FFF2-40B4-BE49-F238E27FC236}">
                <a16:creationId xmlns:a16="http://schemas.microsoft.com/office/drawing/2014/main" id="{C4DB093F-A3E8-4223-99CF-8B78FB3EFFF7}"/>
              </a:ext>
            </a:extLst>
          </p:cNvPr>
          <p:cNvSpPr/>
          <p:nvPr/>
        </p:nvSpPr>
        <p:spPr>
          <a:xfrm>
            <a:off x="5214453" y="4460154"/>
            <a:ext cx="308932" cy="177674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6" name="図形グループ 15"/>
          <p:cNvGrpSpPr/>
          <p:nvPr/>
        </p:nvGrpSpPr>
        <p:grpSpPr>
          <a:xfrm>
            <a:off x="3360193" y="3184576"/>
            <a:ext cx="492443" cy="461665"/>
            <a:chOff x="7516281" y="2673548"/>
            <a:chExt cx="492443" cy="461665"/>
          </a:xfrm>
        </p:grpSpPr>
        <p:sp>
          <p:nvSpPr>
            <p:cNvPr id="17" name="円/楕円 16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" name="正方形/長方形 17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33" name="図形グループ 32"/>
          <p:cNvGrpSpPr/>
          <p:nvPr/>
        </p:nvGrpSpPr>
        <p:grpSpPr>
          <a:xfrm>
            <a:off x="4872926" y="4107014"/>
            <a:ext cx="492443" cy="461665"/>
            <a:chOff x="7533896" y="2636743"/>
            <a:chExt cx="492443" cy="461665"/>
          </a:xfrm>
        </p:grpSpPr>
        <p:sp>
          <p:nvSpPr>
            <p:cNvPr id="34" name="円/楕円 33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5" name="正方形/長方形 34"/>
            <p:cNvSpPr/>
            <p:nvPr/>
          </p:nvSpPr>
          <p:spPr>
            <a:xfrm>
              <a:off x="7533896" y="2636743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3E812E2A-F610-4EB6-99F7-ED7817D1FA07}"/>
              </a:ext>
            </a:extLst>
          </p:cNvPr>
          <p:cNvSpPr txBox="1"/>
          <p:nvPr/>
        </p:nvSpPr>
        <p:spPr>
          <a:xfrm>
            <a:off x="3404614" y="4922968"/>
            <a:ext cx="290139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ja-JP" altLang="en-US" sz="1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この画面は表示されない場合</a:t>
            </a:r>
            <a:endParaRPr lang="en-US" altLang="ja-JP" sz="1200" b="1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200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があります。</a:t>
            </a:r>
          </a:p>
        </p:txBody>
      </p:sp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56915" y="2278629"/>
            <a:ext cx="2160000" cy="285032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4" name="角丸四角形 15">
            <a:extLst>
              <a:ext uri="{FF2B5EF4-FFF2-40B4-BE49-F238E27FC236}">
                <a16:creationId xmlns:a16="http://schemas.microsoft.com/office/drawing/2014/main" id="{14279FC6-BA77-4A58-8212-EF8A04D10799}"/>
              </a:ext>
            </a:extLst>
          </p:cNvPr>
          <p:cNvSpPr/>
          <p:nvPr/>
        </p:nvSpPr>
        <p:spPr>
          <a:xfrm>
            <a:off x="6251493" y="3886291"/>
            <a:ext cx="2020111" cy="354854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6" name="角丸四角形 15">
            <a:extLst>
              <a:ext uri="{FF2B5EF4-FFF2-40B4-BE49-F238E27FC236}">
                <a16:creationId xmlns:a16="http://schemas.microsoft.com/office/drawing/2014/main" id="{14279FC6-BA77-4A58-8212-EF8A04D10799}"/>
              </a:ext>
            </a:extLst>
          </p:cNvPr>
          <p:cNvSpPr/>
          <p:nvPr/>
        </p:nvSpPr>
        <p:spPr>
          <a:xfrm>
            <a:off x="6268136" y="4283473"/>
            <a:ext cx="2020111" cy="379040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5966304" y="4228723"/>
            <a:ext cx="492443" cy="461665"/>
            <a:chOff x="7516281" y="2605296"/>
            <a:chExt cx="492443" cy="461665"/>
          </a:xfrm>
        </p:grpSpPr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516281" y="260529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24" name="図形グループ 23"/>
          <p:cNvGrpSpPr/>
          <p:nvPr/>
        </p:nvGrpSpPr>
        <p:grpSpPr>
          <a:xfrm>
            <a:off x="5972097" y="3785426"/>
            <a:ext cx="492443" cy="461665"/>
            <a:chOff x="7530672" y="2631796"/>
            <a:chExt cx="492443" cy="461665"/>
          </a:xfrm>
        </p:grpSpPr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7530672" y="263179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" name="タイトル 1">
            <a:extLst>
              <a:ext uri="{FF2B5EF4-FFF2-40B4-BE49-F238E27FC236}">
                <a16:creationId xmlns:a16="http://schemas.microsoft.com/office/drawing/2014/main" id="{016321E3-DB2E-AEE5-404D-CBF8FDA2E96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48097" y="719075"/>
            <a:ext cx="7199313" cy="53975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～「連携しない」を選択した場合～</a:t>
            </a:r>
          </a:p>
        </p:txBody>
      </p:sp>
    </p:spTree>
    <p:extLst>
      <p:ext uri="{BB962C8B-B14F-4D97-AF65-F5344CB8AC3E}">
        <p14:creationId xmlns:p14="http://schemas.microsoft.com/office/powerpoint/2010/main" val="36388540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/>
          <p:cNvSpPr txBox="1"/>
          <p:nvPr/>
        </p:nvSpPr>
        <p:spPr>
          <a:xfrm>
            <a:off x="1731826" y="442324"/>
            <a:ext cx="6888650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３</a:t>
            </a: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マイナンバーカードで確定申告書を作成し、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　　　　　　　　　　　　　　</a:t>
            </a:r>
            <a:r>
              <a: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e-Tax</a:t>
            </a:r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へ送信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endParaRPr lang="en-US" altLang="ja-JP" sz="1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Ａ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マイナンバーカードを使ったスマホでの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    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確定申告に必要なもの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3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Ｂ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国税庁確定申告書等作成コーナーへアクセス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　 して作成開始　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4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Ｃ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マイナポータル連携とは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7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Ｄ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マイナポータル連携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　　～「連携する」を選択した場合 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8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Ｅ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マイナポータル連携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　　～「連携しない」を選択した場合　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17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Ｆ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xml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データの読込　 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22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Ｇ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金額等の入力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23</a:t>
            </a:r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Ｈ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マイナンバーの入力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29</a:t>
            </a: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Ｉ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申告書データの送信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30</a:t>
            </a: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Ｊ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申告書データを印刷して保存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35</a:t>
            </a:r>
          </a:p>
          <a:p>
            <a:pPr>
              <a:tabLst>
                <a:tab pos="627063" algn="l"/>
                <a:tab pos="5827713" algn="l"/>
              </a:tabLst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Ｋ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申告書の保存データの修正・再開　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…………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Ｐ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38</a:t>
            </a:r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4" name="タイトル 1">
            <a:extLst>
              <a:ext uri="{FF2B5EF4-FFF2-40B4-BE49-F238E27FC236}">
                <a16:creationId xmlns:a16="http://schemas.microsoft.com/office/drawing/2014/main" id="{90C6AD7A-25C3-4CCC-901C-8ADB1E455016}"/>
              </a:ext>
            </a:extLst>
          </p:cNvPr>
          <p:cNvSpPr txBox="1">
            <a:spLocks/>
          </p:cNvSpPr>
          <p:nvPr/>
        </p:nvSpPr>
        <p:spPr>
          <a:xfrm>
            <a:off x="503428" y="456057"/>
            <a:ext cx="1447800" cy="86177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目　次</a:t>
            </a:r>
          </a:p>
        </p:txBody>
      </p:sp>
      <p:pic>
        <p:nvPicPr>
          <p:cNvPr id="7" name="図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20" y="4363073"/>
            <a:ext cx="1290387" cy="166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560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8141" y="1849514"/>
            <a:ext cx="1800000" cy="29024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454085" y="1403610"/>
            <a:ext cx="5724352" cy="412211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カードをスマホの裏面に密着させます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3-E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テキスト ボックス 4"/>
          <p:cNvSpPr txBox="1"/>
          <p:nvPr/>
        </p:nvSpPr>
        <p:spPr>
          <a:xfrm>
            <a:off x="403164" y="1940936"/>
            <a:ext cx="3150486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　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「読み取り開始」を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「スキャンの準備が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できました」の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メッセージが表示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されます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「読み取りが完了しま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した」のメッセージが　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表示されます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❽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Safari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57" name="図 56">
            <a:extLst>
              <a:ext uri="{FF2B5EF4-FFF2-40B4-BE49-F238E27FC236}">
                <a16:creationId xmlns:a16="http://schemas.microsoft.com/office/drawing/2014/main" id="{00DC4E9C-F8EF-40F2-9015-3D5D1C08F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12752" y="2059662"/>
            <a:ext cx="955815" cy="151071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8" name="図 57">
            <a:extLst>
              <a:ext uri="{FF2B5EF4-FFF2-40B4-BE49-F238E27FC236}">
                <a16:creationId xmlns:a16="http://schemas.microsoft.com/office/drawing/2014/main" id="{85F39C56-AA28-489E-9868-5C542522A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2156" y="1940936"/>
            <a:ext cx="1026461" cy="172466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5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54288" y="4146688"/>
            <a:ext cx="1727705" cy="35523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66" name="図 65">
            <a:extLst>
              <a:ext uri="{FF2B5EF4-FFF2-40B4-BE49-F238E27FC236}">
                <a16:creationId xmlns:a16="http://schemas.microsoft.com/office/drawing/2014/main" id="{9E8B129B-DE8B-4197-A2D2-0CAD49C8F8F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298"/>
          <a:stretch/>
        </p:blipFill>
        <p:spPr>
          <a:xfrm>
            <a:off x="3820529" y="4894459"/>
            <a:ext cx="1442154" cy="1449169"/>
          </a:xfrm>
          <a:prstGeom prst="rect">
            <a:avLst/>
          </a:prstGeom>
        </p:spPr>
      </p:pic>
      <p:pic>
        <p:nvPicPr>
          <p:cNvPr id="67" name="図 66">
            <a:extLst>
              <a:ext uri="{FF2B5EF4-FFF2-40B4-BE49-F238E27FC236}">
                <a16:creationId xmlns:a16="http://schemas.microsoft.com/office/drawing/2014/main" id="{3B3F3FA3-2010-4BF1-BCD8-0D032498AB2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80828" y="4894458"/>
            <a:ext cx="1395219" cy="1449169"/>
          </a:xfrm>
          <a:prstGeom prst="rect">
            <a:avLst/>
          </a:prstGeom>
        </p:spPr>
      </p:pic>
      <p:sp>
        <p:nvSpPr>
          <p:cNvPr id="71" name="正方形/長方形 70">
            <a:extLst>
              <a:ext uri="{FF2B5EF4-FFF2-40B4-BE49-F238E27FC236}">
                <a16:creationId xmlns:a16="http://schemas.microsoft.com/office/drawing/2014/main" id="{D3275107-B3FA-4D7B-A889-5B55DB1C5790}"/>
              </a:ext>
            </a:extLst>
          </p:cNvPr>
          <p:cNvSpPr/>
          <p:nvPr/>
        </p:nvSpPr>
        <p:spPr>
          <a:xfrm>
            <a:off x="3952542" y="3919150"/>
            <a:ext cx="1531195" cy="176479"/>
          </a:xfrm>
          <a:prstGeom prst="rect">
            <a:avLst/>
          </a:prstGeom>
          <a:noFill/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5" name="円/楕円 56">
            <a:extLst>
              <a:ext uri="{FF2B5EF4-FFF2-40B4-BE49-F238E27FC236}">
                <a16:creationId xmlns:a16="http://schemas.microsoft.com/office/drawing/2014/main" id="{CAB11B94-59A7-44DB-822E-CA0068B7CDDE}"/>
              </a:ext>
            </a:extLst>
          </p:cNvPr>
          <p:cNvSpPr>
            <a:spLocks noChangeAspect="1"/>
          </p:cNvSpPr>
          <p:nvPr/>
        </p:nvSpPr>
        <p:spPr>
          <a:xfrm>
            <a:off x="7019883" y="4110578"/>
            <a:ext cx="270000" cy="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7" name="四角形: 角を丸くする 76">
            <a:extLst>
              <a:ext uri="{FF2B5EF4-FFF2-40B4-BE49-F238E27FC236}">
                <a16:creationId xmlns:a16="http://schemas.microsoft.com/office/drawing/2014/main" id="{8F91320C-E7B6-4BF5-917E-D80F6BA8BBB7}"/>
              </a:ext>
            </a:extLst>
          </p:cNvPr>
          <p:cNvSpPr/>
          <p:nvPr/>
        </p:nvSpPr>
        <p:spPr>
          <a:xfrm>
            <a:off x="6079342" y="1849514"/>
            <a:ext cx="2421082" cy="1907508"/>
          </a:xfrm>
          <a:prstGeom prst="roundRect">
            <a:avLst>
              <a:gd name="adj" fmla="val 6382"/>
            </a:avLst>
          </a:prstGeom>
          <a:noFill/>
          <a:ln w="19050">
            <a:solidFill>
              <a:srgbClr val="00786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フリーフォーム: 図形 5">
            <a:extLst>
              <a:ext uri="{FF2B5EF4-FFF2-40B4-BE49-F238E27FC236}">
                <a16:creationId xmlns:a16="http://schemas.microsoft.com/office/drawing/2014/main" id="{A80B73BD-1102-4A2B-98F1-424D04FBD653}"/>
              </a:ext>
            </a:extLst>
          </p:cNvPr>
          <p:cNvSpPr/>
          <p:nvPr/>
        </p:nvSpPr>
        <p:spPr>
          <a:xfrm>
            <a:off x="5458617" y="3179618"/>
            <a:ext cx="609674" cy="682988"/>
          </a:xfrm>
          <a:custGeom>
            <a:avLst/>
            <a:gdLst>
              <a:gd name="connsiteX0" fmla="*/ 0 w 477982"/>
              <a:gd name="connsiteY0" fmla="*/ 654627 h 654627"/>
              <a:gd name="connsiteX1" fmla="*/ 477982 w 477982"/>
              <a:gd name="connsiteY1" fmla="*/ 0 h 654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77982" h="654627">
                <a:moveTo>
                  <a:pt x="0" y="654627"/>
                </a:moveTo>
                <a:lnTo>
                  <a:pt x="477982" y="0"/>
                </a:lnTo>
              </a:path>
            </a:pathLst>
          </a:custGeom>
          <a:noFill/>
          <a:ln w="31750">
            <a:solidFill>
              <a:srgbClr val="FF0000"/>
            </a:solidFill>
            <a:prstDash val="sysDash"/>
            <a:tailEnd type="arrow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" name="図形グループ 15">
            <a:extLst>
              <a:ext uri="{FF2B5EF4-FFF2-40B4-BE49-F238E27FC236}">
                <a16:creationId xmlns:a16="http://schemas.microsoft.com/office/drawing/2014/main" id="{F80D69E6-6542-3A9A-298C-B3155823DFDE}"/>
              </a:ext>
            </a:extLst>
          </p:cNvPr>
          <p:cNvGrpSpPr/>
          <p:nvPr/>
        </p:nvGrpSpPr>
        <p:grpSpPr>
          <a:xfrm>
            <a:off x="3553649" y="4014745"/>
            <a:ext cx="492444" cy="461665"/>
            <a:chOff x="7516280" y="2648034"/>
            <a:chExt cx="492444" cy="461665"/>
          </a:xfrm>
        </p:grpSpPr>
        <p:sp>
          <p:nvSpPr>
            <p:cNvPr id="7" name="円/楕円 16">
              <a:extLst>
                <a:ext uri="{FF2B5EF4-FFF2-40B4-BE49-F238E27FC236}">
                  <a16:creationId xmlns:a16="http://schemas.microsoft.com/office/drawing/2014/main" id="{50E0EFC5-0931-260F-9B26-891AC555F8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8" name="正方形/長方形 7">
              <a:extLst>
                <a:ext uri="{FF2B5EF4-FFF2-40B4-BE49-F238E27FC236}">
                  <a16:creationId xmlns:a16="http://schemas.microsoft.com/office/drawing/2014/main" id="{245B74BC-2C16-37F4-0F6F-D2A3ABE8E720}"/>
                </a:ext>
              </a:extLst>
            </p:cNvPr>
            <p:cNvSpPr/>
            <p:nvPr/>
          </p:nvSpPr>
          <p:spPr>
            <a:xfrm>
              <a:off x="7516280" y="2648034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9" name="図 8">
            <a:extLst>
              <a:ext uri="{FF2B5EF4-FFF2-40B4-BE49-F238E27FC236}">
                <a16:creationId xmlns:a16="http://schemas.microsoft.com/office/drawing/2014/main" id="{3EC20E1A-A079-84EE-126E-A06B580BBED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17990" y="3970441"/>
            <a:ext cx="1440000" cy="22571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BB7FDE6E-BFB5-5BCC-452C-D855607EB32A}"/>
              </a:ext>
            </a:extLst>
          </p:cNvPr>
          <p:cNvSpPr/>
          <p:nvPr/>
        </p:nvSpPr>
        <p:spPr>
          <a:xfrm>
            <a:off x="7011794" y="3956689"/>
            <a:ext cx="303405" cy="108000"/>
          </a:xfrm>
          <a:prstGeom prst="rect">
            <a:avLst/>
          </a:prstGeom>
          <a:noFill/>
          <a:ln w="31750"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1" name="図形グループ 15">
            <a:extLst>
              <a:ext uri="{FF2B5EF4-FFF2-40B4-BE49-F238E27FC236}">
                <a16:creationId xmlns:a16="http://schemas.microsoft.com/office/drawing/2014/main" id="{BC474DE8-27F1-2F15-27B3-4CE6AABA448B}"/>
              </a:ext>
            </a:extLst>
          </p:cNvPr>
          <p:cNvGrpSpPr/>
          <p:nvPr/>
        </p:nvGrpSpPr>
        <p:grpSpPr>
          <a:xfrm>
            <a:off x="3799871" y="5086110"/>
            <a:ext cx="492444" cy="461665"/>
            <a:chOff x="7516280" y="2648034"/>
            <a:chExt cx="492444" cy="461665"/>
          </a:xfrm>
        </p:grpSpPr>
        <p:sp>
          <p:nvSpPr>
            <p:cNvPr id="12" name="円/楕円 16">
              <a:extLst>
                <a:ext uri="{FF2B5EF4-FFF2-40B4-BE49-F238E27FC236}">
                  <a16:creationId xmlns:a16="http://schemas.microsoft.com/office/drawing/2014/main" id="{DC109A8D-2EA1-F54C-6899-84F59CE9348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" name="正方形/長方形 12">
              <a:extLst>
                <a:ext uri="{FF2B5EF4-FFF2-40B4-BE49-F238E27FC236}">
                  <a16:creationId xmlns:a16="http://schemas.microsoft.com/office/drawing/2014/main" id="{9F88A18D-AB58-E679-58EE-8CFFD89E2A54}"/>
                </a:ext>
              </a:extLst>
            </p:cNvPr>
            <p:cNvSpPr/>
            <p:nvPr/>
          </p:nvSpPr>
          <p:spPr>
            <a:xfrm>
              <a:off x="7516280" y="2648034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14" name="図形グループ 15">
            <a:extLst>
              <a:ext uri="{FF2B5EF4-FFF2-40B4-BE49-F238E27FC236}">
                <a16:creationId xmlns:a16="http://schemas.microsoft.com/office/drawing/2014/main" id="{65EA84F6-6C7C-36CF-4644-26B48B97E89D}"/>
              </a:ext>
            </a:extLst>
          </p:cNvPr>
          <p:cNvGrpSpPr/>
          <p:nvPr/>
        </p:nvGrpSpPr>
        <p:grpSpPr>
          <a:xfrm>
            <a:off x="5529562" y="5072111"/>
            <a:ext cx="492444" cy="461665"/>
            <a:chOff x="7516280" y="2648034"/>
            <a:chExt cx="492444" cy="461665"/>
          </a:xfrm>
        </p:grpSpPr>
        <p:sp>
          <p:nvSpPr>
            <p:cNvPr id="15" name="円/楕円 16">
              <a:extLst>
                <a:ext uri="{FF2B5EF4-FFF2-40B4-BE49-F238E27FC236}">
                  <a16:creationId xmlns:a16="http://schemas.microsoft.com/office/drawing/2014/main" id="{DC9570DB-6A35-8A2D-F3BF-2AA087B7359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" name="正方形/長方形 15">
              <a:extLst>
                <a:ext uri="{FF2B5EF4-FFF2-40B4-BE49-F238E27FC236}">
                  <a16:creationId xmlns:a16="http://schemas.microsoft.com/office/drawing/2014/main" id="{C66F334F-8563-F692-B003-1C7EED4C017F}"/>
                </a:ext>
              </a:extLst>
            </p:cNvPr>
            <p:cNvSpPr/>
            <p:nvPr/>
          </p:nvSpPr>
          <p:spPr>
            <a:xfrm>
              <a:off x="7516280" y="2648034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17" name="図形グループ 15">
            <a:extLst>
              <a:ext uri="{FF2B5EF4-FFF2-40B4-BE49-F238E27FC236}">
                <a16:creationId xmlns:a16="http://schemas.microsoft.com/office/drawing/2014/main" id="{047B1310-B0A3-81FA-B9C3-2059EE1DF8E6}"/>
              </a:ext>
            </a:extLst>
          </p:cNvPr>
          <p:cNvGrpSpPr/>
          <p:nvPr/>
        </p:nvGrpSpPr>
        <p:grpSpPr>
          <a:xfrm>
            <a:off x="6621789" y="3801511"/>
            <a:ext cx="492444" cy="461665"/>
            <a:chOff x="7516280" y="2648034"/>
            <a:chExt cx="492444" cy="461665"/>
          </a:xfrm>
        </p:grpSpPr>
        <p:sp>
          <p:nvSpPr>
            <p:cNvPr id="18" name="円/楕円 16">
              <a:extLst>
                <a:ext uri="{FF2B5EF4-FFF2-40B4-BE49-F238E27FC236}">
                  <a16:creationId xmlns:a16="http://schemas.microsoft.com/office/drawing/2014/main" id="{BD730F5A-6CB1-984F-C122-49E34E05C486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7071C704-2E73-27A4-5409-ED3E18E6AA01}"/>
                </a:ext>
              </a:extLst>
            </p:cNvPr>
            <p:cNvSpPr/>
            <p:nvPr/>
          </p:nvSpPr>
          <p:spPr>
            <a:xfrm>
              <a:off x="7516280" y="2648034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❽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22" name="タイトル 1">
            <a:extLst>
              <a:ext uri="{FF2B5EF4-FFF2-40B4-BE49-F238E27FC236}">
                <a16:creationId xmlns:a16="http://schemas.microsoft.com/office/drawing/2014/main" id="{F58D60A1-5E3F-1ED8-2AC1-2E686E6C872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0127" y="718204"/>
            <a:ext cx="7199313" cy="53975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～「連携しない」を選択した場合～</a:t>
            </a:r>
          </a:p>
        </p:txBody>
      </p:sp>
    </p:spTree>
    <p:extLst>
      <p:ext uri="{BB962C8B-B14F-4D97-AF65-F5344CB8AC3E}">
        <p14:creationId xmlns:p14="http://schemas.microsoft.com/office/powerpoint/2010/main" val="123522455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210" y="1965810"/>
            <a:ext cx="2160000" cy="22251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3-E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172769" y="1393155"/>
            <a:ext cx="5711890" cy="488631"/>
          </a:xfrm>
        </p:spPr>
        <p:txBody>
          <a:bodyPr>
            <a:noAutofit/>
          </a:bodyPr>
          <a:lstStyle/>
          <a:p>
            <a:pPr indent="88900"/>
            <a:r>
              <a:rPr lang="ja-JP" altLang="en-US" b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参考</a:t>
            </a:r>
            <a:r>
              <a:rPr lang="ja-JP" altLang="en-US" b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］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住所等の情報の確認・訂</a:t>
            </a:r>
            <a:r>
              <a:rPr lang="ja-JP" altLang="en-US" kern="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正</a:t>
            </a:r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5222" y="1947764"/>
            <a:ext cx="3600000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「登録情報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画面では、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1440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marL="1440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登録内容を確認して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修正がある場合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は</a:t>
            </a:r>
            <a:endParaRPr lang="en-US" altLang="ja-JP" sz="2000" b="1" spc="-7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「訂正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ボタンをダブル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タップして修正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「内容を変更する」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ボタンをダブルタップ</a:t>
            </a:r>
          </a:p>
        </p:txBody>
      </p:sp>
      <p:pic>
        <p:nvPicPr>
          <p:cNvPr id="8" name="図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008" y="1965810"/>
            <a:ext cx="2160000" cy="201284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図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2008" y="4102476"/>
            <a:ext cx="2160000" cy="175333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図 10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7718" y="3835400"/>
            <a:ext cx="2194290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70210" y="4250267"/>
            <a:ext cx="2160000" cy="16055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4" name="図 13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170210" y="4006034"/>
            <a:ext cx="2194290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39357" y="5432497"/>
            <a:ext cx="2045302" cy="38092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3822212" y="4900507"/>
            <a:ext cx="873613" cy="38586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7" name="角丸四角形 24">
            <a:extLst>
              <a:ext uri="{FF2B5EF4-FFF2-40B4-BE49-F238E27FC236}">
                <a16:creationId xmlns:a16="http://schemas.microsoft.com/office/drawing/2014/main" id="{B9330BE9-C8BE-43B7-AC35-ABB3AAC105ED}"/>
              </a:ext>
            </a:extLst>
          </p:cNvPr>
          <p:cNvSpPr/>
          <p:nvPr/>
        </p:nvSpPr>
        <p:spPr>
          <a:xfrm>
            <a:off x="6227559" y="5381894"/>
            <a:ext cx="2045302" cy="37755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3346914" y="5364583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8260894" y="533030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2" name="タイトル 1">
            <a:extLst>
              <a:ext uri="{FF2B5EF4-FFF2-40B4-BE49-F238E27FC236}">
                <a16:creationId xmlns:a16="http://schemas.microsoft.com/office/drawing/2014/main" id="{5B35C483-3E00-FC3F-609E-4FA3CAD66D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8475" y="672903"/>
            <a:ext cx="7199313" cy="53975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～「連携しない」を選択した場合～</a:t>
            </a:r>
          </a:p>
        </p:txBody>
      </p:sp>
      <p:grpSp>
        <p:nvGrpSpPr>
          <p:cNvPr id="2" name="図形グループ 36">
            <a:extLst>
              <a:ext uri="{FF2B5EF4-FFF2-40B4-BE49-F238E27FC236}">
                <a16:creationId xmlns:a16="http://schemas.microsoft.com/office/drawing/2014/main" id="{63AADC74-C87E-DD75-52BC-5217DF386EB3}"/>
              </a:ext>
            </a:extLst>
          </p:cNvPr>
          <p:cNvGrpSpPr/>
          <p:nvPr/>
        </p:nvGrpSpPr>
        <p:grpSpPr>
          <a:xfrm>
            <a:off x="4677805" y="4824710"/>
            <a:ext cx="492444" cy="461665"/>
            <a:chOff x="7516280" y="2595750"/>
            <a:chExt cx="492444" cy="461665"/>
          </a:xfrm>
        </p:grpSpPr>
        <p:sp>
          <p:nvSpPr>
            <p:cNvPr id="9" name="円/楕円 52">
              <a:extLst>
                <a:ext uri="{FF2B5EF4-FFF2-40B4-BE49-F238E27FC236}">
                  <a16:creationId xmlns:a16="http://schemas.microsoft.com/office/drawing/2014/main" id="{EC832C8A-6345-7C37-BF52-B084116AB8F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" name="正方形/長方形 17">
              <a:extLst>
                <a:ext uri="{FF2B5EF4-FFF2-40B4-BE49-F238E27FC236}">
                  <a16:creationId xmlns:a16="http://schemas.microsoft.com/office/drawing/2014/main" id="{0007D281-DA08-C8BE-797F-33326929600E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30216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3-F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10127" y="1474507"/>
            <a:ext cx="4354482" cy="675920"/>
          </a:xfrm>
        </p:spPr>
        <p:txBody>
          <a:bodyPr>
            <a:noAutofit/>
          </a:bodyPr>
          <a:lstStyle/>
          <a:p>
            <a:pPr indent="88900"/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xml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データの読込を行います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79393" y="2135053"/>
            <a:ext cx="3701538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「ファイルを選択する」の 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「＋」をダブルタップ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読み込む</a:t>
            </a:r>
            <a:r>
              <a:rPr lang="en-US" altLang="ja-JP" sz="2200" b="1" spc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xml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データを選択し、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「次へ」をダブルタップ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ｘｍｌ</a:t>
            </a: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データの読込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02"/>
          <a:stretch/>
        </p:blipFill>
        <p:spPr>
          <a:xfrm>
            <a:off x="5150051" y="1573844"/>
            <a:ext cx="2160000" cy="457669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" name="角丸四角形 24">
            <a:extLst>
              <a:ext uri="{FF2B5EF4-FFF2-40B4-BE49-F238E27FC236}">
                <a16:creationId xmlns:a16="http://schemas.microsoft.com/office/drawing/2014/main" id="{198E6972-6686-F967-1441-B67AEB0E9D03}"/>
              </a:ext>
            </a:extLst>
          </p:cNvPr>
          <p:cNvSpPr/>
          <p:nvPr/>
        </p:nvSpPr>
        <p:spPr>
          <a:xfrm>
            <a:off x="5150051" y="5224593"/>
            <a:ext cx="2160000" cy="38586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" name="角丸四角形 24">
            <a:extLst>
              <a:ext uri="{FF2B5EF4-FFF2-40B4-BE49-F238E27FC236}">
                <a16:creationId xmlns:a16="http://schemas.microsoft.com/office/drawing/2014/main" id="{92E65D51-34D4-E856-066E-59A6AD94C0CC}"/>
              </a:ext>
            </a:extLst>
          </p:cNvPr>
          <p:cNvSpPr/>
          <p:nvPr/>
        </p:nvSpPr>
        <p:spPr>
          <a:xfrm>
            <a:off x="6771512" y="4707573"/>
            <a:ext cx="650700" cy="385868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89E5FFFB-5286-098C-3AE0-74D6AB27992F}"/>
              </a:ext>
            </a:extLst>
          </p:cNvPr>
          <p:cNvSpPr/>
          <p:nvPr/>
        </p:nvSpPr>
        <p:spPr>
          <a:xfrm>
            <a:off x="7422212" y="463177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A0E35D46-72C5-0CA7-63F8-04FDA414C752}"/>
              </a:ext>
            </a:extLst>
          </p:cNvPr>
          <p:cNvSpPr/>
          <p:nvPr/>
        </p:nvSpPr>
        <p:spPr>
          <a:xfrm>
            <a:off x="7310051" y="517626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7693307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59133"/>
            <a:ext cx="4077728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収入・所得金額の入力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0" name="図 4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035" y="2348721"/>
            <a:ext cx="1980000" cy="15833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52" name="テキスト ボックス 51"/>
          <p:cNvSpPr txBox="1"/>
          <p:nvPr/>
        </p:nvSpPr>
        <p:spPr>
          <a:xfrm>
            <a:off x="532988" y="1901967"/>
            <a:ext cx="3708000" cy="42165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スワイプで移動し、入力する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収入のボタンをダブルタップ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して金額等を入力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金額の入力がない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と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「確認」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画面が表示されます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「はい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</p:txBody>
      </p:sp>
      <p:sp>
        <p:nvSpPr>
          <p:cNvPr id="24" name="正方形/長方形 23"/>
          <p:cNvSpPr/>
          <p:nvPr/>
        </p:nvSpPr>
        <p:spPr>
          <a:xfrm>
            <a:off x="6601032" y="3494155"/>
            <a:ext cx="1908000" cy="39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8293459" y="3260590"/>
            <a:ext cx="492443" cy="461665"/>
            <a:chOff x="7516281" y="2651445"/>
            <a:chExt cx="492443" cy="461665"/>
          </a:xfrm>
        </p:grpSpPr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7" name="正方形/長方形 26"/>
            <p:cNvSpPr/>
            <p:nvPr/>
          </p:nvSpPr>
          <p:spPr>
            <a:xfrm>
              <a:off x="7516281" y="2651445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28" name="図形グループ 27"/>
          <p:cNvGrpSpPr/>
          <p:nvPr/>
        </p:nvGrpSpPr>
        <p:grpSpPr>
          <a:xfrm>
            <a:off x="6283890" y="2089680"/>
            <a:ext cx="492443" cy="461665"/>
            <a:chOff x="7516281" y="2646563"/>
            <a:chExt cx="492443" cy="461665"/>
          </a:xfrm>
        </p:grpSpPr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7516281" y="2646563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102" y="4537487"/>
            <a:ext cx="1980000" cy="148431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1102" y="2363201"/>
            <a:ext cx="1980000" cy="247132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2" name="正方形/長方形 41"/>
          <p:cNvSpPr/>
          <p:nvPr/>
        </p:nvSpPr>
        <p:spPr>
          <a:xfrm>
            <a:off x="4383633" y="5215213"/>
            <a:ext cx="1908000" cy="39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43" name="図 42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36840" y="4772590"/>
            <a:ext cx="1968524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" name="正方形/長方形 35"/>
          <p:cNvSpPr/>
          <p:nvPr/>
        </p:nvSpPr>
        <p:spPr>
          <a:xfrm>
            <a:off x="4371554" y="3650237"/>
            <a:ext cx="1908000" cy="720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4093089" y="3409758"/>
            <a:ext cx="492443" cy="461665"/>
            <a:chOff x="7516281" y="2634418"/>
            <a:chExt cx="492443" cy="461665"/>
          </a:xfrm>
        </p:grpSpPr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7516281" y="263441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" name="図形グループ 36">
            <a:extLst>
              <a:ext uri="{FF2B5EF4-FFF2-40B4-BE49-F238E27FC236}">
                <a16:creationId xmlns:a16="http://schemas.microsoft.com/office/drawing/2014/main" id="{865296E9-FE16-74A7-6266-2C3DFC144DE4}"/>
              </a:ext>
            </a:extLst>
          </p:cNvPr>
          <p:cNvGrpSpPr/>
          <p:nvPr/>
        </p:nvGrpSpPr>
        <p:grpSpPr>
          <a:xfrm>
            <a:off x="3958088" y="5146128"/>
            <a:ext cx="492444" cy="461665"/>
            <a:chOff x="7516280" y="2595750"/>
            <a:chExt cx="492444" cy="461665"/>
          </a:xfrm>
        </p:grpSpPr>
        <p:sp>
          <p:nvSpPr>
            <p:cNvPr id="6" name="円/楕円 52">
              <a:extLst>
                <a:ext uri="{FF2B5EF4-FFF2-40B4-BE49-F238E27FC236}">
                  <a16:creationId xmlns:a16="http://schemas.microsoft.com/office/drawing/2014/main" id="{5CFEDC18-A558-BB3A-2F75-5471867100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AD89031A-8CCF-9D57-F065-720ABC8B3FD1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675388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088" y="4707714"/>
            <a:ext cx="1980000" cy="108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06088" y="2017214"/>
            <a:ext cx="1980000" cy="28024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7083" y="4883471"/>
            <a:ext cx="1980000" cy="9072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36126" y="2017214"/>
            <a:ext cx="1980000" cy="27799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16605"/>
            <a:ext cx="2901666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控除の入力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00708" y="1814931"/>
            <a:ext cx="337532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支出に関する控除を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ダブルタップして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選択し、金額を入力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次へ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本人に関する控除、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親族に関する控除、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その他で控除を選択し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ダブルタップして金額等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を入力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次へ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</p:txBody>
      </p:sp>
      <p:grpSp>
        <p:nvGrpSpPr>
          <p:cNvPr id="74" name="図形グループ 73"/>
          <p:cNvGrpSpPr>
            <a:grpSpLocks noChangeAspect="1"/>
          </p:cNvGrpSpPr>
          <p:nvPr/>
        </p:nvGrpSpPr>
        <p:grpSpPr>
          <a:xfrm>
            <a:off x="5896121" y="3282366"/>
            <a:ext cx="540000" cy="518873"/>
            <a:chOff x="2743754" y="4622188"/>
            <a:chExt cx="720000" cy="691832"/>
          </a:xfrm>
        </p:grpSpPr>
        <p:cxnSp>
          <p:nvCxnSpPr>
            <p:cNvPr id="75" name="直線コネクタ 74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直線コネクタ 75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直線コネクタ 76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9" name="正方形/長方形 38"/>
          <p:cNvSpPr/>
          <p:nvPr/>
        </p:nvSpPr>
        <p:spPr>
          <a:xfrm>
            <a:off x="6542088" y="4966332"/>
            <a:ext cx="1908000" cy="39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0" name="図形グループ 39"/>
          <p:cNvGrpSpPr/>
          <p:nvPr/>
        </p:nvGrpSpPr>
        <p:grpSpPr>
          <a:xfrm>
            <a:off x="8292324" y="4779884"/>
            <a:ext cx="492443" cy="461665"/>
            <a:chOff x="7516281" y="2638649"/>
            <a:chExt cx="492443" cy="461665"/>
          </a:xfrm>
        </p:grpSpPr>
        <p:sp>
          <p:nvSpPr>
            <p:cNvPr id="41" name="円/楕円 40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4" name="正方形/長方形 43"/>
            <p:cNvSpPr/>
            <p:nvPr/>
          </p:nvSpPr>
          <p:spPr>
            <a:xfrm>
              <a:off x="7516281" y="263864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49" name="図形グループ 48"/>
          <p:cNvGrpSpPr/>
          <p:nvPr/>
        </p:nvGrpSpPr>
        <p:grpSpPr>
          <a:xfrm>
            <a:off x="6186574" y="2759663"/>
            <a:ext cx="492443" cy="461665"/>
            <a:chOff x="7516281" y="2662381"/>
            <a:chExt cx="492443" cy="461665"/>
          </a:xfrm>
        </p:grpSpPr>
        <p:sp>
          <p:nvSpPr>
            <p:cNvPr id="50" name="円/楕円 49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1" name="正方形/長方形 50"/>
            <p:cNvSpPr/>
            <p:nvPr/>
          </p:nvSpPr>
          <p:spPr>
            <a:xfrm>
              <a:off x="7516281" y="266238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2" name="正方形/長方形 51"/>
          <p:cNvSpPr/>
          <p:nvPr/>
        </p:nvSpPr>
        <p:spPr>
          <a:xfrm>
            <a:off x="3850454" y="5001176"/>
            <a:ext cx="1908000" cy="39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55" name="図形グループ 54"/>
          <p:cNvGrpSpPr/>
          <p:nvPr/>
        </p:nvGrpSpPr>
        <p:grpSpPr>
          <a:xfrm>
            <a:off x="5651293" y="4825740"/>
            <a:ext cx="492443" cy="461665"/>
            <a:chOff x="7537713" y="2628015"/>
            <a:chExt cx="492443" cy="461665"/>
          </a:xfrm>
        </p:grpSpPr>
        <p:sp>
          <p:nvSpPr>
            <p:cNvPr id="56" name="円/楕円 55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7" name="正方形/長方形 56"/>
            <p:cNvSpPr/>
            <p:nvPr/>
          </p:nvSpPr>
          <p:spPr>
            <a:xfrm>
              <a:off x="7537713" y="2628015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9" name="図形グループ 58"/>
          <p:cNvGrpSpPr/>
          <p:nvPr/>
        </p:nvGrpSpPr>
        <p:grpSpPr>
          <a:xfrm>
            <a:off x="3534294" y="2747941"/>
            <a:ext cx="492443" cy="461665"/>
            <a:chOff x="7516281" y="2635935"/>
            <a:chExt cx="492443" cy="461665"/>
          </a:xfrm>
        </p:grpSpPr>
        <p:sp>
          <p:nvSpPr>
            <p:cNvPr id="60" name="円/楕円 59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1" name="正方形/長方形 60"/>
            <p:cNvSpPr/>
            <p:nvPr/>
          </p:nvSpPr>
          <p:spPr>
            <a:xfrm>
              <a:off x="7516281" y="2635935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36" name="図 35" descr="N:\98_各人別（作業）ﾌｫﾙﾀﾞ\03_分析官\平成25事務年度\00_ＰＣ交換のため退避\ませ\ませ退避\なみ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817861" y="4634158"/>
            <a:ext cx="2009502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" name="図 37" descr="N:\98_各人別（作業）ﾌｫﾙﾀﾞ\03_分析官\平成25事務年度\00_ＰＣ交換のため退避\ませ\ませ退避\なみ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7145" y="4585639"/>
            <a:ext cx="2009502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タイトル 1">
            <a:extLst>
              <a:ext uri="{FF2B5EF4-FFF2-40B4-BE49-F238E27FC236}">
                <a16:creationId xmlns:a16="http://schemas.microsoft.com/office/drawing/2014/main" id="{6FAC87AB-8DC3-34D5-B2D0-F01C10A16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18CEB3AC-A13E-8F5F-97D6-E7BB1242DFE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</p:spTree>
    <p:extLst>
      <p:ext uri="{BB962C8B-B14F-4D97-AF65-F5344CB8AC3E}">
        <p14:creationId xmlns:p14="http://schemas.microsoft.com/office/powerpoint/2010/main" val="5579469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3"/>
          <a:srcRect t="28878"/>
          <a:stretch/>
        </p:blipFill>
        <p:spPr>
          <a:xfrm>
            <a:off x="3881105" y="3159057"/>
            <a:ext cx="1980000" cy="1730925"/>
          </a:xfrm>
          <a:prstGeom prst="rect">
            <a:avLst/>
          </a:prstGeom>
          <a:ln w="6350">
            <a:noFill/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583" y="2198973"/>
            <a:ext cx="1980000" cy="973722"/>
          </a:xfrm>
          <a:prstGeom prst="rect">
            <a:avLst/>
          </a:prstGeom>
          <a:ln w="6350">
            <a:noFill/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23693"/>
            <a:ext cx="2961691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控除の入力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9274" y="2088293"/>
            <a:ext cx="342000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入力データがないと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「警告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のメッセージが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表示されて次に進めません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 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「戻る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ボタンをダブル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タップして元に戻り</a:t>
            </a:r>
            <a:r>
              <a:rPr lang="ja-JP" altLang="en-US" sz="2000" b="1" spc="-5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、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必ず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データを入力してください</a:t>
            </a:r>
          </a:p>
        </p:txBody>
      </p:sp>
      <p:pic>
        <p:nvPicPr>
          <p:cNvPr id="51" name="図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7539" y="2196884"/>
            <a:ext cx="1980000" cy="180125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55" name="図形グループ 54"/>
          <p:cNvGrpSpPr>
            <a:grpSpLocks noChangeAspect="1"/>
          </p:cNvGrpSpPr>
          <p:nvPr/>
        </p:nvGrpSpPr>
        <p:grpSpPr>
          <a:xfrm>
            <a:off x="5943451" y="3198167"/>
            <a:ext cx="480463" cy="461665"/>
            <a:chOff x="2743754" y="4622188"/>
            <a:chExt cx="720000" cy="691832"/>
          </a:xfrm>
        </p:grpSpPr>
        <p:cxnSp>
          <p:nvCxnSpPr>
            <p:cNvPr id="56" name="直線コネクタ 55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直線コネクタ 56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7" name="正方形/長方形 66"/>
          <p:cNvSpPr/>
          <p:nvPr/>
        </p:nvSpPr>
        <p:spPr>
          <a:xfrm>
            <a:off x="6602105" y="3559461"/>
            <a:ext cx="1872000" cy="396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68" name="図形グループ 67"/>
          <p:cNvGrpSpPr/>
          <p:nvPr/>
        </p:nvGrpSpPr>
        <p:grpSpPr>
          <a:xfrm>
            <a:off x="8335883" y="3334130"/>
            <a:ext cx="492443" cy="461665"/>
            <a:chOff x="7516281" y="2616197"/>
            <a:chExt cx="492443" cy="461665"/>
          </a:xfrm>
        </p:grpSpPr>
        <p:sp>
          <p:nvSpPr>
            <p:cNvPr id="69" name="円/楕円 6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0" name="正方形/長方形 69"/>
            <p:cNvSpPr/>
            <p:nvPr/>
          </p:nvSpPr>
          <p:spPr>
            <a:xfrm>
              <a:off x="7516281" y="2616197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71" name="正方形/長方形 70"/>
          <p:cNvSpPr/>
          <p:nvPr/>
        </p:nvSpPr>
        <p:spPr>
          <a:xfrm>
            <a:off x="3935105" y="3209384"/>
            <a:ext cx="1872000" cy="54807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72" name="図形グループ 71"/>
          <p:cNvGrpSpPr/>
          <p:nvPr/>
        </p:nvGrpSpPr>
        <p:grpSpPr>
          <a:xfrm>
            <a:off x="5498407" y="2906963"/>
            <a:ext cx="492443" cy="461665"/>
            <a:chOff x="7530090" y="2638649"/>
            <a:chExt cx="492443" cy="461665"/>
          </a:xfrm>
        </p:grpSpPr>
        <p:sp>
          <p:nvSpPr>
            <p:cNvPr id="73" name="円/楕円 72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4" name="正方形/長方形 73"/>
            <p:cNvSpPr/>
            <p:nvPr/>
          </p:nvSpPr>
          <p:spPr>
            <a:xfrm>
              <a:off x="7530090" y="263864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3884944" y="2198973"/>
            <a:ext cx="1980000" cy="269100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BB0B7144-14C5-D1DC-0182-2EF897BBF8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4B8EB59-AA1A-0F7C-70E9-A6E75D4BDEBF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</p:spTree>
    <p:extLst>
      <p:ext uri="{BB962C8B-B14F-4D97-AF65-F5344CB8AC3E}">
        <p14:creationId xmlns:p14="http://schemas.microsoft.com/office/powerpoint/2010/main" val="2492959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図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093" y="4918385"/>
            <a:ext cx="2520000" cy="12336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6093" y="1916973"/>
            <a:ext cx="2520000" cy="285112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30781"/>
            <a:ext cx="4434539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住民税等に関する事項の入力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659567" y="2165977"/>
            <a:ext cx="391243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住民税に関する項目を選択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（必須は必ず選んでください）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b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</a:br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4" name="正方形/長方形 13"/>
          <p:cNvSpPr/>
          <p:nvPr/>
        </p:nvSpPr>
        <p:spPr>
          <a:xfrm>
            <a:off x="5026093" y="5137707"/>
            <a:ext cx="2484000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5" name="図形グループ 14"/>
          <p:cNvGrpSpPr/>
          <p:nvPr/>
        </p:nvGrpSpPr>
        <p:grpSpPr>
          <a:xfrm>
            <a:off x="7372270" y="5015339"/>
            <a:ext cx="492443" cy="461665"/>
            <a:chOff x="7516281" y="2612168"/>
            <a:chExt cx="492443" cy="461665"/>
          </a:xfrm>
        </p:grpSpPr>
        <p:sp>
          <p:nvSpPr>
            <p:cNvPr id="16" name="円/楕円 15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" name="正方形/長方形 16"/>
            <p:cNvSpPr/>
            <p:nvPr/>
          </p:nvSpPr>
          <p:spPr>
            <a:xfrm>
              <a:off x="7516281" y="261216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18" name="正方形/長方形 17"/>
          <p:cNvSpPr/>
          <p:nvPr/>
        </p:nvSpPr>
        <p:spPr>
          <a:xfrm>
            <a:off x="6734870" y="3978039"/>
            <a:ext cx="355749" cy="1760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4666092" y="2556080"/>
            <a:ext cx="492443" cy="461665"/>
            <a:chOff x="7602963" y="2638649"/>
            <a:chExt cx="492443" cy="461665"/>
          </a:xfrm>
        </p:grpSpPr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602963" y="263864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24" name="図 23" descr="N:\98_各人別（作業）ﾌｫﾙﾀﾞ\03_分析官\平成25事務年度\00_ＰＣ交換のため退避\ませ\ませ退避\なみ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19664" y="4630543"/>
            <a:ext cx="2532857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タイトル 1">
            <a:extLst>
              <a:ext uri="{FF2B5EF4-FFF2-40B4-BE49-F238E27FC236}">
                <a16:creationId xmlns:a16="http://schemas.microsoft.com/office/drawing/2014/main" id="{3F312903-E4DA-7F84-9812-78C880BC5F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AE804FD-BEFC-4CFD-B9AF-E304EBD5F4D6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</p:spTree>
    <p:extLst>
      <p:ext uri="{BB962C8B-B14F-4D97-AF65-F5344CB8AC3E}">
        <p14:creationId xmlns:p14="http://schemas.microsoft.com/office/powerpoint/2010/main" val="31007957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図 4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39425" y="4099636"/>
            <a:ext cx="2520000" cy="12994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4536" y="1967148"/>
            <a:ext cx="2520000" cy="197396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23693"/>
            <a:ext cx="2900080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計算結果の確認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13788" y="1903552"/>
            <a:ext cx="303597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納付する金額または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還付される金額が表示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されます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金額を確認します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以上で、金額などの</a:t>
            </a:r>
            <a:b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</a:b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入力は完了です</a:t>
            </a:r>
          </a:p>
        </p:txBody>
      </p:sp>
      <p:sp>
        <p:nvSpPr>
          <p:cNvPr id="33" name="正方形/長方形 32"/>
          <p:cNvSpPr/>
          <p:nvPr/>
        </p:nvSpPr>
        <p:spPr>
          <a:xfrm>
            <a:off x="3783092" y="4847061"/>
            <a:ext cx="2124000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4" name="図形グループ 23"/>
          <p:cNvGrpSpPr/>
          <p:nvPr/>
        </p:nvGrpSpPr>
        <p:grpSpPr>
          <a:xfrm>
            <a:off x="6089127" y="3213071"/>
            <a:ext cx="492443" cy="461665"/>
            <a:chOff x="7516281" y="2673548"/>
            <a:chExt cx="492443" cy="461665"/>
          </a:xfrm>
        </p:grpSpPr>
        <p:sp>
          <p:nvSpPr>
            <p:cNvPr id="25" name="円/楕円 2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6" name="正方形/長方形 25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34" name="図形グループ 33"/>
          <p:cNvGrpSpPr/>
          <p:nvPr/>
        </p:nvGrpSpPr>
        <p:grpSpPr>
          <a:xfrm>
            <a:off x="3449761" y="4503753"/>
            <a:ext cx="492443" cy="461665"/>
            <a:chOff x="7528667" y="2603861"/>
            <a:chExt cx="492443" cy="461665"/>
          </a:xfrm>
        </p:grpSpPr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7528667" y="260386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46" name="図 45" descr="N:\98_各人別（作業）ﾌｫﾙﾀﾞ\03_分析官\平成25事務年度\00_ＰＣ交換のため退避\ませ\ませ退避\なみ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11679" y="3824900"/>
            <a:ext cx="2532857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" name="正方形/長方形 39"/>
          <p:cNvSpPr/>
          <p:nvPr/>
        </p:nvSpPr>
        <p:spPr>
          <a:xfrm>
            <a:off x="3751223" y="3125447"/>
            <a:ext cx="972000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1" name="図形グループ 40"/>
          <p:cNvGrpSpPr/>
          <p:nvPr/>
        </p:nvGrpSpPr>
        <p:grpSpPr>
          <a:xfrm>
            <a:off x="4424366" y="2865430"/>
            <a:ext cx="492443" cy="461665"/>
            <a:chOff x="7516281" y="2638649"/>
            <a:chExt cx="492443" cy="461665"/>
          </a:xfrm>
        </p:grpSpPr>
        <p:sp>
          <p:nvSpPr>
            <p:cNvPr id="42" name="円/楕円 41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3" name="正方形/長方形 42"/>
            <p:cNvSpPr/>
            <p:nvPr/>
          </p:nvSpPr>
          <p:spPr>
            <a:xfrm>
              <a:off x="7516281" y="263864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54610" y="2688716"/>
            <a:ext cx="2520000" cy="238445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1930" y="5216579"/>
            <a:ext cx="2520000" cy="11069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1" name="図 30" descr="N:\98_各人別（作業）ﾌｫﾙﾀﾞ\03_分析官\平成25事務年度\00_ＰＣ交換のため退避\ませ\ませ退避\なみ.gif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65501" y="4946429"/>
            <a:ext cx="2532857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" name="正方形/長方形 46"/>
          <p:cNvSpPr/>
          <p:nvPr/>
        </p:nvSpPr>
        <p:spPr>
          <a:xfrm>
            <a:off x="5833540" y="5789822"/>
            <a:ext cx="2405611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8" name="正方形/長方形 47"/>
          <p:cNvSpPr/>
          <p:nvPr/>
        </p:nvSpPr>
        <p:spPr>
          <a:xfrm>
            <a:off x="5788568" y="3837937"/>
            <a:ext cx="972000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タイトル 1">
            <a:extLst>
              <a:ext uri="{FF2B5EF4-FFF2-40B4-BE49-F238E27FC236}">
                <a16:creationId xmlns:a16="http://schemas.microsoft.com/office/drawing/2014/main" id="{9EF1103E-E655-F8FA-E65B-54DDBE0837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D721B101-660D-70A4-6145-1F213A8DF4C5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  <p:grpSp>
        <p:nvGrpSpPr>
          <p:cNvPr id="37" name="図形グループ 36"/>
          <p:cNvGrpSpPr/>
          <p:nvPr/>
        </p:nvGrpSpPr>
        <p:grpSpPr>
          <a:xfrm>
            <a:off x="5549568" y="5421294"/>
            <a:ext cx="492443" cy="461665"/>
            <a:chOff x="7543355" y="2588587"/>
            <a:chExt cx="492443" cy="461665"/>
          </a:xfrm>
        </p:grpSpPr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7543355" y="2588587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2" name="図形グループ 40">
            <a:extLst>
              <a:ext uri="{FF2B5EF4-FFF2-40B4-BE49-F238E27FC236}">
                <a16:creationId xmlns:a16="http://schemas.microsoft.com/office/drawing/2014/main" id="{3CE58724-BEF1-A971-2364-44901207C994}"/>
              </a:ext>
            </a:extLst>
          </p:cNvPr>
          <p:cNvGrpSpPr/>
          <p:nvPr/>
        </p:nvGrpSpPr>
        <p:grpSpPr>
          <a:xfrm>
            <a:off x="6542900" y="3588592"/>
            <a:ext cx="492443" cy="461665"/>
            <a:chOff x="7521561" y="2612030"/>
            <a:chExt cx="492443" cy="461665"/>
          </a:xfrm>
        </p:grpSpPr>
        <p:sp>
          <p:nvSpPr>
            <p:cNvPr id="3" name="円/楕円 41">
              <a:extLst>
                <a:ext uri="{FF2B5EF4-FFF2-40B4-BE49-F238E27FC236}">
                  <a16:creationId xmlns:a16="http://schemas.microsoft.com/office/drawing/2014/main" id="{88DD329A-2E95-B2C2-122E-A8369F66158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" name="正方形/長方形 3">
              <a:extLst>
                <a:ext uri="{FF2B5EF4-FFF2-40B4-BE49-F238E27FC236}">
                  <a16:creationId xmlns:a16="http://schemas.microsoft.com/office/drawing/2014/main" id="{EEC6CADC-3DDF-2749-9D23-922F7BC1C80A}"/>
                </a:ext>
              </a:extLst>
            </p:cNvPr>
            <p:cNvSpPr/>
            <p:nvPr/>
          </p:nvSpPr>
          <p:spPr>
            <a:xfrm>
              <a:off x="7521561" y="261203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810526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1922" y="1621205"/>
            <a:ext cx="2700000" cy="276229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16605"/>
            <a:ext cx="3105407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本人情報の再確認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50796" y="2121733"/>
            <a:ext cx="3600000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入力内容に間違いが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ないかを確認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pic>
        <p:nvPicPr>
          <p:cNvPr id="24" name="図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856" y="4212704"/>
            <a:ext cx="1734855" cy="1608683"/>
          </a:xfrm>
          <a:prstGeom prst="rect">
            <a:avLst/>
          </a:prstGeom>
        </p:spPr>
      </p:pic>
      <p:pic>
        <p:nvPicPr>
          <p:cNvPr id="6" name="図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81922" y="4450121"/>
            <a:ext cx="2700000" cy="144179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図 11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81922" y="4215253"/>
            <a:ext cx="2700000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正方形/長方形 7"/>
          <p:cNvSpPr/>
          <p:nvPr/>
        </p:nvSpPr>
        <p:spPr>
          <a:xfrm>
            <a:off x="3941233" y="3937268"/>
            <a:ext cx="330200" cy="143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正方形/長方形 14"/>
          <p:cNvSpPr/>
          <p:nvPr/>
        </p:nvSpPr>
        <p:spPr>
          <a:xfrm>
            <a:off x="5225843" y="3923022"/>
            <a:ext cx="330200" cy="14366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テキスト ボックス 6"/>
          <p:cNvSpPr txBox="1"/>
          <p:nvPr/>
        </p:nvSpPr>
        <p:spPr>
          <a:xfrm>
            <a:off x="3881966" y="3824434"/>
            <a:ext cx="2387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●●　　　  ●●　　</a:t>
            </a:r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3881966" y="5340947"/>
            <a:ext cx="2518834" cy="468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3829082" y="3295929"/>
            <a:ext cx="2571718" cy="91932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1" name="タイトル 1">
            <a:extLst>
              <a:ext uri="{FF2B5EF4-FFF2-40B4-BE49-F238E27FC236}">
                <a16:creationId xmlns:a16="http://schemas.microsoft.com/office/drawing/2014/main" id="{DC594E35-293B-198C-995F-C14F58483DC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金額等の入力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8246597-5161-A00F-C474-589872B8B003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3-G</a:t>
            </a:r>
          </a:p>
        </p:txBody>
      </p:sp>
      <p:grpSp>
        <p:nvGrpSpPr>
          <p:cNvPr id="2" name="図形グループ 40">
            <a:extLst>
              <a:ext uri="{FF2B5EF4-FFF2-40B4-BE49-F238E27FC236}">
                <a16:creationId xmlns:a16="http://schemas.microsoft.com/office/drawing/2014/main" id="{F1C24711-9D05-77F6-3507-E0C4CAE248A4}"/>
              </a:ext>
            </a:extLst>
          </p:cNvPr>
          <p:cNvGrpSpPr/>
          <p:nvPr/>
        </p:nvGrpSpPr>
        <p:grpSpPr>
          <a:xfrm>
            <a:off x="3501738" y="2946995"/>
            <a:ext cx="492443" cy="461665"/>
            <a:chOff x="7516281" y="2643330"/>
            <a:chExt cx="492443" cy="461665"/>
          </a:xfrm>
        </p:grpSpPr>
        <p:sp>
          <p:nvSpPr>
            <p:cNvPr id="4" name="円/楕円 41">
              <a:extLst>
                <a:ext uri="{FF2B5EF4-FFF2-40B4-BE49-F238E27FC236}">
                  <a16:creationId xmlns:a16="http://schemas.microsoft.com/office/drawing/2014/main" id="{0115E6D8-CA7B-B7D2-0FDD-2863D86D2B6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" name="正方形/長方形 4">
              <a:extLst>
                <a:ext uri="{FF2B5EF4-FFF2-40B4-BE49-F238E27FC236}">
                  <a16:creationId xmlns:a16="http://schemas.microsoft.com/office/drawing/2014/main" id="{D3912A69-A23A-1C90-FA58-AC5151957A99}"/>
                </a:ext>
              </a:extLst>
            </p:cNvPr>
            <p:cNvSpPr/>
            <p:nvPr/>
          </p:nvSpPr>
          <p:spPr>
            <a:xfrm>
              <a:off x="7516281" y="264333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14" name="図形グループ 40">
            <a:extLst>
              <a:ext uri="{FF2B5EF4-FFF2-40B4-BE49-F238E27FC236}">
                <a16:creationId xmlns:a16="http://schemas.microsoft.com/office/drawing/2014/main" id="{BE0EB7DC-6B2D-802C-26F0-A0965BAE5CB4}"/>
              </a:ext>
            </a:extLst>
          </p:cNvPr>
          <p:cNvGrpSpPr/>
          <p:nvPr/>
        </p:nvGrpSpPr>
        <p:grpSpPr>
          <a:xfrm>
            <a:off x="3520277" y="4991093"/>
            <a:ext cx="492444" cy="461665"/>
            <a:chOff x="7516280" y="2642460"/>
            <a:chExt cx="492444" cy="461665"/>
          </a:xfrm>
        </p:grpSpPr>
        <p:sp>
          <p:nvSpPr>
            <p:cNvPr id="17" name="円/楕円 41">
              <a:extLst>
                <a:ext uri="{FF2B5EF4-FFF2-40B4-BE49-F238E27FC236}">
                  <a16:creationId xmlns:a16="http://schemas.microsoft.com/office/drawing/2014/main" id="{0522E4D9-2D75-E017-4471-B242986DC91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" name="正方形/長方形 18">
              <a:extLst>
                <a:ext uri="{FF2B5EF4-FFF2-40B4-BE49-F238E27FC236}">
                  <a16:creationId xmlns:a16="http://schemas.microsoft.com/office/drawing/2014/main" id="{E3EBC21A-343A-A019-E34B-F261AD304AC9}"/>
                </a:ext>
              </a:extLst>
            </p:cNvPr>
            <p:cNvSpPr/>
            <p:nvPr/>
          </p:nvSpPr>
          <p:spPr>
            <a:xfrm>
              <a:off x="7516280" y="264246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104901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グループ化 31">
            <a:extLst>
              <a:ext uri="{FF2B5EF4-FFF2-40B4-BE49-F238E27FC236}">
                <a16:creationId xmlns:a16="http://schemas.microsoft.com/office/drawing/2014/main" id="{BC870909-01F8-41D6-8B82-B9836941F889}"/>
              </a:ext>
            </a:extLst>
          </p:cNvPr>
          <p:cNvGrpSpPr/>
          <p:nvPr/>
        </p:nvGrpSpPr>
        <p:grpSpPr>
          <a:xfrm>
            <a:off x="3657488" y="2233229"/>
            <a:ext cx="2462783" cy="1495565"/>
            <a:chOff x="5176367" y="3354034"/>
            <a:chExt cx="3035752" cy="1913782"/>
          </a:xfrm>
        </p:grpSpPr>
        <p:pic>
          <p:nvPicPr>
            <p:cNvPr id="33" name="図 32">
              <a:extLst>
                <a:ext uri="{FF2B5EF4-FFF2-40B4-BE49-F238E27FC236}">
                  <a16:creationId xmlns:a16="http://schemas.microsoft.com/office/drawing/2014/main" id="{4A248E9D-480D-4C06-83E1-792373139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76367" y="3354034"/>
              <a:ext cx="3018791" cy="1913782"/>
            </a:xfrm>
            <a:prstGeom prst="rect">
              <a:avLst/>
            </a:prstGeom>
          </p:spPr>
        </p:pic>
        <p:sp>
          <p:nvSpPr>
            <p:cNvPr id="34" name="角丸四角形 29">
              <a:extLst>
                <a:ext uri="{FF2B5EF4-FFF2-40B4-BE49-F238E27FC236}">
                  <a16:creationId xmlns:a16="http://schemas.microsoft.com/office/drawing/2014/main" id="{28CB0EF0-CCEC-4CD0-96AE-1DD3241631A8}"/>
                </a:ext>
              </a:extLst>
            </p:cNvPr>
            <p:cNvSpPr/>
            <p:nvPr/>
          </p:nvSpPr>
          <p:spPr>
            <a:xfrm>
              <a:off x="5205095" y="3393581"/>
              <a:ext cx="3007024" cy="1874235"/>
            </a:xfrm>
            <a:prstGeom prst="roundRect">
              <a:avLst>
                <a:gd name="adj" fmla="val 4330"/>
              </a:avLst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マイナンバーの入力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3-H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30781"/>
            <a:ext cx="4219807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マイナンバーの入力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/>
            <a:endParaRPr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73528" y="2075692"/>
            <a:ext cx="2977054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マイナンバーカード裏の右上にある１２桁の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数字（マイナンバー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入力　</a:t>
            </a:r>
            <a:endParaRPr lang="ja-JP" altLang="en-US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1200"/>
              </a:spcBef>
            </a:pPr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</p:txBody>
      </p:sp>
      <p:sp>
        <p:nvSpPr>
          <p:cNvPr id="29" name="正方形/長方形 28"/>
          <p:cNvSpPr/>
          <p:nvPr/>
        </p:nvSpPr>
        <p:spPr>
          <a:xfrm>
            <a:off x="4745899" y="2566972"/>
            <a:ext cx="1360611" cy="32037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08764" y="4188492"/>
            <a:ext cx="1444713" cy="1782837"/>
          </a:xfrm>
          <a:prstGeom prst="rect">
            <a:avLst/>
          </a:prstGeom>
        </p:spPr>
      </p:pic>
      <p:pic>
        <p:nvPicPr>
          <p:cNvPr id="15" name="図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91"/>
          <a:stretch/>
        </p:blipFill>
        <p:spPr>
          <a:xfrm>
            <a:off x="6516141" y="2264134"/>
            <a:ext cx="2130925" cy="270793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6" name="図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87066" y="4972065"/>
            <a:ext cx="2160000" cy="57811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7" name="図 16" descr="N:\98_各人別（作業）ﾌｫﾙﾀﾞ\03_分析官\平成25事務年度\00_ＰＣ交換のため退避\ませ\ませ退避\なみ.gif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87066" y="4697972"/>
            <a:ext cx="2180079" cy="5164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カギ線コネクタ 4"/>
          <p:cNvCxnSpPr>
            <a:cxnSpLocks/>
          </p:cNvCxnSpPr>
          <p:nvPr/>
        </p:nvCxnSpPr>
        <p:spPr>
          <a:xfrm rot="16200000" flipH="1">
            <a:off x="5645337" y="2835442"/>
            <a:ext cx="1440000" cy="1656000"/>
          </a:xfrm>
          <a:prstGeom prst="bentConnector3">
            <a:avLst/>
          </a:prstGeom>
          <a:ln w="1905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正方形/長方形 18"/>
          <p:cNvSpPr/>
          <p:nvPr/>
        </p:nvSpPr>
        <p:spPr>
          <a:xfrm>
            <a:off x="6547867" y="5106647"/>
            <a:ext cx="2058476" cy="3628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461793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669768" y="337777"/>
            <a:ext cx="7176273" cy="876531"/>
          </a:xfrm>
        </p:spPr>
        <p:txBody>
          <a:bodyPr>
            <a:normAutofit fontScale="90000"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マイナンバーカードを使ったスマホでの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確定申告に</a:t>
            </a:r>
            <a:r>
              <a: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必要なもの</a:t>
            </a:r>
          </a:p>
        </p:txBody>
      </p:sp>
      <p:sp>
        <p:nvSpPr>
          <p:cNvPr id="3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35650"/>
            <a:ext cx="8280000" cy="5051647"/>
          </a:xfrm>
        </p:spPr>
        <p:txBody>
          <a:bodyPr>
            <a:normAutofit lnSpcReduction="10000"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実際に確定申告書を作成する際に必要なものを準備しましょう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</a:t>
            </a:r>
            <a: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2-A 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マイナンバーカードを使ったスマホでの確定申告に必要なもの（事前準備）１０ページ」で用意したものに加えて、収入金額など申告内容を入力するために必要な書類を用意します。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・収入の入力に必要な書類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（例）給与の源泉徴収票、公的年金等の源泉徴収票　など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・控除の入力に必要な書類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</a:t>
            </a: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（例）医療費控除（医療費の領収証）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社会保険料控除（国民年金保険料（税）の領収証）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生命保険料控除（生命保険料控除証明書）　など</a:t>
            </a:r>
            <a:endParaRPr lang="en-US" altLang="ja-JP" sz="20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　　　　　　　　　　　　　　　　　　　　　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43058343-7B28-4457-B7B9-98D0621F3B42}"/>
              </a:ext>
            </a:extLst>
          </p:cNvPr>
          <p:cNvSpPr txBox="1">
            <a:spLocks/>
          </p:cNvSpPr>
          <p:nvPr/>
        </p:nvSpPr>
        <p:spPr>
          <a:xfrm>
            <a:off x="507804" y="576708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3-A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2" name="サブタイトル 2">
            <a:extLst>
              <a:ext uri="{FF2B5EF4-FFF2-40B4-BE49-F238E27FC236}">
                <a16:creationId xmlns:a16="http://schemas.microsoft.com/office/drawing/2014/main" id="{DD944A65-8EAB-4C66-A2CA-06C67844951C}"/>
              </a:ext>
            </a:extLst>
          </p:cNvPr>
          <p:cNvSpPr txBox="1">
            <a:spLocks/>
          </p:cNvSpPr>
          <p:nvPr/>
        </p:nvSpPr>
        <p:spPr>
          <a:xfrm>
            <a:off x="719167" y="5748218"/>
            <a:ext cx="7313485" cy="560951"/>
          </a:xfrm>
          <a:prstGeom prst="rect">
            <a:avLst/>
          </a:prstGeom>
        </p:spPr>
        <p:txBody>
          <a:bodyPr vert="horz" lIns="91440" tIns="45720" rIns="91440" bIns="45720" numCol="1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kumimoji="1" sz="2400" b="1" i="0" kern="1200">
                <a:solidFill>
                  <a:schemeClr val="tx1"/>
                </a:solidFill>
                <a:latin typeface="Meiryo" charset="-128"/>
                <a:ea typeface="Meiryo" charset="-128"/>
                <a:cs typeface="Meiryo" charset="-128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kumimoji="1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altLang="ja-JP" sz="16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※</a:t>
            </a:r>
            <a:r>
              <a:rPr lang="ja-JP" altLang="en-US" sz="1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何を用意すればいいかわからない場合は、</a:t>
            </a:r>
            <a:r>
              <a:rPr lang="en-US" altLang="ja-JP" sz="1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[2-G</a:t>
            </a:r>
            <a:r>
              <a:rPr lang="ja-JP" altLang="en-US" sz="1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」（</a:t>
            </a:r>
            <a:r>
              <a:rPr lang="en-US" altLang="ja-JP" sz="1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30</a:t>
            </a:r>
            <a:r>
              <a:rPr lang="ja-JP" altLang="en-US" sz="1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ページ）の</a:t>
            </a:r>
            <a:endParaRPr lang="en-US" altLang="ja-JP" sz="14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ja-JP" altLang="en-US" sz="1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　　チャットボッ</a:t>
            </a:r>
            <a:r>
              <a:rPr lang="ja-JP" altLang="en-US" sz="1400" spc="-1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ト</a:t>
            </a:r>
            <a:r>
              <a:rPr lang="ja-JP" altLang="en-US" sz="1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（ふたば）で調べてみましょう。</a:t>
            </a:r>
            <a:endParaRPr lang="en-US" altLang="ja-JP" sz="14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endParaRPr lang="ja-JP" altLang="en-US" sz="16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4849801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9225" y="2483143"/>
            <a:ext cx="1965600" cy="305445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22978"/>
          <a:stretch/>
        </p:blipFill>
        <p:spPr>
          <a:xfrm>
            <a:off x="4451227" y="1737326"/>
            <a:ext cx="1929600" cy="442534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59133"/>
            <a:ext cx="4790491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送信前の申告内容確認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78965" y="1892899"/>
            <a:ext cx="384728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帳票表示・印刷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帳票</a:t>
            </a:r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（複数枚あり）を確認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1800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タブボタン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をダブルタップして、開いている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申告書イメージ（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PDF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ファイル）の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タブを閉じて元の画面に戻ります</a:t>
            </a:r>
          </a:p>
          <a:p>
            <a:r>
              <a:rPr lang="ja-JP" altLang="en-US" sz="28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en-US" altLang="ja-JP" sz="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14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ここまでの作成データを保存する場合は、</a:t>
            </a:r>
          </a:p>
          <a:p>
            <a:r>
              <a:rPr lang="ja-JP" altLang="en-US" sz="14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「データを保存して中断」をダブルタップ</a:t>
            </a:r>
            <a:endParaRPr lang="en-US" altLang="ja-JP" sz="14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4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します。</a:t>
            </a:r>
          </a:p>
          <a:p>
            <a:r>
              <a:rPr lang="ja-JP" altLang="en-US" sz="14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保存方法は「作成した申告書のデータを</a:t>
            </a:r>
            <a:endParaRPr lang="en-US" altLang="ja-JP" sz="14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14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保存する方法」を参照してください。</a:t>
            </a: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8022452" y="5493885"/>
            <a:ext cx="492443" cy="461665"/>
            <a:chOff x="7516281" y="2673548"/>
            <a:chExt cx="492443" cy="461665"/>
          </a:xfrm>
        </p:grpSpPr>
        <p:sp>
          <p:nvSpPr>
            <p:cNvPr id="57" name="円/楕円 56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8" name="正方形/長方形 57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" name="タイトル 4">
            <a:extLst>
              <a:ext uri="{FF2B5EF4-FFF2-40B4-BE49-F238E27FC236}">
                <a16:creationId xmlns:a16="http://schemas.microsoft.com/office/drawing/2014/main" id="{FC3F09FF-55A7-46D1-82CC-371F1F4D34F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申告書データの送信</a:t>
            </a:r>
          </a:p>
        </p:txBody>
      </p:sp>
      <p:sp>
        <p:nvSpPr>
          <p:cNvPr id="41" name="Title 1">
            <a:extLst>
              <a:ext uri="{FF2B5EF4-FFF2-40B4-BE49-F238E27FC236}">
                <a16:creationId xmlns:a16="http://schemas.microsoft.com/office/drawing/2014/main" id="{2E49DAA3-E0A0-486E-9648-12468F9975B9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3-I</a:t>
            </a:r>
          </a:p>
        </p:txBody>
      </p:sp>
      <p:sp>
        <p:nvSpPr>
          <p:cNvPr id="44" name="角丸四角形 41">
            <a:extLst>
              <a:ext uri="{FF2B5EF4-FFF2-40B4-BE49-F238E27FC236}">
                <a16:creationId xmlns:a16="http://schemas.microsoft.com/office/drawing/2014/main" id="{01A64CF5-F09C-4268-831D-724C85FE565E}"/>
              </a:ext>
            </a:extLst>
          </p:cNvPr>
          <p:cNvSpPr/>
          <p:nvPr/>
        </p:nvSpPr>
        <p:spPr>
          <a:xfrm>
            <a:off x="4454651" y="4141043"/>
            <a:ext cx="1926176" cy="359410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3" name="角丸四角形 45">
            <a:extLst>
              <a:ext uri="{FF2B5EF4-FFF2-40B4-BE49-F238E27FC236}">
                <a16:creationId xmlns:a16="http://schemas.microsoft.com/office/drawing/2014/main" id="{C58B4C00-D31D-46B3-8083-2F46D0B9CB7B}"/>
              </a:ext>
            </a:extLst>
          </p:cNvPr>
          <p:cNvSpPr/>
          <p:nvPr/>
        </p:nvSpPr>
        <p:spPr>
          <a:xfrm>
            <a:off x="4473509" y="5034620"/>
            <a:ext cx="1912043" cy="296416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4" name="図 53">
            <a:extLst>
              <a:ext uri="{FF2B5EF4-FFF2-40B4-BE49-F238E27FC236}">
                <a16:creationId xmlns:a16="http://schemas.microsoft.com/office/drawing/2014/main" id="{E511FDCB-F909-4B5B-9897-1341BC24845A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8260281" y="5182828"/>
            <a:ext cx="366395" cy="366395"/>
          </a:xfrm>
          <a:prstGeom prst="rect">
            <a:avLst/>
          </a:prstGeom>
        </p:spPr>
      </p:pic>
      <p:sp>
        <p:nvSpPr>
          <p:cNvPr id="64" name="角丸四角形 48">
            <a:extLst>
              <a:ext uri="{FF2B5EF4-FFF2-40B4-BE49-F238E27FC236}">
                <a16:creationId xmlns:a16="http://schemas.microsoft.com/office/drawing/2014/main" id="{49F8CACB-CF09-40EE-B1E3-F04839F7B6AA}"/>
              </a:ext>
            </a:extLst>
          </p:cNvPr>
          <p:cNvSpPr/>
          <p:nvPr/>
        </p:nvSpPr>
        <p:spPr>
          <a:xfrm>
            <a:off x="4446502" y="5835317"/>
            <a:ext cx="1912043" cy="316079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6" name="図形グループ 45"/>
          <p:cNvGrpSpPr/>
          <p:nvPr/>
        </p:nvGrpSpPr>
        <p:grpSpPr>
          <a:xfrm>
            <a:off x="4025902" y="4050162"/>
            <a:ext cx="492443" cy="461665"/>
            <a:chOff x="7516281" y="2673548"/>
            <a:chExt cx="492443" cy="461665"/>
          </a:xfrm>
        </p:grpSpPr>
        <p:sp>
          <p:nvSpPr>
            <p:cNvPr id="47" name="円/楕円 46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8" name="正方形/長方形 47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73" name="図形グループ 72"/>
          <p:cNvGrpSpPr/>
          <p:nvPr/>
        </p:nvGrpSpPr>
        <p:grpSpPr>
          <a:xfrm>
            <a:off x="7423064" y="3644369"/>
            <a:ext cx="492443" cy="461665"/>
            <a:chOff x="7516281" y="2673548"/>
            <a:chExt cx="492443" cy="461665"/>
          </a:xfrm>
        </p:grpSpPr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0" name="図形グループ 49"/>
          <p:cNvGrpSpPr/>
          <p:nvPr/>
        </p:nvGrpSpPr>
        <p:grpSpPr>
          <a:xfrm>
            <a:off x="4025901" y="5003723"/>
            <a:ext cx="492443" cy="461665"/>
            <a:chOff x="7516281" y="2673548"/>
            <a:chExt cx="492443" cy="461665"/>
          </a:xfrm>
        </p:grpSpPr>
        <p:sp>
          <p:nvSpPr>
            <p:cNvPr id="51" name="円/楕円 50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2" name="正方形/長方形 51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2" name="角丸四角形吹き出し 1"/>
          <p:cNvSpPr/>
          <p:nvPr/>
        </p:nvSpPr>
        <p:spPr>
          <a:xfrm>
            <a:off x="393097" y="4923825"/>
            <a:ext cx="3596877" cy="1238850"/>
          </a:xfrm>
          <a:prstGeom prst="wedgeRoundRectCallout">
            <a:avLst>
              <a:gd name="adj1" fmla="val 62192"/>
              <a:gd name="adj2" fmla="val 25141"/>
              <a:gd name="adj3" fmla="val 16667"/>
            </a:avLst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7827319" y="3060003"/>
            <a:ext cx="43296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849492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6914" y="2360819"/>
            <a:ext cx="2196000" cy="3691242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申告書データの送信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59133"/>
            <a:ext cx="8280000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送信準備画面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86503" y="1897024"/>
            <a:ext cx="4320000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以下のような流れで進みます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>
              <a:spcBef>
                <a:spcPts val="1200"/>
              </a:spcBef>
            </a:pPr>
            <a:r>
              <a:rPr lang="en-US" altLang="ja-JP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STEP </a:t>
            </a: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１（カード読み取り１回目） </a:t>
            </a:r>
            <a:endParaRPr lang="en-US" altLang="ja-JP" sz="20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作成した申告書に電子署名を行う</a:t>
            </a:r>
          </a:p>
          <a:p>
            <a:pPr>
              <a:spcBef>
                <a:spcPts val="600"/>
              </a:spcBef>
            </a:pPr>
            <a:r>
              <a:rPr lang="en-US" altLang="ja-JP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STEP </a:t>
            </a: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２（カード読み取り２回目）</a:t>
            </a:r>
            <a:endParaRPr lang="en-US" altLang="ja-JP" sz="20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証明書を読み取り、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e-Tax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ログインする</a:t>
            </a:r>
          </a:p>
          <a:p>
            <a:pPr>
              <a:spcBef>
                <a:spcPts val="600"/>
              </a:spcBef>
            </a:pPr>
            <a:r>
              <a:rPr lang="en-US" altLang="ja-JP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STEP </a:t>
            </a: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３ </a:t>
            </a:r>
            <a:endParaRPr lang="en-US" altLang="ja-JP" sz="20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電子署名を行った申告書データを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送信する</a:t>
            </a:r>
          </a:p>
          <a:p>
            <a:pPr>
              <a:spcBef>
                <a:spcPts val="600"/>
              </a:spcBef>
            </a:pPr>
            <a:r>
              <a:rPr lang="en-US" altLang="ja-JP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STEP </a:t>
            </a: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４ </a:t>
            </a:r>
            <a:endParaRPr lang="en-US" altLang="ja-JP" sz="20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送信結果を確認</a:t>
            </a:r>
          </a:p>
          <a:p>
            <a:pPr>
              <a:spcBef>
                <a:spcPts val="600"/>
              </a:spcBef>
            </a:pPr>
            <a:r>
              <a:rPr lang="en-US" altLang="ja-JP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STEP </a:t>
            </a:r>
            <a:r>
              <a:rPr lang="ja-JP" altLang="en-US" sz="20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５ </a:t>
            </a:r>
            <a:endParaRPr lang="en-US" altLang="ja-JP" sz="20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送信票兼送付書等印刷</a:t>
            </a:r>
          </a:p>
        </p:txBody>
      </p:sp>
      <p:sp>
        <p:nvSpPr>
          <p:cNvPr id="9" name="正方形/長方形 8"/>
          <p:cNvSpPr/>
          <p:nvPr/>
        </p:nvSpPr>
        <p:spPr>
          <a:xfrm>
            <a:off x="4825222" y="5125593"/>
            <a:ext cx="2075111" cy="41985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10" name="図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8753" y="4531181"/>
            <a:ext cx="1734855" cy="1608683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C4F6C6BF-7EE4-40B9-8A63-6365195727C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3-I</a:t>
            </a:r>
          </a:p>
        </p:txBody>
      </p:sp>
      <p:pic>
        <p:nvPicPr>
          <p:cNvPr id="12" name="図 1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66914" y="1459126"/>
            <a:ext cx="2196000" cy="1299845"/>
          </a:xfrm>
          <a:prstGeom prst="rect">
            <a:avLst/>
          </a:prstGeom>
        </p:spPr>
      </p:pic>
      <p:sp>
        <p:nvSpPr>
          <p:cNvPr id="14" name="正方形/長方形 13"/>
          <p:cNvSpPr/>
          <p:nvPr/>
        </p:nvSpPr>
        <p:spPr>
          <a:xfrm>
            <a:off x="4766914" y="1459133"/>
            <a:ext cx="2196000" cy="4601066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010311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図 4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63262" y="1998919"/>
            <a:ext cx="1440000" cy="22571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42" name="図 4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61089" y="3975943"/>
            <a:ext cx="1440000" cy="231017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2" name="図 3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73639" y="2002999"/>
            <a:ext cx="1440000" cy="18070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2" name="図 5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"/>
          <a:stretch/>
        </p:blipFill>
        <p:spPr>
          <a:xfrm>
            <a:off x="3540182" y="1998919"/>
            <a:ext cx="1692000" cy="343985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53" name="図 5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0182" y="5495587"/>
            <a:ext cx="1692000" cy="6504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申告書データの送信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43660" y="1346482"/>
            <a:ext cx="7200000" cy="675920"/>
          </a:xfrm>
        </p:spPr>
        <p:txBody>
          <a:bodyPr>
            <a:noAutofit/>
          </a:bodyPr>
          <a:lstStyle/>
          <a:p>
            <a:pPr indent="88900"/>
            <a:r>
              <a:rPr lang="en-US" altLang="ja-JP" u="sng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STEP</a:t>
            </a:r>
            <a:r>
              <a:rPr lang="ja-JP" altLang="en-US" u="sng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１ </a:t>
            </a:r>
            <a:r>
              <a:rPr lang="ja-JP" altLang="en-US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作成した申告書に電子署名を行う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96032" y="1940092"/>
            <a:ext cx="292839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「カードの読み取り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（１回目）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</a:t>
            </a:r>
            <a:endParaRPr lang="en-US" altLang="ja-JP" b="1" spc="-7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　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「電子署名付与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マイナンバーカードの</a:t>
            </a:r>
            <a:endParaRPr lang="en-US" altLang="ja-JP" b="1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署名用電子証明書の</a:t>
            </a:r>
            <a:endParaRPr lang="en-US" altLang="ja-JP" b="1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パスワー</a:t>
            </a:r>
            <a:r>
              <a:rPr lang="ja-JP" altLang="en-US" b="1" spc="-700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ド</a:t>
            </a:r>
            <a:r>
              <a:rPr lang="ja-JP" altLang="en-US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（英数字６～</a:t>
            </a:r>
            <a:endParaRPr lang="en-US" altLang="ja-JP" b="1" dirty="0">
              <a:solidFill>
                <a:srgbClr val="FF000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１６桁</a:t>
            </a:r>
            <a:r>
              <a:rPr lang="ja-JP" altLang="en-US" b="1" spc="-700" dirty="0">
                <a:solidFill>
                  <a:srgbClr val="FF000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を入力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「次へ」をダブルタップ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カードをセットして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「読み取り開始」を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561728" y="5797728"/>
            <a:ext cx="1627293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6" name="図形グループ 25"/>
          <p:cNvGrpSpPr/>
          <p:nvPr/>
        </p:nvGrpSpPr>
        <p:grpSpPr>
          <a:xfrm>
            <a:off x="3349560" y="5493883"/>
            <a:ext cx="492443" cy="461665"/>
            <a:chOff x="7529555" y="2646464"/>
            <a:chExt cx="492443" cy="461665"/>
          </a:xfrm>
        </p:grpSpPr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7529555" y="2646464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5" name="正方形/長方形 34"/>
          <p:cNvSpPr/>
          <p:nvPr/>
        </p:nvSpPr>
        <p:spPr>
          <a:xfrm>
            <a:off x="5605855" y="3004186"/>
            <a:ext cx="1375567" cy="2074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6" name="図形グループ 35"/>
          <p:cNvGrpSpPr/>
          <p:nvPr/>
        </p:nvGrpSpPr>
        <p:grpSpPr>
          <a:xfrm>
            <a:off x="5281478" y="2672186"/>
            <a:ext cx="492443" cy="461665"/>
            <a:chOff x="7509967" y="2612138"/>
            <a:chExt cx="492443" cy="461665"/>
          </a:xfrm>
        </p:grpSpPr>
        <p:sp>
          <p:nvSpPr>
            <p:cNvPr id="38" name="円/楕円 37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9" name="正方形/長方形 38"/>
            <p:cNvSpPr/>
            <p:nvPr/>
          </p:nvSpPr>
          <p:spPr>
            <a:xfrm>
              <a:off x="7509967" y="261213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0" name="正方形/長方形 39"/>
          <p:cNvSpPr/>
          <p:nvPr/>
        </p:nvSpPr>
        <p:spPr>
          <a:xfrm>
            <a:off x="5605855" y="3282252"/>
            <a:ext cx="1375567" cy="2367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1" name="図形グループ 40"/>
          <p:cNvGrpSpPr/>
          <p:nvPr/>
        </p:nvGrpSpPr>
        <p:grpSpPr>
          <a:xfrm>
            <a:off x="5303900" y="3077360"/>
            <a:ext cx="492443" cy="461665"/>
            <a:chOff x="7527535" y="2625444"/>
            <a:chExt cx="492443" cy="461665"/>
          </a:xfrm>
        </p:grpSpPr>
        <p:sp>
          <p:nvSpPr>
            <p:cNvPr id="45" name="円/楕円 4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6" name="正方形/長方形 45"/>
            <p:cNvSpPr/>
            <p:nvPr/>
          </p:nvSpPr>
          <p:spPr>
            <a:xfrm>
              <a:off x="7527535" y="2625444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8" name="正方形/長方形 47"/>
          <p:cNvSpPr/>
          <p:nvPr/>
        </p:nvSpPr>
        <p:spPr>
          <a:xfrm>
            <a:off x="7263262" y="2002999"/>
            <a:ext cx="319818" cy="1099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7" name="Title 1">
            <a:extLst>
              <a:ext uri="{FF2B5EF4-FFF2-40B4-BE49-F238E27FC236}">
                <a16:creationId xmlns:a16="http://schemas.microsoft.com/office/drawing/2014/main" id="{F2D56016-9530-4546-85F8-B1B4FF55090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3-I</a:t>
            </a:r>
          </a:p>
        </p:txBody>
      </p:sp>
      <p:pic>
        <p:nvPicPr>
          <p:cNvPr id="54" name="図 53" descr="N:\98_各人別（作業）ﾌｫﾙﾀﾞ\03_分析官\平成25事務年度\00_ＰＣ交換のため退避\ませ\ませ退避\なみ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532585" y="5324129"/>
            <a:ext cx="1699597" cy="43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" name="正方形/長方形 42"/>
          <p:cNvSpPr/>
          <p:nvPr/>
        </p:nvSpPr>
        <p:spPr>
          <a:xfrm>
            <a:off x="5588249" y="5820798"/>
            <a:ext cx="1393173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1" name="図形グループ 30"/>
          <p:cNvGrpSpPr/>
          <p:nvPr/>
        </p:nvGrpSpPr>
        <p:grpSpPr>
          <a:xfrm>
            <a:off x="5292646" y="5541078"/>
            <a:ext cx="492443" cy="461665"/>
            <a:chOff x="7528136" y="2624661"/>
            <a:chExt cx="492443" cy="461665"/>
          </a:xfrm>
        </p:grpSpPr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7528136" y="262466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9" name="テキスト ボックス 48"/>
          <p:cNvSpPr txBox="1"/>
          <p:nvPr/>
        </p:nvSpPr>
        <p:spPr>
          <a:xfrm>
            <a:off x="7191711" y="4436716"/>
            <a:ext cx="1589461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電子署名の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付与が完了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Safari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へ戻る</a:t>
            </a:r>
          </a:p>
        </p:txBody>
      </p:sp>
    </p:spTree>
    <p:extLst>
      <p:ext uri="{BB962C8B-B14F-4D97-AF65-F5344CB8AC3E}">
        <p14:creationId xmlns:p14="http://schemas.microsoft.com/office/powerpoint/2010/main" val="2205516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963"/>
          <a:stretch/>
        </p:blipFill>
        <p:spPr>
          <a:xfrm>
            <a:off x="3495587" y="2100323"/>
            <a:ext cx="1800000" cy="411797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申告書データの送信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59133"/>
            <a:ext cx="7661305" cy="675920"/>
          </a:xfrm>
        </p:spPr>
        <p:txBody>
          <a:bodyPr>
            <a:noAutofit/>
          </a:bodyPr>
          <a:lstStyle/>
          <a:p>
            <a:pPr indent="88900"/>
            <a:r>
              <a:rPr lang="en-US" altLang="ja-JP" u="sng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STEP</a:t>
            </a:r>
            <a:r>
              <a:rPr lang="ja-JP" altLang="en-US" u="sng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２ </a:t>
            </a:r>
            <a:r>
              <a:rPr lang="ja-JP" altLang="en-US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証明書を読み取り</a:t>
            </a:r>
            <a:r>
              <a:rPr lang="en-US" altLang="ja-JP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e-Tax </a:t>
            </a:r>
            <a:r>
              <a:rPr lang="ja-JP" altLang="en-US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にログインする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462331" y="2025959"/>
            <a:ext cx="280763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利用者証明用電子証明書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の数字４桁の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パスワード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を入力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カードを画面のとおり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セットして「読み取り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開始」をダブルタップ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5" name="正方形/長方形 24"/>
          <p:cNvSpPr/>
          <p:nvPr/>
        </p:nvSpPr>
        <p:spPr>
          <a:xfrm>
            <a:off x="3524319" y="5580778"/>
            <a:ext cx="1720087" cy="31047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65BC8006-4BB6-4134-AFA5-ABACBBA903F6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3-I</a:t>
            </a:r>
          </a:p>
        </p:txBody>
      </p:sp>
      <p:pic>
        <p:nvPicPr>
          <p:cNvPr id="69" name="図 6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5293" y="2116154"/>
            <a:ext cx="1440000" cy="22571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0" name="図 6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597" y="4025533"/>
            <a:ext cx="1440000" cy="231017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1" name="図 7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89597" y="2116154"/>
            <a:ext cx="1440000" cy="18070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73" name="図形グループ 25"/>
          <p:cNvGrpSpPr/>
          <p:nvPr/>
        </p:nvGrpSpPr>
        <p:grpSpPr>
          <a:xfrm>
            <a:off x="3238510" y="5251205"/>
            <a:ext cx="492443" cy="461665"/>
            <a:chOff x="7516281" y="2628477"/>
            <a:chExt cx="492443" cy="461665"/>
          </a:xfrm>
        </p:grpSpPr>
        <p:sp>
          <p:nvSpPr>
            <p:cNvPr id="74" name="円/楕円 73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5" name="正方形/長方形 74"/>
            <p:cNvSpPr/>
            <p:nvPr/>
          </p:nvSpPr>
          <p:spPr>
            <a:xfrm>
              <a:off x="7516281" y="2628477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76" name="正方形/長方形 75"/>
          <p:cNvSpPr/>
          <p:nvPr/>
        </p:nvSpPr>
        <p:spPr>
          <a:xfrm>
            <a:off x="5613701" y="3116572"/>
            <a:ext cx="1375567" cy="207479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77" name="図形グループ 35"/>
          <p:cNvGrpSpPr/>
          <p:nvPr/>
        </p:nvGrpSpPr>
        <p:grpSpPr>
          <a:xfrm>
            <a:off x="5288859" y="2876543"/>
            <a:ext cx="492443" cy="461665"/>
            <a:chOff x="7517255" y="2621401"/>
            <a:chExt cx="492443" cy="461665"/>
          </a:xfrm>
        </p:grpSpPr>
        <p:sp>
          <p:nvSpPr>
            <p:cNvPr id="78" name="円/楕円 77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9" name="正方形/長方形 78"/>
            <p:cNvSpPr/>
            <p:nvPr/>
          </p:nvSpPr>
          <p:spPr>
            <a:xfrm>
              <a:off x="7517255" y="262140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80" name="正方形/長方形 79"/>
          <p:cNvSpPr/>
          <p:nvPr/>
        </p:nvSpPr>
        <p:spPr>
          <a:xfrm>
            <a:off x="5613702" y="3392520"/>
            <a:ext cx="1375567" cy="23678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81" name="図形グループ 40"/>
          <p:cNvGrpSpPr/>
          <p:nvPr/>
        </p:nvGrpSpPr>
        <p:grpSpPr>
          <a:xfrm>
            <a:off x="5301599" y="3237737"/>
            <a:ext cx="492443" cy="461665"/>
            <a:chOff x="7496746" y="2615907"/>
            <a:chExt cx="492443" cy="461665"/>
          </a:xfrm>
        </p:grpSpPr>
        <p:sp>
          <p:nvSpPr>
            <p:cNvPr id="82" name="円/楕円 81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83" name="正方形/長方形 82"/>
            <p:cNvSpPr/>
            <p:nvPr/>
          </p:nvSpPr>
          <p:spPr>
            <a:xfrm>
              <a:off x="7496746" y="2615907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84" name="正方形/長方形 83"/>
          <p:cNvSpPr/>
          <p:nvPr/>
        </p:nvSpPr>
        <p:spPr>
          <a:xfrm>
            <a:off x="7282813" y="2116154"/>
            <a:ext cx="319818" cy="10993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5" name="正方形/長方形 84"/>
          <p:cNvSpPr/>
          <p:nvPr/>
        </p:nvSpPr>
        <p:spPr>
          <a:xfrm>
            <a:off x="5604897" y="5871092"/>
            <a:ext cx="1393173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86" name="図形グループ 30"/>
          <p:cNvGrpSpPr/>
          <p:nvPr/>
        </p:nvGrpSpPr>
        <p:grpSpPr>
          <a:xfrm>
            <a:off x="5315906" y="5627210"/>
            <a:ext cx="492443" cy="461665"/>
            <a:chOff x="7543100" y="2625600"/>
            <a:chExt cx="492443" cy="461665"/>
          </a:xfrm>
        </p:grpSpPr>
        <p:sp>
          <p:nvSpPr>
            <p:cNvPr id="87" name="円/楕円 86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88" name="正方形/長方形 87"/>
            <p:cNvSpPr/>
            <p:nvPr/>
          </p:nvSpPr>
          <p:spPr>
            <a:xfrm>
              <a:off x="7543100" y="262560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90" name="テキスト ボックス 89"/>
          <p:cNvSpPr txBox="1"/>
          <p:nvPr/>
        </p:nvSpPr>
        <p:spPr>
          <a:xfrm>
            <a:off x="7358316" y="4485437"/>
            <a:ext cx="1440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ログイン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認証完了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Safari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へ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戻る</a:t>
            </a:r>
          </a:p>
        </p:txBody>
      </p:sp>
    </p:spTree>
    <p:extLst>
      <p:ext uri="{BB962C8B-B14F-4D97-AF65-F5344CB8AC3E}">
        <p14:creationId xmlns:p14="http://schemas.microsoft.com/office/powerpoint/2010/main" val="15390923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図 3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713" y="5515342"/>
            <a:ext cx="1706400" cy="56789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5" name="図 3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22713" y="2027268"/>
            <a:ext cx="1706400" cy="363905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692A2D0C-4C46-468C-B961-944BC5557222}"/>
              </a:ext>
            </a:extLst>
          </p:cNvPr>
          <p:cNvSpPr txBox="1"/>
          <p:nvPr/>
        </p:nvSpPr>
        <p:spPr>
          <a:xfrm>
            <a:off x="1916108" y="4111880"/>
            <a:ext cx="44161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sz="2400" b="1" u="sng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STEP</a:t>
            </a:r>
            <a:r>
              <a:rPr lang="ja-JP" altLang="en-US" sz="2400" b="1" u="sng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４</a:t>
            </a:r>
            <a:r>
              <a:rPr lang="ja-JP" altLang="en-US" sz="2400" b="1" u="sng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送信結果を確認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送信</a:t>
            </a:r>
            <a:r>
              <a:rPr lang="ja-JP" altLang="en-US" b="1" spc="-5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後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「送信結果の確認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の画面で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スワイプで移動して申告内容を確認し、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</p:txBody>
      </p:sp>
      <p:pic>
        <p:nvPicPr>
          <p:cNvPr id="34" name="図 3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5372" y="1999207"/>
            <a:ext cx="1620000" cy="214099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申告書データの送信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41772"/>
            <a:ext cx="7461188" cy="675920"/>
          </a:xfrm>
        </p:spPr>
        <p:txBody>
          <a:bodyPr>
            <a:noAutofit/>
          </a:bodyPr>
          <a:lstStyle/>
          <a:p>
            <a:pPr indent="88900"/>
            <a:r>
              <a:rPr lang="en-US" altLang="ja-JP" u="sng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STEP</a:t>
            </a:r>
            <a:r>
              <a:rPr lang="ja-JP" altLang="en-US" u="sng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３ </a:t>
            </a:r>
            <a:r>
              <a:rPr lang="ja-JP" altLang="en-US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電子署名を行った申告書データを送信する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05222" y="1950769"/>
            <a:ext cx="28217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「データの送信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画面で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「送信する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</a:t>
            </a:r>
          </a:p>
        </p:txBody>
      </p:sp>
      <p:sp>
        <p:nvSpPr>
          <p:cNvPr id="18" name="正方形/長方形 17"/>
          <p:cNvSpPr/>
          <p:nvPr/>
        </p:nvSpPr>
        <p:spPr>
          <a:xfrm>
            <a:off x="3654419" y="3825112"/>
            <a:ext cx="1547904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19" name="図形グループ 18"/>
          <p:cNvGrpSpPr/>
          <p:nvPr/>
        </p:nvGrpSpPr>
        <p:grpSpPr>
          <a:xfrm>
            <a:off x="5090592" y="3433543"/>
            <a:ext cx="492443" cy="461665"/>
            <a:chOff x="7539909" y="2625024"/>
            <a:chExt cx="492443" cy="461665"/>
          </a:xfrm>
        </p:grpSpPr>
        <p:sp>
          <p:nvSpPr>
            <p:cNvPr id="20" name="円/楕円 19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1" name="正方形/長方形 20"/>
            <p:cNvSpPr/>
            <p:nvPr/>
          </p:nvSpPr>
          <p:spPr>
            <a:xfrm>
              <a:off x="7539909" y="2625024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22" name="図形グループ 21"/>
          <p:cNvGrpSpPr/>
          <p:nvPr/>
        </p:nvGrpSpPr>
        <p:grpSpPr>
          <a:xfrm>
            <a:off x="5438255" y="2733003"/>
            <a:ext cx="720000" cy="691832"/>
            <a:chOff x="2743754" y="4622188"/>
            <a:chExt cx="720000" cy="691832"/>
          </a:xfrm>
        </p:grpSpPr>
        <p:cxnSp>
          <p:nvCxnSpPr>
            <p:cNvPr id="23" name="直線コネクタ 22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直線コネクタ 23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直線コネクタ 24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正方形/長方形 25"/>
          <p:cNvSpPr/>
          <p:nvPr/>
        </p:nvSpPr>
        <p:spPr>
          <a:xfrm>
            <a:off x="6372225" y="5778686"/>
            <a:ext cx="1608252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8" name="図形グループ 27"/>
          <p:cNvGrpSpPr/>
          <p:nvPr/>
        </p:nvGrpSpPr>
        <p:grpSpPr>
          <a:xfrm>
            <a:off x="7987279" y="5666659"/>
            <a:ext cx="492444" cy="461665"/>
            <a:chOff x="7516280" y="2673548"/>
            <a:chExt cx="492444" cy="461665"/>
          </a:xfrm>
        </p:grpSpPr>
        <p:sp>
          <p:nvSpPr>
            <p:cNvPr id="29" name="円/楕円 2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7516280" y="2673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3" name="Title 1">
            <a:extLst>
              <a:ext uri="{FF2B5EF4-FFF2-40B4-BE49-F238E27FC236}">
                <a16:creationId xmlns:a16="http://schemas.microsoft.com/office/drawing/2014/main" id="{043DDD60-A9F8-4344-A326-D7EFE5B773D7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3-I</a:t>
            </a:r>
          </a:p>
        </p:txBody>
      </p:sp>
      <p:pic>
        <p:nvPicPr>
          <p:cNvPr id="37" name="図 36" descr="N:\98_各人別（作業）ﾌｫﾙﾀﾞ\03_分析官\平成25事務年度\00_ＰＣ交換のため退避\ませ\ませ退避\なみ.gif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22713" y="5488027"/>
            <a:ext cx="1699597" cy="433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2053078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図 30"/>
          <p:cNvPicPr>
            <a:picLocks noChangeAspect="1"/>
          </p:cNvPicPr>
          <p:nvPr/>
        </p:nvPicPr>
        <p:blipFill rotWithShape="1">
          <a:blip r:embed="rId3"/>
          <a:srcRect b="6894"/>
          <a:stretch/>
        </p:blipFill>
        <p:spPr>
          <a:xfrm>
            <a:off x="7194771" y="3206477"/>
            <a:ext cx="1587600" cy="283872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77395" y="1998628"/>
            <a:ext cx="1616400" cy="29570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4" name="図 2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35956" y="4185413"/>
            <a:ext cx="1742400" cy="129802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申告書のデータを印刷して保存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3-J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11853"/>
            <a:ext cx="8280000" cy="675920"/>
          </a:xfrm>
        </p:spPr>
        <p:txBody>
          <a:bodyPr>
            <a:noAutofit/>
          </a:bodyPr>
          <a:lstStyle/>
          <a:p>
            <a:pPr indent="88900"/>
            <a:r>
              <a:rPr lang="en-US" altLang="ja-JP" u="sng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STEP</a:t>
            </a:r>
            <a:r>
              <a:rPr lang="ja-JP" altLang="en-US" u="sng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５</a:t>
            </a:r>
            <a:r>
              <a:rPr lang="ja-JP" altLang="en-US" u="sng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送信票兼送付書等印刷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51128" y="1749813"/>
            <a:ext cx="3373357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帳票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表示・印刷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「帳票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が表示されます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のでスワイプで確認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シェアボタンをダブルタップ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プリント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をダブルタップ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オプション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でプリンタ・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部数を選択しプリントを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ダブルタップして印刷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ブック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や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｢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ファイル</a:t>
            </a:r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｣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など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任意の保存先を選択して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ダブルタップ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「次へ」をダブルタップ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35" name="正方形/長方形 34"/>
          <p:cNvSpPr/>
          <p:nvPr/>
        </p:nvSpPr>
        <p:spPr>
          <a:xfrm>
            <a:off x="3672896" y="4293895"/>
            <a:ext cx="1678518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3672896" y="4833812"/>
            <a:ext cx="1678518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C2E9EB48-57D6-44F2-8810-A6E9601B05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75511" y="1983308"/>
            <a:ext cx="1586929" cy="1138932"/>
          </a:xfrm>
          <a:prstGeom prst="rect">
            <a:avLst/>
          </a:prstGeom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244" y="2011639"/>
            <a:ext cx="1742400" cy="220210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6" name="図 25" descr="N:\98_各人別（作業）ﾌｫﾙﾀﾞ\03_分析官\平成25事務年度\00_ＰＣ交換のため退避\ませ\ませ退避\なみ.gif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611167" y="4015484"/>
            <a:ext cx="1736835" cy="357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正方形/長方形 28"/>
          <p:cNvSpPr/>
          <p:nvPr/>
        </p:nvSpPr>
        <p:spPr>
          <a:xfrm>
            <a:off x="6189884" y="4738823"/>
            <a:ext cx="201635" cy="2038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3" name="正方形/長方形 32"/>
          <p:cNvSpPr/>
          <p:nvPr/>
        </p:nvSpPr>
        <p:spPr>
          <a:xfrm>
            <a:off x="7273428" y="5425830"/>
            <a:ext cx="1489012" cy="2026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40" name="図 39"/>
          <p:cNvPicPr>
            <a:picLocks noChangeAspect="1"/>
          </p:cNvPicPr>
          <p:nvPr/>
        </p:nvPicPr>
        <p:blipFill rotWithShape="1">
          <a:blip r:embed="rId3"/>
          <a:srcRect t="70710"/>
          <a:stretch/>
        </p:blipFill>
        <p:spPr>
          <a:xfrm>
            <a:off x="5494721" y="5152181"/>
            <a:ext cx="1587600" cy="89301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41" name="正方形/長方形 40"/>
          <p:cNvSpPr/>
          <p:nvPr/>
        </p:nvSpPr>
        <p:spPr>
          <a:xfrm>
            <a:off x="5549834" y="5620655"/>
            <a:ext cx="1489012" cy="20262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2" name="正方形/長方形 41"/>
          <p:cNvSpPr/>
          <p:nvPr/>
        </p:nvSpPr>
        <p:spPr>
          <a:xfrm>
            <a:off x="7960360" y="3631603"/>
            <a:ext cx="339464" cy="3688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6" name="図形グループ 36">
            <a:extLst>
              <a:ext uri="{FF2B5EF4-FFF2-40B4-BE49-F238E27FC236}">
                <a16:creationId xmlns:a16="http://schemas.microsoft.com/office/drawing/2014/main" id="{096F0EEA-A24B-9DFF-80A5-4191D8954119}"/>
              </a:ext>
            </a:extLst>
          </p:cNvPr>
          <p:cNvGrpSpPr/>
          <p:nvPr/>
        </p:nvGrpSpPr>
        <p:grpSpPr>
          <a:xfrm>
            <a:off x="5772844" y="2778478"/>
            <a:ext cx="492444" cy="461665"/>
            <a:chOff x="7516280" y="2595750"/>
            <a:chExt cx="492444" cy="461665"/>
          </a:xfrm>
        </p:grpSpPr>
        <p:sp>
          <p:nvSpPr>
            <p:cNvPr id="37" name="円/楕円 52">
              <a:extLst>
                <a:ext uri="{FF2B5EF4-FFF2-40B4-BE49-F238E27FC236}">
                  <a16:creationId xmlns:a16="http://schemas.microsoft.com/office/drawing/2014/main" id="{7B2F41BE-14C2-5CA6-2D46-9A6719618F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8" name="正方形/長方形 37">
              <a:extLst>
                <a:ext uri="{FF2B5EF4-FFF2-40B4-BE49-F238E27FC236}">
                  <a16:creationId xmlns:a16="http://schemas.microsoft.com/office/drawing/2014/main" id="{E163B77F-C4EF-5DEF-6B02-B52737BEE626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39" name="図形グループ 36">
            <a:extLst>
              <a:ext uri="{FF2B5EF4-FFF2-40B4-BE49-F238E27FC236}">
                <a16:creationId xmlns:a16="http://schemas.microsoft.com/office/drawing/2014/main" id="{2809603B-9DE5-4336-E4B6-B4FE0EBC7730}"/>
              </a:ext>
            </a:extLst>
          </p:cNvPr>
          <p:cNvGrpSpPr/>
          <p:nvPr/>
        </p:nvGrpSpPr>
        <p:grpSpPr>
          <a:xfrm>
            <a:off x="5072240" y="4016028"/>
            <a:ext cx="492444" cy="461665"/>
            <a:chOff x="7516280" y="2595750"/>
            <a:chExt cx="492444" cy="461665"/>
          </a:xfrm>
        </p:grpSpPr>
        <p:sp>
          <p:nvSpPr>
            <p:cNvPr id="46" name="円/楕円 52">
              <a:extLst>
                <a:ext uri="{FF2B5EF4-FFF2-40B4-BE49-F238E27FC236}">
                  <a16:creationId xmlns:a16="http://schemas.microsoft.com/office/drawing/2014/main" id="{9F91448A-B98F-DB7B-E561-2CBBAD38501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7" name="正方形/長方形 46">
              <a:extLst>
                <a:ext uri="{FF2B5EF4-FFF2-40B4-BE49-F238E27FC236}">
                  <a16:creationId xmlns:a16="http://schemas.microsoft.com/office/drawing/2014/main" id="{12F1D28F-EE38-BFA4-D6DA-A507670DC35E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48" name="図形グループ 36">
            <a:extLst>
              <a:ext uri="{FF2B5EF4-FFF2-40B4-BE49-F238E27FC236}">
                <a16:creationId xmlns:a16="http://schemas.microsoft.com/office/drawing/2014/main" id="{9BB016CC-97BC-E45A-E819-F1ADAC8859BF}"/>
              </a:ext>
            </a:extLst>
          </p:cNvPr>
          <p:cNvGrpSpPr/>
          <p:nvPr/>
        </p:nvGrpSpPr>
        <p:grpSpPr>
          <a:xfrm>
            <a:off x="5086177" y="4590096"/>
            <a:ext cx="492444" cy="461665"/>
            <a:chOff x="7516280" y="2613506"/>
            <a:chExt cx="492444" cy="461665"/>
          </a:xfrm>
        </p:grpSpPr>
        <p:sp>
          <p:nvSpPr>
            <p:cNvPr id="49" name="円/楕円 52">
              <a:extLst>
                <a:ext uri="{FF2B5EF4-FFF2-40B4-BE49-F238E27FC236}">
                  <a16:creationId xmlns:a16="http://schemas.microsoft.com/office/drawing/2014/main" id="{EBE36284-0E56-F6A0-9809-37BD167A6D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0" name="正方形/長方形 49">
              <a:extLst>
                <a:ext uri="{FF2B5EF4-FFF2-40B4-BE49-F238E27FC236}">
                  <a16:creationId xmlns:a16="http://schemas.microsoft.com/office/drawing/2014/main" id="{06D0C3A0-A63C-4644-8952-098ADE62752E}"/>
                </a:ext>
              </a:extLst>
            </p:cNvPr>
            <p:cNvSpPr/>
            <p:nvPr/>
          </p:nvSpPr>
          <p:spPr>
            <a:xfrm>
              <a:off x="7516280" y="2613506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4" name="図形グループ 36">
            <a:extLst>
              <a:ext uri="{FF2B5EF4-FFF2-40B4-BE49-F238E27FC236}">
                <a16:creationId xmlns:a16="http://schemas.microsoft.com/office/drawing/2014/main" id="{EF80A945-EF59-3845-C552-5ACCD4B017A8}"/>
              </a:ext>
            </a:extLst>
          </p:cNvPr>
          <p:cNvGrpSpPr/>
          <p:nvPr/>
        </p:nvGrpSpPr>
        <p:grpSpPr>
          <a:xfrm>
            <a:off x="7771712" y="4609916"/>
            <a:ext cx="492444" cy="461665"/>
            <a:chOff x="7516280" y="2595750"/>
            <a:chExt cx="492444" cy="461665"/>
          </a:xfrm>
        </p:grpSpPr>
        <p:sp>
          <p:nvSpPr>
            <p:cNvPr id="55" name="円/楕円 52">
              <a:extLst>
                <a:ext uri="{FF2B5EF4-FFF2-40B4-BE49-F238E27FC236}">
                  <a16:creationId xmlns:a16="http://schemas.microsoft.com/office/drawing/2014/main" id="{3E2E0A12-0055-C023-21D6-475C50812C8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6" name="正方形/長方形 55">
              <a:extLst>
                <a:ext uri="{FF2B5EF4-FFF2-40B4-BE49-F238E27FC236}">
                  <a16:creationId xmlns:a16="http://schemas.microsoft.com/office/drawing/2014/main" id="{F97497A8-4F79-3B53-7CE2-9A99345A431F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7" name="図形グループ 36">
            <a:extLst>
              <a:ext uri="{FF2B5EF4-FFF2-40B4-BE49-F238E27FC236}">
                <a16:creationId xmlns:a16="http://schemas.microsoft.com/office/drawing/2014/main" id="{A91A3BC3-294B-5B1E-CCA8-59F89AD71FCD}"/>
              </a:ext>
            </a:extLst>
          </p:cNvPr>
          <p:cNvGrpSpPr/>
          <p:nvPr/>
        </p:nvGrpSpPr>
        <p:grpSpPr>
          <a:xfrm>
            <a:off x="5829047" y="4479724"/>
            <a:ext cx="492444" cy="461665"/>
            <a:chOff x="7516280" y="2595750"/>
            <a:chExt cx="492444" cy="461665"/>
          </a:xfrm>
        </p:grpSpPr>
        <p:sp>
          <p:nvSpPr>
            <p:cNvPr id="59" name="円/楕円 52">
              <a:extLst>
                <a:ext uri="{FF2B5EF4-FFF2-40B4-BE49-F238E27FC236}">
                  <a16:creationId xmlns:a16="http://schemas.microsoft.com/office/drawing/2014/main" id="{6A78C19C-8069-6FFD-2A80-E58AD3C1D53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1" name="正方形/長方形 60">
              <a:extLst>
                <a:ext uri="{FF2B5EF4-FFF2-40B4-BE49-F238E27FC236}">
                  <a16:creationId xmlns:a16="http://schemas.microsoft.com/office/drawing/2014/main" id="{F79657C2-C056-C62F-DD58-18ECCB8A3D10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62" name="図形グループ 36">
            <a:extLst>
              <a:ext uri="{FF2B5EF4-FFF2-40B4-BE49-F238E27FC236}">
                <a16:creationId xmlns:a16="http://schemas.microsoft.com/office/drawing/2014/main" id="{5F250BD9-388A-1B91-DF60-95A6C33ED722}"/>
              </a:ext>
            </a:extLst>
          </p:cNvPr>
          <p:cNvGrpSpPr/>
          <p:nvPr/>
        </p:nvGrpSpPr>
        <p:grpSpPr>
          <a:xfrm>
            <a:off x="5224605" y="5409870"/>
            <a:ext cx="492444" cy="461665"/>
            <a:chOff x="7516280" y="2595750"/>
            <a:chExt cx="492444" cy="461665"/>
          </a:xfrm>
        </p:grpSpPr>
        <p:sp>
          <p:nvSpPr>
            <p:cNvPr id="64" name="円/楕円 52">
              <a:extLst>
                <a:ext uri="{FF2B5EF4-FFF2-40B4-BE49-F238E27FC236}">
                  <a16:creationId xmlns:a16="http://schemas.microsoft.com/office/drawing/2014/main" id="{51DE9E6D-0733-124E-B65E-03CD41C8F67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5" name="正方形/長方形 64">
              <a:extLst>
                <a:ext uri="{FF2B5EF4-FFF2-40B4-BE49-F238E27FC236}">
                  <a16:creationId xmlns:a16="http://schemas.microsoft.com/office/drawing/2014/main" id="{8F086896-6E53-8C6D-CDE4-BBD5160A472D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66" name="図形グループ 36">
            <a:extLst>
              <a:ext uri="{FF2B5EF4-FFF2-40B4-BE49-F238E27FC236}">
                <a16:creationId xmlns:a16="http://schemas.microsoft.com/office/drawing/2014/main" id="{666E2E9A-E91C-1724-0C6E-33679F04816F}"/>
              </a:ext>
            </a:extLst>
          </p:cNvPr>
          <p:cNvGrpSpPr/>
          <p:nvPr/>
        </p:nvGrpSpPr>
        <p:grpSpPr>
          <a:xfrm>
            <a:off x="7552726" y="2301417"/>
            <a:ext cx="492444" cy="461665"/>
            <a:chOff x="7516280" y="2595750"/>
            <a:chExt cx="492444" cy="461665"/>
          </a:xfrm>
        </p:grpSpPr>
        <p:sp>
          <p:nvSpPr>
            <p:cNvPr id="67" name="円/楕円 52">
              <a:extLst>
                <a:ext uri="{FF2B5EF4-FFF2-40B4-BE49-F238E27FC236}">
                  <a16:creationId xmlns:a16="http://schemas.microsoft.com/office/drawing/2014/main" id="{E7181A10-688E-A4D1-6FC9-E017876A148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8" name="正方形/長方形 67">
              <a:extLst>
                <a:ext uri="{FF2B5EF4-FFF2-40B4-BE49-F238E27FC236}">
                  <a16:creationId xmlns:a16="http://schemas.microsoft.com/office/drawing/2014/main" id="{93F06A58-FA60-C702-23BC-B96E5F0A751A}"/>
                </a:ext>
              </a:extLst>
            </p:cNvPr>
            <p:cNvSpPr/>
            <p:nvPr/>
          </p:nvSpPr>
          <p:spPr>
            <a:xfrm>
              <a:off x="7516280" y="2595750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3919818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図 1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846" y="5128345"/>
            <a:ext cx="1242000" cy="1134533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5" name="図 1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05023" y="2358190"/>
            <a:ext cx="1288800" cy="18328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6" name="図 1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88893" y="1715952"/>
            <a:ext cx="1288800" cy="41910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3" name="図 1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74953" y="1967625"/>
            <a:ext cx="1242000" cy="312253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92" name="図 91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49107" y="1967624"/>
            <a:ext cx="1202400" cy="769226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66" name="図 65"/>
          <p:cNvPicPr>
            <a:picLocks noChangeAspect="1"/>
          </p:cNvPicPr>
          <p:nvPr/>
        </p:nvPicPr>
        <p:blipFill rotWithShape="1">
          <a:blip r:embed="rId8"/>
          <a:srcRect t="11776" b="62985"/>
          <a:stretch/>
        </p:blipFill>
        <p:spPr>
          <a:xfrm>
            <a:off x="4349107" y="2781255"/>
            <a:ext cx="1202400" cy="1130345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pic>
        <p:nvPicPr>
          <p:cNvPr id="111" name="図 110"/>
          <p:cNvPicPr>
            <a:picLocks noChangeAspect="1"/>
          </p:cNvPicPr>
          <p:nvPr/>
        </p:nvPicPr>
        <p:blipFill rotWithShape="1">
          <a:blip r:embed="rId8"/>
          <a:srcRect t="72624" b="5257"/>
          <a:stretch/>
        </p:blipFill>
        <p:spPr>
          <a:xfrm>
            <a:off x="4347847" y="3937368"/>
            <a:ext cx="1202400" cy="990600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申告書のデータを印刷して保存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362650"/>
            <a:ext cx="8280000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作成した申告書のデータを保存する方法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90938" y="1734947"/>
            <a:ext cx="3913111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スワイプで移動し「入力データの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保存」をダブルタップ　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「入力データをダウンロード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する」をダブルタップ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開かれたダイヤログボックスの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「ダウンロード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　</a:t>
            </a: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ダウンロードしたファイルを確認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するには「↓」のアイコンを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ダブルタップ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ダウンロードのマイファイル・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 </a:t>
            </a:r>
            <a:r>
              <a:rPr lang="ja-JP" altLang="en-US" b="1" spc="-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タブで確認　</a:t>
            </a:r>
            <a:endParaRPr lang="en-US" altLang="ja-JP" b="1" spc="-1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「完了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「戻る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❽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「終了</a:t>
            </a:r>
            <a:r>
              <a:rPr lang="ja-JP" altLang="en-US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</p:txBody>
      </p:sp>
      <p:sp>
        <p:nvSpPr>
          <p:cNvPr id="151" name="正方形/長方形 150"/>
          <p:cNvSpPr/>
          <p:nvPr/>
        </p:nvSpPr>
        <p:spPr>
          <a:xfrm>
            <a:off x="4255529" y="2716336"/>
            <a:ext cx="73595" cy="1522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7" name="正方形/長方形 56"/>
          <p:cNvSpPr/>
          <p:nvPr/>
        </p:nvSpPr>
        <p:spPr>
          <a:xfrm>
            <a:off x="4358414" y="3561318"/>
            <a:ext cx="1191833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8" name="正方形/長方形 57"/>
          <p:cNvSpPr/>
          <p:nvPr/>
        </p:nvSpPr>
        <p:spPr>
          <a:xfrm>
            <a:off x="4365322" y="4660951"/>
            <a:ext cx="1165528" cy="252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7" name="正方形/長方形 76"/>
          <p:cNvSpPr/>
          <p:nvPr/>
        </p:nvSpPr>
        <p:spPr>
          <a:xfrm>
            <a:off x="5789675" y="4749869"/>
            <a:ext cx="1206438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78" name="図形グループ 77"/>
          <p:cNvGrpSpPr/>
          <p:nvPr/>
        </p:nvGrpSpPr>
        <p:grpSpPr>
          <a:xfrm>
            <a:off x="5515671" y="4479128"/>
            <a:ext cx="492443" cy="461665"/>
            <a:chOff x="7530191" y="2631156"/>
            <a:chExt cx="492443" cy="461665"/>
          </a:xfrm>
        </p:grpSpPr>
        <p:sp>
          <p:nvSpPr>
            <p:cNvPr id="79" name="円/楕円 7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80" name="正方形/長方形 79"/>
            <p:cNvSpPr/>
            <p:nvPr/>
          </p:nvSpPr>
          <p:spPr>
            <a:xfrm>
              <a:off x="7530191" y="263115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93" name="正方形/長方形 92"/>
          <p:cNvSpPr/>
          <p:nvPr/>
        </p:nvSpPr>
        <p:spPr>
          <a:xfrm>
            <a:off x="5813337" y="5963174"/>
            <a:ext cx="1176629" cy="26514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94" name="図形グループ 93"/>
          <p:cNvGrpSpPr/>
          <p:nvPr/>
        </p:nvGrpSpPr>
        <p:grpSpPr>
          <a:xfrm>
            <a:off x="5507926" y="5568394"/>
            <a:ext cx="492443" cy="461665"/>
            <a:chOff x="7527514" y="2620450"/>
            <a:chExt cx="492443" cy="461665"/>
          </a:xfrm>
        </p:grpSpPr>
        <p:sp>
          <p:nvSpPr>
            <p:cNvPr id="95" name="円/楕円 9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96" name="正方形/長方形 95"/>
            <p:cNvSpPr/>
            <p:nvPr/>
          </p:nvSpPr>
          <p:spPr>
            <a:xfrm>
              <a:off x="7527514" y="2620450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99" name="円/楕円 98"/>
          <p:cNvSpPr>
            <a:spLocks noChangeAspect="1"/>
          </p:cNvSpPr>
          <p:nvPr/>
        </p:nvSpPr>
        <p:spPr>
          <a:xfrm>
            <a:off x="7298603" y="4940793"/>
            <a:ext cx="270000" cy="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E90D6F44-5A29-4CE6-BBA6-662437AE1A65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048" t="482" r="1850" b="11828"/>
          <a:stretch/>
        </p:blipFill>
        <p:spPr>
          <a:xfrm>
            <a:off x="7324725" y="4476478"/>
            <a:ext cx="1250950" cy="144331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grpSp>
        <p:nvGrpSpPr>
          <p:cNvPr id="41" name="図形グループ 81">
            <a:extLst>
              <a:ext uri="{FF2B5EF4-FFF2-40B4-BE49-F238E27FC236}">
                <a16:creationId xmlns:a16="http://schemas.microsoft.com/office/drawing/2014/main" id="{0965DFB0-3079-4C4C-9C9A-F4831F49C8E9}"/>
              </a:ext>
            </a:extLst>
          </p:cNvPr>
          <p:cNvGrpSpPr/>
          <p:nvPr/>
        </p:nvGrpSpPr>
        <p:grpSpPr>
          <a:xfrm>
            <a:off x="7981854" y="1336225"/>
            <a:ext cx="492443" cy="461665"/>
            <a:chOff x="7523417" y="2663769"/>
            <a:chExt cx="492443" cy="461665"/>
          </a:xfrm>
        </p:grpSpPr>
        <p:sp>
          <p:nvSpPr>
            <p:cNvPr id="42" name="円/楕円 82">
              <a:extLst>
                <a:ext uri="{FF2B5EF4-FFF2-40B4-BE49-F238E27FC236}">
                  <a16:creationId xmlns:a16="http://schemas.microsoft.com/office/drawing/2014/main" id="{318E6174-97A9-4F55-B3F6-183F46E6267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3" name="正方形/長方形 42">
              <a:extLst>
                <a:ext uri="{FF2B5EF4-FFF2-40B4-BE49-F238E27FC236}">
                  <a16:creationId xmlns:a16="http://schemas.microsoft.com/office/drawing/2014/main" id="{879E5C5A-49F3-404B-9479-715EB0800FBE}"/>
                </a:ext>
              </a:extLst>
            </p:cNvPr>
            <p:cNvSpPr/>
            <p:nvPr/>
          </p:nvSpPr>
          <p:spPr>
            <a:xfrm>
              <a:off x="7523417" y="266376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47" name="図形グループ 97">
            <a:extLst>
              <a:ext uri="{FF2B5EF4-FFF2-40B4-BE49-F238E27FC236}">
                <a16:creationId xmlns:a16="http://schemas.microsoft.com/office/drawing/2014/main" id="{982AA486-D19E-4986-B281-BF61818D7C8B}"/>
              </a:ext>
            </a:extLst>
          </p:cNvPr>
          <p:cNvGrpSpPr/>
          <p:nvPr/>
        </p:nvGrpSpPr>
        <p:grpSpPr>
          <a:xfrm>
            <a:off x="7033081" y="2489024"/>
            <a:ext cx="492443" cy="461665"/>
            <a:chOff x="7529906" y="2626816"/>
            <a:chExt cx="492443" cy="461665"/>
          </a:xfrm>
        </p:grpSpPr>
        <p:sp>
          <p:nvSpPr>
            <p:cNvPr id="48" name="円/楕円 98">
              <a:extLst>
                <a:ext uri="{FF2B5EF4-FFF2-40B4-BE49-F238E27FC236}">
                  <a16:creationId xmlns:a16="http://schemas.microsoft.com/office/drawing/2014/main" id="{D1896F09-CCAF-4B0A-86C5-9A08436AD57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9" name="正方形/長方形 48">
              <a:extLst>
                <a:ext uri="{FF2B5EF4-FFF2-40B4-BE49-F238E27FC236}">
                  <a16:creationId xmlns:a16="http://schemas.microsoft.com/office/drawing/2014/main" id="{1148F98A-2144-4A50-BAE4-87D027D62D55}"/>
                </a:ext>
              </a:extLst>
            </p:cNvPr>
            <p:cNvSpPr/>
            <p:nvPr/>
          </p:nvSpPr>
          <p:spPr>
            <a:xfrm>
              <a:off x="7529906" y="262681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1" name="図形グループ 101">
            <a:extLst>
              <a:ext uri="{FF2B5EF4-FFF2-40B4-BE49-F238E27FC236}">
                <a16:creationId xmlns:a16="http://schemas.microsoft.com/office/drawing/2014/main" id="{89D6C121-FFB8-46E2-9B2F-B8207C609FAC}"/>
              </a:ext>
            </a:extLst>
          </p:cNvPr>
          <p:cNvGrpSpPr/>
          <p:nvPr/>
        </p:nvGrpSpPr>
        <p:grpSpPr>
          <a:xfrm>
            <a:off x="7027233" y="4160762"/>
            <a:ext cx="492443" cy="461665"/>
            <a:chOff x="7516281" y="2661711"/>
            <a:chExt cx="492443" cy="461665"/>
          </a:xfrm>
        </p:grpSpPr>
        <p:sp>
          <p:nvSpPr>
            <p:cNvPr id="52" name="円/楕円 102">
              <a:extLst>
                <a:ext uri="{FF2B5EF4-FFF2-40B4-BE49-F238E27FC236}">
                  <a16:creationId xmlns:a16="http://schemas.microsoft.com/office/drawing/2014/main" id="{40EF27C0-C79D-4C56-B53A-2AE3843E1D3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3" name="正方形/長方形 52">
              <a:extLst>
                <a:ext uri="{FF2B5EF4-FFF2-40B4-BE49-F238E27FC236}">
                  <a16:creationId xmlns:a16="http://schemas.microsoft.com/office/drawing/2014/main" id="{4582DFAF-D380-471E-982E-DB891E64F9C2}"/>
                </a:ext>
              </a:extLst>
            </p:cNvPr>
            <p:cNvSpPr/>
            <p:nvPr/>
          </p:nvSpPr>
          <p:spPr>
            <a:xfrm>
              <a:off x="7516281" y="266171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4" name="Title 1">
            <a:extLst>
              <a:ext uri="{FF2B5EF4-FFF2-40B4-BE49-F238E27FC236}">
                <a16:creationId xmlns:a16="http://schemas.microsoft.com/office/drawing/2014/main" id="{55B0B2CA-9125-41E5-90D9-6851E8248265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3-J</a:t>
            </a:r>
          </a:p>
        </p:txBody>
      </p:sp>
      <p:cxnSp>
        <p:nvCxnSpPr>
          <p:cNvPr id="56" name="カギ線コネクタ 55"/>
          <p:cNvCxnSpPr/>
          <p:nvPr/>
        </p:nvCxnSpPr>
        <p:spPr>
          <a:xfrm rot="5400000" flipH="1" flipV="1">
            <a:off x="5698232" y="3297796"/>
            <a:ext cx="2936802" cy="219192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線矢印コネクタ 59"/>
          <p:cNvCxnSpPr/>
          <p:nvPr/>
        </p:nvCxnSpPr>
        <p:spPr>
          <a:xfrm>
            <a:off x="7873205" y="2111949"/>
            <a:ext cx="0" cy="252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>
            <a:off x="7933293" y="4227498"/>
            <a:ext cx="0" cy="25200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カギ線コネクタ 61"/>
          <p:cNvCxnSpPr/>
          <p:nvPr/>
        </p:nvCxnSpPr>
        <p:spPr>
          <a:xfrm rot="10800000">
            <a:off x="4874486" y="4953736"/>
            <a:ext cx="936000" cy="1152000"/>
          </a:xfrm>
          <a:prstGeom prst="bentConnector2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カギ線コネクタ 62"/>
          <p:cNvCxnSpPr/>
          <p:nvPr/>
        </p:nvCxnSpPr>
        <p:spPr>
          <a:xfrm rot="10800000" flipV="1">
            <a:off x="7037603" y="6112907"/>
            <a:ext cx="923940" cy="1"/>
          </a:xfrm>
          <a:prstGeom prst="bentConnector3">
            <a:avLst>
              <a:gd name="adj1" fmla="val 50000"/>
            </a:avLst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図 96" descr="N:\98_各人別（作業）ﾌｫﾙﾀﾞ\03_分析官\平成25事務年度\00_ＰＣ交換のため退避\ませ\ませ退避\なみ.gif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26395" y="2657440"/>
            <a:ext cx="1248220" cy="24247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pic>
        <p:nvPicPr>
          <p:cNvPr id="112" name="図 111" descr="N:\98_各人別（作業）ﾌｫﾙﾀﾞ\03_分析官\平成25事務年度\00_ＰＣ交換のため退避\ませ\ませ退避\なみ.gif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325998" y="3838693"/>
            <a:ext cx="1255911" cy="242479"/>
          </a:xfrm>
          <a:prstGeom prst="rect">
            <a:avLst/>
          </a:prstGeom>
          <a:noFill/>
          <a:ln w="6350">
            <a:noFill/>
            <a:miter lim="800000"/>
            <a:headEnd/>
            <a:tailEnd/>
          </a:ln>
        </p:spPr>
      </p:pic>
      <p:cxnSp>
        <p:nvCxnSpPr>
          <p:cNvPr id="15" name="直線コネクタ 14"/>
          <p:cNvCxnSpPr>
            <a:stCxn id="57" idx="3"/>
          </p:cNvCxnSpPr>
          <p:nvPr/>
        </p:nvCxnSpPr>
        <p:spPr>
          <a:xfrm>
            <a:off x="5550247" y="3704702"/>
            <a:ext cx="94903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コネクタ 18"/>
          <p:cNvCxnSpPr/>
          <p:nvPr/>
        </p:nvCxnSpPr>
        <p:spPr>
          <a:xfrm flipV="1">
            <a:off x="5645150" y="2237948"/>
            <a:ext cx="0" cy="147600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矢印コネクタ 21"/>
          <p:cNvCxnSpPr/>
          <p:nvPr/>
        </p:nvCxnSpPr>
        <p:spPr>
          <a:xfrm>
            <a:off x="5638860" y="2242960"/>
            <a:ext cx="142191" cy="0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直線コネクタ 113"/>
          <p:cNvCxnSpPr/>
          <p:nvPr/>
        </p:nvCxnSpPr>
        <p:spPr>
          <a:xfrm>
            <a:off x="6989966" y="4875763"/>
            <a:ext cx="7453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8" name="図形グループ 48"/>
          <p:cNvGrpSpPr/>
          <p:nvPr/>
        </p:nvGrpSpPr>
        <p:grpSpPr>
          <a:xfrm>
            <a:off x="4074710" y="3263141"/>
            <a:ext cx="492443" cy="461665"/>
            <a:chOff x="7529305" y="2645136"/>
            <a:chExt cx="492443" cy="461665"/>
          </a:xfrm>
        </p:grpSpPr>
        <p:sp>
          <p:nvSpPr>
            <p:cNvPr id="119" name="円/楕円 11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0" name="正方形/長方形 119"/>
            <p:cNvSpPr/>
            <p:nvPr/>
          </p:nvSpPr>
          <p:spPr>
            <a:xfrm>
              <a:off x="7529305" y="264513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26" name="正方形/長方形 25"/>
          <p:cNvSpPr/>
          <p:nvPr/>
        </p:nvSpPr>
        <p:spPr>
          <a:xfrm>
            <a:off x="8085939" y="1955668"/>
            <a:ext cx="387173" cy="1253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21" name="正方形/長方形 120"/>
          <p:cNvSpPr/>
          <p:nvPr/>
        </p:nvSpPr>
        <p:spPr>
          <a:xfrm>
            <a:off x="8455848" y="2375541"/>
            <a:ext cx="121845" cy="1253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4" name="図形グループ 85">
            <a:extLst>
              <a:ext uri="{FF2B5EF4-FFF2-40B4-BE49-F238E27FC236}">
                <a16:creationId xmlns:a16="http://schemas.microsoft.com/office/drawing/2014/main" id="{DF4DBE5C-0A62-413F-90C8-C70DBA73C9CB}"/>
              </a:ext>
            </a:extLst>
          </p:cNvPr>
          <p:cNvGrpSpPr/>
          <p:nvPr/>
        </p:nvGrpSpPr>
        <p:grpSpPr>
          <a:xfrm>
            <a:off x="8463623" y="2195153"/>
            <a:ext cx="492443" cy="461665"/>
            <a:chOff x="7516281" y="2673548"/>
            <a:chExt cx="492443" cy="461665"/>
          </a:xfrm>
        </p:grpSpPr>
        <p:sp>
          <p:nvSpPr>
            <p:cNvPr id="45" name="円/楕円 86">
              <a:extLst>
                <a:ext uri="{FF2B5EF4-FFF2-40B4-BE49-F238E27FC236}">
                  <a16:creationId xmlns:a16="http://schemas.microsoft.com/office/drawing/2014/main" id="{0B5A3C7E-A207-401B-B54D-3F471AF690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6" name="正方形/長方形 45">
              <a:extLst>
                <a:ext uri="{FF2B5EF4-FFF2-40B4-BE49-F238E27FC236}">
                  <a16:creationId xmlns:a16="http://schemas.microsoft.com/office/drawing/2014/main" id="{3D53F80C-8197-4AD8-8D75-2D3940363EFD}"/>
                </a:ext>
              </a:extLst>
            </p:cNvPr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122" name="正方形/長方形 121"/>
          <p:cNvSpPr/>
          <p:nvPr/>
        </p:nvSpPr>
        <p:spPr>
          <a:xfrm>
            <a:off x="7418848" y="2679505"/>
            <a:ext cx="1085390" cy="220413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cxnSp>
        <p:nvCxnSpPr>
          <p:cNvPr id="35" name="直線コネクタ 34"/>
          <p:cNvCxnSpPr/>
          <p:nvPr/>
        </p:nvCxnSpPr>
        <p:spPr>
          <a:xfrm flipV="1">
            <a:off x="7954219" y="5929037"/>
            <a:ext cx="777" cy="193119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テキスト ボックス 35"/>
          <p:cNvSpPr txBox="1"/>
          <p:nvPr/>
        </p:nvSpPr>
        <p:spPr>
          <a:xfrm>
            <a:off x="7486898" y="5529159"/>
            <a:ext cx="800219" cy="18466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ja-JP" sz="600" b="1" dirty="0">
                <a:solidFill>
                  <a:srgbClr val="949494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R3syotoku_smart3</a:t>
            </a:r>
            <a:endParaRPr kumimoji="1" lang="ja-JP" altLang="en-US" sz="600" b="1" dirty="0">
              <a:solidFill>
                <a:srgbClr val="949494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7" name="テキスト ボックス 36"/>
          <p:cNvSpPr txBox="1"/>
          <p:nvPr/>
        </p:nvSpPr>
        <p:spPr>
          <a:xfrm>
            <a:off x="7582992" y="4484376"/>
            <a:ext cx="697627" cy="169277"/>
          </a:xfrm>
          <a:prstGeom prst="rect">
            <a:avLst/>
          </a:prstGeom>
          <a:solidFill>
            <a:srgbClr val="F8F7F7"/>
          </a:solidFill>
        </p:spPr>
        <p:txBody>
          <a:bodyPr wrap="none" rtlCol="0">
            <a:spAutoFit/>
          </a:bodyPr>
          <a:lstStyle/>
          <a:p>
            <a:r>
              <a:rPr kumimoji="1" lang="en-US" altLang="ja-JP" sz="5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R3syotoku_smart3</a:t>
            </a:r>
            <a:endParaRPr kumimoji="1" lang="ja-JP" altLang="en-US" sz="500" b="1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" name="図形グループ 77">
            <a:extLst>
              <a:ext uri="{FF2B5EF4-FFF2-40B4-BE49-F238E27FC236}">
                <a16:creationId xmlns:a16="http://schemas.microsoft.com/office/drawing/2014/main" id="{A839832A-3A18-3B4F-0191-FE7CB4BE4EA6}"/>
              </a:ext>
            </a:extLst>
          </p:cNvPr>
          <p:cNvGrpSpPr/>
          <p:nvPr/>
        </p:nvGrpSpPr>
        <p:grpSpPr>
          <a:xfrm>
            <a:off x="4021837" y="4372712"/>
            <a:ext cx="494046" cy="461665"/>
            <a:chOff x="7529389" y="2631156"/>
            <a:chExt cx="494046" cy="461665"/>
          </a:xfrm>
        </p:grpSpPr>
        <p:sp>
          <p:nvSpPr>
            <p:cNvPr id="5" name="円/楕円 78">
              <a:extLst>
                <a:ext uri="{FF2B5EF4-FFF2-40B4-BE49-F238E27FC236}">
                  <a16:creationId xmlns:a16="http://schemas.microsoft.com/office/drawing/2014/main" id="{4ECADCC1-EF85-C615-835B-378D1A9A2F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7" name="正方形/長方形 6">
              <a:extLst>
                <a:ext uri="{FF2B5EF4-FFF2-40B4-BE49-F238E27FC236}">
                  <a16:creationId xmlns:a16="http://schemas.microsoft.com/office/drawing/2014/main" id="{05919FC7-2B9F-DE6C-E626-6D057B375849}"/>
                </a:ext>
              </a:extLst>
            </p:cNvPr>
            <p:cNvSpPr/>
            <p:nvPr/>
          </p:nvSpPr>
          <p:spPr>
            <a:xfrm>
              <a:off x="7529389" y="2631156"/>
              <a:ext cx="494046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➑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26077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申告書のデータを印刷して保存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26092" y="1459133"/>
            <a:ext cx="8280000" cy="675920"/>
          </a:xfrm>
        </p:spPr>
        <p:txBody>
          <a:bodyPr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ダウンロードしたファイルの保存場所の確認方法</a:t>
            </a:r>
          </a:p>
        </p:txBody>
      </p:sp>
      <p:sp>
        <p:nvSpPr>
          <p:cNvPr id="43" name="円/楕円 42"/>
          <p:cNvSpPr>
            <a:spLocks noChangeAspect="1"/>
          </p:cNvSpPr>
          <p:nvPr/>
        </p:nvSpPr>
        <p:spPr>
          <a:xfrm>
            <a:off x="7505999" y="3191335"/>
            <a:ext cx="270000" cy="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id="{27A750FE-8DCE-4BCD-809E-81F60470C4A3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3-J</a:t>
            </a:r>
          </a:p>
        </p:txBody>
      </p:sp>
      <p:pic>
        <p:nvPicPr>
          <p:cNvPr id="22" name="図 21"/>
          <p:cNvPicPr>
            <a:picLocks noChangeAspect="1"/>
          </p:cNvPicPr>
          <p:nvPr/>
        </p:nvPicPr>
        <p:blipFill rotWithShape="1">
          <a:blip r:embed="rId3"/>
          <a:srcRect b="3217"/>
          <a:stretch/>
        </p:blipFill>
        <p:spPr>
          <a:xfrm>
            <a:off x="4276719" y="3048002"/>
            <a:ext cx="1800000" cy="2948041"/>
          </a:xfrm>
          <a:prstGeom prst="rect">
            <a:avLst/>
          </a:prstGeom>
          <a:ln w="6350">
            <a:solidFill>
              <a:schemeClr val="tx1">
                <a:lumMod val="85000"/>
                <a:lumOff val="15000"/>
              </a:schemeClr>
            </a:solidFill>
          </a:ln>
        </p:spPr>
      </p:pic>
      <p:pic>
        <p:nvPicPr>
          <p:cNvPr id="28" name="図 2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40999" y="3060873"/>
            <a:ext cx="1800000" cy="309466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9" name="図 2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351950" y="3083129"/>
            <a:ext cx="1174824" cy="136961"/>
          </a:xfrm>
          <a:prstGeom prst="rect">
            <a:avLst/>
          </a:prstGeom>
        </p:spPr>
      </p:pic>
      <p:sp>
        <p:nvSpPr>
          <p:cNvPr id="35" name="角丸四角形 34"/>
          <p:cNvSpPr/>
          <p:nvPr/>
        </p:nvSpPr>
        <p:spPr>
          <a:xfrm>
            <a:off x="6826842" y="3500830"/>
            <a:ext cx="525108" cy="800003"/>
          </a:xfrm>
          <a:prstGeom prst="roundRect">
            <a:avLst>
              <a:gd name="adj" fmla="val 11143"/>
            </a:avLst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0" name="正方形/長方形 39"/>
          <p:cNvSpPr/>
          <p:nvPr/>
        </p:nvSpPr>
        <p:spPr>
          <a:xfrm>
            <a:off x="5353493" y="5697660"/>
            <a:ext cx="482749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1" name="正方形/長方形 40"/>
          <p:cNvSpPr/>
          <p:nvPr/>
        </p:nvSpPr>
        <p:spPr>
          <a:xfrm>
            <a:off x="4286362" y="4864952"/>
            <a:ext cx="1191833" cy="28676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" name="正方形/長方形 2"/>
          <p:cNvSpPr/>
          <p:nvPr/>
        </p:nvSpPr>
        <p:spPr>
          <a:xfrm>
            <a:off x="4473223" y="2028526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ja-JP" altLang="en-US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" name="正方形/長方形 3"/>
          <p:cNvSpPr/>
          <p:nvPr/>
        </p:nvSpPr>
        <p:spPr>
          <a:xfrm>
            <a:off x="3838766" y="457545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grpSp>
        <p:nvGrpSpPr>
          <p:cNvPr id="45" name="グループ化 44"/>
          <p:cNvGrpSpPr>
            <a:grpSpLocks noChangeAspect="1"/>
          </p:cNvGrpSpPr>
          <p:nvPr/>
        </p:nvGrpSpPr>
        <p:grpSpPr>
          <a:xfrm>
            <a:off x="5006486" y="2032914"/>
            <a:ext cx="445943" cy="457277"/>
            <a:chOff x="4085161" y="6204702"/>
            <a:chExt cx="1512000" cy="1512000"/>
          </a:xfrm>
        </p:grpSpPr>
        <p:pic>
          <p:nvPicPr>
            <p:cNvPr id="46" name="図 45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196468" y="6459724"/>
              <a:ext cx="1295238" cy="1009524"/>
            </a:xfrm>
            <a:prstGeom prst="rect">
              <a:avLst/>
            </a:prstGeom>
          </p:spPr>
        </p:pic>
        <p:sp>
          <p:nvSpPr>
            <p:cNvPr id="47" name="角丸四角形 46"/>
            <p:cNvSpPr>
              <a:spLocks noChangeAspect="1"/>
            </p:cNvSpPr>
            <p:nvPr/>
          </p:nvSpPr>
          <p:spPr>
            <a:xfrm>
              <a:off x="4085161" y="6204702"/>
              <a:ext cx="1512000" cy="1512000"/>
            </a:xfrm>
            <a:prstGeom prst="roundRect">
              <a:avLst/>
            </a:prstGeom>
            <a:noFill/>
            <a:ln w="6350"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48" name="テキスト ボックス 47"/>
          <p:cNvSpPr txBox="1"/>
          <p:nvPr/>
        </p:nvSpPr>
        <p:spPr>
          <a:xfrm>
            <a:off x="403826" y="2005928"/>
            <a:ext cx="341361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ホーム画面「ファイル」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アプリをダブルタップ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ブラウズタブの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「ダウンロード」を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申告書データが保存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されています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5" name="正方形/長方形 4"/>
          <p:cNvSpPr/>
          <p:nvPr/>
        </p:nvSpPr>
        <p:spPr>
          <a:xfrm>
            <a:off x="6297980" y="3255430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cxnSp>
        <p:nvCxnSpPr>
          <p:cNvPr id="7" name="直線矢印コネクタ 6"/>
          <p:cNvCxnSpPr/>
          <p:nvPr/>
        </p:nvCxnSpPr>
        <p:spPr>
          <a:xfrm>
            <a:off x="5229457" y="2619629"/>
            <a:ext cx="0" cy="30684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直線コネクタ 51"/>
          <p:cNvCxnSpPr/>
          <p:nvPr/>
        </p:nvCxnSpPr>
        <p:spPr>
          <a:xfrm>
            <a:off x="5478195" y="5000625"/>
            <a:ext cx="806188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直線コネクタ 52"/>
          <p:cNvCxnSpPr/>
          <p:nvPr/>
        </p:nvCxnSpPr>
        <p:spPr>
          <a:xfrm flipV="1">
            <a:off x="6278093" y="3255430"/>
            <a:ext cx="6290" cy="1745195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直線矢印コネクタ 53"/>
          <p:cNvCxnSpPr>
            <a:endCxn id="5" idx="0"/>
          </p:cNvCxnSpPr>
          <p:nvPr/>
        </p:nvCxnSpPr>
        <p:spPr>
          <a:xfrm flipV="1">
            <a:off x="6278093" y="3255430"/>
            <a:ext cx="266109" cy="5012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D94213E8-7DB4-6FC4-824D-61ED7357C429}"/>
              </a:ext>
            </a:extLst>
          </p:cNvPr>
          <p:cNvSpPr txBox="1"/>
          <p:nvPr/>
        </p:nvSpPr>
        <p:spPr>
          <a:xfrm>
            <a:off x="617226" y="5300723"/>
            <a:ext cx="3200211" cy="923330"/>
          </a:xfrm>
          <a:prstGeom prst="rect">
            <a:avLst/>
          </a:prstGeom>
          <a:noFill/>
          <a:ln w="25400">
            <a:solidFill>
              <a:srgbClr val="00B0F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en-US" altLang="ja-JP" sz="18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※</a:t>
            </a:r>
            <a:r>
              <a:rPr lang="ja-JP" altLang="en-US" sz="18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 ファイルが多い場合は</a:t>
            </a:r>
            <a:endParaRPr lang="en-US" altLang="ja-JP" sz="1800" b="1" kern="100" dirty="0"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r>
              <a:rPr lang="ja-JP" altLang="en-US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　 </a:t>
            </a:r>
            <a:r>
              <a:rPr lang="ja-JP" altLang="en-US" sz="18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スワイプで移動し、</a:t>
            </a:r>
            <a:endParaRPr lang="en-US" altLang="ja-JP" sz="1800" b="1" kern="100" dirty="0"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r>
              <a:rPr lang="ja-JP" altLang="en-US" b="1" kern="1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　 </a:t>
            </a:r>
            <a:r>
              <a:rPr lang="ja-JP" altLang="en-US" sz="18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確認してください。</a:t>
            </a:r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2188826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9268" y="2534420"/>
            <a:ext cx="1800000" cy="21772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3" name="図 3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1345" b="34599"/>
          <a:stretch/>
        </p:blipFill>
        <p:spPr>
          <a:xfrm>
            <a:off x="4897187" y="2534420"/>
            <a:ext cx="1800000" cy="315137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5" name="図 2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8263" y="2576659"/>
            <a:ext cx="1800000" cy="197303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申告書の保存データの修</a:t>
            </a:r>
            <a:r>
              <a:rPr lang="ja-JP" altLang="en-US" spc="-1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正</a:t>
            </a:r>
            <a:r>
              <a:rPr lang="ja-JP" altLang="en-US" spc="-5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再開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3-K</a:t>
            </a:r>
          </a:p>
        </p:txBody>
      </p:sp>
      <p:sp>
        <p:nvSpPr>
          <p:cNvPr id="30" name="サブタイトル 2"/>
          <p:cNvSpPr>
            <a:spLocks noGrp="1"/>
          </p:cNvSpPr>
          <p:nvPr>
            <p:ph type="subTitle" idx="1"/>
          </p:nvPr>
        </p:nvSpPr>
        <p:spPr>
          <a:xfrm>
            <a:off x="507804" y="1417883"/>
            <a:ext cx="8280000" cy="675920"/>
          </a:xfrm>
        </p:spPr>
        <p:txBody>
          <a:bodyPr>
            <a:noAutofit/>
          </a:bodyPr>
          <a:lstStyle/>
          <a:p>
            <a:pPr indent="88900">
              <a:lnSpc>
                <a:spcPct val="100000"/>
              </a:lnSpc>
              <a:spcBef>
                <a:spcPts val="4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「所得税の確定申告</a:t>
            </a:r>
            <a:r>
              <a:rPr lang="ja-JP" altLang="en-US" spc="-1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」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のページから、</a:t>
            </a:r>
            <a:endParaRPr lang="en-US" altLang="ja-JP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lnSpc>
                <a:spcPct val="100000"/>
              </a:lnSpc>
              <a:spcBef>
                <a:spcPts val="400"/>
              </a:spcBef>
            </a:pP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申告書の修正・再開をすることができます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60853" y="2256291"/>
            <a:ext cx="2394215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トップページ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をスワイプで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移動し「保存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データ利用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「作成再開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endParaRPr lang="en-US" altLang="ja-JP" sz="2000" b="1" spc="-7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をダブルタップ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「保存データ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の選択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ダブルタップ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911785" y="3835400"/>
            <a:ext cx="1728000" cy="40378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6978438" y="4288149"/>
            <a:ext cx="828000" cy="360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1" name="正方形/長方形 20"/>
          <p:cNvSpPr>
            <a:spLocks/>
          </p:cNvSpPr>
          <p:nvPr/>
        </p:nvSpPr>
        <p:spPr>
          <a:xfrm>
            <a:off x="2860733" y="4073829"/>
            <a:ext cx="1728000" cy="37434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2" name="図形グループ 21"/>
          <p:cNvGrpSpPr/>
          <p:nvPr/>
        </p:nvGrpSpPr>
        <p:grpSpPr>
          <a:xfrm>
            <a:off x="2546952" y="3823891"/>
            <a:ext cx="492443" cy="461665"/>
            <a:chOff x="7529582" y="2608716"/>
            <a:chExt cx="492443" cy="461665"/>
          </a:xfrm>
        </p:grpSpPr>
        <p:sp>
          <p:nvSpPr>
            <p:cNvPr id="23" name="円/楕円 22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4" name="正方形/長方形 23"/>
            <p:cNvSpPr/>
            <p:nvPr/>
          </p:nvSpPr>
          <p:spPr>
            <a:xfrm>
              <a:off x="7529582" y="2608716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❶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26" name="図形グループ 25"/>
          <p:cNvGrpSpPr/>
          <p:nvPr/>
        </p:nvGrpSpPr>
        <p:grpSpPr>
          <a:xfrm>
            <a:off x="4607848" y="3611375"/>
            <a:ext cx="492443" cy="461665"/>
            <a:chOff x="7535396" y="2636481"/>
            <a:chExt cx="492443" cy="461665"/>
          </a:xfrm>
        </p:grpSpPr>
        <p:sp>
          <p:nvSpPr>
            <p:cNvPr id="28" name="円/楕円 27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9" name="正方形/長方形 28"/>
            <p:cNvSpPr/>
            <p:nvPr/>
          </p:nvSpPr>
          <p:spPr>
            <a:xfrm>
              <a:off x="7535396" y="263648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32" name="図形グループ 31"/>
          <p:cNvGrpSpPr/>
          <p:nvPr/>
        </p:nvGrpSpPr>
        <p:grpSpPr>
          <a:xfrm>
            <a:off x="6722276" y="4008351"/>
            <a:ext cx="492443" cy="461665"/>
            <a:chOff x="7516281" y="2624583"/>
            <a:chExt cx="492443" cy="461665"/>
          </a:xfrm>
        </p:grpSpPr>
        <p:sp>
          <p:nvSpPr>
            <p:cNvPr id="35" name="円/楕円 34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6" name="正方形/長方形 35"/>
            <p:cNvSpPr/>
            <p:nvPr/>
          </p:nvSpPr>
          <p:spPr>
            <a:xfrm>
              <a:off x="7516281" y="2624583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" name="正方形/長方形 2"/>
          <p:cNvSpPr/>
          <p:nvPr/>
        </p:nvSpPr>
        <p:spPr>
          <a:xfrm>
            <a:off x="2920057" y="2832100"/>
            <a:ext cx="1401234" cy="2370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4692785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37415" y="2412233"/>
            <a:ext cx="1666800" cy="267118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申告書の保存データの修</a:t>
            </a:r>
            <a:r>
              <a:rPr lang="ja-JP" altLang="en-US" spc="-1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正</a:t>
            </a:r>
            <a:r>
              <a:rPr lang="ja-JP" altLang="en-US" spc="-5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再開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576260" y="1740350"/>
            <a:ext cx="3078251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操作の選択画面で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「ブラウズ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希望するデータファイル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（ファイルの拡張子は「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.data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）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タップ</a:t>
            </a: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grpSp>
        <p:nvGrpSpPr>
          <p:cNvPr id="25" name="図形グループ 24"/>
          <p:cNvGrpSpPr/>
          <p:nvPr/>
        </p:nvGrpSpPr>
        <p:grpSpPr>
          <a:xfrm>
            <a:off x="3543290" y="4621748"/>
            <a:ext cx="492443" cy="461665"/>
            <a:chOff x="7516281" y="2673548"/>
            <a:chExt cx="492443" cy="461665"/>
          </a:xfrm>
        </p:grpSpPr>
        <p:sp>
          <p:nvSpPr>
            <p:cNvPr id="26" name="円/楕円 25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0" name="正方形/長方形 29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❹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4" name="円/楕円 43"/>
          <p:cNvSpPr>
            <a:spLocks noChangeAspect="1"/>
          </p:cNvSpPr>
          <p:nvPr/>
        </p:nvSpPr>
        <p:spPr>
          <a:xfrm>
            <a:off x="6541121" y="1434243"/>
            <a:ext cx="270000" cy="27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35" name="角丸四角形 39">
            <a:extLst>
              <a:ext uri="{FF2B5EF4-FFF2-40B4-BE49-F238E27FC236}">
                <a16:creationId xmlns:a16="http://schemas.microsoft.com/office/drawing/2014/main" id="{5A91AB3A-5A3B-4B26-85C5-6EE35940E263}"/>
              </a:ext>
            </a:extLst>
          </p:cNvPr>
          <p:cNvSpPr/>
          <p:nvPr/>
        </p:nvSpPr>
        <p:spPr>
          <a:xfrm>
            <a:off x="4001822" y="4685184"/>
            <a:ext cx="463550" cy="248285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39" name="図 38">
            <a:extLst>
              <a:ext uri="{FF2B5EF4-FFF2-40B4-BE49-F238E27FC236}">
                <a16:creationId xmlns:a16="http://schemas.microsoft.com/office/drawing/2014/main" id="{E442340B-798E-4577-8FBD-D59280E5AB7F}"/>
              </a:ext>
            </a:extLst>
          </p:cNvPr>
          <p:cNvPicPr/>
          <p:nvPr/>
        </p:nvPicPr>
        <p:blipFill rotWithShape="1">
          <a:blip r:embed="rId4"/>
          <a:srcRect t="6411" b="53793"/>
          <a:stretch/>
        </p:blipFill>
        <p:spPr bwMode="auto">
          <a:xfrm>
            <a:off x="6264865" y="2425155"/>
            <a:ext cx="2218227" cy="191319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31" name="図形グループ 30"/>
          <p:cNvGrpSpPr/>
          <p:nvPr/>
        </p:nvGrpSpPr>
        <p:grpSpPr>
          <a:xfrm>
            <a:off x="7054604" y="3342801"/>
            <a:ext cx="492443" cy="461665"/>
            <a:chOff x="7516281" y="2673548"/>
            <a:chExt cx="492443" cy="461665"/>
          </a:xfrm>
        </p:grpSpPr>
        <p:sp>
          <p:nvSpPr>
            <p:cNvPr id="33" name="円/楕円 32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4" name="正方形/長方形 33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B54E0F2C-1C64-40A5-8606-17218D7ACF6C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3-K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82699" y="3098128"/>
            <a:ext cx="720000" cy="985655"/>
          </a:xfrm>
          <a:prstGeom prst="rect">
            <a:avLst/>
          </a:prstGeom>
          <a:ln w="6350">
            <a:noFill/>
          </a:ln>
        </p:spPr>
      </p:pic>
      <p:sp>
        <p:nvSpPr>
          <p:cNvPr id="40" name="角丸四角形 40">
            <a:extLst>
              <a:ext uri="{FF2B5EF4-FFF2-40B4-BE49-F238E27FC236}">
                <a16:creationId xmlns:a16="http://schemas.microsoft.com/office/drawing/2014/main" id="{9E4FDAE3-31D4-4519-B434-1E5ED1D9F7D1}"/>
              </a:ext>
            </a:extLst>
          </p:cNvPr>
          <p:cNvSpPr/>
          <p:nvPr/>
        </p:nvSpPr>
        <p:spPr>
          <a:xfrm>
            <a:off x="6382699" y="3048420"/>
            <a:ext cx="696894" cy="1038733"/>
          </a:xfrm>
          <a:prstGeom prst="roundRect">
            <a:avLst>
              <a:gd name="adj" fmla="val 8914"/>
            </a:avLst>
          </a:prstGeom>
          <a:noFill/>
          <a:ln w="38100" cap="flat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endParaRPr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204402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58788"/>
            <a:ext cx="7200000" cy="720000"/>
          </a:xfrm>
        </p:spPr>
        <p:txBody>
          <a:bodyPr>
            <a:noAutofit/>
          </a:bodyPr>
          <a:lstStyle/>
          <a:p>
            <a:r>
              <a:rPr lang="ja-JP" altLang="en-US" spc="-1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国税庁の確定申告書等作成コーナーに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アクセスして作成開始</a:t>
            </a: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426538" y="1353966"/>
            <a:ext cx="2700000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❶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</a:t>
            </a:r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Safari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アプリを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起動させます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❷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検索ボックスに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「確定申告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と入力し、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「開く」をダブル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タップ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❸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スワイプで移動し、「国税庁 確定申告書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等作成コーナー：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共通トップ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タップ</a:t>
            </a: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6141815" y="1719444"/>
            <a:ext cx="24557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または</a:t>
            </a:r>
          </a:p>
          <a:p>
            <a:r>
              <a:rPr lang="en-US" altLang="ja-JP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QR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コードから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読み込みます</a:t>
            </a:r>
          </a:p>
        </p:txBody>
      </p:sp>
      <p:cxnSp>
        <p:nvCxnSpPr>
          <p:cNvPr id="32" name="直線コネクタ 31"/>
          <p:cNvCxnSpPr/>
          <p:nvPr/>
        </p:nvCxnSpPr>
        <p:spPr>
          <a:xfrm>
            <a:off x="6010853" y="1266508"/>
            <a:ext cx="0" cy="5220000"/>
          </a:xfrm>
          <a:prstGeom prst="line">
            <a:avLst/>
          </a:prstGeom>
          <a:ln w="19050">
            <a:solidFill>
              <a:srgbClr val="0096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図形グループ 5"/>
          <p:cNvGrpSpPr>
            <a:grpSpLocks noChangeAspect="1"/>
          </p:cNvGrpSpPr>
          <p:nvPr/>
        </p:nvGrpSpPr>
        <p:grpSpPr>
          <a:xfrm>
            <a:off x="3589839" y="2922801"/>
            <a:ext cx="529849" cy="612000"/>
            <a:chOff x="1000444" y="2283326"/>
            <a:chExt cx="691832" cy="799095"/>
          </a:xfrm>
        </p:grpSpPr>
        <p:cxnSp>
          <p:nvCxnSpPr>
            <p:cNvPr id="40" name="直線コネクタ 39"/>
            <p:cNvCxnSpPr/>
            <p:nvPr/>
          </p:nvCxnSpPr>
          <p:spPr>
            <a:xfrm>
              <a:off x="1346360" y="2283326"/>
              <a:ext cx="0" cy="75600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直線コネクタ 40"/>
            <p:cNvCxnSpPr/>
            <p:nvPr/>
          </p:nvCxnSpPr>
          <p:spPr>
            <a:xfrm>
              <a:off x="1000444" y="2724637"/>
              <a:ext cx="357782" cy="3577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線コネクタ 41"/>
            <p:cNvCxnSpPr/>
            <p:nvPr/>
          </p:nvCxnSpPr>
          <p:spPr>
            <a:xfrm flipH="1">
              <a:off x="1334494" y="2724637"/>
              <a:ext cx="357782" cy="35778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Title 1">
            <a:extLst>
              <a:ext uri="{FF2B5EF4-FFF2-40B4-BE49-F238E27FC236}">
                <a16:creationId xmlns:a16="http://schemas.microsoft.com/office/drawing/2014/main" id="{09E667C1-8F21-4D1F-98E9-7A293B794047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8" name="object 24">
            <a:extLst>
              <a:ext uri="{FF2B5EF4-FFF2-40B4-BE49-F238E27FC236}">
                <a16:creationId xmlns:a16="http://schemas.microsoft.com/office/drawing/2014/main" id="{1F22FC63-72ED-493D-8761-0204A672D594}"/>
              </a:ext>
            </a:extLst>
          </p:cNvPr>
          <p:cNvSpPr/>
          <p:nvPr/>
        </p:nvSpPr>
        <p:spPr>
          <a:xfrm>
            <a:off x="3395431" y="1571634"/>
            <a:ext cx="918666" cy="116342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6" name="object 8"/>
          <p:cNvSpPr/>
          <p:nvPr/>
        </p:nvSpPr>
        <p:spPr>
          <a:xfrm>
            <a:off x="3297046" y="3928353"/>
            <a:ext cx="2034539" cy="171965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/>
          <a:lstStyle/>
          <a:p>
            <a:endParaRPr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7" name="正方形/長方形 26"/>
          <p:cNvSpPr/>
          <p:nvPr/>
        </p:nvSpPr>
        <p:spPr>
          <a:xfrm>
            <a:off x="3315585" y="3932614"/>
            <a:ext cx="766524" cy="208076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8" name="図形グループ 32"/>
          <p:cNvGrpSpPr/>
          <p:nvPr/>
        </p:nvGrpSpPr>
        <p:grpSpPr>
          <a:xfrm>
            <a:off x="4076252" y="3762479"/>
            <a:ext cx="492443" cy="461665"/>
            <a:chOff x="7526085" y="2615241"/>
            <a:chExt cx="492443" cy="461665"/>
          </a:xfrm>
        </p:grpSpPr>
        <p:sp>
          <p:nvSpPr>
            <p:cNvPr id="30" name="円/楕円 29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1" name="正方形/長方形 30"/>
            <p:cNvSpPr/>
            <p:nvPr/>
          </p:nvSpPr>
          <p:spPr>
            <a:xfrm>
              <a:off x="7526085" y="2615241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❷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3" name="正方形/長方形 42"/>
          <p:cNvSpPr/>
          <p:nvPr/>
        </p:nvSpPr>
        <p:spPr>
          <a:xfrm>
            <a:off x="3319131" y="4543245"/>
            <a:ext cx="2016000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46" name="図 4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10045" y="4403021"/>
            <a:ext cx="2052000" cy="1885950"/>
          </a:xfrm>
          <a:prstGeom prst="rect">
            <a:avLst/>
          </a:prstGeom>
          <a:ln w="3175">
            <a:noFill/>
          </a:ln>
        </p:spPr>
      </p:pic>
      <p:sp>
        <p:nvSpPr>
          <p:cNvPr id="50" name="正方形/長方形 49"/>
          <p:cNvSpPr/>
          <p:nvPr/>
        </p:nvSpPr>
        <p:spPr>
          <a:xfrm>
            <a:off x="3297046" y="3816690"/>
            <a:ext cx="2034539" cy="2438060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52" name="図形グループ 36"/>
          <p:cNvGrpSpPr/>
          <p:nvPr/>
        </p:nvGrpSpPr>
        <p:grpSpPr>
          <a:xfrm>
            <a:off x="5304328" y="4442127"/>
            <a:ext cx="492443" cy="461665"/>
            <a:chOff x="7516281" y="2638649"/>
            <a:chExt cx="492443" cy="461665"/>
          </a:xfrm>
        </p:grpSpPr>
        <p:sp>
          <p:nvSpPr>
            <p:cNvPr id="53" name="円/楕円 52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4" name="正方形/長方形 53"/>
            <p:cNvSpPr/>
            <p:nvPr/>
          </p:nvSpPr>
          <p:spPr>
            <a:xfrm>
              <a:off x="7516281" y="2638649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❸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5" name="正方形/長方形 54"/>
          <p:cNvSpPr/>
          <p:nvPr/>
        </p:nvSpPr>
        <p:spPr>
          <a:xfrm>
            <a:off x="3322687" y="4431641"/>
            <a:ext cx="1981641" cy="48841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57" name="図 5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2083" y="2922631"/>
            <a:ext cx="1400400" cy="1480390"/>
          </a:xfrm>
          <a:prstGeom prst="rect">
            <a:avLst/>
          </a:prstGeom>
          <a:ln>
            <a:noFill/>
          </a:ln>
        </p:spPr>
      </p:pic>
      <p:sp>
        <p:nvSpPr>
          <p:cNvPr id="58" name="テキスト ボックス 57"/>
          <p:cNvSpPr txBox="1"/>
          <p:nvPr/>
        </p:nvSpPr>
        <p:spPr>
          <a:xfrm>
            <a:off x="6182724" y="4605635"/>
            <a:ext cx="25231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確定申告書等作成コーナーの</a:t>
            </a:r>
            <a:endParaRPr lang="en-US" altLang="ja-JP" sz="14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en-US" altLang="ja-JP" sz="14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QR</a:t>
            </a:r>
            <a:r>
              <a:rPr lang="ja-JP" altLang="en-US" sz="14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コード</a:t>
            </a:r>
            <a:endParaRPr kumimoji="1" lang="ja-JP" altLang="en-US" sz="14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423893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1770" y="1991800"/>
            <a:ext cx="2260800" cy="259074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" name="図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7" b="16930"/>
          <a:stretch/>
        </p:blipFill>
        <p:spPr>
          <a:xfrm>
            <a:off x="3037789" y="1846526"/>
            <a:ext cx="2264400" cy="3490425"/>
          </a:xfrm>
          <a:prstGeom prst="rect">
            <a:avLst/>
          </a:prstGeom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申告書の保存データの修</a:t>
            </a:r>
            <a:r>
              <a:rPr lang="ja-JP" altLang="en-US" spc="-1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正</a:t>
            </a:r>
            <a:r>
              <a:rPr lang="ja-JP" altLang="en-US" spc="-5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再開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3-K</a:t>
            </a:r>
          </a:p>
        </p:txBody>
      </p:sp>
      <p:sp>
        <p:nvSpPr>
          <p:cNvPr id="27" name="テキスト ボックス 26"/>
          <p:cNvSpPr txBox="1"/>
          <p:nvPr/>
        </p:nvSpPr>
        <p:spPr>
          <a:xfrm>
            <a:off x="393149" y="1716555"/>
            <a:ext cx="2700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選択された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ファイル名を確認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「保存データ読込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 </a:t>
            </a:r>
            <a:endParaRPr lang="en-US" altLang="ja-JP" sz="2000" b="1" spc="-7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❽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「作成再開</a:t>
            </a:r>
            <a:r>
              <a:rPr lang="ja-JP" altLang="en-US" sz="2000" b="1" spc="-7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ダブルタップ</a:t>
            </a:r>
          </a:p>
        </p:txBody>
      </p:sp>
      <p:pic>
        <p:nvPicPr>
          <p:cNvPr id="19" name="図 18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037789" y="5193568"/>
            <a:ext cx="2263209" cy="602217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正方形/長方形 21"/>
          <p:cNvSpPr/>
          <p:nvPr/>
        </p:nvSpPr>
        <p:spPr>
          <a:xfrm>
            <a:off x="3093149" y="4942175"/>
            <a:ext cx="1728000" cy="31544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8" name="図形グループ 37"/>
          <p:cNvGrpSpPr/>
          <p:nvPr/>
        </p:nvGrpSpPr>
        <p:grpSpPr>
          <a:xfrm>
            <a:off x="2614491" y="5324225"/>
            <a:ext cx="492443" cy="461665"/>
            <a:chOff x="7516281" y="2673548"/>
            <a:chExt cx="492443" cy="461665"/>
          </a:xfrm>
        </p:grpSpPr>
        <p:sp>
          <p:nvSpPr>
            <p:cNvPr id="39" name="円/楕円 38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0" name="正方形/長方形 39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4" name="正方形/長方形 43"/>
          <p:cNvSpPr/>
          <p:nvPr/>
        </p:nvSpPr>
        <p:spPr>
          <a:xfrm>
            <a:off x="3093148" y="5324900"/>
            <a:ext cx="2160000" cy="432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45" name="図形グループ 44"/>
          <p:cNvGrpSpPr/>
          <p:nvPr/>
        </p:nvGrpSpPr>
        <p:grpSpPr>
          <a:xfrm>
            <a:off x="5841706" y="4042610"/>
            <a:ext cx="492443" cy="461665"/>
            <a:chOff x="7516281" y="2673548"/>
            <a:chExt cx="492443" cy="461665"/>
          </a:xfrm>
        </p:grpSpPr>
        <p:sp>
          <p:nvSpPr>
            <p:cNvPr id="46" name="円/楕円 45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47" name="正方形/長方形 46"/>
            <p:cNvSpPr/>
            <p:nvPr/>
          </p:nvSpPr>
          <p:spPr>
            <a:xfrm>
              <a:off x="7516281" y="2673548"/>
              <a:ext cx="492443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❽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48" name="正方形/長方形 47"/>
          <p:cNvSpPr/>
          <p:nvPr/>
        </p:nvSpPr>
        <p:spPr>
          <a:xfrm>
            <a:off x="6322170" y="4051300"/>
            <a:ext cx="2160000" cy="47718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56" name="図形グループ 55"/>
          <p:cNvGrpSpPr/>
          <p:nvPr/>
        </p:nvGrpSpPr>
        <p:grpSpPr>
          <a:xfrm>
            <a:off x="5413411" y="3078799"/>
            <a:ext cx="720000" cy="691832"/>
            <a:chOff x="2743754" y="4622188"/>
            <a:chExt cx="720000" cy="691832"/>
          </a:xfrm>
        </p:grpSpPr>
        <p:cxnSp>
          <p:nvCxnSpPr>
            <p:cNvPr id="57" name="直線コネクタ 56"/>
            <p:cNvCxnSpPr/>
            <p:nvPr/>
          </p:nvCxnSpPr>
          <p:spPr>
            <a:xfrm>
              <a:off x="2743754" y="4968104"/>
              <a:ext cx="715567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直線コネクタ 57"/>
            <p:cNvCxnSpPr/>
            <p:nvPr/>
          </p:nvCxnSpPr>
          <p:spPr>
            <a:xfrm flipV="1">
              <a:off x="3105970" y="4956237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直線コネクタ 58"/>
            <p:cNvCxnSpPr/>
            <p:nvPr/>
          </p:nvCxnSpPr>
          <p:spPr>
            <a:xfrm>
              <a:off x="3105970" y="4622188"/>
              <a:ext cx="357784" cy="357783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正方形/長方形 4"/>
          <p:cNvSpPr/>
          <p:nvPr/>
        </p:nvSpPr>
        <p:spPr>
          <a:xfrm>
            <a:off x="3037789" y="1846526"/>
            <a:ext cx="2263209" cy="3949259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2613300" y="4846295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endParaRPr lang="ja-JP" altLang="en-US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189156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949"/>
          <a:stretch/>
        </p:blipFill>
        <p:spPr>
          <a:xfrm>
            <a:off x="5033310" y="1483611"/>
            <a:ext cx="2412199" cy="459835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58788"/>
            <a:ext cx="7200000" cy="720000"/>
          </a:xfrm>
        </p:spPr>
        <p:txBody>
          <a:bodyPr>
            <a:noAutofit/>
          </a:bodyPr>
          <a:lstStyle/>
          <a:p>
            <a:r>
              <a:rPr lang="ja-JP" altLang="en-US" spc="-1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国税庁の確定申告書等作成コーナーに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アクセスして作成開始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9" name="テキスト ボックス 28"/>
          <p:cNvSpPr txBox="1"/>
          <p:nvPr/>
        </p:nvSpPr>
        <p:spPr>
          <a:xfrm>
            <a:off x="615837" y="1763867"/>
            <a:ext cx="358718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確定申告書等作成コーナーが 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表示されます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en-US" altLang="ja-JP" sz="1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❺</a:t>
            </a:r>
            <a:endParaRPr lang="en-US" altLang="ja-JP" sz="32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「作成開始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endParaRPr lang="ja-JP" altLang="en-US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20" name="正方形/長方形 19"/>
          <p:cNvSpPr/>
          <p:nvPr/>
        </p:nvSpPr>
        <p:spPr>
          <a:xfrm>
            <a:off x="5108965" y="5022483"/>
            <a:ext cx="2260888" cy="50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0" name="図形グループ 29"/>
          <p:cNvGrpSpPr/>
          <p:nvPr/>
        </p:nvGrpSpPr>
        <p:grpSpPr>
          <a:xfrm>
            <a:off x="4797655" y="4812818"/>
            <a:ext cx="492444" cy="461665"/>
            <a:chOff x="7516280" y="2633782"/>
            <a:chExt cx="492444" cy="461665"/>
          </a:xfrm>
        </p:grpSpPr>
        <p:sp>
          <p:nvSpPr>
            <p:cNvPr id="31" name="円/楕円 30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32" name="正方形/長方形 31"/>
            <p:cNvSpPr/>
            <p:nvPr/>
          </p:nvSpPr>
          <p:spPr>
            <a:xfrm>
              <a:off x="7516280" y="2633782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❺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21" name="図形グループ 20"/>
          <p:cNvGrpSpPr/>
          <p:nvPr/>
        </p:nvGrpSpPr>
        <p:grpSpPr>
          <a:xfrm>
            <a:off x="4249425" y="1447128"/>
            <a:ext cx="269999" cy="461665"/>
            <a:chOff x="7627502" y="2709157"/>
            <a:chExt cx="270000" cy="461665"/>
          </a:xfrm>
        </p:grpSpPr>
        <p:sp>
          <p:nvSpPr>
            <p:cNvPr id="22" name="円/楕円 21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7685293" y="2709157"/>
              <a:ext cx="184730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5" name="正方形/長方形 4"/>
          <p:cNvSpPr/>
          <p:nvPr/>
        </p:nvSpPr>
        <p:spPr>
          <a:xfrm>
            <a:off x="4551434" y="1447127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❹</a:t>
            </a:r>
            <a:endParaRPr lang="en-US" altLang="ja-JP" sz="2400" b="1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2884689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46596" y="4744046"/>
            <a:ext cx="2160000" cy="1412348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2" name="図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50955" y="1894003"/>
            <a:ext cx="2160000" cy="260985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39" name="図 3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89123" y="1911884"/>
            <a:ext cx="2160000" cy="2303435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3-B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" name="テキスト ボックス 7"/>
          <p:cNvSpPr txBox="1"/>
          <p:nvPr/>
        </p:nvSpPr>
        <p:spPr>
          <a:xfrm>
            <a:off x="373453" y="1819133"/>
            <a:ext cx="363726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❻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スワイプで移動し、確定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申告する年分については</a:t>
            </a:r>
            <a:r>
              <a:rPr lang="ja-JP" altLang="en-US" sz="2000" b="1" kern="0" spc="-15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、</a:t>
            </a:r>
            <a:endParaRPr lang="en-US" altLang="ja-JP" sz="2000" b="1" kern="0" spc="-1500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kern="0" spc="-15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　　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「はい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❼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申告する収入の選択に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ついては、該当する収入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でダブルタップして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 チェックを入れます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❽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「確定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をダブルタップ</a:t>
            </a:r>
          </a:p>
          <a:p>
            <a:r>
              <a:rPr lang="ja-JP" altLang="en-US" sz="32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❾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スワイプで移動し、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「住宅に関する控除を受け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 　ますか</a:t>
            </a:r>
            <a:r>
              <a:rPr lang="ja-JP" altLang="en-US" sz="2000" b="1" spc="-1000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」</a:t>
            </a:r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の質問は、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r>
              <a:rPr lang="ja-JP" altLang="en-US" sz="20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「いいえ」をダブルタップ</a:t>
            </a:r>
          </a:p>
        </p:txBody>
      </p:sp>
      <p:sp>
        <p:nvSpPr>
          <p:cNvPr id="13" name="サブタイトル 2"/>
          <p:cNvSpPr>
            <a:spLocks noGrp="1"/>
          </p:cNvSpPr>
          <p:nvPr>
            <p:ph type="subTitle" idx="1"/>
          </p:nvPr>
        </p:nvSpPr>
        <p:spPr>
          <a:xfrm>
            <a:off x="359706" y="1418043"/>
            <a:ext cx="6919080" cy="360000"/>
          </a:xfrm>
        </p:spPr>
        <p:txBody>
          <a:bodyPr numCol="1">
            <a:noAutofit/>
          </a:bodyPr>
          <a:lstStyle/>
          <a:p>
            <a:pPr indent="88900"/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「申告内容に関する質問</a:t>
            </a:r>
            <a:r>
              <a:rPr lang="ja-JP" altLang="en-US" spc="-1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」</a:t>
            </a: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にお答えください</a:t>
            </a:r>
          </a:p>
        </p:txBody>
      </p:sp>
      <p:sp>
        <p:nvSpPr>
          <p:cNvPr id="14" name="タイトル 1"/>
          <p:cNvSpPr>
            <a:spLocks noGrp="1"/>
          </p:cNvSpPr>
          <p:nvPr>
            <p:ph type="ctrTitle"/>
          </p:nvPr>
        </p:nvSpPr>
        <p:spPr>
          <a:xfrm>
            <a:off x="1767718" y="566222"/>
            <a:ext cx="7200000" cy="720000"/>
          </a:xfrm>
        </p:spPr>
        <p:txBody>
          <a:bodyPr>
            <a:noAutofit/>
          </a:bodyPr>
          <a:lstStyle/>
          <a:p>
            <a:r>
              <a:rPr lang="ja-JP" altLang="en-US" spc="-15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国税庁の確定申告書等作成コーナーに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アクセスして作成開始</a:t>
            </a:r>
          </a:p>
        </p:txBody>
      </p:sp>
      <p:sp>
        <p:nvSpPr>
          <p:cNvPr id="19" name="正方形/長方形 18"/>
          <p:cNvSpPr/>
          <p:nvPr/>
        </p:nvSpPr>
        <p:spPr>
          <a:xfrm>
            <a:off x="4093943" y="3605068"/>
            <a:ext cx="956114" cy="432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20" name="図形グループ 19"/>
          <p:cNvGrpSpPr/>
          <p:nvPr/>
        </p:nvGrpSpPr>
        <p:grpSpPr>
          <a:xfrm>
            <a:off x="3852172" y="3360282"/>
            <a:ext cx="492444" cy="461665"/>
            <a:chOff x="7516280" y="2624696"/>
            <a:chExt cx="492444" cy="461665"/>
          </a:xfrm>
        </p:grpSpPr>
        <p:sp>
          <p:nvSpPr>
            <p:cNvPr id="21" name="円/楕円 20"/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3" name="正方形/長方形 22"/>
            <p:cNvSpPr/>
            <p:nvPr/>
          </p:nvSpPr>
          <p:spPr>
            <a:xfrm>
              <a:off x="7516280" y="2624696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❻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64" name="正方形/長方形 63">
            <a:extLst>
              <a:ext uri="{FF2B5EF4-FFF2-40B4-BE49-F238E27FC236}">
                <a16:creationId xmlns:a16="http://schemas.microsoft.com/office/drawing/2014/main" id="{99FACF64-4F96-4608-95F3-797533A48147}"/>
              </a:ext>
            </a:extLst>
          </p:cNvPr>
          <p:cNvSpPr/>
          <p:nvPr/>
        </p:nvSpPr>
        <p:spPr>
          <a:xfrm>
            <a:off x="6611733" y="2358416"/>
            <a:ext cx="2016000" cy="167865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61" name="図形グループ 32">
            <a:extLst>
              <a:ext uri="{FF2B5EF4-FFF2-40B4-BE49-F238E27FC236}">
                <a16:creationId xmlns:a16="http://schemas.microsoft.com/office/drawing/2014/main" id="{6A27C588-71C9-4E6E-AB95-39DA8CBD5DA4}"/>
              </a:ext>
            </a:extLst>
          </p:cNvPr>
          <p:cNvGrpSpPr/>
          <p:nvPr/>
        </p:nvGrpSpPr>
        <p:grpSpPr>
          <a:xfrm>
            <a:off x="6304732" y="2154435"/>
            <a:ext cx="492444" cy="461665"/>
            <a:chOff x="7538724" y="2638548"/>
            <a:chExt cx="492444" cy="461665"/>
          </a:xfrm>
        </p:grpSpPr>
        <p:sp>
          <p:nvSpPr>
            <p:cNvPr id="62" name="円/楕円 33">
              <a:extLst>
                <a:ext uri="{FF2B5EF4-FFF2-40B4-BE49-F238E27FC236}">
                  <a16:creationId xmlns:a16="http://schemas.microsoft.com/office/drawing/2014/main" id="{B9C19BCF-ACC1-48E4-9BB2-8000F81D0FEB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3" name="正方形/長方形 62">
              <a:extLst>
                <a:ext uri="{FF2B5EF4-FFF2-40B4-BE49-F238E27FC236}">
                  <a16:creationId xmlns:a16="http://schemas.microsoft.com/office/drawing/2014/main" id="{470DBBF5-6B0A-4267-B26B-2576F012CFEA}"/>
                </a:ext>
              </a:extLst>
            </p:cNvPr>
            <p:cNvSpPr/>
            <p:nvPr/>
          </p:nvSpPr>
          <p:spPr>
            <a:xfrm>
              <a:off x="7538724" y="2638548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❼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65" name="正方形/長方形 64">
            <a:extLst>
              <a:ext uri="{FF2B5EF4-FFF2-40B4-BE49-F238E27FC236}">
                <a16:creationId xmlns:a16="http://schemas.microsoft.com/office/drawing/2014/main" id="{77E5A9F8-E5CA-4BD7-B142-FD9C5D6601D9}"/>
              </a:ext>
            </a:extLst>
          </p:cNvPr>
          <p:cNvSpPr/>
          <p:nvPr/>
        </p:nvSpPr>
        <p:spPr>
          <a:xfrm>
            <a:off x="6568282" y="4105987"/>
            <a:ext cx="902967" cy="360035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6" name="正方形/長方形 65">
            <a:extLst>
              <a:ext uri="{FF2B5EF4-FFF2-40B4-BE49-F238E27FC236}">
                <a16:creationId xmlns:a16="http://schemas.microsoft.com/office/drawing/2014/main" id="{A92DEA2A-3A76-4948-88EF-E060C12182AE}"/>
              </a:ext>
            </a:extLst>
          </p:cNvPr>
          <p:cNvSpPr/>
          <p:nvPr/>
        </p:nvSpPr>
        <p:spPr>
          <a:xfrm>
            <a:off x="7278787" y="5450220"/>
            <a:ext cx="1066800" cy="51955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67" name="図形グループ 27">
            <a:extLst>
              <a:ext uri="{FF2B5EF4-FFF2-40B4-BE49-F238E27FC236}">
                <a16:creationId xmlns:a16="http://schemas.microsoft.com/office/drawing/2014/main" id="{9B0A0CB5-F24E-47CE-B1A6-E3AC917BC06E}"/>
              </a:ext>
            </a:extLst>
          </p:cNvPr>
          <p:cNvGrpSpPr/>
          <p:nvPr/>
        </p:nvGrpSpPr>
        <p:grpSpPr>
          <a:xfrm>
            <a:off x="7032565" y="5153455"/>
            <a:ext cx="492444" cy="461665"/>
            <a:chOff x="7516281" y="2638649"/>
            <a:chExt cx="492444" cy="461665"/>
          </a:xfrm>
        </p:grpSpPr>
        <p:sp>
          <p:nvSpPr>
            <p:cNvPr id="68" name="円/楕円 28">
              <a:extLst>
                <a:ext uri="{FF2B5EF4-FFF2-40B4-BE49-F238E27FC236}">
                  <a16:creationId xmlns:a16="http://schemas.microsoft.com/office/drawing/2014/main" id="{59E197C8-022D-42E2-AB0D-D9EC999C5BA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9" name="正方形/長方形 68">
              <a:extLst>
                <a:ext uri="{FF2B5EF4-FFF2-40B4-BE49-F238E27FC236}">
                  <a16:creationId xmlns:a16="http://schemas.microsoft.com/office/drawing/2014/main" id="{69ABA66D-413B-46A0-85D8-B2ECF64521E4}"/>
                </a:ext>
              </a:extLst>
            </p:cNvPr>
            <p:cNvSpPr/>
            <p:nvPr/>
          </p:nvSpPr>
          <p:spPr>
            <a:xfrm>
              <a:off x="7516281" y="2638649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❾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grpSp>
        <p:nvGrpSpPr>
          <p:cNvPr id="55" name="図形グループ 23">
            <a:extLst>
              <a:ext uri="{FF2B5EF4-FFF2-40B4-BE49-F238E27FC236}">
                <a16:creationId xmlns:a16="http://schemas.microsoft.com/office/drawing/2014/main" id="{D1D0DF55-B84B-4518-B742-B2FA40B0622F}"/>
              </a:ext>
            </a:extLst>
          </p:cNvPr>
          <p:cNvGrpSpPr/>
          <p:nvPr/>
        </p:nvGrpSpPr>
        <p:grpSpPr>
          <a:xfrm>
            <a:off x="6232601" y="3975348"/>
            <a:ext cx="492444" cy="461665"/>
            <a:chOff x="7516280" y="2631672"/>
            <a:chExt cx="492444" cy="461665"/>
          </a:xfrm>
        </p:grpSpPr>
        <p:sp>
          <p:nvSpPr>
            <p:cNvPr id="56" name="円/楕円 24">
              <a:extLst>
                <a:ext uri="{FF2B5EF4-FFF2-40B4-BE49-F238E27FC236}">
                  <a16:creationId xmlns:a16="http://schemas.microsoft.com/office/drawing/2014/main" id="{C6323FB4-E9D2-46BB-B12B-BBAF3BB10E0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627502" y="2734482"/>
              <a:ext cx="270000" cy="2700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57" name="正方形/長方形 56">
              <a:extLst>
                <a:ext uri="{FF2B5EF4-FFF2-40B4-BE49-F238E27FC236}">
                  <a16:creationId xmlns:a16="http://schemas.microsoft.com/office/drawing/2014/main" id="{5CBC0914-36D2-4514-80CA-6F069730ADE1}"/>
                </a:ext>
              </a:extLst>
            </p:cNvPr>
            <p:cNvSpPr/>
            <p:nvPr/>
          </p:nvSpPr>
          <p:spPr>
            <a:xfrm>
              <a:off x="7516280" y="2631672"/>
              <a:ext cx="492444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ja-JP" altLang="en-US" sz="2400" b="1" dirty="0">
                  <a:solidFill>
                    <a:srgbClr val="009650"/>
                  </a:solidFill>
                  <a:latin typeface="BIZ UDゴシック" panose="020B0400000000000000" pitchFamily="49" charset="-128"/>
                  <a:ea typeface="BIZ UDゴシック" panose="020B0400000000000000" pitchFamily="49" charset="-128"/>
                  <a:cs typeface="Meiryo" charset="-128"/>
                </a:rPr>
                <a:t>❽</a:t>
              </a:r>
              <a:endParaRPr lang="en-US" altLang="ja-JP" sz="2400" b="1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endParaRPr>
            </a:p>
          </p:txBody>
        </p:sp>
      </p:grp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8E41003-DDCF-BDF6-8D05-C3A2FF2CBA3C}"/>
              </a:ext>
            </a:extLst>
          </p:cNvPr>
          <p:cNvSpPr txBox="1"/>
          <p:nvPr/>
        </p:nvSpPr>
        <p:spPr>
          <a:xfrm>
            <a:off x="4089123" y="4744046"/>
            <a:ext cx="2015228" cy="1323439"/>
          </a:xfrm>
          <a:prstGeom prst="rect">
            <a:avLst/>
          </a:prstGeom>
          <a:noFill/>
          <a:ln>
            <a:solidFill>
              <a:srgbClr val="009650"/>
            </a:solidFill>
          </a:ln>
        </p:spPr>
        <p:txBody>
          <a:bodyPr wrap="square" rtlCol="0">
            <a:spAutoFit/>
          </a:bodyPr>
          <a:lstStyle/>
          <a:p>
            <a:r>
              <a:rPr lang="en-US" altLang="ja-JP" sz="16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※</a:t>
            </a:r>
            <a:r>
              <a:rPr lang="ja-JP" altLang="en-US" sz="16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申告する収入によって⑨の内容が変わります。</a:t>
            </a:r>
            <a:endParaRPr lang="en-US" altLang="ja-JP" sz="1600" b="1" kern="100" dirty="0">
              <a:effectLst/>
              <a:latin typeface="BIZ UDゴシック" panose="020B0400000000000000" pitchFamily="49" charset="-128"/>
              <a:ea typeface="BIZ UDゴシック" panose="020B0400000000000000" pitchFamily="49" charset="-128"/>
              <a:cs typeface="Times New Roman" panose="02020603050405020304" pitchFamily="18" charset="0"/>
            </a:endParaRPr>
          </a:p>
          <a:p>
            <a:r>
              <a:rPr lang="ja-JP" altLang="en-US" sz="1600" b="1" kern="100" dirty="0">
                <a:effectLst/>
                <a:latin typeface="BIZ UDゴシック" panose="020B0400000000000000" pitchFamily="49" charset="-128"/>
                <a:ea typeface="BIZ UDゴシック" panose="020B0400000000000000" pitchFamily="49" charset="-128"/>
                <a:cs typeface="Times New Roman" panose="02020603050405020304" pitchFamily="18" charset="0"/>
              </a:rPr>
              <a:t>スワイプで確認して操作をしてください。</a:t>
            </a:r>
          </a:p>
        </p:txBody>
      </p:sp>
    </p:spTree>
    <p:extLst>
      <p:ext uri="{BB962C8B-B14F-4D97-AF65-F5344CB8AC3E}">
        <p14:creationId xmlns:p14="http://schemas.microsoft.com/office/powerpoint/2010/main" val="4921307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ctrTitle"/>
          </p:nvPr>
        </p:nvSpPr>
        <p:spPr>
          <a:xfrm>
            <a:off x="1767718" y="529052"/>
            <a:ext cx="7200000" cy="540000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マイナポータル連携とは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3-C</a:t>
            </a:r>
          </a:p>
        </p:txBody>
      </p:sp>
      <p:sp>
        <p:nvSpPr>
          <p:cNvPr id="36" name="テキスト ボックス 35"/>
          <p:cNvSpPr txBox="1"/>
          <p:nvPr/>
        </p:nvSpPr>
        <p:spPr>
          <a:xfrm>
            <a:off x="793292" y="1335251"/>
            <a:ext cx="7756570" cy="866827"/>
          </a:xfrm>
          <a:prstGeom prst="rect">
            <a:avLst/>
          </a:prstGeom>
          <a:noFill/>
          <a:ln w="12700" cap="rnd" cmpd="sng">
            <a:noFill/>
          </a:ln>
        </p:spPr>
        <p:txBody>
          <a:bodyPr wrap="square" tIns="72000" bIns="72000">
            <a:noAutofit/>
          </a:bodyPr>
          <a:lstStyle/>
          <a:p>
            <a:pPr>
              <a:defRPr/>
            </a:pPr>
            <a:r>
              <a:rPr lang="ja-JP" altLang="en-US" sz="2400" b="1" dirty="0">
                <a:effectLst>
                  <a:glow rad="228600">
                    <a:schemeClr val="bg1"/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マイナポータル連携で確定申告書が簡単、便利に作成</a:t>
            </a:r>
            <a:endParaRPr lang="en-US" altLang="ja-JP" sz="2400" b="1" dirty="0">
              <a:effectLst>
                <a:glow rad="228600">
                  <a:schemeClr val="bg1"/>
                </a:glow>
              </a:effectLst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defRPr/>
            </a:pPr>
            <a:r>
              <a:rPr lang="ja-JP" altLang="en-US" sz="2400" b="1" dirty="0">
                <a:effectLst>
                  <a:glow rad="228600">
                    <a:schemeClr val="bg1"/>
                  </a:glow>
                </a:effectLst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できます</a:t>
            </a:r>
          </a:p>
        </p:txBody>
      </p:sp>
      <p:sp>
        <p:nvSpPr>
          <p:cNvPr id="41" name="object 68"/>
          <p:cNvSpPr/>
          <p:nvPr/>
        </p:nvSpPr>
        <p:spPr>
          <a:xfrm>
            <a:off x="977336" y="4651703"/>
            <a:ext cx="1738189" cy="1552411"/>
          </a:xfrm>
          <a:custGeom>
            <a:avLst/>
            <a:gdLst/>
            <a:ahLst/>
            <a:cxnLst/>
            <a:rect l="l" t="t" r="r" b="b"/>
            <a:pathLst>
              <a:path w="1026794" h="1158240">
                <a:moveTo>
                  <a:pt x="1026794" y="1157960"/>
                </a:moveTo>
                <a:lnTo>
                  <a:pt x="0" y="1157960"/>
                </a:lnTo>
                <a:lnTo>
                  <a:pt x="0" y="0"/>
                </a:lnTo>
                <a:lnTo>
                  <a:pt x="1026794" y="0"/>
                </a:lnTo>
                <a:lnTo>
                  <a:pt x="1026794" y="1157960"/>
                </a:lnTo>
                <a:close/>
              </a:path>
            </a:pathLst>
          </a:custGeom>
          <a:solidFill>
            <a:srgbClr val="FFF79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2" name="object 382"/>
          <p:cNvSpPr/>
          <p:nvPr/>
        </p:nvSpPr>
        <p:spPr>
          <a:xfrm>
            <a:off x="799771" y="2376246"/>
            <a:ext cx="3370668" cy="1664888"/>
          </a:xfrm>
          <a:custGeom>
            <a:avLst/>
            <a:gdLst/>
            <a:ahLst/>
            <a:cxnLst/>
            <a:rect l="l" t="t" r="r" b="b"/>
            <a:pathLst>
              <a:path w="2448560" h="1062354">
                <a:moveTo>
                  <a:pt x="2448001" y="1061986"/>
                </a:moveTo>
                <a:lnTo>
                  <a:pt x="0" y="1061986"/>
                </a:lnTo>
                <a:lnTo>
                  <a:pt x="0" y="0"/>
                </a:lnTo>
                <a:lnTo>
                  <a:pt x="2448001" y="0"/>
                </a:lnTo>
                <a:lnTo>
                  <a:pt x="2448001" y="1061986"/>
                </a:lnTo>
                <a:close/>
              </a:path>
            </a:pathLst>
          </a:custGeom>
          <a:ln w="9004">
            <a:solidFill>
              <a:srgbClr val="27AAE1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3" name="object 383"/>
          <p:cNvSpPr/>
          <p:nvPr/>
        </p:nvSpPr>
        <p:spPr>
          <a:xfrm>
            <a:off x="4980922" y="2554722"/>
            <a:ext cx="3450386" cy="1423895"/>
          </a:xfrm>
          <a:custGeom>
            <a:avLst/>
            <a:gdLst/>
            <a:ahLst/>
            <a:cxnLst/>
            <a:rect l="l" t="t" r="r" b="b"/>
            <a:pathLst>
              <a:path w="2448559" h="1062354">
                <a:moveTo>
                  <a:pt x="2448001" y="1061986"/>
                </a:moveTo>
                <a:lnTo>
                  <a:pt x="0" y="1061986"/>
                </a:lnTo>
                <a:lnTo>
                  <a:pt x="0" y="0"/>
                </a:lnTo>
                <a:lnTo>
                  <a:pt x="2448001" y="0"/>
                </a:lnTo>
                <a:lnTo>
                  <a:pt x="2448001" y="10619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48" name="object 384"/>
          <p:cNvSpPr/>
          <p:nvPr/>
        </p:nvSpPr>
        <p:spPr>
          <a:xfrm>
            <a:off x="4999521" y="2407076"/>
            <a:ext cx="3767633" cy="1658016"/>
          </a:xfrm>
          <a:custGeom>
            <a:avLst/>
            <a:gdLst/>
            <a:ahLst/>
            <a:cxnLst/>
            <a:rect l="l" t="t" r="r" b="b"/>
            <a:pathLst>
              <a:path w="2448559" h="1062354">
                <a:moveTo>
                  <a:pt x="2448001" y="1061986"/>
                </a:moveTo>
                <a:lnTo>
                  <a:pt x="0" y="1061986"/>
                </a:lnTo>
                <a:lnTo>
                  <a:pt x="0" y="0"/>
                </a:lnTo>
                <a:lnTo>
                  <a:pt x="2448001" y="0"/>
                </a:lnTo>
                <a:lnTo>
                  <a:pt x="2448001" y="1061986"/>
                </a:lnTo>
                <a:close/>
              </a:path>
            </a:pathLst>
          </a:custGeom>
          <a:ln w="9004">
            <a:solidFill>
              <a:srgbClr val="F15A29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59" name="object 394"/>
          <p:cNvSpPr/>
          <p:nvPr/>
        </p:nvSpPr>
        <p:spPr>
          <a:xfrm>
            <a:off x="324482" y="2342722"/>
            <a:ext cx="870551" cy="868976"/>
          </a:xfrm>
          <a:custGeom>
            <a:avLst/>
            <a:gdLst/>
            <a:ahLst/>
            <a:cxnLst/>
            <a:rect l="l" t="t" r="r" b="b"/>
            <a:pathLst>
              <a:path w="648335" h="648334">
                <a:moveTo>
                  <a:pt x="324002" y="0"/>
                </a:moveTo>
                <a:lnTo>
                  <a:pt x="276123" y="3512"/>
                </a:lnTo>
                <a:lnTo>
                  <a:pt x="230425" y="13717"/>
                </a:lnTo>
                <a:lnTo>
                  <a:pt x="187410" y="30113"/>
                </a:lnTo>
                <a:lnTo>
                  <a:pt x="147579" y="52198"/>
                </a:lnTo>
                <a:lnTo>
                  <a:pt x="111432" y="79471"/>
                </a:lnTo>
                <a:lnTo>
                  <a:pt x="79471" y="111432"/>
                </a:lnTo>
                <a:lnTo>
                  <a:pt x="52198" y="147579"/>
                </a:lnTo>
                <a:lnTo>
                  <a:pt x="30113" y="187410"/>
                </a:lnTo>
                <a:lnTo>
                  <a:pt x="13717" y="230425"/>
                </a:lnTo>
                <a:lnTo>
                  <a:pt x="3512" y="276123"/>
                </a:lnTo>
                <a:lnTo>
                  <a:pt x="0" y="324002"/>
                </a:lnTo>
                <a:lnTo>
                  <a:pt x="3512" y="371881"/>
                </a:lnTo>
                <a:lnTo>
                  <a:pt x="13717" y="417579"/>
                </a:lnTo>
                <a:lnTo>
                  <a:pt x="30113" y="460594"/>
                </a:lnTo>
                <a:lnTo>
                  <a:pt x="52198" y="500425"/>
                </a:lnTo>
                <a:lnTo>
                  <a:pt x="79471" y="536572"/>
                </a:lnTo>
                <a:lnTo>
                  <a:pt x="111432" y="568532"/>
                </a:lnTo>
                <a:lnTo>
                  <a:pt x="147579" y="595806"/>
                </a:lnTo>
                <a:lnTo>
                  <a:pt x="187410" y="617891"/>
                </a:lnTo>
                <a:lnTo>
                  <a:pt x="230425" y="634286"/>
                </a:lnTo>
                <a:lnTo>
                  <a:pt x="276123" y="644491"/>
                </a:lnTo>
                <a:lnTo>
                  <a:pt x="324002" y="648004"/>
                </a:lnTo>
                <a:lnTo>
                  <a:pt x="371881" y="644491"/>
                </a:lnTo>
                <a:lnTo>
                  <a:pt x="417579" y="634286"/>
                </a:lnTo>
                <a:lnTo>
                  <a:pt x="460594" y="617891"/>
                </a:lnTo>
                <a:lnTo>
                  <a:pt x="500425" y="595806"/>
                </a:lnTo>
                <a:lnTo>
                  <a:pt x="536572" y="568532"/>
                </a:lnTo>
                <a:lnTo>
                  <a:pt x="568532" y="536572"/>
                </a:lnTo>
                <a:lnTo>
                  <a:pt x="595806" y="500425"/>
                </a:lnTo>
                <a:lnTo>
                  <a:pt x="617891" y="460594"/>
                </a:lnTo>
                <a:lnTo>
                  <a:pt x="634286" y="417579"/>
                </a:lnTo>
                <a:lnTo>
                  <a:pt x="644491" y="371881"/>
                </a:lnTo>
                <a:lnTo>
                  <a:pt x="648004" y="324002"/>
                </a:lnTo>
                <a:lnTo>
                  <a:pt x="644491" y="276123"/>
                </a:lnTo>
                <a:lnTo>
                  <a:pt x="634286" y="230425"/>
                </a:lnTo>
                <a:lnTo>
                  <a:pt x="617891" y="187410"/>
                </a:lnTo>
                <a:lnTo>
                  <a:pt x="595806" y="147579"/>
                </a:lnTo>
                <a:lnTo>
                  <a:pt x="568532" y="111432"/>
                </a:lnTo>
                <a:lnTo>
                  <a:pt x="536572" y="79471"/>
                </a:lnTo>
                <a:lnTo>
                  <a:pt x="500425" y="52198"/>
                </a:lnTo>
                <a:lnTo>
                  <a:pt x="460594" y="30113"/>
                </a:lnTo>
                <a:lnTo>
                  <a:pt x="417579" y="13717"/>
                </a:lnTo>
                <a:lnTo>
                  <a:pt x="371881" y="3512"/>
                </a:lnTo>
                <a:lnTo>
                  <a:pt x="324002" y="0"/>
                </a:lnTo>
                <a:close/>
              </a:path>
            </a:pathLst>
          </a:custGeom>
          <a:solidFill>
            <a:srgbClr val="27AAE1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0" name="object 396"/>
          <p:cNvSpPr/>
          <p:nvPr/>
        </p:nvSpPr>
        <p:spPr>
          <a:xfrm>
            <a:off x="4376817" y="2341210"/>
            <a:ext cx="870551" cy="868976"/>
          </a:xfrm>
          <a:custGeom>
            <a:avLst/>
            <a:gdLst/>
            <a:ahLst/>
            <a:cxnLst/>
            <a:rect l="l" t="t" r="r" b="b"/>
            <a:pathLst>
              <a:path w="648335" h="648334">
                <a:moveTo>
                  <a:pt x="323989" y="0"/>
                </a:moveTo>
                <a:lnTo>
                  <a:pt x="276110" y="3512"/>
                </a:lnTo>
                <a:lnTo>
                  <a:pt x="230414" y="13717"/>
                </a:lnTo>
                <a:lnTo>
                  <a:pt x="187400" y="30113"/>
                </a:lnTo>
                <a:lnTo>
                  <a:pt x="147570" y="52198"/>
                </a:lnTo>
                <a:lnTo>
                  <a:pt x="111425" y="79471"/>
                </a:lnTo>
                <a:lnTo>
                  <a:pt x="79466" y="111432"/>
                </a:lnTo>
                <a:lnTo>
                  <a:pt x="52194" y="147579"/>
                </a:lnTo>
                <a:lnTo>
                  <a:pt x="30111" y="187410"/>
                </a:lnTo>
                <a:lnTo>
                  <a:pt x="13716" y="230425"/>
                </a:lnTo>
                <a:lnTo>
                  <a:pt x="3512" y="276123"/>
                </a:lnTo>
                <a:lnTo>
                  <a:pt x="0" y="324002"/>
                </a:lnTo>
                <a:lnTo>
                  <a:pt x="3512" y="371881"/>
                </a:lnTo>
                <a:lnTo>
                  <a:pt x="13716" y="417579"/>
                </a:lnTo>
                <a:lnTo>
                  <a:pt x="30111" y="460594"/>
                </a:lnTo>
                <a:lnTo>
                  <a:pt x="52194" y="500425"/>
                </a:lnTo>
                <a:lnTo>
                  <a:pt x="79466" y="536572"/>
                </a:lnTo>
                <a:lnTo>
                  <a:pt x="111425" y="568532"/>
                </a:lnTo>
                <a:lnTo>
                  <a:pt x="147570" y="595806"/>
                </a:lnTo>
                <a:lnTo>
                  <a:pt x="187400" y="617891"/>
                </a:lnTo>
                <a:lnTo>
                  <a:pt x="230414" y="634286"/>
                </a:lnTo>
                <a:lnTo>
                  <a:pt x="276110" y="644491"/>
                </a:lnTo>
                <a:lnTo>
                  <a:pt x="323989" y="648004"/>
                </a:lnTo>
                <a:lnTo>
                  <a:pt x="371868" y="644491"/>
                </a:lnTo>
                <a:lnTo>
                  <a:pt x="417566" y="634286"/>
                </a:lnTo>
                <a:lnTo>
                  <a:pt x="460581" y="617891"/>
                </a:lnTo>
                <a:lnTo>
                  <a:pt x="500413" y="595806"/>
                </a:lnTo>
                <a:lnTo>
                  <a:pt x="536559" y="568532"/>
                </a:lnTo>
                <a:lnTo>
                  <a:pt x="568520" y="536572"/>
                </a:lnTo>
                <a:lnTo>
                  <a:pt x="595793" y="500425"/>
                </a:lnTo>
                <a:lnTo>
                  <a:pt x="617878" y="460594"/>
                </a:lnTo>
                <a:lnTo>
                  <a:pt x="634274" y="417579"/>
                </a:lnTo>
                <a:lnTo>
                  <a:pt x="644479" y="371881"/>
                </a:lnTo>
                <a:lnTo>
                  <a:pt x="647992" y="324002"/>
                </a:lnTo>
                <a:lnTo>
                  <a:pt x="644479" y="276123"/>
                </a:lnTo>
                <a:lnTo>
                  <a:pt x="634274" y="230425"/>
                </a:lnTo>
                <a:lnTo>
                  <a:pt x="617878" y="187410"/>
                </a:lnTo>
                <a:lnTo>
                  <a:pt x="595793" y="147579"/>
                </a:lnTo>
                <a:lnTo>
                  <a:pt x="568520" y="111432"/>
                </a:lnTo>
                <a:lnTo>
                  <a:pt x="536559" y="79471"/>
                </a:lnTo>
                <a:lnTo>
                  <a:pt x="500413" y="52198"/>
                </a:lnTo>
                <a:lnTo>
                  <a:pt x="460581" y="30113"/>
                </a:lnTo>
                <a:lnTo>
                  <a:pt x="417566" y="13717"/>
                </a:lnTo>
                <a:lnTo>
                  <a:pt x="371868" y="3512"/>
                </a:lnTo>
                <a:lnTo>
                  <a:pt x="323989" y="0"/>
                </a:lnTo>
                <a:close/>
              </a:path>
            </a:pathLst>
          </a:custGeom>
          <a:solidFill>
            <a:srgbClr val="F15A2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1" name="object 399"/>
          <p:cNvSpPr txBox="1"/>
          <p:nvPr/>
        </p:nvSpPr>
        <p:spPr>
          <a:xfrm>
            <a:off x="5239571" y="2451832"/>
            <a:ext cx="3487570" cy="1563248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01600" marR="8255" lvl="0" indent="-101600" algn="l" defTabSz="4572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F15A29"/>
              </a:buClr>
              <a:buSzPct val="105882"/>
              <a:buFont typeface="Arial"/>
              <a:buChar char="•"/>
              <a:tabLst>
                <a:tab pos="101600" algn="l"/>
              </a:tabLst>
              <a:defRPr/>
            </a:pPr>
            <a:r>
              <a:rPr kumimoji="0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控除証明書等の書面の管理・保管が不要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！</a:t>
            </a:r>
            <a:r>
              <a:rPr kumimoji="0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kumimoji="0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データ提出で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R="8255" lvl="0" algn="l" defTabSz="4572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F15A29"/>
              </a:buClr>
              <a:buSzPct val="105882"/>
              <a:tabLst>
                <a:tab pos="101600" algn="l"/>
              </a:tabLst>
              <a:defRPr/>
            </a:pPr>
            <a:r>
              <a:rPr kumimoji="0" lang="ja-JP" altLang="en-US" sz="2000" b="1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kumimoji="0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らくらく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！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01600" marR="8255" lvl="0" indent="-101600" algn="l" defTabSz="4572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F15A29"/>
              </a:buClr>
              <a:buSzPct val="105882"/>
              <a:buFont typeface="Arial"/>
              <a:buChar char="•"/>
              <a:tabLst>
                <a:tab pos="101600" algn="l"/>
              </a:tabLst>
              <a:defRPr/>
            </a:pPr>
            <a:r>
              <a:rPr kumimoji="0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取得したデータを使って申告書の所定の項目に自動入力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！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2" name="object 400"/>
          <p:cNvSpPr/>
          <p:nvPr/>
        </p:nvSpPr>
        <p:spPr>
          <a:xfrm>
            <a:off x="4260247" y="3101880"/>
            <a:ext cx="242151" cy="377890"/>
          </a:xfrm>
          <a:custGeom>
            <a:avLst/>
            <a:gdLst/>
            <a:ahLst/>
            <a:cxnLst/>
            <a:rect l="l" t="t" r="r" b="b"/>
            <a:pathLst>
              <a:path w="180339" h="281940">
                <a:moveTo>
                  <a:pt x="0" y="0"/>
                </a:moveTo>
                <a:lnTo>
                  <a:pt x="0" y="281546"/>
                </a:lnTo>
                <a:lnTo>
                  <a:pt x="179997" y="140766"/>
                </a:lnTo>
                <a:lnTo>
                  <a:pt x="0" y="0"/>
                </a:lnTo>
                <a:close/>
              </a:path>
            </a:pathLst>
          </a:custGeom>
          <a:solidFill>
            <a:srgbClr val="98CB4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0" name="object 409"/>
          <p:cNvSpPr txBox="1"/>
          <p:nvPr/>
        </p:nvSpPr>
        <p:spPr>
          <a:xfrm>
            <a:off x="2308766" y="4645861"/>
            <a:ext cx="341058" cy="109645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3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SimSun"/>
            </a:endParaRPr>
          </a:p>
        </p:txBody>
      </p:sp>
      <p:sp>
        <p:nvSpPr>
          <p:cNvPr id="71" name="object 410"/>
          <p:cNvSpPr/>
          <p:nvPr/>
        </p:nvSpPr>
        <p:spPr>
          <a:xfrm>
            <a:off x="1223194" y="5532382"/>
            <a:ext cx="613905" cy="768546"/>
          </a:xfrm>
          <a:custGeom>
            <a:avLst/>
            <a:gdLst/>
            <a:ahLst/>
            <a:cxnLst/>
            <a:rect l="l" t="t" r="r" b="b"/>
            <a:pathLst>
              <a:path w="457200" h="573404">
                <a:moveTo>
                  <a:pt x="457200" y="0"/>
                </a:moveTo>
                <a:lnTo>
                  <a:pt x="0" y="0"/>
                </a:lnTo>
                <a:lnTo>
                  <a:pt x="0" y="573303"/>
                </a:lnTo>
                <a:lnTo>
                  <a:pt x="349199" y="573303"/>
                </a:lnTo>
                <a:lnTo>
                  <a:pt x="457200" y="465302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2" name="object 411"/>
          <p:cNvSpPr/>
          <p:nvPr/>
        </p:nvSpPr>
        <p:spPr>
          <a:xfrm>
            <a:off x="1223194" y="5532382"/>
            <a:ext cx="613905" cy="768546"/>
          </a:xfrm>
          <a:custGeom>
            <a:avLst/>
            <a:gdLst/>
            <a:ahLst/>
            <a:cxnLst/>
            <a:rect l="l" t="t" r="r" b="b"/>
            <a:pathLst>
              <a:path w="457200" h="573404">
                <a:moveTo>
                  <a:pt x="457200" y="465302"/>
                </a:moveTo>
                <a:lnTo>
                  <a:pt x="349199" y="573303"/>
                </a:lnTo>
                <a:lnTo>
                  <a:pt x="0" y="573303"/>
                </a:lnTo>
                <a:lnTo>
                  <a:pt x="0" y="0"/>
                </a:lnTo>
                <a:lnTo>
                  <a:pt x="457200" y="0"/>
                </a:lnTo>
                <a:lnTo>
                  <a:pt x="457200" y="465302"/>
                </a:lnTo>
                <a:close/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3" name="object 412"/>
          <p:cNvSpPr/>
          <p:nvPr/>
        </p:nvSpPr>
        <p:spPr>
          <a:xfrm>
            <a:off x="1692081" y="6156034"/>
            <a:ext cx="145802" cy="145539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000" y="0"/>
                </a:moveTo>
                <a:lnTo>
                  <a:pt x="0" y="0"/>
                </a:lnTo>
                <a:lnTo>
                  <a:pt x="0" y="108000"/>
                </a:lnTo>
                <a:lnTo>
                  <a:pt x="1080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4" name="object 413"/>
          <p:cNvSpPr/>
          <p:nvPr/>
        </p:nvSpPr>
        <p:spPr>
          <a:xfrm>
            <a:off x="1368210" y="5887038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5" name="object 414"/>
          <p:cNvSpPr/>
          <p:nvPr/>
        </p:nvSpPr>
        <p:spPr>
          <a:xfrm>
            <a:off x="1368210" y="5887038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6" name="object 415"/>
          <p:cNvSpPr/>
          <p:nvPr/>
        </p:nvSpPr>
        <p:spPr>
          <a:xfrm>
            <a:off x="1368210" y="5964835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7" name="object 416"/>
          <p:cNvSpPr/>
          <p:nvPr/>
        </p:nvSpPr>
        <p:spPr>
          <a:xfrm>
            <a:off x="1368210" y="5964835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8" name="object 417"/>
          <p:cNvSpPr/>
          <p:nvPr/>
        </p:nvSpPr>
        <p:spPr>
          <a:xfrm>
            <a:off x="1368210" y="6042647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9" name="object 418"/>
          <p:cNvSpPr/>
          <p:nvPr/>
        </p:nvSpPr>
        <p:spPr>
          <a:xfrm>
            <a:off x="1368210" y="6042647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0" name="object 421"/>
          <p:cNvSpPr/>
          <p:nvPr/>
        </p:nvSpPr>
        <p:spPr>
          <a:xfrm>
            <a:off x="1973521" y="5043506"/>
            <a:ext cx="613905" cy="768546"/>
          </a:xfrm>
          <a:custGeom>
            <a:avLst/>
            <a:gdLst/>
            <a:ahLst/>
            <a:cxnLst/>
            <a:rect l="l" t="t" r="r" b="b"/>
            <a:pathLst>
              <a:path w="457200" h="573404">
                <a:moveTo>
                  <a:pt x="457200" y="0"/>
                </a:moveTo>
                <a:lnTo>
                  <a:pt x="0" y="0"/>
                </a:lnTo>
                <a:lnTo>
                  <a:pt x="0" y="573303"/>
                </a:lnTo>
                <a:lnTo>
                  <a:pt x="349199" y="573303"/>
                </a:lnTo>
                <a:lnTo>
                  <a:pt x="457200" y="465302"/>
                </a:lnTo>
                <a:lnTo>
                  <a:pt x="45720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1" name="object 422"/>
          <p:cNvSpPr/>
          <p:nvPr/>
        </p:nvSpPr>
        <p:spPr>
          <a:xfrm>
            <a:off x="1973521" y="5043506"/>
            <a:ext cx="613905" cy="768546"/>
          </a:xfrm>
          <a:custGeom>
            <a:avLst/>
            <a:gdLst/>
            <a:ahLst/>
            <a:cxnLst/>
            <a:rect l="l" t="t" r="r" b="b"/>
            <a:pathLst>
              <a:path w="457200" h="573404">
                <a:moveTo>
                  <a:pt x="457200" y="465302"/>
                </a:moveTo>
                <a:lnTo>
                  <a:pt x="349199" y="573303"/>
                </a:lnTo>
                <a:lnTo>
                  <a:pt x="0" y="573303"/>
                </a:lnTo>
                <a:lnTo>
                  <a:pt x="0" y="0"/>
                </a:lnTo>
                <a:lnTo>
                  <a:pt x="457200" y="0"/>
                </a:lnTo>
                <a:lnTo>
                  <a:pt x="457200" y="465302"/>
                </a:lnTo>
                <a:close/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2" name="object 423"/>
          <p:cNvSpPr/>
          <p:nvPr/>
        </p:nvSpPr>
        <p:spPr>
          <a:xfrm>
            <a:off x="2442409" y="5667158"/>
            <a:ext cx="145802" cy="145539"/>
          </a:xfrm>
          <a:custGeom>
            <a:avLst/>
            <a:gdLst/>
            <a:ahLst/>
            <a:cxnLst/>
            <a:rect l="l" t="t" r="r" b="b"/>
            <a:pathLst>
              <a:path w="108585" h="108584">
                <a:moveTo>
                  <a:pt x="108000" y="0"/>
                </a:moveTo>
                <a:lnTo>
                  <a:pt x="0" y="0"/>
                </a:lnTo>
                <a:lnTo>
                  <a:pt x="0" y="108000"/>
                </a:lnTo>
                <a:lnTo>
                  <a:pt x="108000" y="0"/>
                </a:lnTo>
                <a:close/>
              </a:path>
            </a:pathLst>
          </a:custGeom>
          <a:solidFill>
            <a:srgbClr val="231F20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3" name="object 424"/>
          <p:cNvSpPr/>
          <p:nvPr/>
        </p:nvSpPr>
        <p:spPr>
          <a:xfrm>
            <a:off x="2118537" y="5398147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4" name="object 425"/>
          <p:cNvSpPr/>
          <p:nvPr/>
        </p:nvSpPr>
        <p:spPr>
          <a:xfrm>
            <a:off x="2118537" y="5398147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5" name="object 426"/>
          <p:cNvSpPr/>
          <p:nvPr/>
        </p:nvSpPr>
        <p:spPr>
          <a:xfrm>
            <a:off x="2118537" y="5475958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6" name="object 427"/>
          <p:cNvSpPr/>
          <p:nvPr/>
        </p:nvSpPr>
        <p:spPr>
          <a:xfrm>
            <a:off x="2118537" y="5475958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7" name="object 428"/>
          <p:cNvSpPr/>
          <p:nvPr/>
        </p:nvSpPr>
        <p:spPr>
          <a:xfrm>
            <a:off x="2118537" y="5553771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317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88" name="object 430"/>
          <p:cNvSpPr/>
          <p:nvPr/>
        </p:nvSpPr>
        <p:spPr>
          <a:xfrm>
            <a:off x="2863432" y="5336314"/>
            <a:ext cx="1440970" cy="434914"/>
          </a:xfrm>
          <a:custGeom>
            <a:avLst/>
            <a:gdLst/>
            <a:ahLst/>
            <a:cxnLst/>
            <a:rect l="l" t="t" r="r" b="b"/>
            <a:pathLst>
              <a:path w="1073150" h="324484">
                <a:moveTo>
                  <a:pt x="865898" y="0"/>
                </a:moveTo>
                <a:lnTo>
                  <a:pt x="865898" y="109893"/>
                </a:lnTo>
                <a:lnTo>
                  <a:pt x="0" y="109893"/>
                </a:lnTo>
                <a:lnTo>
                  <a:pt x="0" y="215531"/>
                </a:lnTo>
                <a:lnTo>
                  <a:pt x="865898" y="215531"/>
                </a:lnTo>
                <a:lnTo>
                  <a:pt x="865898" y="324002"/>
                </a:lnTo>
                <a:lnTo>
                  <a:pt x="1073048" y="161988"/>
                </a:lnTo>
                <a:lnTo>
                  <a:pt x="865898" y="0"/>
                </a:lnTo>
                <a:close/>
              </a:path>
            </a:pathLst>
          </a:custGeom>
          <a:solidFill>
            <a:srgbClr val="F15A2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0" name="object 432"/>
          <p:cNvSpPr/>
          <p:nvPr/>
        </p:nvSpPr>
        <p:spPr>
          <a:xfrm>
            <a:off x="2594394" y="4092635"/>
            <a:ext cx="1952787" cy="1178956"/>
          </a:xfrm>
          <a:custGeom>
            <a:avLst/>
            <a:gdLst/>
            <a:ahLst/>
            <a:cxnLst/>
            <a:rect l="l" t="t" r="r" b="b"/>
            <a:pathLst>
              <a:path w="720089" h="720090">
                <a:moveTo>
                  <a:pt x="359994" y="0"/>
                </a:moveTo>
                <a:lnTo>
                  <a:pt x="311145" y="3286"/>
                </a:lnTo>
                <a:lnTo>
                  <a:pt x="264293" y="12860"/>
                </a:lnTo>
                <a:lnTo>
                  <a:pt x="219868" y="28292"/>
                </a:lnTo>
                <a:lnTo>
                  <a:pt x="178298" y="49153"/>
                </a:lnTo>
                <a:lnTo>
                  <a:pt x="140012" y="75014"/>
                </a:lnTo>
                <a:lnTo>
                  <a:pt x="105440" y="105446"/>
                </a:lnTo>
                <a:lnTo>
                  <a:pt x="75009" y="140020"/>
                </a:lnTo>
                <a:lnTo>
                  <a:pt x="49149" y="178308"/>
                </a:lnTo>
                <a:lnTo>
                  <a:pt x="28290" y="219879"/>
                </a:lnTo>
                <a:lnTo>
                  <a:pt x="12859" y="264305"/>
                </a:lnTo>
                <a:lnTo>
                  <a:pt x="3286" y="311157"/>
                </a:lnTo>
                <a:lnTo>
                  <a:pt x="0" y="360006"/>
                </a:lnTo>
                <a:lnTo>
                  <a:pt x="3286" y="408856"/>
                </a:lnTo>
                <a:lnTo>
                  <a:pt x="12859" y="455708"/>
                </a:lnTo>
                <a:lnTo>
                  <a:pt x="28290" y="500134"/>
                </a:lnTo>
                <a:lnTo>
                  <a:pt x="49149" y="541705"/>
                </a:lnTo>
                <a:lnTo>
                  <a:pt x="75009" y="579993"/>
                </a:lnTo>
                <a:lnTo>
                  <a:pt x="105440" y="614567"/>
                </a:lnTo>
                <a:lnTo>
                  <a:pt x="140012" y="644999"/>
                </a:lnTo>
                <a:lnTo>
                  <a:pt x="178298" y="670860"/>
                </a:lnTo>
                <a:lnTo>
                  <a:pt x="219868" y="691721"/>
                </a:lnTo>
                <a:lnTo>
                  <a:pt x="264293" y="707153"/>
                </a:lnTo>
                <a:lnTo>
                  <a:pt x="311145" y="716727"/>
                </a:lnTo>
                <a:lnTo>
                  <a:pt x="359994" y="720013"/>
                </a:lnTo>
                <a:lnTo>
                  <a:pt x="408846" y="716727"/>
                </a:lnTo>
                <a:lnTo>
                  <a:pt x="455699" y="707153"/>
                </a:lnTo>
                <a:lnTo>
                  <a:pt x="500127" y="691721"/>
                </a:lnTo>
                <a:lnTo>
                  <a:pt x="541698" y="670860"/>
                </a:lnTo>
                <a:lnTo>
                  <a:pt x="579985" y="644999"/>
                </a:lnTo>
                <a:lnTo>
                  <a:pt x="614559" y="614567"/>
                </a:lnTo>
                <a:lnTo>
                  <a:pt x="644990" y="579993"/>
                </a:lnTo>
                <a:lnTo>
                  <a:pt x="670850" y="541705"/>
                </a:lnTo>
                <a:lnTo>
                  <a:pt x="691710" y="500134"/>
                </a:lnTo>
                <a:lnTo>
                  <a:pt x="707141" y="455708"/>
                </a:lnTo>
                <a:lnTo>
                  <a:pt x="716714" y="408856"/>
                </a:lnTo>
                <a:lnTo>
                  <a:pt x="720001" y="360006"/>
                </a:lnTo>
                <a:lnTo>
                  <a:pt x="716714" y="311157"/>
                </a:lnTo>
                <a:lnTo>
                  <a:pt x="707141" y="264305"/>
                </a:lnTo>
                <a:lnTo>
                  <a:pt x="691710" y="219879"/>
                </a:lnTo>
                <a:lnTo>
                  <a:pt x="670850" y="178308"/>
                </a:lnTo>
                <a:lnTo>
                  <a:pt x="644990" y="140020"/>
                </a:lnTo>
                <a:lnTo>
                  <a:pt x="614559" y="105446"/>
                </a:lnTo>
                <a:lnTo>
                  <a:pt x="579985" y="75014"/>
                </a:lnTo>
                <a:lnTo>
                  <a:pt x="541698" y="49153"/>
                </a:lnTo>
                <a:lnTo>
                  <a:pt x="500127" y="28292"/>
                </a:lnTo>
                <a:lnTo>
                  <a:pt x="455699" y="12860"/>
                </a:lnTo>
                <a:lnTo>
                  <a:pt x="408846" y="3286"/>
                </a:lnTo>
                <a:lnTo>
                  <a:pt x="359994" y="0"/>
                </a:lnTo>
                <a:close/>
              </a:path>
            </a:pathLst>
          </a:custGeom>
          <a:solidFill>
            <a:srgbClr val="98CB4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1" name="object 433"/>
          <p:cNvSpPr/>
          <p:nvPr/>
        </p:nvSpPr>
        <p:spPr>
          <a:xfrm>
            <a:off x="2919834" y="4859528"/>
            <a:ext cx="361682" cy="538130"/>
          </a:xfrm>
          <a:custGeom>
            <a:avLst/>
            <a:gdLst/>
            <a:ahLst/>
            <a:cxnLst/>
            <a:rect l="l" t="t" r="r" b="b"/>
            <a:pathLst>
              <a:path w="137160" h="214629">
                <a:moveTo>
                  <a:pt x="82550" y="0"/>
                </a:moveTo>
                <a:lnTo>
                  <a:pt x="0" y="63500"/>
                </a:lnTo>
                <a:lnTo>
                  <a:pt x="136550" y="214122"/>
                </a:lnTo>
                <a:lnTo>
                  <a:pt x="82550" y="0"/>
                </a:lnTo>
                <a:close/>
              </a:path>
            </a:pathLst>
          </a:custGeom>
          <a:solidFill>
            <a:srgbClr val="98CB4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94" name="object 439"/>
          <p:cNvSpPr/>
          <p:nvPr/>
        </p:nvSpPr>
        <p:spPr>
          <a:xfrm>
            <a:off x="3172086" y="5087161"/>
            <a:ext cx="558498" cy="91679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6" name="グループ化 5"/>
          <p:cNvGrpSpPr/>
          <p:nvPr/>
        </p:nvGrpSpPr>
        <p:grpSpPr>
          <a:xfrm>
            <a:off x="4534894" y="4877696"/>
            <a:ext cx="886725" cy="1133088"/>
            <a:chOff x="4345357" y="4876361"/>
            <a:chExt cx="717927" cy="917392"/>
          </a:xfrm>
        </p:grpSpPr>
        <p:sp>
          <p:nvSpPr>
            <p:cNvPr id="96" name="object 441"/>
            <p:cNvSpPr/>
            <p:nvPr/>
          </p:nvSpPr>
          <p:spPr>
            <a:xfrm>
              <a:off x="4516873" y="5446407"/>
              <a:ext cx="239899" cy="255670"/>
            </a:xfrm>
            <a:prstGeom prst="rect">
              <a:avLst/>
            </a:prstGeom>
            <a:blipFill>
              <a:blip r:embed="rId4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97" name="object 442"/>
            <p:cNvSpPr/>
            <p:nvPr/>
          </p:nvSpPr>
          <p:spPr>
            <a:xfrm>
              <a:off x="4601560" y="5255653"/>
              <a:ext cx="60537" cy="79153"/>
            </a:xfrm>
            <a:custGeom>
              <a:avLst/>
              <a:gdLst/>
              <a:ahLst/>
              <a:cxnLst/>
              <a:rect l="l" t="t" r="r" b="b"/>
              <a:pathLst>
                <a:path w="45085" h="59054">
                  <a:moveTo>
                    <a:pt x="44627" y="58673"/>
                  </a:moveTo>
                  <a:lnTo>
                    <a:pt x="0" y="58673"/>
                  </a:lnTo>
                  <a:lnTo>
                    <a:pt x="0" y="0"/>
                  </a:lnTo>
                  <a:lnTo>
                    <a:pt x="44627" y="0"/>
                  </a:lnTo>
                  <a:lnTo>
                    <a:pt x="44627" y="58673"/>
                  </a:lnTo>
                  <a:close/>
                </a:path>
              </a:pathLst>
            </a:custGeom>
            <a:solidFill>
              <a:srgbClr val="FBBE9E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98" name="object 443"/>
            <p:cNvSpPr/>
            <p:nvPr/>
          </p:nvSpPr>
          <p:spPr>
            <a:xfrm>
              <a:off x="4490183" y="4915825"/>
              <a:ext cx="300131" cy="348101"/>
            </a:xfrm>
            <a:custGeom>
              <a:avLst/>
              <a:gdLst/>
              <a:ahLst/>
              <a:cxnLst/>
              <a:rect l="l" t="t" r="r" b="b"/>
              <a:pathLst>
                <a:path w="223520" h="259715">
                  <a:moveTo>
                    <a:pt x="121856" y="0"/>
                  </a:moveTo>
                  <a:lnTo>
                    <a:pt x="78430" y="4104"/>
                  </a:lnTo>
                  <a:lnTo>
                    <a:pt x="21181" y="50783"/>
                  </a:lnTo>
                  <a:lnTo>
                    <a:pt x="6338" y="88899"/>
                  </a:lnTo>
                  <a:lnTo>
                    <a:pt x="0" y="133896"/>
                  </a:lnTo>
                  <a:lnTo>
                    <a:pt x="3249" y="180138"/>
                  </a:lnTo>
                  <a:lnTo>
                    <a:pt x="19824" y="217854"/>
                  </a:lnTo>
                  <a:lnTo>
                    <a:pt x="52935" y="244976"/>
                  </a:lnTo>
                  <a:lnTo>
                    <a:pt x="105790" y="259435"/>
                  </a:lnTo>
                  <a:lnTo>
                    <a:pt x="157140" y="254704"/>
                  </a:lnTo>
                  <a:lnTo>
                    <a:pt x="192952" y="230298"/>
                  </a:lnTo>
                  <a:lnTo>
                    <a:pt x="214470" y="191705"/>
                  </a:lnTo>
                  <a:lnTo>
                    <a:pt x="222935" y="144411"/>
                  </a:lnTo>
                  <a:lnTo>
                    <a:pt x="220699" y="87543"/>
                  </a:lnTo>
                  <a:lnTo>
                    <a:pt x="205595" y="43202"/>
                  </a:lnTo>
                  <a:lnTo>
                    <a:pt x="173892" y="13363"/>
                  </a:lnTo>
                  <a:lnTo>
                    <a:pt x="121856" y="0"/>
                  </a:lnTo>
                  <a:close/>
                </a:path>
              </a:pathLst>
            </a:custGeom>
            <a:solidFill>
              <a:srgbClr val="FBBE9E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99" name="object 444"/>
            <p:cNvSpPr/>
            <p:nvPr/>
          </p:nvSpPr>
          <p:spPr>
            <a:xfrm>
              <a:off x="4669036" y="5088237"/>
              <a:ext cx="24727" cy="65535"/>
            </a:xfrm>
            <a:custGeom>
              <a:avLst/>
              <a:gdLst/>
              <a:ahLst/>
              <a:cxnLst/>
              <a:rect l="l" t="t" r="r" b="b"/>
              <a:pathLst>
                <a:path w="18414" h="48895">
                  <a:moveTo>
                    <a:pt x="8978" y="0"/>
                  </a:moveTo>
                  <a:lnTo>
                    <a:pt x="18300" y="45313"/>
                  </a:lnTo>
                  <a:lnTo>
                    <a:pt x="0" y="48653"/>
                  </a:lnTo>
                </a:path>
              </a:pathLst>
            </a:custGeom>
            <a:ln w="3809">
              <a:solidFill>
                <a:srgbClr val="CA7B53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00" name="object 445"/>
            <p:cNvSpPr/>
            <p:nvPr/>
          </p:nvSpPr>
          <p:spPr>
            <a:xfrm>
              <a:off x="4611573" y="5195274"/>
              <a:ext cx="103170" cy="26384"/>
            </a:xfrm>
            <a:custGeom>
              <a:avLst/>
              <a:gdLst/>
              <a:ahLst/>
              <a:cxnLst/>
              <a:rect l="l" t="t" r="r" b="b"/>
              <a:pathLst>
                <a:path w="76835" h="19684">
                  <a:moveTo>
                    <a:pt x="0" y="0"/>
                  </a:moveTo>
                  <a:lnTo>
                    <a:pt x="7013" y="10395"/>
                  </a:lnTo>
                  <a:lnTo>
                    <a:pt x="13436" y="15871"/>
                  </a:lnTo>
                  <a:lnTo>
                    <a:pt x="22945" y="18237"/>
                  </a:lnTo>
                  <a:lnTo>
                    <a:pt x="39217" y="19303"/>
                  </a:lnTo>
                  <a:lnTo>
                    <a:pt x="56824" y="17417"/>
                  </a:lnTo>
                  <a:lnTo>
                    <a:pt x="68305" y="11953"/>
                  </a:lnTo>
                  <a:lnTo>
                    <a:pt x="74545" y="6238"/>
                  </a:lnTo>
                  <a:lnTo>
                    <a:pt x="76428" y="3594"/>
                  </a:lnTo>
                </a:path>
              </a:pathLst>
            </a:custGeom>
            <a:ln w="3810">
              <a:solidFill>
                <a:srgbClr val="CD577A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01" name="object 446"/>
            <p:cNvSpPr/>
            <p:nvPr/>
          </p:nvSpPr>
          <p:spPr>
            <a:xfrm>
              <a:off x="4605725" y="5070189"/>
              <a:ext cx="28137" cy="33193"/>
            </a:xfrm>
            <a:custGeom>
              <a:avLst/>
              <a:gdLst/>
              <a:ahLst/>
              <a:cxnLst/>
              <a:rect l="l" t="t" r="r" b="b"/>
              <a:pathLst>
                <a:path w="20954" h="24765">
                  <a:moveTo>
                    <a:pt x="5372" y="0"/>
                  </a:moveTo>
                  <a:lnTo>
                    <a:pt x="609" y="5079"/>
                  </a:lnTo>
                  <a:lnTo>
                    <a:pt x="0" y="18173"/>
                  </a:lnTo>
                  <a:lnTo>
                    <a:pt x="4254" y="23698"/>
                  </a:lnTo>
                  <a:lnTo>
                    <a:pt x="15379" y="24218"/>
                  </a:lnTo>
                  <a:lnTo>
                    <a:pt x="20142" y="19138"/>
                  </a:lnTo>
                  <a:lnTo>
                    <a:pt x="20751" y="6032"/>
                  </a:lnTo>
                  <a:lnTo>
                    <a:pt x="16497" y="520"/>
                  </a:lnTo>
                  <a:lnTo>
                    <a:pt x="5372" y="0"/>
                  </a:lnTo>
                  <a:close/>
                </a:path>
              </a:pathLst>
            </a:custGeom>
            <a:solidFill>
              <a:srgbClr val="0501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02" name="object 447"/>
            <p:cNvSpPr/>
            <p:nvPr/>
          </p:nvSpPr>
          <p:spPr>
            <a:xfrm>
              <a:off x="4702463" y="5074744"/>
              <a:ext cx="28137" cy="33193"/>
            </a:xfrm>
            <a:custGeom>
              <a:avLst/>
              <a:gdLst/>
              <a:ahLst/>
              <a:cxnLst/>
              <a:rect l="l" t="t" r="r" b="b"/>
              <a:pathLst>
                <a:path w="20954" h="24765">
                  <a:moveTo>
                    <a:pt x="5384" y="0"/>
                  </a:moveTo>
                  <a:lnTo>
                    <a:pt x="622" y="5092"/>
                  </a:lnTo>
                  <a:lnTo>
                    <a:pt x="0" y="18173"/>
                  </a:lnTo>
                  <a:lnTo>
                    <a:pt x="4267" y="23698"/>
                  </a:lnTo>
                  <a:lnTo>
                    <a:pt x="15392" y="24231"/>
                  </a:lnTo>
                  <a:lnTo>
                    <a:pt x="20154" y="19138"/>
                  </a:lnTo>
                  <a:lnTo>
                    <a:pt x="20764" y="6032"/>
                  </a:lnTo>
                  <a:lnTo>
                    <a:pt x="16509" y="520"/>
                  </a:lnTo>
                  <a:lnTo>
                    <a:pt x="5384" y="0"/>
                  </a:lnTo>
                  <a:close/>
                </a:path>
              </a:pathLst>
            </a:custGeom>
            <a:solidFill>
              <a:srgbClr val="05010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03" name="object 448"/>
            <p:cNvSpPr/>
            <p:nvPr/>
          </p:nvSpPr>
          <p:spPr>
            <a:xfrm>
              <a:off x="4554960" y="5099309"/>
              <a:ext cx="59685" cy="59577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3266" y="0"/>
                  </a:moveTo>
                  <a:lnTo>
                    <a:pt x="14535" y="1336"/>
                  </a:lnTo>
                  <a:lnTo>
                    <a:pt x="7246" y="5765"/>
                  </a:lnTo>
                  <a:lnTo>
                    <a:pt x="2151" y="12605"/>
                  </a:lnTo>
                  <a:lnTo>
                    <a:pt x="0" y="21170"/>
                  </a:lnTo>
                  <a:lnTo>
                    <a:pt x="1341" y="29906"/>
                  </a:lnTo>
                  <a:lnTo>
                    <a:pt x="5770" y="37195"/>
                  </a:lnTo>
                  <a:lnTo>
                    <a:pt x="12606" y="42287"/>
                  </a:lnTo>
                  <a:lnTo>
                    <a:pt x="21170" y="44437"/>
                  </a:lnTo>
                  <a:lnTo>
                    <a:pt x="29901" y="43102"/>
                  </a:lnTo>
                  <a:lnTo>
                    <a:pt x="37190" y="38676"/>
                  </a:lnTo>
                  <a:lnTo>
                    <a:pt x="42286" y="31837"/>
                  </a:lnTo>
                  <a:lnTo>
                    <a:pt x="44437" y="23266"/>
                  </a:lnTo>
                  <a:lnTo>
                    <a:pt x="43101" y="14537"/>
                  </a:lnTo>
                  <a:lnTo>
                    <a:pt x="38671" y="7251"/>
                  </a:lnTo>
                  <a:lnTo>
                    <a:pt x="31832" y="2156"/>
                  </a:lnTo>
                  <a:lnTo>
                    <a:pt x="23266" y="0"/>
                  </a:lnTo>
                  <a:close/>
                </a:path>
              </a:pathLst>
            </a:custGeom>
            <a:solidFill>
              <a:srgbClr val="F68F7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04" name="object 449"/>
            <p:cNvSpPr/>
            <p:nvPr/>
          </p:nvSpPr>
          <p:spPr>
            <a:xfrm>
              <a:off x="4717246" y="5106957"/>
              <a:ext cx="59685" cy="59577"/>
            </a:xfrm>
            <a:custGeom>
              <a:avLst/>
              <a:gdLst/>
              <a:ahLst/>
              <a:cxnLst/>
              <a:rect l="l" t="t" r="r" b="b"/>
              <a:pathLst>
                <a:path w="44450" h="44450">
                  <a:moveTo>
                    <a:pt x="23279" y="0"/>
                  </a:moveTo>
                  <a:lnTo>
                    <a:pt x="14542" y="1334"/>
                  </a:lnTo>
                  <a:lnTo>
                    <a:pt x="7253" y="5761"/>
                  </a:lnTo>
                  <a:lnTo>
                    <a:pt x="2156" y="12599"/>
                  </a:lnTo>
                  <a:lnTo>
                    <a:pt x="0" y="21170"/>
                  </a:lnTo>
                  <a:lnTo>
                    <a:pt x="1341" y="29899"/>
                  </a:lnTo>
                  <a:lnTo>
                    <a:pt x="5770" y="37185"/>
                  </a:lnTo>
                  <a:lnTo>
                    <a:pt x="12606" y="42280"/>
                  </a:lnTo>
                  <a:lnTo>
                    <a:pt x="21170" y="44437"/>
                  </a:lnTo>
                  <a:lnTo>
                    <a:pt x="29907" y="43101"/>
                  </a:lnTo>
                  <a:lnTo>
                    <a:pt x="37196" y="38671"/>
                  </a:lnTo>
                  <a:lnTo>
                    <a:pt x="42293" y="31832"/>
                  </a:lnTo>
                  <a:lnTo>
                    <a:pt x="44450" y="23266"/>
                  </a:lnTo>
                  <a:lnTo>
                    <a:pt x="43108" y="14530"/>
                  </a:lnTo>
                  <a:lnTo>
                    <a:pt x="38679" y="7242"/>
                  </a:lnTo>
                  <a:lnTo>
                    <a:pt x="31843" y="2149"/>
                  </a:lnTo>
                  <a:lnTo>
                    <a:pt x="23279" y="0"/>
                  </a:lnTo>
                  <a:close/>
                </a:path>
              </a:pathLst>
            </a:custGeom>
            <a:solidFill>
              <a:srgbClr val="F68F7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05" name="object 450"/>
            <p:cNvSpPr/>
            <p:nvPr/>
          </p:nvSpPr>
          <p:spPr>
            <a:xfrm>
              <a:off x="4483974" y="4876361"/>
              <a:ext cx="320594" cy="226394"/>
            </a:xfrm>
            <a:custGeom>
              <a:avLst/>
              <a:gdLst/>
              <a:ahLst/>
              <a:cxnLst/>
              <a:rect l="l" t="t" r="r" b="b"/>
              <a:pathLst>
                <a:path w="238760" h="168909">
                  <a:moveTo>
                    <a:pt x="229321" y="59183"/>
                  </a:moveTo>
                  <a:lnTo>
                    <a:pt x="182557" y="59183"/>
                  </a:lnTo>
                  <a:lnTo>
                    <a:pt x="191185" y="93709"/>
                  </a:lnTo>
                  <a:lnTo>
                    <a:pt x="207703" y="120285"/>
                  </a:lnTo>
                  <a:lnTo>
                    <a:pt x="222837" y="143508"/>
                  </a:lnTo>
                  <a:lnTo>
                    <a:pt x="227807" y="168733"/>
                  </a:lnTo>
                  <a:lnTo>
                    <a:pt x="232498" y="153253"/>
                  </a:lnTo>
                  <a:lnTo>
                    <a:pt x="234674" y="142471"/>
                  </a:lnTo>
                  <a:lnTo>
                    <a:pt x="236837" y="124600"/>
                  </a:lnTo>
                  <a:lnTo>
                    <a:pt x="238563" y="101520"/>
                  </a:lnTo>
                  <a:lnTo>
                    <a:pt x="235769" y="71005"/>
                  </a:lnTo>
                  <a:lnTo>
                    <a:pt x="229321" y="59183"/>
                  </a:lnTo>
                  <a:close/>
                </a:path>
                <a:path w="238760" h="168909">
                  <a:moveTo>
                    <a:pt x="125450" y="0"/>
                  </a:moveTo>
                  <a:lnTo>
                    <a:pt x="79973" y="6195"/>
                  </a:lnTo>
                  <a:lnTo>
                    <a:pt x="38853" y="26459"/>
                  </a:lnTo>
                  <a:lnTo>
                    <a:pt x="12720" y="60389"/>
                  </a:lnTo>
                  <a:lnTo>
                    <a:pt x="0" y="121462"/>
                  </a:lnTo>
                  <a:lnTo>
                    <a:pt x="1403" y="140101"/>
                  </a:lnTo>
                  <a:lnTo>
                    <a:pt x="4262" y="150940"/>
                  </a:lnTo>
                  <a:lnTo>
                    <a:pt x="24670" y="120285"/>
                  </a:lnTo>
                  <a:lnTo>
                    <a:pt x="57018" y="105012"/>
                  </a:lnTo>
                  <a:lnTo>
                    <a:pt x="96023" y="93371"/>
                  </a:lnTo>
                  <a:lnTo>
                    <a:pt x="136405" y="73610"/>
                  </a:lnTo>
                  <a:lnTo>
                    <a:pt x="169393" y="73610"/>
                  </a:lnTo>
                  <a:lnTo>
                    <a:pt x="173843" y="69175"/>
                  </a:lnTo>
                  <a:lnTo>
                    <a:pt x="182557" y="59183"/>
                  </a:lnTo>
                  <a:lnTo>
                    <a:pt x="229321" y="59183"/>
                  </a:lnTo>
                  <a:lnTo>
                    <a:pt x="221037" y="43992"/>
                  </a:lnTo>
                  <a:lnTo>
                    <a:pt x="186951" y="31421"/>
                  </a:lnTo>
                  <a:lnTo>
                    <a:pt x="164653" y="8274"/>
                  </a:lnTo>
                  <a:lnTo>
                    <a:pt x="125450" y="0"/>
                  </a:lnTo>
                  <a:close/>
                </a:path>
                <a:path w="238760" h="168909">
                  <a:moveTo>
                    <a:pt x="169393" y="73610"/>
                  </a:moveTo>
                  <a:lnTo>
                    <a:pt x="136405" y="73610"/>
                  </a:lnTo>
                  <a:lnTo>
                    <a:pt x="136894" y="75540"/>
                  </a:lnTo>
                  <a:lnTo>
                    <a:pt x="137390" y="81022"/>
                  </a:lnTo>
                  <a:lnTo>
                    <a:pt x="136438" y="89592"/>
                  </a:lnTo>
                  <a:lnTo>
                    <a:pt x="132583" y="100788"/>
                  </a:lnTo>
                  <a:lnTo>
                    <a:pt x="147247" y="92974"/>
                  </a:lnTo>
                  <a:lnTo>
                    <a:pt x="161537" y="81438"/>
                  </a:lnTo>
                  <a:lnTo>
                    <a:pt x="169393" y="73610"/>
                  </a:lnTo>
                  <a:close/>
                </a:path>
              </a:pathLst>
            </a:custGeom>
            <a:solidFill>
              <a:srgbClr val="866048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07" name="object 452"/>
            <p:cNvSpPr/>
            <p:nvPr/>
          </p:nvSpPr>
          <p:spPr>
            <a:xfrm>
              <a:off x="4509711" y="4941722"/>
              <a:ext cx="111697" cy="64684"/>
            </a:xfrm>
            <a:custGeom>
              <a:avLst/>
              <a:gdLst/>
              <a:ahLst/>
              <a:cxnLst/>
              <a:rect l="l" t="t" r="r" b="b"/>
              <a:pathLst>
                <a:path w="83185" h="48259">
                  <a:moveTo>
                    <a:pt x="83159" y="0"/>
                  </a:moveTo>
                  <a:lnTo>
                    <a:pt x="60018" y="4123"/>
                  </a:lnTo>
                  <a:lnTo>
                    <a:pt x="38998" y="13250"/>
                  </a:lnTo>
                  <a:lnTo>
                    <a:pt x="19269" y="27662"/>
                  </a:lnTo>
                  <a:lnTo>
                    <a:pt x="0" y="47637"/>
                  </a:lnTo>
                </a:path>
              </a:pathLst>
            </a:custGeom>
            <a:ln w="3810">
              <a:solidFill>
                <a:srgbClr val="6547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08" name="object 453"/>
            <p:cNvSpPr/>
            <p:nvPr/>
          </p:nvSpPr>
          <p:spPr>
            <a:xfrm>
              <a:off x="4754566" y="4948004"/>
              <a:ext cx="41780" cy="105537"/>
            </a:xfrm>
            <a:custGeom>
              <a:avLst/>
              <a:gdLst/>
              <a:ahLst/>
              <a:cxnLst/>
              <a:rect l="l" t="t" r="r" b="b"/>
              <a:pathLst>
                <a:path w="31114" h="78740">
                  <a:moveTo>
                    <a:pt x="0" y="0"/>
                  </a:moveTo>
                  <a:lnTo>
                    <a:pt x="13119" y="14689"/>
                  </a:lnTo>
                  <a:lnTo>
                    <a:pt x="23725" y="34656"/>
                  </a:lnTo>
                  <a:lnTo>
                    <a:pt x="30094" y="56841"/>
                  </a:lnTo>
                  <a:lnTo>
                    <a:pt x="30505" y="78181"/>
                  </a:lnTo>
                </a:path>
              </a:pathLst>
            </a:custGeom>
            <a:ln w="3810">
              <a:solidFill>
                <a:srgbClr val="654732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09" name="object 454"/>
            <p:cNvSpPr/>
            <p:nvPr/>
          </p:nvSpPr>
          <p:spPr>
            <a:xfrm>
              <a:off x="4466629" y="5078128"/>
              <a:ext cx="46896" cy="46811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8801" y="0"/>
                  </a:moveTo>
                  <a:lnTo>
                    <a:pt x="876" y="7213"/>
                  </a:lnTo>
                  <a:lnTo>
                    <a:pt x="0" y="25869"/>
                  </a:lnTo>
                  <a:lnTo>
                    <a:pt x="7200" y="33782"/>
                  </a:lnTo>
                  <a:lnTo>
                    <a:pt x="25869" y="34671"/>
                  </a:lnTo>
                  <a:lnTo>
                    <a:pt x="33781" y="27457"/>
                  </a:lnTo>
                  <a:lnTo>
                    <a:pt x="34670" y="8813"/>
                  </a:lnTo>
                  <a:lnTo>
                    <a:pt x="27457" y="889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FBBE9E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0" name="object 455"/>
            <p:cNvSpPr/>
            <p:nvPr/>
          </p:nvSpPr>
          <p:spPr>
            <a:xfrm>
              <a:off x="4765970" y="5092222"/>
              <a:ext cx="46896" cy="46811"/>
            </a:xfrm>
            <a:custGeom>
              <a:avLst/>
              <a:gdLst/>
              <a:ahLst/>
              <a:cxnLst/>
              <a:rect l="l" t="t" r="r" b="b"/>
              <a:pathLst>
                <a:path w="34925" h="34925">
                  <a:moveTo>
                    <a:pt x="8801" y="0"/>
                  </a:moveTo>
                  <a:lnTo>
                    <a:pt x="876" y="7213"/>
                  </a:lnTo>
                  <a:lnTo>
                    <a:pt x="0" y="25869"/>
                  </a:lnTo>
                  <a:lnTo>
                    <a:pt x="7213" y="33781"/>
                  </a:lnTo>
                  <a:lnTo>
                    <a:pt x="25869" y="34670"/>
                  </a:lnTo>
                  <a:lnTo>
                    <a:pt x="33781" y="27457"/>
                  </a:lnTo>
                  <a:lnTo>
                    <a:pt x="34670" y="8813"/>
                  </a:lnTo>
                  <a:lnTo>
                    <a:pt x="27457" y="888"/>
                  </a:lnTo>
                  <a:lnTo>
                    <a:pt x="8801" y="0"/>
                  </a:lnTo>
                  <a:close/>
                </a:path>
              </a:pathLst>
            </a:custGeom>
            <a:solidFill>
              <a:srgbClr val="FBBE9E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1" name="object 456"/>
            <p:cNvSpPr/>
            <p:nvPr/>
          </p:nvSpPr>
          <p:spPr>
            <a:xfrm>
              <a:off x="4711396" y="5301379"/>
              <a:ext cx="78442" cy="263842"/>
            </a:xfrm>
            <a:custGeom>
              <a:avLst/>
              <a:gdLst/>
              <a:ahLst/>
              <a:cxnLst/>
              <a:rect l="l" t="t" r="r" b="b"/>
              <a:pathLst>
                <a:path w="58420" h="196850">
                  <a:moveTo>
                    <a:pt x="20472" y="0"/>
                  </a:moveTo>
                  <a:lnTo>
                    <a:pt x="0" y="82727"/>
                  </a:lnTo>
                  <a:lnTo>
                    <a:pt x="9029" y="194551"/>
                  </a:lnTo>
                  <a:lnTo>
                    <a:pt x="57810" y="196608"/>
                  </a:lnTo>
                  <a:lnTo>
                    <a:pt x="54532" y="166454"/>
                  </a:lnTo>
                  <a:lnTo>
                    <a:pt x="45956" y="99814"/>
                  </a:lnTo>
                  <a:lnTo>
                    <a:pt x="33973" y="32418"/>
                  </a:lnTo>
                  <a:lnTo>
                    <a:pt x="20472" y="0"/>
                  </a:lnTo>
                  <a:close/>
                </a:path>
              </a:pathLst>
            </a:custGeom>
            <a:solidFill>
              <a:srgbClr val="6AC0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2" name="object 457"/>
            <p:cNvSpPr/>
            <p:nvPr/>
          </p:nvSpPr>
          <p:spPr>
            <a:xfrm>
              <a:off x="4515735" y="5286978"/>
              <a:ext cx="224246" cy="411934"/>
            </a:xfrm>
            <a:custGeom>
              <a:avLst/>
              <a:gdLst/>
              <a:ahLst/>
              <a:cxnLst/>
              <a:rect l="l" t="t" r="r" b="b"/>
              <a:pathLst>
                <a:path w="167004" h="307340">
                  <a:moveTo>
                    <a:pt x="61937" y="0"/>
                  </a:moveTo>
                  <a:lnTo>
                    <a:pt x="0" y="10744"/>
                  </a:lnTo>
                  <a:lnTo>
                    <a:pt x="14427" y="93472"/>
                  </a:lnTo>
                  <a:lnTo>
                    <a:pt x="25895" y="306870"/>
                  </a:lnTo>
                  <a:lnTo>
                    <a:pt x="138277" y="306870"/>
                  </a:lnTo>
                  <a:lnTo>
                    <a:pt x="152628" y="96354"/>
                  </a:lnTo>
                  <a:lnTo>
                    <a:pt x="163687" y="28829"/>
                  </a:lnTo>
                  <a:lnTo>
                    <a:pt x="94678" y="28829"/>
                  </a:lnTo>
                  <a:lnTo>
                    <a:pt x="61937" y="0"/>
                  </a:lnTo>
                  <a:close/>
                </a:path>
                <a:path w="167004" h="307340">
                  <a:moveTo>
                    <a:pt x="110007" y="0"/>
                  </a:moveTo>
                  <a:lnTo>
                    <a:pt x="94678" y="28829"/>
                  </a:lnTo>
                  <a:lnTo>
                    <a:pt x="163687" y="28829"/>
                  </a:lnTo>
                  <a:lnTo>
                    <a:pt x="166649" y="10744"/>
                  </a:lnTo>
                  <a:lnTo>
                    <a:pt x="110007" y="0"/>
                  </a:lnTo>
                  <a:close/>
                </a:path>
              </a:pathLst>
            </a:custGeom>
            <a:solidFill>
              <a:srgbClr val="6AC0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3" name="object 458"/>
            <p:cNvSpPr/>
            <p:nvPr/>
          </p:nvSpPr>
          <p:spPr>
            <a:xfrm>
              <a:off x="4580214" y="5294965"/>
              <a:ext cx="101465" cy="56173"/>
            </a:xfrm>
            <a:custGeom>
              <a:avLst/>
              <a:gdLst/>
              <a:ahLst/>
              <a:cxnLst/>
              <a:rect l="l" t="t" r="r" b="b"/>
              <a:pathLst>
                <a:path w="75564" h="41909">
                  <a:moveTo>
                    <a:pt x="0" y="0"/>
                  </a:moveTo>
                  <a:lnTo>
                    <a:pt x="28143" y="41668"/>
                  </a:lnTo>
                  <a:lnTo>
                    <a:pt x="46659" y="24777"/>
                  </a:lnTo>
                  <a:lnTo>
                    <a:pt x="68199" y="38811"/>
                  </a:lnTo>
                  <a:lnTo>
                    <a:pt x="75565" y="0"/>
                  </a:lnTo>
                </a:path>
              </a:pathLst>
            </a:custGeom>
            <a:ln w="3810">
              <a:solidFill>
                <a:srgbClr val="5A8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4" name="object 459"/>
            <p:cNvSpPr/>
            <p:nvPr/>
          </p:nvSpPr>
          <p:spPr>
            <a:xfrm>
              <a:off x="4641253" y="5337188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71"/>
                  </a:lnTo>
                  <a:lnTo>
                    <a:pt x="0" y="4775"/>
                  </a:lnTo>
                  <a:lnTo>
                    <a:pt x="1447" y="6146"/>
                  </a:lnTo>
                  <a:lnTo>
                    <a:pt x="5041" y="6146"/>
                  </a:lnTo>
                  <a:lnTo>
                    <a:pt x="6489" y="4775"/>
                  </a:lnTo>
                  <a:lnTo>
                    <a:pt x="6489" y="1371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5" name="object 460"/>
            <p:cNvSpPr/>
            <p:nvPr/>
          </p:nvSpPr>
          <p:spPr>
            <a:xfrm>
              <a:off x="4641253" y="5399009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71"/>
                  </a:lnTo>
                  <a:lnTo>
                    <a:pt x="0" y="4775"/>
                  </a:lnTo>
                  <a:lnTo>
                    <a:pt x="1447" y="6146"/>
                  </a:lnTo>
                  <a:lnTo>
                    <a:pt x="5041" y="6146"/>
                  </a:lnTo>
                  <a:lnTo>
                    <a:pt x="6489" y="4775"/>
                  </a:lnTo>
                  <a:lnTo>
                    <a:pt x="6489" y="1371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6" name="object 461"/>
            <p:cNvSpPr/>
            <p:nvPr/>
          </p:nvSpPr>
          <p:spPr>
            <a:xfrm>
              <a:off x="4641253" y="5460831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71"/>
                  </a:lnTo>
                  <a:lnTo>
                    <a:pt x="0" y="4775"/>
                  </a:lnTo>
                  <a:lnTo>
                    <a:pt x="1447" y="6159"/>
                  </a:lnTo>
                  <a:lnTo>
                    <a:pt x="5041" y="6159"/>
                  </a:lnTo>
                  <a:lnTo>
                    <a:pt x="6489" y="4775"/>
                  </a:lnTo>
                  <a:lnTo>
                    <a:pt x="6489" y="1371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7" name="object 462"/>
            <p:cNvSpPr/>
            <p:nvPr/>
          </p:nvSpPr>
          <p:spPr>
            <a:xfrm>
              <a:off x="4641253" y="5522653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84"/>
                  </a:lnTo>
                  <a:lnTo>
                    <a:pt x="0" y="4787"/>
                  </a:lnTo>
                  <a:lnTo>
                    <a:pt x="1447" y="6159"/>
                  </a:lnTo>
                  <a:lnTo>
                    <a:pt x="5041" y="6159"/>
                  </a:lnTo>
                  <a:lnTo>
                    <a:pt x="6489" y="4787"/>
                  </a:lnTo>
                  <a:lnTo>
                    <a:pt x="6489" y="1384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8" name="object 463"/>
            <p:cNvSpPr/>
            <p:nvPr/>
          </p:nvSpPr>
          <p:spPr>
            <a:xfrm>
              <a:off x="4641253" y="5584491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71"/>
                  </a:lnTo>
                  <a:lnTo>
                    <a:pt x="0" y="4775"/>
                  </a:lnTo>
                  <a:lnTo>
                    <a:pt x="1447" y="6146"/>
                  </a:lnTo>
                  <a:lnTo>
                    <a:pt x="5041" y="6146"/>
                  </a:lnTo>
                  <a:lnTo>
                    <a:pt x="6489" y="4775"/>
                  </a:lnTo>
                  <a:lnTo>
                    <a:pt x="6489" y="1371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19" name="object 464"/>
            <p:cNvSpPr/>
            <p:nvPr/>
          </p:nvSpPr>
          <p:spPr>
            <a:xfrm>
              <a:off x="4641253" y="5646313"/>
              <a:ext cx="9379" cy="8511"/>
            </a:xfrm>
            <a:custGeom>
              <a:avLst/>
              <a:gdLst/>
              <a:ahLst/>
              <a:cxnLst/>
              <a:rect l="l" t="t" r="r" b="b"/>
              <a:pathLst>
                <a:path w="6985" h="6350">
                  <a:moveTo>
                    <a:pt x="5041" y="0"/>
                  </a:moveTo>
                  <a:lnTo>
                    <a:pt x="1447" y="0"/>
                  </a:lnTo>
                  <a:lnTo>
                    <a:pt x="0" y="1371"/>
                  </a:lnTo>
                  <a:lnTo>
                    <a:pt x="0" y="4775"/>
                  </a:lnTo>
                  <a:lnTo>
                    <a:pt x="1447" y="6146"/>
                  </a:lnTo>
                  <a:lnTo>
                    <a:pt x="5041" y="6146"/>
                  </a:lnTo>
                  <a:lnTo>
                    <a:pt x="6489" y="4775"/>
                  </a:lnTo>
                  <a:lnTo>
                    <a:pt x="6489" y="1371"/>
                  </a:lnTo>
                  <a:lnTo>
                    <a:pt x="5041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0" name="object 465"/>
            <p:cNvSpPr/>
            <p:nvPr/>
          </p:nvSpPr>
          <p:spPr>
            <a:xfrm>
              <a:off x="4739504" y="5395101"/>
              <a:ext cx="0" cy="154050"/>
            </a:xfrm>
            <a:custGeom>
              <a:avLst/>
              <a:gdLst/>
              <a:ahLst/>
              <a:cxnLst/>
              <a:rect l="l" t="t" r="r" b="b"/>
              <a:pathLst>
                <a:path h="114934">
                  <a:moveTo>
                    <a:pt x="0" y="0"/>
                  </a:moveTo>
                  <a:lnTo>
                    <a:pt x="0" y="114769"/>
                  </a:lnTo>
                </a:path>
              </a:pathLst>
            </a:custGeom>
            <a:ln w="3810">
              <a:solidFill>
                <a:srgbClr val="5A8F5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1" name="object 466"/>
            <p:cNvSpPr/>
            <p:nvPr/>
          </p:nvSpPr>
          <p:spPr>
            <a:xfrm>
              <a:off x="4345357" y="5649918"/>
              <a:ext cx="717927" cy="143835"/>
            </a:xfrm>
            <a:custGeom>
              <a:avLst/>
              <a:gdLst/>
              <a:ahLst/>
              <a:cxnLst/>
              <a:rect l="l" t="t" r="r" b="b"/>
              <a:pathLst>
                <a:path w="534670" h="107315">
                  <a:moveTo>
                    <a:pt x="534111" y="106819"/>
                  </a:moveTo>
                  <a:lnTo>
                    <a:pt x="0" y="106819"/>
                  </a:lnTo>
                  <a:lnTo>
                    <a:pt x="0" y="0"/>
                  </a:lnTo>
                  <a:lnTo>
                    <a:pt x="534111" y="0"/>
                  </a:lnTo>
                  <a:lnTo>
                    <a:pt x="534111" y="106819"/>
                  </a:lnTo>
                  <a:close/>
                </a:path>
              </a:pathLst>
            </a:custGeom>
            <a:solidFill>
              <a:srgbClr val="D8B68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2" name="object 467"/>
            <p:cNvSpPr/>
            <p:nvPr/>
          </p:nvSpPr>
          <p:spPr>
            <a:xfrm>
              <a:off x="4537560" y="5654053"/>
              <a:ext cx="278815" cy="34894"/>
            </a:xfrm>
            <a:custGeom>
              <a:avLst/>
              <a:gdLst/>
              <a:ahLst/>
              <a:cxnLst/>
              <a:rect l="l" t="t" r="r" b="b"/>
              <a:pathLst>
                <a:path w="207645" h="26034">
                  <a:moveTo>
                    <a:pt x="0" y="0"/>
                  </a:moveTo>
                  <a:lnTo>
                    <a:pt x="0" y="3937"/>
                  </a:lnTo>
                  <a:lnTo>
                    <a:pt x="11036" y="25412"/>
                  </a:lnTo>
                  <a:lnTo>
                    <a:pt x="207645" y="25412"/>
                  </a:lnTo>
                  <a:lnTo>
                    <a:pt x="207645" y="20180"/>
                  </a:lnTo>
                  <a:lnTo>
                    <a:pt x="196608" y="65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3A4A8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3" name="object 468"/>
            <p:cNvSpPr/>
            <p:nvPr/>
          </p:nvSpPr>
          <p:spPr>
            <a:xfrm>
              <a:off x="4537560" y="5667577"/>
              <a:ext cx="278815" cy="0"/>
            </a:xfrm>
            <a:custGeom>
              <a:avLst/>
              <a:gdLst/>
              <a:ahLst/>
              <a:cxnLst/>
              <a:rect l="l" t="t" r="r" b="b"/>
              <a:pathLst>
                <a:path w="207645">
                  <a:moveTo>
                    <a:pt x="0" y="0"/>
                  </a:moveTo>
                  <a:lnTo>
                    <a:pt x="207645" y="0"/>
                  </a:lnTo>
                </a:path>
              </a:pathLst>
            </a:custGeom>
            <a:ln w="20180">
              <a:solidFill>
                <a:srgbClr val="D3D3D4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4" name="object 469"/>
            <p:cNvSpPr/>
            <p:nvPr/>
          </p:nvSpPr>
          <p:spPr>
            <a:xfrm>
              <a:off x="4784856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5" name="object 470"/>
            <p:cNvSpPr/>
            <p:nvPr/>
          </p:nvSpPr>
          <p:spPr>
            <a:xfrm>
              <a:off x="4769950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6" name="object 471"/>
            <p:cNvSpPr/>
            <p:nvPr/>
          </p:nvSpPr>
          <p:spPr>
            <a:xfrm>
              <a:off x="4755038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7" name="object 472"/>
            <p:cNvSpPr/>
            <p:nvPr/>
          </p:nvSpPr>
          <p:spPr>
            <a:xfrm>
              <a:off x="4740133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8" name="object 473"/>
            <p:cNvSpPr/>
            <p:nvPr/>
          </p:nvSpPr>
          <p:spPr>
            <a:xfrm>
              <a:off x="4725221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29" name="object 474"/>
            <p:cNvSpPr/>
            <p:nvPr/>
          </p:nvSpPr>
          <p:spPr>
            <a:xfrm>
              <a:off x="4710315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0" name="object 475"/>
            <p:cNvSpPr/>
            <p:nvPr/>
          </p:nvSpPr>
          <p:spPr>
            <a:xfrm>
              <a:off x="4695410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1" name="object 476"/>
            <p:cNvSpPr/>
            <p:nvPr/>
          </p:nvSpPr>
          <p:spPr>
            <a:xfrm>
              <a:off x="4680497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2" name="object 477"/>
            <p:cNvSpPr/>
            <p:nvPr/>
          </p:nvSpPr>
          <p:spPr>
            <a:xfrm>
              <a:off x="4665593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3" name="object 478"/>
            <p:cNvSpPr/>
            <p:nvPr/>
          </p:nvSpPr>
          <p:spPr>
            <a:xfrm>
              <a:off x="4650680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4" name="object 479"/>
            <p:cNvSpPr/>
            <p:nvPr/>
          </p:nvSpPr>
          <p:spPr>
            <a:xfrm>
              <a:off x="4635776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5" name="object 480"/>
            <p:cNvSpPr/>
            <p:nvPr/>
          </p:nvSpPr>
          <p:spPr>
            <a:xfrm>
              <a:off x="4620870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6" name="object 481"/>
            <p:cNvSpPr/>
            <p:nvPr/>
          </p:nvSpPr>
          <p:spPr>
            <a:xfrm>
              <a:off x="4605958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7" name="object 482"/>
            <p:cNvSpPr/>
            <p:nvPr/>
          </p:nvSpPr>
          <p:spPr>
            <a:xfrm>
              <a:off x="4591053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8" name="object 483"/>
            <p:cNvSpPr/>
            <p:nvPr/>
          </p:nvSpPr>
          <p:spPr>
            <a:xfrm>
              <a:off x="4576141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39" name="object 484"/>
            <p:cNvSpPr/>
            <p:nvPr/>
          </p:nvSpPr>
          <p:spPr>
            <a:xfrm>
              <a:off x="4561236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0" name="object 485"/>
            <p:cNvSpPr/>
            <p:nvPr/>
          </p:nvSpPr>
          <p:spPr>
            <a:xfrm>
              <a:off x="4546331" y="565833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1" name="object 486"/>
            <p:cNvSpPr/>
            <p:nvPr/>
          </p:nvSpPr>
          <p:spPr>
            <a:xfrm>
              <a:off x="4787445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2" name="object 487"/>
            <p:cNvSpPr/>
            <p:nvPr/>
          </p:nvSpPr>
          <p:spPr>
            <a:xfrm>
              <a:off x="4772532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3" name="object 488"/>
            <p:cNvSpPr/>
            <p:nvPr/>
          </p:nvSpPr>
          <p:spPr>
            <a:xfrm>
              <a:off x="4757627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4" name="object 489"/>
            <p:cNvSpPr/>
            <p:nvPr/>
          </p:nvSpPr>
          <p:spPr>
            <a:xfrm>
              <a:off x="4742715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48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48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5" name="object 490"/>
            <p:cNvSpPr/>
            <p:nvPr/>
          </p:nvSpPr>
          <p:spPr>
            <a:xfrm>
              <a:off x="4727809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6" name="object 491"/>
            <p:cNvSpPr/>
            <p:nvPr/>
          </p:nvSpPr>
          <p:spPr>
            <a:xfrm>
              <a:off x="4712904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7" name="object 492"/>
            <p:cNvSpPr/>
            <p:nvPr/>
          </p:nvSpPr>
          <p:spPr>
            <a:xfrm>
              <a:off x="4697992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8" name="object 493"/>
            <p:cNvSpPr/>
            <p:nvPr/>
          </p:nvSpPr>
          <p:spPr>
            <a:xfrm>
              <a:off x="4683088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49" name="object 494"/>
            <p:cNvSpPr/>
            <p:nvPr/>
          </p:nvSpPr>
          <p:spPr>
            <a:xfrm>
              <a:off x="4668175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48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48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50" name="object 495"/>
            <p:cNvSpPr/>
            <p:nvPr/>
          </p:nvSpPr>
          <p:spPr>
            <a:xfrm>
              <a:off x="4653269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51" name="object 496"/>
            <p:cNvSpPr/>
            <p:nvPr/>
          </p:nvSpPr>
          <p:spPr>
            <a:xfrm>
              <a:off x="4638365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52" name="object 497"/>
            <p:cNvSpPr/>
            <p:nvPr/>
          </p:nvSpPr>
          <p:spPr>
            <a:xfrm>
              <a:off x="4623452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53" name="object 498"/>
            <p:cNvSpPr/>
            <p:nvPr/>
          </p:nvSpPr>
          <p:spPr>
            <a:xfrm>
              <a:off x="4608548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54" name="object 499"/>
            <p:cNvSpPr/>
            <p:nvPr/>
          </p:nvSpPr>
          <p:spPr>
            <a:xfrm>
              <a:off x="4593635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48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48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55" name="object 500"/>
            <p:cNvSpPr/>
            <p:nvPr/>
          </p:nvSpPr>
          <p:spPr>
            <a:xfrm>
              <a:off x="4578730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56" name="object 501"/>
            <p:cNvSpPr/>
            <p:nvPr/>
          </p:nvSpPr>
          <p:spPr>
            <a:xfrm>
              <a:off x="4563824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57" name="object 502"/>
            <p:cNvSpPr/>
            <p:nvPr/>
          </p:nvSpPr>
          <p:spPr>
            <a:xfrm>
              <a:off x="4548912" y="5663058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6"/>
                  </a:lnTo>
                  <a:lnTo>
                    <a:pt x="9093" y="2286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58" name="object 503"/>
            <p:cNvSpPr/>
            <p:nvPr/>
          </p:nvSpPr>
          <p:spPr>
            <a:xfrm>
              <a:off x="4790027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59" name="object 504"/>
            <p:cNvSpPr/>
            <p:nvPr/>
          </p:nvSpPr>
          <p:spPr>
            <a:xfrm>
              <a:off x="4775122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0" name="object 505"/>
            <p:cNvSpPr/>
            <p:nvPr/>
          </p:nvSpPr>
          <p:spPr>
            <a:xfrm>
              <a:off x="4760216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1" name="object 506"/>
            <p:cNvSpPr/>
            <p:nvPr/>
          </p:nvSpPr>
          <p:spPr>
            <a:xfrm>
              <a:off x="4745303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2" name="object 507"/>
            <p:cNvSpPr/>
            <p:nvPr/>
          </p:nvSpPr>
          <p:spPr>
            <a:xfrm>
              <a:off x="4730399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3" name="object 508"/>
            <p:cNvSpPr/>
            <p:nvPr/>
          </p:nvSpPr>
          <p:spPr>
            <a:xfrm>
              <a:off x="4715487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4" name="object 509"/>
            <p:cNvSpPr/>
            <p:nvPr/>
          </p:nvSpPr>
          <p:spPr>
            <a:xfrm>
              <a:off x="4700582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5" name="object 510"/>
            <p:cNvSpPr/>
            <p:nvPr/>
          </p:nvSpPr>
          <p:spPr>
            <a:xfrm>
              <a:off x="4685676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6" name="object 511"/>
            <p:cNvSpPr/>
            <p:nvPr/>
          </p:nvSpPr>
          <p:spPr>
            <a:xfrm>
              <a:off x="4670764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7" name="object 512"/>
            <p:cNvSpPr/>
            <p:nvPr/>
          </p:nvSpPr>
          <p:spPr>
            <a:xfrm>
              <a:off x="4655860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8" name="object 513"/>
            <p:cNvSpPr/>
            <p:nvPr/>
          </p:nvSpPr>
          <p:spPr>
            <a:xfrm>
              <a:off x="4640947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69" name="object 514"/>
            <p:cNvSpPr/>
            <p:nvPr/>
          </p:nvSpPr>
          <p:spPr>
            <a:xfrm>
              <a:off x="4626042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0" name="object 515"/>
            <p:cNvSpPr/>
            <p:nvPr/>
          </p:nvSpPr>
          <p:spPr>
            <a:xfrm>
              <a:off x="4611136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1" name="object 516"/>
            <p:cNvSpPr/>
            <p:nvPr/>
          </p:nvSpPr>
          <p:spPr>
            <a:xfrm>
              <a:off x="4596224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2" name="object 517"/>
            <p:cNvSpPr/>
            <p:nvPr/>
          </p:nvSpPr>
          <p:spPr>
            <a:xfrm>
              <a:off x="4581319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3" name="object 518"/>
            <p:cNvSpPr/>
            <p:nvPr/>
          </p:nvSpPr>
          <p:spPr>
            <a:xfrm>
              <a:off x="4566407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4" name="object 519"/>
            <p:cNvSpPr/>
            <p:nvPr/>
          </p:nvSpPr>
          <p:spPr>
            <a:xfrm>
              <a:off x="4551502" y="5667781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5" name="object 520"/>
            <p:cNvSpPr/>
            <p:nvPr/>
          </p:nvSpPr>
          <p:spPr>
            <a:xfrm>
              <a:off x="4792616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6" name="object 521"/>
            <p:cNvSpPr/>
            <p:nvPr/>
          </p:nvSpPr>
          <p:spPr>
            <a:xfrm>
              <a:off x="477771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7" name="object 522"/>
            <p:cNvSpPr/>
            <p:nvPr/>
          </p:nvSpPr>
          <p:spPr>
            <a:xfrm>
              <a:off x="4762798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8" name="object 523"/>
            <p:cNvSpPr/>
            <p:nvPr/>
          </p:nvSpPr>
          <p:spPr>
            <a:xfrm>
              <a:off x="4747894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79" name="object 524"/>
            <p:cNvSpPr/>
            <p:nvPr/>
          </p:nvSpPr>
          <p:spPr>
            <a:xfrm>
              <a:off x="473298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0" name="object 525"/>
            <p:cNvSpPr/>
            <p:nvPr/>
          </p:nvSpPr>
          <p:spPr>
            <a:xfrm>
              <a:off x="4718075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1" name="object 526"/>
            <p:cNvSpPr/>
            <p:nvPr/>
          </p:nvSpPr>
          <p:spPr>
            <a:xfrm>
              <a:off x="470317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2" name="object 527"/>
            <p:cNvSpPr/>
            <p:nvPr/>
          </p:nvSpPr>
          <p:spPr>
            <a:xfrm>
              <a:off x="4688259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3" name="object 528"/>
            <p:cNvSpPr/>
            <p:nvPr/>
          </p:nvSpPr>
          <p:spPr>
            <a:xfrm>
              <a:off x="4673354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4" name="object 529"/>
            <p:cNvSpPr/>
            <p:nvPr/>
          </p:nvSpPr>
          <p:spPr>
            <a:xfrm>
              <a:off x="4658442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5" name="object 530"/>
            <p:cNvSpPr/>
            <p:nvPr/>
          </p:nvSpPr>
          <p:spPr>
            <a:xfrm>
              <a:off x="4643536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6" name="object 531"/>
            <p:cNvSpPr/>
            <p:nvPr/>
          </p:nvSpPr>
          <p:spPr>
            <a:xfrm>
              <a:off x="462863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7" name="object 532"/>
            <p:cNvSpPr/>
            <p:nvPr/>
          </p:nvSpPr>
          <p:spPr>
            <a:xfrm>
              <a:off x="4613718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8" name="object 533"/>
            <p:cNvSpPr/>
            <p:nvPr/>
          </p:nvSpPr>
          <p:spPr>
            <a:xfrm>
              <a:off x="4598814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89" name="object 534"/>
            <p:cNvSpPr/>
            <p:nvPr/>
          </p:nvSpPr>
          <p:spPr>
            <a:xfrm>
              <a:off x="458390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0" name="object 535"/>
            <p:cNvSpPr/>
            <p:nvPr/>
          </p:nvSpPr>
          <p:spPr>
            <a:xfrm>
              <a:off x="4568997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57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1" name="object 536"/>
            <p:cNvSpPr/>
            <p:nvPr/>
          </p:nvSpPr>
          <p:spPr>
            <a:xfrm>
              <a:off x="4554091" y="5672500"/>
              <a:ext cx="12790" cy="3404"/>
            </a:xfrm>
            <a:custGeom>
              <a:avLst/>
              <a:gdLst/>
              <a:ahLst/>
              <a:cxnLst/>
              <a:rect l="l" t="t" r="r" b="b"/>
              <a:pathLst>
                <a:path w="9525" h="2540">
                  <a:moveTo>
                    <a:pt x="7835" y="0"/>
                  </a:moveTo>
                  <a:lnTo>
                    <a:pt x="0" y="0"/>
                  </a:lnTo>
                  <a:lnTo>
                    <a:pt x="1244" y="2285"/>
                  </a:lnTo>
                  <a:lnTo>
                    <a:pt x="9093" y="2285"/>
                  </a:lnTo>
                  <a:lnTo>
                    <a:pt x="7835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2" name="object 537"/>
            <p:cNvSpPr/>
            <p:nvPr/>
          </p:nvSpPr>
          <p:spPr>
            <a:xfrm>
              <a:off x="4472549" y="5301379"/>
              <a:ext cx="185024" cy="370230"/>
            </a:xfrm>
            <a:custGeom>
              <a:avLst/>
              <a:gdLst/>
              <a:ahLst/>
              <a:cxnLst/>
              <a:rect l="l" t="t" r="r" b="b"/>
              <a:pathLst>
                <a:path w="137795" h="276225">
                  <a:moveTo>
                    <a:pt x="30909" y="0"/>
                  </a:moveTo>
                  <a:lnTo>
                    <a:pt x="19315" y="25876"/>
                  </a:lnTo>
                  <a:lnTo>
                    <a:pt x="8991" y="81907"/>
                  </a:lnTo>
                  <a:lnTo>
                    <a:pt x="1899" y="148270"/>
                  </a:lnTo>
                  <a:lnTo>
                    <a:pt x="0" y="205143"/>
                  </a:lnTo>
                  <a:lnTo>
                    <a:pt x="5255" y="232702"/>
                  </a:lnTo>
                  <a:lnTo>
                    <a:pt x="33651" y="245494"/>
                  </a:lnTo>
                  <a:lnTo>
                    <a:pt x="74935" y="259583"/>
                  </a:lnTo>
                  <a:lnTo>
                    <a:pt x="112145" y="270969"/>
                  </a:lnTo>
                  <a:lnTo>
                    <a:pt x="128318" y="275653"/>
                  </a:lnTo>
                  <a:lnTo>
                    <a:pt x="137208" y="247040"/>
                  </a:lnTo>
                  <a:lnTo>
                    <a:pt x="42161" y="203365"/>
                  </a:lnTo>
                  <a:lnTo>
                    <a:pt x="58798" y="61252"/>
                  </a:lnTo>
                  <a:lnTo>
                    <a:pt x="58463" y="40737"/>
                  </a:lnTo>
                  <a:lnTo>
                    <a:pt x="56712" y="19700"/>
                  </a:lnTo>
                  <a:lnTo>
                    <a:pt x="49033" y="4127"/>
                  </a:lnTo>
                  <a:lnTo>
                    <a:pt x="30909" y="0"/>
                  </a:lnTo>
                  <a:close/>
                </a:path>
              </a:pathLst>
            </a:custGeom>
            <a:solidFill>
              <a:srgbClr val="6AC06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3" name="object 538"/>
            <p:cNvSpPr/>
            <p:nvPr/>
          </p:nvSpPr>
          <p:spPr>
            <a:xfrm>
              <a:off x="4526612" y="5402981"/>
              <a:ext cx="132739" cy="270412"/>
            </a:xfrm>
            <a:prstGeom prst="rect">
              <a:avLst/>
            </a:prstGeom>
            <a:blipFill>
              <a:blip r:embed="rId5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4" name="object 539"/>
            <p:cNvSpPr/>
            <p:nvPr/>
          </p:nvSpPr>
          <p:spPr>
            <a:xfrm>
              <a:off x="4569788" y="5464519"/>
              <a:ext cx="367490" cy="255331"/>
            </a:xfrm>
            <a:custGeom>
              <a:avLst/>
              <a:gdLst/>
              <a:ahLst/>
              <a:cxnLst/>
              <a:rect l="l" t="t" r="r" b="b"/>
              <a:pathLst>
                <a:path w="273685" h="190500">
                  <a:moveTo>
                    <a:pt x="271462" y="0"/>
                  </a:moveTo>
                  <a:lnTo>
                    <a:pt x="2082" y="0"/>
                  </a:lnTo>
                  <a:lnTo>
                    <a:pt x="0" y="2082"/>
                  </a:lnTo>
                  <a:lnTo>
                    <a:pt x="0" y="188391"/>
                  </a:lnTo>
                  <a:lnTo>
                    <a:pt x="2082" y="190474"/>
                  </a:lnTo>
                  <a:lnTo>
                    <a:pt x="271462" y="190474"/>
                  </a:lnTo>
                  <a:lnTo>
                    <a:pt x="273558" y="188391"/>
                  </a:lnTo>
                  <a:lnTo>
                    <a:pt x="273558" y="2082"/>
                  </a:lnTo>
                  <a:lnTo>
                    <a:pt x="271462" y="0"/>
                  </a:lnTo>
                  <a:close/>
                </a:path>
              </a:pathLst>
            </a:custGeom>
            <a:solidFill>
              <a:srgbClr val="7F808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5" name="object 540"/>
            <p:cNvSpPr/>
            <p:nvPr/>
          </p:nvSpPr>
          <p:spPr>
            <a:xfrm>
              <a:off x="4577183" y="5464519"/>
              <a:ext cx="367490" cy="255331"/>
            </a:xfrm>
            <a:custGeom>
              <a:avLst/>
              <a:gdLst/>
              <a:ahLst/>
              <a:cxnLst/>
              <a:rect l="l" t="t" r="r" b="b"/>
              <a:pathLst>
                <a:path w="273685" h="190500">
                  <a:moveTo>
                    <a:pt x="271462" y="0"/>
                  </a:moveTo>
                  <a:lnTo>
                    <a:pt x="2082" y="0"/>
                  </a:lnTo>
                  <a:lnTo>
                    <a:pt x="0" y="2082"/>
                  </a:lnTo>
                  <a:lnTo>
                    <a:pt x="0" y="188391"/>
                  </a:lnTo>
                  <a:lnTo>
                    <a:pt x="2082" y="190474"/>
                  </a:lnTo>
                  <a:lnTo>
                    <a:pt x="271462" y="190474"/>
                  </a:lnTo>
                  <a:lnTo>
                    <a:pt x="273558" y="188391"/>
                  </a:lnTo>
                  <a:lnTo>
                    <a:pt x="273558" y="2082"/>
                  </a:lnTo>
                  <a:lnTo>
                    <a:pt x="271462" y="0"/>
                  </a:lnTo>
                  <a:close/>
                </a:path>
              </a:pathLst>
            </a:custGeom>
            <a:solidFill>
              <a:srgbClr val="D3D3D4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196" name="object 541"/>
            <p:cNvSpPr/>
            <p:nvPr/>
          </p:nvSpPr>
          <p:spPr>
            <a:xfrm>
              <a:off x="4577538" y="5464519"/>
              <a:ext cx="255213" cy="297827"/>
            </a:xfrm>
            <a:prstGeom prst="rect">
              <a:avLst/>
            </a:prstGeom>
            <a:blipFill>
              <a:blip r:embed="rId6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</p:grpSp>
      <p:sp>
        <p:nvSpPr>
          <p:cNvPr id="224" name="object 577"/>
          <p:cNvSpPr/>
          <p:nvPr/>
        </p:nvSpPr>
        <p:spPr>
          <a:xfrm>
            <a:off x="5435566" y="4488498"/>
            <a:ext cx="1991618" cy="735246"/>
          </a:xfrm>
          <a:custGeom>
            <a:avLst/>
            <a:gdLst/>
            <a:ahLst/>
            <a:cxnLst/>
            <a:rect l="l" t="t" r="r" b="b"/>
            <a:pathLst>
              <a:path w="864235" h="288290">
                <a:moveTo>
                  <a:pt x="792010" y="0"/>
                </a:moveTo>
                <a:lnTo>
                  <a:pt x="72008" y="0"/>
                </a:lnTo>
                <a:lnTo>
                  <a:pt x="44051" y="5680"/>
                </a:lnTo>
                <a:lnTo>
                  <a:pt x="21155" y="21148"/>
                </a:lnTo>
                <a:lnTo>
                  <a:pt x="5682" y="44041"/>
                </a:lnTo>
                <a:lnTo>
                  <a:pt x="0" y="71996"/>
                </a:lnTo>
                <a:lnTo>
                  <a:pt x="0" y="216001"/>
                </a:lnTo>
                <a:lnTo>
                  <a:pt x="5682" y="243956"/>
                </a:lnTo>
                <a:lnTo>
                  <a:pt x="21155" y="266849"/>
                </a:lnTo>
                <a:lnTo>
                  <a:pt x="44051" y="282317"/>
                </a:lnTo>
                <a:lnTo>
                  <a:pt x="72008" y="287997"/>
                </a:lnTo>
                <a:lnTo>
                  <a:pt x="792010" y="287997"/>
                </a:lnTo>
                <a:lnTo>
                  <a:pt x="819965" y="282317"/>
                </a:lnTo>
                <a:lnTo>
                  <a:pt x="842857" y="266849"/>
                </a:lnTo>
                <a:lnTo>
                  <a:pt x="858325" y="243956"/>
                </a:lnTo>
                <a:lnTo>
                  <a:pt x="864006" y="216001"/>
                </a:lnTo>
                <a:lnTo>
                  <a:pt x="864006" y="71996"/>
                </a:lnTo>
                <a:lnTo>
                  <a:pt x="858325" y="44041"/>
                </a:lnTo>
                <a:lnTo>
                  <a:pt x="842857" y="21148"/>
                </a:lnTo>
                <a:lnTo>
                  <a:pt x="819965" y="5680"/>
                </a:lnTo>
                <a:lnTo>
                  <a:pt x="792010" y="0"/>
                </a:lnTo>
                <a:close/>
              </a:path>
            </a:pathLst>
          </a:custGeom>
          <a:solidFill>
            <a:srgbClr val="98CB4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25" name="object 578"/>
          <p:cNvSpPr/>
          <p:nvPr/>
        </p:nvSpPr>
        <p:spPr>
          <a:xfrm>
            <a:off x="5239571" y="5038867"/>
            <a:ext cx="268583" cy="125112"/>
          </a:xfrm>
          <a:custGeom>
            <a:avLst/>
            <a:gdLst/>
            <a:ahLst/>
            <a:cxnLst/>
            <a:rect l="l" t="t" r="r" b="b"/>
            <a:pathLst>
              <a:path w="200025" h="93345">
                <a:moveTo>
                  <a:pt x="173570" y="0"/>
                </a:moveTo>
                <a:lnTo>
                  <a:pt x="0" y="93129"/>
                </a:lnTo>
                <a:lnTo>
                  <a:pt x="199974" y="93129"/>
                </a:lnTo>
                <a:lnTo>
                  <a:pt x="173570" y="0"/>
                </a:lnTo>
                <a:close/>
              </a:path>
            </a:pathLst>
          </a:custGeom>
          <a:solidFill>
            <a:srgbClr val="98CB4F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30" name="テキスト ボックス 229"/>
          <p:cNvSpPr txBox="1"/>
          <p:nvPr/>
        </p:nvSpPr>
        <p:spPr>
          <a:xfrm>
            <a:off x="5083147" y="4510988"/>
            <a:ext cx="26546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申告書に自動入力</a:t>
            </a:r>
            <a:endParaRPr kumimoji="0" lang="en-US" altLang="ja-JP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・自動計算♪</a:t>
            </a:r>
            <a:endParaRPr kumimoji="0" lang="ja-JP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31" name="テキスト ボックス 230"/>
          <p:cNvSpPr txBox="1"/>
          <p:nvPr/>
        </p:nvSpPr>
        <p:spPr>
          <a:xfrm>
            <a:off x="2667737" y="4246663"/>
            <a:ext cx="1823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</a:t>
            </a:r>
            <a:endParaRPr kumimoji="0" lang="en-US" altLang="ja-JP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から、まとめて</a:t>
            </a:r>
            <a:endParaRPr kumimoji="0" lang="en-US" altLang="ja-JP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データで取得</a:t>
            </a:r>
            <a:endParaRPr kumimoji="0" lang="ja-JP" altLang="ja-JP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32" name="object 408"/>
          <p:cNvSpPr txBox="1"/>
          <p:nvPr/>
        </p:nvSpPr>
        <p:spPr>
          <a:xfrm>
            <a:off x="1247148" y="5317362"/>
            <a:ext cx="623260" cy="57964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105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SimSun"/>
              </a:rPr>
              <a:t>証券会社</a:t>
            </a:r>
            <a:endParaRPr kumimoji="0" lang="en-US" altLang="ja-JP" sz="105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SimSu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50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SimSu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SimSun"/>
              </a:rPr>
              <a:t>年間取引 </a:t>
            </a:r>
            <a:endParaRPr kumimoji="0" lang="en-US" altLang="ja-JP" sz="90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SimSu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ja-JP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SimSun"/>
              </a:rPr>
              <a:t>報告書</a:t>
            </a:r>
          </a:p>
        </p:txBody>
      </p:sp>
      <p:sp>
        <p:nvSpPr>
          <p:cNvPr id="233" name="object 418"/>
          <p:cNvSpPr/>
          <p:nvPr/>
        </p:nvSpPr>
        <p:spPr>
          <a:xfrm>
            <a:off x="2117652" y="5559473"/>
            <a:ext cx="324005" cy="0"/>
          </a:xfrm>
          <a:custGeom>
            <a:avLst/>
            <a:gdLst/>
            <a:ahLst/>
            <a:cxnLst/>
            <a:rect l="l" t="t" r="r" b="b"/>
            <a:pathLst>
              <a:path w="241300">
                <a:moveTo>
                  <a:pt x="0" y="0"/>
                </a:moveTo>
                <a:lnTo>
                  <a:pt x="241198" y="0"/>
                </a:lnTo>
              </a:path>
            </a:pathLst>
          </a:custGeom>
          <a:ln w="12598">
            <a:solidFill>
              <a:srgbClr val="231F20"/>
            </a:solidFill>
          </a:ln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34" name="object 408"/>
          <p:cNvSpPr txBox="1"/>
          <p:nvPr/>
        </p:nvSpPr>
        <p:spPr>
          <a:xfrm>
            <a:off x="2003774" y="4826651"/>
            <a:ext cx="530441" cy="579646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105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SimSun"/>
              </a:rPr>
              <a:t>銀行等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ja-JP" sz="50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SimSun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ja-JP" altLang="en-US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SimSun"/>
              </a:rPr>
              <a:t>年末残高</a:t>
            </a:r>
            <a:r>
              <a:rPr kumimoji="0" lang="ja-JP" altLang="ja-JP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SimSun"/>
              </a:rPr>
              <a:t> </a:t>
            </a:r>
            <a:r>
              <a:rPr kumimoji="0" lang="ja-JP" altLang="en-US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SimSun"/>
              </a:rPr>
              <a:t>　証明書</a:t>
            </a:r>
            <a:endParaRPr kumimoji="0" lang="en-US" altLang="ja-JP" sz="900" b="1" i="0" u="none" strike="noStrike" kern="1200" cap="none" spc="5" normalizeH="0" baseline="0" noProof="0" dirty="0">
              <a:ln>
                <a:noFill/>
              </a:ln>
              <a:solidFill>
                <a:srgbClr val="231F20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  <a:cs typeface="SimSun"/>
            </a:endParaRPr>
          </a:p>
        </p:txBody>
      </p:sp>
      <p:pic>
        <p:nvPicPr>
          <p:cNvPr id="237" name="図 236"/>
          <p:cNvPicPr>
            <a:picLocks noChangeAspect="1"/>
          </p:cNvPicPr>
          <p:nvPr/>
        </p:nvPicPr>
        <p:blipFill>
          <a:blip r:embed="rId7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03283" y="3211607"/>
            <a:ext cx="780018" cy="881028"/>
          </a:xfrm>
          <a:prstGeom prst="rect">
            <a:avLst/>
          </a:prstGeom>
        </p:spPr>
      </p:pic>
      <p:pic>
        <p:nvPicPr>
          <p:cNvPr id="238" name="図 237"/>
          <p:cNvPicPr>
            <a:picLocks noChangeAspect="1"/>
          </p:cNvPicPr>
          <p:nvPr/>
        </p:nvPicPr>
        <p:blipFill>
          <a:blip r:embed="rId8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96888" y="3170123"/>
            <a:ext cx="670401" cy="984887"/>
          </a:xfrm>
          <a:prstGeom prst="rect">
            <a:avLst/>
          </a:prstGeom>
        </p:spPr>
      </p:pic>
      <p:grpSp>
        <p:nvGrpSpPr>
          <p:cNvPr id="7" name="グループ化 6"/>
          <p:cNvGrpSpPr/>
          <p:nvPr/>
        </p:nvGrpSpPr>
        <p:grpSpPr>
          <a:xfrm>
            <a:off x="1159839" y="4273358"/>
            <a:ext cx="753851" cy="963218"/>
            <a:chOff x="1159839" y="4273358"/>
            <a:chExt cx="753851" cy="963218"/>
          </a:xfrm>
        </p:grpSpPr>
        <p:sp>
          <p:nvSpPr>
            <p:cNvPr id="63" name="object 401"/>
            <p:cNvSpPr/>
            <p:nvPr/>
          </p:nvSpPr>
          <p:spPr>
            <a:xfrm>
              <a:off x="1216010" y="4468030"/>
              <a:ext cx="613905" cy="768546"/>
            </a:xfrm>
            <a:custGeom>
              <a:avLst/>
              <a:gdLst/>
              <a:ahLst/>
              <a:cxnLst/>
              <a:rect l="l" t="t" r="r" b="b"/>
              <a:pathLst>
                <a:path w="457200" h="573404">
                  <a:moveTo>
                    <a:pt x="457200" y="0"/>
                  </a:moveTo>
                  <a:lnTo>
                    <a:pt x="0" y="0"/>
                  </a:lnTo>
                  <a:lnTo>
                    <a:pt x="0" y="573303"/>
                  </a:lnTo>
                  <a:lnTo>
                    <a:pt x="349199" y="573303"/>
                  </a:lnTo>
                  <a:lnTo>
                    <a:pt x="457200" y="465302"/>
                  </a:lnTo>
                  <a:lnTo>
                    <a:pt x="45720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4" name="object 402"/>
            <p:cNvSpPr/>
            <p:nvPr/>
          </p:nvSpPr>
          <p:spPr>
            <a:xfrm>
              <a:off x="1223194" y="4460500"/>
              <a:ext cx="613905" cy="768546"/>
            </a:xfrm>
            <a:custGeom>
              <a:avLst/>
              <a:gdLst/>
              <a:ahLst/>
              <a:cxnLst/>
              <a:rect l="l" t="t" r="r" b="b"/>
              <a:pathLst>
                <a:path w="457200" h="573404">
                  <a:moveTo>
                    <a:pt x="457200" y="465302"/>
                  </a:moveTo>
                  <a:lnTo>
                    <a:pt x="349199" y="573303"/>
                  </a:lnTo>
                  <a:lnTo>
                    <a:pt x="0" y="573303"/>
                  </a:lnTo>
                  <a:lnTo>
                    <a:pt x="0" y="0"/>
                  </a:lnTo>
                  <a:lnTo>
                    <a:pt x="457200" y="0"/>
                  </a:lnTo>
                  <a:lnTo>
                    <a:pt x="457200" y="465302"/>
                  </a:lnTo>
                  <a:close/>
                </a:path>
              </a:pathLst>
            </a:custGeom>
            <a:ln w="1259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5" name="object 403"/>
            <p:cNvSpPr/>
            <p:nvPr/>
          </p:nvSpPr>
          <p:spPr>
            <a:xfrm>
              <a:off x="1692081" y="5084152"/>
              <a:ext cx="145802" cy="145539"/>
            </a:xfrm>
            <a:custGeom>
              <a:avLst/>
              <a:gdLst/>
              <a:ahLst/>
              <a:cxnLst/>
              <a:rect l="l" t="t" r="r" b="b"/>
              <a:pathLst>
                <a:path w="108585" h="108584">
                  <a:moveTo>
                    <a:pt x="108000" y="0"/>
                  </a:moveTo>
                  <a:lnTo>
                    <a:pt x="0" y="0"/>
                  </a:lnTo>
                  <a:lnTo>
                    <a:pt x="0" y="108000"/>
                  </a:lnTo>
                  <a:lnTo>
                    <a:pt x="108000" y="0"/>
                  </a:lnTo>
                  <a:close/>
                </a:path>
              </a:pathLst>
            </a:custGeom>
            <a:solidFill>
              <a:srgbClr val="231F20"/>
            </a:solid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6" name="object 404"/>
            <p:cNvSpPr/>
            <p:nvPr/>
          </p:nvSpPr>
          <p:spPr>
            <a:xfrm>
              <a:off x="1368210" y="4815157"/>
              <a:ext cx="324005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11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7" name="object 405"/>
            <p:cNvSpPr/>
            <p:nvPr/>
          </p:nvSpPr>
          <p:spPr>
            <a:xfrm>
              <a:off x="1368210" y="4892953"/>
              <a:ext cx="324005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11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8" name="object 406"/>
            <p:cNvSpPr/>
            <p:nvPr/>
          </p:nvSpPr>
          <p:spPr>
            <a:xfrm>
              <a:off x="1375390" y="4983315"/>
              <a:ext cx="324005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1198" y="0"/>
                  </a:lnTo>
                </a:path>
              </a:pathLst>
            </a:custGeom>
            <a:ln w="1259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69" name="object 407"/>
            <p:cNvSpPr/>
            <p:nvPr/>
          </p:nvSpPr>
          <p:spPr>
            <a:xfrm>
              <a:off x="1375392" y="4782512"/>
              <a:ext cx="324005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1198" y="0"/>
                  </a:lnTo>
                </a:path>
              </a:pathLst>
            </a:custGeom>
            <a:ln w="3175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35" name="object 406"/>
            <p:cNvSpPr/>
            <p:nvPr/>
          </p:nvSpPr>
          <p:spPr>
            <a:xfrm>
              <a:off x="1377786" y="4887940"/>
              <a:ext cx="324005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1198" y="0"/>
                  </a:lnTo>
                </a:path>
              </a:pathLst>
            </a:custGeom>
            <a:ln w="1259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36" name="object 406"/>
            <p:cNvSpPr/>
            <p:nvPr/>
          </p:nvSpPr>
          <p:spPr>
            <a:xfrm>
              <a:off x="1377786" y="4797578"/>
              <a:ext cx="324005" cy="0"/>
            </a:xfrm>
            <a:custGeom>
              <a:avLst/>
              <a:gdLst/>
              <a:ahLst/>
              <a:cxnLst/>
              <a:rect l="l" t="t" r="r" b="b"/>
              <a:pathLst>
                <a:path w="241300">
                  <a:moveTo>
                    <a:pt x="0" y="0"/>
                  </a:moveTo>
                  <a:lnTo>
                    <a:pt x="241198" y="0"/>
                  </a:lnTo>
                </a:path>
              </a:pathLst>
            </a:custGeom>
            <a:ln w="12598">
              <a:solidFill>
                <a:srgbClr val="231F20"/>
              </a:solidFill>
            </a:ln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40" name="テキスト ボックス 239"/>
            <p:cNvSpPr txBox="1"/>
            <p:nvPr/>
          </p:nvSpPr>
          <p:spPr>
            <a:xfrm>
              <a:off x="1159839" y="4273358"/>
              <a:ext cx="753851" cy="5950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22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ja-JP" altLang="en-US" sz="1050" b="1" i="0" u="none" strike="noStrike" kern="1200" cap="none" spc="5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SimSun"/>
                </a:rPr>
                <a:t>保険会社</a:t>
              </a:r>
              <a:endParaRPr kumimoji="1" lang="en-US" altLang="ja-JP" sz="105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  <a:p>
              <a:pPr marL="22225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5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1" lang="ja-JP" altLang="en-US" sz="900" b="1" i="0" u="none" strike="noStrike" kern="1200" cap="none" spc="5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SimSun"/>
                </a:rPr>
                <a:t>保険料控除証明書</a:t>
              </a:r>
              <a:endParaRPr kumimoji="0" lang="ja-JP" altLang="en-US" sz="900" b="1" i="0" u="none" strike="noStrike" kern="1200" cap="none" spc="5" normalizeH="0" baseline="0" noProof="0" dirty="0">
                <a:ln>
                  <a:noFill/>
                </a:ln>
                <a:solidFill>
                  <a:srgbClr val="231F20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SimSun"/>
              </a:endParaRPr>
            </a:p>
          </p:txBody>
        </p:sp>
      </p:grpSp>
      <p:sp>
        <p:nvSpPr>
          <p:cNvPr id="246" name="object 398"/>
          <p:cNvSpPr txBox="1"/>
          <p:nvPr/>
        </p:nvSpPr>
        <p:spPr>
          <a:xfrm>
            <a:off x="1179396" y="2399659"/>
            <a:ext cx="2948116" cy="1641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1600" marR="5080" lvl="0" indent="-101600" algn="l" defTabSz="4572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27AAE1"/>
              </a:buClr>
              <a:buSzPct val="105882"/>
              <a:buFont typeface="Arial"/>
              <a:buChar char="•"/>
              <a:tabLst>
                <a:tab pos="101600" algn="l"/>
              </a:tabLst>
              <a:defRPr/>
            </a:pPr>
            <a:r>
              <a:rPr kumimoji="0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控除証明書等の書面の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R="5080" lvl="0" algn="l" defTabSz="4572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27AAE1"/>
              </a:buClr>
              <a:buSzPct val="105882"/>
              <a:tabLst>
                <a:tab pos="101600" algn="l"/>
              </a:tabLst>
              <a:defRPr/>
            </a:pPr>
            <a:r>
              <a:rPr kumimoji="0" lang="ja-JP" altLang="en-US" sz="2000" b="1" noProof="0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kumimoji="0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収集・管理・提出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が必要</a:t>
            </a:r>
            <a:endParaRPr kumimoji="0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L="100965" marR="0" lvl="0" indent="-100965" algn="l" defTabSz="4572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27AAE1"/>
              </a:buClr>
              <a:buSzPct val="105882"/>
              <a:buFont typeface="Arial"/>
              <a:buChar char="•"/>
              <a:tabLst>
                <a:tab pos="101600" algn="l"/>
              </a:tabLst>
              <a:defRPr/>
            </a:pPr>
            <a:r>
              <a:rPr kumimoji="0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書面の控除証明書等を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27AAE1"/>
              </a:buClr>
              <a:buSzPct val="105882"/>
              <a:tabLst>
                <a:tab pos="101600" algn="l"/>
              </a:tabLst>
              <a:defRPr/>
            </a:pPr>
            <a:r>
              <a:rPr kumimoji="0" lang="ja-JP" altLang="en-US" sz="2000" b="1" dirty="0">
                <a:solidFill>
                  <a:prstClr val="black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１件１</a:t>
            </a:r>
            <a:r>
              <a:rPr kumimoji="0" lang="ja-JP" altLang="ja-JP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件確認</a:t>
            </a: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しながら</a:t>
            </a:r>
            <a:endParaRPr kumimoji="0" lang="en-US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Clr>
                <a:srgbClr val="27AAE1"/>
              </a:buClr>
              <a:buSzPct val="105882"/>
              <a:tabLst>
                <a:tab pos="101600" algn="l"/>
              </a:tabLst>
              <a:defRPr/>
            </a:pPr>
            <a:r>
              <a:rPr kumimoji="0" lang="ja-JP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記入・入力</a:t>
            </a:r>
            <a:endParaRPr kumimoji="0" lang="ja-JP" altLang="ja-JP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47" name="テキスト ボックス 246"/>
          <p:cNvSpPr txBox="1"/>
          <p:nvPr/>
        </p:nvSpPr>
        <p:spPr>
          <a:xfrm>
            <a:off x="341014" y="2567779"/>
            <a:ext cx="8749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Before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48" name="テキスト ボックス 247"/>
          <p:cNvSpPr txBox="1"/>
          <p:nvPr/>
        </p:nvSpPr>
        <p:spPr>
          <a:xfrm>
            <a:off x="4452805" y="2567779"/>
            <a:ext cx="7628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rPr>
              <a:t>After</a:t>
            </a:r>
            <a:endParaRPr kumimoji="1" lang="ja-JP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grpSp>
        <p:nvGrpSpPr>
          <p:cNvPr id="3" name="グループ化 2"/>
          <p:cNvGrpSpPr/>
          <p:nvPr/>
        </p:nvGrpSpPr>
        <p:grpSpPr>
          <a:xfrm>
            <a:off x="7404537" y="4958425"/>
            <a:ext cx="840845" cy="1094959"/>
            <a:chOff x="7290951" y="4828068"/>
            <a:chExt cx="741062" cy="965021"/>
          </a:xfrm>
        </p:grpSpPr>
        <p:sp>
          <p:nvSpPr>
            <p:cNvPr id="226" name="object 580"/>
            <p:cNvSpPr/>
            <p:nvPr/>
          </p:nvSpPr>
          <p:spPr>
            <a:xfrm>
              <a:off x="7290951" y="4828068"/>
              <a:ext cx="712533" cy="965021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</a:endParaRPr>
            </a:p>
          </p:txBody>
        </p:sp>
        <p:sp>
          <p:nvSpPr>
            <p:cNvPr id="251" name="object 581"/>
            <p:cNvSpPr txBox="1"/>
            <p:nvPr/>
          </p:nvSpPr>
          <p:spPr>
            <a:xfrm>
              <a:off x="7433152" y="4844773"/>
              <a:ext cx="598861" cy="148623"/>
            </a:xfrm>
            <a:prstGeom prst="rect">
              <a:avLst/>
            </a:prstGeom>
          </p:spPr>
          <p:txBody>
            <a:bodyPr vert="horz" wrap="square" lIns="0" tIns="14604" rIns="0" bIns="0" rtlCol="0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114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sz="1000" b="1" i="0" u="none" strike="noStrike" kern="1200" cap="none" spc="125" normalizeH="0" baseline="0" noProof="0" dirty="0">
                  <a:ln>
                    <a:noFill/>
                  </a:ln>
                  <a:solidFill>
                    <a:srgbClr val="45707A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Yu Gothic UI"/>
                </a:rPr>
                <a:t>税務</a:t>
              </a:r>
              <a:r>
                <a:rPr kumimoji="0" sz="1000" b="1" i="0" u="none" strike="noStrike" kern="1200" cap="none" spc="15" normalizeH="0" baseline="0" noProof="0" dirty="0">
                  <a:ln>
                    <a:noFill/>
                  </a:ln>
                  <a:solidFill>
                    <a:srgbClr val="45707A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Yu Gothic UI"/>
                </a:rPr>
                <a:t>署</a:t>
              </a:r>
              <a:r>
                <a:rPr kumimoji="0" sz="550" b="1" i="0" u="none" strike="noStrike" kern="1200" cap="none" spc="-40" normalizeH="0" baseline="0" noProof="0" dirty="0">
                  <a:ln>
                    <a:noFill/>
                  </a:ln>
                  <a:solidFill>
                    <a:srgbClr val="45707A"/>
                  </a:solidFill>
                  <a:effectLst/>
                  <a:uLnTx/>
                  <a:uFillTx/>
                  <a:latin typeface="BIZ UDゴシック" panose="020B0400000000000000" pitchFamily="49" charset="-128"/>
                  <a:ea typeface="BIZ UDゴシック" panose="020B0400000000000000" pitchFamily="49" charset="-128"/>
                  <a:cs typeface="Yu Gothic UI"/>
                </a:rPr>
                <a:t> </a:t>
              </a:r>
              <a:endParaRPr kumimoji="0" sz="5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IZ UDゴシック" panose="020B0400000000000000" pitchFamily="49" charset="-128"/>
                <a:ea typeface="BIZ UDゴシック" panose="020B0400000000000000" pitchFamily="49" charset="-128"/>
                <a:cs typeface="Yu Gothic UI"/>
              </a:endParaRPr>
            </a:p>
          </p:txBody>
        </p:sp>
      </p:grpSp>
      <p:sp>
        <p:nvSpPr>
          <p:cNvPr id="252" name="object 430"/>
          <p:cNvSpPr/>
          <p:nvPr/>
        </p:nvSpPr>
        <p:spPr>
          <a:xfrm>
            <a:off x="5719084" y="5340752"/>
            <a:ext cx="1440970" cy="434914"/>
          </a:xfrm>
          <a:custGeom>
            <a:avLst/>
            <a:gdLst/>
            <a:ahLst/>
            <a:cxnLst/>
            <a:rect l="l" t="t" r="r" b="b"/>
            <a:pathLst>
              <a:path w="1073150" h="324484">
                <a:moveTo>
                  <a:pt x="865898" y="0"/>
                </a:moveTo>
                <a:lnTo>
                  <a:pt x="865898" y="109893"/>
                </a:lnTo>
                <a:lnTo>
                  <a:pt x="0" y="109893"/>
                </a:lnTo>
                <a:lnTo>
                  <a:pt x="0" y="215531"/>
                </a:lnTo>
                <a:lnTo>
                  <a:pt x="865898" y="215531"/>
                </a:lnTo>
                <a:lnTo>
                  <a:pt x="865898" y="324002"/>
                </a:lnTo>
                <a:lnTo>
                  <a:pt x="1073048" y="161988"/>
                </a:lnTo>
                <a:lnTo>
                  <a:pt x="865898" y="0"/>
                </a:lnTo>
                <a:close/>
              </a:path>
            </a:pathLst>
          </a:custGeom>
          <a:solidFill>
            <a:srgbClr val="F15A29"/>
          </a:solidFill>
        </p:spPr>
        <p:txBody>
          <a:bodyPr wrap="square" lIns="0" tIns="0" rIns="0" bIns="0" rtlCol="0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4123529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</a:p>
        </p:txBody>
      </p:sp>
      <p:sp>
        <p:nvSpPr>
          <p:cNvPr id="13" name="サブタイトル 2"/>
          <p:cNvSpPr>
            <a:spLocks noGrp="1"/>
          </p:cNvSpPr>
          <p:nvPr>
            <p:ph type="subTitle" idx="1"/>
          </p:nvPr>
        </p:nvSpPr>
        <p:spPr>
          <a:xfrm>
            <a:off x="435007" y="2062397"/>
            <a:ext cx="4517502" cy="3953002"/>
          </a:xfrm>
        </p:spPr>
        <p:txBody>
          <a:bodyPr numCol="1">
            <a:noAutofit/>
          </a:bodyPr>
          <a:lstStyle/>
          <a:p>
            <a:pPr indent="88900"/>
            <a:r>
              <a:rPr lang="ja-JP" altLang="en-US" sz="3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❶</a:t>
            </a:r>
            <a:r>
              <a:rPr lang="ja-JP" altLang="en-US" sz="20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endParaRPr lang="en-US" altLang="ja-JP" sz="2000" dirty="0">
              <a:solidFill>
                <a:srgbClr val="009650"/>
              </a:solidFill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スワイプで移動し、「提出方法を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選択してください」のところでは、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>
              <a:spcBef>
                <a:spcPts val="600"/>
              </a:spcBef>
            </a:pPr>
            <a:r>
              <a:rPr lang="en-US" altLang="ja-JP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e-Tax</a:t>
            </a: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（マイナンバーカード方式）で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>
              <a:spcBef>
                <a:spcPts val="600"/>
              </a:spcBef>
            </a:pP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ダブルタップして選択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 indent="88900"/>
            <a:r>
              <a:rPr lang="ja-JP" altLang="en-US" sz="32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❷</a:t>
            </a:r>
            <a:endParaRPr lang="en-US" altLang="ja-JP" sz="32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マイナポータル連携に関する質問は、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「連携する」でダブルタップをして、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スワイプで移動し、「次へ」を 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  <a:p>
            <a:pPr>
              <a:spcBef>
                <a:spcPts val="600"/>
              </a:spcBef>
            </a:pPr>
            <a:r>
              <a:rPr lang="en-US" altLang="ja-JP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 </a:t>
            </a:r>
            <a:r>
              <a:rPr lang="ja-JP" altLang="en-US" sz="2000" spc="-1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ダブルタップ</a:t>
            </a:r>
            <a:endParaRPr lang="en-US" altLang="ja-JP" sz="2000" spc="-1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9" name="図 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367718" y="1504807"/>
            <a:ext cx="2520000" cy="485074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92DEA2A-3A76-4948-88EF-E060C12182AE}"/>
              </a:ext>
            </a:extLst>
          </p:cNvPr>
          <p:cNvSpPr/>
          <p:nvPr/>
        </p:nvSpPr>
        <p:spPr>
          <a:xfrm>
            <a:off x="5418517" y="2343149"/>
            <a:ext cx="2408915" cy="3683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6" name="正方形/長方形 5"/>
          <p:cNvSpPr/>
          <p:nvPr/>
        </p:nvSpPr>
        <p:spPr>
          <a:xfrm>
            <a:off x="4926074" y="2274898"/>
            <a:ext cx="49244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ja-JP" altLang="en-US" sz="2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❶</a:t>
            </a:r>
            <a:endParaRPr lang="ja-JP" altLang="en-US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正方形/長方形 6"/>
          <p:cNvSpPr/>
          <p:nvPr/>
        </p:nvSpPr>
        <p:spPr>
          <a:xfrm>
            <a:off x="4836306" y="4589415"/>
            <a:ext cx="5822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indent="88900"/>
            <a:r>
              <a:rPr lang="ja-JP" altLang="en-US" sz="2400" dirty="0">
                <a:solidFill>
                  <a:srgbClr val="009650"/>
                </a:solidFill>
                <a:latin typeface="BIZ UDゴシック" panose="020B0400000000000000" pitchFamily="49" charset="-128"/>
                <a:ea typeface="BIZ UDゴシック" panose="020B0400000000000000" pitchFamily="49" charset="-128"/>
              </a:rPr>
              <a:t>❷</a:t>
            </a:r>
            <a:endParaRPr lang="en-US" altLang="ja-JP" sz="24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92DEA2A-3A76-4948-88EF-E060C12182AE}"/>
              </a:ext>
            </a:extLst>
          </p:cNvPr>
          <p:cNvSpPr/>
          <p:nvPr/>
        </p:nvSpPr>
        <p:spPr>
          <a:xfrm>
            <a:off x="5418517" y="4589415"/>
            <a:ext cx="1078536" cy="58160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16" name="正方形/長方形 15"/>
          <p:cNvSpPr/>
          <p:nvPr/>
        </p:nvSpPr>
        <p:spPr>
          <a:xfrm>
            <a:off x="5418516" y="5877662"/>
            <a:ext cx="2408915" cy="415188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5E93A5EB-390B-4CC9-A3A3-3A632A165C3A}"/>
              </a:ext>
            </a:extLst>
          </p:cNvPr>
          <p:cNvSpPr txBox="1"/>
          <p:nvPr/>
        </p:nvSpPr>
        <p:spPr>
          <a:xfrm>
            <a:off x="435007" y="1461130"/>
            <a:ext cx="42684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３</a:t>
            </a:r>
            <a:r>
              <a:rPr kumimoji="1" lang="en-US" altLang="ja-JP" sz="24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-</a:t>
            </a:r>
            <a:r>
              <a:rPr kumimoji="1" lang="ja-JP" altLang="en-US" sz="2400" b="1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Ｂからの続きです</a:t>
            </a:r>
          </a:p>
        </p:txBody>
      </p:sp>
      <p:sp>
        <p:nvSpPr>
          <p:cNvPr id="8" name="タイトル 1">
            <a:extLst>
              <a:ext uri="{FF2B5EF4-FFF2-40B4-BE49-F238E27FC236}">
                <a16:creationId xmlns:a16="http://schemas.microsoft.com/office/drawing/2014/main" id="{AA36B62A-C21B-A009-7642-6574B05351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4093" y="152670"/>
            <a:ext cx="7200000" cy="1090495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</p:spTree>
    <p:extLst>
      <p:ext uri="{BB962C8B-B14F-4D97-AF65-F5344CB8AC3E}">
        <p14:creationId xmlns:p14="http://schemas.microsoft.com/office/powerpoint/2010/main" val="3829776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709"/>
          <a:stretch/>
        </p:blipFill>
        <p:spPr>
          <a:xfrm>
            <a:off x="4434900" y="1502650"/>
            <a:ext cx="1864800" cy="4571897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29" name="テキスト ボックス 28"/>
          <p:cNvSpPr txBox="1"/>
          <p:nvPr/>
        </p:nvSpPr>
        <p:spPr>
          <a:xfrm>
            <a:off x="707575" y="1859339"/>
            <a:ext cx="32813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88900"/>
            <a:r>
              <a:rPr lang="en-US" altLang="ja-JP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※</a:t>
            </a:r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マイナポータルアプリの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インストールが済んで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いない場合は、アプリの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案内が表示されます。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　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インストール済みの場合は、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利用規約の確認が表示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されますので、スワイプで</a:t>
            </a:r>
            <a:endParaRPr lang="en-US" altLang="ja-JP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移動し、</a:t>
            </a:r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「同意して次へ」を</a:t>
            </a:r>
            <a:endParaRPr lang="en-US" altLang="ja-JP" sz="18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  <a:p>
            <a:pPr indent="88900"/>
            <a:r>
              <a:rPr lang="ja-JP" altLang="en-US" sz="1800" b="1" dirty="0">
                <a:latin typeface="BIZ UDゴシック" panose="020B0400000000000000" pitchFamily="49" charset="-128"/>
                <a:ea typeface="BIZ UDゴシック" panose="020B0400000000000000" pitchFamily="49" charset="-128"/>
                <a:cs typeface="Meiryo" charset="-128"/>
              </a:rPr>
              <a:t>ダブルタップします。</a:t>
            </a:r>
            <a:endParaRPr lang="en-US" altLang="ja-JP" sz="2000" b="1" dirty="0">
              <a:latin typeface="BIZ UDゴシック" panose="020B0400000000000000" pitchFamily="49" charset="-128"/>
              <a:ea typeface="BIZ UDゴシック" panose="020B0400000000000000" pitchFamily="49" charset="-128"/>
              <a:cs typeface="Meiryo" charset="-128"/>
            </a:endParaRPr>
          </a:p>
        </p:txBody>
      </p:sp>
      <p:sp>
        <p:nvSpPr>
          <p:cNvPr id="18" name="正方形/長方形 17"/>
          <p:cNvSpPr/>
          <p:nvPr/>
        </p:nvSpPr>
        <p:spPr>
          <a:xfrm>
            <a:off x="4480921" y="5695616"/>
            <a:ext cx="1746344" cy="3240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12EFD1CC-F702-4ACB-9B37-3546F1244441}"/>
              </a:ext>
            </a:extLst>
          </p:cNvPr>
          <p:cNvSpPr txBox="1">
            <a:spLocks/>
          </p:cNvSpPr>
          <p:nvPr/>
        </p:nvSpPr>
        <p:spPr>
          <a:xfrm>
            <a:off x="510127" y="548831"/>
            <a:ext cx="1260000" cy="5400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3200" b="1" i="0" kern="1200">
                <a:solidFill>
                  <a:srgbClr val="009650"/>
                </a:solidFill>
                <a:latin typeface="Meiryo" charset="-128"/>
                <a:ea typeface="Meiryo" charset="-128"/>
                <a:cs typeface="Meiryo" charset="-128"/>
              </a:defRPr>
            </a:lvl1pPr>
          </a:lstStyle>
          <a:p>
            <a:pPr algn="l"/>
            <a:r>
              <a:rPr lang="en-US" altLang="ja-JP" sz="3600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3-D</a:t>
            </a:r>
            <a:endParaRPr lang="en-US" sz="3600" dirty="0">
              <a:latin typeface="BIZ UDゴシック" panose="020B0400000000000000" pitchFamily="49" charset="-128"/>
              <a:ea typeface="BIZ UDゴシック" panose="020B0400000000000000" pitchFamily="49" charset="-128"/>
            </a:endParaRP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6425D2CA-1497-EC53-11E4-0E7F40057CF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D1C24"/>
              </a:clrFrom>
              <a:clrTo>
                <a:srgbClr val="ED1C24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849671" y="3632078"/>
            <a:ext cx="1586754" cy="2331101"/>
          </a:xfrm>
          <a:prstGeom prst="rect">
            <a:avLst/>
          </a:prstGeom>
        </p:spPr>
      </p:pic>
      <p:sp>
        <p:nvSpPr>
          <p:cNvPr id="5" name="タイトル 1">
            <a:extLst>
              <a:ext uri="{FF2B5EF4-FFF2-40B4-BE49-F238E27FC236}">
                <a16:creationId xmlns:a16="http://schemas.microsoft.com/office/drawing/2014/main" id="{4C196423-6577-5257-C4C7-8216B10A13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54093" y="152670"/>
            <a:ext cx="7200000" cy="1090495"/>
          </a:xfrm>
        </p:spPr>
        <p:txBody>
          <a:bodyPr>
            <a:noAutofit/>
          </a:bodyPr>
          <a:lstStyle/>
          <a:p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マイナポータル連携</a:t>
            </a:r>
            <a:br>
              <a:rPr lang="en-US" altLang="ja-JP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</a:br>
            <a:r>
              <a:rPr lang="ja-JP" altLang="en-US" dirty="0">
                <a:latin typeface="BIZ UDゴシック" panose="020B0400000000000000" pitchFamily="49" charset="-128"/>
                <a:ea typeface="BIZ UDゴシック" panose="020B0400000000000000" pitchFamily="49" charset="-128"/>
              </a:rPr>
              <a:t>～「連携する」を選択した場合～</a:t>
            </a:r>
          </a:p>
        </p:txBody>
      </p:sp>
    </p:spTree>
    <p:extLst>
      <p:ext uri="{BB962C8B-B14F-4D97-AF65-F5344CB8AC3E}">
        <p14:creationId xmlns:p14="http://schemas.microsoft.com/office/powerpoint/2010/main" val="4027767674"/>
      </p:ext>
    </p:extLst>
  </p:cSld>
  <p:clrMapOvr>
    <a:masterClrMapping/>
  </p:clrMapOvr>
</p:sld>
</file>

<file path=ppt/theme/theme1.xml><?xml version="1.0" encoding="utf-8"?>
<a:theme xmlns:a="http://schemas.openxmlformats.org/drawingml/2006/main" name="ホワイト">
  <a:themeElements>
    <a:clrScheme name="ホワイ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ホワイト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ホワイ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ホワイ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Yu Gothic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Yu Gothic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3129</Words>
  <Application>Microsoft Office PowerPoint</Application>
  <PresentationFormat>画面に合わせる (4:3)</PresentationFormat>
  <Paragraphs>730</Paragraphs>
  <Slides>40</Slides>
  <Notes>40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40</vt:i4>
      </vt:variant>
    </vt:vector>
  </HeadingPairs>
  <TitlesOfParts>
    <vt:vector size="49" baseType="lpstr">
      <vt:lpstr>BIZ UDPゴシック</vt:lpstr>
      <vt:lpstr>BIZ UDゴシック</vt:lpstr>
      <vt:lpstr>メイリオ</vt:lpstr>
      <vt:lpstr>游ゴシック</vt:lpstr>
      <vt:lpstr>Arial</vt:lpstr>
      <vt:lpstr>Calibri</vt:lpstr>
      <vt:lpstr>Calibri Light</vt:lpstr>
      <vt:lpstr>Century</vt:lpstr>
      <vt:lpstr>ホワイト</vt:lpstr>
      <vt:lpstr>PowerPoint プレゼンテーション</vt:lpstr>
      <vt:lpstr>PowerPoint プレゼンテーション</vt:lpstr>
      <vt:lpstr>マイナンバーカードを使ったスマホでの 確定申告に必要なもの</vt:lpstr>
      <vt:lpstr>国税庁の確定申告書等作成コーナーに アクセスして作成開始</vt:lpstr>
      <vt:lpstr>国税庁の確定申告書等作成コーナーに アクセスして作成開始</vt:lpstr>
      <vt:lpstr>国税庁の確定申告書等作成コーナーに アクセスして作成開始</vt:lpstr>
      <vt:lpstr>マイナポータル連携とは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～「連携する」を選択した場合～</vt:lpstr>
      <vt:lpstr>マイナポータル連携 ～「連携しない」を選択した場合～</vt:lpstr>
      <vt:lpstr>マイナポータル連携 ～「連携しない」を選択した場合～</vt:lpstr>
      <vt:lpstr>マイナポータル連携 ～「連携しない」を選択した場合～</vt:lpstr>
      <vt:lpstr>マイナポータル連携 ～「連携しない」を選択した場合～</vt:lpstr>
      <vt:lpstr>マイナポータル連携 ～「連携しない」を選択した場合～</vt:lpstr>
      <vt:lpstr>ｘｍｌデータの読込</vt:lpstr>
      <vt:lpstr>金額等の入力</vt:lpstr>
      <vt:lpstr>金額等の入力</vt:lpstr>
      <vt:lpstr>金額等の入力</vt:lpstr>
      <vt:lpstr>金額等の入力</vt:lpstr>
      <vt:lpstr>金額等の入力</vt:lpstr>
      <vt:lpstr>金額等の入力</vt:lpstr>
      <vt:lpstr>マイナンバーの入力</vt:lpstr>
      <vt:lpstr>申告書データの送信</vt:lpstr>
      <vt:lpstr>申告書データの送信</vt:lpstr>
      <vt:lpstr>申告書データの送信</vt:lpstr>
      <vt:lpstr>申告書データの送信</vt:lpstr>
      <vt:lpstr>申告書データの送信</vt:lpstr>
      <vt:lpstr>申告書のデータを印刷して保存</vt:lpstr>
      <vt:lpstr>申告書のデータを印刷して保存</vt:lpstr>
      <vt:lpstr>申告書のデータを印刷して保存</vt:lpstr>
      <vt:lpstr>申告書の保存データの修正・再開</vt:lpstr>
      <vt:lpstr>申告書の保存データの修正・再開</vt:lpstr>
      <vt:lpstr>申告書の保存データの修正・再開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2021-06-04T06:47:33Z</dcterms:created>
  <dcterms:modified xsi:type="dcterms:W3CDTF">2022-11-08T06:37:52Z</dcterms:modified>
</cp:coreProperties>
</file>