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ppt/tags/tag41.xml" ContentType="application/vnd.openxmlformats-officedocument.presentationml.tags+xml"/>
  <Override PartName="/ppt/notesSlides/notesSlide40.xml" ContentType="application/vnd.openxmlformats-officedocument.presentationml.notesSlide+xml"/>
  <Override PartName="/ppt/tags/tag42.xml" ContentType="application/vnd.openxmlformats-officedocument.presentationml.tags+xml"/>
  <Override PartName="/ppt/notesSlides/notesSlide41.xml" ContentType="application/vnd.openxmlformats-officedocument.presentationml.notesSlide+xml"/>
  <Override PartName="/ppt/tags/tag43.xml" ContentType="application/vnd.openxmlformats-officedocument.presentationml.tags+xml"/>
  <Override PartName="/ppt/notesSlides/notesSlide42.xml" ContentType="application/vnd.openxmlformats-officedocument.presentationml.notesSlide+xml"/>
  <Override PartName="/ppt/tags/tag44.xml" ContentType="application/vnd.openxmlformats-officedocument.presentationml.tags+xml"/>
  <Override PartName="/ppt/notesSlides/notesSlide43.xml" ContentType="application/vnd.openxmlformats-officedocument.presentationml.notesSlide+xml"/>
  <Override PartName="/ppt/tags/tag45.xml" ContentType="application/vnd.openxmlformats-officedocument.presentationml.tags+xml"/>
  <Override PartName="/ppt/notesSlides/notesSlide44.xml" ContentType="application/vnd.openxmlformats-officedocument.presentationml.notesSlide+xml"/>
  <Override PartName="/ppt/tags/tag46.xml" ContentType="application/vnd.openxmlformats-officedocument.presentationml.tags+xml"/>
  <Override PartName="/ppt/notesSlides/notesSlide45.xml" ContentType="application/vnd.openxmlformats-officedocument.presentationml.notesSlide+xml"/>
  <Override PartName="/ppt/tags/tag47.xml" ContentType="application/vnd.openxmlformats-officedocument.presentationml.tags+xml"/>
  <Override PartName="/ppt/notesSlides/notesSlide46.xml" ContentType="application/vnd.openxmlformats-officedocument.presentationml.notesSlide+xml"/>
  <Override PartName="/ppt/tags/tag48.xml" ContentType="application/vnd.openxmlformats-officedocument.presentationml.tags+xml"/>
  <Override PartName="/ppt/notesSlides/notesSlide47.xml" ContentType="application/vnd.openxmlformats-officedocument.presentationml.notesSlide+xml"/>
  <Override PartName="/ppt/tags/tag49.xml" ContentType="application/vnd.openxmlformats-officedocument.presentationml.tags+xml"/>
  <Override PartName="/ppt/notesSlides/notesSlide48.xml" ContentType="application/vnd.openxmlformats-officedocument.presentationml.notesSlide+xml"/>
  <Override PartName="/ppt/tags/tag50.xml" ContentType="application/vnd.openxmlformats-officedocument.presentationml.tags+xml"/>
  <Override PartName="/ppt/notesSlides/notesSlide49.xml" ContentType="application/vnd.openxmlformats-officedocument.presentationml.notesSlide+xml"/>
  <Override PartName="/ppt/tags/tag51.xml" ContentType="application/vnd.openxmlformats-officedocument.presentationml.tags+xml"/>
  <Override PartName="/ppt/notesSlides/notesSlide50.xml" ContentType="application/vnd.openxmlformats-officedocument.presentationml.notesSlide+xml"/>
  <Override PartName="/ppt/tags/tag52.xml" ContentType="application/vnd.openxmlformats-officedocument.presentationml.tags+xml"/>
  <Override PartName="/ppt/notesSlides/notesSlide51.xml" ContentType="application/vnd.openxmlformats-officedocument.presentationml.notesSlide+xml"/>
  <Override PartName="/ppt/tags/tag53.xml" ContentType="application/vnd.openxmlformats-officedocument.presentationml.tags+xml"/>
  <Override PartName="/ppt/notesSlides/notesSlide52.xml" ContentType="application/vnd.openxmlformats-officedocument.presentationml.notesSlide+xml"/>
  <Override PartName="/ppt/tags/tag54.xml" ContentType="application/vnd.openxmlformats-officedocument.presentationml.tags+xml"/>
  <Override PartName="/ppt/notesSlides/notesSlide53.xml" ContentType="application/vnd.openxmlformats-officedocument.presentationml.notesSlide+xml"/>
  <Override PartName="/ppt/tags/tag55.xml" ContentType="application/vnd.openxmlformats-officedocument.presentationml.tags+xml"/>
  <Override PartName="/ppt/notesSlides/notesSlide54.xml" ContentType="application/vnd.openxmlformats-officedocument.presentationml.notesSlide+xml"/>
  <Override PartName="/ppt/tags/tag56.xml" ContentType="application/vnd.openxmlformats-officedocument.presentationml.tags+xml"/>
  <Override PartName="/ppt/notesSlides/notesSlide55.xml" ContentType="application/vnd.openxmlformats-officedocument.presentationml.notesSlide+xml"/>
  <Override PartName="/ppt/tags/tag57.xml" ContentType="application/vnd.openxmlformats-officedocument.presentationml.tags+xml"/>
  <Override PartName="/ppt/notesSlides/notesSlide5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115" removePersonalInfoOnSave="1" saveSubsetFonts="1" autoCompressPictures="0">
  <p:sldMasterIdLst>
    <p:sldMasterId id="2147483660" r:id="rId4"/>
  </p:sldMasterIdLst>
  <p:notesMasterIdLst>
    <p:notesMasterId r:id="rId61"/>
  </p:notesMasterIdLst>
  <p:sldIdLst>
    <p:sldId id="343" r:id="rId5"/>
    <p:sldId id="1033" r:id="rId6"/>
    <p:sldId id="1034" r:id="rId7"/>
    <p:sldId id="1035" r:id="rId8"/>
    <p:sldId id="1036" r:id="rId9"/>
    <p:sldId id="1037" r:id="rId10"/>
    <p:sldId id="1038" r:id="rId11"/>
    <p:sldId id="1039" r:id="rId12"/>
    <p:sldId id="1040" r:id="rId13"/>
    <p:sldId id="1041" r:id="rId14"/>
    <p:sldId id="1042" r:id="rId15"/>
    <p:sldId id="1043" r:id="rId16"/>
    <p:sldId id="1044" r:id="rId17"/>
    <p:sldId id="1045" r:id="rId18"/>
    <p:sldId id="1046" r:id="rId19"/>
    <p:sldId id="1047" r:id="rId20"/>
    <p:sldId id="1048" r:id="rId21"/>
    <p:sldId id="1049" r:id="rId22"/>
    <p:sldId id="1050" r:id="rId23"/>
    <p:sldId id="1051" r:id="rId24"/>
    <p:sldId id="1052" r:id="rId25"/>
    <p:sldId id="1053" r:id="rId26"/>
    <p:sldId id="1054" r:id="rId27"/>
    <p:sldId id="1055" r:id="rId28"/>
    <p:sldId id="1056" r:id="rId29"/>
    <p:sldId id="1057" r:id="rId30"/>
    <p:sldId id="1058" r:id="rId31"/>
    <p:sldId id="1059" r:id="rId32"/>
    <p:sldId id="1060" r:id="rId33"/>
    <p:sldId id="1061" r:id="rId34"/>
    <p:sldId id="1062" r:id="rId35"/>
    <p:sldId id="1063" r:id="rId36"/>
    <p:sldId id="1064" r:id="rId37"/>
    <p:sldId id="1065" r:id="rId38"/>
    <p:sldId id="1066" r:id="rId39"/>
    <p:sldId id="1067" r:id="rId40"/>
    <p:sldId id="1068" r:id="rId41"/>
    <p:sldId id="1069" r:id="rId42"/>
    <p:sldId id="1070" r:id="rId43"/>
    <p:sldId id="1071" r:id="rId44"/>
    <p:sldId id="1072" r:id="rId45"/>
    <p:sldId id="1073" r:id="rId46"/>
    <p:sldId id="1074" r:id="rId47"/>
    <p:sldId id="1085" r:id="rId48"/>
    <p:sldId id="1086" r:id="rId49"/>
    <p:sldId id="1075" r:id="rId50"/>
    <p:sldId id="1076" r:id="rId51"/>
    <p:sldId id="1077" r:id="rId52"/>
    <p:sldId id="1078" r:id="rId53"/>
    <p:sldId id="1079" r:id="rId54"/>
    <p:sldId id="1080" r:id="rId55"/>
    <p:sldId id="1081" r:id="rId56"/>
    <p:sldId id="1082" r:id="rId57"/>
    <p:sldId id="1083" r:id="rId58"/>
    <p:sldId id="1084" r:id="rId59"/>
    <p:sldId id="1106" r:id="rId60"/>
  </p:sldIdLst>
  <p:sldSz cx="9144000" cy="6858000" type="screen4x3"/>
  <p:notesSz cx="6737350" cy="9869488"/>
  <p:custDataLst>
    <p:tags r:id="rId62"/>
  </p:custData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09" userDrawn="1">
          <p15:clr>
            <a:srgbClr val="A4A3A4"/>
          </p15:clr>
        </p15:guide>
        <p15:guide id="2" pos="2123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成者" initials="A" lastIdx="8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3300"/>
    <a:srgbClr val="ED7D31"/>
    <a:srgbClr val="0B57CF"/>
    <a:srgbClr val="1A1A1D"/>
    <a:srgbClr val="323332"/>
    <a:srgbClr val="2FD159"/>
    <a:srgbClr val="1A1A25"/>
    <a:srgbClr val="4472C4"/>
    <a:srgbClr val="0096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E00368-0AEC-409E-91A1-153E70B8ACD9}" v="1" dt="2025-03-13T01:10:50.9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73" autoAdjust="0"/>
    <p:restoredTop sz="76128" autoAdjust="0"/>
  </p:normalViewPr>
  <p:slideViewPr>
    <p:cSldViewPr snapToGrid="0" snapToObjects="1">
      <p:cViewPr varScale="1">
        <p:scale>
          <a:sx n="82" d="100"/>
          <a:sy n="82" d="100"/>
        </p:scale>
        <p:origin x="2574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44" d="100"/>
          <a:sy n="44" d="100"/>
        </p:scale>
        <p:origin x="2792" y="40"/>
      </p:cViewPr>
      <p:guideLst>
        <p:guide orient="horz" pos="3109"/>
        <p:guide pos="212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commentAuthors" Target="commentAuthors.xml"/><Relationship Id="rId68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ags" Target="tags/tag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D1380F-FAE9-47B9-ACD5-AA8A41E1F854}" type="doc">
      <dgm:prSet loTypeId="urn:microsoft.com/office/officeart/2005/8/layout/cycle4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4C642A99-9007-43E5-B1F9-67E46DEBCF68}">
      <dgm:prSet phldrT="[テキスト]" custT="1"/>
      <dgm:spPr>
        <a:solidFill>
          <a:srgbClr val="FABD00"/>
        </a:solidFill>
      </dgm:spPr>
      <dgm:t>
        <a:bodyPr lIns="36000" tIns="36000" rIns="36000" bIns="36000"/>
        <a:lstStyle/>
        <a:p>
          <a:pPr>
            <a:lnSpc>
              <a:spcPct val="100000"/>
            </a:lnSpc>
          </a:pPr>
          <a:endParaRPr kumimoji="1" lang="ja-JP" altLang="en-US" sz="1400" dirty="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9B26636B-7CA3-42ED-87EF-DBC73C80FEC1}" type="parTrans" cxnId="{145E48FB-E188-4119-AF08-49A3845F8656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140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685836C4-2C03-4D55-9396-F306CEAFF849}" type="sibTrans" cxnId="{145E48FB-E188-4119-AF08-49A3845F8656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140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6AF6950F-FFED-4CAA-AE0A-47FA9F9A00F0}">
      <dgm:prSet phldrT="[テキスト]" custT="1"/>
      <dgm:spPr>
        <a:solidFill>
          <a:srgbClr val="8FC320"/>
        </a:solidFill>
      </dgm:spPr>
      <dgm:t>
        <a:bodyPr lIns="36000" tIns="36000" rIns="36000" bIns="36000"/>
        <a:lstStyle/>
        <a:p>
          <a:pPr>
            <a:lnSpc>
              <a:spcPct val="100000"/>
            </a:lnSpc>
          </a:pPr>
          <a:endParaRPr kumimoji="1" lang="ja-JP" altLang="en-US" sz="1400" dirty="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509805D8-C94A-46EC-AA27-E253CB644BDC}" type="parTrans" cxnId="{06AF23F2-9BEC-4FA0-869A-2ED819087688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140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3E8A634C-7A89-407E-A706-48A05E30E87B}" type="sibTrans" cxnId="{06AF23F2-9BEC-4FA0-869A-2ED819087688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140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0A7DAA73-6D11-4B59-8420-56DBBA4F832B}">
      <dgm:prSet phldrT="[テキスト]" custT="1"/>
      <dgm:spPr>
        <a:solidFill>
          <a:srgbClr val="F18101"/>
        </a:solidFill>
      </dgm:spPr>
      <dgm:t>
        <a:bodyPr lIns="36000" tIns="36000" rIns="36000" bIns="36000"/>
        <a:lstStyle/>
        <a:p>
          <a:pPr>
            <a:lnSpc>
              <a:spcPct val="100000"/>
            </a:lnSpc>
          </a:pPr>
          <a:endParaRPr kumimoji="1" lang="ja-JP" altLang="en-US" sz="1400" dirty="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A80B9CBE-B5F3-4D7D-AB3F-27D451BED8DA}" type="parTrans" cxnId="{308C52E0-7A2E-43BD-AE7D-96AABFE4B202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140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DDE92B90-1B0E-4A57-AEAE-DB6DB8451F4B}" type="sibTrans" cxnId="{308C52E0-7A2E-43BD-AE7D-96AABFE4B202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140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903681C3-8BCA-43E9-B989-B0582312DA4B}">
      <dgm:prSet phldrT="[テキスト]" custT="1"/>
      <dgm:spPr>
        <a:solidFill>
          <a:srgbClr val="008CD7"/>
        </a:solidFill>
      </dgm:spPr>
      <dgm:t>
        <a:bodyPr lIns="36000" tIns="36000" rIns="36000" bIns="36000"/>
        <a:lstStyle/>
        <a:p>
          <a:pPr>
            <a:lnSpc>
              <a:spcPct val="100000"/>
            </a:lnSpc>
          </a:pPr>
          <a:endParaRPr kumimoji="1" lang="ja-JP" altLang="en-US" sz="1400" dirty="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9BBA094E-E596-415B-BC73-1DB59FC1463A}" type="parTrans" cxnId="{1E8E817B-E6FD-4A20-AEEF-E4E655313430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140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6D8AE3F4-43F3-49C3-B49A-9AD9779FC496}" type="sibTrans" cxnId="{1E8E817B-E6FD-4A20-AEEF-E4E655313430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140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B9FEB991-EE29-470A-9878-9AA272ACEA81}" type="pres">
      <dgm:prSet presAssocID="{ACD1380F-FAE9-47B9-ACD5-AA8A41E1F854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B696782D-AFD8-4683-8C0C-1EAC58182CBC}" type="pres">
      <dgm:prSet presAssocID="{ACD1380F-FAE9-47B9-ACD5-AA8A41E1F854}" presName="children" presStyleCnt="0"/>
      <dgm:spPr/>
    </dgm:pt>
    <dgm:pt modelId="{D1D09264-718A-49A8-9C7C-784AE1EAC358}" type="pres">
      <dgm:prSet presAssocID="{ACD1380F-FAE9-47B9-ACD5-AA8A41E1F854}" presName="childPlaceholder" presStyleCnt="0"/>
      <dgm:spPr/>
    </dgm:pt>
    <dgm:pt modelId="{723E8025-5690-4E55-B9B8-ECC9FAF689FC}" type="pres">
      <dgm:prSet presAssocID="{ACD1380F-FAE9-47B9-ACD5-AA8A41E1F854}" presName="circle" presStyleCnt="0"/>
      <dgm:spPr/>
    </dgm:pt>
    <dgm:pt modelId="{1C9EA04B-58C7-4495-9D4A-7A49536BA4D8}" type="pres">
      <dgm:prSet presAssocID="{ACD1380F-FAE9-47B9-ACD5-AA8A41E1F854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BF355B89-595A-4C6C-8A1B-D9EF1B84E4CD}" type="pres">
      <dgm:prSet presAssocID="{ACD1380F-FAE9-47B9-ACD5-AA8A41E1F854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8A8CE745-C6CE-4C50-B858-AFE006D94E10}" type="pres">
      <dgm:prSet presAssocID="{ACD1380F-FAE9-47B9-ACD5-AA8A41E1F854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650BC71E-160C-4FCA-BD69-3875E70F95BD}" type="pres">
      <dgm:prSet presAssocID="{ACD1380F-FAE9-47B9-ACD5-AA8A41E1F854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D5D5B3B7-29FB-4B75-8CCA-E66110BABA16}" type="pres">
      <dgm:prSet presAssocID="{ACD1380F-FAE9-47B9-ACD5-AA8A41E1F854}" presName="quadrantPlaceholder" presStyleCnt="0"/>
      <dgm:spPr/>
    </dgm:pt>
    <dgm:pt modelId="{1783777C-8DFD-4D78-8187-0DF5AD903FD3}" type="pres">
      <dgm:prSet presAssocID="{ACD1380F-FAE9-47B9-ACD5-AA8A41E1F854}" presName="center1" presStyleLbl="fgShp" presStyleIdx="0" presStyleCnt="2"/>
      <dgm:spPr/>
    </dgm:pt>
    <dgm:pt modelId="{37695F6F-F212-494C-A1C7-72E43B34C119}" type="pres">
      <dgm:prSet presAssocID="{ACD1380F-FAE9-47B9-ACD5-AA8A41E1F854}" presName="center2" presStyleLbl="fgShp" presStyleIdx="1" presStyleCnt="2"/>
      <dgm:spPr/>
    </dgm:pt>
  </dgm:ptLst>
  <dgm:cxnLst>
    <dgm:cxn modelId="{C86B3C10-C1ED-4C50-9F2A-17C3FE0095F9}" type="presOf" srcId="{0A7DAA73-6D11-4B59-8420-56DBBA4F832B}" destId="{8A8CE745-C6CE-4C50-B858-AFE006D94E10}" srcOrd="0" destOrd="0" presId="urn:microsoft.com/office/officeart/2005/8/layout/cycle4"/>
    <dgm:cxn modelId="{154EDD12-29BD-4DCE-99BC-8D0EE7D89BAF}" type="presOf" srcId="{903681C3-8BCA-43E9-B989-B0582312DA4B}" destId="{650BC71E-160C-4FCA-BD69-3875E70F95BD}" srcOrd="0" destOrd="0" presId="urn:microsoft.com/office/officeart/2005/8/layout/cycle4"/>
    <dgm:cxn modelId="{71D9005F-31C5-4DEF-8B20-2371D77374A6}" type="presOf" srcId="{ACD1380F-FAE9-47B9-ACD5-AA8A41E1F854}" destId="{B9FEB991-EE29-470A-9878-9AA272ACEA81}" srcOrd="0" destOrd="0" presId="urn:microsoft.com/office/officeart/2005/8/layout/cycle4"/>
    <dgm:cxn modelId="{1CD8B16A-61FB-4D3B-A8E6-6DA178A65D64}" type="presOf" srcId="{4C642A99-9007-43E5-B1F9-67E46DEBCF68}" destId="{1C9EA04B-58C7-4495-9D4A-7A49536BA4D8}" srcOrd="0" destOrd="0" presId="urn:microsoft.com/office/officeart/2005/8/layout/cycle4"/>
    <dgm:cxn modelId="{1E8E817B-E6FD-4A20-AEEF-E4E655313430}" srcId="{ACD1380F-FAE9-47B9-ACD5-AA8A41E1F854}" destId="{903681C3-8BCA-43E9-B989-B0582312DA4B}" srcOrd="3" destOrd="0" parTransId="{9BBA094E-E596-415B-BC73-1DB59FC1463A}" sibTransId="{6D8AE3F4-43F3-49C3-B49A-9AD9779FC496}"/>
    <dgm:cxn modelId="{1EE77288-2239-4E7A-93F7-FF8C93306801}" type="presOf" srcId="{6AF6950F-FFED-4CAA-AE0A-47FA9F9A00F0}" destId="{BF355B89-595A-4C6C-8A1B-D9EF1B84E4CD}" srcOrd="0" destOrd="0" presId="urn:microsoft.com/office/officeart/2005/8/layout/cycle4"/>
    <dgm:cxn modelId="{308C52E0-7A2E-43BD-AE7D-96AABFE4B202}" srcId="{ACD1380F-FAE9-47B9-ACD5-AA8A41E1F854}" destId="{0A7DAA73-6D11-4B59-8420-56DBBA4F832B}" srcOrd="2" destOrd="0" parTransId="{A80B9CBE-B5F3-4D7D-AB3F-27D451BED8DA}" sibTransId="{DDE92B90-1B0E-4A57-AEAE-DB6DB8451F4B}"/>
    <dgm:cxn modelId="{06AF23F2-9BEC-4FA0-869A-2ED819087688}" srcId="{ACD1380F-FAE9-47B9-ACD5-AA8A41E1F854}" destId="{6AF6950F-FFED-4CAA-AE0A-47FA9F9A00F0}" srcOrd="1" destOrd="0" parTransId="{509805D8-C94A-46EC-AA27-E253CB644BDC}" sibTransId="{3E8A634C-7A89-407E-A706-48A05E30E87B}"/>
    <dgm:cxn modelId="{145E48FB-E188-4119-AF08-49A3845F8656}" srcId="{ACD1380F-FAE9-47B9-ACD5-AA8A41E1F854}" destId="{4C642A99-9007-43E5-B1F9-67E46DEBCF68}" srcOrd="0" destOrd="0" parTransId="{9B26636B-7CA3-42ED-87EF-DBC73C80FEC1}" sibTransId="{685836C4-2C03-4D55-9396-F306CEAFF849}"/>
    <dgm:cxn modelId="{2A150FE0-3B83-42DD-98C5-ACBC0F794AD9}" type="presParOf" srcId="{B9FEB991-EE29-470A-9878-9AA272ACEA81}" destId="{B696782D-AFD8-4683-8C0C-1EAC58182CBC}" srcOrd="0" destOrd="0" presId="urn:microsoft.com/office/officeart/2005/8/layout/cycle4"/>
    <dgm:cxn modelId="{21231CD0-9670-40CF-B0E7-091C143F74D1}" type="presParOf" srcId="{B696782D-AFD8-4683-8C0C-1EAC58182CBC}" destId="{D1D09264-718A-49A8-9C7C-784AE1EAC358}" srcOrd="0" destOrd="0" presId="urn:microsoft.com/office/officeart/2005/8/layout/cycle4"/>
    <dgm:cxn modelId="{D3D4FB59-7D1B-4189-BE3E-3E862FAF4898}" type="presParOf" srcId="{B9FEB991-EE29-470A-9878-9AA272ACEA81}" destId="{723E8025-5690-4E55-B9B8-ECC9FAF689FC}" srcOrd="1" destOrd="0" presId="urn:microsoft.com/office/officeart/2005/8/layout/cycle4"/>
    <dgm:cxn modelId="{E8C64FEE-303E-4325-9708-090537B31A0A}" type="presParOf" srcId="{723E8025-5690-4E55-B9B8-ECC9FAF689FC}" destId="{1C9EA04B-58C7-4495-9D4A-7A49536BA4D8}" srcOrd="0" destOrd="0" presId="urn:microsoft.com/office/officeart/2005/8/layout/cycle4"/>
    <dgm:cxn modelId="{C38C9C96-1966-49A2-921A-DAEDC830A50D}" type="presParOf" srcId="{723E8025-5690-4E55-B9B8-ECC9FAF689FC}" destId="{BF355B89-595A-4C6C-8A1B-D9EF1B84E4CD}" srcOrd="1" destOrd="0" presId="urn:microsoft.com/office/officeart/2005/8/layout/cycle4"/>
    <dgm:cxn modelId="{706C6FD3-5D74-4F44-96C8-2B691350E0D2}" type="presParOf" srcId="{723E8025-5690-4E55-B9B8-ECC9FAF689FC}" destId="{8A8CE745-C6CE-4C50-B858-AFE006D94E10}" srcOrd="2" destOrd="0" presId="urn:microsoft.com/office/officeart/2005/8/layout/cycle4"/>
    <dgm:cxn modelId="{4C2BCE8E-70BD-44F1-B28F-EED8D8088ED2}" type="presParOf" srcId="{723E8025-5690-4E55-B9B8-ECC9FAF689FC}" destId="{650BC71E-160C-4FCA-BD69-3875E70F95BD}" srcOrd="3" destOrd="0" presId="urn:microsoft.com/office/officeart/2005/8/layout/cycle4"/>
    <dgm:cxn modelId="{5BF75667-F864-4FDF-8A7C-2EEBDC68413F}" type="presParOf" srcId="{723E8025-5690-4E55-B9B8-ECC9FAF689FC}" destId="{D5D5B3B7-29FB-4B75-8CCA-E66110BABA16}" srcOrd="4" destOrd="0" presId="urn:microsoft.com/office/officeart/2005/8/layout/cycle4"/>
    <dgm:cxn modelId="{194F2DCA-E2E9-4C16-B78A-34856CA45DD3}" type="presParOf" srcId="{B9FEB991-EE29-470A-9878-9AA272ACEA81}" destId="{1783777C-8DFD-4D78-8187-0DF5AD903FD3}" srcOrd="2" destOrd="0" presId="urn:microsoft.com/office/officeart/2005/8/layout/cycle4"/>
    <dgm:cxn modelId="{3283DA81-603B-48DB-BC87-07CA1A96C96D}" type="presParOf" srcId="{B9FEB991-EE29-470A-9878-9AA272ACEA81}" destId="{37695F6F-F212-494C-A1C7-72E43B34C119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9EA04B-58C7-4495-9D4A-7A49536BA4D8}">
      <dsp:nvSpPr>
        <dsp:cNvPr id="0" name=""/>
        <dsp:cNvSpPr/>
      </dsp:nvSpPr>
      <dsp:spPr>
        <a:xfrm>
          <a:off x="1186571" y="554770"/>
          <a:ext cx="2482054" cy="2482054"/>
        </a:xfrm>
        <a:prstGeom prst="pieWedge">
          <a:avLst/>
        </a:prstGeom>
        <a:solidFill>
          <a:srgbClr val="FABD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36000" rIns="36000" bIns="3600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1400" kern="1200" dirty="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sp:txBody>
      <dsp:txXfrm>
        <a:off x="1913548" y="1281747"/>
        <a:ext cx="1755077" cy="1755077"/>
      </dsp:txXfrm>
    </dsp:sp>
    <dsp:sp modelId="{BF355B89-595A-4C6C-8A1B-D9EF1B84E4CD}">
      <dsp:nvSpPr>
        <dsp:cNvPr id="0" name=""/>
        <dsp:cNvSpPr/>
      </dsp:nvSpPr>
      <dsp:spPr>
        <a:xfrm rot="5400000">
          <a:off x="3783270" y="554770"/>
          <a:ext cx="2482054" cy="2482054"/>
        </a:xfrm>
        <a:prstGeom prst="pieWedge">
          <a:avLst/>
        </a:prstGeom>
        <a:solidFill>
          <a:srgbClr val="8FC32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36000" rIns="36000" bIns="3600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1400" kern="1200" dirty="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sp:txBody>
      <dsp:txXfrm rot="-5400000">
        <a:off x="3783270" y="1281747"/>
        <a:ext cx="1755077" cy="1755077"/>
      </dsp:txXfrm>
    </dsp:sp>
    <dsp:sp modelId="{8A8CE745-C6CE-4C50-B858-AFE006D94E10}">
      <dsp:nvSpPr>
        <dsp:cNvPr id="0" name=""/>
        <dsp:cNvSpPr/>
      </dsp:nvSpPr>
      <dsp:spPr>
        <a:xfrm rot="10800000">
          <a:off x="3783270" y="3151469"/>
          <a:ext cx="2482054" cy="2482054"/>
        </a:xfrm>
        <a:prstGeom prst="pieWedge">
          <a:avLst/>
        </a:prstGeom>
        <a:solidFill>
          <a:srgbClr val="F1810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36000" rIns="36000" bIns="3600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1400" kern="1200" dirty="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sp:txBody>
      <dsp:txXfrm rot="10800000">
        <a:off x="3783270" y="3151469"/>
        <a:ext cx="1755077" cy="1755077"/>
      </dsp:txXfrm>
    </dsp:sp>
    <dsp:sp modelId="{650BC71E-160C-4FCA-BD69-3875E70F95BD}">
      <dsp:nvSpPr>
        <dsp:cNvPr id="0" name=""/>
        <dsp:cNvSpPr/>
      </dsp:nvSpPr>
      <dsp:spPr>
        <a:xfrm rot="16200000">
          <a:off x="1186571" y="3151469"/>
          <a:ext cx="2482054" cy="2482054"/>
        </a:xfrm>
        <a:prstGeom prst="pieWedge">
          <a:avLst/>
        </a:prstGeom>
        <a:solidFill>
          <a:srgbClr val="008CD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36000" rIns="36000" bIns="3600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1400" kern="1200" dirty="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sp:txBody>
      <dsp:txXfrm rot="5400000">
        <a:off x="1913548" y="3151469"/>
        <a:ext cx="1755077" cy="1755077"/>
      </dsp:txXfrm>
    </dsp:sp>
    <dsp:sp modelId="{1783777C-8DFD-4D78-8187-0DF5AD903FD3}">
      <dsp:nvSpPr>
        <dsp:cNvPr id="0" name=""/>
        <dsp:cNvSpPr/>
      </dsp:nvSpPr>
      <dsp:spPr>
        <a:xfrm>
          <a:off x="3297464" y="2578246"/>
          <a:ext cx="856968" cy="745189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695F6F-F212-494C-A1C7-72E43B34C119}">
      <dsp:nvSpPr>
        <dsp:cNvPr id="0" name=""/>
        <dsp:cNvSpPr/>
      </dsp:nvSpPr>
      <dsp:spPr>
        <a:xfrm rot="10800000">
          <a:off x="3297464" y="2864858"/>
          <a:ext cx="856968" cy="745189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19519" cy="495188"/>
          </a:xfrm>
          <a:prstGeom prst="rect">
            <a:avLst/>
          </a:prstGeom>
        </p:spPr>
        <p:txBody>
          <a:bodyPr vert="horz" lIns="90332" tIns="45166" rIns="90332" bIns="45166" rtlCol="0"/>
          <a:lstStyle>
            <a:lvl1pPr algn="l">
              <a:defRPr sz="1200"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6274" y="2"/>
            <a:ext cx="2919519" cy="495188"/>
          </a:xfrm>
          <a:prstGeom prst="rect">
            <a:avLst/>
          </a:prstGeom>
        </p:spPr>
        <p:txBody>
          <a:bodyPr vert="horz" lIns="90332" tIns="45166" rIns="90332" bIns="45166" rtlCol="0"/>
          <a:lstStyle>
            <a:lvl1pPr algn="r">
              <a:defRPr sz="1200"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</a:lstStyle>
          <a:p>
            <a:fld id="{4FE7F398-C44E-EB48-B175-4278262AA32A}" type="datetimeFigureOut">
              <a:rPr lang="ja-JP" altLang="en-US" smtClean="0"/>
              <a:pPr/>
              <a:t>2025/4/4</a:t>
            </a:fld>
            <a:endParaRPr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712788" y="582613"/>
            <a:ext cx="5311775" cy="3983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332" tIns="45166" rIns="90332" bIns="45166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384379" y="4614210"/>
            <a:ext cx="5968590" cy="4760092"/>
          </a:xfrm>
          <a:prstGeom prst="rect">
            <a:avLst/>
          </a:prstGeom>
        </p:spPr>
        <p:txBody>
          <a:bodyPr vert="horz" lIns="90332" tIns="45166" rIns="90332" bIns="45166" rtlCol="0"/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374303"/>
            <a:ext cx="2919519" cy="495187"/>
          </a:xfrm>
          <a:prstGeom prst="rect">
            <a:avLst/>
          </a:prstGeom>
        </p:spPr>
        <p:txBody>
          <a:bodyPr vert="horz" lIns="90332" tIns="45166" rIns="90332" bIns="45166" rtlCol="0" anchor="b"/>
          <a:lstStyle>
            <a:lvl1pPr algn="l">
              <a:defRPr sz="1200"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6274" y="9374303"/>
            <a:ext cx="2919519" cy="495187"/>
          </a:xfrm>
          <a:prstGeom prst="rect">
            <a:avLst/>
          </a:prstGeom>
        </p:spPr>
        <p:txBody>
          <a:bodyPr vert="horz" lIns="90332" tIns="45166" rIns="90332" bIns="45166" rtlCol="0" anchor="b"/>
          <a:lstStyle>
            <a:lvl1pPr algn="r">
              <a:defRPr sz="1200"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</a:lstStyle>
          <a:p>
            <a:fld id="{2E1C7AFC-CFB2-404C-A69D-ECFBCE546BF5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11993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100" kern="1200">
        <a:solidFill>
          <a:schemeClr val="tx1"/>
        </a:solidFill>
        <a:latin typeface="BIZ UDPゴシック" panose="020B0400000000000000" pitchFamily="50" charset="-128"/>
        <a:ea typeface="BIZ UDPゴシック" panose="020B0400000000000000" pitchFamily="50" charset="-128"/>
        <a:cs typeface="+mn-cs"/>
      </a:defRPr>
    </a:lvl1pPr>
    <a:lvl2pPr marL="457200" algn="l" defTabSz="914400" rtl="0" eaLnBrk="1" latinLnBrk="0" hangingPunct="1">
      <a:defRPr kumimoji="1" sz="1100" kern="1200">
        <a:solidFill>
          <a:schemeClr val="tx1"/>
        </a:solidFill>
        <a:latin typeface="BIZ UDPゴシック" panose="020B0400000000000000" pitchFamily="50" charset="-128"/>
        <a:ea typeface="BIZ UDPゴシック" panose="020B0400000000000000" pitchFamily="50" charset="-128"/>
        <a:cs typeface="+mn-cs"/>
      </a:defRPr>
    </a:lvl2pPr>
    <a:lvl3pPr marL="914400" algn="l" defTabSz="914400" rtl="0" eaLnBrk="1" latinLnBrk="0" hangingPunct="1">
      <a:defRPr kumimoji="1" sz="1100" kern="1200">
        <a:solidFill>
          <a:schemeClr val="tx1"/>
        </a:solidFill>
        <a:latin typeface="BIZ UDPゴシック" panose="020B0400000000000000" pitchFamily="50" charset="-128"/>
        <a:ea typeface="BIZ UDPゴシック" panose="020B0400000000000000" pitchFamily="50" charset="-128"/>
        <a:cs typeface="+mn-cs"/>
      </a:defRPr>
    </a:lvl3pPr>
    <a:lvl4pPr marL="1371600" algn="l" defTabSz="914400" rtl="0" eaLnBrk="1" latinLnBrk="0" hangingPunct="1">
      <a:defRPr kumimoji="1" sz="1100" kern="1200">
        <a:solidFill>
          <a:schemeClr val="tx1"/>
        </a:solidFill>
        <a:latin typeface="BIZ UDPゴシック" panose="020B0400000000000000" pitchFamily="50" charset="-128"/>
        <a:ea typeface="BIZ UDPゴシック" panose="020B0400000000000000" pitchFamily="50" charset="-128"/>
        <a:cs typeface="+mn-cs"/>
      </a:defRPr>
    </a:lvl4pPr>
    <a:lvl5pPr marL="1828800" algn="l" defTabSz="914400" rtl="0" eaLnBrk="1" latinLnBrk="0" hangingPunct="1">
      <a:defRPr kumimoji="1" sz="1100" kern="1200">
        <a:solidFill>
          <a:schemeClr val="tx1"/>
        </a:solidFill>
        <a:latin typeface="BIZ UDPゴシック" panose="020B0400000000000000" pitchFamily="50" charset="-128"/>
        <a:ea typeface="BIZ UDPゴシック" panose="020B0400000000000000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115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E2B6CAE2-5958-56D7-5903-059CFF6A98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7412900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124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0EE55621-E136-48E9-E3B8-C528D4A05F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7091897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125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C7E672CB-AD37-094A-59A1-712A840183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553656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126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9C5EFCD4-DBD3-64C8-5189-4CF6DD9DB3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5327444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127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58ACFC55-56E8-8712-5C2C-F6070F7C43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53796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128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6E455258-ECBE-E0A8-BD26-4AD59ED247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41653779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129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5B7B5CBD-AC54-EB3E-B89C-357D0F5679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7214898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130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584D10E2-A97E-8229-4635-A2FB41B83A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5498823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131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6E3496B0-B597-AC94-FF15-75DC54DD28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8118115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132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C187F35A-AE8B-19FA-CFA1-E74CD3BB40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8555397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133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438FA989-B4C7-E4AF-DF45-A02CC8498B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754668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lang="ja-JP" altLang="en-US"/>
              <a:pPr/>
              <a:t>116</a:t>
            </a:fld>
            <a:endParaRPr lang="ja-JP" altLang="en-US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9799C409-1AE4-7B86-E24A-DB6EBA66DD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810433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134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56D7114B-B4B5-FA2E-0C77-3AED280B91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060103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135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C0764DBA-07A5-5652-56F8-358F670600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6816656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136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77BAD357-EC0C-F0E2-AD52-D33F8A022D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4907916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137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4D175626-894C-4948-F24B-590AE33ED3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898636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138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58E17E0F-915A-C67C-4464-CE226D8956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9136305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139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5BAEE659-A602-E5D6-E7B1-D5C9CAB2F9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8778203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140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BDB5D7DF-D955-151E-FB24-CFC1D0D2F2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8077932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141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43DF5601-1F35-9457-1811-CE932BD813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8255499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142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5071FF94-2716-9853-D2AC-228EC98E76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7926130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143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11FC03B3-8094-871B-5032-17D61FC6F4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432689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117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FAA769C2-ABC0-CB57-FC6B-731EE25AD3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4606663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144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E82942D2-EAA7-654B-C662-57554E7000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42947460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145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EE6B97A0-4DD5-CE0A-0D9B-0FD587CD51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7789406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146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25730403-C096-53BD-E210-7715D2A4FA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5479555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147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9B95A67A-E8C1-3097-C920-426F0812AA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3151902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148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ED08AC6E-DCAE-894A-43D0-5292BAA062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5718507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149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F21FCDF1-3D3C-84F4-3DE0-95B82FA7C9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8713663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150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EF2A8726-F1A2-B850-16DD-F8672BD896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5617361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151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0C8E3926-7F0F-3B36-525E-E8C5C809D4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02736018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152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215C5D61-7B84-CD9E-8360-2F200805FE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412031530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153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096CB551-4B37-8034-158F-6976DD4886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289851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118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747BB841-8E35-2E62-81F1-CA01D22575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16705340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154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6D26B10C-1F26-E6FC-C760-2D1D20B537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48767633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155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87C51E16-E3F4-5CDF-06D4-C1ABAB0782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99149360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156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9757444B-C4D1-0283-0180-5140B90386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01949172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157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974F7EB3-1D4C-7189-FD94-1630487E3D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63150935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158</a:t>
            </a:fld>
            <a:endParaRPr lang="ja-JP" altLang="en-US" dirty="0"/>
          </a:p>
        </p:txBody>
      </p:sp>
      <p:sp>
        <p:nvSpPr>
          <p:cNvPr id="10" name="スライド イメージ プレースホルダー 9">
            <a:extLst>
              <a:ext uri="{FF2B5EF4-FFF2-40B4-BE49-F238E27FC236}">
                <a16:creationId xmlns:a16="http://schemas.microsoft.com/office/drawing/2014/main" id="{17866519-429E-B928-AB73-CB129B9B9C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94210352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159</a:t>
            </a:fld>
            <a:endParaRPr lang="ja-JP" altLang="en-US" dirty="0"/>
          </a:p>
        </p:txBody>
      </p:sp>
      <p:sp>
        <p:nvSpPr>
          <p:cNvPr id="10" name="スライド イメージ プレースホルダー 9">
            <a:extLst>
              <a:ext uri="{FF2B5EF4-FFF2-40B4-BE49-F238E27FC236}">
                <a16:creationId xmlns:a16="http://schemas.microsoft.com/office/drawing/2014/main" id="{A6F41419-902F-DC08-F5DB-B0F3C5301C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96648382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160</a:t>
            </a:fld>
            <a:endParaRPr lang="ja-JP" altLang="en-US" dirty="0"/>
          </a:p>
        </p:txBody>
      </p:sp>
      <p:sp>
        <p:nvSpPr>
          <p:cNvPr id="10" name="スライド イメージ プレースホルダー 9">
            <a:extLst>
              <a:ext uri="{FF2B5EF4-FFF2-40B4-BE49-F238E27FC236}">
                <a16:creationId xmlns:a16="http://schemas.microsoft.com/office/drawing/2014/main" id="{8D4132A8-C6BC-F23E-C28D-B943FE21DE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98599638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161</a:t>
            </a:fld>
            <a:endParaRPr lang="ja-JP" altLang="en-US" dirty="0"/>
          </a:p>
        </p:txBody>
      </p:sp>
      <p:sp>
        <p:nvSpPr>
          <p:cNvPr id="13" name="スライド イメージ プレースホルダー 12">
            <a:extLst>
              <a:ext uri="{FF2B5EF4-FFF2-40B4-BE49-F238E27FC236}">
                <a16:creationId xmlns:a16="http://schemas.microsoft.com/office/drawing/2014/main" id="{383E790E-EDF0-3DC3-74EC-DF5B8E77D0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69149312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162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44717E71-DD18-3345-1D5C-3EF8E2084F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4418875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163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8B78B98F-AF03-45BC-779B-C487567534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52158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119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93DACF9F-18A0-0369-AF3C-182D3907A5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46066636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164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83461520-BFD5-D6D3-D49B-9DF4CD8E45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87431189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165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170DAAEF-1F26-8866-62EF-43AD3A7BC5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63388179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166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F71B0704-E0F9-D9D1-1AE6-E12E2D8680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88226737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167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B8E54687-C4E4-D9AE-FA11-B2C4E99D29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31026191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168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C3533E12-6EA0-0B37-7D43-EE487823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99418710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169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77B82072-AF3E-1103-A72E-6C8975807A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42829700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lang="ja-JP" altLang="en-US"/>
              <a:pPr/>
              <a:t>170</a:t>
            </a:fld>
            <a:endParaRPr lang="ja-JP" altLang="en-US"/>
          </a:p>
        </p:txBody>
      </p:sp>
      <p:sp>
        <p:nvSpPr>
          <p:cNvPr id="3" name="スライド イメージ プレースホルダー 2">
            <a:extLst>
              <a:ext uri="{FF2B5EF4-FFF2-40B4-BE49-F238E27FC236}">
                <a16:creationId xmlns:a16="http://schemas.microsoft.com/office/drawing/2014/main" id="{235DD27E-CA89-BA69-734D-33834AEABB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ノート プレースホルダー 4">
            <a:extLst>
              <a:ext uri="{FF2B5EF4-FFF2-40B4-BE49-F238E27FC236}">
                <a16:creationId xmlns:a16="http://schemas.microsoft.com/office/drawing/2014/main" id="{B019BB37-8CD1-9068-08CF-8898B2D474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5960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lang="ja-JP" altLang="en-US" smtClean="0"/>
              <a:pPr/>
              <a:t>120</a:t>
            </a:fld>
            <a:endParaRPr lang="ja-JP" altLang="en-US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713CC704-A4A3-3EEA-DAA7-72B4251690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848034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lang="ja-JP" altLang="en-US" smtClean="0"/>
              <a:pPr/>
              <a:t>121</a:t>
            </a:fld>
            <a:endParaRPr lang="ja-JP" altLang="en-US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69C4A687-D98A-6DB8-6DB0-0ED96E2C00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987123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lang="ja-JP" altLang="en-US" smtClean="0"/>
              <a:pPr/>
              <a:t>122</a:t>
            </a:fld>
            <a:endParaRPr lang="ja-JP" altLang="en-US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B96158DC-3D72-31FB-E957-25DA783AEA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4019984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123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B651F726-C069-FF98-D4CD-AFD6E7B55A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451738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E1F010E-C0DA-281E-FE4C-383C2608482E}"/>
              </a:ext>
            </a:extLst>
          </p:cNvPr>
          <p:cNvSpPr/>
          <p:nvPr userDrawn="1"/>
        </p:nvSpPr>
        <p:spPr>
          <a:xfrm>
            <a:off x="616027" y="1916832"/>
            <a:ext cx="7805010" cy="2736304"/>
          </a:xfrm>
          <a:prstGeom prst="rect">
            <a:avLst/>
          </a:prstGeom>
          <a:solidFill>
            <a:srgbClr val="F9FBFD"/>
          </a:solidFill>
          <a:ln w="28575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 dirty="0">
              <a:solidFill>
                <a:prstClr val="white"/>
              </a:solidFill>
              <a:latin typeface="Abadi" panose="020B0604020104020204" pitchFamily="34" charset="0"/>
              <a:ea typeface="游ゴシック" panose="020B0400000000000000" pitchFamily="50" charset="-128"/>
            </a:endParaRPr>
          </a:p>
        </p:txBody>
      </p:sp>
      <p:pic>
        <p:nvPicPr>
          <p:cNvPr id="3" name="図 2" descr="「デジタル活用支援推進事業」を表すロゴマーク">
            <a:extLst>
              <a:ext uri="{FF2B5EF4-FFF2-40B4-BE49-F238E27FC236}">
                <a16:creationId xmlns:a16="http://schemas.microsoft.com/office/drawing/2014/main" id="{2614BDF3-30E3-857F-5CBD-663F0BEAEB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961" y="290775"/>
            <a:ext cx="750152" cy="1113738"/>
          </a:xfrm>
          <a:prstGeom prst="rect">
            <a:avLst/>
          </a:prstGeom>
        </p:spPr>
      </p:pic>
      <p:sp>
        <p:nvSpPr>
          <p:cNvPr id="4" name="サブタイトル 2">
            <a:extLst>
              <a:ext uri="{FF2B5EF4-FFF2-40B4-BE49-F238E27FC236}">
                <a16:creationId xmlns:a16="http://schemas.microsoft.com/office/drawing/2014/main" id="{ACDC2D4B-8F51-46EE-EA26-F3AE489BB560}"/>
              </a:ext>
            </a:extLst>
          </p:cNvPr>
          <p:cNvSpPr txBox="1">
            <a:spLocks/>
          </p:cNvSpPr>
          <p:nvPr userDrawn="1"/>
        </p:nvSpPr>
        <p:spPr>
          <a:xfrm>
            <a:off x="616027" y="2249887"/>
            <a:ext cx="7805010" cy="21974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1" sz="20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07943">
              <a:lnSpc>
                <a:spcPct val="120000"/>
              </a:lnSpc>
              <a:spcBef>
                <a:spcPts val="1102"/>
              </a:spcBef>
            </a:pPr>
            <a:endParaRPr lang="ja-JP" altLang="en-US" sz="5291" dirty="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42463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4088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pos="1066">
          <p15:clr>
            <a:srgbClr val="FBAE40"/>
          </p15:clr>
        </p15:guide>
        <p15:guide id="9" orient="horz" pos="572">
          <p15:clr>
            <a:srgbClr val="FBAE40"/>
          </p15:clr>
        </p15:guide>
        <p15:guide id="11" orient="horz" pos="346">
          <p15:clr>
            <a:srgbClr val="FBAE40"/>
          </p15:clr>
        </p15:guide>
        <p15:guide id="12" pos="385">
          <p15:clr>
            <a:srgbClr val="FBAE40"/>
          </p15:clr>
        </p15:guide>
        <p15:guide id="13" pos="1179">
          <p15:clr>
            <a:srgbClr val="FBAE40"/>
          </p15:clr>
        </p15:guide>
        <p15:guide id="14" orient="horz" pos="913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E1F010E-C0DA-281E-FE4C-383C2608482E}"/>
              </a:ext>
            </a:extLst>
          </p:cNvPr>
          <p:cNvSpPr/>
          <p:nvPr userDrawn="1"/>
        </p:nvSpPr>
        <p:spPr>
          <a:xfrm>
            <a:off x="616027" y="1916832"/>
            <a:ext cx="7805010" cy="2736304"/>
          </a:xfrm>
          <a:prstGeom prst="rect">
            <a:avLst/>
          </a:prstGeom>
          <a:solidFill>
            <a:srgbClr val="F9FBFD"/>
          </a:solidFill>
          <a:ln w="28575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 dirty="0">
              <a:solidFill>
                <a:prstClr val="white"/>
              </a:solidFill>
              <a:latin typeface="Abadi" panose="020B0604020104020204" pitchFamily="34" charset="0"/>
              <a:ea typeface="游ゴシック" panose="020B0400000000000000" pitchFamily="50" charset="-128"/>
            </a:endParaRPr>
          </a:p>
        </p:txBody>
      </p:sp>
      <p:sp>
        <p:nvSpPr>
          <p:cNvPr id="5" name="サブタイトル 2">
            <a:extLst>
              <a:ext uri="{FF2B5EF4-FFF2-40B4-BE49-F238E27FC236}">
                <a16:creationId xmlns:a16="http://schemas.microsoft.com/office/drawing/2014/main" id="{608ACC57-BCD1-0924-F1A4-2149C1120BBA}"/>
              </a:ext>
            </a:extLst>
          </p:cNvPr>
          <p:cNvSpPr txBox="1">
            <a:spLocks/>
          </p:cNvSpPr>
          <p:nvPr userDrawn="1"/>
        </p:nvSpPr>
        <p:spPr>
          <a:xfrm>
            <a:off x="616027" y="2249887"/>
            <a:ext cx="7805010" cy="21974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1" sz="20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07943">
              <a:lnSpc>
                <a:spcPct val="120000"/>
              </a:lnSpc>
              <a:spcBef>
                <a:spcPts val="1102"/>
              </a:spcBef>
            </a:pPr>
            <a:endParaRPr lang="ja-JP" altLang="en-US" sz="5291" dirty="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59573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4088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pos="1066">
          <p15:clr>
            <a:srgbClr val="FBAE40"/>
          </p15:clr>
        </p15:guide>
        <p15:guide id="9" orient="horz" pos="572">
          <p15:clr>
            <a:srgbClr val="FBAE40"/>
          </p15:clr>
        </p15:guide>
        <p15:guide id="11" orient="horz" pos="346">
          <p15:clr>
            <a:srgbClr val="FBAE40"/>
          </p15:clr>
        </p15:guide>
        <p15:guide id="12" pos="385">
          <p15:clr>
            <a:srgbClr val="FBAE40"/>
          </p15:clr>
        </p15:guide>
        <p15:guide id="13" pos="1179">
          <p15:clr>
            <a:srgbClr val="FBAE40"/>
          </p15:clr>
        </p15:guide>
        <p15:guide id="14" orient="horz" pos="913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766AE36-9F42-95F7-2A0D-FB48F00EDCA6}"/>
              </a:ext>
            </a:extLst>
          </p:cNvPr>
          <p:cNvSpPr txBox="1">
            <a:spLocks/>
          </p:cNvSpPr>
          <p:nvPr userDrawn="1"/>
        </p:nvSpPr>
        <p:spPr>
          <a:xfrm>
            <a:off x="61340" y="2998113"/>
            <a:ext cx="1447648" cy="8617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05"/>
            <a:r>
              <a:rPr lang="ja-JP" altLang="en-US" sz="3599" b="1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目次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0F89827-1E19-81CF-8F3F-57C9212B374E}"/>
              </a:ext>
            </a:extLst>
          </p:cNvPr>
          <p:cNvSpPr/>
          <p:nvPr userDrawn="1"/>
        </p:nvSpPr>
        <p:spPr>
          <a:xfrm>
            <a:off x="2217907" y="1279270"/>
            <a:ext cx="6541182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ja-JP" sz="1600" dirty="0">
              <a:ln w="0"/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E12839A-CB3D-7912-3FF0-4D7609C95C78}"/>
              </a:ext>
            </a:extLst>
          </p:cNvPr>
          <p:cNvSpPr/>
          <p:nvPr userDrawn="1"/>
        </p:nvSpPr>
        <p:spPr>
          <a:xfrm>
            <a:off x="2217907" y="4556695"/>
            <a:ext cx="6541182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ja-JP" altLang="en-US" sz="1600" dirty="0">
              <a:ln w="0"/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0D93717F-3492-1233-DAA6-6947010ACB45}"/>
              </a:ext>
            </a:extLst>
          </p:cNvPr>
          <p:cNvCxnSpPr>
            <a:cxnSpLocks/>
          </p:cNvCxnSpPr>
          <p:nvPr userDrawn="1"/>
        </p:nvCxnSpPr>
        <p:spPr>
          <a:xfrm flipV="1">
            <a:off x="1699621" y="0"/>
            <a:ext cx="0" cy="685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5382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4088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pos="1066">
          <p15:clr>
            <a:srgbClr val="FBAE40"/>
          </p15:clr>
        </p15:guide>
        <p15:guide id="9" orient="horz" pos="572">
          <p15:clr>
            <a:srgbClr val="FBAE40"/>
          </p15:clr>
        </p15:guide>
        <p15:guide id="11" orient="horz" pos="346">
          <p15:clr>
            <a:srgbClr val="FBAE40"/>
          </p15:clr>
        </p15:guide>
        <p15:guide id="12" pos="385">
          <p15:clr>
            <a:srgbClr val="FBAE40"/>
          </p15:clr>
        </p15:guide>
        <p15:guide id="13" pos="1179">
          <p15:clr>
            <a:srgbClr val="FBAE40"/>
          </p15:clr>
        </p15:guide>
        <p15:guide id="14" orient="horz" pos="91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  <a:noFill/>
        </p:spPr>
        <p:txBody>
          <a:bodyPr anchor="b">
            <a:noAutofit/>
          </a:bodyPr>
          <a:lstStyle>
            <a:lvl1pPr algn="l">
              <a:defRPr sz="2799" b="1" i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90A431E3-8D31-43B3-F00E-7F96E173702A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0" y="1"/>
            <a:ext cx="1259467" cy="894433"/>
          </a:xfrm>
          <a:prstGeom prst="rect">
            <a:avLst/>
          </a:prstGeom>
          <a:noFill/>
        </p:spPr>
        <p:txBody>
          <a:bodyPr vert="horz" wrap="none" lIns="91431" tIns="45715" rIns="91431" bIns="4571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kumimoji="0" lang="ja-JP" altLang="en-US" sz="2799" kern="0" dirty="0">
              <a:solidFill>
                <a:sysClr val="windowText" lastClr="00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A867F53A-A2E3-20A8-C6D4-8A30BB21636A}"/>
              </a:ext>
            </a:extLst>
          </p:cNvPr>
          <p:cNvCxnSpPr>
            <a:cxnSpLocks/>
          </p:cNvCxnSpPr>
          <p:nvPr userDrawn="1"/>
        </p:nvCxnSpPr>
        <p:spPr>
          <a:xfrm flipV="1">
            <a:off x="1259476" y="1"/>
            <a:ext cx="0" cy="8836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72624192-E038-7FEC-F1BF-3CD723E1694F}"/>
              </a:ext>
            </a:extLst>
          </p:cNvPr>
          <p:cNvCxnSpPr/>
          <p:nvPr userDrawn="1"/>
        </p:nvCxnSpPr>
        <p:spPr>
          <a:xfrm>
            <a:off x="-36512" y="883627"/>
            <a:ext cx="91805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49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4088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pos="1066">
          <p15:clr>
            <a:srgbClr val="FBAE40"/>
          </p15:clr>
        </p15:guide>
        <p15:guide id="9" orient="horz" pos="663">
          <p15:clr>
            <a:srgbClr val="FBAE40"/>
          </p15:clr>
        </p15:guide>
        <p15:guide id="11" orient="horz" pos="346">
          <p15:clr>
            <a:srgbClr val="FBAE40"/>
          </p15:clr>
        </p15:guide>
        <p15:guide id="12" pos="385">
          <p15:clr>
            <a:srgbClr val="FBAE40"/>
          </p15:clr>
        </p15:guide>
        <p15:guide id="13" pos="1179">
          <p15:clr>
            <a:srgbClr val="FBAE40"/>
          </p15:clr>
        </p15:guide>
        <p15:guide id="14" orient="horz" pos="913">
          <p15:clr>
            <a:srgbClr val="FBAE40"/>
          </p15:clr>
        </p15:guide>
        <p15:guide id="15" pos="2064">
          <p15:clr>
            <a:srgbClr val="FBAE40"/>
          </p15:clr>
        </p15:guide>
        <p15:guide id="16" pos="3787">
          <p15:clr>
            <a:srgbClr val="FBAE40"/>
          </p15:clr>
        </p15:guide>
        <p15:guide id="17" pos="5375">
          <p15:clr>
            <a:srgbClr val="FBAE40"/>
          </p15:clr>
        </p15:guide>
        <p15:guide id="18" orient="horz" pos="1253">
          <p15:clr>
            <a:srgbClr val="FBAE40"/>
          </p15:clr>
        </p15:guide>
        <p15:guide id="19" orient="horz" pos="1026">
          <p15:clr>
            <a:srgbClr val="FBAE40"/>
          </p15:clr>
        </p15:guide>
        <p15:guide id="20" orient="horz" pos="1480">
          <p15:clr>
            <a:srgbClr val="FBAE40"/>
          </p15:clr>
        </p15:guide>
        <p15:guide id="21" orient="horz" pos="1706">
          <p15:clr>
            <a:srgbClr val="FBAE40"/>
          </p15:clr>
        </p15:guide>
        <p15:guide id="22" orient="horz" pos="3861">
          <p15:clr>
            <a:srgbClr val="FBAE40"/>
          </p15:clr>
        </p15:guide>
        <p15:guide id="23" pos="1837">
          <p15:clr>
            <a:srgbClr val="FBAE40"/>
          </p15:clr>
        </p15:guide>
        <p15:guide id="24" pos="4014">
          <p15:clr>
            <a:srgbClr val="FBAE40"/>
          </p15:clr>
        </p15:guide>
        <p15:guide id="25" pos="2290">
          <p15:clr>
            <a:srgbClr val="FBAE40"/>
          </p15:clr>
        </p15:guide>
        <p15:guide id="26" pos="612">
          <p15:clr>
            <a:srgbClr val="FBAE40"/>
          </p15:clr>
        </p15:guide>
        <p15:guide id="27" pos="310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円/楕円 7"/>
          <p:cNvSpPr/>
          <p:nvPr userDrawn="1"/>
        </p:nvSpPr>
        <p:spPr>
          <a:xfrm>
            <a:off x="4397496" y="6317066"/>
            <a:ext cx="360000" cy="3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9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badi" panose="020B0604020104020204" pitchFamily="34" charset="0"/>
            </a:endParaRP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4221932" y="632843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61DC6C-4581-DC44-8E22-5B060113FAEC}" type="slidenum">
              <a:rPr lang="ja-JP" altLang="en-US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pPr/>
              <a:t>‹#›</a:t>
            </a:fld>
            <a:endParaRPr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BIZ UDP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fld id="{764C1CBF-02BE-C949-8A80-6278B6932A94}" type="datetimeFigureOut">
              <a:rPr lang="ja-JP" altLang="en-US" smtClean="0"/>
              <a:pPr/>
              <a:t>2025/4/4</a:t>
            </a:fld>
            <a:endParaRPr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fld id="{BD61DC6C-4581-DC44-8E22-5B060113FAE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4088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pos="1066">
          <p15:clr>
            <a:srgbClr val="FBAE40"/>
          </p15:clr>
        </p15:guide>
        <p15:guide id="9" orient="horz" pos="572">
          <p15:clr>
            <a:srgbClr val="FBAE40"/>
          </p15:clr>
        </p15:guide>
        <p15:guide id="11" orient="horz" pos="346">
          <p15:clr>
            <a:srgbClr val="FBAE40"/>
          </p15:clr>
        </p15:guide>
        <p15:guide id="12" pos="385">
          <p15:clr>
            <a:srgbClr val="FBAE40"/>
          </p15:clr>
        </p15:guide>
        <p15:guide id="13" pos="1179">
          <p15:clr>
            <a:srgbClr val="FBAE40"/>
          </p15:clr>
        </p15:guide>
        <p15:guide id="14" orient="horz" pos="913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4088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pos="1066">
          <p15:clr>
            <a:srgbClr val="FBAE40"/>
          </p15:clr>
        </p15:guide>
        <p15:guide id="9" orient="horz" pos="572">
          <p15:clr>
            <a:srgbClr val="FBAE40"/>
          </p15:clr>
        </p15:guide>
        <p15:guide id="11" orient="horz" pos="346">
          <p15:clr>
            <a:srgbClr val="FBAE40"/>
          </p15:clr>
        </p15:guide>
        <p15:guide id="12" pos="385">
          <p15:clr>
            <a:srgbClr val="FBAE40"/>
          </p15:clr>
        </p15:guide>
        <p15:guide id="13" pos="1179">
          <p15:clr>
            <a:srgbClr val="FBAE40"/>
          </p15:clr>
        </p15:guide>
        <p15:guide id="14" orient="horz" pos="913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/>
          <p:cNvSpPr/>
          <p:nvPr userDrawn="1"/>
        </p:nvSpPr>
        <p:spPr>
          <a:xfrm>
            <a:off x="251289" y="188465"/>
            <a:ext cx="8640000" cy="6300000"/>
          </a:xfrm>
          <a:prstGeom prst="roundRect">
            <a:avLst>
              <a:gd name="adj" fmla="val 11066"/>
            </a:avLst>
          </a:prstGeom>
          <a:noFill/>
          <a:ln w="19050">
            <a:solidFill>
              <a:srgbClr val="0096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badi" panose="020B0604020104020204" pitchFamily="34" charset="0"/>
            </a:endParaRPr>
          </a:p>
        </p:txBody>
      </p:sp>
      <p:sp>
        <p:nvSpPr>
          <p:cNvPr id="8" name="円/楕円 7"/>
          <p:cNvSpPr/>
          <p:nvPr userDrawn="1"/>
        </p:nvSpPr>
        <p:spPr>
          <a:xfrm>
            <a:off x="4397496" y="6317066"/>
            <a:ext cx="360000" cy="3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9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badi" panose="020B06040201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7718" y="529052"/>
            <a:ext cx="7200000" cy="540000"/>
          </a:xfrm>
        </p:spPr>
        <p:txBody>
          <a:bodyPr anchor="b">
            <a:normAutofit/>
          </a:bodyPr>
          <a:lstStyle>
            <a:lvl1pPr algn="l">
              <a:defRPr sz="3200" b="1" i="0">
                <a:solidFill>
                  <a:srgbClr val="0096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1210" y="1459133"/>
            <a:ext cx="6858000" cy="1655762"/>
          </a:xfrm>
        </p:spPr>
        <p:txBody>
          <a:bodyPr/>
          <a:lstStyle>
            <a:lvl1pPr marL="0" indent="0" algn="l">
              <a:buNone/>
              <a:defRPr sz="2400" b="1" i="0"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dirty="0"/>
              <a:t>マスター サブタイトルの書式設定</a:t>
            </a:r>
            <a:endParaRPr lang="en-US" dirty="0"/>
          </a:p>
        </p:txBody>
      </p:sp>
      <p:cxnSp>
        <p:nvCxnSpPr>
          <p:cNvPr id="11" name="直線コネクタ 10"/>
          <p:cNvCxnSpPr/>
          <p:nvPr userDrawn="1"/>
        </p:nvCxnSpPr>
        <p:spPr>
          <a:xfrm>
            <a:off x="251289" y="1268413"/>
            <a:ext cx="8640000" cy="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 userDrawn="1"/>
        </p:nvCxnSpPr>
        <p:spPr>
          <a:xfrm>
            <a:off x="1692275" y="1269700"/>
            <a:ext cx="0" cy="522000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4221932" y="632843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61DC6C-4581-DC44-8E22-5B060113FAEC}" type="slidenum">
              <a:rPr lang="ja-JP" altLang="en-US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pPr/>
              <a:t>‹#›</a:t>
            </a:fld>
            <a:endParaRPr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158" userDrawn="1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orient="horz" pos="119" userDrawn="1">
          <p15:clr>
            <a:srgbClr val="FBAE40"/>
          </p15:clr>
        </p15:guide>
        <p15:guide id="6" orient="horz" pos="4088" userDrawn="1">
          <p15:clr>
            <a:srgbClr val="FBAE40"/>
          </p15:clr>
        </p15:guide>
        <p15:guide id="7" orient="horz" pos="799" userDrawn="1">
          <p15:clr>
            <a:srgbClr val="FBAE40"/>
          </p15:clr>
        </p15:guide>
        <p15:guide id="8" pos="1066" userDrawn="1">
          <p15:clr>
            <a:srgbClr val="FBAE40"/>
          </p15:clr>
        </p15:guide>
        <p15:guide id="9" orient="horz" pos="572" userDrawn="1">
          <p15:clr>
            <a:srgbClr val="FBAE40"/>
          </p15:clr>
        </p15:guide>
        <p15:guide id="11" orient="horz" pos="346" userDrawn="1">
          <p15:clr>
            <a:srgbClr val="FBAE40"/>
          </p15:clr>
        </p15:guide>
        <p15:guide id="12" pos="385" userDrawn="1">
          <p15:clr>
            <a:srgbClr val="FBAE40"/>
          </p15:clr>
        </p15:guide>
        <p15:guide id="13" pos="1179" userDrawn="1">
          <p15:clr>
            <a:srgbClr val="FBAE40"/>
          </p15:clr>
        </p15:guide>
        <p15:guide id="14" orient="horz" pos="913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/>
          <p:cNvSpPr/>
          <p:nvPr userDrawn="1"/>
        </p:nvSpPr>
        <p:spPr>
          <a:xfrm>
            <a:off x="251289" y="188465"/>
            <a:ext cx="8640000" cy="6300000"/>
          </a:xfrm>
          <a:prstGeom prst="roundRect">
            <a:avLst>
              <a:gd name="adj" fmla="val 11066"/>
            </a:avLst>
          </a:prstGeom>
          <a:noFill/>
          <a:ln w="19050">
            <a:solidFill>
              <a:srgbClr val="0096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badi" panose="020B0604020104020204" pitchFamily="34" charset="0"/>
            </a:endParaRPr>
          </a:p>
        </p:txBody>
      </p:sp>
      <p:sp>
        <p:nvSpPr>
          <p:cNvPr id="8" name="円/楕円 7"/>
          <p:cNvSpPr/>
          <p:nvPr userDrawn="1"/>
        </p:nvSpPr>
        <p:spPr>
          <a:xfrm>
            <a:off x="4397496" y="6317066"/>
            <a:ext cx="360000" cy="3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9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badi" panose="020B06040201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7718" y="529052"/>
            <a:ext cx="7200000" cy="540000"/>
          </a:xfrm>
        </p:spPr>
        <p:txBody>
          <a:bodyPr anchor="b">
            <a:normAutofit/>
          </a:bodyPr>
          <a:lstStyle>
            <a:lvl1pPr algn="l">
              <a:defRPr sz="3200" b="1" i="0">
                <a:solidFill>
                  <a:srgbClr val="0096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7804" y="1459133"/>
            <a:ext cx="8280000" cy="1655762"/>
          </a:xfrm>
        </p:spPr>
        <p:txBody>
          <a:bodyPr/>
          <a:lstStyle>
            <a:lvl1pPr marL="0" indent="0" algn="l">
              <a:buNone/>
              <a:defRPr sz="2400" b="1" i="0"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dirty="0"/>
              <a:t>マスター サブタイトルの書式設定</a:t>
            </a:r>
            <a:endParaRPr lang="en-US" dirty="0"/>
          </a:p>
        </p:txBody>
      </p:sp>
      <p:cxnSp>
        <p:nvCxnSpPr>
          <p:cNvPr id="11" name="直線コネクタ 10"/>
          <p:cNvCxnSpPr/>
          <p:nvPr userDrawn="1"/>
        </p:nvCxnSpPr>
        <p:spPr>
          <a:xfrm>
            <a:off x="251289" y="1268413"/>
            <a:ext cx="8640000" cy="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4221932" y="632843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61DC6C-4581-DC44-8E22-5B060113FAEC}" type="slidenum">
              <a:rPr lang="ja-JP" altLang="en-US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pPr/>
              <a:t>‹#›</a:t>
            </a:fld>
            <a:endParaRPr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4088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pos="1066">
          <p15:clr>
            <a:srgbClr val="FBAE40"/>
          </p15:clr>
        </p15:guide>
        <p15:guide id="9" orient="horz" pos="572">
          <p15:clr>
            <a:srgbClr val="FBAE40"/>
          </p15:clr>
        </p15:guide>
        <p15:guide id="11" orient="horz" pos="346">
          <p15:clr>
            <a:srgbClr val="FBAE40"/>
          </p15:clr>
        </p15:guide>
        <p15:guide id="12" pos="385">
          <p15:clr>
            <a:srgbClr val="FBAE40"/>
          </p15:clr>
        </p15:guide>
        <p15:guide id="13" pos="1179">
          <p15:clr>
            <a:srgbClr val="FBAE40"/>
          </p15:clr>
        </p15:guide>
        <p15:guide id="14" orient="horz" pos="913">
          <p15:clr>
            <a:srgbClr val="FBAE40"/>
          </p15:clr>
        </p15:guide>
        <p15:guide id="15" pos="2086" userDrawn="1">
          <p15:clr>
            <a:srgbClr val="FBAE40"/>
          </p15:clr>
        </p15:guide>
        <p15:guide id="16" pos="4127" userDrawn="1">
          <p15:clr>
            <a:srgbClr val="FBAE40"/>
          </p15:clr>
        </p15:guide>
        <p15:guide id="17" pos="5375" userDrawn="1">
          <p15:clr>
            <a:srgbClr val="FBAE40"/>
          </p15:clr>
        </p15:guide>
        <p15:guide id="18" pos="2767" userDrawn="1">
          <p15:clr>
            <a:srgbClr val="FBAE40"/>
          </p15:clr>
        </p15:guide>
        <p15:guide id="19" pos="2993" userDrawn="1">
          <p15:clr>
            <a:srgbClr val="FBAE40"/>
          </p15:clr>
        </p15:guide>
        <p15:guide id="20" orient="horz" pos="1933" userDrawn="1">
          <p15:clr>
            <a:srgbClr val="FBAE40"/>
          </p15:clr>
        </p15:guide>
        <p15:guide id="21" orient="horz" pos="1706" userDrawn="1">
          <p15:clr>
            <a:srgbClr val="FBAE40"/>
          </p15:clr>
        </p15:guide>
        <p15:guide id="22" orient="horz" pos="1480" userDrawn="1">
          <p15:clr>
            <a:srgbClr val="FBAE40"/>
          </p15:clr>
        </p15:guide>
        <p15:guide id="23" orient="horz" pos="1253" userDrawn="1">
          <p15:clr>
            <a:srgbClr val="FBAE40"/>
          </p15:clr>
        </p15:guide>
        <p15:guide id="24" orient="horz" pos="2387" userDrawn="1">
          <p15:clr>
            <a:srgbClr val="FBAE40"/>
          </p15:clr>
        </p15:guide>
        <p15:guide id="25" orient="horz" pos="2614" userDrawn="1">
          <p15:clr>
            <a:srgbClr val="FBAE40"/>
          </p15:clr>
        </p15:guide>
        <p15:guide id="26" orient="horz" pos="3861" userDrawn="1">
          <p15:clr>
            <a:srgbClr val="FBAE40"/>
          </p15:clr>
        </p15:guide>
        <p15:guide id="27" pos="4354" userDrawn="1">
          <p15:clr>
            <a:srgbClr val="FBAE40"/>
          </p15:clr>
        </p15:guide>
        <p15:guide id="28" pos="3107" userDrawn="1">
          <p15:clr>
            <a:srgbClr val="FBAE40"/>
          </p15:clr>
        </p15:guide>
        <p15:guide id="29" pos="3334" userDrawn="1">
          <p15:clr>
            <a:srgbClr val="FBAE40"/>
          </p15:clr>
        </p15:guide>
        <p15:guide id="30" pos="2653" userDrawn="1">
          <p15:clr>
            <a:srgbClr val="FBAE40"/>
          </p15:clr>
        </p15:guide>
        <p15:guide id="31" pos="1859" userDrawn="1">
          <p15:clr>
            <a:srgbClr val="FBAE40"/>
          </p15:clr>
        </p15:guide>
        <p15:guide id="32" pos="446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BIZ UDPゴシック" panose="020B0400000000000000" pitchFamily="50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  <a:lvl2pPr>
              <a:defRPr>
                <a:latin typeface="Abadi" panose="020B0604020104020204" pitchFamily="34" charset="0"/>
              </a:defRPr>
            </a:lvl2pPr>
            <a:lvl3pPr>
              <a:defRPr>
                <a:latin typeface="Abadi" panose="020B0604020104020204" pitchFamily="34" charset="0"/>
              </a:defRPr>
            </a:lvl3pPr>
            <a:lvl4pPr>
              <a:defRPr>
                <a:latin typeface="Abadi" panose="020B0604020104020204" pitchFamily="34" charset="0"/>
              </a:defRPr>
            </a:lvl4pPr>
            <a:lvl5pPr>
              <a:defRPr>
                <a:latin typeface="Abadi" panose="020B0604020104020204" pitchFamily="34" charset="0"/>
              </a:defRPr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fld id="{764C1CBF-02BE-C949-8A80-6278B6932A94}" type="datetimeFigureOut">
              <a:rPr lang="ja-JP" altLang="en-US" smtClean="0"/>
              <a:pPr/>
              <a:t>2025/4/4</a:t>
            </a:fld>
            <a:endParaRPr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fld id="{BD61DC6C-4581-DC44-8E22-5B060113FAE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オブジェクト 7" hidden="1">
            <a:extLst>
              <a:ext uri="{FF2B5EF4-FFF2-40B4-BE49-F238E27FC236}">
                <a16:creationId xmlns:a16="http://schemas.microsoft.com/office/drawing/2014/main" id="{3A4B5AD0-CDA6-4BE0-927E-7B562244D7C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40022793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12" imgW="554" imgH="551" progId="TCLayout.ActiveDocument.1">
                  <p:embed/>
                </p:oleObj>
              </mc:Choice>
              <mc:Fallback>
                <p:oleObj name="think-cell スライド" r:id="rId12" imgW="554" imgH="551" progId="TCLayout.ActiveDocument.1">
                  <p:embed/>
                  <p:pic>
                    <p:nvPicPr>
                      <p:cNvPr id="8" name="オブジェクト 7" hidden="1">
                        <a:extLst>
                          <a:ext uri="{FF2B5EF4-FFF2-40B4-BE49-F238E27FC236}">
                            <a16:creationId xmlns:a16="http://schemas.microsoft.com/office/drawing/2014/main" id="{3A4B5AD0-CDA6-4BE0-927E-7B562244D7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badi" panose="020B0604020104020204" pitchFamily="34" charset="0"/>
              </a:defRPr>
            </a:lvl1pPr>
          </a:lstStyle>
          <a:p>
            <a:fld id="{764C1CBF-02BE-C949-8A80-6278B6932A94}" type="datetimeFigureOut">
              <a:rPr lang="ja-JP" altLang="en-US" smtClean="0"/>
              <a:pPr/>
              <a:t>2025/4/4</a:t>
            </a:fld>
            <a:endParaRPr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badi" panose="020B0604020104020204" pitchFamily="34" charset="0"/>
              </a:defRPr>
            </a:lvl1pPr>
          </a:lstStyle>
          <a:p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badi" panose="020B0604020104020204" pitchFamily="34" charset="0"/>
              </a:defRPr>
            </a:lvl1pPr>
          </a:lstStyle>
          <a:p>
            <a:fld id="{BD61DC6C-4581-DC44-8E22-5B060113FAE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41903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65" r:id="rId5"/>
    <p:sldLayoutId id="2147483664" r:id="rId6"/>
    <p:sldLayoutId id="2147483661" r:id="rId7"/>
    <p:sldLayoutId id="2147483663" r:id="rId8"/>
    <p:sldLayoutId id="214748366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BIZ UDPゴシック" panose="020B0400000000000000" pitchFamily="50" charset="-128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badi" panose="020B06040201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badi" panose="020B06040201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badi" panose="020B06040201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1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1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27.jfif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0.x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30.jpe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1.x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32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2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3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4.x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30.jpe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5.xml"/><Relationship Id="rId6" Type="http://schemas.openxmlformats.org/officeDocument/2006/relationships/oleObject" Target="../embeddings/oleObject24.bin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6.x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30.jpe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7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8.x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30.jpe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9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0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9.bin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6" Type="http://schemas.openxmlformats.org/officeDocument/2006/relationships/image" Target="../media/image4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1.xml"/><Relationship Id="rId6" Type="http://schemas.openxmlformats.org/officeDocument/2006/relationships/oleObject" Target="../embeddings/oleObject30.bin"/><Relationship Id="rId5" Type="http://schemas.openxmlformats.org/officeDocument/2006/relationships/image" Target="../media/image49.pn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2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1.bin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3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2.bin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4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3.bin"/><Relationship Id="rId4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5.xml"/><Relationship Id="rId6" Type="http://schemas.openxmlformats.org/officeDocument/2006/relationships/oleObject" Target="../embeddings/oleObject34.bin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6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5.bin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7.xml"/><Relationship Id="rId6" Type="http://schemas.openxmlformats.org/officeDocument/2006/relationships/oleObject" Target="../embeddings/oleObject36.bin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8.xml"/><Relationship Id="rId6" Type="http://schemas.openxmlformats.org/officeDocument/2006/relationships/oleObject" Target="../embeddings/oleObject37.bin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9.xml"/><Relationship Id="rId6" Type="http://schemas.openxmlformats.org/officeDocument/2006/relationships/oleObject" Target="../embeddings/oleObject38.bin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0.xml"/><Relationship Id="rId6" Type="http://schemas.openxmlformats.org/officeDocument/2006/relationships/oleObject" Target="../embeddings/oleObject39.bin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1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0.bin"/><Relationship Id="rId4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2.xml"/><Relationship Id="rId6" Type="http://schemas.openxmlformats.org/officeDocument/2006/relationships/oleObject" Target="../embeddings/oleObject41.bin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3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2.bin"/><Relationship Id="rId4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4.xml"/><Relationship Id="rId6" Type="http://schemas.openxmlformats.org/officeDocument/2006/relationships/oleObject" Target="../embeddings/oleObject43.bin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notesSlide" Target="../notesSlides/notesSlide44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5.xml"/><Relationship Id="rId6" Type="http://schemas.openxmlformats.org/officeDocument/2006/relationships/oleObject" Target="../embeddings/oleObject44.bin"/><Relationship Id="rId5" Type="http://schemas.openxmlformats.org/officeDocument/2006/relationships/image" Target="../media/image68.png"/><Relationship Id="rId4" Type="http://schemas.openxmlformats.org/officeDocument/2006/relationships/image" Target="../media/image70.png"/><Relationship Id="rId9" Type="http://schemas.openxmlformats.org/officeDocument/2006/relationships/image" Target="../media/image7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notesSlide" Target="../notesSlides/notesSlide45.xml"/><Relationship Id="rId7" Type="http://schemas.openxmlformats.org/officeDocument/2006/relationships/oleObject" Target="../embeddings/oleObject45.bin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6.xml"/><Relationship Id="rId6" Type="http://schemas.openxmlformats.org/officeDocument/2006/relationships/image" Target="../media/image68.png"/><Relationship Id="rId5" Type="http://schemas.openxmlformats.org/officeDocument/2006/relationships/image" Target="../media/image70.png"/><Relationship Id="rId4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7.xml"/><Relationship Id="rId6" Type="http://schemas.openxmlformats.org/officeDocument/2006/relationships/oleObject" Target="../embeddings/oleObject46.bin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8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7.bin"/><Relationship Id="rId4" Type="http://schemas.openxmlformats.org/officeDocument/2006/relationships/image" Target="../media/image7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9.xml"/><Relationship Id="rId6" Type="http://schemas.openxmlformats.org/officeDocument/2006/relationships/oleObject" Target="../embeddings/oleObject48.bin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0.xml"/><Relationship Id="rId6" Type="http://schemas.openxmlformats.org/officeDocument/2006/relationships/oleObject" Target="../embeddings/oleObject49.bin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1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0.bin"/><Relationship Id="rId4" Type="http://schemas.openxmlformats.org/officeDocument/2006/relationships/image" Target="../media/image8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2.xml"/><Relationship Id="rId6" Type="http://schemas.openxmlformats.org/officeDocument/2006/relationships/oleObject" Target="../embeddings/oleObject51.bin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3.xml"/><Relationship Id="rId6" Type="http://schemas.openxmlformats.org/officeDocument/2006/relationships/oleObject" Target="../embeddings/oleObject52.bin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7" Type="http://schemas.openxmlformats.org/officeDocument/2006/relationships/image" Target="../media/image8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4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3.bin"/><Relationship Id="rId4" Type="http://schemas.openxmlformats.org/officeDocument/2006/relationships/image" Target="../media/image8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5.xml"/><Relationship Id="rId6" Type="http://schemas.openxmlformats.org/officeDocument/2006/relationships/oleObject" Target="../embeddings/oleObject54.bin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7" Type="http://schemas.openxmlformats.org/officeDocument/2006/relationships/image" Target="../media/image8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6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5.bin"/><Relationship Id="rId4" Type="http://schemas.openxmlformats.org/officeDocument/2006/relationships/image" Target="../media/image87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notesSlide" Target="../notesSlides/notesSlide56.xml"/><Relationship Id="rId7" Type="http://schemas.openxmlformats.org/officeDocument/2006/relationships/diagramLayout" Target="../diagrams/layout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7.xml"/><Relationship Id="rId6" Type="http://schemas.openxmlformats.org/officeDocument/2006/relationships/diagramData" Target="../diagrams/data1.xml"/><Relationship Id="rId5" Type="http://schemas.openxmlformats.org/officeDocument/2006/relationships/image" Target="../media/image1.emf"/><Relationship Id="rId10" Type="http://schemas.microsoft.com/office/2007/relationships/diagramDrawing" Target="../diagrams/drawing1.xml"/><Relationship Id="rId4" Type="http://schemas.openxmlformats.org/officeDocument/2006/relationships/oleObject" Target="../embeddings/oleObject56.bin"/><Relationship Id="rId9" Type="http://schemas.openxmlformats.org/officeDocument/2006/relationships/diagramColors" Target="../diagrams/colors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サブタイトル 2">
            <a:extLst>
              <a:ext uri="{FF2B5EF4-FFF2-40B4-BE49-F238E27FC236}">
                <a16:creationId xmlns:a16="http://schemas.microsoft.com/office/drawing/2014/main" id="{D6DAEEED-4136-E4D9-C528-FE04AD3BEA68}"/>
              </a:ext>
            </a:extLst>
          </p:cNvPr>
          <p:cNvSpPr txBox="1">
            <a:spLocks/>
          </p:cNvSpPr>
          <p:nvPr/>
        </p:nvSpPr>
        <p:spPr>
          <a:xfrm>
            <a:off x="1843314" y="2313608"/>
            <a:ext cx="6534181" cy="194278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1" sz="20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05">
              <a:lnSpc>
                <a:spcPct val="120000"/>
              </a:lnSpc>
            </a:pPr>
            <a:r>
              <a:rPr lang="ja-JP" altLang="en-US" sz="4799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オンライン診療アプリ</a:t>
            </a:r>
            <a:r>
              <a:rPr lang="en-US" altLang="ja-JP" sz="4799" dirty="0" err="1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curon</a:t>
            </a:r>
            <a:endParaRPr lang="ja-JP" altLang="en-US" sz="4799" dirty="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1D2398E-0F29-8B3C-29FC-5D63BFB6C773}"/>
              </a:ext>
            </a:extLst>
          </p:cNvPr>
          <p:cNvSpPr txBox="1"/>
          <p:nvPr/>
        </p:nvSpPr>
        <p:spPr>
          <a:xfrm>
            <a:off x="529389" y="1838448"/>
            <a:ext cx="15520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8800" b="1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5</a:t>
            </a:r>
            <a:endParaRPr kumimoji="1" lang="ja-JP" altLang="en-US" sz="8800" b="1" dirty="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48001A7-59D2-3226-F629-1F0588A52F4F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115</a:t>
            </a:r>
          </a:p>
        </p:txBody>
      </p:sp>
    </p:spTree>
    <p:extLst>
      <p:ext uri="{BB962C8B-B14F-4D97-AF65-F5344CB8AC3E}">
        <p14:creationId xmlns:p14="http://schemas.microsoft.com/office/powerpoint/2010/main" val="4222912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5">
            <a:extLst>
              <a:ext uri="{FF2B5EF4-FFF2-40B4-BE49-F238E27FC236}">
                <a16:creationId xmlns:a16="http://schemas.microsoft.com/office/drawing/2014/main" id="{E12710D1-626D-DD78-3AE2-1A9E7A52E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445" y="2416076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625D3C46-3BF2-2F6F-FDEE-CBFD4F121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085" y="2416076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❸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042607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新規登録はこちら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endParaRPr lang="en-US" altLang="ja-JP" kern="1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❹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7557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「メールアドレスで登録する」を押します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【3】curon</a:t>
            </a:r>
            <a:r>
              <a:rPr lang="ja-JP" altLang="en-US" dirty="0"/>
              <a:t>の新規登録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ログインするための</a:t>
            </a:r>
            <a:r>
              <a:rPr lang="en-US" altLang="ja-JP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ID</a:t>
            </a: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登録を行います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0072FB61-3B31-BF72-83AA-AEEC29A3A996}"/>
              </a:ext>
            </a:extLst>
          </p:cNvPr>
          <p:cNvSpPr/>
          <p:nvPr/>
        </p:nvSpPr>
        <p:spPr>
          <a:xfrm>
            <a:off x="1297915" y="4566463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2" name="四角形: 角を丸くする 21">
            <a:extLst>
              <a:ext uri="{FF2B5EF4-FFF2-40B4-BE49-F238E27FC236}">
                <a16:creationId xmlns:a16="http://schemas.microsoft.com/office/drawing/2014/main" id="{50FCB000-1FBD-19E8-4098-C37853F07B33}"/>
              </a:ext>
            </a:extLst>
          </p:cNvPr>
          <p:cNvSpPr/>
          <p:nvPr/>
        </p:nvSpPr>
        <p:spPr>
          <a:xfrm>
            <a:off x="5497269" y="3525751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CFEA9CF-9800-BB3E-7ABA-FFC099BA40FF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2EC17A5-5581-2EE3-0D6D-6D227FE90AF5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124</a:t>
            </a:r>
          </a:p>
        </p:txBody>
      </p:sp>
    </p:spTree>
    <p:extLst>
      <p:ext uri="{BB962C8B-B14F-4D97-AF65-F5344CB8AC3E}">
        <p14:creationId xmlns:p14="http://schemas.microsoft.com/office/powerpoint/2010/main" val="3098841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7">
            <a:extLst>
              <a:ext uri="{FF2B5EF4-FFF2-40B4-BE49-F238E27FC236}">
                <a16:creationId xmlns:a16="http://schemas.microsoft.com/office/drawing/2014/main" id="{747CB2CA-00BC-C07A-901A-679D428AB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180" y="2406592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10F838BD-53A6-8BFE-6F9D-A3FD0DE26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085" y="2406592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❺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042607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「続ける」を押します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❻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メールアドレスを入力</a:t>
            </a:r>
            <a:r>
              <a:rPr lang="ja-JP" altLang="en-US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します</a:t>
            </a:r>
            <a:endParaRPr lang="ja-JP" altLang="en-US" sz="18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【3】curon</a:t>
            </a:r>
            <a:r>
              <a:rPr lang="ja-JP" altLang="en-US" dirty="0"/>
              <a:t>の新規登録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ログインするための</a:t>
            </a:r>
            <a:r>
              <a:rPr lang="en-US" altLang="ja-JP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ID</a:t>
            </a: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登録を行います</a:t>
            </a: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D030A3C4-4D8E-C5B7-EEBF-915870FF0F94}"/>
              </a:ext>
            </a:extLst>
          </p:cNvPr>
          <p:cNvSpPr/>
          <p:nvPr/>
        </p:nvSpPr>
        <p:spPr>
          <a:xfrm>
            <a:off x="2462645" y="4935682"/>
            <a:ext cx="841664" cy="259773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0072FB61-3B31-BF72-83AA-AEEC29A3A996}"/>
              </a:ext>
            </a:extLst>
          </p:cNvPr>
          <p:cNvSpPr/>
          <p:nvPr/>
        </p:nvSpPr>
        <p:spPr>
          <a:xfrm>
            <a:off x="5515004" y="4396979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F84FD7C4-065F-A51D-DB70-21900775F1BA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64DEC67-56DD-2DCB-1D71-05CA0D074674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125</a:t>
            </a:r>
          </a:p>
        </p:txBody>
      </p:sp>
    </p:spTree>
    <p:extLst>
      <p:ext uri="{BB962C8B-B14F-4D97-AF65-F5344CB8AC3E}">
        <p14:creationId xmlns:p14="http://schemas.microsoft.com/office/powerpoint/2010/main" val="1355681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図 26" descr="テキスト&#10;&#10;中程度の精度で自動的に生成された説明">
            <a:extLst>
              <a:ext uri="{FF2B5EF4-FFF2-40B4-BE49-F238E27FC236}">
                <a16:creationId xmlns:a16="http://schemas.microsoft.com/office/drawing/2014/main" id="{3A21A2E2-D152-0183-CF32-AF1911A21A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7978" y="2406592"/>
            <a:ext cx="2452278" cy="4342057"/>
          </a:xfrm>
          <a:prstGeom prst="rect">
            <a:avLst/>
          </a:prstGeom>
        </p:spPr>
      </p:pic>
      <p:pic>
        <p:nvPicPr>
          <p:cNvPr id="23" name="図 2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973CE1A6-81BB-BB62-73BA-00D9B2FB43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2164" y="2406592"/>
            <a:ext cx="2449507" cy="4342057"/>
          </a:xfrm>
          <a:prstGeom prst="rect">
            <a:avLst/>
          </a:prstGeom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❼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042607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「次へ」を押します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❽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7557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メールに記載の認証コードを入力し、「次へ」を押します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【3】curon</a:t>
            </a:r>
            <a:r>
              <a:rPr lang="ja-JP" altLang="en-US" dirty="0"/>
              <a:t>の新規登録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ログインするための</a:t>
            </a:r>
            <a:r>
              <a:rPr lang="en-US" altLang="ja-JP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ID</a:t>
            </a: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登録を行います</a:t>
            </a:r>
          </a:p>
        </p:txBody>
      </p:sp>
      <p:sp>
        <p:nvSpPr>
          <p:cNvPr id="24" name="四角形: 角を丸くする 23">
            <a:extLst>
              <a:ext uri="{FF2B5EF4-FFF2-40B4-BE49-F238E27FC236}">
                <a16:creationId xmlns:a16="http://schemas.microsoft.com/office/drawing/2014/main" id="{D662D7C9-911E-390F-624C-3420BE1243F9}"/>
              </a:ext>
            </a:extLst>
          </p:cNvPr>
          <p:cNvSpPr/>
          <p:nvPr/>
        </p:nvSpPr>
        <p:spPr>
          <a:xfrm>
            <a:off x="1304954" y="4939904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8" name="四角形: 角を丸くする 27">
            <a:extLst>
              <a:ext uri="{FF2B5EF4-FFF2-40B4-BE49-F238E27FC236}">
                <a16:creationId xmlns:a16="http://schemas.microsoft.com/office/drawing/2014/main" id="{662449FF-0E8A-33E9-D5DA-14E8611BB754}"/>
              </a:ext>
            </a:extLst>
          </p:cNvPr>
          <p:cNvSpPr/>
          <p:nvPr/>
        </p:nvSpPr>
        <p:spPr>
          <a:xfrm>
            <a:off x="5486429" y="4457700"/>
            <a:ext cx="2291137" cy="1590587"/>
          </a:xfrm>
          <a:prstGeom prst="roundRect">
            <a:avLst>
              <a:gd name="adj" fmla="val 8903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3C6A079D-C6D4-3B8A-AF62-849CC7531005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77A81D6-E204-A32A-FB35-6F6FB071FD24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126</a:t>
            </a:r>
          </a:p>
        </p:txBody>
      </p:sp>
    </p:spTree>
    <p:extLst>
      <p:ext uri="{BB962C8B-B14F-4D97-AF65-F5344CB8AC3E}">
        <p14:creationId xmlns:p14="http://schemas.microsoft.com/office/powerpoint/2010/main" val="2576474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>
            <a:extLst>
              <a:ext uri="{FF2B5EF4-FFF2-40B4-BE49-F238E27FC236}">
                <a16:creationId xmlns:a16="http://schemas.microsoft.com/office/drawing/2014/main" id="{87C7ACBA-4C91-3519-619C-305437FD4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361" y="2406592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EB10831B-DE00-7326-46FF-FD17E94B8A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9700" y="2406592"/>
            <a:ext cx="2396855" cy="4263206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❾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042607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パスワードを入力します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❿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「登録する」を押します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【3】curon</a:t>
            </a:r>
            <a:r>
              <a:rPr lang="ja-JP" altLang="en-US" dirty="0"/>
              <a:t>の新規登録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ログインするための</a:t>
            </a:r>
            <a:r>
              <a:rPr lang="en-US" altLang="ja-JP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ID</a:t>
            </a: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登録を行います</a:t>
            </a:r>
          </a:p>
        </p:txBody>
      </p:sp>
      <p:sp>
        <p:nvSpPr>
          <p:cNvPr id="22" name="四角形: 角を丸くする 21">
            <a:extLst>
              <a:ext uri="{FF2B5EF4-FFF2-40B4-BE49-F238E27FC236}">
                <a16:creationId xmlns:a16="http://schemas.microsoft.com/office/drawing/2014/main" id="{36A91D60-2BE1-3A51-EE57-124818A4EE86}"/>
              </a:ext>
            </a:extLst>
          </p:cNvPr>
          <p:cNvSpPr/>
          <p:nvPr/>
        </p:nvSpPr>
        <p:spPr>
          <a:xfrm>
            <a:off x="1304185" y="3933606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5D776E8F-E999-61D1-66D8-344251BF4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973" y="2406592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四角形: 角を丸くする 23">
            <a:extLst>
              <a:ext uri="{FF2B5EF4-FFF2-40B4-BE49-F238E27FC236}">
                <a16:creationId xmlns:a16="http://schemas.microsoft.com/office/drawing/2014/main" id="{FCD9F03B-58E8-CF93-40AA-1272022E1754}"/>
              </a:ext>
            </a:extLst>
          </p:cNvPr>
          <p:cNvSpPr/>
          <p:nvPr/>
        </p:nvSpPr>
        <p:spPr>
          <a:xfrm>
            <a:off x="5502558" y="5067508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AB23AC8-B680-D6F4-799A-2336C15711F5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C908AF4-909F-4EE0-5740-F09AF1E8839A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127</a:t>
            </a:r>
          </a:p>
        </p:txBody>
      </p:sp>
    </p:spTree>
    <p:extLst>
      <p:ext uri="{BB962C8B-B14F-4D97-AF65-F5344CB8AC3E}">
        <p14:creationId xmlns:p14="http://schemas.microsoft.com/office/powerpoint/2010/main" val="490453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>
            <a:extLst>
              <a:ext uri="{FF2B5EF4-FFF2-40B4-BE49-F238E27FC236}">
                <a16:creationId xmlns:a16="http://schemas.microsoft.com/office/drawing/2014/main" id="{FE4A1D27-EA61-93ED-5996-E7874765E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607" y="2411992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2962837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⓫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3485787" y="1512998"/>
            <a:ext cx="3680743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お知らせについて「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OK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」</a:t>
            </a:r>
            <a:endParaRPr lang="en-US" altLang="ja-JP" sz="1800" kern="1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または「受け取らない」を押します</a:t>
            </a:r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C3C662B9-123D-37EF-8D02-80F3835951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【3】curon</a:t>
            </a:r>
            <a:r>
              <a:rPr lang="ja-JP" altLang="en-US" dirty="0"/>
              <a:t>の新規登録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75353C47-0F3B-2B1F-AE21-8DFEE53DB523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ログインするための</a:t>
            </a:r>
            <a:r>
              <a:rPr lang="en-US" altLang="ja-JP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ID</a:t>
            </a: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登録を行います</a:t>
            </a:r>
          </a:p>
        </p:txBody>
      </p:sp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BE6E29A6-4564-52E3-4C56-4E15F352EE11}"/>
              </a:ext>
            </a:extLst>
          </p:cNvPr>
          <p:cNvSpPr/>
          <p:nvPr/>
        </p:nvSpPr>
        <p:spPr>
          <a:xfrm>
            <a:off x="3412909" y="4929577"/>
            <a:ext cx="2291137" cy="70328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994F74F3-1F23-D8C4-16AA-9C09F08FB197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A0940C2-B29F-437F-9700-7104055FC280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128</a:t>
            </a:r>
          </a:p>
        </p:txBody>
      </p:sp>
    </p:spTree>
    <p:extLst>
      <p:ext uri="{BB962C8B-B14F-4D97-AF65-F5344CB8AC3E}">
        <p14:creationId xmlns:p14="http://schemas.microsoft.com/office/powerpoint/2010/main" val="29647444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図 26">
            <a:extLst>
              <a:ext uri="{FF2B5EF4-FFF2-40B4-BE49-F238E27FC236}">
                <a16:creationId xmlns:a16="http://schemas.microsoft.com/office/drawing/2014/main" id="{2A498671-1524-6280-3425-F8999A7AB5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2725" y="2393179"/>
            <a:ext cx="2450804" cy="4346825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4B302024-F30C-FF48-BE33-3E360165B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525" y="2393179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❶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042607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アカウント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❷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｢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設定</a:t>
            </a: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｣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を押します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【4】</a:t>
            </a:r>
            <a:r>
              <a:rPr lang="ja-JP" altLang="en-US" dirty="0"/>
              <a:t>プロフィール登録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利用する前にプロフィール登録を行います</a:t>
            </a:r>
          </a:p>
        </p:txBody>
      </p:sp>
      <p:sp>
        <p:nvSpPr>
          <p:cNvPr id="29" name="四角形: 角を丸くする 28">
            <a:extLst>
              <a:ext uri="{FF2B5EF4-FFF2-40B4-BE49-F238E27FC236}">
                <a16:creationId xmlns:a16="http://schemas.microsoft.com/office/drawing/2014/main" id="{B260213A-7D45-CC4D-E967-DF40C19A8D77}"/>
              </a:ext>
            </a:extLst>
          </p:cNvPr>
          <p:cNvSpPr/>
          <p:nvPr/>
        </p:nvSpPr>
        <p:spPr>
          <a:xfrm>
            <a:off x="3162458" y="6238090"/>
            <a:ext cx="443824" cy="501914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0" name="四角形: 角を丸くする 29">
            <a:extLst>
              <a:ext uri="{FF2B5EF4-FFF2-40B4-BE49-F238E27FC236}">
                <a16:creationId xmlns:a16="http://schemas.microsoft.com/office/drawing/2014/main" id="{44710630-72A8-7DA8-94A2-66F282F0C107}"/>
              </a:ext>
            </a:extLst>
          </p:cNvPr>
          <p:cNvSpPr/>
          <p:nvPr/>
        </p:nvSpPr>
        <p:spPr>
          <a:xfrm>
            <a:off x="5488714" y="5406569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B38538A4-5CAF-9FFC-0A36-5C58E064949E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6F13994-E79E-19EA-33E0-B54D823362EC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129</a:t>
            </a:r>
          </a:p>
        </p:txBody>
      </p:sp>
    </p:spTree>
    <p:extLst>
      <p:ext uri="{BB962C8B-B14F-4D97-AF65-F5344CB8AC3E}">
        <p14:creationId xmlns:p14="http://schemas.microsoft.com/office/powerpoint/2010/main" val="20936506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5">
            <a:extLst>
              <a:ext uri="{FF2B5EF4-FFF2-40B4-BE49-F238E27FC236}">
                <a16:creationId xmlns:a16="http://schemas.microsoft.com/office/drawing/2014/main" id="{ED000CDB-420A-BF1F-A801-D741A5554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592" y="2402031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7BAA9A58-A386-9D3B-78AB-B979E3B7E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361" y="2402031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❸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6" y="1512998"/>
            <a:ext cx="2638388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本人・家族情報の設定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❹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2638388" cy="7557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「本人情報を登録する」を押します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【4】</a:t>
            </a:r>
            <a:r>
              <a:rPr lang="ja-JP" altLang="en-US" dirty="0"/>
              <a:t>プロフィール登録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利用する前にプロフィール登録を行います</a:t>
            </a:r>
          </a:p>
        </p:txBody>
      </p:sp>
      <p:sp>
        <p:nvSpPr>
          <p:cNvPr id="19" name="四角形: 角を丸くする 18">
            <a:extLst>
              <a:ext uri="{FF2B5EF4-FFF2-40B4-BE49-F238E27FC236}">
                <a16:creationId xmlns:a16="http://schemas.microsoft.com/office/drawing/2014/main" id="{130AE822-C2EE-7865-20CA-221D62BF33D9}"/>
              </a:ext>
            </a:extLst>
          </p:cNvPr>
          <p:cNvSpPr/>
          <p:nvPr/>
        </p:nvSpPr>
        <p:spPr>
          <a:xfrm>
            <a:off x="1280363" y="2894999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4" name="四角形: 角を丸くする 23">
            <a:extLst>
              <a:ext uri="{FF2B5EF4-FFF2-40B4-BE49-F238E27FC236}">
                <a16:creationId xmlns:a16="http://schemas.microsoft.com/office/drawing/2014/main" id="{D8C08DFE-3A4D-2415-CC7C-09CC37A97DC4}"/>
              </a:ext>
            </a:extLst>
          </p:cNvPr>
          <p:cNvSpPr/>
          <p:nvPr/>
        </p:nvSpPr>
        <p:spPr>
          <a:xfrm>
            <a:off x="5496416" y="3064945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C9825456-AC19-98E3-A32F-B5FC0DDB54C0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01C9B45-171A-946B-0737-C9512853BC81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130</a:t>
            </a:r>
          </a:p>
        </p:txBody>
      </p:sp>
    </p:spTree>
    <p:extLst>
      <p:ext uri="{BB962C8B-B14F-4D97-AF65-F5344CB8AC3E}">
        <p14:creationId xmlns:p14="http://schemas.microsoft.com/office/powerpoint/2010/main" val="16962344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図 34">
            <a:extLst>
              <a:ext uri="{FF2B5EF4-FFF2-40B4-BE49-F238E27FC236}">
                <a16:creationId xmlns:a16="http://schemas.microsoft.com/office/drawing/2014/main" id="{A81E8F5F-8D85-C85B-9F77-6D12F65C50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1517" y="2389372"/>
            <a:ext cx="2450804" cy="4340728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EDE63E94-8287-2C88-2B7B-2955F3184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259" y="2389372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❺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125797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「一度だけ許可」または「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App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の使用中は許可」を押します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❻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本人情報を登録します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【4】</a:t>
            </a:r>
            <a:r>
              <a:rPr lang="ja-JP" altLang="en-US" dirty="0"/>
              <a:t>プロフィール登録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利用する前にプロフィール登録を行います</a:t>
            </a:r>
          </a:p>
        </p:txBody>
      </p:sp>
      <p:sp>
        <p:nvSpPr>
          <p:cNvPr id="19" name="四角形: 角を丸くする 18">
            <a:extLst>
              <a:ext uri="{FF2B5EF4-FFF2-40B4-BE49-F238E27FC236}">
                <a16:creationId xmlns:a16="http://schemas.microsoft.com/office/drawing/2014/main" id="{23C0C203-73E6-577D-C63A-F91C22D47591}"/>
              </a:ext>
            </a:extLst>
          </p:cNvPr>
          <p:cNvSpPr/>
          <p:nvPr/>
        </p:nvSpPr>
        <p:spPr>
          <a:xfrm>
            <a:off x="1516722" y="4440952"/>
            <a:ext cx="1921958" cy="706401"/>
          </a:xfrm>
          <a:prstGeom prst="roundRect">
            <a:avLst>
              <a:gd name="adj" fmla="val 7972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24" name="Picture 8">
            <a:extLst>
              <a:ext uri="{FF2B5EF4-FFF2-40B4-BE49-F238E27FC236}">
                <a16:creationId xmlns:a16="http://schemas.microsoft.com/office/drawing/2014/main" id="{557CE292-2953-DCED-5314-C84786B5A7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87673" y="4567714"/>
            <a:ext cx="2428786" cy="220384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AA45CBC5-E126-CC8A-BE5F-AC91E2FBB020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6985FAF-A5B8-FCAA-3675-C9F5A364CCBD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131</a:t>
            </a:r>
          </a:p>
        </p:txBody>
      </p:sp>
    </p:spTree>
    <p:extLst>
      <p:ext uri="{BB962C8B-B14F-4D97-AF65-F5344CB8AC3E}">
        <p14:creationId xmlns:p14="http://schemas.microsoft.com/office/powerpoint/2010/main" val="41556398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494B786C-B041-667A-1EFD-F865215A2F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5227" y="2406592"/>
            <a:ext cx="2452278" cy="4342057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5DE22179-478F-E95C-B727-53A7F101F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526" y="2406592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❼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042607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登録する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❽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7557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「本人情報が登録されました」と表示されれば完了です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【4】</a:t>
            </a:r>
            <a:r>
              <a:rPr lang="ja-JP" altLang="en-US" dirty="0"/>
              <a:t>プロフィール登録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利用する前にプロフィール登録を行います</a:t>
            </a:r>
          </a:p>
        </p:txBody>
      </p:sp>
      <p:sp>
        <p:nvSpPr>
          <p:cNvPr id="19" name="四角形: 角を丸くする 18">
            <a:extLst>
              <a:ext uri="{FF2B5EF4-FFF2-40B4-BE49-F238E27FC236}">
                <a16:creationId xmlns:a16="http://schemas.microsoft.com/office/drawing/2014/main" id="{812B8F25-90D8-F334-69F7-15921DD6B4A2}"/>
              </a:ext>
            </a:extLst>
          </p:cNvPr>
          <p:cNvSpPr/>
          <p:nvPr/>
        </p:nvSpPr>
        <p:spPr>
          <a:xfrm>
            <a:off x="1433217" y="5282596"/>
            <a:ext cx="203734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4" name="四角形: 角を丸くする 23">
            <a:extLst>
              <a:ext uri="{FF2B5EF4-FFF2-40B4-BE49-F238E27FC236}">
                <a16:creationId xmlns:a16="http://schemas.microsoft.com/office/drawing/2014/main" id="{2B9D814A-27D5-A45B-78A2-A671FF4C043A}"/>
              </a:ext>
            </a:extLst>
          </p:cNvPr>
          <p:cNvSpPr/>
          <p:nvPr/>
        </p:nvSpPr>
        <p:spPr>
          <a:xfrm>
            <a:off x="5475249" y="2519507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65D3A99-A9D7-18FA-A568-F4A560DDFC2D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BCE3F38-1204-F187-8B4E-2741BBF6E8EC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132</a:t>
            </a:r>
          </a:p>
        </p:txBody>
      </p:sp>
    </p:spTree>
    <p:extLst>
      <p:ext uri="{BB962C8B-B14F-4D97-AF65-F5344CB8AC3E}">
        <p14:creationId xmlns:p14="http://schemas.microsoft.com/office/powerpoint/2010/main" val="28053636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図 26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EC28BD6F-6091-BD2B-DB37-A1FC4635C5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5227" y="2404293"/>
            <a:ext cx="2452278" cy="4342057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142F021D-FD82-C929-D7B4-75D1C35AF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525" y="2403191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❶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042607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アカウント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❷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｢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設定</a:t>
            </a: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｣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を押します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【5】</a:t>
            </a:r>
            <a:r>
              <a:rPr lang="ja-JP" altLang="en-US" dirty="0"/>
              <a:t>クレジットカード情報の入力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クレジットカード情報の登録を行う手順です</a:t>
            </a:r>
          </a:p>
        </p:txBody>
      </p:sp>
      <p:sp>
        <p:nvSpPr>
          <p:cNvPr id="25" name="四角形: 角を丸くする 24">
            <a:extLst>
              <a:ext uri="{FF2B5EF4-FFF2-40B4-BE49-F238E27FC236}">
                <a16:creationId xmlns:a16="http://schemas.microsoft.com/office/drawing/2014/main" id="{5125F827-4D46-7274-35A9-AE206CE6064D}"/>
              </a:ext>
            </a:extLst>
          </p:cNvPr>
          <p:cNvSpPr/>
          <p:nvPr/>
        </p:nvSpPr>
        <p:spPr>
          <a:xfrm>
            <a:off x="3155236" y="6240746"/>
            <a:ext cx="443824" cy="501914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8" name="四角形: 角を丸くする 27">
            <a:extLst>
              <a:ext uri="{FF2B5EF4-FFF2-40B4-BE49-F238E27FC236}">
                <a16:creationId xmlns:a16="http://schemas.microsoft.com/office/drawing/2014/main" id="{C4F8C83C-4B36-C6EF-BD5B-2B97CC752CE5}"/>
              </a:ext>
            </a:extLst>
          </p:cNvPr>
          <p:cNvSpPr/>
          <p:nvPr/>
        </p:nvSpPr>
        <p:spPr>
          <a:xfrm>
            <a:off x="5481924" y="5401570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FD5D2A6D-7621-BC3B-96F2-26AEFBE6F1D5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AF690C3-9A00-32FF-56C3-C1DD1E3FF60B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133</a:t>
            </a:r>
          </a:p>
        </p:txBody>
      </p:sp>
    </p:spTree>
    <p:extLst>
      <p:ext uri="{BB962C8B-B14F-4D97-AF65-F5344CB8AC3E}">
        <p14:creationId xmlns:p14="http://schemas.microsoft.com/office/powerpoint/2010/main" val="3744402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554" imgH="551" progId="TCLayout.ActiveDocument.1">
                  <p:embed/>
                </p:oleObj>
              </mc:Choice>
              <mc:Fallback>
                <p:oleObj name="think-cell スライド" r:id="rId4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592BA316-D6C0-047C-5797-F4C091D1B66F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5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en-US" altLang="ja-JP" sz="2799" dirty="0">
                <a:solidFill>
                  <a:srgbClr val="4472C4"/>
                </a:solidFill>
              </a:rPr>
              <a:t>【1】</a:t>
            </a:r>
            <a:r>
              <a:rPr lang="ja-JP" altLang="en-US" sz="2799" dirty="0">
                <a:solidFill>
                  <a:srgbClr val="4472C4"/>
                </a:solidFill>
              </a:rPr>
              <a:t>オンライン診療アプリ</a:t>
            </a:r>
            <a:r>
              <a:rPr lang="en-US" altLang="ja-JP" sz="2799" dirty="0" err="1">
                <a:solidFill>
                  <a:srgbClr val="4472C4"/>
                </a:solidFill>
              </a:rPr>
              <a:t>curon</a:t>
            </a:r>
            <a:endParaRPr lang="ja-JP" altLang="en-US" sz="2799" dirty="0">
              <a:solidFill>
                <a:srgbClr val="4472C4"/>
              </a:solidFill>
            </a:endParaRP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字幕 14">
            <a:extLst>
              <a:ext uri="{FF2B5EF4-FFF2-40B4-BE49-F238E27FC236}">
                <a16:creationId xmlns:a16="http://schemas.microsoft.com/office/drawing/2014/main" id="{540662EE-5917-3E92-96E9-7C009BD6F6EA}"/>
              </a:ext>
            </a:extLst>
          </p:cNvPr>
          <p:cNvSpPr txBox="1">
            <a:spLocks/>
          </p:cNvSpPr>
          <p:nvPr/>
        </p:nvSpPr>
        <p:spPr>
          <a:xfrm>
            <a:off x="453191" y="1070877"/>
            <a:ext cx="8438835" cy="23198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ja-JP" altLang="en-US" sz="2000" b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クロンは、かかりつけ医と患者様をつなぐ、オンライン診療アプリです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ja-JP" altLang="en-US" sz="2000" b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オンライン診療とは、スマートフォンのアプリケーションを利用して、病院（クリニック）の予約・問診・診察・処方・決済までをインターネット上で行う診察方法です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altLang="ja-JP" sz="1800" b="0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r>
              <a:rPr lang="ja-JP" altLang="en-US" sz="1800" b="0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オンライン診療が受けられるかについては、担当医の方とご相談ください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altLang="ja-JP" sz="1800" b="0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r>
              <a:rPr lang="ja-JP" altLang="en-US" sz="1800" b="0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利用するためには、アプリ利用料として診察</a:t>
            </a:r>
            <a:r>
              <a:rPr lang="en-US" altLang="ja-JP" sz="1800" b="0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</a:t>
            </a:r>
            <a:r>
              <a:rPr lang="ja-JP" altLang="en-US" sz="1800" b="0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回あたり</a:t>
            </a:r>
            <a:r>
              <a:rPr lang="en-US" altLang="ja-JP" sz="1800" b="0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330</a:t>
            </a:r>
            <a:r>
              <a:rPr lang="ja-JP" altLang="en-US" sz="1800" b="0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円（税込）が必要です</a:t>
            </a:r>
          </a:p>
        </p:txBody>
      </p:sp>
      <p:pic>
        <p:nvPicPr>
          <p:cNvPr id="10" name="Google Shape;65;p2" descr="オンライン診療アプリ「クロン」の病院の予約、診療、決済、お薬を受け取るまでの流れを表したイラスト">
            <a:extLst>
              <a:ext uri="{FF2B5EF4-FFF2-40B4-BE49-F238E27FC236}">
                <a16:creationId xmlns:a16="http://schemas.microsoft.com/office/drawing/2014/main" id="{465B1ADA-485E-1A85-51A7-DD8CF7E7800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 l="2078" r="2961"/>
          <a:stretch/>
        </p:blipFill>
        <p:spPr>
          <a:xfrm>
            <a:off x="606423" y="3604866"/>
            <a:ext cx="7931150" cy="133948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60;p2">
            <a:extLst>
              <a:ext uri="{FF2B5EF4-FFF2-40B4-BE49-F238E27FC236}">
                <a16:creationId xmlns:a16="http://schemas.microsoft.com/office/drawing/2014/main" id="{A49A6BFE-9A63-5AE5-BDBA-D2B9D9882A3B}"/>
              </a:ext>
            </a:extLst>
          </p:cNvPr>
          <p:cNvSpPr/>
          <p:nvPr/>
        </p:nvSpPr>
        <p:spPr>
          <a:xfrm>
            <a:off x="479697" y="4943408"/>
            <a:ext cx="1720895" cy="562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ja-JP" sz="1400" i="0" u="none" strike="noStrike" cap="none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受診したい</a:t>
            </a:r>
            <a:endParaRPr sz="1400" i="0" u="none" strike="noStrike" cap="none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/>
              <a:sym typeface="Meiry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ja-JP" sz="1400" i="0" u="none" strike="noStrike" cap="none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医療機関を検索</a:t>
            </a:r>
            <a:endParaRPr sz="1400" i="0" u="none" strike="noStrike" cap="none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/>
              <a:sym typeface="Meiryo"/>
            </a:endParaRPr>
          </a:p>
        </p:txBody>
      </p:sp>
      <p:sp>
        <p:nvSpPr>
          <p:cNvPr id="26" name="Google Shape;61;p2">
            <a:extLst>
              <a:ext uri="{FF2B5EF4-FFF2-40B4-BE49-F238E27FC236}">
                <a16:creationId xmlns:a16="http://schemas.microsoft.com/office/drawing/2014/main" id="{EF6EAD2E-ED57-E033-E1B9-4B13848E169A}"/>
              </a:ext>
            </a:extLst>
          </p:cNvPr>
          <p:cNvSpPr/>
          <p:nvPr/>
        </p:nvSpPr>
        <p:spPr>
          <a:xfrm>
            <a:off x="2145400" y="4943400"/>
            <a:ext cx="1620000" cy="562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ja-JP" sz="1400" i="0" u="none" strike="noStrike" cap="none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診療を</a:t>
            </a:r>
            <a:endParaRPr sz="1400" i="0" u="none" strike="noStrike" cap="none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/>
              <a:sym typeface="Meiry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ja-JP" sz="1400" i="0" u="none" strike="noStrike" cap="none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予約・問診回答</a:t>
            </a:r>
            <a:endParaRPr sz="1400" i="0" u="none" strike="noStrike" cap="none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rial"/>
              <a:sym typeface="Arial"/>
            </a:endParaRPr>
          </a:p>
        </p:txBody>
      </p:sp>
      <p:sp>
        <p:nvSpPr>
          <p:cNvPr id="27" name="Google Shape;62;p2">
            <a:extLst>
              <a:ext uri="{FF2B5EF4-FFF2-40B4-BE49-F238E27FC236}">
                <a16:creationId xmlns:a16="http://schemas.microsoft.com/office/drawing/2014/main" id="{769D3DC5-B644-0AFC-5578-B83755E1931B}"/>
              </a:ext>
            </a:extLst>
          </p:cNvPr>
          <p:cNvSpPr/>
          <p:nvPr/>
        </p:nvSpPr>
        <p:spPr>
          <a:xfrm>
            <a:off x="3821880" y="4943401"/>
            <a:ext cx="1516500" cy="562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ja-JP" sz="1400" i="0" u="none" strike="noStrike" cap="none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ビデオ通話で</a:t>
            </a:r>
            <a:endParaRPr sz="1400" i="0" u="none" strike="noStrike" cap="none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/>
              <a:sym typeface="Meiry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ja-JP" sz="1400" i="0" u="none" strike="noStrike" cap="none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診察</a:t>
            </a:r>
            <a:endParaRPr sz="1400" i="0" u="none" strike="noStrike" cap="none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/>
              <a:sym typeface="Meiryo"/>
            </a:endParaRPr>
          </a:p>
        </p:txBody>
      </p:sp>
      <p:sp>
        <p:nvSpPr>
          <p:cNvPr id="28" name="Google Shape;63;p2">
            <a:extLst>
              <a:ext uri="{FF2B5EF4-FFF2-40B4-BE49-F238E27FC236}">
                <a16:creationId xmlns:a16="http://schemas.microsoft.com/office/drawing/2014/main" id="{294DAA9F-DDA3-C524-F4C1-CB6EB0E4DA81}"/>
              </a:ext>
            </a:extLst>
          </p:cNvPr>
          <p:cNvSpPr/>
          <p:nvPr/>
        </p:nvSpPr>
        <p:spPr>
          <a:xfrm>
            <a:off x="5391524" y="4943389"/>
            <a:ext cx="1620000" cy="562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ja-JP" sz="1400" i="0" u="none" strike="noStrike" cap="none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クレジット</a:t>
            </a:r>
            <a:endParaRPr sz="1400" i="0" u="none" strike="noStrike" cap="none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/>
              <a:sym typeface="Meiry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ja-JP" sz="1400" i="0" u="none" strike="noStrike" cap="none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カードで決済</a:t>
            </a:r>
            <a:endParaRPr sz="1400" i="0" u="none" strike="noStrike" cap="none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/>
              <a:sym typeface="Meiryo"/>
            </a:endParaRPr>
          </a:p>
        </p:txBody>
      </p:sp>
      <p:sp>
        <p:nvSpPr>
          <p:cNvPr id="29" name="Google Shape;64;p2">
            <a:extLst>
              <a:ext uri="{FF2B5EF4-FFF2-40B4-BE49-F238E27FC236}">
                <a16:creationId xmlns:a16="http://schemas.microsoft.com/office/drawing/2014/main" id="{0CC4A85C-1573-199A-311F-C907877B7B0F}"/>
              </a:ext>
            </a:extLst>
          </p:cNvPr>
          <p:cNvSpPr/>
          <p:nvPr/>
        </p:nvSpPr>
        <p:spPr>
          <a:xfrm>
            <a:off x="6959501" y="4943446"/>
            <a:ext cx="1728000" cy="56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ja-JP" sz="1400" i="0" u="none" strike="noStrike" cap="none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お薬/処方箋が届く</a:t>
            </a:r>
            <a:endParaRPr lang="en-US" altLang="ja-JP" sz="1400" i="0" u="none" strike="noStrike" cap="none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/>
              <a:sym typeface="Meiry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i="0" u="none" strike="noStrike" cap="none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/>
              <a:sym typeface="Meiryo"/>
            </a:endParaRPr>
          </a:p>
        </p:txBody>
      </p:sp>
      <p:sp>
        <p:nvSpPr>
          <p:cNvPr id="30" name="Google Shape;60;p2">
            <a:extLst>
              <a:ext uri="{FF2B5EF4-FFF2-40B4-BE49-F238E27FC236}">
                <a16:creationId xmlns:a16="http://schemas.microsoft.com/office/drawing/2014/main" id="{13454612-2AA0-1477-E1D4-F9CFB16687CC}"/>
              </a:ext>
            </a:extLst>
          </p:cNvPr>
          <p:cNvSpPr/>
          <p:nvPr/>
        </p:nvSpPr>
        <p:spPr>
          <a:xfrm>
            <a:off x="472698" y="5539842"/>
            <a:ext cx="172089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ja-JP" sz="1200" i="0" u="none" strike="noStrike" cap="none" dirty="0">
                <a:solidFill>
                  <a:schemeClr val="dk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アプリをダウンロード</a:t>
            </a:r>
            <a:endParaRPr lang="en-US" altLang="ja-JP" sz="1200" i="0" u="none" strike="noStrike" cap="none" dirty="0">
              <a:solidFill>
                <a:schemeClr val="dk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/>
              <a:sym typeface="Meiryo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ja-JP" sz="1200" i="0" u="none" strike="noStrike" cap="none" dirty="0">
                <a:solidFill>
                  <a:schemeClr val="dk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し、受診したい医療機関を検索</a:t>
            </a:r>
            <a:r>
              <a:rPr lang="ja-JP" altLang="en-US" sz="1200" dirty="0">
                <a:solidFill>
                  <a:schemeClr val="dk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します。</a:t>
            </a:r>
            <a:endParaRPr lang="ja-JP" altLang="en-US" sz="1200" i="0" u="none" strike="noStrike" cap="none" dirty="0">
              <a:solidFill>
                <a:schemeClr val="dk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/>
              <a:sym typeface="Meiryo"/>
            </a:endParaRPr>
          </a:p>
        </p:txBody>
      </p:sp>
      <p:sp>
        <p:nvSpPr>
          <p:cNvPr id="31" name="Google Shape;61;p2">
            <a:extLst>
              <a:ext uri="{FF2B5EF4-FFF2-40B4-BE49-F238E27FC236}">
                <a16:creationId xmlns:a16="http://schemas.microsoft.com/office/drawing/2014/main" id="{891F1E35-93D0-8312-0963-97D1EBB9ADEE}"/>
              </a:ext>
            </a:extLst>
          </p:cNvPr>
          <p:cNvSpPr/>
          <p:nvPr/>
        </p:nvSpPr>
        <p:spPr>
          <a:xfrm>
            <a:off x="2138401" y="5539834"/>
            <a:ext cx="16200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ja-JP" sz="1200" i="0" u="none" strike="noStrike" cap="none" dirty="0">
                <a:solidFill>
                  <a:schemeClr val="dk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メニューを選択し</a:t>
            </a:r>
            <a:r>
              <a:rPr lang="ja-JP" sz="1200" i="0" u="none" strike="noStrike" cap="none" dirty="0">
                <a:solidFill>
                  <a:srgbClr val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診察を予約</a:t>
            </a:r>
            <a:r>
              <a:rPr lang="ja-JP" altLang="en-US" sz="1200" dirty="0">
                <a:solidFill>
                  <a:schemeClr val="dk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、</a:t>
            </a:r>
            <a:r>
              <a:rPr lang="ja-JP" sz="1200" i="0" u="none" strike="noStrike" cap="none" dirty="0">
                <a:solidFill>
                  <a:schemeClr val="dk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医療機関によっては事前</a:t>
            </a:r>
            <a:r>
              <a:rPr lang="ja-JP" sz="1200" i="0" u="none" strike="noStrike" cap="none" dirty="0">
                <a:solidFill>
                  <a:srgbClr val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問診に回答</a:t>
            </a:r>
            <a:r>
              <a:rPr lang="ja-JP" altLang="en-US" sz="1200" dirty="0">
                <a:solidFill>
                  <a:srgbClr val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してください。</a:t>
            </a:r>
            <a:endParaRPr sz="1400" i="0" u="none" strike="noStrike" cap="none" dirty="0">
              <a:solidFill>
                <a:srgbClr val="00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rial"/>
              <a:sym typeface="Arial"/>
            </a:endParaRPr>
          </a:p>
        </p:txBody>
      </p:sp>
      <p:sp>
        <p:nvSpPr>
          <p:cNvPr id="32" name="Google Shape;62;p2">
            <a:extLst>
              <a:ext uri="{FF2B5EF4-FFF2-40B4-BE49-F238E27FC236}">
                <a16:creationId xmlns:a16="http://schemas.microsoft.com/office/drawing/2014/main" id="{982E1F7A-E3CB-C6E3-CA2E-2FCCE1D3BCF1}"/>
              </a:ext>
            </a:extLst>
          </p:cNvPr>
          <p:cNvSpPr/>
          <p:nvPr/>
        </p:nvSpPr>
        <p:spPr>
          <a:xfrm>
            <a:off x="3814881" y="5539834"/>
            <a:ext cx="15165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ja-JP" sz="1200" i="0" u="none" strike="noStrike" cap="none" dirty="0">
                <a:solidFill>
                  <a:schemeClr val="dk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予約した診療時間になったら、ビデオ通話に入室</a:t>
            </a:r>
            <a:r>
              <a:rPr lang="ja-JP" altLang="en-US" sz="1200" dirty="0">
                <a:solidFill>
                  <a:schemeClr val="dk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、</a:t>
            </a:r>
            <a:r>
              <a:rPr lang="ja-JP" sz="1200" i="0" u="none" strike="noStrike" cap="none" dirty="0">
                <a:solidFill>
                  <a:schemeClr val="dk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医師も入室したら診察開始</a:t>
            </a:r>
            <a:r>
              <a:rPr lang="ja-JP" altLang="en-US" sz="1200" i="0" u="none" strike="noStrike" cap="none" dirty="0">
                <a:solidFill>
                  <a:schemeClr val="dk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です。</a:t>
            </a:r>
            <a:endParaRPr sz="1200" i="0" u="none" strike="noStrike" cap="none" dirty="0">
              <a:solidFill>
                <a:schemeClr val="dk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/>
              <a:sym typeface="Meiryo"/>
            </a:endParaRPr>
          </a:p>
        </p:txBody>
      </p:sp>
      <p:sp>
        <p:nvSpPr>
          <p:cNvPr id="33" name="Google Shape;63;p2">
            <a:extLst>
              <a:ext uri="{FF2B5EF4-FFF2-40B4-BE49-F238E27FC236}">
                <a16:creationId xmlns:a16="http://schemas.microsoft.com/office/drawing/2014/main" id="{A8839780-582B-D3F2-4AD6-89F56BD8A29E}"/>
              </a:ext>
            </a:extLst>
          </p:cNvPr>
          <p:cNvSpPr/>
          <p:nvPr/>
        </p:nvSpPr>
        <p:spPr>
          <a:xfrm>
            <a:off x="5384525" y="5539823"/>
            <a:ext cx="16200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ja-JP" sz="1200" i="0" u="none" strike="noStrike" cap="none" dirty="0">
                <a:solidFill>
                  <a:schemeClr val="dk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登録</a:t>
            </a:r>
            <a:r>
              <a:rPr lang="ja-JP" altLang="en-US" sz="1200" dirty="0">
                <a:solidFill>
                  <a:schemeClr val="dk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済みの</a:t>
            </a:r>
            <a:r>
              <a:rPr lang="ja-JP" sz="1200" i="0" u="none" strike="noStrike" cap="none" dirty="0">
                <a:solidFill>
                  <a:schemeClr val="dk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クレジットカードで決済</a:t>
            </a:r>
            <a:r>
              <a:rPr lang="ja-JP" altLang="en-US" sz="1200" i="0" u="none" strike="noStrike" cap="none" dirty="0">
                <a:solidFill>
                  <a:schemeClr val="dk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します。</a:t>
            </a:r>
            <a:endParaRPr sz="1200" i="0" u="none" strike="noStrike" cap="none" dirty="0">
              <a:solidFill>
                <a:schemeClr val="dk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/>
              <a:sym typeface="Meiryo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632" i="0" u="none" strike="noStrike" cap="none" dirty="0">
              <a:solidFill>
                <a:schemeClr val="dk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/>
              <a:sym typeface="Meiryo"/>
            </a:endParaRPr>
          </a:p>
        </p:txBody>
      </p:sp>
      <p:sp>
        <p:nvSpPr>
          <p:cNvPr id="34" name="Google Shape;64;p2">
            <a:extLst>
              <a:ext uri="{FF2B5EF4-FFF2-40B4-BE49-F238E27FC236}">
                <a16:creationId xmlns:a16="http://schemas.microsoft.com/office/drawing/2014/main" id="{0606CE3E-4E23-8FDE-5891-C2E3EC884C6C}"/>
              </a:ext>
            </a:extLst>
          </p:cNvPr>
          <p:cNvSpPr/>
          <p:nvPr/>
        </p:nvSpPr>
        <p:spPr>
          <a:xfrm>
            <a:off x="6952502" y="5539880"/>
            <a:ext cx="17280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ja-JP" sz="1200" i="0" u="none" strike="noStrike" cap="none" dirty="0">
                <a:solidFill>
                  <a:schemeClr val="dk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病院でお薬を出せる場合はお薬が郵送されます</a:t>
            </a:r>
            <a:r>
              <a:rPr lang="ja-JP" altLang="en-US" sz="1200" i="0" u="none" strike="noStrike" cap="none" dirty="0">
                <a:solidFill>
                  <a:schemeClr val="dk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。</a:t>
            </a:r>
            <a:r>
              <a:rPr lang="ja-JP" sz="1200" i="0" u="none" strike="noStrike" cap="none" dirty="0">
                <a:solidFill>
                  <a:schemeClr val="dk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薬局で出す場合は</a:t>
            </a:r>
            <a:endParaRPr sz="1200" i="0" u="none" strike="noStrike" cap="none" dirty="0">
              <a:solidFill>
                <a:schemeClr val="dk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/>
              <a:sym typeface="Meiryo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ja-JP" sz="1200" i="0" u="none" strike="noStrike" cap="none" dirty="0">
                <a:solidFill>
                  <a:schemeClr val="dk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処方箋が発送されます</a:t>
            </a:r>
            <a:r>
              <a:rPr lang="ja-JP" altLang="en-US" sz="1200" i="0" u="none" strike="noStrike" cap="none" dirty="0">
                <a:solidFill>
                  <a:schemeClr val="dk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。</a:t>
            </a:r>
            <a:endParaRPr sz="1632" i="0" u="none" strike="noStrike" cap="none" dirty="0">
              <a:solidFill>
                <a:schemeClr val="dk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/>
              <a:sym typeface="Meiryo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94AFB8E-C159-07EF-67A9-C6139E234906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116</a:t>
            </a:r>
          </a:p>
        </p:txBody>
      </p:sp>
    </p:spTree>
    <p:extLst>
      <p:ext uri="{BB962C8B-B14F-4D97-AF65-F5344CB8AC3E}">
        <p14:creationId xmlns:p14="http://schemas.microsoft.com/office/powerpoint/2010/main" val="26449256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extLst>
              <a:ext uri="{FF2B5EF4-FFF2-40B4-BE49-F238E27FC236}">
                <a16:creationId xmlns:a16="http://schemas.microsoft.com/office/drawing/2014/main" id="{25277E10-6A09-B962-9989-EB36A271F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19" y="2406592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94DA5C8C-11C0-B5A3-695E-15E2809EC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526" y="2406592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❸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6" y="1512998"/>
            <a:ext cx="2756034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お支払い方法の設定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❹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2925684" cy="7557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「クレジットカードを追加」を押します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【5】</a:t>
            </a:r>
            <a:r>
              <a:rPr lang="ja-JP" altLang="en-US" dirty="0"/>
              <a:t>クレジットカード情報の入力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クレジットカード情報の登録を行う手順です</a:t>
            </a:r>
          </a:p>
        </p:txBody>
      </p:sp>
      <p:sp>
        <p:nvSpPr>
          <p:cNvPr id="24" name="四角形: 角を丸くする 23">
            <a:extLst>
              <a:ext uri="{FF2B5EF4-FFF2-40B4-BE49-F238E27FC236}">
                <a16:creationId xmlns:a16="http://schemas.microsoft.com/office/drawing/2014/main" id="{3D2DEBDD-28E7-82D2-93D1-E9B3312D19E8}"/>
              </a:ext>
            </a:extLst>
          </p:cNvPr>
          <p:cNvSpPr/>
          <p:nvPr/>
        </p:nvSpPr>
        <p:spPr>
          <a:xfrm>
            <a:off x="1297445" y="3272657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7" name="四角形: 角を丸くする 26">
            <a:extLst>
              <a:ext uri="{FF2B5EF4-FFF2-40B4-BE49-F238E27FC236}">
                <a16:creationId xmlns:a16="http://schemas.microsoft.com/office/drawing/2014/main" id="{147F7724-9A57-7F52-8FE4-28E8EA0B910B}"/>
              </a:ext>
            </a:extLst>
          </p:cNvPr>
          <p:cNvSpPr/>
          <p:nvPr/>
        </p:nvSpPr>
        <p:spPr>
          <a:xfrm>
            <a:off x="5504048" y="3070314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75C598E0-9FEE-1B31-1CAB-D2CFE8D7ECE6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316C2B1-6618-11DC-45EE-0FCB88982CA8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134</a:t>
            </a:r>
          </a:p>
        </p:txBody>
      </p:sp>
    </p:spTree>
    <p:extLst>
      <p:ext uri="{BB962C8B-B14F-4D97-AF65-F5344CB8AC3E}">
        <p14:creationId xmlns:p14="http://schemas.microsoft.com/office/powerpoint/2010/main" val="20777318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extLst>
              <a:ext uri="{FF2B5EF4-FFF2-40B4-BE49-F238E27FC236}">
                <a16:creationId xmlns:a16="http://schemas.microsoft.com/office/drawing/2014/main" id="{D45E237A-6F94-D2CF-61D9-72F3B6C89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379" y="2406592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AF7FD508-0A4A-5075-F7DF-798E7E894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085" y="2406592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❺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6" y="1512998"/>
            <a:ext cx="2638388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クレジットカード情報を入力します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❻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｢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登録」を押します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【5】</a:t>
            </a:r>
            <a:r>
              <a:rPr lang="ja-JP" altLang="en-US" dirty="0"/>
              <a:t>クレジットカード情報の入力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クレジットカード情報の登録を行う手順です</a:t>
            </a:r>
          </a:p>
        </p:txBody>
      </p:sp>
      <p:sp>
        <p:nvSpPr>
          <p:cNvPr id="25" name="四角形: 角を丸くする 24">
            <a:extLst>
              <a:ext uri="{FF2B5EF4-FFF2-40B4-BE49-F238E27FC236}">
                <a16:creationId xmlns:a16="http://schemas.microsoft.com/office/drawing/2014/main" id="{C856A271-8248-7A8B-2101-37073D2993F1}"/>
              </a:ext>
            </a:extLst>
          </p:cNvPr>
          <p:cNvSpPr/>
          <p:nvPr/>
        </p:nvSpPr>
        <p:spPr>
          <a:xfrm>
            <a:off x="1263907" y="3431220"/>
            <a:ext cx="2352596" cy="2327199"/>
          </a:xfrm>
          <a:prstGeom prst="roundRect">
            <a:avLst>
              <a:gd name="adj" fmla="val 7089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8" name="四角形: 角を丸くする 27">
            <a:extLst>
              <a:ext uri="{FF2B5EF4-FFF2-40B4-BE49-F238E27FC236}">
                <a16:creationId xmlns:a16="http://schemas.microsoft.com/office/drawing/2014/main" id="{DA452080-461F-E740-66D5-D8148492FB6E}"/>
              </a:ext>
            </a:extLst>
          </p:cNvPr>
          <p:cNvSpPr/>
          <p:nvPr/>
        </p:nvSpPr>
        <p:spPr>
          <a:xfrm>
            <a:off x="5509203" y="5887041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D23574E-B46A-A3D9-BA1F-755355FF0198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CC46528-61BA-2DDB-C87D-7F74241A246D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135</a:t>
            </a:r>
          </a:p>
        </p:txBody>
      </p:sp>
    </p:spTree>
    <p:extLst>
      <p:ext uri="{BB962C8B-B14F-4D97-AF65-F5344CB8AC3E}">
        <p14:creationId xmlns:p14="http://schemas.microsoft.com/office/powerpoint/2010/main" val="32501393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 descr="グラフィカル ユーザー インターフェイス, テキスト, アプリケーション, チャットまたはテキスト メッセージ&#10;&#10;自動的に生成された説明">
            <a:extLst>
              <a:ext uri="{FF2B5EF4-FFF2-40B4-BE49-F238E27FC236}">
                <a16:creationId xmlns:a16="http://schemas.microsoft.com/office/drawing/2014/main" id="{B2A583DE-666D-7363-3C04-CB64FFF29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4115" y="2394019"/>
            <a:ext cx="2452278" cy="4342057"/>
          </a:xfrm>
          <a:prstGeom prst="rect">
            <a:avLst/>
          </a:prstGeom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2962837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❼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3485787" y="1512998"/>
            <a:ext cx="3746286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「クレジットカードの登録が完了</a:t>
            </a:r>
            <a:endParaRPr lang="en-US" altLang="ja-JP" sz="1800" kern="1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しました」と表示されれば完了です</a:t>
            </a:r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C3C662B9-123D-37EF-8D02-80F3835951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【5】</a:t>
            </a:r>
            <a:r>
              <a:rPr lang="ja-JP" altLang="en-US" dirty="0"/>
              <a:t>クレジットカード情報の入力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75353C47-0F3B-2B1F-AE21-8DFEE53DB523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クレジットカード情報の登録を行う手順です</a:t>
            </a:r>
          </a:p>
        </p:txBody>
      </p:sp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88A5EA97-1572-12C6-26A2-5CB3760E4C83}"/>
              </a:ext>
            </a:extLst>
          </p:cNvPr>
          <p:cNvSpPr/>
          <p:nvPr/>
        </p:nvSpPr>
        <p:spPr>
          <a:xfrm>
            <a:off x="3388982" y="2511191"/>
            <a:ext cx="2291137" cy="397481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8659CA92-47BF-62D1-34CD-98571E7EE704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E789ABA-FB49-A29B-D222-8577609A61CA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136</a:t>
            </a:r>
          </a:p>
        </p:txBody>
      </p:sp>
    </p:spTree>
    <p:extLst>
      <p:ext uri="{BB962C8B-B14F-4D97-AF65-F5344CB8AC3E}">
        <p14:creationId xmlns:p14="http://schemas.microsoft.com/office/powerpoint/2010/main" val="2670207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>
            <a:extLst>
              <a:ext uri="{FF2B5EF4-FFF2-40B4-BE49-F238E27FC236}">
                <a16:creationId xmlns:a16="http://schemas.microsoft.com/office/drawing/2014/main" id="{630F870A-24CB-F9EF-DA69-F0D2AAB4E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819" y="2404293"/>
            <a:ext cx="2429000" cy="432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5B7E25-7B5A-001C-EB69-4A27B1F82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837" y="2403191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❶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042607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クロン施設コードをお持ちの場合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❷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7557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表示画面に</a:t>
            </a: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4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桁の	</a:t>
            </a: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｢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クロン施設コード</a:t>
            </a: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｣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を入力します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【6】</a:t>
            </a:r>
            <a:r>
              <a:rPr lang="ja-JP" altLang="en-US" dirty="0"/>
              <a:t>受診したい医療機関を検索［</a:t>
            </a:r>
            <a:r>
              <a:rPr lang="en-US" altLang="ja-JP" dirty="0"/>
              <a:t>1</a:t>
            </a:r>
            <a:r>
              <a:rPr lang="ja-JP" altLang="en-US" dirty="0"/>
              <a:t>］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クロン施設コードをお持ちの場合の手順です</a:t>
            </a: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04E94E44-4304-EB3A-4617-F9A9F51091D0}"/>
              </a:ext>
            </a:extLst>
          </p:cNvPr>
          <p:cNvSpPr/>
          <p:nvPr/>
        </p:nvSpPr>
        <p:spPr>
          <a:xfrm>
            <a:off x="1276495" y="3250194"/>
            <a:ext cx="1305787" cy="972772"/>
          </a:xfrm>
          <a:prstGeom prst="roundRect">
            <a:avLst>
              <a:gd name="adj" fmla="val 7972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9" name="四角形: 角を丸くする 18">
            <a:extLst>
              <a:ext uri="{FF2B5EF4-FFF2-40B4-BE49-F238E27FC236}">
                <a16:creationId xmlns:a16="http://schemas.microsoft.com/office/drawing/2014/main" id="{69A27E9E-2C66-CDDD-CFAB-1FED8E415A57}"/>
              </a:ext>
            </a:extLst>
          </p:cNvPr>
          <p:cNvSpPr/>
          <p:nvPr/>
        </p:nvSpPr>
        <p:spPr>
          <a:xfrm>
            <a:off x="5635244" y="4286337"/>
            <a:ext cx="1921958" cy="547937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3CF86DD7-E36F-71A6-F6B3-4DC6F8E4F9B6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E85FEE3-12AC-A1F4-50CD-A739520765B9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137</a:t>
            </a:r>
          </a:p>
        </p:txBody>
      </p:sp>
    </p:spTree>
    <p:extLst>
      <p:ext uri="{BB962C8B-B14F-4D97-AF65-F5344CB8AC3E}">
        <p14:creationId xmlns:p14="http://schemas.microsoft.com/office/powerpoint/2010/main" val="14862352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4D041D3F-1CBF-FC1B-7E81-2E9C70B230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8402" y="2406592"/>
            <a:ext cx="2449507" cy="4342057"/>
          </a:xfrm>
          <a:prstGeom prst="rect">
            <a:avLst/>
          </a:prstGeom>
        </p:spPr>
      </p:pic>
      <p:pic>
        <p:nvPicPr>
          <p:cNvPr id="3" name="図 2" descr="ダイアグラム&#10;&#10;自動的に生成された説明">
            <a:extLst>
              <a:ext uri="{FF2B5EF4-FFF2-40B4-BE49-F238E27FC236}">
                <a16:creationId xmlns:a16="http://schemas.microsoft.com/office/drawing/2014/main" id="{44AEF126-FBA7-A768-40BA-641BAD975E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3270" y="2395563"/>
            <a:ext cx="2452278" cy="4342057"/>
          </a:xfrm>
          <a:prstGeom prst="rect">
            <a:avLst/>
          </a:prstGeom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❸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6" y="1512998"/>
            <a:ext cx="2428786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医療機関を検索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❹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2756035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検索結果が表示されます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【6】</a:t>
            </a:r>
            <a:r>
              <a:rPr lang="ja-JP" altLang="en-US" dirty="0"/>
              <a:t>受診したい医療機関を検索［</a:t>
            </a:r>
            <a:r>
              <a:rPr lang="en-US" altLang="ja-JP" dirty="0"/>
              <a:t>1</a:t>
            </a:r>
            <a:r>
              <a:rPr lang="ja-JP" altLang="en-US" dirty="0"/>
              <a:t>］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クロン施設コードをお持ちの場合の手順です</a:t>
            </a:r>
          </a:p>
        </p:txBody>
      </p:sp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B3DB8645-AFFE-95E0-D645-210C93812A0D}"/>
              </a:ext>
            </a:extLst>
          </p:cNvPr>
          <p:cNvSpPr/>
          <p:nvPr/>
        </p:nvSpPr>
        <p:spPr>
          <a:xfrm>
            <a:off x="1313840" y="5709492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0" name="四角形: 角を丸くする 29">
            <a:extLst>
              <a:ext uri="{FF2B5EF4-FFF2-40B4-BE49-F238E27FC236}">
                <a16:creationId xmlns:a16="http://schemas.microsoft.com/office/drawing/2014/main" id="{149CD9E3-AE03-5E2C-B4CF-D9B9A3894779}"/>
              </a:ext>
            </a:extLst>
          </p:cNvPr>
          <p:cNvSpPr/>
          <p:nvPr/>
        </p:nvSpPr>
        <p:spPr>
          <a:xfrm>
            <a:off x="5496554" y="2990850"/>
            <a:ext cx="2291137" cy="67627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4E16836E-B13C-06DD-8B55-ADC13B6BB666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6D00B6-205F-B93A-6F0D-DEFCA2670EE8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138</a:t>
            </a:r>
          </a:p>
        </p:txBody>
      </p:sp>
    </p:spTree>
    <p:extLst>
      <p:ext uri="{BB962C8B-B14F-4D97-AF65-F5344CB8AC3E}">
        <p14:creationId xmlns:p14="http://schemas.microsoft.com/office/powerpoint/2010/main" val="40626165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D6E4EF39-79F5-A670-B8A1-7BEA7047C1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5631" y="2405188"/>
            <a:ext cx="2452278" cy="4342057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FBEA8ADB-CD27-C367-8493-959337AE5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895" y="2405188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❶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2609697" cy="11158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医療機関を探して予約する場合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を押します	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❷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2756035" cy="7557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赤枠の中から選択し医療機関を絞り込みます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【6】</a:t>
            </a:r>
            <a:r>
              <a:rPr lang="ja-JP" altLang="en-US" dirty="0"/>
              <a:t>受診したい医療機関を検索［</a:t>
            </a:r>
            <a:r>
              <a:rPr lang="en-US" altLang="ja-JP" dirty="0"/>
              <a:t>2</a:t>
            </a:r>
            <a:r>
              <a:rPr lang="ja-JP" altLang="en-US" dirty="0"/>
              <a:t>］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位置情報を使用して現在地の近くの医療機関を検索する方法です</a:t>
            </a:r>
          </a:p>
        </p:txBody>
      </p:sp>
      <p:sp>
        <p:nvSpPr>
          <p:cNvPr id="23" name="四角形: 角を丸くする 22">
            <a:extLst>
              <a:ext uri="{FF2B5EF4-FFF2-40B4-BE49-F238E27FC236}">
                <a16:creationId xmlns:a16="http://schemas.microsoft.com/office/drawing/2014/main" id="{2AE3D6E9-8F66-5D86-9C83-8E8F60E7451A}"/>
              </a:ext>
            </a:extLst>
          </p:cNvPr>
          <p:cNvSpPr/>
          <p:nvPr/>
        </p:nvSpPr>
        <p:spPr>
          <a:xfrm>
            <a:off x="2483428" y="3250194"/>
            <a:ext cx="1091046" cy="972772"/>
          </a:xfrm>
          <a:prstGeom prst="roundRect">
            <a:avLst>
              <a:gd name="adj" fmla="val 7972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5" name="四角形: 角を丸くする 24">
            <a:extLst>
              <a:ext uri="{FF2B5EF4-FFF2-40B4-BE49-F238E27FC236}">
                <a16:creationId xmlns:a16="http://schemas.microsoft.com/office/drawing/2014/main" id="{CAB14CAF-2DA1-5B2F-4D79-680B2D0E31C8}"/>
              </a:ext>
            </a:extLst>
          </p:cNvPr>
          <p:cNvSpPr/>
          <p:nvPr/>
        </p:nvSpPr>
        <p:spPr>
          <a:xfrm>
            <a:off x="5506201" y="3756407"/>
            <a:ext cx="2291137" cy="603839"/>
          </a:xfrm>
          <a:prstGeom prst="roundRect">
            <a:avLst>
              <a:gd name="adj" fmla="val 16300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4CE59925-EB25-6929-6D0F-C890B0056C8E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46F7FF6-BA34-BBD6-61AE-F921411506A1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139</a:t>
            </a:r>
          </a:p>
        </p:txBody>
      </p:sp>
    </p:spTree>
    <p:extLst>
      <p:ext uri="{BB962C8B-B14F-4D97-AF65-F5344CB8AC3E}">
        <p14:creationId xmlns:p14="http://schemas.microsoft.com/office/powerpoint/2010/main" val="18399702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, チャットまたはテキスト メッセージ&#10;&#10;自動的に生成された説明">
            <a:extLst>
              <a:ext uri="{FF2B5EF4-FFF2-40B4-BE49-F238E27FC236}">
                <a16:creationId xmlns:a16="http://schemas.microsoft.com/office/drawing/2014/main" id="{A8781A40-6335-A9FF-5C6D-AF5107E0C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5861" y="2394019"/>
            <a:ext cx="2452278" cy="4342057"/>
          </a:xfrm>
          <a:prstGeom prst="rect">
            <a:avLst/>
          </a:prstGeom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2962837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❸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3485787" y="1512998"/>
            <a:ext cx="3680743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結果が表示されます</a:t>
            </a:r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C3C662B9-123D-37EF-8D02-80F3835951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【6】</a:t>
            </a:r>
            <a:r>
              <a:rPr lang="ja-JP" altLang="en-US" dirty="0"/>
              <a:t>受診したい医療機関を検索［</a:t>
            </a:r>
            <a:r>
              <a:rPr lang="en-US" altLang="ja-JP" dirty="0"/>
              <a:t>2</a:t>
            </a:r>
            <a:r>
              <a:rPr lang="ja-JP" altLang="en-US" dirty="0"/>
              <a:t>］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75353C47-0F3B-2B1F-AE21-8DFEE53DB523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位置情報を使用して現在地の近くの医療機関を検索する方法です</a:t>
            </a:r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29D00225-D647-87C8-5C00-E730BA65DBF9}"/>
              </a:ext>
            </a:extLst>
          </p:cNvPr>
          <p:cNvSpPr/>
          <p:nvPr/>
        </p:nvSpPr>
        <p:spPr>
          <a:xfrm>
            <a:off x="3426431" y="3888772"/>
            <a:ext cx="2291137" cy="2406520"/>
          </a:xfrm>
          <a:prstGeom prst="roundRect">
            <a:avLst>
              <a:gd name="adj" fmla="val 1697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F1ACC5AF-F595-02A4-7D5B-4674C1584C63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6CFA882-6472-0CD6-AE1A-3EC865AF695C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140</a:t>
            </a:r>
          </a:p>
        </p:txBody>
      </p:sp>
    </p:spTree>
    <p:extLst>
      <p:ext uri="{BB962C8B-B14F-4D97-AF65-F5344CB8AC3E}">
        <p14:creationId xmlns:p14="http://schemas.microsoft.com/office/powerpoint/2010/main" val="24196423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7BD1C1B0-D0C0-4781-A3DD-2B5767AF56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5631" y="2405188"/>
            <a:ext cx="2452278" cy="43420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EDD44E-CAB5-647E-9958-DFEB71C43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895" y="2405188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四角形: 角を丸くする 18">
            <a:extLst>
              <a:ext uri="{FF2B5EF4-FFF2-40B4-BE49-F238E27FC236}">
                <a16:creationId xmlns:a16="http://schemas.microsoft.com/office/drawing/2014/main" id="{41AE5640-3BB1-4532-D0B5-F07E997400CB}"/>
              </a:ext>
            </a:extLst>
          </p:cNvPr>
          <p:cNvSpPr/>
          <p:nvPr/>
        </p:nvSpPr>
        <p:spPr>
          <a:xfrm>
            <a:off x="2504210" y="3250194"/>
            <a:ext cx="1049482" cy="972772"/>
          </a:xfrm>
          <a:prstGeom prst="roundRect">
            <a:avLst>
              <a:gd name="adj" fmla="val 7972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❶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042607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医療機関を探して予約する場合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を押します	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❷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7557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｢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診療科目・病院名をさがす</a:t>
            </a: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｣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を押します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【6】</a:t>
            </a:r>
            <a:r>
              <a:rPr lang="ja-JP" altLang="en-US" dirty="0"/>
              <a:t>受診したい医療機関を検索［</a:t>
            </a:r>
            <a:r>
              <a:rPr lang="en-US" altLang="ja-JP" dirty="0"/>
              <a:t>3</a:t>
            </a:r>
            <a:r>
              <a:rPr lang="ja-JP" altLang="en-US" dirty="0"/>
              <a:t>］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検索ワードから医療機関を検索する方法です</a:t>
            </a:r>
          </a:p>
        </p:txBody>
      </p:sp>
      <p:sp>
        <p:nvSpPr>
          <p:cNvPr id="25" name="四角形: 角を丸くする 24">
            <a:extLst>
              <a:ext uri="{FF2B5EF4-FFF2-40B4-BE49-F238E27FC236}">
                <a16:creationId xmlns:a16="http://schemas.microsoft.com/office/drawing/2014/main" id="{E8C0008E-6EC4-7B9A-7DD0-7560D92F0E6C}"/>
              </a:ext>
            </a:extLst>
          </p:cNvPr>
          <p:cNvSpPr/>
          <p:nvPr/>
        </p:nvSpPr>
        <p:spPr>
          <a:xfrm>
            <a:off x="5491985" y="2904219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C2BF7D52-C7D0-686D-26EF-66E9B7507BDD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A04B7E1-214B-3AF0-AEFC-6B03772AE91B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141</a:t>
            </a:r>
          </a:p>
        </p:txBody>
      </p:sp>
    </p:spTree>
    <p:extLst>
      <p:ext uri="{BB962C8B-B14F-4D97-AF65-F5344CB8AC3E}">
        <p14:creationId xmlns:p14="http://schemas.microsoft.com/office/powerpoint/2010/main" val="11740031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ーブル&#10;&#10;自動的に生成された説明">
            <a:extLst>
              <a:ext uri="{FF2B5EF4-FFF2-40B4-BE49-F238E27FC236}">
                <a16:creationId xmlns:a16="http://schemas.microsoft.com/office/drawing/2014/main" id="{69D38217-015E-5617-A397-F7A70873B1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023" y="2394019"/>
            <a:ext cx="2452278" cy="4342057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38287606-B166-6CD1-9A5A-5F2A67725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6652" y="2394018"/>
            <a:ext cx="2452278" cy="4342057"/>
          </a:xfrm>
          <a:prstGeom prst="rect">
            <a:avLst/>
          </a:prstGeom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❸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042607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検索ワードを入力します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❹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「検索」を押します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【6】</a:t>
            </a:r>
            <a:r>
              <a:rPr lang="ja-JP" altLang="en-US" dirty="0"/>
              <a:t>受診したい医療機関を検索［</a:t>
            </a:r>
            <a:r>
              <a:rPr lang="en-US" altLang="ja-JP" dirty="0"/>
              <a:t>3</a:t>
            </a:r>
            <a:r>
              <a:rPr lang="ja-JP" altLang="en-US" dirty="0"/>
              <a:t>］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検索ワードから医療機関を検索する方法です</a:t>
            </a:r>
          </a:p>
        </p:txBody>
      </p:sp>
      <p:sp>
        <p:nvSpPr>
          <p:cNvPr id="23" name="四角形: 角を丸くする 22">
            <a:extLst>
              <a:ext uri="{FF2B5EF4-FFF2-40B4-BE49-F238E27FC236}">
                <a16:creationId xmlns:a16="http://schemas.microsoft.com/office/drawing/2014/main" id="{8E3899DE-32BF-5C0C-FD4A-DD49DB45A9F7}"/>
              </a:ext>
            </a:extLst>
          </p:cNvPr>
          <p:cNvSpPr/>
          <p:nvPr/>
        </p:nvSpPr>
        <p:spPr>
          <a:xfrm>
            <a:off x="1570951" y="2550074"/>
            <a:ext cx="204521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4" name="四角形: 角を丸くする 23">
            <a:extLst>
              <a:ext uri="{FF2B5EF4-FFF2-40B4-BE49-F238E27FC236}">
                <a16:creationId xmlns:a16="http://schemas.microsoft.com/office/drawing/2014/main" id="{3600839F-D899-E282-AAD3-1E6966E7F53D}"/>
              </a:ext>
            </a:extLst>
          </p:cNvPr>
          <p:cNvSpPr/>
          <p:nvPr/>
        </p:nvSpPr>
        <p:spPr>
          <a:xfrm>
            <a:off x="7300649" y="5972081"/>
            <a:ext cx="601328" cy="785612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BCE9DD96-E5DB-9E8A-2D8F-04E293F26555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A21BF4E-757C-CED9-1EA3-A4D0BD0A4E7B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142</a:t>
            </a:r>
          </a:p>
        </p:txBody>
      </p:sp>
    </p:spTree>
    <p:extLst>
      <p:ext uri="{BB962C8B-B14F-4D97-AF65-F5344CB8AC3E}">
        <p14:creationId xmlns:p14="http://schemas.microsoft.com/office/powerpoint/2010/main" val="21646435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, チャットまたはテキスト メッセージ&#10;&#10;自動的に生成された説明">
            <a:extLst>
              <a:ext uri="{FF2B5EF4-FFF2-40B4-BE49-F238E27FC236}">
                <a16:creationId xmlns:a16="http://schemas.microsoft.com/office/drawing/2014/main" id="{06C1CCAB-B2AB-3290-DE34-5586D130A1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246" y="2389935"/>
            <a:ext cx="2449507" cy="4342057"/>
          </a:xfrm>
          <a:prstGeom prst="rect">
            <a:avLst/>
          </a:prstGeom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2962837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❺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3485787" y="1512998"/>
            <a:ext cx="3680743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検索結果が表示されます</a:t>
            </a:r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C3C662B9-123D-37EF-8D02-80F3835951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【6】</a:t>
            </a:r>
            <a:r>
              <a:rPr lang="ja-JP" altLang="en-US" dirty="0"/>
              <a:t>受診したい医療機関を検索［</a:t>
            </a:r>
            <a:r>
              <a:rPr lang="en-US" altLang="ja-JP" dirty="0"/>
              <a:t>3</a:t>
            </a:r>
            <a:r>
              <a:rPr lang="ja-JP" altLang="en-US" dirty="0"/>
              <a:t>］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75353C47-0F3B-2B1F-AE21-8DFEE53DB523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検索ワードから医療機関を検索する方法です</a:t>
            </a:r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E9D23465-BE5E-A215-2416-CEEB8F0602E5}"/>
              </a:ext>
            </a:extLst>
          </p:cNvPr>
          <p:cNvSpPr/>
          <p:nvPr/>
        </p:nvSpPr>
        <p:spPr>
          <a:xfrm>
            <a:off x="3392464" y="3868084"/>
            <a:ext cx="2369120" cy="879762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F8F6235F-F43C-D15E-1B9C-273E9F4EC8E6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74A591E-228D-FBCF-C7AE-10131780223F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143</a:t>
            </a:r>
          </a:p>
        </p:txBody>
      </p:sp>
    </p:spTree>
    <p:extLst>
      <p:ext uri="{BB962C8B-B14F-4D97-AF65-F5344CB8AC3E}">
        <p14:creationId xmlns:p14="http://schemas.microsoft.com/office/powerpoint/2010/main" val="2338608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554" imgH="551" progId="TCLayout.ActiveDocument.1">
                  <p:embed/>
                </p:oleObj>
              </mc:Choice>
              <mc:Fallback>
                <p:oleObj name="think-cell スライド" r:id="rId4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042607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Play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ストア　　　 を押します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7557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「アプリやゲームを検索」を</a:t>
            </a:r>
          </a:p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押します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41E44AD2-7A4A-9B73-DA42-452A4D657B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7933" y="2330028"/>
            <a:ext cx="1993846" cy="43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92AEA280-EB17-7090-5AB6-32CE2A90F4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9792" y="2330028"/>
            <a:ext cx="1993847" cy="43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DADAF43D-1F68-D792-27EE-7F100927F407}"/>
              </a:ext>
            </a:extLst>
          </p:cNvPr>
          <p:cNvSpPr/>
          <p:nvPr/>
        </p:nvSpPr>
        <p:spPr>
          <a:xfrm>
            <a:off x="2471350" y="5272862"/>
            <a:ext cx="362310" cy="360000"/>
          </a:xfrm>
          <a:prstGeom prst="roundRect">
            <a:avLst>
              <a:gd name="adj" fmla="val 10479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CFE6CA80-E16A-9F41-6AA2-334CDAF451F8}"/>
              </a:ext>
            </a:extLst>
          </p:cNvPr>
          <p:cNvSpPr/>
          <p:nvPr/>
        </p:nvSpPr>
        <p:spPr>
          <a:xfrm>
            <a:off x="5724143" y="2459801"/>
            <a:ext cx="1584026" cy="360000"/>
          </a:xfrm>
          <a:prstGeom prst="roundRect">
            <a:avLst>
              <a:gd name="adj" fmla="val 10479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9" name="タイトル 1">
            <a:extLst>
              <a:ext uri="{FF2B5EF4-FFF2-40B4-BE49-F238E27FC236}">
                <a16:creationId xmlns:a16="http://schemas.microsoft.com/office/drawing/2014/main" id="{192316EC-EF72-555C-9E61-9EA27343B137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pic>
        <p:nvPicPr>
          <p:cNvPr id="20" name="図 19" descr="グラフィカル ユーザー インターフェイス, アプリケーション&#10;&#10;説明は自動で生成されたものです">
            <a:extLst>
              <a:ext uri="{FF2B5EF4-FFF2-40B4-BE49-F238E27FC236}">
                <a16:creationId xmlns:a16="http://schemas.microsoft.com/office/drawing/2014/main" id="{DADA6025-865B-82B8-4B65-B33756B02E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06612" y="1471099"/>
            <a:ext cx="535937" cy="535937"/>
          </a:xfrm>
          <a:custGeom>
            <a:avLst/>
            <a:gdLst>
              <a:gd name="connsiteX0" fmla="*/ 257175 w 514350"/>
              <a:gd name="connsiteY0" fmla="*/ 0 h 514350"/>
              <a:gd name="connsiteX1" fmla="*/ 514350 w 514350"/>
              <a:gd name="connsiteY1" fmla="*/ 257175 h 514350"/>
              <a:gd name="connsiteX2" fmla="*/ 257175 w 514350"/>
              <a:gd name="connsiteY2" fmla="*/ 514350 h 514350"/>
              <a:gd name="connsiteX3" fmla="*/ 0 w 514350"/>
              <a:gd name="connsiteY3" fmla="*/ 257175 h 514350"/>
              <a:gd name="connsiteX4" fmla="*/ 257175 w 514350"/>
              <a:gd name="connsiteY4" fmla="*/ 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4350" h="514350">
                <a:moveTo>
                  <a:pt x="257175" y="0"/>
                </a:moveTo>
                <a:cubicBezTo>
                  <a:pt x="399209" y="0"/>
                  <a:pt x="514350" y="115141"/>
                  <a:pt x="514350" y="257175"/>
                </a:cubicBezTo>
                <a:cubicBezTo>
                  <a:pt x="514350" y="399209"/>
                  <a:pt x="399209" y="514350"/>
                  <a:pt x="257175" y="514350"/>
                </a:cubicBezTo>
                <a:cubicBezTo>
                  <a:pt x="115141" y="514350"/>
                  <a:pt x="0" y="399209"/>
                  <a:pt x="0" y="257175"/>
                </a:cubicBezTo>
                <a:cubicBezTo>
                  <a:pt x="0" y="115141"/>
                  <a:pt x="115141" y="0"/>
                  <a:pt x="257175" y="0"/>
                </a:cubicBezTo>
                <a:close/>
              </a:path>
            </a:pathLst>
          </a:custGeom>
          <a:ln>
            <a:noFill/>
          </a:ln>
          <a:effectLst/>
        </p:spPr>
      </p:pic>
      <p:sp>
        <p:nvSpPr>
          <p:cNvPr id="5" name="サブタイトル 2">
            <a:extLst>
              <a:ext uri="{FF2B5EF4-FFF2-40B4-BE49-F238E27FC236}">
                <a16:creationId xmlns:a16="http://schemas.microsoft.com/office/drawing/2014/main" id="{15437EF0-FEE6-7240-5A90-8CEC25EBDE95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2200" dirty="0" err="1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curon</a:t>
            </a: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をインストールしましょう</a:t>
            </a:r>
          </a:p>
        </p:txBody>
      </p:sp>
      <p:sp>
        <p:nvSpPr>
          <p:cNvPr id="23" name="タイトル 1">
            <a:extLst>
              <a:ext uri="{FF2B5EF4-FFF2-40B4-BE49-F238E27FC236}">
                <a16:creationId xmlns:a16="http://schemas.microsoft.com/office/drawing/2014/main" id="{A5A8C5B9-6C3D-CE4C-6E98-FB1BF90E05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7059"/>
            <a:ext cx="4297971" cy="480003"/>
          </a:xfr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4472C4"/>
                </a:solidFill>
              </a:rPr>
              <a:t>【2】curon</a:t>
            </a:r>
            <a:r>
              <a:rPr lang="ja-JP" altLang="en-US" dirty="0">
                <a:solidFill>
                  <a:srgbClr val="4472C4"/>
                </a:solidFill>
              </a:rPr>
              <a:t>のインストール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610CAB1-8968-7265-F8DF-AFC395A5C3E6}"/>
              </a:ext>
            </a:extLst>
          </p:cNvPr>
          <p:cNvSpPr txBox="1"/>
          <p:nvPr/>
        </p:nvSpPr>
        <p:spPr>
          <a:xfrm>
            <a:off x="7856621" y="912411"/>
            <a:ext cx="1286899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Android</a:t>
            </a:r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の場合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742BFC4-932E-B25E-EB70-1266AAABEA95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❶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A45ECF9-95F1-AA42-51FA-F46E394C93F1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❷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755FA31-707B-D73B-37D8-4FED52B77975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117</a:t>
            </a:r>
          </a:p>
        </p:txBody>
      </p:sp>
    </p:spTree>
    <p:extLst>
      <p:ext uri="{BB962C8B-B14F-4D97-AF65-F5344CB8AC3E}">
        <p14:creationId xmlns:p14="http://schemas.microsoft.com/office/powerpoint/2010/main" val="27079206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C281DDA0-9474-20DB-7CF5-69B244B352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1098" y="2384535"/>
            <a:ext cx="2452278" cy="4342057"/>
          </a:xfrm>
          <a:prstGeom prst="rect">
            <a:avLst/>
          </a:prstGeom>
        </p:spPr>
      </p:pic>
      <p:pic>
        <p:nvPicPr>
          <p:cNvPr id="19" name="図 18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367E9554-D66A-5777-E90B-D9CB60A1BD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8366" y="2384535"/>
            <a:ext cx="2449507" cy="4342057"/>
          </a:xfrm>
          <a:prstGeom prst="rect">
            <a:avLst/>
          </a:prstGeom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❶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2540133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受診したい医療機関を</a:t>
            </a:r>
            <a:r>
              <a:rPr lang="ja-JP" altLang="en-US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選択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❷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362270" cy="7557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｢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初診</a:t>
            </a: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｣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と記載のあるメニューを選択します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【7】</a:t>
            </a:r>
            <a:r>
              <a:rPr lang="ja-JP" altLang="en-US" dirty="0"/>
              <a:t>オンライン診療の予約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診療メニューを選択します</a:t>
            </a:r>
          </a:p>
        </p:txBody>
      </p:sp>
      <p:sp>
        <p:nvSpPr>
          <p:cNvPr id="25" name="四角形: 角を丸くする 24">
            <a:extLst>
              <a:ext uri="{FF2B5EF4-FFF2-40B4-BE49-F238E27FC236}">
                <a16:creationId xmlns:a16="http://schemas.microsoft.com/office/drawing/2014/main" id="{843653B7-C94C-AAA8-2745-CBC5325564AD}"/>
              </a:ext>
            </a:extLst>
          </p:cNvPr>
          <p:cNvSpPr/>
          <p:nvPr/>
        </p:nvSpPr>
        <p:spPr>
          <a:xfrm>
            <a:off x="5507550" y="6024530"/>
            <a:ext cx="2291137" cy="612734"/>
          </a:xfrm>
          <a:prstGeom prst="roundRect">
            <a:avLst>
              <a:gd name="adj" fmla="val 17071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AEE3EB63-3983-EF54-9267-239D550C2EA8}"/>
              </a:ext>
            </a:extLst>
          </p:cNvPr>
          <p:cNvSpPr/>
          <p:nvPr/>
        </p:nvSpPr>
        <p:spPr>
          <a:xfrm>
            <a:off x="1311668" y="4566155"/>
            <a:ext cx="2291137" cy="656898"/>
          </a:xfrm>
          <a:prstGeom prst="roundRect">
            <a:avLst>
              <a:gd name="adj" fmla="val 17071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A0BD4E97-AEBF-861F-E643-45C6E70DFEEB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5830041-4ED0-5BBA-F729-427D116D6B28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144</a:t>
            </a:r>
          </a:p>
        </p:txBody>
      </p:sp>
    </p:spTree>
    <p:extLst>
      <p:ext uri="{BB962C8B-B14F-4D97-AF65-F5344CB8AC3E}">
        <p14:creationId xmlns:p14="http://schemas.microsoft.com/office/powerpoint/2010/main" val="19777454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CB287406-9A1B-0183-811D-968B9C3745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4115" y="2409267"/>
            <a:ext cx="2452278" cy="4344828"/>
          </a:xfrm>
          <a:prstGeom prst="rect">
            <a:avLst/>
          </a:prstGeom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2962837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❸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3485787" y="1512998"/>
            <a:ext cx="2620357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予約可能日時を見る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を押します</a:t>
            </a: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E08FB0C-0DA9-4AC5-3784-2BBEA7E0F42F}"/>
              </a:ext>
            </a:extLst>
          </p:cNvPr>
          <p:cNvSpPr/>
          <p:nvPr/>
        </p:nvSpPr>
        <p:spPr>
          <a:xfrm>
            <a:off x="3414685" y="6087615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86D051A-DB62-2927-CFD4-B9D6FFF049BC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42F54219-C964-BDA1-526A-2521C6E461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【7】</a:t>
            </a:r>
            <a:r>
              <a:rPr lang="ja-JP" altLang="en-US" dirty="0"/>
              <a:t>オンライン診療の予約</a:t>
            </a:r>
          </a:p>
        </p:txBody>
      </p:sp>
      <p:sp>
        <p:nvSpPr>
          <p:cNvPr id="7" name="サブタイトル 2">
            <a:extLst>
              <a:ext uri="{FF2B5EF4-FFF2-40B4-BE49-F238E27FC236}">
                <a16:creationId xmlns:a16="http://schemas.microsoft.com/office/drawing/2014/main" id="{9CADAB16-BC6E-0C4A-BD65-560643E502CE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診療メニューを選択します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008F5D3-8D83-291C-7A0C-6D1967B2744B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145</a:t>
            </a:r>
          </a:p>
        </p:txBody>
      </p:sp>
    </p:spTree>
    <p:extLst>
      <p:ext uri="{BB962C8B-B14F-4D97-AF65-F5344CB8AC3E}">
        <p14:creationId xmlns:p14="http://schemas.microsoft.com/office/powerpoint/2010/main" val="24934550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>
            <a:extLst>
              <a:ext uri="{FF2B5EF4-FFF2-40B4-BE49-F238E27FC236}">
                <a16:creationId xmlns:a16="http://schemas.microsoft.com/office/drawing/2014/main" id="{E58C5362-6375-B2D3-CD3F-9A55AABE3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820" y="2406592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4A7A31-1544-C257-B0F2-3E6B3EFA1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445" y="2406592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❹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042607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予約希望日を選択します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❺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希望の時間を選択します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0072FB61-3B31-BF72-83AA-AEEC29A3A996}"/>
              </a:ext>
            </a:extLst>
          </p:cNvPr>
          <p:cNvSpPr/>
          <p:nvPr/>
        </p:nvSpPr>
        <p:spPr>
          <a:xfrm>
            <a:off x="5497269" y="5550707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1259D33D-B0EB-1006-5333-423F1B7FF656}"/>
              </a:ext>
            </a:extLst>
          </p:cNvPr>
          <p:cNvSpPr/>
          <p:nvPr/>
        </p:nvSpPr>
        <p:spPr>
          <a:xfrm>
            <a:off x="1951931" y="3531343"/>
            <a:ext cx="376400" cy="422963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E8CDE92-A3D8-1842-984B-95D3C94E2379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0191F16D-C9E4-E6DA-689D-D48290140795}"/>
              </a:ext>
            </a:extLst>
          </p:cNvPr>
          <p:cNvSpPr txBox="1">
            <a:spLocks/>
          </p:cNvSpPr>
          <p:nvPr/>
        </p:nvSpPr>
        <p:spPr>
          <a:xfrm>
            <a:off x="1392691" y="220736"/>
            <a:ext cx="7576708" cy="48632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en-US" altLang="ja-JP" dirty="0"/>
              <a:t>【7】</a:t>
            </a:r>
            <a:r>
              <a:rPr lang="ja-JP" altLang="en-US" dirty="0"/>
              <a:t>オンライン診療の予約</a:t>
            </a:r>
          </a:p>
        </p:txBody>
      </p:sp>
      <p:sp>
        <p:nvSpPr>
          <p:cNvPr id="5" name="サブタイトル 2">
            <a:extLst>
              <a:ext uri="{FF2B5EF4-FFF2-40B4-BE49-F238E27FC236}">
                <a16:creationId xmlns:a16="http://schemas.microsoft.com/office/drawing/2014/main" id="{76CEBFE4-4604-DC59-7807-B7223B90F935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予約日時を選択します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BF78FA-F9CE-C04C-BDA1-3C11C9F24E06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146</a:t>
            </a:r>
          </a:p>
        </p:txBody>
      </p:sp>
    </p:spTree>
    <p:extLst>
      <p:ext uri="{BB962C8B-B14F-4D97-AF65-F5344CB8AC3E}">
        <p14:creationId xmlns:p14="http://schemas.microsoft.com/office/powerpoint/2010/main" val="41095350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1D1AE4B0-346D-83F4-AFBF-DEEAB6003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607" y="2411992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2962837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❻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3485787" y="1512998"/>
            <a:ext cx="3680743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決定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を押します</a:t>
            </a: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27B6A9C5-0D8C-36D2-BA3A-9E7CDF151E3D}"/>
              </a:ext>
            </a:extLst>
          </p:cNvPr>
          <p:cNvSpPr/>
          <p:nvPr/>
        </p:nvSpPr>
        <p:spPr>
          <a:xfrm>
            <a:off x="3427633" y="6079526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7AEBA51E-B680-25F3-6136-B826CCDE820F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FD334D34-7E6D-F6D4-BA61-019F045FBDDC}"/>
              </a:ext>
            </a:extLst>
          </p:cNvPr>
          <p:cNvSpPr txBox="1">
            <a:spLocks/>
          </p:cNvSpPr>
          <p:nvPr/>
        </p:nvSpPr>
        <p:spPr>
          <a:xfrm>
            <a:off x="1392691" y="220736"/>
            <a:ext cx="7576708" cy="48632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en-US" altLang="ja-JP" dirty="0"/>
              <a:t>【7】</a:t>
            </a:r>
            <a:r>
              <a:rPr lang="ja-JP" altLang="en-US" dirty="0"/>
              <a:t>オンライン診療の予約</a:t>
            </a:r>
          </a:p>
        </p:txBody>
      </p:sp>
      <p:sp>
        <p:nvSpPr>
          <p:cNvPr id="7" name="サブタイトル 2">
            <a:extLst>
              <a:ext uri="{FF2B5EF4-FFF2-40B4-BE49-F238E27FC236}">
                <a16:creationId xmlns:a16="http://schemas.microsoft.com/office/drawing/2014/main" id="{39EB291F-28B9-87ED-962B-AE8017FB25E4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予約日時を選択します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643EB54-7515-BB15-9529-073841F92042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147</a:t>
            </a:r>
          </a:p>
        </p:txBody>
      </p:sp>
    </p:spTree>
    <p:extLst>
      <p:ext uri="{BB962C8B-B14F-4D97-AF65-F5344CB8AC3E}">
        <p14:creationId xmlns:p14="http://schemas.microsoft.com/office/powerpoint/2010/main" val="25164490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6AF0E42D-FCAC-56FF-5A1B-01805B4004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1290" y="2406592"/>
            <a:ext cx="2450804" cy="4346825"/>
          </a:xfrm>
          <a:prstGeom prst="rect">
            <a:avLst/>
          </a:prstGeom>
        </p:spPr>
      </p:pic>
      <p:pic>
        <p:nvPicPr>
          <p:cNvPr id="16" name="図 15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9744EE85-0DB4-C54E-F6B1-41427BFAEC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0848" y="2406592"/>
            <a:ext cx="2452278" cy="4344828"/>
          </a:xfrm>
          <a:prstGeom prst="rect">
            <a:avLst/>
          </a:prstGeom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❼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125797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受診される方を選択し、</a:t>
            </a:r>
            <a:endParaRPr lang="en-US" altLang="ja-JP" sz="1800" kern="1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「選択して次へ」を押します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❽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7557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下から上にスクロールし、</a:t>
            </a:r>
            <a:endParaRPr lang="en-US" altLang="ja-JP" sz="18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同意書の内容を確認します</a:t>
            </a: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04E94E44-4304-EB3A-4617-F9A9F51091D0}"/>
              </a:ext>
            </a:extLst>
          </p:cNvPr>
          <p:cNvSpPr/>
          <p:nvPr/>
        </p:nvSpPr>
        <p:spPr>
          <a:xfrm>
            <a:off x="5489404" y="4638391"/>
            <a:ext cx="2302045" cy="1495616"/>
          </a:xfrm>
          <a:prstGeom prst="roundRect">
            <a:avLst>
              <a:gd name="adj" fmla="val 7972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168FD0AF-AED4-AC3D-AE9E-0350D5101BCA}"/>
              </a:ext>
            </a:extLst>
          </p:cNvPr>
          <p:cNvSpPr/>
          <p:nvPr/>
        </p:nvSpPr>
        <p:spPr>
          <a:xfrm>
            <a:off x="1296294" y="3295650"/>
            <a:ext cx="2291137" cy="546253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4" name="上矢印 24">
            <a:extLst>
              <a:ext uri="{FF2B5EF4-FFF2-40B4-BE49-F238E27FC236}">
                <a16:creationId xmlns:a16="http://schemas.microsoft.com/office/drawing/2014/main" id="{A694BE74-4570-65C8-9C49-3E5888F5C0D3}"/>
              </a:ext>
            </a:extLst>
          </p:cNvPr>
          <p:cNvSpPr/>
          <p:nvPr/>
        </p:nvSpPr>
        <p:spPr>
          <a:xfrm>
            <a:off x="6324475" y="3429000"/>
            <a:ext cx="631902" cy="1811843"/>
          </a:xfrm>
          <a:prstGeom prst="upArrow">
            <a:avLst/>
          </a:prstGeom>
          <a:solidFill>
            <a:srgbClr val="FFFFFF">
              <a:alpha val="69804"/>
            </a:srgbClr>
          </a:solidFill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9D2DEDC9-FAA6-9D83-0088-B40468CDFF56}"/>
              </a:ext>
            </a:extLst>
          </p:cNvPr>
          <p:cNvSpPr/>
          <p:nvPr/>
        </p:nvSpPr>
        <p:spPr>
          <a:xfrm>
            <a:off x="1303079" y="6179765"/>
            <a:ext cx="2291137" cy="546253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85556C43-12C4-2BD6-03F0-9428FCF5765D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63288DCA-041E-48CA-741C-47427B948200}"/>
              </a:ext>
            </a:extLst>
          </p:cNvPr>
          <p:cNvSpPr txBox="1">
            <a:spLocks/>
          </p:cNvSpPr>
          <p:nvPr/>
        </p:nvSpPr>
        <p:spPr>
          <a:xfrm>
            <a:off x="1392691" y="220736"/>
            <a:ext cx="7576708" cy="48632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en-US" altLang="ja-JP" dirty="0"/>
              <a:t>【7】</a:t>
            </a:r>
            <a:r>
              <a:rPr lang="ja-JP" altLang="en-US" dirty="0"/>
              <a:t>オンライン診療の予約</a:t>
            </a:r>
          </a:p>
        </p:txBody>
      </p:sp>
      <p:sp>
        <p:nvSpPr>
          <p:cNvPr id="6" name="サブタイトル 2">
            <a:extLst>
              <a:ext uri="{FF2B5EF4-FFF2-40B4-BE49-F238E27FC236}">
                <a16:creationId xmlns:a16="http://schemas.microsoft.com/office/drawing/2014/main" id="{F4EAE40E-E16B-98DE-0EC0-F6C77BE83114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同意書を確認します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0799A96-2291-EB62-8F74-B74A0946BC6D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148</a:t>
            </a:r>
          </a:p>
        </p:txBody>
      </p:sp>
    </p:spTree>
    <p:extLst>
      <p:ext uri="{BB962C8B-B14F-4D97-AF65-F5344CB8AC3E}">
        <p14:creationId xmlns:p14="http://schemas.microsoft.com/office/powerpoint/2010/main" val="4641766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8616E135-0C56-E782-22E4-DC26834062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8082" y="2408104"/>
            <a:ext cx="2456901" cy="4346825"/>
          </a:xfrm>
          <a:prstGeom prst="rect">
            <a:avLst/>
          </a:prstGeom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2962837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❾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3485787" y="1512998"/>
            <a:ext cx="3680743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同意して次へ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を押します</a:t>
            </a: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27B6A9C5-0D8C-36D2-BA3A-9E7CDF151E3D}"/>
              </a:ext>
            </a:extLst>
          </p:cNvPr>
          <p:cNvSpPr/>
          <p:nvPr/>
        </p:nvSpPr>
        <p:spPr>
          <a:xfrm>
            <a:off x="3427633" y="6079526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8164720A-9097-8172-E19C-3FB2CA5CB095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BB6D5D39-71C8-E628-8806-2445EA1AEFBC}"/>
              </a:ext>
            </a:extLst>
          </p:cNvPr>
          <p:cNvSpPr txBox="1">
            <a:spLocks/>
          </p:cNvSpPr>
          <p:nvPr/>
        </p:nvSpPr>
        <p:spPr>
          <a:xfrm>
            <a:off x="1392691" y="220736"/>
            <a:ext cx="7576708" cy="48632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en-US" altLang="ja-JP" dirty="0"/>
              <a:t>【7】</a:t>
            </a:r>
            <a:r>
              <a:rPr lang="ja-JP" altLang="en-US" dirty="0"/>
              <a:t>オンライン診療の予約</a:t>
            </a:r>
          </a:p>
        </p:txBody>
      </p:sp>
      <p:sp>
        <p:nvSpPr>
          <p:cNvPr id="6" name="サブタイトル 2">
            <a:extLst>
              <a:ext uri="{FF2B5EF4-FFF2-40B4-BE49-F238E27FC236}">
                <a16:creationId xmlns:a16="http://schemas.microsoft.com/office/drawing/2014/main" id="{5E58E977-23AF-DA6C-0964-2D58378D944A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同意書を確認します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E5084D1-C88A-1BDE-82BB-AC7FF457E5CD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149</a:t>
            </a:r>
          </a:p>
        </p:txBody>
      </p:sp>
    </p:spTree>
    <p:extLst>
      <p:ext uri="{BB962C8B-B14F-4D97-AF65-F5344CB8AC3E}">
        <p14:creationId xmlns:p14="http://schemas.microsoft.com/office/powerpoint/2010/main" val="29158339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70C2BDF8-A95A-D6FC-0A8B-6324C0558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81" y="2397108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404349C7-626C-45E0-05BE-CD7C516E9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650" y="2397108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❿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6" y="1512998"/>
            <a:ext cx="2938420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受診理由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に受診の理由や症状などを入力します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⓫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｢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登録して次へ</a:t>
            </a: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｣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を押します</a:t>
            </a: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04E94E44-4304-EB3A-4617-F9A9F51091D0}"/>
              </a:ext>
            </a:extLst>
          </p:cNvPr>
          <p:cNvSpPr/>
          <p:nvPr/>
        </p:nvSpPr>
        <p:spPr>
          <a:xfrm>
            <a:off x="1297444" y="4026110"/>
            <a:ext cx="2283955" cy="1451928"/>
          </a:xfrm>
          <a:prstGeom prst="roundRect">
            <a:avLst>
              <a:gd name="adj" fmla="val 7972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0072FB61-3B31-BF72-83AA-AEEC29A3A996}"/>
              </a:ext>
            </a:extLst>
          </p:cNvPr>
          <p:cNvSpPr/>
          <p:nvPr/>
        </p:nvSpPr>
        <p:spPr>
          <a:xfrm>
            <a:off x="5499474" y="5580819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339F3B80-180B-A24C-5730-F7CE97722141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744655F7-DF5F-83FD-F0FB-29638420B085}"/>
              </a:ext>
            </a:extLst>
          </p:cNvPr>
          <p:cNvSpPr txBox="1">
            <a:spLocks/>
          </p:cNvSpPr>
          <p:nvPr/>
        </p:nvSpPr>
        <p:spPr>
          <a:xfrm>
            <a:off x="1392691" y="220736"/>
            <a:ext cx="7576708" cy="48632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en-US" altLang="ja-JP" dirty="0"/>
              <a:t>【7】</a:t>
            </a:r>
            <a:r>
              <a:rPr lang="ja-JP" altLang="en-US" dirty="0"/>
              <a:t>オンライン診療の予約</a:t>
            </a:r>
          </a:p>
        </p:txBody>
      </p:sp>
      <p:sp>
        <p:nvSpPr>
          <p:cNvPr id="6" name="サブタイトル 2">
            <a:extLst>
              <a:ext uri="{FF2B5EF4-FFF2-40B4-BE49-F238E27FC236}">
                <a16:creationId xmlns:a16="http://schemas.microsoft.com/office/drawing/2014/main" id="{19FEBEA7-D89A-F8A5-9AA9-A7A13DBD4BB9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受診理由を入力します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FC8F572-6C43-04E8-1F80-472FF42F122A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150</a:t>
            </a:r>
          </a:p>
        </p:txBody>
      </p:sp>
    </p:spTree>
    <p:extLst>
      <p:ext uri="{BB962C8B-B14F-4D97-AF65-F5344CB8AC3E}">
        <p14:creationId xmlns:p14="http://schemas.microsoft.com/office/powerpoint/2010/main" val="41896574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>
            <a:extLst>
              <a:ext uri="{FF2B5EF4-FFF2-40B4-BE49-F238E27FC236}">
                <a16:creationId xmlns:a16="http://schemas.microsoft.com/office/drawing/2014/main" id="{3C54F133-FA41-6423-A427-7CB66C90E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2725" y="2389251"/>
            <a:ext cx="2450804" cy="4340728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D14DF17D-E7DA-3E8C-789A-6F5DD503F7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0507" y="2389251"/>
            <a:ext cx="2450804" cy="4346825"/>
          </a:xfrm>
          <a:prstGeom prst="rect">
            <a:avLst/>
          </a:prstGeom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⓬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2352043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受信者基本情報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を確認します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⓭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｢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登録して次へ</a:t>
            </a: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｣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を押します</a:t>
            </a: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04E94E44-4304-EB3A-4617-F9A9F51091D0}"/>
              </a:ext>
            </a:extLst>
          </p:cNvPr>
          <p:cNvSpPr/>
          <p:nvPr/>
        </p:nvSpPr>
        <p:spPr>
          <a:xfrm>
            <a:off x="1259815" y="3592214"/>
            <a:ext cx="1921958" cy="3143862"/>
          </a:xfrm>
          <a:prstGeom prst="roundRect">
            <a:avLst>
              <a:gd name="adj" fmla="val 7972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0072FB61-3B31-BF72-83AA-AEEC29A3A996}"/>
              </a:ext>
            </a:extLst>
          </p:cNvPr>
          <p:cNvSpPr/>
          <p:nvPr/>
        </p:nvSpPr>
        <p:spPr>
          <a:xfrm>
            <a:off x="5502558" y="6136281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43457A71-0809-00E0-29EA-08033EEDED4B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B4C74074-27FB-3393-E4AE-FDCC6823A87F}"/>
              </a:ext>
            </a:extLst>
          </p:cNvPr>
          <p:cNvSpPr txBox="1">
            <a:spLocks/>
          </p:cNvSpPr>
          <p:nvPr/>
        </p:nvSpPr>
        <p:spPr>
          <a:xfrm>
            <a:off x="1392691" y="220736"/>
            <a:ext cx="7576708" cy="48632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en-US" altLang="ja-JP" dirty="0"/>
              <a:t>【7】</a:t>
            </a:r>
            <a:r>
              <a:rPr lang="ja-JP" altLang="en-US" dirty="0"/>
              <a:t>オンライン診療の予約</a:t>
            </a:r>
          </a:p>
        </p:txBody>
      </p:sp>
      <p:sp>
        <p:nvSpPr>
          <p:cNvPr id="10" name="サブタイトル 2">
            <a:extLst>
              <a:ext uri="{FF2B5EF4-FFF2-40B4-BE49-F238E27FC236}">
                <a16:creationId xmlns:a16="http://schemas.microsoft.com/office/drawing/2014/main" id="{0447B184-31AB-22EC-D5AE-1386A73AC020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受診理由を入力します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89D3F46-A93E-0AD8-663D-A751846AD1C7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151</a:t>
            </a:r>
          </a:p>
        </p:txBody>
      </p:sp>
    </p:spTree>
    <p:extLst>
      <p:ext uri="{BB962C8B-B14F-4D97-AF65-F5344CB8AC3E}">
        <p14:creationId xmlns:p14="http://schemas.microsoft.com/office/powerpoint/2010/main" val="3513149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>
            <a:extLst>
              <a:ext uri="{FF2B5EF4-FFF2-40B4-BE49-F238E27FC236}">
                <a16:creationId xmlns:a16="http://schemas.microsoft.com/office/drawing/2014/main" id="{F0526226-FE1A-9D19-799C-47CC4F095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445" y="2404825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790F50F2-5823-EF02-3F05-2680510E8E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4639" y="2406592"/>
            <a:ext cx="2449507" cy="4342057"/>
          </a:xfrm>
          <a:prstGeom prst="rect">
            <a:avLst/>
          </a:prstGeom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⓮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6" y="1512998"/>
            <a:ext cx="2638388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「保険証をアップロード」を押します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⓯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2239426" cy="7557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｢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新しく撮影する</a:t>
            </a: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｣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を押します</a:t>
            </a:r>
          </a:p>
        </p:txBody>
      </p:sp>
      <p:sp>
        <p:nvSpPr>
          <p:cNvPr id="23" name="四角形: 角を丸くする 22">
            <a:extLst>
              <a:ext uri="{FF2B5EF4-FFF2-40B4-BE49-F238E27FC236}">
                <a16:creationId xmlns:a16="http://schemas.microsoft.com/office/drawing/2014/main" id="{5E625444-01A5-785D-8FAD-97E81353102B}"/>
              </a:ext>
            </a:extLst>
          </p:cNvPr>
          <p:cNvSpPr/>
          <p:nvPr/>
        </p:nvSpPr>
        <p:spPr>
          <a:xfrm>
            <a:off x="1278266" y="4357112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4" name="四角形: 角を丸くする 23">
            <a:extLst>
              <a:ext uri="{FF2B5EF4-FFF2-40B4-BE49-F238E27FC236}">
                <a16:creationId xmlns:a16="http://schemas.microsoft.com/office/drawing/2014/main" id="{ADC70D94-62C2-D269-21A9-5FF7BC990882}"/>
              </a:ext>
            </a:extLst>
          </p:cNvPr>
          <p:cNvSpPr/>
          <p:nvPr/>
        </p:nvSpPr>
        <p:spPr>
          <a:xfrm>
            <a:off x="5484323" y="5969000"/>
            <a:ext cx="2291137" cy="344149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0D7BC5D-9E58-0973-F371-742AFCD11159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15E03594-69D1-5347-DB65-96975F1ECAB5}"/>
              </a:ext>
            </a:extLst>
          </p:cNvPr>
          <p:cNvSpPr txBox="1">
            <a:spLocks/>
          </p:cNvSpPr>
          <p:nvPr/>
        </p:nvSpPr>
        <p:spPr>
          <a:xfrm>
            <a:off x="1392691" y="220736"/>
            <a:ext cx="7576708" cy="48632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en-US" altLang="ja-JP" dirty="0"/>
              <a:t>【7】</a:t>
            </a:r>
            <a:r>
              <a:rPr lang="ja-JP" altLang="en-US" dirty="0"/>
              <a:t>オンライン診療の予約</a:t>
            </a:r>
          </a:p>
        </p:txBody>
      </p:sp>
      <p:sp>
        <p:nvSpPr>
          <p:cNvPr id="5" name="サブタイトル 2">
            <a:extLst>
              <a:ext uri="{FF2B5EF4-FFF2-40B4-BE49-F238E27FC236}">
                <a16:creationId xmlns:a16="http://schemas.microsoft.com/office/drawing/2014/main" id="{4E967BE2-2B42-7B50-15FF-D9F9353AE312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保険証をアップロードします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1196E5-7231-86B8-2F8C-F51D48E41942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152</a:t>
            </a:r>
          </a:p>
        </p:txBody>
      </p:sp>
    </p:spTree>
    <p:extLst>
      <p:ext uri="{BB962C8B-B14F-4D97-AF65-F5344CB8AC3E}">
        <p14:creationId xmlns:p14="http://schemas.microsoft.com/office/powerpoint/2010/main" val="39173746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 descr="モニター画面に映る文字と写真と文字の加工写真&#10;&#10;低い精度で自動的に生成された説明">
            <a:extLst>
              <a:ext uri="{FF2B5EF4-FFF2-40B4-BE49-F238E27FC236}">
                <a16:creationId xmlns:a16="http://schemas.microsoft.com/office/drawing/2014/main" id="{39C38F0F-6292-0F15-405C-0E70B047F5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1988" y="2394019"/>
            <a:ext cx="2452278" cy="4342057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4694172A-E476-CD60-E01A-0F92126AB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430" y="2406592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⓰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042607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「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OK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」を押します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⓱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2508171" cy="7557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カメラが起動するので保険証を撮影します</a:t>
            </a: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D030A3C4-4D8E-C5B7-EEBF-915870FF0F94}"/>
              </a:ext>
            </a:extLst>
          </p:cNvPr>
          <p:cNvSpPr/>
          <p:nvPr/>
        </p:nvSpPr>
        <p:spPr>
          <a:xfrm>
            <a:off x="2446867" y="4868333"/>
            <a:ext cx="812800" cy="245534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3512112B-F96F-16F9-2CF6-43EF9FCFACC2}"/>
              </a:ext>
            </a:extLst>
          </p:cNvPr>
          <p:cNvSpPr/>
          <p:nvPr/>
        </p:nvSpPr>
        <p:spPr>
          <a:xfrm>
            <a:off x="6309424" y="6078557"/>
            <a:ext cx="700975" cy="676569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E6937B8-5AA0-BA5F-13F8-90B981F5B7FB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31C20996-46F3-C4D3-601A-212657F57CA4}"/>
              </a:ext>
            </a:extLst>
          </p:cNvPr>
          <p:cNvSpPr txBox="1">
            <a:spLocks/>
          </p:cNvSpPr>
          <p:nvPr/>
        </p:nvSpPr>
        <p:spPr>
          <a:xfrm>
            <a:off x="1392691" y="220736"/>
            <a:ext cx="7576708" cy="48632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en-US" altLang="ja-JP" dirty="0"/>
              <a:t>【7】</a:t>
            </a:r>
            <a:r>
              <a:rPr lang="ja-JP" altLang="en-US" dirty="0"/>
              <a:t>オンライン診療の予約</a:t>
            </a:r>
          </a:p>
        </p:txBody>
      </p:sp>
      <p:sp>
        <p:nvSpPr>
          <p:cNvPr id="9" name="サブタイトル 2">
            <a:extLst>
              <a:ext uri="{FF2B5EF4-FFF2-40B4-BE49-F238E27FC236}">
                <a16:creationId xmlns:a16="http://schemas.microsoft.com/office/drawing/2014/main" id="{0F495722-188E-A87A-5227-39C1D4E82A13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保険証をアップロードします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8C02D25-89CF-937B-6FF7-CF4AA8323475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153</a:t>
            </a:r>
          </a:p>
        </p:txBody>
      </p:sp>
    </p:spTree>
    <p:extLst>
      <p:ext uri="{BB962C8B-B14F-4D97-AF65-F5344CB8AC3E}">
        <p14:creationId xmlns:p14="http://schemas.microsoft.com/office/powerpoint/2010/main" val="2221091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870B5E1-0E19-2FD2-7850-0BE9D4C1C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682" y="2332713"/>
            <a:ext cx="199384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AAEEBA7-0742-7632-92A1-494971DD5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645" y="2332713"/>
            <a:ext cx="199384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❸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323362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「</a:t>
            </a:r>
            <a:r>
              <a:rPr lang="ja-JP" altLang="en-US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くろん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」と入力します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❹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pc="-8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IPAexGothic"/>
              </a:rPr>
              <a:t>　　　　を押します</a:t>
            </a: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DADAF43D-1F68-D792-27EE-7F100927F407}"/>
              </a:ext>
            </a:extLst>
          </p:cNvPr>
          <p:cNvSpPr/>
          <p:nvPr/>
        </p:nvSpPr>
        <p:spPr>
          <a:xfrm>
            <a:off x="1657159" y="2454996"/>
            <a:ext cx="1524452" cy="360000"/>
          </a:xfrm>
          <a:prstGeom prst="roundRect">
            <a:avLst>
              <a:gd name="adj" fmla="val 10479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1112B818-40A8-AB4C-32D2-D01796266C4B}"/>
              </a:ext>
            </a:extLst>
          </p:cNvPr>
          <p:cNvSpPr txBox="1"/>
          <p:nvPr/>
        </p:nvSpPr>
        <p:spPr>
          <a:xfrm>
            <a:off x="7856621" y="912411"/>
            <a:ext cx="1286899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Android</a:t>
            </a:r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の場合</a:t>
            </a:r>
          </a:p>
        </p:txBody>
      </p:sp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77D610D4-C3A3-B3E8-803B-B2B6739B4A7B}"/>
              </a:ext>
            </a:extLst>
          </p:cNvPr>
          <p:cNvSpPr/>
          <p:nvPr/>
        </p:nvSpPr>
        <p:spPr>
          <a:xfrm>
            <a:off x="7244387" y="5931671"/>
            <a:ext cx="489902" cy="460663"/>
          </a:xfrm>
          <a:prstGeom prst="roundRect">
            <a:avLst>
              <a:gd name="adj" fmla="val 10479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8966F93C-005A-0E78-68E3-C14C97CAFF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89740" y="1544172"/>
            <a:ext cx="395730" cy="395622"/>
          </a:xfrm>
          <a:custGeom>
            <a:avLst/>
            <a:gdLst>
              <a:gd name="connsiteX0" fmla="*/ 64959 w 554784"/>
              <a:gd name="connsiteY0" fmla="*/ 0 h 554633"/>
              <a:gd name="connsiteX1" fmla="*/ 489825 w 554784"/>
              <a:gd name="connsiteY1" fmla="*/ 0 h 554633"/>
              <a:gd name="connsiteX2" fmla="*/ 554784 w 554784"/>
              <a:gd name="connsiteY2" fmla="*/ 64959 h 554633"/>
              <a:gd name="connsiteX3" fmla="*/ 554784 w 554784"/>
              <a:gd name="connsiteY3" fmla="*/ 489674 h 554633"/>
              <a:gd name="connsiteX4" fmla="*/ 489825 w 554784"/>
              <a:gd name="connsiteY4" fmla="*/ 554633 h 554633"/>
              <a:gd name="connsiteX5" fmla="*/ 64959 w 554784"/>
              <a:gd name="connsiteY5" fmla="*/ 554633 h 554633"/>
              <a:gd name="connsiteX6" fmla="*/ 0 w 554784"/>
              <a:gd name="connsiteY6" fmla="*/ 489674 h 554633"/>
              <a:gd name="connsiteX7" fmla="*/ 0 w 554784"/>
              <a:gd name="connsiteY7" fmla="*/ 64959 h 554633"/>
              <a:gd name="connsiteX8" fmla="*/ 64959 w 554784"/>
              <a:gd name="connsiteY8" fmla="*/ 0 h 554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4784" h="554633">
                <a:moveTo>
                  <a:pt x="64959" y="0"/>
                </a:moveTo>
                <a:lnTo>
                  <a:pt x="489825" y="0"/>
                </a:lnTo>
                <a:cubicBezTo>
                  <a:pt x="525701" y="0"/>
                  <a:pt x="554784" y="29083"/>
                  <a:pt x="554784" y="64959"/>
                </a:cubicBezTo>
                <a:lnTo>
                  <a:pt x="554784" y="489674"/>
                </a:lnTo>
                <a:cubicBezTo>
                  <a:pt x="554784" y="525550"/>
                  <a:pt x="525701" y="554633"/>
                  <a:pt x="489825" y="554633"/>
                </a:cubicBezTo>
                <a:lnTo>
                  <a:pt x="64959" y="554633"/>
                </a:lnTo>
                <a:cubicBezTo>
                  <a:pt x="29083" y="554633"/>
                  <a:pt x="0" y="525550"/>
                  <a:pt x="0" y="489674"/>
                </a:cubicBezTo>
                <a:lnTo>
                  <a:pt x="0" y="64959"/>
                </a:lnTo>
                <a:cubicBezTo>
                  <a:pt x="0" y="29083"/>
                  <a:pt x="29083" y="0"/>
                  <a:pt x="64959" y="0"/>
                </a:cubicBez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タイトル 1">
            <a:extLst>
              <a:ext uri="{FF2B5EF4-FFF2-40B4-BE49-F238E27FC236}">
                <a16:creationId xmlns:a16="http://schemas.microsoft.com/office/drawing/2014/main" id="{5853C016-7C1D-4D06-D181-2411C0BBCFE8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8" name="サブタイトル 2">
            <a:extLst>
              <a:ext uri="{FF2B5EF4-FFF2-40B4-BE49-F238E27FC236}">
                <a16:creationId xmlns:a16="http://schemas.microsoft.com/office/drawing/2014/main" id="{F3D66585-3223-77FE-FE0A-AAA22FECF6F2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2200" dirty="0" err="1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curon</a:t>
            </a: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をインストールしましょう</a:t>
            </a:r>
          </a:p>
        </p:txBody>
      </p:sp>
      <p:sp>
        <p:nvSpPr>
          <p:cNvPr id="10" name="タイトル 1">
            <a:extLst>
              <a:ext uri="{FF2B5EF4-FFF2-40B4-BE49-F238E27FC236}">
                <a16:creationId xmlns:a16="http://schemas.microsoft.com/office/drawing/2014/main" id="{ACD6924D-B151-AB04-0522-2A9FCF9C81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7059"/>
            <a:ext cx="4418197" cy="480003"/>
          </a:xfr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4472C4"/>
                </a:solidFill>
              </a:rPr>
              <a:t>【2】curon</a:t>
            </a:r>
            <a:r>
              <a:rPr lang="ja-JP" altLang="en-US" dirty="0">
                <a:solidFill>
                  <a:srgbClr val="4472C4"/>
                </a:solidFill>
              </a:rPr>
              <a:t>のインストール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0D91322-6375-1F09-9D1A-694CD371F691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118</a:t>
            </a:r>
          </a:p>
        </p:txBody>
      </p:sp>
    </p:spTree>
    <p:extLst>
      <p:ext uri="{BB962C8B-B14F-4D97-AF65-F5344CB8AC3E}">
        <p14:creationId xmlns:p14="http://schemas.microsoft.com/office/powerpoint/2010/main" val="26582852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8A6DEDCF-4316-D22A-49C9-EB710B473A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7607" y="2389935"/>
            <a:ext cx="2452278" cy="4342057"/>
          </a:xfrm>
          <a:prstGeom prst="rect">
            <a:avLst/>
          </a:prstGeom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2962837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⓲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3485787" y="1512998"/>
            <a:ext cx="3105513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支払い方法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で登録済みのクレジットカードを選択します</a:t>
            </a: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27B6A9C5-0D8C-36D2-BA3A-9E7CDF151E3D}"/>
              </a:ext>
            </a:extLst>
          </p:cNvPr>
          <p:cNvSpPr/>
          <p:nvPr/>
        </p:nvSpPr>
        <p:spPr>
          <a:xfrm>
            <a:off x="3438177" y="3950613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67FD29FC-1280-88BC-A094-96C2498D79B1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A6B3C0A-C2C9-4F84-B870-137735981EC4}"/>
              </a:ext>
            </a:extLst>
          </p:cNvPr>
          <p:cNvSpPr txBox="1">
            <a:spLocks/>
          </p:cNvSpPr>
          <p:nvPr/>
        </p:nvSpPr>
        <p:spPr>
          <a:xfrm>
            <a:off x="1392691" y="220736"/>
            <a:ext cx="7576708" cy="48632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en-US" altLang="ja-JP" dirty="0"/>
              <a:t>【7】</a:t>
            </a:r>
            <a:r>
              <a:rPr lang="ja-JP" altLang="en-US" dirty="0"/>
              <a:t>オンライン診療の予約</a:t>
            </a:r>
          </a:p>
        </p:txBody>
      </p:sp>
      <p:sp>
        <p:nvSpPr>
          <p:cNvPr id="5" name="サブタイトル 2">
            <a:extLst>
              <a:ext uri="{FF2B5EF4-FFF2-40B4-BE49-F238E27FC236}">
                <a16:creationId xmlns:a16="http://schemas.microsoft.com/office/drawing/2014/main" id="{ED4134C8-3F09-4BBE-B743-218789A6D950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支払い方法を選択します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E929CD-FD51-5ABD-1BF3-5BCAA07EA91D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154</a:t>
            </a:r>
          </a:p>
        </p:txBody>
      </p:sp>
    </p:spTree>
    <p:extLst>
      <p:ext uri="{BB962C8B-B14F-4D97-AF65-F5344CB8AC3E}">
        <p14:creationId xmlns:p14="http://schemas.microsoft.com/office/powerpoint/2010/main" val="7779864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図 28">
            <a:extLst>
              <a:ext uri="{FF2B5EF4-FFF2-40B4-BE49-F238E27FC236}">
                <a16:creationId xmlns:a16="http://schemas.microsoft.com/office/drawing/2014/main" id="{5AB63B30-89FF-20B6-8DD1-C1E89A3E9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425" y="2394851"/>
            <a:ext cx="2450804" cy="434682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2D5395B5-ADC3-6147-FF99-20A3F86912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0635" y="2394851"/>
            <a:ext cx="2450804" cy="4346825"/>
          </a:xfrm>
          <a:prstGeom prst="rect">
            <a:avLst/>
          </a:prstGeom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⓳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2428785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希望の薬局を選択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⓴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2343338" cy="7557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ご希望の薬局を選択します</a:t>
            </a: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04E94E44-4304-EB3A-4617-F9A9F51091D0}"/>
              </a:ext>
            </a:extLst>
          </p:cNvPr>
          <p:cNvSpPr/>
          <p:nvPr/>
        </p:nvSpPr>
        <p:spPr>
          <a:xfrm>
            <a:off x="5529342" y="3569120"/>
            <a:ext cx="2257495" cy="2571797"/>
          </a:xfrm>
          <a:prstGeom prst="roundRect">
            <a:avLst>
              <a:gd name="adj" fmla="val 7972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0072FB61-3B31-BF72-83AA-AEEC29A3A996}"/>
              </a:ext>
            </a:extLst>
          </p:cNvPr>
          <p:cNvSpPr/>
          <p:nvPr/>
        </p:nvSpPr>
        <p:spPr>
          <a:xfrm>
            <a:off x="1292560" y="4051877"/>
            <a:ext cx="2291137" cy="883918"/>
          </a:xfrm>
          <a:prstGeom prst="roundRect">
            <a:avLst>
              <a:gd name="adj" fmla="val 16778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4" name="Google Shape;638;p18">
            <a:extLst>
              <a:ext uri="{FF2B5EF4-FFF2-40B4-BE49-F238E27FC236}">
                <a16:creationId xmlns:a16="http://schemas.microsoft.com/office/drawing/2014/main" id="{C947CE5A-7AAC-4355-69F8-F45F0B4A0116}"/>
              </a:ext>
            </a:extLst>
          </p:cNvPr>
          <p:cNvSpPr txBox="1"/>
          <p:nvPr/>
        </p:nvSpPr>
        <p:spPr>
          <a:xfrm>
            <a:off x="3769778" y="4531994"/>
            <a:ext cx="1573003" cy="1811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50" rIns="0" bIns="0" anchor="t" anchorCtr="0">
            <a:spAutoFit/>
          </a:bodyPr>
          <a:lstStyle/>
          <a:p>
            <a:pPr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ja-JP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※</a:t>
            </a:r>
            <a:r>
              <a:rPr lang="ja-JP" altLang="en-US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一部の薬局には処方箋を</a:t>
            </a:r>
            <a:endParaRPr lang="en-US" altLang="ja-JP" dirty="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/>
              <a:sym typeface="Meiryo"/>
            </a:endParaRPr>
          </a:p>
          <a:p>
            <a:pPr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ja-JP" altLang="en-US" i="0" u="none" strike="noStrike" cap="none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医療機関か</a:t>
            </a:r>
            <a:r>
              <a:rPr lang="ja-JP" altLang="en-US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ら直接</a:t>
            </a:r>
            <a:r>
              <a:rPr lang="en-US" altLang="ja-JP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FAX</a:t>
            </a:r>
            <a:r>
              <a:rPr lang="ja-JP" altLang="en-US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することも可能です</a:t>
            </a:r>
            <a:endParaRPr lang="ja-JP" altLang="en-US" i="0" u="none" strike="noStrike" cap="none" dirty="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/>
              <a:sym typeface="Meiryo"/>
            </a:endParaRPr>
          </a:p>
        </p:txBody>
      </p:sp>
      <p:sp>
        <p:nvSpPr>
          <p:cNvPr id="25" name="Google Shape;639;p18">
            <a:extLst>
              <a:ext uri="{FF2B5EF4-FFF2-40B4-BE49-F238E27FC236}">
                <a16:creationId xmlns:a16="http://schemas.microsoft.com/office/drawing/2014/main" id="{033C3F9D-4F18-ACB0-715C-C6F418C45193}"/>
              </a:ext>
            </a:extLst>
          </p:cNvPr>
          <p:cNvSpPr txBox="1"/>
          <p:nvPr/>
        </p:nvSpPr>
        <p:spPr>
          <a:xfrm>
            <a:off x="69035" y="4232382"/>
            <a:ext cx="1113876" cy="253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R="4344"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>
                <a:tab pos="355600" algn="l"/>
              </a:tabLst>
            </a:pPr>
            <a:r>
              <a:rPr lang="en-US" altLang="ja-JP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※</a:t>
            </a:r>
            <a:r>
              <a:rPr lang="ja-JP" altLang="en-US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ご自宅の近くや</a:t>
            </a:r>
            <a:endParaRPr lang="en-US" altLang="ja-JP" dirty="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/>
              <a:sym typeface="Meiryo"/>
            </a:endParaRPr>
          </a:p>
          <a:p>
            <a:pPr marR="4344"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>
                <a:tab pos="355600" algn="l"/>
              </a:tabLst>
            </a:pPr>
            <a:r>
              <a:rPr lang="ja-JP" altLang="en-US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医療機関から近い薬局を</a:t>
            </a:r>
            <a:endParaRPr lang="en-US" altLang="ja-JP" dirty="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/>
              <a:sym typeface="Meiryo"/>
            </a:endParaRPr>
          </a:p>
          <a:p>
            <a:pPr marR="4344"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>
                <a:tab pos="355600" algn="l"/>
              </a:tabLst>
            </a:pPr>
            <a:r>
              <a:rPr lang="ja-JP" altLang="en-US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選ぶことも可能です</a:t>
            </a:r>
            <a:endParaRPr lang="ja-JP" altLang="en-US" sz="2400" i="0" u="none" strike="noStrike" cap="none" dirty="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/>
              <a:sym typeface="Meiryo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4D63AB6F-AD89-3AA5-E6C2-720976DBD2B5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721F7497-1604-462D-9F2C-A8CB47B6F548}"/>
              </a:ext>
            </a:extLst>
          </p:cNvPr>
          <p:cNvSpPr txBox="1">
            <a:spLocks/>
          </p:cNvSpPr>
          <p:nvPr/>
        </p:nvSpPr>
        <p:spPr>
          <a:xfrm>
            <a:off x="1392691" y="220736"/>
            <a:ext cx="7576708" cy="48632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en-US" altLang="ja-JP" dirty="0"/>
              <a:t>【7】</a:t>
            </a:r>
            <a:r>
              <a:rPr lang="ja-JP" altLang="en-US" dirty="0"/>
              <a:t>オンライン診療の予約</a:t>
            </a:r>
          </a:p>
        </p:txBody>
      </p:sp>
      <p:sp>
        <p:nvSpPr>
          <p:cNvPr id="6" name="サブタイトル 2">
            <a:extLst>
              <a:ext uri="{FF2B5EF4-FFF2-40B4-BE49-F238E27FC236}">
                <a16:creationId xmlns:a16="http://schemas.microsoft.com/office/drawing/2014/main" id="{22B9E9FA-9993-80BB-AB0D-8E4072615049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お薬の受け取り方法を選択します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6958B50-B0A4-73A5-43AB-0FD915E6C764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155</a:t>
            </a:r>
          </a:p>
        </p:txBody>
      </p:sp>
    </p:spTree>
    <p:extLst>
      <p:ext uri="{BB962C8B-B14F-4D97-AF65-F5344CB8AC3E}">
        <p14:creationId xmlns:p14="http://schemas.microsoft.com/office/powerpoint/2010/main" val="26604194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43FCA19-EC05-8E13-1DDE-48323CEA0D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9117" y="2415870"/>
            <a:ext cx="2456901" cy="4346825"/>
          </a:xfrm>
          <a:prstGeom prst="rect">
            <a:avLst/>
          </a:prstGeom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2962837" y="1512998"/>
            <a:ext cx="464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●</a:t>
            </a:r>
            <a:endParaRPr lang="en-US" altLang="ja-JP" sz="36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3485787" y="1512998"/>
            <a:ext cx="3680743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この薬局を選択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</a:p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を押します</a:t>
            </a: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27B6A9C5-0D8C-36D2-BA3A-9E7CDF151E3D}"/>
              </a:ext>
            </a:extLst>
          </p:cNvPr>
          <p:cNvSpPr/>
          <p:nvPr/>
        </p:nvSpPr>
        <p:spPr>
          <a:xfrm>
            <a:off x="3420968" y="6088944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523C80EA-067D-CF1C-AF3C-9E46B6754468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C5CBF0BF-C900-72E8-6521-9BAEBDC584A9}"/>
              </a:ext>
            </a:extLst>
          </p:cNvPr>
          <p:cNvSpPr txBox="1">
            <a:spLocks/>
          </p:cNvSpPr>
          <p:nvPr/>
        </p:nvSpPr>
        <p:spPr>
          <a:xfrm>
            <a:off x="1392691" y="220736"/>
            <a:ext cx="7576708" cy="48632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en-US" altLang="ja-JP" dirty="0"/>
              <a:t>【7】</a:t>
            </a:r>
            <a:r>
              <a:rPr lang="ja-JP" altLang="en-US" dirty="0"/>
              <a:t>オンライン診療の予約</a:t>
            </a:r>
          </a:p>
        </p:txBody>
      </p:sp>
      <p:sp>
        <p:nvSpPr>
          <p:cNvPr id="7" name="サブタイトル 2">
            <a:extLst>
              <a:ext uri="{FF2B5EF4-FFF2-40B4-BE49-F238E27FC236}">
                <a16:creationId xmlns:a16="http://schemas.microsoft.com/office/drawing/2014/main" id="{EBE179F3-68B3-4C4D-07B8-534C6171F661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お薬の受け取り方法を選択します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BFD571F-24EA-FA72-C033-1C96868B2E51}"/>
              </a:ext>
            </a:extLst>
          </p:cNvPr>
          <p:cNvSpPr txBox="1"/>
          <p:nvPr/>
        </p:nvSpPr>
        <p:spPr>
          <a:xfrm>
            <a:off x="3021157" y="1643738"/>
            <a:ext cx="542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21</a:t>
            </a:r>
            <a:endParaRPr kumimoji="1" lang="ja-JP" altLang="en-US" sz="20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FAEA0715-B1CE-6C0C-DF5B-831919C99367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156</a:t>
            </a:r>
          </a:p>
        </p:txBody>
      </p:sp>
    </p:spTree>
    <p:extLst>
      <p:ext uri="{BB962C8B-B14F-4D97-AF65-F5344CB8AC3E}">
        <p14:creationId xmlns:p14="http://schemas.microsoft.com/office/powerpoint/2010/main" val="5476675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A16D8E78-BF3F-D2D4-28E5-699A04D17F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7957" y="2395878"/>
            <a:ext cx="2438611" cy="4340728"/>
          </a:xfrm>
          <a:prstGeom prst="rect">
            <a:avLst/>
          </a:prstGeom>
        </p:spPr>
      </p:pic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40D96E5F-ABE4-6362-C4EC-068064E6B6F4}"/>
              </a:ext>
            </a:extLst>
          </p:cNvPr>
          <p:cNvGrpSpPr/>
          <p:nvPr/>
        </p:nvGrpSpPr>
        <p:grpSpPr>
          <a:xfrm>
            <a:off x="5081237" y="1489552"/>
            <a:ext cx="605565" cy="646331"/>
            <a:chOff x="2962837" y="1512998"/>
            <a:chExt cx="605565" cy="646331"/>
          </a:xfrm>
        </p:grpSpPr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715F2E28-C979-16B5-5977-615C4C0DD40F}"/>
                </a:ext>
              </a:extLst>
            </p:cNvPr>
            <p:cNvSpPr txBox="1"/>
            <p:nvPr/>
          </p:nvSpPr>
          <p:spPr>
            <a:xfrm>
              <a:off x="2962837" y="1512998"/>
              <a:ext cx="4647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3600" dirty="0">
                  <a:solidFill>
                    <a:schemeClr val="accent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Meiryo" charset="-128"/>
                </a:rPr>
                <a:t>●</a:t>
              </a:r>
              <a:endParaRPr lang="en-US" altLang="ja-JP" sz="36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endParaRP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3F28E774-18E6-3DE0-CA47-C41AEBD18D79}"/>
                </a:ext>
              </a:extLst>
            </p:cNvPr>
            <p:cNvSpPr txBox="1"/>
            <p:nvPr/>
          </p:nvSpPr>
          <p:spPr>
            <a:xfrm>
              <a:off x="2992602" y="1643738"/>
              <a:ext cx="5758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23</a:t>
              </a:r>
              <a:endParaRPr kumimoji="1" lang="ja-JP" altLang="en-US" sz="20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2BDED4A-C5D5-F4E8-E5A8-F26193F37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526" y="2406451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482319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予約内容を確認して</a:t>
            </a:r>
            <a:endParaRPr lang="en-US" altLang="ja-JP" sz="1800" kern="1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「この内容で申し込む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を押します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7557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「保険証などの登録へ」を</a:t>
            </a:r>
            <a:endParaRPr lang="en-US" altLang="ja-JP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押します</a:t>
            </a:r>
          </a:p>
        </p:txBody>
      </p:sp>
      <p:sp>
        <p:nvSpPr>
          <p:cNvPr id="19" name="四角形: 角を丸くする 18">
            <a:extLst>
              <a:ext uri="{FF2B5EF4-FFF2-40B4-BE49-F238E27FC236}">
                <a16:creationId xmlns:a16="http://schemas.microsoft.com/office/drawing/2014/main" id="{29702E0E-CEB5-D0C8-7B26-AB630F6FF8F3}"/>
              </a:ext>
            </a:extLst>
          </p:cNvPr>
          <p:cNvSpPr/>
          <p:nvPr/>
        </p:nvSpPr>
        <p:spPr>
          <a:xfrm>
            <a:off x="1307035" y="5871467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0B689AD7-4123-130F-CFF0-711F232D71E1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B78B1BA-3A45-35B4-F7DF-4D5AC8DA0056}"/>
              </a:ext>
            </a:extLst>
          </p:cNvPr>
          <p:cNvSpPr txBox="1">
            <a:spLocks/>
          </p:cNvSpPr>
          <p:nvPr/>
        </p:nvSpPr>
        <p:spPr>
          <a:xfrm>
            <a:off x="1392691" y="220736"/>
            <a:ext cx="7576708" cy="48632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en-US" altLang="ja-JP" dirty="0"/>
              <a:t>【7】</a:t>
            </a:r>
            <a:r>
              <a:rPr lang="ja-JP" altLang="en-US" dirty="0"/>
              <a:t>オンライン診療の予約</a:t>
            </a:r>
          </a:p>
        </p:txBody>
      </p:sp>
      <p:sp>
        <p:nvSpPr>
          <p:cNvPr id="4" name="サブタイトル 2">
            <a:extLst>
              <a:ext uri="{FF2B5EF4-FFF2-40B4-BE49-F238E27FC236}">
                <a16:creationId xmlns:a16="http://schemas.microsoft.com/office/drawing/2014/main" id="{B0FBDA17-9F1C-1792-C430-700A70B3E599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診察の申込みをします</a:t>
            </a:r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BCE5848E-AAB8-5082-E0CB-A0A4D5C81AFD}"/>
              </a:ext>
            </a:extLst>
          </p:cNvPr>
          <p:cNvGrpSpPr/>
          <p:nvPr/>
        </p:nvGrpSpPr>
        <p:grpSpPr>
          <a:xfrm>
            <a:off x="853762" y="1489552"/>
            <a:ext cx="605566" cy="646331"/>
            <a:chOff x="2962837" y="1512998"/>
            <a:chExt cx="605566" cy="646331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8A741198-2C62-C3A8-24E5-491C2A59461F}"/>
                </a:ext>
              </a:extLst>
            </p:cNvPr>
            <p:cNvSpPr txBox="1"/>
            <p:nvPr/>
          </p:nvSpPr>
          <p:spPr>
            <a:xfrm>
              <a:off x="2962837" y="1512998"/>
              <a:ext cx="4647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3600" dirty="0">
                  <a:solidFill>
                    <a:schemeClr val="accent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Meiryo" charset="-128"/>
                </a:rPr>
                <a:t>●</a:t>
              </a:r>
              <a:endParaRPr lang="en-US" altLang="ja-JP" sz="36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689FB1D4-22DE-75A0-0E1A-35464F77E4CD}"/>
                </a:ext>
              </a:extLst>
            </p:cNvPr>
            <p:cNvSpPr txBox="1"/>
            <p:nvPr/>
          </p:nvSpPr>
          <p:spPr>
            <a:xfrm>
              <a:off x="2992603" y="1643738"/>
              <a:ext cx="5758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22</a:t>
              </a:r>
              <a:endParaRPr kumimoji="1" lang="ja-JP" altLang="en-US" sz="20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348A754E-6F61-A228-9F18-B071989FF677}"/>
              </a:ext>
            </a:extLst>
          </p:cNvPr>
          <p:cNvSpPr/>
          <p:nvPr/>
        </p:nvSpPr>
        <p:spPr>
          <a:xfrm>
            <a:off x="5491693" y="6323389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346302E8-4558-620E-6C42-417D070A507A}"/>
              </a:ext>
            </a:extLst>
          </p:cNvPr>
          <p:cNvSpPr/>
          <p:nvPr/>
        </p:nvSpPr>
        <p:spPr>
          <a:xfrm>
            <a:off x="7901474" y="3571699"/>
            <a:ext cx="1203063" cy="23111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130000"/>
              </a:lnSpc>
            </a:pPr>
            <a:r>
              <a:rPr lang="en-US" altLang="ja-JP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r>
              <a:rPr lang="ja-JP" altLang="en-US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健康保険証で登録する場合は</a:t>
            </a:r>
            <a:r>
              <a:rPr lang="en-US" altLang="ja-JP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p158</a:t>
            </a:r>
            <a:r>
              <a:rPr lang="ja-JP" altLang="en-US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、</a:t>
            </a:r>
            <a:endParaRPr lang="en-US" altLang="ja-JP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30000"/>
              </a:lnSpc>
            </a:pPr>
            <a:r>
              <a:rPr lang="ja-JP" altLang="en-US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マイナ保険証で登録する場合は</a:t>
            </a:r>
            <a:endParaRPr lang="en-US" altLang="ja-JP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30000"/>
              </a:lnSpc>
            </a:pPr>
            <a:r>
              <a:rPr kumimoji="1" lang="en-US" altLang="ja-JP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P159</a:t>
            </a:r>
            <a:r>
              <a:rPr kumimoji="1" lang="ja-JP" altLang="en-US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へ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CF84AB-A3D1-DB7D-F278-9F6DF729E402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157</a:t>
            </a:r>
          </a:p>
        </p:txBody>
      </p:sp>
    </p:spTree>
    <p:extLst>
      <p:ext uri="{BB962C8B-B14F-4D97-AF65-F5344CB8AC3E}">
        <p14:creationId xmlns:p14="http://schemas.microsoft.com/office/powerpoint/2010/main" val="25739260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35507D43-C388-D0A9-F4AC-6535E11EB4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562" y="2390520"/>
            <a:ext cx="2456901" cy="435292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16D8E78-BF3F-D2D4-28E5-699A04D17F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7957" y="2395878"/>
            <a:ext cx="2438611" cy="4340728"/>
          </a:xfrm>
          <a:prstGeom prst="rect">
            <a:avLst/>
          </a:prstGeom>
        </p:spPr>
      </p:pic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40D96E5F-ABE4-6362-C4EC-068064E6B6F4}"/>
              </a:ext>
            </a:extLst>
          </p:cNvPr>
          <p:cNvGrpSpPr/>
          <p:nvPr/>
        </p:nvGrpSpPr>
        <p:grpSpPr>
          <a:xfrm>
            <a:off x="5081237" y="1489552"/>
            <a:ext cx="605565" cy="646331"/>
            <a:chOff x="2962837" y="1512998"/>
            <a:chExt cx="605565" cy="646331"/>
          </a:xfrm>
        </p:grpSpPr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715F2E28-C979-16B5-5977-615C4C0DD40F}"/>
                </a:ext>
              </a:extLst>
            </p:cNvPr>
            <p:cNvSpPr txBox="1"/>
            <p:nvPr/>
          </p:nvSpPr>
          <p:spPr>
            <a:xfrm>
              <a:off x="2962837" y="1512998"/>
              <a:ext cx="4647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3600" dirty="0">
                  <a:solidFill>
                    <a:schemeClr val="accent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Meiryo" charset="-128"/>
                </a:rPr>
                <a:t>●</a:t>
              </a:r>
              <a:endParaRPr lang="en-US" altLang="ja-JP" sz="36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endParaRP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3F28E774-18E6-3DE0-CA47-C41AEBD18D79}"/>
                </a:ext>
              </a:extLst>
            </p:cNvPr>
            <p:cNvSpPr txBox="1"/>
            <p:nvPr/>
          </p:nvSpPr>
          <p:spPr>
            <a:xfrm>
              <a:off x="2992603" y="1643738"/>
              <a:ext cx="5757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25</a:t>
              </a:r>
              <a:endParaRPr kumimoji="1" lang="ja-JP" altLang="en-US" sz="20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482319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「健康保険証」を押します</a:t>
            </a:r>
            <a:endParaRPr lang="en-US" altLang="ja-JP" sz="1800" kern="1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「保険証を登録」を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押します</a:t>
            </a:r>
          </a:p>
        </p:txBody>
      </p:sp>
      <p:sp>
        <p:nvSpPr>
          <p:cNvPr id="19" name="四角形: 角を丸くする 18">
            <a:extLst>
              <a:ext uri="{FF2B5EF4-FFF2-40B4-BE49-F238E27FC236}">
                <a16:creationId xmlns:a16="http://schemas.microsoft.com/office/drawing/2014/main" id="{29702E0E-CEB5-D0C8-7B26-AB630F6FF8F3}"/>
              </a:ext>
            </a:extLst>
          </p:cNvPr>
          <p:cNvSpPr/>
          <p:nvPr/>
        </p:nvSpPr>
        <p:spPr>
          <a:xfrm>
            <a:off x="1295884" y="5018844"/>
            <a:ext cx="1146233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0B689AD7-4123-130F-CFF0-711F232D71E1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B78B1BA-3A45-35B4-F7DF-4D5AC8DA0056}"/>
              </a:ext>
            </a:extLst>
          </p:cNvPr>
          <p:cNvSpPr txBox="1">
            <a:spLocks/>
          </p:cNvSpPr>
          <p:nvPr/>
        </p:nvSpPr>
        <p:spPr>
          <a:xfrm>
            <a:off x="1392691" y="220736"/>
            <a:ext cx="7576708" cy="48632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en-US" altLang="ja-JP" dirty="0"/>
              <a:t>【7】</a:t>
            </a:r>
            <a:r>
              <a:rPr lang="ja-JP" altLang="en-US" dirty="0"/>
              <a:t>オンライン診療の予約</a:t>
            </a:r>
          </a:p>
        </p:txBody>
      </p:sp>
      <p:sp>
        <p:nvSpPr>
          <p:cNvPr id="4" name="サブタイトル 2">
            <a:extLst>
              <a:ext uri="{FF2B5EF4-FFF2-40B4-BE49-F238E27FC236}">
                <a16:creationId xmlns:a16="http://schemas.microsoft.com/office/drawing/2014/main" id="{B0FBDA17-9F1C-1792-C430-700A70B3E599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診察の申込みをします</a:t>
            </a:r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BCE5848E-AAB8-5082-E0CB-A0A4D5C81AFD}"/>
              </a:ext>
            </a:extLst>
          </p:cNvPr>
          <p:cNvGrpSpPr/>
          <p:nvPr/>
        </p:nvGrpSpPr>
        <p:grpSpPr>
          <a:xfrm>
            <a:off x="853762" y="1489552"/>
            <a:ext cx="605566" cy="646331"/>
            <a:chOff x="2962837" y="1512998"/>
            <a:chExt cx="605566" cy="646331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8A741198-2C62-C3A8-24E5-491C2A59461F}"/>
                </a:ext>
              </a:extLst>
            </p:cNvPr>
            <p:cNvSpPr txBox="1"/>
            <p:nvPr/>
          </p:nvSpPr>
          <p:spPr>
            <a:xfrm>
              <a:off x="2962837" y="1512998"/>
              <a:ext cx="4647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3600" dirty="0">
                  <a:solidFill>
                    <a:schemeClr val="accent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Meiryo" charset="-128"/>
                </a:rPr>
                <a:t>●</a:t>
              </a:r>
              <a:endParaRPr lang="en-US" altLang="ja-JP" sz="36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689FB1D4-22DE-75A0-0E1A-35464F77E4CD}"/>
                </a:ext>
              </a:extLst>
            </p:cNvPr>
            <p:cNvSpPr txBox="1"/>
            <p:nvPr/>
          </p:nvSpPr>
          <p:spPr>
            <a:xfrm>
              <a:off x="2992604" y="1643738"/>
              <a:ext cx="5757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24</a:t>
              </a:r>
              <a:endParaRPr kumimoji="1" lang="ja-JP" altLang="en-US" sz="20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348A754E-6F61-A228-9F18-B071989FF677}"/>
              </a:ext>
            </a:extLst>
          </p:cNvPr>
          <p:cNvSpPr/>
          <p:nvPr/>
        </p:nvSpPr>
        <p:spPr>
          <a:xfrm>
            <a:off x="5491693" y="6323389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2051" name="Picture 3">
            <a:extLst>
              <a:ext uri="{FF2B5EF4-FFF2-40B4-BE49-F238E27FC236}">
                <a16:creationId xmlns:a16="http://schemas.microsoft.com/office/drawing/2014/main" id="{6CE75FB9-2CE2-A868-0D04-37C9D404D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809" y="2404400"/>
            <a:ext cx="2429217" cy="433220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349F922E-0988-F29A-2FDE-5B4A96FFC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086" y="2410993"/>
            <a:ext cx="2425520" cy="43256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CD6989E-EB83-C07E-B829-C3AFE9C516F9}"/>
              </a:ext>
            </a:extLst>
          </p:cNvPr>
          <p:cNvSpPr/>
          <p:nvPr/>
        </p:nvSpPr>
        <p:spPr>
          <a:xfrm>
            <a:off x="6610113" y="990738"/>
            <a:ext cx="2298488" cy="34224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健康保険証の場合</a:t>
            </a:r>
          </a:p>
        </p:txBody>
      </p:sp>
      <p:sp>
        <p:nvSpPr>
          <p:cNvPr id="23" name="四角形: 角を丸くする 22">
            <a:extLst>
              <a:ext uri="{FF2B5EF4-FFF2-40B4-BE49-F238E27FC236}">
                <a16:creationId xmlns:a16="http://schemas.microsoft.com/office/drawing/2014/main" id="{5D80ED9D-18F1-27FB-F62F-62FFA953EA50}"/>
              </a:ext>
            </a:extLst>
          </p:cNvPr>
          <p:cNvSpPr/>
          <p:nvPr/>
        </p:nvSpPr>
        <p:spPr>
          <a:xfrm>
            <a:off x="5463880" y="5333851"/>
            <a:ext cx="2318950" cy="315806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7DBEE642-07D0-0C1C-FF42-F87EF89219AD}"/>
              </a:ext>
            </a:extLst>
          </p:cNvPr>
          <p:cNvSpPr/>
          <p:nvPr/>
        </p:nvSpPr>
        <p:spPr>
          <a:xfrm>
            <a:off x="7911702" y="4247796"/>
            <a:ext cx="1203063" cy="14923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altLang="ja-JP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r>
              <a:rPr lang="ja-JP" altLang="en-US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以降</a:t>
            </a:r>
            <a:endParaRPr lang="en-US" altLang="ja-JP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画面の指示に従って</a:t>
            </a:r>
            <a:endParaRPr lang="en-US" altLang="ja-JP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操作します</a:t>
            </a:r>
            <a:endParaRPr kumimoji="1" lang="ja-JP" altLang="en-US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78E9FB9-D824-6EAD-DA30-0DA34E747470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158</a:t>
            </a:r>
          </a:p>
        </p:txBody>
      </p:sp>
    </p:spTree>
    <p:extLst>
      <p:ext uri="{BB962C8B-B14F-4D97-AF65-F5344CB8AC3E}">
        <p14:creationId xmlns:p14="http://schemas.microsoft.com/office/powerpoint/2010/main" val="555944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29E485D7-0CDF-581D-655E-7A359C92E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809" y="2413555"/>
            <a:ext cx="2424084" cy="432305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35507D43-C388-D0A9-F4AC-6535E11EB4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5562" y="2390520"/>
            <a:ext cx="2456901" cy="435292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16D8E78-BF3F-D2D4-28E5-699A04D17F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7957" y="2395878"/>
            <a:ext cx="2438611" cy="4340728"/>
          </a:xfrm>
          <a:prstGeom prst="rect">
            <a:avLst/>
          </a:prstGeom>
        </p:spPr>
      </p:pic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40D96E5F-ABE4-6362-C4EC-068064E6B6F4}"/>
              </a:ext>
            </a:extLst>
          </p:cNvPr>
          <p:cNvGrpSpPr/>
          <p:nvPr/>
        </p:nvGrpSpPr>
        <p:grpSpPr>
          <a:xfrm>
            <a:off x="5081237" y="1489552"/>
            <a:ext cx="605565" cy="646331"/>
            <a:chOff x="2962837" y="1512998"/>
            <a:chExt cx="605565" cy="646331"/>
          </a:xfrm>
        </p:grpSpPr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715F2E28-C979-16B5-5977-615C4C0DD40F}"/>
                </a:ext>
              </a:extLst>
            </p:cNvPr>
            <p:cNvSpPr txBox="1"/>
            <p:nvPr/>
          </p:nvSpPr>
          <p:spPr>
            <a:xfrm>
              <a:off x="2962837" y="1512998"/>
              <a:ext cx="4647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3600" dirty="0">
                  <a:solidFill>
                    <a:schemeClr val="accent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Meiryo" charset="-128"/>
                </a:rPr>
                <a:t>●</a:t>
              </a:r>
              <a:endParaRPr lang="en-US" altLang="ja-JP" sz="36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endParaRP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3F28E774-18E6-3DE0-CA47-C41AEBD18D79}"/>
                </a:ext>
              </a:extLst>
            </p:cNvPr>
            <p:cNvSpPr txBox="1"/>
            <p:nvPr/>
          </p:nvSpPr>
          <p:spPr>
            <a:xfrm>
              <a:off x="2992603" y="1643738"/>
              <a:ext cx="5757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25</a:t>
              </a:r>
              <a:endParaRPr kumimoji="1" lang="ja-JP" altLang="en-US" sz="20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7" imgW="554" imgH="551" progId="TCLayout.ActiveDocument.1">
                  <p:embed/>
                </p:oleObj>
              </mc:Choice>
              <mc:Fallback>
                <p:oleObj name="think-cell スライド" r:id="rId7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482319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「マイナ保険証」を押します</a:t>
            </a:r>
            <a:endParaRPr lang="en-US" altLang="ja-JP" sz="1800" kern="1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7557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「マイナ在宅受付</a:t>
            </a:r>
            <a:r>
              <a:rPr lang="en-US" altLang="ja-JP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web</a:t>
            </a:r>
            <a:r>
              <a:rPr lang="ja-JP" altLang="en-US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へ」を</a:t>
            </a:r>
            <a:endParaRPr lang="en-US" altLang="ja-JP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押します</a:t>
            </a:r>
          </a:p>
        </p:txBody>
      </p:sp>
      <p:sp>
        <p:nvSpPr>
          <p:cNvPr id="19" name="四角形: 角を丸くする 18">
            <a:extLst>
              <a:ext uri="{FF2B5EF4-FFF2-40B4-BE49-F238E27FC236}">
                <a16:creationId xmlns:a16="http://schemas.microsoft.com/office/drawing/2014/main" id="{29702E0E-CEB5-D0C8-7B26-AB630F6FF8F3}"/>
              </a:ext>
            </a:extLst>
          </p:cNvPr>
          <p:cNvSpPr/>
          <p:nvPr/>
        </p:nvSpPr>
        <p:spPr>
          <a:xfrm>
            <a:off x="2453269" y="5029995"/>
            <a:ext cx="1122601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0B689AD7-4123-130F-CFF0-711F232D71E1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B78B1BA-3A45-35B4-F7DF-4D5AC8DA0056}"/>
              </a:ext>
            </a:extLst>
          </p:cNvPr>
          <p:cNvSpPr txBox="1">
            <a:spLocks/>
          </p:cNvSpPr>
          <p:nvPr/>
        </p:nvSpPr>
        <p:spPr>
          <a:xfrm>
            <a:off x="1392691" y="220736"/>
            <a:ext cx="7576708" cy="48632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en-US" altLang="ja-JP" dirty="0"/>
              <a:t>【7】</a:t>
            </a:r>
            <a:r>
              <a:rPr lang="ja-JP" altLang="en-US" dirty="0"/>
              <a:t>オンライン診療の予約</a:t>
            </a:r>
          </a:p>
        </p:txBody>
      </p:sp>
      <p:sp>
        <p:nvSpPr>
          <p:cNvPr id="4" name="サブタイトル 2">
            <a:extLst>
              <a:ext uri="{FF2B5EF4-FFF2-40B4-BE49-F238E27FC236}">
                <a16:creationId xmlns:a16="http://schemas.microsoft.com/office/drawing/2014/main" id="{B0FBDA17-9F1C-1792-C430-700A70B3E599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診察の申込みをします</a:t>
            </a:r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BCE5848E-AAB8-5082-E0CB-A0A4D5C81AFD}"/>
              </a:ext>
            </a:extLst>
          </p:cNvPr>
          <p:cNvGrpSpPr/>
          <p:nvPr/>
        </p:nvGrpSpPr>
        <p:grpSpPr>
          <a:xfrm>
            <a:off x="853762" y="1489552"/>
            <a:ext cx="605566" cy="646331"/>
            <a:chOff x="2962837" y="1512998"/>
            <a:chExt cx="605566" cy="646331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8A741198-2C62-C3A8-24E5-491C2A59461F}"/>
                </a:ext>
              </a:extLst>
            </p:cNvPr>
            <p:cNvSpPr txBox="1"/>
            <p:nvPr/>
          </p:nvSpPr>
          <p:spPr>
            <a:xfrm>
              <a:off x="2962837" y="1512998"/>
              <a:ext cx="4647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3600" dirty="0">
                  <a:solidFill>
                    <a:schemeClr val="accent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Meiryo" charset="-128"/>
                </a:rPr>
                <a:t>●</a:t>
              </a:r>
              <a:endParaRPr lang="en-US" altLang="ja-JP" sz="36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689FB1D4-22DE-75A0-0E1A-35464F77E4CD}"/>
                </a:ext>
              </a:extLst>
            </p:cNvPr>
            <p:cNvSpPr txBox="1"/>
            <p:nvPr/>
          </p:nvSpPr>
          <p:spPr>
            <a:xfrm>
              <a:off x="2992604" y="1643738"/>
              <a:ext cx="5757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24</a:t>
              </a:r>
              <a:endParaRPr kumimoji="1" lang="ja-JP" altLang="en-US" sz="20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348A754E-6F61-A228-9F18-B071989FF677}"/>
              </a:ext>
            </a:extLst>
          </p:cNvPr>
          <p:cNvSpPr/>
          <p:nvPr/>
        </p:nvSpPr>
        <p:spPr>
          <a:xfrm>
            <a:off x="5491693" y="6323389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2051" name="Picture 3">
            <a:extLst>
              <a:ext uri="{FF2B5EF4-FFF2-40B4-BE49-F238E27FC236}">
                <a16:creationId xmlns:a16="http://schemas.microsoft.com/office/drawing/2014/main" id="{6CE75FB9-2CE2-A868-0D04-37C9D404D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809" y="2404400"/>
            <a:ext cx="2429217" cy="433220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6A3C77-4A15-F1E3-E32C-6D0DE93C018D}"/>
              </a:ext>
            </a:extLst>
          </p:cNvPr>
          <p:cNvSpPr/>
          <p:nvPr/>
        </p:nvSpPr>
        <p:spPr>
          <a:xfrm>
            <a:off x="6610113" y="990738"/>
            <a:ext cx="2298488" cy="34224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マイナ</a:t>
            </a:r>
            <a:r>
              <a:rPr kumimoji="1" lang="ja-JP" altLang="en-US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保険証の場合</a:t>
            </a: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55438E85-599A-620F-EDDF-A1D41786FBF2}"/>
              </a:ext>
            </a:extLst>
          </p:cNvPr>
          <p:cNvSpPr/>
          <p:nvPr/>
        </p:nvSpPr>
        <p:spPr>
          <a:xfrm>
            <a:off x="5463880" y="6348612"/>
            <a:ext cx="2318950" cy="315806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6DF704A-5F08-0202-CE9F-B6201B751ADF}"/>
              </a:ext>
            </a:extLst>
          </p:cNvPr>
          <p:cNvSpPr/>
          <p:nvPr/>
        </p:nvSpPr>
        <p:spPr>
          <a:xfrm>
            <a:off x="7911702" y="4247796"/>
            <a:ext cx="1203063" cy="14923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altLang="ja-JP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r>
              <a:rPr lang="ja-JP" altLang="en-US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以降</a:t>
            </a:r>
            <a:endParaRPr lang="en-US" altLang="ja-JP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画面の指示に従って</a:t>
            </a:r>
            <a:endParaRPr lang="en-US" altLang="ja-JP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操作します</a:t>
            </a:r>
            <a:endParaRPr kumimoji="1" lang="ja-JP" altLang="en-US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A7B03C9-FB64-EFB5-A0E7-EA5C8C0A6D0C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159</a:t>
            </a:r>
          </a:p>
        </p:txBody>
      </p:sp>
    </p:spTree>
    <p:extLst>
      <p:ext uri="{BB962C8B-B14F-4D97-AF65-F5344CB8AC3E}">
        <p14:creationId xmlns:p14="http://schemas.microsoft.com/office/powerpoint/2010/main" val="10472828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CE5C3340-7B89-5144-839F-BD90E8210A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9415" y="2392589"/>
            <a:ext cx="2450804" cy="4346825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416CCC8E-0DDF-CEB8-BEC4-61980CD3A9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0959" y="2392589"/>
            <a:ext cx="2456901" cy="4346825"/>
          </a:xfrm>
          <a:prstGeom prst="rect">
            <a:avLst/>
          </a:prstGeom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❶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6" y="1512998"/>
            <a:ext cx="2162038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予約している診察を押します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❷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2438385" cy="7557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｢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問診票を回答する</a:t>
            </a: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｣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を押します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【8】</a:t>
            </a:r>
            <a:r>
              <a:rPr lang="ja-JP" altLang="en-US" dirty="0"/>
              <a:t>問診票の回答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医療機関から問診表が送付されている場合の入力方法です</a:t>
            </a:r>
          </a:p>
        </p:txBody>
      </p:sp>
      <p:sp>
        <p:nvSpPr>
          <p:cNvPr id="25" name="Google Shape;639;p18">
            <a:extLst>
              <a:ext uri="{FF2B5EF4-FFF2-40B4-BE49-F238E27FC236}">
                <a16:creationId xmlns:a16="http://schemas.microsoft.com/office/drawing/2014/main" id="{D4F6F66F-8E95-1D3E-3298-44E8250E9643}"/>
              </a:ext>
            </a:extLst>
          </p:cNvPr>
          <p:cNvSpPr txBox="1"/>
          <p:nvPr/>
        </p:nvSpPr>
        <p:spPr>
          <a:xfrm>
            <a:off x="3784677" y="4576477"/>
            <a:ext cx="1645140" cy="1452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R="4344"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>
                <a:tab pos="355600" algn="l"/>
              </a:tabLst>
            </a:pPr>
            <a:r>
              <a:rPr lang="en-US" altLang="ja-JP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※</a:t>
            </a:r>
            <a:r>
              <a:rPr lang="ja-JP" altLang="en-US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診察時間</a:t>
            </a:r>
            <a:br>
              <a:rPr lang="en-US" altLang="ja-JP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</a:br>
            <a:r>
              <a:rPr lang="ja-JP" altLang="en-US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までに問診票をご回答の上提出してください</a:t>
            </a:r>
          </a:p>
        </p:txBody>
      </p:sp>
      <p:sp>
        <p:nvSpPr>
          <p:cNvPr id="22" name="タイトル 1">
            <a:extLst>
              <a:ext uri="{FF2B5EF4-FFF2-40B4-BE49-F238E27FC236}">
                <a16:creationId xmlns:a16="http://schemas.microsoft.com/office/drawing/2014/main" id="{DA108BE8-C549-FF8D-82CE-DA5514EE13FE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6E909ED-4E17-E527-19ED-17C1D99A5895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160</a:t>
            </a:r>
          </a:p>
        </p:txBody>
      </p:sp>
    </p:spTree>
    <p:extLst>
      <p:ext uri="{BB962C8B-B14F-4D97-AF65-F5344CB8AC3E}">
        <p14:creationId xmlns:p14="http://schemas.microsoft.com/office/powerpoint/2010/main" val="14287922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796;p22" descr="問診票画面で必要事項を入力し「この内容で提出する」をタップしている画像">
            <a:extLst>
              <a:ext uri="{FF2B5EF4-FFF2-40B4-BE49-F238E27FC236}">
                <a16:creationId xmlns:a16="http://schemas.microsoft.com/office/drawing/2014/main" id="{6BF72983-8C7C-CCFE-0F05-9B63689F603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t="4822"/>
          <a:stretch/>
        </p:blipFill>
        <p:spPr>
          <a:xfrm>
            <a:off x="5602732" y="2412923"/>
            <a:ext cx="2090259" cy="4320000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❸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042607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必須事項を入力します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❹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2438385" cy="7557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｢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この内容で提出する</a:t>
            </a: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｣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を押します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【8】</a:t>
            </a:r>
            <a:r>
              <a:rPr lang="ja-JP" altLang="en-US" dirty="0"/>
              <a:t>問診票の回答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医療機関から問診表が送付されている場合の入力方法です</a:t>
            </a:r>
          </a:p>
        </p:txBody>
      </p:sp>
      <p:pic>
        <p:nvPicPr>
          <p:cNvPr id="23" name="Google Shape;796;p22" descr="問診票画面で必要事項を入力し「この内容で提出する」をタップしている画像">
            <a:extLst>
              <a:ext uri="{FF2B5EF4-FFF2-40B4-BE49-F238E27FC236}">
                <a16:creationId xmlns:a16="http://schemas.microsoft.com/office/drawing/2014/main" id="{84BE826E-CA39-4275-9ED5-017CE758D09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t="4822"/>
          <a:stretch/>
        </p:blipFill>
        <p:spPr>
          <a:xfrm>
            <a:off x="1425117" y="2412923"/>
            <a:ext cx="2090259" cy="4320000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BBB07AAA-5FB6-A5E1-756E-8AEB355D41BF}"/>
              </a:ext>
            </a:extLst>
          </p:cNvPr>
          <p:cNvSpPr/>
          <p:nvPr/>
        </p:nvSpPr>
        <p:spPr>
          <a:xfrm>
            <a:off x="1430228" y="3013575"/>
            <a:ext cx="2057830" cy="329873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E624D112-D8A9-A5A3-E4C7-C646E3892FD1}"/>
              </a:ext>
            </a:extLst>
          </p:cNvPr>
          <p:cNvSpPr/>
          <p:nvPr/>
        </p:nvSpPr>
        <p:spPr>
          <a:xfrm>
            <a:off x="5613123" y="6291527"/>
            <a:ext cx="2057830" cy="352809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7620384E-D979-726E-1066-D98946C5BBBF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2F1FAD-1486-5011-32A5-368AFE5352DF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161</a:t>
            </a:r>
          </a:p>
        </p:txBody>
      </p:sp>
    </p:spTree>
    <p:extLst>
      <p:ext uri="{BB962C8B-B14F-4D97-AF65-F5344CB8AC3E}">
        <p14:creationId xmlns:p14="http://schemas.microsoft.com/office/powerpoint/2010/main" val="11433556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3">
            <a:extLst>
              <a:ext uri="{FF2B5EF4-FFF2-40B4-BE49-F238E27FC236}">
                <a16:creationId xmlns:a16="http://schemas.microsoft.com/office/drawing/2014/main" id="{B1501F31-2F10-B9BC-C565-19369BF20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937" y="2345119"/>
            <a:ext cx="199384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36E67C75-5C0B-6172-481A-E7ABC02E3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932" y="2345119"/>
            <a:ext cx="199384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en-US" altLang="ja-JP" dirty="0"/>
              <a:t>【9】</a:t>
            </a:r>
            <a:r>
              <a:rPr lang="ja-JP" altLang="en-US" dirty="0"/>
              <a:t>アプリ通知</a:t>
            </a:r>
            <a:r>
              <a:rPr lang="en-US" altLang="ja-JP" dirty="0"/>
              <a:t>ON</a:t>
            </a:r>
            <a:r>
              <a:rPr lang="ja-JP" altLang="en-US" dirty="0"/>
              <a:t>の設定［</a:t>
            </a:r>
            <a:r>
              <a:rPr lang="en-US" altLang="ja-JP" dirty="0"/>
              <a:t>1</a:t>
            </a:r>
            <a:r>
              <a:rPr lang="ja-JP" altLang="en-US" dirty="0"/>
              <a:t>］</a:t>
            </a: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❶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27933" y="1512998"/>
            <a:ext cx="3042607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設定</a:t>
            </a:r>
            <a:r>
              <a:rPr lang="ja-JP" altLang="en-US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　　　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❷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｢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アプリ</a:t>
            </a: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｣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を押します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BD3E2498-9298-DA48-991D-E16185D1EE43}"/>
              </a:ext>
            </a:extLst>
          </p:cNvPr>
          <p:cNvSpPr txBox="1"/>
          <p:nvPr/>
        </p:nvSpPr>
        <p:spPr>
          <a:xfrm>
            <a:off x="7856621" y="912411"/>
            <a:ext cx="1286899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Android</a:t>
            </a:r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の場合</a:t>
            </a:r>
          </a:p>
        </p:txBody>
      </p:sp>
      <p:sp>
        <p:nvSpPr>
          <p:cNvPr id="28" name="四角形: 角を丸くする 27">
            <a:extLst>
              <a:ext uri="{FF2B5EF4-FFF2-40B4-BE49-F238E27FC236}">
                <a16:creationId xmlns:a16="http://schemas.microsoft.com/office/drawing/2014/main" id="{000EBEEB-FC77-1B20-D9D7-F08B35272FB9}"/>
              </a:ext>
            </a:extLst>
          </p:cNvPr>
          <p:cNvSpPr/>
          <p:nvPr/>
        </p:nvSpPr>
        <p:spPr>
          <a:xfrm>
            <a:off x="2892086" y="5227081"/>
            <a:ext cx="443824" cy="501914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0" name="四角形: 角を丸くする 29">
            <a:extLst>
              <a:ext uri="{FF2B5EF4-FFF2-40B4-BE49-F238E27FC236}">
                <a16:creationId xmlns:a16="http://schemas.microsoft.com/office/drawing/2014/main" id="{2B6245F2-EC16-9573-FD74-2F3CFA4AAFB6}"/>
              </a:ext>
            </a:extLst>
          </p:cNvPr>
          <p:cNvSpPr/>
          <p:nvPr/>
        </p:nvSpPr>
        <p:spPr>
          <a:xfrm>
            <a:off x="5733937" y="5313570"/>
            <a:ext cx="1921958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28C6BE97-E938-C73D-F9B6-4D8C58C772F8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アプリの通知機能をオンにしましょう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5BC12DC7-6E70-C7E6-6F83-CE3F2D4D96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32" t="69298" r="8945" b="25153"/>
          <a:stretch/>
        </p:blipFill>
        <p:spPr bwMode="auto">
          <a:xfrm>
            <a:off x="2017988" y="1544073"/>
            <a:ext cx="396000" cy="396000"/>
          </a:xfrm>
          <a:custGeom>
            <a:avLst/>
            <a:gdLst>
              <a:gd name="connsiteX0" fmla="*/ 279307 w 792000"/>
              <a:gd name="connsiteY0" fmla="*/ 0 h 792000"/>
              <a:gd name="connsiteX1" fmla="*/ 512693 w 792000"/>
              <a:gd name="connsiteY1" fmla="*/ 0 h 792000"/>
              <a:gd name="connsiteX2" fmla="*/ 792000 w 792000"/>
              <a:gd name="connsiteY2" fmla="*/ 279307 h 792000"/>
              <a:gd name="connsiteX3" fmla="*/ 792000 w 792000"/>
              <a:gd name="connsiteY3" fmla="*/ 512693 h 792000"/>
              <a:gd name="connsiteX4" fmla="*/ 512693 w 792000"/>
              <a:gd name="connsiteY4" fmla="*/ 792000 h 792000"/>
              <a:gd name="connsiteX5" fmla="*/ 279307 w 792000"/>
              <a:gd name="connsiteY5" fmla="*/ 792000 h 792000"/>
              <a:gd name="connsiteX6" fmla="*/ 0 w 792000"/>
              <a:gd name="connsiteY6" fmla="*/ 512693 h 792000"/>
              <a:gd name="connsiteX7" fmla="*/ 0 w 792000"/>
              <a:gd name="connsiteY7" fmla="*/ 279307 h 792000"/>
              <a:gd name="connsiteX8" fmla="*/ 279307 w 792000"/>
              <a:gd name="connsiteY8" fmla="*/ 0 h 7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2000" h="792000">
                <a:moveTo>
                  <a:pt x="279307" y="0"/>
                </a:moveTo>
                <a:lnTo>
                  <a:pt x="512693" y="0"/>
                </a:lnTo>
                <a:cubicBezTo>
                  <a:pt x="666950" y="0"/>
                  <a:pt x="792000" y="125050"/>
                  <a:pt x="792000" y="279307"/>
                </a:cubicBezTo>
                <a:lnTo>
                  <a:pt x="792000" y="512693"/>
                </a:lnTo>
                <a:cubicBezTo>
                  <a:pt x="792000" y="666950"/>
                  <a:pt x="666950" y="792000"/>
                  <a:pt x="512693" y="792000"/>
                </a:cubicBezTo>
                <a:lnTo>
                  <a:pt x="279307" y="792000"/>
                </a:lnTo>
                <a:cubicBezTo>
                  <a:pt x="125050" y="792000"/>
                  <a:pt x="0" y="666950"/>
                  <a:pt x="0" y="512693"/>
                </a:cubicBezTo>
                <a:lnTo>
                  <a:pt x="0" y="279307"/>
                </a:lnTo>
                <a:cubicBezTo>
                  <a:pt x="0" y="125050"/>
                  <a:pt x="125050" y="0"/>
                  <a:pt x="279307" y="0"/>
                </a:cubicBez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タイトル 1">
            <a:extLst>
              <a:ext uri="{FF2B5EF4-FFF2-40B4-BE49-F238E27FC236}">
                <a16:creationId xmlns:a16="http://schemas.microsoft.com/office/drawing/2014/main" id="{01110A03-90A2-4601-DBF8-8C70D99F747B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7BE7EA9-46BE-2692-2092-8B9444B731C6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162</a:t>
            </a:r>
          </a:p>
        </p:txBody>
      </p:sp>
    </p:spTree>
    <p:extLst>
      <p:ext uri="{BB962C8B-B14F-4D97-AF65-F5344CB8AC3E}">
        <p14:creationId xmlns:p14="http://schemas.microsoft.com/office/powerpoint/2010/main" val="39076988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61917EE5-6D1B-7D5B-331B-D585D6E8AB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5880" y="2334755"/>
            <a:ext cx="2017951" cy="4340728"/>
          </a:xfrm>
          <a:prstGeom prst="rect">
            <a:avLst/>
          </a:prstGeom>
        </p:spPr>
      </p:pic>
      <p:pic>
        <p:nvPicPr>
          <p:cNvPr id="28" name="Picture 5">
            <a:extLst>
              <a:ext uri="{FF2B5EF4-FFF2-40B4-BE49-F238E27FC236}">
                <a16:creationId xmlns:a16="http://schemas.microsoft.com/office/drawing/2014/main" id="{C9C52390-118F-4480-A0C1-BD5AB183D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917" y="2334755"/>
            <a:ext cx="199384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en-US" altLang="ja-JP" dirty="0"/>
              <a:t>【9】</a:t>
            </a:r>
            <a:r>
              <a:rPr lang="ja-JP" altLang="en-US" dirty="0"/>
              <a:t>アプリ通知</a:t>
            </a:r>
            <a:r>
              <a:rPr lang="en-US" altLang="ja-JP" dirty="0"/>
              <a:t>ON</a:t>
            </a:r>
            <a:r>
              <a:rPr lang="ja-JP" altLang="en-US" dirty="0"/>
              <a:t>の設定［</a:t>
            </a:r>
            <a:r>
              <a:rPr lang="en-US" altLang="ja-JP" dirty="0"/>
              <a:t>1</a:t>
            </a:r>
            <a:r>
              <a:rPr lang="ja-JP" altLang="en-US" dirty="0"/>
              <a:t>］</a:t>
            </a: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❸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27933" y="1512998"/>
            <a:ext cx="3042607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クロン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❹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｢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通知</a:t>
            </a: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｣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を押します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ED743222-E922-CE3A-9DE9-483BCDA41EAE}"/>
              </a:ext>
            </a:extLst>
          </p:cNvPr>
          <p:cNvSpPr/>
          <p:nvPr/>
        </p:nvSpPr>
        <p:spPr>
          <a:xfrm>
            <a:off x="5755861" y="3662747"/>
            <a:ext cx="1921958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BD3E2498-9298-DA48-991D-E16185D1EE43}"/>
              </a:ext>
            </a:extLst>
          </p:cNvPr>
          <p:cNvSpPr txBox="1"/>
          <p:nvPr/>
        </p:nvSpPr>
        <p:spPr>
          <a:xfrm>
            <a:off x="7856621" y="912411"/>
            <a:ext cx="1286899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Android</a:t>
            </a:r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の場合</a:t>
            </a:r>
          </a:p>
        </p:txBody>
      </p:sp>
      <p:sp>
        <p:nvSpPr>
          <p:cNvPr id="27" name="四角形: 角を丸くする 26">
            <a:extLst>
              <a:ext uri="{FF2B5EF4-FFF2-40B4-BE49-F238E27FC236}">
                <a16:creationId xmlns:a16="http://schemas.microsoft.com/office/drawing/2014/main" id="{5BA814E8-EB94-8ECC-A907-AAF2E574068B}"/>
              </a:ext>
            </a:extLst>
          </p:cNvPr>
          <p:cNvSpPr/>
          <p:nvPr/>
        </p:nvSpPr>
        <p:spPr>
          <a:xfrm>
            <a:off x="1456508" y="5397137"/>
            <a:ext cx="1921958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F2DEFFBC-B85B-B7DB-A9B3-D4B330938818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アプリの通知機能をオンにしましょう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88FF1B6B-DA09-0C34-8DE9-5F808AEA1A09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BCF9F1B-820B-58B2-396E-7DF9DBAE2D2B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163</a:t>
            </a:r>
          </a:p>
        </p:txBody>
      </p:sp>
    </p:spTree>
    <p:extLst>
      <p:ext uri="{BB962C8B-B14F-4D97-AF65-F5344CB8AC3E}">
        <p14:creationId xmlns:p14="http://schemas.microsoft.com/office/powerpoint/2010/main" val="3577023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316E4CC0-2870-FEBA-4496-36CABDA08C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4706" y="2332923"/>
            <a:ext cx="2024047" cy="4346825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B34A7B98-5817-CF94-5E9C-48390C019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363" y="2332923"/>
            <a:ext cx="199384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❺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323362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「</a:t>
            </a:r>
            <a:r>
              <a:rPr lang="ja-JP" altLang="en-US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オンライン診療＆処</a:t>
            </a:r>
            <a:r>
              <a:rPr lang="en-US" altLang="ja-JP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…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」</a:t>
            </a:r>
            <a:r>
              <a:rPr lang="ja-JP" altLang="en-US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</a:t>
            </a:r>
            <a:endParaRPr lang="en-US" altLang="ja-JP" kern="1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ja-JP" altLang="en-US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選択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❻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pc="-8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IPAexGothic"/>
              </a:rPr>
              <a:t>「インストール」を押します</a:t>
            </a: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CFE6CA80-E16A-9F41-6AA2-334CDAF451F8}"/>
              </a:ext>
            </a:extLst>
          </p:cNvPr>
          <p:cNvSpPr/>
          <p:nvPr/>
        </p:nvSpPr>
        <p:spPr>
          <a:xfrm>
            <a:off x="5666363" y="4357303"/>
            <a:ext cx="1993846" cy="334832"/>
          </a:xfrm>
          <a:prstGeom prst="roundRect">
            <a:avLst>
              <a:gd name="adj" fmla="val 10479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1112B818-40A8-AB4C-32D2-D01796266C4B}"/>
              </a:ext>
            </a:extLst>
          </p:cNvPr>
          <p:cNvSpPr txBox="1"/>
          <p:nvPr/>
        </p:nvSpPr>
        <p:spPr>
          <a:xfrm>
            <a:off x="7856621" y="912411"/>
            <a:ext cx="1286899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Android</a:t>
            </a:r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の場合</a:t>
            </a: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7CA4B299-92C0-1C24-02E0-095E4770024A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6" name="サブタイトル 2">
            <a:extLst>
              <a:ext uri="{FF2B5EF4-FFF2-40B4-BE49-F238E27FC236}">
                <a16:creationId xmlns:a16="http://schemas.microsoft.com/office/drawing/2014/main" id="{6AFD9B76-4F94-C078-2400-C5FDF90D9579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2200" dirty="0" err="1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curon</a:t>
            </a: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をインストールしましょう</a:t>
            </a:r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96B37EB6-2D75-CC02-8890-35DF03B4E9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7059"/>
            <a:ext cx="4418197" cy="480003"/>
          </a:xfr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4472C4"/>
                </a:solidFill>
              </a:rPr>
              <a:t>【2】curon</a:t>
            </a:r>
            <a:r>
              <a:rPr lang="ja-JP" altLang="en-US" dirty="0">
                <a:solidFill>
                  <a:srgbClr val="4472C4"/>
                </a:solidFill>
              </a:rPr>
              <a:t>のインストール</a:t>
            </a: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DADAF43D-1F68-D792-27EE-7F100927F407}"/>
              </a:ext>
            </a:extLst>
          </p:cNvPr>
          <p:cNvSpPr/>
          <p:nvPr/>
        </p:nvSpPr>
        <p:spPr>
          <a:xfrm>
            <a:off x="1423734" y="3111611"/>
            <a:ext cx="1993846" cy="839964"/>
          </a:xfrm>
          <a:prstGeom prst="roundRect">
            <a:avLst>
              <a:gd name="adj" fmla="val 10479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2CBD4D4-2D50-504E-10AA-07D383355A3A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119</a:t>
            </a:r>
          </a:p>
        </p:txBody>
      </p:sp>
    </p:spTree>
    <p:extLst>
      <p:ext uri="{BB962C8B-B14F-4D97-AF65-F5344CB8AC3E}">
        <p14:creationId xmlns:p14="http://schemas.microsoft.com/office/powerpoint/2010/main" val="16550702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">
            <a:extLst>
              <a:ext uri="{FF2B5EF4-FFF2-40B4-BE49-F238E27FC236}">
                <a16:creationId xmlns:a16="http://schemas.microsoft.com/office/drawing/2014/main" id="{0CA112A1-D064-CEE1-9403-AFABFD571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77" y="2411992"/>
            <a:ext cx="199384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2962837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❺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3485787" y="1512998"/>
            <a:ext cx="3680743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通知を表示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をオンにします</a:t>
            </a:r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C3C662B9-123D-37EF-8D02-80F3835951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【9】</a:t>
            </a:r>
            <a:r>
              <a:rPr lang="ja-JP" altLang="en-US" dirty="0"/>
              <a:t>アプリ通知</a:t>
            </a:r>
            <a:r>
              <a:rPr lang="en-US" altLang="ja-JP" dirty="0"/>
              <a:t>ON</a:t>
            </a:r>
            <a:r>
              <a:rPr lang="ja-JP" altLang="en-US" dirty="0"/>
              <a:t>の設定［</a:t>
            </a:r>
            <a:r>
              <a:rPr lang="en-US" altLang="ja-JP" dirty="0"/>
              <a:t>1</a:t>
            </a:r>
            <a:r>
              <a:rPr lang="ja-JP" altLang="en-US" dirty="0"/>
              <a:t>］</a:t>
            </a: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FF12E519-0E08-36F4-4A30-17E19E33494A}"/>
              </a:ext>
            </a:extLst>
          </p:cNvPr>
          <p:cNvSpPr/>
          <p:nvPr/>
        </p:nvSpPr>
        <p:spPr>
          <a:xfrm>
            <a:off x="3575077" y="3364523"/>
            <a:ext cx="1969583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D45643A-3962-0411-F38E-FA30A47DEB80}"/>
              </a:ext>
            </a:extLst>
          </p:cNvPr>
          <p:cNvSpPr txBox="1"/>
          <p:nvPr/>
        </p:nvSpPr>
        <p:spPr>
          <a:xfrm>
            <a:off x="7856621" y="912411"/>
            <a:ext cx="1286899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Android</a:t>
            </a:r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の場合</a:t>
            </a:r>
          </a:p>
        </p:txBody>
      </p:sp>
      <p:sp>
        <p:nvSpPr>
          <p:cNvPr id="2" name="サブタイトル 2">
            <a:extLst>
              <a:ext uri="{FF2B5EF4-FFF2-40B4-BE49-F238E27FC236}">
                <a16:creationId xmlns:a16="http://schemas.microsoft.com/office/drawing/2014/main" id="{A6EEB622-5EAC-06D2-8931-53753B1D83E4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アプリの通知機能をオンにしましょう</a:t>
            </a: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0BED05B5-C186-6F75-B988-E8C6E1E11E61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587503C-1FB4-500A-405F-DA7F69FDCAFA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164</a:t>
            </a:r>
          </a:p>
        </p:txBody>
      </p:sp>
    </p:spTree>
    <p:extLst>
      <p:ext uri="{BB962C8B-B14F-4D97-AF65-F5344CB8AC3E}">
        <p14:creationId xmlns:p14="http://schemas.microsoft.com/office/powerpoint/2010/main" val="33563175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図 27">
            <a:extLst>
              <a:ext uri="{FF2B5EF4-FFF2-40B4-BE49-F238E27FC236}">
                <a16:creationId xmlns:a16="http://schemas.microsoft.com/office/drawing/2014/main" id="{D988591B-3B4C-7A0D-4FA8-8A23C1D594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4602" y="2402663"/>
            <a:ext cx="2456901" cy="4346825"/>
          </a:xfrm>
          <a:prstGeom prst="rect">
            <a:avLst/>
          </a:prstGeom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E8A8CC5E-94DE-D7FA-8011-7D779B300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214" y="2402663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557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❶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042607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設定　　　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❷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｢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通知</a:t>
            </a: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｣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を押します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【9】</a:t>
            </a:r>
            <a:r>
              <a:rPr lang="ja-JP" altLang="en-US" dirty="0"/>
              <a:t>アプリ通知</a:t>
            </a:r>
            <a:r>
              <a:rPr lang="en-US" altLang="ja-JP" dirty="0"/>
              <a:t>ON</a:t>
            </a:r>
            <a:r>
              <a:rPr lang="ja-JP" altLang="en-US" dirty="0"/>
              <a:t>の設定［</a:t>
            </a:r>
            <a:r>
              <a:rPr lang="en-US" altLang="ja-JP" dirty="0"/>
              <a:t>2</a:t>
            </a:r>
            <a:r>
              <a:rPr lang="ja-JP" altLang="en-US" dirty="0"/>
              <a:t>］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BE729811-AE96-4388-751C-4B46E4F70022}"/>
              </a:ext>
            </a:extLst>
          </p:cNvPr>
          <p:cNvSpPr/>
          <p:nvPr/>
        </p:nvSpPr>
        <p:spPr>
          <a:xfrm>
            <a:off x="5528740" y="5474309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6079EC19-BBD9-760E-05DE-0D2CB0A551A3}"/>
              </a:ext>
            </a:extLst>
          </p:cNvPr>
          <p:cNvSpPr/>
          <p:nvPr/>
        </p:nvSpPr>
        <p:spPr>
          <a:xfrm>
            <a:off x="1949313" y="2570450"/>
            <a:ext cx="443824" cy="432000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FF4EDAC-BF2E-EBDD-0C52-71C831EE14D4}"/>
              </a:ext>
            </a:extLst>
          </p:cNvPr>
          <p:cNvSpPr txBox="1"/>
          <p:nvPr/>
        </p:nvSpPr>
        <p:spPr>
          <a:xfrm>
            <a:off x="7856621" y="912411"/>
            <a:ext cx="1286899" cy="646331"/>
          </a:xfrm>
          <a:prstGeom prst="rect">
            <a:avLst/>
          </a:prstGeom>
          <a:solidFill>
            <a:srgbClr val="9DC3E6"/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ctr">
              <a:defRPr b="1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defRPr>
            </a:lvl1pPr>
          </a:lstStyle>
          <a:p>
            <a:pPr algn="ctr"/>
            <a:r>
              <a:rPr lang="en-US" altLang="ja-JP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iPhone</a:t>
            </a:r>
          </a:p>
          <a:p>
            <a:pPr algn="ctr"/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の場合</a:t>
            </a:r>
          </a:p>
        </p:txBody>
      </p:sp>
      <p:sp>
        <p:nvSpPr>
          <p:cNvPr id="2" name="サブタイトル 2">
            <a:extLst>
              <a:ext uri="{FF2B5EF4-FFF2-40B4-BE49-F238E27FC236}">
                <a16:creationId xmlns:a16="http://schemas.microsoft.com/office/drawing/2014/main" id="{DCABBC4F-C86B-FB2E-091D-B4E88EA538E1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アプリの通知機能をオンにしましょう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55E5964-A0E7-31D2-BC1D-92BEBF5387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0" t="4865" r="54154" b="86863"/>
          <a:stretch/>
        </p:blipFill>
        <p:spPr bwMode="auto">
          <a:xfrm>
            <a:off x="2004026" y="1542464"/>
            <a:ext cx="395621" cy="395621"/>
          </a:xfrm>
          <a:custGeom>
            <a:avLst/>
            <a:gdLst>
              <a:gd name="connsiteX0" fmla="*/ 159572 w 792000"/>
              <a:gd name="connsiteY0" fmla="*/ 0 h 792000"/>
              <a:gd name="connsiteX1" fmla="*/ 632428 w 792000"/>
              <a:gd name="connsiteY1" fmla="*/ 0 h 792000"/>
              <a:gd name="connsiteX2" fmla="*/ 792000 w 792000"/>
              <a:gd name="connsiteY2" fmla="*/ 159572 h 792000"/>
              <a:gd name="connsiteX3" fmla="*/ 792000 w 792000"/>
              <a:gd name="connsiteY3" fmla="*/ 632428 h 792000"/>
              <a:gd name="connsiteX4" fmla="*/ 632428 w 792000"/>
              <a:gd name="connsiteY4" fmla="*/ 792000 h 792000"/>
              <a:gd name="connsiteX5" fmla="*/ 159572 w 792000"/>
              <a:gd name="connsiteY5" fmla="*/ 792000 h 792000"/>
              <a:gd name="connsiteX6" fmla="*/ 0 w 792000"/>
              <a:gd name="connsiteY6" fmla="*/ 632428 h 792000"/>
              <a:gd name="connsiteX7" fmla="*/ 0 w 792000"/>
              <a:gd name="connsiteY7" fmla="*/ 159572 h 792000"/>
              <a:gd name="connsiteX8" fmla="*/ 159572 w 792000"/>
              <a:gd name="connsiteY8" fmla="*/ 0 h 7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2000" h="792000">
                <a:moveTo>
                  <a:pt x="159572" y="0"/>
                </a:moveTo>
                <a:lnTo>
                  <a:pt x="632428" y="0"/>
                </a:lnTo>
                <a:cubicBezTo>
                  <a:pt x="720557" y="0"/>
                  <a:pt x="792000" y="71443"/>
                  <a:pt x="792000" y="159572"/>
                </a:cubicBezTo>
                <a:lnTo>
                  <a:pt x="792000" y="632428"/>
                </a:lnTo>
                <a:cubicBezTo>
                  <a:pt x="792000" y="720557"/>
                  <a:pt x="720557" y="792000"/>
                  <a:pt x="632428" y="792000"/>
                </a:cubicBezTo>
                <a:lnTo>
                  <a:pt x="159572" y="792000"/>
                </a:lnTo>
                <a:cubicBezTo>
                  <a:pt x="71443" y="792000"/>
                  <a:pt x="0" y="720557"/>
                  <a:pt x="0" y="632428"/>
                </a:cubicBezTo>
                <a:lnTo>
                  <a:pt x="0" y="159572"/>
                </a:lnTo>
                <a:cubicBezTo>
                  <a:pt x="0" y="71443"/>
                  <a:pt x="71443" y="0"/>
                  <a:pt x="159572" y="0"/>
                </a:cubicBez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FDF38559-734E-2643-61C0-322AE56C61F0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BF6FE64-396F-6726-376B-38461DE80E66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165</a:t>
            </a:r>
          </a:p>
        </p:txBody>
      </p:sp>
    </p:spTree>
    <p:extLst>
      <p:ext uri="{BB962C8B-B14F-4D97-AF65-F5344CB8AC3E}">
        <p14:creationId xmlns:p14="http://schemas.microsoft.com/office/powerpoint/2010/main" val="21032839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>
            <a:extLst>
              <a:ext uri="{FF2B5EF4-FFF2-40B4-BE49-F238E27FC236}">
                <a16:creationId xmlns:a16="http://schemas.microsoft.com/office/drawing/2014/main" id="{A65C09EA-5039-3F00-C11A-1D05AEAA5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699" y="2402778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5624FDF3-15CF-2160-47C0-51823A0070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1516" y="2406592"/>
            <a:ext cx="2450804" cy="4346825"/>
          </a:xfrm>
          <a:prstGeom prst="rect">
            <a:avLst/>
          </a:prstGeom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557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❸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042607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クロン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❹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｢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通知を許可</a:t>
            </a: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｣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をオンにします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【9】</a:t>
            </a:r>
            <a:r>
              <a:rPr lang="ja-JP" altLang="en-US" dirty="0"/>
              <a:t>アプリ通知</a:t>
            </a:r>
            <a:r>
              <a:rPr lang="en-US" altLang="ja-JP" dirty="0"/>
              <a:t>ON</a:t>
            </a:r>
            <a:r>
              <a:rPr lang="ja-JP" altLang="en-US" dirty="0"/>
              <a:t>の設定［</a:t>
            </a:r>
            <a:r>
              <a:rPr lang="en-US" altLang="ja-JP" dirty="0"/>
              <a:t>2</a:t>
            </a:r>
            <a:r>
              <a:rPr lang="ja-JP" altLang="en-US" dirty="0"/>
              <a:t>］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BE729811-AE96-4388-751C-4B46E4F70022}"/>
              </a:ext>
            </a:extLst>
          </p:cNvPr>
          <p:cNvSpPr/>
          <p:nvPr/>
        </p:nvSpPr>
        <p:spPr>
          <a:xfrm>
            <a:off x="1311349" y="2866424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FF4EDAC-BF2E-EBDD-0C52-71C831EE14D4}"/>
              </a:ext>
            </a:extLst>
          </p:cNvPr>
          <p:cNvSpPr txBox="1"/>
          <p:nvPr/>
        </p:nvSpPr>
        <p:spPr>
          <a:xfrm>
            <a:off x="7856621" y="912411"/>
            <a:ext cx="1286899" cy="646331"/>
          </a:xfrm>
          <a:prstGeom prst="rect">
            <a:avLst/>
          </a:prstGeom>
          <a:solidFill>
            <a:srgbClr val="9DC3E6"/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ctr">
              <a:defRPr b="1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defRPr>
            </a:lvl1pPr>
          </a:lstStyle>
          <a:p>
            <a:pPr algn="ctr"/>
            <a:r>
              <a:rPr lang="en-US" altLang="ja-JP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iPhone</a:t>
            </a:r>
          </a:p>
          <a:p>
            <a:pPr algn="ctr"/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の場合</a:t>
            </a:r>
          </a:p>
        </p:txBody>
      </p:sp>
      <p:sp>
        <p:nvSpPr>
          <p:cNvPr id="28" name="四角形: 角を丸くする 27">
            <a:extLst>
              <a:ext uri="{FF2B5EF4-FFF2-40B4-BE49-F238E27FC236}">
                <a16:creationId xmlns:a16="http://schemas.microsoft.com/office/drawing/2014/main" id="{F8C62501-B917-94A3-874B-64D5E152CE95}"/>
              </a:ext>
            </a:extLst>
          </p:cNvPr>
          <p:cNvSpPr/>
          <p:nvPr/>
        </p:nvSpPr>
        <p:spPr>
          <a:xfrm>
            <a:off x="7298242" y="3013231"/>
            <a:ext cx="443824" cy="325967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サブタイトル 2">
            <a:extLst>
              <a:ext uri="{FF2B5EF4-FFF2-40B4-BE49-F238E27FC236}">
                <a16:creationId xmlns:a16="http://schemas.microsoft.com/office/drawing/2014/main" id="{F22043FB-2815-4094-C069-379289CFD2E9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アプリの通知機能をオンにしましょう</a:t>
            </a: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92455483-C615-8883-CEBB-A0BDB9E6A476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7584CD8-D248-3E5D-D19F-2297039B9026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166</a:t>
            </a:r>
          </a:p>
        </p:txBody>
      </p:sp>
    </p:spTree>
    <p:extLst>
      <p:ext uri="{BB962C8B-B14F-4D97-AF65-F5344CB8AC3E}">
        <p14:creationId xmlns:p14="http://schemas.microsoft.com/office/powerpoint/2010/main" val="17658637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3E591C01-9093-41DD-1F5C-556F3A42B5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9080" y="2395152"/>
            <a:ext cx="2456901" cy="4346825"/>
          </a:xfrm>
          <a:prstGeom prst="rect">
            <a:avLst/>
          </a:prstGeom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❶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4" y="1512998"/>
            <a:ext cx="3680743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予約時間になったらアプリを起動し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ビデオ診察画面へ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❷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057899" cy="7557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｢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ビデオ診察ルームに入室</a:t>
            </a: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｣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を押します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【10】</a:t>
            </a:r>
            <a:r>
              <a:rPr lang="ja-JP" altLang="en-US" dirty="0"/>
              <a:t>ビデオ診察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オンライン診療を受診する方法です</a:t>
            </a:r>
          </a:p>
        </p:txBody>
      </p:sp>
      <p:pic>
        <p:nvPicPr>
          <p:cNvPr id="23" name="Google Shape;827;p23" descr="診察詳細画面で「ビデオ診察画面へ」をタップしている画像">
            <a:extLst>
              <a:ext uri="{FF2B5EF4-FFF2-40B4-BE49-F238E27FC236}">
                <a16:creationId xmlns:a16="http://schemas.microsoft.com/office/drawing/2014/main" id="{35D16517-5175-C78C-1815-132A5D33A11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>
            <a:alphaModFix/>
          </a:blip>
          <a:srcRect t="5118"/>
          <a:stretch/>
        </p:blipFill>
        <p:spPr>
          <a:xfrm>
            <a:off x="1439130" y="2402787"/>
            <a:ext cx="2114778" cy="4333289"/>
          </a:xfrm>
          <a:prstGeom prst="rect">
            <a:avLst/>
          </a:prstGeom>
          <a:noFill/>
          <a:ln w="9525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8725A3F3-211A-C95D-54C8-AC59C788D4DD}"/>
              </a:ext>
            </a:extLst>
          </p:cNvPr>
          <p:cNvSpPr/>
          <p:nvPr/>
        </p:nvSpPr>
        <p:spPr>
          <a:xfrm>
            <a:off x="1546339" y="4355074"/>
            <a:ext cx="1882661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1" name="タイトル 1">
            <a:extLst>
              <a:ext uri="{FF2B5EF4-FFF2-40B4-BE49-F238E27FC236}">
                <a16:creationId xmlns:a16="http://schemas.microsoft.com/office/drawing/2014/main" id="{5ECB7FD8-E934-E864-7EED-0B45D510B425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BF5E9DB-1261-70AD-78DB-68057002FE79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167</a:t>
            </a:r>
          </a:p>
        </p:txBody>
      </p:sp>
    </p:spTree>
    <p:extLst>
      <p:ext uri="{BB962C8B-B14F-4D97-AF65-F5344CB8AC3E}">
        <p14:creationId xmlns:p14="http://schemas.microsoft.com/office/powerpoint/2010/main" val="24621526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 descr="ぼやけた写真に写ってる男性の顔&#10;&#10;自動的に生成された説明">
            <a:extLst>
              <a:ext uri="{FF2B5EF4-FFF2-40B4-BE49-F238E27FC236}">
                <a16:creationId xmlns:a16="http://schemas.microsoft.com/office/drawing/2014/main" id="{D7A231B6-E2A7-17E6-E04F-421303538D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6078" y="2402787"/>
            <a:ext cx="2178743" cy="434072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A563843-A744-6CA7-2A4C-78183FF63E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5849" y="2402787"/>
            <a:ext cx="2152075" cy="4346825"/>
          </a:xfrm>
          <a:prstGeom prst="rect">
            <a:avLst/>
          </a:prstGeom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❸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2782493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医師が入るまでしばらく待ちます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❹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医師が来たら診察開始です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【10】</a:t>
            </a:r>
            <a:r>
              <a:rPr lang="ja-JP" altLang="en-US" dirty="0"/>
              <a:t>ビデオ診察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オンライン診療を受診する方法です</a:t>
            </a:r>
          </a:p>
        </p:txBody>
      </p:sp>
      <p:sp>
        <p:nvSpPr>
          <p:cNvPr id="29" name="Google Shape;639;p18">
            <a:extLst>
              <a:ext uri="{FF2B5EF4-FFF2-40B4-BE49-F238E27FC236}">
                <a16:creationId xmlns:a16="http://schemas.microsoft.com/office/drawing/2014/main" id="{EEECB3E1-DD3F-B919-30FE-A761C8615C2A}"/>
              </a:ext>
            </a:extLst>
          </p:cNvPr>
          <p:cNvSpPr txBox="1"/>
          <p:nvPr/>
        </p:nvSpPr>
        <p:spPr>
          <a:xfrm>
            <a:off x="7824605" y="2629821"/>
            <a:ext cx="1287496" cy="3613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R="4344"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>
                <a:tab pos="355600" algn="l"/>
              </a:tabLst>
            </a:pPr>
            <a:r>
              <a:rPr lang="en-US" altLang="ja-JP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※</a:t>
            </a:r>
            <a:r>
              <a:rPr lang="ja-JP" altLang="en-US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お薬をどのように受け取るか医師と確認しましょう</a:t>
            </a:r>
          </a:p>
          <a:p>
            <a:pPr marR="4344"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>
                <a:tab pos="355600" algn="l"/>
              </a:tabLst>
            </a:pPr>
            <a:r>
              <a:rPr lang="en-US" altLang="ja-JP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A.</a:t>
            </a:r>
            <a:r>
              <a:rPr lang="ja-JP" altLang="en-US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お薬・処方箋がご自宅に届く</a:t>
            </a:r>
          </a:p>
          <a:p>
            <a:pPr marR="4344"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>
                <a:tab pos="355600" algn="l"/>
              </a:tabLst>
            </a:pPr>
            <a:r>
              <a:rPr lang="en-US" altLang="ja-JP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B.</a:t>
            </a:r>
            <a:r>
              <a:rPr lang="ja-JP" altLang="en-US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処方箋が薬局に届く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FE0D6573-CFA7-E5F9-0D7D-333F23C9AAF8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B5AB1F2-451A-96BF-EF17-E931250D7D01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168</a:t>
            </a:r>
          </a:p>
        </p:txBody>
      </p:sp>
    </p:spTree>
    <p:extLst>
      <p:ext uri="{BB962C8B-B14F-4D97-AF65-F5344CB8AC3E}">
        <p14:creationId xmlns:p14="http://schemas.microsoft.com/office/powerpoint/2010/main" val="41800714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 descr="ぼやけた写真に写ってる男性の顔&#10;&#10;自動的に生成された説明">
            <a:extLst>
              <a:ext uri="{FF2B5EF4-FFF2-40B4-BE49-F238E27FC236}">
                <a16:creationId xmlns:a16="http://schemas.microsoft.com/office/drawing/2014/main" id="{DC388040-AB21-C5AD-50EC-7D60C1FE7B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7489" y="2398814"/>
            <a:ext cx="2178743" cy="4340727"/>
          </a:xfrm>
          <a:prstGeom prst="rect">
            <a:avLst/>
          </a:prstGeom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❺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2402183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終了したら「退室する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❻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診察完了です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【10】</a:t>
            </a:r>
            <a:r>
              <a:rPr lang="ja-JP" altLang="en-US" dirty="0"/>
              <a:t>ビデオ診察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オンライン診療を受診する方法です</a:t>
            </a:r>
          </a:p>
        </p:txBody>
      </p:sp>
      <p:pic>
        <p:nvPicPr>
          <p:cNvPr id="27" name="Google Shape;855;g143eb037c4f_6_0" descr="診察が完了し「診察お疲れさまでした」と表示されている画像">
            <a:extLst>
              <a:ext uri="{FF2B5EF4-FFF2-40B4-BE49-F238E27FC236}">
                <a16:creationId xmlns:a16="http://schemas.microsoft.com/office/drawing/2014/main" id="{17F3E7E3-5F60-E701-19F5-5AC574FC0FE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>
            <a:alphaModFix/>
          </a:blip>
          <a:srcRect t="7068"/>
          <a:stretch/>
        </p:blipFill>
        <p:spPr>
          <a:xfrm>
            <a:off x="5588656" y="2402787"/>
            <a:ext cx="2155169" cy="4336754"/>
          </a:xfrm>
          <a:prstGeom prst="rect">
            <a:avLst/>
          </a:prstGeom>
          <a:noFill/>
          <a:ln w="9525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E7398351-CFE0-04B9-FE43-74D8ECDD5AB6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D8268EE-B179-967E-E675-3E87598B954B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169</a:t>
            </a:r>
          </a:p>
        </p:txBody>
      </p:sp>
    </p:spTree>
    <p:extLst>
      <p:ext uri="{BB962C8B-B14F-4D97-AF65-F5344CB8AC3E}">
        <p14:creationId xmlns:p14="http://schemas.microsoft.com/office/powerpoint/2010/main" val="100990898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44552" y="85871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554" imgH="551" progId="TCLayout.ActiveDocument.1">
                  <p:embed/>
                </p:oleObj>
              </mc:Choice>
              <mc:Fallback>
                <p:oleObj name="think-cell スライド" r:id="rId4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44552" y="858712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6DD88778-B0FA-03B1-B3BF-D4F7FEE30D9E}"/>
              </a:ext>
            </a:extLst>
          </p:cNvPr>
          <p:cNvGrpSpPr>
            <a:grpSpLocks noChangeAspect="1"/>
          </p:cNvGrpSpPr>
          <p:nvPr/>
        </p:nvGrpSpPr>
        <p:grpSpPr>
          <a:xfrm>
            <a:off x="130510" y="782484"/>
            <a:ext cx="8882979" cy="6188295"/>
            <a:chOff x="261021" y="799121"/>
            <a:chExt cx="8621956" cy="6006454"/>
          </a:xfrm>
        </p:grpSpPr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74BD9289-6328-445D-AAB7-8B7F74985256}"/>
                </a:ext>
              </a:extLst>
            </p:cNvPr>
            <p:cNvSpPr/>
            <p:nvPr/>
          </p:nvSpPr>
          <p:spPr>
            <a:xfrm>
              <a:off x="4659286" y="3873107"/>
              <a:ext cx="4223690" cy="27719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/>
              <a:r>
                <a:rPr lang="ja-JP" altLang="en-US" sz="14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●生成</a:t>
              </a:r>
              <a:r>
                <a:rPr lang="en-US" altLang="ja-JP" sz="14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AI</a:t>
              </a:r>
              <a:r>
                <a:rPr lang="ja-JP" altLang="en-US" sz="14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を</a:t>
              </a:r>
              <a:endParaRPr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algn="r"/>
              <a:r>
                <a:rPr lang="ja-JP" altLang="en-US" sz="14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使ってみよう</a:t>
              </a:r>
              <a:endParaRPr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algn="r"/>
              <a:endParaRPr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r>
                <a:rPr lang="ja-JP" altLang="en-US" sz="14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●文字表示電話サービス</a:t>
              </a:r>
              <a:endParaRPr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r>
                <a:rPr lang="ja-JP" altLang="en-US" sz="14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（ヨメテル）を使ってみよう</a:t>
              </a:r>
              <a:endParaRPr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endParaRPr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r>
                <a:rPr lang="ja-JP" altLang="en-US" sz="14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●スマホで年金の情報を</a:t>
              </a:r>
              <a:endParaRPr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r>
                <a:rPr lang="ja-JP" altLang="en-US" sz="14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確認しよう（ねんきんネット）</a:t>
              </a:r>
              <a:endParaRPr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endParaRPr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>
                <a:buClrTx/>
                <a:buSzTx/>
              </a:pPr>
              <a:r>
                <a:rPr lang="ja-JP" altLang="en-US" sz="14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●デジタルリテラシーを身につけて</a:t>
              </a:r>
              <a:endParaRPr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>
                <a:buClrTx/>
                <a:buSzTx/>
              </a:pPr>
              <a:r>
                <a:rPr lang="ja-JP" altLang="en-US" sz="14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安心・安全にインターネットを楽しもう</a:t>
              </a:r>
              <a:endParaRPr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92E7EAB9-1C29-0136-A54E-FB425C86A56E}"/>
                </a:ext>
              </a:extLst>
            </p:cNvPr>
            <p:cNvSpPr/>
            <p:nvPr/>
          </p:nvSpPr>
          <p:spPr>
            <a:xfrm>
              <a:off x="4659286" y="961253"/>
              <a:ext cx="4223691" cy="277816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r"/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●ハザードマップポータルサイトで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様々な災害のリスクを確認しよう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●浸水ナビを使って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水害シミュレーションを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見てみよう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●地理院地図を使って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身近な土地の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情報を知ろう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0F035351-EEAB-3FA4-6200-2E1DFE3623E2}"/>
                </a:ext>
              </a:extLst>
            </p:cNvPr>
            <p:cNvSpPr/>
            <p:nvPr/>
          </p:nvSpPr>
          <p:spPr>
            <a:xfrm>
              <a:off x="261021" y="3873106"/>
              <a:ext cx="4223693" cy="277196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>
                <a:buClrTx/>
                <a:buSzTx/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●オンライン診療を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buClrTx/>
                <a:buSzTx/>
              </a:pPr>
              <a:r>
                <a:rPr lang="en-US" altLang="ja-JP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 </a:t>
              </a: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　使ってみよう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buClrTx/>
                <a:buSzTx/>
              </a:pPr>
              <a:endPara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lvl="0">
                <a:buClrTx/>
                <a:buSzTx/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</a:t>
              </a:r>
              <a:r>
                <a:rPr lang="en-US" altLang="ja-JP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FUN</a:t>
              </a: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＋</a:t>
              </a:r>
              <a:r>
                <a:rPr lang="en-US" altLang="ja-JP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WALK</a:t>
              </a: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アプリを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buClrTx/>
                <a:buSzTx/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　 使って楽しく歩こう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buClrTx/>
                <a:buSzTx/>
              </a:pP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buClrTx/>
                <a:buSzTx/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●全国版救急受診アプリ（</a:t>
              </a:r>
              <a:r>
                <a:rPr lang="en-US" altLang="ja-JP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Q</a:t>
              </a: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助）で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buClrTx/>
                <a:buSzTx/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　 病気やけがの緊急度を </a:t>
              </a:r>
              <a:endPara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lvl="0"/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 　判定しよう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788A9A97-85C4-93C7-0405-C68F559B1D73}"/>
                </a:ext>
              </a:extLst>
            </p:cNvPr>
            <p:cNvSpPr/>
            <p:nvPr/>
          </p:nvSpPr>
          <p:spPr>
            <a:xfrm>
              <a:off x="261022" y="967457"/>
              <a:ext cx="4223693" cy="277196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>
                <a:lnSpc>
                  <a:spcPct val="130000"/>
                </a:lnSpc>
                <a:buClrTx/>
                <a:buSzTx/>
                <a:buFont typeface="+mj-ea"/>
                <a:buNone/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●マイナンバーカードを健康保険証として利用しよう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lnSpc>
                  <a:spcPct val="130000"/>
                </a:lnSpc>
                <a:buClrTx/>
                <a:buSzTx/>
                <a:buFont typeface="+mj-ea"/>
                <a:buNone/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　 ・公金受取口座の登録をしよう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>
                <a:lnSpc>
                  <a:spcPct val="130000"/>
                </a:lnSpc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●マイナンバーカードを申請しよう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lnSpc>
                  <a:spcPct val="130000"/>
                </a:lnSpc>
                <a:buClrTx/>
                <a:buSzTx/>
                <a:buFont typeface="+mj-ea"/>
                <a:buNone/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●スマートフォン用電子証明書を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lnSpc>
                  <a:spcPct val="130000"/>
                </a:lnSpc>
                <a:buClrTx/>
                <a:buSzTx/>
                <a:buFont typeface="+mj-ea"/>
                <a:buNone/>
              </a:pPr>
              <a:r>
                <a:rPr lang="en-US" altLang="ja-JP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 </a:t>
              </a: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　スマートフォンに搭載しよう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>
                <a:lnSpc>
                  <a:spcPct val="130000"/>
                </a:lnSpc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●マイナポータルを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>
                <a:lnSpc>
                  <a:spcPct val="130000"/>
                </a:lnSpc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　 活用しよう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lnSpc>
                  <a:spcPct val="130000"/>
                </a:lnSpc>
                <a:buClrTx/>
                <a:buSzTx/>
                <a:buFont typeface="+mj-ea"/>
                <a:buNone/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●スマートフォンで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lnSpc>
                  <a:spcPct val="130000"/>
                </a:lnSpc>
                <a:buClrTx/>
                <a:buSzTx/>
                <a:buFont typeface="+mj-ea"/>
                <a:buNone/>
              </a:pPr>
              <a:r>
                <a:rPr lang="en-US" altLang="ja-JP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 </a:t>
              </a: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　確定申告（</a:t>
              </a:r>
              <a:r>
                <a:rPr lang="en-US" altLang="ja-JP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e-tax</a:t>
              </a: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）を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lnSpc>
                  <a:spcPct val="130000"/>
                </a:lnSpc>
                <a:buClrTx/>
                <a:buSzTx/>
                <a:buFont typeface="+mj-ea"/>
                <a:buNone/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　 しよう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6" name="図表 5">
              <a:extLst>
                <a:ext uri="{FF2B5EF4-FFF2-40B4-BE49-F238E27FC236}">
                  <a16:creationId xmlns:a16="http://schemas.microsoft.com/office/drawing/2014/main" id="{BA57ECB6-A371-66EC-B3EE-831BA1DFDC85}"/>
                </a:ext>
              </a:extLst>
            </p:cNvPr>
            <p:cNvGraphicFramePr/>
            <p:nvPr/>
          </p:nvGraphicFramePr>
          <p:xfrm>
            <a:off x="955537" y="799121"/>
            <a:ext cx="7232926" cy="600645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6" r:lo="rId7" r:qs="rId8" r:cs="rId9"/>
            </a:graphicData>
          </a:graphic>
        </p:graphicFrame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BF5A9CB1-1328-D801-4858-10AE60383FF2}"/>
                </a:ext>
              </a:extLst>
            </p:cNvPr>
            <p:cNvSpPr txBox="1"/>
            <p:nvPr/>
          </p:nvSpPr>
          <p:spPr>
            <a:xfrm>
              <a:off x="2439812" y="2334859"/>
              <a:ext cx="210506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1600" b="1" i="0" strike="noStrike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スマホを使って</a:t>
              </a:r>
              <a:endParaRPr kumimoji="1" lang="en-US" altLang="ja-JP" sz="1600" b="1" i="0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algn="ctr"/>
              <a:r>
                <a:rPr kumimoji="1" lang="ja-JP" altLang="en-US" sz="1600" b="1" i="0" strike="noStrike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マイナンバーカードを</a:t>
              </a:r>
              <a:endParaRPr kumimoji="1" lang="en-US" altLang="ja-JP" sz="1600" b="1" i="0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algn="ctr"/>
              <a:r>
                <a:rPr kumimoji="1" lang="ja-JP" altLang="en-US" sz="1600" b="1" i="0" strike="noStrike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活用しましょう</a:t>
              </a:r>
              <a:endParaRPr kumimoji="1"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51542712-16CD-03A9-552B-36FCA42964B0}"/>
                </a:ext>
              </a:extLst>
            </p:cNvPr>
            <p:cNvSpPr txBox="1"/>
            <p:nvPr/>
          </p:nvSpPr>
          <p:spPr>
            <a:xfrm>
              <a:off x="4752912" y="2336747"/>
              <a:ext cx="192552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lnSpc>
                  <a:spcPct val="100000"/>
                </a:lnSpc>
              </a:pPr>
              <a:r>
                <a:rPr kumimoji="1" lang="ja-JP" altLang="en-US" sz="1600" b="1" i="0" strike="noStrike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スマホ</a:t>
              </a:r>
              <a:r>
                <a:rPr lang="ja-JP" altLang="en-US" sz="1600" b="1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で</a:t>
              </a:r>
              <a:endParaRPr lang="en-US" altLang="ja-JP" sz="16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ctr">
                <a:lnSpc>
                  <a:spcPct val="100000"/>
                </a:lnSpc>
              </a:pPr>
              <a:r>
                <a:rPr lang="ja-JP" altLang="en-US" sz="1600" b="1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防災・地域について</a:t>
              </a:r>
              <a:endParaRPr lang="en-US" altLang="ja-JP" sz="16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ctr">
                <a:lnSpc>
                  <a:spcPct val="100000"/>
                </a:lnSpc>
              </a:pPr>
              <a:r>
                <a:rPr lang="ja-JP" altLang="en-US" sz="1600" b="1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知りましょう</a:t>
              </a:r>
              <a:endParaRPr kumimoji="1"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7DC05E15-E796-EAC2-5E1E-CDD992AB4DFB}"/>
                </a:ext>
              </a:extLst>
            </p:cNvPr>
            <p:cNvSpPr txBox="1"/>
            <p:nvPr/>
          </p:nvSpPr>
          <p:spPr>
            <a:xfrm>
              <a:off x="4802606" y="4340626"/>
              <a:ext cx="1826141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lnSpc>
                  <a:spcPct val="100000"/>
                </a:lnSpc>
              </a:pPr>
              <a:r>
                <a:rPr kumimoji="1" lang="ja-JP" altLang="en-US" sz="1600" b="1" i="0" strike="noStrike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様々な活用方法で</a:t>
              </a:r>
              <a:endParaRPr kumimoji="1" lang="en-US" altLang="ja-JP" sz="1600" b="1" i="0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ctr">
                <a:lnSpc>
                  <a:spcPct val="100000"/>
                </a:lnSpc>
              </a:pPr>
              <a:r>
                <a:rPr kumimoji="1" lang="ja-JP" altLang="en-US" sz="1600" b="1" i="0" strike="noStrike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スマホを</a:t>
              </a:r>
              <a:endParaRPr kumimoji="1" lang="en-US" altLang="ja-JP" sz="1600" b="1" i="0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ctr">
                <a:lnSpc>
                  <a:spcPct val="100000"/>
                </a:lnSpc>
              </a:pPr>
              <a:r>
                <a:rPr kumimoji="1" lang="ja-JP" altLang="en-US" sz="1600" b="1" i="0" strike="noStrike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使いこなして</a:t>
              </a:r>
              <a:endParaRPr kumimoji="1" lang="en-US" altLang="ja-JP" sz="1600" b="1" i="0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ctr">
                <a:lnSpc>
                  <a:spcPct val="100000"/>
                </a:lnSpc>
              </a:pPr>
              <a:r>
                <a:rPr kumimoji="1" lang="ja-JP" altLang="en-US" sz="1600" b="1" i="0" strike="noStrike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みましょう</a:t>
              </a:r>
              <a:endParaRPr kumimoji="1"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7C0C2301-FB72-37F2-A06E-6F80224A7C69}"/>
                </a:ext>
              </a:extLst>
            </p:cNvPr>
            <p:cNvSpPr txBox="1"/>
            <p:nvPr/>
          </p:nvSpPr>
          <p:spPr>
            <a:xfrm>
              <a:off x="2531985" y="4346829"/>
              <a:ext cx="192071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lnSpc>
                  <a:spcPct val="100000"/>
                </a:lnSpc>
              </a:pPr>
              <a:r>
                <a:rPr kumimoji="1" lang="ja-JP" altLang="en-US" sz="1600" b="1" i="0" strike="noStrike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スマホを</a:t>
              </a:r>
              <a:endParaRPr kumimoji="1" lang="en-US" altLang="ja-JP" sz="1600" b="1" i="0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ctr">
                <a:lnSpc>
                  <a:spcPct val="100000"/>
                </a:lnSpc>
              </a:pPr>
              <a:r>
                <a:rPr kumimoji="1" lang="ja-JP" altLang="en-US" sz="1600" b="1" i="0" strike="noStrike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健康や医療に</a:t>
              </a:r>
              <a:endParaRPr kumimoji="1" lang="en-US" altLang="ja-JP" sz="1600" b="1" i="0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ctr">
                <a:lnSpc>
                  <a:spcPct val="100000"/>
                </a:lnSpc>
              </a:pPr>
              <a:r>
                <a:rPr kumimoji="1" lang="ja-JP" altLang="en-US" sz="1600" b="1" i="0" strike="noStrike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活用してみましょう</a:t>
              </a:r>
              <a:endParaRPr kumimoji="1"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sp>
        <p:nvSpPr>
          <p:cNvPr id="3" name="タイトル 1">
            <a:extLst>
              <a:ext uri="{FF2B5EF4-FFF2-40B4-BE49-F238E27FC236}">
                <a16:creationId xmlns:a16="http://schemas.microsoft.com/office/drawing/2014/main" id="{C952A7DD-EB53-87E3-49ED-4BCE9D901DB8}"/>
              </a:ext>
            </a:extLst>
          </p:cNvPr>
          <p:cNvSpPr txBox="1">
            <a:spLocks noChangeAspect="1"/>
          </p:cNvSpPr>
          <p:nvPr/>
        </p:nvSpPr>
        <p:spPr>
          <a:xfrm>
            <a:off x="1259816" y="179986"/>
            <a:ext cx="7753672" cy="510767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ja-JP" altLang="en-US" sz="2400" dirty="0">
                <a:solidFill>
                  <a:srgbClr val="4472C4"/>
                </a:solidFill>
              </a:rPr>
              <a:t>総務省デジタル活用支援推進事業　教材一覧（応用講座）　</a:t>
            </a:r>
          </a:p>
        </p:txBody>
      </p:sp>
    </p:spTree>
    <p:extLst>
      <p:ext uri="{BB962C8B-B14F-4D97-AF65-F5344CB8AC3E}">
        <p14:creationId xmlns:p14="http://schemas.microsoft.com/office/powerpoint/2010/main" val="449840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EEF5735-1D67-B404-B34F-AC9F3399E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4387" y="2265311"/>
            <a:ext cx="2475191" cy="4377307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C129D300-E542-E1E5-D702-219765398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8422" y="2265311"/>
            <a:ext cx="2449026" cy="4356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オブジェクト 6" hidden="1">
            <a:extLst>
              <a:ext uri="{FF2B5EF4-FFF2-40B4-BE49-F238E27FC236}">
                <a16:creationId xmlns:a16="http://schemas.microsoft.com/office/drawing/2014/main" id="{582A7969-8303-417F-8528-3376DF1C0EB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7" name="オブジェクト 6" hidden="1">
                        <a:extLst>
                          <a:ext uri="{FF2B5EF4-FFF2-40B4-BE49-F238E27FC236}">
                            <a16:creationId xmlns:a16="http://schemas.microsoft.com/office/drawing/2014/main" id="{582A7969-8303-417F-8528-3376DF1C0E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B6AF429B-7677-BAA5-B194-E7DE995AF4F1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742D61A0-62BF-1DCE-6E3B-621C1F52094D}"/>
              </a:ext>
            </a:extLst>
          </p:cNvPr>
          <p:cNvSpPr/>
          <p:nvPr/>
        </p:nvSpPr>
        <p:spPr>
          <a:xfrm>
            <a:off x="2415498" y="4722059"/>
            <a:ext cx="504000" cy="473621"/>
          </a:xfrm>
          <a:prstGeom prst="roundRect">
            <a:avLst/>
          </a:prstGeom>
          <a:noFill/>
          <a:ln w="28575">
            <a:solidFill>
              <a:srgbClr val="FF33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677FFD77-C3F4-2219-74F2-CEABF38500F4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1F39756-4A47-2498-421E-5258B44D86FF}"/>
              </a:ext>
            </a:extLst>
          </p:cNvPr>
          <p:cNvSpPr txBox="1"/>
          <p:nvPr/>
        </p:nvSpPr>
        <p:spPr>
          <a:xfrm>
            <a:off x="1412435" y="1489248"/>
            <a:ext cx="3484568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App Store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 　 　を押します</a:t>
            </a: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A3F6F25E-4368-92F9-F53A-46FA4687EC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1749" y="1498578"/>
            <a:ext cx="464796" cy="442043"/>
          </a:xfrm>
          <a:custGeom>
            <a:avLst/>
            <a:gdLst>
              <a:gd name="connsiteX0" fmla="*/ 173410 w 717550"/>
              <a:gd name="connsiteY0" fmla="*/ 0 h 717550"/>
              <a:gd name="connsiteX1" fmla="*/ 544140 w 717550"/>
              <a:gd name="connsiteY1" fmla="*/ 0 h 717550"/>
              <a:gd name="connsiteX2" fmla="*/ 717550 w 717550"/>
              <a:gd name="connsiteY2" fmla="*/ 173410 h 717550"/>
              <a:gd name="connsiteX3" fmla="*/ 717550 w 717550"/>
              <a:gd name="connsiteY3" fmla="*/ 544140 h 717550"/>
              <a:gd name="connsiteX4" fmla="*/ 544140 w 717550"/>
              <a:gd name="connsiteY4" fmla="*/ 717550 h 717550"/>
              <a:gd name="connsiteX5" fmla="*/ 173410 w 717550"/>
              <a:gd name="connsiteY5" fmla="*/ 717550 h 717550"/>
              <a:gd name="connsiteX6" fmla="*/ 0 w 717550"/>
              <a:gd name="connsiteY6" fmla="*/ 544140 h 717550"/>
              <a:gd name="connsiteX7" fmla="*/ 0 w 717550"/>
              <a:gd name="connsiteY7" fmla="*/ 173410 h 717550"/>
              <a:gd name="connsiteX8" fmla="*/ 173410 w 717550"/>
              <a:gd name="connsiteY8" fmla="*/ 0 h 71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7550" h="717550">
                <a:moveTo>
                  <a:pt x="173410" y="0"/>
                </a:moveTo>
                <a:lnTo>
                  <a:pt x="544140" y="0"/>
                </a:lnTo>
                <a:cubicBezTo>
                  <a:pt x="639912" y="0"/>
                  <a:pt x="717550" y="77638"/>
                  <a:pt x="717550" y="173410"/>
                </a:cubicBezTo>
                <a:lnTo>
                  <a:pt x="717550" y="544140"/>
                </a:lnTo>
                <a:cubicBezTo>
                  <a:pt x="717550" y="639912"/>
                  <a:pt x="639912" y="717550"/>
                  <a:pt x="544140" y="717550"/>
                </a:cubicBezTo>
                <a:lnTo>
                  <a:pt x="173410" y="717550"/>
                </a:lnTo>
                <a:cubicBezTo>
                  <a:pt x="77638" y="717550"/>
                  <a:pt x="0" y="639912"/>
                  <a:pt x="0" y="544140"/>
                </a:cubicBezTo>
                <a:lnTo>
                  <a:pt x="0" y="173410"/>
                </a:lnTo>
                <a:cubicBezTo>
                  <a:pt x="0" y="77638"/>
                  <a:pt x="77638" y="0"/>
                  <a:pt x="173410" y="0"/>
                </a:cubicBezTo>
                <a:close/>
              </a:path>
            </a:pathLst>
          </a:custGeom>
          <a:ln>
            <a:noFill/>
          </a:ln>
          <a:effectLst/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B858BF6-75A1-6C44-5B25-60F7B09B27EC}"/>
              </a:ext>
            </a:extLst>
          </p:cNvPr>
          <p:cNvSpPr txBox="1"/>
          <p:nvPr/>
        </p:nvSpPr>
        <p:spPr>
          <a:xfrm>
            <a:off x="7856621" y="912411"/>
            <a:ext cx="1286899" cy="646331"/>
          </a:xfrm>
          <a:prstGeom prst="rect">
            <a:avLst/>
          </a:prstGeom>
          <a:solidFill>
            <a:srgbClr val="9DC3E6"/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ctr">
              <a:defRPr b="1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defRPr>
            </a:lvl1pPr>
          </a:lstStyle>
          <a:p>
            <a:pPr algn="ctr"/>
            <a:r>
              <a:rPr lang="en-US" altLang="ja-JP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iPhone</a:t>
            </a:r>
          </a:p>
          <a:p>
            <a:pPr algn="ctr"/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の場合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F30958C-A88C-3B36-43DE-10ABFEBEBF9E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❶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257D894-889F-DABE-78E5-B401AA81E4F2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❷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9B24625-7187-8B17-2843-D83FF11487B3}"/>
              </a:ext>
            </a:extLst>
          </p:cNvPr>
          <p:cNvSpPr txBox="1"/>
          <p:nvPr/>
        </p:nvSpPr>
        <p:spPr>
          <a:xfrm>
            <a:off x="5607129" y="1489248"/>
            <a:ext cx="3192520" cy="3956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｢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検索</a:t>
            </a: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｣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を押します</a:t>
            </a:r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649D8B97-0B68-1578-BADE-07834AB45F5E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10" name="サブタイトル 2">
            <a:extLst>
              <a:ext uri="{FF2B5EF4-FFF2-40B4-BE49-F238E27FC236}">
                <a16:creationId xmlns:a16="http://schemas.microsoft.com/office/drawing/2014/main" id="{9B1BECB1-FC6D-8E25-04E0-3AB1E1EC68A8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2200" dirty="0" err="1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curon</a:t>
            </a: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をインストールしましょう</a:t>
            </a:r>
          </a:p>
        </p:txBody>
      </p:sp>
      <p:sp>
        <p:nvSpPr>
          <p:cNvPr id="13" name="タイトル 1">
            <a:extLst>
              <a:ext uri="{FF2B5EF4-FFF2-40B4-BE49-F238E27FC236}">
                <a16:creationId xmlns:a16="http://schemas.microsoft.com/office/drawing/2014/main" id="{D67C5A11-FB71-CC05-6B51-70601924B8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7059"/>
            <a:ext cx="4418197" cy="480003"/>
          </a:xfr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4472C4"/>
                </a:solidFill>
              </a:rPr>
              <a:t>【2】curon</a:t>
            </a:r>
            <a:r>
              <a:rPr lang="ja-JP" altLang="en-US" dirty="0">
                <a:solidFill>
                  <a:srgbClr val="4472C4"/>
                </a:solidFill>
              </a:rPr>
              <a:t>のインストール</a:t>
            </a:r>
          </a:p>
        </p:txBody>
      </p:sp>
      <p:sp>
        <p:nvSpPr>
          <p:cNvPr id="25" name="四角形: 角を丸くする 24">
            <a:extLst>
              <a:ext uri="{FF2B5EF4-FFF2-40B4-BE49-F238E27FC236}">
                <a16:creationId xmlns:a16="http://schemas.microsoft.com/office/drawing/2014/main" id="{A4C4995C-D652-E6A2-5153-C15BD6C81814}"/>
              </a:ext>
            </a:extLst>
          </p:cNvPr>
          <p:cNvSpPr/>
          <p:nvPr/>
        </p:nvSpPr>
        <p:spPr>
          <a:xfrm>
            <a:off x="7457115" y="6208549"/>
            <a:ext cx="475192" cy="473621"/>
          </a:xfrm>
          <a:prstGeom prst="roundRect">
            <a:avLst/>
          </a:prstGeom>
          <a:noFill/>
          <a:ln w="28575">
            <a:solidFill>
              <a:srgbClr val="FF33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9876FCF-D4DB-F7DB-3DEA-BE8738D511CF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120</a:t>
            </a:r>
          </a:p>
        </p:txBody>
      </p:sp>
    </p:spTree>
    <p:extLst>
      <p:ext uri="{BB962C8B-B14F-4D97-AF65-F5344CB8AC3E}">
        <p14:creationId xmlns:p14="http://schemas.microsoft.com/office/powerpoint/2010/main" val="1602458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5990E112-3477-7CDE-DFFF-DD21D6E9E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327" y="2281029"/>
            <a:ext cx="2475191" cy="4377307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C8AA0E3C-A026-30CB-C699-A38CDB13E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688" y="2281029"/>
            <a:ext cx="2449026" cy="4356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オブジェクト 6" hidden="1">
            <a:extLst>
              <a:ext uri="{FF2B5EF4-FFF2-40B4-BE49-F238E27FC236}">
                <a16:creationId xmlns:a16="http://schemas.microsoft.com/office/drawing/2014/main" id="{582A7969-8303-417F-8528-3376DF1C0EB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7" name="オブジェクト 6" hidden="1">
                        <a:extLst>
                          <a:ext uri="{FF2B5EF4-FFF2-40B4-BE49-F238E27FC236}">
                            <a16:creationId xmlns:a16="http://schemas.microsoft.com/office/drawing/2014/main" id="{582A7969-8303-417F-8528-3376DF1C0E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8F1C8EE1-2CB7-ADA0-3BB6-D0A5BABD257D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D6E7F9A8-832B-79FA-C0BA-7346B6B9F755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96C2A67-7599-9153-1872-C263263C8BB6}"/>
              </a:ext>
            </a:extLst>
          </p:cNvPr>
          <p:cNvSpPr txBox="1"/>
          <p:nvPr/>
        </p:nvSpPr>
        <p:spPr>
          <a:xfrm>
            <a:off x="1412435" y="1489248"/>
            <a:ext cx="3484568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検索枠に「くろん」と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30000"/>
              </a:lnSpc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入力します</a:t>
            </a:r>
          </a:p>
        </p:txBody>
      </p:sp>
      <p:sp>
        <p:nvSpPr>
          <p:cNvPr id="24" name="四角形: 角を丸くする 23">
            <a:extLst>
              <a:ext uri="{FF2B5EF4-FFF2-40B4-BE49-F238E27FC236}">
                <a16:creationId xmlns:a16="http://schemas.microsoft.com/office/drawing/2014/main" id="{70174355-42BC-4E52-1B8D-D2BA7D5E47B7}"/>
              </a:ext>
            </a:extLst>
          </p:cNvPr>
          <p:cNvSpPr/>
          <p:nvPr/>
        </p:nvSpPr>
        <p:spPr>
          <a:xfrm>
            <a:off x="1286046" y="2372752"/>
            <a:ext cx="1629523" cy="397836"/>
          </a:xfrm>
          <a:prstGeom prst="roundRect">
            <a:avLst>
              <a:gd name="adj" fmla="val 10479"/>
            </a:avLst>
          </a:prstGeom>
          <a:noFill/>
          <a:ln w="28575">
            <a:solidFill>
              <a:srgbClr val="FF33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6" name="四角形: 角を丸くする 25">
            <a:extLst>
              <a:ext uri="{FF2B5EF4-FFF2-40B4-BE49-F238E27FC236}">
                <a16:creationId xmlns:a16="http://schemas.microsoft.com/office/drawing/2014/main" id="{72DFE4C5-6352-DCC9-7BD9-83ACF3955466}"/>
              </a:ext>
            </a:extLst>
          </p:cNvPr>
          <p:cNvSpPr/>
          <p:nvPr/>
        </p:nvSpPr>
        <p:spPr>
          <a:xfrm>
            <a:off x="7395484" y="5907953"/>
            <a:ext cx="584774" cy="755720"/>
          </a:xfrm>
          <a:prstGeom prst="roundRect">
            <a:avLst>
              <a:gd name="adj" fmla="val 10479"/>
            </a:avLst>
          </a:prstGeom>
          <a:noFill/>
          <a:ln w="28575">
            <a:solidFill>
              <a:srgbClr val="FF33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0D74FF1-696E-004A-FD37-22803CB809D4}"/>
              </a:ext>
            </a:extLst>
          </p:cNvPr>
          <p:cNvSpPr txBox="1"/>
          <p:nvPr/>
        </p:nvSpPr>
        <p:spPr>
          <a:xfrm>
            <a:off x="7856621" y="912411"/>
            <a:ext cx="1286899" cy="646331"/>
          </a:xfrm>
          <a:prstGeom prst="rect">
            <a:avLst/>
          </a:prstGeom>
          <a:solidFill>
            <a:srgbClr val="9DC3E6"/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ctr">
              <a:defRPr b="1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defRPr>
            </a:lvl1pPr>
          </a:lstStyle>
          <a:p>
            <a:pPr algn="ctr"/>
            <a:r>
              <a:rPr lang="en-US" altLang="ja-JP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iPhone</a:t>
            </a:r>
          </a:p>
          <a:p>
            <a:pPr algn="ctr"/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の場合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C660333-70DF-D74D-0998-858D98BC9EC8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❸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C2D866B-9EB4-03B0-5348-7035A1D88F53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❹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AEDBA18-A3A3-740F-9828-C8908BD506B8}"/>
              </a:ext>
            </a:extLst>
          </p:cNvPr>
          <p:cNvSpPr txBox="1"/>
          <p:nvPr/>
        </p:nvSpPr>
        <p:spPr>
          <a:xfrm>
            <a:off x="5607129" y="1489248"/>
            <a:ext cx="3192520" cy="7557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右下の検索ボタンを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30000"/>
              </a:lnSpc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押して検索します</a:t>
            </a:r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67633316-0D3A-9C2E-6BEB-8B7CB041F738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サブタイトル 2">
            <a:extLst>
              <a:ext uri="{FF2B5EF4-FFF2-40B4-BE49-F238E27FC236}">
                <a16:creationId xmlns:a16="http://schemas.microsoft.com/office/drawing/2014/main" id="{7F74114F-2EA1-97CE-BA2B-5D95F497AC7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2200" dirty="0" err="1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curon</a:t>
            </a: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をインストールしましょう</a:t>
            </a:r>
          </a:p>
        </p:txBody>
      </p:sp>
      <p:sp>
        <p:nvSpPr>
          <p:cNvPr id="11" name="タイトル 1">
            <a:extLst>
              <a:ext uri="{FF2B5EF4-FFF2-40B4-BE49-F238E27FC236}">
                <a16:creationId xmlns:a16="http://schemas.microsoft.com/office/drawing/2014/main" id="{5A058599-ACEA-9476-166E-DF82B42F9D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7059"/>
            <a:ext cx="4418197" cy="480003"/>
          </a:xfr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4472C4"/>
                </a:solidFill>
              </a:rPr>
              <a:t>【2】curon</a:t>
            </a:r>
            <a:r>
              <a:rPr lang="ja-JP" altLang="en-US" dirty="0">
                <a:solidFill>
                  <a:srgbClr val="4472C4"/>
                </a:solidFill>
              </a:rPr>
              <a:t>のインストール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533B90C-27E2-42B8-0249-551285445456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121</a:t>
            </a:r>
          </a:p>
        </p:txBody>
      </p:sp>
    </p:spTree>
    <p:extLst>
      <p:ext uri="{BB962C8B-B14F-4D97-AF65-F5344CB8AC3E}">
        <p14:creationId xmlns:p14="http://schemas.microsoft.com/office/powerpoint/2010/main" val="1783140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>
            <a:extLst>
              <a:ext uri="{FF2B5EF4-FFF2-40B4-BE49-F238E27FC236}">
                <a16:creationId xmlns:a16="http://schemas.microsoft.com/office/drawing/2014/main" id="{84D19D6B-2063-7C72-9A63-FF8FBB2CD5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7593" y="2260546"/>
            <a:ext cx="2475191" cy="437730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71F0F4ED-6E2D-CEF0-B519-6B2C4C0F8C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6461" y="2260546"/>
            <a:ext cx="2475191" cy="4383404"/>
          </a:xfrm>
          <a:prstGeom prst="rect">
            <a:avLst/>
          </a:prstGeom>
        </p:spPr>
      </p:pic>
      <p:graphicFrame>
        <p:nvGraphicFramePr>
          <p:cNvPr id="7" name="オブジェクト 6" hidden="1">
            <a:extLst>
              <a:ext uri="{FF2B5EF4-FFF2-40B4-BE49-F238E27FC236}">
                <a16:creationId xmlns:a16="http://schemas.microsoft.com/office/drawing/2014/main" id="{582A7969-8303-417F-8528-3376DF1C0EB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7" name="オブジェクト 6" hidden="1">
                        <a:extLst>
                          <a:ext uri="{FF2B5EF4-FFF2-40B4-BE49-F238E27FC236}">
                            <a16:creationId xmlns:a16="http://schemas.microsoft.com/office/drawing/2014/main" id="{582A7969-8303-417F-8528-3376DF1C0E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FE19DBDC-2AAD-6147-E03F-F91332E761F3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8C680E4A-0BE2-4519-D78C-AC83CB5058A4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CBCA45A-DA02-FBA1-BE84-A44EC1FDDD3C}"/>
              </a:ext>
            </a:extLst>
          </p:cNvPr>
          <p:cNvSpPr txBox="1"/>
          <p:nvPr/>
        </p:nvSpPr>
        <p:spPr>
          <a:xfrm>
            <a:off x="1412435" y="1489248"/>
            <a:ext cx="3484568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「入手」を押します</a:t>
            </a:r>
          </a:p>
        </p:txBody>
      </p:sp>
      <p:sp>
        <p:nvSpPr>
          <p:cNvPr id="23" name="四角形: 角を丸くする 22">
            <a:extLst>
              <a:ext uri="{FF2B5EF4-FFF2-40B4-BE49-F238E27FC236}">
                <a16:creationId xmlns:a16="http://schemas.microsoft.com/office/drawing/2014/main" id="{AE8B6018-004E-1F80-1ED1-BAB2BE4FAA1E}"/>
              </a:ext>
            </a:extLst>
          </p:cNvPr>
          <p:cNvSpPr/>
          <p:nvPr/>
        </p:nvSpPr>
        <p:spPr>
          <a:xfrm>
            <a:off x="7267171" y="2936909"/>
            <a:ext cx="584774" cy="320585"/>
          </a:xfrm>
          <a:prstGeom prst="roundRect">
            <a:avLst>
              <a:gd name="adj" fmla="val 10479"/>
            </a:avLst>
          </a:prstGeom>
          <a:noFill/>
          <a:ln w="28575">
            <a:solidFill>
              <a:srgbClr val="FF33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889A0F8-F4DD-9801-5E1D-0187CB7AC835}"/>
              </a:ext>
            </a:extLst>
          </p:cNvPr>
          <p:cNvSpPr txBox="1"/>
          <p:nvPr/>
        </p:nvSpPr>
        <p:spPr>
          <a:xfrm>
            <a:off x="7856621" y="912411"/>
            <a:ext cx="1286899" cy="646331"/>
          </a:xfrm>
          <a:prstGeom prst="rect">
            <a:avLst/>
          </a:prstGeom>
          <a:solidFill>
            <a:srgbClr val="9DC3E6"/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ctr">
              <a:defRPr b="1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defRPr>
            </a:lvl1pPr>
          </a:lstStyle>
          <a:p>
            <a:pPr algn="ctr"/>
            <a:r>
              <a:rPr lang="en-US" altLang="ja-JP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iPhone</a:t>
            </a:r>
          </a:p>
          <a:p>
            <a:pPr algn="ctr"/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の場合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F1C8090F-BD67-0446-B228-EAE7AF8233E9}"/>
              </a:ext>
            </a:extLst>
          </p:cNvPr>
          <p:cNvSpPr/>
          <p:nvPr/>
        </p:nvSpPr>
        <p:spPr>
          <a:xfrm>
            <a:off x="3096259" y="3191315"/>
            <a:ext cx="315028" cy="125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四角形: 角を丸くする 24">
            <a:extLst>
              <a:ext uri="{FF2B5EF4-FFF2-40B4-BE49-F238E27FC236}">
                <a16:creationId xmlns:a16="http://schemas.microsoft.com/office/drawing/2014/main" id="{3E782833-57C0-DCC2-2536-DC0F8ECA0A6F}"/>
              </a:ext>
            </a:extLst>
          </p:cNvPr>
          <p:cNvSpPr/>
          <p:nvPr/>
        </p:nvSpPr>
        <p:spPr>
          <a:xfrm>
            <a:off x="2959735" y="2945376"/>
            <a:ext cx="584774" cy="312118"/>
          </a:xfrm>
          <a:prstGeom prst="roundRect">
            <a:avLst>
              <a:gd name="adj" fmla="val 10479"/>
            </a:avLst>
          </a:prstGeom>
          <a:noFill/>
          <a:ln w="28575">
            <a:solidFill>
              <a:srgbClr val="FF33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A95E11A-4925-6BF8-BAB2-DEB93EFC423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❺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42B93A4-86C6-4575-8C6E-6A748F095B04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❻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E5109E2-2583-1A83-D135-128366EF7ABB}"/>
              </a:ext>
            </a:extLst>
          </p:cNvPr>
          <p:cNvSpPr txBox="1"/>
          <p:nvPr/>
        </p:nvSpPr>
        <p:spPr>
          <a:xfrm>
            <a:off x="5607129" y="1489248"/>
            <a:ext cx="3192520" cy="7557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インストールが完了すると</a:t>
            </a:r>
          </a:p>
          <a:p>
            <a:pPr>
              <a:lnSpc>
                <a:spcPct val="130000"/>
              </a:lnSpc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表示が「開く」に変わります</a:t>
            </a: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70074DFD-8121-2ED5-C962-3706691EA718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8" name="サブタイトル 2">
            <a:extLst>
              <a:ext uri="{FF2B5EF4-FFF2-40B4-BE49-F238E27FC236}">
                <a16:creationId xmlns:a16="http://schemas.microsoft.com/office/drawing/2014/main" id="{02C13196-3B48-6933-33C0-0D4B16CB3D5B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2200" dirty="0" err="1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curon</a:t>
            </a: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をインストールしましょう</a:t>
            </a:r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01662286-0B06-4F60-9FDA-7F1088EF32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7059"/>
            <a:ext cx="4418197" cy="480003"/>
          </a:xfr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4472C4"/>
                </a:solidFill>
              </a:rPr>
              <a:t>【2】curon</a:t>
            </a:r>
            <a:r>
              <a:rPr lang="ja-JP" altLang="en-US" dirty="0">
                <a:solidFill>
                  <a:srgbClr val="4472C4"/>
                </a:solidFill>
              </a:rPr>
              <a:t>のインストール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E52CB01-0DC7-DEA4-E993-E388A39CEA72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122</a:t>
            </a:r>
          </a:p>
        </p:txBody>
      </p:sp>
    </p:spTree>
    <p:extLst>
      <p:ext uri="{BB962C8B-B14F-4D97-AF65-F5344CB8AC3E}">
        <p14:creationId xmlns:p14="http://schemas.microsoft.com/office/powerpoint/2010/main" val="289005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>
            <a:extLst>
              <a:ext uri="{FF2B5EF4-FFF2-40B4-BE49-F238E27FC236}">
                <a16:creationId xmlns:a16="http://schemas.microsoft.com/office/drawing/2014/main" id="{96CA3C8E-8783-7929-EEDC-D588B1182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445" y="2406592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BE232718-CA16-56A4-B551-01EB28743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085" y="2416076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❶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042607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クロン　　　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❷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「許可」を押します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【3】curon</a:t>
            </a:r>
            <a:r>
              <a:rPr lang="ja-JP" altLang="en-US" dirty="0"/>
              <a:t>の新規登録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ログインするための</a:t>
            </a:r>
            <a:r>
              <a:rPr lang="en-US" altLang="ja-JP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ID</a:t>
            </a: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登録を行います</a:t>
            </a: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D030A3C4-4D8E-C5B7-EEBF-915870FF0F94}"/>
              </a:ext>
            </a:extLst>
          </p:cNvPr>
          <p:cNvSpPr/>
          <p:nvPr/>
        </p:nvSpPr>
        <p:spPr>
          <a:xfrm>
            <a:off x="6650182" y="4862946"/>
            <a:ext cx="852054" cy="249382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3" name="四角形: 角を丸くする 22">
            <a:extLst>
              <a:ext uri="{FF2B5EF4-FFF2-40B4-BE49-F238E27FC236}">
                <a16:creationId xmlns:a16="http://schemas.microsoft.com/office/drawing/2014/main" id="{BCD1853C-B9E4-FD89-18EF-E94D5CD255E0}"/>
              </a:ext>
            </a:extLst>
          </p:cNvPr>
          <p:cNvSpPr/>
          <p:nvPr/>
        </p:nvSpPr>
        <p:spPr>
          <a:xfrm>
            <a:off x="1940085" y="2565191"/>
            <a:ext cx="443824" cy="468000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47D9345-F584-B95B-ED25-DD176BE519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7" t="4939" r="54361" b="86958"/>
          <a:stretch/>
        </p:blipFill>
        <p:spPr bwMode="auto">
          <a:xfrm>
            <a:off x="2169948" y="1551955"/>
            <a:ext cx="396000" cy="396000"/>
          </a:xfrm>
          <a:custGeom>
            <a:avLst/>
            <a:gdLst>
              <a:gd name="connsiteX0" fmla="*/ 132003 w 792000"/>
              <a:gd name="connsiteY0" fmla="*/ 0 h 792000"/>
              <a:gd name="connsiteX1" fmla="*/ 659997 w 792000"/>
              <a:gd name="connsiteY1" fmla="*/ 0 h 792000"/>
              <a:gd name="connsiteX2" fmla="*/ 792000 w 792000"/>
              <a:gd name="connsiteY2" fmla="*/ 132003 h 792000"/>
              <a:gd name="connsiteX3" fmla="*/ 792000 w 792000"/>
              <a:gd name="connsiteY3" fmla="*/ 659997 h 792000"/>
              <a:gd name="connsiteX4" fmla="*/ 659997 w 792000"/>
              <a:gd name="connsiteY4" fmla="*/ 792000 h 792000"/>
              <a:gd name="connsiteX5" fmla="*/ 132003 w 792000"/>
              <a:gd name="connsiteY5" fmla="*/ 792000 h 792000"/>
              <a:gd name="connsiteX6" fmla="*/ 0 w 792000"/>
              <a:gd name="connsiteY6" fmla="*/ 659997 h 792000"/>
              <a:gd name="connsiteX7" fmla="*/ 0 w 792000"/>
              <a:gd name="connsiteY7" fmla="*/ 132003 h 792000"/>
              <a:gd name="connsiteX8" fmla="*/ 132003 w 792000"/>
              <a:gd name="connsiteY8" fmla="*/ 0 h 7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2000" h="792000">
                <a:moveTo>
                  <a:pt x="132003" y="0"/>
                </a:moveTo>
                <a:lnTo>
                  <a:pt x="659997" y="0"/>
                </a:lnTo>
                <a:cubicBezTo>
                  <a:pt x="732900" y="0"/>
                  <a:pt x="792000" y="59100"/>
                  <a:pt x="792000" y="132003"/>
                </a:cubicBezTo>
                <a:lnTo>
                  <a:pt x="792000" y="659997"/>
                </a:lnTo>
                <a:cubicBezTo>
                  <a:pt x="792000" y="732900"/>
                  <a:pt x="732900" y="792000"/>
                  <a:pt x="659997" y="792000"/>
                </a:cubicBezTo>
                <a:lnTo>
                  <a:pt x="132003" y="792000"/>
                </a:lnTo>
                <a:cubicBezTo>
                  <a:pt x="59100" y="792000"/>
                  <a:pt x="0" y="732900"/>
                  <a:pt x="0" y="659997"/>
                </a:cubicBezTo>
                <a:lnTo>
                  <a:pt x="0" y="132003"/>
                </a:lnTo>
                <a:cubicBezTo>
                  <a:pt x="0" y="59100"/>
                  <a:pt x="59100" y="0"/>
                  <a:pt x="132003" y="0"/>
                </a:cubicBez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4DF2CD35-C3DE-F316-4737-BF57BB8FA687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9818D49-A28F-D587-FCA5-D14911AE6432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123</a:t>
            </a:r>
          </a:p>
        </p:txBody>
      </p:sp>
    </p:spTree>
    <p:extLst>
      <p:ext uri="{BB962C8B-B14F-4D97-AF65-F5344CB8AC3E}">
        <p14:creationId xmlns:p14="http://schemas.microsoft.com/office/powerpoint/2010/main" val="410372327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ホワイト">
  <a:themeElements>
    <a:clrScheme name="ホワイ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ホワイ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ホワイ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c894bec-798d-4cf3-95d8-8ea6401a7b86" xsi:nil="true"/>
    <lcf76f155ced4ddcb4097134ff3c332f xmlns="079a4871-f4a2-4665-9954-203da50962a5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630C360F03D9154893E8CD1E92A1C47E" ma:contentTypeVersion="12" ma:contentTypeDescription="新しいドキュメントを作成します。" ma:contentTypeScope="" ma:versionID="a7bc55e77245ee526a4c6de1d040215d">
  <xsd:schema xmlns:xsd="http://www.w3.org/2001/XMLSchema" xmlns:xs="http://www.w3.org/2001/XMLSchema" xmlns:p="http://schemas.microsoft.com/office/2006/metadata/properties" xmlns:ns2="079a4871-f4a2-4665-9954-203da50962a5" xmlns:ns3="2c894bec-798d-4cf3-95d8-8ea6401a7b86" targetNamespace="http://schemas.microsoft.com/office/2006/metadata/properties" ma:root="true" ma:fieldsID="e3bd04e3e020b843bab1d42e7f964934" ns2:_="" ns3:_="">
    <xsd:import namespace="079a4871-f4a2-4665-9954-203da50962a5"/>
    <xsd:import namespace="2c894bec-798d-4cf3-95d8-8ea6401a7b8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9a4871-f4a2-4665-9954-203da5096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画像タグ" ma:readOnly="false" ma:fieldId="{5cf76f15-5ced-4ddc-b409-7134ff3c332f}" ma:taxonomyMulti="true" ma:sspId="4fc079cf-368d-4738-8e08-a0b0e68d1a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894bec-798d-4cf3-95d8-8ea6401a7b8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3e2f2ba5-c93a-4102-ad8d-e1a5341c9bde}" ma:internalName="TaxCatchAll" ma:showField="CatchAllData" ma:web="2c894bec-798d-4cf3-95d8-8ea6401a7b8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E0E30DB-0415-4458-A9FB-7FC2791A2620}">
  <ds:schemaRefs>
    <ds:schemaRef ds:uri="http://schemas.openxmlformats.org/package/2006/metadata/core-properties"/>
    <ds:schemaRef ds:uri="2c894bec-798d-4cf3-95d8-8ea6401a7b86"/>
    <ds:schemaRef ds:uri="http://purl.org/dc/terms/"/>
    <ds:schemaRef ds:uri="http://purl.org/dc/dcmitype/"/>
    <ds:schemaRef ds:uri="079a4871-f4a2-4665-9954-203da50962a5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22853141-D46B-460A-A5D6-47F48B6896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9a4871-f4a2-4665-9954-203da50962a5"/>
    <ds:schemaRef ds:uri="2c894bec-798d-4cf3-95d8-8ea6401a7b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2A59DCD-4DBB-444D-A7B9-AF6BABE5E7C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2358</Words>
  <Application>Microsoft Office PowerPoint</Application>
  <PresentationFormat>画面に合わせる (4:3)</PresentationFormat>
  <Paragraphs>597</Paragraphs>
  <Slides>56</Slides>
  <Notes>56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56</vt:i4>
      </vt:variant>
    </vt:vector>
  </HeadingPairs>
  <TitlesOfParts>
    <vt:vector size="62" baseType="lpstr">
      <vt:lpstr>BIZ UDPゴシック</vt:lpstr>
      <vt:lpstr>Abadi</vt:lpstr>
      <vt:lpstr>Arial</vt:lpstr>
      <vt:lpstr>Calibri</vt:lpstr>
      <vt:lpstr>ホワイト</vt:lpstr>
      <vt:lpstr>think-cell スライド</vt:lpstr>
      <vt:lpstr>PowerPoint プレゼンテーション</vt:lpstr>
      <vt:lpstr>5-A</vt:lpstr>
      <vt:lpstr>【2】curonのインストール</vt:lpstr>
      <vt:lpstr>【2】curonのインストール</vt:lpstr>
      <vt:lpstr>【2】curonのインストール</vt:lpstr>
      <vt:lpstr>【2】curonのインストール</vt:lpstr>
      <vt:lpstr>【2】curonのインストール</vt:lpstr>
      <vt:lpstr>【2】curonのインストール</vt:lpstr>
      <vt:lpstr>【3】curonの新規登録</vt:lpstr>
      <vt:lpstr>【3】curonの新規登録</vt:lpstr>
      <vt:lpstr>【3】curonの新規登録</vt:lpstr>
      <vt:lpstr>【3】curonの新規登録</vt:lpstr>
      <vt:lpstr>【3】curonの新規登録</vt:lpstr>
      <vt:lpstr>【3】curonの新規登録</vt:lpstr>
      <vt:lpstr>【4】プロフィール登録</vt:lpstr>
      <vt:lpstr>【4】プロフィール登録</vt:lpstr>
      <vt:lpstr>【4】プロフィール登録</vt:lpstr>
      <vt:lpstr>【4】プロフィール登録</vt:lpstr>
      <vt:lpstr>【5】クレジットカード情報の入力</vt:lpstr>
      <vt:lpstr>【5】クレジットカード情報の入力</vt:lpstr>
      <vt:lpstr>【5】クレジットカード情報の入力</vt:lpstr>
      <vt:lpstr>【5】クレジットカード情報の入力</vt:lpstr>
      <vt:lpstr>【6】受診したい医療機関を検索［1］</vt:lpstr>
      <vt:lpstr>【6】受診したい医療機関を検索［1］</vt:lpstr>
      <vt:lpstr>【6】受診したい医療機関を検索［2］</vt:lpstr>
      <vt:lpstr>【6】受診したい医療機関を検索［2］</vt:lpstr>
      <vt:lpstr>【6】受診したい医療機関を検索［3］</vt:lpstr>
      <vt:lpstr>【6】受診したい医療機関を検索［3］</vt:lpstr>
      <vt:lpstr>【6】受診したい医療機関を検索［3］</vt:lpstr>
      <vt:lpstr>【7】オンライン診療の予約</vt:lpstr>
      <vt:lpstr>【7】オンライン診療の予約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【8】問診票の回答</vt:lpstr>
      <vt:lpstr>【8】問診票の回答</vt:lpstr>
      <vt:lpstr>【9】アプリ通知ONの設定［1］</vt:lpstr>
      <vt:lpstr>【9】アプリ通知ONの設定［1］</vt:lpstr>
      <vt:lpstr>【9】アプリ通知ONの設定［1］</vt:lpstr>
      <vt:lpstr>【9】アプリ通知ONの設定［2］</vt:lpstr>
      <vt:lpstr>【9】アプリ通知ONの設定［2］</vt:lpstr>
      <vt:lpstr>【10】ビデオ診察</vt:lpstr>
      <vt:lpstr>【10】ビデオ診察</vt:lpstr>
      <vt:lpstr>【10】ビデオ診察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/>
  <cp:lastModifiedBy/>
  <cp:revision>237</cp:revision>
  <dcterms:created xsi:type="dcterms:W3CDTF">2021-12-21T00:45:50Z</dcterms:created>
  <dcterms:modified xsi:type="dcterms:W3CDTF">2025-04-04T01:48:22Z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0x010100630C360F03D9154893E8CD1E92A1C47E</vt:lpwstr>
  </property>
  <property fmtid="{D5CDD505-2E9C-101B-9397-08002B2CF9AE}" pid="3" name="Order">
    <vt:lpwstr>99800.0000000000</vt:lpwstr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lpwstr/>
  </property>
  <property fmtid="{D5CDD505-2E9C-101B-9397-08002B2CF9AE}" pid="10" name="MediaServiceImageTags">
    <vt:lpwstr/>
  </property>
</Properties>
</file>