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90" r:id="rId5"/>
    <p:sldMasterId id="2147483678" r:id="rId6"/>
    <p:sldMasterId id="2147483666" r:id="rId7"/>
  </p:sldMasterIdLst>
  <p:notesMasterIdLst>
    <p:notesMasterId r:id="rId27"/>
  </p:notesMasterIdLst>
  <p:sldIdLst>
    <p:sldId id="269" r:id="rId8"/>
    <p:sldId id="297" r:id="rId9"/>
    <p:sldId id="266" r:id="rId10"/>
    <p:sldId id="427" r:id="rId11"/>
    <p:sldId id="424" r:id="rId12"/>
    <p:sldId id="454" r:id="rId13"/>
    <p:sldId id="419" r:id="rId14"/>
    <p:sldId id="426" r:id="rId15"/>
    <p:sldId id="444" r:id="rId16"/>
    <p:sldId id="442" r:id="rId17"/>
    <p:sldId id="431" r:id="rId18"/>
    <p:sldId id="443" r:id="rId19"/>
    <p:sldId id="429" r:id="rId20"/>
    <p:sldId id="432" r:id="rId21"/>
    <p:sldId id="433" r:id="rId22"/>
    <p:sldId id="452" r:id="rId23"/>
    <p:sldId id="453" r:id="rId24"/>
    <p:sldId id="434" r:id="rId25"/>
    <p:sldId id="435" r:id="rId26"/>
  </p:sldIdLst>
  <p:sldSz cx="9144000" cy="6858000" type="screen4x3"/>
  <p:notesSz cx="6735763" cy="9866313"/>
  <p:custDataLst>
    <p:tags r:id="rId2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3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7864"/>
    <a:srgbClr val="009650"/>
    <a:srgbClr val="FFFFFF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0BD57-00CE-4539-68D2-5484426041DB}" v="8" dt="2023-05-11T06:34:48.591"/>
    <p1510:client id="{626BA443-DABC-48CD-335A-70BB77FBD912}" v="2" dt="2023-06-01T04:54:39.180"/>
    <p1510:client id="{849EB956-8FEC-0D64-D3B5-D0CC2B6E5DB2}" v="15" dt="2023-05-18T10:59:16.687"/>
    <p1510:client id="{8B680D35-F27A-4B9A-8CA4-6DF88C6FDC0B}" v="423" dt="2023-05-11T06:05:25.124"/>
    <p1510:client id="{8E7599FD-5917-E6B3-7C13-7A2C3CC06639}" v="10" dt="2023-05-11T05:58:50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3979" autoAdjust="0"/>
  </p:normalViewPr>
  <p:slideViewPr>
    <p:cSldViewPr snapToObjects="1">
      <p:cViewPr varScale="1">
        <p:scale>
          <a:sx n="82" d="100"/>
          <a:sy n="82" d="100"/>
        </p:scale>
        <p:origin x="172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553" y="108620"/>
            <a:ext cx="5904656" cy="44538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71537" y="4748164"/>
            <a:ext cx="6192688" cy="4865512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F7AE26F-1989-91F4-4BA0-66B45208B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867398B-994F-BC87-DD95-54AF47726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222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D1341D0-DA21-5AEA-A29B-C1B527E11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40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DC95A5E-8F64-8C6C-79DF-831BA67A2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665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7DDDC25-1443-A14A-EBD3-06272019F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290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45C7460-C216-9D3C-C57E-A39EC4D3A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7775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1778E11-2504-A2B0-F33C-FA2E89EEF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0330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9E55240-DB7F-160E-A0FD-25698173A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424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CB2A16E3-11C7-8E3B-BA73-12938711E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621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0BF58A2-FD01-0F5A-D1EC-A8D7A1BAA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0224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07950"/>
            <a:ext cx="5922963" cy="4443413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8DB9EF-FEB0-42DD-A882-2CDD7860B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533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7FE7179-3165-0CA1-6D22-75E696E46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1C146A8-E0C9-B217-3379-801A40C29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806450"/>
            <a:ext cx="4437063" cy="332898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9B7A9F3-535E-9F9C-7377-3C4EB56A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662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D262336-AA82-E929-12C1-5C2B908EA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043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8F6B719-4EF7-43DE-8F14-99F174C5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95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B26E6E1-2228-6F77-98FA-FA67145BC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8578F76-93EA-1164-9738-0F9BBFE19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92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9827508-B7C1-561A-0ED8-B918D36D2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520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6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1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1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7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2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3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9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4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4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23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7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8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84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4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89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99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8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90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435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276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6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4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1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8" userDrawn="1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60" userDrawn="1">
          <p15:clr>
            <a:srgbClr val="FBAE40"/>
          </p15:clr>
        </p15:guide>
        <p15:guide id="24" pos="4131" userDrawn="1">
          <p15:clr>
            <a:srgbClr val="FBAE40"/>
          </p15:clr>
        </p15:guide>
        <p15:guide id="25" pos="2311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4353" userDrawn="1">
          <p15:clr>
            <a:srgbClr val="FBAE40"/>
          </p15:clr>
        </p15:guide>
        <p15:guide id="28" pos="3334" userDrawn="1">
          <p15:clr>
            <a:srgbClr val="FBAE40"/>
          </p15:clr>
        </p15:guide>
        <p15:guide id="29" pos="4807" userDrawn="1">
          <p15:clr>
            <a:srgbClr val="FBAE40"/>
          </p15:clr>
        </p15:guide>
        <p15:guide id="30" pos="1635" userDrawn="1">
          <p15:clr>
            <a:srgbClr val="FBAE40"/>
          </p15:clr>
        </p15:guide>
        <p15:guide id="31" pos="5760" userDrawn="1">
          <p15:clr>
            <a:srgbClr val="FBAE40"/>
          </p15:clr>
        </p15:guide>
        <p15:guide id="32" pos="3107" userDrawn="1">
          <p15:clr>
            <a:srgbClr val="FBAE40"/>
          </p15:clr>
        </p15:guide>
        <p15:guide id="33" pos="40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9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00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7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47905697-A4BD-4E0E-BA65-C54A26D0E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82390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47905697-A4BD-4E0E-BA65-C54A26D0E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B5BED9F6-4AA1-4724-A08F-C22BE07B8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61772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B5BED9F6-4AA1-4724-A08F-C22BE07B8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C4A2EFD5-048F-480F-BB85-9378A16D6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89065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C4A2EFD5-048F-480F-BB85-9378A16D6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1" Type="http://schemas.microsoft.com/office/2007/relationships/hdphoto" Target="../media/hdphoto1.wdp"/><Relationship Id="rId5" Type="http://schemas.openxmlformats.org/officeDocument/2006/relationships/image" Target="../media/image1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6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png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2.png"/><Relationship Id="rId12" Type="http://schemas.openxmlformats.org/officeDocument/2006/relationships/image" Target="../media/image7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71.png"/><Relationship Id="rId11" Type="http://schemas.openxmlformats.org/officeDocument/2006/relationships/image" Target="../media/image1.emf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69.png"/><Relationship Id="rId9" Type="http://schemas.openxmlformats.org/officeDocument/2006/relationships/image" Target="../media/image33.png"/><Relationship Id="rId1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emf"/><Relationship Id="rId10" Type="http://schemas.openxmlformats.org/officeDocument/2006/relationships/image" Target="../media/image1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14.jp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jpg"/><Relationship Id="rId4" Type="http://schemas.openxmlformats.org/officeDocument/2006/relationships/image" Target="../media/image32.pn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207128" y="2045402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メールの使い方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図形グループ 3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114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3ACAC9-DA13-4653-ABA1-91F8BC2CA7AD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6B54022-B594-50C2-15D5-A9A53BC49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74" y="3050096"/>
            <a:ext cx="1528458" cy="294494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627784" y="396219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メールを作成しましょう</a:t>
            </a:r>
          </a:p>
          <a:p>
            <a:endParaRPr lang="ja-JP" altLang="en-US" sz="28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207569" y="185991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87450"/>
            <a:ext cx="5338590" cy="324485"/>
            <a:chOff x="883255" y="1552018"/>
            <a:chExt cx="5338590" cy="324485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1601043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「件名」を入力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本文を作成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7E9643D-CDF8-3A52-DD59-F1CFBC9CF34F}"/>
              </a:ext>
            </a:extLst>
          </p:cNvPr>
          <p:cNvSpPr txBox="1"/>
          <p:nvPr/>
        </p:nvSpPr>
        <p:spPr>
          <a:xfrm>
            <a:off x="6216966" y="187160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8E735-0898-5017-32AE-F56565EE04D0}"/>
              </a:ext>
            </a:extLst>
          </p:cNvPr>
          <p:cNvSpPr txBox="1"/>
          <p:nvPr/>
        </p:nvSpPr>
        <p:spPr>
          <a:xfrm>
            <a:off x="559801" y="6079930"/>
            <a:ext cx="2894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件名の入力は必須ではありません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5FCCA27-A0E1-6E52-0252-2646FD2B43D7}"/>
              </a:ext>
            </a:extLst>
          </p:cNvPr>
          <p:cNvGrpSpPr/>
          <p:nvPr/>
        </p:nvGrpSpPr>
        <p:grpSpPr>
          <a:xfrm>
            <a:off x="6803710" y="3162006"/>
            <a:ext cx="1431949" cy="2845400"/>
            <a:chOff x="9492023" y="17688"/>
            <a:chExt cx="3300642" cy="6579013"/>
          </a:xfrm>
        </p:grpSpPr>
        <p:pic>
          <p:nvPicPr>
            <p:cNvPr id="32" name="図 31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745FA7A8-33EF-6066-CE2D-DA5CF978F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068"/>
            <a:stretch/>
          </p:blipFill>
          <p:spPr>
            <a:xfrm>
              <a:off x="9492023" y="17688"/>
              <a:ext cx="3300642" cy="657901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7785D187-D85D-C5EC-35E4-9E793A7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44608" y="900165"/>
              <a:ext cx="2520280" cy="32434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889AE2A-0BB3-B81C-91D8-676DC8E331F5}"/>
              </a:ext>
            </a:extLst>
          </p:cNvPr>
          <p:cNvSpPr>
            <a:spLocks noChangeAspect="1"/>
          </p:cNvSpPr>
          <p:nvPr/>
        </p:nvSpPr>
        <p:spPr>
          <a:xfrm>
            <a:off x="7841840" y="3245484"/>
            <a:ext cx="253331" cy="2533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90AA481-BD33-7BD7-3164-8881202EB623}"/>
              </a:ext>
            </a:extLst>
          </p:cNvPr>
          <p:cNvSpPr txBox="1"/>
          <p:nvPr/>
        </p:nvSpPr>
        <p:spPr>
          <a:xfrm>
            <a:off x="6695648" y="1911112"/>
            <a:ext cx="244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入力が完了したら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画面右上の「　 」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を押すと送信されます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B202A99-087F-FDE6-69FD-0EEC22A3E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3230" y="2161672"/>
            <a:ext cx="228632" cy="23815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B7D5279-4146-0F03-36A9-BF81BC406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6611" y="3501620"/>
            <a:ext cx="1077438" cy="182330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C7CC0BA-07F9-1EBA-30B2-615F569ADB72}"/>
              </a:ext>
            </a:extLst>
          </p:cNvPr>
          <p:cNvSpPr/>
          <p:nvPr/>
        </p:nvSpPr>
        <p:spPr>
          <a:xfrm>
            <a:off x="771712" y="3848926"/>
            <a:ext cx="1473702" cy="241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F8F31084-6D4E-BD5A-C40D-5BEE49A7CFD5}"/>
              </a:ext>
            </a:extLst>
          </p:cNvPr>
          <p:cNvSpPr/>
          <p:nvPr/>
        </p:nvSpPr>
        <p:spPr>
          <a:xfrm>
            <a:off x="5742527" y="3977692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ECB36B3-C157-BE08-1FFB-76082C5F4F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9403" y="3047412"/>
            <a:ext cx="1510669" cy="2944942"/>
          </a:xfrm>
          <a:prstGeom prst="rect">
            <a:avLst/>
          </a:prstGeom>
          <a:ln>
            <a:solidFill>
              <a:srgbClr val="007864"/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968295D-628B-5A28-CE0E-BB21B7EFAF8A}"/>
              </a:ext>
            </a:extLst>
          </p:cNvPr>
          <p:cNvSpPr/>
          <p:nvPr/>
        </p:nvSpPr>
        <p:spPr>
          <a:xfrm>
            <a:off x="3693942" y="4066527"/>
            <a:ext cx="1526129" cy="762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83573B-A819-75FA-1973-48319A5B409B}"/>
              </a:ext>
            </a:extLst>
          </p:cNvPr>
          <p:cNvSpPr txBox="1"/>
          <p:nvPr/>
        </p:nvSpPr>
        <p:spPr>
          <a:xfrm>
            <a:off x="445346" y="188162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4" name="図形グループ 51">
            <a:extLst>
              <a:ext uri="{FF2B5EF4-FFF2-40B4-BE49-F238E27FC236}">
                <a16:creationId xmlns:a16="http://schemas.microsoft.com/office/drawing/2014/main" id="{0ECC3EA2-C058-8A90-34FB-111F6AECF35A}"/>
              </a:ext>
            </a:extLst>
          </p:cNvPr>
          <p:cNvGrpSpPr/>
          <p:nvPr/>
        </p:nvGrpSpPr>
        <p:grpSpPr>
          <a:xfrm>
            <a:off x="467544" y="3712059"/>
            <a:ext cx="296586" cy="293005"/>
            <a:chOff x="5101121" y="3995693"/>
            <a:chExt cx="296586" cy="293005"/>
          </a:xfrm>
        </p:grpSpPr>
        <p:sp>
          <p:nvSpPr>
            <p:cNvPr id="18" name="円/楕円 52">
              <a:extLst>
                <a:ext uri="{FF2B5EF4-FFF2-40B4-BE49-F238E27FC236}">
                  <a16:creationId xmlns:a16="http://schemas.microsoft.com/office/drawing/2014/main" id="{01244C41-D6F2-DA97-F9AD-CE43FFD9493F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00C4804A-BE74-BFB8-7F64-A74CD7AD1791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BB4F8B3-5CF6-49B4-B067-A0D191584A0D}"/>
              </a:ext>
            </a:extLst>
          </p:cNvPr>
          <p:cNvSpPr txBox="1"/>
          <p:nvPr/>
        </p:nvSpPr>
        <p:spPr>
          <a:xfrm>
            <a:off x="3359969" y="3816682"/>
            <a:ext cx="43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842CBCF3-18C9-1350-4BB5-5D551C9EE6D0}"/>
              </a:ext>
            </a:extLst>
          </p:cNvPr>
          <p:cNvGrpSpPr/>
          <p:nvPr/>
        </p:nvGrpSpPr>
        <p:grpSpPr>
          <a:xfrm>
            <a:off x="7545928" y="2948883"/>
            <a:ext cx="540000" cy="461665"/>
            <a:chOff x="9104681" y="2427731"/>
            <a:chExt cx="540000" cy="461665"/>
          </a:xfrm>
        </p:grpSpPr>
        <p:sp>
          <p:nvSpPr>
            <p:cNvPr id="25" name="円/楕円 43">
              <a:extLst>
                <a:ext uri="{FF2B5EF4-FFF2-40B4-BE49-F238E27FC236}">
                  <a16:creationId xmlns:a16="http://schemas.microsoft.com/office/drawing/2014/main" id="{F99B5026-E69F-E65C-62A3-C85EBBB4A915}"/>
                </a:ext>
              </a:extLst>
            </p:cNvPr>
            <p:cNvSpPr/>
            <p:nvPr/>
          </p:nvSpPr>
          <p:spPr>
            <a:xfrm>
              <a:off x="9211856" y="2491552"/>
              <a:ext cx="270974" cy="266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F8472396-A2FF-3262-A821-14A73224FF74}"/>
                </a:ext>
              </a:extLst>
            </p:cNvPr>
            <p:cNvSpPr txBox="1"/>
            <p:nvPr/>
          </p:nvSpPr>
          <p:spPr>
            <a:xfrm>
              <a:off x="9104681" y="2427731"/>
              <a:ext cx="5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39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34924" y="196711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83334" y="19695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901128" y="1993054"/>
            <a:ext cx="1742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送信済み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｣</a:t>
            </a: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963185" y="196973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F262421-1D7E-2F9A-3521-0DBADF7694D4}"/>
              </a:ext>
            </a:extLst>
          </p:cNvPr>
          <p:cNvSpPr/>
          <p:nvPr/>
        </p:nvSpPr>
        <p:spPr>
          <a:xfrm>
            <a:off x="5594524" y="423093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4BBC084-3661-F02C-126C-3AA2432500A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pic>
        <p:nvPicPr>
          <p:cNvPr id="13" name="図 12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3FFAFAB-DE94-9D1C-998C-1FF64CF54A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44"/>
          <a:stretch/>
        </p:blipFill>
        <p:spPr>
          <a:xfrm>
            <a:off x="3707904" y="3108261"/>
            <a:ext cx="1409066" cy="2862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7A9DDF3-9EA9-F5BB-2E71-14612955DABA}"/>
              </a:ext>
            </a:extLst>
          </p:cNvPr>
          <p:cNvGrpSpPr/>
          <p:nvPr/>
        </p:nvGrpSpPr>
        <p:grpSpPr>
          <a:xfrm>
            <a:off x="755576" y="3113620"/>
            <a:ext cx="1427516" cy="2862036"/>
            <a:chOff x="3851920" y="3113620"/>
            <a:chExt cx="1427516" cy="2862036"/>
          </a:xfrm>
        </p:grpSpPr>
        <p:pic>
          <p:nvPicPr>
            <p:cNvPr id="25" name="図 2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B6119D0-2722-0537-4264-1E427E7D1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507"/>
            <a:stretch/>
          </p:blipFill>
          <p:spPr>
            <a:xfrm>
              <a:off x="3851920" y="3113620"/>
              <a:ext cx="1427516" cy="286203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A2288A4-5592-D604-793A-B2F366992A9F}"/>
                </a:ext>
              </a:extLst>
            </p:cNvPr>
            <p:cNvSpPr/>
            <p:nvPr/>
          </p:nvSpPr>
          <p:spPr>
            <a:xfrm>
              <a:off x="5045988" y="3268653"/>
              <a:ext cx="145506" cy="151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2" name="正方形/長方形 101"/>
          <p:cNvSpPr>
            <a:spLocks noChangeAspect="1"/>
          </p:cNvSpPr>
          <p:nvPr/>
        </p:nvSpPr>
        <p:spPr>
          <a:xfrm>
            <a:off x="793949" y="3202218"/>
            <a:ext cx="256580" cy="2565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6F983D63-42B3-8081-A306-D78A679C6D67}"/>
              </a:ext>
            </a:extLst>
          </p:cNvPr>
          <p:cNvSpPr txBox="1">
            <a:spLocks/>
          </p:cNvSpPr>
          <p:nvPr/>
        </p:nvSpPr>
        <p:spPr>
          <a:xfrm>
            <a:off x="395536" y="1420172"/>
            <a:ext cx="3317348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送信可否の確認方法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5235F3-B7D5-005D-BDFD-4330B1B9751A}"/>
              </a:ext>
            </a:extLst>
          </p:cNvPr>
          <p:cNvSpPr txBox="1"/>
          <p:nvPr/>
        </p:nvSpPr>
        <p:spPr>
          <a:xfrm>
            <a:off x="6497965" y="2031736"/>
            <a:ext cx="28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送信できているメールの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一覧が表示されます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140CDC3-8775-A308-D7E4-C2293FE2DB71}"/>
              </a:ext>
            </a:extLst>
          </p:cNvPr>
          <p:cNvGrpSpPr/>
          <p:nvPr/>
        </p:nvGrpSpPr>
        <p:grpSpPr>
          <a:xfrm>
            <a:off x="6591374" y="3113620"/>
            <a:ext cx="1406487" cy="2862036"/>
            <a:chOff x="3093505" y="3113619"/>
            <a:chExt cx="1406487" cy="2862036"/>
          </a:xfrm>
        </p:grpSpPr>
        <p:pic>
          <p:nvPicPr>
            <p:cNvPr id="17" name="図 16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2094B47F-4DAB-9AF4-7E76-73CB1A7A7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266"/>
            <a:stretch/>
          </p:blipFill>
          <p:spPr>
            <a:xfrm>
              <a:off x="3093505" y="3113619"/>
              <a:ext cx="1406487" cy="2862036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2A30F692-DA87-B509-119B-2BB71AC976FA}"/>
                </a:ext>
              </a:extLst>
            </p:cNvPr>
            <p:cNvSpPr/>
            <p:nvPr/>
          </p:nvSpPr>
          <p:spPr>
            <a:xfrm>
              <a:off x="4262318" y="3268653"/>
              <a:ext cx="145506" cy="151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10AAB7D0-133C-9F2F-B81C-906E19367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1840" y="4044316"/>
              <a:ext cx="191279" cy="186614"/>
            </a:xfrm>
            <a:prstGeom prst="rect">
              <a:avLst/>
            </a:prstGeom>
          </p:spPr>
        </p:pic>
        <p:pic>
          <p:nvPicPr>
            <p:cNvPr id="41" name="図 40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255EA8D2-7391-ACBA-609B-E91A91E16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t="42632" b="9232"/>
            <a:stretch/>
          </p:blipFill>
          <p:spPr>
            <a:xfrm>
              <a:off x="3096073" y="4367520"/>
              <a:ext cx="1389011" cy="1426986"/>
            </a:xfrm>
            <a:prstGeom prst="rect">
              <a:avLst/>
            </a:prstGeom>
          </p:spPr>
        </p:pic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225AD19-FDB5-A98C-7451-62F001D3EC5C}"/>
              </a:ext>
            </a:extLst>
          </p:cNvPr>
          <p:cNvSpPr txBox="1"/>
          <p:nvPr/>
        </p:nvSpPr>
        <p:spPr>
          <a:xfrm>
            <a:off x="819532" y="1967114"/>
            <a:ext cx="21333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メールを検索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左側の「     」ボタン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41636095-EB51-E228-157F-F2BC3AC39C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8856" y="2211198"/>
            <a:ext cx="248467" cy="229832"/>
          </a:xfrm>
          <a:prstGeom prst="rect">
            <a:avLst/>
          </a:prstGeom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EF27023-231B-89AA-5BEE-868DA9F0BB39}"/>
              </a:ext>
            </a:extLst>
          </p:cNvPr>
          <p:cNvSpPr>
            <a:spLocks noChangeAspect="1"/>
          </p:cNvSpPr>
          <p:nvPr/>
        </p:nvSpPr>
        <p:spPr>
          <a:xfrm>
            <a:off x="3697016" y="4725144"/>
            <a:ext cx="1141587" cy="2565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>
            <a:spLocks/>
          </p:cNvSpPr>
          <p:nvPr/>
        </p:nvSpPr>
        <p:spPr>
          <a:xfrm>
            <a:off x="6593942" y="3996387"/>
            <a:ext cx="1410242" cy="40114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97DF6E71-1471-50C8-6A3C-C2FA05EEF7BA}"/>
              </a:ext>
            </a:extLst>
          </p:cNvPr>
          <p:cNvSpPr/>
          <p:nvPr/>
        </p:nvSpPr>
        <p:spPr>
          <a:xfrm>
            <a:off x="2668124" y="423173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77" name="図形グループ 76"/>
          <p:cNvGrpSpPr/>
          <p:nvPr/>
        </p:nvGrpSpPr>
        <p:grpSpPr>
          <a:xfrm>
            <a:off x="600959" y="2967117"/>
            <a:ext cx="296587" cy="293005"/>
            <a:chOff x="2897417" y="3995693"/>
            <a:chExt cx="296587" cy="293005"/>
          </a:xfrm>
        </p:grpSpPr>
        <p:sp>
          <p:nvSpPr>
            <p:cNvPr id="78" name="円/楕円 7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74" name="図形グループ 73"/>
          <p:cNvGrpSpPr/>
          <p:nvPr/>
        </p:nvGrpSpPr>
        <p:grpSpPr>
          <a:xfrm>
            <a:off x="3473410" y="4459008"/>
            <a:ext cx="296586" cy="293005"/>
            <a:chOff x="3546641" y="3995693"/>
            <a:chExt cx="296586" cy="293005"/>
          </a:xfrm>
        </p:grpSpPr>
        <p:sp>
          <p:nvSpPr>
            <p:cNvPr id="75" name="円/楕円 74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6405535" y="3795832"/>
            <a:ext cx="296586" cy="293005"/>
            <a:chOff x="4232441" y="3995693"/>
            <a:chExt cx="296586" cy="293005"/>
          </a:xfrm>
        </p:grpSpPr>
        <p:sp>
          <p:nvSpPr>
            <p:cNvPr id="62" name="円/楕円 6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9" name="図 6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B694DBC-E41C-39EE-EEBE-C53B9BF258B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11889" b="3506"/>
          <a:stretch/>
        </p:blipFill>
        <p:spPr>
          <a:xfrm>
            <a:off x="769520" y="3489522"/>
            <a:ext cx="1411227" cy="24807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45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CFB7EE1-6B14-9B2A-2F89-630A38A9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8" y="3429000"/>
            <a:ext cx="1638300" cy="2605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E68CA72-A2D1-B142-9FF9-B77B5233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4" y="2653358"/>
            <a:ext cx="1642826" cy="3409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5E3C42B-C96D-99B5-936C-09FFB0CC362D}"/>
              </a:ext>
            </a:extLst>
          </p:cNvPr>
          <p:cNvSpPr/>
          <p:nvPr/>
        </p:nvSpPr>
        <p:spPr>
          <a:xfrm>
            <a:off x="4011845" y="4509120"/>
            <a:ext cx="776179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電話帳（連絡先）からメールを作成する方法です。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846144"/>
            <a:ext cx="5338590" cy="784830"/>
            <a:chOff x="883255" y="1553338"/>
            <a:chExt cx="5338590" cy="784830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7848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ホーム画面から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電話機能を起動し、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連絡先一覧を表示する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624026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メールを送信する相手を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一覧から選ぶ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6769732" y="4782317"/>
            <a:ext cx="913816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図形グループ 50">
            <a:extLst>
              <a:ext uri="{FF2B5EF4-FFF2-40B4-BE49-F238E27FC236}">
                <a16:creationId xmlns:a16="http://schemas.microsoft.com/office/drawing/2014/main" id="{FE9F3B3E-983A-2713-C809-2C12494D2E6F}"/>
              </a:ext>
            </a:extLst>
          </p:cNvPr>
          <p:cNvGrpSpPr/>
          <p:nvPr/>
        </p:nvGrpSpPr>
        <p:grpSpPr>
          <a:xfrm>
            <a:off x="3738834" y="4337751"/>
            <a:ext cx="296586" cy="293005"/>
            <a:chOff x="3546641" y="3995693"/>
            <a:chExt cx="296586" cy="293005"/>
          </a:xfrm>
        </p:grpSpPr>
        <p:sp>
          <p:nvSpPr>
            <p:cNvPr id="16" name="円/楕円 54">
              <a:extLst>
                <a:ext uri="{FF2B5EF4-FFF2-40B4-BE49-F238E27FC236}">
                  <a16:creationId xmlns:a16="http://schemas.microsoft.com/office/drawing/2014/main" id="{D4E8ECCE-725F-9613-6F59-FDB2135EF186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55">
              <a:extLst>
                <a:ext uri="{FF2B5EF4-FFF2-40B4-BE49-F238E27FC236}">
                  <a16:creationId xmlns:a16="http://schemas.microsoft.com/office/drawing/2014/main" id="{3F1953F7-8600-DC2B-2A02-D2FBD6B5C7FB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FC290B5B-6DD6-E2EF-972F-9572BAF7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9" y="2653358"/>
            <a:ext cx="1638300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C1AC69D-566F-7A14-D011-06B894A3805C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D6F21EE-51ED-D158-0D21-1811BA4D9F56}"/>
              </a:ext>
            </a:extLst>
          </p:cNvPr>
          <p:cNvSpPr txBox="1"/>
          <p:nvPr/>
        </p:nvSpPr>
        <p:spPr>
          <a:xfrm>
            <a:off x="6398468" y="1983486"/>
            <a:ext cx="288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メールアドレスを押すと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メールの作成が出来ます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送信に使用するアプリは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｢Gmail｣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を選ぶ</a:t>
            </a:r>
          </a:p>
        </p:txBody>
      </p:sp>
      <p:pic>
        <p:nvPicPr>
          <p:cNvPr id="48" name="図 4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59DAF53-033A-7C27-EEEB-90165F610C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8" r="30930" b="16751"/>
          <a:stretch/>
        </p:blipFill>
        <p:spPr>
          <a:xfrm>
            <a:off x="7506574" y="3827038"/>
            <a:ext cx="1208893" cy="8186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7506574" y="4071715"/>
            <a:ext cx="1208893" cy="3130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37E99E3-8E4C-EC74-BADD-BBF19897A212}"/>
              </a:ext>
            </a:extLst>
          </p:cNvPr>
          <p:cNvSpPr txBox="1"/>
          <p:nvPr/>
        </p:nvSpPr>
        <p:spPr>
          <a:xfrm>
            <a:off x="5918222" y="260112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0" name="図形グループ 54">
            <a:extLst>
              <a:ext uri="{FF2B5EF4-FFF2-40B4-BE49-F238E27FC236}">
                <a16:creationId xmlns:a16="http://schemas.microsoft.com/office/drawing/2014/main" id="{ABF389EA-CD39-577C-D034-89C98E95A91A}"/>
              </a:ext>
            </a:extLst>
          </p:cNvPr>
          <p:cNvGrpSpPr/>
          <p:nvPr/>
        </p:nvGrpSpPr>
        <p:grpSpPr>
          <a:xfrm>
            <a:off x="6527964" y="4567515"/>
            <a:ext cx="296586" cy="293005"/>
            <a:chOff x="4232441" y="3995693"/>
            <a:chExt cx="296586" cy="293005"/>
          </a:xfrm>
        </p:grpSpPr>
        <p:sp>
          <p:nvSpPr>
            <p:cNvPr id="51" name="円/楕円 55">
              <a:extLst>
                <a:ext uri="{FF2B5EF4-FFF2-40B4-BE49-F238E27FC236}">
                  <a16:creationId xmlns:a16="http://schemas.microsoft.com/office/drawing/2014/main" id="{B45EB8F2-782E-41D1-E4CC-DE3422CDE364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6">
              <a:extLst>
                <a:ext uri="{FF2B5EF4-FFF2-40B4-BE49-F238E27FC236}">
                  <a16:creationId xmlns:a16="http://schemas.microsoft.com/office/drawing/2014/main" id="{9B71BD0D-F14F-B24E-D2B7-A523C14C7DB5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図形グループ 51">
            <a:extLst>
              <a:ext uri="{FF2B5EF4-FFF2-40B4-BE49-F238E27FC236}">
                <a16:creationId xmlns:a16="http://schemas.microsoft.com/office/drawing/2014/main" id="{EBE8E8B7-97C1-4CF8-7376-91780AF5141F}"/>
              </a:ext>
            </a:extLst>
          </p:cNvPr>
          <p:cNvGrpSpPr/>
          <p:nvPr/>
        </p:nvGrpSpPr>
        <p:grpSpPr>
          <a:xfrm>
            <a:off x="7239313" y="3905398"/>
            <a:ext cx="296586" cy="293005"/>
            <a:chOff x="5101121" y="3995693"/>
            <a:chExt cx="296586" cy="293005"/>
          </a:xfrm>
        </p:grpSpPr>
        <p:sp>
          <p:nvSpPr>
            <p:cNvPr id="56" name="円/楕円 52">
              <a:extLst>
                <a:ext uri="{FF2B5EF4-FFF2-40B4-BE49-F238E27FC236}">
                  <a16:creationId xmlns:a16="http://schemas.microsoft.com/office/drawing/2014/main" id="{50DE14CE-50B9-DA6D-4AC1-EEFA45EB2CAB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3">
              <a:extLst>
                <a:ext uri="{FF2B5EF4-FFF2-40B4-BE49-F238E27FC236}">
                  <a16:creationId xmlns:a16="http://schemas.microsoft.com/office/drawing/2014/main" id="{71F8A797-27B0-EED3-ABA6-EA0330D59784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E7E224-86DA-1A7B-041E-B6BE6338575A}"/>
              </a:ext>
            </a:extLst>
          </p:cNvPr>
          <p:cNvSpPr txBox="1"/>
          <p:nvPr/>
        </p:nvSpPr>
        <p:spPr>
          <a:xfrm>
            <a:off x="1993933" y="5360515"/>
            <a:ext cx="296587" cy="293005"/>
          </a:xfrm>
          <a:custGeom>
            <a:avLst/>
            <a:gdLst/>
            <a:ahLst/>
            <a:cxnLst/>
            <a:rect l="l" t="t" r="r" b="b"/>
            <a:pathLst>
              <a:path w="296587" h="293005">
                <a:moveTo>
                  <a:pt x="130550" y="49974"/>
                </a:moveTo>
                <a:cubicBezTo>
                  <a:pt x="129356" y="59415"/>
                  <a:pt x="125070" y="65709"/>
                  <a:pt x="117690" y="68856"/>
                </a:cubicBezTo>
                <a:cubicBezTo>
                  <a:pt x="112373" y="71135"/>
                  <a:pt x="103203" y="72275"/>
                  <a:pt x="90180" y="72275"/>
                </a:cubicBezTo>
                <a:lnTo>
                  <a:pt x="90180" y="100598"/>
                </a:lnTo>
                <a:lnTo>
                  <a:pt x="124202" y="100598"/>
                </a:lnTo>
                <a:lnTo>
                  <a:pt x="124202" y="209336"/>
                </a:lnTo>
                <a:lnTo>
                  <a:pt x="90180" y="209336"/>
                </a:lnTo>
                <a:lnTo>
                  <a:pt x="90180" y="240753"/>
                </a:lnTo>
                <a:lnTo>
                  <a:pt x="200546" y="240753"/>
                </a:lnTo>
                <a:lnTo>
                  <a:pt x="200546" y="209336"/>
                </a:lnTo>
                <a:lnTo>
                  <a:pt x="167176" y="209336"/>
                </a:lnTo>
                <a:lnTo>
                  <a:pt x="167176" y="49974"/>
                </a:lnTo>
                <a:close/>
                <a:moveTo>
                  <a:pt x="148619" y="0"/>
                </a:moveTo>
                <a:cubicBezTo>
                  <a:pt x="189423" y="0"/>
                  <a:pt x="224285" y="14162"/>
                  <a:pt x="253206" y="42486"/>
                </a:cubicBezTo>
                <a:cubicBezTo>
                  <a:pt x="282126" y="70810"/>
                  <a:pt x="296587" y="105211"/>
                  <a:pt x="296587" y="145689"/>
                </a:cubicBezTo>
                <a:cubicBezTo>
                  <a:pt x="296587" y="186275"/>
                  <a:pt x="282045" y="220975"/>
                  <a:pt x="252961" y="249787"/>
                </a:cubicBezTo>
                <a:cubicBezTo>
                  <a:pt x="223878" y="278599"/>
                  <a:pt x="188988" y="293005"/>
                  <a:pt x="148293" y="293005"/>
                </a:cubicBezTo>
                <a:cubicBezTo>
                  <a:pt x="107598" y="293005"/>
                  <a:pt x="72709" y="278599"/>
                  <a:pt x="43625" y="249787"/>
                </a:cubicBezTo>
                <a:cubicBezTo>
                  <a:pt x="14542" y="220975"/>
                  <a:pt x="0" y="186275"/>
                  <a:pt x="0" y="145689"/>
                </a:cubicBezTo>
                <a:cubicBezTo>
                  <a:pt x="0" y="105211"/>
                  <a:pt x="14542" y="70810"/>
                  <a:pt x="43625" y="42486"/>
                </a:cubicBezTo>
                <a:cubicBezTo>
                  <a:pt x="72709" y="14162"/>
                  <a:pt x="107706" y="0"/>
                  <a:pt x="148619" y="0"/>
                </a:cubicBezTo>
                <a:close/>
              </a:path>
            </a:pathLst>
          </a:custGeom>
          <a:solidFill>
            <a:srgbClr val="0096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600" b="1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54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図 97" descr="正しい文字を入力した画像">
            <a:extLst>
              <a:ext uri="{FF2B5EF4-FFF2-40B4-BE49-F238E27FC236}">
                <a16:creationId xmlns:a16="http://schemas.microsoft.com/office/drawing/2014/main" id="{CF9D8D1C-C72B-4BD0-AD0E-3103570F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888" y="2724177"/>
            <a:ext cx="1710000" cy="342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3" name="グループ化 2" descr="メール作成画面で誤って入力した文字の右隣へカーソルを移動させている画像">
            <a:extLst>
              <a:ext uri="{FF2B5EF4-FFF2-40B4-BE49-F238E27FC236}">
                <a16:creationId xmlns:a16="http://schemas.microsoft.com/office/drawing/2014/main" id="{E2CE5A3E-4F21-4597-B7E6-CCF1638F88E8}"/>
              </a:ext>
            </a:extLst>
          </p:cNvPr>
          <p:cNvGrpSpPr/>
          <p:nvPr/>
        </p:nvGrpSpPr>
        <p:grpSpPr>
          <a:xfrm>
            <a:off x="774144" y="2723589"/>
            <a:ext cx="2354461" cy="3400424"/>
            <a:chOff x="759090" y="2653358"/>
            <a:chExt cx="2354461" cy="3400424"/>
          </a:xfrm>
        </p:grpSpPr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204578C8-77A9-4466-8644-FD36855FC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789" y="2653358"/>
              <a:ext cx="1700212" cy="340042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24" name="図 123">
              <a:extLst>
                <a:ext uri="{FF2B5EF4-FFF2-40B4-BE49-F238E27FC236}">
                  <a16:creationId xmlns:a16="http://schemas.microsoft.com/office/drawing/2014/main" id="{F9157BF5-D512-4DC0-A1AA-5E97EDB56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225" y="3882276"/>
              <a:ext cx="1566936" cy="317575"/>
            </a:xfrm>
            <a:prstGeom prst="rect">
              <a:avLst/>
            </a:prstGeom>
          </p:spPr>
        </p:pic>
        <p:sp>
          <p:nvSpPr>
            <p:cNvPr id="64" name="正方形/長方形 63"/>
            <p:cNvSpPr>
              <a:spLocks noChangeAspect="1"/>
            </p:cNvSpPr>
            <p:nvPr/>
          </p:nvSpPr>
          <p:spPr>
            <a:xfrm>
              <a:off x="988090" y="5068559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023668" y="3936020"/>
              <a:ext cx="1548000" cy="36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DF03314E-1828-4D23-91C2-786E1114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2206" y="4643525"/>
              <a:ext cx="1551345" cy="36209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4380211A-4726-42C6-B80F-C140B8726381}"/>
                </a:ext>
              </a:extLst>
            </p:cNvPr>
            <p:cNvSpPr txBox="1"/>
            <p:nvPr/>
          </p:nvSpPr>
          <p:spPr>
            <a:xfrm>
              <a:off x="1866547" y="3662062"/>
              <a:ext cx="1112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0000"/>
                  </a:solidFill>
                  <a:latin typeface="Meiryo" charset="-128"/>
                  <a:ea typeface="Meiryo" charset="-128"/>
                  <a:cs typeface="Meiryo" charset="-128"/>
                </a:rPr>
                <a:t>カーソル</a:t>
              </a:r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59BFB1B2-F915-4233-A611-E68997468FD0}"/>
                </a:ext>
              </a:extLst>
            </p:cNvPr>
            <p:cNvSpPr txBox="1"/>
            <p:nvPr/>
          </p:nvSpPr>
          <p:spPr>
            <a:xfrm>
              <a:off x="1321340" y="4077072"/>
              <a:ext cx="1354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spc="-150" dirty="0">
                  <a:solidFill>
                    <a:srgbClr val="00B050"/>
                  </a:solidFill>
                  <a:latin typeface="Meiryo" charset="-128"/>
                  <a:ea typeface="Meiryo" charset="-128"/>
                  <a:cs typeface="Meiryo" charset="-128"/>
                </a:rPr>
                <a:t>◀ ◀ ◀ ◀ ◀ </a:t>
              </a:r>
              <a:r>
                <a:rPr kumimoji="1" lang="ja-JP" altLang="en-US" sz="800" b="1" spc="-150">
                  <a:solidFill>
                    <a:srgbClr val="00B050"/>
                  </a:solidFill>
                  <a:latin typeface="Meiryo" charset="-128"/>
                  <a:ea typeface="Meiryo" charset="-128"/>
                  <a:cs typeface="Meiryo" charset="-128"/>
                </a:rPr>
                <a:t>◀ </a:t>
              </a:r>
              <a:r>
                <a:rPr lang="ja-JP" altLang="en-US" sz="800" b="1" spc="-150">
                  <a:solidFill>
                    <a:srgbClr val="00B050"/>
                  </a:solidFill>
                  <a:latin typeface="Meiryo" charset="-128"/>
                  <a:ea typeface="Meiryo" charset="-128"/>
                  <a:cs typeface="Meiryo" charset="-128"/>
                </a:rPr>
                <a:t>◀ ◀ ◀ ◀ ◀</a:t>
              </a:r>
              <a:endParaRPr kumimoji="1" lang="ja-JP" altLang="en-US" sz="800" b="1" spc="-150" dirty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7" name="正方形/長方形 116"/>
            <p:cNvSpPr>
              <a:spLocks/>
            </p:cNvSpPr>
            <p:nvPr/>
          </p:nvSpPr>
          <p:spPr>
            <a:xfrm>
              <a:off x="2411768" y="3874599"/>
              <a:ext cx="72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8" name="正方形/長方形 117"/>
            <p:cNvSpPr>
              <a:spLocks/>
            </p:cNvSpPr>
            <p:nvPr/>
          </p:nvSpPr>
          <p:spPr>
            <a:xfrm>
              <a:off x="1958581" y="4684033"/>
              <a:ext cx="72000" cy="288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59090" y="4879570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97" name="図 96" descr="「削除アイコン」で左側の誤字を削除した画像">
            <a:extLst>
              <a:ext uri="{FF2B5EF4-FFF2-40B4-BE49-F238E27FC236}">
                <a16:creationId xmlns:a16="http://schemas.microsoft.com/office/drawing/2014/main" id="{714AB89D-43C4-48A6-B780-9013348A3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5154" y="2710444"/>
            <a:ext cx="1710000" cy="342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F311DF5C-3D2C-4CAA-867D-B83351EB8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224" y="3882276"/>
            <a:ext cx="1476000" cy="2624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224859" y="2636912"/>
            <a:ext cx="201954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85605229-A74C-4D58-AA5C-4C2C37B611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8238" y="3940613"/>
            <a:ext cx="1551345" cy="18273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1" imgW="554" imgH="551" progId="TCLayout.ActiveDocument.1">
                  <p:embed/>
                </p:oleObj>
              </mc:Choice>
              <mc:Fallback>
                <p:oleObj name="think-cell スライド" r:id="rId11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kern="0" dirty="0"/>
            </a:br>
            <a:r>
              <a:rPr kumimoji="0" lang="en-US" altLang="ja-JP" kern="0" dirty="0"/>
              <a:t>Gmail</a:t>
            </a:r>
            <a:r>
              <a:rPr kumimoji="0" lang="ja-JP" altLang="en-US" kern="0" dirty="0"/>
              <a:t>でメールを作成してみましょう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文章の訂正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611292" y="1939064"/>
            <a:ext cx="223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削除ボタン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押して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ほ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を削除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055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の右にある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カーソルを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ほ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の右まで移動</a:t>
            </a:r>
            <a:endParaRPr lang="ja-JP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77674" y="1909847"/>
            <a:ext cx="288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>
              <a:lnSpc>
                <a:spcPct val="10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カーソルの位置から</a:t>
            </a:r>
          </a:p>
          <a:p>
            <a:pPr marL="39370">
              <a:lnSpc>
                <a:spcPct val="10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は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を入力すれば</a:t>
            </a:r>
          </a:p>
          <a:p>
            <a:pPr marL="39370">
              <a:lnSpc>
                <a:spcPct val="10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文字の訂正は終了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カーソルの位置を戻す</a:t>
            </a: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には　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9370">
              <a:lnSpc>
                <a:spcPct val="10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0B81394E-B97A-4AA8-A494-64A3CED179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562" y="1933791"/>
            <a:ext cx="231429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3661576F-0E81-466D-B3B4-90CCA98FAB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5605" y="3065219"/>
            <a:ext cx="216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" name="正方形/長方形 101"/>
          <p:cNvSpPr>
            <a:spLocks noChangeAspect="1"/>
          </p:cNvSpPr>
          <p:nvPr/>
        </p:nvSpPr>
        <p:spPr>
          <a:xfrm>
            <a:off x="4841388" y="4890853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>
            <a:spLocks noChangeAspect="1"/>
          </p:cNvSpPr>
          <p:nvPr/>
        </p:nvSpPr>
        <p:spPr>
          <a:xfrm>
            <a:off x="7634808" y="5155542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6C7EDBB-FC4C-418F-85C8-5C836F50DA19}"/>
              </a:ext>
            </a:extLst>
          </p:cNvPr>
          <p:cNvSpPr txBox="1"/>
          <p:nvPr/>
        </p:nvSpPr>
        <p:spPr>
          <a:xfrm rot="10800000">
            <a:off x="6695218" y="4077072"/>
            <a:ext cx="1354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spc="-150" dirty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</a:t>
            </a:r>
            <a:r>
              <a:rPr kumimoji="1" lang="ja-JP" altLang="en-US" sz="800" b="1" spc="-15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</a:t>
            </a:r>
            <a:r>
              <a:rPr lang="ja-JP" altLang="en-US" sz="800" b="1" spc="-15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◀ ◀ ◀ ◀ </a:t>
            </a:r>
            <a:r>
              <a:rPr kumimoji="1" lang="ja-JP" altLang="en-US" sz="800" b="1" spc="-150" dirty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◀ ◀ ◀</a:t>
            </a:r>
          </a:p>
        </p:txBody>
      </p:sp>
      <p:sp>
        <p:nvSpPr>
          <p:cNvPr id="123" name="正方形/長方形 122"/>
          <p:cNvSpPr>
            <a:spLocks/>
          </p:cNvSpPr>
          <p:nvPr/>
        </p:nvSpPr>
        <p:spPr>
          <a:xfrm>
            <a:off x="3995944" y="3874599"/>
            <a:ext cx="72000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7400633" y="4979668"/>
            <a:ext cx="296586" cy="293005"/>
            <a:chOff x="510112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4688212" y="4739421"/>
            <a:ext cx="296586" cy="293005"/>
            <a:chOff x="3546641" y="3995693"/>
            <a:chExt cx="296586" cy="293005"/>
          </a:xfrm>
        </p:grpSpPr>
        <p:sp>
          <p:nvSpPr>
            <p:cNvPr id="62" name="円/楕円 6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6AF9B26B-B5E9-0C08-5F4B-D94CA1DBFE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015538" y="2225693"/>
            <a:ext cx="216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79BC635C-23C9-3B56-1A6F-92085BB61D58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702BF712-5391-ECEB-E56B-CF80124DACD0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497EE9-AEEE-9E62-5711-F3D39363173D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BAF74B-FF0E-082E-F2DA-95B9609BE04A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148402-D17B-4430-796B-19862FD215A5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1F96F0-9C56-F03A-3F0E-AA0DF9701E2E}"/>
              </a:ext>
            </a:extLst>
          </p:cNvPr>
          <p:cNvSpPr txBox="1"/>
          <p:nvPr/>
        </p:nvSpPr>
        <p:spPr>
          <a:xfrm>
            <a:off x="5918222" y="260112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197A998-3C56-832C-DE2D-7DE613D58D2C}"/>
              </a:ext>
            </a:extLst>
          </p:cNvPr>
          <p:cNvSpPr/>
          <p:nvPr/>
        </p:nvSpPr>
        <p:spPr>
          <a:xfrm rot="5400000">
            <a:off x="1831646" y="4406567"/>
            <a:ext cx="345532" cy="24599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D42C25-35BD-23A1-50F4-A5C9E5811944}"/>
              </a:ext>
            </a:extLst>
          </p:cNvPr>
          <p:cNvSpPr txBox="1"/>
          <p:nvPr/>
        </p:nvSpPr>
        <p:spPr>
          <a:xfrm>
            <a:off x="2163931" y="1421342"/>
            <a:ext cx="5644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「今日ほいい天気ですが」⇒「今日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いい天気ですが」へ修正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29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図 77" descr="グラフィカル ユーザー インターフェイス, テキスト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371A55FC-FD02-718C-3CB7-A0D8D6ADB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95"/>
          <a:stretch/>
        </p:blipFill>
        <p:spPr>
          <a:xfrm>
            <a:off x="6239836" y="2942764"/>
            <a:ext cx="1938119" cy="308398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4563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kern="0" dirty="0"/>
            </a:br>
            <a:r>
              <a:rPr kumimoji="0" lang="ja-JP" altLang="en-US" kern="0" dirty="0"/>
              <a:t>メールに画像を添付しましょう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メールに画像を付けて送りましょう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16176" y="1953707"/>
            <a:ext cx="288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添付したい画像を押す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47864" y="184482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5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画面右上の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添付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ボタン「　　」を押す</a:t>
            </a:r>
            <a:endParaRPr lang="ja-JP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588544" y="1938898"/>
            <a:ext cx="2087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メールに画像が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添付されます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02677" y="1866365"/>
            <a:ext cx="39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403648" y="4293101"/>
            <a:ext cx="2133040" cy="513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/>
          <p:cNvSpPr>
            <a:spLocks noChangeAspect="1"/>
          </p:cNvSpPr>
          <p:nvPr/>
        </p:nvSpPr>
        <p:spPr>
          <a:xfrm>
            <a:off x="6239836" y="4981323"/>
            <a:ext cx="1803496" cy="65759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33880" y="6085938"/>
            <a:ext cx="2842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以降は</a:t>
            </a:r>
            <a:r>
              <a:rPr lang="en-US" altLang="ja-JP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P9</a:t>
            </a:r>
            <a:r>
              <a:rPr lang="ja-JP" altLang="en-US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と同じ手順です</a:t>
            </a:r>
            <a:endParaRPr lang="en-US" altLang="ja-JP" sz="16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5" name="図形グループ 54"/>
          <p:cNvGrpSpPr/>
          <p:nvPr/>
        </p:nvGrpSpPr>
        <p:grpSpPr>
          <a:xfrm>
            <a:off x="7410762" y="3060611"/>
            <a:ext cx="296586" cy="293005"/>
            <a:chOff x="510112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AF6C3D4-CF24-B7B6-6F26-F13E343C9D96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5E48DF-1629-2C4B-C597-F0F4739D7A81}"/>
              </a:ext>
            </a:extLst>
          </p:cNvPr>
          <p:cNvSpPr txBox="1"/>
          <p:nvPr/>
        </p:nvSpPr>
        <p:spPr>
          <a:xfrm>
            <a:off x="403237" y="243943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15168A-A6A3-AD31-BFB6-4DD19BA96D7B}"/>
              </a:ext>
            </a:extLst>
          </p:cNvPr>
          <p:cNvSpPr txBox="1"/>
          <p:nvPr/>
        </p:nvSpPr>
        <p:spPr>
          <a:xfrm>
            <a:off x="735050" y="2532280"/>
            <a:ext cx="2606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「ファイルを添付」を押す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AEE4C3-9732-9640-723A-5FCC70E68324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9E483E1-92B2-51D0-A15F-6B290DE56825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CAE7DF0B-16A5-E310-A33C-3700F5297D73}"/>
              </a:ext>
            </a:extLst>
          </p:cNvPr>
          <p:cNvSpPr/>
          <p:nvPr/>
        </p:nvSpPr>
        <p:spPr>
          <a:xfrm rot="5400000">
            <a:off x="2022407" y="3191901"/>
            <a:ext cx="317381" cy="24599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330CF2E-ECA8-5F31-45A6-08B0BA59E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134" y="2171168"/>
            <a:ext cx="356399" cy="324000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66C38F7-3E67-3376-570B-973D98183582}"/>
              </a:ext>
            </a:extLst>
          </p:cNvPr>
          <p:cNvGrpSpPr/>
          <p:nvPr/>
        </p:nvGrpSpPr>
        <p:grpSpPr>
          <a:xfrm>
            <a:off x="479696" y="2936669"/>
            <a:ext cx="2248199" cy="3055101"/>
            <a:chOff x="479696" y="2936669"/>
            <a:chExt cx="2248199" cy="3055101"/>
          </a:xfrm>
        </p:grpSpPr>
        <p:pic>
          <p:nvPicPr>
            <p:cNvPr id="9" name="図 8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4542A2CC-BCAE-3158-57B8-A804C3C7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8849"/>
            <a:stretch/>
          </p:blipFill>
          <p:spPr>
            <a:xfrm>
              <a:off x="479696" y="2936669"/>
              <a:ext cx="2248199" cy="3055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17386068-B907-5E33-C375-0A46E1ECE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4083" y="5524769"/>
              <a:ext cx="1803496" cy="467001"/>
            </a:xfrm>
            <a:prstGeom prst="rect">
              <a:avLst/>
            </a:prstGeom>
          </p:spPr>
        </p:pic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352D5924-58DD-A5F7-6F57-D69A679DFDD2}"/>
                </a:ext>
              </a:extLst>
            </p:cNvPr>
            <p:cNvSpPr/>
            <p:nvPr/>
          </p:nvSpPr>
          <p:spPr>
            <a:xfrm>
              <a:off x="740121" y="3902118"/>
              <a:ext cx="173757" cy="182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3DD3E5B1-989C-0E8A-E216-FDB63DF6E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9376" y="3531575"/>
              <a:ext cx="1562384" cy="249288"/>
            </a:xfrm>
            <a:prstGeom prst="rect">
              <a:avLst/>
            </a:prstGeom>
          </p:spPr>
        </p:pic>
      </p:grpSp>
      <p:sp>
        <p:nvSpPr>
          <p:cNvPr id="102" name="正方形/長方形 101"/>
          <p:cNvSpPr>
            <a:spLocks/>
          </p:cNvSpPr>
          <p:nvPr/>
        </p:nvSpPr>
        <p:spPr>
          <a:xfrm>
            <a:off x="1889150" y="3203840"/>
            <a:ext cx="323639" cy="31738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1671444" y="2954043"/>
            <a:ext cx="296587" cy="293005"/>
            <a:chOff x="2897417" y="3995693"/>
            <a:chExt cx="296587" cy="293005"/>
          </a:xfrm>
        </p:grpSpPr>
        <p:sp>
          <p:nvSpPr>
            <p:cNvPr id="72" name="円/楕円 7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A448972E-53B4-5DB0-C664-21245CFFA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681" y="3892741"/>
            <a:ext cx="1228896" cy="743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矢印: 右 39">
            <a:extLst>
              <a:ext uri="{FF2B5EF4-FFF2-40B4-BE49-F238E27FC236}">
                <a16:creationId xmlns:a16="http://schemas.microsoft.com/office/drawing/2014/main" id="{0D34B46A-391F-2E4A-7BDD-C48D41B1BB3B}"/>
              </a:ext>
            </a:extLst>
          </p:cNvPr>
          <p:cNvSpPr/>
          <p:nvPr/>
        </p:nvSpPr>
        <p:spPr>
          <a:xfrm rot="5400000">
            <a:off x="1914888" y="3561464"/>
            <a:ext cx="286425" cy="24599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575020A-ABDF-624F-4D21-5B18191330DC}"/>
              </a:ext>
            </a:extLst>
          </p:cNvPr>
          <p:cNvSpPr>
            <a:spLocks/>
          </p:cNvSpPr>
          <p:nvPr/>
        </p:nvSpPr>
        <p:spPr>
          <a:xfrm>
            <a:off x="1477648" y="3906698"/>
            <a:ext cx="1236929" cy="3645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350077" y="3621269"/>
            <a:ext cx="299125" cy="293005"/>
            <a:chOff x="3061089" y="3909987"/>
            <a:chExt cx="299125" cy="293005"/>
          </a:xfrm>
        </p:grpSpPr>
        <p:sp>
          <p:nvSpPr>
            <p:cNvPr id="69" name="円/楕円 68"/>
            <p:cNvSpPr/>
            <p:nvPr/>
          </p:nvSpPr>
          <p:spPr>
            <a:xfrm>
              <a:off x="3061089" y="3910689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3063628" y="3909987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3" name="図 72">
            <a:extLst>
              <a:ext uri="{FF2B5EF4-FFF2-40B4-BE49-F238E27FC236}">
                <a16:creationId xmlns:a16="http://schemas.microsoft.com/office/drawing/2014/main" id="{43FD620C-47D3-1620-AE3F-2FF25647F5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6796"/>
          <a:stretch/>
        </p:blipFill>
        <p:spPr>
          <a:xfrm>
            <a:off x="3839272" y="2942764"/>
            <a:ext cx="1704094" cy="3049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正方形/長方形 105"/>
          <p:cNvSpPr>
            <a:spLocks/>
          </p:cNvSpPr>
          <p:nvPr/>
        </p:nvSpPr>
        <p:spPr>
          <a:xfrm>
            <a:off x="3835014" y="4926818"/>
            <a:ext cx="1724342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9" name="図形グループ 58"/>
          <p:cNvGrpSpPr/>
          <p:nvPr/>
        </p:nvGrpSpPr>
        <p:grpSpPr>
          <a:xfrm>
            <a:off x="3611149" y="4662351"/>
            <a:ext cx="296586" cy="293005"/>
            <a:chOff x="4232441" y="3995693"/>
            <a:chExt cx="296586" cy="293005"/>
          </a:xfrm>
        </p:grpSpPr>
        <p:sp>
          <p:nvSpPr>
            <p:cNvPr id="60" name="円/楕円 5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037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4" descr="「Gmail」のメニューから「メイン」を選択している画像"/>
          <p:cNvGrpSpPr>
            <a:grpSpLocks noChangeAspect="1"/>
          </p:cNvGrpSpPr>
          <p:nvPr/>
        </p:nvGrpSpPr>
        <p:grpSpPr>
          <a:xfrm>
            <a:off x="970647" y="2536669"/>
            <a:ext cx="1620000" cy="3240000"/>
            <a:chOff x="4702391" y="3379757"/>
            <a:chExt cx="1723803" cy="3447606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5182B5BA-E637-4808-B6EF-BD4F5142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391" y="3379757"/>
              <a:ext cx="1723803" cy="344760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1" name="図 60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A4BD216-C00A-4C6D-A2BA-04286894C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 r="36856" b="20708"/>
            <a:stretch/>
          </p:blipFill>
          <p:spPr>
            <a:xfrm>
              <a:off x="4708988" y="3500187"/>
              <a:ext cx="1454951" cy="3096948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7" name="図形グループ 6" descr="選択したメール画面の画像"/>
          <p:cNvGrpSpPr>
            <a:grpSpLocks noChangeAspect="1"/>
          </p:cNvGrpSpPr>
          <p:nvPr/>
        </p:nvGrpSpPr>
        <p:grpSpPr>
          <a:xfrm>
            <a:off x="6277193" y="2351634"/>
            <a:ext cx="2076492" cy="3420000"/>
            <a:chOff x="6413166" y="2606563"/>
            <a:chExt cx="2455545" cy="4044298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8377FA25-A96A-41D8-95AC-802A5EF96C60}"/>
                </a:ext>
              </a:extLst>
            </p:cNvPr>
            <p:cNvPicPr/>
            <p:nvPr/>
          </p:nvPicPr>
          <p:blipFill rotWithShape="1">
            <a:blip r:embed="rId6"/>
            <a:srcRect b="7739"/>
            <a:stretch/>
          </p:blipFill>
          <p:spPr bwMode="auto">
            <a:xfrm>
              <a:off x="6413166" y="2606563"/>
              <a:ext cx="2455545" cy="4044298"/>
            </a:xfrm>
            <a:prstGeom prst="rect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図 5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CCB2B8E-D487-490B-8CEB-433718C6C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57" b="8534"/>
            <a:stretch/>
          </p:blipFill>
          <p:spPr>
            <a:xfrm>
              <a:off x="6535390" y="6052544"/>
              <a:ext cx="2329815" cy="580243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65659E6D-12D5-419D-ABFC-34C48F07F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41117" y="2705402"/>
              <a:ext cx="2412000" cy="2045708"/>
            </a:xfrm>
            <a:prstGeom prst="rect">
              <a:avLst/>
            </a:prstGeom>
          </p:spPr>
        </p:pic>
      </p:grpSp>
      <p:pic>
        <p:nvPicPr>
          <p:cNvPr id="59" name="図 58" descr="「Gmail」のメニューのアイコンの画像">
            <a:extLst>
              <a:ext uri="{FF2B5EF4-FFF2-40B4-BE49-F238E27FC236}">
                <a16:creationId xmlns:a16="http://schemas.microsoft.com/office/drawing/2014/main" id="{3475BF49-4913-4786-9B0C-80C5AD255C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875" b="86444"/>
          <a:stretch/>
        </p:blipFill>
        <p:spPr>
          <a:xfrm>
            <a:off x="970647" y="2381752"/>
            <a:ext cx="1620000" cy="27860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554" imgH="551" progId="TCLayout.ActiveDocument.1">
                  <p:embed/>
                </p:oleObj>
              </mc:Choice>
              <mc:Fallback>
                <p:oleObj name="think-cell スライド" r:id="rId10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60811" y="548262"/>
            <a:ext cx="6660000" cy="360000"/>
          </a:xfrm>
        </p:spPr>
        <p:txBody>
          <a:bodyPr vert="horz" wrap="none">
            <a:prstTxWarp prst="textPlain">
              <a:avLst/>
            </a:prstTxWarp>
            <a:spAutoFit/>
          </a:bodyPr>
          <a:lstStyle/>
          <a:p>
            <a:r>
              <a:rPr kumimoji="0" lang="en-US" altLang="ja-JP" kern="0" dirty="0"/>
              <a:t>Gmail</a:t>
            </a:r>
            <a:r>
              <a:rPr kumimoji="0" lang="ja-JP" altLang="en-US" kern="0" dirty="0"/>
              <a:t>で受信メールを確認しましょう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2-D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027520" y="2411789"/>
            <a:ext cx="288000" cy="22440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474188" y="1408622"/>
            <a:ext cx="210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読みたいメールを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探して押す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391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80036" y="13252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401276"/>
            <a:ext cx="2297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メールを検索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左の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メイン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66608" y="1423047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本文が表示されます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676966" y="13391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2" name="正方形/長方形 101"/>
          <p:cNvSpPr>
            <a:spLocks/>
          </p:cNvSpPr>
          <p:nvPr/>
        </p:nvSpPr>
        <p:spPr>
          <a:xfrm>
            <a:off x="963158" y="3061891"/>
            <a:ext cx="1386725" cy="2923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タイトル 1"/>
          <p:cNvSpPr txBox="1">
            <a:spLocks noChangeAspect="1"/>
          </p:cNvSpPr>
          <p:nvPr/>
        </p:nvSpPr>
        <p:spPr>
          <a:xfrm>
            <a:off x="1770127" y="233413"/>
            <a:ext cx="1800493" cy="348557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0" lang="ja-JP" altLang="en-US" sz="1800" kern="0" dirty="0"/>
              <a:t>メールの使い方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33321" y="191002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E8DE1E2-D5CA-4106-A11A-9F31C156D33E}"/>
              </a:ext>
            </a:extLst>
          </p:cNvPr>
          <p:cNvSpPr>
            <a:spLocks/>
          </p:cNvSpPr>
          <p:nvPr/>
        </p:nvSpPr>
        <p:spPr>
          <a:xfrm>
            <a:off x="6483243" y="5334455"/>
            <a:ext cx="521558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367A34F-90F8-4741-88ED-1BD564FD257A}"/>
              </a:ext>
            </a:extLst>
          </p:cNvPr>
          <p:cNvSpPr txBox="1"/>
          <p:nvPr/>
        </p:nvSpPr>
        <p:spPr>
          <a:xfrm>
            <a:off x="5538990" y="5864941"/>
            <a:ext cx="1450193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返信</a:t>
            </a: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を選ぶと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メールに返信が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できます</a:t>
            </a:r>
          </a:p>
        </p:txBody>
      </p:sp>
      <p:grpSp>
        <p:nvGrpSpPr>
          <p:cNvPr id="74" name="図形グループ 73"/>
          <p:cNvGrpSpPr/>
          <p:nvPr/>
        </p:nvGrpSpPr>
        <p:grpSpPr>
          <a:xfrm>
            <a:off x="5858689" y="2704287"/>
            <a:ext cx="296586" cy="293005"/>
            <a:chOff x="5101121" y="3995693"/>
            <a:chExt cx="296586" cy="293005"/>
          </a:xfrm>
        </p:grpSpPr>
        <p:sp>
          <p:nvSpPr>
            <p:cNvPr id="75" name="円/楕円 7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 descr="届いたメールの一覧画面から読みたいメールをタップしている画像">
            <a:extLst>
              <a:ext uri="{FF2B5EF4-FFF2-40B4-BE49-F238E27FC236}">
                <a16:creationId xmlns:a16="http://schemas.microsoft.com/office/drawing/2014/main" id="{18CF41F5-74F1-46D0-BC87-E18AA1728C1B}"/>
              </a:ext>
            </a:extLst>
          </p:cNvPr>
          <p:cNvGrpSpPr/>
          <p:nvPr/>
        </p:nvGrpSpPr>
        <p:grpSpPr>
          <a:xfrm>
            <a:off x="3332118" y="2362903"/>
            <a:ext cx="2206872" cy="3420000"/>
            <a:chOff x="3259464" y="2351634"/>
            <a:chExt cx="2206872" cy="3420000"/>
          </a:xfrm>
        </p:grpSpPr>
        <p:grpSp>
          <p:nvGrpSpPr>
            <p:cNvPr id="3" name="図形グループ 2"/>
            <p:cNvGrpSpPr>
              <a:grpSpLocks noChangeAspect="1"/>
            </p:cNvGrpSpPr>
            <p:nvPr/>
          </p:nvGrpSpPr>
          <p:grpSpPr>
            <a:xfrm>
              <a:off x="3499883" y="2351634"/>
              <a:ext cx="1966453" cy="3420000"/>
              <a:chOff x="3828586" y="2695147"/>
              <a:chExt cx="2329815" cy="4051935"/>
            </a:xfrm>
          </p:grpSpPr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A257FC57-BA01-42A6-A289-B9A24B69F1F1}"/>
                  </a:ext>
                </a:extLst>
              </p:cNvPr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8586" y="2695147"/>
                <a:ext cx="2329815" cy="4051935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0CE346A2-1597-47CA-A033-937D3B76E7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3875" b="86444"/>
              <a:stretch/>
            </p:blipFill>
            <p:spPr>
              <a:xfrm>
                <a:off x="3892614" y="2719032"/>
                <a:ext cx="2246928" cy="38642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AC6476E1-F3B4-40D8-9178-B73BDD7C1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9568" y="5619309"/>
                <a:ext cx="2279973" cy="1120387"/>
              </a:xfrm>
              <a:prstGeom prst="rect">
                <a:avLst/>
              </a:prstGeom>
            </p:spPr>
          </p:pic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F57100FC-8986-4DB0-8A47-4FDC58E1A59A}"/>
                  </a:ext>
                </a:extLst>
              </p:cNvPr>
              <p:cNvSpPr/>
              <p:nvPr/>
            </p:nvSpPr>
            <p:spPr>
              <a:xfrm>
                <a:off x="4446143" y="5698962"/>
                <a:ext cx="622483" cy="1715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6" name="正方形/長方形 105"/>
            <p:cNvSpPr>
              <a:spLocks/>
            </p:cNvSpPr>
            <p:nvPr/>
          </p:nvSpPr>
          <p:spPr>
            <a:xfrm>
              <a:off x="3497966" y="2898922"/>
              <a:ext cx="1968370" cy="68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6" name="図 85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4507794" y="3238335"/>
              <a:ext cx="473301" cy="540000"/>
            </a:xfrm>
            <a:prstGeom prst="rect">
              <a:avLst/>
            </a:prstGeom>
          </p:spPr>
        </p:pic>
        <p:grpSp>
          <p:nvGrpSpPr>
            <p:cNvPr id="77" name="図形グループ 76"/>
            <p:cNvGrpSpPr/>
            <p:nvPr/>
          </p:nvGrpSpPr>
          <p:grpSpPr>
            <a:xfrm>
              <a:off x="3259464" y="2737795"/>
              <a:ext cx="296586" cy="293005"/>
              <a:chOff x="4232441" y="3995693"/>
              <a:chExt cx="296586" cy="293005"/>
            </a:xfrm>
          </p:grpSpPr>
          <p:sp>
            <p:nvSpPr>
              <p:cNvPr id="78" name="円/楕円 77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 78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0" name="図形グループ 79"/>
          <p:cNvGrpSpPr/>
          <p:nvPr/>
        </p:nvGrpSpPr>
        <p:grpSpPr>
          <a:xfrm>
            <a:off x="787821" y="3252191"/>
            <a:ext cx="296586" cy="293005"/>
            <a:chOff x="3546641" y="3995693"/>
            <a:chExt cx="296586" cy="293005"/>
          </a:xfrm>
        </p:grpSpPr>
        <p:sp>
          <p:nvSpPr>
            <p:cNvPr id="81" name="円/楕円 8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89083" y="2514975"/>
            <a:ext cx="296587" cy="293005"/>
            <a:chOff x="2897417" y="3995693"/>
            <a:chExt cx="296587" cy="293005"/>
          </a:xfrm>
        </p:grpSpPr>
        <p:sp>
          <p:nvSpPr>
            <p:cNvPr id="89" name="円/楕円 88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7C77FA0-FB9D-4DC8-BD25-E68DE7DC32D4}"/>
              </a:ext>
            </a:extLst>
          </p:cNvPr>
          <p:cNvSpPr txBox="1"/>
          <p:nvPr/>
        </p:nvSpPr>
        <p:spPr>
          <a:xfrm>
            <a:off x="6978594" y="5871667"/>
            <a:ext cx="1826704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下向き矢印を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押すと写真を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保存できます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E8DE1E2-D5CA-4106-A11A-9F31C156D33E}"/>
              </a:ext>
            </a:extLst>
          </p:cNvPr>
          <p:cNvSpPr>
            <a:spLocks/>
          </p:cNvSpPr>
          <p:nvPr/>
        </p:nvSpPr>
        <p:spPr>
          <a:xfrm>
            <a:off x="7606608" y="4905676"/>
            <a:ext cx="315909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4A046A98-7227-F64B-B4F4-406649691F3C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C142AC7A-2B6A-D007-216B-ABE0FE37F120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B8C511D-E106-ED97-308F-0A689D393C44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6483243" y="5730455"/>
            <a:ext cx="260779" cy="1344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66F7CD7-BC0C-5AE1-E402-5AB4A7D7B3C6}"/>
              </a:ext>
            </a:extLst>
          </p:cNvPr>
          <p:cNvCxnSpPr>
            <a:cxnSpLocks/>
          </p:cNvCxnSpPr>
          <p:nvPr/>
        </p:nvCxnSpPr>
        <p:spPr>
          <a:xfrm flipV="1">
            <a:off x="7740352" y="5265676"/>
            <a:ext cx="0" cy="599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矢印: 右 30">
            <a:extLst>
              <a:ext uri="{FF2B5EF4-FFF2-40B4-BE49-F238E27FC236}">
                <a16:creationId xmlns:a16="http://schemas.microsoft.com/office/drawing/2014/main" id="{10138F78-6423-95A8-55E8-DB2074B22EA9}"/>
              </a:ext>
            </a:extLst>
          </p:cNvPr>
          <p:cNvSpPr/>
          <p:nvPr/>
        </p:nvSpPr>
        <p:spPr>
          <a:xfrm rot="5400000">
            <a:off x="1531379" y="2734855"/>
            <a:ext cx="345532" cy="24599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5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9208A35-47D4-9D76-6870-1C49B0525FDC}"/>
              </a:ext>
            </a:extLst>
          </p:cNvPr>
          <p:cNvGrpSpPr/>
          <p:nvPr/>
        </p:nvGrpSpPr>
        <p:grpSpPr>
          <a:xfrm>
            <a:off x="775727" y="2918885"/>
            <a:ext cx="1679582" cy="3109650"/>
            <a:chOff x="789504" y="2966954"/>
            <a:chExt cx="1679582" cy="3109650"/>
          </a:xfrm>
        </p:grpSpPr>
        <p:pic>
          <p:nvPicPr>
            <p:cNvPr id="3" name="図 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71AB2DC-150F-90F9-3966-77B8C705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6685"/>
            <a:stretch/>
          </p:blipFill>
          <p:spPr>
            <a:xfrm>
              <a:off x="789504" y="2966954"/>
              <a:ext cx="1679582" cy="3109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55EADCAE-5745-A3AD-CC4B-231F28155061}"/>
                </a:ext>
              </a:extLst>
            </p:cNvPr>
            <p:cNvSpPr/>
            <p:nvPr/>
          </p:nvSpPr>
          <p:spPr>
            <a:xfrm>
              <a:off x="856117" y="3795374"/>
              <a:ext cx="196707" cy="2091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D9BDFDD5-5BC9-6A63-E034-49B36A3A8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382" y="3813488"/>
              <a:ext cx="538136" cy="70877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2111567" y="3782673"/>
            <a:ext cx="196707" cy="19670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79103" y="1939064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返信する文面を作成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4482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5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返信したいメールの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本文を表示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赤枠内「　 」を押す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90872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文面の作成が完了したら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送信ボタン「　」を押す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243752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kern="0" dirty="0"/>
            </a:br>
            <a:r>
              <a:rPr lang="ja-JP" altLang="en-US" dirty="0"/>
              <a:t>受信したメールに返信しましょう</a:t>
            </a:r>
            <a:endParaRPr kumimoji="0" lang="ja-JP" altLang="en-US" kern="0" dirty="0"/>
          </a:p>
        </p:txBody>
      </p:sp>
      <p:sp>
        <p:nvSpPr>
          <p:cNvPr id="47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/>
              <a:t>受信したメールに返信する方法</a:t>
            </a:r>
            <a:endParaRPr lang="ja-JP" alt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2-E</a:t>
            </a:r>
            <a:endParaRPr lang="en-US" sz="3600" dirty="0"/>
          </a:p>
        </p:txBody>
      </p:sp>
      <p:grpSp>
        <p:nvGrpSpPr>
          <p:cNvPr id="62" name="図形グループ 61"/>
          <p:cNvGrpSpPr/>
          <p:nvPr/>
        </p:nvGrpSpPr>
        <p:grpSpPr>
          <a:xfrm>
            <a:off x="1867310" y="3555921"/>
            <a:ext cx="296586" cy="293005"/>
            <a:chOff x="587836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84485AC-7C64-7427-84C0-6774FEE2E5DB}"/>
              </a:ext>
            </a:extLst>
          </p:cNvPr>
          <p:cNvSpPr/>
          <p:nvPr/>
        </p:nvSpPr>
        <p:spPr>
          <a:xfrm>
            <a:off x="2901921" y="424733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99077A4-4D72-170E-2B93-D946B6B5B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44" t="22467" r="9985" b="73674"/>
          <a:stretch/>
        </p:blipFill>
        <p:spPr>
          <a:xfrm>
            <a:off x="1798795" y="2568860"/>
            <a:ext cx="180917" cy="144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547C9C7-83B1-38AF-3E14-DC087F230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075" y="2197886"/>
            <a:ext cx="213912" cy="219397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F0A81036-3FE1-D8CA-ECFD-9C9B4AA3FFCD}"/>
              </a:ext>
            </a:extLst>
          </p:cNvPr>
          <p:cNvGrpSpPr/>
          <p:nvPr/>
        </p:nvGrpSpPr>
        <p:grpSpPr>
          <a:xfrm>
            <a:off x="3663844" y="2966953"/>
            <a:ext cx="1678733" cy="3061581"/>
            <a:chOff x="3777119" y="2966954"/>
            <a:chExt cx="1678733" cy="3061581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C7B88DE-C236-74A3-9C5D-2FAC37B1CBA0}"/>
                </a:ext>
              </a:extLst>
            </p:cNvPr>
            <p:cNvGrpSpPr/>
            <p:nvPr/>
          </p:nvGrpSpPr>
          <p:grpSpPr>
            <a:xfrm>
              <a:off x="3777119" y="2966954"/>
              <a:ext cx="1678733" cy="3061581"/>
              <a:chOff x="3803874" y="2918561"/>
              <a:chExt cx="1678733" cy="3061581"/>
            </a:xfrm>
          </p:grpSpPr>
          <p:pic>
            <p:nvPicPr>
              <p:cNvPr id="5" name="図 4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7F535AD0-6B29-454F-5103-6D11DF619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51955"/>
              <a:stretch/>
            </p:blipFill>
            <p:spPr>
              <a:xfrm>
                <a:off x="3803874" y="2918561"/>
                <a:ext cx="1678733" cy="17923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図 7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E4D4FA9E-F6C4-D829-EE4F-D520B8086B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60976" b="5001"/>
              <a:stretch/>
            </p:blipFill>
            <p:spPr>
              <a:xfrm>
                <a:off x="3803874" y="4710914"/>
                <a:ext cx="1678733" cy="12692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0F1A00A9-5797-F107-7521-4F1EE5C52F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1550" t="22711" r="9408" b="14522"/>
              <a:stretch/>
            </p:blipFill>
            <p:spPr>
              <a:xfrm>
                <a:off x="3803874" y="4655696"/>
                <a:ext cx="1678733" cy="117563"/>
              </a:xfrm>
              <a:prstGeom prst="rect">
                <a:avLst/>
              </a:prstGeom>
            </p:spPr>
          </p:pic>
        </p:grp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7B2840F0-0A34-0D61-17D1-FED129A9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4979" y="3452287"/>
              <a:ext cx="969070" cy="127635"/>
            </a:xfrm>
            <a:prstGeom prst="rect">
              <a:avLst/>
            </a:prstGeom>
          </p:spPr>
        </p:pic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35F1D177-97A6-D64E-F747-4F56F1129231}"/>
                </a:ext>
              </a:extLst>
            </p:cNvPr>
            <p:cNvSpPr/>
            <p:nvPr/>
          </p:nvSpPr>
          <p:spPr>
            <a:xfrm>
              <a:off x="3973147" y="3691239"/>
              <a:ext cx="129668" cy="1293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1AEA545-F643-A7B8-9D4D-E3E9A3787004}"/>
              </a:ext>
            </a:extLst>
          </p:cNvPr>
          <p:cNvGrpSpPr/>
          <p:nvPr/>
        </p:nvGrpSpPr>
        <p:grpSpPr>
          <a:xfrm>
            <a:off x="6539985" y="2966954"/>
            <a:ext cx="1694297" cy="3061581"/>
            <a:chOff x="6539985" y="2966954"/>
            <a:chExt cx="1694297" cy="3061581"/>
          </a:xfrm>
        </p:grpSpPr>
        <p:pic>
          <p:nvPicPr>
            <p:cNvPr id="35" name="図 34" descr="文字と写真のスクリーンショット&#10;&#10;自動的に生成された説明">
              <a:extLst>
                <a:ext uri="{FF2B5EF4-FFF2-40B4-BE49-F238E27FC236}">
                  <a16:creationId xmlns:a16="http://schemas.microsoft.com/office/drawing/2014/main" id="{AFA946DD-665A-AFE8-7F83-4923063EC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8685"/>
            <a:stretch/>
          </p:blipFill>
          <p:spPr>
            <a:xfrm>
              <a:off x="6539985" y="2966954"/>
              <a:ext cx="1694297" cy="30615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5E7B56CC-D24C-3E55-935D-B73AA9746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4248" y="3476171"/>
              <a:ext cx="972094" cy="123104"/>
            </a:xfrm>
            <a:prstGeom prst="rect">
              <a:avLst/>
            </a:prstGeom>
          </p:spPr>
        </p:pic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1CB82727-9300-8835-BAB5-7657DA5DC745}"/>
                </a:ext>
              </a:extLst>
            </p:cNvPr>
            <p:cNvSpPr/>
            <p:nvPr/>
          </p:nvSpPr>
          <p:spPr>
            <a:xfrm>
              <a:off x="6738651" y="3699567"/>
              <a:ext cx="129668" cy="1293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4670C9B-E9DE-B263-EBA3-46072469ECF0}"/>
              </a:ext>
            </a:extLst>
          </p:cNvPr>
          <p:cNvSpPr>
            <a:spLocks noChangeAspect="1"/>
          </p:cNvSpPr>
          <p:nvPr/>
        </p:nvSpPr>
        <p:spPr>
          <a:xfrm>
            <a:off x="7827687" y="3183843"/>
            <a:ext cx="196707" cy="19670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FC91531D-3E63-6E92-AE7F-522D0DDEBD09}"/>
              </a:ext>
            </a:extLst>
          </p:cNvPr>
          <p:cNvSpPr/>
          <p:nvPr/>
        </p:nvSpPr>
        <p:spPr>
          <a:xfrm>
            <a:off x="5783625" y="4244588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89A45F1-A48E-56F2-4DFD-F991E9982A47}"/>
              </a:ext>
            </a:extLst>
          </p:cNvPr>
          <p:cNvGrpSpPr/>
          <p:nvPr/>
        </p:nvGrpSpPr>
        <p:grpSpPr>
          <a:xfrm>
            <a:off x="7519552" y="2918885"/>
            <a:ext cx="513580" cy="461665"/>
            <a:chOff x="10052649" y="2479370"/>
            <a:chExt cx="513580" cy="461665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D49235B3-95F3-2A4A-F88C-CBC047459348}"/>
                </a:ext>
              </a:extLst>
            </p:cNvPr>
            <p:cNvSpPr/>
            <p:nvPr/>
          </p:nvSpPr>
          <p:spPr>
            <a:xfrm>
              <a:off x="10166566" y="2547592"/>
              <a:ext cx="238043" cy="226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5F92203-3618-4F71-7C59-9CC25A55785C}"/>
                </a:ext>
              </a:extLst>
            </p:cNvPr>
            <p:cNvSpPr txBox="1"/>
            <p:nvPr/>
          </p:nvSpPr>
          <p:spPr>
            <a:xfrm>
              <a:off x="10052649" y="2479370"/>
              <a:ext cx="51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❼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9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6483976-69D6-3C0E-274C-B011076DDEB8}"/>
              </a:ext>
            </a:extLst>
          </p:cNvPr>
          <p:cNvGrpSpPr/>
          <p:nvPr/>
        </p:nvGrpSpPr>
        <p:grpSpPr>
          <a:xfrm>
            <a:off x="757991" y="2919261"/>
            <a:ext cx="1679582" cy="3109650"/>
            <a:chOff x="789504" y="2966954"/>
            <a:chExt cx="1679582" cy="3109650"/>
          </a:xfrm>
        </p:grpSpPr>
        <p:pic>
          <p:nvPicPr>
            <p:cNvPr id="3" name="図 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9D5AECC-411A-53D1-C7B1-312AD458F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6685"/>
            <a:stretch/>
          </p:blipFill>
          <p:spPr>
            <a:xfrm>
              <a:off x="789504" y="2966954"/>
              <a:ext cx="1679582" cy="3109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1B918EE-CD1A-D325-2A11-E2BCA24F3A80}"/>
                </a:ext>
              </a:extLst>
            </p:cNvPr>
            <p:cNvSpPr/>
            <p:nvPr/>
          </p:nvSpPr>
          <p:spPr>
            <a:xfrm>
              <a:off x="856117" y="3795374"/>
              <a:ext cx="196707" cy="2091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69D65CF-3B6A-EDE1-1A7D-3FDE77374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382" y="3813488"/>
              <a:ext cx="538136" cy="70877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60032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保存したい画像の下の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　 」ボタンを押す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395177" y="1972973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画像がアルバムの中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に保存されます</a:t>
            </a:r>
          </a:p>
        </p:txBody>
      </p:sp>
      <p:sp>
        <p:nvSpPr>
          <p:cNvPr id="74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 txBox="1">
            <a:spLocks/>
          </p:cNvSpPr>
          <p:nvPr/>
        </p:nvSpPr>
        <p:spPr>
          <a:xfrm>
            <a:off x="507804" y="1417449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受信したメールの画像をアルバムに保存しましょう。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10127" y="546108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</a:p>
        </p:txBody>
      </p:sp>
      <p:sp>
        <p:nvSpPr>
          <p:cNvPr id="81" name="タイトル 1"/>
          <p:cNvSpPr txBox="1">
            <a:spLocks/>
          </p:cNvSpPr>
          <p:nvPr/>
        </p:nvSpPr>
        <p:spPr>
          <a:xfrm>
            <a:off x="1860811" y="545539"/>
            <a:ext cx="6660000" cy="360000"/>
          </a:xfrm>
          <a:prstGeom prst="rect">
            <a:avLst/>
          </a:prstGeom>
        </p:spPr>
        <p:txBody>
          <a:bodyPr vert="horz" wrap="none" lIns="91440" tIns="45720" rIns="91440" bIns="45720" numCol="1" rtlCol="0" anchor="b">
            <a:prstTxWarp prst="textPlain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受信したメールの画像を保存しましょう</a:t>
            </a:r>
          </a:p>
        </p:txBody>
      </p:sp>
      <p:sp>
        <p:nvSpPr>
          <p:cNvPr id="93" name="タイトル 1"/>
          <p:cNvSpPr txBox="1">
            <a:spLocks noChangeAspect="1"/>
          </p:cNvSpPr>
          <p:nvPr/>
        </p:nvSpPr>
        <p:spPr>
          <a:xfrm>
            <a:off x="1770127" y="230690"/>
            <a:ext cx="1800493" cy="348557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0" lang="ja-JP" altLang="en-US" sz="1800" kern="0" dirty="0"/>
              <a:t>メールの使い方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E4AE7F5F-0D43-1961-8522-2E389D0E69F5}"/>
              </a:ext>
            </a:extLst>
          </p:cNvPr>
          <p:cNvSpPr/>
          <p:nvPr/>
        </p:nvSpPr>
        <p:spPr>
          <a:xfrm>
            <a:off x="3589287" y="4044803"/>
            <a:ext cx="846748" cy="47975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3BA7C6-A84B-E23C-3476-E9D35B2E358B}"/>
              </a:ext>
            </a:extLst>
          </p:cNvPr>
          <p:cNvSpPr>
            <a:spLocks/>
          </p:cNvSpPr>
          <p:nvPr/>
        </p:nvSpPr>
        <p:spPr>
          <a:xfrm>
            <a:off x="1674464" y="4563981"/>
            <a:ext cx="246300" cy="26263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図形グループ 78">
            <a:extLst>
              <a:ext uri="{FF2B5EF4-FFF2-40B4-BE49-F238E27FC236}">
                <a16:creationId xmlns:a16="http://schemas.microsoft.com/office/drawing/2014/main" id="{43AC1EBC-CE65-16F4-2D9D-0E15D69CBB3A}"/>
              </a:ext>
            </a:extLst>
          </p:cNvPr>
          <p:cNvGrpSpPr/>
          <p:nvPr/>
        </p:nvGrpSpPr>
        <p:grpSpPr>
          <a:xfrm>
            <a:off x="1484184" y="4301139"/>
            <a:ext cx="296587" cy="293005"/>
            <a:chOff x="2897417" y="3995693"/>
            <a:chExt cx="296587" cy="293005"/>
          </a:xfrm>
        </p:grpSpPr>
        <p:sp>
          <p:nvSpPr>
            <p:cNvPr id="26" name="円/楕円 79">
              <a:extLst>
                <a:ext uri="{FF2B5EF4-FFF2-40B4-BE49-F238E27FC236}">
                  <a16:creationId xmlns:a16="http://schemas.microsoft.com/office/drawing/2014/main" id="{7F3DA7CF-45F2-CB03-1B30-9CE0AD07E08C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67C79D7-2844-7C1C-583E-53E7DA7B1F54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F776C83-DCC1-9F2F-C519-3EA1F3DA32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12" t="45424" r="33513" b="50687"/>
          <a:stretch/>
        </p:blipFill>
        <p:spPr>
          <a:xfrm>
            <a:off x="1211960" y="2218164"/>
            <a:ext cx="191688" cy="193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3635B2B-7958-48F9-6F79-700F3506C7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685"/>
          <a:stretch/>
        </p:blipFill>
        <p:spPr>
          <a:xfrm>
            <a:off x="5587750" y="2914049"/>
            <a:ext cx="1679582" cy="3109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正方形/長方形 105"/>
          <p:cNvSpPr>
            <a:spLocks/>
          </p:cNvSpPr>
          <p:nvPr/>
        </p:nvSpPr>
        <p:spPr>
          <a:xfrm>
            <a:off x="5483176" y="3840442"/>
            <a:ext cx="1809419" cy="50563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337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フィッシングサイトのイラスト">
            <a:extLst>
              <a:ext uri="{FF2B5EF4-FFF2-40B4-BE49-F238E27FC236}">
                <a16:creationId xmlns:a16="http://schemas.microsoft.com/office/drawing/2014/main" id="{2A2214E8-2234-45E0-84E0-B275B455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4" y="422424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07278"/>
            <a:ext cx="3877985" cy="861774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詐欺メールにご用心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71210" y="1628800"/>
            <a:ext cx="7200000" cy="4608512"/>
          </a:xfrm>
        </p:spPr>
        <p:txBody>
          <a:bodyPr numCol="1">
            <a:noAutofit/>
          </a:bodyPr>
          <a:lstStyle/>
          <a:p>
            <a:pPr>
              <a:lnSpc>
                <a:spcPct val="75000"/>
              </a:lnSpc>
            </a:pP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身に覚えのないメール にご注意ください</a:t>
            </a:r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lang="ja-JP" altLang="en-US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ショップやメーカーの公式サイトからのメールになりすまして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メールから偽のサイトに誘導し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そこでユーザー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クレジットカードなどの情報を入力させて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盗み取ろうとする詐欺メールをフィッシングメールと呼びます。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en-US" altLang="ja-JP" sz="18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還付金があります」「お金をあげます</a:t>
            </a:r>
            <a:r>
              <a:rPr lang="en-US" altLang="ja-JP" sz="18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などの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儲け話のようなメールは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ほとんどが詐欺メールです。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このようなメールにご注意ください。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怪しいと感じたメールは削除することをおすすめします。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967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フィッシングサイトのイラスト">
            <a:extLst>
              <a:ext uri="{FF2B5EF4-FFF2-40B4-BE49-F238E27FC236}">
                <a16:creationId xmlns:a16="http://schemas.microsoft.com/office/drawing/2014/main" id="{2A2214E8-2234-45E0-84E0-B275B455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4" y="422424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07278"/>
            <a:ext cx="3877985" cy="861774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詐欺メールにご用心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2-G</a:t>
            </a:r>
            <a:endParaRPr lang="en-US" sz="3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D6D80F-538F-1760-329F-222146C50C28}"/>
              </a:ext>
            </a:extLst>
          </p:cNvPr>
          <p:cNvSpPr txBox="1"/>
          <p:nvPr/>
        </p:nvSpPr>
        <p:spPr>
          <a:xfrm>
            <a:off x="1784975" y="2224305"/>
            <a:ext cx="4320480" cy="3908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差出人：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sagimail@xxx.co.jp</a:t>
            </a:r>
            <a:endParaRPr lang="en-US" altLang="ja-JP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altLang="ja-JP" b="0" dirty="0">
                <a:effectLst/>
              </a:rPr>
            </a:br>
            <a:r>
              <a:rPr lang="ja-JP" alt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件名：〇〇運送不在通知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XXX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様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お客様が</a:t>
            </a:r>
            <a:r>
              <a:rPr lang="ja-JP" altLang="en-US" sz="1800" b="0" i="0" u="none" strike="noStrike" dirty="0">
                <a:solidFill>
                  <a:srgbClr val="202124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缺席のため荷物を持ち帰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800" b="0" i="0" u="none" strike="noStrike" dirty="0">
                <a:solidFill>
                  <a:srgbClr val="202124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りしました。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800" b="0" i="0" u="none" strike="noStrike" dirty="0">
                <a:solidFill>
                  <a:srgbClr val="202124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こちらから確認をください</a:t>
            </a:r>
            <a:endParaRPr lang="en-US" altLang="ja-JP" sz="1800" b="0" i="0" u="none" strike="noStrike" dirty="0">
              <a:solidFill>
                <a:srgbClr val="202124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sng" dirty="0">
                <a:solidFill>
                  <a:srgbClr val="0000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6rme.wunm.com</a:t>
            </a:r>
            <a:endParaRPr lang="en-US" altLang="ja-JP" b="0" dirty="0">
              <a:effectLst/>
            </a:endParaRPr>
          </a:p>
          <a:p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0CDFF0-77E0-8D6E-6F93-A134DF35AF1A}"/>
              </a:ext>
            </a:extLst>
          </p:cNvPr>
          <p:cNvSpPr txBox="1"/>
          <p:nvPr/>
        </p:nvSpPr>
        <p:spPr>
          <a:xfrm>
            <a:off x="6105455" y="3582527"/>
            <a:ext cx="286964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・簡体字</a:t>
            </a:r>
            <a:r>
              <a:rPr lang="ja-JP" altLang="en-US" sz="1400" b="1" dirty="0">
                <a:solidFill>
                  <a:srgbClr val="4343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等の</a:t>
            </a:r>
            <a:endParaRPr lang="en-US" altLang="ja-JP" sz="1400" b="1" dirty="0">
              <a:solidFill>
                <a:srgbClr val="43434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>
                <a:solidFill>
                  <a:srgbClr val="4343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特殊文字</a:t>
            </a: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が入っている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400" b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・改行が</a:t>
            </a:r>
            <a:r>
              <a:rPr lang="ja-JP" altLang="en-US" sz="1400" b="1" dirty="0">
                <a:solidFill>
                  <a:srgbClr val="4343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不自然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400" b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>
                <a:solidFill>
                  <a:srgbClr val="434343"/>
                </a:solidFill>
                <a:effectLst/>
                <a:latin typeface="メイリオ"/>
                <a:ea typeface="メイリオ"/>
              </a:rPr>
              <a:t>・</a:t>
            </a:r>
            <a:r>
              <a:rPr lang="ja-JP" altLang="en-US" sz="1400" b="1">
                <a:solidFill>
                  <a:srgbClr val="434343"/>
                </a:solidFill>
                <a:latin typeface="メイリオ"/>
                <a:ea typeface="メイリオ"/>
              </a:rPr>
              <a:t>言葉遣い</a:t>
            </a:r>
            <a:r>
              <a:rPr lang="ja-JP" altLang="en-US" sz="1400" b="1" i="0" u="none" strike="noStrike">
                <a:solidFill>
                  <a:srgbClr val="434343"/>
                </a:solidFill>
                <a:effectLst/>
                <a:latin typeface="メイリオ"/>
                <a:ea typeface="メイリオ"/>
              </a:rPr>
              <a:t>が不自然</a:t>
            </a:r>
            <a:endParaRPr lang="ja-JP" altLang="en-US" sz="1400" b="0">
              <a:effectLst/>
              <a:latin typeface="メイリオ"/>
              <a:ea typeface="メイリオ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400" b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・リンク</a:t>
            </a:r>
            <a:r>
              <a:rPr lang="en-US" altLang="ja-JP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(URL)</a:t>
            </a: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は押さない。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青文字の文章の場合もあり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E8CAB0F8-1FA6-5E83-FA16-95B3E5A1A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210" y="1628800"/>
            <a:ext cx="7200000" cy="468389"/>
          </a:xfrm>
        </p:spPr>
        <p:txBody>
          <a:bodyPr numCol="1">
            <a:noAutofit/>
          </a:bodyPr>
          <a:lstStyle/>
          <a:p>
            <a:pPr>
              <a:lnSpc>
                <a:spcPct val="75000"/>
              </a:lnSpc>
            </a:pPr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迷惑メールの例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3BE200-6784-C285-04CE-C87842B47E7D}"/>
              </a:ext>
            </a:extLst>
          </p:cNvPr>
          <p:cNvCxnSpPr>
            <a:cxnSpLocks/>
          </p:cNvCxnSpPr>
          <p:nvPr/>
        </p:nvCxnSpPr>
        <p:spPr>
          <a:xfrm>
            <a:off x="1767718" y="2924944"/>
            <a:ext cx="4320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FD73EC3-000D-9CFB-7BCC-BA4C72B8BE64}"/>
              </a:ext>
            </a:extLst>
          </p:cNvPr>
          <p:cNvCxnSpPr>
            <a:cxnSpLocks/>
          </p:cNvCxnSpPr>
          <p:nvPr/>
        </p:nvCxnSpPr>
        <p:spPr>
          <a:xfrm>
            <a:off x="1784975" y="3405956"/>
            <a:ext cx="4320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F788EC3-1428-B6E4-00F5-CE648B145D81}"/>
              </a:ext>
            </a:extLst>
          </p:cNvPr>
          <p:cNvSpPr/>
          <p:nvPr/>
        </p:nvSpPr>
        <p:spPr>
          <a:xfrm>
            <a:off x="2747342" y="4077071"/>
            <a:ext cx="312489" cy="345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BDAEB37-0019-92B2-181E-822EC5685EE3}"/>
              </a:ext>
            </a:extLst>
          </p:cNvPr>
          <p:cNvSpPr/>
          <p:nvPr/>
        </p:nvSpPr>
        <p:spPr>
          <a:xfrm>
            <a:off x="1837651" y="5134708"/>
            <a:ext cx="2826507" cy="3523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220ED7F-CF2A-E48D-6FD3-C5887D7B71EA}"/>
              </a:ext>
            </a:extLst>
          </p:cNvPr>
          <p:cNvSpPr/>
          <p:nvPr/>
        </p:nvSpPr>
        <p:spPr>
          <a:xfrm>
            <a:off x="1837651" y="5475920"/>
            <a:ext cx="2826507" cy="3485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FB6F391-B919-A630-FA9E-C44B0780BEDD}"/>
              </a:ext>
            </a:extLst>
          </p:cNvPr>
          <p:cNvSpPr/>
          <p:nvPr/>
        </p:nvSpPr>
        <p:spPr>
          <a:xfrm>
            <a:off x="1856827" y="4606455"/>
            <a:ext cx="1347021" cy="345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8B35B96E-FCFD-A873-6434-6AF5C2261456}"/>
              </a:ext>
            </a:extLst>
          </p:cNvPr>
          <p:cNvSpPr/>
          <p:nvPr/>
        </p:nvSpPr>
        <p:spPr>
          <a:xfrm>
            <a:off x="4602991" y="4074112"/>
            <a:ext cx="1042712" cy="345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サブタイトル 2">
            <a:extLst>
              <a:ext uri="{FF2B5EF4-FFF2-40B4-BE49-F238E27FC236}">
                <a16:creationId xmlns:a16="http://schemas.microsoft.com/office/drawing/2014/main" id="{86A77453-1D45-80C5-BC44-03E8CEB02DAF}"/>
              </a:ext>
            </a:extLst>
          </p:cNvPr>
          <p:cNvSpPr txBox="1">
            <a:spLocks/>
          </p:cNvSpPr>
          <p:nvPr/>
        </p:nvSpPr>
        <p:spPr>
          <a:xfrm>
            <a:off x="6088198" y="3130697"/>
            <a:ext cx="2726831" cy="2895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ja-JP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一例</a:t>
            </a:r>
            <a:r>
              <a:rPr lang="en-US" altLang="ja-JP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見分けるポイント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76D9E8D-B3F9-86D1-DFAD-5A69349AB1F0}"/>
              </a:ext>
            </a:extLst>
          </p:cNvPr>
          <p:cNvCxnSpPr>
            <a:cxnSpLocks/>
          </p:cNvCxnSpPr>
          <p:nvPr/>
        </p:nvCxnSpPr>
        <p:spPr>
          <a:xfrm flipV="1">
            <a:off x="3069537" y="3725578"/>
            <a:ext cx="3166569" cy="399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E272A7C-347E-A9DB-E32F-CFB80EC7BCE2}"/>
              </a:ext>
            </a:extLst>
          </p:cNvPr>
          <p:cNvCxnSpPr>
            <a:cxnSpLocks/>
          </p:cNvCxnSpPr>
          <p:nvPr/>
        </p:nvCxnSpPr>
        <p:spPr>
          <a:xfrm>
            <a:off x="5645703" y="4264357"/>
            <a:ext cx="531604" cy="90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DB54838-F333-EA76-5E1F-35B6EF6803E9}"/>
              </a:ext>
            </a:extLst>
          </p:cNvPr>
          <p:cNvCxnSpPr>
            <a:cxnSpLocks/>
          </p:cNvCxnSpPr>
          <p:nvPr/>
        </p:nvCxnSpPr>
        <p:spPr>
          <a:xfrm flipV="1">
            <a:off x="3226441" y="4382543"/>
            <a:ext cx="2950866" cy="400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5C90C64-7470-4DB6-95BE-B8BA4978A6DA}"/>
              </a:ext>
            </a:extLst>
          </p:cNvPr>
          <p:cNvCxnSpPr>
            <a:cxnSpLocks/>
          </p:cNvCxnSpPr>
          <p:nvPr/>
        </p:nvCxnSpPr>
        <p:spPr>
          <a:xfrm flipV="1">
            <a:off x="4687481" y="4992880"/>
            <a:ext cx="1548625" cy="2392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6AC47A0-FD9C-5E5B-3558-F969D4A4603E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4664158" y="5420729"/>
            <a:ext cx="1571948" cy="22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5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690311" y="2209584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650A76-3401-1311-8FB9-EA31093DD0A5}"/>
              </a:ext>
            </a:extLst>
          </p:cNvPr>
          <p:cNvSpPr txBox="1"/>
          <p:nvPr/>
        </p:nvSpPr>
        <p:spPr>
          <a:xfrm>
            <a:off x="1691680" y="536033"/>
            <a:ext cx="6840000" cy="539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</a:t>
            </a:r>
            <a:r>
              <a:rPr lang="ja-JP" altLang="en-US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文字入力の仕方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525463" algn="l"/>
                <a:tab pos="1062038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1-A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文字入力の仕方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4</a:t>
            </a:r>
          </a:p>
          <a:p>
            <a:pPr marL="92075" algn="dist">
              <a:spcAft>
                <a:spcPts val="1200"/>
              </a:spcAft>
              <a:tabLst>
                <a:tab pos="525463" algn="l"/>
                <a:tab pos="1062038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1-B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キーボードの切替え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5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</a:t>
            </a:r>
            <a:r>
              <a:rPr lang="ja-JP" altLang="en-US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メールの使い方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2-A	Gmail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の特徴とメリット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8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2-B	Gmail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でメールを作成してみましょう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9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2-C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メールに画像を添付しましょう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14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2-D	Gmail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で受信メールを確認しましょう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15</a:t>
            </a:r>
          </a:p>
          <a:p>
            <a:pPr indent="533400" algn="dist">
              <a:lnSpc>
                <a:spcPts val="34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2-E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受信したメールに返信しましょう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16</a:t>
            </a:r>
          </a:p>
          <a:p>
            <a:pPr indent="533400" algn="dist">
              <a:lnSpc>
                <a:spcPts val="34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2-F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受信したメールの写真を保存しましょう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17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2-G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詐欺メールにご用心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スマートフォンを使うペンギンのイラスト">
            <a:extLst>
              <a:ext uri="{FF2B5EF4-FFF2-40B4-BE49-F238E27FC236}">
                <a16:creationId xmlns:a16="http://schemas.microsoft.com/office/drawing/2014/main" id="{3B665EA9-DD86-42D1-92EE-31E31148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2125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 txBox="1">
            <a:spLocks/>
          </p:cNvSpPr>
          <p:nvPr/>
        </p:nvSpPr>
        <p:spPr>
          <a:xfrm>
            <a:off x="1620401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文字入力の仕方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パソコンの画面&#10;&#10;自動的に生成された説明">
            <a:extLst>
              <a:ext uri="{FF2B5EF4-FFF2-40B4-BE49-F238E27FC236}">
                <a16:creationId xmlns:a16="http://schemas.microsoft.com/office/drawing/2014/main" id="{5CF556C1-ABD2-762C-5649-DBDA753B6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70342"/>
          <a:stretch/>
        </p:blipFill>
        <p:spPr>
          <a:xfrm>
            <a:off x="5973462" y="4677542"/>
            <a:ext cx="2000080" cy="1220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FBFFD19-F902-8164-556D-D830D54E4F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154"/>
          <a:stretch/>
        </p:blipFill>
        <p:spPr>
          <a:xfrm>
            <a:off x="5816053" y="2675012"/>
            <a:ext cx="2314898" cy="582013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6E236254-0D0B-E446-1D72-F88066D216FB}"/>
              </a:ext>
            </a:extLst>
          </p:cNvPr>
          <p:cNvSpPr/>
          <p:nvPr/>
        </p:nvSpPr>
        <p:spPr>
          <a:xfrm rot="5400000">
            <a:off x="4109810" y="5215437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2" name="図 71" descr="Googleの検索ボックスに文字が入力されている画像">
            <a:extLst>
              <a:ext uri="{FF2B5EF4-FFF2-40B4-BE49-F238E27FC236}">
                <a16:creationId xmlns:a16="http://schemas.microsoft.com/office/drawing/2014/main" id="{457859CF-06DD-47B0-8838-BF1FE7EAF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31" y="5481474"/>
            <a:ext cx="1980000" cy="50395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8" name="図 87" descr="Googleの検索ボックスに文字が入力されている画像">
            <a:extLst>
              <a:ext uri="{FF2B5EF4-FFF2-40B4-BE49-F238E27FC236}">
                <a16:creationId xmlns:a16="http://schemas.microsoft.com/office/drawing/2014/main" id="{279143B6-EB0A-4885-952B-0E31FF05F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3611" y="5500363"/>
            <a:ext cx="1980000" cy="48742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1" name="Picture 2" descr="座りながらスマホを使う人のイラスト（女性）">
            <a:extLst>
              <a:ext uri="{FF2B5EF4-FFF2-40B4-BE49-F238E27FC236}">
                <a16:creationId xmlns:a16="http://schemas.microsoft.com/office/drawing/2014/main" id="{3E423684-B529-442A-9374-60BC59CD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8775" y="3501008"/>
            <a:ext cx="822976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object 24">
            <a:extLst>
              <a:ext uri="{FF2B5EF4-FFF2-40B4-BE49-F238E27FC236}">
                <a16:creationId xmlns:a16="http://schemas.microsoft.com/office/drawing/2014/main" id="{E17F2113-A923-4380-BCC0-835BA102BC60}"/>
              </a:ext>
            </a:extLst>
          </p:cNvPr>
          <p:cNvSpPr/>
          <p:nvPr/>
        </p:nvSpPr>
        <p:spPr>
          <a:xfrm>
            <a:off x="6541790" y="3316771"/>
            <a:ext cx="678661" cy="132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45" y="1431034"/>
            <a:ext cx="8499635" cy="36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>
                <a:latin typeface="Meiryo"/>
                <a:ea typeface="Meiryo"/>
              </a:rPr>
              <a:t>スマートフォンの文字入力はいろいろな入力方法があります</a:t>
            </a:r>
          </a:p>
          <a:p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283611" y="1939064"/>
            <a:ext cx="27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スマートフォン入力</a:t>
            </a:r>
            <a:endParaRPr kumimoji="0" lang="en-US" altLang="ja-JP" b="1" kern="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0" lang="en-US" altLang="ja-JP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フリック入力）</a:t>
            </a:r>
            <a:endParaRPr kumimoji="0" lang="en-US" altLang="ja-JP" b="1" kern="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92845" y="192027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72301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B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918746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C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78928" y="1913967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ケータイ入力</a:t>
            </a:r>
            <a:endParaRPr kumimoji="0" lang="en-US" altLang="ja-JP" b="1" kern="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（トグル入力）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98260" y="193906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音声入力</a:t>
            </a:r>
          </a:p>
        </p:txBody>
      </p:sp>
      <p:sp>
        <p:nvSpPr>
          <p:cNvPr id="54" name="タイトル 1"/>
          <p:cNvSpPr>
            <a:spLocks noGrp="1"/>
          </p:cNvSpPr>
          <p:nvPr>
            <p:ph type="ctrTitle"/>
          </p:nvPr>
        </p:nvSpPr>
        <p:spPr>
          <a:xfrm>
            <a:off x="1767718" y="527747"/>
            <a:ext cx="3057247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文字入力の仕方</a:t>
            </a:r>
            <a:endParaRPr kumimoji="0" lang="ja-JP" altLang="en-US" kern="0" dirty="0"/>
          </a:p>
        </p:txBody>
      </p:sp>
      <p:sp>
        <p:nvSpPr>
          <p:cNvPr id="99" name="正方形/長方形 98"/>
          <p:cNvSpPr>
            <a:spLocks noChangeAspect="1"/>
          </p:cNvSpPr>
          <p:nvPr/>
        </p:nvSpPr>
        <p:spPr>
          <a:xfrm>
            <a:off x="984802" y="5620146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>
            <a:spLocks noChangeAspect="1"/>
          </p:cNvSpPr>
          <p:nvPr/>
        </p:nvSpPr>
        <p:spPr>
          <a:xfrm>
            <a:off x="3890784" y="5630306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F94E43DD-B344-40BB-9C87-3D772B905A30}"/>
              </a:ext>
            </a:extLst>
          </p:cNvPr>
          <p:cNvSpPr txBox="1"/>
          <p:nvPr/>
        </p:nvSpPr>
        <p:spPr>
          <a:xfrm>
            <a:off x="510100" y="5995379"/>
            <a:ext cx="24854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⇒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ひ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⇒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ふ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と変化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EEF5E35-38B9-4796-8653-2DD0186BA006}"/>
              </a:ext>
            </a:extLst>
          </p:cNvPr>
          <p:cNvSpPr txBox="1"/>
          <p:nvPr/>
        </p:nvSpPr>
        <p:spPr>
          <a:xfrm rot="340957">
            <a:off x="7153294" y="345095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とうきょうと</a:t>
            </a:r>
            <a:endParaRPr kumimoji="1" lang="ja-JP" altLang="en-US" sz="12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20C3474E-42ED-4A4C-AE5A-A4C6F0DAFE01}"/>
              </a:ext>
            </a:extLst>
          </p:cNvPr>
          <p:cNvSpPr txBox="1"/>
          <p:nvPr/>
        </p:nvSpPr>
        <p:spPr>
          <a:xfrm>
            <a:off x="5925012" y="2346146"/>
            <a:ext cx="269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マイクボタン 「　  」を押す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5B21B4B-832B-4290-B311-53FCB371C1FF}"/>
              </a:ext>
            </a:extLst>
          </p:cNvPr>
          <p:cNvSpPr txBox="1"/>
          <p:nvPr/>
        </p:nvSpPr>
        <p:spPr>
          <a:xfrm>
            <a:off x="5925013" y="3481263"/>
            <a:ext cx="1642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話しかける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5A6300-DCAE-4D8F-AEE1-0BCDFE36EF31}"/>
              </a:ext>
            </a:extLst>
          </p:cNvPr>
          <p:cNvSpPr txBox="1"/>
          <p:nvPr/>
        </p:nvSpPr>
        <p:spPr>
          <a:xfrm>
            <a:off x="3179874" y="5995379"/>
            <a:ext cx="24854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い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の文字が入力</a:t>
            </a:r>
          </a:p>
        </p:txBody>
      </p:sp>
      <p:grpSp>
        <p:nvGrpSpPr>
          <p:cNvPr id="2" name="グループ化 1" descr="Googleの検索画面の下の文字入力キーボードで文字をタップしている画像">
            <a:extLst>
              <a:ext uri="{FF2B5EF4-FFF2-40B4-BE49-F238E27FC236}">
                <a16:creationId xmlns:a16="http://schemas.microsoft.com/office/drawing/2014/main" id="{D85A438B-5ADF-450B-B7F6-D303A35C3ED7}"/>
              </a:ext>
            </a:extLst>
          </p:cNvPr>
          <p:cNvGrpSpPr/>
          <p:nvPr/>
        </p:nvGrpSpPr>
        <p:grpSpPr>
          <a:xfrm>
            <a:off x="671974" y="2564904"/>
            <a:ext cx="1980000" cy="2454804"/>
            <a:chOff x="617131" y="2564904"/>
            <a:chExt cx="2101479" cy="2454804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0609CAEA-2F07-4D6B-963D-BE88D8B5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1716" y="2564904"/>
              <a:ext cx="1975415" cy="245480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21001447-DED2-4265-9738-73FEDA0BA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7131" y="3617597"/>
              <a:ext cx="1975415" cy="139944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64" name="正方形/長方形 63"/>
            <p:cNvSpPr>
              <a:spLocks noChangeAspect="1"/>
            </p:cNvSpPr>
            <p:nvPr/>
          </p:nvSpPr>
          <p:spPr>
            <a:xfrm>
              <a:off x="964482" y="2744866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>
              <a:spLocks noChangeAspect="1"/>
            </p:cNvSpPr>
            <p:nvPr/>
          </p:nvSpPr>
          <p:spPr>
            <a:xfrm>
              <a:off x="1919522" y="4167266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2097732" y="4254730"/>
              <a:ext cx="473301" cy="540000"/>
            </a:xfrm>
            <a:prstGeom prst="rect">
              <a:avLst/>
            </a:prstGeom>
          </p:spPr>
        </p:pic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FBEF148-D890-488B-8A55-F5233F03238B}"/>
                </a:ext>
              </a:extLst>
            </p:cNvPr>
            <p:cNvSpPr txBox="1"/>
            <p:nvPr/>
          </p:nvSpPr>
          <p:spPr>
            <a:xfrm>
              <a:off x="1098610" y="3542655"/>
              <a:ext cx="1620000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｢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は</a:t>
              </a:r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｣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を３回連続</a:t>
              </a:r>
            </a:p>
            <a:p>
              <a:r>
                <a:rPr lang="ja-JP" altLang="en-US" sz="1400" b="1" dirty="0">
                  <a:latin typeface="Meiryo"/>
                  <a:ea typeface="Meiryo"/>
                  <a:cs typeface="Meiryo" charset="-128"/>
                </a:rPr>
                <a:t>して押します</a:t>
              </a:r>
            </a:p>
          </p:txBody>
        </p:sp>
      </p:grpSp>
      <p:sp>
        <p:nvSpPr>
          <p:cNvPr id="143" name="正方形/長方形 142"/>
          <p:cNvSpPr>
            <a:spLocks noChangeAspect="1"/>
          </p:cNvSpPr>
          <p:nvPr/>
        </p:nvSpPr>
        <p:spPr>
          <a:xfrm>
            <a:off x="7840394" y="2633715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4" name="図 1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3462" y="5661248"/>
            <a:ext cx="2000080" cy="324000"/>
          </a:xfrm>
          <a:prstGeom prst="rect">
            <a:avLst/>
          </a:prstGeom>
        </p:spPr>
      </p:pic>
      <p:grpSp>
        <p:nvGrpSpPr>
          <p:cNvPr id="85" name="図形グループ 84"/>
          <p:cNvGrpSpPr/>
          <p:nvPr/>
        </p:nvGrpSpPr>
        <p:grpSpPr>
          <a:xfrm>
            <a:off x="2572780" y="3404777"/>
            <a:ext cx="296587" cy="293005"/>
            <a:chOff x="2897417" y="3995693"/>
            <a:chExt cx="296587" cy="293005"/>
          </a:xfrm>
        </p:grpSpPr>
        <p:sp>
          <p:nvSpPr>
            <p:cNvPr id="86" name="円/楕円 8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8" name="グループ化 7" descr="Googleの検索画面の下の文字入力キーボードでフリック入力をしている画像">
            <a:extLst>
              <a:ext uri="{FF2B5EF4-FFF2-40B4-BE49-F238E27FC236}">
                <a16:creationId xmlns:a16="http://schemas.microsoft.com/office/drawing/2014/main" id="{DEF1C954-9C60-4668-9C89-417B42DF9762}"/>
              </a:ext>
            </a:extLst>
          </p:cNvPr>
          <p:cNvGrpSpPr/>
          <p:nvPr/>
        </p:nvGrpSpPr>
        <p:grpSpPr>
          <a:xfrm>
            <a:off x="2970820" y="2565321"/>
            <a:ext cx="2609292" cy="2584557"/>
            <a:chOff x="2970820" y="2565321"/>
            <a:chExt cx="2609292" cy="2584557"/>
          </a:xfrm>
        </p:grpSpPr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E09E6948-C270-40EE-A369-D9979A9CD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83611" y="2565321"/>
              <a:ext cx="1980000" cy="258455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2E8F5D7A-D085-4E2E-B1C7-C78FAA9DD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5068" y="3640967"/>
              <a:ext cx="1970839" cy="150491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BD8E6988-D954-4D55-B16C-D49FF9E8C881}"/>
                </a:ext>
              </a:extLst>
            </p:cNvPr>
            <p:cNvSpPr txBox="1"/>
            <p:nvPr/>
          </p:nvSpPr>
          <p:spPr>
            <a:xfrm>
              <a:off x="3186615" y="3249207"/>
              <a:ext cx="35512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/>
                <a:t>い</a:t>
              </a:r>
            </a:p>
          </p:txBody>
        </p:sp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7F732BCC-7D94-4BC4-9ABB-B3DEF4DD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16405" y="3256473"/>
              <a:ext cx="300644" cy="32913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1" name="正方形/長方形 100"/>
            <p:cNvSpPr>
              <a:spLocks noChangeAspect="1"/>
            </p:cNvSpPr>
            <p:nvPr/>
          </p:nvSpPr>
          <p:spPr>
            <a:xfrm>
              <a:off x="3718064" y="2744866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C15C65BD-82BE-4DEA-A4CF-359C69980E62}"/>
                </a:ext>
              </a:extLst>
            </p:cNvPr>
            <p:cNvSpPr txBox="1"/>
            <p:nvPr/>
          </p:nvSpPr>
          <p:spPr>
            <a:xfrm>
              <a:off x="3193739" y="4514385"/>
              <a:ext cx="12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｢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あ</a:t>
              </a:r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｣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から左に</a:t>
              </a:r>
            </a:p>
            <a:p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指をスライド</a:t>
              </a: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3F711A8A-0AAE-41CD-956F-931482284341}"/>
                </a:ext>
              </a:extLst>
            </p:cNvPr>
            <p:cNvSpPr txBox="1"/>
            <p:nvPr/>
          </p:nvSpPr>
          <p:spPr>
            <a:xfrm>
              <a:off x="4320112" y="3140968"/>
              <a:ext cx="12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｢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い</a:t>
              </a:r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｣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の表示に</a:t>
              </a:r>
              <a:endParaRPr lang="en-US" altLang="ja-JP" sz="1400" b="1" dirty="0"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変わる</a:t>
              </a:r>
            </a:p>
          </p:txBody>
        </p:sp>
        <p:sp>
          <p:nvSpPr>
            <p:cNvPr id="6" name="右矢印 5"/>
            <p:cNvSpPr>
              <a:spLocks/>
            </p:cNvSpPr>
            <p:nvPr/>
          </p:nvSpPr>
          <p:spPr>
            <a:xfrm>
              <a:off x="4227076" y="3961184"/>
              <a:ext cx="288000" cy="18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0" name="右矢印 139"/>
            <p:cNvSpPr>
              <a:spLocks/>
            </p:cNvSpPr>
            <p:nvPr/>
          </p:nvSpPr>
          <p:spPr>
            <a:xfrm flipH="1">
              <a:off x="3650931" y="3961184"/>
              <a:ext cx="288000" cy="18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7" name="図形グループ 6"/>
            <p:cNvGrpSpPr/>
            <p:nvPr/>
          </p:nvGrpSpPr>
          <p:grpSpPr>
            <a:xfrm rot="5400000">
              <a:off x="3639783" y="3972338"/>
              <a:ext cx="864145" cy="180000"/>
              <a:chOff x="3803331" y="4113584"/>
              <a:chExt cx="864145" cy="180000"/>
            </a:xfrm>
          </p:grpSpPr>
          <p:sp>
            <p:nvSpPr>
              <p:cNvPr id="141" name="右矢印 140"/>
              <p:cNvSpPr>
                <a:spLocks/>
              </p:cNvSpPr>
              <p:nvPr/>
            </p:nvSpPr>
            <p:spPr>
              <a:xfrm>
                <a:off x="4379476" y="4113584"/>
                <a:ext cx="288000" cy="18000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2" name="右矢印 141"/>
              <p:cNvSpPr>
                <a:spLocks/>
              </p:cNvSpPr>
              <p:nvPr/>
            </p:nvSpPr>
            <p:spPr>
              <a:xfrm flipH="1">
                <a:off x="3803331" y="4113584"/>
                <a:ext cx="288000" cy="18000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02" name="正方形/長方形 101"/>
            <p:cNvSpPr>
              <a:spLocks noChangeAspect="1"/>
            </p:cNvSpPr>
            <p:nvPr/>
          </p:nvSpPr>
          <p:spPr>
            <a:xfrm>
              <a:off x="3931424" y="3920520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9" name="図形グループ 88"/>
            <p:cNvGrpSpPr/>
            <p:nvPr/>
          </p:nvGrpSpPr>
          <p:grpSpPr>
            <a:xfrm>
              <a:off x="4114394" y="2996952"/>
              <a:ext cx="296586" cy="293005"/>
              <a:chOff x="3546641" y="3995693"/>
              <a:chExt cx="296586" cy="293005"/>
            </a:xfrm>
          </p:grpSpPr>
          <p:sp>
            <p:nvSpPr>
              <p:cNvPr id="92" name="円/楕円 91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 127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9" name="図形グループ 128"/>
            <p:cNvGrpSpPr/>
            <p:nvPr/>
          </p:nvGrpSpPr>
          <p:grpSpPr>
            <a:xfrm>
              <a:off x="2970820" y="4369756"/>
              <a:ext cx="296587" cy="293005"/>
              <a:chOff x="2897417" y="3995693"/>
              <a:chExt cx="296587" cy="293005"/>
            </a:xfrm>
          </p:grpSpPr>
          <p:sp>
            <p:nvSpPr>
              <p:cNvPr id="130" name="円/楕円 129"/>
              <p:cNvSpPr/>
              <p:nvPr/>
            </p:nvSpPr>
            <p:spPr>
              <a:xfrm>
                <a:off x="289864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テキスト ボックス 144"/>
              <p:cNvSpPr txBox="1"/>
              <p:nvPr/>
            </p:nvSpPr>
            <p:spPr>
              <a:xfrm>
                <a:off x="2897417" y="3995693"/>
                <a:ext cx="296587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7" h="293005">
                    <a:moveTo>
                      <a:pt x="130550" y="49974"/>
                    </a:moveTo>
                    <a:cubicBezTo>
                      <a:pt x="129356" y="59415"/>
                      <a:pt x="125070" y="65709"/>
                      <a:pt x="117690" y="68856"/>
                    </a:cubicBezTo>
                    <a:cubicBezTo>
                      <a:pt x="112373" y="71135"/>
                      <a:pt x="103203" y="72275"/>
                      <a:pt x="90180" y="72275"/>
                    </a:cubicBezTo>
                    <a:lnTo>
                      <a:pt x="90180" y="100598"/>
                    </a:lnTo>
                    <a:lnTo>
                      <a:pt x="124202" y="100598"/>
                    </a:lnTo>
                    <a:lnTo>
                      <a:pt x="124202" y="209336"/>
                    </a:lnTo>
                    <a:lnTo>
                      <a:pt x="90180" y="209336"/>
                    </a:lnTo>
                    <a:lnTo>
                      <a:pt x="90180" y="240753"/>
                    </a:lnTo>
                    <a:lnTo>
                      <a:pt x="200546" y="240753"/>
                    </a:lnTo>
                    <a:lnTo>
                      <a:pt x="200546" y="209336"/>
                    </a:lnTo>
                    <a:lnTo>
                      <a:pt x="167176" y="209336"/>
                    </a:lnTo>
                    <a:lnTo>
                      <a:pt x="167176" y="49974"/>
                    </a:lnTo>
                    <a:close/>
                    <a:moveTo>
                      <a:pt x="148619" y="0"/>
                    </a:moveTo>
                    <a:cubicBezTo>
                      <a:pt x="189423" y="0"/>
                      <a:pt x="224285" y="14162"/>
                      <a:pt x="253206" y="42486"/>
                    </a:cubicBezTo>
                    <a:cubicBezTo>
                      <a:pt x="282126" y="70810"/>
                      <a:pt x="296587" y="105211"/>
                      <a:pt x="296587" y="145689"/>
                    </a:cubicBezTo>
                    <a:cubicBezTo>
                      <a:pt x="296587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6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146" name="図形グループ 145"/>
          <p:cNvGrpSpPr/>
          <p:nvPr/>
        </p:nvGrpSpPr>
        <p:grpSpPr>
          <a:xfrm>
            <a:off x="8019830" y="3208003"/>
            <a:ext cx="296586" cy="293005"/>
            <a:chOff x="3546641" y="3995693"/>
            <a:chExt cx="296586" cy="293005"/>
          </a:xfrm>
        </p:grpSpPr>
        <p:sp>
          <p:nvSpPr>
            <p:cNvPr id="147" name="円/楕円 14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9" name="図形グループ 148"/>
          <p:cNvGrpSpPr/>
          <p:nvPr/>
        </p:nvGrpSpPr>
        <p:grpSpPr>
          <a:xfrm>
            <a:off x="7567992" y="2628237"/>
            <a:ext cx="296587" cy="293005"/>
            <a:chOff x="2897417" y="3995693"/>
            <a:chExt cx="296587" cy="293005"/>
          </a:xfrm>
        </p:grpSpPr>
        <p:sp>
          <p:nvSpPr>
            <p:cNvPr id="150" name="円/楕円 149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9DB241F-6675-FEA2-30E6-D5C4CB01D130}"/>
              </a:ext>
            </a:extLst>
          </p:cNvPr>
          <p:cNvSpPr/>
          <p:nvPr/>
        </p:nvSpPr>
        <p:spPr>
          <a:xfrm rot="5400000">
            <a:off x="6875598" y="4402533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A4F9FEB9-C33E-2A7B-11F9-363EFD2B47F5}"/>
              </a:ext>
            </a:extLst>
          </p:cNvPr>
          <p:cNvSpPr/>
          <p:nvPr/>
        </p:nvSpPr>
        <p:spPr>
          <a:xfrm rot="5400000">
            <a:off x="1436961" y="5210028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D1BFDCC-BC72-BC78-91FC-3F6D9E890856}"/>
              </a:ext>
            </a:extLst>
          </p:cNvPr>
          <p:cNvSpPr/>
          <p:nvPr/>
        </p:nvSpPr>
        <p:spPr>
          <a:xfrm rot="5400000">
            <a:off x="6886955" y="3322413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9B525BE1-DFDB-C3E0-321E-C7D1E23C95C3}"/>
              </a:ext>
            </a:extLst>
          </p:cNvPr>
          <p:cNvSpPr/>
          <p:nvPr/>
        </p:nvSpPr>
        <p:spPr>
          <a:xfrm rot="10800000">
            <a:off x="3558447" y="3299147"/>
            <a:ext cx="335370" cy="22625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997F3A6-60A5-9D5B-3B64-75D19A2C9A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0313" y="3748137"/>
            <a:ext cx="2288081" cy="62232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982F061-4E3F-1514-194E-8140FD3B48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501" t="1939" r="927" b="65482"/>
          <a:stretch/>
        </p:blipFill>
        <p:spPr>
          <a:xfrm>
            <a:off x="7353064" y="2348880"/>
            <a:ext cx="259918" cy="24755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DC7C237-1B44-8778-6AFF-69D4E7BEAFCD}"/>
              </a:ext>
            </a:extLst>
          </p:cNvPr>
          <p:cNvSpPr txBox="1"/>
          <p:nvPr/>
        </p:nvSpPr>
        <p:spPr>
          <a:xfrm>
            <a:off x="5824958" y="6044887"/>
            <a:ext cx="24854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文字が自動で入ります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>
            <a:extLst>
              <a:ext uri="{FF2B5EF4-FFF2-40B4-BE49-F238E27FC236}">
                <a16:creationId xmlns:a16="http://schemas.microsoft.com/office/drawing/2014/main" id="{EC670228-F45E-2F90-7450-5CFAB2258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059" y="2681660"/>
            <a:ext cx="1631760" cy="1153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3F730958-C777-BC02-69C3-A35029E30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93" y="2686545"/>
            <a:ext cx="1612273" cy="1163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307ED33E-DA70-C612-590F-C1CCC960A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183" y="2675012"/>
            <a:ext cx="1613927" cy="1157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矢印: 上向き折線 17">
            <a:extLst>
              <a:ext uri="{FF2B5EF4-FFF2-40B4-BE49-F238E27FC236}">
                <a16:creationId xmlns:a16="http://schemas.microsoft.com/office/drawing/2014/main" id="{09111B11-4E12-F61E-A198-5F159E8A862A}"/>
              </a:ext>
            </a:extLst>
          </p:cNvPr>
          <p:cNvSpPr/>
          <p:nvPr/>
        </p:nvSpPr>
        <p:spPr>
          <a:xfrm>
            <a:off x="2269228" y="4124836"/>
            <a:ext cx="1073383" cy="1672144"/>
          </a:xfrm>
          <a:prstGeom prst="bentUpArrow">
            <a:avLst>
              <a:gd name="adj1" fmla="val 11228"/>
              <a:gd name="adj2" fmla="val 1703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2" name="図 81" descr="「キーボードの変更」のメニュー画面の画像">
            <a:extLst>
              <a:ext uri="{FF2B5EF4-FFF2-40B4-BE49-F238E27FC236}">
                <a16:creationId xmlns:a16="http://schemas.microsoft.com/office/drawing/2014/main" id="{6682D1EC-E139-4311-9A34-6B4296024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8779" y="5316694"/>
            <a:ext cx="1254895" cy="77573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548113"/>
            <a:ext cx="8384676" cy="3600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ja-JP" altLang="en-US" dirty="0"/>
              <a:t>キーボードの配列の切り替え方</a:t>
            </a:r>
            <a:endParaRPr lang="en-US" altLang="ja-JP" dirty="0"/>
          </a:p>
          <a:p>
            <a:pPr>
              <a:lnSpc>
                <a:spcPct val="50000"/>
              </a:lnSpc>
            </a:pPr>
            <a:r>
              <a:rPr lang="ja-JP" altLang="en-US" sz="1600" dirty="0"/>
              <a:t>各メーカーにより異なります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59344" y="2101770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キー配列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2108105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英語配列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2101770"/>
            <a:ext cx="19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パソコン配列（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QWERTY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）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キーボードの切り替え</a:t>
            </a:r>
            <a:endParaRPr kumimoji="1" lang="ja-JP" altLang="en-US" dirty="0"/>
          </a:p>
        </p:txBody>
      </p:sp>
      <p:sp>
        <p:nvSpPr>
          <p:cNvPr id="59" name="テキスト ボックス 58" descr="10キー配列の画像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2858" y="4422616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キー配列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6822" y="4413570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6556474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4905937" y="3575491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2609681" y="3580482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397613" y="4675239"/>
            <a:ext cx="19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キーボードの変更</a:t>
            </a:r>
          </a:p>
          <a:p>
            <a:r>
              <a:rPr lang="en-US" altLang="ja-JP" sz="1400" b="1" dirty="0" err="1">
                <a:latin typeface="Meiryo" charset="-128"/>
                <a:ea typeface="Meiryo" charset="-128"/>
                <a:cs typeface="Meiryo" charset="-128"/>
              </a:rPr>
              <a:t>Gboard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が標準搭載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B58B6538-8561-2ACF-18E2-107D8068557E}"/>
              </a:ext>
            </a:extLst>
          </p:cNvPr>
          <p:cNvSpPr/>
          <p:nvPr/>
        </p:nvSpPr>
        <p:spPr>
          <a:xfrm rot="5400000">
            <a:off x="560078" y="3946938"/>
            <a:ext cx="451759" cy="29573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478CBE4-D897-EC11-FA6B-F8EB65A655FB}"/>
              </a:ext>
            </a:extLst>
          </p:cNvPr>
          <p:cNvSpPr/>
          <p:nvPr/>
        </p:nvSpPr>
        <p:spPr>
          <a:xfrm rot="10800000">
            <a:off x="2245579" y="3594775"/>
            <a:ext cx="370131" cy="24943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矢印: 上向き折線 18">
            <a:extLst>
              <a:ext uri="{FF2B5EF4-FFF2-40B4-BE49-F238E27FC236}">
                <a16:creationId xmlns:a16="http://schemas.microsoft.com/office/drawing/2014/main" id="{6C1636B9-F200-9A2D-B802-B9EA7E43A81C}"/>
              </a:ext>
            </a:extLst>
          </p:cNvPr>
          <p:cNvSpPr/>
          <p:nvPr/>
        </p:nvSpPr>
        <p:spPr>
          <a:xfrm rot="5400000">
            <a:off x="3092239" y="4547166"/>
            <a:ext cx="1824448" cy="979788"/>
          </a:xfrm>
          <a:prstGeom prst="bentUpArrow">
            <a:avLst>
              <a:gd name="adj1" fmla="val 14652"/>
              <a:gd name="adj2" fmla="val 21516"/>
              <a:gd name="adj3" fmla="val 339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4A1778DD-6056-829F-441D-5F00FE42F89B}"/>
              </a:ext>
            </a:extLst>
          </p:cNvPr>
          <p:cNvSpPr/>
          <p:nvPr/>
        </p:nvSpPr>
        <p:spPr>
          <a:xfrm rot="10800000">
            <a:off x="4244812" y="3358186"/>
            <a:ext cx="280174" cy="14162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221D0C02-BC5D-FE4D-3C0B-66074EAB8072}"/>
              </a:ext>
            </a:extLst>
          </p:cNvPr>
          <p:cNvSpPr/>
          <p:nvPr/>
        </p:nvSpPr>
        <p:spPr>
          <a:xfrm>
            <a:off x="4257125" y="3615634"/>
            <a:ext cx="280174" cy="14162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E7C55C6-4B7E-C95E-7E2C-53241874F99D}"/>
              </a:ext>
            </a:extLst>
          </p:cNvPr>
          <p:cNvSpPr/>
          <p:nvPr/>
        </p:nvSpPr>
        <p:spPr>
          <a:xfrm>
            <a:off x="2924620" y="3580481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C302B81-4E77-C0AD-C11C-110A2DCEB464}"/>
              </a:ext>
            </a:extLst>
          </p:cNvPr>
          <p:cNvSpPr/>
          <p:nvPr/>
        </p:nvSpPr>
        <p:spPr>
          <a:xfrm>
            <a:off x="638089" y="3600137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E35841-C105-A633-4232-3561ABB72EE3}"/>
              </a:ext>
            </a:extLst>
          </p:cNvPr>
          <p:cNvSpPr txBox="1"/>
          <p:nvPr/>
        </p:nvSpPr>
        <p:spPr>
          <a:xfrm>
            <a:off x="6682918" y="2274093"/>
            <a:ext cx="2353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「や」と入力後に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下記赤枠内を押すと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ゃ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と小文字になります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C1CF41-21D9-40F8-86A1-EE44C5FF29F1}"/>
              </a:ext>
            </a:extLst>
          </p:cNvPr>
          <p:cNvSpPr txBox="1"/>
          <p:nvPr/>
        </p:nvSpPr>
        <p:spPr>
          <a:xfrm>
            <a:off x="7045145" y="4292474"/>
            <a:ext cx="2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｢K｣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14A1931-06B7-1CB4-2FF8-1E9819601221}"/>
              </a:ext>
            </a:extLst>
          </p:cNvPr>
          <p:cNvSpPr txBox="1"/>
          <p:nvPr/>
        </p:nvSpPr>
        <p:spPr>
          <a:xfrm>
            <a:off x="6686778" y="1472716"/>
            <a:ext cx="228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小文字の入力方法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2FFF13-7313-3BBE-2A44-462001E3FA98}"/>
              </a:ext>
            </a:extLst>
          </p:cNvPr>
          <p:cNvSpPr txBox="1"/>
          <p:nvPr/>
        </p:nvSpPr>
        <p:spPr>
          <a:xfrm>
            <a:off x="6598529" y="3878190"/>
            <a:ext cx="228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英大文字の入力方法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793412C-2E9C-714B-539D-23A39417F03D}"/>
              </a:ext>
            </a:extLst>
          </p:cNvPr>
          <p:cNvSpPr txBox="1"/>
          <p:nvPr/>
        </p:nvSpPr>
        <p:spPr>
          <a:xfrm>
            <a:off x="6682917" y="4720054"/>
            <a:ext cx="2289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」と入力後に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下記赤枠内を押すと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｢K｣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と大文字になります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8A7314-8B56-9429-6414-918EB178206A}"/>
              </a:ext>
            </a:extLst>
          </p:cNvPr>
          <p:cNvSpPr txBox="1"/>
          <p:nvPr/>
        </p:nvSpPr>
        <p:spPr>
          <a:xfrm>
            <a:off x="7041886" y="1914503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r>
              <a:rPr lang="en-US" altLang="ja-JP" sz="16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91D6F43-FF60-C04C-7B0C-779A53B5E103}"/>
              </a:ext>
            </a:extLst>
          </p:cNvPr>
          <p:cNvCxnSpPr>
            <a:cxnSpLocks/>
          </p:cNvCxnSpPr>
          <p:nvPr/>
        </p:nvCxnSpPr>
        <p:spPr>
          <a:xfrm flipH="1">
            <a:off x="6455376" y="3659849"/>
            <a:ext cx="2492720" cy="0"/>
          </a:xfrm>
          <a:prstGeom prst="line">
            <a:avLst/>
          </a:prstGeom>
          <a:ln w="1587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>
            <a:extLst>
              <a:ext uri="{FF2B5EF4-FFF2-40B4-BE49-F238E27FC236}">
                <a16:creationId xmlns:a16="http://schemas.microsoft.com/office/drawing/2014/main" id="{FE69F383-05ED-73EA-685D-E7C6E6F5924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6396" r="837"/>
          <a:stretch/>
        </p:blipFill>
        <p:spPr>
          <a:xfrm>
            <a:off x="6935643" y="3027225"/>
            <a:ext cx="1655275" cy="52114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52BC71-EC59-A9E8-5162-429623769C6F}"/>
              </a:ext>
            </a:extLst>
          </p:cNvPr>
          <p:cNvSpPr/>
          <p:nvPr/>
        </p:nvSpPr>
        <p:spPr>
          <a:xfrm>
            <a:off x="7271938" y="3293235"/>
            <a:ext cx="324398" cy="238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35AA0B8-12FC-FAAB-855F-9C7C4D01B9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8914"/>
          <a:stretch/>
        </p:blipFill>
        <p:spPr>
          <a:xfrm>
            <a:off x="6872244" y="5506394"/>
            <a:ext cx="1698825" cy="509658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A1B3EFE-8D65-E91B-B22B-1E45A8CB706A}"/>
              </a:ext>
            </a:extLst>
          </p:cNvPr>
          <p:cNvSpPr/>
          <p:nvPr/>
        </p:nvSpPr>
        <p:spPr>
          <a:xfrm>
            <a:off x="7200593" y="5753792"/>
            <a:ext cx="360000" cy="238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1907DD04-4461-ED7D-9ED6-16A0CF7DB07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138"/>
          <a:stretch/>
        </p:blipFill>
        <p:spPr>
          <a:xfrm>
            <a:off x="585590" y="4852539"/>
            <a:ext cx="1641568" cy="1170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CE3E62F-72A2-841B-DDC2-4FEC75D92E14}"/>
              </a:ext>
            </a:extLst>
          </p:cNvPr>
          <p:cNvSpPr/>
          <p:nvPr/>
        </p:nvSpPr>
        <p:spPr>
          <a:xfrm>
            <a:off x="602015" y="5761223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C5FE2A-67E8-A1EF-BCFD-1CD21B6CC602}"/>
              </a:ext>
            </a:extLst>
          </p:cNvPr>
          <p:cNvSpPr txBox="1"/>
          <p:nvPr/>
        </p:nvSpPr>
        <p:spPr>
          <a:xfrm>
            <a:off x="6604957" y="1922929"/>
            <a:ext cx="54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906A4A-2D7F-4C7B-6E2E-FEB969444160}"/>
              </a:ext>
            </a:extLst>
          </p:cNvPr>
          <p:cNvSpPr txBox="1"/>
          <p:nvPr/>
        </p:nvSpPr>
        <p:spPr>
          <a:xfrm>
            <a:off x="6609282" y="4306816"/>
            <a:ext cx="54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37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3EDDBD0B-88AB-DC27-A3CF-79F24E2D0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384"/>
          <a:stretch/>
        </p:blipFill>
        <p:spPr>
          <a:xfrm>
            <a:off x="6754318" y="2454366"/>
            <a:ext cx="1475561" cy="681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BA67D7D-E197-20D9-22E1-E5F85C3AB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909" y="2611074"/>
            <a:ext cx="1652393" cy="127211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FCADEF8-31A3-C2DC-6D7F-FA5BC523E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461" y="4896474"/>
            <a:ext cx="1587805" cy="1152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1063BAD-BED6-1B05-B958-8659C9663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452" y="4897569"/>
            <a:ext cx="1631760" cy="1153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E6C7027-26F8-FE22-B01D-C3C21E35F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195" y="2697362"/>
            <a:ext cx="1613927" cy="1157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98444" y="1771734"/>
            <a:ext cx="242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赤枠内　  を押してから英字を入力すると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大文字になります</a:t>
            </a: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5868000" cy="3600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ja-JP" altLang="en-US" dirty="0"/>
              <a:t>キーボードの切り替え</a:t>
            </a:r>
            <a:endParaRPr lang="en-US" altLang="ja-JP" dirty="0"/>
          </a:p>
          <a:p>
            <a:pPr>
              <a:lnSpc>
                <a:spcPct val="50000"/>
              </a:lnSpc>
            </a:pPr>
            <a:r>
              <a:rPr lang="ja-JP" altLang="en-US" sz="1500" dirty="0">
                <a:latin typeface="+mn-ea"/>
              </a:rPr>
              <a:t>設定によって表示される順番、キーボードは異なります。</a:t>
            </a:r>
            <a:endParaRPr lang="en-US" altLang="ja-JP" sz="1500" dirty="0">
              <a:latin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047237" y="2101770"/>
            <a:ext cx="22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日本語かなキーボード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5846" y="4320194"/>
            <a:ext cx="540000" cy="42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1201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051882" y="4332946"/>
            <a:ext cx="1800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日本語ローマ字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>
            <a:normAutofit fontScale="90000"/>
          </a:bodyPr>
          <a:lstStyle/>
          <a:p>
            <a:r>
              <a:rPr lang="ja-JP" altLang="en-US" dirty="0"/>
              <a:t>キーボードの切り替え</a:t>
            </a:r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770943" y="4332946"/>
            <a:ext cx="1980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English[Japan]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34909" y="4322755"/>
            <a:ext cx="540000" cy="42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6373594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4019773" y="5781173"/>
            <a:ext cx="245682" cy="228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90679" y="3684927"/>
            <a:ext cx="25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赤枠内　  を長押しすると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選択画面が表示されるので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変更したいキーボードを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059832" y="5445224"/>
            <a:ext cx="72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1151201" y="5826745"/>
            <a:ext cx="248193" cy="232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759960" y="2100165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絵文字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23926" y="209111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453036B-7491-4A60-B00C-1F5DCC0F5E01}"/>
              </a:ext>
            </a:extLst>
          </p:cNvPr>
          <p:cNvSpPr txBox="1"/>
          <p:nvPr/>
        </p:nvSpPr>
        <p:spPr>
          <a:xfrm>
            <a:off x="7550824" y="4683828"/>
            <a:ext cx="1416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キーボードの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切り替えは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この順番で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切り替わります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864620" y="3704332"/>
            <a:ext cx="260129" cy="1765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147563F-78B5-4EC5-B418-F5DA5ED36893}"/>
              </a:ext>
            </a:extLst>
          </p:cNvPr>
          <p:cNvSpPr txBox="1"/>
          <p:nvPr/>
        </p:nvSpPr>
        <p:spPr>
          <a:xfrm>
            <a:off x="855807" y="4665917"/>
            <a:ext cx="20313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ローマ字入力のキーボード</a:t>
            </a:r>
          </a:p>
        </p:txBody>
      </p:sp>
      <p:cxnSp>
        <p:nvCxnSpPr>
          <p:cNvPr id="56" name="直線矢印コネクタ 55"/>
          <p:cNvCxnSpPr/>
          <p:nvPr/>
        </p:nvCxnSpPr>
        <p:spPr>
          <a:xfrm rot="16200000">
            <a:off x="4544952" y="4099192"/>
            <a:ext cx="43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rot="10800000">
            <a:off x="3059833" y="3074620"/>
            <a:ext cx="72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5400000">
            <a:off x="1819647" y="4096480"/>
            <a:ext cx="43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日本語ローマ字入力キーボードの大文字切り替えのキーの画像">
            <a:extLst>
              <a:ext uri="{FF2B5EF4-FFF2-40B4-BE49-F238E27FC236}">
                <a16:creationId xmlns:a16="http://schemas.microsoft.com/office/drawing/2014/main" id="{CC464AF7-CAD8-152F-CC28-913EFCF063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6" t="6446" r="88383" b="56245"/>
          <a:stretch/>
        </p:blipFill>
        <p:spPr>
          <a:xfrm>
            <a:off x="7147867" y="1772829"/>
            <a:ext cx="255423" cy="249752"/>
          </a:xfrm>
          <a:prstGeom prst="rect">
            <a:avLst/>
          </a:prstGeom>
          <a:ln w="9525"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9934F3-7366-EB1C-3D64-3741596586BE}"/>
              </a:ext>
            </a:extLst>
          </p:cNvPr>
          <p:cNvSpPr txBox="1"/>
          <p:nvPr/>
        </p:nvSpPr>
        <p:spPr>
          <a:xfrm>
            <a:off x="3683295" y="4665917"/>
            <a:ext cx="172354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英語入力のキーボード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0955BC-A33D-ADEE-9A60-CDF80FE901C0}"/>
              </a:ext>
            </a:extLst>
          </p:cNvPr>
          <p:cNvSpPr txBox="1"/>
          <p:nvPr/>
        </p:nvSpPr>
        <p:spPr>
          <a:xfrm>
            <a:off x="6391799" y="3265565"/>
            <a:ext cx="271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キーボードの切り替え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40054B-0177-DB8F-E6B7-3DE4A266F204}"/>
              </a:ext>
            </a:extLst>
          </p:cNvPr>
          <p:cNvSpPr txBox="1"/>
          <p:nvPr/>
        </p:nvSpPr>
        <p:spPr>
          <a:xfrm>
            <a:off x="6428881" y="1390249"/>
            <a:ext cx="242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英大文字の入力方法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CF7CAD2-CBF4-370C-05ED-138718C40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7755">
            <a:off x="912398" y="5921492"/>
            <a:ext cx="347780" cy="3967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BE66FA9-6925-9E24-1200-6DBD57223E8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7755">
            <a:off x="3769602" y="5923105"/>
            <a:ext cx="347780" cy="39679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40FB274-2BA7-6EC3-DA3E-1C0EC102A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4055427" y="3756028"/>
            <a:ext cx="347780" cy="396790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583D4D1-740D-BB5B-6790-23963BC49E5D}"/>
              </a:ext>
            </a:extLst>
          </p:cNvPr>
          <p:cNvCxnSpPr>
            <a:cxnSpLocks/>
          </p:cNvCxnSpPr>
          <p:nvPr/>
        </p:nvCxnSpPr>
        <p:spPr>
          <a:xfrm flipH="1">
            <a:off x="6382738" y="3212976"/>
            <a:ext cx="2492720" cy="0"/>
          </a:xfrm>
          <a:prstGeom prst="line">
            <a:avLst/>
          </a:prstGeom>
          <a:ln w="1587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1509647" y="3577266"/>
            <a:ext cx="382097" cy="2836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7CD6DBC-BB59-6439-B596-24B4D884CF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90" r="483"/>
          <a:stretch/>
        </p:blipFill>
        <p:spPr>
          <a:xfrm>
            <a:off x="6478584" y="4716378"/>
            <a:ext cx="1099292" cy="149170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83AE33F-3BE7-DE07-7189-105CCD8A3345}"/>
              </a:ext>
            </a:extLst>
          </p:cNvPr>
          <p:cNvSpPr/>
          <p:nvPr/>
        </p:nvSpPr>
        <p:spPr>
          <a:xfrm>
            <a:off x="6706640" y="5999152"/>
            <a:ext cx="213037" cy="1787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732112" y="2673731"/>
            <a:ext cx="264134" cy="214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4A45E96-419F-A4DE-5F69-07825203758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850" r="15539"/>
          <a:stretch/>
        </p:blipFill>
        <p:spPr>
          <a:xfrm>
            <a:off x="7134912" y="3643194"/>
            <a:ext cx="258174" cy="272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6EA3E48-702E-5F0A-C018-353C83D5DCE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695">
            <a:off x="1285031" y="3678460"/>
            <a:ext cx="347780" cy="3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メールの使い方</a:t>
            </a:r>
          </a:p>
        </p:txBody>
      </p:sp>
      <p:pic>
        <p:nvPicPr>
          <p:cNvPr id="5" name="Picture 2" descr="手紙を運ぶ鳥のイラスト">
            <a:extLst>
              <a:ext uri="{FF2B5EF4-FFF2-40B4-BE49-F238E27FC236}">
                <a16:creationId xmlns:a16="http://schemas.microsoft.com/office/drawing/2014/main" id="{31B8CBFE-49D2-4984-B36D-35CF13B4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2" y="414908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07278"/>
            <a:ext cx="4714752" cy="861774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sz="1800" kern="0" dirty="0"/>
            </a:br>
            <a:r>
              <a:rPr kumimoji="0" lang="en-US" altLang="ja-JP" kern="0" dirty="0"/>
              <a:t>Gmail</a:t>
            </a:r>
            <a:r>
              <a:rPr kumimoji="0" lang="ja-JP" altLang="en-US" kern="0" dirty="0"/>
              <a:t>の特徴とメリット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71210" y="1457054"/>
            <a:ext cx="7200000" cy="5400000"/>
          </a:xfrm>
        </p:spPr>
        <p:txBody>
          <a:bodyPr numCol="1">
            <a:noAutofit/>
          </a:bodyPr>
          <a:lstStyle/>
          <a:p>
            <a:pPr>
              <a:lnSpc>
                <a:spcPct val="75000"/>
              </a:lnSpc>
            </a:pPr>
            <a:r>
              <a:rPr lang="ja-JP" altLang="en-US" sz="1800" dirty="0"/>
              <a:t>メールには、インターネットを供給している会社や</a:t>
            </a:r>
            <a:endParaRPr lang="en-US" altLang="ja-JP" sz="1800" dirty="0"/>
          </a:p>
          <a:p>
            <a:pPr>
              <a:lnSpc>
                <a:spcPct val="75000"/>
              </a:lnSpc>
            </a:pPr>
            <a:r>
              <a:rPr lang="ja-JP" altLang="en-US" sz="1800" dirty="0"/>
              <a:t>携帯会社が運営している</a:t>
            </a:r>
            <a:r>
              <a:rPr lang="en-US" altLang="ja-JP" sz="1800" dirty="0"/>
              <a:t>E</a:t>
            </a:r>
            <a:r>
              <a:rPr lang="ja-JP" altLang="en-US" sz="1800" dirty="0"/>
              <a:t>メールサービス（キャリアメール）と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800" spc="-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800" dirty="0"/>
              <a:t>Gmai</a:t>
            </a:r>
            <a:r>
              <a:rPr lang="en-US" altLang="ja-JP" sz="1800" spc="-1000" dirty="0"/>
              <a:t>l</a:t>
            </a:r>
            <a:r>
              <a:rPr lang="ja-JP" altLang="en-US" sz="1800" dirty="0"/>
              <a:t>（ジーメール</a:t>
            </a:r>
            <a:r>
              <a:rPr lang="ja-JP" altLang="en-US" sz="1800" spc="-1000" dirty="0"/>
              <a:t>）</a:t>
            </a:r>
            <a:r>
              <a:rPr lang="ja-JP" altLang="en-US" sz="1800" dirty="0"/>
              <a:t>をはじめとする、</a:t>
            </a:r>
            <a:endParaRPr lang="en-US" altLang="ja-JP" sz="1800" dirty="0"/>
          </a:p>
          <a:p>
            <a:pPr>
              <a:lnSpc>
                <a:spcPct val="75000"/>
              </a:lnSpc>
            </a:pPr>
            <a:r>
              <a:rPr lang="ja-JP" altLang="en-US" sz="1800" dirty="0"/>
              <a:t>ブラウザで利用できる</a:t>
            </a:r>
            <a:r>
              <a:rPr lang="en-US" altLang="ja-JP" sz="1800" dirty="0"/>
              <a:t>E</a:t>
            </a:r>
            <a:r>
              <a:rPr lang="ja-JP" altLang="en-US" sz="1800" dirty="0"/>
              <a:t>メールサービ</a:t>
            </a:r>
            <a:r>
              <a:rPr lang="ja-JP" altLang="en-US" sz="1800" spc="-1000" dirty="0"/>
              <a:t>ス</a:t>
            </a:r>
            <a:r>
              <a:rPr lang="ja-JP" altLang="en-US" sz="1800" dirty="0"/>
              <a:t>（</a:t>
            </a:r>
            <a:r>
              <a:rPr lang="en-US" altLang="ja-JP" sz="1800" dirty="0"/>
              <a:t>Web</a:t>
            </a:r>
            <a:r>
              <a:rPr lang="ja-JP" altLang="en-US" sz="1800" dirty="0"/>
              <a:t>メール</a:t>
            </a:r>
            <a:r>
              <a:rPr lang="ja-JP" altLang="en-US" sz="1800" spc="-1000" dirty="0"/>
              <a:t>）</a:t>
            </a:r>
            <a:r>
              <a:rPr lang="ja-JP" altLang="en-US" sz="1800" dirty="0"/>
              <a:t>が有ります。</a:t>
            </a:r>
            <a:endParaRPr lang="en-US" altLang="ja-JP" sz="1800" dirty="0"/>
          </a:p>
          <a:p>
            <a:pPr>
              <a:lnSpc>
                <a:spcPct val="75000"/>
              </a:lnSpc>
            </a:pPr>
            <a:endParaRPr lang="ja-JP" altLang="en-US" sz="1800" dirty="0"/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Gmail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が提供している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ブラウザを使った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無料のオンライン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メールサービスです。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利用には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アカウントが必要となります。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7" name="四角形: 角を丸くする 2">
            <a:extLst>
              <a:ext uri="{FF2B5EF4-FFF2-40B4-BE49-F238E27FC236}">
                <a16:creationId xmlns:a16="http://schemas.microsoft.com/office/drawing/2014/main" id="{CBB95D74-A2C1-4D90-BD74-8773D9C8FE12}"/>
              </a:ext>
            </a:extLst>
          </p:cNvPr>
          <p:cNvSpPr/>
          <p:nvPr/>
        </p:nvSpPr>
        <p:spPr>
          <a:xfrm>
            <a:off x="1870570" y="3335534"/>
            <a:ext cx="2772000" cy="536799"/>
          </a:xfrm>
          <a:prstGeom prst="roundRect">
            <a:avLst/>
          </a:prstGeom>
          <a:solidFill>
            <a:srgbClr val="00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59DD2-A459-41D6-AB04-06C4F6D0FB15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1905193" y="3462683"/>
            <a:ext cx="405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Gmail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の特徴</a:t>
            </a:r>
          </a:p>
        </p:txBody>
      </p:sp>
    </p:spTree>
    <p:extLst>
      <p:ext uri="{BB962C8B-B14F-4D97-AF65-F5344CB8AC3E}">
        <p14:creationId xmlns:p14="http://schemas.microsoft.com/office/powerpoint/2010/main" val="72932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C50B50D-2BCF-96AD-B4F8-3C616396C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013" y="2687255"/>
            <a:ext cx="1727170" cy="332780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B8496B-A232-13F6-5B9C-C6E1038E1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237" y="2687255"/>
            <a:ext cx="1832776" cy="33278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7944F2-EAC2-CB10-C759-39C5C1B4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00" y="2794382"/>
            <a:ext cx="1534337" cy="31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メールを作成しましょう</a:t>
            </a:r>
          </a:p>
          <a:p>
            <a:endParaRPr lang="ja-JP" altLang="en-US" sz="28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87450"/>
            <a:ext cx="5338590" cy="555318"/>
            <a:chOff x="883255" y="1552018"/>
            <a:chExt cx="5338590" cy="5553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sz="1500" b="1" dirty="0">
                  <a:latin typeface="メイリオ"/>
                  <a:ea typeface="メイリオ"/>
                </a:rPr>
                <a:t>Gmail</a:t>
              </a:r>
              <a:r>
                <a:rPr lang="ja-JP" altLang="en-US" sz="1500" b="1" dirty="0">
                  <a:latin typeface="メイリオ"/>
                  <a:ea typeface="メイリオ"/>
                </a:rPr>
                <a:t>のアイコン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「　　」を押します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「作成」を押す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43697" y="3585775"/>
            <a:ext cx="278503" cy="3150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759762" y="5097960"/>
            <a:ext cx="604570" cy="307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図形グループ 50">
            <a:extLst>
              <a:ext uri="{FF2B5EF4-FFF2-40B4-BE49-F238E27FC236}">
                <a16:creationId xmlns:a16="http://schemas.microsoft.com/office/drawing/2014/main" id="{FE9F3B3E-983A-2713-C809-2C12494D2E6F}"/>
              </a:ext>
            </a:extLst>
          </p:cNvPr>
          <p:cNvGrpSpPr/>
          <p:nvPr/>
        </p:nvGrpSpPr>
        <p:grpSpPr>
          <a:xfrm>
            <a:off x="4529393" y="4896574"/>
            <a:ext cx="296586" cy="293005"/>
            <a:chOff x="3546641" y="3995693"/>
            <a:chExt cx="296586" cy="293005"/>
          </a:xfrm>
        </p:grpSpPr>
        <p:sp>
          <p:nvSpPr>
            <p:cNvPr id="16" name="円/楕円 54">
              <a:extLst>
                <a:ext uri="{FF2B5EF4-FFF2-40B4-BE49-F238E27FC236}">
                  <a16:creationId xmlns:a16="http://schemas.microsoft.com/office/drawing/2014/main" id="{D4E8ECCE-725F-9613-6F59-FDB2135EF186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55">
              <a:extLst>
                <a:ext uri="{FF2B5EF4-FFF2-40B4-BE49-F238E27FC236}">
                  <a16:creationId xmlns:a16="http://schemas.microsoft.com/office/drawing/2014/main" id="{3F1953F7-8600-DC2B-2A02-D2FBD6B5C7FB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A0442855-DF8C-ADE4-ED8F-3E488CDE7DA1}"/>
              </a:ext>
            </a:extLst>
          </p:cNvPr>
          <p:cNvSpPr/>
          <p:nvPr/>
        </p:nvSpPr>
        <p:spPr>
          <a:xfrm>
            <a:off x="6763380" y="3833319"/>
            <a:ext cx="276598" cy="133876"/>
          </a:xfrm>
          <a:custGeom>
            <a:avLst/>
            <a:gdLst/>
            <a:ahLst/>
            <a:cxnLst/>
            <a:rect l="l" t="t" r="r" b="b"/>
            <a:pathLst>
              <a:path w="297814" h="144145">
                <a:moveTo>
                  <a:pt x="4900" y="76869"/>
                </a:moveTo>
                <a:lnTo>
                  <a:pt x="0" y="69260"/>
                </a:lnTo>
                <a:lnTo>
                  <a:pt x="8321" y="65279"/>
                </a:lnTo>
                <a:lnTo>
                  <a:pt x="16020" y="61153"/>
                </a:lnTo>
                <a:lnTo>
                  <a:pt x="48434" y="36340"/>
                </a:lnTo>
                <a:lnTo>
                  <a:pt x="64442" y="17264"/>
                </a:lnTo>
                <a:lnTo>
                  <a:pt x="25929" y="17264"/>
                </a:lnTo>
                <a:lnTo>
                  <a:pt x="23738" y="7143"/>
                </a:lnTo>
                <a:lnTo>
                  <a:pt x="66023" y="7143"/>
                </a:lnTo>
                <a:lnTo>
                  <a:pt x="72288" y="1041"/>
                </a:lnTo>
                <a:lnTo>
                  <a:pt x="80184" y="6399"/>
                </a:lnTo>
                <a:lnTo>
                  <a:pt x="84087" y="10141"/>
                </a:lnTo>
                <a:lnTo>
                  <a:pt x="84087" y="13802"/>
                </a:lnTo>
                <a:lnTo>
                  <a:pt x="83462" y="14839"/>
                </a:lnTo>
                <a:lnTo>
                  <a:pt x="82211" y="15465"/>
                </a:lnTo>
                <a:lnTo>
                  <a:pt x="80649" y="16044"/>
                </a:lnTo>
                <a:lnTo>
                  <a:pt x="78781" y="16044"/>
                </a:lnTo>
                <a:lnTo>
                  <a:pt x="78576" y="16137"/>
                </a:lnTo>
                <a:lnTo>
                  <a:pt x="78581" y="16809"/>
                </a:lnTo>
                <a:lnTo>
                  <a:pt x="79421" y="16809"/>
                </a:lnTo>
                <a:lnTo>
                  <a:pt x="82804" y="20835"/>
                </a:lnTo>
                <a:lnTo>
                  <a:pt x="84856" y="23142"/>
                </a:lnTo>
                <a:lnTo>
                  <a:pt x="73319" y="23142"/>
                </a:lnTo>
                <a:lnTo>
                  <a:pt x="67152" y="31907"/>
                </a:lnTo>
                <a:lnTo>
                  <a:pt x="59896" y="40038"/>
                </a:lnTo>
                <a:lnTo>
                  <a:pt x="51489" y="47579"/>
                </a:lnTo>
                <a:lnTo>
                  <a:pt x="42118" y="54396"/>
                </a:lnTo>
                <a:lnTo>
                  <a:pt x="103524" y="54396"/>
                </a:lnTo>
                <a:lnTo>
                  <a:pt x="104159" y="54837"/>
                </a:lnTo>
                <a:lnTo>
                  <a:pt x="108197" y="58330"/>
                </a:lnTo>
                <a:lnTo>
                  <a:pt x="107691" y="59233"/>
                </a:lnTo>
                <a:lnTo>
                  <a:pt x="37116" y="59233"/>
                </a:lnTo>
                <a:lnTo>
                  <a:pt x="30779" y="63849"/>
                </a:lnTo>
                <a:lnTo>
                  <a:pt x="23297" y="68327"/>
                </a:lnTo>
                <a:lnTo>
                  <a:pt x="14671" y="72667"/>
                </a:lnTo>
                <a:lnTo>
                  <a:pt x="4900" y="76869"/>
                </a:lnTo>
                <a:close/>
              </a:path>
              <a:path w="297814" h="144145">
                <a:moveTo>
                  <a:pt x="104851" y="28277"/>
                </a:moveTo>
                <a:lnTo>
                  <a:pt x="89647" y="28277"/>
                </a:lnTo>
                <a:lnTo>
                  <a:pt x="94388" y="23583"/>
                </a:lnTo>
                <a:lnTo>
                  <a:pt x="99161" y="18371"/>
                </a:lnTo>
                <a:lnTo>
                  <a:pt x="103968" y="12644"/>
                </a:lnTo>
                <a:lnTo>
                  <a:pt x="108809" y="6399"/>
                </a:lnTo>
                <a:lnTo>
                  <a:pt x="117926" y="11093"/>
                </a:lnTo>
                <a:lnTo>
                  <a:pt x="122485" y="14764"/>
                </a:lnTo>
                <a:lnTo>
                  <a:pt x="122485" y="19695"/>
                </a:lnTo>
                <a:lnTo>
                  <a:pt x="120969" y="20612"/>
                </a:lnTo>
                <a:lnTo>
                  <a:pt x="113893" y="20612"/>
                </a:lnTo>
                <a:lnTo>
                  <a:pt x="108615" y="25521"/>
                </a:lnTo>
                <a:lnTo>
                  <a:pt x="104851" y="28277"/>
                </a:lnTo>
                <a:close/>
              </a:path>
              <a:path w="297814" h="144145">
                <a:moveTo>
                  <a:pt x="78581" y="16809"/>
                </a:moveTo>
                <a:lnTo>
                  <a:pt x="78576" y="16137"/>
                </a:lnTo>
                <a:lnTo>
                  <a:pt x="78781" y="16044"/>
                </a:lnTo>
                <a:lnTo>
                  <a:pt x="79222" y="16572"/>
                </a:lnTo>
                <a:lnTo>
                  <a:pt x="78581" y="16809"/>
                </a:lnTo>
                <a:close/>
              </a:path>
              <a:path w="297814" h="144145">
                <a:moveTo>
                  <a:pt x="79222" y="16572"/>
                </a:moveTo>
                <a:lnTo>
                  <a:pt x="78781" y="16044"/>
                </a:lnTo>
                <a:lnTo>
                  <a:pt x="80649" y="16044"/>
                </a:lnTo>
                <a:lnTo>
                  <a:pt x="79222" y="16572"/>
                </a:lnTo>
                <a:close/>
              </a:path>
              <a:path w="297814" h="144145">
                <a:moveTo>
                  <a:pt x="79421" y="16809"/>
                </a:moveTo>
                <a:lnTo>
                  <a:pt x="78581" y="16809"/>
                </a:lnTo>
                <a:lnTo>
                  <a:pt x="79222" y="16572"/>
                </a:lnTo>
                <a:lnTo>
                  <a:pt x="79421" y="16809"/>
                </a:lnTo>
                <a:close/>
              </a:path>
              <a:path w="297814" h="144145">
                <a:moveTo>
                  <a:pt x="34188" y="46508"/>
                </a:moveTo>
                <a:lnTo>
                  <a:pt x="30642" y="46508"/>
                </a:lnTo>
                <a:lnTo>
                  <a:pt x="29186" y="45367"/>
                </a:lnTo>
                <a:lnTo>
                  <a:pt x="28373" y="43085"/>
                </a:lnTo>
                <a:lnTo>
                  <a:pt x="25887" y="38118"/>
                </a:lnTo>
                <a:lnTo>
                  <a:pt x="22079" y="33167"/>
                </a:lnTo>
                <a:lnTo>
                  <a:pt x="16947" y="28232"/>
                </a:lnTo>
                <a:lnTo>
                  <a:pt x="10492" y="23313"/>
                </a:lnTo>
                <a:lnTo>
                  <a:pt x="15619" y="16891"/>
                </a:lnTo>
                <a:lnTo>
                  <a:pt x="41225" y="40531"/>
                </a:lnTo>
                <a:lnTo>
                  <a:pt x="40307" y="42268"/>
                </a:lnTo>
                <a:lnTo>
                  <a:pt x="38471" y="43534"/>
                </a:lnTo>
                <a:lnTo>
                  <a:pt x="36098" y="45517"/>
                </a:lnTo>
                <a:lnTo>
                  <a:pt x="34188" y="46508"/>
                </a:lnTo>
                <a:close/>
              </a:path>
              <a:path w="297814" h="144145">
                <a:moveTo>
                  <a:pt x="120600" y="20835"/>
                </a:moveTo>
                <a:lnTo>
                  <a:pt x="115778" y="20835"/>
                </a:lnTo>
                <a:lnTo>
                  <a:pt x="114800" y="20761"/>
                </a:lnTo>
                <a:lnTo>
                  <a:pt x="113893" y="20612"/>
                </a:lnTo>
                <a:lnTo>
                  <a:pt x="120969" y="20612"/>
                </a:lnTo>
                <a:lnTo>
                  <a:pt x="120600" y="20835"/>
                </a:lnTo>
                <a:close/>
              </a:path>
              <a:path w="297814" h="144145">
                <a:moveTo>
                  <a:pt x="123618" y="42267"/>
                </a:moveTo>
                <a:lnTo>
                  <a:pt x="106411" y="42267"/>
                </a:lnTo>
                <a:lnTo>
                  <a:pt x="111386" y="38048"/>
                </a:lnTo>
                <a:lnTo>
                  <a:pt x="116550" y="33167"/>
                </a:lnTo>
                <a:lnTo>
                  <a:pt x="121609" y="27928"/>
                </a:lnTo>
                <a:lnTo>
                  <a:pt x="126857" y="22026"/>
                </a:lnTo>
                <a:lnTo>
                  <a:pt x="135402" y="27061"/>
                </a:lnTo>
                <a:lnTo>
                  <a:pt x="139674" y="30880"/>
                </a:lnTo>
                <a:lnTo>
                  <a:pt x="139674" y="35668"/>
                </a:lnTo>
                <a:lnTo>
                  <a:pt x="138430" y="36462"/>
                </a:lnTo>
                <a:lnTo>
                  <a:pt x="131513" y="36462"/>
                </a:lnTo>
                <a:lnTo>
                  <a:pt x="126653" y="40396"/>
                </a:lnTo>
                <a:lnTo>
                  <a:pt x="123618" y="42267"/>
                </a:lnTo>
                <a:close/>
              </a:path>
              <a:path w="297814" h="144145">
                <a:moveTo>
                  <a:pt x="137475" y="73520"/>
                </a:moveTo>
                <a:lnTo>
                  <a:pt x="118297" y="63768"/>
                </a:lnTo>
                <a:lnTo>
                  <a:pt x="101211" y="52121"/>
                </a:lnTo>
                <a:lnTo>
                  <a:pt x="86219" y="38579"/>
                </a:lnTo>
                <a:lnTo>
                  <a:pt x="73319" y="23142"/>
                </a:lnTo>
                <a:lnTo>
                  <a:pt x="84856" y="23142"/>
                </a:lnTo>
                <a:lnTo>
                  <a:pt x="85981" y="24406"/>
                </a:lnTo>
                <a:lnTo>
                  <a:pt x="89647" y="28277"/>
                </a:lnTo>
                <a:lnTo>
                  <a:pt x="104851" y="28277"/>
                </a:lnTo>
                <a:lnTo>
                  <a:pt x="102500" y="29998"/>
                </a:lnTo>
                <a:lnTo>
                  <a:pt x="95547" y="34043"/>
                </a:lnTo>
                <a:lnTo>
                  <a:pt x="99282" y="36775"/>
                </a:lnTo>
                <a:lnTo>
                  <a:pt x="102903" y="39517"/>
                </a:lnTo>
                <a:lnTo>
                  <a:pt x="106411" y="42267"/>
                </a:lnTo>
                <a:lnTo>
                  <a:pt x="123618" y="42267"/>
                </a:lnTo>
                <a:lnTo>
                  <a:pt x="120642" y="44101"/>
                </a:lnTo>
                <a:lnTo>
                  <a:pt x="113481" y="47579"/>
                </a:lnTo>
                <a:lnTo>
                  <a:pt x="120362" y="51259"/>
                </a:lnTo>
                <a:lnTo>
                  <a:pt x="128200" y="54952"/>
                </a:lnTo>
                <a:lnTo>
                  <a:pt x="136993" y="58658"/>
                </a:lnTo>
                <a:lnTo>
                  <a:pt x="146744" y="62377"/>
                </a:lnTo>
                <a:lnTo>
                  <a:pt x="143709" y="65507"/>
                </a:lnTo>
                <a:lnTo>
                  <a:pt x="140591" y="69260"/>
                </a:lnTo>
                <a:lnTo>
                  <a:pt x="137475" y="73520"/>
                </a:lnTo>
                <a:close/>
              </a:path>
              <a:path w="297814" h="144145">
                <a:moveTo>
                  <a:pt x="137963" y="36760"/>
                </a:moveTo>
                <a:lnTo>
                  <a:pt x="133671" y="36760"/>
                </a:lnTo>
                <a:lnTo>
                  <a:pt x="132663" y="36661"/>
                </a:lnTo>
                <a:lnTo>
                  <a:pt x="131513" y="36462"/>
                </a:lnTo>
                <a:lnTo>
                  <a:pt x="138430" y="36462"/>
                </a:lnTo>
                <a:lnTo>
                  <a:pt x="137963" y="36760"/>
                </a:lnTo>
                <a:close/>
              </a:path>
              <a:path w="297814" h="144145">
                <a:moveTo>
                  <a:pt x="103524" y="54396"/>
                </a:moveTo>
                <a:lnTo>
                  <a:pt x="88870" y="54396"/>
                </a:lnTo>
                <a:lnTo>
                  <a:pt x="95673" y="49634"/>
                </a:lnTo>
                <a:lnTo>
                  <a:pt x="99984" y="51938"/>
                </a:lnTo>
                <a:lnTo>
                  <a:pt x="103524" y="54396"/>
                </a:lnTo>
                <a:close/>
              </a:path>
              <a:path w="297814" h="144145">
                <a:moveTo>
                  <a:pt x="104895" y="64219"/>
                </a:moveTo>
                <a:lnTo>
                  <a:pt x="38310" y="64219"/>
                </a:lnTo>
                <a:lnTo>
                  <a:pt x="37116" y="59233"/>
                </a:lnTo>
                <a:lnTo>
                  <a:pt x="107691" y="59233"/>
                </a:lnTo>
                <a:lnTo>
                  <a:pt x="104895" y="64219"/>
                </a:lnTo>
                <a:close/>
              </a:path>
              <a:path w="297814" h="144145">
                <a:moveTo>
                  <a:pt x="60572" y="85948"/>
                </a:moveTo>
                <a:lnTo>
                  <a:pt x="47927" y="85948"/>
                </a:lnTo>
                <a:lnTo>
                  <a:pt x="47996" y="64219"/>
                </a:lnTo>
                <a:lnTo>
                  <a:pt x="60647" y="64219"/>
                </a:lnTo>
                <a:lnTo>
                  <a:pt x="60572" y="85948"/>
                </a:lnTo>
                <a:close/>
              </a:path>
              <a:path w="297814" h="144145">
                <a:moveTo>
                  <a:pt x="92942" y="85948"/>
                </a:moveTo>
                <a:lnTo>
                  <a:pt x="80441" y="85948"/>
                </a:lnTo>
                <a:lnTo>
                  <a:pt x="80441" y="64219"/>
                </a:lnTo>
                <a:lnTo>
                  <a:pt x="92942" y="64219"/>
                </a:lnTo>
                <a:lnTo>
                  <a:pt x="92942" y="85948"/>
                </a:lnTo>
                <a:close/>
              </a:path>
              <a:path w="297814" h="144145">
                <a:moveTo>
                  <a:pt x="137394" y="96217"/>
                </a:moveTo>
                <a:lnTo>
                  <a:pt x="7053" y="96217"/>
                </a:lnTo>
                <a:lnTo>
                  <a:pt x="4539" y="85948"/>
                </a:lnTo>
                <a:lnTo>
                  <a:pt x="119532" y="85948"/>
                </a:lnTo>
                <a:lnTo>
                  <a:pt x="127710" y="77985"/>
                </a:lnTo>
                <a:lnTo>
                  <a:pt x="132763" y="81626"/>
                </a:lnTo>
                <a:lnTo>
                  <a:pt x="137123" y="85591"/>
                </a:lnTo>
                <a:lnTo>
                  <a:pt x="140791" y="89881"/>
                </a:lnTo>
                <a:lnTo>
                  <a:pt x="137394" y="96217"/>
                </a:lnTo>
                <a:close/>
              </a:path>
              <a:path w="297814" h="144145">
                <a:moveTo>
                  <a:pt x="7169" y="143916"/>
                </a:moveTo>
                <a:lnTo>
                  <a:pt x="2902" y="135748"/>
                </a:lnTo>
                <a:lnTo>
                  <a:pt x="13323" y="132147"/>
                </a:lnTo>
                <a:lnTo>
                  <a:pt x="22219" y="128080"/>
                </a:lnTo>
                <a:lnTo>
                  <a:pt x="47029" y="96217"/>
                </a:lnTo>
                <a:lnTo>
                  <a:pt x="59669" y="96217"/>
                </a:lnTo>
                <a:lnTo>
                  <a:pt x="35148" y="132920"/>
                </a:lnTo>
                <a:lnTo>
                  <a:pt x="22504" y="139086"/>
                </a:lnTo>
                <a:lnTo>
                  <a:pt x="7169" y="143916"/>
                </a:lnTo>
                <a:close/>
              </a:path>
              <a:path w="297814" h="144145">
                <a:moveTo>
                  <a:pt x="108644" y="140195"/>
                </a:moveTo>
                <a:lnTo>
                  <a:pt x="97891" y="140195"/>
                </a:lnTo>
                <a:lnTo>
                  <a:pt x="91839" y="139873"/>
                </a:lnTo>
                <a:lnTo>
                  <a:pt x="90487" y="139228"/>
                </a:lnTo>
                <a:lnTo>
                  <a:pt x="85159" y="138158"/>
                </a:lnTo>
                <a:lnTo>
                  <a:pt x="82025" y="135916"/>
                </a:lnTo>
                <a:lnTo>
                  <a:pt x="80655" y="131006"/>
                </a:lnTo>
                <a:lnTo>
                  <a:pt x="80441" y="129031"/>
                </a:lnTo>
                <a:lnTo>
                  <a:pt x="80441" y="96217"/>
                </a:lnTo>
                <a:lnTo>
                  <a:pt x="92942" y="96217"/>
                </a:lnTo>
                <a:lnTo>
                  <a:pt x="93011" y="127843"/>
                </a:lnTo>
                <a:lnTo>
                  <a:pt x="95611" y="128239"/>
                </a:lnTo>
                <a:lnTo>
                  <a:pt x="99954" y="128438"/>
                </a:lnTo>
                <a:lnTo>
                  <a:pt x="142022" y="128438"/>
                </a:lnTo>
                <a:lnTo>
                  <a:pt x="141926" y="133108"/>
                </a:lnTo>
                <a:lnTo>
                  <a:pt x="118772" y="140079"/>
                </a:lnTo>
                <a:lnTo>
                  <a:pt x="108644" y="140195"/>
                </a:lnTo>
                <a:close/>
              </a:path>
              <a:path w="297814" h="144145">
                <a:moveTo>
                  <a:pt x="142022" y="128438"/>
                </a:moveTo>
                <a:lnTo>
                  <a:pt x="114394" y="128438"/>
                </a:lnTo>
                <a:lnTo>
                  <a:pt x="119466" y="128080"/>
                </a:lnTo>
                <a:lnTo>
                  <a:pt x="122591" y="126845"/>
                </a:lnTo>
                <a:lnTo>
                  <a:pt x="123611" y="125360"/>
                </a:lnTo>
                <a:lnTo>
                  <a:pt x="125732" y="117977"/>
                </a:lnTo>
                <a:lnTo>
                  <a:pt x="126707" y="111660"/>
                </a:lnTo>
                <a:lnTo>
                  <a:pt x="127239" y="103956"/>
                </a:lnTo>
                <a:lnTo>
                  <a:pt x="135954" y="107212"/>
                </a:lnTo>
                <a:lnTo>
                  <a:pt x="135805" y="110742"/>
                </a:lnTo>
                <a:lnTo>
                  <a:pt x="135730" y="120927"/>
                </a:lnTo>
                <a:lnTo>
                  <a:pt x="136145" y="124070"/>
                </a:lnTo>
                <a:lnTo>
                  <a:pt x="137527" y="126347"/>
                </a:lnTo>
                <a:lnTo>
                  <a:pt x="138451" y="126801"/>
                </a:lnTo>
                <a:lnTo>
                  <a:pt x="142056" y="126801"/>
                </a:lnTo>
                <a:lnTo>
                  <a:pt x="142022" y="128438"/>
                </a:lnTo>
                <a:close/>
              </a:path>
              <a:path w="297814" h="144145">
                <a:moveTo>
                  <a:pt x="281787" y="92496"/>
                </a:moveTo>
                <a:lnTo>
                  <a:pt x="267817" y="92496"/>
                </a:lnTo>
                <a:lnTo>
                  <a:pt x="273940" y="86989"/>
                </a:lnTo>
                <a:lnTo>
                  <a:pt x="281664" y="92377"/>
                </a:lnTo>
                <a:close/>
              </a:path>
              <a:path w="297814" h="144145">
                <a:moveTo>
                  <a:pt x="218479" y="143395"/>
                </a:moveTo>
                <a:lnTo>
                  <a:pt x="205977" y="143395"/>
                </a:lnTo>
                <a:lnTo>
                  <a:pt x="205977" y="88998"/>
                </a:lnTo>
                <a:lnTo>
                  <a:pt x="210622" y="90158"/>
                </a:lnTo>
                <a:lnTo>
                  <a:pt x="214454" y="91324"/>
                </a:lnTo>
                <a:lnTo>
                  <a:pt x="217474" y="92496"/>
                </a:lnTo>
                <a:lnTo>
                  <a:pt x="281787" y="92496"/>
                </a:lnTo>
                <a:lnTo>
                  <a:pt x="285526" y="96122"/>
                </a:lnTo>
                <a:lnTo>
                  <a:pt x="285526" y="99556"/>
                </a:lnTo>
                <a:lnTo>
                  <a:pt x="284760" y="100778"/>
                </a:lnTo>
                <a:lnTo>
                  <a:pt x="282041" y="102765"/>
                </a:lnTo>
                <a:lnTo>
                  <a:pt x="218479" y="102765"/>
                </a:lnTo>
                <a:lnTo>
                  <a:pt x="218479" y="125164"/>
                </a:lnTo>
                <a:lnTo>
                  <a:pt x="280540" y="125164"/>
                </a:lnTo>
                <a:lnTo>
                  <a:pt x="280540" y="135284"/>
                </a:lnTo>
                <a:lnTo>
                  <a:pt x="218479" y="135284"/>
                </a:lnTo>
                <a:lnTo>
                  <a:pt x="218479" y="143395"/>
                </a:lnTo>
                <a:close/>
              </a:path>
              <a:path w="297814" h="144145">
                <a:moveTo>
                  <a:pt x="280540" y="125164"/>
                </a:moveTo>
                <a:lnTo>
                  <a:pt x="268038" y="125164"/>
                </a:lnTo>
                <a:lnTo>
                  <a:pt x="268038" y="102765"/>
                </a:lnTo>
                <a:lnTo>
                  <a:pt x="282041" y="102765"/>
                </a:lnTo>
                <a:lnTo>
                  <a:pt x="280540" y="103863"/>
                </a:lnTo>
                <a:lnTo>
                  <a:pt x="280540" y="125164"/>
                </a:lnTo>
                <a:close/>
              </a:path>
              <a:path w="297814" h="144145">
                <a:moveTo>
                  <a:pt x="280540" y="143395"/>
                </a:moveTo>
                <a:lnTo>
                  <a:pt x="268038" y="143395"/>
                </a:lnTo>
                <a:lnTo>
                  <a:pt x="268038" y="135284"/>
                </a:lnTo>
                <a:lnTo>
                  <a:pt x="280540" y="135284"/>
                </a:lnTo>
                <a:lnTo>
                  <a:pt x="280540" y="143395"/>
                </a:lnTo>
                <a:close/>
              </a:path>
              <a:path w="297814" h="144145">
                <a:moveTo>
                  <a:pt x="157399" y="88626"/>
                </a:moveTo>
                <a:lnTo>
                  <a:pt x="151134" y="83449"/>
                </a:lnTo>
                <a:lnTo>
                  <a:pt x="161603" y="66055"/>
                </a:lnTo>
                <a:lnTo>
                  <a:pt x="170820" y="46349"/>
                </a:lnTo>
                <a:lnTo>
                  <a:pt x="178786" y="24330"/>
                </a:lnTo>
                <a:lnTo>
                  <a:pt x="185502" y="0"/>
                </a:lnTo>
                <a:lnTo>
                  <a:pt x="196920" y="2240"/>
                </a:lnTo>
                <a:lnTo>
                  <a:pt x="202628" y="4919"/>
                </a:lnTo>
                <a:lnTo>
                  <a:pt x="202628" y="10279"/>
                </a:lnTo>
                <a:lnTo>
                  <a:pt x="200339" y="11868"/>
                </a:lnTo>
                <a:lnTo>
                  <a:pt x="195761" y="12805"/>
                </a:lnTo>
                <a:lnTo>
                  <a:pt x="192832" y="22069"/>
                </a:lnTo>
                <a:lnTo>
                  <a:pt x="189750" y="30599"/>
                </a:lnTo>
                <a:lnTo>
                  <a:pt x="186517" y="38392"/>
                </a:lnTo>
                <a:lnTo>
                  <a:pt x="183132" y="45450"/>
                </a:lnTo>
                <a:lnTo>
                  <a:pt x="188540" y="46456"/>
                </a:lnTo>
                <a:lnTo>
                  <a:pt x="191243" y="48149"/>
                </a:lnTo>
                <a:lnTo>
                  <a:pt x="191243" y="52537"/>
                </a:lnTo>
                <a:lnTo>
                  <a:pt x="189259" y="54311"/>
                </a:lnTo>
                <a:lnTo>
                  <a:pt x="185290" y="55849"/>
                </a:lnTo>
                <a:lnTo>
                  <a:pt x="185290" y="62582"/>
                </a:lnTo>
                <a:lnTo>
                  <a:pt x="172789" y="62582"/>
                </a:lnTo>
                <a:lnTo>
                  <a:pt x="169980" y="69196"/>
                </a:lnTo>
                <a:lnTo>
                  <a:pt x="166478" y="75741"/>
                </a:lnTo>
                <a:lnTo>
                  <a:pt x="162285" y="82218"/>
                </a:lnTo>
                <a:lnTo>
                  <a:pt x="157399" y="88626"/>
                </a:lnTo>
                <a:close/>
              </a:path>
              <a:path w="297814" h="144145">
                <a:moveTo>
                  <a:pt x="277094" y="21356"/>
                </a:moveTo>
                <a:lnTo>
                  <a:pt x="211517" y="21356"/>
                </a:lnTo>
                <a:lnTo>
                  <a:pt x="209326" y="11236"/>
                </a:lnTo>
                <a:lnTo>
                  <a:pt x="259146" y="11236"/>
                </a:lnTo>
                <a:lnTo>
                  <a:pt x="266914" y="3497"/>
                </a:lnTo>
                <a:lnTo>
                  <a:pt x="271399" y="6494"/>
                </a:lnTo>
                <a:lnTo>
                  <a:pt x="275749" y="10279"/>
                </a:lnTo>
                <a:lnTo>
                  <a:pt x="279870" y="14749"/>
                </a:lnTo>
                <a:lnTo>
                  <a:pt x="277094" y="21356"/>
                </a:lnTo>
                <a:close/>
              </a:path>
              <a:path w="297814" h="144145">
                <a:moveTo>
                  <a:pt x="294703" y="41522"/>
                </a:moveTo>
                <a:lnTo>
                  <a:pt x="194373" y="41522"/>
                </a:lnTo>
                <a:lnTo>
                  <a:pt x="192285" y="31402"/>
                </a:lnTo>
                <a:lnTo>
                  <a:pt x="275738" y="31402"/>
                </a:lnTo>
                <a:lnTo>
                  <a:pt x="284130" y="22993"/>
                </a:lnTo>
                <a:lnTo>
                  <a:pt x="289381" y="26823"/>
                </a:lnTo>
                <a:lnTo>
                  <a:pt x="293865" y="30859"/>
                </a:lnTo>
                <a:lnTo>
                  <a:pt x="297581" y="35102"/>
                </a:lnTo>
                <a:lnTo>
                  <a:pt x="294703" y="41522"/>
                </a:lnTo>
                <a:close/>
              </a:path>
              <a:path w="297814" h="144145">
                <a:moveTo>
                  <a:pt x="279905" y="61614"/>
                </a:moveTo>
                <a:lnTo>
                  <a:pt x="208616" y="61614"/>
                </a:lnTo>
                <a:lnTo>
                  <a:pt x="206424" y="51494"/>
                </a:lnTo>
                <a:lnTo>
                  <a:pt x="262368" y="51494"/>
                </a:lnTo>
                <a:lnTo>
                  <a:pt x="270288" y="44350"/>
                </a:lnTo>
                <a:lnTo>
                  <a:pt x="274836" y="47394"/>
                </a:lnTo>
                <a:lnTo>
                  <a:pt x="279097" y="51066"/>
                </a:lnTo>
                <a:lnTo>
                  <a:pt x="283070" y="55367"/>
                </a:lnTo>
                <a:lnTo>
                  <a:pt x="279905" y="61614"/>
                </a:lnTo>
                <a:close/>
              </a:path>
              <a:path w="297814" h="144145">
                <a:moveTo>
                  <a:pt x="185290" y="143321"/>
                </a:moveTo>
                <a:lnTo>
                  <a:pt x="172789" y="143321"/>
                </a:lnTo>
                <a:lnTo>
                  <a:pt x="172789" y="62582"/>
                </a:lnTo>
                <a:lnTo>
                  <a:pt x="185290" y="62582"/>
                </a:lnTo>
                <a:lnTo>
                  <a:pt x="185290" y="143321"/>
                </a:lnTo>
                <a:close/>
              </a:path>
              <a:path w="297814" h="144145">
                <a:moveTo>
                  <a:pt x="279746" y="81706"/>
                </a:moveTo>
                <a:lnTo>
                  <a:pt x="208258" y="81706"/>
                </a:lnTo>
                <a:lnTo>
                  <a:pt x="206424" y="71437"/>
                </a:lnTo>
                <a:lnTo>
                  <a:pt x="262532" y="71437"/>
                </a:lnTo>
                <a:lnTo>
                  <a:pt x="270454" y="64144"/>
                </a:lnTo>
                <a:lnTo>
                  <a:pt x="274468" y="66811"/>
                </a:lnTo>
                <a:lnTo>
                  <a:pt x="278673" y="70597"/>
                </a:lnTo>
                <a:lnTo>
                  <a:pt x="283070" y="75503"/>
                </a:lnTo>
                <a:lnTo>
                  <a:pt x="279746" y="81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2EA1154-4E40-F8EE-2E1D-0FE44FAB34BB}"/>
              </a:ext>
            </a:extLst>
          </p:cNvPr>
          <p:cNvSpPr/>
          <p:nvPr/>
        </p:nvSpPr>
        <p:spPr>
          <a:xfrm>
            <a:off x="6435463" y="3350414"/>
            <a:ext cx="1855855" cy="242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45">
            <a:extLst>
              <a:ext uri="{FF2B5EF4-FFF2-40B4-BE49-F238E27FC236}">
                <a16:creationId xmlns:a16="http://schemas.microsoft.com/office/drawing/2014/main" id="{8B2ACF26-817F-C28D-AFC0-11C6EB3716BB}"/>
              </a:ext>
            </a:extLst>
          </p:cNvPr>
          <p:cNvGrpSpPr/>
          <p:nvPr/>
        </p:nvGrpSpPr>
        <p:grpSpPr>
          <a:xfrm>
            <a:off x="6229149" y="3131378"/>
            <a:ext cx="296586" cy="293005"/>
            <a:chOff x="4232441" y="3995693"/>
            <a:chExt cx="296586" cy="293005"/>
          </a:xfrm>
        </p:grpSpPr>
        <p:sp>
          <p:nvSpPr>
            <p:cNvPr id="28" name="円/楕円 46">
              <a:extLst>
                <a:ext uri="{FF2B5EF4-FFF2-40B4-BE49-F238E27FC236}">
                  <a16:creationId xmlns:a16="http://schemas.microsoft.com/office/drawing/2014/main" id="{65BF3BEB-6A20-FAD7-6965-1A27BE2FE663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47">
              <a:extLst>
                <a:ext uri="{FF2B5EF4-FFF2-40B4-BE49-F238E27FC236}">
                  <a16:creationId xmlns:a16="http://schemas.microsoft.com/office/drawing/2014/main" id="{5D625FF2-D4DD-5712-1440-C5BE83FC1694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7E9643D-CDF8-3A52-DD59-F1CFBC9CF34F}"/>
              </a:ext>
            </a:extLst>
          </p:cNvPr>
          <p:cNvSpPr txBox="1"/>
          <p:nvPr/>
        </p:nvSpPr>
        <p:spPr>
          <a:xfrm>
            <a:off x="5833880" y="186653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D779ABC-6352-BE90-B278-709ABF58981B}"/>
              </a:ext>
            </a:extLst>
          </p:cNvPr>
          <p:cNvSpPr txBox="1"/>
          <p:nvPr/>
        </p:nvSpPr>
        <p:spPr>
          <a:xfrm>
            <a:off x="6319747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/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Mincho"/>
              </a:rPr>
              <a:t>To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の欄に宛先の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pPr marL="39370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メールアドレスを入力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65F061-9B8D-8EAA-14B0-3EC0991E8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3912" y="2199616"/>
            <a:ext cx="317553" cy="295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5075C9A-A1BE-E5B6-094D-8F90FA0281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9649" y="3108576"/>
            <a:ext cx="1072712" cy="1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1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da21e-c3ca-4c84-96af-7a820448060a">
      <Terms xmlns="http://schemas.microsoft.com/office/infopath/2007/PartnerControls"/>
    </lcf76f155ced4ddcb4097134ff3c332f>
    <TaxCatchAll xmlns="991be074-868e-4d92-97d6-e216f9fec1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21E737B91CD54B90BF8EA7BB4FF285" ma:contentTypeVersion="12" ma:contentTypeDescription="新しいドキュメントを作成します。" ma:contentTypeScope="" ma:versionID="18373603a9622018b396af1dea0784d3">
  <xsd:schema xmlns:xsd="http://www.w3.org/2001/XMLSchema" xmlns:xs="http://www.w3.org/2001/XMLSchema" xmlns:p="http://schemas.microsoft.com/office/2006/metadata/properties" xmlns:ns2="48eda21e-c3ca-4c84-96af-7a820448060a" xmlns:ns3="991be074-868e-4d92-97d6-e216f9fec143" targetNamespace="http://schemas.microsoft.com/office/2006/metadata/properties" ma:root="true" ma:fieldsID="fcc78517cf5dc4af9bc31ada0941723e" ns2:_="" ns3:_="">
    <xsd:import namespace="48eda21e-c3ca-4c84-96af-7a820448060a"/>
    <xsd:import namespace="991be074-868e-4d92-97d6-e216f9fec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da21e-c3ca-4c84-96af-7a8204480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be074-868e-4d92-97d6-e216f9fec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cc2b052-fdc2-451d-923f-407e6a503a39}" ma:internalName="TaxCatchAll" ma:showField="CatchAllData" ma:web="991be074-868e-4d92-97d6-e216f9fec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E89BB-BD4E-420A-B282-DFBC2E5EEED0}">
  <ds:schemaRefs>
    <ds:schemaRef ds:uri="http://schemas.microsoft.com/office/2006/metadata/properties"/>
    <ds:schemaRef ds:uri="d918bb13-3424-4586-993b-46f0e11e56be"/>
    <ds:schemaRef ds:uri="f76e264c-1dae-49a6-9e2d-2d1e2f2d3ce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5a94758e-c8be-436b-8dd4-04f3bfa5fa2d"/>
    <ds:schemaRef ds:uri="ef1e3305-dcf4-461c-9e9e-c744d35d3738"/>
  </ds:schemaRefs>
</ds:datastoreItem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DFE1C5-9B98-4955-8E18-11A5CA988CF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1279</Words>
  <Application>Microsoft Office PowerPoint</Application>
  <PresentationFormat>画面に合わせる (4:3)</PresentationFormat>
  <Paragraphs>296</Paragraphs>
  <Slides>19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2" baseType="lpstr">
      <vt:lpstr>メイリオ</vt:lpstr>
      <vt:lpstr>メイリオ</vt:lpstr>
      <vt:lpstr>游ゴシック</vt:lpstr>
      <vt:lpstr>游ゴシック</vt:lpstr>
      <vt:lpstr>Yu Gothic Light</vt:lpstr>
      <vt:lpstr>Arial</vt:lpstr>
      <vt:lpstr>Calibri</vt:lpstr>
      <vt:lpstr>Calibri Light</vt:lpstr>
      <vt:lpstr>ホワイト</vt:lpstr>
      <vt:lpstr>2_デザインの設定</vt:lpstr>
      <vt:lpstr>1_デザインの設定</vt:lpstr>
      <vt:lpstr>デザインの設定</vt:lpstr>
      <vt:lpstr>think-cell スライド</vt:lpstr>
      <vt:lpstr>PowerPoint プレゼンテーション</vt:lpstr>
      <vt:lpstr>PowerPoint プレゼンテーション</vt:lpstr>
      <vt:lpstr>PowerPoint プレゼンテーション</vt:lpstr>
      <vt:lpstr>文字入力の仕方</vt:lpstr>
      <vt:lpstr>キーボードの切り替え</vt:lpstr>
      <vt:lpstr>キーボードの切り替え</vt:lpstr>
      <vt:lpstr>PowerPoint プレゼンテーション</vt:lpstr>
      <vt:lpstr>メールの使い方 Gmailの特徴とメリット</vt:lpstr>
      <vt:lpstr>メールの使い方 Gmailでメールを作成してみましょう</vt:lpstr>
      <vt:lpstr>メールの使い方 Gmailでメールを作成してみましょう</vt:lpstr>
      <vt:lpstr>メールの使い方 Gmailでメールを作成してみましょう</vt:lpstr>
      <vt:lpstr>メールの使い方 Gmailでメールを作成してみましょう</vt:lpstr>
      <vt:lpstr>メールの使い方 Gmailでメールを作成してみましょう</vt:lpstr>
      <vt:lpstr>メールの使い方 メールに画像を添付しましょう</vt:lpstr>
      <vt:lpstr>Gmailで受信メールを確認しましょう</vt:lpstr>
      <vt:lpstr>メールの使い方 受信したメールに返信しましょう</vt:lpstr>
      <vt:lpstr>PowerPoint プレゼンテーション</vt:lpstr>
      <vt:lpstr>メールの使い方 詐欺メールにご用心</vt:lpstr>
      <vt:lpstr>メールの使い方 詐欺メールにご用心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303</cp:revision>
  <dcterms:created xsi:type="dcterms:W3CDTF">2021-08-16T09:05:36Z</dcterms:created>
  <dcterms:modified xsi:type="dcterms:W3CDTF">2023-06-01T05:26:33Z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0x01010016FF9C429C37184B81A579FB62A73255</vt:lpwstr>
  </property>
  <property fmtid="{D5CDD505-2E9C-101B-9397-08002B2CF9AE}" pid="3" name="MediaServiceImageTags">
    <vt:lpwstr/>
  </property>
  <property fmtid="{D5CDD505-2E9C-101B-9397-08002B2CF9AE}" pid="4" name="Order">
    <vt:r8>20000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