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2"/>
  </p:notesMasterIdLst>
  <p:sldIdLst>
    <p:sldId id="1027" r:id="rId5"/>
    <p:sldId id="1028" r:id="rId6"/>
    <p:sldId id="1029" r:id="rId7"/>
    <p:sldId id="1030" r:id="rId8"/>
    <p:sldId id="1031" r:id="rId9"/>
    <p:sldId id="1032" r:id="rId10"/>
    <p:sldId id="1036" r:id="rId11"/>
    <p:sldId id="1037" r:id="rId12"/>
    <p:sldId id="1038" r:id="rId13"/>
    <p:sldId id="1044" r:id="rId14"/>
    <p:sldId id="1045" r:id="rId15"/>
    <p:sldId id="1046" r:id="rId16"/>
    <p:sldId id="1047" r:id="rId17"/>
    <p:sldId id="1051" r:id="rId18"/>
    <p:sldId id="1052" r:id="rId19"/>
    <p:sldId id="1053" r:id="rId20"/>
    <p:sldId id="1039" r:id="rId21"/>
    <p:sldId id="1054" r:id="rId22"/>
    <p:sldId id="1055" r:id="rId23"/>
    <p:sldId id="1056" r:id="rId24"/>
    <p:sldId id="1058" r:id="rId25"/>
    <p:sldId id="1059" r:id="rId26"/>
    <p:sldId id="1060" r:id="rId27"/>
    <p:sldId id="1061" r:id="rId28"/>
    <p:sldId id="1062" r:id="rId29"/>
    <p:sldId id="1063" r:id="rId30"/>
    <p:sldId id="1064" r:id="rId31"/>
  </p:sldIdLst>
  <p:sldSz cx="9144000" cy="6858000" type="screen4x3"/>
  <p:notesSz cx="6737350" cy="9869488"/>
  <p:custDataLst>
    <p:tags r:id="rId33"/>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FF"/>
    <a:srgbClr val="ED7D31"/>
    <a:srgbClr val="0B57CF"/>
    <a:srgbClr val="1A1A1D"/>
    <a:srgbClr val="323332"/>
    <a:srgbClr val="2FD159"/>
    <a:srgbClr val="1A1A25"/>
    <a:srgbClr val="4472C4"/>
    <a:srgbClr val="009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6" autoAdjust="0"/>
    <p:restoredTop sz="32692" autoAdjust="0"/>
  </p:normalViewPr>
  <p:slideViewPr>
    <p:cSldViewPr snapToGrid="0" snapToObjects="1">
      <p:cViewPr varScale="1">
        <p:scale>
          <a:sx n="18" d="100"/>
          <a:sy n="18" d="100"/>
        </p:scale>
        <p:origin x="2476" y="3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showGuides="1">
      <p:cViewPr varScale="1">
        <p:scale>
          <a:sx n="80" d="100"/>
          <a:sy n="80" d="100"/>
        </p:scale>
        <p:origin x="4032" y="84"/>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9519" cy="495188"/>
          </a:xfrm>
          <a:prstGeom prst="rect">
            <a:avLst/>
          </a:prstGeom>
        </p:spPr>
        <p:txBody>
          <a:bodyPr vert="horz" lIns="90332" tIns="45166" rIns="90332" bIns="45166"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4" y="2"/>
            <a:ext cx="2919519" cy="495188"/>
          </a:xfrm>
          <a:prstGeom prst="rect">
            <a:avLst/>
          </a:prstGeom>
        </p:spPr>
        <p:txBody>
          <a:bodyPr vert="horz" lIns="90332" tIns="45166" rIns="90332" bIns="45166"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2025/3/28</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32" tIns="45166" rIns="90332" bIns="45166" rtlCol="0" anchor="ctr"/>
          <a:lstStyle/>
          <a:p>
            <a:endParaRPr lang="ja-JP" altLang="en-US" dirty="0"/>
          </a:p>
        </p:txBody>
      </p:sp>
      <p:sp>
        <p:nvSpPr>
          <p:cNvPr id="5" name="ノート プレースホルダー 4"/>
          <p:cNvSpPr>
            <a:spLocks noGrp="1"/>
          </p:cNvSpPr>
          <p:nvPr>
            <p:ph type="body" sz="quarter" idx="3"/>
          </p:nvPr>
        </p:nvSpPr>
        <p:spPr>
          <a:xfrm>
            <a:off x="384379" y="4614210"/>
            <a:ext cx="5968590" cy="4760092"/>
          </a:xfrm>
          <a:prstGeom prst="rect">
            <a:avLst/>
          </a:prstGeom>
        </p:spPr>
        <p:txBody>
          <a:bodyPr vert="horz" lIns="90332" tIns="45166" rIns="90332" bIns="4516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374303"/>
            <a:ext cx="2919519" cy="495187"/>
          </a:xfrm>
          <a:prstGeom prst="rect">
            <a:avLst/>
          </a:prstGeom>
        </p:spPr>
        <p:txBody>
          <a:bodyPr vert="horz" lIns="90332" tIns="45166" rIns="90332" bIns="45166"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4" y="9374303"/>
            <a:ext cx="2919519" cy="495187"/>
          </a:xfrm>
          <a:prstGeom prst="rect">
            <a:avLst/>
          </a:prstGeom>
        </p:spPr>
        <p:txBody>
          <a:bodyPr vert="horz" lIns="90332" tIns="45166" rIns="90332" bIns="45166"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6147FD29-76D6-CEC8-2D7F-8BCDEEFE71DB}"/>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2D16D5FC-D08F-9322-4EAF-2A0DA433BF90}"/>
              </a:ext>
            </a:extLst>
          </p:cNvPr>
          <p:cNvSpPr>
            <a:spLocks noGrp="1" noRot="1" noChangeAspect="1"/>
          </p:cNvSpPr>
          <p:nvPr>
            <p:ph type="sldImg"/>
          </p:nvPr>
        </p:nvSpPr>
        <p:spPr/>
      </p:sp>
    </p:spTree>
    <p:extLst>
      <p:ext uri="{BB962C8B-B14F-4D97-AF65-F5344CB8AC3E}">
        <p14:creationId xmlns:p14="http://schemas.microsoft.com/office/powerpoint/2010/main" val="1220542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9C97EB88-080C-5D85-0F68-7DA9ACE4308A}"/>
              </a:ext>
            </a:extLst>
          </p:cNvPr>
          <p:cNvSpPr>
            <a:spLocks noGrp="1" noRot="1" noChangeAspect="1"/>
          </p:cNvSpPr>
          <p:nvPr>
            <p:ph type="sldImg"/>
          </p:nvPr>
        </p:nvSpPr>
        <p:spPr/>
      </p:sp>
    </p:spTree>
    <p:extLst>
      <p:ext uri="{BB962C8B-B14F-4D97-AF65-F5344CB8AC3E}">
        <p14:creationId xmlns:p14="http://schemas.microsoft.com/office/powerpoint/2010/main" val="4191802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576EE2CA-E314-C732-4998-C52961B29F84}"/>
              </a:ext>
            </a:extLst>
          </p:cNvPr>
          <p:cNvSpPr>
            <a:spLocks noGrp="1" noRot="1" noChangeAspect="1"/>
          </p:cNvSpPr>
          <p:nvPr>
            <p:ph type="sldImg"/>
          </p:nvPr>
        </p:nvSpPr>
        <p:spPr/>
      </p:sp>
    </p:spTree>
    <p:extLst>
      <p:ext uri="{BB962C8B-B14F-4D97-AF65-F5344CB8AC3E}">
        <p14:creationId xmlns:p14="http://schemas.microsoft.com/office/powerpoint/2010/main" val="3890855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14567284-025E-7208-0B71-B58B5E6BB59B}"/>
              </a:ext>
            </a:extLst>
          </p:cNvPr>
          <p:cNvSpPr>
            <a:spLocks noGrp="1" noRot="1" noChangeAspect="1"/>
          </p:cNvSpPr>
          <p:nvPr>
            <p:ph type="sldImg"/>
          </p:nvPr>
        </p:nvSpPr>
        <p:spPr/>
      </p:sp>
    </p:spTree>
    <p:extLst>
      <p:ext uri="{BB962C8B-B14F-4D97-AF65-F5344CB8AC3E}">
        <p14:creationId xmlns:p14="http://schemas.microsoft.com/office/powerpoint/2010/main" val="3797348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3B00A2D5-5677-C0D4-929E-5401B58FD663}"/>
              </a:ext>
            </a:extLst>
          </p:cNvPr>
          <p:cNvSpPr>
            <a:spLocks noGrp="1" noRot="1" noChangeAspect="1"/>
          </p:cNvSpPr>
          <p:nvPr>
            <p:ph type="sldImg"/>
          </p:nvPr>
        </p:nvSpPr>
        <p:spPr/>
      </p:sp>
    </p:spTree>
    <p:extLst>
      <p:ext uri="{BB962C8B-B14F-4D97-AF65-F5344CB8AC3E}">
        <p14:creationId xmlns:p14="http://schemas.microsoft.com/office/powerpoint/2010/main" val="2521026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0A8977B2-364E-CDEC-0226-67EB7BD45AF7}"/>
              </a:ext>
            </a:extLst>
          </p:cNvPr>
          <p:cNvSpPr>
            <a:spLocks noGrp="1" noRot="1" noChangeAspect="1"/>
          </p:cNvSpPr>
          <p:nvPr>
            <p:ph type="sldImg"/>
          </p:nvPr>
        </p:nvSpPr>
        <p:spPr/>
      </p:sp>
    </p:spTree>
    <p:extLst>
      <p:ext uri="{BB962C8B-B14F-4D97-AF65-F5344CB8AC3E}">
        <p14:creationId xmlns:p14="http://schemas.microsoft.com/office/powerpoint/2010/main" val="3379014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13119170-9995-B53D-6D82-8073C826F1C6}"/>
              </a:ext>
            </a:extLst>
          </p:cNvPr>
          <p:cNvSpPr>
            <a:spLocks noGrp="1" noRot="1" noChangeAspect="1"/>
          </p:cNvSpPr>
          <p:nvPr>
            <p:ph type="sldImg"/>
          </p:nvPr>
        </p:nvSpPr>
        <p:spPr/>
      </p:sp>
    </p:spTree>
    <p:extLst>
      <p:ext uri="{BB962C8B-B14F-4D97-AF65-F5344CB8AC3E}">
        <p14:creationId xmlns:p14="http://schemas.microsoft.com/office/powerpoint/2010/main" val="3081142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5E3391D8-7782-2DAE-C1B4-D738CE4412DA}"/>
              </a:ext>
            </a:extLst>
          </p:cNvPr>
          <p:cNvSpPr>
            <a:spLocks noGrp="1" noRot="1" noChangeAspect="1"/>
          </p:cNvSpPr>
          <p:nvPr>
            <p:ph type="sldImg"/>
          </p:nvPr>
        </p:nvSpPr>
        <p:spPr/>
      </p:sp>
    </p:spTree>
    <p:extLst>
      <p:ext uri="{BB962C8B-B14F-4D97-AF65-F5344CB8AC3E}">
        <p14:creationId xmlns:p14="http://schemas.microsoft.com/office/powerpoint/2010/main" val="2494225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BA1AEC5C-A382-848D-E5B7-644F8537A20F}"/>
              </a:ext>
            </a:extLst>
          </p:cNvPr>
          <p:cNvSpPr>
            <a:spLocks noGrp="1" noRot="1" noChangeAspect="1"/>
          </p:cNvSpPr>
          <p:nvPr>
            <p:ph type="sldImg"/>
          </p:nvPr>
        </p:nvSpPr>
        <p:spPr/>
      </p:sp>
    </p:spTree>
    <p:extLst>
      <p:ext uri="{BB962C8B-B14F-4D97-AF65-F5344CB8AC3E}">
        <p14:creationId xmlns:p14="http://schemas.microsoft.com/office/powerpoint/2010/main" val="3497130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EA1E5D03-A38A-8F5D-35F6-780450399027}"/>
              </a:ext>
            </a:extLst>
          </p:cNvPr>
          <p:cNvSpPr>
            <a:spLocks noGrp="1" noRot="1" noChangeAspect="1"/>
          </p:cNvSpPr>
          <p:nvPr>
            <p:ph type="sldImg"/>
          </p:nvPr>
        </p:nvSpPr>
        <p:spPr/>
      </p:sp>
    </p:spTree>
    <p:extLst>
      <p:ext uri="{BB962C8B-B14F-4D97-AF65-F5344CB8AC3E}">
        <p14:creationId xmlns:p14="http://schemas.microsoft.com/office/powerpoint/2010/main" val="1381748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ja-JP" dirty="0"/>
          </a:p>
        </p:txBody>
      </p:sp>
      <p:sp>
        <p:nvSpPr>
          <p:cNvPr id="11" name="スライド イメージ プレースホルダー 10">
            <a:extLst>
              <a:ext uri="{FF2B5EF4-FFF2-40B4-BE49-F238E27FC236}">
                <a16:creationId xmlns:a16="http://schemas.microsoft.com/office/drawing/2014/main" id="{F66C96EE-8041-B8E2-EF1C-960D4F1A5FDC}"/>
              </a:ext>
            </a:extLst>
          </p:cNvPr>
          <p:cNvSpPr>
            <a:spLocks noGrp="1" noRot="1" noChangeAspect="1"/>
          </p:cNvSpPr>
          <p:nvPr>
            <p:ph type="sldImg"/>
          </p:nvPr>
        </p:nvSpPr>
        <p:spPr/>
      </p:sp>
    </p:spTree>
    <p:extLst>
      <p:ext uri="{BB962C8B-B14F-4D97-AF65-F5344CB8AC3E}">
        <p14:creationId xmlns:p14="http://schemas.microsoft.com/office/powerpoint/2010/main" val="390872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683A85E2-C50E-60A0-4797-C71B56FA7B5D}"/>
              </a:ext>
            </a:extLst>
          </p:cNvPr>
          <p:cNvSpPr>
            <a:spLocks noGrp="1" noRot="1" noChangeAspect="1"/>
          </p:cNvSpPr>
          <p:nvPr>
            <p:ph type="sldImg"/>
          </p:nvPr>
        </p:nvSpPr>
        <p:spPr/>
      </p:sp>
    </p:spTree>
    <p:extLst>
      <p:ext uri="{BB962C8B-B14F-4D97-AF65-F5344CB8AC3E}">
        <p14:creationId xmlns:p14="http://schemas.microsoft.com/office/powerpoint/2010/main" val="3093522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EC423865-ADB3-141E-4911-23DFFB079E6C}"/>
              </a:ext>
            </a:extLst>
          </p:cNvPr>
          <p:cNvSpPr>
            <a:spLocks noGrp="1" noRot="1" noChangeAspect="1"/>
          </p:cNvSpPr>
          <p:nvPr>
            <p:ph type="sldImg"/>
          </p:nvPr>
        </p:nvSpPr>
        <p:spPr/>
      </p:sp>
    </p:spTree>
    <p:extLst>
      <p:ext uri="{BB962C8B-B14F-4D97-AF65-F5344CB8AC3E}">
        <p14:creationId xmlns:p14="http://schemas.microsoft.com/office/powerpoint/2010/main" val="2355447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52547D42-0131-787C-418B-8D6D0C2A0078}"/>
              </a:ext>
            </a:extLst>
          </p:cNvPr>
          <p:cNvSpPr>
            <a:spLocks noGrp="1" noRot="1" noChangeAspect="1"/>
          </p:cNvSpPr>
          <p:nvPr>
            <p:ph type="sldImg"/>
          </p:nvPr>
        </p:nvSpPr>
        <p:spPr/>
      </p:sp>
    </p:spTree>
    <p:extLst>
      <p:ext uri="{BB962C8B-B14F-4D97-AF65-F5344CB8AC3E}">
        <p14:creationId xmlns:p14="http://schemas.microsoft.com/office/powerpoint/2010/main" val="728360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D114D332-CBF3-7C39-A2F9-79210B68B18E}"/>
              </a:ext>
            </a:extLst>
          </p:cNvPr>
          <p:cNvSpPr>
            <a:spLocks noGrp="1" noRot="1" noChangeAspect="1"/>
          </p:cNvSpPr>
          <p:nvPr>
            <p:ph type="sldImg"/>
          </p:nvPr>
        </p:nvSpPr>
        <p:spPr/>
      </p:sp>
    </p:spTree>
    <p:extLst>
      <p:ext uri="{BB962C8B-B14F-4D97-AF65-F5344CB8AC3E}">
        <p14:creationId xmlns:p14="http://schemas.microsoft.com/office/powerpoint/2010/main" val="1444628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D443DBAB-6AFA-632E-9B85-C7023C281949}"/>
              </a:ext>
            </a:extLst>
          </p:cNvPr>
          <p:cNvSpPr>
            <a:spLocks noGrp="1" noRot="1" noChangeAspect="1"/>
          </p:cNvSpPr>
          <p:nvPr>
            <p:ph type="sldImg"/>
          </p:nvPr>
        </p:nvSpPr>
        <p:spPr/>
      </p:sp>
    </p:spTree>
    <p:extLst>
      <p:ext uri="{BB962C8B-B14F-4D97-AF65-F5344CB8AC3E}">
        <p14:creationId xmlns:p14="http://schemas.microsoft.com/office/powerpoint/2010/main" val="262503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1394D159-BBD3-93C2-BC8A-A1EC5F782E76}"/>
              </a:ext>
            </a:extLst>
          </p:cNvPr>
          <p:cNvSpPr>
            <a:spLocks noGrp="1" noRot="1" noChangeAspect="1"/>
          </p:cNvSpPr>
          <p:nvPr>
            <p:ph type="sldImg"/>
          </p:nvPr>
        </p:nvSpPr>
        <p:spPr/>
      </p:sp>
    </p:spTree>
    <p:extLst>
      <p:ext uri="{BB962C8B-B14F-4D97-AF65-F5344CB8AC3E}">
        <p14:creationId xmlns:p14="http://schemas.microsoft.com/office/powerpoint/2010/main" val="649799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FF9FD38-1A6B-632D-D512-F1C398F9FCE1}"/>
              </a:ext>
            </a:extLst>
          </p:cNvPr>
          <p:cNvSpPr>
            <a:spLocks noGrp="1" noRot="1" noChangeAspect="1"/>
          </p:cNvSpPr>
          <p:nvPr>
            <p:ph type="sldImg"/>
          </p:nvPr>
        </p:nvSpPr>
        <p:spPr/>
      </p:sp>
    </p:spTree>
    <p:extLst>
      <p:ext uri="{BB962C8B-B14F-4D97-AF65-F5344CB8AC3E}">
        <p14:creationId xmlns:p14="http://schemas.microsoft.com/office/powerpoint/2010/main" val="2058377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C29FB9F-77D3-74EF-ECF9-9E25AE0077D5}"/>
              </a:ext>
            </a:extLst>
          </p:cNvPr>
          <p:cNvSpPr>
            <a:spLocks noGrp="1" noRot="1" noChangeAspect="1"/>
          </p:cNvSpPr>
          <p:nvPr>
            <p:ph type="sldImg"/>
          </p:nvPr>
        </p:nvSpPr>
        <p:spPr/>
      </p:sp>
    </p:spTree>
    <p:extLst>
      <p:ext uri="{BB962C8B-B14F-4D97-AF65-F5344CB8AC3E}">
        <p14:creationId xmlns:p14="http://schemas.microsoft.com/office/powerpoint/2010/main" val="2485620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BB500008-F615-C7AC-4F62-2BF6BCBC1540}"/>
              </a:ext>
            </a:extLst>
          </p:cNvPr>
          <p:cNvSpPr>
            <a:spLocks noGrp="1" noRot="1" noChangeAspect="1"/>
          </p:cNvSpPr>
          <p:nvPr>
            <p:ph type="sldImg"/>
          </p:nvPr>
        </p:nvSpPr>
        <p:spPr/>
      </p:sp>
    </p:spTree>
    <p:extLst>
      <p:ext uri="{BB962C8B-B14F-4D97-AF65-F5344CB8AC3E}">
        <p14:creationId xmlns:p14="http://schemas.microsoft.com/office/powerpoint/2010/main" val="1700546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D9BF2E0-E51A-FB8A-0FF6-934EA7C56A29}"/>
              </a:ext>
            </a:extLst>
          </p:cNvPr>
          <p:cNvSpPr>
            <a:spLocks noGrp="1" noRot="1" noChangeAspect="1"/>
          </p:cNvSpPr>
          <p:nvPr>
            <p:ph type="sldImg"/>
          </p:nvPr>
        </p:nvSpPr>
        <p:spPr/>
      </p:sp>
    </p:spTree>
    <p:extLst>
      <p:ext uri="{BB962C8B-B14F-4D97-AF65-F5344CB8AC3E}">
        <p14:creationId xmlns:p14="http://schemas.microsoft.com/office/powerpoint/2010/main" val="4004643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BB9DAE6-D622-BD87-5522-4B77946B4F96}"/>
              </a:ext>
            </a:extLst>
          </p:cNvPr>
          <p:cNvSpPr>
            <a:spLocks noGrp="1" noRot="1" noChangeAspect="1"/>
          </p:cNvSpPr>
          <p:nvPr>
            <p:ph type="sldImg"/>
          </p:nvPr>
        </p:nvSpPr>
        <p:spPr/>
      </p:sp>
    </p:spTree>
    <p:extLst>
      <p:ext uri="{BB962C8B-B14F-4D97-AF65-F5344CB8AC3E}">
        <p14:creationId xmlns:p14="http://schemas.microsoft.com/office/powerpoint/2010/main" val="1126694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a:t>
            </a:fld>
            <a:endParaRPr lang="ja-JP" altLang="en-US" dirty="0"/>
          </a:p>
        </p:txBody>
      </p:sp>
      <p:sp>
        <p:nvSpPr>
          <p:cNvPr id="7" name="スライド イメージ プレースホルダー 6">
            <a:extLst>
              <a:ext uri="{FF2B5EF4-FFF2-40B4-BE49-F238E27FC236}">
                <a16:creationId xmlns:a16="http://schemas.microsoft.com/office/drawing/2014/main" id="{700C0D04-3E30-3F16-D83D-759C2A7CEF7F}"/>
              </a:ext>
            </a:extLst>
          </p:cNvPr>
          <p:cNvSpPr>
            <a:spLocks noGrp="1" noRot="1" noChangeAspect="1"/>
          </p:cNvSpPr>
          <p:nvPr>
            <p:ph type="sldImg"/>
          </p:nvPr>
        </p:nvSpPr>
        <p:spPr/>
      </p:sp>
    </p:spTree>
    <p:extLst>
      <p:ext uri="{BB962C8B-B14F-4D97-AF65-F5344CB8AC3E}">
        <p14:creationId xmlns:p14="http://schemas.microsoft.com/office/powerpoint/2010/main" val="1761815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85E3625D-84E1-DD10-D7B1-427B04A8BEFF}"/>
              </a:ext>
            </a:extLst>
          </p:cNvPr>
          <p:cNvSpPr>
            <a:spLocks noGrp="1" noRot="1" noChangeAspect="1"/>
          </p:cNvSpPr>
          <p:nvPr>
            <p:ph type="sldImg"/>
          </p:nvPr>
        </p:nvSpPr>
        <p:spPr/>
      </p:sp>
    </p:spTree>
    <p:extLst>
      <p:ext uri="{BB962C8B-B14F-4D97-AF65-F5344CB8AC3E}">
        <p14:creationId xmlns:p14="http://schemas.microsoft.com/office/powerpoint/2010/main" val="2020943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10" name="スライド イメージ プレースホルダー 9">
            <a:extLst>
              <a:ext uri="{FF2B5EF4-FFF2-40B4-BE49-F238E27FC236}">
                <a16:creationId xmlns:a16="http://schemas.microsoft.com/office/drawing/2014/main" id="{68788E3A-6F08-09D3-2936-1D889EC60B13}"/>
              </a:ext>
            </a:extLst>
          </p:cNvPr>
          <p:cNvSpPr>
            <a:spLocks noGrp="1" noRot="1" noChangeAspect="1"/>
          </p:cNvSpPr>
          <p:nvPr>
            <p:ph type="sldImg"/>
          </p:nvPr>
        </p:nvSpPr>
        <p:spPr/>
      </p:sp>
    </p:spTree>
    <p:extLst>
      <p:ext uri="{BB962C8B-B14F-4D97-AF65-F5344CB8AC3E}">
        <p14:creationId xmlns:p14="http://schemas.microsoft.com/office/powerpoint/2010/main" val="1044421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7" name="スライド イメージ プレースホルダー 6">
            <a:extLst>
              <a:ext uri="{FF2B5EF4-FFF2-40B4-BE49-F238E27FC236}">
                <a16:creationId xmlns:a16="http://schemas.microsoft.com/office/drawing/2014/main" id="{C1EADCAF-A3DC-D13A-434A-B95D840B6BBA}"/>
              </a:ext>
            </a:extLst>
          </p:cNvPr>
          <p:cNvSpPr>
            <a:spLocks noGrp="1" noRot="1" noChangeAspect="1"/>
          </p:cNvSpPr>
          <p:nvPr>
            <p:ph type="sldImg"/>
          </p:nvPr>
        </p:nvSpPr>
        <p:spPr/>
      </p:sp>
    </p:spTree>
    <p:extLst>
      <p:ext uri="{BB962C8B-B14F-4D97-AF65-F5344CB8AC3E}">
        <p14:creationId xmlns:p14="http://schemas.microsoft.com/office/powerpoint/2010/main" val="1862504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oleObject" Target="../embeddings/oleObject7.bin"/><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9.bin"/><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11.bin"/><Relationship Id="rId5" Type="http://schemas.openxmlformats.org/officeDocument/2006/relationships/image" Target="../media/image20.png"/><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12.bin"/><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oleObject" Target="../embeddings/oleObject13.bin"/><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14.bin"/><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oleObject" Target="../embeddings/oleObject15.bin"/><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oleObject" Target="../embeddings/oleObject16.bin"/><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oleObject" Target="../embeddings/oleObject17.bin"/><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18.bin"/><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24.xml"/><Relationship Id="rId7" Type="http://schemas.openxmlformats.org/officeDocument/2006/relationships/oleObject" Target="../embeddings/oleObject19.bin"/><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oleObject" Target="../embeddings/oleObject20.bin"/><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oleObject" Target="../embeddings/oleObject4.bin"/><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oleObject" Target="../embeddings/oleObject6.bin"/><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042593"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kumimoji="1"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lang="en-US" altLang="ja-JP" sz="1200" b="1" dirty="0">
                <a:latin typeface="BIZ UDPゴシック" panose="020B0400000000000000" pitchFamily="50" charset="-128"/>
                <a:ea typeface="BIZ UDPゴシック" panose="020B0400000000000000" pitchFamily="50" charset="-128"/>
                <a:cs typeface="Meiryo" charset="-128"/>
              </a:rPr>
              <a:t>4</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28409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浸水ナビを使って</a:t>
            </a:r>
          </a:p>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水害シミュレーションを</a:t>
            </a:r>
            <a:endParaRPr lang="en-US" altLang="ja-JP" sz="4800" dirty="0">
              <a:solidFill>
                <a:srgbClr val="4472C4"/>
              </a:solidFill>
              <a:latin typeface="BIZ UDPゴシック" panose="020B0400000000000000" pitchFamily="50" charset="-128"/>
              <a:ea typeface="BIZ UDPゴシック" panose="020B0400000000000000" pitchFamily="50" charset="-128"/>
            </a:endParaRPr>
          </a:p>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見てみよう</a:t>
            </a:r>
          </a:p>
        </p:txBody>
      </p:sp>
      <p:sp>
        <p:nvSpPr>
          <p:cNvPr id="2" name="テキスト ボックス 1">
            <a:extLst>
              <a:ext uri="{FF2B5EF4-FFF2-40B4-BE49-F238E27FC236}">
                <a16:creationId xmlns:a16="http://schemas.microsoft.com/office/drawing/2014/main" id="{4573BBA2-5BD3-92D6-E9B2-71DEC145DBD6}"/>
              </a:ext>
            </a:extLst>
          </p:cNvPr>
          <p:cNvSpPr txBox="1"/>
          <p:nvPr/>
        </p:nvSpPr>
        <p:spPr>
          <a:xfrm>
            <a:off x="796826" y="571149"/>
            <a:ext cx="6484600" cy="1200329"/>
          </a:xfrm>
          <a:prstGeom prst="rect">
            <a:avLst/>
          </a:prstGeom>
          <a:noFill/>
        </p:spPr>
        <p:txBody>
          <a:bodyPr wrap="square" rtlCol="0">
            <a:spAutoFit/>
          </a:bodyPr>
          <a:lstStyle/>
          <a:p>
            <a:r>
              <a:rPr lang="ja-JP" altLang="en-US" sz="3600" dirty="0">
                <a:latin typeface="BIZ UDPゴシック" panose="020B0400000000000000" pitchFamily="50" charset="-128"/>
                <a:ea typeface="BIZ UDPゴシック" panose="020B0400000000000000" pitchFamily="50" charset="-128"/>
              </a:rPr>
              <a:t>ス</a:t>
            </a:r>
            <a:r>
              <a:rPr kumimoji="1" lang="ja-JP" altLang="en-US" sz="3600" dirty="0">
                <a:latin typeface="BIZ UDPゴシック" panose="020B0400000000000000" pitchFamily="50" charset="-128"/>
                <a:ea typeface="BIZ UDPゴシック" panose="020B0400000000000000" pitchFamily="50" charset="-128"/>
              </a:rPr>
              <a:t>マートフォン</a:t>
            </a:r>
            <a:endParaRPr kumimoji="1" lang="en-US" altLang="ja-JP" sz="3600" dirty="0">
              <a:latin typeface="BIZ UDPゴシック" panose="020B0400000000000000" pitchFamily="50" charset="-128"/>
              <a:ea typeface="BIZ UDPゴシック" panose="020B0400000000000000" pitchFamily="50" charset="-128"/>
            </a:endParaRPr>
          </a:p>
          <a:p>
            <a:r>
              <a:rPr kumimoji="1" lang="en-US" altLang="ja-JP" sz="3600" dirty="0">
                <a:latin typeface="BIZ UDPゴシック" panose="020B0400000000000000" pitchFamily="50" charset="-128"/>
                <a:ea typeface="BIZ UDPゴシック" panose="020B0400000000000000" pitchFamily="50" charset="-128"/>
              </a:rPr>
              <a:t>iPhone</a:t>
            </a:r>
            <a:r>
              <a:rPr lang="ja-JP" altLang="en-US" sz="3600" dirty="0">
                <a:latin typeface="BIZ UDPゴシック" panose="020B0400000000000000" pitchFamily="50" charset="-128"/>
                <a:ea typeface="BIZ UDPゴシック" panose="020B0400000000000000" pitchFamily="50" charset="-128"/>
              </a:rPr>
              <a:t>応用</a:t>
            </a:r>
            <a:r>
              <a:rPr kumimoji="1" lang="ja-JP" altLang="en-US" sz="3600" dirty="0">
                <a:latin typeface="BIZ UDPゴシック" panose="020B0400000000000000" pitchFamily="50" charset="-128"/>
                <a:ea typeface="BIZ UDPゴシック" panose="020B0400000000000000" pitchFamily="50" charset="-128"/>
              </a:rPr>
              <a:t>編</a:t>
            </a:r>
            <a:r>
              <a:rPr kumimoji="1" lang="en-US" altLang="ja-JP" sz="3600" dirty="0">
                <a:latin typeface="BIZ UDPゴシック" panose="020B0400000000000000" pitchFamily="50" charset="-128"/>
                <a:ea typeface="BIZ UDPゴシック" panose="020B0400000000000000" pitchFamily="50" charset="-128"/>
              </a:rPr>
              <a:t> </a:t>
            </a:r>
            <a:endParaRPr kumimoji="1" lang="ja-JP" altLang="en-US" sz="3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63071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6EB07EC-1AEE-5750-445B-5B58DB822B01}"/>
              </a:ext>
            </a:extLst>
          </p:cNvPr>
          <p:cNvPicPr>
            <a:picLocks noChangeAspect="1"/>
          </p:cNvPicPr>
          <p:nvPr/>
        </p:nvPicPr>
        <p:blipFill>
          <a:blip r:embed="rId4"/>
          <a:stretch>
            <a:fillRect/>
          </a:stretch>
        </p:blipFill>
        <p:spPr>
          <a:xfrm>
            <a:off x="5435833" y="2392851"/>
            <a:ext cx="2450804" cy="4346825"/>
          </a:xfrm>
          <a:prstGeom prst="rect">
            <a:avLst/>
          </a:prstGeom>
        </p:spPr>
      </p:pic>
      <p:pic>
        <p:nvPicPr>
          <p:cNvPr id="25" name="図 24">
            <a:extLst>
              <a:ext uri="{FF2B5EF4-FFF2-40B4-BE49-F238E27FC236}">
                <a16:creationId xmlns:a16="http://schemas.microsoft.com/office/drawing/2014/main" id="{D098ABF4-DB8D-E8B9-F5E7-80F4A9EAD158}"/>
              </a:ext>
            </a:extLst>
          </p:cNvPr>
          <p:cNvPicPr>
            <a:picLocks noChangeAspect="1"/>
          </p:cNvPicPr>
          <p:nvPr/>
        </p:nvPicPr>
        <p:blipFill>
          <a:blip r:embed="rId5"/>
          <a:stretch>
            <a:fillRect/>
          </a:stretch>
        </p:blipFill>
        <p:spPr>
          <a:xfrm>
            <a:off x="1242526" y="2406591"/>
            <a:ext cx="2428785" cy="431748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画面下部の四角に上向きの矢印がついたマークをダブルタップします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25254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「ブックマークを追加」をダブルタップします（赤枠内）</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浸水ナビをブックマークしましょう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浸水ナビをブックマークしましょう</a:t>
            </a:r>
          </a:p>
        </p:txBody>
      </p:sp>
      <p:sp>
        <p:nvSpPr>
          <p:cNvPr id="28" name="四角形: 角を丸くする 27">
            <a:extLst>
              <a:ext uri="{FF2B5EF4-FFF2-40B4-BE49-F238E27FC236}">
                <a16:creationId xmlns:a16="http://schemas.microsoft.com/office/drawing/2014/main" id="{7A53B3A2-BC0C-E072-4845-A229556AF6A5}"/>
              </a:ext>
            </a:extLst>
          </p:cNvPr>
          <p:cNvSpPr/>
          <p:nvPr/>
        </p:nvSpPr>
        <p:spPr>
          <a:xfrm>
            <a:off x="2235006" y="6398105"/>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02244983-6B65-5403-3B33-90BBE746D28F}"/>
              </a:ext>
            </a:extLst>
          </p:cNvPr>
          <p:cNvSpPr/>
          <p:nvPr/>
        </p:nvSpPr>
        <p:spPr>
          <a:xfrm>
            <a:off x="5515667" y="4911471"/>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4394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9CDDF3A9-0F7B-0461-8853-4CD8B8EB693F}"/>
              </a:ext>
            </a:extLst>
          </p:cNvPr>
          <p:cNvPicPr>
            <a:picLocks noChangeAspect="1"/>
          </p:cNvPicPr>
          <p:nvPr/>
        </p:nvPicPr>
        <p:blipFill>
          <a:blip r:embed="rId4"/>
          <a:stretch>
            <a:fillRect/>
          </a:stretch>
        </p:blipFill>
        <p:spPr>
          <a:xfrm>
            <a:off x="3357607" y="2405954"/>
            <a:ext cx="2428786" cy="431748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「保存」をダブルタップします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浸水ナビをブックマークしましょう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浸水ナビをブックマークしましょう</a:t>
            </a:r>
          </a:p>
        </p:txBody>
      </p:sp>
      <p:sp>
        <p:nvSpPr>
          <p:cNvPr id="22" name="四角形: 角を丸くする 21">
            <a:extLst>
              <a:ext uri="{FF2B5EF4-FFF2-40B4-BE49-F238E27FC236}">
                <a16:creationId xmlns:a16="http://schemas.microsoft.com/office/drawing/2014/main" id="{E1B2C719-88E3-8113-E7B1-97F18F1D6B3A}"/>
              </a:ext>
            </a:extLst>
          </p:cNvPr>
          <p:cNvSpPr/>
          <p:nvPr/>
        </p:nvSpPr>
        <p:spPr>
          <a:xfrm>
            <a:off x="5331889" y="2677460"/>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07405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EEC1B63-1C50-443B-F416-3F657306E3DE}"/>
              </a:ext>
            </a:extLst>
          </p:cNvPr>
          <p:cNvPicPr>
            <a:picLocks noChangeAspect="1"/>
          </p:cNvPicPr>
          <p:nvPr/>
        </p:nvPicPr>
        <p:blipFill>
          <a:blip r:embed="rId4"/>
          <a:stretch>
            <a:fillRect/>
          </a:stretch>
        </p:blipFill>
        <p:spPr>
          <a:xfrm>
            <a:off x="5452634" y="2393163"/>
            <a:ext cx="2450804" cy="4346825"/>
          </a:xfrm>
          <a:prstGeom prst="rect">
            <a:avLst/>
          </a:prstGeom>
        </p:spPr>
      </p:pic>
      <p:pic>
        <p:nvPicPr>
          <p:cNvPr id="4" name="図 3">
            <a:extLst>
              <a:ext uri="{FF2B5EF4-FFF2-40B4-BE49-F238E27FC236}">
                <a16:creationId xmlns:a16="http://schemas.microsoft.com/office/drawing/2014/main" id="{F954BDA6-279E-EA2E-2E7E-58378F8974DB}"/>
              </a:ext>
            </a:extLst>
          </p:cNvPr>
          <p:cNvPicPr>
            <a:picLocks noChangeAspect="1"/>
          </p:cNvPicPr>
          <p:nvPr/>
        </p:nvPicPr>
        <p:blipFill>
          <a:blip r:embed="rId5"/>
          <a:stretch>
            <a:fillRect/>
          </a:stretch>
        </p:blipFill>
        <p:spPr>
          <a:xfrm>
            <a:off x="1224008" y="2403796"/>
            <a:ext cx="2444369"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7111"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画面下部の本のマークをダブルタップします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開きたいページを　　</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浸水ナビをブックマークしましょう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ブックマークしたページを開きましょう</a:t>
            </a:r>
          </a:p>
        </p:txBody>
      </p:sp>
      <p:sp>
        <p:nvSpPr>
          <p:cNvPr id="28" name="四角形: 角を丸くする 27">
            <a:extLst>
              <a:ext uri="{FF2B5EF4-FFF2-40B4-BE49-F238E27FC236}">
                <a16:creationId xmlns:a16="http://schemas.microsoft.com/office/drawing/2014/main" id="{067383A0-CC54-0EE4-8D94-8B7C0106C0D8}"/>
              </a:ext>
            </a:extLst>
          </p:cNvPr>
          <p:cNvSpPr/>
          <p:nvPr/>
        </p:nvSpPr>
        <p:spPr>
          <a:xfrm>
            <a:off x="2738985" y="6412311"/>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5952AF6F-0181-CBAC-2193-49F68F6AC5D3}"/>
              </a:ext>
            </a:extLst>
          </p:cNvPr>
          <p:cNvSpPr/>
          <p:nvPr/>
        </p:nvSpPr>
        <p:spPr>
          <a:xfrm>
            <a:off x="5490470" y="5910692"/>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68272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233D1860-EA4F-3AC4-B0C5-28BEC2FCE468}"/>
              </a:ext>
            </a:extLst>
          </p:cNvPr>
          <p:cNvPicPr>
            <a:picLocks noChangeAspect="1"/>
          </p:cNvPicPr>
          <p:nvPr/>
        </p:nvPicPr>
        <p:blipFill>
          <a:blip r:embed="rId4"/>
          <a:stretch>
            <a:fillRect/>
          </a:stretch>
        </p:blipFill>
        <p:spPr>
          <a:xfrm>
            <a:off x="3357607" y="2411991"/>
            <a:ext cx="2428786" cy="431748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見たい画面が表示されます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浸水ナビをブックマークしましょう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ブックマークしたページを開きましょう</a:t>
            </a:r>
          </a:p>
        </p:txBody>
      </p:sp>
    </p:spTree>
    <p:extLst>
      <p:ext uri="{BB962C8B-B14F-4D97-AF65-F5344CB8AC3E}">
        <p14:creationId xmlns:p14="http://schemas.microsoft.com/office/powerpoint/2010/main" val="2820249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4083D585-8B1C-C020-4E88-D9409018D6AE}"/>
              </a:ext>
            </a:extLst>
          </p:cNvPr>
          <p:cNvPicPr>
            <a:picLocks noChangeAspect="1"/>
          </p:cNvPicPr>
          <p:nvPr/>
        </p:nvPicPr>
        <p:blipFill>
          <a:blip r:embed="rId4"/>
          <a:stretch>
            <a:fillRect/>
          </a:stretch>
        </p:blipFill>
        <p:spPr>
          <a:xfrm>
            <a:off x="5449699" y="2406591"/>
            <a:ext cx="2428786" cy="4321621"/>
          </a:xfrm>
          <a:prstGeom prst="rect">
            <a:avLst/>
          </a:prstGeom>
          <a:ln>
            <a:solidFill>
              <a:schemeClr val="tx1"/>
            </a:solidFill>
          </a:ln>
        </p:spPr>
      </p:pic>
      <p:pic>
        <p:nvPicPr>
          <p:cNvPr id="27" name="図 26">
            <a:extLst>
              <a:ext uri="{FF2B5EF4-FFF2-40B4-BE49-F238E27FC236}">
                <a16:creationId xmlns:a16="http://schemas.microsoft.com/office/drawing/2014/main" id="{FD40E553-CA58-8033-8705-5BD2E5D809F7}"/>
              </a:ext>
            </a:extLst>
          </p:cNvPr>
          <p:cNvPicPr>
            <a:picLocks noChangeAspect="1"/>
          </p:cNvPicPr>
          <p:nvPr/>
        </p:nvPicPr>
        <p:blipFill>
          <a:blip r:embed="rId5"/>
          <a:stretch>
            <a:fillRect/>
          </a:stretch>
        </p:blipFill>
        <p:spPr>
          <a:xfrm>
            <a:off x="1241508" y="2406591"/>
            <a:ext cx="2428786" cy="431748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34426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「ホーム画面に追加」をダブルタップします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浸水ナビをホーム画面に追加しましょう</a:t>
            </a:r>
          </a:p>
        </p:txBody>
      </p:sp>
      <p:sp>
        <p:nvSpPr>
          <p:cNvPr id="28" name="四角形: 角を丸くする 27">
            <a:extLst>
              <a:ext uri="{FF2B5EF4-FFF2-40B4-BE49-F238E27FC236}">
                <a16:creationId xmlns:a16="http://schemas.microsoft.com/office/drawing/2014/main" id="{927E54F2-4297-C833-9A61-9389B0DAC9D2}"/>
              </a:ext>
            </a:extLst>
          </p:cNvPr>
          <p:cNvSpPr/>
          <p:nvPr/>
        </p:nvSpPr>
        <p:spPr>
          <a:xfrm>
            <a:off x="2233989" y="6407653"/>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2" name="四角形: 角を丸くする 31">
            <a:extLst>
              <a:ext uri="{FF2B5EF4-FFF2-40B4-BE49-F238E27FC236}">
                <a16:creationId xmlns:a16="http://schemas.microsoft.com/office/drawing/2014/main" id="{39A87CD9-52AD-B477-F693-FF516EE899BA}"/>
              </a:ext>
            </a:extLst>
          </p:cNvPr>
          <p:cNvSpPr/>
          <p:nvPr/>
        </p:nvSpPr>
        <p:spPr>
          <a:xfrm>
            <a:off x="5508801" y="5256072"/>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BF624143-4F17-8173-023A-0A68C433FBCB}"/>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画面下部の四角に上向きの矢印がついたマークをダブルタップします</a:t>
            </a:r>
          </a:p>
        </p:txBody>
      </p:sp>
    </p:spTree>
    <p:extLst>
      <p:ext uri="{BB962C8B-B14F-4D97-AF65-F5344CB8AC3E}">
        <p14:creationId xmlns:p14="http://schemas.microsoft.com/office/powerpoint/2010/main" val="2221763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2979A5A8-BE70-CDBD-826D-9D77A6715108}"/>
              </a:ext>
            </a:extLst>
          </p:cNvPr>
          <p:cNvPicPr>
            <a:picLocks noChangeAspect="1"/>
          </p:cNvPicPr>
          <p:nvPr/>
        </p:nvPicPr>
        <p:blipFill>
          <a:blip r:embed="rId4"/>
          <a:stretch>
            <a:fillRect/>
          </a:stretch>
        </p:blipFill>
        <p:spPr>
          <a:xfrm>
            <a:off x="5445119" y="2406591"/>
            <a:ext cx="2428785" cy="4317481"/>
          </a:xfrm>
          <a:prstGeom prst="rect">
            <a:avLst/>
          </a:prstGeom>
          <a:ln>
            <a:solidFill>
              <a:schemeClr val="tx1"/>
            </a:solidFill>
          </a:ln>
        </p:spPr>
      </p:pic>
      <p:pic>
        <p:nvPicPr>
          <p:cNvPr id="24" name="図 23">
            <a:extLst>
              <a:ext uri="{FF2B5EF4-FFF2-40B4-BE49-F238E27FC236}">
                <a16:creationId xmlns:a16="http://schemas.microsoft.com/office/drawing/2014/main" id="{B4AD3C62-64F2-E996-23AB-F981B5F19D37}"/>
              </a:ext>
            </a:extLst>
          </p:cNvPr>
          <p:cNvPicPr>
            <a:picLocks noChangeAspect="1"/>
          </p:cNvPicPr>
          <p:nvPr/>
        </p:nvPicPr>
        <p:blipFill>
          <a:blip r:embed="rId5"/>
          <a:stretch>
            <a:fillRect/>
          </a:stretch>
        </p:blipFill>
        <p:spPr>
          <a:xfrm>
            <a:off x="1241508" y="2406592"/>
            <a:ext cx="2428786" cy="431748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「追加」をダブルタップします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925684"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ホーム画面に追加</a:t>
            </a:r>
            <a:r>
              <a:rPr lang="ja-JP" altLang="en-US" dirty="0">
                <a:solidFill>
                  <a:prstClr val="black"/>
                </a:solidFill>
                <a:latin typeface="BIZ UDPゴシック" panose="020B0400000000000000" pitchFamily="50" charset="-128"/>
                <a:ea typeface="BIZ UDPゴシック" panose="020B0400000000000000" pitchFamily="50" charset="-128"/>
              </a:rPr>
              <a:t>されます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浸水ナビをホーム画面に追加しましょう</a:t>
            </a:r>
          </a:p>
        </p:txBody>
      </p:sp>
      <p:sp>
        <p:nvSpPr>
          <p:cNvPr id="25" name="四角形: 角を丸くする 24">
            <a:extLst>
              <a:ext uri="{FF2B5EF4-FFF2-40B4-BE49-F238E27FC236}">
                <a16:creationId xmlns:a16="http://schemas.microsoft.com/office/drawing/2014/main" id="{E923F977-1461-4573-92E6-1519837200BB}"/>
              </a:ext>
            </a:extLst>
          </p:cNvPr>
          <p:cNvSpPr/>
          <p:nvPr/>
        </p:nvSpPr>
        <p:spPr>
          <a:xfrm>
            <a:off x="3231049" y="2683781"/>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88971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85983"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浸水シミュレーションを活用しましょう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3</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48952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浸水シミュレーションの条件</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23EEC0DD-1FB9-C9A4-5840-0D33E8AE8D28}"/>
              </a:ext>
            </a:extLst>
          </p:cNvPr>
          <p:cNvSpPr txBox="1"/>
          <p:nvPr/>
        </p:nvSpPr>
        <p:spPr>
          <a:xfrm>
            <a:off x="344819" y="1158154"/>
            <a:ext cx="8454361" cy="1937197"/>
          </a:xfrm>
          <a:prstGeom prst="rect">
            <a:avLst/>
          </a:prstGeom>
          <a:noFill/>
        </p:spPr>
        <p:txBody>
          <a:bodyPr wrap="square">
            <a:spAutoFit/>
          </a:bodyPr>
          <a:lstStyle/>
          <a:p>
            <a:pPr defTabSz="835650">
              <a:lnSpc>
                <a:spcPct val="130000"/>
              </a:lnSpc>
              <a:defRPr/>
            </a:pPr>
            <a:r>
              <a:rPr lang="ja-JP" altLang="en-US" sz="2400" dirty="0">
                <a:latin typeface="BIZ UDPゴシック" panose="020B0400000000000000" pitchFamily="50" charset="-128"/>
                <a:ea typeface="BIZ UDPゴシック" panose="020B0400000000000000" pitchFamily="50" charset="-128"/>
              </a:rPr>
              <a:t>「浸水ナビ」で表示する浸水シミュレーションの結果は、</a:t>
            </a:r>
            <a:endParaRPr lang="en-US" altLang="ja-JP" sz="2400"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400" dirty="0">
                <a:latin typeface="BIZ UDPゴシック" panose="020B0400000000000000" pitchFamily="50" charset="-128"/>
                <a:ea typeface="BIZ UDPゴシック" panose="020B0400000000000000" pitchFamily="50" charset="-128"/>
              </a:rPr>
              <a:t>想定し得る最大規模の降雨などにより、仮に</a:t>
            </a:r>
            <a:r>
              <a:rPr lang="ja-JP" altLang="en-US" sz="2400" dirty="0">
                <a:solidFill>
                  <a:srgbClr val="4472C4"/>
                </a:solidFill>
                <a:latin typeface="BIZ UDPゴシック" panose="020B0400000000000000" pitchFamily="50" charset="-128"/>
                <a:ea typeface="BIZ UDPゴシック" panose="020B0400000000000000" pitchFamily="50" charset="-128"/>
              </a:rPr>
              <a:t>堤防が決壊した</a:t>
            </a:r>
            <a:endParaRPr lang="en-US" altLang="ja-JP" sz="2400" dirty="0">
              <a:solidFill>
                <a:srgbClr val="4472C4"/>
              </a:solidFill>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400" dirty="0">
                <a:solidFill>
                  <a:srgbClr val="4472C4"/>
                </a:solidFill>
                <a:latin typeface="BIZ UDPゴシック" panose="020B0400000000000000" pitchFamily="50" charset="-128"/>
                <a:ea typeface="BIZ UDPゴシック" panose="020B0400000000000000" pitchFamily="50" charset="-128"/>
              </a:rPr>
              <a:t>場合や川の水が堤防などを乗り越えてあふれ出した場合</a:t>
            </a:r>
            <a:r>
              <a:rPr lang="ja-JP" altLang="en-US" sz="2400" dirty="0">
                <a:latin typeface="BIZ UDPゴシック" panose="020B0400000000000000" pitchFamily="50" charset="-128"/>
                <a:ea typeface="BIZ UDPゴシック" panose="020B0400000000000000" pitchFamily="50" charset="-128"/>
              </a:rPr>
              <a:t>の</a:t>
            </a:r>
            <a:endParaRPr lang="en-US" altLang="ja-JP" sz="2400"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400" dirty="0">
                <a:latin typeface="BIZ UDPゴシック" panose="020B0400000000000000" pitchFamily="50" charset="-128"/>
                <a:ea typeface="BIZ UDPゴシック" panose="020B0400000000000000" pitchFamily="50" charset="-128"/>
              </a:rPr>
              <a:t>浸水域の広がりや浸水深の変化を示すものです。</a:t>
            </a:r>
          </a:p>
        </p:txBody>
      </p:sp>
      <p:sp>
        <p:nvSpPr>
          <p:cNvPr id="10" name="テキスト ボックス 9">
            <a:extLst>
              <a:ext uri="{FF2B5EF4-FFF2-40B4-BE49-F238E27FC236}">
                <a16:creationId xmlns:a16="http://schemas.microsoft.com/office/drawing/2014/main" id="{E3E69380-0954-9905-E1C3-FF1C4D3FC94D}"/>
              </a:ext>
            </a:extLst>
          </p:cNvPr>
          <p:cNvSpPr txBox="1"/>
          <p:nvPr/>
        </p:nvSpPr>
        <p:spPr>
          <a:xfrm>
            <a:off x="659875" y="3727139"/>
            <a:ext cx="7937369" cy="2196114"/>
          </a:xfrm>
          <a:prstGeom prst="rect">
            <a:avLst/>
          </a:prstGeom>
          <a:noFill/>
          <a:ln w="19050">
            <a:solidFill>
              <a:srgbClr val="4472C4"/>
            </a:solidFill>
          </a:ln>
        </p:spPr>
        <p:txBody>
          <a:bodyPr wrap="square">
            <a:spAutoFit/>
          </a:bodyPr>
          <a:lstStyle/>
          <a:p>
            <a:pPr marL="285750" indent="-285750" defTabSz="835650">
              <a:lnSpc>
                <a:spcPct val="130000"/>
              </a:lnSpc>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浸水ナビでは、浸水シミュレーションデータが掲載されている河川のみ検索可能です</a:t>
            </a:r>
            <a:endParaRPr lang="en-US" altLang="ja-JP" dirty="0">
              <a:latin typeface="BIZ UDPゴシック" panose="020B0400000000000000" pitchFamily="50" charset="-128"/>
              <a:ea typeface="BIZ UDPゴシック" panose="020B0400000000000000" pitchFamily="50" charset="-128"/>
            </a:endParaRPr>
          </a:p>
          <a:p>
            <a:pPr marL="285750" indent="-285750" defTabSz="835650">
              <a:lnSpc>
                <a:spcPct val="130000"/>
              </a:lnSpc>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浸水ナビは浸水シミュレーションのデータを編集等せずに掲載しているため、国や都道府県が公表している図面と差異が生じている場合があります</a:t>
            </a:r>
            <a:endParaRPr lang="en-US" altLang="ja-JP" dirty="0">
              <a:latin typeface="BIZ UDPゴシック" panose="020B0400000000000000" pitchFamily="50" charset="-128"/>
              <a:ea typeface="BIZ UDPゴシック" panose="020B0400000000000000" pitchFamily="50" charset="-128"/>
            </a:endParaRPr>
          </a:p>
          <a:p>
            <a:pPr marL="285750" indent="-285750" defTabSz="835650">
              <a:lnSpc>
                <a:spcPct val="130000"/>
              </a:lnSpc>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想定される降雨を超えた大雨となった場合などには、氾濫の広がり方等がシミュレーションで表示されるものとは異なる場合があります</a:t>
            </a:r>
          </a:p>
        </p:txBody>
      </p:sp>
      <p:sp>
        <p:nvSpPr>
          <p:cNvPr id="11" name="テキスト ボックス 10">
            <a:extLst>
              <a:ext uri="{FF2B5EF4-FFF2-40B4-BE49-F238E27FC236}">
                <a16:creationId xmlns:a16="http://schemas.microsoft.com/office/drawing/2014/main" id="{EEC735F1-0309-8AF9-D8D1-FC10CB7C7805}"/>
              </a:ext>
            </a:extLst>
          </p:cNvPr>
          <p:cNvSpPr txBox="1"/>
          <p:nvPr/>
        </p:nvSpPr>
        <p:spPr>
          <a:xfrm>
            <a:off x="657858" y="3348000"/>
            <a:ext cx="877163" cy="370800"/>
          </a:xfrm>
          <a:prstGeom prst="rect">
            <a:avLst/>
          </a:prstGeom>
          <a:solidFill>
            <a:srgbClr val="4472C4"/>
          </a:solidFill>
          <a:ln>
            <a:noFill/>
          </a:ln>
        </p:spPr>
        <p:style>
          <a:lnRef idx="3">
            <a:schemeClr val="lt1"/>
          </a:lnRef>
          <a:fillRef idx="1">
            <a:schemeClr val="accent6"/>
          </a:fillRef>
          <a:effectRef idx="1">
            <a:schemeClr val="accent6"/>
          </a:effectRef>
          <a:fontRef idx="minor">
            <a:schemeClr val="lt1"/>
          </a:fontRef>
        </p:style>
        <p:txBody>
          <a:bodyPr wrap="none" bIns="108000" rtlCol="0" anchor="ctr" anchorCtr="0">
            <a:spAutoFit/>
          </a:bodyPr>
          <a:lstStyle/>
          <a:p>
            <a:pPr algn="ctr"/>
            <a:r>
              <a:rPr kumimoji="1" lang="ja-JP" altLang="en-US" dirty="0">
                <a:latin typeface="BIZ UDPゴシック" panose="020B0400000000000000" pitchFamily="50" charset="-128"/>
                <a:ea typeface="BIZ UDPゴシック" panose="020B0400000000000000" pitchFamily="50" charset="-128"/>
              </a:rPr>
              <a:t>注意点</a:t>
            </a:r>
          </a:p>
        </p:txBody>
      </p:sp>
    </p:spTree>
    <p:extLst>
      <p:ext uri="{BB962C8B-B14F-4D97-AF65-F5344CB8AC3E}">
        <p14:creationId xmlns:p14="http://schemas.microsoft.com/office/powerpoint/2010/main" val="273118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EE67595A-BA13-641F-F243-C35B0B7E1CEC}"/>
              </a:ext>
            </a:extLst>
          </p:cNvPr>
          <p:cNvPicPr>
            <a:picLocks noChangeAspect="1"/>
          </p:cNvPicPr>
          <p:nvPr/>
        </p:nvPicPr>
        <p:blipFill>
          <a:blip r:embed="rId4"/>
          <a:stretch>
            <a:fillRect/>
          </a:stretch>
        </p:blipFill>
        <p:spPr>
          <a:xfrm>
            <a:off x="5449700" y="2406592"/>
            <a:ext cx="2396855" cy="4260721"/>
          </a:xfrm>
          <a:prstGeom prst="rect">
            <a:avLst/>
          </a:prstGeom>
          <a:ln>
            <a:solidFill>
              <a:schemeClr val="tx1"/>
            </a:solidFill>
          </a:ln>
        </p:spPr>
      </p:pic>
      <p:pic>
        <p:nvPicPr>
          <p:cNvPr id="27" name="図 26">
            <a:extLst>
              <a:ext uri="{FF2B5EF4-FFF2-40B4-BE49-F238E27FC236}">
                <a16:creationId xmlns:a16="http://schemas.microsoft.com/office/drawing/2014/main" id="{625DBEED-52AD-5700-1195-7AAAACAA20F6}"/>
              </a:ext>
            </a:extLst>
          </p:cNvPr>
          <p:cNvPicPr>
            <a:picLocks noChangeAspect="1"/>
          </p:cNvPicPr>
          <p:nvPr/>
        </p:nvPicPr>
        <p:blipFill>
          <a:blip r:embed="rId5"/>
          <a:stretch>
            <a:fillRect/>
          </a:stretch>
        </p:blipFill>
        <p:spPr>
          <a:xfrm>
            <a:off x="1243952" y="2406592"/>
            <a:ext cx="2426972" cy="431425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「浸水シミュレーションを確認する」をダブルタップします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057899"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画面左上の横三本線の</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マークをダブルタップします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想定破堤点　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浸水ナビを使って身近な場所の想定破堤点を確認してみましょう</a:t>
            </a:r>
          </a:p>
        </p:txBody>
      </p:sp>
      <p:sp>
        <p:nvSpPr>
          <p:cNvPr id="23" name="テキスト ボックス 22">
            <a:extLst>
              <a:ext uri="{FF2B5EF4-FFF2-40B4-BE49-F238E27FC236}">
                <a16:creationId xmlns:a16="http://schemas.microsoft.com/office/drawing/2014/main" id="{71752811-0823-A0ED-532B-900B89D24002}"/>
              </a:ext>
            </a:extLst>
          </p:cNvPr>
          <p:cNvSpPr txBox="1"/>
          <p:nvPr/>
        </p:nvSpPr>
        <p:spPr>
          <a:xfrm>
            <a:off x="6070126" y="62350"/>
            <a:ext cx="2974999" cy="755720"/>
          </a:xfrm>
          <a:prstGeom prst="rect">
            <a:avLst/>
          </a:prstGeom>
          <a:noFill/>
        </p:spPr>
        <p:txBody>
          <a:bodyPr wrap="square" lIns="91440" tIns="45720" rIns="91440" bIns="45720" rtlCol="0" anchor="t">
            <a:spAutoFit/>
          </a:bodyPr>
          <a:lstStyle/>
          <a:p>
            <a:pPr>
              <a:lnSpc>
                <a:spcPct val="130000"/>
              </a:lnSpc>
            </a:pPr>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破堤･･･堤防が壊れ、増水した川の水が流れ出すこと</a:t>
            </a:r>
            <a:endParaRPr lang="en-US" altLang="ja-JP" dirty="0">
              <a:solidFill>
                <a:srgbClr val="4472C4"/>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FD4D7659-93FB-B255-77CB-ED6A08DFA9F1}"/>
              </a:ext>
            </a:extLst>
          </p:cNvPr>
          <p:cNvSpPr txBox="1"/>
          <p:nvPr/>
        </p:nvSpPr>
        <p:spPr>
          <a:xfrm>
            <a:off x="3187472" y="244713"/>
            <a:ext cx="389850" cy="338554"/>
          </a:xfrm>
          <a:prstGeom prst="rect">
            <a:avLst/>
          </a:prstGeom>
          <a:noFill/>
        </p:spPr>
        <p:txBody>
          <a:bodyPr wrap="none" lIns="91440" tIns="45720" rIns="91440" bIns="45720" rtlCol="0" anchor="t">
            <a:spAutoFit/>
          </a:bodyPr>
          <a:lstStyle/>
          <a:p>
            <a:r>
              <a:rPr lang="en-US" altLang="ja-JP" sz="1600" dirty="0">
                <a:solidFill>
                  <a:srgbClr val="4472C4"/>
                </a:solidFill>
                <a:latin typeface="BIZ UDPゴシック" panose="020B0400000000000000" pitchFamily="50" charset="-128"/>
                <a:ea typeface="BIZ UDPゴシック" panose="020B0400000000000000" pitchFamily="50" charset="-128"/>
              </a:rPr>
              <a:t>※</a:t>
            </a:r>
          </a:p>
        </p:txBody>
      </p:sp>
      <p:sp>
        <p:nvSpPr>
          <p:cNvPr id="28" name="四角形: 角を丸くする 27">
            <a:extLst>
              <a:ext uri="{FF2B5EF4-FFF2-40B4-BE49-F238E27FC236}">
                <a16:creationId xmlns:a16="http://schemas.microsoft.com/office/drawing/2014/main" id="{40D9D960-8A2A-33C4-DBE3-BC4E36DE5F76}"/>
              </a:ext>
            </a:extLst>
          </p:cNvPr>
          <p:cNvSpPr/>
          <p:nvPr/>
        </p:nvSpPr>
        <p:spPr>
          <a:xfrm>
            <a:off x="1320922" y="4328848"/>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A5DE9003-3E5A-F97D-C595-BAB7E2E8E9EB}"/>
              </a:ext>
            </a:extLst>
          </p:cNvPr>
          <p:cNvSpPr/>
          <p:nvPr/>
        </p:nvSpPr>
        <p:spPr>
          <a:xfrm>
            <a:off x="5393160" y="2541325"/>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83485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EB4B1DC5-3516-BF0E-7783-42576EBE2A18}"/>
              </a:ext>
            </a:extLst>
          </p:cNvPr>
          <p:cNvPicPr>
            <a:picLocks noChangeAspect="1"/>
          </p:cNvPicPr>
          <p:nvPr/>
        </p:nvPicPr>
        <p:blipFill>
          <a:blip r:embed="rId4"/>
          <a:stretch>
            <a:fillRect/>
          </a:stretch>
        </p:blipFill>
        <p:spPr>
          <a:xfrm>
            <a:off x="5454704" y="2409207"/>
            <a:ext cx="2396781" cy="4260591"/>
          </a:xfrm>
          <a:prstGeom prst="rect">
            <a:avLst/>
          </a:prstGeom>
          <a:ln>
            <a:solidFill>
              <a:schemeClr val="tx1"/>
            </a:solidFill>
          </a:ln>
        </p:spPr>
      </p:pic>
      <p:pic>
        <p:nvPicPr>
          <p:cNvPr id="24" name="図 23">
            <a:extLst>
              <a:ext uri="{FF2B5EF4-FFF2-40B4-BE49-F238E27FC236}">
                <a16:creationId xmlns:a16="http://schemas.microsoft.com/office/drawing/2014/main" id="{3629D33E-CB44-45C8-1171-A44DA3B4F0F6}"/>
              </a:ext>
            </a:extLst>
          </p:cNvPr>
          <p:cNvPicPr>
            <a:picLocks noChangeAspect="1"/>
          </p:cNvPicPr>
          <p:nvPr/>
        </p:nvPicPr>
        <p:blipFill>
          <a:blip r:embed="rId5"/>
          <a:stretch>
            <a:fillRect/>
          </a:stretch>
        </p:blipFill>
        <p:spPr>
          <a:xfrm>
            <a:off x="1242525" y="2409207"/>
            <a:ext cx="2428785" cy="431748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検索窓をダブルタップします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25254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「多摩川」と入力し虫眼鏡のマークをダブルタップします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想定破堤点を調べよう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浸水ナビを使って身近な場所の想定破堤点を確認してみましょう</a:t>
            </a:r>
          </a:p>
        </p:txBody>
      </p:sp>
      <p:sp>
        <p:nvSpPr>
          <p:cNvPr id="25" name="四角形: 角を丸くする 24">
            <a:extLst>
              <a:ext uri="{FF2B5EF4-FFF2-40B4-BE49-F238E27FC236}">
                <a16:creationId xmlns:a16="http://schemas.microsoft.com/office/drawing/2014/main" id="{4E527B6B-9410-D4E7-D0AB-56032CAD3D06}"/>
              </a:ext>
            </a:extLst>
          </p:cNvPr>
          <p:cNvSpPr/>
          <p:nvPr/>
        </p:nvSpPr>
        <p:spPr>
          <a:xfrm>
            <a:off x="1319821" y="3481689"/>
            <a:ext cx="1956780" cy="21401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09392CE5-1152-DD0B-EC82-5924B995310B}"/>
              </a:ext>
            </a:extLst>
          </p:cNvPr>
          <p:cNvSpPr txBox="1"/>
          <p:nvPr/>
        </p:nvSpPr>
        <p:spPr>
          <a:xfrm>
            <a:off x="3684769" y="4336796"/>
            <a:ext cx="2033147" cy="2282484"/>
          </a:xfrm>
          <a:prstGeom prst="rect">
            <a:avLst/>
          </a:prstGeom>
          <a:noFill/>
        </p:spPr>
        <p:txBody>
          <a:bodyPr wrap="square" rtlCol="0" anchor="t" anchorCtr="0">
            <a:spAutoFit/>
          </a:bodyPr>
          <a:lstStyle/>
          <a:p>
            <a:pPr>
              <a:lnSpc>
                <a:spcPct val="130000"/>
              </a:lnSpc>
            </a:pPr>
            <a:r>
              <a:rPr lang="en-US" altLang="ja-JP" sz="1600" dirty="0">
                <a:solidFill>
                  <a:srgbClr val="4472C4"/>
                </a:solidFill>
                <a:latin typeface="BIZ UDPゴシック" panose="020B0400000000000000" pitchFamily="50" charset="-128"/>
                <a:ea typeface="BIZ UDPゴシック" panose="020B0400000000000000" pitchFamily="50" charset="-128"/>
              </a:rPr>
              <a:t>※</a:t>
            </a:r>
            <a:r>
              <a:rPr lang="ja-JP" altLang="en-US" sz="1600" dirty="0">
                <a:solidFill>
                  <a:srgbClr val="4472C4"/>
                </a:solidFill>
                <a:latin typeface="BIZ UDPゴシック" panose="020B0400000000000000" pitchFamily="50" charset="-128"/>
                <a:ea typeface="BIZ UDPゴシック" panose="020B0400000000000000" pitchFamily="50" charset="-128"/>
              </a:rPr>
              <a:t>この検索では、</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・駅等の地名</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・市区町村名</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・河川名</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・緯度経度</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など様々な条件で</a:t>
            </a: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rPr>
              <a:t>検索ができます</a:t>
            </a:r>
          </a:p>
        </p:txBody>
      </p:sp>
      <p:sp>
        <p:nvSpPr>
          <p:cNvPr id="30" name="四角形: 角を丸くする 29">
            <a:extLst>
              <a:ext uri="{FF2B5EF4-FFF2-40B4-BE49-F238E27FC236}">
                <a16:creationId xmlns:a16="http://schemas.microsoft.com/office/drawing/2014/main" id="{D365AB34-8BB1-5410-ABB3-E4A1E229F853}"/>
              </a:ext>
            </a:extLst>
          </p:cNvPr>
          <p:cNvSpPr/>
          <p:nvPr/>
        </p:nvSpPr>
        <p:spPr>
          <a:xfrm>
            <a:off x="5487043" y="3368869"/>
            <a:ext cx="2017766" cy="36104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55620185-4F80-66C7-C393-5B0BEE5F75B9}"/>
              </a:ext>
            </a:extLst>
          </p:cNvPr>
          <p:cNvSpPr/>
          <p:nvPr/>
        </p:nvSpPr>
        <p:spPr>
          <a:xfrm>
            <a:off x="7516239" y="3368007"/>
            <a:ext cx="233301" cy="36276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22606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chemeClr val="accent1"/>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E71F3FF3-9B53-647B-1EFD-9CC13128F77F}"/>
              </a:ext>
            </a:extLst>
          </p:cNvPr>
          <p:cNvSpPr/>
          <p:nvPr/>
        </p:nvSpPr>
        <p:spPr>
          <a:xfrm>
            <a:off x="2547255" y="713632"/>
            <a:ext cx="6461989"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浸水ナビとは</a:t>
            </a:r>
            <a:r>
              <a:rPr lang="en-US" altLang="ja-JP" dirty="0">
                <a:ln w="0"/>
                <a:solidFill>
                  <a:prstClr val="black"/>
                </a:solidFill>
                <a:latin typeface="BIZ UDPゴシック" panose="020B0400000000000000" pitchFamily="50" charset="-128"/>
                <a:ea typeface="BIZ UDPゴシック" panose="020B0400000000000000" pitchFamily="50" charset="-128"/>
              </a:rPr>
              <a:t>……………………………………………………P2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浸水ナビでできること</a:t>
            </a:r>
            <a:r>
              <a:rPr lang="en-US" altLang="ja-JP" dirty="0">
                <a:ln w="0"/>
                <a:solidFill>
                  <a:prstClr val="black"/>
                </a:solidFill>
                <a:latin typeface="BIZ UDPゴシック" panose="020B0400000000000000" pitchFamily="50" charset="-128"/>
                <a:ea typeface="BIZ UDPゴシック" panose="020B0400000000000000" pitchFamily="50" charset="-128"/>
              </a:rPr>
              <a:t>…………………………………………P3</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71664" y="713632"/>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1-</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251977"/>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１．浸水ナビを知りましょう</a:t>
            </a:r>
          </a:p>
        </p:txBody>
      </p:sp>
      <p:sp>
        <p:nvSpPr>
          <p:cNvPr id="8" name="正方形/長方形 7">
            <a:extLst>
              <a:ext uri="{FF2B5EF4-FFF2-40B4-BE49-F238E27FC236}">
                <a16:creationId xmlns:a16="http://schemas.microsoft.com/office/drawing/2014/main" id="{AE84AAFE-B98B-E1F7-1F0D-5A1A3FBA4969}"/>
              </a:ext>
            </a:extLst>
          </p:cNvPr>
          <p:cNvSpPr/>
          <p:nvPr/>
        </p:nvSpPr>
        <p:spPr>
          <a:xfrm>
            <a:off x="2547256" y="2172086"/>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浸水ナビを検索しましょう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……………………………………P5</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浸水ナビをブックマークしましょう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８</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浸水ナビをホーム画面に追加しましょう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……………………P1</a:t>
            </a:r>
            <a:r>
              <a:rPr lang="ja-JP" altLang="en-US" dirty="0">
                <a:ln w="0"/>
                <a:solidFill>
                  <a:prstClr val="black"/>
                </a:solidFill>
                <a:latin typeface="BIZ UDPゴシック" panose="020B0400000000000000" pitchFamily="50" charset="-128"/>
                <a:ea typeface="BIZ UDPゴシック" panose="020B0400000000000000" pitchFamily="50" charset="-128"/>
              </a:rPr>
              <a:t>２</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A80D8DC4-D47C-996A-647C-B7753276A43D}"/>
              </a:ext>
            </a:extLst>
          </p:cNvPr>
          <p:cNvSpPr/>
          <p:nvPr/>
        </p:nvSpPr>
        <p:spPr>
          <a:xfrm>
            <a:off x="1871664" y="2172086"/>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2-</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p:txBody>
      </p:sp>
      <p:sp>
        <p:nvSpPr>
          <p:cNvPr id="10" name="テキスト ボックス 9">
            <a:extLst>
              <a:ext uri="{FF2B5EF4-FFF2-40B4-BE49-F238E27FC236}">
                <a16:creationId xmlns:a16="http://schemas.microsoft.com/office/drawing/2014/main" id="{B1B4D304-6A2B-8545-3E1C-AC6033AFB0BE}"/>
              </a:ext>
            </a:extLst>
          </p:cNvPr>
          <p:cNvSpPr txBox="1"/>
          <p:nvPr/>
        </p:nvSpPr>
        <p:spPr>
          <a:xfrm>
            <a:off x="1818414" y="171043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２．浸水ナビの準備をしましょう</a:t>
            </a:r>
          </a:p>
        </p:txBody>
      </p:sp>
      <p:sp>
        <p:nvSpPr>
          <p:cNvPr id="12" name="正方形/長方形 11">
            <a:extLst>
              <a:ext uri="{FF2B5EF4-FFF2-40B4-BE49-F238E27FC236}">
                <a16:creationId xmlns:a16="http://schemas.microsoft.com/office/drawing/2014/main" id="{D858A9A1-0EE0-922A-1E80-DE78544AC0DA}"/>
              </a:ext>
            </a:extLst>
          </p:cNvPr>
          <p:cNvSpPr/>
          <p:nvPr/>
        </p:nvSpPr>
        <p:spPr>
          <a:xfrm>
            <a:off x="2547256" y="4136978"/>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浸水シミュレーションの条件</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１５</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想定破堤点を調べよう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１６</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浸水想定を調べよう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１９</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河川の水位情報を調べよう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２３</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よくあるご質問</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２４</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問い合わせ先</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２５</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8EC94AF1-B55B-B3B3-ED2C-5581D32EC26A}"/>
              </a:ext>
            </a:extLst>
          </p:cNvPr>
          <p:cNvSpPr/>
          <p:nvPr/>
        </p:nvSpPr>
        <p:spPr>
          <a:xfrm>
            <a:off x="1871664" y="4136978"/>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3-A</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3-B</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3-D</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3-E</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3-F</a:t>
            </a:r>
          </a:p>
        </p:txBody>
      </p:sp>
      <p:sp>
        <p:nvSpPr>
          <p:cNvPr id="14" name="テキスト ボックス 13">
            <a:extLst>
              <a:ext uri="{FF2B5EF4-FFF2-40B4-BE49-F238E27FC236}">
                <a16:creationId xmlns:a16="http://schemas.microsoft.com/office/drawing/2014/main" id="{AED606E7-08FF-C69B-66C9-922616787F3A}"/>
              </a:ext>
            </a:extLst>
          </p:cNvPr>
          <p:cNvSpPr txBox="1"/>
          <p:nvPr/>
        </p:nvSpPr>
        <p:spPr>
          <a:xfrm>
            <a:off x="1818414" y="368608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３．浸水シミュレーションを活用しましょう　 </a:t>
            </a:r>
          </a:p>
        </p:txBody>
      </p:sp>
    </p:spTree>
    <p:extLst>
      <p:ext uri="{BB962C8B-B14F-4D97-AF65-F5344CB8AC3E}">
        <p14:creationId xmlns:p14="http://schemas.microsoft.com/office/powerpoint/2010/main" val="2986524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BCAF3165-4CB7-7545-AB4C-FB761657599D}"/>
              </a:ext>
            </a:extLst>
          </p:cNvPr>
          <p:cNvPicPr>
            <a:picLocks noChangeAspect="1"/>
          </p:cNvPicPr>
          <p:nvPr/>
        </p:nvPicPr>
        <p:blipFill>
          <a:blip r:embed="rId4"/>
          <a:stretch>
            <a:fillRect/>
          </a:stretch>
        </p:blipFill>
        <p:spPr>
          <a:xfrm>
            <a:off x="5440261" y="2406591"/>
            <a:ext cx="2396855" cy="4260721"/>
          </a:xfrm>
          <a:prstGeom prst="rect">
            <a:avLst/>
          </a:prstGeom>
          <a:ln>
            <a:solidFill>
              <a:schemeClr val="tx1"/>
            </a:solidFill>
          </a:ln>
        </p:spPr>
      </p:pic>
      <p:pic>
        <p:nvPicPr>
          <p:cNvPr id="24" name="図 23">
            <a:extLst>
              <a:ext uri="{FF2B5EF4-FFF2-40B4-BE49-F238E27FC236}">
                <a16:creationId xmlns:a16="http://schemas.microsoft.com/office/drawing/2014/main" id="{03EBB79D-FDFE-15EB-B0AD-10AF8D98BFAA}"/>
              </a:ext>
            </a:extLst>
          </p:cNvPr>
          <p:cNvPicPr>
            <a:picLocks noChangeAspect="1"/>
          </p:cNvPicPr>
          <p:nvPr/>
        </p:nvPicPr>
        <p:blipFill>
          <a:blip r:embed="rId5"/>
          <a:stretch>
            <a:fillRect/>
          </a:stretch>
        </p:blipFill>
        <p:spPr>
          <a:xfrm>
            <a:off x="1242526" y="2410338"/>
            <a:ext cx="2428784" cy="431748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356360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調べたい場所の「表示」をダブルタップします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想定破堤点が表示されます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想定破堤点を調べよう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浸水ナビを使って身近な場所の想定破堤点を確認してみましょう</a:t>
            </a:r>
          </a:p>
        </p:txBody>
      </p:sp>
      <p:sp>
        <p:nvSpPr>
          <p:cNvPr id="25" name="四角形: 角を丸くする 24">
            <a:extLst>
              <a:ext uri="{FF2B5EF4-FFF2-40B4-BE49-F238E27FC236}">
                <a16:creationId xmlns:a16="http://schemas.microsoft.com/office/drawing/2014/main" id="{20D1A870-C21B-9D86-BFE1-E86D8582F69C}"/>
              </a:ext>
            </a:extLst>
          </p:cNvPr>
          <p:cNvSpPr/>
          <p:nvPr/>
        </p:nvSpPr>
        <p:spPr>
          <a:xfrm>
            <a:off x="3246120" y="3826200"/>
            <a:ext cx="320756" cy="30089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F622B08B-DA41-11A7-F5B5-8E39060E2A4C}"/>
              </a:ext>
            </a:extLst>
          </p:cNvPr>
          <p:cNvSpPr/>
          <p:nvPr/>
        </p:nvSpPr>
        <p:spPr>
          <a:xfrm rot="1634600">
            <a:off x="5513121" y="3764274"/>
            <a:ext cx="2260143" cy="778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077EC250-8544-FC07-980F-867794DBCBF1}"/>
              </a:ext>
            </a:extLst>
          </p:cNvPr>
          <p:cNvSpPr txBox="1"/>
          <p:nvPr/>
        </p:nvSpPr>
        <p:spPr>
          <a:xfrm>
            <a:off x="3653964" y="4491886"/>
            <a:ext cx="1821197" cy="1642309"/>
          </a:xfrm>
          <a:prstGeom prst="rect">
            <a:avLst/>
          </a:prstGeom>
          <a:noFill/>
        </p:spPr>
        <p:txBody>
          <a:bodyPr wrap="square" rtlCol="0" anchor="t" anchorCtr="0">
            <a:spAutoFit/>
          </a:bodyPr>
          <a:lstStyle/>
          <a:p>
            <a:pPr>
              <a:lnSpc>
                <a:spcPct val="130000"/>
              </a:lnSpc>
            </a:pPr>
            <a:r>
              <a:rPr lang="en-US" altLang="ja-JP" sz="1600" dirty="0">
                <a:solidFill>
                  <a:srgbClr val="4472C4"/>
                </a:solidFill>
                <a:latin typeface="BIZ UDPゴシック" panose="020B0400000000000000" pitchFamily="50" charset="-128"/>
                <a:ea typeface="BIZ UDPゴシック" panose="020B0400000000000000" pitchFamily="50" charset="-128"/>
              </a:rPr>
              <a:t>※</a:t>
            </a:r>
            <a:r>
              <a:rPr lang="ja-JP" altLang="en-US" sz="1600" dirty="0">
                <a:solidFill>
                  <a:srgbClr val="4472C4"/>
                </a:solidFill>
                <a:latin typeface="BIZ UDPゴシック" panose="020B0400000000000000" pitchFamily="50" charset="-128"/>
                <a:ea typeface="BIZ UDPゴシック" panose="020B0400000000000000" pitchFamily="50" charset="-128"/>
              </a:rPr>
              <a:t>ここでは河川名で検索しているため、河川の想定破堤点が全て表示されています</a:t>
            </a:r>
          </a:p>
        </p:txBody>
      </p:sp>
      <p:sp>
        <p:nvSpPr>
          <p:cNvPr id="32" name="テキスト ボックス 31">
            <a:extLst>
              <a:ext uri="{FF2B5EF4-FFF2-40B4-BE49-F238E27FC236}">
                <a16:creationId xmlns:a16="http://schemas.microsoft.com/office/drawing/2014/main" id="{34FCFCDC-A405-6A36-016D-DAC6A649F599}"/>
              </a:ext>
            </a:extLst>
          </p:cNvPr>
          <p:cNvSpPr txBox="1"/>
          <p:nvPr/>
        </p:nvSpPr>
        <p:spPr>
          <a:xfrm>
            <a:off x="7826189" y="3235665"/>
            <a:ext cx="1372244" cy="1962397"/>
          </a:xfrm>
          <a:prstGeom prst="rect">
            <a:avLst/>
          </a:prstGeom>
          <a:noFill/>
        </p:spPr>
        <p:txBody>
          <a:bodyPr wrap="square" lIns="36000" rIns="36000" rtlCol="0" anchor="t" anchorCtr="0">
            <a:spAutoFit/>
          </a:bodyPr>
          <a:lstStyle/>
          <a:p>
            <a:pPr>
              <a:lnSpc>
                <a:spcPct val="130000"/>
              </a:lnSpc>
            </a:pPr>
            <a:r>
              <a:rPr lang="en-US" altLang="ja-JP" sz="1600" dirty="0">
                <a:solidFill>
                  <a:srgbClr val="4472C4"/>
                </a:solidFill>
                <a:latin typeface="BIZ UDPゴシック" panose="020B0400000000000000" pitchFamily="50" charset="-128"/>
                <a:ea typeface="BIZ UDPゴシック" panose="020B0400000000000000" pitchFamily="50" charset="-128"/>
              </a:rPr>
              <a:t>※</a:t>
            </a:r>
            <a:r>
              <a:rPr lang="ja-JP" altLang="en-US" sz="1600" dirty="0">
                <a:solidFill>
                  <a:srgbClr val="4472C4"/>
                </a:solidFill>
                <a:latin typeface="BIZ UDPゴシック" panose="020B0400000000000000" pitchFamily="50" charset="-128"/>
                <a:ea typeface="BIZ UDPゴシック" panose="020B0400000000000000" pitchFamily="50" charset="-128"/>
              </a:rPr>
              <a:t>二本の指で開いたり閉じたりすることで地図を拡大・縮小することが可能です</a:t>
            </a:r>
          </a:p>
        </p:txBody>
      </p:sp>
    </p:spTree>
    <p:extLst>
      <p:ext uri="{BB962C8B-B14F-4D97-AF65-F5344CB8AC3E}">
        <p14:creationId xmlns:p14="http://schemas.microsoft.com/office/powerpoint/2010/main" val="871831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819EA37C-8C5B-24A2-F64B-B2D298363D01}"/>
              </a:ext>
            </a:extLst>
          </p:cNvPr>
          <p:cNvPicPr>
            <a:picLocks noChangeAspect="1"/>
          </p:cNvPicPr>
          <p:nvPr/>
        </p:nvPicPr>
        <p:blipFill>
          <a:blip r:embed="rId4"/>
          <a:stretch>
            <a:fillRect/>
          </a:stretch>
        </p:blipFill>
        <p:spPr>
          <a:xfrm>
            <a:off x="5449700" y="2406590"/>
            <a:ext cx="2396855" cy="4260721"/>
          </a:xfrm>
          <a:prstGeom prst="rect">
            <a:avLst/>
          </a:prstGeom>
          <a:ln>
            <a:solidFill>
              <a:schemeClr val="tx1"/>
            </a:solidFill>
          </a:ln>
        </p:spPr>
      </p:pic>
      <p:pic>
        <p:nvPicPr>
          <p:cNvPr id="24" name="図 23">
            <a:extLst>
              <a:ext uri="{FF2B5EF4-FFF2-40B4-BE49-F238E27FC236}">
                <a16:creationId xmlns:a16="http://schemas.microsoft.com/office/drawing/2014/main" id="{21904687-F4D4-EBE5-5ED7-AE39FD24D16F}"/>
              </a:ext>
            </a:extLst>
          </p:cNvPr>
          <p:cNvPicPr>
            <a:picLocks noChangeAspect="1"/>
          </p:cNvPicPr>
          <p:nvPr/>
        </p:nvPicPr>
        <p:blipFill>
          <a:blip r:embed="rId5"/>
          <a:stretch>
            <a:fillRect/>
          </a:stretch>
        </p:blipFill>
        <p:spPr>
          <a:xfrm>
            <a:off x="1248582" y="2406591"/>
            <a:ext cx="2422729" cy="430671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90264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破堤点を表示した状態で左上の横三本線のマークをダブルタップします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画面を下から上にスクロールします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浸水想定を調べよう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調べた想定破堤点が破堤した場合の浸水想定を確認してみましょう</a:t>
            </a:r>
          </a:p>
        </p:txBody>
      </p:sp>
      <p:sp>
        <p:nvSpPr>
          <p:cNvPr id="4" name="四角形: 角を丸くする 3">
            <a:extLst>
              <a:ext uri="{FF2B5EF4-FFF2-40B4-BE49-F238E27FC236}">
                <a16:creationId xmlns:a16="http://schemas.microsoft.com/office/drawing/2014/main" id="{6C1844F4-51F5-6B58-06C5-BD766B4CC145}"/>
              </a:ext>
            </a:extLst>
          </p:cNvPr>
          <p:cNvSpPr/>
          <p:nvPr/>
        </p:nvSpPr>
        <p:spPr>
          <a:xfrm>
            <a:off x="1247114" y="2534454"/>
            <a:ext cx="363841"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矢印: 下 27">
            <a:extLst>
              <a:ext uri="{FF2B5EF4-FFF2-40B4-BE49-F238E27FC236}">
                <a16:creationId xmlns:a16="http://schemas.microsoft.com/office/drawing/2014/main" id="{AF4B0008-EDB2-640B-FEBC-249EB8F09B89}"/>
              </a:ext>
            </a:extLst>
          </p:cNvPr>
          <p:cNvSpPr/>
          <p:nvPr/>
        </p:nvSpPr>
        <p:spPr>
          <a:xfrm rot="10800000">
            <a:off x="6324091" y="3429000"/>
            <a:ext cx="648072" cy="1847086"/>
          </a:xfrm>
          <a:prstGeom prst="downArrow">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092810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ED8493D1-49DF-3C6E-0BAE-05DDC5856003}"/>
              </a:ext>
            </a:extLst>
          </p:cNvPr>
          <p:cNvPicPr>
            <a:picLocks noChangeAspect="1"/>
          </p:cNvPicPr>
          <p:nvPr/>
        </p:nvPicPr>
        <p:blipFill>
          <a:blip r:embed="rId4"/>
          <a:stretch>
            <a:fillRect/>
          </a:stretch>
        </p:blipFill>
        <p:spPr>
          <a:xfrm>
            <a:off x="5449700" y="2406592"/>
            <a:ext cx="2396854" cy="4260720"/>
          </a:xfrm>
          <a:prstGeom prst="rect">
            <a:avLst/>
          </a:prstGeom>
          <a:ln>
            <a:solidFill>
              <a:schemeClr val="tx1"/>
            </a:solidFill>
          </a:ln>
        </p:spPr>
      </p:pic>
      <p:pic>
        <p:nvPicPr>
          <p:cNvPr id="23" name="図 22">
            <a:extLst>
              <a:ext uri="{FF2B5EF4-FFF2-40B4-BE49-F238E27FC236}">
                <a16:creationId xmlns:a16="http://schemas.microsoft.com/office/drawing/2014/main" id="{4125E782-D063-ACBE-B970-B5C6A3220945}"/>
              </a:ext>
            </a:extLst>
          </p:cNvPr>
          <p:cNvPicPr>
            <a:picLocks noChangeAspect="1"/>
          </p:cNvPicPr>
          <p:nvPr/>
        </p:nvPicPr>
        <p:blipFill>
          <a:blip r:embed="rId5"/>
          <a:stretch>
            <a:fillRect/>
          </a:stretch>
        </p:blipFill>
        <p:spPr>
          <a:xfrm>
            <a:off x="1242526" y="2411571"/>
            <a:ext cx="2428784" cy="431747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46122"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一覧</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の中から浸水想定を見たい破堤点をダブルタップします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チェックマークが入ったこと</a:t>
            </a:r>
            <a:r>
              <a:rPr lang="ja-JP" altLang="en-US" sz="1800" dirty="0">
                <a:solidFill>
                  <a:prstClr val="black"/>
                </a:solidFill>
                <a:latin typeface="BIZ UDPゴシック" panose="020B0400000000000000" pitchFamily="50" charset="-128"/>
                <a:ea typeface="BIZ UDPゴシック" panose="020B0400000000000000" pitchFamily="50" charset="-128"/>
              </a:rPr>
              <a:t>を確認し上から下にスクロールします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浸水想定を調べよう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調べた想定破堤点が破堤した場合の浸水想定を確認してみましょう</a:t>
            </a:r>
          </a:p>
        </p:txBody>
      </p:sp>
      <p:sp>
        <p:nvSpPr>
          <p:cNvPr id="24" name="四角形: 角を丸くする 23">
            <a:extLst>
              <a:ext uri="{FF2B5EF4-FFF2-40B4-BE49-F238E27FC236}">
                <a16:creationId xmlns:a16="http://schemas.microsoft.com/office/drawing/2014/main" id="{D8B8CF8B-BCC5-9261-B490-3C343377FF6C}"/>
              </a:ext>
            </a:extLst>
          </p:cNvPr>
          <p:cNvSpPr/>
          <p:nvPr/>
        </p:nvSpPr>
        <p:spPr>
          <a:xfrm>
            <a:off x="1311349" y="4122770"/>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33D03823-F895-C350-B2C9-F8B2F2DB1F3D}"/>
              </a:ext>
            </a:extLst>
          </p:cNvPr>
          <p:cNvSpPr/>
          <p:nvPr/>
        </p:nvSpPr>
        <p:spPr>
          <a:xfrm>
            <a:off x="5600040" y="4134413"/>
            <a:ext cx="309387"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矢印: 下 1">
            <a:extLst>
              <a:ext uri="{FF2B5EF4-FFF2-40B4-BE49-F238E27FC236}">
                <a16:creationId xmlns:a16="http://schemas.microsoft.com/office/drawing/2014/main" id="{E5DDAC2B-1C76-E5A2-A8E0-0DCC7FAD2220}"/>
              </a:ext>
            </a:extLst>
          </p:cNvPr>
          <p:cNvSpPr/>
          <p:nvPr/>
        </p:nvSpPr>
        <p:spPr>
          <a:xfrm>
            <a:off x="6324091" y="3429000"/>
            <a:ext cx="648072" cy="1847086"/>
          </a:xfrm>
          <a:prstGeom prst="downArrow">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79288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94DC3920-28BF-DDEE-470C-55B38887701D}"/>
              </a:ext>
            </a:extLst>
          </p:cNvPr>
          <p:cNvPicPr>
            <a:picLocks noChangeAspect="1"/>
          </p:cNvPicPr>
          <p:nvPr/>
        </p:nvPicPr>
        <p:blipFill>
          <a:blip r:embed="rId4"/>
          <a:stretch>
            <a:fillRect/>
          </a:stretch>
        </p:blipFill>
        <p:spPr>
          <a:xfrm>
            <a:off x="5440816" y="2406592"/>
            <a:ext cx="2405739" cy="4276514"/>
          </a:xfrm>
          <a:prstGeom prst="rect">
            <a:avLst/>
          </a:prstGeom>
          <a:ln>
            <a:solidFill>
              <a:schemeClr val="tx1"/>
            </a:solidFill>
          </a:ln>
        </p:spPr>
      </p:pic>
      <p:pic>
        <p:nvPicPr>
          <p:cNvPr id="25" name="図 24">
            <a:extLst>
              <a:ext uri="{FF2B5EF4-FFF2-40B4-BE49-F238E27FC236}">
                <a16:creationId xmlns:a16="http://schemas.microsoft.com/office/drawing/2014/main" id="{C10DAFD5-92D8-1585-F5E6-10A837A7B591}"/>
              </a:ext>
            </a:extLst>
          </p:cNvPr>
          <p:cNvPicPr>
            <a:picLocks noChangeAspect="1"/>
          </p:cNvPicPr>
          <p:nvPr/>
        </p:nvPicPr>
        <p:blipFill>
          <a:blip r:embed="rId5"/>
          <a:stretch>
            <a:fillRect/>
          </a:stretch>
        </p:blipFill>
        <p:spPr>
          <a:xfrm>
            <a:off x="1242525" y="2406592"/>
            <a:ext cx="2428785" cy="431748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938421"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左上のバツ印をダブルタップします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浸水想定がグラデーションで表示されます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浸水想定を調べよう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調べた想定破堤点が破堤した場合の浸水想定を確認してみましょう</a:t>
            </a:r>
          </a:p>
        </p:txBody>
      </p:sp>
      <p:sp>
        <p:nvSpPr>
          <p:cNvPr id="4" name="四角形: 角を丸くする 3">
            <a:extLst>
              <a:ext uri="{FF2B5EF4-FFF2-40B4-BE49-F238E27FC236}">
                <a16:creationId xmlns:a16="http://schemas.microsoft.com/office/drawing/2014/main" id="{6C1844F4-51F5-6B58-06C5-BD766B4CC145}"/>
              </a:ext>
            </a:extLst>
          </p:cNvPr>
          <p:cNvSpPr/>
          <p:nvPr/>
        </p:nvSpPr>
        <p:spPr>
          <a:xfrm>
            <a:off x="1217414" y="2832012"/>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04E94E44-4304-EB3A-4617-F9A9F51091D0}"/>
              </a:ext>
            </a:extLst>
          </p:cNvPr>
          <p:cNvSpPr/>
          <p:nvPr/>
        </p:nvSpPr>
        <p:spPr>
          <a:xfrm>
            <a:off x="5516105" y="2544242"/>
            <a:ext cx="2280419" cy="3068526"/>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5EAAF0E3-709C-F1AE-82C9-D63740BA423F}"/>
              </a:ext>
            </a:extLst>
          </p:cNvPr>
          <p:cNvSpPr txBox="1"/>
          <p:nvPr/>
        </p:nvSpPr>
        <p:spPr>
          <a:xfrm>
            <a:off x="7901474" y="4589283"/>
            <a:ext cx="1223437" cy="1743682"/>
          </a:xfrm>
          <a:prstGeom prst="rect">
            <a:avLst/>
          </a:prstGeom>
          <a:noFill/>
        </p:spPr>
        <p:txBody>
          <a:bodyPr wrap="square" lIns="0" tIns="0" rIns="0" bIns="0" rtlCol="0" anchor="t" anchorCtr="0">
            <a:spAutoFit/>
          </a:bodyPr>
          <a:lstStyle/>
          <a:p>
            <a:pPr>
              <a:lnSpc>
                <a:spcPct val="130000"/>
              </a:lnSpc>
            </a:pPr>
            <a:r>
              <a:rPr lang="en-US" altLang="ja-JP" sz="1800" dirty="0">
                <a:solidFill>
                  <a:srgbClr val="4472C4"/>
                </a:solidFill>
                <a:latin typeface="BIZ UDPゴシック" panose="020B0400000000000000" pitchFamily="50" charset="-128"/>
                <a:ea typeface="BIZ UDPゴシック" panose="020B0400000000000000" pitchFamily="50" charset="-128"/>
              </a:rPr>
              <a:t>※</a:t>
            </a:r>
            <a:r>
              <a:rPr lang="ja-JP" altLang="en-US" sz="1800" dirty="0">
                <a:solidFill>
                  <a:srgbClr val="4472C4"/>
                </a:solidFill>
                <a:latin typeface="BIZ UDPゴシック" panose="020B0400000000000000" pitchFamily="50" charset="-128"/>
                <a:ea typeface="BIZ UDPゴシック" panose="020B0400000000000000" pitchFamily="50" charset="-128"/>
              </a:rPr>
              <a:t>色が赤いほど水深が深いということを表しています</a:t>
            </a:r>
          </a:p>
        </p:txBody>
      </p:sp>
    </p:spTree>
    <p:extLst>
      <p:ext uri="{BB962C8B-B14F-4D97-AF65-F5344CB8AC3E}">
        <p14:creationId xmlns:p14="http://schemas.microsoft.com/office/powerpoint/2010/main" val="2051420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6A0CD1C0-9BDA-6A34-3CFD-77F08958DA46}"/>
              </a:ext>
            </a:extLst>
          </p:cNvPr>
          <p:cNvPicPr>
            <a:picLocks noChangeAspect="1"/>
          </p:cNvPicPr>
          <p:nvPr/>
        </p:nvPicPr>
        <p:blipFill>
          <a:blip r:embed="rId4"/>
          <a:stretch>
            <a:fillRect/>
          </a:stretch>
        </p:blipFill>
        <p:spPr>
          <a:xfrm>
            <a:off x="5446901" y="2406592"/>
            <a:ext cx="2399654" cy="4265696"/>
          </a:xfrm>
          <a:prstGeom prst="rect">
            <a:avLst/>
          </a:prstGeom>
          <a:ln>
            <a:solidFill>
              <a:schemeClr val="tx1"/>
            </a:solidFill>
          </a:ln>
        </p:spPr>
      </p:pic>
      <p:grpSp>
        <p:nvGrpSpPr>
          <p:cNvPr id="29" name="グループ化 28">
            <a:extLst>
              <a:ext uri="{FF2B5EF4-FFF2-40B4-BE49-F238E27FC236}">
                <a16:creationId xmlns:a16="http://schemas.microsoft.com/office/drawing/2014/main" id="{E46DE12B-6633-A1F1-C777-FD5D286DCBF2}"/>
              </a:ext>
            </a:extLst>
          </p:cNvPr>
          <p:cNvGrpSpPr/>
          <p:nvPr/>
        </p:nvGrpSpPr>
        <p:grpSpPr>
          <a:xfrm>
            <a:off x="1236730" y="2406592"/>
            <a:ext cx="2435537" cy="4329483"/>
            <a:chOff x="1236730" y="2406592"/>
            <a:chExt cx="2435537" cy="4329483"/>
          </a:xfrm>
        </p:grpSpPr>
        <p:pic>
          <p:nvPicPr>
            <p:cNvPr id="23" name="図 22">
              <a:extLst>
                <a:ext uri="{FF2B5EF4-FFF2-40B4-BE49-F238E27FC236}">
                  <a16:creationId xmlns:a16="http://schemas.microsoft.com/office/drawing/2014/main" id="{DDE9E38D-CC8F-3907-9A46-87E9A403841C}"/>
                </a:ext>
              </a:extLst>
            </p:cNvPr>
            <p:cNvPicPr>
              <a:picLocks noChangeAspect="1"/>
            </p:cNvPicPr>
            <p:nvPr/>
          </p:nvPicPr>
          <p:blipFill>
            <a:blip r:embed="rId5"/>
            <a:stretch>
              <a:fillRect/>
            </a:stretch>
          </p:blipFill>
          <p:spPr>
            <a:xfrm>
              <a:off x="1236730" y="2406592"/>
              <a:ext cx="2435537" cy="4329483"/>
            </a:xfrm>
            <a:prstGeom prst="rect">
              <a:avLst/>
            </a:prstGeom>
            <a:ln>
              <a:solidFill>
                <a:schemeClr val="tx1"/>
              </a:solidFill>
            </a:ln>
          </p:spPr>
        </p:pic>
        <p:pic>
          <p:nvPicPr>
            <p:cNvPr id="28" name="図 27">
              <a:extLst>
                <a:ext uri="{FF2B5EF4-FFF2-40B4-BE49-F238E27FC236}">
                  <a16:creationId xmlns:a16="http://schemas.microsoft.com/office/drawing/2014/main" id="{C5E5D4D8-2775-60AA-1E64-3E822FEFF381}"/>
                </a:ext>
              </a:extLst>
            </p:cNvPr>
            <p:cNvPicPr>
              <a:picLocks noChangeAspect="1"/>
            </p:cNvPicPr>
            <p:nvPr/>
          </p:nvPicPr>
          <p:blipFill>
            <a:blip r:embed="rId6"/>
            <a:stretch>
              <a:fillRect/>
            </a:stretch>
          </p:blipFill>
          <p:spPr>
            <a:xfrm>
              <a:off x="2311603" y="4253669"/>
              <a:ext cx="142895" cy="161948"/>
            </a:xfrm>
            <a:prstGeom prst="rect">
              <a:avLst/>
            </a:prstGeom>
          </p:spPr>
        </p:pic>
      </p:gr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94120"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617071" y="1512998"/>
            <a:ext cx="4435472"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地図上で破堤点をダブルタップするとその地点の浸水想定を見ることができます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4917210"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431160" y="1512998"/>
            <a:ext cx="3712841"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地図をダブルタップするとその地点の水深を確認することができます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浸水想定を調べよう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調べた想定破堤点が破堤した場合の浸水想定を確認してみましょう</a:t>
            </a:r>
          </a:p>
        </p:txBody>
      </p:sp>
      <p:sp>
        <p:nvSpPr>
          <p:cNvPr id="5" name="四角形: 角を丸くする 4">
            <a:extLst>
              <a:ext uri="{FF2B5EF4-FFF2-40B4-BE49-F238E27FC236}">
                <a16:creationId xmlns:a16="http://schemas.microsoft.com/office/drawing/2014/main" id="{04E94E44-4304-EB3A-4617-F9A9F51091D0}"/>
              </a:ext>
            </a:extLst>
          </p:cNvPr>
          <p:cNvSpPr/>
          <p:nvPr/>
        </p:nvSpPr>
        <p:spPr>
          <a:xfrm>
            <a:off x="6724073" y="2829088"/>
            <a:ext cx="1122482" cy="1620330"/>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2EB03D02-32B0-FB8E-54B6-C7A610D3A9F6}"/>
              </a:ext>
            </a:extLst>
          </p:cNvPr>
          <p:cNvSpPr/>
          <p:nvPr/>
        </p:nvSpPr>
        <p:spPr>
          <a:xfrm>
            <a:off x="2203030" y="4123868"/>
            <a:ext cx="360040" cy="391557"/>
          </a:xfrm>
          <a:prstGeom prst="ellips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楕円 31">
            <a:extLst>
              <a:ext uri="{FF2B5EF4-FFF2-40B4-BE49-F238E27FC236}">
                <a16:creationId xmlns:a16="http://schemas.microsoft.com/office/drawing/2014/main" id="{8AC1820A-0214-0A3C-201A-98A470B7378C}"/>
              </a:ext>
            </a:extLst>
          </p:cNvPr>
          <p:cNvSpPr/>
          <p:nvPr/>
        </p:nvSpPr>
        <p:spPr>
          <a:xfrm>
            <a:off x="6638805" y="4541330"/>
            <a:ext cx="360040" cy="391557"/>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143155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DC402610-2B26-62B7-F48A-9FDBCC1254A8}"/>
              </a:ext>
            </a:extLst>
          </p:cNvPr>
          <p:cNvPicPr>
            <a:picLocks noChangeAspect="1"/>
          </p:cNvPicPr>
          <p:nvPr/>
        </p:nvPicPr>
        <p:blipFill>
          <a:blip r:embed="rId4"/>
          <a:stretch>
            <a:fillRect/>
          </a:stretch>
        </p:blipFill>
        <p:spPr>
          <a:xfrm>
            <a:off x="5454071" y="2406592"/>
            <a:ext cx="2392483" cy="4252950"/>
          </a:xfrm>
          <a:prstGeom prst="rect">
            <a:avLst/>
          </a:prstGeom>
          <a:ln>
            <a:solidFill>
              <a:schemeClr val="tx1"/>
            </a:solidFill>
          </a:ln>
        </p:spPr>
      </p:pic>
      <p:pic>
        <p:nvPicPr>
          <p:cNvPr id="25" name="図 24">
            <a:extLst>
              <a:ext uri="{FF2B5EF4-FFF2-40B4-BE49-F238E27FC236}">
                <a16:creationId xmlns:a16="http://schemas.microsoft.com/office/drawing/2014/main" id="{D573F4DA-EDFA-90FF-7DF9-9D4AA78696FE}"/>
              </a:ext>
            </a:extLst>
          </p:cNvPr>
          <p:cNvPicPr>
            <a:picLocks noChangeAspect="1"/>
          </p:cNvPicPr>
          <p:nvPr/>
        </p:nvPicPr>
        <p:blipFill>
          <a:blip r:embed="rId5"/>
          <a:stretch>
            <a:fillRect/>
          </a:stretch>
        </p:blipFill>
        <p:spPr>
          <a:xfrm>
            <a:off x="1243804" y="2406592"/>
            <a:ext cx="2428784" cy="431748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2588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確認したい破堤点をダブルタップ</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「現在の水位状況（川の防災情報へリンク）」をダブルタップします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河川の水位情報を調べよう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ここまで調べてきた河川の現在の水位情報を確認してみましょう</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6027757" y="4692426"/>
            <a:ext cx="1245110"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4" name="図 23">
            <a:extLst>
              <a:ext uri="{FF2B5EF4-FFF2-40B4-BE49-F238E27FC236}">
                <a16:creationId xmlns:a16="http://schemas.microsoft.com/office/drawing/2014/main" id="{1614DAC0-AD18-38C7-34AC-E30052C753AE}"/>
              </a:ext>
            </a:extLst>
          </p:cNvPr>
          <p:cNvPicPr>
            <a:picLocks noChangeAspect="1"/>
          </p:cNvPicPr>
          <p:nvPr/>
        </p:nvPicPr>
        <p:blipFill>
          <a:blip r:embed="rId8"/>
          <a:stretch>
            <a:fillRect/>
          </a:stretch>
        </p:blipFill>
        <p:spPr>
          <a:xfrm>
            <a:off x="2398999" y="5085232"/>
            <a:ext cx="142875" cy="161925"/>
          </a:xfrm>
          <a:prstGeom prst="rect">
            <a:avLst/>
          </a:prstGeom>
        </p:spPr>
      </p:pic>
      <p:sp>
        <p:nvSpPr>
          <p:cNvPr id="28" name="楕円 27">
            <a:extLst>
              <a:ext uri="{FF2B5EF4-FFF2-40B4-BE49-F238E27FC236}">
                <a16:creationId xmlns:a16="http://schemas.microsoft.com/office/drawing/2014/main" id="{B2761E08-01D0-ABE7-29A8-EDEF8755E2CD}"/>
              </a:ext>
            </a:extLst>
          </p:cNvPr>
          <p:cNvSpPr/>
          <p:nvPr/>
        </p:nvSpPr>
        <p:spPr>
          <a:xfrm>
            <a:off x="2270542" y="4965039"/>
            <a:ext cx="360040" cy="391557"/>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A8BAB45A-58C2-2332-00A5-3DA9EC30C8C1}"/>
              </a:ext>
            </a:extLst>
          </p:cNvPr>
          <p:cNvSpPr txBox="1"/>
          <p:nvPr/>
        </p:nvSpPr>
        <p:spPr>
          <a:xfrm>
            <a:off x="7905697" y="2993334"/>
            <a:ext cx="1163875" cy="2823978"/>
          </a:xfrm>
          <a:prstGeom prst="rect">
            <a:avLst/>
          </a:prstGeom>
          <a:noFill/>
        </p:spPr>
        <p:txBody>
          <a:bodyPr wrap="square" lIns="0" tIns="0" rIns="0" bIns="0" rtlCol="0" anchor="t" anchorCtr="0">
            <a:spAutoFit/>
          </a:bodyPr>
          <a:lstStyle/>
          <a:p>
            <a:pPr>
              <a:lnSpc>
                <a:spcPct val="130000"/>
              </a:lnSpc>
            </a:pPr>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sz="1800" dirty="0">
                <a:solidFill>
                  <a:srgbClr val="4472C4"/>
                </a:solidFill>
                <a:latin typeface="BIZ UDPゴシック" panose="020B0400000000000000" pitchFamily="50" charset="-128"/>
                <a:ea typeface="BIZ UDPゴシック" panose="020B0400000000000000" pitchFamily="50" charset="-128"/>
              </a:rPr>
              <a:t>遷移後の状況については「川の防災情報」ご担当者へご確認お願いいたします</a:t>
            </a:r>
          </a:p>
        </p:txBody>
      </p:sp>
    </p:spTree>
    <p:extLst>
      <p:ext uri="{BB962C8B-B14F-4D97-AF65-F5344CB8AC3E}">
        <p14:creationId xmlns:p14="http://schemas.microsoft.com/office/powerpoint/2010/main" val="1836710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3-E</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よくあるご質問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46B76843-FCA9-A974-63D6-DD53C40352BF}"/>
              </a:ext>
            </a:extLst>
          </p:cNvPr>
          <p:cNvSpPr txBox="1"/>
          <p:nvPr/>
        </p:nvSpPr>
        <p:spPr>
          <a:xfrm>
            <a:off x="329946" y="1351508"/>
            <a:ext cx="8644370" cy="3416320"/>
          </a:xfrm>
          <a:prstGeom prst="rect">
            <a:avLst/>
          </a:prstGeom>
          <a:noFill/>
        </p:spPr>
        <p:txBody>
          <a:bodyPr wrap="square">
            <a:spAutoFit/>
          </a:bodyPr>
          <a:lstStyle/>
          <a:p>
            <a:pPr marL="417513" indent="-327025"/>
            <a:r>
              <a:rPr lang="ja-JP" altLang="en-US" sz="2400" dirty="0">
                <a:latin typeface="BIZ UDPゴシック" panose="020B0400000000000000" pitchFamily="50" charset="-128"/>
                <a:ea typeface="BIZ UDPゴシック" panose="020B0400000000000000" pitchFamily="50" charset="-128"/>
                <a:cs typeface="Meiryo" charset="-128"/>
              </a:rPr>
              <a:t>〇住んでいる市区町村から配布されたハザードマップとは異なる情報が表示されます。どちらが正しいでしょうか？</a:t>
            </a:r>
            <a:endParaRPr lang="en-US" altLang="ja-JP" sz="2400" dirty="0">
              <a:latin typeface="BIZ UDPゴシック" panose="020B0400000000000000" pitchFamily="50" charset="-128"/>
              <a:ea typeface="BIZ UDPゴシック" panose="020B0400000000000000" pitchFamily="50" charset="-128"/>
              <a:cs typeface="Meiryo" charset="-128"/>
            </a:endParaRPr>
          </a:p>
          <a:p>
            <a:pPr indent="-417600"/>
            <a:endParaRPr lang="en-US" altLang="ja-JP" sz="2400" dirty="0">
              <a:latin typeface="BIZ UDPゴシック" panose="020B0400000000000000" pitchFamily="50" charset="-128"/>
              <a:ea typeface="BIZ UDPゴシック" panose="020B0400000000000000" pitchFamily="50" charset="-128"/>
              <a:cs typeface="Meiryo" charset="-128"/>
            </a:endParaRPr>
          </a:p>
          <a:p>
            <a:pPr marL="417513" indent="-835025"/>
            <a:r>
              <a:rPr lang="ja-JP" altLang="en-US" sz="2400" dirty="0">
                <a:latin typeface="BIZ UDPゴシック" panose="020B0400000000000000" pitchFamily="50" charset="-128"/>
                <a:ea typeface="BIZ UDPゴシック" panose="020B0400000000000000" pitchFamily="50" charset="-128"/>
                <a:cs typeface="Meiryo" charset="-128"/>
              </a:rPr>
              <a:t>⇒「浸水ナビ」は、国や都道府県の機関が作成した浸水シミュレーションの結果をまとめたウェブサイトですが、</a:t>
            </a:r>
            <a:r>
              <a:rPr lang="ja-JP" altLang="en-US" sz="2400" dirty="0">
                <a:solidFill>
                  <a:srgbClr val="4472C4"/>
                </a:solidFill>
                <a:latin typeface="BIZ UDPゴシック" panose="020B0400000000000000" pitchFamily="50" charset="-128"/>
                <a:ea typeface="BIZ UDPゴシック" panose="020B0400000000000000" pitchFamily="50" charset="-128"/>
                <a:cs typeface="Meiryo" charset="-128"/>
              </a:rPr>
              <a:t>最新の情報ではない可能性</a:t>
            </a:r>
            <a:r>
              <a:rPr lang="ja-JP" altLang="en-US" sz="2400" dirty="0">
                <a:latin typeface="BIZ UDPゴシック" panose="020B0400000000000000" pitchFamily="50" charset="-128"/>
                <a:ea typeface="BIZ UDPゴシック" panose="020B0400000000000000" pitchFamily="50" charset="-128"/>
                <a:cs typeface="Meiryo" charset="-128"/>
              </a:rPr>
              <a:t>があります。</a:t>
            </a:r>
            <a:endParaRPr lang="en-US" altLang="ja-JP" sz="2400" dirty="0">
              <a:latin typeface="BIZ UDPゴシック" panose="020B0400000000000000" pitchFamily="50" charset="-128"/>
              <a:ea typeface="BIZ UDPゴシック" panose="020B0400000000000000" pitchFamily="50" charset="-128"/>
              <a:cs typeface="Meiryo" charset="-128"/>
            </a:endParaRPr>
          </a:p>
          <a:p>
            <a:pPr indent="-417600"/>
            <a:endParaRPr lang="en-US" altLang="ja-JP" sz="2400" dirty="0">
              <a:latin typeface="BIZ UDPゴシック" panose="020B0400000000000000" pitchFamily="50" charset="-128"/>
              <a:ea typeface="BIZ UDPゴシック" panose="020B0400000000000000" pitchFamily="50" charset="-128"/>
              <a:cs typeface="Meiryo" charset="-128"/>
            </a:endParaRPr>
          </a:p>
          <a:p>
            <a:pPr marL="417513" indent="-835025"/>
            <a:r>
              <a:rPr lang="ja-JP" altLang="en-US" sz="2400" dirty="0">
                <a:latin typeface="BIZ UDPゴシック" panose="020B0400000000000000" pitchFamily="50" charset="-128"/>
                <a:ea typeface="BIZ UDPゴシック" panose="020B0400000000000000" pitchFamily="50" charset="-128"/>
                <a:cs typeface="Meiryo" charset="-128"/>
              </a:rPr>
              <a:t>⇒ 洪水のリスクに関する最新かつ詳細な情報については、</a:t>
            </a:r>
            <a:endParaRPr lang="en-US" altLang="ja-JP" sz="2400" dirty="0">
              <a:latin typeface="BIZ UDPゴシック" panose="020B0400000000000000" pitchFamily="50" charset="-128"/>
              <a:ea typeface="BIZ UDPゴシック" panose="020B0400000000000000" pitchFamily="50" charset="-128"/>
              <a:cs typeface="Meiryo" charset="-128"/>
            </a:endParaRPr>
          </a:p>
          <a:p>
            <a:pPr marL="417513" indent="-835025"/>
            <a:r>
              <a:rPr lang="ja-JP" altLang="en-US" sz="2400" dirty="0">
                <a:latin typeface="BIZ UDPゴシック" panose="020B0400000000000000" pitchFamily="50" charset="-128"/>
                <a:ea typeface="BIZ UDPゴシック" panose="020B0400000000000000" pitchFamily="50" charset="-128"/>
                <a:cs typeface="Meiryo" charset="-128"/>
              </a:rPr>
              <a:t>　　必ず</a:t>
            </a:r>
            <a:r>
              <a:rPr lang="ja-JP" altLang="en-US" sz="2400" dirty="0">
                <a:solidFill>
                  <a:srgbClr val="4472C4"/>
                </a:solidFill>
                <a:latin typeface="BIZ UDPゴシック" panose="020B0400000000000000" pitchFamily="50" charset="-128"/>
                <a:ea typeface="BIZ UDPゴシック" panose="020B0400000000000000" pitchFamily="50" charset="-128"/>
                <a:cs typeface="Meiryo" charset="-128"/>
              </a:rPr>
              <a:t>市区町村が作成するハザードマップをご確認ください。</a:t>
            </a:r>
            <a:endParaRPr lang="en-US" altLang="ja-JP" sz="28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pic>
        <p:nvPicPr>
          <p:cNvPr id="4" name="図 3">
            <a:extLst>
              <a:ext uri="{FF2B5EF4-FFF2-40B4-BE49-F238E27FC236}">
                <a16:creationId xmlns:a16="http://schemas.microsoft.com/office/drawing/2014/main" id="{54FC1FB7-3FEB-63BB-71D2-B570D5E42E4F}"/>
              </a:ext>
            </a:extLst>
          </p:cNvPr>
          <p:cNvPicPr>
            <a:picLocks noChangeAspect="1"/>
          </p:cNvPicPr>
          <p:nvPr/>
        </p:nvPicPr>
        <p:blipFill>
          <a:blip r:embed="rId6"/>
          <a:stretch>
            <a:fillRect/>
          </a:stretch>
        </p:blipFill>
        <p:spPr>
          <a:xfrm>
            <a:off x="2122936" y="5180537"/>
            <a:ext cx="1328726" cy="1278586"/>
          </a:xfrm>
          <a:prstGeom prst="rect">
            <a:avLst/>
          </a:prstGeom>
        </p:spPr>
      </p:pic>
      <p:pic>
        <p:nvPicPr>
          <p:cNvPr id="8" name="図 7">
            <a:extLst>
              <a:ext uri="{FF2B5EF4-FFF2-40B4-BE49-F238E27FC236}">
                <a16:creationId xmlns:a16="http://schemas.microsoft.com/office/drawing/2014/main" id="{52A0CA2C-8681-0BD5-0CBE-4A267F10609C}"/>
              </a:ext>
            </a:extLst>
          </p:cNvPr>
          <p:cNvPicPr>
            <a:picLocks noChangeAspect="1"/>
          </p:cNvPicPr>
          <p:nvPr/>
        </p:nvPicPr>
        <p:blipFill>
          <a:blip r:embed="rId7"/>
          <a:stretch>
            <a:fillRect/>
          </a:stretch>
        </p:blipFill>
        <p:spPr>
          <a:xfrm>
            <a:off x="4590854" y="5245441"/>
            <a:ext cx="2313889" cy="1148778"/>
          </a:xfrm>
          <a:prstGeom prst="rect">
            <a:avLst/>
          </a:prstGeom>
        </p:spPr>
      </p:pic>
    </p:spTree>
    <p:extLst>
      <p:ext uri="{BB962C8B-B14F-4D97-AF65-F5344CB8AC3E}">
        <p14:creationId xmlns:p14="http://schemas.microsoft.com/office/powerpoint/2010/main" val="254072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3-F</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問い合わせ先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49907A0D-2FD7-88AB-D2E4-275926AD8CE1}"/>
              </a:ext>
            </a:extLst>
          </p:cNvPr>
          <p:cNvSpPr txBox="1"/>
          <p:nvPr/>
        </p:nvSpPr>
        <p:spPr>
          <a:xfrm>
            <a:off x="361272" y="1660182"/>
            <a:ext cx="8421456" cy="3537635"/>
          </a:xfrm>
          <a:prstGeom prst="rect">
            <a:avLst/>
          </a:prstGeom>
          <a:noFill/>
        </p:spPr>
        <p:txBody>
          <a:bodyPr wrap="square">
            <a:spAutoFit/>
          </a:bodyPr>
          <a:lstStyle/>
          <a:p>
            <a:pPr algn="ctr">
              <a:lnSpc>
                <a:spcPct val="130000"/>
              </a:lnSpc>
            </a:pPr>
            <a:r>
              <a:rPr lang="ja-JP" altLang="en-US" sz="2800" dirty="0">
                <a:latin typeface="BIZ UDPゴシック" panose="020B0400000000000000" pitchFamily="50" charset="-128"/>
                <a:ea typeface="BIZ UDPゴシック" panose="020B0400000000000000" pitchFamily="50" charset="-128"/>
                <a:cs typeface="Meiryo" charset="-128"/>
              </a:rPr>
              <a:t>浸水ナビホームページ</a:t>
            </a:r>
            <a:endParaRPr lang="en-US" altLang="ja-JP" sz="2800" dirty="0">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en-US" altLang="ja-JP" sz="2800" dirty="0">
                <a:latin typeface="BIZ UDPゴシック" panose="020B0400000000000000" pitchFamily="50" charset="-128"/>
                <a:ea typeface="BIZ UDPゴシック" panose="020B0400000000000000" pitchFamily="50" charset="-128"/>
                <a:cs typeface="Meiryo" charset="-128"/>
              </a:rPr>
              <a:t>https://suiboumap.gsi.go.jp/</a:t>
            </a:r>
          </a:p>
          <a:p>
            <a:pPr algn="ctr">
              <a:lnSpc>
                <a:spcPct val="130000"/>
              </a:lnSpc>
            </a:pPr>
            <a:endParaRPr lang="en-US" altLang="ja-JP" sz="2400" dirty="0">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sz="2400" dirty="0">
                <a:latin typeface="BIZ UDPゴシック" panose="020B0400000000000000" pitchFamily="50" charset="-128"/>
                <a:ea typeface="BIZ UDPゴシック" panose="020B0400000000000000" pitchFamily="50" charset="-128"/>
                <a:cs typeface="Meiryo" charset="-128"/>
              </a:rPr>
              <a:t>国土交通省 水管理・国土保全局 河川環境課 水防企画室</a:t>
            </a:r>
            <a:endParaRPr lang="en-US" altLang="ja-JP" sz="2400" dirty="0">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sz="2400" dirty="0">
                <a:latin typeface="BIZ UDPゴシック" panose="020B0400000000000000" pitchFamily="50" charset="-128"/>
                <a:ea typeface="BIZ UDPゴシック" panose="020B0400000000000000" pitchFamily="50" charset="-128"/>
                <a:cs typeface="Meiryo" charset="-128"/>
              </a:rPr>
              <a:t>国土交通省　</a:t>
            </a:r>
            <a:r>
              <a:rPr lang="ja-JP" altLang="en-US" sz="2400" i="0" dirty="0">
                <a:solidFill>
                  <a:srgbClr val="000000"/>
                </a:solidFill>
                <a:effectLst/>
                <a:latin typeface="BIZ UDPゴシック" panose="020B0400000000000000" pitchFamily="50" charset="-128"/>
                <a:ea typeface="BIZ UDPゴシック" panose="020B0400000000000000" pitchFamily="50" charset="-128"/>
              </a:rPr>
              <a:t>国土地理院 応用地理部 地理情報処理課</a:t>
            </a:r>
            <a:endParaRPr lang="en-US" altLang="ja-JP" sz="2400" dirty="0">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sz="2400" i="0" dirty="0">
                <a:solidFill>
                  <a:srgbClr val="000000"/>
                </a:solidFill>
                <a:effectLst/>
                <a:latin typeface="BIZ UDPゴシック" panose="020B0400000000000000" pitchFamily="50" charset="-128"/>
                <a:ea typeface="BIZ UDPゴシック" panose="020B0400000000000000" pitchFamily="50" charset="-128"/>
              </a:rPr>
              <a:t>　　〒</a:t>
            </a:r>
            <a:r>
              <a:rPr lang="en-US" altLang="ja-JP" sz="2400" i="0" dirty="0">
                <a:solidFill>
                  <a:srgbClr val="000000"/>
                </a:solidFill>
                <a:effectLst/>
                <a:latin typeface="BIZ UDPゴシック" panose="020B0400000000000000" pitchFamily="50" charset="-128"/>
                <a:ea typeface="BIZ UDPゴシック" panose="020B0400000000000000" pitchFamily="50" charset="-128"/>
              </a:rPr>
              <a:t>305-0811 </a:t>
            </a:r>
            <a:r>
              <a:rPr lang="ja-JP" altLang="en-US" sz="2400" i="0" dirty="0">
                <a:solidFill>
                  <a:srgbClr val="000000"/>
                </a:solidFill>
                <a:effectLst/>
                <a:latin typeface="BIZ UDPゴシック" panose="020B0400000000000000" pitchFamily="50" charset="-128"/>
                <a:ea typeface="BIZ UDPゴシック" panose="020B0400000000000000" pitchFamily="50" charset="-128"/>
              </a:rPr>
              <a:t>茨城県つくば市北郷</a:t>
            </a:r>
            <a:r>
              <a:rPr lang="en-US" altLang="ja-JP" sz="2400" i="0" dirty="0">
                <a:solidFill>
                  <a:srgbClr val="000000"/>
                </a:solidFill>
                <a:effectLst/>
                <a:latin typeface="BIZ UDPゴシック" panose="020B0400000000000000" pitchFamily="50" charset="-128"/>
                <a:ea typeface="BIZ UDPゴシック" panose="020B0400000000000000" pitchFamily="50" charset="-128"/>
              </a:rPr>
              <a:t>1</a:t>
            </a:r>
            <a:r>
              <a:rPr lang="ja-JP" altLang="en-US" sz="2400" i="0" dirty="0">
                <a:solidFill>
                  <a:srgbClr val="000000"/>
                </a:solidFill>
                <a:effectLst/>
                <a:latin typeface="BIZ UDPゴシック" panose="020B0400000000000000" pitchFamily="50" charset="-128"/>
                <a:ea typeface="BIZ UDPゴシック" panose="020B0400000000000000" pitchFamily="50" charset="-128"/>
              </a:rPr>
              <a:t>番</a:t>
            </a:r>
            <a:endParaRPr lang="en-US" altLang="ja-JP" sz="2400" i="0" dirty="0">
              <a:solidFill>
                <a:srgbClr val="000000"/>
              </a:solidFill>
              <a:effectLst/>
              <a:latin typeface="BIZ UDPゴシック" panose="020B0400000000000000" pitchFamily="50" charset="-128"/>
              <a:ea typeface="BIZ UDPゴシック" panose="020B0400000000000000" pitchFamily="50" charset="-128"/>
            </a:endParaRPr>
          </a:p>
          <a:p>
            <a:pPr algn="ctr">
              <a:lnSpc>
                <a:spcPct val="130000"/>
              </a:lnSpc>
            </a:pPr>
            <a:r>
              <a:rPr lang="ja-JP" altLang="en-US" sz="2400" i="0" dirty="0">
                <a:solidFill>
                  <a:srgbClr val="000000"/>
                </a:solidFill>
                <a:effectLst/>
                <a:latin typeface="BIZ UDPゴシック" panose="020B0400000000000000" pitchFamily="50" charset="-128"/>
                <a:ea typeface="BIZ UDPゴシック" panose="020B0400000000000000" pitchFamily="50" charset="-128"/>
              </a:rPr>
              <a:t>　　</a:t>
            </a:r>
            <a:r>
              <a:rPr lang="en-US" altLang="ja-JP" sz="2400" i="0" dirty="0">
                <a:solidFill>
                  <a:srgbClr val="000000"/>
                </a:solidFill>
                <a:effectLst/>
                <a:latin typeface="BIZ UDPゴシック" panose="020B0400000000000000" pitchFamily="50" charset="-128"/>
                <a:ea typeface="BIZ UDPゴシック" panose="020B0400000000000000" pitchFamily="50" charset="-128"/>
              </a:rPr>
              <a:t>(</a:t>
            </a:r>
            <a:r>
              <a:rPr lang="ja-JP" altLang="en-US" sz="2400" i="0" dirty="0">
                <a:solidFill>
                  <a:srgbClr val="000000"/>
                </a:solidFill>
                <a:effectLst/>
                <a:latin typeface="BIZ UDPゴシック" panose="020B0400000000000000" pitchFamily="50" charset="-128"/>
                <a:ea typeface="BIZ UDPゴシック" panose="020B0400000000000000" pitchFamily="50" charset="-128"/>
              </a:rPr>
              <a:t>代表電話</a:t>
            </a:r>
            <a:r>
              <a:rPr lang="en-US" altLang="ja-JP" sz="2400" i="0" dirty="0">
                <a:solidFill>
                  <a:srgbClr val="000000"/>
                </a:solidFill>
                <a:effectLst/>
                <a:latin typeface="BIZ UDPゴシック" panose="020B0400000000000000" pitchFamily="50" charset="-128"/>
                <a:ea typeface="BIZ UDPゴシック" panose="020B0400000000000000" pitchFamily="50" charset="-128"/>
              </a:rPr>
              <a:t>) 029-864-1111</a:t>
            </a:r>
            <a:endParaRPr lang="en-US" altLang="ja-JP" sz="2400"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688894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643619" y="2313608"/>
            <a:ext cx="6585983"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浸水ナビを知りましょう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a:t>
            </a:r>
          </a:p>
        </p:txBody>
      </p:sp>
      <p:pic>
        <p:nvPicPr>
          <p:cNvPr id="7" name="図 6" descr="アイコン&#10;&#10;自動的に生成された説明">
            <a:extLst>
              <a:ext uri="{FF2B5EF4-FFF2-40B4-BE49-F238E27FC236}">
                <a16:creationId xmlns:a16="http://schemas.microsoft.com/office/drawing/2014/main" id="{34491B87-5AE0-9792-0051-4653728A005D}"/>
              </a:ext>
            </a:extLst>
          </p:cNvPr>
          <p:cNvPicPr>
            <a:picLocks noChangeAspect="1"/>
          </p:cNvPicPr>
          <p:nvPr/>
        </p:nvPicPr>
        <p:blipFill>
          <a:blip r:embed="rId3"/>
          <a:stretch>
            <a:fillRect/>
          </a:stretch>
        </p:blipFill>
        <p:spPr>
          <a:xfrm>
            <a:off x="6204538" y="4791145"/>
            <a:ext cx="2217567" cy="1941502"/>
          </a:xfrm>
          <a:prstGeom prst="rect">
            <a:avLst/>
          </a:prstGeom>
        </p:spPr>
      </p:pic>
    </p:spTree>
    <p:extLst>
      <p:ext uri="{BB962C8B-B14F-4D97-AF65-F5344CB8AC3E}">
        <p14:creationId xmlns:p14="http://schemas.microsoft.com/office/powerpoint/2010/main" val="1443709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浸水ナビとは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「浸水ナビ」とは、 検索した地点や河川の浸水シミュレーションを</a:t>
            </a:r>
            <a:endParaRPr lang="en-US" altLang="ja-JP" sz="2200" dirty="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地図上に表示するウェブサイトです。</a:t>
            </a:r>
          </a:p>
        </p:txBody>
      </p:sp>
      <p:pic>
        <p:nvPicPr>
          <p:cNvPr id="3" name="図 2">
            <a:extLst>
              <a:ext uri="{FF2B5EF4-FFF2-40B4-BE49-F238E27FC236}">
                <a16:creationId xmlns:a16="http://schemas.microsoft.com/office/drawing/2014/main" id="{8E508D17-7488-A685-7C10-26A855417B63}"/>
              </a:ext>
            </a:extLst>
          </p:cNvPr>
          <p:cNvPicPr>
            <a:picLocks noChangeAspect="1"/>
          </p:cNvPicPr>
          <p:nvPr/>
        </p:nvPicPr>
        <p:blipFill>
          <a:blip r:embed="rId6"/>
          <a:stretch>
            <a:fillRect/>
          </a:stretch>
        </p:blipFill>
        <p:spPr>
          <a:xfrm>
            <a:off x="408829" y="2144949"/>
            <a:ext cx="2095508" cy="2333423"/>
          </a:xfrm>
          <a:prstGeom prst="rect">
            <a:avLst/>
          </a:prstGeom>
        </p:spPr>
      </p:pic>
      <p:sp>
        <p:nvSpPr>
          <p:cNvPr id="4" name="テキスト ボックス 3">
            <a:extLst>
              <a:ext uri="{FF2B5EF4-FFF2-40B4-BE49-F238E27FC236}">
                <a16:creationId xmlns:a16="http://schemas.microsoft.com/office/drawing/2014/main" id="{A5E9E7AA-4DD0-21B5-553E-A88673D822CF}"/>
              </a:ext>
            </a:extLst>
          </p:cNvPr>
          <p:cNvSpPr txBox="1"/>
          <p:nvPr/>
        </p:nvSpPr>
        <p:spPr>
          <a:xfrm>
            <a:off x="2729420" y="2259403"/>
            <a:ext cx="6091051" cy="2029786"/>
          </a:xfrm>
          <a:prstGeom prst="rect">
            <a:avLst/>
          </a:prstGeom>
          <a:noFill/>
        </p:spPr>
        <p:txBody>
          <a:bodyPr wrap="square">
            <a:spAutoFit/>
          </a:bodyPr>
          <a:lstStyle/>
          <a:p>
            <a:pPr defTabSz="835650">
              <a:lnSpc>
                <a:spcPct val="130000"/>
              </a:lnSpc>
              <a:defRPr/>
            </a:pPr>
            <a:r>
              <a:rPr lang="ja-JP" altLang="en-US" sz="2000" dirty="0">
                <a:latin typeface="BIZ UDPゴシック" panose="020B0400000000000000" pitchFamily="50" charset="-128"/>
                <a:ea typeface="BIZ UDPゴシック" panose="020B0400000000000000" pitchFamily="50" charset="-128"/>
              </a:rPr>
              <a:t>洪水時の被害を最小限にするためには、</a:t>
            </a:r>
            <a:endParaRPr lang="en-US" altLang="ja-JP" sz="2000"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000" dirty="0">
                <a:latin typeface="BIZ UDPゴシック" panose="020B0400000000000000" pitchFamily="50" charset="-128"/>
                <a:ea typeface="BIZ UDPゴシック" panose="020B0400000000000000" pitchFamily="50" charset="-128"/>
              </a:rPr>
              <a:t>住民のみなさん一人一人や企業などが平時より</a:t>
            </a:r>
            <a:endParaRPr lang="en-US" altLang="ja-JP" sz="2000"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000" dirty="0">
                <a:solidFill>
                  <a:srgbClr val="4472C4"/>
                </a:solidFill>
                <a:latin typeface="BIZ UDPゴシック" panose="020B0400000000000000" pitchFamily="50" charset="-128"/>
                <a:ea typeface="BIZ UDPゴシック" panose="020B0400000000000000" pitchFamily="50" charset="-128"/>
              </a:rPr>
              <a:t>水害による被害のリスクを認識した上で、</a:t>
            </a:r>
            <a:endParaRPr lang="en-US" altLang="ja-JP" sz="2000" dirty="0">
              <a:solidFill>
                <a:srgbClr val="4472C4"/>
              </a:solidFill>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sz="2000" dirty="0">
                <a:solidFill>
                  <a:srgbClr val="4472C4"/>
                </a:solidFill>
                <a:latin typeface="BIZ UDPゴシック" panose="020B0400000000000000" pitchFamily="50" charset="-128"/>
                <a:ea typeface="BIZ UDPゴシック" panose="020B0400000000000000" pitchFamily="50" charset="-128"/>
              </a:rPr>
              <a:t>氾濫時の危険箇所についての情報を知っていただく</a:t>
            </a:r>
            <a:r>
              <a:rPr lang="ja-JP" altLang="en-US" sz="2000" dirty="0">
                <a:latin typeface="BIZ UDPゴシック" panose="020B0400000000000000" pitchFamily="50" charset="-128"/>
                <a:ea typeface="BIZ UDPゴシック" panose="020B0400000000000000" pitchFamily="50" charset="-128"/>
              </a:rPr>
              <a:t>ことが何より重要です。</a:t>
            </a:r>
            <a:endParaRPr lang="en-US" altLang="ja-JP" sz="2000" dirty="0">
              <a:latin typeface="BIZ UDPゴシック" panose="020B0400000000000000" pitchFamily="50" charset="-128"/>
              <a:ea typeface="BIZ UDPゴシック" panose="020B0400000000000000" pitchFamily="50" charset="-128"/>
            </a:endParaRPr>
          </a:p>
        </p:txBody>
      </p:sp>
      <p:grpSp>
        <p:nvGrpSpPr>
          <p:cNvPr id="8" name="グループ化 7">
            <a:extLst>
              <a:ext uri="{FF2B5EF4-FFF2-40B4-BE49-F238E27FC236}">
                <a16:creationId xmlns:a16="http://schemas.microsoft.com/office/drawing/2014/main" id="{86BFA89C-D399-20FF-913F-E2B21DC103EF}"/>
              </a:ext>
            </a:extLst>
          </p:cNvPr>
          <p:cNvGrpSpPr/>
          <p:nvPr/>
        </p:nvGrpSpPr>
        <p:grpSpPr>
          <a:xfrm>
            <a:off x="5210150" y="4478372"/>
            <a:ext cx="2859030" cy="2036016"/>
            <a:chOff x="1689231" y="5327396"/>
            <a:chExt cx="2324704" cy="1320819"/>
          </a:xfrm>
        </p:grpSpPr>
        <p:pic>
          <p:nvPicPr>
            <p:cNvPr id="9" name="図 8">
              <a:extLst>
                <a:ext uri="{FF2B5EF4-FFF2-40B4-BE49-F238E27FC236}">
                  <a16:creationId xmlns:a16="http://schemas.microsoft.com/office/drawing/2014/main" id="{17B2CFC4-5A17-EA67-FE67-A8A83044C34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20426"/>
            <a:stretch/>
          </p:blipFill>
          <p:spPr>
            <a:xfrm>
              <a:off x="1689231" y="5327396"/>
              <a:ext cx="2324704" cy="1320819"/>
            </a:xfrm>
            <a:prstGeom prst="rect">
              <a:avLst/>
            </a:prstGeom>
            <a:ln/>
          </p:spPr>
          <p:style>
            <a:lnRef idx="2">
              <a:schemeClr val="dk1"/>
            </a:lnRef>
            <a:fillRef idx="1">
              <a:schemeClr val="lt1"/>
            </a:fillRef>
            <a:effectRef idx="0">
              <a:schemeClr val="dk1"/>
            </a:effectRef>
            <a:fontRef idx="minor">
              <a:schemeClr val="dk1"/>
            </a:fontRef>
          </p:style>
        </p:pic>
        <p:pic>
          <p:nvPicPr>
            <p:cNvPr id="12" name="図 11">
              <a:extLst>
                <a:ext uri="{FF2B5EF4-FFF2-40B4-BE49-F238E27FC236}">
                  <a16:creationId xmlns:a16="http://schemas.microsoft.com/office/drawing/2014/main" id="{025FE0E3-0AE6-3213-425D-1968AA16E67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90979" y="6146520"/>
              <a:ext cx="660151" cy="464323"/>
            </a:xfrm>
            <a:prstGeom prst="rect">
              <a:avLst/>
            </a:prstGeom>
            <a:ln/>
          </p:spPr>
          <p:style>
            <a:lnRef idx="2">
              <a:schemeClr val="dk1"/>
            </a:lnRef>
            <a:fillRef idx="1">
              <a:schemeClr val="lt1"/>
            </a:fillRef>
            <a:effectRef idx="0">
              <a:schemeClr val="dk1"/>
            </a:effectRef>
            <a:fontRef idx="minor">
              <a:schemeClr val="dk1"/>
            </a:fontRef>
          </p:style>
        </p:pic>
      </p:grpSp>
      <p:sp>
        <p:nvSpPr>
          <p:cNvPr id="13" name="テキスト ボックス 12">
            <a:extLst>
              <a:ext uri="{FF2B5EF4-FFF2-40B4-BE49-F238E27FC236}">
                <a16:creationId xmlns:a16="http://schemas.microsoft.com/office/drawing/2014/main" id="{FB9B2009-A0F4-FFC8-3121-E0F6686BA4EB}"/>
              </a:ext>
            </a:extLst>
          </p:cNvPr>
          <p:cNvSpPr txBox="1"/>
          <p:nvPr/>
        </p:nvSpPr>
        <p:spPr>
          <a:xfrm>
            <a:off x="803198" y="4901622"/>
            <a:ext cx="4344459" cy="1115818"/>
          </a:xfrm>
          <a:prstGeom prst="rect">
            <a:avLst/>
          </a:prstGeom>
          <a:noFill/>
        </p:spPr>
        <p:txBody>
          <a:bodyPr wrap="none" rtlCol="0">
            <a:spAutoFit/>
          </a:bodyPr>
          <a:lstStyle/>
          <a:p>
            <a:pPr defTabSz="835650">
              <a:lnSpc>
                <a:spcPct val="130000"/>
              </a:lnSpc>
              <a:defRPr/>
            </a:pPr>
            <a:r>
              <a:rPr lang="ja-JP" altLang="en-US" dirty="0">
                <a:latin typeface="BIZ UDPゴシック" panose="020B0400000000000000" pitchFamily="50" charset="-128"/>
                <a:ea typeface="BIZ UDPゴシック" panose="020B0400000000000000" pitchFamily="50" charset="-128"/>
              </a:rPr>
              <a:t>国土交通省では、国や都道府県が行った、</a:t>
            </a:r>
            <a:endParaRPr lang="en-US" altLang="ja-JP"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dirty="0">
                <a:latin typeface="BIZ UDPゴシック" panose="020B0400000000000000" pitchFamily="50" charset="-128"/>
                <a:ea typeface="BIZ UDPゴシック" panose="020B0400000000000000" pitchFamily="50" charset="-128"/>
              </a:rPr>
              <a:t>河川の浸水シミュレーションの結果を</a:t>
            </a:r>
            <a:endParaRPr lang="en-US" altLang="ja-JP" dirty="0">
              <a:latin typeface="BIZ UDPゴシック" panose="020B0400000000000000" pitchFamily="50" charset="-128"/>
              <a:ea typeface="BIZ UDPゴシック" panose="020B0400000000000000" pitchFamily="50" charset="-128"/>
            </a:endParaRPr>
          </a:p>
          <a:p>
            <a:pPr defTabSz="835650">
              <a:lnSpc>
                <a:spcPct val="130000"/>
              </a:lnSpc>
              <a:defRPr/>
            </a:pPr>
            <a:r>
              <a:rPr lang="ja-JP" altLang="en-US" dirty="0">
                <a:latin typeface="BIZ UDPゴシック" panose="020B0400000000000000" pitchFamily="50" charset="-128"/>
                <a:ea typeface="BIZ UDPゴシック" panose="020B0400000000000000" pitchFamily="50" charset="-128"/>
              </a:rPr>
              <a:t>「浸水ナビ」として公表しています。</a:t>
            </a:r>
            <a:endParaRPr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40899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浸水ナビでできること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11" name="TextBox 4">
            <a:extLst>
              <a:ext uri="{FF2B5EF4-FFF2-40B4-BE49-F238E27FC236}">
                <a16:creationId xmlns:a16="http://schemas.microsoft.com/office/drawing/2014/main" id="{7FCF1ACF-075A-BAEA-F032-958F160450AA}"/>
              </a:ext>
            </a:extLst>
          </p:cNvPr>
          <p:cNvSpPr txBox="1"/>
          <p:nvPr/>
        </p:nvSpPr>
        <p:spPr>
          <a:xfrm>
            <a:off x="477269" y="4879396"/>
            <a:ext cx="8189454" cy="954107"/>
          </a:xfrm>
          <a:prstGeom prst="rect">
            <a:avLst/>
          </a:prstGeom>
          <a:solidFill>
            <a:srgbClr val="4472C4"/>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89535" algn="ctr"/>
            <a:r>
              <a:rPr lang="ja-JP" altLang="en-US" sz="2800" dirty="0">
                <a:latin typeface="BIZ UDPゴシック" panose="020B0400000000000000" pitchFamily="50" charset="-128"/>
                <a:ea typeface="BIZ UDPゴシック" panose="020B0400000000000000" pitchFamily="50" charset="-128"/>
              </a:rPr>
              <a:t>浸水ナビを利用して</a:t>
            </a:r>
            <a:endParaRPr lang="en-US" altLang="ja-JP" sz="2800" dirty="0">
              <a:latin typeface="BIZ UDPゴシック" panose="020B0400000000000000" pitchFamily="50" charset="-128"/>
              <a:ea typeface="BIZ UDPゴシック" panose="020B0400000000000000" pitchFamily="50" charset="-128"/>
            </a:endParaRPr>
          </a:p>
          <a:p>
            <a:pPr indent="89535" algn="ctr"/>
            <a:r>
              <a:rPr lang="ja-JP" altLang="en-US" sz="2800" dirty="0">
                <a:latin typeface="BIZ UDPゴシック" panose="020B0400000000000000" pitchFamily="50" charset="-128"/>
                <a:ea typeface="BIZ UDPゴシック" panose="020B0400000000000000" pitchFamily="50" charset="-128"/>
              </a:rPr>
              <a:t>身のまわりの水害リスクを確認しておきましょう</a:t>
            </a:r>
            <a:endParaRPr lang="en-US" altLang="ja-JP" sz="2800"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A988E4C1-FF0E-D240-298C-88F1CDAE70AD}"/>
              </a:ext>
            </a:extLst>
          </p:cNvPr>
          <p:cNvSpPr txBox="1"/>
          <p:nvPr/>
        </p:nvSpPr>
        <p:spPr>
          <a:xfrm>
            <a:off x="4355976" y="5931475"/>
            <a:ext cx="4355345" cy="400110"/>
          </a:xfrm>
          <a:prstGeom prst="rect">
            <a:avLst/>
          </a:prstGeom>
          <a:noFill/>
        </p:spPr>
        <p:txBody>
          <a:bodyPr wrap="square" lIns="91440" tIns="45720" rIns="91440" bIns="45720" rtlCol="0" anchor="t">
            <a:spAutoFit/>
          </a:bodyPr>
          <a:lstStyle/>
          <a:p>
            <a:pPr marL="360363" marR="0" lvl="0" indent="-271463" algn="l" defTabSz="835650" rtl="0" eaLnBrk="1" fontAlgn="auto" latinLnBrk="0" hangingPunct="1">
              <a:lnSpc>
                <a:spcPct val="100000"/>
              </a:lnSpc>
              <a:spcBef>
                <a:spcPts val="0"/>
              </a:spcBef>
              <a:spcAft>
                <a:spcPts val="0"/>
              </a:spcAft>
              <a:buClrTx/>
              <a:buSzTx/>
              <a:buFontTx/>
              <a:buNone/>
              <a:tabLst/>
              <a:defRPr/>
            </a:pPr>
            <a:r>
              <a:rPr lang="ja-JP" altLang="en-US" sz="2000" dirty="0">
                <a:latin typeface="BIZ UDPゴシック" panose="020B0400000000000000" pitchFamily="50" charset="-128"/>
                <a:ea typeface="BIZ UDPゴシック" panose="020B0400000000000000" pitchFamily="50" charset="-128"/>
              </a:rPr>
              <a:t>（実際の使い方は後でお話します）</a:t>
            </a:r>
            <a:endParaRPr lang="en-US" altLang="ja-JP" sz="2000" dirty="0">
              <a:latin typeface="BIZ UDPゴシック" panose="020B0400000000000000" pitchFamily="50" charset="-128"/>
              <a:ea typeface="BIZ UDPゴシック" panose="020B0400000000000000" pitchFamily="50" charset="-128"/>
              <a:cs typeface="Calibri" panose="020F0502020204030204"/>
            </a:endParaRPr>
          </a:p>
        </p:txBody>
      </p:sp>
      <p:grpSp>
        <p:nvGrpSpPr>
          <p:cNvPr id="4" name="グループ化 3">
            <a:extLst>
              <a:ext uri="{FF2B5EF4-FFF2-40B4-BE49-F238E27FC236}">
                <a16:creationId xmlns:a16="http://schemas.microsoft.com/office/drawing/2014/main" id="{4A5DA4D3-542D-E1E0-B696-B6A1B479FD39}"/>
              </a:ext>
            </a:extLst>
          </p:cNvPr>
          <p:cNvGrpSpPr/>
          <p:nvPr/>
        </p:nvGrpSpPr>
        <p:grpSpPr>
          <a:xfrm>
            <a:off x="291459" y="1095673"/>
            <a:ext cx="8612600" cy="3548455"/>
            <a:chOff x="98722" y="1120494"/>
            <a:chExt cx="8612600" cy="3548455"/>
          </a:xfrm>
        </p:grpSpPr>
        <p:sp>
          <p:nvSpPr>
            <p:cNvPr id="16" name="テキスト ボックス 15">
              <a:extLst>
                <a:ext uri="{FF2B5EF4-FFF2-40B4-BE49-F238E27FC236}">
                  <a16:creationId xmlns:a16="http://schemas.microsoft.com/office/drawing/2014/main" id="{B89A31C2-FA9E-1C61-944A-BE4F39890C80}"/>
                </a:ext>
              </a:extLst>
            </p:cNvPr>
            <p:cNvSpPr txBox="1"/>
            <p:nvPr/>
          </p:nvSpPr>
          <p:spPr>
            <a:xfrm>
              <a:off x="98722" y="1252629"/>
              <a:ext cx="8612600" cy="3416320"/>
            </a:xfrm>
            <a:prstGeom prst="rect">
              <a:avLst/>
            </a:prstGeom>
            <a:noFill/>
          </p:spPr>
          <p:txBody>
            <a:bodyPr wrap="square" lIns="91440" tIns="45720" rIns="91440" bIns="45720" rtlCol="0" anchor="t">
              <a:spAutoFit/>
            </a:bodyPr>
            <a:lstStyle/>
            <a:p>
              <a:pPr marL="431800" marR="0" lvl="0" indent="-342900" algn="l" defTabSz="83565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lang="ja-JP" altLang="en-US" sz="2400" dirty="0">
                  <a:solidFill>
                    <a:srgbClr val="4472C4"/>
                  </a:solidFill>
                  <a:latin typeface="BIZ UDPゴシック" panose="020B0400000000000000" pitchFamily="50" charset="-128"/>
                  <a:ea typeface="BIZ UDPゴシック" panose="020B0400000000000000" pitchFamily="50" charset="-128"/>
                </a:rPr>
                <a:t>どの河川でどの場所が決壊</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破堤</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したら                           ご自宅や会社が浸水してしまうのか知ることができます。</a:t>
              </a:r>
              <a:endParaRPr lang="en-US" altLang="ja-JP" sz="2400" dirty="0">
                <a:latin typeface="BIZ UDPゴシック" panose="020B0400000000000000" pitchFamily="50" charset="-128"/>
                <a:ea typeface="BIZ UDPゴシック" panose="020B0400000000000000" pitchFamily="50" charset="-128"/>
              </a:endParaRPr>
            </a:p>
            <a:p>
              <a:pPr marL="88900" marR="0" lvl="0" algn="l" defTabSz="835650" rtl="0" eaLnBrk="1" fontAlgn="auto" latinLnBrk="0" hangingPunct="1">
                <a:lnSpc>
                  <a:spcPct val="100000"/>
                </a:lnSpc>
                <a:spcBef>
                  <a:spcPts val="0"/>
                </a:spcBef>
                <a:spcAft>
                  <a:spcPts val="0"/>
                </a:spcAft>
                <a:buClr>
                  <a:schemeClr val="tx1"/>
                </a:buClr>
                <a:buSzTx/>
                <a:tabLst/>
                <a:defRPr/>
              </a:pPr>
              <a:endParaRPr lang="en-US" altLang="ja-JP" sz="2400" dirty="0">
                <a:latin typeface="BIZ UDPゴシック" panose="020B0400000000000000" pitchFamily="50" charset="-128"/>
                <a:ea typeface="BIZ UDPゴシック" panose="020B0400000000000000" pitchFamily="50" charset="-128"/>
              </a:endParaRPr>
            </a:p>
            <a:p>
              <a:pPr marL="431800" marR="0" lvl="0" indent="-342900" algn="l" defTabSz="83565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lang="ja-JP" altLang="en-US" sz="2400" dirty="0">
                  <a:latin typeface="BIZ UDPゴシック" panose="020B0400000000000000" pitchFamily="50" charset="-128"/>
                  <a:ea typeface="BIZ UDPゴシック" panose="020B0400000000000000" pitchFamily="50" charset="-128"/>
                </a:rPr>
                <a:t>堤防決壊</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破堤</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後、</a:t>
              </a:r>
              <a:r>
                <a:rPr lang="ja-JP" altLang="en-US" sz="2400" dirty="0">
                  <a:solidFill>
                    <a:srgbClr val="4472C4"/>
                  </a:solidFill>
                  <a:latin typeface="BIZ UDPゴシック" panose="020B0400000000000000" pitchFamily="50" charset="-128"/>
                  <a:ea typeface="BIZ UDPゴシック" panose="020B0400000000000000" pitchFamily="50" charset="-128"/>
                </a:rPr>
                <a:t>どこが、いつ、どの程度浸水するのか      </a:t>
              </a:r>
              <a:r>
                <a:rPr lang="ja-JP" altLang="en-US" sz="2400" dirty="0">
                  <a:latin typeface="BIZ UDPゴシック" panose="020B0400000000000000" pitchFamily="50" charset="-128"/>
                  <a:ea typeface="BIZ UDPゴシック" panose="020B0400000000000000" pitchFamily="50" charset="-128"/>
                </a:rPr>
                <a:t>変化をアニメーションやグラフで見ることができます。</a:t>
              </a:r>
              <a:endParaRPr lang="en-US" altLang="ja-JP" sz="2400" dirty="0">
                <a:latin typeface="BIZ UDPゴシック" panose="020B0400000000000000" pitchFamily="50" charset="-128"/>
                <a:ea typeface="BIZ UDPゴシック" panose="020B0400000000000000" pitchFamily="50" charset="-128"/>
              </a:endParaRPr>
            </a:p>
            <a:p>
              <a:pPr marL="431800" marR="0" lvl="0" indent="-342900" algn="l" defTabSz="83565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endParaRPr lang="en-US" altLang="ja-JP" sz="2400" dirty="0">
                <a:latin typeface="BIZ UDPゴシック" panose="020B0400000000000000" pitchFamily="50" charset="-128"/>
                <a:ea typeface="BIZ UDPゴシック" panose="020B0400000000000000" pitchFamily="50" charset="-128"/>
              </a:endParaRPr>
            </a:p>
            <a:p>
              <a:pPr marL="431800" marR="0" lvl="0" indent="-342900" algn="l" defTabSz="83565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lang="ja-JP" altLang="en-US" sz="2400" dirty="0">
                  <a:latin typeface="BIZ UDPゴシック" panose="020B0400000000000000" pitchFamily="50" charset="-128"/>
                  <a:ea typeface="BIZ UDPゴシック" panose="020B0400000000000000" pitchFamily="50" charset="-128"/>
                </a:rPr>
                <a:t>大雨の際に</a:t>
              </a:r>
              <a:r>
                <a:rPr lang="ja-JP" altLang="en-US" sz="2400" dirty="0">
                  <a:solidFill>
                    <a:srgbClr val="4472C4"/>
                  </a:solidFill>
                  <a:latin typeface="BIZ UDPゴシック" panose="020B0400000000000000" pitchFamily="50" charset="-128"/>
                  <a:ea typeface="BIZ UDPゴシック" panose="020B0400000000000000" pitchFamily="50" charset="-128"/>
                </a:rPr>
                <a:t>どこの水位観測所を見ておけばよいのか</a:t>
              </a:r>
              <a:r>
                <a:rPr lang="ja-JP" altLang="en-US" sz="2400" dirty="0">
                  <a:latin typeface="BIZ UDPゴシック" panose="020B0400000000000000" pitchFamily="50" charset="-128"/>
                  <a:ea typeface="BIZ UDPゴシック" panose="020B0400000000000000" pitchFamily="50" charset="-128"/>
                </a:rPr>
                <a:t>が        わかります。また、現在の水位がわかるホームページにも       リンクしています。</a:t>
              </a:r>
              <a:endParaRPr lang="en-US" altLang="ja-JP" sz="2400" dirty="0">
                <a:latin typeface="BIZ UDPゴシック" panose="020B0400000000000000" pitchFamily="50" charset="-128"/>
                <a:ea typeface="BIZ UDPゴシック" panose="020B0400000000000000" pitchFamily="50" charset="-128"/>
                <a:cs typeface="Calibri" panose="020F0502020204030204"/>
              </a:endParaRPr>
            </a:p>
          </p:txBody>
        </p:sp>
        <p:sp>
          <p:nvSpPr>
            <p:cNvPr id="18" name="TextBox 4">
              <a:extLst>
                <a:ext uri="{FF2B5EF4-FFF2-40B4-BE49-F238E27FC236}">
                  <a16:creationId xmlns:a16="http://schemas.microsoft.com/office/drawing/2014/main" id="{B0A610BA-E449-1B13-42A6-CAB5510EAE16}"/>
                </a:ext>
              </a:extLst>
            </p:cNvPr>
            <p:cNvSpPr txBox="1"/>
            <p:nvPr/>
          </p:nvSpPr>
          <p:spPr>
            <a:xfrm>
              <a:off x="4100002" y="1120494"/>
              <a:ext cx="125036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000" spc="300" dirty="0">
                  <a:latin typeface="BIZ UDPゴシック" panose="020B0400000000000000" pitchFamily="50" charset="-128"/>
                  <a:ea typeface="BIZ UDPゴシック" panose="020B0400000000000000" pitchFamily="50" charset="-128"/>
                </a:rPr>
                <a:t>はてい</a:t>
              </a:r>
              <a:endParaRPr lang="en-US" altLang="ja-JP" sz="1000" spc="300" dirty="0">
                <a:latin typeface="BIZ UDPゴシック" panose="020B0400000000000000" pitchFamily="50" charset="-128"/>
                <a:ea typeface="BIZ UDPゴシック" panose="020B0400000000000000" pitchFamily="50" charset="-128"/>
              </a:endParaRPr>
            </a:p>
          </p:txBody>
        </p:sp>
        <p:sp>
          <p:nvSpPr>
            <p:cNvPr id="3" name="TextBox 4">
              <a:extLst>
                <a:ext uri="{FF2B5EF4-FFF2-40B4-BE49-F238E27FC236}">
                  <a16:creationId xmlns:a16="http://schemas.microsoft.com/office/drawing/2014/main" id="{FCF45952-E29F-CD7E-071F-E6DB1F09C98A}"/>
                </a:ext>
              </a:extLst>
            </p:cNvPr>
            <p:cNvSpPr txBox="1"/>
            <p:nvPr/>
          </p:nvSpPr>
          <p:spPr>
            <a:xfrm>
              <a:off x="1677645" y="2223387"/>
              <a:ext cx="125036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000" spc="300" dirty="0">
                  <a:latin typeface="BIZ UDPゴシック" panose="020B0400000000000000" pitchFamily="50" charset="-128"/>
                  <a:ea typeface="BIZ UDPゴシック" panose="020B0400000000000000" pitchFamily="50" charset="-128"/>
                </a:rPr>
                <a:t>はてい</a:t>
              </a:r>
              <a:endParaRPr lang="en-US" altLang="ja-JP" sz="1000" spc="300" dirty="0">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2563689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129590" y="2317153"/>
            <a:ext cx="571251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浸水ナビの</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準備をしましょう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2</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687258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CA0AF8-A9C6-F952-0D4B-4FDF24BDCD6E}"/>
              </a:ext>
            </a:extLst>
          </p:cNvPr>
          <p:cNvPicPr>
            <a:picLocks noChangeAspect="1"/>
          </p:cNvPicPr>
          <p:nvPr/>
        </p:nvPicPr>
        <p:blipFill>
          <a:blip r:embed="rId4"/>
          <a:stretch>
            <a:fillRect/>
          </a:stretch>
        </p:blipFill>
        <p:spPr>
          <a:xfrm>
            <a:off x="5438478" y="2397413"/>
            <a:ext cx="2462997" cy="4352921"/>
          </a:xfrm>
          <a:prstGeom prst="rect">
            <a:avLst/>
          </a:prstGeom>
        </p:spPr>
      </p:pic>
      <p:pic>
        <p:nvPicPr>
          <p:cNvPr id="24" name="図 23">
            <a:extLst>
              <a:ext uri="{FF2B5EF4-FFF2-40B4-BE49-F238E27FC236}">
                <a16:creationId xmlns:a16="http://schemas.microsoft.com/office/drawing/2014/main" id="{BC34BCAC-253E-7CC7-4946-53B12F02DFD7}"/>
              </a:ext>
            </a:extLst>
          </p:cNvPr>
          <p:cNvPicPr>
            <a:picLocks noChangeAspect="1"/>
          </p:cNvPicPr>
          <p:nvPr/>
        </p:nvPicPr>
        <p:blipFill>
          <a:blip r:embed="rId5"/>
          <a:stretch>
            <a:fillRect/>
          </a:stretch>
        </p:blipFill>
        <p:spPr>
          <a:xfrm>
            <a:off x="1242525" y="2406592"/>
            <a:ext cx="2428785" cy="431748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Safari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検索用の枠をダブルタップします（赤枠内）</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浸水ナビのサイトを検索します</a:t>
            </a:r>
          </a:p>
        </p:txBody>
      </p:sp>
      <p:sp>
        <p:nvSpPr>
          <p:cNvPr id="27" name="四角形: 角を丸くする 26">
            <a:extLst>
              <a:ext uri="{FF2B5EF4-FFF2-40B4-BE49-F238E27FC236}">
                <a16:creationId xmlns:a16="http://schemas.microsoft.com/office/drawing/2014/main" id="{A66A46F6-CE92-7FCB-0495-820E433D18A8}"/>
              </a:ext>
            </a:extLst>
          </p:cNvPr>
          <p:cNvSpPr/>
          <p:nvPr/>
        </p:nvSpPr>
        <p:spPr>
          <a:xfrm>
            <a:off x="1937677" y="6183334"/>
            <a:ext cx="443824" cy="468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F8EA3A46-9C6F-9DAA-23B3-71EF7CD06361}"/>
              </a:ext>
            </a:extLst>
          </p:cNvPr>
          <p:cNvPicPr>
            <a:picLocks noChangeAspect="1"/>
          </p:cNvPicPr>
          <p:nvPr/>
        </p:nvPicPr>
        <p:blipFill>
          <a:blip r:embed="rId8"/>
          <a:srcRect l="4277" t="4303" r="5920" b="5894"/>
          <a:stretch>
            <a:fillRect/>
          </a:stretch>
        </p:blipFill>
        <p:spPr>
          <a:xfrm>
            <a:off x="2321341" y="1547673"/>
            <a:ext cx="396000" cy="396000"/>
          </a:xfrm>
          <a:custGeom>
            <a:avLst/>
            <a:gdLst>
              <a:gd name="connsiteX0" fmla="*/ 161860 w 756000"/>
              <a:gd name="connsiteY0" fmla="*/ 0 h 756000"/>
              <a:gd name="connsiteX1" fmla="*/ 594140 w 756000"/>
              <a:gd name="connsiteY1" fmla="*/ 0 h 756000"/>
              <a:gd name="connsiteX2" fmla="*/ 756000 w 756000"/>
              <a:gd name="connsiteY2" fmla="*/ 161860 h 756000"/>
              <a:gd name="connsiteX3" fmla="*/ 756000 w 756000"/>
              <a:gd name="connsiteY3" fmla="*/ 594140 h 756000"/>
              <a:gd name="connsiteX4" fmla="*/ 594140 w 756000"/>
              <a:gd name="connsiteY4" fmla="*/ 756000 h 756000"/>
              <a:gd name="connsiteX5" fmla="*/ 161860 w 756000"/>
              <a:gd name="connsiteY5" fmla="*/ 756000 h 756000"/>
              <a:gd name="connsiteX6" fmla="*/ 0 w 756000"/>
              <a:gd name="connsiteY6" fmla="*/ 594140 h 756000"/>
              <a:gd name="connsiteX7" fmla="*/ 0 w 756000"/>
              <a:gd name="connsiteY7" fmla="*/ 161860 h 756000"/>
              <a:gd name="connsiteX8" fmla="*/ 161860 w 756000"/>
              <a:gd name="connsiteY8" fmla="*/ 0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000" h="756000">
                <a:moveTo>
                  <a:pt x="161860" y="0"/>
                </a:moveTo>
                <a:lnTo>
                  <a:pt x="594140" y="0"/>
                </a:lnTo>
                <a:cubicBezTo>
                  <a:pt x="683533" y="0"/>
                  <a:pt x="756000" y="72467"/>
                  <a:pt x="756000" y="161860"/>
                </a:cubicBezTo>
                <a:lnTo>
                  <a:pt x="756000" y="594140"/>
                </a:lnTo>
                <a:cubicBezTo>
                  <a:pt x="756000" y="683533"/>
                  <a:pt x="683533" y="756000"/>
                  <a:pt x="594140" y="756000"/>
                </a:cubicBezTo>
                <a:lnTo>
                  <a:pt x="161860" y="756000"/>
                </a:lnTo>
                <a:cubicBezTo>
                  <a:pt x="72467" y="756000"/>
                  <a:pt x="0" y="683533"/>
                  <a:pt x="0" y="594140"/>
                </a:cubicBezTo>
                <a:lnTo>
                  <a:pt x="0" y="161860"/>
                </a:lnTo>
                <a:cubicBezTo>
                  <a:pt x="0" y="72467"/>
                  <a:pt x="72467" y="0"/>
                  <a:pt x="161860" y="0"/>
                </a:cubicBezTo>
                <a:close/>
              </a:path>
            </a:pathLst>
          </a:custGeom>
        </p:spPr>
      </p:pic>
      <p:sp>
        <p:nvSpPr>
          <p:cNvPr id="29" name="四角形: 角を丸くする 28">
            <a:extLst>
              <a:ext uri="{FF2B5EF4-FFF2-40B4-BE49-F238E27FC236}">
                <a16:creationId xmlns:a16="http://schemas.microsoft.com/office/drawing/2014/main" id="{F67F56C2-3D70-DB24-AD70-375EC907EB82}"/>
              </a:ext>
            </a:extLst>
          </p:cNvPr>
          <p:cNvSpPr/>
          <p:nvPr/>
        </p:nvSpPr>
        <p:spPr>
          <a:xfrm>
            <a:off x="5522281" y="6069694"/>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02058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43094014-CCBA-BE1D-0AB9-7B5DD1378C08}"/>
              </a:ext>
            </a:extLst>
          </p:cNvPr>
          <p:cNvPicPr>
            <a:picLocks noChangeAspect="1"/>
          </p:cNvPicPr>
          <p:nvPr/>
        </p:nvPicPr>
        <p:blipFill>
          <a:blip r:embed="rId4"/>
          <a:stretch>
            <a:fillRect/>
          </a:stretch>
        </p:blipFill>
        <p:spPr>
          <a:xfrm>
            <a:off x="5461923" y="2402146"/>
            <a:ext cx="2438788" cy="4335262"/>
          </a:xfrm>
          <a:prstGeom prst="rect">
            <a:avLst/>
          </a:prstGeom>
          <a:ln>
            <a:solidFill>
              <a:schemeClr val="tx1"/>
            </a:solidFill>
          </a:ln>
        </p:spPr>
      </p:pic>
      <p:pic>
        <p:nvPicPr>
          <p:cNvPr id="24" name="図 23">
            <a:extLst>
              <a:ext uri="{FF2B5EF4-FFF2-40B4-BE49-F238E27FC236}">
                <a16:creationId xmlns:a16="http://schemas.microsoft.com/office/drawing/2014/main" id="{56BA39EF-0F03-96EB-6974-502D8B09F214}"/>
              </a:ext>
            </a:extLst>
          </p:cNvPr>
          <p:cNvPicPr>
            <a:picLocks noChangeAspect="1"/>
          </p:cNvPicPr>
          <p:nvPr/>
        </p:nvPicPr>
        <p:blipFill>
          <a:blip r:embed="rId4"/>
          <a:stretch>
            <a:fillRect/>
          </a:stretch>
        </p:blipFill>
        <p:spPr>
          <a:xfrm>
            <a:off x="1242526" y="2402146"/>
            <a:ext cx="2432703" cy="432444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検索ボックスをダブルタップして「浸水ナビ」と入力します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042607"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「開く」をダブルタップします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浸水ナビのサイトを検索します</a:t>
            </a:r>
          </a:p>
        </p:txBody>
      </p:sp>
      <p:sp>
        <p:nvSpPr>
          <p:cNvPr id="25" name="四角形: 角を丸くする 24">
            <a:extLst>
              <a:ext uri="{FF2B5EF4-FFF2-40B4-BE49-F238E27FC236}">
                <a16:creationId xmlns:a16="http://schemas.microsoft.com/office/drawing/2014/main" id="{283D74D2-E5C1-AD58-39B1-0A735700EEC8}"/>
              </a:ext>
            </a:extLst>
          </p:cNvPr>
          <p:cNvSpPr/>
          <p:nvPr/>
        </p:nvSpPr>
        <p:spPr>
          <a:xfrm>
            <a:off x="1313308" y="4667011"/>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A6943F1E-B4D0-4472-D0CA-A2CBFCBA42F0}"/>
              </a:ext>
            </a:extLst>
          </p:cNvPr>
          <p:cNvSpPr/>
          <p:nvPr/>
        </p:nvSpPr>
        <p:spPr>
          <a:xfrm>
            <a:off x="7344923" y="5945497"/>
            <a:ext cx="611187" cy="86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74730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304B9516-5D21-EE31-F814-82DC23CEB1DF}"/>
              </a:ext>
            </a:extLst>
          </p:cNvPr>
          <p:cNvPicPr>
            <a:picLocks noChangeAspect="1"/>
          </p:cNvPicPr>
          <p:nvPr/>
        </p:nvPicPr>
        <p:blipFill>
          <a:blip r:embed="rId4"/>
          <a:stretch>
            <a:fillRect/>
          </a:stretch>
        </p:blipFill>
        <p:spPr>
          <a:xfrm>
            <a:off x="5449699" y="2406592"/>
            <a:ext cx="2428786" cy="4317483"/>
          </a:xfrm>
          <a:prstGeom prst="rect">
            <a:avLst/>
          </a:prstGeom>
          <a:ln>
            <a:solidFill>
              <a:schemeClr val="tx1"/>
            </a:solidFill>
          </a:ln>
        </p:spPr>
      </p:pic>
      <p:pic>
        <p:nvPicPr>
          <p:cNvPr id="24" name="図 23">
            <a:extLst>
              <a:ext uri="{FF2B5EF4-FFF2-40B4-BE49-F238E27FC236}">
                <a16:creationId xmlns:a16="http://schemas.microsoft.com/office/drawing/2014/main" id="{1133F580-B7DE-BCDF-E472-F3DFD1CE9E46}"/>
              </a:ext>
            </a:extLst>
          </p:cNvPr>
          <p:cNvPicPr>
            <a:picLocks noChangeAspect="1"/>
          </p:cNvPicPr>
          <p:nvPr/>
        </p:nvPicPr>
        <p:blipFill>
          <a:blip r:embed="rId5"/>
          <a:stretch>
            <a:fillRect/>
          </a:stretch>
        </p:blipFill>
        <p:spPr>
          <a:xfrm>
            <a:off x="1242526" y="2406592"/>
            <a:ext cx="2428785" cy="431748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検索結果から</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浸水ナビのサイトが</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浸水ナビを検索しましょう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浸水ナビのサイトを検索します</a:t>
            </a:r>
          </a:p>
        </p:txBody>
      </p:sp>
      <p:sp>
        <p:nvSpPr>
          <p:cNvPr id="27" name="四角形: 角を丸くする 26">
            <a:extLst>
              <a:ext uri="{FF2B5EF4-FFF2-40B4-BE49-F238E27FC236}">
                <a16:creationId xmlns:a16="http://schemas.microsoft.com/office/drawing/2014/main" id="{9349CF94-DB24-09B0-8579-2EC253B18F92}"/>
              </a:ext>
            </a:extLst>
          </p:cNvPr>
          <p:cNvSpPr/>
          <p:nvPr/>
        </p:nvSpPr>
        <p:spPr>
          <a:xfrm>
            <a:off x="1310147" y="3807541"/>
            <a:ext cx="2291137" cy="1169812"/>
          </a:xfrm>
          <a:prstGeom prst="roundRect">
            <a:avLst>
              <a:gd name="adj" fmla="val 10588"/>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261639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630C360F03D9154893E8CD1E92A1C47E" ma:contentTypeVersion="12" ma:contentTypeDescription="新しいドキュメントを作成します。" ma:contentTypeScope="" ma:versionID="a7bc55e77245ee526a4c6de1d040215d">
  <xsd:schema xmlns:xsd="http://www.w3.org/2001/XMLSchema" xmlns:xs="http://www.w3.org/2001/XMLSchema" xmlns:p="http://schemas.microsoft.com/office/2006/metadata/properties" xmlns:ns2="079a4871-f4a2-4665-9954-203da50962a5" xmlns:ns3="2c894bec-798d-4cf3-95d8-8ea6401a7b86" targetNamespace="http://schemas.microsoft.com/office/2006/metadata/properties" ma:root="true" ma:fieldsID="e3bd04e3e020b843bab1d42e7f964934" ns2:_="" ns3:_="">
    <xsd:import namespace="079a4871-f4a2-4665-9954-203da50962a5"/>
    <xsd:import namespace="2c894bec-798d-4cf3-95d8-8ea6401a7b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a4871-f4a2-4665-9954-203da5096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894bec-798d-4cf3-95d8-8ea6401a7b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2f2ba5-c93a-4102-ad8d-e1a5341c9bde}" ma:internalName="TaxCatchAll" ma:showField="CatchAllData" ma:web="2c894bec-798d-4cf3-95d8-8ea6401a7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c894bec-798d-4cf3-95d8-8ea6401a7b86" xsi:nil="true"/>
    <lcf76f155ced4ddcb4097134ff3c332f xmlns="079a4871-f4a2-4665-9954-203da50962a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D5CB991-59A2-4523-A8CF-190852E730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a4871-f4a2-4665-9954-203da50962a5"/>
    <ds:schemaRef ds:uri="2c894bec-798d-4cf3-95d8-8ea6401a7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3.xml><?xml version="1.0" encoding="utf-8"?>
<ds:datastoreItem xmlns:ds="http://schemas.openxmlformats.org/officeDocument/2006/customXml" ds:itemID="{9E0E30DB-0415-4458-A9FB-7FC2791A2620}">
  <ds:schemaRefs>
    <ds:schemaRef ds:uri="http://purl.org/dc/terms/"/>
    <ds:schemaRef ds:uri="http://schemas.openxmlformats.org/package/2006/metadata/core-properties"/>
    <ds:schemaRef ds:uri="http://schemas.microsoft.com/office/2006/documentManagement/types"/>
    <ds:schemaRef ds:uri="2c894bec-798d-4cf3-95d8-8ea6401a7b86"/>
    <ds:schemaRef ds:uri="http://purl.org/dc/elements/1.1/"/>
    <ds:schemaRef ds:uri="http://schemas.microsoft.com/office/2006/metadata/properties"/>
    <ds:schemaRef ds:uri="079a4871-f4a2-4665-9954-203da50962a5"/>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1420</Words>
  <Application>Microsoft Office PowerPoint</Application>
  <PresentationFormat>画面に合わせる (4:3)</PresentationFormat>
  <Paragraphs>270</Paragraphs>
  <Slides>27</Slides>
  <Notes>27</Notes>
  <HiddenSlides>0</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27</vt:i4>
      </vt:variant>
    </vt:vector>
  </HeadingPairs>
  <TitlesOfParts>
    <vt:vector size="34" baseType="lpstr">
      <vt:lpstr>BIZ UDPゴシック</vt:lpstr>
      <vt:lpstr>Abadi</vt:lpstr>
      <vt:lpstr>Arial</vt:lpstr>
      <vt:lpstr>Calibri</vt:lpstr>
      <vt:lpstr>Wingdings</vt:lpstr>
      <vt:lpstr>ホワイト</vt:lpstr>
      <vt:lpstr>think-cell スライド</vt:lpstr>
      <vt:lpstr>PowerPoint プレゼンテーション</vt:lpstr>
      <vt:lpstr>PowerPoint プレゼンテーション</vt:lpstr>
      <vt:lpstr>PowerPoint プレゼンテーション</vt:lpstr>
      <vt:lpstr>1-A</vt:lpstr>
      <vt:lpstr>1-B</vt:lpstr>
      <vt:lpstr>PowerPoint プレゼンテーション</vt:lpstr>
      <vt:lpstr>浸水ナビを検索しましょう</vt:lpstr>
      <vt:lpstr>浸水ナビを検索しましょう</vt:lpstr>
      <vt:lpstr>浸水ナビを検索しましょう</vt:lpstr>
      <vt:lpstr>浸水ナビをブックマークしましょう</vt:lpstr>
      <vt:lpstr>浸水ナビをブックマークしましょう</vt:lpstr>
      <vt:lpstr>浸水ナビをブックマークしましょう</vt:lpstr>
      <vt:lpstr>浸水ナビをブックマークしましょう</vt:lpstr>
      <vt:lpstr>浸水ナビをホーム画面に追加しましょう</vt:lpstr>
      <vt:lpstr>浸水ナビをホーム画面に追加しましょう</vt:lpstr>
      <vt:lpstr>PowerPoint プレゼンテーション</vt:lpstr>
      <vt:lpstr>3-A</vt:lpstr>
      <vt:lpstr>想定破堤点　を調べよう</vt:lpstr>
      <vt:lpstr>想定破堤点を調べよう</vt:lpstr>
      <vt:lpstr>想定破堤点を調べよう</vt:lpstr>
      <vt:lpstr>浸水想定を調べよう</vt:lpstr>
      <vt:lpstr>浸水想定を調べよう</vt:lpstr>
      <vt:lpstr>浸水想定を調べよう</vt:lpstr>
      <vt:lpstr>浸水想定を調べよう</vt:lpstr>
      <vt:lpstr>河川の水位情報を調べよう</vt:lpstr>
      <vt:lpstr>3-E</vt:lpstr>
      <vt:lpstr>3-F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2025-03-27T15:17:19Z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0x010100630C360F03D9154893E8CD1E92A1C47E</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