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notesSlides/notesSlide24.xml" ContentType="application/vnd.openxmlformats-officedocument.presentationml.notesSlide+xml"/>
  <Override PartName="/ppt/tags/tag21.xml" ContentType="application/vnd.openxmlformats-officedocument.presentationml.tags+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tags/tag23.xml" ContentType="application/vnd.openxmlformats-officedocument.presentationml.tags+xml"/>
  <Override PartName="/ppt/notesSlides/notesSlide27.xml" ContentType="application/vnd.openxmlformats-officedocument.presentationml.notesSlide+xml"/>
  <Override PartName="/ppt/tags/tag24.xml" ContentType="application/vnd.openxmlformats-officedocument.presentationml.tags+xml"/>
  <Override PartName="/ppt/notesSlides/notesSlide28.xml" ContentType="application/vnd.openxmlformats-officedocument.presentationml.notesSlide+xml"/>
  <Override PartName="/ppt/tags/tag25.xml" ContentType="application/vnd.openxmlformats-officedocument.presentationml.tags+xml"/>
  <Override PartName="/ppt/notesSlides/notesSlide29.xml" ContentType="application/vnd.openxmlformats-officedocument.presentationml.notesSlide+xml"/>
  <Override PartName="/ppt/tags/tag26.xml" ContentType="application/vnd.openxmlformats-officedocument.presentationml.tags+xml"/>
  <Override PartName="/ppt/notesSlides/notesSlide30.xml" ContentType="application/vnd.openxmlformats-officedocument.presentationml.notesSlide+xml"/>
  <Override PartName="/ppt/tags/tag27.xml" ContentType="application/vnd.openxmlformats-officedocument.presentationml.tags+xml"/>
  <Override PartName="/ppt/notesSlides/notesSlide31.xml" ContentType="application/vnd.openxmlformats-officedocument.presentationml.notesSlide+xml"/>
  <Override PartName="/ppt/tags/tag28.xml" ContentType="application/vnd.openxmlformats-officedocument.presentationml.tags+xml"/>
  <Override PartName="/ppt/notesSlides/notesSlide32.xml" ContentType="application/vnd.openxmlformats-officedocument.presentationml.notesSlide+xml"/>
  <Override PartName="/ppt/tags/tag29.xml" ContentType="application/vnd.openxmlformats-officedocument.presentationml.tags+xml"/>
  <Override PartName="/ppt/notesSlides/notesSlide33.xml" ContentType="application/vnd.openxmlformats-officedocument.presentationml.notesSlide+xml"/>
  <Override PartName="/ppt/tags/tag30.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ppt/tags/tag41.xml" ContentType="application/vnd.openxmlformats-officedocument.presentationml.tags+xml"/>
  <Override PartName="/ppt/notesSlides/notesSlide46.xml" ContentType="application/vnd.openxmlformats-officedocument.presentationml.notesSlide+xml"/>
  <Override PartName="/ppt/tags/tag42.xml" ContentType="application/vnd.openxmlformats-officedocument.presentationml.tags+xml"/>
  <Override PartName="/ppt/notesSlides/notesSlide47.xml" ContentType="application/vnd.openxmlformats-officedocument.presentationml.notesSlide+xml"/>
  <Override PartName="/ppt/tags/tag43.xml" ContentType="application/vnd.openxmlformats-officedocument.presentationml.tags+xml"/>
  <Override PartName="/ppt/notesSlides/notesSlide48.xml" ContentType="application/vnd.openxmlformats-officedocument.presentationml.notesSlide+xml"/>
  <Override PartName="/ppt/tags/tag44.xml" ContentType="application/vnd.openxmlformats-officedocument.presentationml.tags+xml"/>
  <Override PartName="/ppt/notesSlides/notesSlide49.xml" ContentType="application/vnd.openxmlformats-officedocument.presentationml.notesSlide+xml"/>
  <Override PartName="/ppt/tags/tag45.xml" ContentType="application/vnd.openxmlformats-officedocument.presentationml.tags+xml"/>
  <Override PartName="/ppt/notesSlides/notesSlide50.xml" ContentType="application/vnd.openxmlformats-officedocument.presentationml.notesSlide+xml"/>
  <Override PartName="/ppt/tags/tag46.xml" ContentType="application/vnd.openxmlformats-officedocument.presentationml.tags+xml"/>
  <Override PartName="/ppt/notesSlides/notesSlide51.xml" ContentType="application/vnd.openxmlformats-officedocument.presentationml.notesSlide+xml"/>
  <Override PartName="/ppt/tags/tag47.xml" ContentType="application/vnd.openxmlformats-officedocument.presentationml.tags+xml"/>
  <Override PartName="/ppt/notesSlides/notesSlide5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57"/>
  </p:notesMasterIdLst>
  <p:sldIdLst>
    <p:sldId id="327" r:id="rId5"/>
    <p:sldId id="1107" r:id="rId6"/>
    <p:sldId id="676" r:id="rId7"/>
    <p:sldId id="343" r:id="rId8"/>
    <p:sldId id="692" r:id="rId9"/>
    <p:sldId id="1058" r:id="rId10"/>
    <p:sldId id="1059" r:id="rId11"/>
    <p:sldId id="694" r:id="rId12"/>
    <p:sldId id="677" r:id="rId13"/>
    <p:sldId id="690" r:id="rId14"/>
    <p:sldId id="691" r:id="rId15"/>
    <p:sldId id="1068" r:id="rId16"/>
    <p:sldId id="682" r:id="rId17"/>
    <p:sldId id="683" r:id="rId18"/>
    <p:sldId id="1067" r:id="rId19"/>
    <p:sldId id="684" r:id="rId20"/>
    <p:sldId id="685" r:id="rId21"/>
    <p:sldId id="1089" r:id="rId22"/>
    <p:sldId id="686" r:id="rId23"/>
    <p:sldId id="1087" r:id="rId24"/>
    <p:sldId id="1088" r:id="rId25"/>
    <p:sldId id="687" r:id="rId26"/>
    <p:sldId id="1048" r:id="rId27"/>
    <p:sldId id="1108" r:id="rId28"/>
    <p:sldId id="1050" r:id="rId29"/>
    <p:sldId id="1060" r:id="rId30"/>
    <p:sldId id="1109" r:id="rId31"/>
    <p:sldId id="1053" r:id="rId32"/>
    <p:sldId id="1110" r:id="rId33"/>
    <p:sldId id="1111" r:id="rId34"/>
    <p:sldId id="1114" r:id="rId35"/>
    <p:sldId id="1045" r:id="rId36"/>
    <p:sldId id="1118" r:id="rId37"/>
    <p:sldId id="1117" r:id="rId38"/>
    <p:sldId id="698" r:id="rId39"/>
    <p:sldId id="1030" r:id="rId40"/>
    <p:sldId id="1032" r:id="rId41"/>
    <p:sldId id="1033" r:id="rId42"/>
    <p:sldId id="1069" r:id="rId43"/>
    <p:sldId id="1071" r:id="rId44"/>
    <p:sldId id="1038" r:id="rId45"/>
    <p:sldId id="1072" r:id="rId46"/>
    <p:sldId id="1075" r:id="rId47"/>
    <p:sldId id="1073" r:id="rId48"/>
    <p:sldId id="1077" r:id="rId49"/>
    <p:sldId id="1078" r:id="rId50"/>
    <p:sldId id="1079" r:id="rId51"/>
    <p:sldId id="1080" r:id="rId52"/>
    <p:sldId id="1081" r:id="rId53"/>
    <p:sldId id="1082" r:id="rId54"/>
    <p:sldId id="1083" r:id="rId55"/>
    <p:sldId id="1031" r:id="rId56"/>
  </p:sldIdLst>
  <p:sldSz cx="9144000" cy="6858000" type="screen4x3"/>
  <p:notesSz cx="6807200" cy="9939338"/>
  <p:custDataLst>
    <p:tags r:id="rId58"/>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AD9"/>
    <a:srgbClr val="E63556"/>
    <a:srgbClr val="2CA6E0"/>
    <a:srgbClr val="4472C4"/>
    <a:srgbClr val="FFFFFF"/>
    <a:srgbClr val="7AADDC"/>
    <a:srgbClr val="DEEBF7"/>
    <a:srgbClr val="8F9194"/>
    <a:srgbClr val="FF330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53" autoAdjust="0"/>
    <p:restoredTop sz="61725" autoAdjust="0"/>
  </p:normalViewPr>
  <p:slideViewPr>
    <p:cSldViewPr snapToGrid="0" snapToObjects="1">
      <p:cViewPr varScale="1">
        <p:scale>
          <a:sx n="68" d="100"/>
          <a:sy n="68" d="100"/>
        </p:scale>
        <p:origin x="2646" y="66"/>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1844"/>
    </p:cViewPr>
  </p:sorterViewPr>
  <p:notesViewPr>
    <p:cSldViewPr snapToGrid="0" snapToObjects="1" showGuides="1">
      <p:cViewPr varScale="1">
        <p:scale>
          <a:sx n="43" d="100"/>
          <a:sy n="43" d="100"/>
        </p:scale>
        <p:origin x="2832" y="44"/>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2949787" cy="498693"/>
          </a:xfrm>
          <a:prstGeom prst="rect">
            <a:avLst/>
          </a:prstGeom>
        </p:spPr>
        <p:txBody>
          <a:bodyPr vert="horz" lIns="91091" tIns="45545" rIns="91091" bIns="45545"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55840" y="2"/>
            <a:ext cx="2949787" cy="498693"/>
          </a:xfrm>
          <a:prstGeom prst="rect">
            <a:avLst/>
          </a:prstGeom>
        </p:spPr>
        <p:txBody>
          <a:bodyPr vert="horz" lIns="91091" tIns="45545" rIns="91091" bIns="45545"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2025/11/6</a:t>
            </a:fld>
            <a:endParaRPr lang="ja-JP" altLang="en-US" dirty="0"/>
          </a:p>
        </p:txBody>
      </p:sp>
      <p:sp>
        <p:nvSpPr>
          <p:cNvPr id="4" name="スライド イメージ プレースホルダー 3"/>
          <p:cNvSpPr>
            <a:spLocks noGrp="1" noRot="1" noChangeAspect="1"/>
          </p:cNvSpPr>
          <p:nvPr>
            <p:ph type="sldImg" idx="2"/>
          </p:nvPr>
        </p:nvSpPr>
        <p:spPr>
          <a:xfrm>
            <a:off x="730250" y="587375"/>
            <a:ext cx="5346700" cy="4010025"/>
          </a:xfrm>
          <a:prstGeom prst="rect">
            <a:avLst/>
          </a:prstGeom>
          <a:noFill/>
          <a:ln w="12700">
            <a:solidFill>
              <a:prstClr val="black"/>
            </a:solidFill>
          </a:ln>
        </p:spPr>
        <p:txBody>
          <a:bodyPr vert="horz" lIns="91091" tIns="45545" rIns="91091" bIns="45545" rtlCol="0" anchor="ctr"/>
          <a:lstStyle/>
          <a:p>
            <a:endParaRPr lang="ja-JP" altLang="en-US" dirty="0"/>
          </a:p>
        </p:txBody>
      </p:sp>
      <p:sp>
        <p:nvSpPr>
          <p:cNvPr id="5" name="ノート プレースホルダー 4"/>
          <p:cNvSpPr>
            <a:spLocks noGrp="1"/>
          </p:cNvSpPr>
          <p:nvPr>
            <p:ph type="body" sz="quarter" idx="3"/>
          </p:nvPr>
        </p:nvSpPr>
        <p:spPr>
          <a:xfrm>
            <a:off x="388364" y="4646866"/>
            <a:ext cx="6030470" cy="4793781"/>
          </a:xfrm>
          <a:prstGeom prst="rect">
            <a:avLst/>
          </a:prstGeom>
        </p:spPr>
        <p:txBody>
          <a:bodyPr vert="horz" lIns="91091" tIns="45545" rIns="91091" bIns="45545"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440649"/>
            <a:ext cx="2949787" cy="498692"/>
          </a:xfrm>
          <a:prstGeom prst="rect">
            <a:avLst/>
          </a:prstGeom>
        </p:spPr>
        <p:txBody>
          <a:bodyPr vert="horz" lIns="91091" tIns="45545" rIns="91091" bIns="45545"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55840" y="9440649"/>
            <a:ext cx="2949787" cy="498692"/>
          </a:xfrm>
          <a:prstGeom prst="rect">
            <a:avLst/>
          </a:prstGeom>
        </p:spPr>
        <p:txBody>
          <a:bodyPr vert="horz" lIns="91091" tIns="45545" rIns="91091" bIns="45545"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7" name="スライド イメージ プレースホルダー 6">
            <a:extLst>
              <a:ext uri="{FF2B5EF4-FFF2-40B4-BE49-F238E27FC236}">
                <a16:creationId xmlns:a16="http://schemas.microsoft.com/office/drawing/2014/main" id="{D30E61CD-93D5-D366-118D-D76F4F8D2016}"/>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6" name="スライド イメージ プレースホルダー 5">
            <a:extLst>
              <a:ext uri="{FF2B5EF4-FFF2-40B4-BE49-F238E27FC236}">
                <a16:creationId xmlns:a16="http://schemas.microsoft.com/office/drawing/2014/main" id="{B543FC4D-906E-BDBA-C263-A9CD0CFF6D27}"/>
              </a:ext>
            </a:extLst>
          </p:cNvPr>
          <p:cNvSpPr>
            <a:spLocks noGrp="1" noRot="1" noChangeAspect="1"/>
          </p:cNvSpPr>
          <p:nvPr>
            <p:ph type="sldImg"/>
          </p:nvPr>
        </p:nvSpPr>
        <p:spPr/>
      </p:sp>
    </p:spTree>
    <p:extLst>
      <p:ext uri="{BB962C8B-B14F-4D97-AF65-F5344CB8AC3E}">
        <p14:creationId xmlns:p14="http://schemas.microsoft.com/office/powerpoint/2010/main" val="142371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6" name="スライド イメージ プレースホルダー 5">
            <a:extLst>
              <a:ext uri="{FF2B5EF4-FFF2-40B4-BE49-F238E27FC236}">
                <a16:creationId xmlns:a16="http://schemas.microsoft.com/office/drawing/2014/main" id="{69FDE3F0-BDF7-50AD-F82D-6AA090B127C5}"/>
              </a:ext>
            </a:extLst>
          </p:cNvPr>
          <p:cNvSpPr>
            <a:spLocks noGrp="1" noRot="1" noChangeAspect="1"/>
          </p:cNvSpPr>
          <p:nvPr>
            <p:ph type="sldImg"/>
          </p:nvPr>
        </p:nvSpPr>
        <p:spPr/>
      </p:sp>
    </p:spTree>
    <p:extLst>
      <p:ext uri="{BB962C8B-B14F-4D97-AF65-F5344CB8AC3E}">
        <p14:creationId xmlns:p14="http://schemas.microsoft.com/office/powerpoint/2010/main" val="2106231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6" name="スライド イメージ プレースホルダー 5">
            <a:extLst>
              <a:ext uri="{FF2B5EF4-FFF2-40B4-BE49-F238E27FC236}">
                <a16:creationId xmlns:a16="http://schemas.microsoft.com/office/drawing/2014/main" id="{9C1231A8-4FA9-5990-E575-AA46DBA040BB}"/>
              </a:ext>
            </a:extLst>
          </p:cNvPr>
          <p:cNvSpPr>
            <a:spLocks noGrp="1" noRot="1" noChangeAspect="1"/>
          </p:cNvSpPr>
          <p:nvPr>
            <p:ph type="sldImg"/>
          </p:nvPr>
        </p:nvSpPr>
        <p:spPr/>
      </p:sp>
    </p:spTree>
    <p:extLst>
      <p:ext uri="{BB962C8B-B14F-4D97-AF65-F5344CB8AC3E}">
        <p14:creationId xmlns:p14="http://schemas.microsoft.com/office/powerpoint/2010/main" val="2375522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6" name="スライド イメージ プレースホルダー 5">
            <a:extLst>
              <a:ext uri="{FF2B5EF4-FFF2-40B4-BE49-F238E27FC236}">
                <a16:creationId xmlns:a16="http://schemas.microsoft.com/office/drawing/2014/main" id="{754D8F2C-EEB5-C98F-BE4A-20A4B362AAB1}"/>
              </a:ext>
            </a:extLst>
          </p:cNvPr>
          <p:cNvSpPr>
            <a:spLocks noGrp="1" noRot="1" noChangeAspect="1"/>
          </p:cNvSpPr>
          <p:nvPr>
            <p:ph type="sldImg"/>
          </p:nvPr>
        </p:nvSpPr>
        <p:spPr/>
      </p:sp>
    </p:spTree>
    <p:extLst>
      <p:ext uri="{BB962C8B-B14F-4D97-AF65-F5344CB8AC3E}">
        <p14:creationId xmlns:p14="http://schemas.microsoft.com/office/powerpoint/2010/main" val="33438628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6" name="スライド イメージ プレースホルダー 5">
            <a:extLst>
              <a:ext uri="{FF2B5EF4-FFF2-40B4-BE49-F238E27FC236}">
                <a16:creationId xmlns:a16="http://schemas.microsoft.com/office/drawing/2014/main" id="{21C4A688-DF8D-83A2-8A0E-16028D91E2E8}"/>
              </a:ext>
            </a:extLst>
          </p:cNvPr>
          <p:cNvSpPr>
            <a:spLocks noGrp="1" noRot="1" noChangeAspect="1"/>
          </p:cNvSpPr>
          <p:nvPr>
            <p:ph type="sldImg"/>
          </p:nvPr>
        </p:nvSpPr>
        <p:spPr/>
      </p:sp>
    </p:spTree>
    <p:extLst>
      <p:ext uri="{BB962C8B-B14F-4D97-AF65-F5344CB8AC3E}">
        <p14:creationId xmlns:p14="http://schemas.microsoft.com/office/powerpoint/2010/main" val="524674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10" name="スライド イメージ プレースホルダー 9">
            <a:extLst>
              <a:ext uri="{FF2B5EF4-FFF2-40B4-BE49-F238E27FC236}">
                <a16:creationId xmlns:a16="http://schemas.microsoft.com/office/drawing/2014/main" id="{7B0911B0-6531-81C9-F5AE-1E902B7D5B0C}"/>
              </a:ext>
            </a:extLst>
          </p:cNvPr>
          <p:cNvSpPr>
            <a:spLocks noGrp="1" noRot="1" noChangeAspect="1"/>
          </p:cNvSpPr>
          <p:nvPr>
            <p:ph type="sldImg"/>
          </p:nvPr>
        </p:nvSpPr>
        <p:spPr/>
      </p:sp>
    </p:spTree>
    <p:extLst>
      <p:ext uri="{BB962C8B-B14F-4D97-AF65-F5344CB8AC3E}">
        <p14:creationId xmlns:p14="http://schemas.microsoft.com/office/powerpoint/2010/main" val="3234767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6" name="スライド イメージ プレースホルダー 5">
            <a:extLst>
              <a:ext uri="{FF2B5EF4-FFF2-40B4-BE49-F238E27FC236}">
                <a16:creationId xmlns:a16="http://schemas.microsoft.com/office/drawing/2014/main" id="{4B03D4A2-0910-F64F-9E24-EF2669E90179}"/>
              </a:ext>
            </a:extLst>
          </p:cNvPr>
          <p:cNvSpPr>
            <a:spLocks noGrp="1" noRot="1" noChangeAspect="1"/>
          </p:cNvSpPr>
          <p:nvPr>
            <p:ph type="sldImg"/>
          </p:nvPr>
        </p:nvSpPr>
        <p:spPr/>
      </p:sp>
    </p:spTree>
    <p:extLst>
      <p:ext uri="{BB962C8B-B14F-4D97-AF65-F5344CB8AC3E}">
        <p14:creationId xmlns:p14="http://schemas.microsoft.com/office/powerpoint/2010/main" val="2151688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6" name="スライド イメージ プレースホルダー 5">
            <a:extLst>
              <a:ext uri="{FF2B5EF4-FFF2-40B4-BE49-F238E27FC236}">
                <a16:creationId xmlns:a16="http://schemas.microsoft.com/office/drawing/2014/main" id="{BD7E9B10-C618-F350-B8C2-EA60947BBFC6}"/>
              </a:ext>
            </a:extLst>
          </p:cNvPr>
          <p:cNvSpPr>
            <a:spLocks noGrp="1" noRot="1" noChangeAspect="1"/>
          </p:cNvSpPr>
          <p:nvPr>
            <p:ph type="sldImg"/>
          </p:nvPr>
        </p:nvSpPr>
        <p:spPr/>
      </p:sp>
    </p:spTree>
    <p:extLst>
      <p:ext uri="{BB962C8B-B14F-4D97-AF65-F5344CB8AC3E}">
        <p14:creationId xmlns:p14="http://schemas.microsoft.com/office/powerpoint/2010/main" val="97291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6" name="スライド イメージ プレースホルダー 5">
            <a:extLst>
              <a:ext uri="{FF2B5EF4-FFF2-40B4-BE49-F238E27FC236}">
                <a16:creationId xmlns:a16="http://schemas.microsoft.com/office/drawing/2014/main" id="{90D38FC8-C427-9C01-A718-57D23A52F337}"/>
              </a:ext>
            </a:extLst>
          </p:cNvPr>
          <p:cNvSpPr>
            <a:spLocks noGrp="1" noRot="1" noChangeAspect="1"/>
          </p:cNvSpPr>
          <p:nvPr>
            <p:ph type="sldImg"/>
          </p:nvPr>
        </p:nvSpPr>
        <p:spPr/>
      </p:sp>
    </p:spTree>
    <p:extLst>
      <p:ext uri="{BB962C8B-B14F-4D97-AF65-F5344CB8AC3E}">
        <p14:creationId xmlns:p14="http://schemas.microsoft.com/office/powerpoint/2010/main" val="217519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a:lnSpc>
                <a:spcPct val="130000"/>
              </a:lnSpc>
            </a:pPr>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6" name="スライド イメージ プレースホルダー 5">
            <a:extLst>
              <a:ext uri="{FF2B5EF4-FFF2-40B4-BE49-F238E27FC236}">
                <a16:creationId xmlns:a16="http://schemas.microsoft.com/office/drawing/2014/main" id="{74C441FE-3752-1724-A885-9CA3130A92BD}"/>
              </a:ext>
            </a:extLst>
          </p:cNvPr>
          <p:cNvSpPr>
            <a:spLocks noGrp="1" noRot="1" noChangeAspect="1"/>
          </p:cNvSpPr>
          <p:nvPr>
            <p:ph type="sldImg"/>
          </p:nvPr>
        </p:nvSpPr>
        <p:spPr/>
      </p:sp>
    </p:spTree>
    <p:extLst>
      <p:ext uri="{BB962C8B-B14F-4D97-AF65-F5344CB8AC3E}">
        <p14:creationId xmlns:p14="http://schemas.microsoft.com/office/powerpoint/2010/main" val="2695050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a:t>
            </a:fld>
            <a:endParaRPr lang="ja-JP" altLang="en-US" dirty="0"/>
          </a:p>
        </p:txBody>
      </p:sp>
      <p:sp>
        <p:nvSpPr>
          <p:cNvPr id="5" name="ノート プレースホルダー 4">
            <a:extLst>
              <a:ext uri="{FF2B5EF4-FFF2-40B4-BE49-F238E27FC236}">
                <a16:creationId xmlns:a16="http://schemas.microsoft.com/office/drawing/2014/main" id="{32763E56-53A6-4C6C-9BA9-D46853188CA2}"/>
              </a:ext>
            </a:extLst>
          </p:cNvPr>
          <p:cNvSpPr>
            <a:spLocks noGrp="1"/>
          </p:cNvSpPr>
          <p:nvPr>
            <p:ph type="body" sz="quarter" idx="3"/>
          </p:nvPr>
        </p:nvSpPr>
        <p:spPr/>
        <p:txBody>
          <a:bodyPr/>
          <a:lstStyle/>
          <a:p>
            <a:endParaRPr lang="ja-JP" altLang="en-US" dirty="0"/>
          </a:p>
        </p:txBody>
      </p:sp>
      <p:sp>
        <p:nvSpPr>
          <p:cNvPr id="7" name="スライド イメージ プレースホルダー 6">
            <a:extLst>
              <a:ext uri="{FF2B5EF4-FFF2-40B4-BE49-F238E27FC236}">
                <a16:creationId xmlns:a16="http://schemas.microsoft.com/office/drawing/2014/main" id="{6D9D5A22-A8F3-9BE3-C378-4F392EEE363A}"/>
              </a:ext>
            </a:extLst>
          </p:cNvPr>
          <p:cNvSpPr>
            <a:spLocks noGrp="1" noRot="1" noChangeAspect="1"/>
          </p:cNvSpPr>
          <p:nvPr>
            <p:ph type="sldImg"/>
          </p:nvPr>
        </p:nvSpPr>
        <p:spPr/>
      </p:sp>
    </p:spTree>
    <p:extLst>
      <p:ext uri="{BB962C8B-B14F-4D97-AF65-F5344CB8AC3E}">
        <p14:creationId xmlns:p14="http://schemas.microsoft.com/office/powerpoint/2010/main" val="21603824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6" name="スライド イメージ プレースホルダー 5">
            <a:extLst>
              <a:ext uri="{FF2B5EF4-FFF2-40B4-BE49-F238E27FC236}">
                <a16:creationId xmlns:a16="http://schemas.microsoft.com/office/drawing/2014/main" id="{9C9C8E16-10B8-B475-D0EC-355F4151AA02}"/>
              </a:ext>
            </a:extLst>
          </p:cNvPr>
          <p:cNvSpPr>
            <a:spLocks noGrp="1" noRot="1" noChangeAspect="1"/>
          </p:cNvSpPr>
          <p:nvPr>
            <p:ph type="sldImg"/>
          </p:nvPr>
        </p:nvSpPr>
        <p:spPr/>
      </p:sp>
    </p:spTree>
    <p:extLst>
      <p:ext uri="{BB962C8B-B14F-4D97-AF65-F5344CB8AC3E}">
        <p14:creationId xmlns:p14="http://schemas.microsoft.com/office/powerpoint/2010/main" val="4012736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6" name="スライド イメージ プレースホルダー 5">
            <a:extLst>
              <a:ext uri="{FF2B5EF4-FFF2-40B4-BE49-F238E27FC236}">
                <a16:creationId xmlns:a16="http://schemas.microsoft.com/office/drawing/2014/main" id="{DC77B4BA-EE02-DE74-DC32-801292E6F2D9}"/>
              </a:ext>
            </a:extLst>
          </p:cNvPr>
          <p:cNvSpPr>
            <a:spLocks noGrp="1" noRot="1" noChangeAspect="1"/>
          </p:cNvSpPr>
          <p:nvPr>
            <p:ph type="sldImg"/>
          </p:nvPr>
        </p:nvSpPr>
        <p:spPr/>
      </p:sp>
    </p:spTree>
    <p:extLst>
      <p:ext uri="{BB962C8B-B14F-4D97-AF65-F5344CB8AC3E}">
        <p14:creationId xmlns:p14="http://schemas.microsoft.com/office/powerpoint/2010/main" val="1833866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841246E2-69A2-AE4D-6370-272F1491649E}"/>
              </a:ext>
            </a:extLst>
          </p:cNvPr>
          <p:cNvSpPr>
            <a:spLocks noGrp="1" noRot="1" noChangeAspect="1"/>
          </p:cNvSpPr>
          <p:nvPr>
            <p:ph type="sldImg"/>
          </p:nvPr>
        </p:nvSpPr>
        <p:spPr/>
      </p:sp>
    </p:spTree>
    <p:extLst>
      <p:ext uri="{BB962C8B-B14F-4D97-AF65-F5344CB8AC3E}">
        <p14:creationId xmlns:p14="http://schemas.microsoft.com/office/powerpoint/2010/main" val="33358815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6" name="スライド イメージ プレースホルダー 5">
            <a:extLst>
              <a:ext uri="{FF2B5EF4-FFF2-40B4-BE49-F238E27FC236}">
                <a16:creationId xmlns:a16="http://schemas.microsoft.com/office/drawing/2014/main" id="{DCFD9ABD-E87D-F34A-13EE-8A3494B12743}"/>
              </a:ext>
            </a:extLst>
          </p:cNvPr>
          <p:cNvSpPr>
            <a:spLocks noGrp="1" noRot="1" noChangeAspect="1"/>
          </p:cNvSpPr>
          <p:nvPr>
            <p:ph type="sldImg"/>
          </p:nvPr>
        </p:nvSpPr>
        <p:spPr/>
      </p:sp>
    </p:spTree>
    <p:extLst>
      <p:ext uri="{BB962C8B-B14F-4D97-AF65-F5344CB8AC3E}">
        <p14:creationId xmlns:p14="http://schemas.microsoft.com/office/powerpoint/2010/main" val="15293727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7F1E74BE-22F2-7871-D571-677D30DA4FC2}"/>
              </a:ext>
            </a:extLst>
          </p:cNvPr>
          <p:cNvSpPr>
            <a:spLocks noGrp="1" noRot="1" noChangeAspect="1"/>
          </p:cNvSpPr>
          <p:nvPr>
            <p:ph type="sldImg"/>
          </p:nvPr>
        </p:nvSpPr>
        <p:spPr/>
      </p:sp>
    </p:spTree>
    <p:extLst>
      <p:ext uri="{BB962C8B-B14F-4D97-AF65-F5344CB8AC3E}">
        <p14:creationId xmlns:p14="http://schemas.microsoft.com/office/powerpoint/2010/main" val="7003222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BC081DFB-49F6-AADD-1FC8-A399652E7605}"/>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EF778DE-EE57-EC9A-D2C3-F32D52156BE0}"/>
              </a:ext>
            </a:extLst>
          </p:cNvPr>
          <p:cNvSpPr>
            <a:spLocks noGrp="1" noRot="1" noChangeAspect="1"/>
          </p:cNvSpPr>
          <p:nvPr>
            <p:ph type="sldImg"/>
          </p:nvPr>
        </p:nvSpPr>
        <p:spPr/>
      </p:sp>
    </p:spTree>
    <p:extLst>
      <p:ext uri="{BB962C8B-B14F-4D97-AF65-F5344CB8AC3E}">
        <p14:creationId xmlns:p14="http://schemas.microsoft.com/office/powerpoint/2010/main" val="42648511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6" name="スライド イメージ プレースホルダー 5">
            <a:extLst>
              <a:ext uri="{FF2B5EF4-FFF2-40B4-BE49-F238E27FC236}">
                <a16:creationId xmlns:a16="http://schemas.microsoft.com/office/drawing/2014/main" id="{FC8137F9-4D58-CFF1-71DB-393C7C0954BC}"/>
              </a:ext>
            </a:extLst>
          </p:cNvPr>
          <p:cNvSpPr>
            <a:spLocks noGrp="1" noRot="1" noChangeAspect="1"/>
          </p:cNvSpPr>
          <p:nvPr>
            <p:ph type="sldImg"/>
          </p:nvPr>
        </p:nvSpPr>
        <p:spPr/>
      </p:sp>
    </p:spTree>
    <p:extLst>
      <p:ext uri="{BB962C8B-B14F-4D97-AF65-F5344CB8AC3E}">
        <p14:creationId xmlns:p14="http://schemas.microsoft.com/office/powerpoint/2010/main" val="37249033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6" name="スライド イメージ プレースホルダー 5">
            <a:extLst>
              <a:ext uri="{FF2B5EF4-FFF2-40B4-BE49-F238E27FC236}">
                <a16:creationId xmlns:a16="http://schemas.microsoft.com/office/drawing/2014/main" id="{60FA5D6C-3552-D2D1-11BA-11C91144C68A}"/>
              </a:ext>
            </a:extLst>
          </p:cNvPr>
          <p:cNvSpPr>
            <a:spLocks noGrp="1" noRot="1" noChangeAspect="1"/>
          </p:cNvSpPr>
          <p:nvPr>
            <p:ph type="sldImg"/>
          </p:nvPr>
        </p:nvSpPr>
        <p:spPr/>
      </p:sp>
    </p:spTree>
    <p:extLst>
      <p:ext uri="{BB962C8B-B14F-4D97-AF65-F5344CB8AC3E}">
        <p14:creationId xmlns:p14="http://schemas.microsoft.com/office/powerpoint/2010/main" val="34733971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2D53DFE5-C80F-93CA-6485-0D451F07C2C2}"/>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2F7858A5-C7B2-1116-543F-8B42336AC95E}"/>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AAA10863-5E4A-142A-9ED2-91AF4B85967D}"/>
              </a:ext>
            </a:extLst>
          </p:cNvPr>
          <p:cNvSpPr>
            <a:spLocks noGrp="1" noRot="1" noChangeAspect="1"/>
          </p:cNvSpPr>
          <p:nvPr>
            <p:ph type="sldImg"/>
          </p:nvPr>
        </p:nvSpPr>
        <p:spPr/>
      </p:sp>
    </p:spTree>
    <p:extLst>
      <p:ext uri="{BB962C8B-B14F-4D97-AF65-F5344CB8AC3E}">
        <p14:creationId xmlns:p14="http://schemas.microsoft.com/office/powerpoint/2010/main" val="14606663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31</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C81DC466-C558-1141-9793-B79296BD56A8}"/>
              </a:ext>
            </a:extLst>
          </p:cNvPr>
          <p:cNvSpPr>
            <a:spLocks noGrp="1" noRot="1" noChangeAspect="1"/>
          </p:cNvSpPr>
          <p:nvPr>
            <p:ph type="sldImg"/>
          </p:nvPr>
        </p:nvSpPr>
        <p:spPr/>
      </p:sp>
    </p:spTree>
    <p:extLst>
      <p:ext uri="{BB962C8B-B14F-4D97-AF65-F5344CB8AC3E}">
        <p14:creationId xmlns:p14="http://schemas.microsoft.com/office/powerpoint/2010/main" val="3597201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6" name="スライド イメージ プレースホルダー 5">
            <a:extLst>
              <a:ext uri="{FF2B5EF4-FFF2-40B4-BE49-F238E27FC236}">
                <a16:creationId xmlns:a16="http://schemas.microsoft.com/office/drawing/2014/main" id="{728966AF-78E7-BE17-39C8-60EC17D27679}"/>
              </a:ext>
            </a:extLst>
          </p:cNvPr>
          <p:cNvSpPr>
            <a:spLocks noGrp="1" noRot="1" noChangeAspect="1"/>
          </p:cNvSpPr>
          <p:nvPr>
            <p:ph type="sldImg"/>
          </p:nvPr>
        </p:nvSpPr>
        <p:spPr/>
      </p:sp>
    </p:spTree>
    <p:extLst>
      <p:ext uri="{BB962C8B-B14F-4D97-AF65-F5344CB8AC3E}">
        <p14:creationId xmlns:p14="http://schemas.microsoft.com/office/powerpoint/2010/main" val="300923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6" name="スライド イメージ プレースホルダー 5">
            <a:extLst>
              <a:ext uri="{FF2B5EF4-FFF2-40B4-BE49-F238E27FC236}">
                <a16:creationId xmlns:a16="http://schemas.microsoft.com/office/drawing/2014/main" id="{11DB74F7-883F-92D1-DA84-CE116F426720}"/>
              </a:ext>
            </a:extLst>
          </p:cNvPr>
          <p:cNvSpPr>
            <a:spLocks noGrp="1" noRot="1" noChangeAspect="1"/>
          </p:cNvSpPr>
          <p:nvPr>
            <p:ph type="sldImg"/>
          </p:nvPr>
        </p:nvSpPr>
        <p:spPr/>
      </p:sp>
    </p:spTree>
    <p:extLst>
      <p:ext uri="{BB962C8B-B14F-4D97-AF65-F5344CB8AC3E}">
        <p14:creationId xmlns:p14="http://schemas.microsoft.com/office/powerpoint/2010/main" val="2121631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BA4FB-617B-FA72-9AE4-CC357BC9F4FB}"/>
            </a:ext>
          </a:extLst>
        </p:cNvPr>
        <p:cNvGrpSpPr/>
        <p:nvPr/>
      </p:nvGrpSpPr>
      <p:grpSpPr>
        <a:xfrm>
          <a:off x="0" y="0"/>
          <a:ext cx="0" cy="0"/>
          <a:chOff x="0" y="0"/>
          <a:chExt cx="0" cy="0"/>
        </a:xfrm>
      </p:grpSpPr>
      <p:sp>
        <p:nvSpPr>
          <p:cNvPr id="3" name="ノート プレースホルダー 2">
            <a:extLst>
              <a:ext uri="{FF2B5EF4-FFF2-40B4-BE49-F238E27FC236}">
                <a16:creationId xmlns:a16="http://schemas.microsoft.com/office/drawing/2014/main" id="{74AB151A-5E11-A444-63F6-F183B0EF8DAE}"/>
              </a:ext>
            </a:extLst>
          </p:cNvPr>
          <p:cNvSpPr>
            <a:spLocks noGrp="1"/>
          </p:cNvSpPr>
          <p:nvPr>
            <p:ph type="body" idx="1"/>
          </p:nvPr>
        </p:nvSpPr>
        <p:spPr/>
        <p:txBody>
          <a:bodyPr/>
          <a:lstStyle/>
          <a:p>
            <a:endParaRPr lang="en-US" altLang="ja-JP" dirty="0"/>
          </a:p>
        </p:txBody>
      </p:sp>
      <p:sp>
        <p:nvSpPr>
          <p:cNvPr id="4" name="スライド番号プレースホルダー 3">
            <a:extLst>
              <a:ext uri="{FF2B5EF4-FFF2-40B4-BE49-F238E27FC236}">
                <a16:creationId xmlns:a16="http://schemas.microsoft.com/office/drawing/2014/main" id="{CEE68D16-BD06-387C-F6BB-D94FE656A4A9}"/>
              </a:ext>
            </a:extLst>
          </p:cNvPr>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6" name="スライド イメージ プレースホルダー 5">
            <a:extLst>
              <a:ext uri="{FF2B5EF4-FFF2-40B4-BE49-F238E27FC236}">
                <a16:creationId xmlns:a16="http://schemas.microsoft.com/office/drawing/2014/main" id="{CF84E293-E285-130D-006C-7D0E3E49B1D5}"/>
              </a:ext>
            </a:extLst>
          </p:cNvPr>
          <p:cNvSpPr>
            <a:spLocks noGrp="1" noRot="1" noChangeAspect="1"/>
          </p:cNvSpPr>
          <p:nvPr>
            <p:ph type="sldImg"/>
          </p:nvPr>
        </p:nvSpPr>
        <p:spPr/>
      </p:sp>
    </p:spTree>
    <p:extLst>
      <p:ext uri="{BB962C8B-B14F-4D97-AF65-F5344CB8AC3E}">
        <p14:creationId xmlns:p14="http://schemas.microsoft.com/office/powerpoint/2010/main" val="37225644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6" name="スライド イメージ プレースホルダー 5">
            <a:extLst>
              <a:ext uri="{FF2B5EF4-FFF2-40B4-BE49-F238E27FC236}">
                <a16:creationId xmlns:a16="http://schemas.microsoft.com/office/drawing/2014/main" id="{7979D81D-4954-6DC4-F522-82192CA862C2}"/>
              </a:ext>
            </a:extLst>
          </p:cNvPr>
          <p:cNvSpPr>
            <a:spLocks noGrp="1" noRot="1" noChangeAspect="1"/>
          </p:cNvSpPr>
          <p:nvPr>
            <p:ph type="sldImg"/>
          </p:nvPr>
        </p:nvSpPr>
        <p:spPr/>
      </p:sp>
    </p:spTree>
    <p:extLst>
      <p:ext uri="{BB962C8B-B14F-4D97-AF65-F5344CB8AC3E}">
        <p14:creationId xmlns:p14="http://schemas.microsoft.com/office/powerpoint/2010/main" val="3659613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36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346846CE-CDA5-A44D-267B-342EA5F5F850}"/>
              </a:ext>
            </a:extLst>
          </p:cNvPr>
          <p:cNvSpPr>
            <a:spLocks noGrp="1" noRot="1" noChangeAspect="1"/>
          </p:cNvSpPr>
          <p:nvPr>
            <p:ph type="sldImg"/>
          </p:nvPr>
        </p:nvSpPr>
        <p:spPr/>
      </p:sp>
    </p:spTree>
    <p:extLst>
      <p:ext uri="{BB962C8B-B14F-4D97-AF65-F5344CB8AC3E}">
        <p14:creationId xmlns:p14="http://schemas.microsoft.com/office/powerpoint/2010/main" val="3986631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6" name="スライド イメージ プレースホルダー 5">
            <a:extLst>
              <a:ext uri="{FF2B5EF4-FFF2-40B4-BE49-F238E27FC236}">
                <a16:creationId xmlns:a16="http://schemas.microsoft.com/office/drawing/2014/main" id="{87320370-F5C9-92EE-1F5F-73F7362E7C4E}"/>
              </a:ext>
            </a:extLst>
          </p:cNvPr>
          <p:cNvSpPr>
            <a:spLocks noGrp="1" noRot="1" noChangeAspect="1"/>
          </p:cNvSpPr>
          <p:nvPr>
            <p:ph type="sldImg"/>
          </p:nvPr>
        </p:nvSpPr>
        <p:spPr/>
      </p:sp>
    </p:spTree>
    <p:extLst>
      <p:ext uri="{BB962C8B-B14F-4D97-AF65-F5344CB8AC3E}">
        <p14:creationId xmlns:p14="http://schemas.microsoft.com/office/powerpoint/2010/main" val="41305736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6" name="スライド イメージ プレースホルダー 5">
            <a:extLst>
              <a:ext uri="{FF2B5EF4-FFF2-40B4-BE49-F238E27FC236}">
                <a16:creationId xmlns:a16="http://schemas.microsoft.com/office/drawing/2014/main" id="{7BAA8A43-8D44-4ECA-D4A8-619406F10461}"/>
              </a:ext>
            </a:extLst>
          </p:cNvPr>
          <p:cNvSpPr>
            <a:spLocks noGrp="1" noRot="1" noChangeAspect="1"/>
          </p:cNvSpPr>
          <p:nvPr>
            <p:ph type="sldImg"/>
          </p:nvPr>
        </p:nvSpPr>
        <p:spPr/>
      </p:sp>
    </p:spTree>
    <p:extLst>
      <p:ext uri="{BB962C8B-B14F-4D97-AF65-F5344CB8AC3E}">
        <p14:creationId xmlns:p14="http://schemas.microsoft.com/office/powerpoint/2010/main" val="205595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6" name="スライド イメージ プレースホルダー 5">
            <a:extLst>
              <a:ext uri="{FF2B5EF4-FFF2-40B4-BE49-F238E27FC236}">
                <a16:creationId xmlns:a16="http://schemas.microsoft.com/office/drawing/2014/main" id="{410BE58F-7E1B-910A-148F-AAF62281D7D7}"/>
              </a:ext>
            </a:extLst>
          </p:cNvPr>
          <p:cNvSpPr>
            <a:spLocks noGrp="1" noRot="1" noChangeAspect="1"/>
          </p:cNvSpPr>
          <p:nvPr>
            <p:ph type="sldImg"/>
          </p:nvPr>
        </p:nvSpPr>
        <p:spPr/>
      </p:sp>
    </p:spTree>
    <p:extLst>
      <p:ext uri="{BB962C8B-B14F-4D97-AF65-F5344CB8AC3E}">
        <p14:creationId xmlns:p14="http://schemas.microsoft.com/office/powerpoint/2010/main" val="4238760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a:t>
            </a:fld>
            <a:endParaRPr lang="ja-JP" altLang="en-US" dirty="0"/>
          </a:p>
        </p:txBody>
      </p:sp>
      <p:sp>
        <p:nvSpPr>
          <p:cNvPr id="6" name="スライド イメージ プレースホルダー 5">
            <a:extLst>
              <a:ext uri="{FF2B5EF4-FFF2-40B4-BE49-F238E27FC236}">
                <a16:creationId xmlns:a16="http://schemas.microsoft.com/office/drawing/2014/main" id="{BADA650A-A549-82F5-2BCB-2C2BF13AFDFA}"/>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6" name="スライド イメージ プレースホルダー 5">
            <a:extLst>
              <a:ext uri="{FF2B5EF4-FFF2-40B4-BE49-F238E27FC236}">
                <a16:creationId xmlns:a16="http://schemas.microsoft.com/office/drawing/2014/main" id="{7DA509E4-67B2-2492-BA6B-FB730B7AB782}"/>
              </a:ext>
            </a:extLst>
          </p:cNvPr>
          <p:cNvSpPr>
            <a:spLocks noGrp="1" noRot="1" noChangeAspect="1"/>
          </p:cNvSpPr>
          <p:nvPr>
            <p:ph type="sldImg"/>
          </p:nvPr>
        </p:nvSpPr>
        <p:spPr/>
      </p:sp>
    </p:spTree>
    <p:extLst>
      <p:ext uri="{BB962C8B-B14F-4D97-AF65-F5344CB8AC3E}">
        <p14:creationId xmlns:p14="http://schemas.microsoft.com/office/powerpoint/2010/main" val="30750996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6" name="スライド イメージ プレースホルダー 5">
            <a:extLst>
              <a:ext uri="{FF2B5EF4-FFF2-40B4-BE49-F238E27FC236}">
                <a16:creationId xmlns:a16="http://schemas.microsoft.com/office/drawing/2014/main" id="{2C7985CF-D4E5-494C-3067-C69B6DC5B1DB}"/>
              </a:ext>
            </a:extLst>
          </p:cNvPr>
          <p:cNvSpPr>
            <a:spLocks noGrp="1" noRot="1" noChangeAspect="1"/>
          </p:cNvSpPr>
          <p:nvPr>
            <p:ph type="sldImg"/>
          </p:nvPr>
        </p:nvSpPr>
        <p:spPr/>
      </p:sp>
    </p:spTree>
    <p:extLst>
      <p:ext uri="{BB962C8B-B14F-4D97-AF65-F5344CB8AC3E}">
        <p14:creationId xmlns:p14="http://schemas.microsoft.com/office/powerpoint/2010/main" val="23198748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6" name="スライド イメージ プレースホルダー 5">
            <a:extLst>
              <a:ext uri="{FF2B5EF4-FFF2-40B4-BE49-F238E27FC236}">
                <a16:creationId xmlns:a16="http://schemas.microsoft.com/office/drawing/2014/main" id="{11DCEBFA-646C-DB07-840C-1DBF775F734C}"/>
              </a:ext>
            </a:extLst>
          </p:cNvPr>
          <p:cNvSpPr>
            <a:spLocks noGrp="1" noRot="1" noChangeAspect="1"/>
          </p:cNvSpPr>
          <p:nvPr>
            <p:ph type="sldImg"/>
          </p:nvPr>
        </p:nvSpPr>
        <p:spPr/>
      </p:sp>
    </p:spTree>
    <p:extLst>
      <p:ext uri="{BB962C8B-B14F-4D97-AF65-F5344CB8AC3E}">
        <p14:creationId xmlns:p14="http://schemas.microsoft.com/office/powerpoint/2010/main" val="1811921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6" name="スライド イメージ プレースホルダー 5">
            <a:extLst>
              <a:ext uri="{FF2B5EF4-FFF2-40B4-BE49-F238E27FC236}">
                <a16:creationId xmlns:a16="http://schemas.microsoft.com/office/drawing/2014/main" id="{60262A55-04B6-D586-4778-43F9A2422ABF}"/>
              </a:ext>
            </a:extLst>
          </p:cNvPr>
          <p:cNvSpPr>
            <a:spLocks noGrp="1" noRot="1" noChangeAspect="1"/>
          </p:cNvSpPr>
          <p:nvPr>
            <p:ph type="sldImg"/>
          </p:nvPr>
        </p:nvSpPr>
        <p:spPr/>
      </p:sp>
    </p:spTree>
    <p:extLst>
      <p:ext uri="{BB962C8B-B14F-4D97-AF65-F5344CB8AC3E}">
        <p14:creationId xmlns:p14="http://schemas.microsoft.com/office/powerpoint/2010/main" val="12037479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6" name="スライド イメージ プレースホルダー 5">
            <a:extLst>
              <a:ext uri="{FF2B5EF4-FFF2-40B4-BE49-F238E27FC236}">
                <a16:creationId xmlns:a16="http://schemas.microsoft.com/office/drawing/2014/main" id="{9C8A780F-9461-AA68-D827-29EC06EA0D9E}"/>
              </a:ext>
            </a:extLst>
          </p:cNvPr>
          <p:cNvSpPr>
            <a:spLocks noGrp="1" noRot="1" noChangeAspect="1"/>
          </p:cNvSpPr>
          <p:nvPr>
            <p:ph type="sldImg"/>
          </p:nvPr>
        </p:nvSpPr>
        <p:spPr/>
      </p:sp>
    </p:spTree>
    <p:extLst>
      <p:ext uri="{BB962C8B-B14F-4D97-AF65-F5344CB8AC3E}">
        <p14:creationId xmlns:p14="http://schemas.microsoft.com/office/powerpoint/2010/main" val="12912269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6" name="スライド イメージ プレースホルダー 5">
            <a:extLst>
              <a:ext uri="{FF2B5EF4-FFF2-40B4-BE49-F238E27FC236}">
                <a16:creationId xmlns:a16="http://schemas.microsoft.com/office/drawing/2014/main" id="{5A9545D6-DABE-5884-A927-F925E2A6831A}"/>
              </a:ext>
            </a:extLst>
          </p:cNvPr>
          <p:cNvSpPr>
            <a:spLocks noGrp="1" noRot="1" noChangeAspect="1"/>
          </p:cNvSpPr>
          <p:nvPr>
            <p:ph type="sldImg"/>
          </p:nvPr>
        </p:nvSpPr>
        <p:spPr/>
      </p:sp>
    </p:spTree>
    <p:extLst>
      <p:ext uri="{BB962C8B-B14F-4D97-AF65-F5344CB8AC3E}">
        <p14:creationId xmlns:p14="http://schemas.microsoft.com/office/powerpoint/2010/main" val="28373853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defTabSz="922081">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46</a:t>
            </a:fld>
            <a:endParaRPr lang="ja-JP" altLang="en-US" dirty="0"/>
          </a:p>
        </p:txBody>
      </p:sp>
      <p:sp>
        <p:nvSpPr>
          <p:cNvPr id="7" name="スライド イメージ プレースホルダー 6">
            <a:extLst>
              <a:ext uri="{FF2B5EF4-FFF2-40B4-BE49-F238E27FC236}">
                <a16:creationId xmlns:a16="http://schemas.microsoft.com/office/drawing/2014/main" id="{5A0F0B74-9034-2BCC-DC4C-C8D7F3B66F72}"/>
              </a:ext>
            </a:extLst>
          </p:cNvPr>
          <p:cNvSpPr>
            <a:spLocks noGrp="1" noRot="1" noChangeAspect="1"/>
          </p:cNvSpPr>
          <p:nvPr>
            <p:ph type="sldImg"/>
          </p:nvPr>
        </p:nvSpPr>
        <p:spPr/>
      </p:sp>
    </p:spTree>
    <p:extLst>
      <p:ext uri="{BB962C8B-B14F-4D97-AF65-F5344CB8AC3E}">
        <p14:creationId xmlns:p14="http://schemas.microsoft.com/office/powerpoint/2010/main" val="15326195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defTabSz="922081">
              <a:buClr>
                <a:srgbClr val="000000"/>
              </a:buClr>
              <a:buSzPts val="1400"/>
              <a:defRPr/>
            </a:pPr>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A47B4278-D825-118F-F8A3-06DF1C0F08D4}"/>
              </a:ext>
            </a:extLst>
          </p:cNvPr>
          <p:cNvSpPr>
            <a:spLocks noGrp="1" noRot="1" noChangeAspect="1"/>
          </p:cNvSpPr>
          <p:nvPr>
            <p:ph type="sldImg"/>
          </p:nvPr>
        </p:nvSpPr>
        <p:spPr/>
      </p:sp>
    </p:spTree>
    <p:extLst>
      <p:ext uri="{BB962C8B-B14F-4D97-AF65-F5344CB8AC3E}">
        <p14:creationId xmlns:p14="http://schemas.microsoft.com/office/powerpoint/2010/main" val="18797615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6" name="スライド イメージ プレースホルダー 5">
            <a:extLst>
              <a:ext uri="{FF2B5EF4-FFF2-40B4-BE49-F238E27FC236}">
                <a16:creationId xmlns:a16="http://schemas.microsoft.com/office/drawing/2014/main" id="{39BB11A2-5DE5-6086-0AEA-56C814676956}"/>
              </a:ext>
            </a:extLst>
          </p:cNvPr>
          <p:cNvSpPr>
            <a:spLocks noGrp="1" noRot="1" noChangeAspect="1"/>
          </p:cNvSpPr>
          <p:nvPr>
            <p:ph type="sldImg"/>
          </p:nvPr>
        </p:nvSpPr>
        <p:spPr/>
      </p:sp>
    </p:spTree>
    <p:extLst>
      <p:ext uri="{BB962C8B-B14F-4D97-AF65-F5344CB8AC3E}">
        <p14:creationId xmlns:p14="http://schemas.microsoft.com/office/powerpoint/2010/main" val="35155704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defTabSz="922081">
              <a:buClr>
                <a:srgbClr val="000000"/>
              </a:buClr>
              <a:buSzPts val="1400"/>
              <a:defRPr/>
            </a:pPr>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49</a:t>
            </a:fld>
            <a:endParaRPr lang="ja-JP" altLang="en-US" dirty="0"/>
          </a:p>
        </p:txBody>
      </p:sp>
      <p:sp>
        <p:nvSpPr>
          <p:cNvPr id="6" name="スライド イメージ プレースホルダー 5">
            <a:extLst>
              <a:ext uri="{FF2B5EF4-FFF2-40B4-BE49-F238E27FC236}">
                <a16:creationId xmlns:a16="http://schemas.microsoft.com/office/drawing/2014/main" id="{B650E552-645D-B203-94F7-23BC287D71AE}"/>
              </a:ext>
            </a:extLst>
          </p:cNvPr>
          <p:cNvSpPr>
            <a:spLocks noGrp="1" noRot="1" noChangeAspect="1"/>
          </p:cNvSpPr>
          <p:nvPr>
            <p:ph type="sldImg"/>
          </p:nvPr>
        </p:nvSpPr>
        <p:spPr/>
      </p:sp>
    </p:spTree>
    <p:extLst>
      <p:ext uri="{BB962C8B-B14F-4D97-AF65-F5344CB8AC3E}">
        <p14:creationId xmlns:p14="http://schemas.microsoft.com/office/powerpoint/2010/main" val="275399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a:t>
            </a:fld>
            <a:endParaRPr lang="ja-JP" altLang="en-US" dirty="0"/>
          </a:p>
        </p:txBody>
      </p:sp>
      <p:sp>
        <p:nvSpPr>
          <p:cNvPr id="10" name="スライド イメージ プレースホルダー 9">
            <a:extLst>
              <a:ext uri="{FF2B5EF4-FFF2-40B4-BE49-F238E27FC236}">
                <a16:creationId xmlns:a16="http://schemas.microsoft.com/office/drawing/2014/main" id="{ED83F324-77EC-99A4-E784-6863518B5341}"/>
              </a:ext>
            </a:extLst>
          </p:cNvPr>
          <p:cNvSpPr>
            <a:spLocks noGrp="1" noRot="1" noChangeAspect="1"/>
          </p:cNvSpPr>
          <p:nvPr>
            <p:ph type="sldImg"/>
          </p:nvPr>
        </p:nvSpPr>
        <p:spPr/>
      </p:sp>
    </p:spTree>
    <p:extLst>
      <p:ext uri="{BB962C8B-B14F-4D97-AF65-F5344CB8AC3E}">
        <p14:creationId xmlns:p14="http://schemas.microsoft.com/office/powerpoint/2010/main" val="33007485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defTabSz="922081">
              <a:buClr>
                <a:srgbClr val="000000"/>
              </a:buClr>
              <a:buSzPts val="1400"/>
              <a:defRPr/>
            </a:pPr>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6" name="スライド イメージ プレースホルダー 5">
            <a:extLst>
              <a:ext uri="{FF2B5EF4-FFF2-40B4-BE49-F238E27FC236}">
                <a16:creationId xmlns:a16="http://schemas.microsoft.com/office/drawing/2014/main" id="{5F2A0877-AFDC-FB82-E284-50E293114F56}"/>
              </a:ext>
            </a:extLst>
          </p:cNvPr>
          <p:cNvSpPr>
            <a:spLocks noGrp="1" noRot="1" noChangeAspect="1"/>
          </p:cNvSpPr>
          <p:nvPr>
            <p:ph type="sldImg"/>
          </p:nvPr>
        </p:nvSpPr>
        <p:spPr/>
      </p:sp>
    </p:spTree>
    <p:extLst>
      <p:ext uri="{BB962C8B-B14F-4D97-AF65-F5344CB8AC3E}">
        <p14:creationId xmlns:p14="http://schemas.microsoft.com/office/powerpoint/2010/main" val="9945234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defTabSz="922081">
              <a:buClr>
                <a:srgbClr val="000000"/>
              </a:buClr>
              <a:buSzPts val="1400"/>
              <a:defRPr/>
            </a:pPr>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8D032D42-2C07-D13B-0608-C153697B4083}"/>
              </a:ext>
            </a:extLst>
          </p:cNvPr>
          <p:cNvSpPr>
            <a:spLocks noGrp="1" noRot="1" noChangeAspect="1"/>
          </p:cNvSpPr>
          <p:nvPr>
            <p:ph type="sldImg"/>
          </p:nvPr>
        </p:nvSpPr>
        <p:spPr/>
      </p:sp>
    </p:spTree>
    <p:extLst>
      <p:ext uri="{BB962C8B-B14F-4D97-AF65-F5344CB8AC3E}">
        <p14:creationId xmlns:p14="http://schemas.microsoft.com/office/powerpoint/2010/main" val="36088781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ja-JP" dirty="0"/>
          </a:p>
        </p:txBody>
      </p:sp>
      <p:sp>
        <p:nvSpPr>
          <p:cNvPr id="5" name="スライド イメージ プレースホルダー 4">
            <a:extLst>
              <a:ext uri="{FF2B5EF4-FFF2-40B4-BE49-F238E27FC236}">
                <a16:creationId xmlns:a16="http://schemas.microsoft.com/office/drawing/2014/main" id="{2FD1D292-C1F8-7B50-CBBA-B7C38388DF74}"/>
              </a:ext>
            </a:extLst>
          </p:cNvPr>
          <p:cNvSpPr>
            <a:spLocks noGrp="1" noRot="1" noChangeAspect="1"/>
          </p:cNvSpPr>
          <p:nvPr>
            <p:ph type="sldImg"/>
          </p:nvPr>
        </p:nvSpPr>
        <p:spPr/>
      </p:sp>
    </p:spTree>
    <p:extLst>
      <p:ext uri="{BB962C8B-B14F-4D97-AF65-F5344CB8AC3E}">
        <p14:creationId xmlns:p14="http://schemas.microsoft.com/office/powerpoint/2010/main" val="2803432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6</a:t>
            </a:fld>
            <a:endParaRPr lang="ja-JP" altLang="en-US" dirty="0"/>
          </a:p>
        </p:txBody>
      </p:sp>
      <p:sp>
        <p:nvSpPr>
          <p:cNvPr id="6" name="スライド イメージ プレースホルダー 5">
            <a:extLst>
              <a:ext uri="{FF2B5EF4-FFF2-40B4-BE49-F238E27FC236}">
                <a16:creationId xmlns:a16="http://schemas.microsoft.com/office/drawing/2014/main" id="{F0351AD7-B7C9-6862-DECD-B015BEA81239}"/>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6" name="スライド イメージ プレースホルダー 5">
            <a:extLst>
              <a:ext uri="{FF2B5EF4-FFF2-40B4-BE49-F238E27FC236}">
                <a16:creationId xmlns:a16="http://schemas.microsoft.com/office/drawing/2014/main" id="{1C378A94-D210-2FD0-98F2-F194B5F3FA99}"/>
              </a:ext>
            </a:extLst>
          </p:cNvPr>
          <p:cNvSpPr>
            <a:spLocks noGrp="1" noRot="1" noChangeAspect="1"/>
          </p:cNvSpPr>
          <p:nvPr>
            <p:ph type="sldImg"/>
          </p:nvPr>
        </p:nvSpPr>
        <p:spPr/>
      </p:sp>
    </p:spTree>
    <p:extLst>
      <p:ext uri="{BB962C8B-B14F-4D97-AF65-F5344CB8AC3E}">
        <p14:creationId xmlns:p14="http://schemas.microsoft.com/office/powerpoint/2010/main" val="919474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8</a:t>
            </a:fld>
            <a:endParaRPr lang="ja-JP" altLang="en-US" dirty="0"/>
          </a:p>
        </p:txBody>
      </p:sp>
      <p:sp>
        <p:nvSpPr>
          <p:cNvPr id="6" name="スライド イメージ プレースホルダー 5">
            <a:extLst>
              <a:ext uri="{FF2B5EF4-FFF2-40B4-BE49-F238E27FC236}">
                <a16:creationId xmlns:a16="http://schemas.microsoft.com/office/drawing/2014/main" id="{61E48F35-620C-74C5-DC34-5F454F9869A6}"/>
              </a:ext>
            </a:extLst>
          </p:cNvPr>
          <p:cNvSpPr>
            <a:spLocks noGrp="1" noRot="1" noChangeAspect="1"/>
          </p:cNvSpPr>
          <p:nvPr>
            <p:ph type="sldImg"/>
          </p:nvPr>
        </p:nvSpPr>
        <p:spPr/>
      </p:sp>
    </p:spTree>
    <p:extLst>
      <p:ext uri="{BB962C8B-B14F-4D97-AF65-F5344CB8AC3E}">
        <p14:creationId xmlns:p14="http://schemas.microsoft.com/office/powerpoint/2010/main" val="39900490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6" name="スライド イメージ プレースホルダー 5">
            <a:extLst>
              <a:ext uri="{FF2B5EF4-FFF2-40B4-BE49-F238E27FC236}">
                <a16:creationId xmlns:a16="http://schemas.microsoft.com/office/drawing/2014/main" id="{25BB7916-B6EB-47F3-09D5-BF9A616BF540}"/>
              </a:ext>
            </a:extLst>
          </p:cNvPr>
          <p:cNvSpPr>
            <a:spLocks noGrp="1" noRot="1" noChangeAspect="1"/>
          </p:cNvSpPr>
          <p:nvPr>
            <p:ph type="sldImg"/>
          </p:nvPr>
        </p:nvSpPr>
        <p:spPr/>
      </p:sp>
    </p:spTree>
    <p:extLst>
      <p:ext uri="{BB962C8B-B14F-4D97-AF65-F5344CB8AC3E}">
        <p14:creationId xmlns:p14="http://schemas.microsoft.com/office/powerpoint/2010/main" val="2115530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3" name="Title 1">
            <a:extLst>
              <a:ext uri="{FF2B5EF4-FFF2-40B4-BE49-F238E27FC236}">
                <a16:creationId xmlns:a16="http://schemas.microsoft.com/office/drawing/2014/main" id="{17AEAE42-03A2-7D4D-F4CB-DD9D45D3FA4E}"/>
              </a:ext>
            </a:extLst>
          </p:cNvPr>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4" name="タイトル 1">
            <a:extLst>
              <a:ext uri="{FF2B5EF4-FFF2-40B4-BE49-F238E27FC236}">
                <a16:creationId xmlns:a16="http://schemas.microsoft.com/office/drawing/2014/main" id="{EB19BD28-39D7-3895-464F-F3953662C42D}"/>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endParaRPr>
          </a:p>
        </p:txBody>
      </p:sp>
      <p:cxnSp>
        <p:nvCxnSpPr>
          <p:cNvPr id="8" name="直線コネクタ 7">
            <a:extLst>
              <a:ext uri="{FF2B5EF4-FFF2-40B4-BE49-F238E27FC236}">
                <a16:creationId xmlns:a16="http://schemas.microsoft.com/office/drawing/2014/main" id="{7DFAF5EB-5498-80A3-856A-94DEEC5237A0}"/>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9" name="直線コネクタ 8">
            <a:extLst>
              <a:ext uri="{FF2B5EF4-FFF2-40B4-BE49-F238E27FC236}">
                <a16:creationId xmlns:a16="http://schemas.microsoft.com/office/drawing/2014/main" id="{ED11F903-7B3D-A4F5-7D99-C2B1C1F34D44}"/>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293146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2025/11/6</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2025/11/6</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2"/>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3" imgW="554" imgH="551" progId="TCLayout.ActiveDocument.1">
                  <p:embed/>
                </p:oleObj>
              </mc:Choice>
              <mc:Fallback>
                <p:oleObj name="think-cell スライド" r:id="rId13"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2025/11/6</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 id="2147483670" r:id="rId10"/>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0.xml"/><Relationship Id="rId7" Type="http://schemas.openxmlformats.org/officeDocument/2006/relationships/image" Target="../media/image17.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oleObject" Target="../embeddings/oleObject2.bin"/><Relationship Id="rId5" Type="http://schemas.openxmlformats.org/officeDocument/2006/relationships/image" Target="../media/image20.jpe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2.bin"/><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2.bin"/><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2.bin"/><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2.bin"/><Relationship Id="rId5" Type="http://schemas.openxmlformats.org/officeDocument/2006/relationships/image" Target="../media/image32.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2.bin"/><Relationship Id="rId5" Type="http://schemas.openxmlformats.org/officeDocument/2006/relationships/image" Target="../media/image34.png"/><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2.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7.png"/><Relationship Id="rId10" Type="http://schemas.microsoft.com/office/2007/relationships/hdphoto" Target="../media/hdphoto3.wdp"/><Relationship Id="rId4" Type="http://schemas.openxmlformats.org/officeDocument/2006/relationships/image" Target="../media/image6.jpe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notesSlide" Target="../notesSlides/notesSlide2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2.bin"/><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notesSlide" Target="../notesSlides/notesSlide21.xml"/><Relationship Id="rId7" Type="http://schemas.openxmlformats.org/officeDocument/2006/relationships/image" Target="../media/image39.jpe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2.xml"/><Relationship Id="rId7" Type="http://schemas.openxmlformats.org/officeDocument/2006/relationships/image" Target="../media/image42.jpeg"/><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image" Target="../media/image41.png"/><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24.xml"/><Relationship Id="rId7"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image" Target="../media/image45.jpeg"/><Relationship Id="rId5" Type="http://schemas.openxmlformats.org/officeDocument/2006/relationships/image" Target="../media/image1.emf"/><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9.png"/><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image" Target="../media/image48.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26.xml"/><Relationship Id="rId7" Type="http://schemas.openxmlformats.org/officeDocument/2006/relationships/image" Target="../media/image51.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50.jpeg"/><Relationship Id="rId5" Type="http://schemas.openxmlformats.org/officeDocument/2006/relationships/image" Target="../media/image1.emf"/><Relationship Id="rId4" Type="http://schemas.openxmlformats.org/officeDocument/2006/relationships/oleObject" Target="../embeddings/oleObject3.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4.png"/><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image" Target="../media/image53.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notesSlide" Target="../notesSlides/notesSlide28.xml"/><Relationship Id="rId7"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55.png"/><Relationship Id="rId5" Type="http://schemas.openxmlformats.org/officeDocument/2006/relationships/image" Target="../media/image1.emf"/><Relationship Id="rId10" Type="http://schemas.openxmlformats.org/officeDocument/2006/relationships/image" Target="../media/image59.png"/><Relationship Id="rId4" Type="http://schemas.openxmlformats.org/officeDocument/2006/relationships/oleObject" Target="../embeddings/oleObject2.bin"/><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61.png"/><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bin"/><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image" Target="../media/image64.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66.png"/><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65.jpeg"/><Relationship Id="rId5" Type="http://schemas.openxmlformats.org/officeDocument/2006/relationships/image" Target="../media/image1.emf"/><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68.png"/><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image" Target="../media/image69.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70.png"/><Relationship Id="rId5" Type="http://schemas.openxmlformats.org/officeDocument/2006/relationships/image" Target="../media/image1.emf"/><Relationship Id="rId4"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2.bin"/><Relationship Id="rId5" Type="http://schemas.openxmlformats.org/officeDocument/2006/relationships/image" Target="../media/image72.pn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oleObject" Target="../embeddings/oleObject2.bin"/><Relationship Id="rId5" Type="http://schemas.openxmlformats.org/officeDocument/2006/relationships/image" Target="../media/image74.png"/><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77.png"/><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79.png"/><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7" Type="http://schemas.openxmlformats.org/officeDocument/2006/relationships/image" Target="../media/image81.png"/><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2.bin"/><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oleObject" Target="../embeddings/oleObject2.bin"/><Relationship Id="rId5" Type="http://schemas.openxmlformats.org/officeDocument/2006/relationships/image" Target="../media/image85.png"/><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oleObject" Target="../embeddings/oleObject2.bin"/><Relationship Id="rId5" Type="http://schemas.openxmlformats.org/officeDocument/2006/relationships/image" Target="../media/image89.png"/><Relationship Id="rId4"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91.png"/><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image" Target="../media/image90.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92.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93.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95.png"/><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image" Target="../media/image94.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97.png"/><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96.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2.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notesSlide" Target="../notesSlides/notesSlide52.xml"/><Relationship Id="rId7" Type="http://schemas.openxmlformats.org/officeDocument/2006/relationships/hyperlink" Target="https://www.digital.go.jp/policies/account_registration_finance/" TargetMode="External"/><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hyperlink" Target="https://www.digital.go.jp/policies/account_registration/" TargetMode="External"/><Relationship Id="rId5" Type="http://schemas.openxmlformats.org/officeDocument/2006/relationships/image" Target="../media/image1.emf"/><Relationship Id="rId4" Type="http://schemas.openxmlformats.org/officeDocument/2006/relationships/oleObject" Target="../embeddings/oleObject3.bin"/><Relationship Id="rId9"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4.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emf"/><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117935"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kumimoji="1" lang="en-US" altLang="ja-JP" sz="1200" b="1" dirty="0">
                <a:latin typeface="BIZ UDPゴシック" panose="020B0400000000000000" pitchFamily="50" charset="-128"/>
                <a:ea typeface="BIZ UDPゴシック" panose="020B0400000000000000" pitchFamily="50" charset="-128"/>
                <a:cs typeface="Meiryo" charset="-128"/>
              </a:rPr>
              <a:t>11</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620029"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マイナンバーカードを</a:t>
            </a:r>
          </a:p>
          <a:p>
            <a:pPr algn="ctr" defTabSz="914305">
              <a:lnSpc>
                <a:spcPct val="120000"/>
              </a:lnSpc>
            </a:pPr>
            <a:r>
              <a:rPr lang="ja-JP" altLang="en-US" sz="4400" dirty="0">
                <a:solidFill>
                  <a:srgbClr val="4472C4"/>
                </a:solidFill>
                <a:latin typeface="BIZ UDPゴシック" panose="020B0400000000000000" pitchFamily="50" charset="-128"/>
                <a:ea typeface="BIZ UDPゴシック" panose="020B0400000000000000" pitchFamily="50" charset="-128"/>
              </a:rPr>
              <a:t>健康保険証として利用しよう・公金受取口座の登録をしよう</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264030" y="3859399"/>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754743" y="4767580"/>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 name="図 19">
            <a:extLst>
              <a:ext uri="{FF2B5EF4-FFF2-40B4-BE49-F238E27FC236}">
                <a16:creationId xmlns:a16="http://schemas.microsoft.com/office/drawing/2014/main" id="{B650214D-4B6A-3860-0B84-C6B3A5A0C2F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1339" y="4875537"/>
            <a:ext cx="2425903" cy="1762570"/>
          </a:xfrm>
          <a:prstGeom prst="rect">
            <a:avLst/>
          </a:prstGeom>
        </p:spPr>
      </p:pic>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DA392B39-062B-72FF-E347-B0A981E52BC1}"/>
              </a:ext>
            </a:extLst>
          </p:cNvPr>
          <p:cNvPicPr>
            <a:picLocks noChangeAspect="1"/>
          </p:cNvPicPr>
          <p:nvPr/>
        </p:nvPicPr>
        <p:blipFill>
          <a:blip r:embed="rId4"/>
          <a:stretch>
            <a:fillRect/>
          </a:stretch>
        </p:blipFill>
        <p:spPr>
          <a:xfrm>
            <a:off x="5477478" y="2245295"/>
            <a:ext cx="2475191" cy="437730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7</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4" name="タイトル 1">
            <a:extLst>
              <a:ext uri="{FF2B5EF4-FFF2-40B4-BE49-F238E27FC236}">
                <a16:creationId xmlns:a16="http://schemas.microsoft.com/office/drawing/2014/main" id="{1BAA44C4-6E0D-6755-9933-2D0198A7FE5B}"/>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pic>
        <p:nvPicPr>
          <p:cNvPr id="28" name="Picture 2">
            <a:extLst>
              <a:ext uri="{FF2B5EF4-FFF2-40B4-BE49-F238E27FC236}">
                <a16:creationId xmlns:a16="http://schemas.microsoft.com/office/drawing/2014/main" id="{314BA658-DF6F-0215-7EAA-2AB69140FC2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168422" y="2272501"/>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9" name="四角形: 角を丸くする 28">
            <a:extLst>
              <a:ext uri="{FF2B5EF4-FFF2-40B4-BE49-F238E27FC236}">
                <a16:creationId xmlns:a16="http://schemas.microsoft.com/office/drawing/2014/main" id="{884BF940-0BC5-69D6-3BA5-CBB8CF15C7CA}"/>
              </a:ext>
            </a:extLst>
          </p:cNvPr>
          <p:cNvSpPr/>
          <p:nvPr/>
        </p:nvSpPr>
        <p:spPr>
          <a:xfrm>
            <a:off x="2415498" y="4722059"/>
            <a:ext cx="504000" cy="473621"/>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cxnSp>
        <p:nvCxnSpPr>
          <p:cNvPr id="30" name="直線矢印コネクタ 29">
            <a:extLst>
              <a:ext uri="{FF2B5EF4-FFF2-40B4-BE49-F238E27FC236}">
                <a16:creationId xmlns:a16="http://schemas.microsoft.com/office/drawing/2014/main" id="{50229056-597E-31CB-51F8-CA963292ADF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7CAE9DE7-A428-B946-840B-5B0FBDF0B080}"/>
              </a:ext>
            </a:extLst>
          </p:cNvPr>
          <p:cNvSpPr txBox="1"/>
          <p:nvPr/>
        </p:nvSpPr>
        <p:spPr>
          <a:xfrm>
            <a:off x="889484" y="1406120"/>
            <a:ext cx="464796"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3" name="テキスト ボックス 32">
            <a:extLst>
              <a:ext uri="{FF2B5EF4-FFF2-40B4-BE49-F238E27FC236}">
                <a16:creationId xmlns:a16="http://schemas.microsoft.com/office/drawing/2014/main" id="{387937C7-1851-6993-B085-58914A36F43F}"/>
              </a:ext>
            </a:extLst>
          </p:cNvPr>
          <p:cNvSpPr txBox="1"/>
          <p:nvPr/>
        </p:nvSpPr>
        <p:spPr>
          <a:xfrm>
            <a:off x="5207478" y="1406120"/>
            <a:ext cx="540000" cy="584775"/>
          </a:xfrm>
          <a:prstGeom prst="rect">
            <a:avLst/>
          </a:prstGeom>
          <a:noFill/>
        </p:spPr>
        <p:txBody>
          <a:bodyPr wrap="square" rtlCol="0">
            <a:spAutoFit/>
          </a:bodyPr>
          <a:lstStyle/>
          <a:p>
            <a:r>
              <a:rPr lang="ja-JP" altLang="en-US" sz="320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4" name="テキスト ボックス 33">
            <a:extLst>
              <a:ext uri="{FF2B5EF4-FFF2-40B4-BE49-F238E27FC236}">
                <a16:creationId xmlns:a16="http://schemas.microsoft.com/office/drawing/2014/main" id="{0C01E779-B788-CDA4-7B79-4F8428E4C64B}"/>
              </a:ext>
            </a:extLst>
          </p:cNvPr>
          <p:cNvSpPr txBox="1"/>
          <p:nvPr/>
        </p:nvSpPr>
        <p:spPr>
          <a:xfrm>
            <a:off x="5721428" y="1489248"/>
            <a:ext cx="3422571" cy="395621"/>
          </a:xfrm>
          <a:prstGeom prst="rect">
            <a:avLst/>
          </a:prstGeom>
          <a:noFill/>
        </p:spPr>
        <p:txBody>
          <a:bodyPr wrap="square" rtlCol="0" anchor="ctr">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検索</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をダブルタップします</a:t>
            </a:r>
          </a:p>
        </p:txBody>
      </p:sp>
      <p:sp>
        <p:nvSpPr>
          <p:cNvPr id="35" name="テキスト ボックス 34">
            <a:extLst>
              <a:ext uri="{FF2B5EF4-FFF2-40B4-BE49-F238E27FC236}">
                <a16:creationId xmlns:a16="http://schemas.microsoft.com/office/drawing/2014/main" id="{E37AB325-D521-4BD8-6E61-C79710A51EDE}"/>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en-US" altLang="ja-JP" dirty="0">
                <a:latin typeface="BIZ UDPゴシック" panose="020B0400000000000000" pitchFamily="50" charset="-128"/>
                <a:ea typeface="BIZ UDPゴシック" panose="020B0400000000000000" pitchFamily="50" charset="-128"/>
              </a:rPr>
              <a:t>App Store</a:t>
            </a:r>
            <a:r>
              <a:rPr lang="ja-JP" altLang="en-US" dirty="0">
                <a:latin typeface="BIZ UDPゴシック" panose="020B0400000000000000" pitchFamily="50" charset="-128"/>
                <a:ea typeface="BIZ UDPゴシック" panose="020B0400000000000000" pitchFamily="50" charset="-128"/>
              </a:rPr>
              <a:t>　 　 　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ダブルタップします</a:t>
            </a:r>
          </a:p>
        </p:txBody>
      </p:sp>
      <p:pic>
        <p:nvPicPr>
          <p:cNvPr id="36" name="図 35">
            <a:extLst>
              <a:ext uri="{FF2B5EF4-FFF2-40B4-BE49-F238E27FC236}">
                <a16:creationId xmlns:a16="http://schemas.microsoft.com/office/drawing/2014/main" id="{6DC5A5D9-C069-2CBA-7D82-2A25C31C5EF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841749" y="1498578"/>
            <a:ext cx="464796" cy="442043"/>
          </a:xfrm>
          <a:custGeom>
            <a:avLst/>
            <a:gdLst>
              <a:gd name="connsiteX0" fmla="*/ 173410 w 717550"/>
              <a:gd name="connsiteY0" fmla="*/ 0 h 717550"/>
              <a:gd name="connsiteX1" fmla="*/ 544140 w 717550"/>
              <a:gd name="connsiteY1" fmla="*/ 0 h 717550"/>
              <a:gd name="connsiteX2" fmla="*/ 717550 w 717550"/>
              <a:gd name="connsiteY2" fmla="*/ 173410 h 717550"/>
              <a:gd name="connsiteX3" fmla="*/ 717550 w 717550"/>
              <a:gd name="connsiteY3" fmla="*/ 544140 h 717550"/>
              <a:gd name="connsiteX4" fmla="*/ 544140 w 717550"/>
              <a:gd name="connsiteY4" fmla="*/ 717550 h 717550"/>
              <a:gd name="connsiteX5" fmla="*/ 173410 w 717550"/>
              <a:gd name="connsiteY5" fmla="*/ 717550 h 717550"/>
              <a:gd name="connsiteX6" fmla="*/ 0 w 717550"/>
              <a:gd name="connsiteY6" fmla="*/ 544140 h 717550"/>
              <a:gd name="connsiteX7" fmla="*/ 0 w 717550"/>
              <a:gd name="connsiteY7" fmla="*/ 173410 h 717550"/>
              <a:gd name="connsiteX8" fmla="*/ 173410 w 717550"/>
              <a:gd name="connsiteY8"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7550" h="717550">
                <a:moveTo>
                  <a:pt x="173410" y="0"/>
                </a:moveTo>
                <a:lnTo>
                  <a:pt x="544140" y="0"/>
                </a:lnTo>
                <a:cubicBezTo>
                  <a:pt x="639912" y="0"/>
                  <a:pt x="717550" y="77638"/>
                  <a:pt x="717550" y="173410"/>
                </a:cubicBezTo>
                <a:lnTo>
                  <a:pt x="717550" y="544140"/>
                </a:lnTo>
                <a:cubicBezTo>
                  <a:pt x="717550" y="639912"/>
                  <a:pt x="639912" y="717550"/>
                  <a:pt x="544140" y="717550"/>
                </a:cubicBezTo>
                <a:lnTo>
                  <a:pt x="173410" y="717550"/>
                </a:lnTo>
                <a:cubicBezTo>
                  <a:pt x="77638" y="717550"/>
                  <a:pt x="0" y="639912"/>
                  <a:pt x="0" y="544140"/>
                </a:cubicBezTo>
                <a:lnTo>
                  <a:pt x="0" y="173410"/>
                </a:lnTo>
                <a:cubicBezTo>
                  <a:pt x="0" y="77638"/>
                  <a:pt x="77638" y="0"/>
                  <a:pt x="173410" y="0"/>
                </a:cubicBezTo>
                <a:close/>
              </a:path>
            </a:pathLst>
          </a:custGeom>
          <a:ln>
            <a:noFill/>
          </a:ln>
          <a:effectLst/>
        </p:spPr>
      </p:pic>
      <p:sp>
        <p:nvSpPr>
          <p:cNvPr id="37" name="四角形: 角を丸くする 36">
            <a:extLst>
              <a:ext uri="{FF2B5EF4-FFF2-40B4-BE49-F238E27FC236}">
                <a16:creationId xmlns:a16="http://schemas.microsoft.com/office/drawing/2014/main" id="{A1897722-8B61-FC52-9032-3A00841BB2B6}"/>
              </a:ext>
            </a:extLst>
          </p:cNvPr>
          <p:cNvSpPr/>
          <p:nvPr/>
        </p:nvSpPr>
        <p:spPr>
          <a:xfrm>
            <a:off x="7447283" y="6228213"/>
            <a:ext cx="475192" cy="473621"/>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96738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白いバックグラウンドのスクリーンショット&#10;&#10;自動的に生成された説明">
            <a:extLst>
              <a:ext uri="{FF2B5EF4-FFF2-40B4-BE49-F238E27FC236}">
                <a16:creationId xmlns:a16="http://schemas.microsoft.com/office/drawing/2014/main" id="{3D9FCBCD-92A0-5B5E-7E02-237F5D04E8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17717" y="2282331"/>
            <a:ext cx="2471675" cy="4378079"/>
          </a:xfrm>
          <a:prstGeom prst="rect">
            <a:avLst/>
          </a:prstGeom>
        </p:spPr>
      </p:pic>
      <p:pic>
        <p:nvPicPr>
          <p:cNvPr id="6146" name="Picture 2">
            <a:extLst>
              <a:ext uri="{FF2B5EF4-FFF2-40B4-BE49-F238E27FC236}">
                <a16:creationId xmlns:a16="http://schemas.microsoft.com/office/drawing/2014/main" id="{00C78045-FE66-0D4A-5320-144D0FB8F97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483808" y="2286618"/>
            <a:ext cx="2449026" cy="4356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7" name="テキスト ボックス 6">
            <a:extLst>
              <a:ext uri="{FF2B5EF4-FFF2-40B4-BE49-F238E27FC236}">
                <a16:creationId xmlns:a16="http://schemas.microsoft.com/office/drawing/2014/main" id="{B97E506F-C720-5691-6CE9-A1F7A6BEE56A}"/>
              </a:ext>
            </a:extLst>
          </p:cNvPr>
          <p:cNvSpPr txBox="1"/>
          <p:nvPr/>
        </p:nvSpPr>
        <p:spPr>
          <a:xfrm>
            <a:off x="3637674" y="4141558"/>
            <a:ext cx="1836707" cy="1734962"/>
          </a:xfrm>
          <a:prstGeom prst="rect">
            <a:avLst/>
          </a:prstGeom>
          <a:noFill/>
        </p:spPr>
        <p:txBody>
          <a:bodyPr wrap="square" lIns="0" rIns="0" rtlCol="0">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マイナポータルアプリ</a:t>
            </a:r>
            <a:endPar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が見つからない場合は、</a:t>
            </a:r>
            <a:r>
              <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rPr>
              <a:t>iOS14.0</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以上、ブラウザが</a:t>
            </a:r>
            <a:r>
              <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rPr>
              <a:t>Safari13</a:t>
            </a:r>
            <a:r>
              <a:rPr lang="ja-JP" altLang="en-US" sz="1200" dirty="0">
                <a:solidFill>
                  <a:schemeClr val="accent1"/>
                </a:solidFill>
                <a:latin typeface="BIZ UDPゴシック" panose="020B0400000000000000" pitchFamily="50" charset="-128"/>
                <a:ea typeface="BIZ UDPゴシック" panose="020B0400000000000000" pitchFamily="50" charset="-128"/>
                <a:cs typeface="Meiryo" charset="-128"/>
              </a:rPr>
              <a:t>以上の条件を満たしていない可能性があります。アップデート後、再度インストールしてください。</a:t>
            </a:r>
            <a:endParaRPr lang="en-US" altLang="ja-JP" sz="1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1247946" y="2398152"/>
            <a:ext cx="1629523" cy="397836"/>
          </a:xfrm>
          <a:prstGeom prst="roundRect">
            <a:avLst>
              <a:gd name="adj" fmla="val 10479"/>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2" name="テキスト ボックス 31">
            <a:extLst>
              <a:ext uri="{FF2B5EF4-FFF2-40B4-BE49-F238E27FC236}">
                <a16:creationId xmlns:a16="http://schemas.microsoft.com/office/drawing/2014/main" id="{D8485DD0-D3EA-EC2C-4D6F-1B2239371038}"/>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右下の検索ボタンを</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ダブルタップし検索します</a:t>
            </a:r>
          </a:p>
        </p:txBody>
      </p:sp>
      <p:sp>
        <p:nvSpPr>
          <p:cNvPr id="33" name="テキスト ボックス 32">
            <a:extLst>
              <a:ext uri="{FF2B5EF4-FFF2-40B4-BE49-F238E27FC236}">
                <a16:creationId xmlns:a16="http://schemas.microsoft.com/office/drawing/2014/main" id="{8B2294EF-AE4B-41C8-4AED-D66D69B69969}"/>
              </a:ext>
            </a:extLst>
          </p:cNvPr>
          <p:cNvSpPr txBox="1"/>
          <p:nvPr/>
        </p:nvSpPr>
        <p:spPr>
          <a:xfrm>
            <a:off x="1412435" y="1489248"/>
            <a:ext cx="3484568" cy="755720"/>
          </a:xfrm>
          <a:prstGeom prst="rect">
            <a:avLst/>
          </a:prstGeom>
          <a:noFill/>
        </p:spPr>
        <p:txBody>
          <a:bodyPr wrap="square" lIns="91440" tIns="45720" rIns="91440" bIns="45720" rtlCol="0" anchor="t">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検索枠に「まいなぽーたる」と</a:t>
            </a:r>
            <a:endParaRPr lang="en-US" altLang="ja-JP" dirty="0">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rPr>
              <a:t>入力します</a:t>
            </a:r>
          </a:p>
        </p:txBody>
      </p:sp>
      <p:sp>
        <p:nvSpPr>
          <p:cNvPr id="34" name="四角形: 角を丸くする 33">
            <a:extLst>
              <a:ext uri="{FF2B5EF4-FFF2-40B4-BE49-F238E27FC236}">
                <a16:creationId xmlns:a16="http://schemas.microsoft.com/office/drawing/2014/main" id="{AEF165B3-001B-6609-395C-96FD0D7CF948}"/>
              </a:ext>
            </a:extLst>
          </p:cNvPr>
          <p:cNvSpPr/>
          <p:nvPr/>
        </p:nvSpPr>
        <p:spPr>
          <a:xfrm>
            <a:off x="7361530" y="5871914"/>
            <a:ext cx="647688" cy="822081"/>
          </a:xfrm>
          <a:prstGeom prst="roundRect">
            <a:avLst>
              <a:gd name="adj" fmla="val 10479"/>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5D85195E-E23A-2547-A079-EC4C8F250DB3}"/>
              </a:ext>
            </a:extLst>
          </p:cNvPr>
          <p:cNvSpPr txBox="1"/>
          <p:nvPr/>
        </p:nvSpPr>
        <p:spPr>
          <a:xfrm>
            <a:off x="3637674" y="3255297"/>
            <a:ext cx="1836707" cy="774699"/>
          </a:xfrm>
          <a:prstGeom prst="rect">
            <a:avLst/>
          </a:prstGeom>
          <a:noFill/>
        </p:spPr>
        <p:txBody>
          <a:bodyPr wrap="square" lIns="0" rIns="0" rtlCol="0">
            <a:spAutoFit/>
          </a:bodyPr>
          <a:lstStyle/>
          <a:p>
            <a:pPr>
              <a:lnSpc>
                <a:spcPct val="130000"/>
              </a:lnSpc>
            </a:pPr>
            <a:r>
              <a:rPr lang="en-US" altLang="ja-JP" sz="1200" dirty="0">
                <a:solidFill>
                  <a:schemeClr val="accent1"/>
                </a:solidFill>
                <a:latin typeface="BIZ UDPゴシック" panose="020B0400000000000000" pitchFamily="50" charset="-128"/>
                <a:ea typeface="BIZ UDPゴシック" panose="020B0400000000000000" pitchFamily="50" charset="-128"/>
              </a:rPr>
              <a:t>※</a:t>
            </a:r>
            <a:r>
              <a:rPr lang="ja-JP" altLang="en-US" sz="1200" dirty="0">
                <a:solidFill>
                  <a:schemeClr val="accent1"/>
                </a:solidFill>
                <a:latin typeface="BIZ UDPゴシック" panose="020B0400000000000000" pitchFamily="50" charset="-128"/>
                <a:ea typeface="BIZ UDPゴシック" panose="020B0400000000000000" pitchFamily="50" charset="-128"/>
              </a:rPr>
              <a:t> </a:t>
            </a:r>
            <a:r>
              <a:rPr lang="en-US" altLang="ja-JP" sz="1200" dirty="0">
                <a:solidFill>
                  <a:schemeClr val="accent1"/>
                </a:solidFill>
                <a:latin typeface="BIZ UDPゴシック" panose="020B0400000000000000" pitchFamily="50" charset="-128"/>
                <a:ea typeface="BIZ UDPゴシック" panose="020B0400000000000000" pitchFamily="50" charset="-128"/>
              </a:rPr>
              <a:t>WEB</a:t>
            </a:r>
            <a:r>
              <a:rPr lang="ja-JP" altLang="en-US" sz="1200" dirty="0">
                <a:solidFill>
                  <a:schemeClr val="accent1"/>
                </a:solidFill>
                <a:latin typeface="BIZ UDPゴシック" panose="020B0400000000000000" pitchFamily="50" charset="-128"/>
                <a:ea typeface="BIZ UDPゴシック" panose="020B0400000000000000" pitchFamily="50" charset="-128"/>
              </a:rPr>
              <a:t>サイトへ接続するため別途通信料がかかることがあります。</a:t>
            </a:r>
          </a:p>
        </p:txBody>
      </p:sp>
    </p:spTree>
    <p:extLst>
      <p:ext uri="{BB962C8B-B14F-4D97-AF65-F5344CB8AC3E}">
        <p14:creationId xmlns:p14="http://schemas.microsoft.com/office/powerpoint/2010/main" val="2453448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7D3A40F8-9C73-F366-208B-7D02456B7B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63605" y="2261640"/>
            <a:ext cx="2471675" cy="4378079"/>
          </a:xfrm>
          <a:prstGeom prst="rect">
            <a:avLst/>
          </a:prstGeom>
        </p:spPr>
      </p:pic>
      <p:pic>
        <p:nvPicPr>
          <p:cNvPr id="16" name="図 15"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D69448A8-04C0-9810-C05E-80FBE952EBC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48665" y="2266939"/>
            <a:ext cx="2471675" cy="437807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3" y="1512998"/>
            <a:ext cx="3353001" cy="395621"/>
          </a:xfrm>
          <a:prstGeom prst="rect">
            <a:avLst/>
          </a:prstGeom>
          <a:noFill/>
        </p:spPr>
        <p:txBody>
          <a:bodyPr wrap="square" lIns="91440" tIns="45720" rIns="91440" bIns="45720" rtlCol="0" anchor="t">
            <a:spAutoFit/>
          </a:bodyPr>
          <a:lstStyle/>
          <a:p>
            <a:pPr>
              <a:lnSpc>
                <a:spcPct val="130000"/>
              </a:lnSpc>
            </a:pPr>
            <a:r>
              <a:rPr lang="ja-JP" altLang="en-US" sz="1800" dirty="0">
                <a:latin typeface="BIZ UDPゴシック" panose="020B0400000000000000" pitchFamily="50" charset="-128"/>
                <a:ea typeface="BIZ UDPゴシック" panose="020B0400000000000000" pitchFamily="50" charset="-128"/>
              </a:rPr>
              <a:t>「入手」をダブルタップします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9</a:t>
            </a:r>
          </a:p>
        </p:txBody>
      </p:sp>
      <p:sp>
        <p:nvSpPr>
          <p:cNvPr id="5" name="タイトル 1">
            <a:extLst>
              <a:ext uri="{FF2B5EF4-FFF2-40B4-BE49-F238E27FC236}">
                <a16:creationId xmlns:a16="http://schemas.microsoft.com/office/drawing/2014/main" id="{985E6F3E-E814-3DE2-C28E-F16736EFE51D}"/>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6" name="サブタイトル 2">
            <a:extLst>
              <a:ext uri="{FF2B5EF4-FFF2-40B4-BE49-F238E27FC236}">
                <a16:creationId xmlns:a16="http://schemas.microsoft.com/office/drawing/2014/main" id="{DF36720B-FA6A-5957-9F27-776EDB413BE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マイナポータルアプリをインストールします</a:t>
            </a:r>
          </a:p>
        </p:txBody>
      </p:sp>
      <p:sp>
        <p:nvSpPr>
          <p:cNvPr id="22" name="タイトル 1">
            <a:extLst>
              <a:ext uri="{FF2B5EF4-FFF2-40B4-BE49-F238E27FC236}">
                <a16:creationId xmlns:a16="http://schemas.microsoft.com/office/drawing/2014/main" id="{44F7C2BF-6966-0306-9BBE-74D4ADF99C32}"/>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800" dirty="0">
                <a:solidFill>
                  <a:srgbClr val="4472C4"/>
                </a:solidFill>
              </a:rPr>
              <a:t>マイナポータルアプリのインストールのしかた</a:t>
            </a:r>
            <a:endParaRPr lang="ja-JP" altLang="en-US" dirty="0">
              <a:solidFill>
                <a:srgbClr val="4472C4"/>
              </a:solidFill>
            </a:endParaRPr>
          </a:p>
        </p:txBody>
      </p:sp>
      <p:sp>
        <p:nvSpPr>
          <p:cNvPr id="25" name="四角形: 角を丸くする 24">
            <a:extLst>
              <a:ext uri="{FF2B5EF4-FFF2-40B4-BE49-F238E27FC236}">
                <a16:creationId xmlns:a16="http://schemas.microsoft.com/office/drawing/2014/main" id="{29217A7B-A128-B0BF-94EE-8F9BABB28E69}"/>
              </a:ext>
            </a:extLst>
          </p:cNvPr>
          <p:cNvSpPr/>
          <p:nvPr/>
        </p:nvSpPr>
        <p:spPr>
          <a:xfrm>
            <a:off x="7199157" y="2927229"/>
            <a:ext cx="716446" cy="397836"/>
          </a:xfrm>
          <a:prstGeom prst="roundRect">
            <a:avLst>
              <a:gd name="adj" fmla="val 10479"/>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99343D62-EBBB-7B65-9AA3-2E34D11AB174}"/>
              </a:ext>
            </a:extLst>
          </p:cNvPr>
          <p:cNvSpPr txBox="1"/>
          <p:nvPr/>
        </p:nvSpPr>
        <p:spPr>
          <a:xfrm>
            <a:off x="889484" y="140612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8" name="テキスト ボックス 27">
            <a:extLst>
              <a:ext uri="{FF2B5EF4-FFF2-40B4-BE49-F238E27FC236}">
                <a16:creationId xmlns:a16="http://schemas.microsoft.com/office/drawing/2014/main" id="{FC07473C-6E28-DFBF-9D97-75C0B7923D0B}"/>
              </a:ext>
            </a:extLst>
          </p:cNvPr>
          <p:cNvSpPr txBox="1"/>
          <p:nvPr/>
        </p:nvSpPr>
        <p:spPr>
          <a:xfrm>
            <a:off x="5207478" y="1406120"/>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 name="テキスト ボックス 1">
            <a:extLst>
              <a:ext uri="{FF2B5EF4-FFF2-40B4-BE49-F238E27FC236}">
                <a16:creationId xmlns:a16="http://schemas.microsoft.com/office/drawing/2014/main" id="{7701659E-FDA9-336C-2DB7-E76CA84F87FB}"/>
              </a:ext>
            </a:extLst>
          </p:cNvPr>
          <p:cNvSpPr txBox="1"/>
          <p:nvPr/>
        </p:nvSpPr>
        <p:spPr>
          <a:xfrm>
            <a:off x="5721428" y="1489248"/>
            <a:ext cx="3422571" cy="755720"/>
          </a:xfrm>
          <a:prstGeom prst="rect">
            <a:avLst/>
          </a:prstGeom>
          <a:noFill/>
        </p:spPr>
        <p:txBody>
          <a:bodyPr wrap="square" rtlCol="0" anchor="ctr">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インストールが完了すると</a:t>
            </a:r>
          </a:p>
          <a:p>
            <a:pPr>
              <a:lnSpc>
                <a:spcPct val="130000"/>
              </a:lnSpc>
            </a:pPr>
            <a:r>
              <a:rPr lang="ja-JP" altLang="en-US" dirty="0">
                <a:latin typeface="BIZ UDPゴシック" panose="020B0400000000000000" pitchFamily="50" charset="-128"/>
                <a:ea typeface="BIZ UDPゴシック" panose="020B0400000000000000" pitchFamily="50" charset="-128"/>
              </a:rPr>
              <a:t>表示が「開く」に変わります</a:t>
            </a:r>
          </a:p>
        </p:txBody>
      </p:sp>
      <p:sp>
        <p:nvSpPr>
          <p:cNvPr id="8" name="四角形: 角を丸くする 7">
            <a:extLst>
              <a:ext uri="{FF2B5EF4-FFF2-40B4-BE49-F238E27FC236}">
                <a16:creationId xmlns:a16="http://schemas.microsoft.com/office/drawing/2014/main" id="{B5AD19F7-B75A-76E0-BA25-1C2AF8071A43}"/>
              </a:ext>
            </a:extLst>
          </p:cNvPr>
          <p:cNvSpPr/>
          <p:nvPr/>
        </p:nvSpPr>
        <p:spPr>
          <a:xfrm>
            <a:off x="2885934" y="2927229"/>
            <a:ext cx="716446" cy="397836"/>
          </a:xfrm>
          <a:prstGeom prst="roundRect">
            <a:avLst>
              <a:gd name="adj" fmla="val 10479"/>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7EA946F8-3A92-A6F1-8361-032BCF3DF887}"/>
              </a:ext>
            </a:extLst>
          </p:cNvPr>
          <p:cNvSpPr/>
          <p:nvPr/>
        </p:nvSpPr>
        <p:spPr>
          <a:xfrm>
            <a:off x="3012625" y="3235741"/>
            <a:ext cx="389436" cy="616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5132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10;&#10;AI によって生成されたコンテンツは間違っている可能性があります。">
            <a:extLst>
              <a:ext uri="{FF2B5EF4-FFF2-40B4-BE49-F238E27FC236}">
                <a16:creationId xmlns:a16="http://schemas.microsoft.com/office/drawing/2014/main" id="{D09903D8-9FD4-4D65-A295-4A0F84F00FF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7240" y="2406593"/>
            <a:ext cx="2428786" cy="4320000"/>
          </a:xfrm>
          <a:prstGeom prst="rect">
            <a:avLst/>
          </a:prstGeom>
          <a:ln>
            <a:solidFill>
              <a:schemeClr val="tx1"/>
            </a:solidFill>
          </a:ln>
        </p:spPr>
      </p:pic>
      <p:pic>
        <p:nvPicPr>
          <p:cNvPr id="3074" name="Picture 2">
            <a:extLst>
              <a:ext uri="{FF2B5EF4-FFF2-40B4-BE49-F238E27FC236}">
                <a16:creationId xmlns:a16="http://schemas.microsoft.com/office/drawing/2014/main" id="{B918D4B9-9C31-41C9-13E5-95B879A2682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42526" y="240659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328745" y="4081373"/>
            <a:ext cx="1429407" cy="921551"/>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      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「マイナポータルにログイン」をダブルタップします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929071" y="2557384"/>
            <a:ext cx="474520" cy="468204"/>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マイナポータルアプリを立ち上げましょう</a:t>
            </a:r>
          </a:p>
        </p:txBody>
      </p:sp>
      <p:pic>
        <p:nvPicPr>
          <p:cNvPr id="6" name="図 5">
            <a:extLst>
              <a:ext uri="{FF2B5EF4-FFF2-40B4-BE49-F238E27FC236}">
                <a16:creationId xmlns:a16="http://schemas.microsoft.com/office/drawing/2014/main" id="{F3CB3B03-D095-84AB-37B5-C167210F8CB7}"/>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30540" t="4618" r="53746" b="86547"/>
          <a:stretch/>
        </p:blipFill>
        <p:spPr bwMode="auto">
          <a:xfrm>
            <a:off x="3014120" y="1519570"/>
            <a:ext cx="396000" cy="396000"/>
          </a:xfrm>
          <a:custGeom>
            <a:avLst/>
            <a:gdLst>
              <a:gd name="connsiteX0" fmla="*/ 159787 w 630000"/>
              <a:gd name="connsiteY0" fmla="*/ 0 h 630000"/>
              <a:gd name="connsiteX1" fmla="*/ 470213 w 630000"/>
              <a:gd name="connsiteY1" fmla="*/ 0 h 630000"/>
              <a:gd name="connsiteX2" fmla="*/ 630000 w 630000"/>
              <a:gd name="connsiteY2" fmla="*/ 159787 h 630000"/>
              <a:gd name="connsiteX3" fmla="*/ 630000 w 630000"/>
              <a:gd name="connsiteY3" fmla="*/ 470213 h 630000"/>
              <a:gd name="connsiteX4" fmla="*/ 470213 w 630000"/>
              <a:gd name="connsiteY4" fmla="*/ 630000 h 630000"/>
              <a:gd name="connsiteX5" fmla="*/ 159787 w 630000"/>
              <a:gd name="connsiteY5" fmla="*/ 630000 h 630000"/>
              <a:gd name="connsiteX6" fmla="*/ 0 w 630000"/>
              <a:gd name="connsiteY6" fmla="*/ 470213 h 630000"/>
              <a:gd name="connsiteX7" fmla="*/ 0 w 630000"/>
              <a:gd name="connsiteY7" fmla="*/ 159787 h 630000"/>
              <a:gd name="connsiteX8" fmla="*/ 159787 w 630000"/>
              <a:gd name="connsiteY8" fmla="*/ 0 h 63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0000" h="630000">
                <a:moveTo>
                  <a:pt x="159787" y="0"/>
                </a:moveTo>
                <a:lnTo>
                  <a:pt x="470213" y="0"/>
                </a:lnTo>
                <a:cubicBezTo>
                  <a:pt x="558461" y="0"/>
                  <a:pt x="630000" y="71539"/>
                  <a:pt x="630000" y="159787"/>
                </a:cubicBezTo>
                <a:lnTo>
                  <a:pt x="630000" y="470213"/>
                </a:lnTo>
                <a:cubicBezTo>
                  <a:pt x="630000" y="558461"/>
                  <a:pt x="558461" y="630000"/>
                  <a:pt x="470213" y="630000"/>
                </a:cubicBezTo>
                <a:lnTo>
                  <a:pt x="159787" y="630000"/>
                </a:lnTo>
                <a:cubicBezTo>
                  <a:pt x="71539" y="630000"/>
                  <a:pt x="0" y="558461"/>
                  <a:pt x="0" y="470213"/>
                </a:cubicBezTo>
                <a:lnTo>
                  <a:pt x="0" y="159787"/>
                </a:lnTo>
                <a:cubicBezTo>
                  <a:pt x="0" y="71539"/>
                  <a:pt x="71539" y="0"/>
                  <a:pt x="159787" y="0"/>
                </a:cubicBezTo>
                <a:close/>
              </a:path>
            </a:pathLst>
          </a:cu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ダイアグラム&#10;&#10;AI によって生成されたコンテンツは間違っている可能性があります。">
            <a:extLst>
              <a:ext uri="{FF2B5EF4-FFF2-40B4-BE49-F238E27FC236}">
                <a16:creationId xmlns:a16="http://schemas.microsoft.com/office/drawing/2014/main" id="{64690D0D-81E2-F173-8FAF-CDBADD2D3D7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1336" y="2405008"/>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利用者証明用電子証明書のパスワード（数字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ケタ）を入力します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43167" y="4195482"/>
            <a:ext cx="2602911" cy="584775"/>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a:t>
            </a:r>
            <a:r>
              <a:rPr lang="en-US" altLang="ja-JP" sz="1800" b="1" baseline="50000" dirty="0">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の認証をしましょう</a:t>
            </a:r>
          </a:p>
        </p:txBody>
      </p:sp>
      <p:sp>
        <p:nvSpPr>
          <p:cNvPr id="4" name="テキスト ボックス 3">
            <a:extLst>
              <a:ext uri="{FF2B5EF4-FFF2-40B4-BE49-F238E27FC236}">
                <a16:creationId xmlns:a16="http://schemas.microsoft.com/office/drawing/2014/main" id="{3E517690-469C-9EBF-6127-372092BB108F}"/>
              </a:ext>
            </a:extLst>
          </p:cNvPr>
          <p:cNvSpPr txBox="1"/>
          <p:nvPr/>
        </p:nvSpPr>
        <p:spPr>
          <a:xfrm>
            <a:off x="3793871" y="2393285"/>
            <a:ext cx="5302528" cy="4356705"/>
          </a:xfrm>
          <a:prstGeom prst="rect">
            <a:avLst/>
          </a:prstGeom>
          <a:noFill/>
        </p:spPr>
        <p:txBody>
          <a:bodyPr wrap="square" rtlCol="0">
            <a:spAutoFit/>
          </a:bodyPr>
          <a:lstStyle/>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cs typeface="Meiryo" charset="-128"/>
              </a:rPr>
              <a:t>利用者証明用電子証明書は、マイナンバーカードに搭載されている、インターネットのウェブサイト等にログイン</a:t>
            </a:r>
            <a:r>
              <a:rPr lang="ja-JP" altLang="en-US" dirty="0">
                <a:latin typeface="BIZ UDPゴシック" panose="020B0400000000000000" pitchFamily="50" charset="-128"/>
                <a:ea typeface="BIZ UDPゴシック" panose="020B0400000000000000" pitchFamily="50" charset="-128"/>
                <a:cs typeface="Meiryo" charset="-128"/>
              </a:rPr>
              <a:t>時に</a:t>
            </a:r>
            <a:r>
              <a:rPr kumimoji="1" lang="ja-JP" altLang="en-US" dirty="0">
                <a:latin typeface="BIZ UDPゴシック" panose="020B0400000000000000" pitchFamily="50" charset="-128"/>
                <a:ea typeface="BIZ UDPゴシック" panose="020B0400000000000000" pitchFamily="50" charset="-128"/>
                <a:cs typeface="Meiryo" charset="-128"/>
              </a:rPr>
              <a:t>利用する電子証明書です。    </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「ログインした者が、利用者本人であること」を   証明</a:t>
            </a:r>
            <a:r>
              <a:rPr kumimoji="1" lang="ja-JP" altLang="en-US" dirty="0">
                <a:latin typeface="BIZ UDPゴシック" panose="020B0400000000000000" pitchFamily="50" charset="-128"/>
                <a:ea typeface="BIZ UDPゴシック" panose="020B0400000000000000" pitchFamily="50" charset="-128"/>
                <a:cs typeface="Meiryo" charset="-128"/>
              </a:rPr>
              <a:t>することができます。</a:t>
            </a:r>
            <a:endParaRPr kumimoji="1"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latin typeface="BIZ UDPゴシック" panose="020B0400000000000000" pitchFamily="50" charset="-128"/>
                <a:ea typeface="BIZ UDPゴシック" panose="020B0400000000000000" pitchFamily="50" charset="-128"/>
                <a:cs typeface="Meiryo" charset="-128"/>
              </a:rPr>
              <a:t>パスワードはマイナンバーカードを市区町村の   窓口で受け取り時に利用者証明用電子証明書にご自身で設定した数字</a:t>
            </a:r>
            <a:r>
              <a:rPr lang="en-US" altLang="ja-JP" dirty="0">
                <a:latin typeface="BIZ UDPゴシック" panose="020B0400000000000000" pitchFamily="50" charset="-128"/>
                <a:ea typeface="BIZ UDPゴシック" panose="020B0400000000000000" pitchFamily="50" charset="-128"/>
                <a:cs typeface="Meiryo" charset="-128"/>
              </a:rPr>
              <a:t>4</a:t>
            </a:r>
            <a:r>
              <a:rPr lang="ja-JP" altLang="en-US" dirty="0">
                <a:latin typeface="BIZ UDPゴシック" panose="020B0400000000000000" pitchFamily="50" charset="-128"/>
                <a:ea typeface="BIZ UDPゴシック" panose="020B0400000000000000" pitchFamily="50" charset="-128"/>
                <a:cs typeface="Meiryo" charset="-128"/>
              </a:rPr>
              <a:t>桁です</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パスワードは、</a:t>
            </a:r>
            <a:r>
              <a:rPr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回連続して間違えるとロックが  かかる</a:t>
            </a:r>
            <a:r>
              <a:rPr lang="ja-JP" altLang="en-US" dirty="0">
                <a:latin typeface="BIZ UDPゴシック" panose="020B0400000000000000" pitchFamily="50" charset="-128"/>
                <a:ea typeface="BIZ UDPゴシック" panose="020B0400000000000000" pitchFamily="50" charset="-128"/>
                <a:cs typeface="Meiryo" charset="-128"/>
              </a:rPr>
              <a:t>のでご注意ください</a:t>
            </a:r>
            <a:endParaRPr lang="en-US" altLang="ja-JP" dirty="0">
              <a:latin typeface="BIZ UDPゴシック" panose="020B0400000000000000" pitchFamily="50" charset="-128"/>
              <a:ea typeface="BIZ UDPゴシック" panose="020B0400000000000000" pitchFamily="50" charset="-128"/>
              <a:cs typeface="Meiryo"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パスワードはご自身で入力してください</a:t>
            </a:r>
            <a:endParaRPr lang="en-US" altLang="ja-JP" dirty="0">
              <a:latin typeface="BIZ UDPゴシック" panose="020B0400000000000000" pitchFamily="50" charset="-128"/>
              <a:ea typeface="BIZ UDPゴシック" panose="020B0400000000000000" pitchFamily="50" charset="-128"/>
            </a:endParaRPr>
          </a:p>
          <a:p>
            <a:pPr marL="285750" indent="-285750">
              <a:lnSpc>
                <a:spcPct val="130000"/>
              </a:lnSpc>
              <a:buClr>
                <a:schemeClr val="tx1"/>
              </a:buClr>
              <a:buFont typeface="BIZ UDPゴシック" panose="020B0400000000000000" pitchFamily="50" charset="-128"/>
              <a:buChar char="※"/>
            </a:pPr>
            <a:r>
              <a:rPr kumimoji="1" lang="ja-JP" altLang="en-US" dirty="0">
                <a:latin typeface="BIZ UDPゴシック" panose="020B0400000000000000" pitchFamily="50" charset="-128"/>
                <a:ea typeface="BIZ UDPゴシック" panose="020B0400000000000000" pitchFamily="50" charset="-128"/>
              </a:rPr>
              <a:t>代理の方による入力は行わない</a:t>
            </a:r>
            <a:r>
              <a:rPr lang="ja-JP" altLang="en-US" dirty="0">
                <a:latin typeface="BIZ UDPゴシック" panose="020B0400000000000000" pitchFamily="50" charset="-128"/>
                <a:ea typeface="BIZ UDPゴシック" panose="020B0400000000000000" pitchFamily="50" charset="-128"/>
              </a:rPr>
              <a:t>でください</a:t>
            </a:r>
            <a:endParaRPr lang="en-US" altLang="ja-JP"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60330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DB7CCBAD-0074-1E7B-4183-40CE2341B13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9972" y="2394552"/>
            <a:ext cx="2428786" cy="4320000"/>
          </a:xfrm>
          <a:prstGeom prst="rect">
            <a:avLst/>
          </a:prstGeom>
          <a:ln>
            <a:solidFill>
              <a:schemeClr val="tx1"/>
            </a:solidFill>
          </a:ln>
        </p:spPr>
      </p:pic>
      <p:pic>
        <p:nvPicPr>
          <p:cNvPr id="5" name="図 4"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74B78B8D-05FA-3E03-8BF3-16AFABB7F9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41275" y="2406592"/>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4" name="テキスト ボックス 3">
            <a:extLst>
              <a:ext uri="{FF2B5EF4-FFF2-40B4-BE49-F238E27FC236}">
                <a16:creationId xmlns:a16="http://schemas.microsoft.com/office/drawing/2014/main" id="{247CBFEB-D5CA-DDFC-5DC9-A47AC0D9EE2B}"/>
              </a:ext>
            </a:extLst>
          </p:cNvPr>
          <p:cNvSpPr txBox="1"/>
          <p:nvPr/>
        </p:nvSpPr>
        <p:spPr>
          <a:xfrm>
            <a:off x="3738345" y="2394552"/>
            <a:ext cx="1755399" cy="1077218"/>
          </a:xfrm>
          <a:prstGeom prst="rect">
            <a:avLst/>
          </a:prstGeom>
          <a:noFill/>
        </p:spPr>
        <p:txBody>
          <a:bodyPr wrap="square" lIns="36000" rIns="36000" rtlCol="0">
            <a:spAutoFit/>
          </a:bodyPr>
          <a:lstStyle/>
          <a:p>
            <a:pPr>
              <a:buClr>
                <a:srgbClr val="4472C4"/>
              </a:buClr>
            </a:pPr>
            <a:r>
              <a:rPr kumimoji="1" lang="en-US" altLang="ja-JP" sz="1600" dirty="0">
                <a:solidFill>
                  <a:schemeClr val="accent1"/>
                </a:solidFill>
                <a:latin typeface="BIZ UDPゴシック" panose="020B0400000000000000" pitchFamily="50" charset="-128"/>
                <a:ea typeface="BIZ UDPゴシック" panose="020B0400000000000000" pitchFamily="50" charset="-128"/>
              </a:rPr>
              <a:t>※</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マイナンバ</a:t>
            </a:r>
            <a:r>
              <a:rPr lang="ja-JP" altLang="en-US" sz="1600" dirty="0">
                <a:solidFill>
                  <a:schemeClr val="accent1"/>
                </a:solidFill>
                <a:latin typeface="BIZ UDPゴシック" panose="020B0400000000000000" pitchFamily="50" charset="-128"/>
                <a:ea typeface="BIZ UDPゴシック" panose="020B0400000000000000" pitchFamily="50" charset="-128"/>
              </a:rPr>
              <a:t>ー</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カードの読み取り位置は</a:t>
            </a:r>
            <a:r>
              <a:rPr lang="ja-JP" altLang="en-US" sz="1600" dirty="0">
                <a:solidFill>
                  <a:schemeClr val="accent1"/>
                </a:solidFill>
                <a:latin typeface="BIZ UDPゴシック" panose="020B0400000000000000" pitchFamily="50" charset="-128"/>
                <a:ea typeface="BIZ UDPゴシック" panose="020B0400000000000000" pitchFamily="50" charset="-128"/>
              </a:rPr>
              <a:t>機種により異なります</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186612C0-391E-B85C-529C-8AB31962A9FA}"/>
              </a:ext>
            </a:extLst>
          </p:cNvPr>
          <p:cNvSpPr/>
          <p:nvPr/>
        </p:nvSpPr>
        <p:spPr>
          <a:xfrm>
            <a:off x="5340195" y="6092992"/>
            <a:ext cx="2628340" cy="662783"/>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91625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文字の書かれた紙&#10;&#10;AI によって生成されたコンテンツは間違っている可能性があります。">
            <a:extLst>
              <a:ext uri="{FF2B5EF4-FFF2-40B4-BE49-F238E27FC236}">
                <a16:creationId xmlns:a16="http://schemas.microsoft.com/office/drawing/2014/main" id="{437552E5-325A-E607-307C-58F65BEF0C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57606" y="2411992"/>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2" name="タイトル 1">
            <a:extLst>
              <a:ext uri="{FF2B5EF4-FFF2-40B4-BE49-F238E27FC236}">
                <a16:creationId xmlns:a16="http://schemas.microsoft.com/office/drawing/2014/main" id="{C421586B-1E4E-1B46-1F6F-3EEF79441BF3}"/>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4" name="サブタイトル 2">
            <a:extLst>
              <a:ext uri="{FF2B5EF4-FFF2-40B4-BE49-F238E27FC236}">
                <a16:creationId xmlns:a16="http://schemas.microsoft.com/office/drawing/2014/main" id="{7D010F41-4FB8-B824-2D4B-52BC9DB86639}"/>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マイナンバーカードの利用者証明用電子証明書の認証をしましょう</a:t>
            </a:r>
          </a:p>
        </p:txBody>
      </p:sp>
      <p:sp>
        <p:nvSpPr>
          <p:cNvPr id="7" name="テキスト ボックス 6">
            <a:extLst>
              <a:ext uri="{FF2B5EF4-FFF2-40B4-BE49-F238E27FC236}">
                <a16:creationId xmlns:a16="http://schemas.microsoft.com/office/drawing/2014/main" id="{35ABDAA6-38E3-9225-522D-F6D87F0FC95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EA193D90-F9E1-E2B9-73DA-F655515C9834}"/>
              </a:ext>
            </a:extLst>
          </p:cNvPr>
          <p:cNvSpPr txBox="1"/>
          <p:nvPr/>
        </p:nvSpPr>
        <p:spPr>
          <a:xfrm>
            <a:off x="3485787" y="1512998"/>
            <a:ext cx="3680743"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読み取りが完了しました」</a:t>
            </a:r>
            <a:r>
              <a:rPr lang="ja-JP" altLang="en-US" dirty="0">
                <a:solidFill>
                  <a:prstClr val="black"/>
                </a:solidFill>
                <a:latin typeface="BIZ UDPゴシック" panose="020B0400000000000000" pitchFamily="50" charset="-128"/>
                <a:ea typeface="BIZ UDPゴシック" panose="020B0400000000000000" pitchFamily="50" charset="-128"/>
              </a:rPr>
              <a:t>と</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表示されます</a:t>
            </a:r>
          </a:p>
        </p:txBody>
      </p:sp>
    </p:spTree>
    <p:extLst>
      <p:ext uri="{BB962C8B-B14F-4D97-AF65-F5344CB8AC3E}">
        <p14:creationId xmlns:p14="http://schemas.microsoft.com/office/powerpoint/2010/main" val="18810097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グラフィカル ユーザー インターフェイス, アプリケーション, Teams&#10;&#10;AI によって生成されたコンテンツは間違っている可能性があります。">
            <a:extLst>
              <a:ext uri="{FF2B5EF4-FFF2-40B4-BE49-F238E27FC236}">
                <a16:creationId xmlns:a16="http://schemas.microsoft.com/office/drawing/2014/main" id="{31B2E802-6CFA-5F66-3A20-4F366A092B5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2532" y="2403883"/>
            <a:ext cx="2428786" cy="4320000"/>
          </a:xfrm>
          <a:prstGeom prst="rect">
            <a:avLst/>
          </a:prstGeom>
          <a:ln>
            <a:solidFill>
              <a:schemeClr val="tx1"/>
            </a:solidFill>
          </a:ln>
        </p:spPr>
      </p:pic>
      <p:pic>
        <p:nvPicPr>
          <p:cNvPr id="4" name="図 3" descr="グラフィカル ユーザー インターフェイス, テキスト&#10;&#10;AI によって生成されたコンテンツは間違っている可能性があります。">
            <a:extLst>
              <a:ext uri="{FF2B5EF4-FFF2-40B4-BE49-F238E27FC236}">
                <a16:creationId xmlns:a16="http://schemas.microsoft.com/office/drawing/2014/main" id="{A9FBCAE5-29CC-19A6-C5BC-EA7BC1BF6D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41823" y="2403883"/>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64295" y="5118101"/>
            <a:ext cx="2797690" cy="584776"/>
          </a:xfrm>
          <a:prstGeom prst="roundRect">
            <a:avLst>
              <a:gd name="adj" fmla="val 6398"/>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「登録をはじめる」をダブルタップします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697639" y="1512997"/>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237639" y="1543484"/>
            <a:ext cx="4005101" cy="755720"/>
          </a:xfrm>
          <a:prstGeom prst="rect">
            <a:avLst/>
          </a:prstGeom>
          <a:noFill/>
        </p:spPr>
        <p:txBody>
          <a:bodyPr wrap="square" rtlCol="0" anchor="t" anchorCtr="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rPr>
              <a:t>利用規約・プライバシーポリシーをチェックし「次へ」をダブルタップします</a:t>
            </a:r>
            <a:endPar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082015" y="4404048"/>
            <a:ext cx="2737316" cy="684161"/>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
        <p:nvSpPr>
          <p:cNvPr id="6" name="四角形: 角を丸くする 5">
            <a:extLst>
              <a:ext uri="{FF2B5EF4-FFF2-40B4-BE49-F238E27FC236}">
                <a16:creationId xmlns:a16="http://schemas.microsoft.com/office/drawing/2014/main" id="{74437B30-C0C9-B514-A4F6-59F33BF1CA9F}"/>
              </a:ext>
            </a:extLst>
          </p:cNvPr>
          <p:cNvSpPr/>
          <p:nvPr/>
        </p:nvSpPr>
        <p:spPr>
          <a:xfrm>
            <a:off x="5473392" y="4223469"/>
            <a:ext cx="305367" cy="584776"/>
          </a:xfrm>
          <a:prstGeom prst="roundRect">
            <a:avLst>
              <a:gd name="adj" fmla="val 6398"/>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85205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0364B3B9-A9CF-73A3-CD64-F2EC232A466F}"/>
              </a:ext>
            </a:extLst>
          </p:cNvPr>
          <p:cNvPicPr>
            <a:picLocks/>
          </p:cNvPicPr>
          <p:nvPr/>
        </p:nvPicPr>
        <p:blipFill>
          <a:blip r:embed="rId4"/>
          <a:stretch>
            <a:fillRect/>
          </a:stretch>
        </p:blipFill>
        <p:spPr>
          <a:xfrm>
            <a:off x="5438404" y="2407151"/>
            <a:ext cx="2430000" cy="4320000"/>
          </a:xfrm>
          <a:prstGeom prst="rect">
            <a:avLst/>
          </a:prstGeom>
          <a:ln>
            <a:solidFill>
              <a:schemeClr val="tx1"/>
            </a:solidFill>
          </a:ln>
        </p:spPr>
      </p:pic>
      <p:pic>
        <p:nvPicPr>
          <p:cNvPr id="4" name="図 3">
            <a:extLst>
              <a:ext uri="{FF2B5EF4-FFF2-40B4-BE49-F238E27FC236}">
                <a16:creationId xmlns:a16="http://schemas.microsoft.com/office/drawing/2014/main" id="{6A074510-E707-11B8-A602-D173AAABDE72}"/>
              </a:ext>
            </a:extLst>
          </p:cNvPr>
          <p:cNvPicPr>
            <a:picLocks/>
          </p:cNvPicPr>
          <p:nvPr/>
        </p:nvPicPr>
        <p:blipFill>
          <a:blip r:embed="rId5"/>
          <a:stretch>
            <a:fillRect/>
          </a:stretch>
        </p:blipFill>
        <p:spPr>
          <a:xfrm>
            <a:off x="1245488" y="2404847"/>
            <a:ext cx="2430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272548" y="4959305"/>
            <a:ext cx="2763430" cy="567568"/>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4" y="1512998"/>
            <a:ext cx="385839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メールアドレスを入力し、</a:t>
            </a:r>
            <a:r>
              <a:rPr lang="en-US" altLang="ja-JP"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確認コード</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を送信」をダブルタップします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確認コードを</a:t>
            </a:r>
            <a:r>
              <a:rPr lang="ja-JP" altLang="en-US" dirty="0">
                <a:solidFill>
                  <a:prstClr val="black"/>
                </a:solidFill>
                <a:latin typeface="BIZ UDPゴシック" panose="020B0400000000000000" pitchFamily="50" charset="-128"/>
                <a:ea typeface="BIZ UDPゴシック" panose="020B0400000000000000" pitchFamily="50" charset="-128"/>
              </a:rPr>
              <a:t>入力し、</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「次へ」をダブルタップします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0468" y="4343399"/>
            <a:ext cx="2704932" cy="494071"/>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
        <p:nvSpPr>
          <p:cNvPr id="5" name="四角形: 角を丸くする 4">
            <a:extLst>
              <a:ext uri="{FF2B5EF4-FFF2-40B4-BE49-F238E27FC236}">
                <a16:creationId xmlns:a16="http://schemas.microsoft.com/office/drawing/2014/main" id="{C3FE93FA-DC9A-00F5-2D5B-DE5614655770}"/>
              </a:ext>
            </a:extLst>
          </p:cNvPr>
          <p:cNvSpPr/>
          <p:nvPr/>
        </p:nvSpPr>
        <p:spPr>
          <a:xfrm>
            <a:off x="1108022" y="5526872"/>
            <a:ext cx="2704932" cy="494071"/>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125597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AB9AD8D9-B2FB-DEE3-F17E-FCAF21EDF1D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3190" y="2407223"/>
            <a:ext cx="2428786" cy="4320000"/>
          </a:xfrm>
          <a:prstGeom prst="rect">
            <a:avLst/>
          </a:prstGeom>
          <a:ln>
            <a:solidFill>
              <a:schemeClr val="tx1"/>
            </a:solidFill>
          </a:ln>
        </p:spPr>
      </p:pic>
      <p:pic>
        <p:nvPicPr>
          <p:cNvPr id="2" name="図 1">
            <a:extLst>
              <a:ext uri="{FF2B5EF4-FFF2-40B4-BE49-F238E27FC236}">
                <a16:creationId xmlns:a16="http://schemas.microsoft.com/office/drawing/2014/main" id="{0C9D61AE-E3E2-D1DB-2019-2C11749221CB}"/>
              </a:ext>
            </a:extLst>
          </p:cNvPr>
          <p:cNvPicPr>
            <a:picLocks/>
          </p:cNvPicPr>
          <p:nvPr/>
        </p:nvPicPr>
        <p:blipFill>
          <a:blip r:embed="rId5"/>
          <a:stretch>
            <a:fillRect/>
          </a:stretch>
        </p:blipFill>
        <p:spPr>
          <a:xfrm>
            <a:off x="1239931" y="2407223"/>
            <a:ext cx="2430000"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メールアドレスを確認し、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4823178" y="1553316"/>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361632" y="1512998"/>
            <a:ext cx="3623342"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登録完了画面が表示されますので、「はじめる」をダブルタップします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132531" y="4728210"/>
            <a:ext cx="2592766" cy="461010"/>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0" y="220736"/>
            <a:ext cx="7835393"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はじめてログインする方は利用者登録をしましょう</a:t>
            </a:r>
          </a:p>
        </p:txBody>
      </p:sp>
      <p:sp>
        <p:nvSpPr>
          <p:cNvPr id="7" name="四角形: 角を丸くする 6">
            <a:extLst>
              <a:ext uri="{FF2B5EF4-FFF2-40B4-BE49-F238E27FC236}">
                <a16:creationId xmlns:a16="http://schemas.microsoft.com/office/drawing/2014/main" id="{D2A5004A-6A02-C060-30CC-91EB27E53A9D}"/>
              </a:ext>
            </a:extLst>
          </p:cNvPr>
          <p:cNvSpPr/>
          <p:nvPr/>
        </p:nvSpPr>
        <p:spPr>
          <a:xfrm>
            <a:off x="5361631" y="3962403"/>
            <a:ext cx="2592766" cy="630375"/>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450877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BB1D9D36-5C18-7FD5-099F-0AE8BB2C53B4}"/>
              </a:ext>
            </a:extLst>
          </p:cNvPr>
          <p:cNvSpPr>
            <a:spLocks/>
          </p:cNvSpPr>
          <p:nvPr/>
        </p:nvSpPr>
        <p:spPr bwMode="auto">
          <a:xfrm>
            <a:off x="303715" y="4578844"/>
            <a:ext cx="4113854" cy="1338904"/>
          </a:xfrm>
          <a:prstGeom prst="roundRect">
            <a:avLst/>
          </a:prstGeom>
          <a:solidFill>
            <a:schemeClr val="bg1"/>
          </a:solidFill>
          <a:ln w="381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pic>
        <p:nvPicPr>
          <p:cNvPr id="15" name="図 14">
            <a:extLst>
              <a:ext uri="{FF2B5EF4-FFF2-40B4-BE49-F238E27FC236}">
                <a16:creationId xmlns:a16="http://schemas.microsoft.com/office/drawing/2014/main" id="{95C87F7D-E2C0-573B-E584-F47D094EC6C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85390" y="4830909"/>
            <a:ext cx="546553" cy="1028654"/>
          </a:xfrm>
          <a:prstGeom prst="rect">
            <a:avLst/>
          </a:prstGeom>
        </p:spPr>
      </p:pic>
      <p:sp>
        <p:nvSpPr>
          <p:cNvPr id="8" name="Freeform 6">
            <a:extLst>
              <a:ext uri="{FF2B5EF4-FFF2-40B4-BE49-F238E27FC236}">
                <a16:creationId xmlns:a16="http://schemas.microsoft.com/office/drawing/2014/main" id="{63C63D25-B657-4B22-2694-42A7BE5F1CB3}"/>
              </a:ext>
            </a:extLst>
          </p:cNvPr>
          <p:cNvSpPr>
            <a:spLocks/>
          </p:cNvSpPr>
          <p:nvPr/>
        </p:nvSpPr>
        <p:spPr bwMode="auto">
          <a:xfrm>
            <a:off x="4749723" y="4567852"/>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 name="Freeform 6">
            <a:extLst>
              <a:ext uri="{FF2B5EF4-FFF2-40B4-BE49-F238E27FC236}">
                <a16:creationId xmlns:a16="http://schemas.microsoft.com/office/drawing/2014/main" id="{78AA2B07-3895-1651-425F-31BA1D8839D3}"/>
              </a:ext>
            </a:extLst>
          </p:cNvPr>
          <p:cNvSpPr>
            <a:spLocks/>
          </p:cNvSpPr>
          <p:nvPr/>
        </p:nvSpPr>
        <p:spPr bwMode="auto">
          <a:xfrm>
            <a:off x="4749723" y="3022865"/>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 name="Freeform 6">
            <a:extLst>
              <a:ext uri="{FF2B5EF4-FFF2-40B4-BE49-F238E27FC236}">
                <a16:creationId xmlns:a16="http://schemas.microsoft.com/office/drawing/2014/main" id="{BE9B0DAA-389A-3A56-082D-3574974389EE}"/>
              </a:ext>
            </a:extLst>
          </p:cNvPr>
          <p:cNvSpPr>
            <a:spLocks/>
          </p:cNvSpPr>
          <p:nvPr/>
        </p:nvSpPr>
        <p:spPr bwMode="auto">
          <a:xfrm>
            <a:off x="303715" y="3033857"/>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 name="Freeform 6">
            <a:extLst>
              <a:ext uri="{FF2B5EF4-FFF2-40B4-BE49-F238E27FC236}">
                <a16:creationId xmlns:a16="http://schemas.microsoft.com/office/drawing/2014/main" id="{41F427AE-788E-AD31-DCA6-44C998812DA4}"/>
              </a:ext>
            </a:extLst>
          </p:cNvPr>
          <p:cNvSpPr>
            <a:spLocks/>
          </p:cNvSpPr>
          <p:nvPr/>
        </p:nvSpPr>
        <p:spPr bwMode="auto">
          <a:xfrm>
            <a:off x="4749723" y="1474901"/>
            <a:ext cx="4113854" cy="1338904"/>
          </a:xfrm>
          <a:prstGeom prst="roundRect">
            <a:avLst/>
          </a:prstGeom>
          <a:solidFill>
            <a:schemeClr val="bg1"/>
          </a:solidFill>
          <a:ln w="38100">
            <a:solidFill>
              <a:srgbClr val="FF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テキスト ボックス 66">
            <a:extLst>
              <a:ext uri="{FF2B5EF4-FFF2-40B4-BE49-F238E27FC236}">
                <a16:creationId xmlns:a16="http://schemas.microsoft.com/office/drawing/2014/main" id="{8DCB7B57-7676-4C98-8AB0-08051211EBCE}"/>
              </a:ext>
            </a:extLst>
          </p:cNvPr>
          <p:cNvSpPr txBox="1"/>
          <p:nvPr/>
        </p:nvSpPr>
        <p:spPr>
          <a:xfrm>
            <a:off x="1508547" y="4849873"/>
            <a:ext cx="262218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公金受取口座</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の</a:t>
            </a:r>
            <a:r>
              <a:rPr lang="ja-JP" altLang="en-US" sz="2000" dirty="0">
                <a:latin typeface="BIZ UDPゴシック" panose="020B0400000000000000" pitchFamily="50" charset="-128"/>
                <a:ea typeface="BIZ UDPゴシック" panose="020B0400000000000000" pitchFamily="50" charset="-128"/>
                <a:cs typeface="Meiryo" charset="-128"/>
              </a:rPr>
              <a:t>登録ができる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7" name="タイトル 6">
            <a:extLst>
              <a:ext uri="{FF2B5EF4-FFF2-40B4-BE49-F238E27FC236}">
                <a16:creationId xmlns:a16="http://schemas.microsoft.com/office/drawing/2014/main" id="{E4BD2470-106A-4F12-BE8D-0354FD13CC1D}"/>
              </a:ext>
            </a:extLst>
          </p:cNvPr>
          <p:cNvSpPr>
            <a:spLocks noGrp="1"/>
          </p:cNvSpPr>
          <p:nvPr>
            <p:ph type="ctrTitle"/>
          </p:nvPr>
        </p:nvSpPr>
        <p:spPr>
          <a:xfrm>
            <a:off x="1392691" y="227059"/>
            <a:ext cx="5981125" cy="480003"/>
          </a:xfrm>
        </p:spPr>
        <p:txBody>
          <a:bodyPr wrap="none">
            <a:spAutoFit/>
          </a:bodyPr>
          <a:lstStyle/>
          <a:p>
            <a:r>
              <a:rPr lang="ja-JP" altLang="en-US" dirty="0">
                <a:solidFill>
                  <a:srgbClr val="4472C4"/>
                </a:solidFill>
              </a:rPr>
              <a:t>マイナンバーカードで暮らしを便利に</a:t>
            </a:r>
          </a:p>
        </p:txBody>
      </p:sp>
      <p:pic>
        <p:nvPicPr>
          <p:cNvPr id="44" name="図 43" descr="スマートフォンをカードリーダーにかざすマイナちゃんのイラスト">
            <a:extLst>
              <a:ext uri="{FF2B5EF4-FFF2-40B4-BE49-F238E27FC236}">
                <a16:creationId xmlns:a16="http://schemas.microsoft.com/office/drawing/2014/main" id="{ED1ABC3B-69E5-430E-B535-6517B89B74EC}"/>
              </a:ext>
            </a:extLst>
          </p:cNvPr>
          <p:cNvPicPr>
            <a:picLocks noChangeAspect="1"/>
          </p:cNvPicPr>
          <p:nvPr/>
        </p:nvPicPr>
        <p:blipFill rotWithShape="1">
          <a:blip r:embed="rId4" cstate="print">
            <a:clrChange>
              <a:clrFrom>
                <a:srgbClr val="FFFEFC"/>
              </a:clrFrom>
              <a:clrTo>
                <a:srgbClr val="FFFEFC">
                  <a:alpha val="0"/>
                </a:srgbClr>
              </a:clrTo>
            </a:clrChange>
            <a:extLst>
              <a:ext uri="{28A0092B-C50C-407E-A947-70E740481C1C}">
                <a14:useLocalDpi xmlns:a14="http://schemas.microsoft.com/office/drawing/2010/main"/>
              </a:ext>
            </a:extLst>
          </a:blip>
          <a:srcRect l="10689" r="7243"/>
          <a:stretch/>
        </p:blipFill>
        <p:spPr>
          <a:xfrm>
            <a:off x="4966773" y="3101415"/>
            <a:ext cx="852582" cy="1135884"/>
          </a:xfrm>
          <a:prstGeom prst="rect">
            <a:avLst/>
          </a:prstGeom>
          <a:solidFill>
            <a:schemeClr val="bg1"/>
          </a:solidFill>
        </p:spPr>
      </p:pic>
      <p:pic>
        <p:nvPicPr>
          <p:cNvPr id="59" name="図 58" descr="e-Taxのロゴマーク">
            <a:extLst>
              <a:ext uri="{FF2B5EF4-FFF2-40B4-BE49-F238E27FC236}">
                <a16:creationId xmlns:a16="http://schemas.microsoft.com/office/drawing/2014/main" id="{F8514759-2516-4EEE-A8B9-2B8446CFBC8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7143" l="0" r="98347"/>
                    </a14:imgEffect>
                  </a14:imgLayer>
                </a14:imgProps>
              </a:ext>
              <a:ext uri="{28A0092B-C50C-407E-A947-70E740481C1C}">
                <a14:useLocalDpi xmlns:a14="http://schemas.microsoft.com/office/drawing/2010/main"/>
              </a:ext>
            </a:extLst>
          </a:blip>
          <a:stretch>
            <a:fillRect/>
          </a:stretch>
        </p:blipFill>
        <p:spPr>
          <a:xfrm>
            <a:off x="4862755" y="5032630"/>
            <a:ext cx="1184907" cy="561105"/>
          </a:xfrm>
          <a:prstGeom prst="rect">
            <a:avLst/>
          </a:prstGeom>
        </p:spPr>
      </p:pic>
      <p:sp>
        <p:nvSpPr>
          <p:cNvPr id="61" name="テキスト ボックス 60">
            <a:extLst>
              <a:ext uri="{FF2B5EF4-FFF2-40B4-BE49-F238E27FC236}">
                <a16:creationId xmlns:a16="http://schemas.microsoft.com/office/drawing/2014/main" id="{003198B6-F18B-4487-9EE5-AF5B2E5AA38B}"/>
              </a:ext>
            </a:extLst>
          </p:cNvPr>
          <p:cNvSpPr txBox="1"/>
          <p:nvPr/>
        </p:nvSpPr>
        <p:spPr>
          <a:xfrm>
            <a:off x="6002190" y="3258892"/>
            <a:ext cx="2766768"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コンビニで各種</a:t>
            </a:r>
            <a:endParaRPr kumimoji="1"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証明書が</a:t>
            </a:r>
            <a:r>
              <a:rPr lang="ja-JP" altLang="en-US" sz="2000" dirty="0">
                <a:latin typeface="BIZ UDPゴシック" panose="020B0400000000000000" pitchFamily="50" charset="-128"/>
                <a:ea typeface="BIZ UDPゴシック" panose="020B0400000000000000" pitchFamily="50" charset="-128"/>
                <a:cs typeface="Meiryo" charset="-128"/>
              </a:rPr>
              <a:t>取得できる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89" name="テキスト ボックス 88">
            <a:extLst>
              <a:ext uri="{FF2B5EF4-FFF2-40B4-BE49-F238E27FC236}">
                <a16:creationId xmlns:a16="http://schemas.microsoft.com/office/drawing/2014/main" id="{C3E97156-C6C6-4EDE-8A76-91A0101696BF}"/>
              </a:ext>
            </a:extLst>
          </p:cNvPr>
          <p:cNvSpPr txBox="1"/>
          <p:nvPr/>
        </p:nvSpPr>
        <p:spPr>
          <a:xfrm>
            <a:off x="6002190" y="4849873"/>
            <a:ext cx="2861387" cy="829458"/>
          </a:xfrm>
          <a:prstGeom prst="rect">
            <a:avLst/>
          </a:prstGeom>
          <a:noFill/>
        </p:spPr>
        <p:txBody>
          <a:bodyPr wrap="square" rtlCol="0">
            <a:spAutoFit/>
          </a:bodyPr>
          <a:lstStyle/>
          <a:p>
            <a:pPr>
              <a:lnSpc>
                <a:spcPct val="130000"/>
              </a:lnSpc>
            </a:pPr>
            <a:r>
              <a:rPr lang="en-US" altLang="ja-JP" sz="2000" dirty="0">
                <a:latin typeface="BIZ UDPゴシック" panose="020B0400000000000000" pitchFamily="50" charset="-128"/>
                <a:ea typeface="BIZ UDPゴシック" panose="020B0400000000000000" pitchFamily="50" charset="-128"/>
                <a:cs typeface="Meiryo" charset="-128"/>
              </a:rPr>
              <a:t>e-Tax</a:t>
            </a:r>
            <a:r>
              <a:rPr lang="ja-JP" altLang="en-US" sz="2000" dirty="0">
                <a:latin typeface="BIZ UDPゴシック" panose="020B0400000000000000" pitchFamily="50" charset="-128"/>
                <a:ea typeface="BIZ UDPゴシック" panose="020B0400000000000000" pitchFamily="50" charset="-128"/>
                <a:cs typeface="Meiryo" charset="-128"/>
              </a:rPr>
              <a:t>で確定申告が</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自宅からできる</a:t>
            </a:r>
          </a:p>
        </p:txBody>
      </p:sp>
      <p:sp>
        <p:nvSpPr>
          <p:cNvPr id="34" name="Freeform 6">
            <a:extLst>
              <a:ext uri="{FF2B5EF4-FFF2-40B4-BE49-F238E27FC236}">
                <a16:creationId xmlns:a16="http://schemas.microsoft.com/office/drawing/2014/main" id="{7AF18519-8549-C286-B8B8-DE9A92CBE0A3}"/>
              </a:ext>
            </a:extLst>
          </p:cNvPr>
          <p:cNvSpPr>
            <a:spLocks/>
          </p:cNvSpPr>
          <p:nvPr/>
        </p:nvSpPr>
        <p:spPr bwMode="auto">
          <a:xfrm>
            <a:off x="303715" y="1485893"/>
            <a:ext cx="4113854" cy="1338904"/>
          </a:xfrm>
          <a:prstGeom prst="roundRect">
            <a:avLst/>
          </a:prstGeom>
          <a:solidFill>
            <a:schemeClr val="bg1"/>
          </a:solidFill>
          <a:ln w="38100">
            <a:solidFill>
              <a:srgbClr val="4472C4"/>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 name="テキスト ボックス 37">
            <a:extLst>
              <a:ext uri="{FF2B5EF4-FFF2-40B4-BE49-F238E27FC236}">
                <a16:creationId xmlns:a16="http://schemas.microsoft.com/office/drawing/2014/main" id="{E231A597-4C93-4B10-B5DB-BCF3E1E32B88}"/>
              </a:ext>
            </a:extLst>
          </p:cNvPr>
          <p:cNvSpPr txBox="1"/>
          <p:nvPr/>
        </p:nvSpPr>
        <p:spPr>
          <a:xfrm>
            <a:off x="1508546" y="1715005"/>
            <a:ext cx="2852876" cy="42934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本人確認書類になる</a:t>
            </a:r>
          </a:p>
        </p:txBody>
      </p:sp>
      <p:sp>
        <p:nvSpPr>
          <p:cNvPr id="39" name="テキスト ボックス 38">
            <a:extLst>
              <a:ext uri="{FF2B5EF4-FFF2-40B4-BE49-F238E27FC236}">
                <a16:creationId xmlns:a16="http://schemas.microsoft.com/office/drawing/2014/main" id="{D94F59D3-FBCB-4F69-9CC7-6D53FCE8CB97}"/>
              </a:ext>
            </a:extLst>
          </p:cNvPr>
          <p:cNvSpPr txBox="1"/>
          <p:nvPr/>
        </p:nvSpPr>
        <p:spPr>
          <a:xfrm>
            <a:off x="6002190" y="1715005"/>
            <a:ext cx="2861387" cy="829458"/>
          </a:xfrm>
          <a:prstGeom prst="rect">
            <a:avLst/>
          </a:prstGeom>
          <a:noFill/>
        </p:spPr>
        <p:txBody>
          <a:bodyPr wrap="square" rtlCol="0">
            <a:spAutoFit/>
          </a:bodyPr>
          <a:lstStyle/>
          <a:p>
            <a:pPr>
              <a:lnSpc>
                <a:spcPct val="130000"/>
              </a:lnSpc>
            </a:pPr>
            <a:r>
              <a:rPr kumimoji="1" lang="ja-JP" altLang="en-US" sz="2000" dirty="0">
                <a:latin typeface="BIZ UDPゴシック" panose="020B0400000000000000" pitchFamily="50" charset="-128"/>
                <a:ea typeface="BIZ UDPゴシック" panose="020B0400000000000000" pitchFamily="50" charset="-128"/>
                <a:cs typeface="Meiryo" charset="-128"/>
              </a:rPr>
              <a:t>健康保険証</a:t>
            </a:r>
            <a:r>
              <a:rPr lang="ja-JP" altLang="en-US" sz="2000" dirty="0">
                <a:latin typeface="BIZ UDPゴシック" panose="020B0400000000000000" pitchFamily="50" charset="-128"/>
                <a:ea typeface="BIZ UDPゴシック" panose="020B0400000000000000" pitchFamily="50" charset="-128"/>
                <a:cs typeface="Meiryo" charset="-128"/>
              </a:rPr>
              <a:t>として</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使える</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sp>
        <p:nvSpPr>
          <p:cNvPr id="40" name="テキスト ボックス 39">
            <a:extLst>
              <a:ext uri="{FF2B5EF4-FFF2-40B4-BE49-F238E27FC236}">
                <a16:creationId xmlns:a16="http://schemas.microsoft.com/office/drawing/2014/main" id="{4080C540-96C2-49E9-BEFB-701E3F309851}"/>
              </a:ext>
            </a:extLst>
          </p:cNvPr>
          <p:cNvSpPr txBox="1"/>
          <p:nvPr/>
        </p:nvSpPr>
        <p:spPr>
          <a:xfrm>
            <a:off x="1508546" y="3258892"/>
            <a:ext cx="2622188" cy="829458"/>
          </a:xfrm>
          <a:prstGeom prst="rect">
            <a:avLst/>
          </a:prstGeom>
          <a:noFill/>
        </p:spPr>
        <p:txBody>
          <a:bodyPr wrap="square" rtlCol="0">
            <a:spAutoFit/>
          </a:bodyPr>
          <a:lstStyle/>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オンラインで各種</a:t>
            </a:r>
            <a:endParaRPr lang="en-US" altLang="ja-JP" sz="2000"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sz="2000" dirty="0">
                <a:latin typeface="BIZ UDPゴシック" panose="020B0400000000000000" pitchFamily="50" charset="-128"/>
                <a:ea typeface="BIZ UDPゴシック" panose="020B0400000000000000" pitchFamily="50" charset="-128"/>
                <a:cs typeface="Meiryo" charset="-128"/>
              </a:rPr>
              <a:t>行政手続ができる　</a:t>
            </a:r>
            <a:endParaRPr kumimoji="1" lang="ja-JP" altLang="en-US" sz="2000" dirty="0">
              <a:latin typeface="BIZ UDPゴシック" panose="020B0400000000000000" pitchFamily="50" charset="-128"/>
              <a:ea typeface="BIZ UDPゴシック" panose="020B0400000000000000" pitchFamily="50" charset="-128"/>
              <a:cs typeface="Meiryo" charset="-128"/>
            </a:endParaRPr>
          </a:p>
        </p:txBody>
      </p:sp>
      <p:pic>
        <p:nvPicPr>
          <p:cNvPr id="42" name="図 41" descr="マイナンバーカードを持つマイナちゃんのイラスト">
            <a:extLst>
              <a:ext uri="{FF2B5EF4-FFF2-40B4-BE49-F238E27FC236}">
                <a16:creationId xmlns:a16="http://schemas.microsoft.com/office/drawing/2014/main" id="{BC770E5D-53CC-4849-9E2A-7F8830309967}"/>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3998" b="80386" l="2939" r="98413">
                        <a14:foregroundMark x1="37096" y1="18399" x2="48560" y2="71668"/>
                        <a14:foregroundMark x1="57378" y1="18944" x2="57025" y2="34241"/>
                        <a14:foregroundMark x1="89183" y1="52012" x2="88066" y2="78206"/>
                        <a14:foregroundMark x1="19812" y1="52557" x2="29394" y2="53353"/>
                      </a14:backgroundRemoval>
                    </a14:imgEffect>
                  </a14:imgLayer>
                </a14:imgProps>
              </a:ext>
              <a:ext uri="{28A0092B-C50C-407E-A947-70E740481C1C}">
                <a14:useLocalDpi xmlns:a14="http://schemas.microsoft.com/office/drawing/2010/main"/>
              </a:ext>
            </a:extLst>
          </a:blip>
          <a:srcRect t="14313" r="24268" b="21185"/>
          <a:stretch/>
        </p:blipFill>
        <p:spPr>
          <a:xfrm>
            <a:off x="407673" y="1619980"/>
            <a:ext cx="934796" cy="1116791"/>
          </a:xfrm>
          <a:prstGeom prst="rect">
            <a:avLst/>
          </a:prstGeom>
        </p:spPr>
      </p:pic>
      <p:grpSp>
        <p:nvGrpSpPr>
          <p:cNvPr id="47" name="グループ化 46" descr="受付に座っているマイナちゃんのイラスト">
            <a:extLst>
              <a:ext uri="{FF2B5EF4-FFF2-40B4-BE49-F238E27FC236}">
                <a16:creationId xmlns:a16="http://schemas.microsoft.com/office/drawing/2014/main" id="{56373053-13F0-4944-A2DB-C66C21BE868C}"/>
              </a:ext>
            </a:extLst>
          </p:cNvPr>
          <p:cNvGrpSpPr/>
          <p:nvPr/>
        </p:nvGrpSpPr>
        <p:grpSpPr>
          <a:xfrm>
            <a:off x="4769731" y="1532747"/>
            <a:ext cx="1232459" cy="1151384"/>
            <a:chOff x="3385544" y="1332173"/>
            <a:chExt cx="1108184" cy="1035283"/>
          </a:xfrm>
        </p:grpSpPr>
        <p:pic>
          <p:nvPicPr>
            <p:cNvPr id="65" name="図 64">
              <a:extLst>
                <a:ext uri="{FF2B5EF4-FFF2-40B4-BE49-F238E27FC236}">
                  <a16:creationId xmlns:a16="http://schemas.microsoft.com/office/drawing/2014/main" id="{DB0557F4-C29D-4952-97BD-F6ACE99067FC}"/>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2111" b="70017" l="14879" r="84495">
                          <a14:foregroundMark x1="55756" y1="30430" x2="56774" y2="37353"/>
                          <a14:foregroundMark x1="43618" y1="30262" x2="46045" y2="38079"/>
                          <a14:foregroundMark x1="48238" y1="40704" x2="55991" y2="50251"/>
                          <a14:foregroundMark x1="24589" y1="47292" x2="24354" y2="50586"/>
                          <a14:foregroundMark x1="43618" y1="54048" x2="57478" y2="54048"/>
                        </a14:backgroundRemoval>
                      </a14:imgEffect>
                    </a14:imgLayer>
                  </a14:imgProps>
                </a:ext>
                <a:ext uri="{28A0092B-C50C-407E-A947-70E740481C1C}">
                  <a14:useLocalDpi xmlns:a14="http://schemas.microsoft.com/office/drawing/2010/main"/>
                </a:ext>
              </a:extLst>
            </a:blip>
            <a:srcRect l="13777" t="23775" r="15382" b="29038"/>
            <a:stretch/>
          </p:blipFill>
          <p:spPr>
            <a:xfrm>
              <a:off x="3385544" y="1332173"/>
              <a:ext cx="1108184" cy="1035283"/>
            </a:xfrm>
            <a:prstGeom prst="rect">
              <a:avLst/>
            </a:prstGeom>
          </p:spPr>
        </p:pic>
        <p:sp>
          <p:nvSpPr>
            <p:cNvPr id="66" name="テキスト ボックス 65">
              <a:extLst>
                <a:ext uri="{FF2B5EF4-FFF2-40B4-BE49-F238E27FC236}">
                  <a16:creationId xmlns:a16="http://schemas.microsoft.com/office/drawing/2014/main" id="{897301F2-9FC1-4EE1-A1C9-840B107B3D6B}"/>
                </a:ext>
              </a:extLst>
            </p:cNvPr>
            <p:cNvSpPr txBox="1"/>
            <p:nvPr/>
          </p:nvSpPr>
          <p:spPr>
            <a:xfrm>
              <a:off x="3479023" y="2092547"/>
              <a:ext cx="948010" cy="215444"/>
            </a:xfrm>
            <a:prstGeom prst="rect">
              <a:avLst/>
            </a:prstGeom>
            <a:solidFill>
              <a:schemeClr val="accent2">
                <a:lumMod val="60000"/>
                <a:lumOff val="40000"/>
              </a:schemeClr>
            </a:solidFill>
            <a:ln>
              <a:noFill/>
            </a:ln>
          </p:spPr>
          <p:txBody>
            <a:bodyPr wrap="square" rtlCol="0">
              <a:spAutoFit/>
            </a:bodyPr>
            <a:lstStyle/>
            <a:p>
              <a:r>
                <a:rPr kumimoji="1" lang="ja-JP" altLang="en-US" sz="800" dirty="0">
                  <a:latin typeface="BIZ UDPゴシック" panose="020B0400000000000000" pitchFamily="50" charset="-128"/>
                  <a:ea typeface="BIZ UDPゴシック" panose="020B0400000000000000" pitchFamily="50" charset="-128"/>
                </a:rPr>
                <a:t>　　　○△受付</a:t>
              </a:r>
            </a:p>
          </p:txBody>
        </p:sp>
      </p:grpSp>
      <p:sp>
        <p:nvSpPr>
          <p:cNvPr id="68" name="テキスト ボックス 67">
            <a:extLst>
              <a:ext uri="{FF2B5EF4-FFF2-40B4-BE49-F238E27FC236}">
                <a16:creationId xmlns:a16="http://schemas.microsoft.com/office/drawing/2014/main" id="{E890E036-8D70-3D1A-8CC6-6A24C21E49B1}"/>
              </a:ext>
            </a:extLst>
          </p:cNvPr>
          <p:cNvSpPr txBox="1"/>
          <p:nvPr/>
        </p:nvSpPr>
        <p:spPr>
          <a:xfrm>
            <a:off x="6685241" y="2108439"/>
            <a:ext cx="664924" cy="276999"/>
          </a:xfrm>
          <a:prstGeom prst="rect">
            <a:avLst/>
          </a:prstGeom>
          <a:noFill/>
        </p:spPr>
        <p:txBody>
          <a:bodyPr wrap="square" rtlCol="0">
            <a:spAutoFit/>
          </a:bodyPr>
          <a:lstStyle/>
          <a:p>
            <a:pPr algn="ctr"/>
            <a:r>
              <a:rPr lang="en-US" altLang="ja-JP" sz="1200" b="1" dirty="0">
                <a:latin typeface="BIZ UDPゴシック" panose="020B0400000000000000" pitchFamily="50" charset="-128"/>
                <a:ea typeface="BIZ UDPゴシック" panose="020B0400000000000000" pitchFamily="50" charset="-128"/>
                <a:cs typeface="Meiryo" charset="-128"/>
              </a:rPr>
              <a:t>※</a:t>
            </a:r>
            <a:endParaRPr kumimoji="1" lang="ja-JP" altLang="en-US" sz="1200" b="1" dirty="0">
              <a:latin typeface="BIZ UDPゴシック" panose="020B0400000000000000" pitchFamily="50" charset="-128"/>
              <a:ea typeface="BIZ UDPゴシック" panose="020B0400000000000000" pitchFamily="50" charset="-128"/>
              <a:cs typeface="Meiryo" charset="-128"/>
            </a:endParaRPr>
          </a:p>
        </p:txBody>
      </p:sp>
      <p:pic>
        <p:nvPicPr>
          <p:cNvPr id="78" name="図 77" descr="パソコンを使っているマイナちゃんのイラスト">
            <a:extLst>
              <a:ext uri="{FF2B5EF4-FFF2-40B4-BE49-F238E27FC236}">
                <a16:creationId xmlns:a16="http://schemas.microsoft.com/office/drawing/2014/main" id="{45F00452-0592-4ED0-6ED6-C8EAB5EB864F}"/>
              </a:ext>
            </a:extLst>
          </p:cNvPr>
          <p:cNvPicPr>
            <a:picLocks noChangeAspect="1"/>
          </p:cNvPicPr>
          <p:nvPr/>
        </p:nvPicPr>
        <p:blipFill rotWithShape="1">
          <a:blip r:embed="rId11" cstate="print">
            <a:clrChange>
              <a:clrFrom>
                <a:srgbClr val="FFFEFD"/>
              </a:clrFrom>
              <a:clrTo>
                <a:srgbClr val="FFFEFD">
                  <a:alpha val="0"/>
                </a:srgbClr>
              </a:clrTo>
            </a:clrChange>
            <a:extLst>
              <a:ext uri="{28A0092B-C50C-407E-A947-70E740481C1C}">
                <a14:useLocalDpi xmlns:a14="http://schemas.microsoft.com/office/drawing/2010/main"/>
              </a:ext>
            </a:extLst>
          </a:blip>
          <a:srcRect l="5403" t="18054" r="5226" b="14081"/>
          <a:stretch/>
        </p:blipFill>
        <p:spPr>
          <a:xfrm>
            <a:off x="474170" y="3187243"/>
            <a:ext cx="968994" cy="1032132"/>
          </a:xfrm>
          <a:prstGeom prst="rect">
            <a:avLst/>
          </a:prstGeom>
        </p:spPr>
      </p:pic>
      <p:pic>
        <p:nvPicPr>
          <p:cNvPr id="14" name="図 13" descr="グラフィカル ユーザー インターフェイス&#10;&#10;自動的に生成された説明">
            <a:extLst>
              <a:ext uri="{FF2B5EF4-FFF2-40B4-BE49-F238E27FC236}">
                <a16:creationId xmlns:a16="http://schemas.microsoft.com/office/drawing/2014/main" id="{D433F73E-0691-FFBA-C42B-BEF09B10449F}"/>
              </a:ext>
            </a:extLst>
          </p:cNvPr>
          <p:cNvPicPr>
            <a:picLocks noChangeAspect="1"/>
          </p:cNvPicPr>
          <p:nvPr/>
        </p:nvPicPr>
        <p:blipFill>
          <a:blip r:embed="rId12" cstate="print">
            <a:extLst>
              <a:ext uri="{28A0092B-C50C-407E-A947-70E740481C1C}">
                <a14:useLocalDpi xmlns:a14="http://schemas.microsoft.com/office/drawing/2010/main"/>
              </a:ext>
            </a:extLst>
          </a:blip>
          <a:srcRect r="47706" b="59433"/>
          <a:stretch/>
        </p:blipFill>
        <p:spPr>
          <a:xfrm>
            <a:off x="423423" y="4740404"/>
            <a:ext cx="503183" cy="344780"/>
          </a:xfrm>
          <a:prstGeom prst="rect">
            <a:avLst/>
          </a:prstGeom>
        </p:spPr>
      </p:pic>
      <p:sp>
        <p:nvSpPr>
          <p:cNvPr id="2" name="テキスト ボックス 1">
            <a:extLst>
              <a:ext uri="{FF2B5EF4-FFF2-40B4-BE49-F238E27FC236}">
                <a16:creationId xmlns:a16="http://schemas.microsoft.com/office/drawing/2014/main" id="{E17379F0-1DC4-3017-61B6-2C88FE7555B9}"/>
              </a:ext>
            </a:extLst>
          </p:cNvPr>
          <p:cNvSpPr txBox="1"/>
          <p:nvPr/>
        </p:nvSpPr>
        <p:spPr>
          <a:xfrm>
            <a:off x="3571232" y="6252149"/>
            <a:ext cx="4599336" cy="534634"/>
          </a:xfrm>
          <a:prstGeom prst="rect">
            <a:avLst/>
          </a:prstGeom>
          <a:noFill/>
        </p:spPr>
        <p:txBody>
          <a:bodyPr wrap="none" rtlCol="0">
            <a:spAutoFit/>
          </a:bodyPr>
          <a:lstStyle/>
          <a:p>
            <a:pPr algn="r">
              <a:lnSpc>
                <a:spcPct val="130000"/>
              </a:lnSpc>
            </a:pPr>
            <a:r>
              <a:rPr kumimoji="1" lang="ja-JP" altLang="en-US" sz="1200" dirty="0">
                <a:latin typeface="BIZ UDPゴシック" panose="020B0400000000000000" pitchFamily="50" charset="-128"/>
                <a:ea typeface="BIZ UDPゴシック" panose="020B0400000000000000" pitchFamily="50" charset="-128"/>
              </a:rPr>
              <a:t>＜参考＞</a:t>
            </a:r>
            <a:r>
              <a:rPr lang="ja-JP" altLang="en-US" sz="1200" dirty="0">
                <a:latin typeface="BIZ UDPゴシック" panose="020B0400000000000000" pitchFamily="50" charset="-128"/>
                <a:ea typeface="BIZ UDPゴシック" panose="020B0400000000000000" pitchFamily="50" charset="-128"/>
              </a:rPr>
              <a:t>総務省のマイナンバーカードのホームページ</a:t>
            </a:r>
            <a:r>
              <a:rPr lang="en-US" altLang="ja-JP" sz="1200" dirty="0">
                <a:latin typeface="BIZ UDPゴシック" panose="020B0400000000000000" pitchFamily="50" charset="-128"/>
                <a:ea typeface="BIZ UDPゴシック" panose="020B0400000000000000" pitchFamily="50" charset="-128"/>
              </a:rPr>
              <a:t> </a:t>
            </a:r>
          </a:p>
          <a:p>
            <a:pPr algn="r">
              <a:lnSpc>
                <a:spcPct val="130000"/>
              </a:lnSpc>
            </a:pPr>
            <a:r>
              <a:rPr lang="en-US" altLang="ja-JP" sz="1200" b="1" u="sng" dirty="0">
                <a:solidFill>
                  <a:srgbClr val="0000FF"/>
                </a:solidFill>
                <a:latin typeface="BIZ UDPゴシック" panose="020B0400000000000000" pitchFamily="50" charset="-128"/>
                <a:ea typeface="BIZ UDPゴシック" panose="020B0400000000000000" pitchFamily="50" charset="-128"/>
                <a:cs typeface="Meiryo" charset="-128"/>
                <a:hlinkClick r:id="" action="ppaction://noaction"/>
              </a:rPr>
              <a:t>https://www.soumu.go.jp/kojinbango_card/03.html</a:t>
            </a:r>
            <a:endParaRPr lang="ja-JP" altLang="en-US" sz="1200" b="1" dirty="0">
              <a:latin typeface="BIZ UDPゴシック" panose="020B0400000000000000" pitchFamily="50" charset="-128"/>
              <a:ea typeface="BIZ UDPゴシック" panose="020B0400000000000000" pitchFamily="50" charset="-128"/>
              <a:cs typeface="Meiryo" charset="-128"/>
            </a:endParaRPr>
          </a:p>
        </p:txBody>
      </p:sp>
      <p:pic>
        <p:nvPicPr>
          <p:cNvPr id="10" name="図 9" descr="総務省のマイナンバーカードのホームページのQRコード">
            <a:extLst>
              <a:ext uri="{FF2B5EF4-FFF2-40B4-BE49-F238E27FC236}">
                <a16:creationId xmlns:a16="http://schemas.microsoft.com/office/drawing/2014/main" id="{B64F2BF5-9B67-E432-FE40-12EAC58DDD7F}"/>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63424" y="5961352"/>
            <a:ext cx="889386" cy="889386"/>
          </a:xfrm>
          <a:prstGeom prst="rect">
            <a:avLst/>
          </a:prstGeom>
        </p:spPr>
      </p:pic>
      <p:sp>
        <p:nvSpPr>
          <p:cNvPr id="11" name="テキスト ボックス 10">
            <a:extLst>
              <a:ext uri="{FF2B5EF4-FFF2-40B4-BE49-F238E27FC236}">
                <a16:creationId xmlns:a16="http://schemas.microsoft.com/office/drawing/2014/main" id="{E6B448F0-7428-7A15-2F21-7A5FDAAE0420}"/>
              </a:ext>
            </a:extLst>
          </p:cNvPr>
          <p:cNvSpPr txBox="1"/>
          <p:nvPr/>
        </p:nvSpPr>
        <p:spPr>
          <a:xfrm>
            <a:off x="117448" y="6096307"/>
            <a:ext cx="3699871" cy="534634"/>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lang="ja-JP" altLang="en-US" sz="1200" dirty="0">
                <a:solidFill>
                  <a:srgbClr val="4472C4"/>
                </a:solidFill>
                <a:latin typeface="BIZ UDPゴシック" panose="020B0400000000000000" pitchFamily="50" charset="-128"/>
                <a:ea typeface="BIZ UDPゴシック" panose="020B0400000000000000" pitchFamily="50" charset="-128"/>
              </a:rPr>
              <a:t>利用できる医療機関・薬局については、　　　　　厚生労働省のホームページで公開しています。</a:t>
            </a:r>
            <a:endParaRPr lang="en-US" altLang="ja-JP" sz="1200"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287928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C16C5B1A-5F6D-4E8D-C437-A150FC70CA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5965" y="2410001"/>
            <a:ext cx="2428786" cy="4320000"/>
          </a:xfrm>
          <a:prstGeom prst="rect">
            <a:avLst/>
          </a:prstGeom>
          <a:ln>
            <a:solidFill>
              <a:schemeClr val="tx1"/>
            </a:solidFill>
          </a:ln>
        </p:spPr>
      </p:pic>
      <p:pic>
        <p:nvPicPr>
          <p:cNvPr id="3" name="図 2"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07D880DF-06D9-D790-7FA9-674F4B964DE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240783" y="2410957"/>
            <a:ext cx="2428786" cy="4320000"/>
          </a:xfrm>
          <a:prstGeom prst="rect">
            <a:avLst/>
          </a:prstGeom>
          <a:ln>
            <a:solidFill>
              <a:schemeClr val="tx1"/>
            </a:solidFill>
          </a:ln>
        </p:spPr>
      </p:pic>
      <p:graphicFrame>
        <p:nvGraphicFramePr>
          <p:cNvPr id="15" name="オブジェクト 14">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extLst>
              <p:ext uri="{D42A27DB-BD31-4B8C-83A1-F6EECF244321}">
                <p14:modId xmlns:p14="http://schemas.microsoft.com/office/powerpoint/2010/main" val="11493989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ホーム画面右上の　　　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メニューが表示されますので、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下から上にスクロールします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3195049" y="2520069"/>
            <a:ext cx="474520" cy="468204"/>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a:t>
            </a:r>
          </a:p>
        </p:txBody>
      </p:sp>
      <p:sp>
        <p:nvSpPr>
          <p:cNvPr id="5" name="矢印: 下 4">
            <a:extLst>
              <a:ext uri="{FF2B5EF4-FFF2-40B4-BE49-F238E27FC236}">
                <a16:creationId xmlns:a16="http://schemas.microsoft.com/office/drawing/2014/main" id="{81F94642-5EEB-3638-EFFB-94071CB965C1}"/>
              </a:ext>
            </a:extLst>
          </p:cNvPr>
          <p:cNvSpPr/>
          <p:nvPr/>
        </p:nvSpPr>
        <p:spPr>
          <a:xfrm rot="10800000">
            <a:off x="6341285" y="3429000"/>
            <a:ext cx="618146" cy="2092544"/>
          </a:xfrm>
          <a:prstGeom prst="downArrow">
            <a:avLst/>
          </a:prstGeom>
          <a:solidFill>
            <a:srgbClr val="FFFFFF">
              <a:alpha val="69804"/>
            </a:srgbClr>
          </a:solidFill>
          <a:ln w="38100">
            <a:solidFill>
              <a:srgbClr val="FF33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Picture 6">
            <a:extLst>
              <a:ext uri="{FF2B5EF4-FFF2-40B4-BE49-F238E27FC236}">
                <a16:creationId xmlns:a16="http://schemas.microsoft.com/office/drawing/2014/main" id="{C79BC453-7124-A9F2-5A0C-B95E0024D75C}"/>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86568" t="4703" r="5632" b="91769"/>
          <a:stretch/>
        </p:blipFill>
        <p:spPr bwMode="auto">
          <a:xfrm>
            <a:off x="3328085" y="1581730"/>
            <a:ext cx="381781" cy="307087"/>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4796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3BEDECEF-A03A-B256-0F16-BAF0E8DD299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34126" y="2405277"/>
            <a:ext cx="2428786" cy="4320000"/>
          </a:xfrm>
          <a:prstGeom prst="rect">
            <a:avLst/>
          </a:prstGeom>
          <a:ln>
            <a:solidFill>
              <a:schemeClr val="tx1"/>
            </a:solidFill>
          </a:ln>
        </p:spPr>
      </p:pic>
      <p:graphicFrame>
        <p:nvGraphicFramePr>
          <p:cNvPr id="15" name="オブジェクト 14">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extLst>
              <p:ext uri="{D42A27DB-BD31-4B8C-83A1-F6EECF244321}">
                <p14:modId xmlns:p14="http://schemas.microsoft.com/office/powerpoint/2010/main" val="188266340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151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「ログアウト」をダブルタップします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再度</a:t>
            </a:r>
            <a:r>
              <a:rPr lang="en-US" altLang="ja-JP" sz="1800" dirty="0">
                <a:solidFill>
                  <a:prstClr val="black"/>
                </a:solidFill>
                <a:latin typeface="BIZ UDPゴシック" panose="020B0400000000000000" pitchFamily="50" charset="-128"/>
                <a:ea typeface="BIZ UDPゴシック" panose="020B0400000000000000" pitchFamily="50" charset="-128"/>
              </a:rPr>
              <a:t>｢</a:t>
            </a:r>
            <a:r>
              <a:rPr lang="ja-JP" altLang="en-US" sz="1800" dirty="0">
                <a:solidFill>
                  <a:prstClr val="black"/>
                </a:solidFill>
                <a:latin typeface="BIZ UDPゴシック" panose="020B0400000000000000" pitchFamily="50" charset="-128"/>
                <a:ea typeface="BIZ UDPゴシック" panose="020B0400000000000000" pitchFamily="50" charset="-128"/>
              </a:rPr>
              <a:t>ログアウト」をダブルタップします</a:t>
            </a:r>
          </a:p>
        </p:txBody>
      </p:sp>
      <p:pic>
        <p:nvPicPr>
          <p:cNvPr id="18" name="Picture 3">
            <a:extLst>
              <a:ext uri="{FF2B5EF4-FFF2-40B4-BE49-F238E27FC236}">
                <a16:creationId xmlns:a16="http://schemas.microsoft.com/office/drawing/2014/main" id="{5E1ABA64-86B9-69C0-F991-25D0E3F70E99}"/>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42526" y="2406592"/>
            <a:ext cx="2428785"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a:t>
            </a:r>
            <a:r>
              <a:rPr lang="en-US" altLang="ja-JP" sz="1800" dirty="0">
                <a:solidFill>
                  <a:schemeClr val="accent1"/>
                </a:solidFill>
                <a:latin typeface="BIZ UDPゴシック" panose="020B0400000000000000" pitchFamily="50" charset="-128"/>
                <a:ea typeface="BIZ UDPゴシック" panose="020B0400000000000000" pitchFamily="50" charset="-128"/>
              </a:rPr>
              <a:t>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マイナポータルのログイン</a:t>
            </a:r>
            <a:r>
              <a:rPr lang="en-US" altLang="ja-JP" dirty="0">
                <a:solidFill>
                  <a:srgbClr val="4472C4"/>
                </a:solidFill>
              </a:rPr>
              <a:t>/</a:t>
            </a:r>
            <a:r>
              <a:rPr lang="ja-JP" altLang="en-US" dirty="0">
                <a:solidFill>
                  <a:srgbClr val="4472C4"/>
                </a:solidFill>
              </a:rPr>
              <a:t>ログアウト方法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2" name="サブタイトル 2">
            <a:extLst>
              <a:ext uri="{FF2B5EF4-FFF2-40B4-BE49-F238E27FC236}">
                <a16:creationId xmlns:a16="http://schemas.microsoft.com/office/drawing/2014/main" id="{9A25A1D8-85E3-29F8-4FA3-6FE2BC919C2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マイナポータルのログアウト方法</a:t>
            </a:r>
          </a:p>
        </p:txBody>
      </p:sp>
      <p:sp>
        <p:nvSpPr>
          <p:cNvPr id="5" name="四角形: 角を丸くする 4">
            <a:extLst>
              <a:ext uri="{FF2B5EF4-FFF2-40B4-BE49-F238E27FC236}">
                <a16:creationId xmlns:a16="http://schemas.microsoft.com/office/drawing/2014/main" id="{9881D619-13C1-4A0F-8180-4E712033305C}"/>
              </a:ext>
            </a:extLst>
          </p:cNvPr>
          <p:cNvSpPr/>
          <p:nvPr/>
        </p:nvSpPr>
        <p:spPr>
          <a:xfrm>
            <a:off x="1617688" y="4080995"/>
            <a:ext cx="1702457" cy="91440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t>キャプチャ張替え</a:t>
            </a:r>
            <a:endParaRPr kumimoji="1" lang="ja-JP" altLang="en-US" dirty="0"/>
          </a:p>
        </p:txBody>
      </p:sp>
      <p:pic>
        <p:nvPicPr>
          <p:cNvPr id="12290" name="Picture 2">
            <a:extLst>
              <a:ext uri="{FF2B5EF4-FFF2-40B4-BE49-F238E27FC236}">
                <a16:creationId xmlns:a16="http://schemas.microsoft.com/office/drawing/2014/main" id="{26E70B5C-05DF-A480-A913-08C44D92FF00}"/>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24467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四角形: 角を丸くする 5">
            <a:extLst>
              <a:ext uri="{FF2B5EF4-FFF2-40B4-BE49-F238E27FC236}">
                <a16:creationId xmlns:a16="http://schemas.microsoft.com/office/drawing/2014/main" id="{6B740523-4EAB-1E70-770A-DE44A9A04C17}"/>
              </a:ext>
            </a:extLst>
          </p:cNvPr>
          <p:cNvSpPr/>
          <p:nvPr/>
        </p:nvSpPr>
        <p:spPr>
          <a:xfrm>
            <a:off x="1132531" y="4210490"/>
            <a:ext cx="2592766" cy="647520"/>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722C39F8-6E92-52A7-EF0F-75B7BF3DD802}"/>
              </a:ext>
            </a:extLst>
          </p:cNvPr>
          <p:cNvSpPr/>
          <p:nvPr/>
        </p:nvSpPr>
        <p:spPr>
          <a:xfrm>
            <a:off x="5361561" y="4028392"/>
            <a:ext cx="2592766" cy="647520"/>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52490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字幕 14">
            <a:extLst>
              <a:ext uri="{FF2B5EF4-FFF2-40B4-BE49-F238E27FC236}">
                <a16:creationId xmlns:a16="http://schemas.microsoft.com/office/drawing/2014/main" id="{8E9FADF0-5B58-8B78-B8BA-5743FAA08147}"/>
              </a:ext>
            </a:extLst>
          </p:cNvPr>
          <p:cNvSpPr txBox="1">
            <a:spLocks/>
          </p:cNvSpPr>
          <p:nvPr/>
        </p:nvSpPr>
        <p:spPr>
          <a:xfrm>
            <a:off x="356126" y="2437228"/>
            <a:ext cx="7056352" cy="31613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①マイナポータルアプリ対応のスマートフォンの機種一覧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 action="ppaction://noaction"/>
              </a:rPr>
              <a:t>https://faq.myna.go.jp/faq/show/2587</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②</a:t>
            </a:r>
            <a:r>
              <a:rPr lang="ja-JP" altLang="en-US" sz="1800" b="0" dirty="0">
                <a:latin typeface="BIZ UDPゴシック" panose="020B0400000000000000" pitchFamily="50" charset="-128"/>
                <a:ea typeface="BIZ UDPゴシック" panose="020B0400000000000000" pitchFamily="50" charset="-128"/>
              </a:rPr>
              <a:t>マイナンバーカード読み取り対応のＩＣカードリーダーの一覧</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 action="ppaction://noaction"/>
              </a:rPr>
              <a:t>https://www.jpki.go.jp/prepare/reader_writer.html</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③</a:t>
            </a:r>
            <a:r>
              <a:rPr lang="ja-JP" altLang="en-US" sz="1800" b="0" dirty="0">
                <a:latin typeface="BIZ UDPゴシック" panose="020B0400000000000000" pitchFamily="50" charset="-128"/>
                <a:ea typeface="BIZ UDPゴシック" panose="020B0400000000000000" pitchFamily="50" charset="-128"/>
              </a:rPr>
              <a:t>マイナポータル</a:t>
            </a:r>
            <a:endParaRPr lang="ja-JP" altLang="en-US" sz="1800" b="0" strike="sngStrike" dirty="0">
              <a:solidFill>
                <a:srgbClr val="FF0000"/>
              </a:solidFill>
              <a:highlight>
                <a:srgbClr val="FFFF00"/>
              </a:highlight>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 action="ppaction://noaction"/>
              </a:rPr>
              <a:t>https://myna.go.jp/</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p:txBody>
      </p:sp>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365710" y="158531"/>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マイナポータルに関する確認サイト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296548" y="931502"/>
            <a:ext cx="8539537" cy="13739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マイナポータルを利用するための、スマートフォン機種、</a:t>
            </a:r>
            <a:endParaRPr lang="en-US" altLang="ja-JP" sz="22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ＩＣカードリーダーなど、動作環境や操作方法、またマイナポータルの最新情報などは、以下のサイトをご参照ください。</a:t>
            </a:r>
          </a:p>
          <a:p>
            <a:pPr>
              <a:lnSpc>
                <a:spcPct val="130000"/>
              </a:lnSpc>
              <a:spcBef>
                <a:spcPts val="0"/>
              </a:spcBef>
            </a:pPr>
            <a:endParaRPr lang="ja-JP" altLang="en-US"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19</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pic>
        <p:nvPicPr>
          <p:cNvPr id="11" name="図 10" descr="マイナポータル対応（マイナンバーカード読取対応）のスマートフォンの機種一覧のQRコード">
            <a:extLst>
              <a:ext uri="{FF2B5EF4-FFF2-40B4-BE49-F238E27FC236}">
                <a16:creationId xmlns:a16="http://schemas.microsoft.com/office/drawing/2014/main" id="{F93307F9-BBAB-CC7A-5E20-5D76900B0BB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31983" y="2422480"/>
            <a:ext cx="936000" cy="936000"/>
          </a:xfrm>
          <a:prstGeom prst="rect">
            <a:avLst/>
          </a:prstGeom>
          <a:ln>
            <a:solidFill>
              <a:schemeClr val="tx1"/>
            </a:solidFill>
          </a:ln>
        </p:spPr>
      </p:pic>
      <p:pic>
        <p:nvPicPr>
          <p:cNvPr id="13" name="図 12" descr="マイナちゃんのイラスト">
            <a:extLst>
              <a:ext uri="{FF2B5EF4-FFF2-40B4-BE49-F238E27FC236}">
                <a16:creationId xmlns:a16="http://schemas.microsoft.com/office/drawing/2014/main" id="{5D4E02D3-2A25-769E-D319-105A775386B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13006"/>
          <a:stretch/>
        </p:blipFill>
        <p:spPr>
          <a:xfrm>
            <a:off x="7831921" y="4764152"/>
            <a:ext cx="1187992" cy="1537537"/>
          </a:xfrm>
          <a:prstGeom prst="rect">
            <a:avLst/>
          </a:prstGeom>
        </p:spPr>
      </p:pic>
      <p:pic>
        <p:nvPicPr>
          <p:cNvPr id="14" name="図 13" descr="マイナンバーカード読取対応のＩＣカードリーダーの一覧のQRコード">
            <a:extLst>
              <a:ext uri="{FF2B5EF4-FFF2-40B4-BE49-F238E27FC236}">
                <a16:creationId xmlns:a16="http://schemas.microsoft.com/office/drawing/2014/main" id="{7BC3B15E-8E63-07C6-1233-14FB317779D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1114" y="3828152"/>
            <a:ext cx="936000" cy="936000"/>
          </a:xfrm>
          <a:prstGeom prst="rect">
            <a:avLst/>
          </a:prstGeom>
          <a:ln>
            <a:solidFill>
              <a:schemeClr val="tx1"/>
            </a:solidFill>
          </a:ln>
        </p:spPr>
      </p:pic>
      <p:pic>
        <p:nvPicPr>
          <p:cNvPr id="15" name="図 14" descr="マイナポータル総合サイトのQRコード">
            <a:extLst>
              <a:ext uri="{FF2B5EF4-FFF2-40B4-BE49-F238E27FC236}">
                <a16:creationId xmlns:a16="http://schemas.microsoft.com/office/drawing/2014/main" id="{EF8222A7-FF18-7DF9-F866-AF9BAC14BCF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61607" y="5254382"/>
            <a:ext cx="936000" cy="936000"/>
          </a:xfrm>
          <a:prstGeom prst="rect">
            <a:avLst/>
          </a:prstGeom>
          <a:ln>
            <a:solidFill>
              <a:schemeClr val="tx1"/>
            </a:solidFill>
          </a:ln>
        </p:spPr>
      </p:pic>
      <p:sp>
        <p:nvSpPr>
          <p:cNvPr id="8" name="テキスト ボックス 7">
            <a:extLst>
              <a:ext uri="{FF2B5EF4-FFF2-40B4-BE49-F238E27FC236}">
                <a16:creationId xmlns:a16="http://schemas.microsoft.com/office/drawing/2014/main" id="{CADD64D1-BDFD-A2CB-3DD8-991276EC280C}"/>
              </a:ext>
            </a:extLst>
          </p:cNvPr>
          <p:cNvSpPr txBox="1"/>
          <p:nvPr/>
        </p:nvSpPr>
        <p:spPr>
          <a:xfrm>
            <a:off x="1452556" y="6310532"/>
            <a:ext cx="6238887" cy="276999"/>
          </a:xfrm>
          <a:prstGeom prst="rect">
            <a:avLst/>
          </a:prstGeom>
          <a:noFill/>
        </p:spPr>
        <p:txBody>
          <a:bodyPr wrap="none" lIns="0" tIns="0" rIns="0" bIns="0" rtlCol="0">
            <a:spAutoFit/>
          </a:bodyPr>
          <a:lstStyle/>
          <a:p>
            <a:pPr marL="169200" indent="-169200"/>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 </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QR</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コードを読み取ると、該当する</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WEB</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サイトへ接続します</a:t>
            </a:r>
          </a:p>
        </p:txBody>
      </p:sp>
    </p:spTree>
    <p:extLst>
      <p:ext uri="{BB962C8B-B14F-4D97-AF65-F5344CB8AC3E}">
        <p14:creationId xmlns:p14="http://schemas.microsoft.com/office/powerpoint/2010/main" val="24331622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健康保険証利用登録をしましょう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20</a:t>
            </a:r>
          </a:p>
        </p:txBody>
      </p:sp>
    </p:spTree>
    <p:extLst>
      <p:ext uri="{BB962C8B-B14F-4D97-AF65-F5344CB8AC3E}">
        <p14:creationId xmlns:p14="http://schemas.microsoft.com/office/powerpoint/2010/main" val="23638413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304800" y="1652220"/>
            <a:ext cx="8534400"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過去の診療や処方された薬剤、特定健診等の結果の提供にご本人が</a:t>
            </a:r>
            <a:endParaRPr lang="en-US" altLang="ja-JP" sz="22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同意すれば、初めての医療機関・薬局でも、ご自身の健康に関する様々な情報が自動で連携され、正確な情報に基づいた総合的な診察や、重複する投薬を回避したより適切な処方を受けることができます。</a:t>
            </a:r>
            <a:endParaRPr lang="en-US" altLang="ja-JP" sz="2200" b="0" dirty="0">
              <a:latin typeface="BIZ UDPゴシック" panose="020B0400000000000000" pitchFamily="50" charset="-128"/>
              <a:ea typeface="BIZ UDPゴシック" panose="020B0400000000000000" pitchFamily="50" charset="-128"/>
            </a:endParaRP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21</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267CF97E-A805-67EA-F1FE-CE5F367B537B}"/>
              </a:ext>
            </a:extLst>
          </p:cNvPr>
          <p:cNvSpPr txBox="1">
            <a:spLocks/>
          </p:cNvSpPr>
          <p:nvPr/>
        </p:nvSpPr>
        <p:spPr>
          <a:xfrm>
            <a:off x="2955173" y="4122111"/>
            <a:ext cx="323364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solidFill>
                  <a:srgbClr val="4472C4"/>
                </a:solidFill>
                <a:latin typeface="BIZ UDPゴシック" panose="020B0400000000000000" pitchFamily="50" charset="-128"/>
                <a:ea typeface="BIZ UDPゴシック" panose="020B0400000000000000" pitchFamily="50" charset="-128"/>
              </a:rPr>
              <a:t>旅行先や災害時でも</a:t>
            </a:r>
          </a:p>
          <a:p>
            <a:pPr marL="0" indent="0">
              <a:lnSpc>
                <a:spcPct val="130000"/>
              </a:lnSpc>
              <a:spcBef>
                <a:spcPts val="0"/>
              </a:spcBef>
              <a:buFont typeface="Arial" panose="020B0604020202020204" pitchFamily="34" charset="0"/>
              <a:buNone/>
            </a:pPr>
            <a:r>
              <a:rPr lang="ja-JP" altLang="en-US" sz="1800" dirty="0">
                <a:solidFill>
                  <a:srgbClr val="4472C4"/>
                </a:solidFill>
                <a:latin typeface="BIZ UDPゴシック" panose="020B0400000000000000" pitchFamily="50" charset="-128"/>
                <a:ea typeface="BIZ UDPゴシック" panose="020B0400000000000000" pitchFamily="50" charset="-128"/>
              </a:rPr>
              <a:t>薬剤情報等が確認できて安心</a:t>
            </a:r>
            <a:r>
              <a:rPr lang="en-US" altLang="ja-JP" sz="1800" dirty="0">
                <a:solidFill>
                  <a:srgbClr val="4472C4"/>
                </a:solidFill>
                <a:latin typeface="BIZ UDPゴシック" panose="020B0400000000000000" pitchFamily="50" charset="-128"/>
                <a:ea typeface="BIZ UDPゴシック" panose="020B0400000000000000" pitchFamily="50" charset="-128"/>
              </a:rPr>
              <a:t>!</a:t>
            </a:r>
          </a:p>
        </p:txBody>
      </p:sp>
      <p:sp>
        <p:nvSpPr>
          <p:cNvPr id="5" name="サブタイトル 2">
            <a:extLst>
              <a:ext uri="{FF2B5EF4-FFF2-40B4-BE49-F238E27FC236}">
                <a16:creationId xmlns:a16="http://schemas.microsoft.com/office/drawing/2014/main" id="{F4947D6B-919C-F496-0324-B86CC52422E5}"/>
              </a:ext>
            </a:extLst>
          </p:cNvPr>
          <p:cNvSpPr txBox="1">
            <a:spLocks/>
          </p:cNvSpPr>
          <p:nvPr/>
        </p:nvSpPr>
        <p:spPr>
          <a:xfrm>
            <a:off x="2636544" y="5094676"/>
            <a:ext cx="3870908" cy="154742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・過去の診療情報</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・処方された薬の情報</a:t>
            </a:r>
          </a:p>
          <a:p>
            <a:pPr marL="0" indent="0">
              <a:lnSpc>
                <a:spcPct val="130000"/>
              </a:lnSpc>
              <a:spcBef>
                <a:spcPts val="0"/>
              </a:spcBef>
              <a:buFont typeface="Arial" panose="020B0604020202020204" pitchFamily="34" charset="0"/>
              <a:buNone/>
            </a:pPr>
            <a:r>
              <a:rPr lang="ja-JP" altLang="en-US" sz="1800" dirty="0">
                <a:latin typeface="BIZ UDPゴシック" panose="020B0400000000000000" pitchFamily="50" charset="-128"/>
                <a:ea typeface="BIZ UDPゴシック" panose="020B0400000000000000" pitchFamily="50" charset="-128"/>
              </a:rPr>
              <a:t>・特定健診等の情報</a:t>
            </a:r>
          </a:p>
        </p:txBody>
      </p:sp>
      <p:cxnSp>
        <p:nvCxnSpPr>
          <p:cNvPr id="7" name="直線矢印コネクタ 6">
            <a:extLst>
              <a:ext uri="{FF2B5EF4-FFF2-40B4-BE49-F238E27FC236}">
                <a16:creationId xmlns:a16="http://schemas.microsoft.com/office/drawing/2014/main" id="{B8DCFA5F-9A4E-E882-23F0-37FFF4DD3B15}"/>
              </a:ext>
            </a:extLst>
          </p:cNvPr>
          <p:cNvCxnSpPr>
            <a:cxnSpLocks/>
          </p:cNvCxnSpPr>
          <p:nvPr/>
        </p:nvCxnSpPr>
        <p:spPr>
          <a:xfrm>
            <a:off x="2665009" y="5013193"/>
            <a:ext cx="3813978"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9" name="図 8" descr="マイナちゃんのイラスト">
            <a:extLst>
              <a:ext uri="{FF2B5EF4-FFF2-40B4-BE49-F238E27FC236}">
                <a16:creationId xmlns:a16="http://schemas.microsoft.com/office/drawing/2014/main" id="{6EBF3ED5-F2EC-B267-4178-58AE36F2FF6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63253" y="5570628"/>
            <a:ext cx="634130" cy="927372"/>
          </a:xfrm>
          <a:prstGeom prst="rect">
            <a:avLst/>
          </a:prstGeom>
        </p:spPr>
      </p:pic>
      <p:sp>
        <p:nvSpPr>
          <p:cNvPr id="23" name="テキスト ボックス 22">
            <a:extLst>
              <a:ext uri="{FF2B5EF4-FFF2-40B4-BE49-F238E27FC236}">
                <a16:creationId xmlns:a16="http://schemas.microsoft.com/office/drawing/2014/main" id="{D4D9B7B6-6EE4-D963-59EA-CB3F06E1C8C0}"/>
              </a:ext>
            </a:extLst>
          </p:cNvPr>
          <p:cNvSpPr txBox="1"/>
          <p:nvPr/>
        </p:nvSpPr>
        <p:spPr>
          <a:xfrm>
            <a:off x="202536" y="97411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4" name="サブタイトル 2">
            <a:extLst>
              <a:ext uri="{FF2B5EF4-FFF2-40B4-BE49-F238E27FC236}">
                <a16:creationId xmlns:a16="http://schemas.microsoft.com/office/drawing/2014/main" id="{E72AB597-86D7-582C-4248-CA4819094DED}"/>
              </a:ext>
            </a:extLst>
          </p:cNvPr>
          <p:cNvSpPr txBox="1">
            <a:spLocks/>
          </p:cNvSpPr>
          <p:nvPr/>
        </p:nvSpPr>
        <p:spPr>
          <a:xfrm>
            <a:off x="653804" y="1048756"/>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より良い医療を受けることができます</a:t>
            </a:r>
          </a:p>
        </p:txBody>
      </p:sp>
      <p:grpSp>
        <p:nvGrpSpPr>
          <p:cNvPr id="15" name="グループ化 14">
            <a:extLst>
              <a:ext uri="{FF2B5EF4-FFF2-40B4-BE49-F238E27FC236}">
                <a16:creationId xmlns:a16="http://schemas.microsoft.com/office/drawing/2014/main" id="{F53A3FFD-5B20-42A9-CD4B-345C242AD0E6}"/>
              </a:ext>
            </a:extLst>
          </p:cNvPr>
          <p:cNvGrpSpPr/>
          <p:nvPr/>
        </p:nvGrpSpPr>
        <p:grpSpPr>
          <a:xfrm>
            <a:off x="569127" y="4148795"/>
            <a:ext cx="8005746" cy="2189805"/>
            <a:chOff x="541354" y="4148795"/>
            <a:chExt cx="8005746" cy="2189805"/>
          </a:xfrm>
        </p:grpSpPr>
        <p:pic>
          <p:nvPicPr>
            <p:cNvPr id="12" name="図 11" descr="アイコン&#10;&#10;自動的に生成された説明">
              <a:extLst>
                <a:ext uri="{FF2B5EF4-FFF2-40B4-BE49-F238E27FC236}">
                  <a16:creationId xmlns:a16="http://schemas.microsoft.com/office/drawing/2014/main" id="{D34C0E24-8EA9-C38F-461E-AC7D2383D62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722136" y="4149325"/>
              <a:ext cx="1824964" cy="2188744"/>
            </a:xfrm>
            <a:prstGeom prst="rect">
              <a:avLst/>
            </a:prstGeom>
          </p:spPr>
        </p:pic>
        <p:pic>
          <p:nvPicPr>
            <p:cNvPr id="14" name="図 13">
              <a:extLst>
                <a:ext uri="{FF2B5EF4-FFF2-40B4-BE49-F238E27FC236}">
                  <a16:creationId xmlns:a16="http://schemas.microsoft.com/office/drawing/2014/main" id="{0C578B5D-F847-DA9F-F738-78AB1334F79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1354" y="4148795"/>
              <a:ext cx="1667467" cy="2189805"/>
            </a:xfrm>
            <a:prstGeom prst="rect">
              <a:avLst/>
            </a:prstGeom>
          </p:spPr>
        </p:pic>
      </p:grpSp>
      <p:sp>
        <p:nvSpPr>
          <p:cNvPr id="16" name="タイトル 1">
            <a:extLst>
              <a:ext uri="{FF2B5EF4-FFF2-40B4-BE49-F238E27FC236}">
                <a16:creationId xmlns:a16="http://schemas.microsoft.com/office/drawing/2014/main" id="{6C7FB702-586E-E874-80A5-A197F3AC9038}"/>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Tree>
    <p:extLst>
      <p:ext uri="{BB962C8B-B14F-4D97-AF65-F5344CB8AC3E}">
        <p14:creationId xmlns:p14="http://schemas.microsoft.com/office/powerpoint/2010/main" val="471366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22</a:t>
            </a:r>
          </a:p>
        </p:txBody>
      </p:sp>
      <p:pic>
        <p:nvPicPr>
          <p:cNvPr id="24" name="図 23">
            <a:extLst>
              <a:ext uri="{FF2B5EF4-FFF2-40B4-BE49-F238E27FC236}">
                <a16:creationId xmlns:a16="http://schemas.microsoft.com/office/drawing/2014/main" id="{999B96E0-E867-F3C8-17CC-1C2BAD5EE20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7968"/>
          <a:stretch/>
        </p:blipFill>
        <p:spPr>
          <a:xfrm>
            <a:off x="6479579" y="1948188"/>
            <a:ext cx="2356932" cy="1593099"/>
          </a:xfrm>
          <a:prstGeom prst="rect">
            <a:avLst/>
          </a:prstGeom>
        </p:spPr>
      </p:pic>
      <p:sp>
        <p:nvSpPr>
          <p:cNvPr id="28" name="テキスト ボックス 27">
            <a:extLst>
              <a:ext uri="{FF2B5EF4-FFF2-40B4-BE49-F238E27FC236}">
                <a16:creationId xmlns:a16="http://schemas.microsoft.com/office/drawing/2014/main" id="{93F4A1BC-610C-5D7E-FF2C-BAFE3E89CBE4}"/>
              </a:ext>
            </a:extLst>
          </p:cNvPr>
          <p:cNvSpPr txBox="1"/>
          <p:nvPr/>
        </p:nvSpPr>
        <p:spPr>
          <a:xfrm>
            <a:off x="402374" y="1757785"/>
            <a:ext cx="5871426" cy="1783502"/>
          </a:xfrm>
          <a:prstGeom prst="rect">
            <a:avLst/>
          </a:prstGeom>
          <a:noFill/>
        </p:spPr>
        <p:txBody>
          <a:bodyPr wrap="square" rtlCol="0">
            <a:spAutoFit/>
          </a:bodyPr>
          <a:lstStyle/>
          <a:p>
            <a:pPr>
              <a:lnSpc>
                <a:spcPct val="130000"/>
              </a:lnSpc>
              <a:buClr>
                <a:srgbClr val="4472C4"/>
              </a:buClr>
            </a:pPr>
            <a:r>
              <a:rPr lang="ja-JP" altLang="en-US" sz="2200" i="0" dirty="0">
                <a:effectLst/>
                <a:latin typeface="BIZ UDPゴシック" panose="020B0400000000000000" pitchFamily="50" charset="-128"/>
                <a:ea typeface="BIZ UDPゴシック" panose="020B0400000000000000" pitchFamily="50" charset="-128"/>
              </a:rPr>
              <a:t>高額療養費制度とは？</a:t>
            </a:r>
          </a:p>
          <a:p>
            <a:pPr marL="266700" indent="-266700">
              <a:lnSpc>
                <a:spcPct val="130000"/>
              </a:lnSpc>
              <a:buFont typeface="BIZ UDPゴシック" panose="020B0400000000000000" pitchFamily="50" charset="-128"/>
              <a:buChar char="→"/>
            </a:pPr>
            <a:r>
              <a:rPr lang="en-US" altLang="ja-JP" sz="2200" i="0" dirty="0">
                <a:effectLst/>
                <a:latin typeface="BIZ UDPゴシック" panose="020B0400000000000000" pitchFamily="50" charset="-128"/>
                <a:ea typeface="BIZ UDPゴシック" panose="020B0400000000000000" pitchFamily="50" charset="-128"/>
              </a:rPr>
              <a:t>1</a:t>
            </a:r>
            <a:r>
              <a:rPr lang="ja-JP" altLang="en-US" sz="2200" i="0" dirty="0">
                <a:effectLst/>
                <a:latin typeface="BIZ UDPゴシック" panose="020B0400000000000000" pitchFamily="50" charset="-128"/>
                <a:ea typeface="BIZ UDPゴシック" panose="020B0400000000000000" pitchFamily="50" charset="-128"/>
              </a:rPr>
              <a:t>ヶ月間に医療機関や薬局で支払った金額が高額になった場合、一定の限度額以上はお金が払い戻される制度です。</a:t>
            </a:r>
          </a:p>
        </p:txBody>
      </p:sp>
      <p:sp>
        <p:nvSpPr>
          <p:cNvPr id="29" name="テキスト ボックス 28">
            <a:extLst>
              <a:ext uri="{FF2B5EF4-FFF2-40B4-BE49-F238E27FC236}">
                <a16:creationId xmlns:a16="http://schemas.microsoft.com/office/drawing/2014/main" id="{A42D423F-D76F-63AF-77BC-EDFD3F7E90DF}"/>
              </a:ext>
            </a:extLst>
          </p:cNvPr>
          <p:cNvSpPr txBox="1"/>
          <p:nvPr/>
        </p:nvSpPr>
        <p:spPr>
          <a:xfrm>
            <a:off x="614868" y="4082398"/>
            <a:ext cx="7627432" cy="2196114"/>
          </a:xfrm>
          <a:prstGeom prst="rect">
            <a:avLst/>
          </a:prstGeom>
          <a:noFill/>
        </p:spPr>
        <p:txBody>
          <a:bodyPr wrap="square" rtlCol="0">
            <a:spAutoFit/>
          </a:bodyPr>
          <a:lstStyle/>
          <a:p>
            <a:pPr>
              <a:lnSpc>
                <a:spcPct val="130000"/>
              </a:lnSpc>
              <a:buClr>
                <a:srgbClr val="4472C4"/>
              </a:buClr>
            </a:pPr>
            <a:r>
              <a:rPr lang="ja-JP" altLang="en-US" i="0" dirty="0">
                <a:effectLst/>
                <a:latin typeface="BIZ UDPゴシック" panose="020B0400000000000000" pitchFamily="50" charset="-128"/>
                <a:ea typeface="BIZ UDPゴシック" panose="020B0400000000000000" pitchFamily="50" charset="-128"/>
              </a:rPr>
              <a:t>〇これまでは・・・</a:t>
            </a:r>
          </a:p>
          <a:p>
            <a:pPr>
              <a:lnSpc>
                <a:spcPct val="130000"/>
              </a:lnSpc>
              <a:buClr>
                <a:srgbClr val="4472C4"/>
              </a:buClr>
            </a:pPr>
            <a:r>
              <a:rPr lang="ja-JP" altLang="en-US" i="0" dirty="0">
                <a:effectLst/>
                <a:latin typeface="BIZ UDPゴシック" panose="020B0400000000000000" pitchFamily="50" charset="-128"/>
                <a:ea typeface="BIZ UDPゴシック" panose="020B0400000000000000" pitchFamily="50" charset="-128"/>
              </a:rPr>
              <a:t>→事前の申請もしくは一時的な支払いが必要、書類の申請も大変･･･</a:t>
            </a: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buClr>
                <a:srgbClr val="4472C4"/>
              </a:buClr>
            </a:pP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i="0" dirty="0">
                <a:effectLst/>
                <a:latin typeface="BIZ UDPゴシック" panose="020B0400000000000000" pitchFamily="50" charset="-128"/>
                <a:ea typeface="BIZ UDPゴシック" panose="020B0400000000000000" pitchFamily="50" charset="-128"/>
              </a:rPr>
              <a:t>〇マイナンバーカードを保険証として利用すると・・・</a:t>
            </a:r>
          </a:p>
          <a:p>
            <a:pPr>
              <a:lnSpc>
                <a:spcPct val="130000"/>
              </a:lnSpc>
              <a:buClr>
                <a:srgbClr val="4472C4"/>
              </a:buClr>
            </a:pPr>
            <a:r>
              <a:rPr lang="ja-JP" altLang="en-US" i="0" dirty="0">
                <a:solidFill>
                  <a:srgbClr val="4472C4"/>
                </a:solidFill>
                <a:effectLst/>
                <a:latin typeface="BIZ UDPゴシック" panose="020B0400000000000000" pitchFamily="50" charset="-128"/>
                <a:ea typeface="BIZ UDPゴシック" panose="020B0400000000000000" pitchFamily="50" charset="-128"/>
              </a:rPr>
              <a:t>→限度額以上の一時支払いが不要になります</a:t>
            </a:r>
            <a:endParaRPr lang="en-US" altLang="ja-JP" i="0" dirty="0">
              <a:solidFill>
                <a:srgbClr val="4472C4"/>
              </a:solidFill>
              <a:effectLst/>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dirty="0">
                <a:solidFill>
                  <a:srgbClr val="4472C4"/>
                </a:solidFill>
                <a:latin typeface="BIZ UDPゴシック" panose="020B0400000000000000" pitchFamily="50" charset="-128"/>
                <a:ea typeface="BIZ UDPゴシック" panose="020B0400000000000000" pitchFamily="50" charset="-128"/>
              </a:rPr>
              <a:t>　 </a:t>
            </a:r>
            <a:r>
              <a:rPr lang="ja-JP" altLang="en-US" i="0" dirty="0">
                <a:solidFill>
                  <a:srgbClr val="4472C4"/>
                </a:solidFill>
                <a:effectLst/>
                <a:latin typeface="BIZ UDPゴシック" panose="020B0400000000000000" pitchFamily="50" charset="-128"/>
                <a:ea typeface="BIZ UDPゴシック" panose="020B0400000000000000" pitchFamily="50" charset="-128"/>
              </a:rPr>
              <a:t>面倒な書類の手続きも必要ありません</a:t>
            </a:r>
          </a:p>
        </p:txBody>
      </p:sp>
      <p:pic>
        <p:nvPicPr>
          <p:cNvPr id="32" name="図 31" descr="紙の健康保険証に✕が付いているイラストとマイナンバーカードの見本のイラスト">
            <a:extLst>
              <a:ext uri="{FF2B5EF4-FFF2-40B4-BE49-F238E27FC236}">
                <a16:creationId xmlns:a16="http://schemas.microsoft.com/office/drawing/2014/main" id="{C6CDEFB5-22AE-E192-1769-BF46E02FCB27}"/>
              </a:ext>
            </a:extLst>
          </p:cNvPr>
          <p:cNvPicPr>
            <a:picLocks noChangeAspect="1"/>
          </p:cNvPicPr>
          <p:nvPr/>
        </p:nvPicPr>
        <p:blipFill rotWithShape="1">
          <a:blip r:embed="rId7" cstate="screen">
            <a:clrChange>
              <a:clrFrom>
                <a:srgbClr val="C8BFE7"/>
              </a:clrFrom>
              <a:clrTo>
                <a:srgbClr val="C8BFE7">
                  <a:alpha val="0"/>
                </a:srgbClr>
              </a:clrTo>
            </a:clrChange>
            <a:extLst>
              <a:ext uri="{28A0092B-C50C-407E-A947-70E740481C1C}">
                <a14:useLocalDpi xmlns:a14="http://schemas.microsoft.com/office/drawing/2010/main"/>
              </a:ext>
            </a:extLst>
          </a:blip>
          <a:srcRect l="777" t="674" r="55642" b="549"/>
          <a:stretch/>
        </p:blipFill>
        <p:spPr>
          <a:xfrm>
            <a:off x="7553789" y="4002853"/>
            <a:ext cx="1377022" cy="1263704"/>
          </a:xfrm>
          <a:prstGeom prst="rect">
            <a:avLst/>
          </a:prstGeom>
          <a:ln>
            <a:noFill/>
          </a:ln>
        </p:spPr>
      </p:pic>
      <p:sp>
        <p:nvSpPr>
          <p:cNvPr id="3" name="テキスト ボックス 2">
            <a:extLst>
              <a:ext uri="{FF2B5EF4-FFF2-40B4-BE49-F238E27FC236}">
                <a16:creationId xmlns:a16="http://schemas.microsoft.com/office/drawing/2014/main" id="{1EE1CF31-C487-F3F0-6184-0624579BA33E}"/>
              </a:ext>
            </a:extLst>
          </p:cNvPr>
          <p:cNvSpPr txBox="1"/>
          <p:nvPr/>
        </p:nvSpPr>
        <p:spPr>
          <a:xfrm>
            <a:off x="202536" y="97411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サブタイトル 2">
            <a:extLst>
              <a:ext uri="{FF2B5EF4-FFF2-40B4-BE49-F238E27FC236}">
                <a16:creationId xmlns:a16="http://schemas.microsoft.com/office/drawing/2014/main" id="{0A0302D9-BAB0-5B1F-5443-CA333552B138}"/>
              </a:ext>
            </a:extLst>
          </p:cNvPr>
          <p:cNvSpPr txBox="1">
            <a:spLocks/>
          </p:cNvSpPr>
          <p:nvPr/>
        </p:nvSpPr>
        <p:spPr>
          <a:xfrm>
            <a:off x="653804" y="1048756"/>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手続きなしで限度額以上の支払いが不要になります</a:t>
            </a:r>
          </a:p>
        </p:txBody>
      </p:sp>
      <p:sp>
        <p:nvSpPr>
          <p:cNvPr id="10" name="タイトル 1">
            <a:extLst>
              <a:ext uri="{FF2B5EF4-FFF2-40B4-BE49-F238E27FC236}">
                <a16:creationId xmlns:a16="http://schemas.microsoft.com/office/drawing/2014/main" id="{5E23F78A-EEB4-1079-B974-2512184CD4C5}"/>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Tree>
    <p:extLst>
      <p:ext uri="{BB962C8B-B14F-4D97-AF65-F5344CB8AC3E}">
        <p14:creationId xmlns:p14="http://schemas.microsoft.com/office/powerpoint/2010/main" val="2825541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4" y="1672602"/>
            <a:ext cx="8449506"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マイナポータルから、かかった医療費の総額や、診療を受けた日付、医療機関等の名称などの、医療費通知情報がいつでも閲覧できます。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さらにマイナポータルから</a:t>
            </a:r>
            <a:r>
              <a:rPr lang="en-US" altLang="ja-JP" sz="2200" b="0" dirty="0">
                <a:latin typeface="BIZ UDPゴシック" panose="020B0400000000000000" pitchFamily="50" charset="-128"/>
                <a:ea typeface="BIZ UDPゴシック" panose="020B0400000000000000" pitchFamily="50" charset="-128"/>
              </a:rPr>
              <a:t>e-Tax</a:t>
            </a:r>
            <a:r>
              <a:rPr lang="ja-JP" altLang="en-US" sz="2200" b="0" dirty="0">
                <a:latin typeface="BIZ UDPゴシック" panose="020B0400000000000000" pitchFamily="50" charset="-128"/>
                <a:ea typeface="BIZ UDPゴシック" panose="020B0400000000000000" pitchFamily="50" charset="-128"/>
              </a:rPr>
              <a:t>に情報連携させることで、医療費控除の申告もオンラインで完結します。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3D111BBD-EE86-1A34-377F-C2D9966A6AB3}"/>
              </a:ext>
            </a:extLst>
          </p:cNvPr>
          <p:cNvSpPr txBox="1"/>
          <p:nvPr/>
        </p:nvSpPr>
        <p:spPr>
          <a:xfrm>
            <a:off x="2339293" y="3637058"/>
            <a:ext cx="4465414" cy="395621"/>
          </a:xfrm>
          <a:prstGeom prst="rect">
            <a:avLst/>
          </a:prstGeom>
          <a:noFill/>
        </p:spPr>
        <p:txBody>
          <a:bodyPr wrap="square" rtlCol="0" anchor="ctr">
            <a:spAutoFit/>
          </a:bodyPr>
          <a:lstStyle/>
          <a:p>
            <a:pPr>
              <a:lnSpc>
                <a:spcPct val="130000"/>
              </a:lnSpc>
            </a:pPr>
            <a:r>
              <a:rPr lang="ja-JP" altLang="en-US" sz="1800" dirty="0">
                <a:solidFill>
                  <a:srgbClr val="4472C4"/>
                </a:solidFill>
                <a:latin typeface="BIZ UDPゴシック" panose="020B0400000000000000" pitchFamily="50" charset="-128"/>
                <a:ea typeface="BIZ UDPゴシック" panose="020B0400000000000000" pitchFamily="50" charset="-128"/>
              </a:rPr>
              <a:t>紙の明細等を管理する必要がなくなります</a:t>
            </a:r>
          </a:p>
        </p:txBody>
      </p:sp>
      <p:pic>
        <p:nvPicPr>
          <p:cNvPr id="13" name="図 12" descr="スマートフォンを使っているマイナちゃんのイラスト">
            <a:extLst>
              <a:ext uri="{FF2B5EF4-FFF2-40B4-BE49-F238E27FC236}">
                <a16:creationId xmlns:a16="http://schemas.microsoft.com/office/drawing/2014/main" id="{047E4666-6AE9-9F71-F805-861E2CAC89C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972059" y="4296146"/>
            <a:ext cx="1165341" cy="2079333"/>
          </a:xfrm>
          <a:prstGeom prst="rect">
            <a:avLst/>
          </a:prstGeom>
        </p:spPr>
      </p:pic>
      <p:pic>
        <p:nvPicPr>
          <p:cNvPr id="14" name="図 13" descr="紙の健康保険証に✕が付いているイラストとマイナンバーカードの見本のイラスト">
            <a:extLst>
              <a:ext uri="{FF2B5EF4-FFF2-40B4-BE49-F238E27FC236}">
                <a16:creationId xmlns:a16="http://schemas.microsoft.com/office/drawing/2014/main" id="{CC13F65C-71BB-D0A4-40DD-8E102599390D}"/>
              </a:ext>
            </a:extLst>
          </p:cNvPr>
          <p:cNvPicPr>
            <a:picLocks noChangeAspect="1"/>
          </p:cNvPicPr>
          <p:nvPr/>
        </p:nvPicPr>
        <p:blipFill rotWithShape="1">
          <a:blip r:embed="rId7" cstate="screen">
            <a:clrChange>
              <a:clrFrom>
                <a:srgbClr val="C8BFE7"/>
              </a:clrFrom>
              <a:clrTo>
                <a:srgbClr val="C8BFE7">
                  <a:alpha val="0"/>
                </a:srgbClr>
              </a:clrTo>
            </a:clrChange>
            <a:extLst>
              <a:ext uri="{28A0092B-C50C-407E-A947-70E740481C1C}">
                <a14:useLocalDpi xmlns:a14="http://schemas.microsoft.com/office/drawing/2010/main"/>
              </a:ext>
            </a:extLst>
          </a:blip>
          <a:srcRect l="44175" t="674" r="907" b="549"/>
          <a:stretch/>
        </p:blipFill>
        <p:spPr>
          <a:xfrm>
            <a:off x="1481026" y="4446310"/>
            <a:ext cx="2253341" cy="1641021"/>
          </a:xfrm>
          <a:prstGeom prst="rect">
            <a:avLst/>
          </a:prstGeom>
          <a:ln>
            <a:noFill/>
          </a:ln>
        </p:spPr>
      </p:pic>
      <p:pic>
        <p:nvPicPr>
          <p:cNvPr id="15" name="図 14" descr="国税庁e-Taxキャラクターのイータ君のイラスト&#10;">
            <a:extLst>
              <a:ext uri="{FF2B5EF4-FFF2-40B4-BE49-F238E27FC236}">
                <a16:creationId xmlns:a16="http://schemas.microsoft.com/office/drawing/2014/main" id="{3343730D-88D9-C49B-BC88-EADA7253E9D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4078732" y="4479121"/>
            <a:ext cx="1397151" cy="1799362"/>
          </a:xfrm>
          <a:prstGeom prst="rect">
            <a:avLst/>
          </a:prstGeom>
        </p:spPr>
      </p:pic>
      <p:sp>
        <p:nvSpPr>
          <p:cNvPr id="4" name="タイトル 1">
            <a:extLst>
              <a:ext uri="{FF2B5EF4-FFF2-40B4-BE49-F238E27FC236}">
                <a16:creationId xmlns:a16="http://schemas.microsoft.com/office/drawing/2014/main" id="{92E4520A-067C-9D05-D547-B20EE5B1F504}"/>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sp>
        <p:nvSpPr>
          <p:cNvPr id="8" name="テキスト ボックス 7">
            <a:extLst>
              <a:ext uri="{FF2B5EF4-FFF2-40B4-BE49-F238E27FC236}">
                <a16:creationId xmlns:a16="http://schemas.microsoft.com/office/drawing/2014/main" id="{1321BC39-EE23-AFA1-04A9-B85BA737EF27}"/>
              </a:ext>
            </a:extLst>
          </p:cNvPr>
          <p:cNvSpPr txBox="1"/>
          <p:nvPr/>
        </p:nvSpPr>
        <p:spPr>
          <a:xfrm>
            <a:off x="202536" y="97411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9" name="サブタイトル 2">
            <a:extLst>
              <a:ext uri="{FF2B5EF4-FFF2-40B4-BE49-F238E27FC236}">
                <a16:creationId xmlns:a16="http://schemas.microsoft.com/office/drawing/2014/main" id="{F57512A5-FC1C-887F-D627-4F07329E04F1}"/>
              </a:ext>
            </a:extLst>
          </p:cNvPr>
          <p:cNvSpPr txBox="1">
            <a:spLocks/>
          </p:cNvSpPr>
          <p:nvPr/>
        </p:nvSpPr>
        <p:spPr>
          <a:xfrm>
            <a:off x="653804" y="1048756"/>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医療費控除がより簡単になります</a:t>
            </a:r>
            <a:endParaRPr lang="en-US" altLang="ja-JP" sz="2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59974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4807891" y="1190472"/>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580708" y="2177016"/>
            <a:ext cx="3553300" cy="147591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自分自身の特定健診情報や過去に処方された薬剤の情報など、自分の体に関わる情報がマイナポータルからいつでも確認できます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24</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1121314" y="1190472"/>
            <a:ext cx="301269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自分の体の健康管理にも役立ちます</a:t>
            </a:r>
          </a:p>
        </p:txBody>
      </p:sp>
      <p:sp>
        <p:nvSpPr>
          <p:cNvPr id="8" name="テキスト ボックス 7">
            <a:extLst>
              <a:ext uri="{FF2B5EF4-FFF2-40B4-BE49-F238E27FC236}">
                <a16:creationId xmlns:a16="http://schemas.microsoft.com/office/drawing/2014/main" id="{77AE327B-EA65-F365-ACB7-642045E51DDA}"/>
              </a:ext>
            </a:extLst>
          </p:cNvPr>
          <p:cNvSpPr txBox="1"/>
          <p:nvPr/>
        </p:nvSpPr>
        <p:spPr>
          <a:xfrm>
            <a:off x="580708" y="1190472"/>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pic>
        <p:nvPicPr>
          <p:cNvPr id="11" name="図 10" descr="パソコンと薬のイラスト">
            <a:extLst>
              <a:ext uri="{FF2B5EF4-FFF2-40B4-BE49-F238E27FC236}">
                <a16:creationId xmlns:a16="http://schemas.microsoft.com/office/drawing/2014/main" id="{1367FB08-1729-AC1F-658D-1EED14C0C56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44432"/>
          <a:stretch/>
        </p:blipFill>
        <p:spPr>
          <a:xfrm>
            <a:off x="1267064" y="4954246"/>
            <a:ext cx="1641236" cy="1660716"/>
          </a:xfrm>
          <a:prstGeom prst="rect">
            <a:avLst/>
          </a:prstGeom>
          <a:ln>
            <a:noFill/>
          </a:ln>
        </p:spPr>
      </p:pic>
      <p:sp>
        <p:nvSpPr>
          <p:cNvPr id="20" name="テキスト ボックス 19">
            <a:extLst>
              <a:ext uri="{FF2B5EF4-FFF2-40B4-BE49-F238E27FC236}">
                <a16:creationId xmlns:a16="http://schemas.microsoft.com/office/drawing/2014/main" id="{069CDAD2-871B-0F56-0813-FDA244931483}"/>
              </a:ext>
            </a:extLst>
          </p:cNvPr>
          <p:cNvSpPr txBox="1"/>
          <p:nvPr/>
        </p:nvSpPr>
        <p:spPr>
          <a:xfrm>
            <a:off x="580709" y="4157900"/>
            <a:ext cx="3553299" cy="682046"/>
          </a:xfrm>
          <a:prstGeom prst="rect">
            <a:avLst/>
          </a:prstGeom>
          <a:noFill/>
        </p:spPr>
        <p:txBody>
          <a:bodyPr wrap="square" rtlCol="0" anchor="ctr">
            <a:spAutoFit/>
          </a:bodyPr>
          <a:lstStyle/>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マイナポータルの薬剤情報は</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電子版お薬手帳にも連携可能です</a:t>
            </a:r>
          </a:p>
        </p:txBody>
      </p:sp>
      <p:sp>
        <p:nvSpPr>
          <p:cNvPr id="22" name="サブタイトル 2">
            <a:extLst>
              <a:ext uri="{FF2B5EF4-FFF2-40B4-BE49-F238E27FC236}">
                <a16:creationId xmlns:a16="http://schemas.microsoft.com/office/drawing/2014/main" id="{8EB9A6D7-2BDB-8DDE-8281-E457FFB8C965}"/>
              </a:ext>
            </a:extLst>
          </p:cNvPr>
          <p:cNvSpPr txBox="1">
            <a:spLocks/>
          </p:cNvSpPr>
          <p:nvPr/>
        </p:nvSpPr>
        <p:spPr>
          <a:xfrm>
            <a:off x="5347890" y="1190472"/>
            <a:ext cx="355319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救急現場で応急処置や　　病院の選定に活用されます</a:t>
            </a:r>
          </a:p>
        </p:txBody>
      </p:sp>
      <p:sp>
        <p:nvSpPr>
          <p:cNvPr id="23" name="テキスト ボックス 22">
            <a:extLst>
              <a:ext uri="{FF2B5EF4-FFF2-40B4-BE49-F238E27FC236}">
                <a16:creationId xmlns:a16="http://schemas.microsoft.com/office/drawing/2014/main" id="{04E87793-33BC-4EF6-B2C7-8A7341387211}"/>
              </a:ext>
            </a:extLst>
          </p:cNvPr>
          <p:cNvSpPr txBox="1"/>
          <p:nvPr/>
        </p:nvSpPr>
        <p:spPr>
          <a:xfrm>
            <a:off x="4807890" y="2183017"/>
            <a:ext cx="3904309" cy="147591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ご自身で説明することが難しい状態でも、救急隊が通院やお薬の記録を確認でき、適切な応急処置や</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医療機関への搬送につながります</a:t>
            </a:r>
          </a:p>
        </p:txBody>
      </p:sp>
      <p:sp>
        <p:nvSpPr>
          <p:cNvPr id="28" name="テキスト ボックス 27">
            <a:extLst>
              <a:ext uri="{FF2B5EF4-FFF2-40B4-BE49-F238E27FC236}">
                <a16:creationId xmlns:a16="http://schemas.microsoft.com/office/drawing/2014/main" id="{72A80BEA-0BF6-989E-2E7F-CBF3AF4E9CC3}"/>
              </a:ext>
            </a:extLst>
          </p:cNvPr>
          <p:cNvSpPr txBox="1"/>
          <p:nvPr/>
        </p:nvSpPr>
        <p:spPr>
          <a:xfrm>
            <a:off x="4802290" y="4157900"/>
            <a:ext cx="3904309" cy="1002134"/>
          </a:xfrm>
          <a:prstGeom prst="rect">
            <a:avLst/>
          </a:prstGeom>
          <a:noFill/>
        </p:spPr>
        <p:txBody>
          <a:bodyPr wrap="square" rtlCol="0" anchor="ctr">
            <a:spAutoFit/>
          </a:bodyPr>
          <a:lstStyle/>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息苦しくて会話ができない、ご家族が倒れたがいつも飲んでいる薬がわからない等、</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様々な状況で有効に活用できます</a:t>
            </a:r>
          </a:p>
        </p:txBody>
      </p:sp>
      <p:sp>
        <p:nvSpPr>
          <p:cNvPr id="4" name="タイトル 1">
            <a:extLst>
              <a:ext uri="{FF2B5EF4-FFF2-40B4-BE49-F238E27FC236}">
                <a16:creationId xmlns:a16="http://schemas.microsoft.com/office/drawing/2014/main" id="{5D787553-C968-37DC-16E5-A34CB9E9954A}"/>
              </a:ext>
            </a:extLst>
          </p:cNvPr>
          <p:cNvSpPr txBox="1">
            <a:spLocks noChangeAspect="1"/>
          </p:cNvSpPr>
          <p:nvPr/>
        </p:nvSpPr>
        <p:spPr>
          <a:xfrm>
            <a:off x="1259816" y="162960"/>
            <a:ext cx="7883704" cy="54481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600" dirty="0">
                <a:solidFill>
                  <a:srgbClr val="4472C4"/>
                </a:solidFill>
              </a:rPr>
              <a:t>マイナンバーカードを健康保険証として使うメリット</a:t>
            </a:r>
          </a:p>
        </p:txBody>
      </p:sp>
      <p:pic>
        <p:nvPicPr>
          <p:cNvPr id="6" name="図 5">
            <a:extLst>
              <a:ext uri="{FF2B5EF4-FFF2-40B4-BE49-F238E27FC236}">
                <a16:creationId xmlns:a16="http://schemas.microsoft.com/office/drawing/2014/main" id="{09B5495A-F1C5-D3B5-6009-2B883C10F105}"/>
              </a:ext>
            </a:extLst>
          </p:cNvPr>
          <p:cNvPicPr>
            <a:picLocks noChangeAspect="1"/>
          </p:cNvPicPr>
          <p:nvPr/>
        </p:nvPicPr>
        <p:blipFill>
          <a:blip r:embed="rId7"/>
          <a:stretch>
            <a:fillRect/>
          </a:stretch>
        </p:blipFill>
        <p:spPr>
          <a:xfrm>
            <a:off x="6151332" y="5232360"/>
            <a:ext cx="1206223" cy="1434428"/>
          </a:xfrm>
          <a:prstGeom prst="rect">
            <a:avLst/>
          </a:prstGeom>
        </p:spPr>
      </p:pic>
    </p:spTree>
    <p:extLst>
      <p:ext uri="{BB962C8B-B14F-4D97-AF65-F5344CB8AC3E}">
        <p14:creationId xmlns:p14="http://schemas.microsoft.com/office/powerpoint/2010/main" val="8948303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1" name="テキスト ボックス 20">
            <a:extLst>
              <a:ext uri="{FF2B5EF4-FFF2-40B4-BE49-F238E27FC236}">
                <a16:creationId xmlns:a16="http://schemas.microsoft.com/office/drawing/2014/main" id="{ABAC9FB8-BB58-939D-63EB-581C277E449C}"/>
              </a:ext>
            </a:extLst>
          </p:cNvPr>
          <p:cNvSpPr txBox="1"/>
          <p:nvPr/>
        </p:nvSpPr>
        <p:spPr>
          <a:xfrm>
            <a:off x="284326" y="1986268"/>
            <a:ext cx="2129493" cy="463140"/>
          </a:xfrm>
          <a:prstGeom prst="rect">
            <a:avLst/>
          </a:prstGeom>
          <a:noFill/>
        </p:spPr>
        <p:txBody>
          <a:bodyPr wrap="square" lIns="91440" tIns="45720" rIns="91440" bIns="45720" rtlCol="0" anchor="t">
            <a:spAutoFit/>
          </a:bodyPr>
          <a:lstStyle/>
          <a:p>
            <a:pPr>
              <a:lnSpc>
                <a:spcPct val="130000"/>
              </a:lnSpc>
            </a:pPr>
            <a:r>
              <a:rPr lang="ja-JP" altLang="en-US" sz="22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４つの登録方法</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健康保険証利用登録のしかた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925366"/>
            <a:ext cx="8380702" cy="743968"/>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マイナンバーカードの健康保険証利用は、スマートフォン・パソコン・医療機関等の受付・セブン銀行の</a:t>
            </a:r>
            <a:r>
              <a:rPr lang="en-US" altLang="ja-JP" sz="2200" dirty="0">
                <a:latin typeface="BIZ UDPゴシック" panose="020B0400000000000000" pitchFamily="50" charset="-128"/>
                <a:ea typeface="BIZ UDPゴシック" panose="020B0400000000000000" pitchFamily="50" charset="-128"/>
              </a:rPr>
              <a:t>ATM</a:t>
            </a:r>
            <a:r>
              <a:rPr lang="ja-JP" altLang="en-US" sz="2200" dirty="0">
                <a:latin typeface="BIZ UDPゴシック" panose="020B0400000000000000" pitchFamily="50" charset="-128"/>
                <a:ea typeface="BIZ UDPゴシック" panose="020B0400000000000000" pitchFamily="50" charset="-128"/>
              </a:rPr>
              <a:t>から登録することが可能です</a:t>
            </a:r>
          </a:p>
        </p:txBody>
      </p:sp>
      <p:pic>
        <p:nvPicPr>
          <p:cNvPr id="18" name="図 17">
            <a:extLst>
              <a:ext uri="{FF2B5EF4-FFF2-40B4-BE49-F238E27FC236}">
                <a16:creationId xmlns:a16="http://schemas.microsoft.com/office/drawing/2014/main" id="{C129A2C9-AD9F-5FE1-9590-03C4E1A355C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239774" y="5257782"/>
            <a:ext cx="860016" cy="1316570"/>
          </a:xfrm>
          <a:prstGeom prst="rect">
            <a:avLst/>
          </a:prstGeom>
        </p:spPr>
      </p:pic>
      <p:grpSp>
        <p:nvGrpSpPr>
          <p:cNvPr id="7" name="グループ化 6">
            <a:extLst>
              <a:ext uri="{FF2B5EF4-FFF2-40B4-BE49-F238E27FC236}">
                <a16:creationId xmlns:a16="http://schemas.microsoft.com/office/drawing/2014/main" id="{39526D60-AF92-0F9C-3F5F-57261D448E56}"/>
              </a:ext>
            </a:extLst>
          </p:cNvPr>
          <p:cNvGrpSpPr/>
          <p:nvPr/>
        </p:nvGrpSpPr>
        <p:grpSpPr>
          <a:xfrm>
            <a:off x="198656" y="2568898"/>
            <a:ext cx="8746688" cy="2686092"/>
            <a:chOff x="284326" y="2568898"/>
            <a:chExt cx="8746688" cy="2686092"/>
          </a:xfrm>
        </p:grpSpPr>
        <p:sp>
          <p:nvSpPr>
            <p:cNvPr id="5" name="テキスト ボックス 4">
              <a:extLst>
                <a:ext uri="{FF2B5EF4-FFF2-40B4-BE49-F238E27FC236}">
                  <a16:creationId xmlns:a16="http://schemas.microsoft.com/office/drawing/2014/main" id="{44CCBDF3-AA8E-24FF-A6C4-8606555E45EB}"/>
                </a:ext>
              </a:extLst>
            </p:cNvPr>
            <p:cNvSpPr txBox="1"/>
            <p:nvPr/>
          </p:nvSpPr>
          <p:spPr>
            <a:xfrm>
              <a:off x="284326" y="2568898"/>
              <a:ext cx="2160000" cy="1402243"/>
            </a:xfrm>
            <a:prstGeom prst="rect">
              <a:avLst/>
            </a:prstGeom>
            <a:noFill/>
          </p:spPr>
          <p:txBody>
            <a:bodyPr wrap="square" lIns="91440" tIns="45720" rIns="91440" bIns="45720" rtlCol="0" anchor="t">
              <a:spAutoFit/>
            </a:bodyPr>
            <a:lstStyle/>
            <a:p>
              <a:pPr marL="177800" indent="-177800">
                <a:lnSpc>
                  <a:spcPct val="130000"/>
                </a:lnSpc>
                <a:buFont typeface="+mj-ea"/>
                <a:buAutoNum type="circleNumDbPlain"/>
              </a:pPr>
              <a:r>
                <a:rPr lang="ja-JP" altLang="en-US" sz="18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スマートフォン　から登録</a:t>
              </a: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本教材で取り扱う</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登録方法です。</a:t>
              </a:r>
            </a:p>
          </p:txBody>
        </p:sp>
        <p:sp>
          <p:nvSpPr>
            <p:cNvPr id="6" name="テキスト ボックス 5">
              <a:extLst>
                <a:ext uri="{FF2B5EF4-FFF2-40B4-BE49-F238E27FC236}">
                  <a16:creationId xmlns:a16="http://schemas.microsoft.com/office/drawing/2014/main" id="{721DA918-E7C9-4498-2801-32103803998C}"/>
                </a:ext>
              </a:extLst>
            </p:cNvPr>
            <p:cNvSpPr txBox="1"/>
            <p:nvPr/>
          </p:nvSpPr>
          <p:spPr>
            <a:xfrm>
              <a:off x="2479889" y="2568898"/>
              <a:ext cx="2160000" cy="2322495"/>
            </a:xfrm>
            <a:prstGeom prst="rect">
              <a:avLst/>
            </a:prstGeom>
            <a:noFill/>
          </p:spPr>
          <p:txBody>
            <a:bodyPr wrap="square" lIns="90000" tIns="45720" rIns="90000" bIns="45720" rtlCol="0" anchor="t">
              <a:spAutoFit/>
            </a:bodyPr>
            <a:lstStyle/>
            <a:p>
              <a:pPr marL="177800" indent="-177800">
                <a:lnSpc>
                  <a:spcPct val="130000"/>
                </a:lnSpc>
                <a:buFont typeface="+mj-ea"/>
                <a:buAutoNum type="circleNumDbPlain" startAt="2"/>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パソコンから登録</a:t>
              </a:r>
              <a:endPar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endParaRPr lang="en-US" altLang="ja-JP"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マイナポータルアプリをインストールした</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パソコンから登録する方法です。</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※IC</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カードリーダーが必要です。</a:t>
              </a:r>
            </a:p>
          </p:txBody>
        </p:sp>
        <p:sp>
          <p:nvSpPr>
            <p:cNvPr id="19" name="テキスト ボックス 18">
              <a:extLst>
                <a:ext uri="{FF2B5EF4-FFF2-40B4-BE49-F238E27FC236}">
                  <a16:creationId xmlns:a16="http://schemas.microsoft.com/office/drawing/2014/main" id="{00AC726B-C2AE-D543-9DBB-28171857D54E}"/>
                </a:ext>
              </a:extLst>
            </p:cNvPr>
            <p:cNvSpPr txBox="1"/>
            <p:nvPr/>
          </p:nvSpPr>
          <p:spPr>
            <a:xfrm>
              <a:off x="4675452" y="2568898"/>
              <a:ext cx="2160000" cy="2362506"/>
            </a:xfrm>
            <a:prstGeom prst="rect">
              <a:avLst/>
            </a:prstGeom>
            <a:noFill/>
          </p:spPr>
          <p:txBody>
            <a:bodyPr wrap="square" lIns="91440" tIns="45720" rIns="91440" bIns="45720" rtlCol="0" anchor="t">
              <a:spAutoFit/>
            </a:bodyPr>
            <a:lstStyle/>
            <a:p>
              <a:pPr marL="177800" indent="-177800">
                <a:lnSpc>
                  <a:spcPct val="130000"/>
                </a:lnSpc>
                <a:buFont typeface="+mj-ea"/>
                <a:buAutoNum type="circleNumDbPlain" startAt="3"/>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医療機関・薬局　から登録</a:t>
              </a:r>
              <a:endParaRPr lang="ja-JP" altLang="en-US" sz="1600"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医療機関・薬局の受付等にある顔認証付きカードリーダーから</a:t>
              </a:r>
              <a:endPar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登録する方法です。</a:t>
              </a:r>
            </a:p>
            <a:p>
              <a:pPr>
                <a:lnSpc>
                  <a:spcPct val="130000"/>
                </a:lnSpc>
              </a:pPr>
              <a:endPar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0" name="テキスト ボックス 19">
              <a:extLst>
                <a:ext uri="{FF2B5EF4-FFF2-40B4-BE49-F238E27FC236}">
                  <a16:creationId xmlns:a16="http://schemas.microsoft.com/office/drawing/2014/main" id="{F525D015-832D-EDB8-B4E8-DED5B0655DAD}"/>
                </a:ext>
              </a:extLst>
            </p:cNvPr>
            <p:cNvSpPr txBox="1"/>
            <p:nvPr/>
          </p:nvSpPr>
          <p:spPr>
            <a:xfrm>
              <a:off x="6871014" y="2572396"/>
              <a:ext cx="2160000" cy="2682594"/>
            </a:xfrm>
            <a:prstGeom prst="rect">
              <a:avLst/>
            </a:prstGeom>
            <a:noFill/>
          </p:spPr>
          <p:txBody>
            <a:bodyPr wrap="square" lIns="91440" tIns="45720" rIns="91440" bIns="45720" rtlCol="0" anchor="t">
              <a:spAutoFit/>
            </a:bodyPr>
            <a:lstStyle/>
            <a:p>
              <a:pPr marL="177800" indent="-177800">
                <a:lnSpc>
                  <a:spcPct val="130000"/>
                </a:lnSpc>
                <a:buFont typeface="+mj-ea"/>
                <a:buAutoNum type="circleNumDbPlain" startAt="4"/>
              </a:pP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セブン銀行</a:t>
              </a:r>
              <a:r>
                <a:rPr lang="en-US" altLang="ja-JP"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ATM</a:t>
              </a:r>
              <a:r>
                <a:rPr lang="ja-JP" altLang="en-US" kern="100" dirty="0">
                  <a:solidFill>
                    <a:srgbClr val="4472C4"/>
                  </a:solidFill>
                  <a:latin typeface="BIZ UDPゴシック" panose="020B0400000000000000" pitchFamily="50" charset="-128"/>
                  <a:ea typeface="BIZ UDPゴシック" panose="020B0400000000000000" pitchFamily="50" charset="-128"/>
                  <a:cs typeface="Times New Roman" panose="02020603050405020304" pitchFamily="18" charset="0"/>
                </a:rPr>
                <a:t>から登録</a:t>
              </a:r>
            </a:p>
            <a:p>
              <a:pPr>
                <a:lnSpc>
                  <a:spcPct val="130000"/>
                </a:lnSpc>
              </a:pP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マイナンバーカードと利用者証明用パスワード（</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桁）があればセブン銀行</a:t>
              </a:r>
              <a:r>
                <a:rPr lang="en-US" altLang="ja-JP" sz="1600" kern="100" dirty="0">
                  <a:latin typeface="BIZ UDPゴシック" panose="020B0400000000000000" pitchFamily="50" charset="-128"/>
                  <a:ea typeface="BIZ UDPゴシック" panose="020B0400000000000000" pitchFamily="50" charset="-128"/>
                  <a:cs typeface="Times New Roman" panose="02020603050405020304" pitchFamily="18" charset="0"/>
                </a:rPr>
                <a:t>ATM</a:t>
              </a:r>
              <a:r>
                <a:rPr lang="ja-JP" altLang="en-US" sz="1600" kern="100" dirty="0">
                  <a:latin typeface="BIZ UDPゴシック" panose="020B0400000000000000" pitchFamily="50" charset="-128"/>
                  <a:ea typeface="BIZ UDPゴシック" panose="020B0400000000000000" pitchFamily="50" charset="-128"/>
                  <a:cs typeface="Times New Roman" panose="02020603050405020304" pitchFamily="18" charset="0"/>
                </a:rPr>
                <a:t>からも登録可能です。</a:t>
              </a:r>
            </a:p>
            <a:p>
              <a:pPr>
                <a:lnSpc>
                  <a:spcPct val="130000"/>
                </a:lnSpc>
              </a:pPr>
              <a:endPar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grpSp>
      <p:pic>
        <p:nvPicPr>
          <p:cNvPr id="33" name="図 32" descr="スマートフォンを使っているマイナちゃんのイラスト">
            <a:extLst>
              <a:ext uri="{FF2B5EF4-FFF2-40B4-BE49-F238E27FC236}">
                <a16:creationId xmlns:a16="http://schemas.microsoft.com/office/drawing/2014/main" id="{0A3770FE-F54C-27EA-68B2-8F6E40BC802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15783" t="4416" r="14177" b="8119"/>
          <a:stretch/>
        </p:blipFill>
        <p:spPr>
          <a:xfrm>
            <a:off x="885042" y="5157324"/>
            <a:ext cx="787229" cy="1361203"/>
          </a:xfrm>
          <a:prstGeom prst="rect">
            <a:avLst/>
          </a:prstGeom>
        </p:spPr>
      </p:pic>
      <p:pic>
        <p:nvPicPr>
          <p:cNvPr id="34" name="図 33" descr="パソコンを使っているマイナちゃんのイラスト">
            <a:extLst>
              <a:ext uri="{FF2B5EF4-FFF2-40B4-BE49-F238E27FC236}">
                <a16:creationId xmlns:a16="http://schemas.microsoft.com/office/drawing/2014/main" id="{883503AD-0752-4C0D-60C6-9B00899C0F1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5403" t="18054" r="5226" b="14081"/>
          <a:stretch/>
        </p:blipFill>
        <p:spPr>
          <a:xfrm>
            <a:off x="2875779" y="5304970"/>
            <a:ext cx="1196879" cy="1274866"/>
          </a:xfrm>
          <a:prstGeom prst="rect">
            <a:avLst/>
          </a:prstGeom>
        </p:spPr>
      </p:pic>
      <p:grpSp>
        <p:nvGrpSpPr>
          <p:cNvPr id="4" name="グループ化 3">
            <a:extLst>
              <a:ext uri="{FF2B5EF4-FFF2-40B4-BE49-F238E27FC236}">
                <a16:creationId xmlns:a16="http://schemas.microsoft.com/office/drawing/2014/main" id="{39D8C900-1E02-021F-ABAC-4C8C66D41586}"/>
              </a:ext>
            </a:extLst>
          </p:cNvPr>
          <p:cNvGrpSpPr/>
          <p:nvPr/>
        </p:nvGrpSpPr>
        <p:grpSpPr>
          <a:xfrm>
            <a:off x="7165754" y="5154213"/>
            <a:ext cx="1399180" cy="1358040"/>
            <a:chOff x="6871014" y="5127079"/>
            <a:chExt cx="1535040" cy="1538040"/>
          </a:xfrm>
        </p:grpSpPr>
        <p:pic>
          <p:nvPicPr>
            <p:cNvPr id="22" name="図 21">
              <a:extLst>
                <a:ext uri="{FF2B5EF4-FFF2-40B4-BE49-F238E27FC236}">
                  <a16:creationId xmlns:a16="http://schemas.microsoft.com/office/drawing/2014/main" id="{862656C4-5C11-9EC8-846F-C16CB86ACFF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871014" y="5297818"/>
              <a:ext cx="684411" cy="1367301"/>
            </a:xfrm>
            <a:prstGeom prst="rect">
              <a:avLst/>
            </a:prstGeom>
          </p:spPr>
        </p:pic>
        <p:pic>
          <p:nvPicPr>
            <p:cNvPr id="35" name="図 34" descr="郵便ポストの前にいるマイナちゃんのイラスト">
              <a:extLst>
                <a:ext uri="{FF2B5EF4-FFF2-40B4-BE49-F238E27FC236}">
                  <a16:creationId xmlns:a16="http://schemas.microsoft.com/office/drawing/2014/main" id="{BD740B69-F635-F0E8-791C-D38EEB3FBF49}"/>
                </a:ext>
              </a:extLst>
            </p:cNvPr>
            <p:cNvPicPr>
              <a:picLocks noChangeAspect="1"/>
            </p:cNvPicPr>
            <p:nvPr/>
          </p:nvPicPr>
          <p:blipFill rotWithShape="1">
            <a:blip r:embed="rId10">
              <a:extLst>
                <a:ext uri="{28A0092B-C50C-407E-A947-70E740481C1C}">
                  <a14:useLocalDpi xmlns:a14="http://schemas.microsoft.com/office/drawing/2010/main"/>
                </a:ext>
              </a:extLst>
            </a:blip>
            <a:srcRect l="41784"/>
            <a:stretch/>
          </p:blipFill>
          <p:spPr>
            <a:xfrm>
              <a:off x="7499494" y="5127079"/>
              <a:ext cx="906560" cy="1486547"/>
            </a:xfrm>
            <a:prstGeom prst="rect">
              <a:avLst/>
            </a:prstGeom>
          </p:spPr>
        </p:pic>
      </p:grpSp>
    </p:spTree>
    <p:extLst>
      <p:ext uri="{BB962C8B-B14F-4D97-AF65-F5344CB8AC3E}">
        <p14:creationId xmlns:p14="http://schemas.microsoft.com/office/powerpoint/2010/main" val="4250340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26FF80A5-129A-4FAD-19A7-C8B0741BDCBA}"/>
              </a:ext>
            </a:extLst>
          </p:cNvPr>
          <p:cNvPicPr>
            <a:picLocks noChangeAspect="1"/>
          </p:cNvPicPr>
          <p:nvPr/>
        </p:nvPicPr>
        <p:blipFill>
          <a:blip r:embed="rId4"/>
          <a:stretch>
            <a:fillRect/>
          </a:stretch>
        </p:blipFill>
        <p:spPr>
          <a:xfrm>
            <a:off x="1246703" y="2402179"/>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solidFill>
                  <a:srgbClr val="4472C4"/>
                </a:solidFill>
              </a:rPr>
              <a:t>健康保険証利用登録のしかた</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マイナポータルで利用登録をします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「健康保険証」をダブルタップします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「登録」をダブルタップします</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a:t>
            </a:r>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
        <p:nvSpPr>
          <p:cNvPr id="3" name="四角形: 角を丸くする 2">
            <a:extLst>
              <a:ext uri="{FF2B5EF4-FFF2-40B4-BE49-F238E27FC236}">
                <a16:creationId xmlns:a16="http://schemas.microsoft.com/office/drawing/2014/main" id="{C877EB68-4230-B5EA-A28C-33ECC95227C5}"/>
              </a:ext>
            </a:extLst>
          </p:cNvPr>
          <p:cNvSpPr/>
          <p:nvPr/>
        </p:nvSpPr>
        <p:spPr>
          <a:xfrm>
            <a:off x="2453615" y="4275104"/>
            <a:ext cx="1051585" cy="1044497"/>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028" name="図 1027">
            <a:extLst>
              <a:ext uri="{FF2B5EF4-FFF2-40B4-BE49-F238E27FC236}">
                <a16:creationId xmlns:a16="http://schemas.microsoft.com/office/drawing/2014/main" id="{62BCB39F-96C1-05F5-3FE2-3132971D418D}"/>
              </a:ext>
            </a:extLst>
          </p:cNvPr>
          <p:cNvPicPr>
            <a:picLocks noChangeAspect="1"/>
          </p:cNvPicPr>
          <p:nvPr/>
        </p:nvPicPr>
        <p:blipFill>
          <a:blip r:embed="rId7"/>
          <a:stretch>
            <a:fillRect/>
          </a:stretch>
        </p:blipFill>
        <p:spPr>
          <a:xfrm>
            <a:off x="5436082" y="2405837"/>
            <a:ext cx="2426418" cy="4316342"/>
          </a:xfrm>
          <a:prstGeom prst="rect">
            <a:avLst/>
          </a:prstGeom>
          <a:ln>
            <a:solidFill>
              <a:schemeClr val="tx1"/>
            </a:solidFill>
          </a:ln>
        </p:spPr>
      </p:pic>
      <p:sp>
        <p:nvSpPr>
          <p:cNvPr id="1029" name="四角形: 角を丸くする 1028">
            <a:extLst>
              <a:ext uri="{FF2B5EF4-FFF2-40B4-BE49-F238E27FC236}">
                <a16:creationId xmlns:a16="http://schemas.microsoft.com/office/drawing/2014/main" id="{09C07BA9-0AA1-B540-5175-A05170331AD2}"/>
              </a:ext>
            </a:extLst>
          </p:cNvPr>
          <p:cNvSpPr/>
          <p:nvPr/>
        </p:nvSpPr>
        <p:spPr>
          <a:xfrm>
            <a:off x="5450564" y="5623035"/>
            <a:ext cx="2369896" cy="406016"/>
          </a:xfrm>
          <a:prstGeom prst="roundRect">
            <a:avLst>
              <a:gd name="adj" fmla="val 10479"/>
            </a:avLst>
          </a:prstGeom>
          <a:noFill/>
          <a:ln w="38100">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530776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a:solidFill>
                  <a:srgbClr val="4472C4"/>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grpSp>
        <p:nvGrpSpPr>
          <p:cNvPr id="21" name="グループ化 20">
            <a:extLst>
              <a:ext uri="{FF2B5EF4-FFF2-40B4-BE49-F238E27FC236}">
                <a16:creationId xmlns:a16="http://schemas.microsoft.com/office/drawing/2014/main" id="{B04B8C66-B86D-86DC-DB54-12035CE31842}"/>
              </a:ext>
            </a:extLst>
          </p:cNvPr>
          <p:cNvGrpSpPr/>
          <p:nvPr/>
        </p:nvGrpSpPr>
        <p:grpSpPr>
          <a:xfrm>
            <a:off x="1849216" y="236460"/>
            <a:ext cx="7199424" cy="1637347"/>
            <a:chOff x="1849216" y="21855"/>
            <a:chExt cx="7199424" cy="1637347"/>
          </a:xfrm>
        </p:grpSpPr>
        <p:sp>
          <p:nvSpPr>
            <p:cNvPr id="3" name="正方形/長方形 2">
              <a:extLst>
                <a:ext uri="{FF2B5EF4-FFF2-40B4-BE49-F238E27FC236}">
                  <a16:creationId xmlns:a16="http://schemas.microsoft.com/office/drawing/2014/main" id="{E71F3FF3-9B53-647B-1EFD-9CC13128F77F}"/>
                </a:ext>
              </a:extLst>
            </p:cNvPr>
            <p:cNvSpPr/>
            <p:nvPr/>
          </p:nvSpPr>
          <p:spPr>
            <a:xfrm>
              <a:off x="2388640" y="481506"/>
              <a:ext cx="6660000" cy="1177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マイナポータルとは？ </a:t>
              </a:r>
              <a:r>
                <a:rPr lang="en-US" altLang="ja-JP" sz="1600" dirty="0">
                  <a:ln w="0"/>
                  <a:solidFill>
                    <a:prstClr val="black"/>
                  </a:solidFill>
                  <a:latin typeface="BIZ UDPゴシック" panose="020B0400000000000000" pitchFamily="50" charset="-128"/>
                  <a:ea typeface="BIZ UDPゴシック" panose="020B0400000000000000" pitchFamily="50" charset="-128"/>
                </a:rPr>
                <a:t>……………………………………………………P2</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マイナポータルでできること</a:t>
              </a:r>
              <a:r>
                <a:rPr lang="en-US" altLang="ja-JP" sz="1600" dirty="0">
                  <a:ln w="0"/>
                  <a:solidFill>
                    <a:prstClr val="black"/>
                  </a:solidFill>
                  <a:latin typeface="BIZ UDPゴシック" panose="020B0400000000000000" pitchFamily="50" charset="-128"/>
                  <a:ea typeface="BIZ UDPゴシック" panose="020B0400000000000000" pitchFamily="50" charset="-128"/>
                </a:rPr>
                <a:t>………………………………………………P3</a:t>
              </a: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マイナポータルの利用の手順</a:t>
              </a:r>
              <a:r>
                <a:rPr lang="en-US" altLang="ja-JP" sz="1600" dirty="0">
                  <a:ln w="0"/>
                  <a:solidFill>
                    <a:prstClr val="black"/>
                  </a:solidFill>
                  <a:latin typeface="BIZ UDPゴシック" panose="020B0400000000000000" pitchFamily="50" charset="-128"/>
                  <a:ea typeface="BIZ UDPゴシック" panose="020B0400000000000000" pitchFamily="50" charset="-128"/>
                </a:rPr>
                <a:t>………………………………………………P5</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52124" y="481506"/>
              <a:ext cx="611157" cy="11776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en-US" altLang="ja-JP" sz="1600" dirty="0">
                  <a:ln w="0"/>
                  <a:solidFill>
                    <a:schemeClr val="tx1"/>
                  </a:solidFill>
                  <a:latin typeface="BIZ UDPゴシック" panose="020B0400000000000000" pitchFamily="50" charset="-128"/>
                  <a:ea typeface="BIZ UDPゴシック" panose="020B0400000000000000" pitchFamily="50" charset="-128"/>
                </a:rPr>
                <a:t>1-A</a:t>
              </a:r>
            </a:p>
            <a:p>
              <a:pPr algn="dist">
                <a:lnSpc>
                  <a:spcPct val="150000"/>
                </a:lnSpc>
              </a:pPr>
              <a:r>
                <a:rPr lang="en-US" altLang="ja-JP" sz="1600" dirty="0">
                  <a:ln w="0"/>
                  <a:solidFill>
                    <a:schemeClr val="tx1"/>
                  </a:solidFill>
                  <a:latin typeface="BIZ UDPゴシック" panose="020B0400000000000000" pitchFamily="50" charset="-128"/>
                  <a:ea typeface="BIZ UDPゴシック" panose="020B0400000000000000" pitchFamily="50" charset="-128"/>
                </a:rPr>
                <a:t>1-B</a:t>
              </a:r>
            </a:p>
            <a:p>
              <a:pPr algn="dist">
                <a:lnSpc>
                  <a:spcPct val="150000"/>
                </a:lnSpc>
              </a:pPr>
              <a:r>
                <a:rPr lang="en-US" altLang="ja-JP" sz="1600" dirty="0">
                  <a:ln w="0"/>
                  <a:solidFill>
                    <a:schemeClr val="tx1"/>
                  </a:solidFill>
                  <a:latin typeface="BIZ UDPゴシック" panose="020B0400000000000000" pitchFamily="50" charset="-128"/>
                  <a:ea typeface="BIZ UDPゴシック" panose="020B0400000000000000" pitchFamily="50" charset="-128"/>
                </a:rPr>
                <a:t>1-C</a:t>
              </a: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49216" y="21855"/>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１</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マイナポータルを知りましょう</a:t>
              </a:r>
            </a:p>
          </p:txBody>
        </p:sp>
      </p:grpSp>
      <p:grpSp>
        <p:nvGrpSpPr>
          <p:cNvPr id="20" name="グループ化 19">
            <a:extLst>
              <a:ext uri="{FF2B5EF4-FFF2-40B4-BE49-F238E27FC236}">
                <a16:creationId xmlns:a16="http://schemas.microsoft.com/office/drawing/2014/main" id="{A7AC7E29-872A-D467-29AB-9734E1D76561}"/>
              </a:ext>
            </a:extLst>
          </p:cNvPr>
          <p:cNvGrpSpPr/>
          <p:nvPr/>
        </p:nvGrpSpPr>
        <p:grpSpPr>
          <a:xfrm>
            <a:off x="1849216" y="1939075"/>
            <a:ext cx="7199424" cy="1638855"/>
            <a:chOff x="1849216" y="1709141"/>
            <a:chExt cx="7199424" cy="1638855"/>
          </a:xfrm>
        </p:grpSpPr>
        <p:sp>
          <p:nvSpPr>
            <p:cNvPr id="8" name="正方形/長方形 7">
              <a:extLst>
                <a:ext uri="{FF2B5EF4-FFF2-40B4-BE49-F238E27FC236}">
                  <a16:creationId xmlns:a16="http://schemas.microsoft.com/office/drawing/2014/main" id="{38D785AA-073A-9606-B9CC-58E32C59970A}"/>
                </a:ext>
              </a:extLst>
            </p:cNvPr>
            <p:cNvSpPr/>
            <p:nvPr/>
          </p:nvSpPr>
          <p:spPr>
            <a:xfrm>
              <a:off x="1849216" y="2170796"/>
              <a:ext cx="611157" cy="117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２</a:t>
              </a:r>
              <a:r>
                <a:rPr lang="en-US" altLang="ja-JP" sz="1600"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２</a:t>
              </a:r>
              <a:r>
                <a:rPr lang="en-US" altLang="ja-JP" sz="1600"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２</a:t>
              </a:r>
              <a:r>
                <a:rPr lang="en-US" altLang="ja-JP" sz="1600" dirty="0">
                  <a:ln w="0"/>
                  <a:solidFill>
                    <a:schemeClr val="tx1"/>
                  </a:solidFill>
                  <a:latin typeface="BIZ UDPゴシック" panose="020B0400000000000000" pitchFamily="50" charset="-128"/>
                  <a:ea typeface="BIZ UDPゴシック" panose="020B0400000000000000" pitchFamily="50" charset="-128"/>
                </a:rPr>
                <a:t>-C </a:t>
              </a:r>
            </a:p>
          </p:txBody>
        </p:sp>
        <p:sp>
          <p:nvSpPr>
            <p:cNvPr id="9" name="テキスト ボックス 8">
              <a:extLst>
                <a:ext uri="{FF2B5EF4-FFF2-40B4-BE49-F238E27FC236}">
                  <a16:creationId xmlns:a16="http://schemas.microsoft.com/office/drawing/2014/main" id="{E36C5F43-C127-D571-149C-E31494DB3ACF}"/>
                </a:ext>
              </a:extLst>
            </p:cNvPr>
            <p:cNvSpPr txBox="1"/>
            <p:nvPr/>
          </p:nvSpPr>
          <p:spPr>
            <a:xfrm>
              <a:off x="1849216" y="170914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２</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マイナポータル利用の準備をしましょう</a:t>
              </a:r>
            </a:p>
          </p:txBody>
        </p:sp>
        <p:sp>
          <p:nvSpPr>
            <p:cNvPr id="12" name="正方形/長方形 11">
              <a:extLst>
                <a:ext uri="{FF2B5EF4-FFF2-40B4-BE49-F238E27FC236}">
                  <a16:creationId xmlns:a16="http://schemas.microsoft.com/office/drawing/2014/main" id="{BC4719F3-2CF7-08BE-2BEE-CC254F801E15}"/>
                </a:ext>
              </a:extLst>
            </p:cNvPr>
            <p:cNvSpPr/>
            <p:nvPr/>
          </p:nvSpPr>
          <p:spPr>
            <a:xfrm>
              <a:off x="2388640" y="2170796"/>
              <a:ext cx="6660000" cy="1152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マイナポータルアプリのインストールのしかた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7</a:t>
              </a:r>
            </a:p>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マイナポータルのログイン</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ログアウト方法</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10</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マイナポータルに関する確認サイト</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19</a:t>
              </a:r>
              <a:br>
                <a:rPr lang="en-US" altLang="ja-JP" sz="1600" dirty="0">
                  <a:ln w="0"/>
                  <a:solidFill>
                    <a:prstClr val="black"/>
                  </a:solidFill>
                  <a:latin typeface="BIZ UDPゴシック" panose="020B0400000000000000" pitchFamily="50" charset="-128"/>
                  <a:ea typeface="BIZ UDPゴシック" panose="020B0400000000000000" pitchFamily="50" charset="-128"/>
                </a:rPr>
              </a:b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grpSp>
      <p:grpSp>
        <p:nvGrpSpPr>
          <p:cNvPr id="19" name="グループ化 18">
            <a:extLst>
              <a:ext uri="{FF2B5EF4-FFF2-40B4-BE49-F238E27FC236}">
                <a16:creationId xmlns:a16="http://schemas.microsoft.com/office/drawing/2014/main" id="{90248699-5803-1014-8BDF-EF3DD6B40A39}"/>
              </a:ext>
            </a:extLst>
          </p:cNvPr>
          <p:cNvGrpSpPr/>
          <p:nvPr/>
        </p:nvGrpSpPr>
        <p:grpSpPr>
          <a:xfrm>
            <a:off x="1849216" y="3643198"/>
            <a:ext cx="7199424" cy="1619216"/>
            <a:chOff x="1849216" y="3407627"/>
            <a:chExt cx="7199424" cy="1619216"/>
          </a:xfrm>
        </p:grpSpPr>
        <p:sp>
          <p:nvSpPr>
            <p:cNvPr id="13" name="テキスト ボックス 12">
              <a:extLst>
                <a:ext uri="{FF2B5EF4-FFF2-40B4-BE49-F238E27FC236}">
                  <a16:creationId xmlns:a16="http://schemas.microsoft.com/office/drawing/2014/main" id="{64B57CA3-DFE5-6D32-CA9E-B3B567FAA2C9}"/>
                </a:ext>
              </a:extLst>
            </p:cNvPr>
            <p:cNvSpPr txBox="1"/>
            <p:nvPr/>
          </p:nvSpPr>
          <p:spPr>
            <a:xfrm>
              <a:off x="1849216" y="340762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３</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健康保険証利用登録をしましょう</a:t>
              </a:r>
            </a:p>
          </p:txBody>
        </p:sp>
        <p:sp>
          <p:nvSpPr>
            <p:cNvPr id="14" name="正方形/長方形 13">
              <a:extLst>
                <a:ext uri="{FF2B5EF4-FFF2-40B4-BE49-F238E27FC236}">
                  <a16:creationId xmlns:a16="http://schemas.microsoft.com/office/drawing/2014/main" id="{9D05A15A-695A-0FB6-4DEA-01E9422A52CC}"/>
                </a:ext>
              </a:extLst>
            </p:cNvPr>
            <p:cNvSpPr/>
            <p:nvPr/>
          </p:nvSpPr>
          <p:spPr>
            <a:xfrm>
              <a:off x="1849216" y="3859841"/>
              <a:ext cx="611157" cy="1167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３</a:t>
              </a:r>
              <a:r>
                <a:rPr lang="en-US" altLang="ja-JP" sz="1600"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３</a:t>
              </a:r>
              <a:r>
                <a:rPr lang="en-US" altLang="ja-JP" sz="1600" dirty="0">
                  <a:ln w="0"/>
                  <a:solidFill>
                    <a:schemeClr val="tx1"/>
                  </a:solidFill>
                  <a:latin typeface="BIZ UDPゴシック" panose="020B0400000000000000" pitchFamily="50" charset="-128"/>
                  <a:ea typeface="BIZ UDPゴシック" panose="020B0400000000000000" pitchFamily="50" charset="-128"/>
                </a:rPr>
                <a:t>-B</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３</a:t>
              </a:r>
              <a:r>
                <a:rPr lang="en-US" altLang="ja-JP" sz="1600" dirty="0">
                  <a:ln w="0"/>
                  <a:solidFill>
                    <a:schemeClr val="tx1"/>
                  </a:solidFill>
                  <a:latin typeface="BIZ UDPゴシック" panose="020B0400000000000000" pitchFamily="50" charset="-128"/>
                  <a:ea typeface="BIZ UDPゴシック" panose="020B0400000000000000" pitchFamily="50" charset="-128"/>
                </a:rPr>
                <a:t>-C </a:t>
              </a:r>
            </a:p>
          </p:txBody>
        </p:sp>
        <p:sp>
          <p:nvSpPr>
            <p:cNvPr id="15" name="正方形/長方形 14">
              <a:extLst>
                <a:ext uri="{FF2B5EF4-FFF2-40B4-BE49-F238E27FC236}">
                  <a16:creationId xmlns:a16="http://schemas.microsoft.com/office/drawing/2014/main" id="{BBAC3B25-0B39-6B72-9A07-EFFB63DC47A7}"/>
                </a:ext>
              </a:extLst>
            </p:cNvPr>
            <p:cNvSpPr/>
            <p:nvPr/>
          </p:nvSpPr>
          <p:spPr>
            <a:xfrm>
              <a:off x="2388640" y="3873982"/>
              <a:ext cx="6660000" cy="1152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マイナンバーカードを健康保険証として使うメリット</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21</a:t>
              </a:r>
            </a:p>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健康保険証利用登録のしかた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25</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マイナ保険証の利用のしかた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28</a:t>
              </a:r>
            </a:p>
          </p:txBody>
        </p:sp>
      </p:grpSp>
      <p:grpSp>
        <p:nvGrpSpPr>
          <p:cNvPr id="10" name="グループ化 9">
            <a:extLst>
              <a:ext uri="{FF2B5EF4-FFF2-40B4-BE49-F238E27FC236}">
                <a16:creationId xmlns:a16="http://schemas.microsoft.com/office/drawing/2014/main" id="{597D1629-4176-1E4F-2FB5-4BD618A39286}"/>
              </a:ext>
            </a:extLst>
          </p:cNvPr>
          <p:cNvGrpSpPr/>
          <p:nvPr/>
        </p:nvGrpSpPr>
        <p:grpSpPr>
          <a:xfrm>
            <a:off x="1849216" y="5327681"/>
            <a:ext cx="7199424" cy="1241028"/>
            <a:chOff x="1849216" y="5327681"/>
            <a:chExt cx="7199424" cy="1241028"/>
          </a:xfrm>
        </p:grpSpPr>
        <p:sp>
          <p:nvSpPr>
            <p:cNvPr id="16" name="テキスト ボックス 15">
              <a:extLst>
                <a:ext uri="{FF2B5EF4-FFF2-40B4-BE49-F238E27FC236}">
                  <a16:creationId xmlns:a16="http://schemas.microsoft.com/office/drawing/2014/main" id="{C282D8C5-2007-E04C-F8A3-5D1A4477DE22}"/>
                </a:ext>
              </a:extLst>
            </p:cNvPr>
            <p:cNvSpPr txBox="1"/>
            <p:nvPr/>
          </p:nvSpPr>
          <p:spPr>
            <a:xfrm>
              <a:off x="1852124" y="532768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４</a:t>
              </a:r>
              <a:r>
                <a:rPr lang="en-US" altLang="ja-JP" sz="2400" b="1" dirty="0">
                  <a:solidFill>
                    <a:srgbClr val="4472C4"/>
                  </a:solidFill>
                  <a:latin typeface="BIZ UDPゴシック" panose="020B0400000000000000" pitchFamily="50" charset="-128"/>
                  <a:ea typeface="BIZ UDPゴシック" panose="020B0400000000000000" pitchFamily="50" charset="-128"/>
                  <a:cs typeface="Meiryo" charset="-128"/>
                </a:rPr>
                <a:t>.</a:t>
              </a: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公金受取口座の登録をしましょう</a:t>
              </a:r>
            </a:p>
          </p:txBody>
        </p:sp>
        <p:sp>
          <p:nvSpPr>
            <p:cNvPr id="17" name="正方形/長方形 16">
              <a:extLst>
                <a:ext uri="{FF2B5EF4-FFF2-40B4-BE49-F238E27FC236}">
                  <a16:creationId xmlns:a16="http://schemas.microsoft.com/office/drawing/2014/main" id="{C671CFAC-A1E8-152F-A2E5-5F1ADF1DA810}"/>
                </a:ext>
              </a:extLst>
            </p:cNvPr>
            <p:cNvSpPr/>
            <p:nvPr/>
          </p:nvSpPr>
          <p:spPr>
            <a:xfrm>
              <a:off x="1849216" y="5779588"/>
              <a:ext cx="611157" cy="78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４</a:t>
              </a:r>
              <a:r>
                <a:rPr lang="en-US" altLang="ja-JP" sz="1600" dirty="0">
                  <a:ln w="0"/>
                  <a:solidFill>
                    <a:schemeClr val="tx1"/>
                  </a:solidFill>
                  <a:latin typeface="BIZ UDPゴシック" panose="020B0400000000000000" pitchFamily="50" charset="-128"/>
                  <a:ea typeface="BIZ UDPゴシック" panose="020B0400000000000000" pitchFamily="50" charset="-128"/>
                </a:rPr>
                <a:t>-A</a:t>
              </a:r>
            </a:p>
            <a:p>
              <a:pPr algn="dist">
                <a:lnSpc>
                  <a:spcPct val="150000"/>
                </a:lnSpc>
              </a:pPr>
              <a:r>
                <a:rPr lang="ja-JP" altLang="en-US" sz="1600" dirty="0">
                  <a:ln w="0"/>
                  <a:solidFill>
                    <a:schemeClr val="tx1"/>
                  </a:solidFill>
                  <a:latin typeface="BIZ UDPゴシック" panose="020B0400000000000000" pitchFamily="50" charset="-128"/>
                  <a:ea typeface="BIZ UDPゴシック" panose="020B0400000000000000" pitchFamily="50" charset="-128"/>
                </a:rPr>
                <a:t>４</a:t>
              </a:r>
              <a:r>
                <a:rPr lang="en-US" altLang="ja-JP" sz="1600" dirty="0">
                  <a:ln w="0"/>
                  <a:solidFill>
                    <a:schemeClr val="tx1"/>
                  </a:solidFill>
                  <a:latin typeface="BIZ UDPゴシック" panose="020B0400000000000000" pitchFamily="50" charset="-128"/>
                  <a:ea typeface="BIZ UDPゴシック" panose="020B0400000000000000" pitchFamily="50" charset="-128"/>
                </a:rPr>
                <a:t>-B </a:t>
              </a:r>
            </a:p>
          </p:txBody>
        </p:sp>
        <p:sp>
          <p:nvSpPr>
            <p:cNvPr id="18" name="正方形/長方形 17">
              <a:extLst>
                <a:ext uri="{FF2B5EF4-FFF2-40B4-BE49-F238E27FC236}">
                  <a16:creationId xmlns:a16="http://schemas.microsoft.com/office/drawing/2014/main" id="{A1186381-18DC-7162-4192-96DB8F658D02}"/>
                </a:ext>
              </a:extLst>
            </p:cNvPr>
            <p:cNvSpPr/>
            <p:nvPr/>
          </p:nvSpPr>
          <p:spPr>
            <a:xfrm>
              <a:off x="2388640" y="5783909"/>
              <a:ext cx="6660000" cy="784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t"/>
            <a:lstStyle/>
            <a:p>
              <a:pPr algn="dist">
                <a:lnSpc>
                  <a:spcPct val="150000"/>
                </a:lnSpc>
              </a:pPr>
              <a:r>
                <a:rPr lang="ja-JP" altLang="en-US" sz="1600" dirty="0">
                  <a:ln w="0"/>
                  <a:solidFill>
                    <a:prstClr val="black"/>
                  </a:solidFill>
                  <a:latin typeface="BIZ UDPゴシック" panose="020B0400000000000000" pitchFamily="50" charset="-128"/>
                  <a:ea typeface="BIZ UDPゴシック" panose="020B0400000000000000" pitchFamily="50" charset="-128"/>
                </a:rPr>
                <a:t>公金受取口座の登録のしかた</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a:t>
              </a:r>
              <a:r>
                <a:rPr lang="en-US" altLang="ja-JP" sz="1600" dirty="0">
                  <a:ln w="0"/>
                  <a:solidFill>
                    <a:prstClr val="black"/>
                  </a:solidFill>
                  <a:latin typeface="BIZ UDPゴシック" panose="020B0400000000000000" pitchFamily="50" charset="-128"/>
                  <a:ea typeface="BIZ UDPゴシック" panose="020B0400000000000000" pitchFamily="50" charset="-128"/>
                </a:rPr>
                <a:t>33</a:t>
              </a:r>
              <a:br>
                <a:rPr lang="en-US" altLang="ja-JP" sz="1600" dirty="0">
                  <a:ln w="0"/>
                  <a:solidFill>
                    <a:prstClr val="black"/>
                  </a:solidFill>
                  <a:latin typeface="BIZ UDPゴシック" panose="020B0400000000000000" pitchFamily="50" charset="-128"/>
                  <a:ea typeface="BIZ UDPゴシック" panose="020B0400000000000000" pitchFamily="50" charset="-128"/>
                </a:rPr>
              </a:br>
              <a:r>
                <a:rPr lang="ja-JP" altLang="en-US" sz="1600" dirty="0">
                  <a:ln w="0"/>
                  <a:solidFill>
                    <a:prstClr val="black"/>
                  </a:solidFill>
                  <a:latin typeface="BIZ UDPゴシック" panose="020B0400000000000000" pitchFamily="50" charset="-128"/>
                  <a:ea typeface="BIZ UDPゴシック" panose="020B0400000000000000" pitchFamily="50" charset="-128"/>
                </a:rPr>
                <a:t>公金受取口座登録制度の詳細や登録が可能な金融機関の確認方法</a:t>
              </a:r>
              <a:r>
                <a:rPr lang="en-US" altLang="ja-JP" sz="1600" dirty="0">
                  <a:ln w="0"/>
                  <a:solidFill>
                    <a:prstClr val="black"/>
                  </a:solidFill>
                  <a:latin typeface="BIZ UDPゴシック" panose="020B0400000000000000" pitchFamily="50" charset="-128"/>
                  <a:ea typeface="BIZ UDPゴシック" panose="020B0400000000000000" pitchFamily="50" charset="-128"/>
                </a:rPr>
                <a:t>…</a:t>
              </a:r>
              <a:r>
                <a:rPr lang="ja-JP" altLang="en-US" sz="1600" dirty="0">
                  <a:ln w="0"/>
                  <a:solidFill>
                    <a:prstClr val="black"/>
                  </a:solidFill>
                  <a:latin typeface="BIZ UDPゴシック" panose="020B0400000000000000" pitchFamily="50" charset="-128"/>
                  <a:ea typeface="BIZ UDPゴシック" panose="020B0400000000000000" pitchFamily="50" charset="-128"/>
                </a:rPr>
                <a:t>Ｐ４９</a:t>
              </a: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grpSp>
    </p:spTree>
    <p:extLst>
      <p:ext uri="{BB962C8B-B14F-4D97-AF65-F5344CB8AC3E}">
        <p14:creationId xmlns:p14="http://schemas.microsoft.com/office/powerpoint/2010/main" val="3445286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BC2E9D7A-4220-EBD2-6505-0A8B9709CD5A}"/>
              </a:ext>
            </a:extLst>
          </p:cNvPr>
          <p:cNvPicPr>
            <a:picLocks noChangeAspect="1"/>
          </p:cNvPicPr>
          <p:nvPr/>
        </p:nvPicPr>
        <p:blipFill>
          <a:blip r:embed="rId4"/>
          <a:stretch>
            <a:fillRect/>
          </a:stretch>
        </p:blipFill>
        <p:spPr>
          <a:xfrm>
            <a:off x="1241932" y="2410250"/>
            <a:ext cx="2426418" cy="4316342"/>
          </a:xfrm>
          <a:prstGeom prst="rect">
            <a:avLst/>
          </a:prstGeom>
          <a:ln>
            <a:solidFill>
              <a:schemeClr val="tx1"/>
            </a:solidFill>
          </a:ln>
        </p:spPr>
      </p:pic>
      <p:pic>
        <p:nvPicPr>
          <p:cNvPr id="3" name="図 2"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05A4EC9D-2280-749A-A4BE-36E9C3B54612}"/>
              </a:ext>
            </a:extLst>
          </p:cNvPr>
          <p:cNvPicPr>
            <a:picLocks noChangeAspect="1"/>
          </p:cNvPicPr>
          <p:nvPr/>
        </p:nvPicPr>
        <p:blipFill>
          <a:blip r:embed="rId5"/>
          <a:stretch>
            <a:fillRect/>
          </a:stretch>
        </p:blipFill>
        <p:spPr>
          <a:xfrm>
            <a:off x="5440260" y="2406592"/>
            <a:ext cx="2428786" cy="43200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p:txBody>
          <a:bodyPr vert="horz">
            <a:noAutofit/>
          </a:bodyPr>
          <a:lstStyle/>
          <a:p>
            <a:r>
              <a:rPr lang="ja-JP" altLang="en-US" dirty="0">
                <a:solidFill>
                  <a:srgbClr val="4472C4"/>
                </a:solidFill>
              </a:rPr>
              <a:t>健康保険証利用登録のしかた</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3-B</a:t>
            </a:r>
          </a:p>
        </p:txBody>
      </p:sp>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マイナポータルで利用登録をします</a:t>
            </a: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登録中画面が表示されます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利用登録状況が「登録済」に　なります</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27</a:t>
            </a:r>
          </a:p>
        </p:txBody>
      </p:sp>
    </p:spTree>
    <p:extLst>
      <p:ext uri="{BB962C8B-B14F-4D97-AF65-F5344CB8AC3E}">
        <p14:creationId xmlns:p14="http://schemas.microsoft.com/office/powerpoint/2010/main" val="3155576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28</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B161E42D-3248-7050-8548-CC7F4F08E52D}"/>
              </a:ext>
            </a:extLst>
          </p:cNvPr>
          <p:cNvSpPr txBox="1">
            <a:spLocks/>
          </p:cNvSpPr>
          <p:nvPr/>
        </p:nvSpPr>
        <p:spPr>
          <a:xfrm>
            <a:off x="148202" y="2142289"/>
            <a:ext cx="706755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1800" dirty="0">
                <a:solidFill>
                  <a:srgbClr val="4472C4"/>
                </a:solidFill>
                <a:latin typeface="BIZ UDPゴシック" panose="020B0400000000000000" pitchFamily="50" charset="-128"/>
                <a:ea typeface="BIZ UDPゴシック" panose="020B0400000000000000" pitchFamily="50" charset="-128"/>
              </a:rPr>
              <a:t>※</a:t>
            </a:r>
            <a:r>
              <a:rPr lang="ja-JP" altLang="en-US" sz="1800" dirty="0">
                <a:solidFill>
                  <a:schemeClr val="accent1"/>
                </a:solidFill>
                <a:latin typeface="BIZ UDPゴシック" panose="020B0400000000000000" pitchFamily="50" charset="-128"/>
                <a:ea typeface="BIZ UDPゴシック" panose="020B0400000000000000" pitchFamily="50" charset="-128"/>
              </a:rPr>
              <a:t>読み取った後、本人確認をします</a:t>
            </a:r>
          </a:p>
        </p:txBody>
      </p:sp>
      <p:sp>
        <p:nvSpPr>
          <p:cNvPr id="7" name="サブタイトル 2">
            <a:extLst>
              <a:ext uri="{FF2B5EF4-FFF2-40B4-BE49-F238E27FC236}">
                <a16:creationId xmlns:a16="http://schemas.microsoft.com/office/drawing/2014/main" id="{8555D301-EDBD-0718-1033-95BDC5CAE492}"/>
              </a:ext>
            </a:extLst>
          </p:cNvPr>
          <p:cNvSpPr txBox="1">
            <a:spLocks/>
          </p:cNvSpPr>
          <p:nvPr/>
        </p:nvSpPr>
        <p:spPr>
          <a:xfrm>
            <a:off x="148202" y="1022108"/>
            <a:ext cx="9211695"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マイナンバーカードを顔認証付きカードリーダーに置いて、</a:t>
            </a:r>
            <a:br>
              <a:rPr lang="en-US" altLang="ja-JP" sz="2200" dirty="0">
                <a:latin typeface="BIZ UDPゴシック" panose="020B0400000000000000" pitchFamily="50" charset="-128"/>
                <a:ea typeface="BIZ UDPゴシック" panose="020B0400000000000000" pitchFamily="50" charset="-128"/>
              </a:rPr>
            </a:br>
            <a:r>
              <a:rPr lang="ja-JP" altLang="en-US" sz="2200" dirty="0">
                <a:latin typeface="BIZ UDPゴシック" panose="020B0400000000000000" pitchFamily="50" charset="-128"/>
                <a:ea typeface="BIZ UDPゴシック" panose="020B0400000000000000" pitchFamily="50" charset="-128"/>
              </a:rPr>
              <a:t>読み取るだけで使えます。</a:t>
            </a:r>
          </a:p>
        </p:txBody>
      </p:sp>
      <p:sp>
        <p:nvSpPr>
          <p:cNvPr id="3" name="タイトル 1">
            <a:extLst>
              <a:ext uri="{FF2B5EF4-FFF2-40B4-BE49-F238E27FC236}">
                <a16:creationId xmlns:a16="http://schemas.microsoft.com/office/drawing/2014/main" id="{37A2C838-31A6-7BFE-9315-F74C544BBA23}"/>
              </a:ext>
            </a:extLst>
          </p:cNvPr>
          <p:cNvSpPr txBox="1">
            <a:spLocks/>
          </p:cNvSpPr>
          <p:nvPr/>
        </p:nvSpPr>
        <p:spPr>
          <a:xfrm>
            <a:off x="1392691" y="220736"/>
            <a:ext cx="7576708" cy="48632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a:solidFill>
                  <a:srgbClr val="4472C4"/>
                </a:solidFill>
              </a:rPr>
              <a:t>マイナ保険証の利用のしかた</a:t>
            </a:r>
            <a:endParaRPr lang="ja-JP" altLang="en-US" dirty="0">
              <a:solidFill>
                <a:srgbClr val="4472C4"/>
              </a:solidFill>
            </a:endParaRPr>
          </a:p>
        </p:txBody>
      </p:sp>
      <p:pic>
        <p:nvPicPr>
          <p:cNvPr id="18" name="図 17">
            <a:extLst>
              <a:ext uri="{FF2B5EF4-FFF2-40B4-BE49-F238E27FC236}">
                <a16:creationId xmlns:a16="http://schemas.microsoft.com/office/drawing/2014/main" id="{6A0928FB-5A64-99DD-6ED7-521386CE9511}"/>
              </a:ext>
            </a:extLst>
          </p:cNvPr>
          <p:cNvPicPr>
            <a:picLocks noChangeAspect="1"/>
          </p:cNvPicPr>
          <p:nvPr/>
        </p:nvPicPr>
        <p:blipFill>
          <a:blip r:embed="rId6"/>
          <a:stretch>
            <a:fillRect/>
          </a:stretch>
        </p:blipFill>
        <p:spPr>
          <a:xfrm>
            <a:off x="450655" y="2557035"/>
            <a:ext cx="8242506" cy="3889585"/>
          </a:xfrm>
          <a:prstGeom prst="rect">
            <a:avLst/>
          </a:prstGeom>
        </p:spPr>
      </p:pic>
    </p:spTree>
    <p:extLst>
      <p:ext uri="{BB962C8B-B14F-4D97-AF65-F5344CB8AC3E}">
        <p14:creationId xmlns:p14="http://schemas.microsoft.com/office/powerpoint/2010/main" val="4842461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27652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顔認証付きカードリーダーに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マイナンバーカードを置きます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本人確認の方法を選びます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pic>
        <p:nvPicPr>
          <p:cNvPr id="34" name="図 33" descr="顔認証付きカードリーダーにマイナンバーカードを置いている画像">
            <a:extLst>
              <a:ext uri="{FF2B5EF4-FFF2-40B4-BE49-F238E27FC236}">
                <a16:creationId xmlns:a16="http://schemas.microsoft.com/office/drawing/2014/main" id="{A7E5A406-870A-6093-960F-6B0E13D8EE7F}"/>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046352" y="3144604"/>
            <a:ext cx="3548143" cy="1578337"/>
          </a:xfrm>
          <a:prstGeom prst="rect">
            <a:avLst/>
          </a:prstGeom>
          <a:ln>
            <a:solidFill>
              <a:schemeClr val="tx1">
                <a:lumMod val="50000"/>
                <a:lumOff val="50000"/>
              </a:schemeClr>
            </a:solidFill>
          </a:ln>
        </p:spPr>
      </p:pic>
      <p:pic>
        <p:nvPicPr>
          <p:cNvPr id="35" name="図 34" descr="本人確認の方法を選択する画面の画像">
            <a:extLst>
              <a:ext uri="{FF2B5EF4-FFF2-40B4-BE49-F238E27FC236}">
                <a16:creationId xmlns:a16="http://schemas.microsoft.com/office/drawing/2014/main" id="{1CAE0D9E-D487-3EA9-244F-F43FAD7C390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32529" y="2724035"/>
            <a:ext cx="2521193" cy="3755775"/>
          </a:xfrm>
          <a:prstGeom prst="rect">
            <a:avLst/>
          </a:prstGeom>
          <a:ln>
            <a:noFill/>
          </a:ln>
        </p:spPr>
      </p:pic>
      <p:sp>
        <p:nvSpPr>
          <p:cNvPr id="52" name="四角形: 角を丸くする 51">
            <a:extLst>
              <a:ext uri="{FF2B5EF4-FFF2-40B4-BE49-F238E27FC236}">
                <a16:creationId xmlns:a16="http://schemas.microsoft.com/office/drawing/2014/main" id="{5530502F-CB8D-C92F-2935-206C3F8453D7}"/>
              </a:ext>
            </a:extLst>
          </p:cNvPr>
          <p:cNvSpPr/>
          <p:nvPr/>
        </p:nvSpPr>
        <p:spPr>
          <a:xfrm>
            <a:off x="5669766" y="3957166"/>
            <a:ext cx="2521193" cy="589433"/>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四角形: 角を丸くする 4">
            <a:extLst>
              <a:ext uri="{FF2B5EF4-FFF2-40B4-BE49-F238E27FC236}">
                <a16:creationId xmlns:a16="http://schemas.microsoft.com/office/drawing/2014/main" id="{10E3DC83-683D-72C0-E7E6-0EE802542DFF}"/>
              </a:ext>
            </a:extLst>
          </p:cNvPr>
          <p:cNvSpPr/>
          <p:nvPr/>
        </p:nvSpPr>
        <p:spPr>
          <a:xfrm>
            <a:off x="5669766" y="4601922"/>
            <a:ext cx="2521193" cy="589433"/>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0678F0E3-0C47-81C2-B932-C5AECC95AFF0}"/>
              </a:ext>
            </a:extLst>
          </p:cNvPr>
          <p:cNvSpPr txBox="1"/>
          <p:nvPr/>
        </p:nvSpPr>
        <p:spPr>
          <a:xfrm>
            <a:off x="5093180" y="2058828"/>
            <a:ext cx="4050821" cy="608308"/>
          </a:xfrm>
          <a:prstGeom prst="rect">
            <a:avLst/>
          </a:prstGeom>
          <a:noFill/>
        </p:spPr>
        <p:txBody>
          <a:bodyPr wrap="square" lIns="72000" tIns="45720" rIns="72000" bIns="45720" rtlCol="0" anchor="t">
            <a:spAutoFit/>
          </a:bodyPr>
          <a:lstStyle>
            <a:defPPr>
              <a:defRPr lang="ja-JP"/>
            </a:defPPr>
            <a:lvl1pPr>
              <a:lnSpc>
                <a:spcPct val="130000"/>
              </a:lnSpc>
              <a:defRPr kern="10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defRPr>
            </a:lvl1pPr>
          </a:lstStyle>
          <a:p>
            <a:pPr lvl="0" defTabSz="457200">
              <a:defRPr/>
            </a:pPr>
            <a:r>
              <a:rPr lang="en-US" altLang="ja-JP" sz="1400" kern="1200" dirty="0">
                <a:solidFill>
                  <a:srgbClr val="02459F"/>
                </a:solidFill>
              </a:rPr>
              <a:t>※</a:t>
            </a:r>
            <a:r>
              <a:rPr lang="ja-JP" altLang="en-US" sz="1400" kern="1200" dirty="0">
                <a:solidFill>
                  <a:srgbClr val="02459F"/>
                </a:solidFill>
              </a:rPr>
              <a:t>医療機関・薬局の職員の目視による</a:t>
            </a:r>
            <a:endParaRPr lang="en-US" altLang="ja-JP" sz="1400" kern="1200" dirty="0">
              <a:solidFill>
                <a:srgbClr val="02459F"/>
              </a:solidFill>
            </a:endParaRPr>
          </a:p>
          <a:p>
            <a:pPr lvl="0" defTabSz="457200">
              <a:defRPr/>
            </a:pPr>
            <a:r>
              <a:rPr lang="ja-JP" altLang="en-US" sz="1400" kern="1200" dirty="0">
                <a:solidFill>
                  <a:srgbClr val="02459F"/>
                </a:solidFill>
              </a:rPr>
              <a:t>　本人確認もできますので、窓口でご相談ください</a:t>
            </a:r>
          </a:p>
        </p:txBody>
      </p:sp>
    </p:spTree>
    <p:extLst>
      <p:ext uri="{BB962C8B-B14F-4D97-AF65-F5344CB8AC3E}">
        <p14:creationId xmlns:p14="http://schemas.microsoft.com/office/powerpoint/2010/main" val="22022502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617D824A-27B5-273C-C85E-2AE0BBA21873}"/>
              </a:ext>
            </a:extLst>
          </p:cNvPr>
          <p:cNvPicPr>
            <a:picLocks noChangeAspect="1"/>
          </p:cNvPicPr>
          <p:nvPr/>
        </p:nvPicPr>
        <p:blipFill>
          <a:blip r:embed="rId4"/>
          <a:stretch>
            <a:fillRect/>
          </a:stretch>
        </p:blipFill>
        <p:spPr>
          <a:xfrm>
            <a:off x="5334229" y="2557151"/>
            <a:ext cx="2645893" cy="3865199"/>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276525"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顔認証の場合</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顔認証を行います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9114" y="2612778"/>
            <a:ext cx="2046969" cy="584775"/>
          </a:xfrm>
          <a:prstGeom prst="rect">
            <a:avLst/>
          </a:prstGeom>
          <a:solidFill>
            <a:srgbClr val="DDEAF6"/>
          </a:solidFill>
        </p:spPr>
        <p:txBody>
          <a:bodyPr wrap="square" rtlCol="0" anchor="t" anchorCtr="0">
            <a:spAutoFit/>
          </a:bodyPr>
          <a:lstStyle/>
          <a:p>
            <a:pPr algn="ctr"/>
            <a:r>
              <a:rPr lang="ja-JP" altLang="en-US" sz="1600" dirty="0">
                <a:solidFill>
                  <a:prstClr val="black"/>
                </a:solidFill>
                <a:latin typeface="BIZ UDPゴシック" panose="020B0400000000000000" pitchFamily="50" charset="-128"/>
                <a:ea typeface="BIZ UDPゴシック" panose="020B0400000000000000" pitchFamily="50" charset="-128"/>
              </a:rPr>
              <a:t>暗証番号を</a:t>
            </a:r>
            <a:endParaRPr lang="en-US" altLang="ja-JP" sz="1600" dirty="0">
              <a:solidFill>
                <a:prstClr val="black"/>
              </a:solidFill>
              <a:latin typeface="BIZ UDPゴシック" panose="020B0400000000000000" pitchFamily="50" charset="-128"/>
              <a:ea typeface="BIZ UDPゴシック" panose="020B0400000000000000" pitchFamily="50" charset="-128"/>
            </a:endParaRPr>
          </a:p>
          <a:p>
            <a:pPr algn="ctr"/>
            <a:r>
              <a:rPr lang="ja-JP" altLang="en-US" sz="1600" dirty="0">
                <a:solidFill>
                  <a:prstClr val="black"/>
                </a:solidFill>
                <a:latin typeface="BIZ UDPゴシック" panose="020B0400000000000000" pitchFamily="50" charset="-128"/>
                <a:ea typeface="BIZ UDPゴシック" panose="020B0400000000000000" pitchFamily="50" charset="-128"/>
              </a:rPr>
              <a:t>入力してください。</a:t>
            </a:r>
          </a:p>
        </p:txBody>
      </p:sp>
      <p:sp>
        <p:nvSpPr>
          <p:cNvPr id="16" name="テキスト ボックス 15">
            <a:extLst>
              <a:ext uri="{FF2B5EF4-FFF2-40B4-BE49-F238E27FC236}">
                <a16:creationId xmlns:a16="http://schemas.microsoft.com/office/drawing/2014/main" id="{5121FB73-76F9-5D2B-5D2E-26961EACF863}"/>
              </a:ext>
            </a:extLst>
          </p:cNvPr>
          <p:cNvSpPr txBox="1"/>
          <p:nvPr/>
        </p:nvSpPr>
        <p:spPr>
          <a:xfrm>
            <a:off x="6930188" y="5991059"/>
            <a:ext cx="940175" cy="276999"/>
          </a:xfrm>
          <a:prstGeom prst="rect">
            <a:avLst/>
          </a:prstGeom>
          <a:solidFill>
            <a:srgbClr val="DDEAF6"/>
          </a:solidFill>
        </p:spPr>
        <p:txBody>
          <a:bodyPr wrap="square" rtlCol="0" anchor="t" anchorCtr="0">
            <a:spAutoFit/>
          </a:bodyPr>
          <a:lstStyle/>
          <a:p>
            <a:pPr algn="ctr"/>
            <a:r>
              <a:rPr lang="ja-JP" altLang="en-US" sz="1200" dirty="0">
                <a:solidFill>
                  <a:prstClr val="black"/>
                </a:solidFill>
                <a:latin typeface="BIZ UDPゴシック" panose="020B0400000000000000" pitchFamily="50" charset="-128"/>
                <a:ea typeface="BIZ UDPゴシック" panose="020B0400000000000000" pitchFamily="50" charset="-128"/>
              </a:rPr>
              <a:t>キャンセル</a:t>
            </a:r>
          </a:p>
        </p:txBody>
      </p:sp>
      <p:sp>
        <p:nvSpPr>
          <p:cNvPr id="17" name="テキスト ボックス 16">
            <a:extLst>
              <a:ext uri="{FF2B5EF4-FFF2-40B4-BE49-F238E27FC236}">
                <a16:creationId xmlns:a16="http://schemas.microsoft.com/office/drawing/2014/main" id="{436D5D62-E064-21AC-0743-3CB685B89250}"/>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暗証番号の場合</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暗証番号を入力します</a:t>
            </a:r>
          </a:p>
        </p:txBody>
      </p:sp>
      <p:pic>
        <p:nvPicPr>
          <p:cNvPr id="13" name="図 12">
            <a:extLst>
              <a:ext uri="{FF2B5EF4-FFF2-40B4-BE49-F238E27FC236}">
                <a16:creationId xmlns:a16="http://schemas.microsoft.com/office/drawing/2014/main" id="{A130A664-51E3-4A6D-5833-25CD786CDE82}"/>
              </a:ext>
            </a:extLst>
          </p:cNvPr>
          <p:cNvPicPr>
            <a:picLocks noChangeAspect="1"/>
          </p:cNvPicPr>
          <p:nvPr/>
        </p:nvPicPr>
        <p:blipFill>
          <a:blip r:embed="rId7"/>
          <a:stretch>
            <a:fillRect/>
          </a:stretch>
        </p:blipFill>
        <p:spPr>
          <a:xfrm>
            <a:off x="853388" y="2553932"/>
            <a:ext cx="2938527" cy="3871296"/>
          </a:xfrm>
          <a:prstGeom prst="rect">
            <a:avLst/>
          </a:prstGeom>
        </p:spPr>
      </p:pic>
    </p:spTree>
    <p:extLst>
      <p:ext uri="{BB962C8B-B14F-4D97-AF65-F5344CB8AC3E}">
        <p14:creationId xmlns:p14="http://schemas.microsoft.com/office/powerpoint/2010/main" val="1172912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4F2BC-B083-1809-6129-21E0B611E522}"/>
            </a:ext>
          </a:extLst>
        </p:cNvPr>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305488CB-65AE-3332-FFD4-C97B638A6DB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305488CB-65AE-3332-FFD4-C97B638A6DB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BB06A515-DCC2-D137-B755-0887B23DEBF5}"/>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31</a:t>
            </a:r>
          </a:p>
        </p:txBody>
      </p:sp>
      <p:sp>
        <p:nvSpPr>
          <p:cNvPr id="9" name="タイトル 1">
            <a:extLst>
              <a:ext uri="{FF2B5EF4-FFF2-40B4-BE49-F238E27FC236}">
                <a16:creationId xmlns:a16="http://schemas.microsoft.com/office/drawing/2014/main" id="{2D35F0EE-C7FE-49A3-B7AA-6A4BDA5E1FC4}"/>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マイナ保険証の利用のしかた</a:t>
            </a:r>
          </a:p>
        </p:txBody>
      </p:sp>
      <p:sp>
        <p:nvSpPr>
          <p:cNvPr id="10" name="タイトル 1">
            <a:extLst>
              <a:ext uri="{FF2B5EF4-FFF2-40B4-BE49-F238E27FC236}">
                <a16:creationId xmlns:a16="http://schemas.microsoft.com/office/drawing/2014/main" id="{24D20698-883A-CA9A-0F62-BFFDD345507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3-C</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AB90299E-BD4F-7621-EF22-81A78EF8C0F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顔認証付きカードリーダーを使います</a:t>
            </a:r>
          </a:p>
        </p:txBody>
      </p:sp>
      <p:sp>
        <p:nvSpPr>
          <p:cNvPr id="3" name="テキスト ボックス 2">
            <a:extLst>
              <a:ext uri="{FF2B5EF4-FFF2-40B4-BE49-F238E27FC236}">
                <a16:creationId xmlns:a16="http://schemas.microsoft.com/office/drawing/2014/main" id="{1EF5CDC2-5E4E-9921-C469-DEF3B0D2093F}"/>
              </a:ext>
            </a:extLst>
          </p:cNvPr>
          <p:cNvSpPr txBox="1"/>
          <p:nvPr/>
        </p:nvSpPr>
        <p:spPr>
          <a:xfrm>
            <a:off x="191652" y="1464870"/>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6" name="テキスト ボックス 5">
            <a:extLst>
              <a:ext uri="{FF2B5EF4-FFF2-40B4-BE49-F238E27FC236}">
                <a16:creationId xmlns:a16="http://schemas.microsoft.com/office/drawing/2014/main" id="{C1045A41-D891-65A6-15B7-1201EFC4B53F}"/>
              </a:ext>
            </a:extLst>
          </p:cNvPr>
          <p:cNvSpPr txBox="1"/>
          <p:nvPr/>
        </p:nvSpPr>
        <p:spPr>
          <a:xfrm>
            <a:off x="714603" y="1512998"/>
            <a:ext cx="8254796"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診療・薬剤・特定健診情報などの利用について確認し、選択します</a:t>
            </a:r>
          </a:p>
        </p:txBody>
      </p:sp>
      <p:pic>
        <p:nvPicPr>
          <p:cNvPr id="30" name="図 29">
            <a:extLst>
              <a:ext uri="{FF2B5EF4-FFF2-40B4-BE49-F238E27FC236}">
                <a16:creationId xmlns:a16="http://schemas.microsoft.com/office/drawing/2014/main" id="{C5B64796-E1A3-95EE-C8DD-FE6C4746C243}"/>
              </a:ext>
            </a:extLst>
          </p:cNvPr>
          <p:cNvPicPr>
            <a:picLocks noChangeAspect="1"/>
          </p:cNvPicPr>
          <p:nvPr/>
        </p:nvPicPr>
        <p:blipFill>
          <a:blip r:embed="rId6"/>
          <a:stretch>
            <a:fillRect/>
          </a:stretch>
        </p:blipFill>
        <p:spPr>
          <a:xfrm>
            <a:off x="2797910" y="2041171"/>
            <a:ext cx="3548180" cy="4480948"/>
          </a:xfrm>
          <a:prstGeom prst="rect">
            <a:avLst/>
          </a:prstGeom>
        </p:spPr>
      </p:pic>
    </p:spTree>
    <p:extLst>
      <p:ext uri="{BB962C8B-B14F-4D97-AF65-F5344CB8AC3E}">
        <p14:creationId xmlns:p14="http://schemas.microsoft.com/office/powerpoint/2010/main" val="18786818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公金受取口座の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登録をしましょう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4</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32</a:t>
            </a:r>
          </a:p>
        </p:txBody>
      </p:sp>
    </p:spTree>
    <p:extLst>
      <p:ext uri="{BB962C8B-B14F-4D97-AF65-F5344CB8AC3E}">
        <p14:creationId xmlns:p14="http://schemas.microsoft.com/office/powerpoint/2010/main" val="27388413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公金受取口座の登録のしかた</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8E203B5B-051E-0227-DB5C-04D93D37A900}"/>
              </a:ext>
            </a:extLst>
          </p:cNvPr>
          <p:cNvSpPr txBox="1">
            <a:spLocks/>
          </p:cNvSpPr>
          <p:nvPr/>
        </p:nvSpPr>
        <p:spPr>
          <a:xfrm>
            <a:off x="284326" y="991292"/>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預貯金口座の情報をマイナンバーとともに事前に国に</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登録しておくことにより、今後の緊急時の給付金等の申請において、</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申請書への口座情報の記載や通帳の写し等の添付、</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行政機関における口座情報の確認作業等が不要になります。</a:t>
            </a:r>
          </a:p>
        </p:txBody>
      </p:sp>
      <p:pic>
        <p:nvPicPr>
          <p:cNvPr id="3" name="図 2" descr="「公金受取口座の登録」の流れを表したイラスト">
            <a:extLst>
              <a:ext uri="{FF2B5EF4-FFF2-40B4-BE49-F238E27FC236}">
                <a16:creationId xmlns:a16="http://schemas.microsoft.com/office/drawing/2014/main" id="{B6D2C94B-E59D-0B0E-8DA2-9C95349E7E7A}"/>
              </a:ext>
            </a:extLst>
          </p:cNvPr>
          <p:cNvPicPr>
            <a:picLocks noChangeAspect="1"/>
          </p:cNvPicPr>
          <p:nvPr/>
        </p:nvPicPr>
        <p:blipFill>
          <a:blip r:embed="rId6"/>
          <a:stretch>
            <a:fillRect/>
          </a:stretch>
        </p:blipFill>
        <p:spPr>
          <a:xfrm>
            <a:off x="1752579" y="2863518"/>
            <a:ext cx="5638842" cy="2945664"/>
          </a:xfrm>
          <a:prstGeom prst="rect">
            <a:avLst/>
          </a:prstGeom>
        </p:spPr>
      </p:pic>
      <p:sp>
        <p:nvSpPr>
          <p:cNvPr id="4" name="テキスト ボックス 3">
            <a:extLst>
              <a:ext uri="{FF2B5EF4-FFF2-40B4-BE49-F238E27FC236}">
                <a16:creationId xmlns:a16="http://schemas.microsoft.com/office/drawing/2014/main" id="{F7A18C86-94E5-B90F-375B-95A00E180CEA}"/>
              </a:ext>
            </a:extLst>
          </p:cNvPr>
          <p:cNvSpPr txBox="1"/>
          <p:nvPr/>
        </p:nvSpPr>
        <p:spPr>
          <a:xfrm>
            <a:off x="695779" y="5925070"/>
            <a:ext cx="7557796" cy="755720"/>
          </a:xfrm>
          <a:prstGeom prst="rect">
            <a:avLst/>
          </a:prstGeom>
          <a:noFill/>
        </p:spPr>
        <p:txBody>
          <a:bodyPr wrap="square" rtlCol="0">
            <a:spAutoFit/>
          </a:bodyPr>
          <a:lstStyle/>
          <a:p>
            <a:pPr marL="285750" indent="-285750">
              <a:lnSpc>
                <a:spcPct val="130000"/>
              </a:lnSpc>
              <a:buClr>
                <a:srgbClr val="4472C4"/>
              </a:buClr>
              <a:buFont typeface="BIZ UDPゴシック" panose="020B0400000000000000" pitchFamily="50" charset="-128"/>
              <a:buChar char="※"/>
            </a:pPr>
            <a:r>
              <a:rPr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公金受取口座を登録しても、国が預金残高を把握したり、税金が勝手に引き落とされることはありません</a:t>
            </a:r>
          </a:p>
        </p:txBody>
      </p:sp>
    </p:spTree>
    <p:extLst>
      <p:ext uri="{BB962C8B-B14F-4D97-AF65-F5344CB8AC3E}">
        <p14:creationId xmlns:p14="http://schemas.microsoft.com/office/powerpoint/2010/main" val="3985163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テーブル&#10;&#10;AI によって生成されたコンテンツは間違っている可能性があります。">
            <a:extLst>
              <a:ext uri="{FF2B5EF4-FFF2-40B4-BE49-F238E27FC236}">
                <a16:creationId xmlns:a16="http://schemas.microsoft.com/office/drawing/2014/main" id="{05A36981-EF75-C43D-CD59-7BC108F96555}"/>
              </a:ext>
            </a:extLst>
          </p:cNvPr>
          <p:cNvPicPr>
            <a:picLocks noChangeAspect="1"/>
          </p:cNvPicPr>
          <p:nvPr/>
        </p:nvPicPr>
        <p:blipFill>
          <a:blip r:embed="rId4"/>
          <a:srcRect t="8616" b="10280"/>
          <a:stretch/>
        </p:blipFill>
        <p:spPr>
          <a:xfrm>
            <a:off x="1183340" y="2388487"/>
            <a:ext cx="2481781" cy="4355999"/>
          </a:xfrm>
          <a:prstGeom prst="rect">
            <a:avLst/>
          </a:prstGeom>
          <a:ln w="9525" cap="sq">
            <a:solidFill>
              <a:srgbClr val="000000"/>
            </a:solidFill>
            <a:prstDash val="solid"/>
            <a:miter lim="800000"/>
          </a:ln>
          <a:effectLst/>
        </p:spPr>
      </p:pic>
      <p:pic>
        <p:nvPicPr>
          <p:cNvPr id="3" name="図 2" descr="グラフィカル ユーザー インターフェイス, アプリケーション, Teams&#10;&#10;AI によって生成されたコンテンツは間違っている可能性があります。">
            <a:extLst>
              <a:ext uri="{FF2B5EF4-FFF2-40B4-BE49-F238E27FC236}">
                <a16:creationId xmlns:a16="http://schemas.microsoft.com/office/drawing/2014/main" id="{B8793552-037F-8817-9BC0-E78934D2DFC3}"/>
              </a:ext>
            </a:extLst>
          </p:cNvPr>
          <p:cNvPicPr>
            <a:picLocks noChangeAspect="1"/>
          </p:cNvPicPr>
          <p:nvPr/>
        </p:nvPicPr>
        <p:blipFill>
          <a:blip r:embed="rId5"/>
          <a:srcRect b="15389"/>
          <a:stretch/>
        </p:blipFill>
        <p:spPr>
          <a:xfrm>
            <a:off x="5546685" y="2388592"/>
            <a:ext cx="2378926" cy="4356000"/>
          </a:xfrm>
          <a:prstGeom prst="rect">
            <a:avLst/>
          </a:prstGeom>
          <a:ln w="12700">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cxnSp>
        <p:nvCxnSpPr>
          <p:cNvPr id="6" name="直線矢印コネクタ 5">
            <a:extLst>
              <a:ext uri="{FF2B5EF4-FFF2-40B4-BE49-F238E27FC236}">
                <a16:creationId xmlns:a16="http://schemas.microsoft.com/office/drawing/2014/main" id="{6FD7F1D5-6E54-FBDA-BA2B-D0000FE2ECE6}"/>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A535C7D3-8966-91F4-C5EB-A477D54A5009}"/>
              </a:ext>
            </a:extLst>
          </p:cNvPr>
          <p:cNvSpPr txBox="1"/>
          <p:nvPr/>
        </p:nvSpPr>
        <p:spPr>
          <a:xfrm>
            <a:off x="635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10" name="テキスト ボックス 9">
            <a:extLst>
              <a:ext uri="{FF2B5EF4-FFF2-40B4-BE49-F238E27FC236}">
                <a16:creationId xmlns:a16="http://schemas.microsoft.com/office/drawing/2014/main" id="{98FAFD57-9579-B1DC-C1E0-880BA2C9E2C0}"/>
              </a:ext>
            </a:extLst>
          </p:cNvPr>
          <p:cNvSpPr txBox="1"/>
          <p:nvPr/>
        </p:nvSpPr>
        <p:spPr>
          <a:xfrm>
            <a:off x="1158434" y="1512998"/>
            <a:ext cx="4446499"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マイナポータルアプリの初期画面から</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「公金受取口座</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11" name="テキスト ボックス 10">
            <a:extLst>
              <a:ext uri="{FF2B5EF4-FFF2-40B4-BE49-F238E27FC236}">
                <a16:creationId xmlns:a16="http://schemas.microsoft.com/office/drawing/2014/main" id="{F1960A58-84D3-0640-BC9C-58CC5A1D1631}"/>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p>
        </p:txBody>
      </p:sp>
      <p:sp>
        <p:nvSpPr>
          <p:cNvPr id="13" name="テキスト ボックス 12">
            <a:extLst>
              <a:ext uri="{FF2B5EF4-FFF2-40B4-BE49-F238E27FC236}">
                <a16:creationId xmlns:a16="http://schemas.microsoft.com/office/drawing/2014/main" id="{D6FAC996-101B-CC9C-91F9-D9B866A1868B}"/>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「登録をはじめる」をダブルタップします</a:t>
            </a:r>
          </a:p>
        </p:txBody>
      </p:sp>
      <p:sp>
        <p:nvSpPr>
          <p:cNvPr id="19" name="四角形: 角を丸くする 18">
            <a:extLst>
              <a:ext uri="{FF2B5EF4-FFF2-40B4-BE49-F238E27FC236}">
                <a16:creationId xmlns:a16="http://schemas.microsoft.com/office/drawing/2014/main" id="{2A864324-6ADB-EAF1-C1EA-6CB19680F4F2}"/>
              </a:ext>
            </a:extLst>
          </p:cNvPr>
          <p:cNvSpPr/>
          <p:nvPr/>
        </p:nvSpPr>
        <p:spPr>
          <a:xfrm>
            <a:off x="5324461" y="5291236"/>
            <a:ext cx="2676539" cy="62591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35FF0B50-00DA-855D-B4EC-2C4E3E8F9952}"/>
              </a:ext>
            </a:extLst>
          </p:cNvPr>
          <p:cNvSpPr/>
          <p:nvPr/>
        </p:nvSpPr>
        <p:spPr>
          <a:xfrm>
            <a:off x="1332689" y="4369042"/>
            <a:ext cx="1123545" cy="62591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189921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図形&#10;&#10;AI によって生成されたコンテンツは間違っている可能性があります。">
            <a:extLst>
              <a:ext uri="{FF2B5EF4-FFF2-40B4-BE49-F238E27FC236}">
                <a16:creationId xmlns:a16="http://schemas.microsoft.com/office/drawing/2014/main" id="{F9C0FCA1-0A82-036E-DF2A-E2188115A141}"/>
              </a:ext>
            </a:extLst>
          </p:cNvPr>
          <p:cNvPicPr>
            <a:picLocks noChangeAspect="1"/>
          </p:cNvPicPr>
          <p:nvPr/>
        </p:nvPicPr>
        <p:blipFill>
          <a:blip r:embed="rId4"/>
          <a:srcRect b="14992"/>
          <a:stretch/>
        </p:blipFill>
        <p:spPr>
          <a:xfrm>
            <a:off x="5544739" y="2406592"/>
            <a:ext cx="2348260" cy="4320000"/>
          </a:xfrm>
          <a:prstGeom prst="rect">
            <a:avLst/>
          </a:prstGeom>
          <a:ln w="12700" cap="sq">
            <a:solidFill>
              <a:srgbClr val="000000"/>
            </a:solidFill>
            <a:miter lim="800000"/>
          </a:ln>
          <a:effectLst/>
        </p:spPr>
      </p:pic>
      <p:pic>
        <p:nvPicPr>
          <p:cNvPr id="3" name="図 2" descr="グラフィカル ユーザー インターフェイス, アプリケーション, メール&#10;&#10;AI によって生成されたコンテンツは間違っている可能性があります。">
            <a:extLst>
              <a:ext uri="{FF2B5EF4-FFF2-40B4-BE49-F238E27FC236}">
                <a16:creationId xmlns:a16="http://schemas.microsoft.com/office/drawing/2014/main" id="{6BB2C7E2-D970-6E2F-54E9-2BEA2852C6A7}"/>
              </a:ext>
            </a:extLst>
          </p:cNvPr>
          <p:cNvPicPr>
            <a:picLocks noChangeAspect="1"/>
          </p:cNvPicPr>
          <p:nvPr/>
        </p:nvPicPr>
        <p:blipFill>
          <a:blip r:embed="rId5"/>
          <a:srcRect b="17851"/>
          <a:stretch/>
        </p:blipFill>
        <p:spPr>
          <a:xfrm>
            <a:off x="1249995" y="2406593"/>
            <a:ext cx="2430000" cy="4320000"/>
          </a:xfrm>
          <a:prstGeom prst="rect">
            <a:avLst/>
          </a:prstGeom>
          <a:solidFill>
            <a:srgbClr val="000000">
              <a:shade val="95000"/>
            </a:srgbClr>
          </a:solidFill>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35</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1" name="サブタイトル 2">
            <a:extLst>
              <a:ext uri="{FF2B5EF4-FFF2-40B4-BE49-F238E27FC236}">
                <a16:creationId xmlns:a16="http://schemas.microsoft.com/office/drawing/2014/main" id="{86A3385A-1A60-851F-505C-6323C1A7ADCE}"/>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cxnSp>
        <p:nvCxnSpPr>
          <p:cNvPr id="17" name="直線矢印コネクタ 16">
            <a:extLst>
              <a:ext uri="{FF2B5EF4-FFF2-40B4-BE49-F238E27FC236}">
                <a16:creationId xmlns:a16="http://schemas.microsoft.com/office/drawing/2014/main" id="{AA8BB62B-AD51-BA2A-B711-84544A2DDBB3}"/>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4ADE5BB6-5EFD-9242-2F42-E7FFD563A44C}"/>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3" name="テキスト ボックス 22">
            <a:extLst>
              <a:ext uri="{FF2B5EF4-FFF2-40B4-BE49-F238E27FC236}">
                <a16:creationId xmlns:a16="http://schemas.microsoft.com/office/drawing/2014/main" id="{1BAAF9CE-08DE-7BE2-0B47-80415FED0380}"/>
              </a:ext>
            </a:extLst>
          </p:cNvPr>
          <p:cNvSpPr txBox="1"/>
          <p:nvPr/>
        </p:nvSpPr>
        <p:spPr>
          <a:xfrm>
            <a:off x="1412434" y="1512998"/>
            <a:ext cx="375295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本人情報の入力をはじめる</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47CEEDE7-F9B2-EE51-B9C6-1E5D4BCEE017}"/>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28" name="テキスト ボックス 27">
            <a:extLst>
              <a:ext uri="{FF2B5EF4-FFF2-40B4-BE49-F238E27FC236}">
                <a16:creationId xmlns:a16="http://schemas.microsoft.com/office/drawing/2014/main" id="{C686491B-27A9-F33C-8625-E69DECE025A8}"/>
              </a:ext>
            </a:extLst>
          </p:cNvPr>
          <p:cNvSpPr txBox="1"/>
          <p:nvPr/>
        </p:nvSpPr>
        <p:spPr>
          <a:xfrm>
            <a:off x="5607129" y="1512998"/>
            <a:ext cx="353687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券面入力用の暗証番号</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（数字４ケタ）を入力します</a:t>
            </a:r>
          </a:p>
        </p:txBody>
      </p:sp>
      <p:sp>
        <p:nvSpPr>
          <p:cNvPr id="29" name="四角形: 角を丸くする 28">
            <a:extLst>
              <a:ext uri="{FF2B5EF4-FFF2-40B4-BE49-F238E27FC236}">
                <a16:creationId xmlns:a16="http://schemas.microsoft.com/office/drawing/2014/main" id="{B7FBA087-DD2E-ECAE-4E7C-1B51AFDD8BA4}"/>
              </a:ext>
            </a:extLst>
          </p:cNvPr>
          <p:cNvSpPr/>
          <p:nvPr/>
        </p:nvSpPr>
        <p:spPr>
          <a:xfrm>
            <a:off x="5607128" y="4273176"/>
            <a:ext cx="2078613" cy="67805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四角形: 角を丸くする 31">
            <a:extLst>
              <a:ext uri="{FF2B5EF4-FFF2-40B4-BE49-F238E27FC236}">
                <a16:creationId xmlns:a16="http://schemas.microsoft.com/office/drawing/2014/main" id="{A511BB03-B24D-2F3D-7D6D-3FD05F204C97}"/>
              </a:ext>
            </a:extLst>
          </p:cNvPr>
          <p:cNvSpPr/>
          <p:nvPr/>
        </p:nvSpPr>
        <p:spPr>
          <a:xfrm>
            <a:off x="1106824" y="4055973"/>
            <a:ext cx="2676539" cy="625918"/>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596061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534D3D36-6F23-EDDC-B7FA-1629A43102A0}"/>
              </a:ext>
            </a:extLst>
          </p:cNvPr>
          <p:cNvPicPr>
            <a:picLocks noChangeAspect="1"/>
          </p:cNvPicPr>
          <p:nvPr/>
        </p:nvPicPr>
        <p:blipFill>
          <a:blip r:embed="rId4"/>
          <a:srcRect t="1044" b="3957"/>
          <a:stretch/>
        </p:blipFill>
        <p:spPr>
          <a:xfrm>
            <a:off x="5595013" y="2418632"/>
            <a:ext cx="2101272" cy="4320000"/>
          </a:xfrm>
          <a:prstGeom prst="rect">
            <a:avLst/>
          </a:prstGeom>
          <a:ln w="12700" cap="sq">
            <a:solidFill>
              <a:srgbClr val="000000"/>
            </a:solidFill>
            <a:miter lim="800000"/>
          </a:ln>
          <a:effec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マイナンバーカードとスマートフォンの読み取り部を合わせます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36</a:t>
            </a:r>
          </a:p>
        </p:txBody>
      </p:sp>
      <p:sp>
        <p:nvSpPr>
          <p:cNvPr id="4" name="テキスト ボックス 3">
            <a:extLst>
              <a:ext uri="{FF2B5EF4-FFF2-40B4-BE49-F238E27FC236}">
                <a16:creationId xmlns:a16="http://schemas.microsoft.com/office/drawing/2014/main" id="{247CBFEB-D5CA-DDFC-5DC9-A47AC0D9EE2B}"/>
              </a:ext>
            </a:extLst>
          </p:cNvPr>
          <p:cNvSpPr txBox="1"/>
          <p:nvPr/>
        </p:nvSpPr>
        <p:spPr>
          <a:xfrm>
            <a:off x="3674845" y="2394552"/>
            <a:ext cx="1755399" cy="1077218"/>
          </a:xfrm>
          <a:prstGeom prst="rect">
            <a:avLst/>
          </a:prstGeom>
          <a:noFill/>
        </p:spPr>
        <p:txBody>
          <a:bodyPr wrap="square" lIns="36000" rIns="36000" rtlCol="0">
            <a:spAutoFit/>
          </a:bodyPr>
          <a:lstStyle/>
          <a:p>
            <a:pPr marL="174625" indent="-174625">
              <a:buClr>
                <a:srgbClr val="4472C4"/>
              </a:buClr>
              <a:buFont typeface="BIZ UDPゴシック" panose="020B0400000000000000" pitchFamily="50" charset="-128"/>
              <a:buChar char="※"/>
            </a:pPr>
            <a:r>
              <a:rPr kumimoji="1" lang="ja-JP" altLang="en-US" sz="1600" dirty="0">
                <a:solidFill>
                  <a:schemeClr val="accent1"/>
                </a:solidFill>
                <a:latin typeface="BIZ UDPゴシック" panose="020B0400000000000000" pitchFamily="50" charset="-128"/>
                <a:ea typeface="BIZ UDPゴシック" panose="020B0400000000000000" pitchFamily="50" charset="-128"/>
              </a:rPr>
              <a:t>マイナンバーカードの読み取り位置は</a:t>
            </a:r>
            <a:r>
              <a:rPr lang="ja-JP" altLang="en-US" sz="1600" dirty="0">
                <a:solidFill>
                  <a:schemeClr val="accent1"/>
                </a:solidFill>
                <a:latin typeface="BIZ UDPゴシック" panose="020B0400000000000000" pitchFamily="50" charset="-128"/>
                <a:ea typeface="BIZ UDPゴシック" panose="020B0400000000000000" pitchFamily="50" charset="-128"/>
              </a:rPr>
              <a:t>機種毎に異なります</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p:txBody>
      </p:sp>
      <p:sp>
        <p:nvSpPr>
          <p:cNvPr id="36" name="四角形: 角を丸くする 35">
            <a:extLst>
              <a:ext uri="{FF2B5EF4-FFF2-40B4-BE49-F238E27FC236}">
                <a16:creationId xmlns:a16="http://schemas.microsoft.com/office/drawing/2014/main" id="{186612C0-391E-B85C-529C-8AB31962A9FA}"/>
              </a:ext>
            </a:extLst>
          </p:cNvPr>
          <p:cNvSpPr/>
          <p:nvPr/>
        </p:nvSpPr>
        <p:spPr>
          <a:xfrm>
            <a:off x="5633178" y="6289288"/>
            <a:ext cx="2003178" cy="414825"/>
          </a:xfrm>
          <a:prstGeom prst="roundRect">
            <a:avLst/>
          </a:prstGeom>
          <a:noFill/>
          <a:ln w="38100">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91394A98-ABBB-6662-B7A1-4F14C954BDDF}"/>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10" name="タイトル 1">
            <a:extLst>
              <a:ext uri="{FF2B5EF4-FFF2-40B4-BE49-F238E27FC236}">
                <a16:creationId xmlns:a16="http://schemas.microsoft.com/office/drawing/2014/main" id="{67475BC3-9C72-DBFA-0CAD-556BD6C6937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1" name="サブタイトル 2">
            <a:extLst>
              <a:ext uri="{FF2B5EF4-FFF2-40B4-BE49-F238E27FC236}">
                <a16:creationId xmlns:a16="http://schemas.microsoft.com/office/drawing/2014/main" id="{A1CD6C88-81E3-8217-22CA-D9A78B3A281B}"/>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pic>
        <p:nvPicPr>
          <p:cNvPr id="5" name="図 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86873EDB-3009-178B-6F66-066556241E9E}"/>
              </a:ext>
            </a:extLst>
          </p:cNvPr>
          <p:cNvPicPr>
            <a:picLocks noChangeAspect="1"/>
          </p:cNvPicPr>
          <p:nvPr/>
        </p:nvPicPr>
        <p:blipFill>
          <a:blip r:embed="rId4"/>
          <a:srcRect t="1044" b="3957"/>
          <a:stretch/>
        </p:blipFill>
        <p:spPr>
          <a:xfrm>
            <a:off x="1415286" y="2418632"/>
            <a:ext cx="2101272" cy="4320000"/>
          </a:xfrm>
          <a:prstGeom prst="rect">
            <a:avLst/>
          </a:prstGeom>
          <a:ln w="12700" cap="sq">
            <a:solidFill>
              <a:srgbClr val="000000"/>
            </a:solidFill>
            <a:miter lim="800000"/>
          </a:ln>
          <a:effectLst/>
        </p:spPr>
      </p:pic>
    </p:spTree>
    <p:extLst>
      <p:ext uri="{BB962C8B-B14F-4D97-AF65-F5344CB8AC3E}">
        <p14:creationId xmlns:p14="http://schemas.microsoft.com/office/powerpoint/2010/main" val="631046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 知りましょう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42229122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BA3853D2-BD2D-9F59-8DD7-58EBCF171513}"/>
              </a:ext>
            </a:extLst>
          </p:cNvPr>
          <p:cNvPicPr>
            <a:picLocks noChangeAspect="1"/>
          </p:cNvPicPr>
          <p:nvPr/>
        </p:nvPicPr>
        <p:blipFill>
          <a:blip r:embed="rId4"/>
          <a:stretch>
            <a:fillRect/>
          </a:stretch>
        </p:blipFill>
        <p:spPr>
          <a:xfrm>
            <a:off x="5447942" y="2390412"/>
            <a:ext cx="2388547" cy="431434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7200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読み取り完了後、</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本人情報が表示されます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536871"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氏名をカタカナで入力</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37</a:t>
            </a:r>
          </a:p>
        </p:txBody>
      </p:sp>
      <p:sp>
        <p:nvSpPr>
          <p:cNvPr id="9" name="タイトル 1">
            <a:extLst>
              <a:ext uri="{FF2B5EF4-FFF2-40B4-BE49-F238E27FC236}">
                <a16:creationId xmlns:a16="http://schemas.microsoft.com/office/drawing/2014/main" id="{91394A98-ABBB-6662-B7A1-4F14C954BDDF}"/>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10" name="タイトル 1">
            <a:extLst>
              <a:ext uri="{FF2B5EF4-FFF2-40B4-BE49-F238E27FC236}">
                <a16:creationId xmlns:a16="http://schemas.microsoft.com/office/drawing/2014/main" id="{67475BC3-9C72-DBFA-0CAD-556BD6C6937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1" name="サブタイトル 2">
            <a:extLst>
              <a:ext uri="{FF2B5EF4-FFF2-40B4-BE49-F238E27FC236}">
                <a16:creationId xmlns:a16="http://schemas.microsoft.com/office/drawing/2014/main" id="{A1CD6C88-81E3-8217-22CA-D9A78B3A281B}"/>
              </a:ext>
            </a:extLst>
          </p:cNvPr>
          <p:cNvSpPr txBox="1">
            <a:spLocks/>
          </p:cNvSpPr>
          <p:nvPr/>
        </p:nvSpPr>
        <p:spPr>
          <a:xfrm>
            <a:off x="284326" y="1099580"/>
            <a:ext cx="8859674"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マイナポータルアプリで本人情報を読み取ります</a:t>
            </a:r>
          </a:p>
        </p:txBody>
      </p:sp>
      <p:grpSp>
        <p:nvGrpSpPr>
          <p:cNvPr id="39" name="グループ化 38">
            <a:extLst>
              <a:ext uri="{FF2B5EF4-FFF2-40B4-BE49-F238E27FC236}">
                <a16:creationId xmlns:a16="http://schemas.microsoft.com/office/drawing/2014/main" id="{0140589A-2D8E-A8C3-9A79-89CDBD2054C3}"/>
              </a:ext>
            </a:extLst>
          </p:cNvPr>
          <p:cNvGrpSpPr/>
          <p:nvPr/>
        </p:nvGrpSpPr>
        <p:grpSpPr>
          <a:xfrm>
            <a:off x="1192999" y="2372261"/>
            <a:ext cx="2482499" cy="4318486"/>
            <a:chOff x="1192999" y="2375908"/>
            <a:chExt cx="2482499" cy="4318486"/>
          </a:xfrm>
        </p:grpSpPr>
        <p:pic>
          <p:nvPicPr>
            <p:cNvPr id="18" name="図 17" descr="グラフィカル ユーザー インターフェイス, テキスト, アプリケーション, メール&#10;&#10;自動的に生成された説明">
              <a:extLst>
                <a:ext uri="{FF2B5EF4-FFF2-40B4-BE49-F238E27FC236}">
                  <a16:creationId xmlns:a16="http://schemas.microsoft.com/office/drawing/2014/main" id="{CE862E7C-363A-8D5D-A8FF-03172A850C28}"/>
                </a:ext>
              </a:extLst>
            </p:cNvPr>
            <p:cNvPicPr>
              <a:picLocks noChangeAspect="1"/>
            </p:cNvPicPr>
            <p:nvPr/>
          </p:nvPicPr>
          <p:blipFill rotWithShape="1">
            <a:blip r:embed="rId7"/>
            <a:srcRect b="29134"/>
            <a:stretch/>
          </p:blipFill>
          <p:spPr>
            <a:xfrm>
              <a:off x="1192999" y="2392828"/>
              <a:ext cx="2478599" cy="4301566"/>
            </a:xfrm>
            <a:prstGeom prst="rect">
              <a:avLst/>
            </a:prstGeom>
            <a:ln>
              <a:noFill/>
            </a:ln>
          </p:spPr>
        </p:pic>
        <p:sp>
          <p:nvSpPr>
            <p:cNvPr id="32" name="正方形/長方形 31">
              <a:extLst>
                <a:ext uri="{FF2B5EF4-FFF2-40B4-BE49-F238E27FC236}">
                  <a16:creationId xmlns:a16="http://schemas.microsoft.com/office/drawing/2014/main" id="{7D927EB3-3563-D917-BDDE-2D51773ADD66}"/>
                </a:ext>
              </a:extLst>
            </p:cNvPr>
            <p:cNvSpPr/>
            <p:nvPr/>
          </p:nvSpPr>
          <p:spPr>
            <a:xfrm>
              <a:off x="1260646" y="2408072"/>
              <a:ext cx="2410951" cy="4229192"/>
            </a:xfrm>
            <a:prstGeom prst="rect">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a:extLst>
                <a:ext uri="{FF2B5EF4-FFF2-40B4-BE49-F238E27FC236}">
                  <a16:creationId xmlns:a16="http://schemas.microsoft.com/office/drawing/2014/main" id="{49994021-2309-592E-7E97-99E39ADCE23A}"/>
                </a:ext>
              </a:extLst>
            </p:cNvPr>
            <p:cNvSpPr/>
            <p:nvPr/>
          </p:nvSpPr>
          <p:spPr>
            <a:xfrm>
              <a:off x="1195098" y="2375908"/>
              <a:ext cx="2480400" cy="4302000"/>
            </a:xfrm>
            <a:prstGeom prst="rect">
              <a:avLst/>
            </a:prstGeom>
            <a:no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Google Shape;1178;p62">
            <a:extLst>
              <a:ext uri="{FF2B5EF4-FFF2-40B4-BE49-F238E27FC236}">
                <a16:creationId xmlns:a16="http://schemas.microsoft.com/office/drawing/2014/main" id="{0FA0AAF6-3C1C-AC80-9E99-686835C552D1}"/>
              </a:ext>
            </a:extLst>
          </p:cNvPr>
          <p:cNvSpPr/>
          <p:nvPr/>
        </p:nvSpPr>
        <p:spPr>
          <a:xfrm>
            <a:off x="5374949" y="4854388"/>
            <a:ext cx="2508405" cy="992194"/>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
        <p:nvSpPr>
          <p:cNvPr id="4" name="Google Shape;1178;p62">
            <a:extLst>
              <a:ext uri="{FF2B5EF4-FFF2-40B4-BE49-F238E27FC236}">
                <a16:creationId xmlns:a16="http://schemas.microsoft.com/office/drawing/2014/main" id="{DC0E69A0-1C1C-4043-8329-561D8F774E84}"/>
              </a:ext>
            </a:extLst>
          </p:cNvPr>
          <p:cNvSpPr/>
          <p:nvPr/>
        </p:nvSpPr>
        <p:spPr>
          <a:xfrm>
            <a:off x="5363178" y="6049475"/>
            <a:ext cx="2508405" cy="452391"/>
          </a:xfrm>
          <a:prstGeom prst="roundRect">
            <a:avLst>
              <a:gd name="adj" fmla="val 16667"/>
            </a:avLst>
          </a:prstGeom>
          <a:no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633" dirty="0">
              <a:solidFill>
                <a:srgbClr val="FFFFFF"/>
              </a:solidFill>
              <a:latin typeface="BIZ UDPゴシック" panose="020B0400000000000000" pitchFamily="50" charset="-128"/>
              <a:ea typeface="BIZ UDPゴシック" panose="020B0400000000000000" pitchFamily="50" charset="-128"/>
              <a:sym typeface="Arial"/>
            </a:endParaRPr>
          </a:p>
        </p:txBody>
      </p:sp>
    </p:spTree>
    <p:extLst>
      <p:ext uri="{BB962C8B-B14F-4D97-AF65-F5344CB8AC3E}">
        <p14:creationId xmlns:p14="http://schemas.microsoft.com/office/powerpoint/2010/main" val="891356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グラフィカル ユーザー インターフェイス, アプリケーション&#10;&#10;自動的に生成された説明">
            <a:extLst>
              <a:ext uri="{FF2B5EF4-FFF2-40B4-BE49-F238E27FC236}">
                <a16:creationId xmlns:a16="http://schemas.microsoft.com/office/drawing/2014/main" id="{400170E8-D863-EF03-2AA4-EE7EFD5BEFBD}"/>
              </a:ext>
            </a:extLst>
          </p:cNvPr>
          <p:cNvPicPr>
            <a:picLocks noChangeAspect="1"/>
          </p:cNvPicPr>
          <p:nvPr/>
        </p:nvPicPr>
        <p:blipFill rotWithShape="1">
          <a:blip r:embed="rId4"/>
          <a:srcRect b="40710"/>
          <a:stretch/>
        </p:blipFill>
        <p:spPr>
          <a:xfrm>
            <a:off x="1227463" y="2404971"/>
            <a:ext cx="2444136" cy="432162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「金融機関</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名・金融機関コード」をダブルタップします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登録したい金融機関名を入力し選択します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070340" y="3909437"/>
            <a:ext cx="2728906" cy="755720"/>
          </a:xfrm>
          <a:prstGeom prst="roundRect">
            <a:avLst>
              <a:gd name="adj" fmla="val 14121"/>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98A51249-BC43-ED3D-80FF-0C1EBE73355D}"/>
              </a:ext>
            </a:extLst>
          </p:cNvPr>
          <p:cNvPicPr>
            <a:picLocks noChangeAspect="1"/>
          </p:cNvPicPr>
          <p:nvPr/>
        </p:nvPicPr>
        <p:blipFill>
          <a:blip r:embed="rId7"/>
          <a:stretch>
            <a:fillRect/>
          </a:stretch>
        </p:blipFill>
        <p:spPr>
          <a:xfrm>
            <a:off x="5263321" y="2400553"/>
            <a:ext cx="2798307" cy="4340728"/>
          </a:xfrm>
          <a:prstGeom prst="rect">
            <a:avLst/>
          </a:prstGeom>
        </p:spPr>
      </p:pic>
    </p:spTree>
    <p:extLst>
      <p:ext uri="{BB962C8B-B14F-4D97-AF65-F5344CB8AC3E}">
        <p14:creationId xmlns:p14="http://schemas.microsoft.com/office/powerpoint/2010/main" val="252632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FF0E588-7405-9445-3C27-BF2720737BEF}"/>
              </a:ext>
            </a:extLst>
          </p:cNvPr>
          <p:cNvPicPr>
            <a:picLocks noChangeAspect="1"/>
          </p:cNvPicPr>
          <p:nvPr/>
        </p:nvPicPr>
        <p:blipFill>
          <a:blip r:embed="rId4"/>
          <a:stretch>
            <a:fillRect/>
          </a:stretch>
        </p:blipFill>
        <p:spPr>
          <a:xfrm>
            <a:off x="1063174" y="2382575"/>
            <a:ext cx="275563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「支店名・支店コード」を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ダブルタップします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登録したい支店名を入力し</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39</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pic>
        <p:nvPicPr>
          <p:cNvPr id="10" name="図 9">
            <a:extLst>
              <a:ext uri="{FF2B5EF4-FFF2-40B4-BE49-F238E27FC236}">
                <a16:creationId xmlns:a16="http://schemas.microsoft.com/office/drawing/2014/main" id="{E68090A4-CBED-9DE2-00A7-770A1395ABC4}"/>
              </a:ext>
            </a:extLst>
          </p:cNvPr>
          <p:cNvPicPr>
            <a:picLocks noChangeAspect="1"/>
          </p:cNvPicPr>
          <p:nvPr/>
        </p:nvPicPr>
        <p:blipFill>
          <a:blip r:embed="rId7"/>
          <a:stretch>
            <a:fillRect/>
          </a:stretch>
        </p:blipFill>
        <p:spPr>
          <a:xfrm>
            <a:off x="5255258" y="2400218"/>
            <a:ext cx="2798307" cy="4340728"/>
          </a:xfrm>
          <a:prstGeom prst="rect">
            <a:avLst/>
          </a:prstGeom>
        </p:spPr>
      </p:pic>
    </p:spTree>
    <p:extLst>
      <p:ext uri="{BB962C8B-B14F-4D97-AF65-F5344CB8AC3E}">
        <p14:creationId xmlns:p14="http://schemas.microsoft.com/office/powerpoint/2010/main" val="4195961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B050ADFA-25E1-03FD-3A19-35997BD2AE51}"/>
              </a:ext>
            </a:extLst>
          </p:cNvPr>
          <p:cNvPicPr>
            <a:picLocks noChangeAspect="1"/>
          </p:cNvPicPr>
          <p:nvPr/>
        </p:nvPicPr>
        <p:blipFill>
          <a:blip r:embed="rId4"/>
          <a:stretch>
            <a:fillRect/>
          </a:stretch>
        </p:blipFill>
        <p:spPr>
          <a:xfrm>
            <a:off x="5442024" y="2418886"/>
            <a:ext cx="2380234" cy="4297722"/>
          </a:xfrm>
          <a:prstGeom prst="rect">
            <a:avLst/>
          </a:prstGeom>
        </p:spPr>
      </p:pic>
      <p:pic>
        <p:nvPicPr>
          <p:cNvPr id="5" name="図 4"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190EB36F-ADFE-058C-9E52-8FC98A6BF153}"/>
              </a:ext>
            </a:extLst>
          </p:cNvPr>
          <p:cNvPicPr>
            <a:picLocks noChangeAspect="1"/>
          </p:cNvPicPr>
          <p:nvPr/>
        </p:nvPicPr>
        <p:blipFill>
          <a:blip r:embed="rId5"/>
          <a:stretch>
            <a:fillRect/>
          </a:stretch>
        </p:blipFill>
        <p:spPr>
          <a:xfrm>
            <a:off x="1224888" y="2391511"/>
            <a:ext cx="2380234" cy="4314347"/>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「普通</a:t>
            </a:r>
            <a:r>
              <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当座」のいずれかを</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「口座番号」を入力します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40</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124794" y="5259123"/>
            <a:ext cx="882032" cy="826087"/>
          </a:xfrm>
          <a:prstGeom prst="roundRect">
            <a:avLst>
              <a:gd name="adj" fmla="val 3113"/>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442024" y="4974612"/>
            <a:ext cx="2444136" cy="744715"/>
          </a:xfrm>
          <a:prstGeom prst="roundRect">
            <a:avLst>
              <a:gd name="adj" fmla="val 10051"/>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15DA45F8-EEB6-12EB-1C76-17C38B704173}"/>
              </a:ext>
            </a:extLst>
          </p:cNvPr>
          <p:cNvSpPr txBox="1"/>
          <p:nvPr/>
        </p:nvSpPr>
        <p:spPr>
          <a:xfrm>
            <a:off x="7876362" y="2360139"/>
            <a:ext cx="1259857" cy="2848921"/>
          </a:xfrm>
          <a:prstGeom prst="rect">
            <a:avLst/>
          </a:prstGeom>
          <a:noFill/>
        </p:spPr>
        <p:txBody>
          <a:bodyPr wrap="square" lIns="72000" rIns="72000" rtlCol="0" anchor="t" anchorCtr="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金融機関にゆうちょ銀行を選んだ場合、「普通</a:t>
            </a: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当座」「口座番号」に代わる項目を入力します</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画面の案内を確認してください</a:t>
            </a:r>
          </a:p>
        </p:txBody>
      </p:sp>
    </p:spTree>
    <p:extLst>
      <p:ext uri="{BB962C8B-B14F-4D97-AF65-F5344CB8AC3E}">
        <p14:creationId xmlns:p14="http://schemas.microsoft.com/office/powerpoint/2010/main" val="32425222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1C1AC0FD-A930-1C21-D6A0-1A95EFCA3541}"/>
              </a:ext>
            </a:extLst>
          </p:cNvPr>
          <p:cNvPicPr>
            <a:picLocks noChangeAspect="1"/>
          </p:cNvPicPr>
          <p:nvPr/>
        </p:nvPicPr>
        <p:blipFill>
          <a:blip r:embed="rId4"/>
          <a:stretch>
            <a:fillRect/>
          </a:stretch>
        </p:blipFill>
        <p:spPr>
          <a:xfrm>
            <a:off x="1259815" y="2426968"/>
            <a:ext cx="2383005" cy="4297722"/>
          </a:xfrm>
          <a:prstGeom prst="rect">
            <a:avLst/>
          </a:prstGeom>
        </p:spPr>
      </p:pic>
      <p:pic>
        <p:nvPicPr>
          <p:cNvPr id="23" name="図 22" descr="グラフィカル ユーザー インターフェイス, テキスト, アプリケーション&#10;&#10;自動的に生成された説明">
            <a:extLst>
              <a:ext uri="{FF2B5EF4-FFF2-40B4-BE49-F238E27FC236}">
                <a16:creationId xmlns:a16="http://schemas.microsoft.com/office/drawing/2014/main" id="{CD145DA5-18C7-EC05-DDA0-EE8C714AE0EF}"/>
              </a:ext>
            </a:extLst>
          </p:cNvPr>
          <p:cNvPicPr>
            <a:picLocks noChangeAspect="1"/>
          </p:cNvPicPr>
          <p:nvPr/>
        </p:nvPicPr>
        <p:blipFill rotWithShape="1">
          <a:blip r:embed="rId5"/>
          <a:srcRect t="37981" b="4597"/>
          <a:stretch/>
        </p:blipFill>
        <p:spPr>
          <a:xfrm>
            <a:off x="5432226" y="2404972"/>
            <a:ext cx="2436532" cy="4321622"/>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395621"/>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「口座名義」を確認します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395621"/>
          </a:xfrm>
          <a:prstGeom prst="rect">
            <a:avLst/>
          </a:prstGeom>
          <a:noFill/>
        </p:spPr>
        <p:txBody>
          <a:bodyPr wrap="square" rtlCol="0" anchor="t" anchorCtr="0">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「次へ」をダブルタップします</a:t>
            </a:r>
            <a:endParaRPr lang="ja-JP" altLang="en-US"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41</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1070340" y="6258393"/>
            <a:ext cx="2728906" cy="395621"/>
          </a:xfrm>
          <a:prstGeom prst="roundRect">
            <a:avLst>
              <a:gd name="adj" fmla="val 3113"/>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EAC1DD33-17C6-9AE7-CE31-425F400C8A93}"/>
              </a:ext>
            </a:extLst>
          </p:cNvPr>
          <p:cNvSpPr/>
          <p:nvPr/>
        </p:nvSpPr>
        <p:spPr>
          <a:xfrm>
            <a:off x="5268425" y="5358824"/>
            <a:ext cx="2769081" cy="584775"/>
          </a:xfrm>
          <a:prstGeom prst="roundRect">
            <a:avLst>
              <a:gd name="adj" fmla="val 10051"/>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FCB12A54-D044-65DA-05CD-022D1429FF87}"/>
              </a:ext>
            </a:extLst>
          </p:cNvPr>
          <p:cNvSpPr txBox="1"/>
          <p:nvPr/>
        </p:nvSpPr>
        <p:spPr>
          <a:xfrm>
            <a:off x="7868758" y="2612481"/>
            <a:ext cx="1275244" cy="1728615"/>
          </a:xfrm>
          <a:prstGeom prst="rect">
            <a:avLst/>
          </a:prstGeom>
          <a:noFill/>
        </p:spPr>
        <p:txBody>
          <a:bodyPr wrap="square" lIns="91440" tIns="45720" rIns="91440" bIns="45720" rtlCol="0" anchor="t">
            <a:spAutoFit/>
          </a:bodyPr>
          <a:lstStyle/>
          <a:p>
            <a:pPr>
              <a:lnSpc>
                <a:spcPct val="130000"/>
              </a:lnSpc>
            </a:pPr>
            <a:r>
              <a:rPr lang="en-US" altLang="ja-JP" sz="14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4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照会結果の詳細はマイナポータルサイトの「よくあるご質問」をご参照ください。</a:t>
            </a:r>
          </a:p>
        </p:txBody>
      </p:sp>
      <p:pic>
        <p:nvPicPr>
          <p:cNvPr id="16" name="図 15" descr="マイナポータルサイトの「よくあるご質問」のQRコード">
            <a:extLst>
              <a:ext uri="{FF2B5EF4-FFF2-40B4-BE49-F238E27FC236}">
                <a16:creationId xmlns:a16="http://schemas.microsoft.com/office/drawing/2014/main" id="{1B1F85B0-2584-D5C5-621A-F7655513516C}"/>
              </a:ext>
            </a:extLst>
          </p:cNvPr>
          <p:cNvPicPr>
            <a:picLocks noChangeAspect="1"/>
          </p:cNvPicPr>
          <p:nvPr/>
        </p:nvPicPr>
        <p:blipFill>
          <a:blip r:embed="rId8"/>
          <a:stretch>
            <a:fillRect/>
          </a:stretch>
        </p:blipFill>
        <p:spPr>
          <a:xfrm>
            <a:off x="8062493" y="4575829"/>
            <a:ext cx="955551" cy="955551"/>
          </a:xfrm>
          <a:prstGeom prst="rect">
            <a:avLst/>
          </a:prstGeom>
        </p:spPr>
      </p:pic>
    </p:spTree>
    <p:extLst>
      <p:ext uri="{BB962C8B-B14F-4D97-AF65-F5344CB8AC3E}">
        <p14:creationId xmlns:p14="http://schemas.microsoft.com/office/powerpoint/2010/main" val="18685311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455849E9-FD4D-DBC5-37DF-30623B561EAC}"/>
              </a:ext>
            </a:extLst>
          </p:cNvPr>
          <p:cNvPicPr>
            <a:picLocks noChangeAspect="1"/>
          </p:cNvPicPr>
          <p:nvPr/>
        </p:nvPicPr>
        <p:blipFill>
          <a:blip r:embed="rId4"/>
          <a:stretch>
            <a:fillRect/>
          </a:stretch>
        </p:blipFill>
        <p:spPr>
          <a:xfrm>
            <a:off x="3267375" y="2396658"/>
            <a:ext cx="2582512" cy="4358682"/>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42</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本人名義の口座を登録します</a:t>
            </a:r>
          </a:p>
        </p:txBody>
      </p:sp>
      <p:sp>
        <p:nvSpPr>
          <p:cNvPr id="6" name="四角形: 角を丸くする 5">
            <a:extLst>
              <a:ext uri="{FF2B5EF4-FFF2-40B4-BE49-F238E27FC236}">
                <a16:creationId xmlns:a16="http://schemas.microsoft.com/office/drawing/2014/main" id="{4607BC79-A4A7-DFA8-9F60-200E5E11B91C}"/>
              </a:ext>
            </a:extLst>
          </p:cNvPr>
          <p:cNvSpPr/>
          <p:nvPr/>
        </p:nvSpPr>
        <p:spPr>
          <a:xfrm>
            <a:off x="3242782" y="5311612"/>
            <a:ext cx="2728906" cy="584776"/>
          </a:xfrm>
          <a:prstGeom prst="roundRect">
            <a:avLst>
              <a:gd name="adj" fmla="val 3113"/>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6FC87295-161E-A6BC-F192-09FAC62BEEF4}"/>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5" name="テキスト ボックス 4">
            <a:extLst>
              <a:ext uri="{FF2B5EF4-FFF2-40B4-BE49-F238E27FC236}">
                <a16:creationId xmlns:a16="http://schemas.microsoft.com/office/drawing/2014/main" id="{C35CBDA2-EA3E-DEF4-4066-E5EFF841735A}"/>
              </a:ext>
            </a:extLst>
          </p:cNvPr>
          <p:cNvSpPr txBox="1"/>
          <p:nvPr/>
        </p:nvSpPr>
        <p:spPr>
          <a:xfrm>
            <a:off x="3485787" y="1512998"/>
            <a:ext cx="3791313"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ja-JP" sz="1800" dirty="0">
                <a:solidFill>
                  <a:srgbClr val="000000"/>
                </a:solidFill>
                <a:latin typeface="BIZ UDPゴシック" panose="020B0400000000000000" pitchFamily="50" charset="-128"/>
                <a:ea typeface="BIZ UDPゴシック" panose="020B0400000000000000" pitchFamily="50" charset="-128"/>
                <a:sym typeface="Arial"/>
              </a:rPr>
              <a:t>確認し</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て次へ</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endParaRPr lang="en-US" altLang="ja-JP"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2069611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テキスト&#10;&#10;AI によって生成されたコンテンツは間違っている可能性があります。">
            <a:extLst>
              <a:ext uri="{FF2B5EF4-FFF2-40B4-BE49-F238E27FC236}">
                <a16:creationId xmlns:a16="http://schemas.microsoft.com/office/drawing/2014/main" id="{0D1665D3-6DED-AE37-FC28-F0C7B814F199}"/>
              </a:ext>
            </a:extLst>
          </p:cNvPr>
          <p:cNvPicPr>
            <a:picLocks noChangeAspect="1"/>
          </p:cNvPicPr>
          <p:nvPr/>
        </p:nvPicPr>
        <p:blipFill>
          <a:blip r:embed="rId4"/>
          <a:stretch>
            <a:fillRect/>
          </a:stretch>
        </p:blipFill>
        <p:spPr>
          <a:xfrm>
            <a:off x="1233102" y="2408383"/>
            <a:ext cx="2421798" cy="4353140"/>
          </a:xfrm>
          <a:prstGeom prst="rect">
            <a:avLst/>
          </a:prstGeom>
        </p:spPr>
      </p:pic>
      <p:pic>
        <p:nvPicPr>
          <p:cNvPr id="3" name="図 2" descr="グラフィカル ユーザー インターフェイス, テキスト&#10;&#10;AI によって生成されたコンテンツは間違っている可能性があります。">
            <a:extLst>
              <a:ext uri="{FF2B5EF4-FFF2-40B4-BE49-F238E27FC236}">
                <a16:creationId xmlns:a16="http://schemas.microsoft.com/office/drawing/2014/main" id="{6D5140CB-19F9-FAD8-8FBF-7372C81A780D}"/>
              </a:ext>
            </a:extLst>
          </p:cNvPr>
          <p:cNvPicPr>
            <a:picLocks noChangeAspect="1"/>
          </p:cNvPicPr>
          <p:nvPr/>
        </p:nvPicPr>
        <p:blipFill>
          <a:blip r:embed="rId5"/>
          <a:stretch>
            <a:fillRect/>
          </a:stretch>
        </p:blipFill>
        <p:spPr>
          <a:xfrm>
            <a:off x="5535332" y="2408383"/>
            <a:ext cx="2216749" cy="4350370"/>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462443" cy="755720"/>
          </a:xfrm>
          <a:prstGeom prst="rect">
            <a:avLst/>
          </a:prstGeom>
          <a:noFill/>
        </p:spPr>
        <p:txBody>
          <a:bodyPr wrap="square" lIns="91440" tIns="45720" rIns="91440" bIns="45720" rtlCol="0" anchor="t">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登録内容の確認画面がでますので下から上にスクロールします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512998"/>
            <a:ext cx="3462443" cy="755720"/>
          </a:xfrm>
          <a:prstGeom prst="rect">
            <a:avLst/>
          </a:prstGeom>
          <a:noFill/>
        </p:spPr>
        <p:txBody>
          <a:bodyPr wrap="square" rtlCol="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登録内容の確認ができましたら「次へ」をダブルタップします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登録内容の確認をします</a:t>
            </a:r>
            <a:endParaRPr lang="ja-JP" altLang="en-US" sz="1200" dirty="0">
              <a:latin typeface="BIZ UDPゴシック" panose="020B0400000000000000" pitchFamily="50" charset="-128"/>
              <a:ea typeface="BIZ UDPゴシック" panose="020B0400000000000000" pitchFamily="50" charset="-128"/>
            </a:endParaRPr>
          </a:p>
        </p:txBody>
      </p:sp>
      <p:sp>
        <p:nvSpPr>
          <p:cNvPr id="4" name="Google Shape;724;p35">
            <a:extLst>
              <a:ext uri="{FF2B5EF4-FFF2-40B4-BE49-F238E27FC236}">
                <a16:creationId xmlns:a16="http://schemas.microsoft.com/office/drawing/2014/main" id="{CA4467C6-5DAB-B870-EC02-08FDDF15FC04}"/>
              </a:ext>
            </a:extLst>
          </p:cNvPr>
          <p:cNvSpPr/>
          <p:nvPr/>
        </p:nvSpPr>
        <p:spPr>
          <a:xfrm rot="10800000">
            <a:off x="2124689" y="3797406"/>
            <a:ext cx="618146" cy="2092544"/>
          </a:xfrm>
          <a:prstGeom prst="downArrow">
            <a:avLst>
              <a:gd name="adj1" fmla="val 50000"/>
              <a:gd name="adj2" fmla="val 50000"/>
            </a:avLst>
          </a:prstGeom>
          <a:solidFill>
            <a:srgbClr val="FFFFFF">
              <a:alpha val="69803"/>
            </a:srgbClr>
          </a:solidFill>
          <a:ln w="38100" cap="flat" cmpd="sng">
            <a:solidFill>
              <a:srgbClr val="FF33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Google Shape;1414;p74">
            <a:extLst>
              <a:ext uri="{FF2B5EF4-FFF2-40B4-BE49-F238E27FC236}">
                <a16:creationId xmlns:a16="http://schemas.microsoft.com/office/drawing/2014/main" id="{ACCBBDEF-34C1-C11F-89C0-6F3D94F58552}"/>
              </a:ext>
            </a:extLst>
          </p:cNvPr>
          <p:cNvSpPr/>
          <p:nvPr/>
        </p:nvSpPr>
        <p:spPr>
          <a:xfrm>
            <a:off x="5383530" y="5793448"/>
            <a:ext cx="2500656"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707729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44</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pic>
        <p:nvPicPr>
          <p:cNvPr id="3" name="図 2"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9D5EA9A0-13A6-0A3B-9310-A43CB2BFD951}"/>
              </a:ext>
            </a:extLst>
          </p:cNvPr>
          <p:cNvPicPr>
            <a:picLocks noChangeAspect="1"/>
          </p:cNvPicPr>
          <p:nvPr/>
        </p:nvPicPr>
        <p:blipFill>
          <a:blip r:embed="rId6"/>
          <a:srcRect b="16164"/>
          <a:stretch/>
        </p:blipFill>
        <p:spPr>
          <a:xfrm>
            <a:off x="1255384" y="2392940"/>
            <a:ext cx="2394090" cy="4343599"/>
          </a:xfrm>
          <a:prstGeom prst="rect">
            <a:avLst/>
          </a:prstGeom>
          <a:solidFill>
            <a:srgbClr val="000000">
              <a:shade val="95000"/>
            </a:srgbClr>
          </a:solidFill>
          <a:ln w="12700" cap="sq">
            <a:solidFill>
              <a:srgbClr val="000000"/>
            </a:solidFill>
            <a:miter lim="800000"/>
          </a:ln>
          <a:effectLst/>
        </p:spPr>
      </p:pic>
      <p:sp>
        <p:nvSpPr>
          <p:cNvPr id="6" name="Google Shape;1414;p74">
            <a:extLst>
              <a:ext uri="{FF2B5EF4-FFF2-40B4-BE49-F238E27FC236}">
                <a16:creationId xmlns:a16="http://schemas.microsoft.com/office/drawing/2014/main" id="{70987CDA-31CF-F137-6EB0-681C528DB9D0}"/>
              </a:ext>
            </a:extLst>
          </p:cNvPr>
          <p:cNvSpPr/>
          <p:nvPr/>
        </p:nvSpPr>
        <p:spPr>
          <a:xfrm>
            <a:off x="1147643" y="5796388"/>
            <a:ext cx="2609571"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7" name="Google Shape;1423;p75">
            <a:extLst>
              <a:ext uri="{FF2B5EF4-FFF2-40B4-BE49-F238E27FC236}">
                <a16:creationId xmlns:a16="http://schemas.microsoft.com/office/drawing/2014/main" id="{E1984659-D258-3FBC-8B85-73934837D7BF}"/>
              </a:ext>
            </a:extLst>
          </p:cNvPr>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0" name="Google Shape;1424;p75">
            <a:extLst>
              <a:ext uri="{FF2B5EF4-FFF2-40B4-BE49-F238E27FC236}">
                <a16:creationId xmlns:a16="http://schemas.microsoft.com/office/drawing/2014/main" id="{5C41F50E-989A-08CF-73A0-F3AB6D4B3D7B}"/>
              </a:ext>
            </a:extLst>
          </p:cNvPr>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 name="Google Shape;1425;p75">
            <a:extLst>
              <a:ext uri="{FF2B5EF4-FFF2-40B4-BE49-F238E27FC236}">
                <a16:creationId xmlns:a16="http://schemas.microsoft.com/office/drawing/2014/main" id="{33591321-1A63-2C20-237E-FED84E2CDE6E}"/>
              </a:ext>
            </a:extLst>
          </p:cNvPr>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「本人確認をはじめる」をダブルタップします</a:t>
            </a:r>
          </a:p>
        </p:txBody>
      </p:sp>
      <p:sp>
        <p:nvSpPr>
          <p:cNvPr id="13" name="Google Shape;1426;p75">
            <a:extLst>
              <a:ext uri="{FF2B5EF4-FFF2-40B4-BE49-F238E27FC236}">
                <a16:creationId xmlns:a16="http://schemas.microsoft.com/office/drawing/2014/main" id="{EEE4E826-D10F-B4F1-6A94-DE46852AE50C}"/>
              </a:ext>
            </a:extLst>
          </p:cNvPr>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4" name="Google Shape;1427;p75">
            <a:extLst>
              <a:ext uri="{FF2B5EF4-FFF2-40B4-BE49-F238E27FC236}">
                <a16:creationId xmlns:a16="http://schemas.microsoft.com/office/drawing/2014/main" id="{F8DDB4C7-C703-3897-A6C2-D1D1DF1D3F3F}"/>
              </a:ext>
            </a:extLst>
          </p:cNvPr>
          <p:cNvSpPr txBox="1"/>
          <p:nvPr/>
        </p:nvSpPr>
        <p:spPr>
          <a:xfrm>
            <a:off x="560712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券面入力用暗証番号</a:t>
            </a:r>
            <a:endParaRPr lang="en-US" altLang="ja-JP" sz="1800" dirty="0">
              <a:solidFill>
                <a:srgbClr val="000000"/>
              </a:solidFill>
              <a:latin typeface="BIZ UDPゴシック" panose="020B0400000000000000" pitchFamily="50" charset="-128"/>
              <a:ea typeface="BIZ UDPゴシック" panose="020B0400000000000000" pitchFamily="50" charset="-128"/>
              <a:sym typeface="Arial"/>
            </a:endParaRPr>
          </a:p>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（数字４ケタ）を入力します</a:t>
            </a:r>
            <a:endParaRPr lang="ja-JP" altLang="en-US" sz="1800" dirty="0">
              <a:latin typeface="BIZ UDPゴシック" panose="020B0400000000000000" pitchFamily="50" charset="-128"/>
              <a:ea typeface="BIZ UDPゴシック" panose="020B0400000000000000" pitchFamily="50" charset="-128"/>
            </a:endParaRPr>
          </a:p>
        </p:txBody>
      </p:sp>
      <p:sp>
        <p:nvSpPr>
          <p:cNvPr id="16" name="Google Shape;1431;p75">
            <a:extLst>
              <a:ext uri="{FF2B5EF4-FFF2-40B4-BE49-F238E27FC236}">
                <a16:creationId xmlns:a16="http://schemas.microsoft.com/office/drawing/2014/main" id="{1BEE5B92-E200-22DD-DDCB-377AFBD8D1B3}"/>
              </a:ext>
            </a:extLst>
          </p:cNvPr>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本人確認をします</a:t>
            </a:r>
            <a:endParaRPr lang="ja-JP" altLang="en-US" sz="2400" dirty="0">
              <a:latin typeface="BIZ UDPゴシック" panose="020B0400000000000000" pitchFamily="50" charset="-128"/>
              <a:ea typeface="BIZ UDPゴシック" panose="020B0400000000000000" pitchFamily="50" charset="-128"/>
            </a:endParaRPr>
          </a:p>
        </p:txBody>
      </p:sp>
      <p:pic>
        <p:nvPicPr>
          <p:cNvPr id="17" name="図 16" descr="図形&#10;&#10;AI によって生成されたコンテンツは間違っている可能性があります。">
            <a:extLst>
              <a:ext uri="{FF2B5EF4-FFF2-40B4-BE49-F238E27FC236}">
                <a16:creationId xmlns:a16="http://schemas.microsoft.com/office/drawing/2014/main" id="{FA724972-3609-0880-29F7-80C15685B05D}"/>
              </a:ext>
            </a:extLst>
          </p:cNvPr>
          <p:cNvPicPr>
            <a:picLocks noChangeAspect="1"/>
          </p:cNvPicPr>
          <p:nvPr/>
        </p:nvPicPr>
        <p:blipFill>
          <a:blip r:embed="rId7"/>
          <a:srcRect b="14464"/>
          <a:stretch/>
        </p:blipFill>
        <p:spPr>
          <a:xfrm>
            <a:off x="5714167" y="2390812"/>
            <a:ext cx="2346520" cy="4343599"/>
          </a:xfrm>
          <a:prstGeom prst="rect">
            <a:avLst/>
          </a:prstGeom>
          <a:ln w="12700" cap="sq">
            <a:solidFill>
              <a:srgbClr val="000000"/>
            </a:solidFill>
            <a:prstDash val="solid"/>
            <a:miter lim="800000"/>
          </a:ln>
          <a:effectLst/>
        </p:spPr>
      </p:pic>
      <p:sp>
        <p:nvSpPr>
          <p:cNvPr id="18" name="Google Shape;1414;p74">
            <a:extLst>
              <a:ext uri="{FF2B5EF4-FFF2-40B4-BE49-F238E27FC236}">
                <a16:creationId xmlns:a16="http://schemas.microsoft.com/office/drawing/2014/main" id="{709905D3-0869-8BB5-6BC1-F35F4E6B46BC}"/>
              </a:ext>
            </a:extLst>
          </p:cNvPr>
          <p:cNvSpPr/>
          <p:nvPr/>
        </p:nvSpPr>
        <p:spPr>
          <a:xfrm>
            <a:off x="5633178" y="4270223"/>
            <a:ext cx="2094084"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261317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45</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pic>
        <p:nvPicPr>
          <p:cNvPr id="16" name="図 15"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EFBF52C7-68F9-CDC3-4B7A-3B33FC52C173}"/>
              </a:ext>
            </a:extLst>
          </p:cNvPr>
          <p:cNvPicPr>
            <a:picLocks noChangeAspect="1"/>
          </p:cNvPicPr>
          <p:nvPr/>
        </p:nvPicPr>
        <p:blipFill>
          <a:blip r:embed="rId6"/>
          <a:srcRect t="6031" b="4141"/>
          <a:stretch/>
        </p:blipFill>
        <p:spPr>
          <a:xfrm>
            <a:off x="5639384" y="2392271"/>
            <a:ext cx="2228781" cy="4332701"/>
          </a:xfrm>
          <a:prstGeom prst="rect">
            <a:avLst/>
          </a:prstGeom>
          <a:solidFill>
            <a:srgbClr val="000000">
              <a:shade val="95000"/>
            </a:srgbClr>
          </a:solidFill>
          <a:ln w="12700" cap="sq">
            <a:solidFill>
              <a:srgbClr val="000000"/>
            </a:solidFill>
            <a:miter lim="800000"/>
          </a:ln>
          <a:effectLst/>
        </p:spPr>
      </p:pic>
      <p:pic>
        <p:nvPicPr>
          <p:cNvPr id="17" name="図 1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7AAA5A26-4963-FA16-467E-4E7EB0947A29}"/>
              </a:ext>
            </a:extLst>
          </p:cNvPr>
          <p:cNvPicPr>
            <a:picLocks noChangeAspect="1"/>
          </p:cNvPicPr>
          <p:nvPr/>
        </p:nvPicPr>
        <p:blipFill>
          <a:blip r:embed="rId6"/>
          <a:srcRect t="6031" b="4141"/>
          <a:stretch/>
        </p:blipFill>
        <p:spPr>
          <a:xfrm>
            <a:off x="1458020" y="2392272"/>
            <a:ext cx="2228781" cy="4332701"/>
          </a:xfrm>
          <a:prstGeom prst="rect">
            <a:avLst/>
          </a:prstGeom>
          <a:solidFill>
            <a:srgbClr val="000000">
              <a:shade val="95000"/>
            </a:srgbClr>
          </a:solidFill>
          <a:ln w="12700" cap="sq">
            <a:solidFill>
              <a:srgbClr val="000000"/>
            </a:solidFill>
            <a:miter lim="800000"/>
          </a:ln>
          <a:effectLst/>
        </p:spPr>
      </p:pic>
      <p:cxnSp>
        <p:nvCxnSpPr>
          <p:cNvPr id="18" name="Google Shape;1545;p82">
            <a:extLst>
              <a:ext uri="{FF2B5EF4-FFF2-40B4-BE49-F238E27FC236}">
                <a16:creationId xmlns:a16="http://schemas.microsoft.com/office/drawing/2014/main" id="{5A09483C-9B04-BFB0-2C41-BD9A544F92F2}"/>
              </a:ext>
            </a:extLst>
          </p:cNvPr>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9" name="Google Shape;1546;p82">
            <a:extLst>
              <a:ext uri="{FF2B5EF4-FFF2-40B4-BE49-F238E27FC236}">
                <a16:creationId xmlns:a16="http://schemas.microsoft.com/office/drawing/2014/main" id="{93DFAC96-5DA0-B363-15C5-B49309C1D142}"/>
              </a:ext>
            </a:extLst>
          </p:cNvPr>
          <p:cNvSpPr txBox="1"/>
          <p:nvPr/>
        </p:nvSpPr>
        <p:spPr>
          <a:xfrm>
            <a:off x="889484" y="1512998"/>
            <a:ext cx="46479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22" name="Google Shape;1547;p82">
            <a:extLst>
              <a:ext uri="{FF2B5EF4-FFF2-40B4-BE49-F238E27FC236}">
                <a16:creationId xmlns:a16="http://schemas.microsoft.com/office/drawing/2014/main" id="{414A0C90-C713-739C-7EFC-0C4AF66D661C}"/>
              </a:ext>
            </a:extLst>
          </p:cNvPr>
          <p:cNvSpPr txBox="1"/>
          <p:nvPr/>
        </p:nvSpPr>
        <p:spPr>
          <a:xfrm>
            <a:off x="1412435" y="1512998"/>
            <a:ext cx="36807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マイナンバーカードとスマートフォンの読み取り部を合わせます</a:t>
            </a:r>
            <a:endParaRPr lang="ja-JP" altLang="en-US" sz="1800" dirty="0">
              <a:latin typeface="BIZ UDPゴシック" panose="020B0400000000000000" pitchFamily="50" charset="-128"/>
              <a:ea typeface="BIZ UDPゴシック" panose="020B0400000000000000" pitchFamily="50" charset="-128"/>
            </a:endParaRPr>
          </a:p>
        </p:txBody>
      </p:sp>
      <p:sp>
        <p:nvSpPr>
          <p:cNvPr id="23" name="Google Shape;1548;p82">
            <a:extLst>
              <a:ext uri="{FF2B5EF4-FFF2-40B4-BE49-F238E27FC236}">
                <a16:creationId xmlns:a16="http://schemas.microsoft.com/office/drawing/2014/main" id="{1A27F335-AF81-7599-F815-FF37DF814633}"/>
              </a:ext>
            </a:extLst>
          </p:cNvPr>
          <p:cNvSpPr txBox="1"/>
          <p:nvPr/>
        </p:nvSpPr>
        <p:spPr>
          <a:xfrm>
            <a:off x="5093178" y="1512998"/>
            <a:ext cx="540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24" name="Google Shape;1549;p82">
            <a:extLst>
              <a:ext uri="{FF2B5EF4-FFF2-40B4-BE49-F238E27FC236}">
                <a16:creationId xmlns:a16="http://schemas.microsoft.com/office/drawing/2014/main" id="{038A3F09-1BB0-E037-D77D-D38E1CA9A53E}"/>
              </a:ext>
            </a:extLst>
          </p:cNvPr>
          <p:cNvSpPr txBox="1"/>
          <p:nvPr/>
        </p:nvSpPr>
        <p:spPr>
          <a:xfrm>
            <a:off x="5607128" y="1512998"/>
            <a:ext cx="3536872"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「読み取り開始」をダブルタップします</a:t>
            </a:r>
          </a:p>
        </p:txBody>
      </p:sp>
      <p:sp>
        <p:nvSpPr>
          <p:cNvPr id="25" name="Google Shape;1553;p82">
            <a:extLst>
              <a:ext uri="{FF2B5EF4-FFF2-40B4-BE49-F238E27FC236}">
                <a16:creationId xmlns:a16="http://schemas.microsoft.com/office/drawing/2014/main" id="{649C739D-CACE-DB6F-AF83-E7940D17F304}"/>
              </a:ext>
            </a:extLst>
          </p:cNvPr>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本人確認をします</a:t>
            </a:r>
            <a:endParaRPr dirty="0">
              <a:latin typeface="BIZ UDPゴシック" panose="020B0400000000000000" pitchFamily="50" charset="-128"/>
              <a:ea typeface="BIZ UDPゴシック" panose="020B0400000000000000" pitchFamily="50" charset="-128"/>
            </a:endParaRPr>
          </a:p>
        </p:txBody>
      </p:sp>
      <p:sp>
        <p:nvSpPr>
          <p:cNvPr id="27" name="Google Shape;1554;p82">
            <a:extLst>
              <a:ext uri="{FF2B5EF4-FFF2-40B4-BE49-F238E27FC236}">
                <a16:creationId xmlns:a16="http://schemas.microsoft.com/office/drawing/2014/main" id="{A1D29666-1B0A-7E48-F3C0-FCD26E1ACE43}"/>
              </a:ext>
            </a:extLst>
          </p:cNvPr>
          <p:cNvSpPr/>
          <p:nvPr/>
        </p:nvSpPr>
        <p:spPr>
          <a:xfrm>
            <a:off x="5467292" y="6241373"/>
            <a:ext cx="2560866" cy="483599"/>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 name="Google Shape;1177;p62">
            <a:extLst>
              <a:ext uri="{FF2B5EF4-FFF2-40B4-BE49-F238E27FC236}">
                <a16:creationId xmlns:a16="http://schemas.microsoft.com/office/drawing/2014/main" id="{1FBEC784-0DCA-7A75-BD01-F1DB6D3E747B}"/>
              </a:ext>
            </a:extLst>
          </p:cNvPr>
          <p:cNvSpPr txBox="1"/>
          <p:nvPr/>
        </p:nvSpPr>
        <p:spPr>
          <a:xfrm>
            <a:off x="3785393" y="2511151"/>
            <a:ext cx="1755399" cy="1077218"/>
          </a:xfrm>
          <a:prstGeom prst="rect">
            <a:avLst/>
          </a:prstGeom>
          <a:noFill/>
          <a:ln>
            <a:noFill/>
          </a:ln>
        </p:spPr>
        <p:txBody>
          <a:bodyPr spcFirstLastPara="1" wrap="square" lIns="36000" tIns="45700" rIns="36000" bIns="45700" anchor="t" anchorCtr="0">
            <a:spAutoFit/>
          </a:bodyPr>
          <a:lstStyle/>
          <a:p>
            <a:pPr marL="174625" marR="0" lvl="0" indent="-174625" algn="l" rtl="0">
              <a:spcBef>
                <a:spcPts val="0"/>
              </a:spcBef>
              <a:spcAft>
                <a:spcPts val="0"/>
              </a:spcAft>
              <a:buClr>
                <a:srgbClr val="4472C4"/>
              </a:buClr>
              <a:buSzPts val="1600"/>
              <a:buFont typeface="Arial"/>
              <a:buChar char="※"/>
            </a:pPr>
            <a:r>
              <a:rPr lang="ja-JP" sz="1600" dirty="0">
                <a:solidFill>
                  <a:schemeClr val="accent1"/>
                </a:solidFill>
                <a:latin typeface="BIZ UDPゴシック" panose="020B0400000000000000" pitchFamily="50" charset="-128"/>
                <a:ea typeface="BIZ UDPゴシック" panose="020B0400000000000000" pitchFamily="50" charset="-128"/>
                <a:sym typeface="Arial"/>
              </a:rPr>
              <a:t>マイナンバーカードの読み取り位置は機種毎に異なります</a:t>
            </a:r>
            <a:endParaRPr sz="1600" dirty="0">
              <a:solidFill>
                <a:schemeClr val="accent1"/>
              </a:solidFill>
              <a:latin typeface="BIZ UDPゴシック" panose="020B0400000000000000" pitchFamily="50" charset="-128"/>
              <a:ea typeface="BIZ UDPゴシック" panose="020B0400000000000000" pitchFamily="50" charset="-128"/>
              <a:sym typeface="Arial"/>
            </a:endParaRPr>
          </a:p>
        </p:txBody>
      </p:sp>
    </p:spTree>
    <p:extLst>
      <p:ext uri="{BB962C8B-B14F-4D97-AF65-F5344CB8AC3E}">
        <p14:creationId xmlns:p14="http://schemas.microsoft.com/office/powerpoint/2010/main" val="2093428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46</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pic>
        <p:nvPicPr>
          <p:cNvPr id="2" name="図 1" descr="ダイアグラム&#10;&#10;AI によって生成されたコンテンツは間違っている可能性があります。">
            <a:extLst>
              <a:ext uri="{FF2B5EF4-FFF2-40B4-BE49-F238E27FC236}">
                <a16:creationId xmlns:a16="http://schemas.microsoft.com/office/drawing/2014/main" id="{21550CA4-2343-3A54-4D12-F2150BCA7935}"/>
              </a:ext>
            </a:extLst>
          </p:cNvPr>
          <p:cNvPicPr>
            <a:picLocks noChangeAspect="1"/>
          </p:cNvPicPr>
          <p:nvPr/>
        </p:nvPicPr>
        <p:blipFill>
          <a:blip r:embed="rId6"/>
          <a:srcRect b="15921"/>
          <a:stretch/>
        </p:blipFill>
        <p:spPr>
          <a:xfrm>
            <a:off x="5633178" y="2395189"/>
            <a:ext cx="2376935" cy="4324947"/>
          </a:xfrm>
          <a:prstGeom prst="rect">
            <a:avLst/>
          </a:prstGeom>
          <a:solidFill>
            <a:srgbClr val="000000">
              <a:shade val="95000"/>
            </a:srgbClr>
          </a:solidFill>
          <a:ln w="12700" cap="sq">
            <a:solidFill>
              <a:srgbClr val="000000"/>
            </a:solidFill>
            <a:miter lim="800000"/>
          </a:ln>
          <a:effectLst/>
        </p:spPr>
      </p:pic>
      <p:pic>
        <p:nvPicPr>
          <p:cNvPr id="3" name="図 2" descr="ダイアグラム&#10;&#10;AI によって生成されたコンテンツは間違っている可能性があります。">
            <a:extLst>
              <a:ext uri="{FF2B5EF4-FFF2-40B4-BE49-F238E27FC236}">
                <a16:creationId xmlns:a16="http://schemas.microsoft.com/office/drawing/2014/main" id="{C4767D1C-D27D-122B-87EB-84D365F333A1}"/>
              </a:ext>
            </a:extLst>
          </p:cNvPr>
          <p:cNvPicPr>
            <a:picLocks noChangeAspect="1"/>
          </p:cNvPicPr>
          <p:nvPr/>
        </p:nvPicPr>
        <p:blipFill>
          <a:blip r:embed="rId6"/>
          <a:srcRect b="15921"/>
          <a:stretch/>
        </p:blipFill>
        <p:spPr>
          <a:xfrm>
            <a:off x="1458020" y="2395189"/>
            <a:ext cx="2376935" cy="4324947"/>
          </a:xfrm>
          <a:prstGeom prst="rect">
            <a:avLst/>
          </a:prstGeom>
          <a:solidFill>
            <a:srgbClr val="000000">
              <a:shade val="95000"/>
            </a:srgbClr>
          </a:solidFill>
          <a:ln w="12700" cap="sq">
            <a:solidFill>
              <a:srgbClr val="000000"/>
            </a:solidFill>
            <a:miter lim="800000"/>
          </a:ln>
          <a:effectLst/>
        </p:spPr>
      </p:pic>
      <p:cxnSp>
        <p:nvCxnSpPr>
          <p:cNvPr id="4" name="Google Shape;1545;p82">
            <a:extLst>
              <a:ext uri="{FF2B5EF4-FFF2-40B4-BE49-F238E27FC236}">
                <a16:creationId xmlns:a16="http://schemas.microsoft.com/office/drawing/2014/main" id="{4D9737CE-16C0-8A54-E224-4413736CC1D5}"/>
              </a:ext>
            </a:extLst>
          </p:cNvPr>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5" name="Google Shape;1546;p82">
            <a:extLst>
              <a:ext uri="{FF2B5EF4-FFF2-40B4-BE49-F238E27FC236}">
                <a16:creationId xmlns:a16="http://schemas.microsoft.com/office/drawing/2014/main" id="{731F6CD6-C61B-6E58-35CD-7A34C64BAFB5}"/>
              </a:ext>
            </a:extLst>
          </p:cNvPr>
          <p:cNvSpPr txBox="1"/>
          <p:nvPr/>
        </p:nvSpPr>
        <p:spPr>
          <a:xfrm>
            <a:off x="889484" y="1512998"/>
            <a:ext cx="464796"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❺</a:t>
            </a:r>
          </a:p>
        </p:txBody>
      </p:sp>
      <p:sp>
        <p:nvSpPr>
          <p:cNvPr id="7" name="Google Shape;1547;p82">
            <a:extLst>
              <a:ext uri="{FF2B5EF4-FFF2-40B4-BE49-F238E27FC236}">
                <a16:creationId xmlns:a16="http://schemas.microsoft.com/office/drawing/2014/main" id="{02B20871-D0A5-5E26-131D-BD6F1E60E725}"/>
              </a:ext>
            </a:extLst>
          </p:cNvPr>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本人確認完了画面が表示されます</a:t>
            </a:r>
          </a:p>
        </p:txBody>
      </p:sp>
      <p:sp>
        <p:nvSpPr>
          <p:cNvPr id="11" name="Google Shape;1548;p82">
            <a:extLst>
              <a:ext uri="{FF2B5EF4-FFF2-40B4-BE49-F238E27FC236}">
                <a16:creationId xmlns:a16="http://schemas.microsoft.com/office/drawing/2014/main" id="{5C531E9F-12CA-3D03-11B7-870F0B2ED61F}"/>
              </a:ext>
            </a:extLst>
          </p:cNvPr>
          <p:cNvSpPr txBox="1"/>
          <p:nvPr/>
        </p:nvSpPr>
        <p:spPr>
          <a:xfrm>
            <a:off x="5093178" y="1512998"/>
            <a:ext cx="540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❻</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7" name="Google Shape;1549;p82">
            <a:extLst>
              <a:ext uri="{FF2B5EF4-FFF2-40B4-BE49-F238E27FC236}">
                <a16:creationId xmlns:a16="http://schemas.microsoft.com/office/drawing/2014/main" id="{6A4AD10F-AD8F-01BC-EDC8-EEC72E0BE57F}"/>
              </a:ext>
            </a:extLst>
          </p:cNvPr>
          <p:cNvSpPr txBox="1"/>
          <p:nvPr/>
        </p:nvSpPr>
        <p:spPr>
          <a:xfrm>
            <a:off x="5607128" y="1512998"/>
            <a:ext cx="3536872"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「次へ」をダブルタップします</a:t>
            </a:r>
          </a:p>
        </p:txBody>
      </p:sp>
      <p:sp>
        <p:nvSpPr>
          <p:cNvPr id="18" name="Google Shape;1553;p82">
            <a:extLst>
              <a:ext uri="{FF2B5EF4-FFF2-40B4-BE49-F238E27FC236}">
                <a16:creationId xmlns:a16="http://schemas.microsoft.com/office/drawing/2014/main" id="{2ACC8579-BDCA-573C-46FA-30633BD23285}"/>
              </a:ext>
            </a:extLst>
          </p:cNvPr>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sz="2200" dirty="0">
                <a:solidFill>
                  <a:schemeClr val="dk1"/>
                </a:solidFill>
                <a:latin typeface="BIZ UDPゴシック" panose="020B0400000000000000" pitchFamily="50" charset="-128"/>
                <a:ea typeface="BIZ UDPゴシック" panose="020B0400000000000000" pitchFamily="50" charset="-128"/>
                <a:sym typeface="Arial"/>
              </a:rPr>
              <a:t>本人確認をします</a:t>
            </a:r>
            <a:endParaRPr dirty="0">
              <a:latin typeface="BIZ UDPゴシック" panose="020B0400000000000000" pitchFamily="50" charset="-128"/>
              <a:ea typeface="BIZ UDPゴシック" panose="020B0400000000000000" pitchFamily="50" charset="-128"/>
            </a:endParaRPr>
          </a:p>
        </p:txBody>
      </p:sp>
      <p:sp>
        <p:nvSpPr>
          <p:cNvPr id="19" name="Google Shape;1554;p82">
            <a:extLst>
              <a:ext uri="{FF2B5EF4-FFF2-40B4-BE49-F238E27FC236}">
                <a16:creationId xmlns:a16="http://schemas.microsoft.com/office/drawing/2014/main" id="{264CBCFA-0FF5-AD55-70FA-AC7BA25C6511}"/>
              </a:ext>
            </a:extLst>
          </p:cNvPr>
          <p:cNvSpPr/>
          <p:nvPr/>
        </p:nvSpPr>
        <p:spPr>
          <a:xfrm>
            <a:off x="5541212" y="5804954"/>
            <a:ext cx="2560866" cy="483599"/>
          </a:xfrm>
          <a:prstGeom prst="roundRect">
            <a:avLst>
              <a:gd name="adj" fmla="val 10051"/>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6168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A2180E42-D9CF-E316-0CD7-4B99E2C042D1}"/>
              </a:ext>
            </a:extLst>
          </p:cNvPr>
          <p:cNvPicPr>
            <a:picLocks noChangeAspect="1"/>
          </p:cNvPicPr>
          <p:nvPr/>
        </p:nvPicPr>
        <p:blipFill>
          <a:blip r:embed="rId4"/>
          <a:stretch>
            <a:fillRect/>
          </a:stretch>
        </p:blipFill>
        <p:spPr>
          <a:xfrm>
            <a:off x="156002" y="2557590"/>
            <a:ext cx="2155145" cy="3833284"/>
          </a:xfrm>
          <a:prstGeom prst="rect">
            <a:avLst/>
          </a:prstGeom>
          <a:ln>
            <a:solidFill>
              <a:schemeClr val="tx1"/>
            </a:solidFill>
          </a:ln>
        </p:spPr>
      </p:pic>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146828" y="924959"/>
            <a:ext cx="8850343"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マイナポータルとは、政府が運営するオンラインサービスです。</a:t>
            </a:r>
          </a:p>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子育てや介護をはじめとする行政サービスの検索やオンライン申請ができたり、行政からのお知らせを受取ることができる自分専用サイトです。</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0389" y="216000"/>
            <a:ext cx="7728560" cy="486326"/>
          </a:xfrm>
        </p:spPr>
        <p:txBody>
          <a:bodyPr vert="horz">
            <a:noAutofit/>
          </a:bodyPr>
          <a:lstStyle/>
          <a:p>
            <a:r>
              <a:rPr lang="ja-JP" altLang="en-US" sz="2800" dirty="0">
                <a:solidFill>
                  <a:srgbClr val="4472C4"/>
                </a:solidFill>
              </a:rPr>
              <a:t>マイナポータルとは？</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1-A</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p>
        </p:txBody>
      </p:sp>
      <p:sp>
        <p:nvSpPr>
          <p:cNvPr id="9" name="テキスト ボックス 8">
            <a:extLst>
              <a:ext uri="{FF2B5EF4-FFF2-40B4-BE49-F238E27FC236}">
                <a16:creationId xmlns:a16="http://schemas.microsoft.com/office/drawing/2014/main" id="{E71B4B77-D848-4234-FA37-61BF6398EFB2}"/>
              </a:ext>
            </a:extLst>
          </p:cNvPr>
          <p:cNvSpPr txBox="1"/>
          <p:nvPr/>
        </p:nvSpPr>
        <p:spPr>
          <a:xfrm>
            <a:off x="2319499" y="3024873"/>
            <a:ext cx="6772100" cy="3276410"/>
          </a:xfrm>
          <a:prstGeom prst="rect">
            <a:avLst/>
          </a:prstGeom>
          <a:noFill/>
        </p:spPr>
        <p:txBody>
          <a:bodyPr wrap="square" rtlCol="0">
            <a:spAutoFit/>
          </a:bodyPr>
          <a:lstStyle/>
          <a:p>
            <a:pPr marL="269875" indent="-269875">
              <a:lnSpc>
                <a:spcPct val="130000"/>
              </a:lnSpc>
              <a:buClr>
                <a:srgbClr val="4472C4"/>
              </a:buClr>
              <a:buFont typeface="+mj-ea"/>
              <a:buAutoNum type="circleNumDbPlain"/>
            </a:pPr>
            <a:r>
              <a:rPr lang="ja-JP" altLang="en-US" i="0" dirty="0">
                <a:effectLst/>
                <a:latin typeface="BIZ UDPゴシック" panose="020B0400000000000000" pitchFamily="50" charset="-128"/>
                <a:ea typeface="BIZ UDPゴシック" panose="020B0400000000000000" pitchFamily="50" charset="-128"/>
              </a:rPr>
              <a:t>マイナンバーカード対応のスマートフォンが必要です。 </a:t>
            </a:r>
            <a:r>
              <a:rPr lang="en-US" altLang="ja-JP" i="0" dirty="0">
                <a:effectLst/>
                <a:latin typeface="BIZ UDPゴシック" panose="020B0400000000000000" pitchFamily="50" charset="-128"/>
                <a:ea typeface="BIZ UDPゴシック" panose="020B0400000000000000" pitchFamily="50" charset="-128"/>
              </a:rPr>
              <a:t>※</a:t>
            </a:r>
            <a:r>
              <a:rPr lang="ja-JP" altLang="en-US" i="0" dirty="0">
                <a:effectLst/>
                <a:latin typeface="BIZ UDPゴシック" panose="020B0400000000000000" pitchFamily="50" charset="-128"/>
                <a:ea typeface="BIZ UDPゴシック" panose="020B0400000000000000" pitchFamily="50" charset="-128"/>
              </a:rPr>
              <a:t>パソコンを使用する場合は、マイナンバーカード対応の</a:t>
            </a:r>
            <a:r>
              <a:rPr lang="en-US" altLang="ja-JP" i="0" dirty="0">
                <a:effectLst/>
                <a:latin typeface="BIZ UDPゴシック" panose="020B0400000000000000" pitchFamily="50" charset="-128"/>
                <a:ea typeface="BIZ UDPゴシック" panose="020B0400000000000000" pitchFamily="50" charset="-128"/>
              </a:rPr>
              <a:t>IC</a:t>
            </a:r>
            <a:r>
              <a:rPr lang="ja-JP" altLang="en-US" i="0" dirty="0">
                <a:effectLst/>
                <a:latin typeface="BIZ UDPゴシック" panose="020B0400000000000000" pitchFamily="50" charset="-128"/>
                <a:ea typeface="BIZ UDPゴシック" panose="020B0400000000000000" pitchFamily="50" charset="-128"/>
              </a:rPr>
              <a:t>カードリーダーが必要です。</a:t>
            </a:r>
            <a:endParaRPr lang="en-US" altLang="ja-JP" i="0" dirty="0">
              <a:effectLst/>
              <a:latin typeface="BIZ UDPゴシック" panose="020B0400000000000000" pitchFamily="50" charset="-128"/>
              <a:ea typeface="BIZ UDPゴシック" panose="020B0400000000000000" pitchFamily="50" charset="-128"/>
            </a:endParaRP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ログイン時に利用者証明用電子証明書のパスワード（数字４桁）が必要です。</a:t>
            </a:r>
            <a:r>
              <a:rPr lang="en-US" altLang="ja-JP" dirty="0">
                <a:latin typeface="BIZ UDPゴシック" panose="020B0400000000000000" pitchFamily="50" charset="-128"/>
                <a:ea typeface="BIZ UDPゴシック" panose="020B0400000000000000" pitchFamily="50" charset="-128"/>
              </a:rPr>
              <a:t>※</a:t>
            </a:r>
            <a:r>
              <a:rPr lang="ja-JP" altLang="en-US" dirty="0">
                <a:latin typeface="BIZ UDPゴシック" panose="020B0400000000000000" pitchFamily="50" charset="-128"/>
                <a:ea typeface="BIZ UDPゴシック" panose="020B0400000000000000" pitchFamily="50" charset="-128"/>
              </a:rPr>
              <a:t>パスワードは</a:t>
            </a:r>
            <a:r>
              <a:rPr lang="en-US" altLang="ja-JP" dirty="0">
                <a:latin typeface="BIZ UDPゴシック" panose="020B0400000000000000" pitchFamily="50" charset="-128"/>
                <a:ea typeface="BIZ UDPゴシック" panose="020B0400000000000000" pitchFamily="50" charset="-128"/>
              </a:rPr>
              <a:t>3</a:t>
            </a:r>
            <a:r>
              <a:rPr lang="ja-JP" altLang="en-US" dirty="0">
                <a:latin typeface="BIZ UDPゴシック" panose="020B0400000000000000" pitchFamily="50" charset="-128"/>
                <a:ea typeface="BIZ UDPゴシック" panose="020B0400000000000000" pitchFamily="50" charset="-128"/>
              </a:rPr>
              <a:t>回連続で間違えるとロックがかかってしまいますので、正しいパスワードを事前に確認してから入力してください。</a:t>
            </a:r>
          </a:p>
          <a:p>
            <a:pPr marL="269875" indent="-269875">
              <a:lnSpc>
                <a:spcPct val="130000"/>
              </a:lnSpc>
              <a:buClr>
                <a:srgbClr val="4472C4"/>
              </a:buClr>
              <a:buFont typeface="+mj-ea"/>
              <a:buAutoNum type="circleNumDbPlain"/>
            </a:pPr>
            <a:r>
              <a:rPr lang="ja-JP" altLang="en-US" dirty="0">
                <a:latin typeface="BIZ UDPゴシック" panose="020B0400000000000000" pitchFamily="50" charset="-128"/>
                <a:ea typeface="BIZ UDPゴシック" panose="020B0400000000000000" pitchFamily="50" charset="-128"/>
              </a:rPr>
              <a:t>パスワードを正しく入力した後、マイナンバーカードをスマートフォンにかざすことでマイナポータルを利用することができます。</a:t>
            </a:r>
            <a:endParaRPr lang="en-US" altLang="ja-JP" dirty="0">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9BBA31B5-7B8B-0854-2195-FB591C853584}"/>
              </a:ext>
            </a:extLst>
          </p:cNvPr>
          <p:cNvSpPr txBox="1">
            <a:spLocks/>
          </p:cNvSpPr>
          <p:nvPr/>
        </p:nvSpPr>
        <p:spPr>
          <a:xfrm>
            <a:off x="2349651" y="2557590"/>
            <a:ext cx="4577131"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en-US" altLang="ja-JP" sz="2200" dirty="0">
                <a:solidFill>
                  <a:schemeClr val="accent1"/>
                </a:solidFill>
                <a:latin typeface="BIZ UDPゴシック" panose="020B0400000000000000" pitchFamily="50" charset="-128"/>
                <a:ea typeface="BIZ UDPゴシック" panose="020B0400000000000000" pitchFamily="50" charset="-128"/>
              </a:rPr>
              <a:t>※</a:t>
            </a:r>
            <a:r>
              <a:rPr lang="ja-JP" altLang="en-US" sz="2200" dirty="0">
                <a:latin typeface="BIZ UDPゴシック" panose="020B0400000000000000" pitchFamily="50" charset="-128"/>
                <a:ea typeface="BIZ UDPゴシック" panose="020B0400000000000000" pitchFamily="50" charset="-128"/>
              </a:rPr>
              <a:t>マイナポータルを利用するには</a:t>
            </a:r>
          </a:p>
        </p:txBody>
      </p:sp>
    </p:spTree>
    <p:extLst>
      <p:ext uri="{BB962C8B-B14F-4D97-AF65-F5344CB8AC3E}">
        <p14:creationId xmlns:p14="http://schemas.microsoft.com/office/powerpoint/2010/main" val="6758418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47</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pic>
        <p:nvPicPr>
          <p:cNvPr id="2" name="図 1" descr="文字の書かれた紙&#10;&#10;AI によって生成されたコンテンツは間違っている可能性があります。">
            <a:extLst>
              <a:ext uri="{FF2B5EF4-FFF2-40B4-BE49-F238E27FC236}">
                <a16:creationId xmlns:a16="http://schemas.microsoft.com/office/drawing/2014/main" id="{7C31E762-AD81-574E-D805-9C553E3C9DC1}"/>
              </a:ext>
            </a:extLst>
          </p:cNvPr>
          <p:cNvPicPr>
            <a:picLocks noChangeAspect="1"/>
          </p:cNvPicPr>
          <p:nvPr/>
        </p:nvPicPr>
        <p:blipFill>
          <a:blip r:embed="rId6"/>
          <a:srcRect t="2958" b="16890"/>
          <a:stretch/>
        </p:blipFill>
        <p:spPr>
          <a:xfrm>
            <a:off x="1479481" y="2396196"/>
            <a:ext cx="2500656" cy="4337471"/>
          </a:xfrm>
          <a:prstGeom prst="rect">
            <a:avLst/>
          </a:prstGeom>
          <a:ln w="12700" cap="sq">
            <a:solidFill>
              <a:srgbClr val="000000"/>
            </a:solidFill>
            <a:prstDash val="solid"/>
            <a:miter lim="800000"/>
          </a:ln>
          <a:effectLst/>
        </p:spPr>
      </p:pic>
      <p:pic>
        <p:nvPicPr>
          <p:cNvPr id="3" name="図 2" descr="グラフィカル ユーザー インターフェイス&#10;&#10;AI によって生成されたコンテンツは間違っている可能性があります。">
            <a:extLst>
              <a:ext uri="{FF2B5EF4-FFF2-40B4-BE49-F238E27FC236}">
                <a16:creationId xmlns:a16="http://schemas.microsoft.com/office/drawing/2014/main" id="{A2844EEB-8450-A453-D69D-7EC5637DAF47}"/>
              </a:ext>
            </a:extLst>
          </p:cNvPr>
          <p:cNvPicPr>
            <a:picLocks noChangeAspect="1"/>
          </p:cNvPicPr>
          <p:nvPr/>
        </p:nvPicPr>
        <p:blipFill>
          <a:blip r:embed="rId7"/>
          <a:srcRect b="21665"/>
          <a:stretch/>
        </p:blipFill>
        <p:spPr>
          <a:xfrm>
            <a:off x="5591025" y="2721487"/>
            <a:ext cx="2366726" cy="4012180"/>
          </a:xfrm>
          <a:prstGeom prst="rect">
            <a:avLst/>
          </a:prstGeom>
          <a:ln w="12700" cap="sq">
            <a:solidFill>
              <a:srgbClr val="000000"/>
            </a:solidFill>
            <a:miter lim="800000"/>
          </a:ln>
          <a:effectLst/>
        </p:spPr>
      </p:pic>
      <p:cxnSp>
        <p:nvCxnSpPr>
          <p:cNvPr id="4" name="Google Shape;1423;p75">
            <a:extLst>
              <a:ext uri="{FF2B5EF4-FFF2-40B4-BE49-F238E27FC236}">
                <a16:creationId xmlns:a16="http://schemas.microsoft.com/office/drawing/2014/main" id="{B9D62FF8-08A0-9BBD-E6C3-69B1C266794E}"/>
              </a:ext>
            </a:extLst>
          </p:cNvPr>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10" name="Google Shape;1424;p75">
            <a:extLst>
              <a:ext uri="{FF2B5EF4-FFF2-40B4-BE49-F238E27FC236}">
                <a16:creationId xmlns:a16="http://schemas.microsoft.com/office/drawing/2014/main" id="{008FAEAB-EFF5-3D94-8295-FBA8E9FBDCEF}"/>
              </a:ext>
            </a:extLst>
          </p:cNvPr>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❶</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1" name="Google Shape;1425;p75">
            <a:extLst>
              <a:ext uri="{FF2B5EF4-FFF2-40B4-BE49-F238E27FC236}">
                <a16:creationId xmlns:a16="http://schemas.microsoft.com/office/drawing/2014/main" id="{2BFF8AA2-CBCE-E7F3-F6DB-301DBE6A2DE5}"/>
              </a:ext>
            </a:extLst>
          </p:cNvPr>
          <p:cNvSpPr txBox="1"/>
          <p:nvPr/>
        </p:nvSpPr>
        <p:spPr>
          <a:xfrm>
            <a:off x="1412435"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同意確認の画面がでますので下から上にスクロールします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6" name="Google Shape;1426;p75">
            <a:extLst>
              <a:ext uri="{FF2B5EF4-FFF2-40B4-BE49-F238E27FC236}">
                <a16:creationId xmlns:a16="http://schemas.microsoft.com/office/drawing/2014/main" id="{EB3A949E-ACAF-1A10-0EB9-73E739DDC3E2}"/>
              </a:ext>
            </a:extLst>
          </p:cNvPr>
          <p:cNvSpPr txBox="1"/>
          <p:nvPr/>
        </p:nvSpPr>
        <p:spPr>
          <a:xfrm>
            <a:off x="5093178" y="1512998"/>
            <a:ext cx="5400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3200" dirty="0">
                <a:solidFill>
                  <a:schemeClr val="accent1"/>
                </a:solidFill>
                <a:latin typeface="BIZ UDPゴシック" panose="020B0400000000000000" pitchFamily="50" charset="-128"/>
                <a:ea typeface="BIZ UDPゴシック" panose="020B0400000000000000" pitchFamily="50" charset="-128"/>
                <a:sym typeface="Arial"/>
              </a:rPr>
              <a:t>❷</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7" name="Google Shape;1427;p75">
            <a:extLst>
              <a:ext uri="{FF2B5EF4-FFF2-40B4-BE49-F238E27FC236}">
                <a16:creationId xmlns:a16="http://schemas.microsoft.com/office/drawing/2014/main" id="{5361BFD6-4F42-E0D1-E4D5-A8E897A2B21A}"/>
              </a:ext>
            </a:extLst>
          </p:cNvPr>
          <p:cNvSpPr txBox="1"/>
          <p:nvPr/>
        </p:nvSpPr>
        <p:spPr>
          <a:xfrm>
            <a:off x="5633178" y="1512998"/>
            <a:ext cx="3462443" cy="1172588"/>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同意確認の内容の確認ができましたら</a:t>
            </a:r>
            <a:r>
              <a:rPr lang="ja-JP" sz="1800" dirty="0">
                <a:solidFill>
                  <a:srgbClr val="000000"/>
                </a:solidFill>
                <a:latin typeface="BIZ UDPゴシック" panose="020B0400000000000000" pitchFamily="50" charset="-128"/>
                <a:ea typeface="BIZ UDPゴシック" panose="020B0400000000000000" pitchFamily="50" charset="-128"/>
                <a:sym typeface="Arial"/>
              </a:rPr>
              <a:t>「</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すべての確認事項に同意する</a:t>
            </a:r>
            <a:r>
              <a:rPr lang="ja-JP" sz="1800" dirty="0">
                <a:solidFill>
                  <a:srgbClr val="000000"/>
                </a:solidFill>
                <a:latin typeface="BIZ UDPゴシック" panose="020B0400000000000000" pitchFamily="50" charset="-128"/>
                <a:ea typeface="BIZ UDPゴシック" panose="020B0400000000000000" pitchFamily="50" charset="-128"/>
                <a:sym typeface="Arial"/>
              </a:rPr>
              <a:t>」を</a:t>
            </a: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ダブルタップします</a:t>
            </a:r>
            <a:endParaRPr sz="1800" dirty="0">
              <a:solidFill>
                <a:srgbClr val="000000"/>
              </a:solidFill>
              <a:latin typeface="BIZ UDPゴシック" panose="020B0400000000000000" pitchFamily="50" charset="-128"/>
              <a:ea typeface="BIZ UDPゴシック" panose="020B0400000000000000" pitchFamily="50" charset="-128"/>
              <a:sym typeface="Arial"/>
            </a:endParaRPr>
          </a:p>
        </p:txBody>
      </p:sp>
      <p:sp>
        <p:nvSpPr>
          <p:cNvPr id="18" name="Google Shape;1431;p75">
            <a:extLst>
              <a:ext uri="{FF2B5EF4-FFF2-40B4-BE49-F238E27FC236}">
                <a16:creationId xmlns:a16="http://schemas.microsoft.com/office/drawing/2014/main" id="{2FDDC126-CFB5-2741-0139-C60AA4BEE6D8}"/>
              </a:ext>
            </a:extLst>
          </p:cNvPr>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同意確認の内容の確認をします</a:t>
            </a:r>
            <a:endParaRPr dirty="0">
              <a:latin typeface="BIZ UDPゴシック" panose="020B0400000000000000" pitchFamily="50" charset="-128"/>
              <a:ea typeface="BIZ UDPゴシック" panose="020B0400000000000000" pitchFamily="50" charset="-128"/>
            </a:endParaRPr>
          </a:p>
        </p:txBody>
      </p:sp>
      <p:sp>
        <p:nvSpPr>
          <p:cNvPr id="19" name="Google Shape;1414;p74">
            <a:extLst>
              <a:ext uri="{FF2B5EF4-FFF2-40B4-BE49-F238E27FC236}">
                <a16:creationId xmlns:a16="http://schemas.microsoft.com/office/drawing/2014/main" id="{AB954646-301D-529D-E13C-91E220C00E30}"/>
              </a:ext>
            </a:extLst>
          </p:cNvPr>
          <p:cNvSpPr/>
          <p:nvPr/>
        </p:nvSpPr>
        <p:spPr>
          <a:xfrm>
            <a:off x="5524060" y="4916374"/>
            <a:ext cx="2500656"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9933459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48</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公金受取口座の登録のしかた</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4-A</a:t>
            </a:r>
          </a:p>
        </p:txBody>
      </p:sp>
      <p:pic>
        <p:nvPicPr>
          <p:cNvPr id="2" name="図 1" descr="テキスト&#10;&#10;AI によって生成されたコンテンツは間違っている可能性があります。">
            <a:extLst>
              <a:ext uri="{FF2B5EF4-FFF2-40B4-BE49-F238E27FC236}">
                <a16:creationId xmlns:a16="http://schemas.microsoft.com/office/drawing/2014/main" id="{6FA05B92-F74D-66F1-3029-E24273AFAAE7}"/>
              </a:ext>
            </a:extLst>
          </p:cNvPr>
          <p:cNvPicPr>
            <a:picLocks noChangeAspect="1"/>
          </p:cNvPicPr>
          <p:nvPr/>
        </p:nvPicPr>
        <p:blipFill>
          <a:blip r:embed="rId6"/>
          <a:srcRect b="16025"/>
          <a:stretch/>
        </p:blipFill>
        <p:spPr>
          <a:xfrm>
            <a:off x="5701552" y="2390067"/>
            <a:ext cx="2390129" cy="4343600"/>
          </a:xfrm>
          <a:prstGeom prst="rect">
            <a:avLst/>
          </a:prstGeom>
          <a:ln w="12700" cap="sq">
            <a:solidFill>
              <a:srgbClr val="000000"/>
            </a:solidFill>
            <a:prstDash val="solid"/>
            <a:miter lim="800000"/>
          </a:ln>
          <a:effectLst/>
        </p:spPr>
      </p:pic>
      <p:pic>
        <p:nvPicPr>
          <p:cNvPr id="4" name="図 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5098A54F-E59A-8A1C-3F21-CB218F2EFFD7}"/>
              </a:ext>
            </a:extLst>
          </p:cNvPr>
          <p:cNvPicPr>
            <a:picLocks noChangeAspect="1"/>
          </p:cNvPicPr>
          <p:nvPr/>
        </p:nvPicPr>
        <p:blipFill>
          <a:blip r:embed="rId7"/>
          <a:srcRect b="21866"/>
          <a:stretch/>
        </p:blipFill>
        <p:spPr>
          <a:xfrm>
            <a:off x="1349125" y="2408383"/>
            <a:ext cx="2568821" cy="4343599"/>
          </a:xfrm>
          <a:prstGeom prst="rect">
            <a:avLst/>
          </a:prstGeom>
          <a:ln w="12700" cap="sq">
            <a:solidFill>
              <a:srgbClr val="000000"/>
            </a:solidFill>
            <a:miter lim="800000"/>
          </a:ln>
          <a:effectLst/>
        </p:spPr>
      </p:pic>
      <p:cxnSp>
        <p:nvCxnSpPr>
          <p:cNvPr id="5" name="Google Shape;1423;p75">
            <a:extLst>
              <a:ext uri="{FF2B5EF4-FFF2-40B4-BE49-F238E27FC236}">
                <a16:creationId xmlns:a16="http://schemas.microsoft.com/office/drawing/2014/main" id="{143D6B9C-6644-4865-1B84-7A630CA96FBA}"/>
              </a:ext>
            </a:extLst>
          </p:cNvPr>
          <p:cNvCxnSpPr/>
          <p:nvPr/>
        </p:nvCxnSpPr>
        <p:spPr>
          <a:xfrm>
            <a:off x="4350856" y="4081373"/>
            <a:ext cx="409859" cy="0"/>
          </a:xfrm>
          <a:prstGeom prst="straightConnector1">
            <a:avLst/>
          </a:prstGeom>
          <a:noFill/>
          <a:ln w="57150" cap="flat" cmpd="sng">
            <a:solidFill>
              <a:schemeClr val="accent1"/>
            </a:solidFill>
            <a:prstDash val="sysDot"/>
            <a:miter lim="800000"/>
            <a:headEnd type="none" w="sm" len="sm"/>
            <a:tailEnd type="triangle" w="med" len="med"/>
          </a:ln>
        </p:spPr>
      </p:cxnSp>
      <p:sp>
        <p:nvSpPr>
          <p:cNvPr id="7" name="Google Shape;1424;p75">
            <a:extLst>
              <a:ext uri="{FF2B5EF4-FFF2-40B4-BE49-F238E27FC236}">
                <a16:creationId xmlns:a16="http://schemas.microsoft.com/office/drawing/2014/main" id="{9DEE97C8-9D24-0D28-E245-84E6F3F19372}"/>
              </a:ext>
            </a:extLst>
          </p:cNvPr>
          <p:cNvSpPr txBox="1"/>
          <p:nvPr/>
        </p:nvSpPr>
        <p:spPr>
          <a:xfrm>
            <a:off x="889484" y="1512998"/>
            <a:ext cx="46479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❸</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6" name="Google Shape;1425;p75">
            <a:extLst>
              <a:ext uri="{FF2B5EF4-FFF2-40B4-BE49-F238E27FC236}">
                <a16:creationId xmlns:a16="http://schemas.microsoft.com/office/drawing/2014/main" id="{C1514402-BB4A-F72A-011A-5BC41F7429A6}"/>
              </a:ext>
            </a:extLst>
          </p:cNvPr>
          <p:cNvSpPr txBox="1"/>
          <p:nvPr/>
        </p:nvSpPr>
        <p:spPr>
          <a:xfrm>
            <a:off x="1412435" y="1512998"/>
            <a:ext cx="3462443" cy="452391"/>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「登録」をダブルタップします</a:t>
            </a:r>
          </a:p>
        </p:txBody>
      </p:sp>
      <p:sp>
        <p:nvSpPr>
          <p:cNvPr id="17" name="Google Shape;1426;p75">
            <a:extLst>
              <a:ext uri="{FF2B5EF4-FFF2-40B4-BE49-F238E27FC236}">
                <a16:creationId xmlns:a16="http://schemas.microsoft.com/office/drawing/2014/main" id="{59B56A02-352B-20FB-8DD4-B33DD48F7584}"/>
              </a:ext>
            </a:extLst>
          </p:cNvPr>
          <p:cNvSpPr txBox="1"/>
          <p:nvPr/>
        </p:nvSpPr>
        <p:spPr>
          <a:xfrm>
            <a:off x="5093178" y="1512998"/>
            <a:ext cx="540000"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3200" dirty="0">
                <a:solidFill>
                  <a:schemeClr val="accent1"/>
                </a:solidFill>
                <a:latin typeface="BIZ UDPゴシック" panose="020B0400000000000000" pitchFamily="50" charset="-128"/>
                <a:ea typeface="BIZ UDPゴシック" panose="020B0400000000000000" pitchFamily="50" charset="-128"/>
                <a:sym typeface="Arial"/>
              </a:rPr>
              <a:t>❹</a:t>
            </a:r>
            <a:endParaRPr sz="3200" dirty="0">
              <a:solidFill>
                <a:schemeClr val="accent1"/>
              </a:solidFill>
              <a:latin typeface="BIZ UDPゴシック" panose="020B0400000000000000" pitchFamily="50" charset="-128"/>
              <a:ea typeface="BIZ UDPゴシック" panose="020B0400000000000000" pitchFamily="50" charset="-128"/>
              <a:sym typeface="Arial"/>
            </a:endParaRPr>
          </a:p>
        </p:txBody>
      </p:sp>
      <p:sp>
        <p:nvSpPr>
          <p:cNvPr id="18" name="Google Shape;1427;p75">
            <a:extLst>
              <a:ext uri="{FF2B5EF4-FFF2-40B4-BE49-F238E27FC236}">
                <a16:creationId xmlns:a16="http://schemas.microsoft.com/office/drawing/2014/main" id="{4F77BE9A-6E21-32E6-B687-9E3CC7F38FD4}"/>
              </a:ext>
            </a:extLst>
          </p:cNvPr>
          <p:cNvSpPr txBox="1"/>
          <p:nvPr/>
        </p:nvSpPr>
        <p:spPr>
          <a:xfrm>
            <a:off x="5633178" y="1512998"/>
            <a:ext cx="3462443" cy="812490"/>
          </a:xfrm>
          <a:prstGeom prst="rect">
            <a:avLst/>
          </a:prstGeom>
          <a:noFill/>
          <a:ln>
            <a:noFill/>
          </a:ln>
        </p:spPr>
        <p:txBody>
          <a:bodyPr spcFirstLastPara="1" wrap="square" lIns="91425" tIns="45700" rIns="91425" bIns="45700" anchor="t" anchorCtr="0">
            <a:spAutoFit/>
          </a:bodyPr>
          <a:lstStyle/>
          <a:p>
            <a:pPr marL="0" marR="0" lvl="0" indent="0" algn="l" rtl="0">
              <a:lnSpc>
                <a:spcPct val="130000"/>
              </a:lnSpc>
              <a:spcBef>
                <a:spcPts val="0"/>
              </a:spcBef>
              <a:spcAft>
                <a:spcPts val="0"/>
              </a:spcAft>
              <a:buNone/>
            </a:pPr>
            <a:r>
              <a:rPr lang="ja-JP" altLang="en-US" sz="1800" dirty="0">
                <a:solidFill>
                  <a:srgbClr val="000000"/>
                </a:solidFill>
                <a:latin typeface="BIZ UDPゴシック" panose="020B0400000000000000" pitchFamily="50" charset="-128"/>
                <a:ea typeface="BIZ UDPゴシック" panose="020B0400000000000000" pitchFamily="50" charset="-128"/>
                <a:sym typeface="Arial"/>
              </a:rPr>
              <a:t>登録手続き完了画面が表示されます</a:t>
            </a:r>
          </a:p>
        </p:txBody>
      </p:sp>
      <p:sp>
        <p:nvSpPr>
          <p:cNvPr id="19" name="Google Shape;1431;p75">
            <a:extLst>
              <a:ext uri="{FF2B5EF4-FFF2-40B4-BE49-F238E27FC236}">
                <a16:creationId xmlns:a16="http://schemas.microsoft.com/office/drawing/2014/main" id="{901B99F8-C15A-8CD8-1AE8-A9A73E09C6FE}"/>
              </a:ext>
            </a:extLst>
          </p:cNvPr>
          <p:cNvSpPr txBox="1"/>
          <p:nvPr/>
        </p:nvSpPr>
        <p:spPr>
          <a:xfrm>
            <a:off x="284326" y="1099580"/>
            <a:ext cx="8380702" cy="56689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ja-JP" altLang="en-US" sz="2200" dirty="0">
                <a:solidFill>
                  <a:schemeClr val="dk1"/>
                </a:solidFill>
                <a:latin typeface="BIZ UDPゴシック" panose="020B0400000000000000" pitchFamily="50" charset="-128"/>
                <a:ea typeface="BIZ UDPゴシック" panose="020B0400000000000000" pitchFamily="50" charset="-128"/>
                <a:sym typeface="Arial"/>
              </a:rPr>
              <a:t>同意確認の内容の確認をします</a:t>
            </a:r>
            <a:endParaRPr dirty="0">
              <a:latin typeface="BIZ UDPゴシック" panose="020B0400000000000000" pitchFamily="50" charset="-128"/>
              <a:ea typeface="BIZ UDPゴシック" panose="020B0400000000000000" pitchFamily="50" charset="-128"/>
            </a:endParaRPr>
          </a:p>
        </p:txBody>
      </p:sp>
      <p:sp>
        <p:nvSpPr>
          <p:cNvPr id="22" name="Google Shape;1414;p74">
            <a:extLst>
              <a:ext uri="{FF2B5EF4-FFF2-40B4-BE49-F238E27FC236}">
                <a16:creationId xmlns:a16="http://schemas.microsoft.com/office/drawing/2014/main" id="{0E0C7E54-CC83-9BF6-0386-B924AC470178}"/>
              </a:ext>
            </a:extLst>
          </p:cNvPr>
          <p:cNvSpPr/>
          <p:nvPr/>
        </p:nvSpPr>
        <p:spPr>
          <a:xfrm>
            <a:off x="1349125" y="5571282"/>
            <a:ext cx="2500656" cy="584776"/>
          </a:xfrm>
          <a:prstGeom prst="roundRect">
            <a:avLst>
              <a:gd name="adj" fmla="val 3113"/>
            </a:avLst>
          </a:prstGeom>
          <a:noFill/>
          <a:ln w="38100" cap="flat" cmpd="sng">
            <a:solidFill>
              <a:srgbClr val="FF0000"/>
            </a:solidFill>
            <a:prstDash val="sys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0632295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4-B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4553"/>
            <a:ext cx="7488739" cy="953169"/>
          </a:xfrm>
          <a:prstGeom prst="roundRect">
            <a:avLst/>
          </a:prstGeom>
          <a:noFill/>
        </p:spPr>
        <p:txBody>
          <a:bodyPr vert="horz" wrap="square" lIns="91431" tIns="0" rIns="91431" bIns="0"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公金受取口座登録制度の詳細や</a:t>
            </a:r>
            <a:br>
              <a:rPr lang="ja-JP" altLang="en-US" sz="2799" dirty="0">
                <a:solidFill>
                  <a:srgbClr val="4472C4"/>
                </a:solidFill>
              </a:rPr>
            </a:br>
            <a:r>
              <a:rPr lang="ja-JP" altLang="en-US" sz="2799" dirty="0">
                <a:solidFill>
                  <a:srgbClr val="4472C4"/>
                </a:solidFill>
              </a:rPr>
              <a:t>登録が可能な金融機関の確認方法</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317500" y="1162071"/>
            <a:ext cx="8670383" cy="150493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公金受取口座登録制度の詳細やよくある質問、公金受取口座登録が可能な金融機関などは、以下のサイトをご参照ください</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latin typeface="BIZ UDPゴシック" panose="020B0400000000000000" pitchFamily="50" charset="-128"/>
                <a:ea typeface="BIZ UDPゴシック" panose="020B0400000000000000" pitchFamily="50" charset="-128"/>
              </a:rPr>
              <a:t>①公金受取口座登録制度（詳細やよくある質問）</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rId6"/>
              </a:rPr>
              <a:t>https://www.digital.go.jp/policies/account_registration/</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rPr>
              <a:t>②</a:t>
            </a:r>
            <a:r>
              <a:rPr lang="ja-JP" altLang="en-US" sz="1800" b="0" dirty="0">
                <a:latin typeface="BIZ UDPゴシック" panose="020B0400000000000000" pitchFamily="50" charset="-128"/>
                <a:ea typeface="BIZ UDPゴシック" panose="020B0400000000000000" pitchFamily="50" charset="-128"/>
              </a:rPr>
              <a:t>公金受取口座登録が可能な金融機関</a:t>
            </a:r>
          </a:p>
          <a:p>
            <a:pPr>
              <a:lnSpc>
                <a:spcPct val="130000"/>
              </a:lnSpc>
              <a:spcBef>
                <a:spcPts val="0"/>
              </a:spcBef>
            </a:pPr>
            <a:r>
              <a:rPr lang="en-US" altLang="ja-JP" sz="1800" b="0" dirty="0">
                <a:latin typeface="BIZ UDPゴシック" panose="020B0400000000000000" pitchFamily="50" charset="-128"/>
                <a:ea typeface="BIZ UDPゴシック" panose="020B0400000000000000" pitchFamily="50" charset="-128"/>
                <a:hlinkClick r:id="rId7"/>
              </a:rPr>
              <a:t>https://www.digital.go.jp/policies/account_registration_finance/</a:t>
            </a: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p:txBody>
      </p:sp>
      <p:pic>
        <p:nvPicPr>
          <p:cNvPr id="10" name="図 9" descr="公金受取口座登録が可能な金融機関のQRコード">
            <a:extLst>
              <a:ext uri="{FF2B5EF4-FFF2-40B4-BE49-F238E27FC236}">
                <a16:creationId xmlns:a16="http://schemas.microsoft.com/office/drawing/2014/main" id="{3B5D6584-00BA-FD5E-0E11-E490C99AFF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646682" y="4981523"/>
            <a:ext cx="936000" cy="936000"/>
          </a:xfrm>
          <a:prstGeom prst="rect">
            <a:avLst/>
          </a:prstGeom>
          <a:ln>
            <a:solidFill>
              <a:schemeClr val="tx1"/>
            </a:solidFill>
          </a:ln>
        </p:spPr>
      </p:pic>
      <p:pic>
        <p:nvPicPr>
          <p:cNvPr id="11" name="図 10" descr="公金受取口座登録制度の詳細やよくある質問のQRコード">
            <a:extLst>
              <a:ext uri="{FF2B5EF4-FFF2-40B4-BE49-F238E27FC236}">
                <a16:creationId xmlns:a16="http://schemas.microsoft.com/office/drawing/2014/main" id="{76C74C73-DDDA-B492-1923-3EFEF46612E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651724" y="2283556"/>
            <a:ext cx="936000" cy="936000"/>
          </a:xfrm>
          <a:prstGeom prst="rect">
            <a:avLst/>
          </a:prstGeom>
          <a:ln>
            <a:solidFill>
              <a:schemeClr val="tx1"/>
            </a:solidFill>
          </a:ln>
        </p:spPr>
      </p:pic>
      <p:sp>
        <p:nvSpPr>
          <p:cNvPr id="4" name="テキスト ボックス 3">
            <a:extLst>
              <a:ext uri="{FF2B5EF4-FFF2-40B4-BE49-F238E27FC236}">
                <a16:creationId xmlns:a16="http://schemas.microsoft.com/office/drawing/2014/main" id="{5074BA1E-5635-6337-0191-FE8AAEB3D759}"/>
              </a:ext>
            </a:extLst>
          </p:cNvPr>
          <p:cNvSpPr txBox="1"/>
          <p:nvPr/>
        </p:nvSpPr>
        <p:spPr>
          <a:xfrm>
            <a:off x="1452556" y="6310532"/>
            <a:ext cx="6238887" cy="276999"/>
          </a:xfrm>
          <a:prstGeom prst="rect">
            <a:avLst/>
          </a:prstGeom>
          <a:noFill/>
        </p:spPr>
        <p:txBody>
          <a:bodyPr wrap="none" lIns="0" tIns="0" rIns="0" bIns="0" rtlCol="0">
            <a:spAutoFit/>
          </a:bodyPr>
          <a:lstStyle/>
          <a:p>
            <a:pPr marL="169200" indent="-169200"/>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 </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QR</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コードを読み取ると、該当する</a:t>
            </a:r>
            <a:r>
              <a:rPr kumimoji="1" lang="en-US" altLang="ja-JP" dirty="0">
                <a:solidFill>
                  <a:schemeClr val="accent1"/>
                </a:solidFill>
                <a:latin typeface="BIZ UDPゴシック" panose="020B0400000000000000" pitchFamily="50" charset="-128"/>
                <a:ea typeface="BIZ UDPゴシック" panose="020B0400000000000000" pitchFamily="50" charset="-128"/>
                <a:cs typeface="Meiryo" charset="-128"/>
              </a:rPr>
              <a:t>WEB</a:t>
            </a:r>
            <a:r>
              <a:rPr kumimoji="1" lang="ja-JP" altLang="en-US" dirty="0">
                <a:solidFill>
                  <a:schemeClr val="accent1"/>
                </a:solidFill>
                <a:latin typeface="BIZ UDPゴシック" panose="020B0400000000000000" pitchFamily="50" charset="-128"/>
                <a:ea typeface="BIZ UDPゴシック" panose="020B0400000000000000" pitchFamily="50" charset="-128"/>
                <a:cs typeface="Meiryo" charset="-128"/>
              </a:rPr>
              <a:t>サイトへ接続します</a:t>
            </a:r>
          </a:p>
        </p:txBody>
      </p:sp>
      <p:sp>
        <p:nvSpPr>
          <p:cNvPr id="5" name="Slide Number Placeholder 5">
            <a:extLst>
              <a:ext uri="{FF2B5EF4-FFF2-40B4-BE49-F238E27FC236}">
                <a16:creationId xmlns:a16="http://schemas.microsoft.com/office/drawing/2014/main" id="{8D61DAFE-1C9F-0D10-8A89-A4990A6E61F3}"/>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263845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7F117901-6FB7-6AFE-E523-6C2D6AE6D15F}"/>
              </a:ext>
            </a:extLst>
          </p:cNvPr>
          <p:cNvPicPr>
            <a:picLocks noChangeAspect="1"/>
          </p:cNvPicPr>
          <p:nvPr/>
        </p:nvPicPr>
        <p:blipFill>
          <a:blip r:embed="rId4"/>
          <a:stretch>
            <a:fillRect/>
          </a:stretch>
        </p:blipFill>
        <p:spPr>
          <a:xfrm>
            <a:off x="1225675" y="2404349"/>
            <a:ext cx="2440930" cy="4341600"/>
          </a:xfrm>
          <a:prstGeom prst="rect">
            <a:avLst/>
          </a:prstGeom>
          <a:ln>
            <a:solidFill>
              <a:schemeClr val="tx1"/>
            </a:solidFill>
          </a:ln>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546122" cy="722057"/>
          </a:xfrm>
          <a:prstGeom prst="rect">
            <a:avLst/>
          </a:prstGeom>
          <a:noFill/>
        </p:spPr>
        <p:txBody>
          <a:bodyPr wrap="square" lIns="91440" tIns="45720" rIns="91440" bIns="45720" rtlCol="0" anchor="t">
            <a:spAutoFit/>
          </a:bodyPr>
          <a:lstStyle/>
          <a:p>
            <a:pPr>
              <a:lnSpc>
                <a:spcPct val="130000"/>
              </a:lnSpc>
              <a:buClr>
                <a:srgbClr val="4472C4"/>
              </a:buClr>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ホーム　</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buClr>
                <a:srgbClr val="4472C4"/>
              </a:buClr>
            </a:pPr>
            <a:r>
              <a:rPr lang="ja-JP" altLang="en-US" sz="1600" dirty="0">
                <a:solidFill>
                  <a:schemeClr val="accent1"/>
                </a:solidFill>
                <a:latin typeface="BIZ UDPゴシック" panose="020B0400000000000000" pitchFamily="50" charset="-128"/>
                <a:ea typeface="BIZ UDPゴシック" panose="020B0400000000000000" pitchFamily="50" charset="-128"/>
              </a:rPr>
              <a:t>自分に必要な情報へ素早くアクセス</a:t>
            </a:r>
            <a:endParaRPr lang="en-US" altLang="ja-JP" sz="1600" dirty="0">
              <a:solidFill>
                <a:schemeClr val="accent1"/>
              </a:solidFill>
              <a:latin typeface="BIZ UDPゴシック" panose="020B0400000000000000" pitchFamily="50" charset="-128"/>
              <a:ea typeface="BIZ UDPゴシック" panose="020B0400000000000000" pitchFamily="50"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22057"/>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やること</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sz="1600" dirty="0">
                <a:solidFill>
                  <a:schemeClr val="accent1"/>
                </a:solidFill>
                <a:latin typeface="BIZ UDPゴシック" panose="020B0400000000000000" pitchFamily="50" charset="-128"/>
                <a:ea typeface="BIZ UDPゴシック" panose="020B0400000000000000" pitchFamily="50" charset="-128"/>
              </a:rPr>
              <a:t>やるべきことをまとめて管理</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マイナポータルでできること</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マイナポータルは</a:t>
            </a: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pic>
        <p:nvPicPr>
          <p:cNvPr id="7" name="図 6"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67E7ADAD-4511-B0E4-E161-8228302EDEC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477396" y="2403892"/>
            <a:ext cx="2452278" cy="4342057"/>
          </a:xfrm>
          <a:prstGeom prst="rect">
            <a:avLst/>
          </a:prstGeom>
        </p:spPr>
      </p:pic>
    </p:spTree>
    <p:extLst>
      <p:ext uri="{BB962C8B-B14F-4D97-AF65-F5344CB8AC3E}">
        <p14:creationId xmlns:p14="http://schemas.microsoft.com/office/powerpoint/2010/main" val="3477070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564AC3E-2FB2-8346-239D-BF711BB11BBF}"/>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905613" cy="722057"/>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さがす</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必要なサービス、手続き、情報を発見</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solidFill>
                  <a:srgbClr val="4472C4"/>
                </a:solidFill>
              </a:rPr>
              <a:t>マイナポータルでできること</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マイナポータルは</a:t>
            </a:r>
            <a:r>
              <a:rPr lang="en-US" altLang="ja-JP" sz="2200" dirty="0">
                <a:latin typeface="BIZ UDPゴシック" panose="020B0400000000000000" pitchFamily="50" charset="-128"/>
                <a:ea typeface="BIZ UDPゴシック" panose="020B0400000000000000" pitchFamily="50" charset="-128"/>
              </a:rPr>
              <a:t>3</a:t>
            </a:r>
            <a:r>
              <a:rPr lang="ja-JP" altLang="en-US" sz="2200" dirty="0">
                <a:latin typeface="BIZ UDPゴシック" panose="020B0400000000000000" pitchFamily="50" charset="-128"/>
                <a:ea typeface="BIZ UDPゴシック" panose="020B0400000000000000" pitchFamily="50" charset="-128"/>
              </a:rPr>
              <a:t>つのタブとメニューで構成されます</a:t>
            </a:r>
          </a:p>
        </p:txBody>
      </p:sp>
    </p:spTree>
    <p:extLst>
      <p:ext uri="{BB962C8B-B14F-4D97-AF65-F5344CB8AC3E}">
        <p14:creationId xmlns:p14="http://schemas.microsoft.com/office/powerpoint/2010/main" val="680557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サブタイトル 2">
            <a:extLst>
              <a:ext uri="{FF2B5EF4-FFF2-40B4-BE49-F238E27FC236}">
                <a16:creationId xmlns:a16="http://schemas.microsoft.com/office/drawing/2014/main" id="{79CC1A92-04C6-AE97-D920-D309A92AE4A1}"/>
              </a:ext>
            </a:extLst>
          </p:cNvPr>
          <p:cNvSpPr txBox="1">
            <a:spLocks/>
          </p:cNvSpPr>
          <p:nvPr/>
        </p:nvSpPr>
        <p:spPr>
          <a:xfrm>
            <a:off x="1185950" y="1013258"/>
            <a:ext cx="67721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次ページから、以下の順番で操作をご説明いたします</a:t>
            </a: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399183" y="216000"/>
            <a:ext cx="7744818" cy="486326"/>
          </a:xfrm>
        </p:spPr>
        <p:txBody>
          <a:bodyPr vert="horz">
            <a:noAutofit/>
          </a:bodyPr>
          <a:lstStyle/>
          <a:p>
            <a:r>
              <a:rPr lang="ja-JP" altLang="en-US" sz="2800" dirty="0">
                <a:solidFill>
                  <a:srgbClr val="4472C4"/>
                </a:solidFill>
              </a:rPr>
              <a:t>マイナポータルの利用の手順</a:t>
            </a:r>
          </a:p>
        </p:txBody>
      </p:sp>
      <p:sp>
        <p:nvSpPr>
          <p:cNvPr id="6" name="タイトル 1">
            <a:extLst>
              <a:ext uri="{FF2B5EF4-FFF2-40B4-BE49-F238E27FC236}">
                <a16:creationId xmlns:a16="http://schemas.microsoft.com/office/drawing/2014/main" id="{C0B55FB9-0ECD-7B8C-D399-7AE9236F9816}"/>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1-C</a:t>
            </a:r>
          </a:p>
        </p:txBody>
      </p:sp>
      <p:sp>
        <p:nvSpPr>
          <p:cNvPr id="17" name="Slide Number Placeholder 5">
            <a:extLst>
              <a:ext uri="{FF2B5EF4-FFF2-40B4-BE49-F238E27FC236}">
                <a16:creationId xmlns:a16="http://schemas.microsoft.com/office/drawing/2014/main" id="{A14760BF-CA4F-ED5C-FCFD-5D4B8EFD68F2}"/>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5</a:t>
            </a:r>
          </a:p>
        </p:txBody>
      </p:sp>
      <p:grpSp>
        <p:nvGrpSpPr>
          <p:cNvPr id="14" name="グループ化 13">
            <a:extLst>
              <a:ext uri="{FF2B5EF4-FFF2-40B4-BE49-F238E27FC236}">
                <a16:creationId xmlns:a16="http://schemas.microsoft.com/office/drawing/2014/main" id="{E8F1B4FE-9934-1707-561E-34F9F0DC5D30}"/>
              </a:ext>
            </a:extLst>
          </p:cNvPr>
          <p:cNvGrpSpPr/>
          <p:nvPr/>
        </p:nvGrpSpPr>
        <p:grpSpPr>
          <a:xfrm>
            <a:off x="484783" y="1810444"/>
            <a:ext cx="8133334" cy="1408743"/>
            <a:chOff x="345415" y="1804657"/>
            <a:chExt cx="8133334" cy="1408743"/>
          </a:xfrm>
        </p:grpSpPr>
        <p:sp>
          <p:nvSpPr>
            <p:cNvPr id="3" name="テキスト ボックス 2">
              <a:extLst>
                <a:ext uri="{FF2B5EF4-FFF2-40B4-BE49-F238E27FC236}">
                  <a16:creationId xmlns:a16="http://schemas.microsoft.com/office/drawing/2014/main" id="{BCB5608F-81E5-7208-FAB5-8BCD0BCBF9EF}"/>
                </a:ext>
              </a:extLst>
            </p:cNvPr>
            <p:cNvSpPr txBox="1"/>
            <p:nvPr/>
          </p:nvSpPr>
          <p:spPr>
            <a:xfrm>
              <a:off x="1383632" y="2383942"/>
              <a:ext cx="7095117" cy="829458"/>
            </a:xfrm>
            <a:prstGeom prst="rect">
              <a:avLst/>
            </a:prstGeom>
            <a:noFill/>
          </p:spPr>
          <p:txBody>
            <a:bodyPr wrap="square" rtlCol="0">
              <a:spAutoFit/>
            </a:bodyPr>
            <a:lstStyle/>
            <a:p>
              <a:pPr>
                <a:lnSpc>
                  <a:spcPct val="130000"/>
                </a:lnSpc>
                <a:buClr>
                  <a:srgbClr val="4472C4"/>
                </a:buClr>
              </a:pPr>
              <a:r>
                <a:rPr lang="ja-JP" altLang="en-US" sz="2000" i="0" dirty="0">
                  <a:effectLst/>
                  <a:latin typeface="BIZ UDPゴシック" panose="020B0400000000000000" pitchFamily="50" charset="-128"/>
                  <a:ea typeface="BIZ UDPゴシック" panose="020B0400000000000000" pitchFamily="50" charset="-128"/>
                </a:rPr>
                <a:t>・マイナポータルアプリのインストール</a:t>
              </a:r>
            </a:p>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・マイナポータルにログイン（利用者証明用電子証明書の認証）</a:t>
              </a:r>
              <a:endParaRPr lang="en-US" altLang="ja-JP" sz="2000" dirty="0">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DBCEB426-141C-F3EB-B961-2B1F28F6ED6A}"/>
                </a:ext>
              </a:extLst>
            </p:cNvPr>
            <p:cNvSpPr txBox="1">
              <a:spLocks/>
            </p:cNvSpPr>
            <p:nvPr/>
          </p:nvSpPr>
          <p:spPr>
            <a:xfrm>
              <a:off x="1383632" y="1804657"/>
              <a:ext cx="5855700"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30000"/>
                </a:lnSpc>
                <a:spcBef>
                  <a:spcPts val="0"/>
                </a:spcBef>
                <a:buFont typeface="Arial" panose="020B0604020202020204" pitchFamily="34" charset="0"/>
                <a:buNone/>
              </a:pPr>
              <a:r>
                <a:rPr lang="ja-JP" altLang="en-US" sz="2400" b="1" dirty="0">
                  <a:solidFill>
                    <a:srgbClr val="4472C4"/>
                  </a:solidFill>
                  <a:latin typeface="BIZ UDPゴシック" panose="020B0400000000000000" pitchFamily="50" charset="-128"/>
                  <a:ea typeface="BIZ UDPゴシック" panose="020B0400000000000000" pitchFamily="50" charset="-128"/>
                </a:rPr>
                <a:t>マイナポータル利用の準備をしましょう</a:t>
              </a:r>
            </a:p>
          </p:txBody>
        </p:sp>
        <p:sp>
          <p:nvSpPr>
            <p:cNvPr id="8" name="正方形/長方形 7">
              <a:extLst>
                <a:ext uri="{FF2B5EF4-FFF2-40B4-BE49-F238E27FC236}">
                  <a16:creationId xmlns:a16="http://schemas.microsoft.com/office/drawing/2014/main" id="{6E841A5B-CC19-4883-5B6E-3B1A49805079}"/>
                </a:ext>
              </a:extLst>
            </p:cNvPr>
            <p:cNvSpPr/>
            <p:nvPr/>
          </p:nvSpPr>
          <p:spPr>
            <a:xfrm>
              <a:off x="345415" y="1884270"/>
              <a:ext cx="914400" cy="1329129"/>
            </a:xfrm>
            <a:prstGeom prst="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dirty="0">
                  <a:solidFill>
                    <a:srgbClr val="4472C4"/>
                  </a:solidFill>
                  <a:latin typeface="BIZ UDPゴシック" panose="020B0400000000000000" pitchFamily="50" charset="-128"/>
                  <a:ea typeface="BIZ UDPゴシック" panose="020B0400000000000000" pitchFamily="50" charset="-128"/>
                </a:rPr>
                <a:t>2</a:t>
              </a:r>
              <a:r>
                <a:rPr lang="ja-JP" altLang="en-US" dirty="0">
                  <a:solidFill>
                    <a:srgbClr val="4472C4"/>
                  </a:solidFill>
                  <a:latin typeface="BIZ UDPゴシック" panose="020B0400000000000000" pitchFamily="50" charset="-128"/>
                  <a:ea typeface="BIZ UDPゴシック" panose="020B0400000000000000" pitchFamily="50" charset="-128"/>
                </a:rPr>
                <a:t>章</a:t>
              </a:r>
              <a:endParaRPr kumimoji="1" lang="ja-JP" altLang="en-US" dirty="0">
                <a:solidFill>
                  <a:srgbClr val="4472C4"/>
                </a:solidFill>
                <a:latin typeface="BIZ UDPゴシック" panose="020B0400000000000000" pitchFamily="50" charset="-128"/>
                <a:ea typeface="BIZ UDPゴシック" panose="020B0400000000000000" pitchFamily="50" charset="-128"/>
              </a:endParaRPr>
            </a:p>
          </p:txBody>
        </p:sp>
      </p:grpSp>
      <p:grpSp>
        <p:nvGrpSpPr>
          <p:cNvPr id="13" name="グループ化 12">
            <a:extLst>
              <a:ext uri="{FF2B5EF4-FFF2-40B4-BE49-F238E27FC236}">
                <a16:creationId xmlns:a16="http://schemas.microsoft.com/office/drawing/2014/main" id="{4B81F685-175F-89D0-5536-75DBD13DE124}"/>
              </a:ext>
            </a:extLst>
          </p:cNvPr>
          <p:cNvGrpSpPr/>
          <p:nvPr/>
        </p:nvGrpSpPr>
        <p:grpSpPr>
          <a:xfrm>
            <a:off x="484783" y="3514570"/>
            <a:ext cx="6093817" cy="1329129"/>
            <a:chOff x="345415" y="4075747"/>
            <a:chExt cx="6093817" cy="1329129"/>
          </a:xfrm>
        </p:grpSpPr>
        <p:sp>
          <p:nvSpPr>
            <p:cNvPr id="10" name="サブタイトル 2">
              <a:extLst>
                <a:ext uri="{FF2B5EF4-FFF2-40B4-BE49-F238E27FC236}">
                  <a16:creationId xmlns:a16="http://schemas.microsoft.com/office/drawing/2014/main" id="{2CA7B526-D576-2A40-B0C1-AC0CE605959C}"/>
                </a:ext>
              </a:extLst>
            </p:cNvPr>
            <p:cNvSpPr txBox="1">
              <a:spLocks/>
            </p:cNvSpPr>
            <p:nvPr/>
          </p:nvSpPr>
          <p:spPr>
            <a:xfrm>
              <a:off x="1383633" y="4095852"/>
              <a:ext cx="505559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1200"/>
                </a:spcAft>
                <a:buNone/>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健康保険証利用登録をしましょう</a:t>
              </a:r>
            </a:p>
          </p:txBody>
        </p:sp>
        <p:sp>
          <p:nvSpPr>
            <p:cNvPr id="11" name="テキスト ボックス 10">
              <a:extLst>
                <a:ext uri="{FF2B5EF4-FFF2-40B4-BE49-F238E27FC236}">
                  <a16:creationId xmlns:a16="http://schemas.microsoft.com/office/drawing/2014/main" id="{9B610B06-A426-F42E-3093-73B0FC33094D}"/>
                </a:ext>
              </a:extLst>
            </p:cNvPr>
            <p:cNvSpPr txBox="1"/>
            <p:nvPr/>
          </p:nvSpPr>
          <p:spPr>
            <a:xfrm>
              <a:off x="1383633" y="4575418"/>
              <a:ext cx="4940968" cy="829458"/>
            </a:xfrm>
            <a:prstGeom prst="rect">
              <a:avLst/>
            </a:prstGeom>
            <a:noFill/>
          </p:spPr>
          <p:txBody>
            <a:bodyPr wrap="square" rtlCol="0">
              <a:spAutoFit/>
            </a:bodyPr>
            <a:lstStyle/>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・健康保険証利用登録のしかた</a:t>
              </a:r>
              <a:endParaRPr lang="en-US" altLang="ja-JP" sz="2000" dirty="0">
                <a:latin typeface="BIZ UDPゴシック" panose="020B0400000000000000" pitchFamily="50" charset="-128"/>
                <a:ea typeface="BIZ UDPゴシック" panose="020B0400000000000000" pitchFamily="50" charset="-128"/>
              </a:endParaRPr>
            </a:p>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・マイナ保険証の利用のしかた</a:t>
              </a:r>
            </a:p>
          </p:txBody>
        </p:sp>
        <p:sp>
          <p:nvSpPr>
            <p:cNvPr id="9" name="正方形/長方形 8">
              <a:extLst>
                <a:ext uri="{FF2B5EF4-FFF2-40B4-BE49-F238E27FC236}">
                  <a16:creationId xmlns:a16="http://schemas.microsoft.com/office/drawing/2014/main" id="{F52F6313-4D7A-2F2E-6C16-C2D355016722}"/>
                </a:ext>
              </a:extLst>
            </p:cNvPr>
            <p:cNvSpPr/>
            <p:nvPr/>
          </p:nvSpPr>
          <p:spPr>
            <a:xfrm>
              <a:off x="345415" y="4075747"/>
              <a:ext cx="914400" cy="1329129"/>
            </a:xfrm>
            <a:prstGeom prst="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4472C4"/>
                  </a:solidFill>
                  <a:latin typeface="BIZ UDPゴシック" panose="020B0400000000000000" pitchFamily="50" charset="-128"/>
                  <a:ea typeface="BIZ UDPゴシック" panose="020B0400000000000000" pitchFamily="50" charset="-128"/>
                </a:rPr>
                <a:t>3</a:t>
              </a:r>
              <a:r>
                <a:rPr kumimoji="1" lang="ja-JP" altLang="en-US" dirty="0">
                  <a:solidFill>
                    <a:srgbClr val="4472C4"/>
                  </a:solidFill>
                  <a:latin typeface="BIZ UDPゴシック" panose="020B0400000000000000" pitchFamily="50" charset="-128"/>
                  <a:ea typeface="BIZ UDPゴシック" panose="020B0400000000000000" pitchFamily="50" charset="-128"/>
                </a:rPr>
                <a:t>章</a:t>
              </a:r>
            </a:p>
          </p:txBody>
        </p:sp>
      </p:grpSp>
      <p:grpSp>
        <p:nvGrpSpPr>
          <p:cNvPr id="26" name="グループ化 25">
            <a:extLst>
              <a:ext uri="{FF2B5EF4-FFF2-40B4-BE49-F238E27FC236}">
                <a16:creationId xmlns:a16="http://schemas.microsoft.com/office/drawing/2014/main" id="{3EA5A6C2-9899-DB56-F31A-6E1426AB8EDD}"/>
              </a:ext>
            </a:extLst>
          </p:cNvPr>
          <p:cNvGrpSpPr/>
          <p:nvPr/>
        </p:nvGrpSpPr>
        <p:grpSpPr>
          <a:xfrm>
            <a:off x="484783" y="5139083"/>
            <a:ext cx="6093817" cy="1329129"/>
            <a:chOff x="345415" y="4075747"/>
            <a:chExt cx="6093817" cy="1329129"/>
          </a:xfrm>
        </p:grpSpPr>
        <p:sp>
          <p:nvSpPr>
            <p:cNvPr id="27" name="サブタイトル 2">
              <a:extLst>
                <a:ext uri="{FF2B5EF4-FFF2-40B4-BE49-F238E27FC236}">
                  <a16:creationId xmlns:a16="http://schemas.microsoft.com/office/drawing/2014/main" id="{44D74EDA-B8DA-7A0F-FABA-2A3D392963FE}"/>
                </a:ext>
              </a:extLst>
            </p:cNvPr>
            <p:cNvSpPr txBox="1">
              <a:spLocks/>
            </p:cNvSpPr>
            <p:nvPr/>
          </p:nvSpPr>
          <p:spPr>
            <a:xfrm>
              <a:off x="1383633" y="4095852"/>
              <a:ext cx="5055599"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spcAft>
                  <a:spcPts val="1200"/>
                </a:spcAft>
                <a:buNone/>
                <a:tabLst>
                  <a:tab pos="528583" algn="l"/>
                </a:tabLst>
              </a:pPr>
              <a:r>
                <a:rPr lang="ja-JP" altLang="en-US" sz="2400" b="1" dirty="0">
                  <a:solidFill>
                    <a:srgbClr val="4472C4"/>
                  </a:solidFill>
                  <a:latin typeface="BIZ UDPゴシック" panose="020B0400000000000000" pitchFamily="50" charset="-128"/>
                  <a:ea typeface="BIZ UDPゴシック" panose="020B0400000000000000" pitchFamily="50" charset="-128"/>
                  <a:cs typeface="Meiryo" charset="-128"/>
                </a:rPr>
                <a:t>公金受取口座の登録をしましょう</a:t>
              </a:r>
            </a:p>
          </p:txBody>
        </p:sp>
        <p:sp>
          <p:nvSpPr>
            <p:cNvPr id="28" name="テキスト ボックス 27">
              <a:extLst>
                <a:ext uri="{FF2B5EF4-FFF2-40B4-BE49-F238E27FC236}">
                  <a16:creationId xmlns:a16="http://schemas.microsoft.com/office/drawing/2014/main" id="{E66738F6-75B6-C576-393F-E44E4DEC53B9}"/>
                </a:ext>
              </a:extLst>
            </p:cNvPr>
            <p:cNvSpPr txBox="1"/>
            <p:nvPr/>
          </p:nvSpPr>
          <p:spPr>
            <a:xfrm>
              <a:off x="1383633" y="4740312"/>
              <a:ext cx="4940968" cy="429348"/>
            </a:xfrm>
            <a:prstGeom prst="rect">
              <a:avLst/>
            </a:prstGeom>
            <a:noFill/>
          </p:spPr>
          <p:txBody>
            <a:bodyPr wrap="square" rtlCol="0">
              <a:spAutoFit/>
            </a:bodyPr>
            <a:lstStyle/>
            <a:p>
              <a:pPr>
                <a:lnSpc>
                  <a:spcPct val="130000"/>
                </a:lnSpc>
                <a:buClr>
                  <a:srgbClr val="4472C4"/>
                </a:buClr>
              </a:pPr>
              <a:r>
                <a:rPr lang="ja-JP" altLang="en-US" sz="2000" dirty="0">
                  <a:latin typeface="BIZ UDPゴシック" panose="020B0400000000000000" pitchFamily="50" charset="-128"/>
                  <a:ea typeface="BIZ UDPゴシック" panose="020B0400000000000000" pitchFamily="50" charset="-128"/>
                </a:rPr>
                <a:t>・公金受取口座の登録</a:t>
              </a:r>
            </a:p>
          </p:txBody>
        </p:sp>
        <p:sp>
          <p:nvSpPr>
            <p:cNvPr id="29" name="正方形/長方形 28">
              <a:extLst>
                <a:ext uri="{FF2B5EF4-FFF2-40B4-BE49-F238E27FC236}">
                  <a16:creationId xmlns:a16="http://schemas.microsoft.com/office/drawing/2014/main" id="{A5E81C65-868D-9EC9-4CFD-620451E790E6}"/>
                </a:ext>
              </a:extLst>
            </p:cNvPr>
            <p:cNvSpPr/>
            <p:nvPr/>
          </p:nvSpPr>
          <p:spPr>
            <a:xfrm>
              <a:off x="345415" y="4075747"/>
              <a:ext cx="914400" cy="1329129"/>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rgbClr val="4472C4"/>
                  </a:solidFill>
                  <a:latin typeface="BIZ UDPゴシック" panose="020B0400000000000000" pitchFamily="50" charset="-128"/>
                  <a:ea typeface="BIZ UDPゴシック" panose="020B0400000000000000" pitchFamily="50" charset="-128"/>
                </a:rPr>
                <a:t>4</a:t>
              </a:r>
              <a:r>
                <a:rPr kumimoji="1" lang="ja-JP" altLang="en-US" dirty="0">
                  <a:solidFill>
                    <a:srgbClr val="4472C4"/>
                  </a:solidFill>
                  <a:latin typeface="BIZ UDPゴシック" panose="020B0400000000000000" pitchFamily="50" charset="-128"/>
                  <a:ea typeface="BIZ UDPゴシック" panose="020B0400000000000000" pitchFamily="50" charset="-128"/>
                </a:rPr>
                <a:t>章</a:t>
              </a:r>
            </a:p>
          </p:txBody>
        </p:sp>
      </p:grpSp>
    </p:spTree>
    <p:extLst>
      <p:ext uri="{BB962C8B-B14F-4D97-AF65-F5344CB8AC3E}">
        <p14:creationId xmlns:p14="http://schemas.microsoft.com/office/powerpoint/2010/main" val="2657083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1843314" y="2313608"/>
            <a:ext cx="6534181"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マイナポータル利用の</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準備をしましょう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6</a:t>
            </a:r>
          </a:p>
        </p:txBody>
      </p:sp>
    </p:spTree>
    <p:extLst>
      <p:ext uri="{BB962C8B-B14F-4D97-AF65-F5344CB8AC3E}">
        <p14:creationId xmlns:p14="http://schemas.microsoft.com/office/powerpoint/2010/main" val="25825192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91440" tIns="45720" rIns="91440" bIns="45720" rtlCol="0" anchor="t">
        <a:spAutoFit/>
      </a:bodyPr>
      <a:lstStyle>
        <a:defPPr algn="l">
          <a:lnSpc>
            <a:spcPct val="130000"/>
          </a:lnSpc>
          <a:defRPr sz="1800" kern="100" dirty="0" smtClean="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c23fec77-1f23-433b-b54b-3158c30b0fa3">
      <Terms xmlns="http://schemas.microsoft.com/office/infopath/2007/PartnerControls"/>
    </lcf76f155ced4ddcb4097134ff3c332f>
    <TaxCatchAll xmlns="956f8374-eac6-4c01-9e9a-c7d7573af740" xsi:nil="true"/>
    <_Flow_SignoffStatus xmlns="c23fec77-1f23-433b-b54b-3158c30b0fa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84154F20975AA5409AAA8A81D223D4B6" ma:contentTypeVersion="15" ma:contentTypeDescription="新しいドキュメントを作成します。" ma:contentTypeScope="" ma:versionID="963ccaca711a582e36fee9d0e6a5471a">
  <xsd:schema xmlns:xsd="http://www.w3.org/2001/XMLSchema" xmlns:xs="http://www.w3.org/2001/XMLSchema" xmlns:p="http://schemas.microsoft.com/office/2006/metadata/properties" xmlns:ns2="c23fec77-1f23-433b-b54b-3158c30b0fa3" xmlns:ns3="956f8374-eac6-4c01-9e9a-c7d7573af740" targetNamespace="http://schemas.microsoft.com/office/2006/metadata/properties" ma:root="true" ma:fieldsID="1d66a159e8ce2610d30bcd29c8735495" ns2:_="" ns3:_="">
    <xsd:import namespace="c23fec77-1f23-433b-b54b-3158c30b0fa3"/>
    <xsd:import namespace="956f8374-eac6-4c01-9e9a-c7d7573af740"/>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3fec77-1f23-433b-b54b-3158c30b0fa3"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_Flow_SignoffStatus" ma:index="21" nillable="true" ma:displayName="承認の状態" ma:internalName="_x0024_Resources_x003a_core_x002c_Signoff_Status">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56f8374-eac6-4c01-9e9a-c7d7573af740"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f4c2df7-119e-42eb-b5ef-c638e6a4a2bd}" ma:internalName="TaxCatchAll" ma:showField="CatchAllData" ma:web="956f8374-eac6-4c01-9e9a-c7d7573af7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9E0E30DB-0415-4458-A9FB-7FC2791A2620}">
  <ds:schemaRefs>
    <ds:schemaRef ds:uri="http://schemas.microsoft.com/office/2006/metadata/properties"/>
    <ds:schemaRef ds:uri="http://purl.org/dc/terms/"/>
    <ds:schemaRef ds:uri="http://schemas.microsoft.com/office/2006/documentManagement/types"/>
    <ds:schemaRef ds:uri="http://purl.org/dc/dcmitype/"/>
    <ds:schemaRef ds:uri="http://schemas.openxmlformats.org/package/2006/metadata/core-properties"/>
    <ds:schemaRef ds:uri="2f15fbf1-af96-49d6-8780-830483b2c3bf"/>
    <ds:schemaRef ds:uri="http://purl.org/dc/elements/1.1/"/>
    <ds:schemaRef ds:uri="http://schemas.microsoft.com/office/infopath/2007/PartnerControls"/>
    <ds:schemaRef ds:uri="559d5173-2c88-452d-a229-657f6a3149c8"/>
    <ds:schemaRef ds:uri="http://www.w3.org/XML/1998/namespace"/>
  </ds:schemaRefs>
</ds:datastoreItem>
</file>

<file path=customXml/itemProps3.xml><?xml version="1.0" encoding="utf-8"?>
<ds:datastoreItem xmlns:ds="http://schemas.openxmlformats.org/officeDocument/2006/customXml" ds:itemID="{DF8F33EF-5D22-44FB-9738-51517FFD0147}"/>
</file>

<file path=docProps/app.xml><?xml version="1.0" encoding="utf-8"?>
<Properties xmlns="http://schemas.openxmlformats.org/officeDocument/2006/extended-properties" xmlns:vt="http://schemas.openxmlformats.org/officeDocument/2006/docPropsVTypes">
  <Template>Office Theme</Template>
  <TotalTime>0</TotalTime>
  <Words>2924</Words>
  <Application>Microsoft Office PowerPoint</Application>
  <PresentationFormat>画面に合わせる (4:3)</PresentationFormat>
  <Paragraphs>547</Paragraphs>
  <Slides>52</Slides>
  <Notes>52</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52</vt:i4>
      </vt:variant>
    </vt:vector>
  </HeadingPairs>
  <TitlesOfParts>
    <vt:vector size="58" baseType="lpstr">
      <vt:lpstr>BIZ UDPゴシック</vt:lpstr>
      <vt:lpstr>Abadi</vt:lpstr>
      <vt:lpstr>Arial</vt:lpstr>
      <vt:lpstr>Calibri</vt:lpstr>
      <vt:lpstr>ホワイト</vt:lpstr>
      <vt:lpstr>think-cell スライド</vt:lpstr>
      <vt:lpstr>PowerPoint プレゼンテーション</vt:lpstr>
      <vt:lpstr>マイナンバーカードで暮らしを便利に</vt:lpstr>
      <vt:lpstr>PowerPoint プレゼンテーション</vt:lpstr>
      <vt:lpstr>PowerPoint プレゼンテーション</vt:lpstr>
      <vt:lpstr>マイナポータルとは？</vt:lpstr>
      <vt:lpstr>マイナポータルでできること</vt:lpstr>
      <vt:lpstr>マイナポータルでできること</vt:lpstr>
      <vt:lpstr>マイナポータルの利用の手順</vt:lpstr>
      <vt:lpstr>PowerPoint プレゼンテーション</vt:lpstr>
      <vt:lpstr>PowerPoint プレゼンテーション</vt:lpstr>
      <vt:lpstr>PowerPoint プレゼンテーション</vt:lpstr>
      <vt:lpstr>PowerPoint プレゼンテーション</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マイナポータルのログイン/ログアウト方法</vt:lpstr>
      <vt:lpstr>2-C</vt:lpstr>
      <vt:lpstr>PowerPoint プレゼンテーション</vt:lpstr>
      <vt:lpstr>3-A</vt:lpstr>
      <vt:lpstr>PowerPoint プレゼンテーション</vt:lpstr>
      <vt:lpstr>3-A</vt:lpstr>
      <vt:lpstr>PowerPoint プレゼンテーション</vt:lpstr>
      <vt:lpstr>健康保険証利用登録のしかた</vt:lpstr>
      <vt:lpstr>健康保険証利用登録のしかた</vt:lpstr>
      <vt:lpstr>健康保険証利用登録のしかた</vt:lpstr>
      <vt:lpstr>3-C</vt:lpstr>
      <vt:lpstr>マイナ保険証の利用のしかた</vt:lpstr>
      <vt:lpstr>マイナ保険証の利用のしかた</vt:lpstr>
      <vt:lpstr>マイナ保険証の利用のしかた</vt:lpstr>
      <vt:lpstr>PowerPoint プレゼンテーション</vt:lpstr>
      <vt:lpstr>4-A</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公金受取口座の登録のしかた</vt:lpstr>
      <vt:lpstr>4-B</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237</cp:revision>
  <dcterms:created xsi:type="dcterms:W3CDTF">2021-12-21T00:45:50Z</dcterms:created>
  <dcterms:modified xsi:type="dcterms:W3CDTF">2025-11-06T08:28:13Z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0x01010084154F20975AA5409AAA8A81D223D4B6</vt:lpwstr>
  </property>
  <property fmtid="{D5CDD505-2E9C-101B-9397-08002B2CF9AE}" pid="3" name="Order">
    <vt:r8>4196100</vt:r8>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