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23"/>
  </p:notesMasterIdLst>
  <p:sldIdLst>
    <p:sldId id="327" r:id="rId2"/>
    <p:sldId id="342" r:id="rId3"/>
    <p:sldId id="343" r:id="rId4"/>
    <p:sldId id="345" r:id="rId5"/>
    <p:sldId id="346" r:id="rId6"/>
    <p:sldId id="350" r:id="rId7"/>
    <p:sldId id="351" r:id="rId8"/>
    <p:sldId id="353" r:id="rId9"/>
    <p:sldId id="330" r:id="rId10"/>
    <p:sldId id="454" r:id="rId11"/>
    <p:sldId id="442" r:id="rId12"/>
    <p:sldId id="452" r:id="rId13"/>
    <p:sldId id="444" r:id="rId14"/>
    <p:sldId id="436" r:id="rId15"/>
    <p:sldId id="445" r:id="rId16"/>
    <p:sldId id="451" r:id="rId17"/>
    <p:sldId id="447" r:id="rId18"/>
    <p:sldId id="453" r:id="rId19"/>
    <p:sldId id="448" r:id="rId20"/>
    <p:sldId id="449" r:id="rId21"/>
    <p:sldId id="450" r:id="rId22"/>
  </p:sldIdLst>
  <p:sldSz cx="9144000" cy="6858000" type="screen4x3"/>
  <p:notesSz cx="6735763" cy="9866313"/>
  <p:custDataLst>
    <p:tags r:id="rId24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996633"/>
    <a:srgbClr val="FABE00"/>
    <a:srgbClr val="FFFFCC"/>
    <a:srgbClr val="FF00FF"/>
    <a:srgbClr val="FF66CC"/>
    <a:srgbClr val="FF99FF"/>
    <a:srgbClr val="FFCCFF"/>
    <a:srgbClr val="E5004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9" autoAdjust="0"/>
    <p:restoredTop sz="69069" autoAdjust="0"/>
  </p:normalViewPr>
  <p:slideViewPr>
    <p:cSldViewPr snapToGrid="0" snapToObjects="1">
      <p:cViewPr varScale="1">
        <p:scale>
          <a:sx n="69" d="100"/>
          <a:sy n="69" d="100"/>
        </p:scale>
        <p:origin x="828" y="66"/>
      </p:cViewPr>
      <p:guideLst/>
    </p:cSldViewPr>
  </p:slideViewPr>
  <p:outlineViewPr>
    <p:cViewPr>
      <p:scale>
        <a:sx n="33" d="100"/>
        <a:sy n="33" d="100"/>
      </p:scale>
      <p:origin x="0" y="-1300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3512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4032" y="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2023/1/20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7" tIns="45164" rIns="90327" bIns="4516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327" tIns="45164" rIns="90327" bIns="4516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379"/>
            <a:endParaRPr kumimoji="1"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52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01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298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10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6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35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053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eiryo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528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698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515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09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82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27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033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51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ja-JP" altLang="en-US" sz="1200" kern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49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285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625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62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600F82-788A-49EB-8AAB-D9DD497BF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3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319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28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orient="horz" pos="4133" userDrawn="1">
          <p15:clr>
            <a:srgbClr val="FBAE40"/>
          </p15:clr>
        </p15:guide>
        <p15:guide id="16" pos="53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53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1253" userDrawn="1">
          <p15:clr>
            <a:srgbClr val="FBAE40"/>
          </p15:clr>
        </p15:guide>
        <p15:guide id="15" pos="1859" userDrawn="1">
          <p15:clr>
            <a:srgbClr val="FBAE40"/>
          </p15:clr>
        </p15:guide>
        <p15:guide id="16" pos="310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913" userDrawn="1">
          <p15:clr>
            <a:srgbClr val="FBAE40"/>
          </p15:clr>
        </p15:guide>
        <p15:guide id="19" orient="horz" pos="1480" userDrawn="1">
          <p15:clr>
            <a:srgbClr val="FBAE40"/>
          </p15:clr>
        </p15:guide>
        <p15:guide id="20" orient="horz" pos="1706" userDrawn="1">
          <p15:clr>
            <a:srgbClr val="FBAE40"/>
          </p15:clr>
        </p15:guide>
        <p15:guide id="21" pos="612" userDrawn="1">
          <p15:clr>
            <a:srgbClr val="FBAE40"/>
          </p15:clr>
        </p15:guide>
        <p15:guide id="22" pos="4354" userDrawn="1">
          <p15:clr>
            <a:srgbClr val="FBAE40"/>
          </p15:clr>
        </p15:guide>
        <p15:guide id="23" pos="4127" userDrawn="1">
          <p15:clr>
            <a:srgbClr val="FBAE40"/>
          </p15:clr>
        </p15:guide>
        <p15:guide id="24" orient="horz" pos="3861" userDrawn="1">
          <p15:clr>
            <a:srgbClr val="FBAE40"/>
          </p15:clr>
        </p15:guide>
        <p15:guide id="25" pos="2653" userDrawn="1">
          <p15:clr>
            <a:srgbClr val="FBAE40"/>
          </p15:clr>
        </p15:guide>
        <p15:guide id="26" pos="33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2023/1/20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2023/1/20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9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ma.go.jp/mission/enrichment/kyukyumusen_kinkyutuhou/net119.html" TargetMode="Externa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8.jpg"/><Relationship Id="rId5" Type="http://schemas.openxmlformats.org/officeDocument/2006/relationships/image" Target="../media/image1.e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32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6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hlw.go.jp/stf/seisakunitsuite/bunya/kenkou_iryou/iryou/teikyouseido/index.html" TargetMode="Externa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39.jpg"/><Relationship Id="rId5" Type="http://schemas.openxmlformats.org/officeDocument/2006/relationships/image" Target="../media/image1.emf"/><Relationship Id="rId10" Type="http://schemas.openxmlformats.org/officeDocument/2006/relationships/image" Target="../media/image42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xi-guide.jp/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3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7.emf"/><Relationship Id="rId11" Type="http://schemas.openxmlformats.org/officeDocument/2006/relationships/image" Target="../media/image10.emf"/><Relationship Id="rId5" Type="http://schemas.openxmlformats.org/officeDocument/2006/relationships/image" Target="../media/image6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hyperlink" Target="https://mynumbercard.point.soumu.go.jp/reserve_search/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726383" y="2441760"/>
            <a:ext cx="7691233" cy="2255736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776604" y="2545714"/>
            <a:ext cx="7796304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4000" spc="-2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4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（Ｑ助）を使って病気やけがの</a:t>
            </a:r>
            <a:endParaRPr lang="en-US" altLang="ja-JP" sz="4000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緊急度を判定しましょう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91" y="1227756"/>
            <a:ext cx="801417" cy="11897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F8911F-E34B-EBB6-29C7-6A41A6BBEC35}"/>
              </a:ext>
            </a:extLst>
          </p:cNvPr>
          <p:cNvSpPr txBox="1"/>
          <p:nvPr/>
        </p:nvSpPr>
        <p:spPr>
          <a:xfrm>
            <a:off x="927313" y="964806"/>
            <a:ext cx="648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iPhone</a:t>
            </a:r>
            <a:endParaRPr kumimoji="1" lang="ja-JP" altLang="en-US" sz="4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スマートフォン活用編</a:t>
            </a:r>
            <a:r>
              <a:rPr kumimoji="1" lang="en-US" altLang="ja-JP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kumimoji="1" lang="ja-JP" altLang="en-US" sz="4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14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利用登録のしかた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利用登録を行います。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972" y="2100490"/>
            <a:ext cx="30864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Ｑ助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のアイコンを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表示されますので、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内容を確認して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利用規約に同意する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6B06166-274B-3847-85BC-725258A18D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86"/>
          <a:stretch/>
        </p:blipFill>
        <p:spPr>
          <a:xfrm>
            <a:off x="6312055" y="1571507"/>
            <a:ext cx="2254658" cy="400345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203E9B0-FD0B-2A43-B18B-E6464804CB14}"/>
              </a:ext>
            </a:extLst>
          </p:cNvPr>
          <p:cNvSpPr/>
          <p:nvPr/>
        </p:nvSpPr>
        <p:spPr>
          <a:xfrm>
            <a:off x="6462444" y="4818294"/>
            <a:ext cx="1941333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1A8D84AB-44F3-C449-83B8-527E5D2152EE}"/>
              </a:ext>
            </a:extLst>
          </p:cNvPr>
          <p:cNvSpPr/>
          <p:nvPr/>
        </p:nvSpPr>
        <p:spPr>
          <a:xfrm>
            <a:off x="5097028" y="1335683"/>
            <a:ext cx="240861" cy="23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6315413" y="4712217"/>
            <a:ext cx="296586" cy="293005"/>
            <a:chOff x="3546641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2BE53281-2119-1C9D-DCBE-4A082E951833}"/>
              </a:ext>
            </a:extLst>
          </p:cNvPr>
          <p:cNvSpPr>
            <a:spLocks noChangeAspect="1"/>
          </p:cNvSpPr>
          <p:nvPr/>
        </p:nvSpPr>
        <p:spPr>
          <a:xfrm>
            <a:off x="3899488" y="1570353"/>
            <a:ext cx="2218153" cy="400345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4956743" y="4133481"/>
            <a:ext cx="610307" cy="6103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06E500-9E70-A836-60E3-E38502059CF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4057" y="4202844"/>
            <a:ext cx="475678" cy="471579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1" name="図形グループ 20"/>
          <p:cNvGrpSpPr/>
          <p:nvPr/>
        </p:nvGrpSpPr>
        <p:grpSpPr>
          <a:xfrm>
            <a:off x="4778827" y="3999789"/>
            <a:ext cx="296587" cy="293005"/>
            <a:chOff x="2897417" y="3995693"/>
            <a:chExt cx="296587" cy="293005"/>
          </a:xfrm>
        </p:grpSpPr>
        <p:sp>
          <p:nvSpPr>
            <p:cNvPr id="22" name="円/楕円 2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8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97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6096" y="1241737"/>
            <a:ext cx="590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視覚効果については、左右スワイプで</a:t>
            </a:r>
            <a:endParaRPr lang="en-US" altLang="ja-JP" sz="20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marL="541338" indent="-5413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	</a:t>
            </a:r>
            <a:r>
              <a:rPr lang="ja-JP" altLang="en-US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高コントラスト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</a:p>
          <a:p>
            <a:pPr marL="541338" indent="-5413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明度反転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のいずれかをダブルタップ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色の表示については、左右スワイプで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	</a:t>
            </a:r>
            <a:r>
              <a:rPr lang="ja-JP" altLang="en-US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カラー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白黒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のいずれかを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文字の大きさについては、左右スワイプで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標準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中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大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のいずれかを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画面の動きについては、左右スワイプで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動きを減らす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いずれかをダブルタップ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ja-JP" altLang="en-US" sz="3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すべての設定が完了したら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閉じる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9819AEF-BAC2-4DBD-B76D-EEBE6F2E29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18" t="18474" r="3004" b="1868"/>
          <a:stretch/>
        </p:blipFill>
        <p:spPr>
          <a:xfrm>
            <a:off x="6268201" y="1642590"/>
            <a:ext cx="1841399" cy="450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3CAB48-629D-471C-A406-B1487169DB2A}"/>
              </a:ext>
            </a:extLst>
          </p:cNvPr>
          <p:cNvSpPr/>
          <p:nvPr/>
        </p:nvSpPr>
        <p:spPr>
          <a:xfrm>
            <a:off x="6216900" y="2250686"/>
            <a:ext cx="1944000" cy="46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B49D9E-0B2B-454E-93B2-6E8820CD3BF7}"/>
              </a:ext>
            </a:extLst>
          </p:cNvPr>
          <p:cNvSpPr/>
          <p:nvPr/>
        </p:nvSpPr>
        <p:spPr>
          <a:xfrm>
            <a:off x="6216900" y="3007665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6CA75FB-2517-4EC9-841F-8BE9FD18D6EA}"/>
              </a:ext>
            </a:extLst>
          </p:cNvPr>
          <p:cNvSpPr/>
          <p:nvPr/>
        </p:nvSpPr>
        <p:spPr>
          <a:xfrm>
            <a:off x="6216900" y="3720320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80B4402-ED32-4433-B7BB-E4AA5CF2838F}"/>
              </a:ext>
            </a:extLst>
          </p:cNvPr>
          <p:cNvSpPr/>
          <p:nvPr/>
        </p:nvSpPr>
        <p:spPr>
          <a:xfrm>
            <a:off x="6216900" y="4376051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E14A08-7849-45A9-B662-6FA9EBDDC00F}"/>
              </a:ext>
            </a:extLst>
          </p:cNvPr>
          <p:cNvSpPr/>
          <p:nvPr/>
        </p:nvSpPr>
        <p:spPr>
          <a:xfrm>
            <a:off x="7368900" y="5772109"/>
            <a:ext cx="792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7188900" y="5659104"/>
            <a:ext cx="296586" cy="293005"/>
            <a:chOff x="7423697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6040457" y="4322657"/>
            <a:ext cx="296586" cy="293005"/>
            <a:chOff x="6801905" y="3995693"/>
            <a:chExt cx="296586" cy="293005"/>
          </a:xfrm>
        </p:grpSpPr>
        <p:sp>
          <p:nvSpPr>
            <p:cNvPr id="22" name="円/楕円 2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6036702" y="3599970"/>
            <a:ext cx="296586" cy="293005"/>
            <a:chOff x="5878361" y="3995693"/>
            <a:chExt cx="296586" cy="293005"/>
          </a:xfrm>
        </p:grpSpPr>
        <p:sp>
          <p:nvSpPr>
            <p:cNvPr id="25" name="円/楕円 24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6041688" y="2894660"/>
            <a:ext cx="296586" cy="293005"/>
            <a:chOff x="5101121" y="3995693"/>
            <a:chExt cx="296586" cy="293005"/>
          </a:xfrm>
        </p:grpSpPr>
        <p:sp>
          <p:nvSpPr>
            <p:cNvPr id="28" name="円/楕円 2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6036702" y="2161684"/>
            <a:ext cx="296586" cy="293005"/>
            <a:chOff x="4232441" y="3995693"/>
            <a:chExt cx="296586" cy="293005"/>
          </a:xfrm>
        </p:grpSpPr>
        <p:sp>
          <p:nvSpPr>
            <p:cNvPr id="31" name="円/楕円 3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3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697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978" y="1689422"/>
            <a:ext cx="35474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２回目以降に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アプリを起動した際に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設定を変更したい場合、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画面右下の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画面設定</a:t>
            </a:r>
            <a:r>
              <a:rPr lang="en-US" altLang="ja-JP" sz="20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</a:p>
        </p:txBody>
      </p:sp>
      <p:pic>
        <p:nvPicPr>
          <p:cNvPr id="11" name="図 1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142D42A-A3FB-C5D8-6210-78A6E3868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397" y="1457855"/>
            <a:ext cx="2631187" cy="468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1E46D03-CF75-5241-B8CD-67429C50E4E7}"/>
              </a:ext>
            </a:extLst>
          </p:cNvPr>
          <p:cNvSpPr/>
          <p:nvPr/>
        </p:nvSpPr>
        <p:spPr>
          <a:xfrm>
            <a:off x="6156552" y="5760266"/>
            <a:ext cx="68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6011117" y="5604360"/>
            <a:ext cx="296586" cy="293005"/>
            <a:chOff x="8127785" y="3995693"/>
            <a:chExt cx="296586" cy="293005"/>
          </a:xfrm>
        </p:grpSpPr>
        <p:sp>
          <p:nvSpPr>
            <p:cNvPr id="13" name="円/楕円 12"/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15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872000" y="810000"/>
            <a:ext cx="7261206" cy="46483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</a:p>
          <a:p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endParaRPr lang="en-US" altLang="ja-JP" sz="4800" spc="-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</a:t>
            </a:r>
            <a:endParaRPr lang="en-US" altLang="ja-JP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利用しましょう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22743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6317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6726" y="557526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49319A12-71CF-4C6D-BEBA-353713F10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該当する症状及び症候を画面上で選択していくと、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緊急度に応じた必要な対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応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いますぐ救急車を呼びましょう</a:t>
            </a:r>
            <a:r>
              <a:rPr lang="en-US" altLang="ja-JP" sz="2000" kern="100" spc="-4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できるだけ早めに医療機関を受診しましょう</a:t>
            </a:r>
            <a:r>
              <a:rPr lang="en-US" altLang="ja-JP" sz="2000" kern="100" spc="-4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緊急ではありませんが医療機関を受診しましょう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75000"/>
              </a:lnSpc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又は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引き続き、注意して様子をみてください</a:t>
            </a:r>
            <a:r>
              <a:rPr lang="en-US" altLang="ja-JP" sz="2000" kern="10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 </a:t>
            </a:r>
            <a:r>
              <a:rPr lang="ja-JP" altLang="en-US" sz="2000" spc="-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が表示されます。</a:t>
            </a:r>
          </a:p>
        </p:txBody>
      </p:sp>
      <p:pic>
        <p:nvPicPr>
          <p:cNvPr id="11280" name="Picture 16">
            <a:extLst>
              <a:ext uri="{FF2B5EF4-FFF2-40B4-BE49-F238E27FC236}">
                <a16:creationId xmlns:a16="http://schemas.microsoft.com/office/drawing/2014/main" id="{B093CE85-DD1E-4E59-A670-0D7332B1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6" y="3258474"/>
            <a:ext cx="7996152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5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5410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4479" y="54515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1BB9DB-BFC5-4B4D-84B5-2EF526A1EC7A}"/>
              </a:ext>
            </a:extLst>
          </p:cNvPr>
          <p:cNvSpPr txBox="1"/>
          <p:nvPr/>
        </p:nvSpPr>
        <p:spPr>
          <a:xfrm>
            <a:off x="544479" y="1231264"/>
            <a:ext cx="368715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症状を選択する画面が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表示された場合、スワイプで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移動し、当てはまる症状を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はい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いいえ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を選択する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画面が表示された場合、 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いずれかをダブルタップ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en-US" altLang="ja-JP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年代を選択する場合、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</a:p>
          <a:p>
            <a:pPr marL="363538" indent="-363538"/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	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大</a:t>
            </a:r>
            <a:r>
              <a:rPr lang="ja-JP" altLang="en-US" b="1" spc="-6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人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16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歳以上</a:t>
            </a:r>
            <a:r>
              <a:rPr lang="ja-JP" altLang="en-US" b="1" spc="-6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/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こども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いずれかをダブルタップ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一つ前の画面に戻りたい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場合、スワイプで移動し、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前に戻る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en-US" altLang="ja-JP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はじめからやり直したい場合、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スワイプで移動し、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はじめに戻る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4D90D88-E501-7E44-B6E0-BFBA7C450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720" y="1456549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9581AA1-66F7-9A45-8902-E8105A364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838" y="3883949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B141FA3-FA36-7B41-9229-8B1BB5691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4592" y="1472751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67B6C59-715C-5C46-93D4-44E7C648ACA9}"/>
              </a:ext>
            </a:extLst>
          </p:cNvPr>
          <p:cNvSpPr/>
          <p:nvPr/>
        </p:nvSpPr>
        <p:spPr>
          <a:xfrm>
            <a:off x="4426223" y="3971105"/>
            <a:ext cx="324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F3DB9F-A8FE-421C-89C1-DBE19A632D67}"/>
              </a:ext>
            </a:extLst>
          </p:cNvPr>
          <p:cNvSpPr/>
          <p:nvPr/>
        </p:nvSpPr>
        <p:spPr>
          <a:xfrm>
            <a:off x="5908720" y="2135612"/>
            <a:ext cx="1116000" cy="39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308F56B-7E19-4B1E-A1DE-5A3D10244AC4}"/>
              </a:ext>
            </a:extLst>
          </p:cNvPr>
          <p:cNvSpPr/>
          <p:nvPr/>
        </p:nvSpPr>
        <p:spPr>
          <a:xfrm>
            <a:off x="4433447" y="1976064"/>
            <a:ext cx="1116000" cy="162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7D3C5A0-F50C-48FA-B921-1DF0F5643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918" y="1456550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8B43EE5-400B-4308-BC81-D6DF8ED9C156}"/>
              </a:ext>
            </a:extLst>
          </p:cNvPr>
          <p:cNvSpPr/>
          <p:nvPr/>
        </p:nvSpPr>
        <p:spPr>
          <a:xfrm>
            <a:off x="7378834" y="1955283"/>
            <a:ext cx="1116000" cy="133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F36C1A38-B499-478D-B2AF-CD95605BF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690" y="3878143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F060A30-C73A-3244-B845-62F171DA1FD8}"/>
              </a:ext>
            </a:extLst>
          </p:cNvPr>
          <p:cNvSpPr/>
          <p:nvPr/>
        </p:nvSpPr>
        <p:spPr>
          <a:xfrm>
            <a:off x="5888911" y="5981184"/>
            <a:ext cx="54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5774331" y="5732128"/>
            <a:ext cx="296586" cy="293005"/>
            <a:chOff x="5878361" y="3995693"/>
            <a:chExt cx="296586" cy="293005"/>
          </a:xfrm>
        </p:grpSpPr>
        <p:sp>
          <p:nvSpPr>
            <p:cNvPr id="30" name="円/楕円 29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4288313" y="3792495"/>
            <a:ext cx="296586" cy="293005"/>
            <a:chOff x="5101121" y="3995693"/>
            <a:chExt cx="296586" cy="293005"/>
          </a:xfrm>
        </p:grpSpPr>
        <p:sp>
          <p:nvSpPr>
            <p:cNvPr id="33" name="円/楕円 32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7238112" y="1802821"/>
            <a:ext cx="296586" cy="293005"/>
            <a:chOff x="4232441" y="3995693"/>
            <a:chExt cx="296586" cy="293005"/>
          </a:xfrm>
        </p:grpSpPr>
        <p:sp>
          <p:nvSpPr>
            <p:cNvPr id="36" name="円/楕円 35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5784397" y="1937833"/>
            <a:ext cx="296586" cy="293005"/>
            <a:chOff x="3546641" y="3995693"/>
            <a:chExt cx="296586" cy="293005"/>
          </a:xfrm>
        </p:grpSpPr>
        <p:sp>
          <p:nvSpPr>
            <p:cNvPr id="39" name="円/楕円 3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4284557" y="1802118"/>
            <a:ext cx="296587" cy="293005"/>
            <a:chOff x="2897417" y="3995693"/>
            <a:chExt cx="296587" cy="293005"/>
          </a:xfrm>
        </p:grpSpPr>
        <p:sp>
          <p:nvSpPr>
            <p:cNvPr id="42" name="円/楕円 4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3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9966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93D07AF-50CD-4446-ABCE-64985D5E40A4}"/>
              </a:ext>
            </a:extLst>
          </p:cNvPr>
          <p:cNvGrpSpPr>
            <a:grpSpLocks noChangeAspect="1"/>
          </p:cNvGrpSpPr>
          <p:nvPr/>
        </p:nvGrpSpPr>
        <p:grpSpPr>
          <a:xfrm>
            <a:off x="5312025" y="1451243"/>
            <a:ext cx="2004522" cy="4860000"/>
            <a:chOff x="8093785" y="32153"/>
            <a:chExt cx="3855698" cy="9348209"/>
          </a:xfrm>
        </p:grpSpPr>
        <p:pic>
          <p:nvPicPr>
            <p:cNvPr id="15" name="図 14" descr="テキスト&#10;&#10;自動的に生成された説明">
              <a:extLst>
                <a:ext uri="{FF2B5EF4-FFF2-40B4-BE49-F238E27FC236}">
                  <a16:creationId xmlns:a16="http://schemas.microsoft.com/office/drawing/2014/main" id="{3754AEF4-794B-49E7-9F14-9BA768843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3786" y="32153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9" name="図 18" descr="テキスト&#10;&#10;自動的に生成された説明">
              <a:extLst>
                <a:ext uri="{FF2B5EF4-FFF2-40B4-BE49-F238E27FC236}">
                  <a16:creationId xmlns:a16="http://schemas.microsoft.com/office/drawing/2014/main" id="{CD1CC8CE-3B3F-4F17-A4B9-02A0D8015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418"/>
            <a:stretch/>
          </p:blipFill>
          <p:spPr>
            <a:xfrm>
              <a:off x="8093785" y="4402677"/>
              <a:ext cx="3855697" cy="4977685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756" y="55604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444934" y="2560472"/>
            <a:ext cx="475200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すぐに救急車を呼ぶ場合はスワイプで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１１９番に電話する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タップ後、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はい」をダブルタップ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>
              <a:spcBef>
                <a:spcPts val="300"/>
              </a:spcBef>
            </a:pPr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音声による通報が困難な場合は、　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Net119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緊急通報システムを利用できます。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※Net119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緊急通報システムを利用できない地域もあります。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※Net119</a:t>
            </a:r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緊急通報システムの利用にあたっては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216000"/>
            <a:r>
              <a:rPr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事前に申請手続きが必要になります。</a:t>
            </a:r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803275" indent="-803275"/>
            <a:endParaRPr lang="en-US" altLang="ja-JP" sz="12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719138" indent="-711200"/>
            <a:r>
              <a:rPr lang="en-US" altLang="ja-JP" sz="12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Net119</a:t>
            </a:r>
            <a:r>
              <a:rPr lang="ja-JP" altLang="en-US" sz="12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緊急通報システムの概要、導入地域</a:t>
            </a:r>
            <a:r>
              <a:rPr lang="en-US" altLang="ja-JP" sz="12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pPr marL="719138" indent="-711200"/>
            <a:r>
              <a:rPr lang="en-US" altLang="ja-JP" sz="1200" b="1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1200" b="1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  <a:hlinkClick r:id="rId8"/>
              </a:rPr>
              <a:t>https://www.fdma.go.jp/mission/enrichment/kyukyumusen_kinkyutuhou/net119.html</a:t>
            </a:r>
            <a:endParaRPr lang="en-US" altLang="ja-JP" sz="1200" b="1" dirty="0">
              <a:solidFill>
                <a:srgbClr val="0000FF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1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オペレーターと会話する際は、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必要に応じて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を確認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8B8FB104-F4F3-494F-A17C-53F6F3AB0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86" y="1355316"/>
            <a:ext cx="8280000" cy="82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いますぐ救急車を呼びましょう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表示された場合は、緊急度が高いので、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すぐに１１９番に電話してください。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9D92B92-594B-4FA7-9882-74314E7203E4}"/>
              </a:ext>
            </a:extLst>
          </p:cNvPr>
          <p:cNvSpPr/>
          <p:nvPr/>
        </p:nvSpPr>
        <p:spPr>
          <a:xfrm>
            <a:off x="5370017" y="3441580"/>
            <a:ext cx="187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F39BBF-014B-451C-964E-9E26D660FCF2}"/>
              </a:ext>
            </a:extLst>
          </p:cNvPr>
          <p:cNvSpPr/>
          <p:nvPr/>
        </p:nvSpPr>
        <p:spPr>
          <a:xfrm>
            <a:off x="5370017" y="3796450"/>
            <a:ext cx="1872000" cy="18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E044B46-3052-488A-99BF-C254287102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188" t="42588" r="12833" b="39501"/>
          <a:stretch/>
        </p:blipFill>
        <p:spPr>
          <a:xfrm>
            <a:off x="7624647" y="4027040"/>
            <a:ext cx="1129229" cy="486271"/>
          </a:xfrm>
          <a:prstGeom prst="rect">
            <a:avLst/>
          </a:prstGeom>
        </p:spPr>
      </p:pic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53FBCDC6-8A8A-4D5D-8CA8-84131D14FCB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7242017" y="3585580"/>
            <a:ext cx="382630" cy="68459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0DAFA2-D60F-4FF9-ABC4-A3F717E16750}"/>
              </a:ext>
            </a:extLst>
          </p:cNvPr>
          <p:cNvSpPr/>
          <p:nvPr/>
        </p:nvSpPr>
        <p:spPr>
          <a:xfrm>
            <a:off x="8189261" y="4270176"/>
            <a:ext cx="564615" cy="24313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3328" name="Picture 16">
            <a:extLst>
              <a:ext uri="{FF2B5EF4-FFF2-40B4-BE49-F238E27FC236}">
                <a16:creationId xmlns:a16="http://schemas.microsoft.com/office/drawing/2014/main" id="{0F95474B-C78E-43FC-A71C-3D47BB0E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6" y="460052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図形グループ 20"/>
          <p:cNvGrpSpPr/>
          <p:nvPr/>
        </p:nvGrpSpPr>
        <p:grpSpPr>
          <a:xfrm>
            <a:off x="5223045" y="4021092"/>
            <a:ext cx="296586" cy="293005"/>
            <a:chOff x="3546641" y="3995693"/>
            <a:chExt cx="296586" cy="293005"/>
          </a:xfrm>
        </p:grpSpPr>
        <p:sp>
          <p:nvSpPr>
            <p:cNvPr id="23" name="円/楕円 22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5225755" y="3276025"/>
            <a:ext cx="296587" cy="293005"/>
            <a:chOff x="2897417" y="3995693"/>
            <a:chExt cx="296587" cy="293005"/>
          </a:xfrm>
        </p:grpSpPr>
        <p:sp>
          <p:nvSpPr>
            <p:cNvPr id="26" name="円/楕円 2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72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5114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591710" y="3630884"/>
            <a:ext cx="414655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画面の指示に従って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医療機関への受診を検討します。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受診にあたっては、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や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受診科目の参考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参考にしてください。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9AC0083-4DBB-4554-9695-11DBF878E9AE}"/>
              </a:ext>
            </a:extLst>
          </p:cNvPr>
          <p:cNvGrpSpPr>
            <a:grpSpLocks noChangeAspect="1"/>
          </p:cNvGrpSpPr>
          <p:nvPr/>
        </p:nvGrpSpPr>
        <p:grpSpPr>
          <a:xfrm>
            <a:off x="4945499" y="1459612"/>
            <a:ext cx="1909667" cy="4860000"/>
            <a:chOff x="3879409" y="-2426346"/>
            <a:chExt cx="3855697" cy="9812537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2DB3D950-84A2-4AE3-A0EA-E74236D2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9409" y="-2426346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3EE0B6BA-C6E0-411B-AB0E-11C6FA652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041"/>
            <a:stretch/>
          </p:blipFill>
          <p:spPr>
            <a:xfrm>
              <a:off x="3879409" y="1559690"/>
              <a:ext cx="3855697" cy="5826501"/>
            </a:xfrm>
            <a:prstGeom prst="rect">
              <a:avLst/>
            </a:prstGeom>
          </p:spPr>
        </p:pic>
      </p:grp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0A02A964-AF57-4B51-B9DD-A5E3ECCA4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337" y="1478084"/>
            <a:ext cx="4146554" cy="2092919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できるだけ早めに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医療機関を受診しましょう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表示された場合は、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２時間をめやすに病院を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受診するようにしましょう。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72219" y="3108992"/>
            <a:ext cx="1836000" cy="29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1711" y="54259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819354" y="2962758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20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5701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緊急度判定のしかた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6585048-7A3F-4750-9D9C-5F12B0F62124}"/>
              </a:ext>
            </a:extLst>
          </p:cNvPr>
          <p:cNvGrpSpPr>
            <a:grpSpLocks noChangeAspect="1"/>
          </p:cNvGrpSpPr>
          <p:nvPr/>
        </p:nvGrpSpPr>
        <p:grpSpPr>
          <a:xfrm>
            <a:off x="4941965" y="1452922"/>
            <a:ext cx="2037592" cy="4860000"/>
            <a:chOff x="3343935" y="-2629948"/>
            <a:chExt cx="3855698" cy="9196493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B0DA3F4C-E3A0-485A-88DE-2ADE09FE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3936" y="-2629948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19D0B528-A2CB-4973-ADCA-E15365B18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706"/>
            <a:stretch/>
          </p:blipFill>
          <p:spPr>
            <a:xfrm>
              <a:off x="3343935" y="785677"/>
              <a:ext cx="3855697" cy="5780868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98668D-5117-4109-8CD3-9B29E8EE08C9}"/>
              </a:ext>
            </a:extLst>
          </p:cNvPr>
          <p:cNvSpPr txBox="1"/>
          <p:nvPr/>
        </p:nvSpPr>
        <p:spPr>
          <a:xfrm>
            <a:off x="627106" y="3643481"/>
            <a:ext cx="4077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画面の指示に従って医療機関への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受診を検討します。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受診にあたっては、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や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受診科目の参考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も参考にしてください</a:t>
            </a:r>
          </a:p>
          <a:p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1FB347CA-9997-4FAF-AB7D-4AB3E1DDC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964" y="1452922"/>
            <a:ext cx="4129620" cy="2011331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緊急ではありませんが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医療機関を受診しましょう</a:t>
            </a:r>
            <a:r>
              <a:rPr lang="en-US" altLang="ja-JP" sz="2000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表示された場合は、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夜間でしたら翌日の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診療でもかまいません。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7107" y="529052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97620" y="3252926"/>
            <a:ext cx="1908000" cy="27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844755" y="3106692"/>
            <a:ext cx="296587" cy="293005"/>
            <a:chOff x="2897417" y="3995693"/>
            <a:chExt cx="296587" cy="293005"/>
          </a:xfrm>
        </p:grpSpPr>
        <p:sp>
          <p:nvSpPr>
            <p:cNvPr id="19" name="円/楕円 1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8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424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医療機関・受診手段の検索のしかた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75E9B88-5BF1-431E-942F-A4CB56220FA6}"/>
              </a:ext>
            </a:extLst>
          </p:cNvPr>
          <p:cNvGrpSpPr>
            <a:grpSpLocks noChangeAspect="1"/>
          </p:cNvGrpSpPr>
          <p:nvPr/>
        </p:nvGrpSpPr>
        <p:grpSpPr>
          <a:xfrm>
            <a:off x="6338964" y="2450689"/>
            <a:ext cx="1980000" cy="3957622"/>
            <a:chOff x="5415582" y="1483961"/>
            <a:chExt cx="2200144" cy="4397646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A92090AB-98DB-406C-833E-C63D9897B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5582" y="1483961"/>
              <a:ext cx="2200144" cy="3913323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図 6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488A68B3-ADB9-423D-8C1A-E6E15ACCB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762" b="50087"/>
            <a:stretch/>
          </p:blipFill>
          <p:spPr>
            <a:xfrm>
              <a:off x="5415582" y="4466923"/>
              <a:ext cx="2200144" cy="1414684"/>
            </a:xfrm>
            <a:prstGeom prst="rect">
              <a:avLst/>
            </a:prstGeom>
          </p:spPr>
        </p:pic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A992A2-A78C-4D93-BA2C-AED3C6A77FFC}"/>
              </a:ext>
            </a:extLst>
          </p:cNvPr>
          <p:cNvSpPr/>
          <p:nvPr/>
        </p:nvSpPr>
        <p:spPr>
          <a:xfrm>
            <a:off x="6428964" y="4782579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EBB35D4-D1E6-43B1-9282-68B11F6ED2B1}"/>
              </a:ext>
            </a:extLst>
          </p:cNvPr>
          <p:cNvSpPr/>
          <p:nvPr/>
        </p:nvSpPr>
        <p:spPr>
          <a:xfrm>
            <a:off x="6428964" y="5973514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8135FC-CC52-4126-8645-1A2FE4BA34F4}"/>
              </a:ext>
            </a:extLst>
          </p:cNvPr>
          <p:cNvSpPr txBox="1"/>
          <p:nvPr/>
        </p:nvSpPr>
        <p:spPr>
          <a:xfrm>
            <a:off x="519999" y="2546115"/>
            <a:ext cx="3326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診療科目、診療日、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診療時間等を検索する場合、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医療情報ネットへ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受診にあたって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タクシーを利用する場合、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｢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全国タクシーガイドへ</a:t>
            </a:r>
            <a:r>
              <a:rPr lang="en-US" altLang="ja-JP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B45596E4-7FA3-480D-9443-F6D3E16C8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1375189"/>
            <a:ext cx="8280000" cy="997713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医療機関・受診手段を検索します。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結果が表示されている画面をスワイプで移動し、「医療情報ネットへ」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「全国タクシーガイドへ」という項目から医療機関・受診手段を検索します。</a:t>
            </a:r>
            <a:endParaRPr lang="ja-JP" altLang="en-US" sz="1600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7" name="図 16" descr="テキスト&#10;&#10;自動的に生成された説明">
            <a:extLst>
              <a:ext uri="{FF2B5EF4-FFF2-40B4-BE49-F238E27FC236}">
                <a16:creationId xmlns:a16="http://schemas.microsoft.com/office/drawing/2014/main" id="{9A57E7B8-7200-4404-8519-FD70E1085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024" y="2451753"/>
            <a:ext cx="1980000" cy="352176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13341" y="550193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6307387" y="5716214"/>
            <a:ext cx="296586" cy="293005"/>
            <a:chOff x="3546641" y="3995693"/>
            <a:chExt cx="296586" cy="293005"/>
          </a:xfrm>
        </p:grpSpPr>
        <p:sp>
          <p:nvSpPr>
            <p:cNvPr id="21" name="円/楕円 20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6311142" y="4576003"/>
            <a:ext cx="296587" cy="293005"/>
            <a:chOff x="2897417" y="3995693"/>
            <a:chExt cx="296587" cy="293005"/>
          </a:xfrm>
        </p:grpSpPr>
        <p:sp>
          <p:nvSpPr>
            <p:cNvPr id="24" name="円/楕円 2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85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432768" y="485245"/>
            <a:ext cx="1317983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目　次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1682496" y="2584607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C9220-149A-42EF-AD81-790A502FE123}"/>
              </a:ext>
            </a:extLst>
          </p:cNvPr>
          <p:cNvSpPr txBox="1"/>
          <p:nvPr/>
        </p:nvSpPr>
        <p:spPr>
          <a:xfrm>
            <a:off x="1702329" y="434252"/>
            <a:ext cx="69120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１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を知りましょう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救急車の適時・適切な利用の重要性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4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Ｂ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とは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5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Ｃ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救急車の適時・適切な利用に関する参考情報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6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Ｄ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の利用手順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7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２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利用の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準備をしましょう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のインストール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9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Ｂ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利用登録のしかた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10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３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利用しましょう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緊急度判定のしかた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14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Ｂ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医療機関・受診手段の検索のしかた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19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066FA01-4741-4AF7-B126-D3D305CCEC4E}"/>
              </a:ext>
            </a:extLst>
          </p:cNvPr>
          <p:cNvCxnSpPr/>
          <p:nvPr/>
        </p:nvCxnSpPr>
        <p:spPr>
          <a:xfrm>
            <a:off x="1682496" y="4508842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医療機関・受診手段の検索のしかた</a:t>
            </a:r>
          </a:p>
        </p:txBody>
      </p:sp>
      <p:pic>
        <p:nvPicPr>
          <p:cNvPr id="12" name="図 11" descr="文字が書かれている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FECEF205-9AB4-4A3F-83E4-7F2F9FF3F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138" y="1457562"/>
            <a:ext cx="1980000" cy="35217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0F8052FC-9267-4C57-9DA9-AD704394A1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20"/>
          <a:stretch/>
        </p:blipFill>
        <p:spPr>
          <a:xfrm>
            <a:off x="6564521" y="2719647"/>
            <a:ext cx="1980000" cy="302447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A98471-3102-488E-8030-48C5F91336F8}"/>
              </a:ext>
            </a:extLst>
          </p:cNvPr>
          <p:cNvSpPr txBox="1"/>
          <p:nvPr/>
        </p:nvSpPr>
        <p:spPr>
          <a:xfrm>
            <a:off x="466984" y="2939879"/>
            <a:ext cx="36421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医療情報ネットが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表示されますので、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検索したい都道府県を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各々の画面の指示に従って進めば、受診できる</a:t>
            </a:r>
            <a:endParaRPr lang="en-US" altLang="ja-JP" sz="12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r>
              <a:rPr lang="ja-JP" altLang="en-US" sz="12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医療機関や日時などを検索することが可能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2AF02573-4F6C-4AA2-9B92-03EF5AB02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70" y="1434603"/>
            <a:ext cx="3558016" cy="1524496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医療機関を検索します。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「医療情報ネットへ」をダブル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タップすると「ブラウザが起動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します」と表示されますので</a:t>
            </a:r>
            <a:endParaRPr lang="en-US" altLang="ja-JP" sz="16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「ＯＫ」をダブルタップします。</a:t>
            </a:r>
            <a:endParaRPr lang="ja-JP" altLang="en-US" sz="1600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F8E59-0681-4234-B597-E218DF40836D}"/>
              </a:ext>
            </a:extLst>
          </p:cNvPr>
          <p:cNvSpPr txBox="1"/>
          <p:nvPr/>
        </p:nvSpPr>
        <p:spPr>
          <a:xfrm>
            <a:off x="1076439" y="5688947"/>
            <a:ext cx="718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＜参考＞医療情報ネット</a:t>
            </a:r>
            <a:r>
              <a: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  <a:hlinkClick r:id="rId8"/>
              </a:rPr>
              <a:t>https://www.mhlw.go.jp/stf/seisakunitsuite/bunya/kenkou_iryou/iryou/teikyouseido/index.html</a:t>
            </a:r>
            <a:endParaRPr lang="ja-JP" altLang="en-US" sz="12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16409" name="Picture 25">
            <a:extLst>
              <a:ext uri="{FF2B5EF4-FFF2-40B4-BE49-F238E27FC236}">
                <a16:creationId xmlns:a16="http://schemas.microsoft.com/office/drawing/2014/main" id="{DF200D1C-022E-43FF-ADFC-628FC606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4" y="5581977"/>
            <a:ext cx="568635" cy="56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63299" y="56676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065820" y="3309892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9177" y="4835168"/>
            <a:ext cx="2160000" cy="34838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4446" y="2591494"/>
            <a:ext cx="2160000" cy="3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39" y="1513060"/>
            <a:ext cx="1620000" cy="453599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医療機関・受診手段の検索のしかた</a:t>
            </a:r>
          </a:p>
        </p:txBody>
      </p:sp>
      <p:pic>
        <p:nvPicPr>
          <p:cNvPr id="7" name="図 6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34F98576-534D-4C16-B295-04969400C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495" y="1492605"/>
            <a:ext cx="1620000" cy="288144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CCBE14-2024-41B7-A31B-D9EDD44D6740}"/>
              </a:ext>
            </a:extLst>
          </p:cNvPr>
          <p:cNvSpPr/>
          <p:nvPr/>
        </p:nvSpPr>
        <p:spPr>
          <a:xfrm>
            <a:off x="4767839" y="4931160"/>
            <a:ext cx="792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D09FE0-5E54-48BB-B3D2-7779AEAF936F}"/>
              </a:ext>
            </a:extLst>
          </p:cNvPr>
          <p:cNvSpPr/>
          <p:nvPr/>
        </p:nvSpPr>
        <p:spPr>
          <a:xfrm>
            <a:off x="6806495" y="2844546"/>
            <a:ext cx="1620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ED3925E-7FF0-4B62-BC02-0ED9307473B2}"/>
              </a:ext>
            </a:extLst>
          </p:cNvPr>
          <p:cNvSpPr txBox="1"/>
          <p:nvPr/>
        </p:nvSpPr>
        <p:spPr>
          <a:xfrm>
            <a:off x="386703" y="2569764"/>
            <a:ext cx="4320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全国タクシーガイドが表示されます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ので、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ご希望のタクシーをお選び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ください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の画面をスワイプで移動し、</a:t>
            </a:r>
            <a:endParaRPr lang="en-US" altLang="ja-JP" sz="17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　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救急・救援タクシー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でダブルタップ。</a:t>
            </a:r>
            <a:endParaRPr lang="en-US" altLang="ja-JP" sz="17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さらにスワイプで移動し、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　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タクシーを利用される都道府県を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お選びください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の画面で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都道府県を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選択してください</a:t>
            </a:r>
            <a:r>
              <a:rPr lang="en-US" altLang="ja-JP" sz="1700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｣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をダブルタップ。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その後スワイプで移動し、検索したい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都道府県をダブルタップ。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ja-JP" altLang="en-US" sz="1200" b="1" dirty="0">
                <a:solidFill>
                  <a:srgbClr val="222222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条件に合致するタクシー会社の電話番号や</a:t>
            </a:r>
            <a:r>
              <a:rPr lang="en-US" altLang="ja-JP" sz="1200" b="1" dirty="0">
                <a:solidFill>
                  <a:srgbClr val="222222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URL</a:t>
            </a:r>
            <a:r>
              <a:rPr lang="ja-JP" altLang="en-US" sz="1200" b="1" dirty="0">
                <a:solidFill>
                  <a:srgbClr val="222222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等が</a:t>
            </a:r>
            <a:endParaRPr lang="en-US" altLang="ja-JP" sz="1200" b="1" dirty="0">
              <a:solidFill>
                <a:srgbClr val="222222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r>
              <a:rPr lang="ja-JP" altLang="en-US" sz="1200" b="1" dirty="0">
                <a:solidFill>
                  <a:srgbClr val="222222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　  </a:t>
            </a:r>
            <a:r>
              <a:rPr lang="ja-JP" altLang="en-US" sz="1200" b="1" dirty="0">
                <a:solidFill>
                  <a:srgbClr val="222222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表示されます。</a:t>
            </a:r>
            <a:r>
              <a:rPr lang="ja-JP" altLang="en-US" sz="1200" dirty="0">
                <a:solidFill>
                  <a:srgbClr val="222222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Arial" panose="020B0604020202020204" pitchFamily="34" charset="0"/>
              </a:rPr>
              <a:t>　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200" b="1" dirty="0">
                <a:solidFill>
                  <a:srgbClr val="00965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電話を利用する場合、通話料がかかります。</a:t>
            </a:r>
            <a:endParaRPr lang="en-US" altLang="ja-JP" sz="1200" b="1" dirty="0">
              <a:solidFill>
                <a:srgbClr val="009650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93B0E1BD-DB0A-45A3-836F-E5E41273A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009" y="1340608"/>
            <a:ext cx="4233567" cy="1301117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受診手段を検索します。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</a:t>
            </a:r>
            <a:r>
              <a:rPr lang="ja-JP" altLang="en-US" sz="1600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全国タクシーガイド</a:t>
            </a:r>
            <a:r>
              <a:rPr lang="ja-JP" altLang="en-US" sz="16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へ」をダブルタップすると「ブラウザが起動します」と表示されますので「ＯＫ」をダブルタップします。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030C11-9572-4C39-8EB6-53F37E2679DD}"/>
              </a:ext>
            </a:extLst>
          </p:cNvPr>
          <p:cNvSpPr txBox="1"/>
          <p:nvPr/>
        </p:nvSpPr>
        <p:spPr>
          <a:xfrm>
            <a:off x="6485416" y="5587394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＜参考＞全国タクシーガイド</a:t>
            </a:r>
            <a:r>
              <a: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  <a:hlinkClick r:id="rId8"/>
              </a:rPr>
              <a:t>http://www.taxi-guide.jp/</a:t>
            </a:r>
            <a:endParaRPr lang="ja-JP" altLang="en-US" sz="12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18446" name="Picture 14">
            <a:extLst>
              <a:ext uri="{FF2B5EF4-FFF2-40B4-BE49-F238E27FC236}">
                <a16:creationId xmlns:a16="http://schemas.microsoft.com/office/drawing/2014/main" id="{20A51365-6EC2-47F7-B12E-5291097FA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6" y="4894700"/>
            <a:ext cx="707278" cy="7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71917" y="566449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altLang="ja-JP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6720223" y="2641023"/>
            <a:ext cx="296586" cy="293005"/>
            <a:chOff x="3546641" y="3995693"/>
            <a:chExt cx="296586" cy="293005"/>
          </a:xfrm>
        </p:grpSpPr>
        <p:sp>
          <p:nvSpPr>
            <p:cNvPr id="26" name="円/楕円 2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663824" y="4689959"/>
            <a:ext cx="296587" cy="293005"/>
            <a:chOff x="2897417" y="3995693"/>
            <a:chExt cx="296587" cy="293005"/>
          </a:xfrm>
        </p:grpSpPr>
        <p:sp>
          <p:nvSpPr>
            <p:cNvPr id="29" name="円/楕円 2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39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872000" y="810855"/>
            <a:ext cx="7272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endParaRPr lang="ja-JP" altLang="en-US" sz="14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endParaRPr lang="en-US" altLang="ja-JP" sz="4800" spc="-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を知りましょう</a:t>
            </a:r>
            <a:endParaRPr lang="en-US" altLang="ja-JP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 hidden="1">
            <a:extLst>
              <a:ext uri="{FF2B5EF4-FFF2-40B4-BE49-F238E27FC236}">
                <a16:creationId xmlns:a16="http://schemas.microsoft.com/office/drawing/2014/main" id="{5714120F-91C6-46BA-8384-4A5F2962EF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385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1-A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BF5CC58A-F225-412A-9185-E7950D071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6750566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救急車の適時・適切な利用の重要性</a:t>
            </a:r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5FC9AB50-41DA-4E79-8F69-8AF82983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27" y="1407301"/>
            <a:ext cx="8280000" cy="900000"/>
          </a:xfrm>
        </p:spPr>
        <p:txBody>
          <a:bodyPr numCol="1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⽣命に関わる病気やけがは、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何の前触れもなく起こることがあります。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9C3ADE5-071E-41DA-AB51-BD3B47C80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43" y="2279266"/>
            <a:ext cx="1808829" cy="1808829"/>
          </a:xfrm>
          <a:prstGeom prst="rect">
            <a:avLst/>
          </a:prstGeom>
        </p:spPr>
      </p:pic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254D2F90-1D8C-410C-B6B1-CCAEB511ECE8}"/>
              </a:ext>
            </a:extLst>
          </p:cNvPr>
          <p:cNvSpPr txBox="1">
            <a:spLocks/>
          </p:cNvSpPr>
          <p:nvPr/>
        </p:nvSpPr>
        <p:spPr>
          <a:xfrm>
            <a:off x="379869" y="4219437"/>
            <a:ext cx="2987217" cy="180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●突然の発症に対する、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早期の通報、救急隊による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適切な処置、早期の病院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搬送は、傷病者の後遺症の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軽減や早い社会復帰、救命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につながります</a:t>
            </a:r>
            <a:r>
              <a:rPr lang="ja-JP" altLang="en-US" sz="1800" b="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。</a:t>
            </a:r>
            <a:endParaRPr lang="en-US" altLang="ja-JP" sz="1800" b="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028A5E2-A694-48C7-8EDC-6E9AAD0ED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552" y="2254369"/>
            <a:ext cx="1965575" cy="1965575"/>
          </a:xfrm>
          <a:prstGeom prst="rect">
            <a:avLst/>
          </a:prstGeom>
        </p:spPr>
      </p:pic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FC5CD661-305C-43D8-96B8-9A2288D64534}"/>
              </a:ext>
            </a:extLst>
          </p:cNvPr>
          <p:cNvSpPr txBox="1">
            <a:spLocks/>
          </p:cNvSpPr>
          <p:nvPr/>
        </p:nvSpPr>
        <p:spPr>
          <a:xfrm>
            <a:off x="5683811" y="4213161"/>
            <a:ext cx="3190048" cy="2136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●いざという時に、</a:t>
            </a:r>
            <a:r>
              <a:rPr lang="en-US" altLang="ja-JP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分１秒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でも早く救急車がかけつけ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られるよう、救急車を呼ぶか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どうか迷った時は、家族や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電話相談、かかりつけ医に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相談するなど、周りの方に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助けてもらいましょう。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8200A1C2-5EB2-5E0A-E218-144BBBC58C12}"/>
              </a:ext>
            </a:extLst>
          </p:cNvPr>
          <p:cNvSpPr txBox="1">
            <a:spLocks/>
          </p:cNvSpPr>
          <p:nvPr/>
        </p:nvSpPr>
        <p:spPr>
          <a:xfrm>
            <a:off x="3460190" y="4220284"/>
            <a:ext cx="2394713" cy="1386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●救急車は「緊急」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に医療機関を受診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するための地域の</a:t>
            </a:r>
            <a:endParaRPr lang="en-US" altLang="ja-JP" sz="1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限られた手段です。</a:t>
            </a:r>
            <a:endParaRPr lang="en-US" altLang="ja-JP" sz="1800" b="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64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39" y="4527862"/>
            <a:ext cx="2352746" cy="174622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27" y="2844337"/>
            <a:ext cx="2108200" cy="15494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14473" y="4390958"/>
            <a:ext cx="1426306" cy="2008597"/>
          </a:xfrm>
          <a:prstGeom prst="rect">
            <a:avLst/>
          </a:prstGeom>
        </p:spPr>
      </p:pic>
      <p:graphicFrame>
        <p:nvGraphicFramePr>
          <p:cNvPr id="12" name="オブジェクト 11" hidden="1">
            <a:extLst>
              <a:ext uri="{FF2B5EF4-FFF2-40B4-BE49-F238E27FC236}">
                <a16:creationId xmlns:a16="http://schemas.microsoft.com/office/drawing/2014/main" id="{8EFFC18B-3C5C-4348-A589-4A43CA5F27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818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6185" y="541035"/>
            <a:ext cx="6237605" cy="535531"/>
          </a:xfrm>
        </p:spPr>
        <p:txBody>
          <a:bodyPr vert="horz" wrap="none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pc="-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pc="-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とは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89586" y="1438013"/>
            <a:ext cx="8280000" cy="122982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は、急な病気やけがをして、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緊急度の判断に迷った時に、ご自身の判断の一助に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なることを目的に作成されています。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082" name="Picture 10" descr="心配しているお爺さんのイラスト">
            <a:extLst>
              <a:ext uri="{FF2B5EF4-FFF2-40B4-BE49-F238E27FC236}">
                <a16:creationId xmlns:a16="http://schemas.microsoft.com/office/drawing/2014/main" id="{C7FD77F6-6739-43C0-893D-7FC5A1F7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79" y="4438758"/>
            <a:ext cx="1759521" cy="17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2CC21B7-7275-49CA-AF70-E632069E0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4204" y="4438757"/>
            <a:ext cx="1759521" cy="1759521"/>
          </a:xfrm>
          <a:prstGeom prst="rect">
            <a:avLst/>
          </a:prstGeom>
        </p:spPr>
      </p:pic>
      <p:grpSp>
        <p:nvGrpSpPr>
          <p:cNvPr id="14" name="図形グループ 13"/>
          <p:cNvGrpSpPr>
            <a:grpSpLocks noChangeAspect="1"/>
          </p:cNvGrpSpPr>
          <p:nvPr/>
        </p:nvGrpSpPr>
        <p:grpSpPr>
          <a:xfrm>
            <a:off x="4322422" y="4797751"/>
            <a:ext cx="1063930" cy="797948"/>
            <a:chOff x="3355262" y="5469690"/>
            <a:chExt cx="720000" cy="540000"/>
          </a:xfrm>
        </p:grpSpPr>
        <p:cxnSp>
          <p:nvCxnSpPr>
            <p:cNvPr id="15" name="カギ線コネクタ 14"/>
            <p:cNvCxnSpPr/>
            <p:nvPr/>
          </p:nvCxnSpPr>
          <p:spPr>
            <a:xfrm rot="2700000">
              <a:off x="3429000" y="5469690"/>
              <a:ext cx="540000" cy="540000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0096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355262" y="5737225"/>
              <a:ext cx="720000" cy="0"/>
            </a:xfrm>
            <a:prstGeom prst="line">
              <a:avLst/>
            </a:prstGeom>
            <a:ln w="28575">
              <a:solidFill>
                <a:srgbClr val="0096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正方形/長方形 8"/>
          <p:cNvSpPr/>
          <p:nvPr/>
        </p:nvSpPr>
        <p:spPr>
          <a:xfrm>
            <a:off x="637296" y="4700153"/>
            <a:ext cx="176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病院に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行くなら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急いだほうが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いいのか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待てるのか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09552" y="2932685"/>
            <a:ext cx="1839459" cy="122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病院や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クリニックに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行った方が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185392" y="4834343"/>
            <a:ext cx="1656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アプリで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緊急度を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判定できる！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2205" y="2916330"/>
            <a:ext cx="2108200" cy="1397902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3472740" y="3078109"/>
            <a:ext cx="136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救急車を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呼んだ方が</a:t>
            </a:r>
            <a:endParaRPr lang="en-US" altLang="ja-JP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058821-612F-4F3C-89D8-C2783D65D922}"/>
              </a:ext>
            </a:extLst>
          </p:cNvPr>
          <p:cNvSpPr txBox="1"/>
          <p:nvPr/>
        </p:nvSpPr>
        <p:spPr>
          <a:xfrm>
            <a:off x="5324204" y="2744413"/>
            <a:ext cx="3407721" cy="1384995"/>
          </a:xfrm>
          <a:prstGeom prst="rect">
            <a:avLst/>
          </a:prstGeom>
          <a:noFill/>
          <a:ln w="19050">
            <a:solidFill>
              <a:srgbClr val="009650"/>
            </a:solidFill>
          </a:ln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※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「Ｑ助」の判定はひとつの目安です。</a:t>
            </a:r>
            <a:endParaRPr lang="ja-JP" altLang="en-US" sz="1400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※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ご自身でスマートフォンをうまく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操作できない状態の時は、無理に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 「Ｑ助」を利用せず、電話相談や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かかりつけ医に相談するか、場合　</a:t>
            </a:r>
            <a:endParaRPr lang="en-US" altLang="ja-JP" sz="1400" b="1" dirty="0">
              <a:solidFill>
                <a:srgbClr val="222222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22222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solidFill>
                  <a:srgbClr val="222222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Arial" panose="020B0604020202020204" pitchFamily="34" charset="0"/>
              </a:rPr>
              <a:t>によっては救急車を呼んでください。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719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67736EB9-1321-4654-B3FD-AEF14828A7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430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08178" y="1592445"/>
            <a:ext cx="6919080" cy="4752000"/>
          </a:xfrm>
        </p:spPr>
        <p:txBody>
          <a:bodyPr numCol="1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アプ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の紹介や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救急についての情報を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調べることができるサイトをご紹介します。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（愛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称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「Ｑ助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」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　　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https://www.fdma.go.jp/mission/enrichment/appropriate/appropriate003.html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救急お役立ち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ポータルサイト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  <a:hlinkClick r:id="rId6"/>
              </a:rPr>
              <a:t>https://www.fdma.go.jp/publication/portal/post3.html</a:t>
            </a:r>
            <a:endParaRPr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救急安心センター事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業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（＃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7119</a:t>
            </a:r>
            <a:r>
              <a:rPr lang="ja-JP" altLang="en-US" sz="20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ってナニ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?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https://www.fdma.go.jp/mission/enrichment/appropriate/appropriate007.html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1-C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8C545B0-6CEC-4189-91F9-27D8BFBE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990" y="502997"/>
            <a:ext cx="7327642" cy="540000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救急車の適時・適切な利用に関する参考情報</a:t>
            </a:r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77C94943-59BC-4273-AC22-5E34156B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" y="4981669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>
            <a:extLst>
              <a:ext uri="{FF2B5EF4-FFF2-40B4-BE49-F238E27FC236}">
                <a16:creationId xmlns:a16="http://schemas.microsoft.com/office/drawing/2014/main" id="{FB49D54B-E607-40F8-BCF4-FB02BE20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" y="2986797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>
            <a:extLst>
              <a:ext uri="{FF2B5EF4-FFF2-40B4-BE49-F238E27FC236}">
                <a16:creationId xmlns:a16="http://schemas.microsoft.com/office/drawing/2014/main" id="{C628ECC3-E749-49F3-9B5E-4D63F688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99" y="4106018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BD75373F-B603-4191-9293-1DDD6156E4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7779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1872192" y="2440126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全国版救急受診アプ</a:t>
            </a:r>
            <a:r>
              <a:rPr lang="ja-JP" altLang="en-US" sz="2000" b="1" spc="-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リ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（Ｑ助</a:t>
            </a:r>
            <a:r>
              <a:rPr lang="ja-JP" altLang="en-US" sz="2000" b="1" spc="-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のインストール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利用登録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21749" y="2146311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45169" y="529052"/>
            <a:ext cx="7776000" cy="540000"/>
          </a:xfrm>
        </p:spPr>
        <p:txBody>
          <a:bodyPr vert="horz">
            <a:noAutofit/>
          </a:bodyPr>
          <a:lstStyle/>
          <a:p>
            <a:r>
              <a:rPr lang="ja-JP" altLang="en-US" sz="3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3000" spc="-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3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3000" spc="-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3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の利用手順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95116" y="2136898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Ｑ助の利用準備</a:t>
            </a:r>
            <a:endParaRPr kumimoji="1" lang="ja-JP" altLang="en-US" sz="24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C6E4018-B732-4E2F-9EFA-3B7446BAFDF0}"/>
              </a:ext>
            </a:extLst>
          </p:cNvPr>
          <p:cNvSpPr/>
          <p:nvPr/>
        </p:nvSpPr>
        <p:spPr>
          <a:xfrm>
            <a:off x="1869612" y="4493282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8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緊急度判定の実施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医療機関・受診手段の検索</a:t>
            </a:r>
            <a:endParaRPr lang="en-US" altLang="ja-JP" sz="20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5282BC-6D7E-4D02-81E7-041B9812A4C7}"/>
              </a:ext>
            </a:extLst>
          </p:cNvPr>
          <p:cNvSpPr/>
          <p:nvPr/>
        </p:nvSpPr>
        <p:spPr>
          <a:xfrm>
            <a:off x="614388" y="4223282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02EA93-56E1-47A6-8997-1D3A9C1EA1A4}"/>
              </a:ext>
            </a:extLst>
          </p:cNvPr>
          <p:cNvSpPr txBox="1"/>
          <p:nvPr/>
        </p:nvSpPr>
        <p:spPr>
          <a:xfrm>
            <a:off x="895116" y="4223282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Ｑ助での緊急度判定</a:t>
            </a:r>
            <a:endParaRPr kumimoji="1" lang="ja-JP" altLang="en-US" sz="2400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1B5665C-033B-48E3-8090-7ADFDF88F57B}"/>
              </a:ext>
            </a:extLst>
          </p:cNvPr>
          <p:cNvSpPr/>
          <p:nvPr/>
        </p:nvSpPr>
        <p:spPr>
          <a:xfrm>
            <a:off x="1123627" y="2792407"/>
            <a:ext cx="449451" cy="1332000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B0489EBF-E57B-496C-8E9B-6CCF08D89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38" y="1438009"/>
            <a:ext cx="8280000" cy="548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次ページから、以下の順番で操作のご説明をします。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11619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872000" y="810000"/>
            <a:ext cx="7164000" cy="45558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</a:t>
            </a:r>
            <a:endParaRPr lang="ja-JP" altLang="en-US" sz="14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全国版救急受診アプ</a:t>
            </a:r>
            <a:r>
              <a:rPr lang="ja-JP" altLang="en-US" sz="47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endParaRPr lang="en-US" altLang="ja-JP" sz="4700" spc="-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en-US" altLang="ja-JP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Ｑ助</a:t>
            </a:r>
            <a:r>
              <a:rPr lang="ja-JP" altLang="en-US" sz="4700" spc="-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利用の</a:t>
            </a:r>
            <a:endParaRPr lang="en-US" altLang="ja-JP" sz="47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7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準備をしましょう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61798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6C03821-76B8-354A-9F2D-12CE9AF40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99"/>
          <a:stretch/>
        </p:blipFill>
        <p:spPr>
          <a:xfrm>
            <a:off x="6919605" y="3674928"/>
            <a:ext cx="1620000" cy="178651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5" y="1536396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E28A4DA-F0A3-1249-8874-2A41A25C9B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9" t="-850" r="-599" b="51167"/>
          <a:stretch/>
        </p:blipFill>
        <p:spPr>
          <a:xfrm>
            <a:off x="7419509" y="2141929"/>
            <a:ext cx="1321030" cy="142068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68" y="1539740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9" name="object 5">
            <a:extLst>
              <a:ext uri="{FF2B5EF4-FFF2-40B4-BE49-F238E27FC236}">
                <a16:creationId xmlns:a16="http://schemas.microsoft.com/office/drawing/2014/main" id="{4DDF22FC-87BF-4CF6-AF59-BF349618F935}"/>
              </a:ext>
            </a:extLst>
          </p:cNvPr>
          <p:cNvSpPr>
            <a:spLocks noChangeAspect="1"/>
          </p:cNvSpPr>
          <p:nvPr/>
        </p:nvSpPr>
        <p:spPr>
          <a:xfrm>
            <a:off x="2956232" y="1545486"/>
            <a:ext cx="1620000" cy="2873822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60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</p:cNvCxnSpPr>
          <p:nvPr/>
        </p:nvCxnSpPr>
        <p:spPr>
          <a:xfrm>
            <a:off x="3424842" y="3164632"/>
            <a:ext cx="2808000" cy="1656000"/>
          </a:xfrm>
          <a:prstGeom prst="bentConnector3">
            <a:avLst>
              <a:gd name="adj1" fmla="val 47356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2963632" y="2928931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4623813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28804" y="1804038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68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  <a:stCxn id="62" idx="3"/>
            <a:endCxn id="67" idx="1"/>
          </p:cNvCxnSpPr>
          <p:nvPr/>
        </p:nvCxnSpPr>
        <p:spPr>
          <a:xfrm flipV="1">
            <a:off x="6578068" y="1930038"/>
            <a:ext cx="350736" cy="287377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8092280" y="4063919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69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36139" y="3092650"/>
            <a:ext cx="1458000" cy="468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0001" y="2327878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831139" y="2039878"/>
            <a:ext cx="0" cy="28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2-A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タイトル 1"/>
          <p:cNvSpPr txBox="1">
            <a:spLocks/>
          </p:cNvSpPr>
          <p:nvPr/>
        </p:nvSpPr>
        <p:spPr>
          <a:xfrm>
            <a:off x="1724172" y="612408"/>
            <a:ext cx="6840000" cy="396000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全国版救急受診アプ</a:t>
            </a:r>
            <a:r>
              <a:rPr lang="ja-JP" altLang="en-US" sz="2400" spc="-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リ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（Ｑ助</a:t>
            </a:r>
            <a:r>
              <a:rPr lang="ja-JP" altLang="en-US" sz="2400" spc="-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のインストール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2881522" y="6024391"/>
            <a:ext cx="5475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インターネットへ接続するため、別途通信料がかかることがあります。</a:t>
            </a: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7907389" y="3923568"/>
            <a:ext cx="296586" cy="293005"/>
            <a:chOff x="5878361" y="3995693"/>
            <a:chExt cx="296586" cy="293005"/>
          </a:xfrm>
        </p:grpSpPr>
        <p:sp>
          <p:nvSpPr>
            <p:cNvPr id="41" name="円/楕円 40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7285527" y="2276709"/>
            <a:ext cx="296586" cy="293005"/>
            <a:chOff x="5101121" y="3995693"/>
            <a:chExt cx="296586" cy="293005"/>
          </a:xfrm>
        </p:grpSpPr>
        <p:sp>
          <p:nvSpPr>
            <p:cNvPr id="45" name="円/楕円 44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6780511" y="1569363"/>
            <a:ext cx="296586" cy="293005"/>
            <a:chOff x="4232441" y="3995693"/>
            <a:chExt cx="296586" cy="293005"/>
          </a:xfrm>
        </p:grpSpPr>
        <p:sp>
          <p:nvSpPr>
            <p:cNvPr id="49" name="円/楕円 4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6069712" y="4428062"/>
            <a:ext cx="296586" cy="293005"/>
            <a:chOff x="354664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2829681" y="3242157"/>
            <a:ext cx="296587" cy="293005"/>
            <a:chOff x="2897417" y="3995693"/>
            <a:chExt cx="296587" cy="293005"/>
          </a:xfrm>
        </p:grpSpPr>
        <p:sp>
          <p:nvSpPr>
            <p:cNvPr id="55" name="円/楕円 5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2" name="object 18">
            <a:extLst>
              <a:ext uri="{FF2B5EF4-FFF2-40B4-BE49-F238E27FC236}">
                <a16:creationId xmlns:a16="http://schemas.microsoft.com/office/drawing/2014/main" id="{86666751-67DF-4F6A-9F01-1009DB0F2EFF}"/>
              </a:ext>
            </a:extLst>
          </p:cNvPr>
          <p:cNvSpPr txBox="1"/>
          <p:nvPr/>
        </p:nvSpPr>
        <p:spPr>
          <a:xfrm>
            <a:off x="349380" y="1437456"/>
            <a:ext cx="2699214" cy="44749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18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｢App Store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r>
              <a:rPr lang="en-US" altLang="ja-JP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</a:p>
          <a:p>
            <a:pPr marL="9525">
              <a:tabLst>
                <a:tab pos="352425" algn="l"/>
              </a:tabLst>
            </a:pP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</a:t>
            </a:r>
            <a:r>
              <a:rPr lang="ja-JP" altLang="en-US" sz="1700" b="1" spc="-17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</a:t>
            </a:r>
            <a:r>
              <a:rPr lang="ja-JP" altLang="en-US" sz="1700" b="1" spc="8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ッ</a:t>
            </a:r>
            <a:r>
              <a:rPr lang="ja-JP" altLang="en-US" sz="1700" b="1" spc="-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プ</a:t>
            </a:r>
            <a:endParaRPr lang="en-US" altLang="ja-JP" sz="1700" b="1" spc="-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en-US" altLang="ja-JP" sz="18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画面右下の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1700" b="1" spc="2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2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</a:t>
            </a:r>
            <a:r>
              <a:rPr lang="ja-JP" altLang="en-US" sz="1700" b="1" spc="-17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</a:t>
            </a:r>
            <a:r>
              <a:rPr lang="ja-JP" altLang="en-US" sz="1700" b="1" spc="8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ッ</a:t>
            </a:r>
            <a:r>
              <a:rPr lang="ja-JP" altLang="en-US" sz="1700" b="1" spc="-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プ</a:t>
            </a:r>
            <a:endParaRPr lang="en-US" altLang="ja-JP" sz="1700" b="1" spc="-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-417600"/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画面上部</a:t>
            </a:r>
            <a:r>
              <a:rPr lang="en-US" altLang="ja-JP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ゲーム</a:t>
            </a:r>
            <a:r>
              <a:rPr lang="ja-JP" altLang="en-US" sz="1700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、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App</a:t>
            </a:r>
            <a:r>
              <a:rPr lang="ja-JP" altLang="en-US" sz="1700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、</a:t>
            </a:r>
            <a:endParaRPr lang="en-US" altLang="ja-JP" sz="1700" b="1" spc="-5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-417600"/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ストーリーなど</a:t>
            </a:r>
            <a:r>
              <a:rPr lang="en-US" altLang="ja-JP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｣</a:t>
            </a:r>
            <a:r>
              <a:rPr lang="ja-JP" altLang="en-US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の</a:t>
            </a:r>
            <a:endParaRPr lang="en-US" altLang="ja-JP" sz="1700" b="1" spc="-16" dirty="0">
              <a:latin typeface="BIZ UDゴシック" panose="020B0400000000000000" pitchFamily="49" charset="-128"/>
              <a:ea typeface="BIZ UDゴシック" panose="020B0400000000000000" pitchFamily="49" charset="-128"/>
              <a:cs typeface="AoyagiKouzanFontT"/>
            </a:endParaRPr>
          </a:p>
          <a:p>
            <a:pPr indent="-417600"/>
            <a:r>
              <a:rPr lang="ja-JP" altLang="en-US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　検索フィールドを</a:t>
            </a:r>
            <a:endParaRPr lang="en-US" altLang="ja-JP" sz="1700" b="1" spc="-16" dirty="0">
              <a:latin typeface="BIZ UDゴシック" panose="020B0400000000000000" pitchFamily="49" charset="-128"/>
              <a:ea typeface="BIZ UDゴシック" panose="020B0400000000000000" pitchFamily="49" charset="-128"/>
              <a:cs typeface="AoyagiKouzanFontT"/>
            </a:endParaRPr>
          </a:p>
          <a:p>
            <a:pPr indent="-417600"/>
            <a:r>
              <a:rPr lang="ja-JP" altLang="en-US" sz="1700" b="1" spc="-16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AoyagiKouzanFontT"/>
              </a:rPr>
              <a:t>　ダブル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en-US" altLang="ja-JP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	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Ｑ助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と入力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その後右下の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</a:t>
            </a:r>
            <a:endParaRPr lang="en-US" altLang="ja-JP" sz="17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2400" b="1" spc="5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検索結果の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Ｑ助</a:t>
            </a:r>
            <a:r>
              <a:rPr lang="en-US" altLang="ja-JP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まで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スワイプで進み、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もう一度スワイプして</a:t>
            </a:r>
            <a:endParaRPr lang="en-US" altLang="ja-JP" sz="1700" b="1" spc="5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9525">
              <a:tabLst>
                <a:tab pos="352425" algn="l"/>
              </a:tabLst>
            </a:pPr>
            <a:r>
              <a:rPr lang="ja-JP" altLang="en-US" sz="1700" b="1" spc="5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入手</a:t>
            </a:r>
            <a:r>
              <a:rPr lang="en-US" altLang="ja-JP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17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ja-JP" altLang="en-US" sz="1700" dirty="0">
              <a:latin typeface="BIZ UDゴシック" panose="020B0400000000000000" pitchFamily="49" charset="-128"/>
              <a:ea typeface="BIZ UDゴシック" panose="020B0400000000000000" pitchFamily="49" charset="-128"/>
              <a:cs typeface="AoyagiKouzanFontT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AFC48-27E8-F614-6F42-1E22C9CED5E8}"/>
              </a:ext>
            </a:extLst>
          </p:cNvPr>
          <p:cNvSpPr txBox="1"/>
          <p:nvPr/>
        </p:nvSpPr>
        <p:spPr>
          <a:xfrm>
            <a:off x="2976712" y="5040607"/>
            <a:ext cx="3815411" cy="954107"/>
          </a:xfrm>
          <a:prstGeom prst="rect">
            <a:avLst/>
          </a:prstGeom>
          <a:noFill/>
          <a:ln>
            <a:solidFill>
              <a:srgbClr val="009650"/>
            </a:solidFill>
          </a:ln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000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指紋認証や顔認証を求められ、認証されるとインストールが始まります。</a:t>
            </a:r>
            <a:endParaRPr lang="en-US" altLang="ja-JP" sz="1400" b="1" dirty="0">
              <a:solidFill>
                <a:srgbClr val="000000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000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「開く」と読み上げれば、インストールは</a:t>
            </a:r>
            <a:endParaRPr lang="en-US" altLang="ja-JP" sz="1400" b="1" dirty="0">
              <a:solidFill>
                <a:srgbClr val="000000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0000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終了しています。</a:t>
            </a:r>
            <a:endParaRPr lang="ja-JP" altLang="en-US" sz="1400" b="1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4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1935</Words>
  <Application>Microsoft Office PowerPoint</Application>
  <PresentationFormat>画面に合わせる (4:3)</PresentationFormat>
  <Paragraphs>299</Paragraphs>
  <Slides>21</Slides>
  <Notes>21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2" baseType="lpstr">
      <vt:lpstr>BIZ UDゴシック</vt:lpstr>
      <vt:lpstr>Meiryo UI</vt:lpstr>
      <vt:lpstr>Meiryo</vt:lpstr>
      <vt:lpstr>游ゴシック</vt:lpstr>
      <vt:lpstr>游ゴシック</vt:lpstr>
      <vt:lpstr>游明朝</vt:lpstr>
      <vt:lpstr>Arial</vt:lpstr>
      <vt:lpstr>Calibri</vt:lpstr>
      <vt:lpstr>Calibri Light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救急車の適時・適切な利用の重要性</vt:lpstr>
      <vt:lpstr>全国版救急受診アプリ（Ｑ助）とは</vt:lpstr>
      <vt:lpstr>救急車の適時・適切な利用に関する参考情報</vt:lpstr>
      <vt:lpstr>全国版救急受診アプリ（Ｑ助）の利用手順</vt:lpstr>
      <vt:lpstr>PowerPoint プレゼンテーション</vt:lpstr>
      <vt:lpstr>PowerPoint プレゼンテーション</vt:lpstr>
      <vt:lpstr>利用登録のしかた</vt:lpstr>
      <vt:lpstr>利用登録のしかた</vt:lpstr>
      <vt:lpstr>利用登録のしかた</vt:lpstr>
      <vt:lpstr>PowerPoint プレゼンテーション</vt:lpstr>
      <vt:lpstr>緊急度判定のしかた</vt:lpstr>
      <vt:lpstr>緊急度判定のしかた</vt:lpstr>
      <vt:lpstr>緊急度判定のしかた</vt:lpstr>
      <vt:lpstr>緊急度判定のしかた</vt:lpstr>
      <vt:lpstr>緊急度判定のしかた</vt:lpstr>
      <vt:lpstr>医療機関・受診手段の検索のしかた</vt:lpstr>
      <vt:lpstr>医療機関・受診手段の検索のしかた</vt:lpstr>
      <vt:lpstr>医療機関・受診手段の検索のしかた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2021-12-21T00:45:50Z</dcterms:created>
  <dcterms:modified xsi:type="dcterms:W3CDTF">2023-01-20T08:44:09Z</dcterms:modified>
</cp:coreProperties>
</file>