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8"/>
  </p:notesMasterIdLst>
  <p:handoutMasterIdLst>
    <p:handoutMasterId r:id="rId19"/>
  </p:handoutMasterIdLst>
  <p:sldIdLst>
    <p:sldId id="368" r:id="rId2"/>
    <p:sldId id="297" r:id="rId3"/>
    <p:sldId id="340" r:id="rId4"/>
    <p:sldId id="361" r:id="rId5"/>
    <p:sldId id="369" r:id="rId6"/>
    <p:sldId id="370" r:id="rId7"/>
    <p:sldId id="357" r:id="rId8"/>
    <p:sldId id="341" r:id="rId9"/>
    <p:sldId id="373" r:id="rId10"/>
    <p:sldId id="343" r:id="rId11"/>
    <p:sldId id="382" r:id="rId12"/>
    <p:sldId id="375" r:id="rId13"/>
    <p:sldId id="381" r:id="rId14"/>
    <p:sldId id="376" r:id="rId15"/>
    <p:sldId id="380" r:id="rId16"/>
    <p:sldId id="383" r:id="rId17"/>
  </p:sldIdLst>
  <p:sldSz cx="10693400" cy="7562850"/>
  <p:notesSz cx="7562850" cy="10693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50"/>
    <a:srgbClr val="FFFF99"/>
    <a:srgbClr val="FFFFCC"/>
    <a:srgbClr val="00B05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1" autoAdjust="0"/>
    <p:restoredTop sz="94216" autoAdjust="0"/>
  </p:normalViewPr>
  <p:slideViewPr>
    <p:cSldViewPr>
      <p:cViewPr varScale="1">
        <p:scale>
          <a:sx n="93" d="100"/>
          <a:sy n="93" d="100"/>
        </p:scale>
        <p:origin x="390" y="96"/>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2" d="100"/>
          <a:sy n="42" d="100"/>
        </p:scale>
        <p:origin x="279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283075" y="0"/>
            <a:ext cx="3278188" cy="536575"/>
          </a:xfrm>
          <a:prstGeom prst="rect">
            <a:avLst/>
          </a:prstGeom>
        </p:spPr>
        <p:txBody>
          <a:bodyPr vert="horz" lIns="91440" tIns="45720" rIns="91440" bIns="45720" rtlCol="0"/>
          <a:lstStyle>
            <a:lvl1pPr algn="r">
              <a:defRPr sz="1200"/>
            </a:lvl1pPr>
          </a:lstStyle>
          <a:p>
            <a:fld id="{79D7BD9F-9F1E-4244-959E-9337B0B4D128}" type="datetimeFigureOut">
              <a:rPr kumimoji="1" lang="ja-JP" altLang="en-US" smtClean="0"/>
              <a:t>2022/7/13</a:t>
            </a:fld>
            <a:endParaRPr kumimoji="1" lang="ja-JP" altLang="en-US"/>
          </a:p>
        </p:txBody>
      </p:sp>
      <p:sp>
        <p:nvSpPr>
          <p:cNvPr id="4" name="フッター プレースホルダー 3"/>
          <p:cNvSpPr>
            <a:spLocks noGrp="1"/>
          </p:cNvSpPr>
          <p:nvPr>
            <p:ph type="ftr" sz="quarter" idx="2"/>
          </p:nvPr>
        </p:nvSpPr>
        <p:spPr>
          <a:xfrm>
            <a:off x="0" y="10156825"/>
            <a:ext cx="3276600" cy="5365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283075" y="10156825"/>
            <a:ext cx="3278188" cy="536575"/>
          </a:xfrm>
          <a:prstGeom prst="rect">
            <a:avLst/>
          </a:prstGeom>
        </p:spPr>
        <p:txBody>
          <a:bodyPr vert="horz" lIns="91440" tIns="45720" rIns="91440" bIns="45720" rtlCol="0" anchor="b"/>
          <a:lstStyle>
            <a:lvl1pPr algn="r">
              <a:defRPr sz="1200"/>
            </a:lvl1pPr>
          </a:lstStyle>
          <a:p>
            <a:fld id="{5B24C9D9-9A5B-4853-B8A1-CC854A97112F}" type="slidenum">
              <a:rPr kumimoji="1" lang="ja-JP" altLang="en-US" smtClean="0"/>
              <a:t>‹#›</a:t>
            </a:fld>
            <a:endParaRPr kumimoji="1" lang="ja-JP" altLang="en-US"/>
          </a:p>
        </p:txBody>
      </p:sp>
    </p:spTree>
    <p:extLst>
      <p:ext uri="{BB962C8B-B14F-4D97-AF65-F5344CB8AC3E}">
        <p14:creationId xmlns:p14="http://schemas.microsoft.com/office/powerpoint/2010/main" val="37836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277310" cy="536466"/>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4284418" y="1"/>
            <a:ext cx="3276187" cy="536466"/>
          </a:xfrm>
          <a:prstGeom prst="rect">
            <a:avLst/>
          </a:prstGeom>
        </p:spPr>
        <p:txBody>
          <a:bodyPr vert="horz" lIns="91440" tIns="45720" rIns="91440" bIns="45720" rtlCol="0"/>
          <a:lstStyle>
            <a:lvl1pPr algn="r">
              <a:defRPr sz="1200"/>
            </a:lvl1pPr>
          </a:lstStyle>
          <a:p>
            <a:fld id="{2053EECF-6E38-4A9F-A42A-194BE4369BD3}" type="datetimeFigureOut">
              <a:rPr kumimoji="1" lang="ja-JP" altLang="en-US" smtClean="0"/>
              <a:t>2022/7/13</a:t>
            </a:fld>
            <a:endParaRPr kumimoji="1" lang="ja-JP" altLang="en-US" dirty="0"/>
          </a:p>
        </p:txBody>
      </p:sp>
      <p:sp>
        <p:nvSpPr>
          <p:cNvPr id="4" name="スライド イメージ プレースホルダー 3"/>
          <p:cNvSpPr>
            <a:spLocks noGrp="1" noRot="1" noChangeAspect="1"/>
          </p:cNvSpPr>
          <p:nvPr>
            <p:ph type="sldImg" idx="2"/>
          </p:nvPr>
        </p:nvSpPr>
        <p:spPr>
          <a:xfrm>
            <a:off x="1231900" y="1338263"/>
            <a:ext cx="5099050" cy="36068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756734" y="5146929"/>
            <a:ext cx="6049382" cy="4210919"/>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6935"/>
            <a:ext cx="3277310" cy="53646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4284418" y="10156935"/>
            <a:ext cx="3276187" cy="536465"/>
          </a:xfrm>
          <a:prstGeom prst="rect">
            <a:avLst/>
          </a:prstGeom>
        </p:spPr>
        <p:txBody>
          <a:bodyPr vert="horz" lIns="91440" tIns="45720" rIns="91440" bIns="45720" rtlCol="0" anchor="b"/>
          <a:lstStyle>
            <a:lvl1pPr algn="r">
              <a:defRPr sz="1200"/>
            </a:lvl1pPr>
          </a:lstStyle>
          <a:p>
            <a:fld id="{963FA24A-B145-4DC5-8F25-2D41A644D22D}" type="slidenum">
              <a:rPr kumimoji="1" lang="ja-JP" altLang="en-US" smtClean="0"/>
              <a:t>‹#›</a:t>
            </a:fld>
            <a:endParaRPr kumimoji="1" lang="ja-JP" altLang="en-US" dirty="0"/>
          </a:p>
        </p:txBody>
      </p:sp>
    </p:spTree>
    <p:extLst>
      <p:ext uri="{BB962C8B-B14F-4D97-AF65-F5344CB8AC3E}">
        <p14:creationId xmlns:p14="http://schemas.microsoft.com/office/powerpoint/2010/main" val="3745828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09624" y="5146929"/>
            <a:ext cx="5996491" cy="4210919"/>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63FA24A-B145-4DC5-8F25-2D41A644D22D}" type="slidenum">
              <a:rPr kumimoji="1" lang="ja-JP" altLang="en-US" smtClean="0"/>
              <a:t>1</a:t>
            </a:fld>
            <a:endParaRPr kumimoji="1" lang="ja-JP" altLang="en-US" dirty="0"/>
          </a:p>
        </p:txBody>
      </p:sp>
      <p:sp>
        <p:nvSpPr>
          <p:cNvPr id="5" name="テキスト ボックス 4">
            <a:extLst>
              <a:ext uri="{FF2B5EF4-FFF2-40B4-BE49-F238E27FC236}">
                <a16:creationId xmlns:a16="http://schemas.microsoft.com/office/drawing/2014/main" id="{3DE9EF89-5872-488E-8301-9719C9452419}"/>
              </a:ext>
            </a:extLst>
          </p:cNvPr>
          <p:cNvSpPr txBox="1"/>
          <p:nvPr/>
        </p:nvSpPr>
        <p:spPr>
          <a:xfrm>
            <a:off x="1171576" y="7794536"/>
            <a:ext cx="5304219" cy="430887"/>
          </a:xfrm>
          <a:prstGeom prst="rect">
            <a:avLst/>
          </a:prstGeom>
          <a:noFill/>
          <a:ln w="12700">
            <a:solidFill>
              <a:schemeClr val="tx1"/>
            </a:solidFill>
            <a:prstDash val="sysDot"/>
          </a:ln>
        </p:spPr>
        <p:txBody>
          <a:bodyPr wrap="square">
            <a:spAutoFit/>
          </a:bodyPr>
          <a:lstStyle/>
          <a:p>
            <a:pPr indent="92075"/>
            <a:r>
              <a:rPr lang="ja-JP" altLang="en-US" sz="1100" dirty="0">
                <a:latin typeface="Meiryo UI" panose="020B0604030504040204" pitchFamily="50" charset="-128"/>
                <a:ea typeface="Meiryo UI" panose="020B0604030504040204" pitchFamily="50" charset="-128"/>
              </a:rPr>
              <a:t>このような</a:t>
            </a:r>
            <a:r>
              <a:rPr kumimoji="1" lang="ja-JP" altLang="en-US" sz="1100" dirty="0">
                <a:latin typeface="Meiryo UI" panose="020B0604030504040204" pitchFamily="50" charset="-128"/>
                <a:ea typeface="Meiryo UI" panose="020B0604030504040204" pitchFamily="50" charset="-128"/>
              </a:rPr>
              <a:t>方が来られることのないように、講習会を開かれるときは周知徹底をいただくとか、</a:t>
            </a:r>
            <a:endParaRPr kumimoji="1" lang="en-US" altLang="ja-JP" sz="1100" dirty="0">
              <a:latin typeface="Meiryo UI" panose="020B0604030504040204" pitchFamily="50" charset="-128"/>
              <a:ea typeface="Meiryo UI" panose="020B0604030504040204" pitchFamily="50" charset="-128"/>
            </a:endParaRPr>
          </a:p>
          <a:p>
            <a:pPr indent="92075"/>
            <a:r>
              <a:rPr lang="ja-JP" altLang="en-US" sz="1100" dirty="0">
                <a:latin typeface="Meiryo UI" panose="020B0604030504040204" pitchFamily="50" charset="-128"/>
                <a:ea typeface="Meiryo UI" panose="020B0604030504040204" pitchFamily="50" charset="-128"/>
              </a:rPr>
              <a:t>間違ってこられた方のために代替の</a:t>
            </a:r>
            <a:r>
              <a:rPr lang="en-US" altLang="ja-JP" sz="1100" dirty="0">
                <a:latin typeface="Meiryo UI" panose="020B0604030504040204" pitchFamily="50" charset="-128"/>
                <a:ea typeface="Meiryo UI" panose="020B0604030504040204" pitchFamily="50" charset="-128"/>
              </a:rPr>
              <a:t>Android</a:t>
            </a:r>
            <a:r>
              <a:rPr lang="ja-JP" altLang="en-US" sz="1100" dirty="0">
                <a:latin typeface="Meiryo UI" panose="020B0604030504040204" pitchFamily="50" charset="-128"/>
                <a:ea typeface="Meiryo UI" panose="020B0604030504040204" pitchFamily="50" charset="-128"/>
              </a:rPr>
              <a:t>対応スマホを用意しておくと</a:t>
            </a:r>
            <a:r>
              <a:rPr kumimoji="1" lang="ja-JP" altLang="en-US" sz="1100" dirty="0">
                <a:latin typeface="Meiryo UI" panose="020B0604030504040204" pitchFamily="50" charset="-128"/>
                <a:ea typeface="Meiryo UI" panose="020B0604030504040204" pitchFamily="50" charset="-128"/>
              </a:rPr>
              <a:t>良いかもしれません 。</a:t>
            </a:r>
            <a:endParaRPr kumimoji="1"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12029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10</a:t>
            </a:fld>
            <a:endParaRPr kumimoji="1" lang="ja-JP" altLang="en-US" dirty="0"/>
          </a:p>
        </p:txBody>
      </p:sp>
      <p:sp>
        <p:nvSpPr>
          <p:cNvPr id="6" name="ノート プレースホルダー 5">
            <a:extLst>
              <a:ext uri="{FF2B5EF4-FFF2-40B4-BE49-F238E27FC236}">
                <a16:creationId xmlns:a16="http://schemas.microsoft.com/office/drawing/2014/main" id="{13A2530C-6DCA-4F85-9EA8-402190BD1EF2}"/>
              </a:ext>
            </a:extLst>
          </p:cNvPr>
          <p:cNvSpPr>
            <a:spLocks noGrp="1"/>
          </p:cNvSpPr>
          <p:nvPr>
            <p:ph type="body" sz="quarter" idx="3"/>
          </p:nvPr>
        </p:nvSpPr>
        <p:spPr>
          <a:xfrm>
            <a:off x="756734" y="5146929"/>
            <a:ext cx="6049382" cy="2104771"/>
          </a:xfrm>
        </p:spPr>
        <p:txBody>
          <a:bodyPr/>
          <a:lstStyle/>
          <a:p>
            <a:pPr indent="92075"/>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09606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11</a:t>
            </a:fld>
            <a:endParaRPr kumimoji="1" lang="ja-JP" altLang="en-US" dirty="0"/>
          </a:p>
        </p:txBody>
      </p:sp>
      <p:sp>
        <p:nvSpPr>
          <p:cNvPr id="6" name="ノート プレースホルダー 5">
            <a:extLst>
              <a:ext uri="{FF2B5EF4-FFF2-40B4-BE49-F238E27FC236}">
                <a16:creationId xmlns:a16="http://schemas.microsoft.com/office/drawing/2014/main" id="{13A2530C-6DCA-4F85-9EA8-402190BD1EF2}"/>
              </a:ext>
            </a:extLst>
          </p:cNvPr>
          <p:cNvSpPr>
            <a:spLocks noGrp="1"/>
          </p:cNvSpPr>
          <p:nvPr>
            <p:ph type="body" sz="quarter" idx="3"/>
          </p:nvPr>
        </p:nvSpPr>
        <p:spPr>
          <a:xfrm>
            <a:off x="756734" y="5146929"/>
            <a:ext cx="6049382" cy="2104771"/>
          </a:xfrm>
        </p:spPr>
        <p:txBody>
          <a:bodyPr/>
          <a:lstStyle/>
          <a:p>
            <a:pPr indent="92075"/>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4139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12</a:t>
            </a:fld>
            <a:endParaRPr kumimoji="1" lang="ja-JP" altLang="en-US" dirty="0"/>
          </a:p>
        </p:txBody>
      </p:sp>
      <p:sp>
        <p:nvSpPr>
          <p:cNvPr id="6" name="ノート プレースホルダー 5">
            <a:extLst>
              <a:ext uri="{FF2B5EF4-FFF2-40B4-BE49-F238E27FC236}">
                <a16:creationId xmlns:a16="http://schemas.microsoft.com/office/drawing/2014/main" id="{13A2530C-6DCA-4F85-9EA8-402190BD1EF2}"/>
              </a:ext>
            </a:extLst>
          </p:cNvPr>
          <p:cNvSpPr>
            <a:spLocks noGrp="1"/>
          </p:cNvSpPr>
          <p:nvPr>
            <p:ph type="body" sz="quarter" idx="3"/>
          </p:nvPr>
        </p:nvSpPr>
        <p:spPr>
          <a:xfrm>
            <a:off x="756734" y="5146929"/>
            <a:ext cx="6049382" cy="2104771"/>
          </a:xfrm>
        </p:spPr>
        <p:txBody>
          <a:bodyPr/>
          <a:lstStyle/>
          <a:p>
            <a:pPr indent="92075"/>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2320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13</a:t>
            </a:fld>
            <a:endParaRPr kumimoji="1" lang="ja-JP" altLang="en-US"/>
          </a:p>
        </p:txBody>
      </p:sp>
      <p:sp>
        <p:nvSpPr>
          <p:cNvPr id="6" name="ノート プレースホルダー 5">
            <a:extLst>
              <a:ext uri="{FF2B5EF4-FFF2-40B4-BE49-F238E27FC236}">
                <a16:creationId xmlns:a16="http://schemas.microsoft.com/office/drawing/2014/main" id="{6B86797F-802B-43B7-88C3-75E865C11D2B}"/>
              </a:ext>
            </a:extLst>
          </p:cNvPr>
          <p:cNvSpPr>
            <a:spLocks noGrp="1"/>
          </p:cNvSpPr>
          <p:nvPr>
            <p:ph type="body" sz="quarter" idx="3"/>
          </p:nvPr>
        </p:nvSpPr>
        <p:spPr>
          <a:xfrm>
            <a:off x="710376" y="4729971"/>
            <a:ext cx="5307812" cy="3846465"/>
          </a:xfrm>
        </p:spPr>
        <p:txBody>
          <a:bodyPr/>
          <a:lstStyle/>
          <a:p>
            <a:pPr indent="0"/>
            <a:endParaRPr lang="ja-JP" altLang="en-US" b="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555661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14</a:t>
            </a:fld>
            <a:endParaRPr kumimoji="1" lang="ja-JP" altLang="en-US" dirty="0"/>
          </a:p>
        </p:txBody>
      </p:sp>
      <p:sp>
        <p:nvSpPr>
          <p:cNvPr id="6" name="ノート プレースホルダー 5">
            <a:extLst>
              <a:ext uri="{FF2B5EF4-FFF2-40B4-BE49-F238E27FC236}">
                <a16:creationId xmlns:a16="http://schemas.microsoft.com/office/drawing/2014/main" id="{13A2530C-6DCA-4F85-9EA8-402190BD1EF2}"/>
              </a:ext>
            </a:extLst>
          </p:cNvPr>
          <p:cNvSpPr>
            <a:spLocks noGrp="1"/>
          </p:cNvSpPr>
          <p:nvPr>
            <p:ph type="body" sz="quarter" idx="3"/>
          </p:nvPr>
        </p:nvSpPr>
        <p:spPr>
          <a:xfrm>
            <a:off x="756734" y="5146929"/>
            <a:ext cx="6049382" cy="2104771"/>
          </a:xfrm>
        </p:spPr>
        <p:txBody>
          <a:bodyPr/>
          <a:lstStyle/>
          <a:p>
            <a:pPr indent="92075"/>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25059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15</a:t>
            </a:fld>
            <a:endParaRPr kumimoji="1" lang="ja-JP" altLang="en-US" dirty="0"/>
          </a:p>
        </p:txBody>
      </p:sp>
      <p:sp>
        <p:nvSpPr>
          <p:cNvPr id="6" name="ノート プレースホルダー 5">
            <a:extLst>
              <a:ext uri="{FF2B5EF4-FFF2-40B4-BE49-F238E27FC236}">
                <a16:creationId xmlns:a16="http://schemas.microsoft.com/office/drawing/2014/main" id="{13A2530C-6DCA-4F85-9EA8-402190BD1EF2}"/>
              </a:ext>
            </a:extLst>
          </p:cNvPr>
          <p:cNvSpPr>
            <a:spLocks noGrp="1"/>
          </p:cNvSpPr>
          <p:nvPr>
            <p:ph type="body" sz="quarter" idx="3"/>
          </p:nvPr>
        </p:nvSpPr>
        <p:spPr>
          <a:xfrm>
            <a:off x="756734" y="5146929"/>
            <a:ext cx="6049382" cy="2104771"/>
          </a:xfrm>
        </p:spPr>
        <p:txBody>
          <a:bodyPr/>
          <a:lstStyle/>
          <a:p>
            <a:pPr indent="92075"/>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59374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16</a:t>
            </a:fld>
            <a:endParaRPr kumimoji="1" lang="ja-JP" altLang="en-US" dirty="0"/>
          </a:p>
        </p:txBody>
      </p:sp>
      <p:sp>
        <p:nvSpPr>
          <p:cNvPr id="6" name="ノート プレースホルダー 5">
            <a:extLst>
              <a:ext uri="{FF2B5EF4-FFF2-40B4-BE49-F238E27FC236}">
                <a16:creationId xmlns:a16="http://schemas.microsoft.com/office/drawing/2014/main" id="{13A2530C-6DCA-4F85-9EA8-402190BD1EF2}"/>
              </a:ext>
            </a:extLst>
          </p:cNvPr>
          <p:cNvSpPr>
            <a:spLocks noGrp="1"/>
          </p:cNvSpPr>
          <p:nvPr>
            <p:ph type="body" sz="quarter" idx="3"/>
          </p:nvPr>
        </p:nvSpPr>
        <p:spPr>
          <a:xfrm>
            <a:off x="756734" y="5146929"/>
            <a:ext cx="6049382" cy="2104771"/>
          </a:xfrm>
        </p:spPr>
        <p:txBody>
          <a:bodyPr/>
          <a:lstStyle/>
          <a:p>
            <a:pPr indent="92075"/>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1298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2</a:t>
            </a:fld>
            <a:endParaRPr kumimoji="1" lang="ja-JP" altLang="en-US" dirty="0"/>
          </a:p>
        </p:txBody>
      </p:sp>
    </p:spTree>
    <p:extLst>
      <p:ext uri="{BB962C8B-B14F-4D97-AF65-F5344CB8AC3E}">
        <p14:creationId xmlns:p14="http://schemas.microsoft.com/office/powerpoint/2010/main" val="1262157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1900" y="1335088"/>
            <a:ext cx="5099050" cy="3606800"/>
          </a:xfrm>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3</a:t>
            </a:fld>
            <a:endParaRPr kumimoji="1" lang="ja-JP" altLang="en-US"/>
          </a:p>
        </p:txBody>
      </p:sp>
      <p:sp>
        <p:nvSpPr>
          <p:cNvPr id="6" name="ノート プレースホルダー 5">
            <a:extLst>
              <a:ext uri="{FF2B5EF4-FFF2-40B4-BE49-F238E27FC236}">
                <a16:creationId xmlns:a16="http://schemas.microsoft.com/office/drawing/2014/main" id="{4C0FD061-42AA-4229-AE50-D4F579199CB8}"/>
              </a:ext>
            </a:extLst>
          </p:cNvPr>
          <p:cNvSpPr>
            <a:spLocks noGrp="1"/>
          </p:cNvSpPr>
          <p:nvPr>
            <p:ph type="body" sz="quarter" idx="3"/>
          </p:nvPr>
        </p:nvSpPr>
        <p:spPr>
          <a:xfrm>
            <a:off x="962025" y="5146929"/>
            <a:ext cx="5867400" cy="3323971"/>
          </a:xfrm>
        </p:spPr>
        <p:txBody>
          <a:bodyPr/>
          <a:lstStyle/>
          <a:p>
            <a:pPr indent="0"/>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96519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4</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29"/>
            <a:ext cx="6049382" cy="1571371"/>
          </a:xfrm>
        </p:spPr>
        <p:txBody>
          <a:bodyPr/>
          <a:lstStyle/>
          <a:p>
            <a:pPr indent="0"/>
            <a:r>
              <a:rPr lang="ja-JP" altLang="en-US" dirty="0">
                <a:latin typeface="Meiryo UI" panose="020B0604030504040204" pitchFamily="50" charset="-128"/>
                <a:ea typeface="Meiryo UI" panose="020B0604030504040204" pitchFamily="50" charset="-128"/>
              </a:rPr>
              <a:t>②の作業では、「このメッセージを誰に送信しますか」と反応する場合と、「誰に送信しますか」と反応する場合があります。</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4435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5</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29"/>
            <a:ext cx="6049382" cy="1571371"/>
          </a:xfrm>
        </p:spPr>
        <p:txBody>
          <a:bodyPr/>
          <a:lstStyle/>
          <a:p>
            <a:pPr indent="0"/>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13333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6</a:t>
            </a:fld>
            <a:endParaRPr kumimoji="1" lang="ja-JP" altLang="en-US" dirty="0"/>
          </a:p>
        </p:txBody>
      </p:sp>
      <p:sp>
        <p:nvSpPr>
          <p:cNvPr id="6" name="ノート プレースホルダー 5">
            <a:extLst>
              <a:ext uri="{FF2B5EF4-FFF2-40B4-BE49-F238E27FC236}">
                <a16:creationId xmlns:a16="http://schemas.microsoft.com/office/drawing/2014/main" id="{88960029-D10E-428D-8FF7-E44F26026CD2}"/>
              </a:ext>
            </a:extLst>
          </p:cNvPr>
          <p:cNvSpPr>
            <a:spLocks noGrp="1"/>
          </p:cNvSpPr>
          <p:nvPr>
            <p:ph type="body" sz="quarter" idx="3"/>
          </p:nvPr>
        </p:nvSpPr>
        <p:spPr>
          <a:xfrm>
            <a:off x="756734" y="5146929"/>
            <a:ext cx="6049382" cy="1571371"/>
          </a:xfrm>
        </p:spPr>
        <p:txBody>
          <a:bodyPr/>
          <a:lstStyle/>
          <a:p>
            <a:pPr indent="0"/>
            <a:r>
              <a:rPr lang="ja-JP" altLang="en-US" dirty="0">
                <a:latin typeface="Meiryo UI" panose="020B0604030504040204" pitchFamily="50" charset="-128"/>
                <a:ea typeface="Meiryo UI" panose="020B0604030504040204" pitchFamily="50" charset="-128"/>
              </a:rPr>
              <a:t>⑤</a:t>
            </a:r>
            <a:r>
              <a:rPr lang="en-US" altLang="ja-JP" dirty="0">
                <a:latin typeface="Meiryo UI" panose="020B0604030504040204" pitchFamily="50" charset="-128"/>
                <a:ea typeface="Meiryo UI" panose="020B0604030504040204" pitchFamily="50" charset="-128"/>
              </a:rPr>
              <a:t>Voice Over</a:t>
            </a:r>
            <a:r>
              <a:rPr lang="ja-JP" altLang="en-US" dirty="0">
                <a:latin typeface="Meiryo UI" panose="020B0604030504040204" pitchFamily="50" charset="-128"/>
                <a:ea typeface="Meiryo UI" panose="020B0604030504040204" pitchFamily="50" charset="-128"/>
              </a:rPr>
              <a:t>を使用していない場合は内容確認のメッセージは流れずに、「〇〇さんへのメールです。送信してもよろしいですか」となります。</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08010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7</a:t>
            </a:fld>
            <a:endParaRPr kumimoji="1" lang="ja-JP" altLang="en-US"/>
          </a:p>
        </p:txBody>
      </p:sp>
      <p:sp>
        <p:nvSpPr>
          <p:cNvPr id="6" name="ノート プレースホルダー 5">
            <a:extLst>
              <a:ext uri="{FF2B5EF4-FFF2-40B4-BE49-F238E27FC236}">
                <a16:creationId xmlns:a16="http://schemas.microsoft.com/office/drawing/2014/main" id="{6B86797F-802B-43B7-88C3-75E865C11D2B}"/>
              </a:ext>
            </a:extLst>
          </p:cNvPr>
          <p:cNvSpPr>
            <a:spLocks noGrp="1"/>
          </p:cNvSpPr>
          <p:nvPr>
            <p:ph type="body" sz="quarter" idx="3"/>
          </p:nvPr>
        </p:nvSpPr>
        <p:spPr>
          <a:xfrm>
            <a:off x="710376" y="4729971"/>
            <a:ext cx="5307812" cy="3846465"/>
          </a:xfrm>
        </p:spPr>
        <p:txBody>
          <a:bodyPr/>
          <a:lstStyle/>
          <a:p>
            <a:pPr indent="0"/>
            <a:endParaRPr lang="ja-JP" altLang="en-US" b="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413004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8</a:t>
            </a:fld>
            <a:endParaRPr kumimoji="1" lang="ja-JP" altLang="en-US"/>
          </a:p>
        </p:txBody>
      </p:sp>
      <p:sp>
        <p:nvSpPr>
          <p:cNvPr id="6" name="ノート プレースホルダー 5">
            <a:extLst>
              <a:ext uri="{FF2B5EF4-FFF2-40B4-BE49-F238E27FC236}">
                <a16:creationId xmlns:a16="http://schemas.microsoft.com/office/drawing/2014/main" id="{6B86797F-802B-43B7-88C3-75E865C11D2B}"/>
              </a:ext>
            </a:extLst>
          </p:cNvPr>
          <p:cNvSpPr>
            <a:spLocks noGrp="1"/>
          </p:cNvSpPr>
          <p:nvPr>
            <p:ph type="body" sz="quarter" idx="3"/>
          </p:nvPr>
        </p:nvSpPr>
        <p:spPr>
          <a:xfrm>
            <a:off x="710376" y="4729971"/>
            <a:ext cx="5307812" cy="3846465"/>
          </a:xfrm>
        </p:spPr>
        <p:txBody>
          <a:bodyPr/>
          <a:lstStyle/>
          <a:p>
            <a:pPr indent="0"/>
            <a:endParaRPr lang="ja-JP" altLang="en-US" b="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883927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9</a:t>
            </a:fld>
            <a:endParaRPr kumimoji="1" lang="ja-JP" altLang="en-US"/>
          </a:p>
        </p:txBody>
      </p:sp>
      <p:sp>
        <p:nvSpPr>
          <p:cNvPr id="6" name="ノート プレースホルダー 5">
            <a:extLst>
              <a:ext uri="{FF2B5EF4-FFF2-40B4-BE49-F238E27FC236}">
                <a16:creationId xmlns:a16="http://schemas.microsoft.com/office/drawing/2014/main" id="{6B86797F-802B-43B7-88C3-75E865C11D2B}"/>
              </a:ext>
            </a:extLst>
          </p:cNvPr>
          <p:cNvSpPr>
            <a:spLocks noGrp="1"/>
          </p:cNvSpPr>
          <p:nvPr>
            <p:ph type="body" sz="quarter" idx="3"/>
          </p:nvPr>
        </p:nvSpPr>
        <p:spPr>
          <a:xfrm>
            <a:off x="710376" y="4729971"/>
            <a:ext cx="5307812" cy="3846465"/>
          </a:xfrm>
        </p:spPr>
        <p:txBody>
          <a:bodyPr/>
          <a:lstStyle/>
          <a:p>
            <a:pPr indent="0"/>
            <a:endParaRPr lang="ja-JP" altLang="en-US" b="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818624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6" name="Holder 6"/>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825751" y="1918716"/>
            <a:ext cx="4235556" cy="810767"/>
          </a:xfrm>
          <a:prstGeom prst="rect">
            <a:avLst/>
          </a:prstGeom>
          <a:blipFill>
            <a:blip r:embed="rId2"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body" idx="1"/>
          </p:nvPr>
        </p:nvSpPr>
        <p:spPr/>
        <p:txBody>
          <a:bodyPr lIns="0" tIns="0" rIns="0" bIns="0"/>
          <a:lstStyle>
            <a:lvl1pPr>
              <a:defRPr sz="1400" b="0" i="0">
                <a:solidFill>
                  <a:schemeClr val="tx1"/>
                </a:solidFill>
                <a:latin typeface="AoyagiKouzanFontT"/>
                <a:cs typeface="AoyagiKouzanFont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6" name="Holder 6"/>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7" name="Holder 7"/>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5" name="Holder 5"/>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4" name="Holder 4"/>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dirty="0"/>
          </a:p>
        </p:txBody>
      </p: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306429669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dirty="0"/>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dirty="0"/>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071332" y="1609099"/>
            <a:ext cx="802005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1" name="直線コネクタ 10"/>
          <p:cNvCxnSpPr/>
          <p:nvPr userDrawn="1"/>
        </p:nvCxnSpPr>
        <p:spPr>
          <a:xfrm>
            <a:off x="293869" y="1398778"/>
            <a:ext cx="10104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userDrawn="1"/>
        </p:nvCxnSpPr>
        <p:spPr>
          <a:xfrm>
            <a:off x="1979022" y="1400197"/>
            <a:ext cx="0" cy="575650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128977224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2_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dirty="0"/>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dirty="0"/>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071332" y="1609099"/>
            <a:ext cx="802005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4" name="直線コネクタ 13"/>
          <p:cNvCxnSpPr>
            <a:cxnSpLocks/>
          </p:cNvCxnSpPr>
          <p:nvPr userDrawn="1"/>
        </p:nvCxnSpPr>
        <p:spPr>
          <a:xfrm>
            <a:off x="1979022" y="207835"/>
            <a:ext cx="0" cy="6948862"/>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230956685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dirty="0"/>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dirty="0"/>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593849" y="1609099"/>
            <a:ext cx="968300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1" name="直線コネクタ 10"/>
          <p:cNvCxnSpPr/>
          <p:nvPr userDrawn="1"/>
        </p:nvCxnSpPr>
        <p:spPr>
          <a:xfrm>
            <a:off x="293869" y="1398778"/>
            <a:ext cx="10104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135297975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guide id="15" pos="2086">
          <p15:clr>
            <a:srgbClr val="FBAE40"/>
          </p15:clr>
        </p15:guide>
        <p15:guide id="16" pos="3787">
          <p15:clr>
            <a:srgbClr val="FBAE40"/>
          </p15:clr>
        </p15:guide>
        <p15:guide id="17" pos="548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41852" y="327160"/>
            <a:ext cx="3409695" cy="299720"/>
          </a:xfrm>
          <a:prstGeom prst="rect">
            <a:avLst/>
          </a:prstGeom>
        </p:spPr>
        <p:txBody>
          <a:bodyPr wrap="square" lIns="0" tIns="0" rIns="0" bIns="0">
            <a:spAutoFit/>
          </a:bodyPr>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body" idx="1"/>
          </p:nvPr>
        </p:nvSpPr>
        <p:spPr>
          <a:xfrm>
            <a:off x="900938" y="3071882"/>
            <a:ext cx="8891523" cy="3540125"/>
          </a:xfrm>
          <a:prstGeom prst="rect">
            <a:avLst/>
          </a:prstGeom>
        </p:spPr>
        <p:txBody>
          <a:bodyPr wrap="square" lIns="0" tIns="0" rIns="0" bIns="0">
            <a:spAutoFit/>
          </a:bodyPr>
          <a:lstStyle>
            <a:lvl1pPr>
              <a:defRPr sz="1400" b="0" i="0">
                <a:solidFill>
                  <a:schemeClr val="tx1"/>
                </a:solidFill>
                <a:latin typeface="AoyagiKouzanFontT"/>
                <a:cs typeface="AoyagiKouzanFontT"/>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6" name="Holder 6"/>
          <p:cNvSpPr>
            <a:spLocks noGrp="1"/>
          </p:cNvSpPr>
          <p:nvPr>
            <p:ph type="sldNum" sz="quarter" idx="7"/>
          </p:nvPr>
        </p:nvSpPr>
        <p:spPr>
          <a:xfrm>
            <a:off x="5266944" y="6829969"/>
            <a:ext cx="284479" cy="165734"/>
          </a:xfrm>
          <a:prstGeom prst="rect">
            <a:avLst/>
          </a:prstGeom>
        </p:spPr>
        <p:txBody>
          <a:bodyPr wrap="square" lIns="0" tIns="0" rIns="0" bIns="0">
            <a:spAutoFit/>
          </a:bodyPr>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68"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9.xml"/><Relationship Id="rId5" Type="http://schemas.openxmlformats.org/officeDocument/2006/relationships/image" Target="../media/image16.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13.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1">
            <a:extLst>
              <a:ext uri="{FF2B5EF4-FFF2-40B4-BE49-F238E27FC236}">
                <a16:creationId xmlns:a16="http://schemas.microsoft.com/office/drawing/2014/main" id="{827CA098-A60A-40DB-8C8F-CF1205C17EAC}"/>
              </a:ext>
            </a:extLst>
          </p:cNvPr>
          <p:cNvSpPr/>
          <p:nvPr/>
        </p:nvSpPr>
        <p:spPr>
          <a:xfrm>
            <a:off x="1376700" y="2520018"/>
            <a:ext cx="7940000" cy="1985000"/>
          </a:xfrm>
          <a:prstGeom prst="roundRect">
            <a:avLst>
              <a:gd name="adj" fmla="val 9790"/>
            </a:avLst>
          </a:prstGeom>
          <a:solidFill>
            <a:srgbClr val="0096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b="1" dirty="0">
                <a:solidFill>
                  <a:schemeClr val="bg1"/>
                </a:solidFill>
                <a:latin typeface="BIZ UDゴシック" panose="020B0400000000000000" pitchFamily="49" charset="-128"/>
                <a:ea typeface="BIZ UDゴシック" panose="020B0400000000000000" pitchFamily="49" charset="-128"/>
              </a:rPr>
              <a:t>メールの使い方</a:t>
            </a:r>
          </a:p>
        </p:txBody>
      </p:sp>
      <p:pic>
        <p:nvPicPr>
          <p:cNvPr id="7" name="Picture 2" descr="スマートフォンを使うウサギのキャラクター">
            <a:extLst>
              <a:ext uri="{FF2B5EF4-FFF2-40B4-BE49-F238E27FC236}">
                <a16:creationId xmlns:a16="http://schemas.microsoft.com/office/drawing/2014/main" id="{890F31D6-4538-4AA0-A083-0A2E1B1F38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5313" y="4739572"/>
            <a:ext cx="2514600" cy="2514600"/>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27E18113-24BC-8E79-4D80-023344589B7E}"/>
              </a:ext>
            </a:extLst>
          </p:cNvPr>
          <p:cNvSpPr txBox="1"/>
          <p:nvPr/>
        </p:nvSpPr>
        <p:spPr>
          <a:xfrm>
            <a:off x="1347613" y="962025"/>
            <a:ext cx="6484600" cy="1323439"/>
          </a:xfrm>
          <a:prstGeom prst="rect">
            <a:avLst/>
          </a:prstGeom>
          <a:noFill/>
        </p:spPr>
        <p:txBody>
          <a:bodyPr wrap="square" rtlCol="0">
            <a:spAutoFit/>
          </a:bodyPr>
          <a:lstStyle/>
          <a:p>
            <a:r>
              <a:rPr kumimoji="1" lang="en-US" altLang="ja-JP" sz="4000" dirty="0">
                <a:latin typeface="BIZ UDゴシック" panose="020B0400000000000000" pitchFamily="49" charset="-128"/>
                <a:ea typeface="BIZ UDゴシック" panose="020B0400000000000000" pitchFamily="49" charset="-128"/>
              </a:rPr>
              <a:t>iPhone</a:t>
            </a:r>
            <a:endParaRPr kumimoji="1" lang="ja-JP" altLang="en-US" sz="4000" dirty="0">
              <a:latin typeface="BIZ UDゴシック" panose="020B0400000000000000" pitchFamily="49" charset="-128"/>
              <a:ea typeface="BIZ UDゴシック" panose="020B0400000000000000" pitchFamily="49" charset="-128"/>
            </a:endParaRPr>
          </a:p>
          <a:p>
            <a:r>
              <a:rPr kumimoji="1" lang="ja-JP" altLang="en-US" sz="4000" dirty="0">
                <a:latin typeface="BIZ UDゴシック" panose="020B0400000000000000" pitchFamily="49" charset="-128"/>
                <a:ea typeface="BIZ UDゴシック" panose="020B0400000000000000" pitchFamily="49" charset="-128"/>
              </a:rPr>
              <a:t>スマートフォン初心者編</a:t>
            </a:r>
            <a:r>
              <a:rPr kumimoji="1" lang="en-US" altLang="ja-JP" sz="4000" dirty="0">
                <a:latin typeface="BIZ UDゴシック" panose="020B0400000000000000" pitchFamily="49" charset="-128"/>
                <a:ea typeface="BIZ UDゴシック" panose="020B0400000000000000" pitchFamily="49" charset="-128"/>
              </a:rPr>
              <a:t> </a:t>
            </a:r>
            <a:endParaRPr kumimoji="1" lang="ja-JP" altLang="en-US" sz="40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236776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1386" y="480278"/>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1-D</a:t>
            </a:r>
            <a:endParaRPr lang="en-US"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483568" y="342870"/>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ja-JP" altLang="en-US" dirty="0">
                <a:latin typeface="BIZ UDゴシック" panose="020B0400000000000000" pitchFamily="49" charset="-128"/>
                <a:ea typeface="BIZ UDゴシック" panose="020B0400000000000000" pitchFamily="49" charset="-128"/>
              </a:rPr>
              <a:t>メールアプリを使ったメールの送信</a:t>
            </a:r>
          </a:p>
        </p:txBody>
      </p:sp>
      <p:sp>
        <p:nvSpPr>
          <p:cNvPr id="12" name="正方形/長方形 11">
            <a:extLst>
              <a:ext uri="{FF2B5EF4-FFF2-40B4-BE49-F238E27FC236}">
                <a16:creationId xmlns:a16="http://schemas.microsoft.com/office/drawing/2014/main" id="{A0D4F0F0-AA1A-4F8F-A384-B950CFCD917C}"/>
              </a:ext>
            </a:extLst>
          </p:cNvPr>
          <p:cNvSpPr/>
          <p:nvPr/>
        </p:nvSpPr>
        <p:spPr>
          <a:xfrm>
            <a:off x="382470" y="1468628"/>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12">
            <a:extLst>
              <a:ext uri="{FF2B5EF4-FFF2-40B4-BE49-F238E27FC236}">
                <a16:creationId xmlns:a16="http://schemas.microsoft.com/office/drawing/2014/main" id="{80B6DFEF-1E9B-4E65-B8A1-7E29D595FF9A}"/>
              </a:ext>
            </a:extLst>
          </p:cNvPr>
          <p:cNvSpPr txBox="1"/>
          <p:nvPr/>
        </p:nvSpPr>
        <p:spPr>
          <a:xfrm>
            <a:off x="4777002" y="1459703"/>
            <a:ext cx="4684498" cy="646331"/>
          </a:xfrm>
          <a:prstGeom prst="rect">
            <a:avLst/>
          </a:prstGeom>
          <a:noFill/>
        </p:spPr>
        <p:txBody>
          <a:bodyPr wrap="square" rtlCol="0">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タッチやスワイプで</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画面右下の「新規作成」ボタンを探し、ダブルタップします。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A8CA7BBC-A863-4A45-A9E6-55CE4ADAEED1}"/>
              </a:ext>
            </a:extLst>
          </p:cNvPr>
          <p:cNvSpPr/>
          <p:nvPr/>
        </p:nvSpPr>
        <p:spPr>
          <a:xfrm>
            <a:off x="4279900" y="1427583"/>
            <a:ext cx="596929"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14">
            <a:extLst>
              <a:ext uri="{FF2B5EF4-FFF2-40B4-BE49-F238E27FC236}">
                <a16:creationId xmlns:a16="http://schemas.microsoft.com/office/drawing/2014/main" id="{2C091A9F-F61D-45B1-8C6F-5D6658104B78}"/>
              </a:ext>
            </a:extLst>
          </p:cNvPr>
          <p:cNvSpPr txBox="1"/>
          <p:nvPr/>
        </p:nvSpPr>
        <p:spPr>
          <a:xfrm>
            <a:off x="860878" y="1495425"/>
            <a:ext cx="3280962" cy="646331"/>
          </a:xfrm>
          <a:prstGeom prst="rect">
            <a:avLst/>
          </a:prstGeom>
          <a:noFill/>
        </p:spPr>
        <p:txBody>
          <a:bodyPr wrap="square" lIns="91440" tIns="45720" rIns="91440" bIns="45720" anchor="t">
            <a:spAutoFit/>
          </a:bodyPr>
          <a:lstStyle/>
          <a:p>
            <a:pPr algn="just"/>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メールアプリを開いて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と声をかけます。</a:t>
            </a:r>
            <a:endParaRPr lang="ja-JP" altLang="ja-JP" sz="1200" b="1" kern="100" dirty="0">
              <a:effectLst/>
              <a:latin typeface="BIZ UDゴシック" panose="020B0400000000000000" pitchFamily="49" charset="-128"/>
              <a:ea typeface="BIZ UDゴシック" panose="020B0400000000000000" pitchFamily="49" charset="-128"/>
              <a:cs typeface="Times New Roman"/>
            </a:endParaRPr>
          </a:p>
        </p:txBody>
      </p:sp>
      <p:sp>
        <p:nvSpPr>
          <p:cNvPr id="16" name="正方形/長方形 15">
            <a:extLst>
              <a:ext uri="{FF2B5EF4-FFF2-40B4-BE49-F238E27FC236}">
                <a16:creationId xmlns:a16="http://schemas.microsoft.com/office/drawing/2014/main" id="{987221A7-F089-4523-B261-230D0E81F622}"/>
              </a:ext>
            </a:extLst>
          </p:cNvPr>
          <p:cNvSpPr/>
          <p:nvPr/>
        </p:nvSpPr>
        <p:spPr>
          <a:xfrm>
            <a:off x="7458882" y="2163876"/>
            <a:ext cx="595035" cy="584775"/>
          </a:xfrm>
          <a:prstGeom prst="rect">
            <a:avLst/>
          </a:prstGeom>
        </p:spPr>
        <p:txBody>
          <a:bodyPr wrap="non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7" name="矢印: 右 16">
            <a:extLst>
              <a:ext uri="{FF2B5EF4-FFF2-40B4-BE49-F238E27FC236}">
                <a16:creationId xmlns:a16="http://schemas.microsoft.com/office/drawing/2014/main" id="{B6F64062-B744-4362-8613-0D7EAEE672D9}"/>
              </a:ext>
            </a:extLst>
          </p:cNvPr>
          <p:cNvSpPr/>
          <p:nvPr/>
        </p:nvSpPr>
        <p:spPr>
          <a:xfrm>
            <a:off x="7093051" y="3281736"/>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C468E65E-4B3A-4C4A-912F-B616E00EE85C}"/>
              </a:ext>
            </a:extLst>
          </p:cNvPr>
          <p:cNvSpPr txBox="1"/>
          <p:nvPr/>
        </p:nvSpPr>
        <p:spPr>
          <a:xfrm>
            <a:off x="7979040" y="2163876"/>
            <a:ext cx="2209800" cy="1477328"/>
          </a:xfrm>
          <a:prstGeom prst="rect">
            <a:avLst/>
          </a:prstGeom>
          <a:noFill/>
        </p:spPr>
        <p:txBody>
          <a:bodyPr wrap="square" rtlCol="0">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新規作成画面では宛先が選択されているので、ダブルタップしてから宛先を入力します。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7" name="テキスト ボックス 36">
            <a:extLst>
              <a:ext uri="{FF2B5EF4-FFF2-40B4-BE49-F238E27FC236}">
                <a16:creationId xmlns:a16="http://schemas.microsoft.com/office/drawing/2014/main" id="{EFA091F9-DABD-4692-8129-DBF627476529}"/>
              </a:ext>
            </a:extLst>
          </p:cNvPr>
          <p:cNvSpPr txBox="1"/>
          <p:nvPr/>
        </p:nvSpPr>
        <p:spPr>
          <a:xfrm>
            <a:off x="850900" y="5619628"/>
            <a:ext cx="8991600" cy="1253402"/>
          </a:xfrm>
          <a:prstGeom prst="rect">
            <a:avLst/>
          </a:prstGeom>
          <a:solidFill>
            <a:srgbClr val="FFFF99"/>
          </a:solidFill>
          <a:ln w="31750">
            <a:solidFill>
              <a:schemeClr val="tx1"/>
            </a:solidFill>
            <a:prstDash val="solid"/>
          </a:ln>
        </p:spPr>
        <p:txBody>
          <a:bodyPr wrap="square" tIns="72000" bIns="7200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b="1" kern="0" dirty="0">
                <a:solidFill>
                  <a:prstClr val="black"/>
                </a:solidFill>
                <a:latin typeface="BIZ UDゴシック" panose="020B0400000000000000" pitchFamily="49" charset="-128"/>
                <a:ea typeface="BIZ UDゴシック" panose="020B0400000000000000" pitchFamily="49" charset="-128"/>
              </a:rPr>
              <a:t>連絡先に登録のある方であれば、宛先を入力時にメールアドレスではなく登録名の一部</a:t>
            </a:r>
            <a:r>
              <a:rPr kumimoji="0" lang="en-US" altLang="ja-JP" b="1" kern="0" dirty="0">
                <a:solidFill>
                  <a:prstClr val="black"/>
                </a:solidFill>
                <a:latin typeface="BIZ UDゴシック" panose="020B0400000000000000" pitchFamily="49" charset="-128"/>
                <a:ea typeface="BIZ UDゴシック" panose="020B0400000000000000" pitchFamily="49" charset="-128"/>
              </a:rPr>
              <a:t>(</a:t>
            </a:r>
            <a:r>
              <a:rPr kumimoji="0" lang="ja-JP" altLang="en-US" b="1" kern="0" dirty="0">
                <a:solidFill>
                  <a:prstClr val="black"/>
                </a:solidFill>
                <a:latin typeface="BIZ UDゴシック" panose="020B0400000000000000" pitchFamily="49" charset="-128"/>
                <a:ea typeface="BIZ UDゴシック" panose="020B0400000000000000" pitchFamily="49" charset="-128"/>
              </a:rPr>
              <a:t>読み仮名でも構いません</a:t>
            </a:r>
            <a:r>
              <a:rPr kumimoji="0" lang="en-US" altLang="ja-JP" b="1" kern="0" dirty="0">
                <a:solidFill>
                  <a:prstClr val="black"/>
                </a:solidFill>
                <a:latin typeface="BIZ UDゴシック" panose="020B0400000000000000" pitchFamily="49" charset="-128"/>
                <a:ea typeface="BIZ UDゴシック" panose="020B0400000000000000" pitchFamily="49" charset="-128"/>
              </a:rPr>
              <a:t>)</a:t>
            </a:r>
            <a:r>
              <a:rPr kumimoji="0" lang="ja-JP" altLang="en-US" b="1" kern="0" dirty="0">
                <a:solidFill>
                  <a:prstClr val="black"/>
                </a:solidFill>
                <a:latin typeface="BIZ UDゴシック" panose="020B0400000000000000" pitchFamily="49" charset="-128"/>
                <a:ea typeface="BIZ UDゴシック" panose="020B0400000000000000" pitchFamily="49" charset="-128"/>
              </a:rPr>
              <a:t>を書くだけで宛先の候補が表示されます。</a:t>
            </a:r>
            <a:endParaRPr kumimoji="0" lang="en-US" altLang="ja-JP" b="1" kern="0" dirty="0">
              <a:solidFill>
                <a:prstClr val="black"/>
              </a:solidFill>
              <a:latin typeface="BIZ UDゴシック" panose="020B0400000000000000" pitchFamily="49" charset="-128"/>
              <a:ea typeface="BIZ UDゴシック" panose="020B0400000000000000" pitchFamily="49" charset="-128"/>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b="1" kern="0" dirty="0">
                <a:solidFill>
                  <a:prstClr val="black"/>
                </a:solidFill>
                <a:latin typeface="BIZ UDゴシック" panose="020B0400000000000000" pitchFamily="49" charset="-128"/>
                <a:ea typeface="BIZ UDゴシック" panose="020B0400000000000000" pitchFamily="49" charset="-128"/>
              </a:rPr>
              <a:t>１本指で画面を上から下にスライドさせ、送信先候補を選んだら、ダブルタップして決定してください 。</a:t>
            </a:r>
            <a:endParaRPr kumimoji="0" lang="ja-JP" altLang="en-US"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pic>
        <p:nvPicPr>
          <p:cNvPr id="5" name="図 4">
            <a:extLst>
              <a:ext uri="{FF2B5EF4-FFF2-40B4-BE49-F238E27FC236}">
                <a16:creationId xmlns:a16="http://schemas.microsoft.com/office/drawing/2014/main" id="{4A1261AA-F1D4-4307-85BA-C0B8EAC7A2ED}"/>
              </a:ext>
            </a:extLst>
          </p:cNvPr>
          <p:cNvPicPr>
            <a:picLocks noChangeAspect="1"/>
          </p:cNvPicPr>
          <p:nvPr/>
        </p:nvPicPr>
        <p:blipFill>
          <a:blip r:embed="rId3"/>
          <a:stretch>
            <a:fillRect/>
          </a:stretch>
        </p:blipFill>
        <p:spPr>
          <a:xfrm>
            <a:off x="2136034" y="2249530"/>
            <a:ext cx="1514636" cy="3281712"/>
          </a:xfrm>
          <a:prstGeom prst="rect">
            <a:avLst/>
          </a:prstGeom>
          <a:ln>
            <a:solidFill>
              <a:schemeClr val="tx1"/>
            </a:solidFill>
          </a:ln>
        </p:spPr>
      </p:pic>
      <p:pic>
        <p:nvPicPr>
          <p:cNvPr id="42" name="図 41">
            <a:extLst>
              <a:ext uri="{FF2B5EF4-FFF2-40B4-BE49-F238E27FC236}">
                <a16:creationId xmlns:a16="http://schemas.microsoft.com/office/drawing/2014/main" id="{51243226-CA2D-4CAA-8779-C97427659A00}"/>
              </a:ext>
            </a:extLst>
          </p:cNvPr>
          <p:cNvPicPr>
            <a:picLocks noChangeAspect="1"/>
          </p:cNvPicPr>
          <p:nvPr/>
        </p:nvPicPr>
        <p:blipFill>
          <a:blip r:embed="rId3"/>
          <a:stretch>
            <a:fillRect/>
          </a:stretch>
        </p:blipFill>
        <p:spPr>
          <a:xfrm>
            <a:off x="5136374" y="2237982"/>
            <a:ext cx="1514636" cy="3279662"/>
          </a:xfrm>
          <a:prstGeom prst="rect">
            <a:avLst/>
          </a:prstGeom>
          <a:ln>
            <a:solidFill>
              <a:schemeClr val="tx1"/>
            </a:solidFill>
          </a:ln>
        </p:spPr>
      </p:pic>
      <p:sp>
        <p:nvSpPr>
          <p:cNvPr id="43" name="四角形: 角を丸くする 42">
            <a:extLst>
              <a:ext uri="{FF2B5EF4-FFF2-40B4-BE49-F238E27FC236}">
                <a16:creationId xmlns:a16="http://schemas.microsoft.com/office/drawing/2014/main" id="{8329A337-FA1C-4D85-8045-3464E63E00E3}"/>
              </a:ext>
            </a:extLst>
          </p:cNvPr>
          <p:cNvSpPr/>
          <p:nvPr/>
        </p:nvSpPr>
        <p:spPr>
          <a:xfrm>
            <a:off x="6370569" y="5149648"/>
            <a:ext cx="316909" cy="317161"/>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grpSp>
        <p:nvGrpSpPr>
          <p:cNvPr id="11" name="グループ化 10">
            <a:extLst>
              <a:ext uri="{FF2B5EF4-FFF2-40B4-BE49-F238E27FC236}">
                <a16:creationId xmlns:a16="http://schemas.microsoft.com/office/drawing/2014/main" id="{1066CFD5-8519-4400-B008-53BB7C4A501F}"/>
              </a:ext>
            </a:extLst>
          </p:cNvPr>
          <p:cNvGrpSpPr/>
          <p:nvPr/>
        </p:nvGrpSpPr>
        <p:grpSpPr>
          <a:xfrm>
            <a:off x="8074655" y="3803014"/>
            <a:ext cx="2018569" cy="1614855"/>
            <a:chOff x="7725178" y="2461917"/>
            <a:chExt cx="1811154" cy="1448923"/>
          </a:xfrm>
        </p:grpSpPr>
        <p:pic>
          <p:nvPicPr>
            <p:cNvPr id="10" name="図 9">
              <a:extLst>
                <a:ext uri="{FF2B5EF4-FFF2-40B4-BE49-F238E27FC236}">
                  <a16:creationId xmlns:a16="http://schemas.microsoft.com/office/drawing/2014/main" id="{83FDB1F8-9D45-4F99-92B0-6678FF72A02F}"/>
                </a:ext>
              </a:extLst>
            </p:cNvPr>
            <p:cNvPicPr>
              <a:picLocks noChangeAspect="1"/>
            </p:cNvPicPr>
            <p:nvPr/>
          </p:nvPicPr>
          <p:blipFill>
            <a:blip r:embed="rId4"/>
            <a:stretch>
              <a:fillRect/>
            </a:stretch>
          </p:blipFill>
          <p:spPr>
            <a:xfrm>
              <a:off x="7725178" y="2461917"/>
              <a:ext cx="1811154" cy="1448923"/>
            </a:xfrm>
            <a:prstGeom prst="rect">
              <a:avLst/>
            </a:prstGeom>
            <a:ln>
              <a:solidFill>
                <a:schemeClr val="tx1"/>
              </a:solidFill>
            </a:ln>
          </p:spPr>
        </p:pic>
        <p:sp>
          <p:nvSpPr>
            <p:cNvPr id="46" name="四角形: 角を丸くする 45">
              <a:extLst>
                <a:ext uri="{FF2B5EF4-FFF2-40B4-BE49-F238E27FC236}">
                  <a16:creationId xmlns:a16="http://schemas.microsoft.com/office/drawing/2014/main" id="{5791B11A-2EA7-4643-93F3-0B6752C7ABDE}"/>
                </a:ext>
              </a:extLst>
            </p:cNvPr>
            <p:cNvSpPr/>
            <p:nvPr/>
          </p:nvSpPr>
          <p:spPr>
            <a:xfrm>
              <a:off x="7785100" y="3272805"/>
              <a:ext cx="597500" cy="239243"/>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47" name="正方形/長方形 46">
              <a:extLst>
                <a:ext uri="{FF2B5EF4-FFF2-40B4-BE49-F238E27FC236}">
                  <a16:creationId xmlns:a16="http://schemas.microsoft.com/office/drawing/2014/main" id="{DEBAC4CF-5685-480F-9AA7-1CAF4663CBAD}"/>
                </a:ext>
              </a:extLst>
            </p:cNvPr>
            <p:cNvSpPr/>
            <p:nvPr/>
          </p:nvSpPr>
          <p:spPr>
            <a:xfrm>
              <a:off x="8387372" y="3171825"/>
              <a:ext cx="395817" cy="358997"/>
            </a:xfrm>
            <a:prstGeom prst="rect">
              <a:avLst/>
            </a:prstGeom>
          </p:spPr>
          <p:txBody>
            <a:bodyPr wrap="none">
              <a:spAutoFit/>
            </a:bodyPr>
            <a:lstStyle/>
            <a:p>
              <a:pPr algn="ctr"/>
              <a:r>
                <a:rPr lang="ja-JP" altLang="en-US" sz="20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2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grpSp>
      <p:sp>
        <p:nvSpPr>
          <p:cNvPr id="31" name="矢印: 右 30">
            <a:extLst>
              <a:ext uri="{FF2B5EF4-FFF2-40B4-BE49-F238E27FC236}">
                <a16:creationId xmlns:a16="http://schemas.microsoft.com/office/drawing/2014/main" id="{C8B8808E-D20E-414E-9C93-CFC4060C6CCA}"/>
              </a:ext>
            </a:extLst>
          </p:cNvPr>
          <p:cNvSpPr/>
          <p:nvPr/>
        </p:nvSpPr>
        <p:spPr>
          <a:xfrm>
            <a:off x="4141840" y="3355561"/>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6" name="四角形: 角を丸くする 25">
            <a:extLst>
              <a:ext uri="{FF2B5EF4-FFF2-40B4-BE49-F238E27FC236}">
                <a16:creationId xmlns:a16="http://schemas.microsoft.com/office/drawing/2014/main" id="{E00A8701-EA34-91BF-3707-C049CCA6937D}"/>
              </a:ext>
            </a:extLst>
          </p:cNvPr>
          <p:cNvSpPr/>
          <p:nvPr/>
        </p:nvSpPr>
        <p:spPr>
          <a:xfrm>
            <a:off x="504560" y="2541481"/>
            <a:ext cx="1514636" cy="1578699"/>
          </a:xfrm>
          <a:prstGeom prst="roundRect">
            <a:avLst>
              <a:gd name="adj" fmla="val 2608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36000" rIns="0" rtlCol="0" anchor="t" anchorCtr="0"/>
          <a:lstStyle/>
          <a:p>
            <a:pPr marL="0" marR="0">
              <a:spcBef>
                <a:spcPts val="0"/>
              </a:spcBef>
              <a:spcAft>
                <a:spcPts val="0"/>
              </a:spcAft>
            </a:pPr>
            <a:r>
              <a:rPr lang="ja-JP" altLang="en-US" sz="1600" b="1" dirty="0">
                <a:solidFill>
                  <a:srgbClr val="000000"/>
                </a:solidFill>
                <a:latin typeface="BIZ UDゴシック" panose="020B0400000000000000" pitchFamily="49" charset="-128"/>
                <a:ea typeface="BIZ UDゴシック" panose="020B0400000000000000" pitchFamily="49" charset="-128"/>
              </a:rPr>
              <a:t>メール</a:t>
            </a:r>
            <a:r>
              <a:rPr lang="ja-JP" altLang="en-US" sz="1600" b="1" dirty="0">
                <a:solidFill>
                  <a:srgbClr val="000000"/>
                </a:solidFill>
                <a:effectLst/>
                <a:latin typeface="BIZ UDゴシック" panose="020B0400000000000000" pitchFamily="49" charset="-128"/>
                <a:ea typeface="BIZ UDゴシック" panose="020B0400000000000000" pitchFamily="49" charset="-128"/>
              </a:rPr>
              <a:t>アプリはホーム画面からジェスチャー操作でも開けます。</a:t>
            </a:r>
            <a:endParaRPr lang="ja-JP" altLang="en-US" sz="1600" b="1" dirty="0">
              <a:effectLst/>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34567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1386" y="480278"/>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1-D</a:t>
            </a:r>
            <a:endParaRPr lang="en-US"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483568" y="342870"/>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ja-JP" altLang="en-US" dirty="0">
                <a:latin typeface="BIZ UDゴシック" panose="020B0400000000000000" pitchFamily="49" charset="-128"/>
                <a:ea typeface="BIZ UDゴシック" panose="020B0400000000000000" pitchFamily="49" charset="-128"/>
              </a:rPr>
              <a:t>メールアプリを使ったメールの送信</a:t>
            </a:r>
          </a:p>
        </p:txBody>
      </p:sp>
      <p:sp>
        <p:nvSpPr>
          <p:cNvPr id="12" name="正方形/長方形 11">
            <a:extLst>
              <a:ext uri="{FF2B5EF4-FFF2-40B4-BE49-F238E27FC236}">
                <a16:creationId xmlns:a16="http://schemas.microsoft.com/office/drawing/2014/main" id="{A0D4F0F0-AA1A-4F8F-A384-B950CFCD917C}"/>
              </a:ext>
            </a:extLst>
          </p:cNvPr>
          <p:cNvSpPr/>
          <p:nvPr/>
        </p:nvSpPr>
        <p:spPr>
          <a:xfrm>
            <a:off x="3293651" y="1623328"/>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❺</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14">
            <a:extLst>
              <a:ext uri="{FF2B5EF4-FFF2-40B4-BE49-F238E27FC236}">
                <a16:creationId xmlns:a16="http://schemas.microsoft.com/office/drawing/2014/main" id="{2C091A9F-F61D-45B1-8C6F-5D6658104B78}"/>
              </a:ext>
            </a:extLst>
          </p:cNvPr>
          <p:cNvSpPr txBox="1"/>
          <p:nvPr/>
        </p:nvSpPr>
        <p:spPr>
          <a:xfrm>
            <a:off x="6614786" y="2622136"/>
            <a:ext cx="1568487" cy="3139321"/>
          </a:xfrm>
          <a:prstGeom prst="rect">
            <a:avLst/>
          </a:prstGeom>
          <a:noFill/>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必要な項目の入力を終えたら、タッチやスワイプで画面右上の</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送信ボタン</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を選んでダブルタップします。これで、メールが送信されます。</a:t>
            </a:r>
            <a:endParaRPr lang="ja-JP" altLang="ja-JP" sz="1200" b="1" kern="100" dirty="0">
              <a:effectLst/>
              <a:latin typeface="BIZ UDゴシック" panose="020B0400000000000000" pitchFamily="49" charset="-128"/>
              <a:ea typeface="BIZ UDゴシック" panose="020B0400000000000000" pitchFamily="49" charset="-128"/>
              <a:cs typeface="Times New Roman"/>
            </a:endParaRPr>
          </a:p>
        </p:txBody>
      </p:sp>
      <p:sp>
        <p:nvSpPr>
          <p:cNvPr id="39" name="テキスト ボックス 38">
            <a:extLst>
              <a:ext uri="{FF2B5EF4-FFF2-40B4-BE49-F238E27FC236}">
                <a16:creationId xmlns:a16="http://schemas.microsoft.com/office/drawing/2014/main" id="{A1066442-9573-4C30-9525-B3551D7A8D7B}"/>
              </a:ext>
            </a:extLst>
          </p:cNvPr>
          <p:cNvSpPr txBox="1"/>
          <p:nvPr/>
        </p:nvSpPr>
        <p:spPr>
          <a:xfrm>
            <a:off x="843546" y="1631342"/>
            <a:ext cx="2236120" cy="1754326"/>
          </a:xfrm>
          <a:prstGeom prst="rect">
            <a:avLst/>
          </a:prstGeom>
          <a:noFill/>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宛先の入力後、</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件名</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と聞こえるまで右スワイプを繰り返し、ダブルタップしてから件名を入力します。</a:t>
            </a:r>
            <a:endParaRPr lang="ja-JP" altLang="ja-JP" sz="1200" b="1" kern="100" dirty="0">
              <a:effectLst/>
              <a:latin typeface="BIZ UDゴシック" panose="020B0400000000000000" pitchFamily="49" charset="-128"/>
              <a:ea typeface="BIZ UDゴシック" panose="020B0400000000000000" pitchFamily="49" charset="-128"/>
              <a:cs typeface="Times New Roman"/>
            </a:endParaRPr>
          </a:p>
        </p:txBody>
      </p:sp>
      <p:sp>
        <p:nvSpPr>
          <p:cNvPr id="40" name="矢印: 右 39">
            <a:extLst>
              <a:ext uri="{FF2B5EF4-FFF2-40B4-BE49-F238E27FC236}">
                <a16:creationId xmlns:a16="http://schemas.microsoft.com/office/drawing/2014/main" id="{30513322-D834-4096-886E-826E164DB44F}"/>
              </a:ext>
            </a:extLst>
          </p:cNvPr>
          <p:cNvSpPr/>
          <p:nvPr/>
        </p:nvSpPr>
        <p:spPr>
          <a:xfrm rot="5400000">
            <a:off x="8442231" y="4054999"/>
            <a:ext cx="437236"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49" name="正方形/長方形 48">
            <a:extLst>
              <a:ext uri="{FF2B5EF4-FFF2-40B4-BE49-F238E27FC236}">
                <a16:creationId xmlns:a16="http://schemas.microsoft.com/office/drawing/2014/main" id="{7C381779-F32B-46E5-80A0-BA0E2ED6102B}"/>
              </a:ext>
            </a:extLst>
          </p:cNvPr>
          <p:cNvSpPr/>
          <p:nvPr/>
        </p:nvSpPr>
        <p:spPr>
          <a:xfrm>
            <a:off x="340255" y="1631342"/>
            <a:ext cx="595035" cy="584775"/>
          </a:xfrm>
          <a:prstGeom prst="rect">
            <a:avLst/>
          </a:prstGeom>
        </p:spPr>
        <p:txBody>
          <a:bodyPr wrap="non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3" name="テキスト ボックス 22">
            <a:extLst>
              <a:ext uri="{FF2B5EF4-FFF2-40B4-BE49-F238E27FC236}">
                <a16:creationId xmlns:a16="http://schemas.microsoft.com/office/drawing/2014/main" id="{0FF22332-FE31-3C4A-86D8-E6B692233C63}"/>
              </a:ext>
            </a:extLst>
          </p:cNvPr>
          <p:cNvSpPr txBox="1"/>
          <p:nvPr/>
        </p:nvSpPr>
        <p:spPr>
          <a:xfrm>
            <a:off x="843546" y="6098553"/>
            <a:ext cx="8991600" cy="699404"/>
          </a:xfrm>
          <a:prstGeom prst="rect">
            <a:avLst/>
          </a:prstGeom>
          <a:solidFill>
            <a:srgbClr val="FFFF99"/>
          </a:solidFill>
          <a:ln w="38100">
            <a:solidFill>
              <a:schemeClr val="tx1"/>
            </a:solidFill>
            <a:prstDash val="solid"/>
          </a:ln>
        </p:spPr>
        <p:txBody>
          <a:bodyPr wrap="square" tIns="72000" bIns="72000">
            <a:spAutoFit/>
          </a:bodyPr>
          <a:lstStyle/>
          <a:p>
            <a:pPr marL="0" marR="0">
              <a:spcBef>
                <a:spcPts val="0"/>
              </a:spcBef>
              <a:spcAft>
                <a:spcPts val="0"/>
              </a:spcAft>
            </a:pPr>
            <a:r>
              <a:rPr lang="en-US" altLang="ja-JP" sz="1800" b="1" dirty="0">
                <a:solidFill>
                  <a:srgbClr val="000000"/>
                </a:solidFill>
                <a:effectLst/>
                <a:latin typeface="BIZ UDゴシック" panose="020B0400000000000000" pitchFamily="49" charset="-128"/>
                <a:ea typeface="BIZ UDゴシック" panose="020B0400000000000000" pitchFamily="49" charset="-128"/>
              </a:rPr>
              <a:t>※ </a:t>
            </a:r>
            <a:r>
              <a:rPr lang="ja-JP" altLang="en-US" sz="1800" b="1" dirty="0">
                <a:solidFill>
                  <a:srgbClr val="000000"/>
                </a:solidFill>
                <a:effectLst/>
                <a:latin typeface="BIZ UDゴシック" panose="020B0400000000000000" pitchFamily="49" charset="-128"/>
                <a:ea typeface="BIZ UDゴシック" panose="020B0400000000000000" pitchFamily="49" charset="-128"/>
              </a:rPr>
              <a:t>各項目の入力前にダブルタップを忘れると、ひとつ前に入力していた項目の続きに文字が追加されてしまいますので注意してください</a:t>
            </a:r>
            <a:r>
              <a:rPr lang="ja-JP" altLang="en-US" sz="1800" dirty="0">
                <a:solidFill>
                  <a:srgbClr val="000000"/>
                </a:solidFill>
                <a:effectLst/>
                <a:latin typeface="HG丸ｺﾞｼｯｸM-PRO" panose="020F0600000000000000" pitchFamily="50" charset="-128"/>
                <a:ea typeface="HG丸ｺﾞｼｯｸM-PRO" panose="020F0600000000000000" pitchFamily="50" charset="-128"/>
              </a:rPr>
              <a:t>。</a:t>
            </a:r>
            <a:endParaRPr lang="ja-JP" altLang="en-US" dirty="0">
              <a:effectLst/>
              <a:latin typeface="Century" panose="02040604050505020304" pitchFamily="18" charset="0"/>
            </a:endParaRPr>
          </a:p>
        </p:txBody>
      </p:sp>
      <p:sp>
        <p:nvSpPr>
          <p:cNvPr id="26" name="正方形/長方形 25">
            <a:extLst>
              <a:ext uri="{FF2B5EF4-FFF2-40B4-BE49-F238E27FC236}">
                <a16:creationId xmlns:a16="http://schemas.microsoft.com/office/drawing/2014/main" id="{2C75C096-0CB5-B42D-F48F-BB9CB18EF16A}"/>
              </a:ext>
            </a:extLst>
          </p:cNvPr>
          <p:cNvSpPr/>
          <p:nvPr/>
        </p:nvSpPr>
        <p:spPr>
          <a:xfrm>
            <a:off x="6064191" y="2622136"/>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❻</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7" name="テキスト ボックス 26">
            <a:extLst>
              <a:ext uri="{FF2B5EF4-FFF2-40B4-BE49-F238E27FC236}">
                <a16:creationId xmlns:a16="http://schemas.microsoft.com/office/drawing/2014/main" id="{AA55A814-7147-4AB1-EC7C-52A55912957A}"/>
              </a:ext>
            </a:extLst>
          </p:cNvPr>
          <p:cNvSpPr txBox="1"/>
          <p:nvPr/>
        </p:nvSpPr>
        <p:spPr>
          <a:xfrm>
            <a:off x="3844246" y="1585101"/>
            <a:ext cx="4339027" cy="923330"/>
          </a:xfrm>
          <a:prstGeom prst="rect">
            <a:avLst/>
          </a:prstGeom>
          <a:noFill/>
        </p:spPr>
        <p:txBody>
          <a:bodyPr wrap="square">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件名の確定後、</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メッセージ本文</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と聞こえるまで右スワイプを繰り返し、ダブルタップしてから本文を入力します。</a:t>
            </a:r>
            <a:endPar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pic>
        <p:nvPicPr>
          <p:cNvPr id="28" name="図 27">
            <a:extLst>
              <a:ext uri="{FF2B5EF4-FFF2-40B4-BE49-F238E27FC236}">
                <a16:creationId xmlns:a16="http://schemas.microsoft.com/office/drawing/2014/main" id="{C960A00D-FF91-1939-219E-53BD56D7FA92}"/>
              </a:ext>
            </a:extLst>
          </p:cNvPr>
          <p:cNvPicPr>
            <a:picLocks noChangeAspect="1"/>
          </p:cNvPicPr>
          <p:nvPr/>
        </p:nvPicPr>
        <p:blipFill>
          <a:blip r:embed="rId3"/>
          <a:stretch>
            <a:fillRect/>
          </a:stretch>
        </p:blipFill>
        <p:spPr>
          <a:xfrm>
            <a:off x="4098928" y="2630973"/>
            <a:ext cx="1527301" cy="3214559"/>
          </a:xfrm>
          <a:prstGeom prst="rect">
            <a:avLst/>
          </a:prstGeom>
          <a:ln>
            <a:solidFill>
              <a:schemeClr val="tx1"/>
            </a:solidFill>
          </a:ln>
        </p:spPr>
      </p:pic>
      <p:grpSp>
        <p:nvGrpSpPr>
          <p:cNvPr id="30" name="グループ化 29">
            <a:extLst>
              <a:ext uri="{FF2B5EF4-FFF2-40B4-BE49-F238E27FC236}">
                <a16:creationId xmlns:a16="http://schemas.microsoft.com/office/drawing/2014/main" id="{5D3FA0AB-45FB-6377-7FFF-AFF40D145F96}"/>
              </a:ext>
            </a:extLst>
          </p:cNvPr>
          <p:cNvGrpSpPr/>
          <p:nvPr/>
        </p:nvGrpSpPr>
        <p:grpSpPr>
          <a:xfrm>
            <a:off x="8410998" y="2643226"/>
            <a:ext cx="1555877" cy="3214559"/>
            <a:chOff x="8001711" y="2849618"/>
            <a:chExt cx="1440165" cy="3063045"/>
          </a:xfrm>
        </p:grpSpPr>
        <p:pic>
          <p:nvPicPr>
            <p:cNvPr id="32" name="図 31">
              <a:extLst>
                <a:ext uri="{FF2B5EF4-FFF2-40B4-BE49-F238E27FC236}">
                  <a16:creationId xmlns:a16="http://schemas.microsoft.com/office/drawing/2014/main" id="{185FBD2E-F04D-0E3D-2804-F67CCDC2FA2E}"/>
                </a:ext>
              </a:extLst>
            </p:cNvPr>
            <p:cNvPicPr>
              <a:picLocks noChangeAspect="1"/>
            </p:cNvPicPr>
            <p:nvPr/>
          </p:nvPicPr>
          <p:blipFill>
            <a:blip r:embed="rId4"/>
            <a:stretch>
              <a:fillRect/>
            </a:stretch>
          </p:blipFill>
          <p:spPr>
            <a:xfrm>
              <a:off x="8001711" y="2849618"/>
              <a:ext cx="1413713" cy="3063045"/>
            </a:xfrm>
            <a:prstGeom prst="rect">
              <a:avLst/>
            </a:prstGeom>
            <a:ln>
              <a:solidFill>
                <a:schemeClr val="tx1"/>
              </a:solidFill>
            </a:ln>
          </p:spPr>
        </p:pic>
        <p:sp>
          <p:nvSpPr>
            <p:cNvPr id="33" name="四角形: 角を丸くする 32">
              <a:extLst>
                <a:ext uri="{FF2B5EF4-FFF2-40B4-BE49-F238E27FC236}">
                  <a16:creationId xmlns:a16="http://schemas.microsoft.com/office/drawing/2014/main" id="{4AA0AA05-9E64-EBA7-7080-6E881D0AB95C}"/>
                </a:ext>
              </a:extLst>
            </p:cNvPr>
            <p:cNvSpPr/>
            <p:nvPr/>
          </p:nvSpPr>
          <p:spPr>
            <a:xfrm>
              <a:off x="9106952" y="3189977"/>
              <a:ext cx="334924" cy="335190"/>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grpSp>
      <p:pic>
        <p:nvPicPr>
          <p:cNvPr id="22" name="図 21">
            <a:extLst>
              <a:ext uri="{FF2B5EF4-FFF2-40B4-BE49-F238E27FC236}">
                <a16:creationId xmlns:a16="http://schemas.microsoft.com/office/drawing/2014/main" id="{8653AA25-3FED-D6B3-6750-F5F39A9665CA}"/>
              </a:ext>
            </a:extLst>
          </p:cNvPr>
          <p:cNvPicPr>
            <a:picLocks noChangeAspect="1"/>
          </p:cNvPicPr>
          <p:nvPr/>
        </p:nvPicPr>
        <p:blipFill rotWithShape="1">
          <a:blip r:embed="rId3"/>
          <a:srcRect b="57464"/>
          <a:stretch/>
        </p:blipFill>
        <p:spPr>
          <a:xfrm>
            <a:off x="947196" y="3705225"/>
            <a:ext cx="2018569" cy="1807147"/>
          </a:xfrm>
          <a:prstGeom prst="rect">
            <a:avLst/>
          </a:prstGeom>
          <a:ln>
            <a:solidFill>
              <a:schemeClr val="tx1"/>
            </a:solidFill>
          </a:ln>
        </p:spPr>
      </p:pic>
      <p:sp>
        <p:nvSpPr>
          <p:cNvPr id="46" name="四角形: 角を丸くする 45">
            <a:extLst>
              <a:ext uri="{FF2B5EF4-FFF2-40B4-BE49-F238E27FC236}">
                <a16:creationId xmlns:a16="http://schemas.microsoft.com/office/drawing/2014/main" id="{5791B11A-2EA7-4643-93F3-0B6752C7ABDE}"/>
              </a:ext>
            </a:extLst>
          </p:cNvPr>
          <p:cNvSpPr/>
          <p:nvPr/>
        </p:nvSpPr>
        <p:spPr>
          <a:xfrm>
            <a:off x="927100" y="5117033"/>
            <a:ext cx="2052000" cy="266641"/>
          </a:xfrm>
          <a:prstGeom prst="roundRect">
            <a:avLst/>
          </a:prstGeom>
          <a:noFill/>
          <a:ln w="444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20989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44295" y="480654"/>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a:latin typeface="BIZ UDゴシック" panose="020B0400000000000000" pitchFamily="49" charset="-128"/>
                <a:ea typeface="BIZ UDゴシック" panose="020B0400000000000000" pitchFamily="49" charset="-128"/>
              </a:rPr>
              <a:t>1-E</a:t>
            </a:r>
            <a:endParaRPr lang="en-US"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27300" y="289240"/>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ja-JP" altLang="en-US" dirty="0">
                <a:latin typeface="BIZ UDゴシック" panose="020B0400000000000000" pitchFamily="49" charset="-128"/>
                <a:ea typeface="BIZ UDゴシック" panose="020B0400000000000000" pitchFamily="49" charset="-128"/>
              </a:rPr>
              <a:t>受信メールの閲覧</a:t>
            </a:r>
          </a:p>
        </p:txBody>
      </p:sp>
      <p:sp>
        <p:nvSpPr>
          <p:cNvPr id="12" name="正方形/長方形 11">
            <a:extLst>
              <a:ext uri="{FF2B5EF4-FFF2-40B4-BE49-F238E27FC236}">
                <a16:creationId xmlns:a16="http://schemas.microsoft.com/office/drawing/2014/main" id="{A0D4F0F0-AA1A-4F8F-A384-B950CFCD917C}"/>
              </a:ext>
            </a:extLst>
          </p:cNvPr>
          <p:cNvSpPr/>
          <p:nvPr/>
        </p:nvSpPr>
        <p:spPr>
          <a:xfrm>
            <a:off x="365833" y="1486495"/>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12">
            <a:extLst>
              <a:ext uri="{FF2B5EF4-FFF2-40B4-BE49-F238E27FC236}">
                <a16:creationId xmlns:a16="http://schemas.microsoft.com/office/drawing/2014/main" id="{80B6DFEF-1E9B-4E65-B8A1-7E29D595FF9A}"/>
              </a:ext>
            </a:extLst>
          </p:cNvPr>
          <p:cNvSpPr txBox="1"/>
          <p:nvPr/>
        </p:nvSpPr>
        <p:spPr>
          <a:xfrm>
            <a:off x="4000405" y="1495425"/>
            <a:ext cx="2702889" cy="923330"/>
          </a:xfrm>
          <a:prstGeom prst="rect">
            <a:avLst/>
          </a:prstGeom>
          <a:noFill/>
        </p:spPr>
        <p:txBody>
          <a:bodyPr wrap="square" rtlCol="0">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右スワイプで表示したいメールの件名を</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探し、ダブルタップします。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A8CA7BBC-A863-4A45-A9E6-55CE4ADAEED1}"/>
              </a:ext>
            </a:extLst>
          </p:cNvPr>
          <p:cNvSpPr/>
          <p:nvPr/>
        </p:nvSpPr>
        <p:spPr>
          <a:xfrm>
            <a:off x="3514997" y="1470555"/>
            <a:ext cx="596929"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14">
            <a:extLst>
              <a:ext uri="{FF2B5EF4-FFF2-40B4-BE49-F238E27FC236}">
                <a16:creationId xmlns:a16="http://schemas.microsoft.com/office/drawing/2014/main" id="{2C091A9F-F61D-45B1-8C6F-5D6658104B78}"/>
              </a:ext>
            </a:extLst>
          </p:cNvPr>
          <p:cNvSpPr txBox="1"/>
          <p:nvPr/>
        </p:nvSpPr>
        <p:spPr>
          <a:xfrm>
            <a:off x="860878" y="1495425"/>
            <a:ext cx="2383991" cy="923330"/>
          </a:xfrm>
          <a:prstGeom prst="rect">
            <a:avLst/>
          </a:prstGeom>
          <a:noFill/>
        </p:spPr>
        <p:txBody>
          <a:bodyPr wrap="square" lIns="91440" tIns="45720" rIns="91440" bIns="45720" anchor="t">
            <a:spAutoFit/>
          </a:bodyPr>
          <a:lstStyle/>
          <a:p>
            <a:pPr algn="just"/>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メールアプリを開いて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と声をかけます。</a:t>
            </a:r>
            <a:endParaRPr lang="ja-JP" altLang="ja-JP" sz="1200" b="1" kern="100" dirty="0">
              <a:effectLst/>
              <a:latin typeface="BIZ UDゴシック" panose="020B0400000000000000" pitchFamily="49" charset="-128"/>
              <a:ea typeface="BIZ UDゴシック" panose="020B0400000000000000" pitchFamily="49" charset="-128"/>
              <a:cs typeface="Times New Roman"/>
            </a:endParaRPr>
          </a:p>
        </p:txBody>
      </p:sp>
      <p:sp>
        <p:nvSpPr>
          <p:cNvPr id="16" name="正方形/長方形 15">
            <a:extLst>
              <a:ext uri="{FF2B5EF4-FFF2-40B4-BE49-F238E27FC236}">
                <a16:creationId xmlns:a16="http://schemas.microsoft.com/office/drawing/2014/main" id="{987221A7-F089-4523-B261-230D0E81F622}"/>
              </a:ext>
            </a:extLst>
          </p:cNvPr>
          <p:cNvSpPr/>
          <p:nvPr/>
        </p:nvSpPr>
        <p:spPr>
          <a:xfrm>
            <a:off x="6703294" y="1470555"/>
            <a:ext cx="485408"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7" name="矢印: 右 16">
            <a:extLst>
              <a:ext uri="{FF2B5EF4-FFF2-40B4-BE49-F238E27FC236}">
                <a16:creationId xmlns:a16="http://schemas.microsoft.com/office/drawing/2014/main" id="{B6F64062-B744-4362-8613-0D7EAEE672D9}"/>
              </a:ext>
            </a:extLst>
          </p:cNvPr>
          <p:cNvSpPr/>
          <p:nvPr/>
        </p:nvSpPr>
        <p:spPr>
          <a:xfrm>
            <a:off x="6601811" y="3752355"/>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C468E65E-4B3A-4C4A-912F-B616E00EE85C}"/>
              </a:ext>
            </a:extLst>
          </p:cNvPr>
          <p:cNvSpPr txBox="1"/>
          <p:nvPr/>
        </p:nvSpPr>
        <p:spPr>
          <a:xfrm>
            <a:off x="7142789" y="1486495"/>
            <a:ext cx="3004512" cy="923330"/>
          </a:xfrm>
          <a:prstGeom prst="rect">
            <a:avLst/>
          </a:prstGeom>
          <a:noFill/>
        </p:spPr>
        <p:txBody>
          <a:bodyPr wrap="square" rtlCol="0">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メール本文表示後、</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２</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本指で上から下にスワイプすると全文を読み上げます。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7" name="テキスト ボックス 36">
            <a:extLst>
              <a:ext uri="{FF2B5EF4-FFF2-40B4-BE49-F238E27FC236}">
                <a16:creationId xmlns:a16="http://schemas.microsoft.com/office/drawing/2014/main" id="{EFA091F9-DABD-4692-8129-DBF627476529}"/>
              </a:ext>
            </a:extLst>
          </p:cNvPr>
          <p:cNvSpPr txBox="1"/>
          <p:nvPr/>
        </p:nvSpPr>
        <p:spPr>
          <a:xfrm>
            <a:off x="546100" y="5633173"/>
            <a:ext cx="9601200" cy="1253402"/>
          </a:xfrm>
          <a:prstGeom prst="rect">
            <a:avLst/>
          </a:prstGeom>
          <a:solidFill>
            <a:srgbClr val="FFFF99"/>
          </a:solidFill>
          <a:ln w="38100">
            <a:solidFill>
              <a:schemeClr val="tx1"/>
            </a:solidFill>
            <a:prstDash val="solid"/>
          </a:ln>
        </p:spPr>
        <p:txBody>
          <a:bodyPr wrap="square" tIns="72000" bIns="7200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b="1" kern="0" dirty="0">
                <a:solidFill>
                  <a:prstClr val="black"/>
                </a:solidFill>
                <a:latin typeface="BIZ UDゴシック" panose="020B0400000000000000" pitchFamily="49" charset="-128"/>
                <a:ea typeface="BIZ UDゴシック" panose="020B0400000000000000" pitchFamily="49" charset="-128"/>
              </a:rPr>
              <a:t>メールアプリ起動時に最初に表示されるページは受信ボックスとは限りません。メールボックスが表示されている場合はタッチやスワイプで見出しの次にある受信を選び、ダブルタップして受信ボックスを表示してください。メール本文が表示されている場合は、タッチやスワイプで左上の戻るボタンを選び、ダブルタップして受信ボックスを表示してください。​</a:t>
            </a:r>
          </a:p>
        </p:txBody>
      </p:sp>
      <p:pic>
        <p:nvPicPr>
          <p:cNvPr id="5" name="図 4">
            <a:extLst>
              <a:ext uri="{FF2B5EF4-FFF2-40B4-BE49-F238E27FC236}">
                <a16:creationId xmlns:a16="http://schemas.microsoft.com/office/drawing/2014/main" id="{4A1261AA-F1D4-4307-85BA-C0B8EAC7A2ED}"/>
              </a:ext>
            </a:extLst>
          </p:cNvPr>
          <p:cNvPicPr>
            <a:picLocks noChangeAspect="1"/>
          </p:cNvPicPr>
          <p:nvPr/>
        </p:nvPicPr>
        <p:blipFill>
          <a:blip r:embed="rId3"/>
          <a:stretch>
            <a:fillRect/>
          </a:stretch>
        </p:blipFill>
        <p:spPr>
          <a:xfrm>
            <a:off x="1959092" y="2461845"/>
            <a:ext cx="1446423" cy="3068451"/>
          </a:xfrm>
          <a:prstGeom prst="rect">
            <a:avLst/>
          </a:prstGeom>
          <a:ln>
            <a:solidFill>
              <a:schemeClr val="tx1"/>
            </a:solidFill>
          </a:ln>
        </p:spPr>
      </p:pic>
      <p:pic>
        <p:nvPicPr>
          <p:cNvPr id="42" name="図 41">
            <a:extLst>
              <a:ext uri="{FF2B5EF4-FFF2-40B4-BE49-F238E27FC236}">
                <a16:creationId xmlns:a16="http://schemas.microsoft.com/office/drawing/2014/main" id="{51243226-CA2D-4CAA-8779-C97427659A00}"/>
              </a:ext>
            </a:extLst>
          </p:cNvPr>
          <p:cNvPicPr>
            <a:picLocks noChangeAspect="1"/>
          </p:cNvPicPr>
          <p:nvPr/>
        </p:nvPicPr>
        <p:blipFill>
          <a:blip r:embed="rId3"/>
          <a:stretch>
            <a:fillRect/>
          </a:stretch>
        </p:blipFill>
        <p:spPr>
          <a:xfrm>
            <a:off x="4623766" y="2462674"/>
            <a:ext cx="1514636" cy="3068450"/>
          </a:xfrm>
          <a:prstGeom prst="rect">
            <a:avLst/>
          </a:prstGeom>
          <a:ln>
            <a:solidFill>
              <a:schemeClr val="tx1"/>
            </a:solidFill>
          </a:ln>
        </p:spPr>
      </p:pic>
      <p:sp>
        <p:nvSpPr>
          <p:cNvPr id="43" name="四角形: 角を丸くする 42">
            <a:extLst>
              <a:ext uri="{FF2B5EF4-FFF2-40B4-BE49-F238E27FC236}">
                <a16:creationId xmlns:a16="http://schemas.microsoft.com/office/drawing/2014/main" id="{8329A337-FA1C-4D85-8045-3464E63E00E3}"/>
              </a:ext>
            </a:extLst>
          </p:cNvPr>
          <p:cNvSpPr/>
          <p:nvPr/>
        </p:nvSpPr>
        <p:spPr>
          <a:xfrm>
            <a:off x="4697084" y="3838515"/>
            <a:ext cx="1368000" cy="400110"/>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4" name="矢印: 右 23">
            <a:extLst>
              <a:ext uri="{FF2B5EF4-FFF2-40B4-BE49-F238E27FC236}">
                <a16:creationId xmlns:a16="http://schemas.microsoft.com/office/drawing/2014/main" id="{89B9FEC2-AFCD-46C3-AE69-C382A88641DC}"/>
              </a:ext>
            </a:extLst>
          </p:cNvPr>
          <p:cNvSpPr/>
          <p:nvPr/>
        </p:nvSpPr>
        <p:spPr>
          <a:xfrm>
            <a:off x="3618432" y="3781425"/>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pic>
        <p:nvPicPr>
          <p:cNvPr id="6" name="図 5">
            <a:extLst>
              <a:ext uri="{FF2B5EF4-FFF2-40B4-BE49-F238E27FC236}">
                <a16:creationId xmlns:a16="http://schemas.microsoft.com/office/drawing/2014/main" id="{24D130AC-B11A-49C2-B2A6-58B21C1439E6}"/>
              </a:ext>
            </a:extLst>
          </p:cNvPr>
          <p:cNvPicPr>
            <a:picLocks noChangeAspect="1"/>
          </p:cNvPicPr>
          <p:nvPr/>
        </p:nvPicPr>
        <p:blipFill>
          <a:blip r:embed="rId4"/>
          <a:stretch>
            <a:fillRect/>
          </a:stretch>
        </p:blipFill>
        <p:spPr>
          <a:xfrm>
            <a:off x="7714154" y="2461846"/>
            <a:ext cx="1514636" cy="3068450"/>
          </a:xfrm>
          <a:prstGeom prst="rect">
            <a:avLst/>
          </a:prstGeom>
          <a:ln>
            <a:solidFill>
              <a:schemeClr val="tx1"/>
            </a:solidFill>
          </a:ln>
        </p:spPr>
      </p:pic>
      <p:sp>
        <p:nvSpPr>
          <p:cNvPr id="19" name="四角形: 角を丸くする 18">
            <a:extLst>
              <a:ext uri="{FF2B5EF4-FFF2-40B4-BE49-F238E27FC236}">
                <a16:creationId xmlns:a16="http://schemas.microsoft.com/office/drawing/2014/main" id="{004B2B53-674C-9209-9789-D22F003A8221}"/>
              </a:ext>
            </a:extLst>
          </p:cNvPr>
          <p:cNvSpPr/>
          <p:nvPr/>
        </p:nvSpPr>
        <p:spPr>
          <a:xfrm>
            <a:off x="546100" y="2759361"/>
            <a:ext cx="1295320" cy="2111598"/>
          </a:xfrm>
          <a:prstGeom prst="roundRect">
            <a:avLst>
              <a:gd name="adj" fmla="val 2608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36000" rIns="0" rtlCol="0" anchor="t" anchorCtr="0"/>
          <a:lstStyle/>
          <a:p>
            <a:pPr marL="0" marR="0">
              <a:spcBef>
                <a:spcPts val="0"/>
              </a:spcBef>
              <a:spcAft>
                <a:spcPts val="0"/>
              </a:spcAft>
            </a:pPr>
            <a:r>
              <a:rPr lang="ja-JP" altLang="en-US" sz="1600" b="1" dirty="0">
                <a:solidFill>
                  <a:srgbClr val="000000"/>
                </a:solidFill>
                <a:latin typeface="BIZ UDゴシック" panose="020B0400000000000000" pitchFamily="49" charset="-128"/>
                <a:ea typeface="BIZ UDゴシック" panose="020B0400000000000000" pitchFamily="49" charset="-128"/>
              </a:rPr>
              <a:t>メール</a:t>
            </a:r>
            <a:r>
              <a:rPr lang="ja-JP" altLang="en-US" sz="1600" b="1" dirty="0">
                <a:solidFill>
                  <a:srgbClr val="000000"/>
                </a:solidFill>
                <a:effectLst/>
                <a:latin typeface="BIZ UDゴシック" panose="020B0400000000000000" pitchFamily="49" charset="-128"/>
                <a:ea typeface="BIZ UDゴシック" panose="020B0400000000000000" pitchFamily="49" charset="-128"/>
              </a:rPr>
              <a:t>アプリはホーム画面からジェスチャー操作でも開けます。</a:t>
            </a:r>
            <a:endParaRPr lang="ja-JP" altLang="en-US" sz="1600" b="1" dirty="0">
              <a:effectLst/>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116952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7872D7D8-973F-4933-B065-BD187D5E6627}"/>
              </a:ext>
            </a:extLst>
          </p:cNvPr>
          <p:cNvSpPr/>
          <p:nvPr/>
        </p:nvSpPr>
        <p:spPr>
          <a:xfrm>
            <a:off x="360186" y="2198992"/>
            <a:ext cx="540000" cy="584775"/>
          </a:xfrm>
          <a:prstGeom prst="rect">
            <a:avLst/>
          </a:prstGeom>
        </p:spPr>
        <p:txBody>
          <a:bodyPr wrap="square" lIns="91440" tIns="45720" rIns="91440" bIns="45720" anchor="t">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p>
        </p:txBody>
      </p:sp>
      <p:sp>
        <p:nvSpPr>
          <p:cNvPr id="20" name="正方形/長方形 19">
            <a:extLst>
              <a:ext uri="{FF2B5EF4-FFF2-40B4-BE49-F238E27FC236}">
                <a16:creationId xmlns:a16="http://schemas.microsoft.com/office/drawing/2014/main" id="{24AA72A6-011B-4ED4-B5A9-6C797E64FCE7}"/>
              </a:ext>
            </a:extLst>
          </p:cNvPr>
          <p:cNvSpPr/>
          <p:nvPr/>
        </p:nvSpPr>
        <p:spPr>
          <a:xfrm>
            <a:off x="3441700" y="2198992"/>
            <a:ext cx="540000"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2" name="テキスト ボックス 21">
            <a:extLst>
              <a:ext uri="{FF2B5EF4-FFF2-40B4-BE49-F238E27FC236}">
                <a16:creationId xmlns:a16="http://schemas.microsoft.com/office/drawing/2014/main" id="{600FB183-63DC-4F69-B3F6-67C9D0291A8B}"/>
              </a:ext>
            </a:extLst>
          </p:cNvPr>
          <p:cNvSpPr txBox="1"/>
          <p:nvPr/>
        </p:nvSpPr>
        <p:spPr>
          <a:xfrm>
            <a:off x="810787" y="2247759"/>
            <a:ext cx="2718319" cy="923330"/>
          </a:xfrm>
          <a:prstGeom prst="rect">
            <a:avLst/>
          </a:prstGeom>
          <a:noFill/>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メール作成画面左上にある</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キャンセル</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を選び、ダブルタップします。</a:t>
            </a:r>
            <a:endParaRPr lang="en-US" altLang="ja-JP" sz="1800" b="1" kern="100" dirty="0">
              <a:effectLst/>
              <a:latin typeface="BIZ UDゴシック" panose="020B0400000000000000" pitchFamily="49" charset="-128"/>
              <a:ea typeface="BIZ UDゴシック" panose="020B0400000000000000" pitchFamily="49" charset="-128"/>
              <a:cs typeface="Times New Roman"/>
            </a:endParaRPr>
          </a:p>
        </p:txBody>
      </p:sp>
      <p:sp>
        <p:nvSpPr>
          <p:cNvPr id="23" name="テキスト ボックス 22">
            <a:extLst>
              <a:ext uri="{FF2B5EF4-FFF2-40B4-BE49-F238E27FC236}">
                <a16:creationId xmlns:a16="http://schemas.microsoft.com/office/drawing/2014/main" id="{95EA342C-2BAD-428C-AF54-22F089DA6B6B}"/>
              </a:ext>
            </a:extLst>
          </p:cNvPr>
          <p:cNvSpPr txBox="1"/>
          <p:nvPr/>
        </p:nvSpPr>
        <p:spPr>
          <a:xfrm>
            <a:off x="3869102" y="2225528"/>
            <a:ext cx="2859201" cy="923330"/>
          </a:xfrm>
          <a:prstGeom prst="rect">
            <a:avLst/>
          </a:prstGeom>
          <a:noFill/>
        </p:spPr>
        <p:txBody>
          <a:bodyPr wrap="square" lIns="91440" tIns="45720" rIns="91440" bIns="45720" anchor="t">
            <a:spAutoFit/>
          </a:bodyPr>
          <a:lstStyle/>
          <a:p>
            <a:pPr algn="just"/>
            <a:r>
              <a:rPr lang="en-US" altLang="ja-JP" sz="1800" b="1" kern="100" dirty="0">
                <a:effectLst/>
                <a:latin typeface="BIZ UDゴシック" panose="020B0400000000000000" pitchFamily="49" charset="-128"/>
                <a:ea typeface="BIZ UDゴシック" panose="020B0400000000000000" pitchFamily="49" charset="-128"/>
                <a:cs typeface="Times New Roman"/>
              </a:rPr>
              <a:t>｢</a:t>
            </a:r>
            <a:r>
              <a:rPr lang="en-US" altLang="ja-JP" b="1" kern="100" dirty="0" err="1">
                <a:latin typeface="BIZ UDゴシック" panose="020B0400000000000000" pitchFamily="49" charset="-128"/>
                <a:ea typeface="BIZ UDゴシック" panose="020B0400000000000000" pitchFamily="49" charset="-128"/>
                <a:cs typeface="Times New Roman"/>
              </a:rPr>
              <a:t>下書きを破棄｣と聞こえたら</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sz="1800" b="1" kern="100" dirty="0">
                <a:effectLst/>
                <a:latin typeface="BIZ UDゴシック" panose="020B0400000000000000" pitchFamily="49" charset="-128"/>
                <a:ea typeface="BIZ UDゴシック" panose="020B0400000000000000" pitchFamily="49" charset="-128"/>
                <a:cs typeface="Times New Roman"/>
              </a:rPr>
              <a:t>ダブルタップしてメールを破棄します。</a:t>
            </a:r>
            <a:endParaRPr lang="en-US" altLang="ja-JP" sz="1800" b="1" kern="100" dirty="0">
              <a:effectLst/>
              <a:latin typeface="BIZ UDゴシック" panose="020B0400000000000000" pitchFamily="49" charset="-128"/>
              <a:ea typeface="BIZ UDゴシック" panose="020B0400000000000000" pitchFamily="49" charset="-128"/>
              <a:cs typeface="Times New Roman"/>
            </a:endParaRPr>
          </a:p>
        </p:txBody>
      </p:sp>
      <p:sp>
        <p:nvSpPr>
          <p:cNvPr id="48" name="矢印: 右 47">
            <a:extLst>
              <a:ext uri="{FF2B5EF4-FFF2-40B4-BE49-F238E27FC236}">
                <a16:creationId xmlns:a16="http://schemas.microsoft.com/office/drawing/2014/main" id="{3ADA8F65-6093-49F3-AD03-833BBF61D9F6}"/>
              </a:ext>
            </a:extLst>
          </p:cNvPr>
          <p:cNvSpPr/>
          <p:nvPr/>
        </p:nvSpPr>
        <p:spPr>
          <a:xfrm>
            <a:off x="3148841" y="4357245"/>
            <a:ext cx="458669"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38" name="正方形/長方形 37">
            <a:extLst>
              <a:ext uri="{FF2B5EF4-FFF2-40B4-BE49-F238E27FC236}">
                <a16:creationId xmlns:a16="http://schemas.microsoft.com/office/drawing/2014/main" id="{B4E064D9-E1C4-4ED2-A308-BF2B736B1A1D}"/>
              </a:ext>
            </a:extLst>
          </p:cNvPr>
          <p:cNvSpPr/>
          <p:nvPr/>
        </p:nvSpPr>
        <p:spPr>
          <a:xfrm>
            <a:off x="6728303" y="2156746"/>
            <a:ext cx="540000"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40" name="テキスト ボックス 39">
            <a:extLst>
              <a:ext uri="{FF2B5EF4-FFF2-40B4-BE49-F238E27FC236}">
                <a16:creationId xmlns:a16="http://schemas.microsoft.com/office/drawing/2014/main" id="{0D797DD2-148A-45B4-8D6C-FD1A9A15A4F2}"/>
              </a:ext>
            </a:extLst>
          </p:cNvPr>
          <p:cNvSpPr txBox="1"/>
          <p:nvPr/>
        </p:nvSpPr>
        <p:spPr>
          <a:xfrm>
            <a:off x="7164295" y="2220167"/>
            <a:ext cx="2971799" cy="923330"/>
          </a:xfrm>
          <a:prstGeom prst="rect">
            <a:avLst/>
          </a:prstGeom>
          <a:noFill/>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メール作成を開始したアプリに関わらず、メールアプリが表示されます。</a:t>
            </a:r>
            <a:endParaRPr lang="ja-JP" altLang="en-US" sz="1800" b="1" kern="100" dirty="0">
              <a:effectLst/>
              <a:latin typeface="BIZ UDゴシック" panose="020B0400000000000000" pitchFamily="49" charset="-128"/>
              <a:ea typeface="BIZ UDゴシック" panose="020B0400000000000000" pitchFamily="49" charset="-128"/>
              <a:cs typeface="Times New Roman"/>
            </a:endParaRPr>
          </a:p>
        </p:txBody>
      </p:sp>
      <p:sp>
        <p:nvSpPr>
          <p:cNvPr id="63" name="テキスト ボックス 62">
            <a:extLst>
              <a:ext uri="{FF2B5EF4-FFF2-40B4-BE49-F238E27FC236}">
                <a16:creationId xmlns:a16="http://schemas.microsoft.com/office/drawing/2014/main" id="{CA23366A-574C-45F7-B90C-950569DEC2CA}"/>
              </a:ext>
            </a:extLst>
          </p:cNvPr>
          <p:cNvSpPr txBox="1"/>
          <p:nvPr/>
        </p:nvSpPr>
        <p:spPr>
          <a:xfrm>
            <a:off x="381892" y="1507075"/>
            <a:ext cx="9913982" cy="699404"/>
          </a:xfrm>
          <a:prstGeom prst="rect">
            <a:avLst/>
          </a:prstGeom>
          <a:solidFill>
            <a:srgbClr val="FFFF99"/>
          </a:solidFill>
          <a:ln w="38100">
            <a:solidFill>
              <a:schemeClr val="tx1"/>
            </a:solidFill>
            <a:prstDash val="solid"/>
          </a:ln>
        </p:spPr>
        <p:txBody>
          <a:bodyPr wrap="square" lIns="91440" tIns="72000" rIns="91440" bIns="7200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メールを作成中に最初からやり直したいという時などには、下記の方法で作成中のメールを破棄することが可能です。Siriによるメール送信以外はすべて同じ方法になります。</a:t>
            </a:r>
            <a:endParaRPr lang="en-US" altLang="ja-JP" b="1" kern="100" dirty="0">
              <a:latin typeface="BIZ UDゴシック" panose="020B0400000000000000" pitchFamily="49" charset="-128"/>
              <a:ea typeface="BIZ UDゴシック" panose="020B0400000000000000" pitchFamily="49" charset="-128"/>
              <a:cs typeface="Times New Roman"/>
            </a:endParaRPr>
          </a:p>
        </p:txBody>
      </p:sp>
      <p:sp>
        <p:nvSpPr>
          <p:cNvPr id="64" name="矢印: 右 63">
            <a:extLst>
              <a:ext uri="{FF2B5EF4-FFF2-40B4-BE49-F238E27FC236}">
                <a16:creationId xmlns:a16="http://schemas.microsoft.com/office/drawing/2014/main" id="{46BF7A58-A751-4D5C-B817-59DBB42CDF56}"/>
              </a:ext>
            </a:extLst>
          </p:cNvPr>
          <p:cNvSpPr/>
          <p:nvPr/>
        </p:nvSpPr>
        <p:spPr>
          <a:xfrm>
            <a:off x="5914563" y="4357245"/>
            <a:ext cx="458669"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43" name="Title 1">
            <a:extLst>
              <a:ext uri="{FF2B5EF4-FFF2-40B4-BE49-F238E27FC236}">
                <a16:creationId xmlns:a16="http://schemas.microsoft.com/office/drawing/2014/main" id="{0A16E44B-F59E-43D4-86ED-8E3C658C5422}"/>
              </a:ext>
            </a:extLst>
          </p:cNvPr>
          <p:cNvSpPr txBox="1">
            <a:spLocks/>
          </p:cNvSpPr>
          <p:nvPr/>
        </p:nvSpPr>
        <p:spPr>
          <a:xfrm>
            <a:off x="927100" y="525645"/>
            <a:ext cx="941581" cy="641587"/>
          </a:xfrm>
          <a:prstGeom prst="rect">
            <a:avLst/>
          </a:prstGeom>
        </p:spPr>
        <p:txBody>
          <a:bodyPr vert="horz" wrap="none" lIns="90000" tIns="46800" rIns="90000" bIns="46800" rtlCol="0" anchor="b">
            <a:spAutoFit/>
          </a:bodyPr>
          <a:lstStyle>
            <a:defPPr>
              <a:defRPr lang="ja-JP"/>
            </a:defPPr>
            <a:lvl1pPr>
              <a:lnSpc>
                <a:spcPct val="90000"/>
              </a:lnSpc>
              <a:spcBef>
                <a:spcPct val="0"/>
              </a:spcBef>
              <a:buNone/>
              <a:defRPr sz="3970" b="1" i="0">
                <a:solidFill>
                  <a:srgbClr val="009650"/>
                </a:solidFill>
                <a:latin typeface="Meiryo" charset="-128"/>
                <a:ea typeface="Meiryo" charset="-128"/>
                <a:cs typeface="Meiryo" charset="-128"/>
              </a:defRPr>
            </a:lvl1pPr>
          </a:lstStyle>
          <a:p>
            <a:r>
              <a:rPr lang="en-US" altLang="ja-JP" sz="3950" dirty="0">
                <a:latin typeface="BIZ UDゴシック" panose="020B0400000000000000" pitchFamily="49" charset="-128"/>
                <a:ea typeface="BIZ UDゴシック" panose="020B0400000000000000" pitchFamily="49" charset="-128"/>
              </a:rPr>
              <a:t>1-F</a:t>
            </a:r>
            <a:endParaRPr lang="en-US" dirty="0">
              <a:latin typeface="BIZ UDゴシック" panose="020B0400000000000000" pitchFamily="49" charset="-128"/>
              <a:ea typeface="BIZ UDゴシック" panose="020B0400000000000000" pitchFamily="49" charset="-128"/>
            </a:endParaRPr>
          </a:p>
        </p:txBody>
      </p:sp>
      <p:sp>
        <p:nvSpPr>
          <p:cNvPr id="44" name="タイトル 9">
            <a:extLst>
              <a:ext uri="{FF2B5EF4-FFF2-40B4-BE49-F238E27FC236}">
                <a16:creationId xmlns:a16="http://schemas.microsoft.com/office/drawing/2014/main" id="{B055C90B-D40F-4036-81A8-A07D06DB0AFE}"/>
              </a:ext>
            </a:extLst>
          </p:cNvPr>
          <p:cNvSpPr txBox="1">
            <a:spLocks/>
          </p:cNvSpPr>
          <p:nvPr/>
        </p:nvSpPr>
        <p:spPr>
          <a:xfrm>
            <a:off x="2501024" y="334785"/>
            <a:ext cx="7920000" cy="984885"/>
          </a:xfrm>
          <a:prstGeom prst="rect">
            <a:avLst/>
          </a:prstGeom>
        </p:spPr>
        <p:txBody>
          <a:bodyPr wrap="square" lIns="0" tIns="0" rIns="0" bIns="0" anchor="b">
            <a:spAutoFit/>
          </a:bodyPr>
          <a:lstStyle>
            <a:defPPr>
              <a:defRPr lang="ja-JP"/>
            </a:defPPr>
            <a:lvl1pPr>
              <a:defRPr kumimoji="0" sz="3200" b="1" i="0" kern="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ja-JP" altLang="en-US" dirty="0">
                <a:latin typeface="BIZ UDゴシック" panose="020B0400000000000000" pitchFamily="49" charset="-128"/>
                <a:ea typeface="BIZ UDゴシック" panose="020B0400000000000000" pitchFamily="49" charset="-128"/>
              </a:rPr>
              <a:t>作成中のメールの破棄</a:t>
            </a:r>
          </a:p>
        </p:txBody>
      </p:sp>
      <p:pic>
        <p:nvPicPr>
          <p:cNvPr id="2" name="図 2" descr="グラフィカル ユーザー インターフェイス, テキスト, アプリケーション, メール&#10;&#10;説明は自動で生成されたものです">
            <a:extLst>
              <a:ext uri="{FF2B5EF4-FFF2-40B4-BE49-F238E27FC236}">
                <a16:creationId xmlns:a16="http://schemas.microsoft.com/office/drawing/2014/main" id="{54EE0829-3E54-4DB7-8C20-8C248AC86EEC}"/>
              </a:ext>
            </a:extLst>
          </p:cNvPr>
          <p:cNvPicPr>
            <a:picLocks noChangeAspect="1"/>
          </p:cNvPicPr>
          <p:nvPr/>
        </p:nvPicPr>
        <p:blipFill>
          <a:blip r:embed="rId3"/>
          <a:stretch>
            <a:fillRect/>
          </a:stretch>
        </p:blipFill>
        <p:spPr>
          <a:xfrm>
            <a:off x="4134877" y="3178186"/>
            <a:ext cx="1329671" cy="2859272"/>
          </a:xfrm>
          <a:prstGeom prst="rect">
            <a:avLst/>
          </a:prstGeom>
          <a:ln>
            <a:solidFill>
              <a:srgbClr val="4472C4"/>
            </a:solidFill>
          </a:ln>
        </p:spPr>
      </p:pic>
      <p:pic>
        <p:nvPicPr>
          <p:cNvPr id="3" name="図 3" descr="電子機器, キーボード が含まれている画像&#10;&#10;説明は自動で生成されたものです">
            <a:extLst>
              <a:ext uri="{FF2B5EF4-FFF2-40B4-BE49-F238E27FC236}">
                <a16:creationId xmlns:a16="http://schemas.microsoft.com/office/drawing/2014/main" id="{905A230D-81FD-4877-BE48-D0D873BC518A}"/>
              </a:ext>
            </a:extLst>
          </p:cNvPr>
          <p:cNvPicPr>
            <a:picLocks noChangeAspect="1"/>
          </p:cNvPicPr>
          <p:nvPr/>
        </p:nvPicPr>
        <p:blipFill>
          <a:blip r:embed="rId4"/>
          <a:stretch>
            <a:fillRect/>
          </a:stretch>
        </p:blipFill>
        <p:spPr>
          <a:xfrm>
            <a:off x="1382578" y="3196513"/>
            <a:ext cx="1320331" cy="2859271"/>
          </a:xfrm>
          <a:prstGeom prst="rect">
            <a:avLst/>
          </a:prstGeom>
          <a:ln>
            <a:solidFill>
              <a:srgbClr val="4472C4"/>
            </a:solidFill>
          </a:ln>
        </p:spPr>
      </p:pic>
      <p:pic>
        <p:nvPicPr>
          <p:cNvPr id="4" name="図 3" descr="グラフィカル ユーザー インターフェイス, テキスト, アプリケーション&#10;&#10;説明は自動で生成されたものです">
            <a:extLst>
              <a:ext uri="{FF2B5EF4-FFF2-40B4-BE49-F238E27FC236}">
                <a16:creationId xmlns:a16="http://schemas.microsoft.com/office/drawing/2014/main" id="{873F52E5-7391-4F8C-8421-596E41D9AF88}"/>
              </a:ext>
            </a:extLst>
          </p:cNvPr>
          <p:cNvPicPr>
            <a:picLocks noChangeAspect="1"/>
          </p:cNvPicPr>
          <p:nvPr/>
        </p:nvPicPr>
        <p:blipFill>
          <a:blip r:embed="rId5"/>
          <a:stretch>
            <a:fillRect/>
          </a:stretch>
        </p:blipFill>
        <p:spPr>
          <a:xfrm>
            <a:off x="6728303" y="3197182"/>
            <a:ext cx="1320332" cy="2860720"/>
          </a:xfrm>
          <a:prstGeom prst="rect">
            <a:avLst/>
          </a:prstGeom>
          <a:ln>
            <a:solidFill>
              <a:schemeClr val="tx1"/>
            </a:solidFill>
          </a:ln>
        </p:spPr>
      </p:pic>
      <p:sp>
        <p:nvSpPr>
          <p:cNvPr id="24" name="テキスト ボックス 23">
            <a:extLst>
              <a:ext uri="{FF2B5EF4-FFF2-40B4-BE49-F238E27FC236}">
                <a16:creationId xmlns:a16="http://schemas.microsoft.com/office/drawing/2014/main" id="{0B4B6B84-A5FE-4377-A748-7E0DFC760760}"/>
              </a:ext>
            </a:extLst>
          </p:cNvPr>
          <p:cNvSpPr txBox="1"/>
          <p:nvPr/>
        </p:nvSpPr>
        <p:spPr>
          <a:xfrm>
            <a:off x="8366691" y="3161454"/>
            <a:ext cx="1799688" cy="2904248"/>
          </a:xfrm>
          <a:prstGeom prst="rect">
            <a:avLst/>
          </a:prstGeom>
          <a:solidFill>
            <a:srgbClr val="FFFF99"/>
          </a:solidFill>
          <a:ln w="38100">
            <a:solidFill>
              <a:schemeClr val="tx1"/>
            </a:solidFill>
            <a:prstDash val="solid"/>
          </a:ln>
        </p:spPr>
        <p:txBody>
          <a:bodyPr wrap="square" lIns="91440" tIns="72000" rIns="91440" bIns="72000" anchor="t">
            <a:spAutoFit/>
          </a:bodyPr>
          <a:lstStyle/>
          <a:p>
            <a:pPr algn="just"/>
            <a:r>
              <a:rPr lang="ja-JP" altLang="en-US" sz="1600" b="1" kern="100" dirty="0">
                <a:latin typeface="BIZ UDゴシック" panose="020B0400000000000000" pitchFamily="49" charset="-128"/>
                <a:ea typeface="BIZ UDゴシック" panose="020B0400000000000000" pitchFamily="49" charset="-128"/>
                <a:cs typeface="Times New Roman"/>
              </a:rPr>
              <a:t> メールアプリの場合、このまま画面右下の</a:t>
            </a:r>
            <a:r>
              <a:rPr lang="en-US" altLang="ja-JP" sz="1600" b="1" kern="100" dirty="0">
                <a:latin typeface="BIZ UDゴシック" panose="020B0400000000000000" pitchFamily="49" charset="-128"/>
                <a:ea typeface="BIZ UDゴシック" panose="020B0400000000000000" pitchFamily="49" charset="-128"/>
                <a:cs typeface="Times New Roman"/>
              </a:rPr>
              <a:t>｢</a:t>
            </a:r>
            <a:r>
              <a:rPr lang="ja-JP" altLang="en-US" sz="1600" b="1" kern="100" dirty="0">
                <a:latin typeface="BIZ UDゴシック" panose="020B0400000000000000" pitchFamily="49" charset="-128"/>
                <a:ea typeface="BIZ UDゴシック" panose="020B0400000000000000" pitchFamily="49" charset="-128"/>
                <a:cs typeface="Times New Roman"/>
              </a:rPr>
              <a:t>新規作成</a:t>
            </a:r>
            <a:r>
              <a:rPr lang="en-US" altLang="ja-JP" sz="1600" b="1" kern="100" dirty="0">
                <a:latin typeface="BIZ UDゴシック" panose="020B0400000000000000" pitchFamily="49" charset="-128"/>
                <a:ea typeface="BIZ UDゴシック" panose="020B0400000000000000" pitchFamily="49" charset="-128"/>
                <a:cs typeface="Times New Roman"/>
              </a:rPr>
              <a:t>｣</a:t>
            </a:r>
            <a:r>
              <a:rPr lang="ja-JP" altLang="en-US" sz="1600" b="1" kern="100" dirty="0">
                <a:latin typeface="BIZ UDゴシック" panose="020B0400000000000000" pitchFamily="49" charset="-128"/>
                <a:ea typeface="BIZ UDゴシック" panose="020B0400000000000000" pitchFamily="49" charset="-128"/>
                <a:cs typeface="Times New Roman"/>
              </a:rPr>
              <a:t>からやり直します。</a:t>
            </a:r>
            <a:endParaRPr lang="en-US" altLang="ja-JP" sz="1600" b="1" kern="100" dirty="0">
              <a:latin typeface="BIZ UDゴシック" panose="020B0400000000000000" pitchFamily="49" charset="-128"/>
              <a:ea typeface="BIZ UDゴシック" panose="020B0400000000000000" pitchFamily="49" charset="-128"/>
              <a:cs typeface="Times New Roman"/>
            </a:endParaRPr>
          </a:p>
          <a:p>
            <a:pPr algn="just"/>
            <a:r>
              <a:rPr lang="ja-JP" altLang="en-US" sz="1600" b="1" kern="100" dirty="0">
                <a:latin typeface="BIZ UDゴシック" panose="020B0400000000000000" pitchFamily="49" charset="-128"/>
                <a:ea typeface="BIZ UDゴシック" panose="020B0400000000000000" pitchFamily="49" charset="-128"/>
                <a:cs typeface="Times New Roman"/>
              </a:rPr>
              <a:t> 連絡先からメールの作成をやり直したい場合は、７ページ以降の手順で行ってください。</a:t>
            </a:r>
          </a:p>
        </p:txBody>
      </p:sp>
      <p:sp>
        <p:nvSpPr>
          <p:cNvPr id="17" name="テキスト ボックス 16">
            <a:extLst>
              <a:ext uri="{FF2B5EF4-FFF2-40B4-BE49-F238E27FC236}">
                <a16:creationId xmlns:a16="http://schemas.microsoft.com/office/drawing/2014/main" id="{C4B1DF04-35D4-2146-22AF-F9002F3840C3}"/>
              </a:ext>
            </a:extLst>
          </p:cNvPr>
          <p:cNvSpPr txBox="1"/>
          <p:nvPr/>
        </p:nvSpPr>
        <p:spPr>
          <a:xfrm>
            <a:off x="840837" y="6125170"/>
            <a:ext cx="9138371" cy="923330"/>
          </a:xfrm>
          <a:prstGeom prst="rect">
            <a:avLst/>
          </a:prstGeom>
          <a:noFill/>
        </p:spPr>
        <p:txBody>
          <a:bodyPr wrap="square" lIns="91440" tIns="45720" rIns="91440" bIns="45720" anchor="t">
            <a:spAutoFit/>
          </a:bodyPr>
          <a:lstStyle/>
          <a:p>
            <a:pPr algn="just"/>
            <a:r>
              <a:rPr lang="en-US" altLang="ja-JP" sz="1800" b="1" kern="100" dirty="0">
                <a:effectLst/>
                <a:latin typeface="BIZ UDゴシック" panose="020B0400000000000000" pitchFamily="49" charset="-128"/>
                <a:ea typeface="BIZ UDゴシック" panose="020B0400000000000000" pitchFamily="49" charset="-128"/>
                <a:cs typeface="Times New Roman"/>
              </a:rPr>
              <a:t>※</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b="1" kern="100" dirty="0" err="1">
                <a:latin typeface="BIZ UDゴシック" panose="020B0400000000000000" pitchFamily="49" charset="-128"/>
                <a:ea typeface="BIZ UDゴシック" panose="020B0400000000000000" pitchFamily="49" charset="-128"/>
                <a:cs typeface="Times New Roman" panose="02020603050405020304" pitchFamily="18" charset="0"/>
              </a:rPr>
              <a:t>VoiceOver</a:t>
            </a:r>
            <a:r>
              <a:rPr lang="ja-JP" altLang="en-US" sz="1800" b="1" kern="100" dirty="0">
                <a:effectLst/>
                <a:latin typeface="BIZ UDゴシック" panose="020B0400000000000000" pitchFamily="49" charset="-128"/>
                <a:ea typeface="BIZ UDゴシック" panose="020B0400000000000000" pitchFamily="49" charset="-128"/>
                <a:cs typeface="Times New Roman"/>
              </a:rPr>
              <a:t>使用時にメールの破棄をせずにメールアプリをアップスイッチャーから閉じると、下書きに書きかけのメールが残るため、やり直す場合はできるだけメールの破棄を行うことをお勧めします。</a:t>
            </a:r>
            <a:endParaRPr lang="en-US" altLang="ja-JP" sz="1800" b="1" kern="100" dirty="0">
              <a:effectLst/>
              <a:latin typeface="BIZ UDゴシック" panose="020B0400000000000000" pitchFamily="49" charset="-128"/>
              <a:ea typeface="BIZ UDゴシック" panose="020B0400000000000000" pitchFamily="49" charset="-128"/>
              <a:cs typeface="Times New Roman"/>
            </a:endParaRPr>
          </a:p>
        </p:txBody>
      </p:sp>
    </p:spTree>
    <p:extLst>
      <p:ext uri="{BB962C8B-B14F-4D97-AF65-F5344CB8AC3E}">
        <p14:creationId xmlns:p14="http://schemas.microsoft.com/office/powerpoint/2010/main" val="2478115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0308" y="476669"/>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1-G</a:t>
            </a:r>
            <a:endParaRPr lang="en-US"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453500" y="339261"/>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ja-JP" altLang="en-US" dirty="0">
                <a:latin typeface="BIZ UDゴシック" panose="020B0400000000000000" pitchFamily="49" charset="-128"/>
                <a:ea typeface="BIZ UDゴシック" panose="020B0400000000000000" pitchFamily="49" charset="-128"/>
              </a:rPr>
              <a:t>メールの返信</a:t>
            </a:r>
          </a:p>
        </p:txBody>
      </p:sp>
      <p:sp>
        <p:nvSpPr>
          <p:cNvPr id="12" name="正方形/長方形 11">
            <a:extLst>
              <a:ext uri="{FF2B5EF4-FFF2-40B4-BE49-F238E27FC236}">
                <a16:creationId xmlns:a16="http://schemas.microsoft.com/office/drawing/2014/main" id="{A0D4F0F0-AA1A-4F8F-A384-B950CFCD917C}"/>
              </a:ext>
            </a:extLst>
          </p:cNvPr>
          <p:cNvSpPr/>
          <p:nvPr/>
        </p:nvSpPr>
        <p:spPr>
          <a:xfrm>
            <a:off x="268929" y="1449965"/>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12">
            <a:extLst>
              <a:ext uri="{FF2B5EF4-FFF2-40B4-BE49-F238E27FC236}">
                <a16:creationId xmlns:a16="http://schemas.microsoft.com/office/drawing/2014/main" id="{80B6DFEF-1E9B-4E65-B8A1-7E29D595FF9A}"/>
              </a:ext>
            </a:extLst>
          </p:cNvPr>
          <p:cNvSpPr txBox="1"/>
          <p:nvPr/>
        </p:nvSpPr>
        <p:spPr>
          <a:xfrm>
            <a:off x="2704013" y="1471911"/>
            <a:ext cx="2241007" cy="1477328"/>
          </a:xfrm>
          <a:prstGeom prst="rect">
            <a:avLst/>
          </a:prstGeom>
          <a:noFill/>
        </p:spPr>
        <p:txBody>
          <a:bodyPr wrap="square" rtlCol="0">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タッチやスワイプで画面下部中央付近の</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その他の操作</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を選択し、ダブルタップします。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A8CA7BBC-A863-4A45-A9E6-55CE4ADAEED1}"/>
              </a:ext>
            </a:extLst>
          </p:cNvPr>
          <p:cNvSpPr/>
          <p:nvPr/>
        </p:nvSpPr>
        <p:spPr>
          <a:xfrm>
            <a:off x="2244693" y="1427392"/>
            <a:ext cx="591843"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14">
            <a:extLst>
              <a:ext uri="{FF2B5EF4-FFF2-40B4-BE49-F238E27FC236}">
                <a16:creationId xmlns:a16="http://schemas.microsoft.com/office/drawing/2014/main" id="{2C091A9F-F61D-45B1-8C6F-5D6658104B78}"/>
              </a:ext>
            </a:extLst>
          </p:cNvPr>
          <p:cNvSpPr txBox="1"/>
          <p:nvPr/>
        </p:nvSpPr>
        <p:spPr>
          <a:xfrm>
            <a:off x="729028" y="1495425"/>
            <a:ext cx="1609844" cy="923330"/>
          </a:xfrm>
          <a:prstGeom prst="rect">
            <a:avLst/>
          </a:prstGeom>
          <a:noFill/>
        </p:spPr>
        <p:txBody>
          <a:bodyPr wrap="square" lIns="91440" tIns="45720" rIns="91440" bIns="45720" anchor="t">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返信したいメール本文を表示させます。</a:t>
            </a:r>
            <a:endParaRPr lang="ja-JP" altLang="ja-JP" sz="1200" b="1" kern="100" dirty="0">
              <a:effectLst/>
              <a:latin typeface="BIZ UDゴシック" panose="020B0400000000000000" pitchFamily="49" charset="-128"/>
              <a:ea typeface="BIZ UDゴシック" panose="020B0400000000000000" pitchFamily="49" charset="-128"/>
              <a:cs typeface="Times New Roman"/>
            </a:endParaRPr>
          </a:p>
        </p:txBody>
      </p:sp>
      <p:sp>
        <p:nvSpPr>
          <p:cNvPr id="16" name="正方形/長方形 15">
            <a:extLst>
              <a:ext uri="{FF2B5EF4-FFF2-40B4-BE49-F238E27FC236}">
                <a16:creationId xmlns:a16="http://schemas.microsoft.com/office/drawing/2014/main" id="{987221A7-F089-4523-B261-230D0E81F622}"/>
              </a:ext>
            </a:extLst>
          </p:cNvPr>
          <p:cNvSpPr/>
          <p:nvPr/>
        </p:nvSpPr>
        <p:spPr>
          <a:xfrm>
            <a:off x="4879435" y="1449965"/>
            <a:ext cx="451274"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36" name="テキスト ボックス 35">
            <a:extLst>
              <a:ext uri="{FF2B5EF4-FFF2-40B4-BE49-F238E27FC236}">
                <a16:creationId xmlns:a16="http://schemas.microsoft.com/office/drawing/2014/main" id="{C468E65E-4B3A-4C4A-912F-B616E00EE85C}"/>
              </a:ext>
            </a:extLst>
          </p:cNvPr>
          <p:cNvSpPr txBox="1"/>
          <p:nvPr/>
        </p:nvSpPr>
        <p:spPr>
          <a:xfrm>
            <a:off x="5323350" y="1454874"/>
            <a:ext cx="1831413" cy="1477328"/>
          </a:xfrm>
          <a:prstGeom prst="rect">
            <a:avLst/>
          </a:prstGeom>
          <a:noFill/>
        </p:spPr>
        <p:txBody>
          <a:bodyPr wrap="square" rtlCol="0">
            <a:spAutoFit/>
          </a:bodyPr>
          <a:lstStyle/>
          <a:p>
            <a:pPr algn="just"/>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返信</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と聞こえるまで右</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スワイプを繰り返し、ダブルタップします。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7" name="テキスト ボックス 36">
            <a:extLst>
              <a:ext uri="{FF2B5EF4-FFF2-40B4-BE49-F238E27FC236}">
                <a16:creationId xmlns:a16="http://schemas.microsoft.com/office/drawing/2014/main" id="{EFA091F9-DABD-4692-8129-DBF627476529}"/>
              </a:ext>
            </a:extLst>
          </p:cNvPr>
          <p:cNvSpPr txBox="1"/>
          <p:nvPr/>
        </p:nvSpPr>
        <p:spPr>
          <a:xfrm>
            <a:off x="838662" y="6143625"/>
            <a:ext cx="8991600" cy="699404"/>
          </a:xfrm>
          <a:prstGeom prst="rect">
            <a:avLst/>
          </a:prstGeom>
          <a:solidFill>
            <a:srgbClr val="FFFF99"/>
          </a:solidFill>
          <a:ln w="38100">
            <a:solidFill>
              <a:schemeClr val="tx1"/>
            </a:solidFill>
            <a:prstDash val="solid"/>
          </a:ln>
        </p:spPr>
        <p:txBody>
          <a:bodyPr wrap="square" tIns="72000" bIns="7200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b="1" kern="0" dirty="0">
                <a:solidFill>
                  <a:prstClr val="black"/>
                </a:solidFill>
                <a:latin typeface="BIZ UDゴシック" panose="020B0400000000000000" pitchFamily="49" charset="-128"/>
                <a:ea typeface="BIZ UDゴシック" panose="020B0400000000000000" pitchFamily="49" charset="-128"/>
              </a:rPr>
              <a:t>返信したいメールを表示した状態で</a:t>
            </a:r>
            <a:r>
              <a:rPr kumimoji="0" lang="en-US" altLang="ja-JP" b="1" kern="0" dirty="0">
                <a:solidFill>
                  <a:prstClr val="black"/>
                </a:solidFill>
                <a:latin typeface="BIZ UDゴシック" panose="020B0400000000000000" pitchFamily="49" charset="-128"/>
                <a:ea typeface="BIZ UDゴシック" panose="020B0400000000000000" pitchFamily="49" charset="-128"/>
              </a:rPr>
              <a:t>Siri</a:t>
            </a:r>
            <a:r>
              <a:rPr kumimoji="0" lang="ja-JP" altLang="en-US" b="1" kern="0" dirty="0">
                <a:solidFill>
                  <a:prstClr val="black"/>
                </a:solidFill>
                <a:latin typeface="BIZ UDゴシック" panose="020B0400000000000000" pitchFamily="49" charset="-128"/>
                <a:ea typeface="BIZ UDゴシック" panose="020B0400000000000000" pitchFamily="49" charset="-128"/>
              </a:rPr>
              <a:t>を呼び出して</a:t>
            </a:r>
            <a:r>
              <a:rPr kumimoji="0" lang="en-US" altLang="ja-JP" b="1" kern="0" dirty="0">
                <a:solidFill>
                  <a:prstClr val="black"/>
                </a:solidFill>
                <a:latin typeface="BIZ UDゴシック" panose="020B0400000000000000" pitchFamily="49" charset="-128"/>
                <a:ea typeface="BIZ UDゴシック" panose="020B0400000000000000" pitchFamily="49" charset="-128"/>
              </a:rPr>
              <a:t>｢</a:t>
            </a:r>
            <a:r>
              <a:rPr kumimoji="0" lang="ja-JP" altLang="en-US" b="1" kern="0" dirty="0">
                <a:solidFill>
                  <a:prstClr val="black"/>
                </a:solidFill>
                <a:latin typeface="BIZ UDゴシック" panose="020B0400000000000000" pitchFamily="49" charset="-128"/>
                <a:ea typeface="BIZ UDゴシック" panose="020B0400000000000000" pitchFamily="49" charset="-128"/>
              </a:rPr>
              <a:t>このメールに返信</a:t>
            </a:r>
            <a:r>
              <a:rPr kumimoji="0" lang="en-US" altLang="ja-JP" b="1" kern="0" dirty="0">
                <a:solidFill>
                  <a:prstClr val="black"/>
                </a:solidFill>
                <a:latin typeface="BIZ UDゴシック" panose="020B0400000000000000" pitchFamily="49" charset="-128"/>
                <a:ea typeface="BIZ UDゴシック" panose="020B0400000000000000" pitchFamily="49" charset="-128"/>
              </a:rPr>
              <a:t>｣</a:t>
            </a:r>
            <a:r>
              <a:rPr kumimoji="0" lang="ja-JP" altLang="en-US" b="1" kern="0" dirty="0">
                <a:solidFill>
                  <a:prstClr val="black"/>
                </a:solidFill>
                <a:latin typeface="BIZ UDゴシック" panose="020B0400000000000000" pitchFamily="49" charset="-128"/>
                <a:ea typeface="BIZ UDゴシック" panose="020B0400000000000000" pitchFamily="49" charset="-128"/>
              </a:rPr>
              <a:t>と声をかけると音声入力により返信を行うことが可能です。</a:t>
            </a:r>
            <a:endParaRPr kumimoji="0" lang="ja-JP" altLang="en-US"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24" name="矢印: 右 23">
            <a:extLst>
              <a:ext uri="{FF2B5EF4-FFF2-40B4-BE49-F238E27FC236}">
                <a16:creationId xmlns:a16="http://schemas.microsoft.com/office/drawing/2014/main" id="{89B9FEC2-AFCD-46C3-AE69-C382A88641DC}"/>
              </a:ext>
            </a:extLst>
          </p:cNvPr>
          <p:cNvSpPr/>
          <p:nvPr/>
        </p:nvSpPr>
        <p:spPr>
          <a:xfrm>
            <a:off x="2568921" y="3875896"/>
            <a:ext cx="400684" cy="499689"/>
          </a:xfrm>
          <a:prstGeom prst="rightArrow">
            <a:avLst>
              <a:gd name="adj1" fmla="val 5000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pic>
        <p:nvPicPr>
          <p:cNvPr id="6" name="図 5">
            <a:extLst>
              <a:ext uri="{FF2B5EF4-FFF2-40B4-BE49-F238E27FC236}">
                <a16:creationId xmlns:a16="http://schemas.microsoft.com/office/drawing/2014/main" id="{24D130AC-B11A-49C2-B2A6-58B21C1439E6}"/>
              </a:ext>
            </a:extLst>
          </p:cNvPr>
          <p:cNvPicPr>
            <a:picLocks noChangeAspect="1"/>
          </p:cNvPicPr>
          <p:nvPr/>
        </p:nvPicPr>
        <p:blipFill>
          <a:blip r:embed="rId3"/>
          <a:stretch>
            <a:fillRect/>
          </a:stretch>
        </p:blipFill>
        <p:spPr>
          <a:xfrm>
            <a:off x="905597" y="3050465"/>
            <a:ext cx="1339096" cy="2901374"/>
          </a:xfrm>
          <a:prstGeom prst="rect">
            <a:avLst/>
          </a:prstGeom>
          <a:ln>
            <a:solidFill>
              <a:schemeClr val="tx1"/>
            </a:solidFill>
          </a:ln>
        </p:spPr>
      </p:pic>
      <p:pic>
        <p:nvPicPr>
          <p:cNvPr id="18" name="図 17">
            <a:extLst>
              <a:ext uri="{FF2B5EF4-FFF2-40B4-BE49-F238E27FC236}">
                <a16:creationId xmlns:a16="http://schemas.microsoft.com/office/drawing/2014/main" id="{48F0F1EE-3F03-4A9F-B44F-EA9729B7D27A}"/>
              </a:ext>
            </a:extLst>
          </p:cNvPr>
          <p:cNvPicPr>
            <a:picLocks noChangeAspect="1"/>
          </p:cNvPicPr>
          <p:nvPr/>
        </p:nvPicPr>
        <p:blipFill>
          <a:blip r:embed="rId3"/>
          <a:stretch>
            <a:fillRect/>
          </a:stretch>
        </p:blipFill>
        <p:spPr>
          <a:xfrm>
            <a:off x="3182155" y="3054245"/>
            <a:ext cx="1339096" cy="2901374"/>
          </a:xfrm>
          <a:prstGeom prst="rect">
            <a:avLst/>
          </a:prstGeom>
          <a:ln>
            <a:solidFill>
              <a:schemeClr val="tx1"/>
            </a:solidFill>
          </a:ln>
        </p:spPr>
      </p:pic>
      <p:grpSp>
        <p:nvGrpSpPr>
          <p:cNvPr id="7" name="グループ化 6">
            <a:extLst>
              <a:ext uri="{FF2B5EF4-FFF2-40B4-BE49-F238E27FC236}">
                <a16:creationId xmlns:a16="http://schemas.microsoft.com/office/drawing/2014/main" id="{6E5EDC34-008A-4137-B170-38D474559B0F}"/>
              </a:ext>
            </a:extLst>
          </p:cNvPr>
          <p:cNvGrpSpPr/>
          <p:nvPr/>
        </p:nvGrpSpPr>
        <p:grpSpPr>
          <a:xfrm>
            <a:off x="3872937" y="5468353"/>
            <a:ext cx="557618" cy="432318"/>
            <a:chOff x="4484282" y="5133915"/>
            <a:chExt cx="557618" cy="432318"/>
          </a:xfrm>
        </p:grpSpPr>
        <p:sp>
          <p:nvSpPr>
            <p:cNvPr id="43" name="四角形: 角を丸くする 42">
              <a:extLst>
                <a:ext uri="{FF2B5EF4-FFF2-40B4-BE49-F238E27FC236}">
                  <a16:creationId xmlns:a16="http://schemas.microsoft.com/office/drawing/2014/main" id="{8329A337-FA1C-4D85-8045-3464E63E00E3}"/>
                </a:ext>
              </a:extLst>
            </p:cNvPr>
            <p:cNvSpPr/>
            <p:nvPr/>
          </p:nvSpPr>
          <p:spPr>
            <a:xfrm>
              <a:off x="4484282" y="5298280"/>
              <a:ext cx="316909" cy="267953"/>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45" name="正方形/長方形 44">
              <a:extLst>
                <a:ext uri="{FF2B5EF4-FFF2-40B4-BE49-F238E27FC236}">
                  <a16:creationId xmlns:a16="http://schemas.microsoft.com/office/drawing/2014/main" id="{9D503883-B91D-4673-9AC6-A47B8AC11F64}"/>
                </a:ext>
              </a:extLst>
            </p:cNvPr>
            <p:cNvSpPr/>
            <p:nvPr/>
          </p:nvSpPr>
          <p:spPr>
            <a:xfrm>
              <a:off x="4724991" y="5133915"/>
              <a:ext cx="316909" cy="400110"/>
            </a:xfrm>
            <a:prstGeom prst="rect">
              <a:avLst/>
            </a:prstGeom>
          </p:spPr>
          <p:txBody>
            <a:bodyPr wrap="square">
              <a:spAutoFit/>
            </a:bodyPr>
            <a:lstStyle/>
            <a:p>
              <a:pPr algn="ctr"/>
              <a:r>
                <a:rPr lang="ja-JP" altLang="en-US" sz="20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2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grpSp>
      <p:pic>
        <p:nvPicPr>
          <p:cNvPr id="3" name="図 2">
            <a:extLst>
              <a:ext uri="{FF2B5EF4-FFF2-40B4-BE49-F238E27FC236}">
                <a16:creationId xmlns:a16="http://schemas.microsoft.com/office/drawing/2014/main" id="{94F847DB-B0FE-4FF0-B90C-84F4AF001476}"/>
              </a:ext>
            </a:extLst>
          </p:cNvPr>
          <p:cNvPicPr>
            <a:picLocks noChangeAspect="1"/>
          </p:cNvPicPr>
          <p:nvPr/>
        </p:nvPicPr>
        <p:blipFill>
          <a:blip r:embed="rId4"/>
          <a:stretch>
            <a:fillRect/>
          </a:stretch>
        </p:blipFill>
        <p:spPr>
          <a:xfrm>
            <a:off x="5596848" y="3046559"/>
            <a:ext cx="1338877" cy="2900901"/>
          </a:xfrm>
          <a:prstGeom prst="rect">
            <a:avLst/>
          </a:prstGeom>
          <a:ln>
            <a:solidFill>
              <a:schemeClr val="tx1"/>
            </a:solidFill>
          </a:ln>
        </p:spPr>
      </p:pic>
      <p:sp>
        <p:nvSpPr>
          <p:cNvPr id="22" name="矢印: 右 21">
            <a:extLst>
              <a:ext uri="{FF2B5EF4-FFF2-40B4-BE49-F238E27FC236}">
                <a16:creationId xmlns:a16="http://schemas.microsoft.com/office/drawing/2014/main" id="{36E72D1F-67F9-4FA9-B0F2-BA85F83BED14}"/>
              </a:ext>
            </a:extLst>
          </p:cNvPr>
          <p:cNvSpPr/>
          <p:nvPr/>
        </p:nvSpPr>
        <p:spPr>
          <a:xfrm>
            <a:off x="4866856" y="3862703"/>
            <a:ext cx="397766" cy="499689"/>
          </a:xfrm>
          <a:prstGeom prst="rightArrow">
            <a:avLst>
              <a:gd name="adj1" fmla="val 5000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3" name="正方形/長方形 22">
            <a:extLst>
              <a:ext uri="{FF2B5EF4-FFF2-40B4-BE49-F238E27FC236}">
                <a16:creationId xmlns:a16="http://schemas.microsoft.com/office/drawing/2014/main" id="{82D51A11-B1F8-4EA6-BEE0-F0B76B15A0AD}"/>
              </a:ext>
            </a:extLst>
          </p:cNvPr>
          <p:cNvSpPr/>
          <p:nvPr/>
        </p:nvSpPr>
        <p:spPr>
          <a:xfrm>
            <a:off x="7139283" y="1449965"/>
            <a:ext cx="591756"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6" name="テキスト ボックス 25">
            <a:extLst>
              <a:ext uri="{FF2B5EF4-FFF2-40B4-BE49-F238E27FC236}">
                <a16:creationId xmlns:a16="http://schemas.microsoft.com/office/drawing/2014/main" id="{58B1530C-A0A1-410D-A4B1-9AF7F145F8D9}"/>
              </a:ext>
            </a:extLst>
          </p:cNvPr>
          <p:cNvSpPr txBox="1"/>
          <p:nvPr/>
        </p:nvSpPr>
        <p:spPr>
          <a:xfrm>
            <a:off x="7636860" y="1487676"/>
            <a:ext cx="2600114" cy="2585323"/>
          </a:xfrm>
          <a:prstGeom prst="rect">
            <a:avLst/>
          </a:prstGeom>
          <a:noFill/>
        </p:spPr>
        <p:txBody>
          <a:bodyPr wrap="square" rtlCol="0">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メッセージ本文入力状態になっているので、そのまま本文を入力します。</a:t>
            </a:r>
            <a:r>
              <a:rPr lang="ja-JP" altLang="en-US" sz="1800" b="1" dirty="0">
                <a:effectLst/>
                <a:latin typeface="BIZ UDゴシック" panose="020B0400000000000000" pitchFamily="49" charset="-128"/>
                <a:ea typeface="BIZ UDゴシック" panose="020B0400000000000000" pitchFamily="49" charset="-128"/>
              </a:rPr>
              <a:t>返信画面の本文には、元のメールが引用されており、文字入力すると、その引用の前に文章を入力する形となります。</a:t>
            </a:r>
            <a:r>
              <a:rPr lang="ja-JP" altLang="en-US" sz="1800" b="1" dirty="0">
                <a:solidFill>
                  <a:srgbClr val="000000"/>
                </a:solidFill>
                <a:effectLst/>
                <a:latin typeface="BIZ UDゴシック" panose="020B0400000000000000" pitchFamily="49" charset="-128"/>
                <a:ea typeface="BIZ UDゴシック" panose="020B0400000000000000" pitchFamily="49" charset="-128"/>
              </a:rPr>
              <a:t>​</a:t>
            </a:r>
            <a:endParaRPr lang="ja-JP" altLang="en-US" b="1" dirty="0">
              <a:effectLst/>
              <a:latin typeface="BIZ UDゴシック" panose="020B0400000000000000" pitchFamily="49" charset="-128"/>
              <a:ea typeface="BIZ UDゴシック" panose="020B0400000000000000" pitchFamily="49" charset="-128"/>
            </a:endParaRPr>
          </a:p>
        </p:txBody>
      </p:sp>
      <p:sp>
        <p:nvSpPr>
          <p:cNvPr id="21" name="正方形/長方形 20">
            <a:extLst>
              <a:ext uri="{FF2B5EF4-FFF2-40B4-BE49-F238E27FC236}">
                <a16:creationId xmlns:a16="http://schemas.microsoft.com/office/drawing/2014/main" id="{CDE72C93-6D93-4B22-BDD9-7DEE46ECF4AF}"/>
              </a:ext>
            </a:extLst>
          </p:cNvPr>
          <p:cNvSpPr/>
          <p:nvPr/>
        </p:nvSpPr>
        <p:spPr>
          <a:xfrm>
            <a:off x="7185586" y="4510504"/>
            <a:ext cx="451274"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❺</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7" name="テキスト ボックス 26">
            <a:extLst>
              <a:ext uri="{FF2B5EF4-FFF2-40B4-BE49-F238E27FC236}">
                <a16:creationId xmlns:a16="http://schemas.microsoft.com/office/drawing/2014/main" id="{5ACDF909-6EE7-4E15-9A9A-21352241F1DF}"/>
              </a:ext>
            </a:extLst>
          </p:cNvPr>
          <p:cNvSpPr txBox="1"/>
          <p:nvPr/>
        </p:nvSpPr>
        <p:spPr>
          <a:xfrm>
            <a:off x="7659435" y="4571493"/>
            <a:ext cx="2600114" cy="1477328"/>
          </a:xfrm>
          <a:prstGeom prst="rect">
            <a:avLst/>
          </a:prstGeom>
          <a:noFill/>
        </p:spPr>
        <p:txBody>
          <a:bodyPr wrap="square" rtlCol="0">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タッチやスワイプで画面右上の</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送信ボタン</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を選んでダブルタップします。これで、返信メールが送信されます。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28" name="矢印: 右 27">
            <a:extLst>
              <a:ext uri="{FF2B5EF4-FFF2-40B4-BE49-F238E27FC236}">
                <a16:creationId xmlns:a16="http://schemas.microsoft.com/office/drawing/2014/main" id="{034ADAFB-5C5D-4C07-B062-F82B49775019}"/>
              </a:ext>
            </a:extLst>
          </p:cNvPr>
          <p:cNvSpPr/>
          <p:nvPr/>
        </p:nvSpPr>
        <p:spPr>
          <a:xfrm rot="5400000">
            <a:off x="8666279" y="4093657"/>
            <a:ext cx="400684" cy="499689"/>
          </a:xfrm>
          <a:prstGeom prst="rightArrow">
            <a:avLst>
              <a:gd name="adj1" fmla="val 5000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38561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50899" y="442037"/>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1-H</a:t>
            </a:r>
            <a:endParaRPr lang="en-US"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27300" y="304629"/>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ja-JP" altLang="en-US" dirty="0">
                <a:latin typeface="BIZ UDゴシック" panose="020B0400000000000000" pitchFamily="49" charset="-128"/>
                <a:ea typeface="BIZ UDゴシック" panose="020B0400000000000000" pitchFamily="49" charset="-128"/>
              </a:rPr>
              <a:t>メールの削除</a:t>
            </a:r>
          </a:p>
        </p:txBody>
      </p:sp>
      <p:sp>
        <p:nvSpPr>
          <p:cNvPr id="12" name="正方形/長方形 11">
            <a:extLst>
              <a:ext uri="{FF2B5EF4-FFF2-40B4-BE49-F238E27FC236}">
                <a16:creationId xmlns:a16="http://schemas.microsoft.com/office/drawing/2014/main" id="{A0D4F0F0-AA1A-4F8F-A384-B950CFCD917C}"/>
              </a:ext>
            </a:extLst>
          </p:cNvPr>
          <p:cNvSpPr/>
          <p:nvPr/>
        </p:nvSpPr>
        <p:spPr>
          <a:xfrm>
            <a:off x="333979" y="1454592"/>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12">
            <a:extLst>
              <a:ext uri="{FF2B5EF4-FFF2-40B4-BE49-F238E27FC236}">
                <a16:creationId xmlns:a16="http://schemas.microsoft.com/office/drawing/2014/main" id="{80B6DFEF-1E9B-4E65-B8A1-7E29D595FF9A}"/>
              </a:ext>
            </a:extLst>
          </p:cNvPr>
          <p:cNvSpPr txBox="1"/>
          <p:nvPr/>
        </p:nvSpPr>
        <p:spPr>
          <a:xfrm>
            <a:off x="3594099" y="1495425"/>
            <a:ext cx="3412172" cy="923330"/>
          </a:xfrm>
          <a:prstGeom prst="rect">
            <a:avLst/>
          </a:prstGeom>
          <a:noFill/>
        </p:spPr>
        <p:txBody>
          <a:bodyPr wrap="square" rtlCol="0">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削除したいメールの入ったボックスを開き、右スワイプで削除したいメールに合わせます。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A8CA7BBC-A863-4A45-A9E6-55CE4ADAEED1}"/>
              </a:ext>
            </a:extLst>
          </p:cNvPr>
          <p:cNvSpPr/>
          <p:nvPr/>
        </p:nvSpPr>
        <p:spPr>
          <a:xfrm>
            <a:off x="3121024" y="1433267"/>
            <a:ext cx="596929"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14">
            <a:extLst>
              <a:ext uri="{FF2B5EF4-FFF2-40B4-BE49-F238E27FC236}">
                <a16:creationId xmlns:a16="http://schemas.microsoft.com/office/drawing/2014/main" id="{2C091A9F-F61D-45B1-8C6F-5D6658104B78}"/>
              </a:ext>
            </a:extLst>
          </p:cNvPr>
          <p:cNvSpPr txBox="1"/>
          <p:nvPr/>
        </p:nvSpPr>
        <p:spPr>
          <a:xfrm>
            <a:off x="829109" y="1495425"/>
            <a:ext cx="2383991" cy="923330"/>
          </a:xfrm>
          <a:prstGeom prst="rect">
            <a:avLst/>
          </a:prstGeom>
          <a:noFill/>
        </p:spPr>
        <p:txBody>
          <a:bodyPr wrap="square" lIns="91440" tIns="45720" rIns="91440" bIns="45720" anchor="t">
            <a:spAutoFit/>
          </a:bodyPr>
          <a:lstStyle/>
          <a:p>
            <a:pPr algn="just"/>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メールアプリを開いて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と声をかけます。</a:t>
            </a:r>
            <a:endParaRPr lang="ja-JP" altLang="ja-JP" sz="1200" b="1" kern="100" dirty="0">
              <a:effectLst/>
              <a:latin typeface="BIZ UDゴシック" panose="020B0400000000000000" pitchFamily="49" charset="-128"/>
              <a:ea typeface="BIZ UDゴシック" panose="020B0400000000000000" pitchFamily="49" charset="-128"/>
              <a:cs typeface="Times New Roman"/>
            </a:endParaRPr>
          </a:p>
        </p:txBody>
      </p:sp>
      <p:sp>
        <p:nvSpPr>
          <p:cNvPr id="16" name="正方形/長方形 15">
            <a:extLst>
              <a:ext uri="{FF2B5EF4-FFF2-40B4-BE49-F238E27FC236}">
                <a16:creationId xmlns:a16="http://schemas.microsoft.com/office/drawing/2014/main" id="{987221A7-F089-4523-B261-230D0E81F622}"/>
              </a:ext>
            </a:extLst>
          </p:cNvPr>
          <p:cNvSpPr/>
          <p:nvPr/>
        </p:nvSpPr>
        <p:spPr>
          <a:xfrm>
            <a:off x="6953876" y="1454593"/>
            <a:ext cx="595035" cy="584775"/>
          </a:xfrm>
          <a:prstGeom prst="rect">
            <a:avLst/>
          </a:prstGeom>
        </p:spPr>
        <p:txBody>
          <a:bodyPr wrap="non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7" name="矢印: 右 16">
            <a:extLst>
              <a:ext uri="{FF2B5EF4-FFF2-40B4-BE49-F238E27FC236}">
                <a16:creationId xmlns:a16="http://schemas.microsoft.com/office/drawing/2014/main" id="{B6F64062-B744-4362-8613-0D7EAEE672D9}"/>
              </a:ext>
            </a:extLst>
          </p:cNvPr>
          <p:cNvSpPr/>
          <p:nvPr/>
        </p:nvSpPr>
        <p:spPr>
          <a:xfrm>
            <a:off x="5973906" y="3090876"/>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C468E65E-4B3A-4C4A-912F-B616E00EE85C}"/>
              </a:ext>
            </a:extLst>
          </p:cNvPr>
          <p:cNvSpPr txBox="1"/>
          <p:nvPr/>
        </p:nvSpPr>
        <p:spPr>
          <a:xfrm>
            <a:off x="7457080" y="1486495"/>
            <a:ext cx="2690220" cy="923330"/>
          </a:xfrm>
          <a:prstGeom prst="rect">
            <a:avLst/>
          </a:prstGeom>
          <a:noFill/>
        </p:spPr>
        <p:txBody>
          <a:bodyPr wrap="square" rtlCol="0">
            <a:spAutoFit/>
          </a:bodyPr>
          <a:lstStyle/>
          <a:p>
            <a:pPr algn="just"/>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削除</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と聞こえるまで上スワイプを繰り返し、ダブルタップします。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pic>
        <p:nvPicPr>
          <p:cNvPr id="5" name="図 4">
            <a:extLst>
              <a:ext uri="{FF2B5EF4-FFF2-40B4-BE49-F238E27FC236}">
                <a16:creationId xmlns:a16="http://schemas.microsoft.com/office/drawing/2014/main" id="{4A1261AA-F1D4-4307-85BA-C0B8EAC7A2ED}"/>
              </a:ext>
            </a:extLst>
          </p:cNvPr>
          <p:cNvPicPr>
            <a:picLocks noChangeAspect="1"/>
          </p:cNvPicPr>
          <p:nvPr/>
        </p:nvPicPr>
        <p:blipFill>
          <a:blip r:embed="rId3"/>
          <a:stretch>
            <a:fillRect/>
          </a:stretch>
        </p:blipFill>
        <p:spPr>
          <a:xfrm>
            <a:off x="1207684" y="2480913"/>
            <a:ext cx="1373959" cy="2976912"/>
          </a:xfrm>
          <a:prstGeom prst="rect">
            <a:avLst/>
          </a:prstGeom>
          <a:ln>
            <a:solidFill>
              <a:schemeClr val="tx1"/>
            </a:solidFill>
          </a:ln>
        </p:spPr>
      </p:pic>
      <p:pic>
        <p:nvPicPr>
          <p:cNvPr id="42" name="図 41">
            <a:extLst>
              <a:ext uri="{FF2B5EF4-FFF2-40B4-BE49-F238E27FC236}">
                <a16:creationId xmlns:a16="http://schemas.microsoft.com/office/drawing/2014/main" id="{51243226-CA2D-4CAA-8779-C97427659A00}"/>
              </a:ext>
            </a:extLst>
          </p:cNvPr>
          <p:cNvPicPr>
            <a:picLocks noChangeAspect="1"/>
          </p:cNvPicPr>
          <p:nvPr/>
        </p:nvPicPr>
        <p:blipFill>
          <a:blip r:embed="rId3"/>
          <a:stretch>
            <a:fillRect/>
          </a:stretch>
        </p:blipFill>
        <p:spPr>
          <a:xfrm>
            <a:off x="4193431" y="2480913"/>
            <a:ext cx="1373959" cy="2976912"/>
          </a:xfrm>
          <a:prstGeom prst="rect">
            <a:avLst/>
          </a:prstGeom>
          <a:ln>
            <a:solidFill>
              <a:schemeClr val="tx1"/>
            </a:solidFill>
          </a:ln>
        </p:spPr>
      </p:pic>
      <p:sp>
        <p:nvSpPr>
          <p:cNvPr id="43" name="四角形: 角を丸くする 42">
            <a:extLst>
              <a:ext uri="{FF2B5EF4-FFF2-40B4-BE49-F238E27FC236}">
                <a16:creationId xmlns:a16="http://schemas.microsoft.com/office/drawing/2014/main" id="{8329A337-FA1C-4D85-8045-3464E63E00E3}"/>
              </a:ext>
            </a:extLst>
          </p:cNvPr>
          <p:cNvSpPr/>
          <p:nvPr/>
        </p:nvSpPr>
        <p:spPr>
          <a:xfrm>
            <a:off x="4203700" y="3171825"/>
            <a:ext cx="1368000" cy="335746"/>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4" name="矢印: 右 23">
            <a:extLst>
              <a:ext uri="{FF2B5EF4-FFF2-40B4-BE49-F238E27FC236}">
                <a16:creationId xmlns:a16="http://schemas.microsoft.com/office/drawing/2014/main" id="{89B9FEC2-AFCD-46C3-AE69-C382A88641DC}"/>
              </a:ext>
            </a:extLst>
          </p:cNvPr>
          <p:cNvSpPr/>
          <p:nvPr/>
        </p:nvSpPr>
        <p:spPr>
          <a:xfrm>
            <a:off x="3069421" y="3058694"/>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pic>
        <p:nvPicPr>
          <p:cNvPr id="3" name="図 2">
            <a:extLst>
              <a:ext uri="{FF2B5EF4-FFF2-40B4-BE49-F238E27FC236}">
                <a16:creationId xmlns:a16="http://schemas.microsoft.com/office/drawing/2014/main" id="{05022510-B7C2-431F-B2B1-7EA13A8A6403}"/>
              </a:ext>
            </a:extLst>
          </p:cNvPr>
          <p:cNvPicPr>
            <a:picLocks noChangeAspect="1"/>
          </p:cNvPicPr>
          <p:nvPr/>
        </p:nvPicPr>
        <p:blipFill>
          <a:blip r:embed="rId4"/>
          <a:stretch>
            <a:fillRect/>
          </a:stretch>
        </p:blipFill>
        <p:spPr>
          <a:xfrm>
            <a:off x="6924660" y="2481105"/>
            <a:ext cx="1582702" cy="1719870"/>
          </a:xfrm>
          <a:prstGeom prst="rect">
            <a:avLst/>
          </a:prstGeom>
          <a:ln>
            <a:solidFill>
              <a:schemeClr val="tx1"/>
            </a:solidFill>
          </a:ln>
        </p:spPr>
      </p:pic>
      <p:sp>
        <p:nvSpPr>
          <p:cNvPr id="20" name="正方形/長方形 19">
            <a:extLst>
              <a:ext uri="{FF2B5EF4-FFF2-40B4-BE49-F238E27FC236}">
                <a16:creationId xmlns:a16="http://schemas.microsoft.com/office/drawing/2014/main" id="{1CF07847-D8FD-4791-B3B2-E4D8BBE0C8CB}"/>
              </a:ext>
            </a:extLst>
          </p:cNvPr>
          <p:cNvSpPr/>
          <p:nvPr/>
        </p:nvSpPr>
        <p:spPr>
          <a:xfrm>
            <a:off x="6403226" y="4467225"/>
            <a:ext cx="595035" cy="584775"/>
          </a:xfrm>
          <a:prstGeom prst="rect">
            <a:avLst/>
          </a:prstGeom>
        </p:spPr>
        <p:txBody>
          <a:bodyPr wrap="non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1" name="テキスト ボックス 20">
            <a:extLst>
              <a:ext uri="{FF2B5EF4-FFF2-40B4-BE49-F238E27FC236}">
                <a16:creationId xmlns:a16="http://schemas.microsoft.com/office/drawing/2014/main" id="{A8CB0CE9-94F7-41EC-81C9-6395BEE68D3C}"/>
              </a:ext>
            </a:extLst>
          </p:cNvPr>
          <p:cNvSpPr txBox="1"/>
          <p:nvPr/>
        </p:nvSpPr>
        <p:spPr>
          <a:xfrm>
            <a:off x="6894629" y="4506772"/>
            <a:ext cx="3225465" cy="923330"/>
          </a:xfrm>
          <a:prstGeom prst="rect">
            <a:avLst/>
          </a:prstGeom>
          <a:noFill/>
        </p:spPr>
        <p:txBody>
          <a:bodyPr wrap="square" rtlCol="0">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続けて次のメールも削除したい場合は、</a:t>
            </a:r>
            <a:r>
              <a:rPr lang="ja-JP" altLang="en-US" b="1" kern="100" dirty="0">
                <a:solidFill>
                  <a:srgbClr val="009650"/>
                </a:solidFill>
                <a:latin typeface="BIZ UDゴシック" panose="020B0400000000000000" pitchFamily="49" charset="-128"/>
                <a:ea typeface="BIZ UDゴシック" panose="020B0400000000000000" pitchFamily="49" charset="-128"/>
                <a:cs typeface="Times New Roman" panose="02020603050405020304" pitchFamily="18" charset="0"/>
              </a:rPr>
              <a:t>❸</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を繰り返し行うことで削除できます。</a:t>
            </a:r>
            <a:endParaRPr lang="ja-JP"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22" name="矢印: 右 21">
            <a:extLst>
              <a:ext uri="{FF2B5EF4-FFF2-40B4-BE49-F238E27FC236}">
                <a16:creationId xmlns:a16="http://schemas.microsoft.com/office/drawing/2014/main" id="{4ECA6FE7-0962-4BC0-91C1-891EE452A807}"/>
              </a:ext>
            </a:extLst>
          </p:cNvPr>
          <p:cNvSpPr/>
          <p:nvPr/>
        </p:nvSpPr>
        <p:spPr>
          <a:xfrm rot="5400000">
            <a:off x="8585721" y="4096863"/>
            <a:ext cx="358101"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7" name="テキスト ボックス 26">
            <a:extLst>
              <a:ext uri="{FF2B5EF4-FFF2-40B4-BE49-F238E27FC236}">
                <a16:creationId xmlns:a16="http://schemas.microsoft.com/office/drawing/2014/main" id="{BD74B8B0-4E66-4F04-B084-93B3AECE80D9}"/>
              </a:ext>
            </a:extLst>
          </p:cNvPr>
          <p:cNvSpPr txBox="1"/>
          <p:nvPr/>
        </p:nvSpPr>
        <p:spPr>
          <a:xfrm>
            <a:off x="8694365" y="2455689"/>
            <a:ext cx="1582702" cy="1530401"/>
          </a:xfrm>
          <a:prstGeom prst="rect">
            <a:avLst/>
          </a:prstGeom>
          <a:solidFill>
            <a:srgbClr val="FFFF99"/>
          </a:solidFill>
          <a:ln w="38100">
            <a:solidFill>
              <a:schemeClr val="tx1"/>
            </a:solidFill>
            <a:prstDash val="solid"/>
          </a:ln>
        </p:spPr>
        <p:txBody>
          <a:bodyPr wrap="square" lIns="91440" tIns="72000" rIns="91440" bIns="7200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b="1" kern="0" dirty="0">
                <a:latin typeface="BIZ UDゴシック" panose="020B0400000000000000" pitchFamily="49" charset="-128"/>
                <a:ea typeface="BIZ UDゴシック" panose="020B0400000000000000" pitchFamily="49" charset="-128"/>
              </a:rPr>
              <a:t>削除したメールはゴミ箱に移動後、３０日間は保持されます。</a:t>
            </a:r>
            <a:endParaRPr lang="ja-JP" altLang="en-US"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endParaRPr>
          </a:p>
        </p:txBody>
      </p:sp>
      <p:sp>
        <p:nvSpPr>
          <p:cNvPr id="23" name="テキスト ボックス 22">
            <a:extLst>
              <a:ext uri="{FF2B5EF4-FFF2-40B4-BE49-F238E27FC236}">
                <a16:creationId xmlns:a16="http://schemas.microsoft.com/office/drawing/2014/main" id="{11A0ADC1-7A61-38C4-B914-5A3FCBC5DD90}"/>
              </a:ext>
            </a:extLst>
          </p:cNvPr>
          <p:cNvSpPr txBox="1"/>
          <p:nvPr/>
        </p:nvSpPr>
        <p:spPr>
          <a:xfrm>
            <a:off x="546100" y="5571312"/>
            <a:ext cx="9601200" cy="1253402"/>
          </a:xfrm>
          <a:prstGeom prst="rect">
            <a:avLst/>
          </a:prstGeom>
          <a:solidFill>
            <a:srgbClr val="FFFF99"/>
          </a:solidFill>
          <a:ln w="38100">
            <a:solidFill>
              <a:schemeClr val="tx1"/>
            </a:solidFill>
            <a:prstDash val="solid"/>
          </a:ln>
        </p:spPr>
        <p:txBody>
          <a:bodyPr wrap="square" tIns="72000" bIns="7200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b="1" kern="0" dirty="0">
                <a:solidFill>
                  <a:prstClr val="black"/>
                </a:solidFill>
                <a:latin typeface="BIZ UDゴシック" panose="020B0400000000000000" pitchFamily="49" charset="-128"/>
                <a:ea typeface="BIZ UDゴシック" panose="020B0400000000000000" pitchFamily="49" charset="-128"/>
              </a:rPr>
              <a:t>メールアプリ起動時に最初に表示されるページは受信ボックスとは限りません。メールボックスが表示されている場合はタッチやスワイプでボックスリストの中から受信を選び、ダブルタップして受信ボックスを表示します。メール本文が表示されている場合は、タッチやスワイプで左上の戻るボタンを選び、ダブルタップして受信ボックスを表示してください。​</a:t>
            </a:r>
          </a:p>
        </p:txBody>
      </p:sp>
    </p:spTree>
    <p:extLst>
      <p:ext uri="{BB962C8B-B14F-4D97-AF65-F5344CB8AC3E}">
        <p14:creationId xmlns:p14="http://schemas.microsoft.com/office/powerpoint/2010/main" val="65956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50899" y="442037"/>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1-I</a:t>
            </a:r>
            <a:endParaRPr lang="en-US"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27300" y="304629"/>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ja-JP" altLang="en-US" dirty="0">
                <a:latin typeface="BIZ UDゴシック" panose="020B0400000000000000" pitchFamily="49" charset="-128"/>
                <a:ea typeface="BIZ UDゴシック" panose="020B0400000000000000" pitchFamily="49" charset="-128"/>
              </a:rPr>
              <a:t>詐欺メールにご用心</a:t>
            </a:r>
          </a:p>
        </p:txBody>
      </p:sp>
      <p:sp>
        <p:nvSpPr>
          <p:cNvPr id="23" name="テキスト ボックス 22">
            <a:extLst>
              <a:ext uri="{FF2B5EF4-FFF2-40B4-BE49-F238E27FC236}">
                <a16:creationId xmlns:a16="http://schemas.microsoft.com/office/drawing/2014/main" id="{11A0ADC1-7A61-38C4-B914-5A3FCBC5DD90}"/>
              </a:ext>
            </a:extLst>
          </p:cNvPr>
          <p:cNvSpPr txBox="1"/>
          <p:nvPr/>
        </p:nvSpPr>
        <p:spPr>
          <a:xfrm>
            <a:off x="3742028" y="2748779"/>
            <a:ext cx="5672986" cy="3295875"/>
          </a:xfrm>
          <a:prstGeom prst="rect">
            <a:avLst/>
          </a:prstGeom>
          <a:solidFill>
            <a:srgbClr val="FFFF99"/>
          </a:solidFill>
          <a:ln w="38100">
            <a:solidFill>
              <a:schemeClr val="tx1"/>
            </a:solidFill>
            <a:prstDash val="solid"/>
          </a:ln>
        </p:spPr>
        <p:txBody>
          <a:bodyPr wrap="square" lIns="108000" tIns="108000" rIns="108000" bIns="10800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prstClr val="black"/>
                </a:solidFill>
                <a:latin typeface="BIZ UDゴシック" panose="020B0400000000000000" pitchFamily="49" charset="-128"/>
                <a:ea typeface="BIZ UDゴシック" panose="020B0400000000000000" pitchFamily="49" charset="-128"/>
              </a:rPr>
              <a:t> ショップやメーカーの公式サイトからのメールになりすまして、メールから偽のサイトに誘導し、そこでユーザー</a:t>
            </a:r>
            <a:r>
              <a:rPr kumimoji="0" lang="en-US" altLang="ja-JP" sz="2000" b="1" kern="0" dirty="0">
                <a:solidFill>
                  <a:prstClr val="black"/>
                </a:solidFill>
                <a:latin typeface="BIZ UDゴシック" panose="020B0400000000000000" pitchFamily="49" charset="-128"/>
                <a:ea typeface="BIZ UDゴシック" panose="020B0400000000000000" pitchFamily="49" charset="-128"/>
              </a:rPr>
              <a:t>ID</a:t>
            </a:r>
            <a:r>
              <a:rPr kumimoji="0" lang="ja-JP" altLang="en-US" sz="2000" b="1" kern="0" dirty="0">
                <a:solidFill>
                  <a:prstClr val="black"/>
                </a:solidFill>
                <a:latin typeface="BIZ UDゴシック" panose="020B0400000000000000" pitchFamily="49" charset="-128"/>
                <a:ea typeface="BIZ UDゴシック" panose="020B0400000000000000" pitchFamily="49" charset="-128"/>
              </a:rPr>
              <a:t>やパスワード、クレジットカードなどの情報を入力させて盗み取ろうとする詐欺メールをフィッシングメールと呼びます。</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prstClr val="black"/>
                </a:solidFill>
                <a:latin typeface="BIZ UDゴシック" panose="020B0400000000000000" pitchFamily="49" charset="-128"/>
                <a:ea typeface="BIZ UDゴシック" panose="020B0400000000000000" pitchFamily="49" charset="-128"/>
              </a:rPr>
              <a:t>　</a:t>
            </a:r>
            <a:r>
              <a:rPr kumimoji="0" lang="en-US" altLang="ja-JP" sz="2000" b="1" kern="0" dirty="0">
                <a:solidFill>
                  <a:prstClr val="black"/>
                </a:solidFill>
                <a:latin typeface="BIZ UDゴシック" panose="020B0400000000000000" pitchFamily="49" charset="-128"/>
                <a:ea typeface="BIZ UDゴシック" panose="020B0400000000000000" pitchFamily="49" charset="-128"/>
              </a:rPr>
              <a:t>｢</a:t>
            </a:r>
            <a:r>
              <a:rPr kumimoji="0" lang="ja-JP" altLang="en-US" sz="2000" b="1" kern="0" dirty="0">
                <a:solidFill>
                  <a:prstClr val="black"/>
                </a:solidFill>
                <a:latin typeface="BIZ UDゴシック" panose="020B0400000000000000" pitchFamily="49" charset="-128"/>
                <a:ea typeface="BIZ UDゴシック" panose="020B0400000000000000" pitchFamily="49" charset="-128"/>
              </a:rPr>
              <a:t>還付金があります</a:t>
            </a:r>
            <a:r>
              <a:rPr kumimoji="0" lang="en-US" altLang="ja-JP" sz="2000" b="1" kern="0" dirty="0">
                <a:solidFill>
                  <a:prstClr val="black"/>
                </a:solidFill>
                <a:latin typeface="BIZ UDゴシック" panose="020B0400000000000000" pitchFamily="49" charset="-128"/>
                <a:ea typeface="BIZ UDゴシック" panose="020B0400000000000000" pitchFamily="49" charset="-128"/>
              </a:rPr>
              <a:t>｣｢</a:t>
            </a:r>
            <a:r>
              <a:rPr kumimoji="0" lang="ja-JP" altLang="en-US" sz="2000" b="1" kern="0" dirty="0">
                <a:solidFill>
                  <a:prstClr val="black"/>
                </a:solidFill>
                <a:latin typeface="BIZ UDゴシック" panose="020B0400000000000000" pitchFamily="49" charset="-128"/>
                <a:ea typeface="BIZ UDゴシック" panose="020B0400000000000000" pitchFamily="49" charset="-128"/>
              </a:rPr>
              <a:t>お金をあげます</a:t>
            </a:r>
            <a:r>
              <a:rPr kumimoji="0" lang="en-US" altLang="ja-JP" sz="2000" b="1" kern="0" dirty="0">
                <a:solidFill>
                  <a:prstClr val="black"/>
                </a:solidFill>
                <a:latin typeface="BIZ UDゴシック" panose="020B0400000000000000" pitchFamily="49" charset="-128"/>
                <a:ea typeface="BIZ UDゴシック" panose="020B0400000000000000" pitchFamily="49" charset="-128"/>
              </a:rPr>
              <a:t>｣</a:t>
            </a:r>
            <a:r>
              <a:rPr kumimoji="0" lang="ja-JP" altLang="en-US" sz="2000" b="1" kern="0" dirty="0">
                <a:solidFill>
                  <a:prstClr val="black"/>
                </a:solidFill>
                <a:latin typeface="BIZ UDゴシック" panose="020B0400000000000000" pitchFamily="49" charset="-128"/>
                <a:ea typeface="BIZ UDゴシック" panose="020B0400000000000000" pitchFamily="49" charset="-128"/>
              </a:rPr>
              <a:t>などの儲け話のようなメールは、ほとんどが詐欺メールです。</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2000" b="1" kern="0" dirty="0">
                <a:solidFill>
                  <a:prstClr val="black"/>
                </a:solidFill>
                <a:latin typeface="BIZ UDゴシック" panose="020B0400000000000000" pitchFamily="49" charset="-128"/>
                <a:ea typeface="BIZ UDゴシック" panose="020B0400000000000000" pitchFamily="49" charset="-128"/>
              </a:rPr>
              <a:t> このようなメールにもご注意ください。</a:t>
            </a:r>
          </a:p>
        </p:txBody>
      </p:sp>
      <p:sp>
        <p:nvSpPr>
          <p:cNvPr id="2" name="テキスト ボックス 1">
            <a:extLst>
              <a:ext uri="{FF2B5EF4-FFF2-40B4-BE49-F238E27FC236}">
                <a16:creationId xmlns:a16="http://schemas.microsoft.com/office/drawing/2014/main" id="{8CC3BAAD-5BF1-D43F-FBA2-9EC3EFE9796E}"/>
              </a:ext>
            </a:extLst>
          </p:cNvPr>
          <p:cNvSpPr txBox="1"/>
          <p:nvPr/>
        </p:nvSpPr>
        <p:spPr>
          <a:xfrm>
            <a:off x="546100" y="1719609"/>
            <a:ext cx="6032421" cy="461665"/>
          </a:xfrm>
          <a:prstGeom prst="rect">
            <a:avLst/>
          </a:prstGeom>
          <a:noFill/>
        </p:spPr>
        <p:txBody>
          <a:bodyPr wrap="none" rtlCol="0">
            <a:spAutoFit/>
          </a:bodyPr>
          <a:lstStyle/>
          <a:p>
            <a:pPr algn="l"/>
            <a:r>
              <a:rPr kumimoji="1" lang="ja-JP" altLang="en-US" sz="2400" b="1" dirty="0">
                <a:latin typeface="BIZ UDゴシック" panose="020B0400000000000000" pitchFamily="49" charset="-128"/>
                <a:ea typeface="BIZ UDゴシック" panose="020B0400000000000000" pitchFamily="49" charset="-128"/>
              </a:rPr>
              <a:t>身に覚えのないメールにご注意ください！</a:t>
            </a:r>
          </a:p>
        </p:txBody>
      </p:sp>
      <p:pic>
        <p:nvPicPr>
          <p:cNvPr id="7" name="図 6">
            <a:extLst>
              <a:ext uri="{FF2B5EF4-FFF2-40B4-BE49-F238E27FC236}">
                <a16:creationId xmlns:a16="http://schemas.microsoft.com/office/drawing/2014/main" id="{91DAE1CA-E239-B8EA-2A40-9ABC93E45D1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941476" y="3781425"/>
            <a:ext cx="2419603" cy="2534216"/>
          </a:xfrm>
          <a:prstGeom prst="rect">
            <a:avLst/>
          </a:prstGeom>
        </p:spPr>
      </p:pic>
    </p:spTree>
    <p:extLst>
      <p:ext uri="{BB962C8B-B14F-4D97-AF65-F5344CB8AC3E}">
        <p14:creationId xmlns:p14="http://schemas.microsoft.com/office/powerpoint/2010/main" val="350082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160000" y="1620000"/>
            <a:ext cx="7992000" cy="4921091"/>
          </a:xfrm>
          <a:prstGeom prst="rect">
            <a:avLst/>
          </a:prstGeom>
          <a:noFill/>
        </p:spPr>
        <p:txBody>
          <a:bodyPr wrap="square" lIns="91440" tIns="45720" rIns="91440" bIns="45720" rtlCol="0" anchor="t">
            <a:spAutoFit/>
          </a:bodyPr>
          <a:lstStyle/>
          <a:p>
            <a:pPr>
              <a:lnSpc>
                <a:spcPts val="3500"/>
              </a:lnSpc>
              <a:tabLst>
                <a:tab pos="720000" algn="l"/>
                <a:tab pos="7056000" algn="r"/>
                <a:tab pos="7956000" algn="r"/>
              </a:tabLst>
            </a:pPr>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１．メールの使い方</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a:p>
            <a:pPr>
              <a:lnSpc>
                <a:spcPts val="3400"/>
              </a:lnSpc>
              <a:spcBef>
                <a:spcPts val="600"/>
              </a:spcBef>
              <a:tabLst>
                <a:tab pos="7954963" algn="r"/>
              </a:tabLst>
            </a:pPr>
            <a:r>
              <a:rPr lang="en-US" altLang="ja-JP" sz="2800" b="1" dirty="0">
                <a:latin typeface="BIZ UDゴシック" panose="020B0400000000000000" pitchFamily="49" charset="-128"/>
                <a:ea typeface="BIZ UDゴシック" panose="020B0400000000000000" pitchFamily="49" charset="-128"/>
                <a:cs typeface="Meiryo" charset="-128"/>
              </a:rPr>
              <a:t>1-A iCloud</a:t>
            </a:r>
            <a:r>
              <a:rPr lang="ja-JP" sz="2800" b="1" dirty="0">
                <a:latin typeface="BIZ UDゴシック" panose="020B0400000000000000" pitchFamily="49" charset="-128"/>
                <a:ea typeface="BIZ UDゴシック" panose="020B0400000000000000" pitchFamily="49" charset="-128"/>
                <a:cs typeface="Meiryo" charset="-128"/>
              </a:rPr>
              <a:t>メールの特徴とメリット </a:t>
            </a:r>
            <a:r>
              <a:rPr lang="ja-JP" altLang="en-US" sz="2800" b="1" dirty="0">
                <a:latin typeface="BIZ UDゴシック" panose="020B0400000000000000" pitchFamily="49" charset="-128"/>
                <a:ea typeface="BIZ UDゴシック" panose="020B0400000000000000" pitchFamily="49" charset="-128"/>
                <a:cs typeface="Meiryo" charset="-128"/>
              </a:rPr>
              <a:t>････</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P3</a:t>
            </a: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1-B </a:t>
            </a:r>
            <a:r>
              <a:rPr lang="en-US" sz="2800" b="1" dirty="0">
                <a:latin typeface="BIZ UDゴシック" panose="020B0400000000000000" pitchFamily="49" charset="-128"/>
                <a:ea typeface="BIZ UDゴシック" panose="020B0400000000000000" pitchFamily="49" charset="-128"/>
                <a:cs typeface="Meiryo" charset="-128"/>
              </a:rPr>
              <a:t>Siri</a:t>
            </a:r>
            <a:r>
              <a:rPr lang="ja-JP" sz="2800" b="1" dirty="0">
                <a:latin typeface="BIZ UDゴシック" panose="020B0400000000000000" pitchFamily="49" charset="-128"/>
                <a:ea typeface="BIZ UDゴシック" panose="020B0400000000000000" pitchFamily="49" charset="-128"/>
                <a:cs typeface="Meiryo" charset="-128"/>
              </a:rPr>
              <a:t>を使っ</a:t>
            </a:r>
            <a:r>
              <a:rPr lang="ja-JP" altLang="en-US" sz="2800" b="1" dirty="0">
                <a:latin typeface="BIZ UDゴシック" panose="020B0400000000000000" pitchFamily="49" charset="-128"/>
                <a:ea typeface="BIZ UDゴシック" panose="020B0400000000000000" pitchFamily="49" charset="-128"/>
                <a:cs typeface="Meiryo" charset="-128"/>
              </a:rPr>
              <a:t>た</a:t>
            </a:r>
            <a:r>
              <a:rPr lang="ja-JP" sz="2800" b="1" dirty="0">
                <a:latin typeface="BIZ UDゴシック" panose="020B0400000000000000" pitchFamily="49" charset="-128"/>
                <a:ea typeface="BIZ UDゴシック" panose="020B0400000000000000" pitchFamily="49" charset="-128"/>
                <a:cs typeface="Meiryo" charset="-128"/>
              </a:rPr>
              <a:t>メール</a:t>
            </a:r>
            <a:r>
              <a:rPr lang="ja-JP" altLang="en-US" sz="2800" b="1" dirty="0">
                <a:latin typeface="BIZ UDゴシック" panose="020B0400000000000000" pitchFamily="49" charset="-128"/>
                <a:ea typeface="BIZ UDゴシック" panose="020B0400000000000000" pitchFamily="49" charset="-128"/>
                <a:cs typeface="Meiryo" charset="-128"/>
              </a:rPr>
              <a:t>の</a:t>
            </a:r>
            <a:r>
              <a:rPr lang="ja-JP" sz="2800" b="1" dirty="0">
                <a:latin typeface="BIZ UDゴシック" panose="020B0400000000000000" pitchFamily="49" charset="-128"/>
                <a:ea typeface="BIZ UDゴシック" panose="020B0400000000000000" pitchFamily="49" charset="-128"/>
                <a:cs typeface="Meiryo" charset="-128"/>
              </a:rPr>
              <a:t>送信</a:t>
            </a:r>
            <a:r>
              <a:rPr lang="ja-JP" altLang="en-US" sz="2800" b="1" dirty="0">
                <a:latin typeface="BIZ UDゴシック" panose="020B0400000000000000" pitchFamily="49" charset="-128"/>
                <a:ea typeface="BIZ UDゴシック" panose="020B0400000000000000" pitchFamily="49" charset="-128"/>
                <a:cs typeface="Meiryo" charset="-128"/>
              </a:rPr>
              <a:t> ･･････････</a:t>
            </a:r>
            <a:r>
              <a:rPr lang="en-US" altLang="ja-JP" sz="2800" b="1" dirty="0">
                <a:latin typeface="BIZ UDゴシック" panose="020B0400000000000000" pitchFamily="49" charset="-128"/>
                <a:ea typeface="BIZ UDゴシック" panose="020B0400000000000000" pitchFamily="49" charset="-128"/>
                <a:cs typeface="Meiryo" charset="-128"/>
              </a:rPr>
              <a:t>		P4</a:t>
            </a:r>
          </a:p>
          <a:p>
            <a:pPr>
              <a:lnSpc>
                <a:spcPts val="3400"/>
              </a:lnSpc>
              <a:tabLst>
                <a:tab pos="7954963" algn="r"/>
              </a:tabLst>
            </a:pPr>
            <a:r>
              <a:rPr lang="en-US" altLang="ja-JP" sz="2800" b="1" dirty="0">
                <a:latin typeface="BIZ UDゴシック" panose="020B0400000000000000" pitchFamily="49" charset="-128"/>
                <a:ea typeface="BIZ UDゴシック" panose="020B0400000000000000" pitchFamily="49" charset="-128"/>
                <a:cs typeface="Meiryo" charset="-128"/>
              </a:rPr>
              <a:t>1-C </a:t>
            </a:r>
            <a:r>
              <a:rPr lang="ja-JP" altLang="en-US" sz="2800" b="1" dirty="0">
                <a:latin typeface="BIZ UDゴシック" panose="020B0400000000000000" pitchFamily="49" charset="-128"/>
                <a:ea typeface="BIZ UDゴシック" panose="020B0400000000000000" pitchFamily="49" charset="-128"/>
                <a:cs typeface="Meiryo" charset="-128"/>
              </a:rPr>
              <a:t>連絡先</a:t>
            </a:r>
            <a:r>
              <a:rPr lang="ja-JP" sz="2800" b="1" dirty="0">
                <a:latin typeface="BIZ UDゴシック" panose="020B0400000000000000" pitchFamily="49" charset="-128"/>
                <a:ea typeface="BIZ UDゴシック" panose="020B0400000000000000" pitchFamily="49" charset="-128"/>
                <a:cs typeface="Meiryo" charset="-128"/>
              </a:rPr>
              <a:t>を使ったメールの送信</a:t>
            </a:r>
            <a:r>
              <a:rPr lang="ja-JP" altLang="en-US" sz="2800" b="1" dirty="0">
                <a:latin typeface="BIZ UDゴシック" panose="020B0400000000000000" pitchFamily="49" charset="-128"/>
                <a:ea typeface="BIZ UDゴシック" panose="020B0400000000000000" pitchFamily="49" charset="-128"/>
                <a:cs typeface="Meiryo" charset="-128"/>
              </a:rPr>
              <a:t> ････････</a:t>
            </a:r>
            <a:r>
              <a:rPr lang="en-US" altLang="ja-JP" sz="2800" b="1" dirty="0">
                <a:latin typeface="BIZ UDゴシック" panose="020B0400000000000000" pitchFamily="49" charset="-128"/>
                <a:ea typeface="BIZ UDゴシック" panose="020B0400000000000000" pitchFamily="49" charset="-128"/>
                <a:cs typeface="Meiryo" charset="-128"/>
              </a:rPr>
              <a:t>	P7</a:t>
            </a: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1-D </a:t>
            </a:r>
            <a:r>
              <a:rPr lang="ja-JP" sz="2800" b="1" dirty="0">
                <a:latin typeface="BIZ UDゴシック" panose="020B0400000000000000" pitchFamily="49" charset="-128"/>
                <a:ea typeface="BIZ UDゴシック" panose="020B0400000000000000" pitchFamily="49" charset="-128"/>
                <a:cs typeface="Meiryo" charset="-128"/>
              </a:rPr>
              <a:t>メールアプリを使ったメールの送信 </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P10</a:t>
            </a:r>
            <a:endParaRPr lang="ja-JP" altLang="en-US" sz="2800" b="1" dirty="0">
              <a:latin typeface="BIZ UDゴシック" panose="020B0400000000000000" pitchFamily="49" charset="-128"/>
              <a:ea typeface="BIZ UDゴシック" panose="020B0400000000000000" pitchFamily="49" charset="-128"/>
              <a:cs typeface="Meiryo" charset="-128"/>
            </a:endParaRP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1-E </a:t>
            </a:r>
            <a:r>
              <a:rPr lang="ja-JP" altLang="en-US" sz="2800" b="1" dirty="0">
                <a:latin typeface="BIZ UDゴシック" panose="020B0400000000000000" pitchFamily="49" charset="-128"/>
                <a:ea typeface="BIZ UDゴシック" panose="020B0400000000000000" pitchFamily="49" charset="-128"/>
                <a:cs typeface="Meiryo" charset="-128"/>
              </a:rPr>
              <a:t>受信</a:t>
            </a:r>
            <a:r>
              <a:rPr lang="ja-JP" sz="2800" b="1" dirty="0">
                <a:latin typeface="BIZ UDゴシック" panose="020B0400000000000000" pitchFamily="49" charset="-128"/>
                <a:ea typeface="BIZ UDゴシック" panose="020B0400000000000000" pitchFamily="49" charset="-128"/>
                <a:cs typeface="Meiryo" charset="-128"/>
              </a:rPr>
              <a:t>メールの閲覧 ･･･････････････</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P12</a:t>
            </a:r>
          </a:p>
          <a:p>
            <a:pPr>
              <a:lnSpc>
                <a:spcPts val="3400"/>
              </a:lnSpc>
              <a:tabLst>
                <a:tab pos="720000" algn="l"/>
                <a:tab pos="7056000" algn="r"/>
                <a:tab pos="7956000" algn="r"/>
              </a:tabLst>
            </a:pPr>
            <a:r>
              <a:rPr lang="ja-JP" altLang="en-US" sz="2800" b="1" dirty="0">
                <a:latin typeface="BIZ UDゴシック" panose="020B0400000000000000" pitchFamily="49" charset="-128"/>
                <a:ea typeface="BIZ UDゴシック" panose="020B0400000000000000" pitchFamily="49" charset="-128"/>
                <a:cs typeface="Meiryo" charset="-128"/>
              </a:rPr>
              <a:t>1-F 作成中のメールの破棄 </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P13</a:t>
            </a:r>
            <a:endParaRPr lang="ja-JP" altLang="en-US" sz="2800" b="1" dirty="0">
              <a:latin typeface="BIZ UDゴシック" panose="020B0400000000000000" pitchFamily="49" charset="-128"/>
              <a:ea typeface="BIZ UDゴシック" panose="020B0400000000000000" pitchFamily="49" charset="-128"/>
              <a:cs typeface="Meiryo" charset="-128"/>
            </a:endParaRP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1-G	</a:t>
            </a:r>
            <a:r>
              <a:rPr lang="ja-JP" altLang="en-US" sz="2800" b="1" dirty="0">
                <a:latin typeface="BIZ UDゴシック" panose="020B0400000000000000" pitchFamily="49" charset="-128"/>
                <a:ea typeface="BIZ UDゴシック" panose="020B0400000000000000" pitchFamily="49" charset="-128"/>
                <a:cs typeface="Meiryo" charset="-128"/>
              </a:rPr>
              <a:t>メールの返信 ･･････････････････････</a:t>
            </a:r>
            <a:r>
              <a:rPr lang="en-US" altLang="ja-JP" sz="2800" b="1" dirty="0">
                <a:latin typeface="BIZ UDゴシック" panose="020B0400000000000000" pitchFamily="49" charset="-128"/>
                <a:ea typeface="BIZ UDゴシック" panose="020B0400000000000000" pitchFamily="49" charset="-128"/>
                <a:cs typeface="Meiryo" charset="-128"/>
              </a:rPr>
              <a:t>		P14</a:t>
            </a: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1-H</a:t>
            </a:r>
            <a:r>
              <a:rPr lang="ja-JP" altLang="en-US" sz="2800" b="1" dirty="0">
                <a:latin typeface="BIZ UDゴシック" panose="020B0400000000000000" pitchFamily="49" charset="-128"/>
                <a:ea typeface="BIZ UDゴシック" panose="020B0400000000000000" pitchFamily="49" charset="-128"/>
                <a:cs typeface="Meiryo" charset="-128"/>
              </a:rPr>
              <a:t> メールの削除 ･･････････････････････</a:t>
            </a:r>
            <a:r>
              <a:rPr lang="en-US" altLang="ja-JP" sz="2800" b="1" dirty="0">
                <a:latin typeface="BIZ UDゴシック" panose="020B0400000000000000" pitchFamily="49" charset="-128"/>
                <a:ea typeface="BIZ UDゴシック" panose="020B0400000000000000" pitchFamily="49" charset="-128"/>
                <a:cs typeface="Meiryo" charset="-128"/>
              </a:rPr>
              <a:t>		P15</a:t>
            </a: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1-I </a:t>
            </a:r>
            <a:r>
              <a:rPr lang="ja-JP" altLang="en-US" sz="2800" b="1" dirty="0">
                <a:latin typeface="BIZ UDゴシック" panose="020B0400000000000000" pitchFamily="49" charset="-128"/>
                <a:ea typeface="BIZ UDゴシック" panose="020B0400000000000000" pitchFamily="49" charset="-128"/>
                <a:cs typeface="Meiryo" charset="-128"/>
              </a:rPr>
              <a:t>詐欺メールにご用心 ････････････････</a:t>
            </a:r>
            <a:r>
              <a:rPr lang="en-US" altLang="ja-JP" sz="2800" b="1" dirty="0">
                <a:latin typeface="BIZ UDゴシック" panose="020B0400000000000000" pitchFamily="49" charset="-128"/>
                <a:ea typeface="BIZ UDゴシック" panose="020B0400000000000000" pitchFamily="49" charset="-128"/>
                <a:cs typeface="Meiryo" charset="-128"/>
              </a:rPr>
              <a:t>		P16</a:t>
            </a:r>
          </a:p>
          <a:p>
            <a:pPr>
              <a:lnSpc>
                <a:spcPts val="3400"/>
              </a:lnSpc>
              <a:tabLst>
                <a:tab pos="720000" algn="l"/>
                <a:tab pos="7056000" algn="r"/>
                <a:tab pos="7956000" algn="r"/>
              </a:tabLst>
            </a:pPr>
            <a:endParaRPr lang="en-US" altLang="ja-JP" sz="2800" b="1" dirty="0">
              <a:latin typeface="BIZ UDゴシック" panose="020B0400000000000000" pitchFamily="49" charset="-128"/>
              <a:ea typeface="BIZ UDゴシック" panose="020B0400000000000000" pitchFamily="49" charset="-128"/>
              <a:cs typeface="Meiryo" charset="-128"/>
            </a:endParaRPr>
          </a:p>
        </p:txBody>
      </p:sp>
      <p:sp>
        <p:nvSpPr>
          <p:cNvPr id="6" name="タイトル 5">
            <a:extLst>
              <a:ext uri="{FF2B5EF4-FFF2-40B4-BE49-F238E27FC236}">
                <a16:creationId xmlns:a16="http://schemas.microsoft.com/office/drawing/2014/main" id="{DB357E1E-377F-4703-AFD5-6B73FFB16323}"/>
              </a:ext>
            </a:extLst>
          </p:cNvPr>
          <p:cNvSpPr>
            <a:spLocks noGrp="1"/>
          </p:cNvSpPr>
          <p:nvPr>
            <p:ph type="ctrTitle"/>
          </p:nvPr>
        </p:nvSpPr>
        <p:spPr>
          <a:xfrm>
            <a:off x="3715925" y="553073"/>
            <a:ext cx="3261550" cy="595500"/>
          </a:xfrm>
        </p:spPr>
        <p:txBody>
          <a:bodyPr anchor="ctr">
            <a:normAutofit/>
          </a:bodyPr>
          <a:lstStyle/>
          <a:p>
            <a:pPr algn="ctr"/>
            <a:r>
              <a:rPr lang="ja-JP" altLang="en-US" sz="3600" dirty="0">
                <a:latin typeface="BIZ UDゴシック" panose="020B0400000000000000" pitchFamily="49" charset="-128"/>
                <a:ea typeface="BIZ UDゴシック" panose="020B0400000000000000" pitchFamily="49" charset="-128"/>
              </a:rPr>
              <a:t>メールの使い方</a:t>
            </a:r>
          </a:p>
        </p:txBody>
      </p:sp>
      <p:sp>
        <p:nvSpPr>
          <p:cNvPr id="10" name="タイトル 1">
            <a:extLst>
              <a:ext uri="{FF2B5EF4-FFF2-40B4-BE49-F238E27FC236}">
                <a16:creationId xmlns:a16="http://schemas.microsoft.com/office/drawing/2014/main" id="{46C27971-7E0A-494D-BB47-EDAF5698958E}"/>
              </a:ext>
            </a:extLst>
          </p:cNvPr>
          <p:cNvSpPr txBox="1">
            <a:spLocks/>
          </p:cNvSpPr>
          <p:nvPr/>
        </p:nvSpPr>
        <p:spPr>
          <a:xfrm>
            <a:off x="587798" y="1794598"/>
            <a:ext cx="1596602" cy="950345"/>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rgbClr val="009650"/>
                </a:solidFill>
                <a:latin typeface="BIZ UDゴシック" panose="020B0400000000000000" pitchFamily="49" charset="-128"/>
                <a:ea typeface="BIZ UDゴシック" panose="020B0400000000000000" pitchFamily="49" charset="-128"/>
                <a:cs typeface="Meiryo" charset="-128"/>
              </a:rPr>
              <a:t>目　次</a:t>
            </a:r>
          </a:p>
        </p:txBody>
      </p:sp>
      <p:pic>
        <p:nvPicPr>
          <p:cNvPr id="7" name="Picture 2" descr="スマートフォンを使うウサギのキャラクター">
            <a:extLst>
              <a:ext uri="{FF2B5EF4-FFF2-40B4-BE49-F238E27FC236}">
                <a16:creationId xmlns:a16="http://schemas.microsoft.com/office/drawing/2014/main" id="{7D6D2628-54FA-4FE7-A1BB-7DBE183377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300" y="3952303"/>
            <a:ext cx="1854100" cy="185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461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52709" y="457967"/>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1-A</a:t>
            </a:r>
            <a:endParaRPr lang="en-US" dirty="0">
              <a:latin typeface="BIZ UDゴシック" panose="020B0400000000000000" pitchFamily="49" charset="-128"/>
              <a:ea typeface="BIZ UDゴシック" panose="020B0400000000000000" pitchFamily="49" charset="-128"/>
            </a:endParaRPr>
          </a:p>
        </p:txBody>
      </p:sp>
      <p:sp>
        <p:nvSpPr>
          <p:cNvPr id="6" name="字幕 5">
            <a:extLst>
              <a:ext uri="{FF2B5EF4-FFF2-40B4-BE49-F238E27FC236}">
                <a16:creationId xmlns:a16="http://schemas.microsoft.com/office/drawing/2014/main" id="{94A1A83E-70F1-4E9E-BC96-33D84770CDD3}"/>
              </a:ext>
            </a:extLst>
          </p:cNvPr>
          <p:cNvSpPr>
            <a:spLocks noGrp="1"/>
          </p:cNvSpPr>
          <p:nvPr>
            <p:ph type="subTitle" idx="1"/>
          </p:nvPr>
        </p:nvSpPr>
        <p:spPr>
          <a:xfrm>
            <a:off x="792000" y="1547120"/>
            <a:ext cx="9180000" cy="2310505"/>
          </a:xfrm>
        </p:spPr>
        <p:txBody>
          <a:bodyPr wrap="square" lIns="90000" tIns="46800" rIns="90000" bIns="46800">
            <a:spAutoFit/>
          </a:bodyPr>
          <a:lstStyle/>
          <a:p>
            <a:pPr algn="just"/>
            <a:r>
              <a:rPr lang="en-US" altLang="ja-JP" sz="2400" dirty="0">
                <a:latin typeface="BIZ UDゴシック" panose="020B0400000000000000" pitchFamily="49" charset="-128"/>
                <a:ea typeface="BIZ UDゴシック" panose="020B0400000000000000" pitchFamily="49" charset="-128"/>
              </a:rPr>
              <a:t>iPhone</a:t>
            </a:r>
            <a:r>
              <a:rPr lang="ja-JP" altLang="en-US" sz="2400" dirty="0">
                <a:latin typeface="BIZ UDゴシック" panose="020B0400000000000000" pitchFamily="49" charset="-128"/>
                <a:ea typeface="BIZ UDゴシック" panose="020B0400000000000000" pitchFamily="49" charset="-128"/>
              </a:rPr>
              <a:t>には初めからメールアプリがインストールされています。</a:t>
            </a:r>
            <a:r>
              <a:rPr lang="en-US" altLang="ja-JP" sz="2400" dirty="0">
                <a:latin typeface="BIZ UDゴシック" panose="020B0400000000000000" pitchFamily="49" charset="-128"/>
                <a:ea typeface="BIZ UDゴシック" panose="020B0400000000000000" pitchFamily="49" charset="-128"/>
              </a:rPr>
              <a:t>Apple</a:t>
            </a:r>
            <a:r>
              <a:rPr lang="ja-JP" altLang="en-US" sz="2400" dirty="0">
                <a:latin typeface="BIZ UDゴシック" panose="020B0400000000000000" pitchFamily="49" charset="-128"/>
                <a:ea typeface="BIZ UDゴシック" panose="020B0400000000000000" pitchFamily="49" charset="-128"/>
              </a:rPr>
              <a:t>社が運営する</a:t>
            </a:r>
            <a:r>
              <a:rPr lang="en-US" altLang="ja-JP" sz="2400" dirty="0">
                <a:latin typeface="BIZ UDゴシック" panose="020B0400000000000000" pitchFamily="49" charset="-128"/>
                <a:ea typeface="BIZ UDゴシック" panose="020B0400000000000000" pitchFamily="49" charset="-128"/>
              </a:rPr>
              <a:t>iCloud</a:t>
            </a:r>
            <a:r>
              <a:rPr lang="ja-JP" altLang="en-US" sz="2400" dirty="0">
                <a:latin typeface="BIZ UDゴシック" panose="020B0400000000000000" pitchFamily="49" charset="-128"/>
                <a:ea typeface="BIZ UDゴシック" panose="020B0400000000000000" pitchFamily="49" charset="-128"/>
              </a:rPr>
              <a:t>メールの他にも、携帯電話会社が提供するキャリアメールや</a:t>
            </a:r>
            <a:r>
              <a:rPr lang="en-US" altLang="ja-JP" sz="2400" dirty="0">
                <a:latin typeface="BIZ UDゴシック" panose="020B0400000000000000" pitchFamily="49" charset="-128"/>
                <a:ea typeface="BIZ UDゴシック" panose="020B0400000000000000" pitchFamily="49" charset="-128"/>
              </a:rPr>
              <a:t>Yahoo</a:t>
            </a:r>
            <a:r>
              <a:rPr lang="ja-JP" altLang="en-US" sz="2400" dirty="0">
                <a:latin typeface="BIZ UDゴシック" panose="020B0400000000000000" pitchFamily="49" charset="-128"/>
                <a:ea typeface="BIZ UDゴシック" panose="020B0400000000000000" pitchFamily="49" charset="-128"/>
              </a:rPr>
              <a:t>メール、</a:t>
            </a:r>
            <a:r>
              <a:rPr lang="en-US" altLang="ja-JP" sz="2400" dirty="0">
                <a:latin typeface="BIZ UDゴシック" panose="020B0400000000000000" pitchFamily="49" charset="-128"/>
                <a:ea typeface="BIZ UDゴシック" panose="020B0400000000000000" pitchFamily="49" charset="-128"/>
              </a:rPr>
              <a:t>Gmail</a:t>
            </a:r>
            <a:r>
              <a:rPr lang="ja-JP" altLang="en-US" sz="2400" dirty="0">
                <a:latin typeface="BIZ UDゴシック" panose="020B0400000000000000" pitchFamily="49" charset="-128"/>
                <a:ea typeface="BIZ UDゴシック" panose="020B0400000000000000" pitchFamily="49" charset="-128"/>
              </a:rPr>
              <a:t>など様々なメールアドレスを使用することが可能です。</a:t>
            </a:r>
            <a:endParaRPr lang="en-US" altLang="ja-JP" sz="2400" dirty="0">
              <a:latin typeface="BIZ UDゴシック" panose="020B0400000000000000" pitchFamily="49" charset="-128"/>
              <a:ea typeface="BIZ UDゴシック" panose="020B0400000000000000" pitchFamily="49" charset="-128"/>
            </a:endParaRPr>
          </a:p>
          <a:p>
            <a:pPr algn="just"/>
            <a:r>
              <a:rPr lang="ja-JP" altLang="en-US" sz="2400" dirty="0">
                <a:latin typeface="BIZ UDゴシック" panose="020B0400000000000000" pitchFamily="49" charset="-128"/>
                <a:ea typeface="BIZ UDゴシック" panose="020B0400000000000000" pitchFamily="49" charset="-128"/>
              </a:rPr>
              <a:t>また、</a:t>
            </a:r>
            <a:r>
              <a:rPr lang="en-US" altLang="ja-JP" sz="2400" dirty="0">
                <a:latin typeface="BIZ UDゴシック" panose="020B0400000000000000" pitchFamily="49" charset="-128"/>
                <a:ea typeface="BIZ UDゴシック" panose="020B0400000000000000" pitchFamily="49" charset="-128"/>
              </a:rPr>
              <a:t>Siri</a:t>
            </a:r>
            <a:r>
              <a:rPr lang="ja-JP" altLang="en-US" sz="2400" dirty="0">
                <a:latin typeface="BIZ UDゴシック" panose="020B0400000000000000" pitchFamily="49" charset="-128"/>
                <a:ea typeface="BIZ UDゴシック" panose="020B0400000000000000" pitchFamily="49" charset="-128"/>
              </a:rPr>
              <a:t>による音声操作にも対応していて、音声でのメール作成や送信、件名や受信日時の確認が可能となっています。</a:t>
            </a:r>
            <a:endParaRPr lang="en-US" altLang="ja-JP" sz="24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27300" y="320559"/>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en-US" altLang="ja-JP" dirty="0">
                <a:latin typeface="BIZ UDゴシック" panose="020B0400000000000000" pitchFamily="49" charset="-128"/>
                <a:ea typeface="BIZ UDゴシック" panose="020B0400000000000000" pitchFamily="49" charset="-128"/>
              </a:rPr>
              <a:t>iCloud</a:t>
            </a:r>
            <a:r>
              <a:rPr lang="ja-JP" altLang="en-US" dirty="0">
                <a:latin typeface="BIZ UDゴシック" panose="020B0400000000000000" pitchFamily="49" charset="-128"/>
                <a:ea typeface="BIZ UDゴシック" panose="020B0400000000000000" pitchFamily="49" charset="-128"/>
              </a:rPr>
              <a:t>メールの特徴とメリット</a:t>
            </a:r>
          </a:p>
        </p:txBody>
      </p:sp>
      <p:sp>
        <p:nvSpPr>
          <p:cNvPr id="3" name="四角形: 角を丸くする 2">
            <a:extLst>
              <a:ext uri="{FF2B5EF4-FFF2-40B4-BE49-F238E27FC236}">
                <a16:creationId xmlns:a16="http://schemas.microsoft.com/office/drawing/2014/main" id="{CBB95D74-A2C1-4D90-BD74-8773D9C8FE12}"/>
              </a:ext>
            </a:extLst>
          </p:cNvPr>
          <p:cNvSpPr/>
          <p:nvPr/>
        </p:nvSpPr>
        <p:spPr>
          <a:xfrm>
            <a:off x="774700" y="3985519"/>
            <a:ext cx="4572000" cy="48170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rIns="0" bIns="0" rtlCol="0" anchor="ctr" anchorCtr="0"/>
          <a:lstStyle/>
          <a:p>
            <a:r>
              <a:rPr kumimoji="1" lang="en-US" altLang="ja-JP" sz="2400" b="1" dirty="0">
                <a:solidFill>
                  <a:schemeClr val="bg1"/>
                </a:solidFill>
                <a:latin typeface="BIZ UDゴシック" panose="020B0400000000000000" pitchFamily="49" charset="-128"/>
                <a:ea typeface="BIZ UDゴシック" panose="020B0400000000000000" pitchFamily="49" charset="-128"/>
              </a:rPr>
              <a:t>iCloud</a:t>
            </a:r>
            <a:r>
              <a:rPr kumimoji="1" lang="ja-JP" altLang="en-US" sz="2400" b="1" dirty="0">
                <a:solidFill>
                  <a:schemeClr val="bg1"/>
                </a:solidFill>
                <a:latin typeface="BIZ UDゴシック" panose="020B0400000000000000" pitchFamily="49" charset="-128"/>
                <a:ea typeface="BIZ UDゴシック" panose="020B0400000000000000" pitchFamily="49" charset="-128"/>
              </a:rPr>
              <a:t>メールの特徴とメリット</a:t>
            </a:r>
          </a:p>
        </p:txBody>
      </p:sp>
      <p:sp>
        <p:nvSpPr>
          <p:cNvPr id="39" name="テキスト ボックス 38">
            <a:extLst>
              <a:ext uri="{FF2B5EF4-FFF2-40B4-BE49-F238E27FC236}">
                <a16:creationId xmlns:a16="http://schemas.microsoft.com/office/drawing/2014/main" id="{A54AEC1A-F91F-45D6-96E2-6DAEC86D3E4C}"/>
              </a:ext>
            </a:extLst>
          </p:cNvPr>
          <p:cNvSpPr txBox="1"/>
          <p:nvPr/>
        </p:nvSpPr>
        <p:spPr>
          <a:xfrm>
            <a:off x="1765300" y="4591743"/>
            <a:ext cx="7703065" cy="923330"/>
          </a:xfrm>
          <a:prstGeom prst="rect">
            <a:avLst/>
          </a:prstGeom>
          <a:noFill/>
        </p:spPr>
        <p:txBody>
          <a:bodyPr wrap="square" lIns="91440" tIns="45720" rIns="91440" bIns="45720" anchor="t">
            <a:spAutoFit/>
          </a:bodyPr>
          <a:lstStyle/>
          <a:p>
            <a:pPr algn="just" defTabSz="7529513"/>
            <a:r>
              <a:rPr lang="en-US" altLang="ja-JP" b="1" dirty="0">
                <a:latin typeface="BIZ UDゴシック" panose="020B0400000000000000" pitchFamily="49" charset="-128"/>
                <a:ea typeface="BIZ UDゴシック" panose="020B0400000000000000" pitchFamily="49" charset="-128"/>
              </a:rPr>
              <a:t>iCloud</a:t>
            </a:r>
            <a:r>
              <a:rPr lang="ja-JP" altLang="en-US" b="1" dirty="0">
                <a:latin typeface="BIZ UDゴシック" panose="020B0400000000000000" pitchFamily="49" charset="-128"/>
                <a:ea typeface="BIZ UDゴシック" panose="020B0400000000000000" pitchFamily="49" charset="-128"/>
              </a:rPr>
              <a:t>メールとは</a:t>
            </a:r>
            <a:r>
              <a:rPr lang="en-US" altLang="ja-JP" b="1" dirty="0">
                <a:latin typeface="BIZ UDゴシック" panose="020B0400000000000000" pitchFamily="49" charset="-128"/>
                <a:ea typeface="BIZ UDゴシック" panose="020B0400000000000000" pitchFamily="49" charset="-128"/>
              </a:rPr>
              <a:t>Apple</a:t>
            </a:r>
            <a:r>
              <a:rPr lang="ja-JP" altLang="en-US" b="1" dirty="0">
                <a:latin typeface="BIZ UDゴシック" panose="020B0400000000000000" pitchFamily="49" charset="-128"/>
                <a:ea typeface="BIZ UDゴシック" panose="020B0400000000000000" pitchFamily="49" charset="-128"/>
              </a:rPr>
              <a:t>が提供するクラウドサービスであるアイクラウドの中のメールサービスです。メールアドレス発行、メールの送受信や整理を行えます。基本的に利用料は無料です。</a:t>
            </a:r>
          </a:p>
        </p:txBody>
      </p:sp>
      <p:sp>
        <p:nvSpPr>
          <p:cNvPr id="45" name="テキスト ボックス 44">
            <a:extLst>
              <a:ext uri="{FF2B5EF4-FFF2-40B4-BE49-F238E27FC236}">
                <a16:creationId xmlns:a16="http://schemas.microsoft.com/office/drawing/2014/main" id="{B459D3EE-656F-40FA-B9A8-F2F17BB211AA}"/>
              </a:ext>
            </a:extLst>
          </p:cNvPr>
          <p:cNvSpPr txBox="1"/>
          <p:nvPr/>
        </p:nvSpPr>
        <p:spPr>
          <a:xfrm>
            <a:off x="1765300" y="5649026"/>
            <a:ext cx="7703065" cy="1200329"/>
          </a:xfrm>
          <a:prstGeom prst="rect">
            <a:avLst/>
          </a:prstGeom>
          <a:noFill/>
        </p:spPr>
        <p:txBody>
          <a:bodyPr wrap="square">
            <a:spAutoFit/>
          </a:bodyPr>
          <a:lstStyle/>
          <a:p>
            <a:pPr algn="just"/>
            <a:r>
              <a:rPr lang="ja-JP" altLang="en-US" b="1" dirty="0">
                <a:latin typeface="BIZ UDゴシック" panose="020B0400000000000000" pitchFamily="49" charset="-128"/>
                <a:ea typeface="BIZ UDゴシック" panose="020B0400000000000000" pitchFamily="49" charset="-128"/>
              </a:rPr>
              <a:t>スマートフォンの機種変更や故障による買い替えの際にも、</a:t>
            </a:r>
            <a:r>
              <a:rPr lang="en-US" altLang="ja-JP" b="1" dirty="0">
                <a:latin typeface="BIZ UDゴシック" panose="020B0400000000000000" pitchFamily="49" charset="-128"/>
                <a:ea typeface="BIZ UDゴシック" panose="020B0400000000000000" pitchFamily="49" charset="-128"/>
              </a:rPr>
              <a:t>iCloud</a:t>
            </a:r>
            <a:r>
              <a:rPr lang="ja-JP" altLang="en-US" b="1" dirty="0">
                <a:latin typeface="BIZ UDゴシック" panose="020B0400000000000000" pitchFamily="49" charset="-128"/>
                <a:ea typeface="BIZ UDゴシック" panose="020B0400000000000000" pitchFamily="49" charset="-128"/>
              </a:rPr>
              <a:t>のバックアップを利用してすぐに今まで通りに使用することが可能です。プロバイダーや携帯キャリアが提供するメールアドレスのように、契約する会社を変更した際にも影響を受けることはありません。</a:t>
            </a:r>
          </a:p>
        </p:txBody>
      </p:sp>
      <p:sp>
        <p:nvSpPr>
          <p:cNvPr id="2" name="二等辺三角形 1"/>
          <p:cNvSpPr/>
          <p:nvPr/>
        </p:nvSpPr>
        <p:spPr>
          <a:xfrm rot="5400000">
            <a:off x="1422400" y="4703592"/>
            <a:ext cx="304800" cy="228600"/>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4" name="二等辺三角形 13"/>
          <p:cNvSpPr/>
          <p:nvPr/>
        </p:nvSpPr>
        <p:spPr>
          <a:xfrm rot="5400000">
            <a:off x="1422400" y="5901430"/>
            <a:ext cx="304800" cy="228600"/>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78137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44295" y="441618"/>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1-B</a:t>
            </a:r>
            <a:endParaRPr lang="en-US" dirty="0">
              <a:latin typeface="BIZ UDゴシック" panose="020B0400000000000000" pitchFamily="49" charset="-128"/>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9BD32737-1371-4399-AE37-FBE9D4018020}"/>
              </a:ext>
            </a:extLst>
          </p:cNvPr>
          <p:cNvSpPr txBox="1"/>
          <p:nvPr/>
        </p:nvSpPr>
        <p:spPr>
          <a:xfrm>
            <a:off x="850900" y="1611094"/>
            <a:ext cx="3048000" cy="646331"/>
          </a:xfrm>
          <a:prstGeom prst="rect">
            <a:avLst/>
          </a:prstGeom>
          <a:noFill/>
        </p:spPr>
        <p:txBody>
          <a:bodyPr wrap="square" lIns="91440" tIns="45720" rIns="91440" bIns="45720" anchor="t">
            <a:spAutoFit/>
          </a:bodyPr>
          <a:lstStyle/>
          <a:p>
            <a:pPr algn="just"/>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sz="1800" b="1" kern="100" dirty="0">
                <a:effectLst/>
                <a:latin typeface="BIZ UDゴシック" panose="020B0400000000000000" pitchFamily="49" charset="-128"/>
                <a:ea typeface="BIZ UDゴシック" panose="020B0400000000000000" pitchFamily="49" charset="-128"/>
                <a:cs typeface="Times New Roman"/>
              </a:rPr>
              <a:t>メールを作成</a:t>
            </a:r>
            <a:r>
              <a:rPr lang="en-US" altLang="ja-JP" sz="1800" b="1" kern="100" dirty="0">
                <a:effectLst/>
                <a:latin typeface="BIZ UDゴシック" panose="020B0400000000000000" pitchFamily="49" charset="-128"/>
                <a:ea typeface="BIZ UDゴシック" panose="020B0400000000000000" pitchFamily="49" charset="-128"/>
                <a:cs typeface="Times New Roman"/>
              </a:rPr>
              <a:t>｣</a:t>
            </a:r>
            <a:r>
              <a:rPr lang="ja-JP" altLang="en-US" sz="1800" b="1" kern="100" dirty="0">
                <a:effectLst/>
                <a:latin typeface="BIZ UDゴシック" panose="020B0400000000000000" pitchFamily="49" charset="-128"/>
                <a:ea typeface="BIZ UDゴシック" panose="020B0400000000000000" pitchFamily="49" charset="-128"/>
                <a:cs typeface="Times New Roman"/>
              </a:rPr>
              <a:t>と</a:t>
            </a:r>
            <a:r>
              <a:rPr lang="ja-JP" altLang="en-US" b="1" kern="100" dirty="0">
                <a:latin typeface="BIZ UDゴシック" panose="020B0400000000000000" pitchFamily="49" charset="-128"/>
                <a:ea typeface="BIZ UDゴシック" panose="020B0400000000000000" pitchFamily="49" charset="-128"/>
                <a:cs typeface="Times New Roman"/>
              </a:rPr>
              <a:t>声をかけます。</a:t>
            </a:r>
            <a:endParaRPr lang="en-US" altLang="ja-JP" sz="1800" b="1" kern="100" dirty="0">
              <a:effectLst/>
              <a:latin typeface="BIZ UDゴシック" panose="020B0400000000000000" pitchFamily="49" charset="-128"/>
              <a:ea typeface="BIZ UDゴシック" panose="020B0400000000000000" pitchFamily="49" charset="-128"/>
              <a:cs typeface="Times New Roman"/>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527300" y="304210"/>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en-US" altLang="ja-JP" dirty="0">
                <a:latin typeface="BIZ UDゴシック" panose="020B0400000000000000" pitchFamily="49" charset="-128"/>
                <a:ea typeface="BIZ UDゴシック" panose="020B0400000000000000" pitchFamily="49" charset="-128"/>
              </a:rPr>
              <a:t>Siri</a:t>
            </a:r>
            <a:r>
              <a:rPr lang="ja-JP" altLang="en-US" dirty="0">
                <a:latin typeface="BIZ UDゴシック" panose="020B0400000000000000" pitchFamily="49" charset="-128"/>
                <a:ea typeface="BIZ UDゴシック" panose="020B0400000000000000" pitchFamily="49" charset="-128"/>
              </a:rPr>
              <a:t>を使ったメールの送信</a:t>
            </a:r>
          </a:p>
        </p:txBody>
      </p:sp>
      <p:sp>
        <p:nvSpPr>
          <p:cNvPr id="36" name="テキスト ボックス 35">
            <a:extLst>
              <a:ext uri="{FF2B5EF4-FFF2-40B4-BE49-F238E27FC236}">
                <a16:creationId xmlns:a16="http://schemas.microsoft.com/office/drawing/2014/main" id="{34FBCC59-97EE-4942-BD6F-0A54EEA9FA07}"/>
              </a:ext>
            </a:extLst>
          </p:cNvPr>
          <p:cNvSpPr txBox="1"/>
          <p:nvPr/>
        </p:nvSpPr>
        <p:spPr>
          <a:xfrm>
            <a:off x="4476563" y="1518070"/>
            <a:ext cx="4500000" cy="646331"/>
          </a:xfrm>
          <a:prstGeom prst="rect">
            <a:avLst/>
          </a:prstGeom>
          <a:noFill/>
        </p:spPr>
        <p:txBody>
          <a:bodyPr wrap="square">
            <a:spAutoFit/>
          </a:bodyPr>
          <a:lstStyle/>
          <a:p>
            <a:pPr algn="just"/>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このメッセージを誰に送信しますか</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と聞こえたら、送信相手の名前を言います。</a:t>
            </a:r>
          </a:p>
        </p:txBody>
      </p:sp>
      <p:pic>
        <p:nvPicPr>
          <p:cNvPr id="9" name="図 8">
            <a:extLst>
              <a:ext uri="{FF2B5EF4-FFF2-40B4-BE49-F238E27FC236}">
                <a16:creationId xmlns:a16="http://schemas.microsoft.com/office/drawing/2014/main" id="{BF401CF6-4E9C-404A-A90A-FB835E3ADDF7}"/>
              </a:ext>
            </a:extLst>
          </p:cNvPr>
          <p:cNvPicPr>
            <a:picLocks noChangeAspect="1"/>
          </p:cNvPicPr>
          <p:nvPr/>
        </p:nvPicPr>
        <p:blipFill>
          <a:blip r:embed="rId3"/>
          <a:stretch>
            <a:fillRect/>
          </a:stretch>
        </p:blipFill>
        <p:spPr>
          <a:xfrm>
            <a:off x="1231900" y="2317415"/>
            <a:ext cx="1561846" cy="3136900"/>
          </a:xfrm>
          <a:prstGeom prst="rect">
            <a:avLst/>
          </a:prstGeom>
        </p:spPr>
      </p:pic>
      <p:pic>
        <p:nvPicPr>
          <p:cNvPr id="14" name="図 13">
            <a:extLst>
              <a:ext uri="{FF2B5EF4-FFF2-40B4-BE49-F238E27FC236}">
                <a16:creationId xmlns:a16="http://schemas.microsoft.com/office/drawing/2014/main" id="{DC2432AD-B2C1-49CD-AD99-3C4FE6A1E2C7}"/>
              </a:ext>
            </a:extLst>
          </p:cNvPr>
          <p:cNvPicPr>
            <a:picLocks noChangeAspect="1"/>
          </p:cNvPicPr>
          <p:nvPr/>
        </p:nvPicPr>
        <p:blipFill>
          <a:blip r:embed="rId4"/>
          <a:stretch>
            <a:fillRect/>
          </a:stretch>
        </p:blipFill>
        <p:spPr>
          <a:xfrm>
            <a:off x="4737100" y="2317414"/>
            <a:ext cx="1630246" cy="3136901"/>
          </a:xfrm>
          <a:prstGeom prst="rect">
            <a:avLst/>
          </a:prstGeom>
        </p:spPr>
      </p:pic>
      <p:sp>
        <p:nvSpPr>
          <p:cNvPr id="30" name="テキスト ボックス 29">
            <a:extLst>
              <a:ext uri="{FF2B5EF4-FFF2-40B4-BE49-F238E27FC236}">
                <a16:creationId xmlns:a16="http://schemas.microsoft.com/office/drawing/2014/main" id="{AECC505E-FADD-4052-B84F-8DA84B13EEAB}"/>
              </a:ext>
            </a:extLst>
          </p:cNvPr>
          <p:cNvSpPr txBox="1"/>
          <p:nvPr/>
        </p:nvSpPr>
        <p:spPr>
          <a:xfrm>
            <a:off x="7598552" y="2105025"/>
            <a:ext cx="2548748" cy="3454004"/>
          </a:xfrm>
          <a:prstGeom prst="rect">
            <a:avLst/>
          </a:prstGeom>
          <a:solidFill>
            <a:schemeClr val="bg1"/>
          </a:solidFill>
          <a:ln w="38100">
            <a:noFill/>
            <a:prstDash val="sysDash"/>
          </a:ln>
        </p:spPr>
        <p:txBody>
          <a:bodyPr wrap="square" tIns="144000">
            <a:spAutoFit/>
          </a:bodyPr>
          <a:lstStyle/>
          <a:p>
            <a:pPr algn="just">
              <a:spcBef>
                <a:spcPts val="1200"/>
              </a:spcBef>
            </a:pP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送信相手の連絡先に複数のアドレスを登録している場合は追加で送信先を尋ねられるので、</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自宅</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や</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携帯電話</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と送信したい方を伝えます。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en-US" altLang="ja-JP" sz="1400" b="1" kern="100" dirty="0">
                <a:latin typeface="BIZ UDゴシック" panose="020B0400000000000000" pitchFamily="49" charset="-128"/>
                <a:ea typeface="BIZ UDゴシック" panose="020B0400000000000000" pitchFamily="49" charset="-128"/>
                <a:cs typeface="Times New Roman" panose="02020603050405020304" pitchFamily="18" charset="0"/>
              </a:rPr>
              <a:t> </a:t>
            </a:r>
            <a:b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b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自宅</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や</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携帯電話</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といったラベル名の設定は連絡先アプリで行います。</a:t>
            </a:r>
          </a:p>
        </p:txBody>
      </p:sp>
      <p:sp>
        <p:nvSpPr>
          <p:cNvPr id="19" name="テキスト ボックス 18">
            <a:extLst>
              <a:ext uri="{FF2B5EF4-FFF2-40B4-BE49-F238E27FC236}">
                <a16:creationId xmlns:a16="http://schemas.microsoft.com/office/drawing/2014/main" id="{72C32022-8832-4E8C-B15C-D08E7778ED96}"/>
              </a:ext>
            </a:extLst>
          </p:cNvPr>
          <p:cNvSpPr txBox="1"/>
          <p:nvPr/>
        </p:nvSpPr>
        <p:spPr>
          <a:xfrm>
            <a:off x="850900" y="5601816"/>
            <a:ext cx="8991600" cy="1303809"/>
          </a:xfrm>
          <a:prstGeom prst="rect">
            <a:avLst/>
          </a:prstGeom>
          <a:solidFill>
            <a:srgbClr val="FFFF99"/>
          </a:solidFill>
          <a:ln w="38100">
            <a:solidFill>
              <a:schemeClr val="tx1"/>
            </a:solidFill>
            <a:prstDash val="solid"/>
          </a:ln>
        </p:spPr>
        <p:txBody>
          <a:bodyPr wrap="square" tIns="72000">
            <a:spAutoFit/>
          </a:body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Siri</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を使って相手の名前でメールを送る場合、</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iPhone</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の連絡先アプリにメールを送りたい相手の連絡先が登録されている必要があります。また、ニックネームや略称で登録している場合は、そのニックネームや略称で</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Siri</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に声をかける必要があります。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spcBef>
                <a:spcPts val="600"/>
              </a:spcBef>
            </a:pPr>
            <a:r>
              <a:rPr lang="en-US" altLang="ja-JP" sz="1600" b="1" dirty="0">
                <a:effectLst/>
                <a:latin typeface="BIZ UDゴシック" panose="020B0400000000000000" pitchFamily="49" charset="-128"/>
                <a:ea typeface="BIZ UDゴシック" panose="020B0400000000000000" pitchFamily="49" charset="-128"/>
              </a:rPr>
              <a:t>※</a:t>
            </a:r>
            <a:r>
              <a:rPr lang="ja-JP" altLang="en-US" sz="1600" b="1" dirty="0">
                <a:effectLst/>
                <a:latin typeface="BIZ UDゴシック" panose="020B0400000000000000" pitchFamily="49" charset="-128"/>
                <a:ea typeface="BIZ UDゴシック" panose="020B0400000000000000" pitchFamily="49" charset="-128"/>
              </a:rPr>
              <a:t>詳しくは、スマートフォン</a:t>
            </a:r>
            <a:r>
              <a:rPr lang="en-US" altLang="ja-JP" sz="1600" b="1" dirty="0">
                <a:effectLst/>
                <a:latin typeface="BIZ UDゴシック" panose="020B0400000000000000" pitchFamily="49" charset="-128"/>
                <a:ea typeface="BIZ UDゴシック" panose="020B0400000000000000" pitchFamily="49" charset="-128"/>
              </a:rPr>
              <a:t>(</a:t>
            </a:r>
            <a:r>
              <a:rPr lang="ja-JP" altLang="en-US" sz="1600" b="1" dirty="0">
                <a:effectLst/>
                <a:latin typeface="BIZ UDゴシック" panose="020B0400000000000000" pitchFamily="49" charset="-128"/>
                <a:ea typeface="BIZ UDゴシック" panose="020B0400000000000000" pitchFamily="49" charset="-128"/>
              </a:rPr>
              <a:t>アイフォン</a:t>
            </a:r>
            <a:r>
              <a:rPr lang="en-US" altLang="ja-JP" sz="1600" b="1" dirty="0">
                <a:effectLst/>
                <a:latin typeface="BIZ UDゴシック" panose="020B0400000000000000" pitchFamily="49" charset="-128"/>
                <a:ea typeface="BIZ UDゴシック" panose="020B0400000000000000" pitchFamily="49" charset="-128"/>
              </a:rPr>
              <a:t>)</a:t>
            </a:r>
            <a:r>
              <a:rPr lang="ja-JP" altLang="en-US" sz="1600" b="1" dirty="0">
                <a:effectLst/>
                <a:latin typeface="BIZ UDゴシック" panose="020B0400000000000000" pitchFamily="49" charset="-128"/>
                <a:ea typeface="BIZ UDゴシック" panose="020B0400000000000000" pitchFamily="49" charset="-128"/>
              </a:rPr>
              <a:t>初心者編</a:t>
            </a:r>
            <a:r>
              <a:rPr lang="en-US" altLang="ja-JP" sz="1600" b="1" dirty="0">
                <a:effectLst/>
                <a:latin typeface="BIZ UDゴシック" panose="020B0400000000000000" pitchFamily="49" charset="-128"/>
                <a:ea typeface="BIZ UDゴシック" panose="020B0400000000000000" pitchFamily="49" charset="-128"/>
              </a:rPr>
              <a:t>｢3 </a:t>
            </a:r>
            <a:r>
              <a:rPr lang="ja-JP" altLang="en-US" sz="1600" b="1" dirty="0">
                <a:effectLst/>
                <a:latin typeface="BIZ UDゴシック" panose="020B0400000000000000" pitchFamily="49" charset="-128"/>
                <a:ea typeface="BIZ UDゴシック" panose="020B0400000000000000" pitchFamily="49" charset="-128"/>
              </a:rPr>
              <a:t>電話の使い方</a:t>
            </a:r>
            <a:r>
              <a:rPr lang="en-US" altLang="ja-JP" sz="1600" b="1" dirty="0">
                <a:effectLst/>
                <a:latin typeface="BIZ UDゴシック" panose="020B0400000000000000" pitchFamily="49" charset="-128"/>
                <a:ea typeface="BIZ UDゴシック" panose="020B0400000000000000" pitchFamily="49" charset="-128"/>
              </a:rPr>
              <a:t>｣</a:t>
            </a:r>
            <a:r>
              <a:rPr lang="ja-JP" altLang="en-US" sz="1600" b="1" dirty="0">
                <a:effectLst/>
                <a:latin typeface="BIZ UDゴシック" panose="020B0400000000000000" pitchFamily="49" charset="-128"/>
                <a:ea typeface="BIZ UDゴシック" panose="020B0400000000000000" pitchFamily="49" charset="-128"/>
              </a:rPr>
              <a:t>を参照</a:t>
            </a:r>
            <a:endParaRPr lang="en-US" altLang="ja-JP" sz="1600"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20" name="正方形/長方形 19">
            <a:extLst>
              <a:ext uri="{FF2B5EF4-FFF2-40B4-BE49-F238E27FC236}">
                <a16:creationId xmlns:a16="http://schemas.microsoft.com/office/drawing/2014/main" id="{0537D79F-1BBF-4A7D-94F9-3B2AB75076D3}"/>
              </a:ext>
            </a:extLst>
          </p:cNvPr>
          <p:cNvSpPr/>
          <p:nvPr/>
        </p:nvSpPr>
        <p:spPr>
          <a:xfrm>
            <a:off x="393700" y="1571625"/>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1" name="正方形/長方形 20">
            <a:extLst>
              <a:ext uri="{FF2B5EF4-FFF2-40B4-BE49-F238E27FC236}">
                <a16:creationId xmlns:a16="http://schemas.microsoft.com/office/drawing/2014/main" id="{5928363D-E09D-41C2-A256-DDDADB7648BD}"/>
              </a:ext>
            </a:extLst>
          </p:cNvPr>
          <p:cNvSpPr/>
          <p:nvPr/>
        </p:nvSpPr>
        <p:spPr>
          <a:xfrm>
            <a:off x="3970381" y="1546046"/>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6" name="矢印: 右 25">
            <a:extLst>
              <a:ext uri="{FF2B5EF4-FFF2-40B4-BE49-F238E27FC236}">
                <a16:creationId xmlns:a16="http://schemas.microsoft.com/office/drawing/2014/main" id="{71737524-88C5-456D-8A5C-F1BA62F6323A}"/>
              </a:ext>
            </a:extLst>
          </p:cNvPr>
          <p:cNvSpPr/>
          <p:nvPr/>
        </p:nvSpPr>
        <p:spPr>
          <a:xfrm>
            <a:off x="3402856" y="3527120"/>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13" name="正方形/長方形 12">
            <a:extLst>
              <a:ext uri="{FF2B5EF4-FFF2-40B4-BE49-F238E27FC236}">
                <a16:creationId xmlns:a16="http://schemas.microsoft.com/office/drawing/2014/main" id="{9EE0632E-CE20-6AAD-7E80-D0FEAA378ABE}"/>
              </a:ext>
            </a:extLst>
          </p:cNvPr>
          <p:cNvSpPr/>
          <p:nvPr/>
        </p:nvSpPr>
        <p:spPr>
          <a:xfrm>
            <a:off x="7047957" y="2166581"/>
            <a:ext cx="550595"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r>
              <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rPr>
              <a:t>  </a:t>
            </a:r>
          </a:p>
        </p:txBody>
      </p:sp>
    </p:spTree>
    <p:extLst>
      <p:ext uri="{BB962C8B-B14F-4D97-AF65-F5344CB8AC3E}">
        <p14:creationId xmlns:p14="http://schemas.microsoft.com/office/powerpoint/2010/main" val="2871320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63771" y="434339"/>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1-B</a:t>
            </a:r>
            <a:endParaRPr lang="en-US" dirty="0">
              <a:latin typeface="BIZ UDゴシック" panose="020B0400000000000000" pitchFamily="49" charset="-128"/>
              <a:ea typeface="BIZ UDゴシック" panose="020B0400000000000000" pitchFamily="49" charset="-128"/>
            </a:endParaRPr>
          </a:p>
        </p:txBody>
      </p:sp>
      <p:sp>
        <p:nvSpPr>
          <p:cNvPr id="44" name="正方形/長方形 43">
            <a:extLst>
              <a:ext uri="{FF2B5EF4-FFF2-40B4-BE49-F238E27FC236}">
                <a16:creationId xmlns:a16="http://schemas.microsoft.com/office/drawing/2014/main" id="{8DB34C51-379F-43A2-AF71-34179AB0D3DD}"/>
              </a:ext>
            </a:extLst>
          </p:cNvPr>
          <p:cNvSpPr/>
          <p:nvPr/>
        </p:nvSpPr>
        <p:spPr>
          <a:xfrm>
            <a:off x="804444" y="1641347"/>
            <a:ext cx="550595"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48" name="正方形/長方形 47">
            <a:extLst>
              <a:ext uri="{FF2B5EF4-FFF2-40B4-BE49-F238E27FC236}">
                <a16:creationId xmlns:a16="http://schemas.microsoft.com/office/drawing/2014/main" id="{B30BB150-5E5B-4AE5-B5DD-71A1726A25D1}"/>
              </a:ext>
            </a:extLst>
          </p:cNvPr>
          <p:cNvSpPr/>
          <p:nvPr/>
        </p:nvSpPr>
        <p:spPr>
          <a:xfrm>
            <a:off x="4444971" y="1636494"/>
            <a:ext cx="596929"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❺</a:t>
            </a:r>
            <a:r>
              <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rPr>
              <a:t>   </a:t>
            </a:r>
          </a:p>
        </p:txBody>
      </p:sp>
      <p:sp>
        <p:nvSpPr>
          <p:cNvPr id="43" name="テキスト ボックス 42">
            <a:extLst>
              <a:ext uri="{FF2B5EF4-FFF2-40B4-BE49-F238E27FC236}">
                <a16:creationId xmlns:a16="http://schemas.microsoft.com/office/drawing/2014/main" id="{9BD32737-1371-4399-AE37-FBE9D4018020}"/>
              </a:ext>
            </a:extLst>
          </p:cNvPr>
          <p:cNvSpPr txBox="1"/>
          <p:nvPr/>
        </p:nvSpPr>
        <p:spPr>
          <a:xfrm>
            <a:off x="1386905" y="1639591"/>
            <a:ext cx="2750903" cy="923330"/>
          </a:xfrm>
          <a:prstGeom prst="rect">
            <a:avLst/>
          </a:prstGeom>
          <a:noFill/>
        </p:spPr>
        <p:txBody>
          <a:bodyPr wrap="square">
            <a:spAutoFit/>
          </a:bodyPr>
          <a:lstStyle/>
          <a:p>
            <a:pPr algn="just"/>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メールの件名は何にしますか</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と聞こえたらメールの件名を伝えます。</a:t>
            </a:r>
            <a:endParaRPr lang="ja-JP" altLang="ja-JP" sz="12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527300" y="296931"/>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en-US" altLang="ja-JP" dirty="0">
                <a:latin typeface="BIZ UDゴシック" panose="020B0400000000000000" pitchFamily="49" charset="-128"/>
                <a:ea typeface="BIZ UDゴシック" panose="020B0400000000000000" pitchFamily="49" charset="-128"/>
              </a:rPr>
              <a:t>Siri</a:t>
            </a:r>
            <a:r>
              <a:rPr lang="ja-JP" altLang="en-US" dirty="0">
                <a:latin typeface="BIZ UDゴシック" panose="020B0400000000000000" pitchFamily="49" charset="-128"/>
                <a:ea typeface="BIZ UDゴシック" panose="020B0400000000000000" pitchFamily="49" charset="-128"/>
              </a:rPr>
              <a:t>を使ったメールの送信</a:t>
            </a:r>
          </a:p>
        </p:txBody>
      </p:sp>
      <p:sp>
        <p:nvSpPr>
          <p:cNvPr id="59" name="矢印: 右 58">
            <a:extLst>
              <a:ext uri="{FF2B5EF4-FFF2-40B4-BE49-F238E27FC236}">
                <a16:creationId xmlns:a16="http://schemas.microsoft.com/office/drawing/2014/main" id="{1A06E152-A8B9-4326-BD1D-132C90EA7A17}"/>
              </a:ext>
            </a:extLst>
          </p:cNvPr>
          <p:cNvSpPr/>
          <p:nvPr/>
        </p:nvSpPr>
        <p:spPr>
          <a:xfrm>
            <a:off x="4086279" y="4086225"/>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34FBCC59-97EE-4942-BD6F-0A54EEA9FA07}"/>
              </a:ext>
            </a:extLst>
          </p:cNvPr>
          <p:cNvSpPr txBox="1"/>
          <p:nvPr/>
        </p:nvSpPr>
        <p:spPr>
          <a:xfrm>
            <a:off x="5041900" y="1636494"/>
            <a:ext cx="3052101" cy="923330"/>
          </a:xfrm>
          <a:prstGeom prst="rect">
            <a:avLst/>
          </a:prstGeom>
          <a:noFill/>
        </p:spPr>
        <p:txBody>
          <a:bodyPr wrap="square">
            <a:spAutoFit/>
          </a:bodyPr>
          <a:lstStyle/>
          <a:p>
            <a:pPr algn="just"/>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メールの本文はどうしますか</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と聞こえたら送りたい内容を伝えます。</a:t>
            </a:r>
            <a:endParaRPr lang="ja-JP" altLang="ja-JP" sz="12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pic>
        <p:nvPicPr>
          <p:cNvPr id="3" name="図 2">
            <a:extLst>
              <a:ext uri="{FF2B5EF4-FFF2-40B4-BE49-F238E27FC236}">
                <a16:creationId xmlns:a16="http://schemas.microsoft.com/office/drawing/2014/main" id="{89C47870-46C4-4101-B294-835BAB9EA7EA}"/>
              </a:ext>
            </a:extLst>
          </p:cNvPr>
          <p:cNvPicPr>
            <a:picLocks noChangeAspect="1"/>
          </p:cNvPicPr>
          <p:nvPr/>
        </p:nvPicPr>
        <p:blipFill>
          <a:blip r:embed="rId3"/>
          <a:stretch>
            <a:fillRect/>
          </a:stretch>
        </p:blipFill>
        <p:spPr>
          <a:xfrm>
            <a:off x="1630486" y="2756870"/>
            <a:ext cx="1844307" cy="3996000"/>
          </a:xfrm>
          <a:prstGeom prst="rect">
            <a:avLst/>
          </a:prstGeom>
        </p:spPr>
      </p:pic>
      <p:pic>
        <p:nvPicPr>
          <p:cNvPr id="7" name="図 6">
            <a:extLst>
              <a:ext uri="{FF2B5EF4-FFF2-40B4-BE49-F238E27FC236}">
                <a16:creationId xmlns:a16="http://schemas.microsoft.com/office/drawing/2014/main" id="{4711BBEE-A6D7-4653-882F-D48237621E66}"/>
              </a:ext>
            </a:extLst>
          </p:cNvPr>
          <p:cNvPicPr>
            <a:picLocks noChangeAspect="1"/>
          </p:cNvPicPr>
          <p:nvPr/>
        </p:nvPicPr>
        <p:blipFill>
          <a:blip r:embed="rId4"/>
          <a:stretch>
            <a:fillRect/>
          </a:stretch>
        </p:blipFill>
        <p:spPr>
          <a:xfrm>
            <a:off x="5346700" y="2724113"/>
            <a:ext cx="1844307" cy="3996000"/>
          </a:xfrm>
          <a:prstGeom prst="rect">
            <a:avLst/>
          </a:prstGeom>
        </p:spPr>
      </p:pic>
      <p:sp>
        <p:nvSpPr>
          <p:cNvPr id="14" name="テキスト ボックス 13">
            <a:extLst>
              <a:ext uri="{FF2B5EF4-FFF2-40B4-BE49-F238E27FC236}">
                <a16:creationId xmlns:a16="http://schemas.microsoft.com/office/drawing/2014/main" id="{F81B8C94-4674-482F-AB4C-FF3A1BBC14FA}"/>
              </a:ext>
            </a:extLst>
          </p:cNvPr>
          <p:cNvSpPr txBox="1"/>
          <p:nvPr/>
        </p:nvSpPr>
        <p:spPr>
          <a:xfrm>
            <a:off x="7741485" y="2863702"/>
            <a:ext cx="2186857" cy="1530401"/>
          </a:xfrm>
          <a:prstGeom prst="rect">
            <a:avLst/>
          </a:prstGeom>
          <a:solidFill>
            <a:srgbClr val="FFFF99"/>
          </a:solidFill>
          <a:ln w="38100">
            <a:solidFill>
              <a:schemeClr val="tx1"/>
            </a:solidFill>
            <a:prstDash val="solid"/>
          </a:ln>
        </p:spPr>
        <p:txBody>
          <a:bodyPr wrap="square" tIns="72000" rIns="108000" bIns="72000">
            <a:spAutoFit/>
          </a:body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言葉と言葉の間が数秒空くと自動で文章の終わりと判断されて次のステップに進みます。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Tree>
    <p:extLst>
      <p:ext uri="{BB962C8B-B14F-4D97-AF65-F5344CB8AC3E}">
        <p14:creationId xmlns:p14="http://schemas.microsoft.com/office/powerpoint/2010/main" val="3507721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53096" y="450569"/>
            <a:ext cx="951199" cy="710067"/>
          </a:xfrm>
          <a:prstGeom prst="rect">
            <a:avLst/>
          </a:prstGeom>
        </p:spPr>
        <p:txBody>
          <a:bodyPr vert="horz" wrap="none" lIns="90000" tIns="46800" rIns="90000" bIns="46800" rtlCol="0" anchor="b">
            <a:spAutoFit/>
          </a:bodyPr>
          <a:lstStyle>
            <a:defPPr>
              <a:defRPr lang="ja-JP"/>
            </a:defPPr>
            <a:lvl1pPr>
              <a:lnSpc>
                <a:spcPct val="100000"/>
              </a:lnSpc>
              <a:spcBef>
                <a:spcPct val="0"/>
              </a:spcBef>
              <a:buNone/>
              <a:defRPr sz="4000" b="1" i="0">
                <a:solidFill>
                  <a:srgbClr val="009650"/>
                </a:solidFill>
                <a:latin typeface="Meiryo" charset="-128"/>
                <a:ea typeface="Meiryo" charset="-128"/>
                <a:cs typeface="Meiryo" charset="-128"/>
              </a:defRPr>
            </a:lvl1pPr>
          </a:lstStyle>
          <a:p>
            <a:r>
              <a:rPr lang="en-US" altLang="ja-JP" dirty="0">
                <a:latin typeface="BIZ UDゴシック" panose="020B0400000000000000" pitchFamily="49" charset="-128"/>
                <a:ea typeface="BIZ UDゴシック" panose="020B0400000000000000" pitchFamily="49" charset="-128"/>
              </a:rPr>
              <a:t>1-B</a:t>
            </a:r>
          </a:p>
        </p:txBody>
      </p:sp>
      <p:sp>
        <p:nvSpPr>
          <p:cNvPr id="44" name="正方形/長方形 43">
            <a:extLst>
              <a:ext uri="{FF2B5EF4-FFF2-40B4-BE49-F238E27FC236}">
                <a16:creationId xmlns:a16="http://schemas.microsoft.com/office/drawing/2014/main" id="{8DB34C51-379F-43A2-AF71-34179AB0D3DD}"/>
              </a:ext>
            </a:extLst>
          </p:cNvPr>
          <p:cNvSpPr/>
          <p:nvPr/>
        </p:nvSpPr>
        <p:spPr>
          <a:xfrm>
            <a:off x="312500" y="1571625"/>
            <a:ext cx="550595"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❻</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48" name="正方形/長方形 47">
            <a:extLst>
              <a:ext uri="{FF2B5EF4-FFF2-40B4-BE49-F238E27FC236}">
                <a16:creationId xmlns:a16="http://schemas.microsoft.com/office/drawing/2014/main" id="{B30BB150-5E5B-4AE5-B5DD-71A1726A25D1}"/>
              </a:ext>
            </a:extLst>
          </p:cNvPr>
          <p:cNvSpPr/>
          <p:nvPr/>
        </p:nvSpPr>
        <p:spPr>
          <a:xfrm>
            <a:off x="5130771" y="1600819"/>
            <a:ext cx="596929" cy="553998"/>
          </a:xfrm>
          <a:prstGeom prst="rect">
            <a:avLst/>
          </a:prstGeom>
        </p:spPr>
        <p:txBody>
          <a:bodyPr wrap="square">
            <a:spAutoFit/>
          </a:bodyPr>
          <a:lstStyle/>
          <a:p>
            <a:r>
              <a:rPr lang="ja-JP" altLang="en-US" sz="3000" b="1" dirty="0">
                <a:solidFill>
                  <a:srgbClr val="009650"/>
                </a:solidFill>
                <a:latin typeface="BIZ UDゴシック" panose="020B0400000000000000" pitchFamily="49" charset="-128"/>
                <a:ea typeface="BIZ UDゴシック" panose="020B0400000000000000" pitchFamily="49" charset="-128"/>
                <a:cs typeface="Meiryo" charset="-128"/>
              </a:rPr>
              <a:t>❼</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43" name="テキスト ボックス 42">
            <a:extLst>
              <a:ext uri="{FF2B5EF4-FFF2-40B4-BE49-F238E27FC236}">
                <a16:creationId xmlns:a16="http://schemas.microsoft.com/office/drawing/2014/main" id="{9BD32737-1371-4399-AE37-FBE9D4018020}"/>
              </a:ext>
            </a:extLst>
          </p:cNvPr>
          <p:cNvSpPr txBox="1"/>
          <p:nvPr/>
        </p:nvSpPr>
        <p:spPr>
          <a:xfrm>
            <a:off x="773624" y="1633096"/>
            <a:ext cx="4320000" cy="1200329"/>
          </a:xfrm>
          <a:prstGeom prst="rect">
            <a:avLst/>
          </a:prstGeom>
          <a:noFill/>
        </p:spPr>
        <p:txBody>
          <a:bodyPr wrap="square">
            <a:spAutoFit/>
          </a:bodyPr>
          <a:lstStyle/>
          <a:p>
            <a:pPr algn="just"/>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○○さんへのメールです。内容は次の通りです・・・。送信してもよろしいですか</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と聞こえたら、「ハイ」と答えます。</a:t>
            </a:r>
            <a:endParaRPr lang="ja-JP" altLang="ja-JP" sz="12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7" name="タイトル 9">
            <a:extLst>
              <a:ext uri="{FF2B5EF4-FFF2-40B4-BE49-F238E27FC236}">
                <a16:creationId xmlns:a16="http://schemas.microsoft.com/office/drawing/2014/main" id="{A90FB092-25B5-43CA-830A-EE55138AC72A}"/>
              </a:ext>
            </a:extLst>
          </p:cNvPr>
          <p:cNvSpPr txBox="1">
            <a:spLocks/>
          </p:cNvSpPr>
          <p:nvPr/>
        </p:nvSpPr>
        <p:spPr>
          <a:xfrm>
            <a:off x="2519546" y="309741"/>
            <a:ext cx="7920000" cy="984885"/>
          </a:xfrm>
          <a:prstGeom prst="rect">
            <a:avLst/>
          </a:prstGeom>
        </p:spPr>
        <p:txBody>
          <a:bodyPr wrap="square" lIns="0" tIns="0" rIns="0" bIns="0" anchor="b">
            <a:spAutoFit/>
          </a:bodyPr>
          <a:lstStyle>
            <a:lvl1pPr>
              <a:defRPr sz="3200" b="1" i="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メールアプリの使い方</a:t>
            </a:r>
          </a:p>
          <a:p>
            <a:r>
              <a:rPr lang="en-US" altLang="ja-JP" dirty="0">
                <a:latin typeface="BIZ UDゴシック" panose="020B0400000000000000" pitchFamily="49" charset="-128"/>
                <a:ea typeface="BIZ UDゴシック" panose="020B0400000000000000" pitchFamily="49" charset="-128"/>
              </a:rPr>
              <a:t>Siri</a:t>
            </a:r>
            <a:r>
              <a:rPr lang="ja-JP" altLang="en-US" dirty="0">
                <a:latin typeface="BIZ UDゴシック" panose="020B0400000000000000" pitchFamily="49" charset="-128"/>
                <a:ea typeface="BIZ UDゴシック" panose="020B0400000000000000" pitchFamily="49" charset="-128"/>
              </a:rPr>
              <a:t>を使ったメールの送信</a:t>
            </a:r>
          </a:p>
        </p:txBody>
      </p:sp>
      <p:sp>
        <p:nvSpPr>
          <p:cNvPr id="36" name="テキスト ボックス 35">
            <a:extLst>
              <a:ext uri="{FF2B5EF4-FFF2-40B4-BE49-F238E27FC236}">
                <a16:creationId xmlns:a16="http://schemas.microsoft.com/office/drawing/2014/main" id="{34FBCC59-97EE-4942-BD6F-0A54EEA9FA07}"/>
              </a:ext>
            </a:extLst>
          </p:cNvPr>
          <p:cNvSpPr txBox="1"/>
          <p:nvPr/>
        </p:nvSpPr>
        <p:spPr>
          <a:xfrm>
            <a:off x="5626454" y="1633096"/>
            <a:ext cx="4724400" cy="923330"/>
          </a:xfrm>
          <a:prstGeom prst="rect">
            <a:avLst/>
          </a:prstGeom>
          <a:noFill/>
        </p:spPr>
        <p:txBody>
          <a:bodyPr wrap="square">
            <a:spAutoFit/>
          </a:bodyPr>
          <a:lstStyle/>
          <a:p>
            <a:pPr algn="l"/>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了解しました送信します</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と聞こえたらメールが送信されていますので、ホームボタン</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サイドボタン）１回押して終了です。</a:t>
            </a:r>
            <a:endParaRPr lang="ja-JP" altLang="ja-JP" sz="12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pic>
        <p:nvPicPr>
          <p:cNvPr id="3" name="図 2">
            <a:extLst>
              <a:ext uri="{FF2B5EF4-FFF2-40B4-BE49-F238E27FC236}">
                <a16:creationId xmlns:a16="http://schemas.microsoft.com/office/drawing/2014/main" id="{D0374749-83A8-45B8-B0CB-CD26DCF954B4}"/>
              </a:ext>
            </a:extLst>
          </p:cNvPr>
          <p:cNvPicPr>
            <a:picLocks noChangeAspect="1"/>
          </p:cNvPicPr>
          <p:nvPr/>
        </p:nvPicPr>
        <p:blipFill>
          <a:blip r:embed="rId3"/>
          <a:stretch>
            <a:fillRect/>
          </a:stretch>
        </p:blipFill>
        <p:spPr>
          <a:xfrm>
            <a:off x="882141" y="2878803"/>
            <a:ext cx="1844307" cy="3996000"/>
          </a:xfrm>
          <a:prstGeom prst="rect">
            <a:avLst/>
          </a:prstGeom>
        </p:spPr>
      </p:pic>
      <p:sp>
        <p:nvSpPr>
          <p:cNvPr id="11" name="テキスト ボックス 10">
            <a:extLst>
              <a:ext uri="{FF2B5EF4-FFF2-40B4-BE49-F238E27FC236}">
                <a16:creationId xmlns:a16="http://schemas.microsoft.com/office/drawing/2014/main" id="{DB50DB57-D1E8-4D39-9703-1E72EA42BA6B}"/>
              </a:ext>
            </a:extLst>
          </p:cNvPr>
          <p:cNvSpPr txBox="1"/>
          <p:nvPr/>
        </p:nvSpPr>
        <p:spPr>
          <a:xfrm>
            <a:off x="3095632" y="2692693"/>
            <a:ext cx="6935345" cy="3223172"/>
          </a:xfrm>
          <a:prstGeom prst="rect">
            <a:avLst/>
          </a:prstGeom>
          <a:solidFill>
            <a:srgbClr val="FFFF99"/>
          </a:solidFill>
          <a:ln w="38100">
            <a:solidFill>
              <a:schemeClr val="tx1"/>
            </a:solidFill>
            <a:prstDash val="solid"/>
          </a:ln>
        </p:spPr>
        <p:txBody>
          <a:bodyPr wrap="square" tIns="72000">
            <a:spAutoFit/>
          </a:bodyPr>
          <a:lstStyle/>
          <a:p>
            <a:pPr algn="just">
              <a:spcBef>
                <a:spcPts val="600"/>
              </a:spcBef>
            </a:pPr>
            <a:r>
              <a:rPr lang="ja-JP" altLang="en-US" sz="2000" b="1" kern="100" dirty="0">
                <a:solidFill>
                  <a:srgbClr val="00B050"/>
                </a:solidFill>
                <a:latin typeface="BIZ UDゴシック" panose="020B0400000000000000" pitchFamily="49" charset="-128"/>
                <a:ea typeface="BIZ UDゴシック" panose="020B0400000000000000" pitchFamily="49" charset="-128"/>
                <a:cs typeface="Times New Roman" panose="02020603050405020304" pitchFamily="18" charset="0"/>
              </a:rPr>
              <a:t>❻</a:t>
            </a:r>
            <a:r>
              <a:rPr lang="ja-JP" altLang="en-US" sz="2000" b="1" kern="100" dirty="0">
                <a:latin typeface="BIZ UDゴシック" panose="020B0400000000000000" pitchFamily="49" charset="-128"/>
                <a:ea typeface="BIZ UDゴシック" panose="020B0400000000000000" pitchFamily="49" charset="-128"/>
                <a:cs typeface="Times New Roman" panose="02020603050405020304" pitchFamily="18" charset="0"/>
              </a:rPr>
              <a:t>の手順で、</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Siri</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による送信確認の内容に誤りがあった場合には</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イイエ</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と答えます。続けて</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Siri</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から「続ける場合は、送信、キャンセル、件名を変更、本文を変更、または追加と指示してください」と問いかけがありますので、やりたいことを伝えます。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spcBef>
                <a:spcPts val="1200"/>
              </a:spcBef>
            </a:pP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指示内容の説明は以下の通りです。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・送信　　　　＝　メールを送信します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・キャンセル　＝　メールの作成を取りやめます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・件名変更　　＝　件名を変更します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・本文を変更　＝　本文を一から入れ直します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・追加　　　　＝　本文に文章を追加します</a:t>
            </a:r>
          </a:p>
        </p:txBody>
      </p:sp>
      <p:sp>
        <p:nvSpPr>
          <p:cNvPr id="10" name="テキスト ボックス 1">
            <a:extLst>
              <a:ext uri="{FF2B5EF4-FFF2-40B4-BE49-F238E27FC236}">
                <a16:creationId xmlns:a16="http://schemas.microsoft.com/office/drawing/2014/main" id="{FCA577EE-35D2-4F74-9D52-658D8E0F6214}"/>
              </a:ext>
            </a:extLst>
          </p:cNvPr>
          <p:cNvSpPr txBox="1"/>
          <p:nvPr/>
        </p:nvSpPr>
        <p:spPr>
          <a:xfrm>
            <a:off x="2984500" y="6145410"/>
            <a:ext cx="7046477" cy="674200"/>
          </a:xfrm>
          <a:prstGeom prst="rect">
            <a:avLst/>
          </a:prstGeom>
          <a:noFill/>
          <a:ln w="57150">
            <a:solidFill>
              <a:srgbClr val="FF0000"/>
            </a:solidFill>
            <a:prstDash val="sysDot"/>
          </a:ln>
        </p:spPr>
        <p:txBody>
          <a:bodyPr wrap="square" lIns="91440" tIns="72000" rIns="144000" bIns="108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en-US" altLang="ja-JP" sz="1600" b="1" kern="100" dirty="0">
                <a:latin typeface="BIZ UDゴシック" panose="020B0400000000000000" pitchFamily="49" charset="-128"/>
                <a:ea typeface="BIZ UDゴシック" panose="020B0400000000000000" pitchFamily="49" charset="-128"/>
                <a:cs typeface="Times New Roman"/>
              </a:rPr>
              <a:t>※</a:t>
            </a:r>
            <a:r>
              <a:rPr lang="ja-JP" altLang="en-US" sz="1600" b="1" kern="100" dirty="0">
                <a:latin typeface="BIZ UDゴシック" panose="020B0400000000000000" pitchFamily="49" charset="-128"/>
                <a:ea typeface="BIZ UDゴシック" panose="020B0400000000000000" pitchFamily="49" charset="-128"/>
                <a:cs typeface="Times New Roman"/>
              </a:rPr>
              <a:t>送信前であれば、どの手順まで進んでいてもホームボタン</a:t>
            </a:r>
            <a:r>
              <a:rPr lang="en-US" altLang="ja-JP" sz="1600" b="1" kern="100" dirty="0">
                <a:latin typeface="BIZ UDゴシック" panose="020B0400000000000000" pitchFamily="49" charset="-128"/>
                <a:ea typeface="BIZ UDゴシック" panose="020B0400000000000000" pitchFamily="49" charset="-128"/>
                <a:cs typeface="Times New Roman"/>
              </a:rPr>
              <a:t>(</a:t>
            </a:r>
            <a:r>
              <a:rPr lang="ja-JP" altLang="en-US" sz="1600" b="1" kern="100" dirty="0">
                <a:latin typeface="BIZ UDゴシック" panose="020B0400000000000000" pitchFamily="49" charset="-128"/>
                <a:ea typeface="BIZ UDゴシック" panose="020B0400000000000000" pitchFamily="49" charset="-128"/>
                <a:cs typeface="Times New Roman"/>
              </a:rPr>
              <a:t>サイドボタン</a:t>
            </a:r>
            <a:r>
              <a:rPr lang="en-US" altLang="ja-JP" sz="1600" b="1" kern="100" dirty="0">
                <a:latin typeface="BIZ UDゴシック" panose="020B0400000000000000" pitchFamily="49" charset="-128"/>
                <a:ea typeface="BIZ UDゴシック" panose="020B0400000000000000" pitchFamily="49" charset="-128"/>
                <a:cs typeface="Times New Roman"/>
              </a:rPr>
              <a:t>)</a:t>
            </a:r>
            <a:r>
              <a:rPr lang="ja-JP" altLang="en-US" sz="1600" b="1" kern="100" dirty="0">
                <a:latin typeface="BIZ UDゴシック" panose="020B0400000000000000" pitchFamily="49" charset="-128"/>
                <a:ea typeface="BIZ UDゴシック" panose="020B0400000000000000" pitchFamily="49" charset="-128"/>
                <a:cs typeface="Times New Roman"/>
              </a:rPr>
              <a:t>を軽く１回押すことで</a:t>
            </a:r>
            <a:r>
              <a:rPr lang="en-US" altLang="ja-JP" sz="1600" b="1" kern="100" dirty="0">
                <a:latin typeface="BIZ UDゴシック" panose="020B0400000000000000" pitchFamily="49" charset="-128"/>
                <a:ea typeface="BIZ UDゴシック" panose="020B0400000000000000" pitchFamily="49" charset="-128"/>
                <a:cs typeface="Times New Roman"/>
              </a:rPr>
              <a:t>Siri</a:t>
            </a:r>
            <a:r>
              <a:rPr lang="ja-JP" altLang="en-US" sz="1600" b="1" kern="100" dirty="0">
                <a:latin typeface="BIZ UDゴシック" panose="020B0400000000000000" pitchFamily="49" charset="-128"/>
                <a:ea typeface="BIZ UDゴシック" panose="020B0400000000000000" pitchFamily="49" charset="-128"/>
                <a:cs typeface="Times New Roman"/>
              </a:rPr>
              <a:t>でのメール作成を取りやめることができます。</a:t>
            </a:r>
            <a:endParaRPr lang="en-US" altLang="ja-JP" sz="1600" b="1" kern="100" dirty="0">
              <a:latin typeface="BIZ UDゴシック" panose="020B0400000000000000" pitchFamily="49" charset="-128"/>
              <a:ea typeface="BIZ UDゴシック" panose="020B0400000000000000" pitchFamily="49" charset="-128"/>
              <a:cs typeface="Times New Roman"/>
            </a:endParaRPr>
          </a:p>
        </p:txBody>
      </p:sp>
    </p:spTree>
    <p:extLst>
      <p:ext uri="{BB962C8B-B14F-4D97-AF65-F5344CB8AC3E}">
        <p14:creationId xmlns:p14="http://schemas.microsoft.com/office/powerpoint/2010/main" val="2479590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81378" y="487093"/>
            <a:ext cx="941581" cy="641587"/>
          </a:xfrm>
          <a:prstGeom prst="rect">
            <a:avLst/>
          </a:prstGeom>
        </p:spPr>
        <p:txBody>
          <a:bodyPr vert="horz" wrap="none" lIns="90000" tIns="46800" rIns="90000" bIns="46800" rtlCol="0" anchor="b">
            <a:spAutoFit/>
          </a:bodyPr>
          <a:lstStyle>
            <a:defPPr>
              <a:defRPr lang="ja-JP"/>
            </a:defPPr>
            <a:lvl1pPr>
              <a:lnSpc>
                <a:spcPct val="90000"/>
              </a:lnSpc>
              <a:spcBef>
                <a:spcPct val="0"/>
              </a:spcBef>
              <a:buNone/>
              <a:defRPr sz="3970" b="1" i="0">
                <a:solidFill>
                  <a:srgbClr val="009650"/>
                </a:solidFill>
                <a:latin typeface="Meiryo" charset="-128"/>
                <a:ea typeface="Meiryo" charset="-128"/>
                <a:cs typeface="Meiryo" charset="-128"/>
              </a:defRPr>
            </a:lvl1pPr>
          </a:lstStyle>
          <a:p>
            <a:r>
              <a:rPr lang="en-US" altLang="ja-JP" sz="3950">
                <a:latin typeface="BIZ UDゴシック" panose="020B0400000000000000" pitchFamily="49" charset="-128"/>
                <a:ea typeface="BIZ UDゴシック" panose="020B0400000000000000" pitchFamily="49" charset="-128"/>
              </a:rPr>
              <a:t>1-C</a:t>
            </a:r>
            <a:endParaRPr lang="en-US"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17190" y="326825"/>
            <a:ext cx="7920000" cy="984885"/>
          </a:xfrm>
          <a:prstGeom prst="rect">
            <a:avLst/>
          </a:prstGeom>
        </p:spPr>
        <p:txBody>
          <a:bodyPr wrap="square" lIns="0" tIns="0" rIns="0" bIns="0" anchor="b">
            <a:spAutoFit/>
          </a:bodyPr>
          <a:lstStyle>
            <a:defPPr>
              <a:defRPr lang="ja-JP"/>
            </a:defPPr>
            <a:lvl1pPr>
              <a:defRPr kumimoji="0" sz="3200" b="1" i="0" kern="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ja-JP" altLang="en-US" dirty="0">
                <a:latin typeface="BIZ UDゴシック" panose="020B0400000000000000" pitchFamily="49" charset="-128"/>
                <a:ea typeface="BIZ UDゴシック" panose="020B0400000000000000" pitchFamily="49" charset="-128"/>
              </a:rPr>
              <a:t>連絡先を使ったメールの送信</a:t>
            </a:r>
          </a:p>
        </p:txBody>
      </p:sp>
      <p:sp>
        <p:nvSpPr>
          <p:cNvPr id="32" name="正方形/長方形 31">
            <a:extLst>
              <a:ext uri="{FF2B5EF4-FFF2-40B4-BE49-F238E27FC236}">
                <a16:creationId xmlns:a16="http://schemas.microsoft.com/office/drawing/2014/main" id="{1660FD4C-49F3-4A9B-BC7E-C44218434C11}"/>
              </a:ext>
            </a:extLst>
          </p:cNvPr>
          <p:cNvSpPr/>
          <p:nvPr/>
        </p:nvSpPr>
        <p:spPr>
          <a:xfrm>
            <a:off x="282641" y="2511522"/>
            <a:ext cx="540000"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33" name="正方形/長方形 32">
            <a:extLst>
              <a:ext uri="{FF2B5EF4-FFF2-40B4-BE49-F238E27FC236}">
                <a16:creationId xmlns:a16="http://schemas.microsoft.com/office/drawing/2014/main" id="{13F0FAD7-D4F3-4BED-94D5-0A54DA889661}"/>
              </a:ext>
            </a:extLst>
          </p:cNvPr>
          <p:cNvSpPr/>
          <p:nvPr/>
        </p:nvSpPr>
        <p:spPr>
          <a:xfrm>
            <a:off x="2504226" y="2510196"/>
            <a:ext cx="540000"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38" name="テキスト ボックス 37">
            <a:extLst>
              <a:ext uri="{FF2B5EF4-FFF2-40B4-BE49-F238E27FC236}">
                <a16:creationId xmlns:a16="http://schemas.microsoft.com/office/drawing/2014/main" id="{8629D9DA-ADBA-4656-9E30-CCAB95865864}"/>
              </a:ext>
            </a:extLst>
          </p:cNvPr>
          <p:cNvSpPr txBox="1"/>
          <p:nvPr/>
        </p:nvSpPr>
        <p:spPr>
          <a:xfrm>
            <a:off x="780863" y="2557663"/>
            <a:ext cx="1736328" cy="1200329"/>
          </a:xfrm>
          <a:prstGeom prst="rect">
            <a:avLst/>
          </a:prstGeom>
          <a:noFill/>
        </p:spPr>
        <p:txBody>
          <a:bodyPr wrap="square" lIns="91440" tIns="45720" rIns="91440" bIns="45720" anchor="t">
            <a:spAutoFit/>
          </a:bodyPr>
          <a:lstStyle/>
          <a:p>
            <a:pPr algn="just"/>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連絡先を開いて</a:t>
            </a:r>
            <a:r>
              <a:rPr lang="en-US" altLang="ja-JP" sz="1800" b="1" kern="100" dirty="0">
                <a:effectLst/>
                <a:latin typeface="BIZ UDゴシック" panose="020B0400000000000000" pitchFamily="49" charset="-128"/>
                <a:ea typeface="BIZ UDゴシック" panose="020B0400000000000000" pitchFamily="49" charset="-128"/>
                <a:cs typeface="Times New Roman"/>
              </a:rPr>
              <a:t>｣</a:t>
            </a:r>
            <a:r>
              <a:rPr lang="ja-JP" altLang="en-US" sz="1800" b="1" kern="100" dirty="0">
                <a:effectLst/>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altLang="en-US" sz="1800" b="1" kern="100" dirty="0">
                <a:effectLst/>
                <a:latin typeface="BIZ UDゴシック" panose="020B0400000000000000" pitchFamily="49" charset="-128"/>
                <a:ea typeface="BIZ UDゴシック" panose="020B0400000000000000" pitchFamily="49" charset="-128"/>
                <a:cs typeface="Times New Roman"/>
              </a:rPr>
              <a:t>けます。</a:t>
            </a:r>
            <a:endParaRPr lang="en-US" altLang="ja-JP" sz="1800" b="1" kern="100" dirty="0">
              <a:effectLst/>
              <a:latin typeface="BIZ UDゴシック" panose="020B0400000000000000" pitchFamily="49" charset="-128"/>
              <a:ea typeface="BIZ UDゴシック" panose="020B0400000000000000" pitchFamily="49" charset="-128"/>
              <a:cs typeface="Times New Roman"/>
            </a:endParaRPr>
          </a:p>
        </p:txBody>
      </p:sp>
      <p:sp>
        <p:nvSpPr>
          <p:cNvPr id="40" name="テキスト ボックス 39">
            <a:extLst>
              <a:ext uri="{FF2B5EF4-FFF2-40B4-BE49-F238E27FC236}">
                <a16:creationId xmlns:a16="http://schemas.microsoft.com/office/drawing/2014/main" id="{27712584-75CF-406D-B752-3883F95C7027}"/>
              </a:ext>
            </a:extLst>
          </p:cNvPr>
          <p:cNvSpPr txBox="1"/>
          <p:nvPr/>
        </p:nvSpPr>
        <p:spPr>
          <a:xfrm>
            <a:off x="3008601" y="2534103"/>
            <a:ext cx="3283321" cy="1477328"/>
          </a:xfrm>
          <a:prstGeom prst="rect">
            <a:avLst/>
          </a:prstGeom>
          <a:noFill/>
        </p:spPr>
        <p:txBody>
          <a:bodyPr wrap="square">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右スワイプや</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３ 電話の使い方</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で説明したセクション索引を使用して連絡先の中からメールしたい相手を探します。​</a:t>
            </a:r>
            <a:endPar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48" name="矢印: 右 47">
            <a:extLst>
              <a:ext uri="{FF2B5EF4-FFF2-40B4-BE49-F238E27FC236}">
                <a16:creationId xmlns:a16="http://schemas.microsoft.com/office/drawing/2014/main" id="{CA0D7B03-B951-497E-979F-74A0C43B86C4}"/>
              </a:ext>
            </a:extLst>
          </p:cNvPr>
          <p:cNvSpPr/>
          <p:nvPr/>
        </p:nvSpPr>
        <p:spPr>
          <a:xfrm>
            <a:off x="2603553" y="5170957"/>
            <a:ext cx="458669"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pic>
        <p:nvPicPr>
          <p:cNvPr id="50" name="図 49">
            <a:extLst>
              <a:ext uri="{FF2B5EF4-FFF2-40B4-BE49-F238E27FC236}">
                <a16:creationId xmlns:a16="http://schemas.microsoft.com/office/drawing/2014/main" id="{EBE559DF-665E-4C52-9478-02B612C619BC}"/>
              </a:ext>
            </a:extLst>
          </p:cNvPr>
          <p:cNvPicPr>
            <a:picLocks noChangeAspect="1"/>
          </p:cNvPicPr>
          <p:nvPr/>
        </p:nvPicPr>
        <p:blipFill>
          <a:blip r:embed="rId3"/>
          <a:stretch>
            <a:fillRect/>
          </a:stretch>
        </p:blipFill>
        <p:spPr>
          <a:xfrm>
            <a:off x="8396962" y="4005417"/>
            <a:ext cx="1319312" cy="2849155"/>
          </a:xfrm>
          <a:prstGeom prst="rect">
            <a:avLst/>
          </a:prstGeom>
          <a:ln w="12700">
            <a:solidFill>
              <a:schemeClr val="tx1"/>
            </a:solidFill>
          </a:ln>
        </p:spPr>
      </p:pic>
      <p:pic>
        <p:nvPicPr>
          <p:cNvPr id="6" name="図 5">
            <a:extLst>
              <a:ext uri="{FF2B5EF4-FFF2-40B4-BE49-F238E27FC236}">
                <a16:creationId xmlns:a16="http://schemas.microsoft.com/office/drawing/2014/main" id="{184D1C4E-539D-4D2C-BFCA-58FC98EEC41E}"/>
              </a:ext>
            </a:extLst>
          </p:cNvPr>
          <p:cNvPicPr>
            <a:picLocks noChangeAspect="1"/>
          </p:cNvPicPr>
          <p:nvPr/>
        </p:nvPicPr>
        <p:blipFill>
          <a:blip r:embed="rId4"/>
          <a:stretch>
            <a:fillRect/>
          </a:stretch>
        </p:blipFill>
        <p:spPr>
          <a:xfrm>
            <a:off x="977126" y="3991546"/>
            <a:ext cx="1319312" cy="2858510"/>
          </a:xfrm>
          <a:prstGeom prst="rect">
            <a:avLst/>
          </a:prstGeom>
          <a:ln>
            <a:solidFill>
              <a:schemeClr val="tx1"/>
            </a:solidFill>
          </a:ln>
        </p:spPr>
      </p:pic>
      <p:grpSp>
        <p:nvGrpSpPr>
          <p:cNvPr id="10" name="グループ化 9">
            <a:extLst>
              <a:ext uri="{FF2B5EF4-FFF2-40B4-BE49-F238E27FC236}">
                <a16:creationId xmlns:a16="http://schemas.microsoft.com/office/drawing/2014/main" id="{DD391610-DDC7-48CE-B74A-29E9EB2A8034}"/>
              </a:ext>
            </a:extLst>
          </p:cNvPr>
          <p:cNvGrpSpPr/>
          <p:nvPr/>
        </p:nvGrpSpPr>
        <p:grpSpPr>
          <a:xfrm>
            <a:off x="3327540" y="4024277"/>
            <a:ext cx="1600200" cy="2825779"/>
            <a:chOff x="4691680" y="2280494"/>
            <a:chExt cx="1910197" cy="3373200"/>
          </a:xfrm>
        </p:grpSpPr>
        <p:pic>
          <p:nvPicPr>
            <p:cNvPr id="8" name="図 7">
              <a:extLst>
                <a:ext uri="{FF2B5EF4-FFF2-40B4-BE49-F238E27FC236}">
                  <a16:creationId xmlns:a16="http://schemas.microsoft.com/office/drawing/2014/main" id="{F4ECE670-DAFC-44CB-988E-A32811BCDEE0}"/>
                </a:ext>
              </a:extLst>
            </p:cNvPr>
            <p:cNvPicPr>
              <a:picLocks noChangeAspect="1"/>
            </p:cNvPicPr>
            <p:nvPr/>
          </p:nvPicPr>
          <p:blipFill>
            <a:blip r:embed="rId5"/>
            <a:stretch>
              <a:fillRect/>
            </a:stretch>
          </p:blipFill>
          <p:spPr>
            <a:xfrm>
              <a:off x="4691680" y="2280494"/>
              <a:ext cx="1556861" cy="3373200"/>
            </a:xfrm>
            <a:prstGeom prst="rect">
              <a:avLst/>
            </a:prstGeom>
            <a:ln>
              <a:solidFill>
                <a:schemeClr val="tx1"/>
              </a:solidFill>
            </a:ln>
          </p:spPr>
        </p:pic>
        <p:pic>
          <p:nvPicPr>
            <p:cNvPr id="27" name="図 26">
              <a:extLst>
                <a:ext uri="{FF2B5EF4-FFF2-40B4-BE49-F238E27FC236}">
                  <a16:creationId xmlns:a16="http://schemas.microsoft.com/office/drawing/2014/main" id="{623C71C0-259B-4CCE-810C-FA8470E5014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45755" y="3836506"/>
              <a:ext cx="1056122" cy="1056119"/>
            </a:xfrm>
            <a:prstGeom prst="rect">
              <a:avLst/>
            </a:prstGeom>
          </p:spPr>
        </p:pic>
        <p:cxnSp>
          <p:nvCxnSpPr>
            <p:cNvPr id="28" name="直線コネクタ 27">
              <a:extLst>
                <a:ext uri="{FF2B5EF4-FFF2-40B4-BE49-F238E27FC236}">
                  <a16:creationId xmlns:a16="http://schemas.microsoft.com/office/drawing/2014/main" id="{E8D92B73-7923-46D1-A292-B92D73597181}"/>
                </a:ext>
              </a:extLst>
            </p:cNvPr>
            <p:cNvCxnSpPr>
              <a:cxnSpLocks/>
            </p:cNvCxnSpPr>
            <p:nvPr/>
          </p:nvCxnSpPr>
          <p:spPr>
            <a:xfrm>
              <a:off x="5091215" y="3841030"/>
              <a:ext cx="693919" cy="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EFBA3C50-BA21-41FB-955D-622D5842AE0B}"/>
                </a:ext>
              </a:extLst>
            </p:cNvPr>
            <p:cNvCxnSpPr>
              <a:cxnSpLocks/>
            </p:cNvCxnSpPr>
            <p:nvPr/>
          </p:nvCxnSpPr>
          <p:spPr>
            <a:xfrm>
              <a:off x="5229998" y="3958533"/>
              <a:ext cx="555134" cy="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DF07C96C-D201-4C4A-9E1D-3754AC471962}"/>
                </a:ext>
              </a:extLst>
            </p:cNvPr>
            <p:cNvCxnSpPr>
              <a:cxnSpLocks/>
            </p:cNvCxnSpPr>
            <p:nvPr/>
          </p:nvCxnSpPr>
          <p:spPr>
            <a:xfrm>
              <a:off x="5368782" y="4076036"/>
              <a:ext cx="416351" cy="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31" name="矢印: 右 30">
              <a:extLst>
                <a:ext uri="{FF2B5EF4-FFF2-40B4-BE49-F238E27FC236}">
                  <a16:creationId xmlns:a16="http://schemas.microsoft.com/office/drawing/2014/main" id="{7525CB90-474C-49F0-96CD-7A03E246D618}"/>
                </a:ext>
              </a:extLst>
            </p:cNvPr>
            <p:cNvSpPr/>
            <p:nvPr/>
          </p:nvSpPr>
          <p:spPr>
            <a:xfrm>
              <a:off x="5161068" y="4311043"/>
              <a:ext cx="555134" cy="243992"/>
            </a:xfrm>
            <a:prstGeom prst="rightArrow">
              <a:avLst>
                <a:gd name="adj1" fmla="val 24788"/>
                <a:gd name="adj2" fmla="val 71010"/>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lt1">
                    <a:shade val="30000"/>
                    <a:satMod val="115000"/>
                  </a:schemeClr>
                </a:solidFill>
                <a:latin typeface="BIZ UDゴシック" panose="020B0400000000000000" pitchFamily="49" charset="-128"/>
                <a:ea typeface="BIZ UDゴシック" panose="020B0400000000000000" pitchFamily="49" charset="-128"/>
              </a:endParaRPr>
            </a:p>
          </p:txBody>
        </p:sp>
      </p:grpSp>
      <p:grpSp>
        <p:nvGrpSpPr>
          <p:cNvPr id="43" name="グループ化 42">
            <a:extLst>
              <a:ext uri="{FF2B5EF4-FFF2-40B4-BE49-F238E27FC236}">
                <a16:creationId xmlns:a16="http://schemas.microsoft.com/office/drawing/2014/main" id="{2BA3DF34-7E41-4152-9796-EEFEC9CE296E}"/>
              </a:ext>
            </a:extLst>
          </p:cNvPr>
          <p:cNvGrpSpPr/>
          <p:nvPr/>
        </p:nvGrpSpPr>
        <p:grpSpPr>
          <a:xfrm>
            <a:off x="5900080" y="4013326"/>
            <a:ext cx="1304206" cy="2825779"/>
            <a:chOff x="4691680" y="2280494"/>
            <a:chExt cx="1556861" cy="3373200"/>
          </a:xfrm>
        </p:grpSpPr>
        <p:pic>
          <p:nvPicPr>
            <p:cNvPr id="44" name="図 43">
              <a:extLst>
                <a:ext uri="{FF2B5EF4-FFF2-40B4-BE49-F238E27FC236}">
                  <a16:creationId xmlns:a16="http://schemas.microsoft.com/office/drawing/2014/main" id="{922B30D7-3AE0-44F1-B802-5E0563B7D384}"/>
                </a:ext>
              </a:extLst>
            </p:cNvPr>
            <p:cNvPicPr>
              <a:picLocks noChangeAspect="1"/>
            </p:cNvPicPr>
            <p:nvPr/>
          </p:nvPicPr>
          <p:blipFill>
            <a:blip r:embed="rId5"/>
            <a:stretch>
              <a:fillRect/>
            </a:stretch>
          </p:blipFill>
          <p:spPr>
            <a:xfrm>
              <a:off x="4691680" y="2280494"/>
              <a:ext cx="1556861" cy="3373200"/>
            </a:xfrm>
            <a:prstGeom prst="rect">
              <a:avLst/>
            </a:prstGeom>
            <a:ln>
              <a:solidFill>
                <a:schemeClr val="tx1"/>
              </a:solidFill>
            </a:ln>
          </p:spPr>
        </p:pic>
        <p:grpSp>
          <p:nvGrpSpPr>
            <p:cNvPr id="54" name="グループ化 53">
              <a:extLst>
                <a:ext uri="{FF2B5EF4-FFF2-40B4-BE49-F238E27FC236}">
                  <a16:creationId xmlns:a16="http://schemas.microsoft.com/office/drawing/2014/main" id="{537C2B59-E006-4374-B37A-9BFA9EA74D26}"/>
                </a:ext>
              </a:extLst>
            </p:cNvPr>
            <p:cNvGrpSpPr/>
            <p:nvPr/>
          </p:nvGrpSpPr>
          <p:grpSpPr>
            <a:xfrm>
              <a:off x="5143176" y="3685306"/>
              <a:ext cx="904142" cy="1124918"/>
              <a:chOff x="860744" y="3149769"/>
              <a:chExt cx="1369769" cy="1704242"/>
            </a:xfrm>
          </p:grpSpPr>
          <p:pic>
            <p:nvPicPr>
              <p:cNvPr id="55" name="図 54">
                <a:extLst>
                  <a:ext uri="{FF2B5EF4-FFF2-40B4-BE49-F238E27FC236}">
                    <a16:creationId xmlns:a16="http://schemas.microsoft.com/office/drawing/2014/main" id="{22CB19BC-D89A-4947-BDCC-A2C8C5ED4A5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60744" y="3484243"/>
                <a:ext cx="1369769" cy="1369768"/>
              </a:xfrm>
              <a:prstGeom prst="rect">
                <a:avLst/>
              </a:prstGeom>
              <a:ln>
                <a:noFill/>
              </a:ln>
            </p:spPr>
          </p:pic>
          <p:cxnSp>
            <p:nvCxnSpPr>
              <p:cNvPr id="56" name="直線コネクタ 55">
                <a:extLst>
                  <a:ext uri="{FF2B5EF4-FFF2-40B4-BE49-F238E27FC236}">
                    <a16:creationId xmlns:a16="http://schemas.microsoft.com/office/drawing/2014/main" id="{9073A708-0328-4277-8D25-AC84B10D5CD8}"/>
                  </a:ext>
                </a:extLst>
              </p:cNvPr>
              <p:cNvCxnSpPr/>
              <p:nvPr/>
            </p:nvCxnSpPr>
            <p:spPr>
              <a:xfrm>
                <a:off x="1504268" y="3149769"/>
                <a:ext cx="0" cy="311585"/>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57" name="直線コネクタ 56">
                <a:extLst>
                  <a:ext uri="{FF2B5EF4-FFF2-40B4-BE49-F238E27FC236}">
                    <a16:creationId xmlns:a16="http://schemas.microsoft.com/office/drawing/2014/main" id="{AAD031AA-6625-4AC8-BF27-1E848B3C21B8}"/>
                  </a:ext>
                </a:extLst>
              </p:cNvPr>
              <p:cNvCxnSpPr>
                <a:cxnSpLocks/>
              </p:cNvCxnSpPr>
              <p:nvPr/>
            </p:nvCxnSpPr>
            <p:spPr>
              <a:xfrm rot="2700000">
                <a:off x="1723447" y="3223951"/>
                <a:ext cx="0" cy="311585"/>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31EAD04C-16E8-488B-BF44-D7AF38F967D6}"/>
                  </a:ext>
                </a:extLst>
              </p:cNvPr>
              <p:cNvCxnSpPr>
                <a:cxnSpLocks/>
              </p:cNvCxnSpPr>
              <p:nvPr/>
            </p:nvCxnSpPr>
            <p:spPr>
              <a:xfrm rot="18900000">
                <a:off x="1262826" y="3219011"/>
                <a:ext cx="0" cy="311585"/>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4E451542-3D00-41EC-AE08-163B4410B90A}"/>
                  </a:ext>
                </a:extLst>
              </p:cNvPr>
              <p:cNvCxnSpPr>
                <a:cxnSpLocks/>
              </p:cNvCxnSpPr>
              <p:nvPr/>
            </p:nvCxnSpPr>
            <p:spPr>
              <a:xfrm rot="5400000">
                <a:off x="1805675" y="3457956"/>
                <a:ext cx="0" cy="311585"/>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0" name="直線コネクタ 59">
                <a:extLst>
                  <a:ext uri="{FF2B5EF4-FFF2-40B4-BE49-F238E27FC236}">
                    <a16:creationId xmlns:a16="http://schemas.microsoft.com/office/drawing/2014/main" id="{D1F1E09E-42C0-497D-93F5-0C3EE06584BB}"/>
                  </a:ext>
                </a:extLst>
              </p:cNvPr>
              <p:cNvCxnSpPr>
                <a:cxnSpLocks/>
              </p:cNvCxnSpPr>
              <p:nvPr/>
            </p:nvCxnSpPr>
            <p:spPr>
              <a:xfrm rot="16200000">
                <a:off x="1152664" y="3457960"/>
                <a:ext cx="0" cy="311585"/>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grpSp>
      </p:grpSp>
      <p:sp>
        <p:nvSpPr>
          <p:cNvPr id="76" name="正方形/長方形 75">
            <a:extLst>
              <a:ext uri="{FF2B5EF4-FFF2-40B4-BE49-F238E27FC236}">
                <a16:creationId xmlns:a16="http://schemas.microsoft.com/office/drawing/2014/main" id="{1E24EA26-3FAA-45DB-B4E9-E1BC6E221643}"/>
              </a:ext>
            </a:extLst>
          </p:cNvPr>
          <p:cNvSpPr/>
          <p:nvPr/>
        </p:nvSpPr>
        <p:spPr>
          <a:xfrm>
            <a:off x="6308250" y="2516279"/>
            <a:ext cx="540000"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77" name="テキスト ボックス 76">
            <a:extLst>
              <a:ext uri="{FF2B5EF4-FFF2-40B4-BE49-F238E27FC236}">
                <a16:creationId xmlns:a16="http://schemas.microsoft.com/office/drawing/2014/main" id="{E121E9ED-EB80-487C-81CD-6D5DD252357F}"/>
              </a:ext>
            </a:extLst>
          </p:cNvPr>
          <p:cNvSpPr txBox="1"/>
          <p:nvPr/>
        </p:nvSpPr>
        <p:spPr>
          <a:xfrm>
            <a:off x="6820939" y="2555628"/>
            <a:ext cx="3173961" cy="923330"/>
          </a:xfrm>
          <a:prstGeom prst="rect">
            <a:avLst/>
          </a:prstGeom>
          <a:noFill/>
        </p:spPr>
        <p:txBody>
          <a:bodyPr wrap="square">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メールしたい</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相手を見つけたらダブルタップし、その方の詳細情報に進みます。</a:t>
            </a:r>
            <a:endPar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78" name="矢印: 右 77">
            <a:extLst>
              <a:ext uri="{FF2B5EF4-FFF2-40B4-BE49-F238E27FC236}">
                <a16:creationId xmlns:a16="http://schemas.microsoft.com/office/drawing/2014/main" id="{26D8A130-E59D-4980-B621-18B8F147DFBD}"/>
              </a:ext>
            </a:extLst>
          </p:cNvPr>
          <p:cNvSpPr/>
          <p:nvPr/>
        </p:nvSpPr>
        <p:spPr>
          <a:xfrm>
            <a:off x="5100601" y="5170956"/>
            <a:ext cx="458669"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79" name="矢印: 右 78">
            <a:extLst>
              <a:ext uri="{FF2B5EF4-FFF2-40B4-BE49-F238E27FC236}">
                <a16:creationId xmlns:a16="http://schemas.microsoft.com/office/drawing/2014/main" id="{94BD7B5B-8225-4B52-A339-B68B7BC1CB2F}"/>
              </a:ext>
            </a:extLst>
          </p:cNvPr>
          <p:cNvSpPr/>
          <p:nvPr/>
        </p:nvSpPr>
        <p:spPr>
          <a:xfrm>
            <a:off x="7640639" y="5196870"/>
            <a:ext cx="458669"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34" name="テキスト ボックス 33">
            <a:extLst>
              <a:ext uri="{FF2B5EF4-FFF2-40B4-BE49-F238E27FC236}">
                <a16:creationId xmlns:a16="http://schemas.microsoft.com/office/drawing/2014/main" id="{D8F099E4-E8EC-7109-BBD8-81C615A0671D}"/>
              </a:ext>
            </a:extLst>
          </p:cNvPr>
          <p:cNvSpPr txBox="1"/>
          <p:nvPr/>
        </p:nvSpPr>
        <p:spPr>
          <a:xfrm>
            <a:off x="599509" y="1491362"/>
            <a:ext cx="9494382" cy="976403"/>
          </a:xfrm>
          <a:prstGeom prst="rect">
            <a:avLst/>
          </a:prstGeom>
          <a:solidFill>
            <a:srgbClr val="FFFF99"/>
          </a:solidFill>
          <a:ln w="38100">
            <a:solidFill>
              <a:schemeClr val="tx1"/>
            </a:solidFill>
            <a:prstDash val="solid"/>
          </a:ln>
        </p:spPr>
        <p:txBody>
          <a:bodyPr wrap="square" tIns="72000" bIns="72000">
            <a:spAutoFit/>
          </a:bodyPr>
          <a:lstStyle/>
          <a:p>
            <a:pPr algn="just"/>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各項目の入力時に手入力以外にも、画面上を２本指でダブルタップして音声で入力することが可能です。同じ操作で音声入力の一時停止も可能なため、メールの文章を考えながら音声入力を行う場合には、</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Siri</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ではなく連絡先を使ったメール送信をお勧めします。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5" name="四角形: 角を丸くする 34">
            <a:extLst>
              <a:ext uri="{FF2B5EF4-FFF2-40B4-BE49-F238E27FC236}">
                <a16:creationId xmlns:a16="http://schemas.microsoft.com/office/drawing/2014/main" id="{5E041B18-6FBA-F76E-CA90-C07AC71E9D11}"/>
              </a:ext>
            </a:extLst>
          </p:cNvPr>
          <p:cNvSpPr/>
          <p:nvPr/>
        </p:nvSpPr>
        <p:spPr>
          <a:xfrm>
            <a:off x="370377" y="5904200"/>
            <a:ext cx="2557300" cy="849026"/>
          </a:xfrm>
          <a:prstGeom prst="roundRect">
            <a:avLst>
              <a:gd name="adj" fmla="val 2608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tIns="0" bIns="108000" rtlCol="0" anchor="t" anchorCtr="0"/>
          <a:lstStyle/>
          <a:p>
            <a:pPr marL="0" marR="0">
              <a:spcBef>
                <a:spcPts val="0"/>
              </a:spcBef>
              <a:spcAft>
                <a:spcPts val="0"/>
              </a:spcAft>
            </a:pPr>
            <a:r>
              <a:rPr lang="ja-JP" altLang="en-US" sz="1600" b="1" dirty="0">
                <a:solidFill>
                  <a:srgbClr val="000000"/>
                </a:solidFill>
                <a:effectLst/>
                <a:latin typeface="BIZ UDゴシック" panose="020B0400000000000000" pitchFamily="49" charset="-128"/>
                <a:ea typeface="BIZ UDゴシック" panose="020B0400000000000000" pitchFamily="49" charset="-128"/>
              </a:rPr>
              <a:t>連絡先アプリはホーム画面からジェスチャー操作でも開けます。</a:t>
            </a:r>
            <a:endParaRPr lang="ja-JP" altLang="en-US" sz="1600" b="1" dirty="0">
              <a:effectLst/>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408401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テキスト ボックス 50">
            <a:extLst>
              <a:ext uri="{FF2B5EF4-FFF2-40B4-BE49-F238E27FC236}">
                <a16:creationId xmlns:a16="http://schemas.microsoft.com/office/drawing/2014/main" id="{73B59884-9CD4-4742-B36C-C26956F6BBED}"/>
              </a:ext>
            </a:extLst>
          </p:cNvPr>
          <p:cNvSpPr txBox="1"/>
          <p:nvPr/>
        </p:nvSpPr>
        <p:spPr>
          <a:xfrm>
            <a:off x="850900" y="5992453"/>
            <a:ext cx="8991600" cy="699404"/>
          </a:xfrm>
          <a:prstGeom prst="rect">
            <a:avLst/>
          </a:prstGeom>
          <a:solidFill>
            <a:srgbClr val="FFFF99"/>
          </a:solidFill>
          <a:ln w="38100">
            <a:solidFill>
              <a:schemeClr val="tx1"/>
            </a:solidFill>
            <a:prstDash val="solid"/>
          </a:ln>
        </p:spPr>
        <p:txBody>
          <a:bodyPr wrap="square" tIns="72000" bIns="72000">
            <a:spAutoFit/>
          </a:bodyPr>
          <a:lstStyle/>
          <a:p>
            <a:pPr marL="0" marR="0">
              <a:spcBef>
                <a:spcPts val="0"/>
              </a:spcBef>
              <a:spcAft>
                <a:spcPts val="0"/>
              </a:spcAft>
            </a:pPr>
            <a:r>
              <a:rPr lang="en-US" altLang="ja-JP" sz="1800" b="1" dirty="0">
                <a:solidFill>
                  <a:srgbClr val="000000"/>
                </a:solidFill>
                <a:effectLst/>
                <a:latin typeface="BIZ UDゴシック" panose="020B0400000000000000" pitchFamily="49" charset="-128"/>
                <a:ea typeface="BIZ UDゴシック" panose="020B0400000000000000" pitchFamily="49" charset="-128"/>
              </a:rPr>
              <a:t>※ </a:t>
            </a:r>
            <a:r>
              <a:rPr lang="ja-JP" altLang="en-US" sz="1800" b="1" dirty="0">
                <a:solidFill>
                  <a:srgbClr val="000000"/>
                </a:solidFill>
                <a:effectLst/>
                <a:latin typeface="BIZ UDゴシック" panose="020B0400000000000000" pitchFamily="49" charset="-128"/>
                <a:ea typeface="BIZ UDゴシック" panose="020B0400000000000000" pitchFamily="49" charset="-128"/>
              </a:rPr>
              <a:t>各項目の入力前にダブルタップを忘れると、ひとつ前に入力していた項目の続きに文字が追加されてしまいますので注意してください</a:t>
            </a:r>
            <a:r>
              <a:rPr lang="ja-JP" altLang="en-US" sz="1800" dirty="0">
                <a:solidFill>
                  <a:srgbClr val="000000"/>
                </a:solidFill>
                <a:effectLst/>
                <a:latin typeface="HG丸ｺﾞｼｯｸM-PRO" panose="020F0600000000000000" pitchFamily="50" charset="-128"/>
                <a:ea typeface="HG丸ｺﾞｼｯｸM-PRO" panose="020F0600000000000000" pitchFamily="50" charset="-128"/>
              </a:rPr>
              <a:t>。</a:t>
            </a:r>
            <a:endParaRPr lang="ja-JP" altLang="en-US" dirty="0">
              <a:effectLst/>
              <a:latin typeface="Century" panose="02040604050505020304" pitchFamily="18" charset="0"/>
            </a:endParaRPr>
          </a:p>
        </p:txBody>
      </p:sp>
      <p:sp>
        <p:nvSpPr>
          <p:cNvPr id="19" name="正方形/長方形 18">
            <a:extLst>
              <a:ext uri="{FF2B5EF4-FFF2-40B4-BE49-F238E27FC236}">
                <a16:creationId xmlns:a16="http://schemas.microsoft.com/office/drawing/2014/main" id="{7872D7D8-973F-4933-B065-BD187D5E6627}"/>
              </a:ext>
            </a:extLst>
          </p:cNvPr>
          <p:cNvSpPr/>
          <p:nvPr/>
        </p:nvSpPr>
        <p:spPr>
          <a:xfrm>
            <a:off x="357904" y="1495425"/>
            <a:ext cx="540000"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2" name="テキスト ボックス 21">
            <a:extLst>
              <a:ext uri="{FF2B5EF4-FFF2-40B4-BE49-F238E27FC236}">
                <a16:creationId xmlns:a16="http://schemas.microsoft.com/office/drawing/2014/main" id="{600FB183-63DC-4F69-B3F6-67C9D0291A8B}"/>
              </a:ext>
            </a:extLst>
          </p:cNvPr>
          <p:cNvSpPr txBox="1"/>
          <p:nvPr/>
        </p:nvSpPr>
        <p:spPr>
          <a:xfrm>
            <a:off x="809500" y="1495425"/>
            <a:ext cx="4572000" cy="923330"/>
          </a:xfrm>
          <a:prstGeom prst="rect">
            <a:avLst/>
          </a:prstGeom>
          <a:noFill/>
        </p:spPr>
        <p:txBody>
          <a:bodyPr wrap="square">
            <a:spAutoFit/>
          </a:bodyPr>
          <a:lstStyle/>
          <a:p>
            <a:pPr algn="just"/>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自宅</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などのラベル名と一緒にメールアドレスを読み上げる項目まで右スワイプを繰り返し、ダブルタップします。</a:t>
            </a:r>
            <a:endPar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41" name="Title 1">
            <a:extLst>
              <a:ext uri="{FF2B5EF4-FFF2-40B4-BE49-F238E27FC236}">
                <a16:creationId xmlns:a16="http://schemas.microsoft.com/office/drawing/2014/main" id="{F3D82453-D2CE-48D8-817C-348764170F52}"/>
              </a:ext>
            </a:extLst>
          </p:cNvPr>
          <p:cNvSpPr txBox="1">
            <a:spLocks/>
          </p:cNvSpPr>
          <p:nvPr/>
        </p:nvSpPr>
        <p:spPr>
          <a:xfrm>
            <a:off x="897904" y="484899"/>
            <a:ext cx="941581" cy="641587"/>
          </a:xfrm>
          <a:prstGeom prst="rect">
            <a:avLst/>
          </a:prstGeom>
        </p:spPr>
        <p:txBody>
          <a:bodyPr vert="horz" wrap="none" lIns="90000" tIns="46800" rIns="90000" bIns="46800" rtlCol="0" anchor="b">
            <a:spAutoFit/>
          </a:bodyPr>
          <a:lstStyle>
            <a:defPPr>
              <a:defRPr lang="ja-JP"/>
            </a:defPPr>
            <a:lvl1pPr>
              <a:lnSpc>
                <a:spcPct val="90000"/>
              </a:lnSpc>
              <a:spcBef>
                <a:spcPct val="0"/>
              </a:spcBef>
              <a:buNone/>
              <a:defRPr sz="3970" b="1" i="0">
                <a:solidFill>
                  <a:srgbClr val="009650"/>
                </a:solidFill>
                <a:latin typeface="Meiryo" charset="-128"/>
                <a:ea typeface="Meiryo" charset="-128"/>
                <a:cs typeface="Meiryo" charset="-128"/>
              </a:defRPr>
            </a:lvl1pPr>
          </a:lstStyle>
          <a:p>
            <a:r>
              <a:rPr lang="en-US" altLang="ja-JP" sz="3950" dirty="0">
                <a:latin typeface="BIZ UDゴシック" panose="020B0400000000000000" pitchFamily="49" charset="-128"/>
                <a:ea typeface="BIZ UDゴシック" panose="020B0400000000000000" pitchFamily="49" charset="-128"/>
              </a:rPr>
              <a:t>1-C</a:t>
            </a:r>
            <a:endParaRPr lang="en-US" dirty="0">
              <a:latin typeface="BIZ UDゴシック" panose="020B0400000000000000" pitchFamily="49" charset="-128"/>
              <a:ea typeface="BIZ UDゴシック" panose="020B0400000000000000" pitchFamily="49" charset="-128"/>
            </a:endParaRPr>
          </a:p>
        </p:txBody>
      </p:sp>
      <p:sp>
        <p:nvSpPr>
          <p:cNvPr id="42" name="タイトル 9">
            <a:extLst>
              <a:ext uri="{FF2B5EF4-FFF2-40B4-BE49-F238E27FC236}">
                <a16:creationId xmlns:a16="http://schemas.microsoft.com/office/drawing/2014/main" id="{3166D488-46F2-4DC9-9F12-3850FBAC1F7E}"/>
              </a:ext>
            </a:extLst>
          </p:cNvPr>
          <p:cNvSpPr txBox="1">
            <a:spLocks/>
          </p:cNvSpPr>
          <p:nvPr/>
        </p:nvSpPr>
        <p:spPr>
          <a:xfrm>
            <a:off x="2539769" y="343307"/>
            <a:ext cx="7920000" cy="984885"/>
          </a:xfrm>
          <a:prstGeom prst="rect">
            <a:avLst/>
          </a:prstGeom>
        </p:spPr>
        <p:txBody>
          <a:bodyPr wrap="square" lIns="0" tIns="0" rIns="0" bIns="0" anchor="b">
            <a:spAutoFit/>
          </a:bodyPr>
          <a:lstStyle>
            <a:defPPr>
              <a:defRPr lang="ja-JP"/>
            </a:defPPr>
            <a:lvl1pPr>
              <a:defRPr kumimoji="0" sz="3200" b="1" i="0" kern="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ja-JP" altLang="en-US" dirty="0">
                <a:latin typeface="BIZ UDゴシック" panose="020B0400000000000000" pitchFamily="49" charset="-128"/>
                <a:ea typeface="BIZ UDゴシック" panose="020B0400000000000000" pitchFamily="49" charset="-128"/>
              </a:rPr>
              <a:t>連絡先を使ったメールの送信</a:t>
            </a:r>
          </a:p>
        </p:txBody>
      </p:sp>
      <p:sp>
        <p:nvSpPr>
          <p:cNvPr id="48" name="矢印: 右 47">
            <a:extLst>
              <a:ext uri="{FF2B5EF4-FFF2-40B4-BE49-F238E27FC236}">
                <a16:creationId xmlns:a16="http://schemas.microsoft.com/office/drawing/2014/main" id="{3ADA8F65-6093-49F3-AD03-833BBF61D9F6}"/>
              </a:ext>
            </a:extLst>
          </p:cNvPr>
          <p:cNvSpPr/>
          <p:nvPr/>
        </p:nvSpPr>
        <p:spPr>
          <a:xfrm>
            <a:off x="5267516" y="3760180"/>
            <a:ext cx="458669"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pic>
        <p:nvPicPr>
          <p:cNvPr id="40" name="図 39">
            <a:extLst>
              <a:ext uri="{FF2B5EF4-FFF2-40B4-BE49-F238E27FC236}">
                <a16:creationId xmlns:a16="http://schemas.microsoft.com/office/drawing/2014/main" id="{2A6C19D8-0470-4B9B-87D5-2E82A3919962}"/>
              </a:ext>
            </a:extLst>
          </p:cNvPr>
          <p:cNvPicPr>
            <a:picLocks noChangeAspect="1"/>
          </p:cNvPicPr>
          <p:nvPr/>
        </p:nvPicPr>
        <p:blipFill>
          <a:blip r:embed="rId3"/>
          <a:stretch>
            <a:fillRect/>
          </a:stretch>
        </p:blipFill>
        <p:spPr>
          <a:xfrm>
            <a:off x="1158684" y="2563869"/>
            <a:ext cx="1480250" cy="3118530"/>
          </a:xfrm>
          <a:prstGeom prst="rect">
            <a:avLst/>
          </a:prstGeom>
          <a:ln w="12700">
            <a:solidFill>
              <a:schemeClr val="tx1"/>
            </a:solidFill>
          </a:ln>
        </p:spPr>
      </p:pic>
      <p:grpSp>
        <p:nvGrpSpPr>
          <p:cNvPr id="2" name="グループ化 1">
            <a:extLst>
              <a:ext uri="{FF2B5EF4-FFF2-40B4-BE49-F238E27FC236}">
                <a16:creationId xmlns:a16="http://schemas.microsoft.com/office/drawing/2014/main" id="{FB5301AB-ADC9-4219-B835-B52B7EF140BD}"/>
              </a:ext>
            </a:extLst>
          </p:cNvPr>
          <p:cNvGrpSpPr/>
          <p:nvPr/>
        </p:nvGrpSpPr>
        <p:grpSpPr>
          <a:xfrm>
            <a:off x="1258180" y="3125299"/>
            <a:ext cx="1265504" cy="884726"/>
            <a:chOff x="1258180" y="3125299"/>
            <a:chExt cx="1265504" cy="884726"/>
          </a:xfrm>
        </p:grpSpPr>
        <p:pic>
          <p:nvPicPr>
            <p:cNvPr id="49" name="図 48">
              <a:extLst>
                <a:ext uri="{FF2B5EF4-FFF2-40B4-BE49-F238E27FC236}">
                  <a16:creationId xmlns:a16="http://schemas.microsoft.com/office/drawing/2014/main" id="{E0302980-FDD8-4C73-951F-9A33379B99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8955" y="3125299"/>
              <a:ext cx="884729" cy="884726"/>
            </a:xfrm>
            <a:prstGeom prst="rect">
              <a:avLst/>
            </a:prstGeom>
          </p:spPr>
        </p:pic>
        <p:cxnSp>
          <p:nvCxnSpPr>
            <p:cNvPr id="50" name="直線コネクタ 49">
              <a:extLst>
                <a:ext uri="{FF2B5EF4-FFF2-40B4-BE49-F238E27FC236}">
                  <a16:creationId xmlns:a16="http://schemas.microsoft.com/office/drawing/2014/main" id="{79D03CFA-FF6D-4992-801B-65890A453349}"/>
                </a:ext>
              </a:extLst>
            </p:cNvPr>
            <p:cNvCxnSpPr>
              <a:cxnSpLocks/>
            </p:cNvCxnSpPr>
            <p:nvPr/>
          </p:nvCxnSpPr>
          <p:spPr>
            <a:xfrm>
              <a:off x="1258180" y="3129089"/>
              <a:ext cx="581306" cy="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660D93B4-6310-4004-B241-F7F9E563FCCE}"/>
                </a:ext>
              </a:extLst>
            </p:cNvPr>
            <p:cNvCxnSpPr>
              <a:cxnSpLocks/>
            </p:cNvCxnSpPr>
            <p:nvPr/>
          </p:nvCxnSpPr>
          <p:spPr>
            <a:xfrm>
              <a:off x="1374441" y="3227523"/>
              <a:ext cx="465044" cy="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E55E59E4-5688-4D69-9860-5EF04FACBCEB}"/>
                </a:ext>
              </a:extLst>
            </p:cNvPr>
            <p:cNvCxnSpPr>
              <a:cxnSpLocks/>
            </p:cNvCxnSpPr>
            <p:nvPr/>
          </p:nvCxnSpPr>
          <p:spPr>
            <a:xfrm>
              <a:off x="1490702" y="3325957"/>
              <a:ext cx="348783" cy="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60" name="矢印: 右 59">
              <a:extLst>
                <a:ext uri="{FF2B5EF4-FFF2-40B4-BE49-F238E27FC236}">
                  <a16:creationId xmlns:a16="http://schemas.microsoft.com/office/drawing/2014/main" id="{4905746B-4027-4696-901C-65AEE007EE34}"/>
                </a:ext>
              </a:extLst>
            </p:cNvPr>
            <p:cNvSpPr/>
            <p:nvPr/>
          </p:nvSpPr>
          <p:spPr>
            <a:xfrm>
              <a:off x="1316697" y="3522826"/>
              <a:ext cx="465044" cy="204396"/>
            </a:xfrm>
            <a:prstGeom prst="rightArrow">
              <a:avLst>
                <a:gd name="adj1" fmla="val 24788"/>
                <a:gd name="adj2" fmla="val 71010"/>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lt1">
                    <a:shade val="30000"/>
                    <a:satMod val="115000"/>
                  </a:schemeClr>
                </a:solidFill>
                <a:latin typeface="BIZ UDゴシック" panose="020B0400000000000000" pitchFamily="49" charset="-128"/>
                <a:ea typeface="BIZ UDゴシック" panose="020B0400000000000000" pitchFamily="49" charset="-128"/>
              </a:endParaRPr>
            </a:p>
          </p:txBody>
        </p:sp>
      </p:grpSp>
      <p:grpSp>
        <p:nvGrpSpPr>
          <p:cNvPr id="69" name="グループ化 68">
            <a:extLst>
              <a:ext uri="{FF2B5EF4-FFF2-40B4-BE49-F238E27FC236}">
                <a16:creationId xmlns:a16="http://schemas.microsoft.com/office/drawing/2014/main" id="{A7C7802E-8550-402A-8AB6-D765504995D9}"/>
              </a:ext>
            </a:extLst>
          </p:cNvPr>
          <p:cNvGrpSpPr/>
          <p:nvPr/>
        </p:nvGrpSpPr>
        <p:grpSpPr>
          <a:xfrm>
            <a:off x="3213100" y="2563869"/>
            <a:ext cx="1480250" cy="3118530"/>
            <a:chOff x="8120480" y="3633782"/>
            <a:chExt cx="1480250" cy="3196710"/>
          </a:xfrm>
        </p:grpSpPr>
        <p:pic>
          <p:nvPicPr>
            <p:cNvPr id="70" name="図 69">
              <a:extLst>
                <a:ext uri="{FF2B5EF4-FFF2-40B4-BE49-F238E27FC236}">
                  <a16:creationId xmlns:a16="http://schemas.microsoft.com/office/drawing/2014/main" id="{63CB2047-AF79-4C57-A75D-6A5C7F51BD73}"/>
                </a:ext>
              </a:extLst>
            </p:cNvPr>
            <p:cNvPicPr>
              <a:picLocks noChangeAspect="1"/>
            </p:cNvPicPr>
            <p:nvPr/>
          </p:nvPicPr>
          <p:blipFill>
            <a:blip r:embed="rId3"/>
            <a:stretch>
              <a:fillRect/>
            </a:stretch>
          </p:blipFill>
          <p:spPr>
            <a:xfrm>
              <a:off x="8120480" y="3633782"/>
              <a:ext cx="1480250" cy="3196710"/>
            </a:xfrm>
            <a:prstGeom prst="rect">
              <a:avLst/>
            </a:prstGeom>
            <a:ln w="12700">
              <a:solidFill>
                <a:schemeClr val="tx1"/>
              </a:solidFill>
            </a:ln>
          </p:spPr>
        </p:pic>
        <p:pic>
          <p:nvPicPr>
            <p:cNvPr id="71" name="図 70">
              <a:extLst>
                <a:ext uri="{FF2B5EF4-FFF2-40B4-BE49-F238E27FC236}">
                  <a16:creationId xmlns:a16="http://schemas.microsoft.com/office/drawing/2014/main" id="{E52A5279-AFA8-43C3-9A87-851652C100A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27529" y="5185854"/>
              <a:ext cx="881571" cy="881571"/>
            </a:xfrm>
            <a:prstGeom prst="rect">
              <a:avLst/>
            </a:prstGeom>
          </p:spPr>
        </p:pic>
        <p:cxnSp>
          <p:nvCxnSpPr>
            <p:cNvPr id="72" name="直線コネクタ 71">
              <a:extLst>
                <a:ext uri="{FF2B5EF4-FFF2-40B4-BE49-F238E27FC236}">
                  <a16:creationId xmlns:a16="http://schemas.microsoft.com/office/drawing/2014/main" id="{BAF9F4C8-EFD6-41EC-9F29-D73B16F7D022}"/>
                </a:ext>
              </a:extLst>
            </p:cNvPr>
            <p:cNvCxnSpPr/>
            <p:nvPr/>
          </p:nvCxnSpPr>
          <p:spPr>
            <a:xfrm>
              <a:off x="8841695" y="4985321"/>
              <a:ext cx="0" cy="200533"/>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73" name="直線コネクタ 72">
              <a:extLst>
                <a:ext uri="{FF2B5EF4-FFF2-40B4-BE49-F238E27FC236}">
                  <a16:creationId xmlns:a16="http://schemas.microsoft.com/office/drawing/2014/main" id="{C63C1069-8EA8-4F4C-BDC8-37BDD92C8D88}"/>
                </a:ext>
              </a:extLst>
            </p:cNvPr>
            <p:cNvCxnSpPr>
              <a:cxnSpLocks/>
            </p:cNvCxnSpPr>
            <p:nvPr/>
          </p:nvCxnSpPr>
          <p:spPr>
            <a:xfrm rot="2700000">
              <a:off x="8982757" y="5033063"/>
              <a:ext cx="0" cy="2005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74" name="直線コネクタ 73">
              <a:extLst>
                <a:ext uri="{FF2B5EF4-FFF2-40B4-BE49-F238E27FC236}">
                  <a16:creationId xmlns:a16="http://schemas.microsoft.com/office/drawing/2014/main" id="{65C79776-8F40-41AE-9640-3C125EFB0A16}"/>
                </a:ext>
              </a:extLst>
            </p:cNvPr>
            <p:cNvCxnSpPr>
              <a:cxnSpLocks/>
            </p:cNvCxnSpPr>
            <p:nvPr/>
          </p:nvCxnSpPr>
          <p:spPr>
            <a:xfrm rot="18900000">
              <a:off x="8686305" y="5029884"/>
              <a:ext cx="0" cy="200533"/>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75" name="直線コネクタ 74">
              <a:extLst>
                <a:ext uri="{FF2B5EF4-FFF2-40B4-BE49-F238E27FC236}">
                  <a16:creationId xmlns:a16="http://schemas.microsoft.com/office/drawing/2014/main" id="{EAE6F61B-9EF5-42D6-8C4E-60B588789C7C}"/>
                </a:ext>
              </a:extLst>
            </p:cNvPr>
            <p:cNvCxnSpPr>
              <a:cxnSpLocks/>
            </p:cNvCxnSpPr>
            <p:nvPr/>
          </p:nvCxnSpPr>
          <p:spPr>
            <a:xfrm rot="5400000">
              <a:off x="9035678" y="5183666"/>
              <a:ext cx="0" cy="2005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76" name="直線コネクタ 75">
              <a:extLst>
                <a:ext uri="{FF2B5EF4-FFF2-40B4-BE49-F238E27FC236}">
                  <a16:creationId xmlns:a16="http://schemas.microsoft.com/office/drawing/2014/main" id="{0C25F7D9-7077-47D1-895B-5CF47724927A}"/>
                </a:ext>
              </a:extLst>
            </p:cNvPr>
            <p:cNvCxnSpPr>
              <a:cxnSpLocks/>
            </p:cNvCxnSpPr>
            <p:nvPr/>
          </p:nvCxnSpPr>
          <p:spPr>
            <a:xfrm rot="16200000">
              <a:off x="8615406" y="5183669"/>
              <a:ext cx="0" cy="2005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grpSp>
      <p:sp>
        <p:nvSpPr>
          <p:cNvPr id="54" name="四角形: 角を丸くする 53">
            <a:extLst>
              <a:ext uri="{FF2B5EF4-FFF2-40B4-BE49-F238E27FC236}">
                <a16:creationId xmlns:a16="http://schemas.microsoft.com/office/drawing/2014/main" id="{EF6EAAF0-80C6-41AF-AB5E-B6F50AD40177}"/>
              </a:ext>
            </a:extLst>
          </p:cNvPr>
          <p:cNvSpPr/>
          <p:nvPr/>
        </p:nvSpPr>
        <p:spPr>
          <a:xfrm>
            <a:off x="1205073" y="4073744"/>
            <a:ext cx="1428570" cy="598129"/>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55" name="正方形/長方形 54">
            <a:extLst>
              <a:ext uri="{FF2B5EF4-FFF2-40B4-BE49-F238E27FC236}">
                <a16:creationId xmlns:a16="http://schemas.microsoft.com/office/drawing/2014/main" id="{A0D13CB0-07D6-4B8E-BD0B-BF685B65589A}"/>
              </a:ext>
            </a:extLst>
          </p:cNvPr>
          <p:cNvSpPr/>
          <p:nvPr/>
        </p:nvSpPr>
        <p:spPr>
          <a:xfrm>
            <a:off x="2399838" y="3781425"/>
            <a:ext cx="279862" cy="400110"/>
          </a:xfrm>
          <a:prstGeom prst="rect">
            <a:avLst/>
          </a:prstGeom>
        </p:spPr>
        <p:txBody>
          <a:bodyPr wrap="square">
            <a:spAutoFit/>
          </a:bodyPr>
          <a:lstStyle/>
          <a:p>
            <a:pPr algn="ctr"/>
            <a:r>
              <a:rPr lang="ja-JP" altLang="en-US" sz="2000" b="1" dirty="0">
                <a:solidFill>
                  <a:srgbClr val="009650"/>
                </a:solidFill>
                <a:latin typeface="BIZ UDゴシック" panose="020B0400000000000000" pitchFamily="49" charset="-128"/>
                <a:ea typeface="BIZ UDゴシック" panose="020B0400000000000000" pitchFamily="49" charset="-128"/>
                <a:cs typeface="Meiryo" charset="-128"/>
              </a:rPr>
              <a:t>❹</a:t>
            </a:r>
            <a:endParaRPr lang="en-US" altLang="ja-JP" sz="20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56" name="正方形/長方形 55">
            <a:extLst>
              <a:ext uri="{FF2B5EF4-FFF2-40B4-BE49-F238E27FC236}">
                <a16:creationId xmlns:a16="http://schemas.microsoft.com/office/drawing/2014/main" id="{33537134-AC50-4D4A-A5E5-750BE33CF53A}"/>
              </a:ext>
            </a:extLst>
          </p:cNvPr>
          <p:cNvSpPr/>
          <p:nvPr/>
        </p:nvSpPr>
        <p:spPr>
          <a:xfrm>
            <a:off x="5416300" y="1471879"/>
            <a:ext cx="540000"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❺</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57" name="テキスト ボックス 56">
            <a:extLst>
              <a:ext uri="{FF2B5EF4-FFF2-40B4-BE49-F238E27FC236}">
                <a16:creationId xmlns:a16="http://schemas.microsoft.com/office/drawing/2014/main" id="{DF3170C7-C350-4DAE-B6B9-303BEF6C6147}"/>
              </a:ext>
            </a:extLst>
          </p:cNvPr>
          <p:cNvSpPr txBox="1"/>
          <p:nvPr/>
        </p:nvSpPr>
        <p:spPr>
          <a:xfrm>
            <a:off x="5956300" y="1495425"/>
            <a:ext cx="4191000" cy="923330"/>
          </a:xfrm>
          <a:prstGeom prst="rect">
            <a:avLst/>
          </a:prstGeom>
          <a:noFill/>
        </p:spPr>
        <p:txBody>
          <a:bodyPr wrap="square">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新規メール画面を開くと件名が選択されているので、ダブルタップしてから件名を入力します。</a:t>
            </a:r>
            <a:endPar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pic>
        <p:nvPicPr>
          <p:cNvPr id="61" name="図 60">
            <a:extLst>
              <a:ext uri="{FF2B5EF4-FFF2-40B4-BE49-F238E27FC236}">
                <a16:creationId xmlns:a16="http://schemas.microsoft.com/office/drawing/2014/main" id="{B53CCF26-8EF2-440C-B31E-CF4147FA59F0}"/>
              </a:ext>
            </a:extLst>
          </p:cNvPr>
          <p:cNvPicPr>
            <a:picLocks noChangeAspect="1"/>
          </p:cNvPicPr>
          <p:nvPr/>
        </p:nvPicPr>
        <p:blipFill>
          <a:blip r:embed="rId6"/>
          <a:stretch>
            <a:fillRect/>
          </a:stretch>
        </p:blipFill>
        <p:spPr>
          <a:xfrm>
            <a:off x="7099300" y="2563869"/>
            <a:ext cx="1480250" cy="3118530"/>
          </a:xfrm>
          <a:prstGeom prst="rect">
            <a:avLst/>
          </a:prstGeom>
          <a:ln>
            <a:solidFill>
              <a:schemeClr val="tx1"/>
            </a:solidFill>
          </a:ln>
        </p:spPr>
      </p:pic>
    </p:spTree>
    <p:extLst>
      <p:ext uri="{BB962C8B-B14F-4D97-AF65-F5344CB8AC3E}">
        <p14:creationId xmlns:p14="http://schemas.microsoft.com/office/powerpoint/2010/main" val="2408009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7872D7D8-973F-4933-B065-BD187D5E6627}"/>
              </a:ext>
            </a:extLst>
          </p:cNvPr>
          <p:cNvSpPr/>
          <p:nvPr/>
        </p:nvSpPr>
        <p:spPr>
          <a:xfrm>
            <a:off x="387100" y="1419225"/>
            <a:ext cx="540000"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❻</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23" name="テキスト ボックス 22">
            <a:extLst>
              <a:ext uri="{FF2B5EF4-FFF2-40B4-BE49-F238E27FC236}">
                <a16:creationId xmlns:a16="http://schemas.microsoft.com/office/drawing/2014/main" id="{95EA342C-2BAD-428C-AF54-22F089DA6B6B}"/>
              </a:ext>
            </a:extLst>
          </p:cNvPr>
          <p:cNvSpPr txBox="1"/>
          <p:nvPr/>
        </p:nvSpPr>
        <p:spPr>
          <a:xfrm>
            <a:off x="850900" y="1496967"/>
            <a:ext cx="4355841" cy="923330"/>
          </a:xfrm>
          <a:prstGeom prst="rect">
            <a:avLst/>
          </a:prstGeom>
          <a:noFill/>
        </p:spPr>
        <p:txBody>
          <a:bodyPr wrap="square">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件名の確定後、</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メッセージ本文</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と聞こえるまで</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タッチ・</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スワイプで探し、ダブルタップしてから本文を入力します。</a:t>
            </a:r>
            <a:endPar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40" name="テキスト ボックス 39">
            <a:extLst>
              <a:ext uri="{FF2B5EF4-FFF2-40B4-BE49-F238E27FC236}">
                <a16:creationId xmlns:a16="http://schemas.microsoft.com/office/drawing/2014/main" id="{0D797DD2-148A-45B4-8D6C-FD1A9A15A4F2}"/>
              </a:ext>
            </a:extLst>
          </p:cNvPr>
          <p:cNvSpPr txBox="1"/>
          <p:nvPr/>
        </p:nvSpPr>
        <p:spPr>
          <a:xfrm>
            <a:off x="5746741" y="1500157"/>
            <a:ext cx="4476759" cy="923330"/>
          </a:xfrm>
          <a:prstGeom prst="rect">
            <a:avLst/>
          </a:prstGeom>
          <a:noFill/>
        </p:spPr>
        <p:txBody>
          <a:bodyPr wrap="square">
            <a:spAutoFit/>
          </a:bodyPr>
          <a:lstStyle/>
          <a:p>
            <a:pPr algn="just"/>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必要項目の入力後、タッチやスワイプで画面右上の</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送信ボタン</a:t>
            </a:r>
            <a:r>
              <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を選んでダブルタップし、メールを送信します。</a:t>
            </a:r>
            <a:endParaRPr lang="en-US" altLang="ja-JP" sz="18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nvGrpSpPr>
          <p:cNvPr id="18" name="グループ化 17">
            <a:extLst>
              <a:ext uri="{FF2B5EF4-FFF2-40B4-BE49-F238E27FC236}">
                <a16:creationId xmlns:a16="http://schemas.microsoft.com/office/drawing/2014/main" id="{0C96B880-D559-4BF3-99C3-6B2822E31FBB}"/>
              </a:ext>
            </a:extLst>
          </p:cNvPr>
          <p:cNvGrpSpPr/>
          <p:nvPr/>
        </p:nvGrpSpPr>
        <p:grpSpPr>
          <a:xfrm>
            <a:off x="6954441" y="2487867"/>
            <a:ext cx="1563223" cy="3214559"/>
            <a:chOff x="8001711" y="2849618"/>
            <a:chExt cx="1446963" cy="3063045"/>
          </a:xfrm>
        </p:grpSpPr>
        <p:pic>
          <p:nvPicPr>
            <p:cNvPr id="17" name="図 16">
              <a:extLst>
                <a:ext uri="{FF2B5EF4-FFF2-40B4-BE49-F238E27FC236}">
                  <a16:creationId xmlns:a16="http://schemas.microsoft.com/office/drawing/2014/main" id="{B89C2350-4120-428E-B5A7-8546EB4B07E9}"/>
                </a:ext>
              </a:extLst>
            </p:cNvPr>
            <p:cNvPicPr>
              <a:picLocks noChangeAspect="1"/>
            </p:cNvPicPr>
            <p:nvPr/>
          </p:nvPicPr>
          <p:blipFill>
            <a:blip r:embed="rId3"/>
            <a:stretch>
              <a:fillRect/>
            </a:stretch>
          </p:blipFill>
          <p:spPr>
            <a:xfrm>
              <a:off x="8001711" y="2849618"/>
              <a:ext cx="1413713" cy="3063045"/>
            </a:xfrm>
            <a:prstGeom prst="rect">
              <a:avLst/>
            </a:prstGeom>
            <a:ln>
              <a:solidFill>
                <a:schemeClr val="tx1"/>
              </a:solidFill>
            </a:ln>
          </p:spPr>
        </p:pic>
        <p:sp>
          <p:nvSpPr>
            <p:cNvPr id="61" name="四角形: 角を丸くする 60">
              <a:extLst>
                <a:ext uri="{FF2B5EF4-FFF2-40B4-BE49-F238E27FC236}">
                  <a16:creationId xmlns:a16="http://schemas.microsoft.com/office/drawing/2014/main" id="{0EBF5D8A-77DD-4845-8CC1-70E7C2E9D7C2}"/>
                </a:ext>
              </a:extLst>
            </p:cNvPr>
            <p:cNvSpPr/>
            <p:nvPr/>
          </p:nvSpPr>
          <p:spPr>
            <a:xfrm>
              <a:off x="9113750" y="3191404"/>
              <a:ext cx="334924" cy="335190"/>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grpSp>
      <p:sp>
        <p:nvSpPr>
          <p:cNvPr id="64" name="矢印: 右 63">
            <a:extLst>
              <a:ext uri="{FF2B5EF4-FFF2-40B4-BE49-F238E27FC236}">
                <a16:creationId xmlns:a16="http://schemas.microsoft.com/office/drawing/2014/main" id="{46BF7A58-A751-4D5C-B817-59DBB42CDF56}"/>
              </a:ext>
            </a:extLst>
          </p:cNvPr>
          <p:cNvSpPr/>
          <p:nvPr/>
        </p:nvSpPr>
        <p:spPr>
          <a:xfrm>
            <a:off x="5042634" y="3881311"/>
            <a:ext cx="458669"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pic>
        <p:nvPicPr>
          <p:cNvPr id="15" name="図 14">
            <a:extLst>
              <a:ext uri="{FF2B5EF4-FFF2-40B4-BE49-F238E27FC236}">
                <a16:creationId xmlns:a16="http://schemas.microsoft.com/office/drawing/2014/main" id="{149E7039-C483-4784-9D41-6A11FC826F3F}"/>
              </a:ext>
            </a:extLst>
          </p:cNvPr>
          <p:cNvPicPr>
            <a:picLocks noChangeAspect="1"/>
          </p:cNvPicPr>
          <p:nvPr/>
        </p:nvPicPr>
        <p:blipFill>
          <a:blip r:embed="rId4"/>
          <a:stretch>
            <a:fillRect/>
          </a:stretch>
        </p:blipFill>
        <p:spPr>
          <a:xfrm>
            <a:off x="2062198" y="2504419"/>
            <a:ext cx="1527301" cy="3214559"/>
          </a:xfrm>
          <a:prstGeom prst="rect">
            <a:avLst/>
          </a:prstGeom>
          <a:ln>
            <a:solidFill>
              <a:schemeClr val="tx1"/>
            </a:solidFill>
          </a:ln>
        </p:spPr>
      </p:pic>
      <p:sp>
        <p:nvSpPr>
          <p:cNvPr id="43" name="Title 1">
            <a:extLst>
              <a:ext uri="{FF2B5EF4-FFF2-40B4-BE49-F238E27FC236}">
                <a16:creationId xmlns:a16="http://schemas.microsoft.com/office/drawing/2014/main" id="{0A16E44B-F59E-43D4-86ED-8E3C658C5422}"/>
              </a:ext>
            </a:extLst>
          </p:cNvPr>
          <p:cNvSpPr txBox="1">
            <a:spLocks/>
          </p:cNvSpPr>
          <p:nvPr/>
        </p:nvSpPr>
        <p:spPr>
          <a:xfrm>
            <a:off x="927100" y="493155"/>
            <a:ext cx="941581" cy="641587"/>
          </a:xfrm>
          <a:prstGeom prst="rect">
            <a:avLst/>
          </a:prstGeom>
        </p:spPr>
        <p:txBody>
          <a:bodyPr vert="horz" wrap="none" lIns="90000" tIns="46800" rIns="90000" bIns="46800" rtlCol="0" anchor="b">
            <a:spAutoFit/>
          </a:bodyPr>
          <a:lstStyle>
            <a:defPPr>
              <a:defRPr lang="ja-JP"/>
            </a:defPPr>
            <a:lvl1pPr>
              <a:lnSpc>
                <a:spcPct val="90000"/>
              </a:lnSpc>
              <a:spcBef>
                <a:spcPct val="0"/>
              </a:spcBef>
              <a:buNone/>
              <a:defRPr sz="3970" b="1" i="0">
                <a:solidFill>
                  <a:srgbClr val="009650"/>
                </a:solidFill>
                <a:latin typeface="Meiryo" charset="-128"/>
                <a:ea typeface="Meiryo" charset="-128"/>
                <a:cs typeface="Meiryo" charset="-128"/>
              </a:defRPr>
            </a:lvl1pPr>
          </a:lstStyle>
          <a:p>
            <a:r>
              <a:rPr lang="en-US" altLang="ja-JP" sz="3950" dirty="0">
                <a:latin typeface="BIZ UDゴシック" panose="020B0400000000000000" pitchFamily="49" charset="-128"/>
                <a:ea typeface="BIZ UDゴシック" panose="020B0400000000000000" pitchFamily="49" charset="-128"/>
              </a:rPr>
              <a:t>1-C</a:t>
            </a:r>
            <a:endParaRPr lang="en-US" dirty="0">
              <a:latin typeface="BIZ UDゴシック" panose="020B0400000000000000" pitchFamily="49" charset="-128"/>
              <a:ea typeface="BIZ UDゴシック" panose="020B0400000000000000" pitchFamily="49" charset="-128"/>
            </a:endParaRPr>
          </a:p>
        </p:txBody>
      </p:sp>
      <p:sp>
        <p:nvSpPr>
          <p:cNvPr id="44" name="タイトル 9">
            <a:extLst>
              <a:ext uri="{FF2B5EF4-FFF2-40B4-BE49-F238E27FC236}">
                <a16:creationId xmlns:a16="http://schemas.microsoft.com/office/drawing/2014/main" id="{B055C90B-D40F-4036-81A8-A07D06DB0AFE}"/>
              </a:ext>
            </a:extLst>
          </p:cNvPr>
          <p:cNvSpPr txBox="1">
            <a:spLocks/>
          </p:cNvSpPr>
          <p:nvPr/>
        </p:nvSpPr>
        <p:spPr>
          <a:xfrm>
            <a:off x="2527300" y="321507"/>
            <a:ext cx="7920000" cy="984885"/>
          </a:xfrm>
          <a:prstGeom prst="rect">
            <a:avLst/>
          </a:prstGeom>
        </p:spPr>
        <p:txBody>
          <a:bodyPr wrap="square" lIns="0" tIns="0" rIns="0" bIns="0" anchor="b">
            <a:spAutoFit/>
          </a:bodyPr>
          <a:lstStyle>
            <a:defPPr>
              <a:defRPr lang="ja-JP"/>
            </a:defPPr>
            <a:lvl1pPr>
              <a:defRPr kumimoji="0" sz="3200" b="1" i="0" kern="0">
                <a:solidFill>
                  <a:srgbClr val="009650"/>
                </a:solidFill>
                <a:latin typeface="Meiryo" charset="-128"/>
                <a:ea typeface="Meiryo" charset="-128"/>
                <a:cs typeface="Meiryo" charset="-128"/>
              </a:defRPr>
            </a:lvl1pPr>
          </a:lstStyle>
          <a:p>
            <a:r>
              <a:rPr lang="ja-JP" altLang="en-US" dirty="0">
                <a:latin typeface="BIZ UDゴシック" panose="020B0400000000000000" pitchFamily="49" charset="-128"/>
                <a:ea typeface="BIZ UDゴシック" panose="020B0400000000000000" pitchFamily="49" charset="-128"/>
              </a:rPr>
              <a:t>メールの使い方</a:t>
            </a:r>
          </a:p>
          <a:p>
            <a:r>
              <a:rPr lang="ja-JP" altLang="en-US" dirty="0">
                <a:latin typeface="BIZ UDゴシック" panose="020B0400000000000000" pitchFamily="49" charset="-128"/>
                <a:ea typeface="BIZ UDゴシック" panose="020B0400000000000000" pitchFamily="49" charset="-128"/>
              </a:rPr>
              <a:t>連絡先を使ったメールの送信</a:t>
            </a:r>
          </a:p>
        </p:txBody>
      </p:sp>
      <p:sp>
        <p:nvSpPr>
          <p:cNvPr id="21" name="正方形/長方形 20">
            <a:extLst>
              <a:ext uri="{FF2B5EF4-FFF2-40B4-BE49-F238E27FC236}">
                <a16:creationId xmlns:a16="http://schemas.microsoft.com/office/drawing/2014/main" id="{B6B78613-5B06-49B4-95D0-27D1E6851D95}"/>
              </a:ext>
            </a:extLst>
          </p:cNvPr>
          <p:cNvSpPr/>
          <p:nvPr/>
        </p:nvSpPr>
        <p:spPr>
          <a:xfrm>
            <a:off x="5263900" y="1416504"/>
            <a:ext cx="540000" cy="584775"/>
          </a:xfrm>
          <a:prstGeom prst="rect">
            <a:avLst/>
          </a:prstGeom>
        </p:spPr>
        <p:txBody>
          <a:bodyPr wrap="square">
            <a:spAutoFit/>
          </a:body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❼</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6" name="テキスト ボックス 15">
            <a:extLst>
              <a:ext uri="{FF2B5EF4-FFF2-40B4-BE49-F238E27FC236}">
                <a16:creationId xmlns:a16="http://schemas.microsoft.com/office/drawing/2014/main" id="{581F008A-F1D1-3D19-1605-DDCE66B86B0C}"/>
              </a:ext>
            </a:extLst>
          </p:cNvPr>
          <p:cNvSpPr txBox="1"/>
          <p:nvPr/>
        </p:nvSpPr>
        <p:spPr>
          <a:xfrm>
            <a:off x="850900" y="5838825"/>
            <a:ext cx="8991600" cy="976403"/>
          </a:xfrm>
          <a:prstGeom prst="rect">
            <a:avLst/>
          </a:prstGeom>
          <a:solidFill>
            <a:srgbClr val="FFFF99"/>
          </a:solidFill>
          <a:ln w="38100">
            <a:solidFill>
              <a:schemeClr val="tx1"/>
            </a:solidFill>
            <a:prstDash val="solid"/>
          </a:ln>
        </p:spPr>
        <p:txBody>
          <a:bodyPr wrap="square" tIns="72000" bIns="72000">
            <a:spAutoFit/>
          </a:bodyPr>
          <a:lstStyle/>
          <a:p>
            <a:pPr algn="just"/>
            <a:r>
              <a:rPr lang="en-US" altLang="ja-JP" b="1" kern="100" dirty="0" err="1">
                <a:latin typeface="BIZ UDゴシック" panose="020B0400000000000000" pitchFamily="49" charset="-128"/>
                <a:ea typeface="BIZ UDゴシック" panose="020B0400000000000000" pitchFamily="49" charset="-128"/>
                <a:cs typeface="Times New Roman" panose="02020603050405020304" pitchFamily="18" charset="0"/>
              </a:rPr>
              <a:t>VoiceOver</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がオフであれば、</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さんの連絡先を出して</a:t>
            </a:r>
            <a:r>
              <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と</a:t>
            </a:r>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に声をかけることで、連絡先に登録された個人の詳細情報を簡単に呼び出すことができます。必要に応じて</a:t>
            </a:r>
            <a:r>
              <a:rPr lang="en-US" altLang="ja-JP" b="1" kern="100" dirty="0" err="1">
                <a:latin typeface="BIZ UDゴシック" panose="020B0400000000000000" pitchFamily="49" charset="-128"/>
                <a:ea typeface="BIZ UDゴシック" panose="020B0400000000000000" pitchFamily="49" charset="-128"/>
                <a:cs typeface="Times New Roman" panose="02020603050405020304" pitchFamily="18" charset="0"/>
              </a:rPr>
              <a:t>VoiceOver</a:t>
            </a:r>
            <a:r>
              <a:rPr lang="ja-JP" altLang="en-US" b="1" kern="100" dirty="0">
                <a:latin typeface="BIZ UDゴシック" panose="020B0400000000000000" pitchFamily="49" charset="-128"/>
                <a:ea typeface="BIZ UDゴシック" panose="020B0400000000000000" pitchFamily="49" charset="-128"/>
                <a:cs typeface="Times New Roman" panose="02020603050405020304" pitchFamily="18" charset="0"/>
              </a:rPr>
              <a:t>のオンとオフを切り替えられると便利な場面があります。</a:t>
            </a:r>
            <a:endParaRPr lang="en-US" altLang="ja-JP"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Tree>
    <p:extLst>
      <p:ext uri="{BB962C8B-B14F-4D97-AF65-F5344CB8AC3E}">
        <p14:creationId xmlns:p14="http://schemas.microsoft.com/office/powerpoint/2010/main" val="2997750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a:spAutoFit/>
      </a:bodyPr>
      <a:lstStyle>
        <a:defPPr algn="l">
          <a:defRPr sz="18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2345</Words>
  <Application>Microsoft Office PowerPoint</Application>
  <PresentationFormat>ユーザー設定</PresentationFormat>
  <Paragraphs>188</Paragraphs>
  <Slides>16</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AoyagiKouzanFontT</vt:lpstr>
      <vt:lpstr>BIZ UDゴシック</vt:lpstr>
      <vt:lpstr>HG丸ｺﾞｼｯｸM-PRO</vt:lpstr>
      <vt:lpstr>Meiryo UI</vt:lpstr>
      <vt:lpstr>Meiryo</vt:lpstr>
      <vt:lpstr>游ゴシック</vt:lpstr>
      <vt:lpstr>Calibri</vt:lpstr>
      <vt:lpstr>Century</vt:lpstr>
      <vt:lpstr>Office Theme</vt:lpstr>
      <vt:lpstr>PowerPoint プレゼンテーション</vt:lpstr>
      <vt:lpstr>メールの使い方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632</cp:revision>
  <dcterms:created xsi:type="dcterms:W3CDTF">2021-06-28T04:49:56Z</dcterms:created>
  <dcterms:modified xsi:type="dcterms:W3CDTF">2022-07-13T01:00:01Z</dcterms:modified>
</cp:coreProperties>
</file>