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73" removePersonalInfoOnSave="1" saveSubsetFonts="1" autoCompressPictures="0">
  <p:sldMasterIdLst>
    <p:sldMasterId id="2147483660" r:id="rId4"/>
  </p:sldMasterIdLst>
  <p:notesMasterIdLst>
    <p:notesMasterId r:id="rId48"/>
  </p:notesMasterIdLst>
  <p:sldIdLst>
    <p:sldId id="343" r:id="rId5"/>
    <p:sldId id="1034" r:id="rId6"/>
    <p:sldId id="1025" r:id="rId7"/>
    <p:sldId id="602" r:id="rId8"/>
    <p:sldId id="562" r:id="rId9"/>
    <p:sldId id="547" r:id="rId10"/>
    <p:sldId id="548" r:id="rId11"/>
    <p:sldId id="549" r:id="rId12"/>
    <p:sldId id="1035" r:id="rId13"/>
    <p:sldId id="1036" r:id="rId14"/>
    <p:sldId id="1037" r:id="rId15"/>
    <p:sldId id="1038" r:id="rId16"/>
    <p:sldId id="1039" r:id="rId17"/>
    <p:sldId id="1040" r:id="rId18"/>
    <p:sldId id="1041" r:id="rId19"/>
    <p:sldId id="1042" r:id="rId20"/>
    <p:sldId id="1043" r:id="rId21"/>
    <p:sldId id="1044" r:id="rId22"/>
    <p:sldId id="1045" r:id="rId23"/>
    <p:sldId id="1046" r:id="rId24"/>
    <p:sldId id="1047" r:id="rId25"/>
    <p:sldId id="1048" r:id="rId26"/>
    <p:sldId id="1049" r:id="rId27"/>
    <p:sldId id="1026" r:id="rId28"/>
    <p:sldId id="1027" r:id="rId29"/>
    <p:sldId id="1028" r:id="rId30"/>
    <p:sldId id="1029" r:id="rId31"/>
    <p:sldId id="1030" r:id="rId32"/>
    <p:sldId id="1031" r:id="rId33"/>
    <p:sldId id="1032" r:id="rId34"/>
    <p:sldId id="1033" r:id="rId35"/>
    <p:sldId id="1050" r:id="rId36"/>
    <p:sldId id="1051" r:id="rId37"/>
    <p:sldId id="1052" r:id="rId38"/>
    <p:sldId id="1053" r:id="rId39"/>
    <p:sldId id="1054" r:id="rId40"/>
    <p:sldId id="1055" r:id="rId41"/>
    <p:sldId id="1056" r:id="rId42"/>
    <p:sldId id="1057" r:id="rId43"/>
    <p:sldId id="1058" r:id="rId44"/>
    <p:sldId id="1059" r:id="rId45"/>
    <p:sldId id="1060" r:id="rId46"/>
    <p:sldId id="1107" r:id="rId47"/>
  </p:sldIdLst>
  <p:sldSz cx="9144000" cy="6858000" type="screen4x3"/>
  <p:notesSz cx="6737350" cy="9869488"/>
  <p:custDataLst>
    <p:tags r:id="rId4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FF"/>
    <a:srgbClr val="FF3300"/>
    <a:srgbClr val="132326"/>
    <a:srgbClr val="182B2B"/>
    <a:srgbClr val="252525"/>
    <a:srgbClr val="ED7D31"/>
    <a:srgbClr val="0B57CF"/>
    <a:srgbClr val="1A1A1D"/>
    <a:srgbClr val="323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1" autoAdjust="0"/>
    <p:restoredTop sz="78622" autoAdjust="0"/>
  </p:normalViewPr>
  <p:slideViewPr>
    <p:cSldViewPr snapToGrid="0" snapToObjects="1">
      <p:cViewPr varScale="1">
        <p:scale>
          <a:sx n="85" d="100"/>
          <a:sy n="85" d="100"/>
        </p:scale>
        <p:origin x="219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44" d="100"/>
          <a:sy n="44" d="100"/>
        </p:scale>
        <p:origin x="2804" y="40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380F-FAE9-47B9-ACD5-AA8A41E1F85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C642A99-9007-43E5-B1F9-67E46DEBCF68}">
      <dgm:prSet phldrT="[テキスト]" custT="1"/>
      <dgm:spPr>
        <a:solidFill>
          <a:srgbClr val="FABD0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26636B-7CA3-42ED-87EF-DBC73C80FEC1}" type="par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85836C4-2C03-4D55-9396-F306CEAFF849}" type="sib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AF6950F-FFED-4CAA-AE0A-47FA9F9A00F0}">
      <dgm:prSet phldrT="[テキスト]" custT="1"/>
      <dgm:spPr>
        <a:solidFill>
          <a:srgbClr val="8FC32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509805D8-C94A-46EC-AA27-E253CB644BDC}" type="par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3E8A634C-7A89-407E-A706-48A05E30E87B}" type="sib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0A7DAA73-6D11-4B59-8420-56DBBA4F832B}">
      <dgm:prSet phldrT="[テキスト]" custT="1"/>
      <dgm:spPr>
        <a:solidFill>
          <a:srgbClr val="F18101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80B9CBE-B5F3-4D7D-AB3F-27D451BED8DA}" type="par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DDE92B90-1B0E-4A57-AEAE-DB6DB8451F4B}" type="sib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03681C3-8BCA-43E9-B989-B0582312DA4B}">
      <dgm:prSet phldrT="[テキスト]" custT="1"/>
      <dgm:spPr>
        <a:solidFill>
          <a:srgbClr val="008CD7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BA094E-E596-415B-BC73-1DB59FC1463A}" type="par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D8AE3F4-43F3-49C3-B49A-9AD9779FC496}" type="sib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B9FEB991-EE29-470A-9878-9AA272ACEA81}" type="pres">
      <dgm:prSet presAssocID="{ACD1380F-FAE9-47B9-ACD5-AA8A41E1F8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696782D-AFD8-4683-8C0C-1EAC58182CBC}" type="pres">
      <dgm:prSet presAssocID="{ACD1380F-FAE9-47B9-ACD5-AA8A41E1F854}" presName="children" presStyleCnt="0"/>
      <dgm:spPr/>
    </dgm:pt>
    <dgm:pt modelId="{D1D09264-718A-49A8-9C7C-784AE1EAC358}" type="pres">
      <dgm:prSet presAssocID="{ACD1380F-FAE9-47B9-ACD5-AA8A41E1F854}" presName="childPlaceholder" presStyleCnt="0"/>
      <dgm:spPr/>
    </dgm:pt>
    <dgm:pt modelId="{723E8025-5690-4E55-B9B8-ECC9FAF689FC}" type="pres">
      <dgm:prSet presAssocID="{ACD1380F-FAE9-47B9-ACD5-AA8A41E1F854}" presName="circle" presStyleCnt="0"/>
      <dgm:spPr/>
    </dgm:pt>
    <dgm:pt modelId="{1C9EA04B-58C7-4495-9D4A-7A49536BA4D8}" type="pres">
      <dgm:prSet presAssocID="{ACD1380F-FAE9-47B9-ACD5-AA8A41E1F8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F355B89-595A-4C6C-8A1B-D9EF1B84E4CD}" type="pres">
      <dgm:prSet presAssocID="{ACD1380F-FAE9-47B9-ACD5-AA8A41E1F8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A8CE745-C6CE-4C50-B858-AFE006D94E10}" type="pres">
      <dgm:prSet presAssocID="{ACD1380F-FAE9-47B9-ACD5-AA8A41E1F85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0BC71E-160C-4FCA-BD69-3875E70F95BD}" type="pres">
      <dgm:prSet presAssocID="{ACD1380F-FAE9-47B9-ACD5-AA8A41E1F85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D5B3B7-29FB-4B75-8CCA-E66110BABA16}" type="pres">
      <dgm:prSet presAssocID="{ACD1380F-FAE9-47B9-ACD5-AA8A41E1F854}" presName="quadrantPlaceholder" presStyleCnt="0"/>
      <dgm:spPr/>
    </dgm:pt>
    <dgm:pt modelId="{1783777C-8DFD-4D78-8187-0DF5AD903FD3}" type="pres">
      <dgm:prSet presAssocID="{ACD1380F-FAE9-47B9-ACD5-AA8A41E1F854}" presName="center1" presStyleLbl="fgShp" presStyleIdx="0" presStyleCnt="2"/>
      <dgm:spPr/>
    </dgm:pt>
    <dgm:pt modelId="{37695F6F-F212-494C-A1C7-72E43B34C119}" type="pres">
      <dgm:prSet presAssocID="{ACD1380F-FAE9-47B9-ACD5-AA8A41E1F854}" presName="center2" presStyleLbl="fgShp" presStyleIdx="1" presStyleCnt="2"/>
      <dgm:spPr/>
    </dgm:pt>
  </dgm:ptLst>
  <dgm:cxnLst>
    <dgm:cxn modelId="{C86B3C10-C1ED-4C50-9F2A-17C3FE0095F9}" type="presOf" srcId="{0A7DAA73-6D11-4B59-8420-56DBBA4F832B}" destId="{8A8CE745-C6CE-4C50-B858-AFE006D94E10}" srcOrd="0" destOrd="0" presId="urn:microsoft.com/office/officeart/2005/8/layout/cycle4"/>
    <dgm:cxn modelId="{154EDD12-29BD-4DCE-99BC-8D0EE7D89BAF}" type="presOf" srcId="{903681C3-8BCA-43E9-B989-B0582312DA4B}" destId="{650BC71E-160C-4FCA-BD69-3875E70F95BD}" srcOrd="0" destOrd="0" presId="urn:microsoft.com/office/officeart/2005/8/layout/cycle4"/>
    <dgm:cxn modelId="{71D9005F-31C5-4DEF-8B20-2371D77374A6}" type="presOf" srcId="{ACD1380F-FAE9-47B9-ACD5-AA8A41E1F854}" destId="{B9FEB991-EE29-470A-9878-9AA272ACEA81}" srcOrd="0" destOrd="0" presId="urn:microsoft.com/office/officeart/2005/8/layout/cycle4"/>
    <dgm:cxn modelId="{1CD8B16A-61FB-4D3B-A8E6-6DA178A65D64}" type="presOf" srcId="{4C642A99-9007-43E5-B1F9-67E46DEBCF68}" destId="{1C9EA04B-58C7-4495-9D4A-7A49536BA4D8}" srcOrd="0" destOrd="0" presId="urn:microsoft.com/office/officeart/2005/8/layout/cycle4"/>
    <dgm:cxn modelId="{1E8E817B-E6FD-4A20-AEEF-E4E655313430}" srcId="{ACD1380F-FAE9-47B9-ACD5-AA8A41E1F854}" destId="{903681C3-8BCA-43E9-B989-B0582312DA4B}" srcOrd="3" destOrd="0" parTransId="{9BBA094E-E596-415B-BC73-1DB59FC1463A}" sibTransId="{6D8AE3F4-43F3-49C3-B49A-9AD9779FC496}"/>
    <dgm:cxn modelId="{1EE77288-2239-4E7A-93F7-FF8C93306801}" type="presOf" srcId="{6AF6950F-FFED-4CAA-AE0A-47FA9F9A00F0}" destId="{BF355B89-595A-4C6C-8A1B-D9EF1B84E4CD}" srcOrd="0" destOrd="0" presId="urn:microsoft.com/office/officeart/2005/8/layout/cycle4"/>
    <dgm:cxn modelId="{308C52E0-7A2E-43BD-AE7D-96AABFE4B202}" srcId="{ACD1380F-FAE9-47B9-ACD5-AA8A41E1F854}" destId="{0A7DAA73-6D11-4B59-8420-56DBBA4F832B}" srcOrd="2" destOrd="0" parTransId="{A80B9CBE-B5F3-4D7D-AB3F-27D451BED8DA}" sibTransId="{DDE92B90-1B0E-4A57-AEAE-DB6DB8451F4B}"/>
    <dgm:cxn modelId="{06AF23F2-9BEC-4FA0-869A-2ED819087688}" srcId="{ACD1380F-FAE9-47B9-ACD5-AA8A41E1F854}" destId="{6AF6950F-FFED-4CAA-AE0A-47FA9F9A00F0}" srcOrd="1" destOrd="0" parTransId="{509805D8-C94A-46EC-AA27-E253CB644BDC}" sibTransId="{3E8A634C-7A89-407E-A706-48A05E30E87B}"/>
    <dgm:cxn modelId="{145E48FB-E188-4119-AF08-49A3845F8656}" srcId="{ACD1380F-FAE9-47B9-ACD5-AA8A41E1F854}" destId="{4C642A99-9007-43E5-B1F9-67E46DEBCF68}" srcOrd="0" destOrd="0" parTransId="{9B26636B-7CA3-42ED-87EF-DBC73C80FEC1}" sibTransId="{685836C4-2C03-4D55-9396-F306CEAFF849}"/>
    <dgm:cxn modelId="{2A150FE0-3B83-42DD-98C5-ACBC0F794AD9}" type="presParOf" srcId="{B9FEB991-EE29-470A-9878-9AA272ACEA81}" destId="{B696782D-AFD8-4683-8C0C-1EAC58182CBC}" srcOrd="0" destOrd="0" presId="urn:microsoft.com/office/officeart/2005/8/layout/cycle4"/>
    <dgm:cxn modelId="{21231CD0-9670-40CF-B0E7-091C143F74D1}" type="presParOf" srcId="{B696782D-AFD8-4683-8C0C-1EAC58182CBC}" destId="{D1D09264-718A-49A8-9C7C-784AE1EAC358}" srcOrd="0" destOrd="0" presId="urn:microsoft.com/office/officeart/2005/8/layout/cycle4"/>
    <dgm:cxn modelId="{D3D4FB59-7D1B-4189-BE3E-3E862FAF4898}" type="presParOf" srcId="{B9FEB991-EE29-470A-9878-9AA272ACEA81}" destId="{723E8025-5690-4E55-B9B8-ECC9FAF689FC}" srcOrd="1" destOrd="0" presId="urn:microsoft.com/office/officeart/2005/8/layout/cycle4"/>
    <dgm:cxn modelId="{E8C64FEE-303E-4325-9708-090537B31A0A}" type="presParOf" srcId="{723E8025-5690-4E55-B9B8-ECC9FAF689FC}" destId="{1C9EA04B-58C7-4495-9D4A-7A49536BA4D8}" srcOrd="0" destOrd="0" presId="urn:microsoft.com/office/officeart/2005/8/layout/cycle4"/>
    <dgm:cxn modelId="{C38C9C96-1966-49A2-921A-DAEDC830A50D}" type="presParOf" srcId="{723E8025-5690-4E55-B9B8-ECC9FAF689FC}" destId="{BF355B89-595A-4C6C-8A1B-D9EF1B84E4CD}" srcOrd="1" destOrd="0" presId="urn:microsoft.com/office/officeart/2005/8/layout/cycle4"/>
    <dgm:cxn modelId="{706C6FD3-5D74-4F44-96C8-2B691350E0D2}" type="presParOf" srcId="{723E8025-5690-4E55-B9B8-ECC9FAF689FC}" destId="{8A8CE745-C6CE-4C50-B858-AFE006D94E10}" srcOrd="2" destOrd="0" presId="urn:microsoft.com/office/officeart/2005/8/layout/cycle4"/>
    <dgm:cxn modelId="{4C2BCE8E-70BD-44F1-B28F-EED8D8088ED2}" type="presParOf" srcId="{723E8025-5690-4E55-B9B8-ECC9FAF689FC}" destId="{650BC71E-160C-4FCA-BD69-3875E70F95BD}" srcOrd="3" destOrd="0" presId="urn:microsoft.com/office/officeart/2005/8/layout/cycle4"/>
    <dgm:cxn modelId="{5BF75667-F864-4FDF-8A7C-2EEBDC68413F}" type="presParOf" srcId="{723E8025-5690-4E55-B9B8-ECC9FAF689FC}" destId="{D5D5B3B7-29FB-4B75-8CCA-E66110BABA16}" srcOrd="4" destOrd="0" presId="urn:microsoft.com/office/officeart/2005/8/layout/cycle4"/>
    <dgm:cxn modelId="{194F2DCA-E2E9-4C16-B78A-34856CA45DD3}" type="presParOf" srcId="{B9FEB991-EE29-470A-9878-9AA272ACEA81}" destId="{1783777C-8DFD-4D78-8187-0DF5AD903FD3}" srcOrd="2" destOrd="0" presId="urn:microsoft.com/office/officeart/2005/8/layout/cycle4"/>
    <dgm:cxn modelId="{3283DA81-603B-48DB-BC87-07CA1A96C96D}" type="presParOf" srcId="{B9FEB991-EE29-470A-9878-9AA272ACEA81}" destId="{37695F6F-F212-494C-A1C7-72E43B34C11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A04B-58C7-4495-9D4A-7A49536BA4D8}">
      <dsp:nvSpPr>
        <dsp:cNvPr id="0" name=""/>
        <dsp:cNvSpPr/>
      </dsp:nvSpPr>
      <dsp:spPr>
        <a:xfrm>
          <a:off x="1186571" y="554770"/>
          <a:ext cx="2482054" cy="2482054"/>
        </a:xfrm>
        <a:prstGeom prst="pieWedge">
          <a:avLst/>
        </a:prstGeom>
        <a:solidFill>
          <a:srgbClr val="FAB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>
        <a:off x="1913548" y="1281747"/>
        <a:ext cx="1755077" cy="1755077"/>
      </dsp:txXfrm>
    </dsp:sp>
    <dsp:sp modelId="{BF355B89-595A-4C6C-8A1B-D9EF1B84E4CD}">
      <dsp:nvSpPr>
        <dsp:cNvPr id="0" name=""/>
        <dsp:cNvSpPr/>
      </dsp:nvSpPr>
      <dsp:spPr>
        <a:xfrm rot="5400000">
          <a:off x="3783270" y="554770"/>
          <a:ext cx="2482054" cy="2482054"/>
        </a:xfrm>
        <a:prstGeom prst="pieWedge">
          <a:avLst/>
        </a:prstGeom>
        <a:solidFill>
          <a:srgbClr val="8FC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-5400000">
        <a:off x="3783270" y="1281747"/>
        <a:ext cx="1755077" cy="1755077"/>
      </dsp:txXfrm>
    </dsp:sp>
    <dsp:sp modelId="{8A8CE745-C6CE-4C50-B858-AFE006D94E10}">
      <dsp:nvSpPr>
        <dsp:cNvPr id="0" name=""/>
        <dsp:cNvSpPr/>
      </dsp:nvSpPr>
      <dsp:spPr>
        <a:xfrm rot="10800000">
          <a:off x="3783270" y="3151469"/>
          <a:ext cx="2482054" cy="2482054"/>
        </a:xfrm>
        <a:prstGeom prst="pieWedge">
          <a:avLst/>
        </a:prstGeom>
        <a:solidFill>
          <a:srgbClr val="F181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3783270" y="3151469"/>
        <a:ext cx="1755077" cy="1755077"/>
      </dsp:txXfrm>
    </dsp:sp>
    <dsp:sp modelId="{650BC71E-160C-4FCA-BD69-3875E70F95BD}">
      <dsp:nvSpPr>
        <dsp:cNvPr id="0" name=""/>
        <dsp:cNvSpPr/>
      </dsp:nvSpPr>
      <dsp:spPr>
        <a:xfrm rot="16200000">
          <a:off x="1186571" y="3151469"/>
          <a:ext cx="2482054" cy="2482054"/>
        </a:xfrm>
        <a:prstGeom prst="pieWedge">
          <a:avLst/>
        </a:prstGeom>
        <a:solidFill>
          <a:srgbClr val="008C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5400000">
        <a:off x="1913548" y="3151469"/>
        <a:ext cx="1755077" cy="1755077"/>
      </dsp:txXfrm>
    </dsp:sp>
    <dsp:sp modelId="{1783777C-8DFD-4D78-8187-0DF5AD903FD3}">
      <dsp:nvSpPr>
        <dsp:cNvPr id="0" name=""/>
        <dsp:cNvSpPr/>
      </dsp:nvSpPr>
      <dsp:spPr>
        <a:xfrm>
          <a:off x="3297464" y="2578246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95F6F-F212-494C-A1C7-72E43B34C119}">
      <dsp:nvSpPr>
        <dsp:cNvPr id="0" name=""/>
        <dsp:cNvSpPr/>
      </dsp:nvSpPr>
      <dsp:spPr>
        <a:xfrm rot="10800000">
          <a:off x="3297464" y="2864858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4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4FE7F398-C44E-EB48-B175-4278262AA32A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582613"/>
            <a:ext cx="5311775" cy="3983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32" tIns="45166" rIns="90332" bIns="45166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379" y="4614210"/>
            <a:ext cx="5968590" cy="4760092"/>
          </a:xfrm>
          <a:prstGeom prst="rect">
            <a:avLst/>
          </a:prstGeom>
        </p:spPr>
        <p:txBody>
          <a:bodyPr vert="horz" lIns="90332" tIns="45166" rIns="90332" bIns="45166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4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2E1C7AFC-CFB2-404C-A69D-ECFBCE546BF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897F5E-311B-A8E0-EC54-4662DDD82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5860647-84FD-6E76-B129-5361D29F8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08145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339C0D2-CBF1-D26A-32B4-2395A6374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2577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13D4C7D-CBB0-DAC4-5DEF-6CC11EDC8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61917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C986942-B2E0-1403-D2F1-8E8D4065A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915106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098CBFF-5D60-02C1-E954-684362067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76381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17D1842-3B09-DDBD-BCE6-D517EEB79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22731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EB95C50-AAC5-3CF5-5D75-ECB0BD47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04157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8E930E8-C217-31F0-646C-055832BA9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85674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66205BB-D264-E205-AD8F-69980599A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93739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B528C61-8C89-AE54-0BE0-B452610E3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3478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74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640613C-7B92-427F-B2B0-295509548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57690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2BF6B3B-9556-B629-4452-BE373AB06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264508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E3EA7F9-280C-A058-B7D7-498C097A5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44747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D8CD4B4-5894-C1B9-4998-5A4FC03E0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0180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60911C4-889F-D19E-1248-A4F474938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22983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8A745E9-74AB-F456-7F8B-44CD60058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30179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BFC63EC-DE36-0474-E3E1-4E397561F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1923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1168C48-85AA-39CC-6982-44B197B0D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76078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115F18E-0648-424F-D260-F3750DADB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388484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495EF82-1621-7808-A5F9-74516BE1F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34099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113E100-BD89-0F9B-F41A-4CE0B7B3C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7955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092B872-F7BE-4722-61C1-317991871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8FF75FA-6391-ECBC-4246-A1D31241B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1349971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DF24AFBE-EF31-9649-22EC-3FC555AE1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682181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88E026A-81F1-B354-05E0-7EDF96FF4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26600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97CB85F-530B-71F1-426C-05708463C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36049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30E2316-0681-1360-2848-77091A681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98477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2BBFE53-684A-D063-0A65-FD53D25A8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892068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603DB24-9CF0-3CED-1CF9-ABD428C2B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59889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A2F0C37-A4A4-B6A3-DA29-18584DED5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95423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110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360BF9F-F9CE-30AA-60B4-23DB361AA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2772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5EE7240-5DB4-7C6A-39A2-C1531D266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3961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1D0DE18-E696-3881-3ACA-228FC1FF5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167053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C63EA2C-7979-0112-546B-569B23B83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0645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FC68E94-23F0-FDD8-6AC7-75D1EEC5C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58146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114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5" name="スライド イメージ プレースホルダー 4">
            <a:extLst>
              <a:ext uri="{FF2B5EF4-FFF2-40B4-BE49-F238E27FC236}">
                <a16:creationId xmlns:a16="http://schemas.microsoft.com/office/drawing/2014/main" id="{AB854EC8-55BA-3C67-5461-8FF04582B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50013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4351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CEE73C4-2BCC-A2B5-8044-5DF1092B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78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AEB7547-5451-7B0E-3FDC-BF0EBDDC2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4803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79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D9215A5-6225-5BFD-DE9E-D1E0742B3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8712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80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81A31A4-953F-DD4B-AA00-F1ABBDB39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0199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79B6774-8804-8625-2C1A-4043E9509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3392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pic>
        <p:nvPicPr>
          <p:cNvPr id="3" name="図 2" descr="「デジタル活用支援推進事業」を表すロゴマーク">
            <a:extLst>
              <a:ext uri="{FF2B5EF4-FFF2-40B4-BE49-F238E27FC236}">
                <a16:creationId xmlns:a16="http://schemas.microsoft.com/office/drawing/2014/main" id="{2614BDF3-30E3-857F-5CBD-663F0BEAE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0775"/>
            <a:ext cx="750152" cy="1113738"/>
          </a:xfrm>
          <a:prstGeom prst="rect">
            <a:avLst/>
          </a:prstGeom>
        </p:spPr>
      </p:pic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ACDC2D4B-8F51-46EE-EA26-F3AE489BB560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46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608ACC57-BCD1-0924-F1A4-2149C1120BBA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57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6AE36-9F42-95F7-2A0D-FB48F00EDCA6}"/>
              </a:ext>
            </a:extLst>
          </p:cNvPr>
          <p:cNvSpPr txBox="1">
            <a:spLocks/>
          </p:cNvSpPr>
          <p:nvPr userDrawn="1"/>
        </p:nvSpPr>
        <p:spPr>
          <a:xfrm>
            <a:off x="61340" y="2998113"/>
            <a:ext cx="144764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F89827-1E19-81CF-8F3F-57C9212B374E}"/>
              </a:ext>
            </a:extLst>
          </p:cNvPr>
          <p:cNvSpPr/>
          <p:nvPr userDrawn="1"/>
        </p:nvSpPr>
        <p:spPr>
          <a:xfrm>
            <a:off x="2217907" y="1279270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ja-JP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12839A-CB3D-7912-3FF0-4D7609C95C78}"/>
              </a:ext>
            </a:extLst>
          </p:cNvPr>
          <p:cNvSpPr/>
          <p:nvPr userDrawn="1"/>
        </p:nvSpPr>
        <p:spPr>
          <a:xfrm>
            <a:off x="2217907" y="4556695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93717F-3492-1233-DAA6-6947010ACB45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9621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8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  <a:noFill/>
        </p:spPr>
        <p:txBody>
          <a:bodyPr anchor="b">
            <a:noAutofit/>
          </a:bodyPr>
          <a:lstStyle>
            <a:lvl1pPr algn="l">
              <a:defRPr sz="2799" b="1" i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A431E3-8D31-43B3-F00E-7F96E17370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0" y="1"/>
            <a:ext cx="1259467" cy="894433"/>
          </a:xfrm>
          <a:prstGeom prst="rect">
            <a:avLst/>
          </a:prstGeom>
          <a:noFill/>
        </p:spPr>
        <p:txBody>
          <a:bodyPr vert="horz" wrap="none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kumimoji="0" lang="ja-JP" altLang="en-US" sz="2799" kern="0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67F53A-A2E3-20A8-C6D4-8A30BB2163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9476" y="1"/>
            <a:ext cx="0" cy="883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624192-E038-7FEC-F1BF-3CD723E1694F}"/>
              </a:ext>
            </a:extLst>
          </p:cNvPr>
          <p:cNvCxnSpPr/>
          <p:nvPr userDrawn="1"/>
        </p:nvCxnSpPr>
        <p:spPr>
          <a:xfrm>
            <a:off x="-36512" y="883627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9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663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64">
          <p15:clr>
            <a:srgbClr val="FBAE40"/>
          </p15:clr>
        </p15:guide>
        <p15:guide id="16" pos="3787">
          <p15:clr>
            <a:srgbClr val="FBAE40"/>
          </p15:clr>
        </p15:guide>
        <p15:guide id="17" pos="5375">
          <p15:clr>
            <a:srgbClr val="FBAE40"/>
          </p15:clr>
        </p15:guide>
        <p15:guide id="18" orient="horz" pos="125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480">
          <p15:clr>
            <a:srgbClr val="FBAE40"/>
          </p15:clr>
        </p15:guide>
        <p15:guide id="21" orient="horz" pos="1706">
          <p15:clr>
            <a:srgbClr val="FBAE40"/>
          </p15:clr>
        </p15:guide>
        <p15:guide id="22" orient="horz" pos="3861">
          <p15:clr>
            <a:srgbClr val="FBAE40"/>
          </p15:clr>
        </p15:guide>
        <p15:guide id="23" pos="1837">
          <p15:clr>
            <a:srgbClr val="FBAE40"/>
          </p15:clr>
        </p15:guide>
        <p15:guide id="24" pos="4014">
          <p15:clr>
            <a:srgbClr val="FBAE40"/>
          </p15:clr>
        </p15:guide>
        <p15:guide id="25" pos="2290">
          <p15:clr>
            <a:srgbClr val="FBAE40"/>
          </p15:clr>
        </p15:guide>
        <p15:guide id="26" pos="612">
          <p15:clr>
            <a:srgbClr val="FBAE40"/>
          </p15:clr>
        </p15:guide>
        <p15:guide id="27" pos="31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412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pos="2767" userDrawn="1">
          <p15:clr>
            <a:srgbClr val="FBAE40"/>
          </p15:clr>
        </p15:guide>
        <p15:guide id="19" pos="2993" userDrawn="1">
          <p15:clr>
            <a:srgbClr val="FBAE40"/>
          </p15:clr>
        </p15:guide>
        <p15:guide id="20" orient="horz" pos="1933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1480" userDrawn="1">
          <p15:clr>
            <a:srgbClr val="FBAE40"/>
          </p15:clr>
        </p15:guide>
        <p15:guide id="23" orient="horz" pos="1253" userDrawn="1">
          <p15:clr>
            <a:srgbClr val="FBAE40"/>
          </p15:clr>
        </p15:guide>
        <p15:guide id="24" orient="horz" pos="2387" userDrawn="1">
          <p15:clr>
            <a:srgbClr val="FBAE40"/>
          </p15:clr>
        </p15:guide>
        <p15:guide id="25" orient="horz" pos="2614" userDrawn="1">
          <p15:clr>
            <a:srgbClr val="FBAE40"/>
          </p15:clr>
        </p15:guide>
        <p15:guide id="26" orient="horz" pos="3861" userDrawn="1">
          <p15:clr>
            <a:srgbClr val="FBAE40"/>
          </p15:clr>
        </p15:guide>
        <p15:guide id="27" pos="4354" userDrawn="1">
          <p15:clr>
            <a:srgbClr val="FBAE40"/>
          </p15:clr>
        </p15:guide>
        <p15:guide id="28" pos="3107" userDrawn="1">
          <p15:clr>
            <a:srgbClr val="FBAE40"/>
          </p15:clr>
        </p15:guide>
        <p15:guide id="29" pos="3334" userDrawn="1">
          <p15:clr>
            <a:srgbClr val="FBAE40"/>
          </p15:clr>
        </p15:guide>
        <p15:guide id="30" pos="2653" userDrawn="1">
          <p15:clr>
            <a:srgbClr val="FBAE40"/>
          </p15:clr>
        </p15:guide>
        <p15:guide id="31" pos="1859" userDrawn="1">
          <p15:clr>
            <a:srgbClr val="FBAE40"/>
          </p15:clr>
        </p15:guide>
        <p15:guide id="32" pos="44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2" imgW="554" imgH="551" progId="TCLayout.ActiveDocument.1">
                  <p:embed/>
                </p:oleObj>
              </mc:Choice>
              <mc:Fallback>
                <p:oleObj name="think-cell スライド" r:id="rId12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3A4B5AD0-CDA6-4BE0-927E-7B562244D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65" r:id="rId5"/>
    <p:sldLayoutId id="2147483664" r:id="rId6"/>
    <p:sldLayoutId id="2147483661" r:id="rId7"/>
    <p:sldLayoutId id="2147483663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BIZ UDPゴシック" panose="020B0400000000000000" pitchFamily="50" charset="-12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2.jpe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2.jpe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76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D6DAEEED-4136-E4D9-C528-FE04AD3BEA68}"/>
              </a:ext>
            </a:extLst>
          </p:cNvPr>
          <p:cNvSpPr txBox="1">
            <a:spLocks/>
          </p:cNvSpPr>
          <p:nvPr/>
        </p:nvSpPr>
        <p:spPr>
          <a:xfrm>
            <a:off x="1843314" y="2313608"/>
            <a:ext cx="6534181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5">
              <a:lnSpc>
                <a:spcPct val="120000"/>
              </a:lnSpc>
            </a:pPr>
            <a:r>
              <a:rPr lang="ja-JP" altLang="en-US" sz="4799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オンライン診療アプリ</a:t>
            </a:r>
            <a:r>
              <a:rPr lang="en-US" altLang="ja-JP" sz="4799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en-US" altLang="ja-JP" sz="4799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ja-JP" altLang="en-US" sz="4799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D2398E-0F29-8B3C-29FC-5D63BFB6C773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endParaRPr kumimoji="1" lang="ja-JP" altLang="en-US" sz="8800" b="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48001A7-59D2-3226-F629-1F0588A52F4F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1C6AFAC3-B888-604B-3E80-492D42AC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78" y="240702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DFFC146-7F6C-EEB6-3D48-75B1087A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57" y="2411177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52225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ログイン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ID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を作成」を押します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82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1315481" y="5325460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592ACB9-D370-0996-1CFE-EA2321409625}"/>
              </a:ext>
            </a:extLst>
          </p:cNvPr>
          <p:cNvSpPr/>
          <p:nvPr/>
        </p:nvSpPr>
        <p:spPr>
          <a:xfrm>
            <a:off x="5492802" y="623416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A8CCF21C-4DA4-6C2D-4C47-EEFC8C95B16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0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D83D853-F819-FD64-5F6F-6077691FA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70" y="2411983"/>
            <a:ext cx="2449507" cy="43448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BE8162A-293A-ABE0-E46B-8D688511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24" y="241000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4" y="1512998"/>
            <a:ext cx="3548529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認証コードを受け取る携帯電話番号かメールアドレスを入力します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925684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「認証コードを発行する」を押します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83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77854" y="502500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6E405AA2-E8CF-1633-3257-719879583DC7}"/>
              </a:ext>
            </a:extLst>
          </p:cNvPr>
          <p:cNvSpPr/>
          <p:nvPr/>
        </p:nvSpPr>
        <p:spPr>
          <a:xfrm>
            <a:off x="1303983" y="3594324"/>
            <a:ext cx="2291137" cy="814714"/>
          </a:xfrm>
          <a:prstGeom prst="roundRect">
            <a:avLst>
              <a:gd name="adj" fmla="val 12675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459CA50D-AB1B-BA92-AD50-1A969786B16B}"/>
              </a:ext>
            </a:extLst>
          </p:cNvPr>
          <p:cNvSpPr txBox="1"/>
          <p:nvPr/>
        </p:nvSpPr>
        <p:spPr>
          <a:xfrm>
            <a:off x="7897376" y="3765147"/>
            <a:ext cx="1165321" cy="21159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en-US" altLang="ja-JP" b="1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メールか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SMS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で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認証コードが届くので番号を控えてください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0C5667A-2334-4B29-0E43-6381EB31061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82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75EEEDB-212B-B72F-2A73-0E0C2EDE2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53" y="2394764"/>
            <a:ext cx="2452278" cy="434205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86B6CE8C-C49E-2185-BFE2-4536659FB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62" y="240702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認証コード」を入力します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次へ」を押します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84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80623" y="392533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1475BA8A-AD2D-FD42-FFC0-6899AC68F94A}"/>
              </a:ext>
            </a:extLst>
          </p:cNvPr>
          <p:cNvSpPr/>
          <p:nvPr/>
        </p:nvSpPr>
        <p:spPr>
          <a:xfrm>
            <a:off x="1297445" y="2848862"/>
            <a:ext cx="2291137" cy="598244"/>
          </a:xfrm>
          <a:prstGeom prst="roundRect">
            <a:avLst>
              <a:gd name="adj" fmla="val 1216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C1144CF-54E0-C37B-8A4B-78568818865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9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D79C434A-F12A-D98B-2A9D-EED86700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91" y="2406195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DF54F5-1407-1B06-64BA-ADC9559D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88" y="2405967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いいえ、受け取っていません」を押します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477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姓名、生年月日、性別を入力します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85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B0ED0CB-A9DB-F55B-ED52-94758FC038C3}"/>
              </a:ext>
            </a:extLst>
          </p:cNvPr>
          <p:cNvSpPr/>
          <p:nvPr/>
        </p:nvSpPr>
        <p:spPr>
          <a:xfrm>
            <a:off x="5461749" y="2889038"/>
            <a:ext cx="2333284" cy="2869381"/>
          </a:xfrm>
          <a:prstGeom prst="roundRect">
            <a:avLst>
              <a:gd name="adj" fmla="val 5644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66761A52-A482-46FC-C835-B8C1CFEEC711}"/>
              </a:ext>
            </a:extLst>
          </p:cNvPr>
          <p:cNvSpPr/>
          <p:nvPr/>
        </p:nvSpPr>
        <p:spPr>
          <a:xfrm>
            <a:off x="1311512" y="5867733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DBA398D6-B78B-EF2A-D7FD-0F826B43FC38}"/>
              </a:ext>
            </a:extLst>
          </p:cNvPr>
          <p:cNvSpPr txBox="1"/>
          <p:nvPr/>
        </p:nvSpPr>
        <p:spPr>
          <a:xfrm>
            <a:off x="7890535" y="3446403"/>
            <a:ext cx="1239407" cy="175464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b="1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(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任意</a:t>
            </a: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)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と記載の欄の入力は必須では</a:t>
            </a:r>
            <a:endParaRPr lang="en-US" altLang="ja-JP" spc="-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ありません</a:t>
            </a:r>
            <a:endParaRPr lang="en-US" altLang="ja-JP" spc="-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687294C-3FB1-92C5-CAE6-1D73FE59C4D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82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0CBAD9DA-58AE-1AB2-EB11-B0C696E9C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79" y="2407023"/>
            <a:ext cx="2452278" cy="434205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5B85E9D-C2EF-32B1-8202-F8B8530F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48" y="240702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AB373B9-25A1-2740-DBB2-1FEC763EBA9C}"/>
              </a:ext>
            </a:extLst>
          </p:cNvPr>
          <p:cNvSpPr/>
          <p:nvPr/>
        </p:nvSpPr>
        <p:spPr>
          <a:xfrm>
            <a:off x="1318175" y="3748133"/>
            <a:ext cx="2294156" cy="1748934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写真追加」を押します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4776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「撮影」を押します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86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80636" y="550477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7E04E68B-120C-FB1A-7BA1-4C42947C2D37}"/>
              </a:ext>
            </a:extLst>
          </p:cNvPr>
          <p:cNvSpPr txBox="1"/>
          <p:nvPr/>
        </p:nvSpPr>
        <p:spPr>
          <a:xfrm>
            <a:off x="3743722" y="4760228"/>
            <a:ext cx="1591953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en-US" altLang="ja-JP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その他証書を最大</a:t>
            </a:r>
            <a:r>
              <a:rPr lang="en-US" altLang="ja-JP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5</a:t>
            </a: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枚まで</a:t>
            </a:r>
            <a:endParaRPr lang="en-US" altLang="ja-JP" spc="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任意で添付できます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10712E-D04D-67AF-9669-7142326CC2E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2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63A8460E-081E-894A-A92A-E18D09DF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48" y="2405967"/>
            <a:ext cx="2428786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F50988D7-43E9-A51A-4252-CB053491A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37" y="240619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8" y="1512998"/>
            <a:ext cx="3475911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保険証を枠内に収めて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シャッターボタン　　　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87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80EEA0B-F4D6-CF0C-83F1-0C2F4879C0AD}"/>
              </a:ext>
            </a:extLst>
          </p:cNvPr>
          <p:cNvSpPr/>
          <p:nvPr/>
        </p:nvSpPr>
        <p:spPr>
          <a:xfrm>
            <a:off x="6390531" y="6210533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2CC30FE2-8548-172E-45C3-EF3E380A4E5D}"/>
              </a:ext>
            </a:extLst>
          </p:cNvPr>
          <p:cNvSpPr/>
          <p:nvPr/>
        </p:nvSpPr>
        <p:spPr>
          <a:xfrm>
            <a:off x="2365759" y="4749580"/>
            <a:ext cx="1037174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43FEC25-0823-96EE-153F-A4BDE977FC5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  <p:pic>
        <p:nvPicPr>
          <p:cNvPr id="2" name="図 1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0802D9BE-2F92-066D-42BE-61B1231C6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8" t="89099" r="42798" b="2754"/>
          <a:stretch/>
        </p:blipFill>
        <p:spPr>
          <a:xfrm>
            <a:off x="7394808" y="1919141"/>
            <a:ext cx="367197" cy="3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3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DEDF1F16-DF95-53BB-B0E6-D341737AD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3" y="2405967"/>
            <a:ext cx="2452278" cy="4342057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A68AA5F-3124-B7D3-4B7F-5EEEBF64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29" y="2400010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「保存する」を押します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2878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裏面の「写真を追加」を押します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88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B6DAD01-5551-FE9B-6178-24F591B76429}"/>
              </a:ext>
            </a:extLst>
          </p:cNvPr>
          <p:cNvSpPr/>
          <p:nvPr/>
        </p:nvSpPr>
        <p:spPr>
          <a:xfrm>
            <a:off x="1302803" y="606384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2FAFD75-390D-F99A-215C-51C70C4CC4B6}"/>
              </a:ext>
            </a:extLst>
          </p:cNvPr>
          <p:cNvSpPr/>
          <p:nvPr/>
        </p:nvSpPr>
        <p:spPr>
          <a:xfrm>
            <a:off x="5480392" y="2873666"/>
            <a:ext cx="2294156" cy="1748934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D3739BA-DF51-1236-FF94-0584C7AFF0F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23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DD1DC08-8D4B-C447-827B-DB3EAB115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9" y="2406399"/>
            <a:ext cx="2449507" cy="4342057"/>
          </a:xfrm>
          <a:prstGeom prst="rect">
            <a:avLst/>
          </a:prstGeom>
        </p:spPr>
      </p:pic>
      <p:pic>
        <p:nvPicPr>
          <p:cNvPr id="16" name="図 15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B99C9442-A654-F269-A175-E3FD1DDBA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07" y="2406399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「撮影」を押します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89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8EF1D60-D16A-5528-8646-5519D45F1297}"/>
              </a:ext>
            </a:extLst>
          </p:cNvPr>
          <p:cNvSpPr/>
          <p:nvPr/>
        </p:nvSpPr>
        <p:spPr>
          <a:xfrm>
            <a:off x="6391157" y="6200142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8B04DC61-A8D7-0D7C-ECF7-4B9CB4C283C8}"/>
              </a:ext>
            </a:extLst>
          </p:cNvPr>
          <p:cNvSpPr/>
          <p:nvPr/>
        </p:nvSpPr>
        <p:spPr>
          <a:xfrm>
            <a:off x="1295786" y="547803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2281A310-F19E-365B-9E40-C4A2CB2EA94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FD814D-5B0E-73A2-3514-6B6A4595C7EB}"/>
              </a:ext>
            </a:extLst>
          </p:cNvPr>
          <p:cNvSpPr txBox="1"/>
          <p:nvPr/>
        </p:nvSpPr>
        <p:spPr>
          <a:xfrm>
            <a:off x="5607128" y="1512998"/>
            <a:ext cx="3475911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保険証を枠内に収めて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シャッターボタン　　　を押します</a:t>
            </a:r>
          </a:p>
        </p:txBody>
      </p:sp>
      <p:pic>
        <p:nvPicPr>
          <p:cNvPr id="5" name="図 4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79A4EB95-3479-7D1B-5E85-8BDF48A203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8" t="89099" r="42798" b="2754"/>
          <a:stretch/>
        </p:blipFill>
        <p:spPr>
          <a:xfrm>
            <a:off x="7394808" y="1919141"/>
            <a:ext cx="367197" cy="3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0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7D805E69-8827-A721-674A-C7581B164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70" y="2405967"/>
            <a:ext cx="2452278" cy="4342057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EE618DBE-1637-76F4-B2DF-6CC8CC71B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64" y="240619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⓫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「保存する」を押します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⓬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8" y="1512998"/>
            <a:ext cx="2718265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パスワードを作成します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90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1310735" y="605257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BC053-EC5A-E5A1-4E84-7D6CB5747DA3}"/>
              </a:ext>
            </a:extLst>
          </p:cNvPr>
          <p:cNvSpPr/>
          <p:nvPr/>
        </p:nvSpPr>
        <p:spPr>
          <a:xfrm>
            <a:off x="5448118" y="463839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4ECBBF0F-9941-D5A4-9284-61183BF08B28}"/>
              </a:ext>
            </a:extLst>
          </p:cNvPr>
          <p:cNvSpPr txBox="1"/>
          <p:nvPr/>
        </p:nvSpPr>
        <p:spPr>
          <a:xfrm>
            <a:off x="7851082" y="3443948"/>
            <a:ext cx="1290600" cy="247484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パスワードは</a:t>
            </a: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8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文字以上で数字とアルファベットを必ず１つ入れる必要があります</a:t>
            </a:r>
            <a:endParaRPr lang="en-US" altLang="ja-JP" spc="-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3C16273-404A-10CE-7A96-3C054F1AD6E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5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188A75EE-D4F7-8F2A-6B3B-9459A2ECC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89" y="2407226"/>
            <a:ext cx="2452278" cy="434205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22F8C3A-BEE7-AC4C-31D9-7451DBA0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77" y="2403156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⓭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「作成する」を押します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⓮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809758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en-US" altLang="ja-JP" sz="18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を使い始める」を押します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91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1303259" y="624969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BC053-EC5A-E5A1-4E84-7D6CB5747DA3}"/>
              </a:ext>
            </a:extLst>
          </p:cNvPr>
          <p:cNvSpPr/>
          <p:nvPr/>
        </p:nvSpPr>
        <p:spPr>
          <a:xfrm>
            <a:off x="5490708" y="622183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AA598ED-2AE0-6215-3D1C-015E49A4298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12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5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 dirty="0">
                <a:solidFill>
                  <a:srgbClr val="4472C4"/>
                </a:solidFill>
              </a:rPr>
              <a:t>【1】</a:t>
            </a:r>
            <a:r>
              <a:rPr lang="ja-JP" altLang="en-US" sz="2799" dirty="0">
                <a:solidFill>
                  <a:srgbClr val="4472C4"/>
                </a:solidFill>
              </a:rPr>
              <a:t>オンライン診療アプリ</a:t>
            </a:r>
            <a:r>
              <a:rPr lang="en-US" altLang="ja-JP" sz="2799" dirty="0" err="1">
                <a:solidFill>
                  <a:srgbClr val="4472C4"/>
                </a:solidFill>
              </a:rPr>
              <a:t>YaDoc</a:t>
            </a:r>
            <a:r>
              <a:rPr lang="en-US" altLang="ja-JP" sz="2799" dirty="0">
                <a:solidFill>
                  <a:srgbClr val="4472C4"/>
                </a:solidFill>
              </a:rPr>
              <a:t> </a:t>
            </a:r>
            <a:endParaRPr lang="ja-JP" altLang="en-US" sz="2799" dirty="0">
              <a:solidFill>
                <a:srgbClr val="4472C4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字幕 14">
            <a:extLst>
              <a:ext uri="{FF2B5EF4-FFF2-40B4-BE49-F238E27FC236}">
                <a16:creationId xmlns:a16="http://schemas.microsoft.com/office/drawing/2014/main" id="{E924DA48-6A7A-CDFA-1C4B-11B834FDB64E}"/>
              </a:ext>
            </a:extLst>
          </p:cNvPr>
          <p:cNvSpPr txBox="1">
            <a:spLocks/>
          </p:cNvSpPr>
          <p:nvPr/>
        </p:nvSpPr>
        <p:spPr>
          <a:xfrm>
            <a:off x="452194" y="2705732"/>
            <a:ext cx="2688360" cy="485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ja-JP" altLang="en-US" sz="20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ご利用までの流れ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453192" y="1070877"/>
            <a:ext cx="8237612" cy="183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000" b="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［ヤードック］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スマートフォンなどの端末を使用して「オンライン診療」を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利用できるサービスです。それ以外に疾患管理のサービスも有りますが、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今回は「オンライン診療」についてご説明します。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68A7-68C3-F695-4B25-1F00DD556FC3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74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1" name="図 20" descr="オンライン診療アプリ「ヤードック」の利用の流れを表すイラスト">
            <a:extLst>
              <a:ext uri="{FF2B5EF4-FFF2-40B4-BE49-F238E27FC236}">
                <a16:creationId xmlns:a16="http://schemas.microsoft.com/office/drawing/2014/main" id="{70331450-9936-F44B-91F3-3CD7734F2C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3200360"/>
            <a:ext cx="7824790" cy="1347166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64B80DA-305F-0221-42A2-187B683F451A}"/>
              </a:ext>
            </a:extLst>
          </p:cNvPr>
          <p:cNvSpPr/>
          <p:nvPr/>
        </p:nvSpPr>
        <p:spPr>
          <a:xfrm>
            <a:off x="445254" y="4530025"/>
            <a:ext cx="1952754" cy="1808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オンライン診療対応の医療機関を探す</a:t>
            </a: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希望する医療機関のホームページなどで</a:t>
            </a:r>
            <a:endParaRPr lang="en-US" altLang="ja-JP" sz="14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オンライン診察可能かどうか確認します。</a:t>
            </a:r>
            <a:endParaRPr lang="ja-JP" altLang="en-US" sz="1400" dirty="0">
              <a:solidFill>
                <a:srgbClr val="00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D3C7AF5-2DE1-ECB2-8459-3732ADF71E12}"/>
              </a:ext>
            </a:extLst>
          </p:cNvPr>
          <p:cNvSpPr/>
          <p:nvPr/>
        </p:nvSpPr>
        <p:spPr>
          <a:xfrm>
            <a:off x="2631644" y="4530025"/>
            <a:ext cx="1800000" cy="682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オンライン診察の</a:t>
            </a:r>
            <a:endParaRPr lang="en-US" altLang="ja-JP" sz="16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予約をする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E992990-2027-4608-00BD-8F4AD44561BB}"/>
              </a:ext>
            </a:extLst>
          </p:cNvPr>
          <p:cNvSpPr/>
          <p:nvPr/>
        </p:nvSpPr>
        <p:spPr>
          <a:xfrm>
            <a:off x="4766712" y="4530025"/>
            <a:ext cx="1800000" cy="1808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オンライン診察を</a:t>
            </a:r>
            <a:endParaRPr lang="en-US" altLang="ja-JP" sz="16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受ける</a:t>
            </a: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予約完了後、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アプリから診察を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受ける事ができる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ようになります。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6F8DEED-8B57-7900-91AC-EBE82CC40848}"/>
              </a:ext>
            </a:extLst>
          </p:cNvPr>
          <p:cNvSpPr/>
          <p:nvPr/>
        </p:nvSpPr>
        <p:spPr>
          <a:xfrm>
            <a:off x="6920550" y="4530025"/>
            <a:ext cx="1800000" cy="15285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診察料の</a:t>
            </a:r>
            <a:endParaRPr lang="en-US" altLang="ja-JP" sz="16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お支払い</a:t>
            </a: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支払い方法は</a:t>
            </a:r>
            <a:endParaRPr lang="en-US" altLang="ja-JP" sz="14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各医療機関へ</a:t>
            </a:r>
            <a:endParaRPr lang="en-US" altLang="ja-JP" sz="14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ご確認ください。</a:t>
            </a:r>
            <a:endParaRPr lang="ja-JP" altLang="en-US" sz="1400" dirty="0">
              <a:solidFill>
                <a:srgbClr val="00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8" name="字幕 14">
            <a:extLst>
              <a:ext uri="{FF2B5EF4-FFF2-40B4-BE49-F238E27FC236}">
                <a16:creationId xmlns:a16="http://schemas.microsoft.com/office/drawing/2014/main" id="{F5DC2AC7-DEFD-0F49-EEEF-D7B2FFD60D10}"/>
              </a:ext>
            </a:extLst>
          </p:cNvPr>
          <p:cNvSpPr txBox="1">
            <a:spLocks/>
          </p:cNvSpPr>
          <p:nvPr/>
        </p:nvSpPr>
        <p:spPr>
          <a:xfrm>
            <a:off x="453191" y="6353061"/>
            <a:ext cx="8438835" cy="447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6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本サービスは無料でご利用できます（ただし通話にかかる通信費、および診察費は必要です）</a:t>
            </a:r>
          </a:p>
        </p:txBody>
      </p:sp>
    </p:spTree>
    <p:extLst>
      <p:ext uri="{BB962C8B-B14F-4D97-AF65-F5344CB8AC3E}">
        <p14:creationId xmlns:p14="http://schemas.microsoft.com/office/powerpoint/2010/main" val="1215048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>
            <a:extLst>
              <a:ext uri="{FF2B5EF4-FFF2-40B4-BE49-F238E27FC236}">
                <a16:creationId xmlns:a16="http://schemas.microsoft.com/office/drawing/2014/main" id="{78823B68-F197-9F5A-3550-96EB0E10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07" y="2403156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⓯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8" y="1512998"/>
            <a:ext cx="242878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「許可しない」または「許可」を押します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5CBCC18-DA56-9677-880A-6A56DAEDCDDA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92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51EE0EEC-CA39-FA9A-F98D-A6A627177BB9}"/>
              </a:ext>
            </a:extLst>
          </p:cNvPr>
          <p:cNvSpPr/>
          <p:nvPr/>
        </p:nvSpPr>
        <p:spPr>
          <a:xfrm>
            <a:off x="3630159" y="4795142"/>
            <a:ext cx="1856239" cy="40343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AB05B1F-F930-C778-C30B-46A90C94701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16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48D85E9C-1624-CAB0-0E5B-7DB0E227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42" y="2404018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185F5AF-D644-1E4D-C070-21442ABF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88" y="2405967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診察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647387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医療機関を登録する」を押します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93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F04AFDA-767D-FBFF-F2AC-BFA011EF09D9}"/>
              </a:ext>
            </a:extLst>
          </p:cNvPr>
          <p:cNvSpPr/>
          <p:nvPr/>
        </p:nvSpPr>
        <p:spPr>
          <a:xfrm>
            <a:off x="2235276" y="6357008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8100A84-E87A-B8EA-25F6-C592B9A823D1}"/>
              </a:ext>
            </a:extLst>
          </p:cNvPr>
          <p:cNvSpPr/>
          <p:nvPr/>
        </p:nvSpPr>
        <p:spPr>
          <a:xfrm>
            <a:off x="5462855" y="458856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627D97-4292-6667-F04D-11B5D0298B0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7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EE652CC1-2656-2ABE-F501-EF6F716A3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40" y="2400010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3415B49-7C52-DE44-AC5A-E4BB1BBD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88" y="2407367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追加する」を押します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2878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医療機関名で検索」を押します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94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65494" y="5850965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8100A84-E87A-B8EA-25F6-C592B9A823D1}"/>
              </a:ext>
            </a:extLst>
          </p:cNvPr>
          <p:cNvSpPr/>
          <p:nvPr/>
        </p:nvSpPr>
        <p:spPr>
          <a:xfrm>
            <a:off x="1310879" y="580834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4F6065C-3717-C85A-B055-21C38A9D8D5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9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AD5791A0-C7C0-3596-6090-926937128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32" y="2402960"/>
            <a:ext cx="2449507" cy="4342057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9163C951-D6F0-0A9C-684B-114BEEEA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66" y="2404089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927895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医療機関名を入力します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477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希望する	医療機関名を押します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95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320B7D3-1FA8-C579-AC09-F41821441E3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71916" y="338837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8100A84-E87A-B8EA-25F6-C592B9A823D1}"/>
              </a:ext>
            </a:extLst>
          </p:cNvPr>
          <p:cNvSpPr/>
          <p:nvPr/>
        </p:nvSpPr>
        <p:spPr>
          <a:xfrm>
            <a:off x="1285420" y="283538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475FD7F5-DD8E-B60D-0E3F-19FE6894BDCE}"/>
              </a:ext>
            </a:extLst>
          </p:cNvPr>
          <p:cNvSpPr txBox="1"/>
          <p:nvPr/>
        </p:nvSpPr>
        <p:spPr>
          <a:xfrm>
            <a:off x="7854412" y="3388378"/>
            <a:ext cx="1301761" cy="21159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30000"/>
              </a:lnSpc>
              <a:tabLst>
                <a:tab pos="352425" algn="l"/>
              </a:tabLst>
            </a:pPr>
            <a:r>
              <a:rPr lang="en-US" altLang="ja-JP" b="1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講習での実習はここまでです</a:t>
            </a:r>
            <a:endParaRPr lang="en-US" altLang="ja-JP" spc="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  <a:tabLst>
                <a:tab pos="352425" algn="l"/>
              </a:tabLst>
            </a:pP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以降は画面を見る形とします</a:t>
            </a:r>
            <a:endParaRPr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199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0D10F90-67F7-DCFE-50D5-295903D36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88" y="2381764"/>
            <a:ext cx="2452278" cy="4344828"/>
          </a:xfrm>
          <a:prstGeom prst="rect">
            <a:avLst/>
          </a:prstGeom>
        </p:spPr>
      </p:pic>
      <p:pic>
        <p:nvPicPr>
          <p:cNvPr id="2" name="図 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391F5B6-43DD-AED9-4322-91D3ED87F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79" y="238453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35667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診察券番号（任意）、住所を入力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  <a:endParaRPr lang="ja-JP" altLang="en-US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518853"/>
            <a:ext cx="253021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電話番号を入力し、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「申請する」を押します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96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56F42B3-D3A4-72E4-4BB4-3CC39D51D779}"/>
              </a:ext>
            </a:extLst>
          </p:cNvPr>
          <p:cNvSpPr/>
          <p:nvPr/>
        </p:nvSpPr>
        <p:spPr>
          <a:xfrm>
            <a:off x="5502558" y="591131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F0D1120-7DC2-A615-CC6E-74B6DEED0FBB}"/>
              </a:ext>
            </a:extLst>
          </p:cNvPr>
          <p:cNvSpPr/>
          <p:nvPr/>
        </p:nvSpPr>
        <p:spPr>
          <a:xfrm>
            <a:off x="1299784" y="3286042"/>
            <a:ext cx="2294156" cy="3040697"/>
          </a:xfrm>
          <a:prstGeom prst="roundRect">
            <a:avLst>
              <a:gd name="adj" fmla="val 5917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0D9ED61A-DDF3-E9D1-DC98-B984249F8255}"/>
              </a:ext>
            </a:extLst>
          </p:cNvPr>
          <p:cNvSpPr/>
          <p:nvPr/>
        </p:nvSpPr>
        <p:spPr>
          <a:xfrm>
            <a:off x="5502558" y="4157221"/>
            <a:ext cx="2291137" cy="60466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6B8EC1F-140A-8267-DAEF-B6E829E381F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3491935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B102AE3-5972-06BB-D376-415D77310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42" y="2376584"/>
            <a:ext cx="2078916" cy="435292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0969CB5-59CD-454E-91E1-DEFFB9D40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971" y="2370747"/>
            <a:ext cx="2481287" cy="4273666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5665888" y="3902865"/>
            <a:ext cx="1948717" cy="96854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申請中の欄に医療機関が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表示されます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518853"/>
            <a:ext cx="2568983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通知が届くと</a:t>
            </a:r>
            <a:r>
              <a:rPr lang="en-US" altLang="ja-JP" sz="18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の利用が可能になります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97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2BA2706-A757-F73A-1E51-9CC7ECCD969E}"/>
              </a:ext>
            </a:extLst>
          </p:cNvPr>
          <p:cNvSpPr/>
          <p:nvPr/>
        </p:nvSpPr>
        <p:spPr>
          <a:xfrm>
            <a:off x="2415151" y="2666211"/>
            <a:ext cx="1037174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5EF26C39-358C-020C-E43E-0FACCA8FF24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4195971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1E2A39D-89F2-7693-D61D-8DA74A0E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25" y="2369387"/>
            <a:ext cx="2475191" cy="437121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A3C16A1-E863-C622-BA79-41F1A9ED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41" y="2381764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5504047" y="5248954"/>
            <a:ext cx="2240031" cy="577311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診察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607574"/>
            <a:ext cx="2739726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+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98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753B488-008F-286C-0813-B7206B9F135F}"/>
              </a:ext>
            </a:extLst>
          </p:cNvPr>
          <p:cNvSpPr/>
          <p:nvPr/>
        </p:nvSpPr>
        <p:spPr>
          <a:xfrm>
            <a:off x="2168277" y="6217494"/>
            <a:ext cx="566832" cy="55554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51717EDA-979D-44CB-8364-B2CD57AC2D62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76251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診療日の設定画面の画像">
            <a:extLst>
              <a:ext uri="{FF2B5EF4-FFF2-40B4-BE49-F238E27FC236}">
                <a16:creationId xmlns:a16="http://schemas.microsoft.com/office/drawing/2014/main" id="{E826DE0D-1CD3-8469-2A2C-13A72BE980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/>
          <a:stretch/>
        </p:blipFill>
        <p:spPr>
          <a:xfrm>
            <a:off x="5414104" y="2451326"/>
            <a:ext cx="2450795" cy="418087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図 5" descr="「予約作成」画面で医療機関名をタップしている画像">
            <a:extLst>
              <a:ext uri="{FF2B5EF4-FFF2-40B4-BE49-F238E27FC236}">
                <a16:creationId xmlns:a16="http://schemas.microsoft.com/office/drawing/2014/main" id="{3C6AF2ED-374D-C299-0DDF-61B8EB4C2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/>
          <a:stretch/>
        </p:blipFill>
        <p:spPr>
          <a:xfrm>
            <a:off x="1226295" y="2451326"/>
            <a:ext cx="2450796" cy="4180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5434480" y="3520035"/>
            <a:ext cx="2430419" cy="1982549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607574"/>
            <a:ext cx="2907857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希望する日時を押します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99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753B488-008F-286C-0813-B7206B9F135F}"/>
              </a:ext>
            </a:extLst>
          </p:cNvPr>
          <p:cNvSpPr/>
          <p:nvPr/>
        </p:nvSpPr>
        <p:spPr>
          <a:xfrm>
            <a:off x="1226294" y="3053339"/>
            <a:ext cx="2450795" cy="46669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07AE43D-9F90-35AF-35BC-5B448273FAF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1690661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744853F8-A5FB-7CF9-4347-EC522BFD5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41" y="2456748"/>
            <a:ext cx="2469094" cy="417002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B241A45-D304-92A4-B065-C4919154E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439" y="2440308"/>
            <a:ext cx="2475191" cy="420660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診療可能な時間が表示されるので希望時間を押します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10151" y="1605282"/>
            <a:ext cx="2568983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予約内容を確認してください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100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753B488-008F-286C-0813-B7206B9F135F}"/>
              </a:ext>
            </a:extLst>
          </p:cNvPr>
          <p:cNvSpPr/>
          <p:nvPr/>
        </p:nvSpPr>
        <p:spPr>
          <a:xfrm>
            <a:off x="1226294" y="5435824"/>
            <a:ext cx="2450795" cy="1196373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A16EA55-026F-8BEE-E759-1550E6A571FD}"/>
              </a:ext>
            </a:extLst>
          </p:cNvPr>
          <p:cNvSpPr/>
          <p:nvPr/>
        </p:nvSpPr>
        <p:spPr>
          <a:xfrm>
            <a:off x="5462752" y="2872965"/>
            <a:ext cx="2291137" cy="740299"/>
          </a:xfrm>
          <a:prstGeom prst="roundRect">
            <a:avLst>
              <a:gd name="adj" fmla="val 13638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7AEFE95-79BB-3E45-46DA-F3173CC8FBE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197703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2DC9A1F-CCFE-A29F-F3B9-4B94B1DDF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843" y="2440308"/>
            <a:ext cx="2469094" cy="416392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A00D9EE-E9EB-80E2-1C9B-1A0D88822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647" y="2452443"/>
            <a:ext cx="2466975" cy="4181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10595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画面を下から上にスクロールします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523E04-C965-0306-78E1-2EEBDD6683A2}"/>
              </a:ext>
            </a:extLst>
          </p:cNvPr>
          <p:cNvSpPr txBox="1"/>
          <p:nvPr/>
        </p:nvSpPr>
        <p:spPr>
          <a:xfrm>
            <a:off x="7811237" y="4000766"/>
            <a:ext cx="1443151" cy="21961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医師からアプリを通じて予約指示が入ることもあります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E871338-4419-47E5-AB31-1159EE17C064}"/>
              </a:ext>
            </a:extLst>
          </p:cNvPr>
          <p:cNvSpPr/>
          <p:nvPr/>
        </p:nvSpPr>
        <p:spPr>
          <a:xfrm>
            <a:off x="5514565" y="618705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上矢印 24">
            <a:extLst>
              <a:ext uri="{FF2B5EF4-FFF2-40B4-BE49-F238E27FC236}">
                <a16:creationId xmlns:a16="http://schemas.microsoft.com/office/drawing/2014/main" id="{7AD132F4-1AF1-1BA4-6748-C19CF0A4E3DE}"/>
              </a:ext>
            </a:extLst>
          </p:cNvPr>
          <p:cNvSpPr/>
          <p:nvPr/>
        </p:nvSpPr>
        <p:spPr>
          <a:xfrm>
            <a:off x="2134439" y="4673276"/>
            <a:ext cx="631902" cy="1811843"/>
          </a:xfrm>
          <a:prstGeom prst="upArrow">
            <a:avLst/>
          </a:prstGeom>
          <a:solidFill>
            <a:srgbClr val="FFFFFF">
              <a:alpha val="69804"/>
            </a:srgbClr>
          </a:solidFill>
          <a:ln w="28575">
            <a:solidFill>
              <a:srgbClr val="FF3300"/>
            </a:solidFill>
            <a:prstDash val="sysDot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DC67F40-0F53-D152-84BB-546ED25C18A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7464B1-5D0B-F1C1-AFDC-D3E05CF276E8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640557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Play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ストア　　　 を押します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「アプリやゲームを検索」を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1E44AD2-7A4A-9B73-DA42-452A4D657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933" y="2330028"/>
            <a:ext cx="199384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2AEA280-EB17-7090-5AB6-32CE2A90F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792" y="2366591"/>
            <a:ext cx="199384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2471350" y="5272862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715676" y="2502136"/>
            <a:ext cx="1584026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" name="図 19" descr="グラフィカル ユーザー インターフェイス, アプリケーション&#10;&#10;説明は自動で生成されたものです">
            <a:extLst>
              <a:ext uri="{FF2B5EF4-FFF2-40B4-BE49-F238E27FC236}">
                <a16:creationId xmlns:a16="http://schemas.microsoft.com/office/drawing/2014/main" id="{DADA6025-865B-82B8-4B65-B33756B02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6612" y="1471099"/>
            <a:ext cx="535937" cy="535937"/>
          </a:xfrm>
          <a:custGeom>
            <a:avLst/>
            <a:gdLst>
              <a:gd name="connsiteX0" fmla="*/ 257175 w 514350"/>
              <a:gd name="connsiteY0" fmla="*/ 0 h 514350"/>
              <a:gd name="connsiteX1" fmla="*/ 514350 w 514350"/>
              <a:gd name="connsiteY1" fmla="*/ 257175 h 514350"/>
              <a:gd name="connsiteX2" fmla="*/ 257175 w 514350"/>
              <a:gd name="connsiteY2" fmla="*/ 514350 h 514350"/>
              <a:gd name="connsiteX3" fmla="*/ 0 w 514350"/>
              <a:gd name="connsiteY3" fmla="*/ 257175 h 514350"/>
              <a:gd name="connsiteX4" fmla="*/ 257175 w 514350"/>
              <a:gd name="connsiteY4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514350"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15437EF0-FEE6-7240-5A90-8CEC25EBDE95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A5A8C5B9-6C3D-CE4C-6E98-FB1BF90E0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3388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A87CEA-7B45-620F-E3B9-0C5352124628}"/>
              </a:ext>
            </a:extLst>
          </p:cNvPr>
          <p:cNvSpPr txBox="1">
            <a:spLocks/>
          </p:cNvSpPr>
          <p:nvPr/>
        </p:nvSpPr>
        <p:spPr>
          <a:xfrm>
            <a:off x="8532813" y="6497645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75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10CAB1-8968-7265-F8DF-AFC395A5C3E6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42BFC4-932E-B25E-EB70-1266AAABEA95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45ECF9-95F1-AA42-51FA-F46E394C93F1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E6E19F-1A7C-EFA0-1AE0-6AAF85F51CD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09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「設定」画面の一覧から「テスト通話」をタップしている画像">
            <a:extLst>
              <a:ext uri="{FF2B5EF4-FFF2-40B4-BE49-F238E27FC236}">
                <a16:creationId xmlns:a16="http://schemas.microsoft.com/office/drawing/2014/main" id="{198E8B3B-C466-21E0-A72E-A4F2D42377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" b="6925"/>
          <a:stretch/>
        </p:blipFill>
        <p:spPr>
          <a:xfrm>
            <a:off x="5514676" y="2451325"/>
            <a:ext cx="2375117" cy="432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C5FE84C-C998-677D-697B-8F393572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13" y="2451325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10595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テスト通話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86DB527D-E58A-7BB9-9F5A-D397CAE0CE59}"/>
              </a:ext>
            </a:extLst>
          </p:cNvPr>
          <p:cNvSpPr/>
          <p:nvPr/>
        </p:nvSpPr>
        <p:spPr>
          <a:xfrm>
            <a:off x="5547682" y="589224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587B3DCE-C434-3185-9BB0-A87CCA1CD62A}"/>
              </a:ext>
            </a:extLst>
          </p:cNvPr>
          <p:cNvSpPr/>
          <p:nvPr/>
        </p:nvSpPr>
        <p:spPr>
          <a:xfrm>
            <a:off x="2226701" y="6301232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1C3018B-ED20-B7EC-48F4-E9310CAB25C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3AFE56E1-70FC-9E99-A9F7-AAEA4C8A8CFA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D946D6-C87D-C545-88B2-5E11B04C4EB1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4084509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「通話の準備中」と画面に表示されている画像">
            <a:extLst>
              <a:ext uri="{FF2B5EF4-FFF2-40B4-BE49-F238E27FC236}">
                <a16:creationId xmlns:a16="http://schemas.microsoft.com/office/drawing/2014/main" id="{527C4C5F-EA90-1255-087F-26110CDB7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33" y="2451324"/>
            <a:ext cx="2245190" cy="408368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図 1" descr="「通話環境の確認」画面で「テスト通話を開始する」をタップしている画像">
            <a:extLst>
              <a:ext uri="{FF2B5EF4-FFF2-40B4-BE49-F238E27FC236}">
                <a16:creationId xmlns:a16="http://schemas.microsoft.com/office/drawing/2014/main" id="{479E5A48-493E-747A-F22A-21DF43D94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17" y="2451325"/>
            <a:ext cx="2245191" cy="408631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64379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テスト通話を開始する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秒程度待ちましょう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DAC68AB-7BD7-E342-ECC4-948F81E58334}"/>
              </a:ext>
            </a:extLst>
          </p:cNvPr>
          <p:cNvSpPr/>
          <p:nvPr/>
        </p:nvSpPr>
        <p:spPr>
          <a:xfrm>
            <a:off x="1494102" y="5402774"/>
            <a:ext cx="1901628" cy="44708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7D8233E8-10D6-C743-8E73-137A193F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4C449C2-287F-E48F-EE56-DE86F9378D2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AE45B618-1671-9AAC-1DF7-B4383251C93A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44FF4F-FAEC-E527-AC41-C3555A330C07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103</a:t>
            </a:r>
          </a:p>
        </p:txBody>
      </p:sp>
    </p:spTree>
    <p:extLst>
      <p:ext uri="{BB962C8B-B14F-4D97-AF65-F5344CB8AC3E}">
        <p14:creationId xmlns:p14="http://schemas.microsoft.com/office/powerpoint/2010/main" val="177970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正面に医師、右上に自分が写っていることを確認し、右下の電話を切るアイコンをタップしている画像">
            <a:extLst>
              <a:ext uri="{FF2B5EF4-FFF2-40B4-BE49-F238E27FC236}">
                <a16:creationId xmlns:a16="http://schemas.microsoft.com/office/drawing/2014/main" id="{DE53CF82-5C66-8411-D83C-3F8A5F244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36" y="2466641"/>
            <a:ext cx="2422784" cy="4083684"/>
          </a:xfrm>
          <a:prstGeom prst="rect">
            <a:avLst/>
          </a:prstGeom>
        </p:spPr>
      </p:pic>
      <p:pic>
        <p:nvPicPr>
          <p:cNvPr id="24" name="図 23" descr="「テスト通話」の画面で「応答」をタップしている画像">
            <a:extLst>
              <a:ext uri="{FF2B5EF4-FFF2-40B4-BE49-F238E27FC236}">
                <a16:creationId xmlns:a16="http://schemas.microsoft.com/office/drawing/2014/main" id="{7887BB5C-D351-81DF-520A-1208A79C7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8" y="2465324"/>
            <a:ext cx="2398596" cy="4083684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46869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電話がかかってくるので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応答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右上に自身が写っていることを確認しましょう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7D8233E8-10D6-C743-8E73-137A193F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0ABCF29-BFB2-5A46-1A1C-1EC0A5D56AE7}"/>
              </a:ext>
            </a:extLst>
          </p:cNvPr>
          <p:cNvSpPr/>
          <p:nvPr/>
        </p:nvSpPr>
        <p:spPr>
          <a:xfrm>
            <a:off x="2728515" y="5632861"/>
            <a:ext cx="828723" cy="85225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593428F6-DCF8-CD98-39D5-3D2838774500}"/>
              </a:ext>
            </a:extLst>
          </p:cNvPr>
          <p:cNvSpPr/>
          <p:nvPr/>
        </p:nvSpPr>
        <p:spPr>
          <a:xfrm>
            <a:off x="6997748" y="2465323"/>
            <a:ext cx="911693" cy="112536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31B3B1B-0891-0E28-2B30-62A052A6F06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CA131CCB-A5FB-F2F3-ACAE-DF22F6941CE0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8BC54B-A8FF-E55C-1340-35C2280E5D44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104</a:t>
            </a:r>
          </a:p>
        </p:txBody>
      </p:sp>
    </p:spTree>
    <p:extLst>
      <p:ext uri="{BB962C8B-B14F-4D97-AF65-F5344CB8AC3E}">
        <p14:creationId xmlns:p14="http://schemas.microsoft.com/office/powerpoint/2010/main" val="1641416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画面の真ん中に表示された終了するボタンをタップしている画像">
            <a:extLst>
              <a:ext uri="{FF2B5EF4-FFF2-40B4-BE49-F238E27FC236}">
                <a16:creationId xmlns:a16="http://schemas.microsoft.com/office/drawing/2014/main" id="{9CE0E750-978C-514F-EB87-784E4700A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90" y="2452419"/>
            <a:ext cx="2416875" cy="4083684"/>
          </a:xfrm>
          <a:prstGeom prst="rect">
            <a:avLst/>
          </a:prstGeom>
        </p:spPr>
      </p:pic>
      <p:pic>
        <p:nvPicPr>
          <p:cNvPr id="24" name="図 23" descr="画面の真ん中に表示された終了するボタンをタップしている画像">
            <a:extLst>
              <a:ext uri="{FF2B5EF4-FFF2-40B4-BE49-F238E27FC236}">
                <a16:creationId xmlns:a16="http://schemas.microsoft.com/office/drawing/2014/main" id="{E710FDC8-BEE4-93E3-D822-2CDAE8823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90" y="2451325"/>
            <a:ext cx="2416875" cy="4083684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622930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受話器マークを押します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「終了する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7D8233E8-10D6-C743-8E73-137A193F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B6CEF4D-D503-265D-7D11-774A578592A8}"/>
              </a:ext>
            </a:extLst>
          </p:cNvPr>
          <p:cNvSpPr/>
          <p:nvPr/>
        </p:nvSpPr>
        <p:spPr>
          <a:xfrm>
            <a:off x="6496450" y="4484713"/>
            <a:ext cx="1245110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5341097F-002D-B24A-F225-D0C00AC4C3A9}"/>
              </a:ext>
            </a:extLst>
          </p:cNvPr>
          <p:cNvSpPr/>
          <p:nvPr/>
        </p:nvSpPr>
        <p:spPr>
          <a:xfrm>
            <a:off x="2884629" y="5838787"/>
            <a:ext cx="828723" cy="646331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F68F303-C6BD-C963-D1EB-7950366C88C4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C694CDCE-EDFD-E97A-E87C-B6347165D0C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CD1E07D-E1CD-980C-0D06-0D488ADB893F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263529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285E180-B8DF-1C05-9099-E70634BC9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03" y="2361583"/>
            <a:ext cx="2523963" cy="4096867"/>
          </a:xfrm>
          <a:prstGeom prst="rect">
            <a:avLst/>
          </a:prstGeom>
        </p:spPr>
      </p:pic>
      <p:pic>
        <p:nvPicPr>
          <p:cNvPr id="27" name="図 26" descr="画面に「ヤードックに音声の録音を許可しますか」と表示され、「許可」をタップしている画像&#10;">
            <a:extLst>
              <a:ext uri="{FF2B5EF4-FFF2-40B4-BE49-F238E27FC236}">
                <a16:creationId xmlns:a16="http://schemas.microsoft.com/office/drawing/2014/main" id="{AD812A2D-D356-F9D0-29E7-E4B8E35B3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75" y="3538092"/>
            <a:ext cx="2398081" cy="1255751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79CC1A92-04C6-AE97-D920-D309A92AE4A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4" y="1512998"/>
            <a:ext cx="2622890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電話がかかってきたら 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応答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許可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FB4113-A43E-B53F-1DDE-AD9149DAC23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2BEBBFE-DDBD-9FD4-1E54-91865DA12F93}"/>
              </a:ext>
            </a:extLst>
          </p:cNvPr>
          <p:cNvSpPr/>
          <p:nvPr/>
        </p:nvSpPr>
        <p:spPr>
          <a:xfrm>
            <a:off x="7138613" y="4240003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4210F3C9-CF3F-03B4-CD24-67E49A779A31}"/>
              </a:ext>
            </a:extLst>
          </p:cNvPr>
          <p:cNvSpPr/>
          <p:nvPr/>
        </p:nvSpPr>
        <p:spPr>
          <a:xfrm>
            <a:off x="2538813" y="5549914"/>
            <a:ext cx="828723" cy="85225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64704087-F9AF-D2E6-7A18-A308433762D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DE91F83-7B9F-2CDE-A933-185BF2661629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106</a:t>
            </a:r>
          </a:p>
        </p:txBody>
      </p:sp>
    </p:spTree>
    <p:extLst>
      <p:ext uri="{BB962C8B-B14F-4D97-AF65-F5344CB8AC3E}">
        <p14:creationId xmlns:p14="http://schemas.microsoft.com/office/powerpoint/2010/main" val="3067636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5A7A1CE-D181-70B2-FA62-85DE7D46F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93" y="2104172"/>
            <a:ext cx="4816257" cy="4785775"/>
          </a:xfrm>
          <a:prstGeom prst="rect">
            <a:avLst/>
          </a:prstGeom>
        </p:spPr>
      </p:pic>
      <p:pic>
        <p:nvPicPr>
          <p:cNvPr id="3" name="図 2" descr="画面に「ヤードックに写真と動画の撮影を許可しますか」と表示され、「許可」をタップしている画像">
            <a:extLst>
              <a:ext uri="{FF2B5EF4-FFF2-40B4-BE49-F238E27FC236}">
                <a16:creationId xmlns:a16="http://schemas.microsoft.com/office/drawing/2014/main" id="{098245C8-5765-8D81-73F2-97FFAAAB5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15" y="3234269"/>
            <a:ext cx="2398081" cy="1754686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79CC1A92-04C6-AE97-D920-D309A92AE4A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3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診療が始まります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FB4113-A43E-B53F-1DDE-AD9149DAC23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439E1E26-9A6E-3C99-2B45-C9E05CCE2EA8}"/>
              </a:ext>
            </a:extLst>
          </p:cNvPr>
          <p:cNvSpPr/>
          <p:nvPr/>
        </p:nvSpPr>
        <p:spPr>
          <a:xfrm>
            <a:off x="2912308" y="4440721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ED8A095-ECFC-CB0A-43C3-9E9A87EFB097}"/>
              </a:ext>
            </a:extLst>
          </p:cNvPr>
          <p:cNvSpPr txBox="1"/>
          <p:nvPr/>
        </p:nvSpPr>
        <p:spPr>
          <a:xfrm>
            <a:off x="7696773" y="4959457"/>
            <a:ext cx="1573068" cy="111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チャットでのやり取りはできません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47A2984-82F6-55F9-895D-921BD471BC1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4A63A3-53A2-C318-DE29-90CE87FA6562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257306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1C6D522-B79C-57DC-A65C-3DCE8EBC7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390" y="2407902"/>
            <a:ext cx="2548349" cy="4340728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877A5777-7741-ED72-4721-7B5438B21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72" y="3608904"/>
            <a:ext cx="2545642" cy="102948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54564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電話がかかってきたら 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応答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ロックを解除します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A932F7-1D1E-C771-8E8B-3518D5865EB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r>
              <a:rPr lang="en-US" altLang="ja-JP" dirty="0"/>
              <a:t>iPhone</a:t>
            </a:r>
            <a:r>
              <a:rPr lang="ja-JP" altLang="en-US" dirty="0"/>
              <a:t>の場合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4D6EA70D-943D-F18F-36E0-489E14C6182F}"/>
              </a:ext>
            </a:extLst>
          </p:cNvPr>
          <p:cNvSpPr/>
          <p:nvPr/>
        </p:nvSpPr>
        <p:spPr>
          <a:xfrm>
            <a:off x="2672625" y="5616820"/>
            <a:ext cx="828723" cy="85225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上矢印 24">
            <a:extLst>
              <a:ext uri="{FF2B5EF4-FFF2-40B4-BE49-F238E27FC236}">
                <a16:creationId xmlns:a16="http://schemas.microsoft.com/office/drawing/2014/main" id="{EF09DD5D-1E4B-7C90-8D30-3FA69492B706}"/>
              </a:ext>
            </a:extLst>
          </p:cNvPr>
          <p:cNvSpPr/>
          <p:nvPr/>
        </p:nvSpPr>
        <p:spPr>
          <a:xfrm rot="5400000" flipH="1">
            <a:off x="6348141" y="3667943"/>
            <a:ext cx="631902" cy="1811843"/>
          </a:xfrm>
          <a:prstGeom prst="upArrow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9D0CF71-08D4-6164-80E3-B955CD0FC85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E02C9AB-F98F-4B40-02FE-5A697982ED47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1615886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BEECA6-391D-8045-4A18-5B2B0DB69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66" y="2503927"/>
            <a:ext cx="2530059" cy="3188484"/>
          </a:xfrm>
          <a:prstGeom prst="rect">
            <a:avLst/>
          </a:prstGeom>
        </p:spPr>
      </p:pic>
      <p:pic>
        <p:nvPicPr>
          <p:cNvPr id="27" name="図 26" descr="実際に診療が始まり、画面正面に医師、右上に自分が表示されている画像">
            <a:extLst>
              <a:ext uri="{FF2B5EF4-FFF2-40B4-BE49-F238E27FC236}">
                <a16:creationId xmlns:a16="http://schemas.microsoft.com/office/drawing/2014/main" id="{5B49A72C-5428-C11F-C1BD-113FA2F9A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01" y="2207326"/>
            <a:ext cx="2649255" cy="4679409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1800" kern="1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YaDoc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診療が始まります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A932F7-1D1E-C771-8E8B-3518D5865EB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r>
              <a:rPr lang="en-US" altLang="ja-JP" dirty="0"/>
              <a:t>iPhone</a:t>
            </a:r>
            <a:r>
              <a:rPr lang="ja-JP" altLang="en-US" dirty="0"/>
              <a:t>の場合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2EE17A9E-9DE3-65E8-734D-3E125B6CD626}"/>
              </a:ext>
            </a:extLst>
          </p:cNvPr>
          <p:cNvSpPr/>
          <p:nvPr/>
        </p:nvSpPr>
        <p:spPr>
          <a:xfrm>
            <a:off x="2827621" y="4785154"/>
            <a:ext cx="673861" cy="757051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2EB85A-295B-58CA-5F22-5292B031A729}"/>
              </a:ext>
            </a:extLst>
          </p:cNvPr>
          <p:cNvSpPr txBox="1"/>
          <p:nvPr/>
        </p:nvSpPr>
        <p:spPr>
          <a:xfrm>
            <a:off x="7729824" y="4959457"/>
            <a:ext cx="1573068" cy="111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チャットでのやり取りはできません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B528D0E-FF01-2922-1838-B9DC1ACB539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775EDA-9D7F-6DEB-CB18-AEBDD5E24DE1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403189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243400" y="1302232"/>
            <a:ext cx="8657200" cy="183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決済方法は、医療機関の設定に応じて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クレジットカード」 </a:t>
            </a: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診療後の銀行振込」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次回来院時のお支払</a:t>
            </a: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などを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お選びいただけるようになっております。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 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クレジットカードによる決済をご利用になる場合は、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予めクレジットカード情報の登録をお願いいたします。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操作にご不明点がある場合は、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 err="1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サポートセンターまでお問合せください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DB4665FC-68FD-D81B-AC85-DC38DEDD051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390490-9865-80D1-62EA-A9826169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655FCE-953C-9AE4-D29B-64C6F69A6DC9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635112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DF9554C-5921-E469-AC79-83D304FC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74" y="2408111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AF0598D-2D23-8DDA-EA94-2BF91229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13" y="2406592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	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クレジットカードの支払い設定方法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C5C6FF0-6758-05E7-88A9-780FF7557A83}"/>
              </a:ext>
            </a:extLst>
          </p:cNvPr>
          <p:cNvSpPr/>
          <p:nvPr/>
        </p:nvSpPr>
        <p:spPr>
          <a:xfrm>
            <a:off x="5466562" y="398915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535FA68-FD9A-5FD2-FE4D-359CCE369688}"/>
              </a:ext>
            </a:extLst>
          </p:cNvPr>
          <p:cNvSpPr/>
          <p:nvPr/>
        </p:nvSpPr>
        <p:spPr>
          <a:xfrm>
            <a:off x="3179201" y="6301232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BC2B928-149B-3627-A3B8-AD348F1327E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CA2B-8A9B-7C16-C0E3-588924EA837A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212497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D89F7FAE-FAE6-A3C3-522A-6A26E98A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77" y="2366591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CAE1754-4579-FDAD-59CB-D084F72E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2" y="233393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「やーどっく」と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　　　　を押します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657159" y="2454996"/>
            <a:ext cx="1524452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6FA63D-78D3-4D3B-259E-4FAE2C8FFDCE}"/>
              </a:ext>
            </a:extLst>
          </p:cNvPr>
          <p:cNvSpPr txBox="1">
            <a:spLocks/>
          </p:cNvSpPr>
          <p:nvPr/>
        </p:nvSpPr>
        <p:spPr>
          <a:xfrm>
            <a:off x="8532813" y="6497645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76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7D610D4-C3A3-B3E8-803B-B2B6739B4A7B}"/>
              </a:ext>
            </a:extLst>
          </p:cNvPr>
          <p:cNvSpPr/>
          <p:nvPr/>
        </p:nvSpPr>
        <p:spPr>
          <a:xfrm>
            <a:off x="7227453" y="5931671"/>
            <a:ext cx="516144" cy="529877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966F93C-005A-0E78-68E3-C14C97CAF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9740" y="1544172"/>
            <a:ext cx="395730" cy="395622"/>
          </a:xfrm>
          <a:custGeom>
            <a:avLst/>
            <a:gdLst>
              <a:gd name="connsiteX0" fmla="*/ 64959 w 554784"/>
              <a:gd name="connsiteY0" fmla="*/ 0 h 554633"/>
              <a:gd name="connsiteX1" fmla="*/ 489825 w 554784"/>
              <a:gd name="connsiteY1" fmla="*/ 0 h 554633"/>
              <a:gd name="connsiteX2" fmla="*/ 554784 w 554784"/>
              <a:gd name="connsiteY2" fmla="*/ 64959 h 554633"/>
              <a:gd name="connsiteX3" fmla="*/ 554784 w 554784"/>
              <a:gd name="connsiteY3" fmla="*/ 489674 h 554633"/>
              <a:gd name="connsiteX4" fmla="*/ 489825 w 554784"/>
              <a:gd name="connsiteY4" fmla="*/ 554633 h 554633"/>
              <a:gd name="connsiteX5" fmla="*/ 64959 w 554784"/>
              <a:gd name="connsiteY5" fmla="*/ 554633 h 554633"/>
              <a:gd name="connsiteX6" fmla="*/ 0 w 554784"/>
              <a:gd name="connsiteY6" fmla="*/ 489674 h 554633"/>
              <a:gd name="connsiteX7" fmla="*/ 0 w 554784"/>
              <a:gd name="connsiteY7" fmla="*/ 64959 h 554633"/>
              <a:gd name="connsiteX8" fmla="*/ 64959 w 554784"/>
              <a:gd name="connsiteY8" fmla="*/ 0 h 55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84" h="554633">
                <a:moveTo>
                  <a:pt x="64959" y="0"/>
                </a:moveTo>
                <a:lnTo>
                  <a:pt x="489825" y="0"/>
                </a:lnTo>
                <a:cubicBezTo>
                  <a:pt x="525701" y="0"/>
                  <a:pt x="554784" y="29083"/>
                  <a:pt x="554784" y="64959"/>
                </a:cubicBezTo>
                <a:lnTo>
                  <a:pt x="554784" y="489674"/>
                </a:lnTo>
                <a:cubicBezTo>
                  <a:pt x="554784" y="525550"/>
                  <a:pt x="525701" y="554633"/>
                  <a:pt x="489825" y="554633"/>
                </a:cubicBezTo>
                <a:lnTo>
                  <a:pt x="64959" y="554633"/>
                </a:lnTo>
                <a:cubicBezTo>
                  <a:pt x="29083" y="554633"/>
                  <a:pt x="0" y="525550"/>
                  <a:pt x="0" y="489674"/>
                </a:cubicBezTo>
                <a:lnTo>
                  <a:pt x="0" y="64959"/>
                </a:lnTo>
                <a:cubicBezTo>
                  <a:pt x="0" y="29083"/>
                  <a:pt x="29083" y="0"/>
                  <a:pt x="64959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4FE7B0AA-C301-E5C6-08B8-594A47C22C4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68C10F0B-4D67-F3F6-6945-8A5B0D098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D9BD500-6A11-083F-52E5-E56E398EE87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68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10B73539-AF65-10E5-EAE6-842FC4B1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58" y="2406592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33507A9-50BE-3A73-260C-0D6508B45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77" y="2416076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159565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クレジットカードを登録する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カード情報を入力します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クレジットカードの支払い設定方法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DCD9FF8-FA4F-762A-1F65-67A768E3D1B9}"/>
              </a:ext>
            </a:extLst>
          </p:cNvPr>
          <p:cNvSpPr/>
          <p:nvPr/>
        </p:nvSpPr>
        <p:spPr>
          <a:xfrm>
            <a:off x="5449553" y="2911060"/>
            <a:ext cx="2332372" cy="2651540"/>
          </a:xfrm>
          <a:prstGeom prst="roundRect">
            <a:avLst>
              <a:gd name="adj" fmla="val 5113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655B1F7-5820-BCB8-0156-5BA60DC38328}"/>
              </a:ext>
            </a:extLst>
          </p:cNvPr>
          <p:cNvSpPr/>
          <p:nvPr/>
        </p:nvSpPr>
        <p:spPr>
          <a:xfrm>
            <a:off x="1302089" y="463839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1AA764B-6F21-49D8-C446-A24A0A40030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C2E1711-BF76-3BDC-9177-C16ADA098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532863-8BB3-7560-3538-EA591AE1F9A0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2322031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88819A6-A546-885D-3978-E3758179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93" y="2406551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登録する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E34D8FC0-8226-2403-B14C-B56BFDB848AB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クレジットカードの支払い設定方法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C063052A-1C7A-2546-E84F-9DFE24E71178}"/>
              </a:ext>
            </a:extLst>
          </p:cNvPr>
          <p:cNvSpPr/>
          <p:nvPr/>
        </p:nvSpPr>
        <p:spPr>
          <a:xfrm>
            <a:off x="3427633" y="571070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1B1A4FAA-CDCA-2898-EB4C-FB60EB58788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95F418-FF9E-C4F4-0134-611AD61FA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99C8BF3-1831-E32B-1118-1C40DB5E0474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2754819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5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 dirty="0">
                <a:solidFill>
                  <a:srgbClr val="4472C4"/>
                </a:solidFill>
              </a:rPr>
              <a:t>【10】</a:t>
            </a:r>
            <a:r>
              <a:rPr lang="ja-JP" altLang="en-US" sz="2799" dirty="0">
                <a:solidFill>
                  <a:srgbClr val="4472C4"/>
                </a:solidFill>
              </a:rPr>
              <a:t>操作に困ったときのご案内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2421082" y="1174787"/>
            <a:ext cx="6269722" cy="183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en-US" altLang="ja-JP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HP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https://support.yadoc.jp/personal/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ja-JP" sz="14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サポートセンター 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平日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9:00</a:t>
            </a: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19:00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電話番号：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0120-22-8109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E-mail</a:t>
            </a: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ps@yadoc.jp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ja-JP" sz="14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運営会社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株式会社インテグリティ・ヘルスケア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URL</a:t>
            </a: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https://www.integrity-healthcare.co.jp/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ja-JP" altLang="en-US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Object" descr="運営会社株式会社インテグリティ・ヘルスケアのホームページのQRコード&#10;">
            <a:extLst>
              <a:ext uri="{FF2B5EF4-FFF2-40B4-BE49-F238E27FC236}">
                <a16:creationId xmlns:a16="http://schemas.microsoft.com/office/drawing/2014/main" id="{7108EE24-C70C-2A38-6B8B-11F89723DFEF}"/>
              </a:ext>
            </a:extLst>
          </p:cNvPr>
          <p:cNvPicPr preferRelativeResize="0">
            <a:picLocks noChangeAspect="1"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1" y="4630601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D3497F0-3D0C-9E9D-4638-1A02D1838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718" y="1174787"/>
            <a:ext cx="1311992" cy="1321210"/>
          </a:xfrm>
          <a:prstGeom prst="rect">
            <a:avLst/>
          </a:prstGeom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7DAA228F-9BA4-320E-3D55-8C0BB1DCF5F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字幕 14">
            <a:extLst>
              <a:ext uri="{FF2B5EF4-FFF2-40B4-BE49-F238E27FC236}">
                <a16:creationId xmlns:a16="http://schemas.microsoft.com/office/drawing/2014/main" id="{7906DC6D-9307-619E-C95E-8325B39A04AB}"/>
              </a:ext>
            </a:extLst>
          </p:cNvPr>
          <p:cNvSpPr txBox="1">
            <a:spLocks/>
          </p:cNvSpPr>
          <p:nvPr/>
        </p:nvSpPr>
        <p:spPr>
          <a:xfrm>
            <a:off x="6606969" y="3389791"/>
            <a:ext cx="2427701" cy="821635"/>
          </a:xfrm>
          <a:prstGeom prst="rect">
            <a:avLst/>
          </a:prstGeom>
        </p:spPr>
        <p:txBody>
          <a:bodyPr vert="horz" lIns="36000" tIns="45720" rIns="36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電話番号・メール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アドレスは</a:t>
            </a:r>
            <a:r>
              <a:rPr lang="en-US" altLang="ja-JP" sz="1800" b="0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ご利用中の患者様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専用のものになります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C0D8B-8D9C-F35A-CB48-F5376F975727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3110813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3C76B70-EE27-1D31-9233-DCB9567F7F4C}"/>
              </a:ext>
            </a:extLst>
          </p:cNvPr>
          <p:cNvGrpSpPr>
            <a:grpSpLocks noChangeAspect="1"/>
          </p:cNvGrpSpPr>
          <p:nvPr/>
        </p:nvGrpSpPr>
        <p:grpSpPr>
          <a:xfrm>
            <a:off x="130510" y="782484"/>
            <a:ext cx="8882979" cy="6188295"/>
            <a:chOff x="261021" y="799121"/>
            <a:chExt cx="8621956" cy="6006454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67DCAB09-A2C5-6D83-232A-9D19B1962268}"/>
                </a:ext>
              </a:extLst>
            </p:cNvPr>
            <p:cNvSpPr/>
            <p:nvPr/>
          </p:nvSpPr>
          <p:spPr>
            <a:xfrm>
              <a:off x="4659286" y="3873107"/>
              <a:ext cx="4223690" cy="2771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●生成</a:t>
              </a:r>
              <a:r>
                <a:rPr lang="en-US" altLang="ja-JP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AI</a:t>
              </a: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●文字表示電話サービス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（ヨメテル）を使ってみよう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●スマホで年金の情報を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確認しよう（ねんきんネット）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●デジタルリテラシーを身につけて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安心・安全にインターネットを楽しもう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C7ED6883-583F-5771-02C9-8AECE541D5A4}"/>
                </a:ext>
              </a:extLst>
            </p:cNvPr>
            <p:cNvSpPr/>
            <p:nvPr/>
          </p:nvSpPr>
          <p:spPr>
            <a:xfrm>
              <a:off x="4659286" y="961253"/>
              <a:ext cx="4223691" cy="2778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●ハザードマップポータルサイトで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様々な災害のリスクを確認しよう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●浸水ナビを使って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水害シミュレーションを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見てみよう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●地理院地図を使って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身近な土地の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情報を知ろう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A66F895E-EEF2-87E7-EF36-67D10E78053A}"/>
                </a:ext>
              </a:extLst>
            </p:cNvPr>
            <p:cNvSpPr/>
            <p:nvPr/>
          </p:nvSpPr>
          <p:spPr>
            <a:xfrm>
              <a:off x="261021" y="3873106"/>
              <a:ext cx="4223693" cy="27719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●オンライン診療を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使ってみよう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FUN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＋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WALK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アプリを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使って楽しく歩こう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●全国版救急受診アプリ（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Q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助）で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病気やけがの緊急度を 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　判定しよう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A4F5D67-C002-ED5B-3E15-DDDFD31A1805}"/>
                </a:ext>
              </a:extLst>
            </p:cNvPr>
            <p:cNvSpPr/>
            <p:nvPr/>
          </p:nvSpPr>
          <p:spPr>
            <a:xfrm>
              <a:off x="261022" y="967457"/>
              <a:ext cx="4223693" cy="27719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●マイナンバーカードを健康保険証として利用しよう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・公金受取口座の登録をしよう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●マイナンバーカードを申請しよう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●スマートフォン用電子証明書を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スマートフォンに搭載しよう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●マイナポータルを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活用しよう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確定申告（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e-tax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）を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図表 7">
              <a:extLst>
                <a:ext uri="{FF2B5EF4-FFF2-40B4-BE49-F238E27FC236}">
                  <a16:creationId xmlns:a16="http://schemas.microsoft.com/office/drawing/2014/main" id="{D6CACC4C-B744-F994-E9AA-C09A0207F6B7}"/>
                </a:ext>
              </a:extLst>
            </p:cNvPr>
            <p:cNvGraphicFramePr/>
            <p:nvPr/>
          </p:nvGraphicFramePr>
          <p:xfrm>
            <a:off x="955537" y="799121"/>
            <a:ext cx="7232926" cy="6006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DA04111-4434-AC3A-2F24-84B162F176CB}"/>
                </a:ext>
              </a:extLst>
            </p:cNvPr>
            <p:cNvSpPr txBox="1"/>
            <p:nvPr/>
          </p:nvSpPr>
          <p:spPr>
            <a:xfrm>
              <a:off x="2439812" y="2334859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スマホを使って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マイナンバーカードを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AD329E7-3752-F6AE-E30B-6E176D702D3C}"/>
                </a:ext>
              </a:extLst>
            </p:cNvPr>
            <p:cNvSpPr txBox="1"/>
            <p:nvPr/>
          </p:nvSpPr>
          <p:spPr>
            <a:xfrm>
              <a:off x="4752912" y="2336747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</a:t>
              </a: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で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防災・地域について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知りましょう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A1BE9EA-C956-D15C-FF02-8865C5C9B87E}"/>
                </a:ext>
              </a:extLst>
            </p:cNvPr>
            <p:cNvSpPr txBox="1"/>
            <p:nvPr/>
          </p:nvSpPr>
          <p:spPr>
            <a:xfrm>
              <a:off x="4802606" y="4340626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様々な活用方法で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使いこなして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C64C1A5-23BB-98CE-A029-0A3418E4004F}"/>
                </a:ext>
              </a:extLst>
            </p:cNvPr>
            <p:cNvSpPr txBox="1"/>
            <p:nvPr/>
          </p:nvSpPr>
          <p:spPr>
            <a:xfrm>
              <a:off x="2531985" y="4346829"/>
              <a:ext cx="1920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健康や医療に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活用してみましょう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3" name="タイトル 1">
            <a:extLst>
              <a:ext uri="{FF2B5EF4-FFF2-40B4-BE49-F238E27FC236}">
                <a16:creationId xmlns:a16="http://schemas.microsoft.com/office/drawing/2014/main" id="{D15EBFA4-A699-2CCE-C991-6998D312D4D2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教材一覧（応用講座）　</a:t>
            </a:r>
          </a:p>
        </p:txBody>
      </p:sp>
    </p:spTree>
    <p:extLst>
      <p:ext uri="{BB962C8B-B14F-4D97-AF65-F5344CB8AC3E}">
        <p14:creationId xmlns:p14="http://schemas.microsoft.com/office/powerpoint/2010/main" val="291992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BEC535-E5EC-C7C0-5F58-2FDE6DFB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940" y="2328601"/>
            <a:ext cx="2017951" cy="4340728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D0302F2-56BE-C5E0-BC35-0DA0FFBC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67" y="2333581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kern="1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YaDoc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を選択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「インストール」を押します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270324" y="2741496"/>
            <a:ext cx="2300443" cy="839964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519713" y="4117815"/>
            <a:ext cx="2324876" cy="334832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6FA63D-78D3-4D3B-259E-4FAE2C8FFDCE}"/>
              </a:ext>
            </a:extLst>
          </p:cNvPr>
          <p:cNvSpPr txBox="1">
            <a:spLocks/>
          </p:cNvSpPr>
          <p:nvPr/>
        </p:nvSpPr>
        <p:spPr>
          <a:xfrm>
            <a:off x="8532813" y="6497645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77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2249058C-BDC7-2966-978B-2673543FE31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2711B644-3643-487A-7765-81C8AD02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2385E30-E7A1-8F4E-BF17-B07D807F120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5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08292AD-6880-9E6C-74B1-049AD452F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746" y="2253634"/>
            <a:ext cx="2475191" cy="437730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129D300-E542-E1E5-D702-21976539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22" y="2272501"/>
            <a:ext cx="2449026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6AF429B-7677-BAA5-B194-E7DE995AF4F1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42D61A0-62BF-1DCE-6E3B-621C1F52094D}"/>
              </a:ext>
            </a:extLst>
          </p:cNvPr>
          <p:cNvSpPr/>
          <p:nvPr/>
        </p:nvSpPr>
        <p:spPr>
          <a:xfrm>
            <a:off x="2415498" y="4722059"/>
            <a:ext cx="504000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77FFD77-C3F4-2219-74F2-CEABF38500F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1F39756-4A47-2498-421E-5258B44D86FF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App Store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　 　を押します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3F6F25E-4368-92F9-F53A-46FA4687E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749" y="1498578"/>
            <a:ext cx="464796" cy="442043"/>
          </a:xfrm>
          <a:custGeom>
            <a:avLst/>
            <a:gdLst>
              <a:gd name="connsiteX0" fmla="*/ 173410 w 717550"/>
              <a:gd name="connsiteY0" fmla="*/ 0 h 717550"/>
              <a:gd name="connsiteX1" fmla="*/ 544140 w 717550"/>
              <a:gd name="connsiteY1" fmla="*/ 0 h 717550"/>
              <a:gd name="connsiteX2" fmla="*/ 717550 w 717550"/>
              <a:gd name="connsiteY2" fmla="*/ 173410 h 717550"/>
              <a:gd name="connsiteX3" fmla="*/ 717550 w 717550"/>
              <a:gd name="connsiteY3" fmla="*/ 544140 h 717550"/>
              <a:gd name="connsiteX4" fmla="*/ 544140 w 717550"/>
              <a:gd name="connsiteY4" fmla="*/ 717550 h 717550"/>
              <a:gd name="connsiteX5" fmla="*/ 173410 w 717550"/>
              <a:gd name="connsiteY5" fmla="*/ 717550 h 717550"/>
              <a:gd name="connsiteX6" fmla="*/ 0 w 717550"/>
              <a:gd name="connsiteY6" fmla="*/ 544140 h 717550"/>
              <a:gd name="connsiteX7" fmla="*/ 0 w 717550"/>
              <a:gd name="connsiteY7" fmla="*/ 173410 h 717550"/>
              <a:gd name="connsiteX8" fmla="*/ 173410 w 717550"/>
              <a:gd name="connsiteY8" fmla="*/ 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50" h="717550">
                <a:moveTo>
                  <a:pt x="173410" y="0"/>
                </a:moveTo>
                <a:lnTo>
                  <a:pt x="544140" y="0"/>
                </a:lnTo>
                <a:cubicBezTo>
                  <a:pt x="639912" y="0"/>
                  <a:pt x="717550" y="77638"/>
                  <a:pt x="717550" y="173410"/>
                </a:cubicBezTo>
                <a:lnTo>
                  <a:pt x="717550" y="544140"/>
                </a:lnTo>
                <a:cubicBezTo>
                  <a:pt x="717550" y="639912"/>
                  <a:pt x="639912" y="717550"/>
                  <a:pt x="544140" y="717550"/>
                </a:cubicBezTo>
                <a:lnTo>
                  <a:pt x="173410" y="717550"/>
                </a:lnTo>
                <a:cubicBezTo>
                  <a:pt x="77638" y="717550"/>
                  <a:pt x="0" y="639912"/>
                  <a:pt x="0" y="544140"/>
                </a:cubicBezTo>
                <a:lnTo>
                  <a:pt x="0" y="173410"/>
                </a:lnTo>
                <a:cubicBezTo>
                  <a:pt x="0" y="77638"/>
                  <a:pt x="77638" y="0"/>
                  <a:pt x="173410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A4C4995C-D652-E6A2-5153-C15BD6C81814}"/>
              </a:ext>
            </a:extLst>
          </p:cNvPr>
          <p:cNvSpPr/>
          <p:nvPr/>
        </p:nvSpPr>
        <p:spPr>
          <a:xfrm>
            <a:off x="7447283" y="6228213"/>
            <a:ext cx="475192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6E869D-F794-9BAF-9CB8-E906C5B40C02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78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858BF6-75A1-6C44-5B25-60F7B09B27EC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30958C-A88C-3B36-43DE-10ABFEBEBF9E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57D894-889F-DABE-78E5-B401AA81E4F2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B24625-7187-8B17-2843-D83FF11487B3}"/>
              </a:ext>
            </a:extLst>
          </p:cNvPr>
          <p:cNvSpPr txBox="1"/>
          <p:nvPr/>
        </p:nvSpPr>
        <p:spPr>
          <a:xfrm>
            <a:off x="5607129" y="148924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1886AEEF-C9DE-F3C2-A8B3-4EFDF774F4A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AED5F1C2-9757-EC57-9DD7-246F2B6F6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5A024465-96D9-30F6-922B-3367CD314AB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002F99E-C8DE-4067-ADAB-F2950727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50" y="2265873"/>
            <a:ext cx="2475191" cy="4377307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18933A9-0B25-E487-98BC-99D560EC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46" y="2284169"/>
            <a:ext cx="2449025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F1C8EE1-2CB7-ADA0-3BB6-D0A5BABD257D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6E7F9A8-832B-79FA-C0BA-7346B6B9F75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96C2A67-7599-9153-1872-C263263C8BB6}"/>
              </a:ext>
            </a:extLst>
          </p:cNvPr>
          <p:cNvSpPr txBox="1"/>
          <p:nvPr/>
        </p:nvSpPr>
        <p:spPr>
          <a:xfrm>
            <a:off x="1412435" y="1489248"/>
            <a:ext cx="348456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検索枠に「やーどっく」と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入力します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0174355-42BC-4E52-1B8D-D2BA7D5E47B7}"/>
              </a:ext>
            </a:extLst>
          </p:cNvPr>
          <p:cNvSpPr/>
          <p:nvPr/>
        </p:nvSpPr>
        <p:spPr>
          <a:xfrm>
            <a:off x="1286046" y="2372752"/>
            <a:ext cx="1629523" cy="39783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2DFE4C5-6352-DCC9-7BD9-83ACF3955466}"/>
              </a:ext>
            </a:extLst>
          </p:cNvPr>
          <p:cNvSpPr/>
          <p:nvPr/>
        </p:nvSpPr>
        <p:spPr>
          <a:xfrm>
            <a:off x="7395484" y="5907953"/>
            <a:ext cx="584774" cy="75572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601175-3FF8-9CAB-AB4A-C982980FE02C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79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D74FF1-696E-004A-FD37-22803CB809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660333-70DF-D74D-0998-858D98BC9EC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2D866B-9EB4-03B0-5348-7035A1D88F53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EDBA18-A3A3-740F-9828-C8908BD506B8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右下の検索ボタンを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押し検索します</a:t>
            </a: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E9D61AE4-B017-9B96-4E49-CC0A7BB2C6BE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3504A391-2029-D0F1-AF0E-EA63CD68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459435F-EB7B-7896-1885-30AC66D0CF9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7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D416A2-7280-5902-A704-6912CCDE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732" y="2253512"/>
            <a:ext cx="2475191" cy="43834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458B21C-CD42-6465-E6D2-397C98105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890" y="2255985"/>
            <a:ext cx="2469094" cy="4383404"/>
          </a:xfrm>
          <a:prstGeom prst="rect">
            <a:avLst/>
          </a:prstGeom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E19DBDC-2AAD-6147-E03F-F91332E761F3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8C680E4A-0BE2-4519-D78C-AC83CB5058A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BCA45A-DA02-FBA1-BE84-A44EC1FDDD3C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「入手」を押します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E8B6018-004E-1F80-1ED1-BAB2BE4FAA1E}"/>
              </a:ext>
            </a:extLst>
          </p:cNvPr>
          <p:cNvSpPr/>
          <p:nvPr/>
        </p:nvSpPr>
        <p:spPr>
          <a:xfrm>
            <a:off x="7267171" y="2936909"/>
            <a:ext cx="584774" cy="363639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895D6FF-0FF3-C219-9497-49135599D9CD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80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89A0F8-F4DD-9801-5E1D-0187CB7AC835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1C8090F-BD67-0446-B228-EAE7AF8233E9}"/>
              </a:ext>
            </a:extLst>
          </p:cNvPr>
          <p:cNvSpPr/>
          <p:nvPr/>
        </p:nvSpPr>
        <p:spPr>
          <a:xfrm>
            <a:off x="3096259" y="3191315"/>
            <a:ext cx="315028" cy="12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E782833-57C0-DCC2-2536-DC0F8ECA0A6F}"/>
              </a:ext>
            </a:extLst>
          </p:cNvPr>
          <p:cNvSpPr/>
          <p:nvPr/>
        </p:nvSpPr>
        <p:spPr>
          <a:xfrm>
            <a:off x="2959735" y="2885388"/>
            <a:ext cx="584774" cy="363639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95E11A-4925-6BF8-BAB2-DEB93EFC423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2B93A4-86C6-4575-8C6E-6A748F095B04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E5109E2-2583-1A83-D135-128366EF7ABB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インストールが完了すると</a:t>
            </a: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表示が「開く」に変わります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65146287-2951-201E-F157-92A013CACD8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D89CAE28-DBF6-1C64-CACC-A2DE4263A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284B706-A89F-7278-C766-C3FE05DA5A9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2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5EBBAC09-F540-5B87-EB26-EAB04C2A6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77" y="2406840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E7579A-43B5-4682-BC93-645E263E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90" y="241208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YaDoc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    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｢OK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81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465AA0C-2BF6-2B96-77F8-1737015D6C8B}"/>
              </a:ext>
            </a:extLst>
          </p:cNvPr>
          <p:cNvSpPr/>
          <p:nvPr/>
        </p:nvSpPr>
        <p:spPr>
          <a:xfrm>
            <a:off x="6545881" y="4749580"/>
            <a:ext cx="1037174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8EF1D60-D16A-5528-8646-5519D45F1297}"/>
              </a:ext>
            </a:extLst>
          </p:cNvPr>
          <p:cNvSpPr/>
          <p:nvPr/>
        </p:nvSpPr>
        <p:spPr>
          <a:xfrm>
            <a:off x="1927167" y="2561617"/>
            <a:ext cx="468000" cy="468000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11484B-3FB3-6B4E-B0DB-6ACFF8048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t="4755" r="54312" b="86955"/>
          <a:stretch/>
        </p:blipFill>
        <p:spPr bwMode="auto">
          <a:xfrm>
            <a:off x="2377275" y="1512998"/>
            <a:ext cx="433949" cy="433949"/>
          </a:xfrm>
          <a:custGeom>
            <a:avLst/>
            <a:gdLst>
              <a:gd name="connsiteX0" fmla="*/ 114002 w 684000"/>
              <a:gd name="connsiteY0" fmla="*/ 0 h 684000"/>
              <a:gd name="connsiteX1" fmla="*/ 569998 w 684000"/>
              <a:gd name="connsiteY1" fmla="*/ 0 h 684000"/>
              <a:gd name="connsiteX2" fmla="*/ 684000 w 684000"/>
              <a:gd name="connsiteY2" fmla="*/ 114002 h 684000"/>
              <a:gd name="connsiteX3" fmla="*/ 684000 w 684000"/>
              <a:gd name="connsiteY3" fmla="*/ 569998 h 684000"/>
              <a:gd name="connsiteX4" fmla="*/ 569998 w 684000"/>
              <a:gd name="connsiteY4" fmla="*/ 684000 h 684000"/>
              <a:gd name="connsiteX5" fmla="*/ 114002 w 684000"/>
              <a:gd name="connsiteY5" fmla="*/ 684000 h 684000"/>
              <a:gd name="connsiteX6" fmla="*/ 0 w 684000"/>
              <a:gd name="connsiteY6" fmla="*/ 569998 h 684000"/>
              <a:gd name="connsiteX7" fmla="*/ 0 w 684000"/>
              <a:gd name="connsiteY7" fmla="*/ 114002 h 684000"/>
              <a:gd name="connsiteX8" fmla="*/ 114002 w 684000"/>
              <a:gd name="connsiteY8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000" h="684000"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C918BB9B-5F76-54A0-56C0-3E89D025EAB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993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630C360F03D9154893E8CD1E92A1C47E" ma:contentTypeVersion="12" ma:contentTypeDescription="新しいドキュメントを作成します。" ma:contentTypeScope="" ma:versionID="a7bc55e77245ee526a4c6de1d040215d">
  <xsd:schema xmlns:xsd="http://www.w3.org/2001/XMLSchema" xmlns:xs="http://www.w3.org/2001/XMLSchema" xmlns:p="http://schemas.microsoft.com/office/2006/metadata/properties" xmlns:ns2="079a4871-f4a2-4665-9954-203da50962a5" xmlns:ns3="2c894bec-798d-4cf3-95d8-8ea6401a7b86" targetNamespace="http://schemas.microsoft.com/office/2006/metadata/properties" ma:root="true" ma:fieldsID="e3bd04e3e020b843bab1d42e7f964934" ns2:_="" ns3:_="">
    <xsd:import namespace="079a4871-f4a2-4665-9954-203da50962a5"/>
    <xsd:import namespace="2c894bec-798d-4cf3-95d8-8ea6401a7b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a4871-f4a2-4665-9954-203da5096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4fc079cf-368d-4738-8e08-a0b0e68d1a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94bec-798d-4cf3-95d8-8ea6401a7b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2f2ba5-c93a-4102-ad8d-e1a5341c9bde}" ma:internalName="TaxCatchAll" ma:showField="CatchAllData" ma:web="2c894bec-798d-4cf3-95d8-8ea6401a7b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894bec-798d-4cf3-95d8-8ea6401a7b86" xsi:nil="true"/>
    <lcf76f155ced4ddcb4097134ff3c332f xmlns="079a4871-f4a2-4665-9954-203da50962a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A7A44F-58D1-4B65-B62B-50DF501A6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9a4871-f4a2-4665-9954-203da50962a5"/>
    <ds:schemaRef ds:uri="2c894bec-798d-4cf3-95d8-8ea6401a7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A59DCD-4DBB-444D-A7B9-AF6BABE5E7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0E30DB-0415-4458-A9FB-7FC2791A2620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079a4871-f4a2-4665-9954-203da50962a5"/>
    <ds:schemaRef ds:uri="http://purl.org/dc/dcmitype/"/>
    <ds:schemaRef ds:uri="http://schemas.microsoft.com/office/infopath/2007/PartnerControls"/>
    <ds:schemaRef ds:uri="2c894bec-798d-4cf3-95d8-8ea6401a7b8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1836</Words>
  <Application>Microsoft Office PowerPoint</Application>
  <PresentationFormat>画面に合わせる (4:3)</PresentationFormat>
  <Paragraphs>491</Paragraphs>
  <Slides>43</Slides>
  <Notes>43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9" baseType="lpstr">
      <vt:lpstr>BIZ UDPゴシック</vt:lpstr>
      <vt:lpstr>Abadi</vt:lpstr>
      <vt:lpstr>Arial</vt:lpstr>
      <vt:lpstr>Calibri</vt:lpstr>
      <vt:lpstr>ホワイト</vt:lpstr>
      <vt:lpstr>think-cell スライド</vt:lpstr>
      <vt:lpstr>PowerPoint プレゼンテーション</vt:lpstr>
      <vt:lpstr>4-A</vt:lpstr>
      <vt:lpstr>【2】YaDocのインストール</vt:lpstr>
      <vt:lpstr>【2】YaDocのインストール</vt:lpstr>
      <vt:lpstr>【2】YaDocのインストール</vt:lpstr>
      <vt:lpstr>【2】YaDocのインストール</vt:lpstr>
      <vt:lpstr>【2】YaDocのインストール</vt:lpstr>
      <vt:lpstr>【2】YaDocのインストール</vt:lpstr>
      <vt:lpstr>【3】YaDocにID登録</vt:lpstr>
      <vt:lpstr>【3】YaDocにID登録</vt:lpstr>
      <vt:lpstr>【3】YaDocにID登録</vt:lpstr>
      <vt:lpstr>【3】YaDocにID登録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【5】医療機関の登録</vt:lpstr>
      <vt:lpstr>【5】医療機関の登録</vt:lpstr>
      <vt:lpstr>【5】医療機関の登録</vt:lpstr>
      <vt:lpstr>【5】医療機関の登録</vt:lpstr>
      <vt:lpstr>【5】医療機関の登録</vt:lpstr>
      <vt:lpstr>【6】診療日の予約</vt:lpstr>
      <vt:lpstr>【6】診療日の予約</vt:lpstr>
      <vt:lpstr>【6】診療日の予約</vt:lpstr>
      <vt:lpstr>【6】診療日の予約</vt:lpstr>
      <vt:lpstr>【7】ビデオ通話の事前テスト</vt:lpstr>
      <vt:lpstr>【7】ビデオ通話の事前テスト</vt:lpstr>
      <vt:lpstr>【7】ビデオ通話の事前テスト</vt:lpstr>
      <vt:lpstr>【7】ビデオ通話の事前テスト</vt:lpstr>
      <vt:lpstr>【8】ビデオ通話で診察</vt:lpstr>
      <vt:lpstr>【8】ビデオ通話で診察</vt:lpstr>
      <vt:lpstr>【8】ビデオ通話で診察</vt:lpstr>
      <vt:lpstr>【8】ビデオ通話で診察</vt:lpstr>
      <vt:lpstr>【9】お支払い方法の設定</vt:lpstr>
      <vt:lpstr>【9】お支払い方法の設定</vt:lpstr>
      <vt:lpstr>【9】お支払い方法の設定</vt:lpstr>
      <vt:lpstr>【9】お支払い方法の設定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/>
  <cp:lastModifiedBy/>
  <cp:revision>237</cp:revision>
  <dcterms:created xsi:type="dcterms:W3CDTF">2021-12-21T00:45:50Z</dcterms:created>
  <dcterms:modified xsi:type="dcterms:W3CDTF">2025-04-04T01:44:52Z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0x010100630C360F03D9154893E8CD1E92A1C47E</vt:lpwstr>
  </property>
  <property fmtid="{D5CDD505-2E9C-101B-9397-08002B2CF9AE}" pid="3" name="Order">
    <vt:lpwstr>99800.0000000000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