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4"/>
  </p:notesMasterIdLst>
  <p:sldIdLst>
    <p:sldId id="327" r:id="rId5"/>
    <p:sldId id="1078" r:id="rId6"/>
    <p:sldId id="1029" r:id="rId7"/>
    <p:sldId id="1030" r:id="rId8"/>
    <p:sldId id="1031" r:id="rId9"/>
    <p:sldId id="1032" r:id="rId10"/>
    <p:sldId id="1033" r:id="rId11"/>
    <p:sldId id="1037" r:id="rId12"/>
    <p:sldId id="1038" r:id="rId13"/>
    <p:sldId id="1039" r:id="rId14"/>
    <p:sldId id="1043" r:id="rId15"/>
    <p:sldId id="1044" r:id="rId16"/>
    <p:sldId id="1045" r:id="rId17"/>
    <p:sldId id="1046" r:id="rId18"/>
    <p:sldId id="1050" r:id="rId19"/>
    <p:sldId id="1051" r:id="rId20"/>
    <p:sldId id="1052" r:id="rId21"/>
    <p:sldId id="1053" r:id="rId22"/>
    <p:sldId id="1054" r:id="rId23"/>
    <p:sldId id="1057" r:id="rId24"/>
    <p:sldId id="1058" r:id="rId25"/>
    <p:sldId id="1059" r:id="rId26"/>
    <p:sldId id="1060" r:id="rId27"/>
    <p:sldId id="1061" r:id="rId28"/>
    <p:sldId id="1062" r:id="rId29"/>
    <p:sldId id="1063" r:id="rId30"/>
    <p:sldId id="1073" r:id="rId31"/>
    <p:sldId id="1064" r:id="rId32"/>
    <p:sldId id="1065" r:id="rId33"/>
    <p:sldId id="1066" r:id="rId34"/>
    <p:sldId id="1067" r:id="rId35"/>
    <p:sldId id="1068" r:id="rId36"/>
    <p:sldId id="1069" r:id="rId37"/>
    <p:sldId id="1070" r:id="rId38"/>
    <p:sldId id="1074" r:id="rId39"/>
    <p:sldId id="1075" r:id="rId40"/>
    <p:sldId id="1077" r:id="rId41"/>
    <p:sldId id="1076" r:id="rId42"/>
    <p:sldId id="1072" r:id="rId43"/>
  </p:sldIdLst>
  <p:sldSz cx="9144000" cy="6858000" type="screen4x3"/>
  <p:notesSz cx="6635750" cy="9767888"/>
  <p:custDataLst>
    <p:tags r:id="rId4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7CF"/>
    <a:srgbClr val="FF3300"/>
    <a:srgbClr val="ED7D31"/>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16193-96DD-4593-BC46-AE7B7A714640}" v="4" dt="2025-03-27T15:18:19.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81116" autoAdjust="0"/>
  </p:normalViewPr>
  <p:slideViewPr>
    <p:cSldViewPr snapToGrid="0" snapToObjects="1">
      <p:cViewPr varScale="1">
        <p:scale>
          <a:sx n="50" d="100"/>
          <a:sy n="50" d="100"/>
        </p:scale>
        <p:origin x="1604" y="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78" d="100"/>
          <a:sy n="78" d="100"/>
        </p:scale>
        <p:origin x="4020" y="96"/>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875492" cy="490090"/>
          </a:xfrm>
          <a:prstGeom prst="rect">
            <a:avLst/>
          </a:prstGeom>
        </p:spPr>
        <p:txBody>
          <a:bodyPr vert="horz" lIns="89221" tIns="44610" rIns="89221" bIns="44610"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758725" y="2"/>
            <a:ext cx="2875492" cy="490090"/>
          </a:xfrm>
          <a:prstGeom prst="rect">
            <a:avLst/>
          </a:prstGeom>
        </p:spPr>
        <p:txBody>
          <a:bodyPr vert="horz" lIns="89221" tIns="44610" rIns="89221" bIns="44610"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690563" y="576263"/>
            <a:ext cx="5254625" cy="3941762"/>
          </a:xfrm>
          <a:prstGeom prst="rect">
            <a:avLst/>
          </a:prstGeom>
          <a:noFill/>
          <a:ln w="12700">
            <a:solidFill>
              <a:prstClr val="black"/>
            </a:solidFill>
          </a:ln>
        </p:spPr>
        <p:txBody>
          <a:bodyPr vert="horz" lIns="89221" tIns="44610" rIns="89221" bIns="44610" rtlCol="0" anchor="ctr"/>
          <a:lstStyle/>
          <a:p>
            <a:endParaRPr lang="ja-JP" altLang="en-US" dirty="0"/>
          </a:p>
        </p:txBody>
      </p:sp>
      <p:sp>
        <p:nvSpPr>
          <p:cNvPr id="5" name="ノート プレースホルダー 4"/>
          <p:cNvSpPr>
            <a:spLocks noGrp="1"/>
          </p:cNvSpPr>
          <p:nvPr>
            <p:ph type="body" sz="quarter" idx="3"/>
          </p:nvPr>
        </p:nvSpPr>
        <p:spPr>
          <a:xfrm>
            <a:off x="378583" y="4566710"/>
            <a:ext cx="5878583" cy="4711090"/>
          </a:xfrm>
          <a:prstGeom prst="rect">
            <a:avLst/>
          </a:prstGeom>
        </p:spPr>
        <p:txBody>
          <a:bodyPr vert="horz" lIns="89221" tIns="44610" rIns="89221" bIns="4461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1"/>
            <a:ext cx="2875492" cy="490089"/>
          </a:xfrm>
          <a:prstGeom prst="rect">
            <a:avLst/>
          </a:prstGeom>
        </p:spPr>
        <p:txBody>
          <a:bodyPr vert="horz" lIns="89221" tIns="44610" rIns="89221" bIns="44610"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58725" y="9277801"/>
            <a:ext cx="2875492" cy="490089"/>
          </a:xfrm>
          <a:prstGeom prst="rect">
            <a:avLst/>
          </a:prstGeom>
        </p:spPr>
        <p:txBody>
          <a:bodyPr vert="horz" lIns="89221" tIns="44610" rIns="89221" bIns="44610"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189E940B-F2D8-2971-7222-AD3EBFBC5612}"/>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1B600E9A-D3FC-82CC-2FD5-263E509903FE}"/>
              </a:ext>
            </a:extLst>
          </p:cNvPr>
          <p:cNvSpPr>
            <a:spLocks noGrp="1" noRot="1" noChangeAspect="1"/>
          </p:cNvSpPr>
          <p:nvPr>
            <p:ph type="sldImg"/>
          </p:nvPr>
        </p:nvSpPr>
        <p:spPr/>
      </p:sp>
    </p:spTree>
    <p:extLst>
      <p:ext uri="{BB962C8B-B14F-4D97-AF65-F5344CB8AC3E}">
        <p14:creationId xmlns:p14="http://schemas.microsoft.com/office/powerpoint/2010/main" val="269095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FC9DC277-7EF5-2C2E-20AD-B37FB19536A7}"/>
              </a:ext>
            </a:extLst>
          </p:cNvPr>
          <p:cNvSpPr>
            <a:spLocks noGrp="1" noRot="1" noChangeAspect="1"/>
          </p:cNvSpPr>
          <p:nvPr>
            <p:ph type="sldImg"/>
          </p:nvPr>
        </p:nvSpPr>
        <p:spPr/>
      </p:sp>
    </p:spTree>
    <p:extLst>
      <p:ext uri="{BB962C8B-B14F-4D97-AF65-F5344CB8AC3E}">
        <p14:creationId xmlns:p14="http://schemas.microsoft.com/office/powerpoint/2010/main" val="137280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5FD3FEEC-66B7-7C6F-CF79-871E1AB4C679}"/>
              </a:ext>
            </a:extLst>
          </p:cNvPr>
          <p:cNvSpPr>
            <a:spLocks noGrp="1" noRot="1" noChangeAspect="1"/>
          </p:cNvSpPr>
          <p:nvPr>
            <p:ph type="sldImg"/>
          </p:nvPr>
        </p:nvSpPr>
        <p:spPr/>
      </p:sp>
    </p:spTree>
    <p:extLst>
      <p:ext uri="{BB962C8B-B14F-4D97-AF65-F5344CB8AC3E}">
        <p14:creationId xmlns:p14="http://schemas.microsoft.com/office/powerpoint/2010/main" val="174934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B98DB276-6C94-3164-2D37-3EEA370CC021}"/>
              </a:ext>
            </a:extLst>
          </p:cNvPr>
          <p:cNvSpPr>
            <a:spLocks noGrp="1" noRot="1" noChangeAspect="1"/>
          </p:cNvSpPr>
          <p:nvPr>
            <p:ph type="sldImg"/>
          </p:nvPr>
        </p:nvSpPr>
        <p:spPr/>
      </p:sp>
    </p:spTree>
    <p:extLst>
      <p:ext uri="{BB962C8B-B14F-4D97-AF65-F5344CB8AC3E}">
        <p14:creationId xmlns:p14="http://schemas.microsoft.com/office/powerpoint/2010/main" val="1819466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6FFC2680-E931-0A48-99A7-940C0EFD99D1}"/>
              </a:ext>
            </a:extLst>
          </p:cNvPr>
          <p:cNvSpPr>
            <a:spLocks noGrp="1" noRot="1" noChangeAspect="1"/>
          </p:cNvSpPr>
          <p:nvPr>
            <p:ph type="sldImg"/>
          </p:nvPr>
        </p:nvSpPr>
        <p:spPr/>
      </p:sp>
    </p:spTree>
    <p:extLst>
      <p:ext uri="{BB962C8B-B14F-4D97-AF65-F5344CB8AC3E}">
        <p14:creationId xmlns:p14="http://schemas.microsoft.com/office/powerpoint/2010/main" val="11990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39D6D0E5-72DE-F563-53C1-2A717FE12EA6}"/>
              </a:ext>
            </a:extLst>
          </p:cNvPr>
          <p:cNvSpPr>
            <a:spLocks noGrp="1" noRot="1" noChangeAspect="1"/>
          </p:cNvSpPr>
          <p:nvPr>
            <p:ph type="sldImg"/>
          </p:nvPr>
        </p:nvSpPr>
        <p:spPr/>
      </p:sp>
    </p:spTree>
    <p:extLst>
      <p:ext uri="{BB962C8B-B14F-4D97-AF65-F5344CB8AC3E}">
        <p14:creationId xmlns:p14="http://schemas.microsoft.com/office/powerpoint/2010/main" val="423396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E2416CBF-03BD-7DAB-3568-2A136BEB7905}"/>
              </a:ext>
            </a:extLst>
          </p:cNvPr>
          <p:cNvSpPr>
            <a:spLocks noGrp="1" noRot="1" noChangeAspect="1"/>
          </p:cNvSpPr>
          <p:nvPr>
            <p:ph type="sldImg"/>
          </p:nvPr>
        </p:nvSpPr>
        <p:spPr/>
      </p:sp>
    </p:spTree>
    <p:extLst>
      <p:ext uri="{BB962C8B-B14F-4D97-AF65-F5344CB8AC3E}">
        <p14:creationId xmlns:p14="http://schemas.microsoft.com/office/powerpoint/2010/main" val="33017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3CF15014-1F56-AD09-1E20-CFBDED9CE38C}"/>
              </a:ext>
            </a:extLst>
          </p:cNvPr>
          <p:cNvSpPr>
            <a:spLocks noGrp="1" noRot="1" noChangeAspect="1"/>
          </p:cNvSpPr>
          <p:nvPr>
            <p:ph type="sldImg"/>
          </p:nvPr>
        </p:nvSpPr>
        <p:spPr/>
      </p:sp>
    </p:spTree>
    <p:extLst>
      <p:ext uri="{BB962C8B-B14F-4D97-AF65-F5344CB8AC3E}">
        <p14:creationId xmlns:p14="http://schemas.microsoft.com/office/powerpoint/2010/main" val="205011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43605994-4642-387B-2D2A-48E7CC662315}"/>
              </a:ext>
            </a:extLst>
          </p:cNvPr>
          <p:cNvSpPr>
            <a:spLocks noGrp="1" noRot="1" noChangeAspect="1"/>
          </p:cNvSpPr>
          <p:nvPr>
            <p:ph type="sldImg"/>
          </p:nvPr>
        </p:nvSpPr>
        <p:spPr/>
      </p:sp>
    </p:spTree>
    <p:extLst>
      <p:ext uri="{BB962C8B-B14F-4D97-AF65-F5344CB8AC3E}">
        <p14:creationId xmlns:p14="http://schemas.microsoft.com/office/powerpoint/2010/main" val="2687543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4FCBB75-C95F-FC48-9EE5-2FDE3F9D44B6}"/>
              </a:ext>
            </a:extLst>
          </p:cNvPr>
          <p:cNvSpPr>
            <a:spLocks noGrp="1" noRot="1" noChangeAspect="1"/>
          </p:cNvSpPr>
          <p:nvPr>
            <p:ph type="sldImg"/>
          </p:nvPr>
        </p:nvSpPr>
        <p:spPr/>
      </p:sp>
    </p:spTree>
    <p:extLst>
      <p:ext uri="{BB962C8B-B14F-4D97-AF65-F5344CB8AC3E}">
        <p14:creationId xmlns:p14="http://schemas.microsoft.com/office/powerpoint/2010/main" val="364004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6623D16F-4521-BA46-3461-66DAD905829E}"/>
              </a:ext>
            </a:extLst>
          </p:cNvPr>
          <p:cNvSpPr>
            <a:spLocks noGrp="1" noRot="1" noChangeAspect="1"/>
          </p:cNvSpPr>
          <p:nvPr>
            <p:ph type="sldImg"/>
          </p:nvPr>
        </p:nvSpPr>
        <p:spPr/>
      </p:sp>
    </p:spTree>
    <p:extLst>
      <p:ext uri="{BB962C8B-B14F-4D97-AF65-F5344CB8AC3E}">
        <p14:creationId xmlns:p14="http://schemas.microsoft.com/office/powerpoint/2010/main" val="115042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135D8921-8BB5-7B92-AB4B-376E75C13FA3}"/>
              </a:ext>
            </a:extLst>
          </p:cNvPr>
          <p:cNvSpPr>
            <a:spLocks noGrp="1" noRot="1" noChangeAspect="1"/>
          </p:cNvSpPr>
          <p:nvPr>
            <p:ph type="sldImg"/>
          </p:nvPr>
        </p:nvSpPr>
        <p:spPr/>
      </p:sp>
    </p:spTree>
    <p:extLst>
      <p:ext uri="{BB962C8B-B14F-4D97-AF65-F5344CB8AC3E}">
        <p14:creationId xmlns:p14="http://schemas.microsoft.com/office/powerpoint/2010/main" val="187811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5AF6058-70DF-812B-742C-D93A1847C3D6}"/>
              </a:ext>
            </a:extLst>
          </p:cNvPr>
          <p:cNvSpPr>
            <a:spLocks noGrp="1" noRot="1" noChangeAspect="1"/>
          </p:cNvSpPr>
          <p:nvPr>
            <p:ph type="sldImg"/>
          </p:nvPr>
        </p:nvSpPr>
        <p:spPr/>
      </p:sp>
    </p:spTree>
    <p:extLst>
      <p:ext uri="{BB962C8B-B14F-4D97-AF65-F5344CB8AC3E}">
        <p14:creationId xmlns:p14="http://schemas.microsoft.com/office/powerpoint/2010/main" val="403432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8F3DCA7-2127-A5DD-6039-D15272068EAE}"/>
              </a:ext>
            </a:extLst>
          </p:cNvPr>
          <p:cNvSpPr>
            <a:spLocks noGrp="1" noRot="1" noChangeAspect="1"/>
          </p:cNvSpPr>
          <p:nvPr>
            <p:ph type="sldImg"/>
          </p:nvPr>
        </p:nvSpPr>
        <p:spPr/>
      </p:sp>
    </p:spTree>
    <p:extLst>
      <p:ext uri="{BB962C8B-B14F-4D97-AF65-F5344CB8AC3E}">
        <p14:creationId xmlns:p14="http://schemas.microsoft.com/office/powerpoint/2010/main" val="294749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E4532273-595C-0C0F-3860-140EEF2A9E40}"/>
              </a:ext>
            </a:extLst>
          </p:cNvPr>
          <p:cNvSpPr>
            <a:spLocks noGrp="1" noRot="1" noChangeAspect="1"/>
          </p:cNvSpPr>
          <p:nvPr>
            <p:ph type="sldImg"/>
          </p:nvPr>
        </p:nvSpPr>
        <p:spPr/>
      </p:sp>
    </p:spTree>
    <p:extLst>
      <p:ext uri="{BB962C8B-B14F-4D97-AF65-F5344CB8AC3E}">
        <p14:creationId xmlns:p14="http://schemas.microsoft.com/office/powerpoint/2010/main" val="2713926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8369C915-5369-C1D3-336B-83DA6F8CD1D7}"/>
              </a:ext>
            </a:extLst>
          </p:cNvPr>
          <p:cNvSpPr>
            <a:spLocks noGrp="1" noRot="1" noChangeAspect="1"/>
          </p:cNvSpPr>
          <p:nvPr>
            <p:ph type="sldImg"/>
          </p:nvPr>
        </p:nvSpPr>
        <p:spPr/>
      </p:sp>
    </p:spTree>
    <p:extLst>
      <p:ext uri="{BB962C8B-B14F-4D97-AF65-F5344CB8AC3E}">
        <p14:creationId xmlns:p14="http://schemas.microsoft.com/office/powerpoint/2010/main" val="178038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E25C6CAC-6375-5086-6DC5-1CBF23885A4D}"/>
              </a:ext>
            </a:extLst>
          </p:cNvPr>
          <p:cNvSpPr>
            <a:spLocks noGrp="1" noRot="1" noChangeAspect="1"/>
          </p:cNvSpPr>
          <p:nvPr>
            <p:ph type="sldImg"/>
          </p:nvPr>
        </p:nvSpPr>
        <p:spPr/>
      </p:sp>
    </p:spTree>
    <p:extLst>
      <p:ext uri="{BB962C8B-B14F-4D97-AF65-F5344CB8AC3E}">
        <p14:creationId xmlns:p14="http://schemas.microsoft.com/office/powerpoint/2010/main" val="354093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8813FE8B-FB6E-B0F5-7CFC-4EDAC9D74AC2}"/>
              </a:ext>
            </a:extLst>
          </p:cNvPr>
          <p:cNvSpPr>
            <a:spLocks noGrp="1" noRot="1" noChangeAspect="1"/>
          </p:cNvSpPr>
          <p:nvPr>
            <p:ph type="sldImg"/>
          </p:nvPr>
        </p:nvSpPr>
        <p:spPr/>
      </p:sp>
    </p:spTree>
    <p:extLst>
      <p:ext uri="{BB962C8B-B14F-4D97-AF65-F5344CB8AC3E}">
        <p14:creationId xmlns:p14="http://schemas.microsoft.com/office/powerpoint/2010/main" val="4112696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B6F24552-24AE-F966-A27C-CDA191ECF2CE}"/>
              </a:ext>
            </a:extLst>
          </p:cNvPr>
          <p:cNvSpPr>
            <a:spLocks noGrp="1" noRot="1" noChangeAspect="1"/>
          </p:cNvSpPr>
          <p:nvPr>
            <p:ph type="sldImg"/>
          </p:nvPr>
        </p:nvSpPr>
        <p:spPr/>
      </p:sp>
    </p:spTree>
    <p:extLst>
      <p:ext uri="{BB962C8B-B14F-4D97-AF65-F5344CB8AC3E}">
        <p14:creationId xmlns:p14="http://schemas.microsoft.com/office/powerpoint/2010/main" val="4228443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8B5F98C8-26F3-0B17-871A-00264A770836}"/>
              </a:ext>
            </a:extLst>
          </p:cNvPr>
          <p:cNvSpPr>
            <a:spLocks noGrp="1" noRot="1" noChangeAspect="1"/>
          </p:cNvSpPr>
          <p:nvPr>
            <p:ph type="sldImg"/>
          </p:nvPr>
        </p:nvSpPr>
        <p:spPr/>
      </p:sp>
    </p:spTree>
    <p:extLst>
      <p:ext uri="{BB962C8B-B14F-4D97-AF65-F5344CB8AC3E}">
        <p14:creationId xmlns:p14="http://schemas.microsoft.com/office/powerpoint/2010/main" val="368305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A9FBFDF8-4D3B-C7E1-C7F8-19215EFA374A}"/>
              </a:ext>
            </a:extLst>
          </p:cNvPr>
          <p:cNvSpPr>
            <a:spLocks noGrp="1" noRot="1" noChangeAspect="1"/>
          </p:cNvSpPr>
          <p:nvPr>
            <p:ph type="sldImg"/>
          </p:nvPr>
        </p:nvSpPr>
        <p:spPr/>
      </p:sp>
    </p:spTree>
    <p:extLst>
      <p:ext uri="{BB962C8B-B14F-4D97-AF65-F5344CB8AC3E}">
        <p14:creationId xmlns:p14="http://schemas.microsoft.com/office/powerpoint/2010/main" val="131037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85A834B0-1390-5FC0-989A-02F07A3776A3}"/>
              </a:ext>
            </a:extLst>
          </p:cNvPr>
          <p:cNvSpPr>
            <a:spLocks noGrp="1" noRot="1" noChangeAspect="1"/>
          </p:cNvSpPr>
          <p:nvPr>
            <p:ph type="sldImg"/>
          </p:nvPr>
        </p:nvSpPr>
        <p:spPr/>
      </p:sp>
    </p:spTree>
    <p:extLst>
      <p:ext uri="{BB962C8B-B14F-4D97-AF65-F5344CB8AC3E}">
        <p14:creationId xmlns:p14="http://schemas.microsoft.com/office/powerpoint/2010/main" val="2460930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8707596A-2070-7679-607D-8765DD0D0D7C}"/>
              </a:ext>
            </a:extLst>
          </p:cNvPr>
          <p:cNvSpPr>
            <a:spLocks noGrp="1" noRot="1" noChangeAspect="1"/>
          </p:cNvSpPr>
          <p:nvPr>
            <p:ph type="sldImg"/>
          </p:nvPr>
        </p:nvSpPr>
        <p:spPr/>
      </p:sp>
    </p:spTree>
    <p:extLst>
      <p:ext uri="{BB962C8B-B14F-4D97-AF65-F5344CB8AC3E}">
        <p14:creationId xmlns:p14="http://schemas.microsoft.com/office/powerpoint/2010/main" val="391423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0F180F4D-D68B-F685-FB65-91A981E39033}"/>
              </a:ext>
            </a:extLst>
          </p:cNvPr>
          <p:cNvSpPr>
            <a:spLocks noGrp="1" noRot="1" noChangeAspect="1"/>
          </p:cNvSpPr>
          <p:nvPr>
            <p:ph type="sldImg"/>
          </p:nvPr>
        </p:nvSpPr>
        <p:spPr/>
      </p:sp>
    </p:spTree>
    <p:extLst>
      <p:ext uri="{BB962C8B-B14F-4D97-AF65-F5344CB8AC3E}">
        <p14:creationId xmlns:p14="http://schemas.microsoft.com/office/powerpoint/2010/main" val="3192502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16AAF4D5-7CED-9ECF-B0AA-26E186433E12}"/>
              </a:ext>
            </a:extLst>
          </p:cNvPr>
          <p:cNvSpPr>
            <a:spLocks noGrp="1" noRot="1" noChangeAspect="1"/>
          </p:cNvSpPr>
          <p:nvPr>
            <p:ph type="sldImg"/>
          </p:nvPr>
        </p:nvSpPr>
        <p:spPr/>
      </p:sp>
    </p:spTree>
    <p:extLst>
      <p:ext uri="{BB962C8B-B14F-4D97-AF65-F5344CB8AC3E}">
        <p14:creationId xmlns:p14="http://schemas.microsoft.com/office/powerpoint/2010/main" val="1175522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205D47EA-8BB8-E732-24AA-0AE6EAF74D6D}"/>
              </a:ext>
            </a:extLst>
          </p:cNvPr>
          <p:cNvSpPr>
            <a:spLocks noGrp="1" noRot="1" noChangeAspect="1"/>
          </p:cNvSpPr>
          <p:nvPr>
            <p:ph type="sldImg"/>
          </p:nvPr>
        </p:nvSpPr>
        <p:spPr/>
      </p:sp>
    </p:spTree>
    <p:extLst>
      <p:ext uri="{BB962C8B-B14F-4D97-AF65-F5344CB8AC3E}">
        <p14:creationId xmlns:p14="http://schemas.microsoft.com/office/powerpoint/2010/main" val="286160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F22CF52A-EC46-12AD-116F-94DF1EBB7000}"/>
              </a:ext>
            </a:extLst>
          </p:cNvPr>
          <p:cNvSpPr>
            <a:spLocks noGrp="1" noRot="1" noChangeAspect="1"/>
          </p:cNvSpPr>
          <p:nvPr>
            <p:ph type="sldImg"/>
          </p:nvPr>
        </p:nvSpPr>
        <p:spPr/>
      </p:sp>
    </p:spTree>
    <p:extLst>
      <p:ext uri="{BB962C8B-B14F-4D97-AF65-F5344CB8AC3E}">
        <p14:creationId xmlns:p14="http://schemas.microsoft.com/office/powerpoint/2010/main" val="3310842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5A777F91-6AFE-E84A-DA97-7E3D951E3C67}"/>
              </a:ext>
            </a:extLst>
          </p:cNvPr>
          <p:cNvSpPr>
            <a:spLocks noGrp="1" noRot="1" noChangeAspect="1"/>
          </p:cNvSpPr>
          <p:nvPr>
            <p:ph type="sldImg"/>
          </p:nvPr>
        </p:nvSpPr>
        <p:spPr/>
      </p:sp>
    </p:spTree>
    <p:extLst>
      <p:ext uri="{BB962C8B-B14F-4D97-AF65-F5344CB8AC3E}">
        <p14:creationId xmlns:p14="http://schemas.microsoft.com/office/powerpoint/2010/main" val="911875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44699627-A492-782E-027E-1E5B16CCF984}"/>
              </a:ext>
            </a:extLst>
          </p:cNvPr>
          <p:cNvSpPr>
            <a:spLocks noGrp="1" noRot="1" noChangeAspect="1"/>
          </p:cNvSpPr>
          <p:nvPr>
            <p:ph type="sldImg"/>
          </p:nvPr>
        </p:nvSpPr>
        <p:spPr/>
      </p:sp>
    </p:spTree>
    <p:extLst>
      <p:ext uri="{BB962C8B-B14F-4D97-AF65-F5344CB8AC3E}">
        <p14:creationId xmlns:p14="http://schemas.microsoft.com/office/powerpoint/2010/main" val="970881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B9DC774E-C140-C82A-F59D-127098F9F804}"/>
              </a:ext>
            </a:extLst>
          </p:cNvPr>
          <p:cNvSpPr>
            <a:spLocks noGrp="1" noRot="1" noChangeAspect="1"/>
          </p:cNvSpPr>
          <p:nvPr>
            <p:ph type="sldImg"/>
          </p:nvPr>
        </p:nvSpPr>
        <p:spPr/>
      </p:sp>
    </p:spTree>
    <p:extLst>
      <p:ext uri="{BB962C8B-B14F-4D97-AF65-F5344CB8AC3E}">
        <p14:creationId xmlns:p14="http://schemas.microsoft.com/office/powerpoint/2010/main" val="3483791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6B874785-63C7-ADE3-D81E-6ED2EC10850C}"/>
              </a:ext>
            </a:extLst>
          </p:cNvPr>
          <p:cNvSpPr>
            <a:spLocks noGrp="1" noRot="1" noChangeAspect="1"/>
          </p:cNvSpPr>
          <p:nvPr>
            <p:ph type="sldImg"/>
          </p:nvPr>
        </p:nvSpPr>
        <p:spPr/>
      </p:sp>
    </p:spTree>
    <p:extLst>
      <p:ext uri="{BB962C8B-B14F-4D97-AF65-F5344CB8AC3E}">
        <p14:creationId xmlns:p14="http://schemas.microsoft.com/office/powerpoint/2010/main" val="4136115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FB1BEAEF-FF0F-D733-92DB-571F56923AA3}"/>
              </a:ext>
            </a:extLst>
          </p:cNvPr>
          <p:cNvSpPr>
            <a:spLocks noGrp="1" noRot="1" noChangeAspect="1"/>
          </p:cNvSpPr>
          <p:nvPr>
            <p:ph type="sldImg"/>
          </p:nvPr>
        </p:nvSpPr>
        <p:spPr/>
      </p:sp>
    </p:spTree>
    <p:extLst>
      <p:ext uri="{BB962C8B-B14F-4D97-AF65-F5344CB8AC3E}">
        <p14:creationId xmlns:p14="http://schemas.microsoft.com/office/powerpoint/2010/main" val="26854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5F7D55C1-4550-AD57-1AF5-2558C1BD9667}"/>
              </a:ext>
            </a:extLst>
          </p:cNvPr>
          <p:cNvSpPr>
            <a:spLocks noGrp="1" noRot="1" noChangeAspect="1"/>
          </p:cNvSpPr>
          <p:nvPr>
            <p:ph type="sldImg"/>
          </p:nvPr>
        </p:nvSpPr>
        <p:spPr/>
      </p:sp>
    </p:spTree>
    <p:extLst>
      <p:ext uri="{BB962C8B-B14F-4D97-AF65-F5344CB8AC3E}">
        <p14:creationId xmlns:p14="http://schemas.microsoft.com/office/powerpoint/2010/main" val="370650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139060B-3C1B-782B-5D5F-75A446D21761}"/>
              </a:ext>
            </a:extLst>
          </p:cNvPr>
          <p:cNvSpPr>
            <a:spLocks noGrp="1" noRot="1" noChangeAspect="1"/>
          </p:cNvSpPr>
          <p:nvPr>
            <p:ph type="sldImg"/>
          </p:nvPr>
        </p:nvSpPr>
        <p:spPr/>
      </p:sp>
    </p:spTree>
    <p:extLst>
      <p:ext uri="{BB962C8B-B14F-4D97-AF65-F5344CB8AC3E}">
        <p14:creationId xmlns:p14="http://schemas.microsoft.com/office/powerpoint/2010/main" val="355865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FAE5BD6-BBA6-5C84-0679-E553D97674B2}"/>
              </a:ext>
            </a:extLst>
          </p:cNvPr>
          <p:cNvSpPr>
            <a:spLocks noGrp="1" noRot="1" noChangeAspect="1"/>
          </p:cNvSpPr>
          <p:nvPr>
            <p:ph type="sldImg"/>
          </p:nvPr>
        </p:nvSpPr>
        <p:spPr/>
      </p:sp>
    </p:spTree>
    <p:extLst>
      <p:ext uri="{BB962C8B-B14F-4D97-AF65-F5344CB8AC3E}">
        <p14:creationId xmlns:p14="http://schemas.microsoft.com/office/powerpoint/2010/main" val="23811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2C79F204-1B82-E657-727A-C99BA21DAD0F}"/>
              </a:ext>
            </a:extLst>
          </p:cNvPr>
          <p:cNvSpPr>
            <a:spLocks noGrp="1" noRot="1" noChangeAspect="1"/>
          </p:cNvSpPr>
          <p:nvPr>
            <p:ph type="sldImg"/>
          </p:nvPr>
        </p:nvSpPr>
        <p:spPr/>
      </p:sp>
    </p:spTree>
    <p:extLst>
      <p:ext uri="{BB962C8B-B14F-4D97-AF65-F5344CB8AC3E}">
        <p14:creationId xmlns:p14="http://schemas.microsoft.com/office/powerpoint/2010/main" val="113316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935FDEBD-474A-6A64-2861-840E260087EC}"/>
              </a:ext>
            </a:extLst>
          </p:cNvPr>
          <p:cNvSpPr>
            <a:spLocks noGrp="1" noRot="1" noChangeAspect="1"/>
          </p:cNvSpPr>
          <p:nvPr>
            <p:ph type="sldImg"/>
          </p:nvPr>
        </p:nvSpPr>
        <p:spPr/>
      </p:sp>
    </p:spTree>
    <p:extLst>
      <p:ext uri="{BB962C8B-B14F-4D97-AF65-F5344CB8AC3E}">
        <p14:creationId xmlns:p14="http://schemas.microsoft.com/office/powerpoint/2010/main" val="424961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78536F38-F517-39F2-292F-C1B58F597579}"/>
              </a:ext>
            </a:extLst>
          </p:cNvPr>
          <p:cNvSpPr>
            <a:spLocks noGrp="1" noRot="1" noChangeAspect="1"/>
          </p:cNvSpPr>
          <p:nvPr>
            <p:ph type="sldImg"/>
          </p:nvPr>
        </p:nvSpPr>
        <p:spPr/>
      </p:sp>
    </p:spTree>
    <p:extLst>
      <p:ext uri="{BB962C8B-B14F-4D97-AF65-F5344CB8AC3E}">
        <p14:creationId xmlns:p14="http://schemas.microsoft.com/office/powerpoint/2010/main" val="47477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48.jp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50.jp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2.jp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48.jpg"/><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58.jpe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0003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地理院地図を使って</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身近な土地の情報を知ろう</a:t>
            </a:r>
          </a:p>
        </p:txBody>
      </p:sp>
      <p:sp>
        <p:nvSpPr>
          <p:cNvPr id="2" name="テキスト ボックス 1">
            <a:extLst>
              <a:ext uri="{FF2B5EF4-FFF2-40B4-BE49-F238E27FC236}">
                <a16:creationId xmlns:a16="http://schemas.microsoft.com/office/drawing/2014/main" id="{8DE29C71-730E-6BA1-8642-5E776D9C23A2}"/>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4A4D3F-3DB2-7E39-3724-9B7148464975}"/>
              </a:ext>
            </a:extLst>
          </p:cNvPr>
          <p:cNvPicPr>
            <a:picLocks noChangeAspect="1"/>
          </p:cNvPicPr>
          <p:nvPr/>
        </p:nvPicPr>
        <p:blipFill>
          <a:blip r:embed="rId4"/>
          <a:stretch>
            <a:fillRect/>
          </a:stretch>
        </p:blipFill>
        <p:spPr>
          <a:xfrm>
            <a:off x="5436716" y="2409278"/>
            <a:ext cx="2428786" cy="4317483"/>
          </a:xfrm>
          <a:prstGeom prst="rect">
            <a:avLst/>
          </a:prstGeom>
          <a:ln>
            <a:solidFill>
              <a:schemeClr val="tx1"/>
            </a:solidFill>
          </a:ln>
        </p:spPr>
      </p:pic>
      <p:pic>
        <p:nvPicPr>
          <p:cNvPr id="4" name="図 3">
            <a:extLst>
              <a:ext uri="{FF2B5EF4-FFF2-40B4-BE49-F238E27FC236}">
                <a16:creationId xmlns:a16="http://schemas.microsoft.com/office/drawing/2014/main" id="{C370A12F-74A6-4A4A-7774-2F4B4A9EBA4A}"/>
              </a:ext>
            </a:extLst>
          </p:cNvPr>
          <p:cNvPicPr>
            <a:picLocks noChangeAspect="1"/>
          </p:cNvPicPr>
          <p:nvPr/>
        </p:nvPicPr>
        <p:blipFill>
          <a:blip r:embed="rId5"/>
          <a:stretch>
            <a:fillRect/>
          </a:stretch>
        </p:blipFill>
        <p:spPr>
          <a:xfrm>
            <a:off x="1236612" y="2409279"/>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45612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検索結果の中から「地理院地図」をダブルタップします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607574"/>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地理院地図が表示されます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236611" y="3590990"/>
            <a:ext cx="2428785" cy="101808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サブタイトル 2">
            <a:extLst>
              <a:ext uri="{FF2B5EF4-FFF2-40B4-BE49-F238E27FC236}">
                <a16:creationId xmlns:a16="http://schemas.microsoft.com/office/drawing/2014/main" id="{1D438935-4D0F-3406-42D1-9ABBF0DA9E3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地理院地図を検索しましょう</a:t>
            </a:r>
          </a:p>
        </p:txBody>
      </p:sp>
    </p:spTree>
    <p:extLst>
      <p:ext uri="{BB962C8B-B14F-4D97-AF65-F5344CB8AC3E}">
        <p14:creationId xmlns:p14="http://schemas.microsoft.com/office/powerpoint/2010/main" val="378089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95F7226-CE93-4C47-FAF2-31D02162141F}"/>
              </a:ext>
            </a:extLst>
          </p:cNvPr>
          <p:cNvPicPr>
            <a:picLocks noChangeAspect="1"/>
          </p:cNvPicPr>
          <p:nvPr/>
        </p:nvPicPr>
        <p:blipFill>
          <a:blip r:embed="rId4"/>
          <a:stretch>
            <a:fillRect/>
          </a:stretch>
        </p:blipFill>
        <p:spPr>
          <a:xfrm>
            <a:off x="5442601" y="2397128"/>
            <a:ext cx="2430201" cy="4319999"/>
          </a:xfrm>
          <a:prstGeom prst="rect">
            <a:avLst/>
          </a:prstGeom>
          <a:ln>
            <a:solidFill>
              <a:schemeClr val="tx1"/>
            </a:solidFill>
          </a:ln>
        </p:spPr>
      </p:pic>
      <p:pic>
        <p:nvPicPr>
          <p:cNvPr id="3" name="図 2">
            <a:extLst>
              <a:ext uri="{FF2B5EF4-FFF2-40B4-BE49-F238E27FC236}">
                <a16:creationId xmlns:a16="http://schemas.microsoft.com/office/drawing/2014/main" id="{38E7D061-A796-881E-846C-551941A2D600}"/>
              </a:ext>
            </a:extLst>
          </p:cNvPr>
          <p:cNvPicPr>
            <a:picLocks noChangeAspect="1"/>
          </p:cNvPicPr>
          <p:nvPr/>
        </p:nvPicPr>
        <p:blipFill>
          <a:blip r:embed="rId5"/>
          <a:stretch>
            <a:fillRect/>
          </a:stretch>
        </p:blipFill>
        <p:spPr>
          <a:xfrm>
            <a:off x="1196647" y="2397128"/>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3701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画面下部の四角に上矢印の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243449" y="64150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ブックマークをしましょう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56785" y="4937496"/>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1930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1CB55A-5B38-ED3A-B2FC-4699269612B5}"/>
              </a:ext>
            </a:extLst>
          </p:cNvPr>
          <p:cNvPicPr>
            <a:picLocks noChangeAspect="1"/>
          </p:cNvPicPr>
          <p:nvPr/>
        </p:nvPicPr>
        <p:blipFill>
          <a:blip r:embed="rId4"/>
          <a:stretch>
            <a:fillRect/>
          </a:stretch>
        </p:blipFill>
        <p:spPr>
          <a:xfrm>
            <a:off x="3351452" y="2411992"/>
            <a:ext cx="2428786" cy="431748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「保存」をダブルタップします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362832" y="2688053"/>
            <a:ext cx="417406"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ブックマークをしましょう</a:t>
            </a:r>
          </a:p>
        </p:txBody>
      </p:sp>
    </p:spTree>
    <p:extLst>
      <p:ext uri="{BB962C8B-B14F-4D97-AF65-F5344CB8AC3E}">
        <p14:creationId xmlns:p14="http://schemas.microsoft.com/office/powerpoint/2010/main" val="3658084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0CF1A0C-0A8B-1D03-EB2E-2EEF8999C422}"/>
              </a:ext>
            </a:extLst>
          </p:cNvPr>
          <p:cNvPicPr>
            <a:picLocks noChangeAspect="1"/>
          </p:cNvPicPr>
          <p:nvPr/>
        </p:nvPicPr>
        <p:blipFill>
          <a:blip r:embed="rId4"/>
          <a:stretch>
            <a:fillRect/>
          </a:stretch>
        </p:blipFill>
        <p:spPr>
          <a:xfrm>
            <a:off x="5435808" y="2389437"/>
            <a:ext cx="2456901" cy="4346825"/>
          </a:xfrm>
          <a:prstGeom prst="rect">
            <a:avLst/>
          </a:prstGeom>
        </p:spPr>
      </p:pic>
      <p:pic>
        <p:nvPicPr>
          <p:cNvPr id="6" name="図 5">
            <a:extLst>
              <a:ext uri="{FF2B5EF4-FFF2-40B4-BE49-F238E27FC236}">
                <a16:creationId xmlns:a16="http://schemas.microsoft.com/office/drawing/2014/main" id="{BA947066-C6EE-D50A-F120-BF880C5299C5}"/>
              </a:ext>
            </a:extLst>
          </p:cNvPr>
          <p:cNvPicPr>
            <a:picLocks noChangeAspect="1"/>
          </p:cNvPicPr>
          <p:nvPr/>
        </p:nvPicPr>
        <p:blipFill>
          <a:blip r:embed="rId5"/>
          <a:stretch>
            <a:fillRect/>
          </a:stretch>
        </p:blipFill>
        <p:spPr>
          <a:xfrm>
            <a:off x="1192640" y="239269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画面下部の本のマークをダブルタップします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30" y="1530759"/>
            <a:ext cx="212443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61609" y="6412333"/>
            <a:ext cx="313484"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保存したぺージをブックマークから開く方法です</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454676" y="5645472"/>
            <a:ext cx="2203257" cy="3274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9487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F29F56-CE67-B419-D654-DD68C9ADF4CA}"/>
              </a:ext>
            </a:extLst>
          </p:cNvPr>
          <p:cNvPicPr>
            <a:picLocks noChangeAspect="1"/>
          </p:cNvPicPr>
          <p:nvPr/>
        </p:nvPicPr>
        <p:blipFill>
          <a:blip r:embed="rId4"/>
          <a:stretch>
            <a:fillRect/>
          </a:stretch>
        </p:blipFill>
        <p:spPr>
          <a:xfrm>
            <a:off x="3357607" y="2400561"/>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保存したぺージをブックマークから開く方法です</a:t>
            </a:r>
          </a:p>
        </p:txBody>
      </p:sp>
    </p:spTree>
    <p:extLst>
      <p:ext uri="{BB962C8B-B14F-4D97-AF65-F5344CB8AC3E}">
        <p14:creationId xmlns:p14="http://schemas.microsoft.com/office/powerpoint/2010/main" val="245784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167957D-EF75-77A6-2191-8309A18E8EB4}"/>
              </a:ext>
            </a:extLst>
          </p:cNvPr>
          <p:cNvPicPr>
            <a:picLocks noChangeAspect="1"/>
          </p:cNvPicPr>
          <p:nvPr/>
        </p:nvPicPr>
        <p:blipFill>
          <a:blip r:embed="rId4"/>
          <a:stretch>
            <a:fillRect/>
          </a:stretch>
        </p:blipFill>
        <p:spPr>
          <a:xfrm>
            <a:off x="5441690" y="2381716"/>
            <a:ext cx="2432017" cy="4323226"/>
          </a:xfrm>
          <a:prstGeom prst="rect">
            <a:avLst/>
          </a:prstGeom>
          <a:ln>
            <a:solidFill>
              <a:schemeClr val="tx1"/>
            </a:solidFill>
          </a:ln>
        </p:spPr>
      </p:pic>
      <p:pic>
        <p:nvPicPr>
          <p:cNvPr id="2" name="図 1">
            <a:extLst>
              <a:ext uri="{FF2B5EF4-FFF2-40B4-BE49-F238E27FC236}">
                <a16:creationId xmlns:a16="http://schemas.microsoft.com/office/drawing/2014/main" id="{A143F128-8904-BEFE-7C9C-3BE2D7169920}"/>
              </a:ext>
            </a:extLst>
          </p:cNvPr>
          <p:cNvPicPr>
            <a:picLocks noChangeAspect="1"/>
          </p:cNvPicPr>
          <p:nvPr/>
        </p:nvPicPr>
        <p:blipFill>
          <a:blip r:embed="rId5"/>
          <a:stretch>
            <a:fillRect/>
          </a:stretch>
        </p:blipFill>
        <p:spPr>
          <a:xfrm>
            <a:off x="1167847" y="2381716"/>
            <a:ext cx="2432017" cy="432322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8353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画面下部の四角に上矢印の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マークをダブルタップします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36651"/>
            <a:ext cx="253463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182581" y="6412664"/>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37852" y="5225652"/>
            <a:ext cx="2209833" cy="4490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160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56F25B-87B3-3767-5094-3E0DFA423850}"/>
              </a:ext>
            </a:extLst>
          </p:cNvPr>
          <p:cNvPicPr>
            <a:picLocks noChangeAspect="1"/>
          </p:cNvPicPr>
          <p:nvPr/>
        </p:nvPicPr>
        <p:blipFill>
          <a:blip r:embed="rId4"/>
          <a:stretch>
            <a:fillRect/>
          </a:stretch>
        </p:blipFill>
        <p:spPr>
          <a:xfrm>
            <a:off x="1166562" y="2381716"/>
            <a:ext cx="2432017" cy="4323225"/>
          </a:xfrm>
          <a:prstGeom prst="rect">
            <a:avLst/>
          </a:prstGeom>
          <a:ln>
            <a:solidFill>
              <a:schemeClr val="tx1"/>
            </a:solidFill>
          </a:ln>
        </p:spPr>
      </p:pic>
      <p:pic>
        <p:nvPicPr>
          <p:cNvPr id="3" name="図 2">
            <a:extLst>
              <a:ext uri="{FF2B5EF4-FFF2-40B4-BE49-F238E27FC236}">
                <a16:creationId xmlns:a16="http://schemas.microsoft.com/office/drawing/2014/main" id="{72883662-A764-3292-3259-ACC5B778D92F}"/>
              </a:ext>
            </a:extLst>
          </p:cNvPr>
          <p:cNvPicPr>
            <a:picLocks noChangeAspect="1"/>
          </p:cNvPicPr>
          <p:nvPr/>
        </p:nvPicPr>
        <p:blipFill>
          <a:blip r:embed="rId5"/>
          <a:stretch>
            <a:fillRect/>
          </a:stretch>
        </p:blipFill>
        <p:spPr>
          <a:xfrm>
            <a:off x="5456890" y="2445355"/>
            <a:ext cx="2432016" cy="432322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3201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7" y="1512998"/>
            <a:ext cx="2899635"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ホーム画面へ追加されます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86241" y="2680440"/>
            <a:ext cx="399981" cy="3067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ホーム画面に追加しましょう</a:t>
            </a:r>
          </a:p>
        </p:txBody>
      </p:sp>
      <p:sp>
        <p:nvSpPr>
          <p:cNvPr id="7" name="四角形: 角を丸くする 6">
            <a:extLst>
              <a:ext uri="{FF2B5EF4-FFF2-40B4-BE49-F238E27FC236}">
                <a16:creationId xmlns:a16="http://schemas.microsoft.com/office/drawing/2014/main" id="{BD0EFE84-75D9-AB94-9431-021042FE2CA2}"/>
              </a:ext>
            </a:extLst>
          </p:cNvPr>
          <p:cNvSpPr/>
          <p:nvPr/>
        </p:nvSpPr>
        <p:spPr>
          <a:xfrm>
            <a:off x="5514992" y="2534843"/>
            <a:ext cx="615813" cy="75205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3374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3915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7A1E9D34-2288-1311-58FC-6B17F5DE8380}"/>
              </a:ext>
            </a:extLst>
          </p:cNvPr>
          <p:cNvPicPr>
            <a:picLocks noChangeAspect="1"/>
          </p:cNvPicPr>
          <p:nvPr/>
        </p:nvPicPr>
        <p:blipFill>
          <a:blip r:embed="rId4"/>
          <a:stretch>
            <a:fillRect/>
          </a:stretch>
        </p:blipFill>
        <p:spPr>
          <a:xfrm>
            <a:off x="3489340" y="1672097"/>
            <a:ext cx="2165318" cy="469152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3678441" y="1223371"/>
            <a:ext cx="1787117" cy="395621"/>
          </a:xfrm>
          <a:prstGeom prst="rect">
            <a:avLst/>
          </a:prstGeom>
          <a:noFill/>
        </p:spPr>
        <p:txBody>
          <a:bodyPr wrap="square" lIns="91440" tIns="45720" rIns="91440" bIns="45720" rtlCol="0" anchor="t">
            <a:spAutoFit/>
          </a:bodyPr>
          <a:lstStyle/>
          <a:p>
            <a:pPr algn="ct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基本の画面構成</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98094" y="2145644"/>
            <a:ext cx="26377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地理院地図の基本画面</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5" name="テキスト ボックス 4">
            <a:extLst>
              <a:ext uri="{FF2B5EF4-FFF2-40B4-BE49-F238E27FC236}">
                <a16:creationId xmlns:a16="http://schemas.microsoft.com/office/drawing/2014/main" id="{A2401E41-28C4-070E-8686-E66B55A55998}"/>
              </a:ext>
            </a:extLst>
          </p:cNvPr>
          <p:cNvSpPr txBox="1"/>
          <p:nvPr/>
        </p:nvSpPr>
        <p:spPr>
          <a:xfrm>
            <a:off x="6033956" y="1353524"/>
            <a:ext cx="2616979"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メニューボタン</a:t>
            </a:r>
          </a:p>
        </p:txBody>
      </p:sp>
      <p:sp>
        <p:nvSpPr>
          <p:cNvPr id="6" name="テキスト ボックス 5">
            <a:extLst>
              <a:ext uri="{FF2B5EF4-FFF2-40B4-BE49-F238E27FC236}">
                <a16:creationId xmlns:a16="http://schemas.microsoft.com/office/drawing/2014/main" id="{C1F8D43C-807F-5D69-01D5-83E4324F87EB}"/>
              </a:ext>
            </a:extLst>
          </p:cNvPr>
          <p:cNvSpPr txBox="1"/>
          <p:nvPr/>
        </p:nvSpPr>
        <p:spPr>
          <a:xfrm>
            <a:off x="6032752" y="1749145"/>
            <a:ext cx="2619387" cy="1836015"/>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「共有・設定・ツール」が表示されます。ツールからは、断面図や３</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表示など、様々な機能を利用することができます。</a:t>
            </a:r>
          </a:p>
        </p:txBody>
      </p:sp>
      <p:sp>
        <p:nvSpPr>
          <p:cNvPr id="7" name="テキスト ボックス 6">
            <a:extLst>
              <a:ext uri="{FF2B5EF4-FFF2-40B4-BE49-F238E27FC236}">
                <a16:creationId xmlns:a16="http://schemas.microsoft.com/office/drawing/2014/main" id="{9C7B691C-9232-10E3-EC23-50B81160F8E8}"/>
              </a:ext>
            </a:extLst>
          </p:cNvPr>
          <p:cNvSpPr txBox="1"/>
          <p:nvPr/>
        </p:nvSpPr>
        <p:spPr>
          <a:xfrm>
            <a:off x="6032752" y="4389205"/>
            <a:ext cx="261938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コンテキストメニュー</a:t>
            </a:r>
          </a:p>
        </p:txBody>
      </p:sp>
      <p:sp>
        <p:nvSpPr>
          <p:cNvPr id="8" name="テキスト ボックス 7">
            <a:extLst>
              <a:ext uri="{FF2B5EF4-FFF2-40B4-BE49-F238E27FC236}">
                <a16:creationId xmlns:a16="http://schemas.microsoft.com/office/drawing/2014/main" id="{6DC258C0-C2AF-3C6B-E902-3C6606FA3896}"/>
              </a:ext>
            </a:extLst>
          </p:cNvPr>
          <p:cNvSpPr txBox="1"/>
          <p:nvPr/>
        </p:nvSpPr>
        <p:spPr>
          <a:xfrm>
            <a:off x="6032752" y="4776422"/>
            <a:ext cx="2619387" cy="1475917"/>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表示している地図の中心部の「住所・緯度経度・標高等」を確認することができます。</a:t>
            </a:r>
          </a:p>
        </p:txBody>
      </p:sp>
      <p:sp>
        <p:nvSpPr>
          <p:cNvPr id="16" name="テキスト ボックス 15">
            <a:extLst>
              <a:ext uri="{FF2B5EF4-FFF2-40B4-BE49-F238E27FC236}">
                <a16:creationId xmlns:a16="http://schemas.microsoft.com/office/drawing/2014/main" id="{10279EF9-EFDE-B5AE-C32D-034DA0A8B714}"/>
              </a:ext>
            </a:extLst>
          </p:cNvPr>
          <p:cNvSpPr txBox="1"/>
          <p:nvPr/>
        </p:nvSpPr>
        <p:spPr>
          <a:xfrm>
            <a:off x="257736" y="1353524"/>
            <a:ext cx="2835427"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検索バー</a:t>
            </a:r>
          </a:p>
        </p:txBody>
      </p:sp>
      <p:sp>
        <p:nvSpPr>
          <p:cNvPr id="17" name="テキスト ボックス 16">
            <a:extLst>
              <a:ext uri="{FF2B5EF4-FFF2-40B4-BE49-F238E27FC236}">
                <a16:creationId xmlns:a16="http://schemas.microsoft.com/office/drawing/2014/main" id="{45B79284-CAB8-5A81-9BD4-88A0A0469F59}"/>
              </a:ext>
            </a:extLst>
          </p:cNvPr>
          <p:cNvSpPr txBox="1"/>
          <p:nvPr/>
        </p:nvSpPr>
        <p:spPr>
          <a:xfrm>
            <a:off x="257735" y="1749145"/>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気になる場所の地名や住所などを入力すると、検索結果が表示されますので、目当ての場所を選択すると、そこの地図を表示できます。</a:t>
            </a:r>
          </a:p>
        </p:txBody>
      </p:sp>
      <p:sp>
        <p:nvSpPr>
          <p:cNvPr id="18" name="テキスト ボックス 17">
            <a:extLst>
              <a:ext uri="{FF2B5EF4-FFF2-40B4-BE49-F238E27FC236}">
                <a16:creationId xmlns:a16="http://schemas.microsoft.com/office/drawing/2014/main" id="{B3BA0AE2-4184-25FB-4B52-024B27B3493F}"/>
              </a:ext>
            </a:extLst>
          </p:cNvPr>
          <p:cNvSpPr txBox="1"/>
          <p:nvPr/>
        </p:nvSpPr>
        <p:spPr>
          <a:xfrm>
            <a:off x="257734" y="4017857"/>
            <a:ext cx="2835428" cy="395621"/>
          </a:xfrm>
          <a:prstGeom prst="rect">
            <a:avLst/>
          </a:prstGeom>
          <a:solidFill>
            <a:schemeClr val="accent1"/>
          </a:solid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　　　　「地図」ボタン</a:t>
            </a:r>
          </a:p>
        </p:txBody>
      </p:sp>
      <p:sp>
        <p:nvSpPr>
          <p:cNvPr id="19" name="テキスト ボックス 18">
            <a:extLst>
              <a:ext uri="{FF2B5EF4-FFF2-40B4-BE49-F238E27FC236}">
                <a16:creationId xmlns:a16="http://schemas.microsoft.com/office/drawing/2014/main" id="{AC532395-4CB9-BBA3-483D-B740E0EA1EFC}"/>
              </a:ext>
            </a:extLst>
          </p:cNvPr>
          <p:cNvSpPr txBox="1"/>
          <p:nvPr/>
        </p:nvSpPr>
        <p:spPr>
          <a:xfrm>
            <a:off x="257734" y="4416323"/>
            <a:ext cx="2835428" cy="2196114"/>
          </a:xfrm>
          <a:prstGeom prst="rect">
            <a:avLst/>
          </a:prstGeom>
          <a:noFill/>
          <a:ln>
            <a:solidFill>
              <a:schemeClr val="accent1"/>
            </a:solid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様々な種類の地図や航空写真等を選択することができます。見たい項目を選択すると、地図上にその項目を重ね合わせて、表示します。</a:t>
            </a:r>
          </a:p>
        </p:txBody>
      </p:sp>
      <p:sp>
        <p:nvSpPr>
          <p:cNvPr id="20" name="四角形: 角を丸くする 19">
            <a:extLst>
              <a:ext uri="{FF2B5EF4-FFF2-40B4-BE49-F238E27FC236}">
                <a16:creationId xmlns:a16="http://schemas.microsoft.com/office/drawing/2014/main" id="{35E0F980-D4C9-8B86-41A8-07DFB1279BB4}"/>
              </a:ext>
            </a:extLst>
          </p:cNvPr>
          <p:cNvSpPr/>
          <p:nvPr/>
        </p:nvSpPr>
        <p:spPr>
          <a:xfrm>
            <a:off x="3636431" y="2138290"/>
            <a:ext cx="1470204"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39E9660F-7099-54A3-8E05-66C61717B981}"/>
              </a:ext>
            </a:extLst>
          </p:cNvPr>
          <p:cNvSpPr/>
          <p:nvPr/>
        </p:nvSpPr>
        <p:spPr>
          <a:xfrm>
            <a:off x="3423200" y="5808047"/>
            <a:ext cx="1993847"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AE9851CA-6BC3-A311-1424-C17596047E56}"/>
              </a:ext>
            </a:extLst>
          </p:cNvPr>
          <p:cNvSpPr/>
          <p:nvPr/>
        </p:nvSpPr>
        <p:spPr>
          <a:xfrm>
            <a:off x="3523693" y="2458456"/>
            <a:ext cx="353653" cy="3544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5" name="直線矢印コネクタ 24">
            <a:extLst>
              <a:ext uri="{FF2B5EF4-FFF2-40B4-BE49-F238E27FC236}">
                <a16:creationId xmlns:a16="http://schemas.microsoft.com/office/drawing/2014/main" id="{A14050AA-C89A-400C-4E4A-BDB360343F5F}"/>
              </a:ext>
            </a:extLst>
          </p:cNvPr>
          <p:cNvCxnSpPr>
            <a:cxnSpLocks/>
            <a:stCxn id="3" idx="3"/>
            <a:endCxn id="6" idx="1"/>
          </p:cNvCxnSpPr>
          <p:nvPr/>
        </p:nvCxnSpPr>
        <p:spPr>
          <a:xfrm>
            <a:off x="5461869" y="2308628"/>
            <a:ext cx="570883" cy="35852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直線矢印コネクタ 26">
            <a:extLst>
              <a:ext uri="{FF2B5EF4-FFF2-40B4-BE49-F238E27FC236}">
                <a16:creationId xmlns:a16="http://schemas.microsoft.com/office/drawing/2014/main" id="{CB45D782-7CBD-1525-B44A-05245B4CF513}"/>
              </a:ext>
            </a:extLst>
          </p:cNvPr>
          <p:cNvCxnSpPr>
            <a:cxnSpLocks/>
            <a:stCxn id="17" idx="3"/>
            <a:endCxn id="20" idx="1"/>
          </p:cNvCxnSpPr>
          <p:nvPr/>
        </p:nvCxnSpPr>
        <p:spPr>
          <a:xfrm flipV="1">
            <a:off x="3093163" y="2301274"/>
            <a:ext cx="543268" cy="54592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直線矢印コネクタ 30">
            <a:extLst>
              <a:ext uri="{FF2B5EF4-FFF2-40B4-BE49-F238E27FC236}">
                <a16:creationId xmlns:a16="http://schemas.microsoft.com/office/drawing/2014/main" id="{B66DFBA7-0CA0-13D4-5723-A5BA4A492DBD}"/>
              </a:ext>
            </a:extLst>
          </p:cNvPr>
          <p:cNvCxnSpPr>
            <a:cxnSpLocks/>
            <a:stCxn id="19" idx="3"/>
            <a:endCxn id="23" idx="2"/>
          </p:cNvCxnSpPr>
          <p:nvPr/>
        </p:nvCxnSpPr>
        <p:spPr>
          <a:xfrm flipV="1">
            <a:off x="3093162" y="2812912"/>
            <a:ext cx="607358" cy="2701468"/>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4D54A9A6-F62E-8505-9423-A755DA93A6F4}"/>
              </a:ext>
            </a:extLst>
          </p:cNvPr>
          <p:cNvCxnSpPr>
            <a:cxnSpLocks/>
            <a:stCxn id="22" idx="3"/>
            <a:endCxn id="8" idx="1"/>
          </p:cNvCxnSpPr>
          <p:nvPr/>
        </p:nvCxnSpPr>
        <p:spPr>
          <a:xfrm flipV="1">
            <a:off x="5417047" y="5514381"/>
            <a:ext cx="615705" cy="45665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10731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地理院地図の操作方法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7" name="サブタイトル 2">
            <a:extLst>
              <a:ext uri="{FF2B5EF4-FFF2-40B4-BE49-F238E27FC236}">
                <a16:creationId xmlns:a16="http://schemas.microsoft.com/office/drawing/2014/main" id="{CCDD6FDC-6E84-3F52-81AD-8F1D9EB82A0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スマートフォンでの地理院地図の基本的な操作方法です</a:t>
            </a:r>
          </a:p>
        </p:txBody>
      </p:sp>
      <p:pic>
        <p:nvPicPr>
          <p:cNvPr id="2" name="図 1" descr="マップ&#10;&#10;自動的に生成された説明">
            <a:extLst>
              <a:ext uri="{FF2B5EF4-FFF2-40B4-BE49-F238E27FC236}">
                <a16:creationId xmlns:a16="http://schemas.microsoft.com/office/drawing/2014/main" id="{6E20B2DC-D505-CE17-C236-C6CF5324167A}"/>
              </a:ext>
            </a:extLst>
          </p:cNvPr>
          <p:cNvPicPr>
            <a:picLocks noChangeAspect="1"/>
          </p:cNvPicPr>
          <p:nvPr/>
        </p:nvPicPr>
        <p:blipFill>
          <a:blip r:embed="rId6"/>
          <a:stretch>
            <a:fillRect/>
          </a:stretch>
        </p:blipFill>
        <p:spPr>
          <a:xfrm>
            <a:off x="3574368" y="2406592"/>
            <a:ext cx="1993847" cy="4320000"/>
          </a:xfrm>
          <a:prstGeom prst="rect">
            <a:avLst/>
          </a:prstGeom>
          <a:ln>
            <a:solidFill>
              <a:schemeClr val="tx1"/>
            </a:solidFill>
          </a:ln>
        </p:spPr>
      </p:pic>
      <p:cxnSp>
        <p:nvCxnSpPr>
          <p:cNvPr id="5" name="直線矢印コネクタ 4">
            <a:extLst>
              <a:ext uri="{FF2B5EF4-FFF2-40B4-BE49-F238E27FC236}">
                <a16:creationId xmlns:a16="http://schemas.microsoft.com/office/drawing/2014/main" id="{B6336589-A590-104D-7430-AC68FE1B15ED}"/>
              </a:ext>
            </a:extLst>
          </p:cNvPr>
          <p:cNvCxnSpPr>
            <a:cxnSpLocks/>
          </p:cNvCxnSpPr>
          <p:nvPr/>
        </p:nvCxnSpPr>
        <p:spPr>
          <a:xfrm flipV="1">
            <a:off x="4099537" y="4458487"/>
            <a:ext cx="750280" cy="445737"/>
          </a:xfrm>
          <a:prstGeom prst="straightConnector1">
            <a:avLst/>
          </a:prstGeom>
          <a:ln w="38100">
            <a:solidFill>
              <a:srgbClr val="0B57C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10B76F29-276F-1C3C-B5CB-949AAC5359A9}"/>
              </a:ext>
            </a:extLst>
          </p:cNvPr>
          <p:cNvSpPr/>
          <p:nvPr/>
        </p:nvSpPr>
        <p:spPr>
          <a:xfrm>
            <a:off x="3542318" y="5658855"/>
            <a:ext cx="353653" cy="5077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CA364E5-7289-6046-0A87-6611AFF63E87}"/>
              </a:ext>
            </a:extLst>
          </p:cNvPr>
          <p:cNvSpPr txBox="1"/>
          <p:nvPr/>
        </p:nvSpPr>
        <p:spPr>
          <a:xfrm>
            <a:off x="565018" y="5534879"/>
            <a:ext cx="2920769" cy="755720"/>
          </a:xfrm>
          <a:prstGeom prst="rect">
            <a:avLst/>
          </a:prstGeom>
          <a:noFill/>
        </p:spPr>
        <p:txBody>
          <a:bodyPr wrap="square" lIns="91440" tIns="45720" rIns="91440" bIns="45720" rtlCol="0" anchor="t">
            <a:spAutoFit/>
          </a:bodyPr>
          <a:lstStyle/>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それぞれダブルタップで反応します</a:t>
            </a:r>
          </a:p>
        </p:txBody>
      </p:sp>
      <p:sp>
        <p:nvSpPr>
          <p:cNvPr id="19" name="テキスト ボックス 18">
            <a:extLst>
              <a:ext uri="{FF2B5EF4-FFF2-40B4-BE49-F238E27FC236}">
                <a16:creationId xmlns:a16="http://schemas.microsoft.com/office/drawing/2014/main" id="{2526C090-0183-B17C-8E5A-434D818F46DE}"/>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21846942-CA3D-6F6C-EFBF-BDFC87A94472}"/>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地図は「＋」で拡大、「</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縮小することができます</a:t>
            </a:r>
          </a:p>
        </p:txBody>
      </p:sp>
    </p:spTree>
    <p:extLst>
      <p:ext uri="{BB962C8B-B14F-4D97-AF65-F5344CB8AC3E}">
        <p14:creationId xmlns:p14="http://schemas.microsoft.com/office/powerpoint/2010/main" val="2939146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029B0D35-279C-7F0A-1E3F-99BD735CFDAB}"/>
              </a:ext>
            </a:extLst>
          </p:cNvPr>
          <p:cNvSpPr/>
          <p:nvPr/>
        </p:nvSpPr>
        <p:spPr>
          <a:xfrm>
            <a:off x="2547256" y="720962"/>
            <a:ext cx="6229226"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p:txBody>
      </p:sp>
      <p:sp>
        <p:nvSpPr>
          <p:cNvPr id="11" name="正方形/長方形 10">
            <a:extLst>
              <a:ext uri="{FF2B5EF4-FFF2-40B4-BE49-F238E27FC236}">
                <a16:creationId xmlns:a16="http://schemas.microsoft.com/office/drawing/2014/main" id="{EED8CA32-97F5-DFEB-80D8-4394889730D6}"/>
              </a:ext>
            </a:extLst>
          </p:cNvPr>
          <p:cNvSpPr/>
          <p:nvPr/>
        </p:nvSpPr>
        <p:spPr>
          <a:xfrm>
            <a:off x="1871664" y="720962"/>
            <a:ext cx="675592" cy="461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p:txBody>
      </p:sp>
      <p:sp>
        <p:nvSpPr>
          <p:cNvPr id="15" name="テキスト ボックス 14">
            <a:extLst>
              <a:ext uri="{FF2B5EF4-FFF2-40B4-BE49-F238E27FC236}">
                <a16:creationId xmlns:a16="http://schemas.microsoft.com/office/drawing/2014/main" id="{070B8855-3FC9-E3D9-5C24-BC8D641F8A54}"/>
              </a:ext>
            </a:extLst>
          </p:cNvPr>
          <p:cNvSpPr txBox="1"/>
          <p:nvPr/>
        </p:nvSpPr>
        <p:spPr>
          <a:xfrm>
            <a:off x="1818414" y="25930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地理院地図を知りましょう </a:t>
            </a:r>
          </a:p>
        </p:txBody>
      </p:sp>
      <p:sp>
        <p:nvSpPr>
          <p:cNvPr id="16" name="正方形/長方形 15">
            <a:extLst>
              <a:ext uri="{FF2B5EF4-FFF2-40B4-BE49-F238E27FC236}">
                <a16:creationId xmlns:a16="http://schemas.microsoft.com/office/drawing/2014/main" id="{B412727E-06DE-64D9-F88A-EEBDC7EC74D3}"/>
              </a:ext>
            </a:extLst>
          </p:cNvPr>
          <p:cNvSpPr/>
          <p:nvPr/>
        </p:nvSpPr>
        <p:spPr>
          <a:xfrm>
            <a:off x="2547256" y="1669957"/>
            <a:ext cx="6229226" cy="1246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5FAB6A6A-0D4E-7A52-6FE1-D816E6177438}"/>
              </a:ext>
            </a:extLst>
          </p:cNvPr>
          <p:cNvSpPr/>
          <p:nvPr/>
        </p:nvSpPr>
        <p:spPr>
          <a:xfrm>
            <a:off x="1871664" y="1657115"/>
            <a:ext cx="675592" cy="1543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8" name="テキスト ボックス 17">
            <a:extLst>
              <a:ext uri="{FF2B5EF4-FFF2-40B4-BE49-F238E27FC236}">
                <a16:creationId xmlns:a16="http://schemas.microsoft.com/office/drawing/2014/main" id="{566BAEEF-7A2F-EA78-7C8A-08901C718EC9}"/>
              </a:ext>
            </a:extLst>
          </p:cNvPr>
          <p:cNvSpPr txBox="1"/>
          <p:nvPr/>
        </p:nvSpPr>
        <p:spPr>
          <a:xfrm>
            <a:off x="1818414" y="1195460"/>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地理院地図の準備をしましょう</a:t>
            </a:r>
          </a:p>
        </p:txBody>
      </p:sp>
      <p:sp>
        <p:nvSpPr>
          <p:cNvPr id="19" name="正方形/長方形 18">
            <a:extLst>
              <a:ext uri="{FF2B5EF4-FFF2-40B4-BE49-F238E27FC236}">
                <a16:creationId xmlns:a16="http://schemas.microsoft.com/office/drawing/2014/main" id="{09199ED3-3587-5B02-E74D-A2F7B391147B}"/>
              </a:ext>
            </a:extLst>
          </p:cNvPr>
          <p:cNvSpPr/>
          <p:nvPr/>
        </p:nvSpPr>
        <p:spPr>
          <a:xfrm>
            <a:off x="2547256" y="3523470"/>
            <a:ext cx="6229226" cy="2939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地理院地図の基本画面</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１６</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地理院地図の操作方法</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１７</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現在位置を表示してみよう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１８</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緯度・経度・標高を調べてみよう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「地図」ボタンを使ってみよう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２３</a:t>
            </a:r>
            <a:br>
              <a:rPr lang="en-US" altLang="ja-JP" dirty="0">
                <a:ln w="0"/>
                <a:solidFill>
                  <a:prstClr val="black"/>
                </a:solidFill>
                <a:latin typeface="BIZ UDPゴシック" panose="020B0400000000000000" pitchFamily="50" charset="-128"/>
                <a:ea typeface="BIZ UDPゴシック" panose="020B0400000000000000" pitchFamily="50" charset="-128"/>
              </a:rPr>
            </a:br>
            <a:r>
              <a:rPr lang="ja-JP" altLang="en-US" dirty="0">
                <a:ln w="0"/>
                <a:solidFill>
                  <a:prstClr val="black"/>
                </a:solidFill>
                <a:latin typeface="BIZ UDPゴシック" panose="020B0400000000000000" pitchFamily="50" charset="-128"/>
                <a:ea typeface="BIZ UDPゴシック" panose="020B0400000000000000" pitchFamily="50" charset="-128"/>
              </a:rPr>
              <a:t>「ツール」ボタンを使ってみよう</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009AFE63-7EC4-F9A2-09DF-B9CB9D62EA3D}"/>
              </a:ext>
            </a:extLst>
          </p:cNvPr>
          <p:cNvSpPr/>
          <p:nvPr/>
        </p:nvSpPr>
        <p:spPr>
          <a:xfrm>
            <a:off x="1868146" y="3523470"/>
            <a:ext cx="675592" cy="3088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-C</a:t>
            </a:r>
            <a:br>
              <a:rPr lang="en-US" altLang="ja-JP" dirty="0">
                <a:ln w="0"/>
                <a:solidFill>
                  <a:schemeClr val="tx1"/>
                </a:solidFill>
                <a:latin typeface="BIZ UDPゴシック" panose="020B0400000000000000" pitchFamily="50" charset="-128"/>
                <a:ea typeface="BIZ UDPゴシック" panose="020B0400000000000000" pitchFamily="50" charset="-128"/>
              </a:rPr>
            </a:b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-D</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-E</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-F</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-G</a:t>
            </a:r>
          </a:p>
        </p:txBody>
      </p:sp>
      <p:sp>
        <p:nvSpPr>
          <p:cNvPr id="21" name="テキスト ボックス 20">
            <a:extLst>
              <a:ext uri="{FF2B5EF4-FFF2-40B4-BE49-F238E27FC236}">
                <a16:creationId xmlns:a16="http://schemas.microsoft.com/office/drawing/2014/main" id="{4949B8DA-223F-4003-8D0E-AC5874714E49}"/>
              </a:ext>
            </a:extLst>
          </p:cNvPr>
          <p:cNvSpPr txBox="1"/>
          <p:nvPr/>
        </p:nvSpPr>
        <p:spPr>
          <a:xfrm>
            <a:off x="1818414" y="304897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地理院地図を活用してみよう</a:t>
            </a:r>
          </a:p>
        </p:txBody>
      </p:sp>
    </p:spTree>
    <p:extLst>
      <p:ext uri="{BB962C8B-B14F-4D97-AF65-F5344CB8AC3E}">
        <p14:creationId xmlns:p14="http://schemas.microsoft.com/office/powerpoint/2010/main" val="173163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64ABD29-4AB7-A752-7DC4-86E16EF2D825}"/>
              </a:ext>
            </a:extLst>
          </p:cNvPr>
          <p:cNvSpPr txBox="1"/>
          <p:nvPr/>
        </p:nvSpPr>
        <p:spPr>
          <a:xfrm>
            <a:off x="1427933" y="1512998"/>
            <a:ext cx="314406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GPS</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マークを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pic>
        <p:nvPicPr>
          <p:cNvPr id="6" name="図 5">
            <a:extLst>
              <a:ext uri="{FF2B5EF4-FFF2-40B4-BE49-F238E27FC236}">
                <a16:creationId xmlns:a16="http://schemas.microsoft.com/office/drawing/2014/main" id="{C50A2E7A-9D92-517E-2633-718D1F3B0D3B}"/>
              </a:ext>
            </a:extLst>
          </p:cNvPr>
          <p:cNvPicPr>
            <a:picLocks noChangeAspect="1"/>
          </p:cNvPicPr>
          <p:nvPr/>
        </p:nvPicPr>
        <p:blipFill>
          <a:blip r:embed="rId4"/>
          <a:stretch>
            <a:fillRect/>
          </a:stretch>
        </p:blipFill>
        <p:spPr>
          <a:xfrm>
            <a:off x="5449699" y="2409110"/>
            <a:ext cx="2428785" cy="4317482"/>
          </a:xfrm>
          <a:prstGeom prst="rect">
            <a:avLst/>
          </a:prstGeom>
          <a:ln>
            <a:solidFill>
              <a:schemeClr val="tx1"/>
            </a:solidFill>
          </a:ln>
        </p:spPr>
      </p:pic>
      <p:pic>
        <p:nvPicPr>
          <p:cNvPr id="5" name="図 4">
            <a:extLst>
              <a:ext uri="{FF2B5EF4-FFF2-40B4-BE49-F238E27FC236}">
                <a16:creationId xmlns:a16="http://schemas.microsoft.com/office/drawing/2014/main" id="{0511FE36-8122-9076-C340-CAC6B9FD4A78}"/>
              </a:ext>
            </a:extLst>
          </p:cNvPr>
          <p:cNvPicPr>
            <a:picLocks noChangeAspect="1"/>
          </p:cNvPicPr>
          <p:nvPr/>
        </p:nvPicPr>
        <p:blipFill>
          <a:blip r:embed="rId5"/>
          <a:stretch>
            <a:fillRect/>
          </a:stretch>
        </p:blipFill>
        <p:spPr>
          <a:xfrm>
            <a:off x="1242526" y="2406592"/>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274539" y="6104237"/>
            <a:ext cx="372057" cy="356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6664091" y="5012809"/>
            <a:ext cx="848817" cy="23881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CDC129A-529C-34FB-03BA-28954E96DCE2}"/>
              </a:ext>
            </a:extLst>
          </p:cNvPr>
          <p:cNvSpPr txBox="1"/>
          <p:nvPr/>
        </p:nvSpPr>
        <p:spPr>
          <a:xfrm>
            <a:off x="5607130" y="1512998"/>
            <a:ext cx="245383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「許可」をダブルタップします</a:t>
            </a:r>
          </a:p>
        </p:txBody>
      </p:sp>
    </p:spTree>
    <p:extLst>
      <p:ext uri="{BB962C8B-B14F-4D97-AF65-F5344CB8AC3E}">
        <p14:creationId xmlns:p14="http://schemas.microsoft.com/office/powerpoint/2010/main" val="275434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B9DCA3-5BA2-2EAE-1CDB-CE28DED491FE}"/>
              </a:ext>
            </a:extLst>
          </p:cNvPr>
          <p:cNvPicPr>
            <a:picLocks noChangeAspect="1"/>
          </p:cNvPicPr>
          <p:nvPr/>
        </p:nvPicPr>
        <p:blipFill>
          <a:blip r:embed="rId4"/>
          <a:stretch>
            <a:fillRect/>
          </a:stretch>
        </p:blipFill>
        <p:spPr>
          <a:xfrm>
            <a:off x="3356191" y="2411992"/>
            <a:ext cx="2430202"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現在地が表示されれば完了です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現在位置を表示してみよう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GPS</a:t>
            </a:r>
            <a:r>
              <a:rPr lang="ja-JP" altLang="en-US" sz="2200" dirty="0">
                <a:latin typeface="BIZ UDPゴシック" panose="020B0400000000000000" pitchFamily="50" charset="-128"/>
                <a:ea typeface="BIZ UDPゴシック" panose="020B0400000000000000" pitchFamily="50" charset="-128"/>
              </a:rPr>
              <a:t>機能を利用して現在位置を表示してみましょう</a:t>
            </a:r>
          </a:p>
        </p:txBody>
      </p:sp>
    </p:spTree>
    <p:extLst>
      <p:ext uri="{BB962C8B-B14F-4D97-AF65-F5344CB8AC3E}">
        <p14:creationId xmlns:p14="http://schemas.microsoft.com/office/powerpoint/2010/main" val="313314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パソコンの画面&#10;&#10;中程度の精度で自動的に生成された説明">
            <a:extLst>
              <a:ext uri="{FF2B5EF4-FFF2-40B4-BE49-F238E27FC236}">
                <a16:creationId xmlns:a16="http://schemas.microsoft.com/office/drawing/2014/main" id="{E4252B33-AD75-7F88-5F07-AB58C9B54AD1}"/>
              </a:ext>
            </a:extLst>
          </p:cNvPr>
          <p:cNvPicPr>
            <a:picLocks noChangeAspect="1"/>
          </p:cNvPicPr>
          <p:nvPr/>
        </p:nvPicPr>
        <p:blipFill>
          <a:blip r:embed="rId4"/>
          <a:stretch>
            <a:fillRect/>
          </a:stretch>
        </p:blipFill>
        <p:spPr>
          <a:xfrm>
            <a:off x="5652849" y="2406589"/>
            <a:ext cx="1993848" cy="4320003"/>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07C90E-5DD1-7591-015A-982829714324}"/>
              </a:ext>
            </a:extLst>
          </p:cNvPr>
          <p:cNvPicPr>
            <a:picLocks noChangeAspect="1"/>
          </p:cNvPicPr>
          <p:nvPr/>
        </p:nvPicPr>
        <p:blipFill>
          <a:blip r:embed="rId5"/>
          <a:stretch>
            <a:fillRect/>
          </a:stretch>
        </p:blipFill>
        <p:spPr>
          <a:xfrm>
            <a:off x="1444697" y="2406591"/>
            <a:ext cx="1993848"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39015" y="2869071"/>
            <a:ext cx="1216693"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270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「台東区役所」と入力します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617688" y="2869070"/>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Tree>
    <p:extLst>
      <p:ext uri="{BB962C8B-B14F-4D97-AF65-F5344CB8AC3E}">
        <p14:creationId xmlns:p14="http://schemas.microsoft.com/office/powerpoint/2010/main" val="3942735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マップ&#10;&#10;自動的に生成された説明">
            <a:extLst>
              <a:ext uri="{FF2B5EF4-FFF2-40B4-BE49-F238E27FC236}">
                <a16:creationId xmlns:a16="http://schemas.microsoft.com/office/drawing/2014/main" id="{2FF97E9B-A9D8-2DDC-1731-FA040862FC8C}"/>
              </a:ext>
            </a:extLst>
          </p:cNvPr>
          <p:cNvPicPr>
            <a:picLocks noChangeAspect="1"/>
          </p:cNvPicPr>
          <p:nvPr/>
        </p:nvPicPr>
        <p:blipFill>
          <a:blip r:embed="rId4"/>
          <a:stretch>
            <a:fillRect/>
          </a:stretch>
        </p:blipFill>
        <p:spPr>
          <a:xfrm>
            <a:off x="5662558" y="2406587"/>
            <a:ext cx="1993848" cy="4320004"/>
          </a:xfrm>
          <a:prstGeom prst="rect">
            <a:avLst/>
          </a:prstGeom>
          <a:ln>
            <a:solidFill>
              <a:schemeClr val="tx1"/>
            </a:solidFill>
          </a:ln>
        </p:spPr>
      </p:pic>
      <p:pic>
        <p:nvPicPr>
          <p:cNvPr id="5" name="図 4" descr="パソコンの画面&#10;&#10;自動的に生成された説明">
            <a:extLst>
              <a:ext uri="{FF2B5EF4-FFF2-40B4-BE49-F238E27FC236}">
                <a16:creationId xmlns:a16="http://schemas.microsoft.com/office/drawing/2014/main" id="{7A135D80-666C-2E62-E309-C8273472C3E8}"/>
              </a:ext>
            </a:extLst>
          </p:cNvPr>
          <p:cNvPicPr>
            <a:picLocks noChangeAspect="1"/>
          </p:cNvPicPr>
          <p:nvPr/>
        </p:nvPicPr>
        <p:blipFill>
          <a:blip r:embed="rId5"/>
          <a:stretch>
            <a:fillRect/>
          </a:stretch>
        </p:blipFill>
        <p:spPr>
          <a:xfrm>
            <a:off x="1444697" y="2406588"/>
            <a:ext cx="1993848" cy="432000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240287"/>
            <a:ext cx="27468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該当するものを選択し、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バツ印をダブルタップします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画面左下の矢印のマークをダブルタップします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517000" y="3861256"/>
            <a:ext cx="122436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081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10694A07-565F-9617-1E89-89F782DBDCD2}"/>
              </a:ext>
            </a:extLst>
          </p:cNvPr>
          <p:cNvPicPr>
            <a:picLocks noChangeAspect="1"/>
          </p:cNvPicPr>
          <p:nvPr/>
        </p:nvPicPr>
        <p:blipFill>
          <a:blip r:embed="rId4"/>
          <a:stretch>
            <a:fillRect/>
          </a:stretch>
        </p:blipFill>
        <p:spPr>
          <a:xfrm>
            <a:off x="3575077" y="240785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40928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緯度・経度・標高が表示されれば完了です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緯度・経度・標高を調べてみよう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知りたい場所や建物の緯度・経度・標高から調べてみましょう</a:t>
            </a:r>
          </a:p>
        </p:txBody>
      </p:sp>
      <p:sp>
        <p:nvSpPr>
          <p:cNvPr id="5" name="四角形: 角を丸くする 4">
            <a:extLst>
              <a:ext uri="{FF2B5EF4-FFF2-40B4-BE49-F238E27FC236}">
                <a16:creationId xmlns:a16="http://schemas.microsoft.com/office/drawing/2014/main" id="{79ACE342-00DC-06FC-69FA-9F1C7DF8E76B}"/>
              </a:ext>
            </a:extLst>
          </p:cNvPr>
          <p:cNvSpPr/>
          <p:nvPr/>
        </p:nvSpPr>
        <p:spPr>
          <a:xfrm>
            <a:off x="3575077" y="5783257"/>
            <a:ext cx="1993846" cy="7018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9222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13AE95E6-F58B-933B-6D2B-F88FCDC1A3AE}"/>
              </a:ext>
            </a:extLst>
          </p:cNvPr>
          <p:cNvPicPr>
            <a:picLocks noChangeAspect="1"/>
          </p:cNvPicPr>
          <p:nvPr/>
        </p:nvPicPr>
        <p:blipFill>
          <a:blip r:embed="rId4"/>
          <a:stretch>
            <a:fillRect/>
          </a:stretch>
        </p:blipFill>
        <p:spPr>
          <a:xfrm>
            <a:off x="5655078" y="2406590"/>
            <a:ext cx="1993846" cy="4320001"/>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62529B3B-D524-2517-1DBF-AD9446A79324}"/>
              </a:ext>
            </a:extLst>
          </p:cNvPr>
          <p:cNvPicPr>
            <a:picLocks noChangeAspect="1"/>
          </p:cNvPicPr>
          <p:nvPr/>
        </p:nvPicPr>
        <p:blipFill>
          <a:blip r:embed="rId5"/>
          <a:stretch>
            <a:fillRect/>
          </a:stretch>
        </p:blipFill>
        <p:spPr>
          <a:xfrm>
            <a:off x="1444697" y="2406587"/>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73028" y="3952037"/>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見たい場所を表示した状態で左上の地図ボタンをダブルタップします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2705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「年代別の写真」をダブルタップします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672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5C7DB36F-2455-78C1-B325-9E2F1D9C7219}"/>
              </a:ext>
            </a:extLst>
          </p:cNvPr>
          <p:cNvPicPr>
            <a:picLocks noChangeAspect="1"/>
          </p:cNvPicPr>
          <p:nvPr/>
        </p:nvPicPr>
        <p:blipFill>
          <a:blip r:embed="rId4"/>
          <a:stretch>
            <a:fillRect/>
          </a:stretch>
        </p:blipFill>
        <p:spPr>
          <a:xfrm>
            <a:off x="5655078" y="2406591"/>
            <a:ext cx="1993846" cy="4320000"/>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97741969-1B2F-2C25-FE8C-E0A7EC0AD457}"/>
              </a:ext>
            </a:extLst>
          </p:cNvPr>
          <p:cNvPicPr>
            <a:picLocks noChangeAspect="1"/>
          </p:cNvPicPr>
          <p:nvPr/>
        </p:nvPicPr>
        <p:blipFill>
          <a:blip r:embed="rId5"/>
          <a:stretch>
            <a:fillRect/>
          </a:stretch>
        </p:blipFill>
        <p:spPr>
          <a:xfrm>
            <a:off x="1432339" y="2406586"/>
            <a:ext cx="1993847"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24048" y="3089189"/>
            <a:ext cx="344017"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8382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見たい年代をダブルタップします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6740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170428" y="1513375"/>
            <a:ext cx="40497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選択した年代の空中写真が表示されたら三角のマークをダブルタップします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4967415"/>
            <a:ext cx="1113152" cy="21624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
        <p:nvSpPr>
          <p:cNvPr id="6" name="四角形: 角を丸くする 5">
            <a:extLst>
              <a:ext uri="{FF2B5EF4-FFF2-40B4-BE49-F238E27FC236}">
                <a16:creationId xmlns:a16="http://schemas.microsoft.com/office/drawing/2014/main" id="{42CFFE61-8B31-2E67-B861-979B2D8B9756}"/>
              </a:ext>
            </a:extLst>
          </p:cNvPr>
          <p:cNvSpPr/>
          <p:nvPr/>
        </p:nvSpPr>
        <p:spPr>
          <a:xfrm>
            <a:off x="2987814" y="3089189"/>
            <a:ext cx="212586" cy="2448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68761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03648D12-C22F-6C92-FA3A-2AE84330E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77" y="240785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090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航空写真が表示されれば完了です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1514AA75-9547-4FAB-AD21-2B257E0C6C26}"/>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7" name="タイトル 1">
            <a:extLst>
              <a:ext uri="{FF2B5EF4-FFF2-40B4-BE49-F238E27FC236}">
                <a16:creationId xmlns:a16="http://schemas.microsoft.com/office/drawing/2014/main" id="{151B3D1B-8020-8EAD-FD5B-1E9D6AB2D6B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8" name="サブタイトル 2">
            <a:extLst>
              <a:ext uri="{FF2B5EF4-FFF2-40B4-BE49-F238E27FC236}">
                <a16:creationId xmlns:a16="http://schemas.microsoft.com/office/drawing/2014/main" id="{5DB3F6E6-AAFE-86C0-C978-A06498CA23F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地図ボタンから昔の航空写真を見てみましょう</a:t>
            </a:r>
          </a:p>
        </p:txBody>
      </p:sp>
    </p:spTree>
    <p:extLst>
      <p:ext uri="{BB962C8B-B14F-4D97-AF65-F5344CB8AC3E}">
        <p14:creationId xmlns:p14="http://schemas.microsoft.com/office/powerpoint/2010/main" val="603943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ダイアグラム&#10;&#10;自動的に生成された説明">
            <a:extLst>
              <a:ext uri="{FF2B5EF4-FFF2-40B4-BE49-F238E27FC236}">
                <a16:creationId xmlns:a16="http://schemas.microsoft.com/office/drawing/2014/main" id="{A9CA3171-9E66-871B-123B-CF6A93C43B4A}"/>
              </a:ext>
            </a:extLst>
          </p:cNvPr>
          <p:cNvPicPr>
            <a:picLocks noChangeAspect="1"/>
          </p:cNvPicPr>
          <p:nvPr/>
        </p:nvPicPr>
        <p:blipFill>
          <a:blip r:embed="rId4"/>
          <a:stretch>
            <a:fillRect/>
          </a:stretch>
        </p:blipFill>
        <p:spPr>
          <a:xfrm>
            <a:off x="5649795" y="2406590"/>
            <a:ext cx="1993846" cy="4319998"/>
          </a:xfrm>
          <a:prstGeom prst="rect">
            <a:avLst/>
          </a:prstGeom>
          <a:ln>
            <a:solidFill>
              <a:schemeClr val="tx1"/>
            </a:solidFill>
          </a:ln>
        </p:spPr>
      </p:pic>
      <p:pic>
        <p:nvPicPr>
          <p:cNvPr id="5" name="図 4" descr="マップ&#10;&#10;中程度の精度で自動的に生成された説明">
            <a:extLst>
              <a:ext uri="{FF2B5EF4-FFF2-40B4-BE49-F238E27FC236}">
                <a16:creationId xmlns:a16="http://schemas.microsoft.com/office/drawing/2014/main" id="{9BFA2C5B-A4B6-4EDD-59F1-E01EA9B6E6B6}"/>
              </a:ext>
            </a:extLst>
          </p:cNvPr>
          <p:cNvPicPr>
            <a:picLocks noChangeAspect="1"/>
          </p:cNvPicPr>
          <p:nvPr/>
        </p:nvPicPr>
        <p:blipFill>
          <a:blip r:embed="rId5"/>
          <a:stretch>
            <a:fillRect/>
          </a:stretch>
        </p:blipFill>
        <p:spPr>
          <a:xfrm>
            <a:off x="1435454" y="2406591"/>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4730513"/>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6412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見たい場所を表示した状態で左上の地図ボタンをダブルタップします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264738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「災害伝承・避難場所」をダブルタップします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2340" y="3113903"/>
            <a:ext cx="371746" cy="3398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サブタイトル 2">
            <a:extLst>
              <a:ext uri="{FF2B5EF4-FFF2-40B4-BE49-F238E27FC236}">
                <a16:creationId xmlns:a16="http://schemas.microsoft.com/office/drawing/2014/main" id="{23215A7D-5A10-12B1-22BF-670CF66CB51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350255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7166FE2-F751-B41D-BAAA-5D48E40A6BCF}"/>
              </a:ext>
            </a:extLst>
          </p:cNvPr>
          <p:cNvPicPr>
            <a:picLocks noChangeAspect="1"/>
          </p:cNvPicPr>
          <p:nvPr/>
        </p:nvPicPr>
        <p:blipFill>
          <a:blip r:embed="rId4"/>
          <a:stretch>
            <a:fillRect/>
          </a:stretch>
        </p:blipFill>
        <p:spPr>
          <a:xfrm>
            <a:off x="5649795" y="2406588"/>
            <a:ext cx="1993846" cy="4320000"/>
          </a:xfrm>
          <a:prstGeom prst="rect">
            <a:avLst/>
          </a:prstGeom>
          <a:ln>
            <a:solidFill>
              <a:schemeClr val="tx1"/>
            </a:solidFill>
          </a:ln>
        </p:spPr>
      </p:pic>
      <p:pic>
        <p:nvPicPr>
          <p:cNvPr id="2" name="図 1" descr="ダイアグラム が含まれている画像&#10;&#10;自動的に生成された説明">
            <a:extLst>
              <a:ext uri="{FF2B5EF4-FFF2-40B4-BE49-F238E27FC236}">
                <a16:creationId xmlns:a16="http://schemas.microsoft.com/office/drawing/2014/main" id="{440A60B3-7FA3-C691-2205-05C3B4091841}"/>
              </a:ext>
            </a:extLst>
          </p:cNvPr>
          <p:cNvPicPr>
            <a:picLocks noChangeAspect="1"/>
          </p:cNvPicPr>
          <p:nvPr/>
        </p:nvPicPr>
        <p:blipFill>
          <a:blip r:embed="rId5"/>
          <a:stretch>
            <a:fillRect/>
          </a:stretch>
        </p:blipFill>
        <p:spPr>
          <a:xfrm>
            <a:off x="1437517"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5535" y="3679096"/>
            <a:ext cx="1110831"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3051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9795" y="1513375"/>
            <a:ext cx="301523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「自然災害伝承碑（すべて）」をダブルタップします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37516" y="3766482"/>
            <a:ext cx="1169759" cy="3148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4" name="サブタイトル 2">
            <a:extLst>
              <a:ext uri="{FF2B5EF4-FFF2-40B4-BE49-F238E27FC236}">
                <a16:creationId xmlns:a16="http://schemas.microsoft.com/office/drawing/2014/main" id="{E4950D42-3ACA-3584-F877-17CC4CD2240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9332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サブタイトル 2">
            <a:extLst>
              <a:ext uri="{FF2B5EF4-FFF2-40B4-BE49-F238E27FC236}">
                <a16:creationId xmlns:a16="http://schemas.microsoft.com/office/drawing/2014/main" id="{0769CCB5-6BFA-1929-A464-EFE200972A2A}"/>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知りましょう</a:t>
            </a:r>
          </a:p>
        </p:txBody>
      </p:sp>
      <p:sp>
        <p:nvSpPr>
          <p:cNvPr id="6" name="テキスト ボックス 5">
            <a:extLst>
              <a:ext uri="{FF2B5EF4-FFF2-40B4-BE49-F238E27FC236}">
                <a16:creationId xmlns:a16="http://schemas.microsoft.com/office/drawing/2014/main" id="{9AA23A3D-77F3-62AD-5BA8-C7B5D4515669}"/>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3901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低い精度で自動的に生成された説明">
            <a:extLst>
              <a:ext uri="{FF2B5EF4-FFF2-40B4-BE49-F238E27FC236}">
                <a16:creationId xmlns:a16="http://schemas.microsoft.com/office/drawing/2014/main" id="{6B3C8073-FA90-0A8E-10BF-CDEC23DC072A}"/>
              </a:ext>
            </a:extLst>
          </p:cNvPr>
          <p:cNvPicPr>
            <a:picLocks noChangeAspect="1"/>
          </p:cNvPicPr>
          <p:nvPr/>
        </p:nvPicPr>
        <p:blipFill>
          <a:blip r:embed="rId4"/>
          <a:stretch>
            <a:fillRect/>
          </a:stretch>
        </p:blipFill>
        <p:spPr>
          <a:xfrm>
            <a:off x="5652128" y="2406588"/>
            <a:ext cx="1993846" cy="4319999"/>
          </a:xfrm>
          <a:prstGeom prst="rect">
            <a:avLst/>
          </a:prstGeom>
          <a:ln>
            <a:solidFill>
              <a:schemeClr val="tx1"/>
            </a:solidFill>
          </a:ln>
        </p:spPr>
      </p:pic>
      <p:pic>
        <p:nvPicPr>
          <p:cNvPr id="4" name="図 3" descr="ダイアグラム&#10;&#10;中程度の精度で自動的に生成された説明">
            <a:extLst>
              <a:ext uri="{FF2B5EF4-FFF2-40B4-BE49-F238E27FC236}">
                <a16:creationId xmlns:a16="http://schemas.microsoft.com/office/drawing/2014/main" id="{A045FC59-3E0D-382B-0682-58209D9C277C}"/>
              </a:ext>
            </a:extLst>
          </p:cNvPr>
          <p:cNvPicPr>
            <a:picLocks noChangeAspect="1"/>
          </p:cNvPicPr>
          <p:nvPr/>
        </p:nvPicPr>
        <p:blipFill>
          <a:blip r:embed="rId5"/>
          <a:stretch>
            <a:fillRect/>
          </a:stretch>
        </p:blipFill>
        <p:spPr>
          <a:xfrm>
            <a:off x="1437516" y="2406589"/>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756366" y="4919805"/>
            <a:ext cx="188132" cy="24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自然災害伝承碑の記号が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アイコンで表示されます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6236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180235" y="1513375"/>
            <a:ext cx="395140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知りたい伝承碑の記号をダブルタップすると、碑銘と写真が表示されます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94089" y="4081372"/>
            <a:ext cx="837274" cy="167686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サブタイトル 2">
            <a:extLst>
              <a:ext uri="{FF2B5EF4-FFF2-40B4-BE49-F238E27FC236}">
                <a16:creationId xmlns:a16="http://schemas.microsoft.com/office/drawing/2014/main" id="{D424EAC8-0221-8F46-B391-6E34217527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151579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中程度の精度で自動的に生成された説明">
            <a:extLst>
              <a:ext uri="{FF2B5EF4-FFF2-40B4-BE49-F238E27FC236}">
                <a16:creationId xmlns:a16="http://schemas.microsoft.com/office/drawing/2014/main" id="{D19C8F0F-E776-2AF4-DF73-59C15840BD0F}"/>
              </a:ext>
            </a:extLst>
          </p:cNvPr>
          <p:cNvPicPr>
            <a:picLocks noChangeAspect="1"/>
          </p:cNvPicPr>
          <p:nvPr/>
        </p:nvPicPr>
        <p:blipFill>
          <a:blip r:embed="rId4"/>
          <a:stretch>
            <a:fillRect/>
          </a:stretch>
        </p:blipFill>
        <p:spPr>
          <a:xfrm>
            <a:off x="3575077"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196718"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2719668" y="1512998"/>
            <a:ext cx="42866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写真をダブルタップすると、伝承内容</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や災害名など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詳しい説明が表示されます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「地図」ボタンを使ってみよう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サブタイトル 2">
            <a:extLst>
              <a:ext uri="{FF2B5EF4-FFF2-40B4-BE49-F238E27FC236}">
                <a16:creationId xmlns:a16="http://schemas.microsoft.com/office/drawing/2014/main" id="{DF202CC6-7472-D293-B764-A4AD46C0BD3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自然災害伝承碑で過去の災害の記録を確認してみましょう</a:t>
            </a:r>
          </a:p>
        </p:txBody>
      </p:sp>
    </p:spTree>
    <p:extLst>
      <p:ext uri="{BB962C8B-B14F-4D97-AF65-F5344CB8AC3E}">
        <p14:creationId xmlns:p14="http://schemas.microsoft.com/office/powerpoint/2010/main" val="834303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848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D967C4A6-8DAD-502E-D27D-3B482F976739}"/>
              </a:ext>
            </a:extLst>
          </p:cNvPr>
          <p:cNvPicPr>
            <a:picLocks noChangeAspect="1"/>
          </p:cNvPicPr>
          <p:nvPr/>
        </p:nvPicPr>
        <p:blipFill>
          <a:blip r:embed="rId4"/>
          <a:stretch>
            <a:fillRect/>
          </a:stretch>
        </p:blipFill>
        <p:spPr>
          <a:xfrm>
            <a:off x="5657730" y="2406592"/>
            <a:ext cx="1993844" cy="4319995"/>
          </a:xfrm>
          <a:prstGeom prst="rect">
            <a:avLst/>
          </a:prstGeom>
          <a:ln>
            <a:solidFill>
              <a:schemeClr val="tx1"/>
            </a:solidFill>
          </a:ln>
        </p:spPr>
      </p:pic>
      <p:pic>
        <p:nvPicPr>
          <p:cNvPr id="5" name="図 4" descr="マップ&#10;&#10;自動的に生成された説明">
            <a:extLst>
              <a:ext uri="{FF2B5EF4-FFF2-40B4-BE49-F238E27FC236}">
                <a16:creationId xmlns:a16="http://schemas.microsoft.com/office/drawing/2014/main" id="{F209B757-7E45-F62E-D018-34C19CFB878C}"/>
              </a:ext>
            </a:extLst>
          </p:cNvPr>
          <p:cNvPicPr>
            <a:picLocks noChangeAspect="1"/>
          </p:cNvPicPr>
          <p:nvPr/>
        </p:nvPicPr>
        <p:blipFill>
          <a:blip r:embed="rId5"/>
          <a:stretch>
            <a:fillRect/>
          </a:stretch>
        </p:blipFill>
        <p:spPr>
          <a:xfrm>
            <a:off x="1459995"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2258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右上の三本線のボタンをダブルタップし、「ツール」を選択します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94772" y="1512998"/>
            <a:ext cx="354922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663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マップ&#10;&#10;自動的に生成された説明">
            <a:extLst>
              <a:ext uri="{FF2B5EF4-FFF2-40B4-BE49-F238E27FC236}">
                <a16:creationId xmlns:a16="http://schemas.microsoft.com/office/drawing/2014/main" id="{2752E825-7732-9710-1F7B-79AFD774C56E}"/>
              </a:ext>
            </a:extLst>
          </p:cNvPr>
          <p:cNvPicPr>
            <a:picLocks noChangeAspect="1"/>
          </p:cNvPicPr>
          <p:nvPr/>
        </p:nvPicPr>
        <p:blipFill>
          <a:blip r:embed="rId4"/>
          <a:stretch>
            <a:fillRect/>
          </a:stretch>
        </p:blipFill>
        <p:spPr>
          <a:xfrm>
            <a:off x="5656471" y="2461678"/>
            <a:ext cx="1993843" cy="4319994"/>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F7537CDD-AF34-55B1-015C-83565A6B3CDF}"/>
              </a:ext>
            </a:extLst>
          </p:cNvPr>
          <p:cNvPicPr>
            <a:picLocks noChangeAspect="1"/>
          </p:cNvPicPr>
          <p:nvPr/>
        </p:nvPicPr>
        <p:blipFill>
          <a:blip r:embed="rId5"/>
          <a:stretch>
            <a:fillRect/>
          </a:stretch>
        </p:blipFill>
        <p:spPr>
          <a:xfrm>
            <a:off x="1459995" y="2410673"/>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地形を立体的に表示してみましょう</a:t>
            </a: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Tree>
    <p:extLst>
      <p:ext uri="{BB962C8B-B14F-4D97-AF65-F5344CB8AC3E}">
        <p14:creationId xmlns:p14="http://schemas.microsoft.com/office/powerpoint/2010/main" val="118145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635AFA94-0171-79B3-6D2A-7F212A243DB0}"/>
              </a:ext>
            </a:extLst>
          </p:cNvPr>
          <p:cNvPicPr>
            <a:picLocks noChangeAspect="1"/>
          </p:cNvPicPr>
          <p:nvPr/>
        </p:nvPicPr>
        <p:blipFill>
          <a:blip r:embed="rId4"/>
          <a:stretch>
            <a:fillRect/>
          </a:stretch>
        </p:blipFill>
        <p:spPr>
          <a:xfrm>
            <a:off x="5652850" y="2406592"/>
            <a:ext cx="1993846" cy="4319999"/>
          </a:xfrm>
          <a:prstGeom prst="rect">
            <a:avLst/>
          </a:prstGeom>
          <a:ln>
            <a:solidFill>
              <a:schemeClr val="tx1"/>
            </a:solidFill>
          </a:ln>
        </p:spPr>
      </p:pic>
      <p:pic>
        <p:nvPicPr>
          <p:cNvPr id="2" name="図 1" descr="マップ&#10;&#10;自動的に生成された説明">
            <a:extLst>
              <a:ext uri="{FF2B5EF4-FFF2-40B4-BE49-F238E27FC236}">
                <a16:creationId xmlns:a16="http://schemas.microsoft.com/office/drawing/2014/main" id="{BFE9D182-F39F-D419-90FC-F201765953A6}"/>
              </a:ext>
            </a:extLst>
          </p:cNvPr>
          <p:cNvPicPr>
            <a:picLocks noChangeAspect="1"/>
          </p:cNvPicPr>
          <p:nvPr/>
        </p:nvPicPr>
        <p:blipFill>
          <a:blip r:embed="rId5"/>
          <a:stretch>
            <a:fillRect/>
          </a:stretch>
        </p:blipFill>
        <p:spPr>
          <a:xfrm>
            <a:off x="1459994" y="2406592"/>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89921" y="4082718"/>
            <a:ext cx="1724134"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検索バーに「富士山」と入力します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検索結果から「富士山」を選択し、バツ印をダブルタップします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38774" y="2893784"/>
            <a:ext cx="110328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
        <p:nvSpPr>
          <p:cNvPr id="10" name="四角形: 角を丸くする 9">
            <a:extLst>
              <a:ext uri="{FF2B5EF4-FFF2-40B4-BE49-F238E27FC236}">
                <a16:creationId xmlns:a16="http://schemas.microsoft.com/office/drawing/2014/main" id="{0ADCC0FF-2090-268C-7F2F-33E9E5633DF8}"/>
              </a:ext>
            </a:extLst>
          </p:cNvPr>
          <p:cNvSpPr/>
          <p:nvPr/>
        </p:nvSpPr>
        <p:spPr>
          <a:xfrm>
            <a:off x="7191032" y="3094179"/>
            <a:ext cx="210666" cy="21670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7100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画像のプレビュー">
            <a:extLst>
              <a:ext uri="{FF2B5EF4-FFF2-40B4-BE49-F238E27FC236}">
                <a16:creationId xmlns:a16="http://schemas.microsoft.com/office/drawing/2014/main" id="{84E4A906-DEA2-AE54-CDF0-6EF6FB03F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725"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画像のプレビュー">
            <a:extLst>
              <a:ext uri="{FF2B5EF4-FFF2-40B4-BE49-F238E27FC236}">
                <a16:creationId xmlns:a16="http://schemas.microsoft.com/office/drawing/2014/main" id="{F94CF10A-4D03-9CD1-D79E-54194DFFA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639" y="24065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左上の地図ボタンをダブルタップします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83109"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写真　　　</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461638" y="3112563"/>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DAEF0E86-F876-66CE-99C9-463A3069490A}"/>
              </a:ext>
            </a:extLst>
          </p:cNvPr>
          <p:cNvSpPr/>
          <p:nvPr/>
        </p:nvSpPr>
        <p:spPr>
          <a:xfrm>
            <a:off x="6476192" y="3074654"/>
            <a:ext cx="367161" cy="32745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Picture 4" descr="画像のプレビュー">
            <a:extLst>
              <a:ext uri="{FF2B5EF4-FFF2-40B4-BE49-F238E27FC236}">
                <a16:creationId xmlns:a16="http://schemas.microsoft.com/office/drawing/2014/main" id="{D0C20387-6509-E32C-725B-DC2031204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34" t="16479" r="43364" b="78450"/>
          <a:stretch/>
        </p:blipFill>
        <p:spPr bwMode="auto">
          <a:xfrm>
            <a:off x="6223484" y="1569141"/>
            <a:ext cx="351806" cy="3360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サブタイトル 2">
            <a:extLst>
              <a:ext uri="{FF2B5EF4-FFF2-40B4-BE49-F238E27FC236}">
                <a16:creationId xmlns:a16="http://schemas.microsoft.com/office/drawing/2014/main" id="{DC87581F-5DE5-9D97-F2FF-C5CD0A3AFA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631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21C4D67-1E52-F112-CF73-DCFB7E123EE2}"/>
              </a:ext>
            </a:extLst>
          </p:cNvPr>
          <p:cNvSpPr txBox="1"/>
          <p:nvPr/>
        </p:nvSpPr>
        <p:spPr>
          <a:xfrm>
            <a:off x="5594772" y="1512998"/>
            <a:ext cx="354922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表示される各種のツールの中から「３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pic>
        <p:nvPicPr>
          <p:cNvPr id="7172" name="Picture 4" descr="画像のプレビュー">
            <a:extLst>
              <a:ext uri="{FF2B5EF4-FFF2-40B4-BE49-F238E27FC236}">
                <a16:creationId xmlns:a16="http://schemas.microsoft.com/office/drawing/2014/main" id="{273B57CA-5A90-E706-E92D-8F4A2CCE9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174"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0" name="Picture 2" descr="画像のプレビュー">
            <a:extLst>
              <a:ext uri="{FF2B5EF4-FFF2-40B4-BE49-F238E27FC236}">
                <a16:creationId xmlns:a16="http://schemas.microsoft.com/office/drawing/2014/main" id="{7464074A-2FC1-C720-C2AF-62DBA27F2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45" y="240918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165156" y="4961200"/>
            <a:ext cx="518849" cy="336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310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右上の三本線のボタンをダブルタップし、「ツール」を選択します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036234" y="2893784"/>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3228131" y="3080951"/>
            <a:ext cx="263020" cy="207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116C04BD-959C-F8C7-3E77-9581F7C565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3005626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画像のプレビュー">
            <a:extLst>
              <a:ext uri="{FF2B5EF4-FFF2-40B4-BE49-F238E27FC236}">
                <a16:creationId xmlns:a16="http://schemas.microsoft.com/office/drawing/2014/main" id="{27B6A0E5-B348-661C-0729-ED6DAA19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262"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画像のプレビュー">
            <a:extLst>
              <a:ext uri="{FF2B5EF4-FFF2-40B4-BE49-F238E27FC236}">
                <a16:creationId xmlns:a16="http://schemas.microsoft.com/office/drawing/2014/main" id="{A5B818A4-5E0A-D6F4-865D-BDFE2A927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41" y="2410673"/>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0829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作成する範囲を「大・小・カスタム」から選択します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25254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ページが移動し、富士山が３</a:t>
            </a:r>
            <a:r>
              <a:rPr lang="en-US" altLang="ja-JP" sz="1800" dirty="0">
                <a:solidFill>
                  <a:prstClr val="black"/>
                </a:solidFill>
                <a:latin typeface="BIZ UDPゴシック" panose="020B0400000000000000" pitchFamily="50" charset="-128"/>
                <a:ea typeface="BIZ UDPゴシック" panose="020B0400000000000000" pitchFamily="50" charset="-128"/>
              </a:rPr>
              <a:t>D</a:t>
            </a:r>
            <a:r>
              <a:rPr lang="ja-JP" altLang="en-US" sz="1800" dirty="0">
                <a:solidFill>
                  <a:prstClr val="black"/>
                </a:solidFill>
                <a:latin typeface="BIZ UDPゴシック" panose="020B0400000000000000" pitchFamily="50" charset="-128"/>
                <a:ea typeface="BIZ UDPゴシック" panose="020B0400000000000000" pitchFamily="50" charset="-128"/>
              </a:rPr>
              <a:t>モデルで表示されます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「ツール」ボタンを使ってみよう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endParaRPr kumimoji="0" lang="ja-JP" altLang="en-US" kern="0" dirty="0">
              <a:solidFill>
                <a:sysClr val="windowText" lastClr="000000"/>
              </a:solidFill>
            </a:endParaRPr>
          </a:p>
        </p:txBody>
      </p:sp>
      <p:sp>
        <p:nvSpPr>
          <p:cNvPr id="6" name="四角形: 角を丸くする 5">
            <a:extLst>
              <a:ext uri="{FF2B5EF4-FFF2-40B4-BE49-F238E27FC236}">
                <a16:creationId xmlns:a16="http://schemas.microsoft.com/office/drawing/2014/main" id="{B0BE685C-E143-A0EF-C90F-62FAEE0E398D}"/>
              </a:ext>
            </a:extLst>
          </p:cNvPr>
          <p:cNvSpPr/>
          <p:nvPr/>
        </p:nvSpPr>
        <p:spPr>
          <a:xfrm>
            <a:off x="2263623" y="4955060"/>
            <a:ext cx="309820" cy="29504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31FC4DFE-232C-DFBC-1337-CAD01DE01AEE}"/>
              </a:ext>
            </a:extLst>
          </p:cNvPr>
          <p:cNvSpPr txBox="1"/>
          <p:nvPr/>
        </p:nvSpPr>
        <p:spPr>
          <a:xfrm>
            <a:off x="3516467" y="4795750"/>
            <a:ext cx="169275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ここでは「小」を選択</a:t>
            </a:r>
          </a:p>
        </p:txBody>
      </p:sp>
      <p:sp>
        <p:nvSpPr>
          <p:cNvPr id="3" name="サブタイトル 2">
            <a:extLst>
              <a:ext uri="{FF2B5EF4-FFF2-40B4-BE49-F238E27FC236}">
                <a16:creationId xmlns:a16="http://schemas.microsoft.com/office/drawing/2014/main" id="{418405D2-A751-0626-8812-B7D67D4F6AA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空中写真から</a:t>
            </a:r>
            <a:r>
              <a:rPr lang="en-US" altLang="ja-JP" sz="2200" dirty="0">
                <a:latin typeface="BIZ UDPゴシック" panose="020B0400000000000000" pitchFamily="50" charset="-128"/>
                <a:ea typeface="BIZ UDPゴシック" panose="020B0400000000000000" pitchFamily="50" charset="-128"/>
              </a:rPr>
              <a:t>3D</a:t>
            </a:r>
            <a:r>
              <a:rPr lang="ja-JP" altLang="en-US" sz="2200" dirty="0">
                <a:latin typeface="BIZ UDPゴシック" panose="020B0400000000000000" pitchFamily="50" charset="-128"/>
                <a:ea typeface="BIZ UDPゴシック" panose="020B0400000000000000" pitchFamily="50" charset="-128"/>
              </a:rPr>
              <a:t>モデルを表示してみましょう</a:t>
            </a:r>
          </a:p>
        </p:txBody>
      </p:sp>
    </p:spTree>
    <p:extLst>
      <p:ext uri="{BB962C8B-B14F-4D97-AF65-F5344CB8AC3E}">
        <p14:creationId xmlns:p14="http://schemas.microsoft.com/office/powerpoint/2010/main" val="2162110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3-G</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3DC1238-0440-53FA-79FB-3BCBFBC1B3DF}"/>
              </a:ext>
            </a:extLst>
          </p:cNvPr>
          <p:cNvSpPr txBox="1"/>
          <p:nvPr/>
        </p:nvSpPr>
        <p:spPr>
          <a:xfrm>
            <a:off x="738571" y="1472466"/>
            <a:ext cx="7666857" cy="4337854"/>
          </a:xfrm>
          <a:prstGeom prst="rect">
            <a:avLst/>
          </a:prstGeom>
          <a:noFill/>
        </p:spPr>
        <p:txBody>
          <a:bodyPr wrap="square" lIns="91440" tIns="45720" rIns="91440" bIns="45720" anchor="t">
            <a:spAutoFit/>
          </a:bodyPr>
          <a:lstStyle/>
          <a:p>
            <a:pPr>
              <a:lnSpc>
                <a:spcPct val="130000"/>
              </a:lnSpc>
            </a:pPr>
            <a:r>
              <a:rPr lang="ja-JP" altLang="en-US" sz="2400" dirty="0">
                <a:effectLst/>
                <a:latin typeface="BIZ UDPゴシック" panose="020B0400000000000000" pitchFamily="50" charset="-128"/>
                <a:ea typeface="BIZ UDPゴシック" panose="020B0400000000000000" pitchFamily="50" charset="-128"/>
              </a:rPr>
              <a:t>問</a:t>
            </a:r>
            <a:r>
              <a:rPr lang="ja-JP" altLang="en-US" sz="2400" dirty="0">
                <a:latin typeface="BIZ UDPゴシック" panose="020B0400000000000000" pitchFamily="50" charset="-128"/>
                <a:ea typeface="BIZ UDPゴシック" panose="020B0400000000000000" pitchFamily="50" charset="-128"/>
              </a:rPr>
              <a:t>い</a:t>
            </a:r>
            <a:r>
              <a:rPr lang="ja-JP" altLang="en-US" sz="2400" dirty="0">
                <a:effectLst/>
                <a:latin typeface="BIZ UDPゴシック" panose="020B0400000000000000" pitchFamily="50" charset="-128"/>
                <a:ea typeface="BIZ UDPゴシック" panose="020B0400000000000000" pitchFamily="50" charset="-128"/>
              </a:rPr>
              <a:t>合</a:t>
            </a:r>
            <a:r>
              <a:rPr lang="ja-JP" altLang="en-US" sz="2400" dirty="0">
                <a:latin typeface="BIZ UDPゴシック" panose="020B0400000000000000" pitchFamily="50" charset="-128"/>
                <a:ea typeface="BIZ UDPゴシック" panose="020B0400000000000000" pitchFamily="50" charset="-128"/>
              </a:rPr>
              <a:t>わせ</a:t>
            </a:r>
            <a:r>
              <a:rPr lang="ja-JP" altLang="en-US" sz="2400" dirty="0">
                <a:effectLst/>
                <a:latin typeface="BIZ UDPゴシック" panose="020B0400000000000000" pitchFamily="50" charset="-128"/>
                <a:ea typeface="BIZ UDPゴシック" panose="020B0400000000000000" pitchFamily="50" charset="-128"/>
              </a:rPr>
              <a:t>窓口一覧のウェブページがあります。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URL</a:t>
            </a:r>
            <a:r>
              <a:rPr lang="ja-JP" altLang="en-US" sz="2400" dirty="0">
                <a:effectLst/>
                <a:latin typeface="BIZ UDPゴシック" panose="020B0400000000000000" pitchFamily="50" charset="-128"/>
                <a:ea typeface="BIZ UDPゴシック" panose="020B0400000000000000" pitchFamily="50" charset="-128"/>
              </a:rPr>
              <a:t>は以下</a:t>
            </a:r>
            <a:r>
              <a:rPr lang="ja-JP" altLang="en-US" sz="2400" dirty="0">
                <a:latin typeface="BIZ UDPゴシック" panose="020B0400000000000000" pitchFamily="50" charset="-128"/>
                <a:ea typeface="BIZ UDPゴシック" panose="020B0400000000000000" pitchFamily="50" charset="-128"/>
              </a:rPr>
              <a:t>のとおり</a:t>
            </a:r>
            <a:r>
              <a:rPr lang="ja-JP" altLang="en-US" sz="2400" dirty="0">
                <a:effectLst/>
                <a:latin typeface="BIZ UDPゴシック" panose="020B0400000000000000" pitchFamily="50" charset="-128"/>
                <a:ea typeface="BIZ UDPゴシック" panose="020B0400000000000000" pitchFamily="50" charset="-128"/>
              </a:rPr>
              <a:t>です。</a:t>
            </a: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地理院地図の使い方</a:t>
            </a:r>
            <a:r>
              <a:rPr lang="en-US" altLang="ja-JP" sz="2400" dirty="0">
                <a:effectLst/>
                <a:latin typeface="BIZ UDPゴシック" panose="020B0400000000000000" pitchFamily="50" charset="-128"/>
                <a:ea typeface="BIZ UDPゴシック" panose="020B0400000000000000" pitchFamily="50" charset="-128"/>
              </a:rPr>
              <a:t>】</a:t>
            </a:r>
          </a:p>
          <a:p>
            <a:pPr>
              <a:lnSpc>
                <a:spcPct val="130000"/>
              </a:lnSpc>
            </a:pPr>
            <a:r>
              <a:rPr lang="en-US" altLang="ja-JP" sz="2400" dirty="0">
                <a:effectLst/>
                <a:latin typeface="BIZ UDPゴシック" panose="020B0400000000000000" pitchFamily="50" charset="-128"/>
                <a:ea typeface="BIZ UDPゴシック" panose="020B0400000000000000" pitchFamily="50" charset="-128"/>
              </a:rPr>
              <a:t>https://maps.gsi.go.jp/help/intro/index.html</a:t>
            </a:r>
          </a:p>
          <a:p>
            <a:pPr>
              <a:lnSpc>
                <a:spcPct val="130000"/>
              </a:lnSpc>
            </a:pPr>
            <a:br>
              <a:rPr lang="ja-JP" altLang="en-US"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a:t>
            </a:r>
            <a:r>
              <a:rPr lang="ja-JP" altLang="en-US" sz="2400" dirty="0">
                <a:effectLst/>
                <a:latin typeface="BIZ UDPゴシック" panose="020B0400000000000000" pitchFamily="50" charset="-128"/>
                <a:ea typeface="BIZ UDPゴシック" panose="020B0400000000000000" pitchFamily="50" charset="-128"/>
              </a:rPr>
              <a:t>国土地理院　問い合わせ窓口一覧</a:t>
            </a:r>
            <a:r>
              <a:rPr lang="en-US" altLang="ja-JP" sz="2400" dirty="0">
                <a:effectLst/>
                <a:latin typeface="BIZ UDPゴシック" panose="020B0400000000000000" pitchFamily="50" charset="-128"/>
                <a:ea typeface="BIZ UDPゴシック" panose="020B0400000000000000" pitchFamily="50" charset="-128"/>
              </a:rPr>
              <a:t>】</a:t>
            </a:r>
            <a:br>
              <a:rPr lang="en-US" altLang="ja-JP" sz="2400" dirty="0">
                <a:effectLst/>
                <a:latin typeface="BIZ UDPゴシック" panose="020B0400000000000000" pitchFamily="50" charset="-128"/>
                <a:ea typeface="BIZ UDPゴシック" panose="020B0400000000000000" pitchFamily="50" charset="-128"/>
              </a:rPr>
            </a:br>
            <a:r>
              <a:rPr lang="en-US" altLang="ja-JP" sz="2400" dirty="0">
                <a:effectLst/>
                <a:latin typeface="BIZ UDPゴシック" panose="020B0400000000000000" pitchFamily="50" charset="-128"/>
                <a:ea typeface="BIZ UDPゴシック" panose="020B0400000000000000" pitchFamily="50" charset="-128"/>
              </a:rPr>
              <a:t>https://www.gsi.go.jp/contactTop.html</a:t>
            </a:r>
          </a:p>
          <a:p>
            <a:pPr>
              <a:lnSpc>
                <a:spcPct val="130000"/>
              </a:lnSpc>
            </a:pPr>
            <a:endParaRPr lang="en-US" altLang="ja-JP" sz="2400" dirty="0">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880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2322" y="1059363"/>
            <a:ext cx="8519355"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solidFill>
                  <a:schemeClr val="accent1"/>
                </a:solidFill>
                <a:latin typeface="BIZ UDPゴシック" panose="020B0400000000000000" pitchFamily="50" charset="-128"/>
                <a:ea typeface="BIZ UDPゴシック" panose="020B0400000000000000" pitchFamily="50" charset="-128"/>
              </a:rPr>
              <a:t>「地理院地図」</a:t>
            </a:r>
            <a:r>
              <a:rPr lang="ja-JP" altLang="en-US" sz="2200" b="0" dirty="0">
                <a:latin typeface="BIZ UDPゴシック" panose="020B0400000000000000" pitchFamily="50" charset="-128"/>
                <a:ea typeface="BIZ UDPゴシック" panose="020B0400000000000000" pitchFamily="50" charset="-128"/>
              </a:rPr>
              <a:t>は、地形図、写真、標高、地形分類など、国土地理院が捉えた</a:t>
            </a:r>
            <a:r>
              <a:rPr lang="ja-JP" altLang="en-US" sz="2200" b="0" dirty="0">
                <a:solidFill>
                  <a:schemeClr val="accent1"/>
                </a:solidFill>
                <a:latin typeface="BIZ UDPゴシック" panose="020B0400000000000000" pitchFamily="50" charset="-128"/>
                <a:ea typeface="BIZ UDPゴシック" panose="020B0400000000000000" pitchFamily="50" charset="-128"/>
              </a:rPr>
              <a:t>日本の国土の様子を発信するウェブ地図</a:t>
            </a:r>
            <a:r>
              <a:rPr lang="ja-JP" altLang="en-US" sz="2200" b="0" dirty="0">
                <a:latin typeface="BIZ UDPゴシック" panose="020B0400000000000000" pitchFamily="50" charset="-128"/>
                <a:ea typeface="BIZ UDPゴシック" panose="020B0400000000000000" pitchFamily="50" charset="-128"/>
              </a:rPr>
              <a:t>です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正確な日本の姿をスマートフォンでも簡単に見ることができます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5017DACF-A3E2-C3E7-4661-3EB1703F5701}"/>
              </a:ext>
            </a:extLst>
          </p:cNvPr>
          <p:cNvSpPr/>
          <p:nvPr/>
        </p:nvSpPr>
        <p:spPr>
          <a:xfrm>
            <a:off x="1158286" y="2857755"/>
            <a:ext cx="2674818"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最新の道路を見る</a:t>
            </a:r>
          </a:p>
        </p:txBody>
      </p:sp>
      <p:sp>
        <p:nvSpPr>
          <p:cNvPr id="11" name="正方形/長方形 10">
            <a:extLst>
              <a:ext uri="{FF2B5EF4-FFF2-40B4-BE49-F238E27FC236}">
                <a16:creationId xmlns:a16="http://schemas.microsoft.com/office/drawing/2014/main" id="{A85B41F7-EFE5-6079-1B37-FBAAA9B63A36}"/>
              </a:ext>
            </a:extLst>
          </p:cNvPr>
          <p:cNvSpPr/>
          <p:nvPr/>
        </p:nvSpPr>
        <p:spPr>
          <a:xfrm>
            <a:off x="1158286" y="5041594"/>
            <a:ext cx="3890500" cy="391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土地の凹凸や標高が分かる</a:t>
            </a:r>
          </a:p>
        </p:txBody>
      </p:sp>
      <p:sp>
        <p:nvSpPr>
          <p:cNvPr id="12" name="テキスト ボックス 11">
            <a:extLst>
              <a:ext uri="{FF2B5EF4-FFF2-40B4-BE49-F238E27FC236}">
                <a16:creationId xmlns:a16="http://schemas.microsoft.com/office/drawing/2014/main" id="{5C1603C8-EFC9-F107-1C74-4505F065D38A}"/>
              </a:ext>
            </a:extLst>
          </p:cNvPr>
          <p:cNvSpPr txBox="1"/>
          <p:nvPr/>
        </p:nvSpPr>
        <p:spPr>
          <a:xfrm>
            <a:off x="1158286" y="3295317"/>
            <a:ext cx="3960440"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高速道路や国道等を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開通後速やかに地図</a:t>
            </a:r>
            <a:r>
              <a:rPr lang="ja-JP" altLang="en-US" dirty="0">
                <a:latin typeface="BIZ UDPゴシック" panose="020B0400000000000000" pitchFamily="50" charset="-128"/>
                <a:ea typeface="BIZ UDPゴシック" panose="020B0400000000000000" pitchFamily="50" charset="-128"/>
              </a:rPr>
              <a:t>で確認できます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7B8199F-953C-1B76-CEF7-3DFFD7903487}"/>
              </a:ext>
            </a:extLst>
          </p:cNvPr>
          <p:cNvSpPr txBox="1"/>
          <p:nvPr/>
        </p:nvSpPr>
        <p:spPr>
          <a:xfrm>
            <a:off x="1158286" y="5430023"/>
            <a:ext cx="4751023"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標高で色分けされた色別標高図を見ることで、身近な場所の高低差を確認できます</a:t>
            </a:r>
          </a:p>
        </p:txBody>
      </p:sp>
      <p:pic>
        <p:nvPicPr>
          <p:cNvPr id="14" name="図 13" descr="マップ&#10;&#10;自動的に生成された説明">
            <a:extLst>
              <a:ext uri="{FF2B5EF4-FFF2-40B4-BE49-F238E27FC236}">
                <a16:creationId xmlns:a16="http://schemas.microsoft.com/office/drawing/2014/main" id="{C042B515-2361-26CE-E653-644B4CA6EE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69474" y="4621529"/>
            <a:ext cx="1611484" cy="2090466"/>
          </a:xfrm>
          <a:prstGeom prst="rect">
            <a:avLst/>
          </a:prstGeom>
          <a:ln>
            <a:solidFill>
              <a:schemeClr val="tx1"/>
            </a:solidFill>
          </a:ln>
        </p:spPr>
      </p:pic>
      <p:pic>
        <p:nvPicPr>
          <p:cNvPr id="15" name="図 14" descr="マップ&#10;&#10;自動的に生成された説明">
            <a:extLst>
              <a:ext uri="{FF2B5EF4-FFF2-40B4-BE49-F238E27FC236}">
                <a16:creationId xmlns:a16="http://schemas.microsoft.com/office/drawing/2014/main" id="{687C4ECF-03C9-2812-E7B1-D7FC2C61E6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9475" y="2594583"/>
            <a:ext cx="1611485" cy="1881528"/>
          </a:xfrm>
          <a:prstGeom prst="rect">
            <a:avLst/>
          </a:prstGeom>
          <a:ln>
            <a:solidFill>
              <a:schemeClr val="tx1"/>
            </a:solidFill>
          </a:ln>
        </p:spPr>
      </p:pic>
    </p:spTree>
    <p:extLst>
      <p:ext uri="{BB962C8B-B14F-4D97-AF65-F5344CB8AC3E}">
        <p14:creationId xmlns:p14="http://schemas.microsoft.com/office/powerpoint/2010/main" val="228838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18ECF729-5354-FA46-8778-D6A6B02B9B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22343" y="4161316"/>
            <a:ext cx="1836505" cy="2215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61B9C842-7B5A-7DEA-B54A-870FC2540140}"/>
              </a:ext>
            </a:extLst>
          </p:cNvPr>
          <p:cNvSpPr/>
          <p:nvPr/>
        </p:nvSpPr>
        <p:spPr>
          <a:xfrm>
            <a:off x="527735" y="3749542"/>
            <a:ext cx="2964145" cy="391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kumimoji="1" lang="ja-JP" altLang="en-US" dirty="0">
                <a:latin typeface="BIZ UDPゴシック" panose="020B0400000000000000" pitchFamily="50" charset="-128"/>
                <a:ea typeface="BIZ UDPゴシック" panose="020B0400000000000000" pitchFamily="50" charset="-128"/>
              </a:rPr>
              <a:t>防災について歴史から学ぶ</a:t>
            </a:r>
          </a:p>
        </p:txBody>
      </p:sp>
      <p:sp>
        <p:nvSpPr>
          <p:cNvPr id="5" name="正方形/長方形 4">
            <a:extLst>
              <a:ext uri="{FF2B5EF4-FFF2-40B4-BE49-F238E27FC236}">
                <a16:creationId xmlns:a16="http://schemas.microsoft.com/office/drawing/2014/main" id="{C6E35FB0-10C8-3824-78A5-4DD526BBE632}"/>
              </a:ext>
            </a:extLst>
          </p:cNvPr>
          <p:cNvSpPr/>
          <p:nvPr/>
        </p:nvSpPr>
        <p:spPr>
          <a:xfrm>
            <a:off x="539552" y="1412776"/>
            <a:ext cx="3168352" cy="389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30000"/>
              </a:lnSpc>
            </a:pPr>
            <a:r>
              <a:rPr lang="ja-JP" altLang="en-US" dirty="0">
                <a:solidFill>
                  <a:schemeClr val="bg1"/>
                </a:solidFill>
                <a:latin typeface="BIZ UDPゴシック" panose="020B0400000000000000" pitchFamily="50" charset="-128"/>
                <a:ea typeface="BIZ UDPゴシック" panose="020B0400000000000000" pitchFamily="50" charset="-128"/>
              </a:rPr>
              <a:t>戦前～現在の空中写真を見る</a:t>
            </a:r>
          </a:p>
        </p:txBody>
      </p:sp>
      <p:sp>
        <p:nvSpPr>
          <p:cNvPr id="7" name="テキスト ボックス 6">
            <a:extLst>
              <a:ext uri="{FF2B5EF4-FFF2-40B4-BE49-F238E27FC236}">
                <a16:creationId xmlns:a16="http://schemas.microsoft.com/office/drawing/2014/main" id="{7B287162-0D46-E3F1-65C2-DC8D7F2AA134}"/>
              </a:ext>
            </a:extLst>
          </p:cNvPr>
          <p:cNvSpPr txBox="1"/>
          <p:nvPr/>
        </p:nvSpPr>
        <p:spPr>
          <a:xfrm>
            <a:off x="501232" y="4234256"/>
            <a:ext cx="3494120" cy="2196114"/>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災害発生時の空中写真や、被災状況を示した地図を見ることができます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また防災に役立つ「自然災害伝承碑」の情報も見ることができます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p26</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p>
        </p:txBody>
      </p:sp>
      <p:sp>
        <p:nvSpPr>
          <p:cNvPr id="8" name="テキスト ボックス 7">
            <a:extLst>
              <a:ext uri="{FF2B5EF4-FFF2-40B4-BE49-F238E27FC236}">
                <a16:creationId xmlns:a16="http://schemas.microsoft.com/office/drawing/2014/main" id="{52033D0E-2C33-4781-BE64-C191DA1CA887}"/>
              </a:ext>
            </a:extLst>
          </p:cNvPr>
          <p:cNvSpPr txBox="1"/>
          <p:nvPr/>
        </p:nvSpPr>
        <p:spPr>
          <a:xfrm>
            <a:off x="527735" y="1912990"/>
            <a:ext cx="3467617"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第二次世界大戦前から現在までの様々な年代の空中写真を見ることができます</a:t>
            </a:r>
            <a:r>
              <a:rPr kumimoji="1" lang="ja-JP" altLang="en-US" dirty="0">
                <a:solidFill>
                  <a:schemeClr val="accent1"/>
                </a:solidFill>
                <a:latin typeface="BIZ UDPゴシック" panose="020B0400000000000000" pitchFamily="50" charset="-128"/>
                <a:ea typeface="BIZ UDPゴシック" panose="020B0400000000000000" pitchFamily="50" charset="-128"/>
              </a:rPr>
              <a:t>（</a:t>
            </a:r>
            <a:r>
              <a:rPr kumimoji="1" lang="en-US" altLang="ja-JP" dirty="0">
                <a:solidFill>
                  <a:schemeClr val="accent1"/>
                </a:solidFill>
                <a:latin typeface="BIZ UDPゴシック" panose="020B0400000000000000" pitchFamily="50" charset="-128"/>
                <a:ea typeface="BIZ UDPゴシック" panose="020B0400000000000000" pitchFamily="50" charset="-128"/>
              </a:rPr>
              <a:t>p23</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60349E0-7DFD-44D6-D554-683D7C92BE2C}"/>
              </a:ext>
            </a:extLst>
          </p:cNvPr>
          <p:cNvGrpSpPr>
            <a:grpSpLocks noChangeAspect="1"/>
          </p:cNvGrpSpPr>
          <p:nvPr/>
        </p:nvGrpSpPr>
        <p:grpSpPr>
          <a:xfrm>
            <a:off x="4299187" y="1412776"/>
            <a:ext cx="4323030" cy="4964688"/>
            <a:chOff x="5012235" y="1891610"/>
            <a:chExt cx="3567461" cy="4096972"/>
          </a:xfrm>
        </p:grpSpPr>
        <p:pic>
          <p:nvPicPr>
            <p:cNvPr id="9" name="図 8" descr="マップ&#10;&#10;自動的に生成された説明">
              <a:extLst>
                <a:ext uri="{FF2B5EF4-FFF2-40B4-BE49-F238E27FC236}">
                  <a16:creationId xmlns:a16="http://schemas.microsoft.com/office/drawing/2014/main" id="{19B6A104-68A4-FF20-748B-E4D2B968A8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12235" y="4160521"/>
              <a:ext cx="1697187" cy="1828061"/>
            </a:xfrm>
            <a:prstGeom prst="rect">
              <a:avLst/>
            </a:prstGeom>
            <a:ln>
              <a:solidFill>
                <a:schemeClr val="tx1"/>
              </a:solidFill>
            </a:ln>
          </p:spPr>
        </p:pic>
        <p:pic>
          <p:nvPicPr>
            <p:cNvPr id="16" name="図 15" descr="回路 が含まれている画像&#10;&#10;自動的に生成された説明">
              <a:extLst>
                <a:ext uri="{FF2B5EF4-FFF2-40B4-BE49-F238E27FC236}">
                  <a16:creationId xmlns:a16="http://schemas.microsoft.com/office/drawing/2014/main" id="{A2464B32-6C5D-9724-1AC6-79EA3984EB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12235" y="1891610"/>
              <a:ext cx="1697187" cy="1828061"/>
            </a:xfrm>
            <a:prstGeom prst="rect">
              <a:avLst/>
            </a:prstGeom>
            <a:ln>
              <a:solidFill>
                <a:schemeClr val="tx1"/>
              </a:solidFill>
            </a:ln>
          </p:spPr>
        </p:pic>
        <p:pic>
          <p:nvPicPr>
            <p:cNvPr id="18" name="図 17" descr="地図と文字の白黒写真&#10;&#10;中程度の精度で自動的に生成された説明">
              <a:extLst>
                <a:ext uri="{FF2B5EF4-FFF2-40B4-BE49-F238E27FC236}">
                  <a16:creationId xmlns:a16="http://schemas.microsoft.com/office/drawing/2014/main" id="{624B70FD-AC60-B77D-DE6E-DA05EBC5106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86393" y="1891611"/>
              <a:ext cx="1493303" cy="1828061"/>
            </a:xfrm>
            <a:prstGeom prst="rect">
              <a:avLst/>
            </a:prstGeom>
            <a:ln>
              <a:solidFill>
                <a:schemeClr val="tx1"/>
              </a:solidFill>
            </a:ln>
          </p:spPr>
        </p:pic>
      </p:grpSp>
      <p:sp>
        <p:nvSpPr>
          <p:cNvPr id="10" name="吹き出し: 角を丸めた四角形 9">
            <a:extLst>
              <a:ext uri="{FF2B5EF4-FFF2-40B4-BE49-F238E27FC236}">
                <a16:creationId xmlns:a16="http://schemas.microsoft.com/office/drawing/2014/main" id="{D7CDE63C-297C-83F8-CC90-45B2443C55DE}"/>
              </a:ext>
            </a:extLst>
          </p:cNvPr>
          <p:cNvSpPr/>
          <p:nvPr/>
        </p:nvSpPr>
        <p:spPr>
          <a:xfrm>
            <a:off x="6966303" y="4452966"/>
            <a:ext cx="1502249" cy="495495"/>
          </a:xfrm>
          <a:prstGeom prst="wedgeRoundRect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浸水範囲が色付きで表現されている</a:t>
            </a:r>
          </a:p>
        </p:txBody>
      </p:sp>
    </p:spTree>
    <p:extLst>
      <p:ext uri="{BB962C8B-B14F-4D97-AF65-F5344CB8AC3E}">
        <p14:creationId xmlns:p14="http://schemas.microsoft.com/office/powerpoint/2010/main" val="56850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地理院地図とは？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69A3EFA0-F80F-8280-8307-3F2E27FEC855}"/>
              </a:ext>
            </a:extLst>
          </p:cNvPr>
          <p:cNvSpPr/>
          <p:nvPr/>
        </p:nvSpPr>
        <p:spPr>
          <a:xfrm>
            <a:off x="565461" y="1175736"/>
            <a:ext cx="3282168" cy="39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dirty="0">
                <a:latin typeface="BIZ UDPゴシック" panose="020B0400000000000000" pitchFamily="50" charset="-128"/>
                <a:ea typeface="BIZ UDPゴシック" panose="020B0400000000000000" pitchFamily="50" charset="-128"/>
              </a:rPr>
              <a:t>身近な場所の防災情報を知る</a:t>
            </a:r>
            <a:endParaRPr kumimoji="1"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687CD5E-0C36-F280-8D54-962034B57BA8}"/>
              </a:ext>
            </a:extLst>
          </p:cNvPr>
          <p:cNvSpPr txBox="1"/>
          <p:nvPr/>
        </p:nvSpPr>
        <p:spPr>
          <a:xfrm>
            <a:off x="433971" y="1584550"/>
            <a:ext cx="8691099"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身の回りの土地の成り立ちや、それによる自然災害のリスクを地図上で確認できます</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また身近な場所の指定緊急避難場所等、防災に役立つ施設情報も確認できます</a:t>
            </a:r>
            <a:endParaRPr kumimoji="1" lang="en-US" altLang="ja-JP" dirty="0">
              <a:latin typeface="BIZ UDPゴシック" panose="020B0400000000000000" pitchFamily="50" charset="-128"/>
              <a:ea typeface="BIZ UDPゴシック" panose="020B0400000000000000" pitchFamily="50" charset="-128"/>
            </a:endParaRPr>
          </a:p>
        </p:txBody>
      </p:sp>
      <p:pic>
        <p:nvPicPr>
          <p:cNvPr id="11" name="図 10" descr="マップ&#10;&#10;自動的に生成された説明">
            <a:extLst>
              <a:ext uri="{FF2B5EF4-FFF2-40B4-BE49-F238E27FC236}">
                <a16:creationId xmlns:a16="http://schemas.microsoft.com/office/drawing/2014/main" id="{5C300B27-89B7-E5CC-B344-E4938BF8C2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85055" y="2713727"/>
            <a:ext cx="1944217" cy="2881080"/>
          </a:xfrm>
          <a:prstGeom prst="rect">
            <a:avLst/>
          </a:prstGeom>
          <a:ln>
            <a:solidFill>
              <a:schemeClr val="tx1"/>
            </a:solidFill>
          </a:ln>
        </p:spPr>
      </p:pic>
      <p:pic>
        <p:nvPicPr>
          <p:cNvPr id="12" name="図 11" descr="マップ&#10;&#10;自動的に生成された説明">
            <a:extLst>
              <a:ext uri="{FF2B5EF4-FFF2-40B4-BE49-F238E27FC236}">
                <a16:creationId xmlns:a16="http://schemas.microsoft.com/office/drawing/2014/main" id="{61B78187-5422-9143-5554-B9CE824904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23728" y="2713727"/>
            <a:ext cx="1944218" cy="2881080"/>
          </a:xfrm>
          <a:prstGeom prst="rect">
            <a:avLst/>
          </a:prstGeom>
          <a:ln>
            <a:solidFill>
              <a:schemeClr val="tx1"/>
            </a:solidFill>
          </a:ln>
        </p:spPr>
      </p:pic>
      <p:sp>
        <p:nvSpPr>
          <p:cNvPr id="13" name="テキスト ボックス 12">
            <a:extLst>
              <a:ext uri="{FF2B5EF4-FFF2-40B4-BE49-F238E27FC236}">
                <a16:creationId xmlns:a16="http://schemas.microsoft.com/office/drawing/2014/main" id="{D8361324-346A-BACC-4931-9C900A4050ED}"/>
              </a:ext>
            </a:extLst>
          </p:cNvPr>
          <p:cNvSpPr txBox="1"/>
          <p:nvPr/>
        </p:nvSpPr>
        <p:spPr>
          <a:xfrm>
            <a:off x="1488424" y="5660923"/>
            <a:ext cx="3210576"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地形分類（ベクトルタイル提供実験）</a:t>
            </a:r>
          </a:p>
        </p:txBody>
      </p:sp>
      <p:sp>
        <p:nvSpPr>
          <p:cNvPr id="14" name="テキスト ボックス 13">
            <a:extLst>
              <a:ext uri="{FF2B5EF4-FFF2-40B4-BE49-F238E27FC236}">
                <a16:creationId xmlns:a16="http://schemas.microsoft.com/office/drawing/2014/main" id="{1C4563C8-87A6-3BB0-4E7A-D7B929E22643}"/>
              </a:ext>
            </a:extLst>
          </p:cNvPr>
          <p:cNvSpPr txBox="1"/>
          <p:nvPr/>
        </p:nvSpPr>
        <p:spPr>
          <a:xfrm>
            <a:off x="5183189" y="5660923"/>
            <a:ext cx="1747947"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指定緊急避難場所</a:t>
            </a:r>
          </a:p>
        </p:txBody>
      </p:sp>
      <p:sp>
        <p:nvSpPr>
          <p:cNvPr id="15" name="テキスト ボックス 14">
            <a:extLst>
              <a:ext uri="{FF2B5EF4-FFF2-40B4-BE49-F238E27FC236}">
                <a16:creationId xmlns:a16="http://schemas.microsoft.com/office/drawing/2014/main" id="{751E190A-E3CB-FE8B-8741-0B8219648DCF}"/>
              </a:ext>
            </a:extLst>
          </p:cNvPr>
          <p:cNvSpPr txBox="1"/>
          <p:nvPr/>
        </p:nvSpPr>
        <p:spPr>
          <a:xfrm>
            <a:off x="543621" y="6021288"/>
            <a:ext cx="8255011" cy="430887"/>
          </a:xfrm>
          <a:prstGeom prst="rect">
            <a:avLst/>
          </a:prstGeom>
          <a:noFill/>
        </p:spPr>
        <p:txBody>
          <a:bodyPr wrap="square" rtlCol="0">
            <a:spAutoFit/>
          </a:bodyPr>
          <a:lstStyle/>
          <a:p>
            <a:pPr algn="ctr"/>
            <a:r>
              <a:rPr kumimoji="1" lang="ja-JP" altLang="en-US" sz="2200" dirty="0">
                <a:latin typeface="BIZ UDPゴシック" panose="020B0400000000000000" pitchFamily="50" charset="-128"/>
                <a:ea typeface="BIZ UDPゴシック" panose="020B0400000000000000" pitchFamily="50" charset="-128"/>
              </a:rPr>
              <a:t>本講座では、地理院地図の機能の一部を実際に使ってみましょう</a:t>
            </a:r>
            <a:endParaRPr kumimoji="1"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64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地理院地図の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２</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6584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5D4CA2A-B7DD-9012-09EC-8B79217BDDE2}"/>
              </a:ext>
            </a:extLst>
          </p:cNvPr>
          <p:cNvPicPr>
            <a:picLocks noChangeAspect="1"/>
          </p:cNvPicPr>
          <p:nvPr/>
        </p:nvPicPr>
        <p:blipFill>
          <a:blip r:embed="rId4"/>
          <a:stretch>
            <a:fillRect/>
          </a:stretch>
        </p:blipFill>
        <p:spPr>
          <a:xfrm>
            <a:off x="5438690" y="2396545"/>
            <a:ext cx="2450804" cy="4340728"/>
          </a:xfrm>
          <a:prstGeom prst="rect">
            <a:avLst/>
          </a:prstGeom>
        </p:spPr>
      </p:pic>
      <p:pic>
        <p:nvPicPr>
          <p:cNvPr id="4" name="図 3">
            <a:extLst>
              <a:ext uri="{FF2B5EF4-FFF2-40B4-BE49-F238E27FC236}">
                <a16:creationId xmlns:a16="http://schemas.microsoft.com/office/drawing/2014/main" id="{90EB7D1F-DBEE-7D9C-4FC0-B8C4ECD80B9B}"/>
              </a:ext>
            </a:extLst>
          </p:cNvPr>
          <p:cNvPicPr>
            <a:picLocks noChangeAspect="1"/>
          </p:cNvPicPr>
          <p:nvPr/>
        </p:nvPicPr>
        <p:blipFill>
          <a:blip r:embed="rId5"/>
          <a:stretch>
            <a:fillRect/>
          </a:stretch>
        </p:blipFill>
        <p:spPr>
          <a:xfrm>
            <a:off x="1241109" y="2406593"/>
            <a:ext cx="2430202"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6651"/>
            <a:ext cx="292568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検索用の枠をダブルタップします（赤枠内）</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32718" y="6177443"/>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607129" y="6058856"/>
            <a:ext cx="2152914"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0D794C41-EE9B-2B6D-24FB-49F9E50C8C5F}"/>
              </a:ext>
            </a:extLst>
          </p:cNvPr>
          <p:cNvPicPr>
            <a:picLocks noChangeAspect="1"/>
          </p:cNvPicPr>
          <p:nvPr/>
        </p:nvPicPr>
        <p:blipFill>
          <a:blip r:embed="rId8"/>
          <a:srcRect l="4277" t="4303" r="5920" b="5894"/>
          <a:stretch>
            <a:fillRect/>
          </a:stretch>
        </p:blipFill>
        <p:spPr>
          <a:xfrm>
            <a:off x="2352968" y="1574142"/>
            <a:ext cx="334477" cy="334477"/>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
        <p:nvSpPr>
          <p:cNvPr id="11" name="サブタイトル 2">
            <a:extLst>
              <a:ext uri="{FF2B5EF4-FFF2-40B4-BE49-F238E27FC236}">
                <a16:creationId xmlns:a16="http://schemas.microsoft.com/office/drawing/2014/main" id="{AB5D430A-849F-F8FA-5421-EBB10AE2D2B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地理院地図を検索しましょう</a:t>
            </a:r>
          </a:p>
        </p:txBody>
      </p:sp>
    </p:spTree>
    <p:extLst>
      <p:ext uri="{BB962C8B-B14F-4D97-AF65-F5344CB8AC3E}">
        <p14:creationId xmlns:p14="http://schemas.microsoft.com/office/powerpoint/2010/main" val="303102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0F59908-446F-8117-F5EC-78551BD27420}"/>
              </a:ext>
            </a:extLst>
          </p:cNvPr>
          <p:cNvPicPr>
            <a:picLocks noChangeAspect="1"/>
          </p:cNvPicPr>
          <p:nvPr/>
        </p:nvPicPr>
        <p:blipFill>
          <a:blip r:embed="rId4"/>
          <a:stretch>
            <a:fillRect/>
          </a:stretch>
        </p:blipFill>
        <p:spPr>
          <a:xfrm>
            <a:off x="5436718" y="2409420"/>
            <a:ext cx="2428786" cy="4317483"/>
          </a:xfrm>
          <a:prstGeom prst="rect">
            <a:avLst/>
          </a:prstGeom>
          <a:ln>
            <a:solidFill>
              <a:schemeClr val="tx1"/>
            </a:solidFill>
          </a:ln>
        </p:spPr>
      </p:pic>
      <p:pic>
        <p:nvPicPr>
          <p:cNvPr id="2" name="図 1">
            <a:extLst>
              <a:ext uri="{FF2B5EF4-FFF2-40B4-BE49-F238E27FC236}">
                <a16:creationId xmlns:a16="http://schemas.microsoft.com/office/drawing/2014/main" id="{1F5A5241-1D80-9F77-659C-5EADECBA5435}"/>
              </a:ext>
            </a:extLst>
          </p:cNvPr>
          <p:cNvPicPr>
            <a:picLocks noChangeAspect="1"/>
          </p:cNvPicPr>
          <p:nvPr/>
        </p:nvPicPr>
        <p:blipFill>
          <a:blip r:embed="rId4"/>
          <a:stretch>
            <a:fillRect/>
          </a:stretch>
        </p:blipFill>
        <p:spPr>
          <a:xfrm>
            <a:off x="1241109" y="2409280"/>
            <a:ext cx="2428786" cy="431748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5837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画面右下の「開く」をダブルタップ</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392691" y="2960796"/>
            <a:ext cx="2116628" cy="2890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地理院地図を検索しましょう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64627" y="5975342"/>
            <a:ext cx="513550" cy="7639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6BD17F36-479C-66D6-629C-7F3170352E7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地理院地図を検索しましょう</a:t>
            </a:r>
          </a:p>
        </p:txBody>
      </p:sp>
    </p:spTree>
    <p:extLst>
      <p:ext uri="{BB962C8B-B14F-4D97-AF65-F5344CB8AC3E}">
        <p14:creationId xmlns:p14="http://schemas.microsoft.com/office/powerpoint/2010/main" val="2818253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E5A603-DC87-4620-A5B0-F22F42E63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1784</Words>
  <Application>Microsoft Office PowerPoint</Application>
  <PresentationFormat>画面に合わせる (4:3)</PresentationFormat>
  <Paragraphs>353</Paragraphs>
  <Slides>39</Slides>
  <Notes>39</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4"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1-A</vt:lpstr>
      <vt:lpstr>1-A</vt:lpstr>
      <vt:lpstr>PowerPoint プレゼンテーション</vt:lpstr>
      <vt:lpstr>地理院地図を検索しましょう</vt:lpstr>
      <vt:lpstr>地理院地図を検索しましょう</vt:lpstr>
      <vt:lpstr>地理院地図を検索しましょう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PowerPoint プレゼンテーション</vt:lpstr>
      <vt:lpstr>地理院地図の基本画面</vt:lpstr>
      <vt:lpstr>地理院地図の操作方法</vt:lpstr>
      <vt:lpstr>現在位置を表示してみよう</vt:lpstr>
      <vt:lpstr>現在位置を表示してみよう</vt:lpstr>
      <vt:lpstr>緯度・経度・標高を調べてみよう</vt:lpstr>
      <vt:lpstr>緯度・経度・標高を調べてみよう</vt:lpstr>
      <vt:lpstr>緯度・経度・標高を調べてみよう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「地図」ボタンを使ってみよう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「ツール」ボタンを使ってみよう</vt:lpstr>
      <vt:lpstr>3-G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