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tags/tag31.xml" ContentType="application/vnd.openxmlformats-officedocument.presentationml.tags+xml"/>
  <Override PartName="/ppt/notesSlides/notesSlide33.xml" ContentType="application/vnd.openxmlformats-officedocument.presentationml.notesSlide+xml"/>
  <Override PartName="/ppt/tags/tag32.xml" ContentType="application/vnd.openxmlformats-officedocument.presentationml.tags+xml"/>
  <Override PartName="/ppt/notesSlides/notesSlide34.xml" ContentType="application/vnd.openxmlformats-officedocument.presentationml.notesSlide+xml"/>
  <Override PartName="/ppt/tags/tag33.xml" ContentType="application/vnd.openxmlformats-officedocument.presentationml.tags+xml"/>
  <Override PartName="/ppt/notesSlides/notesSlide35.xml" ContentType="application/vnd.openxmlformats-officedocument.presentationml.notesSlide+xml"/>
  <Override PartName="/ppt/tags/tag34.xml" ContentType="application/vnd.openxmlformats-officedocument.presentationml.tags+xml"/>
  <Override PartName="/ppt/notesSlides/notesSlide36.xml" ContentType="application/vnd.openxmlformats-officedocument.presentationml.notesSlide+xml"/>
  <Override PartName="/ppt/tags/tag35.xml" ContentType="application/vnd.openxmlformats-officedocument.presentationml.tags+xml"/>
  <Override PartName="/ppt/notesSlides/notesSlide37.xml" ContentType="application/vnd.openxmlformats-officedocument.presentationml.notesSlide+xml"/>
  <Override PartName="/ppt/tags/tag36.xml" ContentType="application/vnd.openxmlformats-officedocument.presentationml.tags+xml"/>
  <Override PartName="/ppt/notesSlides/notesSlide38.xml" ContentType="application/vnd.openxmlformats-officedocument.presentationml.notesSlide+xml"/>
  <Override PartName="/ppt/tags/tag37.xml" ContentType="application/vnd.openxmlformats-officedocument.presentationml.tags+xml"/>
  <Override PartName="/ppt/notesSlides/notesSlide39.xml" ContentType="application/vnd.openxmlformats-officedocument.presentationml.notesSlide+xml"/>
  <Override PartName="/ppt/tags/tag38.xml" ContentType="application/vnd.openxmlformats-officedocument.presentationml.tags+xml"/>
  <Override PartName="/ppt/notesSlides/notesSlide40.xml" ContentType="application/vnd.openxmlformats-officedocument.presentationml.notesSlide+xml"/>
  <Override PartName="/ppt/tags/tag39.xml" ContentType="application/vnd.openxmlformats-officedocument.presentationml.tags+xml"/>
  <Override PartName="/ppt/notesSlides/notesSlide41.xml" ContentType="application/vnd.openxmlformats-officedocument.presentationml.notesSlide+xml"/>
  <Override PartName="/ppt/tags/tag40.xml" ContentType="application/vnd.openxmlformats-officedocument.presentationml.tags+xml"/>
  <Override PartName="/ppt/notesSlides/notesSlide42.xml" ContentType="application/vnd.openxmlformats-officedocument.presentationml.notesSlide+xml"/>
  <Override PartName="/ppt/tags/tag41.xml" ContentType="application/vnd.openxmlformats-officedocument.presentationml.tags+xml"/>
  <Override PartName="/ppt/notesSlides/notesSlide43.xml" ContentType="application/vnd.openxmlformats-officedocument.presentationml.notesSlide+xml"/>
  <Override PartName="/ppt/tags/tag42.xml" ContentType="application/vnd.openxmlformats-officedocument.presentationml.tags+xml"/>
  <Override PartName="/ppt/notesSlides/notesSlide44.xml" ContentType="application/vnd.openxmlformats-officedocument.presentationml.notesSlide+xml"/>
  <Override PartName="/ppt/tags/tag43.xml" ContentType="application/vnd.openxmlformats-officedocument.presentationml.tags+xml"/>
  <Override PartName="/ppt/notesSlides/notesSlide45.xml" ContentType="application/vnd.openxmlformats-officedocument.presentationml.notesSlide+xml"/>
  <Override PartName="/ppt/tags/tag44.xml" ContentType="application/vnd.openxmlformats-officedocument.presentationml.tags+xml"/>
  <Override PartName="/ppt/notesSlides/notesSlide46.xml" ContentType="application/vnd.openxmlformats-officedocument.presentationml.notesSlide+xml"/>
  <Override PartName="/ppt/tags/tag45.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46.xml" ContentType="application/vnd.openxmlformats-officedocument.presentationml.tags+xml"/>
  <Override PartName="/ppt/notesSlides/notesSlide49.xml" ContentType="application/vnd.openxmlformats-officedocument.presentationml.notesSlide+xml"/>
  <Override PartName="/ppt/tags/tag47.xml" ContentType="application/vnd.openxmlformats-officedocument.presentationml.tags+xml"/>
  <Override PartName="/ppt/notesSlides/notesSlide50.xml" ContentType="application/vnd.openxmlformats-officedocument.presentationml.notesSlide+xml"/>
  <Override PartName="/ppt/tags/tag48.xml" ContentType="application/vnd.openxmlformats-officedocument.presentationml.tags+xml"/>
  <Override PartName="/ppt/notesSlides/notesSlide51.xml" ContentType="application/vnd.openxmlformats-officedocument.presentationml.notesSlide+xml"/>
  <Override PartName="/ppt/tags/tag49.xml" ContentType="application/vnd.openxmlformats-officedocument.presentationml.tags+xml"/>
  <Override PartName="/ppt/notesSlides/notesSlide52.xml" ContentType="application/vnd.openxmlformats-officedocument.presentationml.notesSlide+xml"/>
  <Override PartName="/ppt/tags/tag50.xml" ContentType="application/vnd.openxmlformats-officedocument.presentationml.tags+xml"/>
  <Override PartName="/ppt/notesSlides/notesSlide53.xml" ContentType="application/vnd.openxmlformats-officedocument.presentationml.notesSlide+xml"/>
  <Override PartName="/ppt/tags/tag51.xml" ContentType="application/vnd.openxmlformats-officedocument.presentationml.tags+xml"/>
  <Override PartName="/ppt/notesSlides/notesSlide54.xml" ContentType="application/vnd.openxmlformats-officedocument.presentationml.notesSlide+xml"/>
  <Override PartName="/ppt/tags/tag52.xml" ContentType="application/vnd.openxmlformats-officedocument.presentationml.tags+xml"/>
  <Override PartName="/ppt/notesSlides/notesSlide55.xml" ContentType="application/vnd.openxmlformats-officedocument.presentationml.notesSlide+xml"/>
  <Override PartName="/ppt/tags/tag53.xml" ContentType="application/vnd.openxmlformats-officedocument.presentationml.tags+xml"/>
  <Override PartName="/ppt/notesSlides/notesSlide56.xml" ContentType="application/vnd.openxmlformats-officedocument.presentationml.notesSlide+xml"/>
  <Override PartName="/ppt/tags/tag54.xml" ContentType="application/vnd.openxmlformats-officedocument.presentationml.tags+xml"/>
  <Override PartName="/ppt/notesSlides/notesSlide57.xml" ContentType="application/vnd.openxmlformats-officedocument.presentationml.notesSlide+xml"/>
  <Override PartName="/ppt/tags/tag55.xml" ContentType="application/vnd.openxmlformats-officedocument.presentationml.tags+xml"/>
  <Override PartName="/ppt/notesSlides/notesSlide58.xml" ContentType="application/vnd.openxmlformats-officedocument.presentationml.notesSlide+xml"/>
  <Override PartName="/ppt/tags/tag56.xml" ContentType="application/vnd.openxmlformats-officedocument.presentationml.tags+xml"/>
  <Override PartName="/ppt/notesSlides/notesSlide59.xml" ContentType="application/vnd.openxmlformats-officedocument.presentationml.notesSlide+xml"/>
  <Override PartName="/ppt/tags/tag57.xml" ContentType="application/vnd.openxmlformats-officedocument.presentationml.tags+xml"/>
  <Override PartName="/ppt/notesSlides/notesSlide60.xml" ContentType="application/vnd.openxmlformats-officedocument.presentationml.notesSlide+xml"/>
  <Override PartName="/ppt/tags/tag58.xml" ContentType="application/vnd.openxmlformats-officedocument.presentationml.tags+xml"/>
  <Override PartName="/ppt/notesSlides/notesSlide61.xml" ContentType="application/vnd.openxmlformats-officedocument.presentationml.notesSlide+xml"/>
  <Override PartName="/ppt/tags/tag59.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68"/>
  </p:notesMasterIdLst>
  <p:sldIdLst>
    <p:sldId id="327" r:id="rId5"/>
    <p:sldId id="1026" r:id="rId6"/>
    <p:sldId id="1025" r:id="rId7"/>
    <p:sldId id="1028" r:id="rId8"/>
    <p:sldId id="1029" r:id="rId9"/>
    <p:sldId id="1108" r:id="rId10"/>
    <p:sldId id="1027" r:id="rId11"/>
    <p:sldId id="1030" r:id="rId12"/>
    <p:sldId id="1032" r:id="rId13"/>
    <p:sldId id="1033" r:id="rId14"/>
    <p:sldId id="1034" r:id="rId15"/>
    <p:sldId id="1035" r:id="rId16"/>
    <p:sldId id="1036" r:id="rId17"/>
    <p:sldId id="1037" r:id="rId18"/>
    <p:sldId id="1031" r:id="rId19"/>
    <p:sldId id="1038" r:id="rId20"/>
    <p:sldId id="1039" r:id="rId21"/>
    <p:sldId id="1040" r:id="rId22"/>
    <p:sldId id="1085" r:id="rId23"/>
    <p:sldId id="1086" r:id="rId24"/>
    <p:sldId id="1044" r:id="rId25"/>
    <p:sldId id="1045" r:id="rId26"/>
    <p:sldId id="1054" r:id="rId27"/>
    <p:sldId id="1047" r:id="rId28"/>
    <p:sldId id="1048" r:id="rId29"/>
    <p:sldId id="1049" r:id="rId30"/>
    <p:sldId id="1050" r:id="rId31"/>
    <p:sldId id="1051" r:id="rId32"/>
    <p:sldId id="1052" r:id="rId33"/>
    <p:sldId id="1053" r:id="rId34"/>
    <p:sldId id="1056" r:id="rId35"/>
    <p:sldId id="1055" r:id="rId36"/>
    <p:sldId id="1057" r:id="rId37"/>
    <p:sldId id="1058" r:id="rId38"/>
    <p:sldId id="1059" r:id="rId39"/>
    <p:sldId id="1060" r:id="rId40"/>
    <p:sldId id="1061" r:id="rId41"/>
    <p:sldId id="1062" r:id="rId42"/>
    <p:sldId id="1063" r:id="rId43"/>
    <p:sldId id="1064" r:id="rId44"/>
    <p:sldId id="1065" r:id="rId45"/>
    <p:sldId id="1066" r:id="rId46"/>
    <p:sldId id="1067" r:id="rId47"/>
    <p:sldId id="1068" r:id="rId48"/>
    <p:sldId id="1069" r:id="rId49"/>
    <p:sldId id="1070" r:id="rId50"/>
    <p:sldId id="1071" r:id="rId51"/>
    <p:sldId id="343" r:id="rId52"/>
    <p:sldId id="1072" r:id="rId53"/>
    <p:sldId id="1147" r:id="rId54"/>
    <p:sldId id="1073" r:id="rId55"/>
    <p:sldId id="1075" r:id="rId56"/>
    <p:sldId id="1076" r:id="rId57"/>
    <p:sldId id="1077" r:id="rId58"/>
    <p:sldId id="1078" r:id="rId59"/>
    <p:sldId id="1079" r:id="rId60"/>
    <p:sldId id="1080" r:id="rId61"/>
    <p:sldId id="1087" r:id="rId62"/>
    <p:sldId id="1088" r:id="rId63"/>
    <p:sldId id="1089" r:id="rId64"/>
    <p:sldId id="1081" r:id="rId65"/>
    <p:sldId id="1082" r:id="rId66"/>
    <p:sldId id="1148" r:id="rId67"/>
  </p:sldIdLst>
  <p:sldSz cx="9144000" cy="6858000" type="screen4x3"/>
  <p:notesSz cx="6807200" cy="9939338"/>
  <p:custDataLst>
    <p:tags r:id="rId69"/>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FF"/>
    <a:srgbClr val="ED7D31"/>
    <a:srgbClr val="0B57CF"/>
    <a:srgbClr val="1A1A1D"/>
    <a:srgbClr val="323332"/>
    <a:srgbClr val="2FD159"/>
    <a:srgbClr val="1A1A25"/>
    <a:srgbClr val="4472C4"/>
    <a:srgbClr val="009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C58FFD-405B-4123-B47A-3FFEFB21F580}" v="1" dt="2025-10-29T09:46:00.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61361" autoAdjust="0"/>
  </p:normalViewPr>
  <p:slideViewPr>
    <p:cSldViewPr snapToGrid="0" snapToObjects="1">
      <p:cViewPr varScale="1">
        <p:scale>
          <a:sx n="48" d="100"/>
          <a:sy n="48" d="100"/>
        </p:scale>
        <p:origin x="1860" y="32"/>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showGuides="1">
      <p:cViewPr varScale="1">
        <p:scale>
          <a:sx n="76" d="100"/>
          <a:sy n="76" d="100"/>
        </p:scale>
        <p:origin x="4062" y="108"/>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787" cy="498692"/>
          </a:xfrm>
          <a:prstGeom prst="rect">
            <a:avLst/>
          </a:prstGeom>
        </p:spPr>
        <p:txBody>
          <a:bodyPr vert="horz" lIns="91086" tIns="45542" rIns="91086" bIns="45542"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855840" y="2"/>
            <a:ext cx="2949787" cy="498692"/>
          </a:xfrm>
          <a:prstGeom prst="rect">
            <a:avLst/>
          </a:prstGeom>
        </p:spPr>
        <p:txBody>
          <a:bodyPr vert="horz" lIns="91086" tIns="45542" rIns="91086" bIns="45542"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2025/10/30</a:t>
            </a:fld>
            <a:endParaRPr lang="ja-JP" altLang="en-US" dirty="0"/>
          </a:p>
        </p:txBody>
      </p:sp>
      <p:sp>
        <p:nvSpPr>
          <p:cNvPr id="4" name="スライド イメージ プレースホルダー 3"/>
          <p:cNvSpPr>
            <a:spLocks noGrp="1" noRot="1" noChangeAspect="1"/>
          </p:cNvSpPr>
          <p:nvPr>
            <p:ph type="sldImg" idx="2"/>
          </p:nvPr>
        </p:nvSpPr>
        <p:spPr>
          <a:xfrm>
            <a:off x="728663" y="585788"/>
            <a:ext cx="5349875" cy="4011612"/>
          </a:xfrm>
          <a:prstGeom prst="rect">
            <a:avLst/>
          </a:prstGeom>
          <a:noFill/>
          <a:ln w="12700">
            <a:solidFill>
              <a:prstClr val="black"/>
            </a:solidFill>
          </a:ln>
        </p:spPr>
        <p:txBody>
          <a:bodyPr vert="horz" lIns="91086" tIns="45542" rIns="91086" bIns="45542" rtlCol="0" anchor="ctr"/>
          <a:lstStyle/>
          <a:p>
            <a:endParaRPr lang="ja-JP" altLang="en-US" dirty="0"/>
          </a:p>
        </p:txBody>
      </p:sp>
      <p:sp>
        <p:nvSpPr>
          <p:cNvPr id="5" name="ノート プレースホルダー 4"/>
          <p:cNvSpPr>
            <a:spLocks noGrp="1"/>
          </p:cNvSpPr>
          <p:nvPr>
            <p:ph type="body" sz="quarter" idx="3"/>
          </p:nvPr>
        </p:nvSpPr>
        <p:spPr>
          <a:xfrm>
            <a:off x="388365" y="4646867"/>
            <a:ext cx="6030470" cy="4793781"/>
          </a:xfrm>
          <a:prstGeom prst="rect">
            <a:avLst/>
          </a:prstGeom>
        </p:spPr>
        <p:txBody>
          <a:bodyPr vert="horz" lIns="91086" tIns="45542" rIns="91086" bIns="45542"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440649"/>
            <a:ext cx="2949787" cy="498691"/>
          </a:xfrm>
          <a:prstGeom prst="rect">
            <a:avLst/>
          </a:prstGeom>
        </p:spPr>
        <p:txBody>
          <a:bodyPr vert="horz" lIns="91086" tIns="45542" rIns="91086" bIns="45542"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55840" y="9440649"/>
            <a:ext cx="2949787" cy="498691"/>
          </a:xfrm>
          <a:prstGeom prst="rect">
            <a:avLst/>
          </a:prstGeom>
        </p:spPr>
        <p:txBody>
          <a:bodyPr vert="horz" lIns="91086" tIns="45542" rIns="91086" bIns="45542"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7" name="スライド イメージ プレースホルダー 6">
            <a:extLst>
              <a:ext uri="{FF2B5EF4-FFF2-40B4-BE49-F238E27FC236}">
                <a16:creationId xmlns:a16="http://schemas.microsoft.com/office/drawing/2014/main" id="{1E743D97-1377-01F8-4BED-4FB53D935691}"/>
              </a:ext>
            </a:extLst>
          </p:cNvPr>
          <p:cNvSpPr>
            <a:spLocks noGrp="1" noRot="1" noChangeAspect="1"/>
          </p:cNvSpPr>
          <p:nvPr>
            <p:ph type="sldImg"/>
          </p:nvPr>
        </p:nvSpPr>
        <p:spPr/>
      </p:sp>
    </p:spTree>
    <p:extLst>
      <p:ext uri="{BB962C8B-B14F-4D97-AF65-F5344CB8AC3E}">
        <p14:creationId xmlns:p14="http://schemas.microsoft.com/office/powerpoint/2010/main" val="303952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7" name="スライド イメージ プレースホルダー 6">
            <a:extLst>
              <a:ext uri="{FF2B5EF4-FFF2-40B4-BE49-F238E27FC236}">
                <a16:creationId xmlns:a16="http://schemas.microsoft.com/office/drawing/2014/main" id="{8D2CA72A-03E9-4F63-A12C-8175216BBB59}"/>
              </a:ext>
            </a:extLst>
          </p:cNvPr>
          <p:cNvSpPr>
            <a:spLocks noGrp="1" noRot="1" noChangeAspect="1"/>
          </p:cNvSpPr>
          <p:nvPr>
            <p:ph type="sldImg"/>
          </p:nvPr>
        </p:nvSpPr>
        <p:spPr/>
      </p:sp>
    </p:spTree>
    <p:extLst>
      <p:ext uri="{BB962C8B-B14F-4D97-AF65-F5344CB8AC3E}">
        <p14:creationId xmlns:p14="http://schemas.microsoft.com/office/powerpoint/2010/main" val="626419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7" name="スライド イメージ プレースホルダー 6">
            <a:extLst>
              <a:ext uri="{FF2B5EF4-FFF2-40B4-BE49-F238E27FC236}">
                <a16:creationId xmlns:a16="http://schemas.microsoft.com/office/drawing/2014/main" id="{4759CD46-74E6-36DE-170F-6D37FE04DA93}"/>
              </a:ext>
            </a:extLst>
          </p:cNvPr>
          <p:cNvSpPr>
            <a:spLocks noGrp="1" noRot="1" noChangeAspect="1"/>
          </p:cNvSpPr>
          <p:nvPr>
            <p:ph type="sldImg"/>
          </p:nvPr>
        </p:nvSpPr>
        <p:spPr/>
      </p:sp>
    </p:spTree>
    <p:extLst>
      <p:ext uri="{BB962C8B-B14F-4D97-AF65-F5344CB8AC3E}">
        <p14:creationId xmlns:p14="http://schemas.microsoft.com/office/powerpoint/2010/main" val="912663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7" name="スライド イメージ プレースホルダー 6">
            <a:extLst>
              <a:ext uri="{FF2B5EF4-FFF2-40B4-BE49-F238E27FC236}">
                <a16:creationId xmlns:a16="http://schemas.microsoft.com/office/drawing/2014/main" id="{49B9D67E-A5C2-478D-5597-8ABB4B82D8B3}"/>
              </a:ext>
            </a:extLst>
          </p:cNvPr>
          <p:cNvSpPr>
            <a:spLocks noGrp="1" noRot="1" noChangeAspect="1"/>
          </p:cNvSpPr>
          <p:nvPr>
            <p:ph type="sldImg"/>
          </p:nvPr>
        </p:nvSpPr>
        <p:spPr/>
      </p:sp>
    </p:spTree>
    <p:extLst>
      <p:ext uri="{BB962C8B-B14F-4D97-AF65-F5344CB8AC3E}">
        <p14:creationId xmlns:p14="http://schemas.microsoft.com/office/powerpoint/2010/main" val="132328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7" name="スライド イメージ プレースホルダー 6">
            <a:extLst>
              <a:ext uri="{FF2B5EF4-FFF2-40B4-BE49-F238E27FC236}">
                <a16:creationId xmlns:a16="http://schemas.microsoft.com/office/drawing/2014/main" id="{F700C70D-6DED-65C9-82A7-4C6DDA240EB0}"/>
              </a:ext>
            </a:extLst>
          </p:cNvPr>
          <p:cNvSpPr>
            <a:spLocks noGrp="1" noRot="1" noChangeAspect="1"/>
          </p:cNvSpPr>
          <p:nvPr>
            <p:ph type="sldImg"/>
          </p:nvPr>
        </p:nvSpPr>
        <p:spPr/>
      </p:sp>
    </p:spTree>
    <p:extLst>
      <p:ext uri="{BB962C8B-B14F-4D97-AF65-F5344CB8AC3E}">
        <p14:creationId xmlns:p14="http://schemas.microsoft.com/office/powerpoint/2010/main" val="1802674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7" name="スライド イメージ プレースホルダー 6">
            <a:extLst>
              <a:ext uri="{FF2B5EF4-FFF2-40B4-BE49-F238E27FC236}">
                <a16:creationId xmlns:a16="http://schemas.microsoft.com/office/drawing/2014/main" id="{FE66CF5F-5C0D-2B17-18C7-02C5337788BE}"/>
              </a:ext>
            </a:extLst>
          </p:cNvPr>
          <p:cNvSpPr>
            <a:spLocks noGrp="1" noRot="1" noChangeAspect="1"/>
          </p:cNvSpPr>
          <p:nvPr>
            <p:ph type="sldImg"/>
          </p:nvPr>
        </p:nvSpPr>
        <p:spPr/>
      </p:sp>
    </p:spTree>
    <p:extLst>
      <p:ext uri="{BB962C8B-B14F-4D97-AF65-F5344CB8AC3E}">
        <p14:creationId xmlns:p14="http://schemas.microsoft.com/office/powerpoint/2010/main" val="2484140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7" name="スライド イメージ プレースホルダー 6">
            <a:extLst>
              <a:ext uri="{FF2B5EF4-FFF2-40B4-BE49-F238E27FC236}">
                <a16:creationId xmlns:a16="http://schemas.microsoft.com/office/drawing/2014/main" id="{BF9FB96C-9754-27EE-EE25-7A8CEF61D876}"/>
              </a:ext>
            </a:extLst>
          </p:cNvPr>
          <p:cNvSpPr>
            <a:spLocks noGrp="1" noRot="1" noChangeAspect="1"/>
          </p:cNvSpPr>
          <p:nvPr>
            <p:ph type="sldImg"/>
          </p:nvPr>
        </p:nvSpPr>
        <p:spPr/>
      </p:sp>
    </p:spTree>
    <p:extLst>
      <p:ext uri="{BB962C8B-B14F-4D97-AF65-F5344CB8AC3E}">
        <p14:creationId xmlns:p14="http://schemas.microsoft.com/office/powerpoint/2010/main" val="4001671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7" name="スライド イメージ プレースホルダー 6">
            <a:extLst>
              <a:ext uri="{FF2B5EF4-FFF2-40B4-BE49-F238E27FC236}">
                <a16:creationId xmlns:a16="http://schemas.microsoft.com/office/drawing/2014/main" id="{8C91D483-6B67-161B-9761-96723BDA9ACA}"/>
              </a:ext>
            </a:extLst>
          </p:cNvPr>
          <p:cNvSpPr>
            <a:spLocks noGrp="1" noRot="1" noChangeAspect="1"/>
          </p:cNvSpPr>
          <p:nvPr>
            <p:ph type="sldImg"/>
          </p:nvPr>
        </p:nvSpPr>
        <p:spPr/>
      </p:sp>
    </p:spTree>
    <p:extLst>
      <p:ext uri="{BB962C8B-B14F-4D97-AF65-F5344CB8AC3E}">
        <p14:creationId xmlns:p14="http://schemas.microsoft.com/office/powerpoint/2010/main" val="4023061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7" name="スライド イメージ プレースホルダー 6">
            <a:extLst>
              <a:ext uri="{FF2B5EF4-FFF2-40B4-BE49-F238E27FC236}">
                <a16:creationId xmlns:a16="http://schemas.microsoft.com/office/drawing/2014/main" id="{B4C1EF7F-FC3B-979C-C765-D2180689B40F}"/>
              </a:ext>
            </a:extLst>
          </p:cNvPr>
          <p:cNvSpPr>
            <a:spLocks noGrp="1" noRot="1" noChangeAspect="1"/>
          </p:cNvSpPr>
          <p:nvPr>
            <p:ph type="sldImg"/>
          </p:nvPr>
        </p:nvSpPr>
        <p:spPr/>
      </p:sp>
    </p:spTree>
    <p:extLst>
      <p:ext uri="{BB962C8B-B14F-4D97-AF65-F5344CB8AC3E}">
        <p14:creationId xmlns:p14="http://schemas.microsoft.com/office/powerpoint/2010/main" val="2014332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7" name="スライド イメージ プレースホルダー 6">
            <a:extLst>
              <a:ext uri="{FF2B5EF4-FFF2-40B4-BE49-F238E27FC236}">
                <a16:creationId xmlns:a16="http://schemas.microsoft.com/office/drawing/2014/main" id="{043DF52A-3CB6-5302-A4E7-F5D1FF98F7CC}"/>
              </a:ext>
            </a:extLst>
          </p:cNvPr>
          <p:cNvSpPr>
            <a:spLocks noGrp="1" noRot="1" noChangeAspect="1"/>
          </p:cNvSpPr>
          <p:nvPr>
            <p:ph type="sldImg"/>
          </p:nvPr>
        </p:nvSpPr>
        <p:spPr/>
      </p:sp>
    </p:spTree>
    <p:extLst>
      <p:ext uri="{BB962C8B-B14F-4D97-AF65-F5344CB8AC3E}">
        <p14:creationId xmlns:p14="http://schemas.microsoft.com/office/powerpoint/2010/main" val="1920343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7" name="スライド イメージ プレースホルダー 6">
            <a:extLst>
              <a:ext uri="{FF2B5EF4-FFF2-40B4-BE49-F238E27FC236}">
                <a16:creationId xmlns:a16="http://schemas.microsoft.com/office/drawing/2014/main" id="{FE77AC93-D06C-9178-0E0B-A07A0E7FE033}"/>
              </a:ext>
            </a:extLst>
          </p:cNvPr>
          <p:cNvSpPr>
            <a:spLocks noGrp="1" noRot="1" noChangeAspect="1"/>
          </p:cNvSpPr>
          <p:nvPr>
            <p:ph type="sldImg"/>
          </p:nvPr>
        </p:nvSpPr>
        <p:spPr/>
      </p:sp>
    </p:spTree>
    <p:extLst>
      <p:ext uri="{BB962C8B-B14F-4D97-AF65-F5344CB8AC3E}">
        <p14:creationId xmlns:p14="http://schemas.microsoft.com/office/powerpoint/2010/main" val="3093156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F4C40F0D-DEAB-7F07-4D5A-6F78B07EF1AE}"/>
              </a:ext>
            </a:extLst>
          </p:cNvPr>
          <p:cNvSpPr>
            <a:spLocks noGrp="1" noRot="1" noChangeAspect="1"/>
          </p:cNvSpPr>
          <p:nvPr>
            <p:ph type="sldImg"/>
          </p:nvPr>
        </p:nvSpPr>
        <p:spPr/>
      </p:sp>
    </p:spTree>
    <p:extLst>
      <p:ext uri="{BB962C8B-B14F-4D97-AF65-F5344CB8AC3E}">
        <p14:creationId xmlns:p14="http://schemas.microsoft.com/office/powerpoint/2010/main" val="3908728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8F33A147-5008-37C9-95E0-1A98C754C3D0}"/>
              </a:ext>
            </a:extLst>
          </p:cNvPr>
          <p:cNvSpPr>
            <a:spLocks noGrp="1" noRot="1" noChangeAspect="1"/>
          </p:cNvSpPr>
          <p:nvPr>
            <p:ph type="sldImg"/>
          </p:nvPr>
        </p:nvSpPr>
        <p:spPr/>
      </p:sp>
    </p:spTree>
    <p:extLst>
      <p:ext uri="{BB962C8B-B14F-4D97-AF65-F5344CB8AC3E}">
        <p14:creationId xmlns:p14="http://schemas.microsoft.com/office/powerpoint/2010/main" val="1816705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D9EE0AA4-F491-3D49-6FE6-FD7D2F457859}"/>
              </a:ext>
            </a:extLst>
          </p:cNvPr>
          <p:cNvSpPr>
            <a:spLocks noGrp="1" noRot="1" noChangeAspect="1"/>
          </p:cNvSpPr>
          <p:nvPr>
            <p:ph type="sldImg"/>
          </p:nvPr>
        </p:nvSpPr>
        <p:spPr/>
      </p:sp>
    </p:spTree>
    <p:extLst>
      <p:ext uri="{BB962C8B-B14F-4D97-AF65-F5344CB8AC3E}">
        <p14:creationId xmlns:p14="http://schemas.microsoft.com/office/powerpoint/2010/main" val="2967061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75877A0B-FA01-AE15-CF2F-5AE3D1EF8E51}"/>
              </a:ext>
            </a:extLst>
          </p:cNvPr>
          <p:cNvSpPr>
            <a:spLocks noGrp="1" noRot="1" noChangeAspect="1"/>
          </p:cNvSpPr>
          <p:nvPr>
            <p:ph type="sldImg"/>
          </p:nvPr>
        </p:nvSpPr>
        <p:spPr/>
      </p:sp>
    </p:spTree>
    <p:extLst>
      <p:ext uri="{BB962C8B-B14F-4D97-AF65-F5344CB8AC3E}">
        <p14:creationId xmlns:p14="http://schemas.microsoft.com/office/powerpoint/2010/main" val="2276598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7" name="スライド イメージ プレースホルダー 6">
            <a:extLst>
              <a:ext uri="{FF2B5EF4-FFF2-40B4-BE49-F238E27FC236}">
                <a16:creationId xmlns:a16="http://schemas.microsoft.com/office/drawing/2014/main" id="{1311FA3D-BB55-495E-C47D-6AC7EB0FA221}"/>
              </a:ext>
            </a:extLst>
          </p:cNvPr>
          <p:cNvSpPr>
            <a:spLocks noGrp="1" noRot="1" noChangeAspect="1"/>
          </p:cNvSpPr>
          <p:nvPr>
            <p:ph type="sldImg"/>
          </p:nvPr>
        </p:nvSpPr>
        <p:spPr/>
      </p:sp>
    </p:spTree>
    <p:extLst>
      <p:ext uri="{BB962C8B-B14F-4D97-AF65-F5344CB8AC3E}">
        <p14:creationId xmlns:p14="http://schemas.microsoft.com/office/powerpoint/2010/main" val="4278946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7" name="スライド イメージ プレースホルダー 6">
            <a:extLst>
              <a:ext uri="{FF2B5EF4-FFF2-40B4-BE49-F238E27FC236}">
                <a16:creationId xmlns:a16="http://schemas.microsoft.com/office/drawing/2014/main" id="{184373AF-3EC5-673C-A833-E1F5A6E94325}"/>
              </a:ext>
            </a:extLst>
          </p:cNvPr>
          <p:cNvSpPr>
            <a:spLocks noGrp="1" noRot="1" noChangeAspect="1"/>
          </p:cNvSpPr>
          <p:nvPr>
            <p:ph type="sldImg"/>
          </p:nvPr>
        </p:nvSpPr>
        <p:spPr/>
      </p:sp>
    </p:spTree>
    <p:extLst>
      <p:ext uri="{BB962C8B-B14F-4D97-AF65-F5344CB8AC3E}">
        <p14:creationId xmlns:p14="http://schemas.microsoft.com/office/powerpoint/2010/main" val="1448107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7" name="スライド イメージ プレースホルダー 6">
            <a:extLst>
              <a:ext uri="{FF2B5EF4-FFF2-40B4-BE49-F238E27FC236}">
                <a16:creationId xmlns:a16="http://schemas.microsoft.com/office/drawing/2014/main" id="{96E08FA8-77DC-6011-A256-C934F8744A86}"/>
              </a:ext>
            </a:extLst>
          </p:cNvPr>
          <p:cNvSpPr>
            <a:spLocks noGrp="1" noRot="1" noChangeAspect="1"/>
          </p:cNvSpPr>
          <p:nvPr>
            <p:ph type="sldImg"/>
          </p:nvPr>
        </p:nvSpPr>
        <p:spPr/>
      </p:sp>
    </p:spTree>
    <p:extLst>
      <p:ext uri="{BB962C8B-B14F-4D97-AF65-F5344CB8AC3E}">
        <p14:creationId xmlns:p14="http://schemas.microsoft.com/office/powerpoint/2010/main" val="2888896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26</a:t>
            </a:fld>
            <a:endParaRPr lang="ja-JP" altLang="en-US" dirty="0"/>
          </a:p>
        </p:txBody>
      </p:sp>
      <p:sp>
        <p:nvSpPr>
          <p:cNvPr id="7" name="スライド イメージ プレースホルダー 6">
            <a:extLst>
              <a:ext uri="{FF2B5EF4-FFF2-40B4-BE49-F238E27FC236}">
                <a16:creationId xmlns:a16="http://schemas.microsoft.com/office/drawing/2014/main" id="{99CB2385-FC8D-80E7-3694-1ED292CD56DE}"/>
              </a:ext>
            </a:extLst>
          </p:cNvPr>
          <p:cNvSpPr>
            <a:spLocks noGrp="1" noRot="1" noChangeAspect="1"/>
          </p:cNvSpPr>
          <p:nvPr>
            <p:ph type="sldImg"/>
          </p:nvPr>
        </p:nvSpPr>
        <p:spPr/>
      </p:sp>
    </p:spTree>
    <p:extLst>
      <p:ext uri="{BB962C8B-B14F-4D97-AF65-F5344CB8AC3E}">
        <p14:creationId xmlns:p14="http://schemas.microsoft.com/office/powerpoint/2010/main" val="2597778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7" name="スライド イメージ プレースホルダー 6">
            <a:extLst>
              <a:ext uri="{FF2B5EF4-FFF2-40B4-BE49-F238E27FC236}">
                <a16:creationId xmlns:a16="http://schemas.microsoft.com/office/drawing/2014/main" id="{6EC88CA1-9982-A9EE-C28E-49B81856A240}"/>
              </a:ext>
            </a:extLst>
          </p:cNvPr>
          <p:cNvSpPr>
            <a:spLocks noGrp="1" noRot="1" noChangeAspect="1"/>
          </p:cNvSpPr>
          <p:nvPr>
            <p:ph type="sldImg"/>
          </p:nvPr>
        </p:nvSpPr>
        <p:spPr/>
      </p:sp>
    </p:spTree>
    <p:extLst>
      <p:ext uri="{BB962C8B-B14F-4D97-AF65-F5344CB8AC3E}">
        <p14:creationId xmlns:p14="http://schemas.microsoft.com/office/powerpoint/2010/main" val="90476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7" name="スライド イメージ プレースホルダー 6">
            <a:extLst>
              <a:ext uri="{FF2B5EF4-FFF2-40B4-BE49-F238E27FC236}">
                <a16:creationId xmlns:a16="http://schemas.microsoft.com/office/drawing/2014/main" id="{140D6D0F-BA7A-44E3-6A02-A4EC19B9FE3F}"/>
              </a:ext>
            </a:extLst>
          </p:cNvPr>
          <p:cNvSpPr>
            <a:spLocks noGrp="1" noRot="1" noChangeAspect="1"/>
          </p:cNvSpPr>
          <p:nvPr>
            <p:ph type="sldImg"/>
          </p:nvPr>
        </p:nvSpPr>
        <p:spPr/>
      </p:sp>
    </p:spTree>
    <p:extLst>
      <p:ext uri="{BB962C8B-B14F-4D97-AF65-F5344CB8AC3E}">
        <p14:creationId xmlns:p14="http://schemas.microsoft.com/office/powerpoint/2010/main" val="2471850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6A95F331-E31A-42E0-D6F5-AA3178BDC622}"/>
              </a:ext>
            </a:extLst>
          </p:cNvPr>
          <p:cNvSpPr>
            <a:spLocks noGrp="1" noRot="1" noChangeAspect="1"/>
          </p:cNvSpPr>
          <p:nvPr>
            <p:ph type="sldImg"/>
          </p:nvPr>
        </p:nvSpPr>
        <p:spPr/>
      </p:sp>
    </p:spTree>
    <p:extLst>
      <p:ext uri="{BB962C8B-B14F-4D97-AF65-F5344CB8AC3E}">
        <p14:creationId xmlns:p14="http://schemas.microsoft.com/office/powerpoint/2010/main" val="1409276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a:t>
            </a:fld>
            <a:endParaRPr lang="ja-JP" altLang="en-US" dirty="0"/>
          </a:p>
        </p:txBody>
      </p:sp>
      <p:sp>
        <p:nvSpPr>
          <p:cNvPr id="7" name="スライド イメージ プレースホルダー 6">
            <a:extLst>
              <a:ext uri="{FF2B5EF4-FFF2-40B4-BE49-F238E27FC236}">
                <a16:creationId xmlns:a16="http://schemas.microsoft.com/office/drawing/2014/main" id="{8D116463-AB3E-5C40-FC6A-7696DAE7B2A0}"/>
              </a:ext>
            </a:extLst>
          </p:cNvPr>
          <p:cNvSpPr>
            <a:spLocks noGrp="1" noRot="1" noChangeAspect="1"/>
          </p:cNvSpPr>
          <p:nvPr>
            <p:ph type="sldImg"/>
          </p:nvPr>
        </p:nvSpPr>
        <p:spPr/>
      </p:sp>
    </p:spTree>
    <p:extLst>
      <p:ext uri="{BB962C8B-B14F-4D97-AF65-F5344CB8AC3E}">
        <p14:creationId xmlns:p14="http://schemas.microsoft.com/office/powerpoint/2010/main" val="1700546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EECCD5A2-DE54-6787-AA98-BF6238AD58B3}"/>
              </a:ext>
            </a:extLst>
          </p:cNvPr>
          <p:cNvSpPr>
            <a:spLocks noGrp="1" noRot="1" noChangeAspect="1"/>
          </p:cNvSpPr>
          <p:nvPr>
            <p:ph type="sldImg"/>
          </p:nvPr>
        </p:nvSpPr>
        <p:spPr/>
      </p:sp>
    </p:spTree>
    <p:extLst>
      <p:ext uri="{BB962C8B-B14F-4D97-AF65-F5344CB8AC3E}">
        <p14:creationId xmlns:p14="http://schemas.microsoft.com/office/powerpoint/2010/main" val="20657319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FE1F964C-554E-DEF0-53C3-F307C3B8F12C}"/>
              </a:ext>
            </a:extLst>
          </p:cNvPr>
          <p:cNvSpPr>
            <a:spLocks noGrp="1" noRot="1" noChangeAspect="1"/>
          </p:cNvSpPr>
          <p:nvPr>
            <p:ph type="sldImg"/>
          </p:nvPr>
        </p:nvSpPr>
        <p:spPr/>
      </p:sp>
    </p:spTree>
    <p:extLst>
      <p:ext uri="{BB962C8B-B14F-4D97-AF65-F5344CB8AC3E}">
        <p14:creationId xmlns:p14="http://schemas.microsoft.com/office/powerpoint/2010/main" val="1760710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7" name="スライド イメージ プレースホルダー 6">
            <a:extLst>
              <a:ext uri="{FF2B5EF4-FFF2-40B4-BE49-F238E27FC236}">
                <a16:creationId xmlns:a16="http://schemas.microsoft.com/office/drawing/2014/main" id="{D04FFE04-D106-BFEA-2727-0E9D1C3C5546}"/>
              </a:ext>
            </a:extLst>
          </p:cNvPr>
          <p:cNvSpPr>
            <a:spLocks noGrp="1" noRot="1" noChangeAspect="1"/>
          </p:cNvSpPr>
          <p:nvPr>
            <p:ph type="sldImg"/>
          </p:nvPr>
        </p:nvSpPr>
        <p:spPr/>
      </p:sp>
    </p:spTree>
    <p:extLst>
      <p:ext uri="{BB962C8B-B14F-4D97-AF65-F5344CB8AC3E}">
        <p14:creationId xmlns:p14="http://schemas.microsoft.com/office/powerpoint/2010/main" val="4278946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7" name="スライド イメージ プレースホルダー 6">
            <a:extLst>
              <a:ext uri="{FF2B5EF4-FFF2-40B4-BE49-F238E27FC236}">
                <a16:creationId xmlns:a16="http://schemas.microsoft.com/office/drawing/2014/main" id="{00C96911-C318-9F93-0817-8F4ECFC192EB}"/>
              </a:ext>
            </a:extLst>
          </p:cNvPr>
          <p:cNvSpPr>
            <a:spLocks noGrp="1" noRot="1" noChangeAspect="1"/>
          </p:cNvSpPr>
          <p:nvPr>
            <p:ph type="sldImg"/>
          </p:nvPr>
        </p:nvSpPr>
        <p:spPr/>
      </p:sp>
    </p:spTree>
    <p:extLst>
      <p:ext uri="{BB962C8B-B14F-4D97-AF65-F5344CB8AC3E}">
        <p14:creationId xmlns:p14="http://schemas.microsoft.com/office/powerpoint/2010/main" val="20809087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7" name="スライド イメージ プレースホルダー 6">
            <a:extLst>
              <a:ext uri="{FF2B5EF4-FFF2-40B4-BE49-F238E27FC236}">
                <a16:creationId xmlns:a16="http://schemas.microsoft.com/office/drawing/2014/main" id="{CFE2A0D2-34AD-128D-755A-F0491D132A36}"/>
              </a:ext>
            </a:extLst>
          </p:cNvPr>
          <p:cNvSpPr>
            <a:spLocks noGrp="1" noRot="1" noChangeAspect="1"/>
          </p:cNvSpPr>
          <p:nvPr>
            <p:ph type="sldImg"/>
          </p:nvPr>
        </p:nvSpPr>
        <p:spPr/>
      </p:sp>
    </p:spTree>
    <p:extLst>
      <p:ext uri="{BB962C8B-B14F-4D97-AF65-F5344CB8AC3E}">
        <p14:creationId xmlns:p14="http://schemas.microsoft.com/office/powerpoint/2010/main" val="18766565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35</a:t>
            </a:fld>
            <a:endParaRPr lang="ja-JP" altLang="en-US" dirty="0"/>
          </a:p>
        </p:txBody>
      </p:sp>
      <p:sp>
        <p:nvSpPr>
          <p:cNvPr id="7" name="スライド イメージ プレースホルダー 6">
            <a:extLst>
              <a:ext uri="{FF2B5EF4-FFF2-40B4-BE49-F238E27FC236}">
                <a16:creationId xmlns:a16="http://schemas.microsoft.com/office/drawing/2014/main" id="{A32833D8-CAB3-72A0-3EC2-FBE3567E5A4C}"/>
              </a:ext>
            </a:extLst>
          </p:cNvPr>
          <p:cNvSpPr>
            <a:spLocks noGrp="1" noRot="1" noChangeAspect="1"/>
          </p:cNvSpPr>
          <p:nvPr>
            <p:ph type="sldImg"/>
          </p:nvPr>
        </p:nvSpPr>
        <p:spPr/>
      </p:sp>
    </p:spTree>
    <p:extLst>
      <p:ext uri="{BB962C8B-B14F-4D97-AF65-F5344CB8AC3E}">
        <p14:creationId xmlns:p14="http://schemas.microsoft.com/office/powerpoint/2010/main" val="4092206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36</a:t>
            </a:fld>
            <a:endParaRPr lang="ja-JP" altLang="en-US" dirty="0"/>
          </a:p>
        </p:txBody>
      </p:sp>
      <p:sp>
        <p:nvSpPr>
          <p:cNvPr id="7" name="スライド イメージ プレースホルダー 6">
            <a:extLst>
              <a:ext uri="{FF2B5EF4-FFF2-40B4-BE49-F238E27FC236}">
                <a16:creationId xmlns:a16="http://schemas.microsoft.com/office/drawing/2014/main" id="{BDD2C897-4329-F988-3C8A-C4337E548528}"/>
              </a:ext>
            </a:extLst>
          </p:cNvPr>
          <p:cNvSpPr>
            <a:spLocks noGrp="1" noRot="1" noChangeAspect="1"/>
          </p:cNvSpPr>
          <p:nvPr>
            <p:ph type="sldImg"/>
          </p:nvPr>
        </p:nvSpPr>
        <p:spPr/>
      </p:sp>
    </p:spTree>
    <p:extLst>
      <p:ext uri="{BB962C8B-B14F-4D97-AF65-F5344CB8AC3E}">
        <p14:creationId xmlns:p14="http://schemas.microsoft.com/office/powerpoint/2010/main" val="2048940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37</a:t>
            </a:fld>
            <a:endParaRPr lang="ja-JP" altLang="en-US" dirty="0"/>
          </a:p>
        </p:txBody>
      </p:sp>
      <p:sp>
        <p:nvSpPr>
          <p:cNvPr id="7" name="スライド イメージ プレースホルダー 6">
            <a:extLst>
              <a:ext uri="{FF2B5EF4-FFF2-40B4-BE49-F238E27FC236}">
                <a16:creationId xmlns:a16="http://schemas.microsoft.com/office/drawing/2014/main" id="{5BF85F26-54AE-7245-1A1D-67ED52A10AB8}"/>
              </a:ext>
            </a:extLst>
          </p:cNvPr>
          <p:cNvSpPr>
            <a:spLocks noGrp="1" noRot="1" noChangeAspect="1"/>
          </p:cNvSpPr>
          <p:nvPr>
            <p:ph type="sldImg"/>
          </p:nvPr>
        </p:nvSpPr>
        <p:spPr/>
      </p:sp>
    </p:spTree>
    <p:extLst>
      <p:ext uri="{BB962C8B-B14F-4D97-AF65-F5344CB8AC3E}">
        <p14:creationId xmlns:p14="http://schemas.microsoft.com/office/powerpoint/2010/main" val="30566427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38</a:t>
            </a:fld>
            <a:endParaRPr lang="ja-JP" altLang="en-US" dirty="0"/>
          </a:p>
        </p:txBody>
      </p:sp>
      <p:sp>
        <p:nvSpPr>
          <p:cNvPr id="7" name="スライド イメージ プレースホルダー 6">
            <a:extLst>
              <a:ext uri="{FF2B5EF4-FFF2-40B4-BE49-F238E27FC236}">
                <a16:creationId xmlns:a16="http://schemas.microsoft.com/office/drawing/2014/main" id="{F3F9C8F2-2AB4-8006-2028-78166349EFC4}"/>
              </a:ext>
            </a:extLst>
          </p:cNvPr>
          <p:cNvSpPr>
            <a:spLocks noGrp="1" noRot="1" noChangeAspect="1"/>
          </p:cNvSpPr>
          <p:nvPr>
            <p:ph type="sldImg"/>
          </p:nvPr>
        </p:nvSpPr>
        <p:spPr/>
      </p:sp>
    </p:spTree>
    <p:extLst>
      <p:ext uri="{BB962C8B-B14F-4D97-AF65-F5344CB8AC3E}">
        <p14:creationId xmlns:p14="http://schemas.microsoft.com/office/powerpoint/2010/main" val="16432855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39</a:t>
            </a:fld>
            <a:endParaRPr lang="ja-JP" altLang="en-US" dirty="0"/>
          </a:p>
        </p:txBody>
      </p:sp>
      <p:sp>
        <p:nvSpPr>
          <p:cNvPr id="7" name="スライド イメージ プレースホルダー 6">
            <a:extLst>
              <a:ext uri="{FF2B5EF4-FFF2-40B4-BE49-F238E27FC236}">
                <a16:creationId xmlns:a16="http://schemas.microsoft.com/office/drawing/2014/main" id="{BE54C45C-B2D3-51AA-1CB2-7FEB67DF2BFA}"/>
              </a:ext>
            </a:extLst>
          </p:cNvPr>
          <p:cNvSpPr>
            <a:spLocks noGrp="1" noRot="1" noChangeAspect="1"/>
          </p:cNvSpPr>
          <p:nvPr>
            <p:ph type="sldImg"/>
          </p:nvPr>
        </p:nvSpPr>
        <p:spPr/>
      </p:sp>
    </p:spTree>
    <p:extLst>
      <p:ext uri="{BB962C8B-B14F-4D97-AF65-F5344CB8AC3E}">
        <p14:creationId xmlns:p14="http://schemas.microsoft.com/office/powerpoint/2010/main" val="908525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7517FABC-E3EA-E2E8-7900-232FC414CDAC}"/>
              </a:ext>
            </a:extLst>
          </p:cNvPr>
          <p:cNvSpPr>
            <a:spLocks noGrp="1" noRot="1" noChangeAspect="1"/>
          </p:cNvSpPr>
          <p:nvPr>
            <p:ph type="sldImg"/>
          </p:nvPr>
        </p:nvSpPr>
        <p:spPr/>
      </p:sp>
    </p:spTree>
    <p:extLst>
      <p:ext uri="{BB962C8B-B14F-4D97-AF65-F5344CB8AC3E}">
        <p14:creationId xmlns:p14="http://schemas.microsoft.com/office/powerpoint/2010/main" val="36034377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7" name="スライド イメージ プレースホルダー 6">
            <a:extLst>
              <a:ext uri="{FF2B5EF4-FFF2-40B4-BE49-F238E27FC236}">
                <a16:creationId xmlns:a16="http://schemas.microsoft.com/office/drawing/2014/main" id="{53A50805-545D-D0C9-0764-EE45873BE508}"/>
              </a:ext>
            </a:extLst>
          </p:cNvPr>
          <p:cNvSpPr>
            <a:spLocks noGrp="1" noRot="1" noChangeAspect="1"/>
          </p:cNvSpPr>
          <p:nvPr>
            <p:ph type="sldImg"/>
          </p:nvPr>
        </p:nvSpPr>
        <p:spPr/>
      </p:sp>
    </p:spTree>
    <p:extLst>
      <p:ext uri="{BB962C8B-B14F-4D97-AF65-F5344CB8AC3E}">
        <p14:creationId xmlns:p14="http://schemas.microsoft.com/office/powerpoint/2010/main" val="19586387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41</a:t>
            </a:fld>
            <a:endParaRPr lang="ja-JP" altLang="en-US" dirty="0"/>
          </a:p>
        </p:txBody>
      </p:sp>
      <p:sp>
        <p:nvSpPr>
          <p:cNvPr id="10" name="スライド イメージ プレースホルダー 9">
            <a:extLst>
              <a:ext uri="{FF2B5EF4-FFF2-40B4-BE49-F238E27FC236}">
                <a16:creationId xmlns:a16="http://schemas.microsoft.com/office/drawing/2014/main" id="{2262A74C-A2FE-7814-C202-027DF757207B}"/>
              </a:ext>
            </a:extLst>
          </p:cNvPr>
          <p:cNvSpPr>
            <a:spLocks noGrp="1" noRot="1" noChangeAspect="1"/>
          </p:cNvSpPr>
          <p:nvPr>
            <p:ph type="sldImg"/>
          </p:nvPr>
        </p:nvSpPr>
        <p:spPr/>
      </p:sp>
    </p:spTree>
    <p:extLst>
      <p:ext uri="{BB962C8B-B14F-4D97-AF65-F5344CB8AC3E}">
        <p14:creationId xmlns:p14="http://schemas.microsoft.com/office/powerpoint/2010/main" val="22767928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42</a:t>
            </a:fld>
            <a:endParaRPr lang="ja-JP" altLang="en-US" dirty="0"/>
          </a:p>
        </p:txBody>
      </p:sp>
      <p:sp>
        <p:nvSpPr>
          <p:cNvPr id="7" name="スライド イメージ プレースホルダー 6">
            <a:extLst>
              <a:ext uri="{FF2B5EF4-FFF2-40B4-BE49-F238E27FC236}">
                <a16:creationId xmlns:a16="http://schemas.microsoft.com/office/drawing/2014/main" id="{28154385-9ED8-3E58-8B48-CF1AC0385897}"/>
              </a:ext>
            </a:extLst>
          </p:cNvPr>
          <p:cNvSpPr>
            <a:spLocks noGrp="1" noRot="1" noChangeAspect="1"/>
          </p:cNvSpPr>
          <p:nvPr>
            <p:ph type="sldImg"/>
          </p:nvPr>
        </p:nvSpPr>
        <p:spPr/>
      </p:sp>
    </p:spTree>
    <p:extLst>
      <p:ext uri="{BB962C8B-B14F-4D97-AF65-F5344CB8AC3E}">
        <p14:creationId xmlns:p14="http://schemas.microsoft.com/office/powerpoint/2010/main" val="20019321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43</a:t>
            </a:fld>
            <a:endParaRPr lang="ja-JP" altLang="en-US" dirty="0"/>
          </a:p>
        </p:txBody>
      </p:sp>
      <p:sp>
        <p:nvSpPr>
          <p:cNvPr id="7" name="スライド イメージ プレースホルダー 6">
            <a:extLst>
              <a:ext uri="{FF2B5EF4-FFF2-40B4-BE49-F238E27FC236}">
                <a16:creationId xmlns:a16="http://schemas.microsoft.com/office/drawing/2014/main" id="{178BFBE9-D9D5-20E4-A3A9-230150BCA05E}"/>
              </a:ext>
            </a:extLst>
          </p:cNvPr>
          <p:cNvSpPr>
            <a:spLocks noGrp="1" noRot="1" noChangeAspect="1"/>
          </p:cNvSpPr>
          <p:nvPr>
            <p:ph type="sldImg"/>
          </p:nvPr>
        </p:nvSpPr>
        <p:spPr/>
      </p:sp>
    </p:spTree>
    <p:extLst>
      <p:ext uri="{BB962C8B-B14F-4D97-AF65-F5344CB8AC3E}">
        <p14:creationId xmlns:p14="http://schemas.microsoft.com/office/powerpoint/2010/main" val="22277339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44</a:t>
            </a:fld>
            <a:endParaRPr lang="ja-JP" altLang="en-US" dirty="0"/>
          </a:p>
        </p:txBody>
      </p:sp>
      <p:sp>
        <p:nvSpPr>
          <p:cNvPr id="7" name="スライド イメージ プレースホルダー 6">
            <a:extLst>
              <a:ext uri="{FF2B5EF4-FFF2-40B4-BE49-F238E27FC236}">
                <a16:creationId xmlns:a16="http://schemas.microsoft.com/office/drawing/2014/main" id="{8D4B7F5E-CF26-A5B4-499B-7E484E86A6A6}"/>
              </a:ext>
            </a:extLst>
          </p:cNvPr>
          <p:cNvSpPr>
            <a:spLocks noGrp="1" noRot="1" noChangeAspect="1"/>
          </p:cNvSpPr>
          <p:nvPr>
            <p:ph type="sldImg"/>
          </p:nvPr>
        </p:nvSpPr>
        <p:spPr/>
      </p:sp>
    </p:spTree>
    <p:extLst>
      <p:ext uri="{BB962C8B-B14F-4D97-AF65-F5344CB8AC3E}">
        <p14:creationId xmlns:p14="http://schemas.microsoft.com/office/powerpoint/2010/main" val="12377812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45</a:t>
            </a:fld>
            <a:endParaRPr lang="ja-JP" altLang="en-US" dirty="0"/>
          </a:p>
        </p:txBody>
      </p:sp>
      <p:sp>
        <p:nvSpPr>
          <p:cNvPr id="7" name="スライド イメージ プレースホルダー 6">
            <a:extLst>
              <a:ext uri="{FF2B5EF4-FFF2-40B4-BE49-F238E27FC236}">
                <a16:creationId xmlns:a16="http://schemas.microsoft.com/office/drawing/2014/main" id="{0E1F301A-0BEB-AB3E-6805-9C2BD9446789}"/>
              </a:ext>
            </a:extLst>
          </p:cNvPr>
          <p:cNvSpPr>
            <a:spLocks noGrp="1" noRot="1" noChangeAspect="1"/>
          </p:cNvSpPr>
          <p:nvPr>
            <p:ph type="sldImg"/>
          </p:nvPr>
        </p:nvSpPr>
        <p:spPr/>
      </p:sp>
    </p:spTree>
    <p:extLst>
      <p:ext uri="{BB962C8B-B14F-4D97-AF65-F5344CB8AC3E}">
        <p14:creationId xmlns:p14="http://schemas.microsoft.com/office/powerpoint/2010/main" val="33018327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46</a:t>
            </a:fld>
            <a:endParaRPr lang="ja-JP" altLang="en-US" dirty="0"/>
          </a:p>
        </p:txBody>
      </p:sp>
      <p:sp>
        <p:nvSpPr>
          <p:cNvPr id="7" name="スライド イメージ プレースホルダー 6">
            <a:extLst>
              <a:ext uri="{FF2B5EF4-FFF2-40B4-BE49-F238E27FC236}">
                <a16:creationId xmlns:a16="http://schemas.microsoft.com/office/drawing/2014/main" id="{EDC540F1-AF52-48E7-15F3-164EB5D2A4F6}"/>
              </a:ext>
            </a:extLst>
          </p:cNvPr>
          <p:cNvSpPr>
            <a:spLocks noGrp="1" noRot="1" noChangeAspect="1"/>
          </p:cNvSpPr>
          <p:nvPr>
            <p:ph type="sldImg"/>
          </p:nvPr>
        </p:nvSpPr>
        <p:spPr/>
      </p:sp>
    </p:spTree>
    <p:extLst>
      <p:ext uri="{BB962C8B-B14F-4D97-AF65-F5344CB8AC3E}">
        <p14:creationId xmlns:p14="http://schemas.microsoft.com/office/powerpoint/2010/main" val="7422111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47</a:t>
            </a:fld>
            <a:endParaRPr lang="ja-JP" altLang="en-US" dirty="0"/>
          </a:p>
        </p:txBody>
      </p:sp>
      <p:sp>
        <p:nvSpPr>
          <p:cNvPr id="7" name="スライド イメージ プレースホルダー 6">
            <a:extLst>
              <a:ext uri="{FF2B5EF4-FFF2-40B4-BE49-F238E27FC236}">
                <a16:creationId xmlns:a16="http://schemas.microsoft.com/office/drawing/2014/main" id="{9AFE2B0B-11C6-59E9-DD73-5A414647FBE2}"/>
              </a:ext>
            </a:extLst>
          </p:cNvPr>
          <p:cNvSpPr>
            <a:spLocks noGrp="1" noRot="1" noChangeAspect="1"/>
          </p:cNvSpPr>
          <p:nvPr>
            <p:ph type="sldImg"/>
          </p:nvPr>
        </p:nvSpPr>
        <p:spPr/>
      </p:sp>
    </p:spTree>
    <p:extLst>
      <p:ext uri="{BB962C8B-B14F-4D97-AF65-F5344CB8AC3E}">
        <p14:creationId xmlns:p14="http://schemas.microsoft.com/office/powerpoint/2010/main" val="37320128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48</a:t>
            </a:fld>
            <a:endParaRPr lang="ja-JP" altLang="en-US" dirty="0"/>
          </a:p>
        </p:txBody>
      </p:sp>
      <p:sp>
        <p:nvSpPr>
          <p:cNvPr id="7" name="スライド イメージ プレースホルダー 6">
            <a:extLst>
              <a:ext uri="{FF2B5EF4-FFF2-40B4-BE49-F238E27FC236}">
                <a16:creationId xmlns:a16="http://schemas.microsoft.com/office/drawing/2014/main" id="{59C42946-422C-C35F-D387-9219CA5B4045}"/>
              </a:ext>
            </a:extLst>
          </p:cNvPr>
          <p:cNvSpPr>
            <a:spLocks noGrp="1" noRot="1" noChangeAspect="1"/>
          </p:cNvSpPr>
          <p:nvPr>
            <p:ph type="sldImg"/>
          </p:nvPr>
        </p:nvSpPr>
        <p:spPr/>
      </p:sp>
    </p:spTree>
    <p:extLst>
      <p:ext uri="{BB962C8B-B14F-4D97-AF65-F5344CB8AC3E}">
        <p14:creationId xmlns:p14="http://schemas.microsoft.com/office/powerpoint/2010/main" val="27412900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C4FC8F4-4D38-E5AE-4C9B-E3F955E6FEEC}"/>
              </a:ext>
            </a:extLst>
          </p:cNvPr>
          <p:cNvSpPr>
            <a:spLocks noGrp="1" noRot="1" noChangeAspect="1"/>
          </p:cNvSpPr>
          <p:nvPr>
            <p:ph type="sldImg"/>
          </p:nvPr>
        </p:nvSpPr>
        <p:spPr/>
      </p:sp>
    </p:spTree>
    <p:extLst>
      <p:ext uri="{BB962C8B-B14F-4D97-AF65-F5344CB8AC3E}">
        <p14:creationId xmlns:p14="http://schemas.microsoft.com/office/powerpoint/2010/main" val="831629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EAAE70EB-DFA2-8B3C-A391-91CD40A8E87E}"/>
              </a:ext>
            </a:extLst>
          </p:cNvPr>
          <p:cNvSpPr>
            <a:spLocks noGrp="1" noRot="1" noChangeAspect="1"/>
          </p:cNvSpPr>
          <p:nvPr>
            <p:ph type="sldImg"/>
          </p:nvPr>
        </p:nvSpPr>
        <p:spPr/>
      </p:sp>
    </p:spTree>
    <p:extLst>
      <p:ext uri="{BB962C8B-B14F-4D97-AF65-F5344CB8AC3E}">
        <p14:creationId xmlns:p14="http://schemas.microsoft.com/office/powerpoint/2010/main" val="35839058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50</a:t>
            </a:fld>
            <a:endParaRPr lang="ja-JP" altLang="en-US" dirty="0"/>
          </a:p>
        </p:txBody>
      </p:sp>
      <p:sp>
        <p:nvSpPr>
          <p:cNvPr id="7" name="スライド イメージ プレースホルダー 6">
            <a:extLst>
              <a:ext uri="{FF2B5EF4-FFF2-40B4-BE49-F238E27FC236}">
                <a16:creationId xmlns:a16="http://schemas.microsoft.com/office/drawing/2014/main" id="{B058A0B6-012A-226A-8B6B-121FCC2789B9}"/>
              </a:ext>
            </a:extLst>
          </p:cNvPr>
          <p:cNvSpPr>
            <a:spLocks noGrp="1" noRot="1" noChangeAspect="1"/>
          </p:cNvSpPr>
          <p:nvPr>
            <p:ph type="sldImg"/>
          </p:nvPr>
        </p:nvSpPr>
        <p:spPr/>
      </p:sp>
    </p:spTree>
    <p:extLst>
      <p:ext uri="{BB962C8B-B14F-4D97-AF65-F5344CB8AC3E}">
        <p14:creationId xmlns:p14="http://schemas.microsoft.com/office/powerpoint/2010/main" val="21376326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51</a:t>
            </a:fld>
            <a:endParaRPr lang="ja-JP" altLang="en-US" dirty="0"/>
          </a:p>
        </p:txBody>
      </p:sp>
      <p:sp>
        <p:nvSpPr>
          <p:cNvPr id="7" name="スライド イメージ プレースホルダー 6">
            <a:extLst>
              <a:ext uri="{FF2B5EF4-FFF2-40B4-BE49-F238E27FC236}">
                <a16:creationId xmlns:a16="http://schemas.microsoft.com/office/drawing/2014/main" id="{8FFCAC1B-27CF-175C-2332-1C0C2ADDCC6A}"/>
              </a:ext>
            </a:extLst>
          </p:cNvPr>
          <p:cNvSpPr>
            <a:spLocks noGrp="1" noRot="1" noChangeAspect="1"/>
          </p:cNvSpPr>
          <p:nvPr>
            <p:ph type="sldImg"/>
          </p:nvPr>
        </p:nvSpPr>
        <p:spPr/>
      </p:sp>
    </p:spTree>
    <p:extLst>
      <p:ext uri="{BB962C8B-B14F-4D97-AF65-F5344CB8AC3E}">
        <p14:creationId xmlns:p14="http://schemas.microsoft.com/office/powerpoint/2010/main" val="41049928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F2DF669-6EC7-0E5B-5D73-15E242BAC1B1}"/>
              </a:ext>
            </a:extLst>
          </p:cNvPr>
          <p:cNvSpPr>
            <a:spLocks noGrp="1" noRot="1" noChangeAspect="1"/>
          </p:cNvSpPr>
          <p:nvPr>
            <p:ph type="sldImg"/>
          </p:nvPr>
        </p:nvSpPr>
        <p:spPr/>
      </p:sp>
    </p:spTree>
    <p:extLst>
      <p:ext uri="{BB962C8B-B14F-4D97-AF65-F5344CB8AC3E}">
        <p14:creationId xmlns:p14="http://schemas.microsoft.com/office/powerpoint/2010/main" val="4467976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53</a:t>
            </a:fld>
            <a:endParaRPr lang="ja-JP" altLang="en-US" dirty="0"/>
          </a:p>
        </p:txBody>
      </p:sp>
      <p:sp>
        <p:nvSpPr>
          <p:cNvPr id="7" name="スライド イメージ プレースホルダー 6">
            <a:extLst>
              <a:ext uri="{FF2B5EF4-FFF2-40B4-BE49-F238E27FC236}">
                <a16:creationId xmlns:a16="http://schemas.microsoft.com/office/drawing/2014/main" id="{0F8222B5-CA40-B1B9-6992-63CD7E275377}"/>
              </a:ext>
            </a:extLst>
          </p:cNvPr>
          <p:cNvSpPr>
            <a:spLocks noGrp="1" noRot="1" noChangeAspect="1"/>
          </p:cNvSpPr>
          <p:nvPr>
            <p:ph type="sldImg"/>
          </p:nvPr>
        </p:nvSpPr>
        <p:spPr/>
      </p:sp>
    </p:spTree>
    <p:extLst>
      <p:ext uri="{BB962C8B-B14F-4D97-AF65-F5344CB8AC3E}">
        <p14:creationId xmlns:p14="http://schemas.microsoft.com/office/powerpoint/2010/main" val="15024670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54</a:t>
            </a:fld>
            <a:endParaRPr lang="ja-JP" altLang="en-US" dirty="0"/>
          </a:p>
        </p:txBody>
      </p:sp>
      <p:sp>
        <p:nvSpPr>
          <p:cNvPr id="7" name="スライド イメージ プレースホルダー 6">
            <a:extLst>
              <a:ext uri="{FF2B5EF4-FFF2-40B4-BE49-F238E27FC236}">
                <a16:creationId xmlns:a16="http://schemas.microsoft.com/office/drawing/2014/main" id="{9F882C44-5412-43B9-3329-D46293FACC69}"/>
              </a:ext>
            </a:extLst>
          </p:cNvPr>
          <p:cNvSpPr>
            <a:spLocks noGrp="1" noRot="1" noChangeAspect="1"/>
          </p:cNvSpPr>
          <p:nvPr>
            <p:ph type="sldImg"/>
          </p:nvPr>
        </p:nvSpPr>
        <p:spPr/>
      </p:sp>
    </p:spTree>
    <p:extLst>
      <p:ext uri="{BB962C8B-B14F-4D97-AF65-F5344CB8AC3E}">
        <p14:creationId xmlns:p14="http://schemas.microsoft.com/office/powerpoint/2010/main" val="22230393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B858B065-0975-D29A-40B5-79E4212B2104}"/>
              </a:ext>
            </a:extLst>
          </p:cNvPr>
          <p:cNvSpPr>
            <a:spLocks noGrp="1" noRot="1" noChangeAspect="1"/>
          </p:cNvSpPr>
          <p:nvPr>
            <p:ph type="sldImg"/>
          </p:nvPr>
        </p:nvSpPr>
        <p:spPr/>
      </p:sp>
    </p:spTree>
    <p:extLst>
      <p:ext uri="{BB962C8B-B14F-4D97-AF65-F5344CB8AC3E}">
        <p14:creationId xmlns:p14="http://schemas.microsoft.com/office/powerpoint/2010/main" val="10911520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56</a:t>
            </a:fld>
            <a:endParaRPr lang="ja-JP" altLang="en-US" dirty="0"/>
          </a:p>
        </p:txBody>
      </p:sp>
      <p:sp>
        <p:nvSpPr>
          <p:cNvPr id="7" name="スライド イメージ プレースホルダー 6">
            <a:extLst>
              <a:ext uri="{FF2B5EF4-FFF2-40B4-BE49-F238E27FC236}">
                <a16:creationId xmlns:a16="http://schemas.microsoft.com/office/drawing/2014/main" id="{CA7C93E6-FC23-8F71-619D-08949933A126}"/>
              </a:ext>
            </a:extLst>
          </p:cNvPr>
          <p:cNvSpPr>
            <a:spLocks noGrp="1" noRot="1" noChangeAspect="1"/>
          </p:cNvSpPr>
          <p:nvPr>
            <p:ph type="sldImg"/>
          </p:nvPr>
        </p:nvSpPr>
        <p:spPr/>
      </p:sp>
    </p:spTree>
    <p:extLst>
      <p:ext uri="{BB962C8B-B14F-4D97-AF65-F5344CB8AC3E}">
        <p14:creationId xmlns:p14="http://schemas.microsoft.com/office/powerpoint/2010/main" val="24629939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57</a:t>
            </a:fld>
            <a:endParaRPr lang="ja-JP" altLang="en-US" dirty="0"/>
          </a:p>
        </p:txBody>
      </p:sp>
      <p:sp>
        <p:nvSpPr>
          <p:cNvPr id="7" name="スライド イメージ プレースホルダー 6">
            <a:extLst>
              <a:ext uri="{FF2B5EF4-FFF2-40B4-BE49-F238E27FC236}">
                <a16:creationId xmlns:a16="http://schemas.microsoft.com/office/drawing/2014/main" id="{F20D7AB5-6CE0-4805-DFB6-A248E62A6E80}"/>
              </a:ext>
            </a:extLst>
          </p:cNvPr>
          <p:cNvSpPr>
            <a:spLocks noGrp="1" noRot="1" noChangeAspect="1"/>
          </p:cNvSpPr>
          <p:nvPr>
            <p:ph type="sldImg"/>
          </p:nvPr>
        </p:nvSpPr>
        <p:spPr/>
      </p:sp>
    </p:spTree>
    <p:extLst>
      <p:ext uri="{BB962C8B-B14F-4D97-AF65-F5344CB8AC3E}">
        <p14:creationId xmlns:p14="http://schemas.microsoft.com/office/powerpoint/2010/main" val="32817219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58</a:t>
            </a:fld>
            <a:endParaRPr lang="ja-JP" altLang="en-US" dirty="0"/>
          </a:p>
        </p:txBody>
      </p:sp>
      <p:sp>
        <p:nvSpPr>
          <p:cNvPr id="7" name="スライド イメージ プレースホルダー 6">
            <a:extLst>
              <a:ext uri="{FF2B5EF4-FFF2-40B4-BE49-F238E27FC236}">
                <a16:creationId xmlns:a16="http://schemas.microsoft.com/office/drawing/2014/main" id="{1BBA10CB-55DB-5F38-231C-B1B031952460}"/>
              </a:ext>
            </a:extLst>
          </p:cNvPr>
          <p:cNvSpPr>
            <a:spLocks noGrp="1" noRot="1" noChangeAspect="1"/>
          </p:cNvSpPr>
          <p:nvPr>
            <p:ph type="sldImg"/>
          </p:nvPr>
        </p:nvSpPr>
        <p:spPr/>
      </p:sp>
    </p:spTree>
    <p:extLst>
      <p:ext uri="{BB962C8B-B14F-4D97-AF65-F5344CB8AC3E}">
        <p14:creationId xmlns:p14="http://schemas.microsoft.com/office/powerpoint/2010/main" val="735426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59</a:t>
            </a:fld>
            <a:endParaRPr lang="ja-JP" altLang="en-US" dirty="0"/>
          </a:p>
        </p:txBody>
      </p:sp>
      <p:sp>
        <p:nvSpPr>
          <p:cNvPr id="7" name="スライド イメージ プレースホルダー 6">
            <a:extLst>
              <a:ext uri="{FF2B5EF4-FFF2-40B4-BE49-F238E27FC236}">
                <a16:creationId xmlns:a16="http://schemas.microsoft.com/office/drawing/2014/main" id="{122A18C5-7554-B56A-BD02-9A774CC3CE3C}"/>
              </a:ext>
            </a:extLst>
          </p:cNvPr>
          <p:cNvSpPr>
            <a:spLocks noGrp="1" noRot="1" noChangeAspect="1"/>
          </p:cNvSpPr>
          <p:nvPr>
            <p:ph type="sldImg"/>
          </p:nvPr>
        </p:nvSpPr>
        <p:spPr/>
      </p:sp>
    </p:spTree>
    <p:extLst>
      <p:ext uri="{BB962C8B-B14F-4D97-AF65-F5344CB8AC3E}">
        <p14:creationId xmlns:p14="http://schemas.microsoft.com/office/powerpoint/2010/main" val="311627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DB3421DB-988D-B8F3-81AA-7CFAA3225204}"/>
              </a:ext>
            </a:extLst>
          </p:cNvPr>
          <p:cNvSpPr>
            <a:spLocks noGrp="1" noRot="1" noChangeAspect="1"/>
          </p:cNvSpPr>
          <p:nvPr>
            <p:ph type="sldImg"/>
          </p:nvPr>
        </p:nvSpPr>
        <p:spPr/>
      </p:sp>
    </p:spTree>
    <p:extLst>
      <p:ext uri="{BB962C8B-B14F-4D97-AF65-F5344CB8AC3E}">
        <p14:creationId xmlns:p14="http://schemas.microsoft.com/office/powerpoint/2010/main" val="39296013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60</a:t>
            </a:fld>
            <a:endParaRPr lang="ja-JP" altLang="en-US" dirty="0"/>
          </a:p>
        </p:txBody>
      </p:sp>
      <p:sp>
        <p:nvSpPr>
          <p:cNvPr id="7" name="スライド イメージ プレースホルダー 6">
            <a:extLst>
              <a:ext uri="{FF2B5EF4-FFF2-40B4-BE49-F238E27FC236}">
                <a16:creationId xmlns:a16="http://schemas.microsoft.com/office/drawing/2014/main" id="{A57D2FCB-D182-C946-C13B-9A03F4F650F3}"/>
              </a:ext>
            </a:extLst>
          </p:cNvPr>
          <p:cNvSpPr>
            <a:spLocks noGrp="1" noRot="1" noChangeAspect="1"/>
          </p:cNvSpPr>
          <p:nvPr>
            <p:ph type="sldImg"/>
          </p:nvPr>
        </p:nvSpPr>
        <p:spPr/>
      </p:sp>
    </p:spTree>
    <p:extLst>
      <p:ext uri="{BB962C8B-B14F-4D97-AF65-F5344CB8AC3E}">
        <p14:creationId xmlns:p14="http://schemas.microsoft.com/office/powerpoint/2010/main" val="600486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3E3BA170-B4D9-C10A-5650-6C25E88FDA05}"/>
              </a:ext>
            </a:extLst>
          </p:cNvPr>
          <p:cNvSpPr>
            <a:spLocks noGrp="1" noRot="1" noChangeAspect="1"/>
          </p:cNvSpPr>
          <p:nvPr>
            <p:ph type="sldImg"/>
          </p:nvPr>
        </p:nvSpPr>
        <p:spPr/>
      </p:sp>
    </p:spTree>
    <p:extLst>
      <p:ext uri="{BB962C8B-B14F-4D97-AF65-F5344CB8AC3E}">
        <p14:creationId xmlns:p14="http://schemas.microsoft.com/office/powerpoint/2010/main" val="13601742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91E5355-39CB-C68F-F891-C139C408F053}"/>
              </a:ext>
            </a:extLst>
          </p:cNvPr>
          <p:cNvSpPr>
            <a:spLocks noGrp="1" noRot="1" noChangeAspect="1"/>
          </p:cNvSpPr>
          <p:nvPr>
            <p:ph type="sldImg"/>
          </p:nvPr>
        </p:nvSpPr>
        <p:spPr/>
      </p:sp>
    </p:spTree>
    <p:extLst>
      <p:ext uri="{BB962C8B-B14F-4D97-AF65-F5344CB8AC3E}">
        <p14:creationId xmlns:p14="http://schemas.microsoft.com/office/powerpoint/2010/main" val="9227029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E1C7AFC-CFB2-404C-A69D-ECFBCE546BF5}" type="slidenum">
              <a:rPr lang="ja-JP" altLang="en-US" smtClean="0"/>
              <a:pPr/>
              <a:t>63</a:t>
            </a:fld>
            <a:endParaRPr lang="ja-JP" altLang="en-US" dirty="0"/>
          </a:p>
        </p:txBody>
      </p:sp>
    </p:spTree>
    <p:extLst>
      <p:ext uri="{BB962C8B-B14F-4D97-AF65-F5344CB8AC3E}">
        <p14:creationId xmlns:p14="http://schemas.microsoft.com/office/powerpoint/2010/main" val="94118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a:t>
            </a:fld>
            <a:endParaRPr lang="ja-JP" altLang="en-US" dirty="0"/>
          </a:p>
        </p:txBody>
      </p:sp>
      <p:sp>
        <p:nvSpPr>
          <p:cNvPr id="7" name="スライド イメージ プレースホルダー 6">
            <a:extLst>
              <a:ext uri="{FF2B5EF4-FFF2-40B4-BE49-F238E27FC236}">
                <a16:creationId xmlns:a16="http://schemas.microsoft.com/office/drawing/2014/main" id="{0FAE9D2B-D381-403B-EB74-94B1F1554043}"/>
              </a:ext>
            </a:extLst>
          </p:cNvPr>
          <p:cNvSpPr>
            <a:spLocks noGrp="1" noRot="1" noChangeAspect="1"/>
          </p:cNvSpPr>
          <p:nvPr>
            <p:ph type="sldImg"/>
          </p:nvPr>
        </p:nvSpPr>
        <p:spPr/>
      </p:sp>
    </p:spTree>
    <p:extLst>
      <p:ext uri="{BB962C8B-B14F-4D97-AF65-F5344CB8AC3E}">
        <p14:creationId xmlns:p14="http://schemas.microsoft.com/office/powerpoint/2010/main" val="3237913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A8C9E15-90A1-C3EE-235E-2EB4487641BB}"/>
              </a:ext>
            </a:extLst>
          </p:cNvPr>
          <p:cNvSpPr>
            <a:spLocks noGrp="1" noRot="1" noChangeAspect="1"/>
          </p:cNvSpPr>
          <p:nvPr>
            <p:ph type="sldImg"/>
          </p:nvPr>
        </p:nvSpPr>
        <p:spPr/>
      </p:sp>
    </p:spTree>
    <p:extLst>
      <p:ext uri="{BB962C8B-B14F-4D97-AF65-F5344CB8AC3E}">
        <p14:creationId xmlns:p14="http://schemas.microsoft.com/office/powerpoint/2010/main" val="838129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a:t>
            </a:fld>
            <a:endParaRPr lang="ja-JP" altLang="en-US" dirty="0"/>
          </a:p>
        </p:txBody>
      </p:sp>
      <p:sp>
        <p:nvSpPr>
          <p:cNvPr id="7" name="スライド イメージ プレースホルダー 6">
            <a:extLst>
              <a:ext uri="{FF2B5EF4-FFF2-40B4-BE49-F238E27FC236}">
                <a16:creationId xmlns:a16="http://schemas.microsoft.com/office/drawing/2014/main" id="{E3D9EEC9-A38C-5DA2-7DC5-C8140F842848}"/>
              </a:ext>
            </a:extLst>
          </p:cNvPr>
          <p:cNvSpPr>
            <a:spLocks noGrp="1" noRot="1" noChangeAspect="1"/>
          </p:cNvSpPr>
          <p:nvPr>
            <p:ph type="sldImg"/>
          </p:nvPr>
        </p:nvSpPr>
        <p:spPr/>
      </p:sp>
    </p:spTree>
    <p:extLst>
      <p:ext uri="{BB962C8B-B14F-4D97-AF65-F5344CB8AC3E}">
        <p14:creationId xmlns:p14="http://schemas.microsoft.com/office/powerpoint/2010/main" val="2974472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2025/10/30</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2025/10/30</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1"/>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2025/10/30</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oleObject" Target="../embeddings/oleObject3.bin"/><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1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oleObject" Target="../embeddings/oleObject3.bin"/><Relationship Id="rId5" Type="http://schemas.openxmlformats.org/officeDocument/2006/relationships/image" Target="../media/image16.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oleObject" Target="../embeddings/oleObject3.bin"/><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oleObject" Target="../embeddings/oleObject3.bin"/><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oleObject" Target="../embeddings/oleObject3.bin"/><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oleObject" Target="../embeddings/oleObject3.bin"/><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oleObject" Target="../embeddings/oleObject3.bin"/><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oleObject" Target="../embeddings/oleObject3.bin"/><Relationship Id="rId5" Type="http://schemas.openxmlformats.org/officeDocument/2006/relationships/image" Target="../media/image34.jpe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oleObject" Target="../embeddings/oleObject3.bin"/><Relationship Id="rId5" Type="http://schemas.openxmlformats.org/officeDocument/2006/relationships/image" Target="../media/image21.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5.jpeg"/><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oleObject" Target="../embeddings/oleObject3.bin"/><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oleObject" Target="../embeddings/oleObject3.bin"/><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oleObject" Target="../embeddings/oleObject3.bin"/><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oleObject" Target="../embeddings/oleObject3.bin"/><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oleObject" Target="../embeddings/oleObject3.bin"/><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oleObject" Target="../embeddings/oleObject3.bin"/><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oleObject" Target="../embeddings/oleObject3.bin"/><Relationship Id="rId5" Type="http://schemas.openxmlformats.org/officeDocument/2006/relationships/image" Target="../media/image50.jpe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oleObject" Target="../embeddings/oleObject3.bin"/><Relationship Id="rId5" Type="http://schemas.openxmlformats.org/officeDocument/2006/relationships/image" Target="../media/image52.jpe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oleObject" Target="../embeddings/oleObject3.bin"/><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oleObject" Target="../embeddings/oleObject3.bin"/><Relationship Id="rId5" Type="http://schemas.openxmlformats.org/officeDocument/2006/relationships/image" Target="../media/image56.jpe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oleObject" Target="../embeddings/oleObject3.bin"/><Relationship Id="rId5" Type="http://schemas.openxmlformats.org/officeDocument/2006/relationships/image" Target="../media/image58.jpe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oleObject" Target="../embeddings/oleObject3.bin"/><Relationship Id="rId5" Type="http://schemas.openxmlformats.org/officeDocument/2006/relationships/image" Target="../media/image60.jpeg"/><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oleObject" Target="../embeddings/oleObject3.bin"/><Relationship Id="rId5" Type="http://schemas.openxmlformats.org/officeDocument/2006/relationships/image" Target="../media/image62.jpeg"/><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oleObject" Target="../embeddings/oleObject3.bin"/><Relationship Id="rId5" Type="http://schemas.openxmlformats.org/officeDocument/2006/relationships/image" Target="../media/image21.jpe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oleObject" Target="../embeddings/oleObject3.bin"/><Relationship Id="rId5" Type="http://schemas.openxmlformats.org/officeDocument/2006/relationships/image" Target="../media/image65.jpe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oleObject" Target="../embeddings/oleObject3.bin"/><Relationship Id="rId5" Type="http://schemas.openxmlformats.org/officeDocument/2006/relationships/image" Target="../media/image26.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tags" Target="../tags/tag40.xml"/><Relationship Id="rId6" Type="http://schemas.openxmlformats.org/officeDocument/2006/relationships/image" Target="../media/image28.png"/><Relationship Id="rId5" Type="http://schemas.openxmlformats.org/officeDocument/2006/relationships/image" Target="../media/image1.emf"/><Relationship Id="rId4" Type="http://schemas.openxmlformats.org/officeDocument/2006/relationships/oleObject" Target="../embeddings/oleObject3.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oleObject" Target="../embeddings/oleObject3.bin"/><Relationship Id="rId5" Type="http://schemas.openxmlformats.org/officeDocument/2006/relationships/image" Target="../media/image32.pn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2.xml"/><Relationship Id="rId6" Type="http://schemas.openxmlformats.org/officeDocument/2006/relationships/oleObject" Target="../embeddings/oleObject3.bin"/><Relationship Id="rId5" Type="http://schemas.openxmlformats.org/officeDocument/2006/relationships/image" Target="../media/image66.pn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4.xml"/><Relationship Id="rId6" Type="http://schemas.openxmlformats.org/officeDocument/2006/relationships/oleObject" Target="../embeddings/oleObject3.bin"/><Relationship Id="rId5" Type="http://schemas.openxmlformats.org/officeDocument/2006/relationships/image" Target="../media/image21.jpeg"/><Relationship Id="rId4" Type="http://schemas.openxmlformats.org/officeDocument/2006/relationships/image" Target="../media/image22.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5.xml"/><Relationship Id="rId6" Type="http://schemas.openxmlformats.org/officeDocument/2006/relationships/oleObject" Target="../embeddings/oleObject3.bin"/><Relationship Id="rId5" Type="http://schemas.openxmlformats.org/officeDocument/2006/relationships/image" Target="../media/image65.jpeg"/><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70.png"/><Relationship Id="rId2" Type="http://schemas.openxmlformats.org/officeDocument/2006/relationships/slideLayout" Target="../slideLayouts/slideLayout4.xml"/><Relationship Id="rId1" Type="http://schemas.openxmlformats.org/officeDocument/2006/relationships/tags" Target="../tags/tag46.xml"/><Relationship Id="rId6" Type="http://schemas.openxmlformats.org/officeDocument/2006/relationships/image" Target="../media/image69.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7.xml"/><Relationship Id="rId6" Type="http://schemas.openxmlformats.org/officeDocument/2006/relationships/oleObject" Target="../embeddings/oleObject3.bin"/><Relationship Id="rId5" Type="http://schemas.openxmlformats.org/officeDocument/2006/relationships/image" Target="../media/image67.jpeg"/><Relationship Id="rId4" Type="http://schemas.openxmlformats.org/officeDocument/2006/relationships/image" Target="../media/image71.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8.xml"/><Relationship Id="rId6" Type="http://schemas.openxmlformats.org/officeDocument/2006/relationships/oleObject" Target="../embeddings/oleObject3.bin"/><Relationship Id="rId5" Type="http://schemas.openxmlformats.org/officeDocument/2006/relationships/image" Target="../media/image73.jpe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52.xml"/><Relationship Id="rId7" Type="http://schemas.openxmlformats.org/officeDocument/2006/relationships/image" Target="../media/image75.png"/><Relationship Id="rId2" Type="http://schemas.openxmlformats.org/officeDocument/2006/relationships/slideLayout" Target="../slideLayouts/slideLayout4.xml"/><Relationship Id="rId1" Type="http://schemas.openxmlformats.org/officeDocument/2006/relationships/tags" Target="../tags/tag49.xml"/><Relationship Id="rId6" Type="http://schemas.openxmlformats.org/officeDocument/2006/relationships/image" Target="../media/image74.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0.xml"/><Relationship Id="rId6" Type="http://schemas.openxmlformats.org/officeDocument/2006/relationships/oleObject" Target="../embeddings/oleObject3.bin"/><Relationship Id="rId5" Type="http://schemas.openxmlformats.org/officeDocument/2006/relationships/image" Target="../media/image67.jpeg"/><Relationship Id="rId4" Type="http://schemas.openxmlformats.org/officeDocument/2006/relationships/image" Target="../media/image71.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1.xml"/><Relationship Id="rId6" Type="http://schemas.openxmlformats.org/officeDocument/2006/relationships/oleObject" Target="../embeddings/oleObject3.bin"/><Relationship Id="rId5" Type="http://schemas.openxmlformats.org/officeDocument/2006/relationships/image" Target="../media/image78.jpeg"/><Relationship Id="rId4" Type="http://schemas.openxmlformats.org/officeDocument/2006/relationships/image" Target="../media/image77.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52.xml"/><Relationship Id="rId6" Type="http://schemas.openxmlformats.org/officeDocument/2006/relationships/image" Target="../media/image79.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3.xml"/><Relationship Id="rId6" Type="http://schemas.openxmlformats.org/officeDocument/2006/relationships/oleObject" Target="../embeddings/oleObject3.bin"/><Relationship Id="rId5" Type="http://schemas.openxmlformats.org/officeDocument/2006/relationships/image" Target="../media/image67.jpeg"/><Relationship Id="rId4" Type="http://schemas.openxmlformats.org/officeDocument/2006/relationships/image" Target="../media/image71.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4.xml"/><Relationship Id="rId6" Type="http://schemas.openxmlformats.org/officeDocument/2006/relationships/oleObject" Target="../embeddings/oleObject3.bin"/><Relationship Id="rId5" Type="http://schemas.openxmlformats.org/officeDocument/2006/relationships/image" Target="../media/image81.jpeg"/><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5.xml"/><Relationship Id="rId6" Type="http://schemas.openxmlformats.org/officeDocument/2006/relationships/oleObject" Target="../embeddings/oleObject3.bin"/><Relationship Id="rId5" Type="http://schemas.openxmlformats.org/officeDocument/2006/relationships/image" Target="../media/image32.png"/><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6.xml"/><Relationship Id="rId6" Type="http://schemas.openxmlformats.org/officeDocument/2006/relationships/oleObject" Target="../embeddings/oleObject3.bin"/><Relationship Id="rId5" Type="http://schemas.openxmlformats.org/officeDocument/2006/relationships/image" Target="../media/image8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xml"/><Relationship Id="rId1" Type="http://schemas.openxmlformats.org/officeDocument/2006/relationships/tags" Target="../tags/tag57.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tags" Target="../tags/tag58.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tags" Target="../tags/tag59.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8.jpeg"/><Relationship Id="rId5" Type="http://schemas.openxmlformats.org/officeDocument/2006/relationships/image" Target="../media/image1.e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9.xml"/><Relationship Id="rId7"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117935"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kumimoji="1" lang="en-US" altLang="ja-JP" sz="1200" b="1" dirty="0">
                <a:latin typeface="BIZ UDPゴシック" panose="020B0400000000000000" pitchFamily="50" charset="-128"/>
                <a:ea typeface="BIZ UDPゴシック" panose="020B0400000000000000" pitchFamily="50" charset="-128"/>
                <a:cs typeface="Meiryo" charset="-128"/>
              </a:rPr>
              <a:t>11</a:t>
            </a:r>
            <a:r>
              <a:rPr kumimoji="1" lang="ja-JP" altLang="en-US" sz="1200" b="1" dirty="0">
                <a:latin typeface="BIZ UDPゴシック" panose="020B0400000000000000" pitchFamily="50" charset="-128"/>
                <a:ea typeface="BIZ UDPゴシック" panose="020B0400000000000000" pitchFamily="50" charset="-128"/>
                <a:cs typeface="Meiryo" charset="-128"/>
              </a:rPr>
              <a:t>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741216"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スマホで年金の情報を</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確認しよう（ねんきんネット）</a:t>
            </a:r>
          </a:p>
        </p:txBody>
      </p:sp>
      <p:pic>
        <p:nvPicPr>
          <p:cNvPr id="16" name="図 15" descr="図形, 正方形&#10;&#10;自動的に生成された説明">
            <a:extLst>
              <a:ext uri="{FF2B5EF4-FFF2-40B4-BE49-F238E27FC236}">
                <a16:creationId xmlns:a16="http://schemas.microsoft.com/office/drawing/2014/main" id="{AACD793B-E308-8298-69FB-E95B3991585B}"/>
              </a:ext>
            </a:extLst>
          </p:cNvPr>
          <p:cNvPicPr>
            <a:picLocks noChangeAspect="1"/>
          </p:cNvPicPr>
          <p:nvPr/>
        </p:nvPicPr>
        <p:blipFill>
          <a:blip r:embed="rId3"/>
          <a:stretch>
            <a:fillRect/>
          </a:stretch>
        </p:blipFill>
        <p:spPr>
          <a:xfrm rot="5400000">
            <a:off x="1066301" y="3985846"/>
            <a:ext cx="1792300" cy="3535360"/>
          </a:xfrm>
          <a:prstGeom prst="rect">
            <a:avLst/>
          </a:prstGeom>
        </p:spPr>
      </p:pic>
      <p:sp>
        <p:nvSpPr>
          <p:cNvPr id="19" name="正方形/長方形 18">
            <a:extLst>
              <a:ext uri="{FF2B5EF4-FFF2-40B4-BE49-F238E27FC236}">
                <a16:creationId xmlns:a16="http://schemas.microsoft.com/office/drawing/2014/main" id="{AA20FEB1-A2EB-2E65-B509-8BFC927CE0FA}"/>
              </a:ext>
            </a:extLst>
          </p:cNvPr>
          <p:cNvSpPr/>
          <p:nvPr/>
        </p:nvSpPr>
        <p:spPr>
          <a:xfrm>
            <a:off x="557014" y="4894027"/>
            <a:ext cx="2844800" cy="1732789"/>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アイコン&#10;&#10;自動的に生成された説明">
            <a:extLst>
              <a:ext uri="{FF2B5EF4-FFF2-40B4-BE49-F238E27FC236}">
                <a16:creationId xmlns:a16="http://schemas.microsoft.com/office/drawing/2014/main" id="{82A33B6A-A87F-08E6-8AD3-8C0FBA93AA8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2440" y="5039877"/>
            <a:ext cx="2073947" cy="1441088"/>
          </a:xfrm>
          <a:prstGeom prst="rect">
            <a:avLst/>
          </a:prstGeom>
        </p:spPr>
      </p:pic>
    </p:spTree>
    <p:extLst>
      <p:ext uri="{BB962C8B-B14F-4D97-AF65-F5344CB8AC3E}">
        <p14:creationId xmlns:p14="http://schemas.microsoft.com/office/powerpoint/2010/main" val="359914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a:extLst>
              <a:ext uri="{FF2B5EF4-FFF2-40B4-BE49-F238E27FC236}">
                <a16:creationId xmlns:a16="http://schemas.microsoft.com/office/drawing/2014/main" id="{244AD93A-B314-7419-7D2F-0ED5ABCD80B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27933" y="2348309"/>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D204351E-9B3B-E4AC-0C2A-FF99FDF888E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33937" y="2345482"/>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「ねんきんネット」の登録方法</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で「ねんきんネット」を検索しましょう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241244"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画面右下の「移動」を押します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35093162-2EBA-920A-261C-F906096E78E1}"/>
              </a:ext>
            </a:extLst>
          </p:cNvPr>
          <p:cNvSpPr/>
          <p:nvPr/>
        </p:nvSpPr>
        <p:spPr>
          <a:xfrm>
            <a:off x="7308023" y="6009438"/>
            <a:ext cx="443824" cy="325967"/>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4B27E5BC-C22D-0C80-D9F5-D47239EABDFB}"/>
              </a:ext>
            </a:extLst>
          </p:cNvPr>
          <p:cNvSpPr/>
          <p:nvPr/>
        </p:nvSpPr>
        <p:spPr>
          <a:xfrm>
            <a:off x="1451693" y="2477250"/>
            <a:ext cx="1921958"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60310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a:extLst>
              <a:ext uri="{FF2B5EF4-FFF2-40B4-BE49-F238E27FC236}">
                <a16:creationId xmlns:a16="http://schemas.microsoft.com/office/drawing/2014/main" id="{35AABE5D-CA5C-1D61-4D2F-486D7949718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21905" y="2348309"/>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89538DCA-5538-7DA0-020C-4FDFA1B5C9C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427933" y="2347203"/>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「ねんきんネット」の登録方法</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で「ねんきんネット」を検索しましょう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検索結果の中から</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「ねんきんネット」が</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表示されます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8710F221-D423-49AF-6E4A-05CF2EF28789}"/>
              </a:ext>
            </a:extLst>
          </p:cNvPr>
          <p:cNvSpPr/>
          <p:nvPr/>
        </p:nvSpPr>
        <p:spPr>
          <a:xfrm>
            <a:off x="1463877" y="4246768"/>
            <a:ext cx="1921958" cy="1231270"/>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33691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ACC7B8A-B8D3-7374-6CED-7BA48D3F415D}"/>
              </a:ext>
            </a:extLst>
          </p:cNvPr>
          <p:cNvPicPr>
            <a:picLocks noChangeAspect="1"/>
          </p:cNvPicPr>
          <p:nvPr/>
        </p:nvPicPr>
        <p:blipFill>
          <a:blip r:embed="rId4"/>
          <a:stretch>
            <a:fillRect/>
          </a:stretch>
        </p:blipFill>
        <p:spPr>
          <a:xfrm>
            <a:off x="5438941" y="2394354"/>
            <a:ext cx="2450804" cy="4346825"/>
          </a:xfrm>
          <a:prstGeom prst="rect">
            <a:avLst/>
          </a:prstGeom>
        </p:spPr>
      </p:pic>
      <p:pic>
        <p:nvPicPr>
          <p:cNvPr id="24" name="Picture 2">
            <a:extLst>
              <a:ext uri="{FF2B5EF4-FFF2-40B4-BE49-F238E27FC236}">
                <a16:creationId xmlns:a16="http://schemas.microsoft.com/office/drawing/2014/main" id="{A6518458-E187-3560-5C62-73AA598566D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Safari</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検索用の枠を押します</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（赤枠内）</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で「ねんきんネット」を検索しましょう</a:t>
            </a:r>
          </a:p>
        </p:txBody>
      </p:sp>
      <p:sp>
        <p:nvSpPr>
          <p:cNvPr id="7" name="四角形: 角を丸くする 6">
            <a:extLst>
              <a:ext uri="{FF2B5EF4-FFF2-40B4-BE49-F238E27FC236}">
                <a16:creationId xmlns:a16="http://schemas.microsoft.com/office/drawing/2014/main" id="{F3F3D61B-93E4-E671-6ECB-AD3368612423}"/>
              </a:ext>
            </a:extLst>
          </p:cNvPr>
          <p:cNvSpPr/>
          <p:nvPr/>
        </p:nvSpPr>
        <p:spPr>
          <a:xfrm>
            <a:off x="5505383" y="6060319"/>
            <a:ext cx="2291137"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0DAC770D-20A6-7BCE-D61B-91001B37D041}"/>
              </a:ext>
            </a:extLst>
          </p:cNvPr>
          <p:cNvSpPr/>
          <p:nvPr/>
        </p:nvSpPr>
        <p:spPr>
          <a:xfrm>
            <a:off x="1940480" y="6178404"/>
            <a:ext cx="443824" cy="501914"/>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角丸四角形 55" descr="「Safari（サファリ）」のアイコン">
            <a:extLst>
              <a:ext uri="{FF2B5EF4-FFF2-40B4-BE49-F238E27FC236}">
                <a16:creationId xmlns:a16="http://schemas.microsoft.com/office/drawing/2014/main" id="{AF60D2C6-C5D3-C4F0-4A29-16F545EF0824}"/>
              </a:ext>
            </a:extLst>
          </p:cNvPr>
          <p:cNvSpPr>
            <a:spLocks noChangeAspect="1"/>
          </p:cNvSpPr>
          <p:nvPr/>
        </p:nvSpPr>
        <p:spPr>
          <a:xfrm>
            <a:off x="2287121" y="1527864"/>
            <a:ext cx="406185" cy="405442"/>
          </a:xfrm>
          <a:prstGeom prst="roundRect">
            <a:avLst>
              <a:gd name="adj" fmla="val 24606"/>
            </a:avLst>
          </a:prstGeom>
          <a:blipFill dpi="0" rotWithShape="1">
            <a:blip r:embed="rId8" cstate="print">
              <a:extLst>
                <a:ext uri="{28A0092B-C50C-407E-A947-70E740481C1C}">
                  <a14:useLocalDpi xmlns:a14="http://schemas.microsoft.com/office/drawing/2010/main"/>
                </a:ext>
              </a:extLst>
            </a:blip>
            <a:srcRect/>
            <a:stretch>
              <a:fillRect/>
            </a:stretch>
          </a:blipFill>
          <a:ln w="3175"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Tree>
    <p:extLst>
      <p:ext uri="{BB962C8B-B14F-4D97-AF65-F5344CB8AC3E}">
        <p14:creationId xmlns:p14="http://schemas.microsoft.com/office/powerpoint/2010/main" val="2597229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a:extLst>
              <a:ext uri="{FF2B5EF4-FFF2-40B4-BE49-F238E27FC236}">
                <a16:creationId xmlns:a16="http://schemas.microsoft.com/office/drawing/2014/main" id="{7942A133-C8D3-6A2E-122E-93A2D13CD09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53548"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2215EFCE-C010-5EE4-66D6-9DC1026D9BC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3597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ねっと</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6473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画面右下のボタン「開く」を押します</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で「ねんきんネット」を検索しましょう</a:t>
            </a:r>
          </a:p>
        </p:txBody>
      </p:sp>
      <p:sp>
        <p:nvSpPr>
          <p:cNvPr id="7" name="四角形: 角を丸くする 6">
            <a:extLst>
              <a:ext uri="{FF2B5EF4-FFF2-40B4-BE49-F238E27FC236}">
                <a16:creationId xmlns:a16="http://schemas.microsoft.com/office/drawing/2014/main" id="{F3F3D61B-93E4-E671-6ECB-AD3368612423}"/>
              </a:ext>
            </a:extLst>
          </p:cNvPr>
          <p:cNvSpPr/>
          <p:nvPr/>
        </p:nvSpPr>
        <p:spPr>
          <a:xfrm>
            <a:off x="1308168" y="4676796"/>
            <a:ext cx="2291137"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AB35D827-B0F8-307D-3D1F-E1C338ACE5C3}"/>
              </a:ext>
            </a:extLst>
          </p:cNvPr>
          <p:cNvSpPr/>
          <p:nvPr/>
        </p:nvSpPr>
        <p:spPr>
          <a:xfrm>
            <a:off x="7404220" y="5991832"/>
            <a:ext cx="443824" cy="785612"/>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49702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a:extLst>
              <a:ext uri="{FF2B5EF4-FFF2-40B4-BE49-F238E27FC236}">
                <a16:creationId xmlns:a16="http://schemas.microsoft.com/office/drawing/2014/main" id="{ADC6D004-471B-DFCF-0D17-D0C50F4F61A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46547"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81DFA4DC-E43D-DB9C-F749-24BB847CC29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6" y="2401887"/>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 name="四角形: 角を丸くする 23">
            <a:extLst>
              <a:ext uri="{FF2B5EF4-FFF2-40B4-BE49-F238E27FC236}">
                <a16:creationId xmlns:a16="http://schemas.microsoft.com/office/drawing/2014/main" id="{968963D5-9FC3-B6DB-7252-EB950BD812D2}"/>
              </a:ext>
            </a:extLst>
          </p:cNvPr>
          <p:cNvSpPr/>
          <p:nvPr/>
        </p:nvSpPr>
        <p:spPr>
          <a:xfrm>
            <a:off x="1263696" y="4218261"/>
            <a:ext cx="2370252" cy="1122036"/>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検索結果の中から</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7427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「ねんきんネット」が表示されます</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で「ねんきんネット」を検索しましょう</a:t>
            </a:r>
          </a:p>
        </p:txBody>
      </p:sp>
    </p:spTree>
    <p:extLst>
      <p:ext uri="{BB962C8B-B14F-4D97-AF65-F5344CB8AC3E}">
        <p14:creationId xmlns:p14="http://schemas.microsoft.com/office/powerpoint/2010/main" val="735473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a:extLst>
              <a:ext uri="{FF2B5EF4-FFF2-40B4-BE49-F238E27FC236}">
                <a16:creationId xmlns:a16="http://schemas.microsoft.com/office/drawing/2014/main" id="{72AF20AC-4C0F-2051-E3EF-78FA8292EF4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3666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52956E79-229B-588E-5C37-0FAF206B459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16196" y="2402259"/>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5" name="四角形: 角を丸くする 4">
            <a:extLst>
              <a:ext uri="{FF2B5EF4-FFF2-40B4-BE49-F238E27FC236}">
                <a16:creationId xmlns:a16="http://schemas.microsoft.com/office/drawing/2014/main" id="{A6F20C3E-3B64-D70D-5E8B-B2792B2FD024}"/>
              </a:ext>
            </a:extLst>
          </p:cNvPr>
          <p:cNvSpPr/>
          <p:nvPr/>
        </p:nvSpPr>
        <p:spPr>
          <a:xfrm>
            <a:off x="1248698" y="4572000"/>
            <a:ext cx="1205745" cy="994985"/>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5297145" y="2490585"/>
            <a:ext cx="2610189"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1913759A-8401-C91F-5236-BBA7C1AA2949}"/>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7" name="テキスト ボックス 26">
            <a:extLst>
              <a:ext uri="{FF2B5EF4-FFF2-40B4-BE49-F238E27FC236}">
                <a16:creationId xmlns:a16="http://schemas.microsoft.com/office/drawing/2014/main" id="{840DC44A-4E77-9F17-F18E-F3458A1E8BB5}"/>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「新規登録」を押します</a:t>
            </a:r>
          </a:p>
        </p:txBody>
      </p:sp>
      <p:sp>
        <p:nvSpPr>
          <p:cNvPr id="28" name="テキスト ボックス 27">
            <a:extLst>
              <a:ext uri="{FF2B5EF4-FFF2-40B4-BE49-F238E27FC236}">
                <a16:creationId xmlns:a16="http://schemas.microsoft.com/office/drawing/2014/main" id="{DE8DC55B-5504-3DF9-BE09-8DF1A2F4EAD3}"/>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9" name="テキスト ボックス 28">
            <a:extLst>
              <a:ext uri="{FF2B5EF4-FFF2-40B4-BE49-F238E27FC236}">
                <a16:creationId xmlns:a16="http://schemas.microsoft.com/office/drawing/2014/main" id="{5167F687-3223-E1F6-A5C7-372FBACAF1F6}"/>
              </a:ext>
            </a:extLst>
          </p:cNvPr>
          <p:cNvSpPr txBox="1"/>
          <p:nvPr/>
        </p:nvSpPr>
        <p:spPr>
          <a:xfrm>
            <a:off x="5607129" y="1512998"/>
            <a:ext cx="2586811"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画面上部の青い部分を押します</a:t>
            </a:r>
          </a:p>
        </p:txBody>
      </p:sp>
      <p:sp>
        <p:nvSpPr>
          <p:cNvPr id="30" name="サブタイトル 2">
            <a:extLst>
              <a:ext uri="{FF2B5EF4-FFF2-40B4-BE49-F238E27FC236}">
                <a16:creationId xmlns:a16="http://schemas.microsoft.com/office/drawing/2014/main" id="{3D4E1271-68CB-A7A8-E461-68848FF98910}"/>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Tree>
    <p:extLst>
      <p:ext uri="{BB962C8B-B14F-4D97-AF65-F5344CB8AC3E}">
        <p14:creationId xmlns:p14="http://schemas.microsoft.com/office/powerpoint/2010/main" val="40646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a:extLst>
              <a:ext uri="{FF2B5EF4-FFF2-40B4-BE49-F238E27FC236}">
                <a16:creationId xmlns:a16="http://schemas.microsoft.com/office/drawing/2014/main" id="{964CDEE9-F7F1-2EF5-F0D8-F3161741882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43079" y="240225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5">
            <a:extLst>
              <a:ext uri="{FF2B5EF4-FFF2-40B4-BE49-F238E27FC236}">
                <a16:creationId xmlns:a16="http://schemas.microsoft.com/office/drawing/2014/main" id="{FD456167-2BA4-F2B7-F776-9B89D7BE741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31032" y="240225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画面が表示されます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マイナンバーカードありを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5" name="四角形: 角を丸くする 4">
            <a:extLst>
              <a:ext uri="{FF2B5EF4-FFF2-40B4-BE49-F238E27FC236}">
                <a16:creationId xmlns:a16="http://schemas.microsoft.com/office/drawing/2014/main" id="{A6F20C3E-3B64-D70D-5E8B-B2792B2FD024}"/>
              </a:ext>
            </a:extLst>
          </p:cNvPr>
          <p:cNvSpPr/>
          <p:nvPr/>
        </p:nvSpPr>
        <p:spPr>
          <a:xfrm>
            <a:off x="5461731" y="4318960"/>
            <a:ext cx="2334731" cy="1439460"/>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DFECCD78-3F43-FE65-CA4A-B95C8F13BFAB}"/>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Tree>
    <p:extLst>
      <p:ext uri="{BB962C8B-B14F-4D97-AF65-F5344CB8AC3E}">
        <p14:creationId xmlns:p14="http://schemas.microsoft.com/office/powerpoint/2010/main" val="130699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EC75D6DB-BA2F-A151-4ED0-C3F0A6508FDD}"/>
              </a:ext>
            </a:extLst>
          </p:cNvPr>
          <p:cNvPicPr>
            <a:picLocks noChangeAspect="1"/>
          </p:cNvPicPr>
          <p:nvPr/>
        </p:nvPicPr>
        <p:blipFill>
          <a:blip r:embed="rId4"/>
          <a:stretch>
            <a:fillRect/>
          </a:stretch>
        </p:blipFill>
        <p:spPr>
          <a:xfrm>
            <a:off x="1233680" y="2355300"/>
            <a:ext cx="2432882" cy="4383621"/>
          </a:xfrm>
          <a:prstGeom prst="rect">
            <a:avLst/>
          </a:prstGeom>
        </p:spPr>
      </p:pic>
      <p:pic>
        <p:nvPicPr>
          <p:cNvPr id="10" name="図 9" descr="ダイアグラム&#10;&#10;AI によって生成されたコンテンツは間違っている可能性があります。">
            <a:extLst>
              <a:ext uri="{FF2B5EF4-FFF2-40B4-BE49-F238E27FC236}">
                <a16:creationId xmlns:a16="http://schemas.microsoft.com/office/drawing/2014/main" id="{22299FFA-33AE-556F-38FC-52A917E3080C}"/>
              </a:ext>
            </a:extLst>
          </p:cNvPr>
          <p:cNvPicPr>
            <a:picLocks noChangeAspect="1"/>
          </p:cNvPicPr>
          <p:nvPr/>
        </p:nvPicPr>
        <p:blipFill>
          <a:blip r:embed="rId5"/>
          <a:srcRect t="5714" b="14477"/>
          <a:stretch/>
        </p:blipFill>
        <p:spPr>
          <a:xfrm>
            <a:off x="5436297" y="2387111"/>
            <a:ext cx="2501216" cy="4320000"/>
          </a:xfrm>
          <a:prstGeom prst="rect">
            <a:avLst/>
          </a:prstGeom>
          <a:ln w="12700" cap="sq">
            <a:solidFill>
              <a:srgbClr val="000000"/>
            </a:solidFill>
            <a:miter lim="800000"/>
          </a:ln>
          <a:effec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822681"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マイナポータルの画面で「ログイン」を押します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マイナポータルの数字</a:t>
            </a:r>
            <a:r>
              <a:rPr lang="en-US" altLang="ja-JP" sz="1800" dirty="0">
                <a:solidFill>
                  <a:prstClr val="black"/>
                </a:solidFill>
                <a:latin typeface="BIZ UDPゴシック" panose="020B0400000000000000" pitchFamily="50" charset="-128"/>
                <a:ea typeface="BIZ UDPゴシック" panose="020B0400000000000000" pitchFamily="50" charset="-128"/>
              </a:rPr>
              <a:t>4</a:t>
            </a:r>
            <a:r>
              <a:rPr lang="ja-JP" altLang="en-US" sz="1800" dirty="0">
                <a:solidFill>
                  <a:prstClr val="black"/>
                </a:solidFill>
                <a:latin typeface="BIZ UDPゴシック" panose="020B0400000000000000" pitchFamily="50" charset="-128"/>
                <a:ea typeface="BIZ UDPゴシック" panose="020B0400000000000000" pitchFamily="50" charset="-128"/>
              </a:rPr>
              <a:t>桁のパスワードを入力します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2" name="四角形: 角を丸くする 1">
            <a:extLst>
              <a:ext uri="{FF2B5EF4-FFF2-40B4-BE49-F238E27FC236}">
                <a16:creationId xmlns:a16="http://schemas.microsoft.com/office/drawing/2014/main" id="{77181516-43C6-18C7-DAA0-9AF8DE81D27A}"/>
              </a:ext>
            </a:extLst>
          </p:cNvPr>
          <p:cNvSpPr/>
          <p:nvPr/>
        </p:nvSpPr>
        <p:spPr>
          <a:xfrm>
            <a:off x="1286769" y="5704114"/>
            <a:ext cx="1895004" cy="614043"/>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5436297" y="4303058"/>
            <a:ext cx="2291137" cy="61415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0B25A529-E06B-336A-5728-32886D0CD4A2}"/>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Tree>
    <p:extLst>
      <p:ext uri="{BB962C8B-B14F-4D97-AF65-F5344CB8AC3E}">
        <p14:creationId xmlns:p14="http://schemas.microsoft.com/office/powerpoint/2010/main" val="4237531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91E16FA2-6AEE-11E1-0B97-A3C87E37BCC6}"/>
              </a:ext>
            </a:extLst>
          </p:cNvPr>
          <p:cNvPicPr>
            <a:picLocks noChangeAspect="1"/>
          </p:cNvPicPr>
          <p:nvPr/>
        </p:nvPicPr>
        <p:blipFill>
          <a:blip r:embed="rId4"/>
          <a:srcRect t="6082"/>
          <a:stretch/>
        </p:blipFill>
        <p:spPr>
          <a:xfrm>
            <a:off x="1412435" y="2404044"/>
            <a:ext cx="2125485" cy="4320000"/>
          </a:xfrm>
          <a:prstGeom prst="rect">
            <a:avLst/>
          </a:prstGeom>
          <a:ln w="12700" cap="sq">
            <a:solidFill>
              <a:srgbClr val="000000"/>
            </a:solidFill>
            <a:prstDash val="solid"/>
            <a:miter lim="800000"/>
          </a:ln>
          <a:effec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「読み取り開始」を押します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428786"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マイナンバーカードを後ろにかざします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1322035" y="6060936"/>
            <a:ext cx="2291137" cy="480828"/>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DFB8E199-2BF0-4414-942E-4BD06E4BA9C5}"/>
              </a:ext>
            </a:extLst>
          </p:cNvPr>
          <p:cNvSpPr txBox="1"/>
          <p:nvPr/>
        </p:nvSpPr>
        <p:spPr>
          <a:xfrm>
            <a:off x="3671311" y="4901010"/>
            <a:ext cx="1690635" cy="1002134"/>
          </a:xfrm>
          <a:prstGeom prst="rect">
            <a:avLst/>
          </a:prstGeom>
          <a:noFill/>
        </p:spPr>
        <p:txBody>
          <a:bodyPr wrap="square" lIns="91440" tIns="45720" rIns="91440" bIns="45720" rtlCol="0" anchor="t">
            <a:spAutoFit/>
          </a:bodyPr>
          <a:lstStyle/>
          <a:p>
            <a:pPr>
              <a:lnSpc>
                <a:spcPct val="130000"/>
              </a:lnSpc>
            </a:pPr>
            <a:r>
              <a:rPr lang="en-US" altLang="ja-JP" sz="16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マイナンバーカードの実物が必要です</a:t>
            </a:r>
          </a:p>
        </p:txBody>
      </p:sp>
      <p:sp>
        <p:nvSpPr>
          <p:cNvPr id="3" name="サブタイトル 2">
            <a:extLst>
              <a:ext uri="{FF2B5EF4-FFF2-40B4-BE49-F238E27FC236}">
                <a16:creationId xmlns:a16="http://schemas.microsoft.com/office/drawing/2014/main" id="{503D9C00-DA0A-54EF-94F4-7B8C71294497}"/>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pic>
        <p:nvPicPr>
          <p:cNvPr id="6" name="図 5"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8A2ECE82-2746-82A2-86CB-E59ED3202541}"/>
              </a:ext>
            </a:extLst>
          </p:cNvPr>
          <p:cNvPicPr>
            <a:picLocks noChangeAspect="1"/>
          </p:cNvPicPr>
          <p:nvPr/>
        </p:nvPicPr>
        <p:blipFill>
          <a:blip r:embed="rId7"/>
          <a:srcRect t="6031"/>
          <a:stretch/>
        </p:blipFill>
        <p:spPr>
          <a:xfrm>
            <a:off x="5552653" y="2401696"/>
            <a:ext cx="2125485" cy="4322348"/>
          </a:xfrm>
          <a:prstGeom prst="rect">
            <a:avLst/>
          </a:prstGeom>
          <a:ln w="12700" cap="sq">
            <a:solidFill>
              <a:srgbClr val="000000"/>
            </a:solidFill>
            <a:prstDash val="solid"/>
            <a:miter lim="800000"/>
          </a:ln>
          <a:effectLst/>
        </p:spPr>
      </p:pic>
    </p:spTree>
    <p:extLst>
      <p:ext uri="{BB962C8B-B14F-4D97-AF65-F5344CB8AC3E}">
        <p14:creationId xmlns:p14="http://schemas.microsoft.com/office/powerpoint/2010/main" val="2746907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C5BF154A-3E86-2A9C-6392-35A83B730C4D}"/>
              </a:ext>
            </a:extLst>
          </p:cNvPr>
          <p:cNvPicPr>
            <a:picLocks noChangeAspect="1"/>
          </p:cNvPicPr>
          <p:nvPr/>
        </p:nvPicPr>
        <p:blipFill>
          <a:blip r:embed="rId4"/>
          <a:stretch>
            <a:fillRect/>
          </a:stretch>
        </p:blipFill>
        <p:spPr>
          <a:xfrm>
            <a:off x="5450196" y="2430481"/>
            <a:ext cx="2452278" cy="434759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83055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読み取りが完了したら、カードを外します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3" name="サブタイトル 2">
            <a:extLst>
              <a:ext uri="{FF2B5EF4-FFF2-40B4-BE49-F238E27FC236}">
                <a16:creationId xmlns:a16="http://schemas.microsoft.com/office/drawing/2014/main" id="{59869059-3C44-AE03-A429-BBBBAE9DB4FF}"/>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
        <p:nvSpPr>
          <p:cNvPr id="2" name="矢印: 右 1">
            <a:extLst>
              <a:ext uri="{FF2B5EF4-FFF2-40B4-BE49-F238E27FC236}">
                <a16:creationId xmlns:a16="http://schemas.microsoft.com/office/drawing/2014/main" id="{8776B10D-C010-8FE8-20FA-38902473A586}"/>
              </a:ext>
            </a:extLst>
          </p:cNvPr>
          <p:cNvSpPr/>
          <p:nvPr/>
        </p:nvSpPr>
        <p:spPr>
          <a:xfrm rot="16200000">
            <a:off x="564113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pic>
        <p:nvPicPr>
          <p:cNvPr id="5" name="図 4" descr="テキスト, 手紙&#10;&#10;AI によって生成されたコンテンツは間違っている可能性があります。">
            <a:extLst>
              <a:ext uri="{FF2B5EF4-FFF2-40B4-BE49-F238E27FC236}">
                <a16:creationId xmlns:a16="http://schemas.microsoft.com/office/drawing/2014/main" id="{BF5A2735-5587-4391-BCF0-17452E54B5F8}"/>
              </a:ext>
            </a:extLst>
          </p:cNvPr>
          <p:cNvPicPr>
            <a:picLocks noChangeAspect="1"/>
          </p:cNvPicPr>
          <p:nvPr/>
        </p:nvPicPr>
        <p:blipFill>
          <a:blip r:embed="rId7"/>
          <a:srcRect t="12437"/>
          <a:stretch/>
        </p:blipFill>
        <p:spPr>
          <a:xfrm>
            <a:off x="1299127" y="2444281"/>
            <a:ext cx="2279744" cy="4320000"/>
          </a:xfrm>
          <a:prstGeom prst="rect">
            <a:avLst/>
          </a:prstGeom>
          <a:ln w="12700" cap="sq">
            <a:solidFill>
              <a:srgbClr val="000000"/>
            </a:solidFill>
            <a:prstDash val="solid"/>
            <a:miter lim="800000"/>
          </a:ln>
          <a:effectLst/>
        </p:spPr>
      </p:pic>
    </p:spTree>
    <p:extLst>
      <p:ext uri="{BB962C8B-B14F-4D97-AF65-F5344CB8AC3E}">
        <p14:creationId xmlns:p14="http://schemas.microsoft.com/office/powerpoint/2010/main" val="685712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chemeClr val="accent1"/>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3" name="正方形/長方形 2">
            <a:extLst>
              <a:ext uri="{FF2B5EF4-FFF2-40B4-BE49-F238E27FC236}">
                <a16:creationId xmlns:a16="http://schemas.microsoft.com/office/drawing/2014/main" id="{E71F3FF3-9B53-647B-1EFD-9CC13128F77F}"/>
              </a:ext>
            </a:extLst>
          </p:cNvPr>
          <p:cNvSpPr/>
          <p:nvPr/>
        </p:nvSpPr>
        <p:spPr>
          <a:xfrm>
            <a:off x="2547255" y="713632"/>
            <a:ext cx="6461989"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「ねんきんネット」とは？</a:t>
            </a:r>
            <a:r>
              <a:rPr lang="en-US" altLang="ja-JP" dirty="0">
                <a:ln w="0"/>
                <a:solidFill>
                  <a:prstClr val="black"/>
                </a:solidFill>
                <a:latin typeface="BIZ UDPゴシック" panose="020B0400000000000000" pitchFamily="50" charset="-128"/>
                <a:ea typeface="BIZ UDPゴシック" panose="020B0400000000000000" pitchFamily="50" charset="-128"/>
              </a:rPr>
              <a:t>………………………………………P2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「ねんきんネット」でできること</a:t>
            </a:r>
            <a:r>
              <a:rPr lang="en-US" altLang="ja-JP" dirty="0">
                <a:ln w="0"/>
                <a:solidFill>
                  <a:prstClr val="black"/>
                </a:solidFill>
                <a:latin typeface="BIZ UDPゴシック" panose="020B0400000000000000" pitchFamily="50" charset="-128"/>
                <a:ea typeface="BIZ UDPゴシック" panose="020B0400000000000000" pitchFamily="50" charset="-128"/>
              </a:rPr>
              <a:t>………………………………P3</a:t>
            </a:r>
          </a:p>
        </p:txBody>
      </p:sp>
      <p:sp>
        <p:nvSpPr>
          <p:cNvPr id="5" name="正方形/長方形 4">
            <a:extLst>
              <a:ext uri="{FF2B5EF4-FFF2-40B4-BE49-F238E27FC236}">
                <a16:creationId xmlns:a16="http://schemas.microsoft.com/office/drawing/2014/main" id="{B5E5584C-B88E-EBFE-A0F6-3F04AA991F52}"/>
              </a:ext>
            </a:extLst>
          </p:cNvPr>
          <p:cNvSpPr/>
          <p:nvPr/>
        </p:nvSpPr>
        <p:spPr>
          <a:xfrm>
            <a:off x="1871664" y="713632"/>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t>
            </a:r>
            <a:r>
              <a:rPr lang="ja-JP" altLang="en-US" dirty="0">
                <a:ln w="0"/>
                <a:solidFill>
                  <a:schemeClr val="tx1"/>
                </a:solidFill>
                <a:latin typeface="BIZ UDPゴシック" panose="020B0400000000000000" pitchFamily="50" charset="-128"/>
                <a:ea typeface="BIZ UDPゴシック" panose="020B0400000000000000" pitchFamily="50" charset="-128"/>
              </a:rPr>
              <a:t>Ａ</a:t>
            </a:r>
            <a:r>
              <a:rPr lang="en-US" altLang="ja-JP" dirty="0">
                <a:ln w="0"/>
                <a:solidFill>
                  <a:schemeClr val="tx1"/>
                </a:solidFill>
                <a:latin typeface="BIZ UDPゴシック" panose="020B0400000000000000" pitchFamily="50" charset="-128"/>
                <a:ea typeface="BIZ UDPゴシック" panose="020B0400000000000000" pitchFamily="50" charset="-128"/>
              </a:rPr>
              <a:t> 1-</a:t>
            </a:r>
            <a:r>
              <a:rPr lang="ja-JP" altLang="en-US" dirty="0">
                <a:ln w="0"/>
                <a:solidFill>
                  <a:schemeClr val="tx1"/>
                </a:solidFill>
                <a:latin typeface="BIZ UDPゴシック" panose="020B0400000000000000" pitchFamily="50" charset="-128"/>
                <a:ea typeface="BIZ UDPゴシック" panose="020B0400000000000000" pitchFamily="50" charset="-128"/>
              </a:rPr>
              <a:t>Ｂ</a:t>
            </a: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18414" y="251977"/>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1.</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「ねんきんネット」について </a:t>
            </a:r>
          </a:p>
        </p:txBody>
      </p:sp>
      <p:sp>
        <p:nvSpPr>
          <p:cNvPr id="8" name="正方形/長方形 7">
            <a:extLst>
              <a:ext uri="{FF2B5EF4-FFF2-40B4-BE49-F238E27FC236}">
                <a16:creationId xmlns:a16="http://schemas.microsoft.com/office/drawing/2014/main" id="{AE84AAFE-B98B-E1F7-1F0D-5A1A3FBA4969}"/>
              </a:ext>
            </a:extLst>
          </p:cNvPr>
          <p:cNvSpPr/>
          <p:nvPr/>
        </p:nvSpPr>
        <p:spPr>
          <a:xfrm>
            <a:off x="2547256" y="2130046"/>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「ねんきんネット」の登録方法</a:t>
            </a:r>
            <a:r>
              <a:rPr lang="en-US" altLang="ja-JP" dirty="0">
                <a:ln w="0"/>
                <a:solidFill>
                  <a:prstClr val="black"/>
                </a:solidFill>
                <a:latin typeface="BIZ UDPゴシック" panose="020B0400000000000000" pitchFamily="50" charset="-128"/>
                <a:ea typeface="BIZ UDPゴシック" panose="020B0400000000000000" pitchFamily="50" charset="-128"/>
              </a:rPr>
              <a:t>…………………………………P6</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「ねんきんネット」のログイン方法</a:t>
            </a:r>
            <a:r>
              <a:rPr lang="en-US" altLang="ja-JP" dirty="0">
                <a:ln w="0"/>
                <a:solidFill>
                  <a:prstClr val="black"/>
                </a:solidFill>
                <a:latin typeface="BIZ UDPゴシック" panose="020B0400000000000000" pitchFamily="50" charset="-128"/>
                <a:ea typeface="BIZ UDPゴシック" panose="020B0400000000000000" pitchFamily="50" charset="-128"/>
              </a:rPr>
              <a:t>……………………………P37</a:t>
            </a:r>
          </a:p>
        </p:txBody>
      </p:sp>
      <p:sp>
        <p:nvSpPr>
          <p:cNvPr id="9" name="正方形/長方形 8">
            <a:extLst>
              <a:ext uri="{FF2B5EF4-FFF2-40B4-BE49-F238E27FC236}">
                <a16:creationId xmlns:a16="http://schemas.microsoft.com/office/drawing/2014/main" id="{A80D8DC4-D47C-996A-647C-B7753276A43D}"/>
              </a:ext>
            </a:extLst>
          </p:cNvPr>
          <p:cNvSpPr/>
          <p:nvPr/>
        </p:nvSpPr>
        <p:spPr>
          <a:xfrm>
            <a:off x="1871664" y="2130046"/>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a:t>
            </a:r>
            <a:r>
              <a:rPr lang="ja-JP" altLang="en-US" dirty="0">
                <a:ln w="0"/>
                <a:solidFill>
                  <a:schemeClr val="tx1"/>
                </a:solidFill>
                <a:latin typeface="BIZ UDPゴシック" panose="020B0400000000000000" pitchFamily="50" charset="-128"/>
                <a:ea typeface="BIZ UDPゴシック" panose="020B0400000000000000" pitchFamily="50" charset="-128"/>
              </a:rPr>
              <a:t>Ａ</a:t>
            </a:r>
            <a:r>
              <a:rPr lang="en-US" altLang="ja-JP" dirty="0">
                <a:ln w="0"/>
                <a:solidFill>
                  <a:schemeClr val="tx1"/>
                </a:solidFill>
                <a:latin typeface="BIZ UDPゴシック" panose="020B0400000000000000" pitchFamily="50" charset="-128"/>
                <a:ea typeface="BIZ UDPゴシック" panose="020B0400000000000000" pitchFamily="50" charset="-128"/>
              </a:rPr>
              <a:t> 2-</a:t>
            </a:r>
            <a:r>
              <a:rPr lang="ja-JP" altLang="en-US" dirty="0">
                <a:ln w="0"/>
                <a:solidFill>
                  <a:schemeClr val="tx1"/>
                </a:solidFill>
                <a:latin typeface="BIZ UDPゴシック" panose="020B0400000000000000" pitchFamily="50" charset="-128"/>
                <a:ea typeface="BIZ UDPゴシック" panose="020B0400000000000000" pitchFamily="50" charset="-128"/>
              </a:rPr>
              <a:t>Ｂ</a:t>
            </a: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B1B4D304-6A2B-8545-3E1C-AC6033AFB0BE}"/>
              </a:ext>
            </a:extLst>
          </p:cNvPr>
          <p:cNvSpPr txBox="1"/>
          <p:nvPr/>
        </p:nvSpPr>
        <p:spPr>
          <a:xfrm>
            <a:off x="1818414" y="1668391"/>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2.</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「ねんきんネット」の登録をしよう</a:t>
            </a:r>
          </a:p>
        </p:txBody>
      </p:sp>
      <p:sp>
        <p:nvSpPr>
          <p:cNvPr id="12" name="正方形/長方形 11">
            <a:extLst>
              <a:ext uri="{FF2B5EF4-FFF2-40B4-BE49-F238E27FC236}">
                <a16:creationId xmlns:a16="http://schemas.microsoft.com/office/drawing/2014/main" id="{D858A9A1-0EE0-922A-1E80-DE78544AC0DA}"/>
              </a:ext>
            </a:extLst>
          </p:cNvPr>
          <p:cNvSpPr/>
          <p:nvPr/>
        </p:nvSpPr>
        <p:spPr>
          <a:xfrm>
            <a:off x="2547256" y="3548402"/>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こんな時に「ねんきんネット」</a:t>
            </a:r>
            <a:r>
              <a:rPr lang="en-US" altLang="ja-JP" dirty="0">
                <a:ln w="0"/>
                <a:solidFill>
                  <a:prstClr val="black"/>
                </a:solidFill>
                <a:latin typeface="BIZ UDPゴシック" panose="020B0400000000000000" pitchFamily="50" charset="-128"/>
                <a:ea typeface="BIZ UDPゴシック" panose="020B0400000000000000" pitchFamily="50" charset="-128"/>
              </a:rPr>
              <a:t>………………………………P47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よくあるご質問</a:t>
            </a:r>
            <a:r>
              <a:rPr lang="en-US" altLang="ja-JP" dirty="0">
                <a:ln w="0"/>
                <a:solidFill>
                  <a:prstClr val="black"/>
                </a:solidFill>
                <a:latin typeface="BIZ UDPゴシック" panose="020B0400000000000000" pitchFamily="50" charset="-128"/>
                <a:ea typeface="BIZ UDPゴシック" panose="020B0400000000000000" pitchFamily="50" charset="-128"/>
              </a:rPr>
              <a:t>………………………………………………P59</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問い合わせ先</a:t>
            </a:r>
            <a:r>
              <a:rPr lang="en-US" altLang="ja-JP" dirty="0">
                <a:ln w="0"/>
                <a:solidFill>
                  <a:prstClr val="black"/>
                </a:solidFill>
                <a:latin typeface="BIZ UDPゴシック" panose="020B0400000000000000" pitchFamily="50" charset="-128"/>
                <a:ea typeface="BIZ UDPゴシック" panose="020B0400000000000000" pitchFamily="50" charset="-128"/>
              </a:rPr>
              <a:t>…………………………………………………P60</a:t>
            </a:r>
          </a:p>
        </p:txBody>
      </p:sp>
      <p:sp>
        <p:nvSpPr>
          <p:cNvPr id="13" name="正方形/長方形 12">
            <a:extLst>
              <a:ext uri="{FF2B5EF4-FFF2-40B4-BE49-F238E27FC236}">
                <a16:creationId xmlns:a16="http://schemas.microsoft.com/office/drawing/2014/main" id="{8EC94AF1-B55B-B3B3-ED2C-5581D32EC26A}"/>
              </a:ext>
            </a:extLst>
          </p:cNvPr>
          <p:cNvSpPr/>
          <p:nvPr/>
        </p:nvSpPr>
        <p:spPr>
          <a:xfrm>
            <a:off x="1871664" y="3548402"/>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3-A</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3-B</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3-C</a:t>
            </a:r>
          </a:p>
        </p:txBody>
      </p:sp>
      <p:sp>
        <p:nvSpPr>
          <p:cNvPr id="14" name="テキスト ボックス 13">
            <a:extLst>
              <a:ext uri="{FF2B5EF4-FFF2-40B4-BE49-F238E27FC236}">
                <a16:creationId xmlns:a16="http://schemas.microsoft.com/office/drawing/2014/main" id="{AED606E7-08FF-C69B-66C9-922616787F3A}"/>
              </a:ext>
            </a:extLst>
          </p:cNvPr>
          <p:cNvSpPr txBox="1"/>
          <p:nvPr/>
        </p:nvSpPr>
        <p:spPr>
          <a:xfrm>
            <a:off x="1818414" y="3097505"/>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3.</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「ねんきんネット」を活用してみよう </a:t>
            </a:r>
          </a:p>
        </p:txBody>
      </p:sp>
      <p:pic>
        <p:nvPicPr>
          <p:cNvPr id="6" name="図 5">
            <a:extLst>
              <a:ext uri="{FF2B5EF4-FFF2-40B4-BE49-F238E27FC236}">
                <a16:creationId xmlns:a16="http://schemas.microsoft.com/office/drawing/2014/main" id="{09F814CC-1AE3-3342-D0C3-2DC15E47E198}"/>
              </a:ext>
            </a:extLst>
          </p:cNvPr>
          <p:cNvPicPr>
            <a:picLocks noChangeAspect="1"/>
          </p:cNvPicPr>
          <p:nvPr/>
        </p:nvPicPr>
        <p:blipFill>
          <a:blip r:embed="rId3"/>
          <a:stretch>
            <a:fillRect/>
          </a:stretch>
        </p:blipFill>
        <p:spPr>
          <a:xfrm>
            <a:off x="2963435" y="5046044"/>
            <a:ext cx="4392488" cy="1775135"/>
          </a:xfrm>
          <a:prstGeom prst="rect">
            <a:avLst/>
          </a:prstGeom>
        </p:spPr>
      </p:pic>
    </p:spTree>
    <p:extLst>
      <p:ext uri="{BB962C8B-B14F-4D97-AF65-F5344CB8AC3E}">
        <p14:creationId xmlns:p14="http://schemas.microsoft.com/office/powerpoint/2010/main" val="673990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1EA308A6-4457-9FEE-156E-FE417BE23D5C}"/>
              </a:ext>
            </a:extLst>
          </p:cNvPr>
          <p:cNvPicPr>
            <a:picLocks noChangeAspect="1"/>
          </p:cNvPicPr>
          <p:nvPr/>
        </p:nvPicPr>
        <p:blipFill>
          <a:blip r:embed="rId4"/>
          <a:stretch>
            <a:fillRect/>
          </a:stretch>
        </p:blipFill>
        <p:spPr>
          <a:xfrm>
            <a:off x="5443758" y="2393741"/>
            <a:ext cx="2457820" cy="4383621"/>
          </a:xfrm>
          <a:prstGeom prst="rect">
            <a:avLst/>
          </a:prstGeom>
        </p:spPr>
      </p:pic>
      <p:pic>
        <p:nvPicPr>
          <p:cNvPr id="4" name="図 3" descr="テーブル&#10;&#10;AI によって生成されたコンテンツは間違っている可能性があります。">
            <a:extLst>
              <a:ext uri="{FF2B5EF4-FFF2-40B4-BE49-F238E27FC236}">
                <a16:creationId xmlns:a16="http://schemas.microsoft.com/office/drawing/2014/main" id="{7EF31A42-AFFE-5204-9E0E-EA6C90246C3B}"/>
              </a:ext>
            </a:extLst>
          </p:cNvPr>
          <p:cNvPicPr>
            <a:picLocks noChangeAspect="1"/>
          </p:cNvPicPr>
          <p:nvPr/>
        </p:nvPicPr>
        <p:blipFill>
          <a:blip r:embed="rId5"/>
          <a:srcRect t="10104" b="11229"/>
          <a:stretch/>
        </p:blipFill>
        <p:spPr>
          <a:xfrm>
            <a:off x="1119868" y="2444281"/>
            <a:ext cx="2537553" cy="4320000"/>
          </a:xfrm>
          <a:prstGeom prst="rect">
            <a:avLst/>
          </a:prstGeom>
          <a:ln w="12700" cap="sq">
            <a:solidFill>
              <a:srgbClr val="000000"/>
            </a:solidFill>
            <a:prstDash val="solid"/>
            <a:miter lim="800000"/>
          </a:ln>
          <a:effec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83055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「おかね」の項目内の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「年金」を押します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「連携をはじめる」</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3" name="サブタイトル 2">
            <a:extLst>
              <a:ext uri="{FF2B5EF4-FFF2-40B4-BE49-F238E27FC236}">
                <a16:creationId xmlns:a16="http://schemas.microsoft.com/office/drawing/2014/main" id="{59869059-3C44-AE03-A429-BBBBAE9DB4FF}"/>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
        <p:nvSpPr>
          <p:cNvPr id="5" name="四角形: 角を丸くする 4">
            <a:extLst>
              <a:ext uri="{FF2B5EF4-FFF2-40B4-BE49-F238E27FC236}">
                <a16:creationId xmlns:a16="http://schemas.microsoft.com/office/drawing/2014/main" id="{1044A309-F771-513C-6DAF-7B8362188297}"/>
              </a:ext>
            </a:extLst>
          </p:cNvPr>
          <p:cNvSpPr/>
          <p:nvPr/>
        </p:nvSpPr>
        <p:spPr>
          <a:xfrm>
            <a:off x="2312895" y="4356847"/>
            <a:ext cx="1218976" cy="71000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FC22EF16-FD4A-108B-38CF-ED2A7C288E87}"/>
              </a:ext>
            </a:extLst>
          </p:cNvPr>
          <p:cNvSpPr/>
          <p:nvPr/>
        </p:nvSpPr>
        <p:spPr>
          <a:xfrm>
            <a:off x="6981955" y="5456263"/>
            <a:ext cx="768776" cy="196922"/>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05507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 Teams&#10;&#10;AI によって生成されたコンテンツは間違っている可能性があります。">
            <a:extLst>
              <a:ext uri="{FF2B5EF4-FFF2-40B4-BE49-F238E27FC236}">
                <a16:creationId xmlns:a16="http://schemas.microsoft.com/office/drawing/2014/main" id="{7FCE3456-5777-3A4D-C644-5AD880E943C2}"/>
              </a:ext>
            </a:extLst>
          </p:cNvPr>
          <p:cNvPicPr>
            <a:picLocks noChangeAspect="1"/>
          </p:cNvPicPr>
          <p:nvPr/>
        </p:nvPicPr>
        <p:blipFill>
          <a:blip r:embed="rId4"/>
          <a:srcRect t="5668" b="16080"/>
          <a:stretch/>
        </p:blipFill>
        <p:spPr>
          <a:xfrm>
            <a:off x="5428014" y="2416075"/>
            <a:ext cx="2548251" cy="4315355"/>
          </a:xfrm>
          <a:prstGeom prst="rect">
            <a:avLst/>
          </a:prstGeom>
          <a:ln w="12700" cap="sq">
            <a:solidFill>
              <a:srgbClr val="000000"/>
            </a:solidFill>
            <a:miter lim="800000"/>
          </a:ln>
          <a:effectLst/>
        </p:spPr>
      </p:pic>
      <p:pic>
        <p:nvPicPr>
          <p:cNvPr id="24" name="Picture 4">
            <a:extLst>
              <a:ext uri="{FF2B5EF4-FFF2-40B4-BE49-F238E27FC236}">
                <a16:creationId xmlns:a16="http://schemas.microsoft.com/office/drawing/2014/main" id="{7E98F1A5-CA66-674E-C606-E24CE7EFB33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38151" y="2416076"/>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「同意して次へ」を押します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⓮</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790913"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連携手続き完了ページが表示されます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1316348" y="4765733"/>
            <a:ext cx="2291137"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D6F69885-4F91-C470-30B7-DEA4985A3474}"/>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Tree>
    <p:extLst>
      <p:ext uri="{BB962C8B-B14F-4D97-AF65-F5344CB8AC3E}">
        <p14:creationId xmlns:p14="http://schemas.microsoft.com/office/powerpoint/2010/main" val="1689570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019E0C59-E52E-E3E1-CD69-72566996A83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16413" y="2402967"/>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5E61D6E4-1499-17DB-1778-9A462753F69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36666" y="24052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「新規登録」を押します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6473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画面上部の青い部分を押します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3" name="四角形: 角を丸くする 2">
            <a:extLst>
              <a:ext uri="{FF2B5EF4-FFF2-40B4-BE49-F238E27FC236}">
                <a16:creationId xmlns:a16="http://schemas.microsoft.com/office/drawing/2014/main" id="{79A6A8B1-B433-035B-5B63-EBEFA1D067DB}"/>
              </a:ext>
            </a:extLst>
          </p:cNvPr>
          <p:cNvSpPr/>
          <p:nvPr/>
        </p:nvSpPr>
        <p:spPr>
          <a:xfrm>
            <a:off x="1248698" y="4572000"/>
            <a:ext cx="1205745" cy="994985"/>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7AC29485-CE62-639B-C306-8684945D7706}"/>
              </a:ext>
            </a:extLst>
          </p:cNvPr>
          <p:cNvSpPr/>
          <p:nvPr/>
        </p:nvSpPr>
        <p:spPr>
          <a:xfrm>
            <a:off x="5297145" y="2490585"/>
            <a:ext cx="2610189"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3BFA110F-5068-318C-8C8C-E8087508CB2F}"/>
              </a:ext>
            </a:extLst>
          </p:cNvPr>
          <p:cNvSpPr txBox="1">
            <a:spLocks/>
          </p:cNvSpPr>
          <p:nvPr/>
        </p:nvSpPr>
        <p:spPr>
          <a:xfrm>
            <a:off x="6598508" y="885007"/>
            <a:ext cx="2545492" cy="360000"/>
          </a:xfrm>
          <a:prstGeom prst="rect">
            <a:avLst/>
          </a:prstGeom>
          <a:solidFill>
            <a:srgbClr val="00B05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マイナンバーカードなし</a:t>
            </a:r>
          </a:p>
        </p:txBody>
      </p:sp>
    </p:spTree>
    <p:extLst>
      <p:ext uri="{BB962C8B-B14F-4D97-AF65-F5344CB8AC3E}">
        <p14:creationId xmlns:p14="http://schemas.microsoft.com/office/powerpoint/2010/main" val="567831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B98567F-DD9C-BD98-B57C-15BD7B8FD2C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4252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4043"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アクセスキー</a:t>
            </a:r>
            <a:r>
              <a:rPr lang="ja-JP" altLang="en-US" dirty="0">
                <a:solidFill>
                  <a:prstClr val="black"/>
                </a:solidFill>
                <a:latin typeface="BIZ UDPゴシック" panose="020B0400000000000000" pitchFamily="50" charset="-128"/>
                <a:ea typeface="BIZ UDPゴシック" panose="020B0400000000000000" pitchFamily="50" charset="-128"/>
              </a:rPr>
              <a:t>ありの場合</a:t>
            </a:r>
            <a:r>
              <a:rPr lang="ja-JP" altLang="en-US" sz="1800" dirty="0">
                <a:solidFill>
                  <a:prstClr val="black"/>
                </a:solidFill>
                <a:latin typeface="BIZ UDPゴシック" panose="020B0400000000000000" pitchFamily="50" charset="-128"/>
                <a:ea typeface="BIZ UDPゴシック" panose="020B0400000000000000" pitchFamily="50" charset="-128"/>
              </a:rPr>
              <a:t>は上を、</a:t>
            </a:r>
            <a:r>
              <a:rPr lang="ja-JP" altLang="en-US" dirty="0">
                <a:solidFill>
                  <a:prstClr val="black"/>
                </a:solidFill>
                <a:latin typeface="BIZ UDPゴシック" panose="020B0400000000000000" pitchFamily="50" charset="-128"/>
                <a:ea typeface="BIZ UDPゴシック" panose="020B0400000000000000" pitchFamily="50" charset="-128"/>
              </a:rPr>
              <a:t>なしの場合</a:t>
            </a:r>
            <a:r>
              <a:rPr lang="ja-JP" altLang="en-US" sz="1800" dirty="0">
                <a:solidFill>
                  <a:prstClr val="black"/>
                </a:solidFill>
                <a:latin typeface="BIZ UDPゴシック" panose="020B0400000000000000" pitchFamily="50" charset="-128"/>
                <a:ea typeface="BIZ UDPゴシック" panose="020B0400000000000000" pitchFamily="50" charset="-128"/>
              </a:rPr>
              <a:t>は下を押します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pic>
        <p:nvPicPr>
          <p:cNvPr id="6" name="Picture 2">
            <a:extLst>
              <a:ext uri="{FF2B5EF4-FFF2-40B4-BE49-F238E27FC236}">
                <a16:creationId xmlns:a16="http://schemas.microsoft.com/office/drawing/2014/main" id="{57753E9F-B777-3BED-7BAC-56F1D929327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440259" y="240659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四角形: 角を丸くする 6">
            <a:extLst>
              <a:ext uri="{FF2B5EF4-FFF2-40B4-BE49-F238E27FC236}">
                <a16:creationId xmlns:a16="http://schemas.microsoft.com/office/drawing/2014/main" id="{B7AD4BC9-F959-DB05-5BA2-221CDB40018E}"/>
              </a:ext>
            </a:extLst>
          </p:cNvPr>
          <p:cNvSpPr/>
          <p:nvPr/>
        </p:nvSpPr>
        <p:spPr>
          <a:xfrm>
            <a:off x="5498250" y="3124191"/>
            <a:ext cx="2311848" cy="2004679"/>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矢印: 右 2">
            <a:extLst>
              <a:ext uri="{FF2B5EF4-FFF2-40B4-BE49-F238E27FC236}">
                <a16:creationId xmlns:a16="http://schemas.microsoft.com/office/drawing/2014/main" id="{0A2FCFE4-8923-1AFC-5EEE-9D907F31B73C}"/>
              </a:ext>
            </a:extLst>
          </p:cNvPr>
          <p:cNvSpPr/>
          <p:nvPr/>
        </p:nvSpPr>
        <p:spPr>
          <a:xfrm rot="16200000">
            <a:off x="1428048"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1" name="サブタイトル 2">
            <a:extLst>
              <a:ext uri="{FF2B5EF4-FFF2-40B4-BE49-F238E27FC236}">
                <a16:creationId xmlns:a16="http://schemas.microsoft.com/office/drawing/2014/main" id="{0C07ED89-498A-B4F1-FF89-B4887BF56770}"/>
              </a:ext>
            </a:extLst>
          </p:cNvPr>
          <p:cNvSpPr txBox="1">
            <a:spLocks/>
          </p:cNvSpPr>
          <p:nvPr/>
        </p:nvSpPr>
        <p:spPr>
          <a:xfrm>
            <a:off x="6598508" y="885007"/>
            <a:ext cx="2545492" cy="360000"/>
          </a:xfrm>
          <a:prstGeom prst="rect">
            <a:avLst/>
          </a:prstGeom>
          <a:solidFill>
            <a:srgbClr val="00B05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マイナンバーカードなし</a:t>
            </a:r>
          </a:p>
        </p:txBody>
      </p:sp>
    </p:spTree>
    <p:extLst>
      <p:ext uri="{BB962C8B-B14F-4D97-AF65-F5344CB8AC3E}">
        <p14:creationId xmlns:p14="http://schemas.microsoft.com/office/powerpoint/2010/main" val="3389930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603A36F1-D5F1-B3B0-B29E-FF7027CC456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42525" y="24052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3">
            <a:extLst>
              <a:ext uri="{FF2B5EF4-FFF2-40B4-BE49-F238E27FC236}">
                <a16:creationId xmlns:a16="http://schemas.microsoft.com/office/drawing/2014/main" id="{6DB1BAFE-9095-A70E-DEE8-3662D6FE66D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28445" y="2421987"/>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利用規約を確認し「同意する」にチェックを入れます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802945"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「ご利用登録を続ける」を押します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 name="四角形: 角を丸くする 1">
            <a:extLst>
              <a:ext uri="{FF2B5EF4-FFF2-40B4-BE49-F238E27FC236}">
                <a16:creationId xmlns:a16="http://schemas.microsoft.com/office/drawing/2014/main" id="{77181516-43C6-18C7-DAA0-9AF8DE81D27A}"/>
              </a:ext>
            </a:extLst>
          </p:cNvPr>
          <p:cNvSpPr/>
          <p:nvPr/>
        </p:nvSpPr>
        <p:spPr>
          <a:xfrm>
            <a:off x="5734503" y="5550707"/>
            <a:ext cx="1921958"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ACDB4DF1-A058-3567-66A2-047F68B7268F}"/>
              </a:ext>
            </a:extLst>
          </p:cNvPr>
          <p:cNvSpPr/>
          <p:nvPr/>
        </p:nvSpPr>
        <p:spPr>
          <a:xfrm>
            <a:off x="1688627" y="4166562"/>
            <a:ext cx="1583961" cy="706227"/>
          </a:xfrm>
          <a:prstGeom prst="roundRect">
            <a:avLst>
              <a:gd name="adj" fmla="val 15861"/>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CA1DE9CD-82F6-4D55-E78D-6956D0839C4F}"/>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2374627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a:extLst>
              <a:ext uri="{FF2B5EF4-FFF2-40B4-BE49-F238E27FC236}">
                <a16:creationId xmlns:a16="http://schemas.microsoft.com/office/drawing/2014/main" id="{D2FBCD82-5334-8059-31B3-E037403A351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30494" y="2404044"/>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5">
            <a:extLst>
              <a:ext uri="{FF2B5EF4-FFF2-40B4-BE49-F238E27FC236}">
                <a16:creationId xmlns:a16="http://schemas.microsoft.com/office/drawing/2014/main" id="{0BA39BB4-C17C-A92A-DCB5-308CB4FA406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17318" y="2404044"/>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42878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内容を確認し、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「閉じる」を押します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6" name="四角形: 角を丸くする 5">
            <a:extLst>
              <a:ext uri="{FF2B5EF4-FFF2-40B4-BE49-F238E27FC236}">
                <a16:creationId xmlns:a16="http://schemas.microsoft.com/office/drawing/2014/main" id="{ACDB4DF1-A058-3567-66A2-047F68B7268F}"/>
              </a:ext>
            </a:extLst>
          </p:cNvPr>
          <p:cNvSpPr/>
          <p:nvPr/>
        </p:nvSpPr>
        <p:spPr>
          <a:xfrm>
            <a:off x="6006407" y="5608797"/>
            <a:ext cx="1245110"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矢印: 右 1">
            <a:extLst>
              <a:ext uri="{FF2B5EF4-FFF2-40B4-BE49-F238E27FC236}">
                <a16:creationId xmlns:a16="http://schemas.microsoft.com/office/drawing/2014/main" id="{A970B35A-2A07-9092-E72E-446FE5695A0E}"/>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4" name="サブタイトル 2">
            <a:extLst>
              <a:ext uri="{FF2B5EF4-FFF2-40B4-BE49-F238E27FC236}">
                <a16:creationId xmlns:a16="http://schemas.microsoft.com/office/drawing/2014/main" id="{C1459A7D-0B13-CD50-17F3-10629A98F93D}"/>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255057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C87F6F74-ABF3-4770-26AA-96B02F62759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35117" y="2423875"/>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3">
            <a:extLst>
              <a:ext uri="{FF2B5EF4-FFF2-40B4-BE49-F238E27FC236}">
                <a16:creationId xmlns:a16="http://schemas.microsoft.com/office/drawing/2014/main" id="{D0C01683-8F32-6546-9D61-2819EE21994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56033" y="241184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63838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ご自身のアクセスキーを入力します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802945"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ご自身の基礎年金番号を入力します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5" name="四角形: 角を丸くする 4">
            <a:extLst>
              <a:ext uri="{FF2B5EF4-FFF2-40B4-BE49-F238E27FC236}">
                <a16:creationId xmlns:a16="http://schemas.microsoft.com/office/drawing/2014/main" id="{A6F20C3E-3B64-D70D-5E8B-B2792B2FD024}"/>
              </a:ext>
            </a:extLst>
          </p:cNvPr>
          <p:cNvSpPr/>
          <p:nvPr/>
        </p:nvSpPr>
        <p:spPr>
          <a:xfrm>
            <a:off x="5486212" y="2570101"/>
            <a:ext cx="2334315" cy="3162613"/>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DB4084F6-C2F9-6B67-5A26-1E197589ECE0}"/>
              </a:ext>
            </a:extLst>
          </p:cNvPr>
          <p:cNvSpPr/>
          <p:nvPr/>
        </p:nvSpPr>
        <p:spPr>
          <a:xfrm>
            <a:off x="1259815" y="3592214"/>
            <a:ext cx="2349663" cy="1885824"/>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DD9639BA-9A38-1B73-C3C8-FB874BBEBF33}"/>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850539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a:extLst>
              <a:ext uri="{FF2B5EF4-FFF2-40B4-BE49-F238E27FC236}">
                <a16:creationId xmlns:a16="http://schemas.microsoft.com/office/drawing/2014/main" id="{65D5B90E-A4D8-FDEB-B553-D83C9CA6084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42525" y="2408275"/>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5">
            <a:extLst>
              <a:ext uri="{FF2B5EF4-FFF2-40B4-BE49-F238E27FC236}">
                <a16:creationId xmlns:a16="http://schemas.microsoft.com/office/drawing/2014/main" id="{B00E3A89-BE6D-299A-4566-A98D07C9F0A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17318"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氏名を入力します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814976"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生年月日を入力し性別を選択します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3" name="四角形: 角を丸くする 22">
            <a:extLst>
              <a:ext uri="{FF2B5EF4-FFF2-40B4-BE49-F238E27FC236}">
                <a16:creationId xmlns:a16="http://schemas.microsoft.com/office/drawing/2014/main" id="{02913301-C15C-BA98-7B28-AF08A10B2C30}"/>
              </a:ext>
            </a:extLst>
          </p:cNvPr>
          <p:cNvSpPr/>
          <p:nvPr/>
        </p:nvSpPr>
        <p:spPr>
          <a:xfrm>
            <a:off x="5486212" y="2570101"/>
            <a:ext cx="2334315" cy="4067163"/>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67FEFA0A-FDD1-6C89-2B44-D3CDD0FE4366}"/>
              </a:ext>
            </a:extLst>
          </p:cNvPr>
          <p:cNvSpPr/>
          <p:nvPr/>
        </p:nvSpPr>
        <p:spPr>
          <a:xfrm>
            <a:off x="1259815" y="2570101"/>
            <a:ext cx="2349663" cy="4067163"/>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2E2ADD96-4B6A-67E0-AEAD-A66BB06FA389}"/>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410234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EA29DDA3-BCD5-1442-5921-8AB39849982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23761" y="240814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3">
            <a:extLst>
              <a:ext uri="{FF2B5EF4-FFF2-40B4-BE49-F238E27FC236}">
                <a16:creationId xmlns:a16="http://schemas.microsoft.com/office/drawing/2014/main" id="{08DA9F99-D486-4023-AA6C-964822C866A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48382"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2588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パスワードを決め</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33872"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「秘密の質問」を選択し、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「秘密の答え」を入力します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3" name="四角形: 角を丸くする 22">
            <a:extLst>
              <a:ext uri="{FF2B5EF4-FFF2-40B4-BE49-F238E27FC236}">
                <a16:creationId xmlns:a16="http://schemas.microsoft.com/office/drawing/2014/main" id="{2042E2D7-36E9-7D31-B8C0-58FB1AABBB1B}"/>
              </a:ext>
            </a:extLst>
          </p:cNvPr>
          <p:cNvSpPr/>
          <p:nvPr/>
        </p:nvSpPr>
        <p:spPr>
          <a:xfrm>
            <a:off x="1259815" y="2570102"/>
            <a:ext cx="2349663" cy="3915018"/>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C8BB292E-2D18-F6DF-945D-1024B2D5652E}"/>
              </a:ext>
            </a:extLst>
          </p:cNvPr>
          <p:cNvSpPr/>
          <p:nvPr/>
        </p:nvSpPr>
        <p:spPr>
          <a:xfrm>
            <a:off x="5480704" y="2570102"/>
            <a:ext cx="2349663" cy="3478185"/>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0B9D6281-4BF4-92FE-1108-1A79409BA846}"/>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2402547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a:extLst>
              <a:ext uri="{FF2B5EF4-FFF2-40B4-BE49-F238E27FC236}">
                <a16:creationId xmlns:a16="http://schemas.microsoft.com/office/drawing/2014/main" id="{BBC2E39A-25A8-CD1D-B88B-D165E011C1B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41107"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5">
            <a:extLst>
              <a:ext uri="{FF2B5EF4-FFF2-40B4-BE49-F238E27FC236}">
                <a16:creationId xmlns:a16="http://schemas.microsoft.com/office/drawing/2014/main" id="{96C8F0BA-775A-FA48-0982-DFA1C2DC94D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3570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42878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メールアドレスを入力します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お知らせメール配信希望を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選択します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3" name="四角形: 角を丸くする 22">
            <a:extLst>
              <a:ext uri="{FF2B5EF4-FFF2-40B4-BE49-F238E27FC236}">
                <a16:creationId xmlns:a16="http://schemas.microsoft.com/office/drawing/2014/main" id="{CC015AF2-F1B1-508E-EF06-C573B8CE185C}"/>
              </a:ext>
            </a:extLst>
          </p:cNvPr>
          <p:cNvSpPr/>
          <p:nvPr/>
        </p:nvSpPr>
        <p:spPr>
          <a:xfrm>
            <a:off x="1259815" y="4081373"/>
            <a:ext cx="2349663" cy="2152790"/>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001C5A13-F7F6-02F4-D8ED-A2D95249B034}"/>
              </a:ext>
            </a:extLst>
          </p:cNvPr>
          <p:cNvSpPr/>
          <p:nvPr/>
        </p:nvSpPr>
        <p:spPr>
          <a:xfrm>
            <a:off x="5475264" y="2577537"/>
            <a:ext cx="2349663" cy="2259158"/>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90EFAA6A-10DA-79C6-653C-1527220F2D3A}"/>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3749214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2081462" y="2329786"/>
            <a:ext cx="5758144"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「ねんきんネット」</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について</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1874406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93853ABA-9A97-E269-3875-535F051C646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41898" y="2406592"/>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29C8FFCA-5CB0-F778-41FE-4247F1983E6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34941" y="2406592"/>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電話番号を入力します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⓮</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6473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「次に進む（入力内容を確認する）」を押します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5520119" y="4610731"/>
            <a:ext cx="2291137"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0BA4C564-7949-C733-E149-CDD83F269A89}"/>
              </a:ext>
            </a:extLst>
          </p:cNvPr>
          <p:cNvSpPr txBox="1"/>
          <p:nvPr/>
        </p:nvSpPr>
        <p:spPr>
          <a:xfrm>
            <a:off x="7884185" y="4093442"/>
            <a:ext cx="1259816" cy="2288768"/>
          </a:xfrm>
          <a:prstGeom prst="rect">
            <a:avLst/>
          </a:prstGeom>
          <a:noFill/>
        </p:spPr>
        <p:txBody>
          <a:bodyPr wrap="square" lIns="0" rIns="0" rtlCol="0">
            <a:spAutoFit/>
          </a:bodyPr>
          <a:lstStyle/>
          <a:p>
            <a:pPr>
              <a:lnSpc>
                <a:spcPct val="130000"/>
              </a:lnSpc>
            </a:pPr>
            <a:r>
              <a:rPr lang="en-US" altLang="ja-JP" sz="1400" dirty="0">
                <a:solidFill>
                  <a:schemeClr val="accent1"/>
                </a:solidFill>
                <a:latin typeface="BIZ UDPゴシック" panose="020B0400000000000000" pitchFamily="50" charset="-128"/>
                <a:ea typeface="BIZ UDPゴシック" panose="020B0400000000000000" pitchFamily="50" charset="-128"/>
              </a:rPr>
              <a:t>※</a:t>
            </a:r>
            <a:r>
              <a:rPr lang="ja-JP" altLang="en-US" sz="1400" dirty="0">
                <a:solidFill>
                  <a:schemeClr val="accent1"/>
                </a:solidFill>
                <a:latin typeface="BIZ UDPゴシック" panose="020B0400000000000000" pitchFamily="50" charset="-128"/>
                <a:ea typeface="BIZ UDPゴシック" panose="020B0400000000000000" pitchFamily="50" charset="-128"/>
              </a:rPr>
              <a:t>登録した</a:t>
            </a:r>
            <a:endParaRPr lang="en-US" altLang="ja-JP" sz="14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sz="1400" dirty="0">
                <a:solidFill>
                  <a:schemeClr val="accent1"/>
                </a:solidFill>
                <a:latin typeface="BIZ UDPゴシック" panose="020B0400000000000000" pitchFamily="50" charset="-128"/>
                <a:ea typeface="BIZ UDPゴシック" panose="020B0400000000000000" pitchFamily="50" charset="-128"/>
              </a:rPr>
              <a:t>メールアドレス宛にユーザ</a:t>
            </a:r>
            <a:r>
              <a:rPr lang="en-US" altLang="ja-JP" sz="1400" dirty="0">
                <a:solidFill>
                  <a:schemeClr val="accent1"/>
                </a:solidFill>
                <a:latin typeface="BIZ UDPゴシック" panose="020B0400000000000000" pitchFamily="50" charset="-128"/>
                <a:ea typeface="BIZ UDPゴシック" panose="020B0400000000000000" pitchFamily="50" charset="-128"/>
              </a:rPr>
              <a:t>ID</a:t>
            </a:r>
          </a:p>
          <a:p>
            <a:pPr>
              <a:lnSpc>
                <a:spcPct val="130000"/>
              </a:lnSpc>
            </a:pPr>
            <a:r>
              <a:rPr lang="ja-JP" altLang="en-US" sz="1400" dirty="0">
                <a:solidFill>
                  <a:schemeClr val="accent1"/>
                </a:solidFill>
                <a:latin typeface="BIZ UDPゴシック" panose="020B0400000000000000" pitchFamily="50" charset="-128"/>
                <a:ea typeface="BIZ UDPゴシック" panose="020B0400000000000000" pitchFamily="50" charset="-128"/>
              </a:rPr>
              <a:t>確認用メールが送付されますので、ユーザ</a:t>
            </a:r>
            <a:r>
              <a:rPr lang="en-US" altLang="ja-JP" sz="1400" dirty="0">
                <a:solidFill>
                  <a:schemeClr val="accent1"/>
                </a:solidFill>
                <a:latin typeface="BIZ UDPゴシック" panose="020B0400000000000000" pitchFamily="50" charset="-128"/>
                <a:ea typeface="BIZ UDPゴシック" panose="020B0400000000000000" pitchFamily="50" charset="-128"/>
              </a:rPr>
              <a:t>ID</a:t>
            </a:r>
            <a:r>
              <a:rPr lang="ja-JP" altLang="en-US" sz="1400" dirty="0">
                <a:solidFill>
                  <a:schemeClr val="accent1"/>
                </a:solidFill>
                <a:latin typeface="BIZ UDPゴシック" panose="020B0400000000000000" pitchFamily="50" charset="-128"/>
                <a:ea typeface="BIZ UDPゴシック" panose="020B0400000000000000" pitchFamily="50" charset="-128"/>
              </a:rPr>
              <a:t>を確認してログインしてください</a:t>
            </a:r>
            <a:endParaRPr lang="en-US" altLang="ja-JP" sz="1400" dirty="0">
              <a:solidFill>
                <a:schemeClr val="accent1"/>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6F7D0809-0B67-C8D1-C95E-60744603C9C4}"/>
              </a:ext>
            </a:extLst>
          </p:cNvPr>
          <p:cNvSpPr/>
          <p:nvPr/>
        </p:nvSpPr>
        <p:spPr>
          <a:xfrm>
            <a:off x="1270832" y="2589454"/>
            <a:ext cx="2349663" cy="1741914"/>
          </a:xfrm>
          <a:prstGeom prst="roundRect">
            <a:avLst>
              <a:gd name="adj" fmla="val 7972"/>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919DD229-87CD-48D7-4156-B7DCD1C5785D}"/>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321771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E20CA-E595-D2F1-8929-A79EB2767D5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5036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F2A5DB3F-3A8E-3722-6A58-9A120A861C0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996946" y="5544079"/>
            <a:ext cx="1350622" cy="428681"/>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利用規約を確認し「同意する」に</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チェック</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を入れます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「ご利用登録を続ける」を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793120" y="4216251"/>
            <a:ext cx="1362773" cy="590417"/>
          </a:xfrm>
          <a:prstGeom prst="roundRect">
            <a:avLst/>
          </a:prstGeom>
          <a:no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6" name="サブタイトル 2">
            <a:extLst>
              <a:ext uri="{FF2B5EF4-FFF2-40B4-BE49-F238E27FC236}">
                <a16:creationId xmlns:a16="http://schemas.microsoft.com/office/drawing/2014/main" id="{E2E2361E-DE3D-4092-D9D0-D0B74A0E47BD}"/>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2966314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9BBFB0AD-51F9-B15D-D216-0BE74C94B26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5786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91E860A-F465-4931-4371-45878870178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238959" y="5664425"/>
            <a:ext cx="890124" cy="308335"/>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「閉じる」を押します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 name="矢印: 右 1">
            <a:extLst>
              <a:ext uri="{FF2B5EF4-FFF2-40B4-BE49-F238E27FC236}">
                <a16:creationId xmlns:a16="http://schemas.microsoft.com/office/drawing/2014/main" id="{B924F5F2-8F2C-E6CF-7B9E-36568B3051D8}"/>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6" name="サブタイトル 2">
            <a:extLst>
              <a:ext uri="{FF2B5EF4-FFF2-40B4-BE49-F238E27FC236}">
                <a16:creationId xmlns:a16="http://schemas.microsoft.com/office/drawing/2014/main" id="{AF0DF614-8E07-5E01-C6E8-47ADD90E8B0B}"/>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2183626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C6114C-2E3F-CB47-198B-E4F564A1A45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5786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7268CE2A-40CC-96AE-1FA1-A4309FFA8FB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513436" y="5135777"/>
            <a:ext cx="2281953" cy="611885"/>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下から上にスクロール</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ご自身の基礎年金番号を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5" name="矢印: 右 4">
            <a:extLst>
              <a:ext uri="{FF2B5EF4-FFF2-40B4-BE49-F238E27FC236}">
                <a16:creationId xmlns:a16="http://schemas.microsoft.com/office/drawing/2014/main" id="{5500EC6A-471D-4706-18CD-5070EFC6C0E5}"/>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7" name="サブタイトル 2">
            <a:extLst>
              <a:ext uri="{FF2B5EF4-FFF2-40B4-BE49-F238E27FC236}">
                <a16:creationId xmlns:a16="http://schemas.microsoft.com/office/drawing/2014/main" id="{C88E7D2C-B899-9DCA-153A-E2DF649B6AE6}"/>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155626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927FDE5D-D852-2191-8197-C242424642B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5786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263E5DA-0CB9-2763-FC2A-A6348763497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534952" y="3762797"/>
            <a:ext cx="2281953" cy="1995624"/>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氏名を入力します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生年月日を入力します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315940" y="3123056"/>
            <a:ext cx="2281953" cy="3514207"/>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0D8F0D9B-A64B-9348-FED6-B5E6923F4924}"/>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495981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E7119521-379D-E918-8EE6-F7578A98421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609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245E89BB-F232-3441-DF3E-DECC21DD516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2864581"/>
            <a:ext cx="2428786" cy="233859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性別を選択します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郵便番号と都道府県を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選択します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315940" y="2929318"/>
            <a:ext cx="2293108" cy="71209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33A01350-7167-BD00-2BCF-84034270D411}"/>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4066047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AA7FA48-D817-EAA9-0F06-FF8BFD73EE6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7269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F6035223-A68E-50BF-1849-22453F90ABC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4387994"/>
            <a:ext cx="2428786" cy="233859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住所を入力します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お客様設定パスワードを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315940" y="5361186"/>
            <a:ext cx="2293108" cy="71209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784D8620-3327-483A-CF11-ED9E0D0A6A75}"/>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384414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A9963C6-89C4-05BE-F8F8-555ACB4D218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7269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a:extLst>
              <a:ext uri="{FF2B5EF4-FFF2-40B4-BE49-F238E27FC236}">
                <a16:creationId xmlns:a16="http://schemas.microsoft.com/office/drawing/2014/main" id="{276ACD9C-20CD-AA8A-1A5C-523EDFA24E0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4151214"/>
            <a:ext cx="2428786" cy="776836"/>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メールアドレスを入力します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⓮</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メール配信希望を選択します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315940" y="3981281"/>
            <a:ext cx="2293108" cy="2092003"/>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D4638A34-4568-B361-7F90-E67DCC782651}"/>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342051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3833978-FEDC-3B1D-94A8-29723082A3B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7269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E3C14E1B-EF56-A6AD-BA17-E70A4962F5B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4580092"/>
            <a:ext cx="2428786" cy="453154"/>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⓯</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電話番号を入力します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⓰</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「次に進む（入力内容を確認する）」を押します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242524" y="2935280"/>
            <a:ext cx="2428786" cy="1410142"/>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11" name="図 10" descr="郵便ポストの前にいるマイナちゃんのイラスト">
            <a:extLst>
              <a:ext uri="{FF2B5EF4-FFF2-40B4-BE49-F238E27FC236}">
                <a16:creationId xmlns:a16="http://schemas.microsoft.com/office/drawing/2014/main" id="{D2793ED4-7863-3873-1B80-3EB010E47F97}"/>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806795" y="5365892"/>
            <a:ext cx="1425400" cy="1360700"/>
          </a:xfrm>
          <a:prstGeom prst="rect">
            <a:avLst/>
          </a:prstGeom>
        </p:spPr>
      </p:pic>
      <p:sp>
        <p:nvSpPr>
          <p:cNvPr id="16" name="テキスト ボックス 15">
            <a:extLst>
              <a:ext uri="{FF2B5EF4-FFF2-40B4-BE49-F238E27FC236}">
                <a16:creationId xmlns:a16="http://schemas.microsoft.com/office/drawing/2014/main" id="{A7E68A3D-E4D0-170C-301B-2F29778EACDC}"/>
              </a:ext>
            </a:extLst>
          </p:cNvPr>
          <p:cNvSpPr txBox="1"/>
          <p:nvPr/>
        </p:nvSpPr>
        <p:spPr>
          <a:xfrm>
            <a:off x="7894872" y="3287430"/>
            <a:ext cx="1249128" cy="2008691"/>
          </a:xfrm>
          <a:prstGeom prst="rect">
            <a:avLst/>
          </a:prstGeom>
          <a:noFill/>
        </p:spPr>
        <p:txBody>
          <a:bodyPr wrap="square" rtlCol="0">
            <a:spAutoFit/>
          </a:bodyPr>
          <a:lstStyle/>
          <a:p>
            <a:pPr>
              <a:lnSpc>
                <a:spcPct val="130000"/>
              </a:lnSpc>
            </a:pPr>
            <a:r>
              <a:rPr lang="en-US" altLang="ja-JP" sz="1400" dirty="0">
                <a:solidFill>
                  <a:schemeClr val="accent1"/>
                </a:solidFill>
                <a:latin typeface="BIZ UDPゴシック" panose="020B0400000000000000" pitchFamily="50" charset="-128"/>
                <a:ea typeface="BIZ UDPゴシック" panose="020B0400000000000000" pitchFamily="50" charset="-128"/>
              </a:rPr>
              <a:t>※</a:t>
            </a:r>
            <a:r>
              <a:rPr lang="ja-JP" altLang="en-US" sz="1400" dirty="0">
                <a:solidFill>
                  <a:schemeClr val="accent1"/>
                </a:solidFill>
                <a:latin typeface="BIZ UDPゴシック" panose="020B0400000000000000" pitchFamily="50" charset="-128"/>
                <a:ea typeface="BIZ UDPゴシック" panose="020B0400000000000000" pitchFamily="50" charset="-128"/>
              </a:rPr>
              <a:t>後日ユーザ</a:t>
            </a:r>
            <a:r>
              <a:rPr lang="en-US" altLang="ja-JP" sz="1400" dirty="0">
                <a:solidFill>
                  <a:schemeClr val="accent1"/>
                </a:solidFill>
                <a:latin typeface="BIZ UDPゴシック" panose="020B0400000000000000" pitchFamily="50" charset="-128"/>
                <a:ea typeface="BIZ UDPゴシック" panose="020B0400000000000000" pitchFamily="50" charset="-128"/>
              </a:rPr>
              <a:t>ID</a:t>
            </a:r>
            <a:r>
              <a:rPr lang="ja-JP" altLang="en-US" sz="1400" dirty="0">
                <a:solidFill>
                  <a:schemeClr val="accent1"/>
                </a:solidFill>
                <a:latin typeface="BIZ UDPゴシック" panose="020B0400000000000000" pitchFamily="50" charset="-128"/>
                <a:ea typeface="BIZ UDPゴシック" panose="020B0400000000000000" pitchFamily="50" charset="-128"/>
              </a:rPr>
              <a:t>が郵送されますので、</a:t>
            </a:r>
          </a:p>
          <a:p>
            <a:pPr>
              <a:lnSpc>
                <a:spcPct val="130000"/>
              </a:lnSpc>
            </a:pPr>
            <a:r>
              <a:rPr lang="ja-JP" altLang="en-US" sz="1400" dirty="0">
                <a:solidFill>
                  <a:schemeClr val="accent1"/>
                </a:solidFill>
                <a:latin typeface="BIZ UDPゴシック" panose="020B0400000000000000" pitchFamily="50" charset="-128"/>
                <a:ea typeface="BIZ UDPゴシック" panose="020B0400000000000000" pitchFamily="50" charset="-128"/>
              </a:rPr>
              <a:t>そのユーザ</a:t>
            </a:r>
            <a:r>
              <a:rPr lang="en-US" altLang="ja-JP" sz="1400" dirty="0">
                <a:solidFill>
                  <a:schemeClr val="accent1"/>
                </a:solidFill>
                <a:latin typeface="BIZ UDPゴシック" panose="020B0400000000000000" pitchFamily="50" charset="-128"/>
                <a:ea typeface="BIZ UDPゴシック" panose="020B0400000000000000" pitchFamily="50" charset="-128"/>
              </a:rPr>
              <a:t>ID</a:t>
            </a:r>
            <a:r>
              <a:rPr lang="ja-JP" altLang="en-US" sz="1400" dirty="0">
                <a:solidFill>
                  <a:schemeClr val="accent1"/>
                </a:solidFill>
                <a:latin typeface="BIZ UDPゴシック" panose="020B0400000000000000" pitchFamily="50" charset="-128"/>
                <a:ea typeface="BIZ UDPゴシック" panose="020B0400000000000000" pitchFamily="50" charset="-128"/>
              </a:rPr>
              <a:t>を使ってログインしてください</a:t>
            </a:r>
          </a:p>
        </p:txBody>
      </p:sp>
      <p:sp>
        <p:nvSpPr>
          <p:cNvPr id="6" name="サブタイトル 2">
            <a:extLst>
              <a:ext uri="{FF2B5EF4-FFF2-40B4-BE49-F238E27FC236}">
                <a16:creationId xmlns:a16="http://schemas.microsoft.com/office/drawing/2014/main" id="{2F4444BD-9F39-59EC-2BB0-1AA62C83D94B}"/>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592439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E1D1681-647A-646C-F6F6-E54492CC4E8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72690" y="2412619"/>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16A926F4-55E6-F67C-76A0-D43D0AAE294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4"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2497555"/>
            <a:ext cx="2428786" cy="453154"/>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2412567" y="4520694"/>
            <a:ext cx="1258743" cy="1127547"/>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B7B2616B-BAB8-91BC-C7D8-2EE803FAD813}"/>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「ログイン」を押します</a:t>
            </a:r>
          </a:p>
        </p:txBody>
      </p:sp>
      <p:sp>
        <p:nvSpPr>
          <p:cNvPr id="5" name="テキスト ボックス 4">
            <a:extLst>
              <a:ext uri="{FF2B5EF4-FFF2-40B4-BE49-F238E27FC236}">
                <a16:creationId xmlns:a16="http://schemas.microsoft.com/office/drawing/2014/main" id="{377E2B05-E08B-3ADA-949C-324059BF06A9}"/>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画面上部の青い部分を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1" name="サブタイトル 2">
            <a:extLst>
              <a:ext uri="{FF2B5EF4-FFF2-40B4-BE49-F238E27FC236}">
                <a16:creationId xmlns:a16="http://schemas.microsoft.com/office/drawing/2014/main" id="{9FB2BA4B-DD03-B51A-A2F8-564669664804}"/>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Tree>
    <p:extLst>
      <p:ext uri="{BB962C8B-B14F-4D97-AF65-F5344CB8AC3E}">
        <p14:creationId xmlns:p14="http://schemas.microsoft.com/office/powerpoint/2010/main" val="3376490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マイナちゃんのイラスト">
            <a:extLst>
              <a:ext uri="{FF2B5EF4-FFF2-40B4-BE49-F238E27FC236}">
                <a16:creationId xmlns:a16="http://schemas.microsoft.com/office/drawing/2014/main" id="{EF4DED71-A1F1-B848-B941-EE1D3B4E17B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2094" y="3955362"/>
            <a:ext cx="1041194" cy="1522676"/>
          </a:xfrm>
          <a:prstGeom prst="rect">
            <a:avLst/>
          </a:prstGeom>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「ねんきんネット」とは？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953358"/>
            <a:ext cx="8354257"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「ねんきんネット」は、年金記録の確認、年金見込額の試算、通知書の閲覧等、年金情報の確認や年金に関する各種手続きが行えるサービスです。</a:t>
            </a:r>
            <a:r>
              <a:rPr lang="en-US" altLang="ja-JP" sz="2200" b="0" dirty="0">
                <a:latin typeface="BIZ UDPゴシック" panose="020B0400000000000000" pitchFamily="50" charset="-128"/>
                <a:ea typeface="BIZ UDPゴシック" panose="020B0400000000000000" pitchFamily="50" charset="-128"/>
              </a:rPr>
              <a:t>24</a:t>
            </a:r>
            <a:r>
              <a:rPr lang="ja-JP" altLang="en-US" sz="2200" b="0" dirty="0">
                <a:latin typeface="BIZ UDPゴシック" panose="020B0400000000000000" pitchFamily="50" charset="-128"/>
                <a:ea typeface="BIZ UDPゴシック" panose="020B0400000000000000" pitchFamily="50" charset="-128"/>
              </a:rPr>
              <a:t>時間いつでもどこでも、スマートフォンやパソコンからご利用いただけます。</a:t>
            </a: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マイナポータルと連携させることでマイナポータルからも簡単にアクセスが可能になっています。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18" name="図 17">
            <a:extLst>
              <a:ext uri="{FF2B5EF4-FFF2-40B4-BE49-F238E27FC236}">
                <a16:creationId xmlns:a16="http://schemas.microsoft.com/office/drawing/2014/main" id="{A1AAD8D7-C81D-12E9-3B84-3BB7A04C3711}"/>
              </a:ext>
            </a:extLst>
          </p:cNvPr>
          <p:cNvPicPr>
            <a:picLocks noChangeAspect="1"/>
          </p:cNvPicPr>
          <p:nvPr/>
        </p:nvPicPr>
        <p:blipFill rotWithShape="1">
          <a:blip r:embed="rId7"/>
          <a:srcRect l="4824" t="12139" r="4034" b="10019"/>
          <a:stretch/>
        </p:blipFill>
        <p:spPr>
          <a:xfrm>
            <a:off x="1913877" y="3720130"/>
            <a:ext cx="5316245" cy="1836521"/>
          </a:xfrm>
          <a:prstGeom prst="rect">
            <a:avLst/>
          </a:prstGeom>
        </p:spPr>
      </p:pic>
      <p:sp>
        <p:nvSpPr>
          <p:cNvPr id="24" name="字幕 14">
            <a:extLst>
              <a:ext uri="{FF2B5EF4-FFF2-40B4-BE49-F238E27FC236}">
                <a16:creationId xmlns:a16="http://schemas.microsoft.com/office/drawing/2014/main" id="{E924DA48-6A7A-CDFA-1C4B-11B834FDB64E}"/>
              </a:ext>
            </a:extLst>
          </p:cNvPr>
          <p:cNvSpPr txBox="1">
            <a:spLocks/>
          </p:cNvSpPr>
          <p:nvPr/>
        </p:nvSpPr>
        <p:spPr>
          <a:xfrm>
            <a:off x="332640" y="5619304"/>
            <a:ext cx="8474808" cy="8701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40000"/>
              </a:lnSpc>
              <a:spcBef>
                <a:spcPts val="0"/>
              </a:spcBef>
            </a:pPr>
            <a:r>
              <a:rPr lang="en-US" altLang="ja-JP" sz="1800" b="0" dirty="0">
                <a:solidFill>
                  <a:srgbClr val="4472C4"/>
                </a:solidFill>
                <a:latin typeface="BIZ UDPゴシック" panose="020B0400000000000000" pitchFamily="50" charset="-128"/>
                <a:ea typeface="BIZ UDPゴシック" panose="020B0400000000000000" pitchFamily="50" charset="-128"/>
              </a:rPr>
              <a:t>※</a:t>
            </a:r>
            <a:r>
              <a:rPr lang="ja-JP" altLang="en-US" sz="1800" b="0" dirty="0">
                <a:solidFill>
                  <a:srgbClr val="4472C4"/>
                </a:solidFill>
                <a:latin typeface="BIZ UDPゴシック" panose="020B0400000000000000" pitchFamily="50" charset="-128"/>
                <a:ea typeface="BIZ UDPゴシック" panose="020B0400000000000000" pitchFamily="50" charset="-128"/>
              </a:rPr>
              <a:t>マイナポータルから利用登録する場合、初回利用登録が可能な時間帯は平日</a:t>
            </a:r>
            <a:r>
              <a:rPr lang="en-US" altLang="ja-JP" sz="1800" b="0" dirty="0">
                <a:solidFill>
                  <a:srgbClr val="4472C4"/>
                </a:solidFill>
                <a:latin typeface="BIZ UDPゴシック" panose="020B0400000000000000" pitchFamily="50" charset="-128"/>
                <a:ea typeface="BIZ UDPゴシック" panose="020B0400000000000000" pitchFamily="50" charset="-128"/>
              </a:rPr>
              <a:t>8</a:t>
            </a:r>
            <a:r>
              <a:rPr lang="ja-JP" altLang="en-US" sz="1800" b="0" dirty="0">
                <a:solidFill>
                  <a:srgbClr val="4472C4"/>
                </a:solidFill>
                <a:latin typeface="BIZ UDPゴシック" panose="020B0400000000000000" pitchFamily="50" charset="-128"/>
                <a:ea typeface="BIZ UDPゴシック" panose="020B0400000000000000" pitchFamily="50" charset="-128"/>
              </a:rPr>
              <a:t>時から</a:t>
            </a:r>
            <a:r>
              <a:rPr lang="en-US" altLang="ja-JP" sz="1800" b="0" dirty="0">
                <a:solidFill>
                  <a:srgbClr val="4472C4"/>
                </a:solidFill>
                <a:latin typeface="BIZ UDPゴシック" panose="020B0400000000000000" pitchFamily="50" charset="-128"/>
                <a:ea typeface="BIZ UDPゴシック" panose="020B0400000000000000" pitchFamily="50" charset="-128"/>
              </a:rPr>
              <a:t>23</a:t>
            </a:r>
            <a:r>
              <a:rPr lang="ja-JP" altLang="en-US" sz="1800" b="0" dirty="0">
                <a:solidFill>
                  <a:srgbClr val="4472C4"/>
                </a:solidFill>
                <a:latin typeface="BIZ UDPゴシック" panose="020B0400000000000000" pitchFamily="50" charset="-128"/>
                <a:ea typeface="BIZ UDPゴシック" panose="020B0400000000000000" pitchFamily="50" charset="-128"/>
              </a:rPr>
              <a:t>時までとなっており、時間帯によっては連携に時間がかかる場合があります</a:t>
            </a:r>
            <a:endParaRPr lang="ja-JP" altLang="en-US" sz="1800" b="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83427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E870DBDC-E8B0-C053-B763-29D1FD5292C8}"/>
              </a:ext>
            </a:extLst>
          </p:cNvPr>
          <p:cNvPicPr>
            <a:picLocks noChangeAspect="1"/>
          </p:cNvPicPr>
          <p:nvPr/>
        </p:nvPicPr>
        <p:blipFill>
          <a:blip r:embed="rId4"/>
          <a:stretch>
            <a:fillRect/>
          </a:stretch>
        </p:blipFill>
        <p:spPr>
          <a:xfrm>
            <a:off x="5465512" y="2398221"/>
            <a:ext cx="2432882" cy="4383621"/>
          </a:xfrm>
          <a:prstGeom prst="rect">
            <a:avLst/>
          </a:prstGeom>
        </p:spPr>
      </p:pic>
      <p:pic>
        <p:nvPicPr>
          <p:cNvPr id="2" name="Picture 2">
            <a:extLst>
              <a:ext uri="{FF2B5EF4-FFF2-40B4-BE49-F238E27FC236}">
                <a16:creationId xmlns:a16="http://schemas.microsoft.com/office/drawing/2014/main" id="{6636AB1B-D891-EBDB-3C2D-EA12CF36203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4"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535813" y="5775671"/>
            <a:ext cx="1879886" cy="546000"/>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513212" y="4758117"/>
            <a:ext cx="1901628" cy="46764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74BAAB94-1823-80F3-8F76-BB2E629820BE}"/>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「マイナポータルからログイン」を押します</a:t>
            </a:r>
          </a:p>
        </p:txBody>
      </p:sp>
      <p:sp>
        <p:nvSpPr>
          <p:cNvPr id="6" name="テキスト ボックス 5">
            <a:extLst>
              <a:ext uri="{FF2B5EF4-FFF2-40B4-BE49-F238E27FC236}">
                <a16:creationId xmlns:a16="http://schemas.microsoft.com/office/drawing/2014/main" id="{69B21A48-43FD-5330-3FBA-A1883698F5BC}"/>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マイナポータルの画面で</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「ログイン」を押します</a:t>
            </a:r>
          </a:p>
        </p:txBody>
      </p:sp>
      <p:sp>
        <p:nvSpPr>
          <p:cNvPr id="16" name="サブタイトル 2">
            <a:extLst>
              <a:ext uri="{FF2B5EF4-FFF2-40B4-BE49-F238E27FC236}">
                <a16:creationId xmlns:a16="http://schemas.microsoft.com/office/drawing/2014/main" id="{AAFB4243-9940-CA98-F6A2-C341530F43D1}"/>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Tree>
    <p:extLst>
      <p:ext uri="{BB962C8B-B14F-4D97-AF65-F5344CB8AC3E}">
        <p14:creationId xmlns:p14="http://schemas.microsoft.com/office/powerpoint/2010/main" val="825666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09C3AD12-38EC-FEE6-3EBA-21B3D6FBE1F6}"/>
              </a:ext>
            </a:extLst>
          </p:cNvPr>
          <p:cNvPicPr>
            <a:picLocks noChangeAspect="1"/>
          </p:cNvPicPr>
          <p:nvPr/>
        </p:nvPicPr>
        <p:blipFill>
          <a:blip r:embed="rId4"/>
          <a:srcRect t="6082"/>
          <a:stretch/>
        </p:blipFill>
        <p:spPr>
          <a:xfrm>
            <a:off x="5715733" y="2412619"/>
            <a:ext cx="2125485" cy="4320000"/>
          </a:xfrm>
          <a:prstGeom prst="rect">
            <a:avLst/>
          </a:prstGeom>
          <a:ln w="12700" cap="sq">
            <a:solidFill>
              <a:srgbClr val="000000"/>
            </a:solidFill>
            <a:prstDash val="solid"/>
            <a:miter lim="800000"/>
          </a:ln>
          <a:effectLst/>
        </p:spPr>
      </p:pic>
      <p:pic>
        <p:nvPicPr>
          <p:cNvPr id="10" name="図 9" descr="ダイアグラム&#10;&#10;AI によって生成されたコンテンツは間違っている可能性があります。">
            <a:extLst>
              <a:ext uri="{FF2B5EF4-FFF2-40B4-BE49-F238E27FC236}">
                <a16:creationId xmlns:a16="http://schemas.microsoft.com/office/drawing/2014/main" id="{B5A51BB8-FC7B-E9A7-A64A-E001B6D91D35}"/>
              </a:ext>
            </a:extLst>
          </p:cNvPr>
          <p:cNvPicPr>
            <a:picLocks noChangeAspect="1"/>
          </p:cNvPicPr>
          <p:nvPr/>
        </p:nvPicPr>
        <p:blipFill>
          <a:blip r:embed="rId5"/>
          <a:srcRect t="5714" b="14477"/>
          <a:stretch/>
        </p:blipFill>
        <p:spPr>
          <a:xfrm>
            <a:off x="1153131" y="2412619"/>
            <a:ext cx="2501216" cy="4320000"/>
          </a:xfrm>
          <a:prstGeom prst="rect">
            <a:avLst/>
          </a:prstGeom>
          <a:ln w="12700" cap="sq">
            <a:solidFill>
              <a:srgbClr val="000000"/>
            </a:solidFill>
            <a:miter lim="800000"/>
          </a:ln>
          <a:effec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33178" y="6102704"/>
            <a:ext cx="2314320" cy="444011"/>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167479" y="4319920"/>
            <a:ext cx="2188670" cy="622536"/>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230AF2C9-7F3F-8DE6-B428-E24D5E69C118}"/>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マイナポータルの数字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4</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桁の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パスワードを入力</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D9761AE6-F1A2-C9C0-99F5-D2F104D3F4FE}"/>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「読み取り開始」を押します</a:t>
            </a:r>
          </a:p>
        </p:txBody>
      </p:sp>
      <p:sp>
        <p:nvSpPr>
          <p:cNvPr id="16" name="サブタイトル 2">
            <a:extLst>
              <a:ext uri="{FF2B5EF4-FFF2-40B4-BE49-F238E27FC236}">
                <a16:creationId xmlns:a16="http://schemas.microsoft.com/office/drawing/2014/main" id="{E9A0C283-58EF-4D30-2CBA-CF165B654FDB}"/>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
        <p:nvSpPr>
          <p:cNvPr id="11" name="テキスト ボックス 10">
            <a:extLst>
              <a:ext uri="{FF2B5EF4-FFF2-40B4-BE49-F238E27FC236}">
                <a16:creationId xmlns:a16="http://schemas.microsoft.com/office/drawing/2014/main" id="{FA275397-CE66-5E77-37F4-43DCB3DDEBC9}"/>
              </a:ext>
            </a:extLst>
          </p:cNvPr>
          <p:cNvSpPr txBox="1"/>
          <p:nvPr/>
        </p:nvSpPr>
        <p:spPr>
          <a:xfrm>
            <a:off x="3700444" y="4319920"/>
            <a:ext cx="1743111" cy="2308324"/>
          </a:xfrm>
          <a:prstGeom prst="rect">
            <a:avLst/>
          </a:prstGeom>
          <a:noFill/>
        </p:spPr>
        <p:txBody>
          <a:bodyPr wrap="square">
            <a:spAutoFit/>
          </a:bodyPr>
          <a:lstStyle/>
          <a:p>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a:t>
            </a:r>
            <a:r>
              <a:rPr lang="en-US" altLang="ja-JP" sz="1600" dirty="0">
                <a:solidFill>
                  <a:schemeClr val="accent1"/>
                </a:solidFill>
                <a:latin typeface="BIZ UDPゴシック" panose="020B0400000000000000" pitchFamily="50" charset="-128"/>
                <a:ea typeface="BIZ UDPゴシック" panose="020B0400000000000000" pitchFamily="50" charset="-128"/>
              </a:rPr>
              <a:t>iPhone</a:t>
            </a:r>
            <a:r>
              <a:rPr lang="ja-JP" altLang="en-US" sz="1600" dirty="0">
                <a:solidFill>
                  <a:schemeClr val="accent1"/>
                </a:solidFill>
                <a:latin typeface="BIZ UDPゴシック" panose="020B0400000000000000" pitchFamily="50" charset="-128"/>
                <a:ea typeface="BIZ UDPゴシック" panose="020B0400000000000000" pitchFamily="50" charset="-128"/>
              </a:rPr>
              <a:t>のマイナンバーカード」機能を利用している方はマイナンバーカードの</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a:p>
            <a:r>
              <a:rPr lang="ja-JP" altLang="en-US" sz="1600" dirty="0">
                <a:solidFill>
                  <a:schemeClr val="accent1"/>
                </a:solidFill>
                <a:latin typeface="BIZ UDPゴシック" panose="020B0400000000000000" pitchFamily="50" charset="-128"/>
                <a:ea typeface="BIZ UDPゴシック" panose="020B0400000000000000" pitchFamily="50" charset="-128"/>
              </a:rPr>
              <a:t>読み取りが不要になり、</a:t>
            </a:r>
            <a:r>
              <a:rPr lang="ja-JP" altLang="en-US" sz="1600" b="0" i="0" dirty="0">
                <a:solidFill>
                  <a:schemeClr val="accent1"/>
                </a:solidFill>
                <a:effectLst/>
                <a:latin typeface="BIZ UDPゴシック" panose="020B0400000000000000" pitchFamily="50" charset="-128"/>
                <a:ea typeface="BIZ UDPゴシック" panose="020B0400000000000000" pitchFamily="50" charset="-128"/>
              </a:rPr>
              <a:t>顔や指紋だけでログインすることもできます</a:t>
            </a:r>
            <a:endParaRPr lang="ja-JP" altLang="en-US" sz="16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69027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3" name="テキスト ボックス 2">
            <a:extLst>
              <a:ext uri="{FF2B5EF4-FFF2-40B4-BE49-F238E27FC236}">
                <a16:creationId xmlns:a16="http://schemas.microsoft.com/office/drawing/2014/main" id="{C3D998CE-835E-0BDC-B939-B188FE45CDF3}"/>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後ろにかざします</a:t>
            </a:r>
          </a:p>
        </p:txBody>
      </p:sp>
      <p:sp>
        <p:nvSpPr>
          <p:cNvPr id="4" name="テキスト ボックス 3">
            <a:extLst>
              <a:ext uri="{FF2B5EF4-FFF2-40B4-BE49-F238E27FC236}">
                <a16:creationId xmlns:a16="http://schemas.microsoft.com/office/drawing/2014/main" id="{8FE084D7-B34B-015C-0B77-4FEC9526DF9E}"/>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読み取り完了後、</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カードを外します</a:t>
            </a:r>
          </a:p>
        </p:txBody>
      </p:sp>
      <p:sp>
        <p:nvSpPr>
          <p:cNvPr id="10" name="サブタイトル 2">
            <a:extLst>
              <a:ext uri="{FF2B5EF4-FFF2-40B4-BE49-F238E27FC236}">
                <a16:creationId xmlns:a16="http://schemas.microsoft.com/office/drawing/2014/main" id="{80DC3471-1F5D-968C-8F42-4591F288E032}"/>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pic>
        <p:nvPicPr>
          <p:cNvPr id="7" name="図 6"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72F0D38A-59F7-4ABA-11DE-1C8284B72336}"/>
              </a:ext>
            </a:extLst>
          </p:cNvPr>
          <p:cNvPicPr>
            <a:picLocks noChangeAspect="1"/>
          </p:cNvPicPr>
          <p:nvPr/>
        </p:nvPicPr>
        <p:blipFill>
          <a:blip r:embed="rId6"/>
          <a:srcRect t="6031"/>
          <a:stretch/>
        </p:blipFill>
        <p:spPr>
          <a:xfrm>
            <a:off x="1394174" y="2412619"/>
            <a:ext cx="2125485" cy="4322348"/>
          </a:xfrm>
          <a:prstGeom prst="rect">
            <a:avLst/>
          </a:prstGeom>
          <a:ln w="12700" cap="sq">
            <a:solidFill>
              <a:srgbClr val="000000"/>
            </a:solidFill>
            <a:prstDash val="solid"/>
            <a:miter lim="800000"/>
          </a:ln>
          <a:effectLst/>
        </p:spPr>
      </p:pic>
      <p:pic>
        <p:nvPicPr>
          <p:cNvPr id="11" name="図 10" descr="テキスト, 手紙&#10;&#10;AI によって生成されたコンテンツは間違っている可能性があります。">
            <a:extLst>
              <a:ext uri="{FF2B5EF4-FFF2-40B4-BE49-F238E27FC236}">
                <a16:creationId xmlns:a16="http://schemas.microsoft.com/office/drawing/2014/main" id="{7929E63A-1BB3-12AE-A924-B275E5AE9730}"/>
              </a:ext>
            </a:extLst>
          </p:cNvPr>
          <p:cNvPicPr>
            <a:picLocks noChangeAspect="1"/>
          </p:cNvPicPr>
          <p:nvPr/>
        </p:nvPicPr>
        <p:blipFill>
          <a:blip r:embed="rId7"/>
          <a:srcRect t="12437"/>
          <a:stretch/>
        </p:blipFill>
        <p:spPr>
          <a:xfrm>
            <a:off x="5547211" y="2444281"/>
            <a:ext cx="2279744" cy="4320000"/>
          </a:xfrm>
          <a:prstGeom prst="rect">
            <a:avLst/>
          </a:prstGeom>
          <a:ln w="12700" cap="sq">
            <a:solidFill>
              <a:srgbClr val="000000"/>
            </a:solidFill>
            <a:prstDash val="solid"/>
            <a:miter lim="800000"/>
          </a:ln>
          <a:effectLst/>
        </p:spPr>
      </p:pic>
    </p:spTree>
    <p:extLst>
      <p:ext uri="{BB962C8B-B14F-4D97-AF65-F5344CB8AC3E}">
        <p14:creationId xmlns:p14="http://schemas.microsoft.com/office/powerpoint/2010/main" val="1450015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DB4771DD-5ED0-429C-5A64-D82F99E52AC8}"/>
              </a:ext>
            </a:extLst>
          </p:cNvPr>
          <p:cNvPicPr>
            <a:picLocks noChangeAspect="1"/>
          </p:cNvPicPr>
          <p:nvPr/>
        </p:nvPicPr>
        <p:blipFill>
          <a:blip r:embed="rId4"/>
          <a:stretch>
            <a:fillRect/>
          </a:stretch>
        </p:blipFill>
        <p:spPr>
          <a:xfrm>
            <a:off x="1198526" y="2397722"/>
            <a:ext cx="2452278" cy="4347599"/>
          </a:xfrm>
          <a:prstGeom prst="rect">
            <a:avLst/>
          </a:prstGeom>
        </p:spPr>
      </p:pic>
      <p:pic>
        <p:nvPicPr>
          <p:cNvPr id="6" name="図 5" descr="テーブル&#10;&#10;AI によって生成されたコンテンツは間違っている可能性があります。">
            <a:extLst>
              <a:ext uri="{FF2B5EF4-FFF2-40B4-BE49-F238E27FC236}">
                <a16:creationId xmlns:a16="http://schemas.microsoft.com/office/drawing/2014/main" id="{C219676F-419C-A537-BD4E-F5C44A2AFA3D}"/>
              </a:ext>
            </a:extLst>
          </p:cNvPr>
          <p:cNvPicPr>
            <a:picLocks noChangeAspect="1"/>
          </p:cNvPicPr>
          <p:nvPr/>
        </p:nvPicPr>
        <p:blipFill>
          <a:blip r:embed="rId5"/>
          <a:srcRect t="10104" b="11229"/>
          <a:stretch/>
        </p:blipFill>
        <p:spPr>
          <a:xfrm>
            <a:off x="5471625" y="2411522"/>
            <a:ext cx="2537553" cy="4320000"/>
          </a:xfrm>
          <a:prstGeom prst="rect">
            <a:avLst/>
          </a:prstGeom>
          <a:ln w="12700" cap="sq">
            <a:solidFill>
              <a:srgbClr val="000000"/>
            </a:solidFill>
            <a:prstDash val="solid"/>
            <a:miter lim="800000"/>
          </a:ln>
          <a:effectLst/>
        </p:spPr>
      </p:pic>
      <p:sp>
        <p:nvSpPr>
          <p:cNvPr id="18" name="テキスト ボックス 17">
            <a:extLst>
              <a:ext uri="{FF2B5EF4-FFF2-40B4-BE49-F238E27FC236}">
                <a16:creationId xmlns:a16="http://schemas.microsoft.com/office/drawing/2014/main" id="{7C8BBDCD-F594-16C8-8149-D5135834C462}"/>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19" name="テキスト ボックス 18">
            <a:extLst>
              <a:ext uri="{FF2B5EF4-FFF2-40B4-BE49-F238E27FC236}">
                <a16:creationId xmlns:a16="http://schemas.microsoft.com/office/drawing/2014/main" id="{CD23EDDD-9D1F-74A0-667B-BAFAF87DD0F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「おかね」の項目内の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「年金」を押します</a:t>
            </a:r>
          </a:p>
        </p:txBody>
      </p:sp>
      <p:sp>
        <p:nvSpPr>
          <p:cNvPr id="10" name="サブタイトル 2">
            <a:extLst>
              <a:ext uri="{FF2B5EF4-FFF2-40B4-BE49-F238E27FC236}">
                <a16:creationId xmlns:a16="http://schemas.microsoft.com/office/drawing/2014/main" id="{043423FE-33DA-F8CA-C7EA-E0CAA4F9521E}"/>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
        <p:nvSpPr>
          <p:cNvPr id="5" name="矢印: 右 4">
            <a:extLst>
              <a:ext uri="{FF2B5EF4-FFF2-40B4-BE49-F238E27FC236}">
                <a16:creationId xmlns:a16="http://schemas.microsoft.com/office/drawing/2014/main" id="{F8C25CC1-8EB1-5A63-926B-6646DE77ACFC}"/>
              </a:ext>
            </a:extLst>
          </p:cNvPr>
          <p:cNvSpPr/>
          <p:nvPr/>
        </p:nvSpPr>
        <p:spPr>
          <a:xfrm rot="16200000">
            <a:off x="1430364" y="4655508"/>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7" name="四角形: 角を丸くする 16">
            <a:extLst>
              <a:ext uri="{FF2B5EF4-FFF2-40B4-BE49-F238E27FC236}">
                <a16:creationId xmlns:a16="http://schemas.microsoft.com/office/drawing/2014/main" id="{DB724FE0-659F-396D-27D8-42E772DBF6C0}"/>
              </a:ext>
            </a:extLst>
          </p:cNvPr>
          <p:cNvSpPr/>
          <p:nvPr/>
        </p:nvSpPr>
        <p:spPr>
          <a:xfrm>
            <a:off x="6717323" y="4340888"/>
            <a:ext cx="1125415" cy="669611"/>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482007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BAE99E31-06A1-C2EC-E1C3-984C4F99E5DB}"/>
              </a:ext>
            </a:extLst>
          </p:cNvPr>
          <p:cNvPicPr>
            <a:picLocks noChangeAspect="1"/>
          </p:cNvPicPr>
          <p:nvPr/>
        </p:nvPicPr>
        <p:blipFill>
          <a:blip r:embed="rId4"/>
          <a:stretch>
            <a:fillRect/>
          </a:stretch>
        </p:blipFill>
        <p:spPr>
          <a:xfrm>
            <a:off x="1224836" y="2393741"/>
            <a:ext cx="2457820" cy="4383621"/>
          </a:xfrm>
          <a:prstGeom prst="rect">
            <a:avLst/>
          </a:prstGeom>
        </p:spPr>
      </p:pic>
      <p:pic>
        <p:nvPicPr>
          <p:cNvPr id="6" name="図 5" descr="テキスト&#10;&#10;AI によって生成されたコンテンツは間違っている可能性があります。">
            <a:extLst>
              <a:ext uri="{FF2B5EF4-FFF2-40B4-BE49-F238E27FC236}">
                <a16:creationId xmlns:a16="http://schemas.microsoft.com/office/drawing/2014/main" id="{5EC3CE1B-C810-7563-AD83-413EA66A1F0A}"/>
              </a:ext>
            </a:extLst>
          </p:cNvPr>
          <p:cNvPicPr>
            <a:picLocks noChangeAspect="1"/>
          </p:cNvPicPr>
          <p:nvPr/>
        </p:nvPicPr>
        <p:blipFill>
          <a:blip r:embed="rId5"/>
          <a:srcRect b="17801"/>
          <a:stretch/>
        </p:blipFill>
        <p:spPr>
          <a:xfrm>
            <a:off x="5464853" y="2411762"/>
            <a:ext cx="2429000" cy="4320857"/>
          </a:xfrm>
          <a:prstGeom prst="rect">
            <a:avLst/>
          </a:prstGeom>
          <a:ln w="12700" cap="sq">
            <a:solidFill>
              <a:srgbClr val="000000"/>
            </a:solidFill>
            <a:miter lim="800000"/>
          </a:ln>
          <a:effec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522259" y="4869787"/>
            <a:ext cx="2318870" cy="360347"/>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A69D25E1-548C-47EA-A468-075B07AEB333}"/>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AC69CC8A-238E-E0AA-7E7D-F4F1194CA62E}"/>
              </a:ext>
            </a:extLst>
          </p:cNvPr>
          <p:cNvSpPr txBox="1"/>
          <p:nvPr/>
        </p:nvSpPr>
        <p:spPr>
          <a:xfrm>
            <a:off x="5607128" y="1512998"/>
            <a:ext cx="344543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「関連情報」から「ねんきんネット</a:t>
            </a:r>
            <a:r>
              <a:rPr lang="en-US" altLang="ja-JP" sz="1800" dirty="0">
                <a:solidFill>
                  <a:prstClr val="black"/>
                </a:solidFill>
                <a:latin typeface="BIZ UDPゴシック" panose="020B0400000000000000" pitchFamily="50" charset="-128"/>
                <a:ea typeface="BIZ UDPゴシック" panose="020B0400000000000000" pitchFamily="50" charset="-128"/>
              </a:rPr>
              <a:t>TOP</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6" name="サブタイトル 2">
            <a:extLst>
              <a:ext uri="{FF2B5EF4-FFF2-40B4-BE49-F238E27FC236}">
                <a16:creationId xmlns:a16="http://schemas.microsoft.com/office/drawing/2014/main" id="{9D810FF5-7FBB-21D4-721F-5093D8F149E7}"/>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
        <p:nvSpPr>
          <p:cNvPr id="10" name="矢印: 右 9">
            <a:extLst>
              <a:ext uri="{FF2B5EF4-FFF2-40B4-BE49-F238E27FC236}">
                <a16:creationId xmlns:a16="http://schemas.microsoft.com/office/drawing/2014/main" id="{99DA85D4-34B9-50C5-7540-38C1B93C608B}"/>
              </a:ext>
            </a:extLst>
          </p:cNvPr>
          <p:cNvSpPr/>
          <p:nvPr/>
        </p:nvSpPr>
        <p:spPr>
          <a:xfrm rot="16200000">
            <a:off x="1430364" y="4655508"/>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29024825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1227018-70A1-FD5A-ADDC-2A8BC4FAE8A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57607" y="24119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37625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「ねんきんネット」トップページが表示されれば完了です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5" name="サブタイトル 2">
            <a:extLst>
              <a:ext uri="{FF2B5EF4-FFF2-40B4-BE49-F238E27FC236}">
                <a16:creationId xmlns:a16="http://schemas.microsoft.com/office/drawing/2014/main" id="{4777789F-A17F-B02A-8481-C7F29CF8127E}"/>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Tree>
    <p:extLst>
      <p:ext uri="{BB962C8B-B14F-4D97-AF65-F5344CB8AC3E}">
        <p14:creationId xmlns:p14="http://schemas.microsoft.com/office/powerpoint/2010/main" val="2327521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9227310-BC1D-EC85-52C9-E3CCA264E8E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64592" y="2412619"/>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E62396D8-118C-D5E3-CA9A-22BC006CE59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37917"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7" name="四角形: 角を丸くする 6">
            <a:extLst>
              <a:ext uri="{FF2B5EF4-FFF2-40B4-BE49-F238E27FC236}">
                <a16:creationId xmlns:a16="http://schemas.microsoft.com/office/drawing/2014/main" id="{29E86EC1-0E63-BA0F-B00E-53AB03C5C9F6}"/>
              </a:ext>
            </a:extLst>
          </p:cNvPr>
          <p:cNvSpPr/>
          <p:nvPr/>
        </p:nvSpPr>
        <p:spPr>
          <a:xfrm>
            <a:off x="2377246" y="4572619"/>
            <a:ext cx="1289457" cy="1043254"/>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464592" y="2507192"/>
            <a:ext cx="2360406" cy="41341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30ACD86C-B0D1-8EC7-1E99-2D70E30BCBB0}"/>
              </a:ext>
            </a:extLst>
          </p:cNvPr>
          <p:cNvSpPr txBox="1"/>
          <p:nvPr/>
        </p:nvSpPr>
        <p:spPr>
          <a:xfrm>
            <a:off x="1412435" y="1512998"/>
            <a:ext cx="3433885"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「ログイン」を押します</a:t>
            </a:r>
          </a:p>
        </p:txBody>
      </p:sp>
      <p:sp>
        <p:nvSpPr>
          <p:cNvPr id="5" name="テキスト ボックス 4">
            <a:extLst>
              <a:ext uri="{FF2B5EF4-FFF2-40B4-BE49-F238E27FC236}">
                <a16:creationId xmlns:a16="http://schemas.microsoft.com/office/drawing/2014/main" id="{460006DB-8F2F-8B6F-F00C-7A021722140A}"/>
              </a:ext>
            </a:extLst>
          </p:cNvPr>
          <p:cNvSpPr txBox="1"/>
          <p:nvPr/>
        </p:nvSpPr>
        <p:spPr>
          <a:xfrm>
            <a:off x="5607128" y="1512998"/>
            <a:ext cx="344543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画面上部の青い部分を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0" name="サブタイトル 2">
            <a:extLst>
              <a:ext uri="{FF2B5EF4-FFF2-40B4-BE49-F238E27FC236}">
                <a16:creationId xmlns:a16="http://schemas.microsoft.com/office/drawing/2014/main" id="{7A568BD1-2B96-5AB2-F39A-8D0BBA89CB66}"/>
              </a:ext>
            </a:extLst>
          </p:cNvPr>
          <p:cNvSpPr txBox="1">
            <a:spLocks/>
          </p:cNvSpPr>
          <p:nvPr/>
        </p:nvSpPr>
        <p:spPr>
          <a:xfrm>
            <a:off x="5972176" y="881384"/>
            <a:ext cx="3171826" cy="584327"/>
          </a:xfrm>
          <a:prstGeom prst="rect">
            <a:avLst/>
          </a:prstGeom>
          <a:solidFill>
            <a:schemeClr val="bg1">
              <a:lumMod val="65000"/>
            </a:schemeClr>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マイナンバーカードなし　　 「ねんきんネット」からログイン</a:t>
            </a:r>
          </a:p>
        </p:txBody>
      </p:sp>
    </p:spTree>
    <p:extLst>
      <p:ext uri="{BB962C8B-B14F-4D97-AF65-F5344CB8AC3E}">
        <p14:creationId xmlns:p14="http://schemas.microsoft.com/office/powerpoint/2010/main" val="2526208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036C9001-BC21-58FC-E09A-F1733B32F14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30402" y="243988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31B1B2C7-2F1D-DB61-F000-175A5EBF595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1166"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446586" y="3094929"/>
            <a:ext cx="2412602" cy="1614636"/>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FFFEA5B2-E36B-F045-8943-5A27CBCB823C}"/>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4" name="テキスト ボックス 3">
            <a:extLst>
              <a:ext uri="{FF2B5EF4-FFF2-40B4-BE49-F238E27FC236}">
                <a16:creationId xmlns:a16="http://schemas.microsoft.com/office/drawing/2014/main" id="{8B988FCC-2F51-AECB-1DD4-01905F4F8171}"/>
              </a:ext>
            </a:extLst>
          </p:cNvPr>
          <p:cNvSpPr txBox="1"/>
          <p:nvPr/>
        </p:nvSpPr>
        <p:spPr>
          <a:xfrm>
            <a:off x="5607128" y="1512998"/>
            <a:ext cx="344543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ユーザ</a:t>
            </a:r>
            <a:r>
              <a:rPr lang="en-US" altLang="ja-JP" sz="1800" dirty="0">
                <a:solidFill>
                  <a:prstClr val="black"/>
                </a:solidFill>
                <a:latin typeface="BIZ UDPゴシック" panose="020B0400000000000000" pitchFamily="50" charset="-128"/>
                <a:ea typeface="BIZ UDPゴシック" panose="020B0400000000000000" pitchFamily="50" charset="-128"/>
              </a:rPr>
              <a:t>ID</a:t>
            </a:r>
            <a:r>
              <a:rPr lang="ja-JP" altLang="en-US" sz="1800" dirty="0">
                <a:solidFill>
                  <a:prstClr val="black"/>
                </a:solidFill>
                <a:latin typeface="BIZ UDPゴシック" panose="020B0400000000000000" pitchFamily="50" charset="-128"/>
                <a:ea typeface="BIZ UDPゴシック" panose="020B0400000000000000" pitchFamily="50" charset="-128"/>
              </a:rPr>
              <a:t>とパスワードを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入力し</a:t>
            </a:r>
            <a:r>
              <a:rPr lang="ja-JP" altLang="en-US" dirty="0">
                <a:solidFill>
                  <a:prstClr val="black"/>
                </a:solidFill>
                <a:latin typeface="BIZ UDPゴシック" panose="020B0400000000000000" pitchFamily="50" charset="-128"/>
                <a:ea typeface="BIZ UDPゴシック" panose="020B0400000000000000" pitchFamily="50" charset="-128"/>
              </a:rPr>
              <a:t>、「ログイン」を押します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7" name="矢印: 右 6">
            <a:extLst>
              <a:ext uri="{FF2B5EF4-FFF2-40B4-BE49-F238E27FC236}">
                <a16:creationId xmlns:a16="http://schemas.microsoft.com/office/drawing/2014/main" id="{C4C9B3CB-68B6-A074-77B6-E0CBF41DF69B}"/>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6" name="四角形: 角を丸くする 15">
            <a:extLst>
              <a:ext uri="{FF2B5EF4-FFF2-40B4-BE49-F238E27FC236}">
                <a16:creationId xmlns:a16="http://schemas.microsoft.com/office/drawing/2014/main" id="{FBD70C06-9DEB-887B-7E89-C81D69A3B86A}"/>
              </a:ext>
            </a:extLst>
          </p:cNvPr>
          <p:cNvSpPr/>
          <p:nvPr/>
        </p:nvSpPr>
        <p:spPr>
          <a:xfrm>
            <a:off x="6147832" y="5211905"/>
            <a:ext cx="995246" cy="489649"/>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サブタイトル 2">
            <a:extLst>
              <a:ext uri="{FF2B5EF4-FFF2-40B4-BE49-F238E27FC236}">
                <a16:creationId xmlns:a16="http://schemas.microsoft.com/office/drawing/2014/main" id="{F577A7DA-5DE4-4261-272C-B9155D851186}"/>
              </a:ext>
            </a:extLst>
          </p:cNvPr>
          <p:cNvSpPr txBox="1">
            <a:spLocks/>
          </p:cNvSpPr>
          <p:nvPr/>
        </p:nvSpPr>
        <p:spPr>
          <a:xfrm>
            <a:off x="5972176" y="881384"/>
            <a:ext cx="3171826" cy="584327"/>
          </a:xfrm>
          <a:prstGeom prst="rect">
            <a:avLst/>
          </a:prstGeom>
          <a:solidFill>
            <a:schemeClr val="bg1">
              <a:lumMod val="65000"/>
            </a:schemeClr>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マイナンバーカードなし　　 「ねんきんネット」からログイン</a:t>
            </a:r>
          </a:p>
        </p:txBody>
      </p:sp>
    </p:spTree>
    <p:extLst>
      <p:ext uri="{BB962C8B-B14F-4D97-AF65-F5344CB8AC3E}">
        <p14:creationId xmlns:p14="http://schemas.microsoft.com/office/powerpoint/2010/main" val="32592274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2081462" y="2313608"/>
            <a:ext cx="5758144"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「ねんきんネット」を</a:t>
            </a:r>
            <a:endParaRPr lang="en-US" altLang="ja-JP" sz="4799" dirty="0">
              <a:solidFill>
                <a:srgbClr val="4472C4"/>
              </a:solidFill>
              <a:latin typeface="BIZ UDPゴシック" panose="020B0400000000000000" pitchFamily="50" charset="-128"/>
              <a:ea typeface="BIZ UDPゴシック" panose="020B0400000000000000" pitchFamily="50" charset="-128"/>
            </a:endParaRP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活用してみよう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3</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42229122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こんな時に「ねんきんネット」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4" y="1227947"/>
            <a:ext cx="8237612" cy="13405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ここからは実際に「ねんきんネット」を活用していきます。</a:t>
            </a: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どんな場面で「ねんきんネット」を使うと便利でしょうか。</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7</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CED3F0B0-766B-312E-3A5B-E2D002CCD6D3}"/>
              </a:ext>
            </a:extLst>
          </p:cNvPr>
          <p:cNvSpPr txBox="1"/>
          <p:nvPr/>
        </p:nvSpPr>
        <p:spPr>
          <a:xfrm>
            <a:off x="251520" y="2390770"/>
            <a:ext cx="7800001" cy="523220"/>
          </a:xfrm>
          <a:prstGeom prst="rect">
            <a:avLst/>
          </a:prstGeom>
          <a:noFill/>
        </p:spPr>
        <p:txBody>
          <a:bodyPr wrap="square" rtlCol="0">
            <a:spAutoFit/>
          </a:bodyPr>
          <a:lstStyle/>
          <a:p>
            <a:r>
              <a:rPr lang="ja-JP" altLang="en-US" sz="2800" b="1" i="0" dirty="0">
                <a:solidFill>
                  <a:schemeClr val="accent1"/>
                </a:solidFill>
                <a:effectLst/>
                <a:latin typeface="BIZ UDPゴシック" panose="020B0400000000000000" pitchFamily="50" charset="-128"/>
                <a:ea typeface="BIZ UDPゴシック" panose="020B0400000000000000" pitchFamily="50" charset="-128"/>
              </a:rPr>
              <a:t>自分の年金記録を確認したい</a:t>
            </a:r>
          </a:p>
        </p:txBody>
      </p:sp>
      <p:sp>
        <p:nvSpPr>
          <p:cNvPr id="11" name="テキスト ボックス 10">
            <a:extLst>
              <a:ext uri="{FF2B5EF4-FFF2-40B4-BE49-F238E27FC236}">
                <a16:creationId xmlns:a16="http://schemas.microsoft.com/office/drawing/2014/main" id="{F0093B8B-46D2-95BD-CB7D-AC538F6F4211}"/>
              </a:ext>
            </a:extLst>
          </p:cNvPr>
          <p:cNvSpPr txBox="1"/>
          <p:nvPr/>
        </p:nvSpPr>
        <p:spPr>
          <a:xfrm>
            <a:off x="578218" y="2924381"/>
            <a:ext cx="7800001" cy="829458"/>
          </a:xfrm>
          <a:prstGeom prst="rect">
            <a:avLst/>
          </a:prstGeom>
          <a:noFill/>
        </p:spPr>
        <p:txBody>
          <a:bodyPr wrap="square" rtlCol="0">
            <a:spAutoFit/>
          </a:bodyPr>
          <a:lstStyle/>
          <a:p>
            <a:pPr>
              <a:lnSpc>
                <a:spcPct val="130000"/>
              </a:lnSpc>
            </a:pPr>
            <a:r>
              <a:rPr lang="ja-JP" altLang="en-US" sz="2000" i="0" dirty="0">
                <a:effectLst/>
                <a:latin typeface="BIZ UDPゴシック" panose="020B0400000000000000" pitchFamily="50" charset="-128"/>
                <a:ea typeface="BIZ UDPゴシック" panose="020B0400000000000000" pitchFamily="50" charset="-128"/>
              </a:rPr>
              <a:t>→「</a:t>
            </a:r>
            <a:r>
              <a:rPr lang="ja-JP" altLang="en-US" sz="2000" i="0" dirty="0" err="1">
                <a:effectLst/>
                <a:latin typeface="BIZ UDPゴシック" panose="020B0400000000000000" pitchFamily="50" charset="-128"/>
                <a:ea typeface="BIZ UDPゴシック" panose="020B0400000000000000" pitchFamily="50" charset="-128"/>
              </a:rPr>
              <a:t>ねんきん</a:t>
            </a:r>
            <a:r>
              <a:rPr lang="ja-JP" altLang="en-US" sz="2000" i="0" dirty="0">
                <a:effectLst/>
                <a:latin typeface="BIZ UDPゴシック" panose="020B0400000000000000" pitchFamily="50" charset="-128"/>
                <a:ea typeface="BIZ UDPゴシック" panose="020B0400000000000000" pitchFamily="50" charset="-128"/>
              </a:rPr>
              <a:t>ネット」ではパソコンやスマートフォンから、</a:t>
            </a:r>
            <a:br>
              <a:rPr lang="en-US" altLang="ja-JP" sz="2000" dirty="0">
                <a:latin typeface="BIZ UDPゴシック" panose="020B0400000000000000" pitchFamily="50" charset="-128"/>
                <a:ea typeface="BIZ UDPゴシック" panose="020B0400000000000000" pitchFamily="50" charset="-128"/>
              </a:rPr>
            </a:br>
            <a:r>
              <a:rPr lang="en-US" altLang="ja-JP" sz="2000" i="0" dirty="0">
                <a:effectLst/>
                <a:latin typeface="BIZ UDPゴシック" panose="020B0400000000000000" pitchFamily="50" charset="-128"/>
                <a:ea typeface="BIZ UDPゴシック" panose="020B0400000000000000" pitchFamily="50" charset="-128"/>
              </a:rPr>
              <a:t>24</a:t>
            </a:r>
            <a:r>
              <a:rPr lang="ja-JP" altLang="en-US" sz="2000" i="0" dirty="0">
                <a:effectLst/>
                <a:latin typeface="BIZ UDPゴシック" panose="020B0400000000000000" pitchFamily="50" charset="-128"/>
                <a:ea typeface="BIZ UDPゴシック" panose="020B0400000000000000" pitchFamily="50" charset="-128"/>
              </a:rPr>
              <a:t>時間いつでも</a:t>
            </a:r>
            <a:r>
              <a:rPr lang="ja-JP" altLang="en-US" sz="2000" i="0" u="sng" dirty="0">
                <a:solidFill>
                  <a:schemeClr val="accent1"/>
                </a:solidFill>
                <a:effectLst/>
                <a:latin typeface="BIZ UDPゴシック" panose="020B0400000000000000" pitchFamily="50" charset="-128"/>
                <a:ea typeface="BIZ UDPゴシック" panose="020B0400000000000000" pitchFamily="50" charset="-128"/>
              </a:rPr>
              <a:t>最新の年金記録</a:t>
            </a:r>
            <a:r>
              <a:rPr lang="ja-JP" altLang="en-US" sz="2000" i="0" dirty="0">
                <a:effectLst/>
                <a:latin typeface="BIZ UDPゴシック" panose="020B0400000000000000" pitchFamily="50" charset="-128"/>
                <a:ea typeface="BIZ UDPゴシック" panose="020B0400000000000000" pitchFamily="50" charset="-128"/>
              </a:rPr>
              <a:t>を簡単に確認できます。</a:t>
            </a:r>
          </a:p>
        </p:txBody>
      </p:sp>
      <p:pic>
        <p:nvPicPr>
          <p:cNvPr id="12" name="図 11">
            <a:extLst>
              <a:ext uri="{FF2B5EF4-FFF2-40B4-BE49-F238E27FC236}">
                <a16:creationId xmlns:a16="http://schemas.microsoft.com/office/drawing/2014/main" id="{0D664555-6C0F-0EF5-D33D-CD7FD9139936}"/>
              </a:ext>
            </a:extLst>
          </p:cNvPr>
          <p:cNvPicPr>
            <a:picLocks noChangeAspect="1"/>
          </p:cNvPicPr>
          <p:nvPr/>
        </p:nvPicPr>
        <p:blipFill rotWithShape="1">
          <a:blip r:embed="rId6"/>
          <a:srcRect l="3444" t="2500" r="4249"/>
          <a:stretch/>
        </p:blipFill>
        <p:spPr>
          <a:xfrm>
            <a:off x="4096583" y="3874932"/>
            <a:ext cx="4636963" cy="2236380"/>
          </a:xfrm>
          <a:prstGeom prst="rect">
            <a:avLst/>
          </a:prstGeom>
        </p:spPr>
      </p:pic>
      <p:sp>
        <p:nvSpPr>
          <p:cNvPr id="15" name="テキスト ボックス 14">
            <a:extLst>
              <a:ext uri="{FF2B5EF4-FFF2-40B4-BE49-F238E27FC236}">
                <a16:creationId xmlns:a16="http://schemas.microsoft.com/office/drawing/2014/main" id="{E6F92513-B905-3FE7-B77A-55859EADDAEC}"/>
              </a:ext>
            </a:extLst>
          </p:cNvPr>
          <p:cNvSpPr txBox="1"/>
          <p:nvPr/>
        </p:nvSpPr>
        <p:spPr>
          <a:xfrm>
            <a:off x="158289" y="4552570"/>
            <a:ext cx="3938294" cy="1836015"/>
          </a:xfrm>
          <a:prstGeom prst="rect">
            <a:avLst/>
          </a:prstGeom>
          <a:noFill/>
          <a:ln>
            <a:solidFill>
              <a:schemeClr val="tx1"/>
            </a:solidFill>
          </a:ln>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Arial" panose="020B0604020202020204" pitchFamily="34" charset="0"/>
              </a:rPr>
              <a:t>国民年金保険料を納付していない期間や厚生年金保険の標準報酬月額に大幅な変更があるなど、特にご確認いただきたい年金記録がある月は、アイコンでわかりやすく表示。</a:t>
            </a:r>
            <a:endParaRPr kumimoji="1" lang="ja-JP" altLang="en-US" dirty="0">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8" name="テキスト ボックス 17">
            <a:extLst>
              <a:ext uri="{FF2B5EF4-FFF2-40B4-BE49-F238E27FC236}">
                <a16:creationId xmlns:a16="http://schemas.microsoft.com/office/drawing/2014/main" id="{70EF8C2A-8516-D384-5D33-1B4F0CAACDB1}"/>
              </a:ext>
            </a:extLst>
          </p:cNvPr>
          <p:cNvSpPr txBox="1"/>
          <p:nvPr/>
        </p:nvSpPr>
        <p:spPr>
          <a:xfrm>
            <a:off x="5759925" y="3907498"/>
            <a:ext cx="2787175" cy="369332"/>
          </a:xfrm>
          <a:prstGeom prst="rect">
            <a:avLst/>
          </a:prstGeom>
          <a:noFill/>
        </p:spPr>
        <p:txBody>
          <a:bodyPr wrap="square" rtlCol="0">
            <a:spAutoFit/>
          </a:bodyPr>
          <a:lstStyle/>
          <a:p>
            <a:r>
              <a:rPr lang="en-US" altLang="ja-JP" dirty="0">
                <a:solidFill>
                  <a:schemeClr val="accent1"/>
                </a:solidFill>
                <a:latin typeface="BIZ UDPゴシック" panose="020B0400000000000000" pitchFamily="50" charset="-128"/>
                <a:ea typeface="BIZ UDPゴシック" panose="020B0400000000000000" pitchFamily="50" charset="-128"/>
                <a:cs typeface="Arial" panose="020B0604020202020204" pitchFamily="34" charset="0"/>
              </a:rPr>
              <a:t>※</a:t>
            </a:r>
            <a:r>
              <a:rPr lang="ja-JP" altLang="en-US" dirty="0">
                <a:solidFill>
                  <a:schemeClr val="accent1"/>
                </a:solidFill>
                <a:latin typeface="BIZ UDPゴシック" panose="020B0400000000000000" pitchFamily="50" charset="-128"/>
                <a:ea typeface="BIZ UDPゴシック" panose="020B0400000000000000" pitchFamily="50" charset="-128"/>
                <a:cs typeface="Arial" panose="020B0604020202020204" pitchFamily="34" charset="0"/>
              </a:rPr>
              <a:t>年金記録の一覧の一例</a:t>
            </a:r>
            <a:endParaRPr kumimoji="1" lang="ja-JP" altLang="en-US" dirty="0">
              <a:solidFill>
                <a:schemeClr val="accent1"/>
              </a:solidFill>
              <a:latin typeface="BIZ UDPゴシック" panose="020B0400000000000000" pitchFamily="50" charset="-128"/>
              <a:ea typeface="BIZ UDPゴシック" panose="020B0400000000000000" pitchFamily="50" charset="-128"/>
              <a:cs typeface="Arial" panose="020B0604020202020204" pitchFamily="34" charset="0"/>
            </a:endParaRPr>
          </a:p>
        </p:txBody>
      </p:sp>
      <p:cxnSp>
        <p:nvCxnSpPr>
          <p:cNvPr id="22" name="直線矢印コネクタ 21">
            <a:extLst>
              <a:ext uri="{FF2B5EF4-FFF2-40B4-BE49-F238E27FC236}">
                <a16:creationId xmlns:a16="http://schemas.microsoft.com/office/drawing/2014/main" id="{5002637B-BCD5-4BDE-4327-AA07597ABF4B}"/>
              </a:ext>
            </a:extLst>
          </p:cNvPr>
          <p:cNvCxnSpPr>
            <a:cxnSpLocks/>
          </p:cNvCxnSpPr>
          <p:nvPr/>
        </p:nvCxnSpPr>
        <p:spPr>
          <a:xfrm flipV="1">
            <a:off x="4096583" y="5466302"/>
            <a:ext cx="2242848" cy="0"/>
          </a:xfrm>
          <a:prstGeom prst="straightConnector1">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pic>
        <p:nvPicPr>
          <p:cNvPr id="8" name="図 7" descr="アイコン&#10;&#10;自動的に生成された説明">
            <a:extLst>
              <a:ext uri="{FF2B5EF4-FFF2-40B4-BE49-F238E27FC236}">
                <a16:creationId xmlns:a16="http://schemas.microsoft.com/office/drawing/2014/main" id="{5C06AB46-4EFD-5E44-44F1-E84B90377B3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267775">
            <a:off x="8039669" y="1987225"/>
            <a:ext cx="510608" cy="937751"/>
          </a:xfrm>
          <a:prstGeom prst="rect">
            <a:avLst/>
          </a:prstGeom>
        </p:spPr>
      </p:pic>
    </p:spTree>
    <p:extLst>
      <p:ext uri="{BB962C8B-B14F-4D97-AF65-F5344CB8AC3E}">
        <p14:creationId xmlns:p14="http://schemas.microsoft.com/office/powerpoint/2010/main" val="2460302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「ねんきんネット」でできること</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901538"/>
            <a:ext cx="8354257" cy="6737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「ねんきんネット」には以下のような機能があります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85E1C51D-CCB5-F69F-71F4-09163E7C4ED6}"/>
              </a:ext>
            </a:extLst>
          </p:cNvPr>
          <p:cNvSpPr>
            <a:spLocks noGrp="1"/>
          </p:cNvSpPr>
          <p:nvPr/>
        </p:nvSpPr>
        <p:spPr>
          <a:xfrm>
            <a:off x="113619" y="1558704"/>
            <a:ext cx="8577190" cy="51532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30000"/>
              </a:lnSpc>
              <a:spcBef>
                <a:spcPts val="0"/>
              </a:spcBef>
            </a:pPr>
            <a:r>
              <a:rPr lang="ja-JP" altLang="en-US" sz="1600" b="0" i="0" dirty="0">
                <a:solidFill>
                  <a:schemeClr val="accent1"/>
                </a:solidFill>
                <a:effectLst/>
                <a:latin typeface="BIZ UDPゴシック" panose="020B0400000000000000" pitchFamily="50" charset="-128"/>
                <a:ea typeface="BIZ UDPゴシック" panose="020B0400000000000000" pitchFamily="50" charset="-128"/>
              </a:rPr>
              <a:t>○ご自身の年金記録の確認</a:t>
            </a:r>
            <a:endParaRPr lang="en-US" altLang="ja-JP" sz="1600" b="0" i="0" dirty="0">
              <a:solidFill>
                <a:schemeClr val="accent1"/>
              </a:solidFill>
              <a:effectLst/>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1100" b="0" dirty="0">
                <a:latin typeface="BIZ UDPゴシック" panose="020B0400000000000000" pitchFamily="50" charset="-128"/>
                <a:ea typeface="BIZ UDPゴシック" panose="020B0400000000000000" pitchFamily="50" charset="-128"/>
              </a:rPr>
              <a:t>24</a:t>
            </a:r>
            <a:r>
              <a:rPr lang="ja-JP" altLang="en-US" sz="1100" b="0" dirty="0">
                <a:latin typeface="BIZ UDPゴシック" panose="020B0400000000000000" pitchFamily="50" charset="-128"/>
                <a:ea typeface="BIZ UDPゴシック" panose="020B0400000000000000" pitchFamily="50" charset="-128"/>
              </a:rPr>
              <a:t>時間いつでも最新の年金記録を確認できます。</a:t>
            </a:r>
            <a:endParaRPr lang="en-US" altLang="ja-JP" sz="1100" b="0" dirty="0">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i="0" dirty="0">
                <a:solidFill>
                  <a:schemeClr val="accent1"/>
                </a:solidFill>
                <a:effectLst/>
                <a:latin typeface="BIZ UDPゴシック" panose="020B0400000000000000" pitchFamily="50" charset="-128"/>
                <a:ea typeface="BIZ UDPゴシック" panose="020B0400000000000000" pitchFamily="50" charset="-128"/>
              </a:rPr>
              <a:t>○将来の年金見込額の試算</a:t>
            </a:r>
            <a:endParaRPr lang="en-US" altLang="ja-JP" sz="1600" b="0" i="0" dirty="0">
              <a:solidFill>
                <a:schemeClr val="accent1"/>
              </a:solidFill>
              <a:effectLst/>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i="0" dirty="0">
                <a:effectLst/>
                <a:latin typeface="BIZ UDPゴシック" panose="020B0400000000000000" pitchFamily="50" charset="-128"/>
                <a:ea typeface="BIZ UDPゴシック" panose="020B0400000000000000" pitchFamily="50" charset="-128"/>
              </a:rPr>
              <a:t>さまざまな条件を設定することで、将来受け取る老齢年金の見込額が試算できます。</a:t>
            </a:r>
            <a:endParaRPr lang="en-US" altLang="ja-JP" sz="1100" b="0" i="0" dirty="0">
              <a:effectLst/>
              <a:latin typeface="BIZ UDPゴシック" panose="020B0400000000000000" pitchFamily="50" charset="-128"/>
              <a:ea typeface="BIZ UDPゴシック" panose="020B0400000000000000" pitchFamily="50" charset="-128"/>
            </a:endParaRPr>
          </a:p>
          <a:p>
            <a:pPr>
              <a:lnSpc>
                <a:spcPct val="130000"/>
              </a:lnSpc>
              <a:spcBef>
                <a:spcPts val="0"/>
              </a:spcBef>
            </a:pPr>
            <a:endParaRPr lang="ja-JP" altLang="en-US" sz="900" b="0" i="0" dirty="0">
              <a:effectLst/>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solidFill>
                  <a:schemeClr val="accent1"/>
                </a:solidFill>
                <a:latin typeface="BIZ UDPゴシック" panose="020B0400000000000000" pitchFamily="50" charset="-128"/>
                <a:ea typeface="BIZ UDPゴシック" panose="020B0400000000000000" pitchFamily="50" charset="-128"/>
              </a:rPr>
              <a:t>○追納等可能月数と金額の確認</a:t>
            </a:r>
            <a:endParaRPr lang="en-US" altLang="ja-JP" sz="16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国民年金保険料等が未納の期間や、学生納付特例制度等が適用されている期間と</a:t>
            </a:r>
            <a:endParaRPr lang="en-US" altLang="ja-JP" sz="11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その金額を確認することができます。</a:t>
            </a:r>
            <a:endParaRPr lang="en-US" altLang="ja-JP" sz="1100" b="0" dirty="0">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solidFill>
                  <a:schemeClr val="accent1"/>
                </a:solidFill>
                <a:latin typeface="BIZ UDPゴシック" panose="020B0400000000000000" pitchFamily="50" charset="-128"/>
                <a:ea typeface="BIZ UDPゴシック" panose="020B0400000000000000" pitchFamily="50" charset="-128"/>
              </a:rPr>
              <a:t>○通知書の再交付申請</a:t>
            </a:r>
            <a:endParaRPr lang="en-US" altLang="ja-JP" sz="16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日本年金機構から送付している様々な通知書の再交付を申請することができます。</a:t>
            </a:r>
            <a:endParaRPr lang="en-US" altLang="ja-JP" sz="11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solidFill>
                  <a:schemeClr val="accent1"/>
                </a:solidFill>
                <a:latin typeface="BIZ UDPゴシック" panose="020B0400000000000000" pitchFamily="50" charset="-128"/>
                <a:ea typeface="BIZ UDPゴシック" panose="020B0400000000000000" pitchFamily="50" charset="-128"/>
              </a:rPr>
              <a:t>▶対象の通知書</a:t>
            </a:r>
            <a:endParaRPr lang="en-US" altLang="ja-JP" sz="11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社会保険料（国民年金保険料）控除証明書</a:t>
            </a: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公的年金等の源泉徴収票</a:t>
            </a:r>
            <a:endParaRPr lang="en-US" altLang="ja-JP" sz="11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zh-TW" altLang="en-US" sz="1100" b="0" dirty="0">
                <a:latin typeface="BIZ UDPゴシック" panose="020B0400000000000000" pitchFamily="50" charset="-128"/>
                <a:ea typeface="BIZ UDPゴシック" panose="020B0400000000000000" pitchFamily="50" charset="-128"/>
              </a:rPr>
              <a:t>年金額改定通知書</a:t>
            </a:r>
          </a:p>
          <a:p>
            <a:pPr>
              <a:lnSpc>
                <a:spcPct val="130000"/>
              </a:lnSpc>
              <a:spcBef>
                <a:spcPts val="0"/>
              </a:spcBef>
            </a:pPr>
            <a:r>
              <a:rPr lang="zh-TW" altLang="en-US" sz="1100" b="0" dirty="0">
                <a:latin typeface="BIZ UDPゴシック" panose="020B0400000000000000" pitchFamily="50" charset="-128"/>
                <a:ea typeface="BIZ UDPゴシック" panose="020B0400000000000000" pitchFamily="50" charset="-128"/>
              </a:rPr>
              <a:t>年金振込通知書</a:t>
            </a:r>
            <a:endParaRPr lang="en-US" altLang="zh-TW" sz="11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zh-TW" altLang="en-US" sz="1100" b="0" dirty="0">
                <a:latin typeface="BIZ UDPゴシック" panose="020B0400000000000000" pitchFamily="50" charset="-128"/>
                <a:ea typeface="BIZ UDPゴシック" panose="020B0400000000000000" pitchFamily="50" charset="-128"/>
              </a:rPr>
              <a:t>支給額変更通知書</a:t>
            </a:r>
            <a:endParaRPr lang="en-US" altLang="zh-TW" sz="11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zh-TW" sz="9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solidFill>
                  <a:schemeClr val="accent1"/>
                </a:solidFill>
                <a:latin typeface="BIZ UDPゴシック" panose="020B0400000000000000" pitchFamily="50" charset="-128"/>
                <a:ea typeface="BIZ UDPゴシック" panose="020B0400000000000000" pitchFamily="50" charset="-128"/>
              </a:rPr>
              <a:t>○電子版「ねんきん定期便」の確認</a:t>
            </a:r>
            <a:endParaRPr lang="en-US" altLang="ja-JP" sz="16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毎年誕生月に送付される「ねんきん定期便」を確認できます。</a:t>
            </a:r>
            <a:endParaRPr lang="en-US" altLang="ja-JP" sz="11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1100" b="0" dirty="0">
                <a:latin typeface="BIZ UDPゴシック" panose="020B0400000000000000" pitchFamily="50" charset="-128"/>
                <a:ea typeface="BIZ UDPゴシック" panose="020B0400000000000000" pitchFamily="50" charset="-128"/>
              </a:rPr>
              <a:t>※</a:t>
            </a:r>
            <a:r>
              <a:rPr lang="ja-JP" altLang="en-US" sz="1100" b="0" dirty="0">
                <a:latin typeface="BIZ UDPゴシック" panose="020B0400000000000000" pitchFamily="50" charset="-128"/>
                <a:ea typeface="BIZ UDPゴシック" panose="020B0400000000000000" pitchFamily="50" charset="-128"/>
              </a:rPr>
              <a:t>ねんきん定期便はペーパーレス化登録（ハガキの定期便の郵送停止）をすることも可能です。</a:t>
            </a:r>
            <a:endParaRPr lang="en-US" altLang="ja-JP" sz="1100" b="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471A5B5F-F67A-8CAB-DA53-0B126857C8BD}"/>
              </a:ext>
            </a:extLst>
          </p:cNvPr>
          <p:cNvSpPr txBox="1"/>
          <p:nvPr/>
        </p:nvSpPr>
        <p:spPr>
          <a:xfrm>
            <a:off x="4187827" y="1297931"/>
            <a:ext cx="4211409"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（こちらで紹介している機能は一部です）</a:t>
            </a:r>
          </a:p>
        </p:txBody>
      </p:sp>
    </p:spTree>
    <p:extLst>
      <p:ext uri="{BB962C8B-B14F-4D97-AF65-F5344CB8AC3E}">
        <p14:creationId xmlns:p14="http://schemas.microsoft.com/office/powerpoint/2010/main" val="3452183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2091443-A9DB-B5A6-3029-7FF3DBCDFE9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30402" y="243988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A7D0D0F-6719-CCD5-5E5E-E6EE14D1149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1166"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392691" y="1512998"/>
            <a:ext cx="336802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「ねんきんネット」トップページで下から上にスクロールします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8172" y="1632235"/>
            <a:ext cx="283419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「年金記録を確認する」を押します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435828" y="2630428"/>
            <a:ext cx="2412602" cy="735859"/>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矢印: 右 1">
            <a:extLst>
              <a:ext uri="{FF2B5EF4-FFF2-40B4-BE49-F238E27FC236}">
                <a16:creationId xmlns:a16="http://schemas.microsoft.com/office/drawing/2014/main" id="{0F2BC11C-B0A0-BBB6-3389-93430CD2A1CC}"/>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37650143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EE1BC9B-9576-B349-DEEA-7FD5D2C314DA}"/>
              </a:ext>
            </a:extLst>
          </p:cNvPr>
          <p:cNvPicPr>
            <a:picLocks noChangeAspect="1"/>
          </p:cNvPicPr>
          <p:nvPr/>
        </p:nvPicPr>
        <p:blipFill>
          <a:blip r:embed="rId4"/>
          <a:stretch>
            <a:fillRect/>
          </a:stretch>
        </p:blipFill>
        <p:spPr>
          <a:xfrm>
            <a:off x="5426205" y="2426583"/>
            <a:ext cx="2450804" cy="4346825"/>
          </a:xfrm>
          <a:prstGeom prst="rect">
            <a:avLst/>
          </a:prstGeom>
        </p:spPr>
      </p:pic>
      <p:pic>
        <p:nvPicPr>
          <p:cNvPr id="7" name="Picture 4">
            <a:extLst>
              <a:ext uri="{FF2B5EF4-FFF2-40B4-BE49-F238E27FC236}">
                <a16:creationId xmlns:a16="http://schemas.microsoft.com/office/drawing/2014/main" id="{F00D53A3-82AE-2872-4094-1875D14ED3F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1166"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392691" y="1512998"/>
            <a:ext cx="328007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「一覧で年金記録を確認する」</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8172" y="1512998"/>
            <a:ext cx="3280072"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年金記録が表示されます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年金記録を見てみましょう</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1143191" y="3897085"/>
            <a:ext cx="2590605" cy="308456"/>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930353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こんな時に「ねんきんネット」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1059860"/>
            <a:ext cx="7924997" cy="11074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800" dirty="0">
                <a:solidFill>
                  <a:schemeClr val="accent1"/>
                </a:solidFill>
                <a:latin typeface="BIZ UDPゴシック" panose="020B0400000000000000" pitchFamily="50" charset="-128"/>
                <a:ea typeface="BIZ UDPゴシック" panose="020B0400000000000000" pitchFamily="50" charset="-128"/>
              </a:rPr>
              <a:t>年金振込通知書などの様々な通知をスマホや</a:t>
            </a:r>
            <a:endParaRPr lang="en-US" altLang="ja-JP" sz="28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2800" dirty="0">
                <a:solidFill>
                  <a:schemeClr val="accent1"/>
                </a:solidFill>
                <a:latin typeface="BIZ UDPゴシック" panose="020B0400000000000000" pitchFamily="50" charset="-128"/>
                <a:ea typeface="BIZ UDPゴシック" panose="020B0400000000000000" pitchFamily="50" charset="-128"/>
              </a:rPr>
              <a:t>パソコンから確認したい</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0</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9EC9432E-A301-D0C6-65A5-2DEF98A29033}"/>
              </a:ext>
            </a:extLst>
          </p:cNvPr>
          <p:cNvSpPr txBox="1"/>
          <p:nvPr/>
        </p:nvSpPr>
        <p:spPr>
          <a:xfrm>
            <a:off x="305361" y="2238012"/>
            <a:ext cx="8533278" cy="1115818"/>
          </a:xfrm>
          <a:prstGeom prst="rect">
            <a:avLst/>
          </a:prstGeom>
          <a:noFill/>
        </p:spPr>
        <p:txBody>
          <a:bodyPr wrap="square" rtlCol="0">
            <a:spAutoFit/>
          </a:bodyPr>
          <a:lstStyle/>
          <a:p>
            <a:pPr>
              <a:lnSpc>
                <a:spcPct val="130000"/>
              </a:lnSpc>
            </a:pPr>
            <a:r>
              <a:rPr lang="ja-JP" altLang="en-US" i="0" dirty="0">
                <a:effectLst/>
                <a:latin typeface="BIZ UDPゴシック" panose="020B0400000000000000" pitchFamily="50" charset="-128"/>
                <a:ea typeface="BIZ UDPゴシック" panose="020B0400000000000000" pitchFamily="50" charset="-128"/>
              </a:rPr>
              <a:t>→「ねんきんネット」では年金受給者の方を対象にしている「年金振込通知書」や、国民年金および厚生年金に加入している方（被保険者）を対象にしている「ねんきん定期便」などの</a:t>
            </a:r>
            <a:r>
              <a:rPr lang="ja-JP" altLang="en-US" i="0" u="sng" dirty="0">
                <a:solidFill>
                  <a:schemeClr val="accent1"/>
                </a:solidFill>
                <a:effectLst/>
                <a:latin typeface="BIZ UDPゴシック" panose="020B0400000000000000" pitchFamily="50" charset="-128"/>
                <a:ea typeface="BIZ UDPゴシック" panose="020B0400000000000000" pitchFamily="50" charset="-128"/>
              </a:rPr>
              <a:t>各種通知書をご自身のスマートフォンやパソコンで見ることができます</a:t>
            </a:r>
            <a:r>
              <a:rPr lang="ja-JP" altLang="en-US" i="0" dirty="0">
                <a:effectLst/>
                <a:latin typeface="BIZ UDPゴシック" panose="020B0400000000000000" pitchFamily="50" charset="-128"/>
                <a:ea typeface="BIZ UDPゴシック" panose="020B0400000000000000" pitchFamily="50" charset="-128"/>
              </a:rPr>
              <a:t>。</a:t>
            </a:r>
          </a:p>
        </p:txBody>
      </p:sp>
      <p:pic>
        <p:nvPicPr>
          <p:cNvPr id="11" name="図 10">
            <a:extLst>
              <a:ext uri="{FF2B5EF4-FFF2-40B4-BE49-F238E27FC236}">
                <a16:creationId xmlns:a16="http://schemas.microsoft.com/office/drawing/2014/main" id="{96B66BB2-1533-7FF6-84A0-797951E03768}"/>
              </a:ext>
            </a:extLst>
          </p:cNvPr>
          <p:cNvPicPr>
            <a:picLocks noChangeAspect="1"/>
          </p:cNvPicPr>
          <p:nvPr/>
        </p:nvPicPr>
        <p:blipFill rotWithShape="1">
          <a:blip r:embed="rId6"/>
          <a:srcRect b="62033"/>
          <a:stretch/>
        </p:blipFill>
        <p:spPr>
          <a:xfrm>
            <a:off x="341687" y="3872290"/>
            <a:ext cx="5454621" cy="2158109"/>
          </a:xfrm>
          <a:prstGeom prst="rect">
            <a:avLst/>
          </a:prstGeom>
        </p:spPr>
      </p:pic>
      <p:sp>
        <p:nvSpPr>
          <p:cNvPr id="14" name="テキスト ボックス 13">
            <a:extLst>
              <a:ext uri="{FF2B5EF4-FFF2-40B4-BE49-F238E27FC236}">
                <a16:creationId xmlns:a16="http://schemas.microsoft.com/office/drawing/2014/main" id="{33F07978-1FDE-26B0-2CD6-93A0CDA516C4}"/>
              </a:ext>
            </a:extLst>
          </p:cNvPr>
          <p:cNvSpPr txBox="1"/>
          <p:nvPr/>
        </p:nvSpPr>
        <p:spPr>
          <a:xfrm>
            <a:off x="5681382" y="3476803"/>
            <a:ext cx="3329387" cy="1477328"/>
          </a:xfrm>
          <a:prstGeom prst="rect">
            <a:avLst/>
          </a:prstGeom>
          <a:noFill/>
          <a:ln>
            <a:solidFill>
              <a:schemeClr val="tx1"/>
            </a:solidFill>
          </a:ln>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cs typeface="Arial" panose="020B0604020202020204" pitchFamily="34" charset="0"/>
              </a:rPr>
              <a:t>確認した各種通知書は</a:t>
            </a:r>
            <a:r>
              <a:rPr lang="en-US" altLang="ja-JP" dirty="0">
                <a:latin typeface="BIZ UDPゴシック" panose="020B0400000000000000" pitchFamily="50" charset="-128"/>
                <a:ea typeface="BIZ UDPゴシック" panose="020B0400000000000000" pitchFamily="50" charset="-128"/>
                <a:cs typeface="Arial" panose="020B0604020202020204" pitchFamily="34" charset="0"/>
              </a:rPr>
              <a:t>PDF</a:t>
            </a:r>
            <a:r>
              <a:rPr lang="ja-JP" altLang="en-US" dirty="0">
                <a:latin typeface="BIZ UDPゴシック" panose="020B0400000000000000" pitchFamily="50" charset="-128"/>
                <a:ea typeface="BIZ UDPゴシック" panose="020B0400000000000000" pitchFamily="50" charset="-128"/>
                <a:cs typeface="Arial" panose="020B0604020202020204" pitchFamily="34" charset="0"/>
              </a:rPr>
              <a:t>ファイルにして保存、印刷する</a:t>
            </a:r>
            <a:endParaRPr lang="en-US" altLang="ja-JP" dirty="0">
              <a:latin typeface="BIZ UDPゴシック" panose="020B0400000000000000" pitchFamily="50" charset="-128"/>
              <a:ea typeface="BIZ UDPゴシック" panose="020B0400000000000000" pitchFamily="50" charset="-128"/>
              <a:cs typeface="Arial" panose="020B0604020202020204" pitchFamily="34" charset="0"/>
            </a:endParaRPr>
          </a:p>
          <a:p>
            <a:r>
              <a:rPr lang="ja-JP" altLang="en-US" dirty="0">
                <a:latin typeface="BIZ UDPゴシック" panose="020B0400000000000000" pitchFamily="50" charset="-128"/>
                <a:ea typeface="BIZ UDPゴシック" panose="020B0400000000000000" pitchFamily="50" charset="-128"/>
                <a:cs typeface="Arial" panose="020B0604020202020204" pitchFamily="34" charset="0"/>
              </a:rPr>
              <a:t>ことが可能。</a:t>
            </a:r>
            <a:endParaRPr lang="en-US" altLang="ja-JP" dirty="0">
              <a:latin typeface="BIZ UDPゴシック" panose="020B0400000000000000" pitchFamily="50" charset="-128"/>
              <a:ea typeface="BIZ UDPゴシック" panose="020B0400000000000000" pitchFamily="50" charset="-128"/>
              <a:cs typeface="Arial" panose="020B0604020202020204" pitchFamily="34" charset="0"/>
            </a:endParaRPr>
          </a:p>
          <a:p>
            <a:r>
              <a:rPr kumimoji="1" lang="ja-JP" altLang="en-US" dirty="0">
                <a:latin typeface="BIZ UDPゴシック" panose="020B0400000000000000" pitchFamily="50" charset="-128"/>
                <a:ea typeface="BIZ UDPゴシック" panose="020B0400000000000000" pitchFamily="50" charset="-128"/>
                <a:cs typeface="Arial" panose="020B0604020202020204" pitchFamily="34" charset="0"/>
              </a:rPr>
              <a:t>通知をいつでも確認でき、紙で管理する必要がなくなります。</a:t>
            </a:r>
          </a:p>
        </p:txBody>
      </p:sp>
      <p:pic>
        <p:nvPicPr>
          <p:cNvPr id="15" name="図 14">
            <a:extLst>
              <a:ext uri="{FF2B5EF4-FFF2-40B4-BE49-F238E27FC236}">
                <a16:creationId xmlns:a16="http://schemas.microsoft.com/office/drawing/2014/main" id="{33385795-2B6F-41DD-A153-F021130D0E0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46253" b="6263"/>
          <a:stretch/>
        </p:blipFill>
        <p:spPr>
          <a:xfrm>
            <a:off x="7110750" y="5101356"/>
            <a:ext cx="1368153" cy="1354126"/>
          </a:xfrm>
          <a:prstGeom prst="rect">
            <a:avLst/>
          </a:prstGeom>
        </p:spPr>
      </p:pic>
      <p:pic>
        <p:nvPicPr>
          <p:cNvPr id="16" name="図 15">
            <a:extLst>
              <a:ext uri="{FF2B5EF4-FFF2-40B4-BE49-F238E27FC236}">
                <a16:creationId xmlns:a16="http://schemas.microsoft.com/office/drawing/2014/main" id="{7DD44284-A32B-C63C-1E11-5CC78AB05C4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66561" y="5445224"/>
            <a:ext cx="958176" cy="859963"/>
          </a:xfrm>
          <a:prstGeom prst="rect">
            <a:avLst/>
          </a:prstGeom>
        </p:spPr>
      </p:pic>
      <p:cxnSp>
        <p:nvCxnSpPr>
          <p:cNvPr id="18" name="直線矢印コネクタ 17">
            <a:extLst>
              <a:ext uri="{FF2B5EF4-FFF2-40B4-BE49-F238E27FC236}">
                <a16:creationId xmlns:a16="http://schemas.microsoft.com/office/drawing/2014/main" id="{6301B10E-3DA9-6017-CAC7-45344D8E277C}"/>
              </a:ext>
            </a:extLst>
          </p:cNvPr>
          <p:cNvCxnSpPr>
            <a:cxnSpLocks/>
            <a:endCxn id="14" idx="1"/>
          </p:cNvCxnSpPr>
          <p:nvPr/>
        </p:nvCxnSpPr>
        <p:spPr>
          <a:xfrm flipV="1">
            <a:off x="4954790" y="4215467"/>
            <a:ext cx="726592" cy="1473451"/>
          </a:xfrm>
          <a:prstGeom prst="straightConnector1">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5223030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20112AA-DFA6-AE5E-0C04-321846F92C1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57864"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8A0F7919-B769-BDC9-AC91-1EFD41050E7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1166"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392691" y="1512998"/>
            <a:ext cx="336802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「ねんきんネット」トップページで下から上にスクロールします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8172" y="1512998"/>
            <a:ext cx="2502416"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「通知書を確認する」を押します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各種の通知を確認してみましょう</a:t>
            </a:r>
          </a:p>
        </p:txBody>
      </p:sp>
      <p:sp>
        <p:nvSpPr>
          <p:cNvPr id="6" name="四角形: 角を丸くする 5">
            <a:extLst>
              <a:ext uri="{FF2B5EF4-FFF2-40B4-BE49-F238E27FC236}">
                <a16:creationId xmlns:a16="http://schemas.microsoft.com/office/drawing/2014/main" id="{D12CCA36-2596-7E9A-00B4-2B91F14E0D1F}"/>
              </a:ext>
            </a:extLst>
          </p:cNvPr>
          <p:cNvSpPr/>
          <p:nvPr/>
        </p:nvSpPr>
        <p:spPr>
          <a:xfrm>
            <a:off x="5457864" y="4143784"/>
            <a:ext cx="2412602" cy="824726"/>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矢印: 右 4">
            <a:extLst>
              <a:ext uri="{FF2B5EF4-FFF2-40B4-BE49-F238E27FC236}">
                <a16:creationId xmlns:a16="http://schemas.microsoft.com/office/drawing/2014/main" id="{F1BF0826-F37D-C524-FB63-E7EA14CE7259}"/>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1084477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テキスト&#10;&#10;自動的に生成された説明">
            <a:extLst>
              <a:ext uri="{FF2B5EF4-FFF2-40B4-BE49-F238E27FC236}">
                <a16:creationId xmlns:a16="http://schemas.microsoft.com/office/drawing/2014/main" id="{D7697821-6952-86E0-567B-AE394F4E449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35679" y="2414919"/>
            <a:ext cx="2428786" cy="4320000"/>
          </a:xfrm>
          <a:prstGeom prst="rect">
            <a:avLst/>
          </a:prstGeom>
          <a:ln>
            <a:solidFill>
              <a:schemeClr val="tx1"/>
            </a:solidFill>
          </a:ln>
        </p:spPr>
      </p:pic>
      <p:pic>
        <p:nvPicPr>
          <p:cNvPr id="5" name="Picture 3">
            <a:extLst>
              <a:ext uri="{FF2B5EF4-FFF2-40B4-BE49-F238E27FC236}">
                <a16:creationId xmlns:a16="http://schemas.microsoft.com/office/drawing/2014/main" id="{4733AE06-1002-5568-441D-7D584143062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57864"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392691" y="1512998"/>
            <a:ext cx="336802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スクロールすると自分が現在</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確認できる通知が表示されます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8171" y="1512998"/>
            <a:ext cx="2808599"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確認したい通知の</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「ダウンロード」を押します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各種の通知を確認してみましょう</a:t>
            </a:r>
          </a:p>
        </p:txBody>
      </p:sp>
      <p:sp>
        <p:nvSpPr>
          <p:cNvPr id="3" name="矢印: 右 2">
            <a:extLst>
              <a:ext uri="{FF2B5EF4-FFF2-40B4-BE49-F238E27FC236}">
                <a16:creationId xmlns:a16="http://schemas.microsoft.com/office/drawing/2014/main" id="{8FAA287D-8AD2-EBCC-352A-260FB783EA22}"/>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6" name="四角形: 角を丸くする 5">
            <a:extLst>
              <a:ext uri="{FF2B5EF4-FFF2-40B4-BE49-F238E27FC236}">
                <a16:creationId xmlns:a16="http://schemas.microsoft.com/office/drawing/2014/main" id="{D12CCA36-2596-7E9A-00B4-2B91F14E0D1F}"/>
              </a:ext>
            </a:extLst>
          </p:cNvPr>
          <p:cNvSpPr/>
          <p:nvPr/>
        </p:nvSpPr>
        <p:spPr>
          <a:xfrm>
            <a:off x="6465536" y="3235583"/>
            <a:ext cx="1278542" cy="381557"/>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069050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こんな時に「ねんきんネット」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1070877"/>
            <a:ext cx="7005225" cy="68509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800" dirty="0">
                <a:solidFill>
                  <a:schemeClr val="accent1"/>
                </a:solidFill>
                <a:latin typeface="BIZ UDPゴシック" panose="020B0400000000000000" pitchFamily="50" charset="-128"/>
                <a:ea typeface="BIZ UDPゴシック" panose="020B0400000000000000" pitchFamily="50" charset="-128"/>
              </a:rPr>
              <a:t>年金に関する届出をオンラインで行いたい</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DE7BE22F-2E8B-2583-2CC2-88D6BA3307F9}"/>
              </a:ext>
            </a:extLst>
          </p:cNvPr>
          <p:cNvSpPr txBox="1"/>
          <p:nvPr/>
        </p:nvSpPr>
        <p:spPr>
          <a:xfrm>
            <a:off x="387816" y="1765239"/>
            <a:ext cx="8374797" cy="755720"/>
          </a:xfrm>
          <a:prstGeom prst="rect">
            <a:avLst/>
          </a:prstGeom>
          <a:noFill/>
        </p:spPr>
        <p:txBody>
          <a:bodyPr wrap="square" rtlCol="0">
            <a:spAutoFit/>
          </a:bodyPr>
          <a:lstStyle/>
          <a:p>
            <a:pPr>
              <a:lnSpc>
                <a:spcPct val="130000"/>
              </a:lnSpc>
            </a:pPr>
            <a:r>
              <a:rPr lang="ja-JP" altLang="en-US" i="0" dirty="0">
                <a:effectLst/>
                <a:latin typeface="BIZ UDPゴシック" panose="020B0400000000000000" pitchFamily="50" charset="-128"/>
                <a:ea typeface="BIZ UDPゴシック" panose="020B0400000000000000" pitchFamily="50" charset="-128"/>
              </a:rPr>
              <a:t>→「ねんきんネット」を利用すると日本年金機構への届出をパソコンや</a:t>
            </a:r>
            <a:endParaRPr lang="en-US" altLang="ja-JP" i="0" dirty="0">
              <a:effectLst/>
              <a:latin typeface="BIZ UDPゴシック" panose="020B0400000000000000" pitchFamily="50" charset="-128"/>
              <a:ea typeface="BIZ UDPゴシック" panose="020B0400000000000000" pitchFamily="50" charset="-128"/>
            </a:endParaRPr>
          </a:p>
          <a:p>
            <a:pPr>
              <a:lnSpc>
                <a:spcPct val="130000"/>
              </a:lnSpc>
            </a:pPr>
            <a:r>
              <a:rPr lang="ja-JP" altLang="en-US" i="0" dirty="0">
                <a:effectLst/>
                <a:latin typeface="BIZ UDPゴシック" panose="020B0400000000000000" pitchFamily="50" charset="-128"/>
                <a:ea typeface="BIZ UDPゴシック" panose="020B0400000000000000" pitchFamily="50" charset="-128"/>
              </a:rPr>
              <a:t>スマートフォンからオンラインで行うことができます。</a:t>
            </a:r>
          </a:p>
        </p:txBody>
      </p:sp>
      <p:sp>
        <p:nvSpPr>
          <p:cNvPr id="8" name="テキスト ボックス 7">
            <a:extLst>
              <a:ext uri="{FF2B5EF4-FFF2-40B4-BE49-F238E27FC236}">
                <a16:creationId xmlns:a16="http://schemas.microsoft.com/office/drawing/2014/main" id="{813B719D-F85F-A6B2-B59D-FAC79F563879}"/>
              </a:ext>
            </a:extLst>
          </p:cNvPr>
          <p:cNvSpPr txBox="1"/>
          <p:nvPr/>
        </p:nvSpPr>
        <p:spPr>
          <a:xfrm>
            <a:off x="508863" y="2678475"/>
            <a:ext cx="8374797" cy="829458"/>
          </a:xfrm>
          <a:prstGeom prst="rect">
            <a:avLst/>
          </a:prstGeom>
          <a:noFill/>
        </p:spPr>
        <p:txBody>
          <a:bodyPr wrap="square" rtlCol="0">
            <a:spAutoFit/>
          </a:bodyPr>
          <a:lstStyle/>
          <a:p>
            <a:pPr marL="265113" indent="-265113">
              <a:lnSpc>
                <a:spcPct val="130000"/>
              </a:lnSpc>
            </a:pPr>
            <a:r>
              <a:rPr lang="ja-JP" altLang="en-US" sz="2000" i="0" u="sng" dirty="0">
                <a:solidFill>
                  <a:schemeClr val="accent1"/>
                </a:solidFill>
                <a:effectLst/>
                <a:latin typeface="BIZ UDPゴシック" panose="020B0400000000000000" pitchFamily="50" charset="-128"/>
                <a:ea typeface="BIZ UDPゴシック" panose="020B0400000000000000" pitchFamily="50" charset="-128"/>
              </a:rPr>
              <a:t>ご利用対象者</a:t>
            </a:r>
            <a:endParaRPr lang="en-US" altLang="ja-JP" sz="2000" i="0" u="sng" dirty="0">
              <a:solidFill>
                <a:schemeClr val="accent1"/>
              </a:solidFill>
              <a:effectLst/>
              <a:latin typeface="BIZ UDPゴシック" panose="020B0400000000000000" pitchFamily="50" charset="-128"/>
              <a:ea typeface="BIZ UDPゴシック" panose="020B0400000000000000" pitchFamily="50" charset="-128"/>
            </a:endParaRPr>
          </a:p>
          <a:p>
            <a:pPr marL="265113" indent="-265113">
              <a:lnSpc>
                <a:spcPct val="130000"/>
              </a:lnSpc>
            </a:pPr>
            <a:r>
              <a:rPr lang="ja-JP" altLang="en-US" sz="2000" i="0" dirty="0">
                <a:effectLst/>
                <a:latin typeface="BIZ UDPゴシック" panose="020B0400000000000000" pitchFamily="50" charset="-128"/>
                <a:ea typeface="BIZ UDPゴシック" panose="020B0400000000000000" pitchFamily="50" charset="-128"/>
              </a:rPr>
              <a:t>　･･･マイナポータルから「</a:t>
            </a:r>
            <a:r>
              <a:rPr lang="ja-JP" altLang="en-US" sz="2000" i="0" dirty="0" err="1">
                <a:effectLst/>
                <a:latin typeface="BIZ UDPゴシック" panose="020B0400000000000000" pitchFamily="50" charset="-128"/>
                <a:ea typeface="BIZ UDPゴシック" panose="020B0400000000000000" pitchFamily="50" charset="-128"/>
              </a:rPr>
              <a:t>ねんきん</a:t>
            </a:r>
            <a:r>
              <a:rPr lang="ja-JP" altLang="en-US" sz="2000" i="0" dirty="0">
                <a:effectLst/>
                <a:latin typeface="BIZ UDPゴシック" panose="020B0400000000000000" pitchFamily="50" charset="-128"/>
                <a:ea typeface="BIZ UDPゴシック" panose="020B0400000000000000" pitchFamily="50" charset="-128"/>
              </a:rPr>
              <a:t>ネット」を利用している方</a:t>
            </a:r>
          </a:p>
        </p:txBody>
      </p:sp>
      <p:sp>
        <p:nvSpPr>
          <p:cNvPr id="9" name="テキスト ボックス 8">
            <a:extLst>
              <a:ext uri="{FF2B5EF4-FFF2-40B4-BE49-F238E27FC236}">
                <a16:creationId xmlns:a16="http://schemas.microsoft.com/office/drawing/2014/main" id="{C0DB8C66-D141-54F1-A815-2872D1A70CE0}"/>
              </a:ext>
            </a:extLst>
          </p:cNvPr>
          <p:cNvSpPr txBox="1"/>
          <p:nvPr/>
        </p:nvSpPr>
        <p:spPr>
          <a:xfrm>
            <a:off x="508862" y="3646233"/>
            <a:ext cx="8374797" cy="1482265"/>
          </a:xfrm>
          <a:prstGeom prst="rect">
            <a:avLst/>
          </a:prstGeom>
          <a:noFill/>
        </p:spPr>
        <p:txBody>
          <a:bodyPr wrap="square" rtlCol="0">
            <a:spAutoFit/>
          </a:bodyPr>
          <a:lstStyle/>
          <a:p>
            <a:pPr marL="265113" indent="-265113">
              <a:lnSpc>
                <a:spcPct val="130000"/>
              </a:lnSpc>
            </a:pPr>
            <a:r>
              <a:rPr lang="ja-JP" altLang="en-US" sz="2000" i="0" u="sng" dirty="0">
                <a:solidFill>
                  <a:schemeClr val="accent1"/>
                </a:solidFill>
                <a:effectLst/>
                <a:latin typeface="BIZ UDPゴシック" panose="020B0400000000000000" pitchFamily="50" charset="-128"/>
                <a:ea typeface="BIZ UDPゴシック" panose="020B0400000000000000" pitchFamily="50" charset="-128"/>
              </a:rPr>
              <a:t>電子申請が可能な届書</a:t>
            </a:r>
            <a:endParaRPr lang="en-US" altLang="ja-JP" sz="2000" i="0" u="sng" dirty="0">
              <a:solidFill>
                <a:schemeClr val="accent1"/>
              </a:solidFill>
              <a:effectLst/>
              <a:latin typeface="BIZ UDPゴシック" panose="020B0400000000000000" pitchFamily="50" charset="-128"/>
              <a:ea typeface="BIZ UDPゴシック" panose="020B0400000000000000" pitchFamily="50" charset="-128"/>
            </a:endParaRPr>
          </a:p>
          <a:p>
            <a:pPr marL="265113">
              <a:lnSpc>
                <a:spcPct val="130000"/>
              </a:lnSpc>
            </a:pPr>
            <a:r>
              <a:rPr lang="ja-JP" altLang="en-US" sz="2000" i="0" dirty="0">
                <a:effectLst/>
                <a:latin typeface="BIZ UDPゴシック" panose="020B0400000000000000" pitchFamily="50" charset="-128"/>
                <a:ea typeface="BIZ UDPゴシック" panose="020B0400000000000000" pitchFamily="50" charset="-128"/>
              </a:rPr>
              <a:t>･･･公的年金等の受給者の扶養親族等申告書</a:t>
            </a:r>
            <a:endParaRPr lang="en-US" altLang="ja-JP" sz="2000" dirty="0">
              <a:latin typeface="BIZ UDPゴシック" panose="020B0400000000000000" pitchFamily="50" charset="-128"/>
              <a:ea typeface="BIZ UDPゴシック" panose="020B0400000000000000" pitchFamily="50" charset="-128"/>
            </a:endParaRPr>
          </a:p>
          <a:p>
            <a:pPr marL="628650">
              <a:lnSpc>
                <a:spcPct val="130000"/>
              </a:lnSpc>
            </a:pPr>
            <a:r>
              <a:rPr lang="ja-JP" altLang="en-US" sz="1600" dirty="0">
                <a:latin typeface="BIZ UDPゴシック" panose="020B0400000000000000" pitchFamily="50" charset="-128"/>
                <a:ea typeface="BIZ UDPゴシック" panose="020B0400000000000000" pitchFamily="50" charset="-128"/>
              </a:rPr>
              <a:t>（源泉徴収される際に、各種の控除（障害者控除や配偶者控除）を受けることを         申告するための申告書）</a:t>
            </a:r>
            <a:endParaRPr lang="ja-JP" altLang="en-US" sz="1600" i="0" dirty="0">
              <a:effectLst/>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2931E703-216D-D7EB-F44C-B915B9C59B18}"/>
              </a:ext>
            </a:extLst>
          </p:cNvPr>
          <p:cNvSpPr txBox="1"/>
          <p:nvPr/>
        </p:nvSpPr>
        <p:spPr>
          <a:xfrm>
            <a:off x="2147632" y="5266799"/>
            <a:ext cx="6744395" cy="1115818"/>
          </a:xfrm>
          <a:prstGeom prst="rect">
            <a:avLst/>
          </a:prstGeom>
          <a:noFill/>
        </p:spPr>
        <p:txBody>
          <a:bodyPr wrap="square" rtlCol="0">
            <a:spAutoFit/>
          </a:bodyPr>
          <a:lstStyle/>
          <a:p>
            <a:pPr marL="176213" indent="-176213">
              <a:lnSpc>
                <a:spcPct val="130000"/>
              </a:lnSpc>
            </a:pPr>
            <a:r>
              <a:rPr kumimoji="1" lang="en-US" altLang="ja-JP" dirty="0">
                <a:solidFill>
                  <a:schemeClr val="accent1"/>
                </a:solidFill>
                <a:latin typeface="BIZ UDPゴシック" panose="020B0400000000000000" pitchFamily="50" charset="-128"/>
                <a:ea typeface="BIZ UDPゴシック" panose="020B0400000000000000" pitchFamily="50" charset="-128"/>
              </a:rPr>
              <a:t>※</a:t>
            </a:r>
            <a:r>
              <a:rPr kumimoji="1" lang="ja-JP" altLang="en-US" dirty="0">
                <a:solidFill>
                  <a:schemeClr val="accent1"/>
                </a:solidFill>
                <a:latin typeface="BIZ UDPゴシック" panose="020B0400000000000000" pitchFamily="50" charset="-128"/>
                <a:ea typeface="BIZ UDPゴシック" panose="020B0400000000000000" pitchFamily="50" charset="-128"/>
              </a:rPr>
              <a:t>届出の電子申請には、マイナポータルからのログインが必要です</a:t>
            </a:r>
            <a:br>
              <a:rPr kumimoji="1" lang="en-US" altLang="ja-JP" dirty="0">
                <a:solidFill>
                  <a:schemeClr val="accent1"/>
                </a:solidFill>
                <a:latin typeface="BIZ UDPゴシック" panose="020B0400000000000000" pitchFamily="50" charset="-128"/>
                <a:ea typeface="BIZ UDPゴシック" panose="020B0400000000000000" pitchFamily="50" charset="-128"/>
              </a:rPr>
            </a:br>
            <a:r>
              <a:rPr kumimoji="1" lang="ja-JP" altLang="en-US" dirty="0">
                <a:solidFill>
                  <a:schemeClr val="accent1"/>
                </a:solidFill>
                <a:latin typeface="BIZ UDPゴシック" panose="020B0400000000000000" pitchFamily="50" charset="-128"/>
                <a:ea typeface="BIZ UDPゴシック" panose="020B0400000000000000" pitchFamily="50" charset="-128"/>
              </a:rPr>
              <a:t>ユーザ</a:t>
            </a:r>
            <a:r>
              <a:rPr kumimoji="1" lang="en-US" altLang="ja-JP" dirty="0">
                <a:solidFill>
                  <a:schemeClr val="accent1"/>
                </a:solidFill>
                <a:latin typeface="BIZ UDPゴシック" panose="020B0400000000000000" pitchFamily="50" charset="-128"/>
                <a:ea typeface="BIZ UDPゴシック" panose="020B0400000000000000" pitchFamily="50" charset="-128"/>
              </a:rPr>
              <a:t>ID</a:t>
            </a:r>
            <a:r>
              <a:rPr kumimoji="1" lang="ja-JP" altLang="en-US" dirty="0">
                <a:solidFill>
                  <a:schemeClr val="accent1"/>
                </a:solidFill>
                <a:latin typeface="BIZ UDPゴシック" panose="020B0400000000000000" pitchFamily="50" charset="-128"/>
                <a:ea typeface="BIZ UDPゴシック" panose="020B0400000000000000" pitchFamily="50" charset="-128"/>
              </a:rPr>
              <a:t>を用いて「ねんきんネット」からログインしている方は利用することができません</a:t>
            </a:r>
          </a:p>
        </p:txBody>
      </p:sp>
      <p:pic>
        <p:nvPicPr>
          <p:cNvPr id="11" name="図 10" descr="挿絵, 時計 が含まれている画像&#10;&#10;自動的に生成された説明">
            <a:extLst>
              <a:ext uri="{FF2B5EF4-FFF2-40B4-BE49-F238E27FC236}">
                <a16:creationId xmlns:a16="http://schemas.microsoft.com/office/drawing/2014/main" id="{D5264D59-63A2-7D55-6307-B37A61290FA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8863" y="5266799"/>
            <a:ext cx="1552077" cy="1120533"/>
          </a:xfrm>
          <a:prstGeom prst="rect">
            <a:avLst/>
          </a:prstGeom>
        </p:spPr>
      </p:pic>
    </p:spTree>
    <p:extLst>
      <p:ext uri="{BB962C8B-B14F-4D97-AF65-F5344CB8AC3E}">
        <p14:creationId xmlns:p14="http://schemas.microsoft.com/office/powerpoint/2010/main" val="3170279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2D7D9C2-4B60-0FA7-BC98-2D787C15B00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3373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B1EEDC44-682F-151B-1651-A68918E23FF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336812" y="5035553"/>
            <a:ext cx="1431542" cy="65314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「届書を電子申請する」を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電子申請の方法を確認してみましょう</a:t>
            </a:r>
          </a:p>
        </p:txBody>
      </p:sp>
      <p:sp>
        <p:nvSpPr>
          <p:cNvPr id="7" name="テキスト ボックス 6">
            <a:extLst>
              <a:ext uri="{FF2B5EF4-FFF2-40B4-BE49-F238E27FC236}">
                <a16:creationId xmlns:a16="http://schemas.microsoft.com/office/drawing/2014/main" id="{C014060A-A37B-1473-5294-E5BA2CCABFE0}"/>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
        <p:nvSpPr>
          <p:cNvPr id="2" name="矢印: 右 1">
            <a:extLst>
              <a:ext uri="{FF2B5EF4-FFF2-40B4-BE49-F238E27FC236}">
                <a16:creationId xmlns:a16="http://schemas.microsoft.com/office/drawing/2014/main" id="{3FEB320B-5DC1-8E42-117D-2A89256A0F6F}"/>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14010387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90F70B2-1EDE-5D43-6747-0D1366CEE64D}"/>
              </a:ext>
            </a:extLst>
          </p:cNvPr>
          <p:cNvPicPr>
            <a:picLocks noChangeAspect="1"/>
          </p:cNvPicPr>
          <p:nvPr/>
        </p:nvPicPr>
        <p:blipFill>
          <a:blip r:embed="rId4"/>
          <a:stretch>
            <a:fillRect/>
          </a:stretch>
        </p:blipFill>
        <p:spPr>
          <a:xfrm>
            <a:off x="5426004" y="2397896"/>
            <a:ext cx="2456901" cy="4340728"/>
          </a:xfrm>
          <a:prstGeom prst="rect">
            <a:avLst/>
          </a:prstGeom>
        </p:spPr>
      </p:pic>
      <p:pic>
        <p:nvPicPr>
          <p:cNvPr id="2" name="Picture 2">
            <a:extLst>
              <a:ext uri="{FF2B5EF4-FFF2-40B4-BE49-F238E27FC236}">
                <a16:creationId xmlns:a16="http://schemas.microsoft.com/office/drawing/2014/main" id="{9EC44839-B348-2FDC-3635-67726FA3CCF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6" y="2406592"/>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050354" y="5603909"/>
            <a:ext cx="1208202" cy="499400"/>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「申請する届書を選択する」を押します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「届書を作成する」を押します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電子申請の方法を確認してみましょう</a:t>
            </a:r>
          </a:p>
        </p:txBody>
      </p:sp>
      <p:sp>
        <p:nvSpPr>
          <p:cNvPr id="10" name="四角形: 角を丸くする 9">
            <a:extLst>
              <a:ext uri="{FF2B5EF4-FFF2-40B4-BE49-F238E27FC236}">
                <a16:creationId xmlns:a16="http://schemas.microsoft.com/office/drawing/2014/main" id="{04B4FC36-1ED8-F448-9AB7-70778DDE1C2D}"/>
              </a:ext>
            </a:extLst>
          </p:cNvPr>
          <p:cNvSpPr/>
          <p:nvPr/>
        </p:nvSpPr>
        <p:spPr>
          <a:xfrm>
            <a:off x="1741148" y="3982239"/>
            <a:ext cx="1431542" cy="65314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494DC113-82E3-70CC-88AB-FF9A4053F21B}"/>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Tree>
    <p:extLst>
      <p:ext uri="{BB962C8B-B14F-4D97-AF65-F5344CB8AC3E}">
        <p14:creationId xmlns:p14="http://schemas.microsoft.com/office/powerpoint/2010/main" val="20480896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97172520-5C80-44A0-E56F-35D07339CADC}"/>
              </a:ext>
            </a:extLst>
          </p:cNvPr>
          <p:cNvPicPr>
            <a:picLocks noChangeAspect="1"/>
          </p:cNvPicPr>
          <p:nvPr/>
        </p:nvPicPr>
        <p:blipFill>
          <a:blip r:embed="rId4"/>
          <a:stretch>
            <a:fillRect/>
          </a:stretch>
        </p:blipFill>
        <p:spPr>
          <a:xfrm>
            <a:off x="1185169" y="2397722"/>
            <a:ext cx="2452278" cy="4347599"/>
          </a:xfrm>
          <a:prstGeom prst="rect">
            <a:avLst/>
          </a:prstGeom>
        </p:spPr>
      </p:pic>
      <p:pic>
        <p:nvPicPr>
          <p:cNvPr id="4" name="図 3" descr="テーブル&#10;&#10;AI によって生成されたコンテンツは間違っている可能性があります。">
            <a:extLst>
              <a:ext uri="{FF2B5EF4-FFF2-40B4-BE49-F238E27FC236}">
                <a16:creationId xmlns:a16="http://schemas.microsoft.com/office/drawing/2014/main" id="{2423F57C-B701-125D-F316-04DA9260788E}"/>
              </a:ext>
            </a:extLst>
          </p:cNvPr>
          <p:cNvPicPr>
            <a:picLocks noChangeAspect="1"/>
          </p:cNvPicPr>
          <p:nvPr/>
        </p:nvPicPr>
        <p:blipFill>
          <a:blip r:embed="rId5"/>
          <a:srcRect t="10104" b="11229"/>
          <a:stretch/>
        </p:blipFill>
        <p:spPr>
          <a:xfrm>
            <a:off x="5471625" y="2411522"/>
            <a:ext cx="2537553" cy="4320000"/>
          </a:xfrm>
          <a:prstGeom prst="rect">
            <a:avLst/>
          </a:prstGeom>
          <a:ln w="12700" cap="sq">
            <a:solidFill>
              <a:srgbClr val="000000"/>
            </a:solidFill>
            <a:prstDash val="solid"/>
            <a:miter lim="800000"/>
          </a:ln>
          <a:effectLst/>
        </p:spPr>
      </p:pic>
      <p:sp>
        <p:nvSpPr>
          <p:cNvPr id="18" name="テキスト ボックス 17">
            <a:extLst>
              <a:ext uri="{FF2B5EF4-FFF2-40B4-BE49-F238E27FC236}">
                <a16:creationId xmlns:a16="http://schemas.microsoft.com/office/drawing/2014/main" id="{7C8BBDCD-F594-16C8-8149-D5135834C462}"/>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56</a:t>
            </a:r>
          </a:p>
        </p:txBody>
      </p:sp>
      <p:sp>
        <p:nvSpPr>
          <p:cNvPr id="19" name="テキスト ボックス 18">
            <a:extLst>
              <a:ext uri="{FF2B5EF4-FFF2-40B4-BE49-F238E27FC236}">
                <a16:creationId xmlns:a16="http://schemas.microsoft.com/office/drawing/2014/main" id="{CD23EDDD-9D1F-74A0-667B-BAFAF87DD0F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「おかね」の項目内の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「年金」を押します</a:t>
            </a:r>
          </a:p>
        </p:txBody>
      </p:sp>
      <p:sp>
        <p:nvSpPr>
          <p:cNvPr id="5" name="矢印: 右 4">
            <a:extLst>
              <a:ext uri="{FF2B5EF4-FFF2-40B4-BE49-F238E27FC236}">
                <a16:creationId xmlns:a16="http://schemas.microsoft.com/office/drawing/2014/main" id="{F8C25CC1-8EB1-5A63-926B-6646DE77ACFC}"/>
              </a:ext>
            </a:extLst>
          </p:cNvPr>
          <p:cNvSpPr/>
          <p:nvPr/>
        </p:nvSpPr>
        <p:spPr>
          <a:xfrm rot="16200000">
            <a:off x="1430364" y="4655508"/>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7" name="四角形: 角を丸くする 16">
            <a:extLst>
              <a:ext uri="{FF2B5EF4-FFF2-40B4-BE49-F238E27FC236}">
                <a16:creationId xmlns:a16="http://schemas.microsoft.com/office/drawing/2014/main" id="{DB724FE0-659F-396D-27D8-42E772DBF6C0}"/>
              </a:ext>
            </a:extLst>
          </p:cNvPr>
          <p:cNvSpPr/>
          <p:nvPr/>
        </p:nvSpPr>
        <p:spPr>
          <a:xfrm>
            <a:off x="6663765" y="4334597"/>
            <a:ext cx="1201270" cy="679661"/>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9AE2205C-8ABB-8FB5-D2E2-D977D24B488F}"/>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7" name="タイトル 1">
            <a:extLst>
              <a:ext uri="{FF2B5EF4-FFF2-40B4-BE49-F238E27FC236}">
                <a16:creationId xmlns:a16="http://schemas.microsoft.com/office/drawing/2014/main" id="{7EACBB9C-7479-30B7-EEC0-3A7D409FF2F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1" name="サブタイトル 2">
            <a:extLst>
              <a:ext uri="{FF2B5EF4-FFF2-40B4-BE49-F238E27FC236}">
                <a16:creationId xmlns:a16="http://schemas.microsoft.com/office/drawing/2014/main" id="{7B817A49-50B3-9225-2D10-0F60B6DD8E9C}"/>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マイナポータルから電子申請をする方法です</a:t>
            </a:r>
          </a:p>
        </p:txBody>
      </p:sp>
      <p:sp>
        <p:nvSpPr>
          <p:cNvPr id="21" name="テキスト ボックス 20">
            <a:extLst>
              <a:ext uri="{FF2B5EF4-FFF2-40B4-BE49-F238E27FC236}">
                <a16:creationId xmlns:a16="http://schemas.microsoft.com/office/drawing/2014/main" id="{FD1198FC-6CC8-CD41-307E-3A00F9EF70FD}"/>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Tree>
    <p:extLst>
      <p:ext uri="{BB962C8B-B14F-4D97-AF65-F5344CB8AC3E}">
        <p14:creationId xmlns:p14="http://schemas.microsoft.com/office/powerpoint/2010/main" val="39228541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1333D188-1661-8869-DDD4-71BDEE6945B0}"/>
              </a:ext>
            </a:extLst>
          </p:cNvPr>
          <p:cNvPicPr>
            <a:picLocks noChangeAspect="1"/>
          </p:cNvPicPr>
          <p:nvPr/>
        </p:nvPicPr>
        <p:blipFill>
          <a:blip r:embed="rId4"/>
          <a:stretch>
            <a:fillRect/>
          </a:stretch>
        </p:blipFill>
        <p:spPr>
          <a:xfrm>
            <a:off x="1210427" y="2398153"/>
            <a:ext cx="2457820" cy="4383621"/>
          </a:xfrm>
          <a:prstGeom prst="rect">
            <a:avLst/>
          </a:prstGeom>
        </p:spPr>
      </p:pic>
      <p:pic>
        <p:nvPicPr>
          <p:cNvPr id="5" name="図 4">
            <a:extLst>
              <a:ext uri="{FF2B5EF4-FFF2-40B4-BE49-F238E27FC236}">
                <a16:creationId xmlns:a16="http://schemas.microsoft.com/office/drawing/2014/main" id="{9B0CFCE3-A3F4-EC8F-D39F-C4CCCC2B71E7}"/>
              </a:ext>
            </a:extLst>
          </p:cNvPr>
          <p:cNvPicPr>
            <a:picLocks noChangeAspect="1"/>
          </p:cNvPicPr>
          <p:nvPr/>
        </p:nvPicPr>
        <p:blipFill>
          <a:blip r:embed="rId5"/>
          <a:stretch>
            <a:fillRect/>
          </a:stretch>
        </p:blipFill>
        <p:spPr>
          <a:xfrm>
            <a:off x="5462014" y="2398153"/>
            <a:ext cx="245690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57</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557250" y="4847658"/>
            <a:ext cx="2243471" cy="360347"/>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A69D25E1-548C-47EA-A468-075B07AEB333}"/>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AC69CC8A-238E-E0AA-7E7D-F4F1194CA62E}"/>
              </a:ext>
            </a:extLst>
          </p:cNvPr>
          <p:cNvSpPr txBox="1"/>
          <p:nvPr/>
        </p:nvSpPr>
        <p:spPr>
          <a:xfrm>
            <a:off x="5607128" y="1512998"/>
            <a:ext cx="344543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「扶養親族等申告書の作成」を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21" name="タイトル 1">
            <a:extLst>
              <a:ext uri="{FF2B5EF4-FFF2-40B4-BE49-F238E27FC236}">
                <a16:creationId xmlns:a16="http://schemas.microsoft.com/office/drawing/2014/main" id="{89B22B70-E2AA-99D2-5331-379751B3231C}"/>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22" name="タイトル 1">
            <a:extLst>
              <a:ext uri="{FF2B5EF4-FFF2-40B4-BE49-F238E27FC236}">
                <a16:creationId xmlns:a16="http://schemas.microsoft.com/office/drawing/2014/main" id="{C72E7094-D961-1CD5-4545-B20074359EF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4" name="テキスト ボックス 23">
            <a:extLst>
              <a:ext uri="{FF2B5EF4-FFF2-40B4-BE49-F238E27FC236}">
                <a16:creationId xmlns:a16="http://schemas.microsoft.com/office/drawing/2014/main" id="{72C1B2AE-1148-349F-725C-6E46F90864E7}"/>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
        <p:nvSpPr>
          <p:cNvPr id="25" name="サブタイトル 2">
            <a:extLst>
              <a:ext uri="{FF2B5EF4-FFF2-40B4-BE49-F238E27FC236}">
                <a16:creationId xmlns:a16="http://schemas.microsoft.com/office/drawing/2014/main" id="{E1C45404-8E72-8AC6-8713-4D06D3AE71DC}"/>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マイナポータルから電子申請をする方法です</a:t>
            </a:r>
          </a:p>
        </p:txBody>
      </p:sp>
      <p:sp>
        <p:nvSpPr>
          <p:cNvPr id="10" name="矢印: 右 9">
            <a:extLst>
              <a:ext uri="{FF2B5EF4-FFF2-40B4-BE49-F238E27FC236}">
                <a16:creationId xmlns:a16="http://schemas.microsoft.com/office/drawing/2014/main" id="{99DA85D4-34B9-50C5-7540-38C1B93C608B}"/>
              </a:ext>
            </a:extLst>
          </p:cNvPr>
          <p:cNvSpPr/>
          <p:nvPr/>
        </p:nvSpPr>
        <p:spPr>
          <a:xfrm rot="16200000">
            <a:off x="1430364" y="4655508"/>
            <a:ext cx="2055026" cy="607853"/>
          </a:xfrm>
          <a:prstGeom prst="rightArrow">
            <a:avLst>
              <a:gd name="adj1" fmla="val 37318"/>
              <a:gd name="adj2" fmla="val 59512"/>
            </a:avLst>
          </a:prstGeom>
          <a:solidFill>
            <a:srgbClr val="FFFFFF">
              <a:alpha val="69804"/>
            </a:srgbClr>
          </a:solid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988090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「ねんきんネット」でできること</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901538"/>
            <a:ext cx="8354257" cy="6737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「ねんきんネット」には以下のような機能があります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85E1C51D-CCB5-F69F-71F4-09163E7C4ED6}"/>
              </a:ext>
            </a:extLst>
          </p:cNvPr>
          <p:cNvSpPr>
            <a:spLocks noGrp="1"/>
          </p:cNvSpPr>
          <p:nvPr/>
        </p:nvSpPr>
        <p:spPr>
          <a:xfrm>
            <a:off x="113618" y="1567820"/>
            <a:ext cx="8907289" cy="499841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30000"/>
              </a:lnSpc>
              <a:spcBef>
                <a:spcPts val="0"/>
              </a:spcBef>
            </a:pPr>
            <a:r>
              <a:rPr lang="ja-JP" altLang="en-US" sz="1600" b="0" dirty="0">
                <a:solidFill>
                  <a:schemeClr val="accent1"/>
                </a:solidFill>
                <a:latin typeface="BIZ UDPゴシック" panose="020B0400000000000000" pitchFamily="50" charset="-128"/>
                <a:ea typeface="BIZ UDPゴシック" panose="020B0400000000000000" pitchFamily="50" charset="-128"/>
              </a:rPr>
              <a:t>○各種通知書の確認</a:t>
            </a:r>
            <a:endParaRPr lang="en-US" altLang="ja-JP" sz="16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日本年金機構から送付している様々な通知書を確認できます。</a:t>
            </a:r>
            <a:endParaRPr lang="en-US" altLang="ja-JP" sz="11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solidFill>
                  <a:schemeClr val="accent1"/>
                </a:solidFill>
                <a:latin typeface="BIZ UDPゴシック" panose="020B0400000000000000" pitchFamily="50" charset="-128"/>
                <a:ea typeface="BIZ UDPゴシック" panose="020B0400000000000000" pitchFamily="50" charset="-128"/>
              </a:rPr>
              <a:t>▶年金の支払いに関する通知書</a:t>
            </a:r>
            <a:endParaRPr lang="en-US" altLang="ja-JP" sz="11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zh-TW" altLang="en-US" sz="1100" b="0" dirty="0">
                <a:latin typeface="BIZ UDPゴシック" panose="020B0400000000000000" pitchFamily="50" charset="-128"/>
                <a:ea typeface="BIZ UDPゴシック" panose="020B0400000000000000" pitchFamily="50" charset="-128"/>
              </a:rPr>
              <a:t>年金振込通知書</a:t>
            </a:r>
          </a:p>
          <a:p>
            <a:pPr>
              <a:lnSpc>
                <a:spcPct val="130000"/>
              </a:lnSpc>
              <a:spcBef>
                <a:spcPts val="0"/>
              </a:spcBef>
            </a:pPr>
            <a:r>
              <a:rPr lang="zh-TW" altLang="en-US" sz="1100" b="0" dirty="0">
                <a:latin typeface="BIZ UDPゴシック" panose="020B0400000000000000" pitchFamily="50" charset="-128"/>
                <a:ea typeface="BIZ UDPゴシック" panose="020B0400000000000000" pitchFamily="50" charset="-128"/>
              </a:rPr>
              <a:t>年金支払通知書</a:t>
            </a:r>
          </a:p>
          <a:p>
            <a:pPr>
              <a:lnSpc>
                <a:spcPct val="130000"/>
              </a:lnSpc>
              <a:spcBef>
                <a:spcPts val="0"/>
              </a:spcBef>
            </a:pPr>
            <a:r>
              <a:rPr lang="zh-TW" altLang="en-US" sz="1100" b="0" dirty="0">
                <a:latin typeface="BIZ UDPゴシック" panose="020B0400000000000000" pitchFamily="50" charset="-128"/>
                <a:ea typeface="BIZ UDPゴシック" panose="020B0400000000000000" pitchFamily="50" charset="-128"/>
              </a:rPr>
              <a:t>年金額改定通知書</a:t>
            </a: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年金決定通知書・支給額変更通知書</a:t>
            </a: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公的年金等の源泉徴収票</a:t>
            </a:r>
            <a:r>
              <a:rPr lang="en-US" altLang="ja-JP" sz="1100" b="0" dirty="0">
                <a:latin typeface="BIZ UDPゴシック" panose="020B0400000000000000" pitchFamily="50" charset="-128"/>
                <a:ea typeface="BIZ UDPゴシック" panose="020B0400000000000000" pitchFamily="50" charset="-128"/>
              </a:rPr>
              <a:t>※</a:t>
            </a:r>
          </a:p>
          <a:p>
            <a:pPr>
              <a:lnSpc>
                <a:spcPct val="130000"/>
              </a:lnSpc>
              <a:spcBef>
                <a:spcPts val="0"/>
              </a:spcBef>
            </a:pPr>
            <a:endParaRPr lang="en-US" altLang="ja-JP" sz="9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solidFill>
                  <a:schemeClr val="accent1"/>
                </a:solidFill>
                <a:latin typeface="BIZ UDPゴシック" panose="020B0400000000000000" pitchFamily="50" charset="-128"/>
                <a:ea typeface="BIZ UDPゴシック" panose="020B0400000000000000" pitchFamily="50" charset="-128"/>
              </a:rPr>
              <a:t>○届書の電子申請</a:t>
            </a:r>
            <a:endParaRPr lang="en-US" altLang="ja-JP" sz="16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日本年金機構への届出の申請を行うことができます。</a:t>
            </a:r>
            <a:endParaRPr lang="en-US" altLang="ja-JP" sz="1100" b="0" dirty="0">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800" b="0" dirty="0">
              <a:solidFill>
                <a:srgbClr val="00B050"/>
              </a:solidFill>
              <a:latin typeface="BIZ UDPゴシック" panose="020B0400000000000000" pitchFamily="50" charset="-128"/>
              <a:ea typeface="BIZ UDPゴシック" panose="020B0400000000000000" pitchFamily="50" charset="-128"/>
            </a:endParaRPr>
          </a:p>
          <a:p>
            <a:pPr marL="182563" indent="-182563">
              <a:lnSpc>
                <a:spcPct val="130000"/>
              </a:lnSpc>
              <a:spcBef>
                <a:spcPts val="0"/>
              </a:spcBef>
            </a:pPr>
            <a:r>
              <a:rPr lang="ja-JP" altLang="en-US" sz="1600" b="0" dirty="0">
                <a:solidFill>
                  <a:schemeClr val="accent1"/>
                </a:solidFill>
                <a:latin typeface="BIZ UDPゴシック" panose="020B0400000000000000" pitchFamily="50" charset="-128"/>
                <a:ea typeface="BIZ UDPゴシック" panose="020B0400000000000000" pitchFamily="50" charset="-128"/>
              </a:rPr>
              <a:t>○持ち主不明記録検索</a:t>
            </a:r>
            <a:endParaRPr lang="en-US" altLang="ja-JP" sz="1600" b="0" dirty="0">
              <a:solidFill>
                <a:schemeClr val="accent1"/>
              </a:solidFill>
              <a:latin typeface="BIZ UDPゴシック" panose="020B0400000000000000" pitchFamily="50" charset="-128"/>
              <a:ea typeface="BIZ UDPゴシック" panose="020B0400000000000000" pitchFamily="50" charset="-128"/>
            </a:endParaRPr>
          </a:p>
          <a:p>
            <a:pPr marL="182563" indent="-182563">
              <a:lnSpc>
                <a:spcPct val="130000"/>
              </a:lnSpc>
              <a:spcBef>
                <a:spcPts val="0"/>
              </a:spcBef>
            </a:pPr>
            <a:r>
              <a:rPr lang="ja-JP" altLang="en-US" sz="1100" b="0" dirty="0">
                <a:latin typeface="BIZ UDPゴシック" panose="020B0400000000000000" pitchFamily="50" charset="-128"/>
                <a:ea typeface="BIZ UDPゴシック" panose="020B0400000000000000" pitchFamily="50" charset="-128"/>
              </a:rPr>
              <a:t>現在持ち主がわからなくなっている年金記録などをインターネット上で検索できます。</a:t>
            </a:r>
            <a:endParaRPr lang="en-US" altLang="ja-JP" sz="1050" b="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4D0F9083-443A-A976-A38E-D45FDC654353}"/>
              </a:ext>
            </a:extLst>
          </p:cNvPr>
          <p:cNvSpPr txBox="1"/>
          <p:nvPr/>
        </p:nvSpPr>
        <p:spPr>
          <a:xfrm>
            <a:off x="4630318" y="4162537"/>
            <a:ext cx="3729371" cy="2031720"/>
          </a:xfrm>
          <a:prstGeom prst="rect">
            <a:avLst/>
          </a:prstGeom>
        </p:spPr>
        <p:txBody>
          <a:bodyPr vert="horz" lIns="91440" tIns="45720" rIns="91440" bIns="45720" rtlCol="0">
            <a:noAutofit/>
          </a:bodyPr>
          <a:lstStyle>
            <a:defPPr>
              <a:defRPr lang="ja-JP"/>
            </a:defPPr>
            <a:lvl1pPr indent="0">
              <a:lnSpc>
                <a:spcPct val="130000"/>
              </a:lnSpc>
              <a:spcBef>
                <a:spcPts val="0"/>
              </a:spcBef>
              <a:buFontTx/>
              <a:buNone/>
              <a:defRPr sz="1600" b="0" i="0">
                <a:solidFill>
                  <a:schemeClr val="accent1"/>
                </a:solidFill>
                <a:latin typeface="BIZ UDPゴシック" panose="020B0400000000000000" pitchFamily="50" charset="-128"/>
                <a:ea typeface="BIZ UDPゴシック" panose="020B0400000000000000" pitchFamily="50" charset="-128"/>
                <a:cs typeface="Meiryo" charset="-128"/>
              </a:defRPr>
            </a:lvl1pPr>
            <a:lvl2pPr indent="0">
              <a:lnSpc>
                <a:spcPct val="90000"/>
              </a:lnSpc>
              <a:spcBef>
                <a:spcPts val="500"/>
              </a:spcBef>
              <a:buFontTx/>
              <a:buNone/>
              <a:defRPr sz="1600" b="1" i="0">
                <a:latin typeface="Meiryo" charset="-128"/>
                <a:ea typeface="Meiryo" charset="-128"/>
                <a:cs typeface="Meiryo" charset="-128"/>
              </a:defRPr>
            </a:lvl2pPr>
            <a:lvl3pPr marL="1143000" indent="-228600">
              <a:lnSpc>
                <a:spcPct val="90000"/>
              </a:lnSpc>
              <a:spcBef>
                <a:spcPts val="500"/>
              </a:spcBef>
              <a:buFont typeface="Arial" panose="020B0604020202020204" pitchFamily="34" charset="0"/>
              <a:buChar char="•"/>
              <a:defRPr sz="1600" b="1" i="0">
                <a:latin typeface="Meiryo" charset="-128"/>
                <a:ea typeface="Meiryo" charset="-128"/>
                <a:cs typeface="Meiryo" charset="-128"/>
              </a:defRPr>
            </a:lvl3pPr>
            <a:lvl4pPr marL="1600200" indent="-228600">
              <a:lnSpc>
                <a:spcPct val="90000"/>
              </a:lnSpc>
              <a:spcBef>
                <a:spcPts val="500"/>
              </a:spcBef>
              <a:buFont typeface="Arial" panose="020B0604020202020204" pitchFamily="34" charset="0"/>
              <a:buChar char="•"/>
              <a:defRPr b="1" i="0">
                <a:latin typeface="Meiryo" charset="-128"/>
                <a:ea typeface="Meiryo" charset="-128"/>
                <a:cs typeface="Meiryo" charset="-128"/>
              </a:defRPr>
            </a:lvl4pPr>
            <a:lvl5pPr marL="2057400" indent="-228600">
              <a:lnSpc>
                <a:spcPct val="90000"/>
              </a:lnSpc>
              <a:spcBef>
                <a:spcPts val="500"/>
              </a:spcBef>
              <a:buFont typeface="Arial" panose="020B0604020202020204" pitchFamily="34" charset="0"/>
              <a:buChar char="•"/>
              <a:defRPr b="1" i="0">
                <a:latin typeface="Meiryo" charset="-128"/>
                <a:ea typeface="Meiryo" charset="-128"/>
                <a:cs typeface="Meiryo" charset="-12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ja-JP" altLang="en-US" sz="1100" b="0" dirty="0">
                <a:solidFill>
                  <a:schemeClr val="accent1"/>
                </a:solidFill>
                <a:latin typeface="BIZ UDPゴシック" panose="020B0400000000000000" pitchFamily="50" charset="-128"/>
                <a:ea typeface="BIZ UDPゴシック" panose="020B0400000000000000" pitchFamily="50" charset="-128"/>
              </a:rPr>
              <a:t>▶マイナポータルから申請可能な</a:t>
            </a:r>
            <a:r>
              <a:rPr lang="ja-JP" altLang="en-US" sz="1100" dirty="0"/>
              <a:t>届書</a:t>
            </a:r>
            <a:endParaRPr lang="en-US" altLang="ja-JP" sz="1100" b="0" dirty="0">
              <a:latin typeface="BIZ UDPゴシック" panose="020B0400000000000000" pitchFamily="50" charset="-128"/>
              <a:ea typeface="BIZ UDPゴシック" panose="020B0400000000000000" pitchFamily="50" charset="-128"/>
            </a:endParaRPr>
          </a:p>
          <a:p>
            <a:r>
              <a:rPr lang="ja-JP" altLang="en-US" sz="1100" dirty="0">
                <a:solidFill>
                  <a:schemeClr val="tx1"/>
                </a:solidFill>
              </a:rPr>
              <a:t>国民年金被保険者の資格取得（種別変更）の届出</a:t>
            </a:r>
          </a:p>
          <a:p>
            <a:r>
              <a:rPr lang="ja-JP" altLang="en-US" sz="1100" dirty="0">
                <a:solidFill>
                  <a:schemeClr val="tx1"/>
                </a:solidFill>
              </a:rPr>
              <a:t>国民年金付加保険料の申出（辞退）</a:t>
            </a:r>
          </a:p>
          <a:p>
            <a:r>
              <a:rPr lang="ja-JP" altLang="en-US" sz="1100" dirty="0">
                <a:solidFill>
                  <a:schemeClr val="tx1"/>
                </a:solidFill>
              </a:rPr>
              <a:t>国民年金付加保険料の該当（非該当）の届出</a:t>
            </a:r>
          </a:p>
          <a:p>
            <a:r>
              <a:rPr lang="ja-JP" altLang="en-US" sz="1100" dirty="0">
                <a:solidFill>
                  <a:schemeClr val="tx1"/>
                </a:solidFill>
              </a:rPr>
              <a:t>国民年金保険料の産前産後免除該当の届出</a:t>
            </a:r>
          </a:p>
          <a:p>
            <a:r>
              <a:rPr lang="ja-JP" altLang="en-US" sz="1100" dirty="0">
                <a:solidFill>
                  <a:schemeClr val="tx1"/>
                </a:solidFill>
              </a:rPr>
              <a:t>国民年金保険料免除・納付猶予申請</a:t>
            </a:r>
          </a:p>
          <a:p>
            <a:r>
              <a:rPr lang="ja-JP" altLang="en-US" sz="1100" dirty="0">
                <a:solidFill>
                  <a:schemeClr val="tx1"/>
                </a:solidFill>
              </a:rPr>
              <a:t>国民年金保険料学生納付特例申請</a:t>
            </a:r>
          </a:p>
          <a:p>
            <a:r>
              <a:rPr lang="ja-JP" altLang="en-US" sz="1100" dirty="0">
                <a:solidFill>
                  <a:schemeClr val="tx1"/>
                </a:solidFill>
              </a:rPr>
              <a:t>口座振替納付（変更）申出 兼 還付金振込方法（変更）申出</a:t>
            </a:r>
          </a:p>
          <a:p>
            <a:r>
              <a:rPr lang="ja-JP" altLang="en-US" sz="1100" dirty="0">
                <a:solidFill>
                  <a:schemeClr val="tx1"/>
                </a:solidFill>
              </a:rPr>
              <a:t>口座振替辞退申出</a:t>
            </a:r>
          </a:p>
        </p:txBody>
      </p:sp>
      <p:sp>
        <p:nvSpPr>
          <p:cNvPr id="10" name="テキスト ボックス 9">
            <a:extLst>
              <a:ext uri="{FF2B5EF4-FFF2-40B4-BE49-F238E27FC236}">
                <a16:creationId xmlns:a16="http://schemas.microsoft.com/office/drawing/2014/main" id="{8D43E9BD-A010-60DF-71EF-EA7A58E7E466}"/>
              </a:ext>
            </a:extLst>
          </p:cNvPr>
          <p:cNvSpPr txBox="1"/>
          <p:nvPr/>
        </p:nvSpPr>
        <p:spPr>
          <a:xfrm>
            <a:off x="123093" y="4162738"/>
            <a:ext cx="3729371" cy="1808556"/>
          </a:xfrm>
          <a:prstGeom prst="rect">
            <a:avLst/>
          </a:prstGeom>
        </p:spPr>
        <p:txBody>
          <a:bodyPr vert="horz" lIns="91440" tIns="45720" rIns="91440" bIns="45720" rtlCol="0">
            <a:noAutofit/>
          </a:bodyPr>
          <a:lstStyle>
            <a:defPPr>
              <a:defRPr lang="ja-JP"/>
            </a:defPPr>
            <a:lvl1pPr indent="0">
              <a:lnSpc>
                <a:spcPct val="130000"/>
              </a:lnSpc>
              <a:spcBef>
                <a:spcPts val="0"/>
              </a:spcBef>
              <a:buFontTx/>
              <a:buNone/>
              <a:defRPr sz="1600" b="0" i="0">
                <a:solidFill>
                  <a:schemeClr val="accent1"/>
                </a:solidFill>
                <a:latin typeface="BIZ UDPゴシック" panose="020B0400000000000000" pitchFamily="50" charset="-128"/>
                <a:ea typeface="BIZ UDPゴシック" panose="020B0400000000000000" pitchFamily="50" charset="-128"/>
                <a:cs typeface="Meiryo" charset="-128"/>
              </a:defRPr>
            </a:lvl1pPr>
            <a:lvl2pPr indent="0">
              <a:lnSpc>
                <a:spcPct val="90000"/>
              </a:lnSpc>
              <a:spcBef>
                <a:spcPts val="500"/>
              </a:spcBef>
              <a:buFontTx/>
              <a:buNone/>
              <a:defRPr sz="1600" b="1" i="0">
                <a:latin typeface="Meiryo" charset="-128"/>
                <a:ea typeface="Meiryo" charset="-128"/>
                <a:cs typeface="Meiryo" charset="-128"/>
              </a:defRPr>
            </a:lvl2pPr>
            <a:lvl3pPr marL="1143000" indent="-228600">
              <a:lnSpc>
                <a:spcPct val="90000"/>
              </a:lnSpc>
              <a:spcBef>
                <a:spcPts val="500"/>
              </a:spcBef>
              <a:buFont typeface="Arial" panose="020B0604020202020204" pitchFamily="34" charset="0"/>
              <a:buChar char="•"/>
              <a:defRPr sz="1600" b="1" i="0">
                <a:latin typeface="Meiryo" charset="-128"/>
                <a:ea typeface="Meiryo" charset="-128"/>
                <a:cs typeface="Meiryo" charset="-128"/>
              </a:defRPr>
            </a:lvl3pPr>
            <a:lvl4pPr marL="1600200" indent="-228600">
              <a:lnSpc>
                <a:spcPct val="90000"/>
              </a:lnSpc>
              <a:spcBef>
                <a:spcPts val="500"/>
              </a:spcBef>
              <a:buFont typeface="Arial" panose="020B0604020202020204" pitchFamily="34" charset="0"/>
              <a:buChar char="•"/>
              <a:defRPr b="1" i="0">
                <a:latin typeface="Meiryo" charset="-128"/>
                <a:ea typeface="Meiryo" charset="-128"/>
                <a:cs typeface="Meiryo" charset="-128"/>
              </a:defRPr>
            </a:lvl4pPr>
            <a:lvl5pPr marL="2057400" indent="-228600">
              <a:lnSpc>
                <a:spcPct val="90000"/>
              </a:lnSpc>
              <a:spcBef>
                <a:spcPts val="500"/>
              </a:spcBef>
              <a:buFont typeface="Arial" panose="020B0604020202020204" pitchFamily="34" charset="0"/>
              <a:buChar char="•"/>
              <a:defRPr b="1" i="0">
                <a:latin typeface="Meiryo" charset="-128"/>
                <a:ea typeface="Meiryo" charset="-128"/>
                <a:cs typeface="Meiryo" charset="-12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ja-JP" altLang="en-US" sz="1100" b="0" dirty="0">
                <a:solidFill>
                  <a:schemeClr val="accent1"/>
                </a:solidFill>
                <a:latin typeface="BIZ UDPゴシック" panose="020B0400000000000000" pitchFamily="50" charset="-128"/>
                <a:ea typeface="BIZ UDPゴシック" panose="020B0400000000000000" pitchFamily="50" charset="-128"/>
              </a:rPr>
              <a:t>▶「ねんきんネット」から申請可能な</a:t>
            </a:r>
            <a:r>
              <a:rPr lang="ja-JP" altLang="en-US" sz="1100" dirty="0"/>
              <a:t>届書</a:t>
            </a:r>
            <a:endParaRPr lang="ja-JP" altLang="en-US" sz="1100" b="0" dirty="0">
              <a:solidFill>
                <a:schemeClr val="accent1"/>
              </a:solidFill>
              <a:latin typeface="BIZ UDPゴシック" panose="020B0400000000000000" pitchFamily="50" charset="-128"/>
              <a:ea typeface="BIZ UDPゴシック" panose="020B0400000000000000" pitchFamily="50" charset="-128"/>
            </a:endParaRPr>
          </a:p>
          <a:p>
            <a:r>
              <a:rPr lang="ja-JP" altLang="en-US" sz="1100" b="0" dirty="0">
                <a:solidFill>
                  <a:schemeClr val="tx1"/>
                </a:solidFill>
                <a:latin typeface="BIZ UDPゴシック" panose="020B0400000000000000" pitchFamily="50" charset="-128"/>
                <a:ea typeface="BIZ UDPゴシック" panose="020B0400000000000000" pitchFamily="50" charset="-128"/>
              </a:rPr>
              <a:t>年金請求書</a:t>
            </a:r>
          </a:p>
          <a:p>
            <a:r>
              <a:rPr lang="ja-JP" altLang="en-US" sz="1100" b="0" dirty="0">
                <a:solidFill>
                  <a:schemeClr val="tx1"/>
                </a:solidFill>
                <a:latin typeface="BIZ UDPゴシック" panose="020B0400000000000000" pitchFamily="50" charset="-128"/>
                <a:ea typeface="BIZ UDPゴシック" panose="020B0400000000000000" pitchFamily="50" charset="-128"/>
              </a:rPr>
              <a:t>年金生活者支援給付金請求書</a:t>
            </a:r>
          </a:p>
          <a:p>
            <a:r>
              <a:rPr lang="ja-JP" altLang="en-US" sz="1100" b="0" dirty="0">
                <a:solidFill>
                  <a:schemeClr val="tx1"/>
                </a:solidFill>
                <a:latin typeface="BIZ UDPゴシック" panose="020B0400000000000000" pitchFamily="50" charset="-128"/>
                <a:ea typeface="BIZ UDPゴシック" panose="020B0400000000000000" pitchFamily="50" charset="-128"/>
              </a:rPr>
              <a:t>年金受取機関変更届</a:t>
            </a:r>
          </a:p>
          <a:p>
            <a:r>
              <a:rPr lang="ja-JP" altLang="en-US" sz="1100" b="0" dirty="0">
                <a:solidFill>
                  <a:schemeClr val="tx1"/>
                </a:solidFill>
                <a:latin typeface="BIZ UDPゴシック" panose="020B0400000000000000" pitchFamily="50" charset="-128"/>
                <a:ea typeface="BIZ UDPゴシック" panose="020B0400000000000000" pitchFamily="50" charset="-128"/>
              </a:rPr>
              <a:t>公的年金等の受給者の扶養親族等申告書</a:t>
            </a:r>
          </a:p>
          <a:p>
            <a:r>
              <a:rPr lang="ja-JP" altLang="en-US" sz="1100" b="0" dirty="0">
                <a:solidFill>
                  <a:schemeClr val="tx1"/>
                </a:solidFill>
                <a:latin typeface="BIZ UDPゴシック" panose="020B0400000000000000" pitchFamily="50" charset="-128"/>
                <a:ea typeface="BIZ UDPゴシック" panose="020B0400000000000000" pitchFamily="50" charset="-128"/>
              </a:rPr>
              <a:t>国民年金保険料口座振替納付（変更）申出書兼還付金振込方法（変更）申出書</a:t>
            </a:r>
          </a:p>
          <a:p>
            <a:r>
              <a:rPr lang="ja-JP" altLang="en-US" sz="1100" b="0" dirty="0">
                <a:solidFill>
                  <a:schemeClr val="tx1"/>
                </a:solidFill>
                <a:latin typeface="BIZ UDPゴシック" panose="020B0400000000000000" pitchFamily="50" charset="-128"/>
                <a:ea typeface="BIZ UDPゴシック" panose="020B0400000000000000" pitchFamily="50" charset="-128"/>
              </a:rPr>
              <a:t>国民年金保険料口座振替納付辞退申出書</a:t>
            </a:r>
          </a:p>
        </p:txBody>
      </p:sp>
      <p:sp>
        <p:nvSpPr>
          <p:cNvPr id="7" name="テキスト ボックス 6">
            <a:extLst>
              <a:ext uri="{FF2B5EF4-FFF2-40B4-BE49-F238E27FC236}">
                <a16:creationId xmlns:a16="http://schemas.microsoft.com/office/drawing/2014/main" id="{535D8599-F1DF-89A9-678E-D468F86D48CC}"/>
              </a:ext>
            </a:extLst>
          </p:cNvPr>
          <p:cNvSpPr txBox="1"/>
          <p:nvPr/>
        </p:nvSpPr>
        <p:spPr>
          <a:xfrm>
            <a:off x="4187827" y="1297931"/>
            <a:ext cx="4211409"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（こちらで紹介している機能は一部です）</a:t>
            </a:r>
          </a:p>
        </p:txBody>
      </p:sp>
      <p:sp>
        <p:nvSpPr>
          <p:cNvPr id="11" name="テキスト ボックス 10">
            <a:extLst>
              <a:ext uri="{FF2B5EF4-FFF2-40B4-BE49-F238E27FC236}">
                <a16:creationId xmlns:a16="http://schemas.microsoft.com/office/drawing/2014/main" id="{3A73758B-0B66-12F4-4530-DAF26F7A692A}"/>
              </a:ext>
            </a:extLst>
          </p:cNvPr>
          <p:cNvSpPr txBox="1"/>
          <p:nvPr/>
        </p:nvSpPr>
        <p:spPr>
          <a:xfrm>
            <a:off x="4630318" y="2096972"/>
            <a:ext cx="4211409" cy="1680704"/>
          </a:xfrm>
          <a:prstGeom prst="rect">
            <a:avLst/>
          </a:prstGeom>
        </p:spPr>
        <p:txBody>
          <a:bodyPr vert="horz" lIns="91440" tIns="45720" rIns="91440" bIns="45720" rtlCol="0">
            <a:noAutofit/>
          </a:bodyPr>
          <a:lstStyle>
            <a:defPPr>
              <a:defRPr lang="ja-JP"/>
            </a:defPPr>
            <a:lvl1pPr indent="0">
              <a:lnSpc>
                <a:spcPct val="130000"/>
              </a:lnSpc>
              <a:spcBef>
                <a:spcPts val="0"/>
              </a:spcBef>
              <a:buFontTx/>
              <a:buNone/>
              <a:defRPr sz="1600" b="0" i="0">
                <a:solidFill>
                  <a:schemeClr val="accent1"/>
                </a:solidFill>
                <a:latin typeface="BIZ UDPゴシック" panose="020B0400000000000000" pitchFamily="50" charset="-128"/>
                <a:ea typeface="BIZ UDPゴシック" panose="020B0400000000000000" pitchFamily="50" charset="-128"/>
                <a:cs typeface="Meiryo" charset="-128"/>
              </a:defRPr>
            </a:lvl1pPr>
            <a:lvl2pPr indent="0">
              <a:lnSpc>
                <a:spcPct val="90000"/>
              </a:lnSpc>
              <a:spcBef>
                <a:spcPts val="500"/>
              </a:spcBef>
              <a:buFontTx/>
              <a:buNone/>
              <a:defRPr sz="1600" b="1" i="0">
                <a:latin typeface="Meiryo" charset="-128"/>
                <a:ea typeface="Meiryo" charset="-128"/>
                <a:cs typeface="Meiryo" charset="-128"/>
              </a:defRPr>
            </a:lvl2pPr>
            <a:lvl3pPr marL="1143000" indent="-228600">
              <a:lnSpc>
                <a:spcPct val="90000"/>
              </a:lnSpc>
              <a:spcBef>
                <a:spcPts val="500"/>
              </a:spcBef>
              <a:buFont typeface="Arial" panose="020B0604020202020204" pitchFamily="34" charset="0"/>
              <a:buChar char="•"/>
              <a:defRPr sz="1600" b="1" i="0">
                <a:latin typeface="Meiryo" charset="-128"/>
                <a:ea typeface="Meiryo" charset="-128"/>
                <a:cs typeface="Meiryo" charset="-128"/>
              </a:defRPr>
            </a:lvl3pPr>
            <a:lvl4pPr marL="1600200" indent="-228600">
              <a:lnSpc>
                <a:spcPct val="90000"/>
              </a:lnSpc>
              <a:spcBef>
                <a:spcPts val="500"/>
              </a:spcBef>
              <a:buFont typeface="Arial" panose="020B0604020202020204" pitchFamily="34" charset="0"/>
              <a:buChar char="•"/>
              <a:defRPr b="1" i="0">
                <a:latin typeface="Meiryo" charset="-128"/>
                <a:ea typeface="Meiryo" charset="-128"/>
                <a:cs typeface="Meiryo" charset="-128"/>
              </a:defRPr>
            </a:lvl4pPr>
            <a:lvl5pPr marL="2057400" indent="-228600">
              <a:lnSpc>
                <a:spcPct val="90000"/>
              </a:lnSpc>
              <a:spcBef>
                <a:spcPts val="500"/>
              </a:spcBef>
              <a:buFont typeface="Arial" panose="020B0604020202020204" pitchFamily="34" charset="0"/>
              <a:buChar char="•"/>
              <a:defRPr b="1" i="0">
                <a:latin typeface="Meiryo" charset="-128"/>
                <a:ea typeface="Meiryo" charset="-128"/>
                <a:cs typeface="Meiryo" charset="-128"/>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ja-JP" altLang="en-US" sz="1100" b="0" dirty="0">
                <a:latin typeface="BIZ UDPゴシック" panose="020B0400000000000000" pitchFamily="50" charset="-128"/>
                <a:ea typeface="BIZ UDPゴシック" panose="020B0400000000000000" pitchFamily="50" charset="-128"/>
              </a:rPr>
              <a:t>▶国民年金保険料に関する通知書</a:t>
            </a:r>
            <a:endParaRPr lang="en-US" altLang="ja-JP" sz="1100" b="0" dirty="0">
              <a:latin typeface="BIZ UDPゴシック" panose="020B0400000000000000" pitchFamily="50" charset="-128"/>
              <a:ea typeface="BIZ UDPゴシック" panose="020B0400000000000000" pitchFamily="50" charset="-128"/>
            </a:endParaRPr>
          </a:p>
          <a:p>
            <a:r>
              <a:rPr lang="ja-JP" altLang="en-US" sz="1100" dirty="0">
                <a:solidFill>
                  <a:schemeClr val="tx1"/>
                </a:solidFill>
              </a:rPr>
              <a:t>社会保険料（国民年金保険料）控除証明書（控）</a:t>
            </a:r>
            <a:r>
              <a:rPr lang="en-US" altLang="ja-JP" sz="1100" dirty="0">
                <a:solidFill>
                  <a:schemeClr val="tx1"/>
                </a:solidFill>
              </a:rPr>
              <a:t>※</a:t>
            </a:r>
          </a:p>
          <a:p>
            <a:r>
              <a:rPr lang="ja-JP" altLang="en-US" sz="1100" dirty="0">
                <a:solidFill>
                  <a:schemeClr val="tx1"/>
                </a:solidFill>
              </a:rPr>
              <a:t>国民年金保険料口座振替開始（変更）・振替額通知書</a:t>
            </a:r>
            <a:endParaRPr lang="en-US" altLang="ja-JP" sz="1100" dirty="0">
              <a:solidFill>
                <a:schemeClr val="tx1"/>
              </a:solidFill>
            </a:endParaRPr>
          </a:p>
          <a:p>
            <a:r>
              <a:rPr lang="ja-JP" altLang="en-US" sz="1100" dirty="0">
                <a:solidFill>
                  <a:schemeClr val="tx1"/>
                </a:solidFill>
              </a:rPr>
              <a:t>国民年金保険料口座振替額通知書</a:t>
            </a:r>
            <a:endParaRPr lang="en-US" altLang="ja-JP" sz="1100" dirty="0">
              <a:solidFill>
                <a:schemeClr val="tx1"/>
              </a:solidFill>
            </a:endParaRPr>
          </a:p>
          <a:p>
            <a:r>
              <a:rPr lang="ja-JP" altLang="en-US" sz="1100" dirty="0">
                <a:solidFill>
                  <a:schemeClr val="tx1"/>
                </a:solidFill>
              </a:rPr>
              <a:t>▶その他の通知書</a:t>
            </a:r>
            <a:endParaRPr lang="en-US" altLang="ja-JP" sz="1100" dirty="0">
              <a:solidFill>
                <a:schemeClr val="tx1"/>
              </a:solidFill>
            </a:endParaRPr>
          </a:p>
          <a:p>
            <a:r>
              <a:rPr lang="ja-JP" altLang="en-US" sz="1100" dirty="0">
                <a:solidFill>
                  <a:schemeClr val="tx1"/>
                </a:solidFill>
              </a:rPr>
              <a:t>電子版「被保険者記録照会回答票」</a:t>
            </a:r>
            <a:endParaRPr lang="en-US" altLang="ja-JP" sz="1100" dirty="0">
              <a:solidFill>
                <a:schemeClr val="tx1"/>
              </a:solidFill>
            </a:endParaRPr>
          </a:p>
          <a:p>
            <a:r>
              <a:rPr lang="en-US" altLang="ja-JP" sz="1100" dirty="0"/>
              <a:t>※e-Tax</a:t>
            </a:r>
            <a:r>
              <a:rPr lang="ja-JP" altLang="en-US" sz="1100" dirty="0"/>
              <a:t>での確定申告に使える電子データの送付もできます</a:t>
            </a:r>
            <a:endParaRPr lang="en-US" altLang="ja-JP" sz="1100" dirty="0"/>
          </a:p>
        </p:txBody>
      </p:sp>
    </p:spTree>
    <p:extLst>
      <p:ext uri="{BB962C8B-B14F-4D97-AF65-F5344CB8AC3E}">
        <p14:creationId xmlns:p14="http://schemas.microsoft.com/office/powerpoint/2010/main" val="1227574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70303B03-99DF-22E0-FA04-0BF4495DD0C6}"/>
              </a:ext>
            </a:extLst>
          </p:cNvPr>
          <p:cNvPicPr>
            <a:picLocks noChangeAspect="1"/>
          </p:cNvPicPr>
          <p:nvPr/>
        </p:nvPicPr>
        <p:blipFill>
          <a:blip r:embed="rId4"/>
          <a:stretch>
            <a:fillRect/>
          </a:stretch>
        </p:blipFill>
        <p:spPr>
          <a:xfrm>
            <a:off x="3334127" y="2394620"/>
            <a:ext cx="2450804" cy="432853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58</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4080275" y="6057179"/>
            <a:ext cx="941723" cy="360347"/>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タイトル 1">
            <a:extLst>
              <a:ext uri="{FF2B5EF4-FFF2-40B4-BE49-F238E27FC236}">
                <a16:creationId xmlns:a16="http://schemas.microsoft.com/office/drawing/2014/main" id="{7055826B-30EF-8439-C22D-61AE87556051}"/>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25" name="タイトル 1">
            <a:extLst>
              <a:ext uri="{FF2B5EF4-FFF2-40B4-BE49-F238E27FC236}">
                <a16:creationId xmlns:a16="http://schemas.microsoft.com/office/drawing/2014/main" id="{23314F04-2180-FBEB-D0C6-4A31E29640B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8" name="テキスト ボックス 27">
            <a:extLst>
              <a:ext uri="{FF2B5EF4-FFF2-40B4-BE49-F238E27FC236}">
                <a16:creationId xmlns:a16="http://schemas.microsoft.com/office/drawing/2014/main" id="{77A3A1C0-8BF2-D7BD-584A-82FB3633D046}"/>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
        <p:nvSpPr>
          <p:cNvPr id="29" name="サブタイトル 2">
            <a:extLst>
              <a:ext uri="{FF2B5EF4-FFF2-40B4-BE49-F238E27FC236}">
                <a16:creationId xmlns:a16="http://schemas.microsoft.com/office/drawing/2014/main" id="{48A79F19-0396-D6C2-9A10-F86F334BC164}"/>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マイナポータルから電子申請をする方法です</a:t>
            </a:r>
          </a:p>
        </p:txBody>
      </p:sp>
      <p:sp>
        <p:nvSpPr>
          <p:cNvPr id="5" name="テキスト ボックス 4">
            <a:extLst>
              <a:ext uri="{FF2B5EF4-FFF2-40B4-BE49-F238E27FC236}">
                <a16:creationId xmlns:a16="http://schemas.microsoft.com/office/drawing/2014/main" id="{AF442D1C-3DF8-121F-CDB6-80047E95E56B}"/>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7F9DFA91-CB4B-ACCE-2ED9-24CD304859E5}"/>
              </a:ext>
            </a:extLst>
          </p:cNvPr>
          <p:cNvSpPr txBox="1"/>
          <p:nvPr/>
        </p:nvSpPr>
        <p:spPr>
          <a:xfrm>
            <a:off x="3485787" y="1512998"/>
            <a:ext cx="3376259" cy="395621"/>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作成する</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Tree>
    <p:extLst>
      <p:ext uri="{BB962C8B-B14F-4D97-AF65-F5344CB8AC3E}">
        <p14:creationId xmlns:p14="http://schemas.microsoft.com/office/powerpoint/2010/main" val="24999661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よくあるご質問</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9</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ACFF190F-B90B-F0B9-DF85-C30D13315D58}"/>
              </a:ext>
            </a:extLst>
          </p:cNvPr>
          <p:cNvSpPr txBox="1"/>
          <p:nvPr/>
        </p:nvSpPr>
        <p:spPr>
          <a:xfrm>
            <a:off x="257433" y="1069365"/>
            <a:ext cx="8629133" cy="5263300"/>
          </a:xfrm>
          <a:prstGeom prst="rect">
            <a:avLst/>
          </a:prstGeom>
          <a:noFill/>
        </p:spPr>
        <p:txBody>
          <a:bodyPr wrap="square">
            <a:spAutoFit/>
          </a:bodyPr>
          <a:lstStyle/>
          <a:p>
            <a:pPr algn="l" fontAlgn="base">
              <a:lnSpc>
                <a:spcPct val="130000"/>
              </a:lnSpc>
            </a:pPr>
            <a:r>
              <a:rPr lang="ja-JP" altLang="en-US" dirty="0">
                <a:latin typeface="BIZ UDPゴシック" panose="020B0400000000000000" pitchFamily="50" charset="-128"/>
                <a:ea typeface="BIZ UDPゴシック" panose="020B0400000000000000" pitchFamily="50" charset="-128"/>
              </a:rPr>
              <a:t>問</a:t>
            </a:r>
            <a:r>
              <a:rPr lang="en-US" altLang="ja-JP" dirty="0">
                <a:latin typeface="BIZ UDPゴシック" panose="020B0400000000000000" pitchFamily="50" charset="-128"/>
                <a:ea typeface="BIZ UDPゴシック" panose="020B0400000000000000" pitchFamily="50" charset="-128"/>
              </a:rPr>
              <a:t>1.</a:t>
            </a:r>
            <a:r>
              <a:rPr lang="ja-JP" altLang="en-US" i="0" dirty="0">
                <a:effectLst/>
                <a:latin typeface="BIZ UDPゴシック" panose="020B0400000000000000" pitchFamily="50" charset="-128"/>
                <a:ea typeface="BIZ UDPゴシック" panose="020B0400000000000000" pitchFamily="50" charset="-128"/>
              </a:rPr>
              <a:t> </a:t>
            </a:r>
            <a:r>
              <a:rPr lang="ja-JP" altLang="en-US" i="0" dirty="0">
                <a:solidFill>
                  <a:srgbClr val="000000"/>
                </a:solidFill>
                <a:effectLst/>
                <a:latin typeface="BIZ UDPゴシック" panose="020B0400000000000000" pitchFamily="50" charset="-128"/>
                <a:ea typeface="BIZ UDPゴシック" panose="020B0400000000000000" pitchFamily="50" charset="-128"/>
              </a:rPr>
              <a:t>「ねんきんネット」サービスはどのような人が対象者となりますか。</a:t>
            </a:r>
          </a:p>
          <a:p>
            <a:pPr algn="l" fontAlgn="base">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回答</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被保険者および年金受給者</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昭和</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61</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年</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4</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月</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1</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日前に年金受給権が発生した老齢年金を受けている方を除く</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が対象になります。</a:t>
            </a:r>
            <a:br>
              <a:rPr lang="ja-JP" altLang="en-US" sz="1600" dirty="0">
                <a:latin typeface="BIZ UDPゴシック" panose="020B0400000000000000" pitchFamily="50" charset="-128"/>
                <a:ea typeface="BIZ UDPゴシック" panose="020B0400000000000000" pitchFamily="50" charset="-128"/>
              </a:rPr>
            </a:br>
            <a:r>
              <a:rPr lang="ja-JP" altLang="en-US" sz="1600" i="0" dirty="0">
                <a:solidFill>
                  <a:srgbClr val="000000"/>
                </a:solidFill>
                <a:effectLst/>
                <a:latin typeface="BIZ UDPゴシック" panose="020B0400000000000000" pitchFamily="50" charset="-128"/>
                <a:ea typeface="BIZ UDPゴシック" panose="020B0400000000000000" pitchFamily="50" charset="-128"/>
              </a:rPr>
              <a:t>なお、サービスにより対象者が異なる場合がありますので、それぞれのサービスについての設問も合わせてご覧ください。</a:t>
            </a:r>
          </a:p>
          <a:p>
            <a:pPr>
              <a:lnSpc>
                <a:spcPct val="130000"/>
              </a:lnSpc>
            </a:pPr>
            <a:endParaRPr lang="en-US" altLang="ja-JP" sz="1100" dirty="0">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dirty="0">
                <a:latin typeface="BIZ UDPゴシック" panose="020B0400000000000000" pitchFamily="50" charset="-128"/>
                <a:ea typeface="BIZ UDPゴシック" panose="020B0400000000000000" pitchFamily="50" charset="-128"/>
              </a:rPr>
              <a:t>問</a:t>
            </a:r>
            <a:r>
              <a:rPr lang="en-US" altLang="ja-JP" dirty="0">
                <a:latin typeface="BIZ UDPゴシック" panose="020B0400000000000000" pitchFamily="50" charset="-128"/>
                <a:ea typeface="BIZ UDPゴシック" panose="020B0400000000000000" pitchFamily="50" charset="-128"/>
              </a:rPr>
              <a:t>2.</a:t>
            </a:r>
            <a:r>
              <a:rPr lang="ja-JP" altLang="en-US" i="0" dirty="0">
                <a:effectLst/>
                <a:latin typeface="BIZ UDPゴシック" panose="020B0400000000000000" pitchFamily="50" charset="-128"/>
                <a:ea typeface="BIZ UDPゴシック" panose="020B0400000000000000" pitchFamily="50" charset="-128"/>
              </a:rPr>
              <a:t> </a:t>
            </a:r>
            <a:r>
              <a:rPr lang="ja-JP" altLang="en-US" i="0" dirty="0">
                <a:solidFill>
                  <a:srgbClr val="000000"/>
                </a:solidFill>
                <a:effectLst/>
                <a:latin typeface="BIZ UDPゴシック" panose="020B0400000000000000" pitchFamily="50" charset="-128"/>
                <a:ea typeface="BIZ UDPゴシック" panose="020B0400000000000000" pitchFamily="50" charset="-128"/>
              </a:rPr>
              <a:t>「ねんきんネット」サービス全般のセキュリティに関する取り組みはどうなっていますか。</a:t>
            </a: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回答</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本サービスでは、お客様に安心してご利用いただくため、インターネットを通じたサービスに伴うリスクに対し、様々な対策をとっております。</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endParaRPr lang="ja-JP" altLang="en-US" sz="1100" dirty="0">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dirty="0">
                <a:latin typeface="BIZ UDPゴシック" panose="020B0400000000000000" pitchFamily="50" charset="-128"/>
                <a:ea typeface="BIZ UDPゴシック" panose="020B0400000000000000" pitchFamily="50" charset="-128"/>
              </a:rPr>
              <a:t>問</a:t>
            </a:r>
            <a:r>
              <a:rPr lang="en-US" altLang="ja-JP" dirty="0">
                <a:latin typeface="BIZ UDPゴシック" panose="020B0400000000000000" pitchFamily="50" charset="-128"/>
                <a:ea typeface="BIZ UDPゴシック" panose="020B0400000000000000" pitchFamily="50" charset="-128"/>
              </a:rPr>
              <a:t>3.</a:t>
            </a:r>
            <a:r>
              <a:rPr lang="ja-JP" altLang="en-US" i="0" dirty="0">
                <a:solidFill>
                  <a:srgbClr val="000000"/>
                </a:solidFill>
                <a:effectLst/>
                <a:latin typeface="BIZ UDPゴシック" panose="020B0400000000000000" pitchFamily="50" charset="-128"/>
                <a:ea typeface="BIZ UDPゴシック" panose="020B0400000000000000" pitchFamily="50" charset="-128"/>
              </a:rPr>
              <a:t>年金加入記録はインターネット以外でも確認することができますか。</a:t>
            </a: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回答</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全国の年金事務所で年金加入記録の交付を行っております。</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endParaRPr lang="en-US" altLang="ja-JP" sz="1100" dirty="0">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dirty="0">
                <a:latin typeface="BIZ UDPゴシック" panose="020B0400000000000000" pitchFamily="50" charset="-128"/>
                <a:ea typeface="BIZ UDPゴシック" panose="020B0400000000000000" pitchFamily="50" charset="-128"/>
              </a:rPr>
              <a:t>問</a:t>
            </a:r>
            <a:r>
              <a:rPr lang="en-US" altLang="ja-JP" dirty="0">
                <a:latin typeface="BIZ UDPゴシック" panose="020B0400000000000000" pitchFamily="50" charset="-128"/>
                <a:ea typeface="BIZ UDPゴシック" panose="020B0400000000000000" pitchFamily="50" charset="-128"/>
              </a:rPr>
              <a:t>4.</a:t>
            </a:r>
            <a:r>
              <a:rPr lang="ja-JP" altLang="en-US" i="0" dirty="0">
                <a:solidFill>
                  <a:srgbClr val="000000"/>
                </a:solidFill>
                <a:effectLst/>
                <a:latin typeface="BIZ UDPゴシック" panose="020B0400000000000000" pitchFamily="50" charset="-128"/>
                <a:ea typeface="BIZ UDPゴシック" panose="020B0400000000000000" pitchFamily="50" charset="-128"/>
              </a:rPr>
              <a:t>スマートフォンからパソコン用の「ねんきんネット」を利用することはできますか。</a:t>
            </a: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回答</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スマートフォンからパソコン用の「ねんきんネット」を利用することは推奨していません。</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p:txBody>
      </p:sp>
      <p:sp>
        <p:nvSpPr>
          <p:cNvPr id="4" name="Rectangle 1">
            <a:extLst>
              <a:ext uri="{FF2B5EF4-FFF2-40B4-BE49-F238E27FC236}">
                <a16:creationId xmlns:a16="http://schemas.microsoft.com/office/drawing/2014/main" id="{09182D09-4FF6-A61C-6C8D-34E71EAF08F6}"/>
              </a:ext>
            </a:extLst>
          </p:cNvPr>
          <p:cNvSpPr>
            <a:spLocks noChangeArrowheads="1"/>
          </p:cNvSpPr>
          <p:nvPr/>
        </p:nvSpPr>
        <p:spPr bwMode="auto">
          <a:xfrm>
            <a:off x="1648617" y="6342663"/>
            <a:ext cx="6600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a:t>
            </a:r>
            <a:r>
              <a:rPr kumimoji="0" lang="ja-JP" altLang="en-US"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引用元「日本年金機構</a:t>
            </a:r>
            <a:r>
              <a:rPr kumimoji="0" lang="en-US" altLang="ja-JP"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HP</a:t>
            </a:r>
            <a:r>
              <a:rPr kumimoji="0" lang="ja-JP" altLang="en-US"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a:t>
            </a:r>
            <a:r>
              <a:rPr kumimoji="0" lang="en-US" altLang="ja-JP"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https://www.nenkin.go.jp</a:t>
            </a:r>
            <a:r>
              <a:rPr kumimoji="0" lang="ja-JP" altLang="en-US"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　 </a:t>
            </a:r>
            <a:r>
              <a:rPr kumimoji="0" lang="ja-JP" altLang="ja-JP"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p>
        </p:txBody>
      </p:sp>
    </p:spTree>
    <p:extLst>
      <p:ext uri="{BB962C8B-B14F-4D97-AF65-F5344CB8AC3E}">
        <p14:creationId xmlns:p14="http://schemas.microsoft.com/office/powerpoint/2010/main" val="20272841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問い合わせ先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60</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正方形/長方形 9">
            <a:extLst>
              <a:ext uri="{FF2B5EF4-FFF2-40B4-BE49-F238E27FC236}">
                <a16:creationId xmlns:a16="http://schemas.microsoft.com/office/drawing/2014/main" id="{71479004-B491-E69B-C667-DC1F4568FADC}"/>
              </a:ext>
            </a:extLst>
          </p:cNvPr>
          <p:cNvSpPr/>
          <p:nvPr/>
        </p:nvSpPr>
        <p:spPr>
          <a:xfrm>
            <a:off x="416827" y="921661"/>
            <a:ext cx="8310345" cy="3356432"/>
          </a:xfrm>
          <a:prstGeom prst="rect">
            <a:avLst/>
          </a:prstGeom>
        </p:spPr>
        <p:txBody>
          <a:bodyPr wrap="square">
            <a:spAutoFit/>
          </a:bodyPr>
          <a:lstStyle/>
          <a:p>
            <a:pPr>
              <a:lnSpc>
                <a:spcPct val="130000"/>
              </a:lnSpc>
            </a:pPr>
            <a:r>
              <a:rPr lang="ja-JP" altLang="en-US" sz="2200" dirty="0">
                <a:solidFill>
                  <a:schemeClr val="accent1"/>
                </a:solidFill>
                <a:latin typeface="BIZ UDPゴシック" panose="020B0400000000000000" pitchFamily="50" charset="-128"/>
                <a:ea typeface="BIZ UDPゴシック" panose="020B0400000000000000" pitchFamily="50" charset="-128"/>
                <a:cs typeface="Meiryo" charset="-128"/>
              </a:rPr>
              <a:t>「ねんきんネット」のお問い合わせ</a:t>
            </a: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〇チャットボット</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b="0" i="0" dirty="0">
                <a:solidFill>
                  <a:srgbClr val="000000"/>
                </a:solidFill>
                <a:effectLst/>
                <a:latin typeface="BIZ UDPゴシック" panose="020B0400000000000000" pitchFamily="50" charset="-128"/>
                <a:ea typeface="BIZ UDPゴシック" panose="020B0400000000000000" pitchFamily="50" charset="-128"/>
              </a:rPr>
              <a:t>日本年金機構ホームページに、「ねんきんネット」に関するよくあるお問い合わせに自動でお答えする「「ねんきんネット」相談チャット」を開設して、</a:t>
            </a:r>
            <a:r>
              <a:rPr lang="en-US" altLang="ja-JP" b="0" i="0" dirty="0">
                <a:solidFill>
                  <a:srgbClr val="000000"/>
                </a:solidFill>
                <a:effectLst/>
                <a:latin typeface="BIZ UDPゴシック" panose="020B0400000000000000" pitchFamily="50" charset="-128"/>
                <a:ea typeface="BIZ UDPゴシック" panose="020B0400000000000000" pitchFamily="50" charset="-128"/>
              </a:rPr>
              <a:t>24</a:t>
            </a:r>
            <a:r>
              <a:rPr lang="ja-JP" altLang="en-US" b="0" i="0" dirty="0">
                <a:solidFill>
                  <a:srgbClr val="000000"/>
                </a:solidFill>
                <a:effectLst/>
                <a:latin typeface="BIZ UDPゴシック" panose="020B0400000000000000" pitchFamily="50" charset="-128"/>
                <a:ea typeface="BIZ UDPゴシック" panose="020B0400000000000000" pitchFamily="50" charset="-128"/>
              </a:rPr>
              <a:t>時間いつでも対応しています。</a:t>
            </a:r>
            <a:endParaRPr lang="en-US" altLang="ja-JP" b="0" i="0" dirty="0">
              <a:solidFill>
                <a:srgbClr val="000000"/>
              </a:solidFill>
              <a:effectLst/>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〇電話</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「ねんきん定期便」「ねんきんネット」に関するお問い合わせ</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TEL</a:t>
            </a:r>
            <a:r>
              <a:rPr lang="ja-JP" altLang="en-US" dirty="0">
                <a:latin typeface="BIZ UDPゴシック" panose="020B0400000000000000" pitchFamily="50" charset="-128"/>
                <a:ea typeface="BIZ UDPゴシック" panose="020B0400000000000000" pitchFamily="50" charset="-128"/>
                <a:cs typeface="Meiryo" charset="-128"/>
              </a:rPr>
              <a:t>：</a:t>
            </a:r>
            <a:r>
              <a:rPr lang="en-US" altLang="ja-JP" dirty="0">
                <a:latin typeface="BIZ UDPゴシック" panose="020B0400000000000000" pitchFamily="50" charset="-128"/>
                <a:ea typeface="BIZ UDPゴシック" panose="020B0400000000000000" pitchFamily="50" charset="-128"/>
                <a:cs typeface="Meiryo" charset="-128"/>
              </a:rPr>
              <a:t>0570-058-555</a:t>
            </a:r>
            <a:r>
              <a:rPr lang="ja-JP" altLang="en-US" dirty="0">
                <a:latin typeface="BIZ UDPゴシック" panose="020B0400000000000000" pitchFamily="50" charset="-128"/>
                <a:ea typeface="BIZ UDPゴシック" panose="020B0400000000000000" pitchFamily="50" charset="-128"/>
                <a:cs typeface="Meiryo" charset="-128"/>
              </a:rPr>
              <a:t>（ナビダイヤル）</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p:txBody>
      </p:sp>
      <p:graphicFrame>
        <p:nvGraphicFramePr>
          <p:cNvPr id="12" name="表 11">
            <a:extLst>
              <a:ext uri="{FF2B5EF4-FFF2-40B4-BE49-F238E27FC236}">
                <a16:creationId xmlns:a16="http://schemas.microsoft.com/office/drawing/2014/main" id="{A8BDB22B-FD07-9757-E772-1A64C054F43A}"/>
              </a:ext>
            </a:extLst>
          </p:cNvPr>
          <p:cNvGraphicFramePr>
            <a:graphicFrameLocks noGrp="1"/>
          </p:cNvGraphicFramePr>
          <p:nvPr>
            <p:extLst>
              <p:ext uri="{D42A27DB-BD31-4B8C-83A1-F6EECF244321}">
                <p14:modId xmlns:p14="http://schemas.microsoft.com/office/powerpoint/2010/main" val="789510414"/>
              </p:ext>
            </p:extLst>
          </p:nvPr>
        </p:nvGraphicFramePr>
        <p:xfrm>
          <a:off x="510128" y="4365608"/>
          <a:ext cx="8022312" cy="932811"/>
        </p:xfrm>
        <a:graphic>
          <a:graphicData uri="http://schemas.openxmlformats.org/drawingml/2006/table">
            <a:tbl>
              <a:tblPr/>
              <a:tblGrid>
                <a:gridCol w="1485582">
                  <a:extLst>
                    <a:ext uri="{9D8B030D-6E8A-4147-A177-3AD203B41FA5}">
                      <a16:colId xmlns:a16="http://schemas.microsoft.com/office/drawing/2014/main" val="3896412702"/>
                    </a:ext>
                  </a:extLst>
                </a:gridCol>
                <a:gridCol w="2178910">
                  <a:extLst>
                    <a:ext uri="{9D8B030D-6E8A-4147-A177-3AD203B41FA5}">
                      <a16:colId xmlns:a16="http://schemas.microsoft.com/office/drawing/2014/main" val="236190180"/>
                    </a:ext>
                  </a:extLst>
                </a:gridCol>
                <a:gridCol w="4357820">
                  <a:extLst>
                    <a:ext uri="{9D8B030D-6E8A-4147-A177-3AD203B41FA5}">
                      <a16:colId xmlns:a16="http://schemas.microsoft.com/office/drawing/2014/main" val="3918359534"/>
                    </a:ext>
                  </a:extLst>
                </a:gridCol>
              </a:tblGrid>
              <a:tr h="310937">
                <a:tc rowSpan="3">
                  <a:txBody>
                    <a:bodyPr/>
                    <a:lstStyle/>
                    <a:p>
                      <a:pPr algn="ctr" fontAlgn="t"/>
                      <a:r>
                        <a:rPr lang="ja-JP" altLang="en-US" sz="1200" dirty="0">
                          <a:effectLst/>
                          <a:latin typeface="メイリオ" panose="020B0604030504040204" pitchFamily="50" charset="-128"/>
                          <a:ea typeface="メイリオ" panose="020B0604030504040204" pitchFamily="50" charset="-128"/>
                        </a:rPr>
                        <a:t>受付時間</a:t>
                      </a:r>
                    </a:p>
                  </a:txBody>
                  <a:tcPr marL="76200" marR="7620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algn="l" fontAlgn="t"/>
                      <a:r>
                        <a:rPr lang="ja-JP" altLang="en-US" sz="1200" dirty="0">
                          <a:effectLst/>
                          <a:latin typeface="メイリオ" panose="020B0604030504040204" pitchFamily="50" charset="-128"/>
                          <a:ea typeface="メイリオ" panose="020B0604030504040204" pitchFamily="50" charset="-128"/>
                        </a:rPr>
                        <a:t>月曜日</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fontAlgn="t"/>
                      <a:r>
                        <a:rPr lang="en-US" altLang="ja-JP" sz="1200" dirty="0">
                          <a:effectLst/>
                          <a:latin typeface="メイリオ" panose="020B0604030504040204" pitchFamily="50" charset="-128"/>
                          <a:ea typeface="メイリオ" panose="020B0604030504040204" pitchFamily="50" charset="-128"/>
                        </a:rPr>
                        <a:t>8:30</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19:00</a:t>
                      </a:r>
                      <a:endParaRPr lang="ja-JP" altLang="en-US" sz="1200" dirty="0">
                        <a:effectLst/>
                        <a:latin typeface="メイリオ" panose="020B0604030504040204" pitchFamily="50" charset="-128"/>
                        <a:ea typeface="メイリオ" panose="020B0604030504040204" pitchFamily="50" charset="-128"/>
                      </a:endParaRP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669770358"/>
                  </a:ext>
                </a:extLst>
              </a:tr>
              <a:tr h="310937">
                <a:tc vMerge="1">
                  <a:txBody>
                    <a:bodyPr/>
                    <a:lstStyle/>
                    <a:p>
                      <a:endParaRPr kumimoji="1" lang="ja-JP" altLang="en-US"/>
                    </a:p>
                  </a:txBody>
                  <a:tcPr/>
                </a:tc>
                <a:tc>
                  <a:txBody>
                    <a:bodyPr/>
                    <a:lstStyle/>
                    <a:p>
                      <a:pPr algn="l" fontAlgn="t"/>
                      <a:r>
                        <a:rPr lang="ja-JP" altLang="en-US" sz="1200" dirty="0">
                          <a:effectLst/>
                          <a:latin typeface="メイリオ" panose="020B0604030504040204" pitchFamily="50" charset="-128"/>
                          <a:ea typeface="メイリオ" panose="020B0604030504040204" pitchFamily="50" charset="-128"/>
                        </a:rPr>
                        <a:t>火曜～金曜日</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fontAlgn="t"/>
                      <a:r>
                        <a:rPr lang="en-US" altLang="ja-JP" sz="1200" dirty="0">
                          <a:effectLst/>
                          <a:latin typeface="メイリオ" panose="020B0604030504040204" pitchFamily="50" charset="-128"/>
                          <a:ea typeface="メイリオ" panose="020B0604030504040204" pitchFamily="50" charset="-128"/>
                        </a:rPr>
                        <a:t>8:30</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17:15</a:t>
                      </a:r>
                      <a:endParaRPr lang="ja-JP" altLang="en-US" sz="1200" dirty="0">
                        <a:effectLst/>
                        <a:latin typeface="メイリオ" panose="020B0604030504040204" pitchFamily="50" charset="-128"/>
                        <a:ea typeface="メイリオ" panose="020B0604030504040204" pitchFamily="50" charset="-128"/>
                      </a:endParaRP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879368624"/>
                  </a:ext>
                </a:extLst>
              </a:tr>
              <a:tr h="310937">
                <a:tc vMerge="1">
                  <a:txBody>
                    <a:bodyPr/>
                    <a:lstStyle/>
                    <a:p>
                      <a:endParaRPr kumimoji="1" lang="ja-JP" altLang="en-US"/>
                    </a:p>
                  </a:txBody>
                  <a:tcPr/>
                </a:tc>
                <a:tc>
                  <a:txBody>
                    <a:bodyPr/>
                    <a:lstStyle/>
                    <a:p>
                      <a:pPr algn="l" fontAlgn="t"/>
                      <a:r>
                        <a:rPr lang="ja-JP" altLang="en-US" sz="1200">
                          <a:effectLst/>
                          <a:latin typeface="メイリオ" panose="020B0604030504040204" pitchFamily="50" charset="-128"/>
                          <a:ea typeface="メイリオ" panose="020B0604030504040204" pitchFamily="50" charset="-128"/>
                        </a:rPr>
                        <a:t>第</a:t>
                      </a:r>
                      <a:r>
                        <a:rPr lang="en-US" altLang="ja-JP" sz="1200">
                          <a:effectLst/>
                          <a:latin typeface="メイリオ" panose="020B0604030504040204" pitchFamily="50" charset="-128"/>
                          <a:ea typeface="メイリオ" panose="020B0604030504040204" pitchFamily="50" charset="-128"/>
                        </a:rPr>
                        <a:t>2</a:t>
                      </a:r>
                      <a:r>
                        <a:rPr lang="ja-JP" altLang="en-US" sz="1200">
                          <a:effectLst/>
                          <a:latin typeface="メイリオ" panose="020B0604030504040204" pitchFamily="50" charset="-128"/>
                          <a:ea typeface="メイリオ" panose="020B0604030504040204" pitchFamily="50" charset="-128"/>
                        </a:rPr>
                        <a:t>土曜日</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fontAlgn="t"/>
                      <a:r>
                        <a:rPr lang="en-US" altLang="ja-JP" sz="1200" dirty="0">
                          <a:effectLst/>
                          <a:latin typeface="メイリオ" panose="020B0604030504040204" pitchFamily="50" charset="-128"/>
                          <a:ea typeface="メイリオ" panose="020B0604030504040204" pitchFamily="50" charset="-128"/>
                        </a:rPr>
                        <a:t>9:30</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16:00</a:t>
                      </a:r>
                      <a:endParaRPr lang="ja-JP" altLang="en-US" sz="1200" dirty="0">
                        <a:effectLst/>
                        <a:latin typeface="メイリオ" panose="020B0604030504040204" pitchFamily="50" charset="-128"/>
                        <a:ea typeface="メイリオ" panose="020B0604030504040204" pitchFamily="50" charset="-128"/>
                      </a:endParaRP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008040768"/>
                  </a:ext>
                </a:extLst>
              </a:tr>
            </a:tbl>
          </a:graphicData>
        </a:graphic>
      </p:graphicFrame>
      <p:sp>
        <p:nvSpPr>
          <p:cNvPr id="13" name="Rectangle 1">
            <a:extLst>
              <a:ext uri="{FF2B5EF4-FFF2-40B4-BE49-F238E27FC236}">
                <a16:creationId xmlns:a16="http://schemas.microsoft.com/office/drawing/2014/main" id="{68B2EDBC-F955-32BC-7839-AD0C3C1FCB04}"/>
              </a:ext>
            </a:extLst>
          </p:cNvPr>
          <p:cNvSpPr>
            <a:spLocks noChangeArrowheads="1"/>
          </p:cNvSpPr>
          <p:nvPr/>
        </p:nvSpPr>
        <p:spPr bwMode="auto">
          <a:xfrm>
            <a:off x="416827" y="3989479"/>
            <a:ext cx="8217044"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0</a:t>
            </a:r>
            <a:r>
              <a:rPr kumimoji="0" lang="ja-JP" altLang="ja-JP"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50から始まる電話でおかけになる場合は、（東京）</a:t>
            </a:r>
            <a:r>
              <a:rPr kumimoji="0" lang="ja-JP" altLang="ja-JP" b="1"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03-6700-1144</a:t>
            </a:r>
            <a:r>
              <a:rPr kumimoji="0" lang="ja-JP" altLang="ja-JP"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（一般電話）</a:t>
            </a:r>
            <a:endParaRPr kumimoji="0" lang="ja-JP"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7F4D1E3B-254D-9FC8-AD10-11B51215A420}"/>
              </a:ext>
            </a:extLst>
          </p:cNvPr>
          <p:cNvSpPr txBox="1"/>
          <p:nvPr/>
        </p:nvSpPr>
        <p:spPr>
          <a:xfrm>
            <a:off x="416827" y="5352730"/>
            <a:ext cx="8217044"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※月曜日が祝日の場合は、翌日以降の</a:t>
            </a:r>
            <a:r>
              <a:rPr kumimoji="0" lang="ja-JP" altLang="en-US" dirty="0">
                <a:solidFill>
                  <a:schemeClr val="accent1"/>
                </a:solidFill>
                <a:latin typeface="BIZ UDPゴシック" panose="020B0400000000000000" pitchFamily="50" charset="-128"/>
                <a:ea typeface="BIZ UDPゴシック" panose="020B0400000000000000" pitchFamily="50" charset="-128"/>
              </a:rPr>
              <a:t>平日の初日に</a:t>
            </a:r>
            <a:r>
              <a:rPr kumimoji="0" lang="en-US" altLang="ja-JP" dirty="0">
                <a:solidFill>
                  <a:schemeClr val="accent1"/>
                </a:solidFill>
                <a:latin typeface="BIZ UDPゴシック" panose="020B0400000000000000" pitchFamily="50" charset="-128"/>
                <a:ea typeface="BIZ UDPゴシック" panose="020B0400000000000000" pitchFamily="50" charset="-128"/>
              </a:rPr>
              <a:t>19:00</a:t>
            </a:r>
            <a:r>
              <a:rPr kumimoji="0" lang="ja-JP" altLang="en-US" dirty="0">
                <a:solidFill>
                  <a:schemeClr val="accent1"/>
                </a:solidFill>
                <a:latin typeface="BIZ UDPゴシック" panose="020B0400000000000000" pitchFamily="50" charset="-128"/>
                <a:ea typeface="BIZ UDPゴシック" panose="020B0400000000000000" pitchFamily="50" charset="-128"/>
              </a:rPr>
              <a:t>まで</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相談をお受けします</a:t>
            </a:r>
            <a:b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b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a:t>
            </a:r>
            <a:r>
              <a:rPr kumimoji="0" lang="ja-JP" altLang="en-US"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第</a:t>
            </a:r>
            <a:r>
              <a:rPr kumimoji="0" lang="en-US"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2</a:t>
            </a:r>
            <a:r>
              <a:rPr kumimoji="0" lang="ja-JP" altLang="en-US"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土曜日以外の土、日、</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祝日、12</a:t>
            </a:r>
            <a:r>
              <a:rPr kumimoji="0" lang="ja-JP" altLang="en-US" dirty="0">
                <a:solidFill>
                  <a:schemeClr val="accent1"/>
                </a:solidFill>
                <a:latin typeface="BIZ UDPゴシック" panose="020B0400000000000000" pitchFamily="50" charset="-128"/>
                <a:ea typeface="BIZ UDPゴシック" panose="020B0400000000000000" pitchFamily="50" charset="-128"/>
              </a:rPr>
              <a:t>／</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29</a:t>
            </a:r>
            <a:r>
              <a:rPr kumimoji="0" lang="ja-JP" altLang="en-US" dirty="0">
                <a:solidFill>
                  <a:schemeClr val="accent1"/>
                </a:solidFill>
                <a:latin typeface="BIZ UDPゴシック" panose="020B0400000000000000" pitchFamily="50" charset="-128"/>
                <a:ea typeface="BIZ UDPゴシック" panose="020B0400000000000000" pitchFamily="50" charset="-128"/>
              </a:rPr>
              <a:t>～</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1</a:t>
            </a:r>
            <a:r>
              <a:rPr kumimoji="0" lang="ja-JP" altLang="en-US"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3まではご利用いただけません</a:t>
            </a:r>
          </a:p>
        </p:txBody>
      </p:sp>
      <p:sp>
        <p:nvSpPr>
          <p:cNvPr id="15" name="Rectangle 1">
            <a:extLst>
              <a:ext uri="{FF2B5EF4-FFF2-40B4-BE49-F238E27FC236}">
                <a16:creationId xmlns:a16="http://schemas.microsoft.com/office/drawing/2014/main" id="{31725FBC-29A8-271B-675D-8129D30E8E13}"/>
              </a:ext>
            </a:extLst>
          </p:cNvPr>
          <p:cNvSpPr>
            <a:spLocks noChangeArrowheads="1"/>
          </p:cNvSpPr>
          <p:nvPr/>
        </p:nvSpPr>
        <p:spPr bwMode="auto">
          <a:xfrm>
            <a:off x="1978090" y="6478572"/>
            <a:ext cx="70923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a:t>
            </a:r>
            <a:r>
              <a:rPr kumimoji="0" lang="ja-JP" altLang="en-US"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引用元「日本年金機構</a:t>
            </a:r>
            <a:r>
              <a:rPr kumimoji="0" lang="en-US" altLang="ja-JP"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HP</a:t>
            </a:r>
            <a:r>
              <a:rPr kumimoji="0" lang="ja-JP" altLang="en-US"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a:t>
            </a:r>
            <a:r>
              <a:rPr kumimoji="0" lang="en-US" altLang="ja-JP"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https://www.nenkin.go.jp</a:t>
            </a:r>
            <a:r>
              <a:rPr kumimoji="0" lang="ja-JP" altLang="en-US"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　 </a:t>
            </a:r>
            <a:r>
              <a:rPr kumimoji="0" lang="ja-JP" altLang="ja-JP" sz="16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p>
        </p:txBody>
      </p:sp>
    </p:spTree>
    <p:extLst>
      <p:ext uri="{BB962C8B-B14F-4D97-AF65-F5344CB8AC3E}">
        <p14:creationId xmlns:p14="http://schemas.microsoft.com/office/powerpoint/2010/main" val="32572352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DE5EA9D6-5206-522C-8F04-EE2118907966}"/>
              </a:ext>
            </a:extLst>
          </p:cNvPr>
          <p:cNvGrpSpPr>
            <a:grpSpLocks noChangeAspect="1"/>
          </p:cNvGrpSpPr>
          <p:nvPr/>
        </p:nvGrpSpPr>
        <p:grpSpPr>
          <a:xfrm>
            <a:off x="130510" y="782484"/>
            <a:ext cx="8882979" cy="6188295"/>
            <a:chOff x="261021" y="799121"/>
            <a:chExt cx="8621956" cy="6006454"/>
          </a:xfrm>
        </p:grpSpPr>
        <p:sp>
          <p:nvSpPr>
            <p:cNvPr id="15" name="正方形/長方形 14">
              <a:extLst>
                <a:ext uri="{FF2B5EF4-FFF2-40B4-BE49-F238E27FC236}">
                  <a16:creationId xmlns:a16="http://schemas.microsoft.com/office/drawing/2014/main" id="{F39EA76F-4799-A9EA-0BBF-9271EAE5A5EE}"/>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6" name="正方形/長方形 15">
              <a:extLst>
                <a:ext uri="{FF2B5EF4-FFF2-40B4-BE49-F238E27FC236}">
                  <a16:creationId xmlns:a16="http://schemas.microsoft.com/office/drawing/2014/main" id="{4CC055C2-711B-B105-2D56-1FCCDA5CFDE8}"/>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66353B9F-74BE-5A90-E107-83B5A5727E2A}"/>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助）で病気やけがの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緊急度を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8" name="正方形/長方形 17">
              <a:extLst>
                <a:ext uri="{FF2B5EF4-FFF2-40B4-BE49-F238E27FC236}">
                  <a16:creationId xmlns:a16="http://schemas.microsoft.com/office/drawing/2014/main" id="{7D70EF7D-C226-DB5B-A758-471C3221C0AE}"/>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●マイナンバーカードの機能を　　　　　　　　　　　　　　　　</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19" name="図表 18">
              <a:extLst>
                <a:ext uri="{FF2B5EF4-FFF2-40B4-BE49-F238E27FC236}">
                  <a16:creationId xmlns:a16="http://schemas.microsoft.com/office/drawing/2014/main" id="{A1C580B0-D49B-C30F-391C-926A8F9AA0EC}"/>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テキスト ボックス 19">
              <a:extLst>
                <a:ext uri="{FF2B5EF4-FFF2-40B4-BE49-F238E27FC236}">
                  <a16:creationId xmlns:a16="http://schemas.microsoft.com/office/drawing/2014/main" id="{99006D24-07E7-6323-10DA-B9ED8A970EEF}"/>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357B5262-BBEB-B1B9-2102-61D248013BC1}"/>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983F3E89-788C-9A9B-1129-ED15D8693587}"/>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86C7B348-64A7-CCA0-CB3C-4EDE6FD7B185}"/>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24" name="タイトル 1">
            <a:extLst>
              <a:ext uri="{FF2B5EF4-FFF2-40B4-BE49-F238E27FC236}">
                <a16:creationId xmlns:a16="http://schemas.microsoft.com/office/drawing/2014/main" id="{4BE59EA4-1FE8-99E0-AF04-3C32144EBBF9}"/>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2852462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2208628" y="2313608"/>
            <a:ext cx="5630462"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「ねんきんネット」</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の登録をしよう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2</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04938F95-6CB2-A6ED-4198-0CAF6AF1D970}"/>
              </a:ext>
            </a:extLst>
          </p:cNvPr>
          <p:cNvSpPr txBox="1"/>
          <p:nvPr/>
        </p:nvSpPr>
        <p:spPr>
          <a:xfrm>
            <a:off x="3032589" y="4678550"/>
            <a:ext cx="5500224" cy="1115818"/>
          </a:xfrm>
          <a:prstGeom prst="rect">
            <a:avLst/>
          </a:prstGeom>
          <a:noFill/>
        </p:spPr>
        <p:txBody>
          <a:bodyPr wrap="non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アプリの更新に伴い、本教材で紹介している画面は</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rPr>
              <a:t>　 変更になる</a:t>
            </a:r>
            <a:r>
              <a:rPr kumimoji="1" lang="ja-JP" altLang="en-US" dirty="0">
                <a:solidFill>
                  <a:schemeClr val="accent1"/>
                </a:solidFill>
                <a:latin typeface="BIZ UDPゴシック" panose="020B0400000000000000" pitchFamily="50" charset="-128"/>
                <a:ea typeface="BIZ UDPゴシック" panose="020B0400000000000000" pitchFamily="50" charset="-128"/>
              </a:rPr>
              <a:t>可能性がございます</a:t>
            </a:r>
            <a:endParaRPr kumimoji="1"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rPr>
              <a:t>　 </a:t>
            </a:r>
            <a:r>
              <a:rPr kumimoji="1" lang="ja-JP" altLang="en-US" dirty="0">
                <a:solidFill>
                  <a:schemeClr val="accent1"/>
                </a:solidFill>
                <a:latin typeface="BIZ UDPゴシック" panose="020B0400000000000000" pitchFamily="50" charset="-128"/>
                <a:ea typeface="BIZ UDPゴシック" panose="020B0400000000000000" pitchFamily="50" charset="-128"/>
              </a:rPr>
              <a:t>ご了承ください</a:t>
            </a:r>
          </a:p>
        </p:txBody>
      </p:sp>
    </p:spTree>
    <p:extLst>
      <p:ext uri="{BB962C8B-B14F-4D97-AF65-F5344CB8AC3E}">
        <p14:creationId xmlns:p14="http://schemas.microsoft.com/office/powerpoint/2010/main" val="491598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2-A</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1070878"/>
            <a:ext cx="8354257" cy="6737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「ねんきんネット」の登録には以下の</a:t>
            </a:r>
            <a:r>
              <a:rPr lang="en-US" altLang="ja-JP" b="0" dirty="0">
                <a:latin typeface="BIZ UDPゴシック" panose="020B0400000000000000" pitchFamily="50" charset="-128"/>
                <a:ea typeface="BIZ UDPゴシック" panose="020B0400000000000000" pitchFamily="50" charset="-128"/>
              </a:rPr>
              <a:t>2</a:t>
            </a:r>
            <a:r>
              <a:rPr lang="ja-JP" altLang="en-US" b="0" dirty="0">
                <a:latin typeface="BIZ UDPゴシック" panose="020B0400000000000000" pitchFamily="50" charset="-128"/>
                <a:ea typeface="BIZ UDPゴシック" panose="020B0400000000000000" pitchFamily="50" charset="-128"/>
              </a:rPr>
              <a:t>つの方法があります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a:t>
            </a:r>
          </a:p>
        </p:txBody>
      </p:sp>
      <p:sp>
        <p:nvSpPr>
          <p:cNvPr id="22" name="テキスト ボックス 21">
            <a:extLst>
              <a:ext uri="{FF2B5EF4-FFF2-40B4-BE49-F238E27FC236}">
                <a16:creationId xmlns:a16="http://schemas.microsoft.com/office/drawing/2014/main" id="{B70B24ED-2A7D-1EDB-324F-9B9DAB723B84}"/>
              </a:ext>
            </a:extLst>
          </p:cNvPr>
          <p:cNvSpPr txBox="1"/>
          <p:nvPr/>
        </p:nvSpPr>
        <p:spPr>
          <a:xfrm>
            <a:off x="192394" y="1670443"/>
            <a:ext cx="4260524" cy="707886"/>
          </a:xfrm>
          <a:prstGeom prst="rect">
            <a:avLst/>
          </a:prstGeom>
          <a:noFill/>
        </p:spPr>
        <p:txBody>
          <a:bodyPr wrap="square" rtlCol="0">
            <a:spAutoFit/>
          </a:bodyPr>
          <a:lstStyle/>
          <a:p>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マイナポータルからの利用登録</a:t>
            </a:r>
            <a:br>
              <a:rPr lang="en-US" altLang="ja-JP" sz="2000" i="0" dirty="0">
                <a:solidFill>
                  <a:schemeClr val="accent1"/>
                </a:solidFill>
                <a:effectLst/>
                <a:latin typeface="BIZ UDPゴシック" panose="020B0400000000000000" pitchFamily="50" charset="-128"/>
                <a:ea typeface="BIZ UDPゴシック" panose="020B0400000000000000" pitchFamily="50" charset="-128"/>
              </a:rPr>
            </a:br>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（ユーザ</a:t>
            </a:r>
            <a:r>
              <a:rPr lang="en-US" altLang="ja-JP" sz="2000" i="0" dirty="0">
                <a:solidFill>
                  <a:schemeClr val="accent1"/>
                </a:solidFill>
                <a:effectLst/>
                <a:latin typeface="BIZ UDPゴシック" panose="020B0400000000000000" pitchFamily="50" charset="-128"/>
                <a:ea typeface="BIZ UDPゴシック" panose="020B0400000000000000" pitchFamily="50" charset="-128"/>
              </a:rPr>
              <a:t>ID</a:t>
            </a:r>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取得不要）</a:t>
            </a:r>
            <a:endParaRPr lang="ja-JP" altLang="en-US" i="0" dirty="0">
              <a:solidFill>
                <a:schemeClr val="accent1"/>
              </a:solidFill>
              <a:effectLst/>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94EE2B04-6942-AF1C-D330-237425DF63D7}"/>
              </a:ext>
            </a:extLst>
          </p:cNvPr>
          <p:cNvSpPr txBox="1"/>
          <p:nvPr/>
        </p:nvSpPr>
        <p:spPr>
          <a:xfrm>
            <a:off x="4437446" y="1655054"/>
            <a:ext cx="4585269" cy="707886"/>
          </a:xfrm>
          <a:prstGeom prst="rect">
            <a:avLst/>
          </a:prstGeom>
          <a:noFill/>
        </p:spPr>
        <p:txBody>
          <a:bodyPr wrap="square" rtlCol="0">
            <a:spAutoFit/>
          </a:bodyPr>
          <a:lstStyle/>
          <a:p>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「ねんきんネット」から</a:t>
            </a:r>
            <a:r>
              <a:rPr lang="ja-JP" altLang="en-US" sz="2000" dirty="0">
                <a:solidFill>
                  <a:schemeClr val="accent1"/>
                </a:solidFill>
                <a:latin typeface="BIZ UDPゴシック" panose="020B0400000000000000" pitchFamily="50" charset="-128"/>
                <a:ea typeface="BIZ UDPゴシック" panose="020B0400000000000000" pitchFamily="50" charset="-128"/>
              </a:rPr>
              <a:t>利用登録</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（ユーザ</a:t>
            </a:r>
            <a:r>
              <a:rPr lang="en-US" altLang="ja-JP" sz="2000" i="0" dirty="0">
                <a:solidFill>
                  <a:schemeClr val="accent1"/>
                </a:solidFill>
                <a:effectLst/>
                <a:latin typeface="BIZ UDPゴシック" panose="020B0400000000000000" pitchFamily="50" charset="-128"/>
                <a:ea typeface="BIZ UDPゴシック" panose="020B0400000000000000" pitchFamily="50" charset="-128"/>
              </a:rPr>
              <a:t>ID</a:t>
            </a:r>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取得必要）</a:t>
            </a:r>
          </a:p>
        </p:txBody>
      </p:sp>
      <p:sp>
        <p:nvSpPr>
          <p:cNvPr id="24" name="テキスト ボックス 23">
            <a:extLst>
              <a:ext uri="{FF2B5EF4-FFF2-40B4-BE49-F238E27FC236}">
                <a16:creationId xmlns:a16="http://schemas.microsoft.com/office/drawing/2014/main" id="{4A931B1A-4F8D-B9C2-DCD7-A7637206553F}"/>
              </a:ext>
            </a:extLst>
          </p:cNvPr>
          <p:cNvSpPr txBox="1"/>
          <p:nvPr/>
        </p:nvSpPr>
        <p:spPr>
          <a:xfrm>
            <a:off x="202709" y="2448334"/>
            <a:ext cx="4014201" cy="2602572"/>
          </a:xfrm>
          <a:prstGeom prst="rect">
            <a:avLst/>
          </a:prstGeom>
          <a:noFill/>
        </p:spPr>
        <p:txBody>
          <a:bodyPr wrap="square">
            <a:spAutoFit/>
          </a:bodyPr>
          <a:lstStyle/>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パソコンもしくはスマートフォンからマイナポータルにログイン</a:t>
            </a:r>
            <a:endParaRPr lang="en-US" altLang="ja-JP" sz="1600" dirty="0">
              <a:solidFill>
                <a:srgbClr val="000000"/>
              </a:solidFill>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                      ↓</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マイナポータルトップページの「年金」から「ねんきんネット」へ連携手続きの流れで利用登録を行います。</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fontAlgn="base">
              <a:lnSpc>
                <a:spcPct val="130000"/>
              </a:lnSpc>
            </a:pPr>
            <a:r>
              <a:rPr lang="ja-JP" altLang="en-US" sz="1600" dirty="0">
                <a:solidFill>
                  <a:srgbClr val="000000"/>
                </a:solidFill>
                <a:latin typeface="BIZ UDPゴシック" panose="020B0400000000000000" pitchFamily="50" charset="-128"/>
                <a:ea typeface="BIZ UDPゴシック" panose="020B0400000000000000" pitchFamily="50" charset="-128"/>
              </a:rPr>
              <a:t>マイナンバーカードとメールアドレスが必要となります。</a:t>
            </a:r>
            <a:endParaRPr lang="en-US" altLang="ja-JP" sz="1600" dirty="0">
              <a:solidFill>
                <a:srgbClr val="000000"/>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51F21F1E-1DE8-A104-79E4-D710CA5ED28F}"/>
              </a:ext>
            </a:extLst>
          </p:cNvPr>
          <p:cNvSpPr txBox="1"/>
          <p:nvPr/>
        </p:nvSpPr>
        <p:spPr>
          <a:xfrm>
            <a:off x="4437446" y="2448334"/>
            <a:ext cx="4706554" cy="2525756"/>
          </a:xfrm>
          <a:prstGeom prst="rect">
            <a:avLst/>
          </a:prstGeom>
          <a:noFill/>
        </p:spPr>
        <p:txBody>
          <a:bodyPr wrap="square">
            <a:spAutoFit/>
          </a:bodyPr>
          <a:lstStyle/>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「ねんきんネット」のユーザ</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ID※</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を取得の上、</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「ねんきんネット」から利用登録をします</a:t>
            </a:r>
            <a:r>
              <a:rPr lang="ja-JP" altLang="en-US" sz="1600" i="0" dirty="0">
                <a:effectLst/>
                <a:latin typeface="BIZ UDPゴシック" panose="020B0400000000000000" pitchFamily="50" charset="-128"/>
                <a:ea typeface="BIZ UDPゴシック" panose="020B0400000000000000" pitchFamily="50" charset="-128"/>
              </a:rPr>
              <a:t>。</a:t>
            </a:r>
            <a:endParaRPr lang="en-US" altLang="ja-JP" sz="1600" i="0" dirty="0">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chemeClr val="accent1"/>
                </a:solidFill>
                <a:effectLst/>
                <a:latin typeface="BIZ UDPゴシック" panose="020B0400000000000000" pitchFamily="50" charset="-128"/>
                <a:ea typeface="BIZ UDPゴシック" panose="020B0400000000000000" pitchFamily="50" charset="-128"/>
              </a:rPr>
              <a:t>アクセスキー</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を持っている方と持っていない方で</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登録方法が異なります。</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algn="l" fontAlgn="base">
              <a:lnSpc>
                <a:spcPct val="130000"/>
              </a:lnSpc>
              <a:spcBef>
                <a:spcPts val="600"/>
              </a:spcBef>
            </a:pPr>
            <a:r>
              <a:rPr lang="en-US" altLang="ja-JP" sz="1400" i="0" dirty="0">
                <a:solidFill>
                  <a:schemeClr val="accent1"/>
                </a:solidFill>
                <a:effectLst/>
                <a:latin typeface="BIZ UDPゴシック" panose="020B0400000000000000" pitchFamily="50" charset="-128"/>
                <a:ea typeface="BIZ UDPゴシック" panose="020B0400000000000000" pitchFamily="50" charset="-128"/>
              </a:rPr>
              <a:t>※</a:t>
            </a:r>
            <a:r>
              <a:rPr lang="ja-JP" altLang="en-US" sz="1400" i="0" dirty="0">
                <a:solidFill>
                  <a:schemeClr val="accent1"/>
                </a:solidFill>
                <a:effectLst/>
                <a:latin typeface="BIZ UDPゴシック" panose="020B0400000000000000" pitchFamily="50" charset="-128"/>
                <a:ea typeface="BIZ UDPゴシック" panose="020B0400000000000000" pitchFamily="50" charset="-128"/>
              </a:rPr>
              <a:t>ユーザ</a:t>
            </a:r>
            <a:r>
              <a:rPr lang="en-US" altLang="ja-JP" sz="1400" i="0" dirty="0">
                <a:solidFill>
                  <a:schemeClr val="accent1"/>
                </a:solidFill>
                <a:effectLst/>
                <a:latin typeface="BIZ UDPゴシック" panose="020B0400000000000000" pitchFamily="50" charset="-128"/>
                <a:ea typeface="BIZ UDPゴシック" panose="020B0400000000000000" pitchFamily="50" charset="-128"/>
              </a:rPr>
              <a:t>ID</a:t>
            </a:r>
            <a:r>
              <a:rPr lang="ja-JP" altLang="en-US" sz="1400" i="0" dirty="0">
                <a:solidFill>
                  <a:schemeClr val="accent1"/>
                </a:solidFill>
                <a:effectLst/>
                <a:latin typeface="BIZ UDPゴシック" panose="020B0400000000000000" pitchFamily="50" charset="-128"/>
                <a:ea typeface="BIZ UDPゴシック" panose="020B0400000000000000" pitchFamily="50" charset="-128"/>
              </a:rPr>
              <a:t>の取得</a:t>
            </a:r>
            <a:br>
              <a:rPr lang="en-US" altLang="ja-JP" sz="1400" dirty="0">
                <a:solidFill>
                  <a:schemeClr val="accent1"/>
                </a:solidFill>
                <a:latin typeface="BIZ UDPゴシック" panose="020B0400000000000000" pitchFamily="50" charset="-128"/>
                <a:ea typeface="BIZ UDPゴシック" panose="020B0400000000000000" pitchFamily="50" charset="-128"/>
              </a:rPr>
            </a:br>
            <a:r>
              <a:rPr lang="ja-JP" altLang="en-US" sz="1400" dirty="0">
                <a:solidFill>
                  <a:schemeClr val="accent1"/>
                </a:solidFill>
                <a:latin typeface="BIZ UDPゴシック" panose="020B0400000000000000" pitchFamily="50" charset="-128"/>
                <a:ea typeface="BIZ UDPゴシック" panose="020B0400000000000000" pitchFamily="50" charset="-128"/>
              </a:rPr>
              <a:t>→年金手帳や年金証書などで確認できる「基礎年金番号」と登録するメールアドレスが必要となります</a:t>
            </a:r>
            <a:br>
              <a:rPr lang="en-US" altLang="ja-JP" sz="1400" dirty="0">
                <a:solidFill>
                  <a:schemeClr val="accent1"/>
                </a:solidFill>
                <a:latin typeface="BIZ UDPゴシック" panose="020B0400000000000000" pitchFamily="50" charset="-128"/>
                <a:ea typeface="BIZ UDPゴシック" panose="020B0400000000000000" pitchFamily="50" charset="-128"/>
              </a:rPr>
            </a:br>
            <a:r>
              <a:rPr lang="ja-JP" altLang="en-US" sz="1400" i="0" dirty="0">
                <a:solidFill>
                  <a:schemeClr val="accent1"/>
                </a:solidFill>
                <a:effectLst/>
                <a:latin typeface="BIZ UDPゴシック" panose="020B0400000000000000" pitchFamily="50" charset="-128"/>
                <a:ea typeface="BIZ UDPゴシック" panose="020B0400000000000000" pitchFamily="50" charset="-128"/>
              </a:rPr>
              <a:t>アクセスキーをお持ちの場合はあわせてご用意ください</a:t>
            </a:r>
            <a:endParaRPr lang="en-US" altLang="ja-JP" sz="1400" i="0" dirty="0">
              <a:solidFill>
                <a:schemeClr val="accent1"/>
              </a:solidFill>
              <a:effectLst/>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F7FF33D3-DD75-8998-BA84-6C1CC7982F67}"/>
              </a:ext>
            </a:extLst>
          </p:cNvPr>
          <p:cNvSpPr txBox="1"/>
          <p:nvPr/>
        </p:nvSpPr>
        <p:spPr>
          <a:xfrm>
            <a:off x="4457171" y="5073398"/>
            <a:ext cx="4667899" cy="1448538"/>
          </a:xfrm>
          <a:prstGeom prst="rect">
            <a:avLst/>
          </a:prstGeom>
          <a:noFill/>
        </p:spPr>
        <p:txBody>
          <a:bodyPr wrap="square">
            <a:spAutoFit/>
          </a:bodyPr>
          <a:lstStyle/>
          <a:p>
            <a:pPr algn="l" fontAlgn="base">
              <a:lnSpc>
                <a:spcPct val="130000"/>
              </a:lnSpc>
            </a:pPr>
            <a:r>
              <a:rPr lang="ja-JP" altLang="en-US" sz="1400" dirty="0">
                <a:latin typeface="BIZ UDPゴシック" panose="020B0400000000000000" pitchFamily="50" charset="-128"/>
                <a:ea typeface="BIZ UDPゴシック" panose="020B0400000000000000" pitchFamily="50" charset="-128"/>
              </a:rPr>
              <a:t>アクセスキー・・・</a:t>
            </a:r>
            <a:r>
              <a:rPr lang="ja-JP" altLang="en-US" sz="1400" i="0" dirty="0">
                <a:effectLst/>
                <a:latin typeface="BIZ UDPゴシック" panose="020B0400000000000000" pitchFamily="50" charset="-128"/>
                <a:ea typeface="BIZ UDPゴシック" panose="020B0400000000000000" pitchFamily="50" charset="-128"/>
              </a:rPr>
              <a:t>ユーザ</a:t>
            </a:r>
            <a:r>
              <a:rPr lang="en-US" altLang="ja-JP" sz="1400" i="0" dirty="0">
                <a:effectLst/>
                <a:latin typeface="BIZ UDPゴシック" panose="020B0400000000000000" pitchFamily="50" charset="-128"/>
                <a:ea typeface="BIZ UDPゴシック" panose="020B0400000000000000" pitchFamily="50" charset="-128"/>
              </a:rPr>
              <a:t>ID</a:t>
            </a:r>
            <a:r>
              <a:rPr lang="ja-JP" altLang="en-US" sz="1400" i="0" dirty="0">
                <a:effectLst/>
                <a:latin typeface="BIZ UDPゴシック" panose="020B0400000000000000" pitchFamily="50" charset="-128"/>
                <a:ea typeface="BIZ UDPゴシック" panose="020B0400000000000000" pitchFamily="50" charset="-128"/>
              </a:rPr>
              <a:t>の取得に必要な</a:t>
            </a:r>
            <a:r>
              <a:rPr lang="en-US" altLang="ja-JP" sz="1400" i="0" dirty="0">
                <a:effectLst/>
                <a:latin typeface="BIZ UDPゴシック" panose="020B0400000000000000" pitchFamily="50" charset="-128"/>
                <a:ea typeface="BIZ UDPゴシック" panose="020B0400000000000000" pitchFamily="50" charset="-128"/>
              </a:rPr>
              <a:t>17</a:t>
            </a:r>
            <a:r>
              <a:rPr lang="ja-JP" altLang="en-US" sz="1400" i="0" dirty="0">
                <a:effectLst/>
                <a:latin typeface="BIZ UDPゴシック" panose="020B0400000000000000" pitchFamily="50" charset="-128"/>
                <a:ea typeface="BIZ UDPゴシック" panose="020B0400000000000000" pitchFamily="50" charset="-128"/>
              </a:rPr>
              <a:t>桁の番号です。「ねんきん定期便」などに記載されています。</a:t>
            </a:r>
            <a:endParaRPr lang="en-US" altLang="ja-JP" sz="1400" i="0" dirty="0">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400" i="0" dirty="0">
                <a:effectLst/>
                <a:latin typeface="BIZ UDPゴシック" panose="020B0400000000000000" pitchFamily="50" charset="-128"/>
                <a:ea typeface="BIZ UDPゴシック" panose="020B0400000000000000" pitchFamily="50" charset="-128"/>
              </a:rPr>
              <a:t>この番号を使用してお申し込みをいただくことで、</a:t>
            </a:r>
            <a:endParaRPr lang="en-US" altLang="ja-JP" sz="1400" i="0" dirty="0">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400" i="0" dirty="0">
                <a:effectLst/>
                <a:latin typeface="BIZ UDPゴシック" panose="020B0400000000000000" pitchFamily="50" charset="-128"/>
                <a:ea typeface="BIZ UDPゴシック" panose="020B0400000000000000" pitchFamily="50" charset="-128"/>
              </a:rPr>
              <a:t>即時にユーザ</a:t>
            </a:r>
            <a:r>
              <a:rPr lang="en-US" altLang="ja-JP" sz="1400" i="0" dirty="0">
                <a:effectLst/>
                <a:latin typeface="BIZ UDPゴシック" panose="020B0400000000000000" pitchFamily="50" charset="-128"/>
                <a:ea typeface="BIZ UDPゴシック" panose="020B0400000000000000" pitchFamily="50" charset="-128"/>
              </a:rPr>
              <a:t>ID</a:t>
            </a:r>
            <a:r>
              <a:rPr lang="ja-JP" altLang="en-US" sz="1400" i="0" dirty="0">
                <a:effectLst/>
                <a:latin typeface="BIZ UDPゴシック" panose="020B0400000000000000" pitchFamily="50" charset="-128"/>
                <a:ea typeface="BIZ UDPゴシック" panose="020B0400000000000000" pitchFamily="50" charset="-128"/>
              </a:rPr>
              <a:t>を取得できます。アクセスキーがなくてもユーザ</a:t>
            </a:r>
            <a:r>
              <a:rPr lang="en-US" altLang="ja-JP" sz="1400" i="0" dirty="0">
                <a:effectLst/>
                <a:latin typeface="BIZ UDPゴシック" panose="020B0400000000000000" pitchFamily="50" charset="-128"/>
                <a:ea typeface="BIZ UDPゴシック" panose="020B0400000000000000" pitchFamily="50" charset="-128"/>
              </a:rPr>
              <a:t>ID</a:t>
            </a:r>
            <a:r>
              <a:rPr lang="ja-JP" altLang="en-US" sz="1400" dirty="0">
                <a:latin typeface="BIZ UDPゴシック" panose="020B0400000000000000" pitchFamily="50" charset="-128"/>
                <a:ea typeface="BIZ UDPゴシック" panose="020B0400000000000000" pitchFamily="50" charset="-128"/>
              </a:rPr>
              <a:t>は</a:t>
            </a:r>
            <a:r>
              <a:rPr lang="ja-JP" altLang="en-US" sz="1400" i="0" dirty="0">
                <a:effectLst/>
                <a:latin typeface="BIZ UDPゴシック" panose="020B0400000000000000" pitchFamily="50" charset="-128"/>
                <a:ea typeface="BIZ UDPゴシック" panose="020B0400000000000000" pitchFamily="50" charset="-128"/>
              </a:rPr>
              <a:t>取得できます。</a:t>
            </a:r>
          </a:p>
        </p:txBody>
      </p:sp>
      <p:pic>
        <p:nvPicPr>
          <p:cNvPr id="28" name="図 27" descr="スマートフォンを使っているマイナちゃんのイラスト">
            <a:extLst>
              <a:ext uri="{FF2B5EF4-FFF2-40B4-BE49-F238E27FC236}">
                <a16:creationId xmlns:a16="http://schemas.microsoft.com/office/drawing/2014/main" id="{74A51A78-4711-1174-F422-3DA4B711879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116360" y="5381458"/>
            <a:ext cx="723392" cy="1250822"/>
          </a:xfrm>
          <a:prstGeom prst="rect">
            <a:avLst/>
          </a:prstGeom>
        </p:spPr>
      </p:pic>
      <p:sp>
        <p:nvSpPr>
          <p:cNvPr id="4" name="タイトル 1">
            <a:extLst>
              <a:ext uri="{FF2B5EF4-FFF2-40B4-BE49-F238E27FC236}">
                <a16:creationId xmlns:a16="http://schemas.microsoft.com/office/drawing/2014/main" id="{904425F1-B58D-3534-8C5B-088F71C69303}"/>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t>「ねんきんネット」の登録方法</a:t>
            </a:r>
            <a:endParaRPr lang="ja-JP" altLang="en-US" dirty="0"/>
          </a:p>
        </p:txBody>
      </p:sp>
    </p:spTree>
    <p:extLst>
      <p:ext uri="{BB962C8B-B14F-4D97-AF65-F5344CB8AC3E}">
        <p14:creationId xmlns:p14="http://schemas.microsoft.com/office/powerpoint/2010/main" val="1058481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6885ACC-C88D-D095-618E-92B8A6FB0AA2}"/>
              </a:ext>
            </a:extLst>
          </p:cNvPr>
          <p:cNvPicPr>
            <a:picLocks noChangeAspect="1"/>
          </p:cNvPicPr>
          <p:nvPr/>
        </p:nvPicPr>
        <p:blipFill>
          <a:blip r:embed="rId4"/>
          <a:stretch>
            <a:fillRect/>
          </a:stretch>
        </p:blipFill>
        <p:spPr>
          <a:xfrm>
            <a:off x="5709134" y="2334896"/>
            <a:ext cx="2017951" cy="4346825"/>
          </a:xfrm>
          <a:prstGeom prst="rect">
            <a:avLst/>
          </a:prstGeom>
        </p:spPr>
      </p:pic>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Chrome</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を押</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24" name="Picture 2">
            <a:extLst>
              <a:ext uri="{FF2B5EF4-FFF2-40B4-BE49-F238E27FC236}">
                <a16:creationId xmlns:a16="http://schemas.microsoft.com/office/drawing/2014/main" id="{E62CFA39-2E33-995A-859D-E0F037AE6FD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427932" y="2341393"/>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図 18" descr="アイコン&#10;&#10;中程度の精度で自動的に生成された説明">
            <a:extLst>
              <a:ext uri="{FF2B5EF4-FFF2-40B4-BE49-F238E27FC236}">
                <a16:creationId xmlns:a16="http://schemas.microsoft.com/office/drawing/2014/main" id="{73125B8C-1436-7FCE-BECA-AF6E552A6EB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12619" y="1534092"/>
            <a:ext cx="401067" cy="40106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「ねんきんネット」の登録方法</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で「ねんきんネット」を検索しましょう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検索用の枠を押します</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（赤枠内）</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A9749372-91B3-DCDF-BF78-6B2988C8EE5B}"/>
              </a:ext>
            </a:extLst>
          </p:cNvPr>
          <p:cNvSpPr/>
          <p:nvPr/>
        </p:nvSpPr>
        <p:spPr>
          <a:xfrm>
            <a:off x="5758166" y="3251102"/>
            <a:ext cx="1921958" cy="415425"/>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35093162-2EBA-920A-261C-F906096E78E1}"/>
              </a:ext>
            </a:extLst>
          </p:cNvPr>
          <p:cNvSpPr/>
          <p:nvPr/>
        </p:nvSpPr>
        <p:spPr>
          <a:xfrm>
            <a:off x="2594435" y="5994967"/>
            <a:ext cx="443824" cy="325967"/>
          </a:xfrm>
          <a:prstGeom prst="roundRect">
            <a:avLst>
              <a:gd name="adj" fmla="val 22676"/>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506422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6F37CC57251AD49BD16DFA498AB63FA" ma:contentTypeVersion="3" ma:contentTypeDescription="新しいドキュメントを作成します。" ma:contentTypeScope="" ma:versionID="b5795d37d96404192750809669c9033c">
  <xsd:schema xmlns:xsd="http://www.w3.org/2001/XMLSchema" xmlns:xs="http://www.w3.org/2001/XMLSchema" xmlns:p="http://schemas.microsoft.com/office/2006/metadata/properties" xmlns:ns2="5ee39776-654d-4190-9d41-90b94a876707" targetNamespace="http://schemas.microsoft.com/office/2006/metadata/properties" ma:root="true" ma:fieldsID="bb6f93af269e763353c94d06e4f29cb8" ns2:_="">
    <xsd:import namespace="5ee39776-654d-4190-9d41-90b94a876707"/>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e39776-654d-4190-9d41-90b94a876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4D8836-174E-498E-97D9-EC14142D89FB}"/>
</file>

<file path=customXml/itemProps2.xml><?xml version="1.0" encoding="utf-8"?>
<ds:datastoreItem xmlns:ds="http://schemas.openxmlformats.org/officeDocument/2006/customXml" ds:itemID="{9E0E30DB-0415-4458-A9FB-7FC2791A2620}">
  <ds:schemaRefs>
    <ds:schemaRef ds:uri="http://schemas.microsoft.com/office/2006/documentManagement/types"/>
    <ds:schemaRef ds:uri="http://schemas.microsoft.com/office/infopath/2007/PartnerControls"/>
    <ds:schemaRef ds:uri="http://www.w3.org/XML/1998/namespace"/>
    <ds:schemaRef ds:uri="http://purl.org/dc/dcmitype/"/>
    <ds:schemaRef ds:uri="http://purl.org/dc/elements/1.1/"/>
    <ds:schemaRef ds:uri="956f8374-eac6-4c01-9e9a-c7d7573af740"/>
    <ds:schemaRef ds:uri="c23fec77-1f23-433b-b54b-3158c30b0fa3"/>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82A59DCD-4DBB-444D-A7B9-AF6BABE5E7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4101</Words>
  <Application>Microsoft Office PowerPoint</Application>
  <PresentationFormat>画面に合わせる (4:3)</PresentationFormat>
  <Paragraphs>794</Paragraphs>
  <Slides>63</Slides>
  <Notes>63</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63</vt:i4>
      </vt:variant>
    </vt:vector>
  </HeadingPairs>
  <TitlesOfParts>
    <vt:vector size="69" baseType="lpstr">
      <vt:lpstr>BIZ UDPゴシック</vt:lpstr>
      <vt:lpstr>メイリオ</vt:lpstr>
      <vt:lpstr>Abadi</vt:lpstr>
      <vt:lpstr>Arial</vt:lpstr>
      <vt:lpstr>ホワイト</vt:lpstr>
      <vt:lpstr>think-cell スライド</vt:lpstr>
      <vt:lpstr>PowerPoint プレゼンテーション</vt:lpstr>
      <vt:lpstr>PowerPoint プレゼンテーション</vt:lpstr>
      <vt:lpstr>PowerPoint プレゼンテーション</vt:lpstr>
      <vt:lpstr>1-A</vt:lpstr>
      <vt:lpstr>1-B</vt:lpstr>
      <vt:lpstr>1-B</vt:lpstr>
      <vt:lpstr>PowerPoint プレゼンテーション</vt:lpstr>
      <vt:lpstr>2-A</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PowerPoint プレゼンテーション</vt:lpstr>
      <vt:lpstr>3-A</vt:lpstr>
      <vt:lpstr>こんな時に「ねんきんネット」</vt:lpstr>
      <vt:lpstr>こんな時に「ねんきんネット」</vt:lpstr>
      <vt:lpstr>3-A</vt:lpstr>
      <vt:lpstr>こんな時に「ねんきんネット」</vt:lpstr>
      <vt:lpstr>こんな時に「ねんきんネット」</vt:lpstr>
      <vt:lpstr>3-A</vt:lpstr>
      <vt:lpstr>こんな時に「ねんきんネット」</vt:lpstr>
      <vt:lpstr>こんな時に「ねんきんネット」</vt:lpstr>
      <vt:lpstr>こんな時に「ねんきんネット」</vt:lpstr>
      <vt:lpstr>こんな時に「ねんきんネット」</vt:lpstr>
      <vt:lpstr>こんな時に「ねんきんネット」</vt:lpstr>
      <vt:lpstr>3-B</vt:lpstr>
      <vt:lpstr>3-C</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237</cp:revision>
  <dcterms:created xsi:type="dcterms:W3CDTF">2021-12-21T00:45:50Z</dcterms:created>
  <dcterms:modified xsi:type="dcterms:W3CDTF">2025-10-30T07:35:47Z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0x01010086F37CC57251AD49BD16DFA498AB63FA</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