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3.jpg" ContentType="image/jpg"/>
  <Override PartName="/ppt/media/image44.jpg" ContentType="image/jpg"/>
  <Override PartName="/ppt/media/image45.jpg" ContentType="image/jpg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3"/>
  </p:notesMasterIdLst>
  <p:sldIdLst>
    <p:sldId id="269" r:id="rId5"/>
    <p:sldId id="297" r:id="rId6"/>
    <p:sldId id="266" r:id="rId7"/>
    <p:sldId id="441" r:id="rId8"/>
    <p:sldId id="433" r:id="rId9"/>
    <p:sldId id="442" r:id="rId10"/>
    <p:sldId id="443" r:id="rId11"/>
    <p:sldId id="444" r:id="rId12"/>
    <p:sldId id="446" r:id="rId13"/>
    <p:sldId id="452" r:id="rId14"/>
    <p:sldId id="447" r:id="rId15"/>
    <p:sldId id="419" r:id="rId16"/>
    <p:sldId id="436" r:id="rId17"/>
    <p:sldId id="448" r:id="rId18"/>
    <p:sldId id="449" r:id="rId19"/>
    <p:sldId id="451" r:id="rId20"/>
    <p:sldId id="450" r:id="rId21"/>
    <p:sldId id="453" r:id="rId22"/>
  </p:sldIdLst>
  <p:sldSz cx="9144000" cy="6858000" type="screen4x3"/>
  <p:notesSz cx="6735763" cy="9866313"/>
  <p:custDataLst>
    <p:tags r:id="rId24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12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0"/>
    <a:srgbClr val="007864"/>
    <a:srgbClr val="FFFFFF"/>
    <a:srgbClr val="FFFFCC"/>
    <a:srgbClr val="CCFFCC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A82AB-9464-EFD6-A6F7-6DF31A4B9FE3}" v="1" dt="2023-05-26T05:13:40.262"/>
    <p1510:client id="{1E7DEB2A-23D2-AD57-6578-79FDA024367E}" v="22" dt="2023-05-11T10:02:28.263"/>
    <p1510:client id="{2FA242BB-6755-986C-1C06-794F39B73ECB}" v="54" dt="2023-05-08T07:50:09.634"/>
    <p1510:client id="{31D92AB7-9CB7-5938-9CA7-FB0A37688265}" v="37" dt="2023-05-08T08:27:04.393"/>
    <p1510:client id="{6C54ED1F-0B5E-DF8F-4A85-20A7E117ECF5}" v="4" dt="2023-05-18T06:24:41.533"/>
    <p1510:client id="{7F00658B-1EDF-8B37-432F-398FFF44D4F9}" v="1" dt="2023-04-25T07:52:55.514"/>
    <p1510:client id="{E49796F7-5C2E-F7F5-6BDE-4726A68B809C}" v="98" dt="2023-05-08T04:28:28.165"/>
    <p1510:client id="{EEB3ACB6-4CB6-DA95-2FFD-254602A37EFD}" v="772" dt="2023-04-25T06:02:36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1" autoAdjust="0"/>
    <p:restoredTop sz="95026" autoAdjust="0"/>
  </p:normalViewPr>
  <p:slideViewPr>
    <p:cSldViewPr snapToObjects="1">
      <p:cViewPr varScale="1">
        <p:scale>
          <a:sx n="82" d="100"/>
          <a:sy n="82" d="100"/>
        </p:scale>
        <p:origin x="13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33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A50B120-CD90-CA4A-A384-DB7B908530F3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B53D04A-B60E-1241-96E3-BBB7CC6C31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3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C729D40-04B7-0095-8AFC-19BFC3C7B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A4D43B2-64F8-ECCA-21D1-C18BA7B83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710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68075018-08DE-8532-9378-EFA7FB2AE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335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7924964-A210-6C7B-FDAE-FBE7CEA39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4D7B3C9C-A719-83FB-2343-AA015CC8E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9945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6A18C352-0854-A1C4-B61E-4451D0EA0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3014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12CE9A5-75D0-E56E-F917-C453AF427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7095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185C8DF-FD16-5736-240E-554A4586C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2393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1F79203E-7A5E-C55D-23E2-00B52DCDB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706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25B202D-A35D-9B49-9EC6-8B0BD64FA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983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55D3BFE1-4C8C-9C78-2392-F7AE3231D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A65EF68-2E10-6FA7-6FD3-0944D511D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954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20520B2-D8D5-3751-B710-4EE4EDDC6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7476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8649C47-A737-B34F-F76E-386ED5E66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2228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3526D2F-F75B-D4C0-E900-B92814DA9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1155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43328A33-B396-3F1B-13E4-9FE886D61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102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968DCD-C322-A70E-F343-A8D4C706F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084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 userDrawn="1">
          <p15:clr>
            <a:srgbClr val="FBAE40"/>
          </p15:clr>
        </p15:guide>
        <p15:guide id="16" pos="378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orient="horz" pos="1253" userDrawn="1">
          <p15:clr>
            <a:srgbClr val="FBAE40"/>
          </p15:clr>
        </p15:guide>
        <p15:guide id="19" orient="horz" pos="1026" userDrawn="1">
          <p15:clr>
            <a:srgbClr val="FBAE40"/>
          </p15:clr>
        </p15:guide>
        <p15:guide id="20" orient="horz" pos="1480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3861" userDrawn="1">
          <p15:clr>
            <a:srgbClr val="FBAE40"/>
          </p15:clr>
        </p15:guide>
        <p15:guide id="23" pos="1837" userDrawn="1">
          <p15:clr>
            <a:srgbClr val="FBAE40"/>
          </p15:clr>
        </p15:guide>
        <p15:guide id="24" pos="4014" userDrawn="1">
          <p15:clr>
            <a:srgbClr val="FBAE40"/>
          </p15:clr>
        </p15:guide>
        <p15:guide id="25" pos="2290" userDrawn="1">
          <p15:clr>
            <a:srgbClr val="FBAE40"/>
          </p15:clr>
        </p15:guide>
        <p15:guide id="26" pos="612" userDrawn="1">
          <p15:clr>
            <a:srgbClr val="FBAE40"/>
          </p15:clr>
        </p15:guide>
        <p15:guide id="27" pos="310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64B3BCCB-7D01-488D-9278-2A8143705A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63861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64B3BCCB-7D01-488D-9278-2A814370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BF-02BE-C949-8A80-6278B6932A94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1.jp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png"/><Relationship Id="rId18" Type="http://schemas.openxmlformats.org/officeDocument/2006/relationships/image" Target="../media/image1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4.jpg"/><Relationship Id="rId1" Type="http://schemas.openxmlformats.org/officeDocument/2006/relationships/tags" Target="../tags/tag13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5" Type="http://schemas.openxmlformats.org/officeDocument/2006/relationships/image" Target="../media/image43.jpg"/><Relationship Id="rId10" Type="http://schemas.openxmlformats.org/officeDocument/2006/relationships/image" Target="../media/image38.jpg"/><Relationship Id="rId19" Type="http://schemas.openxmlformats.org/officeDocument/2006/relationships/image" Target="../media/image45.jpg"/><Relationship Id="rId4" Type="http://schemas.openxmlformats.org/officeDocument/2006/relationships/image" Target="../media/image29.png"/><Relationship Id="rId9" Type="http://schemas.openxmlformats.org/officeDocument/2006/relationships/image" Target="../media/image37.jp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5" Type="http://schemas.openxmlformats.org/officeDocument/2006/relationships/image" Target="../media/image51.png"/><Relationship Id="rId10" Type="http://schemas.openxmlformats.org/officeDocument/2006/relationships/image" Target="../media/image8.png"/><Relationship Id="rId4" Type="http://schemas.openxmlformats.org/officeDocument/2006/relationships/image" Target="../media/image50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e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972000" y="1457203"/>
            <a:ext cx="7200000" cy="1800000"/>
          </a:xfrm>
          <a:prstGeom prst="roundRect">
            <a:avLst>
              <a:gd name="adj" fmla="val 9790"/>
            </a:avLst>
          </a:prstGeom>
          <a:solidFill>
            <a:srgbClr val="0096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1183448" y="1692108"/>
            <a:ext cx="7192745" cy="1336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solidFill>
                  <a:schemeClr val="bg1"/>
                </a:solidFill>
              </a:rPr>
              <a:t>電話のかけ方・</a:t>
            </a:r>
            <a:endParaRPr lang="en-US" altLang="ja-JP" sz="4800" dirty="0">
              <a:solidFill>
                <a:schemeClr val="bg1"/>
              </a:solidFill>
            </a:endParaRPr>
          </a:p>
          <a:p>
            <a:r>
              <a:rPr lang="ja-JP" altLang="en-US" sz="4800" dirty="0">
                <a:solidFill>
                  <a:schemeClr val="bg1"/>
                </a:solidFill>
              </a:rPr>
              <a:t>カメラの使い方</a:t>
            </a:r>
          </a:p>
        </p:txBody>
      </p:sp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85" y="196467"/>
            <a:ext cx="750231" cy="1113738"/>
          </a:xfrm>
          <a:prstGeom prst="rect">
            <a:avLst/>
          </a:prstGeom>
        </p:spPr>
      </p:pic>
      <p:pic>
        <p:nvPicPr>
          <p:cNvPr id="7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DA662F3F-FA1A-4147-BDE7-C58D2E3A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図形グループ 7"/>
          <p:cNvGrpSpPr/>
          <p:nvPr/>
        </p:nvGrpSpPr>
        <p:grpSpPr>
          <a:xfrm>
            <a:off x="518390" y="198514"/>
            <a:ext cx="2160000" cy="813477"/>
            <a:chOff x="518390" y="198514"/>
            <a:chExt cx="2160000" cy="813477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666ED79-23D4-4339-9F1D-786E0861D5BA}"/>
                </a:ext>
              </a:extLst>
            </p:cNvPr>
            <p:cNvSpPr txBox="1"/>
            <p:nvPr/>
          </p:nvSpPr>
          <p:spPr>
            <a:xfrm>
              <a:off x="518390" y="704214"/>
              <a:ext cx="216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スマートフォン</a:t>
              </a:r>
              <a:r>
                <a:rPr kumimoji="1" lang="ja-JP" altLang="en-US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初心者編</a:t>
              </a:r>
              <a:r>
                <a:rPr kumimoji="1" lang="en-US" altLang="ja-JP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 </a:t>
              </a:r>
              <a:endPara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9639427-42FE-48A2-AFC9-6B5780ABB3DA}"/>
                </a:ext>
              </a:extLst>
            </p:cNvPr>
            <p:cNvSpPr txBox="1"/>
            <p:nvPr/>
          </p:nvSpPr>
          <p:spPr>
            <a:xfrm>
              <a:off x="620206" y="220542"/>
              <a:ext cx="1149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Android</a:t>
              </a:r>
              <a:endPara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620206" y="198514"/>
              <a:ext cx="1152000" cy="369332"/>
            </a:xfrm>
            <a:prstGeom prst="roundRect">
              <a:avLst/>
            </a:prstGeom>
            <a:noFill/>
            <a:ln w="19050">
              <a:solidFill>
                <a:srgbClr val="0096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0638EB-4EBB-48D8-9019-3994E724A9AD}"/>
              </a:ext>
            </a:extLst>
          </p:cNvPr>
          <p:cNvSpPr txBox="1"/>
          <p:nvPr/>
        </p:nvSpPr>
        <p:spPr>
          <a:xfrm>
            <a:off x="7740592" y="6077743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令和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年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月</a:t>
            </a:r>
            <a:endParaRPr kumimoji="1" lang="ja-JP" altLang="en-US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73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889AB0-46D4-C5DE-CE67-A1D976D58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48" y="2653356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287269D-5D66-69E6-FEA8-E02CE0F59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29" y="2653358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2BF2104-906A-86B5-2E27-6654C357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34" y="2653358"/>
            <a:ext cx="1642826" cy="3409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4698722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新しく連絡先を登録する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1-F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連絡先に新しく連絡先を登録する方法です。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7956676" cy="570244"/>
            <a:chOff x="883255" y="1537092"/>
            <a:chExt cx="7956676" cy="57024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電話の機能を起動し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連絡先　　を押す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523023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「新しい連絡先を作成」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37092"/>
              <a:ext cx="2365415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名前等の登録情報を記入したら　「保存」を押す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2219059" y="5598401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011845" y="3068960"/>
            <a:ext cx="992203" cy="27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7888410" y="2780928"/>
            <a:ext cx="266438" cy="2370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24CECB0-8E55-1D69-81F7-AAA4688BC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5" y="2283727"/>
            <a:ext cx="288364" cy="2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2301205-AAA0-5B82-2A4B-2B655D43F50A}"/>
              </a:ext>
            </a:extLst>
          </p:cNvPr>
          <p:cNvSpPr/>
          <p:nvPr/>
        </p:nvSpPr>
        <p:spPr>
          <a:xfrm>
            <a:off x="6813933" y="3992183"/>
            <a:ext cx="1075841" cy="127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図形グループ 51">
            <a:extLst>
              <a:ext uri="{FF2B5EF4-FFF2-40B4-BE49-F238E27FC236}">
                <a16:creationId xmlns:a16="http://schemas.microsoft.com/office/drawing/2014/main" id="{B0F75BA4-F851-B371-6C21-8187BA2E7691}"/>
              </a:ext>
            </a:extLst>
          </p:cNvPr>
          <p:cNvGrpSpPr/>
          <p:nvPr/>
        </p:nvGrpSpPr>
        <p:grpSpPr>
          <a:xfrm>
            <a:off x="8093988" y="2871433"/>
            <a:ext cx="296586" cy="293005"/>
            <a:chOff x="5101121" y="3995693"/>
            <a:chExt cx="296586" cy="293005"/>
          </a:xfrm>
        </p:grpSpPr>
        <p:sp>
          <p:nvSpPr>
            <p:cNvPr id="6" name="円/楕円 52">
              <a:extLst>
                <a:ext uri="{FF2B5EF4-FFF2-40B4-BE49-F238E27FC236}">
                  <a16:creationId xmlns:a16="http://schemas.microsoft.com/office/drawing/2014/main" id="{0FDEF35D-457C-0630-8478-A8BD8D2B9C9B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58">
              <a:extLst>
                <a:ext uri="{FF2B5EF4-FFF2-40B4-BE49-F238E27FC236}">
                  <a16:creationId xmlns:a16="http://schemas.microsoft.com/office/drawing/2014/main" id="{FB8941F9-EE24-28F7-47A2-31E23436D68F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7164DC-B367-AD50-FFBB-EDC29ED2621B}"/>
              </a:ext>
            </a:extLst>
          </p:cNvPr>
          <p:cNvSpPr txBox="1"/>
          <p:nvPr/>
        </p:nvSpPr>
        <p:spPr>
          <a:xfrm>
            <a:off x="6726470" y="4864253"/>
            <a:ext cx="1290779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r>
              <a:rPr lang="ja-JP" altLang="en-US" sz="12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名前、電話番号</a:t>
            </a:r>
          </a:p>
          <a:p>
            <a:pPr algn="l"/>
            <a:r>
              <a:rPr lang="ja-JP" altLang="en-US" sz="12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等を入力</a:t>
            </a:r>
            <a:endParaRPr lang="ja-JP" altLang="ja-JP" sz="12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BEB312D-53F9-F04C-58F9-8564DB93EFB4}"/>
              </a:ext>
            </a:extLst>
          </p:cNvPr>
          <p:cNvSpPr/>
          <p:nvPr/>
        </p:nvSpPr>
        <p:spPr>
          <a:xfrm>
            <a:off x="6685701" y="4141286"/>
            <a:ext cx="1372319" cy="17480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4" name="図形グループ 60">
            <a:extLst>
              <a:ext uri="{FF2B5EF4-FFF2-40B4-BE49-F238E27FC236}">
                <a16:creationId xmlns:a16="http://schemas.microsoft.com/office/drawing/2014/main" id="{35370216-A82F-EE6A-8693-06A87AB90D0D}"/>
              </a:ext>
            </a:extLst>
          </p:cNvPr>
          <p:cNvGrpSpPr/>
          <p:nvPr/>
        </p:nvGrpSpPr>
        <p:grpSpPr>
          <a:xfrm>
            <a:off x="6516548" y="4009573"/>
            <a:ext cx="296586" cy="293005"/>
            <a:chOff x="4232441" y="3995693"/>
            <a:chExt cx="296586" cy="293005"/>
          </a:xfrm>
        </p:grpSpPr>
        <p:sp>
          <p:nvSpPr>
            <p:cNvPr id="15" name="円/楕円 71">
              <a:extLst>
                <a:ext uri="{FF2B5EF4-FFF2-40B4-BE49-F238E27FC236}">
                  <a16:creationId xmlns:a16="http://schemas.microsoft.com/office/drawing/2014/main" id="{37C84A72-9FA8-956A-BBD9-CFFB543991E0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72">
              <a:extLst>
                <a:ext uri="{FF2B5EF4-FFF2-40B4-BE49-F238E27FC236}">
                  <a16:creationId xmlns:a16="http://schemas.microsoft.com/office/drawing/2014/main" id="{6DFEB2C3-AA4E-26A9-B34E-D618C6A404D6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図形グループ 51">
            <a:extLst>
              <a:ext uri="{FF2B5EF4-FFF2-40B4-BE49-F238E27FC236}">
                <a16:creationId xmlns:a16="http://schemas.microsoft.com/office/drawing/2014/main" id="{A65F20A9-0006-09C5-0B00-00DF0699DB9D}"/>
              </a:ext>
            </a:extLst>
          </p:cNvPr>
          <p:cNvGrpSpPr/>
          <p:nvPr/>
        </p:nvGrpSpPr>
        <p:grpSpPr>
          <a:xfrm>
            <a:off x="7164288" y="2236858"/>
            <a:ext cx="228754" cy="204716"/>
            <a:chOff x="5101121" y="3995693"/>
            <a:chExt cx="296586" cy="293005"/>
          </a:xfrm>
        </p:grpSpPr>
        <p:sp>
          <p:nvSpPr>
            <p:cNvPr id="18" name="円/楕円 52">
              <a:extLst>
                <a:ext uri="{FF2B5EF4-FFF2-40B4-BE49-F238E27FC236}">
                  <a16:creationId xmlns:a16="http://schemas.microsoft.com/office/drawing/2014/main" id="{6300F32C-A181-D556-5D05-1DF1F4D9D996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58">
              <a:extLst>
                <a:ext uri="{FF2B5EF4-FFF2-40B4-BE49-F238E27FC236}">
                  <a16:creationId xmlns:a16="http://schemas.microsoft.com/office/drawing/2014/main" id="{47DFADAB-B725-CE32-2DD6-A8C7B24CD098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124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0F16FAF-0E38-F4C3-2FC0-3A67D5B69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03" y="2664310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287269D-5D66-69E6-FEA8-E02CE0F59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08" y="2658516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1A84313-CAD1-2761-C708-55F75D276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57" y="2648658"/>
            <a:ext cx="1642826" cy="3409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6750566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着信履歴に残った通話先を登録する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1-G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着信履歴に残った通話先を使って登録する方法です。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8014104" cy="738664"/>
            <a:chOff x="883255" y="1537092"/>
            <a:chExt cx="8014104" cy="73866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電話の機能を起動し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通話履歴　　　を押す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523023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登録したい相手を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選択し、押す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08686" y="1537092"/>
              <a:ext cx="2488673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b="1" dirty="0">
                  <a:latin typeface="メイリオ"/>
                  <a:ea typeface="メイリオ"/>
                </a:rPr>
                <a:t>「新しい連絡先を作成」を押すと登録画面に移るので同様に登録してください</a:t>
              </a:r>
              <a:endParaRPr lang="en-US" altLang="ja-JP" sz="14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1653472" y="5602782"/>
            <a:ext cx="309894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028419" y="3569252"/>
            <a:ext cx="759605" cy="27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BEB312D-53F9-F04C-58F9-8564DB93EFB4}"/>
              </a:ext>
            </a:extLst>
          </p:cNvPr>
          <p:cNvSpPr/>
          <p:nvPr/>
        </p:nvSpPr>
        <p:spPr>
          <a:xfrm>
            <a:off x="6552785" y="3845460"/>
            <a:ext cx="1244360" cy="2341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BEC506F-4EE0-8673-0DF2-8CF43CBD3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27" y="2231079"/>
            <a:ext cx="497617" cy="3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1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754306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2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カメラの使い方</a:t>
            </a:r>
          </a:p>
        </p:txBody>
      </p:sp>
      <p:pic>
        <p:nvPicPr>
          <p:cNvPr id="4" name="Picture 2" descr="スマートフォンで料理の写真を撮影する人のイラスト">
            <a:extLst>
              <a:ext uri="{FF2B5EF4-FFF2-40B4-BE49-F238E27FC236}">
                <a16:creationId xmlns:a16="http://schemas.microsoft.com/office/drawing/2014/main" id="{C400815E-9777-424A-90C9-E3FEE55E5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3756024"/>
            <a:ext cx="1656000" cy="15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F5366D1-9382-669E-4137-F83A639A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94" y="2658055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2-A</a:t>
            </a:r>
            <a:endParaRPr lang="en-US" sz="3600" dirty="0"/>
          </a:p>
        </p:txBody>
      </p:sp>
      <p:pic>
        <p:nvPicPr>
          <p:cNvPr id="39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AEE6B222-51BB-AACB-9DB2-234FAF863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2130" y="2438401"/>
            <a:ext cx="3839735" cy="3839735"/>
          </a:xfrm>
          <a:prstGeom prst="rect">
            <a:avLst/>
          </a:prstGeom>
        </p:spPr>
      </p:pic>
      <p:pic>
        <p:nvPicPr>
          <p:cNvPr id="43" name="図 42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33CF09CA-70DF-D959-CB49-A1D4399597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1996" y="2731690"/>
            <a:ext cx="1534337" cy="3204117"/>
          </a:xfrm>
          <a:prstGeom prst="rect">
            <a:avLst/>
          </a:prstGeom>
        </p:spPr>
      </p:pic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A7843C16-AEE4-040A-F2A2-9ED5FE470AA0}"/>
              </a:ext>
            </a:extLst>
          </p:cNvPr>
          <p:cNvSpPr/>
          <p:nvPr/>
        </p:nvSpPr>
        <p:spPr>
          <a:xfrm>
            <a:off x="7175024" y="5456864"/>
            <a:ext cx="360040" cy="3481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C394ADDC-4B0C-7F6B-24B7-BA36E472BEF0}"/>
              </a:ext>
            </a:extLst>
          </p:cNvPr>
          <p:cNvSpPr/>
          <p:nvPr/>
        </p:nvSpPr>
        <p:spPr>
          <a:xfrm>
            <a:off x="5004047" y="5085184"/>
            <a:ext cx="259829" cy="25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6" name="図 46">
            <a:extLst>
              <a:ext uri="{FF2B5EF4-FFF2-40B4-BE49-F238E27FC236}">
                <a16:creationId xmlns:a16="http://schemas.microsoft.com/office/drawing/2014/main" id="{FAAB380D-492A-AB60-10ED-499F84A52E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9866" y="2678500"/>
            <a:ext cx="134977" cy="134977"/>
          </a:xfrm>
          <a:prstGeom prst="rect">
            <a:avLst/>
          </a:prstGeom>
        </p:spPr>
      </p:pic>
      <p:sp>
        <p:nvSpPr>
          <p:cNvPr id="51" name="矢印: 右 50">
            <a:extLst>
              <a:ext uri="{FF2B5EF4-FFF2-40B4-BE49-F238E27FC236}">
                <a16:creationId xmlns:a16="http://schemas.microsoft.com/office/drawing/2014/main" id="{5BE09C91-7028-91D8-CEA0-99435511B245}"/>
              </a:ext>
            </a:extLst>
          </p:cNvPr>
          <p:cNvSpPr/>
          <p:nvPr/>
        </p:nvSpPr>
        <p:spPr>
          <a:xfrm>
            <a:off x="5682375" y="4682270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566B52B-9993-BC50-09C2-4474B0ABF4A4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264687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カメラの使い方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写真を撮ろう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3591F18-D152-38B9-B914-982B6BB2A228}"/>
              </a:ext>
            </a:extLst>
          </p:cNvPr>
          <p:cNvSpPr txBox="1"/>
          <p:nvPr/>
        </p:nvSpPr>
        <p:spPr>
          <a:xfrm>
            <a:off x="563514" y="2427245"/>
            <a:ext cx="2880000" cy="4073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カメラ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アイコンを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タップします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撮影したいものに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スマートフォンを向けます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❸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シャッターボタン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押します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90000"/>
              </a:lnSpc>
              <a:defRPr/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画面を２本の指で広げることにより画像を拡大できます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8" name="字幕 14">
            <a:extLst>
              <a:ext uri="{FF2B5EF4-FFF2-40B4-BE49-F238E27FC236}">
                <a16:creationId xmlns:a16="http://schemas.microsoft.com/office/drawing/2014/main" id="{DFBC1583-8374-FC1B-B489-DB312B256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390368"/>
            <a:ext cx="8384676" cy="360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2100" dirty="0"/>
              <a:t>カメラ機能には、本体上部に自分を撮影できる前面カメラと</a:t>
            </a:r>
            <a:endParaRPr lang="en-US" altLang="ja-JP" sz="2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2100" dirty="0"/>
              <a:t>通常の背面カメラが搭載されています。撮影した写真・動画などは、「フォト」や「ギャラリー」、「アルバム」に保存されます。</a:t>
            </a:r>
          </a:p>
        </p:txBody>
      </p:sp>
      <p:grpSp>
        <p:nvGrpSpPr>
          <p:cNvPr id="19" name="図形グループ 60">
            <a:extLst>
              <a:ext uri="{FF2B5EF4-FFF2-40B4-BE49-F238E27FC236}">
                <a16:creationId xmlns:a16="http://schemas.microsoft.com/office/drawing/2014/main" id="{26EAC4C9-9EA7-18C2-F48E-65CEB13C4A1F}"/>
              </a:ext>
            </a:extLst>
          </p:cNvPr>
          <p:cNvGrpSpPr/>
          <p:nvPr/>
        </p:nvGrpSpPr>
        <p:grpSpPr>
          <a:xfrm>
            <a:off x="4784456" y="4860690"/>
            <a:ext cx="296587" cy="293005"/>
            <a:chOff x="2897417" y="3995693"/>
            <a:chExt cx="296587" cy="293005"/>
          </a:xfrm>
        </p:grpSpPr>
        <p:sp>
          <p:nvSpPr>
            <p:cNvPr id="25" name="円/楕円 61">
              <a:extLst>
                <a:ext uri="{FF2B5EF4-FFF2-40B4-BE49-F238E27FC236}">
                  <a16:creationId xmlns:a16="http://schemas.microsoft.com/office/drawing/2014/main" id="{95EEE136-0E83-D98C-CE9C-11FB58408ABD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3697DF72-4C3E-011E-EB1E-741267FE7576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28" name="図 27">
            <a:extLst>
              <a:ext uri="{FF2B5EF4-FFF2-40B4-BE49-F238E27FC236}">
                <a16:creationId xmlns:a16="http://schemas.microsoft.com/office/drawing/2014/main" id="{CCA759D8-6C7E-8936-48BD-3047A81090E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62" y="3432690"/>
            <a:ext cx="1143666" cy="1116711"/>
          </a:xfrm>
          <a:prstGeom prst="rect">
            <a:avLst/>
          </a:prstGeom>
        </p:spPr>
      </p:pic>
      <p:grpSp>
        <p:nvGrpSpPr>
          <p:cNvPr id="38" name="図形グループ 51">
            <a:extLst>
              <a:ext uri="{FF2B5EF4-FFF2-40B4-BE49-F238E27FC236}">
                <a16:creationId xmlns:a16="http://schemas.microsoft.com/office/drawing/2014/main" id="{2181758D-0A00-9FA8-CA3D-CCDF31C57837}"/>
              </a:ext>
            </a:extLst>
          </p:cNvPr>
          <p:cNvGrpSpPr/>
          <p:nvPr/>
        </p:nvGrpSpPr>
        <p:grpSpPr>
          <a:xfrm>
            <a:off x="6956652" y="5211184"/>
            <a:ext cx="296586" cy="293005"/>
            <a:chOff x="4232441" y="3995693"/>
            <a:chExt cx="296586" cy="293005"/>
          </a:xfrm>
        </p:grpSpPr>
        <p:sp>
          <p:nvSpPr>
            <p:cNvPr id="40" name="円/楕円 52">
              <a:extLst>
                <a:ext uri="{FF2B5EF4-FFF2-40B4-BE49-F238E27FC236}">
                  <a16:creationId xmlns:a16="http://schemas.microsoft.com/office/drawing/2014/main" id="{C14A4790-0721-9ED9-2D52-85A93B89F879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53">
              <a:extLst>
                <a:ext uri="{FF2B5EF4-FFF2-40B4-BE49-F238E27FC236}">
                  <a16:creationId xmlns:a16="http://schemas.microsoft.com/office/drawing/2014/main" id="{F33B6B17-AA9E-521A-DC4D-95731CBC2098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フリーフォーム 46">
            <a:extLst>
              <a:ext uri="{FF2B5EF4-FFF2-40B4-BE49-F238E27FC236}">
                <a16:creationId xmlns:a16="http://schemas.microsoft.com/office/drawing/2014/main" id="{0F418AC6-3E39-B9E0-FB14-B02CCF0125E1}"/>
              </a:ext>
            </a:extLst>
          </p:cNvPr>
          <p:cNvSpPr/>
          <p:nvPr/>
        </p:nvSpPr>
        <p:spPr>
          <a:xfrm>
            <a:off x="8206649" y="3434719"/>
            <a:ext cx="296586" cy="293005"/>
          </a:xfrm>
          <a:custGeom>
            <a:avLst/>
            <a:gdLst/>
            <a:ahLst/>
            <a:cxnLst/>
            <a:rect l="l" t="t" r="r" b="b"/>
            <a:pathLst>
              <a:path w="296586" h="293005">
                <a:moveTo>
                  <a:pt x="144224" y="102715"/>
                </a:moveTo>
                <a:lnTo>
                  <a:pt x="144224" y="158060"/>
                </a:lnTo>
                <a:lnTo>
                  <a:pt x="100924" y="158060"/>
                </a:lnTo>
                <a:close/>
                <a:moveTo>
                  <a:pt x="149595" y="46392"/>
                </a:moveTo>
                <a:lnTo>
                  <a:pt x="62996" y="153991"/>
                </a:lnTo>
                <a:lnTo>
                  <a:pt x="62996" y="190616"/>
                </a:lnTo>
                <a:lnTo>
                  <a:pt x="144224" y="190616"/>
                </a:lnTo>
                <a:lnTo>
                  <a:pt x="144224" y="241078"/>
                </a:lnTo>
                <a:lnTo>
                  <a:pt x="187686" y="241078"/>
                </a:lnTo>
                <a:lnTo>
                  <a:pt x="187686" y="190616"/>
                </a:lnTo>
                <a:lnTo>
                  <a:pt x="212592" y="190616"/>
                </a:lnTo>
                <a:lnTo>
                  <a:pt x="212592" y="158060"/>
                </a:lnTo>
                <a:lnTo>
                  <a:pt x="187686" y="158060"/>
                </a:lnTo>
                <a:lnTo>
                  <a:pt x="187686" y="46392"/>
                </a:lnTo>
                <a:close/>
                <a:moveTo>
                  <a:pt x="148619" y="0"/>
                </a:moveTo>
                <a:cubicBezTo>
                  <a:pt x="189422" y="0"/>
                  <a:pt x="224285" y="14162"/>
                  <a:pt x="253205" y="42486"/>
                </a:cubicBezTo>
                <a:cubicBezTo>
                  <a:pt x="282126" y="70810"/>
                  <a:pt x="296586" y="105211"/>
                  <a:pt x="296586" y="145689"/>
                </a:cubicBezTo>
                <a:cubicBezTo>
                  <a:pt x="296586" y="186275"/>
                  <a:pt x="282045" y="220975"/>
                  <a:pt x="252961" y="249787"/>
                </a:cubicBezTo>
                <a:cubicBezTo>
                  <a:pt x="223878" y="278599"/>
                  <a:pt x="188988" y="293005"/>
                  <a:pt x="148293" y="293005"/>
                </a:cubicBezTo>
                <a:cubicBezTo>
                  <a:pt x="107598" y="293005"/>
                  <a:pt x="72709" y="278599"/>
                  <a:pt x="43625" y="249787"/>
                </a:cubicBezTo>
                <a:cubicBezTo>
                  <a:pt x="14542" y="220975"/>
                  <a:pt x="0" y="186275"/>
                  <a:pt x="0" y="145689"/>
                </a:cubicBezTo>
                <a:cubicBezTo>
                  <a:pt x="0" y="105211"/>
                  <a:pt x="14542" y="70810"/>
                  <a:pt x="43625" y="42486"/>
                </a:cubicBezTo>
                <a:cubicBezTo>
                  <a:pt x="72709" y="14162"/>
                  <a:pt x="107707" y="0"/>
                  <a:pt x="148619" y="0"/>
                </a:cubicBezTo>
                <a:close/>
              </a:path>
            </a:pathLst>
          </a:custGeom>
          <a:solidFill>
            <a:srgbClr val="009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FB154C-3C11-9CAC-75C2-E2CA0A7EDCC9}"/>
              </a:ext>
            </a:extLst>
          </p:cNvPr>
          <p:cNvSpPr txBox="1"/>
          <p:nvPr/>
        </p:nvSpPr>
        <p:spPr>
          <a:xfrm>
            <a:off x="5758594" y="6134945"/>
            <a:ext cx="3552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カメラのバージョン：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2.04.096(1-00)</a:t>
            </a:r>
          </a:p>
        </p:txBody>
      </p:sp>
    </p:spTree>
    <p:extLst>
      <p:ext uri="{BB962C8B-B14F-4D97-AF65-F5344CB8AC3E}">
        <p14:creationId xmlns:p14="http://schemas.microsoft.com/office/powerpoint/2010/main" val="2050990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F5366D1-9382-669E-4137-F83A639A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93" y="2492333"/>
            <a:ext cx="1783926" cy="37026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A7843C16-AEE4-040A-F2A2-9ED5FE470AA0}"/>
              </a:ext>
            </a:extLst>
          </p:cNvPr>
          <p:cNvSpPr/>
          <p:nvPr/>
        </p:nvSpPr>
        <p:spPr>
          <a:xfrm>
            <a:off x="4932040" y="2493771"/>
            <a:ext cx="288032" cy="2151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6" name="図 46">
            <a:extLst>
              <a:ext uri="{FF2B5EF4-FFF2-40B4-BE49-F238E27FC236}">
                <a16:creationId xmlns:a16="http://schemas.microsoft.com/office/drawing/2014/main" id="{FAAB380D-492A-AB60-10ED-499F84A52E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866" y="2678500"/>
            <a:ext cx="134977" cy="134977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C566B52B-9993-BC50-09C2-4474B0ABF4A4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387798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カメラの使い方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自撮りをしてみよう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3591F18-D152-38B9-B914-982B6BB2A228}"/>
              </a:ext>
            </a:extLst>
          </p:cNvPr>
          <p:cNvSpPr txBox="1"/>
          <p:nvPr/>
        </p:nvSpPr>
        <p:spPr>
          <a:xfrm>
            <a:off x="563514" y="2027479"/>
            <a:ext cx="2880000" cy="393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カメラのマークを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タップしカメラの向きを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背面から前面に変えます</a:t>
            </a:r>
          </a:p>
          <a:p>
            <a:pPr>
              <a:lnSpc>
                <a:spcPct val="90000"/>
              </a:lnSpc>
            </a:pPr>
            <a:endParaRPr lang="ja-JP" altLang="en-US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やや斜め上にあげると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上手く撮れます</a:t>
            </a:r>
          </a:p>
          <a:p>
            <a:pPr>
              <a:lnSpc>
                <a:spcPct val="90000"/>
              </a:lnSpc>
            </a:pPr>
            <a:endParaRPr lang="ja-JP" altLang="en-US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❸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シャッターボタン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押します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2" name="図形グループ 4" descr="スマートフォンで自分を撮影している人のイラスト">
            <a:extLst>
              <a:ext uri="{FF2B5EF4-FFF2-40B4-BE49-F238E27FC236}">
                <a16:creationId xmlns:a16="http://schemas.microsoft.com/office/drawing/2014/main" id="{B798E945-F875-01AA-A0B0-BA12B3F5588A}"/>
              </a:ext>
            </a:extLst>
          </p:cNvPr>
          <p:cNvGrpSpPr>
            <a:grpSpLocks noChangeAspect="1"/>
          </p:cNvGrpSpPr>
          <p:nvPr/>
        </p:nvGrpSpPr>
        <p:grpSpPr>
          <a:xfrm>
            <a:off x="5921499" y="2975129"/>
            <a:ext cx="2482283" cy="2452386"/>
            <a:chOff x="6296297" y="2611422"/>
            <a:chExt cx="1932850" cy="1909571"/>
          </a:xfrm>
        </p:grpSpPr>
        <p:pic>
          <p:nvPicPr>
            <p:cNvPr id="3" name="Picture 2" descr="スマホで撮影する人のイラスト（男性）">
              <a:extLst>
                <a:ext uri="{FF2B5EF4-FFF2-40B4-BE49-F238E27FC236}">
                  <a16:creationId xmlns:a16="http://schemas.microsoft.com/office/drawing/2014/main" id="{38B07DD5-1F7D-4FF2-F69A-D65143FA1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297" y="2952583"/>
              <a:ext cx="1407647" cy="1568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矢印: 左右 71">
              <a:extLst>
                <a:ext uri="{FF2B5EF4-FFF2-40B4-BE49-F238E27FC236}">
                  <a16:creationId xmlns:a16="http://schemas.microsoft.com/office/drawing/2014/main" id="{4059030E-F1E9-FA15-4953-410107B4A54F}"/>
                </a:ext>
              </a:extLst>
            </p:cNvPr>
            <p:cNvSpPr/>
            <p:nvPr/>
          </p:nvSpPr>
          <p:spPr>
            <a:xfrm rot="9215184">
              <a:off x="7466928" y="2611422"/>
              <a:ext cx="762219" cy="382947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字幕 14">
            <a:extLst>
              <a:ext uri="{FF2B5EF4-FFF2-40B4-BE49-F238E27FC236}">
                <a16:creationId xmlns:a16="http://schemas.microsoft.com/office/drawing/2014/main" id="{08AAA12A-4CA1-2EAA-28C2-192A319B4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前面カメラを使って自撮りをしてみましょう。</a:t>
            </a:r>
          </a:p>
        </p:txBody>
      </p:sp>
      <p:grpSp>
        <p:nvGrpSpPr>
          <p:cNvPr id="12" name="図形グループ 57">
            <a:extLst>
              <a:ext uri="{FF2B5EF4-FFF2-40B4-BE49-F238E27FC236}">
                <a16:creationId xmlns:a16="http://schemas.microsoft.com/office/drawing/2014/main" id="{653D785F-A0F3-9525-837C-1A466CB8DBFD}"/>
              </a:ext>
            </a:extLst>
          </p:cNvPr>
          <p:cNvGrpSpPr/>
          <p:nvPr/>
        </p:nvGrpSpPr>
        <p:grpSpPr>
          <a:xfrm>
            <a:off x="4783746" y="2229957"/>
            <a:ext cx="296587" cy="293005"/>
            <a:chOff x="2897417" y="3995693"/>
            <a:chExt cx="296587" cy="293005"/>
          </a:xfrm>
        </p:grpSpPr>
        <p:sp>
          <p:nvSpPr>
            <p:cNvPr id="13" name="円/楕円 58">
              <a:extLst>
                <a:ext uri="{FF2B5EF4-FFF2-40B4-BE49-F238E27FC236}">
                  <a16:creationId xmlns:a16="http://schemas.microsoft.com/office/drawing/2014/main" id="{107476C7-64A3-3CFF-0A3C-59ED12FDA718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A79F9B1-0125-A5CC-88CD-5495DCA77071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1C8CF16-F5DE-09F6-B3CC-9D0156A7563B}"/>
              </a:ext>
            </a:extLst>
          </p:cNvPr>
          <p:cNvSpPr/>
          <p:nvPr/>
        </p:nvSpPr>
        <p:spPr>
          <a:xfrm>
            <a:off x="4344607" y="5517232"/>
            <a:ext cx="454785" cy="4405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6" name="図形グループ 54">
            <a:extLst>
              <a:ext uri="{FF2B5EF4-FFF2-40B4-BE49-F238E27FC236}">
                <a16:creationId xmlns:a16="http://schemas.microsoft.com/office/drawing/2014/main" id="{03D93070-DBC6-530A-AD55-81B23C698CA8}"/>
              </a:ext>
            </a:extLst>
          </p:cNvPr>
          <p:cNvGrpSpPr/>
          <p:nvPr/>
        </p:nvGrpSpPr>
        <p:grpSpPr>
          <a:xfrm>
            <a:off x="6908119" y="3050870"/>
            <a:ext cx="296586" cy="293005"/>
            <a:chOff x="3546641" y="3995693"/>
            <a:chExt cx="296586" cy="293005"/>
          </a:xfrm>
        </p:grpSpPr>
        <p:sp>
          <p:nvSpPr>
            <p:cNvPr id="17" name="円/楕円 55">
              <a:extLst>
                <a:ext uri="{FF2B5EF4-FFF2-40B4-BE49-F238E27FC236}">
                  <a16:creationId xmlns:a16="http://schemas.microsoft.com/office/drawing/2014/main" id="{F8A8BC69-E10D-E108-2A1D-153ADD5A1DF8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56">
              <a:extLst>
                <a:ext uri="{FF2B5EF4-FFF2-40B4-BE49-F238E27FC236}">
                  <a16:creationId xmlns:a16="http://schemas.microsoft.com/office/drawing/2014/main" id="{E2C7273F-C8A5-ED5F-E1B5-63B89B7009D3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図形グループ 51">
            <a:extLst>
              <a:ext uri="{FF2B5EF4-FFF2-40B4-BE49-F238E27FC236}">
                <a16:creationId xmlns:a16="http://schemas.microsoft.com/office/drawing/2014/main" id="{2181758D-0A00-9FA8-CA3D-CCDF31C57837}"/>
              </a:ext>
            </a:extLst>
          </p:cNvPr>
          <p:cNvGrpSpPr/>
          <p:nvPr/>
        </p:nvGrpSpPr>
        <p:grpSpPr>
          <a:xfrm>
            <a:off x="4147812" y="5280001"/>
            <a:ext cx="296586" cy="293005"/>
            <a:chOff x="4232441" y="3995693"/>
            <a:chExt cx="296586" cy="293005"/>
          </a:xfrm>
        </p:grpSpPr>
        <p:sp>
          <p:nvSpPr>
            <p:cNvPr id="40" name="円/楕円 52">
              <a:extLst>
                <a:ext uri="{FF2B5EF4-FFF2-40B4-BE49-F238E27FC236}">
                  <a16:creationId xmlns:a16="http://schemas.microsoft.com/office/drawing/2014/main" id="{C14A4790-0721-9ED9-2D52-85A93B89F879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53">
              <a:extLst>
                <a:ext uri="{FF2B5EF4-FFF2-40B4-BE49-F238E27FC236}">
                  <a16:creationId xmlns:a16="http://schemas.microsoft.com/office/drawing/2014/main" id="{F33B6B17-AA9E-521A-DC4D-95731CBC2098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379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08DEE3F4-10FC-FBB1-0277-02450FF0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97" y="2251591"/>
            <a:ext cx="1976629" cy="41026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グループ化 51">
            <a:extLst>
              <a:ext uri="{FF2B5EF4-FFF2-40B4-BE49-F238E27FC236}">
                <a16:creationId xmlns:a16="http://schemas.microsoft.com/office/drawing/2014/main" id="{72F80224-C7DA-4C7E-98BC-563EC273684C}"/>
              </a:ext>
            </a:extLst>
          </p:cNvPr>
          <p:cNvGrpSpPr>
            <a:grpSpLocks noChangeAspect="1"/>
          </p:cNvGrpSpPr>
          <p:nvPr/>
        </p:nvGrpSpPr>
        <p:grpSpPr>
          <a:xfrm>
            <a:off x="5757656" y="2512037"/>
            <a:ext cx="2700000" cy="3780000"/>
            <a:chOff x="7261991" y="2440974"/>
            <a:chExt cx="3159339" cy="4271107"/>
          </a:xfrm>
        </p:grpSpPr>
        <p:sp>
          <p:nvSpPr>
            <p:cNvPr id="40" name="object 2" descr="主カメラと自撮りカメラの切り替えのアイコンの例">
              <a:extLst>
                <a:ext uri="{FF2B5EF4-FFF2-40B4-BE49-F238E27FC236}">
                  <a16:creationId xmlns:a16="http://schemas.microsoft.com/office/drawing/2014/main" id="{36BBA452-992C-45C9-8E36-0A18B62CB652}"/>
                </a:ext>
              </a:extLst>
            </p:cNvPr>
            <p:cNvSpPr/>
            <p:nvPr/>
          </p:nvSpPr>
          <p:spPr>
            <a:xfrm>
              <a:off x="7591169" y="3189401"/>
              <a:ext cx="372371" cy="3710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object 3" descr="主カメラと自撮りカメラの切り替えのアイコンの例">
              <a:extLst>
                <a:ext uri="{FF2B5EF4-FFF2-40B4-BE49-F238E27FC236}">
                  <a16:creationId xmlns:a16="http://schemas.microsoft.com/office/drawing/2014/main" id="{748FABDE-8BE0-4298-8F54-B8204026F46E}"/>
                </a:ext>
              </a:extLst>
            </p:cNvPr>
            <p:cNvSpPr/>
            <p:nvPr/>
          </p:nvSpPr>
          <p:spPr>
            <a:xfrm>
              <a:off x="8353758" y="3189401"/>
              <a:ext cx="377917" cy="3703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2" name="object 4" descr="主カメラと自撮りカメラの切り替えのアイコンの例">
              <a:extLst>
                <a:ext uri="{FF2B5EF4-FFF2-40B4-BE49-F238E27FC236}">
                  <a16:creationId xmlns:a16="http://schemas.microsoft.com/office/drawing/2014/main" id="{C9FC00EC-01F6-4401-9B06-4FAE18EA1DA0}"/>
                </a:ext>
              </a:extLst>
            </p:cNvPr>
            <p:cNvSpPr/>
            <p:nvPr/>
          </p:nvSpPr>
          <p:spPr>
            <a:xfrm>
              <a:off x="9094166" y="3189401"/>
              <a:ext cx="364448" cy="3586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3" name="object 5" descr="主カメラと自撮りカメラの切り替えのアイコンの例">
              <a:extLst>
                <a:ext uri="{FF2B5EF4-FFF2-40B4-BE49-F238E27FC236}">
                  <a16:creationId xmlns:a16="http://schemas.microsoft.com/office/drawing/2014/main" id="{D6669F84-A067-4375-9E3C-351DE8A64EDF}"/>
                </a:ext>
              </a:extLst>
            </p:cNvPr>
            <p:cNvSpPr/>
            <p:nvPr/>
          </p:nvSpPr>
          <p:spPr>
            <a:xfrm>
              <a:off x="9773952" y="3189401"/>
              <a:ext cx="364448" cy="3586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4" name="object 6" descr="「シャッターボタン」のアイコンの例">
              <a:extLst>
                <a:ext uri="{FF2B5EF4-FFF2-40B4-BE49-F238E27FC236}">
                  <a16:creationId xmlns:a16="http://schemas.microsoft.com/office/drawing/2014/main" id="{8A03336B-BDD0-4B57-B051-CC2058113AF6}"/>
                </a:ext>
              </a:extLst>
            </p:cNvPr>
            <p:cNvSpPr/>
            <p:nvPr/>
          </p:nvSpPr>
          <p:spPr>
            <a:xfrm>
              <a:off x="7591169" y="4121141"/>
              <a:ext cx="388217" cy="3765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object 7" descr="「シャッターボタン」のアイコンの例">
              <a:extLst>
                <a:ext uri="{FF2B5EF4-FFF2-40B4-BE49-F238E27FC236}">
                  <a16:creationId xmlns:a16="http://schemas.microsoft.com/office/drawing/2014/main" id="{44AE3174-0275-4562-A56D-C1BD17E0535B}"/>
                </a:ext>
              </a:extLst>
            </p:cNvPr>
            <p:cNvSpPr/>
            <p:nvPr/>
          </p:nvSpPr>
          <p:spPr>
            <a:xfrm>
              <a:off x="8353758" y="4121141"/>
              <a:ext cx="395347" cy="3765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" name="object 8" descr="「フラッシュのオフ」のアイコンの例">
              <a:extLst>
                <a:ext uri="{FF2B5EF4-FFF2-40B4-BE49-F238E27FC236}">
                  <a16:creationId xmlns:a16="http://schemas.microsoft.com/office/drawing/2014/main" id="{C86836C8-81C6-43C8-847F-C7DAE93A6192}"/>
                </a:ext>
              </a:extLst>
            </p:cNvPr>
            <p:cNvSpPr/>
            <p:nvPr/>
          </p:nvSpPr>
          <p:spPr>
            <a:xfrm>
              <a:off x="7591169" y="5562560"/>
              <a:ext cx="388217" cy="35782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6" name="object 9" descr="「フラッシュのオフ」のアイコンの例">
              <a:extLst>
                <a:ext uri="{FF2B5EF4-FFF2-40B4-BE49-F238E27FC236}">
                  <a16:creationId xmlns:a16="http://schemas.microsoft.com/office/drawing/2014/main" id="{2A80E2B5-CA31-4F85-B520-F5ED092ED6DA}"/>
                </a:ext>
              </a:extLst>
            </p:cNvPr>
            <p:cNvSpPr/>
            <p:nvPr/>
          </p:nvSpPr>
          <p:spPr>
            <a:xfrm>
              <a:off x="7591169" y="6095442"/>
              <a:ext cx="379501" cy="35782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7" name="object 10" descr="「フラッシュのオン」のアイコンの例">
              <a:extLst>
                <a:ext uri="{FF2B5EF4-FFF2-40B4-BE49-F238E27FC236}">
                  <a16:creationId xmlns:a16="http://schemas.microsoft.com/office/drawing/2014/main" id="{EF63A79B-FEAD-48AE-BF82-8F389BCFE297}"/>
                </a:ext>
              </a:extLst>
            </p:cNvPr>
            <p:cNvSpPr/>
            <p:nvPr/>
          </p:nvSpPr>
          <p:spPr>
            <a:xfrm>
              <a:off x="8353758" y="6095442"/>
              <a:ext cx="363657" cy="35782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8" name="object 11" descr="「フラッシュのオート」のアイコンの例">
              <a:extLst>
                <a:ext uri="{FF2B5EF4-FFF2-40B4-BE49-F238E27FC236}">
                  <a16:creationId xmlns:a16="http://schemas.microsoft.com/office/drawing/2014/main" id="{675930BF-204E-44E9-A6E5-8E6C57488CB5}"/>
                </a:ext>
              </a:extLst>
            </p:cNvPr>
            <p:cNvSpPr/>
            <p:nvPr/>
          </p:nvSpPr>
          <p:spPr>
            <a:xfrm>
              <a:off x="9094166" y="6095442"/>
              <a:ext cx="350979" cy="35627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9" name="object 12" descr="「フラッシュのオート」のアイコンの例">
              <a:extLst>
                <a:ext uri="{FF2B5EF4-FFF2-40B4-BE49-F238E27FC236}">
                  <a16:creationId xmlns:a16="http://schemas.microsoft.com/office/drawing/2014/main" id="{CDC8ACB1-6C38-4440-AA96-CFC268B50B6D}"/>
                </a:ext>
              </a:extLst>
            </p:cNvPr>
            <p:cNvSpPr/>
            <p:nvPr/>
          </p:nvSpPr>
          <p:spPr>
            <a:xfrm>
              <a:off x="9094166" y="5562560"/>
              <a:ext cx="362071" cy="31962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0" name="object 13" descr="「フラッシュのオン」のアイコンの例">
              <a:extLst>
                <a:ext uri="{FF2B5EF4-FFF2-40B4-BE49-F238E27FC236}">
                  <a16:creationId xmlns:a16="http://schemas.microsoft.com/office/drawing/2014/main" id="{A57EDA26-446C-4E96-B13A-5E8BE61FC9A4}"/>
                </a:ext>
              </a:extLst>
            </p:cNvPr>
            <p:cNvSpPr/>
            <p:nvPr/>
          </p:nvSpPr>
          <p:spPr>
            <a:xfrm>
              <a:off x="8353758" y="5562560"/>
              <a:ext cx="355733" cy="33444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1" name="object 15">
              <a:extLst>
                <a:ext uri="{FF2B5EF4-FFF2-40B4-BE49-F238E27FC236}">
                  <a16:creationId xmlns:a16="http://schemas.microsoft.com/office/drawing/2014/main" id="{3DC63307-C7D3-4272-8CE5-C5D094F1E499}"/>
                </a:ext>
              </a:extLst>
            </p:cNvPr>
            <p:cNvSpPr txBox="1"/>
            <p:nvPr/>
          </p:nvSpPr>
          <p:spPr>
            <a:xfrm>
              <a:off x="7561527" y="2570846"/>
              <a:ext cx="2690387" cy="803725"/>
            </a:xfrm>
            <a:prstGeom prst="rect">
              <a:avLst/>
            </a:prstGeom>
          </p:spPr>
          <p:txBody>
            <a:bodyPr vert="horz" wrap="squar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  <a:tabLst>
                  <a:tab pos="331630" algn="l"/>
                </a:tabLst>
              </a:pPr>
              <a:r>
                <a:rPr lang="ja-JP" altLang="en-US" sz="1600" b="1" spc="4" dirty="0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背面</a:t>
              </a:r>
              <a:r>
                <a:rPr sz="16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カ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メ</a:t>
              </a:r>
              <a:r>
                <a:rPr sz="1600" b="1" spc="-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ラ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と</a:t>
              </a:r>
              <a:endParaRPr 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  <a:p>
              <a:pPr marL="8975">
                <a:spcBef>
                  <a:spcPts val="74"/>
                </a:spcBef>
                <a:tabLst>
                  <a:tab pos="331630" algn="l"/>
                </a:tabLst>
              </a:pP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前面</a:t>
              </a:r>
              <a:r>
                <a:rPr sz="16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カ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メ</a:t>
              </a:r>
              <a:r>
                <a:rPr sz="1600" b="1" spc="-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ラ</a:t>
              </a:r>
              <a:r>
                <a:rPr sz="1600" b="1" spc="-25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の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切</a:t>
              </a:r>
              <a:r>
                <a:rPr sz="1600" b="1" spc="-1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り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替</a:t>
              </a:r>
              <a:r>
                <a:rPr sz="1600" b="1" spc="-28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え</a:t>
              </a:r>
              <a:endParaRPr sz="777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  <a:p>
              <a:pPr marL="503054">
                <a:spcBef>
                  <a:spcPts val="615"/>
                </a:spcBef>
              </a:pPr>
              <a:endParaRPr sz="777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sp>
          <p:nvSpPr>
            <p:cNvPr id="62" name="object 16">
              <a:extLst>
                <a:ext uri="{FF2B5EF4-FFF2-40B4-BE49-F238E27FC236}">
                  <a16:creationId xmlns:a16="http://schemas.microsoft.com/office/drawing/2014/main" id="{8B710B55-FB61-4CBA-92B1-20CF43AB1A57}"/>
                </a:ext>
              </a:extLst>
            </p:cNvPr>
            <p:cNvSpPr txBox="1"/>
            <p:nvPr/>
          </p:nvSpPr>
          <p:spPr>
            <a:xfrm>
              <a:off x="7561528" y="3725424"/>
              <a:ext cx="2067318" cy="571848"/>
            </a:xfrm>
            <a:prstGeom prst="rect">
              <a:avLst/>
            </a:prstGeom>
          </p:spPr>
          <p:txBody>
            <a:bodyPr vert="horz" wrap="squar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  <a:tabLst>
                  <a:tab pos="331630" algn="l"/>
                </a:tabLst>
              </a:pPr>
              <a:r>
                <a:rPr lang="ja-JP" altLang="en-US" sz="1600" b="1" spc="7" dirty="0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シャッター</a:t>
              </a:r>
              <a:r>
                <a:rPr sz="1600" b="1" spc="-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ボ</a:t>
              </a:r>
              <a:r>
                <a:rPr sz="1600" b="1" spc="-1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タ</a:t>
              </a:r>
              <a:r>
                <a:rPr sz="1600" b="1" spc="1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ン</a:t>
              </a:r>
              <a:endParaRPr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  <a:p>
              <a:pPr>
                <a:lnSpc>
                  <a:spcPct val="100000"/>
                </a:lnSpc>
              </a:pPr>
              <a:endParaRPr sz="777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  <a:p>
              <a:pPr marL="503054">
                <a:spcBef>
                  <a:spcPts val="615"/>
                </a:spcBef>
              </a:pPr>
              <a:endParaRPr sz="777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sp>
          <p:nvSpPr>
            <p:cNvPr id="63" name="object 17">
              <a:extLst>
                <a:ext uri="{FF2B5EF4-FFF2-40B4-BE49-F238E27FC236}">
                  <a16:creationId xmlns:a16="http://schemas.microsoft.com/office/drawing/2014/main" id="{CC412C18-3FFB-43F6-BADA-D2D32FD3A9FE}"/>
                </a:ext>
              </a:extLst>
            </p:cNvPr>
            <p:cNvSpPr txBox="1"/>
            <p:nvPr/>
          </p:nvSpPr>
          <p:spPr>
            <a:xfrm>
              <a:off x="7561528" y="4720975"/>
              <a:ext cx="1919527" cy="514282"/>
            </a:xfrm>
            <a:prstGeom prst="rect">
              <a:avLst/>
            </a:prstGeom>
          </p:spPr>
          <p:txBody>
            <a:bodyPr vert="horz" wrap="non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  <a:tabLst>
                  <a:tab pos="331630" algn="l"/>
                </a:tabLst>
              </a:pPr>
              <a:r>
                <a:rPr sz="1600" b="1" spc="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フ</a:t>
              </a:r>
              <a:r>
                <a:rPr sz="1600" b="1" spc="-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ラ</a:t>
              </a:r>
              <a:r>
                <a:rPr sz="1600" b="1" spc="1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ッ</a:t>
              </a:r>
              <a:r>
                <a:rPr sz="1600" b="1" spc="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シ</a:t>
              </a:r>
              <a:r>
                <a:rPr sz="1600" b="1" spc="-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ュ</a:t>
              </a:r>
              <a:r>
                <a:rPr sz="1600" b="1" spc="-25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の</a:t>
              </a:r>
              <a:endParaRPr lang="en-US" sz="1600" b="1" spc="-25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  <a:p>
              <a:pPr marL="8975">
                <a:spcBef>
                  <a:spcPts val="74"/>
                </a:spcBef>
                <a:tabLst>
                  <a:tab pos="331630" algn="l"/>
                </a:tabLst>
              </a:pPr>
              <a:r>
                <a:rPr sz="16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</a:t>
              </a:r>
              <a:r>
                <a:rPr sz="1600" b="1" spc="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フ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／</a:t>
              </a:r>
              <a:r>
                <a:rPr sz="16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</a:t>
              </a:r>
              <a:r>
                <a:rPr sz="1600" b="1" spc="1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ン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／</a:t>
              </a:r>
              <a:r>
                <a:rPr sz="16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</a:t>
              </a:r>
              <a:r>
                <a:rPr sz="1600" b="1" spc="-32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ー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ト</a:t>
              </a:r>
              <a:endParaRPr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ED03F6CB-114E-49E9-8D17-7403E6AB3F19}"/>
                </a:ext>
              </a:extLst>
            </p:cNvPr>
            <p:cNvSpPr txBox="1"/>
            <p:nvPr/>
          </p:nvSpPr>
          <p:spPr>
            <a:xfrm>
              <a:off x="7566588" y="5314800"/>
              <a:ext cx="707850" cy="193992"/>
            </a:xfrm>
            <a:prstGeom prst="rect">
              <a:avLst/>
            </a:prstGeom>
          </p:spPr>
          <p:txBody>
            <a:bodyPr vert="horz" wrap="squar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</a:pPr>
              <a:r>
                <a:rPr sz="12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</a:t>
              </a:r>
              <a:r>
                <a:rPr sz="1200" b="1" spc="-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フ</a:t>
              </a:r>
              <a:endParaRPr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sp>
          <p:nvSpPr>
            <p:cNvPr id="65" name="object 19">
              <a:extLst>
                <a:ext uri="{FF2B5EF4-FFF2-40B4-BE49-F238E27FC236}">
                  <a16:creationId xmlns:a16="http://schemas.microsoft.com/office/drawing/2014/main" id="{2E948B37-87AE-48AE-BBBF-27C493753526}"/>
                </a:ext>
              </a:extLst>
            </p:cNvPr>
            <p:cNvSpPr txBox="1"/>
            <p:nvPr/>
          </p:nvSpPr>
          <p:spPr>
            <a:xfrm>
              <a:off x="8323895" y="5314800"/>
              <a:ext cx="388217" cy="193992"/>
            </a:xfrm>
            <a:prstGeom prst="rect">
              <a:avLst/>
            </a:prstGeom>
          </p:spPr>
          <p:txBody>
            <a:bodyPr vert="horz" wrap="squar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</a:pPr>
              <a:r>
                <a:rPr sz="1200" b="1" spc="-1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</a:t>
              </a:r>
              <a:r>
                <a:rPr sz="1200" b="1" spc="1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ン</a:t>
              </a:r>
              <a:endParaRPr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grpSp>
          <p:nvGrpSpPr>
            <p:cNvPr id="66" name="object 29">
              <a:extLst>
                <a:ext uri="{FF2B5EF4-FFF2-40B4-BE49-F238E27FC236}">
                  <a16:creationId xmlns:a16="http://schemas.microsoft.com/office/drawing/2014/main" id="{F82D2D1D-C054-4E6F-BFD3-8BE47680190D}"/>
                </a:ext>
              </a:extLst>
            </p:cNvPr>
            <p:cNvGrpSpPr/>
            <p:nvPr/>
          </p:nvGrpSpPr>
          <p:grpSpPr>
            <a:xfrm>
              <a:off x="8039589" y="5630741"/>
              <a:ext cx="1024854" cy="742831"/>
              <a:chOff x="2270845" y="5996912"/>
              <a:chExt cx="1971379" cy="1452156"/>
            </a:xfrm>
          </p:grpSpPr>
          <p:sp>
            <p:nvSpPr>
              <p:cNvPr id="69" name="object 30">
                <a:extLst>
                  <a:ext uri="{FF2B5EF4-FFF2-40B4-BE49-F238E27FC236}">
                    <a16:creationId xmlns:a16="http://schemas.microsoft.com/office/drawing/2014/main" id="{2A24B43E-D8A5-4B83-8901-0686CB819C00}"/>
                  </a:ext>
                </a:extLst>
              </p:cNvPr>
              <p:cNvSpPr/>
              <p:nvPr/>
            </p:nvSpPr>
            <p:spPr>
              <a:xfrm>
                <a:off x="2270845" y="6044005"/>
                <a:ext cx="454936" cy="290652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175260">
                    <a:moveTo>
                      <a:pt x="278891" y="175259"/>
                    </a:moveTo>
                    <a:lnTo>
                      <a:pt x="278891" y="132587"/>
                    </a:lnTo>
                    <a:lnTo>
                      <a:pt x="0" y="132587"/>
                    </a:lnTo>
                    <a:lnTo>
                      <a:pt x="0" y="44195"/>
                    </a:lnTo>
                    <a:lnTo>
                      <a:pt x="278891" y="44195"/>
                    </a:lnTo>
                    <a:lnTo>
                      <a:pt x="278891" y="0"/>
                    </a:lnTo>
                    <a:lnTo>
                      <a:pt x="365760" y="88391"/>
                    </a:lnTo>
                    <a:lnTo>
                      <a:pt x="278891" y="175259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 sz="1272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:a16="http://schemas.microsoft.com/office/drawing/2014/main" id="{DB5A91DE-A605-4986-AC5C-885BD5538127}"/>
                  </a:ext>
                </a:extLst>
              </p:cNvPr>
              <p:cNvSpPr/>
              <p:nvPr/>
            </p:nvSpPr>
            <p:spPr>
              <a:xfrm>
                <a:off x="2308861" y="5996912"/>
                <a:ext cx="365760" cy="175257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175260">
                    <a:moveTo>
                      <a:pt x="0" y="44195"/>
                    </a:moveTo>
                    <a:lnTo>
                      <a:pt x="278891" y="44195"/>
                    </a:lnTo>
                    <a:lnTo>
                      <a:pt x="278891" y="0"/>
                    </a:lnTo>
                    <a:lnTo>
                      <a:pt x="365760" y="88391"/>
                    </a:lnTo>
                    <a:lnTo>
                      <a:pt x="278891" y="175259"/>
                    </a:lnTo>
                    <a:lnTo>
                      <a:pt x="278891" y="132587"/>
                    </a:lnTo>
                    <a:lnTo>
                      <a:pt x="0" y="132587"/>
                    </a:lnTo>
                    <a:lnTo>
                      <a:pt x="0" y="44195"/>
                    </a:lnTo>
                    <a:close/>
                  </a:path>
                </a:pathLst>
              </a:custGeom>
              <a:ln w="25908">
                <a:noFill/>
              </a:ln>
            </p:spPr>
            <p:txBody>
              <a:bodyPr wrap="square" lIns="0" tIns="0" rIns="0" bIns="0" rtlCol="0"/>
              <a:lstStyle/>
              <a:p>
                <a:endParaRPr sz="1272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1" name="object 30">
                <a:extLst>
                  <a:ext uri="{FF2B5EF4-FFF2-40B4-BE49-F238E27FC236}">
                    <a16:creationId xmlns:a16="http://schemas.microsoft.com/office/drawing/2014/main" id="{2A24B43E-D8A5-4B83-8901-0686CB819C00}"/>
                  </a:ext>
                </a:extLst>
              </p:cNvPr>
              <p:cNvSpPr/>
              <p:nvPr/>
            </p:nvSpPr>
            <p:spPr>
              <a:xfrm>
                <a:off x="3787288" y="6044005"/>
                <a:ext cx="454936" cy="290652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175260">
                    <a:moveTo>
                      <a:pt x="278891" y="175259"/>
                    </a:moveTo>
                    <a:lnTo>
                      <a:pt x="278891" y="132587"/>
                    </a:lnTo>
                    <a:lnTo>
                      <a:pt x="0" y="132587"/>
                    </a:lnTo>
                    <a:lnTo>
                      <a:pt x="0" y="44195"/>
                    </a:lnTo>
                    <a:lnTo>
                      <a:pt x="278891" y="44195"/>
                    </a:lnTo>
                    <a:lnTo>
                      <a:pt x="278891" y="0"/>
                    </a:lnTo>
                    <a:lnTo>
                      <a:pt x="365760" y="88391"/>
                    </a:lnTo>
                    <a:lnTo>
                      <a:pt x="278891" y="175259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 sz="1272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2" name="object 30">
                <a:extLst>
                  <a:ext uri="{FF2B5EF4-FFF2-40B4-BE49-F238E27FC236}">
                    <a16:creationId xmlns:a16="http://schemas.microsoft.com/office/drawing/2014/main" id="{2A24B43E-D8A5-4B83-8901-0686CB819C00}"/>
                  </a:ext>
                </a:extLst>
              </p:cNvPr>
              <p:cNvSpPr/>
              <p:nvPr/>
            </p:nvSpPr>
            <p:spPr>
              <a:xfrm>
                <a:off x="2270845" y="7158414"/>
                <a:ext cx="454937" cy="290652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175260">
                    <a:moveTo>
                      <a:pt x="278891" y="175259"/>
                    </a:moveTo>
                    <a:lnTo>
                      <a:pt x="278891" y="132587"/>
                    </a:lnTo>
                    <a:lnTo>
                      <a:pt x="0" y="132587"/>
                    </a:lnTo>
                    <a:lnTo>
                      <a:pt x="0" y="44195"/>
                    </a:lnTo>
                    <a:lnTo>
                      <a:pt x="278891" y="44195"/>
                    </a:lnTo>
                    <a:lnTo>
                      <a:pt x="278891" y="0"/>
                    </a:lnTo>
                    <a:lnTo>
                      <a:pt x="365760" y="88391"/>
                    </a:lnTo>
                    <a:lnTo>
                      <a:pt x="278891" y="175259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 sz="1272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3" name="object 30">
                <a:extLst>
                  <a:ext uri="{FF2B5EF4-FFF2-40B4-BE49-F238E27FC236}">
                    <a16:creationId xmlns:a16="http://schemas.microsoft.com/office/drawing/2014/main" id="{2A24B43E-D8A5-4B83-8901-0686CB819C00}"/>
                  </a:ext>
                </a:extLst>
              </p:cNvPr>
              <p:cNvSpPr/>
              <p:nvPr/>
            </p:nvSpPr>
            <p:spPr>
              <a:xfrm>
                <a:off x="3787287" y="7158415"/>
                <a:ext cx="454937" cy="290653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175260">
                    <a:moveTo>
                      <a:pt x="278891" y="175259"/>
                    </a:moveTo>
                    <a:lnTo>
                      <a:pt x="278891" y="132587"/>
                    </a:lnTo>
                    <a:lnTo>
                      <a:pt x="0" y="132587"/>
                    </a:lnTo>
                    <a:lnTo>
                      <a:pt x="0" y="44195"/>
                    </a:lnTo>
                    <a:lnTo>
                      <a:pt x="278891" y="44195"/>
                    </a:lnTo>
                    <a:lnTo>
                      <a:pt x="278891" y="0"/>
                    </a:lnTo>
                    <a:lnTo>
                      <a:pt x="365760" y="88391"/>
                    </a:lnTo>
                    <a:lnTo>
                      <a:pt x="278891" y="175259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 sz="1272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67" name="object 19">
              <a:extLst>
                <a:ext uri="{FF2B5EF4-FFF2-40B4-BE49-F238E27FC236}">
                  <a16:creationId xmlns:a16="http://schemas.microsoft.com/office/drawing/2014/main" id="{E9D8CEC4-C109-4FA4-BB11-0862C8434E7A}"/>
                </a:ext>
              </a:extLst>
            </p:cNvPr>
            <p:cNvSpPr txBox="1"/>
            <p:nvPr/>
          </p:nvSpPr>
          <p:spPr>
            <a:xfrm>
              <a:off x="9064442" y="5314800"/>
              <a:ext cx="979684" cy="193992"/>
            </a:xfrm>
            <a:prstGeom prst="rect">
              <a:avLst/>
            </a:prstGeom>
          </p:spPr>
          <p:txBody>
            <a:bodyPr vert="horz" wrap="squar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</a:pPr>
              <a:r>
                <a:rPr lang="ja-JP" altLang="en-US" sz="1200" b="1" spc="-14" dirty="0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オート</a:t>
              </a:r>
              <a:endParaRPr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sp>
          <p:nvSpPr>
            <p:cNvPr id="68" name="四角形: 角を丸くする 145">
              <a:extLst>
                <a:ext uri="{FF2B5EF4-FFF2-40B4-BE49-F238E27FC236}">
                  <a16:creationId xmlns:a16="http://schemas.microsoft.com/office/drawing/2014/main" id="{DB684C8F-A6C1-401F-8493-09E1470AA5A5}"/>
                </a:ext>
              </a:extLst>
            </p:cNvPr>
            <p:cNvSpPr/>
            <p:nvPr/>
          </p:nvSpPr>
          <p:spPr>
            <a:xfrm>
              <a:off x="7261991" y="2440974"/>
              <a:ext cx="3159339" cy="4271107"/>
            </a:xfrm>
            <a:prstGeom prst="roundRect">
              <a:avLst>
                <a:gd name="adj" fmla="val 5650"/>
              </a:avLst>
            </a:prstGeom>
            <a:noFill/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aphicFrame>
        <p:nvGraphicFramePr>
          <p:cNvPr id="9" name="オブジェクト 8" hidden="1">
            <a:extLst>
              <a:ext uri="{FF2B5EF4-FFF2-40B4-BE49-F238E27FC236}">
                <a16:creationId xmlns:a16="http://schemas.microsoft.com/office/drawing/2014/main" id="{5740E3A7-FEB0-46B0-933C-164BA4C08E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7" imgW="554" imgH="551" progId="TCLayout.ActiveDocument.1">
                  <p:embed/>
                </p:oleObj>
              </mc:Choice>
              <mc:Fallback>
                <p:oleObj name="think-cell スライド" r:id="rId17" imgW="554" imgH="551" progId="TCLayout.ActiveDocument.1">
                  <p:embed/>
                  <p:pic>
                    <p:nvPicPr>
                      <p:cNvPr id="9" name="オブジェクト 8" hidden="1">
                        <a:extLst>
                          <a:ext uri="{FF2B5EF4-FFF2-40B4-BE49-F238E27FC236}">
                            <a16:creationId xmlns:a16="http://schemas.microsoft.com/office/drawing/2014/main" id="{5740E3A7-FEB0-46B0-933C-164BA4C08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2-C</a:t>
            </a:r>
            <a:endParaRPr lang="en-US" sz="3600" dirty="0"/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>
                <a:latin typeface="Meiryo"/>
                <a:ea typeface="Meiryo"/>
              </a:rPr>
              <a:t>カメラの使い方</a:t>
            </a:r>
            <a:br>
              <a:rPr lang="ja-JP" altLang="en-US" sz="2000" kern="0" dirty="0"/>
            </a:br>
            <a:r>
              <a:rPr kumimoji="0" lang="ja-JP" altLang="en-US" kern="0">
                <a:latin typeface="Meiryo"/>
                <a:ea typeface="Meiryo"/>
              </a:rPr>
              <a:t>さまざまな操作機能</a:t>
            </a:r>
          </a:p>
        </p:txBody>
      </p:sp>
      <p:sp>
        <p:nvSpPr>
          <p:cNvPr id="38" name="object 5" descr="「ビデオ」切替のアイコン">
            <a:extLst>
              <a:ext uri="{FF2B5EF4-FFF2-40B4-BE49-F238E27FC236}">
                <a16:creationId xmlns:a16="http://schemas.microsoft.com/office/drawing/2014/main" id="{CAF7D0E9-E6BF-44A0-94FE-91793932CC47}"/>
              </a:ext>
            </a:extLst>
          </p:cNvPr>
          <p:cNvSpPr/>
          <p:nvPr/>
        </p:nvSpPr>
        <p:spPr>
          <a:xfrm>
            <a:off x="4772750" y="5841668"/>
            <a:ext cx="635779" cy="3251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72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27663" y="2228207"/>
            <a:ext cx="2729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各メーカーによって形が異なります</a:t>
            </a:r>
          </a:p>
        </p:txBody>
      </p:sp>
      <p:cxnSp>
        <p:nvCxnSpPr>
          <p:cNvPr id="15" name="カギ線コネクタ 14"/>
          <p:cNvCxnSpPr>
            <a:cxnSpLocks/>
          </p:cNvCxnSpPr>
          <p:nvPr/>
        </p:nvCxnSpPr>
        <p:spPr>
          <a:xfrm flipV="1">
            <a:off x="3130629" y="3759079"/>
            <a:ext cx="2504764" cy="2011193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カギ線コネクタ 16"/>
          <p:cNvCxnSpPr>
            <a:cxnSpLocks/>
            <a:stCxn id="45" idx="2"/>
          </p:cNvCxnSpPr>
          <p:nvPr/>
        </p:nvCxnSpPr>
        <p:spPr>
          <a:xfrm rot="16200000" flipH="1">
            <a:off x="2796158" y="1835934"/>
            <a:ext cx="2119677" cy="3576467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カギ線コネクタ 18"/>
          <p:cNvCxnSpPr>
            <a:cxnSpLocks/>
            <a:endCxn id="30" idx="3"/>
          </p:cNvCxnSpPr>
          <p:nvPr/>
        </p:nvCxnSpPr>
        <p:spPr>
          <a:xfrm rot="10800000">
            <a:off x="3193749" y="5394610"/>
            <a:ext cx="1905728" cy="217009"/>
          </a:xfrm>
          <a:prstGeom prst="bentConnector3">
            <a:avLst>
              <a:gd name="adj1" fmla="val -6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4379605" y="5569588"/>
            <a:ext cx="1483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ビデオに切り替え</a:t>
            </a:r>
          </a:p>
        </p:txBody>
      </p:sp>
      <p:sp>
        <p:nvSpPr>
          <p:cNvPr id="14" name="字幕 14">
            <a:extLst>
              <a:ext uri="{FF2B5EF4-FFF2-40B4-BE49-F238E27FC236}">
                <a16:creationId xmlns:a16="http://schemas.microsoft.com/office/drawing/2014/main" id="{AF836970-10ED-B3A2-3F0E-D0B5C9A00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ja-JP" altLang="en-US" dirty="0"/>
              <a:t>カメラ機能は、各メーカー、</a:t>
            </a:r>
            <a:endParaRPr lang="en-US" altLang="ja-JP" dirty="0"/>
          </a:p>
          <a:p>
            <a:pPr>
              <a:spcBef>
                <a:spcPts val="0"/>
              </a:spcBef>
            </a:pPr>
            <a:r>
              <a:rPr lang="ja-JP" altLang="en-US" dirty="0"/>
              <a:t>機能の更新状況によってかなり異なります。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5E4AEEC-9279-0932-2007-BCD238EED497}"/>
              </a:ext>
            </a:extLst>
          </p:cNvPr>
          <p:cNvSpPr/>
          <p:nvPr/>
        </p:nvSpPr>
        <p:spPr>
          <a:xfrm>
            <a:off x="2690165" y="5611732"/>
            <a:ext cx="423967" cy="4456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20" name="図形グループ 119"/>
          <p:cNvGrpSpPr/>
          <p:nvPr/>
        </p:nvGrpSpPr>
        <p:grpSpPr>
          <a:xfrm>
            <a:off x="2441368" y="5476646"/>
            <a:ext cx="296586" cy="293005"/>
            <a:chOff x="3546641" y="3995693"/>
            <a:chExt cx="296586" cy="293005"/>
          </a:xfrm>
        </p:grpSpPr>
        <p:sp>
          <p:nvSpPr>
            <p:cNvPr id="121" name="円/楕円 120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3000B6AB-2D8B-7F08-32E9-4364CA78B346}"/>
              </a:ext>
            </a:extLst>
          </p:cNvPr>
          <p:cNvSpPr/>
          <p:nvPr/>
        </p:nvSpPr>
        <p:spPr>
          <a:xfrm>
            <a:off x="2902149" y="5253800"/>
            <a:ext cx="291600" cy="2816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67831985-40F8-1067-A573-CBA7563F5A51}"/>
              </a:ext>
            </a:extLst>
          </p:cNvPr>
          <p:cNvSpPr/>
          <p:nvPr/>
        </p:nvSpPr>
        <p:spPr>
          <a:xfrm>
            <a:off x="1909557" y="2248293"/>
            <a:ext cx="316412" cy="3160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17" name="図形グループ 116"/>
          <p:cNvGrpSpPr/>
          <p:nvPr/>
        </p:nvGrpSpPr>
        <p:grpSpPr>
          <a:xfrm>
            <a:off x="1653787" y="2440980"/>
            <a:ext cx="296586" cy="293005"/>
            <a:chOff x="4232441" y="3995693"/>
            <a:chExt cx="296586" cy="293005"/>
          </a:xfrm>
        </p:grpSpPr>
        <p:sp>
          <p:nvSpPr>
            <p:cNvPr id="118" name="円/楕円 117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448FD266-90CF-BC1C-F05C-130C292B6BB6}"/>
              </a:ext>
            </a:extLst>
          </p:cNvPr>
          <p:cNvSpPr/>
          <p:nvPr/>
        </p:nvSpPr>
        <p:spPr>
          <a:xfrm>
            <a:off x="3296101" y="2247543"/>
            <a:ext cx="316412" cy="3160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23" name="図形グループ 122"/>
          <p:cNvGrpSpPr/>
          <p:nvPr/>
        </p:nvGrpSpPr>
        <p:grpSpPr>
          <a:xfrm>
            <a:off x="3585369" y="2161686"/>
            <a:ext cx="296587" cy="293005"/>
            <a:chOff x="2897417" y="3995693"/>
            <a:chExt cx="296587" cy="293005"/>
          </a:xfrm>
        </p:grpSpPr>
        <p:sp>
          <p:nvSpPr>
            <p:cNvPr id="124" name="円/楕円 123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14" name="図形グループ 113"/>
          <p:cNvGrpSpPr/>
          <p:nvPr/>
        </p:nvGrpSpPr>
        <p:grpSpPr>
          <a:xfrm>
            <a:off x="3102439" y="5012619"/>
            <a:ext cx="296586" cy="293005"/>
            <a:chOff x="5101121" y="3995693"/>
            <a:chExt cx="296586" cy="293005"/>
          </a:xfrm>
        </p:grpSpPr>
        <p:sp>
          <p:nvSpPr>
            <p:cNvPr id="115" name="円/楕円 114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9" name="カギ線コネクタ 16">
            <a:extLst>
              <a:ext uri="{FF2B5EF4-FFF2-40B4-BE49-F238E27FC236}">
                <a16:creationId xmlns:a16="http://schemas.microsoft.com/office/drawing/2014/main" id="{6FD6C777-7817-A3D7-47C0-93E024580DEF}"/>
              </a:ext>
            </a:extLst>
          </p:cNvPr>
          <p:cNvCxnSpPr>
            <a:cxnSpLocks/>
            <a:stCxn id="48" idx="2"/>
          </p:cNvCxnSpPr>
          <p:nvPr/>
        </p:nvCxnSpPr>
        <p:spPr>
          <a:xfrm rot="16200000" flipH="1">
            <a:off x="4426357" y="1591529"/>
            <a:ext cx="245822" cy="2189923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図形グループ 134"/>
          <p:cNvGrpSpPr/>
          <p:nvPr/>
        </p:nvGrpSpPr>
        <p:grpSpPr>
          <a:xfrm>
            <a:off x="5632931" y="2605885"/>
            <a:ext cx="296587" cy="293005"/>
            <a:chOff x="2897417" y="3995693"/>
            <a:chExt cx="296587" cy="293005"/>
          </a:xfrm>
        </p:grpSpPr>
        <p:sp>
          <p:nvSpPr>
            <p:cNvPr id="136" name="円/楕円 135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32" name="図形グループ 131"/>
          <p:cNvGrpSpPr/>
          <p:nvPr/>
        </p:nvGrpSpPr>
        <p:grpSpPr>
          <a:xfrm>
            <a:off x="5634162" y="3614987"/>
            <a:ext cx="296586" cy="293005"/>
            <a:chOff x="3546641" y="3995693"/>
            <a:chExt cx="296586" cy="293005"/>
          </a:xfrm>
        </p:grpSpPr>
        <p:sp>
          <p:nvSpPr>
            <p:cNvPr id="133" name="円/楕円 132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9" name="図形グループ 128"/>
          <p:cNvGrpSpPr/>
          <p:nvPr/>
        </p:nvGrpSpPr>
        <p:grpSpPr>
          <a:xfrm>
            <a:off x="5628301" y="4445784"/>
            <a:ext cx="296586" cy="293005"/>
            <a:chOff x="4232441" y="3995693"/>
            <a:chExt cx="296586" cy="293005"/>
          </a:xfrm>
        </p:grpSpPr>
        <p:sp>
          <p:nvSpPr>
            <p:cNvPr id="130" name="円/楕円 129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876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EE060FD3-C213-FCCE-3F38-462335AF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70" y="2664310"/>
            <a:ext cx="1638301" cy="34004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36D04643-5C30-C917-308D-C5DBB3D73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36" y="2664307"/>
            <a:ext cx="1638301" cy="34004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3467616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カメラの使い方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撮った写真を見る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2-D</a:t>
            </a:r>
            <a:endParaRPr lang="en-US" sz="3600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今までに撮った写真を見てみましょう</a:t>
            </a:r>
            <a:endParaRPr lang="ja-JP" altLang="en-US" sz="2400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7602089" y="4698591"/>
            <a:ext cx="564559" cy="530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BEB312D-53F9-F04C-58F9-8564DB93EFB4}"/>
              </a:ext>
            </a:extLst>
          </p:cNvPr>
          <p:cNvSpPr/>
          <p:nvPr/>
        </p:nvSpPr>
        <p:spPr>
          <a:xfrm>
            <a:off x="4582996" y="3899611"/>
            <a:ext cx="336327" cy="3934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2BECD-AEF3-19EE-76BD-51BFBF80CB70}"/>
              </a:ext>
            </a:extLst>
          </p:cNvPr>
          <p:cNvSpPr txBox="1"/>
          <p:nvPr/>
        </p:nvSpPr>
        <p:spPr>
          <a:xfrm>
            <a:off x="523991" y="2058118"/>
            <a:ext cx="2880000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ギャラリーやアルバム、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>
                <a:latin typeface="メイリオ"/>
                <a:ea typeface="メイリオ"/>
              </a:rPr>
              <a:t>フォト　　を押す</a:t>
            </a:r>
            <a:endParaRPr lang="en-US" altLang="ja-JP" sz="1600" b="1">
              <a:latin typeface="メイリオ"/>
              <a:ea typeface="メイリオ"/>
            </a:endParaRPr>
          </a:p>
          <a:p>
            <a:endParaRPr lang="en-US" altLang="ja-JP" sz="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機種によってアプリが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異なります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写真が一覧で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表示されますので、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>
                <a:latin typeface="メイリオ"/>
                <a:ea typeface="メイリオ"/>
              </a:rPr>
              <a:t>確認したい写真を押せば</a:t>
            </a:r>
            <a:endParaRPr lang="en-US" altLang="ja-JP" sz="1600" b="1">
              <a:latin typeface="メイリオ"/>
              <a:ea typeface="メイリオ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大きく表示されます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F07CA073-2A2F-7028-EE2D-AD919261F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31704"/>
            <a:ext cx="288032" cy="37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E36D82-A023-D392-2E84-A28FC73EF829}"/>
              </a:ext>
            </a:extLst>
          </p:cNvPr>
          <p:cNvSpPr txBox="1"/>
          <p:nvPr/>
        </p:nvSpPr>
        <p:spPr>
          <a:xfrm>
            <a:off x="6653486" y="1347948"/>
            <a:ext cx="2455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フォト」バージョン：</a:t>
            </a:r>
            <a:endParaRPr lang="en-US" altLang="ja-JP" sz="11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6.35.0.528633447</a:t>
            </a:r>
          </a:p>
        </p:txBody>
      </p:sp>
    </p:spTree>
    <p:extLst>
      <p:ext uri="{BB962C8B-B14F-4D97-AF65-F5344CB8AC3E}">
        <p14:creationId xmlns:p14="http://schemas.microsoft.com/office/powerpoint/2010/main" val="205238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E22EC9C5-15C2-07D6-ABBA-2DF62F54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71" y="2664310"/>
            <a:ext cx="1638301" cy="34004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E060FD3-C213-FCCE-3F38-462335AF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36" y="2664308"/>
            <a:ext cx="1638301" cy="34004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2236510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カメラの使い方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写真の削除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2-E</a:t>
            </a:r>
            <a:endParaRPr lang="en-US" sz="3600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不要な写真を削除しましょう</a:t>
            </a:r>
            <a:endParaRPr lang="ja-JP" altLang="en-US" sz="2400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811778" y="4698591"/>
            <a:ext cx="564559" cy="530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BEB312D-53F9-F04C-58F9-8564DB93EFB4}"/>
              </a:ext>
            </a:extLst>
          </p:cNvPr>
          <p:cNvSpPr/>
          <p:nvPr/>
        </p:nvSpPr>
        <p:spPr>
          <a:xfrm>
            <a:off x="7797145" y="5598120"/>
            <a:ext cx="231239" cy="291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2BECD-AEF3-19EE-76BD-51BFBF80CB70}"/>
              </a:ext>
            </a:extLst>
          </p:cNvPr>
          <p:cNvSpPr txBox="1"/>
          <p:nvPr/>
        </p:nvSpPr>
        <p:spPr>
          <a:xfrm>
            <a:off x="523991" y="2058118"/>
            <a:ext cx="288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写真の一覧より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不要な写真を押して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画面に大きく表示します。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ゴミ箱のマークの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「削除」のボタンを押すと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写真の削除が完了します</a:t>
            </a:r>
          </a:p>
        </p:txBody>
      </p:sp>
      <p:grpSp>
        <p:nvGrpSpPr>
          <p:cNvPr id="9" name="図形グループ 30">
            <a:extLst>
              <a:ext uri="{FF2B5EF4-FFF2-40B4-BE49-F238E27FC236}">
                <a16:creationId xmlns:a16="http://schemas.microsoft.com/office/drawing/2014/main" id="{593CD632-40CA-1B0B-35D1-5C987589D80F}"/>
              </a:ext>
            </a:extLst>
          </p:cNvPr>
          <p:cNvGrpSpPr/>
          <p:nvPr/>
        </p:nvGrpSpPr>
        <p:grpSpPr>
          <a:xfrm>
            <a:off x="7573806" y="5334167"/>
            <a:ext cx="296586" cy="293005"/>
            <a:chOff x="3546641" y="3995693"/>
            <a:chExt cx="296586" cy="293005"/>
          </a:xfrm>
        </p:grpSpPr>
        <p:sp>
          <p:nvSpPr>
            <p:cNvPr id="11" name="円/楕円 34">
              <a:extLst>
                <a:ext uri="{FF2B5EF4-FFF2-40B4-BE49-F238E27FC236}">
                  <a16:creationId xmlns:a16="http://schemas.microsoft.com/office/drawing/2014/main" id="{601AC40D-914E-EEE9-F2CB-53927C80BC5F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48">
              <a:extLst>
                <a:ext uri="{FF2B5EF4-FFF2-40B4-BE49-F238E27FC236}">
                  <a16:creationId xmlns:a16="http://schemas.microsoft.com/office/drawing/2014/main" id="{A6191B43-44D1-56B9-DDFE-CAF5E86CB05A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図形グループ 49">
            <a:extLst>
              <a:ext uri="{FF2B5EF4-FFF2-40B4-BE49-F238E27FC236}">
                <a16:creationId xmlns:a16="http://schemas.microsoft.com/office/drawing/2014/main" id="{CB42A8EF-8D2E-586B-FFA3-93EFED625C46}"/>
              </a:ext>
            </a:extLst>
          </p:cNvPr>
          <p:cNvGrpSpPr/>
          <p:nvPr/>
        </p:nvGrpSpPr>
        <p:grpSpPr>
          <a:xfrm>
            <a:off x="4596544" y="4514709"/>
            <a:ext cx="296587" cy="293005"/>
            <a:chOff x="2897417" y="3995693"/>
            <a:chExt cx="296587" cy="293005"/>
          </a:xfrm>
        </p:grpSpPr>
        <p:sp>
          <p:nvSpPr>
            <p:cNvPr id="15" name="円/楕円 50">
              <a:extLst>
                <a:ext uri="{FF2B5EF4-FFF2-40B4-BE49-F238E27FC236}">
                  <a16:creationId xmlns:a16="http://schemas.microsoft.com/office/drawing/2014/main" id="{0DC3062E-1DC3-E3A8-9184-FAE619527CEF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1FDCEB0-AC90-8F11-1422-389DD53AC489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741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2A8D88-87E6-F0DC-49CF-12B1A72DA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3" y="2657347"/>
            <a:ext cx="1642535" cy="3409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4F429CC0-8061-59E0-0702-EF603134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3" y="2648576"/>
            <a:ext cx="1642535" cy="340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B51DEB92-2D06-48E3-B25A-1E5779F28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4288353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カメラの使い方</a:t>
            </a:r>
            <a:br>
              <a:rPr lang="ja-JP" altLang="en-US" sz="1800" kern="0" dirty="0"/>
            </a:br>
            <a:r>
              <a:rPr lang="ja-JP" altLang="en-US" dirty="0"/>
              <a:t>ＱＲコードの読み取り</a:t>
            </a:r>
            <a:endParaRPr kumimoji="0" lang="ja-JP" altLang="en-US" kern="0" dirty="0">
              <a:latin typeface="Meiryo"/>
              <a:ea typeface="Meiry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2-F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en-US" altLang="ja-JP" dirty="0"/>
              <a:t>QR</a:t>
            </a:r>
            <a:r>
              <a:rPr lang="ja-JP" altLang="en-US" dirty="0"/>
              <a:t>コードを読み取る方法です。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7956676" cy="570244"/>
            <a:chOff x="883255" y="1537092"/>
            <a:chExt cx="7956676" cy="57024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カメラ機能を起動し、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枠内に</a:t>
              </a:r>
              <a:r>
                <a:rPr lang="en-US" altLang="ja-JP" sz="1500" b="1" dirty="0">
                  <a:latin typeface="メイリオ"/>
                  <a:ea typeface="メイリオ"/>
                </a:rPr>
                <a:t>QR</a:t>
              </a:r>
              <a:r>
                <a:rPr lang="ja-JP" altLang="en-US" sz="1500" b="1" dirty="0">
                  <a:latin typeface="メイリオ"/>
                  <a:ea typeface="メイリオ"/>
                </a:rPr>
                <a:t>コードを収める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3" y="1552018"/>
              <a:ext cx="2390224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画面上部に現れる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表示を押す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37092"/>
              <a:ext cx="2365415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b="1" dirty="0">
                  <a:latin typeface="メイリオ"/>
                  <a:ea typeface="メイリオ"/>
                </a:rPr>
                <a:t>押した後に、</a:t>
              </a:r>
              <a:endParaRPr lang="en-US" altLang="ja-JP" sz="1400" b="1" dirty="0">
                <a:latin typeface="メイリオ"/>
                <a:ea typeface="メイリオ"/>
              </a:endParaRPr>
            </a:p>
            <a:p>
              <a:r>
                <a:rPr lang="ja-JP" altLang="en-US" sz="1400" b="1" dirty="0">
                  <a:latin typeface="メイリオ"/>
                  <a:ea typeface="メイリオ"/>
                </a:rPr>
                <a:t>画面が切り替われば成功</a:t>
              </a:r>
              <a:endParaRPr lang="en-US" altLang="ja-JP" sz="14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3801677" y="2830606"/>
            <a:ext cx="1508926" cy="3552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22DA096-535D-B80F-38EA-670F189E7E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0816" y="2698079"/>
            <a:ext cx="144016" cy="144016"/>
          </a:xfrm>
          <a:prstGeom prst="rect">
            <a:avLst/>
          </a:prstGeom>
        </p:spPr>
      </p:pic>
      <p:pic>
        <p:nvPicPr>
          <p:cNvPr id="25" name="図 10">
            <a:extLst>
              <a:ext uri="{FF2B5EF4-FFF2-40B4-BE49-F238E27FC236}">
                <a16:creationId xmlns:a16="http://schemas.microsoft.com/office/drawing/2014/main" id="{0BC03AFD-E64E-D41D-EA31-84782692B2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536" y="2785714"/>
            <a:ext cx="400050" cy="171450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C5D3D97-847A-70EF-40E8-9831764D2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05" y="2763071"/>
            <a:ext cx="1515999" cy="314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2219059" y="5083311"/>
            <a:ext cx="305480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F054F0-5770-EA34-6751-982E491C0B4D}"/>
              </a:ext>
            </a:extLst>
          </p:cNvPr>
          <p:cNvSpPr txBox="1"/>
          <p:nvPr/>
        </p:nvSpPr>
        <p:spPr>
          <a:xfrm>
            <a:off x="4972853" y="1506251"/>
            <a:ext cx="384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機種によって方法が異なります</a:t>
            </a:r>
          </a:p>
        </p:txBody>
      </p:sp>
    </p:spTree>
    <p:extLst>
      <p:ext uri="{BB962C8B-B14F-4D97-AF65-F5344CB8AC3E}">
        <p14:creationId xmlns:p14="http://schemas.microsoft.com/office/powerpoint/2010/main" val="102200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503428" y="519018"/>
            <a:ext cx="1447800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目　次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1690311" y="3449222"/>
            <a:ext cx="720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1715125" y="493441"/>
            <a:ext cx="6840000" cy="6113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638" algn="l"/>
              </a:tabLst>
            </a:pPr>
            <a:r>
              <a:rPr lang="ja-JP" altLang="en-US" sz="2400" b="1" spc="-3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１．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電話のかけ方</a:t>
            </a:r>
            <a:endParaRPr lang="en-US" altLang="ja-JP" sz="2400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Ａ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電話番号を直接入力してかける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P4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Ｂ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着信履歴を使ってかける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P6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Ｃ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電話</a:t>
            </a:r>
            <a:r>
              <a:rPr lang="ja-JP" altLang="en-US" b="1" spc="-1000" dirty="0">
                <a:latin typeface="Meiryo" charset="-128"/>
                <a:ea typeface="Meiryo" charset="-128"/>
                <a:cs typeface="Meiryo" charset="-128"/>
              </a:rPr>
              <a:t>帳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（連絡先</a:t>
            </a:r>
            <a:r>
              <a:rPr lang="ja-JP" altLang="en-US" b="1" spc="-1000" dirty="0"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からかける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P7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Ｄ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電話の受け方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P8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Ｅ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不在着信のあった場合のかけ直し方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P9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新しく連絡先を登録する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P10</a:t>
            </a: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ja-JP" altLang="en-US" b="1" dirty="0">
                <a:latin typeface="Meiryo"/>
                <a:ea typeface="Meiryo"/>
                <a:cs typeface="Meiryo" charset="-128"/>
              </a:rPr>
              <a:t>　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1-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Ｇ 着信履歴に残っていた通話先を登録する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P11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1200"/>
              </a:spcAft>
              <a:tabLst>
                <a:tab pos="528638" algn="l"/>
              </a:tabLst>
            </a:pPr>
            <a:endParaRPr lang="en-US" altLang="ja-JP" sz="2400" b="1" spc="-150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1200"/>
              </a:spcAft>
              <a:tabLst>
                <a:tab pos="528638" algn="l"/>
              </a:tabLst>
            </a:pPr>
            <a:r>
              <a:rPr lang="en-US" altLang="ja-JP" sz="2400" b="1" spc="-15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lang="ja-JP" altLang="en-US" sz="2400" b="1" spc="-15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．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カメラの使い方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1200"/>
              </a:spcAft>
              <a:tabLst>
                <a:tab pos="528638" algn="l"/>
              </a:tabLst>
            </a:pPr>
            <a:r>
              <a:rPr lang="en-US" altLang="ja-JP" b="1" dirty="0">
                <a:solidFill>
                  <a:srgbClr val="009650"/>
                </a:solidFill>
                <a:latin typeface="Meiryo"/>
                <a:ea typeface="Meiryo"/>
                <a:cs typeface="Meiryo" charset="-128"/>
              </a:rPr>
              <a:t>	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2-A 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写真を撮ろう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P13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2-B	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自撮りをしてみよう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P14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2-C	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さまざまな操作機能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</a:t>
            </a:r>
            <a:r>
              <a:rPr lang="en-US" b="1" dirty="0">
                <a:latin typeface="Meiryo"/>
                <a:ea typeface="Meiryo"/>
                <a:cs typeface="Meiryo" charset="-128"/>
              </a:rPr>
              <a:t>…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</a:t>
            </a:r>
            <a:r>
              <a:rPr lang="en-US" b="1" dirty="0">
                <a:latin typeface="Meiryo"/>
                <a:ea typeface="Meiryo"/>
                <a:cs typeface="Meiryo" charset="-128"/>
              </a:rPr>
              <a:t>…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P15</a:t>
            </a:r>
            <a:endParaRPr lang="en-US" dirty="0"/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2-D	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撮った写真を見る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P16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2-E	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写真の削除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P17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ja-JP" altLang="en-US" sz="2000" b="1" dirty="0">
                <a:latin typeface="Meiryo"/>
                <a:ea typeface="Meiryo"/>
                <a:cs typeface="Meiryo" charset="-128"/>
              </a:rPr>
              <a:t>　　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2-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Ｆ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	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ＱＲコードの読み取り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P18</a:t>
            </a: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0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E08441E6-5697-4F47-90D3-83E4451B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547664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1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en-US" altLang="ja-JP" sz="4800" dirty="0">
                <a:solidFill>
                  <a:srgbClr val="009650"/>
                </a:solidFill>
              </a:rPr>
              <a:t> </a:t>
            </a:r>
            <a:r>
              <a:rPr lang="ja-JP" altLang="en-US" sz="4800" dirty="0">
                <a:solidFill>
                  <a:srgbClr val="009650"/>
                </a:solidFill>
              </a:rPr>
              <a:t>電話のかけ方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4" name="Picture 2" descr="電話をかけている人のイラスト">
            <a:extLst>
              <a:ext uri="{FF2B5EF4-FFF2-40B4-BE49-F238E27FC236}">
                <a16:creationId xmlns:a16="http://schemas.microsoft.com/office/drawing/2014/main" id="{F7FE10B5-09FF-41D6-9BBB-760BD818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1" y="4200306"/>
            <a:ext cx="1230779" cy="17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BB31624-BAB7-0A3A-5892-628ED7A24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72" y="2653358"/>
            <a:ext cx="1642826" cy="3409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E4F180E8-86FB-9AB2-B12D-11BD9A379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592982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電話番号を直接入力してかける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1-A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FA302448-9410-06E1-179F-1A18A3551E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0816" y="2698079"/>
            <a:ext cx="144016" cy="144016"/>
          </a:xfrm>
          <a:prstGeom prst="rect">
            <a:avLst/>
          </a:prstGeom>
        </p:spPr>
      </p:pic>
      <p:pic>
        <p:nvPicPr>
          <p:cNvPr id="9" name="図 10">
            <a:extLst>
              <a:ext uri="{FF2B5EF4-FFF2-40B4-BE49-F238E27FC236}">
                <a16:creationId xmlns:a16="http://schemas.microsoft.com/office/drawing/2014/main" id="{7C5C6B2D-984A-4A78-1B54-C7B446045E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536" y="2785714"/>
            <a:ext cx="400050" cy="171450"/>
          </a:xfrm>
          <a:prstGeom prst="rect">
            <a:avLst/>
          </a:prstGeom>
        </p:spPr>
      </p:pic>
      <p:pic>
        <p:nvPicPr>
          <p:cNvPr id="5" name="図 6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6DC01101-0D37-01B0-95BC-04EACF1AE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549" y="2761897"/>
            <a:ext cx="1534337" cy="3204117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87450"/>
            <a:ext cx="7956676" cy="558400"/>
            <a:chOff x="883255" y="1552018"/>
            <a:chExt cx="7956676" cy="558400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「受話器」の形の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アイコンを押します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365415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画面下部に出てくる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キーパッド　　　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56420"/>
              <a:ext cx="2365415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電話番号を押して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入力します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1115616" y="5109286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5027658" y="5244035"/>
            <a:ext cx="36004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9" name="図 4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3DC8C27-9A65-BF37-0B73-A5D30D1C20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5583" y="2246059"/>
            <a:ext cx="364985" cy="361667"/>
          </a:xfrm>
          <a:prstGeom prst="rect">
            <a:avLst/>
          </a:prstGeom>
        </p:spPr>
      </p:pic>
      <p:pic>
        <p:nvPicPr>
          <p:cNvPr id="51" name="図 5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566FFB4-AAFF-7BD7-DFEC-86821F491E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0510" y="2653358"/>
            <a:ext cx="1642827" cy="1752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7151903" y="4061789"/>
            <a:ext cx="36004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93FEED1B-D6A5-0248-0738-C89FD8ECFDCE}"/>
              </a:ext>
            </a:extLst>
          </p:cNvPr>
          <p:cNvSpPr/>
          <p:nvPr/>
        </p:nvSpPr>
        <p:spPr>
          <a:xfrm>
            <a:off x="6510510" y="2887727"/>
            <a:ext cx="1642827" cy="11740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48BED28-81CF-E4D5-BC84-DDBA85E309FA}"/>
              </a:ext>
            </a:extLst>
          </p:cNvPr>
          <p:cNvSpPr txBox="1"/>
          <p:nvPr/>
        </p:nvSpPr>
        <p:spPr>
          <a:xfrm>
            <a:off x="5925824" y="471181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BBF5311-5A5A-B04E-0A83-5EF241D8F6E5}"/>
              </a:ext>
            </a:extLst>
          </p:cNvPr>
          <p:cNvSpPr txBox="1"/>
          <p:nvPr/>
        </p:nvSpPr>
        <p:spPr>
          <a:xfrm>
            <a:off x="6349955" y="4825826"/>
            <a:ext cx="27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電話番号を入力後</a:t>
            </a: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緑色の受話器マークを</a:t>
            </a: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押して発信します</a:t>
            </a:r>
          </a:p>
        </p:txBody>
      </p:sp>
      <p:sp>
        <p:nvSpPr>
          <p:cNvPr id="11" name="字幕 14">
            <a:extLst>
              <a:ext uri="{FF2B5EF4-FFF2-40B4-BE49-F238E27FC236}">
                <a16:creationId xmlns:a16="http://schemas.microsoft.com/office/drawing/2014/main" id="{22CD7B59-2C66-6C94-347F-9A716B2F9CC2}"/>
              </a:ext>
            </a:extLst>
          </p:cNvPr>
          <p:cNvSpPr txBox="1">
            <a:spLocks/>
          </p:cNvSpPr>
          <p:nvPr/>
        </p:nvSpPr>
        <p:spPr>
          <a:xfrm>
            <a:off x="507804" y="1484824"/>
            <a:ext cx="8384676" cy="36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番号を入力してかける方法です。</a:t>
            </a:r>
          </a:p>
          <a:p>
            <a:endParaRPr lang="ja-JP" altLang="en-US" sz="2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534047" y="1344124"/>
            <a:ext cx="35529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掲載機種：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Xperia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100" b="1" dirty="0" err="1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AceⅢ</a:t>
            </a:r>
            <a:endParaRPr lang="en-US" altLang="ja-JP" sz="11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Android12</a:t>
            </a:r>
          </a:p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アプリのバージョン：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23.0</a:t>
            </a:r>
          </a:p>
        </p:txBody>
      </p:sp>
    </p:spTree>
    <p:extLst>
      <p:ext uri="{BB962C8B-B14F-4D97-AF65-F5344CB8AC3E}">
        <p14:creationId xmlns:p14="http://schemas.microsoft.com/office/powerpoint/2010/main" val="386126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>
            <a:extLst>
              <a:ext uri="{FF2B5EF4-FFF2-40B4-BE49-F238E27FC236}">
                <a16:creationId xmlns:a16="http://schemas.microsoft.com/office/drawing/2014/main" id="{6852188A-F40C-39D3-7581-432C9B5AF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42" y="2608617"/>
            <a:ext cx="1751397" cy="36351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8A12041B-E69B-443A-815F-2779A5E8A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646" y="2601864"/>
            <a:ext cx="1751397" cy="36351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1-A</a:t>
            </a:r>
            <a:endParaRPr lang="en-US" sz="3600" dirty="0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3E110D4-4D58-F8C8-A47C-E0F9C8C085C2}"/>
              </a:ext>
            </a:extLst>
          </p:cNvPr>
          <p:cNvGrpSpPr/>
          <p:nvPr/>
        </p:nvGrpSpPr>
        <p:grpSpPr>
          <a:xfrm>
            <a:off x="1390692" y="1932294"/>
            <a:ext cx="7194457" cy="584776"/>
            <a:chOff x="1441887" y="1932294"/>
            <a:chExt cx="7194457" cy="584776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5757961" y="1932294"/>
              <a:ext cx="2878383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600" b="1" dirty="0">
                  <a:latin typeface="メイリオ"/>
                  <a:ea typeface="メイリオ"/>
                </a:rPr>
                <a:t>電話を切る時は赤い受話器の</a:t>
              </a:r>
              <a:endParaRPr lang="en-US" altLang="ja-JP" sz="1600" b="1" dirty="0">
                <a:latin typeface="メイリオ"/>
                <a:ea typeface="メイリオ"/>
              </a:endParaRPr>
            </a:p>
            <a:p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アイコンをタップして下さい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1441887" y="1932295"/>
              <a:ext cx="3467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「接続しています」が時間の表示</a:t>
              </a:r>
              <a:endPara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600" b="1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になると電話がつながります</a:t>
              </a:r>
              <a:endPara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4125425" y="4728725"/>
            <a:ext cx="893150" cy="514215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F0F40C9D-5BA2-095A-EE39-C40325EAB672}"/>
              </a:ext>
            </a:extLst>
          </p:cNvPr>
          <p:cNvSpPr/>
          <p:nvPr/>
        </p:nvSpPr>
        <p:spPr>
          <a:xfrm>
            <a:off x="2063756" y="3203037"/>
            <a:ext cx="669175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4A190B05-2582-B658-358A-D989FD6A9C86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770127" y="210953"/>
            <a:ext cx="592982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kumimoji="0" lang="ja-JP" altLang="en-US" kern="0" dirty="0"/>
              <a:t>電話番号を直接入力してかける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6B5740F-CFA8-82C7-E31C-F5F3F8E1E80F}"/>
              </a:ext>
            </a:extLst>
          </p:cNvPr>
          <p:cNvSpPr txBox="1"/>
          <p:nvPr/>
        </p:nvSpPr>
        <p:spPr>
          <a:xfrm>
            <a:off x="837606" y="187325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3BF853-63CA-560E-A9DD-0B15F68E8B0E}"/>
              </a:ext>
            </a:extLst>
          </p:cNvPr>
          <p:cNvSpPr txBox="1"/>
          <p:nvPr/>
        </p:nvSpPr>
        <p:spPr>
          <a:xfrm>
            <a:off x="5081847" y="190249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9B721123-D541-CDDE-AF4C-86E36FE25BD8}"/>
              </a:ext>
            </a:extLst>
          </p:cNvPr>
          <p:cNvSpPr/>
          <p:nvPr/>
        </p:nvSpPr>
        <p:spPr>
          <a:xfrm>
            <a:off x="6577122" y="5529485"/>
            <a:ext cx="353933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A77FA5-E5CF-F039-5355-411DAE8DDD1F}"/>
              </a:ext>
            </a:extLst>
          </p:cNvPr>
          <p:cNvSpPr txBox="1"/>
          <p:nvPr/>
        </p:nvSpPr>
        <p:spPr>
          <a:xfrm>
            <a:off x="3545178" y="3328745"/>
            <a:ext cx="2151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＊スピーカーモードを使うと、音声が本体下部のスピーカーから発せられるため、スマートフォン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から耳を離して通話</a:t>
            </a:r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ができます。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D78B6D3-0533-6088-DAA8-8C73EC97C379}"/>
              </a:ext>
            </a:extLst>
          </p:cNvPr>
          <p:cNvSpPr/>
          <p:nvPr/>
        </p:nvSpPr>
        <p:spPr>
          <a:xfrm>
            <a:off x="7145957" y="4075288"/>
            <a:ext cx="378371" cy="5149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BA91FF0-CD01-AAD2-2A69-78FF3E4761B6}"/>
              </a:ext>
            </a:extLst>
          </p:cNvPr>
          <p:cNvCxnSpPr>
            <a:cxnSpLocks/>
          </p:cNvCxnSpPr>
          <p:nvPr/>
        </p:nvCxnSpPr>
        <p:spPr>
          <a:xfrm flipH="1">
            <a:off x="5706766" y="4365104"/>
            <a:ext cx="1439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字幕 14">
            <a:extLst>
              <a:ext uri="{FF2B5EF4-FFF2-40B4-BE49-F238E27FC236}">
                <a16:creationId xmlns:a16="http://schemas.microsoft.com/office/drawing/2014/main" id="{1301F337-59A6-D6B3-6818-D81757B5D6FB}"/>
              </a:ext>
            </a:extLst>
          </p:cNvPr>
          <p:cNvSpPr txBox="1">
            <a:spLocks/>
          </p:cNvSpPr>
          <p:nvPr/>
        </p:nvSpPr>
        <p:spPr>
          <a:xfrm>
            <a:off x="507804" y="1484824"/>
            <a:ext cx="8384676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rgbClr val="009650"/>
                </a:solidFill>
              </a:rPr>
              <a:t>※</a:t>
            </a:r>
            <a:r>
              <a:rPr lang="ja-JP" altLang="en-US" dirty="0">
                <a:solidFill>
                  <a:srgbClr val="009650"/>
                </a:solidFill>
              </a:rPr>
              <a:t>表示については各メーカーによって異なります。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240781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A593280E-FAF8-EA36-8FF5-237D527B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48" y="2662753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2BF2104-906A-86B5-2E27-6654C357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34" y="2653358"/>
            <a:ext cx="1642826" cy="3409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E4F180E8-86FB-9AB2-B12D-11BD9A379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4698722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着信履歴を使ってかける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1-B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FA302448-9410-06E1-179F-1A18A3551E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0816" y="2698079"/>
            <a:ext cx="144016" cy="144016"/>
          </a:xfrm>
          <a:prstGeom prst="rect">
            <a:avLst/>
          </a:prstGeom>
        </p:spPr>
      </p:pic>
      <p:pic>
        <p:nvPicPr>
          <p:cNvPr id="9" name="図 10">
            <a:extLst>
              <a:ext uri="{FF2B5EF4-FFF2-40B4-BE49-F238E27FC236}">
                <a16:creationId xmlns:a16="http://schemas.microsoft.com/office/drawing/2014/main" id="{7C5C6B2D-984A-4A78-1B54-C7B446045E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536" y="2785714"/>
            <a:ext cx="400050" cy="171450"/>
          </a:xfrm>
          <a:prstGeom prst="rect">
            <a:avLst/>
          </a:prstGeom>
        </p:spPr>
      </p:pic>
      <p:pic>
        <p:nvPicPr>
          <p:cNvPr id="5" name="図 6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6DC01101-0D37-01B0-95BC-04EACF1AEA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549" y="2761897"/>
            <a:ext cx="1534337" cy="3204117"/>
          </a:xfrm>
          <a:prstGeom prst="rect">
            <a:avLst/>
          </a:prstGeom>
        </p:spPr>
      </p:pic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800" dirty="0"/>
              <a:t>いままで来た着信履歴を使ってかける方法です。</a:t>
            </a:r>
          </a:p>
          <a:p>
            <a:endParaRPr lang="ja-JP" altLang="en-US" sz="28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7956676" cy="738664"/>
            <a:chOff x="883255" y="1537092"/>
            <a:chExt cx="7956676" cy="73866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「受話器」の形の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アイコンを押します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523023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着信履歴（時計のマーク）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37092"/>
              <a:ext cx="2365415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かけたい相手の横の</a:t>
              </a:r>
              <a:endPara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受話器のマーク　　を</a:t>
              </a:r>
              <a:endPara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押せば電話がかかります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1115616" y="5109286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380227" y="5604075"/>
            <a:ext cx="360040" cy="27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7794808" y="3213121"/>
            <a:ext cx="36004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93FEED1B-D6A5-0248-0738-C89FD8ECFDCE}"/>
              </a:ext>
            </a:extLst>
          </p:cNvPr>
          <p:cNvSpPr/>
          <p:nvPr/>
        </p:nvSpPr>
        <p:spPr>
          <a:xfrm>
            <a:off x="6527279" y="3213121"/>
            <a:ext cx="1627569" cy="3598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890AF68-4214-4AE2-D449-461DEAB9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00" y="2264449"/>
            <a:ext cx="433093" cy="3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D676B6A-8B5D-945F-C539-EC9F9FD7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813">
            <a:off x="7886148" y="2207354"/>
            <a:ext cx="201781" cy="2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39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634EC320-E194-1D50-3FE5-8D7AC3AC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80" y="2653358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287269D-5D66-69E6-FEA8-E02CE0F59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29" y="2653358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2BF2104-906A-86B5-2E27-6654C357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34" y="2653358"/>
            <a:ext cx="1642826" cy="3409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5519460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電話帳（連絡先）からかける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1-C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800" dirty="0"/>
              <a:t>電話帳（連絡先）からかける方法です。</a:t>
            </a:r>
          </a:p>
          <a:p>
            <a:endParaRPr lang="ja-JP" altLang="en-US" sz="28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7956676" cy="738664"/>
            <a:chOff x="883255" y="1537092"/>
            <a:chExt cx="7956676" cy="73866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電話の機能を起動し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連絡先　　を押す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523023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かけたい相手の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名前を押す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37092"/>
              <a:ext cx="2365415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表示された電話番号横の</a:t>
              </a:r>
              <a:endPara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受話器のマーク　　を</a:t>
              </a:r>
              <a:endPara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押せば電話がかかります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2219059" y="5598401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011845" y="4509120"/>
            <a:ext cx="776179" cy="27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6528125" y="4473301"/>
            <a:ext cx="276123" cy="3090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D676B6A-8B5D-945F-C539-EC9F9FD7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813">
            <a:off x="7886148" y="2207354"/>
            <a:ext cx="201781" cy="2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24CECB0-8E55-1D69-81F7-AAA4688BC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5" y="2283727"/>
            <a:ext cx="288364" cy="2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AF9B31-18F7-CBEE-8E1E-22C41F919D83}"/>
              </a:ext>
            </a:extLst>
          </p:cNvPr>
          <p:cNvSpPr txBox="1"/>
          <p:nvPr/>
        </p:nvSpPr>
        <p:spPr>
          <a:xfrm>
            <a:off x="6830736" y="4546225"/>
            <a:ext cx="827048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600" dirty="0">
                <a:latin typeface="Meiryo"/>
                <a:ea typeface="Meiryo"/>
                <a:cs typeface="Calibri"/>
              </a:rPr>
              <a:t>03-1234-5678</a:t>
            </a:r>
          </a:p>
        </p:txBody>
      </p:sp>
    </p:spTree>
    <p:extLst>
      <p:ext uri="{BB962C8B-B14F-4D97-AF65-F5344CB8AC3E}">
        <p14:creationId xmlns:p14="http://schemas.microsoft.com/office/powerpoint/2010/main" val="367620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CFD8DB-EB7A-A48E-9F84-81C4836CA623}"/>
              </a:ext>
            </a:extLst>
          </p:cNvPr>
          <p:cNvSpPr txBox="1"/>
          <p:nvPr/>
        </p:nvSpPr>
        <p:spPr>
          <a:xfrm>
            <a:off x="516244" y="1461371"/>
            <a:ext cx="340768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スマートフォンを操作中に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がかかってきたら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緑色の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電話に出る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押せば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電話に出られます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-417600"/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スリープモードの時に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かかってきたら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緑色の受話器マークを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上にスライドすると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電話に出られます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機種によって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②の画面時に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「メッセージを送信」の表示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がでる場合もあります。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2070" name="Picture 22">
            <a:extLst>
              <a:ext uri="{FF2B5EF4-FFF2-40B4-BE49-F238E27FC236}">
                <a16:creationId xmlns:a16="http://schemas.microsoft.com/office/drawing/2014/main" id="{E5C9717C-A5DC-8964-C23C-7332B420E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80" y="2653358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10015B3-6E04-0140-93D8-5DD8B7AEE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34" y="2653358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264687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電話の受け方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1-D</a:t>
            </a:r>
            <a:endParaRPr lang="en-US" sz="3600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364921" y="3155803"/>
            <a:ext cx="462454" cy="2011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7092280" y="5278410"/>
            <a:ext cx="504056" cy="4610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B24124BC-3892-4D11-46F4-B45039F458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33700" y="28575"/>
            <a:ext cx="32766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328E2024-3B35-AA1A-55F2-187D22E93A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86100" y="1790219"/>
            <a:ext cx="2501278" cy="519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26C65C-BF20-59BE-0B77-EC9E396228C1}"/>
              </a:ext>
            </a:extLst>
          </p:cNvPr>
          <p:cNvSpPr txBox="1"/>
          <p:nvPr/>
        </p:nvSpPr>
        <p:spPr>
          <a:xfrm>
            <a:off x="4972853" y="1506251"/>
            <a:ext cx="3847619" cy="37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機種によって表記が異なります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0C0AFF5-F956-09F1-5A8E-496E696DB337}"/>
              </a:ext>
            </a:extLst>
          </p:cNvPr>
          <p:cNvSpPr txBox="1"/>
          <p:nvPr/>
        </p:nvSpPr>
        <p:spPr>
          <a:xfrm>
            <a:off x="3310214" y="6082312"/>
            <a:ext cx="2797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機種によって「応答」表記の場合あり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B9FB2E-D8D4-0581-35BA-95A130A37AC1}"/>
              </a:ext>
            </a:extLst>
          </p:cNvPr>
          <p:cNvSpPr txBox="1"/>
          <p:nvPr/>
        </p:nvSpPr>
        <p:spPr>
          <a:xfrm>
            <a:off x="7236529" y="3341226"/>
            <a:ext cx="859578" cy="184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600" dirty="0">
                <a:latin typeface="Meiryo UI"/>
                <a:ea typeface="Meiryo UI"/>
              </a:rPr>
              <a:t>03-1234-5678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865B10-E7BC-29C1-346A-8988FF5BE91B}"/>
              </a:ext>
            </a:extLst>
          </p:cNvPr>
          <p:cNvSpPr txBox="1"/>
          <p:nvPr/>
        </p:nvSpPr>
        <p:spPr>
          <a:xfrm>
            <a:off x="6029868" y="2223033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745B38-955B-2EF8-3AD5-7C6B6F683B42}"/>
              </a:ext>
            </a:extLst>
          </p:cNvPr>
          <p:cNvSpPr txBox="1"/>
          <p:nvPr/>
        </p:nvSpPr>
        <p:spPr>
          <a:xfrm>
            <a:off x="3311744" y="222221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33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F015DB6A-4425-6F2C-2693-9AE76D73A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3" y="2654042"/>
            <a:ext cx="1642535" cy="3409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D8DF7E57-8AC0-5C7B-D05B-756BE531D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24" y="2648577"/>
            <a:ext cx="1642535" cy="3409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B51DEB92-2D06-48E3-B25A-1E5779F28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6750566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不在着信のあった場合のかけ直し方</a:t>
            </a:r>
            <a:endParaRPr kumimoji="0" lang="ja-JP" altLang="en-US" kern="0" dirty="0">
              <a:latin typeface="Meiryo"/>
              <a:ea typeface="Meiry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1-E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不在着信の相手にかけなおす方法です。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7956676" cy="570244"/>
            <a:chOff x="883255" y="1537092"/>
            <a:chExt cx="7956676" cy="57024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「電話」アイコンを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押す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3" y="1552018"/>
              <a:ext cx="2390224" cy="3231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「通話履歴」を押す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37092"/>
              <a:ext cx="2365415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b="1" dirty="0">
                  <a:latin typeface="メイリオ"/>
                  <a:ea typeface="メイリオ"/>
                </a:rPr>
                <a:t>不在着信内容を確認して</a:t>
              </a:r>
              <a:endParaRPr lang="en-US" altLang="ja-JP" sz="1400" b="1" dirty="0">
                <a:latin typeface="メイリオ"/>
                <a:ea typeface="メイリオ"/>
              </a:endParaRPr>
            </a:p>
            <a:p>
              <a:r>
                <a:rPr lang="ja-JP" altLang="en-US" sz="1400" b="1" dirty="0">
                  <a:latin typeface="メイリオ"/>
                  <a:ea typeface="メイリオ"/>
                </a:rPr>
                <a:t>真横の受話器ボタンを押す</a:t>
              </a:r>
              <a:endParaRPr lang="en-US" altLang="ja-JP" sz="14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380018" y="5602782"/>
            <a:ext cx="358614" cy="27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7814508" y="3279160"/>
            <a:ext cx="266438" cy="2370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BEB312D-53F9-F04C-58F9-8564DB93EFB4}"/>
              </a:ext>
            </a:extLst>
          </p:cNvPr>
          <p:cNvSpPr/>
          <p:nvPr/>
        </p:nvSpPr>
        <p:spPr>
          <a:xfrm>
            <a:off x="6502443" y="3245879"/>
            <a:ext cx="1238163" cy="291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22DA096-535D-B80F-38EA-670F189E7E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0816" y="2698079"/>
            <a:ext cx="144016" cy="144016"/>
          </a:xfrm>
          <a:prstGeom prst="rect">
            <a:avLst/>
          </a:prstGeom>
        </p:spPr>
      </p:pic>
      <p:pic>
        <p:nvPicPr>
          <p:cNvPr id="25" name="図 10">
            <a:extLst>
              <a:ext uri="{FF2B5EF4-FFF2-40B4-BE49-F238E27FC236}">
                <a16:creationId xmlns:a16="http://schemas.microsoft.com/office/drawing/2014/main" id="{0BC03AFD-E64E-D41D-EA31-84782692B2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536" y="2785714"/>
            <a:ext cx="400050" cy="171450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C5D3D97-847A-70EF-40E8-9831764D2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05" y="2763071"/>
            <a:ext cx="1515999" cy="314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1119536" y="5062227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78517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221E737B91CD54B90BF8EA7BB4FF285" ma:contentTypeVersion="12" ma:contentTypeDescription="新しいドキュメントを作成します。" ma:contentTypeScope="" ma:versionID="18373603a9622018b396af1dea0784d3">
  <xsd:schema xmlns:xsd="http://www.w3.org/2001/XMLSchema" xmlns:xs="http://www.w3.org/2001/XMLSchema" xmlns:p="http://schemas.microsoft.com/office/2006/metadata/properties" xmlns:ns2="48eda21e-c3ca-4c84-96af-7a820448060a" xmlns:ns3="991be074-868e-4d92-97d6-e216f9fec143" targetNamespace="http://schemas.microsoft.com/office/2006/metadata/properties" ma:root="true" ma:fieldsID="fcc78517cf5dc4af9bc31ada0941723e" ns2:_="" ns3:_="">
    <xsd:import namespace="48eda21e-c3ca-4c84-96af-7a820448060a"/>
    <xsd:import namespace="991be074-868e-4d92-97d6-e216f9fec1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da21e-c3ca-4c84-96af-7a82044806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be074-868e-4d92-97d6-e216f9fec1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cc2b052-fdc2-451d-923f-407e6a503a39}" ma:internalName="TaxCatchAll" ma:showField="CatchAllData" ma:web="991be074-868e-4d92-97d6-e216f9fec1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da21e-c3ca-4c84-96af-7a820448060a">
      <Terms xmlns="http://schemas.microsoft.com/office/infopath/2007/PartnerControls"/>
    </lcf76f155ced4ddcb4097134ff3c332f>
    <TaxCatchAll xmlns="991be074-868e-4d92-97d6-e216f9fec143" xsi:nil="true"/>
  </documentManagement>
</p:properties>
</file>

<file path=customXml/itemProps1.xml><?xml version="1.0" encoding="utf-8"?>
<ds:datastoreItem xmlns:ds="http://schemas.openxmlformats.org/officeDocument/2006/customXml" ds:itemID="{DC81A038-28EA-4852-A4B4-F585FA5FB8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8D4216-A8AB-4D27-8B56-5C2CDF3FF258}"/>
</file>

<file path=customXml/itemProps3.xml><?xml version="1.0" encoding="utf-8"?>
<ds:datastoreItem xmlns:ds="http://schemas.openxmlformats.org/officeDocument/2006/customXml" ds:itemID="{DF9E89BB-BD4E-420A-B282-DFBC2E5EEED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deba4b51-64a5-4b77-ab7f-812b7f55eafa"/>
    <ds:schemaRef ds:uri="http://www.w3.org/XML/1998/namespace"/>
    <ds:schemaRef ds:uri="http://purl.org/dc/dcmitype/"/>
    <ds:schemaRef ds:uri="f76e264c-1dae-49a6-9e2d-2d1e2f2d3ceb"/>
    <ds:schemaRef ds:uri="d918bb13-3424-4586-993b-46f0e11e56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1066</Words>
  <Application>Microsoft Office PowerPoint</Application>
  <PresentationFormat>画面に合わせる (4:3)</PresentationFormat>
  <Paragraphs>251</Paragraphs>
  <Slides>18</Slides>
  <Notes>18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Meiryo UI</vt:lpstr>
      <vt:lpstr>メイリオ</vt:lpstr>
      <vt:lpstr>メイリオ</vt:lpstr>
      <vt:lpstr>游ゴシック</vt:lpstr>
      <vt:lpstr>Arial</vt:lpstr>
      <vt:lpstr>Calibri</vt:lpstr>
      <vt:lpstr>Calibri Light</vt:lpstr>
      <vt:lpstr>ホワイト</vt:lpstr>
      <vt:lpstr>think-cell スライド</vt:lpstr>
      <vt:lpstr>PowerPoint プレゼンテーション</vt:lpstr>
      <vt:lpstr>PowerPoint プレゼンテーション</vt:lpstr>
      <vt:lpstr>PowerPoint プレゼンテーション</vt:lpstr>
      <vt:lpstr>電話のかけ方 電話番号を直接入力してかける</vt:lpstr>
      <vt:lpstr>電話のかけ方 電話番号を直接入力してかける</vt:lpstr>
      <vt:lpstr>電話のかけ方 着信履歴を使ってかける</vt:lpstr>
      <vt:lpstr>電話のかけ方 電話帳（連絡先）からかける</vt:lpstr>
      <vt:lpstr>電話のかけ方 電話の受け方</vt:lpstr>
      <vt:lpstr>電話のかけ方 不在着信のあった場合のかけ直し方</vt:lpstr>
      <vt:lpstr>電話のかけ方 新しく連絡先を登録する</vt:lpstr>
      <vt:lpstr>電話のかけ方 着信履歴に残った通話先を登録する</vt:lpstr>
      <vt:lpstr>PowerPoint プレゼンテーション</vt:lpstr>
      <vt:lpstr>カメラの使い方 写真を撮ろう</vt:lpstr>
      <vt:lpstr>カメラの使い方 自撮りをしてみよう</vt:lpstr>
      <vt:lpstr>カメラの使い方 さまざまな操作機能</vt:lpstr>
      <vt:lpstr>カメラの使い方 撮った写真を見る</vt:lpstr>
      <vt:lpstr>カメラの使い方 写真の削除</vt:lpstr>
      <vt:lpstr>カメラの使い方 ＱＲコードの読み取り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550</cp:revision>
  <dcterms:created xsi:type="dcterms:W3CDTF">2021-08-16T09:05:36Z</dcterms:created>
  <dcterms:modified xsi:type="dcterms:W3CDTF">2023-06-06T03:39:17Z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0x01010016FF9C429C37184B81A579FB62A73255</vt:lpwstr>
  </property>
  <property fmtid="{D5CDD505-2E9C-101B-9397-08002B2CF9AE}" pid="3" name="MediaServiceImageTags">
    <vt:lpwstr/>
  </property>
  <property fmtid="{D5CDD505-2E9C-101B-9397-08002B2CF9AE}" pid="4" name="Order">
    <vt:r8>111100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