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8"/>
  </p:notesMasterIdLst>
  <p:sldIdLst>
    <p:sldId id="269" r:id="rId5"/>
    <p:sldId id="297" r:id="rId6"/>
    <p:sldId id="266" r:id="rId7"/>
    <p:sldId id="469" r:id="rId8"/>
    <p:sldId id="515" r:id="rId9"/>
    <p:sldId id="516" r:id="rId10"/>
    <p:sldId id="470" r:id="rId11"/>
    <p:sldId id="497" r:id="rId12"/>
    <p:sldId id="498" r:id="rId13"/>
    <p:sldId id="501" r:id="rId14"/>
    <p:sldId id="502" r:id="rId15"/>
    <p:sldId id="504" r:id="rId16"/>
    <p:sldId id="372" r:id="rId17"/>
    <p:sldId id="506" r:id="rId18"/>
    <p:sldId id="505" r:id="rId19"/>
    <p:sldId id="495" r:id="rId20"/>
    <p:sldId id="457" r:id="rId21"/>
    <p:sldId id="478" r:id="rId22"/>
    <p:sldId id="508" r:id="rId23"/>
    <p:sldId id="509" r:id="rId24"/>
    <p:sldId id="510" r:id="rId25"/>
    <p:sldId id="511" r:id="rId26"/>
    <p:sldId id="477" r:id="rId27"/>
  </p:sldIdLst>
  <p:sldSz cx="9144000" cy="6858000" type="screen4x3"/>
  <p:notesSz cx="6735763" cy="9866313"/>
  <p:custDataLst>
    <p:tags r:id="rId29"/>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007864"/>
    <a:srgbClr val="83CCAA"/>
    <a:srgbClr val="FFFFFF"/>
    <a:srgbClr val="FFFFCC"/>
    <a:srgbClr val="CCFFCC"/>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3E8DA-C38C-4586-AD3F-16BA6124E285}" v="6417" vWet="6419" dt="2024-02-09T06:28:09.302"/>
    <p1510:client id="{D19AF3AF-8E5A-450F-A42A-527A94AF298E}" v="2263" dt="2024-02-09T06:59:45.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86" autoAdjust="0"/>
    <p:restoredTop sz="96353" autoAdjust="0"/>
  </p:normalViewPr>
  <p:slideViewPr>
    <p:cSldViewPr snapToObjects="1">
      <p:cViewPr>
        <p:scale>
          <a:sx n="100" d="100"/>
          <a:sy n="100" d="100"/>
        </p:scale>
        <p:origin x="1770" y="31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p:cViewPr varScale="1">
        <p:scale>
          <a:sx n="72" d="100"/>
          <a:sy n="72" d="100"/>
        </p:scale>
        <p:origin x="275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5" tIns="45718" rIns="91435" bIns="45718" rtlCol="0"/>
          <a:lstStyle>
            <a:lvl1pPr algn="r">
              <a:defRPr sz="1200"/>
            </a:lvl1pPr>
          </a:lstStyle>
          <a:p>
            <a:fld id="{BA50B120-CD90-CA4A-A384-DB7B908530F3}" type="datetimeFigureOut">
              <a:rPr kumimoji="1" lang="ja-JP" altLang="en-US" smtClean="0"/>
              <a:t>2024/2/9</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35" tIns="45718" rIns="91435" bIns="457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5" tIns="45718" rIns="91435" bIns="45718"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645124"/>
            <a:ext cx="5388610" cy="4726162"/>
          </a:xfrm>
        </p:spPr>
        <p:txBody>
          <a:bodyPr/>
          <a:lstStyle/>
          <a:p>
            <a:pPr indent="89856"/>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dirty="0"/>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89856" algn="l" defTabSz="83565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a:p>
        </p:txBody>
      </p:sp>
    </p:spTree>
    <p:extLst>
      <p:ext uri="{BB962C8B-B14F-4D97-AF65-F5344CB8AC3E}">
        <p14:creationId xmlns:p14="http://schemas.microsoft.com/office/powerpoint/2010/main" val="435647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89856" algn="l" defTabSz="83565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Tree>
    <p:extLst>
      <p:ext uri="{BB962C8B-B14F-4D97-AF65-F5344CB8AC3E}">
        <p14:creationId xmlns:p14="http://schemas.microsoft.com/office/powerpoint/2010/main" val="3426258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89856" algn="l" defTabSz="83565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Tree>
    <p:extLst>
      <p:ext uri="{BB962C8B-B14F-4D97-AF65-F5344CB8AC3E}">
        <p14:creationId xmlns:p14="http://schemas.microsoft.com/office/powerpoint/2010/main" val="3027309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108819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endParaRPr lang="ja-JP"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3679010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56"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3283854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89856" algn="l" defTabSz="83565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1994548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661006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just">
              <a:buFont typeface="+mj-ea"/>
              <a:buNone/>
            </a:pPr>
            <a:endParaRPr lang="ja-JP"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2972459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endParaRPr lang="ja-JP"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a:p>
        </p:txBody>
      </p:sp>
    </p:spTree>
    <p:extLst>
      <p:ext uri="{BB962C8B-B14F-4D97-AF65-F5344CB8AC3E}">
        <p14:creationId xmlns:p14="http://schemas.microsoft.com/office/powerpoint/2010/main" val="34330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endParaRPr lang="ja-JP"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a:p>
        </p:txBody>
      </p:sp>
    </p:spTree>
    <p:extLst>
      <p:ext uri="{BB962C8B-B14F-4D97-AF65-F5344CB8AC3E}">
        <p14:creationId xmlns:p14="http://schemas.microsoft.com/office/powerpoint/2010/main" val="3951312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just">
              <a:buFont typeface="+mj-ea"/>
              <a:buNone/>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21</a:t>
            </a:fld>
            <a:endParaRPr kumimoji="1" lang="ja-JP" altLang="en-US"/>
          </a:p>
        </p:txBody>
      </p:sp>
    </p:spTree>
    <p:extLst>
      <p:ext uri="{BB962C8B-B14F-4D97-AF65-F5344CB8AC3E}">
        <p14:creationId xmlns:p14="http://schemas.microsoft.com/office/powerpoint/2010/main" val="3314104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22</a:t>
            </a:fld>
            <a:endParaRPr kumimoji="1" lang="ja-JP" altLang="en-US"/>
          </a:p>
        </p:txBody>
      </p:sp>
    </p:spTree>
    <p:extLst>
      <p:ext uri="{BB962C8B-B14F-4D97-AF65-F5344CB8AC3E}">
        <p14:creationId xmlns:p14="http://schemas.microsoft.com/office/powerpoint/2010/main" val="138686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93658"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23</a:t>
            </a:fld>
            <a:endParaRPr kumimoji="1" lang="ja-JP" altLang="en-US"/>
          </a:p>
        </p:txBody>
      </p:sp>
    </p:spTree>
    <p:extLst>
      <p:ext uri="{BB962C8B-B14F-4D97-AF65-F5344CB8AC3E}">
        <p14:creationId xmlns:p14="http://schemas.microsoft.com/office/powerpoint/2010/main" val="1151268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1179423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endParaRPr lang="ja-JP"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4196580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endParaRPr lang="ja-JP"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3898952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endParaRPr lang="ja-JP"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Tree>
    <p:extLst>
      <p:ext uri="{BB962C8B-B14F-4D97-AF65-F5344CB8AC3E}">
        <p14:creationId xmlns:p14="http://schemas.microsoft.com/office/powerpoint/2010/main" val="2932633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3515924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56"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3629190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56" defTabSz="835650">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4174044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hyperlink" Target="https://maps.gsi.go.jp/help/intro/index.html"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www.gsi.go.jp/contactTop.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829598" y="2529000"/>
            <a:ext cx="7484804"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000" b="1" dirty="0">
                <a:latin typeface="メイリオ" panose="020B0604030504040204" pitchFamily="50" charset="-128"/>
                <a:ea typeface="メイリオ" panose="020B0604030504040204" pitchFamily="50" charset="-128"/>
              </a:rPr>
              <a:t>地理院地図を使って</a:t>
            </a:r>
            <a:endParaRPr lang="en-US" altLang="ja-JP" sz="4000" b="1" dirty="0">
              <a:latin typeface="メイリオ" panose="020B0604030504040204" pitchFamily="50" charset="-128"/>
              <a:ea typeface="メイリオ" panose="020B0604030504040204" pitchFamily="50" charset="-128"/>
            </a:endParaRPr>
          </a:p>
          <a:p>
            <a:r>
              <a:rPr lang="ja-JP" altLang="en-US" sz="4000" b="1" dirty="0">
                <a:latin typeface="メイリオ" panose="020B0604030504040204" pitchFamily="50" charset="-128"/>
                <a:ea typeface="メイリオ" panose="020B0604030504040204" pitchFamily="50" charset="-128"/>
              </a:rPr>
              <a:t>身近な土地の情報を知ろう</a:t>
            </a:r>
            <a:endParaRPr kumimoji="1" lang="en-US" altLang="ja-JP" sz="4000" b="1"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E8D182D9-8410-4FBF-A4EB-BF48554D06E2}"/>
              </a:ext>
            </a:extLst>
          </p:cNvPr>
          <p:cNvSpPr txBox="1"/>
          <p:nvPr/>
        </p:nvSpPr>
        <p:spPr>
          <a:xfrm>
            <a:off x="7668344" y="6077743"/>
            <a:ext cx="1475656"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6</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2</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pic>
        <p:nvPicPr>
          <p:cNvPr id="5" name="図 4" descr="「デジタル活用支援推進事業」を表すロゴマーク">
            <a:extLst>
              <a:ext uri="{FF2B5EF4-FFF2-40B4-BE49-F238E27FC236}">
                <a16:creationId xmlns:a16="http://schemas.microsoft.com/office/drawing/2014/main" id="{91D62904-6558-4C65-A5B6-41628D06B9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7485" y="196467"/>
            <a:ext cx="750231" cy="1113738"/>
          </a:xfrm>
          <a:prstGeom prst="rect">
            <a:avLst/>
          </a:prstGeom>
        </p:spPr>
      </p:pic>
      <p:sp>
        <p:nvSpPr>
          <p:cNvPr id="3" name="テキスト ボックス 2">
            <a:extLst>
              <a:ext uri="{FF2B5EF4-FFF2-40B4-BE49-F238E27FC236}">
                <a16:creationId xmlns:a16="http://schemas.microsoft.com/office/drawing/2014/main" id="{F2459C29-61C4-7617-4E2D-82E716C35AF1}"/>
              </a:ext>
            </a:extLst>
          </p:cNvPr>
          <p:cNvSpPr txBox="1"/>
          <p:nvPr/>
        </p:nvSpPr>
        <p:spPr>
          <a:xfrm>
            <a:off x="1039728" y="1025441"/>
            <a:ext cx="6484600" cy="1323439"/>
          </a:xfrm>
          <a:prstGeom prst="rect">
            <a:avLst/>
          </a:prstGeom>
          <a:noFill/>
        </p:spPr>
        <p:txBody>
          <a:bodyPr wrap="square" rtlCol="0">
            <a:spAutoFit/>
          </a:bodyPr>
          <a:lstStyle/>
          <a:p>
            <a:r>
              <a:rPr kumimoji="1" lang="en-US" altLang="ja-JP" sz="4000" b="1" dirty="0">
                <a:latin typeface="メイリオ" panose="020B0604030504040204" pitchFamily="50" charset="-128"/>
                <a:ea typeface="メイリオ" panose="020B0604030504040204" pitchFamily="50" charset="-128"/>
              </a:rPr>
              <a:t>iPhone</a:t>
            </a:r>
            <a:endParaRPr kumimoji="1" lang="ja-JP" altLang="en-US" sz="4000" b="1" dirty="0">
              <a:latin typeface="メイリオ" panose="020B0604030504040204" pitchFamily="50" charset="-128"/>
              <a:ea typeface="メイリオ" panose="020B0604030504040204" pitchFamily="50" charset="-128"/>
            </a:endParaRPr>
          </a:p>
          <a:p>
            <a:r>
              <a:rPr kumimoji="1" lang="ja-JP" altLang="en-US" sz="4000" b="1" dirty="0">
                <a:latin typeface="メイリオ" panose="020B0604030504040204" pitchFamily="50" charset="-128"/>
                <a:ea typeface="メイリオ" panose="020B0604030504040204" pitchFamily="50" charset="-128"/>
              </a:rPr>
              <a:t>スマートフォン活用編</a:t>
            </a:r>
            <a:r>
              <a:rPr kumimoji="1" lang="en-US" altLang="ja-JP" sz="4000" b="1" dirty="0">
                <a:latin typeface="メイリオ" panose="020B0604030504040204" pitchFamily="50" charset="-128"/>
                <a:ea typeface="メイリオ" panose="020B0604030504040204" pitchFamily="50" charset="-128"/>
              </a:rPr>
              <a:t> </a:t>
            </a:r>
            <a:endParaRPr kumimoji="1" lang="ja-JP" altLang="en-US" sz="4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アプリケーション&#10;&#10;自動的に生成された説明">
            <a:extLst>
              <a:ext uri="{FF2B5EF4-FFF2-40B4-BE49-F238E27FC236}">
                <a16:creationId xmlns:a16="http://schemas.microsoft.com/office/drawing/2014/main" id="{061B29B2-D47B-9145-88D5-A7FD185744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3786" y="2043564"/>
            <a:ext cx="1438664" cy="3113630"/>
          </a:xfrm>
          <a:prstGeom prst="rect">
            <a:avLst/>
          </a:prstGeom>
          <a:ln>
            <a:solidFill>
              <a:schemeClr val="tx1"/>
            </a:solidFill>
          </a:ln>
        </p:spPr>
      </p:pic>
      <p:pic>
        <p:nvPicPr>
          <p:cNvPr id="10" name="図 9" descr="グラフィカル ユーザー インターフェイス, アプリケーション&#10;&#10;自動的に生成された説明">
            <a:extLst>
              <a:ext uri="{FF2B5EF4-FFF2-40B4-BE49-F238E27FC236}">
                <a16:creationId xmlns:a16="http://schemas.microsoft.com/office/drawing/2014/main" id="{0871A1B5-43A3-6021-7753-60A4E26085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5445" y="2036110"/>
            <a:ext cx="1436466" cy="3108875"/>
          </a:xfrm>
          <a:prstGeom prst="rect">
            <a:avLst/>
          </a:prstGeom>
          <a:ln>
            <a:solidFill>
              <a:schemeClr val="tx1"/>
            </a:solidFill>
          </a:ln>
        </p:spPr>
      </p:pic>
      <p:pic>
        <p:nvPicPr>
          <p:cNvPr id="12" name="図 11" descr="マップ&#10;&#10;自動的に生成された説明">
            <a:extLst>
              <a:ext uri="{FF2B5EF4-FFF2-40B4-BE49-F238E27FC236}">
                <a16:creationId xmlns:a16="http://schemas.microsoft.com/office/drawing/2014/main" id="{133F47FD-14E2-42BF-E90E-01BC190E2D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95936" y="2036969"/>
            <a:ext cx="1441710" cy="3120224"/>
          </a:xfrm>
          <a:prstGeom prst="rect">
            <a:avLst/>
          </a:prstGeom>
          <a:ln>
            <a:solidFill>
              <a:schemeClr val="tx1"/>
            </a:solidFill>
          </a:ln>
        </p:spPr>
      </p:pic>
      <p:sp>
        <p:nvSpPr>
          <p:cNvPr id="2" name="タイトル 1"/>
          <p:cNvSpPr>
            <a:spLocks noGrp="1"/>
          </p:cNvSpPr>
          <p:nvPr>
            <p:ph type="ctrTitle"/>
          </p:nvPr>
        </p:nvSpPr>
        <p:spPr>
          <a:xfrm>
            <a:off x="1767718" y="491893"/>
            <a:ext cx="5109091" cy="547842"/>
          </a:xfrm>
        </p:spPr>
        <p:txBody>
          <a:bodyPr wrap="none">
            <a:spAutoFit/>
          </a:bodyPr>
          <a:lstStyle/>
          <a:p>
            <a:r>
              <a:rPr lang="ja-JP" altLang="en-US" dirty="0"/>
              <a:t>ブックマークをしましょう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3" name="字幕 14">
            <a:extLst>
              <a:ext uri="{FF2B5EF4-FFF2-40B4-BE49-F238E27FC236}">
                <a16:creationId xmlns:a16="http://schemas.microsoft.com/office/drawing/2014/main" id="{8BD2524E-9A08-91D5-C852-4D7D415403FD}"/>
              </a:ext>
            </a:extLst>
          </p:cNvPr>
          <p:cNvSpPr>
            <a:spLocks noGrp="1"/>
          </p:cNvSpPr>
          <p:nvPr>
            <p:ph type="subTitle" idx="1"/>
          </p:nvPr>
        </p:nvSpPr>
        <p:spPr>
          <a:xfrm>
            <a:off x="507804" y="1484824"/>
            <a:ext cx="8384676" cy="360000"/>
          </a:xfrm>
        </p:spPr>
        <p:txBody>
          <a:bodyPr vert="horz" lIns="91440" tIns="45720" rIns="91440" bIns="45720" rtlCol="0" anchor="t">
            <a:normAutofit fontScale="92500" lnSpcReduction="10000"/>
          </a:bodyPr>
          <a:lstStyle/>
          <a:p>
            <a:r>
              <a:rPr lang="ja-JP" altLang="en-US" dirty="0">
                <a:latin typeface="Meiryo"/>
                <a:ea typeface="Meiryo"/>
              </a:rPr>
              <a:t>ブックマークをしましょう</a:t>
            </a:r>
          </a:p>
          <a:p>
            <a:endParaRPr lang="ja-JP" altLang="en-US" sz="2800" dirty="0"/>
          </a:p>
        </p:txBody>
      </p:sp>
      <p:sp>
        <p:nvSpPr>
          <p:cNvPr id="15" name="四角形: 角を丸くする 14">
            <a:extLst>
              <a:ext uri="{FF2B5EF4-FFF2-40B4-BE49-F238E27FC236}">
                <a16:creationId xmlns:a16="http://schemas.microsoft.com/office/drawing/2014/main" id="{4D2156C5-F293-19A9-E2BB-566E9318F30E}"/>
              </a:ext>
            </a:extLst>
          </p:cNvPr>
          <p:cNvSpPr/>
          <p:nvPr/>
        </p:nvSpPr>
        <p:spPr>
          <a:xfrm>
            <a:off x="5660529" y="4678544"/>
            <a:ext cx="1357834" cy="1963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四角形: 角を丸くする 15">
            <a:extLst>
              <a:ext uri="{FF2B5EF4-FFF2-40B4-BE49-F238E27FC236}">
                <a16:creationId xmlns:a16="http://schemas.microsoft.com/office/drawing/2014/main" id="{6ABC7BB5-57FA-4426-5895-FF8D5E82AD65}"/>
              </a:ext>
            </a:extLst>
          </p:cNvPr>
          <p:cNvSpPr/>
          <p:nvPr/>
        </p:nvSpPr>
        <p:spPr>
          <a:xfrm>
            <a:off x="4595057" y="4884748"/>
            <a:ext cx="209638" cy="1785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4" name="図形グループ 69">
            <a:extLst>
              <a:ext uri="{FF2B5EF4-FFF2-40B4-BE49-F238E27FC236}">
                <a16:creationId xmlns:a16="http://schemas.microsoft.com/office/drawing/2014/main" id="{64B55200-D30D-43AF-00BA-5AB9CABE9FC5}"/>
              </a:ext>
            </a:extLst>
          </p:cNvPr>
          <p:cNvGrpSpPr/>
          <p:nvPr/>
        </p:nvGrpSpPr>
        <p:grpSpPr>
          <a:xfrm>
            <a:off x="4384893" y="4604269"/>
            <a:ext cx="296587" cy="293005"/>
            <a:chOff x="2897417" y="3995693"/>
            <a:chExt cx="296587" cy="293005"/>
          </a:xfrm>
        </p:grpSpPr>
        <p:sp>
          <p:nvSpPr>
            <p:cNvPr id="25" name="円/楕円 70">
              <a:extLst>
                <a:ext uri="{FF2B5EF4-FFF2-40B4-BE49-F238E27FC236}">
                  <a16:creationId xmlns:a16="http://schemas.microsoft.com/office/drawing/2014/main" id="{B93909D3-A689-56F8-5F89-30907E61D01A}"/>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3C3979DD-E7A1-A3E6-1732-EBF6E23D5599}"/>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27" name="図形グループ 61">
            <a:extLst>
              <a:ext uri="{FF2B5EF4-FFF2-40B4-BE49-F238E27FC236}">
                <a16:creationId xmlns:a16="http://schemas.microsoft.com/office/drawing/2014/main" id="{C1A0F281-E277-53FA-6D7D-68983AA6F095}"/>
              </a:ext>
            </a:extLst>
          </p:cNvPr>
          <p:cNvGrpSpPr/>
          <p:nvPr/>
        </p:nvGrpSpPr>
        <p:grpSpPr>
          <a:xfrm>
            <a:off x="5533156" y="4384935"/>
            <a:ext cx="296586" cy="293005"/>
            <a:chOff x="3546641" y="3995693"/>
            <a:chExt cx="296586" cy="293005"/>
          </a:xfrm>
        </p:grpSpPr>
        <p:sp>
          <p:nvSpPr>
            <p:cNvPr id="28" name="円/楕円 65">
              <a:extLst>
                <a:ext uri="{FF2B5EF4-FFF2-40B4-BE49-F238E27FC236}">
                  <a16:creationId xmlns:a16="http://schemas.microsoft.com/office/drawing/2014/main" id="{55524574-4018-6391-AEA6-71F9E23F5905}"/>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68">
              <a:extLst>
                <a:ext uri="{FF2B5EF4-FFF2-40B4-BE49-F238E27FC236}">
                  <a16:creationId xmlns:a16="http://schemas.microsoft.com/office/drawing/2014/main" id="{8175F359-C08C-E5FC-31DF-761D33320E56}"/>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7" name="四角形: 角を丸くする 56">
            <a:extLst>
              <a:ext uri="{FF2B5EF4-FFF2-40B4-BE49-F238E27FC236}">
                <a16:creationId xmlns:a16="http://schemas.microsoft.com/office/drawing/2014/main" id="{395E108A-0FFD-1B6A-3B53-6B62C3307716}"/>
              </a:ext>
            </a:extLst>
          </p:cNvPr>
          <p:cNvSpPr/>
          <p:nvPr/>
        </p:nvSpPr>
        <p:spPr>
          <a:xfrm>
            <a:off x="8473720" y="2249629"/>
            <a:ext cx="196385" cy="1963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 name="図形グループ 69">
            <a:extLst>
              <a:ext uri="{FF2B5EF4-FFF2-40B4-BE49-F238E27FC236}">
                <a16:creationId xmlns:a16="http://schemas.microsoft.com/office/drawing/2014/main" id="{EDDB57E6-EFE6-6611-6CC0-4505BCEB5E09}"/>
              </a:ext>
            </a:extLst>
          </p:cNvPr>
          <p:cNvGrpSpPr/>
          <p:nvPr/>
        </p:nvGrpSpPr>
        <p:grpSpPr>
          <a:xfrm>
            <a:off x="8252290" y="1971486"/>
            <a:ext cx="296586" cy="293005"/>
            <a:chOff x="4232441" y="3995693"/>
            <a:chExt cx="296586" cy="293005"/>
          </a:xfrm>
        </p:grpSpPr>
        <p:sp>
          <p:nvSpPr>
            <p:cNvPr id="6" name="円/楕円 70">
              <a:extLst>
                <a:ext uri="{FF2B5EF4-FFF2-40B4-BE49-F238E27FC236}">
                  <a16:creationId xmlns:a16="http://schemas.microsoft.com/office/drawing/2014/main" id="{3D6E70E0-878B-8576-72E6-A1393FDCB136}"/>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71">
              <a:extLst>
                <a:ext uri="{FF2B5EF4-FFF2-40B4-BE49-F238E27FC236}">
                  <a16:creationId xmlns:a16="http://schemas.microsoft.com/office/drawing/2014/main" id="{51FB0286-B4C8-2C9D-035E-3B5F4B308030}"/>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91A85D7E-C972-ACF4-322C-70A50FA27F5A}"/>
              </a:ext>
            </a:extLst>
          </p:cNvPr>
          <p:cNvSpPr txBox="1"/>
          <p:nvPr/>
        </p:nvSpPr>
        <p:spPr>
          <a:xfrm>
            <a:off x="553338" y="2122878"/>
            <a:ext cx="3234721" cy="3877985"/>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画面下部中央にある</a:t>
            </a:r>
            <a:endParaRPr lang="en-US" altLang="ja-JP" b="1" dirty="0">
              <a:latin typeface="メイリオ"/>
              <a:ea typeface="メイリオ"/>
            </a:endParaRPr>
          </a:p>
          <a:p>
            <a:r>
              <a:rPr lang="ja-JP" altLang="en-US" b="1" dirty="0">
                <a:latin typeface="メイリオ"/>
                <a:ea typeface="メイリオ"/>
              </a:rPr>
              <a:t>「四角に上矢印」を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メニューの中から</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「ブックマークを追加」を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ダブルタップ</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画面右下にある「保存」を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pPr indent="-417600"/>
            <a:endParaRPr lang="en-US" altLang="ja-JP" b="1" spc="-16"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42386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descr="マップ&#10;&#10;自動的に生成された説明">
            <a:extLst>
              <a:ext uri="{FF2B5EF4-FFF2-40B4-BE49-F238E27FC236}">
                <a16:creationId xmlns:a16="http://schemas.microsoft.com/office/drawing/2014/main" id="{184F37B3-30BB-452A-9BD1-275442CF9E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1263" y="2170184"/>
            <a:ext cx="1442446" cy="3121817"/>
          </a:xfrm>
          <a:prstGeom prst="rect">
            <a:avLst/>
          </a:prstGeom>
          <a:ln>
            <a:solidFill>
              <a:schemeClr val="tx1"/>
            </a:solidFill>
          </a:ln>
        </p:spPr>
      </p:pic>
      <p:pic>
        <p:nvPicPr>
          <p:cNvPr id="5" name="図 4" descr="グラフィカル ユーザー インターフェイス, アプリケーション&#10;&#10;自動的に生成された説明">
            <a:extLst>
              <a:ext uri="{FF2B5EF4-FFF2-40B4-BE49-F238E27FC236}">
                <a16:creationId xmlns:a16="http://schemas.microsoft.com/office/drawing/2014/main" id="{DAAB26B9-687A-D114-9ABE-152FA0D1AF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5904" y="2207830"/>
            <a:ext cx="1417168" cy="3067107"/>
          </a:xfrm>
          <a:prstGeom prst="rect">
            <a:avLst/>
          </a:prstGeom>
          <a:ln>
            <a:solidFill>
              <a:schemeClr val="tx1"/>
            </a:solidFill>
          </a:ln>
        </p:spPr>
      </p:pic>
      <p:pic>
        <p:nvPicPr>
          <p:cNvPr id="12" name="図 11" descr="マップ&#10;&#10;自動的に生成された説明">
            <a:extLst>
              <a:ext uri="{FF2B5EF4-FFF2-40B4-BE49-F238E27FC236}">
                <a16:creationId xmlns:a16="http://schemas.microsoft.com/office/drawing/2014/main" id="{966EF7F7-0B4B-A21D-E33B-6C8B5C1765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7232" y="2222495"/>
            <a:ext cx="1412222" cy="3056405"/>
          </a:xfrm>
          <a:prstGeom prst="rect">
            <a:avLst/>
          </a:prstGeom>
          <a:ln>
            <a:solidFill>
              <a:schemeClr val="tx1"/>
            </a:solidFill>
          </a:ln>
        </p:spPr>
      </p:pic>
      <p:sp>
        <p:nvSpPr>
          <p:cNvPr id="2" name="タイトル 1"/>
          <p:cNvSpPr>
            <a:spLocks noGrp="1"/>
          </p:cNvSpPr>
          <p:nvPr>
            <p:ph type="ctrTitle"/>
          </p:nvPr>
        </p:nvSpPr>
        <p:spPr>
          <a:xfrm>
            <a:off x="1767718" y="491893"/>
            <a:ext cx="5109091" cy="547842"/>
          </a:xfrm>
        </p:spPr>
        <p:txBody>
          <a:bodyPr wrap="none">
            <a:spAutoFit/>
          </a:bodyPr>
          <a:lstStyle/>
          <a:p>
            <a:r>
              <a:rPr lang="ja-JP" altLang="en-US" dirty="0"/>
              <a:t>ブックマークをしましょう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8" name="字幕 14">
            <a:extLst>
              <a:ext uri="{FF2B5EF4-FFF2-40B4-BE49-F238E27FC236}">
                <a16:creationId xmlns:a16="http://schemas.microsoft.com/office/drawing/2014/main" id="{FD4BF499-E5FB-D847-ABA8-AD88CB5B201B}"/>
              </a:ext>
            </a:extLst>
          </p:cNvPr>
          <p:cNvSpPr txBox="1">
            <a:spLocks/>
          </p:cNvSpPr>
          <p:nvPr/>
        </p:nvSpPr>
        <p:spPr>
          <a:xfrm>
            <a:off x="507804" y="1484824"/>
            <a:ext cx="8384676"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200" dirty="0">
                <a:latin typeface="AoyagiKouzanFontT"/>
                <a:cs typeface="AoyagiKouzanFontT"/>
              </a:rPr>
              <a:t>保存</a:t>
            </a:r>
            <a:r>
              <a:rPr lang="ja-JP" altLang="en-US" sz="2200" spc="14" dirty="0">
                <a:latin typeface="AoyagiKouzanFontT"/>
                <a:cs typeface="AoyagiKouzanFontT"/>
              </a:rPr>
              <a:t>し</a:t>
            </a:r>
            <a:r>
              <a:rPr lang="ja-JP" altLang="en-US" sz="2200" spc="7" dirty="0">
                <a:latin typeface="AoyagiKouzanFontT"/>
                <a:cs typeface="AoyagiKouzanFontT"/>
              </a:rPr>
              <a:t>た</a:t>
            </a:r>
            <a:r>
              <a:rPr lang="ja-JP" altLang="en-US" sz="2200" spc="-25" dirty="0">
                <a:latin typeface="AoyagiKouzanFontT"/>
                <a:cs typeface="AoyagiKouzanFontT"/>
              </a:rPr>
              <a:t>ぺ</a:t>
            </a:r>
            <a:r>
              <a:rPr lang="ja-JP" altLang="en-US" sz="2200" spc="-39" dirty="0">
                <a:latin typeface="AoyagiKouzanFontT"/>
                <a:cs typeface="AoyagiKouzanFontT"/>
              </a:rPr>
              <a:t>ー</a:t>
            </a:r>
            <a:r>
              <a:rPr lang="ja-JP" altLang="en-US" sz="2200" spc="-4" dirty="0">
                <a:latin typeface="AoyagiKouzanFontT"/>
                <a:cs typeface="AoyagiKouzanFontT"/>
              </a:rPr>
              <a:t>ジ</a:t>
            </a:r>
            <a:r>
              <a:rPr lang="ja-JP" altLang="en-US" sz="2200" spc="25" dirty="0">
                <a:latin typeface="AoyagiKouzanFontT"/>
                <a:cs typeface="AoyagiKouzanFontT"/>
              </a:rPr>
              <a:t>を</a:t>
            </a:r>
            <a:r>
              <a:rPr lang="ja-JP" altLang="en-US" sz="2200" spc="-28" dirty="0">
                <a:latin typeface="AoyagiKouzanFontT"/>
                <a:cs typeface="AoyagiKouzanFontT"/>
              </a:rPr>
              <a:t>ブ</a:t>
            </a:r>
            <a:r>
              <a:rPr lang="ja-JP" altLang="en-US" sz="2200" spc="11" dirty="0">
                <a:latin typeface="AoyagiKouzanFontT"/>
                <a:cs typeface="AoyagiKouzanFontT"/>
              </a:rPr>
              <a:t>ッ</a:t>
            </a:r>
            <a:r>
              <a:rPr lang="ja-JP" altLang="en-US" sz="2200" spc="-11" dirty="0">
                <a:latin typeface="AoyagiKouzanFontT"/>
                <a:cs typeface="AoyagiKouzanFontT"/>
              </a:rPr>
              <a:t>ク</a:t>
            </a:r>
            <a:r>
              <a:rPr lang="ja-JP" altLang="en-US" sz="2200" spc="7" dirty="0">
                <a:latin typeface="AoyagiKouzanFontT"/>
                <a:cs typeface="AoyagiKouzanFontT"/>
              </a:rPr>
              <a:t>マ</a:t>
            </a:r>
            <a:r>
              <a:rPr lang="ja-JP" altLang="en-US" sz="2200" spc="-39" dirty="0">
                <a:latin typeface="AoyagiKouzanFontT"/>
                <a:cs typeface="AoyagiKouzanFontT"/>
              </a:rPr>
              <a:t>ー</a:t>
            </a:r>
            <a:r>
              <a:rPr lang="ja-JP" altLang="en-US" sz="2200" spc="-11" dirty="0">
                <a:latin typeface="AoyagiKouzanFontT"/>
                <a:cs typeface="AoyagiKouzanFontT"/>
              </a:rPr>
              <a:t>ク</a:t>
            </a:r>
            <a:r>
              <a:rPr lang="ja-JP" altLang="en-US" sz="2200" spc="-14" dirty="0">
                <a:latin typeface="AoyagiKouzanFontT"/>
                <a:cs typeface="AoyagiKouzanFontT"/>
              </a:rPr>
              <a:t>か</a:t>
            </a:r>
            <a:r>
              <a:rPr lang="ja-JP" altLang="en-US" sz="2200" spc="7" dirty="0">
                <a:latin typeface="AoyagiKouzanFontT"/>
                <a:cs typeface="AoyagiKouzanFontT"/>
              </a:rPr>
              <a:t>ら開</a:t>
            </a:r>
            <a:r>
              <a:rPr lang="ja-JP" altLang="en-US" sz="2200" spc="-14" dirty="0">
                <a:latin typeface="AoyagiKouzanFontT"/>
                <a:cs typeface="AoyagiKouzanFontT"/>
              </a:rPr>
              <a:t>く方法</a:t>
            </a:r>
            <a:endParaRPr lang="ja-JP" altLang="en-US" sz="2200" dirty="0"/>
          </a:p>
        </p:txBody>
      </p:sp>
      <p:sp>
        <p:nvSpPr>
          <p:cNvPr id="13" name="四角形: 角を丸くする 12">
            <a:extLst>
              <a:ext uri="{FF2B5EF4-FFF2-40B4-BE49-F238E27FC236}">
                <a16:creationId xmlns:a16="http://schemas.microsoft.com/office/drawing/2014/main" id="{238B06CD-B20E-68EE-1C3C-89FC7328FD51}"/>
              </a:ext>
            </a:extLst>
          </p:cNvPr>
          <p:cNvSpPr/>
          <p:nvPr/>
        </p:nvSpPr>
        <p:spPr>
          <a:xfrm>
            <a:off x="5569202" y="4769588"/>
            <a:ext cx="1357834" cy="1785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四角形: 角を丸くする 13">
            <a:extLst>
              <a:ext uri="{FF2B5EF4-FFF2-40B4-BE49-F238E27FC236}">
                <a16:creationId xmlns:a16="http://schemas.microsoft.com/office/drawing/2014/main" id="{6F6D4487-E898-CD26-DDED-55F9BC0A58CF}"/>
              </a:ext>
            </a:extLst>
          </p:cNvPr>
          <p:cNvSpPr/>
          <p:nvPr/>
        </p:nvSpPr>
        <p:spPr>
          <a:xfrm>
            <a:off x="4751448" y="4983313"/>
            <a:ext cx="190580"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5" name="図形グループ 69">
            <a:extLst>
              <a:ext uri="{FF2B5EF4-FFF2-40B4-BE49-F238E27FC236}">
                <a16:creationId xmlns:a16="http://schemas.microsoft.com/office/drawing/2014/main" id="{60F9722F-DC75-A894-8A0E-452581363977}"/>
              </a:ext>
            </a:extLst>
          </p:cNvPr>
          <p:cNvGrpSpPr/>
          <p:nvPr/>
        </p:nvGrpSpPr>
        <p:grpSpPr>
          <a:xfrm>
            <a:off x="4519956" y="4726884"/>
            <a:ext cx="296587" cy="293005"/>
            <a:chOff x="2897417" y="3995693"/>
            <a:chExt cx="296587" cy="293005"/>
          </a:xfrm>
        </p:grpSpPr>
        <p:sp>
          <p:nvSpPr>
            <p:cNvPr id="16" name="円/楕円 70">
              <a:extLst>
                <a:ext uri="{FF2B5EF4-FFF2-40B4-BE49-F238E27FC236}">
                  <a16:creationId xmlns:a16="http://schemas.microsoft.com/office/drawing/2014/main" id="{F88B85F3-277C-6BD2-A750-2763F91BF614}"/>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A2E0959E-5B4E-ABD5-7F97-1BB6ADB7026E}"/>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18" name="図形グループ 61">
            <a:extLst>
              <a:ext uri="{FF2B5EF4-FFF2-40B4-BE49-F238E27FC236}">
                <a16:creationId xmlns:a16="http://schemas.microsoft.com/office/drawing/2014/main" id="{AD894B20-6077-A42E-7C76-53C4E61FC5AE}"/>
              </a:ext>
            </a:extLst>
          </p:cNvPr>
          <p:cNvGrpSpPr/>
          <p:nvPr/>
        </p:nvGrpSpPr>
        <p:grpSpPr>
          <a:xfrm>
            <a:off x="5504944" y="4469936"/>
            <a:ext cx="296586" cy="293005"/>
            <a:chOff x="3546641" y="3995693"/>
            <a:chExt cx="296586" cy="293005"/>
          </a:xfrm>
        </p:grpSpPr>
        <p:sp>
          <p:nvSpPr>
            <p:cNvPr id="19" name="円/楕円 65">
              <a:extLst>
                <a:ext uri="{FF2B5EF4-FFF2-40B4-BE49-F238E27FC236}">
                  <a16:creationId xmlns:a16="http://schemas.microsoft.com/office/drawing/2014/main" id="{9CBEA6B0-AB4E-83E1-FFA7-2E7C5116D41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68">
              <a:extLst>
                <a:ext uri="{FF2B5EF4-FFF2-40B4-BE49-F238E27FC236}">
                  <a16:creationId xmlns:a16="http://schemas.microsoft.com/office/drawing/2014/main" id="{0E199A05-630F-17A2-911B-3EF195AC3512}"/>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図形グループ 69">
            <a:extLst>
              <a:ext uri="{FF2B5EF4-FFF2-40B4-BE49-F238E27FC236}">
                <a16:creationId xmlns:a16="http://schemas.microsoft.com/office/drawing/2014/main" id="{21DE68A2-E9E2-95A0-8D0D-17053CE74E2E}"/>
              </a:ext>
            </a:extLst>
          </p:cNvPr>
          <p:cNvGrpSpPr/>
          <p:nvPr/>
        </p:nvGrpSpPr>
        <p:grpSpPr>
          <a:xfrm>
            <a:off x="7164288" y="2055875"/>
            <a:ext cx="296586" cy="293005"/>
            <a:chOff x="4232441" y="3995693"/>
            <a:chExt cx="296586" cy="293005"/>
          </a:xfrm>
        </p:grpSpPr>
        <p:sp>
          <p:nvSpPr>
            <p:cNvPr id="6" name="円/楕円 70">
              <a:extLst>
                <a:ext uri="{FF2B5EF4-FFF2-40B4-BE49-F238E27FC236}">
                  <a16:creationId xmlns:a16="http://schemas.microsoft.com/office/drawing/2014/main" id="{FB692C5C-0E36-3C4B-E618-866908C5000A}"/>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71">
              <a:extLst>
                <a:ext uri="{FF2B5EF4-FFF2-40B4-BE49-F238E27FC236}">
                  <a16:creationId xmlns:a16="http://schemas.microsoft.com/office/drawing/2014/main" id="{01A8DBAC-CBB8-B2D1-EC16-C44EFD92F725}"/>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テキスト ボックス 26">
            <a:extLst>
              <a:ext uri="{FF2B5EF4-FFF2-40B4-BE49-F238E27FC236}">
                <a16:creationId xmlns:a16="http://schemas.microsoft.com/office/drawing/2014/main" id="{277C26A1-3395-2788-A49E-7A210D0E12B0}"/>
              </a:ext>
            </a:extLst>
          </p:cNvPr>
          <p:cNvSpPr txBox="1"/>
          <p:nvPr/>
        </p:nvSpPr>
        <p:spPr>
          <a:xfrm>
            <a:off x="395696" y="2252903"/>
            <a:ext cx="2963406" cy="332398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a:ea typeface="メイリオ"/>
              </a:rPr>
              <a:t>画面下部</a:t>
            </a:r>
            <a:r>
              <a:rPr lang="ja-JP" altLang="en-US" sz="1800" b="1">
                <a:latin typeface="メイリオ"/>
                <a:ea typeface="メイリオ"/>
              </a:rPr>
              <a:t>の</a:t>
            </a:r>
            <a:r>
              <a:rPr lang="ja-JP" altLang="en-US" sz="1800" b="1" dirty="0">
                <a:latin typeface="メイリオ"/>
                <a:ea typeface="メイリオ"/>
              </a:rPr>
              <a:t>「</a:t>
            </a:r>
            <a:r>
              <a:rPr lang="ja-JP" altLang="en-US" sz="1800" b="1">
                <a:latin typeface="メイリオ"/>
                <a:ea typeface="メイリオ"/>
              </a:rPr>
              <a:t>本の</a:t>
            </a:r>
            <a:r>
              <a:rPr lang="ja-JP" altLang="en-US" sz="1800" b="1" dirty="0">
                <a:latin typeface="メイリオ"/>
                <a:ea typeface="メイリオ"/>
              </a:rPr>
              <a:t>マーク」をダブルタップ</a:t>
            </a:r>
            <a:endParaRPr lang="en-US" altLang="ja-JP" sz="1800" b="1" dirty="0">
              <a:latin typeface="メイリオ"/>
              <a:ea typeface="メイリオ"/>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開きたいページを</a:t>
            </a:r>
            <a:endParaRPr lang="en-US" altLang="ja-JP" b="1">
              <a:latin typeface="メイリオ" panose="020B0604030504040204" pitchFamily="50" charset="-128"/>
              <a:ea typeface="メイリオ" panose="020B0604030504040204" pitchFamily="50" charset="-128"/>
            </a:endParaRPr>
          </a:p>
          <a:p>
            <a:r>
              <a:rPr lang="ja-JP" altLang="en-US" b="1">
                <a:latin typeface="メイリオ" panose="020B0604030504040204" pitchFamily="50" charset="-128"/>
                <a:ea typeface="メイリオ" panose="020B0604030504040204" pitchFamily="50" charset="-128"/>
              </a:rPr>
              <a:t>ダブルタップ</a:t>
            </a:r>
            <a:endParaRPr lang="en-US" altLang="ja-JP" b="1" dirty="0">
              <a:latin typeface="Meiryo" charset="-128"/>
              <a:ea typeface="Meiryo" charset="-128"/>
              <a:cs typeface="Meiryo" charset="-128"/>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a:latin typeface="メイリオ"/>
                <a:ea typeface="メイリオ"/>
              </a:rPr>
              <a:t>見たい</a:t>
            </a:r>
            <a:r>
              <a:rPr lang="ja-JP" altLang="en-US" b="1" dirty="0">
                <a:latin typeface="メイリオ"/>
                <a:ea typeface="メイリオ"/>
              </a:rPr>
              <a:t>画面が表示されます</a:t>
            </a:r>
            <a:endParaRPr lang="en-US" altLang="ja-JP" b="1" dirty="0">
              <a:latin typeface="メイリオ"/>
              <a:ea typeface="メイリオ"/>
            </a:endParaRPr>
          </a:p>
          <a:p>
            <a:endParaRPr lang="en-US" altLang="ja-JP" sz="1800" b="1" dirty="0">
              <a:latin typeface="メイリオ"/>
              <a:ea typeface="メイリオ"/>
            </a:endParaRPr>
          </a:p>
          <a:p>
            <a:pPr indent="-417600"/>
            <a:endParaRPr lang="en-US" altLang="ja-JP" b="1" dirty="0">
              <a:latin typeface="Meiryo" charset="-128"/>
              <a:ea typeface="Meiryo" charset="-128"/>
              <a:cs typeface="Meiryo" charset="-128"/>
            </a:endParaRPr>
          </a:p>
        </p:txBody>
      </p:sp>
    </p:spTree>
    <p:extLst>
      <p:ext uri="{BB962C8B-B14F-4D97-AF65-F5344CB8AC3E}">
        <p14:creationId xmlns:p14="http://schemas.microsoft.com/office/powerpoint/2010/main" val="1234002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コンパクトディスク, 挿絵 が含まれている画像&#10;&#10;自動的に生成された説明">
            <a:extLst>
              <a:ext uri="{FF2B5EF4-FFF2-40B4-BE49-F238E27FC236}">
                <a16:creationId xmlns:a16="http://schemas.microsoft.com/office/drawing/2014/main" id="{91C22926-A8AB-AFC9-2672-4AC03F40D4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8629" y="3885318"/>
            <a:ext cx="1091866" cy="2363074"/>
          </a:xfrm>
          <a:prstGeom prst="rect">
            <a:avLst/>
          </a:prstGeom>
          <a:ln>
            <a:solidFill>
              <a:schemeClr val="tx1"/>
            </a:solidFill>
          </a:ln>
        </p:spPr>
      </p:pic>
      <p:pic>
        <p:nvPicPr>
          <p:cNvPr id="6" name="図 5" descr="グラフィカル ユーザー インターフェイス, テキスト, アプリケーション, Teams&#10;&#10;自動的に生成された説明">
            <a:extLst>
              <a:ext uri="{FF2B5EF4-FFF2-40B4-BE49-F238E27FC236}">
                <a16:creationId xmlns:a16="http://schemas.microsoft.com/office/drawing/2014/main" id="{76E22386-7B3A-9397-67F0-3BF0ACABFB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6382" y="3877856"/>
            <a:ext cx="1090161" cy="2359382"/>
          </a:xfrm>
          <a:prstGeom prst="rect">
            <a:avLst/>
          </a:prstGeom>
          <a:ln>
            <a:solidFill>
              <a:schemeClr val="tx1"/>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AF14A227-D5EB-0368-CD23-3833CEAE12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67847" y="1380537"/>
            <a:ext cx="1123217" cy="2430925"/>
          </a:xfrm>
          <a:prstGeom prst="rect">
            <a:avLst/>
          </a:prstGeom>
          <a:ln>
            <a:solidFill>
              <a:schemeClr val="tx1"/>
            </a:solidFill>
          </a:ln>
        </p:spPr>
      </p:pic>
      <p:pic>
        <p:nvPicPr>
          <p:cNvPr id="11" name="図 10" descr="マップ&#10;&#10;自動的に生成された説明">
            <a:extLst>
              <a:ext uri="{FF2B5EF4-FFF2-40B4-BE49-F238E27FC236}">
                <a16:creationId xmlns:a16="http://schemas.microsoft.com/office/drawing/2014/main" id="{FB27A015-EF31-4FBC-56F8-B0651C4823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38190" y="1387674"/>
            <a:ext cx="1100817" cy="2382444"/>
          </a:xfrm>
          <a:prstGeom prst="rect">
            <a:avLst/>
          </a:prstGeom>
          <a:ln>
            <a:solidFill>
              <a:schemeClr val="tx1"/>
            </a:solidFill>
          </a:ln>
        </p:spPr>
      </p:pic>
      <p:sp>
        <p:nvSpPr>
          <p:cNvPr id="2" name="タイトル 1"/>
          <p:cNvSpPr>
            <a:spLocks noGrp="1"/>
          </p:cNvSpPr>
          <p:nvPr>
            <p:ph type="ctrTitle"/>
          </p:nvPr>
        </p:nvSpPr>
        <p:spPr>
          <a:xfrm>
            <a:off x="1767718" y="491893"/>
            <a:ext cx="5519460" cy="547842"/>
          </a:xfrm>
        </p:spPr>
        <p:txBody>
          <a:bodyPr wrap="none">
            <a:spAutoFit/>
          </a:bodyPr>
          <a:lstStyle/>
          <a:p>
            <a:r>
              <a:rPr lang="ja-JP" altLang="en-US" dirty="0"/>
              <a:t>ホーム画面に追加しましょう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sp>
        <p:nvSpPr>
          <p:cNvPr id="7" name="四角形: 角を丸くする 6">
            <a:extLst>
              <a:ext uri="{FF2B5EF4-FFF2-40B4-BE49-F238E27FC236}">
                <a16:creationId xmlns:a16="http://schemas.microsoft.com/office/drawing/2014/main" id="{2C022FFC-7E90-0713-B49D-38938973726C}"/>
              </a:ext>
            </a:extLst>
          </p:cNvPr>
          <p:cNvSpPr/>
          <p:nvPr/>
        </p:nvSpPr>
        <p:spPr>
          <a:xfrm>
            <a:off x="7507753" y="3047801"/>
            <a:ext cx="1105395" cy="1501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四角形: 角を丸くする 7">
            <a:extLst>
              <a:ext uri="{FF2B5EF4-FFF2-40B4-BE49-F238E27FC236}">
                <a16:creationId xmlns:a16="http://schemas.microsoft.com/office/drawing/2014/main" id="{A0490D1E-B890-6343-B126-7B54CFD525D3}"/>
              </a:ext>
            </a:extLst>
          </p:cNvPr>
          <p:cNvSpPr/>
          <p:nvPr/>
        </p:nvSpPr>
        <p:spPr>
          <a:xfrm>
            <a:off x="6384726" y="3537063"/>
            <a:ext cx="195822" cy="1785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6" name="図形グループ 69">
            <a:extLst>
              <a:ext uri="{FF2B5EF4-FFF2-40B4-BE49-F238E27FC236}">
                <a16:creationId xmlns:a16="http://schemas.microsoft.com/office/drawing/2014/main" id="{C94A8297-7C16-41F3-8D3B-D3DA884E8209}"/>
              </a:ext>
            </a:extLst>
          </p:cNvPr>
          <p:cNvGrpSpPr/>
          <p:nvPr/>
        </p:nvGrpSpPr>
        <p:grpSpPr>
          <a:xfrm>
            <a:off x="6184310" y="3263470"/>
            <a:ext cx="296587" cy="293005"/>
            <a:chOff x="2897417" y="3995693"/>
            <a:chExt cx="296587" cy="293005"/>
          </a:xfrm>
        </p:grpSpPr>
        <p:sp>
          <p:nvSpPr>
            <p:cNvPr id="17" name="円/楕円 70">
              <a:extLst>
                <a:ext uri="{FF2B5EF4-FFF2-40B4-BE49-F238E27FC236}">
                  <a16:creationId xmlns:a16="http://schemas.microsoft.com/office/drawing/2014/main" id="{D1DFCD7B-DC5A-5D79-5386-3CBA11667139}"/>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5BEDA894-4813-2DBE-445B-F7521CD8A062}"/>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19" name="図形グループ 61">
            <a:extLst>
              <a:ext uri="{FF2B5EF4-FFF2-40B4-BE49-F238E27FC236}">
                <a16:creationId xmlns:a16="http://schemas.microsoft.com/office/drawing/2014/main" id="{3A00E5F5-80E8-B94A-D1B7-A2C06A7FFFD3}"/>
              </a:ext>
            </a:extLst>
          </p:cNvPr>
          <p:cNvGrpSpPr/>
          <p:nvPr/>
        </p:nvGrpSpPr>
        <p:grpSpPr>
          <a:xfrm>
            <a:off x="7402645" y="2742307"/>
            <a:ext cx="296586" cy="293005"/>
            <a:chOff x="3546641" y="3995693"/>
            <a:chExt cx="296586" cy="293005"/>
          </a:xfrm>
        </p:grpSpPr>
        <p:sp>
          <p:nvSpPr>
            <p:cNvPr id="20" name="円/楕円 65">
              <a:extLst>
                <a:ext uri="{FF2B5EF4-FFF2-40B4-BE49-F238E27FC236}">
                  <a16:creationId xmlns:a16="http://schemas.microsoft.com/office/drawing/2014/main" id="{6938B9C8-A850-2453-6ABD-20C9E82B4F16}"/>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68">
              <a:extLst>
                <a:ext uri="{FF2B5EF4-FFF2-40B4-BE49-F238E27FC236}">
                  <a16:creationId xmlns:a16="http://schemas.microsoft.com/office/drawing/2014/main" id="{5F7D1B32-C5FB-0244-5C8E-AAEC6EBC1308}"/>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字幕 14">
            <a:extLst>
              <a:ext uri="{FF2B5EF4-FFF2-40B4-BE49-F238E27FC236}">
                <a16:creationId xmlns:a16="http://schemas.microsoft.com/office/drawing/2014/main" id="{1807D8F4-62D2-E546-19CA-2763EFDAA530}"/>
              </a:ext>
            </a:extLst>
          </p:cNvPr>
          <p:cNvSpPr>
            <a:spLocks noGrp="1"/>
          </p:cNvSpPr>
          <p:nvPr>
            <p:ph type="subTitle" idx="1"/>
          </p:nvPr>
        </p:nvSpPr>
        <p:spPr>
          <a:xfrm>
            <a:off x="507804" y="1412776"/>
            <a:ext cx="8384676" cy="360000"/>
          </a:xfrm>
        </p:spPr>
        <p:txBody>
          <a:bodyPr vert="horz" lIns="91440" tIns="45720" rIns="91440" bIns="45720" rtlCol="0" anchor="t">
            <a:noAutofit/>
          </a:bodyPr>
          <a:lstStyle/>
          <a:p>
            <a:r>
              <a:rPr lang="ja-JP" altLang="en-US" sz="2200" dirty="0">
                <a:latin typeface="Meiryo"/>
                <a:ea typeface="Meiryo"/>
              </a:rPr>
              <a:t>ホーム画面に追加しましょう</a:t>
            </a:r>
          </a:p>
        </p:txBody>
      </p:sp>
      <p:sp>
        <p:nvSpPr>
          <p:cNvPr id="31" name="四角形: 角を丸くする 30">
            <a:extLst>
              <a:ext uri="{FF2B5EF4-FFF2-40B4-BE49-F238E27FC236}">
                <a16:creationId xmlns:a16="http://schemas.microsoft.com/office/drawing/2014/main" id="{C126B03D-7915-DFF6-1775-8EA650AFF020}"/>
              </a:ext>
            </a:extLst>
          </p:cNvPr>
          <p:cNvSpPr/>
          <p:nvPr/>
        </p:nvSpPr>
        <p:spPr>
          <a:xfrm>
            <a:off x="6838678" y="4015193"/>
            <a:ext cx="200523" cy="1963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5" name="図形グループ 69">
            <a:extLst>
              <a:ext uri="{FF2B5EF4-FFF2-40B4-BE49-F238E27FC236}">
                <a16:creationId xmlns:a16="http://schemas.microsoft.com/office/drawing/2014/main" id="{9FF1FDC0-C06A-E0B0-C918-14576B1742DB}"/>
              </a:ext>
            </a:extLst>
          </p:cNvPr>
          <p:cNvGrpSpPr/>
          <p:nvPr/>
        </p:nvGrpSpPr>
        <p:grpSpPr>
          <a:xfrm>
            <a:off x="6532463" y="3896506"/>
            <a:ext cx="296586" cy="293005"/>
            <a:chOff x="4232441" y="3995693"/>
            <a:chExt cx="296586" cy="293005"/>
          </a:xfrm>
        </p:grpSpPr>
        <p:sp>
          <p:nvSpPr>
            <p:cNvPr id="36" name="円/楕円 70">
              <a:extLst>
                <a:ext uri="{FF2B5EF4-FFF2-40B4-BE49-F238E27FC236}">
                  <a16:creationId xmlns:a16="http://schemas.microsoft.com/office/drawing/2014/main" id="{BDE17769-5F8A-0BB2-6744-B192D1833CE0}"/>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71">
              <a:extLst>
                <a:ext uri="{FF2B5EF4-FFF2-40B4-BE49-F238E27FC236}">
                  <a16:creationId xmlns:a16="http://schemas.microsoft.com/office/drawing/2014/main" id="{0C5FB01C-2275-1CDC-6376-4F98508F487E}"/>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a:extLst>
              <a:ext uri="{FF2B5EF4-FFF2-40B4-BE49-F238E27FC236}">
                <a16:creationId xmlns:a16="http://schemas.microsoft.com/office/drawing/2014/main" id="{129F00DE-DB62-EE91-69A8-55BEBEAACE4A}"/>
              </a:ext>
            </a:extLst>
          </p:cNvPr>
          <p:cNvSpPr txBox="1"/>
          <p:nvPr/>
        </p:nvSpPr>
        <p:spPr>
          <a:xfrm>
            <a:off x="543892" y="1967349"/>
            <a:ext cx="3502362" cy="375487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画面下部の「四角に上矢印」を</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ダブルタップ</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「ホーム画面に追加」を</a:t>
            </a:r>
            <a:endParaRPr lang="en-US" altLang="ja-JP" b="1" dirty="0">
              <a:latin typeface="メイリオ"/>
              <a:ea typeface="メイリオ"/>
            </a:endParaRPr>
          </a:p>
          <a:p>
            <a:r>
              <a:rPr lang="ja-JP" altLang="en-US" b="1" dirty="0">
                <a:latin typeface="メイリオ"/>
                <a:ea typeface="メイリオ"/>
              </a:rPr>
              <a:t>　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画面右上の「追加」を</a:t>
            </a:r>
            <a:endParaRPr lang="en-US" altLang="ja-JP" b="1" dirty="0">
              <a:latin typeface="メイリオ"/>
              <a:ea typeface="メイリオ"/>
            </a:endParaRPr>
          </a:p>
          <a:p>
            <a:r>
              <a:rPr lang="ja-JP" altLang="en-US" b="1" dirty="0">
                <a:latin typeface="メイリオ" panose="020B0604030504040204" pitchFamily="50" charset="-128"/>
                <a:ea typeface="メイリオ" panose="020B0604030504040204" pitchFamily="50" charset="-128"/>
              </a:rPr>
              <a:t>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ホーム画面に追加が完了</a:t>
            </a:r>
            <a:endParaRPr lang="en-US" altLang="ja-JP" sz="1800" b="1" dirty="0">
              <a:latin typeface="メイリオ" panose="020B0604030504040204" pitchFamily="50" charset="-128"/>
              <a:ea typeface="メイリオ" panose="020B0604030504040204" pitchFamily="50" charset="-128"/>
            </a:endParaRPr>
          </a:p>
        </p:txBody>
      </p:sp>
      <p:sp>
        <p:nvSpPr>
          <p:cNvPr id="25" name="フリーフォーム 92">
            <a:extLst>
              <a:ext uri="{FF2B5EF4-FFF2-40B4-BE49-F238E27FC236}">
                <a16:creationId xmlns:a16="http://schemas.microsoft.com/office/drawing/2014/main" id="{3EE21389-AC4F-3C20-D9FC-5526322418FF}"/>
              </a:ext>
            </a:extLst>
          </p:cNvPr>
          <p:cNvSpPr/>
          <p:nvPr/>
        </p:nvSpPr>
        <p:spPr>
          <a:xfrm>
            <a:off x="7252784" y="3858849"/>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0777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4448"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endParaRPr lang="ja-JP" altLang="en-US" sz="14000" dirty="0">
              <a:solidFill>
                <a:srgbClr val="009650"/>
              </a:solidFill>
            </a:endParaRPr>
          </a:p>
          <a:p>
            <a:r>
              <a:rPr lang="ja-JP" altLang="en-US" sz="4800" dirty="0">
                <a:solidFill>
                  <a:srgbClr val="009650"/>
                </a:solidFill>
              </a:rPr>
              <a:t>地理院地図</a:t>
            </a:r>
            <a:r>
              <a:rPr lang="ja-JP" altLang="en-US" sz="4800" b="1" dirty="0">
                <a:solidFill>
                  <a:srgbClr val="009650"/>
                </a:solidFill>
                <a:latin typeface="Meiryo" charset="-128"/>
                <a:ea typeface="Meiryo" charset="-128"/>
                <a:cs typeface="Meiryo" charset="-128"/>
              </a:rPr>
              <a:t>を</a:t>
            </a:r>
            <a:endParaRPr lang="en-US" altLang="ja-JP" sz="4800" b="1" dirty="0">
              <a:solidFill>
                <a:srgbClr val="009650"/>
              </a:solidFill>
              <a:latin typeface="Meiryo" charset="-128"/>
              <a:ea typeface="Meiryo" charset="-128"/>
              <a:cs typeface="Meiryo" charset="-128"/>
            </a:endParaRPr>
          </a:p>
          <a:p>
            <a:r>
              <a:rPr lang="ja-JP" altLang="en-US" sz="4800" b="1" dirty="0">
                <a:solidFill>
                  <a:srgbClr val="009650"/>
                </a:solidFill>
                <a:latin typeface="Meiryo" charset="-128"/>
                <a:ea typeface="Meiryo" charset="-128"/>
                <a:cs typeface="Meiryo" charset="-128"/>
              </a:rPr>
              <a:t>活用してみ</a:t>
            </a:r>
            <a:r>
              <a:rPr lang="ja-JP" altLang="en-US" sz="4800" dirty="0">
                <a:solidFill>
                  <a:srgbClr val="009650"/>
                </a:solidFill>
              </a:rPr>
              <a:t>よう</a:t>
            </a:r>
          </a:p>
        </p:txBody>
      </p:sp>
    </p:spTree>
    <p:extLst>
      <p:ext uri="{BB962C8B-B14F-4D97-AF65-F5344CB8AC3E}">
        <p14:creationId xmlns:p14="http://schemas.microsoft.com/office/powerpoint/2010/main" val="975313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マップ&#10;&#10;自動的に生成された説明">
            <a:extLst>
              <a:ext uri="{FF2B5EF4-FFF2-40B4-BE49-F238E27FC236}">
                <a16:creationId xmlns:a16="http://schemas.microsoft.com/office/drawing/2014/main" id="{4ECAD177-4CFA-BF0B-8623-072D63E073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1373" y="1717681"/>
            <a:ext cx="2136224" cy="4566927"/>
          </a:xfrm>
          <a:prstGeom prst="rect">
            <a:avLst/>
          </a:prstGeom>
          <a:ln>
            <a:solidFill>
              <a:schemeClr val="tx1"/>
            </a:solidFill>
          </a:ln>
        </p:spPr>
      </p:pic>
      <p:sp>
        <p:nvSpPr>
          <p:cNvPr id="26" name="正方形/長方形 25">
            <a:extLst>
              <a:ext uri="{FF2B5EF4-FFF2-40B4-BE49-F238E27FC236}">
                <a16:creationId xmlns:a16="http://schemas.microsoft.com/office/drawing/2014/main" id="{AA633ECE-0CA9-C62E-4FB0-AB625D7D695A}"/>
              </a:ext>
            </a:extLst>
          </p:cNvPr>
          <p:cNvSpPr/>
          <p:nvPr/>
        </p:nvSpPr>
        <p:spPr>
          <a:xfrm>
            <a:off x="3487983" y="1989072"/>
            <a:ext cx="1588073" cy="1515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343A6928-4CC4-2C3E-FD00-C6925CF18018}"/>
              </a:ext>
            </a:extLst>
          </p:cNvPr>
          <p:cNvSpPr/>
          <p:nvPr/>
        </p:nvSpPr>
        <p:spPr>
          <a:xfrm>
            <a:off x="3530743" y="2191832"/>
            <a:ext cx="289338" cy="2551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C98BBB5C-9CBA-BF20-A4C6-51662D147AEC}"/>
              </a:ext>
            </a:extLst>
          </p:cNvPr>
          <p:cNvSpPr/>
          <p:nvPr/>
        </p:nvSpPr>
        <p:spPr>
          <a:xfrm>
            <a:off x="3484039" y="6111955"/>
            <a:ext cx="2153558" cy="1726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EA1D36AD-8542-350A-FCAC-75906300C947}"/>
              </a:ext>
            </a:extLst>
          </p:cNvPr>
          <p:cNvSpPr/>
          <p:nvPr/>
        </p:nvSpPr>
        <p:spPr>
          <a:xfrm>
            <a:off x="5257745" y="1989072"/>
            <a:ext cx="238156" cy="1867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a:extLst>
              <a:ext uri="{FF2B5EF4-FFF2-40B4-BE49-F238E27FC236}">
                <a16:creationId xmlns:a16="http://schemas.microsoft.com/office/drawing/2014/main" id="{5B81125F-49BE-82C0-A570-0699A7F70256}"/>
              </a:ext>
            </a:extLst>
          </p:cNvPr>
          <p:cNvSpPr>
            <a:spLocks noGrp="1"/>
          </p:cNvSpPr>
          <p:nvPr>
            <p:ph type="ctrTitle"/>
          </p:nvPr>
        </p:nvSpPr>
        <p:spPr>
          <a:xfrm>
            <a:off x="1767718" y="521210"/>
            <a:ext cx="4288353" cy="547842"/>
          </a:xfrm>
        </p:spPr>
        <p:txBody>
          <a:bodyPr wrap="none">
            <a:spAutoFit/>
          </a:bodyPr>
          <a:lstStyle/>
          <a:p>
            <a:r>
              <a:rPr lang="ja-JP" altLang="en-US" dirty="0"/>
              <a:t>地理院地図の基本画面</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p>
        </p:txBody>
      </p:sp>
      <p:sp>
        <p:nvSpPr>
          <p:cNvPr id="3" name="テキスト ボックス 2">
            <a:extLst>
              <a:ext uri="{FF2B5EF4-FFF2-40B4-BE49-F238E27FC236}">
                <a16:creationId xmlns:a16="http://schemas.microsoft.com/office/drawing/2014/main" id="{81B5FEAC-7FC2-1099-3C44-7B256066BAB1}"/>
              </a:ext>
            </a:extLst>
          </p:cNvPr>
          <p:cNvSpPr txBox="1"/>
          <p:nvPr/>
        </p:nvSpPr>
        <p:spPr>
          <a:xfrm>
            <a:off x="2888216" y="1317056"/>
            <a:ext cx="3367567" cy="461665"/>
          </a:xfrm>
          <a:prstGeom prst="rect">
            <a:avLst/>
          </a:prstGeom>
          <a:noFill/>
        </p:spPr>
        <p:txBody>
          <a:bodyPr wrap="square">
            <a:spAutoFit/>
          </a:bodyPr>
          <a:lstStyle/>
          <a:p>
            <a:pPr algn="ctr"/>
            <a:r>
              <a:rPr lang="ja-JP" altLang="en-US" sz="2400" b="1" dirty="0">
                <a:latin typeface="メイリオ" panose="020B0604030504040204" pitchFamily="50" charset="-128"/>
                <a:ea typeface="メイリオ" panose="020B0604030504040204" pitchFamily="50" charset="-128"/>
              </a:rPr>
              <a:t>基本の画面構成</a:t>
            </a:r>
          </a:p>
        </p:txBody>
      </p:sp>
      <p:grpSp>
        <p:nvGrpSpPr>
          <p:cNvPr id="5" name="グループ化 4">
            <a:extLst>
              <a:ext uri="{FF2B5EF4-FFF2-40B4-BE49-F238E27FC236}">
                <a16:creationId xmlns:a16="http://schemas.microsoft.com/office/drawing/2014/main" id="{CF0B6C51-6C0F-44F8-8B67-611676663630}"/>
              </a:ext>
            </a:extLst>
          </p:cNvPr>
          <p:cNvGrpSpPr/>
          <p:nvPr/>
        </p:nvGrpSpPr>
        <p:grpSpPr>
          <a:xfrm>
            <a:off x="323528" y="1316236"/>
            <a:ext cx="2376264" cy="2242803"/>
            <a:chOff x="323528" y="1316236"/>
            <a:chExt cx="2376264" cy="2242803"/>
          </a:xfrm>
        </p:grpSpPr>
        <p:sp>
          <p:nvSpPr>
            <p:cNvPr id="4" name="四角形: 角を丸くする 3">
              <a:extLst>
                <a:ext uri="{FF2B5EF4-FFF2-40B4-BE49-F238E27FC236}">
                  <a16:creationId xmlns:a16="http://schemas.microsoft.com/office/drawing/2014/main" id="{4302535B-7B7C-7C60-A51C-07EBFFDE5F5D}"/>
                </a:ext>
              </a:extLst>
            </p:cNvPr>
            <p:cNvSpPr/>
            <p:nvPr/>
          </p:nvSpPr>
          <p:spPr>
            <a:xfrm>
              <a:off x="333313" y="1316236"/>
              <a:ext cx="2206474" cy="2242803"/>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9B45F87F-F586-1BD5-44E5-4B49ADF010D2}"/>
                </a:ext>
              </a:extLst>
            </p:cNvPr>
            <p:cNvSpPr txBox="1"/>
            <p:nvPr/>
          </p:nvSpPr>
          <p:spPr>
            <a:xfrm>
              <a:off x="510127" y="1453414"/>
              <a:ext cx="1884944" cy="369332"/>
            </a:xfrm>
            <a:prstGeom prst="rect">
              <a:avLst/>
            </a:prstGeom>
            <a:noFill/>
          </p:spPr>
          <p:txBody>
            <a:bodyPr wrap="square">
              <a:spAutoFit/>
            </a:bodyPr>
            <a:lstStyle/>
            <a:p>
              <a:pPr lvl="0" algn="ctr">
                <a:defRPr/>
              </a:pPr>
              <a:r>
                <a:rPr lang="ja-JP" altLang="en-US" b="1" dirty="0">
                  <a:solidFill>
                    <a:srgbClr val="009650"/>
                  </a:solidFill>
                  <a:latin typeface="Meiryo" charset="-128"/>
                  <a:ea typeface="Meiryo" charset="-128"/>
                  <a:cs typeface="Meiryo" charset="-128"/>
                </a:rPr>
                <a:t>検索バー</a:t>
              </a:r>
              <a:endParaRPr lang="en-US" altLang="ja-JP" b="1" dirty="0">
                <a:solidFill>
                  <a:srgbClr val="009650"/>
                </a:solidFill>
                <a:latin typeface="Meiryo" charset="-128"/>
                <a:ea typeface="Meiryo" charset="-128"/>
                <a:cs typeface="Meiryo" charset="-128"/>
              </a:endParaRPr>
            </a:p>
          </p:txBody>
        </p:sp>
        <p:sp>
          <p:nvSpPr>
            <p:cNvPr id="9" name="テキスト ボックス 8">
              <a:extLst>
                <a:ext uri="{FF2B5EF4-FFF2-40B4-BE49-F238E27FC236}">
                  <a16:creationId xmlns:a16="http://schemas.microsoft.com/office/drawing/2014/main" id="{6BA269C7-47F7-5A7E-C394-BAA5444129A0}"/>
                </a:ext>
              </a:extLst>
            </p:cNvPr>
            <p:cNvSpPr txBox="1"/>
            <p:nvPr/>
          </p:nvSpPr>
          <p:spPr>
            <a:xfrm>
              <a:off x="323528" y="1849628"/>
              <a:ext cx="2376264" cy="1569660"/>
            </a:xfrm>
            <a:prstGeom prst="rect">
              <a:avLst/>
            </a:prstGeom>
            <a:noFill/>
          </p:spPr>
          <p:txBody>
            <a:bodyPr wrap="square" lIns="91440" tIns="45720" rIns="91440" bIns="45720" anchor="t">
              <a:spAutoFit/>
            </a:bodyPr>
            <a:lstStyle/>
            <a:p>
              <a:pPr indent="-417195"/>
              <a:r>
                <a:rPr lang="ja-JP" altLang="en-US" sz="1600" b="1" spc="-16" dirty="0">
                  <a:latin typeface="メイリオ"/>
                  <a:ea typeface="メイリオ"/>
                  <a:cs typeface="Meiryo" charset="-128"/>
                </a:rPr>
                <a:t>気になる場所の地名や住所などを入力すると、検索結果が表示されますので、目当ての場所を選択するとそこの地図を表示できます</a:t>
              </a:r>
              <a:endParaRPr lang="ja-JP" altLang="en-US" sz="1600" b="1" dirty="0">
                <a:latin typeface="メイリオ"/>
                <a:ea typeface="メイリオ"/>
                <a:cs typeface="Meiryo" charset="-128"/>
              </a:endParaRPr>
            </a:p>
          </p:txBody>
        </p:sp>
      </p:grpSp>
      <p:grpSp>
        <p:nvGrpSpPr>
          <p:cNvPr id="18" name="グループ化 17">
            <a:extLst>
              <a:ext uri="{FF2B5EF4-FFF2-40B4-BE49-F238E27FC236}">
                <a16:creationId xmlns:a16="http://schemas.microsoft.com/office/drawing/2014/main" id="{C9258E93-744F-4082-B9E5-334E6355E7C7}"/>
              </a:ext>
            </a:extLst>
          </p:cNvPr>
          <p:cNvGrpSpPr/>
          <p:nvPr/>
        </p:nvGrpSpPr>
        <p:grpSpPr>
          <a:xfrm>
            <a:off x="333313" y="3614620"/>
            <a:ext cx="2257082" cy="2489231"/>
            <a:chOff x="333313" y="3614620"/>
            <a:chExt cx="2257082" cy="2489231"/>
          </a:xfrm>
        </p:grpSpPr>
        <p:sp>
          <p:nvSpPr>
            <p:cNvPr id="6" name="四角形: 角を丸くする 5">
              <a:extLst>
                <a:ext uri="{FF2B5EF4-FFF2-40B4-BE49-F238E27FC236}">
                  <a16:creationId xmlns:a16="http://schemas.microsoft.com/office/drawing/2014/main" id="{100AEC76-EB60-1D17-3C83-85D0C097778B}"/>
                </a:ext>
              </a:extLst>
            </p:cNvPr>
            <p:cNvSpPr/>
            <p:nvPr/>
          </p:nvSpPr>
          <p:spPr>
            <a:xfrm>
              <a:off x="333313" y="3614620"/>
              <a:ext cx="2257082" cy="2489231"/>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322CBB4F-A3AA-768F-4AE0-005E1A07E4C2}"/>
                </a:ext>
              </a:extLst>
            </p:cNvPr>
            <p:cNvSpPr txBox="1"/>
            <p:nvPr/>
          </p:nvSpPr>
          <p:spPr>
            <a:xfrm>
              <a:off x="467544" y="3723099"/>
              <a:ext cx="1884944" cy="369332"/>
            </a:xfrm>
            <a:prstGeom prst="rect">
              <a:avLst/>
            </a:prstGeom>
            <a:noFill/>
          </p:spPr>
          <p:txBody>
            <a:bodyPr wrap="square">
              <a:spAutoFit/>
            </a:bodyPr>
            <a:lstStyle/>
            <a:p>
              <a:pPr lvl="0" algn="ctr">
                <a:defRPr/>
              </a:pPr>
              <a:r>
                <a:rPr lang="ja-JP" altLang="en-US" b="1" dirty="0">
                  <a:solidFill>
                    <a:srgbClr val="009650"/>
                  </a:solidFill>
                  <a:latin typeface="Meiryo" charset="-128"/>
                  <a:ea typeface="Meiryo" charset="-128"/>
                  <a:cs typeface="Meiryo" charset="-128"/>
                </a:rPr>
                <a:t>「地図」ボタン</a:t>
              </a:r>
              <a:endParaRPr lang="en-US" altLang="ja-JP" b="1" dirty="0">
                <a:solidFill>
                  <a:srgbClr val="009650"/>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BF094036-9D2C-4034-60B6-E9451D2532DD}"/>
                </a:ext>
              </a:extLst>
            </p:cNvPr>
            <p:cNvSpPr txBox="1"/>
            <p:nvPr/>
          </p:nvSpPr>
          <p:spPr>
            <a:xfrm>
              <a:off x="358147" y="4003901"/>
              <a:ext cx="2232248" cy="2062103"/>
            </a:xfrm>
            <a:prstGeom prst="rect">
              <a:avLst/>
            </a:prstGeom>
            <a:noFill/>
          </p:spPr>
          <p:txBody>
            <a:bodyPr wrap="square" lIns="91440" tIns="45720" rIns="91440" bIns="45720" anchor="t">
              <a:spAutoFit/>
            </a:bodyPr>
            <a:lstStyle/>
            <a:p>
              <a:pPr indent="-417195"/>
              <a:r>
                <a:rPr lang="ja-JP" altLang="en-US" sz="1600" b="1" dirty="0">
                  <a:latin typeface="Meiryo"/>
                  <a:ea typeface="Meiryo"/>
                  <a:cs typeface="Meiryo" charset="-128"/>
                </a:rPr>
                <a:t>地図ボタンからは、表示可能な様々な種類の地図や航空写真等を選択することが出来ます。</a:t>
              </a:r>
              <a:endParaRPr lang="en-US" altLang="ja-JP" sz="1600" b="1" dirty="0">
                <a:latin typeface="Meiryo" charset="-128"/>
                <a:ea typeface="Meiryo" charset="-128"/>
                <a:cs typeface="Meiryo" charset="-128"/>
              </a:endParaRPr>
            </a:p>
            <a:p>
              <a:pPr indent="-417195"/>
              <a:r>
                <a:rPr lang="ja-JP" altLang="en-US" sz="1600" b="1" dirty="0">
                  <a:latin typeface="Meiryo"/>
                  <a:ea typeface="Meiryo"/>
                  <a:cs typeface="Meiryo" charset="-128"/>
                </a:rPr>
                <a:t>見たい項目を選択すると、地図上にその項目を重ね合わせて、表示します。</a:t>
              </a:r>
            </a:p>
          </p:txBody>
        </p:sp>
      </p:grpSp>
      <p:grpSp>
        <p:nvGrpSpPr>
          <p:cNvPr id="21" name="グループ化 20">
            <a:extLst>
              <a:ext uri="{FF2B5EF4-FFF2-40B4-BE49-F238E27FC236}">
                <a16:creationId xmlns:a16="http://schemas.microsoft.com/office/drawing/2014/main" id="{A4783FB9-5F7F-4FC1-9712-17F35F959F51}"/>
              </a:ext>
            </a:extLst>
          </p:cNvPr>
          <p:cNvGrpSpPr/>
          <p:nvPr/>
        </p:nvGrpSpPr>
        <p:grpSpPr>
          <a:xfrm>
            <a:off x="6588834" y="1316236"/>
            <a:ext cx="2206475" cy="2295493"/>
            <a:chOff x="6588834" y="1316236"/>
            <a:chExt cx="2206475" cy="2295493"/>
          </a:xfrm>
        </p:grpSpPr>
        <p:sp>
          <p:nvSpPr>
            <p:cNvPr id="14" name="四角形: 角を丸くする 13">
              <a:extLst>
                <a:ext uri="{FF2B5EF4-FFF2-40B4-BE49-F238E27FC236}">
                  <a16:creationId xmlns:a16="http://schemas.microsoft.com/office/drawing/2014/main" id="{1B85B816-1436-067C-BC57-D8F2DBCF5758}"/>
                </a:ext>
              </a:extLst>
            </p:cNvPr>
            <p:cNvSpPr/>
            <p:nvPr/>
          </p:nvSpPr>
          <p:spPr>
            <a:xfrm>
              <a:off x="6588834" y="1316236"/>
              <a:ext cx="2206474" cy="2295493"/>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6712126D-1322-22DA-FF16-731C639D9CDF}"/>
                </a:ext>
              </a:extLst>
            </p:cNvPr>
            <p:cNvSpPr txBox="1"/>
            <p:nvPr/>
          </p:nvSpPr>
          <p:spPr>
            <a:xfrm>
              <a:off x="6738759" y="1386065"/>
              <a:ext cx="1884944" cy="369332"/>
            </a:xfrm>
            <a:prstGeom prst="rect">
              <a:avLst/>
            </a:prstGeom>
            <a:noFill/>
          </p:spPr>
          <p:txBody>
            <a:bodyPr wrap="square">
              <a:spAutoFit/>
            </a:bodyPr>
            <a:lstStyle/>
            <a:p>
              <a:pPr lvl="0" algn="ctr">
                <a:defRPr/>
              </a:pPr>
              <a:r>
                <a:rPr lang="ja-JP" altLang="en-US" b="1" dirty="0">
                  <a:solidFill>
                    <a:srgbClr val="009650"/>
                  </a:solidFill>
                  <a:latin typeface="Meiryo" charset="-128"/>
                  <a:ea typeface="Meiryo" charset="-128"/>
                  <a:cs typeface="Meiryo" charset="-128"/>
                </a:rPr>
                <a:t>メニューボタン</a:t>
              </a:r>
              <a:endParaRPr lang="en-US" altLang="ja-JP" b="1" dirty="0">
                <a:solidFill>
                  <a:srgbClr val="009650"/>
                </a:solidFill>
                <a:latin typeface="Meiryo" charset="-128"/>
                <a:ea typeface="Meiryo" charset="-128"/>
                <a:cs typeface="Meiryo" charset="-128"/>
              </a:endParaRPr>
            </a:p>
          </p:txBody>
        </p:sp>
        <p:sp>
          <p:nvSpPr>
            <p:cNvPr id="19" name="テキスト ボックス 18">
              <a:extLst>
                <a:ext uri="{FF2B5EF4-FFF2-40B4-BE49-F238E27FC236}">
                  <a16:creationId xmlns:a16="http://schemas.microsoft.com/office/drawing/2014/main" id="{279CB44A-C989-492E-C63F-F4CD3E562ACD}"/>
                </a:ext>
              </a:extLst>
            </p:cNvPr>
            <p:cNvSpPr txBox="1"/>
            <p:nvPr/>
          </p:nvSpPr>
          <p:spPr>
            <a:xfrm>
              <a:off x="6609295" y="1828562"/>
              <a:ext cx="2186014" cy="1600438"/>
            </a:xfrm>
            <a:prstGeom prst="rect">
              <a:avLst/>
            </a:prstGeom>
            <a:noFill/>
          </p:spPr>
          <p:txBody>
            <a:bodyPr wrap="square" lIns="91440" tIns="45720" rIns="91440" bIns="45720" anchor="t">
              <a:spAutoFit/>
            </a:bodyPr>
            <a:lstStyle/>
            <a:p>
              <a:pPr indent="-417195"/>
              <a:r>
                <a:rPr lang="ja-JP" altLang="en-US" sz="1400" b="1" dirty="0">
                  <a:latin typeface="Meiryo" charset="-128"/>
                  <a:ea typeface="Meiryo" charset="-128"/>
                  <a:cs typeface="Meiryo" charset="-128"/>
                </a:rPr>
                <a:t>右上の</a:t>
              </a:r>
              <a:r>
                <a:rPr lang="en-US" altLang="ja-JP" sz="1400" b="1" dirty="0">
                  <a:latin typeface="Meiryo" charset="-128"/>
                  <a:ea typeface="Meiryo" charset="-128"/>
                  <a:cs typeface="Meiryo" charset="-128"/>
                </a:rPr>
                <a:t>3</a:t>
              </a:r>
              <a:r>
                <a:rPr lang="ja-JP" altLang="en-US" sz="1400" b="1" dirty="0">
                  <a:latin typeface="Meiryo" charset="-128"/>
                  <a:ea typeface="Meiryo" charset="-128"/>
                  <a:cs typeface="Meiryo" charset="-128"/>
                </a:rPr>
                <a:t>本線をダブルタップすると「共有・設定・ツール」が表示されます。ツールからは、断面図や３</a:t>
              </a:r>
              <a:r>
                <a:rPr lang="en-US" altLang="ja-JP" sz="1400" b="1" dirty="0">
                  <a:latin typeface="Meiryo" charset="-128"/>
                  <a:ea typeface="Meiryo" charset="-128"/>
                  <a:cs typeface="Meiryo" charset="-128"/>
                </a:rPr>
                <a:t>D</a:t>
              </a:r>
              <a:r>
                <a:rPr lang="ja-JP" altLang="en-US" sz="1400" b="1" dirty="0">
                  <a:latin typeface="Meiryo" charset="-128"/>
                  <a:ea typeface="Meiryo" charset="-128"/>
                  <a:cs typeface="Meiryo" charset="-128"/>
                </a:rPr>
                <a:t>表示など、様々な機能を利用することが出来ます。</a:t>
              </a:r>
              <a:endParaRPr lang="en-US" altLang="ja-JP" sz="1400" b="1" dirty="0">
                <a:latin typeface="Meiryo" charset="-128"/>
                <a:ea typeface="Meiryo" charset="-128"/>
                <a:cs typeface="Meiryo" charset="-128"/>
              </a:endParaRPr>
            </a:p>
          </p:txBody>
        </p:sp>
      </p:grpSp>
      <p:grpSp>
        <p:nvGrpSpPr>
          <p:cNvPr id="30" name="グループ化 29">
            <a:extLst>
              <a:ext uri="{FF2B5EF4-FFF2-40B4-BE49-F238E27FC236}">
                <a16:creationId xmlns:a16="http://schemas.microsoft.com/office/drawing/2014/main" id="{42B7EAC1-1EB8-48EA-83FA-ECB6DE2D26EE}"/>
              </a:ext>
            </a:extLst>
          </p:cNvPr>
          <p:cNvGrpSpPr/>
          <p:nvPr/>
        </p:nvGrpSpPr>
        <p:grpSpPr>
          <a:xfrm>
            <a:off x="6567764" y="3717032"/>
            <a:ext cx="2206474" cy="2463954"/>
            <a:chOff x="6567764" y="3717032"/>
            <a:chExt cx="2206474" cy="2463954"/>
          </a:xfrm>
        </p:grpSpPr>
        <p:sp>
          <p:nvSpPr>
            <p:cNvPr id="13" name="四角形: 角を丸くする 12">
              <a:extLst>
                <a:ext uri="{FF2B5EF4-FFF2-40B4-BE49-F238E27FC236}">
                  <a16:creationId xmlns:a16="http://schemas.microsoft.com/office/drawing/2014/main" id="{4F2E2DB0-B1C1-3510-2425-9F0A0A6E8583}"/>
                </a:ext>
              </a:extLst>
            </p:cNvPr>
            <p:cNvSpPr/>
            <p:nvPr/>
          </p:nvSpPr>
          <p:spPr>
            <a:xfrm>
              <a:off x="6567764" y="3717032"/>
              <a:ext cx="2206474" cy="2386819"/>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E6ACA03E-0EDE-937B-8471-78D71F8E2474}"/>
                </a:ext>
              </a:extLst>
            </p:cNvPr>
            <p:cNvSpPr txBox="1"/>
            <p:nvPr/>
          </p:nvSpPr>
          <p:spPr>
            <a:xfrm>
              <a:off x="6745278" y="3779204"/>
              <a:ext cx="1884944" cy="646331"/>
            </a:xfrm>
            <a:prstGeom prst="rect">
              <a:avLst/>
            </a:prstGeom>
            <a:noFill/>
          </p:spPr>
          <p:txBody>
            <a:bodyPr wrap="square">
              <a:spAutoFit/>
            </a:bodyPr>
            <a:lstStyle/>
            <a:p>
              <a:pPr lvl="0" algn="ctr">
                <a:defRPr/>
              </a:pPr>
              <a:r>
                <a:rPr lang="ja-JP" altLang="en-US" b="1" dirty="0">
                  <a:solidFill>
                    <a:srgbClr val="009650"/>
                  </a:solidFill>
                  <a:latin typeface="Meiryo" charset="-128"/>
                  <a:ea typeface="Meiryo" charset="-128"/>
                  <a:cs typeface="Meiryo" charset="-128"/>
                </a:rPr>
                <a:t>コンテキスト</a:t>
              </a:r>
              <a:endParaRPr lang="en-US" altLang="ja-JP" b="1" dirty="0">
                <a:solidFill>
                  <a:srgbClr val="009650"/>
                </a:solidFill>
                <a:latin typeface="Meiryo" charset="-128"/>
                <a:ea typeface="Meiryo" charset="-128"/>
                <a:cs typeface="Meiryo" charset="-128"/>
              </a:endParaRPr>
            </a:p>
            <a:p>
              <a:pPr lvl="0" algn="ctr">
                <a:defRPr/>
              </a:pPr>
              <a:r>
                <a:rPr lang="ja-JP" altLang="en-US" b="1" dirty="0">
                  <a:solidFill>
                    <a:srgbClr val="009650"/>
                  </a:solidFill>
                  <a:latin typeface="Meiryo" charset="-128"/>
                  <a:ea typeface="Meiryo" charset="-128"/>
                  <a:cs typeface="Meiryo" charset="-128"/>
                </a:rPr>
                <a:t>メニュー</a:t>
              </a:r>
              <a:endParaRPr lang="en-US" altLang="ja-JP" b="1" dirty="0">
                <a:solidFill>
                  <a:srgbClr val="009650"/>
                </a:solidFill>
                <a:latin typeface="Meiryo" charset="-128"/>
                <a:ea typeface="Meiryo" charset="-128"/>
                <a:cs typeface="Meiryo" charset="-128"/>
              </a:endParaRPr>
            </a:p>
          </p:txBody>
        </p:sp>
        <p:sp>
          <p:nvSpPr>
            <p:cNvPr id="24" name="テキスト ボックス 23">
              <a:extLst>
                <a:ext uri="{FF2B5EF4-FFF2-40B4-BE49-F238E27FC236}">
                  <a16:creationId xmlns:a16="http://schemas.microsoft.com/office/drawing/2014/main" id="{5A3F8F56-3CE0-D693-B920-7A13CCFE5265}"/>
                </a:ext>
              </a:extLst>
            </p:cNvPr>
            <p:cNvSpPr txBox="1"/>
            <p:nvPr/>
          </p:nvSpPr>
          <p:spPr>
            <a:xfrm>
              <a:off x="6588224" y="4365104"/>
              <a:ext cx="2186014" cy="1815882"/>
            </a:xfrm>
            <a:prstGeom prst="rect">
              <a:avLst/>
            </a:prstGeom>
            <a:noFill/>
          </p:spPr>
          <p:txBody>
            <a:bodyPr wrap="square" lIns="91440" tIns="45720" rIns="91440" bIns="45720" anchor="t">
              <a:spAutoFit/>
            </a:bodyPr>
            <a:lstStyle/>
            <a:p>
              <a:pPr indent="-417195"/>
              <a:r>
                <a:rPr lang="ja-JP" altLang="en-US" sz="1600" b="1" dirty="0">
                  <a:latin typeface="Meiryo" charset="-128"/>
                  <a:ea typeface="Meiryo" charset="-128"/>
                  <a:cs typeface="Meiryo" charset="-128"/>
                </a:rPr>
                <a:t>左下に配置されている「矢印」をダブルタップすると表示している地図の中心部の「住所・緯度経度・標高等」を確認できます。</a:t>
              </a:r>
              <a:endParaRPr lang="en-US" altLang="ja-JP" sz="1600" b="1" dirty="0">
                <a:latin typeface="Meiryo" charset="-128"/>
                <a:ea typeface="Meiryo" charset="-128"/>
                <a:cs typeface="Meiryo" charset="-128"/>
              </a:endParaRPr>
            </a:p>
          </p:txBody>
        </p:sp>
      </p:grpSp>
      <p:cxnSp>
        <p:nvCxnSpPr>
          <p:cNvPr id="25" name="コネクタ: カギ線 24">
            <a:extLst>
              <a:ext uri="{FF2B5EF4-FFF2-40B4-BE49-F238E27FC236}">
                <a16:creationId xmlns:a16="http://schemas.microsoft.com/office/drawing/2014/main" id="{AC829F16-7881-8BEE-0825-0291992DF812}"/>
              </a:ext>
            </a:extLst>
          </p:cNvPr>
          <p:cNvCxnSpPr>
            <a:cxnSpLocks/>
            <a:stCxn id="26" idx="1"/>
          </p:cNvCxnSpPr>
          <p:nvPr/>
        </p:nvCxnSpPr>
        <p:spPr>
          <a:xfrm rot="10800000">
            <a:off x="2539787" y="1877449"/>
            <a:ext cx="948196" cy="187401"/>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コネクタ: カギ線 26">
            <a:extLst>
              <a:ext uri="{FF2B5EF4-FFF2-40B4-BE49-F238E27FC236}">
                <a16:creationId xmlns:a16="http://schemas.microsoft.com/office/drawing/2014/main" id="{7CF1CE4B-5069-6A67-6DC7-ECA5099B63AD}"/>
              </a:ext>
            </a:extLst>
          </p:cNvPr>
          <p:cNvCxnSpPr>
            <a:cxnSpLocks/>
            <a:stCxn id="28" idx="1"/>
            <a:endCxn id="12" idx="3"/>
          </p:cNvCxnSpPr>
          <p:nvPr/>
        </p:nvCxnSpPr>
        <p:spPr>
          <a:xfrm rot="10800000" flipV="1">
            <a:off x="2590395" y="2319399"/>
            <a:ext cx="940348" cy="2715553"/>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8" name="コネクタ: カギ線 37">
            <a:extLst>
              <a:ext uri="{FF2B5EF4-FFF2-40B4-BE49-F238E27FC236}">
                <a16:creationId xmlns:a16="http://schemas.microsoft.com/office/drawing/2014/main" id="{39C15E25-27DE-7650-CF87-EB2839FFFF80}"/>
              </a:ext>
            </a:extLst>
          </p:cNvPr>
          <p:cNvCxnSpPr>
            <a:cxnSpLocks/>
            <a:stCxn id="24" idx="1"/>
            <a:endCxn id="39" idx="3"/>
          </p:cNvCxnSpPr>
          <p:nvPr/>
        </p:nvCxnSpPr>
        <p:spPr>
          <a:xfrm rot="10800000" flipV="1">
            <a:off x="5637598" y="5273044"/>
            <a:ext cx="950627" cy="925237"/>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4" name="コネクタ: カギ線 43">
            <a:extLst>
              <a:ext uri="{FF2B5EF4-FFF2-40B4-BE49-F238E27FC236}">
                <a16:creationId xmlns:a16="http://schemas.microsoft.com/office/drawing/2014/main" id="{77C2AFDA-7B0D-E939-CC69-69CF71730EAA}"/>
              </a:ext>
            </a:extLst>
          </p:cNvPr>
          <p:cNvCxnSpPr>
            <a:cxnSpLocks/>
            <a:stCxn id="14" idx="1"/>
            <a:endCxn id="45" idx="3"/>
          </p:cNvCxnSpPr>
          <p:nvPr/>
        </p:nvCxnSpPr>
        <p:spPr>
          <a:xfrm rot="10800000">
            <a:off x="5495902" y="2082427"/>
            <a:ext cx="1092933" cy="381557"/>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96701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マップ&#10;&#10;自動的に生成された説明">
            <a:extLst>
              <a:ext uri="{FF2B5EF4-FFF2-40B4-BE49-F238E27FC236}">
                <a16:creationId xmlns:a16="http://schemas.microsoft.com/office/drawing/2014/main" id="{44196733-020B-648A-58C4-6193898541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7038" y="2090671"/>
            <a:ext cx="1794433" cy="3836229"/>
          </a:xfrm>
          <a:prstGeom prst="rect">
            <a:avLst/>
          </a:prstGeom>
          <a:ln>
            <a:solidFill>
              <a:schemeClr val="tx1"/>
            </a:solidFill>
          </a:ln>
        </p:spPr>
      </p:pic>
      <p:cxnSp>
        <p:nvCxnSpPr>
          <p:cNvPr id="21" name="直線矢印コネクタ 20">
            <a:extLst>
              <a:ext uri="{FF2B5EF4-FFF2-40B4-BE49-F238E27FC236}">
                <a16:creationId xmlns:a16="http://schemas.microsoft.com/office/drawing/2014/main" id="{CFA4359B-71A8-CBF3-5355-82D915AB56AF}"/>
              </a:ext>
            </a:extLst>
          </p:cNvPr>
          <p:cNvCxnSpPr>
            <a:cxnSpLocks/>
          </p:cNvCxnSpPr>
          <p:nvPr/>
        </p:nvCxnSpPr>
        <p:spPr>
          <a:xfrm>
            <a:off x="7080141" y="4106033"/>
            <a:ext cx="793594"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8D104BB7-A575-D818-2DB9-B12EF3D5DEB4}"/>
              </a:ext>
            </a:extLst>
          </p:cNvPr>
          <p:cNvCxnSpPr>
            <a:cxnSpLocks/>
          </p:cNvCxnSpPr>
          <p:nvPr/>
        </p:nvCxnSpPr>
        <p:spPr>
          <a:xfrm flipV="1">
            <a:off x="7437217" y="3716869"/>
            <a:ext cx="0" cy="6605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フリーフォーム 43">
            <a:extLst>
              <a:ext uri="{FF2B5EF4-FFF2-40B4-BE49-F238E27FC236}">
                <a16:creationId xmlns:a16="http://schemas.microsoft.com/office/drawing/2014/main" id="{09AEBA8B-0323-A57C-68B5-8025AD80ABE3}"/>
              </a:ext>
            </a:extLst>
          </p:cNvPr>
          <p:cNvSpPr/>
          <p:nvPr/>
        </p:nvSpPr>
        <p:spPr>
          <a:xfrm>
            <a:off x="6958372" y="4155285"/>
            <a:ext cx="727937" cy="979522"/>
          </a:xfrm>
          <a:custGeom>
            <a:avLst/>
            <a:gdLst>
              <a:gd name="connsiteX0" fmla="*/ 310824 w 706112"/>
              <a:gd name="connsiteY0" fmla="*/ 355733 h 1027257"/>
              <a:gd name="connsiteX1" fmla="*/ 329874 w 706112"/>
              <a:gd name="connsiteY1" fmla="*/ 222383 h 1027257"/>
              <a:gd name="connsiteX2" fmla="*/ 344162 w 706112"/>
              <a:gd name="connsiteY2" fmla="*/ 84270 h 1027257"/>
              <a:gd name="connsiteX3" fmla="*/ 348924 w 706112"/>
              <a:gd name="connsiteY3" fmla="*/ 22358 h 1027257"/>
              <a:gd name="connsiteX4" fmla="*/ 406074 w 706112"/>
              <a:gd name="connsiteY4" fmla="*/ 8070 h 1027257"/>
              <a:gd name="connsiteX5" fmla="*/ 410837 w 706112"/>
              <a:gd name="connsiteY5" fmla="*/ 141420 h 1027257"/>
              <a:gd name="connsiteX6" fmla="*/ 420362 w 706112"/>
              <a:gd name="connsiteY6" fmla="*/ 341445 h 1027257"/>
              <a:gd name="connsiteX7" fmla="*/ 448937 w 706112"/>
              <a:gd name="connsiteY7" fmla="*/ 298583 h 1027257"/>
              <a:gd name="connsiteX8" fmla="*/ 487037 w 706112"/>
              <a:gd name="connsiteY8" fmla="*/ 298583 h 1027257"/>
              <a:gd name="connsiteX9" fmla="*/ 510849 w 706112"/>
              <a:gd name="connsiteY9" fmla="*/ 331920 h 1027257"/>
              <a:gd name="connsiteX10" fmla="*/ 529899 w 706112"/>
              <a:gd name="connsiteY10" fmla="*/ 370020 h 1027257"/>
              <a:gd name="connsiteX11" fmla="*/ 539424 w 706112"/>
              <a:gd name="connsiteY11" fmla="*/ 346208 h 1027257"/>
              <a:gd name="connsiteX12" fmla="*/ 577524 w 706112"/>
              <a:gd name="connsiteY12" fmla="*/ 341445 h 1027257"/>
              <a:gd name="connsiteX13" fmla="*/ 615624 w 706112"/>
              <a:gd name="connsiteY13" fmla="*/ 436695 h 1027257"/>
              <a:gd name="connsiteX14" fmla="*/ 644199 w 706112"/>
              <a:gd name="connsiteY14" fmla="*/ 403358 h 1027257"/>
              <a:gd name="connsiteX15" fmla="*/ 677537 w 706112"/>
              <a:gd name="connsiteY15" fmla="*/ 455745 h 1027257"/>
              <a:gd name="connsiteX16" fmla="*/ 691824 w 706112"/>
              <a:gd name="connsiteY16" fmla="*/ 546233 h 1027257"/>
              <a:gd name="connsiteX17" fmla="*/ 706112 w 706112"/>
              <a:gd name="connsiteY17" fmla="*/ 579570 h 1027257"/>
              <a:gd name="connsiteX18" fmla="*/ 691824 w 706112"/>
              <a:gd name="connsiteY18" fmla="*/ 631958 h 1027257"/>
              <a:gd name="connsiteX19" fmla="*/ 668012 w 706112"/>
              <a:gd name="connsiteY19" fmla="*/ 689108 h 1027257"/>
              <a:gd name="connsiteX20" fmla="*/ 629912 w 706112"/>
              <a:gd name="connsiteY20" fmla="*/ 765308 h 1027257"/>
              <a:gd name="connsiteX21" fmla="*/ 629912 w 706112"/>
              <a:gd name="connsiteY21" fmla="*/ 812933 h 1027257"/>
              <a:gd name="connsiteX22" fmla="*/ 625149 w 706112"/>
              <a:gd name="connsiteY22" fmla="*/ 879608 h 1027257"/>
              <a:gd name="connsiteX23" fmla="*/ 610862 w 706112"/>
              <a:gd name="connsiteY23" fmla="*/ 927233 h 1027257"/>
              <a:gd name="connsiteX24" fmla="*/ 639437 w 706112"/>
              <a:gd name="connsiteY24" fmla="*/ 974858 h 1027257"/>
              <a:gd name="connsiteX25" fmla="*/ 453699 w 706112"/>
              <a:gd name="connsiteY25" fmla="*/ 1027245 h 1027257"/>
              <a:gd name="connsiteX26" fmla="*/ 310824 w 706112"/>
              <a:gd name="connsiteY26" fmla="*/ 970095 h 1027257"/>
              <a:gd name="connsiteX27" fmla="*/ 329874 w 706112"/>
              <a:gd name="connsiteY27" fmla="*/ 941520 h 1027257"/>
              <a:gd name="connsiteX28" fmla="*/ 344162 w 706112"/>
              <a:gd name="connsiteY28" fmla="*/ 889133 h 1027257"/>
              <a:gd name="connsiteX29" fmla="*/ 315587 w 706112"/>
              <a:gd name="connsiteY29" fmla="*/ 789120 h 1027257"/>
              <a:gd name="connsiteX30" fmla="*/ 263199 w 706112"/>
              <a:gd name="connsiteY30" fmla="*/ 717683 h 1027257"/>
              <a:gd name="connsiteX31" fmla="*/ 196524 w 706112"/>
              <a:gd name="connsiteY31" fmla="*/ 665295 h 1027257"/>
              <a:gd name="connsiteX32" fmla="*/ 77462 w 706112"/>
              <a:gd name="connsiteY32" fmla="*/ 612908 h 1027257"/>
              <a:gd name="connsiteX33" fmla="*/ 15549 w 706112"/>
              <a:gd name="connsiteY33" fmla="*/ 584333 h 1027257"/>
              <a:gd name="connsiteX34" fmla="*/ 1262 w 706112"/>
              <a:gd name="connsiteY34" fmla="*/ 546233 h 1027257"/>
              <a:gd name="connsiteX35" fmla="*/ 39362 w 706112"/>
              <a:gd name="connsiteY35" fmla="*/ 503370 h 1027257"/>
              <a:gd name="connsiteX36" fmla="*/ 115562 w 706112"/>
              <a:gd name="connsiteY36" fmla="*/ 512895 h 1027257"/>
              <a:gd name="connsiteX37" fmla="*/ 191762 w 706112"/>
              <a:gd name="connsiteY37" fmla="*/ 541470 h 1027257"/>
              <a:gd name="connsiteX38" fmla="*/ 225099 w 706112"/>
              <a:gd name="connsiteY38" fmla="*/ 546233 h 1027257"/>
              <a:gd name="connsiteX39" fmla="*/ 277487 w 706112"/>
              <a:gd name="connsiteY39" fmla="*/ 550995 h 1027257"/>
              <a:gd name="connsiteX40" fmla="*/ 301299 w 706112"/>
              <a:gd name="connsiteY40" fmla="*/ 474795 h 1027257"/>
              <a:gd name="connsiteX41" fmla="*/ 310824 w 706112"/>
              <a:gd name="connsiteY41" fmla="*/ 355733 h 102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6112" h="1027257">
                <a:moveTo>
                  <a:pt x="310824" y="355733"/>
                </a:moveTo>
                <a:cubicBezTo>
                  <a:pt x="315586" y="313664"/>
                  <a:pt x="324318" y="267627"/>
                  <a:pt x="329874" y="222383"/>
                </a:cubicBezTo>
                <a:cubicBezTo>
                  <a:pt x="335430" y="177139"/>
                  <a:pt x="340987" y="117607"/>
                  <a:pt x="344162" y="84270"/>
                </a:cubicBezTo>
                <a:cubicBezTo>
                  <a:pt x="347337" y="50933"/>
                  <a:pt x="338605" y="35058"/>
                  <a:pt x="348924" y="22358"/>
                </a:cubicBezTo>
                <a:cubicBezTo>
                  <a:pt x="359243" y="9658"/>
                  <a:pt x="395755" y="-11774"/>
                  <a:pt x="406074" y="8070"/>
                </a:cubicBezTo>
                <a:cubicBezTo>
                  <a:pt x="416393" y="27914"/>
                  <a:pt x="408456" y="85858"/>
                  <a:pt x="410837" y="141420"/>
                </a:cubicBezTo>
                <a:cubicBezTo>
                  <a:pt x="413218" y="196982"/>
                  <a:pt x="414012" y="315251"/>
                  <a:pt x="420362" y="341445"/>
                </a:cubicBezTo>
                <a:cubicBezTo>
                  <a:pt x="426712" y="367639"/>
                  <a:pt x="437825" y="305727"/>
                  <a:pt x="448937" y="298583"/>
                </a:cubicBezTo>
                <a:cubicBezTo>
                  <a:pt x="460050" y="291439"/>
                  <a:pt x="476718" y="293027"/>
                  <a:pt x="487037" y="298583"/>
                </a:cubicBezTo>
                <a:cubicBezTo>
                  <a:pt x="497356" y="304139"/>
                  <a:pt x="503705" y="320014"/>
                  <a:pt x="510849" y="331920"/>
                </a:cubicBezTo>
                <a:cubicBezTo>
                  <a:pt x="517993" y="343826"/>
                  <a:pt x="525137" y="367639"/>
                  <a:pt x="529899" y="370020"/>
                </a:cubicBezTo>
                <a:cubicBezTo>
                  <a:pt x="534661" y="372401"/>
                  <a:pt x="531487" y="350970"/>
                  <a:pt x="539424" y="346208"/>
                </a:cubicBezTo>
                <a:cubicBezTo>
                  <a:pt x="547362" y="341445"/>
                  <a:pt x="564824" y="326364"/>
                  <a:pt x="577524" y="341445"/>
                </a:cubicBezTo>
                <a:cubicBezTo>
                  <a:pt x="590224" y="356526"/>
                  <a:pt x="604512" y="426376"/>
                  <a:pt x="615624" y="436695"/>
                </a:cubicBezTo>
                <a:cubicBezTo>
                  <a:pt x="626736" y="447014"/>
                  <a:pt x="633880" y="400183"/>
                  <a:pt x="644199" y="403358"/>
                </a:cubicBezTo>
                <a:cubicBezTo>
                  <a:pt x="654518" y="406533"/>
                  <a:pt x="669600" y="431933"/>
                  <a:pt x="677537" y="455745"/>
                </a:cubicBezTo>
                <a:cubicBezTo>
                  <a:pt x="685475" y="479558"/>
                  <a:pt x="687062" y="525596"/>
                  <a:pt x="691824" y="546233"/>
                </a:cubicBezTo>
                <a:cubicBezTo>
                  <a:pt x="696586" y="566870"/>
                  <a:pt x="706112" y="565283"/>
                  <a:pt x="706112" y="579570"/>
                </a:cubicBezTo>
                <a:cubicBezTo>
                  <a:pt x="706112" y="593857"/>
                  <a:pt x="698174" y="613702"/>
                  <a:pt x="691824" y="631958"/>
                </a:cubicBezTo>
                <a:cubicBezTo>
                  <a:pt x="685474" y="650214"/>
                  <a:pt x="678331" y="666883"/>
                  <a:pt x="668012" y="689108"/>
                </a:cubicBezTo>
                <a:cubicBezTo>
                  <a:pt x="657693" y="711333"/>
                  <a:pt x="636262" y="744671"/>
                  <a:pt x="629912" y="765308"/>
                </a:cubicBezTo>
                <a:cubicBezTo>
                  <a:pt x="623562" y="785945"/>
                  <a:pt x="630706" y="793883"/>
                  <a:pt x="629912" y="812933"/>
                </a:cubicBezTo>
                <a:cubicBezTo>
                  <a:pt x="629118" y="831983"/>
                  <a:pt x="628324" y="860558"/>
                  <a:pt x="625149" y="879608"/>
                </a:cubicBezTo>
                <a:cubicBezTo>
                  <a:pt x="621974" y="898658"/>
                  <a:pt x="608481" y="911358"/>
                  <a:pt x="610862" y="927233"/>
                </a:cubicBezTo>
                <a:cubicBezTo>
                  <a:pt x="613243" y="943108"/>
                  <a:pt x="665631" y="958189"/>
                  <a:pt x="639437" y="974858"/>
                </a:cubicBezTo>
                <a:cubicBezTo>
                  <a:pt x="613243" y="991527"/>
                  <a:pt x="508468" y="1028039"/>
                  <a:pt x="453699" y="1027245"/>
                </a:cubicBezTo>
                <a:cubicBezTo>
                  <a:pt x="398930" y="1026451"/>
                  <a:pt x="331461" y="984382"/>
                  <a:pt x="310824" y="970095"/>
                </a:cubicBezTo>
                <a:cubicBezTo>
                  <a:pt x="290187" y="955808"/>
                  <a:pt x="324318" y="955014"/>
                  <a:pt x="329874" y="941520"/>
                </a:cubicBezTo>
                <a:cubicBezTo>
                  <a:pt x="335430" y="928026"/>
                  <a:pt x="346543" y="914533"/>
                  <a:pt x="344162" y="889133"/>
                </a:cubicBezTo>
                <a:cubicBezTo>
                  <a:pt x="341781" y="863733"/>
                  <a:pt x="329081" y="817695"/>
                  <a:pt x="315587" y="789120"/>
                </a:cubicBezTo>
                <a:cubicBezTo>
                  <a:pt x="302093" y="760545"/>
                  <a:pt x="283043" y="738321"/>
                  <a:pt x="263199" y="717683"/>
                </a:cubicBezTo>
                <a:cubicBezTo>
                  <a:pt x="243355" y="697045"/>
                  <a:pt x="227480" y="682757"/>
                  <a:pt x="196524" y="665295"/>
                </a:cubicBezTo>
                <a:cubicBezTo>
                  <a:pt x="165568" y="647833"/>
                  <a:pt x="107624" y="626402"/>
                  <a:pt x="77462" y="612908"/>
                </a:cubicBezTo>
                <a:cubicBezTo>
                  <a:pt x="47300" y="599414"/>
                  <a:pt x="28249" y="595445"/>
                  <a:pt x="15549" y="584333"/>
                </a:cubicBezTo>
                <a:cubicBezTo>
                  <a:pt x="2849" y="573221"/>
                  <a:pt x="-2707" y="559727"/>
                  <a:pt x="1262" y="546233"/>
                </a:cubicBezTo>
                <a:cubicBezTo>
                  <a:pt x="5231" y="532739"/>
                  <a:pt x="20312" y="508926"/>
                  <a:pt x="39362" y="503370"/>
                </a:cubicBezTo>
                <a:cubicBezTo>
                  <a:pt x="58412" y="497814"/>
                  <a:pt x="90162" y="506545"/>
                  <a:pt x="115562" y="512895"/>
                </a:cubicBezTo>
                <a:cubicBezTo>
                  <a:pt x="140962" y="519245"/>
                  <a:pt x="173506" y="535914"/>
                  <a:pt x="191762" y="541470"/>
                </a:cubicBezTo>
                <a:cubicBezTo>
                  <a:pt x="210018" y="547026"/>
                  <a:pt x="210812" y="544646"/>
                  <a:pt x="225099" y="546233"/>
                </a:cubicBezTo>
                <a:cubicBezTo>
                  <a:pt x="239386" y="547820"/>
                  <a:pt x="264787" y="562901"/>
                  <a:pt x="277487" y="550995"/>
                </a:cubicBezTo>
                <a:cubicBezTo>
                  <a:pt x="290187" y="539089"/>
                  <a:pt x="294949" y="501782"/>
                  <a:pt x="301299" y="474795"/>
                </a:cubicBezTo>
                <a:cubicBezTo>
                  <a:pt x="307649" y="447808"/>
                  <a:pt x="306062" y="397802"/>
                  <a:pt x="310824" y="355733"/>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マップ&#10;&#10;自動的に生成された説明">
            <a:extLst>
              <a:ext uri="{FF2B5EF4-FFF2-40B4-BE49-F238E27FC236}">
                <a16:creationId xmlns:a16="http://schemas.microsoft.com/office/drawing/2014/main" id="{162CDF55-FF85-E1B6-63A9-A28306C5EE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8999" y="2090671"/>
            <a:ext cx="1794433" cy="3836229"/>
          </a:xfrm>
          <a:prstGeom prst="rect">
            <a:avLst/>
          </a:prstGeom>
          <a:ln>
            <a:solidFill>
              <a:schemeClr val="tx1"/>
            </a:solidFill>
          </a:ln>
        </p:spPr>
      </p:pic>
      <p:sp>
        <p:nvSpPr>
          <p:cNvPr id="10" name="タイトル 1">
            <a:extLst>
              <a:ext uri="{FF2B5EF4-FFF2-40B4-BE49-F238E27FC236}">
                <a16:creationId xmlns:a16="http://schemas.microsoft.com/office/drawing/2014/main" id="{5B81125F-49BE-82C0-A570-0699A7F70256}"/>
              </a:ext>
            </a:extLst>
          </p:cNvPr>
          <p:cNvSpPr>
            <a:spLocks noGrp="1"/>
          </p:cNvSpPr>
          <p:nvPr>
            <p:ph type="ctrTitle"/>
          </p:nvPr>
        </p:nvSpPr>
        <p:spPr>
          <a:xfrm>
            <a:off x="1767718" y="521210"/>
            <a:ext cx="4288353" cy="547842"/>
          </a:xfrm>
        </p:spPr>
        <p:txBody>
          <a:bodyPr wrap="none">
            <a:spAutoFit/>
          </a:bodyPr>
          <a:lstStyle/>
          <a:p>
            <a:r>
              <a:rPr lang="ja-JP" altLang="en-US" dirty="0"/>
              <a:t>地理院地図の操作方法</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p>
        </p:txBody>
      </p:sp>
      <p:sp>
        <p:nvSpPr>
          <p:cNvPr id="3" name="テキスト ボックス 2">
            <a:extLst>
              <a:ext uri="{FF2B5EF4-FFF2-40B4-BE49-F238E27FC236}">
                <a16:creationId xmlns:a16="http://schemas.microsoft.com/office/drawing/2014/main" id="{81B5FEAC-7FC2-1099-3C44-7B256066BAB1}"/>
              </a:ext>
            </a:extLst>
          </p:cNvPr>
          <p:cNvSpPr txBox="1"/>
          <p:nvPr/>
        </p:nvSpPr>
        <p:spPr>
          <a:xfrm>
            <a:off x="395536" y="1412776"/>
            <a:ext cx="7842434" cy="430887"/>
          </a:xfrm>
          <a:prstGeom prst="rect">
            <a:avLst/>
          </a:prstGeom>
          <a:noFill/>
        </p:spPr>
        <p:txBody>
          <a:bodyPr wrap="square">
            <a:spAutoFit/>
          </a:bodyPr>
          <a:lstStyle/>
          <a:p>
            <a:r>
              <a:rPr lang="ja-JP" altLang="en-US" sz="2200" b="1" dirty="0">
                <a:latin typeface="メイリオ" panose="020B0604030504040204" pitchFamily="50" charset="-128"/>
                <a:ea typeface="メイリオ" panose="020B0604030504040204" pitchFamily="50" charset="-128"/>
              </a:rPr>
              <a:t>スマートフォンでの地理院地図の基本的な操作方法</a:t>
            </a:r>
          </a:p>
        </p:txBody>
      </p:sp>
      <p:sp>
        <p:nvSpPr>
          <p:cNvPr id="5" name="テキスト ボックス 4">
            <a:extLst>
              <a:ext uri="{FF2B5EF4-FFF2-40B4-BE49-F238E27FC236}">
                <a16:creationId xmlns:a16="http://schemas.microsoft.com/office/drawing/2014/main" id="{CE807822-F4CC-647D-7FBF-AB0C4BD8EE78}"/>
              </a:ext>
            </a:extLst>
          </p:cNvPr>
          <p:cNvSpPr txBox="1"/>
          <p:nvPr/>
        </p:nvSpPr>
        <p:spPr>
          <a:xfrm>
            <a:off x="395537" y="2252392"/>
            <a:ext cx="2120072" cy="2677656"/>
          </a:xfrm>
          <a:prstGeom prst="rect">
            <a:avLst/>
          </a:prstGeom>
          <a:no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画面に</a:t>
            </a:r>
            <a:r>
              <a:rPr lang="en-US" altLang="ja-JP" sz="2400" b="1" dirty="0">
                <a:latin typeface="メイリオ" panose="020B0604030504040204" pitchFamily="50" charset="-128"/>
                <a:ea typeface="メイリオ" panose="020B0604030504040204" pitchFamily="50" charset="-128"/>
              </a:rPr>
              <a:t>2</a:t>
            </a:r>
            <a:r>
              <a:rPr lang="ja-JP" altLang="en-US" sz="2400" b="1" dirty="0">
                <a:latin typeface="メイリオ" panose="020B0604030504040204" pitchFamily="50" charset="-128"/>
                <a:ea typeface="メイリオ" panose="020B0604030504040204" pitchFamily="50" charset="-128"/>
              </a:rPr>
              <a:t>本の指を乗せて</a:t>
            </a:r>
            <a:r>
              <a:rPr lang="ja-JP" altLang="en-US" sz="2400" b="1" dirty="0">
                <a:solidFill>
                  <a:srgbClr val="009650"/>
                </a:solidFill>
                <a:latin typeface="メイリオ" panose="020B0604030504040204" pitchFamily="50" charset="-128"/>
                <a:ea typeface="メイリオ" panose="020B0604030504040204" pitchFamily="50" charset="-128"/>
              </a:rPr>
              <a:t>「広げる・つまむ」</a:t>
            </a:r>
            <a:r>
              <a:rPr lang="ja-JP" altLang="en-US" sz="2400" b="1" dirty="0">
                <a:latin typeface="メイリオ" panose="020B0604030504040204" pitchFamily="50" charset="-128"/>
                <a:ea typeface="メイリオ" panose="020B0604030504040204" pitchFamily="50" charset="-128"/>
              </a:rPr>
              <a:t>と地図を</a:t>
            </a:r>
            <a:r>
              <a:rPr lang="ja-JP" altLang="en-US" sz="2400" b="1" dirty="0">
                <a:solidFill>
                  <a:srgbClr val="009650"/>
                </a:solidFill>
                <a:latin typeface="メイリオ" panose="020B0604030504040204" pitchFamily="50" charset="-128"/>
                <a:ea typeface="メイリオ" panose="020B0604030504040204" pitchFamily="50" charset="-128"/>
              </a:rPr>
              <a:t>拡大・縮小</a:t>
            </a:r>
            <a:r>
              <a:rPr lang="ja-JP" altLang="en-US" sz="2400" b="1" dirty="0">
                <a:latin typeface="メイリオ" panose="020B0604030504040204" pitchFamily="50" charset="-128"/>
                <a:ea typeface="メイリオ" panose="020B0604030504040204" pitchFamily="50" charset="-128"/>
              </a:rPr>
              <a:t>することができます</a:t>
            </a:r>
          </a:p>
        </p:txBody>
      </p:sp>
      <p:sp>
        <p:nvSpPr>
          <p:cNvPr id="18" name="テキスト ボックス 17">
            <a:extLst>
              <a:ext uri="{FF2B5EF4-FFF2-40B4-BE49-F238E27FC236}">
                <a16:creationId xmlns:a16="http://schemas.microsoft.com/office/drawing/2014/main" id="{73915813-8106-C5EA-CBE9-B7B63052C468}"/>
              </a:ext>
            </a:extLst>
          </p:cNvPr>
          <p:cNvSpPr txBox="1"/>
          <p:nvPr/>
        </p:nvSpPr>
        <p:spPr>
          <a:xfrm>
            <a:off x="4634321" y="2252392"/>
            <a:ext cx="1836670" cy="2308324"/>
          </a:xfrm>
          <a:prstGeom prst="rect">
            <a:avLst/>
          </a:prstGeom>
          <a:no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画面に指を乗せて、</a:t>
            </a:r>
            <a:endParaRPr lang="en-US" altLang="ja-JP" sz="2400" b="1" dirty="0">
              <a:latin typeface="メイリオ" panose="020B0604030504040204" pitchFamily="50" charset="-128"/>
              <a:ea typeface="メイリオ" panose="020B0604030504040204" pitchFamily="50" charset="-128"/>
            </a:endParaRPr>
          </a:p>
          <a:p>
            <a:r>
              <a:rPr lang="ja-JP" altLang="en-US" sz="2400" b="1" dirty="0">
                <a:solidFill>
                  <a:srgbClr val="009650"/>
                </a:solidFill>
                <a:latin typeface="メイリオ" panose="020B0604030504040204" pitchFamily="50" charset="-128"/>
                <a:ea typeface="メイリオ" panose="020B0604030504040204" pitchFamily="50" charset="-128"/>
              </a:rPr>
              <a:t>上下左右に動かす</a:t>
            </a:r>
            <a:r>
              <a:rPr lang="ja-JP" altLang="en-US" sz="2400" b="1" dirty="0">
                <a:latin typeface="メイリオ" panose="020B0604030504040204" pitchFamily="50" charset="-128"/>
                <a:ea typeface="メイリオ" panose="020B0604030504040204" pitchFamily="50" charset="-128"/>
              </a:rPr>
              <a:t>と</a:t>
            </a:r>
            <a:endParaRPr lang="en-US" altLang="ja-JP" sz="2400" b="1" dirty="0">
              <a:latin typeface="メイリオ" panose="020B0604030504040204" pitchFamily="50" charset="-128"/>
              <a:ea typeface="メイリオ" panose="020B0604030504040204" pitchFamily="50" charset="-128"/>
            </a:endParaRPr>
          </a:p>
          <a:p>
            <a:r>
              <a:rPr lang="ja-JP" altLang="en-US" sz="2400" b="1" dirty="0">
                <a:solidFill>
                  <a:srgbClr val="009650"/>
                </a:solidFill>
                <a:latin typeface="メイリオ" panose="020B0604030504040204" pitchFamily="50" charset="-128"/>
                <a:ea typeface="メイリオ" panose="020B0604030504040204" pitchFamily="50" charset="-128"/>
              </a:rPr>
              <a:t>地図を移動</a:t>
            </a:r>
            <a:r>
              <a:rPr lang="ja-JP" altLang="en-US" sz="2400" b="1" dirty="0">
                <a:latin typeface="メイリオ" panose="020B0604030504040204" pitchFamily="50" charset="-128"/>
                <a:ea typeface="メイリオ" panose="020B0604030504040204" pitchFamily="50" charset="-128"/>
              </a:rPr>
              <a:t>できます</a:t>
            </a:r>
          </a:p>
        </p:txBody>
      </p:sp>
      <p:sp>
        <p:nvSpPr>
          <p:cNvPr id="20" name="フリーフォーム 43">
            <a:extLst>
              <a:ext uri="{FF2B5EF4-FFF2-40B4-BE49-F238E27FC236}">
                <a16:creationId xmlns:a16="http://schemas.microsoft.com/office/drawing/2014/main" id="{5BFB14BB-C00F-B855-D832-D3C4201E322E}"/>
              </a:ext>
            </a:extLst>
          </p:cNvPr>
          <p:cNvSpPr/>
          <p:nvPr/>
        </p:nvSpPr>
        <p:spPr>
          <a:xfrm rot="1617193">
            <a:off x="3212987" y="3957162"/>
            <a:ext cx="727937" cy="979522"/>
          </a:xfrm>
          <a:custGeom>
            <a:avLst/>
            <a:gdLst>
              <a:gd name="connsiteX0" fmla="*/ 310824 w 706112"/>
              <a:gd name="connsiteY0" fmla="*/ 355733 h 1027257"/>
              <a:gd name="connsiteX1" fmla="*/ 329874 w 706112"/>
              <a:gd name="connsiteY1" fmla="*/ 222383 h 1027257"/>
              <a:gd name="connsiteX2" fmla="*/ 344162 w 706112"/>
              <a:gd name="connsiteY2" fmla="*/ 84270 h 1027257"/>
              <a:gd name="connsiteX3" fmla="*/ 348924 w 706112"/>
              <a:gd name="connsiteY3" fmla="*/ 22358 h 1027257"/>
              <a:gd name="connsiteX4" fmla="*/ 406074 w 706112"/>
              <a:gd name="connsiteY4" fmla="*/ 8070 h 1027257"/>
              <a:gd name="connsiteX5" fmla="*/ 410837 w 706112"/>
              <a:gd name="connsiteY5" fmla="*/ 141420 h 1027257"/>
              <a:gd name="connsiteX6" fmla="*/ 420362 w 706112"/>
              <a:gd name="connsiteY6" fmla="*/ 341445 h 1027257"/>
              <a:gd name="connsiteX7" fmla="*/ 448937 w 706112"/>
              <a:gd name="connsiteY7" fmla="*/ 298583 h 1027257"/>
              <a:gd name="connsiteX8" fmla="*/ 487037 w 706112"/>
              <a:gd name="connsiteY8" fmla="*/ 298583 h 1027257"/>
              <a:gd name="connsiteX9" fmla="*/ 510849 w 706112"/>
              <a:gd name="connsiteY9" fmla="*/ 331920 h 1027257"/>
              <a:gd name="connsiteX10" fmla="*/ 529899 w 706112"/>
              <a:gd name="connsiteY10" fmla="*/ 370020 h 1027257"/>
              <a:gd name="connsiteX11" fmla="*/ 539424 w 706112"/>
              <a:gd name="connsiteY11" fmla="*/ 346208 h 1027257"/>
              <a:gd name="connsiteX12" fmla="*/ 577524 w 706112"/>
              <a:gd name="connsiteY12" fmla="*/ 341445 h 1027257"/>
              <a:gd name="connsiteX13" fmla="*/ 615624 w 706112"/>
              <a:gd name="connsiteY13" fmla="*/ 436695 h 1027257"/>
              <a:gd name="connsiteX14" fmla="*/ 644199 w 706112"/>
              <a:gd name="connsiteY14" fmla="*/ 403358 h 1027257"/>
              <a:gd name="connsiteX15" fmla="*/ 677537 w 706112"/>
              <a:gd name="connsiteY15" fmla="*/ 455745 h 1027257"/>
              <a:gd name="connsiteX16" fmla="*/ 691824 w 706112"/>
              <a:gd name="connsiteY16" fmla="*/ 546233 h 1027257"/>
              <a:gd name="connsiteX17" fmla="*/ 706112 w 706112"/>
              <a:gd name="connsiteY17" fmla="*/ 579570 h 1027257"/>
              <a:gd name="connsiteX18" fmla="*/ 691824 w 706112"/>
              <a:gd name="connsiteY18" fmla="*/ 631958 h 1027257"/>
              <a:gd name="connsiteX19" fmla="*/ 668012 w 706112"/>
              <a:gd name="connsiteY19" fmla="*/ 689108 h 1027257"/>
              <a:gd name="connsiteX20" fmla="*/ 629912 w 706112"/>
              <a:gd name="connsiteY20" fmla="*/ 765308 h 1027257"/>
              <a:gd name="connsiteX21" fmla="*/ 629912 w 706112"/>
              <a:gd name="connsiteY21" fmla="*/ 812933 h 1027257"/>
              <a:gd name="connsiteX22" fmla="*/ 625149 w 706112"/>
              <a:gd name="connsiteY22" fmla="*/ 879608 h 1027257"/>
              <a:gd name="connsiteX23" fmla="*/ 610862 w 706112"/>
              <a:gd name="connsiteY23" fmla="*/ 927233 h 1027257"/>
              <a:gd name="connsiteX24" fmla="*/ 639437 w 706112"/>
              <a:gd name="connsiteY24" fmla="*/ 974858 h 1027257"/>
              <a:gd name="connsiteX25" fmla="*/ 453699 w 706112"/>
              <a:gd name="connsiteY25" fmla="*/ 1027245 h 1027257"/>
              <a:gd name="connsiteX26" fmla="*/ 310824 w 706112"/>
              <a:gd name="connsiteY26" fmla="*/ 970095 h 1027257"/>
              <a:gd name="connsiteX27" fmla="*/ 329874 w 706112"/>
              <a:gd name="connsiteY27" fmla="*/ 941520 h 1027257"/>
              <a:gd name="connsiteX28" fmla="*/ 344162 w 706112"/>
              <a:gd name="connsiteY28" fmla="*/ 889133 h 1027257"/>
              <a:gd name="connsiteX29" fmla="*/ 315587 w 706112"/>
              <a:gd name="connsiteY29" fmla="*/ 789120 h 1027257"/>
              <a:gd name="connsiteX30" fmla="*/ 263199 w 706112"/>
              <a:gd name="connsiteY30" fmla="*/ 717683 h 1027257"/>
              <a:gd name="connsiteX31" fmla="*/ 196524 w 706112"/>
              <a:gd name="connsiteY31" fmla="*/ 665295 h 1027257"/>
              <a:gd name="connsiteX32" fmla="*/ 77462 w 706112"/>
              <a:gd name="connsiteY32" fmla="*/ 612908 h 1027257"/>
              <a:gd name="connsiteX33" fmla="*/ 15549 w 706112"/>
              <a:gd name="connsiteY33" fmla="*/ 584333 h 1027257"/>
              <a:gd name="connsiteX34" fmla="*/ 1262 w 706112"/>
              <a:gd name="connsiteY34" fmla="*/ 546233 h 1027257"/>
              <a:gd name="connsiteX35" fmla="*/ 39362 w 706112"/>
              <a:gd name="connsiteY35" fmla="*/ 503370 h 1027257"/>
              <a:gd name="connsiteX36" fmla="*/ 115562 w 706112"/>
              <a:gd name="connsiteY36" fmla="*/ 512895 h 1027257"/>
              <a:gd name="connsiteX37" fmla="*/ 191762 w 706112"/>
              <a:gd name="connsiteY37" fmla="*/ 541470 h 1027257"/>
              <a:gd name="connsiteX38" fmla="*/ 225099 w 706112"/>
              <a:gd name="connsiteY38" fmla="*/ 546233 h 1027257"/>
              <a:gd name="connsiteX39" fmla="*/ 277487 w 706112"/>
              <a:gd name="connsiteY39" fmla="*/ 550995 h 1027257"/>
              <a:gd name="connsiteX40" fmla="*/ 301299 w 706112"/>
              <a:gd name="connsiteY40" fmla="*/ 474795 h 1027257"/>
              <a:gd name="connsiteX41" fmla="*/ 310824 w 706112"/>
              <a:gd name="connsiteY41" fmla="*/ 355733 h 102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6112" h="1027257">
                <a:moveTo>
                  <a:pt x="310824" y="355733"/>
                </a:moveTo>
                <a:cubicBezTo>
                  <a:pt x="315586" y="313664"/>
                  <a:pt x="324318" y="267627"/>
                  <a:pt x="329874" y="222383"/>
                </a:cubicBezTo>
                <a:cubicBezTo>
                  <a:pt x="335430" y="177139"/>
                  <a:pt x="340987" y="117607"/>
                  <a:pt x="344162" y="84270"/>
                </a:cubicBezTo>
                <a:cubicBezTo>
                  <a:pt x="347337" y="50933"/>
                  <a:pt x="338605" y="35058"/>
                  <a:pt x="348924" y="22358"/>
                </a:cubicBezTo>
                <a:cubicBezTo>
                  <a:pt x="359243" y="9658"/>
                  <a:pt x="395755" y="-11774"/>
                  <a:pt x="406074" y="8070"/>
                </a:cubicBezTo>
                <a:cubicBezTo>
                  <a:pt x="416393" y="27914"/>
                  <a:pt x="408456" y="85858"/>
                  <a:pt x="410837" y="141420"/>
                </a:cubicBezTo>
                <a:cubicBezTo>
                  <a:pt x="413218" y="196982"/>
                  <a:pt x="414012" y="315251"/>
                  <a:pt x="420362" y="341445"/>
                </a:cubicBezTo>
                <a:cubicBezTo>
                  <a:pt x="426712" y="367639"/>
                  <a:pt x="437825" y="305727"/>
                  <a:pt x="448937" y="298583"/>
                </a:cubicBezTo>
                <a:cubicBezTo>
                  <a:pt x="460050" y="291439"/>
                  <a:pt x="476718" y="293027"/>
                  <a:pt x="487037" y="298583"/>
                </a:cubicBezTo>
                <a:cubicBezTo>
                  <a:pt x="497356" y="304139"/>
                  <a:pt x="503705" y="320014"/>
                  <a:pt x="510849" y="331920"/>
                </a:cubicBezTo>
                <a:cubicBezTo>
                  <a:pt x="517993" y="343826"/>
                  <a:pt x="525137" y="367639"/>
                  <a:pt x="529899" y="370020"/>
                </a:cubicBezTo>
                <a:cubicBezTo>
                  <a:pt x="534661" y="372401"/>
                  <a:pt x="531487" y="350970"/>
                  <a:pt x="539424" y="346208"/>
                </a:cubicBezTo>
                <a:cubicBezTo>
                  <a:pt x="547362" y="341445"/>
                  <a:pt x="564824" y="326364"/>
                  <a:pt x="577524" y="341445"/>
                </a:cubicBezTo>
                <a:cubicBezTo>
                  <a:pt x="590224" y="356526"/>
                  <a:pt x="604512" y="426376"/>
                  <a:pt x="615624" y="436695"/>
                </a:cubicBezTo>
                <a:cubicBezTo>
                  <a:pt x="626736" y="447014"/>
                  <a:pt x="633880" y="400183"/>
                  <a:pt x="644199" y="403358"/>
                </a:cubicBezTo>
                <a:cubicBezTo>
                  <a:pt x="654518" y="406533"/>
                  <a:pt x="669600" y="431933"/>
                  <a:pt x="677537" y="455745"/>
                </a:cubicBezTo>
                <a:cubicBezTo>
                  <a:pt x="685475" y="479558"/>
                  <a:pt x="687062" y="525596"/>
                  <a:pt x="691824" y="546233"/>
                </a:cubicBezTo>
                <a:cubicBezTo>
                  <a:pt x="696586" y="566870"/>
                  <a:pt x="706112" y="565283"/>
                  <a:pt x="706112" y="579570"/>
                </a:cubicBezTo>
                <a:cubicBezTo>
                  <a:pt x="706112" y="593857"/>
                  <a:pt x="698174" y="613702"/>
                  <a:pt x="691824" y="631958"/>
                </a:cubicBezTo>
                <a:cubicBezTo>
                  <a:pt x="685474" y="650214"/>
                  <a:pt x="678331" y="666883"/>
                  <a:pt x="668012" y="689108"/>
                </a:cubicBezTo>
                <a:cubicBezTo>
                  <a:pt x="657693" y="711333"/>
                  <a:pt x="636262" y="744671"/>
                  <a:pt x="629912" y="765308"/>
                </a:cubicBezTo>
                <a:cubicBezTo>
                  <a:pt x="623562" y="785945"/>
                  <a:pt x="630706" y="793883"/>
                  <a:pt x="629912" y="812933"/>
                </a:cubicBezTo>
                <a:cubicBezTo>
                  <a:pt x="629118" y="831983"/>
                  <a:pt x="628324" y="860558"/>
                  <a:pt x="625149" y="879608"/>
                </a:cubicBezTo>
                <a:cubicBezTo>
                  <a:pt x="621974" y="898658"/>
                  <a:pt x="608481" y="911358"/>
                  <a:pt x="610862" y="927233"/>
                </a:cubicBezTo>
                <a:cubicBezTo>
                  <a:pt x="613243" y="943108"/>
                  <a:pt x="665631" y="958189"/>
                  <a:pt x="639437" y="974858"/>
                </a:cubicBezTo>
                <a:cubicBezTo>
                  <a:pt x="613243" y="991527"/>
                  <a:pt x="508468" y="1028039"/>
                  <a:pt x="453699" y="1027245"/>
                </a:cubicBezTo>
                <a:cubicBezTo>
                  <a:pt x="398930" y="1026451"/>
                  <a:pt x="331461" y="984382"/>
                  <a:pt x="310824" y="970095"/>
                </a:cubicBezTo>
                <a:cubicBezTo>
                  <a:pt x="290187" y="955808"/>
                  <a:pt x="324318" y="955014"/>
                  <a:pt x="329874" y="941520"/>
                </a:cubicBezTo>
                <a:cubicBezTo>
                  <a:pt x="335430" y="928026"/>
                  <a:pt x="346543" y="914533"/>
                  <a:pt x="344162" y="889133"/>
                </a:cubicBezTo>
                <a:cubicBezTo>
                  <a:pt x="341781" y="863733"/>
                  <a:pt x="329081" y="817695"/>
                  <a:pt x="315587" y="789120"/>
                </a:cubicBezTo>
                <a:cubicBezTo>
                  <a:pt x="302093" y="760545"/>
                  <a:pt x="283043" y="738321"/>
                  <a:pt x="263199" y="717683"/>
                </a:cubicBezTo>
                <a:cubicBezTo>
                  <a:pt x="243355" y="697045"/>
                  <a:pt x="227480" y="682757"/>
                  <a:pt x="196524" y="665295"/>
                </a:cubicBezTo>
                <a:cubicBezTo>
                  <a:pt x="165568" y="647833"/>
                  <a:pt x="107624" y="626402"/>
                  <a:pt x="77462" y="612908"/>
                </a:cubicBezTo>
                <a:cubicBezTo>
                  <a:pt x="47300" y="599414"/>
                  <a:pt x="28249" y="595445"/>
                  <a:pt x="15549" y="584333"/>
                </a:cubicBezTo>
                <a:cubicBezTo>
                  <a:pt x="2849" y="573221"/>
                  <a:pt x="-2707" y="559727"/>
                  <a:pt x="1262" y="546233"/>
                </a:cubicBezTo>
                <a:cubicBezTo>
                  <a:pt x="5231" y="532739"/>
                  <a:pt x="20312" y="508926"/>
                  <a:pt x="39362" y="503370"/>
                </a:cubicBezTo>
                <a:cubicBezTo>
                  <a:pt x="58412" y="497814"/>
                  <a:pt x="90162" y="506545"/>
                  <a:pt x="115562" y="512895"/>
                </a:cubicBezTo>
                <a:cubicBezTo>
                  <a:pt x="140962" y="519245"/>
                  <a:pt x="173506" y="535914"/>
                  <a:pt x="191762" y="541470"/>
                </a:cubicBezTo>
                <a:cubicBezTo>
                  <a:pt x="210018" y="547026"/>
                  <a:pt x="210812" y="544646"/>
                  <a:pt x="225099" y="546233"/>
                </a:cubicBezTo>
                <a:cubicBezTo>
                  <a:pt x="239386" y="547820"/>
                  <a:pt x="264787" y="562901"/>
                  <a:pt x="277487" y="550995"/>
                </a:cubicBezTo>
                <a:cubicBezTo>
                  <a:pt x="290187" y="539089"/>
                  <a:pt x="294949" y="501782"/>
                  <a:pt x="301299" y="474795"/>
                </a:cubicBezTo>
                <a:cubicBezTo>
                  <a:pt x="307649" y="447808"/>
                  <a:pt x="306062" y="397802"/>
                  <a:pt x="310824" y="355733"/>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a:extLst>
              <a:ext uri="{FF2B5EF4-FFF2-40B4-BE49-F238E27FC236}">
                <a16:creationId xmlns:a16="http://schemas.microsoft.com/office/drawing/2014/main" id="{A9F73D68-CADD-3E41-9774-576791188E7D}"/>
              </a:ext>
            </a:extLst>
          </p:cNvPr>
          <p:cNvCxnSpPr>
            <a:cxnSpLocks/>
          </p:cNvCxnSpPr>
          <p:nvPr/>
        </p:nvCxnSpPr>
        <p:spPr>
          <a:xfrm flipV="1">
            <a:off x="3077830" y="3824258"/>
            <a:ext cx="750280" cy="44573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816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図 47" descr="マップ&#10;&#10;自動的に生成された説明">
            <a:extLst>
              <a:ext uri="{FF2B5EF4-FFF2-40B4-BE49-F238E27FC236}">
                <a16:creationId xmlns:a16="http://schemas.microsoft.com/office/drawing/2014/main" id="{CECF898D-25F7-0219-5D12-DA49CD9392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3362" y="2191668"/>
            <a:ext cx="1475423" cy="3090498"/>
          </a:xfrm>
          <a:prstGeom prst="rect">
            <a:avLst/>
          </a:prstGeom>
          <a:ln>
            <a:solidFill>
              <a:schemeClr val="tx1"/>
            </a:solidFill>
          </a:ln>
        </p:spPr>
      </p:pic>
      <p:pic>
        <p:nvPicPr>
          <p:cNvPr id="50" name="図 49" descr="マップ&#10;&#10;自動的に生成された説明">
            <a:extLst>
              <a:ext uri="{FF2B5EF4-FFF2-40B4-BE49-F238E27FC236}">
                <a16:creationId xmlns:a16="http://schemas.microsoft.com/office/drawing/2014/main" id="{DBA1BF39-6F89-9BC1-DF78-65EEA1DD30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53678" y="2203741"/>
            <a:ext cx="1432733" cy="3062968"/>
          </a:xfrm>
          <a:prstGeom prst="rect">
            <a:avLst/>
          </a:prstGeom>
          <a:ln>
            <a:solidFill>
              <a:schemeClr val="tx1"/>
            </a:solidFill>
          </a:ln>
        </p:spPr>
      </p:pic>
      <p:pic>
        <p:nvPicPr>
          <p:cNvPr id="46" name="図 45" descr="マップ&#10;&#10;自動的に生成された説明">
            <a:extLst>
              <a:ext uri="{FF2B5EF4-FFF2-40B4-BE49-F238E27FC236}">
                <a16:creationId xmlns:a16="http://schemas.microsoft.com/office/drawing/2014/main" id="{FB6D7CCE-FDDF-81B1-11AC-697248A31A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56105" y="2158454"/>
            <a:ext cx="1389618" cy="3123712"/>
          </a:xfrm>
          <a:prstGeom prst="rect">
            <a:avLst/>
          </a:prstGeom>
          <a:ln>
            <a:solidFill>
              <a:schemeClr val="tx1"/>
            </a:solidFill>
          </a:ln>
        </p:spPr>
      </p:pic>
      <p:sp>
        <p:nvSpPr>
          <p:cNvPr id="11" name="四角形: 角を丸くする 10">
            <a:extLst>
              <a:ext uri="{FF2B5EF4-FFF2-40B4-BE49-F238E27FC236}">
                <a16:creationId xmlns:a16="http://schemas.microsoft.com/office/drawing/2014/main" id="{80799C8E-EA47-A105-1F21-10CCFE2BC6D8}"/>
              </a:ext>
            </a:extLst>
          </p:cNvPr>
          <p:cNvSpPr/>
          <p:nvPr/>
        </p:nvSpPr>
        <p:spPr>
          <a:xfrm>
            <a:off x="6303855" y="3929324"/>
            <a:ext cx="499345" cy="19669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9" name="図形グループ 61">
            <a:extLst>
              <a:ext uri="{FF2B5EF4-FFF2-40B4-BE49-F238E27FC236}">
                <a16:creationId xmlns:a16="http://schemas.microsoft.com/office/drawing/2014/main" id="{1E1B1130-3521-AD6D-9707-F7415411A618}"/>
              </a:ext>
            </a:extLst>
          </p:cNvPr>
          <p:cNvGrpSpPr/>
          <p:nvPr/>
        </p:nvGrpSpPr>
        <p:grpSpPr>
          <a:xfrm>
            <a:off x="5607283" y="3106191"/>
            <a:ext cx="337611" cy="322809"/>
            <a:chOff x="3546641" y="3995693"/>
            <a:chExt cx="296586" cy="293005"/>
          </a:xfrm>
        </p:grpSpPr>
        <p:sp>
          <p:nvSpPr>
            <p:cNvPr id="30" name="円/楕円 65">
              <a:extLst>
                <a:ext uri="{FF2B5EF4-FFF2-40B4-BE49-F238E27FC236}">
                  <a16:creationId xmlns:a16="http://schemas.microsoft.com/office/drawing/2014/main" id="{9380887E-5ED5-9B15-3B9B-A2F07C480536}"/>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68">
              <a:extLst>
                <a:ext uri="{FF2B5EF4-FFF2-40B4-BE49-F238E27FC236}">
                  <a16:creationId xmlns:a16="http://schemas.microsoft.com/office/drawing/2014/main" id="{31D221D3-24CF-DD49-134E-D8A03B2BB863}"/>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ctrTitle"/>
          </p:nvPr>
        </p:nvSpPr>
        <p:spPr>
          <a:xfrm>
            <a:off x="1767718" y="491893"/>
            <a:ext cx="5109091" cy="547842"/>
          </a:xfrm>
        </p:spPr>
        <p:txBody>
          <a:bodyPr wrap="none">
            <a:spAutoFit/>
          </a:bodyPr>
          <a:lstStyle/>
          <a:p>
            <a:r>
              <a:rPr lang="ja-JP" altLang="en-US" dirty="0"/>
              <a:t>現在位置を表示してみよう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2" name="字幕 14">
            <a:extLst>
              <a:ext uri="{FF2B5EF4-FFF2-40B4-BE49-F238E27FC236}">
                <a16:creationId xmlns:a16="http://schemas.microsoft.com/office/drawing/2014/main" id="{1807D8F4-62D2-E546-19CA-2763EFDAA530}"/>
              </a:ext>
            </a:extLst>
          </p:cNvPr>
          <p:cNvSpPr>
            <a:spLocks noGrp="1"/>
          </p:cNvSpPr>
          <p:nvPr>
            <p:ph type="subTitle" idx="1"/>
          </p:nvPr>
        </p:nvSpPr>
        <p:spPr>
          <a:xfrm>
            <a:off x="288032" y="1381749"/>
            <a:ext cx="8748464" cy="360000"/>
          </a:xfrm>
        </p:spPr>
        <p:txBody>
          <a:bodyPr vert="horz" lIns="91440" tIns="45720" rIns="91440" bIns="45720" rtlCol="0" anchor="t">
            <a:noAutofit/>
          </a:bodyPr>
          <a:lstStyle/>
          <a:p>
            <a:r>
              <a:rPr lang="en-US" altLang="ja-JP" sz="2200" dirty="0">
                <a:latin typeface="Meiryo"/>
                <a:ea typeface="Meiryo"/>
              </a:rPr>
              <a:t>GPS</a:t>
            </a:r>
            <a:r>
              <a:rPr lang="ja-JP" altLang="en-US" sz="2200" dirty="0">
                <a:latin typeface="Meiryo"/>
                <a:ea typeface="Meiryo"/>
              </a:rPr>
              <a:t>機能を利用して現在位置を表示してみましょう</a:t>
            </a:r>
          </a:p>
        </p:txBody>
      </p:sp>
      <p:sp>
        <p:nvSpPr>
          <p:cNvPr id="12" name="四角形: 角を丸くする 11">
            <a:extLst>
              <a:ext uri="{FF2B5EF4-FFF2-40B4-BE49-F238E27FC236}">
                <a16:creationId xmlns:a16="http://schemas.microsoft.com/office/drawing/2014/main" id="{97317CC0-0897-A324-9159-EDE54CBEE021}"/>
              </a:ext>
            </a:extLst>
          </p:cNvPr>
          <p:cNvSpPr/>
          <p:nvPr/>
        </p:nvSpPr>
        <p:spPr>
          <a:xfrm>
            <a:off x="5084661" y="4952216"/>
            <a:ext cx="208428" cy="19287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4" name="図形グループ 69">
            <a:extLst>
              <a:ext uri="{FF2B5EF4-FFF2-40B4-BE49-F238E27FC236}">
                <a16:creationId xmlns:a16="http://schemas.microsoft.com/office/drawing/2014/main" id="{42BEA7E6-4E0A-7CDB-7DC1-00B233A6DD5E}"/>
              </a:ext>
            </a:extLst>
          </p:cNvPr>
          <p:cNvGrpSpPr/>
          <p:nvPr/>
        </p:nvGrpSpPr>
        <p:grpSpPr>
          <a:xfrm>
            <a:off x="4814202" y="4669655"/>
            <a:ext cx="324363" cy="316537"/>
            <a:chOff x="2897417" y="3995693"/>
            <a:chExt cx="296587" cy="293005"/>
          </a:xfrm>
        </p:grpSpPr>
        <p:sp>
          <p:nvSpPr>
            <p:cNvPr id="26" name="円/楕円 70">
              <a:extLst>
                <a:ext uri="{FF2B5EF4-FFF2-40B4-BE49-F238E27FC236}">
                  <a16:creationId xmlns:a16="http://schemas.microsoft.com/office/drawing/2014/main" id="{FF3EB68D-C514-6CFD-CD6A-C974E8B36F6A}"/>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DB769185-6FD2-AB24-D4B6-D944C1BBCE02}"/>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42" name="図形グループ 69">
            <a:extLst>
              <a:ext uri="{FF2B5EF4-FFF2-40B4-BE49-F238E27FC236}">
                <a16:creationId xmlns:a16="http://schemas.microsoft.com/office/drawing/2014/main" id="{31BC1945-FD07-B7D6-4D61-72A88F38B68E}"/>
              </a:ext>
            </a:extLst>
          </p:cNvPr>
          <p:cNvGrpSpPr/>
          <p:nvPr/>
        </p:nvGrpSpPr>
        <p:grpSpPr>
          <a:xfrm>
            <a:off x="7169809" y="2049136"/>
            <a:ext cx="314316" cy="328932"/>
            <a:chOff x="4233672" y="3996395"/>
            <a:chExt cx="296586" cy="298829"/>
          </a:xfrm>
        </p:grpSpPr>
        <p:sp>
          <p:nvSpPr>
            <p:cNvPr id="43" name="円/楕円 70">
              <a:extLst>
                <a:ext uri="{FF2B5EF4-FFF2-40B4-BE49-F238E27FC236}">
                  <a16:creationId xmlns:a16="http://schemas.microsoft.com/office/drawing/2014/main" id="{60087953-93F9-84E3-44DA-5E84137FC5D8}"/>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71">
              <a:extLst>
                <a:ext uri="{FF2B5EF4-FFF2-40B4-BE49-F238E27FC236}">
                  <a16:creationId xmlns:a16="http://schemas.microsoft.com/office/drawing/2014/main" id="{B119388C-07BA-6A27-CC01-417624548E19}"/>
                </a:ext>
              </a:extLst>
            </p:cNvPr>
            <p:cNvSpPr/>
            <p:nvPr/>
          </p:nvSpPr>
          <p:spPr>
            <a:xfrm>
              <a:off x="4233672" y="4002219"/>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a:extLst>
              <a:ext uri="{FF2B5EF4-FFF2-40B4-BE49-F238E27FC236}">
                <a16:creationId xmlns:a16="http://schemas.microsoft.com/office/drawing/2014/main" id="{CBF58104-52F7-7DC8-BA45-5BC80D39948A}"/>
              </a:ext>
            </a:extLst>
          </p:cNvPr>
          <p:cNvSpPr txBox="1"/>
          <p:nvPr/>
        </p:nvSpPr>
        <p:spPr>
          <a:xfrm>
            <a:off x="569400" y="2297940"/>
            <a:ext cx="2963406" cy="3600986"/>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a:ea typeface="メイリオ"/>
              </a:rPr>
              <a:t>画面右下の「</a:t>
            </a:r>
            <a:r>
              <a:rPr lang="en-US" altLang="ja-JP" sz="1800" b="1" dirty="0">
                <a:latin typeface="メイリオ"/>
                <a:ea typeface="メイリオ"/>
              </a:rPr>
              <a:t>GPS</a:t>
            </a:r>
            <a:r>
              <a:rPr lang="ja-JP" altLang="en-US" sz="1800" b="1" dirty="0">
                <a:latin typeface="メイリオ"/>
                <a:ea typeface="メイリオ"/>
              </a:rPr>
              <a:t>マーク」をダブルタップ</a:t>
            </a:r>
            <a:endParaRPr lang="en-US" altLang="ja-JP" sz="1800" b="1" dirty="0">
              <a:latin typeface="メイリオ"/>
              <a:ea typeface="メイリオ"/>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a:ea typeface="メイリオ"/>
              </a:rPr>
              <a:t>位置情報の利用を尋ねられるので「許可」をダブルタップ</a:t>
            </a:r>
            <a:endParaRPr lang="en-US" altLang="ja-JP" sz="1800"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pPr marL="357188" indent="-357188"/>
            <a:r>
              <a:rPr lang="ja-JP" altLang="en-US" sz="1800" b="1" dirty="0">
                <a:latin typeface="メイリオ"/>
                <a:ea typeface="メイリオ"/>
              </a:rPr>
              <a:t>現在地が表示されれば完了</a:t>
            </a:r>
            <a:endParaRPr lang="en-US" altLang="ja-JP" sz="1800" b="1" dirty="0">
              <a:latin typeface="メイリオ"/>
              <a:ea typeface="メイリオ"/>
            </a:endParaRPr>
          </a:p>
          <a:p>
            <a:endParaRPr lang="en-US" altLang="ja-JP" sz="1800" b="1" dirty="0">
              <a:latin typeface="メイリオ"/>
              <a:ea typeface="メイリオ"/>
            </a:endParaRPr>
          </a:p>
          <a:p>
            <a:pPr indent="-417600"/>
            <a:endParaRPr lang="en-US" altLang="ja-JP" b="1" dirty="0">
              <a:latin typeface="Meiryo" charset="-128"/>
              <a:ea typeface="Meiryo" charset="-128"/>
              <a:cs typeface="Meiryo" charset="-128"/>
            </a:endParaRPr>
          </a:p>
        </p:txBody>
      </p:sp>
    </p:spTree>
    <p:extLst>
      <p:ext uri="{BB962C8B-B14F-4D97-AF65-F5344CB8AC3E}">
        <p14:creationId xmlns:p14="http://schemas.microsoft.com/office/powerpoint/2010/main" val="2229283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マップ&#10;&#10;自動的に生成された説明">
            <a:extLst>
              <a:ext uri="{FF2B5EF4-FFF2-40B4-BE49-F238E27FC236}">
                <a16:creationId xmlns:a16="http://schemas.microsoft.com/office/drawing/2014/main" id="{F5137BC5-71E4-384D-C439-0C273E125CBE}"/>
              </a:ext>
            </a:extLst>
          </p:cNvPr>
          <p:cNvPicPr>
            <a:picLocks noChangeAspect="1"/>
          </p:cNvPicPr>
          <p:nvPr/>
        </p:nvPicPr>
        <p:blipFill>
          <a:blip r:embed="rId3"/>
          <a:stretch>
            <a:fillRect/>
          </a:stretch>
        </p:blipFill>
        <p:spPr>
          <a:xfrm>
            <a:off x="7261656" y="2191668"/>
            <a:ext cx="1422126" cy="3077627"/>
          </a:xfrm>
          <a:prstGeom prst="rect">
            <a:avLst/>
          </a:prstGeom>
          <a:ln>
            <a:solidFill>
              <a:schemeClr val="tx1"/>
            </a:solidFill>
          </a:ln>
        </p:spPr>
      </p:pic>
      <p:pic>
        <p:nvPicPr>
          <p:cNvPr id="13" name="図 12" descr="マップ&#10;&#10;自動的に生成された説明">
            <a:extLst>
              <a:ext uri="{FF2B5EF4-FFF2-40B4-BE49-F238E27FC236}">
                <a16:creationId xmlns:a16="http://schemas.microsoft.com/office/drawing/2014/main" id="{C7C475A4-40B7-D95C-358A-4AE57FC9EA8C}"/>
              </a:ext>
            </a:extLst>
          </p:cNvPr>
          <p:cNvPicPr>
            <a:picLocks noChangeAspect="1"/>
          </p:cNvPicPr>
          <p:nvPr/>
        </p:nvPicPr>
        <p:blipFill>
          <a:blip r:embed="rId4"/>
          <a:stretch>
            <a:fillRect/>
          </a:stretch>
        </p:blipFill>
        <p:spPr>
          <a:xfrm>
            <a:off x="5569361" y="2191668"/>
            <a:ext cx="1422126" cy="3077627"/>
          </a:xfrm>
          <a:prstGeom prst="rect">
            <a:avLst/>
          </a:prstGeom>
          <a:ln>
            <a:solidFill>
              <a:schemeClr val="tx1"/>
            </a:solidFill>
          </a:ln>
        </p:spPr>
      </p:pic>
      <p:pic>
        <p:nvPicPr>
          <p:cNvPr id="16" name="図 15" descr="マップ&#10;&#10;自動的に生成された説明">
            <a:extLst>
              <a:ext uri="{FF2B5EF4-FFF2-40B4-BE49-F238E27FC236}">
                <a16:creationId xmlns:a16="http://schemas.microsoft.com/office/drawing/2014/main" id="{55212276-5B66-1ED4-ADF2-E03A1DE12DF9}"/>
              </a:ext>
            </a:extLst>
          </p:cNvPr>
          <p:cNvPicPr>
            <a:picLocks noChangeAspect="1"/>
          </p:cNvPicPr>
          <p:nvPr/>
        </p:nvPicPr>
        <p:blipFill>
          <a:blip r:embed="rId5"/>
          <a:stretch>
            <a:fillRect/>
          </a:stretch>
        </p:blipFill>
        <p:spPr>
          <a:xfrm>
            <a:off x="3864285" y="2203741"/>
            <a:ext cx="1422126" cy="3077626"/>
          </a:xfrm>
          <a:prstGeom prst="rect">
            <a:avLst/>
          </a:prstGeom>
          <a:ln>
            <a:solidFill>
              <a:schemeClr val="tx1"/>
            </a:solidFill>
          </a:ln>
        </p:spPr>
      </p:pic>
      <p:sp>
        <p:nvSpPr>
          <p:cNvPr id="6" name="テキスト ボックス 5">
            <a:extLst>
              <a:ext uri="{FF2B5EF4-FFF2-40B4-BE49-F238E27FC236}">
                <a16:creationId xmlns:a16="http://schemas.microsoft.com/office/drawing/2014/main" id="{7C21C9C8-B586-BF58-5931-2CA2958D44DD}"/>
              </a:ext>
            </a:extLst>
          </p:cNvPr>
          <p:cNvSpPr txBox="1"/>
          <p:nvPr/>
        </p:nvSpPr>
        <p:spPr>
          <a:xfrm>
            <a:off x="560925" y="1712997"/>
            <a:ext cx="3290995" cy="4524315"/>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a:p>
            <a:r>
              <a:rPr lang="ja-JP" altLang="en-US" sz="1600" b="1" dirty="0">
                <a:latin typeface="メイリオ"/>
                <a:ea typeface="メイリオ"/>
              </a:rPr>
              <a:t>画面上部の検索用の枠を</a:t>
            </a:r>
            <a:endParaRPr lang="en-US" altLang="ja-JP" sz="1600" b="1" dirty="0">
              <a:latin typeface="メイリオ"/>
              <a:ea typeface="メイリオ"/>
            </a:endParaRPr>
          </a:p>
          <a:p>
            <a:r>
              <a:rPr lang="ja-JP" altLang="en-US" sz="1600" b="1" dirty="0">
                <a:latin typeface="メイリオ"/>
                <a:ea typeface="メイリオ"/>
              </a:rPr>
              <a:t>ダブルタップ</a:t>
            </a:r>
            <a:endParaRPr lang="en-US" altLang="ja-JP" sz="1600" b="1" dirty="0">
              <a:latin typeface="メイリオ"/>
              <a:ea typeface="メイリオ"/>
            </a:endParaRPr>
          </a:p>
          <a:p>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a:p>
            <a:r>
              <a:rPr lang="ja-JP" altLang="en-US" sz="1600" b="1" dirty="0">
                <a:latin typeface="メイリオ"/>
                <a:ea typeface="メイリオ"/>
              </a:rPr>
              <a:t>「台東区役所」と入力</a:t>
            </a:r>
            <a:endParaRPr lang="en-US" altLang="ja-JP" sz="1600" b="1" dirty="0">
              <a:latin typeface="Meiryo" charset="-128"/>
              <a:ea typeface="Meiryo" charset="-128"/>
              <a:cs typeface="Meiryo" charset="-128"/>
            </a:endParaRPr>
          </a:p>
          <a:p>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r>
              <a:rPr lang="ja-JP" altLang="en-US" sz="1600" b="1" dirty="0">
                <a:latin typeface="メイリオ"/>
                <a:ea typeface="メイリオ"/>
              </a:rPr>
              <a:t>該当するものをダブルタップ</a:t>
            </a:r>
            <a:endParaRPr lang="en-US" altLang="ja-JP" sz="1600" b="1" dirty="0">
              <a:latin typeface="メイリオ"/>
              <a:ea typeface="メイリオ"/>
            </a:endParaRPr>
          </a:p>
          <a:p>
            <a:r>
              <a:rPr lang="ja-JP" altLang="en-US" sz="2400" b="1" dirty="0">
                <a:solidFill>
                  <a:srgbClr val="009650"/>
                </a:solidFill>
                <a:latin typeface="メイリオ"/>
                <a:ea typeface="メイリオ"/>
              </a:rPr>
              <a:t>❹</a:t>
            </a:r>
            <a:endParaRPr lang="en-US" altLang="ja-JP" sz="2400" b="1" dirty="0">
              <a:latin typeface="メイリオ"/>
              <a:ea typeface="メイリオ"/>
            </a:endParaRPr>
          </a:p>
          <a:p>
            <a:pPr indent="-417600"/>
            <a:r>
              <a:rPr lang="ja-JP" altLang="en-US" sz="1600" b="1" dirty="0">
                <a:latin typeface="メイリオ"/>
                <a:ea typeface="メイリオ"/>
              </a:rPr>
              <a:t>バツ印をダブルタップ</a:t>
            </a:r>
            <a:endParaRPr lang="en-US" altLang="ja-JP" sz="1600" b="1" dirty="0">
              <a:latin typeface="メイリオ"/>
              <a:ea typeface="メイリオ"/>
            </a:endParaRPr>
          </a:p>
          <a:p>
            <a:pPr indent="-417600"/>
            <a:r>
              <a:rPr lang="ja-JP" altLang="en-US" sz="2400" b="1" dirty="0">
                <a:solidFill>
                  <a:srgbClr val="009650"/>
                </a:solidFill>
                <a:latin typeface="メイリオ"/>
                <a:ea typeface="メイリオ"/>
              </a:rPr>
              <a:t>❺</a:t>
            </a:r>
            <a:endParaRPr lang="en-US" altLang="ja-JP" sz="2400" b="1" dirty="0">
              <a:latin typeface="メイリオ"/>
              <a:ea typeface="メイリオ"/>
            </a:endParaRPr>
          </a:p>
          <a:p>
            <a:pPr indent="-417600"/>
            <a:r>
              <a:rPr lang="ja-JP" altLang="en-US" sz="1600" b="1" dirty="0">
                <a:latin typeface="メイリオ"/>
                <a:ea typeface="メイリオ"/>
              </a:rPr>
              <a:t>画面左下の「斜め右上矢印」を</a:t>
            </a:r>
            <a:endParaRPr lang="en-US" altLang="ja-JP" sz="1600" b="1" dirty="0">
              <a:latin typeface="メイリオ"/>
              <a:ea typeface="メイリオ"/>
            </a:endParaRPr>
          </a:p>
          <a:p>
            <a:pPr indent="-417600"/>
            <a:r>
              <a:rPr lang="ja-JP" altLang="en-US" sz="1600" b="1" dirty="0">
                <a:latin typeface="メイリオ"/>
                <a:ea typeface="メイリオ"/>
              </a:rPr>
              <a:t>ダブルタップ</a:t>
            </a:r>
            <a:endParaRPr lang="en-US" altLang="ja-JP" sz="1600" b="1" dirty="0">
              <a:latin typeface="メイリオ"/>
              <a:ea typeface="メイリオ"/>
            </a:endParaRPr>
          </a:p>
          <a:p>
            <a:pPr indent="-417600"/>
            <a:r>
              <a:rPr lang="ja-JP" altLang="en-US" sz="2400" b="1" dirty="0">
                <a:solidFill>
                  <a:srgbClr val="009650"/>
                </a:solidFill>
                <a:latin typeface="メイリオ"/>
                <a:ea typeface="メイリオ"/>
              </a:rPr>
              <a:t>❻</a:t>
            </a:r>
            <a:endParaRPr lang="en-US" altLang="ja-JP" sz="2400" b="1" dirty="0">
              <a:latin typeface="メイリオ"/>
              <a:ea typeface="メイリオ"/>
            </a:endParaRPr>
          </a:p>
          <a:p>
            <a:r>
              <a:rPr lang="ja-JP" altLang="en-US" sz="1600" b="1" dirty="0">
                <a:latin typeface="メイリオ"/>
                <a:ea typeface="メイリオ"/>
              </a:rPr>
              <a:t>画面下部に緯度・経度・標高が表示されれば完了</a:t>
            </a:r>
            <a:endParaRPr lang="en-US" altLang="ja-JP" sz="1600" b="1" dirty="0">
              <a:latin typeface="メイリオ"/>
              <a:ea typeface="メイリオ"/>
            </a:endParaRPr>
          </a:p>
        </p:txBody>
      </p:sp>
      <p:sp>
        <p:nvSpPr>
          <p:cNvPr id="2" name="タイトル 1"/>
          <p:cNvSpPr>
            <a:spLocks noGrp="1" noChangeAspect="1"/>
          </p:cNvSpPr>
          <p:nvPr>
            <p:ph type="ctrTitle"/>
          </p:nvPr>
        </p:nvSpPr>
        <p:spPr>
          <a:xfrm>
            <a:off x="1770127" y="482679"/>
            <a:ext cx="6340197" cy="547842"/>
          </a:xfrm>
        </p:spPr>
        <p:txBody>
          <a:bodyPr vert="horz" wrap="none">
            <a:spAutoFit/>
          </a:bodyPr>
          <a:lstStyle/>
          <a:p>
            <a:r>
              <a:rPr lang="ja-JP" altLang="en-US" dirty="0"/>
              <a:t>緯度・経度・標高を調べてみよう</a:t>
            </a:r>
          </a:p>
        </p:txBody>
      </p:sp>
      <p:sp>
        <p:nvSpPr>
          <p:cNvPr id="10" name="Title 1">
            <a:extLst>
              <a:ext uri="{FF2B5EF4-FFF2-40B4-BE49-F238E27FC236}">
                <a16:creationId xmlns:a16="http://schemas.microsoft.com/office/drawing/2014/main" id="{17E256D0-11DA-9A41-26C5-6475635FC8D3}"/>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14" name="字幕 14">
            <a:extLst>
              <a:ext uri="{FF2B5EF4-FFF2-40B4-BE49-F238E27FC236}">
                <a16:creationId xmlns:a16="http://schemas.microsoft.com/office/drawing/2014/main" id="{8333897F-3E4B-E726-4EB8-90D8C701F4F1}"/>
              </a:ext>
            </a:extLst>
          </p:cNvPr>
          <p:cNvSpPr>
            <a:spLocks noGrp="1"/>
          </p:cNvSpPr>
          <p:nvPr>
            <p:ph type="subTitle" idx="1"/>
          </p:nvPr>
        </p:nvSpPr>
        <p:spPr>
          <a:xfrm>
            <a:off x="393288" y="1385481"/>
            <a:ext cx="8385175" cy="360362"/>
          </a:xfrm>
        </p:spPr>
        <p:txBody>
          <a:bodyPr vert="horz" lIns="91440" tIns="45720" rIns="91440" bIns="45720" rtlCol="0" anchor="t">
            <a:normAutofit fontScale="92500" lnSpcReduction="20000"/>
          </a:bodyPr>
          <a:lstStyle/>
          <a:p>
            <a:r>
              <a:rPr lang="ja-JP" altLang="en-US" b="1" i="0" dirty="0">
                <a:solidFill>
                  <a:srgbClr val="000000"/>
                </a:solidFill>
                <a:effectLst/>
                <a:latin typeface="メイリオ" panose="020B0604030504040204" pitchFamily="50" charset="-128"/>
                <a:ea typeface="メイリオ" panose="020B0604030504040204" pitchFamily="50" charset="-128"/>
              </a:rPr>
              <a:t>知りたい場所や建物の緯度・経度・標高から調べてみましょう</a:t>
            </a:r>
          </a:p>
        </p:txBody>
      </p:sp>
      <p:grpSp>
        <p:nvGrpSpPr>
          <p:cNvPr id="36" name="図形グループ 60">
            <a:extLst>
              <a:ext uri="{FF2B5EF4-FFF2-40B4-BE49-F238E27FC236}">
                <a16:creationId xmlns:a16="http://schemas.microsoft.com/office/drawing/2014/main" id="{ED01376A-0E8B-A3E3-AF6C-A7756099360A}"/>
              </a:ext>
            </a:extLst>
          </p:cNvPr>
          <p:cNvGrpSpPr/>
          <p:nvPr/>
        </p:nvGrpSpPr>
        <p:grpSpPr>
          <a:xfrm>
            <a:off x="7194916" y="3961888"/>
            <a:ext cx="296586" cy="293005"/>
            <a:chOff x="6801905" y="3995693"/>
            <a:chExt cx="296586" cy="293005"/>
          </a:xfrm>
        </p:grpSpPr>
        <p:sp>
          <p:nvSpPr>
            <p:cNvPr id="46" name="円/楕円 61">
              <a:extLst>
                <a:ext uri="{FF2B5EF4-FFF2-40B4-BE49-F238E27FC236}">
                  <a16:creationId xmlns:a16="http://schemas.microsoft.com/office/drawing/2014/main" id="{0E686205-1556-BF79-7031-68A61D9CADAA}"/>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7" name="フリーフォーム 62">
              <a:extLst>
                <a:ext uri="{FF2B5EF4-FFF2-40B4-BE49-F238E27FC236}">
                  <a16:creationId xmlns:a16="http://schemas.microsoft.com/office/drawing/2014/main" id="{8F5C3086-345A-F7E4-AA71-95CF454BB132}"/>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grpSp>
        <p:nvGrpSpPr>
          <p:cNvPr id="39" name="図形グループ 31">
            <a:extLst>
              <a:ext uri="{FF2B5EF4-FFF2-40B4-BE49-F238E27FC236}">
                <a16:creationId xmlns:a16="http://schemas.microsoft.com/office/drawing/2014/main" id="{2693974B-2494-670B-2C7D-F3BE847FFAEC}"/>
              </a:ext>
            </a:extLst>
          </p:cNvPr>
          <p:cNvGrpSpPr/>
          <p:nvPr/>
        </p:nvGrpSpPr>
        <p:grpSpPr>
          <a:xfrm>
            <a:off x="5441137" y="4293096"/>
            <a:ext cx="296586" cy="293005"/>
            <a:chOff x="5878361" y="3995693"/>
            <a:chExt cx="296586" cy="293005"/>
          </a:xfrm>
        </p:grpSpPr>
        <p:sp>
          <p:nvSpPr>
            <p:cNvPr id="40" name="円/楕円 32">
              <a:extLst>
                <a:ext uri="{FF2B5EF4-FFF2-40B4-BE49-F238E27FC236}">
                  <a16:creationId xmlns:a16="http://schemas.microsoft.com/office/drawing/2014/main" id="{77B86AF8-A5D4-4EE4-DE9F-C2EF22AA8250}"/>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1" name="フリーフォーム 33">
              <a:extLst>
                <a:ext uri="{FF2B5EF4-FFF2-40B4-BE49-F238E27FC236}">
                  <a16:creationId xmlns:a16="http://schemas.microsoft.com/office/drawing/2014/main" id="{574E60EA-0E50-B1A8-7457-2EC3BDF83D92}"/>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grpSp>
        <p:nvGrpSpPr>
          <p:cNvPr id="50" name="図形グループ 41">
            <a:extLst>
              <a:ext uri="{FF2B5EF4-FFF2-40B4-BE49-F238E27FC236}">
                <a16:creationId xmlns:a16="http://schemas.microsoft.com/office/drawing/2014/main" id="{5FB500F7-0216-15F6-C744-2BC7BF35AAAB}"/>
              </a:ext>
            </a:extLst>
          </p:cNvPr>
          <p:cNvGrpSpPr/>
          <p:nvPr/>
        </p:nvGrpSpPr>
        <p:grpSpPr>
          <a:xfrm>
            <a:off x="5479252" y="2759372"/>
            <a:ext cx="296586" cy="293005"/>
            <a:chOff x="4232441" y="3995693"/>
            <a:chExt cx="296586" cy="293005"/>
          </a:xfrm>
        </p:grpSpPr>
        <p:sp>
          <p:nvSpPr>
            <p:cNvPr id="54" name="円/楕円 42">
              <a:extLst>
                <a:ext uri="{FF2B5EF4-FFF2-40B4-BE49-F238E27FC236}">
                  <a16:creationId xmlns:a16="http://schemas.microsoft.com/office/drawing/2014/main" id="{82BC5046-210F-5009-BC5E-0AEA77F836A2}"/>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55" name="フリーフォーム 43">
              <a:extLst>
                <a:ext uri="{FF2B5EF4-FFF2-40B4-BE49-F238E27FC236}">
                  <a16:creationId xmlns:a16="http://schemas.microsoft.com/office/drawing/2014/main" id="{2173CE75-98F7-48CB-106D-DCA6A25A4DEC}"/>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grpSp>
        <p:nvGrpSpPr>
          <p:cNvPr id="51" name="図形グループ 38">
            <a:extLst>
              <a:ext uri="{FF2B5EF4-FFF2-40B4-BE49-F238E27FC236}">
                <a16:creationId xmlns:a16="http://schemas.microsoft.com/office/drawing/2014/main" id="{B5F774DC-9283-FC8A-CB0B-CF36D56B6D5D}"/>
              </a:ext>
            </a:extLst>
          </p:cNvPr>
          <p:cNvGrpSpPr/>
          <p:nvPr/>
        </p:nvGrpSpPr>
        <p:grpSpPr>
          <a:xfrm>
            <a:off x="6330939" y="2256898"/>
            <a:ext cx="296586" cy="293005"/>
            <a:chOff x="5101121" y="3995693"/>
            <a:chExt cx="296586" cy="293005"/>
          </a:xfrm>
        </p:grpSpPr>
        <p:sp>
          <p:nvSpPr>
            <p:cNvPr id="52" name="円/楕円 39">
              <a:extLst>
                <a:ext uri="{FF2B5EF4-FFF2-40B4-BE49-F238E27FC236}">
                  <a16:creationId xmlns:a16="http://schemas.microsoft.com/office/drawing/2014/main" id="{7FD2FAD5-1292-FC98-6D1F-2549DFF59826}"/>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53" name="フリーフォーム 40">
              <a:extLst>
                <a:ext uri="{FF2B5EF4-FFF2-40B4-BE49-F238E27FC236}">
                  <a16:creationId xmlns:a16="http://schemas.microsoft.com/office/drawing/2014/main" id="{C7629088-17D8-8242-DD84-1E02DED56177}"/>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sp>
        <p:nvSpPr>
          <p:cNvPr id="60" name="四角形: 角を丸くする 59">
            <a:extLst>
              <a:ext uri="{FF2B5EF4-FFF2-40B4-BE49-F238E27FC236}">
                <a16:creationId xmlns:a16="http://schemas.microsoft.com/office/drawing/2014/main" id="{ADA51925-3A69-6C02-917B-8E151613F8E5}"/>
              </a:ext>
            </a:extLst>
          </p:cNvPr>
          <p:cNvSpPr/>
          <p:nvPr/>
        </p:nvSpPr>
        <p:spPr>
          <a:xfrm>
            <a:off x="3866895" y="2393105"/>
            <a:ext cx="1016772" cy="1262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grpSp>
        <p:nvGrpSpPr>
          <p:cNvPr id="48" name="図形グループ 47">
            <a:extLst>
              <a:ext uri="{FF2B5EF4-FFF2-40B4-BE49-F238E27FC236}">
                <a16:creationId xmlns:a16="http://schemas.microsoft.com/office/drawing/2014/main" id="{BDA4D0EC-EC83-0BF2-F2FE-1EA8A40C421B}"/>
              </a:ext>
            </a:extLst>
          </p:cNvPr>
          <p:cNvGrpSpPr/>
          <p:nvPr/>
        </p:nvGrpSpPr>
        <p:grpSpPr>
          <a:xfrm>
            <a:off x="3512743" y="2112986"/>
            <a:ext cx="296587" cy="293005"/>
            <a:chOff x="2897417" y="3995693"/>
            <a:chExt cx="296587" cy="293005"/>
          </a:xfrm>
        </p:grpSpPr>
        <p:sp>
          <p:nvSpPr>
            <p:cNvPr id="58" name="円/楕円 48">
              <a:extLst>
                <a:ext uri="{FF2B5EF4-FFF2-40B4-BE49-F238E27FC236}">
                  <a16:creationId xmlns:a16="http://schemas.microsoft.com/office/drawing/2014/main" id="{3D514464-0744-9876-464E-7C3B8C68294E}"/>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59" name="テキスト ボックス 52">
              <a:extLst>
                <a:ext uri="{FF2B5EF4-FFF2-40B4-BE49-F238E27FC236}">
                  <a16:creationId xmlns:a16="http://schemas.microsoft.com/office/drawing/2014/main" id="{06ABE85D-91D8-720E-C337-CB405EB79CED}"/>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b="1">
                <a:solidFill>
                  <a:srgbClr val="009650"/>
                </a:solidFill>
                <a:latin typeface="Meiryo" charset="-128"/>
                <a:ea typeface="Meiryo" charset="-128"/>
                <a:cs typeface="Meiryo" charset="-128"/>
              </a:endParaRPr>
            </a:p>
          </p:txBody>
        </p:sp>
      </p:grpSp>
      <p:grpSp>
        <p:nvGrpSpPr>
          <p:cNvPr id="49" name="図形グループ 44">
            <a:extLst>
              <a:ext uri="{FF2B5EF4-FFF2-40B4-BE49-F238E27FC236}">
                <a16:creationId xmlns:a16="http://schemas.microsoft.com/office/drawing/2014/main" id="{A6B2DE23-9117-6B1D-1B1D-385F062ACAB2}"/>
              </a:ext>
            </a:extLst>
          </p:cNvPr>
          <p:cNvGrpSpPr/>
          <p:nvPr/>
        </p:nvGrpSpPr>
        <p:grpSpPr>
          <a:xfrm>
            <a:off x="3810498" y="2100803"/>
            <a:ext cx="296586" cy="293005"/>
            <a:chOff x="3546641" y="3995693"/>
            <a:chExt cx="296586" cy="293005"/>
          </a:xfrm>
        </p:grpSpPr>
        <p:sp>
          <p:nvSpPr>
            <p:cNvPr id="56" name="円/楕円 45">
              <a:extLst>
                <a:ext uri="{FF2B5EF4-FFF2-40B4-BE49-F238E27FC236}">
                  <a16:creationId xmlns:a16="http://schemas.microsoft.com/office/drawing/2014/main" id="{48F5E6D2-2F4C-7BA4-B859-2CC233912540}"/>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57" name="フリーフォーム 46">
              <a:extLst>
                <a:ext uri="{FF2B5EF4-FFF2-40B4-BE49-F238E27FC236}">
                  <a16:creationId xmlns:a16="http://schemas.microsoft.com/office/drawing/2014/main" id="{90661728-9FD4-7BCE-D8B0-9B7D83D7B7A5}"/>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sp>
        <p:nvSpPr>
          <p:cNvPr id="61" name="四角形: 角を丸くする 60">
            <a:extLst>
              <a:ext uri="{FF2B5EF4-FFF2-40B4-BE49-F238E27FC236}">
                <a16:creationId xmlns:a16="http://schemas.microsoft.com/office/drawing/2014/main" id="{0D3F04FD-BB67-53EF-662C-BF2A09B53330}"/>
              </a:ext>
            </a:extLst>
          </p:cNvPr>
          <p:cNvSpPr/>
          <p:nvPr/>
        </p:nvSpPr>
        <p:spPr>
          <a:xfrm>
            <a:off x="5589430" y="3082737"/>
            <a:ext cx="1123789" cy="23365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62" name="四角形: 角を丸くする 61">
            <a:extLst>
              <a:ext uri="{FF2B5EF4-FFF2-40B4-BE49-F238E27FC236}">
                <a16:creationId xmlns:a16="http://schemas.microsoft.com/office/drawing/2014/main" id="{0E0A5624-A9D4-D4F2-7883-263483EBB745}"/>
              </a:ext>
            </a:extLst>
          </p:cNvPr>
          <p:cNvSpPr/>
          <p:nvPr/>
        </p:nvSpPr>
        <p:spPr>
          <a:xfrm>
            <a:off x="6601108" y="2519325"/>
            <a:ext cx="112111" cy="11758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63" name="四角形: 角を丸くする 62">
            <a:extLst>
              <a:ext uri="{FF2B5EF4-FFF2-40B4-BE49-F238E27FC236}">
                <a16:creationId xmlns:a16="http://schemas.microsoft.com/office/drawing/2014/main" id="{FB7EED52-6564-5984-43A5-E7851A25291C}"/>
              </a:ext>
            </a:extLst>
          </p:cNvPr>
          <p:cNvSpPr/>
          <p:nvPr/>
        </p:nvSpPr>
        <p:spPr>
          <a:xfrm>
            <a:off x="5569361" y="4653135"/>
            <a:ext cx="164607" cy="1127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64" name="四角形: 角を丸くする 63">
            <a:extLst>
              <a:ext uri="{FF2B5EF4-FFF2-40B4-BE49-F238E27FC236}">
                <a16:creationId xmlns:a16="http://schemas.microsoft.com/office/drawing/2014/main" id="{CC47817D-5A7D-63B6-8875-FC5576D26FB1}"/>
              </a:ext>
            </a:extLst>
          </p:cNvPr>
          <p:cNvSpPr/>
          <p:nvPr/>
        </p:nvSpPr>
        <p:spPr>
          <a:xfrm>
            <a:off x="7261656" y="4293096"/>
            <a:ext cx="1422126" cy="44689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Tree>
    <p:extLst>
      <p:ext uri="{BB962C8B-B14F-4D97-AF65-F5344CB8AC3E}">
        <p14:creationId xmlns:p14="http://schemas.microsoft.com/office/powerpoint/2010/main" val="1161297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descr="文字と写真のスクリーンショット&#10;&#10;自動的に生成された説明">
            <a:extLst>
              <a:ext uri="{FF2B5EF4-FFF2-40B4-BE49-F238E27FC236}">
                <a16:creationId xmlns:a16="http://schemas.microsoft.com/office/drawing/2014/main" id="{13DF3899-E02B-0E8D-750A-AB685D4F52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73599" y="3885462"/>
            <a:ext cx="1241483" cy="2362929"/>
          </a:xfrm>
          <a:prstGeom prst="rect">
            <a:avLst/>
          </a:prstGeom>
          <a:ln>
            <a:solidFill>
              <a:schemeClr val="tx1"/>
            </a:solidFill>
          </a:ln>
        </p:spPr>
      </p:pic>
      <p:pic>
        <p:nvPicPr>
          <p:cNvPr id="32" name="図 31" descr="マップ&#10;&#10;自動的に生成された説明">
            <a:extLst>
              <a:ext uri="{FF2B5EF4-FFF2-40B4-BE49-F238E27FC236}">
                <a16:creationId xmlns:a16="http://schemas.microsoft.com/office/drawing/2014/main" id="{840467C7-35BB-1FFE-729B-5108D9A5FB1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22984" y="3892985"/>
            <a:ext cx="1264676" cy="2336120"/>
          </a:xfrm>
          <a:prstGeom prst="rect">
            <a:avLst/>
          </a:prstGeom>
          <a:ln>
            <a:solidFill>
              <a:schemeClr val="tx1"/>
            </a:solidFill>
          </a:ln>
        </p:spPr>
      </p:pic>
      <p:pic>
        <p:nvPicPr>
          <p:cNvPr id="3" name="図 2" descr="マップ&#10;&#10;自動的に生成された説明">
            <a:extLst>
              <a:ext uri="{FF2B5EF4-FFF2-40B4-BE49-F238E27FC236}">
                <a16:creationId xmlns:a16="http://schemas.microsoft.com/office/drawing/2014/main" id="{F3E541F9-A5E9-CF09-9E2D-3A57748DD78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16031" y="1384928"/>
            <a:ext cx="1315840" cy="2415803"/>
          </a:xfrm>
          <a:prstGeom prst="rect">
            <a:avLst/>
          </a:prstGeom>
          <a:ln>
            <a:solidFill>
              <a:schemeClr val="tx1"/>
            </a:solidFill>
          </a:ln>
        </p:spPr>
      </p:pic>
      <p:pic>
        <p:nvPicPr>
          <p:cNvPr id="35" name="図 34" descr="マップ&#10;&#10;自動的に生成された説明">
            <a:extLst>
              <a:ext uri="{FF2B5EF4-FFF2-40B4-BE49-F238E27FC236}">
                <a16:creationId xmlns:a16="http://schemas.microsoft.com/office/drawing/2014/main" id="{045BE599-4315-CD51-B2E2-31A036621C9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281049" y="1375342"/>
            <a:ext cx="1254254" cy="2433523"/>
          </a:xfrm>
          <a:prstGeom prst="rect">
            <a:avLst/>
          </a:prstGeom>
          <a:ln>
            <a:solidFill>
              <a:schemeClr val="tx1"/>
            </a:solidFill>
          </a:ln>
        </p:spPr>
      </p:pic>
      <p:sp>
        <p:nvSpPr>
          <p:cNvPr id="13" name="字幕 14">
            <a:extLst>
              <a:ext uri="{FF2B5EF4-FFF2-40B4-BE49-F238E27FC236}">
                <a16:creationId xmlns:a16="http://schemas.microsoft.com/office/drawing/2014/main" id="{5DD07181-1B3D-55EE-9A7E-D9629720BF3E}"/>
              </a:ext>
            </a:extLst>
          </p:cNvPr>
          <p:cNvSpPr>
            <a:spLocks noGrp="1"/>
          </p:cNvSpPr>
          <p:nvPr>
            <p:ph type="subTitle" idx="1"/>
          </p:nvPr>
        </p:nvSpPr>
        <p:spPr>
          <a:xfrm>
            <a:off x="518808" y="1351796"/>
            <a:ext cx="4963658" cy="791118"/>
          </a:xfrm>
        </p:spPr>
        <p:txBody>
          <a:bodyPr vert="horz" lIns="91440" tIns="45720" rIns="91440" bIns="45720" rtlCol="0" anchor="t">
            <a:normAutofit/>
          </a:bodyPr>
          <a:lstStyle/>
          <a:p>
            <a:r>
              <a:rPr lang="ja-JP" altLang="en-US" sz="2200" b="1" i="0" dirty="0">
                <a:solidFill>
                  <a:srgbClr val="000000"/>
                </a:solidFill>
                <a:effectLst/>
                <a:latin typeface="メイリオ" panose="020B0604030504040204" pitchFamily="50" charset="-128"/>
                <a:ea typeface="メイリオ" panose="020B0604030504040204" pitchFamily="50" charset="-128"/>
              </a:rPr>
              <a:t>地図ボタン</a:t>
            </a:r>
            <a:r>
              <a:rPr lang="ja-JP" altLang="en-US" sz="2200" dirty="0">
                <a:solidFill>
                  <a:srgbClr val="000000"/>
                </a:solidFill>
                <a:latin typeface="メイリオ" panose="020B0604030504040204" pitchFamily="50" charset="-128"/>
                <a:ea typeface="メイリオ" panose="020B0604030504040204" pitchFamily="50" charset="-128"/>
              </a:rPr>
              <a:t>から</a:t>
            </a:r>
            <a:r>
              <a:rPr lang="ja-JP" altLang="en-US" sz="2200" b="1" i="0" dirty="0">
                <a:solidFill>
                  <a:srgbClr val="000000"/>
                </a:solidFill>
                <a:effectLst/>
                <a:latin typeface="メイリオ" panose="020B0604030504040204" pitchFamily="50" charset="-128"/>
                <a:ea typeface="メイリオ" panose="020B0604030504040204" pitchFamily="50" charset="-128"/>
              </a:rPr>
              <a:t>色々な場所の昔の様子を見てみましょう</a:t>
            </a:r>
          </a:p>
        </p:txBody>
      </p:sp>
      <p:sp>
        <p:nvSpPr>
          <p:cNvPr id="2" name="タイトル 1"/>
          <p:cNvSpPr>
            <a:spLocks noGrp="1" noChangeAspect="1"/>
          </p:cNvSpPr>
          <p:nvPr>
            <p:ph type="ctrTitle"/>
          </p:nvPr>
        </p:nvSpPr>
        <p:spPr>
          <a:xfrm>
            <a:off x="1770127" y="482679"/>
            <a:ext cx="5929828" cy="547842"/>
          </a:xfrm>
        </p:spPr>
        <p:txBody>
          <a:bodyPr vert="horz" wrap="none">
            <a:spAutoFit/>
          </a:bodyPr>
          <a:lstStyle/>
          <a:p>
            <a:r>
              <a:rPr lang="ja-JP" altLang="en-US" dirty="0"/>
              <a:t>「地図」ボタンを使ってみよう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endParaRPr lang="en-US" sz="3600" dirty="0"/>
          </a:p>
        </p:txBody>
      </p:sp>
      <p:sp>
        <p:nvSpPr>
          <p:cNvPr id="43" name="四角形: 角を丸くする 42">
            <a:extLst>
              <a:ext uri="{FF2B5EF4-FFF2-40B4-BE49-F238E27FC236}">
                <a16:creationId xmlns:a16="http://schemas.microsoft.com/office/drawing/2014/main" id="{FC169D47-4420-91E0-C802-B4152D45B7D4}"/>
              </a:ext>
            </a:extLst>
          </p:cNvPr>
          <p:cNvSpPr/>
          <p:nvPr/>
        </p:nvSpPr>
        <p:spPr>
          <a:xfrm>
            <a:off x="5711465" y="4898071"/>
            <a:ext cx="592543" cy="12668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grpSp>
        <p:nvGrpSpPr>
          <p:cNvPr id="11" name="図形グループ 41">
            <a:extLst>
              <a:ext uri="{FF2B5EF4-FFF2-40B4-BE49-F238E27FC236}">
                <a16:creationId xmlns:a16="http://schemas.microsoft.com/office/drawing/2014/main" id="{88268F19-7E83-2B9C-C4E9-DAC464E9A7EA}"/>
              </a:ext>
            </a:extLst>
          </p:cNvPr>
          <p:cNvGrpSpPr/>
          <p:nvPr/>
        </p:nvGrpSpPr>
        <p:grpSpPr>
          <a:xfrm>
            <a:off x="5598303" y="4578525"/>
            <a:ext cx="312862" cy="302323"/>
            <a:chOff x="4232441" y="3995693"/>
            <a:chExt cx="296586" cy="293005"/>
          </a:xfrm>
        </p:grpSpPr>
        <p:sp>
          <p:nvSpPr>
            <p:cNvPr id="12" name="円/楕円 42">
              <a:extLst>
                <a:ext uri="{FF2B5EF4-FFF2-40B4-BE49-F238E27FC236}">
                  <a16:creationId xmlns:a16="http://schemas.microsoft.com/office/drawing/2014/main" id="{864868B7-378D-6562-BE6C-7F4E7E7B096C}"/>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4" name="フリーフォーム 43">
              <a:extLst>
                <a:ext uri="{FF2B5EF4-FFF2-40B4-BE49-F238E27FC236}">
                  <a16:creationId xmlns:a16="http://schemas.microsoft.com/office/drawing/2014/main" id="{E8314FAE-6A60-B47F-6E8E-313110BF98CD}"/>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sp>
        <p:nvSpPr>
          <p:cNvPr id="44" name="四角形: 角を丸くする 43">
            <a:extLst>
              <a:ext uri="{FF2B5EF4-FFF2-40B4-BE49-F238E27FC236}">
                <a16:creationId xmlns:a16="http://schemas.microsoft.com/office/drawing/2014/main" id="{141F8E43-638A-3D20-44EA-27C984ACC82B}"/>
              </a:ext>
            </a:extLst>
          </p:cNvPr>
          <p:cNvSpPr/>
          <p:nvPr/>
        </p:nvSpPr>
        <p:spPr>
          <a:xfrm>
            <a:off x="7261849" y="5642009"/>
            <a:ext cx="578898" cy="1161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45" name="四角形: 角を丸くする 44">
            <a:extLst>
              <a:ext uri="{FF2B5EF4-FFF2-40B4-BE49-F238E27FC236}">
                <a16:creationId xmlns:a16="http://schemas.microsoft.com/office/drawing/2014/main" id="{6A93E509-BEF0-91A7-85B3-F05865E09BAB}"/>
              </a:ext>
            </a:extLst>
          </p:cNvPr>
          <p:cNvSpPr/>
          <p:nvPr/>
        </p:nvSpPr>
        <p:spPr>
          <a:xfrm>
            <a:off x="7826684" y="3980680"/>
            <a:ext cx="141347" cy="17008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grpSp>
        <p:nvGrpSpPr>
          <p:cNvPr id="5" name="図形グループ 31">
            <a:extLst>
              <a:ext uri="{FF2B5EF4-FFF2-40B4-BE49-F238E27FC236}">
                <a16:creationId xmlns:a16="http://schemas.microsoft.com/office/drawing/2014/main" id="{93814C2F-1081-0D5D-DF29-535DCE3D4D38}"/>
              </a:ext>
            </a:extLst>
          </p:cNvPr>
          <p:cNvGrpSpPr/>
          <p:nvPr/>
        </p:nvGrpSpPr>
        <p:grpSpPr>
          <a:xfrm>
            <a:off x="7588682" y="3749006"/>
            <a:ext cx="305658" cy="304963"/>
            <a:chOff x="5878361" y="3995693"/>
            <a:chExt cx="296586" cy="293005"/>
          </a:xfrm>
        </p:grpSpPr>
        <p:sp>
          <p:nvSpPr>
            <p:cNvPr id="6" name="円/楕円 32">
              <a:extLst>
                <a:ext uri="{FF2B5EF4-FFF2-40B4-BE49-F238E27FC236}">
                  <a16:creationId xmlns:a16="http://schemas.microsoft.com/office/drawing/2014/main" id="{DA7D7BDC-8FDB-21CD-96EC-906E573A851D}"/>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0" name="フリーフォーム 33">
              <a:extLst>
                <a:ext uri="{FF2B5EF4-FFF2-40B4-BE49-F238E27FC236}">
                  <a16:creationId xmlns:a16="http://schemas.microsoft.com/office/drawing/2014/main" id="{76D3E9E1-45C7-6C66-4819-E20E9B8D4B67}"/>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grpSp>
        <p:nvGrpSpPr>
          <p:cNvPr id="15" name="図形グループ 38">
            <a:extLst>
              <a:ext uri="{FF2B5EF4-FFF2-40B4-BE49-F238E27FC236}">
                <a16:creationId xmlns:a16="http://schemas.microsoft.com/office/drawing/2014/main" id="{E2A0EFE9-F7E6-0C3E-11C2-8D4421AEC8D1}"/>
              </a:ext>
            </a:extLst>
          </p:cNvPr>
          <p:cNvGrpSpPr/>
          <p:nvPr/>
        </p:nvGrpSpPr>
        <p:grpSpPr>
          <a:xfrm>
            <a:off x="7128220" y="5352362"/>
            <a:ext cx="305658" cy="304963"/>
            <a:chOff x="5101121" y="3995693"/>
            <a:chExt cx="296586" cy="293005"/>
          </a:xfrm>
        </p:grpSpPr>
        <p:sp>
          <p:nvSpPr>
            <p:cNvPr id="17" name="円/楕円 39">
              <a:extLst>
                <a:ext uri="{FF2B5EF4-FFF2-40B4-BE49-F238E27FC236}">
                  <a16:creationId xmlns:a16="http://schemas.microsoft.com/office/drawing/2014/main" id="{4246D9E2-6583-717B-E526-E36EF98D2D6A}"/>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8" name="フリーフォーム 40">
              <a:extLst>
                <a:ext uri="{FF2B5EF4-FFF2-40B4-BE49-F238E27FC236}">
                  <a16:creationId xmlns:a16="http://schemas.microsoft.com/office/drawing/2014/main" id="{A5109402-3B17-B7A9-1EEA-6247DA5EA968}"/>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sp>
        <p:nvSpPr>
          <p:cNvPr id="41" name="四角形: 角を丸くする 40">
            <a:extLst>
              <a:ext uri="{FF2B5EF4-FFF2-40B4-BE49-F238E27FC236}">
                <a16:creationId xmlns:a16="http://schemas.microsoft.com/office/drawing/2014/main" id="{46B361E7-404E-B973-BB3F-2FCA5506408B}"/>
              </a:ext>
            </a:extLst>
          </p:cNvPr>
          <p:cNvSpPr/>
          <p:nvPr/>
        </p:nvSpPr>
        <p:spPr>
          <a:xfrm>
            <a:off x="5710372" y="1471437"/>
            <a:ext cx="217336" cy="2185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grpSp>
        <p:nvGrpSpPr>
          <p:cNvPr id="19" name="図形グループ 47">
            <a:extLst>
              <a:ext uri="{FF2B5EF4-FFF2-40B4-BE49-F238E27FC236}">
                <a16:creationId xmlns:a16="http://schemas.microsoft.com/office/drawing/2014/main" id="{B52C334F-D04C-6F0B-3E22-6E3D39D69479}"/>
              </a:ext>
            </a:extLst>
          </p:cNvPr>
          <p:cNvGrpSpPr/>
          <p:nvPr/>
        </p:nvGrpSpPr>
        <p:grpSpPr>
          <a:xfrm>
            <a:off x="5504782" y="1698587"/>
            <a:ext cx="316311" cy="303434"/>
            <a:chOff x="2897417" y="3995693"/>
            <a:chExt cx="296587" cy="293005"/>
          </a:xfrm>
        </p:grpSpPr>
        <p:sp>
          <p:nvSpPr>
            <p:cNvPr id="20" name="円/楕円 48">
              <a:extLst>
                <a:ext uri="{FF2B5EF4-FFF2-40B4-BE49-F238E27FC236}">
                  <a16:creationId xmlns:a16="http://schemas.microsoft.com/office/drawing/2014/main" id="{F223FDCA-5FCE-1ACF-FEA9-9349BC4DC0CD}"/>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1" name="テキスト ボックス 52">
              <a:extLst>
                <a:ext uri="{FF2B5EF4-FFF2-40B4-BE49-F238E27FC236}">
                  <a16:creationId xmlns:a16="http://schemas.microsoft.com/office/drawing/2014/main" id="{0952ED31-919F-2575-5DBE-AD2DED402004}"/>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sz="2600" b="1" dirty="0">
                <a:solidFill>
                  <a:srgbClr val="009650"/>
                </a:solidFill>
                <a:latin typeface="Meiryo" charset="-128"/>
                <a:ea typeface="Meiryo" charset="-128"/>
                <a:cs typeface="Meiryo" charset="-128"/>
              </a:endParaRPr>
            </a:p>
          </p:txBody>
        </p:sp>
      </p:grpSp>
      <p:sp>
        <p:nvSpPr>
          <p:cNvPr id="42" name="四角形: 角を丸くする 41">
            <a:extLst>
              <a:ext uri="{FF2B5EF4-FFF2-40B4-BE49-F238E27FC236}">
                <a16:creationId xmlns:a16="http://schemas.microsoft.com/office/drawing/2014/main" id="{E3D8E086-4D44-3E94-A23D-7A28EF2125B9}"/>
              </a:ext>
            </a:extLst>
          </p:cNvPr>
          <p:cNvSpPr/>
          <p:nvPr/>
        </p:nvSpPr>
        <p:spPr>
          <a:xfrm>
            <a:off x="7248394" y="1988992"/>
            <a:ext cx="622935" cy="13935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grpSp>
        <p:nvGrpSpPr>
          <p:cNvPr id="22" name="図形グループ 44">
            <a:extLst>
              <a:ext uri="{FF2B5EF4-FFF2-40B4-BE49-F238E27FC236}">
                <a16:creationId xmlns:a16="http://schemas.microsoft.com/office/drawing/2014/main" id="{FFF879DD-B99D-3048-8CA9-D0936802A304}"/>
              </a:ext>
            </a:extLst>
          </p:cNvPr>
          <p:cNvGrpSpPr/>
          <p:nvPr/>
        </p:nvGrpSpPr>
        <p:grpSpPr>
          <a:xfrm>
            <a:off x="7092906" y="1670072"/>
            <a:ext cx="297802" cy="302323"/>
            <a:chOff x="3546641" y="3995693"/>
            <a:chExt cx="296586" cy="293005"/>
          </a:xfrm>
        </p:grpSpPr>
        <p:sp>
          <p:nvSpPr>
            <p:cNvPr id="23" name="円/楕円 45">
              <a:extLst>
                <a:ext uri="{FF2B5EF4-FFF2-40B4-BE49-F238E27FC236}">
                  <a16:creationId xmlns:a16="http://schemas.microsoft.com/office/drawing/2014/main" id="{19EE6257-C81F-8020-B2C5-A414788F4712}"/>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4" name="フリーフォーム 46">
              <a:extLst>
                <a:ext uri="{FF2B5EF4-FFF2-40B4-BE49-F238E27FC236}">
                  <a16:creationId xmlns:a16="http://schemas.microsoft.com/office/drawing/2014/main" id="{DF56B9CE-790A-C2FA-692C-1F38E47EB5B6}"/>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sp>
        <p:nvSpPr>
          <p:cNvPr id="33" name="テキスト ボックス 32">
            <a:extLst>
              <a:ext uri="{FF2B5EF4-FFF2-40B4-BE49-F238E27FC236}">
                <a16:creationId xmlns:a16="http://schemas.microsoft.com/office/drawing/2014/main" id="{473935F7-A93A-E43E-4096-07805196A047}"/>
              </a:ext>
            </a:extLst>
          </p:cNvPr>
          <p:cNvSpPr txBox="1"/>
          <p:nvPr/>
        </p:nvSpPr>
        <p:spPr>
          <a:xfrm>
            <a:off x="608697" y="1962105"/>
            <a:ext cx="4339349" cy="4154984"/>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a:p>
            <a:pPr marL="358775" indent="-358775"/>
            <a:r>
              <a:rPr lang="ja-JP" altLang="en-US" sz="1600" b="1" dirty="0">
                <a:latin typeface="メイリオ"/>
                <a:ea typeface="メイリオ"/>
              </a:rPr>
              <a:t>見たい場所を表示した状態で</a:t>
            </a:r>
            <a:endParaRPr lang="en-US" altLang="ja-JP" sz="1600" b="1" dirty="0">
              <a:latin typeface="メイリオ"/>
              <a:ea typeface="メイリオ"/>
            </a:endParaRPr>
          </a:p>
          <a:p>
            <a:pPr marL="358775" indent="-358775"/>
            <a:r>
              <a:rPr lang="ja-JP" altLang="en-US" sz="1600" b="1" dirty="0">
                <a:latin typeface="メイリオ"/>
                <a:ea typeface="メイリオ"/>
              </a:rPr>
              <a:t>画面左上の「地図マーク」</a:t>
            </a:r>
            <a:r>
              <a:rPr lang="ja-JP" altLang="en-US" sz="1600" b="1" dirty="0">
                <a:latin typeface="メイリオ" panose="020B0604030504040204" pitchFamily="50" charset="-128"/>
                <a:ea typeface="メイリオ" panose="020B0604030504040204" pitchFamily="50" charset="-128"/>
              </a:rPr>
              <a:t>を</a:t>
            </a:r>
            <a:endParaRPr lang="en-US" altLang="ja-JP" sz="1600" b="1" dirty="0">
              <a:latin typeface="メイリオ" panose="020B0604030504040204" pitchFamily="50" charset="-128"/>
              <a:ea typeface="メイリオ" panose="020B0604030504040204" pitchFamily="50" charset="-128"/>
            </a:endParaRPr>
          </a:p>
          <a:p>
            <a:pPr marL="358775" indent="-358775"/>
            <a:r>
              <a:rPr lang="ja-JP" altLang="en-US" sz="1600" b="1" dirty="0">
                <a:latin typeface="メイリオ" panose="020B0604030504040204" pitchFamily="50" charset="-128"/>
                <a:ea typeface="メイリオ" panose="020B0604030504040204" pitchFamily="50" charset="-128"/>
              </a:rPr>
              <a:t>ダブルタップ</a:t>
            </a:r>
            <a:endParaRPr lang="en-US" altLang="ja-JP" sz="1600" b="1" dirty="0">
              <a:latin typeface="メイリオ"/>
              <a:ea typeface="メイリオ"/>
            </a:endParaRPr>
          </a:p>
          <a:p>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a:p>
            <a:pPr marL="450850" indent="-450850"/>
            <a:r>
              <a:rPr lang="ja-JP" altLang="en-US" sz="1600" b="1" dirty="0">
                <a:latin typeface="メイリオ"/>
                <a:ea typeface="メイリオ"/>
              </a:rPr>
              <a:t>「年代別の写真」</a:t>
            </a:r>
            <a:r>
              <a:rPr lang="ja-JP" altLang="en-US" sz="1600" b="1" dirty="0">
                <a:latin typeface="メイリオ" panose="020B0604030504040204" pitchFamily="50" charset="-128"/>
                <a:ea typeface="メイリオ" panose="020B0604030504040204" pitchFamily="50" charset="-128"/>
              </a:rPr>
              <a:t>をダブルタップ</a:t>
            </a:r>
            <a:endParaRPr lang="en-US" altLang="ja-JP" sz="1600" b="1" dirty="0">
              <a:latin typeface="メイリオ" panose="020B0604030504040204" pitchFamily="50" charset="-128"/>
              <a:ea typeface="メイリオ" panose="020B0604030504040204" pitchFamily="50" charset="-128"/>
            </a:endParaRPr>
          </a:p>
          <a:p>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r>
              <a:rPr lang="ja-JP" altLang="en-US" sz="1600" b="1" dirty="0">
                <a:latin typeface="メイリオ"/>
                <a:ea typeface="メイリオ"/>
              </a:rPr>
              <a:t>見たい年代をダブルタップ</a:t>
            </a:r>
            <a:endParaRPr lang="en-US" altLang="ja-JP" sz="1600" b="1" dirty="0">
              <a:latin typeface="メイリオ" panose="020B0604030504040204" pitchFamily="50" charset="-128"/>
              <a:ea typeface="メイリオ" panose="020B0604030504040204" pitchFamily="50" charset="-128"/>
            </a:endParaRPr>
          </a:p>
          <a:p>
            <a:pPr indent="-417600"/>
            <a:r>
              <a:rPr lang="ja-JP" altLang="en-US" sz="2400" b="1" spc="-16" dirty="0">
                <a:solidFill>
                  <a:srgbClr val="009650"/>
                </a:solidFill>
                <a:latin typeface="Meiryo" charset="-128"/>
                <a:ea typeface="Meiryo" charset="-128"/>
              </a:rPr>
              <a:t>❹</a:t>
            </a:r>
            <a:endParaRPr lang="en-US" altLang="ja-JP" sz="2400" b="1" spc="-16" dirty="0">
              <a:solidFill>
                <a:srgbClr val="009650"/>
              </a:solidFill>
              <a:latin typeface="Meiryo" charset="-128"/>
              <a:ea typeface="Meiryo" charset="-128"/>
            </a:endParaRPr>
          </a:p>
          <a:p>
            <a:r>
              <a:rPr lang="ja-JP" altLang="en-US" sz="1600" b="1" dirty="0">
                <a:latin typeface="メイリオ"/>
                <a:ea typeface="メイリオ"/>
              </a:rPr>
              <a:t>選択した年代の空中写真があれば</a:t>
            </a:r>
            <a:endParaRPr lang="en-US" altLang="ja-JP" sz="1600" b="1" dirty="0">
              <a:latin typeface="メイリオ"/>
              <a:ea typeface="メイリオ"/>
            </a:endParaRPr>
          </a:p>
          <a:p>
            <a:r>
              <a:rPr lang="ja-JP" altLang="en-US" sz="1600" b="1" dirty="0">
                <a:latin typeface="メイリオ"/>
                <a:ea typeface="メイリオ"/>
              </a:rPr>
              <a:t>表示</a:t>
            </a:r>
            <a:r>
              <a:rPr lang="ja-JP" altLang="en-US" sz="1600" b="1" dirty="0">
                <a:latin typeface="メイリオ" panose="020B0604030504040204" pitchFamily="50" charset="-128"/>
                <a:ea typeface="メイリオ" panose="020B0604030504040204" pitchFamily="50" charset="-128"/>
              </a:rPr>
              <a:t>される</a:t>
            </a:r>
            <a:endParaRPr lang="en-US" altLang="ja-JP" sz="1600" b="1" dirty="0">
              <a:latin typeface="メイリオ" panose="020B0604030504040204" pitchFamily="50" charset="-128"/>
              <a:ea typeface="メイリオ" panose="020B0604030504040204" pitchFamily="50" charset="-128"/>
            </a:endParaRPr>
          </a:p>
          <a:p>
            <a:pPr indent="-417600"/>
            <a:r>
              <a:rPr lang="ja-JP" altLang="en-US" sz="2400" b="1" dirty="0">
                <a:solidFill>
                  <a:srgbClr val="009650"/>
                </a:solidFill>
                <a:latin typeface="メイリオ"/>
                <a:ea typeface="メイリオ"/>
              </a:rPr>
              <a:t>❺</a:t>
            </a:r>
            <a:endParaRPr lang="en-US" altLang="ja-JP" sz="2400" b="1" spc="-16" dirty="0">
              <a:solidFill>
                <a:srgbClr val="009650"/>
              </a:solidFill>
              <a:latin typeface="Meiryo" charset="-128"/>
              <a:ea typeface="Meiryo" charset="-128"/>
            </a:endParaRPr>
          </a:p>
          <a:p>
            <a:r>
              <a:rPr lang="ja-JP" altLang="en-US" sz="1600" b="1" dirty="0">
                <a:latin typeface="メイリオ"/>
                <a:ea typeface="メイリオ"/>
              </a:rPr>
              <a:t>選択した年代の空中写真があれば</a:t>
            </a:r>
            <a:endParaRPr lang="en-US" altLang="ja-JP" sz="1600" b="1" dirty="0">
              <a:latin typeface="メイリオ"/>
              <a:ea typeface="メイリオ"/>
            </a:endParaRPr>
          </a:p>
          <a:p>
            <a:r>
              <a:rPr lang="ja-JP" altLang="en-US" sz="1600" b="1" dirty="0">
                <a:latin typeface="メイリオ"/>
                <a:ea typeface="メイリオ"/>
              </a:rPr>
              <a:t>表示</a:t>
            </a:r>
            <a:r>
              <a:rPr lang="ja-JP" altLang="en-US" sz="1600" b="1" dirty="0">
                <a:latin typeface="メイリオ" panose="020B0604030504040204" pitchFamily="50" charset="-128"/>
                <a:ea typeface="メイリオ" panose="020B0604030504040204" pitchFamily="50" charset="-128"/>
              </a:rPr>
              <a:t>される</a:t>
            </a:r>
            <a:endParaRPr lang="en-US" altLang="ja-JP" sz="16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45364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図 50" descr="ダイアグラム&#10;&#10;低い精度で自動的に生成された説明">
            <a:extLst>
              <a:ext uri="{FF2B5EF4-FFF2-40B4-BE49-F238E27FC236}">
                <a16:creationId xmlns:a16="http://schemas.microsoft.com/office/drawing/2014/main" id="{71A1C080-003B-EAB5-19CA-9B3F0A698830}"/>
              </a:ext>
            </a:extLst>
          </p:cNvPr>
          <p:cNvPicPr>
            <a:picLocks noChangeAspect="1"/>
          </p:cNvPicPr>
          <p:nvPr/>
        </p:nvPicPr>
        <p:blipFill>
          <a:blip r:embed="rId3"/>
          <a:stretch>
            <a:fillRect/>
          </a:stretch>
        </p:blipFill>
        <p:spPr>
          <a:xfrm>
            <a:off x="7240425" y="3896544"/>
            <a:ext cx="1166054" cy="2523459"/>
          </a:xfrm>
          <a:prstGeom prst="rect">
            <a:avLst/>
          </a:prstGeom>
          <a:ln>
            <a:solidFill>
              <a:schemeClr val="tx1"/>
            </a:solidFill>
          </a:ln>
        </p:spPr>
      </p:pic>
      <p:pic>
        <p:nvPicPr>
          <p:cNvPr id="53" name="図 52" descr="マップ が含まれている画像&#10;&#10;自動的に生成された説明">
            <a:extLst>
              <a:ext uri="{FF2B5EF4-FFF2-40B4-BE49-F238E27FC236}">
                <a16:creationId xmlns:a16="http://schemas.microsoft.com/office/drawing/2014/main" id="{7D59C7D1-4276-88CC-6DAB-95622C7E7113}"/>
              </a:ext>
            </a:extLst>
          </p:cNvPr>
          <p:cNvPicPr>
            <a:picLocks noChangeAspect="1"/>
          </p:cNvPicPr>
          <p:nvPr/>
        </p:nvPicPr>
        <p:blipFill>
          <a:blip r:embed="rId4"/>
          <a:stretch>
            <a:fillRect/>
          </a:stretch>
        </p:blipFill>
        <p:spPr>
          <a:xfrm>
            <a:off x="5742122" y="3899259"/>
            <a:ext cx="1164799" cy="2520744"/>
          </a:xfrm>
          <a:prstGeom prst="rect">
            <a:avLst/>
          </a:prstGeom>
          <a:ln>
            <a:solidFill>
              <a:schemeClr val="tx1"/>
            </a:solidFill>
          </a:ln>
        </p:spPr>
      </p:pic>
      <p:pic>
        <p:nvPicPr>
          <p:cNvPr id="55" name="図 54" descr="マップ が含まれている画像&#10;&#10;自動的に生成された説明">
            <a:extLst>
              <a:ext uri="{FF2B5EF4-FFF2-40B4-BE49-F238E27FC236}">
                <a16:creationId xmlns:a16="http://schemas.microsoft.com/office/drawing/2014/main" id="{C4937AD8-73D9-8A9C-9933-0C843061A6C3}"/>
              </a:ext>
            </a:extLst>
          </p:cNvPr>
          <p:cNvPicPr>
            <a:picLocks noChangeAspect="1"/>
          </p:cNvPicPr>
          <p:nvPr/>
        </p:nvPicPr>
        <p:blipFill>
          <a:blip r:embed="rId5"/>
          <a:stretch>
            <a:fillRect/>
          </a:stretch>
        </p:blipFill>
        <p:spPr>
          <a:xfrm>
            <a:off x="7236296" y="1311877"/>
            <a:ext cx="1164799" cy="2520744"/>
          </a:xfrm>
          <a:prstGeom prst="rect">
            <a:avLst/>
          </a:prstGeom>
          <a:ln>
            <a:solidFill>
              <a:schemeClr val="tx1"/>
            </a:solidFill>
          </a:ln>
        </p:spPr>
      </p:pic>
      <p:pic>
        <p:nvPicPr>
          <p:cNvPr id="57" name="図 56" descr="マップ&#10;&#10;中程度の精度で自動的に生成された説明">
            <a:extLst>
              <a:ext uri="{FF2B5EF4-FFF2-40B4-BE49-F238E27FC236}">
                <a16:creationId xmlns:a16="http://schemas.microsoft.com/office/drawing/2014/main" id="{513DB5B5-3DA1-18B4-1511-C054E041BB3C}"/>
              </a:ext>
            </a:extLst>
          </p:cNvPr>
          <p:cNvPicPr>
            <a:picLocks noChangeAspect="1"/>
          </p:cNvPicPr>
          <p:nvPr/>
        </p:nvPicPr>
        <p:blipFill>
          <a:blip r:embed="rId6"/>
          <a:stretch>
            <a:fillRect/>
          </a:stretch>
        </p:blipFill>
        <p:spPr>
          <a:xfrm>
            <a:off x="5724295" y="1311877"/>
            <a:ext cx="1166417" cy="2524246"/>
          </a:xfrm>
          <a:prstGeom prst="rect">
            <a:avLst/>
          </a:prstGeom>
          <a:ln>
            <a:solidFill>
              <a:schemeClr val="tx1"/>
            </a:solidFill>
          </a:ln>
        </p:spPr>
      </p:pic>
      <p:sp>
        <p:nvSpPr>
          <p:cNvPr id="13" name="字幕 14">
            <a:extLst>
              <a:ext uri="{FF2B5EF4-FFF2-40B4-BE49-F238E27FC236}">
                <a16:creationId xmlns:a16="http://schemas.microsoft.com/office/drawing/2014/main" id="{5DD07181-1B3D-55EE-9A7E-D9629720BF3E}"/>
              </a:ext>
            </a:extLst>
          </p:cNvPr>
          <p:cNvSpPr>
            <a:spLocks noGrp="1"/>
          </p:cNvSpPr>
          <p:nvPr>
            <p:ph type="subTitle" idx="1"/>
          </p:nvPr>
        </p:nvSpPr>
        <p:spPr>
          <a:xfrm>
            <a:off x="251520" y="1337002"/>
            <a:ext cx="5022800" cy="939870"/>
          </a:xfrm>
        </p:spPr>
        <p:txBody>
          <a:bodyPr vert="horz" lIns="91440" tIns="45720" rIns="91440" bIns="45720" rtlCol="0" anchor="t">
            <a:noAutofit/>
          </a:bodyPr>
          <a:lstStyle/>
          <a:p>
            <a:pPr>
              <a:lnSpc>
                <a:spcPct val="100000"/>
              </a:lnSpc>
              <a:spcBef>
                <a:spcPts val="0"/>
              </a:spcBef>
            </a:pPr>
            <a:r>
              <a:rPr lang="ja-JP" altLang="en-US" sz="1800" b="1" i="0" dirty="0">
                <a:solidFill>
                  <a:srgbClr val="000000"/>
                </a:solidFill>
                <a:effectLst/>
                <a:latin typeface="メイリオ" panose="020B0604030504040204" pitchFamily="50" charset="-128"/>
                <a:ea typeface="メイリオ" panose="020B0604030504040204" pitchFamily="50" charset="-128"/>
              </a:rPr>
              <a:t>自然災害伝承碑は、過去に起きた自然災害の</a:t>
            </a:r>
            <a:endParaRPr lang="en-US" altLang="ja-JP" sz="1800" b="1" i="0" dirty="0">
              <a:solidFill>
                <a:srgbClr val="000000"/>
              </a:solidFill>
              <a:effectLst/>
              <a:latin typeface="メイリオ" panose="020B0604030504040204" pitchFamily="50" charset="-128"/>
              <a:ea typeface="メイリオ" panose="020B0604030504040204" pitchFamily="50" charset="-128"/>
            </a:endParaRPr>
          </a:p>
          <a:p>
            <a:pPr>
              <a:lnSpc>
                <a:spcPct val="100000"/>
              </a:lnSpc>
              <a:spcBef>
                <a:spcPts val="0"/>
              </a:spcBef>
            </a:pPr>
            <a:r>
              <a:rPr lang="ja-JP" altLang="en-US" sz="1800" b="1" i="0" dirty="0">
                <a:solidFill>
                  <a:srgbClr val="000000"/>
                </a:solidFill>
                <a:effectLst/>
                <a:latin typeface="メイリオ" panose="020B0604030504040204" pitchFamily="50" charset="-128"/>
                <a:ea typeface="メイリオ" panose="020B0604030504040204" pitchFamily="50" charset="-128"/>
              </a:rPr>
              <a:t>規模や被害の情報を伝える石碑やモニュメントです</a:t>
            </a:r>
            <a:r>
              <a:rPr lang="ja-JP" altLang="en-US" sz="1800" dirty="0">
                <a:solidFill>
                  <a:srgbClr val="000000"/>
                </a:solidFill>
                <a:latin typeface="メイリオ" panose="020B0604030504040204" pitchFamily="50" charset="-128"/>
                <a:ea typeface="メイリオ" panose="020B0604030504040204" pitchFamily="50" charset="-128"/>
              </a:rPr>
              <a:t>。</a:t>
            </a:r>
            <a:r>
              <a:rPr lang="ja-JP" altLang="en-US" sz="1800" b="1" i="0" dirty="0">
                <a:solidFill>
                  <a:srgbClr val="000000"/>
                </a:solidFill>
                <a:effectLst/>
                <a:latin typeface="メイリオ" panose="020B0604030504040204" pitchFamily="50" charset="-128"/>
                <a:ea typeface="メイリオ" panose="020B0604030504040204" pitchFamily="50" charset="-128"/>
              </a:rPr>
              <a:t>身近な場所に残る過去の災害の記録を見てみましょう。</a:t>
            </a:r>
          </a:p>
        </p:txBody>
      </p:sp>
      <p:sp>
        <p:nvSpPr>
          <p:cNvPr id="2" name="タイトル 1"/>
          <p:cNvSpPr>
            <a:spLocks noGrp="1" noChangeAspect="1"/>
          </p:cNvSpPr>
          <p:nvPr>
            <p:ph type="ctrTitle"/>
          </p:nvPr>
        </p:nvSpPr>
        <p:spPr>
          <a:xfrm>
            <a:off x="1770127" y="482679"/>
            <a:ext cx="5929828" cy="547842"/>
          </a:xfrm>
        </p:spPr>
        <p:txBody>
          <a:bodyPr vert="horz" wrap="none">
            <a:spAutoFit/>
          </a:bodyPr>
          <a:lstStyle/>
          <a:p>
            <a:r>
              <a:rPr lang="ja-JP" altLang="en-US" dirty="0"/>
              <a:t>「地図」ボタンを使ってみよう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endParaRPr lang="en-US" sz="3600" dirty="0"/>
          </a:p>
        </p:txBody>
      </p:sp>
      <p:sp>
        <p:nvSpPr>
          <p:cNvPr id="3" name="四角形: 角を丸くする 2">
            <a:extLst>
              <a:ext uri="{FF2B5EF4-FFF2-40B4-BE49-F238E27FC236}">
                <a16:creationId xmlns:a16="http://schemas.microsoft.com/office/drawing/2014/main" id="{5EB63691-689F-126E-8A77-7C6C9BF9CB3A}"/>
              </a:ext>
            </a:extLst>
          </p:cNvPr>
          <p:cNvSpPr/>
          <p:nvPr/>
        </p:nvSpPr>
        <p:spPr>
          <a:xfrm>
            <a:off x="5722410" y="1601612"/>
            <a:ext cx="215702" cy="17083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14" name="四角形: 角を丸くする 13">
            <a:extLst>
              <a:ext uri="{FF2B5EF4-FFF2-40B4-BE49-F238E27FC236}">
                <a16:creationId xmlns:a16="http://schemas.microsoft.com/office/drawing/2014/main" id="{B5A56E3D-AB8D-57B9-BC39-EE4592DC2340}"/>
              </a:ext>
            </a:extLst>
          </p:cNvPr>
          <p:cNvSpPr/>
          <p:nvPr/>
        </p:nvSpPr>
        <p:spPr>
          <a:xfrm>
            <a:off x="5738849" y="4514539"/>
            <a:ext cx="633352" cy="1437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17" name="四角形: 角を丸くする 16">
            <a:extLst>
              <a:ext uri="{FF2B5EF4-FFF2-40B4-BE49-F238E27FC236}">
                <a16:creationId xmlns:a16="http://schemas.microsoft.com/office/drawing/2014/main" id="{F359C215-A628-C0A9-8134-831997B98A9F}"/>
              </a:ext>
            </a:extLst>
          </p:cNvPr>
          <p:cNvSpPr/>
          <p:nvPr/>
        </p:nvSpPr>
        <p:spPr>
          <a:xfrm>
            <a:off x="7213546" y="4483566"/>
            <a:ext cx="670823" cy="1408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pic>
        <p:nvPicPr>
          <p:cNvPr id="21" name="図 20">
            <a:extLst>
              <a:ext uri="{FF2B5EF4-FFF2-40B4-BE49-F238E27FC236}">
                <a16:creationId xmlns:a16="http://schemas.microsoft.com/office/drawing/2014/main" id="{95E73805-B354-09EC-449A-9997A3EE9E7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07276" y="1311877"/>
            <a:ext cx="317019" cy="304826"/>
          </a:xfrm>
          <a:prstGeom prst="rect">
            <a:avLst/>
          </a:prstGeom>
        </p:spPr>
      </p:pic>
      <p:sp>
        <p:nvSpPr>
          <p:cNvPr id="23" name="フリーフォーム 43">
            <a:extLst>
              <a:ext uri="{FF2B5EF4-FFF2-40B4-BE49-F238E27FC236}">
                <a16:creationId xmlns:a16="http://schemas.microsoft.com/office/drawing/2014/main" id="{835DD175-B894-62A8-D5A7-486A8EED15B5}"/>
              </a:ext>
            </a:extLst>
          </p:cNvPr>
          <p:cNvSpPr/>
          <p:nvPr/>
        </p:nvSpPr>
        <p:spPr>
          <a:xfrm>
            <a:off x="5508104" y="4149080"/>
            <a:ext cx="312862" cy="302323"/>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nvGrpSpPr>
          <p:cNvPr id="25" name="図形グループ 38">
            <a:extLst>
              <a:ext uri="{FF2B5EF4-FFF2-40B4-BE49-F238E27FC236}">
                <a16:creationId xmlns:a16="http://schemas.microsoft.com/office/drawing/2014/main" id="{56894684-AE92-50B9-5463-D2C54035AF7E}"/>
              </a:ext>
            </a:extLst>
          </p:cNvPr>
          <p:cNvGrpSpPr/>
          <p:nvPr/>
        </p:nvGrpSpPr>
        <p:grpSpPr>
          <a:xfrm>
            <a:off x="7092280" y="4114000"/>
            <a:ext cx="296586" cy="293005"/>
            <a:chOff x="5101121" y="3995693"/>
            <a:chExt cx="296586" cy="293005"/>
          </a:xfrm>
        </p:grpSpPr>
        <p:sp>
          <p:nvSpPr>
            <p:cNvPr id="27" name="円/楕円 39">
              <a:extLst>
                <a:ext uri="{FF2B5EF4-FFF2-40B4-BE49-F238E27FC236}">
                  <a16:creationId xmlns:a16="http://schemas.microsoft.com/office/drawing/2014/main" id="{DBFBAC56-E1AB-BD7D-1876-F3FF39F2489E}"/>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9" name="フリーフォーム 40">
              <a:extLst>
                <a:ext uri="{FF2B5EF4-FFF2-40B4-BE49-F238E27FC236}">
                  <a16:creationId xmlns:a16="http://schemas.microsoft.com/office/drawing/2014/main" id="{BC1C82E1-92BB-7B93-0FF6-BC75F8813684}"/>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sp>
        <p:nvSpPr>
          <p:cNvPr id="30" name="四角形: 角を丸くする 29">
            <a:extLst>
              <a:ext uri="{FF2B5EF4-FFF2-40B4-BE49-F238E27FC236}">
                <a16:creationId xmlns:a16="http://schemas.microsoft.com/office/drawing/2014/main" id="{5871F452-70E0-DB36-B99A-147A35FB91CC}"/>
              </a:ext>
            </a:extLst>
          </p:cNvPr>
          <p:cNvSpPr/>
          <p:nvPr/>
        </p:nvSpPr>
        <p:spPr>
          <a:xfrm>
            <a:off x="7221545" y="2535683"/>
            <a:ext cx="662824" cy="10122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32" name="フリーフォーム 46">
            <a:extLst>
              <a:ext uri="{FF2B5EF4-FFF2-40B4-BE49-F238E27FC236}">
                <a16:creationId xmlns:a16="http://schemas.microsoft.com/office/drawing/2014/main" id="{F8980CF3-A744-5C75-DDEC-D6DA4A25D170}"/>
              </a:ext>
            </a:extLst>
          </p:cNvPr>
          <p:cNvSpPr/>
          <p:nvPr/>
        </p:nvSpPr>
        <p:spPr>
          <a:xfrm>
            <a:off x="6938494" y="2263653"/>
            <a:ext cx="297802" cy="302323"/>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3" name="テキスト ボックス 42">
            <a:extLst>
              <a:ext uri="{FF2B5EF4-FFF2-40B4-BE49-F238E27FC236}">
                <a16:creationId xmlns:a16="http://schemas.microsoft.com/office/drawing/2014/main" id="{60DEEA0D-7794-608E-9F22-5BCC32F35B96}"/>
              </a:ext>
            </a:extLst>
          </p:cNvPr>
          <p:cNvSpPr txBox="1"/>
          <p:nvPr/>
        </p:nvSpPr>
        <p:spPr>
          <a:xfrm>
            <a:off x="565582" y="2553866"/>
            <a:ext cx="4141100"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見たい場所を表示した状態で画面</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左上の「地図マーク」をダブルタップ</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「災害伝承・避難場所」を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ダブルタップ</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pPr indent="-417600"/>
            <a:r>
              <a:rPr lang="ja-JP" altLang="en-US" b="1" dirty="0">
                <a:latin typeface="メイリオ" panose="020B0604030504040204" pitchFamily="50" charset="-128"/>
                <a:ea typeface="メイリオ" panose="020B0604030504040204" pitchFamily="50" charset="-128"/>
              </a:rPr>
              <a:t>「自然災害伝承碑」をダブルタップ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b="1" dirty="0">
                <a:latin typeface="メイリオ" panose="020B0604030504040204" pitchFamily="50" charset="-128"/>
                <a:ea typeface="メイリオ" panose="020B0604030504040204" pitchFamily="50" charset="-128"/>
              </a:rPr>
              <a:t>「自然災害伝承碑（すべて）」を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ダブルタップ</a:t>
            </a:r>
          </a:p>
          <a:p>
            <a:endParaRPr lang="ja-JP" altLang="en-US"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18360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sp>
        <p:nvSpPr>
          <p:cNvPr id="9" name="テキスト ボックス 8">
            <a:extLst>
              <a:ext uri="{FF2B5EF4-FFF2-40B4-BE49-F238E27FC236}">
                <a16:creationId xmlns:a16="http://schemas.microsoft.com/office/drawing/2014/main" id="{5E1E333A-4E57-4808-8E15-FD52B864275C}"/>
              </a:ext>
            </a:extLst>
          </p:cNvPr>
          <p:cNvSpPr txBox="1"/>
          <p:nvPr/>
        </p:nvSpPr>
        <p:spPr>
          <a:xfrm>
            <a:off x="1716901" y="519018"/>
            <a:ext cx="7069464" cy="5306068"/>
          </a:xfrm>
          <a:prstGeom prst="rect">
            <a:avLst/>
          </a:prstGeom>
          <a:noFill/>
        </p:spPr>
        <p:txBody>
          <a:bodyPr wrap="square" lIns="91440" tIns="45720" rIns="91440" bIns="45720" rtlCol="0" anchor="t">
            <a:spAutoFit/>
          </a:bodyPr>
          <a:lstStyle/>
          <a:p>
            <a:pPr>
              <a:lnSpc>
                <a:spcPct val="110000"/>
              </a:lnSpc>
            </a:pPr>
            <a:r>
              <a:rPr lang="en-US" altLang="ja-JP" sz="2400" b="1" dirty="0">
                <a:solidFill>
                  <a:srgbClr val="009650"/>
                </a:solidFill>
                <a:latin typeface="Meiryo" charset="-128"/>
                <a:ea typeface="Meiryo" charset="-128"/>
                <a:cs typeface="Meiryo" charset="-128"/>
              </a:rPr>
              <a:t>1.</a:t>
            </a:r>
            <a:r>
              <a:rPr lang="en-US" altLang="ja-JP" sz="2400" b="1" dirty="0">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地理院地図を知りましょう </a:t>
            </a:r>
          </a:p>
          <a:p>
            <a:pPr algn="dist">
              <a:lnSpc>
                <a:spcPct val="110000"/>
              </a:lnSpc>
            </a:pPr>
            <a:r>
              <a:rPr lang="en-US" altLang="ja-JP" b="1" dirty="0">
                <a:latin typeface="Meiryo" charset="-128"/>
                <a:ea typeface="Meiryo" charset="-128"/>
                <a:cs typeface="Meiryo" charset="-128"/>
              </a:rPr>
              <a:t>1-A</a:t>
            </a:r>
            <a:r>
              <a:rPr lang="ja-JP" altLang="en-US" b="1" dirty="0">
                <a:latin typeface="Meiryo" charset="-128"/>
                <a:ea typeface="Meiryo" charset="-128"/>
                <a:cs typeface="Meiryo" charset="-128"/>
              </a:rPr>
              <a:t> 地理院地図とは？・・・・・・・・・・・・・・・・・・</a:t>
            </a:r>
            <a:r>
              <a:rPr lang="en-US" altLang="ja-JP" b="1" dirty="0">
                <a:latin typeface="Meiryo" charset="-128"/>
                <a:ea typeface="Meiryo" charset="-128"/>
                <a:cs typeface="Meiryo" charset="-128"/>
              </a:rPr>
              <a:t>P4</a:t>
            </a:r>
            <a:endParaRPr lang="ja-JP" altLang="en-US" b="1" dirty="0">
              <a:latin typeface="Meiryo" charset="-128"/>
              <a:ea typeface="Meiryo" charset="-128"/>
              <a:cs typeface="Meiryo" charset="-128"/>
            </a:endParaRPr>
          </a:p>
          <a:p>
            <a:pPr algn="dist">
              <a:lnSpc>
                <a:spcPct val="110000"/>
              </a:lnSpc>
            </a:pPr>
            <a:endParaRPr lang="en-US" altLang="ja-JP" b="1" dirty="0">
              <a:latin typeface="Meiryo" charset="-128"/>
              <a:ea typeface="Meiryo" charset="-128"/>
              <a:cs typeface="Meiryo" charset="-128"/>
            </a:endParaRPr>
          </a:p>
          <a:p>
            <a:pPr>
              <a:lnSpc>
                <a:spcPct val="110000"/>
              </a:lnSpc>
            </a:pPr>
            <a:r>
              <a:rPr lang="en-US" altLang="ja-JP" sz="2400" b="1" dirty="0">
                <a:solidFill>
                  <a:srgbClr val="009650"/>
                </a:solidFill>
                <a:latin typeface="Meiryo" charset="-128"/>
                <a:ea typeface="Meiryo" charset="-128"/>
                <a:cs typeface="Meiryo" charset="-128"/>
              </a:rPr>
              <a:t>2.</a:t>
            </a:r>
            <a:r>
              <a:rPr lang="ja-JP" altLang="en-US" sz="2400" b="1" dirty="0">
                <a:solidFill>
                  <a:srgbClr val="009650"/>
                </a:solidFill>
                <a:latin typeface="Meiryo" charset="-128"/>
                <a:ea typeface="Meiryo" charset="-128"/>
                <a:cs typeface="Meiryo" charset="-128"/>
              </a:rPr>
              <a:t> 地理院地図の準備をしましょう</a:t>
            </a:r>
            <a:endParaRPr lang="en-US" altLang="ja-JP" sz="2400" b="1" dirty="0">
              <a:solidFill>
                <a:srgbClr val="009650"/>
              </a:solidFill>
              <a:latin typeface="Meiryo" charset="-128"/>
              <a:ea typeface="Meiryo" charset="-128"/>
              <a:cs typeface="Meiryo" charset="-128"/>
            </a:endParaRPr>
          </a:p>
          <a:p>
            <a:pPr algn="dist">
              <a:lnSpc>
                <a:spcPct val="110000"/>
              </a:lnSpc>
            </a:pPr>
            <a:r>
              <a:rPr lang="en-US" altLang="ja-JP" b="1" dirty="0">
                <a:latin typeface="Meiryo" charset="-128"/>
                <a:ea typeface="Meiryo" charset="-128"/>
                <a:cs typeface="Meiryo" charset="-128"/>
              </a:rPr>
              <a:t>2-A</a:t>
            </a:r>
            <a:r>
              <a:rPr lang="ja-JP" altLang="en-US" b="1" dirty="0">
                <a:latin typeface="Meiryo" charset="-128"/>
                <a:ea typeface="Meiryo" charset="-128"/>
                <a:cs typeface="Meiryo" charset="-128"/>
              </a:rPr>
              <a:t> 地理院地図を検索しましょう・・・・・・・・・・・・・</a:t>
            </a:r>
            <a:r>
              <a:rPr lang="en-US" altLang="ja-JP" b="1" dirty="0">
                <a:latin typeface="Meiryo" charset="-128"/>
                <a:ea typeface="Meiryo" charset="-128"/>
                <a:cs typeface="Meiryo" charset="-128"/>
              </a:rPr>
              <a:t>P8</a:t>
            </a:r>
          </a:p>
          <a:p>
            <a:pPr algn="dist">
              <a:lnSpc>
                <a:spcPct val="110000"/>
              </a:lnSpc>
            </a:pPr>
            <a:r>
              <a:rPr lang="en-US" altLang="ja-JP" b="1" dirty="0">
                <a:latin typeface="Meiryo"/>
                <a:ea typeface="Meiryo"/>
                <a:cs typeface="Meiryo" charset="-128"/>
              </a:rPr>
              <a:t>2-B </a:t>
            </a:r>
            <a:r>
              <a:rPr lang="ja-JP" altLang="en-US" b="1" dirty="0">
                <a:latin typeface="Meiryo"/>
                <a:ea typeface="Meiryo"/>
                <a:cs typeface="Meiryo" charset="-128"/>
              </a:rPr>
              <a:t>ブックマークをしましょう・・・・・・・・・・・・・</a:t>
            </a:r>
            <a:r>
              <a:rPr lang="en-US" altLang="ja-JP" b="1" dirty="0">
                <a:latin typeface="Meiryo"/>
                <a:ea typeface="Meiryo"/>
                <a:cs typeface="Meiryo" charset="-128"/>
              </a:rPr>
              <a:t>P10</a:t>
            </a:r>
          </a:p>
          <a:p>
            <a:pPr algn="dist">
              <a:lnSpc>
                <a:spcPct val="110000"/>
              </a:lnSpc>
            </a:pPr>
            <a:r>
              <a:rPr lang="en-US" altLang="ja-JP" b="1" dirty="0">
                <a:latin typeface="Meiryo"/>
                <a:ea typeface="Meiryo"/>
                <a:cs typeface="Meiryo" charset="-128"/>
              </a:rPr>
              <a:t>2-C </a:t>
            </a:r>
            <a:r>
              <a:rPr lang="ja-JP" altLang="en-US" b="1" dirty="0">
                <a:latin typeface="Meiryo"/>
                <a:ea typeface="Meiryo"/>
                <a:cs typeface="Meiryo" charset="-128"/>
              </a:rPr>
              <a:t>ホーム画面に追加しましょう・・・・・・・・・・・・</a:t>
            </a:r>
            <a:r>
              <a:rPr lang="en-US" altLang="ja-JP" b="1" dirty="0">
                <a:latin typeface="Meiryo"/>
                <a:ea typeface="Meiryo"/>
                <a:cs typeface="Meiryo" charset="-128"/>
              </a:rPr>
              <a:t>P12</a:t>
            </a:r>
          </a:p>
          <a:p>
            <a:pPr>
              <a:lnSpc>
                <a:spcPct val="110000"/>
              </a:lnSpc>
            </a:pPr>
            <a:endParaRPr lang="en-US" altLang="ja-JP" sz="2000" b="1" dirty="0">
              <a:solidFill>
                <a:srgbClr val="009650"/>
              </a:solidFill>
              <a:latin typeface="Meiryo" charset="-128"/>
              <a:ea typeface="Meiryo" charset="-128"/>
              <a:cs typeface="Meiryo" charset="-128"/>
            </a:endParaRPr>
          </a:p>
          <a:p>
            <a:pPr>
              <a:lnSpc>
                <a:spcPct val="110000"/>
              </a:lnSpc>
            </a:pPr>
            <a:r>
              <a:rPr lang="en-US" altLang="ja-JP" sz="2400" b="1" dirty="0">
                <a:solidFill>
                  <a:srgbClr val="009650"/>
                </a:solidFill>
                <a:latin typeface="Meiryo"/>
                <a:ea typeface="Meiryo"/>
                <a:cs typeface="Meiryo" charset="-128"/>
              </a:rPr>
              <a:t>3.</a:t>
            </a:r>
            <a:r>
              <a:rPr lang="ja-JP" altLang="en-US" sz="2400" b="1" dirty="0">
                <a:solidFill>
                  <a:srgbClr val="009650"/>
                </a:solidFill>
                <a:latin typeface="Meiryo"/>
                <a:ea typeface="Meiryo"/>
                <a:cs typeface="Meiryo" charset="-128"/>
              </a:rPr>
              <a:t> 地理院地図を活用してみよう</a:t>
            </a:r>
            <a:endParaRPr lang="ja-JP" altLang="en-US" sz="2400" b="1" dirty="0">
              <a:latin typeface="Meiryo"/>
              <a:ea typeface="Meiryo"/>
              <a:cs typeface="Meiryo" charset="-128"/>
            </a:endParaRPr>
          </a:p>
          <a:p>
            <a:pPr algn="dist">
              <a:lnSpc>
                <a:spcPct val="110000"/>
              </a:lnSpc>
            </a:pPr>
            <a:r>
              <a:rPr lang="en-US" altLang="ja-JP" b="1" dirty="0">
                <a:latin typeface="Meiryo" charset="-128"/>
                <a:ea typeface="Meiryo" charset="-128"/>
                <a:cs typeface="Meiryo" charset="-128"/>
              </a:rPr>
              <a:t>3-A </a:t>
            </a:r>
            <a:r>
              <a:rPr lang="ja-JP" altLang="en-US" b="1" dirty="0">
                <a:latin typeface="Meiryo" charset="-128"/>
                <a:ea typeface="Meiryo" charset="-128"/>
                <a:cs typeface="Meiryo" charset="-128"/>
              </a:rPr>
              <a:t>地理院地図の基本画面・・・・・・・・・・・・・・・</a:t>
            </a:r>
            <a:r>
              <a:rPr lang="en-US" altLang="ja-JP" b="1" dirty="0">
                <a:latin typeface="Meiryo" charset="-128"/>
                <a:ea typeface="Meiryo" charset="-128"/>
                <a:cs typeface="Meiryo" charset="-128"/>
              </a:rPr>
              <a:t>P14</a:t>
            </a:r>
          </a:p>
          <a:p>
            <a:pPr algn="dist">
              <a:lnSpc>
                <a:spcPct val="110000"/>
              </a:lnSpc>
            </a:pPr>
            <a:r>
              <a:rPr lang="en-US" altLang="ja-JP" b="1" dirty="0">
                <a:latin typeface="Meiryo" charset="-128"/>
                <a:ea typeface="Meiryo" charset="-128"/>
                <a:cs typeface="Meiryo" charset="-128"/>
              </a:rPr>
              <a:t>3-B </a:t>
            </a:r>
            <a:r>
              <a:rPr lang="ja-JP" altLang="en-US" b="1" dirty="0">
                <a:latin typeface="Meiryo" charset="-128"/>
                <a:ea typeface="Meiryo" charset="-128"/>
                <a:cs typeface="Meiryo" charset="-128"/>
              </a:rPr>
              <a:t>地理院地図の操作方法・・・・・・・・・・・・・・・</a:t>
            </a:r>
            <a:r>
              <a:rPr lang="en-US" altLang="ja-JP" b="1" dirty="0">
                <a:latin typeface="Meiryo" charset="-128"/>
                <a:ea typeface="Meiryo" charset="-128"/>
                <a:cs typeface="Meiryo" charset="-128"/>
              </a:rPr>
              <a:t>P15</a:t>
            </a:r>
          </a:p>
          <a:p>
            <a:pPr algn="dist">
              <a:lnSpc>
                <a:spcPct val="110000"/>
              </a:lnSpc>
            </a:pPr>
            <a:r>
              <a:rPr lang="en-US" altLang="ja-JP" b="1" dirty="0">
                <a:latin typeface="Meiryo" charset="-128"/>
                <a:ea typeface="Meiryo" charset="-128"/>
                <a:cs typeface="Meiryo" charset="-128"/>
              </a:rPr>
              <a:t>3-C</a:t>
            </a:r>
            <a:r>
              <a:rPr lang="ja-JP" altLang="en-US" b="1" dirty="0">
                <a:latin typeface="Meiryo" charset="-128"/>
                <a:ea typeface="Meiryo" charset="-128"/>
                <a:cs typeface="Meiryo" charset="-128"/>
              </a:rPr>
              <a:t> 現在位置を表示してみよう・・・・・・・・・・・・・</a:t>
            </a:r>
            <a:r>
              <a:rPr lang="en-US" altLang="ja-JP" b="1" dirty="0">
                <a:latin typeface="Meiryo" charset="-128"/>
                <a:ea typeface="Meiryo" charset="-128"/>
                <a:cs typeface="Meiryo" charset="-128"/>
              </a:rPr>
              <a:t>P16</a:t>
            </a:r>
            <a:endParaRPr lang="ja-JP" altLang="en-US" b="1" dirty="0">
              <a:latin typeface="Meiryo" charset="-128"/>
              <a:ea typeface="Meiryo" charset="-128"/>
              <a:cs typeface="Meiryo" charset="-128"/>
            </a:endParaRPr>
          </a:p>
          <a:p>
            <a:pPr algn="dist">
              <a:lnSpc>
                <a:spcPct val="110000"/>
              </a:lnSpc>
            </a:pPr>
            <a:r>
              <a:rPr lang="en-US" altLang="ja-JP" b="1" dirty="0">
                <a:latin typeface="Meiryo" charset="-128"/>
                <a:ea typeface="Meiryo" charset="-128"/>
                <a:cs typeface="Meiryo" charset="-128"/>
              </a:rPr>
              <a:t>3-D</a:t>
            </a:r>
            <a:r>
              <a:rPr lang="ja-JP" altLang="en-US" b="1" dirty="0">
                <a:latin typeface="Meiryo" charset="-128"/>
                <a:ea typeface="Meiryo" charset="-128"/>
                <a:cs typeface="Meiryo" charset="-128"/>
              </a:rPr>
              <a:t> 緯度・経度・標高を調べてみよう・・・・・・・・・・</a:t>
            </a:r>
            <a:r>
              <a:rPr lang="en-US" altLang="ja-JP" b="1" dirty="0">
                <a:latin typeface="Meiryo" charset="-128"/>
                <a:ea typeface="Meiryo" charset="-128"/>
                <a:cs typeface="Meiryo" charset="-128"/>
              </a:rPr>
              <a:t>P17</a:t>
            </a:r>
            <a:endParaRPr lang="ja-JP" altLang="en-US" b="1" dirty="0">
              <a:latin typeface="Meiryo" charset="-128"/>
              <a:ea typeface="Meiryo" charset="-128"/>
              <a:cs typeface="Meiryo" charset="-128"/>
            </a:endParaRPr>
          </a:p>
          <a:p>
            <a:pPr algn="dist">
              <a:lnSpc>
                <a:spcPct val="110000"/>
              </a:lnSpc>
            </a:pPr>
            <a:r>
              <a:rPr lang="en-US" altLang="ja-JP" b="1" dirty="0">
                <a:latin typeface="Meiryo"/>
                <a:ea typeface="Meiryo"/>
                <a:cs typeface="Meiryo" charset="-128"/>
              </a:rPr>
              <a:t>3-E </a:t>
            </a:r>
            <a:r>
              <a:rPr lang="ja-JP" altLang="en-US" b="1" dirty="0">
                <a:latin typeface="Meiryo"/>
                <a:ea typeface="Meiryo"/>
                <a:cs typeface="Meiryo" charset="-128"/>
              </a:rPr>
              <a:t>「地図」ボタンを使ってみよう・・・・・・・・・・・</a:t>
            </a:r>
            <a:r>
              <a:rPr lang="en-US" altLang="ja-JP" b="1" dirty="0">
                <a:latin typeface="Meiryo"/>
                <a:ea typeface="Meiryo"/>
                <a:cs typeface="Meiryo" charset="-128"/>
              </a:rPr>
              <a:t>P18</a:t>
            </a:r>
          </a:p>
          <a:p>
            <a:pPr algn="dist">
              <a:lnSpc>
                <a:spcPct val="110000"/>
              </a:lnSpc>
            </a:pPr>
            <a:r>
              <a:rPr lang="en-US" altLang="ja-JP" b="1" dirty="0">
                <a:latin typeface="Meiryo"/>
                <a:ea typeface="Meiryo"/>
                <a:cs typeface="Meiryo" charset="-128"/>
              </a:rPr>
              <a:t>3-F </a:t>
            </a:r>
            <a:r>
              <a:rPr lang="ja-JP" altLang="en-US" b="1" dirty="0">
                <a:latin typeface="Meiryo"/>
                <a:ea typeface="Meiryo"/>
                <a:cs typeface="Meiryo" charset="-128"/>
              </a:rPr>
              <a:t>「ツール」ボタンを使ってみよう・・・・・・・・・・</a:t>
            </a:r>
            <a:r>
              <a:rPr lang="en-US" altLang="ja-JP" b="1" dirty="0">
                <a:latin typeface="Meiryo"/>
                <a:ea typeface="Meiryo"/>
                <a:cs typeface="Meiryo" charset="-128"/>
              </a:rPr>
              <a:t>P21</a:t>
            </a:r>
          </a:p>
          <a:p>
            <a:pPr algn="dist">
              <a:lnSpc>
                <a:spcPct val="110000"/>
              </a:lnSpc>
            </a:pPr>
            <a:r>
              <a:rPr lang="en-US" altLang="ja-JP" b="1" dirty="0">
                <a:latin typeface="Meiryo"/>
                <a:ea typeface="Meiryo"/>
                <a:cs typeface="Meiryo" charset="-128"/>
              </a:rPr>
              <a:t>3-G </a:t>
            </a:r>
            <a:r>
              <a:rPr lang="ja-JP" altLang="en-US" b="1" dirty="0">
                <a:latin typeface="Meiryo"/>
                <a:ea typeface="Meiryo"/>
                <a:cs typeface="Meiryo" charset="-128"/>
              </a:rPr>
              <a:t>問い合わせ先・・・・・・・・・・・・・・・・・・・</a:t>
            </a:r>
            <a:r>
              <a:rPr lang="en-US" altLang="ja-JP" b="1" dirty="0">
                <a:latin typeface="Meiryo"/>
                <a:ea typeface="Meiryo"/>
                <a:cs typeface="Meiryo" charset="-128"/>
              </a:rPr>
              <a:t>P23</a:t>
            </a:r>
          </a:p>
        </p:txBody>
      </p:sp>
      <p:cxnSp>
        <p:nvCxnSpPr>
          <p:cNvPr id="2" name="直線コネクタ 1">
            <a:extLst>
              <a:ext uri="{FF2B5EF4-FFF2-40B4-BE49-F238E27FC236}">
                <a16:creationId xmlns:a16="http://schemas.microsoft.com/office/drawing/2014/main" id="{32F849FA-DF0C-2849-B55D-F875E45777F4}"/>
              </a:ext>
            </a:extLst>
          </p:cNvPr>
          <p:cNvCxnSpPr/>
          <p:nvPr/>
        </p:nvCxnSpPr>
        <p:spPr>
          <a:xfrm>
            <a:off x="1685172" y="1412776"/>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3" name="直線コネクタ 2">
            <a:extLst>
              <a:ext uri="{FF2B5EF4-FFF2-40B4-BE49-F238E27FC236}">
                <a16:creationId xmlns:a16="http://schemas.microsoft.com/office/drawing/2014/main" id="{E3E2FD43-EE4A-F23A-E15E-2FC6FDCD3DB2}"/>
              </a:ext>
            </a:extLst>
          </p:cNvPr>
          <p:cNvCxnSpPr/>
          <p:nvPr/>
        </p:nvCxnSpPr>
        <p:spPr>
          <a:xfrm>
            <a:off x="1691680" y="3068960"/>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461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descr="グラフィカル ユーザー インターフェイス, アプリケーション&#10;&#10;自動的に生成された説明">
            <a:extLst>
              <a:ext uri="{FF2B5EF4-FFF2-40B4-BE49-F238E27FC236}">
                <a16:creationId xmlns:a16="http://schemas.microsoft.com/office/drawing/2014/main" id="{CDF59297-0F38-790A-4A8E-10B0B804830C}"/>
              </a:ext>
            </a:extLst>
          </p:cNvPr>
          <p:cNvPicPr>
            <a:picLocks noChangeAspect="1"/>
          </p:cNvPicPr>
          <p:nvPr/>
        </p:nvPicPr>
        <p:blipFill>
          <a:blip r:embed="rId3"/>
          <a:stretch>
            <a:fillRect/>
          </a:stretch>
        </p:blipFill>
        <p:spPr>
          <a:xfrm>
            <a:off x="7254342" y="2411414"/>
            <a:ext cx="1428010" cy="3090359"/>
          </a:xfrm>
          <a:prstGeom prst="rect">
            <a:avLst/>
          </a:prstGeom>
          <a:ln>
            <a:solidFill>
              <a:schemeClr val="tx1"/>
            </a:solidFill>
          </a:ln>
        </p:spPr>
      </p:pic>
      <p:pic>
        <p:nvPicPr>
          <p:cNvPr id="47" name="図 46" descr="マップ&#10;&#10;自動的に生成された説明">
            <a:extLst>
              <a:ext uri="{FF2B5EF4-FFF2-40B4-BE49-F238E27FC236}">
                <a16:creationId xmlns:a16="http://schemas.microsoft.com/office/drawing/2014/main" id="{D26B3B21-8A5A-EDD1-C228-3C1B9FCBB5D0}"/>
              </a:ext>
            </a:extLst>
          </p:cNvPr>
          <p:cNvPicPr>
            <a:picLocks noChangeAspect="1"/>
          </p:cNvPicPr>
          <p:nvPr/>
        </p:nvPicPr>
        <p:blipFill>
          <a:blip r:embed="rId4"/>
          <a:stretch>
            <a:fillRect/>
          </a:stretch>
        </p:blipFill>
        <p:spPr>
          <a:xfrm>
            <a:off x="5548083" y="2431555"/>
            <a:ext cx="1432495" cy="3100065"/>
          </a:xfrm>
          <a:prstGeom prst="rect">
            <a:avLst/>
          </a:prstGeom>
          <a:ln>
            <a:solidFill>
              <a:schemeClr val="tx1"/>
            </a:solidFill>
          </a:ln>
        </p:spPr>
      </p:pic>
      <p:pic>
        <p:nvPicPr>
          <p:cNvPr id="49" name="図 48" descr="ダイアグラム&#10;&#10;中程度の精度で自動的に生成された説明">
            <a:extLst>
              <a:ext uri="{FF2B5EF4-FFF2-40B4-BE49-F238E27FC236}">
                <a16:creationId xmlns:a16="http://schemas.microsoft.com/office/drawing/2014/main" id="{3210D562-E4B3-7ACB-7D2C-4D465941EB28}"/>
              </a:ext>
            </a:extLst>
          </p:cNvPr>
          <p:cNvPicPr>
            <a:picLocks noChangeAspect="1"/>
          </p:cNvPicPr>
          <p:nvPr/>
        </p:nvPicPr>
        <p:blipFill>
          <a:blip r:embed="rId5"/>
          <a:stretch>
            <a:fillRect/>
          </a:stretch>
        </p:blipFill>
        <p:spPr>
          <a:xfrm>
            <a:off x="3841825" y="2431555"/>
            <a:ext cx="1432495" cy="3100065"/>
          </a:xfrm>
          <a:prstGeom prst="rect">
            <a:avLst/>
          </a:prstGeom>
          <a:ln>
            <a:solidFill>
              <a:schemeClr val="tx1"/>
            </a:solidFill>
          </a:ln>
        </p:spPr>
      </p:pic>
      <p:sp>
        <p:nvSpPr>
          <p:cNvPr id="2" name="タイトル 1"/>
          <p:cNvSpPr>
            <a:spLocks noGrp="1" noChangeAspect="1"/>
          </p:cNvSpPr>
          <p:nvPr>
            <p:ph type="ctrTitle"/>
          </p:nvPr>
        </p:nvSpPr>
        <p:spPr>
          <a:xfrm>
            <a:off x="1770127" y="482679"/>
            <a:ext cx="5929828" cy="547842"/>
          </a:xfrm>
        </p:spPr>
        <p:txBody>
          <a:bodyPr vert="horz" wrap="none">
            <a:spAutoFit/>
          </a:bodyPr>
          <a:lstStyle/>
          <a:p>
            <a:r>
              <a:rPr lang="ja-JP" altLang="en-US" dirty="0"/>
              <a:t>「地図」ボタンを使ってみよう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endParaRPr lang="en-US" sz="3600" dirty="0"/>
          </a:p>
        </p:txBody>
      </p:sp>
      <p:sp>
        <p:nvSpPr>
          <p:cNvPr id="6" name="四角形: 角を丸くする 5">
            <a:extLst>
              <a:ext uri="{FF2B5EF4-FFF2-40B4-BE49-F238E27FC236}">
                <a16:creationId xmlns:a16="http://schemas.microsoft.com/office/drawing/2014/main" id="{D449DBE5-E6EA-1FFE-67AF-BEA0901328AF}"/>
              </a:ext>
            </a:extLst>
          </p:cNvPr>
          <p:cNvSpPr/>
          <p:nvPr/>
        </p:nvSpPr>
        <p:spPr>
          <a:xfrm>
            <a:off x="4443879" y="3809994"/>
            <a:ext cx="829127" cy="11902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7" name="フリーフォーム 33">
            <a:extLst>
              <a:ext uri="{FF2B5EF4-FFF2-40B4-BE49-F238E27FC236}">
                <a16:creationId xmlns:a16="http://schemas.microsoft.com/office/drawing/2014/main" id="{F751DF3E-F756-3C6B-6C1B-13B2C849BB7A}"/>
              </a:ext>
            </a:extLst>
          </p:cNvPr>
          <p:cNvSpPr/>
          <p:nvPr/>
        </p:nvSpPr>
        <p:spPr>
          <a:xfrm>
            <a:off x="4168421" y="4695246"/>
            <a:ext cx="305658" cy="304963"/>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1" name="四角形: 角を丸くする 10">
            <a:extLst>
              <a:ext uri="{FF2B5EF4-FFF2-40B4-BE49-F238E27FC236}">
                <a16:creationId xmlns:a16="http://schemas.microsoft.com/office/drawing/2014/main" id="{D04052A9-986D-B569-8F6B-D247A51ABA77}"/>
              </a:ext>
            </a:extLst>
          </p:cNvPr>
          <p:cNvSpPr/>
          <p:nvPr/>
        </p:nvSpPr>
        <p:spPr>
          <a:xfrm>
            <a:off x="6415082" y="4071604"/>
            <a:ext cx="111736" cy="12951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13" name="テキスト ボックス 12">
            <a:extLst>
              <a:ext uri="{FF2B5EF4-FFF2-40B4-BE49-F238E27FC236}">
                <a16:creationId xmlns:a16="http://schemas.microsoft.com/office/drawing/2014/main" id="{6A881163-FB80-B9D4-517A-30AA4D3AEEE4}"/>
              </a:ext>
            </a:extLst>
          </p:cNvPr>
          <p:cNvSpPr txBox="1"/>
          <p:nvPr/>
        </p:nvSpPr>
        <p:spPr>
          <a:xfrm>
            <a:off x="5904042" y="3548384"/>
            <a:ext cx="455172" cy="523220"/>
          </a:xfrm>
          <a:prstGeom prst="rect">
            <a:avLst/>
          </a:prstGeom>
          <a:noFill/>
        </p:spPr>
        <p:txBody>
          <a:bodyPr wrap="square">
            <a:spAutoFit/>
          </a:bodyPr>
          <a:lstStyle/>
          <a:p>
            <a:r>
              <a:rPr lang="ja-JP" altLang="en-US" sz="2800" b="1" dirty="0">
                <a:solidFill>
                  <a:srgbClr val="009650"/>
                </a:solidFill>
                <a:latin typeface="メイリオ"/>
                <a:ea typeface="メイリオ"/>
              </a:rPr>
              <a:t>❻</a:t>
            </a:r>
            <a:endParaRPr lang="ja-JP" altLang="en-US" sz="2800" dirty="0"/>
          </a:p>
        </p:txBody>
      </p:sp>
      <p:sp>
        <p:nvSpPr>
          <p:cNvPr id="21" name="テキスト ボックス 20">
            <a:extLst>
              <a:ext uri="{FF2B5EF4-FFF2-40B4-BE49-F238E27FC236}">
                <a16:creationId xmlns:a16="http://schemas.microsoft.com/office/drawing/2014/main" id="{58073B98-730A-06AB-BED2-DE36877D4EEA}"/>
              </a:ext>
            </a:extLst>
          </p:cNvPr>
          <p:cNvSpPr txBox="1"/>
          <p:nvPr/>
        </p:nvSpPr>
        <p:spPr>
          <a:xfrm>
            <a:off x="6980578" y="2060665"/>
            <a:ext cx="629816" cy="432414"/>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a:ea typeface="メイリオ"/>
                <a:cs typeface="+mn-cs"/>
              </a:rPr>
              <a:t>❼</a:t>
            </a:r>
            <a:endParaRPr lang="ja-JP" altLang="en-US" dirty="0"/>
          </a:p>
        </p:txBody>
      </p:sp>
      <p:sp>
        <p:nvSpPr>
          <p:cNvPr id="16" name="テキスト ボックス 15">
            <a:extLst>
              <a:ext uri="{FF2B5EF4-FFF2-40B4-BE49-F238E27FC236}">
                <a16:creationId xmlns:a16="http://schemas.microsoft.com/office/drawing/2014/main" id="{D2DA4A5E-495D-F061-2571-EB9C937CE793}"/>
              </a:ext>
            </a:extLst>
          </p:cNvPr>
          <p:cNvSpPr txBox="1"/>
          <p:nvPr/>
        </p:nvSpPr>
        <p:spPr>
          <a:xfrm>
            <a:off x="447744" y="2573610"/>
            <a:ext cx="3502362" cy="3231654"/>
          </a:xfrm>
          <a:prstGeom prst="rect">
            <a:avLst/>
          </a:prstGeom>
          <a:noFill/>
        </p:spPr>
        <p:txBody>
          <a:bodyPr wrap="square" rtlCol="0">
            <a:spAutoFit/>
          </a:bodyPr>
          <a:lstStyle/>
          <a:p>
            <a:r>
              <a:rPr lang="ja-JP" altLang="en-US" sz="2400" b="1" dirty="0">
                <a:solidFill>
                  <a:srgbClr val="009650"/>
                </a:solidFill>
                <a:latin typeface="メイリオ" panose="020B0604030504040204" pitchFamily="50" charset="-128"/>
                <a:ea typeface="メイリオ" panose="020B0604030504040204" pitchFamily="50" charset="-128"/>
              </a:rPr>
              <a:t>❺</a:t>
            </a:r>
            <a:endParaRPr lang="en-US" altLang="ja-JP" sz="2400" b="1" dirty="0">
              <a:solidFill>
                <a:srgbClr val="009650"/>
              </a:solidFill>
              <a:latin typeface="メイリオ" panose="020B0604030504040204" pitchFamily="50" charset="-128"/>
              <a:ea typeface="メイリオ" panose="020B0604030504040204" pitchFamily="50" charset="-128"/>
            </a:endParaRPr>
          </a:p>
          <a:p>
            <a:r>
              <a:rPr lang="ja-JP" altLang="en-US" sz="1600" b="1" dirty="0">
                <a:latin typeface="メイリオ"/>
                <a:ea typeface="メイリオ"/>
              </a:rPr>
              <a:t>自然災害伝承碑の記号が</a:t>
            </a:r>
            <a:endParaRPr lang="en-US" altLang="ja-JP" sz="1600" b="1" dirty="0">
              <a:latin typeface="メイリオ"/>
              <a:ea typeface="メイリオ"/>
            </a:endParaRPr>
          </a:p>
          <a:p>
            <a:r>
              <a:rPr lang="ja-JP" altLang="en-US" sz="1600" b="1" dirty="0">
                <a:latin typeface="メイリオ"/>
                <a:ea typeface="メイリオ"/>
              </a:rPr>
              <a:t>表示されます</a:t>
            </a:r>
            <a:endParaRPr lang="en-US" altLang="ja-JP" sz="1600" b="1" dirty="0">
              <a:latin typeface="メイリオ" panose="020B0604030504040204" pitchFamily="50" charset="-128"/>
              <a:ea typeface="メイリオ" panose="020B0604030504040204" pitchFamily="50" charset="-128"/>
            </a:endParaRPr>
          </a:p>
          <a:p>
            <a:r>
              <a:rPr lang="ja-JP" altLang="en-US" sz="2400" b="1" dirty="0">
                <a:solidFill>
                  <a:srgbClr val="009650"/>
                </a:solidFill>
                <a:latin typeface="メイリオ" panose="020B0604030504040204" pitchFamily="50" charset="-128"/>
                <a:ea typeface="メイリオ" panose="020B0604030504040204" pitchFamily="50" charset="-128"/>
              </a:rPr>
              <a:t>❻</a:t>
            </a:r>
            <a:endParaRPr lang="en-US" altLang="ja-JP" sz="2400" b="1" dirty="0">
              <a:solidFill>
                <a:srgbClr val="009650"/>
              </a:solidFill>
              <a:latin typeface="メイリオ" panose="020B0604030504040204" pitchFamily="50" charset="-128"/>
              <a:ea typeface="メイリオ" panose="020B0604030504040204" pitchFamily="50" charset="-128"/>
            </a:endParaRPr>
          </a:p>
          <a:p>
            <a:r>
              <a:rPr lang="ja-JP" altLang="en-US" sz="1600" b="1" dirty="0">
                <a:latin typeface="メイリオ"/>
                <a:ea typeface="メイリオ"/>
              </a:rPr>
              <a:t>知りたい伝承碑の記号</a:t>
            </a:r>
            <a:r>
              <a:rPr lang="ja-JP" altLang="en-US" sz="1600" b="1" dirty="0">
                <a:latin typeface="メイリオ" panose="020B0604030504040204" pitchFamily="50" charset="-128"/>
                <a:ea typeface="メイリオ" panose="020B0604030504040204" pitchFamily="50" charset="-128"/>
              </a:rPr>
              <a:t>を</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ダブルタップすると</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碑銘と写真が表示されます</a:t>
            </a:r>
            <a:endParaRPr lang="en-US" altLang="ja-JP" sz="1600" b="1" dirty="0">
              <a:latin typeface="メイリオ" panose="020B0604030504040204" pitchFamily="50" charset="-128"/>
              <a:ea typeface="メイリオ" panose="020B0604030504040204" pitchFamily="50" charset="-128"/>
            </a:endParaRPr>
          </a:p>
          <a:p>
            <a:pPr marL="450850" indent="-450850"/>
            <a:r>
              <a:rPr lang="ja-JP" altLang="en-US" sz="2400" b="1" dirty="0">
                <a:solidFill>
                  <a:srgbClr val="009650"/>
                </a:solidFill>
                <a:latin typeface="メイリオ"/>
                <a:ea typeface="メイリオ"/>
              </a:rPr>
              <a:t>❼</a:t>
            </a:r>
            <a:r>
              <a:rPr lang="ja-JP" altLang="en-US" sz="2800" b="1" dirty="0">
                <a:solidFill>
                  <a:srgbClr val="009650"/>
                </a:solidFill>
                <a:latin typeface="メイリオ"/>
                <a:ea typeface="メイリオ"/>
              </a:rPr>
              <a:t> </a:t>
            </a:r>
            <a:endParaRPr lang="en-US" altLang="ja-JP" sz="2800" b="1" dirty="0">
              <a:solidFill>
                <a:srgbClr val="009650"/>
              </a:solidFill>
              <a:latin typeface="メイリオ"/>
              <a:ea typeface="メイリオ"/>
            </a:endParaRPr>
          </a:p>
          <a:p>
            <a:pPr marL="450850" indent="-450850"/>
            <a:r>
              <a:rPr lang="ja-JP" altLang="en-US" sz="1600" b="1" dirty="0">
                <a:latin typeface="メイリオ"/>
                <a:ea typeface="メイリオ"/>
              </a:rPr>
              <a:t>写真をダブルタップすると</a:t>
            </a:r>
            <a:endParaRPr lang="en-US" altLang="ja-JP" sz="1600" b="1" dirty="0">
              <a:latin typeface="メイリオ"/>
              <a:ea typeface="メイリオ"/>
            </a:endParaRPr>
          </a:p>
          <a:p>
            <a:pPr marL="450850" indent="-450850"/>
            <a:r>
              <a:rPr lang="ja-JP" altLang="en-US" sz="1600" b="1" dirty="0">
                <a:latin typeface="メイリオ"/>
                <a:ea typeface="メイリオ"/>
              </a:rPr>
              <a:t>伝承内容など、より詳しい説明が</a:t>
            </a:r>
            <a:endParaRPr lang="en-US" altLang="ja-JP" sz="1600" b="1" dirty="0">
              <a:latin typeface="メイリオ"/>
              <a:ea typeface="メイリオ"/>
            </a:endParaRPr>
          </a:p>
          <a:p>
            <a:pPr marL="450850" indent="-450850"/>
            <a:r>
              <a:rPr lang="ja-JP" altLang="en-US" sz="1600" b="1" dirty="0">
                <a:latin typeface="メイリオ"/>
                <a:ea typeface="メイリオ"/>
              </a:rPr>
              <a:t>表示されます</a:t>
            </a:r>
            <a:endParaRPr lang="en-US" altLang="ja-JP" sz="1600" b="1" dirty="0">
              <a:latin typeface="メイリオ" panose="020B0604030504040204" pitchFamily="50" charset="-128"/>
              <a:ea typeface="メイリオ" panose="020B0604030504040204" pitchFamily="50" charset="-128"/>
            </a:endParaRPr>
          </a:p>
        </p:txBody>
      </p:sp>
      <p:sp>
        <p:nvSpPr>
          <p:cNvPr id="17" name="字幕 14">
            <a:extLst>
              <a:ext uri="{FF2B5EF4-FFF2-40B4-BE49-F238E27FC236}">
                <a16:creationId xmlns:a16="http://schemas.microsoft.com/office/drawing/2014/main" id="{0FC7E30B-02B0-7F6C-AB2C-80EF3F7B714F}"/>
              </a:ext>
            </a:extLst>
          </p:cNvPr>
          <p:cNvSpPr>
            <a:spLocks noGrp="1"/>
          </p:cNvSpPr>
          <p:nvPr>
            <p:ph type="subTitle" idx="1"/>
          </p:nvPr>
        </p:nvSpPr>
        <p:spPr>
          <a:xfrm>
            <a:off x="251520" y="1337002"/>
            <a:ext cx="5022800" cy="939870"/>
          </a:xfrm>
        </p:spPr>
        <p:txBody>
          <a:bodyPr vert="horz" lIns="91440" tIns="45720" rIns="91440" bIns="45720" rtlCol="0" anchor="t">
            <a:noAutofit/>
          </a:bodyPr>
          <a:lstStyle/>
          <a:p>
            <a:pPr>
              <a:lnSpc>
                <a:spcPct val="100000"/>
              </a:lnSpc>
              <a:spcBef>
                <a:spcPts val="0"/>
              </a:spcBef>
            </a:pPr>
            <a:r>
              <a:rPr lang="ja-JP" altLang="en-US" sz="1800" b="1" i="0" dirty="0">
                <a:solidFill>
                  <a:srgbClr val="000000"/>
                </a:solidFill>
                <a:effectLst/>
                <a:latin typeface="メイリオ" panose="020B0604030504040204" pitchFamily="50" charset="-128"/>
                <a:ea typeface="メイリオ" panose="020B0604030504040204" pitchFamily="50" charset="-128"/>
              </a:rPr>
              <a:t>自然災害伝承碑は、過去に起きた自然災害の</a:t>
            </a:r>
            <a:endParaRPr lang="en-US" altLang="ja-JP" sz="1800" b="1" i="0" dirty="0">
              <a:solidFill>
                <a:srgbClr val="000000"/>
              </a:solidFill>
              <a:effectLst/>
              <a:latin typeface="メイリオ" panose="020B0604030504040204" pitchFamily="50" charset="-128"/>
              <a:ea typeface="メイリオ" panose="020B0604030504040204" pitchFamily="50" charset="-128"/>
            </a:endParaRPr>
          </a:p>
          <a:p>
            <a:pPr>
              <a:lnSpc>
                <a:spcPct val="100000"/>
              </a:lnSpc>
              <a:spcBef>
                <a:spcPts val="0"/>
              </a:spcBef>
            </a:pPr>
            <a:r>
              <a:rPr lang="ja-JP" altLang="en-US" sz="1800" b="1" i="0" dirty="0">
                <a:solidFill>
                  <a:srgbClr val="000000"/>
                </a:solidFill>
                <a:effectLst/>
                <a:latin typeface="メイリオ" panose="020B0604030504040204" pitchFamily="50" charset="-128"/>
                <a:ea typeface="メイリオ" panose="020B0604030504040204" pitchFamily="50" charset="-128"/>
              </a:rPr>
              <a:t>規模や被害の情報を伝える石碑やモニュメントです</a:t>
            </a:r>
            <a:r>
              <a:rPr lang="ja-JP" altLang="en-US" sz="1800" dirty="0">
                <a:solidFill>
                  <a:srgbClr val="000000"/>
                </a:solidFill>
                <a:latin typeface="メイリオ" panose="020B0604030504040204" pitchFamily="50" charset="-128"/>
                <a:ea typeface="メイリオ" panose="020B0604030504040204" pitchFamily="50" charset="-128"/>
              </a:rPr>
              <a:t>。</a:t>
            </a:r>
            <a:r>
              <a:rPr lang="ja-JP" altLang="en-US" sz="1800" b="1" i="0" dirty="0">
                <a:solidFill>
                  <a:srgbClr val="000000"/>
                </a:solidFill>
                <a:effectLst/>
                <a:latin typeface="メイリオ" panose="020B0604030504040204" pitchFamily="50" charset="-128"/>
                <a:ea typeface="メイリオ" panose="020B0604030504040204" pitchFamily="50" charset="-128"/>
              </a:rPr>
              <a:t>身近な場所に残る過去の災害の記録を見てみましょう。</a:t>
            </a:r>
          </a:p>
        </p:txBody>
      </p:sp>
    </p:spTree>
    <p:extLst>
      <p:ext uri="{BB962C8B-B14F-4D97-AF65-F5344CB8AC3E}">
        <p14:creationId xmlns:p14="http://schemas.microsoft.com/office/powerpoint/2010/main" val="927750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図 45" descr="マップ&#10;&#10;自動的に生成された説明">
            <a:extLst>
              <a:ext uri="{FF2B5EF4-FFF2-40B4-BE49-F238E27FC236}">
                <a16:creationId xmlns:a16="http://schemas.microsoft.com/office/drawing/2014/main" id="{F66F9212-B778-3A48-7234-A0927CEF3BC0}"/>
              </a:ext>
            </a:extLst>
          </p:cNvPr>
          <p:cNvPicPr>
            <a:picLocks noChangeAspect="1"/>
          </p:cNvPicPr>
          <p:nvPr/>
        </p:nvPicPr>
        <p:blipFill>
          <a:blip r:embed="rId3"/>
          <a:stretch>
            <a:fillRect/>
          </a:stretch>
        </p:blipFill>
        <p:spPr>
          <a:xfrm>
            <a:off x="7275060" y="3896544"/>
            <a:ext cx="1164799" cy="2520744"/>
          </a:xfrm>
          <a:prstGeom prst="rect">
            <a:avLst/>
          </a:prstGeom>
          <a:ln>
            <a:solidFill>
              <a:schemeClr val="tx1"/>
            </a:solidFill>
          </a:ln>
        </p:spPr>
      </p:pic>
      <p:pic>
        <p:nvPicPr>
          <p:cNvPr id="48" name="図 47" descr="マップ&#10;&#10;自動的に生成された説明">
            <a:extLst>
              <a:ext uri="{FF2B5EF4-FFF2-40B4-BE49-F238E27FC236}">
                <a16:creationId xmlns:a16="http://schemas.microsoft.com/office/drawing/2014/main" id="{42B45DEE-4A39-946F-0A04-028734E02679}"/>
              </a:ext>
            </a:extLst>
          </p:cNvPr>
          <p:cNvPicPr>
            <a:picLocks noChangeAspect="1"/>
          </p:cNvPicPr>
          <p:nvPr/>
        </p:nvPicPr>
        <p:blipFill>
          <a:blip r:embed="rId4"/>
          <a:stretch>
            <a:fillRect/>
          </a:stretch>
        </p:blipFill>
        <p:spPr>
          <a:xfrm>
            <a:off x="5736967" y="3899259"/>
            <a:ext cx="1164799" cy="2520744"/>
          </a:xfrm>
          <a:prstGeom prst="rect">
            <a:avLst/>
          </a:prstGeom>
          <a:ln>
            <a:solidFill>
              <a:schemeClr val="tx1"/>
            </a:solidFill>
          </a:ln>
        </p:spPr>
      </p:pic>
      <p:pic>
        <p:nvPicPr>
          <p:cNvPr id="50" name="図 49" descr="グラフィカル ユーザー インターフェイス, マップ&#10;&#10;自動的に生成された説明">
            <a:extLst>
              <a:ext uri="{FF2B5EF4-FFF2-40B4-BE49-F238E27FC236}">
                <a16:creationId xmlns:a16="http://schemas.microsoft.com/office/drawing/2014/main" id="{511EC452-EA70-7D47-198B-B3B2B5AE17F3}"/>
              </a:ext>
            </a:extLst>
          </p:cNvPr>
          <p:cNvPicPr>
            <a:picLocks noChangeAspect="1"/>
          </p:cNvPicPr>
          <p:nvPr/>
        </p:nvPicPr>
        <p:blipFill>
          <a:blip r:embed="rId5"/>
          <a:stretch>
            <a:fillRect/>
          </a:stretch>
        </p:blipFill>
        <p:spPr>
          <a:xfrm>
            <a:off x="7271836" y="1329338"/>
            <a:ext cx="1164799" cy="2520744"/>
          </a:xfrm>
          <a:prstGeom prst="rect">
            <a:avLst/>
          </a:prstGeom>
          <a:ln>
            <a:solidFill>
              <a:schemeClr val="tx1"/>
            </a:solidFill>
          </a:ln>
        </p:spPr>
      </p:pic>
      <p:pic>
        <p:nvPicPr>
          <p:cNvPr id="52" name="図 51" descr="マップ&#10;&#10;自動的に生成された説明">
            <a:extLst>
              <a:ext uri="{FF2B5EF4-FFF2-40B4-BE49-F238E27FC236}">
                <a16:creationId xmlns:a16="http://schemas.microsoft.com/office/drawing/2014/main" id="{C25A7213-59D7-6C7D-64C0-4DB44E213F53}"/>
              </a:ext>
            </a:extLst>
          </p:cNvPr>
          <p:cNvPicPr>
            <a:picLocks noChangeAspect="1"/>
          </p:cNvPicPr>
          <p:nvPr/>
        </p:nvPicPr>
        <p:blipFill>
          <a:blip r:embed="rId6"/>
          <a:stretch>
            <a:fillRect/>
          </a:stretch>
        </p:blipFill>
        <p:spPr>
          <a:xfrm>
            <a:off x="5726165" y="1325528"/>
            <a:ext cx="1164799" cy="2520745"/>
          </a:xfrm>
          <a:prstGeom prst="rect">
            <a:avLst/>
          </a:prstGeom>
          <a:ln>
            <a:solidFill>
              <a:schemeClr val="tx1"/>
            </a:solidFill>
          </a:ln>
        </p:spPr>
      </p:pic>
      <p:sp>
        <p:nvSpPr>
          <p:cNvPr id="13" name="字幕 14">
            <a:extLst>
              <a:ext uri="{FF2B5EF4-FFF2-40B4-BE49-F238E27FC236}">
                <a16:creationId xmlns:a16="http://schemas.microsoft.com/office/drawing/2014/main" id="{5DD07181-1B3D-55EE-9A7E-D9629720BF3E}"/>
              </a:ext>
            </a:extLst>
          </p:cNvPr>
          <p:cNvSpPr>
            <a:spLocks noGrp="1"/>
          </p:cNvSpPr>
          <p:nvPr>
            <p:ph type="subTitle" idx="1"/>
          </p:nvPr>
        </p:nvSpPr>
        <p:spPr>
          <a:xfrm>
            <a:off x="251520" y="1340768"/>
            <a:ext cx="5099199" cy="356213"/>
          </a:xfrm>
        </p:spPr>
        <p:txBody>
          <a:bodyPr vert="horz" lIns="91440" tIns="45720" rIns="91440" bIns="45720" rtlCol="0" anchor="t">
            <a:noAutofit/>
          </a:bodyPr>
          <a:lstStyle/>
          <a:p>
            <a:r>
              <a:rPr lang="ja-JP" altLang="en-US" b="1" i="0" dirty="0">
                <a:solidFill>
                  <a:srgbClr val="000000"/>
                </a:solidFill>
                <a:effectLst/>
                <a:latin typeface="メイリオ" panose="020B0604030504040204" pitchFamily="50" charset="-128"/>
                <a:ea typeface="メイリオ" panose="020B0604030504040204" pitchFamily="50" charset="-128"/>
              </a:rPr>
              <a:t>地形を立体的に表示してみましょう</a:t>
            </a:r>
          </a:p>
        </p:txBody>
      </p:sp>
      <p:sp>
        <p:nvSpPr>
          <p:cNvPr id="2" name="タイトル 1"/>
          <p:cNvSpPr>
            <a:spLocks noGrp="1" noChangeAspect="1"/>
          </p:cNvSpPr>
          <p:nvPr>
            <p:ph type="ctrTitle"/>
          </p:nvPr>
        </p:nvSpPr>
        <p:spPr>
          <a:xfrm>
            <a:off x="1770127" y="482679"/>
            <a:ext cx="6340197" cy="547842"/>
          </a:xfrm>
        </p:spPr>
        <p:txBody>
          <a:bodyPr vert="horz" wrap="none">
            <a:spAutoFit/>
          </a:bodyPr>
          <a:lstStyle/>
          <a:p>
            <a:r>
              <a:rPr lang="ja-JP" altLang="en-US" dirty="0"/>
              <a:t>「ツール」ボタンを使ってみよう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3-F</a:t>
            </a:r>
            <a:endParaRPr lang="en-US" sz="3600" dirty="0"/>
          </a:p>
        </p:txBody>
      </p:sp>
      <p:sp>
        <p:nvSpPr>
          <p:cNvPr id="3" name="四角形: 角を丸くする 2">
            <a:extLst>
              <a:ext uri="{FF2B5EF4-FFF2-40B4-BE49-F238E27FC236}">
                <a16:creationId xmlns:a16="http://schemas.microsoft.com/office/drawing/2014/main" id="{9257A897-AEB9-D138-A9E6-C56B14393DD9}"/>
              </a:ext>
            </a:extLst>
          </p:cNvPr>
          <p:cNvSpPr/>
          <p:nvPr/>
        </p:nvSpPr>
        <p:spPr>
          <a:xfrm>
            <a:off x="5716736" y="1488976"/>
            <a:ext cx="1009212" cy="11595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pic>
        <p:nvPicPr>
          <p:cNvPr id="6" name="図 5">
            <a:extLst>
              <a:ext uri="{FF2B5EF4-FFF2-40B4-BE49-F238E27FC236}">
                <a16:creationId xmlns:a16="http://schemas.microsoft.com/office/drawing/2014/main" id="{810FF440-A6CA-5BBE-1C1A-2C9755FC399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30288" y="1316551"/>
            <a:ext cx="317019" cy="304826"/>
          </a:xfrm>
          <a:prstGeom prst="rect">
            <a:avLst/>
          </a:prstGeom>
        </p:spPr>
      </p:pic>
      <p:sp>
        <p:nvSpPr>
          <p:cNvPr id="12" name="四角形: 角を丸くする 11">
            <a:extLst>
              <a:ext uri="{FF2B5EF4-FFF2-40B4-BE49-F238E27FC236}">
                <a16:creationId xmlns:a16="http://schemas.microsoft.com/office/drawing/2014/main" id="{6C8F1DC6-C5B8-B49B-F2BF-25D9D06FFE3A}"/>
              </a:ext>
            </a:extLst>
          </p:cNvPr>
          <p:cNvSpPr/>
          <p:nvPr/>
        </p:nvSpPr>
        <p:spPr>
          <a:xfrm>
            <a:off x="7296685" y="2217186"/>
            <a:ext cx="839039" cy="17841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17" name="四角形: 角を丸くする 16">
            <a:extLst>
              <a:ext uri="{FF2B5EF4-FFF2-40B4-BE49-F238E27FC236}">
                <a16:creationId xmlns:a16="http://schemas.microsoft.com/office/drawing/2014/main" id="{0F98C3A8-33C9-EC05-E8F0-6F1CF81B7E6F}"/>
              </a:ext>
            </a:extLst>
          </p:cNvPr>
          <p:cNvSpPr/>
          <p:nvPr/>
        </p:nvSpPr>
        <p:spPr>
          <a:xfrm>
            <a:off x="8093230" y="1601612"/>
            <a:ext cx="122910" cy="1177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18" name="フリーフォーム 46">
            <a:extLst>
              <a:ext uri="{FF2B5EF4-FFF2-40B4-BE49-F238E27FC236}">
                <a16:creationId xmlns:a16="http://schemas.microsoft.com/office/drawing/2014/main" id="{41DE26B5-72A2-3082-5FFC-5B53A7B9E4C6}"/>
              </a:ext>
            </a:extLst>
          </p:cNvPr>
          <p:cNvSpPr/>
          <p:nvPr/>
        </p:nvSpPr>
        <p:spPr>
          <a:xfrm>
            <a:off x="6983386" y="2052584"/>
            <a:ext cx="297802" cy="302323"/>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9" name="フリーフォーム 43">
            <a:extLst>
              <a:ext uri="{FF2B5EF4-FFF2-40B4-BE49-F238E27FC236}">
                <a16:creationId xmlns:a16="http://schemas.microsoft.com/office/drawing/2014/main" id="{3BA9E96F-0B7A-9A5E-8A4E-E9066170CC91}"/>
              </a:ext>
            </a:extLst>
          </p:cNvPr>
          <p:cNvSpPr/>
          <p:nvPr/>
        </p:nvSpPr>
        <p:spPr>
          <a:xfrm>
            <a:off x="7797462" y="1719355"/>
            <a:ext cx="312862" cy="302323"/>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0" name="四角形: 角を丸くする 19">
            <a:extLst>
              <a:ext uri="{FF2B5EF4-FFF2-40B4-BE49-F238E27FC236}">
                <a16:creationId xmlns:a16="http://schemas.microsoft.com/office/drawing/2014/main" id="{C1A6665A-3DDA-F97F-32E2-ACF28FD62535}"/>
              </a:ext>
            </a:extLst>
          </p:cNvPr>
          <p:cNvSpPr/>
          <p:nvPr/>
        </p:nvSpPr>
        <p:spPr>
          <a:xfrm>
            <a:off x="6680272" y="4036017"/>
            <a:ext cx="122910" cy="1177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21" name="四角形: 角を丸くする 20">
            <a:extLst>
              <a:ext uri="{FF2B5EF4-FFF2-40B4-BE49-F238E27FC236}">
                <a16:creationId xmlns:a16="http://schemas.microsoft.com/office/drawing/2014/main" id="{42B6FEF3-A7B8-9534-BB62-1C734FDE2C9F}"/>
              </a:ext>
            </a:extLst>
          </p:cNvPr>
          <p:cNvSpPr/>
          <p:nvPr/>
        </p:nvSpPr>
        <p:spPr>
          <a:xfrm>
            <a:off x="6783369" y="4158973"/>
            <a:ext cx="111736" cy="1070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grpSp>
        <p:nvGrpSpPr>
          <p:cNvPr id="22" name="図形グループ 38">
            <a:extLst>
              <a:ext uri="{FF2B5EF4-FFF2-40B4-BE49-F238E27FC236}">
                <a16:creationId xmlns:a16="http://schemas.microsoft.com/office/drawing/2014/main" id="{DF8F5036-2077-C55D-74F9-20AED87EC831}"/>
              </a:ext>
            </a:extLst>
          </p:cNvPr>
          <p:cNvGrpSpPr/>
          <p:nvPr/>
        </p:nvGrpSpPr>
        <p:grpSpPr>
          <a:xfrm>
            <a:off x="6435654" y="3784067"/>
            <a:ext cx="296586" cy="293005"/>
            <a:chOff x="5101121" y="3995693"/>
            <a:chExt cx="296586" cy="293005"/>
          </a:xfrm>
        </p:grpSpPr>
        <p:sp>
          <p:nvSpPr>
            <p:cNvPr id="23" name="円/楕円 39">
              <a:extLst>
                <a:ext uri="{FF2B5EF4-FFF2-40B4-BE49-F238E27FC236}">
                  <a16:creationId xmlns:a16="http://schemas.microsoft.com/office/drawing/2014/main" id="{C253A151-C201-D9F8-BF92-6FBDE764AB14}"/>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4" name="フリーフォーム 40">
              <a:extLst>
                <a:ext uri="{FF2B5EF4-FFF2-40B4-BE49-F238E27FC236}">
                  <a16:creationId xmlns:a16="http://schemas.microsoft.com/office/drawing/2014/main" id="{93144C3B-40E5-419D-B794-C4117FD00812}"/>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sp>
        <p:nvSpPr>
          <p:cNvPr id="25" name="フリーフォーム 33">
            <a:extLst>
              <a:ext uri="{FF2B5EF4-FFF2-40B4-BE49-F238E27FC236}">
                <a16:creationId xmlns:a16="http://schemas.microsoft.com/office/drawing/2014/main" id="{AF88EBEA-55CE-63D8-3219-853993633AF3}"/>
              </a:ext>
            </a:extLst>
          </p:cNvPr>
          <p:cNvSpPr/>
          <p:nvPr/>
        </p:nvSpPr>
        <p:spPr>
          <a:xfrm>
            <a:off x="6921817" y="3988133"/>
            <a:ext cx="305658" cy="304963"/>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7" name="四角形: 角を丸くする 26">
            <a:extLst>
              <a:ext uri="{FF2B5EF4-FFF2-40B4-BE49-F238E27FC236}">
                <a16:creationId xmlns:a16="http://schemas.microsoft.com/office/drawing/2014/main" id="{D3D1476F-8C7C-4698-4C81-55980EFD346C}"/>
              </a:ext>
            </a:extLst>
          </p:cNvPr>
          <p:cNvSpPr/>
          <p:nvPr/>
        </p:nvSpPr>
        <p:spPr>
          <a:xfrm>
            <a:off x="8226584" y="5143767"/>
            <a:ext cx="197947" cy="22944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28" name="テキスト ボックス 27">
            <a:extLst>
              <a:ext uri="{FF2B5EF4-FFF2-40B4-BE49-F238E27FC236}">
                <a16:creationId xmlns:a16="http://schemas.microsoft.com/office/drawing/2014/main" id="{1A9C73BC-74D5-A630-3116-6B9A26BB3F35}"/>
              </a:ext>
            </a:extLst>
          </p:cNvPr>
          <p:cNvSpPr txBox="1"/>
          <p:nvPr/>
        </p:nvSpPr>
        <p:spPr>
          <a:xfrm>
            <a:off x="8280548" y="4797152"/>
            <a:ext cx="413792" cy="523220"/>
          </a:xfrm>
          <a:prstGeom prst="rect">
            <a:avLst/>
          </a:prstGeom>
          <a:noFill/>
        </p:spPr>
        <p:txBody>
          <a:bodyPr wrap="square">
            <a:spAutoFit/>
          </a:bodyPr>
          <a:lstStyle/>
          <a:p>
            <a:r>
              <a:rPr lang="ja-JP" altLang="en-US" sz="2800" b="1" dirty="0">
                <a:solidFill>
                  <a:srgbClr val="009650"/>
                </a:solidFill>
                <a:latin typeface="メイリオ"/>
                <a:ea typeface="メイリオ"/>
              </a:rPr>
              <a:t>❻</a:t>
            </a:r>
            <a:endParaRPr lang="ja-JP" altLang="en-US" sz="2800" dirty="0"/>
          </a:p>
        </p:txBody>
      </p:sp>
      <p:sp>
        <p:nvSpPr>
          <p:cNvPr id="44" name="テキスト ボックス 43">
            <a:extLst>
              <a:ext uri="{FF2B5EF4-FFF2-40B4-BE49-F238E27FC236}">
                <a16:creationId xmlns:a16="http://schemas.microsoft.com/office/drawing/2014/main" id="{1F2FDC08-BB50-D538-F844-DD2B16952918}"/>
              </a:ext>
            </a:extLst>
          </p:cNvPr>
          <p:cNvSpPr txBox="1"/>
          <p:nvPr/>
        </p:nvSpPr>
        <p:spPr>
          <a:xfrm>
            <a:off x="493574" y="1700808"/>
            <a:ext cx="3502362" cy="477053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a:p>
            <a:r>
              <a:rPr lang="ja-JP" altLang="en-US" sz="1600" b="1" dirty="0">
                <a:latin typeface="メイリオ" panose="020B0604030504040204" pitchFamily="50" charset="-128"/>
                <a:ea typeface="メイリオ" panose="020B0604030504040204" pitchFamily="50" charset="-128"/>
              </a:rPr>
              <a:t>画面上部の検索用の枠に</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「富士山」と入力</a:t>
            </a:r>
            <a:endParaRPr lang="en-US" altLang="ja-JP" sz="1600" b="1" dirty="0">
              <a:latin typeface="メイリオ" panose="020B0604030504040204" pitchFamily="50" charset="-128"/>
              <a:ea typeface="メイリオ" panose="020B0604030504040204" pitchFamily="50" charset="-128"/>
            </a:endParaRPr>
          </a:p>
          <a:p>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a:p>
            <a:r>
              <a:rPr lang="ja-JP" altLang="en-US" sz="1600" b="1" dirty="0">
                <a:latin typeface="メイリオ" panose="020B0604030504040204" pitchFamily="50" charset="-128"/>
                <a:ea typeface="メイリオ" panose="020B0604030504040204" pitchFamily="50" charset="-128"/>
              </a:rPr>
              <a:t>検索結果をスワイプし</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その中から「富士山」を</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ダブルタップ</a:t>
            </a:r>
            <a:endParaRPr lang="en-US" altLang="ja-JP" sz="1600" b="1" dirty="0">
              <a:latin typeface="メイリオ" panose="020B0604030504040204" pitchFamily="50" charset="-128"/>
              <a:ea typeface="メイリオ" panose="020B0604030504040204" pitchFamily="50" charset="-128"/>
            </a:endParaRPr>
          </a:p>
          <a:p>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pPr indent="-417600"/>
            <a:r>
              <a:rPr lang="ja-JP" altLang="en-US" sz="1600" b="1" dirty="0">
                <a:latin typeface="メイリオ" panose="020B0604030504040204" pitchFamily="50" charset="-128"/>
                <a:ea typeface="メイリオ" panose="020B0604030504040204" pitchFamily="50" charset="-128"/>
              </a:rPr>
              <a:t>バツ印をダブルタップ</a:t>
            </a:r>
            <a:endParaRPr lang="en-US" altLang="ja-JP" sz="1600" b="1" dirty="0">
              <a:latin typeface="メイリオ" panose="020B0604030504040204" pitchFamily="50" charset="-128"/>
              <a:ea typeface="メイリオ" panose="020B0604030504040204" pitchFamily="50" charset="-128"/>
            </a:endParaRPr>
          </a:p>
          <a:p>
            <a:pPr indent="-417600"/>
            <a:r>
              <a:rPr lang="ja-JP" altLang="en-US" sz="2400" b="1" spc="-16" dirty="0">
                <a:solidFill>
                  <a:srgbClr val="009650"/>
                </a:solidFill>
                <a:latin typeface="Meiryo" charset="-128"/>
                <a:ea typeface="Meiryo" charset="-128"/>
              </a:rPr>
              <a:t>❹</a:t>
            </a:r>
            <a:endParaRPr lang="en-US" altLang="ja-JP" sz="2400" b="1" spc="-16" dirty="0">
              <a:solidFill>
                <a:srgbClr val="009650"/>
              </a:solidFill>
              <a:latin typeface="Meiryo" charset="-128"/>
              <a:ea typeface="Meiryo" charset="-128"/>
            </a:endParaRPr>
          </a:p>
          <a:p>
            <a:r>
              <a:rPr lang="ja-JP" altLang="en-US" sz="1600" b="1" dirty="0">
                <a:latin typeface="メイリオ" panose="020B0604030504040204" pitchFamily="50" charset="-128"/>
                <a:ea typeface="メイリオ" panose="020B0604030504040204" pitchFamily="50" charset="-128"/>
              </a:rPr>
              <a:t>右上の三本線をダブルタップ</a:t>
            </a:r>
          </a:p>
          <a:p>
            <a:r>
              <a:rPr lang="ja-JP" altLang="en-US" sz="2400" b="1" dirty="0">
                <a:solidFill>
                  <a:srgbClr val="009650"/>
                </a:solidFill>
                <a:latin typeface="メイリオ" panose="020B0604030504040204" pitchFamily="50" charset="-128"/>
                <a:ea typeface="メイリオ" panose="020B0604030504040204" pitchFamily="50" charset="-128"/>
              </a:rPr>
              <a:t>❺</a:t>
            </a:r>
            <a:endParaRPr lang="en-US" altLang="ja-JP" sz="2400" b="1" dirty="0">
              <a:solidFill>
                <a:srgbClr val="009650"/>
              </a:solidFill>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「ツール」をダブルタップ</a:t>
            </a:r>
            <a:endParaRPr lang="en-US" altLang="ja-JP" sz="1600" b="1" dirty="0">
              <a:latin typeface="メイリオ" panose="020B0604030504040204" pitchFamily="50" charset="-128"/>
              <a:ea typeface="メイリオ" panose="020B0604030504040204" pitchFamily="50" charset="-128"/>
            </a:endParaRPr>
          </a:p>
          <a:p>
            <a:r>
              <a:rPr lang="ja-JP" altLang="en-US" sz="2400" b="1" dirty="0">
                <a:solidFill>
                  <a:srgbClr val="009650"/>
                </a:solidFill>
                <a:latin typeface="メイリオ" panose="020B0604030504040204" pitchFamily="50" charset="-128"/>
                <a:ea typeface="メイリオ" panose="020B0604030504040204" pitchFamily="50" charset="-128"/>
              </a:rPr>
              <a:t>❻</a:t>
            </a:r>
            <a:endParaRPr lang="en-US" altLang="ja-JP" sz="2400" b="1" dirty="0">
              <a:solidFill>
                <a:srgbClr val="009650"/>
              </a:solidFill>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表示される各種のツールの中から「３</a:t>
            </a:r>
            <a:r>
              <a:rPr lang="en-US" altLang="ja-JP" sz="1600" b="1" dirty="0">
                <a:latin typeface="メイリオ" panose="020B0604030504040204" pitchFamily="50" charset="-128"/>
                <a:ea typeface="メイリオ" panose="020B0604030504040204" pitchFamily="50" charset="-128"/>
              </a:rPr>
              <a:t>D</a:t>
            </a:r>
            <a:r>
              <a:rPr lang="ja-JP" altLang="en-US" sz="1600" b="1" dirty="0">
                <a:latin typeface="メイリオ" panose="020B0604030504040204" pitchFamily="50" charset="-128"/>
                <a:ea typeface="メイリオ" panose="020B0604030504040204" pitchFamily="50" charset="-128"/>
              </a:rPr>
              <a:t>」をダブルタップ</a:t>
            </a:r>
            <a:endParaRPr lang="en-US" altLang="ja-JP" sz="16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64611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descr="グラフィカル ユーザー インターフェイス&#10;&#10;自動的に生成された説明">
            <a:extLst>
              <a:ext uri="{FF2B5EF4-FFF2-40B4-BE49-F238E27FC236}">
                <a16:creationId xmlns:a16="http://schemas.microsoft.com/office/drawing/2014/main" id="{208C382A-D807-2071-5E4F-720E4622D5F8}"/>
              </a:ext>
            </a:extLst>
          </p:cNvPr>
          <p:cNvPicPr>
            <a:picLocks noChangeAspect="1"/>
          </p:cNvPicPr>
          <p:nvPr/>
        </p:nvPicPr>
        <p:blipFill>
          <a:blip r:embed="rId3"/>
          <a:stretch>
            <a:fillRect/>
          </a:stretch>
        </p:blipFill>
        <p:spPr>
          <a:xfrm>
            <a:off x="7247706" y="2071206"/>
            <a:ext cx="1492536" cy="3230002"/>
          </a:xfrm>
          <a:prstGeom prst="rect">
            <a:avLst/>
          </a:prstGeom>
          <a:ln>
            <a:solidFill>
              <a:schemeClr val="tx1"/>
            </a:solidFill>
          </a:ln>
        </p:spPr>
      </p:pic>
      <p:pic>
        <p:nvPicPr>
          <p:cNvPr id="35" name="図 34" descr="マップ&#10;&#10;自動的に生成された説明">
            <a:extLst>
              <a:ext uri="{FF2B5EF4-FFF2-40B4-BE49-F238E27FC236}">
                <a16:creationId xmlns:a16="http://schemas.microsoft.com/office/drawing/2014/main" id="{C677D884-2DB6-D4CF-8F62-479C380DBF03}"/>
              </a:ext>
            </a:extLst>
          </p:cNvPr>
          <p:cNvPicPr>
            <a:picLocks noChangeAspect="1"/>
          </p:cNvPicPr>
          <p:nvPr/>
        </p:nvPicPr>
        <p:blipFill>
          <a:blip r:embed="rId4"/>
          <a:stretch>
            <a:fillRect/>
          </a:stretch>
        </p:blipFill>
        <p:spPr>
          <a:xfrm>
            <a:off x="5564099" y="2083906"/>
            <a:ext cx="1486668" cy="3217302"/>
          </a:xfrm>
          <a:prstGeom prst="rect">
            <a:avLst/>
          </a:prstGeom>
          <a:ln>
            <a:solidFill>
              <a:schemeClr val="tx1"/>
            </a:solidFill>
          </a:ln>
        </p:spPr>
      </p:pic>
      <p:pic>
        <p:nvPicPr>
          <p:cNvPr id="37" name="図 36" descr="グラフィカル ユーザー インターフェイス, マップ&#10;&#10;自動的に生成された説明">
            <a:extLst>
              <a:ext uri="{FF2B5EF4-FFF2-40B4-BE49-F238E27FC236}">
                <a16:creationId xmlns:a16="http://schemas.microsoft.com/office/drawing/2014/main" id="{51F52C05-4761-5175-DF80-5F047AA119BF}"/>
              </a:ext>
            </a:extLst>
          </p:cNvPr>
          <p:cNvPicPr>
            <a:picLocks noChangeAspect="1"/>
          </p:cNvPicPr>
          <p:nvPr/>
        </p:nvPicPr>
        <p:blipFill>
          <a:blip r:embed="rId5"/>
          <a:stretch>
            <a:fillRect/>
          </a:stretch>
        </p:blipFill>
        <p:spPr>
          <a:xfrm>
            <a:off x="3862296" y="2110894"/>
            <a:ext cx="1474197" cy="3190314"/>
          </a:xfrm>
          <a:prstGeom prst="rect">
            <a:avLst/>
          </a:prstGeom>
          <a:ln>
            <a:solidFill>
              <a:schemeClr val="tx1"/>
            </a:solidFill>
          </a:ln>
        </p:spPr>
      </p:pic>
      <p:sp>
        <p:nvSpPr>
          <p:cNvPr id="2" name="タイトル 1"/>
          <p:cNvSpPr>
            <a:spLocks noGrp="1" noChangeAspect="1"/>
          </p:cNvSpPr>
          <p:nvPr>
            <p:ph type="ctrTitle"/>
          </p:nvPr>
        </p:nvSpPr>
        <p:spPr>
          <a:xfrm>
            <a:off x="1770127" y="482679"/>
            <a:ext cx="6340197" cy="547842"/>
          </a:xfrm>
        </p:spPr>
        <p:txBody>
          <a:bodyPr vert="horz" wrap="none">
            <a:spAutoFit/>
          </a:bodyPr>
          <a:lstStyle/>
          <a:p>
            <a:r>
              <a:rPr lang="ja-JP" altLang="en-US" dirty="0"/>
              <a:t>「ツール」ボタンを使ってみよう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3-F</a:t>
            </a:r>
            <a:endParaRPr lang="en-US" sz="3600" dirty="0"/>
          </a:p>
        </p:txBody>
      </p:sp>
      <p:sp>
        <p:nvSpPr>
          <p:cNvPr id="3" name="四角形: 角を丸くする 2">
            <a:extLst>
              <a:ext uri="{FF2B5EF4-FFF2-40B4-BE49-F238E27FC236}">
                <a16:creationId xmlns:a16="http://schemas.microsoft.com/office/drawing/2014/main" id="{3E70A4D1-48E7-ED77-8311-CA100AED196F}"/>
              </a:ext>
            </a:extLst>
          </p:cNvPr>
          <p:cNvSpPr/>
          <p:nvPr/>
        </p:nvSpPr>
        <p:spPr>
          <a:xfrm>
            <a:off x="5043189" y="3692557"/>
            <a:ext cx="263468" cy="27763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6" name="テキスト ボックス 5">
            <a:extLst>
              <a:ext uri="{FF2B5EF4-FFF2-40B4-BE49-F238E27FC236}">
                <a16:creationId xmlns:a16="http://schemas.microsoft.com/office/drawing/2014/main" id="{099ED79C-349A-EF37-F057-38E0F64E8D50}"/>
              </a:ext>
            </a:extLst>
          </p:cNvPr>
          <p:cNvSpPr txBox="1"/>
          <p:nvPr/>
        </p:nvSpPr>
        <p:spPr>
          <a:xfrm>
            <a:off x="4651244" y="3329053"/>
            <a:ext cx="465515"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a:ea typeface="メイリオ"/>
                <a:cs typeface="+mn-cs"/>
              </a:rPr>
              <a:t>❼</a:t>
            </a:r>
            <a:endParaRPr lang="ja-JP" altLang="en-US" dirty="0"/>
          </a:p>
        </p:txBody>
      </p:sp>
      <p:sp>
        <p:nvSpPr>
          <p:cNvPr id="11" name="テキスト ボックス 10">
            <a:extLst>
              <a:ext uri="{FF2B5EF4-FFF2-40B4-BE49-F238E27FC236}">
                <a16:creationId xmlns:a16="http://schemas.microsoft.com/office/drawing/2014/main" id="{53E41444-E107-C95D-41C1-3E228384E4CB}"/>
              </a:ext>
            </a:extLst>
          </p:cNvPr>
          <p:cNvSpPr txBox="1"/>
          <p:nvPr/>
        </p:nvSpPr>
        <p:spPr>
          <a:xfrm>
            <a:off x="5969100" y="2039884"/>
            <a:ext cx="413792" cy="523220"/>
          </a:xfrm>
          <a:prstGeom prst="rect">
            <a:avLst/>
          </a:prstGeom>
          <a:noFill/>
        </p:spPr>
        <p:txBody>
          <a:bodyPr wrap="square">
            <a:spAutoFit/>
          </a:bodyPr>
          <a:lstStyle/>
          <a:p>
            <a:r>
              <a:rPr lang="ja-JP" altLang="en-US" sz="2800" b="1" dirty="0">
                <a:solidFill>
                  <a:srgbClr val="009650"/>
                </a:solidFill>
                <a:latin typeface="メイリオ"/>
                <a:ea typeface="メイリオ"/>
              </a:rPr>
              <a:t>❽</a:t>
            </a:r>
            <a:endParaRPr lang="ja-JP" altLang="en-US" sz="2800" dirty="0"/>
          </a:p>
        </p:txBody>
      </p:sp>
      <p:sp>
        <p:nvSpPr>
          <p:cNvPr id="13" name="四角形: 角を丸くする 12">
            <a:extLst>
              <a:ext uri="{FF2B5EF4-FFF2-40B4-BE49-F238E27FC236}">
                <a16:creationId xmlns:a16="http://schemas.microsoft.com/office/drawing/2014/main" id="{2370564E-13CF-6626-4951-C94C4F5F3E8B}"/>
              </a:ext>
            </a:extLst>
          </p:cNvPr>
          <p:cNvSpPr/>
          <p:nvPr/>
        </p:nvSpPr>
        <p:spPr>
          <a:xfrm>
            <a:off x="5564099" y="2293812"/>
            <a:ext cx="513427" cy="49184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25" name="テキスト ボックス 24">
            <a:extLst>
              <a:ext uri="{FF2B5EF4-FFF2-40B4-BE49-F238E27FC236}">
                <a16:creationId xmlns:a16="http://schemas.microsoft.com/office/drawing/2014/main" id="{8A065EA2-4E72-8489-3C06-911FD9E3CAFD}"/>
              </a:ext>
            </a:extLst>
          </p:cNvPr>
          <p:cNvSpPr txBox="1"/>
          <p:nvPr/>
        </p:nvSpPr>
        <p:spPr>
          <a:xfrm>
            <a:off x="7076813" y="1650804"/>
            <a:ext cx="341784" cy="523220"/>
          </a:xfrm>
          <a:prstGeom prst="rect">
            <a:avLst/>
          </a:prstGeom>
          <a:noFill/>
        </p:spPr>
        <p:txBody>
          <a:bodyPr wrap="square">
            <a:spAutoFit/>
          </a:bodyPr>
          <a:lstStyle/>
          <a:p>
            <a:r>
              <a:rPr lang="ja-JP" altLang="en-US" sz="2800" b="1" dirty="0">
                <a:solidFill>
                  <a:srgbClr val="009650"/>
                </a:solidFill>
                <a:latin typeface="メイリオ"/>
                <a:ea typeface="メイリオ"/>
              </a:rPr>
              <a:t>❾</a:t>
            </a:r>
            <a:endParaRPr lang="ja-JP" altLang="en-US" sz="2800" dirty="0"/>
          </a:p>
        </p:txBody>
      </p:sp>
      <p:sp>
        <p:nvSpPr>
          <p:cNvPr id="30" name="テキスト ボックス 29">
            <a:extLst>
              <a:ext uri="{FF2B5EF4-FFF2-40B4-BE49-F238E27FC236}">
                <a16:creationId xmlns:a16="http://schemas.microsoft.com/office/drawing/2014/main" id="{E080712B-7B26-3BAC-FF47-D4120FA4F474}"/>
              </a:ext>
            </a:extLst>
          </p:cNvPr>
          <p:cNvSpPr txBox="1"/>
          <p:nvPr/>
        </p:nvSpPr>
        <p:spPr>
          <a:xfrm>
            <a:off x="469190" y="2153637"/>
            <a:ext cx="3110711" cy="3877985"/>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➐</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a:ea typeface="メイリオ"/>
              </a:rPr>
              <a:t>作成する範囲を「大・小・カスタム」から選択する</a:t>
            </a:r>
          </a:p>
          <a:p>
            <a:r>
              <a:rPr lang="ja-JP" altLang="en-US" sz="1800" b="1" dirty="0">
                <a:latin typeface="メイリオ"/>
                <a:ea typeface="メイリオ"/>
              </a:rPr>
              <a:t>（ここでは小を選択）</a:t>
            </a:r>
            <a:endParaRPr lang="en-US" altLang="ja-JP" sz="1800" b="1" dirty="0">
              <a:latin typeface="メイリオ"/>
              <a:ea typeface="メイリオ"/>
            </a:endParaRPr>
          </a:p>
          <a:p>
            <a:r>
              <a:rPr lang="ja-JP" altLang="en-US" sz="2800" b="1" dirty="0">
                <a:solidFill>
                  <a:srgbClr val="009650"/>
                </a:solidFill>
                <a:latin typeface="Meiryo" charset="-128"/>
                <a:ea typeface="Meiryo" charset="-128"/>
                <a:cs typeface="Meiryo" charset="-128"/>
              </a:rPr>
              <a:t>➑</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富士山が３</a:t>
            </a:r>
            <a:r>
              <a:rPr lang="en-US" altLang="ja-JP" sz="1800" b="1" dirty="0">
                <a:latin typeface="メイリオ" panose="020B0604030504040204" pitchFamily="50" charset="-128"/>
                <a:ea typeface="メイリオ" panose="020B0604030504040204" pitchFamily="50" charset="-128"/>
              </a:rPr>
              <a:t>D</a:t>
            </a:r>
            <a:r>
              <a:rPr lang="ja-JP" altLang="en-US" sz="1800" b="1" dirty="0">
                <a:latin typeface="メイリオ" panose="020B0604030504040204" pitchFamily="50" charset="-128"/>
                <a:ea typeface="メイリオ" panose="020B0604030504040204" pitchFamily="50" charset="-128"/>
              </a:rPr>
              <a:t>で表示されます。（ページが移動します）</a:t>
            </a:r>
          </a:p>
          <a:p>
            <a:r>
              <a:rPr lang="ja-JP" altLang="en-US" sz="2800" b="1" dirty="0">
                <a:solidFill>
                  <a:srgbClr val="009650"/>
                </a:solidFill>
                <a:latin typeface="Meiryo" charset="-128"/>
                <a:ea typeface="Meiryo" charset="-128"/>
                <a:cs typeface="Meiryo" charset="-128"/>
              </a:rPr>
              <a:t>❾</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a:ea typeface="メイリオ"/>
              </a:rPr>
              <a:t>①で空中写真を重ねた状態でも</a:t>
            </a:r>
            <a:r>
              <a:rPr lang="en-US" altLang="ja-JP" sz="1800" b="1" dirty="0">
                <a:latin typeface="メイリオ"/>
                <a:ea typeface="メイリオ"/>
              </a:rPr>
              <a:t>3D</a:t>
            </a:r>
            <a:r>
              <a:rPr lang="ja-JP" altLang="en-US" sz="1800" b="1" dirty="0">
                <a:latin typeface="メイリオ"/>
                <a:ea typeface="メイリオ"/>
              </a:rPr>
              <a:t>モデルを表示できます</a:t>
            </a:r>
            <a:endParaRPr lang="en-US" altLang="ja-JP" sz="1800" b="1" dirty="0">
              <a:latin typeface="メイリオ"/>
              <a:ea typeface="メイリオ"/>
            </a:endParaRPr>
          </a:p>
          <a:p>
            <a:pPr indent="-417600"/>
            <a:endParaRPr lang="en-US" altLang="ja-JP" b="1" dirty="0">
              <a:latin typeface="Meiryo" charset="-128"/>
              <a:ea typeface="Meiryo" charset="-128"/>
              <a:cs typeface="Meiryo" charset="-128"/>
            </a:endParaRPr>
          </a:p>
        </p:txBody>
      </p:sp>
      <p:sp>
        <p:nvSpPr>
          <p:cNvPr id="31" name="字幕 14">
            <a:extLst>
              <a:ext uri="{FF2B5EF4-FFF2-40B4-BE49-F238E27FC236}">
                <a16:creationId xmlns:a16="http://schemas.microsoft.com/office/drawing/2014/main" id="{D7D63D3E-BD13-6861-8A09-F4AB93106EB8}"/>
              </a:ext>
            </a:extLst>
          </p:cNvPr>
          <p:cNvSpPr>
            <a:spLocks noGrp="1"/>
          </p:cNvSpPr>
          <p:nvPr>
            <p:ph type="subTitle" idx="1"/>
          </p:nvPr>
        </p:nvSpPr>
        <p:spPr>
          <a:xfrm>
            <a:off x="294698" y="1402905"/>
            <a:ext cx="8385175" cy="335605"/>
          </a:xfrm>
        </p:spPr>
        <p:txBody>
          <a:bodyPr vert="horz" lIns="91440" tIns="45720" rIns="91440" bIns="45720" rtlCol="0" anchor="t">
            <a:normAutofit fontScale="85000" lnSpcReduction="20000"/>
          </a:bodyPr>
          <a:lstStyle/>
          <a:p>
            <a:r>
              <a:rPr lang="ja-JP" altLang="en-US" b="1" i="0" dirty="0">
                <a:solidFill>
                  <a:srgbClr val="000000"/>
                </a:solidFill>
                <a:effectLst/>
                <a:latin typeface="メイリオ" panose="020B0604030504040204" pitchFamily="50" charset="-128"/>
                <a:ea typeface="メイリオ" panose="020B0604030504040204" pitchFamily="50" charset="-128"/>
              </a:rPr>
              <a:t>地形を立体的に表示してみましょう</a:t>
            </a:r>
          </a:p>
        </p:txBody>
      </p:sp>
    </p:spTree>
    <p:extLst>
      <p:ext uri="{BB962C8B-B14F-4D97-AF65-F5344CB8AC3E}">
        <p14:creationId xmlns:p14="http://schemas.microsoft.com/office/powerpoint/2010/main" val="3433114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noChangeAspect="1"/>
          </p:cNvSpPr>
          <p:nvPr>
            <p:ph type="ctrTitle"/>
          </p:nvPr>
        </p:nvSpPr>
        <p:spPr>
          <a:xfrm>
            <a:off x="1770127" y="482679"/>
            <a:ext cx="2646878" cy="547842"/>
          </a:xfrm>
        </p:spPr>
        <p:txBody>
          <a:bodyPr vert="horz" wrap="none">
            <a:spAutoFit/>
          </a:bodyPr>
          <a:lstStyle/>
          <a:p>
            <a:r>
              <a:rPr lang="ja-JP" altLang="en-US" dirty="0"/>
              <a:t>問い合わせ先</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3-G</a:t>
            </a:r>
            <a:endParaRPr lang="en-US" sz="3600" dirty="0"/>
          </a:p>
        </p:txBody>
      </p:sp>
      <p:sp>
        <p:nvSpPr>
          <p:cNvPr id="6" name="テキスト ボックス 5">
            <a:extLst>
              <a:ext uri="{FF2B5EF4-FFF2-40B4-BE49-F238E27FC236}">
                <a16:creationId xmlns:a16="http://schemas.microsoft.com/office/drawing/2014/main" id="{CA297E9B-490D-82ED-0051-673508A9D1E8}"/>
              </a:ext>
            </a:extLst>
          </p:cNvPr>
          <p:cNvSpPr txBox="1"/>
          <p:nvPr/>
        </p:nvSpPr>
        <p:spPr>
          <a:xfrm>
            <a:off x="592886" y="1834946"/>
            <a:ext cx="8155578" cy="4401205"/>
          </a:xfrm>
          <a:prstGeom prst="rect">
            <a:avLst/>
          </a:prstGeom>
          <a:noFill/>
        </p:spPr>
        <p:txBody>
          <a:bodyPr wrap="square" lIns="91440" tIns="45720" rIns="91440" bIns="45720" anchor="t">
            <a:spAutoFit/>
          </a:bodyPr>
          <a:lstStyle/>
          <a:p>
            <a:r>
              <a:rPr lang="ja-JP" altLang="en-US" sz="2800" b="1" dirty="0">
                <a:effectLst/>
                <a:latin typeface="Meiryo"/>
                <a:ea typeface="Meiryo"/>
              </a:rPr>
              <a:t>問</a:t>
            </a:r>
            <a:r>
              <a:rPr lang="ja-JP" altLang="en-US" sz="2800" b="1" dirty="0">
                <a:latin typeface="Meiryo"/>
                <a:ea typeface="Meiryo"/>
              </a:rPr>
              <a:t>い</a:t>
            </a:r>
            <a:r>
              <a:rPr lang="ja-JP" altLang="en-US" sz="2800" b="1" dirty="0">
                <a:effectLst/>
                <a:latin typeface="Meiryo"/>
                <a:ea typeface="Meiryo"/>
              </a:rPr>
              <a:t>合</a:t>
            </a:r>
            <a:r>
              <a:rPr lang="ja-JP" altLang="en-US" sz="2800" b="1" dirty="0">
                <a:latin typeface="Meiryo"/>
                <a:ea typeface="Meiryo"/>
              </a:rPr>
              <a:t>わせ</a:t>
            </a:r>
            <a:r>
              <a:rPr lang="ja-JP" altLang="en-US" sz="2800" b="1" dirty="0">
                <a:effectLst/>
                <a:latin typeface="Meiryo"/>
                <a:ea typeface="Meiryo"/>
              </a:rPr>
              <a:t>窓口一覧のウェブページがあります。</a:t>
            </a:r>
            <a:endParaRPr lang="en-US" altLang="ja-JP" sz="2800" b="1">
              <a:effectLst/>
              <a:latin typeface="Meiryo"/>
              <a:ea typeface="Meiryo"/>
            </a:endParaRPr>
          </a:p>
          <a:p>
            <a:r>
              <a:rPr lang="en-US" altLang="ja-JP" sz="2800" b="1" dirty="0">
                <a:effectLst/>
                <a:latin typeface="Meiryo"/>
                <a:ea typeface="Meiryo UI"/>
              </a:rPr>
              <a:t>URL</a:t>
            </a:r>
            <a:r>
              <a:rPr lang="ja-JP" altLang="en-US" sz="2800" b="1" dirty="0">
                <a:effectLst/>
                <a:latin typeface="Meiryo"/>
                <a:ea typeface="Meiryo"/>
              </a:rPr>
              <a:t>は以下です。</a:t>
            </a:r>
            <a:endParaRPr lang="en-US" altLang="ja-JP" sz="2800" b="1">
              <a:effectLst/>
              <a:latin typeface="Meiryo"/>
              <a:ea typeface="Meiryo"/>
            </a:endParaRPr>
          </a:p>
          <a:p>
            <a:endParaRPr lang="en-US" altLang="ja-JP" sz="2800" b="1" dirty="0">
              <a:effectLst/>
              <a:latin typeface="Meiryo"/>
              <a:ea typeface="Meiryo UI" panose="020B0604030504040204" pitchFamily="50" charset="-128"/>
            </a:endParaRPr>
          </a:p>
          <a:p>
            <a:r>
              <a:rPr lang="en-US" altLang="ja-JP" sz="2800" b="1" dirty="0">
                <a:effectLst/>
                <a:latin typeface="Meiryo"/>
                <a:ea typeface="Meiryo UI"/>
              </a:rPr>
              <a:t>【</a:t>
            </a:r>
            <a:r>
              <a:rPr lang="ja-JP" altLang="en-US" sz="2800" b="1" dirty="0">
                <a:latin typeface="Meiryo"/>
                <a:ea typeface="Meiryo"/>
              </a:rPr>
              <a:t>地理院地図の使い方</a:t>
            </a:r>
            <a:r>
              <a:rPr lang="en-US" altLang="ja-JP" sz="2800" b="1" dirty="0">
                <a:effectLst/>
                <a:latin typeface="Meiryo"/>
                <a:ea typeface="Meiryo UI"/>
              </a:rPr>
              <a:t>】</a:t>
            </a:r>
          </a:p>
          <a:p>
            <a:r>
              <a:rPr lang="en-US" altLang="ja-JP" sz="2800" b="1" dirty="0">
                <a:effectLst/>
                <a:latin typeface="Meiryo"/>
                <a:ea typeface="Meiryo UI"/>
                <a:hlinkClick r:id="rId3"/>
              </a:rPr>
              <a:t>https://maps.gsi.go.jp/help/intro/index.html</a:t>
            </a:r>
            <a:endParaRPr lang="en-US" altLang="ja-JP" sz="2800" b="1">
              <a:effectLst/>
              <a:latin typeface="Meiryo"/>
              <a:ea typeface="Meiryo UI"/>
            </a:endParaRPr>
          </a:p>
          <a:p>
            <a:br>
              <a:rPr lang="ja-JP" altLang="en-US" sz="2800" b="1" dirty="0">
                <a:effectLst/>
                <a:latin typeface="Meiryo"/>
                <a:ea typeface="Meiryo"/>
              </a:rPr>
            </a:br>
            <a:r>
              <a:rPr lang="en-US" altLang="ja-JP" sz="2800" b="1" dirty="0">
                <a:effectLst/>
                <a:latin typeface="Meiryo"/>
                <a:ea typeface="Meiryo UI"/>
              </a:rPr>
              <a:t>【</a:t>
            </a:r>
            <a:r>
              <a:rPr lang="ja-JP" altLang="en-US" sz="2800" b="1">
                <a:effectLst/>
                <a:latin typeface="Meiryo"/>
                <a:ea typeface="Meiryo"/>
              </a:rPr>
              <a:t>国土地理院　問い合わせ窓口一覧</a:t>
            </a:r>
            <a:r>
              <a:rPr lang="en-US" altLang="ja-JP" sz="2800" b="1" dirty="0">
                <a:effectLst/>
                <a:latin typeface="Meiryo"/>
                <a:ea typeface="Meiryo UI"/>
              </a:rPr>
              <a:t>】</a:t>
            </a:r>
            <a:br>
              <a:rPr lang="en-US" altLang="ja-JP" sz="2800" b="1" dirty="0">
                <a:effectLst/>
                <a:latin typeface="Meiryo"/>
                <a:ea typeface="Meiryo UI" panose="020B0604030504040204" pitchFamily="50" charset="-128"/>
              </a:rPr>
            </a:br>
            <a:r>
              <a:rPr lang="en-US" altLang="ja-JP" sz="2800" b="1" dirty="0">
                <a:effectLst/>
                <a:latin typeface="Meiryo"/>
                <a:ea typeface="Meiryo UI"/>
                <a:hlinkClick r:id="rId4"/>
              </a:rPr>
              <a:t>https://www.gsi.go.jp/contactTop.html</a:t>
            </a:r>
            <a:endParaRPr lang="en-US" altLang="ja-JP" sz="2800" b="1">
              <a:effectLst/>
              <a:latin typeface="Meiryo"/>
              <a:ea typeface="Meiryo UI"/>
            </a:endParaRPr>
          </a:p>
          <a:p>
            <a:endParaRPr lang="en-US" altLang="ja-JP" sz="2800" dirty="0">
              <a:effectLst/>
              <a:latin typeface="Arial" panose="020B0604020202020204" pitchFamily="34" charset="0"/>
            </a:endParaRPr>
          </a:p>
        </p:txBody>
      </p:sp>
    </p:spTree>
    <p:extLst>
      <p:ext uri="{BB962C8B-B14F-4D97-AF65-F5344CB8AC3E}">
        <p14:creationId xmlns:p14="http://schemas.microsoft.com/office/powerpoint/2010/main" val="3365254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691680" y="621088"/>
            <a:ext cx="6912768" cy="3600000"/>
          </a:xfrm>
          <a:prstGeom prst="rect">
            <a:avLst/>
          </a:prstGeom>
          <a:noFill/>
        </p:spPr>
        <p:txBody>
          <a:bodyPr lIns="91440" tIns="45720" rIns="91440" bIns="45720" anchor="t">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r>
              <a:rPr lang="ja-JP" altLang="en-US" sz="4800" dirty="0">
                <a:solidFill>
                  <a:srgbClr val="009650"/>
                </a:solidFill>
                <a:latin typeface="Meiryo"/>
                <a:ea typeface="Meiryo"/>
              </a:rPr>
              <a:t>地理院地図を</a:t>
            </a:r>
            <a:endParaRPr lang="en-US" altLang="ja-JP" sz="4800" dirty="0">
              <a:solidFill>
                <a:srgbClr val="009650"/>
              </a:solidFill>
              <a:latin typeface="Meiryo"/>
              <a:ea typeface="Meiryo"/>
            </a:endParaRPr>
          </a:p>
          <a:p>
            <a:r>
              <a:rPr lang="ja-JP" altLang="en-US" sz="4800" dirty="0">
                <a:solidFill>
                  <a:srgbClr val="009650"/>
                </a:solidFill>
                <a:latin typeface="Meiryo"/>
                <a:ea typeface="Meiryo"/>
              </a:rPr>
              <a:t>知りましょう</a:t>
            </a:r>
            <a:endParaRPr lang="en-US" altLang="ja-JP" sz="4800" dirty="0">
              <a:solidFill>
                <a:srgbClr val="009650"/>
              </a:solidFill>
              <a:latin typeface="Meiryo"/>
              <a:ea typeface="Meiryo"/>
            </a:endParaRPr>
          </a:p>
        </p:txBody>
      </p:sp>
    </p:spTree>
    <p:extLst>
      <p:ext uri="{BB962C8B-B14F-4D97-AF65-F5344CB8AC3E}">
        <p14:creationId xmlns:p14="http://schemas.microsoft.com/office/powerpoint/2010/main" val="1393760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5B81125F-49BE-82C0-A570-0699A7F70256}"/>
              </a:ext>
            </a:extLst>
          </p:cNvPr>
          <p:cNvSpPr>
            <a:spLocks noGrp="1"/>
          </p:cNvSpPr>
          <p:nvPr>
            <p:ph type="ctrTitle"/>
          </p:nvPr>
        </p:nvSpPr>
        <p:spPr>
          <a:xfrm>
            <a:off x="1767718" y="521210"/>
            <a:ext cx="3467616" cy="547842"/>
          </a:xfrm>
        </p:spPr>
        <p:txBody>
          <a:bodyPr wrap="none">
            <a:spAutoFit/>
          </a:bodyPr>
          <a:lstStyle/>
          <a:p>
            <a:r>
              <a:rPr lang="ja-JP" altLang="en-US" dirty="0">
                <a:latin typeface="Meiryo"/>
                <a:ea typeface="Meiryo"/>
              </a:rPr>
              <a:t>地理院地図とは？</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01232" y="552626"/>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3" name="テキスト ボックス 2">
            <a:extLst>
              <a:ext uri="{FF2B5EF4-FFF2-40B4-BE49-F238E27FC236}">
                <a16:creationId xmlns:a16="http://schemas.microsoft.com/office/drawing/2014/main" id="{81B5FEAC-7FC2-1099-3C44-7B256066BAB1}"/>
              </a:ext>
            </a:extLst>
          </p:cNvPr>
          <p:cNvSpPr txBox="1"/>
          <p:nvPr/>
        </p:nvSpPr>
        <p:spPr>
          <a:xfrm>
            <a:off x="323528" y="1369131"/>
            <a:ext cx="8492808" cy="1015663"/>
          </a:xfrm>
          <a:prstGeom prst="rect">
            <a:avLst/>
          </a:prstGeom>
          <a:noFill/>
        </p:spPr>
        <p:txBody>
          <a:bodyPr wrap="square">
            <a:spAutoFit/>
          </a:bodyPr>
          <a:lstStyle/>
          <a:p>
            <a:r>
              <a:rPr lang="ja-JP" altLang="en-US" sz="2000" b="1" dirty="0">
                <a:solidFill>
                  <a:srgbClr val="00B050"/>
                </a:solidFill>
                <a:latin typeface="メイリオ" panose="020B0604030504040204" pitchFamily="50" charset="-128"/>
                <a:ea typeface="メイリオ" panose="020B0604030504040204" pitchFamily="50" charset="-128"/>
              </a:rPr>
              <a:t>「地理院地図」</a:t>
            </a:r>
            <a:r>
              <a:rPr lang="ja-JP" altLang="en-US" sz="2000" b="1" dirty="0">
                <a:latin typeface="メイリオ" panose="020B0604030504040204" pitchFamily="50" charset="-128"/>
                <a:ea typeface="メイリオ" panose="020B0604030504040204" pitchFamily="50" charset="-128"/>
              </a:rPr>
              <a:t>は、地形図、写真、標高、地形分類など、国土地理院が捉えた</a:t>
            </a:r>
            <a:r>
              <a:rPr lang="ja-JP" altLang="en-US" sz="2000" b="1" dirty="0">
                <a:solidFill>
                  <a:srgbClr val="00B050"/>
                </a:solidFill>
                <a:latin typeface="メイリオ" panose="020B0604030504040204" pitchFamily="50" charset="-128"/>
                <a:ea typeface="メイリオ" panose="020B0604030504040204" pitchFamily="50" charset="-128"/>
              </a:rPr>
              <a:t>日本の国土の様子を発信するウェブ地図</a:t>
            </a:r>
            <a:r>
              <a:rPr lang="ja-JP" altLang="en-US" sz="2000" b="1" dirty="0">
                <a:latin typeface="メイリオ" panose="020B0604030504040204" pitchFamily="50" charset="-128"/>
                <a:ea typeface="メイリオ" panose="020B0604030504040204" pitchFamily="50" charset="-128"/>
              </a:rPr>
              <a:t>です。</a:t>
            </a:r>
            <a:endParaRPr lang="en-US" altLang="ja-JP" sz="2000" b="1"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スマートフォンでも簡単に正確な今の日本の姿を見ることが出来ます。</a:t>
            </a:r>
          </a:p>
        </p:txBody>
      </p:sp>
      <p:sp>
        <p:nvSpPr>
          <p:cNvPr id="4" name="正方形/長方形 3">
            <a:extLst>
              <a:ext uri="{FF2B5EF4-FFF2-40B4-BE49-F238E27FC236}">
                <a16:creationId xmlns:a16="http://schemas.microsoft.com/office/drawing/2014/main" id="{3CFCA39E-2090-BE6B-4E20-92321D61650D}"/>
              </a:ext>
            </a:extLst>
          </p:cNvPr>
          <p:cNvSpPr/>
          <p:nvPr/>
        </p:nvSpPr>
        <p:spPr>
          <a:xfrm>
            <a:off x="543499" y="2527585"/>
            <a:ext cx="2148118" cy="3914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b="1" dirty="0">
                <a:latin typeface="+mn-ea"/>
              </a:rPr>
              <a:t>最新の道路を見る</a:t>
            </a:r>
          </a:p>
        </p:txBody>
      </p:sp>
      <p:sp>
        <p:nvSpPr>
          <p:cNvPr id="6" name="正方形/長方形 5">
            <a:extLst>
              <a:ext uri="{FF2B5EF4-FFF2-40B4-BE49-F238E27FC236}">
                <a16:creationId xmlns:a16="http://schemas.microsoft.com/office/drawing/2014/main" id="{4899DE9C-DEB9-C605-4CE3-AA448695F4D2}"/>
              </a:ext>
            </a:extLst>
          </p:cNvPr>
          <p:cNvSpPr/>
          <p:nvPr/>
        </p:nvSpPr>
        <p:spPr>
          <a:xfrm>
            <a:off x="537484" y="4288514"/>
            <a:ext cx="2954396" cy="3914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mn-ea"/>
              </a:rPr>
              <a:t>土地の凹凸や標高が分かる</a:t>
            </a:r>
            <a:endParaRPr kumimoji="1" lang="ja-JP" altLang="en-US" b="1" dirty="0">
              <a:latin typeface="+mn-ea"/>
            </a:endParaRPr>
          </a:p>
        </p:txBody>
      </p:sp>
      <p:sp>
        <p:nvSpPr>
          <p:cNvPr id="12" name="テキスト ボックス 11">
            <a:extLst>
              <a:ext uri="{FF2B5EF4-FFF2-40B4-BE49-F238E27FC236}">
                <a16:creationId xmlns:a16="http://schemas.microsoft.com/office/drawing/2014/main" id="{8F812B95-9130-CB7D-1F07-93DD607598CD}"/>
              </a:ext>
            </a:extLst>
          </p:cNvPr>
          <p:cNvSpPr txBox="1"/>
          <p:nvPr/>
        </p:nvSpPr>
        <p:spPr>
          <a:xfrm>
            <a:off x="467544" y="2965147"/>
            <a:ext cx="3960440" cy="646331"/>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高速道路や国道等を</a:t>
            </a:r>
            <a:endParaRPr kumimoji="1"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開通後速やかに地図</a:t>
            </a:r>
            <a:r>
              <a:rPr lang="ja-JP" altLang="en-US" b="1" dirty="0">
                <a:latin typeface="メイリオ" panose="020B0604030504040204" pitchFamily="50" charset="-128"/>
                <a:ea typeface="メイリオ" panose="020B0604030504040204" pitchFamily="50" charset="-128"/>
              </a:rPr>
              <a:t>で確認できます。</a:t>
            </a:r>
            <a:endParaRPr kumimoji="1" lang="ja-JP" altLang="en-US" b="1"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34586959-A513-DC50-A036-D12D556B6198}"/>
              </a:ext>
            </a:extLst>
          </p:cNvPr>
          <p:cNvSpPr txBox="1"/>
          <p:nvPr/>
        </p:nvSpPr>
        <p:spPr>
          <a:xfrm>
            <a:off x="467544" y="4676943"/>
            <a:ext cx="4176464" cy="923330"/>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標高で色分けされた色別標高図を見ることで、身近な場所の高低差を確認できます。</a:t>
            </a:r>
          </a:p>
        </p:txBody>
      </p:sp>
      <p:pic>
        <p:nvPicPr>
          <p:cNvPr id="27" name="図 26" descr="マップ&#10;&#10;自動的に生成された説明">
            <a:extLst>
              <a:ext uri="{FF2B5EF4-FFF2-40B4-BE49-F238E27FC236}">
                <a16:creationId xmlns:a16="http://schemas.microsoft.com/office/drawing/2014/main" id="{24800BD7-26CA-BF68-2C6E-7FF5CD748C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0222" y="4365104"/>
            <a:ext cx="1510090" cy="1958935"/>
          </a:xfrm>
          <a:prstGeom prst="rect">
            <a:avLst/>
          </a:prstGeom>
          <a:ln>
            <a:solidFill>
              <a:schemeClr val="tx1"/>
            </a:solidFill>
          </a:ln>
        </p:spPr>
      </p:pic>
      <p:pic>
        <p:nvPicPr>
          <p:cNvPr id="31" name="図 30" descr="マップ&#10;&#10;自動的に生成された説明">
            <a:extLst>
              <a:ext uri="{FF2B5EF4-FFF2-40B4-BE49-F238E27FC236}">
                <a16:creationId xmlns:a16="http://schemas.microsoft.com/office/drawing/2014/main" id="{135FBC00-1F23-D2CB-C5FB-6A349EBF8E9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70222" y="2479630"/>
            <a:ext cx="1510090" cy="1763142"/>
          </a:xfrm>
          <a:prstGeom prst="rect">
            <a:avLst/>
          </a:prstGeom>
          <a:ln>
            <a:solidFill>
              <a:schemeClr val="tx1"/>
            </a:solidFill>
          </a:ln>
        </p:spPr>
      </p:pic>
    </p:spTree>
    <p:extLst>
      <p:ext uri="{BB962C8B-B14F-4D97-AF65-F5344CB8AC3E}">
        <p14:creationId xmlns:p14="http://schemas.microsoft.com/office/powerpoint/2010/main" val="3130549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5B81125F-49BE-82C0-A570-0699A7F70256}"/>
              </a:ext>
            </a:extLst>
          </p:cNvPr>
          <p:cNvSpPr>
            <a:spLocks noGrp="1"/>
          </p:cNvSpPr>
          <p:nvPr>
            <p:ph type="ctrTitle"/>
          </p:nvPr>
        </p:nvSpPr>
        <p:spPr>
          <a:xfrm>
            <a:off x="1767718" y="521210"/>
            <a:ext cx="3467616" cy="547842"/>
          </a:xfrm>
        </p:spPr>
        <p:txBody>
          <a:bodyPr wrap="none">
            <a:spAutoFit/>
          </a:bodyPr>
          <a:lstStyle/>
          <a:p>
            <a:r>
              <a:rPr lang="ja-JP" altLang="en-US" dirty="0">
                <a:latin typeface="Meiryo"/>
                <a:ea typeface="Meiryo"/>
              </a:rPr>
              <a:t>地理院地図とは？</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01232" y="552626"/>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7" name="正方形/長方形 6">
            <a:extLst>
              <a:ext uri="{FF2B5EF4-FFF2-40B4-BE49-F238E27FC236}">
                <a16:creationId xmlns:a16="http://schemas.microsoft.com/office/drawing/2014/main" id="{154BA885-DFF3-5E7D-E4D6-376E33A9DC13}"/>
              </a:ext>
            </a:extLst>
          </p:cNvPr>
          <p:cNvSpPr/>
          <p:nvPr/>
        </p:nvSpPr>
        <p:spPr>
          <a:xfrm>
            <a:off x="527735" y="3749542"/>
            <a:ext cx="2964145" cy="3914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b="1" dirty="0">
                <a:latin typeface="+mn-ea"/>
              </a:rPr>
              <a:t>防災について歴史から学ぶ</a:t>
            </a:r>
          </a:p>
        </p:txBody>
      </p:sp>
      <p:sp>
        <p:nvSpPr>
          <p:cNvPr id="9" name="正方形/長方形 8">
            <a:extLst>
              <a:ext uri="{FF2B5EF4-FFF2-40B4-BE49-F238E27FC236}">
                <a16:creationId xmlns:a16="http://schemas.microsoft.com/office/drawing/2014/main" id="{81150843-31FD-E23F-FCC0-BD8B11DD9575}"/>
              </a:ext>
            </a:extLst>
          </p:cNvPr>
          <p:cNvSpPr/>
          <p:nvPr/>
        </p:nvSpPr>
        <p:spPr>
          <a:xfrm>
            <a:off x="539552" y="1412776"/>
            <a:ext cx="3168352" cy="38954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mn-ea"/>
              </a:rPr>
              <a:t>戦前～現在の空中写真を見る</a:t>
            </a:r>
          </a:p>
        </p:txBody>
      </p:sp>
      <p:sp>
        <p:nvSpPr>
          <p:cNvPr id="14" name="テキスト ボックス 13">
            <a:extLst>
              <a:ext uri="{FF2B5EF4-FFF2-40B4-BE49-F238E27FC236}">
                <a16:creationId xmlns:a16="http://schemas.microsoft.com/office/drawing/2014/main" id="{A517AA1B-C18C-FF64-9D15-71744FBF2455}"/>
              </a:ext>
            </a:extLst>
          </p:cNvPr>
          <p:cNvSpPr txBox="1"/>
          <p:nvPr/>
        </p:nvSpPr>
        <p:spPr>
          <a:xfrm>
            <a:off x="501232" y="4234256"/>
            <a:ext cx="3494120" cy="1754326"/>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災害発生時の空中写真や、被災状況を示した地図を見ることができます。</a:t>
            </a:r>
            <a:endParaRPr kumimoji="1"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また防災に役立つ「自然災害伝承碑」の情報も見ることができます。</a:t>
            </a:r>
          </a:p>
        </p:txBody>
      </p:sp>
      <p:sp>
        <p:nvSpPr>
          <p:cNvPr id="16" name="テキスト ボックス 15">
            <a:extLst>
              <a:ext uri="{FF2B5EF4-FFF2-40B4-BE49-F238E27FC236}">
                <a16:creationId xmlns:a16="http://schemas.microsoft.com/office/drawing/2014/main" id="{A985523C-BE6F-91FF-E6F9-8AE3B5549BF2}"/>
              </a:ext>
            </a:extLst>
          </p:cNvPr>
          <p:cNvSpPr txBox="1"/>
          <p:nvPr/>
        </p:nvSpPr>
        <p:spPr>
          <a:xfrm>
            <a:off x="527735" y="1912990"/>
            <a:ext cx="3467617" cy="923330"/>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第二次世界大戦前から現在までの様々な年代の空中写真を見ることができます。</a:t>
            </a:r>
            <a:endParaRPr kumimoji="1" lang="en-US" altLang="ja-JP" b="1" dirty="0">
              <a:latin typeface="メイリオ" panose="020B0604030504040204" pitchFamily="50" charset="-128"/>
              <a:ea typeface="メイリオ" panose="020B0604030504040204" pitchFamily="50" charset="-128"/>
            </a:endParaRPr>
          </a:p>
        </p:txBody>
      </p:sp>
      <p:pic>
        <p:nvPicPr>
          <p:cNvPr id="21" name="図 20" descr="マップ&#10;&#10;自動的に生成された説明">
            <a:extLst>
              <a:ext uri="{FF2B5EF4-FFF2-40B4-BE49-F238E27FC236}">
                <a16:creationId xmlns:a16="http://schemas.microsoft.com/office/drawing/2014/main" id="{29912A04-832C-D5A5-AF2B-678001ACC6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12235" y="4160521"/>
            <a:ext cx="1697187" cy="1828061"/>
          </a:xfrm>
          <a:prstGeom prst="rect">
            <a:avLst/>
          </a:prstGeom>
          <a:ln>
            <a:solidFill>
              <a:schemeClr val="tx1"/>
            </a:solidFill>
          </a:ln>
        </p:spPr>
      </p:pic>
      <p:pic>
        <p:nvPicPr>
          <p:cNvPr id="22" name="図 21" descr="回路 が含まれている画像&#10;&#10;自動的に生成された説明">
            <a:extLst>
              <a:ext uri="{FF2B5EF4-FFF2-40B4-BE49-F238E27FC236}">
                <a16:creationId xmlns:a16="http://schemas.microsoft.com/office/drawing/2014/main" id="{B6841A38-24D1-ED21-92ED-25BC09B1D85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12235" y="1891610"/>
            <a:ext cx="1697187" cy="1828061"/>
          </a:xfrm>
          <a:prstGeom prst="rect">
            <a:avLst/>
          </a:prstGeom>
          <a:ln>
            <a:solidFill>
              <a:schemeClr val="tx1"/>
            </a:solidFill>
          </a:ln>
        </p:spPr>
      </p:pic>
      <p:pic>
        <p:nvPicPr>
          <p:cNvPr id="24" name="図 23" descr="地図と文字の白黒写真&#10;&#10;中程度の精度で自動的に生成された説明">
            <a:extLst>
              <a:ext uri="{FF2B5EF4-FFF2-40B4-BE49-F238E27FC236}">
                <a16:creationId xmlns:a16="http://schemas.microsoft.com/office/drawing/2014/main" id="{66521F9A-AB90-E7A9-D87B-BBE09AC09B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86393" y="1891611"/>
            <a:ext cx="1493303" cy="1828061"/>
          </a:xfrm>
          <a:prstGeom prst="rect">
            <a:avLst/>
          </a:prstGeom>
          <a:ln>
            <a:solidFill>
              <a:schemeClr val="tx1"/>
            </a:solidFill>
          </a:ln>
        </p:spPr>
      </p:pic>
      <p:pic>
        <p:nvPicPr>
          <p:cNvPr id="3" name="図 2">
            <a:extLst>
              <a:ext uri="{FF2B5EF4-FFF2-40B4-BE49-F238E27FC236}">
                <a16:creationId xmlns:a16="http://schemas.microsoft.com/office/drawing/2014/main" id="{69ADB4D6-2454-DD6F-C91C-A488F4EDA2C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86393" y="4160521"/>
            <a:ext cx="1515525" cy="1828061"/>
          </a:xfrm>
          <a:prstGeom prst="rect">
            <a:avLst/>
          </a:prstGeom>
          <a:ln>
            <a:solidFill>
              <a:schemeClr val="tx1"/>
            </a:solidFill>
          </a:ln>
        </p:spPr>
      </p:pic>
    </p:spTree>
    <p:extLst>
      <p:ext uri="{BB962C8B-B14F-4D97-AF65-F5344CB8AC3E}">
        <p14:creationId xmlns:p14="http://schemas.microsoft.com/office/powerpoint/2010/main" val="2569872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5B81125F-49BE-82C0-A570-0699A7F70256}"/>
              </a:ext>
            </a:extLst>
          </p:cNvPr>
          <p:cNvSpPr>
            <a:spLocks noGrp="1"/>
          </p:cNvSpPr>
          <p:nvPr>
            <p:ph type="ctrTitle"/>
          </p:nvPr>
        </p:nvSpPr>
        <p:spPr>
          <a:xfrm>
            <a:off x="1767718" y="521210"/>
            <a:ext cx="3467616" cy="547842"/>
          </a:xfrm>
        </p:spPr>
        <p:txBody>
          <a:bodyPr wrap="none">
            <a:spAutoFit/>
          </a:bodyPr>
          <a:lstStyle/>
          <a:p>
            <a:r>
              <a:rPr lang="ja-JP" altLang="en-US" dirty="0">
                <a:latin typeface="Meiryo"/>
                <a:ea typeface="Meiryo"/>
              </a:rPr>
              <a:t>地理院地図とは？</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01232" y="552626"/>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8" name="正方形/長方形 7">
            <a:extLst>
              <a:ext uri="{FF2B5EF4-FFF2-40B4-BE49-F238E27FC236}">
                <a16:creationId xmlns:a16="http://schemas.microsoft.com/office/drawing/2014/main" id="{FE8A642F-1481-8EFF-9C3B-6051A3AFDD02}"/>
              </a:ext>
            </a:extLst>
          </p:cNvPr>
          <p:cNvSpPr/>
          <p:nvPr/>
        </p:nvSpPr>
        <p:spPr>
          <a:xfrm>
            <a:off x="565461" y="1335756"/>
            <a:ext cx="3282168" cy="39145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mn-ea"/>
              </a:rPr>
              <a:t>身近な場所の防災情報を知る</a:t>
            </a:r>
            <a:endParaRPr kumimoji="1" lang="ja-JP" altLang="en-US" b="1" dirty="0">
              <a:latin typeface="+mn-ea"/>
            </a:endParaRPr>
          </a:p>
        </p:txBody>
      </p:sp>
      <p:sp>
        <p:nvSpPr>
          <p:cNvPr id="15" name="テキスト ボックス 14">
            <a:extLst>
              <a:ext uri="{FF2B5EF4-FFF2-40B4-BE49-F238E27FC236}">
                <a16:creationId xmlns:a16="http://schemas.microsoft.com/office/drawing/2014/main" id="{C955FC6F-8371-F23A-BB37-869F7DF8B6B8}"/>
              </a:ext>
            </a:extLst>
          </p:cNvPr>
          <p:cNvSpPr txBox="1"/>
          <p:nvPr/>
        </p:nvSpPr>
        <p:spPr>
          <a:xfrm>
            <a:off x="433971" y="1744570"/>
            <a:ext cx="8255011" cy="923330"/>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身の回りの土地の成り立ちや、それによる自然災害の</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リスクを地図上で確認できます。</a:t>
            </a:r>
            <a:endParaRPr kumimoji="1"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また身近な場所の指定緊急避難場所等、防災に役立つ施設情報も確認できます。</a:t>
            </a:r>
            <a:endParaRPr kumimoji="1" lang="en-US" altLang="ja-JP" b="1" dirty="0">
              <a:latin typeface="メイリオ" panose="020B0604030504040204" pitchFamily="50" charset="-128"/>
              <a:ea typeface="メイリオ" panose="020B0604030504040204" pitchFamily="50" charset="-128"/>
            </a:endParaRPr>
          </a:p>
        </p:txBody>
      </p:sp>
      <p:pic>
        <p:nvPicPr>
          <p:cNvPr id="3" name="図 2" descr="マップ&#10;&#10;自動的に生成された説明">
            <a:extLst>
              <a:ext uri="{FF2B5EF4-FFF2-40B4-BE49-F238E27FC236}">
                <a16:creationId xmlns:a16="http://schemas.microsoft.com/office/drawing/2014/main" id="{E4BE4898-3CBA-DE78-1B77-C0DBDBEBD1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76055" y="3007953"/>
            <a:ext cx="1944217" cy="2881080"/>
          </a:xfrm>
          <a:prstGeom prst="rect">
            <a:avLst/>
          </a:prstGeom>
          <a:ln>
            <a:solidFill>
              <a:schemeClr val="tx1"/>
            </a:solidFill>
          </a:ln>
        </p:spPr>
      </p:pic>
      <p:pic>
        <p:nvPicPr>
          <p:cNvPr id="6" name="図 5" descr="マップ&#10;&#10;自動的に生成された説明">
            <a:extLst>
              <a:ext uri="{FF2B5EF4-FFF2-40B4-BE49-F238E27FC236}">
                <a16:creationId xmlns:a16="http://schemas.microsoft.com/office/drawing/2014/main" id="{F8EE786C-3D4A-9805-9C29-A1EAF9B6CD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41734" y="2996952"/>
            <a:ext cx="1944218" cy="2881080"/>
          </a:xfrm>
          <a:prstGeom prst="rect">
            <a:avLst/>
          </a:prstGeom>
          <a:ln>
            <a:solidFill>
              <a:schemeClr val="tx1"/>
            </a:solidFill>
          </a:ln>
        </p:spPr>
      </p:pic>
      <p:sp>
        <p:nvSpPr>
          <p:cNvPr id="9" name="テキスト ボックス 8">
            <a:extLst>
              <a:ext uri="{FF2B5EF4-FFF2-40B4-BE49-F238E27FC236}">
                <a16:creationId xmlns:a16="http://schemas.microsoft.com/office/drawing/2014/main" id="{EE0FDFB7-5680-BFCA-D321-593A65850045}"/>
              </a:ext>
            </a:extLst>
          </p:cNvPr>
          <p:cNvSpPr txBox="1"/>
          <p:nvPr/>
        </p:nvSpPr>
        <p:spPr>
          <a:xfrm>
            <a:off x="1979712" y="6018774"/>
            <a:ext cx="2430272" cy="246221"/>
          </a:xfrm>
          <a:prstGeom prst="rect">
            <a:avLst/>
          </a:prstGeom>
          <a:noFill/>
        </p:spPr>
        <p:txBody>
          <a:bodyPr wrap="square">
            <a:spAutoFit/>
          </a:bodyPr>
          <a:lstStyle/>
          <a:p>
            <a:r>
              <a:rPr lang="ja-JP" altLang="en-US" sz="1000" b="1" dirty="0">
                <a:latin typeface="メイリオ" panose="020B0604030504040204" pitchFamily="50" charset="-128"/>
                <a:ea typeface="メイリオ" panose="020B0604030504040204" pitchFamily="50" charset="-128"/>
              </a:rPr>
              <a:t>地形分類（ベクトルタイル提供実験）</a:t>
            </a:r>
            <a:endParaRPr lang="ja-JP" altLang="en-US" sz="1000" dirty="0"/>
          </a:p>
        </p:txBody>
      </p:sp>
      <p:sp>
        <p:nvSpPr>
          <p:cNvPr id="13" name="テキスト ボックス 12">
            <a:extLst>
              <a:ext uri="{FF2B5EF4-FFF2-40B4-BE49-F238E27FC236}">
                <a16:creationId xmlns:a16="http://schemas.microsoft.com/office/drawing/2014/main" id="{F85B72B0-0B93-370E-C525-EDD13E3B30AB}"/>
              </a:ext>
            </a:extLst>
          </p:cNvPr>
          <p:cNvSpPr txBox="1"/>
          <p:nvPr/>
        </p:nvSpPr>
        <p:spPr>
          <a:xfrm>
            <a:off x="5418092" y="6021288"/>
            <a:ext cx="1278144" cy="246221"/>
          </a:xfrm>
          <a:prstGeom prst="rect">
            <a:avLst/>
          </a:prstGeom>
          <a:noFill/>
        </p:spPr>
        <p:txBody>
          <a:bodyPr wrap="square">
            <a:spAutoFit/>
          </a:bodyPr>
          <a:lstStyle/>
          <a:p>
            <a:r>
              <a:rPr lang="ja-JP" altLang="en-US" sz="1000" b="1" dirty="0">
                <a:latin typeface="メイリオ" panose="020B0604030504040204" pitchFamily="50" charset="-128"/>
                <a:ea typeface="メイリオ" panose="020B0604030504040204" pitchFamily="50" charset="-128"/>
              </a:rPr>
              <a:t>指定緊急避難場所</a:t>
            </a:r>
            <a:endParaRPr lang="ja-JP" altLang="en-US" sz="1000" dirty="0"/>
          </a:p>
        </p:txBody>
      </p:sp>
    </p:spTree>
    <p:extLst>
      <p:ext uri="{BB962C8B-B14F-4D97-AF65-F5344CB8AC3E}">
        <p14:creationId xmlns:p14="http://schemas.microsoft.com/office/powerpoint/2010/main" val="3502250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691680" y="621088"/>
            <a:ext cx="6912768" cy="3600000"/>
          </a:xfrm>
          <a:prstGeom prst="rect">
            <a:avLst/>
          </a:prstGeom>
          <a:noFill/>
        </p:spPr>
        <p:txBody>
          <a:bodyPr lIns="91440" tIns="45720" rIns="91440" bIns="45720" anchor="t">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latin typeface="Meiryo"/>
                <a:ea typeface="Meiryo"/>
              </a:rPr>
              <a:t>地理院地図</a:t>
            </a:r>
            <a:r>
              <a:rPr lang="ja-JP" altLang="en-US" sz="4800" b="1" dirty="0">
                <a:solidFill>
                  <a:srgbClr val="009650"/>
                </a:solidFill>
                <a:latin typeface="Meiryo"/>
                <a:ea typeface="Meiryo"/>
              </a:rPr>
              <a:t>の</a:t>
            </a:r>
            <a:endParaRPr lang="en-US" altLang="ja-JP" sz="4800" b="1" dirty="0">
              <a:solidFill>
                <a:srgbClr val="009650"/>
              </a:solidFill>
              <a:latin typeface="Meiryo"/>
              <a:ea typeface="Meiryo"/>
            </a:endParaRPr>
          </a:p>
          <a:p>
            <a:r>
              <a:rPr lang="ja-JP" altLang="en-US" sz="4800" dirty="0">
                <a:solidFill>
                  <a:srgbClr val="009650"/>
                </a:solidFill>
                <a:latin typeface="Meiryo"/>
                <a:ea typeface="Meiryo"/>
              </a:rPr>
              <a:t>準備をしましょう</a:t>
            </a:r>
            <a:endParaRPr lang="en-US" altLang="ja-JP" sz="4800" dirty="0">
              <a:solidFill>
                <a:srgbClr val="009650"/>
              </a:solidFill>
              <a:latin typeface="Meiryo"/>
              <a:ea typeface="Meiryo"/>
            </a:endParaRPr>
          </a:p>
        </p:txBody>
      </p:sp>
    </p:spTree>
    <p:extLst>
      <p:ext uri="{BB962C8B-B14F-4D97-AF65-F5344CB8AC3E}">
        <p14:creationId xmlns:p14="http://schemas.microsoft.com/office/powerpoint/2010/main" val="2218575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descr="グラフィカル ユーザー インターフェイス, アプリケーション&#10;&#10;自動的に生成された説明">
            <a:extLst>
              <a:ext uri="{FF2B5EF4-FFF2-40B4-BE49-F238E27FC236}">
                <a16:creationId xmlns:a16="http://schemas.microsoft.com/office/drawing/2014/main" id="{F69EE86C-9CE5-5431-8492-54EA121FB2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98056" y="2133855"/>
            <a:ext cx="1439760" cy="3116004"/>
          </a:xfrm>
          <a:prstGeom prst="rect">
            <a:avLst/>
          </a:prstGeom>
          <a:ln>
            <a:solidFill>
              <a:schemeClr val="tx1"/>
            </a:solidFill>
          </a:ln>
        </p:spPr>
      </p:pic>
      <p:pic>
        <p:nvPicPr>
          <p:cNvPr id="36" name="図 35" descr="グラフィカル ユーザー インターフェイス, テキスト, アプリケーション&#10;&#10;自動的に生成された説明">
            <a:extLst>
              <a:ext uri="{FF2B5EF4-FFF2-40B4-BE49-F238E27FC236}">
                <a16:creationId xmlns:a16="http://schemas.microsoft.com/office/drawing/2014/main" id="{996748A5-CE02-E383-D978-A772534547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8985" y="2136832"/>
            <a:ext cx="1440222" cy="3117005"/>
          </a:xfrm>
          <a:prstGeom prst="rect">
            <a:avLst/>
          </a:prstGeom>
          <a:ln>
            <a:solidFill>
              <a:schemeClr val="tx1"/>
            </a:solidFill>
          </a:ln>
        </p:spPr>
      </p:pic>
      <p:pic>
        <p:nvPicPr>
          <p:cNvPr id="38" name="図 37" descr="グラフィカル ユーザー インターフェイス, アプリケーション&#10;&#10;自動的に生成された説明">
            <a:extLst>
              <a:ext uri="{FF2B5EF4-FFF2-40B4-BE49-F238E27FC236}">
                <a16:creationId xmlns:a16="http://schemas.microsoft.com/office/drawing/2014/main" id="{91D1682C-AD14-97FF-CF9A-8B82622F8A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8851" y="2128083"/>
            <a:ext cx="1442427" cy="3121776"/>
          </a:xfrm>
          <a:prstGeom prst="rect">
            <a:avLst/>
          </a:prstGeom>
          <a:ln>
            <a:solidFill>
              <a:schemeClr val="tx1"/>
            </a:solidFill>
          </a:ln>
        </p:spPr>
      </p:pic>
      <p:sp>
        <p:nvSpPr>
          <p:cNvPr id="10" name="タイトル 1">
            <a:extLst>
              <a:ext uri="{FF2B5EF4-FFF2-40B4-BE49-F238E27FC236}">
                <a16:creationId xmlns:a16="http://schemas.microsoft.com/office/drawing/2014/main" id="{5B81125F-49BE-82C0-A570-0699A7F70256}"/>
              </a:ext>
            </a:extLst>
          </p:cNvPr>
          <p:cNvSpPr>
            <a:spLocks noGrp="1"/>
          </p:cNvSpPr>
          <p:nvPr>
            <p:ph type="ctrTitle"/>
          </p:nvPr>
        </p:nvSpPr>
        <p:spPr>
          <a:xfrm>
            <a:off x="1767718" y="491893"/>
            <a:ext cx="5519460" cy="547842"/>
          </a:xfrm>
        </p:spPr>
        <p:txBody>
          <a:bodyPr wrap="none">
            <a:spAutoFit/>
          </a:bodyPr>
          <a:lstStyle/>
          <a:p>
            <a:r>
              <a:rPr lang="ja-JP" altLang="en-US" dirty="0"/>
              <a:t>地理院地図を検索しましょう</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 name="字幕 14">
            <a:extLst>
              <a:ext uri="{FF2B5EF4-FFF2-40B4-BE49-F238E27FC236}">
                <a16:creationId xmlns:a16="http://schemas.microsoft.com/office/drawing/2014/main" id="{737B272A-90A8-E464-3878-7714DD2697D1}"/>
              </a:ext>
            </a:extLst>
          </p:cNvPr>
          <p:cNvSpPr>
            <a:spLocks noGrp="1"/>
          </p:cNvSpPr>
          <p:nvPr>
            <p:ph type="subTitle" idx="1"/>
          </p:nvPr>
        </p:nvSpPr>
        <p:spPr>
          <a:xfrm>
            <a:off x="507804" y="1484824"/>
            <a:ext cx="8384676" cy="360000"/>
          </a:xfrm>
        </p:spPr>
        <p:txBody>
          <a:bodyPr vert="horz" lIns="91440" tIns="45720" rIns="91440" bIns="45720" rtlCol="0" anchor="t">
            <a:normAutofit fontScale="92500" lnSpcReduction="10000"/>
          </a:bodyPr>
          <a:lstStyle/>
          <a:p>
            <a:r>
              <a:rPr lang="ja-JP" altLang="en-US" dirty="0">
                <a:latin typeface="Meiryo"/>
                <a:ea typeface="Meiryo"/>
              </a:rPr>
              <a:t>地理院地図を検索しましょう</a:t>
            </a:r>
          </a:p>
          <a:p>
            <a:endParaRPr lang="ja-JP" altLang="en-US" sz="2800" dirty="0"/>
          </a:p>
        </p:txBody>
      </p:sp>
      <p:sp>
        <p:nvSpPr>
          <p:cNvPr id="7" name="四角形: 角を丸くする 6">
            <a:extLst>
              <a:ext uri="{FF2B5EF4-FFF2-40B4-BE49-F238E27FC236}">
                <a16:creationId xmlns:a16="http://schemas.microsoft.com/office/drawing/2014/main" id="{D11D8AFB-1937-1EF6-F26A-EDEC6DEEB174}"/>
              </a:ext>
            </a:extLst>
          </p:cNvPr>
          <p:cNvSpPr/>
          <p:nvPr/>
        </p:nvSpPr>
        <p:spPr>
          <a:xfrm>
            <a:off x="4497794" y="4886850"/>
            <a:ext cx="261640" cy="28829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四角形: 角を丸くする 7">
            <a:extLst>
              <a:ext uri="{FF2B5EF4-FFF2-40B4-BE49-F238E27FC236}">
                <a16:creationId xmlns:a16="http://schemas.microsoft.com/office/drawing/2014/main" id="{0108AAEF-61D4-7814-5759-2B6D4E027188}"/>
              </a:ext>
            </a:extLst>
          </p:cNvPr>
          <p:cNvSpPr/>
          <p:nvPr/>
        </p:nvSpPr>
        <p:spPr>
          <a:xfrm>
            <a:off x="5758419" y="4815518"/>
            <a:ext cx="1299256" cy="1636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1" name="図形グループ 108">
            <a:extLst>
              <a:ext uri="{FF2B5EF4-FFF2-40B4-BE49-F238E27FC236}">
                <a16:creationId xmlns:a16="http://schemas.microsoft.com/office/drawing/2014/main" id="{EC1DE79F-F70B-3B05-CAC1-E00CA8C040E9}"/>
              </a:ext>
            </a:extLst>
          </p:cNvPr>
          <p:cNvGrpSpPr/>
          <p:nvPr/>
        </p:nvGrpSpPr>
        <p:grpSpPr>
          <a:xfrm>
            <a:off x="4275413" y="4598718"/>
            <a:ext cx="296587" cy="293005"/>
            <a:chOff x="2897417" y="3995693"/>
            <a:chExt cx="296587" cy="293005"/>
          </a:xfrm>
        </p:grpSpPr>
        <p:sp>
          <p:nvSpPr>
            <p:cNvPr id="22" name="円/楕円 114">
              <a:extLst>
                <a:ext uri="{FF2B5EF4-FFF2-40B4-BE49-F238E27FC236}">
                  <a16:creationId xmlns:a16="http://schemas.microsoft.com/office/drawing/2014/main" id="{D4E4D74A-12A4-04AB-D5CE-4F37D226ED6D}"/>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6062F38D-CB39-3FB8-938A-BFB30603EF3E}"/>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24" name="図形グループ 93">
            <a:extLst>
              <a:ext uri="{FF2B5EF4-FFF2-40B4-BE49-F238E27FC236}">
                <a16:creationId xmlns:a16="http://schemas.microsoft.com/office/drawing/2014/main" id="{95B10B08-64CE-0E93-9D80-3BFC91653342}"/>
              </a:ext>
            </a:extLst>
          </p:cNvPr>
          <p:cNvGrpSpPr/>
          <p:nvPr/>
        </p:nvGrpSpPr>
        <p:grpSpPr>
          <a:xfrm>
            <a:off x="5615306" y="4513175"/>
            <a:ext cx="296586" cy="293005"/>
            <a:chOff x="3546641" y="3995693"/>
            <a:chExt cx="296586" cy="293005"/>
          </a:xfrm>
        </p:grpSpPr>
        <p:sp>
          <p:nvSpPr>
            <p:cNvPr id="25" name="円/楕円 106">
              <a:extLst>
                <a:ext uri="{FF2B5EF4-FFF2-40B4-BE49-F238E27FC236}">
                  <a16:creationId xmlns:a16="http://schemas.microsoft.com/office/drawing/2014/main" id="{2C8E2110-1921-9363-4C97-AFD37AC52083}"/>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107">
              <a:extLst>
                <a:ext uri="{FF2B5EF4-FFF2-40B4-BE49-F238E27FC236}">
                  <a16:creationId xmlns:a16="http://schemas.microsoft.com/office/drawing/2014/main" id="{E4546E32-BE37-1B42-037E-36251CE629ED}"/>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7" name="四角形: 角を丸くする 26">
            <a:extLst>
              <a:ext uri="{FF2B5EF4-FFF2-40B4-BE49-F238E27FC236}">
                <a16:creationId xmlns:a16="http://schemas.microsoft.com/office/drawing/2014/main" id="{6B2D1952-0FAF-741E-6209-7F70F4E4BDA1}"/>
              </a:ext>
            </a:extLst>
          </p:cNvPr>
          <p:cNvSpPr/>
          <p:nvPr/>
        </p:nvSpPr>
        <p:spPr>
          <a:xfrm>
            <a:off x="7344919" y="3869563"/>
            <a:ext cx="1322661" cy="180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2" name="図形グループ 69">
            <a:extLst>
              <a:ext uri="{FF2B5EF4-FFF2-40B4-BE49-F238E27FC236}">
                <a16:creationId xmlns:a16="http://schemas.microsoft.com/office/drawing/2014/main" id="{A499D9F0-EA6B-E102-5587-A24F9A261048}"/>
              </a:ext>
            </a:extLst>
          </p:cNvPr>
          <p:cNvGrpSpPr/>
          <p:nvPr/>
        </p:nvGrpSpPr>
        <p:grpSpPr>
          <a:xfrm>
            <a:off x="7191787" y="3566508"/>
            <a:ext cx="296586" cy="293005"/>
            <a:chOff x="4232441" y="3995693"/>
            <a:chExt cx="296586" cy="293005"/>
          </a:xfrm>
        </p:grpSpPr>
        <p:sp>
          <p:nvSpPr>
            <p:cNvPr id="43" name="円/楕円 70">
              <a:extLst>
                <a:ext uri="{FF2B5EF4-FFF2-40B4-BE49-F238E27FC236}">
                  <a16:creationId xmlns:a16="http://schemas.microsoft.com/office/drawing/2014/main" id="{67E18205-9FAB-21BC-7E62-FFA8B2C646AE}"/>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フリーフォーム 71">
              <a:extLst>
                <a:ext uri="{FF2B5EF4-FFF2-40B4-BE49-F238E27FC236}">
                  <a16:creationId xmlns:a16="http://schemas.microsoft.com/office/drawing/2014/main" id="{924D73C0-27CC-92B6-D4E3-080BCAF0553B}"/>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782736FD-8317-2128-8724-941B85FEBB81}"/>
              </a:ext>
            </a:extLst>
          </p:cNvPr>
          <p:cNvSpPr txBox="1"/>
          <p:nvPr/>
        </p:nvSpPr>
        <p:spPr>
          <a:xfrm>
            <a:off x="400196" y="2221121"/>
            <a:ext cx="3234721" cy="2769989"/>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ホーム画面から「</a:t>
            </a:r>
            <a:r>
              <a:rPr lang="en-US" altLang="ja-JP" b="1" dirty="0">
                <a:latin typeface="メイリオ"/>
                <a:ea typeface="メイリオ"/>
              </a:rPr>
              <a:t>Safari</a:t>
            </a:r>
            <a:r>
              <a:rPr lang="ja-JP" altLang="en-US" b="1" dirty="0">
                <a:latin typeface="メイリオ"/>
                <a:ea typeface="メイリオ"/>
              </a:rPr>
              <a:t>」をダブルタップ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画面下部にある検索用の枠をダブルタップ</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「地理院地図」と入力</a:t>
            </a:r>
            <a:endParaRPr lang="en-US" altLang="ja-JP" b="1" dirty="0">
              <a:latin typeface="メイリオ"/>
              <a:ea typeface="メイリオ"/>
            </a:endParaRPr>
          </a:p>
        </p:txBody>
      </p:sp>
    </p:spTree>
    <p:extLst>
      <p:ext uri="{BB962C8B-B14F-4D97-AF65-F5344CB8AC3E}">
        <p14:creationId xmlns:p14="http://schemas.microsoft.com/office/powerpoint/2010/main" val="2935557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アプリケーション&#10;&#10;自動的に生成された説明">
            <a:extLst>
              <a:ext uri="{FF2B5EF4-FFF2-40B4-BE49-F238E27FC236}">
                <a16:creationId xmlns:a16="http://schemas.microsoft.com/office/drawing/2014/main" id="{45F22668-1746-003B-FA51-C4E5D79891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4626" y="2096326"/>
            <a:ext cx="1433121" cy="3101633"/>
          </a:xfrm>
          <a:prstGeom prst="rect">
            <a:avLst/>
          </a:prstGeom>
          <a:ln>
            <a:solidFill>
              <a:schemeClr val="tx1"/>
            </a:solidFill>
          </a:ln>
        </p:spPr>
      </p:pic>
      <p:pic>
        <p:nvPicPr>
          <p:cNvPr id="21" name="図 20" descr="マップ&#10;&#10;自動的に生成された説明">
            <a:extLst>
              <a:ext uri="{FF2B5EF4-FFF2-40B4-BE49-F238E27FC236}">
                <a16:creationId xmlns:a16="http://schemas.microsoft.com/office/drawing/2014/main" id="{C542FE72-AAB1-A9A9-5F11-6AFF4DF855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77334" y="2089692"/>
            <a:ext cx="1436186" cy="3108267"/>
          </a:xfrm>
          <a:prstGeom prst="rect">
            <a:avLst/>
          </a:prstGeom>
          <a:ln>
            <a:solidFill>
              <a:schemeClr val="tx1"/>
            </a:solidFill>
          </a:ln>
        </p:spPr>
      </p:pic>
      <p:pic>
        <p:nvPicPr>
          <p:cNvPr id="12" name="図 11" descr="グラフィカル ユーザー インターフェイス, テキスト, アプリケーション, メール&#10;&#10;自動的に生成された説明">
            <a:extLst>
              <a:ext uri="{FF2B5EF4-FFF2-40B4-BE49-F238E27FC236}">
                <a16:creationId xmlns:a16="http://schemas.microsoft.com/office/drawing/2014/main" id="{0353275E-ADEF-3BFD-7CF6-9A9416F031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47470" y="2090226"/>
            <a:ext cx="1435939" cy="3107733"/>
          </a:xfrm>
          <a:prstGeom prst="rect">
            <a:avLst/>
          </a:prstGeom>
          <a:ln>
            <a:solidFill>
              <a:schemeClr val="tx1"/>
            </a:solidFill>
          </a:ln>
        </p:spPr>
      </p:pic>
      <p:sp>
        <p:nvSpPr>
          <p:cNvPr id="10" name="タイトル 1">
            <a:extLst>
              <a:ext uri="{FF2B5EF4-FFF2-40B4-BE49-F238E27FC236}">
                <a16:creationId xmlns:a16="http://schemas.microsoft.com/office/drawing/2014/main" id="{5B81125F-49BE-82C0-A570-0699A7F70256}"/>
              </a:ext>
            </a:extLst>
          </p:cNvPr>
          <p:cNvSpPr>
            <a:spLocks noGrp="1"/>
          </p:cNvSpPr>
          <p:nvPr>
            <p:ph type="ctrTitle"/>
          </p:nvPr>
        </p:nvSpPr>
        <p:spPr>
          <a:xfrm>
            <a:off x="1767718" y="491893"/>
            <a:ext cx="3057247" cy="547842"/>
          </a:xfrm>
        </p:spPr>
        <p:txBody>
          <a:bodyPr wrap="none">
            <a:spAutoFit/>
          </a:bodyPr>
          <a:lstStyle/>
          <a:p>
            <a:r>
              <a:rPr lang="ja-JP" altLang="en-US" dirty="0"/>
              <a:t>検索しましょう</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7" name="四角形: 角を丸くする 6">
            <a:extLst>
              <a:ext uri="{FF2B5EF4-FFF2-40B4-BE49-F238E27FC236}">
                <a16:creationId xmlns:a16="http://schemas.microsoft.com/office/drawing/2014/main" id="{374E65B5-F5BE-4372-B9DE-B333A4C97A41}"/>
              </a:ext>
            </a:extLst>
          </p:cNvPr>
          <p:cNvSpPr/>
          <p:nvPr/>
        </p:nvSpPr>
        <p:spPr>
          <a:xfrm>
            <a:off x="5184581" y="4528253"/>
            <a:ext cx="320046" cy="38265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四角形: 角を丸くする 16">
            <a:extLst>
              <a:ext uri="{FF2B5EF4-FFF2-40B4-BE49-F238E27FC236}">
                <a16:creationId xmlns:a16="http://schemas.microsoft.com/office/drawing/2014/main" id="{DB672193-916D-7C07-EFB1-1A88FC15F883}"/>
              </a:ext>
            </a:extLst>
          </p:cNvPr>
          <p:cNvSpPr/>
          <p:nvPr/>
        </p:nvSpPr>
        <p:spPr>
          <a:xfrm>
            <a:off x="5661672" y="2975273"/>
            <a:ext cx="1421737" cy="4024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字幕 14">
            <a:extLst>
              <a:ext uri="{FF2B5EF4-FFF2-40B4-BE49-F238E27FC236}">
                <a16:creationId xmlns:a16="http://schemas.microsoft.com/office/drawing/2014/main" id="{C1645DD6-0BCF-735E-7AEA-482138D87E09}"/>
              </a:ext>
            </a:extLst>
          </p:cNvPr>
          <p:cNvSpPr>
            <a:spLocks noGrp="1"/>
          </p:cNvSpPr>
          <p:nvPr>
            <p:ph type="subTitle" idx="1"/>
          </p:nvPr>
        </p:nvSpPr>
        <p:spPr>
          <a:xfrm>
            <a:off x="507804" y="1484824"/>
            <a:ext cx="8384676" cy="360000"/>
          </a:xfrm>
        </p:spPr>
        <p:txBody>
          <a:bodyPr vert="horz" lIns="91440" tIns="45720" rIns="91440" bIns="45720" rtlCol="0" anchor="t">
            <a:normAutofit fontScale="92500" lnSpcReduction="10000"/>
          </a:bodyPr>
          <a:lstStyle/>
          <a:p>
            <a:r>
              <a:rPr lang="ja-JP" altLang="en-US" dirty="0">
                <a:latin typeface="Meiryo"/>
                <a:ea typeface="Meiryo"/>
              </a:rPr>
              <a:t>地理院地図を検索しましょう</a:t>
            </a:r>
          </a:p>
          <a:p>
            <a:endParaRPr lang="ja-JP" altLang="en-US" sz="2800" dirty="0"/>
          </a:p>
        </p:txBody>
      </p:sp>
      <p:grpSp>
        <p:nvGrpSpPr>
          <p:cNvPr id="3" name="図形グループ 20">
            <a:extLst>
              <a:ext uri="{FF2B5EF4-FFF2-40B4-BE49-F238E27FC236}">
                <a16:creationId xmlns:a16="http://schemas.microsoft.com/office/drawing/2014/main" id="{AFB7C6A1-BCD5-D739-56C0-EFB2F4464B10}"/>
              </a:ext>
            </a:extLst>
          </p:cNvPr>
          <p:cNvGrpSpPr/>
          <p:nvPr/>
        </p:nvGrpSpPr>
        <p:grpSpPr>
          <a:xfrm>
            <a:off x="7239756" y="1836107"/>
            <a:ext cx="296586" cy="293005"/>
            <a:chOff x="6801905" y="3995693"/>
            <a:chExt cx="296586" cy="293005"/>
          </a:xfrm>
        </p:grpSpPr>
        <p:sp>
          <p:nvSpPr>
            <p:cNvPr id="4" name="円/楕円 21">
              <a:extLst>
                <a:ext uri="{FF2B5EF4-FFF2-40B4-BE49-F238E27FC236}">
                  <a16:creationId xmlns:a16="http://schemas.microsoft.com/office/drawing/2014/main" id="{38D44326-D09E-2F4F-D925-B75F3BBEFA8A}"/>
                </a:ext>
              </a:extLst>
            </p:cNvPr>
            <p:cNvSpPr/>
            <p:nvPr/>
          </p:nvSpPr>
          <p:spPr>
            <a:xfrm>
              <a:off x="6803135" y="3996395"/>
              <a:ext cx="295355" cy="2595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フリーフォーム 22">
              <a:extLst>
                <a:ext uri="{FF2B5EF4-FFF2-40B4-BE49-F238E27FC236}">
                  <a16:creationId xmlns:a16="http://schemas.microsoft.com/office/drawing/2014/main" id="{271FBAE0-6DE4-091B-8DC5-134E834C1170}"/>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テキスト ボックス 26">
            <a:extLst>
              <a:ext uri="{FF2B5EF4-FFF2-40B4-BE49-F238E27FC236}">
                <a16:creationId xmlns:a16="http://schemas.microsoft.com/office/drawing/2014/main" id="{FF576446-91A6-C501-7383-9EBB2ADB6B67}"/>
              </a:ext>
            </a:extLst>
          </p:cNvPr>
          <p:cNvSpPr txBox="1"/>
          <p:nvPr/>
        </p:nvSpPr>
        <p:spPr>
          <a:xfrm>
            <a:off x="452603" y="2089692"/>
            <a:ext cx="3359400" cy="304698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❹</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画面右下の「開く」を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検索結果の中から</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見たい項目をダブルタップ</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メイリオ"/>
                <a:ea typeface="メイリオ"/>
              </a:rPr>
              <a:t>❻</a:t>
            </a:r>
            <a:endParaRPr lang="en-US" altLang="ja-JP" sz="2800" b="1" dirty="0">
              <a:solidFill>
                <a:srgbClr val="009650"/>
              </a:solidFill>
              <a:latin typeface="メイリオ"/>
              <a:ea typeface="メイリオ"/>
            </a:endParaRPr>
          </a:p>
          <a:p>
            <a:r>
              <a:rPr lang="ja-JP" altLang="en-US" b="1" dirty="0">
                <a:latin typeface="メイリオ"/>
                <a:ea typeface="メイリオ"/>
              </a:rPr>
              <a:t>地理院地図を表示</a:t>
            </a:r>
          </a:p>
          <a:p>
            <a:endParaRPr lang="ja-JP" altLang="en-US" b="1" dirty="0">
              <a:latin typeface="Meiryo" charset="-128"/>
              <a:ea typeface="Meiryo" charset="-128"/>
              <a:cs typeface="Meiryo" charset="-128"/>
            </a:endParaRPr>
          </a:p>
        </p:txBody>
      </p:sp>
      <p:grpSp>
        <p:nvGrpSpPr>
          <p:cNvPr id="28" name="図形グループ 52">
            <a:extLst>
              <a:ext uri="{FF2B5EF4-FFF2-40B4-BE49-F238E27FC236}">
                <a16:creationId xmlns:a16="http://schemas.microsoft.com/office/drawing/2014/main" id="{F3DC1262-3D10-2E76-3CD0-26C970336684}"/>
              </a:ext>
            </a:extLst>
          </p:cNvPr>
          <p:cNvGrpSpPr/>
          <p:nvPr/>
        </p:nvGrpSpPr>
        <p:grpSpPr>
          <a:xfrm>
            <a:off x="4919588" y="4256619"/>
            <a:ext cx="325536" cy="324509"/>
            <a:chOff x="5101121" y="3995693"/>
            <a:chExt cx="296586" cy="293005"/>
          </a:xfrm>
        </p:grpSpPr>
        <p:sp>
          <p:nvSpPr>
            <p:cNvPr id="29" name="円/楕円 53">
              <a:extLst>
                <a:ext uri="{FF2B5EF4-FFF2-40B4-BE49-F238E27FC236}">
                  <a16:creationId xmlns:a16="http://schemas.microsoft.com/office/drawing/2014/main" id="{6E764071-41B8-1BB0-0B3D-CAF279B27F33}"/>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54">
              <a:extLst>
                <a:ext uri="{FF2B5EF4-FFF2-40B4-BE49-F238E27FC236}">
                  <a16:creationId xmlns:a16="http://schemas.microsoft.com/office/drawing/2014/main" id="{7D949D00-BEB9-1FDE-C4E1-0FB15083A1E0}"/>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図形グループ 23">
            <a:extLst>
              <a:ext uri="{FF2B5EF4-FFF2-40B4-BE49-F238E27FC236}">
                <a16:creationId xmlns:a16="http://schemas.microsoft.com/office/drawing/2014/main" id="{8087B9F9-AD20-576D-BDCE-C7696297AFC1}"/>
              </a:ext>
            </a:extLst>
          </p:cNvPr>
          <p:cNvGrpSpPr/>
          <p:nvPr/>
        </p:nvGrpSpPr>
        <p:grpSpPr>
          <a:xfrm>
            <a:off x="5661672" y="2650654"/>
            <a:ext cx="352470" cy="324619"/>
            <a:chOff x="5878361" y="3995693"/>
            <a:chExt cx="296586" cy="293005"/>
          </a:xfrm>
        </p:grpSpPr>
        <p:sp>
          <p:nvSpPr>
            <p:cNvPr id="32" name="円/楕円 24">
              <a:extLst>
                <a:ext uri="{FF2B5EF4-FFF2-40B4-BE49-F238E27FC236}">
                  <a16:creationId xmlns:a16="http://schemas.microsoft.com/office/drawing/2014/main" id="{CD6DC5B5-9629-38E1-1627-03ACD5FC3532}"/>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メイリオ" panose="020B0604030504040204" pitchFamily="50" charset="-128"/>
                <a:ea typeface="メイリオ" panose="020B0604030504040204" pitchFamily="50" charset="-128"/>
              </a:endParaRPr>
            </a:p>
          </p:txBody>
        </p:sp>
        <p:sp>
          <p:nvSpPr>
            <p:cNvPr id="33" name="フリーフォーム 25">
              <a:extLst>
                <a:ext uri="{FF2B5EF4-FFF2-40B4-BE49-F238E27FC236}">
                  <a16:creationId xmlns:a16="http://schemas.microsoft.com/office/drawing/2014/main" id="{CABA2E0D-F4AC-0555-E47E-BF2565A784AE}"/>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25796096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4BFB4DA5BB34FA47A8FA7AE6B4938B14" ma:contentTypeVersion="8" ma:contentTypeDescription="新しいドキュメントを作成します。" ma:contentTypeScope="" ma:versionID="6fd382fa48ecb3930ec06da0c48cd1d4">
  <xsd:schema xmlns:xsd="http://www.w3.org/2001/XMLSchema" xmlns:xs="http://www.w3.org/2001/XMLSchema" xmlns:p="http://schemas.microsoft.com/office/2006/metadata/properties" xmlns:ns2="1ccc0202-570a-4c76-b717-959d73301744" targetNamespace="http://schemas.microsoft.com/office/2006/metadata/properties" ma:root="true" ma:fieldsID="51c391f78a4e40208510eff2b869fca9" ns2:_="">
    <xsd:import namespace="1ccc0202-570a-4c76-b717-959d7330174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cc0202-570a-4c76-b717-959d733017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DEBCCCB-EE4B-4817-8EB9-351863F1B556}"/>
</file>

<file path=customXml/itemProps2.xml><?xml version="1.0" encoding="utf-8"?>
<ds:datastoreItem xmlns:ds="http://schemas.openxmlformats.org/officeDocument/2006/customXml" ds:itemID="{5D5482F2-D230-4F77-8331-7C5C3D2D4033}">
  <ds:schemaRefs>
    <ds:schemaRef ds:uri="http://schemas.microsoft.com/sharepoint/v3/contenttype/forms"/>
  </ds:schemaRefs>
</ds:datastoreItem>
</file>

<file path=customXml/itemProps3.xml><?xml version="1.0" encoding="utf-8"?>
<ds:datastoreItem xmlns:ds="http://schemas.openxmlformats.org/officeDocument/2006/customXml" ds:itemID="{1B4A0574-54B8-47FC-9949-1EFA783485F9}">
  <ds:schemaRefs>
    <ds:schemaRef ds:uri="1ccc0202-570a-4c76-b717-959d73301744"/>
    <ds:schemaRef ds:uri="http://schemas.microsoft.com/office/2006/metadata/properties"/>
    <ds:schemaRef ds:uri="http://schemas.microsoft.com/office/infopath/2007/PartnerControls"/>
    <ds:schemaRef ds:uri="http://purl.org/dc/terms/"/>
    <ds:schemaRef ds:uri="http://purl.org/dc/dcmitype/"/>
    <ds:schemaRef ds:uri="http://schemas.microsoft.com/office/2006/documentManagement/type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1558</Words>
  <Application>Microsoft Office PowerPoint</Application>
  <PresentationFormat>画面に合わせる (4:3)</PresentationFormat>
  <Paragraphs>271</Paragraphs>
  <Slides>23</Slides>
  <Notes>23</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23</vt:i4>
      </vt:variant>
    </vt:vector>
  </HeadingPairs>
  <TitlesOfParts>
    <vt:vector size="32" baseType="lpstr">
      <vt:lpstr>AoyagiKouzanFontT</vt:lpstr>
      <vt:lpstr>メイリオ</vt:lpstr>
      <vt:lpstr>メイリオ</vt:lpstr>
      <vt:lpstr>游ゴシック</vt:lpstr>
      <vt:lpstr>Arial</vt:lpstr>
      <vt:lpstr>Calibri</vt:lpstr>
      <vt:lpstr>Calibri Light</vt:lpstr>
      <vt:lpstr>ホワイト</vt:lpstr>
      <vt:lpstr>think-cell スライド</vt:lpstr>
      <vt:lpstr>PowerPoint プレゼンテーション</vt:lpstr>
      <vt:lpstr>PowerPoint プレゼンテーション</vt:lpstr>
      <vt:lpstr>PowerPoint プレゼンテーション</vt:lpstr>
      <vt:lpstr>地理院地図とは？</vt:lpstr>
      <vt:lpstr>地理院地図とは？</vt:lpstr>
      <vt:lpstr>地理院地図とは？</vt:lpstr>
      <vt:lpstr>PowerPoint プレゼンテーション</vt:lpstr>
      <vt:lpstr>地理院地図を検索しましょう</vt:lpstr>
      <vt:lpstr>検索しましょう</vt:lpstr>
      <vt:lpstr>ブックマークをしましょう</vt:lpstr>
      <vt:lpstr>ブックマークをしましょう</vt:lpstr>
      <vt:lpstr>ホーム画面に追加しましょう</vt:lpstr>
      <vt:lpstr>PowerPoint プレゼンテーション</vt:lpstr>
      <vt:lpstr>地理院地図の基本画面</vt:lpstr>
      <vt:lpstr>地理院地図の操作方法</vt:lpstr>
      <vt:lpstr>現在位置を表示してみよう</vt:lpstr>
      <vt:lpstr>緯度・経度・標高を調べてみよう</vt:lpstr>
      <vt:lpstr>「地図」ボタンを使ってみよう</vt:lpstr>
      <vt:lpstr>「地図」ボタンを使ってみよう</vt:lpstr>
      <vt:lpstr>「地図」ボタンを使ってみよう</vt:lpstr>
      <vt:lpstr>「ツール」ボタンを使ってみよう</vt:lpstr>
      <vt:lpstr>「ツール」ボタンを使ってみよう</vt:lpstr>
      <vt:lpstr>問い合わせ先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180</cp:revision>
  <dcterms:created xsi:type="dcterms:W3CDTF">2023-09-26T07:08:30Z</dcterms:created>
  <dcterms:modified xsi:type="dcterms:W3CDTF">2024-02-09T06:59:45Z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0x0101004BFB4DA5BB34FA47A8FA7AE6B4938B14</vt:lpwstr>
  </property>
</Properties>
</file>