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tags/tag35.xml" ContentType="application/vnd.openxmlformats-officedocument.presentationml.tags+xml"/>
  <Override PartName="/ppt/notesSlides/notesSlide39.xml" ContentType="application/vnd.openxmlformats-officedocument.presentationml.notesSlide+xml"/>
  <Override PartName="/ppt/tags/tag3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tags/tag39.xml" ContentType="application/vnd.openxmlformats-officedocument.presentationml.tags+xml"/>
  <Override PartName="/ppt/notesSlides/notesSlide44.xml" ContentType="application/vnd.openxmlformats-officedocument.presentationml.notesSlide+xml"/>
  <Override PartName="/ppt/tags/tag40.xml" ContentType="application/vnd.openxmlformats-officedocument.presentationml.tags+xml"/>
  <Override PartName="/ppt/notesSlides/notesSlide45.xml" ContentType="application/vnd.openxmlformats-officedocument.presentationml.notesSlide+xml"/>
  <Override PartName="/ppt/tags/tag41.xml" ContentType="application/vnd.openxmlformats-officedocument.presentationml.tags+xml"/>
  <Override PartName="/ppt/notesSlides/notesSlide46.xml" ContentType="application/vnd.openxmlformats-officedocument.presentationml.notesSlide+xml"/>
  <Override PartName="/ppt/tags/tag42.xml" ContentType="application/vnd.openxmlformats-officedocument.presentationml.tags+xml"/>
  <Override PartName="/ppt/notesSlides/notesSlide47.xml" ContentType="application/vnd.openxmlformats-officedocument.presentationml.notesSlide+xml"/>
  <Override PartName="/ppt/tags/tag43.xml" ContentType="application/vnd.openxmlformats-officedocument.presentationml.tags+xml"/>
  <Override PartName="/ppt/notesSlides/notesSlide48.xml" ContentType="application/vnd.openxmlformats-officedocument.presentationml.notesSlide+xml"/>
  <Override PartName="/ppt/tags/tag44.xml" ContentType="application/vnd.openxmlformats-officedocument.presentationml.tags+xml"/>
  <Override PartName="/ppt/notesSlides/notesSlide49.xml" ContentType="application/vnd.openxmlformats-officedocument.presentationml.notesSlide+xml"/>
  <Override PartName="/ppt/tags/tag45.xml" ContentType="application/vnd.openxmlformats-officedocument.presentationml.tags+xml"/>
  <Override PartName="/ppt/notesSlides/notesSlide50.xml" ContentType="application/vnd.openxmlformats-officedocument.presentationml.notesSlide+xml"/>
  <Override PartName="/ppt/tags/tag46.xml" ContentType="application/vnd.openxmlformats-officedocument.presentationml.tags+xml"/>
  <Override PartName="/ppt/notesSlides/notesSlide51.xml" ContentType="application/vnd.openxmlformats-officedocument.presentationml.notesSlide+xml"/>
  <Override PartName="/ppt/tags/tag47.xml" ContentType="application/vnd.openxmlformats-officedocument.presentationml.tags+xml"/>
  <Override PartName="/ppt/notesSlides/notesSlide52.xml" ContentType="application/vnd.openxmlformats-officedocument.presentationml.notesSlide+xml"/>
  <Override PartName="/ppt/tags/tag48.xml" ContentType="application/vnd.openxmlformats-officedocument.presentationml.tags+xml"/>
  <Override PartName="/ppt/notesSlides/notesSlide53.xml" ContentType="application/vnd.openxmlformats-officedocument.presentationml.notesSlide+xml"/>
  <Override PartName="/ppt/tags/tag49.xml" ContentType="application/vnd.openxmlformats-officedocument.presentationml.tags+xml"/>
  <Override PartName="/ppt/notesSlides/notesSlide54.xml" ContentType="application/vnd.openxmlformats-officedocument.presentationml.notesSlide+xml"/>
  <Override PartName="/ppt/tags/tag50.xml" ContentType="application/vnd.openxmlformats-officedocument.presentationml.tags+xml"/>
  <Override PartName="/ppt/notesSlides/notesSlide55.xml" ContentType="application/vnd.openxmlformats-officedocument.presentationml.notesSlide+xml"/>
  <Override PartName="/ppt/tags/tag51.xml" ContentType="application/vnd.openxmlformats-officedocument.presentationml.tags+xml"/>
  <Override PartName="/ppt/notesSlides/notesSlide56.xml" ContentType="application/vnd.openxmlformats-officedocument.presentationml.notesSlide+xml"/>
  <Override PartName="/ppt/tags/tag52.xml" ContentType="application/vnd.openxmlformats-officedocument.presentationml.tags+xml"/>
  <Override PartName="/ppt/notesSlides/notesSlide57.xml" ContentType="application/vnd.openxmlformats-officedocument.presentationml.notesSlide+xml"/>
  <Override PartName="/ppt/tags/tag53.xml" ContentType="application/vnd.openxmlformats-officedocument.presentationml.tags+xml"/>
  <Override PartName="/ppt/notesSlides/notesSlide58.xml" ContentType="application/vnd.openxmlformats-officedocument.presentationml.notesSlide+xml"/>
  <Override PartName="/ppt/tags/tag54.xml" ContentType="application/vnd.openxmlformats-officedocument.presentationml.tags+xml"/>
  <Override PartName="/ppt/notesSlides/notesSlide59.xml" ContentType="application/vnd.openxmlformats-officedocument.presentationml.notesSlide+xml"/>
  <Override PartName="/ppt/tags/tag55.xml" ContentType="application/vnd.openxmlformats-officedocument.presentationml.tags+xml"/>
  <Override PartName="/ppt/notesSlides/notesSlide60.xml" ContentType="application/vnd.openxmlformats-officedocument.presentationml.notesSlide+xml"/>
  <Override PartName="/ppt/tags/tag56.xml" ContentType="application/vnd.openxmlformats-officedocument.presentationml.tags+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66"/>
  </p:notesMasterIdLst>
  <p:sldIdLst>
    <p:sldId id="327" r:id="rId5"/>
    <p:sldId id="337" r:id="rId6"/>
    <p:sldId id="676" r:id="rId7"/>
    <p:sldId id="343" r:id="rId8"/>
    <p:sldId id="692" r:id="rId9"/>
    <p:sldId id="1058" r:id="rId10"/>
    <p:sldId id="1059" r:id="rId11"/>
    <p:sldId id="694" r:id="rId12"/>
    <p:sldId id="677" r:id="rId13"/>
    <p:sldId id="688" r:id="rId14"/>
    <p:sldId id="689" r:id="rId15"/>
    <p:sldId id="1066" r:id="rId16"/>
    <p:sldId id="690" r:id="rId17"/>
    <p:sldId id="691" r:id="rId18"/>
    <p:sldId id="1068" r:id="rId19"/>
    <p:sldId id="682" r:id="rId20"/>
    <p:sldId id="683" r:id="rId21"/>
    <p:sldId id="1067" r:id="rId22"/>
    <p:sldId id="684" r:id="rId23"/>
    <p:sldId id="685" r:id="rId24"/>
    <p:sldId id="1089" r:id="rId25"/>
    <p:sldId id="686" r:id="rId26"/>
    <p:sldId id="1087" r:id="rId27"/>
    <p:sldId id="1088" r:id="rId28"/>
    <p:sldId id="687" r:id="rId29"/>
    <p:sldId id="1048" r:id="rId30"/>
    <p:sldId id="1057" r:id="rId31"/>
    <p:sldId id="1050" r:id="rId32"/>
    <p:sldId id="1060" r:id="rId33"/>
    <p:sldId id="1052" r:id="rId34"/>
    <p:sldId id="1053" r:id="rId35"/>
    <p:sldId id="1061" r:id="rId36"/>
    <p:sldId id="1062" r:id="rId37"/>
    <p:sldId id="1063" r:id="rId38"/>
    <p:sldId id="1064" r:id="rId39"/>
    <p:sldId id="1025" r:id="rId40"/>
    <p:sldId id="1026" r:id="rId41"/>
    <p:sldId id="1045" r:id="rId42"/>
    <p:sldId id="1086" r:id="rId43"/>
    <p:sldId id="1046" r:id="rId44"/>
    <p:sldId id="698" r:id="rId45"/>
    <p:sldId id="1030" r:id="rId46"/>
    <p:sldId id="1032" r:id="rId47"/>
    <p:sldId id="1033" r:id="rId48"/>
    <p:sldId id="1069" r:id="rId49"/>
    <p:sldId id="1071" r:id="rId50"/>
    <p:sldId id="1038" r:id="rId51"/>
    <p:sldId id="1072" r:id="rId52"/>
    <p:sldId id="1075" r:id="rId53"/>
    <p:sldId id="1073" r:id="rId54"/>
    <p:sldId id="1077" r:id="rId55"/>
    <p:sldId id="1078" r:id="rId56"/>
    <p:sldId id="1079" r:id="rId57"/>
    <p:sldId id="1080" r:id="rId58"/>
    <p:sldId id="1081" r:id="rId59"/>
    <p:sldId id="1082" r:id="rId60"/>
    <p:sldId id="1083" r:id="rId61"/>
    <p:sldId id="1084" r:id="rId62"/>
    <p:sldId id="1085" r:id="rId63"/>
    <p:sldId id="1031" r:id="rId64"/>
    <p:sldId id="1106" r:id="rId65"/>
  </p:sldIdLst>
  <p:sldSz cx="9144000" cy="6858000" type="screen4x3"/>
  <p:notesSz cx="6635750" cy="9767888"/>
  <p:custDataLst>
    <p:tags r:id="rId67"/>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77" userDrawn="1">
          <p15:clr>
            <a:srgbClr val="A4A3A4"/>
          </p15:clr>
        </p15:guide>
        <p15:guide id="2" pos="209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4472C4"/>
    <a:srgbClr val="FFFFFF"/>
    <a:srgbClr val="FF3300"/>
    <a:srgbClr val="DDEAF6"/>
    <a:srgbClr val="0B57CF"/>
    <a:srgbClr val="1A1A1D"/>
    <a:srgbClr val="323332"/>
    <a:srgbClr val="2FD159"/>
    <a:srgbClr val="1A1A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C160A2-2897-4674-A294-186C75FF86BE}" v="1" dt="2025-03-13T01:07:32.8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1" autoAdjust="0"/>
    <p:restoredTop sz="74176" autoAdjust="0"/>
  </p:normalViewPr>
  <p:slideViewPr>
    <p:cSldViewPr snapToGrid="0" snapToObjects="1">
      <p:cViewPr varScale="1">
        <p:scale>
          <a:sx n="80" d="100"/>
          <a:sy n="80" d="100"/>
        </p:scale>
        <p:origin x="2340" y="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6696"/>
    </p:cViewPr>
  </p:sorterViewPr>
  <p:notesViewPr>
    <p:cSldViewPr snapToGrid="0" snapToObjects="1" showGuides="1">
      <p:cViewPr varScale="1">
        <p:scale>
          <a:sx n="44" d="100"/>
          <a:sy n="44" d="100"/>
        </p:scale>
        <p:origin x="2804" y="52"/>
      </p:cViewPr>
      <p:guideLst>
        <p:guide orient="horz" pos="3077"/>
        <p:guide pos="209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875492" cy="490090"/>
          </a:xfrm>
          <a:prstGeom prst="rect">
            <a:avLst/>
          </a:prstGeom>
        </p:spPr>
        <p:txBody>
          <a:bodyPr vert="horz" lIns="89234" tIns="44617" rIns="89234" bIns="44617"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758724" y="2"/>
            <a:ext cx="2875492" cy="490090"/>
          </a:xfrm>
          <a:prstGeom prst="rect">
            <a:avLst/>
          </a:prstGeom>
        </p:spPr>
        <p:txBody>
          <a:bodyPr vert="horz" lIns="89234" tIns="44617" rIns="89234" bIns="44617"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2025/4/4</a:t>
            </a:fld>
            <a:endParaRPr lang="ja-JP" altLang="en-US" dirty="0"/>
          </a:p>
        </p:txBody>
      </p:sp>
      <p:sp>
        <p:nvSpPr>
          <p:cNvPr id="4" name="スライド イメージ プレースホルダー 3"/>
          <p:cNvSpPr>
            <a:spLocks noGrp="1" noRot="1" noChangeAspect="1"/>
          </p:cNvSpPr>
          <p:nvPr>
            <p:ph type="sldImg" idx="2"/>
          </p:nvPr>
        </p:nvSpPr>
        <p:spPr>
          <a:xfrm>
            <a:off x="690563" y="576263"/>
            <a:ext cx="5254625" cy="3941762"/>
          </a:xfrm>
          <a:prstGeom prst="rect">
            <a:avLst/>
          </a:prstGeom>
          <a:noFill/>
          <a:ln w="12700">
            <a:solidFill>
              <a:prstClr val="black"/>
            </a:solidFill>
          </a:ln>
        </p:spPr>
        <p:txBody>
          <a:bodyPr vert="horz" lIns="89234" tIns="44617" rIns="89234" bIns="44617" rtlCol="0" anchor="ctr"/>
          <a:lstStyle/>
          <a:p>
            <a:endParaRPr lang="ja-JP" altLang="en-US" dirty="0"/>
          </a:p>
        </p:txBody>
      </p:sp>
      <p:sp>
        <p:nvSpPr>
          <p:cNvPr id="5" name="ノート プレースホルダー 4"/>
          <p:cNvSpPr>
            <a:spLocks noGrp="1"/>
          </p:cNvSpPr>
          <p:nvPr>
            <p:ph type="body" sz="quarter" idx="3"/>
          </p:nvPr>
        </p:nvSpPr>
        <p:spPr>
          <a:xfrm>
            <a:off x="378582" y="4566710"/>
            <a:ext cx="5878583" cy="4711090"/>
          </a:xfrm>
          <a:prstGeom prst="rect">
            <a:avLst/>
          </a:prstGeom>
        </p:spPr>
        <p:txBody>
          <a:bodyPr vert="horz" lIns="89234" tIns="44617" rIns="89234" bIns="44617"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277800"/>
            <a:ext cx="2875492" cy="490089"/>
          </a:xfrm>
          <a:prstGeom prst="rect">
            <a:avLst/>
          </a:prstGeom>
        </p:spPr>
        <p:txBody>
          <a:bodyPr vert="horz" lIns="89234" tIns="44617" rIns="89234" bIns="44617"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758724" y="9277800"/>
            <a:ext cx="2875492" cy="490089"/>
          </a:xfrm>
          <a:prstGeom prst="rect">
            <a:avLst/>
          </a:prstGeom>
        </p:spPr>
        <p:txBody>
          <a:bodyPr vert="horz" lIns="89234" tIns="44617" rIns="89234" bIns="44617"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6" name="スライド イメージ プレースホルダー 5">
            <a:extLst>
              <a:ext uri="{FF2B5EF4-FFF2-40B4-BE49-F238E27FC236}">
                <a16:creationId xmlns:a16="http://schemas.microsoft.com/office/drawing/2014/main" id="{A40B0A45-1F40-F23B-F277-2DE9107BF92F}"/>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B58DA588-464F-B467-F960-98027A9417D4}"/>
              </a:ext>
            </a:extLst>
          </p:cNvPr>
          <p:cNvSpPr>
            <a:spLocks noGrp="1" noRot="1" noChangeAspect="1"/>
          </p:cNvSpPr>
          <p:nvPr>
            <p:ph type="sldImg"/>
          </p:nvPr>
        </p:nvSpPr>
        <p:spPr/>
      </p:sp>
    </p:spTree>
    <p:extLst>
      <p:ext uri="{BB962C8B-B14F-4D97-AF65-F5344CB8AC3E}">
        <p14:creationId xmlns:p14="http://schemas.microsoft.com/office/powerpoint/2010/main" val="385282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E47DF31C-4274-B980-F8E7-6C5C23468CA5}"/>
              </a:ext>
            </a:extLst>
          </p:cNvPr>
          <p:cNvSpPr>
            <a:spLocks noGrp="1" noRot="1" noChangeAspect="1"/>
          </p:cNvSpPr>
          <p:nvPr>
            <p:ph type="sldImg"/>
          </p:nvPr>
        </p:nvSpPr>
        <p:spPr/>
      </p:sp>
    </p:spTree>
    <p:extLst>
      <p:ext uri="{BB962C8B-B14F-4D97-AF65-F5344CB8AC3E}">
        <p14:creationId xmlns:p14="http://schemas.microsoft.com/office/powerpoint/2010/main" val="3102697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E554A870-36B0-66A5-25EA-4A47684340B9}"/>
              </a:ext>
            </a:extLst>
          </p:cNvPr>
          <p:cNvSpPr>
            <a:spLocks noGrp="1" noRot="1" noChangeAspect="1"/>
          </p:cNvSpPr>
          <p:nvPr>
            <p:ph type="sldImg"/>
          </p:nvPr>
        </p:nvSpPr>
        <p:spPr/>
      </p:sp>
    </p:spTree>
    <p:extLst>
      <p:ext uri="{BB962C8B-B14F-4D97-AF65-F5344CB8AC3E}">
        <p14:creationId xmlns:p14="http://schemas.microsoft.com/office/powerpoint/2010/main" val="4198175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AD5EC98B-42EA-9D58-E714-AA48CA7D7094}"/>
              </a:ext>
            </a:extLst>
          </p:cNvPr>
          <p:cNvSpPr>
            <a:spLocks noGrp="1" noRot="1" noChangeAspect="1"/>
          </p:cNvSpPr>
          <p:nvPr>
            <p:ph type="sldImg"/>
          </p:nvPr>
        </p:nvSpPr>
        <p:spPr/>
      </p:sp>
    </p:spTree>
    <p:extLst>
      <p:ext uri="{BB962C8B-B14F-4D97-AF65-F5344CB8AC3E}">
        <p14:creationId xmlns:p14="http://schemas.microsoft.com/office/powerpoint/2010/main" val="142371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69363B28-F276-C254-1090-B5D88B201EAD}"/>
              </a:ext>
            </a:extLst>
          </p:cNvPr>
          <p:cNvSpPr>
            <a:spLocks noGrp="1" noRot="1" noChangeAspect="1"/>
          </p:cNvSpPr>
          <p:nvPr>
            <p:ph type="sldImg"/>
          </p:nvPr>
        </p:nvSpPr>
        <p:spPr/>
      </p:sp>
    </p:spTree>
    <p:extLst>
      <p:ext uri="{BB962C8B-B14F-4D97-AF65-F5344CB8AC3E}">
        <p14:creationId xmlns:p14="http://schemas.microsoft.com/office/powerpoint/2010/main" val="2106231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B1C1CAF6-0271-5B14-78E0-547ED0B1D7C0}"/>
              </a:ext>
            </a:extLst>
          </p:cNvPr>
          <p:cNvSpPr>
            <a:spLocks noGrp="1" noRot="1" noChangeAspect="1"/>
          </p:cNvSpPr>
          <p:nvPr>
            <p:ph type="sldImg"/>
          </p:nvPr>
        </p:nvSpPr>
        <p:spPr/>
      </p:sp>
    </p:spTree>
    <p:extLst>
      <p:ext uri="{BB962C8B-B14F-4D97-AF65-F5344CB8AC3E}">
        <p14:creationId xmlns:p14="http://schemas.microsoft.com/office/powerpoint/2010/main" val="237552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E64E920A-548B-6598-983C-64691DD5D8BC}"/>
              </a:ext>
            </a:extLst>
          </p:cNvPr>
          <p:cNvSpPr>
            <a:spLocks noGrp="1" noRot="1" noChangeAspect="1"/>
          </p:cNvSpPr>
          <p:nvPr>
            <p:ph type="sldImg"/>
          </p:nvPr>
        </p:nvSpPr>
        <p:spPr/>
      </p:sp>
    </p:spTree>
    <p:extLst>
      <p:ext uri="{BB962C8B-B14F-4D97-AF65-F5344CB8AC3E}">
        <p14:creationId xmlns:p14="http://schemas.microsoft.com/office/powerpoint/2010/main" val="3343862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4BF04937-762C-2308-C6F8-E58F0452B749}"/>
              </a:ext>
            </a:extLst>
          </p:cNvPr>
          <p:cNvSpPr>
            <a:spLocks noGrp="1" noRot="1" noChangeAspect="1"/>
          </p:cNvSpPr>
          <p:nvPr>
            <p:ph type="sldImg"/>
          </p:nvPr>
        </p:nvSpPr>
        <p:spPr/>
      </p:sp>
    </p:spTree>
    <p:extLst>
      <p:ext uri="{BB962C8B-B14F-4D97-AF65-F5344CB8AC3E}">
        <p14:creationId xmlns:p14="http://schemas.microsoft.com/office/powerpoint/2010/main" val="524674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AE476731-4E68-6F23-642F-A781092E2FB3}"/>
              </a:ext>
            </a:extLst>
          </p:cNvPr>
          <p:cNvSpPr>
            <a:spLocks noGrp="1" noRot="1" noChangeAspect="1"/>
          </p:cNvSpPr>
          <p:nvPr>
            <p:ph type="sldImg"/>
          </p:nvPr>
        </p:nvSpPr>
        <p:spPr/>
      </p:sp>
    </p:spTree>
    <p:extLst>
      <p:ext uri="{BB962C8B-B14F-4D97-AF65-F5344CB8AC3E}">
        <p14:creationId xmlns:p14="http://schemas.microsoft.com/office/powerpoint/2010/main" val="3234767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0F83E607-6AEA-B304-5D59-31842B52300E}"/>
              </a:ext>
            </a:extLst>
          </p:cNvPr>
          <p:cNvSpPr>
            <a:spLocks noGrp="1" noRot="1" noChangeAspect="1"/>
          </p:cNvSpPr>
          <p:nvPr>
            <p:ph type="sldImg"/>
          </p:nvPr>
        </p:nvSpPr>
        <p:spPr/>
      </p:sp>
    </p:spTree>
    <p:extLst>
      <p:ext uri="{BB962C8B-B14F-4D97-AF65-F5344CB8AC3E}">
        <p14:creationId xmlns:p14="http://schemas.microsoft.com/office/powerpoint/2010/main" val="2151688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a:t>
            </a:fld>
            <a:endParaRPr lang="ja-JP" altLang="en-US" dirty="0"/>
          </a:p>
        </p:txBody>
      </p:sp>
      <p:sp>
        <p:nvSpPr>
          <p:cNvPr id="5" name="ノート プレースホルダー 4">
            <a:extLst>
              <a:ext uri="{FF2B5EF4-FFF2-40B4-BE49-F238E27FC236}">
                <a16:creationId xmlns:a16="http://schemas.microsoft.com/office/drawing/2014/main" id="{32763E56-53A6-4C6C-9BA9-D46853188CA2}"/>
              </a:ext>
            </a:extLst>
          </p:cNvPr>
          <p:cNvSpPr>
            <a:spLocks noGrp="1"/>
          </p:cNvSpPr>
          <p:nvPr>
            <p:ph type="body" sz="quarter" idx="3"/>
          </p:nvPr>
        </p:nvSpPr>
        <p:spPr/>
        <p:txBody>
          <a:bodyPr/>
          <a:lstStyle/>
          <a:p>
            <a:endParaRPr lang="ja-JP" altLang="en-US" dirty="0"/>
          </a:p>
        </p:txBody>
      </p:sp>
      <p:sp>
        <p:nvSpPr>
          <p:cNvPr id="6" name="スライド イメージ プレースホルダー 5">
            <a:extLst>
              <a:ext uri="{FF2B5EF4-FFF2-40B4-BE49-F238E27FC236}">
                <a16:creationId xmlns:a16="http://schemas.microsoft.com/office/drawing/2014/main" id="{6518B60B-08F0-5F61-D5A1-F686ED11A4AE}"/>
              </a:ext>
            </a:extLst>
          </p:cNvPr>
          <p:cNvSpPr>
            <a:spLocks noGrp="1" noRot="1" noChangeAspect="1"/>
          </p:cNvSpPr>
          <p:nvPr>
            <p:ph type="sldImg"/>
          </p:nvPr>
        </p:nvSpPr>
        <p:spPr/>
      </p:sp>
    </p:spTree>
    <p:extLst>
      <p:ext uri="{BB962C8B-B14F-4D97-AF65-F5344CB8AC3E}">
        <p14:creationId xmlns:p14="http://schemas.microsoft.com/office/powerpoint/2010/main" val="2160382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DBD2D503-D510-4C59-668B-5D423934B786}"/>
              </a:ext>
            </a:extLst>
          </p:cNvPr>
          <p:cNvSpPr>
            <a:spLocks noGrp="1" noRot="1" noChangeAspect="1"/>
          </p:cNvSpPr>
          <p:nvPr>
            <p:ph type="sldImg"/>
          </p:nvPr>
        </p:nvSpPr>
        <p:spPr/>
      </p:sp>
    </p:spTree>
    <p:extLst>
      <p:ext uri="{BB962C8B-B14F-4D97-AF65-F5344CB8AC3E}">
        <p14:creationId xmlns:p14="http://schemas.microsoft.com/office/powerpoint/2010/main" val="972917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FB17D006-22CF-85C3-0C63-CD007510D82E}"/>
              </a:ext>
            </a:extLst>
          </p:cNvPr>
          <p:cNvSpPr>
            <a:spLocks noGrp="1" noRot="1" noChangeAspect="1"/>
          </p:cNvSpPr>
          <p:nvPr>
            <p:ph type="sldImg"/>
          </p:nvPr>
        </p:nvSpPr>
        <p:spPr/>
      </p:sp>
    </p:spTree>
    <p:extLst>
      <p:ext uri="{BB962C8B-B14F-4D97-AF65-F5344CB8AC3E}">
        <p14:creationId xmlns:p14="http://schemas.microsoft.com/office/powerpoint/2010/main" val="217519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8FB35F93-E5E8-5064-3658-4833373D43C1}"/>
              </a:ext>
            </a:extLst>
          </p:cNvPr>
          <p:cNvSpPr>
            <a:spLocks noGrp="1" noRot="1" noChangeAspect="1"/>
          </p:cNvSpPr>
          <p:nvPr>
            <p:ph type="sldImg"/>
          </p:nvPr>
        </p:nvSpPr>
        <p:spPr/>
      </p:sp>
    </p:spTree>
    <p:extLst>
      <p:ext uri="{BB962C8B-B14F-4D97-AF65-F5344CB8AC3E}">
        <p14:creationId xmlns:p14="http://schemas.microsoft.com/office/powerpoint/2010/main" val="2695050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04B0CB6E-A662-9416-E8D0-0A2D4D6C6956}"/>
              </a:ext>
            </a:extLst>
          </p:cNvPr>
          <p:cNvSpPr>
            <a:spLocks noGrp="1" noRot="1" noChangeAspect="1"/>
          </p:cNvSpPr>
          <p:nvPr>
            <p:ph type="sldImg"/>
          </p:nvPr>
        </p:nvSpPr>
        <p:spPr/>
      </p:sp>
    </p:spTree>
    <p:extLst>
      <p:ext uri="{BB962C8B-B14F-4D97-AF65-F5344CB8AC3E}">
        <p14:creationId xmlns:p14="http://schemas.microsoft.com/office/powerpoint/2010/main" val="4012736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0208E51D-A3BF-D167-264B-2E3CEEED15FE}"/>
              </a:ext>
            </a:extLst>
          </p:cNvPr>
          <p:cNvSpPr>
            <a:spLocks noGrp="1" noRot="1" noChangeAspect="1"/>
          </p:cNvSpPr>
          <p:nvPr>
            <p:ph type="sldImg"/>
          </p:nvPr>
        </p:nvSpPr>
        <p:spPr/>
      </p:sp>
    </p:spTree>
    <p:extLst>
      <p:ext uri="{BB962C8B-B14F-4D97-AF65-F5344CB8AC3E}">
        <p14:creationId xmlns:p14="http://schemas.microsoft.com/office/powerpoint/2010/main" val="1833866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2CFE18F-C3E9-B3E1-523A-A010EDD6C670}"/>
              </a:ext>
            </a:extLst>
          </p:cNvPr>
          <p:cNvSpPr>
            <a:spLocks noGrp="1" noRot="1" noChangeAspect="1"/>
          </p:cNvSpPr>
          <p:nvPr>
            <p:ph type="sldImg"/>
          </p:nvPr>
        </p:nvSpPr>
        <p:spPr/>
      </p:sp>
    </p:spTree>
    <p:extLst>
      <p:ext uri="{BB962C8B-B14F-4D97-AF65-F5344CB8AC3E}">
        <p14:creationId xmlns:p14="http://schemas.microsoft.com/office/powerpoint/2010/main" val="3335881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7" name="スライド イメージ プレースホルダー 6">
            <a:extLst>
              <a:ext uri="{FF2B5EF4-FFF2-40B4-BE49-F238E27FC236}">
                <a16:creationId xmlns:a16="http://schemas.microsoft.com/office/drawing/2014/main" id="{3538E8F8-2B4E-E9E8-468A-1388718A7A5D}"/>
              </a:ext>
            </a:extLst>
          </p:cNvPr>
          <p:cNvSpPr>
            <a:spLocks noGrp="1" noRot="1" noChangeAspect="1"/>
          </p:cNvSpPr>
          <p:nvPr>
            <p:ph type="sldImg"/>
          </p:nvPr>
        </p:nvSpPr>
        <p:spPr/>
      </p:sp>
    </p:spTree>
    <p:extLst>
      <p:ext uri="{BB962C8B-B14F-4D97-AF65-F5344CB8AC3E}">
        <p14:creationId xmlns:p14="http://schemas.microsoft.com/office/powerpoint/2010/main" val="1529372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F011201-ED21-BC20-6830-568F642683D2}"/>
              </a:ext>
            </a:extLst>
          </p:cNvPr>
          <p:cNvSpPr>
            <a:spLocks noGrp="1" noRot="1" noChangeAspect="1"/>
          </p:cNvSpPr>
          <p:nvPr>
            <p:ph type="sldImg"/>
          </p:nvPr>
        </p:nvSpPr>
        <p:spPr/>
      </p:sp>
    </p:spTree>
    <p:extLst>
      <p:ext uri="{BB962C8B-B14F-4D97-AF65-F5344CB8AC3E}">
        <p14:creationId xmlns:p14="http://schemas.microsoft.com/office/powerpoint/2010/main" val="700322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BC081DFB-49F6-AADD-1FC8-A399652E7605}"/>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EF778DE-EE57-EC9A-D2C3-F32D52156BE0}"/>
              </a:ext>
            </a:extLst>
          </p:cNvPr>
          <p:cNvSpPr>
            <a:spLocks noGrp="1" noRot="1" noChangeAspect="1"/>
          </p:cNvSpPr>
          <p:nvPr>
            <p:ph type="sldImg"/>
          </p:nvPr>
        </p:nvSpPr>
        <p:spPr/>
      </p:sp>
    </p:spTree>
    <p:extLst>
      <p:ext uri="{BB962C8B-B14F-4D97-AF65-F5344CB8AC3E}">
        <p14:creationId xmlns:p14="http://schemas.microsoft.com/office/powerpoint/2010/main" val="4264851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7B0246A7-38A3-BE3D-1297-AF8627CA4002}"/>
              </a:ext>
            </a:extLst>
          </p:cNvPr>
          <p:cNvSpPr>
            <a:spLocks noGrp="1" noRot="1" noChangeAspect="1"/>
          </p:cNvSpPr>
          <p:nvPr>
            <p:ph type="sldImg"/>
          </p:nvPr>
        </p:nvSpPr>
        <p:spPr/>
      </p:sp>
    </p:spTree>
    <p:extLst>
      <p:ext uri="{BB962C8B-B14F-4D97-AF65-F5344CB8AC3E}">
        <p14:creationId xmlns:p14="http://schemas.microsoft.com/office/powerpoint/2010/main" val="3908728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B6352B7B-DCFE-7043-1F29-4D0A9188AD19}"/>
              </a:ext>
            </a:extLst>
          </p:cNvPr>
          <p:cNvSpPr>
            <a:spLocks noGrp="1" noRot="1" noChangeAspect="1"/>
          </p:cNvSpPr>
          <p:nvPr>
            <p:ph type="sldImg"/>
          </p:nvPr>
        </p:nvSpPr>
        <p:spPr/>
      </p:sp>
    </p:spTree>
    <p:extLst>
      <p:ext uri="{BB962C8B-B14F-4D97-AF65-F5344CB8AC3E}">
        <p14:creationId xmlns:p14="http://schemas.microsoft.com/office/powerpoint/2010/main" val="3724903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31334B45-A1BE-32AF-353A-49878FA7CA12}"/>
              </a:ext>
            </a:extLst>
          </p:cNvPr>
          <p:cNvSpPr>
            <a:spLocks noGrp="1" noRot="1" noChangeAspect="1"/>
          </p:cNvSpPr>
          <p:nvPr>
            <p:ph type="sldImg"/>
          </p:nvPr>
        </p:nvSpPr>
        <p:spPr/>
      </p:sp>
    </p:spTree>
    <p:extLst>
      <p:ext uri="{BB962C8B-B14F-4D97-AF65-F5344CB8AC3E}">
        <p14:creationId xmlns:p14="http://schemas.microsoft.com/office/powerpoint/2010/main" val="3473397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2D53DFE5-C80F-93CA-6485-0D451F07C2C2}"/>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AAA10863-5E4A-142A-9ED2-91AF4B85967D}"/>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CDCD134B-7FBC-05B5-C696-C9EE33EA5B98}"/>
              </a:ext>
            </a:extLst>
          </p:cNvPr>
          <p:cNvSpPr>
            <a:spLocks noGrp="1" noRot="1" noChangeAspect="1"/>
          </p:cNvSpPr>
          <p:nvPr>
            <p:ph type="sldImg"/>
          </p:nvPr>
        </p:nvSpPr>
        <p:spPr/>
      </p:sp>
    </p:spTree>
    <p:extLst>
      <p:ext uri="{BB962C8B-B14F-4D97-AF65-F5344CB8AC3E}">
        <p14:creationId xmlns:p14="http://schemas.microsoft.com/office/powerpoint/2010/main" val="3724903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7" name="スライド イメージ プレースホルダー 6">
            <a:extLst>
              <a:ext uri="{FF2B5EF4-FFF2-40B4-BE49-F238E27FC236}">
                <a16:creationId xmlns:a16="http://schemas.microsoft.com/office/drawing/2014/main" id="{B3BCE965-06A6-8DC7-980F-2891672CBCF0}"/>
              </a:ext>
            </a:extLst>
          </p:cNvPr>
          <p:cNvSpPr>
            <a:spLocks noGrp="1" noRot="1" noChangeAspect="1"/>
          </p:cNvSpPr>
          <p:nvPr>
            <p:ph type="sldImg"/>
          </p:nvPr>
        </p:nvSpPr>
        <p:spPr/>
      </p:sp>
    </p:spTree>
    <p:extLst>
      <p:ext uri="{BB962C8B-B14F-4D97-AF65-F5344CB8AC3E}">
        <p14:creationId xmlns:p14="http://schemas.microsoft.com/office/powerpoint/2010/main" val="4278946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55B90923-B311-6C14-81BC-12BD2C948112}"/>
              </a:ext>
            </a:extLst>
          </p:cNvPr>
          <p:cNvSpPr>
            <a:spLocks noGrp="1" noRot="1" noChangeAspect="1"/>
          </p:cNvSpPr>
          <p:nvPr>
            <p:ph type="sldImg"/>
          </p:nvPr>
        </p:nvSpPr>
        <p:spPr/>
      </p:sp>
    </p:spTree>
    <p:extLst>
      <p:ext uri="{BB962C8B-B14F-4D97-AF65-F5344CB8AC3E}">
        <p14:creationId xmlns:p14="http://schemas.microsoft.com/office/powerpoint/2010/main" val="3038481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BB74293F-BA24-975F-C034-2C9A06790F41}"/>
              </a:ext>
            </a:extLst>
          </p:cNvPr>
          <p:cNvSpPr>
            <a:spLocks noGrp="1" noRot="1" noChangeAspect="1"/>
          </p:cNvSpPr>
          <p:nvPr>
            <p:ph type="sldImg"/>
          </p:nvPr>
        </p:nvSpPr>
        <p:spPr/>
      </p:sp>
    </p:spTree>
    <p:extLst>
      <p:ext uri="{BB962C8B-B14F-4D97-AF65-F5344CB8AC3E}">
        <p14:creationId xmlns:p14="http://schemas.microsoft.com/office/powerpoint/2010/main" val="35972011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AA7FCEA0-0811-35D7-70DE-F8CCFB2F7B48}"/>
              </a:ext>
            </a:extLst>
          </p:cNvPr>
          <p:cNvSpPr>
            <a:spLocks noGrp="1" noRot="1" noChangeAspect="1"/>
          </p:cNvSpPr>
          <p:nvPr>
            <p:ph type="sldImg"/>
          </p:nvPr>
        </p:nvSpPr>
        <p:spPr/>
      </p:sp>
    </p:spTree>
    <p:extLst>
      <p:ext uri="{BB962C8B-B14F-4D97-AF65-F5344CB8AC3E}">
        <p14:creationId xmlns:p14="http://schemas.microsoft.com/office/powerpoint/2010/main" val="300923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A1A75AC7-3BA1-6BA7-78E2-C8901EA8249C}"/>
              </a:ext>
            </a:extLst>
          </p:cNvPr>
          <p:cNvSpPr>
            <a:spLocks noGrp="1" noRot="1" noChangeAspect="1"/>
          </p:cNvSpPr>
          <p:nvPr>
            <p:ph type="sldImg"/>
          </p:nvPr>
        </p:nvSpPr>
        <p:spPr/>
      </p:sp>
    </p:spTree>
    <p:extLst>
      <p:ext uri="{BB962C8B-B14F-4D97-AF65-F5344CB8AC3E}">
        <p14:creationId xmlns:p14="http://schemas.microsoft.com/office/powerpoint/2010/main" val="2121631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a:t>
            </a:fld>
            <a:endParaRPr lang="ja-JP" altLang="en-US" dirty="0"/>
          </a:p>
        </p:txBody>
      </p:sp>
      <p:sp>
        <p:nvSpPr>
          <p:cNvPr id="7" name="スライド イメージ プレースホルダー 6">
            <a:extLst>
              <a:ext uri="{FF2B5EF4-FFF2-40B4-BE49-F238E27FC236}">
                <a16:creationId xmlns:a16="http://schemas.microsoft.com/office/drawing/2014/main" id="{CDE8329A-364B-D09D-8A16-B1FE998E6C52}"/>
              </a:ext>
            </a:extLst>
          </p:cNvPr>
          <p:cNvSpPr>
            <a:spLocks noGrp="1" noRot="1" noChangeAspect="1"/>
          </p:cNvSpPr>
          <p:nvPr>
            <p:ph type="sldImg"/>
          </p:nvPr>
        </p:nvSpPr>
        <p:spPr/>
      </p:sp>
    </p:spTree>
    <p:extLst>
      <p:ext uri="{BB962C8B-B14F-4D97-AF65-F5344CB8AC3E}">
        <p14:creationId xmlns:p14="http://schemas.microsoft.com/office/powerpoint/2010/main" val="2741290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60A0B8BB-1607-EB82-7C71-FFA506F1FB0B}"/>
              </a:ext>
            </a:extLst>
          </p:cNvPr>
          <p:cNvSpPr>
            <a:spLocks noGrp="1" noRot="1" noChangeAspect="1"/>
          </p:cNvSpPr>
          <p:nvPr>
            <p:ph type="sldImg"/>
          </p:nvPr>
        </p:nvSpPr>
        <p:spPr/>
      </p:sp>
    </p:spTree>
    <p:extLst>
      <p:ext uri="{BB962C8B-B14F-4D97-AF65-F5344CB8AC3E}">
        <p14:creationId xmlns:p14="http://schemas.microsoft.com/office/powerpoint/2010/main" val="3005129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7" name="スライド イメージ プレースホルダー 6">
            <a:extLst>
              <a:ext uri="{FF2B5EF4-FFF2-40B4-BE49-F238E27FC236}">
                <a16:creationId xmlns:a16="http://schemas.microsoft.com/office/drawing/2014/main" id="{752A4163-8E56-A017-8955-67E9340410AB}"/>
              </a:ext>
            </a:extLst>
          </p:cNvPr>
          <p:cNvSpPr>
            <a:spLocks noGrp="1" noRot="1" noChangeAspect="1"/>
          </p:cNvSpPr>
          <p:nvPr>
            <p:ph type="sldImg"/>
          </p:nvPr>
        </p:nvSpPr>
        <p:spPr/>
      </p:sp>
    </p:spTree>
    <p:extLst>
      <p:ext uri="{BB962C8B-B14F-4D97-AF65-F5344CB8AC3E}">
        <p14:creationId xmlns:p14="http://schemas.microsoft.com/office/powerpoint/2010/main" val="36596131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8F5095F8-687F-44D9-981A-1EA59B78F631}"/>
              </a:ext>
            </a:extLst>
          </p:cNvPr>
          <p:cNvSpPr>
            <a:spLocks noGrp="1" noRot="1" noChangeAspect="1"/>
          </p:cNvSpPr>
          <p:nvPr>
            <p:ph type="sldImg"/>
          </p:nvPr>
        </p:nvSpPr>
        <p:spPr/>
      </p:sp>
    </p:spTree>
    <p:extLst>
      <p:ext uri="{BB962C8B-B14F-4D97-AF65-F5344CB8AC3E}">
        <p14:creationId xmlns:p14="http://schemas.microsoft.com/office/powerpoint/2010/main" val="39866314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7" name="スライド イメージ プレースホルダー 6">
            <a:extLst>
              <a:ext uri="{FF2B5EF4-FFF2-40B4-BE49-F238E27FC236}">
                <a16:creationId xmlns:a16="http://schemas.microsoft.com/office/drawing/2014/main" id="{EA9A6022-95D5-7899-6855-AD095D23541E}"/>
              </a:ext>
            </a:extLst>
          </p:cNvPr>
          <p:cNvSpPr>
            <a:spLocks noGrp="1" noRot="1" noChangeAspect="1"/>
          </p:cNvSpPr>
          <p:nvPr>
            <p:ph type="sldImg"/>
          </p:nvPr>
        </p:nvSpPr>
        <p:spPr/>
      </p:sp>
    </p:spTree>
    <p:extLst>
      <p:ext uri="{BB962C8B-B14F-4D97-AF65-F5344CB8AC3E}">
        <p14:creationId xmlns:p14="http://schemas.microsoft.com/office/powerpoint/2010/main" val="4130573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7" name="スライド イメージ プレースホルダー 6">
            <a:extLst>
              <a:ext uri="{FF2B5EF4-FFF2-40B4-BE49-F238E27FC236}">
                <a16:creationId xmlns:a16="http://schemas.microsoft.com/office/drawing/2014/main" id="{2E57E04F-AD51-CC65-565C-503B6E410A4D}"/>
              </a:ext>
            </a:extLst>
          </p:cNvPr>
          <p:cNvSpPr>
            <a:spLocks noGrp="1" noRot="1" noChangeAspect="1"/>
          </p:cNvSpPr>
          <p:nvPr>
            <p:ph type="sldImg"/>
          </p:nvPr>
        </p:nvSpPr>
        <p:spPr/>
      </p:sp>
    </p:spTree>
    <p:extLst>
      <p:ext uri="{BB962C8B-B14F-4D97-AF65-F5344CB8AC3E}">
        <p14:creationId xmlns:p14="http://schemas.microsoft.com/office/powerpoint/2010/main" val="2055950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45</a:t>
            </a:fld>
            <a:endParaRPr lang="ja-JP" altLang="en-US" dirty="0"/>
          </a:p>
        </p:txBody>
      </p:sp>
      <p:sp>
        <p:nvSpPr>
          <p:cNvPr id="7" name="スライド イメージ プレースホルダー 6">
            <a:extLst>
              <a:ext uri="{FF2B5EF4-FFF2-40B4-BE49-F238E27FC236}">
                <a16:creationId xmlns:a16="http://schemas.microsoft.com/office/drawing/2014/main" id="{D70EA2AA-DCA0-1066-9032-22E4060E0FEB}"/>
              </a:ext>
            </a:extLst>
          </p:cNvPr>
          <p:cNvSpPr>
            <a:spLocks noGrp="1" noRot="1" noChangeAspect="1"/>
          </p:cNvSpPr>
          <p:nvPr>
            <p:ph type="sldImg"/>
          </p:nvPr>
        </p:nvSpPr>
        <p:spPr/>
      </p:sp>
    </p:spTree>
    <p:extLst>
      <p:ext uri="{BB962C8B-B14F-4D97-AF65-F5344CB8AC3E}">
        <p14:creationId xmlns:p14="http://schemas.microsoft.com/office/powerpoint/2010/main" val="42387608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46</a:t>
            </a:fld>
            <a:endParaRPr lang="ja-JP" altLang="en-US" dirty="0"/>
          </a:p>
        </p:txBody>
      </p:sp>
      <p:sp>
        <p:nvSpPr>
          <p:cNvPr id="7" name="スライド イメージ プレースホルダー 6">
            <a:extLst>
              <a:ext uri="{FF2B5EF4-FFF2-40B4-BE49-F238E27FC236}">
                <a16:creationId xmlns:a16="http://schemas.microsoft.com/office/drawing/2014/main" id="{B0D3614D-E7B8-223D-91F5-1915345A1F5E}"/>
              </a:ext>
            </a:extLst>
          </p:cNvPr>
          <p:cNvSpPr>
            <a:spLocks noGrp="1" noRot="1" noChangeAspect="1"/>
          </p:cNvSpPr>
          <p:nvPr>
            <p:ph type="sldImg"/>
          </p:nvPr>
        </p:nvSpPr>
        <p:spPr/>
      </p:sp>
    </p:spTree>
    <p:extLst>
      <p:ext uri="{BB962C8B-B14F-4D97-AF65-F5344CB8AC3E}">
        <p14:creationId xmlns:p14="http://schemas.microsoft.com/office/powerpoint/2010/main" val="30750996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7" name="スライド イメージ プレースホルダー 6">
            <a:extLst>
              <a:ext uri="{FF2B5EF4-FFF2-40B4-BE49-F238E27FC236}">
                <a16:creationId xmlns:a16="http://schemas.microsoft.com/office/drawing/2014/main" id="{FFAE7B78-6EDC-6C3E-3A13-45DF8500CF36}"/>
              </a:ext>
            </a:extLst>
          </p:cNvPr>
          <p:cNvSpPr>
            <a:spLocks noGrp="1" noRot="1" noChangeAspect="1"/>
          </p:cNvSpPr>
          <p:nvPr>
            <p:ph type="sldImg"/>
          </p:nvPr>
        </p:nvSpPr>
        <p:spPr/>
      </p:sp>
    </p:spTree>
    <p:extLst>
      <p:ext uri="{BB962C8B-B14F-4D97-AF65-F5344CB8AC3E}">
        <p14:creationId xmlns:p14="http://schemas.microsoft.com/office/powerpoint/2010/main" val="2319874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7" name="スライド イメージ プレースホルダー 6">
            <a:extLst>
              <a:ext uri="{FF2B5EF4-FFF2-40B4-BE49-F238E27FC236}">
                <a16:creationId xmlns:a16="http://schemas.microsoft.com/office/drawing/2014/main" id="{1DA4C241-DE9E-CEC7-8B14-FD0D0195FAC1}"/>
              </a:ext>
            </a:extLst>
          </p:cNvPr>
          <p:cNvSpPr>
            <a:spLocks noGrp="1" noRot="1" noChangeAspect="1"/>
          </p:cNvSpPr>
          <p:nvPr>
            <p:ph type="sldImg"/>
          </p:nvPr>
        </p:nvSpPr>
        <p:spPr/>
      </p:sp>
    </p:spTree>
    <p:extLst>
      <p:ext uri="{BB962C8B-B14F-4D97-AF65-F5344CB8AC3E}">
        <p14:creationId xmlns:p14="http://schemas.microsoft.com/office/powerpoint/2010/main" val="18119212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49</a:t>
            </a:fld>
            <a:endParaRPr lang="ja-JP" altLang="en-US" dirty="0"/>
          </a:p>
        </p:txBody>
      </p:sp>
      <p:sp>
        <p:nvSpPr>
          <p:cNvPr id="7" name="スライド イメージ プレースホルダー 6">
            <a:extLst>
              <a:ext uri="{FF2B5EF4-FFF2-40B4-BE49-F238E27FC236}">
                <a16:creationId xmlns:a16="http://schemas.microsoft.com/office/drawing/2014/main" id="{63447A1A-EC35-9D3C-D855-F615BBB0154E}"/>
              </a:ext>
            </a:extLst>
          </p:cNvPr>
          <p:cNvSpPr>
            <a:spLocks noGrp="1" noRot="1" noChangeAspect="1"/>
          </p:cNvSpPr>
          <p:nvPr>
            <p:ph type="sldImg"/>
          </p:nvPr>
        </p:nvSpPr>
        <p:spPr/>
      </p:sp>
    </p:spTree>
    <p:extLst>
      <p:ext uri="{BB962C8B-B14F-4D97-AF65-F5344CB8AC3E}">
        <p14:creationId xmlns:p14="http://schemas.microsoft.com/office/powerpoint/2010/main" val="1203747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a:t>
            </a:fld>
            <a:endParaRPr lang="ja-JP" altLang="en-US" dirty="0"/>
          </a:p>
        </p:txBody>
      </p:sp>
      <p:sp>
        <p:nvSpPr>
          <p:cNvPr id="7" name="スライド イメージ プレースホルダー 6">
            <a:extLst>
              <a:ext uri="{FF2B5EF4-FFF2-40B4-BE49-F238E27FC236}">
                <a16:creationId xmlns:a16="http://schemas.microsoft.com/office/drawing/2014/main" id="{219A471E-DCBD-E790-7166-6CE636C78830}"/>
              </a:ext>
            </a:extLst>
          </p:cNvPr>
          <p:cNvSpPr>
            <a:spLocks noGrp="1" noRot="1" noChangeAspect="1"/>
          </p:cNvSpPr>
          <p:nvPr>
            <p:ph type="sldImg"/>
          </p:nvPr>
        </p:nvSpPr>
        <p:spPr/>
      </p:sp>
    </p:spTree>
    <p:extLst>
      <p:ext uri="{BB962C8B-B14F-4D97-AF65-F5344CB8AC3E}">
        <p14:creationId xmlns:p14="http://schemas.microsoft.com/office/powerpoint/2010/main" val="33007485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50</a:t>
            </a:fld>
            <a:endParaRPr lang="ja-JP" altLang="en-US" dirty="0"/>
          </a:p>
        </p:txBody>
      </p:sp>
      <p:sp>
        <p:nvSpPr>
          <p:cNvPr id="7" name="スライド イメージ プレースホルダー 6">
            <a:extLst>
              <a:ext uri="{FF2B5EF4-FFF2-40B4-BE49-F238E27FC236}">
                <a16:creationId xmlns:a16="http://schemas.microsoft.com/office/drawing/2014/main" id="{D66EBA68-B493-4E49-0E31-1126567F2226}"/>
              </a:ext>
            </a:extLst>
          </p:cNvPr>
          <p:cNvSpPr>
            <a:spLocks noGrp="1" noRot="1" noChangeAspect="1"/>
          </p:cNvSpPr>
          <p:nvPr>
            <p:ph type="sldImg"/>
          </p:nvPr>
        </p:nvSpPr>
        <p:spPr/>
      </p:sp>
    </p:spTree>
    <p:extLst>
      <p:ext uri="{BB962C8B-B14F-4D97-AF65-F5344CB8AC3E}">
        <p14:creationId xmlns:p14="http://schemas.microsoft.com/office/powerpoint/2010/main" val="12912269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51</a:t>
            </a:fld>
            <a:endParaRPr lang="ja-JP" altLang="en-US" dirty="0"/>
          </a:p>
        </p:txBody>
      </p:sp>
      <p:sp>
        <p:nvSpPr>
          <p:cNvPr id="7" name="スライド イメージ プレースホルダー 6">
            <a:extLst>
              <a:ext uri="{FF2B5EF4-FFF2-40B4-BE49-F238E27FC236}">
                <a16:creationId xmlns:a16="http://schemas.microsoft.com/office/drawing/2014/main" id="{DDB7975D-6153-63AE-61D7-E50EE89B71B1}"/>
              </a:ext>
            </a:extLst>
          </p:cNvPr>
          <p:cNvSpPr>
            <a:spLocks noGrp="1" noRot="1" noChangeAspect="1"/>
          </p:cNvSpPr>
          <p:nvPr>
            <p:ph type="sldImg"/>
          </p:nvPr>
        </p:nvSpPr>
        <p:spPr/>
      </p:sp>
    </p:spTree>
    <p:extLst>
      <p:ext uri="{BB962C8B-B14F-4D97-AF65-F5344CB8AC3E}">
        <p14:creationId xmlns:p14="http://schemas.microsoft.com/office/powerpoint/2010/main" val="28373853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52</a:t>
            </a:fld>
            <a:endParaRPr lang="ja-JP" altLang="en-US" dirty="0"/>
          </a:p>
        </p:txBody>
      </p:sp>
      <p:sp>
        <p:nvSpPr>
          <p:cNvPr id="7" name="スライド イメージ プレースホルダー 6">
            <a:extLst>
              <a:ext uri="{FF2B5EF4-FFF2-40B4-BE49-F238E27FC236}">
                <a16:creationId xmlns:a16="http://schemas.microsoft.com/office/drawing/2014/main" id="{5A0F0B74-9034-2BCC-DC4C-C8D7F3B66F72}"/>
              </a:ext>
            </a:extLst>
          </p:cNvPr>
          <p:cNvSpPr>
            <a:spLocks noGrp="1" noRot="1" noChangeAspect="1"/>
          </p:cNvSpPr>
          <p:nvPr>
            <p:ph type="sldImg"/>
          </p:nvPr>
        </p:nvSpPr>
        <p:spPr/>
      </p:sp>
    </p:spTree>
    <p:extLst>
      <p:ext uri="{BB962C8B-B14F-4D97-AF65-F5344CB8AC3E}">
        <p14:creationId xmlns:p14="http://schemas.microsoft.com/office/powerpoint/2010/main" val="15326195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53</a:t>
            </a:fld>
            <a:endParaRPr lang="ja-JP" altLang="en-US" dirty="0"/>
          </a:p>
        </p:txBody>
      </p:sp>
      <p:sp>
        <p:nvSpPr>
          <p:cNvPr id="7" name="スライド イメージ プレースホルダー 6">
            <a:extLst>
              <a:ext uri="{FF2B5EF4-FFF2-40B4-BE49-F238E27FC236}">
                <a16:creationId xmlns:a16="http://schemas.microsoft.com/office/drawing/2014/main" id="{A47B4278-D825-118F-F8A3-06DF1C0F08D4}"/>
              </a:ext>
            </a:extLst>
          </p:cNvPr>
          <p:cNvSpPr>
            <a:spLocks noGrp="1" noRot="1" noChangeAspect="1"/>
          </p:cNvSpPr>
          <p:nvPr>
            <p:ph type="sldImg"/>
          </p:nvPr>
        </p:nvSpPr>
        <p:spPr/>
      </p:sp>
    </p:spTree>
    <p:extLst>
      <p:ext uri="{BB962C8B-B14F-4D97-AF65-F5344CB8AC3E}">
        <p14:creationId xmlns:p14="http://schemas.microsoft.com/office/powerpoint/2010/main" val="18797615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7" name="スライド イメージ プレースホルダー 6">
            <a:extLst>
              <a:ext uri="{FF2B5EF4-FFF2-40B4-BE49-F238E27FC236}">
                <a16:creationId xmlns:a16="http://schemas.microsoft.com/office/drawing/2014/main" id="{6A7E54E6-CB35-BFE6-82A9-5C95C7494FDC}"/>
              </a:ext>
            </a:extLst>
          </p:cNvPr>
          <p:cNvSpPr>
            <a:spLocks noGrp="1" noRot="1" noChangeAspect="1"/>
          </p:cNvSpPr>
          <p:nvPr>
            <p:ph type="sldImg"/>
          </p:nvPr>
        </p:nvSpPr>
        <p:spPr/>
      </p:sp>
    </p:spTree>
    <p:extLst>
      <p:ext uri="{BB962C8B-B14F-4D97-AF65-F5344CB8AC3E}">
        <p14:creationId xmlns:p14="http://schemas.microsoft.com/office/powerpoint/2010/main" val="35155704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55</a:t>
            </a:fld>
            <a:endParaRPr lang="ja-JP" altLang="en-US" dirty="0"/>
          </a:p>
        </p:txBody>
      </p:sp>
      <p:sp>
        <p:nvSpPr>
          <p:cNvPr id="7" name="スライド イメージ プレースホルダー 6">
            <a:extLst>
              <a:ext uri="{FF2B5EF4-FFF2-40B4-BE49-F238E27FC236}">
                <a16:creationId xmlns:a16="http://schemas.microsoft.com/office/drawing/2014/main" id="{50702E2A-7CF5-1A5D-1737-9EC6EBA369A6}"/>
              </a:ext>
            </a:extLst>
          </p:cNvPr>
          <p:cNvSpPr>
            <a:spLocks noGrp="1" noRot="1" noChangeAspect="1"/>
          </p:cNvSpPr>
          <p:nvPr>
            <p:ph type="sldImg"/>
          </p:nvPr>
        </p:nvSpPr>
        <p:spPr/>
      </p:sp>
    </p:spTree>
    <p:extLst>
      <p:ext uri="{BB962C8B-B14F-4D97-AF65-F5344CB8AC3E}">
        <p14:creationId xmlns:p14="http://schemas.microsoft.com/office/powerpoint/2010/main" val="27539984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56</a:t>
            </a:fld>
            <a:endParaRPr lang="ja-JP" altLang="en-US" dirty="0"/>
          </a:p>
        </p:txBody>
      </p:sp>
      <p:sp>
        <p:nvSpPr>
          <p:cNvPr id="7" name="スライド イメージ プレースホルダー 6">
            <a:extLst>
              <a:ext uri="{FF2B5EF4-FFF2-40B4-BE49-F238E27FC236}">
                <a16:creationId xmlns:a16="http://schemas.microsoft.com/office/drawing/2014/main" id="{EB18FE18-1F76-AB86-DC3F-A9EAE2EA3EBF}"/>
              </a:ext>
            </a:extLst>
          </p:cNvPr>
          <p:cNvSpPr>
            <a:spLocks noGrp="1" noRot="1" noChangeAspect="1"/>
          </p:cNvSpPr>
          <p:nvPr>
            <p:ph type="sldImg"/>
          </p:nvPr>
        </p:nvSpPr>
        <p:spPr/>
      </p:sp>
    </p:spTree>
    <p:extLst>
      <p:ext uri="{BB962C8B-B14F-4D97-AF65-F5344CB8AC3E}">
        <p14:creationId xmlns:p14="http://schemas.microsoft.com/office/powerpoint/2010/main" val="9945234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57</a:t>
            </a:fld>
            <a:endParaRPr lang="ja-JP" altLang="en-US" dirty="0"/>
          </a:p>
        </p:txBody>
      </p:sp>
      <p:sp>
        <p:nvSpPr>
          <p:cNvPr id="7" name="スライド イメージ プレースホルダー 6">
            <a:extLst>
              <a:ext uri="{FF2B5EF4-FFF2-40B4-BE49-F238E27FC236}">
                <a16:creationId xmlns:a16="http://schemas.microsoft.com/office/drawing/2014/main" id="{8D032D42-2C07-D13B-0608-C153697B4083}"/>
              </a:ext>
            </a:extLst>
          </p:cNvPr>
          <p:cNvSpPr>
            <a:spLocks noGrp="1" noRot="1" noChangeAspect="1"/>
          </p:cNvSpPr>
          <p:nvPr>
            <p:ph type="sldImg"/>
          </p:nvPr>
        </p:nvSpPr>
        <p:spPr/>
      </p:sp>
    </p:spTree>
    <p:extLst>
      <p:ext uri="{BB962C8B-B14F-4D97-AF65-F5344CB8AC3E}">
        <p14:creationId xmlns:p14="http://schemas.microsoft.com/office/powerpoint/2010/main" val="36088781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58</a:t>
            </a:fld>
            <a:endParaRPr lang="ja-JP" altLang="en-US" dirty="0"/>
          </a:p>
        </p:txBody>
      </p:sp>
      <p:sp>
        <p:nvSpPr>
          <p:cNvPr id="7" name="スライド イメージ プレースホルダー 6">
            <a:extLst>
              <a:ext uri="{FF2B5EF4-FFF2-40B4-BE49-F238E27FC236}">
                <a16:creationId xmlns:a16="http://schemas.microsoft.com/office/drawing/2014/main" id="{C20F4E24-8DF8-F3C8-6348-473AA86C6F5B}"/>
              </a:ext>
            </a:extLst>
          </p:cNvPr>
          <p:cNvSpPr>
            <a:spLocks noGrp="1" noRot="1" noChangeAspect="1"/>
          </p:cNvSpPr>
          <p:nvPr>
            <p:ph type="sldImg"/>
          </p:nvPr>
        </p:nvSpPr>
        <p:spPr/>
      </p:sp>
    </p:spTree>
    <p:extLst>
      <p:ext uri="{BB962C8B-B14F-4D97-AF65-F5344CB8AC3E}">
        <p14:creationId xmlns:p14="http://schemas.microsoft.com/office/powerpoint/2010/main" val="19434154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59</a:t>
            </a:fld>
            <a:endParaRPr lang="ja-JP" altLang="en-US" dirty="0"/>
          </a:p>
        </p:txBody>
      </p:sp>
      <p:sp>
        <p:nvSpPr>
          <p:cNvPr id="7" name="スライド イメージ プレースホルダー 6">
            <a:extLst>
              <a:ext uri="{FF2B5EF4-FFF2-40B4-BE49-F238E27FC236}">
                <a16:creationId xmlns:a16="http://schemas.microsoft.com/office/drawing/2014/main" id="{600C8D78-1BC7-C48E-C130-6759C4E495DC}"/>
              </a:ext>
            </a:extLst>
          </p:cNvPr>
          <p:cNvSpPr>
            <a:spLocks noGrp="1" noRot="1" noChangeAspect="1"/>
          </p:cNvSpPr>
          <p:nvPr>
            <p:ph type="sldImg"/>
          </p:nvPr>
        </p:nvSpPr>
        <p:spPr/>
      </p:sp>
    </p:spTree>
    <p:extLst>
      <p:ext uri="{BB962C8B-B14F-4D97-AF65-F5344CB8AC3E}">
        <p14:creationId xmlns:p14="http://schemas.microsoft.com/office/powerpoint/2010/main" val="1618378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a:t>
            </a:fld>
            <a:endParaRPr lang="ja-JP" altLang="en-US" dirty="0"/>
          </a:p>
        </p:txBody>
      </p:sp>
      <p:sp>
        <p:nvSpPr>
          <p:cNvPr id="7" name="スライド イメージ プレースホルダー 6">
            <a:extLst>
              <a:ext uri="{FF2B5EF4-FFF2-40B4-BE49-F238E27FC236}">
                <a16:creationId xmlns:a16="http://schemas.microsoft.com/office/drawing/2014/main" id="{ADFEA41E-5970-D98D-06E1-174D387EECA6}"/>
              </a:ext>
            </a:extLst>
          </p:cNvPr>
          <p:cNvSpPr>
            <a:spLocks noGrp="1" noRot="1" noChangeAspect="1"/>
          </p:cNvSpPr>
          <p:nvPr>
            <p:ph type="sldImg"/>
          </p:nvPr>
        </p:nvSpPr>
        <p:spPr/>
      </p:sp>
    </p:spTree>
    <p:extLst>
      <p:ext uri="{BB962C8B-B14F-4D97-AF65-F5344CB8AC3E}">
        <p14:creationId xmlns:p14="http://schemas.microsoft.com/office/powerpoint/2010/main" val="42789469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F737C14-7E97-89B3-C59F-4532D410455D}"/>
              </a:ext>
            </a:extLst>
          </p:cNvPr>
          <p:cNvSpPr>
            <a:spLocks noGrp="1" noRot="1" noChangeAspect="1"/>
          </p:cNvSpPr>
          <p:nvPr>
            <p:ph type="sldImg"/>
          </p:nvPr>
        </p:nvSpPr>
        <p:spPr/>
      </p:sp>
    </p:spTree>
    <p:extLst>
      <p:ext uri="{BB962C8B-B14F-4D97-AF65-F5344CB8AC3E}">
        <p14:creationId xmlns:p14="http://schemas.microsoft.com/office/powerpoint/2010/main" val="28034321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61</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45960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265E6798-73E6-375E-CCD3-85C5923F6B7E}"/>
              </a:ext>
            </a:extLst>
          </p:cNvPr>
          <p:cNvSpPr>
            <a:spLocks noGrp="1" noRot="1" noChangeAspect="1"/>
          </p:cNvSpPr>
          <p:nvPr>
            <p:ph type="sldImg"/>
          </p:nvPr>
        </p:nvSpPr>
        <p:spPr/>
      </p:sp>
    </p:spTree>
    <p:extLst>
      <p:ext uri="{BB962C8B-B14F-4D97-AF65-F5344CB8AC3E}">
        <p14:creationId xmlns:p14="http://schemas.microsoft.com/office/powerpoint/2010/main" val="919474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7" name="スライド イメージ プレースホルダー 6">
            <a:extLst>
              <a:ext uri="{FF2B5EF4-FFF2-40B4-BE49-F238E27FC236}">
                <a16:creationId xmlns:a16="http://schemas.microsoft.com/office/drawing/2014/main" id="{749F344C-2034-6CB1-E53D-817A0A1C623B}"/>
              </a:ext>
            </a:extLst>
          </p:cNvPr>
          <p:cNvSpPr>
            <a:spLocks noGrp="1" noRot="1" noChangeAspect="1"/>
          </p:cNvSpPr>
          <p:nvPr>
            <p:ph type="sldImg"/>
          </p:nvPr>
        </p:nvSpPr>
        <p:spPr/>
      </p:sp>
    </p:spTree>
    <p:extLst>
      <p:ext uri="{BB962C8B-B14F-4D97-AF65-F5344CB8AC3E}">
        <p14:creationId xmlns:p14="http://schemas.microsoft.com/office/powerpoint/2010/main" val="3990049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87E95A0E-829F-1354-A029-3FED441CEC71}"/>
              </a:ext>
            </a:extLst>
          </p:cNvPr>
          <p:cNvSpPr>
            <a:spLocks noGrp="1" noRot="1" noChangeAspect="1"/>
          </p:cNvSpPr>
          <p:nvPr>
            <p:ph type="sldImg"/>
          </p:nvPr>
        </p:nvSpPr>
        <p:spPr/>
      </p:sp>
    </p:spTree>
    <p:extLst>
      <p:ext uri="{BB962C8B-B14F-4D97-AF65-F5344CB8AC3E}">
        <p14:creationId xmlns:p14="http://schemas.microsoft.com/office/powerpoint/2010/main" val="21155301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コンテンツ">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3" name="Title 1">
            <a:extLst>
              <a:ext uri="{FF2B5EF4-FFF2-40B4-BE49-F238E27FC236}">
                <a16:creationId xmlns:a16="http://schemas.microsoft.com/office/drawing/2014/main" id="{17AEAE42-03A2-7D4D-F4CB-DD9D45D3FA4E}"/>
              </a:ext>
            </a:extLst>
          </p:cNvPr>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4" name="タイトル 1">
            <a:extLst>
              <a:ext uri="{FF2B5EF4-FFF2-40B4-BE49-F238E27FC236}">
                <a16:creationId xmlns:a16="http://schemas.microsoft.com/office/drawing/2014/main" id="{EB19BD28-39D7-3895-464F-F3953662C42D}"/>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endParaRPr>
          </a:p>
        </p:txBody>
      </p:sp>
      <p:cxnSp>
        <p:nvCxnSpPr>
          <p:cNvPr id="8" name="直線コネクタ 7">
            <a:extLst>
              <a:ext uri="{FF2B5EF4-FFF2-40B4-BE49-F238E27FC236}">
                <a16:creationId xmlns:a16="http://schemas.microsoft.com/office/drawing/2014/main" id="{7DFAF5EB-5498-80A3-856A-94DEEC5237A0}"/>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ED11F903-7B3D-A4F5-7D99-C2B1C1F34D44}"/>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9314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2"/>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3" imgW="554" imgH="551" progId="TCLayout.ActiveDocument.1">
                  <p:embed/>
                </p:oleObj>
              </mc:Choice>
              <mc:Fallback>
                <p:oleObj name="think-cell スライド" r:id="rId13"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 id="2147483670" r:id="rId10"/>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0.xml"/><Relationship Id="rId7" Type="http://schemas.openxmlformats.org/officeDocument/2006/relationships/image" Target="../media/image17.jp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0.jpe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8.bin"/><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3.xml"/><Relationship Id="rId7"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oleObject" Target="../embeddings/oleObject10.bin"/><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11.bin"/><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hyperlink" Target="https://www.soumu.go.jp/kojinbango_card/03.html" TargetMode="Externa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microsoft.com/office/2007/relationships/hdphoto" Target="../media/hdphoto1.wdp"/><Relationship Id="rId11" Type="http://schemas.openxmlformats.org/officeDocument/2006/relationships/image" Target="../media/image10.jp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6.jpeg"/><Relationship Id="rId9" Type="http://schemas.openxmlformats.org/officeDocument/2006/relationships/image" Target="../media/image9.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oleObject" Target="../embeddings/oleObject16.bin"/><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oleObject" Target="../embeddings/oleObject17.bin"/><Relationship Id="rId5" Type="http://schemas.openxmlformats.org/officeDocument/2006/relationships/image" Target="../media/image38.jpe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oleObject" Target="../embeddings/oleObject18.bin"/><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19.bin"/><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24.xml"/><Relationship Id="rId7" Type="http://schemas.openxmlformats.org/officeDocument/2006/relationships/image" Target="../media/image44.jpe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25.xml"/><Relationship Id="rId7" Type="http://schemas.openxmlformats.org/officeDocument/2006/relationships/oleObject" Target="../embeddings/oleObject21.bin"/><Relationship Id="rId12"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hyperlink" Target="https://myna.go.jp/" TargetMode="External"/><Relationship Id="rId11" Type="http://schemas.openxmlformats.org/officeDocument/2006/relationships/image" Target="../media/image48.png"/><Relationship Id="rId5" Type="http://schemas.openxmlformats.org/officeDocument/2006/relationships/hyperlink" Target="https://www.jpki.go.jp/prepare/reader_writer.html" TargetMode="External"/><Relationship Id="rId10" Type="http://schemas.openxmlformats.org/officeDocument/2006/relationships/image" Target="../media/image47.jpeg"/><Relationship Id="rId4" Type="http://schemas.openxmlformats.org/officeDocument/2006/relationships/hyperlink" Target="https://faq.myna.go.jp/faq/show/2587" TargetMode="External"/><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7.xml"/><Relationship Id="rId7" Type="http://schemas.openxmlformats.org/officeDocument/2006/relationships/image" Target="../media/image51.png"/><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50.jpe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53.pn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2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29.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55.jpe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59.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58.png"/><Relationship Id="rId5" Type="http://schemas.openxmlformats.org/officeDocument/2006/relationships/image" Target="../media/image1.emf"/><Relationship Id="rId4" Type="http://schemas.openxmlformats.org/officeDocument/2006/relationships/oleObject" Target="../embeddings/oleObject25.bin"/></Relationships>
</file>

<file path=ppt/slides/_rels/slide3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31.xml"/><Relationship Id="rId7" Type="http://schemas.openxmlformats.org/officeDocument/2006/relationships/image" Target="../media/image61.jpeg"/><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60.png"/><Relationship Id="rId5" Type="http://schemas.openxmlformats.org/officeDocument/2006/relationships/image" Target="../media/image1.emf"/><Relationship Id="rId10" Type="http://schemas.openxmlformats.org/officeDocument/2006/relationships/image" Target="../media/image64.png"/><Relationship Id="rId4" Type="http://schemas.openxmlformats.org/officeDocument/2006/relationships/oleObject" Target="../embeddings/oleObject26.bin"/><Relationship Id="rId9"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oleObject" Target="../embeddings/oleObject27.bin"/><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oleObject" Target="../embeddings/oleObject28.bin"/><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36.xml"/><Relationship Id="rId7" Type="http://schemas.openxmlformats.org/officeDocument/2006/relationships/image" Target="../media/image72.png"/><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71.png"/><Relationship Id="rId5" Type="http://schemas.openxmlformats.org/officeDocument/2006/relationships/image" Target="../media/image1.emf"/><Relationship Id="rId4" Type="http://schemas.openxmlformats.org/officeDocument/2006/relationships/oleObject" Target="../embeddings/oleObject31.bin"/><Relationship Id="rId9"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5.png"/><Relationship Id="rId5" Type="http://schemas.openxmlformats.org/officeDocument/2006/relationships/image" Target="../media/image1.emf"/><Relationship Id="rId4" Type="http://schemas.openxmlformats.org/officeDocument/2006/relationships/oleObject" Target="../embeddings/oleObject32.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77.png"/><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76.jpe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79.png"/><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1.emf"/><Relationship Id="rId5" Type="http://schemas.openxmlformats.org/officeDocument/2006/relationships/oleObject" Target="../embeddings/oleObject34.bin"/><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81.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80.png"/><Relationship Id="rId5" Type="http://schemas.openxmlformats.org/officeDocument/2006/relationships/image" Target="../media/image1.emf"/><Relationship Id="rId4" Type="http://schemas.openxmlformats.org/officeDocument/2006/relationships/oleObject" Target="../embeddings/oleObject35.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82.png"/><Relationship Id="rId5" Type="http://schemas.openxmlformats.org/officeDocument/2006/relationships/image" Target="../media/image1.emf"/><Relationship Id="rId4" Type="http://schemas.openxmlformats.org/officeDocument/2006/relationships/oleObject" Target="../embeddings/oleObject36.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oleObject" Target="../embeddings/oleObject37.bin"/><Relationship Id="rId5" Type="http://schemas.openxmlformats.org/officeDocument/2006/relationships/image" Target="../media/image84.png"/><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oleObject" Target="../embeddings/oleObject38.bin"/><Relationship Id="rId5" Type="http://schemas.openxmlformats.org/officeDocument/2006/relationships/image" Target="../media/image86.png"/><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87.png"/><Relationship Id="rId5" Type="http://schemas.openxmlformats.org/officeDocument/2006/relationships/image" Target="../media/image1.emf"/><Relationship Id="rId4" Type="http://schemas.openxmlformats.org/officeDocument/2006/relationships/oleObject" Target="../embeddings/oleObject40.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89.png"/><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image" Target="../media/image1.emf"/><Relationship Id="rId5" Type="http://schemas.openxmlformats.org/officeDocument/2006/relationships/oleObject" Target="../embeddings/oleObject41.bin"/><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91.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1.emf"/><Relationship Id="rId5" Type="http://schemas.openxmlformats.org/officeDocument/2006/relationships/oleObject" Target="../embeddings/oleObject42.bin"/><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notesSlide" Target="../notesSlides/notesSlide5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oleObject" Target="../embeddings/oleObject44.bin"/><Relationship Id="rId5" Type="http://schemas.openxmlformats.org/officeDocument/2006/relationships/image" Target="../media/image88.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image" Target="../media/image1.emf"/><Relationship Id="rId5" Type="http://schemas.openxmlformats.org/officeDocument/2006/relationships/oleObject" Target="../embeddings/oleObject45.bin"/><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96.png"/><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image" Target="../media/image95.png"/><Relationship Id="rId5" Type="http://schemas.openxmlformats.org/officeDocument/2006/relationships/image" Target="../media/image1.emf"/><Relationship Id="rId4" Type="http://schemas.openxmlformats.org/officeDocument/2006/relationships/oleObject" Target="../embeddings/oleObject46.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48.xml"/><Relationship Id="rId6" Type="http://schemas.openxmlformats.org/officeDocument/2006/relationships/image" Target="../media/image97.png"/><Relationship Id="rId5" Type="http://schemas.openxmlformats.org/officeDocument/2006/relationships/image" Target="../media/image1.emf"/><Relationship Id="rId4" Type="http://schemas.openxmlformats.org/officeDocument/2006/relationships/oleObject" Target="../embeddings/oleObject47.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49.xml"/><Relationship Id="rId6" Type="http://schemas.openxmlformats.org/officeDocument/2006/relationships/image" Target="../media/image1.emf"/><Relationship Id="rId5" Type="http://schemas.openxmlformats.org/officeDocument/2006/relationships/oleObject" Target="../embeddings/oleObject48.bin"/><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00.png"/><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image" Target="../media/image99.png"/><Relationship Id="rId5" Type="http://schemas.openxmlformats.org/officeDocument/2006/relationships/image" Target="../media/image1.emf"/><Relationship Id="rId4" Type="http://schemas.openxmlformats.org/officeDocument/2006/relationships/oleObject" Target="../embeddings/oleObject49.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image" Target="../media/image1.emf"/><Relationship Id="rId5" Type="http://schemas.openxmlformats.org/officeDocument/2006/relationships/oleObject" Target="../embeddings/oleObject50.bin"/><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2.xml"/><Relationship Id="rId6" Type="http://schemas.openxmlformats.org/officeDocument/2006/relationships/oleObject" Target="../embeddings/oleObject51.bin"/><Relationship Id="rId5" Type="http://schemas.openxmlformats.org/officeDocument/2006/relationships/image" Target="../media/image33.jpeg"/><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104.png"/><Relationship Id="rId2" Type="http://schemas.openxmlformats.org/officeDocument/2006/relationships/slideLayout" Target="../slideLayouts/slideLayout4.xml"/><Relationship Id="rId1" Type="http://schemas.openxmlformats.org/officeDocument/2006/relationships/tags" Target="../tags/tag53.xml"/><Relationship Id="rId6" Type="http://schemas.openxmlformats.org/officeDocument/2006/relationships/image" Target="../media/image1.emf"/><Relationship Id="rId5" Type="http://schemas.openxmlformats.org/officeDocument/2006/relationships/oleObject" Target="../embeddings/oleObject52.bin"/><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tags" Target="../tags/tag54.xml"/><Relationship Id="rId6" Type="http://schemas.openxmlformats.org/officeDocument/2006/relationships/image" Target="../media/image1.emf"/><Relationship Id="rId5" Type="http://schemas.openxmlformats.org/officeDocument/2006/relationships/oleObject" Target="../embeddings/oleObject53.bin"/><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notesSlide" Target="../notesSlides/notesSlide60.xml"/><Relationship Id="rId7" Type="http://schemas.openxmlformats.org/officeDocument/2006/relationships/hyperlink" Target="https://www.digital.go.jp/policies/account_registration_finance/" TargetMode="External"/><Relationship Id="rId2" Type="http://schemas.openxmlformats.org/officeDocument/2006/relationships/slideLayout" Target="../slideLayouts/slideLayout4.xml"/><Relationship Id="rId1" Type="http://schemas.openxmlformats.org/officeDocument/2006/relationships/tags" Target="../tags/tag55.xml"/><Relationship Id="rId6" Type="http://schemas.openxmlformats.org/officeDocument/2006/relationships/hyperlink" Target="https://www.digital.go.jp/policies/account_registration/" TargetMode="External"/><Relationship Id="rId5" Type="http://schemas.openxmlformats.org/officeDocument/2006/relationships/image" Target="../media/image1.emf"/><Relationship Id="rId4" Type="http://schemas.openxmlformats.org/officeDocument/2006/relationships/oleObject" Target="../embeddings/oleObject54.bin"/><Relationship Id="rId9" Type="http://schemas.openxmlformats.org/officeDocument/2006/relationships/image" Target="../media/image107.png"/></Relationships>
</file>

<file path=ppt/slides/_rels/slide6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61.xml"/><Relationship Id="rId7" Type="http://schemas.openxmlformats.org/officeDocument/2006/relationships/diagramLayout" Target="../diagrams/layout1.xml"/><Relationship Id="rId2" Type="http://schemas.openxmlformats.org/officeDocument/2006/relationships/slideLayout" Target="../slideLayouts/slideLayout4.xml"/><Relationship Id="rId1" Type="http://schemas.openxmlformats.org/officeDocument/2006/relationships/tags" Target="../tags/tag56.x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55.bin"/><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042593"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kumimoji="1" lang="en-US" altLang="ja-JP" sz="1200" b="1" dirty="0">
                <a:latin typeface="BIZ UDPゴシック" panose="020B0400000000000000" pitchFamily="50" charset="-128"/>
                <a:ea typeface="BIZ UDPゴシック" panose="020B0400000000000000" pitchFamily="50" charset="-128"/>
                <a:cs typeface="Meiryo" charset="-128"/>
              </a:rPr>
              <a:t>4</a:t>
            </a:r>
            <a:r>
              <a:rPr kumimoji="1" lang="ja-JP" altLang="en-US" sz="1200" b="1">
                <a:latin typeface="BIZ UDPゴシック" panose="020B0400000000000000" pitchFamily="50" charset="-128"/>
                <a:ea typeface="BIZ UDPゴシック" panose="020B0400000000000000" pitchFamily="50" charset="-128"/>
                <a:cs typeface="Meiryo" charset="-128"/>
              </a:rPr>
              <a:t>月</a:t>
            </a:r>
            <a:endParaRPr kumimoji="1" lang="ja-JP" altLang="en-US" sz="1200" b="1" dirty="0">
              <a:latin typeface="BIZ UDPゴシック" panose="020B0400000000000000" pitchFamily="50" charset="-128"/>
              <a:ea typeface="BIZ UDPゴシック" panose="020B0400000000000000" pitchFamily="50" charset="-128"/>
              <a:cs typeface="Meiryo" charset="-128"/>
            </a:endParaRP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マイナンバーカードを</a:t>
            </a:r>
          </a:p>
          <a:p>
            <a:pPr algn="ct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健康保険証として利用しよう・公金受取口座の登録をしよう</a:t>
            </a:r>
          </a:p>
        </p:txBody>
      </p:sp>
      <p:pic>
        <p:nvPicPr>
          <p:cNvPr id="16" name="図 15" descr="図形, 正方形&#10;&#10;自動的に生成された説明">
            <a:extLst>
              <a:ext uri="{FF2B5EF4-FFF2-40B4-BE49-F238E27FC236}">
                <a16:creationId xmlns:a16="http://schemas.microsoft.com/office/drawing/2014/main" id="{AACD793B-E308-8298-69FB-E95B3991585B}"/>
              </a:ext>
            </a:extLst>
          </p:cNvPr>
          <p:cNvPicPr>
            <a:picLocks noChangeAspect="1"/>
          </p:cNvPicPr>
          <p:nvPr/>
        </p:nvPicPr>
        <p:blipFill>
          <a:blip r:embed="rId3"/>
          <a:stretch>
            <a:fillRect/>
          </a:stretch>
        </p:blipFill>
        <p:spPr>
          <a:xfrm rot="5400000">
            <a:off x="1264030" y="3859399"/>
            <a:ext cx="1792300" cy="3535360"/>
          </a:xfrm>
          <a:prstGeom prst="rect">
            <a:avLst/>
          </a:prstGeom>
        </p:spPr>
      </p:pic>
      <p:sp>
        <p:nvSpPr>
          <p:cNvPr id="19" name="正方形/長方形 18">
            <a:extLst>
              <a:ext uri="{FF2B5EF4-FFF2-40B4-BE49-F238E27FC236}">
                <a16:creationId xmlns:a16="http://schemas.microsoft.com/office/drawing/2014/main" id="{AA20FEB1-A2EB-2E65-B509-8BFC927CE0FA}"/>
              </a:ext>
            </a:extLst>
          </p:cNvPr>
          <p:cNvSpPr/>
          <p:nvPr/>
        </p:nvSpPr>
        <p:spPr>
          <a:xfrm>
            <a:off x="754743" y="4767580"/>
            <a:ext cx="2844800" cy="173278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B650214D-4B6A-3860-0B84-C6B3A5A0C2F7}"/>
              </a:ext>
            </a:extLst>
          </p:cNvPr>
          <p:cNvPicPr>
            <a:picLocks noChangeAspect="1"/>
          </p:cNvPicPr>
          <p:nvPr/>
        </p:nvPicPr>
        <p:blipFill>
          <a:blip r:embed="rId4"/>
          <a:stretch>
            <a:fillRect/>
          </a:stretch>
        </p:blipFill>
        <p:spPr>
          <a:xfrm>
            <a:off x="891339" y="4875537"/>
            <a:ext cx="2425903" cy="1762570"/>
          </a:xfrm>
          <a:prstGeom prst="rect">
            <a:avLst/>
          </a:prstGeom>
        </p:spPr>
      </p:pic>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8653BA81-C9DD-AB5D-60A3-105279A7AE8D}"/>
              </a:ext>
            </a:extLst>
          </p:cNvPr>
          <p:cNvPicPr>
            <a:picLocks noChangeAspect="1"/>
          </p:cNvPicPr>
          <p:nvPr/>
        </p:nvPicPr>
        <p:blipFill>
          <a:blip r:embed="rId4"/>
          <a:stretch>
            <a:fillRect/>
          </a:stretch>
        </p:blipFill>
        <p:spPr>
          <a:xfrm>
            <a:off x="5689792" y="2330028"/>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pic>
        <p:nvPicPr>
          <p:cNvPr id="16" name="図 15">
            <a:extLst>
              <a:ext uri="{FF2B5EF4-FFF2-40B4-BE49-F238E27FC236}">
                <a16:creationId xmlns:a16="http://schemas.microsoft.com/office/drawing/2014/main" id="{41E44AD2-7A4A-9B73-DA42-452A4D657B34}"/>
              </a:ext>
            </a:extLst>
          </p:cNvPr>
          <p:cNvPicPr>
            <a:picLocks noChangeAspect="1"/>
          </p:cNvPicPr>
          <p:nvPr/>
        </p:nvPicPr>
        <p:blipFill>
          <a:blip r:embed="rId7"/>
          <a:stretch>
            <a:fillRect/>
          </a:stretch>
        </p:blipFill>
        <p:spPr>
          <a:xfrm>
            <a:off x="1427933" y="2330028"/>
            <a:ext cx="1993846" cy="4320000"/>
          </a:xfrm>
          <a:prstGeom prst="rect">
            <a:avLst/>
          </a:prstGeom>
          <a:ln>
            <a:solidFill>
              <a:schemeClr val="tx1"/>
            </a:solidFill>
          </a:ln>
        </p:spPr>
      </p:pic>
      <p:sp>
        <p:nvSpPr>
          <p:cNvPr id="3" name="四角形: 角を丸くする 2">
            <a:extLst>
              <a:ext uri="{FF2B5EF4-FFF2-40B4-BE49-F238E27FC236}">
                <a16:creationId xmlns:a16="http://schemas.microsoft.com/office/drawing/2014/main" id="{DADAF43D-1F68-D792-27EE-7F100927F407}"/>
              </a:ext>
            </a:extLst>
          </p:cNvPr>
          <p:cNvSpPr/>
          <p:nvPr/>
        </p:nvSpPr>
        <p:spPr>
          <a:xfrm>
            <a:off x="2471350" y="5272862"/>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715676" y="2502136"/>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20" name="タイトル 1">
            <a:extLst>
              <a:ext uri="{FF2B5EF4-FFF2-40B4-BE49-F238E27FC236}">
                <a16:creationId xmlns:a16="http://schemas.microsoft.com/office/drawing/2014/main" id="{0FBA90C3-298B-4DC0-0316-8D09DAB3A448}"/>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sp>
        <p:nvSpPr>
          <p:cNvPr id="22" name="テキスト ボックス 21">
            <a:extLst>
              <a:ext uri="{FF2B5EF4-FFF2-40B4-BE49-F238E27FC236}">
                <a16:creationId xmlns:a16="http://schemas.microsoft.com/office/drawing/2014/main" id="{0D5CFF21-9547-01E9-48DC-5D8CA48D949F}"/>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23" name="テキスト ボックス 22">
            <a:extLst>
              <a:ext uri="{FF2B5EF4-FFF2-40B4-BE49-F238E27FC236}">
                <a16:creationId xmlns:a16="http://schemas.microsoft.com/office/drawing/2014/main" id="{2E5DD819-5F91-9F94-8FB8-72623C58840E}"/>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24" name="図 23" descr="グラフィカル ユーザー インターフェイス, アプリケーション&#10;&#10;説明は自動で生成されたものです">
            <a:extLst>
              <a:ext uri="{FF2B5EF4-FFF2-40B4-BE49-F238E27FC236}">
                <a16:creationId xmlns:a16="http://schemas.microsoft.com/office/drawing/2014/main" id="{D034EEBF-23F3-A546-2595-343BFC5EE8A0}"/>
              </a:ext>
            </a:extLst>
          </p:cNvPr>
          <p:cNvPicPr>
            <a:picLocks noChangeAspect="1"/>
          </p:cNvPicPr>
          <p:nvPr/>
        </p:nvPicPr>
        <p:blipFill>
          <a:blip r:embed="rId8"/>
          <a:srcRect l="31523" t="60375" r="55899" b="33602"/>
          <a:stretch>
            <a:fillRect/>
          </a:stretch>
        </p:blipFill>
        <p:spPr>
          <a:xfrm>
            <a:off x="2606612" y="1471099"/>
            <a:ext cx="535937" cy="535937"/>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2" name="テキスト ボックス 1">
            <a:extLst>
              <a:ext uri="{FF2B5EF4-FFF2-40B4-BE49-F238E27FC236}">
                <a16:creationId xmlns:a16="http://schemas.microsoft.com/office/drawing/2014/main" id="{6CBCDD98-DBDA-9766-476B-CC1A8FE45E63}"/>
              </a:ext>
            </a:extLst>
          </p:cNvPr>
          <p:cNvSpPr txBox="1"/>
          <p:nvPr/>
        </p:nvSpPr>
        <p:spPr>
          <a:xfrm>
            <a:off x="7750071" y="910426"/>
            <a:ext cx="1315021"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541127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a:extLst>
              <a:ext uri="{FF2B5EF4-FFF2-40B4-BE49-F238E27FC236}">
                <a16:creationId xmlns:a16="http://schemas.microsoft.com/office/drawing/2014/main" id="{161E3BCF-B886-401F-065C-1E364CB8E0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9793" y="2330028"/>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3B20FD5-139F-1328-17C0-96280F2C4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623" y="2330028"/>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63838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まいなぽーたる</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23" name="タイトル 1">
            <a:extLst>
              <a:ext uri="{FF2B5EF4-FFF2-40B4-BE49-F238E27FC236}">
                <a16:creationId xmlns:a16="http://schemas.microsoft.com/office/drawing/2014/main" id="{28A8A600-7B31-6136-4DC6-4E3614CEFD93}"/>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sp>
        <p:nvSpPr>
          <p:cNvPr id="24" name="テキスト ボックス 23">
            <a:extLst>
              <a:ext uri="{FF2B5EF4-FFF2-40B4-BE49-F238E27FC236}">
                <a16:creationId xmlns:a16="http://schemas.microsoft.com/office/drawing/2014/main" id="{E98EE297-011D-B3CC-C7ED-2F986A78868C}"/>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　　　　を押します</a:t>
            </a:r>
          </a:p>
        </p:txBody>
      </p:sp>
      <p:pic>
        <p:nvPicPr>
          <p:cNvPr id="25" name="図 24">
            <a:extLst>
              <a:ext uri="{FF2B5EF4-FFF2-40B4-BE49-F238E27FC236}">
                <a16:creationId xmlns:a16="http://schemas.microsoft.com/office/drawing/2014/main" id="{21C6D360-2235-00CC-2FAC-6DA06BE6E0F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2982" t="85236" r="2331" b="7988"/>
          <a:stretch/>
        </p:blipFill>
        <p:spPr bwMode="auto">
          <a:xfrm>
            <a:off x="5789740" y="1544172"/>
            <a:ext cx="395730" cy="395622"/>
          </a:xfrm>
          <a:custGeom>
            <a:avLst/>
            <a:gdLst>
              <a:gd name="connsiteX0" fmla="*/ 64959 w 554784"/>
              <a:gd name="connsiteY0" fmla="*/ 0 h 554633"/>
              <a:gd name="connsiteX1" fmla="*/ 489825 w 554784"/>
              <a:gd name="connsiteY1" fmla="*/ 0 h 554633"/>
              <a:gd name="connsiteX2" fmla="*/ 554784 w 554784"/>
              <a:gd name="connsiteY2" fmla="*/ 64959 h 554633"/>
              <a:gd name="connsiteX3" fmla="*/ 554784 w 554784"/>
              <a:gd name="connsiteY3" fmla="*/ 489674 h 554633"/>
              <a:gd name="connsiteX4" fmla="*/ 489825 w 554784"/>
              <a:gd name="connsiteY4" fmla="*/ 554633 h 554633"/>
              <a:gd name="connsiteX5" fmla="*/ 64959 w 554784"/>
              <a:gd name="connsiteY5" fmla="*/ 554633 h 554633"/>
              <a:gd name="connsiteX6" fmla="*/ 0 w 554784"/>
              <a:gd name="connsiteY6" fmla="*/ 489674 h 554633"/>
              <a:gd name="connsiteX7" fmla="*/ 0 w 554784"/>
              <a:gd name="connsiteY7" fmla="*/ 64959 h 554633"/>
              <a:gd name="connsiteX8" fmla="*/ 64959 w 554784"/>
              <a:gd name="connsiteY8" fmla="*/ 0 h 5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4" h="554633">
                <a:moveTo>
                  <a:pt x="64959" y="0"/>
                </a:moveTo>
                <a:lnTo>
                  <a:pt x="489825" y="0"/>
                </a:lnTo>
                <a:cubicBezTo>
                  <a:pt x="525701" y="0"/>
                  <a:pt x="554784" y="29083"/>
                  <a:pt x="554784" y="64959"/>
                </a:cubicBezTo>
                <a:lnTo>
                  <a:pt x="554784" y="489674"/>
                </a:lnTo>
                <a:cubicBezTo>
                  <a:pt x="554784" y="525550"/>
                  <a:pt x="525701" y="554633"/>
                  <a:pt x="489825" y="554633"/>
                </a:cubicBezTo>
                <a:lnTo>
                  <a:pt x="64959" y="554633"/>
                </a:lnTo>
                <a:cubicBezTo>
                  <a:pt x="29083" y="554633"/>
                  <a:pt x="0" y="525550"/>
                  <a:pt x="0" y="489674"/>
                </a:cubicBezTo>
                <a:lnTo>
                  <a:pt x="0" y="64959"/>
                </a:lnTo>
                <a:cubicBezTo>
                  <a:pt x="0" y="29083"/>
                  <a:pt x="29083" y="0"/>
                  <a:pt x="64959"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7" name="四角形: 角を丸くする 26">
            <a:extLst>
              <a:ext uri="{FF2B5EF4-FFF2-40B4-BE49-F238E27FC236}">
                <a16:creationId xmlns:a16="http://schemas.microsoft.com/office/drawing/2014/main" id="{38B5C4E7-B46D-350A-D6BD-BA06AAF4DB52}"/>
              </a:ext>
            </a:extLst>
          </p:cNvPr>
          <p:cNvSpPr/>
          <p:nvPr/>
        </p:nvSpPr>
        <p:spPr>
          <a:xfrm>
            <a:off x="7227453" y="5905544"/>
            <a:ext cx="516144" cy="5298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40782E8D-450B-3622-858E-20BB9468003E}"/>
              </a:ext>
            </a:extLst>
          </p:cNvPr>
          <p:cNvSpPr/>
          <p:nvPr/>
        </p:nvSpPr>
        <p:spPr>
          <a:xfrm>
            <a:off x="1657159" y="2454996"/>
            <a:ext cx="1524452"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B1F65DF1-7677-78B3-7223-70C46F254D73}"/>
              </a:ext>
            </a:extLst>
          </p:cNvPr>
          <p:cNvSpPr txBox="1"/>
          <p:nvPr/>
        </p:nvSpPr>
        <p:spPr>
          <a:xfrm>
            <a:off x="7750071" y="910426"/>
            <a:ext cx="1315021"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220326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アプリケーション&#10;&#10;自動的に生成された説明">
            <a:extLst>
              <a:ext uri="{FF2B5EF4-FFF2-40B4-BE49-F238E27FC236}">
                <a16:creationId xmlns:a16="http://schemas.microsoft.com/office/drawing/2014/main" id="{8E51B1B6-4408-F306-9DA7-45B98A300600}"/>
              </a:ext>
            </a:extLst>
          </p:cNvPr>
          <p:cNvPicPr>
            <a:picLocks noChangeAspect="1"/>
          </p:cNvPicPr>
          <p:nvPr/>
        </p:nvPicPr>
        <p:blipFill>
          <a:blip r:embed="rId4"/>
          <a:stretch>
            <a:fillRect/>
          </a:stretch>
        </p:blipFill>
        <p:spPr>
          <a:xfrm>
            <a:off x="1419474" y="2321845"/>
            <a:ext cx="2017241" cy="4342057"/>
          </a:xfrm>
          <a:prstGeom prst="rect">
            <a:avLst/>
          </a:prstGeom>
        </p:spPr>
      </p:pic>
      <p:pic>
        <p:nvPicPr>
          <p:cNvPr id="2050" name="Picture 2">
            <a:extLst>
              <a:ext uri="{FF2B5EF4-FFF2-40B4-BE49-F238E27FC236}">
                <a16:creationId xmlns:a16="http://schemas.microsoft.com/office/drawing/2014/main" id="{EFF800DA-902A-B7AB-36C6-8FC08AC0BA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3470" y="2334682"/>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7111"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9FBAF71B-99D6-C589-61B3-8BB91EFE4BFE}"/>
              </a:ext>
            </a:extLst>
          </p:cNvPr>
          <p:cNvSpPr txBox="1"/>
          <p:nvPr/>
        </p:nvSpPr>
        <p:spPr>
          <a:xfrm>
            <a:off x="7750071" y="910426"/>
            <a:ext cx="1315021"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23" name="タイトル 1">
            <a:extLst>
              <a:ext uri="{FF2B5EF4-FFF2-40B4-BE49-F238E27FC236}">
                <a16:creationId xmlns:a16="http://schemas.microsoft.com/office/drawing/2014/main" id="{28A8A600-7B31-6136-4DC6-4E3614CEFD93}"/>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sp>
        <p:nvSpPr>
          <p:cNvPr id="24" name="テキスト ボックス 23">
            <a:extLst>
              <a:ext uri="{FF2B5EF4-FFF2-40B4-BE49-F238E27FC236}">
                <a16:creationId xmlns:a16="http://schemas.microsoft.com/office/drawing/2014/main" id="{E98EE297-011D-B3CC-C7ED-2F986A78868C}"/>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「インストール」を押します</a:t>
            </a:r>
          </a:p>
        </p:txBody>
      </p:sp>
      <p:sp>
        <p:nvSpPr>
          <p:cNvPr id="27" name="四角形: 角を丸くする 26">
            <a:extLst>
              <a:ext uri="{FF2B5EF4-FFF2-40B4-BE49-F238E27FC236}">
                <a16:creationId xmlns:a16="http://schemas.microsoft.com/office/drawing/2014/main" id="{38B5C4E7-B46D-350A-D6BD-BA06AAF4DB52}"/>
              </a:ext>
            </a:extLst>
          </p:cNvPr>
          <p:cNvSpPr/>
          <p:nvPr/>
        </p:nvSpPr>
        <p:spPr>
          <a:xfrm>
            <a:off x="5554876" y="3768167"/>
            <a:ext cx="2328259" cy="46420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40782E8D-450B-3622-858E-20BB9468003E}"/>
              </a:ext>
            </a:extLst>
          </p:cNvPr>
          <p:cNvSpPr/>
          <p:nvPr/>
        </p:nvSpPr>
        <p:spPr>
          <a:xfrm>
            <a:off x="1378072" y="2716791"/>
            <a:ext cx="2094491" cy="88317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4263C682-280C-F10C-04B5-5D902E215EA3}"/>
              </a:ext>
            </a:extLst>
          </p:cNvPr>
          <p:cNvSpPr txBox="1"/>
          <p:nvPr/>
        </p:nvSpPr>
        <p:spPr>
          <a:xfrm>
            <a:off x="3425017" y="4160351"/>
            <a:ext cx="2236467" cy="1734962"/>
          </a:xfrm>
          <a:prstGeom prst="rect">
            <a:avLst/>
          </a:prstGeom>
          <a:noFill/>
        </p:spPr>
        <p:txBody>
          <a:bodyPr wrap="square" rtlCol="0">
            <a:spAutoFit/>
          </a:bodyPr>
          <a:lstStyle/>
          <a:p>
            <a:pPr>
              <a:lnSpc>
                <a:spcPct val="130000"/>
              </a:lnSpc>
            </a:pPr>
            <a:r>
              <a:rPr lang="en-US" altLang="ja-JP" sz="1200"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1200" dirty="0">
                <a:solidFill>
                  <a:srgbClr val="4472C4"/>
                </a:solidFill>
                <a:latin typeface="BIZ UDPゴシック" panose="020B0400000000000000" pitchFamily="50" charset="-128"/>
                <a:ea typeface="BIZ UDPゴシック" panose="020B0400000000000000" pitchFamily="50" charset="-128"/>
                <a:cs typeface="Meiryo" charset="-128"/>
              </a:rPr>
              <a:t>マイナポータルアプリが見つからない場合は</a:t>
            </a:r>
            <a:r>
              <a:rPr lang="en-US" altLang="ja-JP" sz="1200" dirty="0">
                <a:solidFill>
                  <a:srgbClr val="4472C4"/>
                </a:solidFill>
                <a:latin typeface="BIZ UDPゴシック" panose="020B0400000000000000" pitchFamily="50" charset="-128"/>
                <a:ea typeface="BIZ UDPゴシック" panose="020B0400000000000000" pitchFamily="50" charset="-128"/>
                <a:cs typeface="Meiryo" charset="-128"/>
              </a:rPr>
              <a:t>Android6.0</a:t>
            </a:r>
            <a:r>
              <a:rPr lang="ja-JP" altLang="en-US" sz="1200" dirty="0">
                <a:solidFill>
                  <a:srgbClr val="4472C4"/>
                </a:solidFill>
                <a:latin typeface="BIZ UDPゴシック" panose="020B0400000000000000" pitchFamily="50" charset="-128"/>
                <a:ea typeface="BIZ UDPゴシック" panose="020B0400000000000000" pitchFamily="50" charset="-128"/>
                <a:cs typeface="Meiryo" charset="-128"/>
              </a:rPr>
              <a:t>以上、ブラウザが</a:t>
            </a:r>
            <a:r>
              <a:rPr lang="en-US" altLang="ja-JP" sz="1200" dirty="0">
                <a:solidFill>
                  <a:srgbClr val="4472C4"/>
                </a:solidFill>
                <a:latin typeface="BIZ UDPゴシック" panose="020B0400000000000000" pitchFamily="50" charset="-128"/>
                <a:ea typeface="BIZ UDPゴシック" panose="020B0400000000000000" pitchFamily="50" charset="-128"/>
                <a:cs typeface="Meiryo" charset="-128"/>
              </a:rPr>
              <a:t>Chrome69</a:t>
            </a:r>
            <a:r>
              <a:rPr lang="ja-JP" altLang="en-US" sz="1200" dirty="0">
                <a:solidFill>
                  <a:srgbClr val="4472C4"/>
                </a:solidFill>
                <a:latin typeface="BIZ UDPゴシック" panose="020B0400000000000000" pitchFamily="50" charset="-128"/>
                <a:ea typeface="BIZ UDPゴシック" panose="020B0400000000000000" pitchFamily="50" charset="-128"/>
                <a:cs typeface="Meiryo" charset="-128"/>
              </a:rPr>
              <a:t>以上の条件を満たしていない可能性があります。</a:t>
            </a:r>
            <a:r>
              <a:rPr lang="ja-JP" altLang="en-US" sz="1200" dirty="0">
                <a:solidFill>
                  <a:schemeClr val="accent1"/>
                </a:solidFill>
                <a:latin typeface="BIZ UDPゴシック" panose="020B0400000000000000" pitchFamily="50" charset="-128"/>
                <a:ea typeface="BIZ UDPゴシック" panose="020B0400000000000000" pitchFamily="50" charset="-128"/>
                <a:cs typeface="Meiryo" charset="-128"/>
              </a:rPr>
              <a:t>アップデート後、再度インストールしてください。</a:t>
            </a:r>
            <a:endParaRPr lang="ja-JP" altLang="en-US" sz="1200" dirty="0">
              <a:solidFill>
                <a:srgbClr val="4472C4"/>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821D9935-9A29-DF55-BE09-3D247843FE34}"/>
              </a:ext>
            </a:extLst>
          </p:cNvPr>
          <p:cNvSpPr txBox="1"/>
          <p:nvPr/>
        </p:nvSpPr>
        <p:spPr>
          <a:xfrm>
            <a:off x="3453766" y="3099959"/>
            <a:ext cx="2236467" cy="774699"/>
          </a:xfrm>
          <a:prstGeom prst="rect">
            <a:avLst/>
          </a:prstGeom>
          <a:noFill/>
        </p:spPr>
        <p:txBody>
          <a:bodyPr wrap="square" rtlCol="0">
            <a:spAutoFit/>
          </a:bodyPr>
          <a:lstStyle/>
          <a:p>
            <a:pPr>
              <a:lnSpc>
                <a:spcPct val="130000"/>
              </a:lnSpc>
            </a:pPr>
            <a:r>
              <a:rPr lang="en-US" altLang="ja-JP" sz="1200" dirty="0">
                <a:solidFill>
                  <a:srgbClr val="4472C4"/>
                </a:solidFill>
                <a:latin typeface="BIZ UDPゴシック" panose="020B0400000000000000" pitchFamily="50" charset="-128"/>
                <a:ea typeface="BIZ UDPゴシック" panose="020B0400000000000000" pitchFamily="50" charset="-128"/>
              </a:rPr>
              <a:t>※</a:t>
            </a:r>
            <a:r>
              <a:rPr lang="ja-JP" altLang="en-US" sz="1200" dirty="0">
                <a:solidFill>
                  <a:srgbClr val="4472C4"/>
                </a:solidFill>
                <a:latin typeface="BIZ UDPゴシック" panose="020B0400000000000000" pitchFamily="50" charset="-128"/>
                <a:ea typeface="BIZ UDPゴシック" panose="020B0400000000000000" pitchFamily="50" charset="-128"/>
              </a:rPr>
              <a:t> </a:t>
            </a:r>
            <a:r>
              <a:rPr lang="en-US" altLang="ja-JP" sz="1200" dirty="0">
                <a:solidFill>
                  <a:srgbClr val="4472C4"/>
                </a:solidFill>
                <a:latin typeface="BIZ UDPゴシック" panose="020B0400000000000000" pitchFamily="50" charset="-128"/>
                <a:ea typeface="BIZ UDPゴシック" panose="020B0400000000000000" pitchFamily="50" charset="-128"/>
              </a:rPr>
              <a:t>WEB</a:t>
            </a:r>
            <a:r>
              <a:rPr lang="ja-JP" altLang="en-US" sz="1200" dirty="0">
                <a:solidFill>
                  <a:srgbClr val="4472C4"/>
                </a:solidFill>
                <a:latin typeface="BIZ UDPゴシック" panose="020B0400000000000000" pitchFamily="50" charset="-128"/>
                <a:ea typeface="BIZ UDPゴシック" panose="020B0400000000000000" pitchFamily="50" charset="-128"/>
              </a:rPr>
              <a:t>サイトへ接続するため別途通信料がかかることがあります。</a:t>
            </a:r>
          </a:p>
        </p:txBody>
      </p:sp>
    </p:spTree>
    <p:extLst>
      <p:ext uri="{BB962C8B-B14F-4D97-AF65-F5344CB8AC3E}">
        <p14:creationId xmlns:p14="http://schemas.microsoft.com/office/powerpoint/2010/main" val="2464921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A392B39-062B-72FF-E347-B0A981E52BC1}"/>
              </a:ext>
            </a:extLst>
          </p:cNvPr>
          <p:cNvPicPr>
            <a:picLocks noChangeAspect="1"/>
          </p:cNvPicPr>
          <p:nvPr/>
        </p:nvPicPr>
        <p:blipFill>
          <a:blip r:embed="rId4"/>
          <a:stretch>
            <a:fillRect/>
          </a:stretch>
        </p:blipFill>
        <p:spPr>
          <a:xfrm>
            <a:off x="5477478" y="2245295"/>
            <a:ext cx="2475191" cy="437730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24" name="タイトル 1">
            <a:extLst>
              <a:ext uri="{FF2B5EF4-FFF2-40B4-BE49-F238E27FC236}">
                <a16:creationId xmlns:a16="http://schemas.microsoft.com/office/drawing/2014/main" id="{1BAA44C4-6E0D-6755-9933-2D0198A7FE5B}"/>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pic>
        <p:nvPicPr>
          <p:cNvPr id="28" name="Picture 2">
            <a:extLst>
              <a:ext uri="{FF2B5EF4-FFF2-40B4-BE49-F238E27FC236}">
                <a16:creationId xmlns:a16="http://schemas.microsoft.com/office/drawing/2014/main" id="{314BA658-DF6F-0215-7EAA-2AB69140FC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 name="四角形: 角を丸くする 28">
            <a:extLst>
              <a:ext uri="{FF2B5EF4-FFF2-40B4-BE49-F238E27FC236}">
                <a16:creationId xmlns:a16="http://schemas.microsoft.com/office/drawing/2014/main" id="{884BF940-0BC5-69D6-3BA5-CBB8CF15C7CA}"/>
              </a:ext>
            </a:extLst>
          </p:cNvPr>
          <p:cNvSpPr/>
          <p:nvPr/>
        </p:nvSpPr>
        <p:spPr>
          <a:xfrm>
            <a:off x="2415498" y="4722059"/>
            <a:ext cx="504000"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30" name="直線矢印コネクタ 29">
            <a:extLst>
              <a:ext uri="{FF2B5EF4-FFF2-40B4-BE49-F238E27FC236}">
                <a16:creationId xmlns:a16="http://schemas.microsoft.com/office/drawing/2014/main" id="{50229056-597E-31CB-51F8-CA963292ADF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7CAE9DE7-A428-B946-840B-5B0FBDF0B080}"/>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3" name="テキスト ボックス 32">
            <a:extLst>
              <a:ext uri="{FF2B5EF4-FFF2-40B4-BE49-F238E27FC236}">
                <a16:creationId xmlns:a16="http://schemas.microsoft.com/office/drawing/2014/main" id="{387937C7-1851-6993-B085-58914A36F43F}"/>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4" name="テキスト ボックス 33">
            <a:extLst>
              <a:ext uri="{FF2B5EF4-FFF2-40B4-BE49-F238E27FC236}">
                <a16:creationId xmlns:a16="http://schemas.microsoft.com/office/drawing/2014/main" id="{0C01E779-B788-CDA4-7B79-4F8428E4C64B}"/>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を押します</a:t>
            </a:r>
          </a:p>
        </p:txBody>
      </p:sp>
      <p:sp>
        <p:nvSpPr>
          <p:cNvPr id="35" name="テキスト ボックス 34">
            <a:extLst>
              <a:ext uri="{FF2B5EF4-FFF2-40B4-BE49-F238E27FC236}">
                <a16:creationId xmlns:a16="http://schemas.microsoft.com/office/drawing/2014/main" id="{E37AB325-D521-4BD8-6E61-C79710A51EDE}"/>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を押します</a:t>
            </a:r>
          </a:p>
        </p:txBody>
      </p:sp>
      <p:pic>
        <p:nvPicPr>
          <p:cNvPr id="36" name="図 35">
            <a:extLst>
              <a:ext uri="{FF2B5EF4-FFF2-40B4-BE49-F238E27FC236}">
                <a16:creationId xmlns:a16="http://schemas.microsoft.com/office/drawing/2014/main" id="{6DC5A5D9-C069-2CBA-7D82-2A25C31C5EF1}"/>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37" name="四角形: 角を丸くする 36">
            <a:extLst>
              <a:ext uri="{FF2B5EF4-FFF2-40B4-BE49-F238E27FC236}">
                <a16:creationId xmlns:a16="http://schemas.microsoft.com/office/drawing/2014/main" id="{A1897722-8B61-FC52-9032-3A00841BB2B6}"/>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2BB69E98-0DF0-38F9-5C44-CBEE6F47C12F}"/>
              </a:ext>
            </a:extLst>
          </p:cNvPr>
          <p:cNvSpPr txBox="1"/>
          <p:nvPr/>
        </p:nvSpPr>
        <p:spPr>
          <a:xfrm>
            <a:off x="7750072" y="910427"/>
            <a:ext cx="1314000"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896738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白いバックグラウンドのスクリーンショット&#10;&#10;自動的に生成された説明">
            <a:extLst>
              <a:ext uri="{FF2B5EF4-FFF2-40B4-BE49-F238E27FC236}">
                <a16:creationId xmlns:a16="http://schemas.microsoft.com/office/drawing/2014/main" id="{3D9FCBCD-92A0-5B5E-7E02-237F5D04E81A}"/>
              </a:ext>
            </a:extLst>
          </p:cNvPr>
          <p:cNvPicPr>
            <a:picLocks noChangeAspect="1"/>
          </p:cNvPicPr>
          <p:nvPr/>
        </p:nvPicPr>
        <p:blipFill>
          <a:blip r:embed="rId4"/>
          <a:stretch>
            <a:fillRect/>
          </a:stretch>
        </p:blipFill>
        <p:spPr>
          <a:xfrm>
            <a:off x="1117717" y="2282331"/>
            <a:ext cx="2471675" cy="4378079"/>
          </a:xfrm>
          <a:prstGeom prst="rect">
            <a:avLst/>
          </a:prstGeom>
        </p:spPr>
      </p:pic>
      <p:pic>
        <p:nvPicPr>
          <p:cNvPr id="6146" name="Picture 2">
            <a:extLst>
              <a:ext uri="{FF2B5EF4-FFF2-40B4-BE49-F238E27FC236}">
                <a16:creationId xmlns:a16="http://schemas.microsoft.com/office/drawing/2014/main" id="{00C78045-FE66-0D4A-5320-144D0FB8F9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3808" y="2286618"/>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5" name="タイトル 1">
            <a:extLst>
              <a:ext uri="{FF2B5EF4-FFF2-40B4-BE49-F238E27FC236}">
                <a16:creationId xmlns:a16="http://schemas.microsoft.com/office/drawing/2014/main" id="{985E6F3E-E814-3DE2-C28E-F16736EFE51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6" name="サブタイトル 2">
            <a:extLst>
              <a:ext uri="{FF2B5EF4-FFF2-40B4-BE49-F238E27FC236}">
                <a16:creationId xmlns:a16="http://schemas.microsoft.com/office/drawing/2014/main" id="{DF36720B-FA6A-5957-9F27-776EDB413BE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7" name="テキスト ボックス 6">
            <a:extLst>
              <a:ext uri="{FF2B5EF4-FFF2-40B4-BE49-F238E27FC236}">
                <a16:creationId xmlns:a16="http://schemas.microsoft.com/office/drawing/2014/main" id="{B97E506F-C720-5691-6CE9-A1F7A6BEE56A}"/>
              </a:ext>
            </a:extLst>
          </p:cNvPr>
          <p:cNvSpPr txBox="1"/>
          <p:nvPr/>
        </p:nvSpPr>
        <p:spPr>
          <a:xfrm>
            <a:off x="3637674" y="4141558"/>
            <a:ext cx="1836707" cy="1734962"/>
          </a:xfrm>
          <a:prstGeom prst="rect">
            <a:avLst/>
          </a:prstGeom>
          <a:noFill/>
        </p:spPr>
        <p:txBody>
          <a:bodyPr wrap="square" lIns="0" rIns="0" rtlCol="0">
            <a:spAutoFit/>
          </a:bodyPr>
          <a:lstStyle/>
          <a:p>
            <a:pPr>
              <a:lnSpc>
                <a:spcPct val="130000"/>
              </a:lnSpc>
            </a:pPr>
            <a:r>
              <a:rPr lang="en-US" altLang="ja-JP" sz="1200"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sz="1200" dirty="0">
                <a:solidFill>
                  <a:schemeClr val="accent1"/>
                </a:solidFill>
                <a:latin typeface="BIZ UDPゴシック" panose="020B0400000000000000" pitchFamily="50" charset="-128"/>
                <a:ea typeface="BIZ UDPゴシック" panose="020B0400000000000000" pitchFamily="50" charset="-128"/>
                <a:cs typeface="Meiryo" charset="-128"/>
              </a:rPr>
              <a:t>マイナポータルアプリ</a:t>
            </a:r>
            <a:endParaRPr lang="en-US" altLang="ja-JP" sz="1200" dirty="0">
              <a:solidFill>
                <a:schemeClr val="accent1"/>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200" dirty="0">
                <a:solidFill>
                  <a:schemeClr val="accent1"/>
                </a:solidFill>
                <a:latin typeface="BIZ UDPゴシック" panose="020B0400000000000000" pitchFamily="50" charset="-128"/>
                <a:ea typeface="BIZ UDPゴシック" panose="020B0400000000000000" pitchFamily="50" charset="-128"/>
                <a:cs typeface="Meiryo" charset="-128"/>
              </a:rPr>
              <a:t>が見つからない場合は、</a:t>
            </a:r>
            <a:r>
              <a:rPr lang="en-US" altLang="ja-JP" sz="1200" dirty="0">
                <a:solidFill>
                  <a:schemeClr val="accent1"/>
                </a:solidFill>
                <a:latin typeface="BIZ UDPゴシック" panose="020B0400000000000000" pitchFamily="50" charset="-128"/>
                <a:ea typeface="BIZ UDPゴシック" panose="020B0400000000000000" pitchFamily="50" charset="-128"/>
                <a:cs typeface="Meiryo" charset="-128"/>
              </a:rPr>
              <a:t>iOS14.0</a:t>
            </a:r>
            <a:r>
              <a:rPr lang="ja-JP" altLang="en-US" sz="1200" dirty="0">
                <a:solidFill>
                  <a:schemeClr val="accent1"/>
                </a:solidFill>
                <a:latin typeface="BIZ UDPゴシック" panose="020B0400000000000000" pitchFamily="50" charset="-128"/>
                <a:ea typeface="BIZ UDPゴシック" panose="020B0400000000000000" pitchFamily="50" charset="-128"/>
                <a:cs typeface="Meiryo" charset="-128"/>
              </a:rPr>
              <a:t>以上、ブラウザが</a:t>
            </a:r>
            <a:r>
              <a:rPr lang="en-US" altLang="ja-JP" sz="1200" dirty="0">
                <a:solidFill>
                  <a:schemeClr val="accent1"/>
                </a:solidFill>
                <a:latin typeface="BIZ UDPゴシック" panose="020B0400000000000000" pitchFamily="50" charset="-128"/>
                <a:ea typeface="BIZ UDPゴシック" panose="020B0400000000000000" pitchFamily="50" charset="-128"/>
                <a:cs typeface="Meiryo" charset="-128"/>
              </a:rPr>
              <a:t>Safari13</a:t>
            </a:r>
            <a:r>
              <a:rPr lang="ja-JP" altLang="en-US" sz="1200" dirty="0">
                <a:solidFill>
                  <a:schemeClr val="accent1"/>
                </a:solidFill>
                <a:latin typeface="BIZ UDPゴシック" panose="020B0400000000000000" pitchFamily="50" charset="-128"/>
                <a:ea typeface="BIZ UDPゴシック" panose="020B0400000000000000" pitchFamily="50" charset="-128"/>
                <a:cs typeface="Meiryo" charset="-128"/>
              </a:rPr>
              <a:t>以上の条件を満たしていない可能性があります。アップデート後、再度インストールしてください。</a:t>
            </a:r>
            <a:endParaRPr lang="en-US" altLang="ja-JP" sz="1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タイトル 1">
            <a:extLst>
              <a:ext uri="{FF2B5EF4-FFF2-40B4-BE49-F238E27FC236}">
                <a16:creationId xmlns:a16="http://schemas.microsoft.com/office/drawing/2014/main" id="{44F7C2BF-6966-0306-9BBE-74D4ADF99C3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sp>
        <p:nvSpPr>
          <p:cNvPr id="25" name="四角形: 角を丸くする 24">
            <a:extLst>
              <a:ext uri="{FF2B5EF4-FFF2-40B4-BE49-F238E27FC236}">
                <a16:creationId xmlns:a16="http://schemas.microsoft.com/office/drawing/2014/main" id="{29217A7B-A128-B0BF-94EE-8F9BABB28E69}"/>
              </a:ext>
            </a:extLst>
          </p:cNvPr>
          <p:cNvSpPr/>
          <p:nvPr/>
        </p:nvSpPr>
        <p:spPr>
          <a:xfrm>
            <a:off x="1247946" y="23981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99343D62-EBBB-7B65-9AA3-2E34D11AB174}"/>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FC07473C-6E28-DFBF-9D97-75C0B7923D0B}"/>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2" name="テキスト ボックス 31">
            <a:extLst>
              <a:ext uri="{FF2B5EF4-FFF2-40B4-BE49-F238E27FC236}">
                <a16:creationId xmlns:a16="http://schemas.microsoft.com/office/drawing/2014/main" id="{D8485DD0-D3EA-EC2C-4D6F-1B2239371038}"/>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押し検索します</a:t>
            </a:r>
          </a:p>
        </p:txBody>
      </p:sp>
      <p:sp>
        <p:nvSpPr>
          <p:cNvPr id="33" name="テキスト ボックス 32">
            <a:extLst>
              <a:ext uri="{FF2B5EF4-FFF2-40B4-BE49-F238E27FC236}">
                <a16:creationId xmlns:a16="http://schemas.microsoft.com/office/drawing/2014/main" id="{8B2294EF-AE4B-41C8-4AED-D66D69B69969}"/>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検索枠に「まいなぽーたる」と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34" name="四角形: 角を丸くする 33">
            <a:extLst>
              <a:ext uri="{FF2B5EF4-FFF2-40B4-BE49-F238E27FC236}">
                <a16:creationId xmlns:a16="http://schemas.microsoft.com/office/drawing/2014/main" id="{AEF165B3-001B-6609-395C-96FD0D7CF948}"/>
              </a:ext>
            </a:extLst>
          </p:cNvPr>
          <p:cNvSpPr/>
          <p:nvPr/>
        </p:nvSpPr>
        <p:spPr>
          <a:xfrm>
            <a:off x="7361530" y="5871914"/>
            <a:ext cx="647688" cy="82208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16DD2401-8C18-7EDF-DEEC-D1E995483DBD}"/>
              </a:ext>
            </a:extLst>
          </p:cNvPr>
          <p:cNvSpPr txBox="1"/>
          <p:nvPr/>
        </p:nvSpPr>
        <p:spPr>
          <a:xfrm>
            <a:off x="7750071" y="910427"/>
            <a:ext cx="137941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9" name="テキスト ボックス 8">
            <a:extLst>
              <a:ext uri="{FF2B5EF4-FFF2-40B4-BE49-F238E27FC236}">
                <a16:creationId xmlns:a16="http://schemas.microsoft.com/office/drawing/2014/main" id="{5D85195E-E23A-2547-A079-EC4C8F250DB3}"/>
              </a:ext>
            </a:extLst>
          </p:cNvPr>
          <p:cNvSpPr txBox="1"/>
          <p:nvPr/>
        </p:nvSpPr>
        <p:spPr>
          <a:xfrm>
            <a:off x="3637674" y="3255297"/>
            <a:ext cx="1836707" cy="774699"/>
          </a:xfrm>
          <a:prstGeom prst="rect">
            <a:avLst/>
          </a:prstGeom>
          <a:noFill/>
        </p:spPr>
        <p:txBody>
          <a:bodyPr wrap="square" lIns="0" rIns="0" rtlCol="0">
            <a:spAutoFit/>
          </a:bodyPr>
          <a:lstStyle/>
          <a:p>
            <a:pPr>
              <a:lnSpc>
                <a:spcPct val="130000"/>
              </a:lnSpc>
            </a:pPr>
            <a:r>
              <a:rPr lang="en-US" altLang="ja-JP" sz="1200" dirty="0">
                <a:solidFill>
                  <a:schemeClr val="accent1"/>
                </a:solidFill>
                <a:latin typeface="BIZ UDPゴシック" panose="020B0400000000000000" pitchFamily="50" charset="-128"/>
                <a:ea typeface="BIZ UDPゴシック" panose="020B0400000000000000" pitchFamily="50" charset="-128"/>
              </a:rPr>
              <a:t>※</a:t>
            </a:r>
            <a:r>
              <a:rPr lang="ja-JP" altLang="en-US" sz="1200" dirty="0">
                <a:solidFill>
                  <a:schemeClr val="accent1"/>
                </a:solidFill>
                <a:latin typeface="BIZ UDPゴシック" panose="020B0400000000000000" pitchFamily="50" charset="-128"/>
                <a:ea typeface="BIZ UDPゴシック" panose="020B0400000000000000" pitchFamily="50" charset="-128"/>
              </a:rPr>
              <a:t> </a:t>
            </a:r>
            <a:r>
              <a:rPr lang="en-US" altLang="ja-JP" sz="1200" dirty="0">
                <a:solidFill>
                  <a:schemeClr val="accent1"/>
                </a:solidFill>
                <a:latin typeface="BIZ UDPゴシック" panose="020B0400000000000000" pitchFamily="50" charset="-128"/>
                <a:ea typeface="BIZ UDPゴシック" panose="020B0400000000000000" pitchFamily="50" charset="-128"/>
              </a:rPr>
              <a:t>WEB</a:t>
            </a:r>
            <a:r>
              <a:rPr lang="ja-JP" altLang="en-US" sz="1200" dirty="0">
                <a:solidFill>
                  <a:schemeClr val="accent1"/>
                </a:solidFill>
                <a:latin typeface="BIZ UDPゴシック" panose="020B0400000000000000" pitchFamily="50" charset="-128"/>
                <a:ea typeface="BIZ UDPゴシック" panose="020B0400000000000000" pitchFamily="50" charset="-128"/>
              </a:rPr>
              <a:t>サイトへ接続するため別途通信料がかかることがあります。</a:t>
            </a:r>
          </a:p>
        </p:txBody>
      </p:sp>
    </p:spTree>
    <p:extLst>
      <p:ext uri="{BB962C8B-B14F-4D97-AF65-F5344CB8AC3E}">
        <p14:creationId xmlns:p14="http://schemas.microsoft.com/office/powerpoint/2010/main" val="2453448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D3A40F8-9C73-F366-208B-7D02456B7BAD}"/>
              </a:ext>
            </a:extLst>
          </p:cNvPr>
          <p:cNvPicPr>
            <a:picLocks noChangeAspect="1"/>
          </p:cNvPicPr>
          <p:nvPr/>
        </p:nvPicPr>
        <p:blipFill>
          <a:blip r:embed="rId4"/>
          <a:stretch>
            <a:fillRect/>
          </a:stretch>
        </p:blipFill>
        <p:spPr>
          <a:xfrm>
            <a:off x="5463605" y="2261640"/>
            <a:ext cx="2471675" cy="4378079"/>
          </a:xfrm>
          <a:prstGeom prst="rect">
            <a:avLst/>
          </a:prstGeom>
        </p:spPr>
      </p:pic>
      <p:pic>
        <p:nvPicPr>
          <p:cNvPr id="16" name="図 1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D69448A8-04C0-9810-C05E-80FBE952EBC1}"/>
              </a:ext>
            </a:extLst>
          </p:cNvPr>
          <p:cNvPicPr>
            <a:picLocks noChangeAspect="1"/>
          </p:cNvPicPr>
          <p:nvPr/>
        </p:nvPicPr>
        <p:blipFill>
          <a:blip r:embed="rId5"/>
          <a:stretch>
            <a:fillRect/>
          </a:stretch>
        </p:blipFill>
        <p:spPr>
          <a:xfrm>
            <a:off x="1148665" y="2266939"/>
            <a:ext cx="2471675" cy="437807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3" y="1512998"/>
            <a:ext cx="3353001"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5" name="タイトル 1">
            <a:extLst>
              <a:ext uri="{FF2B5EF4-FFF2-40B4-BE49-F238E27FC236}">
                <a16:creationId xmlns:a16="http://schemas.microsoft.com/office/drawing/2014/main" id="{985E6F3E-E814-3DE2-C28E-F16736EFE51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6" name="サブタイトル 2">
            <a:extLst>
              <a:ext uri="{FF2B5EF4-FFF2-40B4-BE49-F238E27FC236}">
                <a16:creationId xmlns:a16="http://schemas.microsoft.com/office/drawing/2014/main" id="{DF36720B-FA6A-5957-9F27-776EDB413BE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22" name="タイトル 1">
            <a:extLst>
              <a:ext uri="{FF2B5EF4-FFF2-40B4-BE49-F238E27FC236}">
                <a16:creationId xmlns:a16="http://schemas.microsoft.com/office/drawing/2014/main" id="{44F7C2BF-6966-0306-9BBE-74D4ADF99C3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sp>
        <p:nvSpPr>
          <p:cNvPr id="25" name="四角形: 角を丸くする 24">
            <a:extLst>
              <a:ext uri="{FF2B5EF4-FFF2-40B4-BE49-F238E27FC236}">
                <a16:creationId xmlns:a16="http://schemas.microsoft.com/office/drawing/2014/main" id="{29217A7B-A128-B0BF-94EE-8F9BABB28E69}"/>
              </a:ext>
            </a:extLst>
          </p:cNvPr>
          <p:cNvSpPr/>
          <p:nvPr/>
        </p:nvSpPr>
        <p:spPr>
          <a:xfrm>
            <a:off x="7199157" y="2927229"/>
            <a:ext cx="716446"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99343D62-EBBB-7B65-9AA3-2E34D11AB174}"/>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FC07473C-6E28-DFBF-9D97-75C0B7923D0B}"/>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 name="テキスト ボックス 1">
            <a:extLst>
              <a:ext uri="{FF2B5EF4-FFF2-40B4-BE49-F238E27FC236}">
                <a16:creationId xmlns:a16="http://schemas.microsoft.com/office/drawing/2014/main" id="{7701659E-FDA9-336C-2DB7-E76CA84F87FB}"/>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8" name="四角形: 角を丸くする 7">
            <a:extLst>
              <a:ext uri="{FF2B5EF4-FFF2-40B4-BE49-F238E27FC236}">
                <a16:creationId xmlns:a16="http://schemas.microsoft.com/office/drawing/2014/main" id="{B5AD19F7-B75A-76E0-BA25-1C2AF8071A43}"/>
              </a:ext>
            </a:extLst>
          </p:cNvPr>
          <p:cNvSpPr/>
          <p:nvPr/>
        </p:nvSpPr>
        <p:spPr>
          <a:xfrm>
            <a:off x="2885934" y="2927229"/>
            <a:ext cx="716446"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7EA946F8-3A92-A6F1-8361-032BCF3DF887}"/>
              </a:ext>
            </a:extLst>
          </p:cNvPr>
          <p:cNvSpPr/>
          <p:nvPr/>
        </p:nvSpPr>
        <p:spPr>
          <a:xfrm>
            <a:off x="3012625" y="3235741"/>
            <a:ext cx="389436" cy="61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438BB69-A525-42C8-009B-1EE4269E2DD8}"/>
              </a:ext>
            </a:extLst>
          </p:cNvPr>
          <p:cNvSpPr txBox="1"/>
          <p:nvPr/>
        </p:nvSpPr>
        <p:spPr>
          <a:xfrm>
            <a:off x="7750071" y="910427"/>
            <a:ext cx="137941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4265132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AAF16C5C-B2CB-AB14-2DE0-2E8155FBE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25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918D4B9-9C31-41C9-13E5-95B879A26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265256" y="5089509"/>
            <a:ext cx="2772755" cy="50867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      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「登録・ログイン」を押します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929071"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マイナポータルアプリを立ち上げましょう</a:t>
            </a:r>
          </a:p>
        </p:txBody>
      </p:sp>
      <p:pic>
        <p:nvPicPr>
          <p:cNvPr id="6" name="図 5">
            <a:extLst>
              <a:ext uri="{FF2B5EF4-FFF2-40B4-BE49-F238E27FC236}">
                <a16:creationId xmlns:a16="http://schemas.microsoft.com/office/drawing/2014/main" id="{F3CB3B03-D095-84AB-37B5-C167210F8C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540" t="4618" r="53746" b="86547"/>
          <a:stretch/>
        </p:blipFill>
        <p:spPr bwMode="auto">
          <a:xfrm>
            <a:off x="3014120" y="1519570"/>
            <a:ext cx="396000" cy="396000"/>
          </a:xfrm>
          <a:custGeom>
            <a:avLst/>
            <a:gdLst>
              <a:gd name="connsiteX0" fmla="*/ 159787 w 630000"/>
              <a:gd name="connsiteY0" fmla="*/ 0 h 630000"/>
              <a:gd name="connsiteX1" fmla="*/ 470213 w 630000"/>
              <a:gd name="connsiteY1" fmla="*/ 0 h 630000"/>
              <a:gd name="connsiteX2" fmla="*/ 630000 w 630000"/>
              <a:gd name="connsiteY2" fmla="*/ 159787 h 630000"/>
              <a:gd name="connsiteX3" fmla="*/ 630000 w 630000"/>
              <a:gd name="connsiteY3" fmla="*/ 470213 h 630000"/>
              <a:gd name="connsiteX4" fmla="*/ 470213 w 630000"/>
              <a:gd name="connsiteY4" fmla="*/ 630000 h 630000"/>
              <a:gd name="connsiteX5" fmla="*/ 159787 w 630000"/>
              <a:gd name="connsiteY5" fmla="*/ 630000 h 630000"/>
              <a:gd name="connsiteX6" fmla="*/ 0 w 630000"/>
              <a:gd name="connsiteY6" fmla="*/ 470213 h 630000"/>
              <a:gd name="connsiteX7" fmla="*/ 0 w 630000"/>
              <a:gd name="connsiteY7" fmla="*/ 159787 h 630000"/>
              <a:gd name="connsiteX8" fmla="*/ 159787 w 630000"/>
              <a:gd name="connsiteY8" fmla="*/ 0 h 63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00" h="630000">
                <a:moveTo>
                  <a:pt x="159787" y="0"/>
                </a:moveTo>
                <a:lnTo>
                  <a:pt x="470213" y="0"/>
                </a:lnTo>
                <a:cubicBezTo>
                  <a:pt x="558461" y="0"/>
                  <a:pt x="630000" y="71539"/>
                  <a:pt x="630000" y="159787"/>
                </a:cubicBezTo>
                <a:lnTo>
                  <a:pt x="630000" y="470213"/>
                </a:lnTo>
                <a:cubicBezTo>
                  <a:pt x="630000" y="558461"/>
                  <a:pt x="558461" y="630000"/>
                  <a:pt x="470213" y="630000"/>
                </a:cubicBezTo>
                <a:lnTo>
                  <a:pt x="159787" y="630000"/>
                </a:lnTo>
                <a:cubicBezTo>
                  <a:pt x="71539" y="630000"/>
                  <a:pt x="0" y="558461"/>
                  <a:pt x="0" y="470213"/>
                </a:cubicBezTo>
                <a:lnTo>
                  <a:pt x="0" y="159787"/>
                </a:lnTo>
                <a:cubicBezTo>
                  <a:pt x="0" y="71539"/>
                  <a:pt x="71539" y="0"/>
                  <a:pt x="159787"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1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3461ED3-A92C-AABA-4663-E2E999EF4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33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4612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利用者証明用電子証明書のパスワード（数字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ケタ）を入力します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143167" y="3395177"/>
            <a:ext cx="2602911" cy="7557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マイナンバーカードの利用者証明用電子証明書</a:t>
            </a:r>
            <a:r>
              <a:rPr lang="en-US" altLang="ja-JP" sz="1800" b="1" baseline="50000" dirty="0">
                <a:latin typeface="BIZ UDPゴシック" panose="020B0400000000000000" pitchFamily="50" charset="-128"/>
                <a:ea typeface="BIZ UDPゴシック" panose="020B0400000000000000" pitchFamily="50" charset="-128"/>
              </a:rPr>
              <a:t>※</a:t>
            </a:r>
            <a:r>
              <a:rPr lang="ja-JP" altLang="en-US" sz="2200" dirty="0">
                <a:latin typeface="BIZ UDPゴシック" panose="020B0400000000000000" pitchFamily="50" charset="-128"/>
                <a:ea typeface="BIZ UDPゴシック" panose="020B0400000000000000" pitchFamily="50" charset="-128"/>
              </a:rPr>
              <a:t>の認証をしましょう</a:t>
            </a:r>
          </a:p>
        </p:txBody>
      </p:sp>
      <p:sp>
        <p:nvSpPr>
          <p:cNvPr id="4" name="テキスト ボックス 3">
            <a:extLst>
              <a:ext uri="{FF2B5EF4-FFF2-40B4-BE49-F238E27FC236}">
                <a16:creationId xmlns:a16="http://schemas.microsoft.com/office/drawing/2014/main" id="{3E517690-469C-9EBF-6127-372092BB108F}"/>
              </a:ext>
            </a:extLst>
          </p:cNvPr>
          <p:cNvSpPr txBox="1"/>
          <p:nvPr/>
        </p:nvSpPr>
        <p:spPr>
          <a:xfrm>
            <a:off x="3793871" y="2393285"/>
            <a:ext cx="5302528" cy="4356705"/>
          </a:xfrm>
          <a:prstGeom prst="rect">
            <a:avLst/>
          </a:prstGeom>
          <a:noFill/>
        </p:spPr>
        <p:txBody>
          <a:bodyPr wrap="square" rtlCol="0">
            <a:spAutoFit/>
          </a:bodyPr>
          <a:lstStyle/>
          <a:p>
            <a:pPr marL="285750" indent="-285750">
              <a:lnSpc>
                <a:spcPct val="130000"/>
              </a:lnSpc>
              <a:buClr>
                <a:schemeClr val="tx1"/>
              </a:buClr>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cs typeface="Meiryo" charset="-128"/>
              </a:rPr>
              <a:t>利用者証明用電子証明書は、マイナンバーカードに搭載されている、インターネットのウェブサイト等にログイン</a:t>
            </a:r>
            <a:r>
              <a:rPr lang="ja-JP" altLang="en-US" dirty="0">
                <a:latin typeface="BIZ UDPゴシック" panose="020B0400000000000000" pitchFamily="50" charset="-128"/>
                <a:ea typeface="BIZ UDPゴシック" panose="020B0400000000000000" pitchFamily="50" charset="-128"/>
                <a:cs typeface="Meiryo" charset="-128"/>
              </a:rPr>
              <a:t>時に</a:t>
            </a:r>
            <a:r>
              <a:rPr kumimoji="1" lang="ja-JP" altLang="en-US" dirty="0">
                <a:latin typeface="BIZ UDPゴシック" panose="020B0400000000000000" pitchFamily="50" charset="-128"/>
                <a:ea typeface="BIZ UDPゴシック" panose="020B0400000000000000" pitchFamily="50" charset="-128"/>
                <a:cs typeface="Meiryo" charset="-128"/>
              </a:rPr>
              <a:t>利用する電子証明書です。    </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「ログインした者が、利用者本人であること」を   証明</a:t>
            </a:r>
            <a:r>
              <a:rPr kumimoji="1" lang="ja-JP" altLang="en-US" dirty="0">
                <a:latin typeface="BIZ UDPゴシック" panose="020B0400000000000000" pitchFamily="50" charset="-128"/>
                <a:ea typeface="BIZ UDPゴシック" panose="020B0400000000000000" pitchFamily="50" charset="-128"/>
                <a:cs typeface="Meiryo" charset="-128"/>
              </a:rPr>
              <a:t>することができます。</a:t>
            </a:r>
            <a:endParaRPr kumimoji="1" lang="en-US" altLang="ja-JP" dirty="0">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chemeClr val="tx1"/>
              </a:buClr>
              <a:buFont typeface="BIZ UDPゴシック" panose="020B0400000000000000" pitchFamily="50" charset="-128"/>
              <a:buChar char="※"/>
            </a:pPr>
            <a:r>
              <a:rPr lang="ja-JP" altLang="en-US" dirty="0">
                <a:latin typeface="BIZ UDPゴシック" panose="020B0400000000000000" pitchFamily="50" charset="-128"/>
                <a:ea typeface="BIZ UDPゴシック" panose="020B0400000000000000" pitchFamily="50" charset="-128"/>
                <a:cs typeface="Meiryo" charset="-128"/>
              </a:rPr>
              <a:t>パスワードはマイナンバーカードを市区町村の   窓口での受け取り時に利用者証明用電子証明書にご自身で設定した数字</a:t>
            </a:r>
            <a:r>
              <a:rPr lang="en-US" altLang="ja-JP" dirty="0">
                <a:latin typeface="BIZ UDPゴシック" panose="020B0400000000000000" pitchFamily="50" charset="-128"/>
                <a:ea typeface="BIZ UDPゴシック" panose="020B0400000000000000" pitchFamily="50" charset="-128"/>
                <a:cs typeface="Meiryo" charset="-128"/>
              </a:rPr>
              <a:t>4</a:t>
            </a:r>
            <a:r>
              <a:rPr lang="ja-JP" altLang="en-US" dirty="0">
                <a:latin typeface="BIZ UDPゴシック" panose="020B0400000000000000" pitchFamily="50" charset="-128"/>
                <a:ea typeface="BIZ UDPゴシック" panose="020B0400000000000000" pitchFamily="50" charset="-128"/>
                <a:cs typeface="Meiryo" charset="-128"/>
              </a:rPr>
              <a:t>桁です</a:t>
            </a:r>
            <a:endParaRPr lang="en-US" altLang="ja-JP" dirty="0">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chemeClr val="tx1"/>
              </a:buClr>
              <a:buFont typeface="BIZ UDPゴシック" panose="020B0400000000000000" pitchFamily="50" charset="-128"/>
              <a:buChar char="※"/>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パスワードは、</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3</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回連続して間違えるとロックが  かかる</a:t>
            </a:r>
            <a:r>
              <a:rPr lang="ja-JP" altLang="en-US" dirty="0">
                <a:latin typeface="BIZ UDPゴシック" panose="020B0400000000000000" pitchFamily="50" charset="-128"/>
                <a:ea typeface="BIZ UDPゴシック" panose="020B0400000000000000" pitchFamily="50" charset="-128"/>
                <a:cs typeface="Meiryo" charset="-128"/>
              </a:rPr>
              <a:t>のでご注意ください</a:t>
            </a:r>
            <a:endParaRPr lang="en-US" altLang="ja-JP" dirty="0">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chemeClr val="tx1"/>
              </a:buClr>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rPr>
              <a:t>パスワードはご自身で入力してください</a:t>
            </a:r>
            <a:endParaRPr lang="en-US" altLang="ja-JP" dirty="0">
              <a:latin typeface="BIZ UDPゴシック" panose="020B0400000000000000" pitchFamily="50" charset="-128"/>
              <a:ea typeface="BIZ UDPゴシック" panose="020B0400000000000000" pitchFamily="50" charset="-128"/>
            </a:endParaRPr>
          </a:p>
          <a:p>
            <a:pPr marL="285750" indent="-285750">
              <a:lnSpc>
                <a:spcPct val="130000"/>
              </a:lnSpc>
              <a:buClr>
                <a:schemeClr val="tx1"/>
              </a:buClr>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rPr>
              <a:t>代理の方による入力は行わない</a:t>
            </a:r>
            <a:r>
              <a:rPr lang="ja-JP" altLang="en-US" dirty="0">
                <a:latin typeface="BIZ UDPゴシック" panose="020B0400000000000000" pitchFamily="50" charset="-128"/>
                <a:ea typeface="BIZ UDPゴシック" panose="020B0400000000000000" pitchFamily="50" charset="-128"/>
              </a:rPr>
              <a:t>でください</a:t>
            </a:r>
            <a:endParaRPr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60330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CC8267E-EF49-1512-4654-FC4CB521D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97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2636EC-2B03-5985-0C9F-F32F856AB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81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715722" cy="755720"/>
          </a:xfrm>
          <a:prstGeom prst="rect">
            <a:avLst/>
          </a:prstGeom>
          <a:noFill/>
        </p:spPr>
        <p:txBody>
          <a:bodyPr wrap="square" lIns="91440" tIns="45720" rIns="7200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マイナンバーカードとスマートフォンの読み取り部を合わせます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95621"/>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「読み取り開始」を押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2" name="タイトル 1">
            <a:extLst>
              <a:ext uri="{FF2B5EF4-FFF2-40B4-BE49-F238E27FC236}">
                <a16:creationId xmlns:a16="http://schemas.microsoft.com/office/drawing/2014/main" id="{C421586B-1E4E-1B46-1F6F-3EEF79441BF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4" name="サブタイトル 2">
            <a:extLst>
              <a:ext uri="{FF2B5EF4-FFF2-40B4-BE49-F238E27FC236}">
                <a16:creationId xmlns:a16="http://schemas.microsoft.com/office/drawing/2014/main" id="{7D010F41-4FB8-B824-2D4B-52BC9DB8663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マイナンバーカードの利用者証明用電子証明書の認証をしましょう</a:t>
            </a:r>
          </a:p>
        </p:txBody>
      </p:sp>
      <p:sp>
        <p:nvSpPr>
          <p:cNvPr id="4" name="テキスト ボックス 3">
            <a:extLst>
              <a:ext uri="{FF2B5EF4-FFF2-40B4-BE49-F238E27FC236}">
                <a16:creationId xmlns:a16="http://schemas.microsoft.com/office/drawing/2014/main" id="{247CBFEB-D5CA-DDFC-5DC9-A47AC0D9EE2B}"/>
              </a:ext>
            </a:extLst>
          </p:cNvPr>
          <p:cNvSpPr txBox="1"/>
          <p:nvPr/>
        </p:nvSpPr>
        <p:spPr>
          <a:xfrm>
            <a:off x="3738345" y="2394552"/>
            <a:ext cx="1755399" cy="1077218"/>
          </a:xfrm>
          <a:prstGeom prst="rect">
            <a:avLst/>
          </a:prstGeom>
          <a:noFill/>
        </p:spPr>
        <p:txBody>
          <a:bodyPr wrap="square" lIns="36000" rIns="36000" rtlCol="0">
            <a:spAutoFit/>
          </a:bodyPr>
          <a:lstStyle/>
          <a:p>
            <a:pPr>
              <a:buClr>
                <a:srgbClr val="4472C4"/>
              </a:buClr>
            </a:pPr>
            <a:r>
              <a:rPr kumimoji="1" lang="en-US" altLang="ja-JP" sz="1600" dirty="0">
                <a:solidFill>
                  <a:schemeClr val="accent1"/>
                </a:solidFill>
                <a:latin typeface="BIZ UDPゴシック" panose="020B0400000000000000" pitchFamily="50" charset="-128"/>
                <a:ea typeface="BIZ UDPゴシック" panose="020B0400000000000000" pitchFamily="50" charset="-128"/>
              </a:rPr>
              <a:t>※</a:t>
            </a:r>
            <a:r>
              <a:rPr kumimoji="1" lang="ja-JP" altLang="en-US" sz="1600" dirty="0">
                <a:solidFill>
                  <a:schemeClr val="accent1"/>
                </a:solidFill>
                <a:latin typeface="BIZ UDPゴシック" panose="020B0400000000000000" pitchFamily="50" charset="-128"/>
                <a:ea typeface="BIZ UDPゴシック" panose="020B0400000000000000" pitchFamily="50" charset="-128"/>
              </a:rPr>
              <a:t>マイナンバ</a:t>
            </a:r>
            <a:r>
              <a:rPr lang="ja-JP" altLang="en-US" sz="1600" dirty="0">
                <a:solidFill>
                  <a:schemeClr val="accent1"/>
                </a:solidFill>
                <a:latin typeface="BIZ UDPゴシック" panose="020B0400000000000000" pitchFamily="50" charset="-128"/>
                <a:ea typeface="BIZ UDPゴシック" panose="020B0400000000000000" pitchFamily="50" charset="-128"/>
              </a:rPr>
              <a:t>ー</a:t>
            </a:r>
            <a:r>
              <a:rPr kumimoji="1" lang="ja-JP" altLang="en-US" sz="1600" dirty="0">
                <a:solidFill>
                  <a:schemeClr val="accent1"/>
                </a:solidFill>
                <a:latin typeface="BIZ UDPゴシック" panose="020B0400000000000000" pitchFamily="50" charset="-128"/>
                <a:ea typeface="BIZ UDPゴシック" panose="020B0400000000000000" pitchFamily="50" charset="-128"/>
              </a:rPr>
              <a:t>カードの読み取り位置は</a:t>
            </a:r>
            <a:r>
              <a:rPr lang="ja-JP" altLang="en-US" sz="1600" dirty="0">
                <a:solidFill>
                  <a:schemeClr val="accent1"/>
                </a:solidFill>
                <a:latin typeface="BIZ UDPゴシック" panose="020B0400000000000000" pitchFamily="50" charset="-128"/>
                <a:ea typeface="BIZ UDPゴシック" panose="020B0400000000000000" pitchFamily="50" charset="-128"/>
              </a:rPr>
              <a:t>機種により異なります</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186612C0-391E-B85C-529C-8AB31962A9FA}"/>
              </a:ext>
            </a:extLst>
          </p:cNvPr>
          <p:cNvSpPr/>
          <p:nvPr/>
        </p:nvSpPr>
        <p:spPr>
          <a:xfrm>
            <a:off x="5340195" y="6092992"/>
            <a:ext cx="2628340" cy="66278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19162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a:extLst>
              <a:ext uri="{FF2B5EF4-FFF2-40B4-BE49-F238E27FC236}">
                <a16:creationId xmlns:a16="http://schemas.microsoft.com/office/drawing/2014/main" id="{09FF5AF9-F17F-242B-7767-D6228FE7B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606" y="24119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2" name="タイトル 1">
            <a:extLst>
              <a:ext uri="{FF2B5EF4-FFF2-40B4-BE49-F238E27FC236}">
                <a16:creationId xmlns:a16="http://schemas.microsoft.com/office/drawing/2014/main" id="{C421586B-1E4E-1B46-1F6F-3EEF79441BF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4" name="サブタイトル 2">
            <a:extLst>
              <a:ext uri="{FF2B5EF4-FFF2-40B4-BE49-F238E27FC236}">
                <a16:creationId xmlns:a16="http://schemas.microsoft.com/office/drawing/2014/main" id="{7D010F41-4FB8-B824-2D4B-52BC9DB8663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マイナンバーカードの利用者証明用電子証明書の認証をしましょう</a:t>
            </a:r>
          </a:p>
        </p:txBody>
      </p:sp>
      <p:sp>
        <p:nvSpPr>
          <p:cNvPr id="7" name="テキスト ボックス 6">
            <a:extLst>
              <a:ext uri="{FF2B5EF4-FFF2-40B4-BE49-F238E27FC236}">
                <a16:creationId xmlns:a16="http://schemas.microsoft.com/office/drawing/2014/main" id="{35ABDAA6-38E3-9225-522D-F6D87F0FC95B}"/>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EA193D90-F9E1-E2B9-73DA-F655515C9834}"/>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読み取りが完了しました」</a:t>
            </a:r>
            <a:r>
              <a:rPr lang="ja-JP" altLang="en-US" dirty="0">
                <a:solidFill>
                  <a:prstClr val="black"/>
                </a:solidFill>
                <a:latin typeface="BIZ UDPゴシック" panose="020B0400000000000000" pitchFamily="50" charset="-128"/>
                <a:ea typeface="BIZ UDPゴシック" panose="020B0400000000000000" pitchFamily="50" charset="-128"/>
              </a:rPr>
              <a:t>と</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表示されます</a:t>
            </a:r>
          </a:p>
        </p:txBody>
      </p:sp>
    </p:spTree>
    <p:extLst>
      <p:ext uri="{BB962C8B-B14F-4D97-AF65-F5344CB8AC3E}">
        <p14:creationId xmlns:p14="http://schemas.microsoft.com/office/powerpoint/2010/main" val="1881009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1D9D36-5C18-7FD5-099F-0AE8BB2C53B4}"/>
              </a:ext>
            </a:extLst>
          </p:cNvPr>
          <p:cNvSpPr>
            <a:spLocks/>
          </p:cNvSpPr>
          <p:nvPr/>
        </p:nvSpPr>
        <p:spPr bwMode="auto">
          <a:xfrm>
            <a:off x="303715" y="4578844"/>
            <a:ext cx="4113854" cy="1338904"/>
          </a:xfrm>
          <a:prstGeom prst="roundRect">
            <a:avLst/>
          </a:prstGeom>
          <a:solidFill>
            <a:schemeClr val="bg1"/>
          </a:solidFill>
          <a:ln w="3810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5" name="図 14">
            <a:extLst>
              <a:ext uri="{FF2B5EF4-FFF2-40B4-BE49-F238E27FC236}">
                <a16:creationId xmlns:a16="http://schemas.microsoft.com/office/drawing/2014/main" id="{95C87F7D-E2C0-573B-E584-F47D094EC6C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5390" y="4830909"/>
            <a:ext cx="546553" cy="1028654"/>
          </a:xfrm>
          <a:prstGeom prst="rect">
            <a:avLst/>
          </a:prstGeom>
        </p:spPr>
      </p:pic>
      <p:sp>
        <p:nvSpPr>
          <p:cNvPr id="8" name="Freeform 6">
            <a:extLst>
              <a:ext uri="{FF2B5EF4-FFF2-40B4-BE49-F238E27FC236}">
                <a16:creationId xmlns:a16="http://schemas.microsoft.com/office/drawing/2014/main" id="{63C63D25-B657-4B22-2694-42A7BE5F1CB3}"/>
              </a:ext>
            </a:extLst>
          </p:cNvPr>
          <p:cNvSpPr>
            <a:spLocks/>
          </p:cNvSpPr>
          <p:nvPr/>
        </p:nvSpPr>
        <p:spPr bwMode="auto">
          <a:xfrm>
            <a:off x="4749723" y="4567852"/>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 name="Freeform 6">
            <a:extLst>
              <a:ext uri="{FF2B5EF4-FFF2-40B4-BE49-F238E27FC236}">
                <a16:creationId xmlns:a16="http://schemas.microsoft.com/office/drawing/2014/main" id="{78AA2B07-3895-1651-425F-31BA1D8839D3}"/>
              </a:ext>
            </a:extLst>
          </p:cNvPr>
          <p:cNvSpPr>
            <a:spLocks/>
          </p:cNvSpPr>
          <p:nvPr/>
        </p:nvSpPr>
        <p:spPr bwMode="auto">
          <a:xfrm>
            <a:off x="4749723" y="3022865"/>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 name="Freeform 6">
            <a:extLst>
              <a:ext uri="{FF2B5EF4-FFF2-40B4-BE49-F238E27FC236}">
                <a16:creationId xmlns:a16="http://schemas.microsoft.com/office/drawing/2014/main" id="{BE9B0DAA-389A-3A56-082D-3574974389EE}"/>
              </a:ext>
            </a:extLst>
          </p:cNvPr>
          <p:cNvSpPr>
            <a:spLocks/>
          </p:cNvSpPr>
          <p:nvPr/>
        </p:nvSpPr>
        <p:spPr bwMode="auto">
          <a:xfrm>
            <a:off x="303715" y="3033857"/>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 name="Freeform 6">
            <a:extLst>
              <a:ext uri="{FF2B5EF4-FFF2-40B4-BE49-F238E27FC236}">
                <a16:creationId xmlns:a16="http://schemas.microsoft.com/office/drawing/2014/main" id="{41F427AE-788E-AD31-DCA6-44C998812DA4}"/>
              </a:ext>
            </a:extLst>
          </p:cNvPr>
          <p:cNvSpPr>
            <a:spLocks/>
          </p:cNvSpPr>
          <p:nvPr/>
        </p:nvSpPr>
        <p:spPr bwMode="auto">
          <a:xfrm>
            <a:off x="4749723" y="1474901"/>
            <a:ext cx="4113854" cy="1338904"/>
          </a:xfrm>
          <a:prstGeom prst="roundRect">
            <a:avLst/>
          </a:prstGeom>
          <a:solidFill>
            <a:schemeClr val="bg1"/>
          </a:solidFill>
          <a:ln w="3810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テキスト ボックス 66">
            <a:extLst>
              <a:ext uri="{FF2B5EF4-FFF2-40B4-BE49-F238E27FC236}">
                <a16:creationId xmlns:a16="http://schemas.microsoft.com/office/drawing/2014/main" id="{8DCB7B57-7676-4C98-8AB0-08051211EBCE}"/>
              </a:ext>
            </a:extLst>
          </p:cNvPr>
          <p:cNvSpPr txBox="1"/>
          <p:nvPr/>
        </p:nvSpPr>
        <p:spPr>
          <a:xfrm>
            <a:off x="1508547" y="4849873"/>
            <a:ext cx="262218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公金受取口座</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の</a:t>
            </a:r>
            <a:r>
              <a:rPr lang="ja-JP" altLang="en-US" sz="2000" dirty="0">
                <a:latin typeface="BIZ UDPゴシック" panose="020B0400000000000000" pitchFamily="50" charset="-128"/>
                <a:ea typeface="BIZ UDPゴシック" panose="020B0400000000000000" pitchFamily="50" charset="-128"/>
                <a:cs typeface="Meiryo" charset="-128"/>
              </a:rPr>
              <a:t>登録ができる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1392691" y="227059"/>
            <a:ext cx="5981125" cy="480003"/>
          </a:xfrm>
        </p:spPr>
        <p:txBody>
          <a:bodyPr wrap="none">
            <a:spAutoFit/>
          </a:bodyPr>
          <a:lstStyle/>
          <a:p>
            <a:r>
              <a:rPr lang="ja-JP" altLang="en-US" dirty="0">
                <a:solidFill>
                  <a:srgbClr val="4472C4"/>
                </a:solidFill>
              </a:rPr>
              <a:t>マイナンバーカードで暮らしを便利に</a:t>
            </a:r>
          </a:p>
        </p:txBody>
      </p:sp>
      <p:pic>
        <p:nvPicPr>
          <p:cNvPr id="44" name="図 43" descr="スマートフォンをカードリーダーにかざすマイナちゃんのイラスト">
            <a:extLst>
              <a:ext uri="{FF2B5EF4-FFF2-40B4-BE49-F238E27FC236}">
                <a16:creationId xmlns:a16="http://schemas.microsoft.com/office/drawing/2014/main" id="{ED1ABC3B-69E5-430E-B535-6517B89B74EC}"/>
              </a:ext>
            </a:extLst>
          </p:cNvPr>
          <p:cNvPicPr>
            <a:picLocks noChangeAspect="1"/>
          </p:cNvPicPr>
          <p:nvPr/>
        </p:nvPicPr>
        <p:blipFill rotWithShape="1">
          <a:blip r:embed="rId4">
            <a:clrChange>
              <a:clrFrom>
                <a:srgbClr val="FFFEFC"/>
              </a:clrFrom>
              <a:clrTo>
                <a:srgbClr val="FFFEFC">
                  <a:alpha val="0"/>
                </a:srgbClr>
              </a:clrTo>
            </a:clrChange>
            <a:extLst>
              <a:ext uri="{28A0092B-C50C-407E-A947-70E740481C1C}">
                <a14:useLocalDpi xmlns:a14="http://schemas.microsoft.com/office/drawing/2010/main" val="0"/>
              </a:ext>
            </a:extLst>
          </a:blip>
          <a:srcRect l="10689" r="7243"/>
          <a:stretch/>
        </p:blipFill>
        <p:spPr>
          <a:xfrm>
            <a:off x="4966773" y="3101415"/>
            <a:ext cx="852582" cy="1135884"/>
          </a:xfrm>
          <a:prstGeom prst="rect">
            <a:avLst/>
          </a:prstGeom>
          <a:solidFill>
            <a:schemeClr val="bg1"/>
          </a:solidFill>
        </p:spPr>
      </p:pic>
      <p:pic>
        <p:nvPicPr>
          <p:cNvPr id="59" name="図 58" descr="e-Taxのロゴマーク">
            <a:extLst>
              <a:ext uri="{FF2B5EF4-FFF2-40B4-BE49-F238E27FC236}">
                <a16:creationId xmlns:a16="http://schemas.microsoft.com/office/drawing/2014/main" id="{F8514759-2516-4EEE-A8B9-2B8446CFBC8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4862755" y="5032630"/>
            <a:ext cx="1184907" cy="561105"/>
          </a:xfrm>
          <a:prstGeom prst="rect">
            <a:avLst/>
          </a:prstGeom>
        </p:spPr>
      </p:pic>
      <p:sp>
        <p:nvSpPr>
          <p:cNvPr id="61" name="テキスト ボックス 60">
            <a:extLst>
              <a:ext uri="{FF2B5EF4-FFF2-40B4-BE49-F238E27FC236}">
                <a16:creationId xmlns:a16="http://schemas.microsoft.com/office/drawing/2014/main" id="{003198B6-F18B-4487-9EE5-AF5B2E5AA38B}"/>
              </a:ext>
            </a:extLst>
          </p:cNvPr>
          <p:cNvSpPr txBox="1"/>
          <p:nvPr/>
        </p:nvSpPr>
        <p:spPr>
          <a:xfrm>
            <a:off x="6002190" y="3258892"/>
            <a:ext cx="276676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コンビニで各種</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証明書が</a:t>
            </a:r>
            <a:r>
              <a:rPr lang="ja-JP" altLang="en-US" sz="2000" dirty="0">
                <a:latin typeface="BIZ UDPゴシック" panose="020B0400000000000000" pitchFamily="50" charset="-128"/>
                <a:ea typeface="BIZ UDPゴシック" panose="020B0400000000000000" pitchFamily="50" charset="-128"/>
                <a:cs typeface="Meiryo" charset="-128"/>
              </a:rPr>
              <a:t>取得できる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89" name="テキスト ボックス 88">
            <a:extLst>
              <a:ext uri="{FF2B5EF4-FFF2-40B4-BE49-F238E27FC236}">
                <a16:creationId xmlns:a16="http://schemas.microsoft.com/office/drawing/2014/main" id="{C3E97156-C6C6-4EDE-8A76-91A0101696BF}"/>
              </a:ext>
            </a:extLst>
          </p:cNvPr>
          <p:cNvSpPr txBox="1"/>
          <p:nvPr/>
        </p:nvSpPr>
        <p:spPr>
          <a:xfrm>
            <a:off x="6002190" y="4849873"/>
            <a:ext cx="2861387" cy="829458"/>
          </a:xfrm>
          <a:prstGeom prst="rect">
            <a:avLst/>
          </a:prstGeom>
          <a:noFill/>
        </p:spPr>
        <p:txBody>
          <a:bodyPr wrap="square" rtlCol="0">
            <a:spAutoFit/>
          </a:bodyPr>
          <a:lstStyle/>
          <a:p>
            <a:pPr>
              <a:lnSpc>
                <a:spcPct val="130000"/>
              </a:lnSpc>
            </a:pPr>
            <a:r>
              <a:rPr lang="en-US" altLang="ja-JP" sz="2000" dirty="0">
                <a:latin typeface="BIZ UDPゴシック" panose="020B0400000000000000" pitchFamily="50" charset="-128"/>
                <a:ea typeface="BIZ UDPゴシック" panose="020B0400000000000000" pitchFamily="50" charset="-128"/>
                <a:cs typeface="Meiryo" charset="-128"/>
              </a:rPr>
              <a:t>e-Tax</a:t>
            </a:r>
            <a:r>
              <a:rPr lang="ja-JP" altLang="en-US" sz="2000" dirty="0">
                <a:latin typeface="BIZ UDPゴシック" panose="020B0400000000000000" pitchFamily="50" charset="-128"/>
                <a:ea typeface="BIZ UDPゴシック" panose="020B0400000000000000" pitchFamily="50" charset="-128"/>
                <a:cs typeface="Meiryo" charset="-128"/>
              </a:rPr>
              <a:t>で確定申告の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届出が自宅からできる</a:t>
            </a:r>
          </a:p>
        </p:txBody>
      </p:sp>
      <p:sp>
        <p:nvSpPr>
          <p:cNvPr id="34" name="Freeform 6">
            <a:extLst>
              <a:ext uri="{FF2B5EF4-FFF2-40B4-BE49-F238E27FC236}">
                <a16:creationId xmlns:a16="http://schemas.microsoft.com/office/drawing/2014/main" id="{7AF18519-8549-C286-B8B8-DE9A92CBE0A3}"/>
              </a:ext>
            </a:extLst>
          </p:cNvPr>
          <p:cNvSpPr>
            <a:spLocks/>
          </p:cNvSpPr>
          <p:nvPr/>
        </p:nvSpPr>
        <p:spPr bwMode="auto">
          <a:xfrm>
            <a:off x="303715" y="1485893"/>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テキスト ボックス 37">
            <a:extLst>
              <a:ext uri="{FF2B5EF4-FFF2-40B4-BE49-F238E27FC236}">
                <a16:creationId xmlns:a16="http://schemas.microsoft.com/office/drawing/2014/main" id="{E231A597-4C93-4B10-B5DB-BCF3E1E32B88}"/>
              </a:ext>
            </a:extLst>
          </p:cNvPr>
          <p:cNvSpPr txBox="1"/>
          <p:nvPr/>
        </p:nvSpPr>
        <p:spPr>
          <a:xfrm>
            <a:off x="1508546" y="1715005"/>
            <a:ext cx="2852876" cy="42934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本人確認書類になる</a:t>
            </a:r>
          </a:p>
        </p:txBody>
      </p:sp>
      <p:sp>
        <p:nvSpPr>
          <p:cNvPr id="39" name="テキスト ボックス 38">
            <a:extLst>
              <a:ext uri="{FF2B5EF4-FFF2-40B4-BE49-F238E27FC236}">
                <a16:creationId xmlns:a16="http://schemas.microsoft.com/office/drawing/2014/main" id="{D94F59D3-FBCB-4F69-9CC7-6D53FCE8CB97}"/>
              </a:ext>
            </a:extLst>
          </p:cNvPr>
          <p:cNvSpPr txBox="1"/>
          <p:nvPr/>
        </p:nvSpPr>
        <p:spPr>
          <a:xfrm>
            <a:off x="6002190" y="1715005"/>
            <a:ext cx="2861387"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健康保険証</a:t>
            </a:r>
            <a:r>
              <a:rPr lang="ja-JP" altLang="en-US" sz="2000" dirty="0">
                <a:latin typeface="BIZ UDPゴシック" panose="020B0400000000000000" pitchFamily="50" charset="-128"/>
                <a:ea typeface="BIZ UDPゴシック" panose="020B0400000000000000" pitchFamily="50" charset="-128"/>
                <a:cs typeface="Meiryo" charset="-128"/>
              </a:rPr>
              <a:t>として</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使える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4080C540-96C2-49E9-BEFB-701E3F309851}"/>
              </a:ext>
            </a:extLst>
          </p:cNvPr>
          <p:cNvSpPr txBox="1"/>
          <p:nvPr/>
        </p:nvSpPr>
        <p:spPr>
          <a:xfrm>
            <a:off x="1508546" y="3258892"/>
            <a:ext cx="2622188" cy="829458"/>
          </a:xfrm>
          <a:prstGeom prst="rect">
            <a:avLst/>
          </a:prstGeom>
          <a:noFill/>
        </p:spPr>
        <p:txBody>
          <a:bodyPr wrap="square" rtlCol="0">
            <a:spAutoFit/>
          </a:bodyPr>
          <a:lstStyle/>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オンラインで各種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行政手続ができる　</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pic>
        <p:nvPicPr>
          <p:cNvPr id="42" name="図 41" descr="マイナンバーカードを持つマイナちゃんのイラスト">
            <a:extLst>
              <a:ext uri="{FF2B5EF4-FFF2-40B4-BE49-F238E27FC236}">
                <a16:creationId xmlns:a16="http://schemas.microsoft.com/office/drawing/2014/main" id="{BC770E5D-53CC-4849-9E2A-7F883030996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r="24268" b="21185"/>
          <a:stretch/>
        </p:blipFill>
        <p:spPr>
          <a:xfrm>
            <a:off x="407673" y="1619980"/>
            <a:ext cx="934796" cy="1116791"/>
          </a:xfrm>
          <a:prstGeom prst="rect">
            <a:avLst/>
          </a:prstGeom>
        </p:spPr>
      </p:pic>
      <p:grpSp>
        <p:nvGrpSpPr>
          <p:cNvPr id="47" name="グループ化 46" descr="受付に座っているマイナちゃんのイラスト">
            <a:extLst>
              <a:ext uri="{FF2B5EF4-FFF2-40B4-BE49-F238E27FC236}">
                <a16:creationId xmlns:a16="http://schemas.microsoft.com/office/drawing/2014/main" id="{56373053-13F0-4944-A2DB-C66C21BE868C}"/>
              </a:ext>
            </a:extLst>
          </p:cNvPr>
          <p:cNvGrpSpPr/>
          <p:nvPr/>
        </p:nvGrpSpPr>
        <p:grpSpPr>
          <a:xfrm>
            <a:off x="4769731" y="1532747"/>
            <a:ext cx="1232459" cy="1151384"/>
            <a:chOff x="3385544" y="1332173"/>
            <a:chExt cx="1108184" cy="1035283"/>
          </a:xfrm>
        </p:grpSpPr>
        <p:pic>
          <p:nvPicPr>
            <p:cNvPr id="65" name="図 64">
              <a:extLst>
                <a:ext uri="{FF2B5EF4-FFF2-40B4-BE49-F238E27FC236}">
                  <a16:creationId xmlns:a16="http://schemas.microsoft.com/office/drawing/2014/main" id="{DB0557F4-C29D-4952-97BD-F6ACE99067F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66" name="テキスト ボックス 65">
              <a:extLst>
                <a:ext uri="{FF2B5EF4-FFF2-40B4-BE49-F238E27FC236}">
                  <a16:creationId xmlns:a16="http://schemas.microsoft.com/office/drawing/2014/main" id="{897301F2-9FC1-4EE1-A1C9-840B107B3D6B}"/>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8" name="テキスト ボックス 67">
            <a:extLst>
              <a:ext uri="{FF2B5EF4-FFF2-40B4-BE49-F238E27FC236}">
                <a16:creationId xmlns:a16="http://schemas.microsoft.com/office/drawing/2014/main" id="{E890E036-8D70-3D1A-8CC6-6A24C21E49B1}"/>
              </a:ext>
            </a:extLst>
          </p:cNvPr>
          <p:cNvSpPr txBox="1"/>
          <p:nvPr/>
        </p:nvSpPr>
        <p:spPr>
          <a:xfrm>
            <a:off x="6685241" y="2108439"/>
            <a:ext cx="664924" cy="276999"/>
          </a:xfrm>
          <a:prstGeom prst="rect">
            <a:avLst/>
          </a:prstGeom>
          <a:noFill/>
        </p:spPr>
        <p:txBody>
          <a:bodyPr wrap="square" rtlCol="0">
            <a:spAutoFit/>
          </a:bodyPr>
          <a:lstStyle/>
          <a:p>
            <a:pPr algn="ctr"/>
            <a:r>
              <a:rPr lang="en-US" altLang="ja-JP" sz="1200" b="1" dirty="0">
                <a:latin typeface="BIZ UDPゴシック" panose="020B0400000000000000" pitchFamily="50" charset="-128"/>
                <a:ea typeface="BIZ UDPゴシック" panose="020B0400000000000000" pitchFamily="50" charset="-128"/>
                <a:cs typeface="Meiryo" charset="-128"/>
              </a:rPr>
              <a:t>※</a:t>
            </a:r>
            <a:endParaRPr kumimoji="1" lang="ja-JP" altLang="en-US" sz="1200" b="1" dirty="0">
              <a:latin typeface="BIZ UDPゴシック" panose="020B0400000000000000" pitchFamily="50" charset="-128"/>
              <a:ea typeface="BIZ UDPゴシック" panose="020B0400000000000000" pitchFamily="50" charset="-128"/>
              <a:cs typeface="Meiryo" charset="-128"/>
            </a:endParaRPr>
          </a:p>
        </p:txBody>
      </p:sp>
      <p:pic>
        <p:nvPicPr>
          <p:cNvPr id="78" name="図 77" descr="パソコンを使っているマイナちゃんのイラスト">
            <a:extLst>
              <a:ext uri="{FF2B5EF4-FFF2-40B4-BE49-F238E27FC236}">
                <a16:creationId xmlns:a16="http://schemas.microsoft.com/office/drawing/2014/main" id="{45F00452-0592-4ED0-6ED6-C8EAB5EB864F}"/>
              </a:ext>
            </a:extLst>
          </p:cNvPr>
          <p:cNvPicPr>
            <a:picLocks noChangeAspect="1"/>
          </p:cNvPicPr>
          <p:nvPr/>
        </p:nvPicPr>
        <p:blipFill rotWithShape="1">
          <a:blip r:embed="rId11">
            <a:clrChange>
              <a:clrFrom>
                <a:srgbClr val="FFFEFD"/>
              </a:clrFrom>
              <a:clrTo>
                <a:srgbClr val="FFFEFD">
                  <a:alpha val="0"/>
                </a:srgbClr>
              </a:clrTo>
            </a:clrChange>
            <a:extLst>
              <a:ext uri="{28A0092B-C50C-407E-A947-70E740481C1C}">
                <a14:useLocalDpi xmlns:a14="http://schemas.microsoft.com/office/drawing/2010/main" val="0"/>
              </a:ext>
            </a:extLst>
          </a:blip>
          <a:srcRect l="5403" t="18054" r="5226" b="14081"/>
          <a:stretch/>
        </p:blipFill>
        <p:spPr>
          <a:xfrm>
            <a:off x="474170" y="3187243"/>
            <a:ext cx="968994" cy="1032132"/>
          </a:xfrm>
          <a:prstGeom prst="rect">
            <a:avLst/>
          </a:prstGeom>
        </p:spPr>
      </p:pic>
      <p:pic>
        <p:nvPicPr>
          <p:cNvPr id="14" name="図 13" descr="グラフィカル ユーザー インターフェイス&#10;&#10;自動的に生成された説明">
            <a:extLst>
              <a:ext uri="{FF2B5EF4-FFF2-40B4-BE49-F238E27FC236}">
                <a16:creationId xmlns:a16="http://schemas.microsoft.com/office/drawing/2014/main" id="{D433F73E-0691-FFBA-C42B-BEF09B10449F}"/>
              </a:ext>
            </a:extLst>
          </p:cNvPr>
          <p:cNvPicPr>
            <a:picLocks noChangeAspect="1"/>
          </p:cNvPicPr>
          <p:nvPr/>
        </p:nvPicPr>
        <p:blipFill>
          <a:blip r:embed="rId12"/>
          <a:srcRect r="47706" b="59433"/>
          <a:stretch/>
        </p:blipFill>
        <p:spPr>
          <a:xfrm>
            <a:off x="423423" y="4740404"/>
            <a:ext cx="503183" cy="344780"/>
          </a:xfrm>
          <a:prstGeom prst="rect">
            <a:avLst/>
          </a:prstGeom>
        </p:spPr>
      </p:pic>
      <p:sp>
        <p:nvSpPr>
          <p:cNvPr id="2" name="テキスト ボックス 1">
            <a:extLst>
              <a:ext uri="{FF2B5EF4-FFF2-40B4-BE49-F238E27FC236}">
                <a16:creationId xmlns:a16="http://schemas.microsoft.com/office/drawing/2014/main" id="{E17379F0-1DC4-3017-61B6-2C88FE7555B9}"/>
              </a:ext>
            </a:extLst>
          </p:cNvPr>
          <p:cNvSpPr txBox="1"/>
          <p:nvPr/>
        </p:nvSpPr>
        <p:spPr>
          <a:xfrm>
            <a:off x="3571232" y="6252149"/>
            <a:ext cx="4599336" cy="534634"/>
          </a:xfrm>
          <a:prstGeom prst="rect">
            <a:avLst/>
          </a:prstGeom>
          <a:noFill/>
        </p:spPr>
        <p:txBody>
          <a:bodyPr wrap="none" rtlCol="0">
            <a:spAutoFit/>
          </a:bodyPr>
          <a:lstStyle/>
          <a:p>
            <a:pPr algn="r">
              <a:lnSpc>
                <a:spcPct val="130000"/>
              </a:lnSpc>
            </a:pPr>
            <a:r>
              <a:rPr kumimoji="1" lang="ja-JP" altLang="en-US" sz="1200" dirty="0">
                <a:latin typeface="BIZ UDPゴシック" panose="020B0400000000000000" pitchFamily="50" charset="-128"/>
                <a:ea typeface="BIZ UDPゴシック" panose="020B0400000000000000" pitchFamily="50" charset="-128"/>
              </a:rPr>
              <a:t>＜参考＞</a:t>
            </a:r>
            <a:r>
              <a:rPr lang="ja-JP" altLang="en-US" sz="1200" dirty="0">
                <a:latin typeface="BIZ UDPゴシック" panose="020B0400000000000000" pitchFamily="50" charset="-128"/>
                <a:ea typeface="BIZ UDPゴシック" panose="020B0400000000000000" pitchFamily="50" charset="-128"/>
              </a:rPr>
              <a:t>総務省のマイナンバーカードのホームページ</a:t>
            </a:r>
            <a:r>
              <a:rPr lang="en-US" altLang="ja-JP" sz="1200" dirty="0">
                <a:latin typeface="BIZ UDPゴシック" panose="020B0400000000000000" pitchFamily="50" charset="-128"/>
                <a:ea typeface="BIZ UDPゴシック" panose="020B0400000000000000" pitchFamily="50" charset="-128"/>
              </a:rPr>
              <a:t> </a:t>
            </a:r>
          </a:p>
          <a:p>
            <a:pPr algn="r">
              <a:lnSpc>
                <a:spcPct val="130000"/>
              </a:lnSpc>
            </a:pPr>
            <a:r>
              <a:rPr lang="en-US" altLang="ja-JP" sz="1200" b="1" u="sng" dirty="0">
                <a:solidFill>
                  <a:srgbClr val="0000FF"/>
                </a:solidFill>
                <a:latin typeface="BIZ UDPゴシック" panose="020B0400000000000000" pitchFamily="50" charset="-128"/>
                <a:ea typeface="BIZ UDPゴシック" panose="020B0400000000000000" pitchFamily="50" charset="-128"/>
                <a:cs typeface="Meiryo" charset="-128"/>
                <a:hlinkClick r:id="rId13"/>
              </a:rPr>
              <a:t>https://www.soumu.go.jp/kojinbango_card/03.html</a:t>
            </a:r>
            <a:endParaRPr lang="ja-JP" altLang="en-US" sz="1200" b="1" dirty="0">
              <a:latin typeface="BIZ UDPゴシック" panose="020B0400000000000000" pitchFamily="50" charset="-128"/>
              <a:ea typeface="BIZ UDPゴシック" panose="020B0400000000000000" pitchFamily="50" charset="-128"/>
              <a:cs typeface="Meiryo" charset="-128"/>
            </a:endParaRPr>
          </a:p>
        </p:txBody>
      </p:sp>
      <p:pic>
        <p:nvPicPr>
          <p:cNvPr id="10" name="図 9" descr="総務省のマイナンバーカードのホームページのQRコード">
            <a:extLst>
              <a:ext uri="{FF2B5EF4-FFF2-40B4-BE49-F238E27FC236}">
                <a16:creationId xmlns:a16="http://schemas.microsoft.com/office/drawing/2014/main" id="{B64F2BF5-9B67-E432-FE40-12EAC58DDD7F}"/>
              </a:ext>
            </a:extLst>
          </p:cNvPr>
          <p:cNvPicPr>
            <a:picLocks noChangeAspect="1"/>
          </p:cNvPicPr>
          <p:nvPr/>
        </p:nvPicPr>
        <p:blipFill>
          <a:blip r:embed="rId14"/>
          <a:stretch>
            <a:fillRect/>
          </a:stretch>
        </p:blipFill>
        <p:spPr>
          <a:xfrm>
            <a:off x="8163424" y="5961352"/>
            <a:ext cx="889386" cy="889386"/>
          </a:xfrm>
          <a:prstGeom prst="rect">
            <a:avLst/>
          </a:prstGeom>
        </p:spPr>
      </p:pic>
      <p:sp>
        <p:nvSpPr>
          <p:cNvPr id="11" name="テキスト ボックス 10">
            <a:extLst>
              <a:ext uri="{FF2B5EF4-FFF2-40B4-BE49-F238E27FC236}">
                <a16:creationId xmlns:a16="http://schemas.microsoft.com/office/drawing/2014/main" id="{E6B448F0-7428-7A15-2F21-7A5FDAAE0420}"/>
              </a:ext>
            </a:extLst>
          </p:cNvPr>
          <p:cNvSpPr txBox="1"/>
          <p:nvPr/>
        </p:nvSpPr>
        <p:spPr>
          <a:xfrm>
            <a:off x="117448" y="5981397"/>
            <a:ext cx="3699871" cy="774699"/>
          </a:xfrm>
          <a:prstGeom prst="rect">
            <a:avLst/>
          </a:prstGeom>
          <a:noFill/>
        </p:spPr>
        <p:txBody>
          <a:bodyPr wrap="square" rtlCol="0">
            <a:spAutoFit/>
          </a:bodyPr>
          <a:lstStyle/>
          <a:p>
            <a:pPr marL="285750" indent="-285750">
              <a:lnSpc>
                <a:spcPct val="130000"/>
              </a:lnSpc>
              <a:buClr>
                <a:srgbClr val="4472C4"/>
              </a:buClr>
              <a:buFont typeface="BIZ UDPゴシック" panose="020B0400000000000000" pitchFamily="50" charset="-128"/>
              <a:buChar char="※"/>
            </a:pPr>
            <a:r>
              <a:rPr kumimoji="1" lang="ja-JP" altLang="en-US" sz="1200" dirty="0">
                <a:solidFill>
                  <a:srgbClr val="4472C4"/>
                </a:solidFill>
                <a:latin typeface="BIZ UDPゴシック" panose="020B0400000000000000" pitchFamily="50" charset="-128"/>
                <a:ea typeface="BIZ UDPゴシック" panose="020B0400000000000000" pitchFamily="50" charset="-128"/>
              </a:rPr>
              <a:t>医療機関・薬局によって開始時期が</a:t>
            </a:r>
            <a:r>
              <a:rPr lang="ja-JP" altLang="en-US" sz="1200" dirty="0">
                <a:solidFill>
                  <a:srgbClr val="4472C4"/>
                </a:solidFill>
                <a:latin typeface="BIZ UDPゴシック" panose="020B0400000000000000" pitchFamily="50" charset="-128"/>
                <a:ea typeface="BIZ UDPゴシック" panose="020B0400000000000000" pitchFamily="50" charset="-128"/>
              </a:rPr>
              <a:t>異なります。利用できる医療機関・薬局については、厚生労働省のホームページで公開しています。</a:t>
            </a:r>
            <a:endParaRPr lang="en-US" altLang="ja-JP" sz="1200"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64883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a:extLst>
              <a:ext uri="{FF2B5EF4-FFF2-40B4-BE49-F238E27FC236}">
                <a16:creationId xmlns:a16="http://schemas.microsoft.com/office/drawing/2014/main" id="{881CA601-404D-0F7A-2D1F-35BADF364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962" y="240388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D6C71B2D-4005-D526-14A8-52EC120FF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82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231866" y="3867032"/>
            <a:ext cx="2830119" cy="2178161"/>
          </a:xfrm>
          <a:prstGeom prst="roundRect">
            <a:avLst>
              <a:gd name="adj" fmla="val 6398"/>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「登録をはじめる」を押します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メール通知を設定し、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メールアドレスを入力します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082015" y="4332490"/>
            <a:ext cx="2797690" cy="78561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はじめてログインする方は利用者登録をしましょう</a:t>
            </a:r>
          </a:p>
        </p:txBody>
      </p:sp>
    </p:spTree>
    <p:extLst>
      <p:ext uri="{BB962C8B-B14F-4D97-AF65-F5344CB8AC3E}">
        <p14:creationId xmlns:p14="http://schemas.microsoft.com/office/powerpoint/2010/main" val="485205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 メール&#10;&#10;自動的に生成された説明">
            <a:extLst>
              <a:ext uri="{FF2B5EF4-FFF2-40B4-BE49-F238E27FC236}">
                <a16:creationId xmlns:a16="http://schemas.microsoft.com/office/drawing/2014/main" id="{34D4A19C-4C19-F045-3A93-5826B033A749}"/>
              </a:ext>
            </a:extLst>
          </p:cNvPr>
          <p:cNvPicPr>
            <a:picLocks noChangeAspect="1"/>
          </p:cNvPicPr>
          <p:nvPr/>
        </p:nvPicPr>
        <p:blipFill>
          <a:blip r:embed="rId4"/>
          <a:stretch>
            <a:fillRect/>
          </a:stretch>
        </p:blipFill>
        <p:spPr>
          <a:xfrm>
            <a:off x="5431628" y="2382863"/>
            <a:ext cx="2449507" cy="4342057"/>
          </a:xfrm>
          <a:prstGeom prst="rect">
            <a:avLst/>
          </a:prstGeom>
        </p:spPr>
      </p:pic>
      <p:pic>
        <p:nvPicPr>
          <p:cNvPr id="9218" name="Picture 2">
            <a:extLst>
              <a:ext uri="{FF2B5EF4-FFF2-40B4-BE49-F238E27FC236}">
                <a16:creationId xmlns:a16="http://schemas.microsoft.com/office/drawing/2014/main" id="{077AE1F1-0E7B-DD09-F798-76D014878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488"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245446" y="5544079"/>
            <a:ext cx="2831754" cy="58477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利用規約・プライバシーポリシーに同意します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確認コードを送信」を押します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130468" y="4526126"/>
            <a:ext cx="571332" cy="7557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はじめてログインする方は利用者登録をしましょう</a:t>
            </a:r>
          </a:p>
        </p:txBody>
      </p:sp>
    </p:spTree>
    <p:extLst>
      <p:ext uri="{BB962C8B-B14F-4D97-AF65-F5344CB8AC3E}">
        <p14:creationId xmlns:p14="http://schemas.microsoft.com/office/powerpoint/2010/main" val="4125597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6A2BE296-AC01-BEAB-4870-56179A5439AC}"/>
              </a:ext>
            </a:extLst>
          </p:cNvPr>
          <p:cNvPicPr>
            <a:picLocks noChangeAspect="1"/>
          </p:cNvPicPr>
          <p:nvPr/>
        </p:nvPicPr>
        <p:blipFill>
          <a:blip r:embed="rId4"/>
          <a:stretch>
            <a:fillRect/>
          </a:stretch>
        </p:blipFill>
        <p:spPr>
          <a:xfrm>
            <a:off x="5433190" y="2387055"/>
            <a:ext cx="2452278" cy="4342057"/>
          </a:xfrm>
          <a:prstGeom prst="rect">
            <a:avLst/>
          </a:prstGeom>
        </p:spPr>
      </p:pic>
      <p:pic>
        <p:nvPicPr>
          <p:cNvPr id="17" name="図 16" descr="グラフィカル ユーザー インターフェイス, テキスト, アプリケーション&#10;&#10;自動的に生成された説明">
            <a:extLst>
              <a:ext uri="{FF2B5EF4-FFF2-40B4-BE49-F238E27FC236}">
                <a16:creationId xmlns:a16="http://schemas.microsoft.com/office/drawing/2014/main" id="{712F7E9C-EBC3-C40A-0D27-ABE524F89F3D}"/>
              </a:ext>
            </a:extLst>
          </p:cNvPr>
          <p:cNvPicPr>
            <a:picLocks noChangeAspect="1"/>
          </p:cNvPicPr>
          <p:nvPr/>
        </p:nvPicPr>
        <p:blipFill>
          <a:blip r:embed="rId5"/>
          <a:stretch>
            <a:fillRect/>
          </a:stretch>
        </p:blipFill>
        <p:spPr>
          <a:xfrm>
            <a:off x="1237504" y="2385383"/>
            <a:ext cx="2452278"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4612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確認コードを入力し </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登録」を押します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132531" y="5226490"/>
            <a:ext cx="2592766" cy="6475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0" y="220736"/>
            <a:ext cx="7835393"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はじめてログインする方は利用者登録をしましょう</a:t>
            </a:r>
          </a:p>
        </p:txBody>
      </p:sp>
      <p:sp>
        <p:nvSpPr>
          <p:cNvPr id="7" name="四角形: 角を丸くする 6">
            <a:extLst>
              <a:ext uri="{FF2B5EF4-FFF2-40B4-BE49-F238E27FC236}">
                <a16:creationId xmlns:a16="http://schemas.microsoft.com/office/drawing/2014/main" id="{D2A5004A-6A02-C060-30CC-91EB27E53A9D}"/>
              </a:ext>
            </a:extLst>
          </p:cNvPr>
          <p:cNvSpPr/>
          <p:nvPr/>
        </p:nvSpPr>
        <p:spPr>
          <a:xfrm>
            <a:off x="5361631" y="5251890"/>
            <a:ext cx="2592766" cy="6475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50877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a:extLst>
              <a:ext uri="{FF2B5EF4-FFF2-40B4-BE49-F238E27FC236}">
                <a16:creationId xmlns:a16="http://schemas.microsoft.com/office/drawing/2014/main" id="{54138541-9C53-84B6-148D-2FE63AB06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7997" y="241000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B1A9D1B3-E64D-B441-6C28-E4E56932D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629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　　　を押します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メニューが表示されます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175175" y="2451489"/>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マイナポータルのログアウト方法</a:t>
            </a:r>
          </a:p>
        </p:txBody>
      </p:sp>
      <p:pic>
        <p:nvPicPr>
          <p:cNvPr id="6" name="Picture 2">
            <a:extLst>
              <a:ext uri="{FF2B5EF4-FFF2-40B4-BE49-F238E27FC236}">
                <a16:creationId xmlns:a16="http://schemas.microsoft.com/office/drawing/2014/main" id="{B4BD9408-B922-6481-FE49-1F78FB404F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16" t="4424" r="88092" b="91299"/>
          <a:stretch/>
        </p:blipFill>
        <p:spPr bwMode="auto">
          <a:xfrm>
            <a:off x="2708792" y="1578209"/>
            <a:ext cx="343291" cy="3308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796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extLst>
              <a:ext uri="{FF2B5EF4-FFF2-40B4-BE49-F238E27FC236}">
                <a16:creationId xmlns:a16="http://schemas.microsoft.com/office/drawing/2014/main" id="{AF6E6A92-133F-E864-4D20-45B39FE1A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144" y="2412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151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下にスクロールし、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「ログアウト」を押します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再度</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ログアウト」を押します</a:t>
            </a:r>
          </a:p>
        </p:txBody>
      </p:sp>
      <p:pic>
        <p:nvPicPr>
          <p:cNvPr id="18" name="Picture 3">
            <a:extLst>
              <a:ext uri="{FF2B5EF4-FFF2-40B4-BE49-F238E27FC236}">
                <a16:creationId xmlns:a16="http://schemas.microsoft.com/office/drawing/2014/main" id="{5E1ABA64-86B9-69C0-F991-25D0E3F70E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E32656C0-9017-CA19-CFF2-5EFDC285C3E3}"/>
              </a:ext>
            </a:extLst>
          </p:cNvPr>
          <p:cNvSpPr/>
          <p:nvPr/>
        </p:nvSpPr>
        <p:spPr>
          <a:xfrm>
            <a:off x="1380428"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マイナポータルのログアウト方法</a:t>
            </a:r>
          </a:p>
        </p:txBody>
      </p:sp>
      <p:sp>
        <p:nvSpPr>
          <p:cNvPr id="5" name="四角形: 角を丸くする 4">
            <a:extLst>
              <a:ext uri="{FF2B5EF4-FFF2-40B4-BE49-F238E27FC236}">
                <a16:creationId xmlns:a16="http://schemas.microsoft.com/office/drawing/2014/main" id="{9881D619-13C1-4A0F-8180-4E712033305C}"/>
              </a:ext>
            </a:extLst>
          </p:cNvPr>
          <p:cNvSpPr/>
          <p:nvPr/>
        </p:nvSpPr>
        <p:spPr>
          <a:xfrm>
            <a:off x="1617688" y="4080995"/>
            <a:ext cx="1702457" cy="9144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キャプチャ張替え</a:t>
            </a:r>
            <a:endParaRPr kumimoji="1" lang="ja-JP" altLang="en-US" dirty="0"/>
          </a:p>
        </p:txBody>
      </p:sp>
      <p:pic>
        <p:nvPicPr>
          <p:cNvPr id="12290" name="Picture 2">
            <a:extLst>
              <a:ext uri="{FF2B5EF4-FFF2-40B4-BE49-F238E27FC236}">
                <a16:creationId xmlns:a16="http://schemas.microsoft.com/office/drawing/2014/main" id="{26E70B5C-05DF-A480-A913-08C44D92FF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467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四角形: 角を丸くする 5">
            <a:extLst>
              <a:ext uri="{FF2B5EF4-FFF2-40B4-BE49-F238E27FC236}">
                <a16:creationId xmlns:a16="http://schemas.microsoft.com/office/drawing/2014/main" id="{6B740523-4EAB-1E70-770A-DE44A9A04C17}"/>
              </a:ext>
            </a:extLst>
          </p:cNvPr>
          <p:cNvSpPr/>
          <p:nvPr/>
        </p:nvSpPr>
        <p:spPr>
          <a:xfrm>
            <a:off x="1132531" y="4210490"/>
            <a:ext cx="2592766" cy="6475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722C39F8-6E92-52A7-EF0F-75B7BF3DD802}"/>
              </a:ext>
            </a:extLst>
          </p:cNvPr>
          <p:cNvSpPr/>
          <p:nvPr/>
        </p:nvSpPr>
        <p:spPr>
          <a:xfrm>
            <a:off x="5361561" y="4028392"/>
            <a:ext cx="2592766" cy="6475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52490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14">
            <a:extLst>
              <a:ext uri="{FF2B5EF4-FFF2-40B4-BE49-F238E27FC236}">
                <a16:creationId xmlns:a16="http://schemas.microsoft.com/office/drawing/2014/main" id="{8E9FADF0-5B58-8B78-B8BA-5743FAA08147}"/>
              </a:ext>
            </a:extLst>
          </p:cNvPr>
          <p:cNvSpPr txBox="1">
            <a:spLocks/>
          </p:cNvSpPr>
          <p:nvPr/>
        </p:nvSpPr>
        <p:spPr>
          <a:xfrm>
            <a:off x="356126" y="2437228"/>
            <a:ext cx="7056352" cy="31613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①マイナポータル対応のスマートフォンの機種一覧</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hlinkClick r:id="rId4"/>
              </a:rPr>
              <a:t>https://faq.myna.go.jp/faq/show/2587</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②</a:t>
            </a:r>
            <a:r>
              <a:rPr lang="ja-JP" altLang="en-US" sz="1800" b="0" dirty="0">
                <a:latin typeface="BIZ UDPゴシック" panose="020B0400000000000000" pitchFamily="50" charset="-128"/>
                <a:ea typeface="BIZ UDPゴシック" panose="020B0400000000000000" pitchFamily="50" charset="-128"/>
              </a:rPr>
              <a:t>マイナンバーカード読み取り対応のＩＣカードリーダーの一覧</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hlinkClick r:id="rId5"/>
              </a:rPr>
              <a:t>https://www.jpki.go.jp/prepare/reader_writer.html</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③</a:t>
            </a:r>
            <a:r>
              <a:rPr lang="ja-JP" altLang="en-US" sz="1800" b="0" dirty="0">
                <a:latin typeface="BIZ UDPゴシック" panose="020B0400000000000000" pitchFamily="50" charset="-128"/>
                <a:ea typeface="BIZ UDPゴシック" panose="020B0400000000000000" pitchFamily="50" charset="-128"/>
              </a:rPr>
              <a:t>マイナポータル総合サイト</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hlinkClick r:id="rId6"/>
              </a:rPr>
              <a:t>https://myna.go.jp/</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365710" y="158531"/>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マイナポータルに関する確認サイト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296548" y="931502"/>
            <a:ext cx="8539537" cy="13739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マイナポータルを利用するための、スマートフォン機種、</a:t>
            </a:r>
            <a:endParaRPr lang="en-US" altLang="ja-JP" sz="22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ＩＣカードリーダーなど、動作環境や操作方法、またマイナポータルの最新情報などは、以下のサイトをご参照ください。</a:t>
            </a:r>
          </a:p>
          <a:p>
            <a:pPr>
              <a:lnSpc>
                <a:spcPct val="130000"/>
              </a:lnSpc>
              <a:spcBef>
                <a:spcPts val="0"/>
              </a:spcBef>
            </a:pPr>
            <a:endParaRPr lang="ja-JP" altLang="en-US" sz="2200" b="0" dirty="0">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1" name="図 10" descr="マイナポータル対応（マイナンバーカード読取対応）のスマートフォンの機種一覧のQRコード">
            <a:extLst>
              <a:ext uri="{FF2B5EF4-FFF2-40B4-BE49-F238E27FC236}">
                <a16:creationId xmlns:a16="http://schemas.microsoft.com/office/drawing/2014/main" id="{F93307F9-BBAB-CC7A-5E20-5D76900B0BB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34159" y="2342258"/>
            <a:ext cx="936000" cy="936000"/>
          </a:xfrm>
          <a:prstGeom prst="rect">
            <a:avLst/>
          </a:prstGeom>
          <a:ln>
            <a:solidFill>
              <a:schemeClr val="tx1"/>
            </a:solidFill>
          </a:ln>
        </p:spPr>
      </p:pic>
      <p:pic>
        <p:nvPicPr>
          <p:cNvPr id="13" name="図 12" descr="マイナちゃんのイラスト">
            <a:extLst>
              <a:ext uri="{FF2B5EF4-FFF2-40B4-BE49-F238E27FC236}">
                <a16:creationId xmlns:a16="http://schemas.microsoft.com/office/drawing/2014/main" id="{5D4E02D3-2A25-769E-D319-105A775386B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13006"/>
          <a:stretch/>
        </p:blipFill>
        <p:spPr>
          <a:xfrm>
            <a:off x="7831921" y="4764152"/>
            <a:ext cx="1187992" cy="1537537"/>
          </a:xfrm>
          <a:prstGeom prst="rect">
            <a:avLst/>
          </a:prstGeom>
        </p:spPr>
      </p:pic>
      <p:pic>
        <p:nvPicPr>
          <p:cNvPr id="14" name="図 13" descr="マイナンバーカード読取対応のＩＣカードリーダーの一覧のQRコード">
            <a:extLst>
              <a:ext uri="{FF2B5EF4-FFF2-40B4-BE49-F238E27FC236}">
                <a16:creationId xmlns:a16="http://schemas.microsoft.com/office/drawing/2014/main" id="{7BC3B15E-8E63-07C6-1233-14FB317779D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51114" y="3828152"/>
            <a:ext cx="936000" cy="936000"/>
          </a:xfrm>
          <a:prstGeom prst="rect">
            <a:avLst/>
          </a:prstGeom>
          <a:ln>
            <a:solidFill>
              <a:schemeClr val="tx1"/>
            </a:solidFill>
          </a:ln>
        </p:spPr>
      </p:pic>
      <p:pic>
        <p:nvPicPr>
          <p:cNvPr id="15" name="図 14" descr="マイナポータル総合サイトのQRコード">
            <a:extLst>
              <a:ext uri="{FF2B5EF4-FFF2-40B4-BE49-F238E27FC236}">
                <a16:creationId xmlns:a16="http://schemas.microsoft.com/office/drawing/2014/main" id="{EF8222A7-FF18-7DF9-F866-AF9BAC14BCF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61607" y="5254382"/>
            <a:ext cx="936000" cy="936000"/>
          </a:xfrm>
          <a:prstGeom prst="rect">
            <a:avLst/>
          </a:prstGeom>
          <a:ln>
            <a:solidFill>
              <a:schemeClr val="tx1"/>
            </a:solidFill>
          </a:ln>
        </p:spPr>
      </p:pic>
      <p:sp>
        <p:nvSpPr>
          <p:cNvPr id="8" name="テキスト ボックス 7">
            <a:extLst>
              <a:ext uri="{FF2B5EF4-FFF2-40B4-BE49-F238E27FC236}">
                <a16:creationId xmlns:a16="http://schemas.microsoft.com/office/drawing/2014/main" id="{CADD64D1-BDFD-A2CB-3DD8-991276EC280C}"/>
              </a:ext>
            </a:extLst>
          </p:cNvPr>
          <p:cNvSpPr txBox="1"/>
          <p:nvPr/>
        </p:nvSpPr>
        <p:spPr>
          <a:xfrm>
            <a:off x="1452556" y="6310532"/>
            <a:ext cx="6238887" cy="276999"/>
          </a:xfrm>
          <a:prstGeom prst="rect">
            <a:avLst/>
          </a:prstGeom>
          <a:noFill/>
        </p:spPr>
        <p:txBody>
          <a:bodyPr wrap="none" lIns="0" tIns="0" rIns="0" bIns="0" rtlCol="0">
            <a:spAutoFit/>
          </a:bodyPr>
          <a:lstStyle/>
          <a:p>
            <a:pPr marL="169200" indent="-169200"/>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 </a:t>
            </a:r>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QR</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コードを読み取ると、該当する</a:t>
            </a:r>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WEB</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サイトへ接続します</a:t>
            </a:r>
          </a:p>
        </p:txBody>
      </p:sp>
    </p:spTree>
    <p:extLst>
      <p:ext uri="{BB962C8B-B14F-4D97-AF65-F5344CB8AC3E}">
        <p14:creationId xmlns:p14="http://schemas.microsoft.com/office/powerpoint/2010/main" val="2433162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健康保険証利用の登録をしましょう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3</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spTree>
    <p:extLst>
      <p:ext uri="{BB962C8B-B14F-4D97-AF65-F5344CB8AC3E}">
        <p14:creationId xmlns:p14="http://schemas.microsoft.com/office/powerpoint/2010/main" val="2363841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304800" y="1652220"/>
            <a:ext cx="8534400"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過去の診療や処方された薬剤、特定健診等の結果の提供にご本人が</a:t>
            </a:r>
            <a:endParaRPr lang="en-US" altLang="ja-JP" sz="22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同意すれば、初めての医療機関・薬局でも、ご自身の健康に関する様々な情報がマイナポータルを通じて自動で連携され、口頭で説明せずとも情報に基づいた総合的な診断や、重複する投薬を回避したより適切な処方を受けることができます。</a:t>
            </a:r>
            <a:endParaRPr lang="en-US" altLang="ja-JP" sz="2200" b="0" dirty="0">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267CF97E-A805-67EA-F1FE-CE5F367B537B}"/>
              </a:ext>
            </a:extLst>
          </p:cNvPr>
          <p:cNvSpPr txBox="1">
            <a:spLocks/>
          </p:cNvSpPr>
          <p:nvPr/>
        </p:nvSpPr>
        <p:spPr>
          <a:xfrm>
            <a:off x="2955173" y="4122111"/>
            <a:ext cx="3233649"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solidFill>
                  <a:srgbClr val="4472C4"/>
                </a:solidFill>
                <a:latin typeface="BIZ UDPゴシック" panose="020B0400000000000000" pitchFamily="50" charset="-128"/>
                <a:ea typeface="BIZ UDPゴシック" panose="020B0400000000000000" pitchFamily="50" charset="-128"/>
              </a:rPr>
              <a:t>旅行先や災害時でも</a:t>
            </a:r>
          </a:p>
          <a:p>
            <a:pPr marL="0" indent="0">
              <a:lnSpc>
                <a:spcPct val="130000"/>
              </a:lnSpc>
              <a:spcBef>
                <a:spcPts val="0"/>
              </a:spcBef>
              <a:buFont typeface="Arial" panose="020B0604020202020204" pitchFamily="34" charset="0"/>
              <a:buNone/>
            </a:pPr>
            <a:r>
              <a:rPr lang="ja-JP" altLang="en-US" sz="1800" dirty="0">
                <a:solidFill>
                  <a:srgbClr val="4472C4"/>
                </a:solidFill>
                <a:latin typeface="BIZ UDPゴシック" panose="020B0400000000000000" pitchFamily="50" charset="-128"/>
                <a:ea typeface="BIZ UDPゴシック" panose="020B0400000000000000" pitchFamily="50" charset="-128"/>
              </a:rPr>
              <a:t>薬剤情報等が確認できて安心</a:t>
            </a:r>
            <a:r>
              <a:rPr lang="en-US" altLang="ja-JP" sz="1800" dirty="0">
                <a:solidFill>
                  <a:srgbClr val="4472C4"/>
                </a:solidFill>
                <a:latin typeface="BIZ UDPゴシック" panose="020B0400000000000000" pitchFamily="50" charset="-128"/>
                <a:ea typeface="BIZ UDPゴシック" panose="020B0400000000000000" pitchFamily="50" charset="-128"/>
              </a:rPr>
              <a:t>!</a:t>
            </a:r>
          </a:p>
        </p:txBody>
      </p:sp>
      <p:sp>
        <p:nvSpPr>
          <p:cNvPr id="5" name="サブタイトル 2">
            <a:extLst>
              <a:ext uri="{FF2B5EF4-FFF2-40B4-BE49-F238E27FC236}">
                <a16:creationId xmlns:a16="http://schemas.microsoft.com/office/drawing/2014/main" id="{F4947D6B-919C-F496-0324-B86CC52422E5}"/>
              </a:ext>
            </a:extLst>
          </p:cNvPr>
          <p:cNvSpPr txBox="1">
            <a:spLocks/>
          </p:cNvSpPr>
          <p:nvPr/>
        </p:nvSpPr>
        <p:spPr>
          <a:xfrm>
            <a:off x="2636544" y="5094676"/>
            <a:ext cx="3870908" cy="154742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・過去の診療情報</a:t>
            </a: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・処方された薬の情報</a:t>
            </a: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・メタボ検診（</a:t>
            </a:r>
            <a:r>
              <a:rPr lang="en-US" altLang="ja-JP" sz="1800" dirty="0">
                <a:latin typeface="BIZ UDPゴシック" panose="020B0400000000000000" pitchFamily="50" charset="-128"/>
                <a:ea typeface="BIZ UDPゴシック" panose="020B0400000000000000" pitchFamily="50" charset="-128"/>
              </a:rPr>
              <a:t>40</a:t>
            </a:r>
            <a:r>
              <a:rPr lang="ja-JP" altLang="en-US" sz="1800" dirty="0">
                <a:latin typeface="BIZ UDPゴシック" panose="020B0400000000000000" pitchFamily="50" charset="-128"/>
                <a:ea typeface="BIZ UDPゴシック" panose="020B0400000000000000" pitchFamily="50" charset="-128"/>
              </a:rPr>
              <a:t>～</a:t>
            </a:r>
            <a:r>
              <a:rPr lang="en-US" altLang="ja-JP" sz="1800" dirty="0">
                <a:latin typeface="BIZ UDPゴシック" panose="020B0400000000000000" pitchFamily="50" charset="-128"/>
                <a:ea typeface="BIZ UDPゴシック" panose="020B0400000000000000" pitchFamily="50" charset="-128"/>
              </a:rPr>
              <a:t>74</a:t>
            </a:r>
            <a:r>
              <a:rPr lang="ja-JP" altLang="en-US" sz="1800" dirty="0">
                <a:latin typeface="BIZ UDPゴシック" panose="020B0400000000000000" pitchFamily="50" charset="-128"/>
                <a:ea typeface="BIZ UDPゴシック" panose="020B0400000000000000" pitchFamily="50" charset="-128"/>
              </a:rPr>
              <a:t>歳）</a:t>
            </a: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・高齢者検診（</a:t>
            </a:r>
            <a:r>
              <a:rPr lang="en-US" altLang="ja-JP" sz="1800" dirty="0">
                <a:latin typeface="BIZ UDPゴシック" panose="020B0400000000000000" pitchFamily="50" charset="-128"/>
                <a:ea typeface="BIZ UDPゴシック" panose="020B0400000000000000" pitchFamily="50" charset="-128"/>
              </a:rPr>
              <a:t>75</a:t>
            </a:r>
            <a:r>
              <a:rPr lang="ja-JP" altLang="en-US" sz="1800" dirty="0">
                <a:latin typeface="BIZ UDPゴシック" panose="020B0400000000000000" pitchFamily="50" charset="-128"/>
                <a:ea typeface="BIZ UDPゴシック" panose="020B0400000000000000" pitchFamily="50" charset="-128"/>
              </a:rPr>
              <a:t>歳以上）等</a:t>
            </a:r>
          </a:p>
        </p:txBody>
      </p:sp>
      <p:cxnSp>
        <p:nvCxnSpPr>
          <p:cNvPr id="7" name="直線矢印コネクタ 6">
            <a:extLst>
              <a:ext uri="{FF2B5EF4-FFF2-40B4-BE49-F238E27FC236}">
                <a16:creationId xmlns:a16="http://schemas.microsoft.com/office/drawing/2014/main" id="{B8DCFA5F-9A4E-E882-23F0-37FFF4DD3B15}"/>
              </a:ext>
            </a:extLst>
          </p:cNvPr>
          <p:cNvCxnSpPr>
            <a:cxnSpLocks/>
          </p:cNvCxnSpPr>
          <p:nvPr/>
        </p:nvCxnSpPr>
        <p:spPr>
          <a:xfrm>
            <a:off x="2665009" y="5013193"/>
            <a:ext cx="3813978"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9" name="図 8" descr="マイナちゃんのイラスト">
            <a:extLst>
              <a:ext uri="{FF2B5EF4-FFF2-40B4-BE49-F238E27FC236}">
                <a16:creationId xmlns:a16="http://schemas.microsoft.com/office/drawing/2014/main" id="{6EBF3ED5-F2EC-B267-4178-58AE36F2FF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63253" y="5570628"/>
            <a:ext cx="634130" cy="927372"/>
          </a:xfrm>
          <a:prstGeom prst="rect">
            <a:avLst/>
          </a:prstGeom>
        </p:spPr>
      </p:pic>
      <p:sp>
        <p:nvSpPr>
          <p:cNvPr id="23" name="テキスト ボックス 22">
            <a:extLst>
              <a:ext uri="{FF2B5EF4-FFF2-40B4-BE49-F238E27FC236}">
                <a16:creationId xmlns:a16="http://schemas.microsoft.com/office/drawing/2014/main" id="{D4D9B7B6-6EE4-D963-59EA-CB3F06E1C8C0}"/>
              </a:ext>
            </a:extLst>
          </p:cNvPr>
          <p:cNvSpPr txBox="1"/>
          <p:nvPr/>
        </p:nvSpPr>
        <p:spPr>
          <a:xfrm>
            <a:off x="202536" y="97411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4" name="サブタイトル 2">
            <a:extLst>
              <a:ext uri="{FF2B5EF4-FFF2-40B4-BE49-F238E27FC236}">
                <a16:creationId xmlns:a16="http://schemas.microsoft.com/office/drawing/2014/main" id="{E72AB597-86D7-582C-4248-CA4819094DED}"/>
              </a:ext>
            </a:extLst>
          </p:cNvPr>
          <p:cNvSpPr txBox="1">
            <a:spLocks/>
          </p:cNvSpPr>
          <p:nvPr/>
        </p:nvSpPr>
        <p:spPr>
          <a:xfrm>
            <a:off x="653804" y="1048756"/>
            <a:ext cx="67721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より良い医療を受けることができます</a:t>
            </a:r>
          </a:p>
        </p:txBody>
      </p:sp>
      <p:grpSp>
        <p:nvGrpSpPr>
          <p:cNvPr id="15" name="グループ化 14">
            <a:extLst>
              <a:ext uri="{FF2B5EF4-FFF2-40B4-BE49-F238E27FC236}">
                <a16:creationId xmlns:a16="http://schemas.microsoft.com/office/drawing/2014/main" id="{F53A3FFD-5B20-42A9-CD4B-345C242AD0E6}"/>
              </a:ext>
            </a:extLst>
          </p:cNvPr>
          <p:cNvGrpSpPr/>
          <p:nvPr/>
        </p:nvGrpSpPr>
        <p:grpSpPr>
          <a:xfrm>
            <a:off x="569127" y="4148795"/>
            <a:ext cx="8005746" cy="2189805"/>
            <a:chOff x="541354" y="4148795"/>
            <a:chExt cx="8005746" cy="2189805"/>
          </a:xfrm>
        </p:grpSpPr>
        <p:pic>
          <p:nvPicPr>
            <p:cNvPr id="12" name="図 11" descr="アイコン&#10;&#10;自動的に生成された説明">
              <a:extLst>
                <a:ext uri="{FF2B5EF4-FFF2-40B4-BE49-F238E27FC236}">
                  <a16:creationId xmlns:a16="http://schemas.microsoft.com/office/drawing/2014/main" id="{D34C0E24-8EA9-C38F-461E-AC7D2383D629}"/>
                </a:ext>
              </a:extLst>
            </p:cNvPr>
            <p:cNvPicPr>
              <a:picLocks noChangeAspect="1"/>
            </p:cNvPicPr>
            <p:nvPr/>
          </p:nvPicPr>
          <p:blipFill>
            <a:blip r:embed="rId7"/>
            <a:stretch>
              <a:fillRect/>
            </a:stretch>
          </p:blipFill>
          <p:spPr>
            <a:xfrm>
              <a:off x="6722136" y="4149325"/>
              <a:ext cx="1824964" cy="2188744"/>
            </a:xfrm>
            <a:prstGeom prst="rect">
              <a:avLst/>
            </a:prstGeom>
          </p:spPr>
        </p:pic>
        <p:pic>
          <p:nvPicPr>
            <p:cNvPr id="14" name="図 13">
              <a:extLst>
                <a:ext uri="{FF2B5EF4-FFF2-40B4-BE49-F238E27FC236}">
                  <a16:creationId xmlns:a16="http://schemas.microsoft.com/office/drawing/2014/main" id="{0C578B5D-F847-DA9F-F738-78AB1334F796}"/>
                </a:ext>
              </a:extLst>
            </p:cNvPr>
            <p:cNvPicPr>
              <a:picLocks noChangeAspect="1"/>
            </p:cNvPicPr>
            <p:nvPr/>
          </p:nvPicPr>
          <p:blipFill>
            <a:blip r:embed="rId8"/>
            <a:stretch>
              <a:fillRect/>
            </a:stretch>
          </p:blipFill>
          <p:spPr>
            <a:xfrm>
              <a:off x="541354" y="4148795"/>
              <a:ext cx="1667467" cy="2189805"/>
            </a:xfrm>
            <a:prstGeom prst="rect">
              <a:avLst/>
            </a:prstGeom>
          </p:spPr>
        </p:pic>
      </p:grpSp>
      <p:sp>
        <p:nvSpPr>
          <p:cNvPr id="16" name="タイトル 1">
            <a:extLst>
              <a:ext uri="{FF2B5EF4-FFF2-40B4-BE49-F238E27FC236}">
                <a16:creationId xmlns:a16="http://schemas.microsoft.com/office/drawing/2014/main" id="{6C7FB702-586E-E874-80A5-A197F3AC9038}"/>
              </a:ext>
            </a:extLst>
          </p:cNvPr>
          <p:cNvSpPr txBox="1">
            <a:spLocks noChangeAspect="1"/>
          </p:cNvSpPr>
          <p:nvPr/>
        </p:nvSpPr>
        <p:spPr>
          <a:xfrm>
            <a:off x="1259816" y="162960"/>
            <a:ext cx="7883704" cy="54481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600" dirty="0">
                <a:solidFill>
                  <a:srgbClr val="4472C4"/>
                </a:solidFill>
              </a:rPr>
              <a:t>マイナンバーカードを健康保険証として使うメリット</a:t>
            </a:r>
          </a:p>
        </p:txBody>
      </p:sp>
    </p:spTree>
    <p:extLst>
      <p:ext uri="{BB962C8B-B14F-4D97-AF65-F5344CB8AC3E}">
        <p14:creationId xmlns:p14="http://schemas.microsoft.com/office/powerpoint/2010/main" val="3216363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p>
        </p:txBody>
      </p:sp>
      <p:pic>
        <p:nvPicPr>
          <p:cNvPr id="24" name="図 23">
            <a:extLst>
              <a:ext uri="{FF2B5EF4-FFF2-40B4-BE49-F238E27FC236}">
                <a16:creationId xmlns:a16="http://schemas.microsoft.com/office/drawing/2014/main" id="{999B96E0-E867-F3C8-17CC-1C2BAD5EE20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7968"/>
          <a:stretch/>
        </p:blipFill>
        <p:spPr>
          <a:xfrm>
            <a:off x="6479579" y="1948188"/>
            <a:ext cx="2356932" cy="1593099"/>
          </a:xfrm>
          <a:prstGeom prst="rect">
            <a:avLst/>
          </a:prstGeom>
        </p:spPr>
      </p:pic>
      <p:sp>
        <p:nvSpPr>
          <p:cNvPr id="28" name="テキスト ボックス 27">
            <a:extLst>
              <a:ext uri="{FF2B5EF4-FFF2-40B4-BE49-F238E27FC236}">
                <a16:creationId xmlns:a16="http://schemas.microsoft.com/office/drawing/2014/main" id="{93F4A1BC-610C-5D7E-FF2C-BAFE3E89CBE4}"/>
              </a:ext>
            </a:extLst>
          </p:cNvPr>
          <p:cNvSpPr txBox="1"/>
          <p:nvPr/>
        </p:nvSpPr>
        <p:spPr>
          <a:xfrm>
            <a:off x="402374" y="1757785"/>
            <a:ext cx="5871426" cy="1783502"/>
          </a:xfrm>
          <a:prstGeom prst="rect">
            <a:avLst/>
          </a:prstGeom>
          <a:noFill/>
        </p:spPr>
        <p:txBody>
          <a:bodyPr wrap="square" rtlCol="0">
            <a:spAutoFit/>
          </a:bodyPr>
          <a:lstStyle/>
          <a:p>
            <a:pPr>
              <a:lnSpc>
                <a:spcPct val="130000"/>
              </a:lnSpc>
              <a:buClr>
                <a:srgbClr val="4472C4"/>
              </a:buClr>
            </a:pPr>
            <a:r>
              <a:rPr lang="ja-JP" altLang="en-US" sz="2200" i="0" dirty="0">
                <a:effectLst/>
                <a:latin typeface="BIZ UDPゴシック" panose="020B0400000000000000" pitchFamily="50" charset="-128"/>
                <a:ea typeface="BIZ UDPゴシック" panose="020B0400000000000000" pitchFamily="50" charset="-128"/>
              </a:rPr>
              <a:t>高額療養費制度とは？</a:t>
            </a:r>
          </a:p>
          <a:p>
            <a:pPr marL="266700" indent="-266700">
              <a:lnSpc>
                <a:spcPct val="130000"/>
              </a:lnSpc>
              <a:buFont typeface="BIZ UDPゴシック" panose="020B0400000000000000" pitchFamily="50" charset="-128"/>
              <a:buChar char="→"/>
            </a:pPr>
            <a:r>
              <a:rPr lang="en-US" altLang="ja-JP" sz="2200" i="0" dirty="0">
                <a:effectLst/>
                <a:latin typeface="BIZ UDPゴシック" panose="020B0400000000000000" pitchFamily="50" charset="-128"/>
                <a:ea typeface="BIZ UDPゴシック" panose="020B0400000000000000" pitchFamily="50" charset="-128"/>
              </a:rPr>
              <a:t>1</a:t>
            </a:r>
            <a:r>
              <a:rPr lang="ja-JP" altLang="en-US" sz="2200" i="0" dirty="0">
                <a:effectLst/>
                <a:latin typeface="BIZ UDPゴシック" panose="020B0400000000000000" pitchFamily="50" charset="-128"/>
                <a:ea typeface="BIZ UDPゴシック" panose="020B0400000000000000" pitchFamily="50" charset="-128"/>
              </a:rPr>
              <a:t>ヶ月間に医療機関や薬局で支払った金額が高額になった場合、一定の限度額以上はお金が払い戻される制度です。</a:t>
            </a:r>
          </a:p>
        </p:txBody>
      </p:sp>
      <p:sp>
        <p:nvSpPr>
          <p:cNvPr id="29" name="テキスト ボックス 28">
            <a:extLst>
              <a:ext uri="{FF2B5EF4-FFF2-40B4-BE49-F238E27FC236}">
                <a16:creationId xmlns:a16="http://schemas.microsoft.com/office/drawing/2014/main" id="{A42D423F-D76F-63AF-77BC-EDFD3F7E90DF}"/>
              </a:ext>
            </a:extLst>
          </p:cNvPr>
          <p:cNvSpPr txBox="1"/>
          <p:nvPr/>
        </p:nvSpPr>
        <p:spPr>
          <a:xfrm>
            <a:off x="614868" y="4082398"/>
            <a:ext cx="7627432" cy="2196114"/>
          </a:xfrm>
          <a:prstGeom prst="rect">
            <a:avLst/>
          </a:prstGeom>
          <a:noFill/>
        </p:spPr>
        <p:txBody>
          <a:bodyPr wrap="square" rtlCol="0">
            <a:spAutoFit/>
          </a:bodyPr>
          <a:lstStyle/>
          <a:p>
            <a:pPr>
              <a:lnSpc>
                <a:spcPct val="130000"/>
              </a:lnSpc>
              <a:buClr>
                <a:srgbClr val="4472C4"/>
              </a:buClr>
            </a:pPr>
            <a:r>
              <a:rPr lang="ja-JP" altLang="en-US" i="0" dirty="0">
                <a:effectLst/>
                <a:latin typeface="BIZ UDPゴシック" panose="020B0400000000000000" pitchFamily="50" charset="-128"/>
                <a:ea typeface="BIZ UDPゴシック" panose="020B0400000000000000" pitchFamily="50" charset="-128"/>
              </a:rPr>
              <a:t>〇これまでは・・・</a:t>
            </a:r>
          </a:p>
          <a:p>
            <a:pPr>
              <a:lnSpc>
                <a:spcPct val="130000"/>
              </a:lnSpc>
              <a:buClr>
                <a:srgbClr val="4472C4"/>
              </a:buClr>
            </a:pPr>
            <a:r>
              <a:rPr lang="ja-JP" altLang="en-US" i="0" dirty="0">
                <a:effectLst/>
                <a:latin typeface="BIZ UDPゴシック" panose="020B0400000000000000" pitchFamily="50" charset="-128"/>
                <a:ea typeface="BIZ UDPゴシック" panose="020B0400000000000000" pitchFamily="50" charset="-128"/>
              </a:rPr>
              <a:t>→事前の申請もしくは一時的な支払いが必要、書類の申請も大変･･･</a:t>
            </a:r>
            <a:endParaRPr lang="en-US" altLang="ja-JP" i="0" dirty="0">
              <a:effectLst/>
              <a:latin typeface="BIZ UDPゴシック" panose="020B0400000000000000" pitchFamily="50" charset="-128"/>
              <a:ea typeface="BIZ UDPゴシック" panose="020B0400000000000000" pitchFamily="50" charset="-128"/>
            </a:endParaRPr>
          </a:p>
          <a:p>
            <a:pPr>
              <a:lnSpc>
                <a:spcPct val="130000"/>
              </a:lnSpc>
              <a:buClr>
                <a:srgbClr val="4472C4"/>
              </a:buClr>
            </a:pPr>
            <a:endParaRPr lang="en-US" altLang="ja-JP" i="0" dirty="0">
              <a:effectLst/>
              <a:latin typeface="BIZ UDPゴシック" panose="020B0400000000000000" pitchFamily="50" charset="-128"/>
              <a:ea typeface="BIZ UDPゴシック" panose="020B0400000000000000" pitchFamily="50" charset="-128"/>
            </a:endParaRPr>
          </a:p>
          <a:p>
            <a:pPr>
              <a:lnSpc>
                <a:spcPct val="130000"/>
              </a:lnSpc>
              <a:buClr>
                <a:srgbClr val="4472C4"/>
              </a:buClr>
            </a:pPr>
            <a:r>
              <a:rPr lang="ja-JP" altLang="en-US" i="0" dirty="0">
                <a:effectLst/>
                <a:latin typeface="BIZ UDPゴシック" panose="020B0400000000000000" pitchFamily="50" charset="-128"/>
                <a:ea typeface="BIZ UDPゴシック" panose="020B0400000000000000" pitchFamily="50" charset="-128"/>
              </a:rPr>
              <a:t>〇マイナンバーカードを保険証として利用すると・・・</a:t>
            </a:r>
          </a:p>
          <a:p>
            <a:pPr>
              <a:lnSpc>
                <a:spcPct val="130000"/>
              </a:lnSpc>
              <a:buClr>
                <a:srgbClr val="4472C4"/>
              </a:buClr>
            </a:pPr>
            <a:r>
              <a:rPr lang="ja-JP" altLang="en-US" i="0" dirty="0">
                <a:solidFill>
                  <a:srgbClr val="4472C4"/>
                </a:solidFill>
                <a:effectLst/>
                <a:latin typeface="BIZ UDPゴシック" panose="020B0400000000000000" pitchFamily="50" charset="-128"/>
                <a:ea typeface="BIZ UDPゴシック" panose="020B0400000000000000" pitchFamily="50" charset="-128"/>
              </a:rPr>
              <a:t>→限度額以上の一時支払いが不要になります</a:t>
            </a:r>
            <a:endParaRPr lang="en-US" altLang="ja-JP" i="0" dirty="0">
              <a:solidFill>
                <a:srgbClr val="4472C4"/>
              </a:solidFill>
              <a:effectLst/>
              <a:latin typeface="BIZ UDPゴシック" panose="020B0400000000000000" pitchFamily="50" charset="-128"/>
              <a:ea typeface="BIZ UDPゴシック" panose="020B0400000000000000" pitchFamily="50" charset="-128"/>
            </a:endParaRPr>
          </a:p>
          <a:p>
            <a:pPr>
              <a:lnSpc>
                <a:spcPct val="130000"/>
              </a:lnSpc>
              <a:buClr>
                <a:srgbClr val="4472C4"/>
              </a:buClr>
            </a:pPr>
            <a:r>
              <a:rPr lang="ja-JP" altLang="en-US" dirty="0">
                <a:solidFill>
                  <a:srgbClr val="4472C4"/>
                </a:solidFill>
                <a:latin typeface="BIZ UDPゴシック" panose="020B0400000000000000" pitchFamily="50" charset="-128"/>
                <a:ea typeface="BIZ UDPゴシック" panose="020B0400000000000000" pitchFamily="50" charset="-128"/>
              </a:rPr>
              <a:t>　 </a:t>
            </a:r>
            <a:r>
              <a:rPr lang="ja-JP" altLang="en-US" i="0" dirty="0">
                <a:solidFill>
                  <a:srgbClr val="4472C4"/>
                </a:solidFill>
                <a:effectLst/>
                <a:latin typeface="BIZ UDPゴシック" panose="020B0400000000000000" pitchFamily="50" charset="-128"/>
                <a:ea typeface="BIZ UDPゴシック" panose="020B0400000000000000" pitchFamily="50" charset="-128"/>
              </a:rPr>
              <a:t>面倒な書類の手続きも必要ありません</a:t>
            </a:r>
          </a:p>
        </p:txBody>
      </p:sp>
      <p:pic>
        <p:nvPicPr>
          <p:cNvPr id="32" name="図 31" descr="紙の健康保険証に✕が付いているイラストとマイナンバーカードの見本のイラスト">
            <a:extLst>
              <a:ext uri="{FF2B5EF4-FFF2-40B4-BE49-F238E27FC236}">
                <a16:creationId xmlns:a16="http://schemas.microsoft.com/office/drawing/2014/main" id="{C6CDEFB5-22AE-E192-1769-BF46E02FCB27}"/>
              </a:ext>
            </a:extLst>
          </p:cNvPr>
          <p:cNvPicPr>
            <a:picLocks noChangeAspect="1"/>
          </p:cNvPicPr>
          <p:nvPr/>
        </p:nvPicPr>
        <p:blipFill rotWithShape="1">
          <a:blip r:embed="rId7" cstate="screen">
            <a:clrChange>
              <a:clrFrom>
                <a:srgbClr val="C8BFE7"/>
              </a:clrFrom>
              <a:clrTo>
                <a:srgbClr val="C8BFE7">
                  <a:alpha val="0"/>
                </a:srgbClr>
              </a:clrTo>
            </a:clrChange>
            <a:extLst>
              <a:ext uri="{28A0092B-C50C-407E-A947-70E740481C1C}">
                <a14:useLocalDpi xmlns:a14="http://schemas.microsoft.com/office/drawing/2010/main"/>
              </a:ext>
            </a:extLst>
          </a:blip>
          <a:srcRect l="777" t="674" r="55642" b="549"/>
          <a:stretch/>
        </p:blipFill>
        <p:spPr>
          <a:xfrm>
            <a:off x="7553789" y="4002853"/>
            <a:ext cx="1377022" cy="1263704"/>
          </a:xfrm>
          <a:prstGeom prst="rect">
            <a:avLst/>
          </a:prstGeom>
          <a:ln>
            <a:noFill/>
          </a:ln>
        </p:spPr>
      </p:pic>
      <p:sp>
        <p:nvSpPr>
          <p:cNvPr id="3" name="テキスト ボックス 2">
            <a:extLst>
              <a:ext uri="{FF2B5EF4-FFF2-40B4-BE49-F238E27FC236}">
                <a16:creationId xmlns:a16="http://schemas.microsoft.com/office/drawing/2014/main" id="{1EE1CF31-C487-F3F0-6184-0624579BA33E}"/>
              </a:ext>
            </a:extLst>
          </p:cNvPr>
          <p:cNvSpPr txBox="1"/>
          <p:nvPr/>
        </p:nvSpPr>
        <p:spPr>
          <a:xfrm>
            <a:off x="202536" y="97411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サブタイトル 2">
            <a:extLst>
              <a:ext uri="{FF2B5EF4-FFF2-40B4-BE49-F238E27FC236}">
                <a16:creationId xmlns:a16="http://schemas.microsoft.com/office/drawing/2014/main" id="{0A0302D9-BAB0-5B1F-5443-CA333552B138}"/>
              </a:ext>
            </a:extLst>
          </p:cNvPr>
          <p:cNvSpPr txBox="1">
            <a:spLocks/>
          </p:cNvSpPr>
          <p:nvPr/>
        </p:nvSpPr>
        <p:spPr>
          <a:xfrm>
            <a:off x="653804" y="1048756"/>
            <a:ext cx="67721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手続きなしで限度額以上の支払いが不要になります</a:t>
            </a:r>
          </a:p>
        </p:txBody>
      </p:sp>
      <p:sp>
        <p:nvSpPr>
          <p:cNvPr id="10" name="タイトル 1">
            <a:extLst>
              <a:ext uri="{FF2B5EF4-FFF2-40B4-BE49-F238E27FC236}">
                <a16:creationId xmlns:a16="http://schemas.microsoft.com/office/drawing/2014/main" id="{5E23F78A-EEB4-1079-B974-2512184CD4C5}"/>
              </a:ext>
            </a:extLst>
          </p:cNvPr>
          <p:cNvSpPr txBox="1">
            <a:spLocks noChangeAspect="1"/>
          </p:cNvSpPr>
          <p:nvPr/>
        </p:nvSpPr>
        <p:spPr>
          <a:xfrm>
            <a:off x="1259816" y="162960"/>
            <a:ext cx="7883704" cy="54481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600" dirty="0">
                <a:solidFill>
                  <a:srgbClr val="4472C4"/>
                </a:solidFill>
              </a:rPr>
              <a:t>マイナンバーカードを健康保険証として使うメリット</a:t>
            </a:r>
          </a:p>
        </p:txBody>
      </p:sp>
    </p:spTree>
    <p:extLst>
      <p:ext uri="{BB962C8B-B14F-4D97-AF65-F5344CB8AC3E}">
        <p14:creationId xmlns:p14="http://schemas.microsoft.com/office/powerpoint/2010/main" val="2825541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4" y="1672602"/>
            <a:ext cx="8449506"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マイナポータルから、かかった医療費の総額や、診療を受けた日付、医療機関等の名称などの、医療費通知情報がいつでも閲覧できます。</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さらにマイナポータルから</a:t>
            </a:r>
            <a:r>
              <a:rPr lang="en-US" altLang="ja-JP" sz="2200" b="0" dirty="0">
                <a:latin typeface="BIZ UDPゴシック" panose="020B0400000000000000" pitchFamily="50" charset="-128"/>
                <a:ea typeface="BIZ UDPゴシック" panose="020B0400000000000000" pitchFamily="50" charset="-128"/>
              </a:rPr>
              <a:t>e-Tax</a:t>
            </a:r>
            <a:r>
              <a:rPr lang="ja-JP" altLang="en-US" sz="2200" b="0" dirty="0">
                <a:latin typeface="BIZ UDPゴシック" panose="020B0400000000000000" pitchFamily="50" charset="-128"/>
                <a:ea typeface="BIZ UDPゴシック" panose="020B0400000000000000" pitchFamily="50" charset="-128"/>
              </a:rPr>
              <a:t>に情報連携させることで、医療費控除の申告もオンラインで完結します。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3D111BBD-EE86-1A34-377F-C2D9966A6AB3}"/>
              </a:ext>
            </a:extLst>
          </p:cNvPr>
          <p:cNvSpPr txBox="1"/>
          <p:nvPr/>
        </p:nvSpPr>
        <p:spPr>
          <a:xfrm>
            <a:off x="2339293" y="3637058"/>
            <a:ext cx="4465414" cy="395621"/>
          </a:xfrm>
          <a:prstGeom prst="rect">
            <a:avLst/>
          </a:prstGeom>
          <a:noFill/>
        </p:spPr>
        <p:txBody>
          <a:bodyPr wrap="square" rtlCol="0" anchor="ctr">
            <a:spAutoFit/>
          </a:bodyPr>
          <a:lstStyle/>
          <a:p>
            <a:pPr>
              <a:lnSpc>
                <a:spcPct val="130000"/>
              </a:lnSpc>
            </a:pPr>
            <a:r>
              <a:rPr lang="ja-JP" altLang="en-US" sz="1800" dirty="0">
                <a:solidFill>
                  <a:srgbClr val="4472C4"/>
                </a:solidFill>
                <a:latin typeface="BIZ UDPゴシック" panose="020B0400000000000000" pitchFamily="50" charset="-128"/>
                <a:ea typeface="BIZ UDPゴシック" panose="020B0400000000000000" pitchFamily="50" charset="-128"/>
              </a:rPr>
              <a:t>紙の明細等を管理する必要がなくなります</a:t>
            </a:r>
          </a:p>
        </p:txBody>
      </p:sp>
      <p:pic>
        <p:nvPicPr>
          <p:cNvPr id="13" name="図 12" descr="スマートフォンを使っているマイナちゃんのイラスト">
            <a:extLst>
              <a:ext uri="{FF2B5EF4-FFF2-40B4-BE49-F238E27FC236}">
                <a16:creationId xmlns:a16="http://schemas.microsoft.com/office/drawing/2014/main" id="{047E4666-6AE9-9F71-F805-861E2CAC89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72059" y="4296146"/>
            <a:ext cx="1165341" cy="2079333"/>
          </a:xfrm>
          <a:prstGeom prst="rect">
            <a:avLst/>
          </a:prstGeom>
        </p:spPr>
      </p:pic>
      <p:pic>
        <p:nvPicPr>
          <p:cNvPr id="14" name="図 13" descr="紙の健康保険証に✕が付いているイラストとマイナンバーカードの見本のイラスト">
            <a:extLst>
              <a:ext uri="{FF2B5EF4-FFF2-40B4-BE49-F238E27FC236}">
                <a16:creationId xmlns:a16="http://schemas.microsoft.com/office/drawing/2014/main" id="{CC13F65C-71BB-D0A4-40DD-8E102599390D}"/>
              </a:ext>
            </a:extLst>
          </p:cNvPr>
          <p:cNvPicPr>
            <a:picLocks noChangeAspect="1"/>
          </p:cNvPicPr>
          <p:nvPr/>
        </p:nvPicPr>
        <p:blipFill rotWithShape="1">
          <a:blip r:embed="rId7" cstate="screen">
            <a:clrChange>
              <a:clrFrom>
                <a:srgbClr val="C8BFE7"/>
              </a:clrFrom>
              <a:clrTo>
                <a:srgbClr val="C8BFE7">
                  <a:alpha val="0"/>
                </a:srgbClr>
              </a:clrTo>
            </a:clrChange>
            <a:extLst>
              <a:ext uri="{28A0092B-C50C-407E-A947-70E740481C1C}">
                <a14:useLocalDpi xmlns:a14="http://schemas.microsoft.com/office/drawing/2010/main"/>
              </a:ext>
            </a:extLst>
          </a:blip>
          <a:srcRect l="44175" t="674" r="907" b="549"/>
          <a:stretch/>
        </p:blipFill>
        <p:spPr>
          <a:xfrm>
            <a:off x="1481026" y="4446310"/>
            <a:ext cx="2253341" cy="1641021"/>
          </a:xfrm>
          <a:prstGeom prst="rect">
            <a:avLst/>
          </a:prstGeom>
          <a:ln>
            <a:noFill/>
          </a:ln>
        </p:spPr>
      </p:pic>
      <p:pic>
        <p:nvPicPr>
          <p:cNvPr id="15" name="図 14" descr="国税庁e-Taxキャラクターのイータ君のイラスト&#10;">
            <a:extLst>
              <a:ext uri="{FF2B5EF4-FFF2-40B4-BE49-F238E27FC236}">
                <a16:creationId xmlns:a16="http://schemas.microsoft.com/office/drawing/2014/main" id="{3343730D-88D9-C49B-BC88-EADA7253E9D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78732" y="4479121"/>
            <a:ext cx="1397151" cy="1799362"/>
          </a:xfrm>
          <a:prstGeom prst="rect">
            <a:avLst/>
          </a:prstGeom>
        </p:spPr>
      </p:pic>
      <p:sp>
        <p:nvSpPr>
          <p:cNvPr id="4" name="タイトル 1">
            <a:extLst>
              <a:ext uri="{FF2B5EF4-FFF2-40B4-BE49-F238E27FC236}">
                <a16:creationId xmlns:a16="http://schemas.microsoft.com/office/drawing/2014/main" id="{92E4520A-067C-9D05-D547-B20EE5B1F504}"/>
              </a:ext>
            </a:extLst>
          </p:cNvPr>
          <p:cNvSpPr txBox="1">
            <a:spLocks noChangeAspect="1"/>
          </p:cNvSpPr>
          <p:nvPr/>
        </p:nvSpPr>
        <p:spPr>
          <a:xfrm>
            <a:off x="1259816" y="162960"/>
            <a:ext cx="7883704" cy="54481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600" dirty="0">
                <a:solidFill>
                  <a:srgbClr val="4472C4"/>
                </a:solidFill>
              </a:rPr>
              <a:t>マイナンバーカードを健康保険証として使うメリット</a:t>
            </a:r>
          </a:p>
        </p:txBody>
      </p:sp>
      <p:sp>
        <p:nvSpPr>
          <p:cNvPr id="8" name="テキスト ボックス 7">
            <a:extLst>
              <a:ext uri="{FF2B5EF4-FFF2-40B4-BE49-F238E27FC236}">
                <a16:creationId xmlns:a16="http://schemas.microsoft.com/office/drawing/2014/main" id="{1321BC39-EE23-AFA1-04A9-B85BA737EF27}"/>
              </a:ext>
            </a:extLst>
          </p:cNvPr>
          <p:cNvSpPr txBox="1"/>
          <p:nvPr/>
        </p:nvSpPr>
        <p:spPr>
          <a:xfrm>
            <a:off x="202536" y="97411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サブタイトル 2">
            <a:extLst>
              <a:ext uri="{FF2B5EF4-FFF2-40B4-BE49-F238E27FC236}">
                <a16:creationId xmlns:a16="http://schemas.microsoft.com/office/drawing/2014/main" id="{F57512A5-FC1C-887F-D627-4F07329E04F1}"/>
              </a:ext>
            </a:extLst>
          </p:cNvPr>
          <p:cNvSpPr txBox="1">
            <a:spLocks/>
          </p:cNvSpPr>
          <p:nvPr/>
        </p:nvSpPr>
        <p:spPr>
          <a:xfrm>
            <a:off x="653804" y="1048756"/>
            <a:ext cx="67721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医療費控除がより簡単になります</a:t>
            </a:r>
            <a:endParaRPr lang="en-US" altLang="ja-JP" sz="2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59974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grpSp>
        <p:nvGrpSpPr>
          <p:cNvPr id="21" name="グループ化 20">
            <a:extLst>
              <a:ext uri="{FF2B5EF4-FFF2-40B4-BE49-F238E27FC236}">
                <a16:creationId xmlns:a16="http://schemas.microsoft.com/office/drawing/2014/main" id="{B04B8C66-B86D-86DC-DB54-12035CE31842}"/>
              </a:ext>
            </a:extLst>
          </p:cNvPr>
          <p:cNvGrpSpPr/>
          <p:nvPr/>
        </p:nvGrpSpPr>
        <p:grpSpPr>
          <a:xfrm>
            <a:off x="1849216" y="236460"/>
            <a:ext cx="7199424" cy="1637347"/>
            <a:chOff x="1849216" y="21855"/>
            <a:chExt cx="7199424" cy="1637347"/>
          </a:xfrm>
        </p:grpSpPr>
        <p:sp>
          <p:nvSpPr>
            <p:cNvPr id="3" name="正方形/長方形 2">
              <a:extLst>
                <a:ext uri="{FF2B5EF4-FFF2-40B4-BE49-F238E27FC236}">
                  <a16:creationId xmlns:a16="http://schemas.microsoft.com/office/drawing/2014/main" id="{E71F3FF3-9B53-647B-1EFD-9CC13128F77F}"/>
                </a:ext>
              </a:extLst>
            </p:cNvPr>
            <p:cNvSpPr/>
            <p:nvPr/>
          </p:nvSpPr>
          <p:spPr>
            <a:xfrm>
              <a:off x="2388640" y="481506"/>
              <a:ext cx="6660000" cy="117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マイナポータルとは？ </a:t>
              </a:r>
              <a:r>
                <a:rPr lang="en-US" altLang="ja-JP" sz="1600" dirty="0">
                  <a:ln w="0"/>
                  <a:solidFill>
                    <a:prstClr val="black"/>
                  </a:solidFill>
                  <a:latin typeface="BIZ UDPゴシック" panose="020B0400000000000000" pitchFamily="50" charset="-128"/>
                  <a:ea typeface="BIZ UDPゴシック" panose="020B0400000000000000" pitchFamily="50" charset="-128"/>
                </a:rPr>
                <a:t>……………………………………………………P2</a:t>
              </a:r>
              <a:br>
                <a:rPr lang="en-US" altLang="ja-JP" sz="1600" dirty="0">
                  <a:ln w="0"/>
                  <a:solidFill>
                    <a:prstClr val="black"/>
                  </a:solidFill>
                  <a:latin typeface="BIZ UDPゴシック" panose="020B0400000000000000" pitchFamily="50" charset="-128"/>
                  <a:ea typeface="BIZ UDPゴシック" panose="020B0400000000000000" pitchFamily="50" charset="-128"/>
                </a:rPr>
              </a:b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マイナポータルでできること</a:t>
              </a:r>
              <a:r>
                <a:rPr lang="en-US" altLang="ja-JP" sz="1600" dirty="0">
                  <a:ln w="0"/>
                  <a:solidFill>
                    <a:prstClr val="black"/>
                  </a:solidFill>
                  <a:latin typeface="BIZ UDPゴシック" panose="020B0400000000000000" pitchFamily="50" charset="-128"/>
                  <a:ea typeface="BIZ UDPゴシック" panose="020B0400000000000000" pitchFamily="50" charset="-128"/>
                </a:rPr>
                <a:t>………………………………………………P3</a:t>
              </a: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マイナポータルの利用の手順</a:t>
              </a:r>
              <a:r>
                <a:rPr lang="en-US" altLang="ja-JP" sz="1600" dirty="0">
                  <a:ln w="0"/>
                  <a:solidFill>
                    <a:prstClr val="black"/>
                  </a:solidFill>
                  <a:latin typeface="BIZ UDPゴシック" panose="020B0400000000000000" pitchFamily="50" charset="-128"/>
                  <a:ea typeface="BIZ UDPゴシック" panose="020B0400000000000000" pitchFamily="50" charset="-128"/>
                </a:rPr>
                <a:t>………………………………………………P5</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52124" y="481506"/>
              <a:ext cx="611157" cy="1177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sz="1600"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sz="1600"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sz="1600" dirty="0">
                  <a:ln w="0"/>
                  <a:solidFill>
                    <a:schemeClr val="tx1"/>
                  </a:solidFill>
                  <a:latin typeface="BIZ UDPゴシック" panose="020B0400000000000000" pitchFamily="50" charset="-128"/>
                  <a:ea typeface="BIZ UDPゴシック" panose="020B0400000000000000" pitchFamily="50" charset="-128"/>
                </a:rPr>
                <a:t>1-C</a:t>
              </a: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49216" y="21855"/>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１</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マイナポータルを知りましょう</a:t>
              </a:r>
            </a:p>
          </p:txBody>
        </p:sp>
      </p:grpSp>
      <p:grpSp>
        <p:nvGrpSpPr>
          <p:cNvPr id="20" name="グループ化 19">
            <a:extLst>
              <a:ext uri="{FF2B5EF4-FFF2-40B4-BE49-F238E27FC236}">
                <a16:creationId xmlns:a16="http://schemas.microsoft.com/office/drawing/2014/main" id="{A7AC7E29-872A-D467-29AB-9734E1D76561}"/>
              </a:ext>
            </a:extLst>
          </p:cNvPr>
          <p:cNvGrpSpPr/>
          <p:nvPr/>
        </p:nvGrpSpPr>
        <p:grpSpPr>
          <a:xfrm>
            <a:off x="1849216" y="1939075"/>
            <a:ext cx="7199424" cy="1638855"/>
            <a:chOff x="1849216" y="1709141"/>
            <a:chExt cx="7199424" cy="1638855"/>
          </a:xfrm>
        </p:grpSpPr>
        <p:sp>
          <p:nvSpPr>
            <p:cNvPr id="8" name="正方形/長方形 7">
              <a:extLst>
                <a:ext uri="{FF2B5EF4-FFF2-40B4-BE49-F238E27FC236}">
                  <a16:creationId xmlns:a16="http://schemas.microsoft.com/office/drawing/2014/main" id="{38D785AA-073A-9606-B9CC-58E32C59970A}"/>
                </a:ext>
              </a:extLst>
            </p:cNvPr>
            <p:cNvSpPr/>
            <p:nvPr/>
          </p:nvSpPr>
          <p:spPr>
            <a:xfrm>
              <a:off x="1849216" y="2170796"/>
              <a:ext cx="611157" cy="117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２</a:t>
              </a:r>
              <a:r>
                <a:rPr lang="en-US" altLang="ja-JP" sz="1600"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２</a:t>
              </a:r>
              <a:r>
                <a:rPr lang="en-US" altLang="ja-JP" sz="1600"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２</a:t>
              </a:r>
              <a:r>
                <a:rPr lang="en-US" altLang="ja-JP" sz="1600" dirty="0">
                  <a:ln w="0"/>
                  <a:solidFill>
                    <a:schemeClr val="tx1"/>
                  </a:solidFill>
                  <a:latin typeface="BIZ UDPゴシック" panose="020B0400000000000000" pitchFamily="50" charset="-128"/>
                  <a:ea typeface="BIZ UDPゴシック" panose="020B0400000000000000" pitchFamily="50" charset="-128"/>
                </a:rPr>
                <a:t>-C </a:t>
              </a:r>
            </a:p>
          </p:txBody>
        </p:sp>
        <p:sp>
          <p:nvSpPr>
            <p:cNvPr id="9" name="テキスト ボックス 8">
              <a:extLst>
                <a:ext uri="{FF2B5EF4-FFF2-40B4-BE49-F238E27FC236}">
                  <a16:creationId xmlns:a16="http://schemas.microsoft.com/office/drawing/2014/main" id="{E36C5F43-C127-D571-149C-E31494DB3ACF}"/>
                </a:ext>
              </a:extLst>
            </p:cNvPr>
            <p:cNvSpPr txBox="1"/>
            <p:nvPr/>
          </p:nvSpPr>
          <p:spPr>
            <a:xfrm>
              <a:off x="1849216" y="170914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２</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マイナポータル利用の準備をしましょう</a:t>
              </a:r>
            </a:p>
          </p:txBody>
        </p:sp>
        <p:sp>
          <p:nvSpPr>
            <p:cNvPr id="12" name="正方形/長方形 11">
              <a:extLst>
                <a:ext uri="{FF2B5EF4-FFF2-40B4-BE49-F238E27FC236}">
                  <a16:creationId xmlns:a16="http://schemas.microsoft.com/office/drawing/2014/main" id="{BC4719F3-2CF7-08BE-2BEE-CC254F801E15}"/>
                </a:ext>
              </a:extLst>
            </p:cNvPr>
            <p:cNvSpPr/>
            <p:nvPr/>
          </p:nvSpPr>
          <p:spPr>
            <a:xfrm>
              <a:off x="2388640" y="2170796"/>
              <a:ext cx="6660000" cy="1152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マイナポータルアプリのインストールのしかた</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7</a:t>
              </a:r>
            </a:p>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マイナポータルのログイン</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ログアウト方法</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13</a:t>
              </a:r>
              <a:br>
                <a:rPr lang="en-US" altLang="ja-JP" sz="1600" dirty="0">
                  <a:ln w="0"/>
                  <a:solidFill>
                    <a:prstClr val="black"/>
                  </a:solidFill>
                  <a:latin typeface="BIZ UDPゴシック" panose="020B0400000000000000" pitchFamily="50" charset="-128"/>
                  <a:ea typeface="BIZ UDPゴシック" panose="020B0400000000000000" pitchFamily="50" charset="-128"/>
                </a:rPr>
              </a:b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マイナポータルに関する確認サイト</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22</a:t>
              </a:r>
              <a:br>
                <a:rPr lang="en-US" altLang="ja-JP" sz="1600" dirty="0">
                  <a:ln w="0"/>
                  <a:solidFill>
                    <a:prstClr val="black"/>
                  </a:solidFill>
                  <a:latin typeface="BIZ UDPゴシック" panose="020B0400000000000000" pitchFamily="50" charset="-128"/>
                  <a:ea typeface="BIZ UDPゴシック" panose="020B0400000000000000" pitchFamily="50" charset="-128"/>
                </a:rPr>
              </a:b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grpSp>
      <p:grpSp>
        <p:nvGrpSpPr>
          <p:cNvPr id="19" name="グループ化 18">
            <a:extLst>
              <a:ext uri="{FF2B5EF4-FFF2-40B4-BE49-F238E27FC236}">
                <a16:creationId xmlns:a16="http://schemas.microsoft.com/office/drawing/2014/main" id="{90248699-5803-1014-8BDF-EF3DD6B40A39}"/>
              </a:ext>
            </a:extLst>
          </p:cNvPr>
          <p:cNvGrpSpPr/>
          <p:nvPr/>
        </p:nvGrpSpPr>
        <p:grpSpPr>
          <a:xfrm>
            <a:off x="1849216" y="3643198"/>
            <a:ext cx="7199424" cy="1619216"/>
            <a:chOff x="1849216" y="3407627"/>
            <a:chExt cx="7199424" cy="1619216"/>
          </a:xfrm>
        </p:grpSpPr>
        <p:sp>
          <p:nvSpPr>
            <p:cNvPr id="13" name="テキスト ボックス 12">
              <a:extLst>
                <a:ext uri="{FF2B5EF4-FFF2-40B4-BE49-F238E27FC236}">
                  <a16:creationId xmlns:a16="http://schemas.microsoft.com/office/drawing/2014/main" id="{64B57CA3-DFE5-6D32-CA9E-B3B567FAA2C9}"/>
                </a:ext>
              </a:extLst>
            </p:cNvPr>
            <p:cNvSpPr txBox="1"/>
            <p:nvPr/>
          </p:nvSpPr>
          <p:spPr>
            <a:xfrm>
              <a:off x="1849216" y="3407627"/>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３</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健康保険証利用の登録をしましょう</a:t>
              </a:r>
            </a:p>
          </p:txBody>
        </p:sp>
        <p:sp>
          <p:nvSpPr>
            <p:cNvPr id="14" name="正方形/長方形 13">
              <a:extLst>
                <a:ext uri="{FF2B5EF4-FFF2-40B4-BE49-F238E27FC236}">
                  <a16:creationId xmlns:a16="http://schemas.microsoft.com/office/drawing/2014/main" id="{9D05A15A-695A-0FB6-4DEA-01E9422A52CC}"/>
                </a:ext>
              </a:extLst>
            </p:cNvPr>
            <p:cNvSpPr/>
            <p:nvPr/>
          </p:nvSpPr>
          <p:spPr>
            <a:xfrm>
              <a:off x="1849216" y="3859841"/>
              <a:ext cx="611157" cy="1167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３</a:t>
              </a:r>
              <a:r>
                <a:rPr lang="en-US" altLang="ja-JP" sz="1600"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３</a:t>
              </a:r>
              <a:r>
                <a:rPr lang="en-US" altLang="ja-JP" sz="1600"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３</a:t>
              </a:r>
              <a:r>
                <a:rPr lang="en-US" altLang="ja-JP" sz="1600" dirty="0">
                  <a:ln w="0"/>
                  <a:solidFill>
                    <a:schemeClr val="tx1"/>
                  </a:solidFill>
                  <a:latin typeface="BIZ UDPゴシック" panose="020B0400000000000000" pitchFamily="50" charset="-128"/>
                  <a:ea typeface="BIZ UDPゴシック" panose="020B0400000000000000" pitchFamily="50" charset="-128"/>
                </a:rPr>
                <a:t>-C </a:t>
              </a:r>
            </a:p>
          </p:txBody>
        </p:sp>
        <p:sp>
          <p:nvSpPr>
            <p:cNvPr id="15" name="正方形/長方形 14">
              <a:extLst>
                <a:ext uri="{FF2B5EF4-FFF2-40B4-BE49-F238E27FC236}">
                  <a16:creationId xmlns:a16="http://schemas.microsoft.com/office/drawing/2014/main" id="{BBAC3B25-0B39-6B72-9A07-EFFB63DC47A7}"/>
                </a:ext>
              </a:extLst>
            </p:cNvPr>
            <p:cNvSpPr/>
            <p:nvPr/>
          </p:nvSpPr>
          <p:spPr>
            <a:xfrm>
              <a:off x="2388640" y="3873982"/>
              <a:ext cx="6660000" cy="1152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マイナンバーカードを健康保険証として使うメリット</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24</a:t>
              </a:r>
            </a:p>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健康保険証利用の申込のしかた</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28</a:t>
              </a:r>
              <a:br>
                <a:rPr lang="en-US" altLang="ja-JP" sz="1600" dirty="0">
                  <a:ln w="0"/>
                  <a:solidFill>
                    <a:prstClr val="black"/>
                  </a:solidFill>
                  <a:latin typeface="BIZ UDPゴシック" panose="020B0400000000000000" pitchFamily="50" charset="-128"/>
                  <a:ea typeface="BIZ UDPゴシック" panose="020B0400000000000000" pitchFamily="50" charset="-128"/>
                </a:rPr>
              </a:br>
              <a:r>
                <a:rPr lang="ja-JP" altLang="en-US" sz="1600" dirty="0">
                  <a:ln w="0"/>
                  <a:solidFill>
                    <a:prstClr val="black"/>
                  </a:solidFill>
                  <a:latin typeface="BIZ UDPゴシック" panose="020B0400000000000000" pitchFamily="50" charset="-128"/>
                  <a:ea typeface="BIZ UDPゴシック" panose="020B0400000000000000" pitchFamily="50" charset="-128"/>
                </a:rPr>
                <a:t>マイナ保険証の利用のしかた</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33</a:t>
              </a:r>
            </a:p>
          </p:txBody>
        </p:sp>
      </p:grpSp>
      <p:grpSp>
        <p:nvGrpSpPr>
          <p:cNvPr id="10" name="グループ化 9">
            <a:extLst>
              <a:ext uri="{FF2B5EF4-FFF2-40B4-BE49-F238E27FC236}">
                <a16:creationId xmlns:a16="http://schemas.microsoft.com/office/drawing/2014/main" id="{597D1629-4176-1E4F-2FB5-4BD618A39286}"/>
              </a:ext>
            </a:extLst>
          </p:cNvPr>
          <p:cNvGrpSpPr/>
          <p:nvPr/>
        </p:nvGrpSpPr>
        <p:grpSpPr>
          <a:xfrm>
            <a:off x="1849216" y="5327681"/>
            <a:ext cx="7199424" cy="1241028"/>
            <a:chOff x="1849216" y="5327681"/>
            <a:chExt cx="7199424" cy="1241028"/>
          </a:xfrm>
        </p:grpSpPr>
        <p:sp>
          <p:nvSpPr>
            <p:cNvPr id="16" name="テキスト ボックス 15">
              <a:extLst>
                <a:ext uri="{FF2B5EF4-FFF2-40B4-BE49-F238E27FC236}">
                  <a16:creationId xmlns:a16="http://schemas.microsoft.com/office/drawing/2014/main" id="{C282D8C5-2007-E04C-F8A3-5D1A4477DE22}"/>
                </a:ext>
              </a:extLst>
            </p:cNvPr>
            <p:cNvSpPr txBox="1"/>
            <p:nvPr/>
          </p:nvSpPr>
          <p:spPr>
            <a:xfrm>
              <a:off x="1852124" y="532768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４</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公金受取口座の登録をしましょう</a:t>
              </a:r>
            </a:p>
          </p:txBody>
        </p:sp>
        <p:sp>
          <p:nvSpPr>
            <p:cNvPr id="17" name="正方形/長方形 16">
              <a:extLst>
                <a:ext uri="{FF2B5EF4-FFF2-40B4-BE49-F238E27FC236}">
                  <a16:creationId xmlns:a16="http://schemas.microsoft.com/office/drawing/2014/main" id="{C671CFAC-A1E8-152F-A2E5-5F1ADF1DA810}"/>
                </a:ext>
              </a:extLst>
            </p:cNvPr>
            <p:cNvSpPr/>
            <p:nvPr/>
          </p:nvSpPr>
          <p:spPr>
            <a:xfrm>
              <a:off x="1849216" y="5779588"/>
              <a:ext cx="611157" cy="78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４</a:t>
              </a:r>
              <a:r>
                <a:rPr lang="en-US" altLang="ja-JP" sz="1600"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４</a:t>
              </a:r>
              <a:r>
                <a:rPr lang="en-US" altLang="ja-JP" sz="1600" dirty="0">
                  <a:ln w="0"/>
                  <a:solidFill>
                    <a:schemeClr val="tx1"/>
                  </a:solidFill>
                  <a:latin typeface="BIZ UDPゴシック" panose="020B0400000000000000" pitchFamily="50" charset="-128"/>
                  <a:ea typeface="BIZ UDPゴシック" panose="020B0400000000000000" pitchFamily="50" charset="-128"/>
                </a:rPr>
                <a:t>-B </a:t>
              </a:r>
            </a:p>
          </p:txBody>
        </p:sp>
        <p:sp>
          <p:nvSpPr>
            <p:cNvPr id="18" name="正方形/長方形 17">
              <a:extLst>
                <a:ext uri="{FF2B5EF4-FFF2-40B4-BE49-F238E27FC236}">
                  <a16:creationId xmlns:a16="http://schemas.microsoft.com/office/drawing/2014/main" id="{A1186381-18DC-7162-4192-96DB8F658D02}"/>
                </a:ext>
              </a:extLst>
            </p:cNvPr>
            <p:cNvSpPr/>
            <p:nvPr/>
          </p:nvSpPr>
          <p:spPr>
            <a:xfrm>
              <a:off x="2388640" y="5783909"/>
              <a:ext cx="6660000" cy="78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公金受取口座の登録のしかた</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39</a:t>
              </a:r>
              <a:br>
                <a:rPr lang="en-US" altLang="ja-JP" sz="1600" dirty="0">
                  <a:ln w="0"/>
                  <a:solidFill>
                    <a:prstClr val="black"/>
                  </a:solidFill>
                  <a:latin typeface="BIZ UDPゴシック" panose="020B0400000000000000" pitchFamily="50" charset="-128"/>
                  <a:ea typeface="BIZ UDPゴシック" panose="020B0400000000000000" pitchFamily="50" charset="-128"/>
                </a:rPr>
              </a:br>
              <a:r>
                <a:rPr lang="ja-JP" altLang="en-US" sz="1600" dirty="0">
                  <a:ln w="0"/>
                  <a:solidFill>
                    <a:prstClr val="black"/>
                  </a:solidFill>
                  <a:latin typeface="BIZ UDPゴシック" panose="020B0400000000000000" pitchFamily="50" charset="-128"/>
                  <a:ea typeface="BIZ UDPゴシック" panose="020B0400000000000000" pitchFamily="50" charset="-128"/>
                </a:rPr>
                <a:t>公金受取口座登録制度の詳細や登録が可能な金融機関の確認方法</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57</a:t>
              </a:r>
            </a:p>
          </p:txBody>
        </p:sp>
      </p:grpSp>
    </p:spTree>
    <p:extLst>
      <p:ext uri="{BB962C8B-B14F-4D97-AF65-F5344CB8AC3E}">
        <p14:creationId xmlns:p14="http://schemas.microsoft.com/office/powerpoint/2010/main" val="3445286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4807891" y="1190472"/>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580708" y="2177016"/>
            <a:ext cx="3553300" cy="1475917"/>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自分自身の特定健診情報や過去に処方された薬剤の情報など、自分の体に関わる情報がマイナポータルからいつでも確認できます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1121314" y="1190472"/>
            <a:ext cx="3012694"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自分の体の健康管理にも役立ちます</a:t>
            </a:r>
          </a:p>
        </p:txBody>
      </p:sp>
      <p:sp>
        <p:nvSpPr>
          <p:cNvPr id="8" name="テキスト ボックス 7">
            <a:extLst>
              <a:ext uri="{FF2B5EF4-FFF2-40B4-BE49-F238E27FC236}">
                <a16:creationId xmlns:a16="http://schemas.microsoft.com/office/drawing/2014/main" id="{77AE327B-EA65-F365-ACB7-642045E51DDA}"/>
              </a:ext>
            </a:extLst>
          </p:cNvPr>
          <p:cNvSpPr txBox="1"/>
          <p:nvPr/>
        </p:nvSpPr>
        <p:spPr>
          <a:xfrm>
            <a:off x="580708" y="1190472"/>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pic>
        <p:nvPicPr>
          <p:cNvPr id="11" name="図 10" descr="パソコンと薬のイラスト">
            <a:extLst>
              <a:ext uri="{FF2B5EF4-FFF2-40B4-BE49-F238E27FC236}">
                <a16:creationId xmlns:a16="http://schemas.microsoft.com/office/drawing/2014/main" id="{1367FB08-1729-AC1F-658D-1EED14C0C56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44432"/>
          <a:stretch/>
        </p:blipFill>
        <p:spPr>
          <a:xfrm>
            <a:off x="1267064" y="4954246"/>
            <a:ext cx="1641236" cy="1660716"/>
          </a:xfrm>
          <a:prstGeom prst="rect">
            <a:avLst/>
          </a:prstGeom>
          <a:ln>
            <a:noFill/>
          </a:ln>
        </p:spPr>
      </p:pic>
      <p:sp>
        <p:nvSpPr>
          <p:cNvPr id="20" name="テキスト ボックス 19">
            <a:extLst>
              <a:ext uri="{FF2B5EF4-FFF2-40B4-BE49-F238E27FC236}">
                <a16:creationId xmlns:a16="http://schemas.microsoft.com/office/drawing/2014/main" id="{069CDAD2-871B-0F56-0813-FDA244931483}"/>
              </a:ext>
            </a:extLst>
          </p:cNvPr>
          <p:cNvSpPr txBox="1"/>
          <p:nvPr/>
        </p:nvSpPr>
        <p:spPr>
          <a:xfrm>
            <a:off x="580709" y="4157900"/>
            <a:ext cx="3553299" cy="682046"/>
          </a:xfrm>
          <a:prstGeom prst="rect">
            <a:avLst/>
          </a:prstGeom>
          <a:noFill/>
        </p:spPr>
        <p:txBody>
          <a:bodyPr wrap="square" rtlCol="0" anchor="ctr">
            <a:spAutoFit/>
          </a:bodyPr>
          <a:lstStyle/>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マイナポータルの薬剤情報は</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電子版お薬手帳にも連携可能です</a:t>
            </a:r>
          </a:p>
        </p:txBody>
      </p:sp>
      <p:sp>
        <p:nvSpPr>
          <p:cNvPr id="22" name="サブタイトル 2">
            <a:extLst>
              <a:ext uri="{FF2B5EF4-FFF2-40B4-BE49-F238E27FC236}">
                <a16:creationId xmlns:a16="http://schemas.microsoft.com/office/drawing/2014/main" id="{8EB9A6D7-2BDB-8DDE-8281-E457FFB8C965}"/>
              </a:ext>
            </a:extLst>
          </p:cNvPr>
          <p:cNvSpPr txBox="1">
            <a:spLocks/>
          </p:cNvSpPr>
          <p:nvPr/>
        </p:nvSpPr>
        <p:spPr>
          <a:xfrm>
            <a:off x="5347891" y="1190472"/>
            <a:ext cx="30132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医療保険の資格確認がスムーズになります</a:t>
            </a:r>
          </a:p>
        </p:txBody>
      </p:sp>
      <p:sp>
        <p:nvSpPr>
          <p:cNvPr id="23" name="テキスト ボックス 22">
            <a:extLst>
              <a:ext uri="{FF2B5EF4-FFF2-40B4-BE49-F238E27FC236}">
                <a16:creationId xmlns:a16="http://schemas.microsoft.com/office/drawing/2014/main" id="{04E87793-33BC-4EF6-B2C7-8A7341387211}"/>
              </a:ext>
            </a:extLst>
          </p:cNvPr>
          <p:cNvSpPr txBox="1"/>
          <p:nvPr/>
        </p:nvSpPr>
        <p:spPr>
          <a:xfrm>
            <a:off x="4807891" y="2098679"/>
            <a:ext cx="3553200" cy="1836015"/>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顔認証付きカードリーダーで、</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スムーズに本人確認や医療保険の資格、自己負担限度額等の確認ができるため、医療機関や薬局の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受付にかかる時間を短縮できます</a:t>
            </a:r>
          </a:p>
        </p:txBody>
      </p:sp>
      <p:pic>
        <p:nvPicPr>
          <p:cNvPr id="24" name="図 23" descr="コスト削減に喜ぶマイナちゃんのイラスト">
            <a:extLst>
              <a:ext uri="{FF2B5EF4-FFF2-40B4-BE49-F238E27FC236}">
                <a16:creationId xmlns:a16="http://schemas.microsoft.com/office/drawing/2014/main" id="{7C14D8E5-DC53-E60C-319C-1C3B3FB4A26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6847"/>
          <a:stretch/>
        </p:blipFill>
        <p:spPr>
          <a:xfrm>
            <a:off x="5677815" y="5306250"/>
            <a:ext cx="2199121" cy="1032680"/>
          </a:xfrm>
          <a:prstGeom prst="rect">
            <a:avLst/>
          </a:prstGeom>
          <a:ln>
            <a:noFill/>
          </a:ln>
        </p:spPr>
      </p:pic>
      <p:sp>
        <p:nvSpPr>
          <p:cNvPr id="28" name="テキスト ボックス 27">
            <a:extLst>
              <a:ext uri="{FF2B5EF4-FFF2-40B4-BE49-F238E27FC236}">
                <a16:creationId xmlns:a16="http://schemas.microsoft.com/office/drawing/2014/main" id="{72A80BEA-0BF6-989E-2E7F-CBF3AF4E9CC3}"/>
              </a:ext>
            </a:extLst>
          </p:cNvPr>
          <p:cNvSpPr txBox="1"/>
          <p:nvPr/>
        </p:nvSpPr>
        <p:spPr>
          <a:xfrm>
            <a:off x="4802291" y="4157900"/>
            <a:ext cx="3553200" cy="1002134"/>
          </a:xfrm>
          <a:prstGeom prst="rect">
            <a:avLst/>
          </a:prstGeom>
          <a:noFill/>
        </p:spPr>
        <p:txBody>
          <a:bodyPr wrap="square" rtlCol="0" anchor="ctr">
            <a:spAutoFit/>
          </a:bodyPr>
          <a:lstStyle/>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医療機関も保険証の情報を手入力する必要がなくなり、ミスの防止や事務コストの削減にもつながります</a:t>
            </a:r>
          </a:p>
        </p:txBody>
      </p:sp>
      <p:sp>
        <p:nvSpPr>
          <p:cNvPr id="4" name="タイトル 1">
            <a:extLst>
              <a:ext uri="{FF2B5EF4-FFF2-40B4-BE49-F238E27FC236}">
                <a16:creationId xmlns:a16="http://schemas.microsoft.com/office/drawing/2014/main" id="{5D787553-C968-37DC-16E5-A34CB9E9954A}"/>
              </a:ext>
            </a:extLst>
          </p:cNvPr>
          <p:cNvSpPr txBox="1">
            <a:spLocks noChangeAspect="1"/>
          </p:cNvSpPr>
          <p:nvPr/>
        </p:nvSpPr>
        <p:spPr>
          <a:xfrm>
            <a:off x="1259816" y="162960"/>
            <a:ext cx="7883704" cy="54481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600" dirty="0">
                <a:solidFill>
                  <a:srgbClr val="4472C4"/>
                </a:solidFill>
              </a:rPr>
              <a:t>マイナンバーカードを健康保険証として使うメリット</a:t>
            </a:r>
          </a:p>
        </p:txBody>
      </p:sp>
    </p:spTree>
    <p:extLst>
      <p:ext uri="{BB962C8B-B14F-4D97-AF65-F5344CB8AC3E}">
        <p14:creationId xmlns:p14="http://schemas.microsoft.com/office/powerpoint/2010/main" val="3610492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テキスト ボックス 20">
            <a:extLst>
              <a:ext uri="{FF2B5EF4-FFF2-40B4-BE49-F238E27FC236}">
                <a16:creationId xmlns:a16="http://schemas.microsoft.com/office/drawing/2014/main" id="{ABAC9FB8-BB58-939D-63EB-581C277E449C}"/>
              </a:ext>
            </a:extLst>
          </p:cNvPr>
          <p:cNvSpPr txBox="1"/>
          <p:nvPr/>
        </p:nvSpPr>
        <p:spPr>
          <a:xfrm>
            <a:off x="284326" y="1986268"/>
            <a:ext cx="2129493" cy="463140"/>
          </a:xfrm>
          <a:prstGeom prst="rect">
            <a:avLst/>
          </a:prstGeom>
          <a:noFill/>
        </p:spPr>
        <p:txBody>
          <a:bodyPr wrap="square" lIns="91440" tIns="45720" rIns="91440" bIns="45720" rtlCol="0" anchor="t">
            <a:spAutoFit/>
          </a:bodyPr>
          <a:lstStyle/>
          <a:p>
            <a:pPr>
              <a:lnSpc>
                <a:spcPct val="130000"/>
              </a:lnSpc>
            </a:pPr>
            <a:r>
              <a:rPr lang="ja-JP" altLang="en-US" sz="22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４つの申請方法</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健康保険証利用の申し込みのしかた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925366"/>
            <a:ext cx="8380702" cy="743968"/>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マイナンバーカードの健康保険証利用は、スマートフォン・パソコン・医療機関等の受付・セブン銀行の</a:t>
            </a:r>
            <a:r>
              <a:rPr lang="en-US" altLang="ja-JP" sz="2200" dirty="0">
                <a:latin typeface="BIZ UDPゴシック" panose="020B0400000000000000" pitchFamily="50" charset="-128"/>
                <a:ea typeface="BIZ UDPゴシック" panose="020B0400000000000000" pitchFamily="50" charset="-128"/>
              </a:rPr>
              <a:t>ATM</a:t>
            </a:r>
            <a:r>
              <a:rPr lang="ja-JP" altLang="en-US" sz="2200" dirty="0">
                <a:latin typeface="BIZ UDPゴシック" panose="020B0400000000000000" pitchFamily="50" charset="-128"/>
                <a:ea typeface="BIZ UDPゴシック" panose="020B0400000000000000" pitchFamily="50" charset="-128"/>
              </a:rPr>
              <a:t>から申請することが可能です</a:t>
            </a:r>
          </a:p>
        </p:txBody>
      </p:sp>
      <p:pic>
        <p:nvPicPr>
          <p:cNvPr id="18" name="図 17">
            <a:extLst>
              <a:ext uri="{FF2B5EF4-FFF2-40B4-BE49-F238E27FC236}">
                <a16:creationId xmlns:a16="http://schemas.microsoft.com/office/drawing/2014/main" id="{C129A2C9-AD9F-5FE1-9590-03C4E1A355C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239774" y="5257782"/>
            <a:ext cx="860016" cy="1316570"/>
          </a:xfrm>
          <a:prstGeom prst="rect">
            <a:avLst/>
          </a:prstGeom>
        </p:spPr>
      </p:pic>
      <p:grpSp>
        <p:nvGrpSpPr>
          <p:cNvPr id="7" name="グループ化 6">
            <a:extLst>
              <a:ext uri="{FF2B5EF4-FFF2-40B4-BE49-F238E27FC236}">
                <a16:creationId xmlns:a16="http://schemas.microsoft.com/office/drawing/2014/main" id="{39526D60-AF92-0F9C-3F5F-57261D448E56}"/>
              </a:ext>
            </a:extLst>
          </p:cNvPr>
          <p:cNvGrpSpPr/>
          <p:nvPr/>
        </p:nvGrpSpPr>
        <p:grpSpPr>
          <a:xfrm>
            <a:off x="198656" y="2568898"/>
            <a:ext cx="8746688" cy="3006179"/>
            <a:chOff x="284326" y="2568898"/>
            <a:chExt cx="8746688" cy="3006179"/>
          </a:xfrm>
        </p:grpSpPr>
        <p:sp>
          <p:nvSpPr>
            <p:cNvPr id="5" name="テキスト ボックス 4">
              <a:extLst>
                <a:ext uri="{FF2B5EF4-FFF2-40B4-BE49-F238E27FC236}">
                  <a16:creationId xmlns:a16="http://schemas.microsoft.com/office/drawing/2014/main" id="{44CCBDF3-AA8E-24FF-A6C4-8606555E45EB}"/>
                </a:ext>
              </a:extLst>
            </p:cNvPr>
            <p:cNvSpPr txBox="1"/>
            <p:nvPr/>
          </p:nvSpPr>
          <p:spPr>
            <a:xfrm>
              <a:off x="284326" y="2568898"/>
              <a:ext cx="2160000" cy="1402243"/>
            </a:xfrm>
            <a:prstGeom prst="rect">
              <a:avLst/>
            </a:prstGeom>
            <a:noFill/>
          </p:spPr>
          <p:txBody>
            <a:bodyPr wrap="square" lIns="91440" tIns="45720" rIns="91440" bIns="45720" rtlCol="0" anchor="t">
              <a:spAutoFit/>
            </a:bodyPr>
            <a:lstStyle/>
            <a:p>
              <a:pPr marL="177800" indent="-177800">
                <a:lnSpc>
                  <a:spcPct val="130000"/>
                </a:lnSpc>
                <a:buFont typeface="+mj-ea"/>
                <a:buAutoNum type="circleNumDbPlain"/>
              </a:pPr>
              <a:r>
                <a:rPr lang="ja-JP" altLang="en-US" sz="18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スマートフォンから申請</a:t>
              </a: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本教材で取り扱う</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申請方法です。</a:t>
              </a:r>
            </a:p>
          </p:txBody>
        </p:sp>
        <p:sp>
          <p:nvSpPr>
            <p:cNvPr id="6" name="テキスト ボックス 5">
              <a:extLst>
                <a:ext uri="{FF2B5EF4-FFF2-40B4-BE49-F238E27FC236}">
                  <a16:creationId xmlns:a16="http://schemas.microsoft.com/office/drawing/2014/main" id="{721DA918-E7C9-4498-2801-32103803998C}"/>
                </a:ext>
              </a:extLst>
            </p:cNvPr>
            <p:cNvSpPr txBox="1"/>
            <p:nvPr/>
          </p:nvSpPr>
          <p:spPr>
            <a:xfrm>
              <a:off x="2479889" y="2568898"/>
              <a:ext cx="2160000" cy="2322495"/>
            </a:xfrm>
            <a:prstGeom prst="rect">
              <a:avLst/>
            </a:prstGeom>
            <a:noFill/>
          </p:spPr>
          <p:txBody>
            <a:bodyPr wrap="square" lIns="90000" tIns="45720" rIns="90000" bIns="45720" rtlCol="0" anchor="t">
              <a:spAutoFit/>
            </a:bodyPr>
            <a:lstStyle/>
            <a:p>
              <a:pPr marL="177800" indent="-177800">
                <a:lnSpc>
                  <a:spcPct val="130000"/>
                </a:lnSpc>
                <a:buFont typeface="+mj-ea"/>
                <a:buAutoNum type="circleNumDbPlain" startAt="2"/>
              </a:pP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パソコンから申請</a:t>
              </a:r>
              <a:endParaRPr lang="en-US"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endParaRPr lang="en-US" altLang="ja-JP"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マイナポータルアプリをインストールした</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パソコンから申し込む方法です。</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※IC</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カードリーダーが必要です。</a:t>
              </a:r>
            </a:p>
          </p:txBody>
        </p:sp>
        <p:sp>
          <p:nvSpPr>
            <p:cNvPr id="19" name="テキスト ボックス 18">
              <a:extLst>
                <a:ext uri="{FF2B5EF4-FFF2-40B4-BE49-F238E27FC236}">
                  <a16:creationId xmlns:a16="http://schemas.microsoft.com/office/drawing/2014/main" id="{00AC726B-C2AE-D543-9DBB-28171857D54E}"/>
                </a:ext>
              </a:extLst>
            </p:cNvPr>
            <p:cNvSpPr txBox="1"/>
            <p:nvPr/>
          </p:nvSpPr>
          <p:spPr>
            <a:xfrm>
              <a:off x="4675452" y="2568898"/>
              <a:ext cx="2160000" cy="2362506"/>
            </a:xfrm>
            <a:prstGeom prst="rect">
              <a:avLst/>
            </a:prstGeom>
            <a:noFill/>
          </p:spPr>
          <p:txBody>
            <a:bodyPr wrap="square" lIns="91440" tIns="45720" rIns="91440" bIns="45720" rtlCol="0" anchor="t">
              <a:spAutoFit/>
            </a:bodyPr>
            <a:lstStyle/>
            <a:p>
              <a:pPr marL="177800" indent="-177800">
                <a:lnSpc>
                  <a:spcPct val="130000"/>
                </a:lnSpc>
                <a:buFont typeface="+mj-ea"/>
                <a:buAutoNum type="circleNumDbPlain" startAt="3"/>
              </a:pP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医療機関・薬局から申請</a:t>
              </a:r>
              <a:endParaRPr lang="ja-JP" altLang="en-US" sz="16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医療機関・薬局の受付等にある顔認証付きカードリーダーから申し込む方法です。</a:t>
              </a:r>
            </a:p>
            <a:p>
              <a:pPr>
                <a:lnSpc>
                  <a:spcPct val="130000"/>
                </a:lnSpc>
              </a:pPr>
              <a:endParaRPr lang="ja-JP" altLang="en-US"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F525D015-832D-EDB8-B4E8-DED5B0655DAD}"/>
                </a:ext>
              </a:extLst>
            </p:cNvPr>
            <p:cNvSpPr txBox="1"/>
            <p:nvPr/>
          </p:nvSpPr>
          <p:spPr>
            <a:xfrm>
              <a:off x="6871014" y="2572396"/>
              <a:ext cx="2160000" cy="3002681"/>
            </a:xfrm>
            <a:prstGeom prst="rect">
              <a:avLst/>
            </a:prstGeom>
            <a:noFill/>
          </p:spPr>
          <p:txBody>
            <a:bodyPr wrap="square" lIns="91440" tIns="45720" rIns="91440" bIns="45720" rtlCol="0" anchor="t">
              <a:spAutoFit/>
            </a:bodyPr>
            <a:lstStyle/>
            <a:p>
              <a:pPr marL="177800" indent="-177800">
                <a:lnSpc>
                  <a:spcPct val="130000"/>
                </a:lnSpc>
                <a:buFont typeface="+mj-ea"/>
                <a:buAutoNum type="circleNumDbPlain" startAt="4"/>
              </a:pP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セブン銀行</a:t>
              </a:r>
              <a:r>
                <a:rPr lang="en-US"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ATM</a:t>
              </a: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から申請</a:t>
              </a: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マイナンバーカードと利用者証明用パスワード（</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桁）があればセブン銀行</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ATM</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からも申し込み可能です。</a:t>
              </a:r>
            </a:p>
            <a:p>
              <a:pPr>
                <a:lnSpc>
                  <a:spcPct val="130000"/>
                </a:lnSpc>
              </a:pPr>
              <a:endParaRPr lang="ja-JP" altLang="en-US"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pic>
        <p:nvPicPr>
          <p:cNvPr id="33" name="図 32" descr="スマートフォンを使っているマイナちゃんのイラスト">
            <a:extLst>
              <a:ext uri="{FF2B5EF4-FFF2-40B4-BE49-F238E27FC236}">
                <a16:creationId xmlns:a16="http://schemas.microsoft.com/office/drawing/2014/main" id="{0A3770FE-F54C-27EA-68B2-8F6E40BC802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5783" t="4416" r="14177" b="8119"/>
          <a:stretch/>
        </p:blipFill>
        <p:spPr>
          <a:xfrm>
            <a:off x="885042" y="5157324"/>
            <a:ext cx="787229" cy="1361203"/>
          </a:xfrm>
          <a:prstGeom prst="rect">
            <a:avLst/>
          </a:prstGeom>
        </p:spPr>
      </p:pic>
      <p:pic>
        <p:nvPicPr>
          <p:cNvPr id="34" name="図 33" descr="パソコンを使っているマイナちゃんのイラスト">
            <a:extLst>
              <a:ext uri="{FF2B5EF4-FFF2-40B4-BE49-F238E27FC236}">
                <a16:creationId xmlns:a16="http://schemas.microsoft.com/office/drawing/2014/main" id="{883503AD-0752-4C0D-60C6-9B00899C0F1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5403" t="18054" r="5226" b="14081"/>
          <a:stretch/>
        </p:blipFill>
        <p:spPr>
          <a:xfrm>
            <a:off x="2875779" y="5304970"/>
            <a:ext cx="1196879" cy="1274866"/>
          </a:xfrm>
          <a:prstGeom prst="rect">
            <a:avLst/>
          </a:prstGeom>
        </p:spPr>
      </p:pic>
      <p:grpSp>
        <p:nvGrpSpPr>
          <p:cNvPr id="4" name="グループ化 3">
            <a:extLst>
              <a:ext uri="{FF2B5EF4-FFF2-40B4-BE49-F238E27FC236}">
                <a16:creationId xmlns:a16="http://schemas.microsoft.com/office/drawing/2014/main" id="{39D8C900-1E02-021F-ABAC-4C8C66D41586}"/>
              </a:ext>
            </a:extLst>
          </p:cNvPr>
          <p:cNvGrpSpPr/>
          <p:nvPr/>
        </p:nvGrpSpPr>
        <p:grpSpPr>
          <a:xfrm>
            <a:off x="7165754" y="5154213"/>
            <a:ext cx="1399180" cy="1358040"/>
            <a:chOff x="6871014" y="5127079"/>
            <a:chExt cx="1535040" cy="1538040"/>
          </a:xfrm>
        </p:grpSpPr>
        <p:pic>
          <p:nvPicPr>
            <p:cNvPr id="22" name="図 21">
              <a:extLst>
                <a:ext uri="{FF2B5EF4-FFF2-40B4-BE49-F238E27FC236}">
                  <a16:creationId xmlns:a16="http://schemas.microsoft.com/office/drawing/2014/main" id="{862656C4-5C11-9EC8-846F-C16CB86ACF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71014" y="5297818"/>
              <a:ext cx="684411" cy="1367301"/>
            </a:xfrm>
            <a:prstGeom prst="rect">
              <a:avLst/>
            </a:prstGeom>
          </p:spPr>
        </p:pic>
        <p:pic>
          <p:nvPicPr>
            <p:cNvPr id="35" name="図 34" descr="郵便ポストの前にいるマイナちゃんのイラスト">
              <a:extLst>
                <a:ext uri="{FF2B5EF4-FFF2-40B4-BE49-F238E27FC236}">
                  <a16:creationId xmlns:a16="http://schemas.microsoft.com/office/drawing/2014/main" id="{BD740B69-F635-F0E8-791C-D38EEB3FBF49}"/>
                </a:ext>
              </a:extLst>
            </p:cNvPr>
            <p:cNvPicPr>
              <a:picLocks noChangeAspect="1"/>
            </p:cNvPicPr>
            <p:nvPr/>
          </p:nvPicPr>
          <p:blipFill rotWithShape="1">
            <a:blip r:embed="rId10">
              <a:extLst>
                <a:ext uri="{28A0092B-C50C-407E-A947-70E740481C1C}">
                  <a14:useLocalDpi xmlns:a14="http://schemas.microsoft.com/office/drawing/2010/main"/>
                </a:ext>
              </a:extLst>
            </a:blip>
            <a:srcRect l="41784"/>
            <a:stretch/>
          </p:blipFill>
          <p:spPr>
            <a:xfrm>
              <a:off x="7499494" y="5127079"/>
              <a:ext cx="906560" cy="1486547"/>
            </a:xfrm>
            <a:prstGeom prst="rect">
              <a:avLst/>
            </a:prstGeom>
          </p:spPr>
        </p:pic>
      </p:grpSp>
    </p:spTree>
    <p:extLst>
      <p:ext uri="{BB962C8B-B14F-4D97-AF65-F5344CB8AC3E}">
        <p14:creationId xmlns:p14="http://schemas.microsoft.com/office/powerpoint/2010/main" val="4250340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a:extLst>
              <a:ext uri="{FF2B5EF4-FFF2-40B4-BE49-F238E27FC236}">
                <a16:creationId xmlns:a16="http://schemas.microsoft.com/office/drawing/2014/main" id="{5D819804-DF34-A24F-92C4-6D9C64E15729}"/>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49095" y="2406592"/>
            <a:ext cx="20556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177CCD82-2FB4-5A0A-A168-E333DA79D56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20598" y="2406592"/>
            <a:ext cx="2080999"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solidFill>
                  <a:srgbClr val="4472C4"/>
                </a:solidFill>
              </a:rPr>
              <a:t>健康保険証利用の申込みのしかた</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マイナポータルで利用申込みをします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「申し込む」を押します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画面を下にスクロール</a:t>
            </a:r>
            <a:r>
              <a:rPr lang="ja-JP" altLang="en-US" dirty="0">
                <a:solidFill>
                  <a:prstClr val="black"/>
                </a:solidFill>
                <a:latin typeface="BIZ UDPゴシック" panose="020B0400000000000000" pitchFamily="50" charset="-128"/>
                <a:ea typeface="BIZ UDPゴシック" panose="020B0400000000000000" pitchFamily="50" charset="-128"/>
              </a:rPr>
              <a:t>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24" name="矢印: 下 23">
            <a:extLst>
              <a:ext uri="{FF2B5EF4-FFF2-40B4-BE49-F238E27FC236}">
                <a16:creationId xmlns:a16="http://schemas.microsoft.com/office/drawing/2014/main" id="{1999C4DE-1F48-C14E-AC31-05E42498EC53}"/>
              </a:ext>
            </a:extLst>
          </p:cNvPr>
          <p:cNvSpPr/>
          <p:nvPr/>
        </p:nvSpPr>
        <p:spPr>
          <a:xfrm>
            <a:off x="6237844" y="3670300"/>
            <a:ext cx="878102" cy="2565400"/>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C877EB68-4230-B5EA-A28C-33ECC95227C5}"/>
              </a:ext>
            </a:extLst>
          </p:cNvPr>
          <p:cNvSpPr/>
          <p:nvPr/>
        </p:nvSpPr>
        <p:spPr>
          <a:xfrm>
            <a:off x="1499908" y="5560609"/>
            <a:ext cx="1955993" cy="39562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68604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523644D8-4420-D50E-750F-7FF11542D63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80092" y="2406592"/>
            <a:ext cx="2167999"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E21386B9-E354-CE3B-404C-B941627B8C0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81440" y="2406592"/>
            <a:ext cx="2150956"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solidFill>
                  <a:srgbClr val="4472C4"/>
                </a:solidFill>
              </a:rPr>
              <a:t>健康保険証利用の申込みのしかた</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マイナポータルで利用申込みをします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利用規約を確認し、「同意して次へ進む」を押します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「申し込む」を押します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401278" y="5905735"/>
            <a:ext cx="2523522" cy="5793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p>
        </p:txBody>
      </p:sp>
      <p:sp>
        <p:nvSpPr>
          <p:cNvPr id="24" name="四角形: 角を丸くする 23">
            <a:extLst>
              <a:ext uri="{FF2B5EF4-FFF2-40B4-BE49-F238E27FC236}">
                <a16:creationId xmlns:a16="http://schemas.microsoft.com/office/drawing/2014/main" id="{46E76349-EACF-23A6-1948-B41872736E8B}"/>
              </a:ext>
            </a:extLst>
          </p:cNvPr>
          <p:cNvSpPr/>
          <p:nvPr/>
        </p:nvSpPr>
        <p:spPr>
          <a:xfrm>
            <a:off x="1180907" y="5474170"/>
            <a:ext cx="2523522" cy="5793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12591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0">
            <a:extLst>
              <a:ext uri="{FF2B5EF4-FFF2-40B4-BE49-F238E27FC236}">
                <a16:creationId xmlns:a16="http://schemas.microsoft.com/office/drawing/2014/main" id="{09DA6A47-66C5-1BB8-F9B7-718B0D52B4C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13738" y="2421319"/>
            <a:ext cx="2116523"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537388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利用者証明用電子証明書の数字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桁の</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パスワードを入力し、「次へ」を押します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健康保険証利用の申込みのしかた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マイナポータルで利用申込みをします</a:t>
            </a:r>
          </a:p>
        </p:txBody>
      </p:sp>
      <p:sp>
        <p:nvSpPr>
          <p:cNvPr id="6" name="テキスト ボックス 5">
            <a:extLst>
              <a:ext uri="{FF2B5EF4-FFF2-40B4-BE49-F238E27FC236}">
                <a16:creationId xmlns:a16="http://schemas.microsoft.com/office/drawing/2014/main" id="{3BF1AA37-FA04-CFB7-23E3-FAEE9763380E}"/>
              </a:ext>
            </a:extLst>
          </p:cNvPr>
          <p:cNvSpPr txBox="1"/>
          <p:nvPr/>
        </p:nvSpPr>
        <p:spPr>
          <a:xfrm>
            <a:off x="5786393" y="3663914"/>
            <a:ext cx="3400476" cy="2556213"/>
          </a:xfrm>
          <a:prstGeom prst="rect">
            <a:avLst/>
          </a:prstGeom>
          <a:noFill/>
        </p:spPr>
        <p:txBody>
          <a:bodyPr wrap="square" rtlCol="0">
            <a:spAutoFit/>
          </a:bodyPr>
          <a:lstStyle/>
          <a:p>
            <a:pPr marL="285750" indent="-285750">
              <a:lnSpc>
                <a:spcPct val="130000"/>
              </a:lnSpc>
              <a:buClr>
                <a:srgbClr val="4472C4"/>
              </a:buClr>
              <a:buFont typeface="BIZ UDPゴシック" panose="020B0400000000000000" pitchFamily="50" charset="-128"/>
              <a:buChar char="※"/>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パスワードは、</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3</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回連続して間違えるとロックがかかるのでご注意ください</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rgbClr val="4472C4"/>
              </a:buClr>
              <a:buFont typeface="BIZ UDPゴシック" panose="020B0400000000000000" pitchFamily="50" charset="-128"/>
              <a:buChar char="※"/>
            </a:pPr>
            <a:r>
              <a:rPr kumimoji="1" lang="ja-JP" altLang="en-US" dirty="0">
                <a:solidFill>
                  <a:schemeClr val="accent1"/>
                </a:solidFill>
                <a:latin typeface="BIZ UDPゴシック" panose="020B0400000000000000" pitchFamily="50" charset="-128"/>
                <a:ea typeface="BIZ UDPゴシック" panose="020B0400000000000000" pitchFamily="50" charset="-128"/>
              </a:rPr>
              <a:t>パスワードはご自身で入力してください</a:t>
            </a:r>
            <a:endParaRPr kumimoji="1" lang="en-US" altLang="ja-JP" dirty="0">
              <a:solidFill>
                <a:schemeClr val="accent1"/>
              </a:solidFill>
              <a:latin typeface="BIZ UDPゴシック" panose="020B0400000000000000" pitchFamily="50" charset="-128"/>
              <a:ea typeface="BIZ UDPゴシック" panose="020B0400000000000000" pitchFamily="50" charset="-128"/>
            </a:endParaRPr>
          </a:p>
          <a:p>
            <a:pPr marL="285750" indent="-285750">
              <a:lnSpc>
                <a:spcPct val="130000"/>
              </a:lnSpc>
              <a:buClr>
                <a:srgbClr val="4472C4"/>
              </a:buClr>
              <a:buFont typeface="BIZ UDPゴシック" panose="020B0400000000000000" pitchFamily="50" charset="-128"/>
              <a:buChar char="※"/>
            </a:pPr>
            <a:r>
              <a:rPr kumimoji="1" lang="ja-JP" altLang="en-US" dirty="0">
                <a:solidFill>
                  <a:schemeClr val="accent1"/>
                </a:solidFill>
                <a:latin typeface="BIZ UDPゴシック" panose="020B0400000000000000" pitchFamily="50" charset="-128"/>
                <a:ea typeface="BIZ UDPゴシック" panose="020B0400000000000000" pitchFamily="50" charset="-128"/>
              </a:rPr>
              <a:t>代理の方による入力は行わない</a:t>
            </a:r>
            <a:r>
              <a:rPr lang="ja-JP" altLang="en-US" dirty="0">
                <a:solidFill>
                  <a:schemeClr val="accent1"/>
                </a:solidFill>
                <a:latin typeface="BIZ UDPゴシック" panose="020B0400000000000000" pitchFamily="50" charset="-128"/>
                <a:ea typeface="BIZ UDPゴシック" panose="020B0400000000000000" pitchFamily="50" charset="-128"/>
              </a:rPr>
              <a:t>でください</a:t>
            </a:r>
            <a:endParaRPr lang="en-US" altLang="ja-JP" dirty="0">
              <a:solidFill>
                <a:schemeClr val="accent1"/>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5036A760-DF50-6665-775F-04B125550F1C}"/>
              </a:ext>
            </a:extLst>
          </p:cNvPr>
          <p:cNvSpPr/>
          <p:nvPr/>
        </p:nvSpPr>
        <p:spPr>
          <a:xfrm>
            <a:off x="3318478" y="4330935"/>
            <a:ext cx="2523522" cy="5793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14450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テキスト, 手紙&#10;&#10;自動的に生成された説明">
            <a:extLst>
              <a:ext uri="{FF2B5EF4-FFF2-40B4-BE49-F238E27FC236}">
                <a16:creationId xmlns:a16="http://schemas.microsoft.com/office/drawing/2014/main" id="{FA451652-42A8-C540-5B50-6288BCD6F4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6292" y="2406592"/>
            <a:ext cx="2410263" cy="4320000"/>
          </a:xfrm>
          <a:prstGeom prst="rect">
            <a:avLst/>
          </a:prstGeom>
          <a:ln w="9525">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75295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マイナンバーカードとスマートフォンの読み取り部を合わせます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健康保険証利用の申込みのしかた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マイナポータルで利用申込みをします</a:t>
            </a:r>
          </a:p>
        </p:txBody>
      </p:sp>
      <p:sp>
        <p:nvSpPr>
          <p:cNvPr id="2" name="テキスト ボックス 1">
            <a:extLst>
              <a:ext uri="{FF2B5EF4-FFF2-40B4-BE49-F238E27FC236}">
                <a16:creationId xmlns:a16="http://schemas.microsoft.com/office/drawing/2014/main" id="{83E8D1F6-ADAB-21A0-D9F2-88859286AB46}"/>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p>
        </p:txBody>
      </p:sp>
      <p:sp>
        <p:nvSpPr>
          <p:cNvPr id="4" name="テキスト ボックス 3">
            <a:extLst>
              <a:ext uri="{FF2B5EF4-FFF2-40B4-BE49-F238E27FC236}">
                <a16:creationId xmlns:a16="http://schemas.microsoft.com/office/drawing/2014/main" id="{CD42BF41-68CE-A821-8D9F-40EAD5FF6870}"/>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保険証利用登録完了画面が</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表示されます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pic>
        <p:nvPicPr>
          <p:cNvPr id="11" name="Picture 2">
            <a:extLst>
              <a:ext uri="{FF2B5EF4-FFF2-40B4-BE49-F238E27FC236}">
                <a16:creationId xmlns:a16="http://schemas.microsoft.com/office/drawing/2014/main" id="{3EDD9547-7A6C-FEE1-743E-33EF05AB84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281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699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732403" y="1083595"/>
            <a:ext cx="773600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「マイナ受付」のステッカーやポスターがある医療機関・薬局で</a:t>
            </a:r>
            <a:endParaRPr lang="en-US" altLang="ja-JP" sz="2200" dirty="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利用できます</a:t>
            </a:r>
          </a:p>
        </p:txBody>
      </p:sp>
      <p:pic>
        <p:nvPicPr>
          <p:cNvPr id="3" name="図 2" descr="「マイナ受付」のステッカーの画像">
            <a:extLst>
              <a:ext uri="{FF2B5EF4-FFF2-40B4-BE49-F238E27FC236}">
                <a16:creationId xmlns:a16="http://schemas.microsoft.com/office/drawing/2014/main" id="{96ED8CEC-36A9-E108-B1B7-755A971B86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03288" y="2746820"/>
            <a:ext cx="3197119" cy="3057608"/>
          </a:xfrm>
          <a:prstGeom prst="rect">
            <a:avLst/>
          </a:prstGeom>
          <a:ln w="9525">
            <a:solidFill>
              <a:schemeClr val="tx1">
                <a:lumMod val="50000"/>
                <a:lumOff val="50000"/>
              </a:schemeClr>
            </a:solidFill>
          </a:ln>
        </p:spPr>
      </p:pic>
      <p:sp>
        <p:nvSpPr>
          <p:cNvPr id="4" name="サブタイトル 2">
            <a:extLst>
              <a:ext uri="{FF2B5EF4-FFF2-40B4-BE49-F238E27FC236}">
                <a16:creationId xmlns:a16="http://schemas.microsoft.com/office/drawing/2014/main" id="{A467EF71-2648-7267-A6C3-026DC65B0E3F}"/>
              </a:ext>
            </a:extLst>
          </p:cNvPr>
          <p:cNvSpPr txBox="1">
            <a:spLocks/>
          </p:cNvSpPr>
          <p:nvPr/>
        </p:nvSpPr>
        <p:spPr>
          <a:xfrm>
            <a:off x="1615919" y="2348157"/>
            <a:ext cx="2771856" cy="37484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ctr">
              <a:lnSpc>
                <a:spcPct val="120000"/>
              </a:lnSpc>
              <a:spcBef>
                <a:spcPts val="0"/>
              </a:spcBef>
            </a:pPr>
            <a:r>
              <a:rPr lang="ja-JP" altLang="en-US" sz="1800" dirty="0">
                <a:solidFill>
                  <a:schemeClr val="accent1"/>
                </a:solidFill>
                <a:latin typeface="BIZ UDPゴシック" panose="020B0400000000000000" pitchFamily="50" charset="-128"/>
                <a:ea typeface="BIZ UDPゴシック" panose="020B0400000000000000" pitchFamily="50" charset="-128"/>
              </a:rPr>
              <a:t>ステッカー</a:t>
            </a:r>
          </a:p>
        </p:txBody>
      </p:sp>
      <p:sp>
        <p:nvSpPr>
          <p:cNvPr id="8" name="サブタイトル 2">
            <a:extLst>
              <a:ext uri="{FF2B5EF4-FFF2-40B4-BE49-F238E27FC236}">
                <a16:creationId xmlns:a16="http://schemas.microsoft.com/office/drawing/2014/main" id="{58BE2AC8-5962-B8D7-9E22-7228A6359586}"/>
              </a:ext>
            </a:extLst>
          </p:cNvPr>
          <p:cNvSpPr txBox="1">
            <a:spLocks/>
          </p:cNvSpPr>
          <p:nvPr/>
        </p:nvSpPr>
        <p:spPr>
          <a:xfrm>
            <a:off x="5166266" y="2377915"/>
            <a:ext cx="2036633" cy="37484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ctr">
              <a:lnSpc>
                <a:spcPct val="120000"/>
              </a:lnSpc>
              <a:spcBef>
                <a:spcPts val="0"/>
              </a:spcBef>
            </a:pPr>
            <a:r>
              <a:rPr lang="ja-JP" altLang="en-US" sz="1800" dirty="0">
                <a:solidFill>
                  <a:schemeClr val="accent1"/>
                </a:solidFill>
                <a:latin typeface="BIZ UDPゴシック" panose="020B0400000000000000" pitchFamily="50" charset="-128"/>
                <a:ea typeface="BIZ UDPゴシック" panose="020B0400000000000000" pitchFamily="50" charset="-128"/>
              </a:rPr>
              <a:t>ポスター</a:t>
            </a:r>
          </a:p>
        </p:txBody>
      </p:sp>
      <p:pic>
        <p:nvPicPr>
          <p:cNvPr id="9" name="図 8" descr="厚生労働省のホームページ">
            <a:extLst>
              <a:ext uri="{FF2B5EF4-FFF2-40B4-BE49-F238E27FC236}">
                <a16:creationId xmlns:a16="http://schemas.microsoft.com/office/drawing/2014/main" id="{B00C5992-2AB5-8B37-D581-60AC58BB3A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9233" y="5786286"/>
            <a:ext cx="1003307" cy="1003307"/>
          </a:xfrm>
          <a:prstGeom prst="rect">
            <a:avLst/>
          </a:prstGeom>
        </p:spPr>
      </p:pic>
      <p:pic>
        <p:nvPicPr>
          <p:cNvPr id="12" name="図 11" descr="「マイナ受付」のポスターの画像">
            <a:extLst>
              <a:ext uri="{FF2B5EF4-FFF2-40B4-BE49-F238E27FC236}">
                <a16:creationId xmlns:a16="http://schemas.microsoft.com/office/drawing/2014/main" id="{790DB196-30D1-841B-7A90-C164528F545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04463" y="2760258"/>
            <a:ext cx="2160240" cy="3044170"/>
          </a:xfrm>
          <a:prstGeom prst="rect">
            <a:avLst/>
          </a:prstGeom>
          <a:ln w="9525">
            <a:solidFill>
              <a:schemeClr val="tx1">
                <a:lumMod val="50000"/>
                <a:lumOff val="50000"/>
              </a:schemeClr>
            </a:solidFill>
          </a:ln>
        </p:spPr>
      </p:pic>
      <p:pic>
        <p:nvPicPr>
          <p:cNvPr id="13" name="図 12" descr="病院へ行くマイナちゃんのイラスト">
            <a:extLst>
              <a:ext uri="{FF2B5EF4-FFF2-40B4-BE49-F238E27FC236}">
                <a16:creationId xmlns:a16="http://schemas.microsoft.com/office/drawing/2014/main" id="{0B7669FE-A9D3-D648-0704-B9BA3744E08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7427" t="26901" r="5621" b="30050"/>
          <a:stretch/>
        </p:blipFill>
        <p:spPr>
          <a:xfrm>
            <a:off x="7501614" y="4567490"/>
            <a:ext cx="1566957" cy="1088902"/>
          </a:xfrm>
          <a:prstGeom prst="rect">
            <a:avLst/>
          </a:prstGeom>
        </p:spPr>
      </p:pic>
      <p:sp>
        <p:nvSpPr>
          <p:cNvPr id="14" name="サブタイトル 2">
            <a:extLst>
              <a:ext uri="{FF2B5EF4-FFF2-40B4-BE49-F238E27FC236}">
                <a16:creationId xmlns:a16="http://schemas.microsoft.com/office/drawing/2014/main" id="{21527DF8-193E-1341-AF69-875B5AA89CDF}"/>
              </a:ext>
            </a:extLst>
          </p:cNvPr>
          <p:cNvSpPr txBox="1">
            <a:spLocks/>
          </p:cNvSpPr>
          <p:nvPr/>
        </p:nvSpPr>
        <p:spPr>
          <a:xfrm>
            <a:off x="1046229" y="6094170"/>
            <a:ext cx="6459375" cy="37484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2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健康保険証利用対応の医療機関・薬局についての案内</a:t>
            </a:r>
          </a:p>
        </p:txBody>
      </p:sp>
      <p:sp>
        <p:nvSpPr>
          <p:cNvPr id="11" name="サブタイトル 2">
            <a:extLst>
              <a:ext uri="{FF2B5EF4-FFF2-40B4-BE49-F238E27FC236}">
                <a16:creationId xmlns:a16="http://schemas.microsoft.com/office/drawing/2014/main" id="{A8CCFD25-8C68-F886-727E-3EC7840EFC9B}"/>
              </a:ext>
            </a:extLst>
          </p:cNvPr>
          <p:cNvSpPr txBox="1">
            <a:spLocks/>
          </p:cNvSpPr>
          <p:nvPr/>
        </p:nvSpPr>
        <p:spPr>
          <a:xfrm>
            <a:off x="732403" y="1975784"/>
            <a:ext cx="8055997"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solidFill>
                  <a:srgbClr val="4472C4"/>
                </a:solidFill>
                <a:latin typeface="BIZ UDPゴシック" panose="020B0400000000000000" pitchFamily="50" charset="-128"/>
                <a:ea typeface="BIZ UDPゴシック" panose="020B0400000000000000" pitchFamily="50" charset="-128"/>
              </a:rPr>
              <a:t>※</a:t>
            </a:r>
            <a:r>
              <a:rPr lang="ja-JP" altLang="en-US" sz="1800" dirty="0">
                <a:solidFill>
                  <a:srgbClr val="4472C4"/>
                </a:solidFill>
                <a:latin typeface="BIZ UDPゴシック" panose="020B0400000000000000" pitchFamily="50" charset="-128"/>
                <a:ea typeface="BIZ UDPゴシック" panose="020B0400000000000000" pitchFamily="50" charset="-128"/>
              </a:rPr>
              <a:t>利用できる施設については、厚生労働省のホームページで公開しています</a:t>
            </a:r>
          </a:p>
        </p:txBody>
      </p:sp>
      <p:sp>
        <p:nvSpPr>
          <p:cNvPr id="5" name="タイトル 1">
            <a:extLst>
              <a:ext uri="{FF2B5EF4-FFF2-40B4-BE49-F238E27FC236}">
                <a16:creationId xmlns:a16="http://schemas.microsoft.com/office/drawing/2014/main" id="{1A8FCA39-F1BE-E3CD-7486-13320299074C}"/>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solidFill>
                  <a:srgbClr val="4472C4"/>
                </a:solidFill>
              </a:rPr>
              <a:t>マイナ保険証の利用のしかた</a:t>
            </a:r>
            <a:endParaRPr lang="ja-JP" altLang="en-US" dirty="0">
              <a:solidFill>
                <a:srgbClr val="4472C4"/>
              </a:solidFill>
            </a:endParaRPr>
          </a:p>
        </p:txBody>
      </p:sp>
    </p:spTree>
    <p:extLst>
      <p:ext uri="{BB962C8B-B14F-4D97-AF65-F5344CB8AC3E}">
        <p14:creationId xmlns:p14="http://schemas.microsoft.com/office/powerpoint/2010/main" val="2158550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8" name="図 7" descr="医療機関でマイナンバーカードを使うイメージのイラスト">
            <a:extLst>
              <a:ext uri="{FF2B5EF4-FFF2-40B4-BE49-F238E27FC236}">
                <a16:creationId xmlns:a16="http://schemas.microsoft.com/office/drawing/2014/main" id="{B1DED176-E565-A18F-68E2-10B3B0602194}"/>
              </a:ext>
            </a:extLst>
          </p:cNvPr>
          <p:cNvPicPr>
            <a:picLocks noChangeAspect="1"/>
          </p:cNvPicPr>
          <p:nvPr/>
        </p:nvPicPr>
        <p:blipFill>
          <a:blip r:embed="rId6"/>
          <a:stretch>
            <a:fillRect/>
          </a:stretch>
        </p:blipFill>
        <p:spPr>
          <a:xfrm>
            <a:off x="450838" y="2256949"/>
            <a:ext cx="8242323" cy="3887888"/>
          </a:xfrm>
          <a:prstGeom prst="rect">
            <a:avLst/>
          </a:prstGeom>
        </p:spPr>
      </p:pic>
      <p:sp>
        <p:nvSpPr>
          <p:cNvPr id="5" name="サブタイトル 2">
            <a:extLst>
              <a:ext uri="{FF2B5EF4-FFF2-40B4-BE49-F238E27FC236}">
                <a16:creationId xmlns:a16="http://schemas.microsoft.com/office/drawing/2014/main" id="{B161E42D-3248-7050-8548-CC7F4F08E52D}"/>
              </a:ext>
            </a:extLst>
          </p:cNvPr>
          <p:cNvSpPr txBox="1">
            <a:spLocks/>
          </p:cNvSpPr>
          <p:nvPr/>
        </p:nvSpPr>
        <p:spPr>
          <a:xfrm>
            <a:off x="732403" y="1566742"/>
            <a:ext cx="706755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solidFill>
                  <a:srgbClr val="4472C4"/>
                </a:solidFill>
                <a:latin typeface="BIZ UDPゴシック" panose="020B0400000000000000" pitchFamily="50" charset="-128"/>
                <a:ea typeface="BIZ UDPゴシック" panose="020B0400000000000000" pitchFamily="50" charset="-128"/>
              </a:rPr>
              <a:t>※</a:t>
            </a:r>
            <a:r>
              <a:rPr lang="ja-JP" altLang="en-US" sz="1800" dirty="0">
                <a:solidFill>
                  <a:schemeClr val="accent1"/>
                </a:solidFill>
                <a:latin typeface="BIZ UDPゴシック" panose="020B0400000000000000" pitchFamily="50" charset="-128"/>
                <a:ea typeface="BIZ UDPゴシック" panose="020B0400000000000000" pitchFamily="50" charset="-128"/>
              </a:rPr>
              <a:t>かざした後、顔写真で本人を確認します</a:t>
            </a:r>
          </a:p>
        </p:txBody>
      </p:sp>
      <p:sp>
        <p:nvSpPr>
          <p:cNvPr id="7" name="サブタイトル 2">
            <a:extLst>
              <a:ext uri="{FF2B5EF4-FFF2-40B4-BE49-F238E27FC236}">
                <a16:creationId xmlns:a16="http://schemas.microsoft.com/office/drawing/2014/main" id="{8555D301-EDBD-0718-1033-95BDC5CAE492}"/>
              </a:ext>
            </a:extLst>
          </p:cNvPr>
          <p:cNvSpPr txBox="1">
            <a:spLocks/>
          </p:cNvSpPr>
          <p:nvPr/>
        </p:nvSpPr>
        <p:spPr>
          <a:xfrm>
            <a:off x="732403" y="1083595"/>
            <a:ext cx="773600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マイナンバーカードをカードリーダーにかざすだけで使えます</a:t>
            </a:r>
          </a:p>
        </p:txBody>
      </p:sp>
      <p:sp>
        <p:nvSpPr>
          <p:cNvPr id="3" name="タイトル 1">
            <a:extLst>
              <a:ext uri="{FF2B5EF4-FFF2-40B4-BE49-F238E27FC236}">
                <a16:creationId xmlns:a16="http://schemas.microsoft.com/office/drawing/2014/main" id="{37A2C838-31A6-7BFE-9315-F74C544BBA23}"/>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solidFill>
                  <a:srgbClr val="4472C4"/>
                </a:solidFill>
              </a:rPr>
              <a:t>マイナ保険証の利用のしかた</a:t>
            </a:r>
            <a:endParaRPr lang="ja-JP" altLang="en-US" dirty="0">
              <a:solidFill>
                <a:srgbClr val="4472C4"/>
              </a:solidFill>
            </a:endParaRPr>
          </a:p>
        </p:txBody>
      </p:sp>
    </p:spTree>
    <p:extLst>
      <p:ext uri="{BB962C8B-B14F-4D97-AF65-F5344CB8AC3E}">
        <p14:creationId xmlns:p14="http://schemas.microsoft.com/office/powerpoint/2010/main" val="2791112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27652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顔認証付きカードリーダーに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マイナンバーカードを置きます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本人確認の方法を選びます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マイナ保険証の利用のしかた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顔認証付きカードリーダーを使います</a:t>
            </a:r>
          </a:p>
        </p:txBody>
      </p:sp>
      <p:pic>
        <p:nvPicPr>
          <p:cNvPr id="34" name="図 33" descr="顔認証付きカードリーダーにマイナンバーカードを置いている画像">
            <a:extLst>
              <a:ext uri="{FF2B5EF4-FFF2-40B4-BE49-F238E27FC236}">
                <a16:creationId xmlns:a16="http://schemas.microsoft.com/office/drawing/2014/main" id="{A7E5A406-870A-6093-960F-6B0E13D8EE7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46352" y="3144604"/>
            <a:ext cx="3548143" cy="1578337"/>
          </a:xfrm>
          <a:prstGeom prst="rect">
            <a:avLst/>
          </a:prstGeom>
          <a:ln>
            <a:solidFill>
              <a:schemeClr val="tx1">
                <a:lumMod val="50000"/>
                <a:lumOff val="50000"/>
              </a:schemeClr>
            </a:solidFill>
          </a:ln>
        </p:spPr>
      </p:pic>
      <p:pic>
        <p:nvPicPr>
          <p:cNvPr id="35" name="図 34" descr="本人確認の方法を選択する画面の画像">
            <a:extLst>
              <a:ext uri="{FF2B5EF4-FFF2-40B4-BE49-F238E27FC236}">
                <a16:creationId xmlns:a16="http://schemas.microsoft.com/office/drawing/2014/main" id="{1CAE0D9E-D487-3EA9-244F-F43FAD7C39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07129" y="2508135"/>
            <a:ext cx="2521193" cy="3755775"/>
          </a:xfrm>
          <a:prstGeom prst="rect">
            <a:avLst/>
          </a:prstGeom>
          <a:ln>
            <a:noFill/>
          </a:ln>
        </p:spPr>
      </p:pic>
      <p:sp>
        <p:nvSpPr>
          <p:cNvPr id="52" name="四角形: 角を丸くする 51">
            <a:extLst>
              <a:ext uri="{FF2B5EF4-FFF2-40B4-BE49-F238E27FC236}">
                <a16:creationId xmlns:a16="http://schemas.microsoft.com/office/drawing/2014/main" id="{5530502F-CB8D-C92F-2935-206C3F8453D7}"/>
              </a:ext>
            </a:extLst>
          </p:cNvPr>
          <p:cNvSpPr/>
          <p:nvPr/>
        </p:nvSpPr>
        <p:spPr>
          <a:xfrm>
            <a:off x="5644366" y="3741266"/>
            <a:ext cx="2521193" cy="589433"/>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10E3DC83-683D-72C0-E7E6-0EE802542DFF}"/>
              </a:ext>
            </a:extLst>
          </p:cNvPr>
          <p:cNvSpPr/>
          <p:nvPr/>
        </p:nvSpPr>
        <p:spPr>
          <a:xfrm>
            <a:off x="5644366" y="4386022"/>
            <a:ext cx="2521193" cy="589433"/>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02250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17D824A-27B5-273C-C85E-2AE0BBA21873}"/>
              </a:ext>
            </a:extLst>
          </p:cNvPr>
          <p:cNvPicPr>
            <a:picLocks noChangeAspect="1"/>
          </p:cNvPicPr>
          <p:nvPr/>
        </p:nvPicPr>
        <p:blipFill>
          <a:blip r:embed="rId4"/>
          <a:stretch>
            <a:fillRect/>
          </a:stretch>
        </p:blipFill>
        <p:spPr>
          <a:xfrm>
            <a:off x="5334229" y="2557151"/>
            <a:ext cx="2645893" cy="386519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276525"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顔認証の場合</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顔認証を行います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マイナ保険証の利用のしかた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顔認証付きカードリーダーを使います</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9114" y="2612778"/>
            <a:ext cx="2046969" cy="584775"/>
          </a:xfrm>
          <a:prstGeom prst="rect">
            <a:avLst/>
          </a:prstGeom>
          <a:solidFill>
            <a:srgbClr val="DDEAF6"/>
          </a:solidFill>
        </p:spPr>
        <p:txBody>
          <a:bodyPr wrap="square" rtlCol="0" anchor="t" anchorCtr="0">
            <a:spAutoFit/>
          </a:bodyPr>
          <a:lstStyle/>
          <a:p>
            <a:pPr algn="ctr"/>
            <a:r>
              <a:rPr lang="ja-JP" altLang="en-US" sz="1600" dirty="0">
                <a:solidFill>
                  <a:prstClr val="black"/>
                </a:solidFill>
                <a:latin typeface="BIZ UDPゴシック" panose="020B0400000000000000" pitchFamily="50" charset="-128"/>
                <a:ea typeface="BIZ UDPゴシック" panose="020B0400000000000000" pitchFamily="50" charset="-128"/>
              </a:rPr>
              <a:t>暗証番号を</a:t>
            </a:r>
            <a:endParaRPr lang="en-US" altLang="ja-JP" sz="1600" dirty="0">
              <a:solidFill>
                <a:prstClr val="black"/>
              </a:solidFill>
              <a:latin typeface="BIZ UDPゴシック" panose="020B0400000000000000" pitchFamily="50" charset="-128"/>
              <a:ea typeface="BIZ UDPゴシック" panose="020B0400000000000000" pitchFamily="50" charset="-128"/>
            </a:endParaRPr>
          </a:p>
          <a:p>
            <a:pPr algn="ctr"/>
            <a:r>
              <a:rPr lang="ja-JP" altLang="en-US" sz="1600" dirty="0">
                <a:solidFill>
                  <a:prstClr val="black"/>
                </a:solidFill>
                <a:latin typeface="BIZ UDPゴシック" panose="020B0400000000000000" pitchFamily="50" charset="-128"/>
                <a:ea typeface="BIZ UDPゴシック" panose="020B0400000000000000" pitchFamily="50" charset="-128"/>
              </a:rPr>
              <a:t>入力してください。</a:t>
            </a:r>
          </a:p>
        </p:txBody>
      </p:sp>
      <p:sp>
        <p:nvSpPr>
          <p:cNvPr id="16" name="テキスト ボックス 15">
            <a:extLst>
              <a:ext uri="{FF2B5EF4-FFF2-40B4-BE49-F238E27FC236}">
                <a16:creationId xmlns:a16="http://schemas.microsoft.com/office/drawing/2014/main" id="{5121FB73-76F9-5D2B-5D2E-26961EACF863}"/>
              </a:ext>
            </a:extLst>
          </p:cNvPr>
          <p:cNvSpPr txBox="1"/>
          <p:nvPr/>
        </p:nvSpPr>
        <p:spPr>
          <a:xfrm>
            <a:off x="6930188" y="5991059"/>
            <a:ext cx="940175" cy="276999"/>
          </a:xfrm>
          <a:prstGeom prst="rect">
            <a:avLst/>
          </a:prstGeom>
          <a:solidFill>
            <a:srgbClr val="DDEAF6"/>
          </a:solidFill>
        </p:spPr>
        <p:txBody>
          <a:bodyPr wrap="square" rtlCol="0" anchor="t" anchorCtr="0">
            <a:spAutoFit/>
          </a:bodyPr>
          <a:lstStyle/>
          <a:p>
            <a:pPr algn="ctr"/>
            <a:r>
              <a:rPr lang="ja-JP" altLang="en-US" sz="1200" dirty="0">
                <a:solidFill>
                  <a:prstClr val="black"/>
                </a:solidFill>
                <a:latin typeface="BIZ UDPゴシック" panose="020B0400000000000000" pitchFamily="50" charset="-128"/>
                <a:ea typeface="BIZ UDPゴシック" panose="020B0400000000000000" pitchFamily="50" charset="-128"/>
              </a:rPr>
              <a:t>キャンセル</a:t>
            </a:r>
          </a:p>
        </p:txBody>
      </p:sp>
      <p:sp>
        <p:nvSpPr>
          <p:cNvPr id="17" name="テキスト ボックス 16">
            <a:extLst>
              <a:ext uri="{FF2B5EF4-FFF2-40B4-BE49-F238E27FC236}">
                <a16:creationId xmlns:a16="http://schemas.microsoft.com/office/drawing/2014/main" id="{436D5D62-E064-21AC-0743-3CB685B89250}"/>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暗証番号の場合</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暗証番号を入力します</a:t>
            </a:r>
          </a:p>
        </p:txBody>
      </p:sp>
      <p:pic>
        <p:nvPicPr>
          <p:cNvPr id="13" name="図 12">
            <a:extLst>
              <a:ext uri="{FF2B5EF4-FFF2-40B4-BE49-F238E27FC236}">
                <a16:creationId xmlns:a16="http://schemas.microsoft.com/office/drawing/2014/main" id="{A130A664-51E3-4A6D-5833-25CD786CDE82}"/>
              </a:ext>
            </a:extLst>
          </p:cNvPr>
          <p:cNvPicPr>
            <a:picLocks noChangeAspect="1"/>
          </p:cNvPicPr>
          <p:nvPr/>
        </p:nvPicPr>
        <p:blipFill>
          <a:blip r:embed="rId7"/>
          <a:stretch>
            <a:fillRect/>
          </a:stretch>
        </p:blipFill>
        <p:spPr>
          <a:xfrm>
            <a:off x="853388" y="2553932"/>
            <a:ext cx="2938527" cy="3871296"/>
          </a:xfrm>
          <a:prstGeom prst="rect">
            <a:avLst/>
          </a:prstGeom>
        </p:spPr>
      </p:pic>
    </p:spTree>
    <p:extLst>
      <p:ext uri="{BB962C8B-B14F-4D97-AF65-F5344CB8AC3E}">
        <p14:creationId xmlns:p14="http://schemas.microsoft.com/office/powerpoint/2010/main" val="3279918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マイナポータルを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 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4222912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37</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マイナ保険証の利用のしかた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顔認証付きカードリーダーを使います</a:t>
            </a:r>
          </a:p>
        </p:txBody>
      </p:sp>
      <p:pic>
        <p:nvPicPr>
          <p:cNvPr id="4" name="図 3" descr="特定検診情報についての同意事項を確認する画面の画像">
            <a:extLst>
              <a:ext uri="{FF2B5EF4-FFF2-40B4-BE49-F238E27FC236}">
                <a16:creationId xmlns:a16="http://schemas.microsoft.com/office/drawing/2014/main" id="{D2E8C807-AB22-25F4-A104-C8051E4A69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8787" y="3263344"/>
            <a:ext cx="1964777" cy="2700000"/>
          </a:xfrm>
          <a:prstGeom prst="rect">
            <a:avLst/>
          </a:prstGeom>
          <a:ln w="9525">
            <a:solidFill>
              <a:schemeClr val="tx1">
                <a:lumMod val="50000"/>
                <a:lumOff val="50000"/>
              </a:schemeClr>
            </a:solidFill>
          </a:ln>
        </p:spPr>
      </p:pic>
      <p:pic>
        <p:nvPicPr>
          <p:cNvPr id="5" name="図 4" descr="薬剤情報についての同意事項を確認する画面の画像">
            <a:extLst>
              <a:ext uri="{FF2B5EF4-FFF2-40B4-BE49-F238E27FC236}">
                <a16:creationId xmlns:a16="http://schemas.microsoft.com/office/drawing/2014/main" id="{56FAF7DF-78CA-A3A9-B895-D6E516C0FB1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3277" b="3200"/>
          <a:stretch/>
        </p:blipFill>
        <p:spPr>
          <a:xfrm>
            <a:off x="5983121" y="3263344"/>
            <a:ext cx="1959912" cy="2700000"/>
          </a:xfrm>
          <a:prstGeom prst="rect">
            <a:avLst/>
          </a:prstGeom>
          <a:ln>
            <a:solidFill>
              <a:schemeClr val="tx1">
                <a:lumMod val="50000"/>
                <a:lumOff val="50000"/>
              </a:schemeClr>
            </a:solidFill>
          </a:ln>
        </p:spPr>
      </p:pic>
      <p:sp>
        <p:nvSpPr>
          <p:cNvPr id="8" name="テキスト ボックス 7">
            <a:extLst>
              <a:ext uri="{FF2B5EF4-FFF2-40B4-BE49-F238E27FC236}">
                <a16:creationId xmlns:a16="http://schemas.microsoft.com/office/drawing/2014/main" id="{F0AB8D56-4C0C-6EFA-CD34-D7F012648255}"/>
              </a:ext>
            </a:extLst>
          </p:cNvPr>
          <p:cNvSpPr txBox="1">
            <a:spLocks noChangeAspect="1"/>
          </p:cNvSpPr>
          <p:nvPr/>
        </p:nvSpPr>
        <p:spPr>
          <a:xfrm>
            <a:off x="836226" y="2061787"/>
            <a:ext cx="3824512" cy="931951"/>
          </a:xfrm>
          <a:prstGeom prst="rect">
            <a:avLst/>
          </a:prstGeom>
          <a:noFill/>
        </p:spPr>
        <p:txBody>
          <a:bodyPr wrap="square" lIns="66462" tIns="33231" rIns="66462" bIns="33231" rtlCol="0">
            <a:noAutofit/>
          </a:bodyPr>
          <a:lstStyle/>
          <a:p>
            <a:pPr defTabSz="844083"/>
            <a:r>
              <a:rPr kumimoji="0" lang="ja-JP" altLang="en-US" b="1" dirty="0">
                <a:solidFill>
                  <a:prstClr val="black"/>
                </a:solidFill>
                <a:latin typeface="BIZ UDPゴシック" panose="020B0400000000000000" pitchFamily="50" charset="-128"/>
                <a:ea typeface="BIZ UDPゴシック" panose="020B0400000000000000" pitchFamily="50" charset="-128"/>
              </a:rPr>
              <a:t>特定健診情報</a:t>
            </a:r>
            <a:endParaRPr kumimoji="0" lang="en-US" altLang="ja-JP" b="1" dirty="0">
              <a:solidFill>
                <a:prstClr val="black"/>
              </a:solidFill>
              <a:latin typeface="BIZ UDPゴシック" panose="020B0400000000000000" pitchFamily="50" charset="-128"/>
              <a:ea typeface="BIZ UDPゴシック" panose="020B0400000000000000" pitchFamily="50" charset="-128"/>
            </a:endParaRPr>
          </a:p>
          <a:p>
            <a:pPr defTabSz="844083"/>
            <a:r>
              <a:rPr kumimoji="0" lang="en-US" altLang="ja-JP"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40</a:t>
            </a:r>
            <a:r>
              <a:rPr kumimoji="0" lang="ja-JP" altLang="en-US"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歳から</a:t>
            </a:r>
            <a:r>
              <a:rPr kumimoji="0" lang="en-US" altLang="ja-JP"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74</a:t>
            </a:r>
            <a:r>
              <a:rPr kumimoji="0" lang="ja-JP" altLang="en-US"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歳までの方を対象に、メタボリックシンドロームに着目して行われる健診結果の情報です　</a:t>
            </a:r>
            <a:r>
              <a:rPr kumimoji="0" lang="en-US" altLang="ja-JP"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※2</a:t>
            </a:r>
            <a:endParaRPr kumimoji="0" lang="ja-JP" altLang="en-US"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defTabSz="844083"/>
            <a:endParaRPr kumimoji="0" lang="en-US" altLang="ja-JP" b="1" dirty="0">
              <a:solidFill>
                <a:prstClr val="black"/>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2E76B0D7-6EAD-8824-50C9-51B3145CB845}"/>
              </a:ext>
            </a:extLst>
          </p:cNvPr>
          <p:cNvSpPr txBox="1">
            <a:spLocks noChangeAspect="1"/>
          </p:cNvSpPr>
          <p:nvPr/>
        </p:nvSpPr>
        <p:spPr>
          <a:xfrm>
            <a:off x="5074912" y="2061787"/>
            <a:ext cx="3608833" cy="757236"/>
          </a:xfrm>
          <a:prstGeom prst="rect">
            <a:avLst/>
          </a:prstGeom>
          <a:noFill/>
        </p:spPr>
        <p:txBody>
          <a:bodyPr wrap="square" lIns="66462" tIns="33231" rIns="66462" bIns="33231" rtlCol="0">
            <a:noAutofit/>
          </a:bodyPr>
          <a:lstStyle/>
          <a:p>
            <a:pPr defTabSz="844083"/>
            <a:r>
              <a:rPr kumimoji="0" lang="ja-JP" altLang="en-US" b="1"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診療</a:t>
            </a:r>
            <a:r>
              <a:rPr kumimoji="0" lang="en-US" altLang="ja-JP" b="1"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0" lang="ja-JP" altLang="en-US" b="1"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薬剤情報</a:t>
            </a:r>
          </a:p>
          <a:p>
            <a:pPr defTabSz="844083"/>
            <a:r>
              <a:rPr kumimoji="0" lang="ja-JP" altLang="en-US"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医療機関を受診し、薬局等で</a:t>
            </a:r>
            <a:endParaRPr kumimoji="0" lang="en-US" altLang="ja-JP"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defTabSz="844083"/>
            <a:r>
              <a:rPr kumimoji="0" lang="ja-JP" altLang="en-US"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受け取ったお薬の情報です　</a:t>
            </a:r>
            <a:r>
              <a:rPr kumimoji="0" lang="en-US" altLang="ja-JP"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※3</a:t>
            </a:r>
            <a:endParaRPr kumimoji="0" lang="en-US" altLang="ja-JP" b="1" dirty="0">
              <a:solidFill>
                <a:schemeClr val="accent1"/>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25A71114-F44B-1F17-F968-3061C5F44946}"/>
              </a:ext>
            </a:extLst>
          </p:cNvPr>
          <p:cNvSpPr/>
          <p:nvPr/>
        </p:nvSpPr>
        <p:spPr>
          <a:xfrm>
            <a:off x="211174" y="5924628"/>
            <a:ext cx="5010531" cy="755720"/>
          </a:xfrm>
          <a:prstGeom prst="rect">
            <a:avLst/>
          </a:prstGeom>
        </p:spPr>
        <p:txBody>
          <a:bodyPr wrap="square">
            <a:spAutoFit/>
          </a:bodyPr>
          <a:lstStyle/>
          <a:p>
            <a:pPr algn="just" defTabSz="844083">
              <a:lnSpc>
                <a:spcPct val="130000"/>
              </a:lnSpc>
            </a:pPr>
            <a:r>
              <a:rPr kumimoji="0" lang="en-US" altLang="ja-JP"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※2</a:t>
            </a:r>
            <a:r>
              <a:rPr kumimoji="0" lang="ja-JP" altLang="en-US"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kumimoji="0" lang="en-US" altLang="ja-JP"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75</a:t>
            </a:r>
            <a:r>
              <a:rPr kumimoji="0" lang="ja-JP" altLang="en-US"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歳以上の方については後期高齢者</a:t>
            </a:r>
            <a:endParaRPr kumimoji="0" lang="en-US" altLang="ja-JP"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gn="just" defTabSz="844083">
              <a:lnSpc>
                <a:spcPct val="130000"/>
              </a:lnSpc>
            </a:pPr>
            <a:r>
              <a:rPr kumimoji="0" lang="ja-JP" altLang="en-US"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健診情報を医師等が閲覧できるようになります</a:t>
            </a:r>
            <a:endParaRPr kumimoji="0" lang="en-US" altLang="ja-JP"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63F2F14C-0299-5E40-DB0E-0A10D6DBCEC5}"/>
              </a:ext>
            </a:extLst>
          </p:cNvPr>
          <p:cNvSpPr/>
          <p:nvPr/>
        </p:nvSpPr>
        <p:spPr>
          <a:xfrm>
            <a:off x="5379712" y="5924628"/>
            <a:ext cx="3179362" cy="395621"/>
          </a:xfrm>
          <a:prstGeom prst="rect">
            <a:avLst/>
          </a:prstGeom>
        </p:spPr>
        <p:txBody>
          <a:bodyPr wrap="square">
            <a:spAutoFit/>
          </a:bodyPr>
          <a:lstStyle/>
          <a:p>
            <a:pPr algn="just" defTabSz="844083">
              <a:lnSpc>
                <a:spcPct val="130000"/>
              </a:lnSpc>
            </a:pPr>
            <a:r>
              <a:rPr kumimoji="0" lang="en-US" altLang="ja-JP"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※3</a:t>
            </a:r>
            <a:r>
              <a:rPr kumimoji="0" lang="ja-JP" altLang="en-US"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kumimoji="0" lang="ja-JP" altLang="en-US" dirty="0">
                <a:solidFill>
                  <a:schemeClr val="accent1"/>
                </a:solidFill>
                <a:latin typeface="BIZ UDPゴシック" panose="020B0400000000000000" pitchFamily="50" charset="-128"/>
                <a:ea typeface="BIZ UDPゴシック" panose="020B0400000000000000" pitchFamily="50" charset="-128"/>
              </a:rPr>
              <a:t>注射・点滴等も含みます</a:t>
            </a:r>
            <a:endParaRPr kumimoji="0" lang="en-US" altLang="ja-JP"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19" name="四角形: 角を丸くする 18">
            <a:extLst>
              <a:ext uri="{FF2B5EF4-FFF2-40B4-BE49-F238E27FC236}">
                <a16:creationId xmlns:a16="http://schemas.microsoft.com/office/drawing/2014/main" id="{039D0E8C-F36E-507F-D413-6568E7BDFA4A}"/>
              </a:ext>
            </a:extLst>
          </p:cNvPr>
          <p:cNvSpPr/>
          <p:nvPr/>
        </p:nvSpPr>
        <p:spPr>
          <a:xfrm>
            <a:off x="1212089" y="4907098"/>
            <a:ext cx="2325195" cy="1017530"/>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2B86641-65BA-9A42-5B59-E2B5EF16734C}"/>
              </a:ext>
            </a:extLst>
          </p:cNvPr>
          <p:cNvSpPr txBox="1"/>
          <p:nvPr/>
        </p:nvSpPr>
        <p:spPr>
          <a:xfrm>
            <a:off x="191652" y="146487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p>
        </p:txBody>
      </p:sp>
      <p:sp>
        <p:nvSpPr>
          <p:cNvPr id="6" name="テキスト ボックス 5">
            <a:extLst>
              <a:ext uri="{FF2B5EF4-FFF2-40B4-BE49-F238E27FC236}">
                <a16:creationId xmlns:a16="http://schemas.microsoft.com/office/drawing/2014/main" id="{7095E0C0-8F9F-4F97-1F2C-5B9FBF616B20}"/>
              </a:ext>
            </a:extLst>
          </p:cNvPr>
          <p:cNvSpPr txBox="1"/>
          <p:nvPr/>
        </p:nvSpPr>
        <p:spPr>
          <a:xfrm>
            <a:off x="714603" y="1512998"/>
            <a:ext cx="825479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各種同意事項</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について「同意する」または「同意しない」を押します　</a:t>
            </a:r>
            <a:r>
              <a:rPr lang="en-US" altLang="ja-JP"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※1</a:t>
            </a:r>
            <a:endPar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四角形: 角を丸くする 6">
            <a:extLst>
              <a:ext uri="{FF2B5EF4-FFF2-40B4-BE49-F238E27FC236}">
                <a16:creationId xmlns:a16="http://schemas.microsoft.com/office/drawing/2014/main" id="{194844F2-9ECD-E59B-F880-96FE36F06AA0}"/>
              </a:ext>
            </a:extLst>
          </p:cNvPr>
          <p:cNvSpPr/>
          <p:nvPr/>
        </p:nvSpPr>
        <p:spPr>
          <a:xfrm>
            <a:off x="5800479" y="4840127"/>
            <a:ext cx="2325195" cy="1017530"/>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AF52BBA2-D80F-3E39-131A-C6BCECBD3F28}"/>
              </a:ext>
            </a:extLst>
          </p:cNvPr>
          <p:cNvSpPr/>
          <p:nvPr/>
        </p:nvSpPr>
        <p:spPr>
          <a:xfrm>
            <a:off x="5316212" y="894656"/>
            <a:ext cx="3608833" cy="682046"/>
          </a:xfrm>
          <a:prstGeom prst="rect">
            <a:avLst/>
          </a:prstGeom>
        </p:spPr>
        <p:txBody>
          <a:bodyPr wrap="square" rIns="0">
            <a:spAutoFit/>
          </a:bodyPr>
          <a:lstStyle/>
          <a:p>
            <a:pPr algn="just" defTabSz="844083">
              <a:lnSpc>
                <a:spcPct val="130000"/>
              </a:lnSpc>
            </a:pPr>
            <a:r>
              <a:rPr kumimoji="0" lang="en-US" altLang="ja-JP" sz="1600"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※1</a:t>
            </a:r>
            <a:r>
              <a:rPr kumimoji="0" lang="ja-JP" altLang="en-US" sz="1600"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最初に「全て同意する」を選択した</a:t>
            </a:r>
            <a:endParaRPr kumimoji="0" lang="en-US" altLang="ja-JP" sz="1600"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gn="just" defTabSz="844083">
              <a:lnSpc>
                <a:spcPct val="130000"/>
              </a:lnSpc>
            </a:pPr>
            <a:r>
              <a:rPr kumimoji="0" lang="en-US" altLang="ja-JP" sz="1600"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kumimoji="0" lang="ja-JP" altLang="en-US" sz="160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  場合</a:t>
            </a:r>
            <a:r>
              <a:rPr kumimoji="0" lang="ja-JP" altLang="en-US" sz="1600"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、まとめて同意を取得可能です</a:t>
            </a:r>
            <a:endParaRPr kumimoji="0" lang="en-US" altLang="ja-JP" sz="1600"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871688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公金受取口座の</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登録をしましょう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4</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38</a:t>
            </a:r>
          </a:p>
        </p:txBody>
      </p:sp>
    </p:spTree>
    <p:extLst>
      <p:ext uri="{BB962C8B-B14F-4D97-AF65-F5344CB8AC3E}">
        <p14:creationId xmlns:p14="http://schemas.microsoft.com/office/powerpoint/2010/main" val="2738841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公金受取口座の登録のしかた</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4326" y="991292"/>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預貯金口座の情報をマイナンバーとともに事前に国に</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登録しておくことにより、今後の緊急時の給付金等の申請において、</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申請書への口座情報の記載や通帳の写し等の添付、</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行政機関における口座情報の確認作業等が不要になります。</a:t>
            </a:r>
          </a:p>
        </p:txBody>
      </p:sp>
      <p:pic>
        <p:nvPicPr>
          <p:cNvPr id="3" name="図 2" descr="「公金受取口座の登録」の流れを表したイラスト">
            <a:extLst>
              <a:ext uri="{FF2B5EF4-FFF2-40B4-BE49-F238E27FC236}">
                <a16:creationId xmlns:a16="http://schemas.microsoft.com/office/drawing/2014/main" id="{B6D2C94B-E59D-0B0E-8DA2-9C95349E7E7A}"/>
              </a:ext>
            </a:extLst>
          </p:cNvPr>
          <p:cNvPicPr>
            <a:picLocks noChangeAspect="1"/>
          </p:cNvPicPr>
          <p:nvPr/>
        </p:nvPicPr>
        <p:blipFill>
          <a:blip r:embed="rId6"/>
          <a:stretch>
            <a:fillRect/>
          </a:stretch>
        </p:blipFill>
        <p:spPr>
          <a:xfrm>
            <a:off x="1752579" y="2863518"/>
            <a:ext cx="5638842" cy="2945664"/>
          </a:xfrm>
          <a:prstGeom prst="rect">
            <a:avLst/>
          </a:prstGeom>
        </p:spPr>
      </p:pic>
      <p:sp>
        <p:nvSpPr>
          <p:cNvPr id="4" name="テキスト ボックス 3">
            <a:extLst>
              <a:ext uri="{FF2B5EF4-FFF2-40B4-BE49-F238E27FC236}">
                <a16:creationId xmlns:a16="http://schemas.microsoft.com/office/drawing/2014/main" id="{F7A18C86-94E5-B90F-375B-95A00E180CEA}"/>
              </a:ext>
            </a:extLst>
          </p:cNvPr>
          <p:cNvSpPr txBox="1"/>
          <p:nvPr/>
        </p:nvSpPr>
        <p:spPr>
          <a:xfrm>
            <a:off x="695779" y="5925070"/>
            <a:ext cx="7557796" cy="755720"/>
          </a:xfrm>
          <a:prstGeom prst="rect">
            <a:avLst/>
          </a:prstGeom>
          <a:noFill/>
        </p:spPr>
        <p:txBody>
          <a:bodyPr wrap="square" rtlCol="0">
            <a:spAutoFit/>
          </a:bodyPr>
          <a:lstStyle/>
          <a:p>
            <a:pPr marL="285750" indent="-285750">
              <a:lnSpc>
                <a:spcPct val="130000"/>
              </a:lnSpc>
              <a:buClr>
                <a:srgbClr val="4472C4"/>
              </a:buClr>
              <a:buFont typeface="BIZ UDPゴシック" panose="020B0400000000000000" pitchFamily="50" charset="-128"/>
              <a:buChar char="※"/>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公金受取口座を登録しても、国が預金残高を把握したり、税金が勝手に引き落とされることはありません</a:t>
            </a:r>
          </a:p>
        </p:txBody>
      </p:sp>
    </p:spTree>
    <p:extLst>
      <p:ext uri="{BB962C8B-B14F-4D97-AF65-F5344CB8AC3E}">
        <p14:creationId xmlns:p14="http://schemas.microsoft.com/office/powerpoint/2010/main" val="3985163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41B55AEB-1929-E50B-8620-86395538A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389" y="2388592"/>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49F4B6D0-471F-0603-35C5-674C5E958A36}"/>
              </a:ext>
            </a:extLst>
          </p:cNvPr>
          <p:cNvPicPr>
            <a:picLocks noChangeAspect="1"/>
          </p:cNvPicPr>
          <p:nvPr/>
        </p:nvPicPr>
        <p:blipFill rotWithShape="1">
          <a:blip r:embed="rId5"/>
          <a:srcRect b="33011"/>
          <a:stretch/>
        </p:blipFill>
        <p:spPr>
          <a:xfrm>
            <a:off x="5449699" y="2406593"/>
            <a:ext cx="2430000"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859674"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マイナポータルアプリで本人情報を読み取ります</a:t>
            </a:r>
          </a:p>
        </p:txBody>
      </p:sp>
      <p:cxnSp>
        <p:nvCxnSpPr>
          <p:cNvPr id="6" name="直線矢印コネクタ 5">
            <a:extLst>
              <a:ext uri="{FF2B5EF4-FFF2-40B4-BE49-F238E27FC236}">
                <a16:creationId xmlns:a16="http://schemas.microsoft.com/office/drawing/2014/main" id="{6FD7F1D5-6E54-FBDA-BA2B-D0000FE2ECE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A535C7D3-8966-91F4-C5EB-A477D54A5009}"/>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98FAFD57-9579-B1DC-C1E0-880BA2C9E2C0}"/>
              </a:ext>
            </a:extLst>
          </p:cNvPr>
          <p:cNvSpPr txBox="1"/>
          <p:nvPr/>
        </p:nvSpPr>
        <p:spPr>
          <a:xfrm>
            <a:off x="1412434" y="1512998"/>
            <a:ext cx="3752953"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マイナポータルアプリの初期画面</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から「公金受取口座</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11" name="テキスト ボックス 10">
            <a:extLst>
              <a:ext uri="{FF2B5EF4-FFF2-40B4-BE49-F238E27FC236}">
                <a16:creationId xmlns:a16="http://schemas.microsoft.com/office/drawing/2014/main" id="{F1960A58-84D3-0640-BC9C-58CC5A1D163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p>
        </p:txBody>
      </p:sp>
      <p:sp>
        <p:nvSpPr>
          <p:cNvPr id="13" name="テキスト ボックス 12">
            <a:extLst>
              <a:ext uri="{FF2B5EF4-FFF2-40B4-BE49-F238E27FC236}">
                <a16:creationId xmlns:a16="http://schemas.microsoft.com/office/drawing/2014/main" id="{D6FAC996-101B-CC9C-91F9-D9B866A1868B}"/>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「登録をはじめる」を押します</a:t>
            </a:r>
          </a:p>
        </p:txBody>
      </p:sp>
      <p:sp>
        <p:nvSpPr>
          <p:cNvPr id="19" name="四角形: 角を丸くする 18">
            <a:extLst>
              <a:ext uri="{FF2B5EF4-FFF2-40B4-BE49-F238E27FC236}">
                <a16:creationId xmlns:a16="http://schemas.microsoft.com/office/drawing/2014/main" id="{2A864324-6ADB-EAF1-C1EA-6CB19680F4F2}"/>
              </a:ext>
            </a:extLst>
          </p:cNvPr>
          <p:cNvSpPr/>
          <p:nvPr/>
        </p:nvSpPr>
        <p:spPr>
          <a:xfrm>
            <a:off x="5324461" y="4898582"/>
            <a:ext cx="2676539" cy="625918"/>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35FF0B50-00DA-855D-B4EC-2C4E3E8F9952}"/>
              </a:ext>
            </a:extLst>
          </p:cNvPr>
          <p:cNvSpPr/>
          <p:nvPr/>
        </p:nvSpPr>
        <p:spPr>
          <a:xfrm>
            <a:off x="1077699" y="3184101"/>
            <a:ext cx="2676539" cy="625918"/>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18992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a:extLst>
              <a:ext uri="{FF2B5EF4-FFF2-40B4-BE49-F238E27FC236}">
                <a16:creationId xmlns:a16="http://schemas.microsoft.com/office/drawing/2014/main" id="{0C5B3BA9-C159-98DE-9FF2-C3D150562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21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 name="図 30" descr="グラフィカル ユーザー インターフェイス, テキスト, アプリケーション&#10;&#10;自動的に生成された説明">
            <a:extLst>
              <a:ext uri="{FF2B5EF4-FFF2-40B4-BE49-F238E27FC236}">
                <a16:creationId xmlns:a16="http://schemas.microsoft.com/office/drawing/2014/main" id="{F3BAC8F0-4A99-D4F0-B3FD-7E31412D32B4}"/>
              </a:ext>
            </a:extLst>
          </p:cNvPr>
          <p:cNvPicPr>
            <a:picLocks noChangeAspect="1"/>
          </p:cNvPicPr>
          <p:nvPr/>
        </p:nvPicPr>
        <p:blipFill rotWithShape="1">
          <a:blip r:embed="rId5"/>
          <a:srcRect b="45017"/>
          <a:stretch/>
        </p:blipFill>
        <p:spPr>
          <a:xfrm>
            <a:off x="1249995" y="2406592"/>
            <a:ext cx="2430000"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41</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1" name="サブタイトル 2">
            <a:extLst>
              <a:ext uri="{FF2B5EF4-FFF2-40B4-BE49-F238E27FC236}">
                <a16:creationId xmlns:a16="http://schemas.microsoft.com/office/drawing/2014/main" id="{86A3385A-1A60-851F-505C-6323C1A7ADCE}"/>
              </a:ext>
            </a:extLst>
          </p:cNvPr>
          <p:cNvSpPr txBox="1">
            <a:spLocks/>
          </p:cNvSpPr>
          <p:nvPr/>
        </p:nvSpPr>
        <p:spPr>
          <a:xfrm>
            <a:off x="284326" y="1099580"/>
            <a:ext cx="8859674"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マイナポータルアプリで本人情報を読み取ります</a:t>
            </a:r>
          </a:p>
        </p:txBody>
      </p:sp>
      <p:cxnSp>
        <p:nvCxnSpPr>
          <p:cNvPr id="17" name="直線矢印コネクタ 16">
            <a:extLst>
              <a:ext uri="{FF2B5EF4-FFF2-40B4-BE49-F238E27FC236}">
                <a16:creationId xmlns:a16="http://schemas.microsoft.com/office/drawing/2014/main" id="{AA8BB62B-AD51-BA2A-B711-84544A2DDBB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4ADE5BB6-5EFD-9242-2F42-E7FFD563A44C}"/>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1BAAF9CE-08DE-7BE2-0B47-80415FED0380}"/>
              </a:ext>
            </a:extLst>
          </p:cNvPr>
          <p:cNvSpPr txBox="1"/>
          <p:nvPr/>
        </p:nvSpPr>
        <p:spPr>
          <a:xfrm>
            <a:off x="1412434" y="1512998"/>
            <a:ext cx="375295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「マイナンバーカードを読み取る」を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47CEEDE7-F9B2-EE51-B9C6-1E5D4BCEE017}"/>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p>
        </p:txBody>
      </p:sp>
      <p:sp>
        <p:nvSpPr>
          <p:cNvPr id="28" name="テキスト ボックス 27">
            <a:extLst>
              <a:ext uri="{FF2B5EF4-FFF2-40B4-BE49-F238E27FC236}">
                <a16:creationId xmlns:a16="http://schemas.microsoft.com/office/drawing/2014/main" id="{C686491B-27A9-F33C-8625-E69DECE025A8}"/>
              </a:ext>
            </a:extLst>
          </p:cNvPr>
          <p:cNvSpPr txBox="1"/>
          <p:nvPr/>
        </p:nvSpPr>
        <p:spPr>
          <a:xfrm>
            <a:off x="5607129" y="1512998"/>
            <a:ext cx="353687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券面事項入力補助アプリのパスワード（数字４ケタ）を入力します</a:t>
            </a:r>
          </a:p>
        </p:txBody>
      </p:sp>
      <p:sp>
        <p:nvSpPr>
          <p:cNvPr id="29" name="四角形: 角を丸くする 28">
            <a:extLst>
              <a:ext uri="{FF2B5EF4-FFF2-40B4-BE49-F238E27FC236}">
                <a16:creationId xmlns:a16="http://schemas.microsoft.com/office/drawing/2014/main" id="{B7FBA087-DD2E-ECAE-4E7C-1B51AFDD8BA4}"/>
              </a:ext>
            </a:extLst>
          </p:cNvPr>
          <p:cNvSpPr/>
          <p:nvPr/>
        </p:nvSpPr>
        <p:spPr>
          <a:xfrm>
            <a:off x="5337161" y="3429000"/>
            <a:ext cx="2676539" cy="723900"/>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extLst>
              <a:ext uri="{FF2B5EF4-FFF2-40B4-BE49-F238E27FC236}">
                <a16:creationId xmlns:a16="http://schemas.microsoft.com/office/drawing/2014/main" id="{A511BB03-B24D-2F3D-7D6D-3FD05F204C97}"/>
              </a:ext>
            </a:extLst>
          </p:cNvPr>
          <p:cNvSpPr/>
          <p:nvPr/>
        </p:nvSpPr>
        <p:spPr>
          <a:xfrm>
            <a:off x="1106824" y="4055973"/>
            <a:ext cx="2676539" cy="625918"/>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59606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CC8267E-EF49-1512-4654-FC4CB521D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97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2636EC-2B03-5985-0C9F-F32F856AB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81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715722" cy="755720"/>
          </a:xfrm>
          <a:prstGeom prst="rect">
            <a:avLst/>
          </a:prstGeom>
          <a:noFill/>
        </p:spPr>
        <p:txBody>
          <a:bodyPr wrap="square" lIns="91440" tIns="45720" rIns="7200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マイナンバーカードとスマートフォンの読み取り部を合わせます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95621"/>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「読み取り開始」を押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42</a:t>
            </a:r>
          </a:p>
        </p:txBody>
      </p:sp>
      <p:sp>
        <p:nvSpPr>
          <p:cNvPr id="4" name="テキスト ボックス 3">
            <a:extLst>
              <a:ext uri="{FF2B5EF4-FFF2-40B4-BE49-F238E27FC236}">
                <a16:creationId xmlns:a16="http://schemas.microsoft.com/office/drawing/2014/main" id="{247CBFEB-D5CA-DDFC-5DC9-A47AC0D9EE2B}"/>
              </a:ext>
            </a:extLst>
          </p:cNvPr>
          <p:cNvSpPr txBox="1"/>
          <p:nvPr/>
        </p:nvSpPr>
        <p:spPr>
          <a:xfrm>
            <a:off x="3674845" y="2394552"/>
            <a:ext cx="1755399" cy="1077218"/>
          </a:xfrm>
          <a:prstGeom prst="rect">
            <a:avLst/>
          </a:prstGeom>
          <a:noFill/>
        </p:spPr>
        <p:txBody>
          <a:bodyPr wrap="square" lIns="36000" rIns="36000" rtlCol="0">
            <a:spAutoFit/>
          </a:bodyPr>
          <a:lstStyle/>
          <a:p>
            <a:pPr marL="174625" indent="-174625">
              <a:buClr>
                <a:srgbClr val="4472C4"/>
              </a:buClr>
              <a:buFont typeface="BIZ UDPゴシック" panose="020B0400000000000000" pitchFamily="50" charset="-128"/>
              <a:buChar char="※"/>
            </a:pPr>
            <a:r>
              <a:rPr kumimoji="1" lang="ja-JP" altLang="en-US" sz="1600" dirty="0">
                <a:solidFill>
                  <a:schemeClr val="accent1"/>
                </a:solidFill>
                <a:latin typeface="BIZ UDPゴシック" panose="020B0400000000000000" pitchFamily="50" charset="-128"/>
                <a:ea typeface="BIZ UDPゴシック" panose="020B0400000000000000" pitchFamily="50" charset="-128"/>
              </a:rPr>
              <a:t>マイナンバーカードの読み取り位置は</a:t>
            </a:r>
            <a:r>
              <a:rPr lang="ja-JP" altLang="en-US" sz="1600" dirty="0">
                <a:solidFill>
                  <a:schemeClr val="accent1"/>
                </a:solidFill>
                <a:latin typeface="BIZ UDPゴシック" panose="020B0400000000000000" pitchFamily="50" charset="-128"/>
                <a:ea typeface="BIZ UDPゴシック" panose="020B0400000000000000" pitchFamily="50" charset="-128"/>
              </a:rPr>
              <a:t>機種毎に異なります</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186612C0-391E-B85C-529C-8AB31962A9FA}"/>
              </a:ext>
            </a:extLst>
          </p:cNvPr>
          <p:cNvSpPr/>
          <p:nvPr/>
        </p:nvSpPr>
        <p:spPr>
          <a:xfrm>
            <a:off x="5340195" y="6092992"/>
            <a:ext cx="2628340" cy="66278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91394A98-ABBB-6662-B7A1-4F14C954BDDF}"/>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10" name="タイトル 1">
            <a:extLst>
              <a:ext uri="{FF2B5EF4-FFF2-40B4-BE49-F238E27FC236}">
                <a16:creationId xmlns:a16="http://schemas.microsoft.com/office/drawing/2014/main" id="{67475BC3-9C72-DBFA-0CAD-556BD6C6937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1" name="サブタイトル 2">
            <a:extLst>
              <a:ext uri="{FF2B5EF4-FFF2-40B4-BE49-F238E27FC236}">
                <a16:creationId xmlns:a16="http://schemas.microsoft.com/office/drawing/2014/main" id="{A1CD6C88-81E3-8217-22CA-D9A78B3A281B}"/>
              </a:ext>
            </a:extLst>
          </p:cNvPr>
          <p:cNvSpPr txBox="1">
            <a:spLocks/>
          </p:cNvSpPr>
          <p:nvPr/>
        </p:nvSpPr>
        <p:spPr>
          <a:xfrm>
            <a:off x="284326" y="1099580"/>
            <a:ext cx="8859674"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マイナポータルアプリで本人情報を読み取ります</a:t>
            </a:r>
          </a:p>
        </p:txBody>
      </p:sp>
    </p:spTree>
    <p:extLst>
      <p:ext uri="{BB962C8B-B14F-4D97-AF65-F5344CB8AC3E}">
        <p14:creationId xmlns:p14="http://schemas.microsoft.com/office/powerpoint/2010/main" val="631046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715722" cy="755720"/>
          </a:xfrm>
          <a:prstGeom prst="rect">
            <a:avLst/>
          </a:prstGeom>
          <a:noFill/>
        </p:spPr>
        <p:txBody>
          <a:bodyPr wrap="square" lIns="91440" tIns="45720" rIns="7200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読み取り完了後、</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本人情報が表示されます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氏名をカタカナで入力</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43</a:t>
            </a:r>
          </a:p>
        </p:txBody>
      </p:sp>
      <p:sp>
        <p:nvSpPr>
          <p:cNvPr id="9" name="タイトル 1">
            <a:extLst>
              <a:ext uri="{FF2B5EF4-FFF2-40B4-BE49-F238E27FC236}">
                <a16:creationId xmlns:a16="http://schemas.microsoft.com/office/drawing/2014/main" id="{91394A98-ABBB-6662-B7A1-4F14C954BDDF}"/>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10" name="タイトル 1">
            <a:extLst>
              <a:ext uri="{FF2B5EF4-FFF2-40B4-BE49-F238E27FC236}">
                <a16:creationId xmlns:a16="http://schemas.microsoft.com/office/drawing/2014/main" id="{67475BC3-9C72-DBFA-0CAD-556BD6C6937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1" name="サブタイトル 2">
            <a:extLst>
              <a:ext uri="{FF2B5EF4-FFF2-40B4-BE49-F238E27FC236}">
                <a16:creationId xmlns:a16="http://schemas.microsoft.com/office/drawing/2014/main" id="{A1CD6C88-81E3-8217-22CA-D9A78B3A281B}"/>
              </a:ext>
            </a:extLst>
          </p:cNvPr>
          <p:cNvSpPr txBox="1">
            <a:spLocks/>
          </p:cNvSpPr>
          <p:nvPr/>
        </p:nvSpPr>
        <p:spPr>
          <a:xfrm>
            <a:off x="284326" y="1099580"/>
            <a:ext cx="8859674"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マイナポータルアプリで本人情報を読み取ります</a:t>
            </a:r>
          </a:p>
        </p:txBody>
      </p:sp>
      <p:grpSp>
        <p:nvGrpSpPr>
          <p:cNvPr id="39" name="グループ化 38">
            <a:extLst>
              <a:ext uri="{FF2B5EF4-FFF2-40B4-BE49-F238E27FC236}">
                <a16:creationId xmlns:a16="http://schemas.microsoft.com/office/drawing/2014/main" id="{0140589A-2D8E-A8C3-9A79-89CDBD2054C3}"/>
              </a:ext>
            </a:extLst>
          </p:cNvPr>
          <p:cNvGrpSpPr/>
          <p:nvPr/>
        </p:nvGrpSpPr>
        <p:grpSpPr>
          <a:xfrm>
            <a:off x="1192999" y="2372261"/>
            <a:ext cx="2482499" cy="4318486"/>
            <a:chOff x="1192999" y="2375908"/>
            <a:chExt cx="2482499" cy="4318486"/>
          </a:xfrm>
        </p:grpSpPr>
        <p:pic>
          <p:nvPicPr>
            <p:cNvPr id="18" name="図 17" descr="グラフィカル ユーザー インターフェイス, テキスト, アプリケーション, メール&#10;&#10;自動的に生成された説明">
              <a:extLst>
                <a:ext uri="{FF2B5EF4-FFF2-40B4-BE49-F238E27FC236}">
                  <a16:creationId xmlns:a16="http://schemas.microsoft.com/office/drawing/2014/main" id="{CE862E7C-363A-8D5D-A8FF-03172A850C28}"/>
                </a:ext>
              </a:extLst>
            </p:cNvPr>
            <p:cNvPicPr>
              <a:picLocks noChangeAspect="1"/>
            </p:cNvPicPr>
            <p:nvPr/>
          </p:nvPicPr>
          <p:blipFill rotWithShape="1">
            <a:blip r:embed="rId6"/>
            <a:srcRect b="29134"/>
            <a:stretch/>
          </p:blipFill>
          <p:spPr>
            <a:xfrm>
              <a:off x="1192999" y="2392828"/>
              <a:ext cx="2478599" cy="4301566"/>
            </a:xfrm>
            <a:prstGeom prst="rect">
              <a:avLst/>
            </a:prstGeom>
            <a:ln>
              <a:noFill/>
            </a:ln>
          </p:spPr>
        </p:pic>
        <p:sp>
          <p:nvSpPr>
            <p:cNvPr id="32" name="正方形/長方形 31">
              <a:extLst>
                <a:ext uri="{FF2B5EF4-FFF2-40B4-BE49-F238E27FC236}">
                  <a16:creationId xmlns:a16="http://schemas.microsoft.com/office/drawing/2014/main" id="{7D927EB3-3563-D917-BDDE-2D51773ADD66}"/>
                </a:ext>
              </a:extLst>
            </p:cNvPr>
            <p:cNvSpPr/>
            <p:nvPr/>
          </p:nvSpPr>
          <p:spPr>
            <a:xfrm>
              <a:off x="1260646" y="2408072"/>
              <a:ext cx="2410951" cy="4229192"/>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49994021-2309-592E-7E97-99E39ADCE23A}"/>
                </a:ext>
              </a:extLst>
            </p:cNvPr>
            <p:cNvSpPr/>
            <p:nvPr/>
          </p:nvSpPr>
          <p:spPr>
            <a:xfrm>
              <a:off x="1195098" y="2375908"/>
              <a:ext cx="2480400" cy="4302000"/>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グループ化 37">
            <a:extLst>
              <a:ext uri="{FF2B5EF4-FFF2-40B4-BE49-F238E27FC236}">
                <a16:creationId xmlns:a16="http://schemas.microsoft.com/office/drawing/2014/main" id="{E369DEF9-9FC3-0536-4EC4-4834E64F8F79}"/>
              </a:ext>
            </a:extLst>
          </p:cNvPr>
          <p:cNvGrpSpPr/>
          <p:nvPr/>
        </p:nvGrpSpPr>
        <p:grpSpPr>
          <a:xfrm>
            <a:off x="5270500" y="2372261"/>
            <a:ext cx="2774235" cy="4323631"/>
            <a:chOff x="5270500" y="2372261"/>
            <a:chExt cx="2774235" cy="4323631"/>
          </a:xfrm>
        </p:grpSpPr>
        <p:pic>
          <p:nvPicPr>
            <p:cNvPr id="22" name="図 21" descr="グラフィカル ユーザー インターフェイス, テキスト, アプリケーション, メール&#10;&#10;自動的に生成された説明">
              <a:extLst>
                <a:ext uri="{FF2B5EF4-FFF2-40B4-BE49-F238E27FC236}">
                  <a16:creationId xmlns:a16="http://schemas.microsoft.com/office/drawing/2014/main" id="{B0533D37-F57A-5E8E-D507-13403AFB87F4}"/>
                </a:ext>
              </a:extLst>
            </p:cNvPr>
            <p:cNvPicPr>
              <a:picLocks noChangeAspect="1"/>
            </p:cNvPicPr>
            <p:nvPr/>
          </p:nvPicPr>
          <p:blipFill rotWithShape="1">
            <a:blip r:embed="rId6"/>
            <a:srcRect t="29195" b="-80"/>
            <a:stretch/>
          </p:blipFill>
          <p:spPr>
            <a:xfrm>
              <a:off x="5384828" y="2393892"/>
              <a:ext cx="2478200" cy="4302000"/>
            </a:xfrm>
            <a:prstGeom prst="rect">
              <a:avLst/>
            </a:prstGeom>
            <a:ln>
              <a:noFill/>
            </a:ln>
          </p:spPr>
        </p:pic>
        <p:sp>
          <p:nvSpPr>
            <p:cNvPr id="36" name="四角形: 角を丸くする 35">
              <a:extLst>
                <a:ext uri="{FF2B5EF4-FFF2-40B4-BE49-F238E27FC236}">
                  <a16:creationId xmlns:a16="http://schemas.microsoft.com/office/drawing/2014/main" id="{186612C0-391E-B85C-529C-8AB31962A9FA}"/>
                </a:ext>
              </a:extLst>
            </p:cNvPr>
            <p:cNvSpPr/>
            <p:nvPr/>
          </p:nvSpPr>
          <p:spPr>
            <a:xfrm>
              <a:off x="5270500" y="5796936"/>
              <a:ext cx="2774235" cy="66278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4" name="正方形/長方形 33">
              <a:extLst>
                <a:ext uri="{FF2B5EF4-FFF2-40B4-BE49-F238E27FC236}">
                  <a16:creationId xmlns:a16="http://schemas.microsoft.com/office/drawing/2014/main" id="{BAB6FEF8-2808-3DED-DDDB-E3895302E4D2}"/>
                </a:ext>
              </a:extLst>
            </p:cNvPr>
            <p:cNvSpPr/>
            <p:nvPr/>
          </p:nvSpPr>
          <p:spPr>
            <a:xfrm>
              <a:off x="5421404" y="2372261"/>
              <a:ext cx="2441624" cy="4305647"/>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E887F0A9-1423-272F-18EB-3DD01102F52E}"/>
                </a:ext>
              </a:extLst>
            </p:cNvPr>
            <p:cNvSpPr/>
            <p:nvPr/>
          </p:nvSpPr>
          <p:spPr>
            <a:xfrm>
              <a:off x="5402016" y="2393892"/>
              <a:ext cx="2480400" cy="4302000"/>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59962315-3B40-9BD7-C007-78A8C6CBBDB2}"/>
                </a:ext>
              </a:extLst>
            </p:cNvPr>
            <p:cNvSpPr/>
            <p:nvPr/>
          </p:nvSpPr>
          <p:spPr>
            <a:xfrm>
              <a:off x="5270500" y="4406226"/>
              <a:ext cx="2774235" cy="92092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891356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10;&#10;自動的に生成された説明">
            <a:extLst>
              <a:ext uri="{FF2B5EF4-FFF2-40B4-BE49-F238E27FC236}">
                <a16:creationId xmlns:a16="http://schemas.microsoft.com/office/drawing/2014/main" id="{400170E8-D863-EF03-2AA4-EE7EFD5BEFBD}"/>
              </a:ext>
            </a:extLst>
          </p:cNvPr>
          <p:cNvPicPr>
            <a:picLocks noChangeAspect="1"/>
          </p:cNvPicPr>
          <p:nvPr/>
        </p:nvPicPr>
        <p:blipFill rotWithShape="1">
          <a:blip r:embed="rId4"/>
          <a:srcRect b="40710"/>
          <a:stretch/>
        </p:blipFill>
        <p:spPr>
          <a:xfrm>
            <a:off x="1227463" y="2404971"/>
            <a:ext cx="2444136" cy="432162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「金融機関</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名・金融機関コード」を押します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755720"/>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登録したい金融機関名を入力し選択します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本人名義の口座を登録します</a:t>
            </a:r>
          </a:p>
        </p:txBody>
      </p:sp>
      <p:sp>
        <p:nvSpPr>
          <p:cNvPr id="6" name="四角形: 角を丸くする 5">
            <a:extLst>
              <a:ext uri="{FF2B5EF4-FFF2-40B4-BE49-F238E27FC236}">
                <a16:creationId xmlns:a16="http://schemas.microsoft.com/office/drawing/2014/main" id="{4607BC79-A4A7-DFA8-9F60-200E5E11B91C}"/>
              </a:ext>
            </a:extLst>
          </p:cNvPr>
          <p:cNvSpPr/>
          <p:nvPr/>
        </p:nvSpPr>
        <p:spPr>
          <a:xfrm>
            <a:off x="1070340" y="3909437"/>
            <a:ext cx="2728906" cy="755720"/>
          </a:xfrm>
          <a:prstGeom prst="roundRect">
            <a:avLst>
              <a:gd name="adj" fmla="val 1412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98A51249-BC43-ED3D-80FF-0C1EBE73355D}"/>
              </a:ext>
            </a:extLst>
          </p:cNvPr>
          <p:cNvPicPr>
            <a:picLocks noChangeAspect="1"/>
          </p:cNvPicPr>
          <p:nvPr/>
        </p:nvPicPr>
        <p:blipFill>
          <a:blip r:embed="rId7"/>
          <a:stretch>
            <a:fillRect/>
          </a:stretch>
        </p:blipFill>
        <p:spPr>
          <a:xfrm>
            <a:off x="5263321" y="2400553"/>
            <a:ext cx="2798307" cy="4340728"/>
          </a:xfrm>
          <a:prstGeom prst="rect">
            <a:avLst/>
          </a:prstGeom>
        </p:spPr>
      </p:pic>
    </p:spTree>
    <p:extLst>
      <p:ext uri="{BB962C8B-B14F-4D97-AF65-F5344CB8AC3E}">
        <p14:creationId xmlns:p14="http://schemas.microsoft.com/office/powerpoint/2010/main" val="252632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FF0E588-7405-9445-3C27-BF2720737BEF}"/>
              </a:ext>
            </a:extLst>
          </p:cNvPr>
          <p:cNvPicPr>
            <a:picLocks noChangeAspect="1"/>
          </p:cNvPicPr>
          <p:nvPr/>
        </p:nvPicPr>
        <p:blipFill>
          <a:blip r:embed="rId4"/>
          <a:stretch>
            <a:fillRect/>
          </a:stretch>
        </p:blipFill>
        <p:spPr>
          <a:xfrm>
            <a:off x="1063174" y="2382575"/>
            <a:ext cx="275563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「支店名・支店コード」を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755720"/>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登録したい支店名を入力し</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本人名義の口座を登録します</a:t>
            </a:r>
          </a:p>
        </p:txBody>
      </p:sp>
      <p:pic>
        <p:nvPicPr>
          <p:cNvPr id="10" name="図 9">
            <a:extLst>
              <a:ext uri="{FF2B5EF4-FFF2-40B4-BE49-F238E27FC236}">
                <a16:creationId xmlns:a16="http://schemas.microsoft.com/office/drawing/2014/main" id="{E68090A4-CBED-9DE2-00A7-770A1395ABC4}"/>
              </a:ext>
            </a:extLst>
          </p:cNvPr>
          <p:cNvPicPr>
            <a:picLocks noChangeAspect="1"/>
          </p:cNvPicPr>
          <p:nvPr/>
        </p:nvPicPr>
        <p:blipFill>
          <a:blip r:embed="rId7"/>
          <a:stretch>
            <a:fillRect/>
          </a:stretch>
        </p:blipFill>
        <p:spPr>
          <a:xfrm>
            <a:off x="5255258" y="2400218"/>
            <a:ext cx="2798307" cy="4340728"/>
          </a:xfrm>
          <a:prstGeom prst="rect">
            <a:avLst/>
          </a:prstGeom>
        </p:spPr>
      </p:pic>
    </p:spTree>
    <p:extLst>
      <p:ext uri="{BB962C8B-B14F-4D97-AF65-F5344CB8AC3E}">
        <p14:creationId xmlns:p14="http://schemas.microsoft.com/office/powerpoint/2010/main" val="4195961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アプリケーション&#10;&#10;自動的に生成された説明">
            <a:extLst>
              <a:ext uri="{FF2B5EF4-FFF2-40B4-BE49-F238E27FC236}">
                <a16:creationId xmlns:a16="http://schemas.microsoft.com/office/drawing/2014/main" id="{E53D9CED-A489-3D57-A068-989921EC51F4}"/>
              </a:ext>
            </a:extLst>
          </p:cNvPr>
          <p:cNvPicPr>
            <a:picLocks noChangeAspect="1"/>
          </p:cNvPicPr>
          <p:nvPr/>
        </p:nvPicPr>
        <p:blipFill rotWithShape="1">
          <a:blip r:embed="rId4"/>
          <a:srcRect t="12082" b="28628"/>
          <a:stretch/>
        </p:blipFill>
        <p:spPr>
          <a:xfrm>
            <a:off x="5432226" y="2404972"/>
            <a:ext cx="2444136" cy="4321622"/>
          </a:xfrm>
          <a:prstGeom prst="rect">
            <a:avLst/>
          </a:prstGeom>
          <a:ln>
            <a:solidFill>
              <a:schemeClr val="tx1"/>
            </a:solidFill>
          </a:ln>
        </p:spPr>
      </p:pic>
      <p:pic>
        <p:nvPicPr>
          <p:cNvPr id="10" name="図 9" descr="グラフィカル ユーザー インターフェイス, アプリケーション&#10;&#10;自動的に生成された説明">
            <a:extLst>
              <a:ext uri="{FF2B5EF4-FFF2-40B4-BE49-F238E27FC236}">
                <a16:creationId xmlns:a16="http://schemas.microsoft.com/office/drawing/2014/main" id="{400170E8-D863-EF03-2AA4-EE7EFD5BEFBD}"/>
              </a:ext>
            </a:extLst>
          </p:cNvPr>
          <p:cNvPicPr>
            <a:picLocks noChangeAspect="1"/>
          </p:cNvPicPr>
          <p:nvPr/>
        </p:nvPicPr>
        <p:blipFill rotWithShape="1">
          <a:blip r:embed="rId4"/>
          <a:srcRect t="12082" b="28628"/>
          <a:stretch/>
        </p:blipFill>
        <p:spPr>
          <a:xfrm>
            <a:off x="1227463" y="2404972"/>
            <a:ext cx="2444136" cy="432162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「普通</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当座」のいずれかを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395621"/>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「口座番号」を入力します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本人名義の口座を登録します</a:t>
            </a:r>
          </a:p>
        </p:txBody>
      </p:sp>
      <p:sp>
        <p:nvSpPr>
          <p:cNvPr id="6" name="四角形: 角を丸くする 5">
            <a:extLst>
              <a:ext uri="{FF2B5EF4-FFF2-40B4-BE49-F238E27FC236}">
                <a16:creationId xmlns:a16="http://schemas.microsoft.com/office/drawing/2014/main" id="{4607BC79-A4A7-DFA8-9F60-200E5E11B91C}"/>
              </a:ext>
            </a:extLst>
          </p:cNvPr>
          <p:cNvSpPr/>
          <p:nvPr/>
        </p:nvSpPr>
        <p:spPr>
          <a:xfrm>
            <a:off x="1070340" y="3784600"/>
            <a:ext cx="2728906" cy="804684"/>
          </a:xfrm>
          <a:prstGeom prst="roundRect">
            <a:avLst>
              <a:gd name="adj" fmla="val 3113"/>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AC1DD33-17C6-9AE7-CE31-425F400C8A93}"/>
              </a:ext>
            </a:extLst>
          </p:cNvPr>
          <p:cNvSpPr/>
          <p:nvPr/>
        </p:nvSpPr>
        <p:spPr>
          <a:xfrm>
            <a:off x="5433526" y="4640084"/>
            <a:ext cx="2444136" cy="744715"/>
          </a:xfrm>
          <a:prstGeom prst="roundRect">
            <a:avLst>
              <a:gd name="adj" fmla="val 1005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5DA45F8-EEB6-12EB-1C76-17C38B704173}"/>
              </a:ext>
            </a:extLst>
          </p:cNvPr>
          <p:cNvSpPr txBox="1"/>
          <p:nvPr/>
        </p:nvSpPr>
        <p:spPr>
          <a:xfrm>
            <a:off x="7876362" y="2360139"/>
            <a:ext cx="1259857" cy="2848921"/>
          </a:xfrm>
          <a:prstGeom prst="rect">
            <a:avLst/>
          </a:prstGeom>
          <a:noFill/>
        </p:spPr>
        <p:txBody>
          <a:bodyPr wrap="square" lIns="72000" rIns="72000" rtlCol="0" anchor="t" anchorCtr="0">
            <a:spAutoFit/>
          </a:bodyPr>
          <a:lstStyle/>
          <a:p>
            <a:pPr>
              <a:lnSpc>
                <a:spcPct val="130000"/>
              </a:lnSpc>
            </a:pPr>
            <a:r>
              <a:rPr lang="en-US" altLang="ja-JP" sz="1400" dirty="0">
                <a:solidFill>
                  <a:schemeClr val="accent1"/>
                </a:solidFill>
                <a:latin typeface="BIZ UDPゴシック" panose="020B0400000000000000" pitchFamily="50" charset="-128"/>
                <a:ea typeface="BIZ UDPゴシック" panose="020B0400000000000000" pitchFamily="50"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rPr>
              <a:t>金融機関にゆうちょ銀行を選んだ場合、「普通</a:t>
            </a:r>
            <a:r>
              <a:rPr lang="en-US" altLang="ja-JP" sz="1400" dirty="0">
                <a:solidFill>
                  <a:schemeClr val="accent1"/>
                </a:solidFill>
                <a:latin typeface="BIZ UDPゴシック" panose="020B0400000000000000" pitchFamily="50" charset="-128"/>
                <a:ea typeface="BIZ UDPゴシック" panose="020B0400000000000000" pitchFamily="50"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rPr>
              <a:t>当座」「口座番号」に代わる項目を入力します</a:t>
            </a:r>
            <a:endParaRPr lang="en-US" altLang="ja-JP" sz="14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画面の案内を確認してください</a:t>
            </a:r>
          </a:p>
        </p:txBody>
      </p:sp>
    </p:spTree>
    <p:extLst>
      <p:ext uri="{BB962C8B-B14F-4D97-AF65-F5344CB8AC3E}">
        <p14:creationId xmlns:p14="http://schemas.microsoft.com/office/powerpoint/2010/main" val="3242522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146828" y="924959"/>
            <a:ext cx="885034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マイナポータルとは、政府が運営するオンラインサービスです。</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子育てや介護をはじめとする行政サービスの検索やオンライン申請ができたり、行政からのお知らせを受取ることができる自分専用サイトです。</a:t>
            </a: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0389" y="216000"/>
            <a:ext cx="7728560" cy="486326"/>
          </a:xfrm>
        </p:spPr>
        <p:txBody>
          <a:bodyPr vert="horz">
            <a:noAutofit/>
          </a:bodyPr>
          <a:lstStyle/>
          <a:p>
            <a:r>
              <a:rPr lang="ja-JP" altLang="en-US" sz="2800" dirty="0">
                <a:solidFill>
                  <a:srgbClr val="4472C4"/>
                </a:solidFill>
              </a:rPr>
              <a:t>マイナポータルとは？</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1-A</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9" name="テキスト ボックス 8">
            <a:extLst>
              <a:ext uri="{FF2B5EF4-FFF2-40B4-BE49-F238E27FC236}">
                <a16:creationId xmlns:a16="http://schemas.microsoft.com/office/drawing/2014/main" id="{E71B4B77-D848-4234-FA37-61BF6398EFB2}"/>
              </a:ext>
            </a:extLst>
          </p:cNvPr>
          <p:cNvSpPr txBox="1"/>
          <p:nvPr/>
        </p:nvSpPr>
        <p:spPr>
          <a:xfrm>
            <a:off x="2319499" y="3024873"/>
            <a:ext cx="6772100" cy="3276410"/>
          </a:xfrm>
          <a:prstGeom prst="rect">
            <a:avLst/>
          </a:prstGeom>
          <a:noFill/>
        </p:spPr>
        <p:txBody>
          <a:bodyPr wrap="square" rtlCol="0">
            <a:spAutoFit/>
          </a:bodyPr>
          <a:lstStyle/>
          <a:p>
            <a:pPr marL="269875" indent="-269875">
              <a:lnSpc>
                <a:spcPct val="130000"/>
              </a:lnSpc>
              <a:buClr>
                <a:srgbClr val="4472C4"/>
              </a:buClr>
              <a:buFont typeface="+mj-ea"/>
              <a:buAutoNum type="circleNumDbPlain"/>
            </a:pPr>
            <a:r>
              <a:rPr lang="ja-JP" altLang="en-US" i="0" dirty="0">
                <a:effectLst/>
                <a:latin typeface="BIZ UDPゴシック" panose="020B0400000000000000" pitchFamily="50" charset="-128"/>
                <a:ea typeface="BIZ UDPゴシック" panose="020B0400000000000000" pitchFamily="50" charset="-128"/>
              </a:rPr>
              <a:t>マイナンバーカード対応のスマートフォンが必要です。 </a:t>
            </a:r>
            <a:r>
              <a:rPr lang="en-US" altLang="ja-JP" i="0" dirty="0">
                <a:effectLst/>
                <a:latin typeface="BIZ UDPゴシック" panose="020B0400000000000000" pitchFamily="50" charset="-128"/>
                <a:ea typeface="BIZ UDPゴシック" panose="020B0400000000000000" pitchFamily="50" charset="-128"/>
              </a:rPr>
              <a:t>※</a:t>
            </a:r>
            <a:r>
              <a:rPr lang="ja-JP" altLang="en-US" i="0" dirty="0">
                <a:effectLst/>
                <a:latin typeface="BIZ UDPゴシック" panose="020B0400000000000000" pitchFamily="50" charset="-128"/>
                <a:ea typeface="BIZ UDPゴシック" panose="020B0400000000000000" pitchFamily="50" charset="-128"/>
              </a:rPr>
              <a:t>パソコンを使用する場合は、マイナンバーカード対応の</a:t>
            </a:r>
            <a:r>
              <a:rPr lang="en-US" altLang="ja-JP" i="0" dirty="0">
                <a:effectLst/>
                <a:latin typeface="BIZ UDPゴシック" panose="020B0400000000000000" pitchFamily="50" charset="-128"/>
                <a:ea typeface="BIZ UDPゴシック" panose="020B0400000000000000" pitchFamily="50" charset="-128"/>
              </a:rPr>
              <a:t>IC</a:t>
            </a:r>
            <a:r>
              <a:rPr lang="ja-JP" altLang="en-US" i="0" dirty="0">
                <a:effectLst/>
                <a:latin typeface="BIZ UDPゴシック" panose="020B0400000000000000" pitchFamily="50" charset="-128"/>
                <a:ea typeface="BIZ UDPゴシック" panose="020B0400000000000000" pitchFamily="50" charset="-128"/>
              </a:rPr>
              <a:t>カードリーダーが必要です。</a:t>
            </a:r>
            <a:endParaRPr lang="en-US" altLang="ja-JP" i="0" dirty="0">
              <a:effectLst/>
              <a:latin typeface="BIZ UDPゴシック" panose="020B0400000000000000" pitchFamily="50" charset="-128"/>
              <a:ea typeface="BIZ UDPゴシック" panose="020B0400000000000000" pitchFamily="50" charset="-128"/>
            </a:endParaRPr>
          </a:p>
          <a:p>
            <a:pPr marL="269875" indent="-269875">
              <a:lnSpc>
                <a:spcPct val="130000"/>
              </a:lnSpc>
              <a:buClr>
                <a:srgbClr val="4472C4"/>
              </a:buClr>
              <a:buFont typeface="+mj-ea"/>
              <a:buAutoNum type="circleNumDbPlain"/>
            </a:pPr>
            <a:r>
              <a:rPr lang="ja-JP" altLang="en-US" dirty="0">
                <a:latin typeface="BIZ UDPゴシック" panose="020B0400000000000000" pitchFamily="50" charset="-128"/>
                <a:ea typeface="BIZ UDPゴシック" panose="020B0400000000000000" pitchFamily="50" charset="-128"/>
              </a:rPr>
              <a:t>ログイン時に利用者証明用電子証明書のパスワード（数字４桁）が必要です。</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パスワードは</a:t>
            </a:r>
            <a:r>
              <a:rPr lang="en-US" altLang="ja-JP" dirty="0">
                <a:latin typeface="BIZ UDPゴシック" panose="020B0400000000000000" pitchFamily="50" charset="-128"/>
                <a:ea typeface="BIZ UDPゴシック" panose="020B0400000000000000" pitchFamily="50" charset="-128"/>
              </a:rPr>
              <a:t>3</a:t>
            </a:r>
            <a:r>
              <a:rPr lang="ja-JP" altLang="en-US" dirty="0">
                <a:latin typeface="BIZ UDPゴシック" panose="020B0400000000000000" pitchFamily="50" charset="-128"/>
                <a:ea typeface="BIZ UDPゴシック" panose="020B0400000000000000" pitchFamily="50" charset="-128"/>
              </a:rPr>
              <a:t>回連続で間違えるとロックがかかってしまいますので、正しいパスワードを事前に確認してから入力してください。</a:t>
            </a:r>
          </a:p>
          <a:p>
            <a:pPr marL="269875" indent="-269875">
              <a:lnSpc>
                <a:spcPct val="130000"/>
              </a:lnSpc>
              <a:buClr>
                <a:srgbClr val="4472C4"/>
              </a:buClr>
              <a:buFont typeface="+mj-ea"/>
              <a:buAutoNum type="circleNumDbPlain"/>
            </a:pPr>
            <a:r>
              <a:rPr lang="ja-JP" altLang="en-US" dirty="0">
                <a:latin typeface="BIZ UDPゴシック" panose="020B0400000000000000" pitchFamily="50" charset="-128"/>
                <a:ea typeface="BIZ UDPゴシック" panose="020B0400000000000000" pitchFamily="50" charset="-128"/>
              </a:rPr>
              <a:t>パスワードを正しく入力した後、マイナンバーカードをスマートフォンにかざすことでマイナポータルを利用することができます。</a:t>
            </a:r>
            <a:endParaRPr lang="en-US" altLang="ja-JP" dirty="0">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9BBA31B5-7B8B-0854-2195-FB591C853584}"/>
              </a:ext>
            </a:extLst>
          </p:cNvPr>
          <p:cNvSpPr txBox="1">
            <a:spLocks/>
          </p:cNvSpPr>
          <p:nvPr/>
        </p:nvSpPr>
        <p:spPr>
          <a:xfrm>
            <a:off x="2349651" y="2557590"/>
            <a:ext cx="4577131"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2200" dirty="0">
                <a:solidFill>
                  <a:schemeClr val="accent1"/>
                </a:solidFill>
                <a:latin typeface="BIZ UDPゴシック" panose="020B0400000000000000" pitchFamily="50" charset="-128"/>
                <a:ea typeface="BIZ UDPゴシック" panose="020B0400000000000000" pitchFamily="50" charset="-128"/>
              </a:rPr>
              <a:t>※</a:t>
            </a:r>
            <a:r>
              <a:rPr lang="ja-JP" altLang="en-US" sz="2200" dirty="0">
                <a:latin typeface="BIZ UDPゴシック" panose="020B0400000000000000" pitchFamily="50" charset="-128"/>
                <a:ea typeface="BIZ UDPゴシック" panose="020B0400000000000000" pitchFamily="50" charset="-128"/>
              </a:rPr>
              <a:t>マイナポータルを利用するには</a:t>
            </a:r>
          </a:p>
        </p:txBody>
      </p:sp>
      <p:pic>
        <p:nvPicPr>
          <p:cNvPr id="5" name="Picture 2">
            <a:extLst>
              <a:ext uri="{FF2B5EF4-FFF2-40B4-BE49-F238E27FC236}">
                <a16:creationId xmlns:a16="http://schemas.microsoft.com/office/drawing/2014/main" id="{94D1272D-FCC6-E76F-D8E7-0BBB6EFA1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682" y="2557590"/>
            <a:ext cx="2155145" cy="38332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841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グラフィカル ユーザー インターフェイス, テキスト, アプリケーション&#10;&#10;自動的に生成された説明">
            <a:extLst>
              <a:ext uri="{FF2B5EF4-FFF2-40B4-BE49-F238E27FC236}">
                <a16:creationId xmlns:a16="http://schemas.microsoft.com/office/drawing/2014/main" id="{CD145DA5-18C7-EC05-DDA0-EE8C714AE0EF}"/>
              </a:ext>
            </a:extLst>
          </p:cNvPr>
          <p:cNvPicPr>
            <a:picLocks noChangeAspect="1"/>
          </p:cNvPicPr>
          <p:nvPr/>
        </p:nvPicPr>
        <p:blipFill rotWithShape="1">
          <a:blip r:embed="rId4"/>
          <a:srcRect t="37981" b="4597"/>
          <a:stretch/>
        </p:blipFill>
        <p:spPr>
          <a:xfrm>
            <a:off x="5432226" y="2404972"/>
            <a:ext cx="2436532" cy="4321622"/>
          </a:xfrm>
          <a:prstGeom prst="rect">
            <a:avLst/>
          </a:prstGeom>
          <a:ln>
            <a:solidFill>
              <a:schemeClr val="tx1"/>
            </a:solidFill>
          </a:ln>
        </p:spPr>
      </p:pic>
      <p:pic>
        <p:nvPicPr>
          <p:cNvPr id="10" name="図 9" descr="グラフィカル ユーザー インターフェイス, アプリケーション&#10;&#10;自動的に生成された説明">
            <a:extLst>
              <a:ext uri="{FF2B5EF4-FFF2-40B4-BE49-F238E27FC236}">
                <a16:creationId xmlns:a16="http://schemas.microsoft.com/office/drawing/2014/main" id="{400170E8-D863-EF03-2AA4-EE7EFD5BEFBD}"/>
              </a:ext>
            </a:extLst>
          </p:cNvPr>
          <p:cNvPicPr>
            <a:picLocks noChangeAspect="1"/>
          </p:cNvPicPr>
          <p:nvPr/>
        </p:nvPicPr>
        <p:blipFill rotWithShape="1">
          <a:blip r:embed="rId5"/>
          <a:srcRect t="12082" b="28628"/>
          <a:stretch/>
        </p:blipFill>
        <p:spPr>
          <a:xfrm>
            <a:off x="1227463" y="2404972"/>
            <a:ext cx="2444136" cy="432162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「口座名義」を確認します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395621"/>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「次へ」を押します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本人名義の口座を登録します</a:t>
            </a:r>
          </a:p>
        </p:txBody>
      </p:sp>
      <p:sp>
        <p:nvSpPr>
          <p:cNvPr id="6" name="四角形: 角を丸くする 5">
            <a:extLst>
              <a:ext uri="{FF2B5EF4-FFF2-40B4-BE49-F238E27FC236}">
                <a16:creationId xmlns:a16="http://schemas.microsoft.com/office/drawing/2014/main" id="{4607BC79-A4A7-DFA8-9F60-200E5E11B91C}"/>
              </a:ext>
            </a:extLst>
          </p:cNvPr>
          <p:cNvSpPr/>
          <p:nvPr/>
        </p:nvSpPr>
        <p:spPr>
          <a:xfrm>
            <a:off x="1070340" y="5638800"/>
            <a:ext cx="2728906" cy="804684"/>
          </a:xfrm>
          <a:prstGeom prst="roundRect">
            <a:avLst>
              <a:gd name="adj" fmla="val 3113"/>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AC1DD33-17C6-9AE7-CE31-425F400C8A93}"/>
              </a:ext>
            </a:extLst>
          </p:cNvPr>
          <p:cNvSpPr/>
          <p:nvPr/>
        </p:nvSpPr>
        <p:spPr>
          <a:xfrm>
            <a:off x="5268425" y="5358824"/>
            <a:ext cx="2769081" cy="584775"/>
          </a:xfrm>
          <a:prstGeom prst="roundRect">
            <a:avLst>
              <a:gd name="adj" fmla="val 1005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CB12A54-D044-65DA-05CD-022D1429FF87}"/>
              </a:ext>
            </a:extLst>
          </p:cNvPr>
          <p:cNvSpPr txBox="1"/>
          <p:nvPr/>
        </p:nvSpPr>
        <p:spPr>
          <a:xfrm>
            <a:off x="7868758" y="2612481"/>
            <a:ext cx="1275244" cy="1728615"/>
          </a:xfrm>
          <a:prstGeom prst="rect">
            <a:avLst/>
          </a:prstGeom>
          <a:noFill/>
        </p:spPr>
        <p:txBody>
          <a:bodyPr wrap="square" lIns="91440" tIns="45720" rIns="91440" bIns="45720" rtlCol="0" anchor="t">
            <a:spAutoFit/>
          </a:bodyPr>
          <a:lstStyle/>
          <a:p>
            <a:pPr>
              <a:lnSpc>
                <a:spcPct val="130000"/>
              </a:lnSpc>
            </a:pPr>
            <a:r>
              <a:rPr lang="en-US" altLang="ja-JP" sz="14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照会結果の詳細はマイナポータルサイトの「よくあるご質問」をご参照ください。</a:t>
            </a:r>
          </a:p>
        </p:txBody>
      </p:sp>
      <p:pic>
        <p:nvPicPr>
          <p:cNvPr id="16" name="図 15" descr="マイナポータルサイトの「よくあるご質問」のQRコード">
            <a:extLst>
              <a:ext uri="{FF2B5EF4-FFF2-40B4-BE49-F238E27FC236}">
                <a16:creationId xmlns:a16="http://schemas.microsoft.com/office/drawing/2014/main" id="{1B1F85B0-2584-D5C5-621A-F7655513516C}"/>
              </a:ext>
            </a:extLst>
          </p:cNvPr>
          <p:cNvPicPr>
            <a:picLocks noChangeAspect="1"/>
          </p:cNvPicPr>
          <p:nvPr/>
        </p:nvPicPr>
        <p:blipFill>
          <a:blip r:embed="rId8"/>
          <a:stretch>
            <a:fillRect/>
          </a:stretch>
        </p:blipFill>
        <p:spPr>
          <a:xfrm>
            <a:off x="8062493" y="4575829"/>
            <a:ext cx="955551" cy="955551"/>
          </a:xfrm>
          <a:prstGeom prst="rect">
            <a:avLst/>
          </a:prstGeom>
        </p:spPr>
      </p:pic>
    </p:spTree>
    <p:extLst>
      <p:ext uri="{BB962C8B-B14F-4D97-AF65-F5344CB8AC3E}">
        <p14:creationId xmlns:p14="http://schemas.microsoft.com/office/powerpoint/2010/main" val="1868531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Teams&#10;&#10;自動的に生成された説明">
            <a:extLst>
              <a:ext uri="{FF2B5EF4-FFF2-40B4-BE49-F238E27FC236}">
                <a16:creationId xmlns:a16="http://schemas.microsoft.com/office/drawing/2014/main" id="{B382E861-6810-B790-2EAD-6462BA7A3C65}"/>
              </a:ext>
            </a:extLst>
          </p:cNvPr>
          <p:cNvPicPr>
            <a:picLocks noChangeAspect="1"/>
          </p:cNvPicPr>
          <p:nvPr/>
        </p:nvPicPr>
        <p:blipFill rotWithShape="1">
          <a:blip r:embed="rId4"/>
          <a:srcRect t="8737" b="9118"/>
          <a:stretch/>
        </p:blipFill>
        <p:spPr>
          <a:xfrm>
            <a:off x="3355845" y="2404972"/>
            <a:ext cx="2444400" cy="432162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本人名義の口座を登録します</a:t>
            </a:r>
          </a:p>
        </p:txBody>
      </p:sp>
      <p:sp>
        <p:nvSpPr>
          <p:cNvPr id="6" name="四角形: 角を丸くする 5">
            <a:extLst>
              <a:ext uri="{FF2B5EF4-FFF2-40B4-BE49-F238E27FC236}">
                <a16:creationId xmlns:a16="http://schemas.microsoft.com/office/drawing/2014/main" id="{4607BC79-A4A7-DFA8-9F60-200E5E11B91C}"/>
              </a:ext>
            </a:extLst>
          </p:cNvPr>
          <p:cNvSpPr/>
          <p:nvPr/>
        </p:nvSpPr>
        <p:spPr>
          <a:xfrm>
            <a:off x="3242782" y="5311612"/>
            <a:ext cx="2728906" cy="584776"/>
          </a:xfrm>
          <a:prstGeom prst="roundRect">
            <a:avLst>
              <a:gd name="adj" fmla="val 3113"/>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FC87295-161E-A6BC-F192-09FAC62BEEF4}"/>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5CBDA2-EA3E-DEF4-4066-E5EFF841735A}"/>
              </a:ext>
            </a:extLst>
          </p:cNvPr>
          <p:cNvSpPr txBox="1"/>
          <p:nvPr/>
        </p:nvSpPr>
        <p:spPr>
          <a:xfrm>
            <a:off x="3485787" y="1512998"/>
            <a:ext cx="3791313"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「本人であることを確認しました」を押します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069611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「電話番号」を入力します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395621"/>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「メールアドレス」を入力します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連絡先を入力します</a:t>
            </a:r>
          </a:p>
        </p:txBody>
      </p:sp>
      <p:pic>
        <p:nvPicPr>
          <p:cNvPr id="17" name="図 16">
            <a:extLst>
              <a:ext uri="{FF2B5EF4-FFF2-40B4-BE49-F238E27FC236}">
                <a16:creationId xmlns:a16="http://schemas.microsoft.com/office/drawing/2014/main" id="{15FF02EE-A750-CE25-FCF6-24E8C1614430}"/>
              </a:ext>
            </a:extLst>
          </p:cNvPr>
          <p:cNvPicPr>
            <a:picLocks noChangeAspect="1"/>
          </p:cNvPicPr>
          <p:nvPr/>
        </p:nvPicPr>
        <p:blipFill>
          <a:blip r:embed="rId6"/>
          <a:stretch>
            <a:fillRect/>
          </a:stretch>
        </p:blipFill>
        <p:spPr>
          <a:xfrm>
            <a:off x="1070851" y="2392940"/>
            <a:ext cx="2761727" cy="4340728"/>
          </a:xfrm>
          <a:prstGeom prst="rect">
            <a:avLst/>
          </a:prstGeom>
        </p:spPr>
      </p:pic>
      <p:pic>
        <p:nvPicPr>
          <p:cNvPr id="19" name="図 18">
            <a:extLst>
              <a:ext uri="{FF2B5EF4-FFF2-40B4-BE49-F238E27FC236}">
                <a16:creationId xmlns:a16="http://schemas.microsoft.com/office/drawing/2014/main" id="{FA5E74EA-E306-E811-0B12-8D2A15F29C70}"/>
              </a:ext>
            </a:extLst>
          </p:cNvPr>
          <p:cNvPicPr>
            <a:picLocks noChangeAspect="1"/>
          </p:cNvPicPr>
          <p:nvPr/>
        </p:nvPicPr>
        <p:blipFill>
          <a:blip r:embed="rId7"/>
          <a:stretch>
            <a:fillRect/>
          </a:stretch>
        </p:blipFill>
        <p:spPr>
          <a:xfrm>
            <a:off x="5259471" y="2392940"/>
            <a:ext cx="2798307" cy="4340728"/>
          </a:xfrm>
          <a:prstGeom prst="rect">
            <a:avLst/>
          </a:prstGeom>
        </p:spPr>
      </p:pic>
    </p:spTree>
    <p:extLst>
      <p:ext uri="{BB962C8B-B14F-4D97-AF65-F5344CB8AC3E}">
        <p14:creationId xmlns:p14="http://schemas.microsoft.com/office/powerpoint/2010/main" val="17077292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4" name="テキスト ボックス 3">
            <a:extLst>
              <a:ext uri="{FF2B5EF4-FFF2-40B4-BE49-F238E27FC236}">
                <a16:creationId xmlns:a16="http://schemas.microsoft.com/office/drawing/2014/main" id="{6FC87295-161E-A6BC-F192-09FAC62BEEF4}"/>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5CBDA2-EA3E-DEF4-4066-E5EFF841735A}"/>
              </a:ext>
            </a:extLst>
          </p:cNvPr>
          <p:cNvSpPr txBox="1"/>
          <p:nvPr/>
        </p:nvSpPr>
        <p:spPr>
          <a:xfrm>
            <a:off x="3485787" y="1512998"/>
            <a:ext cx="379131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「次へ」を押します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 name="サブタイトル 2">
            <a:extLst>
              <a:ext uri="{FF2B5EF4-FFF2-40B4-BE49-F238E27FC236}">
                <a16:creationId xmlns:a16="http://schemas.microsoft.com/office/drawing/2014/main" id="{9281EC65-F8DE-D0EB-4B15-F41EAB59FF7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連絡先を入力します</a:t>
            </a:r>
          </a:p>
        </p:txBody>
      </p:sp>
      <p:pic>
        <p:nvPicPr>
          <p:cNvPr id="12" name="図 11">
            <a:extLst>
              <a:ext uri="{FF2B5EF4-FFF2-40B4-BE49-F238E27FC236}">
                <a16:creationId xmlns:a16="http://schemas.microsoft.com/office/drawing/2014/main" id="{03B53BD6-4A9A-B26C-0176-130FE15CC23D}"/>
              </a:ext>
            </a:extLst>
          </p:cNvPr>
          <p:cNvPicPr>
            <a:picLocks noChangeAspect="1"/>
          </p:cNvPicPr>
          <p:nvPr/>
        </p:nvPicPr>
        <p:blipFill>
          <a:blip r:embed="rId6"/>
          <a:stretch>
            <a:fillRect/>
          </a:stretch>
        </p:blipFill>
        <p:spPr>
          <a:xfrm>
            <a:off x="3221993" y="2385864"/>
            <a:ext cx="2761727" cy="4340728"/>
          </a:xfrm>
          <a:prstGeom prst="rect">
            <a:avLst/>
          </a:prstGeom>
        </p:spPr>
      </p:pic>
    </p:spTree>
    <p:extLst>
      <p:ext uri="{BB962C8B-B14F-4D97-AF65-F5344CB8AC3E}">
        <p14:creationId xmlns:p14="http://schemas.microsoft.com/office/powerpoint/2010/main" val="32613175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 Teams&#10;&#10;自動的に生成された説明">
            <a:extLst>
              <a:ext uri="{FF2B5EF4-FFF2-40B4-BE49-F238E27FC236}">
                <a16:creationId xmlns:a16="http://schemas.microsoft.com/office/drawing/2014/main" id="{5ABF0103-19C8-F8E8-21F4-7DB23B37218B}"/>
              </a:ext>
            </a:extLst>
          </p:cNvPr>
          <p:cNvPicPr>
            <a:picLocks noChangeAspect="1"/>
          </p:cNvPicPr>
          <p:nvPr/>
        </p:nvPicPr>
        <p:blipFill rotWithShape="1">
          <a:blip r:embed="rId4"/>
          <a:srcRect b="26862"/>
          <a:stretch/>
        </p:blipFill>
        <p:spPr>
          <a:xfrm>
            <a:off x="1228844" y="2392273"/>
            <a:ext cx="2458753" cy="4334321"/>
          </a:xfrm>
          <a:prstGeom prst="rect">
            <a:avLst/>
          </a:prstGeom>
          <a:ln>
            <a:solidFill>
              <a:schemeClr val="tx1"/>
            </a:solidFill>
          </a:ln>
        </p:spPr>
      </p:pic>
      <p:pic>
        <p:nvPicPr>
          <p:cNvPr id="7" name="図 6" descr="グラフィカル ユーザー インターフェイス, アプリケーション, Teams&#10;&#10;自動的に生成された説明">
            <a:extLst>
              <a:ext uri="{FF2B5EF4-FFF2-40B4-BE49-F238E27FC236}">
                <a16:creationId xmlns:a16="http://schemas.microsoft.com/office/drawing/2014/main" id="{70C3FD81-12C4-A580-A868-FA40B6EDDD9B}"/>
              </a:ext>
            </a:extLst>
          </p:cNvPr>
          <p:cNvPicPr>
            <a:picLocks noChangeAspect="1"/>
          </p:cNvPicPr>
          <p:nvPr/>
        </p:nvPicPr>
        <p:blipFill rotWithShape="1">
          <a:blip r:embed="rId4"/>
          <a:srcRect b="26862"/>
          <a:stretch/>
        </p:blipFill>
        <p:spPr>
          <a:xfrm>
            <a:off x="5431005" y="2404972"/>
            <a:ext cx="2458753" cy="433432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登録したメールアドレス宛に「確認コード」が届くので入力します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395621"/>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「次へ」を押します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確認コードを入力します</a:t>
            </a:r>
          </a:p>
        </p:txBody>
      </p:sp>
      <p:sp>
        <p:nvSpPr>
          <p:cNvPr id="6" name="四角形: 角を丸くする 5">
            <a:extLst>
              <a:ext uri="{FF2B5EF4-FFF2-40B4-BE49-F238E27FC236}">
                <a16:creationId xmlns:a16="http://schemas.microsoft.com/office/drawing/2014/main" id="{4607BC79-A4A7-DFA8-9F60-200E5E11B91C}"/>
              </a:ext>
            </a:extLst>
          </p:cNvPr>
          <p:cNvSpPr/>
          <p:nvPr/>
        </p:nvSpPr>
        <p:spPr>
          <a:xfrm>
            <a:off x="1121882" y="4081373"/>
            <a:ext cx="2728906" cy="868010"/>
          </a:xfrm>
          <a:prstGeom prst="roundRect">
            <a:avLst>
              <a:gd name="adj" fmla="val 3113"/>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AC1DD33-17C6-9AE7-CE31-425F400C8A93}"/>
              </a:ext>
            </a:extLst>
          </p:cNvPr>
          <p:cNvSpPr/>
          <p:nvPr/>
        </p:nvSpPr>
        <p:spPr>
          <a:xfrm>
            <a:off x="5268425" y="5065028"/>
            <a:ext cx="2769081" cy="649971"/>
          </a:xfrm>
          <a:prstGeom prst="roundRect">
            <a:avLst>
              <a:gd name="adj" fmla="val 1005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0934280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登録内容を確認します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395621"/>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「次へ」を押します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登録内容を確認します</a:t>
            </a:r>
          </a:p>
        </p:txBody>
      </p:sp>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8A41ACDB-C19A-3146-4BF2-5795B803DF9D}"/>
              </a:ext>
            </a:extLst>
          </p:cNvPr>
          <p:cNvPicPr>
            <a:picLocks noChangeAspect="1"/>
          </p:cNvPicPr>
          <p:nvPr/>
        </p:nvPicPr>
        <p:blipFill rotWithShape="1">
          <a:blip r:embed="rId6"/>
          <a:srcRect t="5600" b="58138"/>
          <a:stretch/>
        </p:blipFill>
        <p:spPr>
          <a:xfrm>
            <a:off x="835144" y="2392273"/>
            <a:ext cx="2008695" cy="3551327"/>
          </a:xfrm>
          <a:prstGeom prst="rect">
            <a:avLst/>
          </a:prstGeom>
          <a:ln>
            <a:solidFill>
              <a:schemeClr val="tx1"/>
            </a:solidFill>
          </a:ln>
        </p:spPr>
      </p:pic>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59D9FA65-78DF-ADFF-8F28-1EE5D65DD0C8}"/>
              </a:ext>
            </a:extLst>
          </p:cNvPr>
          <p:cNvPicPr>
            <a:picLocks noChangeAspect="1"/>
          </p:cNvPicPr>
          <p:nvPr/>
        </p:nvPicPr>
        <p:blipFill rotWithShape="1">
          <a:blip r:embed="rId6"/>
          <a:srcRect t="43011" b="39509"/>
          <a:stretch/>
        </p:blipFill>
        <p:spPr>
          <a:xfrm>
            <a:off x="2296558" y="5087634"/>
            <a:ext cx="2008695" cy="1711932"/>
          </a:xfrm>
          <a:prstGeom prst="rect">
            <a:avLst/>
          </a:prstGeom>
          <a:ln>
            <a:solidFill>
              <a:schemeClr val="tx1"/>
            </a:solidFill>
          </a:ln>
        </p:spPr>
      </p:pic>
      <p:pic>
        <p:nvPicPr>
          <p:cNvPr id="6" name="図 5">
            <a:extLst>
              <a:ext uri="{FF2B5EF4-FFF2-40B4-BE49-F238E27FC236}">
                <a16:creationId xmlns:a16="http://schemas.microsoft.com/office/drawing/2014/main" id="{4571A376-ADED-9631-1022-9464AC6FB8A2}"/>
              </a:ext>
            </a:extLst>
          </p:cNvPr>
          <p:cNvPicPr>
            <a:picLocks noChangeAspect="1"/>
          </p:cNvPicPr>
          <p:nvPr/>
        </p:nvPicPr>
        <p:blipFill>
          <a:blip r:embed="rId7"/>
          <a:stretch>
            <a:fillRect/>
          </a:stretch>
        </p:blipFill>
        <p:spPr>
          <a:xfrm>
            <a:off x="5253811" y="2377129"/>
            <a:ext cx="2798307" cy="4377307"/>
          </a:xfrm>
          <a:prstGeom prst="rect">
            <a:avLst/>
          </a:prstGeom>
        </p:spPr>
      </p:pic>
    </p:spTree>
    <p:extLst>
      <p:ext uri="{BB962C8B-B14F-4D97-AF65-F5344CB8AC3E}">
        <p14:creationId xmlns:p14="http://schemas.microsoft.com/office/powerpoint/2010/main" val="36616877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中程度の精度で自動的に生成された説明">
            <a:extLst>
              <a:ext uri="{FF2B5EF4-FFF2-40B4-BE49-F238E27FC236}">
                <a16:creationId xmlns:a16="http://schemas.microsoft.com/office/drawing/2014/main" id="{B1EABFD6-4F07-F648-A2F6-9A2DF1CBE949}"/>
              </a:ext>
            </a:extLst>
          </p:cNvPr>
          <p:cNvPicPr>
            <a:picLocks noChangeAspect="1"/>
          </p:cNvPicPr>
          <p:nvPr/>
        </p:nvPicPr>
        <p:blipFill rotWithShape="1">
          <a:blip r:embed="rId4"/>
          <a:srcRect b="17857"/>
          <a:stretch/>
        </p:blipFill>
        <p:spPr>
          <a:xfrm>
            <a:off x="1231179" y="2392272"/>
            <a:ext cx="2458800" cy="434702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「マイナンバーカードを読み取る」</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2" cy="755720"/>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マイナンバーカードとスマートフォンの読み取り部を合わせます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本人確認をします</a:t>
            </a:r>
          </a:p>
        </p:txBody>
      </p:sp>
      <p:sp>
        <p:nvSpPr>
          <p:cNvPr id="6" name="四角形: 角を丸くする 5">
            <a:extLst>
              <a:ext uri="{FF2B5EF4-FFF2-40B4-BE49-F238E27FC236}">
                <a16:creationId xmlns:a16="http://schemas.microsoft.com/office/drawing/2014/main" id="{1CB2FF16-8FFE-B71A-08BB-58229814220D}"/>
              </a:ext>
            </a:extLst>
          </p:cNvPr>
          <p:cNvSpPr/>
          <p:nvPr/>
        </p:nvSpPr>
        <p:spPr>
          <a:xfrm>
            <a:off x="1083782" y="5860548"/>
            <a:ext cx="2769081" cy="649971"/>
          </a:xfrm>
          <a:prstGeom prst="roundRect">
            <a:avLst>
              <a:gd name="adj" fmla="val 1005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Picture 2">
            <a:extLst>
              <a:ext uri="{FF2B5EF4-FFF2-40B4-BE49-F238E27FC236}">
                <a16:creationId xmlns:a16="http://schemas.microsoft.com/office/drawing/2014/main" id="{32B0A0BA-3DB3-2533-5257-F6C3B18646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997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3459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10;&#10;自動的に生成された説明">
            <a:extLst>
              <a:ext uri="{FF2B5EF4-FFF2-40B4-BE49-F238E27FC236}">
                <a16:creationId xmlns:a16="http://schemas.microsoft.com/office/drawing/2014/main" id="{61D5FD31-CA4C-128C-6EE5-84D5E237CD56}"/>
              </a:ext>
            </a:extLst>
          </p:cNvPr>
          <p:cNvPicPr>
            <a:picLocks noChangeAspect="1"/>
          </p:cNvPicPr>
          <p:nvPr/>
        </p:nvPicPr>
        <p:blipFill rotWithShape="1">
          <a:blip r:embed="rId4"/>
          <a:srcRect b="17411"/>
          <a:stretch/>
        </p:blipFill>
        <p:spPr>
          <a:xfrm>
            <a:off x="5439972" y="2392814"/>
            <a:ext cx="2452272" cy="4359006"/>
          </a:xfrm>
          <a:prstGeom prst="rect">
            <a:avLst/>
          </a:prstGeom>
          <a:ln>
            <a:solidFill>
              <a:schemeClr val="tx1"/>
            </a:solidFill>
          </a:ln>
        </p:spPr>
      </p:pic>
      <p:pic>
        <p:nvPicPr>
          <p:cNvPr id="3" name="Picture 2">
            <a:extLst>
              <a:ext uri="{FF2B5EF4-FFF2-40B4-BE49-F238E27FC236}">
                <a16:creationId xmlns:a16="http://schemas.microsoft.com/office/drawing/2014/main" id="{3ED20DEA-9089-7034-BC93-86D4586E94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81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「読み取り開始」を押します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755720"/>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完了画面が表示されますので</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「次へ」を押します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本人確認をします</a:t>
            </a:r>
          </a:p>
        </p:txBody>
      </p:sp>
      <p:sp>
        <p:nvSpPr>
          <p:cNvPr id="11" name="四角形: 角を丸くする 10">
            <a:extLst>
              <a:ext uri="{FF2B5EF4-FFF2-40B4-BE49-F238E27FC236}">
                <a16:creationId xmlns:a16="http://schemas.microsoft.com/office/drawing/2014/main" id="{EAC1DD33-17C6-9AE7-CE31-425F400C8A93}"/>
              </a:ext>
            </a:extLst>
          </p:cNvPr>
          <p:cNvSpPr/>
          <p:nvPr/>
        </p:nvSpPr>
        <p:spPr>
          <a:xfrm>
            <a:off x="5268425" y="5509528"/>
            <a:ext cx="2769081" cy="649971"/>
          </a:xfrm>
          <a:prstGeom prst="roundRect">
            <a:avLst>
              <a:gd name="adj" fmla="val 1005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1CB2FF16-8FFE-B71A-08BB-58229814220D}"/>
              </a:ext>
            </a:extLst>
          </p:cNvPr>
          <p:cNvSpPr/>
          <p:nvPr/>
        </p:nvSpPr>
        <p:spPr>
          <a:xfrm>
            <a:off x="1083782" y="6101848"/>
            <a:ext cx="2769081" cy="649971"/>
          </a:xfrm>
          <a:prstGeom prst="roundRect">
            <a:avLst>
              <a:gd name="adj" fmla="val 1005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063229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BCDE22F6-5540-0666-32F5-6CEDCDC7640C}"/>
              </a:ext>
            </a:extLst>
          </p:cNvPr>
          <p:cNvPicPr>
            <a:picLocks noChangeAspect="1"/>
          </p:cNvPicPr>
          <p:nvPr/>
        </p:nvPicPr>
        <p:blipFill rotWithShape="1">
          <a:blip r:embed="rId4"/>
          <a:srcRect t="3133" b="55120"/>
          <a:stretch/>
        </p:blipFill>
        <p:spPr>
          <a:xfrm>
            <a:off x="832576" y="2390210"/>
            <a:ext cx="2021401" cy="3553390"/>
          </a:xfrm>
          <a:prstGeom prst="rect">
            <a:avLst/>
          </a:prstGeom>
          <a:ln>
            <a:solidFill>
              <a:schemeClr val="tx1"/>
            </a:solidFill>
          </a:ln>
        </p:spPr>
      </p:pic>
      <p:pic>
        <p:nvPicPr>
          <p:cNvPr id="4" name="図 3" descr="テキスト&#10;&#10;自動的に生成された説明">
            <a:extLst>
              <a:ext uri="{FF2B5EF4-FFF2-40B4-BE49-F238E27FC236}">
                <a16:creationId xmlns:a16="http://schemas.microsoft.com/office/drawing/2014/main" id="{00374039-F5E3-4B07-DDF1-3FDE04235C71}"/>
              </a:ext>
            </a:extLst>
          </p:cNvPr>
          <p:cNvPicPr>
            <a:picLocks noChangeAspect="1"/>
          </p:cNvPicPr>
          <p:nvPr/>
        </p:nvPicPr>
        <p:blipFill rotWithShape="1">
          <a:blip r:embed="rId4"/>
          <a:srcRect t="58277"/>
          <a:stretch/>
        </p:blipFill>
        <p:spPr>
          <a:xfrm>
            <a:off x="5420017" y="2392814"/>
            <a:ext cx="2481170" cy="4359006"/>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利用規約が表示されます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755720"/>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「すべての確認事項に同意する」をチェックし「登録」を押します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同意確認をします</a:t>
            </a:r>
          </a:p>
        </p:txBody>
      </p:sp>
      <p:pic>
        <p:nvPicPr>
          <p:cNvPr id="7" name="図 6" descr="テキスト&#10;&#10;自動的に生成された説明">
            <a:extLst>
              <a:ext uri="{FF2B5EF4-FFF2-40B4-BE49-F238E27FC236}">
                <a16:creationId xmlns:a16="http://schemas.microsoft.com/office/drawing/2014/main" id="{2D0E8955-A49B-0FFB-A3BF-508DB6CADF6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23014" y="4835067"/>
            <a:ext cx="2000652" cy="1846705"/>
          </a:xfrm>
          <a:prstGeom prst="rect">
            <a:avLst/>
          </a:prstGeom>
          <a:ln>
            <a:solidFill>
              <a:schemeClr val="tx1"/>
            </a:solidFill>
          </a:ln>
        </p:spPr>
      </p:pic>
      <p:sp>
        <p:nvSpPr>
          <p:cNvPr id="18" name="四角形: 角を丸くする 17">
            <a:extLst>
              <a:ext uri="{FF2B5EF4-FFF2-40B4-BE49-F238E27FC236}">
                <a16:creationId xmlns:a16="http://schemas.microsoft.com/office/drawing/2014/main" id="{8EF0BBF2-D11C-20CE-207C-B735ADB23794}"/>
              </a:ext>
            </a:extLst>
          </p:cNvPr>
          <p:cNvSpPr/>
          <p:nvPr/>
        </p:nvSpPr>
        <p:spPr>
          <a:xfrm>
            <a:off x="5276061" y="5357128"/>
            <a:ext cx="2769081" cy="1140691"/>
          </a:xfrm>
          <a:prstGeom prst="roundRect">
            <a:avLst>
              <a:gd name="adj" fmla="val 1005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626144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ィカル ユーザー インターフェイス, テキスト, アプリケーション&#10;&#10;自動的に生成された説明">
            <a:extLst>
              <a:ext uri="{FF2B5EF4-FFF2-40B4-BE49-F238E27FC236}">
                <a16:creationId xmlns:a16="http://schemas.microsoft.com/office/drawing/2014/main" id="{1B09B0CD-2D7F-C0A0-4C85-93E3E2C741D7}"/>
              </a:ext>
            </a:extLst>
          </p:cNvPr>
          <p:cNvPicPr>
            <a:picLocks noChangeAspect="1"/>
          </p:cNvPicPr>
          <p:nvPr/>
        </p:nvPicPr>
        <p:blipFill rotWithShape="1">
          <a:blip r:embed="rId4"/>
          <a:srcRect t="4892" b="6477"/>
          <a:stretch/>
        </p:blipFill>
        <p:spPr>
          <a:xfrm>
            <a:off x="3349871" y="2097773"/>
            <a:ext cx="2432798" cy="466625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4" name="テキスト ボックス 3">
            <a:extLst>
              <a:ext uri="{FF2B5EF4-FFF2-40B4-BE49-F238E27FC236}">
                <a16:creationId xmlns:a16="http://schemas.microsoft.com/office/drawing/2014/main" id="{6FC87295-161E-A6BC-F192-09FAC62BEEF4}"/>
              </a:ext>
            </a:extLst>
          </p:cNvPr>
          <p:cNvSpPr txBox="1"/>
          <p:nvPr/>
        </p:nvSpPr>
        <p:spPr>
          <a:xfrm>
            <a:off x="2962837" y="14113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5CBDA2-EA3E-DEF4-4066-E5EFF841735A}"/>
              </a:ext>
            </a:extLst>
          </p:cNvPr>
          <p:cNvSpPr txBox="1"/>
          <p:nvPr/>
        </p:nvSpPr>
        <p:spPr>
          <a:xfrm>
            <a:off x="3485787" y="1411398"/>
            <a:ext cx="379131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登録完了画面が表示されます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サブタイトル 2">
            <a:extLst>
              <a:ext uri="{FF2B5EF4-FFF2-40B4-BE49-F238E27FC236}">
                <a16:creationId xmlns:a16="http://schemas.microsoft.com/office/drawing/2014/main" id="{7C7C1E30-DE83-5E69-75AA-1CCE4843819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同意確認をします</a:t>
            </a:r>
          </a:p>
        </p:txBody>
      </p:sp>
    </p:spTree>
    <p:extLst>
      <p:ext uri="{BB962C8B-B14F-4D97-AF65-F5344CB8AC3E}">
        <p14:creationId xmlns:p14="http://schemas.microsoft.com/office/powerpoint/2010/main" val="1379729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7A14EC6-0054-249B-F5C5-36E44D071F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46122" cy="722057"/>
          </a:xfrm>
          <a:prstGeom prst="rect">
            <a:avLst/>
          </a:prstGeom>
          <a:noFill/>
        </p:spPr>
        <p:txBody>
          <a:bodyPr wrap="square" lIns="91440" tIns="45720" rIns="91440" bIns="45720" rtlCol="0" anchor="t">
            <a:spAutoFit/>
          </a:bodyPr>
          <a:lstStyle/>
          <a:p>
            <a:pPr>
              <a:lnSpc>
                <a:spcPct val="130000"/>
              </a:lnSpc>
              <a:buClr>
                <a:srgbClr val="4472C4"/>
              </a:buClr>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　</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buClr>
                <a:srgbClr val="4472C4"/>
              </a:buClr>
            </a:pPr>
            <a:r>
              <a:rPr lang="ja-JP" altLang="en-US" sz="1600" dirty="0">
                <a:solidFill>
                  <a:schemeClr val="accent1"/>
                </a:solidFill>
                <a:latin typeface="BIZ UDPゴシック" panose="020B0400000000000000" pitchFamily="50" charset="-128"/>
                <a:ea typeface="BIZ UDPゴシック" panose="020B0400000000000000" pitchFamily="50" charset="-128"/>
              </a:rPr>
              <a:t>自分に必要な情報へ素早くアクセス</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22057"/>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やること</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buClr>
                <a:srgbClr val="4472C4"/>
              </a:buClr>
            </a:pPr>
            <a:r>
              <a:rPr lang="ja-JP" altLang="en-US" sz="1600" dirty="0">
                <a:solidFill>
                  <a:schemeClr val="accent1"/>
                </a:solidFill>
                <a:latin typeface="BIZ UDPゴシック" panose="020B0400000000000000" pitchFamily="50" charset="-128"/>
                <a:ea typeface="BIZ UDPゴシック" panose="020B0400000000000000" pitchFamily="50" charset="-128"/>
              </a:rPr>
              <a:t>やるべきことをまとめて管理</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マイナポータルでできること</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マイナポータルは</a:t>
            </a:r>
            <a:r>
              <a:rPr lang="en-US" altLang="ja-JP" sz="2200" dirty="0">
                <a:latin typeface="BIZ UDPゴシック" panose="020B0400000000000000" pitchFamily="50" charset="-128"/>
                <a:ea typeface="BIZ UDPゴシック" panose="020B0400000000000000" pitchFamily="50" charset="-128"/>
              </a:rPr>
              <a:t>3</a:t>
            </a:r>
            <a:r>
              <a:rPr lang="ja-JP" altLang="en-US" sz="2200" dirty="0">
                <a:latin typeface="BIZ UDPゴシック" panose="020B0400000000000000" pitchFamily="50" charset="-128"/>
                <a:ea typeface="BIZ UDPゴシック" panose="020B0400000000000000" pitchFamily="50" charset="-128"/>
              </a:rPr>
              <a:t>つのタブとメニューで構成されます</a:t>
            </a:r>
          </a:p>
        </p:txBody>
      </p:sp>
      <p:pic>
        <p:nvPicPr>
          <p:cNvPr id="7" name="図 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67E7ADAD-4511-B0E4-E161-8228302EDECE}"/>
              </a:ext>
            </a:extLst>
          </p:cNvPr>
          <p:cNvPicPr>
            <a:picLocks noChangeAspect="1"/>
          </p:cNvPicPr>
          <p:nvPr/>
        </p:nvPicPr>
        <p:blipFill>
          <a:blip r:embed="rId7"/>
          <a:stretch>
            <a:fillRect/>
          </a:stretch>
        </p:blipFill>
        <p:spPr>
          <a:xfrm>
            <a:off x="5477396" y="2403892"/>
            <a:ext cx="2452278" cy="4342057"/>
          </a:xfrm>
          <a:prstGeom prst="rect">
            <a:avLst/>
          </a:prstGeom>
        </p:spPr>
      </p:pic>
    </p:spTree>
    <p:extLst>
      <p:ext uri="{BB962C8B-B14F-4D97-AF65-F5344CB8AC3E}">
        <p14:creationId xmlns:p14="http://schemas.microsoft.com/office/powerpoint/2010/main" val="34770703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4553"/>
            <a:ext cx="7488739" cy="953169"/>
          </a:xfrm>
          <a:prstGeom prst="roundRect">
            <a:avLst/>
          </a:prstGeom>
          <a:noFill/>
        </p:spPr>
        <p:txBody>
          <a:bodyPr vert="horz" wrap="square" lIns="91431" tIns="0" rIns="91431" bIns="0"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公金受取口座登録制度の詳細や</a:t>
            </a:r>
            <a:br>
              <a:rPr lang="ja-JP" altLang="en-US" sz="2799" dirty="0">
                <a:solidFill>
                  <a:srgbClr val="4472C4"/>
                </a:solidFill>
              </a:rPr>
            </a:br>
            <a:r>
              <a:rPr lang="ja-JP" altLang="en-US" sz="2799" dirty="0">
                <a:solidFill>
                  <a:srgbClr val="4472C4"/>
                </a:solidFill>
              </a:rPr>
              <a:t>登録が可能な金融機関の確認方法</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317500" y="1162071"/>
            <a:ext cx="8670383" cy="15049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公金受取口座登録制度の詳細やよくある質問、公金受取口座登録が可能な金融機関などは、以下のサイトをご参照ください</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ja-JP" altLang="en-US"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①公金受取口座登録制度（詳細やよくある質問）</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hlinkClick r:id="rId6"/>
              </a:rPr>
              <a:t>https://www.digital.go.jp/policies/account_registration/</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②</a:t>
            </a:r>
            <a:r>
              <a:rPr lang="ja-JP" altLang="en-US" sz="1800" b="0" dirty="0">
                <a:latin typeface="BIZ UDPゴシック" panose="020B0400000000000000" pitchFamily="50" charset="-128"/>
                <a:ea typeface="BIZ UDPゴシック" panose="020B0400000000000000" pitchFamily="50" charset="-128"/>
              </a:rPr>
              <a:t>公金受取口座登録が可能な金融機関</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hlinkClick r:id="rId7"/>
              </a:rPr>
              <a:t>https://www.digital.go.jp/policies/account_registration_finance/</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0" name="図 9" descr="公金受取口座登録が可能な金融機関のQRコード">
            <a:extLst>
              <a:ext uri="{FF2B5EF4-FFF2-40B4-BE49-F238E27FC236}">
                <a16:creationId xmlns:a16="http://schemas.microsoft.com/office/drawing/2014/main" id="{3B5D6584-00BA-FD5E-0E11-E490C99AFF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46682" y="4981523"/>
            <a:ext cx="936000" cy="936000"/>
          </a:xfrm>
          <a:prstGeom prst="rect">
            <a:avLst/>
          </a:prstGeom>
          <a:ln>
            <a:solidFill>
              <a:schemeClr val="tx1"/>
            </a:solidFill>
          </a:ln>
        </p:spPr>
      </p:pic>
      <p:pic>
        <p:nvPicPr>
          <p:cNvPr id="11" name="図 10" descr="公金受取口座登録制度の詳細やよくある質問のQRコード">
            <a:extLst>
              <a:ext uri="{FF2B5EF4-FFF2-40B4-BE49-F238E27FC236}">
                <a16:creationId xmlns:a16="http://schemas.microsoft.com/office/drawing/2014/main" id="{76C74C73-DDDA-B492-1923-3EFEF46612E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51724" y="2283556"/>
            <a:ext cx="936000" cy="936000"/>
          </a:xfrm>
          <a:prstGeom prst="rect">
            <a:avLst/>
          </a:prstGeom>
          <a:ln>
            <a:solidFill>
              <a:schemeClr val="tx1"/>
            </a:solidFill>
          </a:ln>
        </p:spPr>
      </p:pic>
      <p:sp>
        <p:nvSpPr>
          <p:cNvPr id="4" name="テキスト ボックス 3">
            <a:extLst>
              <a:ext uri="{FF2B5EF4-FFF2-40B4-BE49-F238E27FC236}">
                <a16:creationId xmlns:a16="http://schemas.microsoft.com/office/drawing/2014/main" id="{5074BA1E-5635-6337-0191-FE8AAEB3D759}"/>
              </a:ext>
            </a:extLst>
          </p:cNvPr>
          <p:cNvSpPr txBox="1"/>
          <p:nvPr/>
        </p:nvSpPr>
        <p:spPr>
          <a:xfrm>
            <a:off x="1452556" y="6310532"/>
            <a:ext cx="6238887" cy="276999"/>
          </a:xfrm>
          <a:prstGeom prst="rect">
            <a:avLst/>
          </a:prstGeom>
          <a:noFill/>
        </p:spPr>
        <p:txBody>
          <a:bodyPr wrap="none" lIns="0" tIns="0" rIns="0" bIns="0" rtlCol="0">
            <a:spAutoFit/>
          </a:bodyPr>
          <a:lstStyle/>
          <a:p>
            <a:pPr marL="169200" indent="-169200"/>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 </a:t>
            </a:r>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QR</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コードを読み取ると、該当する</a:t>
            </a:r>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WEB</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サイトへ接続します</a:t>
            </a:r>
          </a:p>
        </p:txBody>
      </p:sp>
    </p:spTree>
    <p:extLst>
      <p:ext uri="{BB962C8B-B14F-4D97-AF65-F5344CB8AC3E}">
        <p14:creationId xmlns:p14="http://schemas.microsoft.com/office/powerpoint/2010/main" val="3626384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FUN</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WALK</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使って楽しく歩こう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病気やけがの緊急度を </a:t>
              </a:r>
              <a:endParaRPr lang="ja-JP" altLang="en-US" sz="1400" dirty="0">
                <a:latin typeface="BIZ UDPゴシック" panose="020B0400000000000000" pitchFamily="50" charset="-128"/>
                <a:ea typeface="BIZ UDPゴシック" panose="020B0400000000000000" pitchFamily="50" charset="-128"/>
              </a:endParaRPr>
            </a:p>
            <a:p>
              <a:pPr lvl="0"/>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●スマートフォン用電子証明書を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449840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564AC3E-2FB2-8346-239D-BF711BB11B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607" y="24119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905613" cy="722057"/>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さがす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必要なサービス、手続き、情報を発見</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マイナポータルでできること</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3</a:t>
            </a:r>
            <a:r>
              <a:rPr lang="ja-JP" altLang="en-US" sz="2200" dirty="0">
                <a:latin typeface="BIZ UDPゴシック" panose="020B0400000000000000" pitchFamily="50" charset="-128"/>
                <a:ea typeface="BIZ UDPゴシック" panose="020B0400000000000000" pitchFamily="50" charset="-128"/>
              </a:rPr>
              <a:t>つのタブとメニューで構成されます</a:t>
            </a:r>
          </a:p>
        </p:txBody>
      </p:sp>
    </p:spTree>
    <p:extLst>
      <p:ext uri="{BB962C8B-B14F-4D97-AF65-F5344CB8AC3E}">
        <p14:creationId xmlns:p14="http://schemas.microsoft.com/office/powerpoint/2010/main" val="68055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1185950" y="1013258"/>
            <a:ext cx="67721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次ページから、以下の順番で操作をご説明いたします</a:t>
            </a: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9183" y="216000"/>
            <a:ext cx="7744818" cy="486326"/>
          </a:xfrm>
        </p:spPr>
        <p:txBody>
          <a:bodyPr vert="horz">
            <a:noAutofit/>
          </a:bodyPr>
          <a:lstStyle/>
          <a:p>
            <a:r>
              <a:rPr lang="ja-JP" altLang="en-US" sz="2800" dirty="0">
                <a:solidFill>
                  <a:srgbClr val="4472C4"/>
                </a:solidFill>
              </a:rPr>
              <a:t>マイナポータルの利用の手順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grpSp>
        <p:nvGrpSpPr>
          <p:cNvPr id="14" name="グループ化 13">
            <a:extLst>
              <a:ext uri="{FF2B5EF4-FFF2-40B4-BE49-F238E27FC236}">
                <a16:creationId xmlns:a16="http://schemas.microsoft.com/office/drawing/2014/main" id="{E8F1B4FE-9934-1707-561E-34F9F0DC5D30}"/>
              </a:ext>
            </a:extLst>
          </p:cNvPr>
          <p:cNvGrpSpPr/>
          <p:nvPr/>
        </p:nvGrpSpPr>
        <p:grpSpPr>
          <a:xfrm>
            <a:off x="484783" y="1810444"/>
            <a:ext cx="8133334" cy="1408743"/>
            <a:chOff x="345415" y="1804657"/>
            <a:chExt cx="8133334" cy="1408743"/>
          </a:xfrm>
        </p:grpSpPr>
        <p:sp>
          <p:nvSpPr>
            <p:cNvPr id="3" name="テキスト ボックス 2">
              <a:extLst>
                <a:ext uri="{FF2B5EF4-FFF2-40B4-BE49-F238E27FC236}">
                  <a16:creationId xmlns:a16="http://schemas.microsoft.com/office/drawing/2014/main" id="{BCB5608F-81E5-7208-FAB5-8BCD0BCBF9EF}"/>
                </a:ext>
              </a:extLst>
            </p:cNvPr>
            <p:cNvSpPr txBox="1"/>
            <p:nvPr/>
          </p:nvSpPr>
          <p:spPr>
            <a:xfrm>
              <a:off x="1383632" y="2383942"/>
              <a:ext cx="7095117" cy="829458"/>
            </a:xfrm>
            <a:prstGeom prst="rect">
              <a:avLst/>
            </a:prstGeom>
            <a:noFill/>
          </p:spPr>
          <p:txBody>
            <a:bodyPr wrap="square" rtlCol="0">
              <a:spAutoFit/>
            </a:bodyPr>
            <a:lstStyle/>
            <a:p>
              <a:pPr>
                <a:lnSpc>
                  <a:spcPct val="130000"/>
                </a:lnSpc>
                <a:buClr>
                  <a:srgbClr val="4472C4"/>
                </a:buClr>
              </a:pPr>
              <a:r>
                <a:rPr lang="ja-JP" altLang="en-US" sz="2000" i="0" dirty="0">
                  <a:effectLst/>
                  <a:latin typeface="BIZ UDPゴシック" panose="020B0400000000000000" pitchFamily="50" charset="-128"/>
                  <a:ea typeface="BIZ UDPゴシック" panose="020B0400000000000000" pitchFamily="50" charset="-128"/>
                </a:rPr>
                <a:t>・マイナポータルアプリのインストール</a:t>
              </a:r>
            </a:p>
            <a:p>
              <a:pPr>
                <a:lnSpc>
                  <a:spcPct val="130000"/>
                </a:lnSpc>
                <a:buClr>
                  <a:srgbClr val="4472C4"/>
                </a:buClr>
              </a:pPr>
              <a:r>
                <a:rPr lang="ja-JP" altLang="en-US" sz="2000" dirty="0">
                  <a:latin typeface="BIZ UDPゴシック" panose="020B0400000000000000" pitchFamily="50" charset="-128"/>
                  <a:ea typeface="BIZ UDPゴシック" panose="020B0400000000000000" pitchFamily="50" charset="-128"/>
                </a:rPr>
                <a:t>・マイナポータルにログイン（利用者証明用電子証明書の認証）</a:t>
              </a:r>
              <a:endParaRPr lang="en-US" altLang="ja-JP" sz="2000" dirty="0">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DBCEB426-141C-F3EB-B961-2B1F28F6ED6A}"/>
                </a:ext>
              </a:extLst>
            </p:cNvPr>
            <p:cNvSpPr txBox="1">
              <a:spLocks/>
            </p:cNvSpPr>
            <p:nvPr/>
          </p:nvSpPr>
          <p:spPr>
            <a:xfrm>
              <a:off x="1383632" y="1804657"/>
              <a:ext cx="58557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400" b="1" dirty="0">
                  <a:solidFill>
                    <a:srgbClr val="4472C4"/>
                  </a:solidFill>
                  <a:latin typeface="BIZ UDPゴシック" panose="020B0400000000000000" pitchFamily="50" charset="-128"/>
                  <a:ea typeface="BIZ UDPゴシック" panose="020B0400000000000000" pitchFamily="50" charset="-128"/>
                </a:rPr>
                <a:t>マイナポータル利用の準備をしましょう</a:t>
              </a:r>
            </a:p>
          </p:txBody>
        </p:sp>
        <p:sp>
          <p:nvSpPr>
            <p:cNvPr id="8" name="正方形/長方形 7">
              <a:extLst>
                <a:ext uri="{FF2B5EF4-FFF2-40B4-BE49-F238E27FC236}">
                  <a16:creationId xmlns:a16="http://schemas.microsoft.com/office/drawing/2014/main" id="{6E841A5B-CC19-4883-5B6E-3B1A49805079}"/>
                </a:ext>
              </a:extLst>
            </p:cNvPr>
            <p:cNvSpPr/>
            <p:nvPr/>
          </p:nvSpPr>
          <p:spPr>
            <a:xfrm>
              <a:off x="345415" y="1884270"/>
              <a:ext cx="914400" cy="132912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4472C4"/>
                  </a:solidFill>
                  <a:latin typeface="BIZ UDPゴシック" panose="020B0400000000000000" pitchFamily="50" charset="-128"/>
                  <a:ea typeface="BIZ UDPゴシック" panose="020B0400000000000000" pitchFamily="50" charset="-128"/>
                </a:rPr>
                <a:t>2</a:t>
              </a:r>
              <a:r>
                <a:rPr lang="ja-JP" altLang="en-US" dirty="0">
                  <a:solidFill>
                    <a:srgbClr val="4472C4"/>
                  </a:solidFill>
                  <a:latin typeface="BIZ UDPゴシック" panose="020B0400000000000000" pitchFamily="50" charset="-128"/>
                  <a:ea typeface="BIZ UDPゴシック" panose="020B0400000000000000" pitchFamily="50" charset="-128"/>
                </a:rPr>
                <a:t>章</a:t>
              </a:r>
              <a:endParaRPr kumimoji="1" lang="ja-JP" altLang="en-US" dirty="0">
                <a:solidFill>
                  <a:srgbClr val="4472C4"/>
                </a:solidFill>
                <a:latin typeface="BIZ UDPゴシック" panose="020B0400000000000000" pitchFamily="50" charset="-128"/>
                <a:ea typeface="BIZ UDPゴシック" panose="020B0400000000000000" pitchFamily="50" charset="-128"/>
              </a:endParaRPr>
            </a:p>
          </p:txBody>
        </p:sp>
      </p:grpSp>
      <p:grpSp>
        <p:nvGrpSpPr>
          <p:cNvPr id="13" name="グループ化 12">
            <a:extLst>
              <a:ext uri="{FF2B5EF4-FFF2-40B4-BE49-F238E27FC236}">
                <a16:creationId xmlns:a16="http://schemas.microsoft.com/office/drawing/2014/main" id="{4B81F685-175F-89D0-5536-75DBD13DE124}"/>
              </a:ext>
            </a:extLst>
          </p:cNvPr>
          <p:cNvGrpSpPr/>
          <p:nvPr/>
        </p:nvGrpSpPr>
        <p:grpSpPr>
          <a:xfrm>
            <a:off x="484783" y="3514570"/>
            <a:ext cx="6093817" cy="1329129"/>
            <a:chOff x="345415" y="4075747"/>
            <a:chExt cx="6093817" cy="1329129"/>
          </a:xfrm>
        </p:grpSpPr>
        <p:sp>
          <p:nvSpPr>
            <p:cNvPr id="10" name="サブタイトル 2">
              <a:extLst>
                <a:ext uri="{FF2B5EF4-FFF2-40B4-BE49-F238E27FC236}">
                  <a16:creationId xmlns:a16="http://schemas.microsoft.com/office/drawing/2014/main" id="{2CA7B526-D576-2A40-B0C1-AC0CE605959C}"/>
                </a:ext>
              </a:extLst>
            </p:cNvPr>
            <p:cNvSpPr txBox="1">
              <a:spLocks/>
            </p:cNvSpPr>
            <p:nvPr/>
          </p:nvSpPr>
          <p:spPr>
            <a:xfrm>
              <a:off x="1383633" y="4095852"/>
              <a:ext cx="5055599"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Aft>
                  <a:spcPts val="1200"/>
                </a:spcAft>
                <a:buNone/>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健康保険証利用の登録をしましょう</a:t>
              </a:r>
            </a:p>
          </p:txBody>
        </p:sp>
        <p:sp>
          <p:nvSpPr>
            <p:cNvPr id="11" name="テキスト ボックス 10">
              <a:extLst>
                <a:ext uri="{FF2B5EF4-FFF2-40B4-BE49-F238E27FC236}">
                  <a16:creationId xmlns:a16="http://schemas.microsoft.com/office/drawing/2014/main" id="{9B610B06-A426-F42E-3093-73B0FC33094D}"/>
                </a:ext>
              </a:extLst>
            </p:cNvPr>
            <p:cNvSpPr txBox="1"/>
            <p:nvPr/>
          </p:nvSpPr>
          <p:spPr>
            <a:xfrm>
              <a:off x="1383633" y="4575418"/>
              <a:ext cx="4940968" cy="829458"/>
            </a:xfrm>
            <a:prstGeom prst="rect">
              <a:avLst/>
            </a:prstGeom>
            <a:noFill/>
          </p:spPr>
          <p:txBody>
            <a:bodyPr wrap="square" rtlCol="0">
              <a:spAutoFit/>
            </a:bodyPr>
            <a:lstStyle/>
            <a:p>
              <a:pPr>
                <a:lnSpc>
                  <a:spcPct val="130000"/>
                </a:lnSpc>
                <a:buClr>
                  <a:srgbClr val="4472C4"/>
                </a:buClr>
              </a:pPr>
              <a:r>
                <a:rPr lang="ja-JP" altLang="en-US" sz="2000" dirty="0">
                  <a:latin typeface="BIZ UDPゴシック" panose="020B0400000000000000" pitchFamily="50" charset="-128"/>
                  <a:ea typeface="BIZ UDPゴシック" panose="020B0400000000000000" pitchFamily="50" charset="-128"/>
                </a:rPr>
                <a:t>・健康保険証利用の申込のしかた</a:t>
              </a:r>
              <a:endParaRPr lang="en-US" altLang="ja-JP" sz="2000" dirty="0">
                <a:latin typeface="BIZ UDPゴシック" panose="020B0400000000000000" pitchFamily="50" charset="-128"/>
                <a:ea typeface="BIZ UDPゴシック" panose="020B0400000000000000" pitchFamily="50" charset="-128"/>
              </a:endParaRPr>
            </a:p>
            <a:p>
              <a:pPr>
                <a:lnSpc>
                  <a:spcPct val="130000"/>
                </a:lnSpc>
                <a:buClr>
                  <a:srgbClr val="4472C4"/>
                </a:buClr>
              </a:pPr>
              <a:r>
                <a:rPr lang="ja-JP" altLang="en-US" sz="2000" dirty="0">
                  <a:latin typeface="BIZ UDPゴシック" panose="020B0400000000000000" pitchFamily="50" charset="-128"/>
                  <a:ea typeface="BIZ UDPゴシック" panose="020B0400000000000000" pitchFamily="50" charset="-128"/>
                </a:rPr>
                <a:t>・マイナ保険証の利用のしかた</a:t>
              </a:r>
            </a:p>
          </p:txBody>
        </p:sp>
        <p:sp>
          <p:nvSpPr>
            <p:cNvPr id="9" name="正方形/長方形 8">
              <a:extLst>
                <a:ext uri="{FF2B5EF4-FFF2-40B4-BE49-F238E27FC236}">
                  <a16:creationId xmlns:a16="http://schemas.microsoft.com/office/drawing/2014/main" id="{F52F6313-4D7A-2F2E-6C16-C2D355016722}"/>
                </a:ext>
              </a:extLst>
            </p:cNvPr>
            <p:cNvSpPr/>
            <p:nvPr/>
          </p:nvSpPr>
          <p:spPr>
            <a:xfrm>
              <a:off x="345415" y="4075747"/>
              <a:ext cx="914400" cy="1329129"/>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4472C4"/>
                  </a:solidFill>
                  <a:latin typeface="BIZ UDPゴシック" panose="020B0400000000000000" pitchFamily="50" charset="-128"/>
                  <a:ea typeface="BIZ UDPゴシック" panose="020B0400000000000000" pitchFamily="50" charset="-128"/>
                </a:rPr>
                <a:t>3</a:t>
              </a:r>
              <a:r>
                <a:rPr kumimoji="1" lang="ja-JP" altLang="en-US" dirty="0">
                  <a:solidFill>
                    <a:srgbClr val="4472C4"/>
                  </a:solidFill>
                  <a:latin typeface="BIZ UDPゴシック" panose="020B0400000000000000" pitchFamily="50" charset="-128"/>
                  <a:ea typeface="BIZ UDPゴシック" panose="020B0400000000000000" pitchFamily="50" charset="-128"/>
                </a:rPr>
                <a:t>章</a:t>
              </a:r>
            </a:p>
          </p:txBody>
        </p:sp>
      </p:grpSp>
      <p:grpSp>
        <p:nvGrpSpPr>
          <p:cNvPr id="26" name="グループ化 25">
            <a:extLst>
              <a:ext uri="{FF2B5EF4-FFF2-40B4-BE49-F238E27FC236}">
                <a16:creationId xmlns:a16="http://schemas.microsoft.com/office/drawing/2014/main" id="{3EA5A6C2-9899-DB56-F31A-6E1426AB8EDD}"/>
              </a:ext>
            </a:extLst>
          </p:cNvPr>
          <p:cNvGrpSpPr/>
          <p:nvPr/>
        </p:nvGrpSpPr>
        <p:grpSpPr>
          <a:xfrm>
            <a:off x="484783" y="5139083"/>
            <a:ext cx="6093817" cy="1329129"/>
            <a:chOff x="345415" y="4075747"/>
            <a:chExt cx="6093817" cy="1329129"/>
          </a:xfrm>
        </p:grpSpPr>
        <p:sp>
          <p:nvSpPr>
            <p:cNvPr id="27" name="サブタイトル 2">
              <a:extLst>
                <a:ext uri="{FF2B5EF4-FFF2-40B4-BE49-F238E27FC236}">
                  <a16:creationId xmlns:a16="http://schemas.microsoft.com/office/drawing/2014/main" id="{44D74EDA-B8DA-7A0F-FABA-2A3D392963FE}"/>
                </a:ext>
              </a:extLst>
            </p:cNvPr>
            <p:cNvSpPr txBox="1">
              <a:spLocks/>
            </p:cNvSpPr>
            <p:nvPr/>
          </p:nvSpPr>
          <p:spPr>
            <a:xfrm>
              <a:off x="1383633" y="4095852"/>
              <a:ext cx="5055599"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Aft>
                  <a:spcPts val="1200"/>
                </a:spcAft>
                <a:buNone/>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公金受取口座の登録をしましょう</a:t>
              </a:r>
            </a:p>
          </p:txBody>
        </p:sp>
        <p:sp>
          <p:nvSpPr>
            <p:cNvPr id="28" name="テキスト ボックス 27">
              <a:extLst>
                <a:ext uri="{FF2B5EF4-FFF2-40B4-BE49-F238E27FC236}">
                  <a16:creationId xmlns:a16="http://schemas.microsoft.com/office/drawing/2014/main" id="{E66738F6-75B6-C576-393F-E44E4DEC53B9}"/>
                </a:ext>
              </a:extLst>
            </p:cNvPr>
            <p:cNvSpPr txBox="1"/>
            <p:nvPr/>
          </p:nvSpPr>
          <p:spPr>
            <a:xfrm>
              <a:off x="1383633" y="4740312"/>
              <a:ext cx="4940968" cy="429348"/>
            </a:xfrm>
            <a:prstGeom prst="rect">
              <a:avLst/>
            </a:prstGeom>
            <a:noFill/>
          </p:spPr>
          <p:txBody>
            <a:bodyPr wrap="square" rtlCol="0">
              <a:spAutoFit/>
            </a:bodyPr>
            <a:lstStyle/>
            <a:p>
              <a:pPr>
                <a:lnSpc>
                  <a:spcPct val="130000"/>
                </a:lnSpc>
                <a:buClr>
                  <a:srgbClr val="4472C4"/>
                </a:buClr>
              </a:pPr>
              <a:r>
                <a:rPr lang="ja-JP" altLang="en-US" sz="2000" dirty="0">
                  <a:latin typeface="BIZ UDPゴシック" panose="020B0400000000000000" pitchFamily="50" charset="-128"/>
                  <a:ea typeface="BIZ UDPゴシック" panose="020B0400000000000000" pitchFamily="50" charset="-128"/>
                </a:rPr>
                <a:t>・公金受取口座の登録</a:t>
              </a:r>
            </a:p>
          </p:txBody>
        </p:sp>
        <p:sp>
          <p:nvSpPr>
            <p:cNvPr id="29" name="正方形/長方形 28">
              <a:extLst>
                <a:ext uri="{FF2B5EF4-FFF2-40B4-BE49-F238E27FC236}">
                  <a16:creationId xmlns:a16="http://schemas.microsoft.com/office/drawing/2014/main" id="{A5E81C65-868D-9EC9-4CFD-620451E790E6}"/>
                </a:ext>
              </a:extLst>
            </p:cNvPr>
            <p:cNvSpPr/>
            <p:nvPr/>
          </p:nvSpPr>
          <p:spPr>
            <a:xfrm>
              <a:off x="345415" y="4075747"/>
              <a:ext cx="914400" cy="132912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4472C4"/>
                  </a:solidFill>
                  <a:latin typeface="BIZ UDPゴシック" panose="020B0400000000000000" pitchFamily="50" charset="-128"/>
                  <a:ea typeface="BIZ UDPゴシック" panose="020B0400000000000000" pitchFamily="50" charset="-128"/>
                </a:rPr>
                <a:t>4</a:t>
              </a:r>
              <a:r>
                <a:rPr kumimoji="1" lang="ja-JP" altLang="en-US" dirty="0">
                  <a:solidFill>
                    <a:srgbClr val="4472C4"/>
                  </a:solidFill>
                  <a:latin typeface="BIZ UDPゴシック" panose="020B0400000000000000" pitchFamily="50" charset="-128"/>
                  <a:ea typeface="BIZ UDPゴシック" panose="020B0400000000000000" pitchFamily="50" charset="-128"/>
                </a:rPr>
                <a:t>章</a:t>
              </a:r>
            </a:p>
          </p:txBody>
        </p:sp>
      </p:grpSp>
    </p:spTree>
    <p:extLst>
      <p:ext uri="{BB962C8B-B14F-4D97-AF65-F5344CB8AC3E}">
        <p14:creationId xmlns:p14="http://schemas.microsoft.com/office/powerpoint/2010/main" val="2657083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マイナポータル利用の</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準備をしましょう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25825192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1440" tIns="45720" rIns="91440" bIns="45720" rtlCol="0" anchor="t">
        <a:spAutoFit/>
      </a:bodyPr>
      <a:lstStyle>
        <a:defPPr algn="l">
          <a:lnSpc>
            <a:spcPct val="130000"/>
          </a:lnSpc>
          <a:defRPr sz="18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0E30DB-0415-4458-A9FB-7FC2791A2620}">
  <ds:schemaRefs>
    <ds:schemaRef ds:uri="http://purl.org/dc/dcmitype/"/>
    <ds:schemaRef ds:uri="http://schemas.microsoft.com/office/2006/documentManagement/types"/>
    <ds:schemaRef ds:uri="http://purl.org/dc/elements/1.1/"/>
    <ds:schemaRef ds:uri="079a4871-f4a2-4665-9954-203da50962a5"/>
    <ds:schemaRef ds:uri="http://schemas.microsoft.com/office/infopath/2007/PartnerControls"/>
    <ds:schemaRef ds:uri="http://purl.org/dc/terms/"/>
    <ds:schemaRef ds:uri="http://schemas.openxmlformats.org/package/2006/metadata/core-properties"/>
    <ds:schemaRef ds:uri="2c894bec-798d-4cf3-95d8-8ea6401a7b86"/>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DD8295D-F5BB-42A2-8D49-0422C3D776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A59DCD-4DBB-444D-A7B9-AF6BABE5E7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3507</Words>
  <Application>Microsoft Office PowerPoint</Application>
  <PresentationFormat>画面に合わせる (4:3)</PresentationFormat>
  <Paragraphs>688</Paragraphs>
  <Slides>61</Slides>
  <Notes>61</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61</vt:i4>
      </vt:variant>
    </vt:vector>
  </HeadingPairs>
  <TitlesOfParts>
    <vt:vector size="67" baseType="lpstr">
      <vt:lpstr>BIZ UDPゴシック</vt:lpstr>
      <vt:lpstr>Abadi</vt:lpstr>
      <vt:lpstr>Arial</vt:lpstr>
      <vt:lpstr>Calibri</vt:lpstr>
      <vt:lpstr>ホワイト</vt:lpstr>
      <vt:lpstr>think-cell スライド</vt:lpstr>
      <vt:lpstr>PowerPoint プレゼンテーション</vt:lpstr>
      <vt:lpstr>マイナンバーカードで暮らしを便利に</vt:lpstr>
      <vt:lpstr>PowerPoint プレゼンテーション</vt:lpstr>
      <vt:lpstr>PowerPoint プレゼンテーション</vt:lpstr>
      <vt:lpstr>マイナポータルとは？</vt:lpstr>
      <vt:lpstr>マイナポータルでできること</vt:lpstr>
      <vt:lpstr>マイナポータルでできること</vt:lpstr>
      <vt:lpstr>マイナポータルの利用の手順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2-C</vt:lpstr>
      <vt:lpstr>PowerPoint プレゼンテーション</vt:lpstr>
      <vt:lpstr>3-A</vt:lpstr>
      <vt:lpstr>PowerPoint プレゼンテーション</vt:lpstr>
      <vt:lpstr>3-A</vt:lpstr>
      <vt:lpstr>PowerPoint プレゼンテーション</vt:lpstr>
      <vt:lpstr>健康保険証利用の申し込みのしかた</vt:lpstr>
      <vt:lpstr>健康保険証利用の申込みのしかた</vt:lpstr>
      <vt:lpstr>健康保険証利用の申込みのしかた</vt:lpstr>
      <vt:lpstr>健康保険証利用の申込みのしかた</vt:lpstr>
      <vt:lpstr>健康保険証利用の申込みのしかた</vt:lpstr>
      <vt:lpstr>3-C</vt:lpstr>
      <vt:lpstr>3-C</vt:lpstr>
      <vt:lpstr>マイナ保険証の利用のしかた</vt:lpstr>
      <vt:lpstr>マイナ保険証の利用のしかた</vt:lpstr>
      <vt:lpstr>マイナ保険証の利用のしかた</vt:lpstr>
      <vt:lpstr>PowerPoint プレゼンテーション</vt:lpstr>
      <vt:lpstr>4-A</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4-B</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2025-04-04T01:43:17Z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