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5"/>
  </p:notesMasterIdLst>
  <p:sldIdLst>
    <p:sldId id="345" r:id="rId5"/>
    <p:sldId id="348" r:id="rId6"/>
    <p:sldId id="372" r:id="rId7"/>
    <p:sldId id="439" r:id="rId8"/>
    <p:sldId id="440" r:id="rId9"/>
    <p:sldId id="438" r:id="rId10"/>
    <p:sldId id="429" r:id="rId11"/>
    <p:sldId id="450" r:id="rId12"/>
    <p:sldId id="431" r:id="rId13"/>
    <p:sldId id="430" r:id="rId14"/>
    <p:sldId id="412" r:id="rId15"/>
    <p:sldId id="428" r:id="rId16"/>
    <p:sldId id="434" r:id="rId17"/>
    <p:sldId id="435" r:id="rId18"/>
    <p:sldId id="436" r:id="rId19"/>
    <p:sldId id="441" r:id="rId20"/>
    <p:sldId id="442" r:id="rId21"/>
    <p:sldId id="444" r:id="rId22"/>
    <p:sldId id="443" r:id="rId23"/>
    <p:sldId id="445" r:id="rId24"/>
    <p:sldId id="446" r:id="rId25"/>
    <p:sldId id="447" r:id="rId26"/>
    <p:sldId id="448" r:id="rId27"/>
    <p:sldId id="459" r:id="rId28"/>
    <p:sldId id="449" r:id="rId29"/>
    <p:sldId id="451" r:id="rId30"/>
    <p:sldId id="455" r:id="rId31"/>
    <p:sldId id="452" r:id="rId32"/>
    <p:sldId id="453" r:id="rId33"/>
    <p:sldId id="460" r:id="rId34"/>
  </p:sldIdLst>
  <p:sldSz cx="9144000" cy="6858000" type="screen4x3"/>
  <p:notesSz cx="6735763" cy="9866313"/>
  <p:custDataLst>
    <p:tags r:id="rId3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4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CC"/>
    <a:srgbClr val="FFCCFF"/>
    <a:srgbClr val="2F312F"/>
    <a:srgbClr val="007864"/>
    <a:srgbClr val="FFFFFF"/>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9F4234-B973-5559-E14B-635897EDED2E}" v="1" dt="2023-05-30T08:24:50.799"/>
    <p1510:client id="{A3E57E91-C674-0E3E-8C73-6564DA5EAB5D}" v="4" dt="2023-06-02T01:40:49.140"/>
    <p1510:client id="{B1D89CA4-737B-C046-94D7-760407291268}" v="4" dt="2023-06-02T01:37:51.838"/>
    <p1510:client id="{C1A984E0-7C1C-9660-A98A-661086D5A0CF}" v="154" dt="2023-05-31T05:50:51.88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21" autoAdjust="0"/>
    <p:restoredTop sz="95026" autoAdjust="0"/>
  </p:normalViewPr>
  <p:slideViewPr>
    <p:cSldViewPr snapToObjects="1">
      <p:cViewPr varScale="1">
        <p:scale>
          <a:sx n="82" d="100"/>
          <a:sy n="82" d="100"/>
        </p:scale>
        <p:origin x="1637" y="72"/>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varScale="1">
        <p:scale>
          <a:sx n="78" d="100"/>
          <a:sy n="78" d="100"/>
        </p:scale>
        <p:origin x="407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1" cy="495029"/>
          </a:xfrm>
          <a:prstGeom prst="rect">
            <a:avLst/>
          </a:prstGeom>
        </p:spPr>
        <p:txBody>
          <a:bodyPr vert="horz" lIns="91435" tIns="45718" rIns="91435" bIns="457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35" tIns="45718" rIns="91435" bIns="45718" rtlCol="0"/>
          <a:lstStyle>
            <a:lvl1pPr algn="r">
              <a:defRPr sz="1200"/>
            </a:lvl1pPr>
          </a:lstStyle>
          <a:p>
            <a:fld id="{BA50B120-CD90-CA4A-A384-DB7B908530F3}" type="datetimeFigureOut">
              <a:rPr kumimoji="1" lang="ja-JP" altLang="en-US" smtClean="0"/>
              <a:t>2023/6/1</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35" tIns="45718" rIns="91435" bIns="45718"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35" tIns="45718" rIns="91435" bIns="457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6"/>
            <a:ext cx="2918831" cy="495028"/>
          </a:xfrm>
          <a:prstGeom prst="rect">
            <a:avLst/>
          </a:prstGeom>
        </p:spPr>
        <p:txBody>
          <a:bodyPr vert="horz" lIns="91435" tIns="45718" rIns="91435" bIns="457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35" tIns="45718" rIns="91435" bIns="45718"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a:t>
            </a:fld>
            <a:endParaRPr kumimoji="1" lang="ja-JP" altLang="en-US" dirty="0"/>
          </a:p>
        </p:txBody>
      </p:sp>
      <p:sp>
        <p:nvSpPr>
          <p:cNvPr id="6" name="ノート プレースホルダー 5">
            <a:extLst>
              <a:ext uri="{FF2B5EF4-FFF2-40B4-BE49-F238E27FC236}">
                <a16:creationId xmlns:a16="http://schemas.microsoft.com/office/drawing/2014/main" id="{471B7EF5-89AF-4CD4-8DF2-B25DB3310ED0}"/>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34991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331DE56F-1FB8-4FB9-B215-AE4F7AF10454}"/>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18311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FF031678-E252-49E4-98E9-C0C4C68858E9}"/>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40216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6FD2594D-A665-4082-9696-CBBF83DFE958}"/>
              </a:ext>
            </a:extLst>
          </p:cNvPr>
          <p:cNvSpPr>
            <a:spLocks noGrp="1"/>
          </p:cNvSpPr>
          <p:nvPr>
            <p:ph type="body" sz="quarter" idx="3"/>
          </p:nvPr>
        </p:nvSpPr>
        <p:spPr/>
        <p:txBody>
          <a:bodyPr/>
          <a:lstStyle/>
          <a:p>
            <a:pPr indent="83545"/>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48167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13F85B3D-0A1C-4C58-90C3-30A6AB9539CE}"/>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931097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6E91B004-BF45-470C-B0A7-B5EA7CDC87E2}"/>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797111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
        <p:nvSpPr>
          <p:cNvPr id="6" name="ノート プレースホルダー 5">
            <a:extLst>
              <a:ext uri="{FF2B5EF4-FFF2-40B4-BE49-F238E27FC236}">
                <a16:creationId xmlns:a16="http://schemas.microsoft.com/office/drawing/2014/main" id="{17105B25-9D16-43D7-9C14-B9B6F92F08D4}"/>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230671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
        <p:nvSpPr>
          <p:cNvPr id="6" name="ノート プレースホルダー 5">
            <a:extLst>
              <a:ext uri="{FF2B5EF4-FFF2-40B4-BE49-F238E27FC236}">
                <a16:creationId xmlns:a16="http://schemas.microsoft.com/office/drawing/2014/main" id="{854FEEE8-77A6-4E21-A606-92CAF6A6E09F}"/>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689256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
        <p:nvSpPr>
          <p:cNvPr id="6" name="ノート プレースホルダー 5">
            <a:extLst>
              <a:ext uri="{FF2B5EF4-FFF2-40B4-BE49-F238E27FC236}">
                <a16:creationId xmlns:a16="http://schemas.microsoft.com/office/drawing/2014/main" id="{816632D0-2282-43C0-B537-6D8A102A8814}"/>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308375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
        <p:nvSpPr>
          <p:cNvPr id="6" name="ノート プレースホルダー 5">
            <a:extLst>
              <a:ext uri="{FF2B5EF4-FFF2-40B4-BE49-F238E27FC236}">
                <a16:creationId xmlns:a16="http://schemas.microsoft.com/office/drawing/2014/main" id="{0DABC8FE-3E5E-4F9F-90D7-D7165E57C70C}"/>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487766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
        <p:nvSpPr>
          <p:cNvPr id="6" name="ノート プレースホルダー 5">
            <a:extLst>
              <a:ext uri="{FF2B5EF4-FFF2-40B4-BE49-F238E27FC236}">
                <a16:creationId xmlns:a16="http://schemas.microsoft.com/office/drawing/2014/main" id="{A6714878-9432-4D94-84F3-1E87E1D8810D}"/>
              </a:ext>
            </a:extLst>
          </p:cNvPr>
          <p:cNvSpPr>
            <a:spLocks noGrp="1"/>
          </p:cNvSpPr>
          <p:nvPr>
            <p:ph type="body" sz="quarter" idx="3"/>
          </p:nvPr>
        </p:nvSpPr>
        <p:spPr/>
        <p:txBody>
          <a:bodyPr/>
          <a:lstStyle/>
          <a:p>
            <a:pPr indent="92075"/>
            <a:endParaRPr lang="ja-JP" altLang="ja-JP" kern="100" dirty="0">
              <a:effectLst/>
              <a:latin typeface="Meiryo UI"/>
              <a:ea typeface="Meiryo UI"/>
              <a:cs typeface="Courier New" panose="02070309020205020404" pitchFamily="49" charset="0"/>
            </a:endParaRPr>
          </a:p>
        </p:txBody>
      </p:sp>
    </p:spTree>
    <p:extLst>
      <p:ext uri="{BB962C8B-B14F-4D97-AF65-F5344CB8AC3E}">
        <p14:creationId xmlns:p14="http://schemas.microsoft.com/office/powerpoint/2010/main" val="127304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2</a:t>
            </a:fld>
            <a:endParaRPr kumimoji="1" lang="ja-JP" altLang="en-US" dirty="0"/>
          </a:p>
        </p:txBody>
      </p:sp>
      <p:sp>
        <p:nvSpPr>
          <p:cNvPr id="6" name="ノート プレースホルダー 5">
            <a:extLst>
              <a:ext uri="{FF2B5EF4-FFF2-40B4-BE49-F238E27FC236}">
                <a16:creationId xmlns:a16="http://schemas.microsoft.com/office/drawing/2014/main" id="{CF0E97FF-4B67-4DE9-8088-F215C725FB71}"/>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3677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
        <p:nvSpPr>
          <p:cNvPr id="6" name="ノート プレースホルダー 5">
            <a:extLst>
              <a:ext uri="{FF2B5EF4-FFF2-40B4-BE49-F238E27FC236}">
                <a16:creationId xmlns:a16="http://schemas.microsoft.com/office/drawing/2014/main" id="{7412B4F4-09A8-4D2B-8F4C-76B01ED7E8C7}"/>
              </a:ext>
            </a:extLst>
          </p:cNvPr>
          <p:cNvSpPr>
            <a:spLocks noGrp="1"/>
          </p:cNvSpPr>
          <p:nvPr>
            <p:ph type="body" sz="quarter" idx="3"/>
          </p:nvPr>
        </p:nvSpPr>
        <p:spPr/>
        <p:txBody>
          <a:bodyPr/>
          <a:lstStyle/>
          <a:p>
            <a:pPr indent="83545"/>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13105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a:p>
        </p:txBody>
      </p:sp>
      <p:sp>
        <p:nvSpPr>
          <p:cNvPr id="6" name="ノート プレースホルダー 5">
            <a:extLst>
              <a:ext uri="{FF2B5EF4-FFF2-40B4-BE49-F238E27FC236}">
                <a16:creationId xmlns:a16="http://schemas.microsoft.com/office/drawing/2014/main" id="{165111A1-79C8-4A3A-9100-4F87CEF0027C}"/>
              </a:ext>
            </a:extLst>
          </p:cNvPr>
          <p:cNvSpPr>
            <a:spLocks noGrp="1"/>
          </p:cNvSpPr>
          <p:nvPr>
            <p:ph type="body" sz="quarter" idx="3"/>
          </p:nvPr>
        </p:nvSpPr>
        <p:spPr/>
        <p:txBody>
          <a:bodyPr/>
          <a:lstStyle/>
          <a:p>
            <a:pPr indent="83545"/>
            <a:endParaRPr lang="ja-JP" altLang="en-US" dirty="0"/>
          </a:p>
        </p:txBody>
      </p:sp>
    </p:spTree>
    <p:extLst>
      <p:ext uri="{BB962C8B-B14F-4D97-AF65-F5344CB8AC3E}">
        <p14:creationId xmlns:p14="http://schemas.microsoft.com/office/powerpoint/2010/main" val="3516481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
        <p:nvSpPr>
          <p:cNvPr id="6" name="ノート プレースホルダー 5">
            <a:extLst>
              <a:ext uri="{FF2B5EF4-FFF2-40B4-BE49-F238E27FC236}">
                <a16:creationId xmlns:a16="http://schemas.microsoft.com/office/drawing/2014/main" id="{FB6BB2CA-2236-41BC-9EB5-E03F05C0FC97}"/>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4005292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
        <p:nvSpPr>
          <p:cNvPr id="6" name="ノート プレースホルダー 5">
            <a:extLst>
              <a:ext uri="{FF2B5EF4-FFF2-40B4-BE49-F238E27FC236}">
                <a16:creationId xmlns:a16="http://schemas.microsoft.com/office/drawing/2014/main" id="{BE80BA82-722A-48EA-962A-F1D5EB68494C}"/>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188394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
        <p:nvSpPr>
          <p:cNvPr id="6" name="ノート プレースホルダー 5">
            <a:extLst>
              <a:ext uri="{FF2B5EF4-FFF2-40B4-BE49-F238E27FC236}">
                <a16:creationId xmlns:a16="http://schemas.microsoft.com/office/drawing/2014/main" id="{36AC195E-B65F-4EAA-9D3C-0A81ECEB23A0}"/>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785400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
        <p:nvSpPr>
          <p:cNvPr id="6" name="ノート プレースホルダー 5">
            <a:extLst>
              <a:ext uri="{FF2B5EF4-FFF2-40B4-BE49-F238E27FC236}">
                <a16:creationId xmlns:a16="http://schemas.microsoft.com/office/drawing/2014/main" id="{C89E6017-3576-4D59-A26A-54868C154675}"/>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423830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
        <p:nvSpPr>
          <p:cNvPr id="6" name="ノート プレースホルダー 5">
            <a:extLst>
              <a:ext uri="{FF2B5EF4-FFF2-40B4-BE49-F238E27FC236}">
                <a16:creationId xmlns:a16="http://schemas.microsoft.com/office/drawing/2014/main" id="{136F80F7-A8B2-416C-AAC2-8ACED32D8083}"/>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5697985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27</a:t>
            </a:fld>
            <a:endParaRPr kumimoji="1" lang="ja-JP" altLang="en-US"/>
          </a:p>
        </p:txBody>
      </p:sp>
      <p:sp>
        <p:nvSpPr>
          <p:cNvPr id="6" name="ノート プレースホルダー 5">
            <a:extLst>
              <a:ext uri="{FF2B5EF4-FFF2-40B4-BE49-F238E27FC236}">
                <a16:creationId xmlns:a16="http://schemas.microsoft.com/office/drawing/2014/main" id="{40D6775D-6967-419C-915B-69884CC85D3B}"/>
              </a:ext>
            </a:extLst>
          </p:cNvPr>
          <p:cNvSpPr>
            <a:spLocks noGrp="1"/>
          </p:cNvSpPr>
          <p:nvPr>
            <p:ph type="body" sz="quarter" idx="3"/>
          </p:nvPr>
        </p:nvSpPr>
        <p:spPr/>
        <p:txBody>
          <a:bodyPr/>
          <a:lstStyle/>
          <a:p>
            <a:pPr indent="92075"/>
            <a:endParaRPr lang="ja-JP" altLang="en-US" dirty="0">
              <a:latin typeface="Meiryo UI"/>
              <a:ea typeface="Meiryo UI"/>
            </a:endParaRPr>
          </a:p>
        </p:txBody>
      </p:sp>
    </p:spTree>
    <p:extLst>
      <p:ext uri="{BB962C8B-B14F-4D97-AF65-F5344CB8AC3E}">
        <p14:creationId xmlns:p14="http://schemas.microsoft.com/office/powerpoint/2010/main" val="4073040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28</a:t>
            </a:fld>
            <a:endParaRPr kumimoji="1" lang="ja-JP" altLang="en-US"/>
          </a:p>
        </p:txBody>
      </p:sp>
      <p:sp>
        <p:nvSpPr>
          <p:cNvPr id="6" name="ノート プレースホルダー 5">
            <a:extLst>
              <a:ext uri="{FF2B5EF4-FFF2-40B4-BE49-F238E27FC236}">
                <a16:creationId xmlns:a16="http://schemas.microsoft.com/office/drawing/2014/main" id="{40A60092-489D-4925-B0BF-65004021A5DA}"/>
              </a:ext>
            </a:extLst>
          </p:cNvPr>
          <p:cNvSpPr>
            <a:spLocks noGrp="1"/>
          </p:cNvSpPr>
          <p:nvPr>
            <p:ph type="body" sz="quarter" idx="3"/>
          </p:nvPr>
        </p:nvSpPr>
        <p:spPr/>
        <p:txBody>
          <a:bodyPr/>
          <a:lstStyle/>
          <a:p>
            <a:pPr indent="92075"/>
            <a:endParaRPr lang="en-US" altLang="ja-JP" dirty="0">
              <a:latin typeface="Yu Gothic" panose="020F0502020204030204"/>
              <a:ea typeface="Yu Gothic" panose="020B0400000000000000" pitchFamily="34" charset="-128"/>
            </a:endParaRPr>
          </a:p>
        </p:txBody>
      </p:sp>
    </p:spTree>
    <p:extLst>
      <p:ext uri="{BB962C8B-B14F-4D97-AF65-F5344CB8AC3E}">
        <p14:creationId xmlns:p14="http://schemas.microsoft.com/office/powerpoint/2010/main" val="1383265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29</a:t>
            </a:fld>
            <a:endParaRPr kumimoji="1" lang="ja-JP" altLang="en-US"/>
          </a:p>
        </p:txBody>
      </p:sp>
      <p:sp>
        <p:nvSpPr>
          <p:cNvPr id="6" name="ノート プレースホルダー 5">
            <a:extLst>
              <a:ext uri="{FF2B5EF4-FFF2-40B4-BE49-F238E27FC236}">
                <a16:creationId xmlns:a16="http://schemas.microsoft.com/office/drawing/2014/main" id="{89872628-4801-4154-9B1E-8A8AEB4F48E7}"/>
              </a:ext>
            </a:extLst>
          </p:cNvPr>
          <p:cNvSpPr>
            <a:spLocks noGrp="1"/>
          </p:cNvSpPr>
          <p:nvPr>
            <p:ph type="body" sz="quarter" idx="3"/>
          </p:nvPr>
        </p:nvSpPr>
        <p:spPr/>
        <p:txBody>
          <a:bodyPr/>
          <a:lstStyle/>
          <a:p>
            <a:endParaRPr lang="en-US" altLang="ja-JP" dirty="0">
              <a:ea typeface="Yu Gothic"/>
            </a:endParaRPr>
          </a:p>
        </p:txBody>
      </p:sp>
    </p:spTree>
    <p:extLst>
      <p:ext uri="{BB962C8B-B14F-4D97-AF65-F5344CB8AC3E}">
        <p14:creationId xmlns:p14="http://schemas.microsoft.com/office/powerpoint/2010/main" val="204581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
        <p:nvSpPr>
          <p:cNvPr id="6" name="ノート プレースホルダー 5">
            <a:extLst>
              <a:ext uri="{FF2B5EF4-FFF2-40B4-BE49-F238E27FC236}">
                <a16:creationId xmlns:a16="http://schemas.microsoft.com/office/drawing/2014/main" id="{468B5A27-DD9D-4F1E-8FE9-4F58C5554AAE}"/>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0881961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2075"/>
            <a:r>
              <a:rPr lang="ja-JP" altLang="en-US" b="0" i="0" dirty="0">
                <a:solidFill>
                  <a:srgbClr val="000000"/>
                </a:solidFill>
                <a:effectLst/>
                <a:latin typeface="Meiryo" panose="020B0604030504040204" pitchFamily="50" charset="-128"/>
                <a:ea typeface="Meiryo" panose="020B0604030504040204" pitchFamily="50" charset="-128"/>
              </a:rPr>
              <a:t> </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30</a:t>
            </a:fld>
            <a:endParaRPr kumimoji="1" lang="ja-JP" altLang="en-US"/>
          </a:p>
        </p:txBody>
      </p:sp>
    </p:spTree>
    <p:extLst>
      <p:ext uri="{BB962C8B-B14F-4D97-AF65-F5344CB8AC3E}">
        <p14:creationId xmlns:p14="http://schemas.microsoft.com/office/powerpoint/2010/main" val="405438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789470F2-9D7F-4F89-A1C4-E97234EF5422}"/>
              </a:ext>
            </a:extLst>
          </p:cNvPr>
          <p:cNvSpPr>
            <a:spLocks noGrp="1"/>
          </p:cNvSpPr>
          <p:nvPr>
            <p:ph type="body" sz="quarter" idx="3"/>
          </p:nvPr>
        </p:nvSpPr>
        <p:spPr/>
        <p:txBody>
          <a:bodyPr/>
          <a:lstStyle/>
          <a:p>
            <a:pPr indent="92075">
              <a:defRPr/>
            </a:pPr>
            <a:endParaRPr lang="en-US" altLang="ja-JP" dirty="0"/>
          </a:p>
        </p:txBody>
      </p:sp>
    </p:spTree>
    <p:extLst>
      <p:ext uri="{BB962C8B-B14F-4D97-AF65-F5344CB8AC3E}">
        <p14:creationId xmlns:p14="http://schemas.microsoft.com/office/powerpoint/2010/main" val="81969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39D64C2C-9A26-412A-8791-E04A030543E3}"/>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402363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F44CD9DC-6AD8-4885-B0BE-D98D8356E02D}"/>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51702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4406629C-E6C8-4694-B30E-89FE1237CA9B}"/>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119474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CBAB59AC-D0BD-4159-BE4D-708B051C9402}"/>
              </a:ext>
            </a:extLst>
          </p:cNvPr>
          <p:cNvSpPr>
            <a:spLocks noGrp="1"/>
          </p:cNvSpPr>
          <p:nvPr>
            <p:ph type="body" sz="quarter" idx="3"/>
          </p:nvPr>
        </p:nvSpPr>
        <p:spPr/>
        <p:txBody>
          <a:bodyPr/>
          <a:lstStyle/>
          <a:p>
            <a:pPr indent="83545"/>
            <a:endParaRPr lang="ja-JP" altLang="en-US" dirty="0"/>
          </a:p>
        </p:txBody>
      </p:sp>
    </p:spTree>
    <p:extLst>
      <p:ext uri="{BB962C8B-B14F-4D97-AF65-F5344CB8AC3E}">
        <p14:creationId xmlns:p14="http://schemas.microsoft.com/office/powerpoint/2010/main" val="2513690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D07614F3-7280-49AE-A331-97F098193A5B}"/>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817516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5375" userDrawn="1">
          <p15:clr>
            <a:srgbClr val="FBAE40"/>
          </p15:clr>
        </p15:guide>
        <p15:guide id="16" orient="horz" pos="193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1" userDrawn="1">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37" userDrawn="1">
          <p15:clr>
            <a:srgbClr val="FBAE40"/>
          </p15:clr>
        </p15:guide>
        <p15:guide id="24" pos="4014" userDrawn="1">
          <p15:clr>
            <a:srgbClr val="FBAE40"/>
          </p15:clr>
        </p15:guide>
        <p15:guide id="25" pos="2310" userDrawn="1">
          <p15:clr>
            <a:srgbClr val="FBAE40"/>
          </p15:clr>
        </p15:guide>
        <p15:guide id="26" pos="612" userDrawn="1">
          <p15:clr>
            <a:srgbClr val="FBAE40"/>
          </p15:clr>
        </p15:guide>
        <p15:guide id="27" pos="3107" userDrawn="1">
          <p15:clr>
            <a:srgbClr val="FBAE40"/>
          </p15:clr>
        </p15:guide>
        <p15:guide id="28" pos="2537" userDrawn="1">
          <p15:clr>
            <a:srgbClr val="FBAE40"/>
          </p15:clr>
        </p15:guide>
        <p15:guide id="29" orient="horz" pos="1933" userDrawn="1">
          <p15:clr>
            <a:srgbClr val="FBAE40"/>
          </p15:clr>
        </p15:guide>
        <p15:guide id="30" orient="horz" pos="2954" userDrawn="1">
          <p15:clr>
            <a:srgbClr val="FBAE40"/>
          </p15:clr>
        </p15:guide>
        <p15:guide id="31" pos="2991" userDrawn="1">
          <p15:clr>
            <a:srgbClr val="FBAE40"/>
          </p15:clr>
        </p15:guide>
        <p15:guide id="32" pos="2769" userDrawn="1">
          <p15:clr>
            <a:srgbClr val="FBAE40"/>
          </p15:clr>
        </p15:guide>
        <p15:guide id="33" pos="4241" userDrawn="1">
          <p15:clr>
            <a:srgbClr val="FBAE40"/>
          </p15:clr>
        </p15:guide>
        <p15:guide id="34" pos="151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2023/6/1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2023/6/1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0.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25.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8.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27.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23.xml"/><Relationship Id="rId7" Type="http://schemas.openxmlformats.org/officeDocument/2006/relationships/image" Target="../media/image23.jpe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24.xm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1.emf"/><Relationship Id="rId10" Type="http://schemas.openxmlformats.org/officeDocument/2006/relationships/image" Target="../media/image35.png"/><Relationship Id="rId4" Type="http://schemas.openxmlformats.org/officeDocument/2006/relationships/oleObject" Target="../embeddings/oleObject19.bin"/><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9.pn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38.png"/><Relationship Id="rId5" Type="http://schemas.openxmlformats.org/officeDocument/2006/relationships/image" Target="../media/image1.emf"/><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26.xml"/><Relationship Id="rId7" Type="http://schemas.openxmlformats.org/officeDocument/2006/relationships/hyperlink" Target="https://www.ipa.go.jp/security/anshin/index.html" TargetMode="External"/><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hyperlink" Target="https://security-portal.nisc.go.jp/" TargetMode="External"/><Relationship Id="rId11" Type="http://schemas.openxmlformats.org/officeDocument/2006/relationships/image" Target="../media/image42.png"/><Relationship Id="rId5" Type="http://schemas.openxmlformats.org/officeDocument/2006/relationships/image" Target="../media/image1.emf"/><Relationship Id="rId10" Type="http://schemas.openxmlformats.org/officeDocument/2006/relationships/image" Target="../media/image41.png"/><Relationship Id="rId4" Type="http://schemas.openxmlformats.org/officeDocument/2006/relationships/oleObject" Target="../embeddings/oleObject21.bin"/><Relationship Id="rId9"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image" Target="../media/image43.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44.png"/><Relationship Id="rId5" Type="http://schemas.openxmlformats.org/officeDocument/2006/relationships/image" Target="../media/image1.emf"/><Relationship Id="rId4" Type="http://schemas.openxmlformats.org/officeDocument/2006/relationships/oleObject" Target="../embeddings/oleObject24.bin"/></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1.emf"/><Relationship Id="rId10" Type="http://schemas.openxmlformats.org/officeDocument/2006/relationships/image" Target="../media/image8.png"/><Relationship Id="rId4" Type="http://schemas.openxmlformats.org/officeDocument/2006/relationships/oleObject" Target="../embeddings/oleObject2.bin"/><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9.jpeg"/><Relationship Id="rId12"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1.emf"/><Relationship Id="rId10" Type="http://schemas.openxmlformats.org/officeDocument/2006/relationships/image" Target="../media/image12.png"/><Relationship Id="rId4" Type="http://schemas.openxmlformats.org/officeDocument/2006/relationships/oleObject" Target="../embeddings/oleObject3.bin"/><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4.bin"/><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7.jp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image" Target="../media/image1.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72000" y="1459900"/>
            <a:ext cx="7200000" cy="2340000"/>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サブタイトル 2"/>
          <p:cNvSpPr txBox="1">
            <a:spLocks/>
          </p:cNvSpPr>
          <p:nvPr/>
        </p:nvSpPr>
        <p:spPr>
          <a:xfrm>
            <a:off x="1240668" y="1703002"/>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80000"/>
              </a:lnSpc>
            </a:pPr>
            <a:r>
              <a:rPr lang="ja-JP" altLang="en-US" sz="4800" dirty="0">
                <a:solidFill>
                  <a:schemeClr val="bg1"/>
                </a:solidFill>
              </a:rPr>
              <a:t>スマートフォンを</a:t>
            </a:r>
            <a:endParaRPr lang="en-US" altLang="ja-JP" sz="4800" dirty="0">
              <a:solidFill>
                <a:schemeClr val="bg1"/>
              </a:solidFill>
            </a:endParaRPr>
          </a:p>
          <a:p>
            <a:pPr>
              <a:lnSpc>
                <a:spcPct val="80000"/>
              </a:lnSpc>
            </a:pPr>
            <a:r>
              <a:rPr lang="ja-JP" altLang="en-US" sz="4800" dirty="0">
                <a:solidFill>
                  <a:schemeClr val="bg1"/>
                </a:solidFill>
              </a:rPr>
              <a:t>安全に使うための</a:t>
            </a:r>
            <a:endParaRPr lang="en-US" altLang="ja-JP" sz="4800" dirty="0">
              <a:solidFill>
                <a:schemeClr val="bg1"/>
              </a:solidFill>
            </a:endParaRPr>
          </a:p>
          <a:p>
            <a:pPr>
              <a:lnSpc>
                <a:spcPct val="80000"/>
              </a:lnSpc>
            </a:pPr>
            <a:r>
              <a:rPr lang="ja-JP" altLang="en-US" sz="4800" dirty="0">
                <a:solidFill>
                  <a:schemeClr val="bg1"/>
                </a:solidFill>
              </a:rPr>
              <a:t>ポイントを知りましょう</a:t>
            </a:r>
          </a:p>
        </p:txBody>
      </p:sp>
      <p:pic>
        <p:nvPicPr>
          <p:cNvPr id="11" name="図 10" descr="「デジタル活用支援推進事業」を表すロゴマー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sp>
        <p:nvSpPr>
          <p:cNvPr id="6" name="テキスト ボックス 5">
            <a:extLst>
              <a:ext uri="{FF2B5EF4-FFF2-40B4-BE49-F238E27FC236}">
                <a16:creationId xmlns:a16="http://schemas.microsoft.com/office/drawing/2014/main" id="{A7989FF6-E48B-49BF-B33B-A383A00B6639}"/>
              </a:ext>
            </a:extLst>
          </p:cNvPr>
          <p:cNvSpPr txBox="1"/>
          <p:nvPr/>
        </p:nvSpPr>
        <p:spPr>
          <a:xfrm>
            <a:off x="7645321" y="6414538"/>
            <a:ext cx="1008000" cy="234680"/>
          </a:xfrm>
          <a:prstGeom prst="rect">
            <a:avLst/>
          </a:prstGeom>
          <a:noFill/>
        </p:spPr>
        <p:txBody>
          <a:bodyPr wrap="square" lIns="91440" tIns="45720" rIns="91440" bIns="45720" rtlCol="0" anchor="t">
            <a:spAutoFit/>
          </a:bodyPr>
          <a:lstStyle/>
          <a:p>
            <a:pPr algn="r">
              <a:lnSpc>
                <a:spcPts val="1000"/>
              </a:lnSpc>
              <a:spcBef>
                <a:spcPts val="600"/>
              </a:spcBef>
            </a:pPr>
            <a:r>
              <a:rPr lang="ja-JP" altLang="en-US" sz="1200" b="1">
                <a:latin typeface="メイリオ"/>
                <a:ea typeface="メイリオ"/>
                <a:cs typeface="Meiryo" charset="-128"/>
              </a:rPr>
              <a:t>令和5年5月</a:t>
            </a:r>
          </a:p>
        </p:txBody>
      </p:sp>
    </p:spTree>
    <p:extLst>
      <p:ext uri="{BB962C8B-B14F-4D97-AF65-F5344CB8AC3E}">
        <p14:creationId xmlns:p14="http://schemas.microsoft.com/office/powerpoint/2010/main" val="135217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516522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80760" y="221828"/>
            <a:ext cx="3467616" cy="861774"/>
          </a:xfrm>
        </p:spPr>
        <p:txBody>
          <a:bodyPr vert="horz" wrap="none">
            <a:spAutoFit/>
          </a:bodyPr>
          <a:lstStyle/>
          <a:p>
            <a:pPr>
              <a:lnSpc>
                <a:spcPct val="100000"/>
              </a:lnSpc>
            </a:pPr>
            <a:br>
              <a:rPr kumimoji="0" lang="ja-JP" altLang="en-US" sz="1800" kern="0" dirty="0"/>
            </a:br>
            <a:r>
              <a:rPr kumimoji="0" lang="ja-JP" altLang="en-US" kern="0" dirty="0"/>
              <a:t>パスワードの種類</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18437" y="1460354"/>
            <a:ext cx="8384676" cy="845844"/>
          </a:xfrm>
        </p:spPr>
        <p:txBody>
          <a:bodyPr>
            <a:noAutofit/>
          </a:bodyPr>
          <a:lstStyle/>
          <a:p>
            <a:pPr>
              <a:lnSpc>
                <a:spcPct val="75000"/>
              </a:lnSpc>
            </a:pPr>
            <a:r>
              <a:rPr lang="ja-JP" altLang="en-US" dirty="0"/>
              <a:t>パスワードには様々な種類があります。</a:t>
            </a:r>
            <a:endParaRPr lang="en-US" altLang="ja-JP" dirty="0"/>
          </a:p>
          <a:p>
            <a:pPr>
              <a:lnSpc>
                <a:spcPct val="75000"/>
              </a:lnSpc>
            </a:pPr>
            <a:r>
              <a:rPr lang="ja-JP" altLang="en-US" dirty="0"/>
              <a:t>❷</a:t>
            </a:r>
            <a:r>
              <a:rPr lang="en-US" altLang="ja-JP" dirty="0"/>
              <a:t> </a:t>
            </a:r>
            <a:r>
              <a:rPr lang="ja-JP" altLang="en-US" dirty="0"/>
              <a:t>アプリやサービス利用時のパスワード</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２</a:t>
            </a:r>
            <a:r>
              <a:rPr lang="en-US" altLang="ja-JP" sz="3600" dirty="0"/>
              <a:t>-B</a:t>
            </a:r>
            <a:endParaRPr lang="en-US" sz="3600" dirty="0"/>
          </a:p>
        </p:txBody>
      </p:sp>
      <p:sp>
        <p:nvSpPr>
          <p:cNvPr id="52" name="テキスト ボックス 51">
            <a:extLst>
              <a:ext uri="{FF2B5EF4-FFF2-40B4-BE49-F238E27FC236}">
                <a16:creationId xmlns:a16="http://schemas.microsoft.com/office/drawing/2014/main" id="{828FC78D-CEB9-40CB-9F77-AA4CFC63849E}"/>
              </a:ext>
            </a:extLst>
          </p:cNvPr>
          <p:cNvSpPr txBox="1"/>
          <p:nvPr/>
        </p:nvSpPr>
        <p:spPr>
          <a:xfrm>
            <a:off x="5076056" y="2639814"/>
            <a:ext cx="3240000" cy="1077218"/>
          </a:xfrm>
          <a:prstGeom prst="rect">
            <a:avLst/>
          </a:prstGeom>
          <a:noFill/>
        </p:spPr>
        <p:txBody>
          <a:bodyPr wrap="square" rtlCol="0">
            <a:spAutoFit/>
          </a:bodyPr>
          <a:lstStyle/>
          <a:p>
            <a:r>
              <a:rPr lang="en-US" altLang="ja-JP" sz="1600" b="1" dirty="0">
                <a:solidFill>
                  <a:srgbClr val="FF0000"/>
                </a:solidFill>
                <a:latin typeface="メイリオ" panose="020B0604030504040204" pitchFamily="50" charset="-128"/>
                <a:ea typeface="メイリオ" panose="020B0604030504040204" pitchFamily="50" charset="-128"/>
              </a:rPr>
              <a:t>ID</a:t>
            </a:r>
            <a:r>
              <a:rPr lang="ja-JP" altLang="en-US" sz="1600" b="1" dirty="0">
                <a:solidFill>
                  <a:srgbClr val="FF0000"/>
                </a:solidFill>
                <a:latin typeface="メイリオ" panose="020B0604030504040204" pitchFamily="50" charset="-128"/>
                <a:ea typeface="メイリオ" panose="020B0604030504040204" pitchFamily="50" charset="-128"/>
              </a:rPr>
              <a:t>とは、自身で設定した</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メールアドレスやサービスから</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個別に付与されるもので、</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様々なケースがあります。</a:t>
            </a:r>
          </a:p>
        </p:txBody>
      </p:sp>
      <p:cxnSp>
        <p:nvCxnSpPr>
          <p:cNvPr id="6" name="コネクタ: カギ線 5">
            <a:extLst>
              <a:ext uri="{FF2B5EF4-FFF2-40B4-BE49-F238E27FC236}">
                <a16:creationId xmlns:a16="http://schemas.microsoft.com/office/drawing/2014/main" id="{7A818E32-8FD5-44C7-88CB-21DDFBDE27C1}"/>
              </a:ext>
            </a:extLst>
          </p:cNvPr>
          <p:cNvCxnSpPr>
            <a:stCxn id="52" idx="1"/>
            <a:endCxn id="50" idx="3"/>
          </p:cNvCxnSpPr>
          <p:nvPr/>
        </p:nvCxnSpPr>
        <p:spPr>
          <a:xfrm rot="10800000" flipV="1">
            <a:off x="4085492" y="3178423"/>
            <a:ext cx="990565" cy="839146"/>
          </a:xfrm>
          <a:prstGeom prst="bentConnector3">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grpSp>
        <p:nvGrpSpPr>
          <p:cNvPr id="3" name="グループ化 2" descr="アプリやサービス利用時のログインページの画像">
            <a:extLst>
              <a:ext uri="{FF2B5EF4-FFF2-40B4-BE49-F238E27FC236}">
                <a16:creationId xmlns:a16="http://schemas.microsoft.com/office/drawing/2014/main" id="{D6AE9F3B-7AAB-4AB4-A26A-4A52B39369A5}"/>
              </a:ext>
            </a:extLst>
          </p:cNvPr>
          <p:cNvGrpSpPr/>
          <p:nvPr/>
        </p:nvGrpSpPr>
        <p:grpSpPr>
          <a:xfrm>
            <a:off x="1442289" y="2564904"/>
            <a:ext cx="2736304" cy="3456384"/>
            <a:chOff x="1442289" y="2564904"/>
            <a:chExt cx="2736304" cy="3456384"/>
          </a:xfrm>
        </p:grpSpPr>
        <p:sp>
          <p:nvSpPr>
            <p:cNvPr id="29" name="正方形/長方形 28">
              <a:extLst>
                <a:ext uri="{FF2B5EF4-FFF2-40B4-BE49-F238E27FC236}">
                  <a16:creationId xmlns:a16="http://schemas.microsoft.com/office/drawing/2014/main" id="{AF31ACB0-00DB-418E-8731-FB06F4852EDC}"/>
                </a:ext>
              </a:extLst>
            </p:cNvPr>
            <p:cNvSpPr/>
            <p:nvPr/>
          </p:nvSpPr>
          <p:spPr>
            <a:xfrm>
              <a:off x="1442289" y="2564904"/>
              <a:ext cx="2736304" cy="345638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4E4FA748-94AA-411A-B1A9-E6E49FDB0028}"/>
                </a:ext>
              </a:extLst>
            </p:cNvPr>
            <p:cNvSpPr txBox="1"/>
            <p:nvPr/>
          </p:nvSpPr>
          <p:spPr>
            <a:xfrm>
              <a:off x="1442289" y="2763187"/>
              <a:ext cx="2736304" cy="461665"/>
            </a:xfrm>
            <a:prstGeom prst="rect">
              <a:avLst/>
            </a:prstGeom>
            <a:solidFill>
              <a:srgbClr val="009650"/>
            </a:solidFill>
          </p:spPr>
          <p:txBody>
            <a:bodyPr wrap="square" rtlCol="0">
              <a:spAutoFit/>
            </a:bodyPr>
            <a:lstStyle/>
            <a:p>
              <a:pPr algn="ctr"/>
              <a:r>
                <a:rPr kumimoji="1" lang="ja-JP" altLang="en-US" sz="2400" b="1" dirty="0">
                  <a:solidFill>
                    <a:schemeClr val="bg1"/>
                  </a:solidFill>
                </a:rPr>
                <a:t>○○サービス</a:t>
              </a:r>
              <a:endParaRPr lang="en-US" altLang="ja-JP" sz="2400" b="1" dirty="0">
                <a:solidFill>
                  <a:schemeClr val="bg1"/>
                </a:solidFill>
              </a:endParaRPr>
            </a:p>
          </p:txBody>
        </p:sp>
        <p:sp>
          <p:nvSpPr>
            <p:cNvPr id="31" name="正方形/長方形 30">
              <a:extLst>
                <a:ext uri="{FF2B5EF4-FFF2-40B4-BE49-F238E27FC236}">
                  <a16:creationId xmlns:a16="http://schemas.microsoft.com/office/drawing/2014/main" id="{0575BC34-2A38-4A59-AF76-AB22C09A2839}"/>
                </a:ext>
              </a:extLst>
            </p:cNvPr>
            <p:cNvSpPr/>
            <p:nvPr/>
          </p:nvSpPr>
          <p:spPr>
            <a:xfrm>
              <a:off x="2594417" y="3843307"/>
              <a:ext cx="144000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extLst>
                <a:ext uri="{FF2B5EF4-FFF2-40B4-BE49-F238E27FC236}">
                  <a16:creationId xmlns:a16="http://schemas.microsoft.com/office/drawing/2014/main" id="{59CBB2C9-5B46-4B65-AE1B-5313BD446C94}"/>
                </a:ext>
              </a:extLst>
            </p:cNvPr>
            <p:cNvSpPr/>
            <p:nvPr/>
          </p:nvSpPr>
          <p:spPr>
            <a:xfrm>
              <a:off x="1547105" y="3843307"/>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ID</a:t>
              </a:r>
              <a:endParaRPr kumimoji="1" lang="ja-JP" altLang="en-US" b="1" dirty="0"/>
            </a:p>
          </p:txBody>
        </p:sp>
        <p:sp>
          <p:nvSpPr>
            <p:cNvPr id="44" name="正方形/長方形 43">
              <a:extLst>
                <a:ext uri="{FF2B5EF4-FFF2-40B4-BE49-F238E27FC236}">
                  <a16:creationId xmlns:a16="http://schemas.microsoft.com/office/drawing/2014/main" id="{EF7D0017-F21A-4AB4-A4DB-69A35C5D08DB}"/>
                </a:ext>
              </a:extLst>
            </p:cNvPr>
            <p:cNvSpPr/>
            <p:nvPr/>
          </p:nvSpPr>
          <p:spPr>
            <a:xfrm>
              <a:off x="1549379" y="4302069"/>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パスワード</a:t>
              </a:r>
            </a:p>
          </p:txBody>
        </p:sp>
        <p:sp>
          <p:nvSpPr>
            <p:cNvPr id="45" name="正方形/長方形 44">
              <a:extLst>
                <a:ext uri="{FF2B5EF4-FFF2-40B4-BE49-F238E27FC236}">
                  <a16:creationId xmlns:a16="http://schemas.microsoft.com/office/drawing/2014/main" id="{7DCB25FC-3F39-4C0A-849A-F2ADA3A574C4}"/>
                </a:ext>
              </a:extLst>
            </p:cNvPr>
            <p:cNvSpPr/>
            <p:nvPr/>
          </p:nvSpPr>
          <p:spPr>
            <a:xfrm>
              <a:off x="2594417" y="4302069"/>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テキスト ボックス 47">
              <a:extLst>
                <a:ext uri="{FF2B5EF4-FFF2-40B4-BE49-F238E27FC236}">
                  <a16:creationId xmlns:a16="http://schemas.microsoft.com/office/drawing/2014/main" id="{56AA39E7-9556-4360-A6D2-FA76B1AD00C5}"/>
                </a:ext>
              </a:extLst>
            </p:cNvPr>
            <p:cNvSpPr txBox="1"/>
            <p:nvPr/>
          </p:nvSpPr>
          <p:spPr>
            <a:xfrm>
              <a:off x="1442289" y="4894689"/>
              <a:ext cx="2723823" cy="261610"/>
            </a:xfrm>
            <a:prstGeom prst="rect">
              <a:avLst/>
            </a:prstGeom>
            <a:noFill/>
          </p:spPr>
          <p:txBody>
            <a:bodyPr wrap="none" rtlCol="0">
              <a:spAutoFit/>
            </a:bodyPr>
            <a:lstStyle/>
            <a:p>
              <a:r>
                <a:rPr kumimoji="1" lang="ja-JP" altLang="en-US" sz="1100" dirty="0"/>
                <a:t>パスワードを忘れてしまった方は</a:t>
              </a:r>
              <a:r>
                <a:rPr kumimoji="1" lang="ja-JP" altLang="en-US" sz="1100" u="sng" dirty="0">
                  <a:solidFill>
                    <a:schemeClr val="accent2">
                      <a:lumMod val="75000"/>
                    </a:schemeClr>
                  </a:solidFill>
                </a:rPr>
                <a:t>こちら</a:t>
              </a:r>
            </a:p>
          </p:txBody>
        </p:sp>
        <p:sp>
          <p:nvSpPr>
            <p:cNvPr id="50" name="正方形/長方形 49">
              <a:extLst>
                <a:ext uri="{FF2B5EF4-FFF2-40B4-BE49-F238E27FC236}">
                  <a16:creationId xmlns:a16="http://schemas.microsoft.com/office/drawing/2014/main" id="{BB2077E4-045F-4CE1-AD5F-E15B86F0290E}"/>
                </a:ext>
              </a:extLst>
            </p:cNvPr>
            <p:cNvSpPr/>
            <p:nvPr/>
          </p:nvSpPr>
          <p:spPr>
            <a:xfrm>
              <a:off x="2537491" y="3801569"/>
              <a:ext cx="1548000" cy="4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正方形/長方形 50">
              <a:extLst>
                <a:ext uri="{FF2B5EF4-FFF2-40B4-BE49-F238E27FC236}">
                  <a16:creationId xmlns:a16="http://schemas.microsoft.com/office/drawing/2014/main" id="{9E08EB80-BF00-4BB5-BC6D-BA27074CD1CD}"/>
                </a:ext>
              </a:extLst>
            </p:cNvPr>
            <p:cNvSpPr/>
            <p:nvPr/>
          </p:nvSpPr>
          <p:spPr>
            <a:xfrm>
              <a:off x="2537491" y="4279381"/>
              <a:ext cx="1548000" cy="432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D90666C2-ABB4-4F53-B1B6-1A007D6840BD}"/>
                </a:ext>
              </a:extLst>
            </p:cNvPr>
            <p:cNvSpPr txBox="1"/>
            <p:nvPr/>
          </p:nvSpPr>
          <p:spPr>
            <a:xfrm>
              <a:off x="1985960" y="3347700"/>
              <a:ext cx="1800493" cy="369332"/>
            </a:xfrm>
            <a:prstGeom prst="rect">
              <a:avLst/>
            </a:prstGeom>
            <a:noFill/>
          </p:spPr>
          <p:txBody>
            <a:bodyPr wrap="none" rtlCol="0">
              <a:spAutoFit/>
            </a:bodyPr>
            <a:lstStyle/>
            <a:p>
              <a:pPr algn="ctr"/>
              <a:r>
                <a:rPr kumimoji="1" lang="ja-JP" altLang="en-US" b="1" dirty="0"/>
                <a:t>ログインページ</a:t>
              </a:r>
            </a:p>
          </p:txBody>
        </p:sp>
      </p:grpSp>
      <p:sp>
        <p:nvSpPr>
          <p:cNvPr id="54" name="テキスト ボックス 53">
            <a:extLst>
              <a:ext uri="{FF2B5EF4-FFF2-40B4-BE49-F238E27FC236}">
                <a16:creationId xmlns:a16="http://schemas.microsoft.com/office/drawing/2014/main" id="{258E63A9-0930-42B0-B0CA-74FD5149A381}"/>
              </a:ext>
            </a:extLst>
          </p:cNvPr>
          <p:cNvSpPr txBox="1"/>
          <p:nvPr/>
        </p:nvSpPr>
        <p:spPr>
          <a:xfrm>
            <a:off x="5076056" y="4448473"/>
            <a:ext cx="3240000" cy="1323439"/>
          </a:xfrm>
          <a:prstGeom prst="rect">
            <a:avLst/>
          </a:prstGeom>
          <a:noFill/>
        </p:spPr>
        <p:txBody>
          <a:bodyPr wrap="square" rtlCol="0">
            <a:spAutoFit/>
          </a:bodyPr>
          <a:lstStyle/>
          <a:p>
            <a:r>
              <a:rPr lang="ja-JP" altLang="en-US" sz="1600" b="1" dirty="0">
                <a:solidFill>
                  <a:srgbClr val="FF0000"/>
                </a:solidFill>
                <a:latin typeface="メイリオ" panose="020B0604030504040204" pitchFamily="50" charset="-128"/>
                <a:ea typeface="メイリオ" panose="020B0604030504040204" pitchFamily="50" charset="-128"/>
              </a:rPr>
              <a:t>利用者が本人である事を</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証明する為の、</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他人が推測できない符号です。</a:t>
            </a:r>
          </a:p>
          <a:p>
            <a:r>
              <a:rPr lang="ja-JP" altLang="en-US" sz="1600" b="1" dirty="0">
                <a:solidFill>
                  <a:srgbClr val="FF0000"/>
                </a:solidFill>
                <a:latin typeface="メイリオ" panose="020B0604030504040204" pitchFamily="50" charset="-128"/>
                <a:ea typeface="メイリオ" panose="020B0604030504040204" pitchFamily="50" charset="-128"/>
              </a:rPr>
              <a:t>安全なパスワードの設定方法は</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en-US" altLang="ja-JP" sz="1600" b="1" dirty="0">
                <a:solidFill>
                  <a:srgbClr val="FF0000"/>
                </a:solidFill>
                <a:latin typeface="メイリオ" panose="020B0604030504040204" pitchFamily="50" charset="-128"/>
                <a:ea typeface="メイリオ" panose="020B0604030504040204" pitchFamily="50" charset="-128"/>
              </a:rPr>
              <a:t>P.11</a:t>
            </a:r>
            <a:r>
              <a:rPr lang="ja-JP" altLang="en-US" sz="1600" b="1" dirty="0">
                <a:solidFill>
                  <a:srgbClr val="FF0000"/>
                </a:solidFill>
                <a:latin typeface="メイリオ" panose="020B0604030504040204" pitchFamily="50" charset="-128"/>
                <a:ea typeface="メイリオ" panose="020B0604030504040204" pitchFamily="50" charset="-128"/>
              </a:rPr>
              <a:t>をご参照ください。</a:t>
            </a:r>
          </a:p>
        </p:txBody>
      </p:sp>
      <p:cxnSp>
        <p:nvCxnSpPr>
          <p:cNvPr id="55" name="コネクタ: カギ線 54">
            <a:extLst>
              <a:ext uri="{FF2B5EF4-FFF2-40B4-BE49-F238E27FC236}">
                <a16:creationId xmlns:a16="http://schemas.microsoft.com/office/drawing/2014/main" id="{CD5D295E-2EF9-4589-98CC-0518C37BADEA}"/>
              </a:ext>
            </a:extLst>
          </p:cNvPr>
          <p:cNvCxnSpPr>
            <a:cxnSpLocks/>
            <a:stCxn id="54" idx="1"/>
            <a:endCxn id="51" idx="3"/>
          </p:cNvCxnSpPr>
          <p:nvPr/>
        </p:nvCxnSpPr>
        <p:spPr>
          <a:xfrm rot="10800000">
            <a:off x="4085492" y="4495381"/>
            <a:ext cx="990565" cy="614812"/>
          </a:xfrm>
          <a:prstGeom prst="bentConnector3">
            <a:avLst/>
          </a:prstGeom>
          <a:ln w="28575">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7945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76698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br>
            <a:r>
              <a:rPr kumimoji="0" lang="ja-JP" altLang="en-US" kern="0" dirty="0"/>
              <a:t>安全なパスワードの設定方法</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29070" y="1460782"/>
            <a:ext cx="8018398" cy="692268"/>
          </a:xfrm>
        </p:spPr>
        <p:txBody>
          <a:bodyPr>
            <a:noAutofit/>
          </a:bodyPr>
          <a:lstStyle/>
          <a:p>
            <a:pPr>
              <a:lnSpc>
                <a:spcPct val="75000"/>
              </a:lnSpc>
            </a:pPr>
            <a:r>
              <a:rPr lang="ja-JP" altLang="en-US" dirty="0"/>
              <a:t>パスワードは、他人から推測されにくい、</a:t>
            </a:r>
            <a:endParaRPr lang="en-US" altLang="ja-JP" dirty="0"/>
          </a:p>
          <a:p>
            <a:pPr>
              <a:lnSpc>
                <a:spcPct val="75000"/>
              </a:lnSpc>
            </a:pPr>
            <a:r>
              <a:rPr lang="ja-JP" altLang="en-US" dirty="0"/>
              <a:t>なるべく複雑で長いものに設定しましょう。</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２</a:t>
            </a:r>
            <a:r>
              <a:rPr lang="en-US" altLang="ja-JP" sz="3600" dirty="0"/>
              <a:t>-C</a:t>
            </a:r>
            <a:endParaRPr lang="en-US" sz="3600" dirty="0"/>
          </a:p>
        </p:txBody>
      </p:sp>
      <p:sp>
        <p:nvSpPr>
          <p:cNvPr id="3" name="正方形/長方形 2">
            <a:extLst>
              <a:ext uri="{FF2B5EF4-FFF2-40B4-BE49-F238E27FC236}">
                <a16:creationId xmlns:a16="http://schemas.microsoft.com/office/drawing/2014/main" id="{13AF36F6-8995-4BDF-AECD-CE5E4F9A9C45}"/>
              </a:ext>
            </a:extLst>
          </p:cNvPr>
          <p:cNvSpPr/>
          <p:nvPr/>
        </p:nvSpPr>
        <p:spPr>
          <a:xfrm>
            <a:off x="611560" y="2358566"/>
            <a:ext cx="3745082"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a:solidFill>
                  <a:schemeClr val="bg1"/>
                </a:solidFill>
                <a:latin typeface="Meiryo" charset="-128"/>
                <a:ea typeface="Meiryo" charset="-128"/>
                <a:cs typeface="Meiryo" charset="-128"/>
              </a:rPr>
              <a:t> </a:t>
            </a:r>
            <a:r>
              <a:rPr kumimoji="1" lang="ja-JP" altLang="en-US" b="1" dirty="0">
                <a:solidFill>
                  <a:schemeClr val="bg1"/>
                </a:solidFill>
                <a:latin typeface="Meiryo" charset="-128"/>
                <a:ea typeface="Meiryo" charset="-128"/>
                <a:cs typeface="Meiryo" charset="-128"/>
              </a:rPr>
              <a:t>悪いパスワードの例</a:t>
            </a:r>
          </a:p>
        </p:txBody>
      </p:sp>
      <p:sp>
        <p:nvSpPr>
          <p:cNvPr id="24" name="正方形/長方形 23">
            <a:extLst>
              <a:ext uri="{FF2B5EF4-FFF2-40B4-BE49-F238E27FC236}">
                <a16:creationId xmlns:a16="http://schemas.microsoft.com/office/drawing/2014/main" id="{D96AC6BA-E21D-4A25-8E9D-FAE2690066E4}"/>
              </a:ext>
            </a:extLst>
          </p:cNvPr>
          <p:cNvSpPr/>
          <p:nvPr/>
        </p:nvSpPr>
        <p:spPr>
          <a:xfrm>
            <a:off x="4788024" y="2358566"/>
            <a:ext cx="3745082"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a:solidFill>
                  <a:schemeClr val="bg1"/>
                </a:solidFill>
                <a:latin typeface="Meiryo" charset="-128"/>
                <a:ea typeface="Meiryo" charset="-128"/>
                <a:cs typeface="Meiryo" charset="-128"/>
              </a:rPr>
              <a:t> </a:t>
            </a:r>
            <a:r>
              <a:rPr lang="ja-JP" altLang="en-US" b="1" dirty="0">
                <a:solidFill>
                  <a:schemeClr val="bg1"/>
                </a:solidFill>
                <a:latin typeface="Meiryo" charset="-128"/>
                <a:ea typeface="Meiryo" charset="-128"/>
                <a:cs typeface="Meiryo" charset="-128"/>
              </a:rPr>
              <a:t>良い</a:t>
            </a:r>
            <a:r>
              <a:rPr kumimoji="1" lang="ja-JP" altLang="en-US" b="1" dirty="0">
                <a:solidFill>
                  <a:schemeClr val="bg1"/>
                </a:solidFill>
                <a:latin typeface="Meiryo" charset="-128"/>
                <a:ea typeface="Meiryo" charset="-128"/>
                <a:cs typeface="Meiryo" charset="-128"/>
              </a:rPr>
              <a:t>パスワードの例</a:t>
            </a:r>
          </a:p>
        </p:txBody>
      </p:sp>
      <p:sp>
        <p:nvSpPr>
          <p:cNvPr id="25" name="正方形/長方形 24">
            <a:extLst>
              <a:ext uri="{FF2B5EF4-FFF2-40B4-BE49-F238E27FC236}">
                <a16:creationId xmlns:a16="http://schemas.microsoft.com/office/drawing/2014/main" id="{225D1236-274B-40D9-AEAD-AA1EC02E3534}"/>
              </a:ext>
            </a:extLst>
          </p:cNvPr>
          <p:cNvSpPr/>
          <p:nvPr/>
        </p:nvSpPr>
        <p:spPr>
          <a:xfrm>
            <a:off x="515782" y="2504392"/>
            <a:ext cx="3960000"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52425" algn="l"/>
              </a:tabLst>
            </a:pPr>
            <a:r>
              <a:rPr lang="ja-JP" altLang="en-US" sz="2000" b="1" dirty="0">
                <a:solidFill>
                  <a:schemeClr val="tx1"/>
                </a:solidFill>
                <a:latin typeface="Meiryo" charset="-128"/>
                <a:ea typeface="Meiryo" charset="-128"/>
                <a:cs typeface="Meiryo" charset="-128"/>
              </a:rPr>
              <a:t>●</a:t>
            </a:r>
            <a:r>
              <a:rPr lang="en-US" altLang="ja-JP" sz="2000" b="1" dirty="0">
                <a:solidFill>
                  <a:schemeClr val="tx1"/>
                </a:solidFill>
                <a:latin typeface="Meiryo" charset="-128"/>
                <a:ea typeface="Meiryo" charset="-128"/>
                <a:cs typeface="Meiryo" charset="-128"/>
              </a:rPr>
              <a:t>	</a:t>
            </a:r>
            <a:r>
              <a:rPr lang="ja-JP" altLang="en-US" sz="2000" b="1" dirty="0">
                <a:solidFill>
                  <a:schemeClr val="tx1"/>
                </a:solidFill>
                <a:latin typeface="Meiryo" charset="-128"/>
                <a:ea typeface="Meiryo" charset="-128"/>
                <a:cs typeface="Meiryo" charset="-128"/>
              </a:rPr>
              <a:t>名前や生年月日などを</a:t>
            </a:r>
            <a:endParaRPr lang="en-US" altLang="ja-JP" sz="2000" b="1" dirty="0">
              <a:solidFill>
                <a:schemeClr val="tx1"/>
              </a:solidFill>
              <a:latin typeface="Meiryo" charset="-128"/>
              <a:ea typeface="Meiryo" charset="-128"/>
              <a:cs typeface="Meiryo" charset="-128"/>
            </a:endParaRPr>
          </a:p>
          <a:p>
            <a:pPr>
              <a:tabLst>
                <a:tab pos="352425" algn="l"/>
              </a:tabLst>
            </a:pPr>
            <a:r>
              <a:rPr lang="en-US" altLang="ja-JP" sz="2000" b="1" dirty="0">
                <a:solidFill>
                  <a:schemeClr val="tx1"/>
                </a:solidFill>
                <a:latin typeface="Meiryo" charset="-128"/>
                <a:ea typeface="Meiryo" charset="-128"/>
                <a:cs typeface="Meiryo" charset="-128"/>
              </a:rPr>
              <a:t>	</a:t>
            </a:r>
            <a:r>
              <a:rPr lang="ja-JP" altLang="en-US" sz="2000" b="1" dirty="0">
                <a:solidFill>
                  <a:schemeClr val="tx1"/>
                </a:solidFill>
                <a:latin typeface="Meiryo" charset="-128"/>
                <a:ea typeface="Meiryo" charset="-128"/>
                <a:cs typeface="Meiryo" charset="-128"/>
              </a:rPr>
              <a:t>利用したもの</a:t>
            </a:r>
            <a:endParaRPr lang="en-US" altLang="ja-JP" sz="2000" b="1" dirty="0">
              <a:solidFill>
                <a:schemeClr val="tx1"/>
              </a:solidFill>
              <a:latin typeface="Meiryo" charset="-128"/>
              <a:ea typeface="Meiryo" charset="-128"/>
              <a:cs typeface="Meiryo" charset="-128"/>
            </a:endParaRPr>
          </a:p>
          <a:p>
            <a:pPr>
              <a:tabLst>
                <a:tab pos="352425" algn="l"/>
              </a:tabLst>
            </a:pPr>
            <a:r>
              <a:rPr lang="ja-JP" altLang="en-US" sz="2000" b="1" dirty="0">
                <a:solidFill>
                  <a:schemeClr val="tx1"/>
                </a:solidFill>
                <a:latin typeface="Meiryo" charset="-128"/>
                <a:ea typeface="Meiryo" charset="-128"/>
                <a:cs typeface="Meiryo" charset="-128"/>
              </a:rPr>
              <a:t>●「</a:t>
            </a:r>
            <a:r>
              <a:rPr lang="en-US" altLang="ja-JP" sz="2000" b="1" dirty="0" err="1">
                <a:solidFill>
                  <a:schemeClr val="tx1"/>
                </a:solidFill>
                <a:latin typeface="Meiryo" charset="-128"/>
                <a:ea typeface="Meiryo" charset="-128"/>
                <a:cs typeface="Meiryo" charset="-128"/>
              </a:rPr>
              <a:t>abcd</a:t>
            </a:r>
            <a:r>
              <a:rPr lang="ja-JP" altLang="en-US" sz="2000" b="1" spc="-1000" dirty="0" err="1">
                <a:solidFill>
                  <a:schemeClr val="tx1"/>
                </a:solidFill>
                <a:latin typeface="Meiryo" charset="-128"/>
                <a:ea typeface="Meiryo" charset="-128"/>
                <a:cs typeface="Meiryo" charset="-128"/>
              </a:rPr>
              <a:t>」</a:t>
            </a:r>
            <a:r>
              <a:rPr lang="ja-JP" altLang="en-US" sz="2000" b="1" dirty="0" err="1">
                <a:solidFill>
                  <a:schemeClr val="tx1"/>
                </a:solidFill>
                <a:latin typeface="Meiryo" charset="-128"/>
                <a:ea typeface="Meiryo" charset="-128"/>
                <a:cs typeface="Meiryo" charset="-128"/>
              </a:rPr>
              <a:t>「</a:t>
            </a:r>
            <a:r>
              <a:rPr lang="en-US" altLang="ja-JP" sz="2000" b="1" dirty="0">
                <a:solidFill>
                  <a:schemeClr val="tx1"/>
                </a:solidFill>
                <a:latin typeface="Meiryo" charset="-128"/>
                <a:ea typeface="Meiryo" charset="-128"/>
                <a:cs typeface="Meiryo" charset="-128"/>
              </a:rPr>
              <a:t>7777</a:t>
            </a:r>
            <a:r>
              <a:rPr lang="ja-JP" altLang="en-US" sz="2000" b="1" spc="-750" dirty="0" err="1">
                <a:solidFill>
                  <a:schemeClr val="tx1"/>
                </a:solidFill>
                <a:latin typeface="Meiryo" charset="-128"/>
                <a:ea typeface="Meiryo" charset="-128"/>
                <a:cs typeface="Meiryo" charset="-128"/>
              </a:rPr>
              <a:t> 」</a:t>
            </a:r>
            <a:r>
              <a:rPr lang="ja-JP" altLang="en-US" sz="2000" b="1" dirty="0">
                <a:solidFill>
                  <a:schemeClr val="tx1"/>
                </a:solidFill>
                <a:latin typeface="Meiryo" charset="-128"/>
                <a:ea typeface="Meiryo" charset="-128"/>
                <a:cs typeface="Meiryo" charset="-128"/>
              </a:rPr>
              <a:t>など、</a:t>
            </a:r>
            <a:endParaRPr lang="en-US" altLang="ja-JP" sz="2000" b="1" dirty="0">
              <a:solidFill>
                <a:schemeClr val="tx1"/>
              </a:solidFill>
              <a:latin typeface="Meiryo" charset="-128"/>
              <a:ea typeface="Meiryo" charset="-128"/>
              <a:cs typeface="Meiryo" charset="-128"/>
            </a:endParaRPr>
          </a:p>
          <a:p>
            <a:pPr>
              <a:tabLst>
                <a:tab pos="352425" algn="l"/>
              </a:tabLst>
            </a:pPr>
            <a:r>
              <a:rPr lang="en-US" altLang="ja-JP" sz="2000" b="1" dirty="0">
                <a:solidFill>
                  <a:schemeClr val="tx1"/>
                </a:solidFill>
                <a:latin typeface="Meiryo" charset="-128"/>
                <a:ea typeface="Meiryo" charset="-128"/>
                <a:cs typeface="Meiryo" charset="-128"/>
              </a:rPr>
              <a:t>	</a:t>
            </a:r>
            <a:r>
              <a:rPr lang="ja-JP" altLang="en-US" sz="2000" b="1" dirty="0">
                <a:solidFill>
                  <a:schemeClr val="tx1"/>
                </a:solidFill>
                <a:latin typeface="Meiryo" charset="-128"/>
                <a:ea typeface="Meiryo" charset="-128"/>
                <a:cs typeface="Meiryo" charset="-128"/>
              </a:rPr>
              <a:t>簡単に類推できるもの</a:t>
            </a:r>
            <a:endParaRPr lang="en-US" altLang="ja-JP" sz="2000" b="1" dirty="0">
              <a:solidFill>
                <a:schemeClr val="tx1"/>
              </a:solidFill>
              <a:latin typeface="Meiryo" charset="-128"/>
              <a:ea typeface="Meiryo" charset="-128"/>
              <a:cs typeface="Meiryo" charset="-128"/>
            </a:endParaRPr>
          </a:p>
          <a:p>
            <a:pPr>
              <a:tabLst>
                <a:tab pos="352425" algn="l"/>
              </a:tabLst>
            </a:pPr>
            <a:r>
              <a:rPr lang="ja-JP" altLang="en-US" sz="2000" b="1" dirty="0">
                <a:solidFill>
                  <a:schemeClr val="tx1"/>
                </a:solidFill>
                <a:latin typeface="Meiryo" charset="-128"/>
                <a:ea typeface="Meiryo" charset="-128"/>
                <a:cs typeface="Meiryo" charset="-128"/>
              </a:rPr>
              <a:t>●</a:t>
            </a:r>
            <a:r>
              <a:rPr lang="en-US" altLang="ja-JP" sz="2000" b="1" dirty="0">
                <a:solidFill>
                  <a:schemeClr val="tx1"/>
                </a:solidFill>
                <a:latin typeface="Meiryo" charset="-128"/>
                <a:ea typeface="Meiryo" charset="-128"/>
                <a:cs typeface="Meiryo" charset="-128"/>
              </a:rPr>
              <a:t>	</a:t>
            </a:r>
            <a:r>
              <a:rPr lang="ja-JP" altLang="en-US" sz="2000" b="1" dirty="0">
                <a:solidFill>
                  <a:schemeClr val="tx1"/>
                </a:solidFill>
                <a:latin typeface="Meiryo" charset="-128"/>
                <a:ea typeface="Meiryo" charset="-128"/>
                <a:cs typeface="Meiryo" charset="-128"/>
              </a:rPr>
              <a:t>文字数が少ないもの</a:t>
            </a:r>
          </a:p>
        </p:txBody>
      </p:sp>
      <p:sp>
        <p:nvSpPr>
          <p:cNvPr id="27" name="正方形/長方形 26">
            <a:extLst>
              <a:ext uri="{FF2B5EF4-FFF2-40B4-BE49-F238E27FC236}">
                <a16:creationId xmlns:a16="http://schemas.microsoft.com/office/drawing/2014/main" id="{8FB24EA3-0971-4737-9C4D-02068D4F584D}"/>
              </a:ext>
            </a:extLst>
          </p:cNvPr>
          <p:cNvSpPr/>
          <p:nvPr/>
        </p:nvSpPr>
        <p:spPr>
          <a:xfrm>
            <a:off x="4668756" y="2820684"/>
            <a:ext cx="3738178"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352425" algn="l"/>
              </a:tabLst>
            </a:pPr>
            <a:r>
              <a:rPr lang="ja-JP" altLang="en-US" sz="2000" b="1" dirty="0">
                <a:solidFill>
                  <a:schemeClr val="tx1"/>
                </a:solidFill>
                <a:latin typeface="Meiryo" charset="-128"/>
                <a:ea typeface="Meiryo" charset="-128"/>
                <a:cs typeface="Meiryo" charset="-128"/>
              </a:rPr>
              <a:t>●</a:t>
            </a:r>
            <a:r>
              <a:rPr lang="en-US" altLang="ja-JP" sz="2000" b="1" dirty="0">
                <a:solidFill>
                  <a:schemeClr val="tx1"/>
                </a:solidFill>
                <a:latin typeface="Meiryo" charset="-128"/>
                <a:ea typeface="Meiryo" charset="-128"/>
                <a:cs typeface="Meiryo" charset="-128"/>
              </a:rPr>
              <a:t>	</a:t>
            </a:r>
            <a:r>
              <a:rPr lang="ja-JP" altLang="en-US" sz="2000" b="1" dirty="0">
                <a:solidFill>
                  <a:schemeClr val="tx1"/>
                </a:solidFill>
                <a:latin typeface="Meiryo" charset="-128"/>
                <a:ea typeface="Meiryo" charset="-128"/>
              </a:rPr>
              <a:t>以下を組み合わせたもの</a:t>
            </a:r>
            <a:endParaRPr lang="en-US" altLang="ja-JP" sz="2000" b="1" dirty="0">
              <a:solidFill>
                <a:schemeClr val="tx1"/>
              </a:solidFill>
              <a:latin typeface="Meiryo" charset="-128"/>
              <a:ea typeface="Meiryo" charset="-128"/>
            </a:endParaRPr>
          </a:p>
          <a:p>
            <a:pPr>
              <a:tabLst>
                <a:tab pos="352425" algn="l"/>
              </a:tabLst>
            </a:pPr>
            <a:r>
              <a:rPr lang="en-US" altLang="ja-JP" sz="2000" b="1" dirty="0">
                <a:solidFill>
                  <a:schemeClr val="tx1"/>
                </a:solidFill>
                <a:latin typeface="Meiryo" charset="-128"/>
                <a:ea typeface="Meiryo" charset="-128"/>
              </a:rPr>
              <a:t>	</a:t>
            </a:r>
            <a:r>
              <a:rPr lang="ja-JP" altLang="en-US" sz="2000" b="1" dirty="0">
                <a:solidFill>
                  <a:schemeClr val="tx1"/>
                </a:solidFill>
                <a:latin typeface="Meiryo" charset="-128"/>
                <a:ea typeface="Meiryo" charset="-128"/>
              </a:rPr>
              <a:t>英大文字（</a:t>
            </a:r>
            <a:r>
              <a:rPr lang="en-US" altLang="ja-JP" sz="2000" b="1" dirty="0">
                <a:solidFill>
                  <a:schemeClr val="tx1"/>
                </a:solidFill>
                <a:latin typeface="Meiryo" charset="-128"/>
                <a:ea typeface="Meiryo" charset="-128"/>
              </a:rPr>
              <a:t>ABC</a:t>
            </a:r>
            <a:r>
              <a:rPr lang="ja-JP" altLang="en-US" sz="2000" b="1" dirty="0">
                <a:solidFill>
                  <a:schemeClr val="tx1"/>
                </a:solidFill>
                <a:latin typeface="Meiryo" charset="-128"/>
                <a:ea typeface="Meiryo" charset="-128"/>
              </a:rPr>
              <a:t>・・・）</a:t>
            </a:r>
            <a:endParaRPr lang="en-US" altLang="ja-JP" sz="2000" b="1" dirty="0">
              <a:solidFill>
                <a:schemeClr val="tx1"/>
              </a:solidFill>
              <a:latin typeface="Meiryo" charset="-128"/>
              <a:ea typeface="Meiryo" charset="-128"/>
            </a:endParaRPr>
          </a:p>
          <a:p>
            <a:pPr>
              <a:tabLst>
                <a:tab pos="352425" algn="l"/>
              </a:tabLst>
            </a:pPr>
            <a:r>
              <a:rPr lang="en-US" altLang="ja-JP" sz="2000" b="1" dirty="0">
                <a:solidFill>
                  <a:schemeClr val="tx1"/>
                </a:solidFill>
                <a:latin typeface="Meiryo" charset="-128"/>
                <a:ea typeface="Meiryo" charset="-128"/>
              </a:rPr>
              <a:t>	</a:t>
            </a:r>
            <a:r>
              <a:rPr lang="ja-JP" altLang="en-US" sz="2000" b="1" dirty="0">
                <a:solidFill>
                  <a:schemeClr val="tx1"/>
                </a:solidFill>
                <a:latin typeface="Meiryo" charset="-128"/>
                <a:ea typeface="Meiryo" charset="-128"/>
              </a:rPr>
              <a:t>英小文字（</a:t>
            </a:r>
            <a:r>
              <a:rPr lang="en-US" altLang="ja-JP" sz="2000" b="1" dirty="0" err="1">
                <a:solidFill>
                  <a:schemeClr val="tx1"/>
                </a:solidFill>
                <a:latin typeface="Meiryo" charset="-128"/>
                <a:ea typeface="Meiryo" charset="-128"/>
              </a:rPr>
              <a:t>abc</a:t>
            </a:r>
            <a:r>
              <a:rPr lang="ja-JP" altLang="en-US" sz="2000" b="1" dirty="0">
                <a:solidFill>
                  <a:schemeClr val="tx1"/>
                </a:solidFill>
                <a:latin typeface="Meiryo" charset="-128"/>
                <a:ea typeface="Meiryo" charset="-128"/>
              </a:rPr>
              <a:t>・・・）</a:t>
            </a:r>
            <a:endParaRPr lang="en-US" altLang="ja-JP" sz="2000" b="1" dirty="0">
              <a:solidFill>
                <a:schemeClr val="tx1"/>
              </a:solidFill>
              <a:latin typeface="Meiryo" charset="-128"/>
              <a:ea typeface="Meiryo" charset="-128"/>
            </a:endParaRPr>
          </a:p>
          <a:p>
            <a:pPr>
              <a:tabLst>
                <a:tab pos="352425" algn="l"/>
              </a:tabLst>
            </a:pPr>
            <a:r>
              <a:rPr lang="en-US" altLang="ja-JP" sz="2000" b="1" dirty="0">
                <a:solidFill>
                  <a:schemeClr val="tx1"/>
                </a:solidFill>
                <a:latin typeface="Meiryo" charset="-128"/>
                <a:ea typeface="Meiryo" charset="-128"/>
              </a:rPr>
              <a:t>	</a:t>
            </a:r>
            <a:r>
              <a:rPr lang="ja-JP" altLang="en-US" sz="2000" b="1" dirty="0">
                <a:solidFill>
                  <a:schemeClr val="tx1"/>
                </a:solidFill>
                <a:latin typeface="Meiryo" charset="-128"/>
                <a:ea typeface="Meiryo" charset="-128"/>
              </a:rPr>
              <a:t>数字（</a:t>
            </a:r>
            <a:r>
              <a:rPr lang="en-US" altLang="ja-JP" sz="2000" b="1" dirty="0">
                <a:solidFill>
                  <a:schemeClr val="tx1"/>
                </a:solidFill>
                <a:latin typeface="Meiryo" charset="-128"/>
                <a:ea typeface="Meiryo" charset="-128"/>
              </a:rPr>
              <a:t>123</a:t>
            </a:r>
            <a:r>
              <a:rPr lang="ja-JP" altLang="en-US" sz="2000" b="1" dirty="0">
                <a:solidFill>
                  <a:schemeClr val="tx1"/>
                </a:solidFill>
                <a:latin typeface="Meiryo" charset="-128"/>
                <a:ea typeface="Meiryo" charset="-128"/>
              </a:rPr>
              <a:t>・・・）</a:t>
            </a:r>
            <a:endParaRPr lang="en-US" altLang="ja-JP" sz="2000" b="1" dirty="0">
              <a:solidFill>
                <a:schemeClr val="tx1"/>
              </a:solidFill>
              <a:latin typeface="Meiryo" charset="-128"/>
              <a:ea typeface="Meiryo" charset="-128"/>
            </a:endParaRPr>
          </a:p>
          <a:p>
            <a:pPr>
              <a:tabLst>
                <a:tab pos="352425" algn="l"/>
              </a:tabLst>
            </a:pPr>
            <a:r>
              <a:rPr lang="en-US" altLang="ja-JP" sz="2000" b="1" dirty="0">
                <a:solidFill>
                  <a:schemeClr val="tx1"/>
                </a:solidFill>
                <a:latin typeface="Meiryo" charset="-128"/>
                <a:ea typeface="Meiryo" charset="-128"/>
              </a:rPr>
              <a:t>	</a:t>
            </a:r>
            <a:r>
              <a:rPr lang="ja-JP" altLang="en-US" sz="2000" b="1" dirty="0">
                <a:solidFill>
                  <a:schemeClr val="tx1"/>
                </a:solidFill>
                <a:latin typeface="Meiryo" charset="-128"/>
                <a:ea typeface="Meiryo" charset="-128"/>
              </a:rPr>
              <a:t>記号（</a:t>
            </a:r>
            <a:r>
              <a:rPr lang="en-US" altLang="ja-JP" sz="2000" b="1" dirty="0">
                <a:solidFill>
                  <a:schemeClr val="tx1"/>
                </a:solidFill>
                <a:latin typeface="Meiryo" charset="-128"/>
                <a:ea typeface="Meiryo" charset="-128"/>
              </a:rPr>
              <a:t>!?#</a:t>
            </a:r>
            <a:r>
              <a:rPr lang="ja-JP" altLang="en-US" sz="2000" b="1" dirty="0">
                <a:solidFill>
                  <a:schemeClr val="tx1"/>
                </a:solidFill>
                <a:latin typeface="Meiryo" charset="-128"/>
                <a:ea typeface="Meiryo" charset="-128"/>
              </a:rPr>
              <a:t>・・・）</a:t>
            </a:r>
            <a:endParaRPr lang="en-US" altLang="ja-JP" sz="2000" b="1" dirty="0">
              <a:solidFill>
                <a:schemeClr val="tx1"/>
              </a:solidFill>
              <a:latin typeface="Meiryo" charset="-128"/>
              <a:ea typeface="Meiryo" charset="-128"/>
            </a:endParaRPr>
          </a:p>
          <a:p>
            <a:pPr>
              <a:tabLst>
                <a:tab pos="352425" algn="l"/>
              </a:tabLst>
            </a:pPr>
            <a:r>
              <a:rPr lang="ja-JP" altLang="en-US" sz="2000" b="1" dirty="0">
                <a:solidFill>
                  <a:schemeClr val="tx1"/>
                </a:solidFill>
                <a:latin typeface="Meiryo" charset="-128"/>
                <a:ea typeface="Meiryo" charset="-128"/>
                <a:cs typeface="Meiryo" charset="-128"/>
              </a:rPr>
              <a:t>●</a:t>
            </a:r>
            <a:r>
              <a:rPr lang="en-US" altLang="ja-JP" sz="2000" b="1" dirty="0">
                <a:solidFill>
                  <a:schemeClr val="tx1"/>
                </a:solidFill>
                <a:latin typeface="Meiryo" charset="-128"/>
                <a:ea typeface="Meiryo" charset="-128"/>
                <a:cs typeface="Meiryo" charset="-128"/>
              </a:rPr>
              <a:t>	</a:t>
            </a:r>
            <a:r>
              <a:rPr lang="ja-JP" altLang="en-US" sz="2000" b="1" dirty="0">
                <a:solidFill>
                  <a:schemeClr val="tx1"/>
                </a:solidFill>
                <a:latin typeface="Meiryo" charset="-128"/>
                <a:ea typeface="Meiryo" charset="-128"/>
              </a:rPr>
              <a:t>文字数が多いもの</a:t>
            </a:r>
            <a:endParaRPr lang="en-US" altLang="ja-JP" sz="2000" b="1" dirty="0">
              <a:solidFill>
                <a:schemeClr val="tx1"/>
              </a:solidFill>
              <a:latin typeface="Meiryo" charset="-128"/>
              <a:ea typeface="Meiryo" charset="-128"/>
            </a:endParaRPr>
          </a:p>
          <a:p>
            <a:pPr>
              <a:tabLst>
                <a:tab pos="352425" algn="l"/>
              </a:tabLst>
            </a:pPr>
            <a:r>
              <a:rPr lang="en-US" altLang="ja-JP" sz="2000" b="1" dirty="0">
                <a:solidFill>
                  <a:schemeClr val="tx1"/>
                </a:solidFill>
                <a:latin typeface="Meiryo" charset="-128"/>
                <a:ea typeface="Meiryo" charset="-128"/>
              </a:rPr>
              <a:t>	</a:t>
            </a:r>
            <a:r>
              <a:rPr lang="ja-JP" altLang="en-US" sz="2000" b="1" dirty="0">
                <a:solidFill>
                  <a:schemeClr val="tx1"/>
                </a:solidFill>
                <a:latin typeface="Meiryo" charset="-128"/>
                <a:ea typeface="Meiryo" charset="-128"/>
              </a:rPr>
              <a:t>（</a:t>
            </a:r>
            <a:r>
              <a:rPr lang="en-US" altLang="ja-JP" sz="2000" b="1" dirty="0">
                <a:solidFill>
                  <a:schemeClr val="tx1"/>
                </a:solidFill>
                <a:latin typeface="Meiryo" charset="-128"/>
                <a:ea typeface="Meiryo" charset="-128"/>
              </a:rPr>
              <a:t>10</a:t>
            </a:r>
            <a:r>
              <a:rPr lang="ja-JP" altLang="en-US" sz="2000" b="1" dirty="0">
                <a:solidFill>
                  <a:schemeClr val="tx1"/>
                </a:solidFill>
                <a:latin typeface="Meiryo" charset="-128"/>
                <a:ea typeface="Meiryo" charset="-128"/>
              </a:rPr>
              <a:t>文字以上）</a:t>
            </a:r>
            <a:endParaRPr lang="en-US" altLang="ja-JP" sz="2000" b="1" dirty="0">
              <a:solidFill>
                <a:schemeClr val="tx1"/>
              </a:solidFill>
              <a:latin typeface="Meiryo" charset="-128"/>
              <a:ea typeface="Meiryo" charset="-128"/>
            </a:endParaRPr>
          </a:p>
        </p:txBody>
      </p:sp>
      <p:sp>
        <p:nvSpPr>
          <p:cNvPr id="28" name="テキスト ボックス 27">
            <a:extLst>
              <a:ext uri="{FF2B5EF4-FFF2-40B4-BE49-F238E27FC236}">
                <a16:creationId xmlns:a16="http://schemas.microsoft.com/office/drawing/2014/main" id="{F299DB7C-862C-4619-BB94-0B4387E9A83C}"/>
              </a:ext>
            </a:extLst>
          </p:cNvPr>
          <p:cNvSpPr txBox="1"/>
          <p:nvPr/>
        </p:nvSpPr>
        <p:spPr>
          <a:xfrm>
            <a:off x="510127" y="5217156"/>
            <a:ext cx="3846515" cy="707886"/>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英字</a:t>
            </a:r>
            <a:r>
              <a:rPr lang="en-US" altLang="ja-JP" sz="1600" b="1" dirty="0">
                <a:latin typeface="メイリオ" panose="020B0604030504040204" pitchFamily="50" charset="-128"/>
                <a:ea typeface="メイリオ" panose="020B0604030504040204" pitchFamily="50" charset="-128"/>
              </a:rPr>
              <a:t>4</a:t>
            </a:r>
            <a:r>
              <a:rPr lang="ja-JP" altLang="en-US" sz="1600" b="1" dirty="0">
                <a:latin typeface="メイリオ" panose="020B0604030504040204" pitchFamily="50" charset="-128"/>
                <a:ea typeface="メイリオ" panose="020B0604030504040204" pitchFamily="50" charset="-128"/>
              </a:rPr>
              <a:t>文字のパスワードの場合、理論上</a:t>
            </a:r>
            <a:endParaRPr lang="en-US" altLang="ja-JP" sz="1600" b="1" dirty="0">
              <a:latin typeface="メイリオ" panose="020B0604030504040204" pitchFamily="50" charset="-128"/>
              <a:ea typeface="メイリオ" panose="020B0604030504040204" pitchFamily="50" charset="-128"/>
            </a:endParaRPr>
          </a:p>
          <a:p>
            <a:pPr>
              <a:lnSpc>
                <a:spcPct val="150000"/>
              </a:lnSpc>
            </a:pPr>
            <a:r>
              <a:rPr lang="ja-JP" altLang="en-US" sz="1600" b="1" dirty="0">
                <a:latin typeface="メイリオ" panose="020B0604030504040204" pitchFamily="50" charset="-128"/>
                <a:ea typeface="メイリオ" panose="020B0604030504040204" pitchFamily="50" charset="-128"/>
              </a:rPr>
              <a:t>総当たりで約</a:t>
            </a:r>
            <a:r>
              <a:rPr lang="en-US" altLang="ja-JP" sz="1600" b="1" dirty="0">
                <a:latin typeface="メイリオ" panose="020B0604030504040204" pitchFamily="50" charset="-128"/>
                <a:ea typeface="メイリオ" panose="020B0604030504040204" pitchFamily="50" charset="-128"/>
              </a:rPr>
              <a:t>3</a:t>
            </a:r>
            <a:r>
              <a:rPr lang="ja-JP" altLang="en-US" sz="1600" b="1" dirty="0">
                <a:latin typeface="メイリオ" panose="020B0604030504040204" pitchFamily="50" charset="-128"/>
                <a:ea typeface="メイリオ" panose="020B0604030504040204" pitchFamily="50" charset="-128"/>
              </a:rPr>
              <a:t>秒で見破られます。</a:t>
            </a:r>
            <a:endParaRPr lang="en-US" altLang="ja-JP" sz="1600" b="1" dirty="0">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7C851DDD-7A1C-4CF9-BEFB-D0A9EC3CDE31}"/>
              </a:ext>
            </a:extLst>
          </p:cNvPr>
          <p:cNvSpPr txBox="1"/>
          <p:nvPr/>
        </p:nvSpPr>
        <p:spPr>
          <a:xfrm>
            <a:off x="4647600" y="5217156"/>
            <a:ext cx="4134871" cy="707886"/>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上記のパスワー</a:t>
            </a:r>
            <a:r>
              <a:rPr lang="ja-JP" altLang="en-US" sz="1600" b="1" spc="-750" dirty="0">
                <a:latin typeface="メイリオ" panose="020B0604030504040204" pitchFamily="50" charset="-128"/>
                <a:ea typeface="メイリオ" panose="020B0604030504040204" pitchFamily="50" charset="-128"/>
              </a:rPr>
              <a:t>ド</a:t>
            </a: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10</a:t>
            </a:r>
            <a:r>
              <a:rPr lang="ja-JP" altLang="en-US" sz="1600" b="1" dirty="0">
                <a:latin typeface="メイリオ" panose="020B0604030504040204" pitchFamily="50" charset="-128"/>
                <a:ea typeface="メイリオ" panose="020B0604030504040204" pitchFamily="50" charset="-128"/>
              </a:rPr>
              <a:t>文字</a:t>
            </a:r>
            <a:r>
              <a:rPr lang="ja-JP" altLang="en-US" sz="1600" b="1" spc="-750"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の場合、理論上</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総当たりで約</a:t>
            </a:r>
            <a:r>
              <a:rPr lang="en-US" altLang="ja-JP" sz="2400" b="1" dirty="0">
                <a:solidFill>
                  <a:srgbClr val="FF0000"/>
                </a:solidFill>
                <a:latin typeface="メイリオ" panose="020B0604030504040204" pitchFamily="50" charset="-128"/>
                <a:ea typeface="メイリオ" panose="020B0604030504040204" pitchFamily="50" charset="-128"/>
              </a:rPr>
              <a:t>1000</a:t>
            </a:r>
            <a:r>
              <a:rPr lang="ja-JP" altLang="en-US" sz="2400" b="1" dirty="0">
                <a:solidFill>
                  <a:srgbClr val="FF0000"/>
                </a:solidFill>
                <a:latin typeface="メイリオ" panose="020B0604030504040204" pitchFamily="50" charset="-128"/>
                <a:ea typeface="メイリオ" panose="020B0604030504040204" pitchFamily="50" charset="-128"/>
              </a:rPr>
              <a:t>万年</a:t>
            </a:r>
            <a:r>
              <a:rPr lang="ja-JP" altLang="en-US" sz="1600" b="1" dirty="0">
                <a:latin typeface="メイリオ" panose="020B0604030504040204" pitchFamily="50" charset="-128"/>
                <a:ea typeface="メイリオ" panose="020B0604030504040204" pitchFamily="50" charset="-128"/>
              </a:rPr>
              <a:t>かかります。</a:t>
            </a:r>
            <a:endParaRPr lang="en-US" altLang="ja-JP" sz="1600" b="1" dirty="0">
              <a:latin typeface="メイリオ" panose="020B0604030504040204" pitchFamily="50" charset="-128"/>
              <a:ea typeface="メイリオ" panose="020B0604030504040204" pitchFamily="50" charset="-128"/>
            </a:endParaRPr>
          </a:p>
        </p:txBody>
      </p:sp>
      <p:sp>
        <p:nvSpPr>
          <p:cNvPr id="38" name="矢印: 下 37">
            <a:extLst>
              <a:ext uri="{FF2B5EF4-FFF2-40B4-BE49-F238E27FC236}">
                <a16:creationId xmlns:a16="http://schemas.microsoft.com/office/drawing/2014/main" id="{CA4C8AD9-8CDB-415B-B809-B1ECAB903D78}"/>
              </a:ext>
            </a:extLst>
          </p:cNvPr>
          <p:cNvSpPr/>
          <p:nvPr/>
        </p:nvSpPr>
        <p:spPr>
          <a:xfrm rot="16200000">
            <a:off x="4355976" y="5293559"/>
            <a:ext cx="360000" cy="360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81768B62-91A0-40B9-AD4C-1AC9CD908103}"/>
              </a:ext>
            </a:extLst>
          </p:cNvPr>
          <p:cNvSpPr txBox="1"/>
          <p:nvPr/>
        </p:nvSpPr>
        <p:spPr>
          <a:xfrm>
            <a:off x="412944" y="5918112"/>
            <a:ext cx="8240928" cy="276999"/>
          </a:xfrm>
          <a:prstGeom prst="rect">
            <a:avLst/>
          </a:prstGeom>
          <a:noFill/>
        </p:spPr>
        <p:txBody>
          <a:bodyPr wrap="square" lIns="91440" tIns="45720" rIns="91440" bIns="45720" rtlCol="0" anchor="t">
            <a:spAutoFit/>
          </a:bodyPr>
          <a:lstStyle/>
          <a:p>
            <a:pPr algn="r"/>
            <a:r>
              <a:rPr lang="ja-JP" altLang="en-US" sz="1200">
                <a:latin typeface="メイリオ"/>
                <a:ea typeface="メイリオ"/>
              </a:rPr>
              <a:t>内閣官房　内閣サイバーセキュリティセンター『インターネットの安全・安心ハンドブック』より</a:t>
            </a:r>
          </a:p>
        </p:txBody>
      </p:sp>
      <p:cxnSp>
        <p:nvCxnSpPr>
          <p:cNvPr id="18" name="直線コネクタ 17"/>
          <p:cNvCxnSpPr/>
          <p:nvPr/>
        </p:nvCxnSpPr>
        <p:spPr>
          <a:xfrm>
            <a:off x="251289" y="5074882"/>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897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stretch>
            <a:fillRect/>
          </a:stretch>
        </p:blipFill>
        <p:spPr>
          <a:xfrm>
            <a:off x="619648" y="3437786"/>
            <a:ext cx="7924800" cy="25146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7821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br>
            <a:r>
              <a:rPr kumimoji="0" lang="ja-JP" altLang="en-US" kern="0" dirty="0"/>
              <a:t>安全なパスワードの設定方法</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10393"/>
            <a:ext cx="8384676" cy="845844"/>
          </a:xfrm>
        </p:spPr>
        <p:txBody>
          <a:bodyPr>
            <a:normAutofit/>
          </a:bodyPr>
          <a:lstStyle/>
          <a:p>
            <a:r>
              <a:rPr lang="ja-JP" altLang="en-US" dirty="0"/>
              <a:t>パスワードの使いまわしは絶対に避けましょう。</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２</a:t>
            </a:r>
            <a:r>
              <a:rPr lang="en-US" altLang="ja-JP" sz="3600" dirty="0"/>
              <a:t>-C</a:t>
            </a:r>
            <a:endParaRPr lang="en-US" sz="3600" dirty="0"/>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528953" y="1912742"/>
            <a:ext cx="7992370" cy="1261884"/>
          </a:xfrm>
          <a:prstGeom prst="rect">
            <a:avLst/>
          </a:prstGeom>
          <a:noFill/>
        </p:spPr>
        <p:txBody>
          <a:bodyPr wrap="square" rtlCol="0">
            <a:spAutoFit/>
          </a:bodyPr>
          <a:lstStyle/>
          <a:p>
            <a:pPr>
              <a:lnSpc>
                <a:spcPct val="120000"/>
              </a:lnSpc>
            </a:pPr>
            <a:r>
              <a:rPr lang="ja-JP" altLang="en-US" sz="1600" b="1" dirty="0">
                <a:latin typeface="メイリオ" panose="020B0604030504040204" pitchFamily="50" charset="-128"/>
                <a:ea typeface="メイリオ" panose="020B0604030504040204" pitchFamily="50" charset="-128"/>
              </a:rPr>
              <a:t>複数の機器やサービスで全く同じパスワードを使いまわしたり、</a:t>
            </a:r>
            <a:endParaRPr lang="en-US" altLang="ja-JP" sz="1600" b="1" dirty="0">
              <a:latin typeface="メイリオ" panose="020B0604030504040204" pitchFamily="50" charset="-128"/>
              <a:ea typeface="メイリオ" panose="020B0604030504040204" pitchFamily="50" charset="-128"/>
            </a:endParaRPr>
          </a:p>
          <a:p>
            <a:pPr>
              <a:lnSpc>
                <a:spcPct val="120000"/>
              </a:lnSpc>
            </a:pPr>
            <a:r>
              <a:rPr lang="ja-JP" altLang="en-US" sz="1600" b="1" dirty="0">
                <a:latin typeface="メイリオ" panose="020B0604030504040204" pitchFamily="50" charset="-128"/>
                <a:ea typeface="メイリオ" panose="020B0604030504040204" pitchFamily="50" charset="-128"/>
              </a:rPr>
              <a:t>似たようなパスワードを使っていませんか？パスワードを使いまわしていると、</a:t>
            </a:r>
            <a:endParaRPr lang="en-US" altLang="ja-JP" sz="1600" b="1" dirty="0">
              <a:latin typeface="メイリオ" panose="020B0604030504040204" pitchFamily="50" charset="-128"/>
              <a:ea typeface="メイリオ" panose="020B0604030504040204" pitchFamily="50" charset="-128"/>
            </a:endParaRPr>
          </a:p>
          <a:p>
            <a:pPr>
              <a:lnSpc>
                <a:spcPct val="120000"/>
              </a:lnSpc>
            </a:pPr>
            <a:r>
              <a:rPr lang="en-US" altLang="ja-JP" sz="1600" b="1" dirty="0">
                <a:latin typeface="メイリオ" panose="020B0604030504040204" pitchFamily="50" charset="-128"/>
                <a:ea typeface="メイリオ" panose="020B0604030504040204" pitchFamily="50" charset="-128"/>
              </a:rPr>
              <a:t>1</a:t>
            </a:r>
            <a:r>
              <a:rPr lang="ja-JP" altLang="en-US" sz="1600" b="1" dirty="0">
                <a:latin typeface="メイリオ" panose="020B0604030504040204" pitchFamily="50" charset="-128"/>
                <a:ea typeface="メイリオ" panose="020B0604030504040204" pitchFamily="50" charset="-128"/>
              </a:rPr>
              <a:t>か所からパスワードが流出したら、同じパスワードを使用している</a:t>
            </a:r>
            <a:endParaRPr lang="en-US" altLang="ja-JP" sz="1600" b="1" dirty="0">
              <a:latin typeface="メイリオ" panose="020B0604030504040204" pitchFamily="50" charset="-128"/>
              <a:ea typeface="メイリオ" panose="020B0604030504040204" pitchFamily="50" charset="-128"/>
            </a:endParaRPr>
          </a:p>
          <a:p>
            <a:pPr>
              <a:lnSpc>
                <a:spcPct val="120000"/>
              </a:lnSpc>
            </a:pPr>
            <a:r>
              <a:rPr lang="ja-JP" altLang="en-US" sz="1600" b="1" dirty="0">
                <a:latin typeface="メイリオ" panose="020B0604030504040204" pitchFamily="50" charset="-128"/>
                <a:ea typeface="メイリオ" panose="020B0604030504040204" pitchFamily="50" charset="-128"/>
              </a:rPr>
              <a:t>他のサービス等にもログインされる恐れがあります。</a:t>
            </a:r>
          </a:p>
        </p:txBody>
      </p:sp>
      <p:sp>
        <p:nvSpPr>
          <p:cNvPr id="35" name="テキスト ボックス 34">
            <a:extLst>
              <a:ext uri="{FF2B5EF4-FFF2-40B4-BE49-F238E27FC236}">
                <a16:creationId xmlns:a16="http://schemas.microsoft.com/office/drawing/2014/main" id="{0B78DE1F-E10B-44F9-8009-90A582FB012D}"/>
              </a:ext>
            </a:extLst>
          </p:cNvPr>
          <p:cNvSpPr txBox="1"/>
          <p:nvPr/>
        </p:nvSpPr>
        <p:spPr>
          <a:xfrm>
            <a:off x="889852" y="3577012"/>
            <a:ext cx="4463978" cy="338554"/>
          </a:xfrm>
          <a:prstGeom prst="rect">
            <a:avLst/>
          </a:prstGeom>
          <a:noFill/>
        </p:spPr>
        <p:txBody>
          <a:bodyPr wrap="square" rtlCol="0">
            <a:spAutoFit/>
          </a:bodyPr>
          <a:lstStyle/>
          <a:p>
            <a:r>
              <a:rPr lang="ja-JP" altLang="en-US" sz="1600" b="1" dirty="0">
                <a:solidFill>
                  <a:srgbClr val="009650"/>
                </a:solidFill>
                <a:latin typeface="メイリオ" panose="020B0604030504040204" pitchFamily="50" charset="-128"/>
                <a:ea typeface="メイリオ" panose="020B0604030504040204" pitchFamily="50" charset="-128"/>
              </a:rPr>
              <a:t>パスワードを使いまわさないためのアイディア</a:t>
            </a:r>
            <a:endParaRPr lang="en-US" altLang="ja-JP" sz="1600" b="1" dirty="0">
              <a:solidFill>
                <a:srgbClr val="009650"/>
              </a:solidFill>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72FCB437-3026-4EC7-99EC-49E3C66D3578}"/>
              </a:ext>
            </a:extLst>
          </p:cNvPr>
          <p:cNvSpPr txBox="1"/>
          <p:nvPr/>
        </p:nvSpPr>
        <p:spPr>
          <a:xfrm>
            <a:off x="4486260" y="4357568"/>
            <a:ext cx="3960000" cy="584775"/>
          </a:xfrm>
          <a:prstGeom prst="rect">
            <a:avLst/>
          </a:prstGeom>
          <a:noFill/>
        </p:spPr>
        <p:txBody>
          <a:bodyPr wrap="square" rtlCol="0">
            <a:spAutoFit/>
          </a:bodyPr>
          <a:lstStyle/>
          <a:p>
            <a:r>
              <a:rPr lang="en-US" altLang="ja-JP" sz="3200" b="1" u="sng" dirty="0" err="1">
                <a:latin typeface="メイリオ" panose="020B0604030504040204" pitchFamily="50" charset="-128"/>
                <a:ea typeface="メイリオ" panose="020B0604030504040204" pitchFamily="50" charset="-128"/>
              </a:rPr>
              <a:t>terebiGAsuki</a:t>
            </a:r>
            <a:r>
              <a:rPr lang="en-US" altLang="ja-JP" sz="3200" b="1" u="sng" dirty="0">
                <a:latin typeface="メイリオ" panose="020B0604030504040204" pitchFamily="50" charset="-128"/>
                <a:ea typeface="メイリオ" panose="020B0604030504040204" pitchFamily="50" charset="-128"/>
              </a:rPr>
              <a:t>!!06</a:t>
            </a:r>
          </a:p>
        </p:txBody>
      </p:sp>
      <p:sp>
        <p:nvSpPr>
          <p:cNvPr id="38" name="テキスト ボックス 37">
            <a:extLst>
              <a:ext uri="{FF2B5EF4-FFF2-40B4-BE49-F238E27FC236}">
                <a16:creationId xmlns:a16="http://schemas.microsoft.com/office/drawing/2014/main" id="{A9BC7500-123B-4C4A-8811-7D97CEA6A943}"/>
              </a:ext>
            </a:extLst>
          </p:cNvPr>
          <p:cNvSpPr txBox="1"/>
          <p:nvPr/>
        </p:nvSpPr>
        <p:spPr>
          <a:xfrm>
            <a:off x="4490770" y="4950842"/>
            <a:ext cx="4463978" cy="338554"/>
          </a:xfrm>
          <a:prstGeom prst="rect">
            <a:avLst/>
          </a:prstGeom>
          <a:noFill/>
        </p:spPr>
        <p:txBody>
          <a:bodyPr wrap="square" lIns="91440" tIns="45720" rIns="91440" bIns="45720" rtlCol="0" anchor="t">
            <a:spAutoFit/>
          </a:bodyPr>
          <a:lstStyle/>
          <a:p>
            <a:r>
              <a:rPr lang="ja-JP" altLang="en-US" sz="1600" b="1">
                <a:latin typeface="メイリオ"/>
                <a:ea typeface="メイリオ"/>
              </a:rPr>
              <a:t>共通の核となるコアパスワードを決めます</a:t>
            </a:r>
            <a:endParaRPr lang="en-US" altLang="ja-JP" sz="1600" b="1">
              <a:latin typeface="メイリオ"/>
              <a:ea typeface="メイリオ"/>
            </a:endParaRPr>
          </a:p>
        </p:txBody>
      </p:sp>
      <p:sp>
        <p:nvSpPr>
          <p:cNvPr id="39" name="テキスト ボックス 38">
            <a:extLst>
              <a:ext uri="{FF2B5EF4-FFF2-40B4-BE49-F238E27FC236}">
                <a16:creationId xmlns:a16="http://schemas.microsoft.com/office/drawing/2014/main" id="{B81A591D-DC2E-4F79-8E03-2A0D8016718F}"/>
              </a:ext>
            </a:extLst>
          </p:cNvPr>
          <p:cNvSpPr txBox="1"/>
          <p:nvPr/>
        </p:nvSpPr>
        <p:spPr>
          <a:xfrm>
            <a:off x="2509514" y="3911370"/>
            <a:ext cx="1080000" cy="584775"/>
          </a:xfrm>
          <a:prstGeom prst="rect">
            <a:avLst/>
          </a:prstGeom>
          <a:noFill/>
        </p:spPr>
        <p:txBody>
          <a:bodyPr wrap="square" rtlCol="0">
            <a:spAutoFit/>
          </a:bodyPr>
          <a:lstStyle/>
          <a:p>
            <a:r>
              <a:rPr lang="en-US" altLang="ja-JP" sz="3200" b="1" dirty="0" err="1">
                <a:solidFill>
                  <a:schemeClr val="accent1"/>
                </a:solidFill>
                <a:latin typeface="メイリオ" panose="020B0604030504040204" pitchFamily="50" charset="-128"/>
                <a:ea typeface="メイリオ" panose="020B0604030504040204" pitchFamily="50" charset="-128"/>
              </a:rPr>
              <a:t>abc</a:t>
            </a:r>
            <a:endParaRPr lang="en-US" altLang="ja-JP" sz="3200" b="1" dirty="0">
              <a:solidFill>
                <a:schemeClr val="accent1"/>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98E06E93-3C34-4292-BD99-D5619F4CB352}"/>
              </a:ext>
            </a:extLst>
          </p:cNvPr>
          <p:cNvSpPr txBox="1"/>
          <p:nvPr/>
        </p:nvSpPr>
        <p:spPr>
          <a:xfrm>
            <a:off x="2534540" y="4429576"/>
            <a:ext cx="1080000" cy="584775"/>
          </a:xfrm>
          <a:prstGeom prst="rect">
            <a:avLst/>
          </a:prstGeom>
          <a:noFill/>
        </p:spPr>
        <p:txBody>
          <a:bodyPr wrap="square" rtlCol="0">
            <a:spAutoFit/>
          </a:bodyPr>
          <a:lstStyle/>
          <a:p>
            <a:r>
              <a:rPr lang="en-US" altLang="ja-JP" sz="3200" b="1" dirty="0" err="1">
                <a:solidFill>
                  <a:srgbClr val="FF0000"/>
                </a:solidFill>
                <a:latin typeface="メイリオ" panose="020B0604030504040204" pitchFamily="50" charset="-128"/>
                <a:ea typeface="メイリオ" panose="020B0604030504040204" pitchFamily="50" charset="-128"/>
              </a:rPr>
              <a:t>irh</a:t>
            </a:r>
            <a:endParaRPr lang="en-US" altLang="ja-JP" sz="3200" b="1" dirty="0">
              <a:solidFill>
                <a:srgbClr val="FF0000"/>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5EE9D2B6-3C32-4A33-9EBD-226FFD2AA671}"/>
              </a:ext>
            </a:extLst>
          </p:cNvPr>
          <p:cNvSpPr txBox="1"/>
          <p:nvPr/>
        </p:nvSpPr>
        <p:spPr>
          <a:xfrm>
            <a:off x="2534540" y="4953186"/>
            <a:ext cx="1080000" cy="584775"/>
          </a:xfrm>
          <a:prstGeom prst="rect">
            <a:avLst/>
          </a:prstGeom>
          <a:noFill/>
        </p:spPr>
        <p:txBody>
          <a:bodyPr wrap="square" rtlCol="0">
            <a:spAutoFit/>
          </a:bodyPr>
          <a:lstStyle/>
          <a:p>
            <a:r>
              <a:rPr lang="en-US" altLang="ja-JP" sz="3200" b="1" dirty="0">
                <a:solidFill>
                  <a:schemeClr val="accent6"/>
                </a:solidFill>
                <a:latin typeface="メイリオ" panose="020B0604030504040204" pitchFamily="50" charset="-128"/>
                <a:ea typeface="メイリオ" panose="020B0604030504040204" pitchFamily="50" charset="-128"/>
              </a:rPr>
              <a:t>IPA</a:t>
            </a:r>
          </a:p>
        </p:txBody>
      </p:sp>
      <p:sp>
        <p:nvSpPr>
          <p:cNvPr id="42" name="テキスト ボックス 41">
            <a:extLst>
              <a:ext uri="{FF2B5EF4-FFF2-40B4-BE49-F238E27FC236}">
                <a16:creationId xmlns:a16="http://schemas.microsoft.com/office/drawing/2014/main" id="{AD60264D-176D-4A25-88E7-2BA0538A5380}"/>
              </a:ext>
            </a:extLst>
          </p:cNvPr>
          <p:cNvSpPr txBox="1"/>
          <p:nvPr/>
        </p:nvSpPr>
        <p:spPr>
          <a:xfrm>
            <a:off x="969748" y="3945449"/>
            <a:ext cx="1552514" cy="400110"/>
          </a:xfrm>
          <a:prstGeom prst="rect">
            <a:avLst/>
          </a:prstGeom>
          <a:solidFill>
            <a:schemeClr val="accent1"/>
          </a:solidFill>
        </p:spPr>
        <p:txBody>
          <a:bodyPr wrap="square" rtlCol="0">
            <a:spAutoFit/>
          </a:bodyPr>
          <a:lstStyle/>
          <a:p>
            <a:r>
              <a:rPr lang="en-US" altLang="ja-JP" sz="2000" b="1" dirty="0" err="1">
                <a:solidFill>
                  <a:schemeClr val="bg1"/>
                </a:solidFill>
                <a:latin typeface="メイリオ" panose="020B0604030504040204" pitchFamily="50" charset="-128"/>
                <a:ea typeface="メイリオ" panose="020B0604030504040204" pitchFamily="50" charset="-128"/>
              </a:rPr>
              <a:t>abc</a:t>
            </a:r>
            <a:r>
              <a:rPr lang="ja-JP" altLang="en-US" sz="2000" b="1" dirty="0">
                <a:solidFill>
                  <a:schemeClr val="bg1"/>
                </a:solidFill>
                <a:latin typeface="メイリオ" panose="020B0604030504040204" pitchFamily="50" charset="-128"/>
                <a:ea typeface="メイリオ" panose="020B0604030504040204" pitchFamily="50" charset="-128"/>
              </a:rPr>
              <a:t>ネット</a:t>
            </a:r>
            <a:endParaRPr lang="en-US" altLang="ja-JP" sz="2000" b="1" dirty="0">
              <a:solidFill>
                <a:schemeClr val="bg1"/>
              </a:solidFill>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20779337-175A-465F-AEF0-653578C9AEA2}"/>
              </a:ext>
            </a:extLst>
          </p:cNvPr>
          <p:cNvSpPr txBox="1"/>
          <p:nvPr/>
        </p:nvSpPr>
        <p:spPr>
          <a:xfrm>
            <a:off x="950364" y="4450829"/>
            <a:ext cx="1571898" cy="400110"/>
          </a:xfrm>
          <a:prstGeom prst="rect">
            <a:avLst/>
          </a:prstGeom>
          <a:solidFill>
            <a:srgbClr val="FF0000"/>
          </a:solidFill>
        </p:spPr>
        <p:txBody>
          <a:bodyPr wrap="square" rtlCol="0">
            <a:spAutoFit/>
          </a:bodyPr>
          <a:lstStyle/>
          <a:p>
            <a:r>
              <a:rPr lang="ja-JP" altLang="en-US" sz="2000" b="1" dirty="0">
                <a:solidFill>
                  <a:schemeClr val="bg1"/>
                </a:solidFill>
                <a:latin typeface="メイリオ" panose="020B0604030504040204" pitchFamily="50" charset="-128"/>
                <a:ea typeface="メイリオ" panose="020B0604030504040204" pitchFamily="50" charset="-128"/>
              </a:rPr>
              <a:t>いろは銀行</a:t>
            </a:r>
            <a:endParaRPr lang="en-US" altLang="ja-JP" sz="2000" b="1" dirty="0">
              <a:solidFill>
                <a:schemeClr val="bg1"/>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EB5AA8F5-505F-4249-A424-DB478E5336C9}"/>
              </a:ext>
            </a:extLst>
          </p:cNvPr>
          <p:cNvSpPr txBox="1"/>
          <p:nvPr/>
        </p:nvSpPr>
        <p:spPr>
          <a:xfrm>
            <a:off x="966374" y="4981301"/>
            <a:ext cx="1555888" cy="400110"/>
          </a:xfrm>
          <a:prstGeom prst="rect">
            <a:avLst/>
          </a:prstGeom>
          <a:solidFill>
            <a:schemeClr val="accent6"/>
          </a:solidFill>
        </p:spPr>
        <p:txBody>
          <a:bodyPr wrap="square" rtlCol="0">
            <a:spAutoFit/>
          </a:bodyPr>
          <a:lstStyle/>
          <a:p>
            <a:r>
              <a:rPr lang="en-US" altLang="ja-JP" sz="2000" b="1" dirty="0">
                <a:solidFill>
                  <a:schemeClr val="bg1"/>
                </a:solidFill>
                <a:latin typeface="メイリオ" panose="020B0604030504040204" pitchFamily="50" charset="-128"/>
                <a:ea typeface="メイリオ" panose="020B0604030504040204" pitchFamily="50" charset="-128"/>
              </a:rPr>
              <a:t>IPA</a:t>
            </a:r>
            <a:r>
              <a:rPr lang="ja-JP" altLang="en-US" sz="2000" b="1" dirty="0">
                <a:solidFill>
                  <a:schemeClr val="bg1"/>
                </a:solidFill>
                <a:latin typeface="メイリオ" panose="020B0604030504040204" pitchFamily="50" charset="-128"/>
                <a:ea typeface="メイリオ" panose="020B0604030504040204" pitchFamily="50" charset="-128"/>
              </a:rPr>
              <a:t>信託</a:t>
            </a:r>
            <a:endParaRPr lang="en-US" altLang="ja-JP" sz="2000" b="1" dirty="0">
              <a:solidFill>
                <a:schemeClr val="bg1"/>
              </a:solidFill>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B8F70277-4600-4020-83BD-898E6D87C411}"/>
              </a:ext>
            </a:extLst>
          </p:cNvPr>
          <p:cNvSpPr txBox="1"/>
          <p:nvPr/>
        </p:nvSpPr>
        <p:spPr>
          <a:xfrm>
            <a:off x="3484777" y="4087621"/>
            <a:ext cx="36000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87528917-855D-487B-B5BA-6B361096BEC6}"/>
              </a:ext>
            </a:extLst>
          </p:cNvPr>
          <p:cNvSpPr txBox="1"/>
          <p:nvPr/>
        </p:nvSpPr>
        <p:spPr>
          <a:xfrm>
            <a:off x="3484777" y="4597813"/>
            <a:ext cx="36000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0D526019-5DB9-4BCA-A432-EF4775CBE43E}"/>
              </a:ext>
            </a:extLst>
          </p:cNvPr>
          <p:cNvSpPr txBox="1"/>
          <p:nvPr/>
        </p:nvSpPr>
        <p:spPr>
          <a:xfrm>
            <a:off x="3495256" y="5080806"/>
            <a:ext cx="36000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p:txBody>
      </p:sp>
      <p:cxnSp>
        <p:nvCxnSpPr>
          <p:cNvPr id="24" name="直線矢印コネクタ 23">
            <a:extLst>
              <a:ext uri="{FF2B5EF4-FFF2-40B4-BE49-F238E27FC236}">
                <a16:creationId xmlns:a16="http://schemas.microsoft.com/office/drawing/2014/main" id="{6829F58E-194E-44C6-93FA-B4C96672EC2E}"/>
              </a:ext>
            </a:extLst>
          </p:cNvPr>
          <p:cNvCxnSpPr>
            <a:cxnSpLocks/>
          </p:cNvCxnSpPr>
          <p:nvPr/>
        </p:nvCxnSpPr>
        <p:spPr>
          <a:xfrm>
            <a:off x="3902692" y="4239001"/>
            <a:ext cx="54000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4652091A-B584-4DD0-907B-919C7ACBF239}"/>
              </a:ext>
            </a:extLst>
          </p:cNvPr>
          <p:cNvCxnSpPr>
            <a:cxnSpLocks/>
          </p:cNvCxnSpPr>
          <p:nvPr/>
        </p:nvCxnSpPr>
        <p:spPr>
          <a:xfrm>
            <a:off x="3889696" y="4737281"/>
            <a:ext cx="5400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6071076B-6315-4EA2-8FAC-CE3A7CB0AB4E}"/>
              </a:ext>
            </a:extLst>
          </p:cNvPr>
          <p:cNvCxnSpPr>
            <a:cxnSpLocks/>
          </p:cNvCxnSpPr>
          <p:nvPr/>
        </p:nvCxnSpPr>
        <p:spPr>
          <a:xfrm flipV="1">
            <a:off x="3902692" y="4893622"/>
            <a:ext cx="54000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CB6B6713-1BEF-4A58-961D-FEFA6D684B13}"/>
              </a:ext>
            </a:extLst>
          </p:cNvPr>
          <p:cNvSpPr txBox="1"/>
          <p:nvPr/>
        </p:nvSpPr>
        <p:spPr>
          <a:xfrm>
            <a:off x="870926" y="5549833"/>
            <a:ext cx="4463978"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サービスごとに冒頭の文字を変えます</a:t>
            </a:r>
            <a:endParaRPr lang="en-US" altLang="ja-JP" sz="1600" b="1"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80EE7FE5-C361-4765-9F62-1D033CEA6A2A}"/>
              </a:ext>
            </a:extLst>
          </p:cNvPr>
          <p:cNvSpPr txBox="1"/>
          <p:nvPr/>
        </p:nvSpPr>
        <p:spPr>
          <a:xfrm>
            <a:off x="3977042" y="5962774"/>
            <a:ext cx="4680000" cy="276999"/>
          </a:xfrm>
          <a:prstGeom prst="rect">
            <a:avLst/>
          </a:prstGeom>
          <a:noFill/>
        </p:spPr>
        <p:txBody>
          <a:bodyPr wrap="square" rtlCol="0">
            <a:spAutoFit/>
          </a:bodyPr>
          <a:lstStyle/>
          <a:p>
            <a:pPr algn="r"/>
            <a:r>
              <a:rPr lang="zh-TW" altLang="en-US" sz="1200" dirty="0">
                <a:latin typeface="Meiryo" charset="-128"/>
                <a:ea typeface="Meiryo" charset="-128"/>
                <a:cs typeface="Meiryo" charset="-128"/>
              </a:rPr>
              <a:t>独立行政法人情報処理推進機構</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安心相談窓口だより</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より抜粋</a:t>
            </a:r>
          </a:p>
        </p:txBody>
      </p:sp>
    </p:spTree>
    <p:extLst>
      <p:ext uri="{BB962C8B-B14F-4D97-AF65-F5344CB8AC3E}">
        <p14:creationId xmlns:p14="http://schemas.microsoft.com/office/powerpoint/2010/main" val="983478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stretch>
            <a:fillRect/>
          </a:stretch>
        </p:blipFill>
        <p:spPr>
          <a:xfrm>
            <a:off x="2919154" y="3069980"/>
            <a:ext cx="5041900" cy="28194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br>
            <a:r>
              <a:rPr kumimoji="0" lang="ja-JP" altLang="en-US" kern="0" dirty="0"/>
              <a:t>安全なパスワードの設定方法</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18437" y="1421026"/>
            <a:ext cx="8384676" cy="845844"/>
          </a:xfrm>
        </p:spPr>
        <p:txBody>
          <a:bodyPr>
            <a:noAutofit/>
          </a:bodyPr>
          <a:lstStyle/>
          <a:p>
            <a:r>
              <a:rPr lang="ja-JP" altLang="en-US" dirty="0"/>
              <a:t>パスワードをノートやメモ等に書きとめて保管しましょう。</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２</a:t>
            </a:r>
            <a:r>
              <a:rPr lang="en-US" altLang="ja-JP" sz="3600" dirty="0"/>
              <a:t>-C</a:t>
            </a:r>
            <a:endParaRPr lang="en-US" sz="3600" dirty="0"/>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529437" y="1910137"/>
            <a:ext cx="7776346" cy="670953"/>
          </a:xfrm>
          <a:prstGeom prst="rect">
            <a:avLst/>
          </a:prstGeom>
          <a:noFill/>
        </p:spPr>
        <p:txBody>
          <a:bodyPr wrap="square" rtlCol="0">
            <a:spAutoFit/>
          </a:bodyPr>
          <a:lstStyle/>
          <a:p>
            <a:pPr>
              <a:lnSpc>
                <a:spcPct val="120000"/>
              </a:lnSpc>
            </a:pPr>
            <a:r>
              <a:rPr lang="ja-JP" altLang="en-US" sz="1600" b="1" dirty="0">
                <a:latin typeface="メイリオ" panose="020B0604030504040204" pitchFamily="50" charset="-128"/>
                <a:ea typeface="メイリオ" panose="020B0604030504040204" pitchFamily="50" charset="-128"/>
              </a:rPr>
              <a:t>パスワードを書き留めたノートやメモ等は他の人に見られない場所で</a:t>
            </a:r>
            <a:endParaRPr lang="en-US" altLang="ja-JP" sz="1600" b="1" dirty="0">
              <a:latin typeface="メイリオ" panose="020B0604030504040204" pitchFamily="50" charset="-128"/>
              <a:ea typeface="メイリオ" panose="020B0604030504040204" pitchFamily="50" charset="-128"/>
            </a:endParaRPr>
          </a:p>
          <a:p>
            <a:pPr>
              <a:lnSpc>
                <a:spcPct val="120000"/>
              </a:lnSpc>
            </a:pPr>
            <a:r>
              <a:rPr lang="ja-JP" altLang="en-US" sz="1600" b="1" dirty="0">
                <a:latin typeface="メイリオ" panose="020B0604030504040204" pitchFamily="50" charset="-128"/>
                <a:ea typeface="メイリオ" panose="020B0604030504040204" pitchFamily="50" charset="-128"/>
              </a:rPr>
              <a:t>大切に保管しましょう。なくさない限りにおいては最も安心な方法です。</a:t>
            </a:r>
            <a:endParaRPr lang="en-US" altLang="ja-JP" sz="1600" b="1" dirty="0">
              <a:latin typeface="メイリオ" panose="020B0604030504040204" pitchFamily="50" charset="-128"/>
              <a:ea typeface="メイリオ" panose="020B0604030504040204" pitchFamily="50" charset="-128"/>
            </a:endParaRPr>
          </a:p>
        </p:txBody>
      </p:sp>
      <p:pic>
        <p:nvPicPr>
          <p:cNvPr id="33" name="Picture 6" descr="メモ帳とペンのイラスト">
            <a:extLst>
              <a:ext uri="{FF2B5EF4-FFF2-40B4-BE49-F238E27FC236}">
                <a16:creationId xmlns:a16="http://schemas.microsoft.com/office/drawing/2014/main" id="{C2B2207E-1DF9-48EC-8797-682FF9D3C1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4474" y="3440448"/>
            <a:ext cx="2074545" cy="207454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ADBA3911-2694-4CF6-8E36-BB586AD396D1}"/>
              </a:ext>
            </a:extLst>
          </p:cNvPr>
          <p:cNvSpPr txBox="1"/>
          <p:nvPr/>
        </p:nvSpPr>
        <p:spPr>
          <a:xfrm>
            <a:off x="3572821" y="3115944"/>
            <a:ext cx="4248472" cy="2862322"/>
          </a:xfrm>
          <a:prstGeom prst="rect">
            <a:avLst/>
          </a:prstGeom>
          <a:noFill/>
        </p:spPr>
        <p:txBody>
          <a:bodyPr wrap="square" rtlCol="0">
            <a:spAutoFit/>
          </a:bodyPr>
          <a:lstStyle/>
          <a:p>
            <a:r>
              <a:rPr kumimoji="1" lang="en-US" altLang="ja-JP" sz="2000" b="1" dirty="0" err="1">
                <a:latin typeface="Meiryo" charset="-128"/>
                <a:ea typeface="Meiryo" charset="-128"/>
                <a:cs typeface="Meiryo" charset="-128"/>
              </a:rPr>
              <a:t>abc</a:t>
            </a:r>
            <a:r>
              <a:rPr kumimoji="1" lang="ja-JP" altLang="en-US" sz="2000" b="1" dirty="0">
                <a:latin typeface="Meiryo" charset="-128"/>
                <a:ea typeface="Meiryo" charset="-128"/>
                <a:cs typeface="Meiryo" charset="-128"/>
              </a:rPr>
              <a:t>ネット</a:t>
            </a:r>
            <a:endParaRPr kumimoji="1" lang="en-US" altLang="ja-JP" sz="2000" b="1" dirty="0">
              <a:latin typeface="Meiryo" charset="-128"/>
              <a:ea typeface="Meiryo" charset="-128"/>
              <a:cs typeface="Meiryo" charset="-128"/>
            </a:endParaRPr>
          </a:p>
          <a:p>
            <a:r>
              <a:rPr lang="en-US" altLang="ja-JP" sz="2000" dirty="0">
                <a:latin typeface="Meiryo" charset="-128"/>
                <a:ea typeface="Meiryo" charset="-128"/>
                <a:cs typeface="Meiryo" charset="-128"/>
              </a:rPr>
              <a:t>ID</a:t>
            </a:r>
            <a:r>
              <a:rPr lang="ja-JP" altLang="en-US" sz="2000" dirty="0">
                <a:latin typeface="Meiryo" charset="-128"/>
                <a:ea typeface="Meiryo" charset="-128"/>
                <a:cs typeface="Meiryo" charset="-128"/>
              </a:rPr>
              <a:t>：～～～</a:t>
            </a:r>
            <a:endParaRPr lang="en-US" altLang="ja-JP" sz="2000" dirty="0">
              <a:latin typeface="Meiryo" charset="-128"/>
              <a:ea typeface="Meiryo" charset="-128"/>
              <a:cs typeface="Meiryo" charset="-128"/>
            </a:endParaRPr>
          </a:p>
          <a:p>
            <a:r>
              <a:rPr kumimoji="1" lang="ja-JP" altLang="en-US" sz="2000" dirty="0">
                <a:latin typeface="Meiryo" charset="-128"/>
                <a:ea typeface="Meiryo" charset="-128"/>
                <a:cs typeface="Meiryo" charset="-128"/>
              </a:rPr>
              <a:t>パスワード</a:t>
            </a:r>
            <a:r>
              <a:rPr lang="ja-JP" altLang="en-US" sz="2000" dirty="0">
                <a:latin typeface="Meiryo" charset="-128"/>
                <a:ea typeface="Meiryo" charset="-128"/>
                <a:cs typeface="Meiryo" charset="-128"/>
              </a:rPr>
              <a:t>：～～～～</a:t>
            </a:r>
            <a:endParaRPr lang="en-US" altLang="ja-JP" sz="2000" dirty="0">
              <a:latin typeface="Meiryo" charset="-128"/>
              <a:ea typeface="Meiryo" charset="-128"/>
              <a:cs typeface="Meiryo" charset="-128"/>
            </a:endParaRPr>
          </a:p>
          <a:p>
            <a:endParaRPr lang="en-US" altLang="ja-JP" sz="2000" dirty="0">
              <a:latin typeface="Meiryo" charset="-128"/>
              <a:ea typeface="Meiryo" charset="-128"/>
              <a:cs typeface="Meiryo" charset="-128"/>
            </a:endParaRPr>
          </a:p>
          <a:p>
            <a:r>
              <a:rPr lang="ja-JP" altLang="en-US" sz="2000" b="1" dirty="0">
                <a:latin typeface="Meiryo" charset="-128"/>
                <a:ea typeface="Meiryo" charset="-128"/>
                <a:cs typeface="Meiryo" charset="-128"/>
              </a:rPr>
              <a:t>いろは銀行</a:t>
            </a:r>
            <a:endParaRPr kumimoji="1" lang="en-US" altLang="ja-JP" sz="2000" b="1" dirty="0">
              <a:latin typeface="Meiryo" charset="-128"/>
              <a:ea typeface="Meiryo" charset="-128"/>
              <a:cs typeface="Meiryo" charset="-128"/>
            </a:endParaRPr>
          </a:p>
          <a:p>
            <a:r>
              <a:rPr lang="en-US" altLang="ja-JP" sz="2000" dirty="0">
                <a:latin typeface="Meiryo" charset="-128"/>
                <a:ea typeface="Meiryo" charset="-128"/>
                <a:cs typeface="Meiryo" charset="-128"/>
              </a:rPr>
              <a:t>ID</a:t>
            </a:r>
            <a:r>
              <a:rPr lang="ja-JP" altLang="en-US" sz="2000" dirty="0">
                <a:latin typeface="Meiryo" charset="-128"/>
                <a:ea typeface="Meiryo" charset="-128"/>
                <a:cs typeface="Meiryo" charset="-128"/>
              </a:rPr>
              <a:t>：～～～</a:t>
            </a:r>
            <a:endParaRPr lang="en-US" altLang="ja-JP" sz="2000" dirty="0">
              <a:latin typeface="Meiryo" charset="-128"/>
              <a:ea typeface="Meiryo" charset="-128"/>
              <a:cs typeface="Meiryo" charset="-128"/>
            </a:endParaRPr>
          </a:p>
          <a:p>
            <a:r>
              <a:rPr kumimoji="1" lang="ja-JP" altLang="en-US" sz="2000" dirty="0">
                <a:latin typeface="Meiryo" charset="-128"/>
                <a:ea typeface="Meiryo" charset="-128"/>
                <a:cs typeface="Meiryo" charset="-128"/>
              </a:rPr>
              <a:t>パスワード</a:t>
            </a:r>
            <a:r>
              <a:rPr lang="ja-JP" altLang="en-US" sz="2000" dirty="0">
                <a:latin typeface="Meiryo" charset="-128"/>
                <a:ea typeface="Meiryo" charset="-128"/>
                <a:cs typeface="Meiryo" charset="-128"/>
              </a:rPr>
              <a:t>：～～～～</a:t>
            </a:r>
            <a:endParaRPr lang="en-US" altLang="ja-JP" sz="2000" dirty="0">
              <a:latin typeface="Meiryo" charset="-128"/>
              <a:ea typeface="Meiryo" charset="-128"/>
              <a:cs typeface="Meiryo" charset="-128"/>
            </a:endParaRPr>
          </a:p>
          <a:p>
            <a:endParaRPr kumimoji="1" lang="en-US" altLang="ja-JP" sz="2000" dirty="0">
              <a:latin typeface="Meiryo" charset="-128"/>
              <a:ea typeface="Meiryo" charset="-128"/>
              <a:cs typeface="Meiryo" charset="-128"/>
            </a:endParaRPr>
          </a:p>
          <a:p>
            <a:r>
              <a:rPr lang="ja-JP" altLang="en-US" sz="2000" dirty="0">
                <a:latin typeface="Meiryo" charset="-128"/>
                <a:ea typeface="Meiryo" charset="-128"/>
                <a:cs typeface="Meiryo" charset="-128"/>
              </a:rPr>
              <a:t>・・・</a:t>
            </a:r>
            <a:endParaRPr kumimoji="1" lang="en-US" altLang="ja-JP" sz="2000" dirty="0">
              <a:latin typeface="Meiryo" charset="-128"/>
              <a:ea typeface="Meiryo" charset="-128"/>
              <a:cs typeface="Meiryo" charset="-128"/>
            </a:endParaRPr>
          </a:p>
        </p:txBody>
      </p:sp>
      <p:sp>
        <p:nvSpPr>
          <p:cNvPr id="26" name="テキスト ボックス 25">
            <a:extLst>
              <a:ext uri="{FF2B5EF4-FFF2-40B4-BE49-F238E27FC236}">
                <a16:creationId xmlns:a16="http://schemas.microsoft.com/office/drawing/2014/main" id="{D3DC0D35-6071-4281-9E2D-12F74AB53964}"/>
              </a:ext>
            </a:extLst>
          </p:cNvPr>
          <p:cNvSpPr txBox="1"/>
          <p:nvPr/>
        </p:nvSpPr>
        <p:spPr>
          <a:xfrm>
            <a:off x="3170147" y="5916509"/>
            <a:ext cx="3960440" cy="338554"/>
          </a:xfrm>
          <a:prstGeom prst="rect">
            <a:avLst/>
          </a:prstGeom>
          <a:noFill/>
        </p:spPr>
        <p:txBody>
          <a:bodyPr wrap="square" rtlCol="0">
            <a:spAutoFit/>
          </a:bodyPr>
          <a:lstStyle/>
          <a:p>
            <a:r>
              <a:rPr lang="en-US" altLang="ja-JP" sz="1600" b="1" dirty="0">
                <a:solidFill>
                  <a:srgbClr val="FF0000"/>
                </a:solidFill>
                <a:latin typeface="メイリオ" panose="020B0604030504040204" pitchFamily="50" charset="-128"/>
                <a:ea typeface="メイリオ" panose="020B0604030504040204" pitchFamily="50" charset="-128"/>
              </a:rPr>
              <a:t>P.29</a:t>
            </a:r>
            <a:r>
              <a:rPr lang="ja-JP" altLang="en-US" sz="1600" b="1" spc="-750" dirty="0">
                <a:solidFill>
                  <a:srgbClr val="FF0000"/>
                </a:solidFill>
                <a:latin typeface="メイリオ" panose="020B0604030504040204" pitchFamily="50" charset="-128"/>
                <a:ea typeface="メイリオ" panose="020B0604030504040204" pitchFamily="50" charset="-128"/>
              </a:rPr>
              <a:t>の</a:t>
            </a:r>
            <a:r>
              <a:rPr lang="ja-JP" altLang="en-US" sz="1600" b="1" dirty="0">
                <a:solidFill>
                  <a:srgbClr val="FF0000"/>
                </a:solidFill>
                <a:latin typeface="メイリオ" panose="020B0604030504040204" pitchFamily="50" charset="-128"/>
                <a:ea typeface="メイリオ" panose="020B0604030504040204" pitchFamily="50" charset="-128"/>
              </a:rPr>
              <a:t>「メモ</a:t>
            </a:r>
            <a:r>
              <a:rPr lang="ja-JP" altLang="en-US" sz="1600" b="1" spc="-750" dirty="0">
                <a:solidFill>
                  <a:srgbClr val="FF0000"/>
                </a:solidFill>
                <a:latin typeface="メイリオ" panose="020B0604030504040204" pitchFamily="50" charset="-128"/>
                <a:ea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rPr>
              <a:t>もご活用ください</a:t>
            </a:r>
          </a:p>
        </p:txBody>
      </p:sp>
    </p:spTree>
    <p:extLst>
      <p:ext uri="{BB962C8B-B14F-4D97-AF65-F5344CB8AC3E}">
        <p14:creationId xmlns:p14="http://schemas.microsoft.com/office/powerpoint/2010/main" val="3481018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6413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4698722" cy="861774"/>
          </a:xfrm>
        </p:spPr>
        <p:txBody>
          <a:bodyPr vert="horz" wrap="none">
            <a:spAutoFit/>
          </a:bodyPr>
          <a:lstStyle/>
          <a:p>
            <a:pPr>
              <a:lnSpc>
                <a:spcPct val="100000"/>
              </a:lnSpc>
            </a:pPr>
            <a:br>
              <a:rPr kumimoji="0" lang="ja-JP" altLang="en-US" sz="1800" kern="0" dirty="0"/>
            </a:br>
            <a:r>
              <a:rPr kumimoji="0" lang="ja-JP" altLang="en-US" kern="0" dirty="0"/>
              <a:t>パスワードを忘れた場合</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18437" y="1451214"/>
            <a:ext cx="8384676" cy="845844"/>
          </a:xfrm>
        </p:spPr>
        <p:txBody>
          <a:bodyPr>
            <a:noAutofit/>
          </a:bodyPr>
          <a:lstStyle/>
          <a:p>
            <a:pPr>
              <a:lnSpc>
                <a:spcPct val="75000"/>
              </a:lnSpc>
            </a:pPr>
            <a:r>
              <a:rPr lang="ja-JP" altLang="en-US" dirty="0"/>
              <a:t>パスワードを忘れた場合には、</a:t>
            </a:r>
            <a:r>
              <a:rPr lang="en-US" altLang="ja-JP" dirty="0"/>
              <a:t>ID</a:t>
            </a:r>
            <a:r>
              <a:rPr lang="ja-JP" altLang="en-US" dirty="0"/>
              <a:t>と登録メール</a:t>
            </a:r>
            <a:endParaRPr lang="en-US" altLang="ja-JP" dirty="0"/>
          </a:p>
          <a:p>
            <a:pPr>
              <a:lnSpc>
                <a:spcPct val="75000"/>
              </a:lnSpc>
            </a:pPr>
            <a:r>
              <a:rPr lang="ja-JP" altLang="en-US" dirty="0"/>
              <a:t>アドレスがわかっていれば再設定ができます。</a:t>
            </a: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２</a:t>
            </a:r>
            <a:r>
              <a:rPr lang="en-US" altLang="ja-JP" sz="3600" dirty="0"/>
              <a:t>-D</a:t>
            </a:r>
            <a:endParaRPr lang="en-US" sz="3600" dirty="0"/>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518804" y="2307548"/>
            <a:ext cx="7992370" cy="966418"/>
          </a:xfrm>
          <a:prstGeom prst="rect">
            <a:avLst/>
          </a:prstGeom>
          <a:noFill/>
        </p:spPr>
        <p:txBody>
          <a:bodyPr wrap="square" rtlCol="0">
            <a:spAutoFit/>
          </a:bodyPr>
          <a:lstStyle/>
          <a:p>
            <a:pPr>
              <a:lnSpc>
                <a:spcPct val="120000"/>
              </a:lnSpc>
            </a:pPr>
            <a:r>
              <a:rPr lang="en-US" altLang="ja-JP" sz="1600" b="1" dirty="0">
                <a:latin typeface="メイリオ" panose="020B0604030504040204" pitchFamily="50" charset="-128"/>
                <a:ea typeface="メイリオ" panose="020B0604030504040204" pitchFamily="50" charset="-128"/>
              </a:rPr>
              <a:t>ID</a:t>
            </a:r>
            <a:r>
              <a:rPr lang="ja-JP" altLang="en-US" sz="1600" b="1" dirty="0">
                <a:latin typeface="メイリオ" panose="020B0604030504040204" pitchFamily="50" charset="-128"/>
                <a:ea typeface="メイリオ" panose="020B0604030504040204" pitchFamily="50" charset="-128"/>
              </a:rPr>
              <a:t>とメールアドレスが分かっていれば、パスワードを忘れても再設定できますので、</a:t>
            </a:r>
            <a:endParaRPr lang="en-US" altLang="ja-JP" sz="1600" b="1" dirty="0">
              <a:latin typeface="メイリオ" panose="020B0604030504040204" pitchFamily="50" charset="-128"/>
              <a:ea typeface="メイリオ" panose="020B0604030504040204" pitchFamily="50" charset="-128"/>
            </a:endParaRPr>
          </a:p>
          <a:p>
            <a:pPr>
              <a:lnSpc>
                <a:spcPct val="120000"/>
              </a:lnSpc>
            </a:pPr>
            <a:r>
              <a:rPr lang="ja-JP" altLang="en-US" sz="1600" b="1" dirty="0">
                <a:latin typeface="メイリオ" panose="020B0604030504040204" pitchFamily="50" charset="-128"/>
                <a:ea typeface="メイリオ" panose="020B0604030504040204" pitchFamily="50" charset="-128"/>
              </a:rPr>
              <a:t>パスワードを忘れないように使いまわすことはやめましょう。再設定をするためには、</a:t>
            </a:r>
            <a:endParaRPr lang="en-US" altLang="ja-JP" sz="1600" b="1" dirty="0">
              <a:latin typeface="メイリオ" panose="020B0604030504040204" pitchFamily="50" charset="-128"/>
              <a:ea typeface="メイリオ" panose="020B0604030504040204" pitchFamily="50" charset="-128"/>
            </a:endParaRPr>
          </a:p>
          <a:p>
            <a:pPr>
              <a:lnSpc>
                <a:spcPct val="120000"/>
              </a:lnSpc>
            </a:pPr>
            <a:r>
              <a:rPr lang="en-US" altLang="ja-JP" sz="1600" b="1" dirty="0">
                <a:latin typeface="メイリオ" panose="020B0604030504040204" pitchFamily="50" charset="-128"/>
                <a:ea typeface="メイリオ" panose="020B0604030504040204" pitchFamily="50" charset="-128"/>
              </a:rPr>
              <a:t>ID</a:t>
            </a:r>
            <a:r>
              <a:rPr lang="ja-JP" altLang="en-US" sz="1600" b="1" dirty="0">
                <a:latin typeface="メイリオ" panose="020B0604030504040204" pitchFamily="50" charset="-128"/>
                <a:ea typeface="メイリオ" panose="020B0604030504040204" pitchFamily="50" charset="-128"/>
              </a:rPr>
              <a:t>とメールアドレスが必要ですので、必ず控えておきましょう。</a:t>
            </a:r>
          </a:p>
        </p:txBody>
      </p:sp>
      <p:pic>
        <p:nvPicPr>
          <p:cNvPr id="92168" name="Picture 8" descr="スマートフォンを見つめるパスワードを忘れた人のイラスト">
            <a:extLst>
              <a:ext uri="{FF2B5EF4-FFF2-40B4-BE49-F238E27FC236}">
                <a16:creationId xmlns:a16="http://schemas.microsoft.com/office/drawing/2014/main" id="{EF034EEA-955B-453B-8E98-03C66260BB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995" y="4052185"/>
            <a:ext cx="2074545" cy="207454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descr="アプリやサービスのログインページの画像">
            <a:extLst>
              <a:ext uri="{FF2B5EF4-FFF2-40B4-BE49-F238E27FC236}">
                <a16:creationId xmlns:a16="http://schemas.microsoft.com/office/drawing/2014/main" id="{DEF4789E-6D1C-4275-8932-509B6D21AB60}"/>
              </a:ext>
            </a:extLst>
          </p:cNvPr>
          <p:cNvGrpSpPr/>
          <p:nvPr/>
        </p:nvGrpSpPr>
        <p:grpSpPr>
          <a:xfrm>
            <a:off x="3131840" y="3429000"/>
            <a:ext cx="2736304" cy="2736304"/>
            <a:chOff x="3131840" y="3429000"/>
            <a:chExt cx="2736304" cy="2736304"/>
          </a:xfrm>
        </p:grpSpPr>
        <p:sp>
          <p:nvSpPr>
            <p:cNvPr id="3" name="正方形/長方形 2">
              <a:extLst>
                <a:ext uri="{FF2B5EF4-FFF2-40B4-BE49-F238E27FC236}">
                  <a16:creationId xmlns:a16="http://schemas.microsoft.com/office/drawing/2014/main" id="{BFC980D9-36C6-4A0E-AD17-C7E9C5E4C190}"/>
                </a:ext>
              </a:extLst>
            </p:cNvPr>
            <p:cNvSpPr/>
            <p:nvPr/>
          </p:nvSpPr>
          <p:spPr>
            <a:xfrm>
              <a:off x="3131840" y="3429000"/>
              <a:ext cx="2736304" cy="273630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BDE3BB93-0812-436F-A0ED-B39B044C4208}"/>
                </a:ext>
              </a:extLst>
            </p:cNvPr>
            <p:cNvSpPr txBox="1"/>
            <p:nvPr/>
          </p:nvSpPr>
          <p:spPr>
            <a:xfrm>
              <a:off x="3599745" y="3627283"/>
              <a:ext cx="1800493" cy="369332"/>
            </a:xfrm>
            <a:prstGeom prst="rect">
              <a:avLst/>
            </a:prstGeom>
            <a:noFill/>
          </p:spPr>
          <p:txBody>
            <a:bodyPr wrap="none" rtlCol="0">
              <a:spAutoFit/>
            </a:bodyPr>
            <a:lstStyle/>
            <a:p>
              <a:r>
                <a:rPr kumimoji="1" lang="ja-JP" altLang="en-US" b="1" dirty="0"/>
                <a:t>ログインページ</a:t>
              </a:r>
            </a:p>
          </p:txBody>
        </p:sp>
        <p:sp>
          <p:nvSpPr>
            <p:cNvPr id="9" name="正方形/長方形 8">
              <a:extLst>
                <a:ext uri="{FF2B5EF4-FFF2-40B4-BE49-F238E27FC236}">
                  <a16:creationId xmlns:a16="http://schemas.microsoft.com/office/drawing/2014/main" id="{C765E46F-4734-4BB1-99E6-FF446778EF78}"/>
                </a:ext>
              </a:extLst>
            </p:cNvPr>
            <p:cNvSpPr/>
            <p:nvPr/>
          </p:nvSpPr>
          <p:spPr>
            <a:xfrm>
              <a:off x="4283968" y="4258507"/>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extLst>
                <a:ext uri="{FF2B5EF4-FFF2-40B4-BE49-F238E27FC236}">
                  <a16:creationId xmlns:a16="http://schemas.microsoft.com/office/drawing/2014/main" id="{8E8BFB79-37E9-44BD-A4C0-C9282F876D6A}"/>
                </a:ext>
              </a:extLst>
            </p:cNvPr>
            <p:cNvSpPr/>
            <p:nvPr/>
          </p:nvSpPr>
          <p:spPr>
            <a:xfrm>
              <a:off x="3236656" y="4258507"/>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ID</a:t>
              </a:r>
              <a:endParaRPr kumimoji="1" lang="ja-JP" altLang="en-US" b="1" dirty="0"/>
            </a:p>
          </p:txBody>
        </p:sp>
        <p:sp>
          <p:nvSpPr>
            <p:cNvPr id="34" name="正方形/長方形 33">
              <a:extLst>
                <a:ext uri="{FF2B5EF4-FFF2-40B4-BE49-F238E27FC236}">
                  <a16:creationId xmlns:a16="http://schemas.microsoft.com/office/drawing/2014/main" id="{8594BAE7-97B8-4A08-B9C4-C657242F5536}"/>
                </a:ext>
              </a:extLst>
            </p:cNvPr>
            <p:cNvSpPr/>
            <p:nvPr/>
          </p:nvSpPr>
          <p:spPr>
            <a:xfrm>
              <a:off x="3238930" y="4717269"/>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パスワード</a:t>
              </a:r>
            </a:p>
          </p:txBody>
        </p:sp>
        <p:sp>
          <p:nvSpPr>
            <p:cNvPr id="35" name="正方形/長方形 34">
              <a:extLst>
                <a:ext uri="{FF2B5EF4-FFF2-40B4-BE49-F238E27FC236}">
                  <a16:creationId xmlns:a16="http://schemas.microsoft.com/office/drawing/2014/main" id="{179E519E-4F6E-47E0-8028-74AA8A48CD2D}"/>
                </a:ext>
              </a:extLst>
            </p:cNvPr>
            <p:cNvSpPr/>
            <p:nvPr/>
          </p:nvSpPr>
          <p:spPr>
            <a:xfrm>
              <a:off x="4283968" y="4717269"/>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2D1DC64E-B8D8-44B4-8299-C6470D874E23}"/>
                </a:ext>
              </a:extLst>
            </p:cNvPr>
            <p:cNvSpPr txBox="1"/>
            <p:nvPr/>
          </p:nvSpPr>
          <p:spPr>
            <a:xfrm>
              <a:off x="3131840" y="5309889"/>
              <a:ext cx="2723823" cy="261610"/>
            </a:xfrm>
            <a:prstGeom prst="rect">
              <a:avLst/>
            </a:prstGeom>
            <a:noFill/>
          </p:spPr>
          <p:txBody>
            <a:bodyPr wrap="none" rtlCol="0">
              <a:spAutoFit/>
            </a:bodyPr>
            <a:lstStyle/>
            <a:p>
              <a:r>
                <a:rPr kumimoji="1" lang="ja-JP" altLang="en-US" sz="1100" dirty="0"/>
                <a:t>パスワードを忘れてしまった方は</a:t>
              </a:r>
              <a:r>
                <a:rPr kumimoji="1" lang="ja-JP" altLang="en-US" sz="1100" u="sng" dirty="0">
                  <a:solidFill>
                    <a:schemeClr val="accent2">
                      <a:lumMod val="75000"/>
                    </a:schemeClr>
                  </a:solidFill>
                </a:rPr>
                <a:t>こちら</a:t>
              </a:r>
            </a:p>
          </p:txBody>
        </p:sp>
        <p:sp>
          <p:nvSpPr>
            <p:cNvPr id="24" name="正方形/長方形 23">
              <a:extLst>
                <a:ext uri="{FF2B5EF4-FFF2-40B4-BE49-F238E27FC236}">
                  <a16:creationId xmlns:a16="http://schemas.microsoft.com/office/drawing/2014/main" id="{230E4370-8E1E-4608-A9D7-4B81AB263925}"/>
                </a:ext>
              </a:extLst>
            </p:cNvPr>
            <p:cNvSpPr/>
            <p:nvPr/>
          </p:nvSpPr>
          <p:spPr>
            <a:xfrm>
              <a:off x="5278432" y="5323537"/>
              <a:ext cx="504056" cy="2616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6" name="テキスト ボックス 35">
            <a:extLst>
              <a:ext uri="{FF2B5EF4-FFF2-40B4-BE49-F238E27FC236}">
                <a16:creationId xmlns:a16="http://schemas.microsoft.com/office/drawing/2014/main" id="{52F79BBC-15D1-45E0-B0CA-3DC58D32C966}"/>
              </a:ext>
            </a:extLst>
          </p:cNvPr>
          <p:cNvSpPr txBox="1"/>
          <p:nvPr/>
        </p:nvSpPr>
        <p:spPr>
          <a:xfrm>
            <a:off x="5916656" y="4640558"/>
            <a:ext cx="2736304" cy="1323439"/>
          </a:xfrm>
          <a:prstGeom prst="rect">
            <a:avLst/>
          </a:prstGeom>
          <a:noFill/>
        </p:spPr>
        <p:txBody>
          <a:bodyPr wrap="square" rtlCol="0">
            <a:spAutoFit/>
          </a:bodyPr>
          <a:lstStyle/>
          <a:p>
            <a:r>
              <a:rPr lang="en-US" altLang="ja-JP" sz="1600" b="1" dirty="0">
                <a:solidFill>
                  <a:srgbClr val="FF0000"/>
                </a:solidFill>
                <a:latin typeface="メイリオ" panose="020B0604030504040204" pitchFamily="50" charset="-128"/>
                <a:ea typeface="メイリオ" panose="020B0604030504040204" pitchFamily="50" charset="-128"/>
              </a:rPr>
              <a:t>ID</a:t>
            </a:r>
            <a:r>
              <a:rPr lang="ja-JP" altLang="en-US" sz="1600" b="1" dirty="0">
                <a:solidFill>
                  <a:srgbClr val="FF0000"/>
                </a:solidFill>
                <a:latin typeface="メイリオ" panose="020B0604030504040204" pitchFamily="50" charset="-128"/>
                <a:ea typeface="メイリオ" panose="020B0604030504040204" pitchFamily="50" charset="-128"/>
              </a:rPr>
              <a:t>と登録メール</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アドレスが</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分かっていれば</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再設定できるので</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安心してください</a:t>
            </a:r>
            <a:endParaRPr lang="en-US" altLang="ja-JP" sz="16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29763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4698722" cy="861774"/>
          </a:xfrm>
        </p:spPr>
        <p:txBody>
          <a:bodyPr vert="horz" wrap="none">
            <a:spAutoFit/>
          </a:bodyPr>
          <a:lstStyle/>
          <a:p>
            <a:pPr>
              <a:lnSpc>
                <a:spcPct val="100000"/>
              </a:lnSpc>
            </a:pPr>
            <a:br>
              <a:rPr kumimoji="0" lang="ja-JP" altLang="en-US" sz="1800" kern="0" dirty="0"/>
            </a:br>
            <a:r>
              <a:rPr kumimoji="0" lang="ja-JP" altLang="en-US" kern="0" dirty="0"/>
              <a:t>パスワードを忘れた場合</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31658"/>
            <a:ext cx="8168652" cy="1538623"/>
          </a:xfrm>
        </p:spPr>
        <p:txBody>
          <a:bodyPr>
            <a:normAutofit/>
          </a:bodyPr>
          <a:lstStyle/>
          <a:p>
            <a:pPr>
              <a:lnSpc>
                <a:spcPct val="75000"/>
              </a:lnSpc>
            </a:pPr>
            <a:r>
              <a:rPr lang="ja-JP" altLang="en-US" dirty="0"/>
              <a:t>パスワードを自分で再設定することが難しい場合は、</a:t>
            </a:r>
            <a:endParaRPr lang="en-US" altLang="ja-JP" dirty="0"/>
          </a:p>
          <a:p>
            <a:pPr>
              <a:lnSpc>
                <a:spcPct val="75000"/>
              </a:lnSpc>
            </a:pPr>
            <a:r>
              <a:rPr lang="ja-JP" altLang="en-US" dirty="0"/>
              <a:t>家族やいつも行く携帯ショップのスタッフ等、</a:t>
            </a:r>
            <a:endParaRPr lang="en-US" altLang="ja-JP" dirty="0"/>
          </a:p>
          <a:p>
            <a:pPr>
              <a:lnSpc>
                <a:spcPct val="75000"/>
              </a:lnSpc>
            </a:pPr>
            <a:r>
              <a:rPr lang="ja-JP" altLang="en-US" dirty="0"/>
              <a:t>信頼できる人に相談してみましょう。</a:t>
            </a:r>
          </a:p>
        </p:txBody>
      </p:sp>
      <p:sp>
        <p:nvSpPr>
          <p:cNvPr id="4" name="Title 1"/>
          <p:cNvSpPr txBox="1">
            <a:spLocks/>
          </p:cNvSpPr>
          <p:nvPr/>
        </p:nvSpPr>
        <p:spPr>
          <a:xfrm>
            <a:off x="414430" y="556289"/>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２</a:t>
            </a:r>
            <a:r>
              <a:rPr lang="en-US" altLang="ja-JP" sz="3600" dirty="0"/>
              <a:t>-D</a:t>
            </a:r>
            <a:endParaRPr lang="en-US" sz="3600" dirty="0"/>
          </a:p>
        </p:txBody>
      </p:sp>
      <p:pic>
        <p:nvPicPr>
          <p:cNvPr id="17" name="Picture 4" descr="携帯ショップの相談窓口のイラスト">
            <a:extLst>
              <a:ext uri="{FF2B5EF4-FFF2-40B4-BE49-F238E27FC236}">
                <a16:creationId xmlns:a16="http://schemas.microsoft.com/office/drawing/2014/main" id="{8396B310-2AF8-4000-B669-92C3E2E93E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0813" y="3727841"/>
            <a:ext cx="2146548" cy="2146548"/>
          </a:xfrm>
          <a:prstGeom prst="rect">
            <a:avLst/>
          </a:prstGeom>
          <a:noFill/>
          <a:extLst>
            <a:ext uri="{909E8E84-426E-40DD-AFC4-6F175D3DCCD1}">
              <a14:hiddenFill xmlns:a14="http://schemas.microsoft.com/office/drawing/2010/main">
                <a:solidFill>
                  <a:srgbClr val="FFFFFF"/>
                </a:solidFill>
              </a14:hiddenFill>
            </a:ext>
          </a:extLst>
        </p:spPr>
      </p:pic>
      <p:pic>
        <p:nvPicPr>
          <p:cNvPr id="93217" name="Picture 33" descr="立っている大家族のイラスト「親子三代」">
            <a:extLst>
              <a:ext uri="{FF2B5EF4-FFF2-40B4-BE49-F238E27FC236}">
                <a16:creationId xmlns:a16="http://schemas.microsoft.com/office/drawing/2014/main" id="{29F180D2-7886-4E28-913A-1C98BF1F51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6639" y="3734774"/>
            <a:ext cx="2146548" cy="2146548"/>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a:extLst>
              <a:ext uri="{FF2B5EF4-FFF2-40B4-BE49-F238E27FC236}">
                <a16:creationId xmlns:a16="http://schemas.microsoft.com/office/drawing/2014/main" id="{B4AE96E5-5379-4D6E-BF33-E98BAC0CE459}"/>
              </a:ext>
            </a:extLst>
          </p:cNvPr>
          <p:cNvSpPr/>
          <p:nvPr/>
        </p:nvSpPr>
        <p:spPr>
          <a:xfrm>
            <a:off x="640035" y="3068960"/>
            <a:ext cx="3748107"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ご家族・ご友人</a:t>
            </a:r>
          </a:p>
        </p:txBody>
      </p:sp>
      <p:sp>
        <p:nvSpPr>
          <p:cNvPr id="19" name="正方形/長方形 18">
            <a:extLst>
              <a:ext uri="{FF2B5EF4-FFF2-40B4-BE49-F238E27FC236}">
                <a16:creationId xmlns:a16="http://schemas.microsoft.com/office/drawing/2014/main" id="{2EB0CAA0-D65A-4B6A-BC6B-6627CA74F9A8}"/>
              </a:ext>
            </a:extLst>
          </p:cNvPr>
          <p:cNvSpPr/>
          <p:nvPr/>
        </p:nvSpPr>
        <p:spPr>
          <a:xfrm>
            <a:off x="4772044" y="3073111"/>
            <a:ext cx="3748107"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携帯ショップ</a:t>
            </a:r>
          </a:p>
        </p:txBody>
      </p:sp>
      <p:sp>
        <p:nvSpPr>
          <p:cNvPr id="11" name="テキスト ボックス 10">
            <a:extLst>
              <a:ext uri="{FF2B5EF4-FFF2-40B4-BE49-F238E27FC236}">
                <a16:creationId xmlns:a16="http://schemas.microsoft.com/office/drawing/2014/main" id="{1AA8CC4D-37B5-449B-A36D-986EB3218BA2}"/>
              </a:ext>
            </a:extLst>
          </p:cNvPr>
          <p:cNvSpPr txBox="1"/>
          <p:nvPr/>
        </p:nvSpPr>
        <p:spPr>
          <a:xfrm>
            <a:off x="493328" y="5913221"/>
            <a:ext cx="7128792" cy="338554"/>
          </a:xfrm>
          <a:prstGeom prst="rect">
            <a:avLst/>
          </a:prstGeom>
          <a:noFill/>
        </p:spPr>
        <p:txBody>
          <a:bodyPr wrap="square" rtlCol="0">
            <a:spAutoFit/>
          </a:bodyPr>
          <a:lstStyle/>
          <a:p>
            <a:r>
              <a:rPr lang="en-US" altLang="ja-JP" sz="1600" b="1" dirty="0">
                <a:solidFill>
                  <a:srgbClr val="FF0000"/>
                </a:solidFill>
                <a:latin typeface="メイリオ" panose="020B0604030504040204" pitchFamily="50" charset="-128"/>
                <a:ea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rPr>
              <a:t>相談先ですべてのパスワードを再設定できるわけではありません</a:t>
            </a:r>
            <a:endParaRPr lang="en-US" altLang="ja-JP" sz="16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4513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74839" y="269533"/>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3</a:t>
            </a:r>
            <a:endParaRPr lang="ja-JP" altLang="en-US" sz="14000" dirty="0">
              <a:solidFill>
                <a:srgbClr val="009650"/>
              </a:solidFill>
            </a:endParaRPr>
          </a:p>
          <a:p>
            <a:r>
              <a:rPr lang="ja-JP" altLang="en-US" sz="4800" dirty="0">
                <a:solidFill>
                  <a:srgbClr val="009650"/>
                </a:solidFill>
              </a:rPr>
              <a:t>不審なメール・</a:t>
            </a:r>
            <a:endParaRPr lang="en-US" altLang="ja-JP" sz="4800" dirty="0">
              <a:solidFill>
                <a:srgbClr val="009650"/>
              </a:solidFill>
            </a:endParaRPr>
          </a:p>
          <a:p>
            <a:r>
              <a:rPr lang="ja-JP" altLang="en-US" sz="4800" dirty="0">
                <a:solidFill>
                  <a:srgbClr val="009650"/>
                </a:solidFill>
              </a:rPr>
              <a:t>メッセージ・通知を</a:t>
            </a:r>
            <a:endParaRPr lang="en-US" altLang="ja-JP" sz="4800" dirty="0">
              <a:solidFill>
                <a:srgbClr val="009650"/>
              </a:solidFill>
            </a:endParaRPr>
          </a:p>
          <a:p>
            <a:r>
              <a:rPr lang="ja-JP" altLang="en-US" sz="4800" dirty="0">
                <a:solidFill>
                  <a:srgbClr val="009650"/>
                </a:solidFill>
              </a:rPr>
              <a:t>受け取ったときの対処</a:t>
            </a:r>
          </a:p>
        </p:txBody>
      </p:sp>
      <p:pic>
        <p:nvPicPr>
          <p:cNvPr id="4" name="Picture 6" descr="驚いているお爺さんのイラスト">
            <a:extLst>
              <a:ext uri="{FF2B5EF4-FFF2-40B4-BE49-F238E27FC236}">
                <a16:creationId xmlns:a16="http://schemas.microsoft.com/office/drawing/2014/main" id="{2A8CBF50-CDB2-4C18-AD07-EF07BB9C6A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78" y="4682244"/>
            <a:ext cx="1464637" cy="146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134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26420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6" y="491029"/>
            <a:ext cx="6789038" cy="584775"/>
          </a:xfrm>
        </p:spPr>
        <p:txBody>
          <a:bodyPr vert="horz" wrap="none">
            <a:spAutoFit/>
          </a:bodyPr>
          <a:lstStyle/>
          <a:p>
            <a:pPr>
              <a:lnSpc>
                <a:spcPct val="100000"/>
              </a:lnSpc>
            </a:pPr>
            <a:r>
              <a:rPr kumimoji="0" lang="ja-JP" altLang="en-US" kern="0" spc="-150" dirty="0"/>
              <a:t>不審なメー</a:t>
            </a:r>
            <a:r>
              <a:rPr kumimoji="0" lang="ja-JP" altLang="en-US" kern="0" spc="-1000" dirty="0"/>
              <a:t>ル・</a:t>
            </a:r>
            <a:r>
              <a:rPr kumimoji="0" lang="ja-JP" altLang="en-US" kern="0" spc="-150" dirty="0"/>
              <a:t>メッセー</a:t>
            </a:r>
            <a:r>
              <a:rPr kumimoji="0" lang="ja-JP" altLang="en-US" kern="0" spc="-1000" dirty="0"/>
              <a:t>ジ・</a:t>
            </a:r>
            <a:r>
              <a:rPr kumimoji="0" lang="ja-JP" altLang="en-US" kern="0" spc="-150" dirty="0"/>
              <a:t>通知の事例</a:t>
            </a:r>
          </a:p>
        </p:txBody>
      </p:sp>
      <p:sp>
        <p:nvSpPr>
          <p:cNvPr id="4"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３</a:t>
            </a:r>
            <a:r>
              <a:rPr lang="en-US" altLang="ja-JP" sz="3600" dirty="0"/>
              <a:t>-A</a:t>
            </a:r>
          </a:p>
        </p:txBody>
      </p:sp>
      <p:sp>
        <p:nvSpPr>
          <p:cNvPr id="8" name="テキスト ボックス 7">
            <a:extLst>
              <a:ext uri="{FF2B5EF4-FFF2-40B4-BE49-F238E27FC236}">
                <a16:creationId xmlns:a16="http://schemas.microsoft.com/office/drawing/2014/main" id="{CB866D91-2F33-48C8-94F2-43C8241128D4}"/>
              </a:ext>
            </a:extLst>
          </p:cNvPr>
          <p:cNvSpPr txBox="1"/>
          <p:nvPr/>
        </p:nvSpPr>
        <p:spPr>
          <a:xfrm>
            <a:off x="497538" y="1399720"/>
            <a:ext cx="7992370"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❶</a:t>
            </a:r>
            <a:r>
              <a:rPr lang="en-US" altLang="ja-JP" sz="24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フィッシング詐欺</a:t>
            </a:r>
          </a:p>
        </p:txBody>
      </p:sp>
      <p:sp>
        <p:nvSpPr>
          <p:cNvPr id="30" name="テキスト ボックス 29">
            <a:extLst>
              <a:ext uri="{FF2B5EF4-FFF2-40B4-BE49-F238E27FC236}">
                <a16:creationId xmlns:a16="http://schemas.microsoft.com/office/drawing/2014/main" id="{52BEC5CD-826E-4119-9DCF-E5411E1E2465}"/>
              </a:ext>
            </a:extLst>
          </p:cNvPr>
          <p:cNvSpPr txBox="1"/>
          <p:nvPr/>
        </p:nvSpPr>
        <p:spPr>
          <a:xfrm>
            <a:off x="524789" y="1946547"/>
            <a:ext cx="3240000" cy="2585323"/>
          </a:xfrm>
          <a:prstGeom prst="rect">
            <a:avLst/>
          </a:prstGeom>
          <a:noFill/>
        </p:spPr>
        <p:txBody>
          <a:bodyPr wrap="square" rtlCol="0">
            <a:spAutoFit/>
          </a:bodyPr>
          <a:lstStyle/>
          <a:p>
            <a:r>
              <a:rPr lang="ja-JP" altLang="en-US" b="1" dirty="0">
                <a:latin typeface="Meiryo" charset="-128"/>
                <a:ea typeface="Meiryo" charset="-128"/>
                <a:cs typeface="Meiryo" charset="-128"/>
              </a:rPr>
              <a:t>通販事業者等をかたる</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偽のメッセージに</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書かれている</a:t>
            </a:r>
            <a:r>
              <a:rPr lang="en-US" altLang="ja-JP" b="1" dirty="0">
                <a:latin typeface="Meiryo" charset="-128"/>
                <a:ea typeface="Meiryo" charset="-128"/>
                <a:cs typeface="Meiryo" charset="-128"/>
              </a:rPr>
              <a:t>URL</a:t>
            </a:r>
            <a:r>
              <a:rPr lang="ja-JP" altLang="en-US" b="1" dirty="0">
                <a:latin typeface="Meiryo" charset="-128"/>
                <a:ea typeface="Meiryo" charset="-128"/>
                <a:cs typeface="Meiryo" charset="-128"/>
              </a:rPr>
              <a:t>に</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アクセスすると、</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本物そっくりの</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サイトに誘導され、</a:t>
            </a:r>
            <a:endParaRPr lang="en-US" altLang="ja-JP" b="1" dirty="0">
              <a:latin typeface="Meiryo" charset="-128"/>
              <a:ea typeface="Meiryo" charset="-128"/>
              <a:cs typeface="Meiryo" charset="-128"/>
            </a:endParaRPr>
          </a:p>
          <a:p>
            <a:r>
              <a:rPr lang="en-US" altLang="ja-JP" b="1" dirty="0">
                <a:latin typeface="Meiryo" charset="-128"/>
                <a:ea typeface="Meiryo" charset="-128"/>
                <a:cs typeface="Meiryo" charset="-128"/>
              </a:rPr>
              <a:t>ID</a:t>
            </a:r>
            <a:r>
              <a:rPr lang="ja-JP" altLang="en-US" b="1" dirty="0">
                <a:latin typeface="Meiryo" charset="-128"/>
                <a:ea typeface="Meiryo" charset="-128"/>
                <a:cs typeface="Meiryo" charset="-128"/>
              </a:rPr>
              <a:t>やパスワード等の</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重要な情報を</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抜き取られる手口です。</a:t>
            </a:r>
          </a:p>
        </p:txBody>
      </p:sp>
      <p:pic>
        <p:nvPicPr>
          <p:cNvPr id="98353" name="Picture 49" descr="Amazonのフィッシングの手口事例の画像">
            <a:extLst>
              <a:ext uri="{FF2B5EF4-FFF2-40B4-BE49-F238E27FC236}">
                <a16:creationId xmlns:a16="http://schemas.microsoft.com/office/drawing/2014/main" id="{715ACBCD-6F12-41C0-954B-0E436B420BC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963"/>
          <a:stretch/>
        </p:blipFill>
        <p:spPr bwMode="auto">
          <a:xfrm>
            <a:off x="3315962" y="1964999"/>
            <a:ext cx="5295140" cy="3861047"/>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34">
            <a:extLst>
              <a:ext uri="{FF2B5EF4-FFF2-40B4-BE49-F238E27FC236}">
                <a16:creationId xmlns:a16="http://schemas.microsoft.com/office/drawing/2014/main" id="{55782BE2-09E3-47D5-A933-B4A61AAD04D8}"/>
              </a:ext>
            </a:extLst>
          </p:cNvPr>
          <p:cNvSpPr txBox="1"/>
          <p:nvPr/>
        </p:nvSpPr>
        <p:spPr>
          <a:xfrm>
            <a:off x="524169" y="5031054"/>
            <a:ext cx="2448272" cy="707886"/>
          </a:xfrm>
          <a:prstGeom prst="rect">
            <a:avLst/>
          </a:prstGeom>
          <a:noFill/>
        </p:spPr>
        <p:txBody>
          <a:bodyPr wrap="square" rtlCol="0">
            <a:spAutoFit/>
          </a:bodyPr>
          <a:lstStyle/>
          <a:p>
            <a:r>
              <a:rPr lang="en-US" altLang="ja-JP" sz="2000" b="1" dirty="0">
                <a:solidFill>
                  <a:srgbClr val="FF0000"/>
                </a:solidFill>
                <a:latin typeface="メイリオ" panose="020B0604030504040204" pitchFamily="50" charset="-128"/>
                <a:ea typeface="メイリオ" panose="020B0604030504040204" pitchFamily="50" charset="-128"/>
              </a:rPr>
              <a:t>ID</a:t>
            </a:r>
            <a:r>
              <a:rPr lang="ja-JP" altLang="en-US" sz="2000" b="1" dirty="0">
                <a:solidFill>
                  <a:srgbClr val="FF0000"/>
                </a:solidFill>
                <a:latin typeface="メイリオ" panose="020B0604030504040204" pitchFamily="50" charset="-128"/>
                <a:ea typeface="メイリオ" panose="020B0604030504040204" pitchFamily="50" charset="-128"/>
              </a:rPr>
              <a:t>やパスワードが</a:t>
            </a:r>
            <a:endParaRPr lang="en-US" altLang="ja-JP" sz="2000" b="1" dirty="0">
              <a:solidFill>
                <a:srgbClr val="FF0000"/>
              </a:solidFill>
              <a:latin typeface="メイリオ" panose="020B0604030504040204" pitchFamily="50" charset="-128"/>
              <a:ea typeface="メイリオ" panose="020B0604030504040204" pitchFamily="50" charset="-128"/>
            </a:endParaRPr>
          </a:p>
          <a:p>
            <a:r>
              <a:rPr lang="ja-JP" altLang="en-US" sz="2000" b="1" dirty="0">
                <a:solidFill>
                  <a:srgbClr val="FF0000"/>
                </a:solidFill>
                <a:latin typeface="メイリオ" panose="020B0604030504040204" pitchFamily="50" charset="-128"/>
                <a:ea typeface="メイリオ" panose="020B0604030504040204" pitchFamily="50" charset="-128"/>
              </a:rPr>
              <a:t>盗まれます。</a:t>
            </a:r>
          </a:p>
        </p:txBody>
      </p:sp>
      <p:sp>
        <p:nvSpPr>
          <p:cNvPr id="14" name="矢印: 下 20">
            <a:extLst>
              <a:ext uri="{FF2B5EF4-FFF2-40B4-BE49-F238E27FC236}">
                <a16:creationId xmlns:a16="http://schemas.microsoft.com/office/drawing/2014/main" id="{8584681F-4A52-4117-97EA-7CD2DE5EBD35}"/>
              </a:ext>
            </a:extLst>
          </p:cNvPr>
          <p:cNvSpPr/>
          <p:nvPr/>
        </p:nvSpPr>
        <p:spPr>
          <a:xfrm>
            <a:off x="897245" y="4478479"/>
            <a:ext cx="900000" cy="540000"/>
          </a:xfrm>
          <a:prstGeom prst="downArrow">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80EE7FE5-C361-4765-9F62-1D033CEA6A2A}"/>
              </a:ext>
            </a:extLst>
          </p:cNvPr>
          <p:cNvSpPr txBox="1"/>
          <p:nvPr/>
        </p:nvSpPr>
        <p:spPr>
          <a:xfrm>
            <a:off x="3950539" y="5962774"/>
            <a:ext cx="4680000" cy="276999"/>
          </a:xfrm>
          <a:prstGeom prst="rect">
            <a:avLst/>
          </a:prstGeom>
          <a:noFill/>
        </p:spPr>
        <p:txBody>
          <a:bodyPr wrap="square" rtlCol="0">
            <a:spAutoFit/>
          </a:bodyPr>
          <a:lstStyle/>
          <a:p>
            <a:pPr algn="r"/>
            <a:r>
              <a:rPr lang="zh-TW" altLang="en-US" sz="1200" dirty="0">
                <a:latin typeface="Meiryo" charset="-128"/>
                <a:ea typeface="Meiryo" charset="-128"/>
                <a:cs typeface="Meiryo" charset="-128"/>
              </a:rPr>
              <a:t>独立行政法人情報処理推進機構</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安心相談窓口だより</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より抜粋</a:t>
            </a:r>
          </a:p>
        </p:txBody>
      </p:sp>
    </p:spTree>
    <p:extLst>
      <p:ext uri="{BB962C8B-B14F-4D97-AF65-F5344CB8AC3E}">
        <p14:creationId xmlns:p14="http://schemas.microsoft.com/office/powerpoint/2010/main" val="1058091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94" name="Picture 42" descr="偽の警告から有料アプリへ誘導される手口を表すイラスト">
            <a:extLst>
              <a:ext uri="{FF2B5EF4-FFF2-40B4-BE49-F238E27FC236}">
                <a16:creationId xmlns:a16="http://schemas.microsoft.com/office/drawing/2014/main" id="{F8A6B178-C3FC-43A7-9F06-A8C3315A0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9" y="1457555"/>
            <a:ext cx="4392488" cy="42757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91017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CB866D91-2F33-48C8-94F2-43C8241128D4}"/>
              </a:ext>
            </a:extLst>
          </p:cNvPr>
          <p:cNvSpPr txBox="1"/>
          <p:nvPr/>
        </p:nvSpPr>
        <p:spPr>
          <a:xfrm>
            <a:off x="508171" y="1420986"/>
            <a:ext cx="7992370"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❷</a:t>
            </a:r>
            <a:r>
              <a:rPr lang="en-US" altLang="ja-JP" sz="24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偽のセキュリティ警告</a:t>
            </a:r>
          </a:p>
        </p:txBody>
      </p:sp>
      <p:sp>
        <p:nvSpPr>
          <p:cNvPr id="22" name="テキスト ボックス 21">
            <a:extLst>
              <a:ext uri="{FF2B5EF4-FFF2-40B4-BE49-F238E27FC236}">
                <a16:creationId xmlns:a16="http://schemas.microsoft.com/office/drawing/2014/main" id="{C9DD922F-271E-4B60-B61D-ADD31F33D4BB}"/>
              </a:ext>
            </a:extLst>
          </p:cNvPr>
          <p:cNvSpPr txBox="1"/>
          <p:nvPr/>
        </p:nvSpPr>
        <p:spPr>
          <a:xfrm>
            <a:off x="524169" y="4789683"/>
            <a:ext cx="3600000" cy="707886"/>
          </a:xfrm>
          <a:prstGeom prst="rect">
            <a:avLst/>
          </a:prstGeom>
          <a:noFill/>
        </p:spPr>
        <p:txBody>
          <a:bodyPr wrap="square" rtlCol="0">
            <a:spAutoFit/>
          </a:bodyPr>
          <a:lstStyle/>
          <a:p>
            <a:r>
              <a:rPr lang="ja-JP" altLang="en-US" sz="2000" b="1" dirty="0">
                <a:solidFill>
                  <a:srgbClr val="FF0000"/>
                </a:solidFill>
                <a:latin typeface="メイリオ" panose="020B0604030504040204" pitchFamily="50" charset="-128"/>
                <a:ea typeface="メイリオ" panose="020B0604030504040204" pitchFamily="50" charset="-128"/>
              </a:rPr>
              <a:t>利用料が請求され続ける</a:t>
            </a:r>
            <a:endParaRPr lang="en-US" altLang="ja-JP" sz="2000" b="1" dirty="0">
              <a:solidFill>
                <a:srgbClr val="FF0000"/>
              </a:solidFill>
              <a:latin typeface="メイリオ" panose="020B0604030504040204" pitchFamily="50" charset="-128"/>
              <a:ea typeface="メイリオ" panose="020B0604030504040204" pitchFamily="50" charset="-128"/>
            </a:endParaRPr>
          </a:p>
          <a:p>
            <a:r>
              <a:rPr lang="ja-JP" altLang="en-US" sz="2000" b="1" dirty="0">
                <a:solidFill>
                  <a:srgbClr val="FF0000"/>
                </a:solidFill>
                <a:latin typeface="メイリオ" panose="020B0604030504040204" pitchFamily="50" charset="-128"/>
                <a:ea typeface="メイリオ" panose="020B0604030504040204" pitchFamily="50" charset="-128"/>
              </a:rPr>
              <a:t>ことがあります。</a:t>
            </a:r>
          </a:p>
        </p:txBody>
      </p:sp>
      <p:sp>
        <p:nvSpPr>
          <p:cNvPr id="13" name="タイトル 1"/>
          <p:cNvSpPr>
            <a:spLocks noGrp="1" noChangeAspect="1"/>
          </p:cNvSpPr>
          <p:nvPr>
            <p:ph type="ctrTitle"/>
          </p:nvPr>
        </p:nvSpPr>
        <p:spPr>
          <a:xfrm>
            <a:off x="1770126" y="491029"/>
            <a:ext cx="6789038" cy="584775"/>
          </a:xfrm>
        </p:spPr>
        <p:txBody>
          <a:bodyPr vert="horz" wrap="none">
            <a:spAutoFit/>
          </a:bodyPr>
          <a:lstStyle/>
          <a:p>
            <a:pPr>
              <a:lnSpc>
                <a:spcPct val="100000"/>
              </a:lnSpc>
            </a:pPr>
            <a:r>
              <a:rPr kumimoji="0" lang="ja-JP" altLang="en-US" kern="0" spc="-150" dirty="0"/>
              <a:t>不審なメー</a:t>
            </a:r>
            <a:r>
              <a:rPr kumimoji="0" lang="ja-JP" altLang="en-US" kern="0" spc="-1000" dirty="0"/>
              <a:t>ル・</a:t>
            </a:r>
            <a:r>
              <a:rPr kumimoji="0" lang="ja-JP" altLang="en-US" kern="0" spc="-150" dirty="0"/>
              <a:t>メッセー</a:t>
            </a:r>
            <a:r>
              <a:rPr kumimoji="0" lang="ja-JP" altLang="en-US" kern="0" spc="-1000" dirty="0"/>
              <a:t>ジ・</a:t>
            </a:r>
            <a:r>
              <a:rPr kumimoji="0" lang="ja-JP" altLang="en-US" kern="0" spc="-150" dirty="0"/>
              <a:t>通知の事例</a:t>
            </a:r>
          </a:p>
        </p:txBody>
      </p:sp>
      <p:sp>
        <p:nvSpPr>
          <p:cNvPr id="14"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３</a:t>
            </a:r>
            <a:r>
              <a:rPr lang="en-US" altLang="ja-JP" sz="3600" dirty="0"/>
              <a:t>-A</a:t>
            </a:r>
          </a:p>
        </p:txBody>
      </p:sp>
      <p:sp>
        <p:nvSpPr>
          <p:cNvPr id="17" name="テキスト ボックス 16">
            <a:extLst>
              <a:ext uri="{FF2B5EF4-FFF2-40B4-BE49-F238E27FC236}">
                <a16:creationId xmlns:a16="http://schemas.microsoft.com/office/drawing/2014/main" id="{2E598DAB-0C45-40CA-98F3-1BC34317694D}"/>
              </a:ext>
            </a:extLst>
          </p:cNvPr>
          <p:cNvSpPr txBox="1"/>
          <p:nvPr/>
        </p:nvSpPr>
        <p:spPr>
          <a:xfrm>
            <a:off x="517312" y="1926494"/>
            <a:ext cx="3708000" cy="2308324"/>
          </a:xfrm>
          <a:prstGeom prst="rect">
            <a:avLst/>
          </a:prstGeom>
          <a:noFill/>
        </p:spPr>
        <p:txBody>
          <a:bodyPr wrap="square" rtlCol="0">
            <a:spAutoFit/>
          </a:bodyPr>
          <a:lstStyle/>
          <a:p>
            <a:r>
              <a:rPr lang="ja-JP" altLang="en-US" b="1" dirty="0">
                <a:latin typeface="Meiryo" charset="-128"/>
                <a:ea typeface="Meiryo" charset="-128"/>
                <a:cs typeface="Meiryo" charset="-128"/>
              </a:rPr>
              <a:t>スマートフォンで</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ウェブサイトを閲覧中に</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突然</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ウイルスを検出した</a:t>
            </a:r>
            <a:r>
              <a:rPr lang="en-US" altLang="ja-JP" b="1" dirty="0">
                <a:latin typeface="Meiryo" charset="-128"/>
                <a:ea typeface="Meiryo" charset="-128"/>
                <a:cs typeface="Meiryo" charset="-128"/>
              </a:rPr>
              <a:t>』</a:t>
            </a:r>
          </a:p>
          <a:p>
            <a:r>
              <a:rPr lang="ja-JP" altLang="en-US" b="1" dirty="0">
                <a:latin typeface="Meiryo" charset="-128"/>
                <a:ea typeface="Meiryo" charset="-128"/>
                <a:cs typeface="Meiryo" charset="-128"/>
              </a:rPr>
              <a:t>などの偽のセキュリティ警告が</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表示され、指示に従って</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操作を進めると、</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アプリのインストールへ</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誘導する手口です。</a:t>
            </a:r>
          </a:p>
        </p:txBody>
      </p:sp>
      <p:sp>
        <p:nvSpPr>
          <p:cNvPr id="16" name="矢印: 下 20">
            <a:extLst>
              <a:ext uri="{FF2B5EF4-FFF2-40B4-BE49-F238E27FC236}">
                <a16:creationId xmlns:a16="http://schemas.microsoft.com/office/drawing/2014/main" id="{8584681F-4A52-4117-97EA-7CD2DE5EBD35}"/>
              </a:ext>
            </a:extLst>
          </p:cNvPr>
          <p:cNvSpPr/>
          <p:nvPr/>
        </p:nvSpPr>
        <p:spPr>
          <a:xfrm>
            <a:off x="897245" y="4235940"/>
            <a:ext cx="900000" cy="540000"/>
          </a:xfrm>
          <a:prstGeom prst="downArrow">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80EE7FE5-C361-4765-9F62-1D033CEA6A2A}"/>
              </a:ext>
            </a:extLst>
          </p:cNvPr>
          <p:cNvSpPr txBox="1"/>
          <p:nvPr/>
        </p:nvSpPr>
        <p:spPr>
          <a:xfrm>
            <a:off x="3950539" y="5962774"/>
            <a:ext cx="4680000" cy="276999"/>
          </a:xfrm>
          <a:prstGeom prst="rect">
            <a:avLst/>
          </a:prstGeom>
          <a:noFill/>
        </p:spPr>
        <p:txBody>
          <a:bodyPr wrap="square" rtlCol="0">
            <a:spAutoFit/>
          </a:bodyPr>
          <a:lstStyle/>
          <a:p>
            <a:pPr algn="r"/>
            <a:r>
              <a:rPr lang="zh-TW" altLang="en-US" sz="1200" dirty="0">
                <a:latin typeface="Meiryo" charset="-128"/>
                <a:ea typeface="Meiryo" charset="-128"/>
                <a:cs typeface="Meiryo" charset="-128"/>
              </a:rPr>
              <a:t>独立行政法人情報処理推進機構</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安心相談窓口だより</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より抜粋</a:t>
            </a:r>
          </a:p>
        </p:txBody>
      </p:sp>
    </p:spTree>
    <p:extLst>
      <p:ext uri="{BB962C8B-B14F-4D97-AF65-F5344CB8AC3E}">
        <p14:creationId xmlns:p14="http://schemas.microsoft.com/office/powerpoint/2010/main" val="1889725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954267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CB866D91-2F33-48C8-94F2-43C8241128D4}"/>
              </a:ext>
            </a:extLst>
          </p:cNvPr>
          <p:cNvSpPr txBox="1"/>
          <p:nvPr/>
        </p:nvSpPr>
        <p:spPr>
          <a:xfrm>
            <a:off x="508171" y="1399720"/>
            <a:ext cx="7992370"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❸</a:t>
            </a:r>
            <a:r>
              <a:rPr lang="en-US" altLang="ja-JP" sz="24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アカウント乗っ取り</a:t>
            </a:r>
          </a:p>
        </p:txBody>
      </p:sp>
      <p:sp>
        <p:nvSpPr>
          <p:cNvPr id="25" name="テキスト ボックス 24">
            <a:extLst>
              <a:ext uri="{FF2B5EF4-FFF2-40B4-BE49-F238E27FC236}">
                <a16:creationId xmlns:a16="http://schemas.microsoft.com/office/drawing/2014/main" id="{5D210B26-CA60-474B-87E4-5A6AFBFCD315}"/>
              </a:ext>
            </a:extLst>
          </p:cNvPr>
          <p:cNvSpPr txBox="1"/>
          <p:nvPr/>
        </p:nvSpPr>
        <p:spPr>
          <a:xfrm>
            <a:off x="526245" y="1947276"/>
            <a:ext cx="3420000" cy="2308324"/>
          </a:xfrm>
          <a:prstGeom prst="rect">
            <a:avLst/>
          </a:prstGeom>
          <a:noFill/>
        </p:spPr>
        <p:txBody>
          <a:bodyPr wrap="square" rtlCol="0">
            <a:spAutoFit/>
          </a:bodyPr>
          <a:lstStyle/>
          <a:p>
            <a:r>
              <a:rPr lang="ja-JP" altLang="en-US" b="1" dirty="0">
                <a:latin typeface="Meiryo" charset="-128"/>
                <a:ea typeface="Meiryo" charset="-128"/>
                <a:cs typeface="Meiryo" charset="-128"/>
              </a:rPr>
              <a:t>アカウントを乗っ取った</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犯人が、</a:t>
            </a:r>
            <a:r>
              <a:rPr lang="en-US" altLang="ja-JP" b="1" dirty="0">
                <a:latin typeface="Meiryo" charset="-128"/>
                <a:ea typeface="Meiryo" charset="-128"/>
                <a:cs typeface="Meiryo" charset="-128"/>
              </a:rPr>
              <a:t>SNS</a:t>
            </a:r>
            <a:r>
              <a:rPr lang="ja-JP" altLang="en-US" b="1" dirty="0">
                <a:latin typeface="Meiryo" charset="-128"/>
                <a:ea typeface="Meiryo" charset="-128"/>
                <a:cs typeface="Meiryo" charset="-128"/>
              </a:rPr>
              <a:t>の友人等に</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なりすまし、動画を</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送りつけてくる手口です。</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動画を見ようとすると</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偽のログインページに誘導され、</a:t>
            </a:r>
            <a:r>
              <a:rPr lang="en-US" altLang="ja-JP" b="1" dirty="0">
                <a:latin typeface="Meiryo" charset="-128"/>
                <a:ea typeface="Meiryo" charset="-128"/>
                <a:cs typeface="Meiryo" charset="-128"/>
              </a:rPr>
              <a:t>ID</a:t>
            </a:r>
            <a:r>
              <a:rPr lang="ja-JP" altLang="en-US" b="1" dirty="0">
                <a:latin typeface="Meiryo" charset="-128"/>
                <a:ea typeface="Meiryo" charset="-128"/>
                <a:cs typeface="Meiryo" charset="-128"/>
              </a:rPr>
              <a:t>とパスワードを入力すると</a:t>
            </a:r>
            <a:endParaRPr lang="en-US" altLang="ja-JP" b="1" dirty="0">
              <a:latin typeface="Meiryo" charset="-128"/>
              <a:ea typeface="Meiryo" charset="-128"/>
              <a:cs typeface="Meiryo" charset="-128"/>
            </a:endParaRPr>
          </a:p>
          <a:p>
            <a:r>
              <a:rPr lang="ja-JP" altLang="en-US" b="1" dirty="0">
                <a:latin typeface="Meiryo" charset="-128"/>
                <a:ea typeface="Meiryo" charset="-128"/>
                <a:cs typeface="Meiryo" charset="-128"/>
              </a:rPr>
              <a:t>情報が抜き取られます。</a:t>
            </a:r>
          </a:p>
        </p:txBody>
      </p:sp>
      <p:sp>
        <p:nvSpPr>
          <p:cNvPr id="28" name="テキスト ボックス 27">
            <a:extLst>
              <a:ext uri="{FF2B5EF4-FFF2-40B4-BE49-F238E27FC236}">
                <a16:creationId xmlns:a16="http://schemas.microsoft.com/office/drawing/2014/main" id="{5CDEC1FF-E260-459A-A1CD-629916CEFC6F}"/>
              </a:ext>
            </a:extLst>
          </p:cNvPr>
          <p:cNvSpPr txBox="1"/>
          <p:nvPr/>
        </p:nvSpPr>
        <p:spPr>
          <a:xfrm>
            <a:off x="524170" y="4801405"/>
            <a:ext cx="3960000" cy="1015663"/>
          </a:xfrm>
          <a:prstGeom prst="rect">
            <a:avLst/>
          </a:prstGeom>
          <a:noFill/>
        </p:spPr>
        <p:txBody>
          <a:bodyPr wrap="square" rtlCol="0">
            <a:spAutoFit/>
          </a:bodyPr>
          <a:lstStyle/>
          <a:p>
            <a:r>
              <a:rPr lang="en-US" altLang="ja-JP" sz="2000" b="1" dirty="0">
                <a:solidFill>
                  <a:srgbClr val="FF0000"/>
                </a:solidFill>
                <a:latin typeface="メイリオ" panose="020B0604030504040204" pitchFamily="50" charset="-128"/>
                <a:ea typeface="メイリオ" panose="020B0604030504040204" pitchFamily="50" charset="-128"/>
              </a:rPr>
              <a:t>ID</a:t>
            </a:r>
            <a:r>
              <a:rPr lang="ja-JP" altLang="en-US" sz="2000" b="1" dirty="0">
                <a:solidFill>
                  <a:srgbClr val="FF0000"/>
                </a:solidFill>
                <a:latin typeface="メイリオ" panose="020B0604030504040204" pitchFamily="50" charset="-128"/>
                <a:ea typeface="メイリオ" panose="020B0604030504040204" pitchFamily="50" charset="-128"/>
              </a:rPr>
              <a:t>やパスワードが盗まれます。</a:t>
            </a:r>
            <a:endParaRPr lang="en-US" altLang="ja-JP" sz="2000" b="1" dirty="0">
              <a:solidFill>
                <a:srgbClr val="FF0000"/>
              </a:solidFill>
              <a:latin typeface="メイリオ" panose="020B0604030504040204" pitchFamily="50" charset="-128"/>
              <a:ea typeface="メイリオ" panose="020B0604030504040204" pitchFamily="50" charset="-128"/>
            </a:endParaRPr>
          </a:p>
          <a:p>
            <a:r>
              <a:rPr lang="ja-JP" altLang="en-US" sz="2000" b="1" dirty="0">
                <a:solidFill>
                  <a:srgbClr val="FF0000"/>
                </a:solidFill>
                <a:latin typeface="メイリオ" panose="020B0604030504040204" pitchFamily="50" charset="-128"/>
                <a:ea typeface="メイリオ" panose="020B0604030504040204" pitchFamily="50" charset="-128"/>
              </a:rPr>
              <a:t>また、さらに不審なサイトに</a:t>
            </a:r>
            <a:endParaRPr lang="en-US" altLang="ja-JP" sz="2000" b="1" dirty="0">
              <a:solidFill>
                <a:srgbClr val="FF0000"/>
              </a:solidFill>
              <a:latin typeface="メイリオ" panose="020B0604030504040204" pitchFamily="50" charset="-128"/>
              <a:ea typeface="メイリオ" panose="020B0604030504040204" pitchFamily="50" charset="-128"/>
            </a:endParaRPr>
          </a:p>
          <a:p>
            <a:r>
              <a:rPr lang="ja-JP" altLang="en-US" sz="2000" b="1" dirty="0">
                <a:solidFill>
                  <a:srgbClr val="FF0000"/>
                </a:solidFill>
                <a:latin typeface="メイリオ" panose="020B0604030504040204" pitchFamily="50" charset="-128"/>
                <a:ea typeface="メイリオ" panose="020B0604030504040204" pitchFamily="50" charset="-128"/>
              </a:rPr>
              <a:t>誘導されることもあります。</a:t>
            </a:r>
          </a:p>
        </p:txBody>
      </p:sp>
      <p:pic>
        <p:nvPicPr>
          <p:cNvPr id="9" name="図 8" descr="アカウントを乗っ取った犯人から、SNSに送り付けられた動画のメッセージの画像">
            <a:extLst>
              <a:ext uri="{FF2B5EF4-FFF2-40B4-BE49-F238E27FC236}">
                <a16:creationId xmlns:a16="http://schemas.microsoft.com/office/drawing/2014/main" id="{CFE308D6-29C3-4677-A8ED-0AAD3592CE90}"/>
              </a:ext>
            </a:extLst>
          </p:cNvPr>
          <p:cNvPicPr>
            <a:picLocks noChangeAspect="1"/>
          </p:cNvPicPr>
          <p:nvPr/>
        </p:nvPicPr>
        <p:blipFill>
          <a:blip r:embed="rId6"/>
          <a:stretch>
            <a:fillRect/>
          </a:stretch>
        </p:blipFill>
        <p:spPr>
          <a:xfrm>
            <a:off x="4038365" y="1987249"/>
            <a:ext cx="2475327" cy="1824760"/>
          </a:xfrm>
          <a:prstGeom prst="rect">
            <a:avLst/>
          </a:prstGeom>
          <a:ln w="9525">
            <a:solidFill>
              <a:schemeClr val="tx1">
                <a:lumMod val="50000"/>
                <a:lumOff val="50000"/>
              </a:schemeClr>
            </a:solidFill>
          </a:ln>
        </p:spPr>
      </p:pic>
      <p:pic>
        <p:nvPicPr>
          <p:cNvPr id="12" name="図 11" descr="誘導された偽のログインページの画像">
            <a:extLst>
              <a:ext uri="{FF2B5EF4-FFF2-40B4-BE49-F238E27FC236}">
                <a16:creationId xmlns:a16="http://schemas.microsoft.com/office/drawing/2014/main" id="{1B1BBD99-2E6E-40A8-B8E5-CA819325C4D5}"/>
              </a:ext>
            </a:extLst>
          </p:cNvPr>
          <p:cNvPicPr>
            <a:picLocks noChangeAspect="1"/>
          </p:cNvPicPr>
          <p:nvPr/>
        </p:nvPicPr>
        <p:blipFill>
          <a:blip r:embed="rId7"/>
          <a:stretch>
            <a:fillRect/>
          </a:stretch>
        </p:blipFill>
        <p:spPr>
          <a:xfrm>
            <a:off x="6661168" y="1938333"/>
            <a:ext cx="1922498" cy="3944585"/>
          </a:xfrm>
          <a:prstGeom prst="rect">
            <a:avLst/>
          </a:prstGeom>
        </p:spPr>
      </p:pic>
      <p:sp>
        <p:nvSpPr>
          <p:cNvPr id="23" name="正方形/長方形 22">
            <a:extLst>
              <a:ext uri="{FF2B5EF4-FFF2-40B4-BE49-F238E27FC236}">
                <a16:creationId xmlns:a16="http://schemas.microsoft.com/office/drawing/2014/main" id="{439DA53B-E211-4BEF-84B7-AD5E1811FE70}"/>
              </a:ext>
            </a:extLst>
          </p:cNvPr>
          <p:cNvSpPr/>
          <p:nvPr/>
        </p:nvSpPr>
        <p:spPr>
          <a:xfrm>
            <a:off x="6796258" y="2908993"/>
            <a:ext cx="1696805" cy="4680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タイトル 1"/>
          <p:cNvSpPr>
            <a:spLocks noGrp="1" noChangeAspect="1"/>
          </p:cNvSpPr>
          <p:nvPr>
            <p:ph type="ctrTitle"/>
          </p:nvPr>
        </p:nvSpPr>
        <p:spPr>
          <a:xfrm>
            <a:off x="1770126" y="491029"/>
            <a:ext cx="6789038" cy="584775"/>
          </a:xfrm>
        </p:spPr>
        <p:txBody>
          <a:bodyPr vert="horz" wrap="none">
            <a:spAutoFit/>
          </a:bodyPr>
          <a:lstStyle/>
          <a:p>
            <a:pPr>
              <a:lnSpc>
                <a:spcPct val="100000"/>
              </a:lnSpc>
            </a:pPr>
            <a:r>
              <a:rPr kumimoji="0" lang="ja-JP" altLang="en-US" kern="0" spc="-150" dirty="0"/>
              <a:t>不審なメー</a:t>
            </a:r>
            <a:r>
              <a:rPr kumimoji="0" lang="ja-JP" altLang="en-US" kern="0" spc="-1000" dirty="0"/>
              <a:t>ル・</a:t>
            </a:r>
            <a:r>
              <a:rPr kumimoji="0" lang="ja-JP" altLang="en-US" kern="0" spc="-150" dirty="0"/>
              <a:t>メッセー</a:t>
            </a:r>
            <a:r>
              <a:rPr kumimoji="0" lang="ja-JP" altLang="en-US" kern="0" spc="-1000" dirty="0"/>
              <a:t>ジ・</a:t>
            </a:r>
            <a:r>
              <a:rPr kumimoji="0" lang="ja-JP" altLang="en-US" kern="0" spc="-150" dirty="0"/>
              <a:t>通知の事例</a:t>
            </a:r>
          </a:p>
        </p:txBody>
      </p:sp>
      <p:sp>
        <p:nvSpPr>
          <p:cNvPr id="17"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３</a:t>
            </a:r>
            <a:r>
              <a:rPr lang="en-US" altLang="ja-JP" sz="3600" dirty="0"/>
              <a:t>-A</a:t>
            </a:r>
          </a:p>
        </p:txBody>
      </p:sp>
      <p:sp>
        <p:nvSpPr>
          <p:cNvPr id="18" name="矢印: 下 20">
            <a:extLst>
              <a:ext uri="{FF2B5EF4-FFF2-40B4-BE49-F238E27FC236}">
                <a16:creationId xmlns:a16="http://schemas.microsoft.com/office/drawing/2014/main" id="{8584681F-4A52-4117-97EA-7CD2DE5EBD35}"/>
              </a:ext>
            </a:extLst>
          </p:cNvPr>
          <p:cNvSpPr/>
          <p:nvPr/>
        </p:nvSpPr>
        <p:spPr>
          <a:xfrm>
            <a:off x="897245" y="4235288"/>
            <a:ext cx="900000" cy="540000"/>
          </a:xfrm>
          <a:prstGeom prst="downArrow">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 name="カギ線コネクタ 4"/>
          <p:cNvCxnSpPr/>
          <p:nvPr/>
        </p:nvCxnSpPr>
        <p:spPr>
          <a:xfrm>
            <a:off x="5241582" y="3869981"/>
            <a:ext cx="1440000" cy="720000"/>
          </a:xfrm>
          <a:prstGeom prst="bentConnector3">
            <a:avLst>
              <a:gd name="adj1" fmla="val 937"/>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C557D934-EE50-4D72-A500-C2137FB83F27}"/>
              </a:ext>
            </a:extLst>
          </p:cNvPr>
          <p:cNvSpPr txBox="1"/>
          <p:nvPr/>
        </p:nvSpPr>
        <p:spPr>
          <a:xfrm>
            <a:off x="3950539" y="5962774"/>
            <a:ext cx="4680000" cy="276999"/>
          </a:xfrm>
          <a:prstGeom prst="rect">
            <a:avLst/>
          </a:prstGeom>
          <a:noFill/>
        </p:spPr>
        <p:txBody>
          <a:bodyPr wrap="square" rtlCol="0">
            <a:spAutoFit/>
          </a:bodyPr>
          <a:lstStyle/>
          <a:p>
            <a:pPr algn="r"/>
            <a:r>
              <a:rPr lang="zh-TW" altLang="en-US" sz="1200" dirty="0">
                <a:latin typeface="Meiryo" charset="-128"/>
                <a:ea typeface="Meiryo" charset="-128"/>
                <a:cs typeface="Meiryo" charset="-128"/>
              </a:rPr>
              <a:t>独立行政法人情報処理推進機構</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安心相談窓口だより</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より抜粋</a:t>
            </a:r>
          </a:p>
        </p:txBody>
      </p:sp>
    </p:spTree>
    <p:extLst>
      <p:ext uri="{BB962C8B-B14F-4D97-AF65-F5344CB8AC3E}">
        <p14:creationId xmlns:p14="http://schemas.microsoft.com/office/powerpoint/2010/main" val="1747046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10061" y="493197"/>
            <a:ext cx="6840000" cy="5555367"/>
          </a:xfrm>
          <a:prstGeom prst="rect">
            <a:avLst/>
          </a:prstGeom>
          <a:noFill/>
        </p:spPr>
        <p:txBody>
          <a:bodyPr wrap="square" rtlCol="0">
            <a:spAutoFit/>
          </a:bodyPr>
          <a:lstStyle/>
          <a:p>
            <a:pPr marL="46038">
              <a:spcBef>
                <a:spcPts val="600"/>
              </a:spcBef>
              <a:tabLst>
                <a:tab pos="347663" algn="l"/>
              </a:tabLst>
            </a:pPr>
            <a:r>
              <a:rPr lang="en-US" altLang="ja-JP" sz="2000" b="1" dirty="0">
                <a:solidFill>
                  <a:srgbClr val="009650"/>
                </a:solidFill>
                <a:latin typeface="Meiryo" charset="-128"/>
                <a:ea typeface="Meiryo" charset="-128"/>
                <a:cs typeface="Meiryo" charset="-128"/>
              </a:rPr>
              <a:t>1.	</a:t>
            </a:r>
            <a:r>
              <a:rPr lang="ja-JP" altLang="en-US" sz="2000" b="1" dirty="0">
                <a:solidFill>
                  <a:srgbClr val="009650"/>
                </a:solidFill>
                <a:latin typeface="Meiryo" charset="-128"/>
                <a:ea typeface="Meiryo" charset="-128"/>
                <a:cs typeface="Meiryo" charset="-128"/>
              </a:rPr>
              <a:t>スマートフォンは危険なものか</a:t>
            </a:r>
            <a:r>
              <a:rPr lang="en-US" altLang="ja-JP" sz="2000" b="1" dirty="0">
                <a:solidFill>
                  <a:srgbClr val="009650"/>
                </a:solidFill>
                <a:latin typeface="Meiryo" charset="-128"/>
                <a:ea typeface="Meiryo" charset="-128"/>
                <a:cs typeface="Meiryo" charset="-128"/>
              </a:rPr>
              <a:t>?</a:t>
            </a:r>
            <a:endParaRPr lang="ja-JP" altLang="en-US" sz="2000" b="1" dirty="0">
              <a:solidFill>
                <a:srgbClr val="009650"/>
              </a:solidFill>
              <a:latin typeface="Meiryo" charset="-128"/>
              <a:ea typeface="Meiryo" charset="-128"/>
              <a:cs typeface="Meiryo" charset="-128"/>
            </a:endParaRPr>
          </a:p>
          <a:p>
            <a:pPr marL="46038" algn="dist">
              <a:tabLst>
                <a:tab pos="347663" algn="l"/>
              </a:tabLst>
            </a:pPr>
            <a:r>
              <a:rPr lang="en-US" altLang="ja-JP" b="1" dirty="0">
                <a:latin typeface="Meiryo UI" panose="020B0604030504040204" pitchFamily="50" charset="-128"/>
                <a:ea typeface="Meiryo UI" panose="020B0604030504040204" pitchFamily="50" charset="-128"/>
                <a:cs typeface="Meiryo" charset="-128"/>
              </a:rPr>
              <a:t>	A.</a:t>
            </a:r>
            <a:r>
              <a:rPr lang="ja-JP" altLang="en-US" b="1" dirty="0">
                <a:latin typeface="Meiryo" charset="-128"/>
                <a:ea typeface="Meiryo" charset="-128"/>
                <a:cs typeface="Meiryo" charset="-128"/>
              </a:rPr>
              <a:t>スマートフォンとは</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4</a:t>
            </a:r>
          </a:p>
          <a:p>
            <a:pPr marL="46038" algn="dist">
              <a:tabLst>
                <a:tab pos="347663" algn="l"/>
              </a:tabLst>
            </a:pPr>
            <a:r>
              <a:rPr lang="en-US" altLang="ja-JP" b="1" dirty="0">
                <a:latin typeface="Meiryo" charset="-128"/>
                <a:ea typeface="Meiryo" charset="-128"/>
                <a:cs typeface="Meiryo" charset="-128"/>
              </a:rPr>
              <a:t>	</a:t>
            </a:r>
            <a:r>
              <a:rPr lang="en-US" altLang="ja-JP" b="1" dirty="0">
                <a:latin typeface="Meiryo UI" panose="020B0604030504040204" pitchFamily="50" charset="-128"/>
                <a:ea typeface="Meiryo UI" panose="020B0604030504040204" pitchFamily="50" charset="-128"/>
                <a:cs typeface="Meiryo" charset="-128"/>
              </a:rPr>
              <a:t>B</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スマートフォンに入っている大量の情報</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5</a:t>
            </a:r>
          </a:p>
          <a:p>
            <a:pPr marL="46038" algn="dist">
              <a:tabLst>
                <a:tab pos="347663" algn="l"/>
              </a:tabLst>
            </a:pPr>
            <a:r>
              <a:rPr lang="ja-JP" altLang="en-US" b="1" dirty="0">
                <a:latin typeface="Meiryo" charset="-128"/>
                <a:ea typeface="Meiryo" charset="-128"/>
                <a:cs typeface="Meiryo" charset="-128"/>
              </a:rPr>
              <a:t>　</a:t>
            </a:r>
            <a:endParaRPr lang="en-US" altLang="ja-JP" sz="1200" b="1" dirty="0">
              <a:solidFill>
                <a:srgbClr val="009650"/>
              </a:solidFill>
              <a:latin typeface="Meiryo" charset="-128"/>
              <a:ea typeface="Meiryo" charset="-128"/>
              <a:cs typeface="Meiryo" charset="-128"/>
            </a:endParaRPr>
          </a:p>
          <a:p>
            <a:pPr marL="46038">
              <a:tabLst>
                <a:tab pos="347663" algn="l"/>
              </a:tabLst>
            </a:pPr>
            <a:r>
              <a:rPr lang="en-US" altLang="ja-JP" sz="2000" b="1" dirty="0">
                <a:solidFill>
                  <a:srgbClr val="009650"/>
                </a:solidFill>
                <a:latin typeface="Meiryo" charset="-128"/>
                <a:ea typeface="Meiryo" charset="-128"/>
                <a:cs typeface="Meiryo" charset="-128"/>
              </a:rPr>
              <a:t>2.	</a:t>
            </a:r>
            <a:r>
              <a:rPr lang="ja-JP" altLang="en-US" sz="2000" b="1" dirty="0">
                <a:solidFill>
                  <a:srgbClr val="009650"/>
                </a:solidFill>
                <a:latin typeface="Meiryo" charset="-128"/>
                <a:ea typeface="Meiryo" charset="-128"/>
                <a:cs typeface="Meiryo" charset="-128"/>
              </a:rPr>
              <a:t>パスワードを使った安全な管理をしましょう</a:t>
            </a:r>
            <a:endParaRPr lang="en-US" altLang="ja-JP" sz="2000" b="1" dirty="0">
              <a:latin typeface="Meiryo" charset="-128"/>
              <a:ea typeface="Meiryo" charset="-128"/>
              <a:cs typeface="Meiryo" charset="-128"/>
            </a:endParaRPr>
          </a:p>
          <a:p>
            <a:pPr marL="46038" algn="dist">
              <a:tabLst>
                <a:tab pos="347663" algn="l"/>
              </a:tabLst>
            </a:pPr>
            <a:r>
              <a:rPr lang="en-US" altLang="ja-JP" b="1" dirty="0">
                <a:latin typeface="Meiryo UI" panose="020B0604030504040204" pitchFamily="50" charset="-128"/>
                <a:ea typeface="Meiryo UI" panose="020B0604030504040204" pitchFamily="50" charset="-128"/>
                <a:cs typeface="Meiryo" charset="-128"/>
              </a:rPr>
              <a:t>	A</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パスワードの重要性について</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7</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 	</a:t>
            </a:r>
            <a:r>
              <a:rPr lang="en-US" altLang="ja-JP" b="1" dirty="0">
                <a:latin typeface="Meiryo UI" panose="020B0604030504040204" pitchFamily="50" charset="-128"/>
                <a:ea typeface="Meiryo UI" panose="020B0604030504040204" pitchFamily="50" charset="-128"/>
                <a:cs typeface="Meiryo" charset="-128"/>
              </a:rPr>
              <a:t>B</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パスワードの種類</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9</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 	</a:t>
            </a:r>
            <a:r>
              <a:rPr lang="en-US" altLang="ja-JP" b="1" dirty="0">
                <a:latin typeface="Meiryo UI" panose="020B0604030504040204" pitchFamily="50" charset="-128"/>
                <a:ea typeface="Meiryo UI" panose="020B0604030504040204" pitchFamily="50" charset="-128"/>
                <a:cs typeface="Meiryo" charset="-128"/>
              </a:rPr>
              <a:t>C</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安全なパスワードの設定方法</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11</a:t>
            </a:r>
          </a:p>
          <a:p>
            <a:pPr marL="46038" algn="dist">
              <a:tabLst>
                <a:tab pos="347663" algn="l"/>
              </a:tabLst>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 </a:t>
            </a:r>
            <a:r>
              <a:rPr lang="en-US" altLang="ja-JP" b="1" dirty="0">
                <a:latin typeface="Meiryo UI" panose="020B0604030504040204" pitchFamily="50" charset="-128"/>
                <a:ea typeface="Meiryo UI" panose="020B0604030504040204" pitchFamily="50" charset="-128"/>
                <a:cs typeface="Meiryo" charset="-128"/>
              </a:rPr>
              <a:t>D</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パスワードを忘れた場合</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14</a:t>
            </a:r>
          </a:p>
          <a:p>
            <a:pPr marL="46038" algn="dist">
              <a:tabLst>
                <a:tab pos="347663" algn="l"/>
              </a:tabLst>
            </a:pPr>
            <a:endParaRPr lang="en-US" altLang="ja-JP" sz="1200" b="1" dirty="0">
              <a:solidFill>
                <a:srgbClr val="009650"/>
              </a:solidFill>
              <a:latin typeface="Meiryo" charset="-128"/>
              <a:ea typeface="Meiryo" charset="-128"/>
              <a:cs typeface="Meiryo" charset="-128"/>
            </a:endParaRPr>
          </a:p>
          <a:p>
            <a:pPr marL="46038">
              <a:tabLst>
                <a:tab pos="347663" algn="l"/>
              </a:tabLst>
            </a:pPr>
            <a:r>
              <a:rPr lang="en-US" altLang="ja-JP" sz="2000" b="1" dirty="0">
                <a:solidFill>
                  <a:srgbClr val="009650"/>
                </a:solidFill>
                <a:latin typeface="Meiryo" charset="-128"/>
                <a:ea typeface="Meiryo" charset="-128"/>
                <a:cs typeface="Meiryo" charset="-128"/>
              </a:rPr>
              <a:t>3. </a:t>
            </a:r>
            <a:r>
              <a:rPr lang="ja-JP" altLang="en-US" sz="2000" b="1" spc="-120" dirty="0">
                <a:solidFill>
                  <a:srgbClr val="009650"/>
                </a:solidFill>
                <a:latin typeface="Meiryo" charset="-128"/>
                <a:ea typeface="Meiryo" charset="-128"/>
                <a:cs typeface="Meiryo" charset="-128"/>
              </a:rPr>
              <a:t>不審なメール・メッセージ・通知を受け取ったときの対処</a:t>
            </a:r>
            <a:r>
              <a:rPr lang="ja-JP" altLang="en-US" sz="2000" b="1" dirty="0">
                <a:latin typeface="Meiryo" charset="-128"/>
                <a:ea typeface="Meiryo" charset="-128"/>
                <a:cs typeface="Meiryo" charset="-128"/>
              </a:rPr>
              <a:t>　</a:t>
            </a:r>
            <a:r>
              <a:rPr lang="en-US" altLang="ja-JP" sz="2000" b="1" dirty="0">
                <a:latin typeface="Meiryo" charset="-128"/>
                <a:ea typeface="Meiryo" charset="-128"/>
                <a:cs typeface="Meiryo" charset="-128"/>
              </a:rPr>
              <a:t> </a:t>
            </a:r>
          </a:p>
          <a:p>
            <a:pPr marL="46038" algn="dist">
              <a:tabLst>
                <a:tab pos="347663" algn="l"/>
              </a:tabLst>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 </a:t>
            </a:r>
            <a:r>
              <a:rPr lang="en-US" altLang="ja-JP" b="1" dirty="0">
                <a:latin typeface="Meiryo UI" panose="020B0604030504040204" pitchFamily="50" charset="-128"/>
                <a:ea typeface="Meiryo UI" panose="020B0604030504040204" pitchFamily="50" charset="-128"/>
                <a:cs typeface="Meiryo" charset="-128"/>
              </a:rPr>
              <a:t>A</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不審なメール・メッセージ・通知の事例</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17</a:t>
            </a:r>
          </a:p>
          <a:p>
            <a:pPr marL="46038" algn="dist">
              <a:tabLst>
                <a:tab pos="347663" algn="l"/>
              </a:tabLst>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 </a:t>
            </a:r>
            <a:r>
              <a:rPr lang="en-US" altLang="ja-JP" b="1" dirty="0">
                <a:latin typeface="Meiryo UI" panose="020B0604030504040204" pitchFamily="50" charset="-128"/>
                <a:ea typeface="Meiryo UI" panose="020B0604030504040204" pitchFamily="50" charset="-128"/>
                <a:cs typeface="Meiryo" charset="-128"/>
              </a:rPr>
              <a:t>B</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危険に巻き込まれないために</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21</a:t>
            </a:r>
          </a:p>
          <a:p>
            <a:pPr marL="46038" algn="dist">
              <a:tabLst>
                <a:tab pos="347663" algn="l"/>
              </a:tabLst>
            </a:pPr>
            <a:r>
              <a:rPr lang="ja-JP" altLang="en-US" b="1" dirty="0">
                <a:latin typeface="Meiryo" charset="-128"/>
                <a:ea typeface="Meiryo" charset="-128"/>
                <a:cs typeface="Meiryo" charset="-128"/>
              </a:rPr>
              <a:t>　</a:t>
            </a:r>
            <a:endParaRPr lang="en-US" altLang="ja-JP" sz="1200" b="1" dirty="0">
              <a:solidFill>
                <a:srgbClr val="009650"/>
              </a:solidFill>
              <a:latin typeface="Meiryo" charset="-128"/>
              <a:ea typeface="Meiryo" charset="-128"/>
              <a:cs typeface="Meiryo" charset="-128"/>
            </a:endParaRPr>
          </a:p>
          <a:p>
            <a:pPr marL="46038">
              <a:tabLst>
                <a:tab pos="347663" algn="l"/>
              </a:tabLst>
            </a:pPr>
            <a:r>
              <a:rPr lang="en-US" altLang="ja-JP" sz="2000" b="1" dirty="0">
                <a:solidFill>
                  <a:srgbClr val="009650"/>
                </a:solidFill>
                <a:latin typeface="Meiryo" charset="-128"/>
                <a:ea typeface="Meiryo" charset="-128"/>
                <a:cs typeface="Meiryo" charset="-128"/>
              </a:rPr>
              <a:t>4. </a:t>
            </a:r>
            <a:r>
              <a:rPr lang="ja-JP" altLang="en-US" sz="2000" b="1" dirty="0">
                <a:solidFill>
                  <a:srgbClr val="009650"/>
                </a:solidFill>
                <a:latin typeface="Meiryo" charset="-128"/>
                <a:ea typeface="Meiryo" charset="-128"/>
                <a:cs typeface="Meiryo" charset="-128"/>
              </a:rPr>
              <a:t>不安になったときの相談先</a:t>
            </a:r>
            <a:r>
              <a:rPr lang="ja-JP" altLang="en-US" sz="2000" b="1" dirty="0">
                <a:latin typeface="Meiryo" charset="-128"/>
                <a:ea typeface="Meiryo" charset="-128"/>
                <a:cs typeface="Meiryo" charset="-128"/>
              </a:rPr>
              <a:t>　</a:t>
            </a:r>
            <a:r>
              <a:rPr lang="en-US" altLang="ja-JP" sz="2000" b="1" dirty="0">
                <a:latin typeface="Meiryo" charset="-128"/>
                <a:ea typeface="Meiryo" charset="-128"/>
                <a:cs typeface="Meiryo" charset="-128"/>
              </a:rPr>
              <a:t> </a:t>
            </a:r>
          </a:p>
          <a:p>
            <a:pPr marL="46038" algn="dist">
              <a:tabLst>
                <a:tab pos="347663" algn="l"/>
              </a:tabLst>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 </a:t>
            </a:r>
            <a:r>
              <a:rPr lang="en-US" altLang="ja-JP" b="1" dirty="0">
                <a:latin typeface="Meiryo UI" panose="020B0604030504040204" pitchFamily="50" charset="-128"/>
                <a:ea typeface="Meiryo UI" panose="020B0604030504040204" pitchFamily="50" charset="-128"/>
                <a:cs typeface="Meiryo" charset="-128"/>
              </a:rPr>
              <a:t>A</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不安に感じることがあったら</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23</a:t>
            </a:r>
          </a:p>
          <a:p>
            <a:pPr marL="46038" algn="dist">
              <a:tabLst>
                <a:tab pos="347663" algn="l"/>
              </a:tabLst>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 </a:t>
            </a:r>
            <a:r>
              <a:rPr lang="en-US" altLang="ja-JP" b="1" dirty="0">
                <a:latin typeface="Meiryo UI" panose="020B0604030504040204" pitchFamily="50" charset="-128"/>
                <a:ea typeface="Meiryo UI" panose="020B0604030504040204" pitchFamily="50" charset="-128"/>
                <a:cs typeface="Meiryo" charset="-128"/>
              </a:rPr>
              <a:t>B</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信頼できる相談先の例</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24</a:t>
            </a:r>
          </a:p>
          <a:p>
            <a:pPr marL="46038" algn="dist">
              <a:tabLst>
                <a:tab pos="347663" algn="l"/>
              </a:tabLst>
            </a:pP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 </a:t>
            </a:r>
            <a:r>
              <a:rPr lang="en-US" altLang="ja-JP" b="1" dirty="0">
                <a:latin typeface="Meiryo UI" panose="020B0604030504040204" pitchFamily="50" charset="-128"/>
                <a:ea typeface="Meiryo UI" panose="020B0604030504040204" pitchFamily="50" charset="-128"/>
                <a:cs typeface="Meiryo" charset="-128"/>
              </a:rPr>
              <a:t>C</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スマートフォンの安全な利用についての情報提供</a:t>
            </a:r>
            <a:r>
              <a:rPr lang="en-US" altLang="ja-JP" b="1" dirty="0">
                <a:latin typeface="Meiryo" charset="-128"/>
                <a:ea typeface="Meiryo" charset="-128"/>
                <a:cs typeface="Meiryo" charset="-128"/>
              </a:rPr>
              <a:t>……</a:t>
            </a:r>
            <a:r>
              <a:rPr lang="ja-JP" altLang="en-US" b="1" dirty="0">
                <a:latin typeface="Meiryo" charset="-128"/>
                <a:ea typeface="Meiryo" charset="-128"/>
                <a:cs typeface="Meiryo" charset="-128"/>
              </a:rPr>
              <a:t>Ｐ</a:t>
            </a:r>
            <a:r>
              <a:rPr lang="en-US" altLang="ja-JP" b="1" dirty="0">
                <a:latin typeface="Meiryo" charset="-128"/>
                <a:ea typeface="Meiryo" charset="-128"/>
                <a:cs typeface="Meiryo" charset="-128"/>
              </a:rPr>
              <a:t>26</a:t>
            </a:r>
          </a:p>
          <a:p>
            <a:pPr marL="46038" algn="dist">
              <a:tabLst>
                <a:tab pos="347663" algn="l"/>
              </a:tabLst>
            </a:pPr>
            <a:endParaRPr lang="en-US" altLang="ja-JP" sz="1100" b="1" dirty="0">
              <a:solidFill>
                <a:srgbClr val="009650"/>
              </a:solidFill>
              <a:latin typeface="Meiryo" charset="-128"/>
              <a:ea typeface="Meiryo" charset="-128"/>
              <a:cs typeface="Meiryo" charset="-128"/>
            </a:endParaRPr>
          </a:p>
          <a:p>
            <a:pPr marL="46038">
              <a:tabLst>
                <a:tab pos="347663" algn="l"/>
              </a:tabLst>
            </a:pPr>
            <a:r>
              <a:rPr lang="en-US" altLang="ja-JP" sz="2000" b="1" dirty="0">
                <a:solidFill>
                  <a:srgbClr val="009650"/>
                </a:solidFill>
                <a:latin typeface="Meiryo" charset="-128"/>
                <a:ea typeface="Meiryo" charset="-128"/>
                <a:cs typeface="Meiryo" charset="-128"/>
              </a:rPr>
              <a:t>5.	</a:t>
            </a:r>
            <a:r>
              <a:rPr lang="ja-JP" altLang="en-US" sz="2000" b="1" dirty="0">
                <a:solidFill>
                  <a:srgbClr val="009650"/>
                </a:solidFill>
                <a:latin typeface="Meiryo" charset="-128"/>
                <a:ea typeface="Meiryo" charset="-128"/>
                <a:cs typeface="Meiryo" charset="-128"/>
              </a:rPr>
              <a:t>付録　安全なパスワードの作成と保管</a:t>
            </a:r>
            <a:endParaRPr lang="en-US" altLang="ja-JP" sz="2000" b="1" dirty="0">
              <a:latin typeface="Meiryo" charset="-128"/>
              <a:ea typeface="Meiryo" charset="-128"/>
              <a:cs typeface="Meiryo" charset="-128"/>
            </a:endParaRPr>
          </a:p>
        </p:txBody>
      </p:sp>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3294"/>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cxnSp>
        <p:nvCxnSpPr>
          <p:cNvPr id="6" name="直線コネクタ 5"/>
          <p:cNvCxnSpPr/>
          <p:nvPr/>
        </p:nvCxnSpPr>
        <p:spPr>
          <a:xfrm>
            <a:off x="1690244" y="1560988"/>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78761A4-A46F-4A92-A390-2C8095B7B358}"/>
              </a:ext>
            </a:extLst>
          </p:cNvPr>
          <p:cNvCxnSpPr/>
          <p:nvPr/>
        </p:nvCxnSpPr>
        <p:spPr>
          <a:xfrm>
            <a:off x="1691680" y="3160614"/>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3B04E26-84A7-411B-B480-7B4881D4FE85}"/>
              </a:ext>
            </a:extLst>
          </p:cNvPr>
          <p:cNvCxnSpPr/>
          <p:nvPr/>
        </p:nvCxnSpPr>
        <p:spPr>
          <a:xfrm>
            <a:off x="1691680" y="4284459"/>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ADC5B014-2ADD-47F6-BBCB-F058BB60D86F}"/>
              </a:ext>
            </a:extLst>
          </p:cNvPr>
          <p:cNvCxnSpPr/>
          <p:nvPr/>
        </p:nvCxnSpPr>
        <p:spPr>
          <a:xfrm>
            <a:off x="1691680" y="5580606"/>
            <a:ext cx="720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56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偽セクストーション被害を表すイラスト">
            <a:extLst>
              <a:ext uri="{FF2B5EF4-FFF2-40B4-BE49-F238E27FC236}">
                <a16:creationId xmlns:a16="http://schemas.microsoft.com/office/drawing/2014/main" id="{468A1D1F-684A-41A1-A5E2-B8FE032A8136}"/>
              </a:ext>
            </a:extLst>
          </p:cNvPr>
          <p:cNvPicPr>
            <a:picLocks noChangeAspect="1"/>
          </p:cNvPicPr>
          <p:nvPr/>
        </p:nvPicPr>
        <p:blipFill>
          <a:blip r:embed="rId4"/>
          <a:stretch>
            <a:fillRect/>
          </a:stretch>
        </p:blipFill>
        <p:spPr>
          <a:xfrm>
            <a:off x="3795651" y="1916101"/>
            <a:ext cx="5027633" cy="3312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466335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テキスト ボックス 7">
            <a:extLst>
              <a:ext uri="{FF2B5EF4-FFF2-40B4-BE49-F238E27FC236}">
                <a16:creationId xmlns:a16="http://schemas.microsoft.com/office/drawing/2014/main" id="{CB866D91-2F33-48C8-94F2-43C8241128D4}"/>
              </a:ext>
            </a:extLst>
          </p:cNvPr>
          <p:cNvSpPr txBox="1"/>
          <p:nvPr/>
        </p:nvSpPr>
        <p:spPr>
          <a:xfrm>
            <a:off x="508171" y="1410353"/>
            <a:ext cx="7992370"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❹</a:t>
            </a:r>
            <a:r>
              <a:rPr lang="en-US" altLang="ja-JP" sz="24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偽セクストーション被害</a:t>
            </a:r>
          </a:p>
        </p:txBody>
      </p:sp>
      <p:sp>
        <p:nvSpPr>
          <p:cNvPr id="18" name="テキスト ボックス 17">
            <a:extLst>
              <a:ext uri="{FF2B5EF4-FFF2-40B4-BE49-F238E27FC236}">
                <a16:creationId xmlns:a16="http://schemas.microsoft.com/office/drawing/2014/main" id="{5BE7C4AA-EAAF-49C6-AED9-0F20D38C372B}"/>
              </a:ext>
            </a:extLst>
          </p:cNvPr>
          <p:cNvSpPr txBox="1"/>
          <p:nvPr/>
        </p:nvSpPr>
        <p:spPr>
          <a:xfrm>
            <a:off x="495072" y="1949325"/>
            <a:ext cx="3384000" cy="2308324"/>
          </a:xfrm>
          <a:prstGeom prst="rect">
            <a:avLst/>
          </a:prstGeom>
          <a:noFill/>
        </p:spPr>
        <p:txBody>
          <a:bodyPr wrap="square" rtlCol="0">
            <a:spAutoFit/>
          </a:bodyPr>
          <a:lstStyle/>
          <a:p>
            <a:r>
              <a:rPr lang="en-US" altLang="ja-JP" b="1" kern="100">
                <a:latin typeface="Meiryo" charset="-128"/>
                <a:ea typeface="Meiryo" charset="-128"/>
                <a:cs typeface="Meiryo" charset="-128"/>
              </a:rPr>
              <a:t>｢</a:t>
            </a:r>
            <a:r>
              <a:rPr lang="ja-JP" altLang="en-US" b="1" dirty="0">
                <a:solidFill>
                  <a:srgbClr val="333333"/>
                </a:solidFill>
                <a:effectLst/>
                <a:latin typeface="Meiryo" charset="-128"/>
                <a:ea typeface="Meiryo" charset="-128"/>
                <a:cs typeface="Meiryo" charset="-128"/>
              </a:rPr>
              <a:t>アダルトサイトを</a:t>
            </a:r>
            <a:endParaRPr lang="en-US" altLang="ja-JP" b="1" dirty="0">
              <a:solidFill>
                <a:srgbClr val="333333"/>
              </a:solidFill>
              <a:effectLst/>
              <a:latin typeface="Meiryo" charset="-128"/>
              <a:ea typeface="Meiryo" charset="-128"/>
              <a:cs typeface="Meiryo" charset="-128"/>
            </a:endParaRPr>
          </a:p>
          <a:p>
            <a:r>
              <a:rPr lang="ja-JP" altLang="en-US" b="1" dirty="0">
                <a:solidFill>
                  <a:srgbClr val="333333"/>
                </a:solidFill>
                <a:effectLst/>
                <a:latin typeface="Meiryo" charset="-128"/>
                <a:ea typeface="Meiryo" charset="-128"/>
                <a:cs typeface="Meiryo" charset="-128"/>
              </a:rPr>
              <a:t>閲覧しているあなたの姿を</a:t>
            </a:r>
            <a:endParaRPr lang="en-US" altLang="ja-JP" b="1" dirty="0">
              <a:solidFill>
                <a:srgbClr val="333333"/>
              </a:solidFill>
              <a:effectLst/>
              <a:latin typeface="Meiryo" charset="-128"/>
              <a:ea typeface="Meiryo" charset="-128"/>
              <a:cs typeface="Meiryo" charset="-128"/>
            </a:endParaRPr>
          </a:p>
          <a:p>
            <a:r>
              <a:rPr lang="ja-JP" altLang="en-US" b="1" dirty="0">
                <a:solidFill>
                  <a:srgbClr val="333333"/>
                </a:solidFill>
                <a:effectLst/>
                <a:latin typeface="Meiryo" charset="-128"/>
                <a:ea typeface="Meiryo" charset="-128"/>
                <a:cs typeface="Meiryo" charset="-128"/>
              </a:rPr>
              <a:t>パソコンについているカメラで</a:t>
            </a:r>
            <a:endParaRPr lang="en-US" altLang="ja-JP" b="1" dirty="0">
              <a:solidFill>
                <a:srgbClr val="333333"/>
              </a:solidFill>
              <a:effectLst/>
              <a:latin typeface="Meiryo" charset="-128"/>
              <a:ea typeface="Meiryo" charset="-128"/>
              <a:cs typeface="Meiryo" charset="-128"/>
            </a:endParaRPr>
          </a:p>
          <a:p>
            <a:r>
              <a:rPr lang="ja-JP" altLang="en-US" b="1" dirty="0">
                <a:solidFill>
                  <a:srgbClr val="333333"/>
                </a:solidFill>
                <a:effectLst/>
                <a:latin typeface="Meiryo" charset="-128"/>
                <a:ea typeface="Meiryo" charset="-128"/>
                <a:cs typeface="Meiryo" charset="-128"/>
              </a:rPr>
              <a:t>撮影した。家族や同僚に</a:t>
            </a:r>
            <a:endParaRPr lang="en-US" altLang="ja-JP" b="1" dirty="0">
              <a:solidFill>
                <a:srgbClr val="333333"/>
              </a:solidFill>
              <a:effectLst/>
              <a:latin typeface="Meiryo" charset="-128"/>
              <a:ea typeface="Meiryo" charset="-128"/>
              <a:cs typeface="Meiryo" charset="-128"/>
            </a:endParaRPr>
          </a:p>
          <a:p>
            <a:r>
              <a:rPr lang="ja-JP" altLang="en-US" b="1" dirty="0">
                <a:solidFill>
                  <a:srgbClr val="333333"/>
                </a:solidFill>
                <a:effectLst/>
                <a:latin typeface="Meiryo" charset="-128"/>
                <a:ea typeface="Meiryo" charset="-128"/>
                <a:cs typeface="Meiryo" charset="-128"/>
              </a:rPr>
              <a:t>ばらまかれたくなければ</a:t>
            </a:r>
            <a:endParaRPr lang="en-US" altLang="ja-JP" b="1" dirty="0">
              <a:solidFill>
                <a:srgbClr val="333333"/>
              </a:solidFill>
              <a:effectLst/>
              <a:latin typeface="Meiryo" charset="-128"/>
              <a:ea typeface="Meiryo" charset="-128"/>
              <a:cs typeface="Meiryo" charset="-128"/>
            </a:endParaRPr>
          </a:p>
          <a:p>
            <a:r>
              <a:rPr lang="ja-JP" altLang="en-US" b="1" dirty="0">
                <a:solidFill>
                  <a:srgbClr val="333333"/>
                </a:solidFill>
                <a:effectLst/>
                <a:latin typeface="Meiryo" charset="-128"/>
                <a:ea typeface="Meiryo" charset="-128"/>
                <a:cs typeface="Meiryo" charset="-128"/>
              </a:rPr>
              <a:t>仮想通貨で金銭を支払え</a:t>
            </a:r>
            <a:r>
              <a:rPr lang="en-US" altLang="ja-JP" b="1" kern="100">
                <a:latin typeface="Meiryo" charset="-128"/>
                <a:ea typeface="Meiryo" charset="-128"/>
                <a:cs typeface="Meiryo" charset="-128"/>
              </a:rPr>
              <a:t>｣</a:t>
            </a:r>
          </a:p>
          <a:p>
            <a:r>
              <a:rPr lang="ja-JP" altLang="en-US" b="1" dirty="0">
                <a:solidFill>
                  <a:srgbClr val="333333"/>
                </a:solidFill>
                <a:effectLst/>
                <a:latin typeface="Meiryo" charset="-128"/>
                <a:ea typeface="Meiryo" charset="-128"/>
                <a:cs typeface="Meiryo" charset="-128"/>
              </a:rPr>
              <a:t>といった根拠のない恐喝</a:t>
            </a:r>
            <a:endParaRPr lang="en-US" altLang="ja-JP" b="1" dirty="0">
              <a:solidFill>
                <a:srgbClr val="333333"/>
              </a:solidFill>
              <a:effectLst/>
              <a:latin typeface="Meiryo" charset="-128"/>
              <a:ea typeface="Meiryo" charset="-128"/>
              <a:cs typeface="Meiryo" charset="-128"/>
            </a:endParaRPr>
          </a:p>
          <a:p>
            <a:r>
              <a:rPr lang="ja-JP" altLang="en-US" b="1" dirty="0">
                <a:solidFill>
                  <a:srgbClr val="333333"/>
                </a:solidFill>
                <a:effectLst/>
                <a:latin typeface="Meiryo" charset="-128"/>
                <a:ea typeface="Meiryo" charset="-128"/>
                <a:cs typeface="Meiryo" charset="-128"/>
              </a:rPr>
              <a:t>メールを送りつける手口です。</a:t>
            </a:r>
            <a:endParaRPr lang="en-US" altLang="ja-JP" b="1" dirty="0">
              <a:solidFill>
                <a:srgbClr val="333333"/>
              </a:solidFill>
              <a:effectLst/>
              <a:latin typeface="Meiryo" charset="-128"/>
              <a:ea typeface="Meiryo" charset="-128"/>
              <a:cs typeface="Meiryo" charset="-128"/>
            </a:endParaRPr>
          </a:p>
        </p:txBody>
      </p:sp>
      <p:sp>
        <p:nvSpPr>
          <p:cNvPr id="21" name="矢印: 下 20">
            <a:extLst>
              <a:ext uri="{FF2B5EF4-FFF2-40B4-BE49-F238E27FC236}">
                <a16:creationId xmlns:a16="http://schemas.microsoft.com/office/drawing/2014/main" id="{8584681F-4A52-4117-97EA-7CD2DE5EBD35}"/>
              </a:ext>
            </a:extLst>
          </p:cNvPr>
          <p:cNvSpPr/>
          <p:nvPr/>
        </p:nvSpPr>
        <p:spPr>
          <a:xfrm>
            <a:off x="897245" y="4245677"/>
            <a:ext cx="900000" cy="540000"/>
          </a:xfrm>
          <a:prstGeom prst="downArrow">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542F2C31-07AE-4158-98B4-243DA52A80B0}"/>
              </a:ext>
            </a:extLst>
          </p:cNvPr>
          <p:cNvSpPr txBox="1"/>
          <p:nvPr/>
        </p:nvSpPr>
        <p:spPr>
          <a:xfrm>
            <a:off x="503387" y="4820202"/>
            <a:ext cx="3240000" cy="1015663"/>
          </a:xfrm>
          <a:prstGeom prst="rect">
            <a:avLst/>
          </a:prstGeom>
          <a:noFill/>
        </p:spPr>
        <p:txBody>
          <a:bodyPr wrap="square" rtlCol="0">
            <a:spAutoFit/>
          </a:bodyPr>
          <a:lstStyle/>
          <a:p>
            <a:r>
              <a:rPr lang="ja-JP" altLang="en-US" sz="2000" b="1" dirty="0">
                <a:solidFill>
                  <a:srgbClr val="FF0000"/>
                </a:solidFill>
                <a:latin typeface="メイリオ" panose="020B0604030504040204" pitchFamily="50" charset="-128"/>
                <a:ea typeface="メイリオ" panose="020B0604030504040204" pitchFamily="50" charset="-128"/>
              </a:rPr>
              <a:t>金銭を支払ってしまうと</a:t>
            </a:r>
            <a:endParaRPr lang="en-US" altLang="ja-JP" sz="2000" b="1" dirty="0">
              <a:solidFill>
                <a:srgbClr val="FF0000"/>
              </a:solidFill>
              <a:latin typeface="メイリオ" panose="020B0604030504040204" pitchFamily="50" charset="-128"/>
              <a:ea typeface="メイリオ" panose="020B0604030504040204" pitchFamily="50" charset="-128"/>
            </a:endParaRPr>
          </a:p>
          <a:p>
            <a:r>
              <a:rPr lang="ja-JP" altLang="en-US" sz="2000" b="1" dirty="0">
                <a:solidFill>
                  <a:srgbClr val="FF0000"/>
                </a:solidFill>
                <a:latin typeface="メイリオ" panose="020B0604030504040204" pitchFamily="50" charset="-128"/>
                <a:ea typeface="メイリオ" panose="020B0604030504040204" pitchFamily="50" charset="-128"/>
              </a:rPr>
              <a:t>取り戻すことができません。</a:t>
            </a:r>
          </a:p>
        </p:txBody>
      </p:sp>
      <p:sp>
        <p:nvSpPr>
          <p:cNvPr id="12" name="テキスト ボックス 11">
            <a:extLst>
              <a:ext uri="{FF2B5EF4-FFF2-40B4-BE49-F238E27FC236}">
                <a16:creationId xmlns:a16="http://schemas.microsoft.com/office/drawing/2014/main" id="{80EE7FE5-C361-4765-9F62-1D033CEA6A2A}"/>
              </a:ext>
            </a:extLst>
          </p:cNvPr>
          <p:cNvSpPr txBox="1"/>
          <p:nvPr/>
        </p:nvSpPr>
        <p:spPr>
          <a:xfrm>
            <a:off x="3950539" y="5962774"/>
            <a:ext cx="4680000" cy="276999"/>
          </a:xfrm>
          <a:prstGeom prst="rect">
            <a:avLst/>
          </a:prstGeom>
          <a:noFill/>
        </p:spPr>
        <p:txBody>
          <a:bodyPr wrap="square" rtlCol="0">
            <a:spAutoFit/>
          </a:bodyPr>
          <a:lstStyle/>
          <a:p>
            <a:pPr algn="r"/>
            <a:r>
              <a:rPr lang="zh-TW" altLang="en-US" sz="1200" dirty="0">
                <a:latin typeface="Meiryo" charset="-128"/>
                <a:ea typeface="Meiryo" charset="-128"/>
                <a:cs typeface="Meiryo" charset="-128"/>
              </a:rPr>
              <a:t>独立行政法人情報処理推進機構</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安心相談窓口だより</a:t>
            </a:r>
            <a:r>
              <a:rPr lang="en-US" altLang="ja-JP" sz="1200" dirty="0">
                <a:latin typeface="Meiryo" charset="-128"/>
                <a:ea typeface="Meiryo" charset="-128"/>
                <a:cs typeface="Meiryo" charset="-128"/>
              </a:rPr>
              <a:t>』</a:t>
            </a:r>
            <a:r>
              <a:rPr lang="ja-JP" altLang="en-US" sz="1200" dirty="0">
                <a:latin typeface="Meiryo" charset="-128"/>
                <a:ea typeface="Meiryo" charset="-128"/>
                <a:cs typeface="Meiryo" charset="-128"/>
              </a:rPr>
              <a:t>より抜粋</a:t>
            </a:r>
          </a:p>
        </p:txBody>
      </p:sp>
      <p:sp>
        <p:nvSpPr>
          <p:cNvPr id="13" name="タイトル 1"/>
          <p:cNvSpPr>
            <a:spLocks noGrp="1" noChangeAspect="1"/>
          </p:cNvSpPr>
          <p:nvPr>
            <p:ph type="ctrTitle"/>
          </p:nvPr>
        </p:nvSpPr>
        <p:spPr>
          <a:xfrm>
            <a:off x="1770126" y="491029"/>
            <a:ext cx="6789038" cy="584775"/>
          </a:xfrm>
        </p:spPr>
        <p:txBody>
          <a:bodyPr vert="horz" wrap="none">
            <a:spAutoFit/>
          </a:bodyPr>
          <a:lstStyle/>
          <a:p>
            <a:pPr>
              <a:lnSpc>
                <a:spcPct val="100000"/>
              </a:lnSpc>
            </a:pPr>
            <a:r>
              <a:rPr kumimoji="0" lang="ja-JP" altLang="en-US" kern="0" spc="-150" dirty="0"/>
              <a:t>不審なメー</a:t>
            </a:r>
            <a:r>
              <a:rPr kumimoji="0" lang="ja-JP" altLang="en-US" kern="0" spc="-1000" dirty="0"/>
              <a:t>ル・</a:t>
            </a:r>
            <a:r>
              <a:rPr kumimoji="0" lang="ja-JP" altLang="en-US" kern="0" spc="-150" dirty="0"/>
              <a:t>メッセー</a:t>
            </a:r>
            <a:r>
              <a:rPr kumimoji="0" lang="ja-JP" altLang="en-US" kern="0" spc="-1000" dirty="0"/>
              <a:t>ジ・</a:t>
            </a:r>
            <a:r>
              <a:rPr kumimoji="0" lang="ja-JP" altLang="en-US" kern="0" spc="-150" dirty="0"/>
              <a:t>通知の事例</a:t>
            </a:r>
          </a:p>
        </p:txBody>
      </p:sp>
      <p:sp>
        <p:nvSpPr>
          <p:cNvPr id="16"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３</a:t>
            </a:r>
            <a:r>
              <a:rPr lang="en-US" altLang="ja-JP" sz="3600" dirty="0"/>
              <a:t>-A</a:t>
            </a:r>
          </a:p>
        </p:txBody>
      </p:sp>
    </p:spTree>
    <p:extLst>
      <p:ext uri="{BB962C8B-B14F-4D97-AF65-F5344CB8AC3E}">
        <p14:creationId xmlns:p14="http://schemas.microsoft.com/office/powerpoint/2010/main" val="300088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860568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br>
            <a:r>
              <a:rPr kumimoji="0" lang="ja-JP" altLang="en-US" kern="0" dirty="0"/>
              <a:t>危険に巻き込まれないために</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465272" y="1442292"/>
            <a:ext cx="8384676" cy="845844"/>
          </a:xfrm>
        </p:spPr>
        <p:txBody>
          <a:bodyPr>
            <a:normAutofit/>
          </a:bodyPr>
          <a:lstStyle/>
          <a:p>
            <a:r>
              <a:rPr lang="ja-JP" altLang="en-US" dirty="0">
                <a:solidFill>
                  <a:srgbClr val="009650"/>
                </a:solidFill>
              </a:rPr>
              <a:t>●</a:t>
            </a:r>
            <a:r>
              <a:rPr lang="en-US" altLang="ja-JP" dirty="0">
                <a:solidFill>
                  <a:srgbClr val="009650"/>
                </a:solidFill>
              </a:rPr>
              <a:t> </a:t>
            </a:r>
            <a:r>
              <a:rPr lang="ja-JP" altLang="en-US" dirty="0">
                <a:solidFill>
                  <a:srgbClr val="009650"/>
                </a:solidFill>
              </a:rPr>
              <a:t>身に覚えのないメール等が届いたら無視する</a:t>
            </a:r>
            <a:endParaRPr lang="en-US" altLang="ja-JP" dirty="0">
              <a:solidFill>
                <a:srgbClr val="009650"/>
              </a:solidFill>
            </a:endParaRPr>
          </a:p>
        </p:txBody>
      </p:sp>
      <p:sp>
        <p:nvSpPr>
          <p:cNvPr id="4" name="Title 1"/>
          <p:cNvSpPr txBox="1">
            <a:spLocks/>
          </p:cNvSpPr>
          <p:nvPr/>
        </p:nvSpPr>
        <p:spPr>
          <a:xfrm>
            <a:off x="414430"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３</a:t>
            </a:r>
            <a:r>
              <a:rPr lang="en-US" altLang="ja-JP" sz="3600" dirty="0"/>
              <a:t>-B</a:t>
            </a:r>
          </a:p>
        </p:txBody>
      </p:sp>
      <p:sp>
        <p:nvSpPr>
          <p:cNvPr id="21" name="テキスト ボックス 20">
            <a:extLst>
              <a:ext uri="{FF2B5EF4-FFF2-40B4-BE49-F238E27FC236}">
                <a16:creationId xmlns:a16="http://schemas.microsoft.com/office/drawing/2014/main" id="{E503BAE4-F2AF-4A1D-AE25-CE5891A8A727}"/>
              </a:ext>
            </a:extLst>
          </p:cNvPr>
          <p:cNvSpPr txBox="1"/>
          <p:nvPr/>
        </p:nvSpPr>
        <p:spPr>
          <a:xfrm>
            <a:off x="879945" y="1794634"/>
            <a:ext cx="7992370" cy="1740476"/>
          </a:xfrm>
          <a:prstGeom prst="rect">
            <a:avLst/>
          </a:prstGeom>
          <a:noFill/>
        </p:spPr>
        <p:txBody>
          <a:bodyPr wrap="square" rtlCol="0">
            <a:spAutoFit/>
          </a:bodyPr>
          <a:lstStyle/>
          <a:p>
            <a:pPr>
              <a:lnSpc>
                <a:spcPct val="120000"/>
              </a:lnSpc>
            </a:pPr>
            <a:r>
              <a:rPr lang="ja-JP" altLang="en-US" b="1" dirty="0">
                <a:latin typeface="メイリオ" panose="020B0604030504040204" pitchFamily="50" charset="-128"/>
                <a:ea typeface="メイリオ" panose="020B0604030504040204" pitchFamily="50" charset="-128"/>
              </a:rPr>
              <a:t>詐欺の手口は日々巧妙になっており、見破ることはできません。</a:t>
            </a:r>
          </a:p>
          <a:p>
            <a:pPr>
              <a:lnSpc>
                <a:spcPct val="120000"/>
              </a:lnSpc>
            </a:pPr>
            <a:r>
              <a:rPr lang="ja-JP" altLang="en-US" b="1" dirty="0">
                <a:latin typeface="メイリオ" panose="020B0604030504040204" pitchFamily="50" charset="-128"/>
                <a:ea typeface="メイリオ" panose="020B0604030504040204" pitchFamily="50" charset="-128"/>
              </a:rPr>
              <a:t>時には本物と思ってしまうメール等が届くかもしれませんが、</a:t>
            </a:r>
            <a:endParaRPr lang="en-US" altLang="ja-JP" b="1" dirty="0">
              <a:latin typeface="メイリオ" panose="020B0604030504040204" pitchFamily="50" charset="-128"/>
              <a:ea typeface="メイリオ" panose="020B0604030504040204" pitchFamily="50" charset="-128"/>
            </a:endParaRPr>
          </a:p>
          <a:p>
            <a:pPr>
              <a:lnSpc>
                <a:spcPct val="120000"/>
              </a:lnSpc>
            </a:pPr>
            <a:r>
              <a:rPr lang="ja-JP" altLang="en-US" b="1" dirty="0">
                <a:latin typeface="メイリオ" panose="020B0604030504040204" pitchFamily="50" charset="-128"/>
                <a:ea typeface="メイリオ" panose="020B0604030504040204" pitchFamily="50" charset="-128"/>
              </a:rPr>
              <a:t>不安になったらまずは一度落ち着きましょう。</a:t>
            </a:r>
            <a:endParaRPr lang="en-US" altLang="ja-JP" b="1" dirty="0">
              <a:latin typeface="メイリオ" panose="020B0604030504040204" pitchFamily="50" charset="-128"/>
              <a:ea typeface="メイリオ" panose="020B0604030504040204" pitchFamily="50" charset="-128"/>
            </a:endParaRPr>
          </a:p>
          <a:p>
            <a:pPr>
              <a:lnSpc>
                <a:spcPct val="120000"/>
              </a:lnSpc>
            </a:pPr>
            <a:r>
              <a:rPr lang="en-US" altLang="ja-JP" b="1" dirty="0">
                <a:latin typeface="メイリオ" panose="020B0604030504040204" pitchFamily="50" charset="-128"/>
                <a:ea typeface="メイリオ" panose="020B0604030504040204" pitchFamily="50" charset="-128"/>
              </a:rPr>
              <a:t>URL</a:t>
            </a:r>
            <a:r>
              <a:rPr lang="ja-JP" altLang="en-US" b="1" dirty="0">
                <a:latin typeface="メイリオ" panose="020B0604030504040204" pitchFamily="50" charset="-128"/>
                <a:ea typeface="メイリオ" panose="020B0604030504040204" pitchFamily="50" charset="-128"/>
              </a:rPr>
              <a:t>をクリックしないことはもちろん、メール等に記載・表示される</a:t>
            </a:r>
            <a:endParaRPr lang="en-US" altLang="ja-JP" b="1" dirty="0">
              <a:latin typeface="メイリオ" panose="020B0604030504040204" pitchFamily="50" charset="-128"/>
              <a:ea typeface="メイリオ" panose="020B0604030504040204" pitchFamily="50" charset="-128"/>
            </a:endParaRPr>
          </a:p>
          <a:p>
            <a:pPr>
              <a:lnSpc>
                <a:spcPct val="120000"/>
              </a:lnSpc>
            </a:pPr>
            <a:r>
              <a:rPr lang="ja-JP" altLang="en-US" b="1" dirty="0">
                <a:latin typeface="メイリオ" panose="020B0604030504040204" pitchFamily="50" charset="-128"/>
                <a:ea typeface="メイリオ" panose="020B0604030504040204" pitchFamily="50" charset="-128"/>
              </a:rPr>
              <a:t>電話番号に電話をすることも控えましょう。</a:t>
            </a:r>
            <a:endParaRPr lang="en-US" altLang="ja-JP" b="1" dirty="0">
              <a:latin typeface="メイリオ" panose="020B0604030504040204" pitchFamily="50" charset="-128"/>
              <a:ea typeface="メイリオ" panose="020B0604030504040204" pitchFamily="50" charset="-128"/>
            </a:endParaRPr>
          </a:p>
        </p:txBody>
      </p:sp>
      <p:sp>
        <p:nvSpPr>
          <p:cNvPr id="22" name="字幕 14">
            <a:extLst>
              <a:ext uri="{FF2B5EF4-FFF2-40B4-BE49-F238E27FC236}">
                <a16:creationId xmlns:a16="http://schemas.microsoft.com/office/drawing/2014/main" id="{7ED2BAEE-618C-44BC-8843-58A4D08DC389}"/>
              </a:ext>
            </a:extLst>
          </p:cNvPr>
          <p:cNvSpPr txBox="1">
            <a:spLocks/>
          </p:cNvSpPr>
          <p:nvPr/>
        </p:nvSpPr>
        <p:spPr>
          <a:xfrm>
            <a:off x="465272" y="3666994"/>
            <a:ext cx="8384676" cy="8458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solidFill>
                  <a:srgbClr val="009650"/>
                </a:solidFill>
              </a:rPr>
              <a:t>●</a:t>
            </a:r>
            <a:r>
              <a:rPr lang="en-US" altLang="ja-JP" dirty="0">
                <a:solidFill>
                  <a:srgbClr val="009650"/>
                </a:solidFill>
              </a:rPr>
              <a:t> </a:t>
            </a:r>
            <a:r>
              <a:rPr lang="ja-JP" altLang="en-US" dirty="0">
                <a:solidFill>
                  <a:srgbClr val="009650"/>
                </a:solidFill>
              </a:rPr>
              <a:t>重要な情報、人に見られては困る情報は他人に見せない</a:t>
            </a:r>
            <a:endParaRPr lang="en-US" altLang="ja-JP" dirty="0">
              <a:solidFill>
                <a:srgbClr val="009650"/>
              </a:solidFill>
            </a:endParaRPr>
          </a:p>
        </p:txBody>
      </p:sp>
      <p:sp>
        <p:nvSpPr>
          <p:cNvPr id="24" name="テキスト ボックス 23">
            <a:extLst>
              <a:ext uri="{FF2B5EF4-FFF2-40B4-BE49-F238E27FC236}">
                <a16:creationId xmlns:a16="http://schemas.microsoft.com/office/drawing/2014/main" id="{F4BF44FF-4D48-4C8F-8961-6CCD3C0EC1BB}"/>
              </a:ext>
            </a:extLst>
          </p:cNvPr>
          <p:cNvSpPr txBox="1"/>
          <p:nvPr/>
        </p:nvSpPr>
        <p:spPr>
          <a:xfrm>
            <a:off x="879945" y="4030920"/>
            <a:ext cx="7992370" cy="1089529"/>
          </a:xfrm>
          <a:prstGeom prst="rect">
            <a:avLst/>
          </a:prstGeom>
          <a:noFill/>
        </p:spPr>
        <p:txBody>
          <a:bodyPr wrap="square" rtlCol="0">
            <a:spAutoFit/>
          </a:bodyPr>
          <a:lstStyle/>
          <a:p>
            <a:pPr>
              <a:lnSpc>
                <a:spcPct val="120000"/>
              </a:lnSpc>
            </a:pP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a:latin typeface="メイリオ" panose="020B0604030504040204" pitchFamily="50" charset="-128"/>
                <a:ea typeface="メイリオ" panose="020B0604030504040204" pitchFamily="50" charset="-128"/>
              </a:rPr>
              <a:t>パスワードを教える</a:t>
            </a:r>
            <a:r>
              <a:rPr lang="en-US" altLang="ja-JP" b="1"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a:latin typeface="メイリオ" panose="020B0604030504040204" pitchFamily="50" charset="-128"/>
                <a:ea typeface="メイリオ" panose="020B0604030504040204" pitchFamily="50" charset="-128"/>
              </a:rPr>
              <a:t>ことは</a:t>
            </a:r>
            <a:r>
              <a:rPr lang="en-US" altLang="ja-JP"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a:latin typeface="メイリオ" panose="020B0604030504040204" pitchFamily="50" charset="-128"/>
                <a:ea typeface="メイリオ" panose="020B0604030504040204" pitchFamily="50" charset="-128"/>
              </a:rPr>
              <a:t>家の鍵を貸す</a:t>
            </a:r>
            <a:r>
              <a:rPr lang="en-US" altLang="ja-JP" b="1"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a:latin typeface="メイリオ" panose="020B0604030504040204" pitchFamily="50" charset="-128"/>
                <a:ea typeface="メイリオ" panose="020B0604030504040204" pitchFamily="50" charset="-128"/>
              </a:rPr>
              <a:t>ことと同じです。</a:t>
            </a:r>
            <a:endParaRPr lang="en-US" altLang="ja-JP" b="1" dirty="0">
              <a:latin typeface="メイリオ" panose="020B0604030504040204" pitchFamily="50" charset="-128"/>
              <a:ea typeface="メイリオ" panose="020B0604030504040204" pitchFamily="50" charset="-128"/>
            </a:endParaRPr>
          </a:p>
          <a:p>
            <a:pPr>
              <a:lnSpc>
                <a:spcPct val="120000"/>
              </a:lnSpc>
            </a:pPr>
            <a:r>
              <a:rPr lang="ja-JP" altLang="en-US" b="1" dirty="0">
                <a:latin typeface="メイリオ" panose="020B0604030504040204" pitchFamily="50" charset="-128"/>
                <a:ea typeface="メイリオ" panose="020B0604030504040204" pitchFamily="50" charset="-128"/>
              </a:rPr>
              <a:t>また、他人に見られて困るような写真や動画は悪用される可能性が</a:t>
            </a:r>
            <a:endParaRPr lang="en-US" altLang="ja-JP" b="1" dirty="0">
              <a:latin typeface="メイリオ" panose="020B0604030504040204" pitchFamily="50" charset="-128"/>
              <a:ea typeface="メイリオ" panose="020B0604030504040204" pitchFamily="50" charset="-128"/>
            </a:endParaRPr>
          </a:p>
          <a:p>
            <a:pPr>
              <a:lnSpc>
                <a:spcPct val="120000"/>
              </a:lnSpc>
            </a:pPr>
            <a:r>
              <a:rPr lang="ja-JP" altLang="en-US" b="1" dirty="0">
                <a:latin typeface="メイリオ" panose="020B0604030504040204" pitchFamily="50" charset="-128"/>
                <a:ea typeface="メイリオ" panose="020B0604030504040204" pitchFamily="50" charset="-128"/>
              </a:rPr>
              <a:t>ありますので、絶対に第三者に送らないようにしましょう。</a:t>
            </a:r>
            <a:endParaRPr lang="en-US" altLang="ja-JP" b="1" dirty="0">
              <a:latin typeface="メイリオ" panose="020B0604030504040204" pitchFamily="50" charset="-128"/>
              <a:ea typeface="メイリオ" panose="020B0604030504040204" pitchFamily="50" charset="-128"/>
            </a:endParaRPr>
          </a:p>
        </p:txBody>
      </p:sp>
      <p:sp>
        <p:nvSpPr>
          <p:cNvPr id="25" name="字幕 14">
            <a:extLst>
              <a:ext uri="{FF2B5EF4-FFF2-40B4-BE49-F238E27FC236}">
                <a16:creationId xmlns:a16="http://schemas.microsoft.com/office/drawing/2014/main" id="{19A74014-28B4-4A98-88F8-80AD4F579279}"/>
              </a:ext>
            </a:extLst>
          </p:cNvPr>
          <p:cNvSpPr txBox="1">
            <a:spLocks/>
          </p:cNvSpPr>
          <p:nvPr/>
        </p:nvSpPr>
        <p:spPr>
          <a:xfrm>
            <a:off x="465272" y="5225548"/>
            <a:ext cx="8384676" cy="8458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solidFill>
                  <a:srgbClr val="009650"/>
                </a:solidFill>
              </a:rPr>
              <a:t>●</a:t>
            </a:r>
            <a:r>
              <a:rPr lang="en-US" altLang="ja-JP" dirty="0">
                <a:solidFill>
                  <a:srgbClr val="009650"/>
                </a:solidFill>
              </a:rPr>
              <a:t> </a:t>
            </a:r>
            <a:r>
              <a:rPr lang="ja-JP" altLang="en-US" sz="2400" dirty="0">
                <a:solidFill>
                  <a:srgbClr val="009650"/>
                </a:solidFill>
              </a:rPr>
              <a:t>不安なときは相談する</a:t>
            </a:r>
            <a:endParaRPr lang="en-US" altLang="ja-JP" dirty="0">
              <a:solidFill>
                <a:srgbClr val="009650"/>
              </a:solidFill>
            </a:endParaRPr>
          </a:p>
        </p:txBody>
      </p:sp>
      <p:sp>
        <p:nvSpPr>
          <p:cNvPr id="26" name="テキスト ボックス 25">
            <a:extLst>
              <a:ext uri="{FF2B5EF4-FFF2-40B4-BE49-F238E27FC236}">
                <a16:creationId xmlns:a16="http://schemas.microsoft.com/office/drawing/2014/main" id="{11DE5437-59D8-4A52-9B02-6B7D4AF61295}"/>
              </a:ext>
            </a:extLst>
          </p:cNvPr>
          <p:cNvSpPr txBox="1"/>
          <p:nvPr/>
        </p:nvSpPr>
        <p:spPr>
          <a:xfrm>
            <a:off x="879945" y="5589474"/>
            <a:ext cx="7992370"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不安な時や判断に迷うときは、信頼できる相談先に相談しましょう。</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55806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75081" y="290315"/>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4</a:t>
            </a:r>
            <a:endParaRPr lang="ja-JP" altLang="en-US" sz="14000" dirty="0">
              <a:solidFill>
                <a:srgbClr val="009650"/>
              </a:solidFill>
            </a:endParaRPr>
          </a:p>
          <a:p>
            <a:r>
              <a:rPr lang="ja-JP" altLang="en-US" sz="4800" dirty="0">
                <a:solidFill>
                  <a:srgbClr val="009650"/>
                </a:solidFill>
              </a:rPr>
              <a:t>不安になったときの</a:t>
            </a:r>
            <a:endParaRPr lang="en-US" altLang="ja-JP" sz="4800" dirty="0">
              <a:solidFill>
                <a:srgbClr val="009650"/>
              </a:solidFill>
            </a:endParaRPr>
          </a:p>
          <a:p>
            <a:r>
              <a:rPr lang="ja-JP" altLang="en-US" sz="4800" dirty="0">
                <a:solidFill>
                  <a:srgbClr val="009650"/>
                </a:solidFill>
              </a:rPr>
              <a:t>相談先</a:t>
            </a:r>
          </a:p>
        </p:txBody>
      </p:sp>
      <p:pic>
        <p:nvPicPr>
          <p:cNvPr id="4" name="Picture 4" descr="相談窓口のイラスト">
            <a:extLst>
              <a:ext uri="{FF2B5EF4-FFF2-40B4-BE49-F238E27FC236}">
                <a16:creationId xmlns:a16="http://schemas.microsoft.com/office/drawing/2014/main" id="{3D226A09-E3FF-4D79-8F68-DD9748127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22" y="4809328"/>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440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83972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5519460" cy="861774"/>
          </a:xfrm>
        </p:spPr>
        <p:txBody>
          <a:bodyPr vert="horz" wrap="none">
            <a:spAutoFit/>
          </a:bodyPr>
          <a:lstStyle/>
          <a:p>
            <a:pPr>
              <a:lnSpc>
                <a:spcPct val="100000"/>
              </a:lnSpc>
            </a:pPr>
            <a:br>
              <a:rPr kumimoji="0" lang="ja-JP" altLang="en-US" sz="1800" kern="0" dirty="0"/>
            </a:br>
            <a:r>
              <a:rPr kumimoji="0" lang="ja-JP" altLang="en-US" kern="0" dirty="0"/>
              <a:t>不安に感じることがあったら</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29070" y="1465460"/>
            <a:ext cx="8384676" cy="962559"/>
          </a:xfrm>
        </p:spPr>
        <p:txBody>
          <a:bodyPr>
            <a:noAutofit/>
          </a:bodyPr>
          <a:lstStyle/>
          <a:p>
            <a:pPr>
              <a:lnSpc>
                <a:spcPct val="75000"/>
              </a:lnSpc>
            </a:pPr>
            <a:r>
              <a:rPr lang="ja-JP" altLang="en-US" dirty="0"/>
              <a:t>怪しいメールを受け取ったり、不安なことが</a:t>
            </a:r>
            <a:endParaRPr lang="en-US" altLang="ja-JP" dirty="0"/>
          </a:p>
          <a:p>
            <a:pPr>
              <a:lnSpc>
                <a:spcPct val="75000"/>
              </a:lnSpc>
            </a:pPr>
            <a:r>
              <a:rPr lang="ja-JP" altLang="en-US" dirty="0"/>
              <a:t>ある場合は、家族やいつも行く携帯ショップのスタッフ等、</a:t>
            </a:r>
            <a:endParaRPr lang="en-US" altLang="ja-JP" dirty="0"/>
          </a:p>
          <a:p>
            <a:pPr>
              <a:lnSpc>
                <a:spcPct val="75000"/>
              </a:lnSpc>
            </a:pPr>
            <a:r>
              <a:rPr lang="ja-JP" altLang="en-US" dirty="0"/>
              <a:t>信頼できる人に相談しましょう</a:t>
            </a:r>
            <a:endParaRPr lang="en-US" altLang="ja-JP" dirty="0"/>
          </a:p>
        </p:txBody>
      </p:sp>
      <p:sp>
        <p:nvSpPr>
          <p:cNvPr id="4" name="Title 1"/>
          <p:cNvSpPr txBox="1">
            <a:spLocks/>
          </p:cNvSpPr>
          <p:nvPr/>
        </p:nvSpPr>
        <p:spPr>
          <a:xfrm>
            <a:off x="435696"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４</a:t>
            </a:r>
            <a:r>
              <a:rPr lang="en-US" altLang="ja-JP" sz="3600" dirty="0"/>
              <a:t>-A</a:t>
            </a:r>
          </a:p>
        </p:txBody>
      </p:sp>
      <p:pic>
        <p:nvPicPr>
          <p:cNvPr id="103428" name="Picture 4" descr="相談窓口のイラスト">
            <a:extLst>
              <a:ext uri="{FF2B5EF4-FFF2-40B4-BE49-F238E27FC236}">
                <a16:creationId xmlns:a16="http://schemas.microsoft.com/office/drawing/2014/main" id="{99E7C143-6480-4F90-93CA-9B378D02D8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0066" y="3871439"/>
            <a:ext cx="1570484" cy="15704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3" descr="立っている大家族のイラスト「親子三代」">
            <a:extLst>
              <a:ext uri="{FF2B5EF4-FFF2-40B4-BE49-F238E27FC236}">
                <a16:creationId xmlns:a16="http://schemas.microsoft.com/office/drawing/2014/main" id="{D3A99CED-C1EA-491F-8D7B-ACFCFE366D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4009255"/>
            <a:ext cx="1570484" cy="1570484"/>
          </a:xfrm>
          <a:prstGeom prst="rect">
            <a:avLst/>
          </a:prstGeom>
          <a:noFill/>
          <a:extLst>
            <a:ext uri="{909E8E84-426E-40DD-AFC4-6F175D3DCCD1}">
              <a14:hiddenFill xmlns:a14="http://schemas.microsoft.com/office/drawing/2010/main">
                <a:solidFill>
                  <a:srgbClr val="FFFFFF"/>
                </a:solidFill>
              </a14:hiddenFill>
            </a:ext>
          </a:extLst>
        </p:spPr>
      </p:pic>
      <p:pic>
        <p:nvPicPr>
          <p:cNvPr id="103436" name="Picture 12" descr="座りながらスマホを使う人のイラスト">
            <a:extLst>
              <a:ext uri="{FF2B5EF4-FFF2-40B4-BE49-F238E27FC236}">
                <a16:creationId xmlns:a16="http://schemas.microsoft.com/office/drawing/2014/main" id="{C78EA4C3-DFC4-41A5-BB7C-EBBDBDC8EB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9819" y="2994641"/>
            <a:ext cx="2369418" cy="2369418"/>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A34EEA0E-6233-4AB1-8747-3FB73DA62C4F}"/>
              </a:ext>
            </a:extLst>
          </p:cNvPr>
          <p:cNvSpPr txBox="1"/>
          <p:nvPr/>
        </p:nvSpPr>
        <p:spPr>
          <a:xfrm>
            <a:off x="505230" y="5661249"/>
            <a:ext cx="7992370" cy="584775"/>
          </a:xfrm>
          <a:prstGeom prst="rect">
            <a:avLst/>
          </a:prstGeom>
          <a:noFill/>
        </p:spPr>
        <p:txBody>
          <a:bodyPr wrap="square" rtlCol="0">
            <a:spAutoFit/>
          </a:bodyPr>
          <a:lstStyle/>
          <a:p>
            <a:r>
              <a:rPr lang="ja-JP" altLang="en-US" sz="1600" b="1" dirty="0">
                <a:solidFill>
                  <a:srgbClr val="FF0000"/>
                </a:solidFill>
                <a:latin typeface="メイリオ" panose="020B0604030504040204" pitchFamily="50" charset="-128"/>
                <a:ea typeface="メイリオ" panose="020B0604030504040204" pitchFamily="50" charset="-128"/>
              </a:rPr>
              <a:t>普段からインターネットの安全・安心な利用や、いざという時に</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誰に相談するのかについて周囲と話しあう機会を設けると良いでしょう。</a:t>
            </a:r>
            <a:endParaRPr lang="en-US" altLang="ja-JP" sz="1600" b="1" dirty="0">
              <a:solidFill>
                <a:srgbClr val="FF0000"/>
              </a:solidFill>
              <a:latin typeface="メイリオ" panose="020B0604030504040204" pitchFamily="50" charset="-128"/>
              <a:ea typeface="メイリオ" panose="020B0604030504040204" pitchFamily="50" charset="-128"/>
            </a:endParaRPr>
          </a:p>
        </p:txBody>
      </p:sp>
      <p:sp>
        <p:nvSpPr>
          <p:cNvPr id="14" name="思考の吹き出し: 雲形 13">
            <a:extLst>
              <a:ext uri="{FF2B5EF4-FFF2-40B4-BE49-F238E27FC236}">
                <a16:creationId xmlns:a16="http://schemas.microsoft.com/office/drawing/2014/main" id="{ABBA3F48-5F27-425F-A89F-B71E51E14E07}"/>
              </a:ext>
            </a:extLst>
          </p:cNvPr>
          <p:cNvSpPr/>
          <p:nvPr/>
        </p:nvSpPr>
        <p:spPr>
          <a:xfrm>
            <a:off x="5796136" y="2708920"/>
            <a:ext cx="2664296" cy="1310433"/>
          </a:xfrm>
          <a:prstGeom prst="cloudCallout">
            <a:avLst>
              <a:gd name="adj1" fmla="val -62847"/>
              <a:gd name="adj2" fmla="val 388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charset="-128"/>
                <a:ea typeface="Meiryo" charset="-128"/>
                <a:cs typeface="Meiryo" charset="-128"/>
              </a:rPr>
              <a:t>聞いてみれば安心</a:t>
            </a:r>
          </a:p>
        </p:txBody>
      </p:sp>
      <p:sp>
        <p:nvSpPr>
          <p:cNvPr id="16" name="思考の吹き出し: 雲形 15">
            <a:extLst>
              <a:ext uri="{FF2B5EF4-FFF2-40B4-BE49-F238E27FC236}">
                <a16:creationId xmlns:a16="http://schemas.microsoft.com/office/drawing/2014/main" id="{9F4FCF64-D3CA-4A61-A204-015DA0658E0C}"/>
              </a:ext>
            </a:extLst>
          </p:cNvPr>
          <p:cNvSpPr/>
          <p:nvPr/>
        </p:nvSpPr>
        <p:spPr>
          <a:xfrm>
            <a:off x="712726" y="2776301"/>
            <a:ext cx="2664296" cy="1310433"/>
          </a:xfrm>
          <a:prstGeom prst="cloudCallout">
            <a:avLst>
              <a:gd name="adj1" fmla="val 62785"/>
              <a:gd name="adj2" fmla="val 4207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charset="-128"/>
                <a:ea typeface="Meiryo" charset="-128"/>
                <a:cs typeface="Meiryo" charset="-128"/>
              </a:rPr>
              <a:t>一人で悩まずに周囲に相談</a:t>
            </a:r>
          </a:p>
        </p:txBody>
      </p:sp>
    </p:spTree>
    <p:extLst>
      <p:ext uri="{BB962C8B-B14F-4D97-AF65-F5344CB8AC3E}">
        <p14:creationId xmlns:p14="http://schemas.microsoft.com/office/powerpoint/2010/main" val="4209046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98023" y="221828"/>
            <a:ext cx="3467616" cy="861774"/>
          </a:xfrm>
        </p:spPr>
        <p:txBody>
          <a:bodyPr vert="horz" wrap="none">
            <a:spAutoFit/>
          </a:bodyPr>
          <a:lstStyle/>
          <a:p>
            <a:pPr>
              <a:lnSpc>
                <a:spcPct val="100000"/>
              </a:lnSpc>
            </a:pPr>
            <a:br>
              <a:rPr kumimoji="0" lang="ja-JP" altLang="en-US" sz="1800" kern="0" dirty="0"/>
            </a:br>
            <a:r>
              <a:rPr kumimoji="0" lang="ja-JP" altLang="en-US" kern="0" dirty="0"/>
              <a:t>信頼できる相談先</a:t>
            </a:r>
          </a:p>
        </p:txBody>
      </p:sp>
      <p:sp>
        <p:nvSpPr>
          <p:cNvPr id="4" name="Title 1"/>
          <p:cNvSpPr txBox="1">
            <a:spLocks/>
          </p:cNvSpPr>
          <p:nvPr/>
        </p:nvSpPr>
        <p:spPr>
          <a:xfrm>
            <a:off x="435696"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４</a:t>
            </a:r>
            <a:r>
              <a:rPr lang="en-US" altLang="ja-JP" sz="3600" dirty="0"/>
              <a:t>-B</a:t>
            </a:r>
          </a:p>
        </p:txBody>
      </p:sp>
      <p:pic>
        <p:nvPicPr>
          <p:cNvPr id="105485" name="Picture 13" descr="全国共通の電話番号「消費者ホットライン188」とイメージキャラクターのイヤヤンの画像">
            <a:extLst>
              <a:ext uri="{FF2B5EF4-FFF2-40B4-BE49-F238E27FC236}">
                <a16:creationId xmlns:a16="http://schemas.microsoft.com/office/drawing/2014/main" id="{970C06D5-44A5-4804-8540-6816309F09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49" y="1450629"/>
            <a:ext cx="2700000" cy="90000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BD83E927-A548-4152-94B5-45CE6F74D1C5}"/>
              </a:ext>
            </a:extLst>
          </p:cNvPr>
          <p:cNvSpPr txBox="1"/>
          <p:nvPr/>
        </p:nvSpPr>
        <p:spPr>
          <a:xfrm>
            <a:off x="3321980" y="1388260"/>
            <a:ext cx="5472000" cy="1039708"/>
          </a:xfrm>
          <a:prstGeom prst="rect">
            <a:avLst/>
          </a:prstGeom>
          <a:noFill/>
        </p:spPr>
        <p:txBody>
          <a:bodyPr wrap="square" rtlCol="0">
            <a:spAutoFit/>
          </a:bodyPr>
          <a:lstStyle/>
          <a:p>
            <a:pPr>
              <a:lnSpc>
                <a:spcPct val="114000"/>
              </a:lnSpc>
            </a:pPr>
            <a:r>
              <a:rPr lang="ja-JP" altLang="en-US" b="1" dirty="0">
                <a:latin typeface="Meiryo" charset="-128"/>
                <a:ea typeface="Meiryo" charset="-128"/>
                <a:cs typeface="Meiryo" charset="-128"/>
              </a:rPr>
              <a:t>消費者ホットライン</a:t>
            </a:r>
            <a:r>
              <a:rPr lang="en-US" altLang="ja-JP" b="1" dirty="0">
                <a:latin typeface="Meiryo" charset="-128"/>
                <a:ea typeface="Meiryo" charset="-128"/>
                <a:cs typeface="Meiryo" charset="-128"/>
              </a:rPr>
              <a:t>18</a:t>
            </a:r>
            <a:r>
              <a:rPr lang="en-US" altLang="ja-JP" b="1" spc="-750" dirty="0">
                <a:latin typeface="Meiryo" charset="-128"/>
                <a:ea typeface="Meiryo" charset="-128"/>
                <a:cs typeface="Meiryo" charset="-128"/>
              </a:rPr>
              <a:t>8</a:t>
            </a:r>
            <a:r>
              <a:rPr lang="ja-JP" altLang="en-US" b="1" dirty="0">
                <a:latin typeface="Meiryo" charset="-128"/>
                <a:ea typeface="Meiryo" charset="-128"/>
                <a:cs typeface="Meiryo" charset="-128"/>
              </a:rPr>
              <a:t>（いやや</a:t>
            </a:r>
            <a:r>
              <a:rPr lang="en-US" altLang="ja-JP" b="1" dirty="0">
                <a:latin typeface="Meiryo" charset="-128"/>
                <a:ea typeface="Meiryo" charset="-128"/>
                <a:cs typeface="Meiryo" charset="-128"/>
              </a:rPr>
              <a:t>!</a:t>
            </a:r>
            <a:r>
              <a:rPr lang="ja-JP" altLang="en-US" b="1" spc="-750" dirty="0">
                <a:latin typeface="Meiryo" charset="-128"/>
                <a:ea typeface="Meiryo" charset="-128"/>
                <a:cs typeface="Meiryo" charset="-128"/>
              </a:rPr>
              <a:t>）</a:t>
            </a:r>
            <a:r>
              <a:rPr lang="ja-JP" altLang="en-US" b="1" dirty="0">
                <a:latin typeface="Meiryo" charset="-128"/>
                <a:ea typeface="Meiryo" charset="-128"/>
                <a:cs typeface="Meiryo" charset="-128"/>
              </a:rPr>
              <a:t>に電話をすると、</a:t>
            </a:r>
            <a:endParaRPr lang="en-US" altLang="ja-JP" b="1" dirty="0">
              <a:latin typeface="Meiryo" charset="-128"/>
              <a:ea typeface="Meiryo" charset="-128"/>
              <a:cs typeface="Meiryo" charset="-128"/>
            </a:endParaRPr>
          </a:p>
          <a:p>
            <a:pPr>
              <a:lnSpc>
                <a:spcPct val="114000"/>
              </a:lnSpc>
            </a:pPr>
            <a:r>
              <a:rPr lang="ja-JP" altLang="en-US" b="1" dirty="0">
                <a:latin typeface="Meiryo" charset="-128"/>
                <a:ea typeface="Meiryo" charset="-128"/>
                <a:cs typeface="Meiryo" charset="-128"/>
              </a:rPr>
              <a:t>地方公共団体が設置している身近な消費生活センターや消費生活相談窓口へご案内されます。</a:t>
            </a:r>
            <a:endParaRPr lang="ja-JP" altLang="en-US" sz="1600" dirty="0">
              <a:latin typeface="メイリオ" panose="020B0604030504040204" pitchFamily="50" charset="-128"/>
              <a:ea typeface="メイリオ" panose="020B0604030504040204" pitchFamily="50" charset="-128"/>
            </a:endParaRPr>
          </a:p>
        </p:txBody>
      </p:sp>
      <p:sp>
        <p:nvSpPr>
          <p:cNvPr id="29" name="タイトル 1"/>
          <p:cNvSpPr txBox="1">
            <a:spLocks noChangeAspect="1"/>
          </p:cNvSpPr>
          <p:nvPr/>
        </p:nvSpPr>
        <p:spPr>
          <a:xfrm>
            <a:off x="4951999" y="575256"/>
            <a:ext cx="3525324" cy="400110"/>
          </a:xfrm>
          <a:prstGeom prst="rect">
            <a:avLst/>
          </a:prstGeom>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nSpc>
                <a:spcPct val="100000"/>
              </a:lnSpc>
            </a:pPr>
            <a:r>
              <a:rPr kumimoji="0" lang="ja-JP" altLang="en-US" sz="2000" kern="0" dirty="0"/>
              <a:t>「消費者ホットライン</a:t>
            </a:r>
            <a:r>
              <a:rPr kumimoji="0" lang="ja-JP" altLang="en-US" sz="2000" kern="0" spc="-750" dirty="0"/>
              <a:t>」</a:t>
            </a:r>
            <a:r>
              <a:rPr kumimoji="0" lang="en-US" altLang="ja-JP" sz="2000" kern="0" dirty="0"/>
              <a:t>188</a:t>
            </a:r>
            <a:endParaRPr kumimoji="0" lang="ja-JP" altLang="en-US" sz="2000" kern="0" dirty="0"/>
          </a:p>
        </p:txBody>
      </p:sp>
      <p:pic>
        <p:nvPicPr>
          <p:cNvPr id="32" name="図 31" descr="消費者庁が公開している動画「ネットショッピングを安全に利用するために」の画面の画像"/>
          <p:cNvPicPr>
            <a:picLocks noChangeAspect="1"/>
          </p:cNvPicPr>
          <p:nvPr/>
        </p:nvPicPr>
        <p:blipFill>
          <a:blip r:embed="rId7"/>
          <a:stretch>
            <a:fillRect/>
          </a:stretch>
        </p:blipFill>
        <p:spPr>
          <a:xfrm>
            <a:off x="6535162" y="3620840"/>
            <a:ext cx="1762871" cy="1350772"/>
          </a:xfrm>
          <a:prstGeom prst="rect">
            <a:avLst/>
          </a:prstGeom>
        </p:spPr>
      </p:pic>
      <p:pic>
        <p:nvPicPr>
          <p:cNvPr id="33" name="図 32" descr="消費者庁が公開している動画「スマホデビュー時に気を付けたいこと」の画面の画像"/>
          <p:cNvPicPr>
            <a:picLocks noChangeAspect="1"/>
          </p:cNvPicPr>
          <p:nvPr/>
        </p:nvPicPr>
        <p:blipFill>
          <a:blip r:embed="rId8"/>
          <a:stretch>
            <a:fillRect/>
          </a:stretch>
        </p:blipFill>
        <p:spPr>
          <a:xfrm>
            <a:off x="4691575" y="3616042"/>
            <a:ext cx="1879722" cy="1355569"/>
          </a:xfrm>
          <a:prstGeom prst="rect">
            <a:avLst/>
          </a:prstGeom>
        </p:spPr>
      </p:pic>
      <p:pic>
        <p:nvPicPr>
          <p:cNvPr id="43" name="図 42" descr="お試し購入のはずが、2回目、3回目と商品が届いている人のイラスト"/>
          <p:cNvPicPr>
            <a:picLocks noChangeAspect="1"/>
          </p:cNvPicPr>
          <p:nvPr/>
        </p:nvPicPr>
        <p:blipFill>
          <a:blip r:embed="rId9"/>
          <a:stretch>
            <a:fillRect/>
          </a:stretch>
        </p:blipFill>
        <p:spPr>
          <a:xfrm>
            <a:off x="2494200" y="3605969"/>
            <a:ext cx="1932041" cy="2268000"/>
          </a:xfrm>
          <a:prstGeom prst="rect">
            <a:avLst/>
          </a:prstGeom>
        </p:spPr>
      </p:pic>
      <p:pic>
        <p:nvPicPr>
          <p:cNvPr id="44" name="図 43" descr="インターネット通信販売から商品が届いていいない人のイラスト"/>
          <p:cNvPicPr>
            <a:picLocks noChangeAspect="1"/>
          </p:cNvPicPr>
          <p:nvPr/>
        </p:nvPicPr>
        <p:blipFill rotWithShape="1">
          <a:blip r:embed="rId10"/>
          <a:srcRect r="66775"/>
          <a:stretch/>
        </p:blipFill>
        <p:spPr>
          <a:xfrm>
            <a:off x="592214" y="3597204"/>
            <a:ext cx="1908000" cy="2298972"/>
          </a:xfrm>
          <a:prstGeom prst="rect">
            <a:avLst/>
          </a:prstGeom>
        </p:spPr>
      </p:pic>
      <p:pic>
        <p:nvPicPr>
          <p:cNvPr id="17" name="図 16"/>
          <p:cNvPicPr>
            <a:picLocks noChangeAspect="1"/>
          </p:cNvPicPr>
          <p:nvPr/>
        </p:nvPicPr>
        <p:blipFill>
          <a:blip r:embed="rId11"/>
          <a:stretch>
            <a:fillRect/>
          </a:stretch>
        </p:blipFill>
        <p:spPr>
          <a:xfrm>
            <a:off x="4452801" y="4895717"/>
            <a:ext cx="5009463" cy="1631454"/>
          </a:xfrm>
          <a:prstGeom prst="rect">
            <a:avLst/>
          </a:prstGeom>
        </p:spPr>
      </p:pic>
      <p:pic>
        <p:nvPicPr>
          <p:cNvPr id="21" name="図 20"/>
          <p:cNvPicPr>
            <a:picLocks noChangeAspect="1"/>
          </p:cNvPicPr>
          <p:nvPr/>
        </p:nvPicPr>
        <p:blipFill rotWithShape="1">
          <a:blip r:embed="rId12">
            <a:clrChange>
              <a:clrFrom>
                <a:srgbClr val="000000">
                  <a:alpha val="0"/>
                </a:srgbClr>
              </a:clrFrom>
              <a:clrTo>
                <a:srgbClr val="000000">
                  <a:alpha val="0"/>
                </a:srgbClr>
              </a:clrTo>
            </a:clrChange>
          </a:blip>
          <a:srcRect t="-1" r="18414" b="-2921"/>
          <a:stretch/>
        </p:blipFill>
        <p:spPr>
          <a:xfrm>
            <a:off x="7668344" y="5695138"/>
            <a:ext cx="733845" cy="686190"/>
          </a:xfrm>
          <a:prstGeom prst="rect">
            <a:avLst/>
          </a:prstGeom>
        </p:spPr>
      </p:pic>
      <p:sp>
        <p:nvSpPr>
          <p:cNvPr id="22" name="サブタイトル 8"/>
          <p:cNvSpPr>
            <a:spLocks noGrp="1"/>
          </p:cNvSpPr>
          <p:nvPr>
            <p:ph type="subTitle" idx="1"/>
          </p:nvPr>
        </p:nvSpPr>
        <p:spPr>
          <a:xfrm>
            <a:off x="621916" y="3079937"/>
            <a:ext cx="3780000" cy="456133"/>
          </a:xfrm>
          <a:prstGeom prst="roundRect">
            <a:avLst/>
          </a:prstGeom>
          <a:solidFill>
            <a:srgbClr val="009650"/>
          </a:solidFill>
          <a:ln>
            <a:solidFill>
              <a:schemeClr val="accent6">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lIns="36000" tIns="108000" rtlCol="0" anchor="ctr">
            <a:noAutofit/>
          </a:bodyPr>
          <a:lstStyle/>
          <a:p>
            <a:r>
              <a:rPr kumimoji="1" lang="en-US" altLang="ja-JP" sz="1800" b="1" dirty="0">
                <a:latin typeface="メイリオ" panose="020B0604030504040204" pitchFamily="50" charset="-128"/>
                <a:ea typeface="メイリオ" panose="020B0604030504040204" pitchFamily="50" charset="-128"/>
              </a:rPr>
              <a:t> </a:t>
            </a:r>
            <a:r>
              <a:rPr kumimoji="1" lang="ja-JP" altLang="en-US" sz="1600" b="1" dirty="0">
                <a:latin typeface="メイリオ" panose="020B0604030504040204" pitchFamily="50" charset="-128"/>
                <a:ea typeface="メイリオ" panose="020B0604030504040204" pitchFamily="50" charset="-128"/>
              </a:rPr>
              <a:t>最近トラブルが多い相談事例</a:t>
            </a:r>
            <a:endParaRPr kumimoji="1" lang="en-US" altLang="ja-JP" sz="1600" b="1" dirty="0">
              <a:latin typeface="メイリオ" panose="020B0604030504040204" pitchFamily="50" charset="-128"/>
              <a:ea typeface="メイリオ" panose="020B0604030504040204" pitchFamily="50" charset="-128"/>
            </a:endParaRPr>
          </a:p>
        </p:txBody>
      </p:sp>
      <p:sp>
        <p:nvSpPr>
          <p:cNvPr id="23" name="角丸四角形 22"/>
          <p:cNvSpPr/>
          <p:nvPr/>
        </p:nvSpPr>
        <p:spPr>
          <a:xfrm>
            <a:off x="4756543" y="3079937"/>
            <a:ext cx="3780000" cy="446424"/>
          </a:xfrm>
          <a:prstGeom prst="round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ja-JP" altLang="en-US" sz="1600" b="1" dirty="0">
                <a:latin typeface="メイリオ" panose="020B0604030504040204" pitchFamily="50" charset="-128"/>
                <a:ea typeface="メイリオ" panose="020B0604030504040204" pitchFamily="50" charset="-128"/>
              </a:rPr>
              <a:t>動画でトラブルへの対策が学べます</a:t>
            </a:r>
            <a:r>
              <a:rPr kumimoji="1" lang="en-US" altLang="ja-JP" sz="1600" b="1" dirty="0">
                <a:latin typeface="メイリオ" panose="020B0604030504040204" pitchFamily="50" charset="-128"/>
                <a:ea typeface="メイリオ" panose="020B0604030504040204" pitchFamily="50" charset="-128"/>
              </a:rPr>
              <a:t>!</a:t>
            </a:r>
            <a:endParaRPr kumimoji="1" lang="ja-JP" altLang="en-US" sz="1600" b="1"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BD83E927-A548-4152-94B5-45CE6F74D1C5}"/>
              </a:ext>
            </a:extLst>
          </p:cNvPr>
          <p:cNvSpPr txBox="1"/>
          <p:nvPr/>
        </p:nvSpPr>
        <p:spPr>
          <a:xfrm>
            <a:off x="523362" y="2417051"/>
            <a:ext cx="8280000" cy="769441"/>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相談は無料ですが通話料はかかります。</a:t>
            </a:r>
            <a:r>
              <a:rPr lang="ja-JP" altLang="ja-JP" sz="1400" kern="100" dirty="0">
                <a:latin typeface="メイリオ" panose="020B0604030504040204" pitchFamily="50" charset="-128"/>
                <a:ea typeface="メイリオ" panose="020B0604030504040204" pitchFamily="50" charset="-128"/>
                <a:cs typeface="Courier New" panose="02070309020205020404" pitchFamily="49" charset="0"/>
              </a:rPr>
              <a:t>※</a:t>
            </a:r>
            <a:r>
              <a:rPr lang="ja-JP" altLang="en-US" sz="1400" kern="100" dirty="0">
                <a:latin typeface="メイリオ" panose="020B0604030504040204" pitchFamily="50" charset="-128"/>
                <a:ea typeface="メイリオ" panose="020B0604030504040204" pitchFamily="50" charset="-128"/>
                <a:cs typeface="Courier New" panose="02070309020205020404" pitchFamily="49" charset="0"/>
              </a:rPr>
              <a:t>電話の音声利用が難しい方は、電話リレーサービスを</a:t>
            </a:r>
            <a:endParaRPr lang="en-US" altLang="ja-JP" sz="1400" kern="100" dirty="0">
              <a:latin typeface="メイリオ" panose="020B0604030504040204" pitchFamily="50" charset="-128"/>
              <a:ea typeface="メイリオ" panose="020B0604030504040204" pitchFamily="50" charset="-128"/>
              <a:cs typeface="Courier New" panose="02070309020205020404" pitchFamily="49" charset="0"/>
            </a:endParaRPr>
          </a:p>
          <a:p>
            <a:r>
              <a:rPr lang="ja-JP" altLang="en-US" sz="1400" kern="100" dirty="0">
                <a:latin typeface="メイリオ" panose="020B0604030504040204" pitchFamily="50" charset="-128"/>
                <a:ea typeface="メイリオ" panose="020B0604030504040204" pitchFamily="50" charset="-128"/>
                <a:cs typeface="Courier New" panose="02070309020205020404" pitchFamily="49" charset="0"/>
              </a:rPr>
              <a:t>利用して、お住まいの地方公共団体の消費生活相談窓口等にご相談いただくことも可能です。</a:t>
            </a:r>
          </a:p>
          <a:p>
            <a:endParaRPr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97955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65184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4288353" cy="861774"/>
          </a:xfrm>
        </p:spPr>
        <p:txBody>
          <a:bodyPr vert="horz" wrap="none">
            <a:spAutoFit/>
          </a:bodyPr>
          <a:lstStyle/>
          <a:p>
            <a:pPr>
              <a:lnSpc>
                <a:spcPct val="100000"/>
              </a:lnSpc>
            </a:pPr>
            <a:br>
              <a:rPr kumimoji="0" lang="ja-JP" altLang="en-US" sz="1800" kern="0" dirty="0"/>
            </a:br>
            <a:r>
              <a:rPr kumimoji="0" lang="ja-JP" altLang="en-US" kern="0" dirty="0"/>
              <a:t>信頼できる相談先の例</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22818"/>
            <a:ext cx="8384676" cy="845844"/>
          </a:xfrm>
        </p:spPr>
        <p:txBody>
          <a:bodyPr>
            <a:normAutofit/>
          </a:bodyPr>
          <a:lstStyle/>
          <a:p>
            <a:r>
              <a:rPr lang="ja-JP" altLang="en-US" dirty="0"/>
              <a:t>公的な相談先も活用しましょう。</a:t>
            </a:r>
            <a:endParaRPr lang="en-US" altLang="ja-JP" dirty="0"/>
          </a:p>
        </p:txBody>
      </p:sp>
      <p:sp>
        <p:nvSpPr>
          <p:cNvPr id="4" name="Title 1"/>
          <p:cNvSpPr txBox="1">
            <a:spLocks/>
          </p:cNvSpPr>
          <p:nvPr/>
        </p:nvSpPr>
        <p:spPr>
          <a:xfrm>
            <a:off x="42506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４</a:t>
            </a:r>
            <a:r>
              <a:rPr lang="en-US" altLang="ja-JP" sz="3600" dirty="0"/>
              <a:t>-B</a:t>
            </a:r>
          </a:p>
        </p:txBody>
      </p:sp>
      <p:sp>
        <p:nvSpPr>
          <p:cNvPr id="7" name="正方形/長方形 6">
            <a:extLst>
              <a:ext uri="{FF2B5EF4-FFF2-40B4-BE49-F238E27FC236}">
                <a16:creationId xmlns:a16="http://schemas.microsoft.com/office/drawing/2014/main" id="{99E61627-C704-4E80-B20B-50F0A10D169B}"/>
              </a:ext>
            </a:extLst>
          </p:cNvPr>
          <p:cNvSpPr/>
          <p:nvPr/>
        </p:nvSpPr>
        <p:spPr>
          <a:xfrm>
            <a:off x="621248" y="1868235"/>
            <a:ext cx="3780000" cy="567728"/>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bg1"/>
                </a:solidFill>
                <a:latin typeface="Meiryo" charset="-128"/>
                <a:ea typeface="Meiryo" charset="-128"/>
                <a:cs typeface="Meiryo" charset="-128"/>
              </a:rPr>
              <a:t>情報セキュリティ安心相談窓口</a:t>
            </a:r>
          </a:p>
        </p:txBody>
      </p:sp>
      <p:sp>
        <p:nvSpPr>
          <p:cNvPr id="10" name="正方形/長方形 9">
            <a:extLst>
              <a:ext uri="{FF2B5EF4-FFF2-40B4-BE49-F238E27FC236}">
                <a16:creationId xmlns:a16="http://schemas.microsoft.com/office/drawing/2014/main" id="{0A525BD2-297A-4CE2-80C1-8F1470BBE415}"/>
              </a:ext>
            </a:extLst>
          </p:cNvPr>
          <p:cNvSpPr/>
          <p:nvPr/>
        </p:nvSpPr>
        <p:spPr>
          <a:xfrm>
            <a:off x="4767570" y="1869235"/>
            <a:ext cx="3780000" cy="566727"/>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bg1"/>
                </a:solidFill>
                <a:latin typeface="Meiryo" charset="-128"/>
                <a:ea typeface="Meiryo" charset="-128"/>
                <a:cs typeface="Meiryo" charset="-128"/>
              </a:rPr>
              <a:t>警察相談窓口</a:t>
            </a:r>
            <a:endParaRPr kumimoji="1" lang="ja-JP" altLang="en-US" b="1" dirty="0">
              <a:solidFill>
                <a:schemeClr val="bg1"/>
              </a:solidFill>
              <a:latin typeface="Meiryo" charset="-128"/>
              <a:ea typeface="Meiryo" charset="-128"/>
              <a:cs typeface="Meiryo" charset="-128"/>
            </a:endParaRPr>
          </a:p>
        </p:txBody>
      </p:sp>
      <p:sp>
        <p:nvSpPr>
          <p:cNvPr id="17" name="テキスト ボックス 16">
            <a:extLst>
              <a:ext uri="{FF2B5EF4-FFF2-40B4-BE49-F238E27FC236}">
                <a16:creationId xmlns:a16="http://schemas.microsoft.com/office/drawing/2014/main" id="{EAAEBCBB-E7D2-4C48-9E52-B14AC0422DC2}"/>
              </a:ext>
            </a:extLst>
          </p:cNvPr>
          <p:cNvSpPr txBox="1"/>
          <p:nvPr/>
        </p:nvSpPr>
        <p:spPr>
          <a:xfrm>
            <a:off x="511822" y="2570352"/>
            <a:ext cx="4098183" cy="3046988"/>
          </a:xfrm>
          <a:prstGeom prst="rect">
            <a:avLst/>
          </a:prstGeom>
          <a:noFill/>
        </p:spPr>
        <p:txBody>
          <a:bodyPr wrap="square" lIns="91440" tIns="45720" rIns="91440" bIns="45720" rtlCol="0" anchor="t">
            <a:spAutoFit/>
          </a:bodyPr>
          <a:lstStyle/>
          <a:p>
            <a:r>
              <a:rPr lang="en-US" altLang="ja-JP" sz="1600" dirty="0">
                <a:latin typeface="メイリオ" panose="020B0604030504040204" pitchFamily="50" charset="-128"/>
                <a:ea typeface="メイリオ" panose="020B0604030504040204" pitchFamily="50" charset="-128"/>
              </a:rPr>
              <a:t>IP</a:t>
            </a:r>
            <a:r>
              <a:rPr lang="en-US" altLang="ja-JP" sz="1600" spc="-1000" dirty="0">
                <a:latin typeface="メイリオ" panose="020B0604030504040204" pitchFamily="50" charset="-128"/>
                <a:ea typeface="メイリオ" panose="020B0604030504040204" pitchFamily="50" charset="-128"/>
              </a:rPr>
              <a:t>A</a:t>
            </a:r>
            <a:r>
              <a:rPr lang="ja-JP" altLang="en-US" sz="1600" dirty="0">
                <a:latin typeface="メイリオ" panose="020B0604030504040204" pitchFamily="50" charset="-128"/>
                <a:ea typeface="メイリオ" panose="020B0604030504040204" pitchFamily="50" charset="-128"/>
              </a:rPr>
              <a:t>（独立行政法人情報処理推進機構</a:t>
            </a:r>
            <a:r>
              <a:rPr lang="ja-JP" altLang="en-US" sz="1600" spc="-10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の</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運営する情報セキュリティに関する相談</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窓口です</a:t>
            </a:r>
            <a:r>
              <a:rPr lang="ja-JP" altLang="en-US" sz="1600" spc="-5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電話かメールでご相談ください。</a:t>
            </a:r>
            <a:endParaRPr lang="en-US" altLang="ja-JP" sz="1600" dirty="0">
              <a:latin typeface="メイリオ" panose="020B0604030504040204" pitchFamily="50" charset="-128"/>
              <a:ea typeface="メイリオ" panose="020B0604030504040204" pitchFamily="50" charset="-128"/>
            </a:endParaRPr>
          </a:p>
          <a:p>
            <a:pPr>
              <a:lnSpc>
                <a:spcPct val="150000"/>
              </a:lnSpc>
            </a:pPr>
            <a:r>
              <a:rPr lang="ja-JP" altLang="en-US" sz="2000" b="1" dirty="0">
                <a:latin typeface="メイリオ" panose="020B0604030504040204" pitchFamily="50" charset="-128"/>
                <a:ea typeface="メイリオ" panose="020B0604030504040204" pitchFamily="50" charset="-128"/>
              </a:rPr>
              <a:t>電話：</a:t>
            </a:r>
            <a:r>
              <a:rPr lang="en-US" altLang="ja-JP" sz="2000" b="1" dirty="0">
                <a:latin typeface="メイリオ" panose="020B0604030504040204" pitchFamily="50" charset="-128"/>
                <a:ea typeface="メイリオ" panose="020B0604030504040204" pitchFamily="50" charset="-128"/>
              </a:rPr>
              <a:t>03-5978-7509</a:t>
            </a:r>
          </a:p>
          <a:p>
            <a:r>
              <a:rPr lang="ja-JP" altLang="en-US" sz="1600" dirty="0">
                <a:latin typeface="メイリオ" panose="020B0604030504040204" pitchFamily="50" charset="-128"/>
                <a:ea typeface="メイリオ" panose="020B0604030504040204" pitchFamily="50" charset="-128"/>
              </a:rPr>
              <a:t>受付時間</a:t>
            </a:r>
            <a:r>
              <a:rPr lang="en-US" altLang="ja-JP" sz="1600" dirty="0">
                <a:latin typeface="メイリオ" panose="020B0604030504040204" pitchFamily="50" charset="-128"/>
                <a:ea typeface="メイリオ" panose="020B0604030504040204" pitchFamily="50" charset="-128"/>
              </a:rPr>
              <a:t> 10:00</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12:00</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13:30</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17:00</a:t>
            </a:r>
          </a:p>
          <a:p>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土日祝日・年末年始は除く</a:t>
            </a:r>
            <a:endParaRPr lang="en-US" altLang="ja-JP" sz="1600" dirty="0">
              <a:latin typeface="メイリオ" panose="020B0604030504040204" pitchFamily="50" charset="-128"/>
              <a:ea typeface="メイリオ" panose="020B0604030504040204" pitchFamily="50" charset="-128"/>
            </a:endParaRPr>
          </a:p>
          <a:p>
            <a:r>
              <a:rPr lang="ja-JP" altLang="en-US" sz="2000" b="1">
                <a:latin typeface="メイリオ"/>
                <a:ea typeface="メイリオ"/>
              </a:rPr>
              <a:t>メール</a:t>
            </a:r>
            <a:r>
              <a:rPr lang="en-US" altLang="ja-JP" sz="2000" b="1" dirty="0">
                <a:latin typeface="メイリオ"/>
                <a:ea typeface="メイリオ"/>
              </a:rPr>
              <a:t>:</a:t>
            </a:r>
            <a:r>
              <a:rPr lang="en-US" altLang="ja-JP" sz="2000" b="1" u="sng" dirty="0">
                <a:solidFill>
                  <a:schemeClr val="accent1"/>
                </a:solidFill>
                <a:latin typeface="メイリオ"/>
                <a:ea typeface="メイリオ"/>
              </a:rPr>
              <a:t>anshin@ipa.go.jp</a:t>
            </a:r>
            <a:endParaRPr lang="en-US" altLang="ja-JP" sz="2000" b="1" u="sng" dirty="0">
              <a:solidFill>
                <a:schemeClr val="accent1"/>
              </a:solidFill>
              <a:latin typeface="メイリオ" panose="020B0604030504040204" pitchFamily="50" charset="-128"/>
              <a:ea typeface="メイリオ" panose="020B0604030504040204" pitchFamily="50" charset="-128"/>
            </a:endParaRPr>
          </a:p>
          <a:p>
            <a:r>
              <a:rPr lang="en-US" altLang="ja-JP" sz="2000" b="1" dirty="0">
                <a:latin typeface="メイリオ"/>
                <a:ea typeface="メイリオ"/>
              </a:rPr>
              <a:t>URL:</a:t>
            </a:r>
            <a:r>
              <a:rPr lang="en-US" altLang="ja-JP" sz="2000" b="1" u="sng" dirty="0">
                <a:solidFill>
                  <a:schemeClr val="accent1"/>
                </a:solidFill>
                <a:latin typeface="メイリオ"/>
                <a:ea typeface="メイリオ"/>
              </a:rPr>
              <a:t>https://www.ipa.go.jp/security/anshin/index.html</a:t>
            </a:r>
            <a:endParaRPr lang="ja-JP" altLang="ja-JP" sz="2000" b="1" u="sng">
              <a:solidFill>
                <a:schemeClr val="accent1"/>
              </a:solidFill>
              <a:latin typeface="メイリオ"/>
              <a:ea typeface="メイリオ"/>
            </a:endParaRPr>
          </a:p>
          <a:p>
            <a:pPr>
              <a:lnSpc>
                <a:spcPct val="150000"/>
              </a:lnSpc>
            </a:pPr>
            <a:endParaRPr lang="ja-JP" altLang="en-US" sz="1600" u="sng" dirty="0">
              <a:latin typeface="メイリオ" panose="020B0604030504040204" pitchFamily="50" charset="-128"/>
              <a:ea typeface="メイリオ" panose="020B0604030504040204" pitchFamily="50" charset="-128"/>
            </a:endParaRPr>
          </a:p>
        </p:txBody>
      </p:sp>
      <p:pic>
        <p:nvPicPr>
          <p:cNvPr id="8" name="図 7" descr="情報処理推進機構（IPA）の情報セキュリティ安心相談窓口のQRコード">
            <a:extLst>
              <a:ext uri="{FF2B5EF4-FFF2-40B4-BE49-F238E27FC236}">
                <a16:creationId xmlns:a16="http://schemas.microsoft.com/office/drawing/2014/main" id="{FFC26E19-DC5A-4629-BB70-80F51BAA73CA}"/>
              </a:ext>
            </a:extLst>
          </p:cNvPr>
          <p:cNvPicPr>
            <a:picLocks noChangeAspect="1"/>
          </p:cNvPicPr>
          <p:nvPr/>
        </p:nvPicPr>
        <p:blipFill>
          <a:blip r:embed="rId6"/>
          <a:stretch>
            <a:fillRect/>
          </a:stretch>
        </p:blipFill>
        <p:spPr>
          <a:xfrm>
            <a:off x="783512" y="5298685"/>
            <a:ext cx="900000" cy="900000"/>
          </a:xfrm>
          <a:prstGeom prst="rect">
            <a:avLst/>
          </a:prstGeom>
        </p:spPr>
      </p:pic>
      <p:sp>
        <p:nvSpPr>
          <p:cNvPr id="13" name="テキスト ボックス 12">
            <a:extLst>
              <a:ext uri="{FF2B5EF4-FFF2-40B4-BE49-F238E27FC236}">
                <a16:creationId xmlns:a16="http://schemas.microsoft.com/office/drawing/2014/main" id="{80F7BAC9-F08A-46DA-9D4D-79526E040801}"/>
              </a:ext>
            </a:extLst>
          </p:cNvPr>
          <p:cNvSpPr txBox="1"/>
          <p:nvPr/>
        </p:nvSpPr>
        <p:spPr>
          <a:xfrm>
            <a:off x="4657747" y="2572253"/>
            <a:ext cx="4148063" cy="2800767"/>
          </a:xfrm>
          <a:prstGeom prst="rect">
            <a:avLst/>
          </a:prstGeom>
          <a:noFill/>
        </p:spPr>
        <p:txBody>
          <a:bodyPr wrap="square" lIns="91440" tIns="45720" rIns="91440" bIns="45720" rtlCol="0" anchor="t">
            <a:spAutoFit/>
          </a:bodyPr>
          <a:lstStyle/>
          <a:p>
            <a:r>
              <a:rPr lang="ja-JP" altLang="en-US" sz="1600" dirty="0">
                <a:latin typeface="メイリオ" panose="020B0604030504040204" pitchFamily="50" charset="-128"/>
                <a:ea typeface="メイリオ" panose="020B0604030504040204" pitchFamily="50" charset="-128"/>
              </a:rPr>
              <a:t>各都道府県警察本部のサイバー犯罪</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相談窓口、警察相談専用電話</a:t>
            </a:r>
            <a:r>
              <a:rPr lang="ja-JP" altLang="en-US" sz="1600" spc="-750" dirty="0">
                <a:latin typeface="メイリオ" panose="020B0604030504040204" pitchFamily="50" charset="-128"/>
                <a:ea typeface="メイリオ" panose="020B0604030504040204" pitchFamily="50" charset="-128"/>
              </a:rPr>
              <a:t>の</a:t>
            </a:r>
            <a:r>
              <a:rPr lang="ja-JP" altLang="en-US" sz="1600" dirty="0">
                <a:latin typeface="メイリオ" panose="020B0604030504040204" pitchFamily="50" charset="-128"/>
                <a:ea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rPr>
              <a:t>#9110</a:t>
            </a:r>
            <a:r>
              <a:rPr lang="ja-JP" altLang="en-US" sz="1600" spc="-75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a:t>
            </a:r>
            <a:endParaRPr lang="en-US" altLang="ja-JP" sz="1600" dirty="0">
              <a:latin typeface="メイリオ" panose="020B0604030504040204" pitchFamily="50" charset="-128"/>
              <a:ea typeface="メイリオ" panose="020B0604030504040204" pitchFamily="50" charset="-128"/>
            </a:endParaRPr>
          </a:p>
          <a:p>
            <a:r>
              <a:rPr lang="ja-JP" altLang="en-US" sz="1600">
                <a:latin typeface="メイリオ"/>
                <a:ea typeface="メイリオ"/>
              </a:rPr>
              <a:t>又は、最寄の警察署にご相談ください。</a:t>
            </a:r>
            <a:endParaRPr lang="en-US" altLang="ja-JP" sz="1600">
              <a:latin typeface="メイリオ"/>
              <a:ea typeface="メイリオ"/>
            </a:endParaRPr>
          </a:p>
          <a:p>
            <a:pPr>
              <a:lnSpc>
                <a:spcPct val="150000"/>
              </a:lnSpc>
            </a:pPr>
            <a:r>
              <a:rPr lang="ja-JP" altLang="en-US" sz="1600" b="1" dirty="0">
                <a:latin typeface="Meiryo" charset="-128"/>
                <a:ea typeface="Meiryo" charset="-128"/>
                <a:cs typeface="Meiryo" charset="-128"/>
              </a:rPr>
              <a:t>都道府県警察本部の</a:t>
            </a:r>
            <a:endParaRPr lang="en-US" altLang="ja-JP" sz="1600" b="1" dirty="0">
              <a:latin typeface="Meiryo" charset="-128"/>
              <a:ea typeface="Meiryo" charset="-128"/>
              <a:cs typeface="Meiryo" charset="-128"/>
            </a:endParaRPr>
          </a:p>
          <a:p>
            <a:r>
              <a:rPr lang="ja-JP" altLang="en-US" sz="1600" b="1" dirty="0">
                <a:latin typeface="Meiryo" charset="-128"/>
                <a:ea typeface="Meiryo" charset="-128"/>
                <a:cs typeface="Meiryo" charset="-128"/>
              </a:rPr>
              <a:t>サイバー犯罪窓口一覧</a:t>
            </a:r>
            <a:endParaRPr lang="en-US" altLang="ja-JP" sz="1600" b="1" dirty="0">
              <a:latin typeface="Meiryo" charset="-128"/>
              <a:ea typeface="Meiryo" charset="-128"/>
              <a:cs typeface="Meiryo" charset="-128"/>
            </a:endParaRPr>
          </a:p>
          <a:p>
            <a:r>
              <a:rPr lang="en-US" sz="2000" b="1" u="sng" dirty="0">
                <a:solidFill>
                  <a:schemeClr val="accent1"/>
                </a:solidFill>
                <a:latin typeface="Meiryo"/>
                <a:ea typeface="+mn-lt"/>
                <a:cs typeface="+mn-lt"/>
              </a:rPr>
              <a:t>https://www.npa.go.jp/bureau/cyber/soudan.html </a:t>
            </a:r>
            <a:endParaRPr lang="en-US" u="sng">
              <a:solidFill>
                <a:schemeClr val="accent1"/>
              </a:solidFill>
              <a:latin typeface="Meiryo"/>
              <a:ea typeface="Meiryo"/>
            </a:endParaRPr>
          </a:p>
          <a:p>
            <a:endParaRPr lang="en-US" altLang="ja-JP" sz="1600" u="sng"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p:txBody>
      </p:sp>
      <p:pic>
        <p:nvPicPr>
          <p:cNvPr id="5" name="図 5" descr="QR コード&#10;&#10;説明は自動で生成されたものです">
            <a:extLst>
              <a:ext uri="{FF2B5EF4-FFF2-40B4-BE49-F238E27FC236}">
                <a16:creationId xmlns:a16="http://schemas.microsoft.com/office/drawing/2014/main" id="{9CC2CBF3-23B6-3452-8CD4-83D035A26154}"/>
              </a:ext>
            </a:extLst>
          </p:cNvPr>
          <p:cNvPicPr>
            <a:picLocks noChangeAspect="1"/>
          </p:cNvPicPr>
          <p:nvPr/>
        </p:nvPicPr>
        <p:blipFill>
          <a:blip r:embed="rId7"/>
          <a:stretch>
            <a:fillRect/>
          </a:stretch>
        </p:blipFill>
        <p:spPr>
          <a:xfrm>
            <a:off x="4994817" y="5301475"/>
            <a:ext cx="966440" cy="938562"/>
          </a:xfrm>
          <a:prstGeom prst="rect">
            <a:avLst/>
          </a:prstGeom>
        </p:spPr>
      </p:pic>
    </p:spTree>
    <p:extLst>
      <p:ext uri="{BB962C8B-B14F-4D97-AF65-F5344CB8AC3E}">
        <p14:creationId xmlns:p14="http://schemas.microsoft.com/office/powerpoint/2010/main" val="306671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165012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13449"/>
            <a:ext cx="5929828" cy="1354217"/>
          </a:xfrm>
        </p:spPr>
        <p:txBody>
          <a:bodyPr vert="horz" wrap="none">
            <a:spAutoFit/>
          </a:bodyPr>
          <a:lstStyle/>
          <a:p>
            <a:pPr>
              <a:lnSpc>
                <a:spcPct val="100000"/>
              </a:lnSpc>
            </a:pPr>
            <a:br>
              <a:rPr kumimoji="0" lang="ja-JP" altLang="en-US" sz="1800" kern="0" dirty="0"/>
            </a:br>
            <a:r>
              <a:rPr kumimoji="0" lang="ja-JP" altLang="en-US" kern="0" dirty="0"/>
              <a:t>スマートフォンの</a:t>
            </a:r>
            <a:br>
              <a:rPr kumimoji="0" lang="en-US" altLang="ja-JP" kern="0" dirty="0"/>
            </a:br>
            <a:r>
              <a:rPr kumimoji="0" lang="ja-JP" altLang="en-US" kern="0" dirty="0"/>
              <a:t>安全な利用についての情報提供</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42292"/>
            <a:ext cx="8384676" cy="845844"/>
          </a:xfrm>
        </p:spPr>
        <p:txBody>
          <a:bodyPr>
            <a:normAutofit lnSpcReduction="10000"/>
          </a:bodyPr>
          <a:lstStyle/>
          <a:p>
            <a:r>
              <a:rPr lang="ja-JP" altLang="en-US" dirty="0"/>
              <a:t>各種ウェブサイトでスマートフォンの</a:t>
            </a:r>
            <a:endParaRPr lang="en-US" altLang="ja-JP" dirty="0"/>
          </a:p>
          <a:p>
            <a:r>
              <a:rPr lang="ja-JP" altLang="en-US" dirty="0"/>
              <a:t>安全な利用についての情報提供を行っています。</a:t>
            </a:r>
            <a:endParaRPr lang="en-US" altLang="ja-JP" dirty="0"/>
          </a:p>
        </p:txBody>
      </p:sp>
      <p:sp>
        <p:nvSpPr>
          <p:cNvPr id="4" name="Title 1"/>
          <p:cNvSpPr txBox="1">
            <a:spLocks/>
          </p:cNvSpPr>
          <p:nvPr/>
        </p:nvSpPr>
        <p:spPr>
          <a:xfrm>
            <a:off x="435696"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４</a:t>
            </a:r>
            <a:r>
              <a:rPr lang="en-US" altLang="ja-JP" sz="3600" dirty="0"/>
              <a:t>-C</a:t>
            </a:r>
          </a:p>
        </p:txBody>
      </p:sp>
      <p:sp>
        <p:nvSpPr>
          <p:cNvPr id="7" name="テキスト ボックス 6">
            <a:extLst>
              <a:ext uri="{FF2B5EF4-FFF2-40B4-BE49-F238E27FC236}">
                <a16:creationId xmlns:a16="http://schemas.microsoft.com/office/drawing/2014/main" id="{0360EFCF-124C-4F3A-973E-22808520F831}"/>
              </a:ext>
            </a:extLst>
          </p:cNvPr>
          <p:cNvSpPr txBox="1"/>
          <p:nvPr/>
        </p:nvSpPr>
        <p:spPr>
          <a:xfrm>
            <a:off x="523650" y="2317126"/>
            <a:ext cx="7992370" cy="3693319"/>
          </a:xfrm>
          <a:prstGeom prst="rect">
            <a:avLst/>
          </a:prstGeom>
          <a:noFill/>
        </p:spPr>
        <p:txBody>
          <a:bodyPr wrap="square" lIns="91440" tIns="45720" rIns="91440" bIns="45720" rtlCol="0" anchor="t">
            <a:spAutoFit/>
          </a:bodyPr>
          <a:lstStyle/>
          <a:p>
            <a:r>
              <a:rPr lang="ja-JP" altLang="en-US" sz="2000" b="1" dirty="0">
                <a:latin typeface="メイリオ" panose="020B0604030504040204" pitchFamily="50" charset="-128"/>
                <a:ea typeface="メイリオ" panose="020B0604030504040204" pitchFamily="50" charset="-128"/>
              </a:rPr>
              <a:t>①インターネットの安全・安心ハンドブック</a:t>
            </a:r>
            <a:endParaRPr lang="en-US" altLang="ja-JP" sz="2000" b="1" dirty="0">
              <a:latin typeface="メイリオ" panose="020B0604030504040204" pitchFamily="50" charset="-128"/>
              <a:ea typeface="メイリオ" panose="020B0604030504040204" pitchFamily="50" charset="-128"/>
            </a:endParaRPr>
          </a:p>
          <a:p>
            <a:r>
              <a:rPr lang="en-US" altLang="ja-JP" sz="2000" b="1" u="sng" dirty="0">
                <a:solidFill>
                  <a:schemeClr val="accent1"/>
                </a:solidFill>
                <a:latin typeface="メイリオ"/>
                <a:ea typeface="メイリオ"/>
                <a:hlinkClick r:id="rId6">
                  <a:extLst>
                    <a:ext uri="{A12FA001-AC4F-418D-AE19-62706E023703}">
                      <ahyp:hlinkClr xmlns:ahyp="http://schemas.microsoft.com/office/drawing/2018/hyperlinkcolor" val="tx"/>
                    </a:ext>
                  </a:extLst>
                </a:hlinkClick>
              </a:rPr>
              <a:t>https://security-portal.nisc.go.jp/</a:t>
            </a:r>
            <a:endParaRPr lang="en-US" altLang="ja-JP" sz="2000" b="1" u="sng" dirty="0">
              <a:solidFill>
                <a:schemeClr val="accent1"/>
              </a:solidFill>
              <a:latin typeface="メイリオ"/>
              <a:ea typeface="メイリオ"/>
            </a:endParaRPr>
          </a:p>
          <a:p>
            <a:r>
              <a:rPr lang="en-US" altLang="ja-JP" sz="2000" b="1" u="sng" dirty="0">
                <a:solidFill>
                  <a:schemeClr val="accent1"/>
                </a:solidFill>
                <a:latin typeface="メイリオ"/>
                <a:ea typeface="メイリオ"/>
              </a:rPr>
              <a:t>guidance/handbook.html</a:t>
            </a:r>
          </a:p>
          <a:p>
            <a:endParaRPr lang="en-US" sz="1200" u="sng" dirty="0">
              <a:solidFill>
                <a:schemeClr val="accent1"/>
              </a:solidFill>
              <a:cs typeface="Calibri"/>
            </a:endParaRPr>
          </a:p>
          <a:p>
            <a:r>
              <a:rPr lang="ja-JP" altLang="en-US" sz="2000" b="1" dirty="0">
                <a:latin typeface="メイリオ" panose="020B0604030504040204" pitchFamily="50" charset="-128"/>
                <a:ea typeface="メイリオ" panose="020B0604030504040204" pitchFamily="50" charset="-128"/>
              </a:rPr>
              <a:t>②情報処理推進機</a:t>
            </a:r>
            <a:r>
              <a:rPr lang="ja-JP" altLang="en-US" sz="2000" b="1" spc="-1000" dirty="0">
                <a:latin typeface="メイリオ" panose="020B0604030504040204" pitchFamily="50" charset="-128"/>
                <a:ea typeface="メイリオ" panose="020B0604030504040204" pitchFamily="50" charset="-128"/>
              </a:rPr>
              <a:t>構</a:t>
            </a:r>
            <a:r>
              <a:rPr lang="ja-JP" altLang="en-US" sz="2000" dirty="0">
                <a:latin typeface="Meiryo" charset="-128"/>
                <a:ea typeface="Meiryo" charset="-128"/>
                <a:cs typeface="Meiryo" charset="-128"/>
              </a:rPr>
              <a:t>［</a:t>
            </a:r>
            <a:r>
              <a:rPr lang="en-US" altLang="ja-JP" sz="2000" b="1" dirty="0">
                <a:latin typeface="メイリオ" panose="020B0604030504040204" pitchFamily="50" charset="-128"/>
                <a:ea typeface="メイリオ" panose="020B0604030504040204" pitchFamily="50" charset="-128"/>
              </a:rPr>
              <a:t>IPA</a:t>
            </a:r>
            <a:r>
              <a:rPr lang="ja-JP" altLang="en-US" sz="2000" dirty="0">
                <a:latin typeface="Meiryo" charset="-128"/>
                <a:ea typeface="Meiryo" charset="-128"/>
                <a:cs typeface="Meiryo" charset="-128"/>
              </a:rPr>
              <a:t>］</a:t>
            </a:r>
            <a:r>
              <a:rPr lang="ja-JP" altLang="en-US" sz="2000" b="1" dirty="0">
                <a:latin typeface="メイリオ" panose="020B0604030504040204" pitchFamily="50" charset="-128"/>
                <a:ea typeface="メイリオ" panose="020B0604030504040204" pitchFamily="50" charset="-128"/>
              </a:rPr>
              <a:t>相談窓口</a:t>
            </a:r>
            <a:endParaRPr lang="en-US" altLang="ja-JP" sz="2000" b="1" dirty="0">
              <a:latin typeface="メイリオ" panose="020B0604030504040204" pitchFamily="50" charset="-128"/>
              <a:ea typeface="メイリオ" panose="020B0604030504040204" pitchFamily="50" charset="-128"/>
            </a:endParaRPr>
          </a:p>
          <a:p>
            <a:r>
              <a:rPr lang="en-US" altLang="ja-JP" sz="2000" b="1" u="sng" dirty="0">
                <a:solidFill>
                  <a:schemeClr val="accent1"/>
                </a:solidFill>
                <a:latin typeface="メイリオ"/>
                <a:ea typeface="メイリオ"/>
                <a:hlinkClick r:id="rId7"/>
              </a:rPr>
              <a:t>https://www.ipa.go.jp/security/anshin/index.html</a:t>
            </a:r>
            <a:endParaRPr lang="en-US" altLang="ja-JP" sz="2000" b="1" u="sng" dirty="0">
              <a:solidFill>
                <a:schemeClr val="accent1"/>
              </a:solidFill>
              <a:latin typeface="メイリオ"/>
              <a:ea typeface="メイリオ"/>
            </a:endParaRPr>
          </a:p>
          <a:p>
            <a:endParaRPr lang="en-US" altLang="ja-JP" sz="1200" b="1" u="sng" dirty="0">
              <a:solidFill>
                <a:schemeClr val="accent1"/>
              </a:solidFill>
              <a:latin typeface="メイリオ"/>
              <a:ea typeface="メイリオ"/>
            </a:endParaRPr>
          </a:p>
          <a:p>
            <a:r>
              <a:rPr lang="ja-JP" altLang="en-US" sz="2000" b="1" dirty="0">
                <a:latin typeface="メイリオ" panose="020B0604030504040204" pitchFamily="50" charset="-128"/>
                <a:ea typeface="メイリオ" panose="020B0604030504040204" pitchFamily="50" charset="-128"/>
              </a:rPr>
              <a:t>③情報処理推進機</a:t>
            </a:r>
            <a:r>
              <a:rPr lang="ja-JP" altLang="en-US" sz="2000" b="1" spc="-1000" dirty="0">
                <a:latin typeface="メイリオ" panose="020B0604030504040204" pitchFamily="50" charset="-128"/>
                <a:ea typeface="メイリオ" panose="020B0604030504040204" pitchFamily="50" charset="-128"/>
              </a:rPr>
              <a:t>構</a:t>
            </a:r>
            <a:r>
              <a:rPr lang="ja-JP" altLang="en-US" sz="2000" dirty="0">
                <a:latin typeface="Meiryo" charset="-128"/>
                <a:ea typeface="Meiryo" charset="-128"/>
                <a:cs typeface="Meiryo" charset="-128"/>
              </a:rPr>
              <a:t>［</a:t>
            </a:r>
            <a:r>
              <a:rPr lang="en-US" altLang="ja-JP" sz="2000" b="1" dirty="0">
                <a:latin typeface="メイリオ" panose="020B0604030504040204" pitchFamily="50" charset="-128"/>
                <a:ea typeface="メイリオ" panose="020B0604030504040204" pitchFamily="50" charset="-128"/>
              </a:rPr>
              <a:t>IPA</a:t>
            </a:r>
            <a:r>
              <a:rPr lang="ja-JP" altLang="en-US" sz="2000" dirty="0">
                <a:latin typeface="Meiryo" charset="-128"/>
                <a:ea typeface="Meiryo" charset="-128"/>
                <a:cs typeface="Meiryo" charset="-128"/>
              </a:rPr>
              <a:t>］</a:t>
            </a:r>
            <a:r>
              <a:rPr lang="ja-JP" altLang="en-US" sz="2000" b="1" dirty="0">
                <a:latin typeface="メイリオ" panose="020B0604030504040204" pitchFamily="50" charset="-128"/>
                <a:ea typeface="メイリオ" panose="020B0604030504040204" pitchFamily="50" charset="-128"/>
              </a:rPr>
              <a:t>窓口だより</a:t>
            </a:r>
            <a:endParaRPr lang="en-US" altLang="ja-JP" sz="2000" b="1" dirty="0">
              <a:latin typeface="メイリオ" panose="020B0604030504040204" pitchFamily="50" charset="-128"/>
              <a:ea typeface="メイリオ" panose="020B0604030504040204" pitchFamily="50" charset="-128"/>
            </a:endParaRPr>
          </a:p>
          <a:p>
            <a:r>
              <a:rPr lang="en-US" altLang="ja-JP" sz="2000" b="1" u="sng" dirty="0">
                <a:solidFill>
                  <a:schemeClr val="accent1"/>
                </a:solidFill>
                <a:latin typeface="メイリオ"/>
                <a:ea typeface="メイリオ"/>
              </a:rPr>
              <a:t>https://www.ipa.go.jp/security/anshin/</a:t>
            </a:r>
          </a:p>
          <a:p>
            <a:r>
              <a:rPr lang="en-US" altLang="ja-JP" sz="2000" b="1" u="sng" dirty="0">
                <a:solidFill>
                  <a:schemeClr val="accent1"/>
                </a:solidFill>
                <a:latin typeface="メイリオ"/>
                <a:ea typeface="メイリオ"/>
              </a:rPr>
              <a:t>attention/index.html</a:t>
            </a:r>
          </a:p>
          <a:p>
            <a:endParaRPr lang="en-US" altLang="ja-JP" sz="1200" b="1" u="sng" dirty="0">
              <a:solidFill>
                <a:schemeClr val="accent1"/>
              </a:solidFill>
              <a:latin typeface="メイリオ"/>
              <a:ea typeface="メイリオ"/>
            </a:endParaRPr>
          </a:p>
          <a:p>
            <a:r>
              <a:rPr lang="ja-JP" altLang="en-US" sz="2000" b="1" dirty="0">
                <a:latin typeface="メイリオ" panose="020B0604030504040204" pitchFamily="50" charset="-128"/>
                <a:ea typeface="メイリオ" panose="020B0604030504040204" pitchFamily="50" charset="-128"/>
              </a:rPr>
              <a:t>④情報処理推進機</a:t>
            </a:r>
            <a:r>
              <a:rPr lang="ja-JP" altLang="en-US" sz="2000" b="1" spc="-1000" dirty="0">
                <a:latin typeface="メイリオ" panose="020B0604030504040204" pitchFamily="50" charset="-128"/>
                <a:ea typeface="メイリオ" panose="020B0604030504040204" pitchFamily="50" charset="-128"/>
              </a:rPr>
              <a:t>構</a:t>
            </a:r>
            <a:r>
              <a:rPr lang="ja-JP" altLang="en-US" sz="2000" dirty="0">
                <a:latin typeface="Meiryo" charset="-128"/>
                <a:ea typeface="Meiryo" charset="-128"/>
                <a:cs typeface="Meiryo" charset="-128"/>
              </a:rPr>
              <a:t>［</a:t>
            </a:r>
            <a:r>
              <a:rPr lang="en-US" altLang="ja-JP" sz="2000" b="1" dirty="0">
                <a:latin typeface="メイリオ" panose="020B0604030504040204" pitchFamily="50" charset="-128"/>
                <a:ea typeface="メイリオ" panose="020B0604030504040204" pitchFamily="50" charset="-128"/>
              </a:rPr>
              <a:t>IPA</a:t>
            </a:r>
            <a:r>
              <a:rPr lang="ja-JP" altLang="en-US" sz="2000" dirty="0">
                <a:latin typeface="Meiryo" charset="-128"/>
                <a:ea typeface="Meiryo" charset="-128"/>
                <a:cs typeface="Meiryo" charset="-128"/>
              </a:rPr>
              <a:t>］</a:t>
            </a:r>
            <a:r>
              <a:rPr lang="en-US" altLang="ja-JP" sz="2000" b="1" dirty="0">
                <a:latin typeface="メイリオ" panose="020B0604030504040204" pitchFamily="50" charset="-128"/>
                <a:ea typeface="メイリオ" panose="020B0604030504040204" pitchFamily="50" charset="-128"/>
              </a:rPr>
              <a:t>Twitter</a:t>
            </a:r>
          </a:p>
          <a:p>
            <a:r>
              <a:rPr lang="en-US" altLang="ja-JP" sz="2000" b="1" u="sng" dirty="0">
                <a:solidFill>
                  <a:schemeClr val="accent1"/>
                </a:solidFill>
                <a:latin typeface="メイリオ"/>
                <a:ea typeface="メイリオ"/>
              </a:rPr>
              <a:t>https://twitter.com/IPA_anshin</a:t>
            </a:r>
            <a:endParaRPr lang="ja-JP" altLang="en-US" sz="2000" b="1" u="sng" dirty="0">
              <a:solidFill>
                <a:schemeClr val="accent1"/>
              </a:solidFill>
              <a:latin typeface="メイリオ"/>
              <a:ea typeface="メイリオ"/>
            </a:endParaRPr>
          </a:p>
        </p:txBody>
      </p:sp>
      <p:pic>
        <p:nvPicPr>
          <p:cNvPr id="6" name="図 5" descr="情報処理推進機構（IPA）の相談窓口のQRコード&#10;">
            <a:extLst>
              <a:ext uri="{FF2B5EF4-FFF2-40B4-BE49-F238E27FC236}">
                <a16:creationId xmlns:a16="http://schemas.microsoft.com/office/drawing/2014/main" id="{9A208C7C-FBF4-4925-B072-28CC229D32BF}"/>
              </a:ext>
            </a:extLst>
          </p:cNvPr>
          <p:cNvPicPr>
            <a:picLocks noChangeAspect="1"/>
          </p:cNvPicPr>
          <p:nvPr/>
        </p:nvPicPr>
        <p:blipFill>
          <a:blip r:embed="rId8"/>
          <a:stretch>
            <a:fillRect/>
          </a:stretch>
        </p:blipFill>
        <p:spPr>
          <a:xfrm>
            <a:off x="7769100" y="3224317"/>
            <a:ext cx="829444" cy="829444"/>
          </a:xfrm>
          <a:prstGeom prst="rect">
            <a:avLst/>
          </a:prstGeom>
        </p:spPr>
      </p:pic>
      <p:pic>
        <p:nvPicPr>
          <p:cNvPr id="13" name="図 12" descr="情報処理推進機構（IPA）のTwitterのQRコード">
            <a:extLst>
              <a:ext uri="{FF2B5EF4-FFF2-40B4-BE49-F238E27FC236}">
                <a16:creationId xmlns:a16="http://schemas.microsoft.com/office/drawing/2014/main" id="{2408CC26-764C-4A67-ABD4-E4B0B16A4D08}"/>
              </a:ext>
            </a:extLst>
          </p:cNvPr>
          <p:cNvPicPr>
            <a:picLocks noChangeAspect="1"/>
          </p:cNvPicPr>
          <p:nvPr/>
        </p:nvPicPr>
        <p:blipFill>
          <a:blip r:embed="rId9"/>
          <a:stretch>
            <a:fillRect/>
          </a:stretch>
        </p:blipFill>
        <p:spPr>
          <a:xfrm>
            <a:off x="7782558" y="5287786"/>
            <a:ext cx="837792" cy="837792"/>
          </a:xfrm>
          <a:prstGeom prst="rect">
            <a:avLst/>
          </a:prstGeom>
        </p:spPr>
      </p:pic>
      <p:sp>
        <p:nvSpPr>
          <p:cNvPr id="16" name="テキスト ボックス 15">
            <a:extLst>
              <a:ext uri="{FF2B5EF4-FFF2-40B4-BE49-F238E27FC236}">
                <a16:creationId xmlns:a16="http://schemas.microsoft.com/office/drawing/2014/main" id="{DF13180E-27EA-343B-0BA4-0C47CEB8EE0B}"/>
              </a:ext>
            </a:extLst>
          </p:cNvPr>
          <p:cNvSpPr txBox="1"/>
          <p:nvPr/>
        </p:nvSpPr>
        <p:spPr>
          <a:xfrm>
            <a:off x="7485846" y="2204994"/>
            <a:ext cx="332198" cy="369332"/>
          </a:xfrm>
          <a:prstGeom prst="rect">
            <a:avLst/>
          </a:prstGeom>
          <a:noFill/>
        </p:spPr>
        <p:txBody>
          <a:bodyPr wrap="square" rtlCol="0">
            <a:spAutoFit/>
          </a:bodyPr>
          <a:lstStyle/>
          <a:p>
            <a:pPr algn="ctr"/>
            <a:r>
              <a:rPr kumimoji="1" lang="ja-JP" altLang="en-US" b="1" dirty="0">
                <a:latin typeface="メイリオ" panose="020B0604030504040204" pitchFamily="50" charset="-128"/>
                <a:ea typeface="メイリオ" panose="020B0604030504040204" pitchFamily="50" charset="-128"/>
              </a:rPr>
              <a:t>①</a:t>
            </a:r>
          </a:p>
        </p:txBody>
      </p:sp>
      <p:sp>
        <p:nvSpPr>
          <p:cNvPr id="17" name="テキスト ボックス 16">
            <a:extLst>
              <a:ext uri="{FF2B5EF4-FFF2-40B4-BE49-F238E27FC236}">
                <a16:creationId xmlns:a16="http://schemas.microsoft.com/office/drawing/2014/main" id="{3A3C6A55-3E27-9D9A-07CE-82B0EC6FCC10}"/>
              </a:ext>
            </a:extLst>
          </p:cNvPr>
          <p:cNvSpPr txBox="1"/>
          <p:nvPr/>
        </p:nvSpPr>
        <p:spPr>
          <a:xfrm>
            <a:off x="7485846" y="3226086"/>
            <a:ext cx="332198" cy="369332"/>
          </a:xfrm>
          <a:prstGeom prst="rect">
            <a:avLst/>
          </a:prstGeom>
          <a:noFill/>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②</a:t>
            </a:r>
            <a:endParaRPr kumimoji="1" lang="ja-JP" altLang="en-US" b="1"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00551817-5CF6-D506-0DD1-9FC5474B7995}"/>
              </a:ext>
            </a:extLst>
          </p:cNvPr>
          <p:cNvSpPr txBox="1"/>
          <p:nvPr/>
        </p:nvSpPr>
        <p:spPr>
          <a:xfrm>
            <a:off x="7485846" y="4256936"/>
            <a:ext cx="332198" cy="369332"/>
          </a:xfrm>
          <a:prstGeom prst="rect">
            <a:avLst/>
          </a:prstGeom>
          <a:noFill/>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③</a:t>
            </a:r>
            <a:endParaRPr kumimoji="1" lang="ja-JP" altLang="en-US" b="1"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02A6DA12-F1AC-8E15-0B19-543CFC9E42C9}"/>
              </a:ext>
            </a:extLst>
          </p:cNvPr>
          <p:cNvSpPr txBox="1"/>
          <p:nvPr/>
        </p:nvSpPr>
        <p:spPr>
          <a:xfrm>
            <a:off x="7485846" y="5280794"/>
            <a:ext cx="332198" cy="369332"/>
          </a:xfrm>
          <a:prstGeom prst="rect">
            <a:avLst/>
          </a:prstGeom>
          <a:noFill/>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④</a:t>
            </a:r>
            <a:endParaRPr kumimoji="1" lang="ja-JP" altLang="en-US" b="1" dirty="0">
              <a:latin typeface="メイリオ" panose="020B0604030504040204" pitchFamily="50" charset="-128"/>
              <a:ea typeface="メイリオ" panose="020B0604030504040204" pitchFamily="50" charset="-128"/>
            </a:endParaRPr>
          </a:p>
        </p:txBody>
      </p:sp>
      <p:pic>
        <p:nvPicPr>
          <p:cNvPr id="5" name="図 7" descr="QR コード&#10;&#10;説明は自動で生成されたものです">
            <a:extLst>
              <a:ext uri="{FF2B5EF4-FFF2-40B4-BE49-F238E27FC236}">
                <a16:creationId xmlns:a16="http://schemas.microsoft.com/office/drawing/2014/main" id="{35321A7D-32B9-4915-1457-0E090E25572D}"/>
              </a:ext>
            </a:extLst>
          </p:cNvPr>
          <p:cNvPicPr>
            <a:picLocks noChangeAspect="1"/>
          </p:cNvPicPr>
          <p:nvPr/>
        </p:nvPicPr>
        <p:blipFill>
          <a:blip r:embed="rId10"/>
          <a:stretch>
            <a:fillRect/>
          </a:stretch>
        </p:blipFill>
        <p:spPr>
          <a:xfrm>
            <a:off x="7812870" y="4281654"/>
            <a:ext cx="781050" cy="835743"/>
          </a:xfrm>
          <a:prstGeom prst="rect">
            <a:avLst/>
          </a:prstGeom>
        </p:spPr>
      </p:pic>
      <p:pic>
        <p:nvPicPr>
          <p:cNvPr id="8" name="図 7" descr="QR コード&#10;&#10;自動的に生成された説明">
            <a:extLst>
              <a:ext uri="{FF2B5EF4-FFF2-40B4-BE49-F238E27FC236}">
                <a16:creationId xmlns:a16="http://schemas.microsoft.com/office/drawing/2014/main" id="{0D8B404C-F981-FC4F-5D56-C0C75CC1FB19}"/>
              </a:ext>
            </a:extLst>
          </p:cNvPr>
          <p:cNvPicPr>
            <a:picLocks noChangeAspect="1"/>
          </p:cNvPicPr>
          <p:nvPr/>
        </p:nvPicPr>
        <p:blipFill>
          <a:blip r:embed="rId11"/>
          <a:stretch>
            <a:fillRect/>
          </a:stretch>
        </p:blipFill>
        <p:spPr>
          <a:xfrm>
            <a:off x="7771631" y="2224382"/>
            <a:ext cx="829444" cy="829444"/>
          </a:xfrm>
          <a:prstGeom prst="rect">
            <a:avLst/>
          </a:prstGeom>
        </p:spPr>
      </p:pic>
    </p:spTree>
    <p:extLst>
      <p:ext uri="{BB962C8B-B14F-4D97-AF65-F5344CB8AC3E}">
        <p14:creationId xmlns:p14="http://schemas.microsoft.com/office/powerpoint/2010/main" val="1373580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74839" y="280408"/>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5</a:t>
            </a:r>
            <a:endParaRPr lang="ja-JP" altLang="en-US" sz="14000" dirty="0">
              <a:solidFill>
                <a:srgbClr val="009650"/>
              </a:solidFill>
            </a:endParaRPr>
          </a:p>
          <a:p>
            <a:r>
              <a:rPr lang="ja-JP" altLang="en-US" sz="4800" dirty="0">
                <a:solidFill>
                  <a:srgbClr val="009650"/>
                </a:solidFill>
              </a:rPr>
              <a:t>付　録</a:t>
            </a:r>
          </a:p>
        </p:txBody>
      </p:sp>
      <p:pic>
        <p:nvPicPr>
          <p:cNvPr id="4" name="Picture 4" descr="相談窓口のイラスト">
            <a:extLst>
              <a:ext uri="{FF2B5EF4-FFF2-40B4-BE49-F238E27FC236}">
                <a16:creationId xmlns:a16="http://schemas.microsoft.com/office/drawing/2014/main" id="{3D226A09-E3FF-4D79-8F68-DD9748127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874" y="4712909"/>
            <a:ext cx="115212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833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a:stretch>
            <a:fillRect/>
          </a:stretch>
        </p:blipFill>
        <p:spPr>
          <a:xfrm>
            <a:off x="977900" y="1587500"/>
            <a:ext cx="7200000" cy="1440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843468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59736" y="221344"/>
            <a:ext cx="6942926" cy="861774"/>
          </a:xfrm>
        </p:spPr>
        <p:txBody>
          <a:bodyPr vert="horz" wrap="none">
            <a:spAutoFit/>
          </a:bodyPr>
          <a:lstStyle/>
          <a:p>
            <a:pPr>
              <a:lnSpc>
                <a:spcPct val="100000"/>
              </a:lnSpc>
            </a:pPr>
            <a:br>
              <a:rPr kumimoji="0" lang="ja-JP" altLang="en-US" sz="1800" kern="0" dirty="0"/>
            </a:br>
            <a:r>
              <a:rPr kumimoji="0" lang="ja-JP" altLang="en-US" kern="0" spc="-100" dirty="0"/>
              <a:t>安全なパスワードを作ってみましょう</a:t>
            </a:r>
          </a:p>
        </p:txBody>
      </p:sp>
      <p:sp>
        <p:nvSpPr>
          <p:cNvPr id="4" name="Title 1"/>
          <p:cNvSpPr txBox="1">
            <a:spLocks/>
          </p:cNvSpPr>
          <p:nvPr/>
        </p:nvSpPr>
        <p:spPr>
          <a:xfrm>
            <a:off x="530909" y="538440"/>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dirty="0"/>
              <a:t>演習</a:t>
            </a:r>
            <a:endParaRPr lang="en-US" altLang="ja-JP" dirty="0"/>
          </a:p>
        </p:txBody>
      </p:sp>
      <p:sp>
        <p:nvSpPr>
          <p:cNvPr id="8" name="テキスト ボックス 7">
            <a:extLst>
              <a:ext uri="{FF2B5EF4-FFF2-40B4-BE49-F238E27FC236}">
                <a16:creationId xmlns:a16="http://schemas.microsoft.com/office/drawing/2014/main" id="{22BD4A8B-F45F-491C-B002-F17DE82FC135}"/>
              </a:ext>
            </a:extLst>
          </p:cNvPr>
          <p:cNvSpPr txBox="1"/>
          <p:nvPr/>
        </p:nvSpPr>
        <p:spPr>
          <a:xfrm>
            <a:off x="900110" y="1380211"/>
            <a:ext cx="7992370" cy="400110"/>
          </a:xfrm>
          <a:prstGeom prst="rect">
            <a:avLst/>
          </a:prstGeom>
          <a:no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安全なパスワードを書き込んでください</a:t>
            </a:r>
          </a:p>
        </p:txBody>
      </p:sp>
      <p:graphicFrame>
        <p:nvGraphicFramePr>
          <p:cNvPr id="9" name="表 4">
            <a:extLst>
              <a:ext uri="{FF2B5EF4-FFF2-40B4-BE49-F238E27FC236}">
                <a16:creationId xmlns:a16="http://schemas.microsoft.com/office/drawing/2014/main" id="{C6B6D526-7BA6-4347-B222-7DEB1F9FFA2C}"/>
              </a:ext>
            </a:extLst>
          </p:cNvPr>
          <p:cNvGraphicFramePr>
            <a:graphicFrameLocks noGrp="1"/>
          </p:cNvGraphicFramePr>
          <p:nvPr>
            <p:extLst>
              <p:ext uri="{D42A27DB-BD31-4B8C-83A1-F6EECF244321}">
                <p14:modId xmlns:p14="http://schemas.microsoft.com/office/powerpoint/2010/main" val="1602961601"/>
              </p:ext>
            </p:extLst>
          </p:nvPr>
        </p:nvGraphicFramePr>
        <p:xfrm>
          <a:off x="985339" y="3152154"/>
          <a:ext cx="7200000" cy="2560320"/>
        </p:xfrm>
        <a:graphic>
          <a:graphicData uri="http://schemas.openxmlformats.org/drawingml/2006/table">
            <a:tbl>
              <a:tblPr firstRow="1" bandRow="1">
                <a:tableStyleId>{5940675A-B579-460E-94D1-54222C63F5DA}</a:tableStyleId>
              </a:tblPr>
              <a:tblGrid>
                <a:gridCol w="6093777">
                  <a:extLst>
                    <a:ext uri="{9D8B030D-6E8A-4147-A177-3AD203B41FA5}">
                      <a16:colId xmlns:a16="http://schemas.microsoft.com/office/drawing/2014/main" val="750628428"/>
                    </a:ext>
                  </a:extLst>
                </a:gridCol>
                <a:gridCol w="1106223">
                  <a:extLst>
                    <a:ext uri="{9D8B030D-6E8A-4147-A177-3AD203B41FA5}">
                      <a16:colId xmlns:a16="http://schemas.microsoft.com/office/drawing/2014/main" val="561312297"/>
                    </a:ext>
                  </a:extLst>
                </a:gridCol>
              </a:tblGrid>
              <a:tr h="306244">
                <a:tc>
                  <a:txBody>
                    <a:bodyPr/>
                    <a:lstStyle/>
                    <a:p>
                      <a:pPr algn="l"/>
                      <a:r>
                        <a:rPr kumimoji="1" lang="ja-JP" altLang="en-US" b="1" dirty="0">
                          <a:solidFill>
                            <a:schemeClr val="bg1"/>
                          </a:solidFill>
                          <a:latin typeface="Meiryo" charset="-128"/>
                          <a:ea typeface="Meiryo" charset="-128"/>
                          <a:cs typeface="Meiryo" charset="-128"/>
                        </a:rPr>
                        <a:t>チェック項目</a:t>
                      </a:r>
                    </a:p>
                  </a:txBody>
                  <a:tcPr>
                    <a:solidFill>
                      <a:srgbClr val="009650"/>
                    </a:solidFill>
                  </a:tcPr>
                </a:tc>
                <a:tc>
                  <a:txBody>
                    <a:bodyPr/>
                    <a:lstStyle/>
                    <a:p>
                      <a:pPr algn="l"/>
                      <a:r>
                        <a:rPr kumimoji="1" lang="ja-JP" altLang="en-US" b="1" dirty="0">
                          <a:solidFill>
                            <a:schemeClr val="bg1"/>
                          </a:solidFill>
                          <a:latin typeface="Meiryo" charset="-128"/>
                          <a:ea typeface="Meiryo" charset="-128"/>
                          <a:cs typeface="Meiryo" charset="-128"/>
                        </a:rPr>
                        <a:t>チェック</a:t>
                      </a:r>
                    </a:p>
                  </a:txBody>
                  <a:tcPr>
                    <a:solidFill>
                      <a:srgbClr val="009650"/>
                    </a:solidFill>
                  </a:tcPr>
                </a:tc>
                <a:extLst>
                  <a:ext uri="{0D108BD9-81ED-4DB2-BD59-A6C34878D82A}">
                    <a16:rowId xmlns:a16="http://schemas.microsoft.com/office/drawing/2014/main" val="203672851"/>
                  </a:ext>
                </a:extLst>
              </a:tr>
              <a:tr h="138296">
                <a:tc>
                  <a:txBody>
                    <a:bodyPr/>
                    <a:lstStyle/>
                    <a:p>
                      <a:pPr algn="l"/>
                      <a:r>
                        <a:rPr kumimoji="1" lang="ja-JP" altLang="en-US" dirty="0">
                          <a:latin typeface="Meiryo" charset="-128"/>
                          <a:ea typeface="Meiryo" charset="-128"/>
                          <a:cs typeface="Meiryo" charset="-128"/>
                        </a:rPr>
                        <a:t>既に使ったことのあるパスワードではありませんか</a:t>
                      </a:r>
                      <a:r>
                        <a:rPr kumimoji="1" lang="en-US" altLang="ja-JP" dirty="0">
                          <a:latin typeface="Meiryo" charset="-128"/>
                          <a:ea typeface="Meiryo" charset="-128"/>
                          <a:cs typeface="Meiryo" charset="-128"/>
                        </a:rPr>
                        <a:t>?</a:t>
                      </a:r>
                      <a:endParaRPr kumimoji="1" lang="ja-JP" altLang="en-US" dirty="0">
                        <a:latin typeface="Meiryo" charset="-128"/>
                        <a:ea typeface="Meiryo" charset="-128"/>
                        <a:cs typeface="Meiryo"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eiryo" charset="-128"/>
                          <a:ea typeface="Meiryo" charset="-128"/>
                          <a:cs typeface="Meiryo" charset="-128"/>
                        </a:rPr>
                        <a:t>□</a:t>
                      </a:r>
                    </a:p>
                  </a:txBody>
                  <a:tcPr/>
                </a:tc>
                <a:extLst>
                  <a:ext uri="{0D108BD9-81ED-4DB2-BD59-A6C34878D82A}">
                    <a16:rowId xmlns:a16="http://schemas.microsoft.com/office/drawing/2014/main" val="4028375099"/>
                  </a:ext>
                </a:extLst>
              </a:tr>
              <a:tr h="138296">
                <a:tc>
                  <a:txBody>
                    <a:bodyPr/>
                    <a:lstStyle/>
                    <a:p>
                      <a:pPr algn="l"/>
                      <a:r>
                        <a:rPr kumimoji="1" lang="ja-JP" altLang="en-US" dirty="0">
                          <a:latin typeface="Meiryo" charset="-128"/>
                          <a:ea typeface="Meiryo" charset="-128"/>
                          <a:cs typeface="Meiryo" charset="-128"/>
                        </a:rPr>
                        <a:t>十分な長さになっていますか</a:t>
                      </a:r>
                      <a:r>
                        <a:rPr kumimoji="1" lang="en-US" altLang="ja-JP" dirty="0">
                          <a:latin typeface="Meiryo" charset="-128"/>
                          <a:ea typeface="Meiryo" charset="-128"/>
                          <a:cs typeface="Meiryo" charset="-128"/>
                        </a:rPr>
                        <a:t>?</a:t>
                      </a:r>
                      <a:r>
                        <a:rPr kumimoji="1" lang="ja-JP" altLang="en-US" dirty="0">
                          <a:latin typeface="Meiryo" charset="-128"/>
                          <a:ea typeface="Meiryo" charset="-128"/>
                          <a:cs typeface="Meiryo" charset="-128"/>
                        </a:rPr>
                        <a:t>（</a:t>
                      </a:r>
                      <a:r>
                        <a:rPr kumimoji="1" lang="en-US" altLang="ja-JP" dirty="0">
                          <a:latin typeface="Meiryo" charset="-128"/>
                          <a:ea typeface="Meiryo" charset="-128"/>
                          <a:cs typeface="Meiryo" charset="-128"/>
                        </a:rPr>
                        <a:t>10</a:t>
                      </a:r>
                      <a:r>
                        <a:rPr kumimoji="1" lang="ja-JP" altLang="en-US" dirty="0">
                          <a:latin typeface="Meiryo" charset="-128"/>
                          <a:ea typeface="Meiryo" charset="-128"/>
                          <a:cs typeface="Meiryo" charset="-128"/>
                        </a:rPr>
                        <a:t>文字以上）</a:t>
                      </a:r>
                    </a:p>
                  </a:txBody>
                  <a:tcPr/>
                </a:tc>
                <a:tc>
                  <a:txBody>
                    <a:bodyPr/>
                    <a:lstStyle/>
                    <a:p>
                      <a:pPr algn="l"/>
                      <a:r>
                        <a:rPr kumimoji="1" lang="ja-JP" altLang="en-US" sz="2400" dirty="0">
                          <a:latin typeface="Meiryo" charset="-128"/>
                          <a:ea typeface="Meiryo" charset="-128"/>
                          <a:cs typeface="Meiryo" charset="-128"/>
                        </a:rPr>
                        <a:t>□</a:t>
                      </a:r>
                    </a:p>
                  </a:txBody>
                  <a:tcPr/>
                </a:tc>
                <a:extLst>
                  <a:ext uri="{0D108BD9-81ED-4DB2-BD59-A6C34878D82A}">
                    <a16:rowId xmlns:a16="http://schemas.microsoft.com/office/drawing/2014/main" val="4235117077"/>
                  </a:ext>
                </a:extLst>
              </a:tr>
              <a:tr h="204584">
                <a:tc>
                  <a:txBody>
                    <a:bodyPr/>
                    <a:lstStyle/>
                    <a:p>
                      <a:pPr algn="l"/>
                      <a:r>
                        <a:rPr kumimoji="1" lang="ja-JP" altLang="en-US" dirty="0">
                          <a:latin typeface="Meiryo" charset="-128"/>
                          <a:ea typeface="Meiryo" charset="-128"/>
                          <a:cs typeface="Meiryo" charset="-128"/>
                        </a:rPr>
                        <a:t>アルファベットの大文字・小文字・数字・記号が</a:t>
                      </a:r>
                      <a:endParaRPr kumimoji="1" lang="en-US" altLang="ja-JP" dirty="0">
                        <a:latin typeface="Meiryo" charset="-128"/>
                        <a:ea typeface="Meiryo" charset="-128"/>
                        <a:cs typeface="Meiryo" charset="-128"/>
                      </a:endParaRPr>
                    </a:p>
                    <a:p>
                      <a:pPr algn="l"/>
                      <a:r>
                        <a:rPr kumimoji="1" lang="ja-JP" altLang="en-US" dirty="0">
                          <a:latin typeface="Meiryo" charset="-128"/>
                          <a:ea typeface="Meiryo" charset="-128"/>
                          <a:cs typeface="Meiryo" charset="-128"/>
                        </a:rPr>
                        <a:t>全て含まれていますか</a:t>
                      </a:r>
                      <a:r>
                        <a:rPr kumimoji="1" lang="en-US" altLang="ja-JP" dirty="0">
                          <a:latin typeface="Meiryo" charset="-128"/>
                          <a:ea typeface="Meiryo" charset="-128"/>
                          <a:cs typeface="Meiryo" charset="-128"/>
                        </a:rPr>
                        <a:t>?</a:t>
                      </a:r>
                      <a:endParaRPr kumimoji="1" lang="ja-JP" altLang="en-US" dirty="0">
                        <a:latin typeface="Meiryo" charset="-128"/>
                        <a:ea typeface="Meiryo" charset="-128"/>
                        <a:cs typeface="Meiryo"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eiryo" charset="-128"/>
                          <a:ea typeface="Meiryo" charset="-128"/>
                          <a:cs typeface="Meiryo" charset="-128"/>
                        </a:rPr>
                        <a:t>□</a:t>
                      </a:r>
                    </a:p>
                  </a:txBody>
                  <a:tcPr/>
                </a:tc>
                <a:extLst>
                  <a:ext uri="{0D108BD9-81ED-4DB2-BD59-A6C34878D82A}">
                    <a16:rowId xmlns:a16="http://schemas.microsoft.com/office/drawing/2014/main" val="3569787329"/>
                  </a:ext>
                </a:extLst>
              </a:tr>
              <a:tr h="126856">
                <a:tc>
                  <a:txBody>
                    <a:bodyPr/>
                    <a:lstStyle/>
                    <a:p>
                      <a:pPr algn="l"/>
                      <a:r>
                        <a:rPr kumimoji="1" lang="ja-JP" altLang="en-US" dirty="0">
                          <a:latin typeface="Meiryo" charset="-128"/>
                          <a:ea typeface="Meiryo" charset="-128"/>
                          <a:cs typeface="Meiryo" charset="-128"/>
                        </a:rPr>
                        <a:t>お名前や生年月日等、容易に推測できる</a:t>
                      </a:r>
                      <a:endParaRPr kumimoji="1" lang="en-US" altLang="ja-JP" dirty="0">
                        <a:latin typeface="Meiryo" charset="-128"/>
                        <a:ea typeface="Meiryo" charset="-128"/>
                        <a:cs typeface="Meiryo" charset="-128"/>
                      </a:endParaRPr>
                    </a:p>
                    <a:p>
                      <a:pPr algn="l"/>
                      <a:r>
                        <a:rPr kumimoji="1" lang="ja-JP" altLang="en-US" dirty="0">
                          <a:latin typeface="Meiryo" charset="-128"/>
                          <a:ea typeface="Meiryo" charset="-128"/>
                          <a:cs typeface="Meiryo" charset="-128"/>
                        </a:rPr>
                        <a:t>情報が含まれていませんか</a:t>
                      </a:r>
                      <a:r>
                        <a:rPr kumimoji="1" lang="en-US" altLang="ja-JP" dirty="0">
                          <a:latin typeface="Meiryo" charset="-128"/>
                          <a:ea typeface="Meiryo" charset="-128"/>
                          <a:cs typeface="Meiryo" charset="-128"/>
                        </a:rPr>
                        <a:t>?</a:t>
                      </a:r>
                      <a:endParaRPr kumimoji="1" lang="ja-JP" altLang="en-US" dirty="0">
                        <a:latin typeface="Meiryo" charset="-128"/>
                        <a:ea typeface="Meiryo" charset="-128"/>
                        <a:cs typeface="Meiryo"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Meiryo" charset="-128"/>
                          <a:ea typeface="Meiryo" charset="-128"/>
                          <a:cs typeface="Meiryo" charset="-128"/>
                        </a:rPr>
                        <a:t>□</a:t>
                      </a:r>
                    </a:p>
                  </a:txBody>
                  <a:tcPr/>
                </a:tc>
                <a:extLst>
                  <a:ext uri="{0D108BD9-81ED-4DB2-BD59-A6C34878D82A}">
                    <a16:rowId xmlns:a16="http://schemas.microsoft.com/office/drawing/2014/main" val="3281796899"/>
                  </a:ext>
                </a:extLst>
              </a:tr>
            </a:tbl>
          </a:graphicData>
        </a:graphic>
      </p:graphicFrame>
      <p:sp>
        <p:nvSpPr>
          <p:cNvPr id="12" name="テキスト ボックス 11">
            <a:extLst>
              <a:ext uri="{FF2B5EF4-FFF2-40B4-BE49-F238E27FC236}">
                <a16:creationId xmlns:a16="http://schemas.microsoft.com/office/drawing/2014/main" id="{B4B9824C-7F25-4BF9-8189-36DE9736071B}"/>
              </a:ext>
            </a:extLst>
          </p:cNvPr>
          <p:cNvSpPr txBox="1"/>
          <p:nvPr/>
        </p:nvSpPr>
        <p:spPr>
          <a:xfrm>
            <a:off x="879328" y="5867610"/>
            <a:ext cx="7992370" cy="369332"/>
          </a:xfrm>
          <a:prstGeom prst="rect">
            <a:avLst/>
          </a:prstGeom>
          <a:noFill/>
        </p:spPr>
        <p:txBody>
          <a:bodyPr wrap="square" rtlCol="0">
            <a:spAutoFit/>
          </a:bodyPr>
          <a:lstStyle/>
          <a:p>
            <a:r>
              <a:rPr lang="ja-JP" altLang="en-US" b="1" dirty="0">
                <a:latin typeface="Meiryo" charset="-128"/>
                <a:ea typeface="Meiryo" charset="-128"/>
                <a:cs typeface="Meiryo" charset="-128"/>
              </a:rPr>
              <a:t>上記が当てはまれば☑をいれてください。</a:t>
            </a:r>
          </a:p>
        </p:txBody>
      </p:sp>
      <p:sp>
        <p:nvSpPr>
          <p:cNvPr id="15" name="テキスト ボックス 14">
            <a:extLst>
              <a:ext uri="{FF2B5EF4-FFF2-40B4-BE49-F238E27FC236}">
                <a16:creationId xmlns:a16="http://schemas.microsoft.com/office/drawing/2014/main" id="{C18F94E1-28A0-4971-A3C9-8F6F57D8D4D8}"/>
              </a:ext>
            </a:extLst>
          </p:cNvPr>
          <p:cNvSpPr txBox="1"/>
          <p:nvPr/>
        </p:nvSpPr>
        <p:spPr>
          <a:xfrm>
            <a:off x="1017434" y="2718591"/>
            <a:ext cx="415498" cy="369332"/>
          </a:xfrm>
          <a:prstGeom prst="rect">
            <a:avLst/>
          </a:prstGeom>
          <a:noFill/>
        </p:spPr>
        <p:txBody>
          <a:bodyPr wrap="none" rtlCol="0">
            <a:spAutoFit/>
          </a:bodyPr>
          <a:lstStyle/>
          <a:p>
            <a:r>
              <a:rPr kumimoji="1" lang="ja-JP" altLang="en-US" b="1" dirty="0">
                <a:latin typeface="Meiryo" charset="-128"/>
                <a:ea typeface="Meiryo" charset="-128"/>
                <a:cs typeface="Meiryo" charset="-128"/>
              </a:rPr>
              <a:t>①</a:t>
            </a:r>
          </a:p>
        </p:txBody>
      </p:sp>
      <p:sp>
        <p:nvSpPr>
          <p:cNvPr id="31" name="テキスト ボックス 30">
            <a:extLst>
              <a:ext uri="{FF2B5EF4-FFF2-40B4-BE49-F238E27FC236}">
                <a16:creationId xmlns:a16="http://schemas.microsoft.com/office/drawing/2014/main" id="{0111B2B0-408F-48B9-980A-E82A9FB72380}"/>
              </a:ext>
            </a:extLst>
          </p:cNvPr>
          <p:cNvSpPr txBox="1"/>
          <p:nvPr/>
        </p:nvSpPr>
        <p:spPr>
          <a:xfrm>
            <a:off x="1506646" y="2718591"/>
            <a:ext cx="415498" cy="369332"/>
          </a:xfrm>
          <a:prstGeom prst="rect">
            <a:avLst/>
          </a:prstGeom>
          <a:noFill/>
        </p:spPr>
        <p:txBody>
          <a:bodyPr wrap="none" rtlCol="0">
            <a:spAutoFit/>
          </a:bodyPr>
          <a:lstStyle/>
          <a:p>
            <a:r>
              <a:rPr lang="ja-JP" altLang="en-US" b="1" dirty="0">
                <a:latin typeface="Meiryo" charset="-128"/>
                <a:ea typeface="Meiryo" charset="-128"/>
                <a:cs typeface="Meiryo" charset="-128"/>
              </a:rPr>
              <a:t>②</a:t>
            </a:r>
            <a:endParaRPr kumimoji="1" lang="ja-JP" altLang="en-US" b="1" dirty="0">
              <a:latin typeface="Meiryo" charset="-128"/>
              <a:ea typeface="Meiryo" charset="-128"/>
              <a:cs typeface="Meiryo" charset="-128"/>
            </a:endParaRPr>
          </a:p>
        </p:txBody>
      </p:sp>
      <p:sp>
        <p:nvSpPr>
          <p:cNvPr id="32" name="テキスト ボックス 31">
            <a:extLst>
              <a:ext uri="{FF2B5EF4-FFF2-40B4-BE49-F238E27FC236}">
                <a16:creationId xmlns:a16="http://schemas.microsoft.com/office/drawing/2014/main" id="{24AF9746-A0BA-4C84-BFA1-697BCAA2048D}"/>
              </a:ext>
            </a:extLst>
          </p:cNvPr>
          <p:cNvSpPr txBox="1"/>
          <p:nvPr/>
        </p:nvSpPr>
        <p:spPr>
          <a:xfrm>
            <a:off x="1971379" y="2718591"/>
            <a:ext cx="415498" cy="369332"/>
          </a:xfrm>
          <a:prstGeom prst="rect">
            <a:avLst/>
          </a:prstGeom>
          <a:noFill/>
        </p:spPr>
        <p:txBody>
          <a:bodyPr wrap="none" rtlCol="0">
            <a:spAutoFit/>
          </a:bodyPr>
          <a:lstStyle/>
          <a:p>
            <a:r>
              <a:rPr kumimoji="1" lang="ja-JP" altLang="en-US" b="1" dirty="0">
                <a:latin typeface="Meiryo" charset="-128"/>
                <a:ea typeface="Meiryo" charset="-128"/>
                <a:cs typeface="Meiryo" charset="-128"/>
              </a:rPr>
              <a:t>③</a:t>
            </a:r>
          </a:p>
        </p:txBody>
      </p:sp>
      <p:sp>
        <p:nvSpPr>
          <p:cNvPr id="36" name="テキスト ボックス 35">
            <a:extLst>
              <a:ext uri="{FF2B5EF4-FFF2-40B4-BE49-F238E27FC236}">
                <a16:creationId xmlns:a16="http://schemas.microsoft.com/office/drawing/2014/main" id="{D4747F73-C5CA-40B9-8F46-E609D177A2E6}"/>
              </a:ext>
            </a:extLst>
          </p:cNvPr>
          <p:cNvSpPr txBox="1"/>
          <p:nvPr/>
        </p:nvSpPr>
        <p:spPr>
          <a:xfrm>
            <a:off x="4195686" y="2720836"/>
            <a:ext cx="1816474" cy="369332"/>
          </a:xfrm>
          <a:prstGeom prst="rect">
            <a:avLst/>
          </a:prstGeom>
          <a:noFill/>
        </p:spPr>
        <p:txBody>
          <a:bodyPr wrap="square" rtlCol="0">
            <a:spAutoFit/>
          </a:bodyPr>
          <a:lstStyle/>
          <a:p>
            <a:r>
              <a:rPr kumimoji="1" lang="ja-JP" altLang="en-US" b="1" dirty="0">
                <a:solidFill>
                  <a:srgbClr val="FF0000"/>
                </a:solidFill>
                <a:latin typeface="Meiryo" charset="-128"/>
                <a:ea typeface="Meiryo" charset="-128"/>
                <a:cs typeface="Meiryo" charset="-128"/>
              </a:rPr>
              <a:t>最低</a:t>
            </a:r>
            <a:r>
              <a:rPr kumimoji="1" lang="en-US" altLang="ja-JP" b="1" dirty="0">
                <a:solidFill>
                  <a:srgbClr val="FF0000"/>
                </a:solidFill>
                <a:latin typeface="Meiryo" charset="-128"/>
                <a:ea typeface="Meiryo" charset="-128"/>
                <a:cs typeface="Meiryo" charset="-128"/>
              </a:rPr>
              <a:t>10</a:t>
            </a:r>
            <a:r>
              <a:rPr kumimoji="1" lang="ja-JP" altLang="en-US" b="1" dirty="0">
                <a:solidFill>
                  <a:srgbClr val="FF0000"/>
                </a:solidFill>
                <a:latin typeface="Meiryo" charset="-128"/>
                <a:ea typeface="Meiryo" charset="-128"/>
                <a:cs typeface="Meiryo" charset="-128"/>
              </a:rPr>
              <a:t>文字→</a:t>
            </a:r>
          </a:p>
        </p:txBody>
      </p:sp>
    </p:spTree>
    <p:extLst>
      <p:ext uri="{BB962C8B-B14F-4D97-AF65-F5344CB8AC3E}">
        <p14:creationId xmlns:p14="http://schemas.microsoft.com/office/powerpoint/2010/main" val="2340741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40908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59736" y="221344"/>
            <a:ext cx="6750566" cy="861774"/>
          </a:xfrm>
        </p:spPr>
        <p:txBody>
          <a:bodyPr vert="horz" wrap="none">
            <a:spAutoFit/>
          </a:bodyPr>
          <a:lstStyle/>
          <a:p>
            <a:pPr>
              <a:lnSpc>
                <a:spcPct val="100000"/>
              </a:lnSpc>
            </a:pPr>
            <a:br>
              <a:rPr kumimoji="0" lang="ja-JP" altLang="en-US" sz="1800" kern="0" dirty="0"/>
            </a:br>
            <a:r>
              <a:rPr kumimoji="0" lang="ja-JP" altLang="en-US" kern="0" dirty="0"/>
              <a:t>アカウントの情報をメモしましょう</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32868"/>
            <a:ext cx="8384676" cy="1080081"/>
          </a:xfrm>
        </p:spPr>
        <p:txBody>
          <a:bodyPr>
            <a:noAutofit/>
          </a:bodyPr>
          <a:lstStyle/>
          <a:p>
            <a:pPr>
              <a:lnSpc>
                <a:spcPct val="75000"/>
              </a:lnSpc>
            </a:pPr>
            <a:r>
              <a:rPr lang="en-US" altLang="ja-JP" dirty="0"/>
              <a:t>ID</a:t>
            </a:r>
            <a:r>
              <a:rPr lang="ja-JP" altLang="en-US" dirty="0"/>
              <a:t>やパスワードの情報についてメモをして、</a:t>
            </a:r>
            <a:endParaRPr lang="en-US" altLang="ja-JP" dirty="0"/>
          </a:p>
          <a:p>
            <a:pPr>
              <a:lnSpc>
                <a:spcPct val="75000"/>
              </a:lnSpc>
            </a:pPr>
            <a:r>
              <a:rPr lang="ja-JP" altLang="en-US" dirty="0">
                <a:solidFill>
                  <a:srgbClr val="FF0000"/>
                </a:solidFill>
              </a:rPr>
              <a:t>大切に保管しましょう</a:t>
            </a:r>
            <a:r>
              <a:rPr lang="ja-JP" altLang="en-US" dirty="0"/>
              <a:t>。このメモを信頼できる人以外に</a:t>
            </a:r>
            <a:endParaRPr lang="en-US" altLang="ja-JP" dirty="0"/>
          </a:p>
          <a:p>
            <a:pPr>
              <a:lnSpc>
                <a:spcPct val="75000"/>
              </a:lnSpc>
            </a:pPr>
            <a:r>
              <a:rPr lang="ja-JP" altLang="en-US" dirty="0"/>
              <a:t>渡したり、見せたりすることは</a:t>
            </a:r>
            <a:r>
              <a:rPr lang="ja-JP" altLang="en-US" dirty="0">
                <a:solidFill>
                  <a:srgbClr val="FF0000"/>
                </a:solidFill>
              </a:rPr>
              <a:t>絶対にやめましょう</a:t>
            </a:r>
            <a:r>
              <a:rPr lang="ja-JP" altLang="en-US" dirty="0"/>
              <a:t>。</a:t>
            </a:r>
            <a:endParaRPr lang="en-US" altLang="ja-JP" dirty="0"/>
          </a:p>
        </p:txBody>
      </p:sp>
      <p:sp>
        <p:nvSpPr>
          <p:cNvPr id="4" name="Title 1"/>
          <p:cNvSpPr txBox="1">
            <a:spLocks/>
          </p:cNvSpPr>
          <p:nvPr/>
        </p:nvSpPr>
        <p:spPr>
          <a:xfrm>
            <a:off x="510127" y="528049"/>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dirty="0"/>
              <a:t>メモ</a:t>
            </a:r>
            <a:endParaRPr lang="en-US" altLang="ja-JP" dirty="0"/>
          </a:p>
        </p:txBody>
      </p:sp>
      <p:graphicFrame>
        <p:nvGraphicFramePr>
          <p:cNvPr id="3" name="表 4">
            <a:extLst>
              <a:ext uri="{FF2B5EF4-FFF2-40B4-BE49-F238E27FC236}">
                <a16:creationId xmlns:a16="http://schemas.microsoft.com/office/drawing/2014/main" id="{63E80CAF-65C5-4178-A0E5-260031E972E4}"/>
              </a:ext>
            </a:extLst>
          </p:cNvPr>
          <p:cNvGraphicFramePr>
            <a:graphicFrameLocks noGrp="1"/>
          </p:cNvGraphicFramePr>
          <p:nvPr>
            <p:extLst>
              <p:ext uri="{D42A27DB-BD31-4B8C-83A1-F6EECF244321}">
                <p14:modId xmlns:p14="http://schemas.microsoft.com/office/powerpoint/2010/main" val="298168008"/>
              </p:ext>
            </p:extLst>
          </p:nvPr>
        </p:nvGraphicFramePr>
        <p:xfrm>
          <a:off x="603645" y="2720769"/>
          <a:ext cx="7920000" cy="3289660"/>
        </p:xfrm>
        <a:graphic>
          <a:graphicData uri="http://schemas.openxmlformats.org/drawingml/2006/table">
            <a:tbl>
              <a:tblPr firstRow="1" bandRow="1">
                <a:tableStyleId>{5940675A-B579-460E-94D1-54222C63F5DA}</a:tableStyleId>
              </a:tblPr>
              <a:tblGrid>
                <a:gridCol w="367955">
                  <a:extLst>
                    <a:ext uri="{9D8B030D-6E8A-4147-A177-3AD203B41FA5}">
                      <a16:colId xmlns:a16="http://schemas.microsoft.com/office/drawing/2014/main" val="1029659466"/>
                    </a:ext>
                  </a:extLst>
                </a:gridCol>
                <a:gridCol w="1944216">
                  <a:extLst>
                    <a:ext uri="{9D8B030D-6E8A-4147-A177-3AD203B41FA5}">
                      <a16:colId xmlns:a16="http://schemas.microsoft.com/office/drawing/2014/main" val="750628428"/>
                    </a:ext>
                  </a:extLst>
                </a:gridCol>
                <a:gridCol w="1512168">
                  <a:extLst>
                    <a:ext uri="{9D8B030D-6E8A-4147-A177-3AD203B41FA5}">
                      <a16:colId xmlns:a16="http://schemas.microsoft.com/office/drawing/2014/main" val="561312297"/>
                    </a:ext>
                  </a:extLst>
                </a:gridCol>
                <a:gridCol w="1944216">
                  <a:extLst>
                    <a:ext uri="{9D8B030D-6E8A-4147-A177-3AD203B41FA5}">
                      <a16:colId xmlns:a16="http://schemas.microsoft.com/office/drawing/2014/main" val="4071634436"/>
                    </a:ext>
                  </a:extLst>
                </a:gridCol>
                <a:gridCol w="2151445">
                  <a:extLst>
                    <a:ext uri="{9D8B030D-6E8A-4147-A177-3AD203B41FA5}">
                      <a16:colId xmlns:a16="http://schemas.microsoft.com/office/drawing/2014/main" val="909394978"/>
                    </a:ext>
                  </a:extLst>
                </a:gridCol>
              </a:tblGrid>
              <a:tr h="334670">
                <a:tc>
                  <a:txBody>
                    <a:bodyPr/>
                    <a:lstStyle/>
                    <a:p>
                      <a:pPr algn="l"/>
                      <a:endParaRPr kumimoji="1" lang="ja-JP" altLang="en-US" b="1" i="0" dirty="0">
                        <a:solidFill>
                          <a:schemeClr val="bg1"/>
                        </a:solidFill>
                        <a:latin typeface="Meiryo" charset="-128"/>
                        <a:ea typeface="Meiryo" charset="-128"/>
                        <a:cs typeface="Meiryo" charset="-128"/>
                      </a:endParaRPr>
                    </a:p>
                  </a:txBody>
                  <a:tcPr>
                    <a:solidFill>
                      <a:srgbClr val="009650"/>
                    </a:solidFill>
                  </a:tcPr>
                </a:tc>
                <a:tc>
                  <a:txBody>
                    <a:bodyPr/>
                    <a:lstStyle/>
                    <a:p>
                      <a:pPr algn="l"/>
                      <a:r>
                        <a:rPr kumimoji="1" lang="ja-JP" altLang="en-US" b="1" i="0" dirty="0">
                          <a:solidFill>
                            <a:schemeClr val="bg1"/>
                          </a:solidFill>
                          <a:latin typeface="Meiryo" charset="-128"/>
                          <a:ea typeface="Meiryo" charset="-128"/>
                          <a:cs typeface="Meiryo" charset="-128"/>
                        </a:rPr>
                        <a:t>サービス名</a:t>
                      </a:r>
                    </a:p>
                  </a:txBody>
                  <a:tcPr>
                    <a:solidFill>
                      <a:srgbClr val="009650"/>
                    </a:solidFill>
                  </a:tcPr>
                </a:tc>
                <a:tc>
                  <a:txBody>
                    <a:bodyPr/>
                    <a:lstStyle/>
                    <a:p>
                      <a:pPr algn="l"/>
                      <a:r>
                        <a:rPr kumimoji="1" lang="en-US" altLang="ja-JP" b="1" i="0" dirty="0">
                          <a:solidFill>
                            <a:schemeClr val="bg1"/>
                          </a:solidFill>
                          <a:latin typeface="Meiryo" charset="-128"/>
                          <a:ea typeface="Meiryo" charset="-128"/>
                          <a:cs typeface="Meiryo" charset="-128"/>
                        </a:rPr>
                        <a:t>ID</a:t>
                      </a:r>
                      <a:endParaRPr kumimoji="1" lang="ja-JP" altLang="en-US" b="1" i="0" dirty="0">
                        <a:solidFill>
                          <a:schemeClr val="bg1"/>
                        </a:solidFill>
                        <a:latin typeface="Meiryo" charset="-128"/>
                        <a:ea typeface="Meiryo" charset="-128"/>
                        <a:cs typeface="Meiryo" charset="-128"/>
                      </a:endParaRPr>
                    </a:p>
                  </a:txBody>
                  <a:tcPr>
                    <a:solidFill>
                      <a:srgbClr val="009650"/>
                    </a:solidFill>
                  </a:tcPr>
                </a:tc>
                <a:tc>
                  <a:txBody>
                    <a:bodyPr/>
                    <a:lstStyle/>
                    <a:p>
                      <a:pPr algn="l"/>
                      <a:r>
                        <a:rPr kumimoji="1" lang="ja-JP" altLang="en-US" b="1" i="0" dirty="0">
                          <a:solidFill>
                            <a:schemeClr val="bg1"/>
                          </a:solidFill>
                          <a:latin typeface="Meiryo" charset="-128"/>
                          <a:ea typeface="Meiryo" charset="-128"/>
                          <a:cs typeface="Meiryo" charset="-128"/>
                        </a:rPr>
                        <a:t>メールアドレス</a:t>
                      </a:r>
                    </a:p>
                  </a:txBody>
                  <a:tcPr>
                    <a:solidFill>
                      <a:srgbClr val="009650"/>
                    </a:solidFill>
                  </a:tcPr>
                </a:tc>
                <a:tc>
                  <a:txBody>
                    <a:bodyPr/>
                    <a:lstStyle/>
                    <a:p>
                      <a:pPr algn="l"/>
                      <a:r>
                        <a:rPr kumimoji="1" lang="ja-JP" altLang="en-US" b="1" i="0" dirty="0">
                          <a:solidFill>
                            <a:schemeClr val="bg1"/>
                          </a:solidFill>
                          <a:latin typeface="Meiryo" charset="-128"/>
                          <a:ea typeface="Meiryo" charset="-128"/>
                          <a:cs typeface="Meiryo" charset="-128"/>
                        </a:rPr>
                        <a:t>パスワード</a:t>
                      </a:r>
                    </a:p>
                  </a:txBody>
                  <a:tcPr>
                    <a:solidFill>
                      <a:srgbClr val="009650"/>
                    </a:solidFill>
                  </a:tcPr>
                </a:tc>
                <a:extLst>
                  <a:ext uri="{0D108BD9-81ED-4DB2-BD59-A6C34878D82A}">
                    <a16:rowId xmlns:a16="http://schemas.microsoft.com/office/drawing/2014/main" val="203672851"/>
                  </a:ext>
                </a:extLst>
              </a:tr>
              <a:tr h="584780">
                <a:tc>
                  <a:txBody>
                    <a:bodyPr/>
                    <a:lstStyle/>
                    <a:p>
                      <a:pPr algn="l"/>
                      <a:r>
                        <a:rPr kumimoji="1" lang="ja-JP" altLang="en-US" b="1" i="0" dirty="0">
                          <a:latin typeface="Meiryo" charset="-128"/>
                          <a:ea typeface="Meiryo" charset="-128"/>
                          <a:cs typeface="Meiryo" charset="-128"/>
                        </a:rPr>
                        <a:t>❶</a:t>
                      </a: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extLst>
                  <a:ext uri="{0D108BD9-81ED-4DB2-BD59-A6C34878D82A}">
                    <a16:rowId xmlns:a16="http://schemas.microsoft.com/office/drawing/2014/main" val="4235117077"/>
                  </a:ext>
                </a:extLst>
              </a:tr>
              <a:tr h="584780">
                <a:tc>
                  <a:txBody>
                    <a:bodyPr/>
                    <a:lstStyle/>
                    <a:p>
                      <a:pPr algn="l"/>
                      <a:r>
                        <a:rPr kumimoji="1" lang="ja-JP" altLang="en-US" b="1" i="0" dirty="0">
                          <a:latin typeface="Meiryo" charset="-128"/>
                          <a:ea typeface="Meiryo" charset="-128"/>
                          <a:cs typeface="Meiryo" charset="-128"/>
                        </a:rPr>
                        <a:t>❷</a:t>
                      </a: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extLst>
                  <a:ext uri="{0D108BD9-81ED-4DB2-BD59-A6C34878D82A}">
                    <a16:rowId xmlns:a16="http://schemas.microsoft.com/office/drawing/2014/main" val="3569787329"/>
                  </a:ext>
                </a:extLst>
              </a:tr>
              <a:tr h="584780">
                <a:tc>
                  <a:txBody>
                    <a:bodyPr/>
                    <a:lstStyle/>
                    <a:p>
                      <a:pPr algn="l"/>
                      <a:r>
                        <a:rPr kumimoji="1" lang="ja-JP" altLang="en-US" b="1" i="0" dirty="0">
                          <a:latin typeface="Meiryo" charset="-128"/>
                          <a:ea typeface="Meiryo" charset="-128"/>
                          <a:cs typeface="Meiryo" charset="-128"/>
                        </a:rPr>
                        <a:t>❸</a:t>
                      </a: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a:latin typeface="Meiryo" charset="-128"/>
                        <a:ea typeface="Meiryo" charset="-128"/>
                        <a:cs typeface="Meiryo" charset="-128"/>
                      </a:endParaRPr>
                    </a:p>
                  </a:txBody>
                  <a:tcPr/>
                </a:tc>
                <a:extLst>
                  <a:ext uri="{0D108BD9-81ED-4DB2-BD59-A6C34878D82A}">
                    <a16:rowId xmlns:a16="http://schemas.microsoft.com/office/drawing/2014/main" val="3281796899"/>
                  </a:ext>
                </a:extLst>
              </a:tr>
              <a:tr h="584780">
                <a:tc>
                  <a:txBody>
                    <a:bodyPr/>
                    <a:lstStyle/>
                    <a:p>
                      <a:pPr algn="l"/>
                      <a:r>
                        <a:rPr kumimoji="1" lang="ja-JP" altLang="en-US" b="1" i="0" dirty="0">
                          <a:latin typeface="Meiryo" charset="-128"/>
                          <a:ea typeface="Meiryo" charset="-128"/>
                          <a:cs typeface="Meiryo" charset="-128"/>
                        </a:rPr>
                        <a:t>❹</a:t>
                      </a: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extLst>
                  <a:ext uri="{0D108BD9-81ED-4DB2-BD59-A6C34878D82A}">
                    <a16:rowId xmlns:a16="http://schemas.microsoft.com/office/drawing/2014/main" val="3818539485"/>
                  </a:ext>
                </a:extLst>
              </a:tr>
              <a:tr h="584780">
                <a:tc>
                  <a:txBody>
                    <a:bodyPr/>
                    <a:lstStyle/>
                    <a:p>
                      <a:pPr algn="l"/>
                      <a:r>
                        <a:rPr kumimoji="1" lang="ja-JP" altLang="en-US" b="1" i="0" dirty="0">
                          <a:latin typeface="Meiryo" charset="-128"/>
                          <a:ea typeface="Meiryo" charset="-128"/>
                          <a:cs typeface="Meiryo" charset="-128"/>
                        </a:rPr>
                        <a:t>❺</a:t>
                      </a: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tc>
                  <a:txBody>
                    <a:bodyPr/>
                    <a:lstStyle/>
                    <a:p>
                      <a:pPr algn="l"/>
                      <a:endParaRPr kumimoji="1" lang="ja-JP" altLang="en-US" b="1" i="0" dirty="0">
                        <a:latin typeface="Meiryo" charset="-128"/>
                        <a:ea typeface="Meiryo" charset="-128"/>
                        <a:cs typeface="Meiryo" charset="-128"/>
                      </a:endParaRPr>
                    </a:p>
                  </a:txBody>
                  <a:tcPr/>
                </a:tc>
                <a:extLst>
                  <a:ext uri="{0D108BD9-81ED-4DB2-BD59-A6C34878D82A}">
                    <a16:rowId xmlns:a16="http://schemas.microsoft.com/office/drawing/2014/main" val="4122234020"/>
                  </a:ext>
                </a:extLst>
              </a:tr>
            </a:tbl>
          </a:graphicData>
        </a:graphic>
      </p:graphicFrame>
      <p:sp>
        <p:nvSpPr>
          <p:cNvPr id="8" name="テキスト ボックス 7">
            <a:extLst>
              <a:ext uri="{FF2B5EF4-FFF2-40B4-BE49-F238E27FC236}">
                <a16:creationId xmlns:a16="http://schemas.microsoft.com/office/drawing/2014/main" id="{4817D1E0-C5EB-44B6-AFC0-30412902D682}"/>
              </a:ext>
            </a:extLst>
          </p:cNvPr>
          <p:cNvSpPr txBox="1"/>
          <p:nvPr/>
        </p:nvSpPr>
        <p:spPr>
          <a:xfrm>
            <a:off x="515925" y="6023783"/>
            <a:ext cx="7992370" cy="307777"/>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※ID</a:t>
            </a:r>
            <a:r>
              <a:rPr lang="ja-JP" altLang="en-US" sz="1400" dirty="0">
                <a:latin typeface="メイリオ" panose="020B0604030504040204" pitchFamily="50" charset="-128"/>
                <a:ea typeface="メイリオ" panose="020B0604030504040204" pitchFamily="50" charset="-128"/>
              </a:rPr>
              <a:t>とメールアドレスが同じ場合もあります</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94737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566484"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r>
              <a:rPr lang="en-US" altLang="ja-JP" sz="4800" dirty="0">
                <a:solidFill>
                  <a:srgbClr val="009650"/>
                </a:solidFill>
              </a:rPr>
              <a:t> </a:t>
            </a:r>
            <a:r>
              <a:rPr lang="ja-JP" altLang="en-US" sz="4800" dirty="0">
                <a:solidFill>
                  <a:srgbClr val="009650"/>
                </a:solidFill>
              </a:rPr>
              <a:t>スマートフォンは</a:t>
            </a:r>
            <a:endParaRPr lang="en-US" altLang="ja-JP" sz="4800" dirty="0">
              <a:solidFill>
                <a:srgbClr val="009650"/>
              </a:solidFill>
            </a:endParaRPr>
          </a:p>
          <a:p>
            <a:r>
              <a:rPr lang="en-US" altLang="ja-JP" sz="4800" dirty="0">
                <a:solidFill>
                  <a:srgbClr val="009650"/>
                </a:solidFill>
              </a:rPr>
              <a:t> </a:t>
            </a:r>
            <a:r>
              <a:rPr lang="ja-JP" altLang="en-US" sz="4800" dirty="0">
                <a:solidFill>
                  <a:srgbClr val="009650"/>
                </a:solidFill>
              </a:rPr>
              <a:t>危険なものか</a:t>
            </a:r>
            <a:r>
              <a:rPr lang="en-US" altLang="ja-JP" sz="4800" dirty="0">
                <a:solidFill>
                  <a:srgbClr val="009650"/>
                </a:solidFill>
              </a:rPr>
              <a:t>?</a:t>
            </a:r>
            <a:endParaRPr lang="ja-JP" altLang="en-US" sz="4800" dirty="0">
              <a:solidFill>
                <a:srgbClr val="009650"/>
              </a:solidFill>
            </a:endParaRPr>
          </a:p>
        </p:txBody>
      </p:sp>
      <p:pic>
        <p:nvPicPr>
          <p:cNvPr id="4" name="Picture 8" descr="インターネットを表すイラスト">
            <a:extLst>
              <a:ext uri="{FF2B5EF4-FFF2-40B4-BE49-F238E27FC236}">
                <a16:creationId xmlns:a16="http://schemas.microsoft.com/office/drawing/2014/main" id="{54AF60FA-2314-47D1-8BD4-FE649336D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19" y="4557358"/>
            <a:ext cx="129614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313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6" name="タイトル 1"/>
          <p:cNvSpPr>
            <a:spLocks noGrp="1" noChangeAspect="1"/>
          </p:cNvSpPr>
          <p:nvPr>
            <p:ph type="ctrTitle"/>
          </p:nvPr>
        </p:nvSpPr>
        <p:spPr>
          <a:xfrm>
            <a:off x="1770127" y="200562"/>
            <a:ext cx="1415772" cy="861774"/>
          </a:xfrm>
        </p:spPr>
        <p:txBody>
          <a:bodyPr vert="horz" wrap="none">
            <a:spAutoFit/>
          </a:bodyPr>
          <a:lstStyle/>
          <a:p>
            <a:pPr>
              <a:lnSpc>
                <a:spcPct val="100000"/>
              </a:lnSpc>
            </a:pPr>
            <a:br>
              <a:rPr lang="ja-JP" altLang="en-US" sz="1800" kern="0" dirty="0"/>
            </a:br>
            <a:r>
              <a:rPr lang="ja-JP" altLang="en-US" kern="0" dirty="0">
                <a:latin typeface="Meiryo"/>
                <a:ea typeface="Meiryo"/>
              </a:rPr>
              <a:t>用語集</a:t>
            </a:r>
          </a:p>
        </p:txBody>
      </p:sp>
      <p:pic>
        <p:nvPicPr>
          <p:cNvPr id="12" name="Picture 2" descr="スマートフォンを使うウサギのキャラクター">
            <a:extLst>
              <a:ext uri="{FF2B5EF4-FFF2-40B4-BE49-F238E27FC236}">
                <a16:creationId xmlns:a16="http://schemas.microsoft.com/office/drawing/2014/main" id="{B1D0B27C-7AAF-BA59-26D7-10919BA58B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078" y="357743"/>
            <a:ext cx="735632" cy="7356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表 13">
            <a:extLst>
              <a:ext uri="{FF2B5EF4-FFF2-40B4-BE49-F238E27FC236}">
                <a16:creationId xmlns:a16="http://schemas.microsoft.com/office/drawing/2014/main" id="{7D216904-E5F8-AFBE-1732-9B35CEA622D8}"/>
              </a:ext>
            </a:extLst>
          </p:cNvPr>
          <p:cNvGraphicFramePr>
            <a:graphicFrameLocks noGrp="1"/>
          </p:cNvGraphicFramePr>
          <p:nvPr>
            <p:extLst>
              <p:ext uri="{D42A27DB-BD31-4B8C-83A1-F6EECF244321}">
                <p14:modId xmlns:p14="http://schemas.microsoft.com/office/powerpoint/2010/main" val="2180746262"/>
              </p:ext>
            </p:extLst>
          </p:nvPr>
        </p:nvGraphicFramePr>
        <p:xfrm>
          <a:off x="495283" y="1410377"/>
          <a:ext cx="8085144" cy="4767373"/>
        </p:xfrm>
        <a:graphic>
          <a:graphicData uri="http://schemas.openxmlformats.org/drawingml/2006/table">
            <a:tbl>
              <a:tblPr firstRow="1" bandRow="1">
                <a:tableStyleId>{5C22544A-7EE6-4342-B048-85BDC9FD1C3A}</a:tableStyleId>
              </a:tblPr>
              <a:tblGrid>
                <a:gridCol w="2416097">
                  <a:extLst>
                    <a:ext uri="{9D8B030D-6E8A-4147-A177-3AD203B41FA5}">
                      <a16:colId xmlns:a16="http://schemas.microsoft.com/office/drawing/2014/main" val="428731643"/>
                    </a:ext>
                  </a:extLst>
                </a:gridCol>
                <a:gridCol w="5669047">
                  <a:extLst>
                    <a:ext uri="{9D8B030D-6E8A-4147-A177-3AD203B41FA5}">
                      <a16:colId xmlns:a16="http://schemas.microsoft.com/office/drawing/2014/main" val="1209442610"/>
                    </a:ext>
                  </a:extLst>
                </a:gridCol>
              </a:tblGrid>
              <a:tr h="600901">
                <a:tc>
                  <a:txBody>
                    <a:bodyPr/>
                    <a:lstStyle/>
                    <a:p>
                      <a:pPr algn="ctr"/>
                      <a:r>
                        <a:rPr lang="ja-JP" altLang="en-US" dirty="0">
                          <a:latin typeface="Meiryo"/>
                          <a:ea typeface="Meiryo"/>
                        </a:rPr>
                        <a:t>用　語</a:t>
                      </a:r>
                      <a:endParaRPr kumimoji="1" lang="ja-JP" altLang="en-US" dirty="0">
                        <a:latin typeface="Meiryo"/>
                        <a:ea typeface="Meiryo"/>
                      </a:endParaRPr>
                    </a:p>
                  </a:txBody>
                  <a:tcPr anchor="ctr">
                    <a:lnL w="19050">
                      <a:solidFill>
                        <a:srgbClr val="009650"/>
                      </a:solidFill>
                    </a:lnL>
                    <a:lnR w="19050">
                      <a:solidFill>
                        <a:srgbClr val="FFFFFF"/>
                      </a:solidFill>
                    </a:lnR>
                    <a:lnT w="19050">
                      <a:solidFill>
                        <a:srgbClr val="009650"/>
                      </a:solidFill>
                    </a:lnT>
                    <a:lnB w="19050">
                      <a:solidFill>
                        <a:srgbClr val="009650"/>
                      </a:solidFill>
                    </a:lnB>
                    <a:solidFill>
                      <a:srgbClr val="009650"/>
                    </a:solidFill>
                  </a:tcPr>
                </a:tc>
                <a:tc>
                  <a:txBody>
                    <a:bodyPr/>
                    <a:lstStyle/>
                    <a:p>
                      <a:pPr algn="ctr"/>
                      <a:r>
                        <a:rPr lang="ja-JP" altLang="en-US">
                          <a:latin typeface="Meiryo"/>
                          <a:ea typeface="Meiryo"/>
                        </a:rPr>
                        <a:t>意　味</a:t>
                      </a:r>
                      <a:endParaRPr kumimoji="1" lang="ja-JP" altLang="en-US" dirty="0">
                        <a:latin typeface="Meiryo"/>
                        <a:ea typeface="Meiryo"/>
                      </a:endParaRPr>
                    </a:p>
                  </a:txBody>
                  <a:tcPr anchor="ctr">
                    <a:lnL w="19050">
                      <a:solidFill>
                        <a:srgbClr val="FFFFFF"/>
                      </a:solidFill>
                    </a:lnL>
                    <a:lnR w="19050">
                      <a:solidFill>
                        <a:srgbClr val="009650"/>
                      </a:solidFill>
                    </a:lnR>
                    <a:lnT w="19050">
                      <a:solidFill>
                        <a:srgbClr val="009650"/>
                      </a:solidFill>
                    </a:lnT>
                    <a:lnB w="19050">
                      <a:solidFill>
                        <a:srgbClr val="009650"/>
                      </a:solidFill>
                    </a:lnB>
                    <a:solidFill>
                      <a:srgbClr val="009650"/>
                    </a:solidFill>
                  </a:tcPr>
                </a:tc>
                <a:extLst>
                  <a:ext uri="{0D108BD9-81ED-4DB2-BD59-A6C34878D82A}">
                    <a16:rowId xmlns:a16="http://schemas.microsoft.com/office/drawing/2014/main" val="394926781"/>
                  </a:ext>
                </a:extLst>
              </a:tr>
              <a:tr h="625614">
                <a:tc>
                  <a:txBody>
                    <a:bodyPr/>
                    <a:lstStyle/>
                    <a:p>
                      <a:pPr lvl="0" algn="ctr">
                        <a:buNone/>
                      </a:pPr>
                      <a:r>
                        <a:rPr kumimoji="1" lang="ja-JP" altLang="en-US" b="1" dirty="0">
                          <a:solidFill>
                            <a:srgbClr val="009650"/>
                          </a:solidFill>
                          <a:latin typeface="メイリオ"/>
                          <a:ea typeface="メイリオ"/>
                        </a:rPr>
                        <a:t>アプリケーション</a:t>
                      </a:r>
                      <a:endParaRPr kumimoji="1" lang="en-US" altLang="ja-JP" b="1" dirty="0">
                        <a:solidFill>
                          <a:srgbClr val="009650"/>
                        </a:solidFill>
                        <a:latin typeface="メイリオ"/>
                        <a:ea typeface="メイリオ"/>
                      </a:endParaRPr>
                    </a:p>
                  </a:txBody>
                  <a:tcPr marT="108000" marB="108000" anchor="ctr">
                    <a:lnL w="19050">
                      <a:solidFill>
                        <a:srgbClr val="009650"/>
                      </a:solidFill>
                    </a:lnL>
                    <a:lnR w="19050">
                      <a:solidFill>
                        <a:srgbClr val="009650"/>
                      </a:solidFill>
                    </a:lnR>
                    <a:lnT w="19050">
                      <a:solidFill>
                        <a:srgbClr val="009650"/>
                      </a:solidFill>
                    </a:lnT>
                    <a:lnB w="19050">
                      <a:solidFill>
                        <a:srgbClr val="009650"/>
                      </a:solidFill>
                    </a:lnB>
                    <a:noFill/>
                  </a:tcPr>
                </a:tc>
                <a:tc>
                  <a:txBody>
                    <a:bodyPr/>
                    <a:lstStyle/>
                    <a:p>
                      <a:pPr lvl="0">
                        <a:lnSpc>
                          <a:spcPct val="100000"/>
                        </a:lnSpc>
                        <a:buNone/>
                      </a:pPr>
                      <a:r>
                        <a:rPr kumimoji="1" lang="ja-JP" altLang="en-US" sz="1600" b="1" dirty="0">
                          <a:solidFill>
                            <a:schemeClr val="tx1"/>
                          </a:solidFill>
                          <a:latin typeface="メイリオ" panose="020B0604030504040204" pitchFamily="50" charset="-128"/>
                          <a:ea typeface="メイリオ" panose="020B0604030504040204" pitchFamily="50" charset="-128"/>
                        </a:rPr>
                        <a:t>特定の用途や目的のために設計されたソフトウェア</a:t>
                      </a:r>
                      <a:r>
                        <a:rPr kumimoji="1" lang="en-US" altLang="ja-JP" sz="1600" b="1" dirty="0">
                          <a:solidFill>
                            <a:schemeClr val="tx1"/>
                          </a:solidFill>
                          <a:latin typeface="メイリオ" panose="020B0604030504040204" pitchFamily="50" charset="-128"/>
                          <a:ea typeface="メイリオ" panose="020B0604030504040204" pitchFamily="50" charset="-128"/>
                        </a:rPr>
                        <a:t>(</a:t>
                      </a:r>
                      <a:r>
                        <a:rPr kumimoji="1" lang="ja-JP" altLang="en-US" sz="1600" b="1" dirty="0">
                          <a:solidFill>
                            <a:schemeClr val="tx1"/>
                          </a:solidFill>
                          <a:latin typeface="メイリオ" panose="020B0604030504040204" pitchFamily="50" charset="-128"/>
                          <a:ea typeface="メイリオ" panose="020B0604030504040204" pitchFamily="50" charset="-128"/>
                        </a:rPr>
                        <a:t>機能</a:t>
                      </a:r>
                      <a:r>
                        <a:rPr kumimoji="1" lang="en-US" altLang="ja-JP" sz="1600" b="1" dirty="0">
                          <a:solidFill>
                            <a:schemeClr val="tx1"/>
                          </a:solidFill>
                          <a:latin typeface="メイリオ" panose="020B0604030504040204" pitchFamily="50" charset="-128"/>
                          <a:ea typeface="メイリオ" panose="020B0604030504040204" pitchFamily="50" charset="-128"/>
                        </a:rPr>
                        <a:t>)</a:t>
                      </a:r>
                      <a:r>
                        <a:rPr kumimoji="1" lang="ja-JP" altLang="en-US" sz="1600" b="1" dirty="0">
                          <a:solidFill>
                            <a:schemeClr val="tx1"/>
                          </a:solidFill>
                          <a:latin typeface="メイリオ" panose="020B0604030504040204" pitchFamily="50" charset="-128"/>
                          <a:ea typeface="メイリオ" panose="020B0604030504040204" pitchFamily="50" charset="-128"/>
                        </a:rPr>
                        <a:t>のこと。省略してアプリとも呼びます</a:t>
                      </a:r>
                      <a:endParaRPr kumimoji="1" lang="ja-JP" sz="1600" b="1" dirty="0">
                        <a:solidFill>
                          <a:schemeClr val="tx1"/>
                        </a:solidFill>
                        <a:highlight>
                          <a:srgbClr val="FFFF00"/>
                        </a:highlight>
                        <a:latin typeface="メイリオ" panose="020B0604030504040204" pitchFamily="50" charset="-128"/>
                        <a:ea typeface="メイリオ" panose="020B0604030504040204" pitchFamily="50" charset="-128"/>
                      </a:endParaRPr>
                    </a:p>
                  </a:txBody>
                  <a:tcPr marT="108000" marB="108000" anchor="ctr">
                    <a:lnL w="19050">
                      <a:solidFill>
                        <a:srgbClr val="009650"/>
                      </a:solidFill>
                    </a:lnL>
                    <a:lnR w="19050">
                      <a:solidFill>
                        <a:srgbClr val="009650"/>
                      </a:solidFill>
                    </a:lnR>
                    <a:lnT w="19050">
                      <a:solidFill>
                        <a:srgbClr val="009650"/>
                      </a:solidFill>
                    </a:lnT>
                    <a:lnB w="19050">
                      <a:solidFill>
                        <a:srgbClr val="009650"/>
                      </a:solidFill>
                    </a:lnB>
                    <a:noFill/>
                  </a:tcPr>
                </a:tc>
                <a:extLst>
                  <a:ext uri="{0D108BD9-81ED-4DB2-BD59-A6C34878D82A}">
                    <a16:rowId xmlns:a16="http://schemas.microsoft.com/office/drawing/2014/main" val="1046825504"/>
                  </a:ext>
                </a:extLst>
              </a:tr>
              <a:tr h="648072">
                <a:tc>
                  <a:txBody>
                    <a:bodyPr/>
                    <a:lstStyle/>
                    <a:p>
                      <a:pPr lvl="0" algn="ctr">
                        <a:buNone/>
                      </a:pPr>
                      <a:r>
                        <a:rPr kumimoji="1" lang="ja-JP" altLang="en-US" b="1" dirty="0">
                          <a:solidFill>
                            <a:srgbClr val="009650"/>
                          </a:solidFill>
                          <a:latin typeface="メイリオ" panose="020B0604030504040204" pitchFamily="50" charset="-128"/>
                          <a:ea typeface="メイリオ" panose="020B0604030504040204" pitchFamily="50" charset="-128"/>
                        </a:rPr>
                        <a:t>アカウント</a:t>
                      </a:r>
                      <a:endParaRPr kumimoji="1" lang="en-US" altLang="ja-JP" b="1" dirty="0">
                        <a:solidFill>
                          <a:srgbClr val="009650"/>
                        </a:solidFill>
                        <a:latin typeface="メイリオ" panose="020B0604030504040204" pitchFamily="50" charset="-128"/>
                        <a:ea typeface="メイリオ" panose="020B0604030504040204" pitchFamily="50" charset="-128"/>
                      </a:endParaRPr>
                    </a:p>
                  </a:txBody>
                  <a:tcPr marT="108000" marB="108000" anchor="ctr">
                    <a:lnL w="19050">
                      <a:solidFill>
                        <a:srgbClr val="009650"/>
                      </a:solidFill>
                    </a:lnL>
                    <a:lnR w="19050">
                      <a:solidFill>
                        <a:srgbClr val="009650"/>
                      </a:solidFill>
                    </a:lnR>
                    <a:lnT w="19050">
                      <a:solidFill>
                        <a:srgbClr val="009650"/>
                      </a:solidFill>
                    </a:lnT>
                    <a:lnB w="19050" cap="flat" cmpd="sng" algn="ctr">
                      <a:solidFill>
                        <a:srgbClr val="009650"/>
                      </a:solidFill>
                      <a:prstDash val="solid"/>
                      <a:round/>
                      <a:headEnd type="none" w="med" len="med"/>
                      <a:tailEnd type="none" w="med" len="med"/>
                    </a:lnB>
                    <a:noFill/>
                  </a:tcPr>
                </a:tc>
                <a:tc>
                  <a:txBody>
                    <a:bodyPr/>
                    <a:lstStyle/>
                    <a:p>
                      <a:pPr marL="0" marR="0" lvl="0" indent="0" algn="l">
                        <a:lnSpc>
                          <a:spcPct val="100000"/>
                        </a:lnSpc>
                        <a:spcBef>
                          <a:spcPts val="0"/>
                        </a:spcBef>
                        <a:spcAft>
                          <a:spcPts val="0"/>
                        </a:spcAft>
                        <a:buNone/>
                      </a:pPr>
                      <a:r>
                        <a:rPr kumimoji="1" lang="ja-JP" altLang="en-US" sz="1600" b="1" dirty="0">
                          <a:solidFill>
                            <a:schemeClr val="tx1"/>
                          </a:solidFill>
                          <a:latin typeface="Meiryo"/>
                          <a:ea typeface="Meiryo"/>
                        </a:rPr>
                        <a:t>サービスを利用する際に必要な権利や個人認証情報のこと</a:t>
                      </a:r>
                      <a:endParaRPr kumimoji="1" lang="ja-JP" sz="1600" b="1" dirty="0">
                        <a:solidFill>
                          <a:schemeClr val="tx1"/>
                        </a:solidFill>
                        <a:highlight>
                          <a:srgbClr val="FFFF00"/>
                        </a:highlight>
                        <a:latin typeface="Meiryo"/>
                        <a:ea typeface="Meiryo"/>
                      </a:endParaRPr>
                    </a:p>
                  </a:txBody>
                  <a:tcPr marT="108000" marB="108000" anchor="ctr">
                    <a:lnL w="19050">
                      <a:solidFill>
                        <a:srgbClr val="009650"/>
                      </a:solidFill>
                    </a:lnL>
                    <a:lnR w="19050">
                      <a:solidFill>
                        <a:srgbClr val="009650"/>
                      </a:solidFill>
                    </a:lnR>
                    <a:lnT w="19050">
                      <a:solidFill>
                        <a:srgbClr val="009650"/>
                      </a:solidFill>
                    </a:lnT>
                    <a:lnB w="19050">
                      <a:solidFill>
                        <a:srgbClr val="009650"/>
                      </a:solidFill>
                    </a:lnB>
                    <a:noFill/>
                  </a:tcPr>
                </a:tc>
                <a:extLst>
                  <a:ext uri="{0D108BD9-81ED-4DB2-BD59-A6C34878D82A}">
                    <a16:rowId xmlns:a16="http://schemas.microsoft.com/office/drawing/2014/main" val="656970002"/>
                  </a:ext>
                </a:extLst>
              </a:tr>
              <a:tr h="600901">
                <a:tc>
                  <a:txBody>
                    <a:bodyPr/>
                    <a:lstStyle/>
                    <a:p>
                      <a:pPr lvl="0" algn="ctr">
                        <a:buNone/>
                      </a:pPr>
                      <a:r>
                        <a:rPr kumimoji="1" lang="en-US" altLang="ja-JP" b="1" dirty="0">
                          <a:solidFill>
                            <a:srgbClr val="009650"/>
                          </a:solidFill>
                          <a:latin typeface="メイリオ" panose="020B0604030504040204" pitchFamily="50" charset="-128"/>
                          <a:ea typeface="メイリオ" panose="020B0604030504040204" pitchFamily="50" charset="-128"/>
                        </a:rPr>
                        <a:t>ID</a:t>
                      </a:r>
                    </a:p>
                  </a:txBody>
                  <a:tcPr marT="108000" marB="108000" anchor="ctr">
                    <a:lnL w="19050">
                      <a:solidFill>
                        <a:srgbClr val="009650"/>
                      </a:solidFill>
                    </a:lnL>
                    <a:lnR w="19050">
                      <a:solidFill>
                        <a:srgbClr val="009650"/>
                      </a:solidFill>
                    </a:lnR>
                    <a:lnT w="19050">
                      <a:solidFill>
                        <a:srgbClr val="009650"/>
                      </a:solidFill>
                    </a:lnT>
                    <a:lnB w="19050">
                      <a:solidFill>
                        <a:srgbClr val="009650"/>
                      </a:solidFill>
                    </a:lnB>
                    <a:noFill/>
                  </a:tcPr>
                </a:tc>
                <a:tc>
                  <a:txBody>
                    <a:bodyPr/>
                    <a:lstStyle/>
                    <a:p>
                      <a:pPr lvl="0" algn="l">
                        <a:lnSpc>
                          <a:spcPct val="100000"/>
                        </a:lnSpc>
                        <a:spcBef>
                          <a:spcPts val="0"/>
                        </a:spcBef>
                        <a:spcAft>
                          <a:spcPts val="0"/>
                        </a:spcAft>
                        <a:buNone/>
                      </a:pPr>
                      <a:r>
                        <a:rPr lang="ja-JP" altLang="en-US" sz="1600" b="1" dirty="0">
                          <a:solidFill>
                            <a:schemeClr val="tx1"/>
                          </a:solidFill>
                          <a:latin typeface="Meiryo"/>
                          <a:ea typeface="Meiryo"/>
                        </a:rPr>
                        <a:t>サービスの登録者や利用者を識別するために使用される文字列のこと</a:t>
                      </a:r>
                      <a:endParaRPr lang="ja-JP" sz="1600" b="1" dirty="0">
                        <a:solidFill>
                          <a:schemeClr val="tx1"/>
                        </a:solidFill>
                        <a:highlight>
                          <a:srgbClr val="FFFF00"/>
                        </a:highlight>
                        <a:latin typeface="Meiryo"/>
                        <a:ea typeface="Meiryo"/>
                      </a:endParaRPr>
                    </a:p>
                  </a:txBody>
                  <a:tcPr marT="108000" marB="108000" anchor="ctr">
                    <a:lnL w="19050" cap="flat" cmpd="sng" algn="ctr">
                      <a:solidFill>
                        <a:srgbClr val="009650"/>
                      </a:solidFill>
                      <a:prstDash val="solid"/>
                      <a:round/>
                      <a:headEnd type="none" w="med" len="med"/>
                      <a:tailEnd type="none" w="med" len="med"/>
                    </a:lnL>
                    <a:lnR w="19050">
                      <a:solidFill>
                        <a:srgbClr val="009650"/>
                      </a:solidFill>
                    </a:lnR>
                    <a:lnT w="19050">
                      <a:solidFill>
                        <a:srgbClr val="009650"/>
                      </a:solidFill>
                    </a:lnT>
                    <a:lnB w="19050">
                      <a:solidFill>
                        <a:srgbClr val="009650"/>
                      </a:solidFill>
                    </a:lnB>
                    <a:noFill/>
                  </a:tcPr>
                </a:tc>
                <a:extLst>
                  <a:ext uri="{0D108BD9-81ED-4DB2-BD59-A6C34878D82A}">
                    <a16:rowId xmlns:a16="http://schemas.microsoft.com/office/drawing/2014/main" val="805125529"/>
                  </a:ext>
                </a:extLst>
              </a:tr>
              <a:tr h="600901">
                <a:tc>
                  <a:txBody>
                    <a:bodyPr/>
                    <a:lstStyle/>
                    <a:p>
                      <a:pPr lvl="0" algn="ctr">
                        <a:buNone/>
                      </a:pPr>
                      <a:r>
                        <a:rPr kumimoji="1" lang="ja-JP" altLang="en-US" b="1" dirty="0">
                          <a:solidFill>
                            <a:srgbClr val="009650"/>
                          </a:solidFill>
                          <a:latin typeface="メイリオ" panose="020B0604030504040204" pitchFamily="50" charset="-128"/>
                          <a:ea typeface="メイリオ" panose="020B0604030504040204" pitchFamily="50" charset="-128"/>
                        </a:rPr>
                        <a:t>パスワード</a:t>
                      </a:r>
                      <a:endParaRPr kumimoji="1" lang="en-US" altLang="ja-JP" b="1" dirty="0">
                        <a:solidFill>
                          <a:srgbClr val="009650"/>
                        </a:solidFill>
                        <a:latin typeface="メイリオ" panose="020B0604030504040204" pitchFamily="50" charset="-128"/>
                        <a:ea typeface="メイリオ" panose="020B0604030504040204" pitchFamily="50" charset="-128"/>
                      </a:endParaRPr>
                    </a:p>
                  </a:txBody>
                  <a:tcPr marT="108000" marB="108000" anchor="ctr">
                    <a:lnL w="19050">
                      <a:solidFill>
                        <a:srgbClr val="009650"/>
                      </a:solidFill>
                    </a:lnL>
                    <a:lnR w="19050">
                      <a:solidFill>
                        <a:srgbClr val="009650"/>
                      </a:solidFill>
                    </a:lnR>
                    <a:lnT w="19050">
                      <a:solidFill>
                        <a:srgbClr val="009650"/>
                      </a:solidFill>
                    </a:lnT>
                    <a:lnB w="19050">
                      <a:solidFill>
                        <a:srgbClr val="009650"/>
                      </a:solidFill>
                    </a:lnB>
                    <a:noFill/>
                  </a:tcPr>
                </a:tc>
                <a:tc>
                  <a:txBody>
                    <a:bodyPr/>
                    <a:lstStyle/>
                    <a:p>
                      <a:pPr marL="0" marR="0" lvl="0" indent="0" algn="l" rtl="0">
                        <a:lnSpc>
                          <a:spcPct val="100000"/>
                        </a:lnSpc>
                        <a:spcBef>
                          <a:spcPts val="0"/>
                        </a:spcBef>
                        <a:spcAft>
                          <a:spcPts val="0"/>
                        </a:spcAft>
                        <a:buClrTx/>
                        <a:buSzTx/>
                        <a:buFontTx/>
                        <a:buNone/>
                      </a:pPr>
                      <a:r>
                        <a:rPr kumimoji="1" lang="ja-JP" altLang="en-US" sz="1600" b="1" dirty="0">
                          <a:solidFill>
                            <a:schemeClr val="tx1"/>
                          </a:solidFill>
                          <a:latin typeface="メイリオ"/>
                          <a:ea typeface="メイリオ"/>
                        </a:rPr>
                        <a:t>サービスを利用する際に利用者本人であることを確認するための秘密の合言葉</a:t>
                      </a:r>
                      <a:endParaRPr kumimoji="1" lang="ja-JP" altLang="en-US" sz="1600" b="1" dirty="0">
                        <a:solidFill>
                          <a:schemeClr val="tx1"/>
                        </a:solidFill>
                        <a:highlight>
                          <a:srgbClr val="FFFF00"/>
                        </a:highlight>
                        <a:latin typeface="メイリオ"/>
                        <a:ea typeface="メイリオ"/>
                      </a:endParaRPr>
                    </a:p>
                  </a:txBody>
                  <a:tcPr marT="108000" marB="108000" anchor="ctr">
                    <a:lnL w="19050" cap="flat" cmpd="sng" algn="ctr">
                      <a:solidFill>
                        <a:srgbClr val="009650"/>
                      </a:solidFill>
                      <a:prstDash val="solid"/>
                      <a:round/>
                      <a:headEnd type="none" w="med" len="med"/>
                      <a:tailEnd type="none" w="med" len="med"/>
                    </a:lnL>
                    <a:lnR w="19050">
                      <a:solidFill>
                        <a:srgbClr val="009650"/>
                      </a:solidFill>
                    </a:lnR>
                    <a:lnT w="19050">
                      <a:solidFill>
                        <a:srgbClr val="009650"/>
                      </a:solidFill>
                    </a:lnT>
                    <a:lnB w="19050">
                      <a:solidFill>
                        <a:srgbClr val="009650"/>
                      </a:solidFill>
                    </a:lnB>
                    <a:noFill/>
                  </a:tcPr>
                </a:tc>
                <a:extLst>
                  <a:ext uri="{0D108BD9-81ED-4DB2-BD59-A6C34878D82A}">
                    <a16:rowId xmlns:a16="http://schemas.microsoft.com/office/drawing/2014/main" val="3085522174"/>
                  </a:ext>
                </a:extLst>
              </a:tr>
              <a:tr h="600901">
                <a:tc>
                  <a:txBody>
                    <a:bodyPr/>
                    <a:lstStyle/>
                    <a:p>
                      <a:pPr lvl="0" algn="ctr">
                        <a:buNone/>
                      </a:pPr>
                      <a:r>
                        <a:rPr kumimoji="1" lang="ja-JP" altLang="en-US" b="1" dirty="0">
                          <a:solidFill>
                            <a:srgbClr val="009650"/>
                          </a:solidFill>
                          <a:latin typeface="メイリオ" panose="020B0604030504040204" pitchFamily="50" charset="-128"/>
                          <a:ea typeface="メイリオ" panose="020B0604030504040204" pitchFamily="50" charset="-128"/>
                        </a:rPr>
                        <a:t>ログイン</a:t>
                      </a:r>
                      <a:endParaRPr kumimoji="1" lang="en-US" altLang="ja-JP" b="1" dirty="0">
                        <a:solidFill>
                          <a:srgbClr val="009650"/>
                        </a:solidFill>
                        <a:latin typeface="メイリオ" panose="020B0604030504040204" pitchFamily="50" charset="-128"/>
                        <a:ea typeface="メイリオ" panose="020B0604030504040204" pitchFamily="50" charset="-128"/>
                      </a:endParaRPr>
                    </a:p>
                  </a:txBody>
                  <a:tcPr marT="108000" marB="108000" anchor="ctr">
                    <a:lnL w="19050">
                      <a:solidFill>
                        <a:srgbClr val="009650"/>
                      </a:solidFill>
                    </a:lnL>
                    <a:lnR w="19050" cap="flat" cmpd="sng" algn="ctr">
                      <a:solidFill>
                        <a:srgbClr val="009650"/>
                      </a:solidFill>
                      <a:prstDash val="solid"/>
                      <a:round/>
                      <a:headEnd type="none" w="med" len="med"/>
                      <a:tailEnd type="none" w="med" len="med"/>
                    </a:lnR>
                    <a:lnT w="19050" cap="flat" cmpd="sng" algn="ctr">
                      <a:solidFill>
                        <a:srgbClr val="009650"/>
                      </a:solidFill>
                      <a:prstDash val="solid"/>
                      <a:round/>
                      <a:headEnd type="none" w="med" len="med"/>
                      <a:tailEnd type="none" w="med" len="med"/>
                    </a:lnT>
                    <a:lnB w="19050">
                      <a:solidFill>
                        <a:srgbClr val="009650"/>
                      </a:solidFill>
                    </a:lnB>
                    <a:noFill/>
                  </a:tcPr>
                </a:tc>
                <a:tc>
                  <a:txBody>
                    <a:bodyPr/>
                    <a:lstStyle/>
                    <a:p>
                      <a:pPr marL="0" marR="0" lvl="0" indent="0" algn="l" rtl="0">
                        <a:lnSpc>
                          <a:spcPct val="100000"/>
                        </a:lnSpc>
                        <a:spcBef>
                          <a:spcPts val="0"/>
                        </a:spcBef>
                        <a:spcAft>
                          <a:spcPts val="0"/>
                        </a:spcAft>
                        <a:buClrTx/>
                        <a:buSzTx/>
                        <a:buFontTx/>
                        <a:buNone/>
                      </a:pPr>
                      <a:r>
                        <a:rPr kumimoji="1" lang="ja-JP" altLang="en-US" sz="1600" b="1" dirty="0">
                          <a:solidFill>
                            <a:schemeClr val="tx1"/>
                          </a:solidFill>
                          <a:latin typeface="メイリオ"/>
                          <a:ea typeface="メイリオ"/>
                        </a:rPr>
                        <a:t>サービスを利用する際に、</a:t>
                      </a:r>
                      <a:r>
                        <a:rPr kumimoji="1" lang="en-US" altLang="ja-JP" sz="1600" b="1" dirty="0">
                          <a:solidFill>
                            <a:schemeClr val="tx1"/>
                          </a:solidFill>
                          <a:latin typeface="メイリオ"/>
                          <a:ea typeface="メイリオ"/>
                        </a:rPr>
                        <a:t>ID</a:t>
                      </a:r>
                      <a:r>
                        <a:rPr kumimoji="1" lang="ja-JP" altLang="en-US" sz="1600" b="1" dirty="0">
                          <a:solidFill>
                            <a:schemeClr val="tx1"/>
                          </a:solidFill>
                          <a:latin typeface="メイリオ"/>
                          <a:ea typeface="メイリオ"/>
                        </a:rPr>
                        <a:t>とパスワードを使って本人情報を確認する仕組みのこと</a:t>
                      </a:r>
                      <a:endParaRPr kumimoji="1" lang="ja-JP" altLang="en-US" sz="1600" b="1" dirty="0">
                        <a:solidFill>
                          <a:schemeClr val="tx1"/>
                        </a:solidFill>
                        <a:highlight>
                          <a:srgbClr val="FFFF00"/>
                        </a:highlight>
                        <a:latin typeface="メイリオ"/>
                        <a:ea typeface="メイリオ"/>
                      </a:endParaRPr>
                    </a:p>
                  </a:txBody>
                  <a:tcPr marT="108000" marB="108000" anchor="ctr">
                    <a:lnL w="19050" cap="flat" cmpd="sng" algn="ctr">
                      <a:solidFill>
                        <a:srgbClr val="009650"/>
                      </a:solidFill>
                      <a:prstDash val="solid"/>
                      <a:round/>
                      <a:headEnd type="none" w="med" len="med"/>
                      <a:tailEnd type="none" w="med" len="med"/>
                    </a:lnL>
                    <a:lnR w="19050">
                      <a:solidFill>
                        <a:srgbClr val="009650"/>
                      </a:solidFill>
                    </a:lnR>
                    <a:lnT w="19050" cap="flat" cmpd="sng" algn="ctr">
                      <a:solidFill>
                        <a:srgbClr val="009650"/>
                      </a:solidFill>
                      <a:prstDash val="solid"/>
                      <a:round/>
                      <a:headEnd type="none" w="med" len="med"/>
                      <a:tailEnd type="none" w="med" len="med"/>
                    </a:lnT>
                    <a:lnB w="19050">
                      <a:solidFill>
                        <a:srgbClr val="009650"/>
                      </a:solidFill>
                    </a:lnB>
                    <a:noFill/>
                  </a:tcPr>
                </a:tc>
                <a:extLst>
                  <a:ext uri="{0D108BD9-81ED-4DB2-BD59-A6C34878D82A}">
                    <a16:rowId xmlns:a16="http://schemas.microsoft.com/office/drawing/2014/main" val="1133388614"/>
                  </a:ext>
                </a:extLst>
              </a:tr>
              <a:tr h="600901">
                <a:tc>
                  <a:txBody>
                    <a:bodyPr/>
                    <a:lstStyle/>
                    <a:p>
                      <a:pPr lvl="0" algn="ctr">
                        <a:buNone/>
                      </a:pPr>
                      <a:r>
                        <a:rPr kumimoji="1" lang="ja-JP" altLang="en-US" b="1" dirty="0">
                          <a:solidFill>
                            <a:srgbClr val="009650"/>
                          </a:solidFill>
                          <a:latin typeface="メイリオ" panose="020B0604030504040204" pitchFamily="50" charset="-128"/>
                          <a:ea typeface="メイリオ" panose="020B0604030504040204" pitchFamily="50" charset="-128"/>
                        </a:rPr>
                        <a:t>インストール</a:t>
                      </a:r>
                      <a:endParaRPr kumimoji="1" lang="ja-JP" b="1" dirty="0">
                        <a:solidFill>
                          <a:srgbClr val="009650"/>
                        </a:solidFill>
                        <a:latin typeface="メイリオ" panose="020B0604030504040204" pitchFamily="50" charset="-128"/>
                        <a:ea typeface="メイリオ" panose="020B0604030504040204" pitchFamily="50" charset="-128"/>
                      </a:endParaRPr>
                    </a:p>
                  </a:txBody>
                  <a:tcPr marT="108000" marB="108000" anchor="ctr">
                    <a:lnL w="19050">
                      <a:solidFill>
                        <a:srgbClr val="009650"/>
                      </a:solidFill>
                    </a:lnL>
                    <a:lnR w="19050">
                      <a:solidFill>
                        <a:srgbClr val="009650"/>
                      </a:solidFill>
                    </a:lnR>
                    <a:lnT w="19050">
                      <a:solidFill>
                        <a:srgbClr val="009650"/>
                      </a:solidFill>
                    </a:lnT>
                    <a:lnB w="19050">
                      <a:solidFill>
                        <a:srgbClr val="009650"/>
                      </a:solidFill>
                    </a:lnB>
                    <a:noFill/>
                  </a:tcPr>
                </a:tc>
                <a:tc>
                  <a:txBody>
                    <a:bodyPr/>
                    <a:lstStyle/>
                    <a:p>
                      <a:pPr rtl="0" fontAlgn="base">
                        <a:lnSpc>
                          <a:spcPct val="100000"/>
                        </a:lnSpc>
                      </a:pPr>
                      <a:r>
                        <a:rPr kumimoji="1" lang="ja-JP" altLang="ja-JP" sz="1600" b="1" i="0" u="none" strike="noStrike" kern="1200" dirty="0">
                          <a:solidFill>
                            <a:schemeClr val="tx1"/>
                          </a:solidFill>
                          <a:effectLst/>
                          <a:latin typeface="メイリオ" panose="020B0604030504040204" pitchFamily="50" charset="-128"/>
                          <a:ea typeface="メイリオ" panose="020B0604030504040204" pitchFamily="50" charset="-128"/>
                          <a:cs typeface="+mn-cs"/>
                        </a:rPr>
                        <a:t>スマートフォン等のデジタル機器に、</a:t>
                      </a:r>
                      <a:r>
                        <a:rPr kumimoji="1" lang="en-US" altLang="ja-JP" sz="1600" b="0" i="0" kern="1200" dirty="0">
                          <a:solidFill>
                            <a:schemeClr val="tx1"/>
                          </a:solidFill>
                          <a:effectLst/>
                          <a:latin typeface="メイリオ" panose="020B0604030504040204" pitchFamily="50" charset="-128"/>
                          <a:ea typeface="メイリオ" panose="020B0604030504040204" pitchFamily="50" charset="-128"/>
                          <a:cs typeface="+mn-cs"/>
                        </a:rPr>
                        <a:t>​</a:t>
                      </a:r>
                      <a:r>
                        <a:rPr kumimoji="1" lang="ja-JP" altLang="ja-JP" sz="1600" b="1" i="0" u="none" strike="noStrike" kern="1200" dirty="0">
                          <a:solidFill>
                            <a:schemeClr val="tx1"/>
                          </a:solidFill>
                          <a:effectLst/>
                          <a:latin typeface="メイリオ" panose="020B0604030504040204" pitchFamily="50" charset="-128"/>
                          <a:ea typeface="メイリオ" panose="020B0604030504040204" pitchFamily="50" charset="-128"/>
                          <a:cs typeface="+mn-cs"/>
                        </a:rPr>
                        <a:t>アプリケーション等のソフトウェアを</a:t>
                      </a:r>
                      <a:r>
                        <a:rPr kumimoji="1" lang="en-US" altLang="ja-JP" sz="1600" b="0" i="0" kern="1200" dirty="0">
                          <a:solidFill>
                            <a:schemeClr val="tx1"/>
                          </a:solidFill>
                          <a:effectLst/>
                          <a:latin typeface="メイリオ" panose="020B0604030504040204" pitchFamily="50" charset="-128"/>
                          <a:ea typeface="メイリオ" panose="020B0604030504040204" pitchFamily="50" charset="-128"/>
                          <a:cs typeface="+mn-cs"/>
                        </a:rPr>
                        <a:t>​</a:t>
                      </a:r>
                      <a:r>
                        <a:rPr kumimoji="1" lang="ja-JP" altLang="ja-JP" sz="1600" b="1" i="0" u="none" strike="noStrike" kern="1200" dirty="0">
                          <a:solidFill>
                            <a:schemeClr val="tx1"/>
                          </a:solidFill>
                          <a:effectLst/>
                          <a:latin typeface="メイリオ" panose="020B0604030504040204" pitchFamily="50" charset="-128"/>
                          <a:ea typeface="メイリオ" panose="020B0604030504040204" pitchFamily="50" charset="-128"/>
                          <a:cs typeface="+mn-cs"/>
                        </a:rPr>
                        <a:t>取り込んで使えるようにすること</a:t>
                      </a:r>
                      <a:endParaRPr kumimoji="1" lang="en-US" altLang="ja-JP" sz="1600" b="0" i="0" kern="1200" dirty="0">
                        <a:solidFill>
                          <a:schemeClr val="tx1"/>
                        </a:solidFill>
                        <a:effectLst/>
                        <a:latin typeface="メイリオ" panose="020B0604030504040204" pitchFamily="50" charset="-128"/>
                        <a:ea typeface="メイリオ" panose="020B0604030504040204" pitchFamily="50" charset="-128"/>
                        <a:cs typeface="+mn-cs"/>
                      </a:endParaRPr>
                    </a:p>
                  </a:txBody>
                  <a:tcPr marT="108000" marB="108000" anchor="ctr">
                    <a:lnL w="19050" cap="flat" cmpd="sng" algn="ctr">
                      <a:solidFill>
                        <a:srgbClr val="009650"/>
                      </a:solidFill>
                      <a:prstDash val="solid"/>
                      <a:round/>
                      <a:headEnd type="none" w="med" len="med"/>
                      <a:tailEnd type="none" w="med" len="med"/>
                    </a:lnL>
                    <a:lnR w="19050">
                      <a:solidFill>
                        <a:srgbClr val="009650"/>
                      </a:solidFill>
                    </a:lnR>
                    <a:lnT w="19050">
                      <a:solidFill>
                        <a:srgbClr val="009650"/>
                      </a:solidFill>
                    </a:lnT>
                    <a:lnB w="19050">
                      <a:solidFill>
                        <a:srgbClr val="009650"/>
                      </a:solidFill>
                    </a:lnB>
                    <a:noFill/>
                  </a:tcPr>
                </a:tc>
                <a:extLst>
                  <a:ext uri="{0D108BD9-81ED-4DB2-BD59-A6C34878D82A}">
                    <a16:rowId xmlns:a16="http://schemas.microsoft.com/office/drawing/2014/main" val="1265889380"/>
                  </a:ext>
                </a:extLst>
              </a:tr>
            </a:tbl>
          </a:graphicData>
        </a:graphic>
      </p:graphicFrame>
    </p:spTree>
    <p:extLst>
      <p:ext uri="{BB962C8B-B14F-4D97-AF65-F5344CB8AC3E}">
        <p14:creationId xmlns:p14="http://schemas.microsoft.com/office/powerpoint/2010/main" val="4147555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56849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00562"/>
            <a:ext cx="3877985" cy="861774"/>
          </a:xfrm>
        </p:spPr>
        <p:txBody>
          <a:bodyPr vert="horz" wrap="none">
            <a:spAutoFit/>
          </a:bodyPr>
          <a:lstStyle/>
          <a:p>
            <a:pPr>
              <a:lnSpc>
                <a:spcPct val="100000"/>
              </a:lnSpc>
            </a:pPr>
            <a:br>
              <a:rPr kumimoji="0" lang="ja-JP" altLang="en-US" sz="1800" kern="0" dirty="0"/>
            </a:br>
            <a:r>
              <a:rPr kumimoji="0" lang="ja-JP" altLang="en-US" kern="0" dirty="0"/>
              <a:t>スマートフォンとは</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17231" y="1428262"/>
            <a:ext cx="8384676" cy="845844"/>
          </a:xfrm>
        </p:spPr>
        <p:txBody>
          <a:bodyPr>
            <a:noAutofit/>
          </a:bodyPr>
          <a:lstStyle/>
          <a:p>
            <a:r>
              <a:rPr lang="ja-JP" altLang="en-US" dirty="0"/>
              <a:t>スマートフォンとは</a:t>
            </a:r>
            <a:r>
              <a:rPr lang="en-US" altLang="ja-JP"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dirty="0"/>
              <a:t>smar</a:t>
            </a:r>
            <a:r>
              <a:rPr lang="en-US" altLang="ja-JP" spc="-1000" dirty="0"/>
              <a:t>t</a:t>
            </a:r>
            <a:r>
              <a:rPr lang="ja-JP" altLang="en-US" dirty="0"/>
              <a:t>（賢い</a:t>
            </a:r>
            <a:r>
              <a:rPr lang="ja-JP" altLang="en-US" spc="-1000" dirty="0"/>
              <a:t>）</a:t>
            </a:r>
            <a:r>
              <a:rPr lang="en-US" altLang="ja-JP" dirty="0"/>
              <a:t>+phon</a:t>
            </a:r>
            <a:r>
              <a:rPr lang="en-US" altLang="ja-JP" spc="-1000" dirty="0"/>
              <a:t>e</a:t>
            </a:r>
            <a:r>
              <a:rPr lang="ja-JP" altLang="en-US" dirty="0"/>
              <a:t>（電話</a:t>
            </a:r>
            <a:r>
              <a:rPr lang="ja-JP" altLang="en-US" spc="-2000" dirty="0"/>
              <a:t>）</a:t>
            </a: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dirty="0"/>
              <a:t>で</a:t>
            </a:r>
            <a:endParaRPr lang="en-US" altLang="ja-JP" dirty="0"/>
          </a:p>
          <a:p>
            <a:r>
              <a:rPr lang="ja-JP" altLang="en-US" dirty="0"/>
              <a:t>賢い電話を指します。</a:t>
            </a:r>
            <a:endParaRPr lang="en-US" altLang="ja-JP"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p>
        </p:txBody>
      </p:sp>
      <p:pic>
        <p:nvPicPr>
          <p:cNvPr id="96263" name="Picture 7" descr="スマートフォンのアプリのイラスト">
            <a:extLst>
              <a:ext uri="{FF2B5EF4-FFF2-40B4-BE49-F238E27FC236}">
                <a16:creationId xmlns:a16="http://schemas.microsoft.com/office/drawing/2014/main" id="{1F9A8C29-5427-442E-B333-48F483E1BC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2816932"/>
            <a:ext cx="2376264" cy="2376264"/>
          </a:xfrm>
          <a:prstGeom prst="rect">
            <a:avLst/>
          </a:prstGeom>
          <a:noFill/>
          <a:extLst>
            <a:ext uri="{909E8E84-426E-40DD-AFC4-6F175D3DCCD1}">
              <a14:hiddenFill xmlns:a14="http://schemas.microsoft.com/office/drawing/2010/main">
                <a:solidFill>
                  <a:srgbClr val="FFFFFF"/>
                </a:solidFill>
              </a14:hiddenFill>
            </a:ext>
          </a:extLst>
        </p:spPr>
      </p:pic>
      <p:pic>
        <p:nvPicPr>
          <p:cNvPr id="96265" name="Picture 9" descr="ベルが鳴る電話のイラスト">
            <a:extLst>
              <a:ext uri="{FF2B5EF4-FFF2-40B4-BE49-F238E27FC236}">
                <a16:creationId xmlns:a16="http://schemas.microsoft.com/office/drawing/2014/main" id="{A3A57F42-BC56-4043-B72A-2EE4CA19D6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8635" y="2791405"/>
            <a:ext cx="1069643" cy="1069643"/>
          </a:xfrm>
          <a:prstGeom prst="rect">
            <a:avLst/>
          </a:prstGeom>
          <a:noFill/>
          <a:extLst>
            <a:ext uri="{909E8E84-426E-40DD-AFC4-6F175D3DCCD1}">
              <a14:hiddenFill xmlns:a14="http://schemas.microsoft.com/office/drawing/2010/main">
                <a:solidFill>
                  <a:srgbClr val="FFFFFF"/>
                </a:solidFill>
              </a14:hiddenFill>
            </a:ext>
          </a:extLst>
        </p:spPr>
      </p:pic>
      <p:pic>
        <p:nvPicPr>
          <p:cNvPr id="96267" name="Picture 11" descr="Eメールのイラスト">
            <a:extLst>
              <a:ext uri="{FF2B5EF4-FFF2-40B4-BE49-F238E27FC236}">
                <a16:creationId xmlns:a16="http://schemas.microsoft.com/office/drawing/2014/main" id="{59D0075C-0F3B-4ABF-B6BB-04E2323221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9414" y="4397036"/>
            <a:ext cx="995439" cy="99543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矢印コネクタ 4">
            <a:extLst>
              <a:ext uri="{FF2B5EF4-FFF2-40B4-BE49-F238E27FC236}">
                <a16:creationId xmlns:a16="http://schemas.microsoft.com/office/drawing/2014/main" id="{C5FD658C-9976-4136-BCB8-E034AC54F179}"/>
              </a:ext>
            </a:extLst>
          </p:cNvPr>
          <p:cNvCxnSpPr>
            <a:cxnSpLocks/>
          </p:cNvCxnSpPr>
          <p:nvPr/>
        </p:nvCxnSpPr>
        <p:spPr>
          <a:xfrm>
            <a:off x="2478100" y="3284984"/>
            <a:ext cx="1121792" cy="6788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C97709C4-0CDE-4926-960D-0635230F990A}"/>
              </a:ext>
            </a:extLst>
          </p:cNvPr>
          <p:cNvCxnSpPr>
            <a:cxnSpLocks/>
          </p:cNvCxnSpPr>
          <p:nvPr/>
        </p:nvCxnSpPr>
        <p:spPr>
          <a:xfrm flipV="1">
            <a:off x="2400313" y="4055864"/>
            <a:ext cx="1199579" cy="8896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D585E8E4-C907-44F0-AC86-4F64CB0AA902}"/>
              </a:ext>
            </a:extLst>
          </p:cNvPr>
          <p:cNvCxnSpPr>
            <a:cxnSpLocks/>
          </p:cNvCxnSpPr>
          <p:nvPr/>
        </p:nvCxnSpPr>
        <p:spPr>
          <a:xfrm flipH="1">
            <a:off x="5462828" y="4005064"/>
            <a:ext cx="828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356E70F-1DFE-493B-9903-3456FE6D0E9C}"/>
              </a:ext>
            </a:extLst>
          </p:cNvPr>
          <p:cNvSpPr txBox="1"/>
          <p:nvPr/>
        </p:nvSpPr>
        <p:spPr>
          <a:xfrm>
            <a:off x="523311" y="5668620"/>
            <a:ext cx="7992370" cy="584775"/>
          </a:xfrm>
          <a:prstGeom prst="rect">
            <a:avLst/>
          </a:prstGeom>
          <a:noFill/>
        </p:spPr>
        <p:txBody>
          <a:bodyPr wrap="square" rtlCol="0">
            <a:spAutoFit/>
          </a:bodyPr>
          <a:lstStyle/>
          <a:p>
            <a:r>
              <a:rPr lang="ja-JP" altLang="en-US" sz="1600" b="1" dirty="0">
                <a:solidFill>
                  <a:srgbClr val="FF0000"/>
                </a:solidFill>
                <a:latin typeface="メイリオ" panose="020B0604030504040204" pitchFamily="50" charset="-128"/>
                <a:ea typeface="メイリオ" panose="020B0604030504040204" pitchFamily="50" charset="-128"/>
              </a:rPr>
              <a:t>電話やメールだけでなく、アプリケーションを入れることで、</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インターネットや写真、買い物や読書等、様々な機能を追加することができます。</a:t>
            </a:r>
            <a:endParaRPr lang="en-US" altLang="ja-JP" sz="1600" b="1" dirty="0">
              <a:solidFill>
                <a:srgbClr val="FF0000"/>
              </a:solidFill>
              <a:latin typeface="メイリオ" panose="020B0604030504040204" pitchFamily="50" charset="-128"/>
              <a:ea typeface="メイリオ" panose="020B0604030504040204" pitchFamily="50" charset="-128"/>
            </a:endParaRPr>
          </a:p>
        </p:txBody>
      </p:sp>
      <p:grpSp>
        <p:nvGrpSpPr>
          <p:cNvPr id="33" name="グループ化 21" descr="スマートフォンのホーム画面の画像">
            <a:extLst>
              <a:ext uri="{FF2B5EF4-FFF2-40B4-BE49-F238E27FC236}">
                <a16:creationId xmlns:a16="http://schemas.microsoft.com/office/drawing/2014/main" id="{E38EC286-E5CC-4AF4-81AA-B3EECBB36CA3}"/>
              </a:ext>
            </a:extLst>
          </p:cNvPr>
          <p:cNvGrpSpPr>
            <a:grpSpLocks noChangeAspect="1"/>
          </p:cNvGrpSpPr>
          <p:nvPr/>
        </p:nvGrpSpPr>
        <p:grpSpPr>
          <a:xfrm>
            <a:off x="3661766" y="2347139"/>
            <a:ext cx="1748102" cy="3060000"/>
            <a:chOff x="1108042" y="2746115"/>
            <a:chExt cx="1971823" cy="3943644"/>
          </a:xfrm>
        </p:grpSpPr>
        <p:grpSp>
          <p:nvGrpSpPr>
            <p:cNvPr id="34" name="グループ化 22">
              <a:extLst>
                <a:ext uri="{FF2B5EF4-FFF2-40B4-BE49-F238E27FC236}">
                  <a16:creationId xmlns:a16="http://schemas.microsoft.com/office/drawing/2014/main" id="{04062CF6-FEFD-4E57-98B5-430237952C1C}"/>
                </a:ext>
              </a:extLst>
            </p:cNvPr>
            <p:cNvGrpSpPr/>
            <p:nvPr/>
          </p:nvGrpSpPr>
          <p:grpSpPr>
            <a:xfrm>
              <a:off x="1108042" y="2746115"/>
              <a:ext cx="1971823" cy="3943644"/>
              <a:chOff x="1108042" y="2746115"/>
              <a:chExt cx="1971823" cy="3943644"/>
            </a:xfrm>
          </p:grpSpPr>
          <p:pic>
            <p:nvPicPr>
              <p:cNvPr id="36" name="図 35">
                <a:extLst>
                  <a:ext uri="{FF2B5EF4-FFF2-40B4-BE49-F238E27FC236}">
                    <a16:creationId xmlns:a16="http://schemas.microsoft.com/office/drawing/2014/main" id="{70617650-A08E-44AD-B376-89BEEC5106B7}"/>
                  </a:ext>
                </a:extLst>
              </p:cNvPr>
              <p:cNvPicPr>
                <a:picLocks noChangeAspect="1"/>
              </p:cNvPicPr>
              <p:nvPr/>
            </p:nvPicPr>
            <p:blipFill>
              <a:blip r:embed="rId9"/>
              <a:stretch>
                <a:fillRect/>
              </a:stretch>
            </p:blipFill>
            <p:spPr>
              <a:xfrm>
                <a:off x="1108042" y="2746115"/>
                <a:ext cx="1971823" cy="3943644"/>
              </a:xfrm>
              <a:prstGeom prst="rect">
                <a:avLst/>
              </a:prstGeom>
            </p:spPr>
          </p:pic>
          <p:sp>
            <p:nvSpPr>
              <p:cNvPr id="37" name="正方形/長方形 36">
                <a:extLst>
                  <a:ext uri="{FF2B5EF4-FFF2-40B4-BE49-F238E27FC236}">
                    <a16:creationId xmlns:a16="http://schemas.microsoft.com/office/drawing/2014/main" id="{377E10C6-A9A1-47D2-8712-33B0C2876A8D}"/>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5" name="図 34">
              <a:extLst>
                <a:ext uri="{FF2B5EF4-FFF2-40B4-BE49-F238E27FC236}">
                  <a16:creationId xmlns:a16="http://schemas.microsoft.com/office/drawing/2014/main" id="{D50C8B05-C499-4338-97A3-8C435D7E53A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61897" y="3205897"/>
              <a:ext cx="1624524" cy="3009600"/>
            </a:xfrm>
            <a:prstGeom prst="rect">
              <a:avLst/>
            </a:prstGeom>
          </p:spPr>
        </p:pic>
      </p:grpSp>
      <p:sp>
        <p:nvSpPr>
          <p:cNvPr id="9" name="正方形/長方形 8"/>
          <p:cNvSpPr/>
          <p:nvPr/>
        </p:nvSpPr>
        <p:spPr>
          <a:xfrm>
            <a:off x="1062716" y="2362852"/>
            <a:ext cx="1440000" cy="360000"/>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AB846297-6403-4DC2-AF4F-53715018F3D7}"/>
              </a:ext>
            </a:extLst>
          </p:cNvPr>
          <p:cNvSpPr txBox="1"/>
          <p:nvPr/>
        </p:nvSpPr>
        <p:spPr>
          <a:xfrm>
            <a:off x="1422716" y="2379944"/>
            <a:ext cx="720000" cy="360000"/>
          </a:xfrm>
          <a:prstGeom prst="rect">
            <a:avLst/>
          </a:prstGeom>
          <a:noFill/>
        </p:spPr>
        <p:txBody>
          <a:bodyPr wrap="square" rtlCol="0">
            <a:sp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電話</a:t>
            </a:r>
          </a:p>
        </p:txBody>
      </p:sp>
      <p:sp>
        <p:nvSpPr>
          <p:cNvPr id="26" name="正方形/長方形 25"/>
          <p:cNvSpPr/>
          <p:nvPr/>
        </p:nvSpPr>
        <p:spPr>
          <a:xfrm>
            <a:off x="1062716" y="4036169"/>
            <a:ext cx="1440000" cy="360000"/>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AB846297-6403-4DC2-AF4F-53715018F3D7}"/>
              </a:ext>
            </a:extLst>
          </p:cNvPr>
          <p:cNvSpPr txBox="1"/>
          <p:nvPr/>
        </p:nvSpPr>
        <p:spPr>
          <a:xfrm>
            <a:off x="1311618" y="4053261"/>
            <a:ext cx="972000" cy="288000"/>
          </a:xfrm>
          <a:prstGeom prst="rect">
            <a:avLst/>
          </a:prstGeom>
          <a:noFill/>
        </p:spPr>
        <p:txBody>
          <a:bodyPr wrap="square" rtlCol="0">
            <a:sp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メール</a:t>
            </a:r>
          </a:p>
        </p:txBody>
      </p:sp>
      <p:sp>
        <p:nvSpPr>
          <p:cNvPr id="31" name="正方形/長方形 30"/>
          <p:cNvSpPr/>
          <p:nvPr/>
        </p:nvSpPr>
        <p:spPr>
          <a:xfrm>
            <a:off x="6198781" y="2016371"/>
            <a:ext cx="2311246" cy="719433"/>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sz="2000" b="1">
                <a:latin typeface="Meiryo"/>
                <a:ea typeface="Meiryo"/>
                <a:cs typeface="Calibri"/>
              </a:rPr>
              <a:t>アプリケーション</a:t>
            </a:r>
          </a:p>
          <a:p>
            <a:pPr algn="ctr"/>
            <a:r>
              <a:rPr lang="ja-JP" altLang="en-US" sz="2000" b="1">
                <a:latin typeface="Meiryo"/>
                <a:ea typeface="Meiryo"/>
                <a:cs typeface="Calibri"/>
              </a:rPr>
              <a:t>（機能）</a:t>
            </a:r>
          </a:p>
        </p:txBody>
      </p:sp>
    </p:spTree>
    <p:extLst>
      <p:ext uri="{BB962C8B-B14F-4D97-AF65-F5344CB8AC3E}">
        <p14:creationId xmlns:p14="http://schemas.microsoft.com/office/powerpoint/2010/main" val="120098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96696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13449"/>
            <a:ext cx="5519460" cy="1354217"/>
          </a:xfrm>
        </p:spPr>
        <p:txBody>
          <a:bodyPr vert="horz" wrap="none">
            <a:spAutoFit/>
          </a:bodyPr>
          <a:lstStyle/>
          <a:p>
            <a:pPr>
              <a:lnSpc>
                <a:spcPct val="100000"/>
              </a:lnSpc>
            </a:pPr>
            <a:br>
              <a:rPr kumimoji="0" lang="ja-JP" altLang="en-US" sz="1800" kern="0" dirty="0"/>
            </a:br>
            <a:r>
              <a:rPr kumimoji="0" lang="ja-JP" altLang="en-US" kern="0" dirty="0"/>
              <a:t>スマートフォンに入っている</a:t>
            </a:r>
            <a:br>
              <a:rPr kumimoji="0" lang="en-US" altLang="ja-JP" kern="0" dirty="0"/>
            </a:br>
            <a:r>
              <a:rPr kumimoji="0" lang="ja-JP" altLang="en-US" kern="0" dirty="0"/>
              <a:t>大量の情報</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67995"/>
            <a:ext cx="8384676" cy="1512128"/>
          </a:xfrm>
        </p:spPr>
        <p:txBody>
          <a:bodyPr>
            <a:normAutofit/>
          </a:bodyPr>
          <a:lstStyle/>
          <a:p>
            <a:pPr>
              <a:lnSpc>
                <a:spcPct val="75000"/>
              </a:lnSpc>
            </a:pPr>
            <a:r>
              <a:rPr lang="ja-JP" altLang="en-US" dirty="0"/>
              <a:t>スマートフォンの中には大量の情報が</a:t>
            </a:r>
            <a:endParaRPr lang="en-US" altLang="ja-JP" dirty="0"/>
          </a:p>
          <a:p>
            <a:pPr>
              <a:lnSpc>
                <a:spcPct val="75000"/>
              </a:lnSpc>
            </a:pPr>
            <a:r>
              <a:rPr lang="ja-JP" altLang="en-US" dirty="0"/>
              <a:t>入っており、常にインターネットを介して</a:t>
            </a:r>
            <a:endParaRPr lang="en-US" altLang="ja-JP" dirty="0"/>
          </a:p>
          <a:p>
            <a:pPr>
              <a:lnSpc>
                <a:spcPct val="75000"/>
              </a:lnSpc>
            </a:pPr>
            <a:r>
              <a:rPr lang="ja-JP" altLang="en-US" dirty="0"/>
              <a:t>外に出て行っている可能性があります。</a:t>
            </a:r>
            <a:endParaRPr lang="en-US" altLang="ja-JP"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p>
        </p:txBody>
      </p:sp>
      <p:pic>
        <p:nvPicPr>
          <p:cNvPr id="97288" name="Picture 8" descr="インターネットを表すイラスト">
            <a:extLst>
              <a:ext uri="{FF2B5EF4-FFF2-40B4-BE49-F238E27FC236}">
                <a16:creationId xmlns:a16="http://schemas.microsoft.com/office/drawing/2014/main" id="{3039150C-39C2-450F-A676-E2DCC825C0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8244" y="2790385"/>
            <a:ext cx="2801466" cy="280146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a:extLst>
              <a:ext uri="{FF2B5EF4-FFF2-40B4-BE49-F238E27FC236}">
                <a16:creationId xmlns:a16="http://schemas.microsoft.com/office/drawing/2014/main" id="{1D19A08A-4AA7-4EC1-B911-93EFA5F21DCF}"/>
              </a:ext>
            </a:extLst>
          </p:cNvPr>
          <p:cNvGrpSpPr/>
          <p:nvPr/>
        </p:nvGrpSpPr>
        <p:grpSpPr>
          <a:xfrm>
            <a:off x="822648" y="2899247"/>
            <a:ext cx="4676875" cy="2476580"/>
            <a:chOff x="1592092" y="2699323"/>
            <a:chExt cx="6327489" cy="3350643"/>
          </a:xfrm>
        </p:grpSpPr>
        <p:sp>
          <p:nvSpPr>
            <p:cNvPr id="10" name="楕円 9">
              <a:extLst>
                <a:ext uri="{FF2B5EF4-FFF2-40B4-BE49-F238E27FC236}">
                  <a16:creationId xmlns:a16="http://schemas.microsoft.com/office/drawing/2014/main" id="{3DA19FAD-C331-4A0D-95CA-F2FB948CE993}"/>
                </a:ext>
              </a:extLst>
            </p:cNvPr>
            <p:cNvSpPr/>
            <p:nvPr/>
          </p:nvSpPr>
          <p:spPr>
            <a:xfrm>
              <a:off x="2555777" y="3098522"/>
              <a:ext cx="4249568" cy="2706742"/>
            </a:xfrm>
            <a:prstGeom prst="ellipse">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Picture 18" descr="クレジットカードのイラスト（番号なし）">
              <a:extLst>
                <a:ext uri="{FF2B5EF4-FFF2-40B4-BE49-F238E27FC236}">
                  <a16:creationId xmlns:a16="http://schemas.microsoft.com/office/drawing/2014/main" id="{E9155412-3023-42AC-ABD7-9389622683F2}"/>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5540" y="3163788"/>
              <a:ext cx="1281101" cy="1281101"/>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9DBEE0D9-883A-4531-B220-096BC44FAD7D}"/>
                </a:ext>
              </a:extLst>
            </p:cNvPr>
            <p:cNvSpPr txBox="1"/>
            <p:nvPr/>
          </p:nvSpPr>
          <p:spPr>
            <a:xfrm>
              <a:off x="1592092" y="2770035"/>
              <a:ext cx="1769128" cy="374761"/>
            </a:xfrm>
            <a:prstGeom prst="rect">
              <a:avLst/>
            </a:prstGeom>
            <a:solidFill>
              <a:srgbClr val="009650"/>
            </a:solidFill>
          </p:spPr>
          <p:txBody>
            <a:bodyPr wrap="square" rtlCol="0">
              <a:spAutoFit/>
            </a:bodyPr>
            <a:lstStyle/>
            <a:p>
              <a:pPr algn="ctr"/>
              <a:r>
                <a:rPr lang="ja-JP" altLang="en-US" sz="1200" b="1" dirty="0">
                  <a:solidFill>
                    <a:schemeClr val="bg1"/>
                  </a:solidFill>
                  <a:latin typeface="メイリオ" panose="020B0604030504040204" pitchFamily="50" charset="-128"/>
                  <a:ea typeface="メイリオ" panose="020B0604030504040204" pitchFamily="50" charset="-128"/>
                </a:rPr>
                <a:t>カード</a:t>
              </a:r>
            </a:p>
          </p:txBody>
        </p:sp>
        <p:pic>
          <p:nvPicPr>
            <p:cNvPr id="13" name="Picture 20" descr="守られた個人情報のイラスト">
              <a:extLst>
                <a:ext uri="{FF2B5EF4-FFF2-40B4-BE49-F238E27FC236}">
                  <a16:creationId xmlns:a16="http://schemas.microsoft.com/office/drawing/2014/main" id="{048B68F9-4B21-456A-80B0-C3E07E1700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65558" y="3127309"/>
              <a:ext cx="1281101" cy="1281102"/>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DCEDD926-DFC0-4C1C-87BA-0AFAF0659D36}"/>
                </a:ext>
              </a:extLst>
            </p:cNvPr>
            <p:cNvSpPr txBox="1"/>
            <p:nvPr/>
          </p:nvSpPr>
          <p:spPr>
            <a:xfrm>
              <a:off x="5556989" y="2699323"/>
              <a:ext cx="2362592" cy="374761"/>
            </a:xfrm>
            <a:prstGeom prst="rect">
              <a:avLst/>
            </a:prstGeom>
            <a:solidFill>
              <a:srgbClr val="009650"/>
            </a:solidFill>
          </p:spPr>
          <p:txBody>
            <a:bodyPr wrap="square" rtlCol="0">
              <a:spAutoFit/>
            </a:bodyPr>
            <a:lstStyle/>
            <a:p>
              <a:pPr algn="ctr"/>
              <a:r>
                <a:rPr lang="ja-JP" altLang="en-US" sz="1200" b="1" dirty="0">
                  <a:solidFill>
                    <a:schemeClr val="bg1"/>
                  </a:solidFill>
                  <a:latin typeface="メイリオ" panose="020B0604030504040204" pitchFamily="50" charset="-128"/>
                  <a:ea typeface="メイリオ" panose="020B0604030504040204" pitchFamily="50" charset="-128"/>
                </a:rPr>
                <a:t>個人情報</a:t>
              </a:r>
            </a:p>
          </p:txBody>
        </p:sp>
        <p:pic>
          <p:nvPicPr>
            <p:cNvPr id="16" name="Picture 15" descr="スマートフォンのパスワードのイラスト">
              <a:extLst>
                <a:ext uri="{FF2B5EF4-FFF2-40B4-BE49-F238E27FC236}">
                  <a16:creationId xmlns:a16="http://schemas.microsoft.com/office/drawing/2014/main" id="{FBE41DEF-A7C5-42F0-ACCD-4D7E2E58A18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0010" y="4510156"/>
              <a:ext cx="1104668" cy="1104668"/>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F4C24F49-2CC1-47AB-AEED-35710C829E1E}"/>
                </a:ext>
              </a:extLst>
            </p:cNvPr>
            <p:cNvSpPr txBox="1"/>
            <p:nvPr/>
          </p:nvSpPr>
          <p:spPr>
            <a:xfrm>
              <a:off x="1623480" y="5675205"/>
              <a:ext cx="1831911" cy="374761"/>
            </a:xfrm>
            <a:prstGeom prst="rect">
              <a:avLst/>
            </a:prstGeom>
            <a:solidFill>
              <a:srgbClr val="009650"/>
            </a:solidFill>
          </p:spPr>
          <p:txBody>
            <a:bodyPr wrap="square" rtlCol="0">
              <a:spAutoFit/>
            </a:bodyPr>
            <a:lstStyle/>
            <a:p>
              <a:pPr algn="ctr"/>
              <a:r>
                <a:rPr lang="ja-JP" altLang="en-US" sz="1200" b="1" dirty="0">
                  <a:solidFill>
                    <a:schemeClr val="bg1"/>
                  </a:solidFill>
                  <a:latin typeface="メイリオ" panose="020B0604030504040204" pitchFamily="50" charset="-128"/>
                  <a:ea typeface="メイリオ" panose="020B0604030504040204" pitchFamily="50" charset="-128"/>
                </a:rPr>
                <a:t>管理情報</a:t>
              </a:r>
            </a:p>
          </p:txBody>
        </p:sp>
        <p:pic>
          <p:nvPicPr>
            <p:cNvPr id="19" name="Picture 22" descr="PAYサービスのイラスト（たくさん）">
              <a:extLst>
                <a:ext uri="{FF2B5EF4-FFF2-40B4-BE49-F238E27FC236}">
                  <a16:creationId xmlns:a16="http://schemas.microsoft.com/office/drawing/2014/main" id="{543D8488-8EE1-4815-BC20-267C3F1279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41615" y="4598878"/>
              <a:ext cx="1001639" cy="1001639"/>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5C474B0E-4F81-4602-B641-0CA6D6022EA7}"/>
                </a:ext>
              </a:extLst>
            </p:cNvPr>
            <p:cNvSpPr txBox="1"/>
            <p:nvPr/>
          </p:nvSpPr>
          <p:spPr>
            <a:xfrm>
              <a:off x="5822495" y="5642905"/>
              <a:ext cx="1915147" cy="374761"/>
            </a:xfrm>
            <a:prstGeom prst="rect">
              <a:avLst/>
            </a:prstGeom>
            <a:solidFill>
              <a:srgbClr val="009650"/>
            </a:solidFill>
          </p:spPr>
          <p:txBody>
            <a:bodyPr wrap="square" rtlCol="0">
              <a:spAutoFit/>
            </a:bodyPr>
            <a:lstStyle/>
            <a:p>
              <a:pPr algn="ctr"/>
              <a:r>
                <a:rPr lang="ja-JP" altLang="en-US" sz="1200" b="1" dirty="0">
                  <a:solidFill>
                    <a:schemeClr val="bg1"/>
                  </a:solidFill>
                  <a:latin typeface="メイリオ" panose="020B0604030504040204" pitchFamily="50" charset="-128"/>
                  <a:ea typeface="メイリオ" panose="020B0604030504040204" pitchFamily="50" charset="-128"/>
                </a:rPr>
                <a:t>サービス</a:t>
              </a:r>
            </a:p>
          </p:txBody>
        </p:sp>
      </p:grpSp>
      <p:sp>
        <p:nvSpPr>
          <p:cNvPr id="24" name="テキスト ボックス 23">
            <a:extLst>
              <a:ext uri="{FF2B5EF4-FFF2-40B4-BE49-F238E27FC236}">
                <a16:creationId xmlns:a16="http://schemas.microsoft.com/office/drawing/2014/main" id="{B5C78603-07B8-49AF-8B47-3A1A376E3028}"/>
              </a:ext>
            </a:extLst>
          </p:cNvPr>
          <p:cNvSpPr txBox="1"/>
          <p:nvPr/>
        </p:nvSpPr>
        <p:spPr>
          <a:xfrm>
            <a:off x="520424" y="5666493"/>
            <a:ext cx="7992370" cy="584775"/>
          </a:xfrm>
          <a:prstGeom prst="rect">
            <a:avLst/>
          </a:prstGeom>
          <a:noFill/>
        </p:spPr>
        <p:txBody>
          <a:bodyPr wrap="square" rtlCol="0">
            <a:spAutoFit/>
          </a:bodyPr>
          <a:lstStyle/>
          <a:p>
            <a:r>
              <a:rPr lang="ja-JP" altLang="en-US" sz="1600" b="1" dirty="0">
                <a:solidFill>
                  <a:srgbClr val="FF0000"/>
                </a:solidFill>
                <a:latin typeface="メイリオ" panose="020B0604030504040204" pitchFamily="50" charset="-128"/>
                <a:ea typeface="メイリオ" panose="020B0604030504040204" pitchFamily="50" charset="-128"/>
              </a:rPr>
              <a:t>スマートフォンに保存された情報は適切に守ることが必要です。</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正しく使うことができればスマートフォンは危険なものではありません。</a:t>
            </a:r>
            <a:endParaRPr lang="en-US" altLang="ja-JP" sz="1600" b="1" dirty="0">
              <a:solidFill>
                <a:srgbClr val="FF0000"/>
              </a:solidFill>
              <a:latin typeface="メイリオ" panose="020B0604030504040204" pitchFamily="50" charset="-128"/>
              <a:ea typeface="メイリオ" panose="020B0604030504040204" pitchFamily="50" charset="-128"/>
            </a:endParaRPr>
          </a:p>
        </p:txBody>
      </p:sp>
      <p:grpSp>
        <p:nvGrpSpPr>
          <p:cNvPr id="25" name="グループ化 21" descr="スマートフォンのホーム画面の画像">
            <a:extLst>
              <a:ext uri="{FF2B5EF4-FFF2-40B4-BE49-F238E27FC236}">
                <a16:creationId xmlns:a16="http://schemas.microsoft.com/office/drawing/2014/main" id="{1D8D3CDA-645A-46A6-BBF8-C3E0B3293068}"/>
              </a:ext>
            </a:extLst>
          </p:cNvPr>
          <p:cNvGrpSpPr>
            <a:grpSpLocks noChangeAspect="1"/>
          </p:cNvGrpSpPr>
          <p:nvPr/>
        </p:nvGrpSpPr>
        <p:grpSpPr>
          <a:xfrm>
            <a:off x="2338571" y="3017514"/>
            <a:ext cx="1362119" cy="2384349"/>
            <a:chOff x="1108042" y="2746115"/>
            <a:chExt cx="1971823" cy="3943644"/>
          </a:xfrm>
        </p:grpSpPr>
        <p:grpSp>
          <p:nvGrpSpPr>
            <p:cNvPr id="26" name="グループ化 22">
              <a:extLst>
                <a:ext uri="{FF2B5EF4-FFF2-40B4-BE49-F238E27FC236}">
                  <a16:creationId xmlns:a16="http://schemas.microsoft.com/office/drawing/2014/main" id="{08138C40-0A59-4063-8832-15A2010D39D7}"/>
                </a:ext>
              </a:extLst>
            </p:cNvPr>
            <p:cNvGrpSpPr/>
            <p:nvPr/>
          </p:nvGrpSpPr>
          <p:grpSpPr>
            <a:xfrm>
              <a:off x="1108042" y="2746115"/>
              <a:ext cx="1971823" cy="3943644"/>
              <a:chOff x="1108042" y="2746115"/>
              <a:chExt cx="1971823" cy="3943644"/>
            </a:xfrm>
          </p:grpSpPr>
          <p:pic>
            <p:nvPicPr>
              <p:cNvPr id="28" name="図 27">
                <a:extLst>
                  <a:ext uri="{FF2B5EF4-FFF2-40B4-BE49-F238E27FC236}">
                    <a16:creationId xmlns:a16="http://schemas.microsoft.com/office/drawing/2014/main" id="{36864EFE-B46C-4829-9113-46CE55BC6D20}"/>
                  </a:ext>
                </a:extLst>
              </p:cNvPr>
              <p:cNvPicPr>
                <a:picLocks noChangeAspect="1"/>
              </p:cNvPicPr>
              <p:nvPr/>
            </p:nvPicPr>
            <p:blipFill>
              <a:blip r:embed="rId11"/>
              <a:stretch>
                <a:fillRect/>
              </a:stretch>
            </p:blipFill>
            <p:spPr>
              <a:xfrm>
                <a:off x="1108042" y="2746115"/>
                <a:ext cx="1971823" cy="3943644"/>
              </a:xfrm>
              <a:prstGeom prst="rect">
                <a:avLst/>
              </a:prstGeom>
            </p:spPr>
          </p:pic>
          <p:sp>
            <p:nvSpPr>
              <p:cNvPr id="29" name="正方形/長方形 28">
                <a:extLst>
                  <a:ext uri="{FF2B5EF4-FFF2-40B4-BE49-F238E27FC236}">
                    <a16:creationId xmlns:a16="http://schemas.microsoft.com/office/drawing/2014/main" id="{7971F71E-2970-45E1-95DE-0E0F78B953D6}"/>
                  </a:ext>
                </a:extLst>
              </p:cNvPr>
              <p:cNvSpPr/>
              <p:nvPr/>
            </p:nvSpPr>
            <p:spPr>
              <a:xfrm>
                <a:off x="1231899" y="3171825"/>
                <a:ext cx="1692000" cy="3047992"/>
              </a:xfrm>
              <a:prstGeom prst="rect">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7" name="図 26">
              <a:extLst>
                <a:ext uri="{FF2B5EF4-FFF2-40B4-BE49-F238E27FC236}">
                  <a16:creationId xmlns:a16="http://schemas.microsoft.com/office/drawing/2014/main" id="{B3C4936C-B6DF-4BD7-A0A6-3B94F8466F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61897" y="3205897"/>
              <a:ext cx="1624524" cy="3009600"/>
            </a:xfrm>
            <a:prstGeom prst="rect">
              <a:avLst/>
            </a:prstGeom>
          </p:spPr>
        </p:pic>
      </p:grpSp>
      <p:cxnSp>
        <p:nvCxnSpPr>
          <p:cNvPr id="30" name="直線コネクタ 29">
            <a:extLst>
              <a:ext uri="{FF2B5EF4-FFF2-40B4-BE49-F238E27FC236}">
                <a16:creationId xmlns:a16="http://schemas.microsoft.com/office/drawing/2014/main" id="{6E3B2733-C441-40F6-9DF8-0A594D5827F1}"/>
              </a:ext>
            </a:extLst>
          </p:cNvPr>
          <p:cNvCxnSpPr>
            <a:cxnSpLocks/>
          </p:cNvCxnSpPr>
          <p:nvPr/>
        </p:nvCxnSpPr>
        <p:spPr>
          <a:xfrm flipV="1">
            <a:off x="3923928" y="4199085"/>
            <a:ext cx="1464316" cy="10604"/>
          </a:xfrm>
          <a:prstGeom prst="line">
            <a:avLst/>
          </a:prstGeom>
          <a:ln w="762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037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73875" y="283300"/>
            <a:ext cx="720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r>
              <a:rPr lang="ja-JP" altLang="en-US" sz="4800" dirty="0">
                <a:solidFill>
                  <a:srgbClr val="009650"/>
                </a:solidFill>
              </a:rPr>
              <a:t>パスワードを使った</a:t>
            </a:r>
            <a:endParaRPr lang="en-US" altLang="ja-JP" sz="4800" dirty="0">
              <a:solidFill>
                <a:srgbClr val="009650"/>
              </a:solidFill>
            </a:endParaRPr>
          </a:p>
          <a:p>
            <a:r>
              <a:rPr lang="ja-JP" altLang="en-US" sz="4800" dirty="0">
                <a:solidFill>
                  <a:srgbClr val="009650"/>
                </a:solidFill>
              </a:rPr>
              <a:t>安全な管理をしましょう</a:t>
            </a:r>
          </a:p>
        </p:txBody>
      </p:sp>
      <p:pic>
        <p:nvPicPr>
          <p:cNvPr id="6" name="Picture 15" descr="スマートフォンのパスワードのイラスト">
            <a:extLst>
              <a:ext uri="{FF2B5EF4-FFF2-40B4-BE49-F238E27FC236}">
                <a16:creationId xmlns:a16="http://schemas.microsoft.com/office/drawing/2014/main" id="{8D794942-6592-48C4-88A4-F0DC1DB0C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444480"/>
            <a:ext cx="1423247" cy="142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62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86887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楕円 5">
            <a:extLst>
              <a:ext uri="{FF2B5EF4-FFF2-40B4-BE49-F238E27FC236}">
                <a16:creationId xmlns:a16="http://schemas.microsoft.com/office/drawing/2014/main" id="{09E0F93E-7C9D-4A7C-AD97-1220DEDD921E}"/>
              </a:ext>
            </a:extLst>
          </p:cNvPr>
          <p:cNvSpPr/>
          <p:nvPr/>
        </p:nvSpPr>
        <p:spPr>
          <a:xfrm>
            <a:off x="2464104" y="3098521"/>
            <a:ext cx="4249568" cy="2706743"/>
          </a:xfrm>
          <a:prstGeom prst="ellipse">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noChangeAspect="1"/>
          </p:cNvSpPr>
          <p:nvPr>
            <p:ph type="ctrTitle"/>
          </p:nvPr>
        </p:nvSpPr>
        <p:spPr>
          <a:xfrm>
            <a:off x="1770127" y="200562"/>
            <a:ext cx="5519460" cy="861774"/>
          </a:xfrm>
        </p:spPr>
        <p:txBody>
          <a:bodyPr vert="horz" wrap="none">
            <a:spAutoFit/>
          </a:bodyPr>
          <a:lstStyle/>
          <a:p>
            <a:pPr>
              <a:lnSpc>
                <a:spcPct val="100000"/>
              </a:lnSpc>
            </a:pPr>
            <a:br>
              <a:rPr kumimoji="0" lang="ja-JP" altLang="en-US" sz="1800" kern="0" dirty="0"/>
            </a:br>
            <a:r>
              <a:rPr kumimoji="0" lang="ja-JP" altLang="en-US" kern="0" dirty="0"/>
              <a:t>パスワードの重要性について</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67590"/>
            <a:ext cx="8384676" cy="1385386"/>
          </a:xfrm>
        </p:spPr>
        <p:txBody>
          <a:bodyPr>
            <a:noAutofit/>
          </a:bodyPr>
          <a:lstStyle/>
          <a:p>
            <a:pPr>
              <a:lnSpc>
                <a:spcPct val="75000"/>
              </a:lnSpc>
            </a:pPr>
            <a:r>
              <a:rPr lang="ja-JP" altLang="en-US" b="1" spc="-100" dirty="0">
                <a:latin typeface="メイリオ" panose="020B0604030504040204" pitchFamily="50" charset="-128"/>
                <a:ea typeface="メイリオ" panose="020B0604030504040204" pitchFamily="50" charset="-128"/>
              </a:rPr>
              <a:t>スマートフォン等を利用する際やネットの様々なサービスを</a:t>
            </a:r>
            <a:endParaRPr lang="en-US" altLang="ja-JP" b="1" spc="-100" dirty="0">
              <a:latin typeface="メイリオ" panose="020B0604030504040204" pitchFamily="50" charset="-128"/>
              <a:ea typeface="メイリオ" panose="020B0604030504040204" pitchFamily="50" charset="-128"/>
            </a:endParaRPr>
          </a:p>
          <a:p>
            <a:pPr>
              <a:lnSpc>
                <a:spcPct val="75000"/>
              </a:lnSpc>
            </a:pPr>
            <a:r>
              <a:rPr lang="ja-JP" altLang="en-US" b="1" dirty="0">
                <a:latin typeface="メイリオ" panose="020B0604030504040204" pitchFamily="50" charset="-128"/>
                <a:ea typeface="メイリオ" panose="020B0604030504040204" pitchFamily="50" charset="-128"/>
              </a:rPr>
              <a:t>利用するときに</a:t>
            </a:r>
            <a:r>
              <a:rPr lang="ja-JP" altLang="en-US" b="1" spc="-1000"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自分だけが利用でき</a:t>
            </a:r>
            <a:r>
              <a:rPr lang="ja-JP" altLang="en-US" spc="-1000"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他人が利用できない</a:t>
            </a:r>
            <a:endParaRPr lang="en-US" altLang="ja-JP" b="1" dirty="0">
              <a:latin typeface="メイリオ" panose="020B0604030504040204" pitchFamily="50" charset="-128"/>
              <a:ea typeface="メイリオ" panose="020B0604030504040204" pitchFamily="50" charset="-128"/>
            </a:endParaRPr>
          </a:p>
          <a:p>
            <a:pPr>
              <a:lnSpc>
                <a:spcPct val="75000"/>
              </a:lnSpc>
            </a:pPr>
            <a:r>
              <a:rPr lang="ja-JP" altLang="en-US" b="1" dirty="0">
                <a:latin typeface="メイリオ" panose="020B0604030504040204" pitchFamily="50" charset="-128"/>
                <a:ea typeface="メイリオ" panose="020B0604030504040204" pitchFamily="50" charset="-128"/>
              </a:rPr>
              <a:t>ようにする役割を果たしているのが</a:t>
            </a: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a:latin typeface="メイリオ" panose="020B0604030504040204" pitchFamily="50" charset="-128"/>
                <a:ea typeface="メイリオ" panose="020B0604030504040204" pitchFamily="50" charset="-128"/>
              </a:rPr>
              <a:t>パスワード</a:t>
            </a: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a:latin typeface="メイリオ" panose="020B0604030504040204" pitchFamily="50" charset="-128"/>
                <a:ea typeface="メイリオ" panose="020B0604030504040204" pitchFamily="50" charset="-128"/>
              </a:rPr>
              <a:t>です。</a:t>
            </a:r>
          </a:p>
        </p:txBody>
      </p:sp>
      <p:sp>
        <p:nvSpPr>
          <p:cNvPr id="4" name="Title 1"/>
          <p:cNvSpPr txBox="1">
            <a:spLocks/>
          </p:cNvSpPr>
          <p:nvPr/>
        </p:nvSpPr>
        <p:spPr>
          <a:xfrm>
            <a:off x="41585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２</a:t>
            </a:r>
            <a:r>
              <a:rPr lang="en-US" altLang="ja-JP" sz="3600" dirty="0"/>
              <a:t>-A</a:t>
            </a:r>
            <a:endParaRPr lang="en-US" sz="3600" dirty="0"/>
          </a:p>
        </p:txBody>
      </p:sp>
      <p:pic>
        <p:nvPicPr>
          <p:cNvPr id="86034" name="Picture 18" descr="クレジットカードのイラスト（番号なし）">
            <a:extLst>
              <a:ext uri="{FF2B5EF4-FFF2-40B4-BE49-F238E27FC236}">
                <a16:creationId xmlns:a16="http://schemas.microsoft.com/office/drawing/2014/main" id="{11CDA2AB-53B5-4BEF-9817-D36925BF8A4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9566" y="3163788"/>
            <a:ext cx="1281101" cy="1281101"/>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C3F9BDCD-DE35-4B67-BFFB-9BD303B73AF2}"/>
              </a:ext>
            </a:extLst>
          </p:cNvPr>
          <p:cNvSpPr txBox="1"/>
          <p:nvPr/>
        </p:nvSpPr>
        <p:spPr>
          <a:xfrm>
            <a:off x="1682467" y="2829768"/>
            <a:ext cx="1455299" cy="400110"/>
          </a:xfrm>
          <a:prstGeom prst="rect">
            <a:avLst/>
          </a:prstGeom>
          <a:solidFill>
            <a:srgbClr val="009650"/>
          </a:solidFill>
        </p:spPr>
        <p:txBody>
          <a:bodyPr wrap="square" rtlCol="0">
            <a:sp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カード</a:t>
            </a:r>
          </a:p>
        </p:txBody>
      </p:sp>
      <p:pic>
        <p:nvPicPr>
          <p:cNvPr id="86036" name="Picture 20" descr="守られた個人情報のイラスト">
            <a:extLst>
              <a:ext uri="{FF2B5EF4-FFF2-40B4-BE49-F238E27FC236}">
                <a16:creationId xmlns:a16="http://schemas.microsoft.com/office/drawing/2014/main" id="{9A9B819B-3845-4A2A-B30C-DF3B8DA6B9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3011" y="3345326"/>
            <a:ext cx="1281101" cy="1281101"/>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a:extLst>
              <a:ext uri="{FF2B5EF4-FFF2-40B4-BE49-F238E27FC236}">
                <a16:creationId xmlns:a16="http://schemas.microsoft.com/office/drawing/2014/main" id="{045FD7C1-BA92-4F41-BFFB-525C5C6826F1}"/>
              </a:ext>
            </a:extLst>
          </p:cNvPr>
          <p:cNvSpPr txBox="1"/>
          <p:nvPr/>
        </p:nvSpPr>
        <p:spPr>
          <a:xfrm>
            <a:off x="5776636" y="2843714"/>
            <a:ext cx="1913851" cy="400110"/>
          </a:xfrm>
          <a:prstGeom prst="rect">
            <a:avLst/>
          </a:prstGeom>
          <a:solidFill>
            <a:srgbClr val="009650"/>
          </a:solidFill>
        </p:spPr>
        <p:txBody>
          <a:bodyPr wrap="square" rtlCol="0">
            <a:sp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個人情報</a:t>
            </a:r>
          </a:p>
        </p:txBody>
      </p:sp>
      <p:pic>
        <p:nvPicPr>
          <p:cNvPr id="50" name="Picture 15" descr="スマートフォンのパスワードのイラスト">
            <a:extLst>
              <a:ext uri="{FF2B5EF4-FFF2-40B4-BE49-F238E27FC236}">
                <a16:creationId xmlns:a16="http://schemas.microsoft.com/office/drawing/2014/main" id="{6DAB0DDC-22FA-4641-93D9-73C48A23F6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7782" y="4510156"/>
            <a:ext cx="1104668" cy="1104668"/>
          </a:xfrm>
          <a:prstGeom prst="rect">
            <a:avLst/>
          </a:prstGeom>
          <a:noFill/>
          <a:extLst>
            <a:ext uri="{909E8E84-426E-40DD-AFC4-6F175D3DCCD1}">
              <a14:hiddenFill xmlns:a14="http://schemas.microsoft.com/office/drawing/2010/main">
                <a:solidFill>
                  <a:srgbClr val="FFFFFF"/>
                </a:solidFill>
              </a14:hiddenFill>
            </a:ext>
          </a:extLst>
        </p:spPr>
      </p:pic>
      <p:sp>
        <p:nvSpPr>
          <p:cNvPr id="51" name="テキスト ボックス 50">
            <a:extLst>
              <a:ext uri="{FF2B5EF4-FFF2-40B4-BE49-F238E27FC236}">
                <a16:creationId xmlns:a16="http://schemas.microsoft.com/office/drawing/2014/main" id="{D9CE5491-F220-4D21-A9F3-42E57D1DF1FF}"/>
              </a:ext>
            </a:extLst>
          </p:cNvPr>
          <p:cNvSpPr txBox="1"/>
          <p:nvPr/>
        </p:nvSpPr>
        <p:spPr>
          <a:xfrm>
            <a:off x="1204288" y="5642907"/>
            <a:ext cx="2411657" cy="400110"/>
          </a:xfrm>
          <a:prstGeom prst="rect">
            <a:avLst/>
          </a:prstGeom>
          <a:solidFill>
            <a:srgbClr val="009650"/>
          </a:solidFill>
        </p:spPr>
        <p:txBody>
          <a:bodyPr wrap="square" rtlCol="0">
            <a:sp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スマートフォン</a:t>
            </a:r>
          </a:p>
        </p:txBody>
      </p:sp>
      <p:sp>
        <p:nvSpPr>
          <p:cNvPr id="52" name="テキスト ボックス 51">
            <a:extLst>
              <a:ext uri="{FF2B5EF4-FFF2-40B4-BE49-F238E27FC236}">
                <a16:creationId xmlns:a16="http://schemas.microsoft.com/office/drawing/2014/main" id="{147886ED-085F-47AA-9003-CBA62235456A}"/>
              </a:ext>
            </a:extLst>
          </p:cNvPr>
          <p:cNvSpPr txBox="1"/>
          <p:nvPr/>
        </p:nvSpPr>
        <p:spPr>
          <a:xfrm>
            <a:off x="2917136" y="4544545"/>
            <a:ext cx="3312000" cy="646331"/>
          </a:xfrm>
          <a:prstGeom prst="rect">
            <a:avLst/>
          </a:prstGeom>
          <a:noFill/>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その他、様々な情報が</a:t>
            </a:r>
            <a:endParaRPr lang="en-US" altLang="ja-JP" b="1" dirty="0">
              <a:latin typeface="メイリオ" panose="020B0604030504040204" pitchFamily="50" charset="-128"/>
              <a:ea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rPr>
              <a:t>守られています</a:t>
            </a:r>
          </a:p>
        </p:txBody>
      </p:sp>
      <p:pic>
        <p:nvPicPr>
          <p:cNvPr id="86038" name="Picture 22" descr="PAYサービスのイラスト（たくさん）">
            <a:extLst>
              <a:ext uri="{FF2B5EF4-FFF2-40B4-BE49-F238E27FC236}">
                <a16:creationId xmlns:a16="http://schemas.microsoft.com/office/drawing/2014/main" id="{CBD1135A-5AA5-4329-854F-C66DDE1C70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2742" y="4598878"/>
            <a:ext cx="1001639" cy="1001639"/>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a:extLst>
              <a:ext uri="{FF2B5EF4-FFF2-40B4-BE49-F238E27FC236}">
                <a16:creationId xmlns:a16="http://schemas.microsoft.com/office/drawing/2014/main" id="{E3ECF447-6DF4-4B5D-BCB7-973F6FC9A634}"/>
              </a:ext>
            </a:extLst>
          </p:cNvPr>
          <p:cNvSpPr txBox="1"/>
          <p:nvPr/>
        </p:nvSpPr>
        <p:spPr>
          <a:xfrm>
            <a:off x="5776636" y="5642907"/>
            <a:ext cx="1913851" cy="400110"/>
          </a:xfrm>
          <a:prstGeom prst="rect">
            <a:avLst/>
          </a:prstGeom>
          <a:solidFill>
            <a:srgbClr val="009650"/>
          </a:solidFill>
        </p:spPr>
        <p:txBody>
          <a:bodyPr wrap="square" rtlCol="0">
            <a:spAutoFit/>
          </a:bodyPr>
          <a:lstStyle/>
          <a:p>
            <a:pPr algn="ctr"/>
            <a:r>
              <a:rPr lang="ja-JP" altLang="en-US" sz="2000" b="1" dirty="0">
                <a:solidFill>
                  <a:schemeClr val="bg1"/>
                </a:solidFill>
                <a:latin typeface="メイリオ" panose="020B0604030504040204" pitchFamily="50" charset="-128"/>
                <a:ea typeface="メイリオ" panose="020B0604030504040204" pitchFamily="50" charset="-128"/>
              </a:rPr>
              <a:t>サービス</a:t>
            </a:r>
          </a:p>
        </p:txBody>
      </p:sp>
      <p:sp>
        <p:nvSpPr>
          <p:cNvPr id="36" name="テキスト ボックス 35">
            <a:extLst>
              <a:ext uri="{FF2B5EF4-FFF2-40B4-BE49-F238E27FC236}">
                <a16:creationId xmlns:a16="http://schemas.microsoft.com/office/drawing/2014/main" id="{E5E69519-D0A1-4FCE-8E5F-BA539750DACF}"/>
              </a:ext>
            </a:extLst>
          </p:cNvPr>
          <p:cNvSpPr txBox="1"/>
          <p:nvPr/>
        </p:nvSpPr>
        <p:spPr>
          <a:xfrm>
            <a:off x="3177441" y="3963797"/>
            <a:ext cx="2805634" cy="707886"/>
          </a:xfrm>
          <a:prstGeom prst="rect">
            <a:avLst/>
          </a:prstGeom>
          <a:noFill/>
        </p:spPr>
        <p:txBody>
          <a:bodyPr wrap="square" rtlCol="0">
            <a:spAutoFit/>
          </a:bodyPr>
          <a:lstStyle/>
          <a:p>
            <a:pPr algn="ctr"/>
            <a:r>
              <a:rPr lang="ja-JP" altLang="en-US" sz="4000" b="1" dirty="0">
                <a:solidFill>
                  <a:srgbClr val="FF0000"/>
                </a:solidFill>
                <a:latin typeface="メイリオ" panose="020B0604030504040204" pitchFamily="50" charset="-128"/>
                <a:ea typeface="メイリオ" panose="020B0604030504040204" pitchFamily="50" charset="-128"/>
              </a:rPr>
              <a:t>パスワード</a:t>
            </a:r>
          </a:p>
        </p:txBody>
      </p:sp>
    </p:spTree>
    <p:extLst>
      <p:ext uri="{BB962C8B-B14F-4D97-AF65-F5344CB8AC3E}">
        <p14:creationId xmlns:p14="http://schemas.microsoft.com/office/powerpoint/2010/main" val="2030426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8348" y="221828"/>
            <a:ext cx="5519460" cy="861774"/>
          </a:xfrm>
        </p:spPr>
        <p:txBody>
          <a:bodyPr vert="horz" wrap="none">
            <a:spAutoFit/>
          </a:bodyPr>
          <a:lstStyle/>
          <a:p>
            <a:pPr>
              <a:lnSpc>
                <a:spcPct val="100000"/>
              </a:lnSpc>
            </a:pPr>
            <a:br>
              <a:rPr kumimoji="0" lang="ja-JP" altLang="en-US" sz="1800" kern="0" dirty="0"/>
            </a:br>
            <a:r>
              <a:rPr kumimoji="0" lang="ja-JP" altLang="en-US" kern="0" dirty="0"/>
              <a:t>パスワードの重要性について</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26658" y="1477422"/>
            <a:ext cx="8384676" cy="845844"/>
          </a:xfrm>
        </p:spPr>
        <p:txBody>
          <a:bodyPr>
            <a:noAutofit/>
          </a:bodyPr>
          <a:lstStyle/>
          <a:p>
            <a:pPr>
              <a:lnSpc>
                <a:spcPct val="75000"/>
              </a:lnSpc>
            </a:pPr>
            <a:r>
              <a:rPr lang="ja-JP" altLang="en-US" dirty="0"/>
              <a:t>パスワードとは、いわば自分の財産を守る</a:t>
            </a:r>
            <a:endParaRPr lang="en-US" altLang="ja-JP" dirty="0"/>
          </a:p>
          <a:p>
            <a:pPr>
              <a:lnSpc>
                <a:spcPct val="75000"/>
              </a:lnSpc>
            </a:pP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dirty="0"/>
              <a:t>家の鍵</a:t>
            </a: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dirty="0"/>
              <a:t>や</a:t>
            </a: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dirty="0"/>
              <a:t>金庫の鍵</a:t>
            </a:r>
            <a:r>
              <a:rPr lang="en-US" altLang="ja-JP"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dirty="0"/>
              <a:t>です。</a:t>
            </a:r>
          </a:p>
        </p:txBody>
      </p:sp>
      <p:sp>
        <p:nvSpPr>
          <p:cNvPr id="4" name="Title 1"/>
          <p:cNvSpPr txBox="1">
            <a:spLocks/>
          </p:cNvSpPr>
          <p:nvPr/>
        </p:nvSpPr>
        <p:spPr>
          <a:xfrm>
            <a:off x="41585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２</a:t>
            </a:r>
            <a:r>
              <a:rPr lang="en-US" altLang="ja-JP" sz="3600" dirty="0"/>
              <a:t>-A</a:t>
            </a:r>
            <a:endParaRPr lang="en-US" sz="3600" dirty="0"/>
          </a:p>
        </p:txBody>
      </p:sp>
      <p:pic>
        <p:nvPicPr>
          <p:cNvPr id="86024" name="Picture 8" descr="戸締りの確認のイラスト（内側）">
            <a:extLst>
              <a:ext uri="{FF2B5EF4-FFF2-40B4-BE49-F238E27FC236}">
                <a16:creationId xmlns:a16="http://schemas.microsoft.com/office/drawing/2014/main" id="{EA029D7C-1F8A-4D59-BF1C-24ED710464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8754" y="2384809"/>
            <a:ext cx="2988407" cy="2988407"/>
          </a:xfrm>
          <a:prstGeom prst="rect">
            <a:avLst/>
          </a:prstGeom>
          <a:noFill/>
          <a:extLst>
            <a:ext uri="{909E8E84-426E-40DD-AFC4-6F175D3DCCD1}">
              <a14:hiddenFill xmlns:a14="http://schemas.microsoft.com/office/drawing/2010/main">
                <a:solidFill>
                  <a:srgbClr val="FFFFFF"/>
                </a:solidFill>
              </a14:hiddenFill>
            </a:ext>
          </a:extLst>
        </p:spPr>
      </p:pic>
      <p:pic>
        <p:nvPicPr>
          <p:cNvPr id="86026" name="Picture 10" descr="ピッキングをする空き巣のイラスト">
            <a:extLst>
              <a:ext uri="{FF2B5EF4-FFF2-40B4-BE49-F238E27FC236}">
                <a16:creationId xmlns:a16="http://schemas.microsoft.com/office/drawing/2014/main" id="{A6EDA2AD-6CDE-4A8B-BE58-2FA1EED995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232" y="4994654"/>
            <a:ext cx="1236514" cy="1236514"/>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32">
            <a:extLst>
              <a:ext uri="{FF2B5EF4-FFF2-40B4-BE49-F238E27FC236}">
                <a16:creationId xmlns:a16="http://schemas.microsoft.com/office/drawing/2014/main" id="{BF521E9C-4E1F-443E-8DED-216B959180F2}"/>
              </a:ext>
            </a:extLst>
          </p:cNvPr>
          <p:cNvSpPr txBox="1"/>
          <p:nvPr/>
        </p:nvSpPr>
        <p:spPr>
          <a:xfrm>
            <a:off x="1608097" y="5409723"/>
            <a:ext cx="7992370" cy="830997"/>
          </a:xfrm>
          <a:prstGeom prst="rect">
            <a:avLst/>
          </a:prstGeom>
          <a:noFill/>
        </p:spPr>
        <p:txBody>
          <a:bodyPr wrap="square" rtlCol="0">
            <a:spAutoFit/>
          </a:bodyPr>
          <a:lstStyle/>
          <a:p>
            <a:r>
              <a:rPr lang="ja-JP" altLang="en-US" sz="1600" b="1" dirty="0">
                <a:solidFill>
                  <a:srgbClr val="FF0000"/>
                </a:solidFill>
                <a:latin typeface="メイリオ" panose="020B0604030504040204" pitchFamily="50" charset="-128"/>
                <a:ea typeface="メイリオ" panose="020B0604030504040204" pitchFamily="50" charset="-128"/>
              </a:rPr>
              <a:t>大切な鍵（＝パスワード）を盗まれてしまうと、</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他人が家（＝機器やサービス）に侵入することができてしまいます。</a:t>
            </a:r>
            <a:endParaRPr lang="en-US" altLang="ja-JP" sz="1600" b="1" dirty="0">
              <a:solidFill>
                <a:srgbClr val="FF0000"/>
              </a:solidFill>
              <a:latin typeface="メイリオ" panose="020B0604030504040204" pitchFamily="50" charset="-128"/>
              <a:ea typeface="メイリオ" panose="020B0604030504040204" pitchFamily="50" charset="-128"/>
            </a:endParaRPr>
          </a:p>
          <a:p>
            <a:r>
              <a:rPr lang="ja-JP" altLang="en-US" sz="1600" b="1" dirty="0">
                <a:solidFill>
                  <a:srgbClr val="FF0000"/>
                </a:solidFill>
                <a:latin typeface="メイリオ" panose="020B0604030504040204" pitchFamily="50" charset="-128"/>
                <a:ea typeface="メイリオ" panose="020B0604030504040204" pitchFamily="50" charset="-128"/>
              </a:rPr>
              <a:t>パスワードは人の目に触れないところで保管する等、大切に扱いましょう。</a:t>
            </a:r>
            <a:endParaRPr lang="en-US" altLang="ja-JP" sz="1600" b="1" dirty="0">
              <a:solidFill>
                <a:srgbClr val="FF0000"/>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8"/>
          <a:stretch>
            <a:fillRect/>
          </a:stretch>
        </p:blipFill>
        <p:spPr>
          <a:xfrm>
            <a:off x="2005604" y="3848176"/>
            <a:ext cx="2146300" cy="1104900"/>
          </a:xfrm>
          <a:prstGeom prst="rect">
            <a:avLst/>
          </a:prstGeom>
        </p:spPr>
      </p:pic>
      <p:sp>
        <p:nvSpPr>
          <p:cNvPr id="5" name="正方形/長方形 4"/>
          <p:cNvSpPr/>
          <p:nvPr/>
        </p:nvSpPr>
        <p:spPr>
          <a:xfrm>
            <a:off x="2066077" y="4193985"/>
            <a:ext cx="2016000" cy="612000"/>
          </a:xfrm>
          <a:prstGeom prst="rect">
            <a:avLst/>
          </a:prstGeom>
          <a:noFill/>
          <a:ln>
            <a:noFill/>
          </a:ln>
        </p:spPr>
        <p:txBody>
          <a:bodyPr>
            <a:spAutoFit/>
          </a:bodyPr>
          <a:lstStyle/>
          <a:p>
            <a:pPr algn="ctr"/>
            <a:r>
              <a:rPr lang="ja-JP" altLang="en-US" b="1" dirty="0">
                <a:latin typeface="Meiryo" charset="-128"/>
                <a:ea typeface="Meiryo" charset="-128"/>
                <a:cs typeface="Meiryo" charset="-128"/>
              </a:rPr>
              <a:t>家を守る鍵の役割</a:t>
            </a:r>
            <a:endParaRPr lang="en-US" altLang="ja-JP" b="1" dirty="0">
              <a:latin typeface="Meiryo" charset="-128"/>
              <a:ea typeface="Meiryo" charset="-128"/>
              <a:cs typeface="Meiryo" charset="-128"/>
            </a:endParaRPr>
          </a:p>
          <a:p>
            <a:pPr algn="ctr"/>
            <a:r>
              <a:rPr lang="ja-JP" altLang="en-US" b="1" dirty="0">
                <a:latin typeface="Meiryo" charset="-128"/>
                <a:ea typeface="Meiryo" charset="-128"/>
                <a:cs typeface="Meiryo" charset="-128"/>
              </a:rPr>
              <a:t>＝</a:t>
            </a:r>
            <a:r>
              <a:rPr lang="ja-JP" altLang="en-US" sz="2400" b="1" dirty="0">
                <a:latin typeface="Meiryo" charset="-128"/>
                <a:ea typeface="Meiryo" charset="-128"/>
                <a:cs typeface="Meiryo" charset="-128"/>
              </a:rPr>
              <a:t>パスワード</a:t>
            </a:r>
            <a:endParaRPr lang="ja-JP" altLang="en-US" b="1" dirty="0">
              <a:latin typeface="Meiryo" charset="-128"/>
              <a:ea typeface="Meiryo" charset="-128"/>
              <a:cs typeface="Meiryo" charset="-128"/>
            </a:endParaRPr>
          </a:p>
        </p:txBody>
      </p:sp>
    </p:spTree>
    <p:extLst>
      <p:ext uri="{BB962C8B-B14F-4D97-AF65-F5344CB8AC3E}">
        <p14:creationId xmlns:p14="http://schemas.microsoft.com/office/powerpoint/2010/main" val="84644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18943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770127" y="221828"/>
            <a:ext cx="3467616" cy="861774"/>
          </a:xfrm>
        </p:spPr>
        <p:txBody>
          <a:bodyPr vert="horz" wrap="none">
            <a:spAutoFit/>
          </a:bodyPr>
          <a:lstStyle/>
          <a:p>
            <a:pPr>
              <a:lnSpc>
                <a:spcPct val="100000"/>
              </a:lnSpc>
            </a:pPr>
            <a:br>
              <a:rPr kumimoji="0" lang="ja-JP" altLang="en-US" sz="1800" kern="0" dirty="0"/>
            </a:br>
            <a:r>
              <a:rPr kumimoji="0" lang="ja-JP" altLang="en-US" kern="0" dirty="0"/>
              <a:t>パスワードの種類</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1"/>
          </p:nvPr>
        </p:nvSpPr>
        <p:spPr>
          <a:xfrm>
            <a:off x="507804" y="1469385"/>
            <a:ext cx="8384676" cy="845844"/>
          </a:xfrm>
        </p:spPr>
        <p:txBody>
          <a:bodyPr>
            <a:noAutofit/>
          </a:bodyPr>
          <a:lstStyle/>
          <a:p>
            <a:pPr>
              <a:lnSpc>
                <a:spcPct val="75000"/>
              </a:lnSpc>
            </a:pPr>
            <a:r>
              <a:rPr lang="ja-JP" altLang="en-US" dirty="0"/>
              <a:t>パスワードには様々な種類があります。</a:t>
            </a:r>
            <a:endParaRPr lang="en-US" altLang="ja-JP" dirty="0"/>
          </a:p>
          <a:p>
            <a:pPr>
              <a:lnSpc>
                <a:spcPct val="75000"/>
              </a:lnSpc>
            </a:pPr>
            <a:r>
              <a:rPr lang="ja-JP" altLang="en-US" dirty="0"/>
              <a:t>❶</a:t>
            </a:r>
            <a:r>
              <a:rPr lang="en-US" altLang="ja-JP" dirty="0"/>
              <a:t> </a:t>
            </a:r>
            <a:r>
              <a:rPr lang="ja-JP" altLang="en-US" dirty="0"/>
              <a:t>画面ロックのパスコード</a:t>
            </a:r>
          </a:p>
        </p:txBody>
      </p:sp>
      <p:sp>
        <p:nvSpPr>
          <p:cNvPr id="4" name="Title 1"/>
          <p:cNvSpPr txBox="1">
            <a:spLocks/>
          </p:cNvSpPr>
          <p:nvPr/>
        </p:nvSpPr>
        <p:spPr>
          <a:xfrm>
            <a:off x="414433"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sz="3600" dirty="0"/>
              <a:t>２</a:t>
            </a:r>
            <a:r>
              <a:rPr lang="en-US" altLang="ja-JP" sz="3600" dirty="0"/>
              <a:t>-B</a:t>
            </a:r>
            <a:endParaRPr lang="en-US" sz="3600" dirty="0"/>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884201" y="2157526"/>
            <a:ext cx="7992370" cy="338554"/>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機種によって異なります。</a:t>
            </a:r>
          </a:p>
        </p:txBody>
      </p:sp>
      <p:sp>
        <p:nvSpPr>
          <p:cNvPr id="11" name="正方形/長方形 10">
            <a:extLst>
              <a:ext uri="{FF2B5EF4-FFF2-40B4-BE49-F238E27FC236}">
                <a16:creationId xmlns:a16="http://schemas.microsoft.com/office/drawing/2014/main" id="{C0D8C44C-B29C-47F8-9388-5463CF8C6124}"/>
              </a:ext>
            </a:extLst>
          </p:cNvPr>
          <p:cNvSpPr/>
          <p:nvPr/>
        </p:nvSpPr>
        <p:spPr>
          <a:xfrm>
            <a:off x="1118800" y="2569237"/>
            <a:ext cx="2592288"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暗証番号（数字）</a:t>
            </a:r>
          </a:p>
        </p:txBody>
      </p:sp>
      <p:sp>
        <p:nvSpPr>
          <p:cNvPr id="13" name="正方形/長方形 12">
            <a:extLst>
              <a:ext uri="{FF2B5EF4-FFF2-40B4-BE49-F238E27FC236}">
                <a16:creationId xmlns:a16="http://schemas.microsoft.com/office/drawing/2014/main" id="{45D6BC0E-E5DF-4B2A-AC4E-EE6D31268B91}"/>
              </a:ext>
            </a:extLst>
          </p:cNvPr>
          <p:cNvSpPr/>
          <p:nvPr/>
        </p:nvSpPr>
        <p:spPr>
          <a:xfrm>
            <a:off x="5076056" y="2569237"/>
            <a:ext cx="2592288" cy="404276"/>
          </a:xfrm>
          <a:prstGeom prst="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パターン</a:t>
            </a:r>
          </a:p>
        </p:txBody>
      </p:sp>
      <p:sp>
        <p:nvSpPr>
          <p:cNvPr id="32" name="テキスト ボックス 31">
            <a:extLst>
              <a:ext uri="{FF2B5EF4-FFF2-40B4-BE49-F238E27FC236}">
                <a16:creationId xmlns:a16="http://schemas.microsoft.com/office/drawing/2014/main" id="{B00389D5-CC38-417E-BE7D-D2FC06DEE4D3}"/>
              </a:ext>
            </a:extLst>
          </p:cNvPr>
          <p:cNvSpPr txBox="1"/>
          <p:nvPr/>
        </p:nvSpPr>
        <p:spPr>
          <a:xfrm>
            <a:off x="506410" y="5896115"/>
            <a:ext cx="7992370"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その他、指紋認証や顔認証なども利用できます。</a:t>
            </a:r>
            <a:endParaRPr lang="en-US" altLang="ja-JP" sz="1600" b="1" dirty="0">
              <a:latin typeface="メイリオ" panose="020B0604030504040204" pitchFamily="50" charset="-128"/>
              <a:ea typeface="メイリオ" panose="020B0604030504040204" pitchFamily="50" charset="-128"/>
            </a:endParaRPr>
          </a:p>
        </p:txBody>
      </p:sp>
      <p:grpSp>
        <p:nvGrpSpPr>
          <p:cNvPr id="3" name="グループ化 2" descr="画面ロックを解除するために暗証番号（数字）を入力している画像">
            <a:extLst>
              <a:ext uri="{FF2B5EF4-FFF2-40B4-BE49-F238E27FC236}">
                <a16:creationId xmlns:a16="http://schemas.microsoft.com/office/drawing/2014/main" id="{7F59FDA5-5901-4DCA-B7A2-40C6F452F81D}"/>
              </a:ext>
            </a:extLst>
          </p:cNvPr>
          <p:cNvGrpSpPr/>
          <p:nvPr/>
        </p:nvGrpSpPr>
        <p:grpSpPr>
          <a:xfrm>
            <a:off x="1514844" y="3124110"/>
            <a:ext cx="1894317" cy="2684691"/>
            <a:chOff x="1514844" y="3124110"/>
            <a:chExt cx="1894317" cy="2684691"/>
          </a:xfrm>
        </p:grpSpPr>
        <p:pic>
          <p:nvPicPr>
            <p:cNvPr id="27" name="図 26">
              <a:extLst>
                <a:ext uri="{FF2B5EF4-FFF2-40B4-BE49-F238E27FC236}">
                  <a16:creationId xmlns:a16="http://schemas.microsoft.com/office/drawing/2014/main" id="{98706091-FCD5-4B78-900D-43C17BFF7C34}"/>
                </a:ext>
              </a:extLst>
            </p:cNvPr>
            <p:cNvPicPr>
              <a:picLocks noChangeAspect="1"/>
            </p:cNvPicPr>
            <p:nvPr/>
          </p:nvPicPr>
          <p:blipFill>
            <a:blip r:embed="rId6"/>
            <a:stretch>
              <a:fillRect/>
            </a:stretch>
          </p:blipFill>
          <p:spPr>
            <a:xfrm>
              <a:off x="1514844" y="3124110"/>
              <a:ext cx="1800200" cy="2684691"/>
            </a:xfrm>
            <a:prstGeom prst="rect">
              <a:avLst/>
            </a:prstGeom>
          </p:spPr>
        </p:pic>
        <p:pic>
          <p:nvPicPr>
            <p:cNvPr id="43" name="図 42">
              <a:extLst>
                <a:ext uri="{FF2B5EF4-FFF2-40B4-BE49-F238E27FC236}">
                  <a16:creationId xmlns:a16="http://schemas.microsoft.com/office/drawing/2014/main" id="{C02A6467-881A-4304-B4D4-C6491C84E81B}"/>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05186">
              <a:off x="2935860" y="4883876"/>
              <a:ext cx="473301" cy="540000"/>
            </a:xfrm>
            <a:prstGeom prst="rect">
              <a:avLst/>
            </a:prstGeom>
          </p:spPr>
        </p:pic>
      </p:grpSp>
      <p:grpSp>
        <p:nvGrpSpPr>
          <p:cNvPr id="6" name="グループ化 5" descr="画面ロックを解除するために任意の図形パターンを指でなぞっている画像">
            <a:extLst>
              <a:ext uri="{FF2B5EF4-FFF2-40B4-BE49-F238E27FC236}">
                <a16:creationId xmlns:a16="http://schemas.microsoft.com/office/drawing/2014/main" id="{F74F03BA-AE92-4175-B76E-6518946EE971}"/>
              </a:ext>
            </a:extLst>
          </p:cNvPr>
          <p:cNvGrpSpPr/>
          <p:nvPr/>
        </p:nvGrpSpPr>
        <p:grpSpPr>
          <a:xfrm>
            <a:off x="5508104" y="3156823"/>
            <a:ext cx="1924172" cy="2690319"/>
            <a:chOff x="5508104" y="3156823"/>
            <a:chExt cx="1924172" cy="2690319"/>
          </a:xfrm>
        </p:grpSpPr>
        <p:sp>
          <p:nvSpPr>
            <p:cNvPr id="34" name="正方形/長方形 33">
              <a:extLst>
                <a:ext uri="{FF2B5EF4-FFF2-40B4-BE49-F238E27FC236}">
                  <a16:creationId xmlns:a16="http://schemas.microsoft.com/office/drawing/2014/main" id="{4629BF80-A109-4901-B04B-DC33C6DC7625}"/>
                </a:ext>
              </a:extLst>
            </p:cNvPr>
            <p:cNvSpPr/>
            <p:nvPr/>
          </p:nvSpPr>
          <p:spPr>
            <a:xfrm>
              <a:off x="5508104" y="3156823"/>
              <a:ext cx="1728192" cy="2619264"/>
            </a:xfrm>
            <a:prstGeom prst="rect">
              <a:avLst/>
            </a:prstGeom>
            <a:solidFill>
              <a:srgbClr val="2F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楕円 7">
              <a:extLst>
                <a:ext uri="{FF2B5EF4-FFF2-40B4-BE49-F238E27FC236}">
                  <a16:creationId xmlns:a16="http://schemas.microsoft.com/office/drawing/2014/main" id="{1FACF1BB-59E5-4904-9AEE-C8DF2C7660F1}"/>
                </a:ext>
              </a:extLst>
            </p:cNvPr>
            <p:cNvSpPr/>
            <p:nvPr/>
          </p:nvSpPr>
          <p:spPr>
            <a:xfrm>
              <a:off x="5796136" y="4269657"/>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0834E4A6-974A-4A34-A728-E786C6C71EA9}"/>
                </a:ext>
              </a:extLst>
            </p:cNvPr>
            <p:cNvSpPr/>
            <p:nvPr/>
          </p:nvSpPr>
          <p:spPr>
            <a:xfrm>
              <a:off x="6336196" y="4269657"/>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503CAF8C-DB70-4FCB-81E3-BE4C913D19CE}"/>
                </a:ext>
              </a:extLst>
            </p:cNvPr>
            <p:cNvSpPr/>
            <p:nvPr/>
          </p:nvSpPr>
          <p:spPr>
            <a:xfrm>
              <a:off x="6876256" y="4269657"/>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281D87B0-111D-47D7-9003-F2401682998E}"/>
                </a:ext>
              </a:extLst>
            </p:cNvPr>
            <p:cNvSpPr/>
            <p:nvPr/>
          </p:nvSpPr>
          <p:spPr>
            <a:xfrm>
              <a:off x="5796136" y="4779756"/>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楕円 37">
              <a:extLst>
                <a:ext uri="{FF2B5EF4-FFF2-40B4-BE49-F238E27FC236}">
                  <a16:creationId xmlns:a16="http://schemas.microsoft.com/office/drawing/2014/main" id="{9DF9A214-F648-4F38-8937-94AEE49562F1}"/>
                </a:ext>
              </a:extLst>
            </p:cNvPr>
            <p:cNvSpPr/>
            <p:nvPr/>
          </p:nvSpPr>
          <p:spPr>
            <a:xfrm>
              <a:off x="6336196" y="4779756"/>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楕円 38">
              <a:extLst>
                <a:ext uri="{FF2B5EF4-FFF2-40B4-BE49-F238E27FC236}">
                  <a16:creationId xmlns:a16="http://schemas.microsoft.com/office/drawing/2014/main" id="{7B4E661A-61AD-41F4-AA19-5EEED43F8DE2}"/>
                </a:ext>
              </a:extLst>
            </p:cNvPr>
            <p:cNvSpPr/>
            <p:nvPr/>
          </p:nvSpPr>
          <p:spPr>
            <a:xfrm>
              <a:off x="6876256" y="4779756"/>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59E1A4E8-0655-4597-A0C3-C4CB87D5AC94}"/>
                </a:ext>
              </a:extLst>
            </p:cNvPr>
            <p:cNvSpPr/>
            <p:nvPr/>
          </p:nvSpPr>
          <p:spPr>
            <a:xfrm>
              <a:off x="5796136" y="528381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97A7FA36-84C3-4159-AA3A-3499884E2E67}"/>
                </a:ext>
              </a:extLst>
            </p:cNvPr>
            <p:cNvSpPr/>
            <p:nvPr/>
          </p:nvSpPr>
          <p:spPr>
            <a:xfrm>
              <a:off x="6336196" y="528381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楕円 41">
              <a:extLst>
                <a:ext uri="{FF2B5EF4-FFF2-40B4-BE49-F238E27FC236}">
                  <a16:creationId xmlns:a16="http://schemas.microsoft.com/office/drawing/2014/main" id="{1B9A3CCC-B263-403B-BE7A-2959586B74F6}"/>
                </a:ext>
              </a:extLst>
            </p:cNvPr>
            <p:cNvSpPr/>
            <p:nvPr/>
          </p:nvSpPr>
          <p:spPr>
            <a:xfrm>
              <a:off x="6876256" y="528381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7" name="図 46">
              <a:extLst>
                <a:ext uri="{FF2B5EF4-FFF2-40B4-BE49-F238E27FC236}">
                  <a16:creationId xmlns:a16="http://schemas.microsoft.com/office/drawing/2014/main" id="{BD0E9100-CDBB-47D9-B742-E4CEC453E9C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05186">
              <a:off x="6958975" y="5307142"/>
              <a:ext cx="473301" cy="540000"/>
            </a:xfrm>
            <a:prstGeom prst="rect">
              <a:avLst/>
            </a:prstGeom>
          </p:spPr>
        </p:pic>
        <p:cxnSp>
          <p:nvCxnSpPr>
            <p:cNvPr id="5" name="直線コネクタ 4">
              <a:extLst>
                <a:ext uri="{FF2B5EF4-FFF2-40B4-BE49-F238E27FC236}">
                  <a16:creationId xmlns:a16="http://schemas.microsoft.com/office/drawing/2014/main" id="{866F3897-0057-4A3A-A87C-6CE6C5894BC2}"/>
                </a:ext>
              </a:extLst>
            </p:cNvPr>
            <p:cNvCxnSpPr>
              <a:cxnSpLocks/>
            </p:cNvCxnSpPr>
            <p:nvPr/>
          </p:nvCxnSpPr>
          <p:spPr>
            <a:xfrm>
              <a:off x="5832140" y="4293096"/>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796100B4-D4FB-40A4-B58B-11308996D558}"/>
                </a:ext>
              </a:extLst>
            </p:cNvPr>
            <p:cNvCxnSpPr>
              <a:cxnSpLocks/>
            </p:cNvCxnSpPr>
            <p:nvPr/>
          </p:nvCxnSpPr>
          <p:spPr>
            <a:xfrm>
              <a:off x="5836823" y="5287937"/>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F7F77CE-8ACA-49FC-9B89-F0BF1EE298F7}"/>
                </a:ext>
              </a:extLst>
            </p:cNvPr>
            <p:cNvCxnSpPr>
              <a:cxnSpLocks/>
            </p:cNvCxnSpPr>
            <p:nvPr/>
          </p:nvCxnSpPr>
          <p:spPr>
            <a:xfrm flipV="1">
              <a:off x="5868144" y="4305661"/>
              <a:ext cx="1003920" cy="10141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1863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48eda21e-c3ca-4c84-96af-7a820448060a" xsi:nil="true"/>
    <lcf76f155ced4ddcb4097134ff3c332f xmlns="48eda21e-c3ca-4c84-96af-7a820448060a">
      <Terms xmlns="http://schemas.microsoft.com/office/infopath/2007/PartnerControls"/>
    </lcf76f155ced4ddcb4097134ff3c332f>
    <TaxCatchAll xmlns="991be074-868e-4d92-97d6-e216f9fec1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F221E737B91CD54B90BF8EA7BB4FF285" ma:contentTypeVersion="12" ma:contentTypeDescription="新しいドキュメントを作成します。" ma:contentTypeScope="" ma:versionID="18373603a9622018b396af1dea0784d3">
  <xsd:schema xmlns:xsd="http://www.w3.org/2001/XMLSchema" xmlns:xs="http://www.w3.org/2001/XMLSchema" xmlns:p="http://schemas.microsoft.com/office/2006/metadata/properties" xmlns:ns2="48eda21e-c3ca-4c84-96af-7a820448060a" xmlns:ns3="991be074-868e-4d92-97d6-e216f9fec143" targetNamespace="http://schemas.microsoft.com/office/2006/metadata/properties" ma:root="true" ma:fieldsID="fcc78517cf5dc4af9bc31ada0941723e" ns2:_="" ns3:_="">
    <xsd:import namespace="48eda21e-c3ca-4c84-96af-7a820448060a"/>
    <xsd:import namespace="991be074-868e-4d92-97d6-e216f9fec14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eda21e-c3ca-4c84-96af-7a82044806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1be074-868e-4d92-97d6-e216f9fec143"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cc2b052-fdc2-451d-923f-407e6a503a39}" ma:internalName="TaxCatchAll" ma:showField="CatchAllData" ma:web="991be074-868e-4d92-97d6-e216f9fec1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9E89BB-BD4E-420A-B282-DFBC2E5EEED0}">
  <ds:schemaRefs>
    <ds:schemaRef ds:uri="f76e264c-1dae-49a6-9e2d-2d1e2f2d3ceb"/>
    <ds:schemaRef ds:uri="http://www.w3.org/XML/1998/namespace"/>
    <ds:schemaRef ds:uri="http://purl.org/dc/dcmitype/"/>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d918bb13-3424-4586-993b-46f0e11e56be"/>
    <ds:schemaRef ds:uri="ef1e3305-dcf4-461c-9e9e-c744d35d3738"/>
    <ds:schemaRef ds:uri="5a94758e-c8be-436b-8dd4-04f3bfa5fa2d"/>
  </ds:schemaRefs>
</ds:datastoreItem>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6AEECCE5-F8BB-4752-8802-315F94D2A397}"/>
</file>

<file path=docProps/app.xml><?xml version="1.0" encoding="utf-8"?>
<Properties xmlns="http://schemas.openxmlformats.org/officeDocument/2006/extended-properties" xmlns:vt="http://schemas.openxmlformats.org/officeDocument/2006/docPropsVTypes">
  <Template>Office Theme</Template>
  <TotalTime>0</TotalTime>
  <Words>2473</Words>
  <Application>Microsoft Office PowerPoint</Application>
  <PresentationFormat>画面に合わせる (4:3)</PresentationFormat>
  <Paragraphs>400</Paragraphs>
  <Slides>30</Slides>
  <Notes>30</Notes>
  <HiddenSlides>0</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ホワイト</vt:lpstr>
      <vt:lpstr>PowerPoint プレゼンテーション</vt:lpstr>
      <vt:lpstr>PowerPoint プレゼンテーション</vt:lpstr>
      <vt:lpstr>PowerPoint プレゼンテーション</vt:lpstr>
      <vt:lpstr> スマートフォンとは</vt:lpstr>
      <vt:lpstr> スマートフォンに入っている 大量の情報</vt:lpstr>
      <vt:lpstr>PowerPoint プレゼンテーション</vt:lpstr>
      <vt:lpstr> パスワードの重要性について</vt:lpstr>
      <vt:lpstr> パスワードの重要性について</vt:lpstr>
      <vt:lpstr> パスワードの種類</vt:lpstr>
      <vt:lpstr> パスワードの種類</vt:lpstr>
      <vt:lpstr> 安全なパスワードの設定方法</vt:lpstr>
      <vt:lpstr> 安全なパスワードの設定方法</vt:lpstr>
      <vt:lpstr> 安全なパスワードの設定方法</vt:lpstr>
      <vt:lpstr> パスワードを忘れた場合</vt:lpstr>
      <vt:lpstr> パスワードを忘れた場合</vt:lpstr>
      <vt:lpstr>PowerPoint プレゼンテーション</vt:lpstr>
      <vt:lpstr>不審なメール・メッセージ・通知の事例</vt:lpstr>
      <vt:lpstr>不審なメール・メッセージ・通知の事例</vt:lpstr>
      <vt:lpstr>不審なメール・メッセージ・通知の事例</vt:lpstr>
      <vt:lpstr>不審なメール・メッセージ・通知の事例</vt:lpstr>
      <vt:lpstr> 危険に巻き込まれないために</vt:lpstr>
      <vt:lpstr>PowerPoint プレゼンテーション</vt:lpstr>
      <vt:lpstr> 不安に感じることがあったら</vt:lpstr>
      <vt:lpstr> 信頼できる相談先</vt:lpstr>
      <vt:lpstr> 信頼できる相談先の例</vt:lpstr>
      <vt:lpstr> スマートフォンの 安全な利用についての情報提供</vt:lpstr>
      <vt:lpstr>PowerPoint プレゼンテーション</vt:lpstr>
      <vt:lpstr> 安全なパスワードを作ってみましょう</vt:lpstr>
      <vt:lpstr> アカウントの情報をメモしましょう</vt:lpstr>
      <vt:lpstr> 用語集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259</cp:revision>
  <dcterms:created xsi:type="dcterms:W3CDTF">2021-08-16T09:05:36Z</dcterms:created>
  <dcterms:modified xsi:type="dcterms:W3CDTF">2023-06-02T01:40:59Z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0x01010016FF9C429C37184B81A579FB62A73255</vt:lpwstr>
  </property>
  <property fmtid="{D5CDD505-2E9C-101B-9397-08002B2CF9AE}" pid="3" name="MediaServiceImageTags">
    <vt:lpwstr/>
  </property>
  <property fmtid="{D5CDD505-2E9C-101B-9397-08002B2CF9AE}" pid="4" name="Order">
    <vt:r8>18500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