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0"/>
  </p:notesMasterIdLst>
  <p:sldIdLst>
    <p:sldId id="1027" r:id="rId5"/>
    <p:sldId id="1028" r:id="rId6"/>
    <p:sldId id="1029" r:id="rId7"/>
    <p:sldId id="1030" r:id="rId8"/>
    <p:sldId id="1031" r:id="rId9"/>
    <p:sldId id="1032" r:id="rId10"/>
    <p:sldId id="1033" r:id="rId11"/>
    <p:sldId id="1034" r:id="rId12"/>
    <p:sldId id="1035" r:id="rId13"/>
    <p:sldId id="1036" r:id="rId14"/>
    <p:sldId id="1037" r:id="rId15"/>
    <p:sldId id="1038" r:id="rId16"/>
    <p:sldId id="1039" r:id="rId17"/>
    <p:sldId id="1040" r:id="rId18"/>
    <p:sldId id="690" r:id="rId19"/>
    <p:sldId id="691" r:id="rId20"/>
    <p:sldId id="1068" r:id="rId21"/>
    <p:sldId id="682" r:id="rId22"/>
    <p:sldId id="683" r:id="rId23"/>
    <p:sldId id="1067" r:id="rId24"/>
    <p:sldId id="684" r:id="rId25"/>
    <p:sldId id="685" r:id="rId26"/>
    <p:sldId id="1114" r:id="rId27"/>
    <p:sldId id="1115" r:id="rId28"/>
    <p:sldId id="1087" r:id="rId29"/>
    <p:sldId id="1088" r:id="rId30"/>
    <p:sldId id="1124" r:id="rId31"/>
    <p:sldId id="1125" r:id="rId32"/>
    <p:sldId id="1126" r:id="rId33"/>
    <p:sldId id="1127" r:id="rId34"/>
    <p:sldId id="1129" r:id="rId35"/>
    <p:sldId id="1130" r:id="rId36"/>
    <p:sldId id="1128" r:id="rId37"/>
    <p:sldId id="1131" r:id="rId38"/>
    <p:sldId id="1132" r:id="rId39"/>
    <p:sldId id="1133" r:id="rId40"/>
    <p:sldId id="1134" r:id="rId41"/>
    <p:sldId id="1135" r:id="rId42"/>
    <p:sldId id="1136" r:id="rId43"/>
    <p:sldId id="1141" r:id="rId44"/>
    <p:sldId id="1142" r:id="rId45"/>
    <p:sldId id="1138" r:id="rId46"/>
    <p:sldId id="1139" r:id="rId47"/>
    <p:sldId id="1050" r:id="rId48"/>
    <p:sldId id="1140" r:id="rId49"/>
  </p:sldIdLst>
  <p:sldSz cx="9144000" cy="6858000" type="screen4x3"/>
  <p:notesSz cx="6737350" cy="9869488"/>
  <p:custDataLst>
    <p:tags r:id="rId5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D7D31"/>
    <a:srgbClr val="FF3300"/>
    <a:srgbClr val="0B57CF"/>
    <a:srgbClr val="1A1A1D"/>
    <a:srgbClr val="323332"/>
    <a:srgbClr val="2FD159"/>
    <a:srgbClr val="1A1A25"/>
    <a:srgbClr val="00965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86E9B-57EA-48BE-B42A-1C35408E8717}" v="4" dt="2025-03-27T15:22:56.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69121" autoAdjust="0"/>
  </p:normalViewPr>
  <p:slideViewPr>
    <p:cSldViewPr snapToGrid="0" snapToObjects="1">
      <p:cViewPr varScale="1">
        <p:scale>
          <a:sx n="42" d="100"/>
          <a:sy n="42" d="100"/>
        </p:scale>
        <p:origin x="1832"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054"/>
    </p:cViewPr>
  </p:sorterViewPr>
  <p:notesViewPr>
    <p:cSldViewPr snapToGrid="0" snapToObjects="1" showGuides="1">
      <p:cViewPr varScale="1">
        <p:scale>
          <a:sx n="77" d="100"/>
          <a:sy n="77" d="100"/>
        </p:scale>
        <p:origin x="4014" y="102"/>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2025/3/28</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30A3BEF2-EBF6-303C-1921-E879C053F141}"/>
              </a:ext>
            </a:extLst>
          </p:cNvPr>
          <p:cNvSpPr>
            <a:spLocks noGrp="1" noRot="1" noChangeAspect="1"/>
          </p:cNvSpPr>
          <p:nvPr>
            <p:ph type="sldImg"/>
          </p:nvPr>
        </p:nvSpPr>
        <p:spPr/>
      </p:sp>
    </p:spTree>
    <p:extLst>
      <p:ext uri="{BB962C8B-B14F-4D97-AF65-F5344CB8AC3E}">
        <p14:creationId xmlns:p14="http://schemas.microsoft.com/office/powerpoint/2010/main" val="317048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04809105-F4D9-1203-0482-03CD81F0229E}"/>
              </a:ext>
            </a:extLst>
          </p:cNvPr>
          <p:cNvSpPr>
            <a:spLocks noGrp="1" noRot="1" noChangeAspect="1"/>
          </p:cNvSpPr>
          <p:nvPr>
            <p:ph type="sldImg"/>
          </p:nvPr>
        </p:nvSpPr>
        <p:spPr/>
      </p:sp>
    </p:spTree>
    <p:extLst>
      <p:ext uri="{BB962C8B-B14F-4D97-AF65-F5344CB8AC3E}">
        <p14:creationId xmlns:p14="http://schemas.microsoft.com/office/powerpoint/2010/main" val="2656101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6" name="スライド イメージ プレースホルダー 5">
            <a:extLst>
              <a:ext uri="{FF2B5EF4-FFF2-40B4-BE49-F238E27FC236}">
                <a16:creationId xmlns:a16="http://schemas.microsoft.com/office/drawing/2014/main" id="{E64C392A-7F68-BCEE-4B60-27DA2642BD41}"/>
              </a:ext>
            </a:extLst>
          </p:cNvPr>
          <p:cNvSpPr>
            <a:spLocks noGrp="1" noRot="1" noChangeAspect="1"/>
          </p:cNvSpPr>
          <p:nvPr>
            <p:ph type="sldImg"/>
          </p:nvPr>
        </p:nvSpPr>
        <p:spPr/>
      </p:sp>
    </p:spTree>
    <p:extLst>
      <p:ext uri="{BB962C8B-B14F-4D97-AF65-F5344CB8AC3E}">
        <p14:creationId xmlns:p14="http://schemas.microsoft.com/office/powerpoint/2010/main" val="3696565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DEF56CD-E46C-A0D8-A97E-FD815AA5465C}"/>
              </a:ext>
            </a:extLst>
          </p:cNvPr>
          <p:cNvSpPr>
            <a:spLocks noGrp="1" noRot="1" noChangeAspect="1"/>
          </p:cNvSpPr>
          <p:nvPr>
            <p:ph type="sldImg"/>
          </p:nvPr>
        </p:nvSpPr>
        <p:spPr/>
      </p:sp>
    </p:spTree>
    <p:extLst>
      <p:ext uri="{BB962C8B-B14F-4D97-AF65-F5344CB8AC3E}">
        <p14:creationId xmlns:p14="http://schemas.microsoft.com/office/powerpoint/2010/main" val="348719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F796C941-E7D3-6EC2-4B92-1683BFAA6D39}"/>
              </a:ext>
            </a:extLst>
          </p:cNvPr>
          <p:cNvSpPr>
            <a:spLocks noGrp="1" noRot="1" noChangeAspect="1"/>
          </p:cNvSpPr>
          <p:nvPr>
            <p:ph type="sldImg"/>
          </p:nvPr>
        </p:nvSpPr>
        <p:spPr/>
      </p:sp>
    </p:spTree>
    <p:extLst>
      <p:ext uri="{BB962C8B-B14F-4D97-AF65-F5344CB8AC3E}">
        <p14:creationId xmlns:p14="http://schemas.microsoft.com/office/powerpoint/2010/main" val="1665829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11" name="スライド イメージ プレースホルダー 10">
            <a:extLst>
              <a:ext uri="{FF2B5EF4-FFF2-40B4-BE49-F238E27FC236}">
                <a16:creationId xmlns:a16="http://schemas.microsoft.com/office/drawing/2014/main" id="{2F697469-596B-6A10-7A9F-92F19135DCDA}"/>
              </a:ext>
            </a:extLst>
          </p:cNvPr>
          <p:cNvSpPr>
            <a:spLocks noGrp="1" noRot="1" noChangeAspect="1"/>
          </p:cNvSpPr>
          <p:nvPr>
            <p:ph type="sldImg"/>
          </p:nvPr>
        </p:nvSpPr>
        <p:spPr/>
      </p:sp>
    </p:spTree>
    <p:extLst>
      <p:ext uri="{BB962C8B-B14F-4D97-AF65-F5344CB8AC3E}">
        <p14:creationId xmlns:p14="http://schemas.microsoft.com/office/powerpoint/2010/main" val="2967185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6" name="スライド イメージ プレースホルダー 5">
            <a:extLst>
              <a:ext uri="{FF2B5EF4-FFF2-40B4-BE49-F238E27FC236}">
                <a16:creationId xmlns:a16="http://schemas.microsoft.com/office/drawing/2014/main" id="{4E28606E-C098-6532-BEAD-FA7B629FDB84}"/>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6" name="スライド イメージ プレースホルダー 5">
            <a:extLst>
              <a:ext uri="{FF2B5EF4-FFF2-40B4-BE49-F238E27FC236}">
                <a16:creationId xmlns:a16="http://schemas.microsoft.com/office/drawing/2014/main" id="{6BC78E58-4F8D-5E55-8CA9-6ED6A6DEA6C3}"/>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6" name="スライド イメージ プレースホルダー 5">
            <a:extLst>
              <a:ext uri="{FF2B5EF4-FFF2-40B4-BE49-F238E27FC236}">
                <a16:creationId xmlns:a16="http://schemas.microsoft.com/office/drawing/2014/main" id="{A4780977-1DA7-F3D8-6FAC-419461F87AAF}"/>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6" name="スライド イメージ プレースホルダー 5">
            <a:extLst>
              <a:ext uri="{FF2B5EF4-FFF2-40B4-BE49-F238E27FC236}">
                <a16:creationId xmlns:a16="http://schemas.microsoft.com/office/drawing/2014/main" id="{602F0814-A707-0262-121B-642DA6185D06}"/>
              </a:ext>
            </a:extLst>
          </p:cNvPr>
          <p:cNvSpPr>
            <a:spLocks noGrp="1" noRot="1" noChangeAspect="1"/>
          </p:cNvSpPr>
          <p:nvPr>
            <p:ph type="sldImg"/>
          </p:nvPr>
        </p:nvSpPr>
        <p:spPr/>
      </p:sp>
    </p:spTree>
    <p:extLst>
      <p:ext uri="{BB962C8B-B14F-4D97-AF65-F5344CB8AC3E}">
        <p14:creationId xmlns:p14="http://schemas.microsoft.com/office/powerpoint/2010/main" val="3343862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6" name="スライド イメージ プレースホルダー 5">
            <a:extLst>
              <a:ext uri="{FF2B5EF4-FFF2-40B4-BE49-F238E27FC236}">
                <a16:creationId xmlns:a16="http://schemas.microsoft.com/office/drawing/2014/main" id="{402BEA3A-DAA8-0282-9B05-8B66010FA088}"/>
              </a:ext>
            </a:extLst>
          </p:cNvPr>
          <p:cNvSpPr>
            <a:spLocks noGrp="1" noRot="1" noChangeAspect="1"/>
          </p:cNvSpPr>
          <p:nvPr>
            <p:ph type="sldImg"/>
          </p:nvPr>
        </p:nvSpPr>
        <p:spPr/>
      </p:sp>
    </p:spTree>
    <p:extLst>
      <p:ext uri="{BB962C8B-B14F-4D97-AF65-F5344CB8AC3E}">
        <p14:creationId xmlns:p14="http://schemas.microsoft.com/office/powerpoint/2010/main" val="52467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275FD231-B970-A87C-8D90-556B1CF9593F}"/>
              </a:ext>
            </a:extLst>
          </p:cNvPr>
          <p:cNvSpPr>
            <a:spLocks noGrp="1" noRot="1" noChangeAspect="1"/>
          </p:cNvSpPr>
          <p:nvPr>
            <p:ph type="sldImg"/>
          </p:nvPr>
        </p:nvSpPr>
        <p:spPr/>
      </p:sp>
    </p:spTree>
    <p:extLst>
      <p:ext uri="{BB962C8B-B14F-4D97-AF65-F5344CB8AC3E}">
        <p14:creationId xmlns:p14="http://schemas.microsoft.com/office/powerpoint/2010/main" val="163930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6" name="スライド イメージ プレースホルダー 5">
            <a:extLst>
              <a:ext uri="{FF2B5EF4-FFF2-40B4-BE49-F238E27FC236}">
                <a16:creationId xmlns:a16="http://schemas.microsoft.com/office/drawing/2014/main" id="{8434963B-F577-4C95-0965-CF0D19B42364}"/>
              </a:ext>
            </a:extLst>
          </p:cNvPr>
          <p:cNvSpPr>
            <a:spLocks noGrp="1" noRot="1" noChangeAspect="1"/>
          </p:cNvSpPr>
          <p:nvPr>
            <p:ph type="sldImg"/>
          </p:nvPr>
        </p:nvSpPr>
        <p:spPr/>
      </p:sp>
    </p:spTree>
    <p:extLst>
      <p:ext uri="{BB962C8B-B14F-4D97-AF65-F5344CB8AC3E}">
        <p14:creationId xmlns:p14="http://schemas.microsoft.com/office/powerpoint/2010/main" val="323476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6" name="スライド イメージ プレースホルダー 5">
            <a:extLst>
              <a:ext uri="{FF2B5EF4-FFF2-40B4-BE49-F238E27FC236}">
                <a16:creationId xmlns:a16="http://schemas.microsoft.com/office/drawing/2014/main" id="{BEA107B9-8132-35E9-896E-A47BC98BEAA0}"/>
              </a:ext>
            </a:extLst>
          </p:cNvPr>
          <p:cNvSpPr>
            <a:spLocks noGrp="1" noRot="1" noChangeAspect="1"/>
          </p:cNvSpPr>
          <p:nvPr>
            <p:ph type="sldImg"/>
          </p:nvPr>
        </p:nvSpPr>
        <p:spPr/>
      </p:sp>
    </p:spTree>
    <p:extLst>
      <p:ext uri="{BB962C8B-B14F-4D97-AF65-F5344CB8AC3E}">
        <p14:creationId xmlns:p14="http://schemas.microsoft.com/office/powerpoint/2010/main" val="2151688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6" name="スライド イメージ プレースホルダー 5">
            <a:extLst>
              <a:ext uri="{FF2B5EF4-FFF2-40B4-BE49-F238E27FC236}">
                <a16:creationId xmlns:a16="http://schemas.microsoft.com/office/drawing/2014/main" id="{12C68E4C-0E53-F155-B2F3-A4A11C4A9223}"/>
              </a:ext>
            </a:extLst>
          </p:cNvPr>
          <p:cNvSpPr>
            <a:spLocks noGrp="1" noRot="1" noChangeAspect="1"/>
          </p:cNvSpPr>
          <p:nvPr>
            <p:ph type="sldImg"/>
          </p:nvPr>
        </p:nvSpPr>
        <p:spPr/>
      </p:sp>
    </p:spTree>
    <p:extLst>
      <p:ext uri="{BB962C8B-B14F-4D97-AF65-F5344CB8AC3E}">
        <p14:creationId xmlns:p14="http://schemas.microsoft.com/office/powerpoint/2010/main" val="972917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6" name="スライド イメージ プレースホルダー 5">
            <a:extLst>
              <a:ext uri="{FF2B5EF4-FFF2-40B4-BE49-F238E27FC236}">
                <a16:creationId xmlns:a16="http://schemas.microsoft.com/office/drawing/2014/main" id="{0E21E92B-3AF3-638A-495B-E086C3BD7ECF}"/>
              </a:ext>
            </a:extLst>
          </p:cNvPr>
          <p:cNvSpPr>
            <a:spLocks noGrp="1" noRot="1" noChangeAspect="1"/>
          </p:cNvSpPr>
          <p:nvPr>
            <p:ph type="sldImg"/>
          </p:nvPr>
        </p:nvSpPr>
        <p:spPr/>
      </p:sp>
    </p:spTree>
    <p:extLst>
      <p:ext uri="{BB962C8B-B14F-4D97-AF65-F5344CB8AC3E}">
        <p14:creationId xmlns:p14="http://schemas.microsoft.com/office/powerpoint/2010/main" val="217519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6" name="スライド イメージ プレースホルダー 5">
            <a:extLst>
              <a:ext uri="{FF2B5EF4-FFF2-40B4-BE49-F238E27FC236}">
                <a16:creationId xmlns:a16="http://schemas.microsoft.com/office/drawing/2014/main" id="{A828F4FA-A7ED-521A-815A-974B6F646143}"/>
              </a:ext>
            </a:extLst>
          </p:cNvPr>
          <p:cNvSpPr>
            <a:spLocks noGrp="1" noRot="1" noChangeAspect="1"/>
          </p:cNvSpPr>
          <p:nvPr>
            <p:ph type="sldImg"/>
          </p:nvPr>
        </p:nvSpPr>
        <p:spPr/>
      </p:sp>
    </p:spTree>
    <p:extLst>
      <p:ext uri="{BB962C8B-B14F-4D97-AF65-F5344CB8AC3E}">
        <p14:creationId xmlns:p14="http://schemas.microsoft.com/office/powerpoint/2010/main" val="2695050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6" name="スライド イメージ プレースホルダー 5">
            <a:extLst>
              <a:ext uri="{FF2B5EF4-FFF2-40B4-BE49-F238E27FC236}">
                <a16:creationId xmlns:a16="http://schemas.microsoft.com/office/drawing/2014/main" id="{56D1B081-C022-9016-829E-DB589176F4C8}"/>
              </a:ext>
            </a:extLst>
          </p:cNvPr>
          <p:cNvSpPr>
            <a:spLocks noGrp="1" noRot="1" noChangeAspect="1"/>
          </p:cNvSpPr>
          <p:nvPr>
            <p:ph type="sldImg"/>
          </p:nvPr>
        </p:nvSpPr>
        <p:spPr/>
      </p:sp>
    </p:spTree>
    <p:extLst>
      <p:ext uri="{BB962C8B-B14F-4D97-AF65-F5344CB8AC3E}">
        <p14:creationId xmlns:p14="http://schemas.microsoft.com/office/powerpoint/2010/main" val="4012736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6" name="スライド イメージ プレースホルダー 5">
            <a:extLst>
              <a:ext uri="{FF2B5EF4-FFF2-40B4-BE49-F238E27FC236}">
                <a16:creationId xmlns:a16="http://schemas.microsoft.com/office/drawing/2014/main" id="{4ADB9386-C028-4622-9F46-3F40F0A34A7D}"/>
              </a:ext>
            </a:extLst>
          </p:cNvPr>
          <p:cNvSpPr>
            <a:spLocks noGrp="1" noRot="1" noChangeAspect="1"/>
          </p:cNvSpPr>
          <p:nvPr>
            <p:ph type="sldImg"/>
          </p:nvPr>
        </p:nvSpPr>
        <p:spPr/>
      </p:sp>
    </p:spTree>
    <p:extLst>
      <p:ext uri="{BB962C8B-B14F-4D97-AF65-F5344CB8AC3E}">
        <p14:creationId xmlns:p14="http://schemas.microsoft.com/office/powerpoint/2010/main" val="1833866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6" name="スライド イメージ プレースホルダー 5">
            <a:extLst>
              <a:ext uri="{FF2B5EF4-FFF2-40B4-BE49-F238E27FC236}">
                <a16:creationId xmlns:a16="http://schemas.microsoft.com/office/drawing/2014/main" id="{8F45F20E-453B-8861-A718-226D5D4C5FDB}"/>
              </a:ext>
            </a:extLst>
          </p:cNvPr>
          <p:cNvSpPr>
            <a:spLocks noGrp="1" noRot="1" noChangeAspect="1"/>
          </p:cNvSpPr>
          <p:nvPr>
            <p:ph type="sldImg"/>
          </p:nvPr>
        </p:nvSpPr>
        <p:spPr/>
      </p:sp>
    </p:spTree>
    <p:extLst>
      <p:ext uri="{BB962C8B-B14F-4D97-AF65-F5344CB8AC3E}">
        <p14:creationId xmlns:p14="http://schemas.microsoft.com/office/powerpoint/2010/main" val="4166583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6" name="スライド イメージ プレースホルダー 5">
            <a:extLst>
              <a:ext uri="{FF2B5EF4-FFF2-40B4-BE49-F238E27FC236}">
                <a16:creationId xmlns:a16="http://schemas.microsoft.com/office/drawing/2014/main" id="{EC04997E-19B7-86AD-E0B3-3460400ABC93}"/>
              </a:ext>
            </a:extLst>
          </p:cNvPr>
          <p:cNvSpPr>
            <a:spLocks noGrp="1" noRot="1" noChangeAspect="1"/>
          </p:cNvSpPr>
          <p:nvPr>
            <p:ph type="sldImg"/>
          </p:nvPr>
        </p:nvSpPr>
        <p:spPr/>
      </p:sp>
    </p:spTree>
    <p:extLst>
      <p:ext uri="{BB962C8B-B14F-4D97-AF65-F5344CB8AC3E}">
        <p14:creationId xmlns:p14="http://schemas.microsoft.com/office/powerpoint/2010/main" val="2764805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6" name="スライド イメージ プレースホルダー 5">
            <a:extLst>
              <a:ext uri="{FF2B5EF4-FFF2-40B4-BE49-F238E27FC236}">
                <a16:creationId xmlns:a16="http://schemas.microsoft.com/office/drawing/2014/main" id="{09209FEF-5926-C37F-5149-30104A1A0A77}"/>
              </a:ext>
            </a:extLst>
          </p:cNvPr>
          <p:cNvSpPr>
            <a:spLocks noGrp="1" noRot="1" noChangeAspect="1"/>
          </p:cNvSpPr>
          <p:nvPr>
            <p:ph type="sldImg"/>
          </p:nvPr>
        </p:nvSpPr>
        <p:spPr/>
      </p:sp>
    </p:spTree>
    <p:extLst>
      <p:ext uri="{BB962C8B-B14F-4D97-AF65-F5344CB8AC3E}">
        <p14:creationId xmlns:p14="http://schemas.microsoft.com/office/powerpoint/2010/main" val="424071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75F33534-C333-CE33-3704-67681C1F3008}"/>
              </a:ext>
            </a:extLst>
          </p:cNvPr>
          <p:cNvSpPr>
            <a:spLocks noGrp="1" noRot="1" noChangeAspect="1"/>
          </p:cNvSpPr>
          <p:nvPr>
            <p:ph type="sldImg"/>
          </p:nvPr>
        </p:nvSpPr>
        <p:spPr/>
      </p:sp>
    </p:spTree>
    <p:extLst>
      <p:ext uri="{BB962C8B-B14F-4D97-AF65-F5344CB8AC3E}">
        <p14:creationId xmlns:p14="http://schemas.microsoft.com/office/powerpoint/2010/main" val="909419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C1DE8881-AECC-86B3-F350-82CF89674461}"/>
              </a:ext>
            </a:extLst>
          </p:cNvPr>
          <p:cNvSpPr>
            <a:spLocks noGrp="1" noRot="1" noChangeAspect="1"/>
          </p:cNvSpPr>
          <p:nvPr>
            <p:ph type="sldImg"/>
          </p:nvPr>
        </p:nvSpPr>
        <p:spPr/>
      </p:sp>
    </p:spTree>
    <p:extLst>
      <p:ext uri="{BB962C8B-B14F-4D97-AF65-F5344CB8AC3E}">
        <p14:creationId xmlns:p14="http://schemas.microsoft.com/office/powerpoint/2010/main" val="1207121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6" name="スライド イメージ プレースホルダー 5">
            <a:extLst>
              <a:ext uri="{FF2B5EF4-FFF2-40B4-BE49-F238E27FC236}">
                <a16:creationId xmlns:a16="http://schemas.microsoft.com/office/drawing/2014/main" id="{B0921AF9-8FB4-B76A-3D36-CA6B5CA91D0B}"/>
              </a:ext>
            </a:extLst>
          </p:cNvPr>
          <p:cNvSpPr>
            <a:spLocks noGrp="1" noRot="1" noChangeAspect="1"/>
          </p:cNvSpPr>
          <p:nvPr>
            <p:ph type="sldImg"/>
          </p:nvPr>
        </p:nvSpPr>
        <p:spPr/>
      </p:sp>
    </p:spTree>
    <p:extLst>
      <p:ext uri="{BB962C8B-B14F-4D97-AF65-F5344CB8AC3E}">
        <p14:creationId xmlns:p14="http://schemas.microsoft.com/office/powerpoint/2010/main" val="826993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6" name="スライド イメージ プレースホルダー 5">
            <a:extLst>
              <a:ext uri="{FF2B5EF4-FFF2-40B4-BE49-F238E27FC236}">
                <a16:creationId xmlns:a16="http://schemas.microsoft.com/office/drawing/2014/main" id="{2844E7F1-6A11-CD3D-C111-BECF995B87BA}"/>
              </a:ext>
            </a:extLst>
          </p:cNvPr>
          <p:cNvSpPr>
            <a:spLocks noGrp="1" noRot="1" noChangeAspect="1"/>
          </p:cNvSpPr>
          <p:nvPr>
            <p:ph type="sldImg"/>
          </p:nvPr>
        </p:nvSpPr>
        <p:spPr/>
      </p:sp>
    </p:spTree>
    <p:extLst>
      <p:ext uri="{BB962C8B-B14F-4D97-AF65-F5344CB8AC3E}">
        <p14:creationId xmlns:p14="http://schemas.microsoft.com/office/powerpoint/2010/main" val="583081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6" name="スライド イメージ プレースホルダー 5">
            <a:extLst>
              <a:ext uri="{FF2B5EF4-FFF2-40B4-BE49-F238E27FC236}">
                <a16:creationId xmlns:a16="http://schemas.microsoft.com/office/drawing/2014/main" id="{B2D64DB0-D002-B5CC-C3C5-B5DB20516A7B}"/>
              </a:ext>
            </a:extLst>
          </p:cNvPr>
          <p:cNvSpPr>
            <a:spLocks noGrp="1" noRot="1" noChangeAspect="1"/>
          </p:cNvSpPr>
          <p:nvPr>
            <p:ph type="sldImg"/>
          </p:nvPr>
        </p:nvSpPr>
        <p:spPr/>
      </p:sp>
    </p:spTree>
    <p:extLst>
      <p:ext uri="{BB962C8B-B14F-4D97-AF65-F5344CB8AC3E}">
        <p14:creationId xmlns:p14="http://schemas.microsoft.com/office/powerpoint/2010/main" val="11377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6" name="スライド イメージ プレースホルダー 5">
            <a:extLst>
              <a:ext uri="{FF2B5EF4-FFF2-40B4-BE49-F238E27FC236}">
                <a16:creationId xmlns:a16="http://schemas.microsoft.com/office/drawing/2014/main" id="{E7F7FB75-A9A6-1E5A-8601-D31A80E0E3FA}"/>
              </a:ext>
            </a:extLst>
          </p:cNvPr>
          <p:cNvSpPr>
            <a:spLocks noGrp="1" noRot="1" noChangeAspect="1"/>
          </p:cNvSpPr>
          <p:nvPr>
            <p:ph type="sldImg"/>
          </p:nvPr>
        </p:nvSpPr>
        <p:spPr/>
      </p:sp>
    </p:spTree>
    <p:extLst>
      <p:ext uri="{BB962C8B-B14F-4D97-AF65-F5344CB8AC3E}">
        <p14:creationId xmlns:p14="http://schemas.microsoft.com/office/powerpoint/2010/main" val="2936353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6" name="スライド イメージ プレースホルダー 5">
            <a:extLst>
              <a:ext uri="{FF2B5EF4-FFF2-40B4-BE49-F238E27FC236}">
                <a16:creationId xmlns:a16="http://schemas.microsoft.com/office/drawing/2014/main" id="{774779F4-1183-B896-4075-3DA308C98E6F}"/>
              </a:ext>
            </a:extLst>
          </p:cNvPr>
          <p:cNvSpPr>
            <a:spLocks noGrp="1" noRot="1" noChangeAspect="1"/>
          </p:cNvSpPr>
          <p:nvPr>
            <p:ph type="sldImg"/>
          </p:nvPr>
        </p:nvSpPr>
        <p:spPr/>
      </p:sp>
    </p:spTree>
    <p:extLst>
      <p:ext uri="{BB962C8B-B14F-4D97-AF65-F5344CB8AC3E}">
        <p14:creationId xmlns:p14="http://schemas.microsoft.com/office/powerpoint/2010/main" val="28555790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6" name="スライド イメージ プレースホルダー 5">
            <a:extLst>
              <a:ext uri="{FF2B5EF4-FFF2-40B4-BE49-F238E27FC236}">
                <a16:creationId xmlns:a16="http://schemas.microsoft.com/office/drawing/2014/main" id="{FD7B25B0-BD31-EDAA-F1B3-44E31E2EC49F}"/>
              </a:ext>
            </a:extLst>
          </p:cNvPr>
          <p:cNvSpPr>
            <a:spLocks noGrp="1" noRot="1" noChangeAspect="1"/>
          </p:cNvSpPr>
          <p:nvPr>
            <p:ph type="sldImg"/>
          </p:nvPr>
        </p:nvSpPr>
        <p:spPr/>
      </p:sp>
    </p:spTree>
    <p:extLst>
      <p:ext uri="{BB962C8B-B14F-4D97-AF65-F5344CB8AC3E}">
        <p14:creationId xmlns:p14="http://schemas.microsoft.com/office/powerpoint/2010/main" val="3271640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6" name="スライド イメージ プレースホルダー 5">
            <a:extLst>
              <a:ext uri="{FF2B5EF4-FFF2-40B4-BE49-F238E27FC236}">
                <a16:creationId xmlns:a16="http://schemas.microsoft.com/office/drawing/2014/main" id="{644A3C27-632A-A211-5F94-E050FA2F4BCA}"/>
              </a:ext>
            </a:extLst>
          </p:cNvPr>
          <p:cNvSpPr>
            <a:spLocks noGrp="1" noRot="1" noChangeAspect="1"/>
          </p:cNvSpPr>
          <p:nvPr>
            <p:ph type="sldImg"/>
          </p:nvPr>
        </p:nvSpPr>
        <p:spPr/>
      </p:sp>
    </p:spTree>
    <p:extLst>
      <p:ext uri="{BB962C8B-B14F-4D97-AF65-F5344CB8AC3E}">
        <p14:creationId xmlns:p14="http://schemas.microsoft.com/office/powerpoint/2010/main" val="4259856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6" name="スライド イメージ プレースホルダー 5">
            <a:extLst>
              <a:ext uri="{FF2B5EF4-FFF2-40B4-BE49-F238E27FC236}">
                <a16:creationId xmlns:a16="http://schemas.microsoft.com/office/drawing/2014/main" id="{B3C22BDB-7665-C491-8D5B-13F800868220}"/>
              </a:ext>
            </a:extLst>
          </p:cNvPr>
          <p:cNvSpPr>
            <a:spLocks noGrp="1" noRot="1" noChangeAspect="1"/>
          </p:cNvSpPr>
          <p:nvPr>
            <p:ph type="sldImg"/>
          </p:nvPr>
        </p:nvSpPr>
        <p:spPr/>
      </p:sp>
    </p:spTree>
    <p:extLst>
      <p:ext uri="{BB962C8B-B14F-4D97-AF65-F5344CB8AC3E}">
        <p14:creationId xmlns:p14="http://schemas.microsoft.com/office/powerpoint/2010/main" val="2972670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DB3C3D12-5BB6-86B0-D1AB-67CCF18E9CAA}"/>
              </a:ext>
            </a:extLst>
          </p:cNvPr>
          <p:cNvSpPr>
            <a:spLocks noGrp="1" noRot="1" noChangeAspect="1"/>
          </p:cNvSpPr>
          <p:nvPr>
            <p:ph type="sldImg"/>
          </p:nvPr>
        </p:nvSpPr>
        <p:spPr/>
      </p:sp>
    </p:spTree>
    <p:extLst>
      <p:ext uri="{BB962C8B-B14F-4D97-AF65-F5344CB8AC3E}">
        <p14:creationId xmlns:p14="http://schemas.microsoft.com/office/powerpoint/2010/main" val="46140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6" name="スライド イメージ プレースホルダー 5">
            <a:extLst>
              <a:ext uri="{FF2B5EF4-FFF2-40B4-BE49-F238E27FC236}">
                <a16:creationId xmlns:a16="http://schemas.microsoft.com/office/drawing/2014/main" id="{3BAE7306-BE55-0F1E-8FFD-D7A9C43D527C}"/>
              </a:ext>
            </a:extLst>
          </p:cNvPr>
          <p:cNvSpPr>
            <a:spLocks noGrp="1" noRot="1" noChangeAspect="1"/>
          </p:cNvSpPr>
          <p:nvPr>
            <p:ph type="sldImg"/>
          </p:nvPr>
        </p:nvSpPr>
        <p:spPr/>
      </p:sp>
    </p:spTree>
    <p:extLst>
      <p:ext uri="{BB962C8B-B14F-4D97-AF65-F5344CB8AC3E}">
        <p14:creationId xmlns:p14="http://schemas.microsoft.com/office/powerpoint/2010/main" val="2213820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6" name="スライド イメージ プレースホルダー 5">
            <a:extLst>
              <a:ext uri="{FF2B5EF4-FFF2-40B4-BE49-F238E27FC236}">
                <a16:creationId xmlns:a16="http://schemas.microsoft.com/office/drawing/2014/main" id="{D021A202-B5B1-7312-929D-7DA3C7F1A9DB}"/>
              </a:ext>
            </a:extLst>
          </p:cNvPr>
          <p:cNvSpPr>
            <a:spLocks noGrp="1" noRot="1" noChangeAspect="1"/>
          </p:cNvSpPr>
          <p:nvPr>
            <p:ph type="sldImg"/>
          </p:nvPr>
        </p:nvSpPr>
        <p:spPr/>
      </p:sp>
    </p:spTree>
    <p:extLst>
      <p:ext uri="{BB962C8B-B14F-4D97-AF65-F5344CB8AC3E}">
        <p14:creationId xmlns:p14="http://schemas.microsoft.com/office/powerpoint/2010/main" val="34750139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lvl="0"/>
            <a:fld id="{2E1C7AFC-CFB2-404C-A69D-ECFBCE546BF5}" type="slidenum">
              <a:rPr lang="ja-JP" altLang="en-US" noProof="0" smtClean="0"/>
              <a:pPr lvl="0"/>
              <a:t>41</a:t>
            </a:fld>
            <a:endParaRPr lang="ja-JP" altLang="en-US" noProof="0" dirty="0"/>
          </a:p>
        </p:txBody>
      </p:sp>
      <p:sp>
        <p:nvSpPr>
          <p:cNvPr id="6" name="スライド イメージ プレースホルダー 5">
            <a:extLst>
              <a:ext uri="{FF2B5EF4-FFF2-40B4-BE49-F238E27FC236}">
                <a16:creationId xmlns:a16="http://schemas.microsoft.com/office/drawing/2014/main" id="{510E2B53-94E3-02ED-7530-2A42A180A2D4}"/>
              </a:ext>
            </a:extLst>
          </p:cNvPr>
          <p:cNvSpPr>
            <a:spLocks noGrp="1" noRot="1" noChangeAspect="1"/>
          </p:cNvSpPr>
          <p:nvPr>
            <p:ph type="sldImg"/>
          </p:nvPr>
        </p:nvSpPr>
        <p:spPr/>
      </p:sp>
    </p:spTree>
    <p:extLst>
      <p:ext uri="{BB962C8B-B14F-4D97-AF65-F5344CB8AC3E}">
        <p14:creationId xmlns:p14="http://schemas.microsoft.com/office/powerpoint/2010/main" val="3354273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5" name="スライド イメージ プレースホルダー 4">
            <a:extLst>
              <a:ext uri="{FF2B5EF4-FFF2-40B4-BE49-F238E27FC236}">
                <a16:creationId xmlns:a16="http://schemas.microsoft.com/office/drawing/2014/main" id="{9A177673-A018-EE7D-FD59-0A5140EE2231}"/>
              </a:ext>
            </a:extLst>
          </p:cNvPr>
          <p:cNvSpPr>
            <a:spLocks noGrp="1" noRot="1" noChangeAspect="1"/>
          </p:cNvSpPr>
          <p:nvPr>
            <p:ph type="sldImg"/>
          </p:nvPr>
        </p:nvSpPr>
        <p:spPr/>
      </p:sp>
    </p:spTree>
    <p:extLst>
      <p:ext uri="{BB962C8B-B14F-4D97-AF65-F5344CB8AC3E}">
        <p14:creationId xmlns:p14="http://schemas.microsoft.com/office/powerpoint/2010/main" val="33307396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854BF598-6D6F-58AE-4FEF-95CC2E56ACA4}"/>
              </a:ext>
            </a:extLst>
          </p:cNvPr>
          <p:cNvSpPr>
            <a:spLocks noGrp="1" noRot="1" noChangeAspect="1"/>
          </p:cNvSpPr>
          <p:nvPr>
            <p:ph type="sldImg"/>
          </p:nvPr>
        </p:nvSpPr>
        <p:spPr/>
      </p:sp>
    </p:spTree>
    <p:extLst>
      <p:ext uri="{BB962C8B-B14F-4D97-AF65-F5344CB8AC3E}">
        <p14:creationId xmlns:p14="http://schemas.microsoft.com/office/powerpoint/2010/main" val="1455470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44</a:t>
            </a:fld>
            <a:endParaRPr lang="ja-JP" altLang="en-US"/>
          </a:p>
        </p:txBody>
      </p:sp>
      <p:sp>
        <p:nvSpPr>
          <p:cNvPr id="5" name="スライド イメージ プレースホルダー 4">
            <a:extLst>
              <a:ext uri="{FF2B5EF4-FFF2-40B4-BE49-F238E27FC236}">
                <a16:creationId xmlns:a16="http://schemas.microsoft.com/office/drawing/2014/main" id="{2334A864-5DFD-3615-C3EB-A44EC57A677D}"/>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47E9D20C-2777-4D2D-1DEB-7545950E9B3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774196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45</a:t>
            </a:fld>
            <a:endParaRPr lang="ja-JP" altLang="en-US"/>
          </a:p>
        </p:txBody>
      </p:sp>
      <p:sp>
        <p:nvSpPr>
          <p:cNvPr id="5" name="スライド イメージ プレースホルダー 4">
            <a:extLst>
              <a:ext uri="{FF2B5EF4-FFF2-40B4-BE49-F238E27FC236}">
                <a16:creationId xmlns:a16="http://schemas.microsoft.com/office/drawing/2014/main" id="{E4CCFE83-237F-DC64-45A5-0FD8557FB802}"/>
              </a:ext>
            </a:extLst>
          </p:cNvPr>
          <p:cNvSpPr>
            <a:spLocks noGrp="1" noRot="1" noChangeAspect="1"/>
          </p:cNvSpPr>
          <p:nvPr>
            <p:ph type="sldImg"/>
          </p:nvPr>
        </p:nvSpPr>
        <p:spPr/>
      </p:sp>
      <p:sp>
        <p:nvSpPr>
          <p:cNvPr id="7" name="ノート プレースホルダー 6">
            <a:extLst>
              <a:ext uri="{FF2B5EF4-FFF2-40B4-BE49-F238E27FC236}">
                <a16:creationId xmlns:a16="http://schemas.microsoft.com/office/drawing/2014/main" id="{68D9AE69-47CC-A89E-A5DF-B5FEE8F1FD1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3301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FB7F87AA-B73C-D04A-D344-03D7EED05DC5}"/>
              </a:ext>
            </a:extLst>
          </p:cNvPr>
          <p:cNvSpPr>
            <a:spLocks noGrp="1" noRot="1" noChangeAspect="1"/>
          </p:cNvSpPr>
          <p:nvPr>
            <p:ph type="sldImg"/>
          </p:nvPr>
        </p:nvSpPr>
        <p:spPr/>
      </p:sp>
    </p:spTree>
    <p:extLst>
      <p:ext uri="{BB962C8B-B14F-4D97-AF65-F5344CB8AC3E}">
        <p14:creationId xmlns:p14="http://schemas.microsoft.com/office/powerpoint/2010/main" val="101930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18775C22-D376-F670-BDE2-AA640791FED2}"/>
              </a:ext>
            </a:extLst>
          </p:cNvPr>
          <p:cNvSpPr>
            <a:spLocks noGrp="1" noRot="1" noChangeAspect="1"/>
          </p:cNvSpPr>
          <p:nvPr>
            <p:ph type="sldImg"/>
          </p:nvPr>
        </p:nvSpPr>
        <p:spPr/>
      </p:sp>
    </p:spTree>
    <p:extLst>
      <p:ext uri="{BB962C8B-B14F-4D97-AF65-F5344CB8AC3E}">
        <p14:creationId xmlns:p14="http://schemas.microsoft.com/office/powerpoint/2010/main" val="172198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808F6D45-286B-7F8F-1EEA-E5A1504E71D9}"/>
              </a:ext>
            </a:extLst>
          </p:cNvPr>
          <p:cNvSpPr>
            <a:spLocks noGrp="1" noRot="1" noChangeAspect="1"/>
          </p:cNvSpPr>
          <p:nvPr>
            <p:ph type="sldImg"/>
          </p:nvPr>
        </p:nvSpPr>
        <p:spPr/>
      </p:sp>
    </p:spTree>
    <p:extLst>
      <p:ext uri="{BB962C8B-B14F-4D97-AF65-F5344CB8AC3E}">
        <p14:creationId xmlns:p14="http://schemas.microsoft.com/office/powerpoint/2010/main" val="111515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41F8DCC8-4931-F189-4E01-0193A02C2B31}"/>
              </a:ext>
            </a:extLst>
          </p:cNvPr>
          <p:cNvSpPr>
            <a:spLocks noGrp="1" noRot="1" noChangeAspect="1"/>
          </p:cNvSpPr>
          <p:nvPr>
            <p:ph type="sldImg"/>
          </p:nvPr>
        </p:nvSpPr>
        <p:spPr/>
      </p:sp>
    </p:spTree>
    <p:extLst>
      <p:ext uri="{BB962C8B-B14F-4D97-AF65-F5344CB8AC3E}">
        <p14:creationId xmlns:p14="http://schemas.microsoft.com/office/powerpoint/2010/main" val="195208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5D269748-E6A6-8238-EDB8-35DA35FF1815}"/>
              </a:ext>
            </a:extLst>
          </p:cNvPr>
          <p:cNvSpPr>
            <a:spLocks noGrp="1" noRot="1" noChangeAspect="1"/>
          </p:cNvSpPr>
          <p:nvPr>
            <p:ph type="sldImg"/>
          </p:nvPr>
        </p:nvSpPr>
        <p:spPr/>
      </p:sp>
    </p:spTree>
    <p:extLst>
      <p:ext uri="{BB962C8B-B14F-4D97-AF65-F5344CB8AC3E}">
        <p14:creationId xmlns:p14="http://schemas.microsoft.com/office/powerpoint/2010/main" val="1221313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2.xml"/><Relationship Id="rId7"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5.xml"/><Relationship Id="rId7"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12.bin"/><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oleObject" Target="../embeddings/oleObject13.bin"/><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oleObject" Target="../embeddings/oleObject14.bin"/><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oleObject" Target="../embeddings/oleObject18.bin"/><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oleObject" Target="../embeddings/oleObject19.bin"/><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oleObject" Target="../embeddings/oleObject20.bin"/><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26.xml"/><Relationship Id="rId7" Type="http://schemas.openxmlformats.org/officeDocument/2006/relationships/image" Target="../media/image35.jpe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oleObject" Target="../embeddings/oleObject23.bin"/><Relationship Id="rId5" Type="http://schemas.openxmlformats.org/officeDocument/2006/relationships/image" Target="../media/image37.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oleObject" Target="../embeddings/oleObject24.bin"/><Relationship Id="rId5" Type="http://schemas.openxmlformats.org/officeDocument/2006/relationships/image" Target="../media/image39.jpeg"/><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oleObject" Target="../embeddings/oleObject26.bin"/><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oleObject" Target="../embeddings/oleObject27.bin"/><Relationship Id="rId5" Type="http://schemas.openxmlformats.org/officeDocument/2006/relationships/image" Target="../media/image23.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oleObject" Target="../embeddings/oleObject28.bin"/><Relationship Id="rId5" Type="http://schemas.openxmlformats.org/officeDocument/2006/relationships/image" Target="../media/image24.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oleObject" Target="../embeddings/oleObject30.bin"/><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oleObject" Target="../embeddings/oleObject32.bin"/><Relationship Id="rId5" Type="http://schemas.openxmlformats.org/officeDocument/2006/relationships/image" Target="../media/image25.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oleObject" Target="../embeddings/oleObject34.bin"/><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oleObject" Target="../embeddings/oleObject35.bin"/><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oleObject" Target="../embeddings/oleObject36.bin"/><Relationship Id="rId5" Type="http://schemas.openxmlformats.org/officeDocument/2006/relationships/image" Target="../media/image53.png"/><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oleObject" Target="../embeddings/oleObject37.bin"/><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38.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57.jpeg"/><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image" Target="../media/image56.png"/><Relationship Id="rId5" Type="http://schemas.openxmlformats.org/officeDocument/2006/relationships/image" Target="../media/image1.emf"/><Relationship Id="rId4" Type="http://schemas.openxmlformats.org/officeDocument/2006/relationships/oleObject" Target="../embeddings/oleObject39.bin"/></Relationships>
</file>

<file path=ppt/slides/_rels/slide4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44.xml"/><Relationship Id="rId7" Type="http://schemas.openxmlformats.org/officeDocument/2006/relationships/image" Target="../media/image59.png"/><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image" Target="../media/image58.png"/><Relationship Id="rId5" Type="http://schemas.openxmlformats.org/officeDocument/2006/relationships/image" Target="../media/image1.emf"/><Relationship Id="rId10" Type="http://schemas.openxmlformats.org/officeDocument/2006/relationships/image" Target="../media/image62.png"/><Relationship Id="rId4" Type="http://schemas.openxmlformats.org/officeDocument/2006/relationships/oleObject" Target="../embeddings/oleObject40.bin"/><Relationship Id="rId9"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image" Target="../media/image63.png"/><Relationship Id="rId5" Type="http://schemas.openxmlformats.org/officeDocument/2006/relationships/image" Target="../media/image1.emf"/><Relationship Id="rId4" Type="http://schemas.openxmlformats.org/officeDocument/2006/relationships/oleObject" Target="../embeddings/oleObject4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000" dirty="0">
                <a:solidFill>
                  <a:srgbClr val="4472C4"/>
                </a:solidFill>
                <a:latin typeface="BIZ UDPゴシック" panose="020B0400000000000000" pitchFamily="50" charset="-128"/>
                <a:ea typeface="BIZ UDPゴシック" panose="020B0400000000000000" pitchFamily="50" charset="-128"/>
              </a:rPr>
              <a:t>マイナンバーカードを使って</a:t>
            </a:r>
          </a:p>
          <a:p>
            <a:pPr algn="ctr" defTabSz="914305">
              <a:lnSpc>
                <a:spcPct val="120000"/>
              </a:lnSpc>
            </a:pPr>
            <a:r>
              <a:rPr lang="en-US" altLang="ja-JP" sz="4000" dirty="0">
                <a:solidFill>
                  <a:srgbClr val="4472C4"/>
                </a:solidFill>
                <a:latin typeface="BIZ UDPゴシック" panose="020B0400000000000000" pitchFamily="50" charset="-128"/>
                <a:ea typeface="BIZ UDPゴシック" panose="020B0400000000000000" pitchFamily="50" charset="-128"/>
              </a:rPr>
              <a:t>｢</a:t>
            </a:r>
            <a:r>
              <a:rPr lang="ja-JP" altLang="en-US" sz="4000" dirty="0">
                <a:solidFill>
                  <a:srgbClr val="4472C4"/>
                </a:solidFill>
                <a:latin typeface="BIZ UDPゴシック" panose="020B0400000000000000" pitchFamily="50" charset="-128"/>
                <a:ea typeface="BIZ UDPゴシック" panose="020B0400000000000000" pitchFamily="50" charset="-128"/>
              </a:rPr>
              <a:t>スマホで確定申告（</a:t>
            </a:r>
            <a:r>
              <a:rPr lang="en-US" altLang="ja-JP" sz="4000" dirty="0">
                <a:solidFill>
                  <a:srgbClr val="4472C4"/>
                </a:solidFill>
                <a:latin typeface="BIZ UDPゴシック" panose="020B0400000000000000" pitchFamily="50" charset="-128"/>
                <a:ea typeface="BIZ UDPゴシック" panose="020B0400000000000000" pitchFamily="50" charset="-128"/>
              </a:rPr>
              <a:t>e-Tax</a:t>
            </a:r>
            <a:r>
              <a:rPr lang="ja-JP" altLang="en-US" sz="4000" dirty="0">
                <a:solidFill>
                  <a:srgbClr val="4472C4"/>
                </a:solidFill>
                <a:latin typeface="BIZ UDPゴシック" panose="020B0400000000000000" pitchFamily="50" charset="-128"/>
                <a:ea typeface="BIZ UDPゴシック" panose="020B0400000000000000" pitchFamily="50" charset="-128"/>
              </a:rPr>
              <a:t>）</a:t>
            </a:r>
            <a:r>
              <a:rPr lang="en-US" altLang="ja-JP" sz="4000" dirty="0">
                <a:solidFill>
                  <a:srgbClr val="4472C4"/>
                </a:solidFill>
                <a:latin typeface="BIZ UDPゴシック" panose="020B0400000000000000" pitchFamily="50" charset="-128"/>
                <a:ea typeface="BIZ UDPゴシック" panose="020B0400000000000000" pitchFamily="50" charset="-128"/>
              </a:rPr>
              <a:t>｣</a:t>
            </a:r>
            <a:r>
              <a:rPr lang="ja-JP" altLang="en-US" sz="4000" dirty="0">
                <a:solidFill>
                  <a:srgbClr val="4472C4"/>
                </a:solidFill>
                <a:latin typeface="BIZ UDPゴシック" panose="020B0400000000000000" pitchFamily="50" charset="-128"/>
                <a:ea typeface="BIZ UDPゴシック" panose="020B0400000000000000" pitchFamily="50" charset="-128"/>
              </a:rPr>
              <a:t>が</a:t>
            </a:r>
            <a:endParaRPr lang="en-US" altLang="ja-JP" sz="4000"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ja-JP" altLang="en-US" sz="4000" dirty="0">
                <a:solidFill>
                  <a:srgbClr val="4472C4"/>
                </a:solidFill>
                <a:latin typeface="BIZ UDPゴシック" panose="020B0400000000000000" pitchFamily="50" charset="-128"/>
                <a:ea typeface="BIZ UDPゴシック" panose="020B0400000000000000" pitchFamily="50" charset="-128"/>
              </a:rPr>
              <a:t>できるようにしましょう</a:t>
            </a:r>
          </a:p>
        </p:txBody>
      </p:sp>
      <p:sp>
        <p:nvSpPr>
          <p:cNvPr id="3" name="テキスト ボックス 2">
            <a:extLst>
              <a:ext uri="{FF2B5EF4-FFF2-40B4-BE49-F238E27FC236}">
                <a16:creationId xmlns:a16="http://schemas.microsoft.com/office/drawing/2014/main" id="{C8C9CBC6-846E-8821-C67B-73494EA0E48F}"/>
              </a:ext>
            </a:extLst>
          </p:cNvPr>
          <p:cNvSpPr txBox="1"/>
          <p:nvPr/>
        </p:nvSpPr>
        <p:spPr>
          <a:xfrm>
            <a:off x="573970" y="6254346"/>
            <a:ext cx="1042593"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lang="en-US" altLang="ja-JP" sz="1200" b="1" dirty="0">
                <a:latin typeface="BIZ UDPゴシック" panose="020B0400000000000000" pitchFamily="50" charset="-128"/>
                <a:ea typeface="BIZ UDPゴシック" panose="020B0400000000000000" pitchFamily="50" charset="-128"/>
                <a:cs typeface="Meiryo" charset="-128"/>
              </a:rPr>
              <a:t>4</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pic>
        <p:nvPicPr>
          <p:cNvPr id="4" name="図 3" descr="マイナンバーPRキャラクターのマイナちゃんのイラスト">
            <a:extLst>
              <a:ext uri="{FF2B5EF4-FFF2-40B4-BE49-F238E27FC236}">
                <a16:creationId xmlns:a16="http://schemas.microsoft.com/office/drawing/2014/main" id="{C3C27EF0-D17B-AC12-3F8D-BD793B365C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6172" y="4997971"/>
            <a:ext cx="1228440" cy="1796510"/>
          </a:xfrm>
          <a:prstGeom prst="rect">
            <a:avLst/>
          </a:prstGeom>
        </p:spPr>
      </p:pic>
      <p:pic>
        <p:nvPicPr>
          <p:cNvPr id="6" name="図 5" descr="国税庁e-Taxキャラクターのイータ君のイラスト&#10;">
            <a:extLst>
              <a:ext uri="{FF2B5EF4-FFF2-40B4-BE49-F238E27FC236}">
                <a16:creationId xmlns:a16="http://schemas.microsoft.com/office/drawing/2014/main" id="{8458DD3E-EF6C-7C79-BBEA-520FB214CF9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36197" y="4997970"/>
            <a:ext cx="1394935" cy="1796509"/>
          </a:xfrm>
          <a:prstGeom prst="rect">
            <a:avLst/>
          </a:prstGeom>
        </p:spPr>
      </p:pic>
      <p:sp>
        <p:nvSpPr>
          <p:cNvPr id="8" name="テキスト ボックス 7" descr="&#10;">
            <a:extLst>
              <a:ext uri="{FF2B5EF4-FFF2-40B4-BE49-F238E27FC236}">
                <a16:creationId xmlns:a16="http://schemas.microsoft.com/office/drawing/2014/main" id="{F9CEE68B-CE1B-E5A6-EA25-E76D5A8965BA}"/>
              </a:ext>
            </a:extLst>
          </p:cNvPr>
          <p:cNvSpPr txBox="1"/>
          <p:nvPr/>
        </p:nvSpPr>
        <p:spPr>
          <a:xfrm>
            <a:off x="7706748" y="5915179"/>
            <a:ext cx="1394935" cy="641201"/>
          </a:xfrm>
          <a:prstGeom prst="rect">
            <a:avLst/>
          </a:prstGeom>
          <a:noFill/>
        </p:spPr>
        <p:txBody>
          <a:bodyPr wrap="square" rtlCol="0">
            <a:spAutoFit/>
          </a:bodyPr>
          <a:lstStyle/>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国税庁</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en-US" altLang="ja-JP" sz="1050" b="1" dirty="0">
                <a:latin typeface="BIZ UDPゴシック" panose="020B0400000000000000" pitchFamily="50" charset="-128"/>
                <a:ea typeface="BIZ UDPゴシック" panose="020B0400000000000000" pitchFamily="50" charset="-128"/>
                <a:cs typeface="Meiryo" charset="-128"/>
              </a:rPr>
              <a:t>e-Tax</a:t>
            </a:r>
            <a:r>
              <a:rPr lang="ja-JP" altLang="en-US" sz="1050" b="1" dirty="0">
                <a:latin typeface="BIZ UDPゴシック" panose="020B0400000000000000" pitchFamily="50" charset="-128"/>
                <a:ea typeface="BIZ UDPゴシック" panose="020B0400000000000000" pitchFamily="50" charset="-128"/>
                <a:cs typeface="Meiryo" charset="-128"/>
              </a:rPr>
              <a:t>キャラクター</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イータ君</a:t>
            </a:r>
          </a:p>
        </p:txBody>
      </p:sp>
      <p:sp>
        <p:nvSpPr>
          <p:cNvPr id="9" name="テキスト ボックス 8">
            <a:extLst>
              <a:ext uri="{FF2B5EF4-FFF2-40B4-BE49-F238E27FC236}">
                <a16:creationId xmlns:a16="http://schemas.microsoft.com/office/drawing/2014/main" id="{9BEB1E60-4649-AF44-A363-858CB4EF737D}"/>
              </a:ext>
            </a:extLst>
          </p:cNvPr>
          <p:cNvSpPr txBox="1"/>
          <p:nvPr/>
        </p:nvSpPr>
        <p:spPr>
          <a:xfrm>
            <a:off x="3988322" y="5915179"/>
            <a:ext cx="1682070" cy="652743"/>
          </a:xfrm>
          <a:prstGeom prst="rect">
            <a:avLst/>
          </a:prstGeom>
          <a:noFill/>
        </p:spPr>
        <p:txBody>
          <a:bodyPr wrap="square" rtlCol="0">
            <a:spAutoFit/>
          </a:bodyPr>
          <a:lstStyle/>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マイナンバー</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en-US" altLang="ja-JP" sz="1050" b="1" dirty="0">
                <a:latin typeface="BIZ UDPゴシック" panose="020B0400000000000000" pitchFamily="50" charset="-128"/>
                <a:ea typeface="BIZ UDPゴシック" panose="020B0400000000000000" pitchFamily="50" charset="-128"/>
                <a:cs typeface="Meiryo" charset="-128"/>
              </a:rPr>
              <a:t>PR</a:t>
            </a:r>
            <a:r>
              <a:rPr lang="ja-JP" altLang="en-US" sz="1050" b="1" dirty="0">
                <a:latin typeface="BIZ UDPゴシック" panose="020B0400000000000000" pitchFamily="50" charset="-128"/>
                <a:ea typeface="BIZ UDPゴシック" panose="020B0400000000000000" pitchFamily="50" charset="-128"/>
                <a:cs typeface="Meiryo" charset="-128"/>
              </a:rPr>
              <a:t>キャラクター</a:t>
            </a:r>
            <a:endParaRPr lang="en-US" altLang="ja-JP" sz="1050" b="1" dirty="0">
              <a:latin typeface="BIZ UDPゴシック" panose="020B0400000000000000" pitchFamily="50" charset="-128"/>
              <a:ea typeface="BIZ UDPゴシック" panose="020B0400000000000000" pitchFamily="50" charset="-128"/>
              <a:cs typeface="Meiryo" charset="-128"/>
            </a:endParaRPr>
          </a:p>
          <a:p>
            <a:pPr>
              <a:lnSpc>
                <a:spcPts val="1000"/>
              </a:lnSpc>
              <a:spcBef>
                <a:spcPts val="600"/>
              </a:spcBef>
            </a:pPr>
            <a:r>
              <a:rPr lang="ja-JP" altLang="en-US" sz="1050" b="1" dirty="0">
                <a:latin typeface="BIZ UDPゴシック" panose="020B0400000000000000" pitchFamily="50" charset="-128"/>
                <a:ea typeface="BIZ UDPゴシック" panose="020B0400000000000000" pitchFamily="50" charset="-128"/>
                <a:cs typeface="Meiryo" charset="-128"/>
              </a:rPr>
              <a:t>マイナちゃん</a:t>
            </a:r>
          </a:p>
        </p:txBody>
      </p:sp>
      <p:sp>
        <p:nvSpPr>
          <p:cNvPr id="2" name="テキスト ボックス 1">
            <a:extLst>
              <a:ext uri="{FF2B5EF4-FFF2-40B4-BE49-F238E27FC236}">
                <a16:creationId xmlns:a16="http://schemas.microsoft.com/office/drawing/2014/main" id="{2F80193D-9B43-512B-7E27-598BAA65C3E9}"/>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応用</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0839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講座の説明範囲</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669D4DC-072A-5256-B5D5-643628C082A0}"/>
              </a:ext>
            </a:extLst>
          </p:cNvPr>
          <p:cNvSpPr txBox="1"/>
          <p:nvPr/>
        </p:nvSpPr>
        <p:spPr>
          <a:xfrm>
            <a:off x="271603" y="1331742"/>
            <a:ext cx="8600794" cy="4944367"/>
          </a:xfrm>
          <a:prstGeom prst="rect">
            <a:avLst/>
          </a:prstGeom>
          <a:noFill/>
        </p:spPr>
        <p:txBody>
          <a:bodyPr wrap="square" rtlCol="0">
            <a:spAutoFit/>
          </a:bodyPr>
          <a:lstStyle/>
          <a:p>
            <a:pPr indent="7938">
              <a:lnSpc>
                <a:spcPct val="130000"/>
              </a:lnSpc>
            </a:pPr>
            <a:r>
              <a:rPr lang="ja-JP" altLang="en-US" sz="2400" dirty="0">
                <a:latin typeface="BIZ UDPゴシック" panose="020B0400000000000000" pitchFamily="50" charset="-128"/>
                <a:ea typeface="BIZ UDPゴシック" panose="020B0400000000000000" pitchFamily="50" charset="-128"/>
                <a:cs typeface="Meiryo" charset="-128"/>
              </a:rPr>
              <a:t>講師は、税理士や税務職員のように専門的な知識、資格を有していないため、本講義では、税に関する制度や、受講者の方の申告内容に関することはお答えできません</a:t>
            </a:r>
          </a:p>
          <a:p>
            <a:pPr indent="7938">
              <a:lnSpc>
                <a:spcPct val="130000"/>
              </a:lnSpc>
            </a:pPr>
            <a:endParaRPr lang="ja-JP" altLang="en-US"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そのため、本講義では、実際に操作をしながら事前の準備をし、</a:t>
            </a:r>
            <a:endParaRPr lang="en-US" altLang="ja-JP" sz="22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申告書の作成や送信については、教材を見ながらご自宅で行っていただきます。</a:t>
            </a:r>
          </a:p>
          <a:p>
            <a:pPr indent="7938">
              <a:lnSpc>
                <a:spcPct val="130000"/>
              </a:lnSpc>
            </a:pPr>
            <a:endParaRPr lang="ja-JP" altLang="en-US" sz="22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ご自宅で申告書を作成される際、制度に関することや、操作方法などの分からないことを調べる方法も本講義で説明しますので、</a:t>
            </a:r>
            <a:endParaRPr lang="en-US" altLang="ja-JP" sz="22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ご安心ください。</a:t>
            </a:r>
          </a:p>
        </p:txBody>
      </p:sp>
    </p:spTree>
    <p:extLst>
      <p:ext uri="{BB962C8B-B14F-4D97-AF65-F5344CB8AC3E}">
        <p14:creationId xmlns:p14="http://schemas.microsoft.com/office/powerpoint/2010/main" val="28524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5" y="2313608"/>
            <a:ext cx="6170386"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マイナンバーカードで   </a:t>
            </a:r>
            <a:r>
              <a:rPr lang="en-US" altLang="ja-JP" sz="4799" dirty="0">
                <a:solidFill>
                  <a:srgbClr val="4472C4"/>
                </a:solidFill>
                <a:latin typeface="BIZ UDPゴシック" panose="020B0400000000000000" pitchFamily="50" charset="-128"/>
                <a:ea typeface="BIZ UDPゴシック" panose="020B0400000000000000" pitchFamily="50" charset="-128"/>
              </a:rPr>
              <a:t>e-Tax</a:t>
            </a:r>
            <a:r>
              <a:rPr lang="ja-JP" altLang="en-US" sz="4799" dirty="0">
                <a:solidFill>
                  <a:srgbClr val="4472C4"/>
                </a:solidFill>
                <a:latin typeface="BIZ UDPゴシック" panose="020B0400000000000000" pitchFamily="50" charset="-128"/>
                <a:ea typeface="BIZ UDPゴシック" panose="020B0400000000000000" pitchFamily="50" charset="-128"/>
              </a:rPr>
              <a:t>を利用できるようにしましょう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ja-JP" altLang="en-US" sz="8800" b="1" dirty="0">
                <a:solidFill>
                  <a:srgbClr val="4472C4"/>
                </a:solidFill>
                <a:latin typeface="BIZ UDPゴシック" panose="020B0400000000000000" pitchFamily="50" charset="-128"/>
                <a:ea typeface="BIZ UDPゴシック" panose="020B0400000000000000" pitchFamily="50" charset="-128"/>
              </a:rPr>
              <a:t>２</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Tree>
    <p:extLst>
      <p:ext uri="{BB962C8B-B14F-4D97-AF65-F5344CB8AC3E}">
        <p14:creationId xmlns:p14="http://schemas.microsoft.com/office/powerpoint/2010/main" val="1157513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92287"/>
            <a:ext cx="7488739" cy="1055313"/>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マイナンバーカードを使ったスマホでの</a:t>
            </a:r>
            <a:br>
              <a:rPr lang="ja-JP" altLang="en-US" sz="2799" dirty="0">
                <a:solidFill>
                  <a:srgbClr val="4472C4"/>
                </a:solidFill>
              </a:rPr>
            </a:br>
            <a:r>
              <a:rPr lang="ja-JP" altLang="en-US" sz="2799" dirty="0">
                <a:solidFill>
                  <a:srgbClr val="4472C4"/>
                </a:solidFill>
              </a:rPr>
              <a:t>確定申告に必要なもの（事前準備）</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F609E5B2-F3FD-9767-D80C-AE4B85E023D0}"/>
              </a:ext>
            </a:extLst>
          </p:cNvPr>
          <p:cNvSpPr txBox="1">
            <a:spLocks/>
          </p:cNvSpPr>
          <p:nvPr/>
        </p:nvSpPr>
        <p:spPr>
          <a:xfrm>
            <a:off x="498967" y="1079269"/>
            <a:ext cx="8280000" cy="54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dirty="0">
                <a:latin typeface="BIZ UDPゴシック" panose="020B0400000000000000" pitchFamily="50" charset="-128"/>
                <a:ea typeface="BIZ UDPゴシック" panose="020B0400000000000000" pitchFamily="50" charset="-128"/>
              </a:rPr>
              <a:t>以下のものを準備しましょう</a:t>
            </a:r>
          </a:p>
        </p:txBody>
      </p:sp>
      <p:sp>
        <p:nvSpPr>
          <p:cNvPr id="5" name="object 3" descr="パスワードを表すカギのイラスト">
            <a:extLst>
              <a:ext uri="{FF2B5EF4-FFF2-40B4-BE49-F238E27FC236}">
                <a16:creationId xmlns:a16="http://schemas.microsoft.com/office/drawing/2014/main" id="{8A2D6283-ECE2-8039-38EB-68E6F3C3FE69}"/>
              </a:ext>
            </a:extLst>
          </p:cNvPr>
          <p:cNvSpPr>
            <a:spLocks noChangeAspect="1"/>
          </p:cNvSpPr>
          <p:nvPr/>
        </p:nvSpPr>
        <p:spPr>
          <a:xfrm>
            <a:off x="4974523" y="4838197"/>
            <a:ext cx="736531" cy="86233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grpSp>
        <p:nvGrpSpPr>
          <p:cNvPr id="7" name="図形グループ 11" descr="スマートフォンのイラスト">
            <a:extLst>
              <a:ext uri="{FF2B5EF4-FFF2-40B4-BE49-F238E27FC236}">
                <a16:creationId xmlns:a16="http://schemas.microsoft.com/office/drawing/2014/main" id="{A2D4AC48-9DE6-2EC4-8DEA-E5E3DE7AF314}"/>
              </a:ext>
            </a:extLst>
          </p:cNvPr>
          <p:cNvGrpSpPr/>
          <p:nvPr/>
        </p:nvGrpSpPr>
        <p:grpSpPr>
          <a:xfrm>
            <a:off x="3026885" y="3547496"/>
            <a:ext cx="608802" cy="1280458"/>
            <a:chOff x="2766900" y="3587793"/>
            <a:chExt cx="810000" cy="1620000"/>
          </a:xfrm>
        </p:grpSpPr>
        <p:sp>
          <p:nvSpPr>
            <p:cNvPr id="8" name="角丸四角形 31">
              <a:extLst>
                <a:ext uri="{FF2B5EF4-FFF2-40B4-BE49-F238E27FC236}">
                  <a16:creationId xmlns:a16="http://schemas.microsoft.com/office/drawing/2014/main" id="{3A41F15F-DFE2-EAA6-2A0D-07F4609B56A1}"/>
                </a:ext>
              </a:extLst>
            </p:cNvPr>
            <p:cNvSpPr/>
            <p:nvPr/>
          </p:nvSpPr>
          <p:spPr>
            <a:xfrm>
              <a:off x="2766900" y="3587793"/>
              <a:ext cx="810000" cy="1620000"/>
            </a:xfrm>
            <a:prstGeom prst="roundRect">
              <a:avLst/>
            </a:prstGeom>
            <a:solidFill>
              <a:schemeClr val="bg1">
                <a:lumMod val="75000"/>
              </a:schemeClr>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kumimoji="1" lang="ja-JP" altLang="en-US">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B157E75-7B0E-A9C0-2EC4-9D609F068D1A}"/>
                </a:ext>
              </a:extLst>
            </p:cNvPr>
            <p:cNvSpPr/>
            <p:nvPr/>
          </p:nvSpPr>
          <p:spPr>
            <a:xfrm>
              <a:off x="2834400" y="3790293"/>
              <a:ext cx="675000" cy="12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kumimoji="1" lang="ja-JP" altLang="en-US">
                <a:latin typeface="BIZ UDPゴシック" panose="020B0400000000000000" pitchFamily="50" charset="-128"/>
                <a:ea typeface="BIZ UDPゴシック" panose="020B0400000000000000" pitchFamily="50" charset="-128"/>
              </a:endParaRPr>
            </a:p>
          </p:txBody>
        </p:sp>
      </p:grpSp>
      <p:sp>
        <p:nvSpPr>
          <p:cNvPr id="10" name="object 3" descr="パスワードを表すカギのイラスト">
            <a:extLst>
              <a:ext uri="{FF2B5EF4-FFF2-40B4-BE49-F238E27FC236}">
                <a16:creationId xmlns:a16="http://schemas.microsoft.com/office/drawing/2014/main" id="{E444B51C-4EFC-33DD-B620-2C0A9CFDC56B}"/>
              </a:ext>
            </a:extLst>
          </p:cNvPr>
          <p:cNvSpPr>
            <a:spLocks noChangeAspect="1"/>
          </p:cNvSpPr>
          <p:nvPr/>
        </p:nvSpPr>
        <p:spPr>
          <a:xfrm>
            <a:off x="6379434" y="4825077"/>
            <a:ext cx="736531" cy="86233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algn="ct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sp>
        <p:nvSpPr>
          <p:cNvPr id="11" name="object 3" descr="パスワードを表すカギのイラスト">
            <a:extLst>
              <a:ext uri="{FF2B5EF4-FFF2-40B4-BE49-F238E27FC236}">
                <a16:creationId xmlns:a16="http://schemas.microsoft.com/office/drawing/2014/main" id="{7327938F-E6B0-C9CE-CB39-CFE86BF10CAD}"/>
              </a:ext>
            </a:extLst>
          </p:cNvPr>
          <p:cNvSpPr>
            <a:spLocks noChangeAspect="1"/>
          </p:cNvSpPr>
          <p:nvPr/>
        </p:nvSpPr>
        <p:spPr>
          <a:xfrm>
            <a:off x="7778938" y="4838400"/>
            <a:ext cx="736531" cy="86233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sp>
        <p:nvSpPr>
          <p:cNvPr id="15" name="object 2" descr="マイナンバーカード表面の見本の画像">
            <a:extLst>
              <a:ext uri="{FF2B5EF4-FFF2-40B4-BE49-F238E27FC236}">
                <a16:creationId xmlns:a16="http://schemas.microsoft.com/office/drawing/2014/main" id="{66DA3104-624D-6A0B-C99F-7F9CD731F7CD}"/>
              </a:ext>
            </a:extLst>
          </p:cNvPr>
          <p:cNvSpPr>
            <a:spLocks noChangeAspect="1"/>
          </p:cNvSpPr>
          <p:nvPr/>
        </p:nvSpPr>
        <p:spPr>
          <a:xfrm>
            <a:off x="759572" y="3761696"/>
            <a:ext cx="1287432" cy="853222"/>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a:lnSpc>
                <a:spcPct val="130000"/>
              </a:lnSpc>
              <a:spcBef>
                <a:spcPts val="1000"/>
              </a:spcBef>
            </a:pPr>
            <a:endParaRPr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94F3F3FC-134D-F1F8-4C29-8A95E05FB9A5}"/>
              </a:ext>
            </a:extLst>
          </p:cNvPr>
          <p:cNvSpPr txBox="1"/>
          <p:nvPr/>
        </p:nvSpPr>
        <p:spPr>
          <a:xfrm>
            <a:off x="4640789" y="3490744"/>
            <a:ext cx="1404000" cy="1168461"/>
          </a:xfrm>
          <a:prstGeom prst="rect">
            <a:avLst/>
          </a:prstGeom>
          <a:noFill/>
        </p:spPr>
        <p:txBody>
          <a:bodyPr wrap="square" rtlCol="0">
            <a:spAutoFit/>
          </a:bodyPr>
          <a:lstStyle/>
          <a:p>
            <a:pPr algn="ctr">
              <a:lnSpc>
                <a:spcPct val="130000"/>
              </a:lnSpc>
            </a:pPr>
            <a:r>
              <a:rPr kumimoji="1" lang="ja-JP" altLang="en-US" sz="1400" dirty="0">
                <a:latin typeface="BIZ UDPゴシック" panose="020B0400000000000000" pitchFamily="50" charset="-128"/>
                <a:ea typeface="BIZ UDPゴシック" panose="020B0400000000000000" pitchFamily="50" charset="-128"/>
              </a:rPr>
              <a:t>利用者証明用電子証明書の数字４桁の</a:t>
            </a: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パスワード</a:t>
            </a:r>
          </a:p>
        </p:txBody>
      </p:sp>
      <p:sp>
        <p:nvSpPr>
          <p:cNvPr id="18" name="テキスト ボックス 17">
            <a:extLst>
              <a:ext uri="{FF2B5EF4-FFF2-40B4-BE49-F238E27FC236}">
                <a16:creationId xmlns:a16="http://schemas.microsoft.com/office/drawing/2014/main" id="{C7F06BAF-D52B-9DE4-68BA-910AD36DB1C1}"/>
              </a:ext>
            </a:extLst>
          </p:cNvPr>
          <p:cNvSpPr txBox="1"/>
          <p:nvPr/>
        </p:nvSpPr>
        <p:spPr>
          <a:xfrm>
            <a:off x="6045700" y="3490744"/>
            <a:ext cx="1404000" cy="888385"/>
          </a:xfrm>
          <a:prstGeom prst="rect">
            <a:avLst/>
          </a:prstGeom>
          <a:noFill/>
        </p:spPr>
        <p:txBody>
          <a:bodyPr wrap="square" rtlCol="0">
            <a:spAutoFit/>
          </a:bodyPr>
          <a:lstStyle/>
          <a:p>
            <a:pPr algn="ctr">
              <a:lnSpc>
                <a:spcPct val="130000"/>
              </a:lnSpc>
            </a:pPr>
            <a:r>
              <a:rPr kumimoji="1" lang="ja-JP" altLang="en-US" sz="1400" dirty="0">
                <a:latin typeface="BIZ UDPゴシック" panose="020B0400000000000000" pitchFamily="50" charset="-128"/>
                <a:ea typeface="BIZ UDPゴシック" panose="020B0400000000000000" pitchFamily="50" charset="-128"/>
              </a:rPr>
              <a:t>券面事項入力補助用の数字４桁のパスワード</a:t>
            </a:r>
          </a:p>
        </p:txBody>
      </p:sp>
      <p:sp>
        <p:nvSpPr>
          <p:cNvPr id="21" name="テキスト ボックス 20">
            <a:extLst>
              <a:ext uri="{FF2B5EF4-FFF2-40B4-BE49-F238E27FC236}">
                <a16:creationId xmlns:a16="http://schemas.microsoft.com/office/drawing/2014/main" id="{68F798E2-39FE-0B07-FDBB-C2A7B49D972C}"/>
              </a:ext>
            </a:extLst>
          </p:cNvPr>
          <p:cNvSpPr txBox="1"/>
          <p:nvPr/>
        </p:nvSpPr>
        <p:spPr>
          <a:xfrm>
            <a:off x="7450611" y="3487410"/>
            <a:ext cx="1404000" cy="1168461"/>
          </a:xfrm>
          <a:prstGeom prst="rect">
            <a:avLst/>
          </a:prstGeom>
          <a:noFill/>
        </p:spPr>
        <p:txBody>
          <a:bodyPr wrap="square" lIns="36000" rIns="36000" rtlCol="0">
            <a:spAutoFit/>
          </a:bodyPr>
          <a:lstStyle/>
          <a:p>
            <a:pPr algn="ctr">
              <a:lnSpc>
                <a:spcPct val="130000"/>
              </a:lnSpc>
            </a:pPr>
            <a:r>
              <a:rPr kumimoji="1" lang="ja-JP" altLang="en-US" sz="1400" dirty="0">
                <a:latin typeface="BIZ UDPゴシック" panose="020B0400000000000000" pitchFamily="50" charset="-128"/>
                <a:ea typeface="BIZ UDPゴシック" panose="020B0400000000000000" pitchFamily="50" charset="-128"/>
              </a:rPr>
              <a:t>署名用電子証明書の英数字６桁～１６桁の</a:t>
            </a:r>
            <a:endParaRPr kumimoji="1" lang="en-US" altLang="ja-JP" sz="1400" dirty="0">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400" dirty="0">
                <a:latin typeface="BIZ UDPゴシック" panose="020B0400000000000000" pitchFamily="50" charset="-128"/>
                <a:ea typeface="BIZ UDPゴシック" panose="020B0400000000000000" pitchFamily="50" charset="-128"/>
              </a:rPr>
              <a:t>パスワード</a:t>
            </a:r>
          </a:p>
        </p:txBody>
      </p:sp>
      <p:sp>
        <p:nvSpPr>
          <p:cNvPr id="22" name="object 11">
            <a:extLst>
              <a:ext uri="{FF2B5EF4-FFF2-40B4-BE49-F238E27FC236}">
                <a16:creationId xmlns:a16="http://schemas.microsoft.com/office/drawing/2014/main" id="{639AA0EE-A213-FB78-1664-AB424261644E}"/>
              </a:ext>
            </a:extLst>
          </p:cNvPr>
          <p:cNvSpPr txBox="1"/>
          <p:nvPr/>
        </p:nvSpPr>
        <p:spPr>
          <a:xfrm flipH="1">
            <a:off x="2192863" y="3798937"/>
            <a:ext cx="786407" cy="686919"/>
          </a:xfrm>
          <a:prstGeom prst="rect">
            <a:avLst/>
          </a:prstGeom>
        </p:spPr>
        <p:txBody>
          <a:bodyPr vert="horz" wrap="square" lIns="0" tIns="12700" rIns="0" bIns="0" rtlCol="0">
            <a:spAutoFit/>
          </a:bodyPr>
          <a:lstStyle/>
          <a:p>
            <a:pPr marL="12700">
              <a:lnSpc>
                <a:spcPct val="130000"/>
              </a:lnSpc>
              <a:spcBef>
                <a:spcPts val="1000"/>
              </a:spcBef>
            </a:pPr>
            <a:r>
              <a:rPr sz="4000" dirty="0">
                <a:solidFill>
                  <a:schemeClr val="accent1"/>
                </a:solidFill>
                <a:latin typeface="BIZ UDPゴシック" panose="020B0400000000000000" pitchFamily="50" charset="-128"/>
                <a:ea typeface="BIZ UDPゴシック" panose="020B0400000000000000" pitchFamily="50" charset="-128"/>
                <a:cs typeface="Meiryo" charset="-128"/>
              </a:rPr>
              <a:t>＋</a:t>
            </a:r>
          </a:p>
        </p:txBody>
      </p:sp>
      <p:sp>
        <p:nvSpPr>
          <p:cNvPr id="23" name="object 11">
            <a:extLst>
              <a:ext uri="{FF2B5EF4-FFF2-40B4-BE49-F238E27FC236}">
                <a16:creationId xmlns:a16="http://schemas.microsoft.com/office/drawing/2014/main" id="{A8396C2A-C4E0-FD76-ACBD-7FAB66AFCF21}"/>
              </a:ext>
            </a:extLst>
          </p:cNvPr>
          <p:cNvSpPr txBox="1"/>
          <p:nvPr/>
        </p:nvSpPr>
        <p:spPr>
          <a:xfrm flipH="1">
            <a:off x="3852560" y="3798937"/>
            <a:ext cx="786407" cy="686919"/>
          </a:xfrm>
          <a:prstGeom prst="rect">
            <a:avLst/>
          </a:prstGeom>
        </p:spPr>
        <p:txBody>
          <a:bodyPr vert="horz" wrap="square" lIns="0" tIns="12700" rIns="0" bIns="0" rtlCol="0">
            <a:spAutoFit/>
          </a:bodyPr>
          <a:lstStyle/>
          <a:p>
            <a:pPr marL="12700">
              <a:lnSpc>
                <a:spcPct val="130000"/>
              </a:lnSpc>
              <a:spcBef>
                <a:spcPts val="1000"/>
              </a:spcBef>
            </a:pPr>
            <a:r>
              <a:rPr sz="4000" dirty="0">
                <a:solidFill>
                  <a:schemeClr val="accent1"/>
                </a:solidFill>
                <a:latin typeface="BIZ UDPゴシック" panose="020B0400000000000000" pitchFamily="50" charset="-128"/>
                <a:ea typeface="BIZ UDPゴシック" panose="020B0400000000000000" pitchFamily="50" charset="-128"/>
                <a:cs typeface="Meiryo" charset="-128"/>
              </a:rPr>
              <a:t>＋</a:t>
            </a:r>
          </a:p>
        </p:txBody>
      </p:sp>
      <p:sp>
        <p:nvSpPr>
          <p:cNvPr id="26" name="テキスト ボックス 25">
            <a:extLst>
              <a:ext uri="{FF2B5EF4-FFF2-40B4-BE49-F238E27FC236}">
                <a16:creationId xmlns:a16="http://schemas.microsoft.com/office/drawing/2014/main" id="{4E0C2FE7-4316-9194-0972-5873F13E84E6}"/>
              </a:ext>
            </a:extLst>
          </p:cNvPr>
          <p:cNvSpPr txBox="1"/>
          <p:nvPr/>
        </p:nvSpPr>
        <p:spPr>
          <a:xfrm>
            <a:off x="7423791" y="5704275"/>
            <a:ext cx="1446824" cy="888385"/>
          </a:xfrm>
          <a:prstGeom prst="rect">
            <a:avLst/>
          </a:prstGeom>
          <a:noFill/>
        </p:spPr>
        <p:txBody>
          <a:bodyPr wrap="square" rtlCol="0">
            <a:spAutoFit/>
          </a:bodyPr>
          <a:lstStyle/>
          <a:p>
            <a:pPr>
              <a:lnSpc>
                <a:spcPct val="130000"/>
              </a:lnSpc>
            </a:pPr>
            <a:r>
              <a:rPr kumimoji="1" lang="en-US" altLang="ja-JP" sz="14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400" dirty="0">
                <a:solidFill>
                  <a:schemeClr val="accent1"/>
                </a:solidFill>
                <a:latin typeface="BIZ UDPゴシック" panose="020B0400000000000000" pitchFamily="50" charset="-128"/>
                <a:ea typeface="BIZ UDPゴシック" panose="020B0400000000000000" pitchFamily="50" charset="-128"/>
              </a:rPr>
              <a:t>本講座内で</a:t>
            </a:r>
            <a:r>
              <a:rPr lang="ja-JP" altLang="en-US" sz="1400" dirty="0">
                <a:solidFill>
                  <a:schemeClr val="accent1"/>
                </a:solidFill>
                <a:latin typeface="BIZ UDPゴシック" panose="020B0400000000000000" pitchFamily="50" charset="-128"/>
                <a:ea typeface="BIZ UDPゴシック" panose="020B0400000000000000" pitchFamily="50" charset="-128"/>
              </a:rPr>
              <a:t>は</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使用しません</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初回のみ必要</a:t>
            </a:r>
          </a:p>
        </p:txBody>
      </p:sp>
      <p:sp>
        <p:nvSpPr>
          <p:cNvPr id="27" name="テキスト ボックス 26">
            <a:extLst>
              <a:ext uri="{FF2B5EF4-FFF2-40B4-BE49-F238E27FC236}">
                <a16:creationId xmlns:a16="http://schemas.microsoft.com/office/drawing/2014/main" id="{C80E7E4F-29F8-DD39-D099-D0EB8CCC3D09}"/>
              </a:ext>
            </a:extLst>
          </p:cNvPr>
          <p:cNvSpPr txBox="1"/>
          <p:nvPr/>
        </p:nvSpPr>
        <p:spPr>
          <a:xfrm>
            <a:off x="6381682" y="5704275"/>
            <a:ext cx="754361" cy="328231"/>
          </a:xfrm>
          <a:prstGeom prst="rect">
            <a:avLst/>
          </a:prstGeom>
          <a:noFill/>
        </p:spPr>
        <p:txBody>
          <a:bodyPr wrap="square" rtlCol="0">
            <a:spAutoFit/>
          </a:bodyPr>
          <a:lstStyle/>
          <a:p>
            <a:pPr>
              <a:lnSpc>
                <a:spcPct val="130000"/>
              </a:lnSpc>
            </a:pPr>
            <a:r>
              <a:rPr kumimoji="1"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任意</a:t>
            </a:r>
            <a:endParaRPr kumimoji="1" lang="ja-JP" altLang="en-US" sz="14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29FEFFB-3A48-AC1A-9E0A-D267F4AF9814}"/>
              </a:ext>
            </a:extLst>
          </p:cNvPr>
          <p:cNvSpPr txBox="1"/>
          <p:nvPr/>
        </p:nvSpPr>
        <p:spPr>
          <a:xfrm>
            <a:off x="1849748" y="5019719"/>
            <a:ext cx="2963076" cy="682046"/>
          </a:xfrm>
          <a:prstGeom prst="rect">
            <a:avLst/>
          </a:prstGeom>
          <a:noFill/>
        </p:spPr>
        <p:txBody>
          <a:bodyPr wrap="square">
            <a:spAutoFit/>
          </a:bodyPr>
          <a:lstStyle/>
          <a:p>
            <a:pPr algn="ct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対応している機種一覧は</a:t>
            </a:r>
            <a:endPar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gn="ct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こちらから確認できます</a:t>
            </a:r>
            <a:endParaRPr kumimoji="1"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28" name="Picture 2">
            <a:extLst>
              <a:ext uri="{FF2B5EF4-FFF2-40B4-BE49-F238E27FC236}">
                <a16:creationId xmlns:a16="http://schemas.microsoft.com/office/drawing/2014/main" id="{71ABECAE-98F3-9254-8887-81C918A0587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57202" y="5651143"/>
            <a:ext cx="1148167" cy="114816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グループ化 28">
            <a:extLst>
              <a:ext uri="{FF2B5EF4-FFF2-40B4-BE49-F238E27FC236}">
                <a16:creationId xmlns:a16="http://schemas.microsoft.com/office/drawing/2014/main" id="{263BB2A5-ABAB-DF2E-9E50-8C31D10D2855}"/>
              </a:ext>
            </a:extLst>
          </p:cNvPr>
          <p:cNvGrpSpPr/>
          <p:nvPr/>
        </p:nvGrpSpPr>
        <p:grpSpPr>
          <a:xfrm>
            <a:off x="337524" y="2049499"/>
            <a:ext cx="2066102" cy="755720"/>
            <a:chOff x="889484" y="1512998"/>
            <a:chExt cx="2066102" cy="755720"/>
          </a:xfrm>
        </p:grpSpPr>
        <p:sp>
          <p:nvSpPr>
            <p:cNvPr id="30" name="テキスト ボックス 29">
              <a:extLst>
                <a:ext uri="{FF2B5EF4-FFF2-40B4-BE49-F238E27FC236}">
                  <a16:creationId xmlns:a16="http://schemas.microsoft.com/office/drawing/2014/main" id="{19AFAA4C-C784-589B-1D99-8EE146F7D086}"/>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B7264ED5-F8DF-4A7C-AA0F-FB59DDE6585D}"/>
                </a:ext>
              </a:extLst>
            </p:cNvPr>
            <p:cNvSpPr txBox="1"/>
            <p:nvPr/>
          </p:nvSpPr>
          <p:spPr>
            <a:xfrm>
              <a:off x="1412435" y="1512998"/>
              <a:ext cx="154315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カード</a:t>
              </a:r>
            </a:p>
          </p:txBody>
        </p:sp>
      </p:grpSp>
      <p:grpSp>
        <p:nvGrpSpPr>
          <p:cNvPr id="32" name="グループ化 31">
            <a:extLst>
              <a:ext uri="{FF2B5EF4-FFF2-40B4-BE49-F238E27FC236}">
                <a16:creationId xmlns:a16="http://schemas.microsoft.com/office/drawing/2014/main" id="{A0862EF2-1FED-65E6-0C1A-BE3CC5EBAFA8}"/>
              </a:ext>
            </a:extLst>
          </p:cNvPr>
          <p:cNvGrpSpPr/>
          <p:nvPr/>
        </p:nvGrpSpPr>
        <p:grpSpPr>
          <a:xfrm>
            <a:off x="2403626" y="2048875"/>
            <a:ext cx="2066102" cy="1115818"/>
            <a:chOff x="889484" y="1512998"/>
            <a:chExt cx="2066102" cy="1115818"/>
          </a:xfrm>
        </p:grpSpPr>
        <p:sp>
          <p:nvSpPr>
            <p:cNvPr id="33" name="テキスト ボックス 32">
              <a:extLst>
                <a:ext uri="{FF2B5EF4-FFF2-40B4-BE49-F238E27FC236}">
                  <a16:creationId xmlns:a16="http://schemas.microsoft.com/office/drawing/2014/main" id="{5D065ED5-65BF-420C-4EB6-B1E59EAD625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3D5D881A-897E-85CF-275B-089AAF729ACC}"/>
                </a:ext>
              </a:extLst>
            </p:cNvPr>
            <p:cNvSpPr txBox="1"/>
            <p:nvPr/>
          </p:nvSpPr>
          <p:spPr>
            <a:xfrm>
              <a:off x="1412435" y="1512998"/>
              <a:ext cx="1543151" cy="1115818"/>
            </a:xfrm>
            <a:prstGeom prst="rect">
              <a:avLst/>
            </a:prstGeom>
            <a:noFill/>
          </p:spPr>
          <p:txBody>
            <a:bodyPr wrap="square" lIns="36000" tIns="45720" rIns="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マイナンバーカード対応のスマートフォン</a:t>
              </a:r>
            </a:p>
          </p:txBody>
        </p:sp>
      </p:grpSp>
      <p:grpSp>
        <p:nvGrpSpPr>
          <p:cNvPr id="35" name="グループ化 34">
            <a:extLst>
              <a:ext uri="{FF2B5EF4-FFF2-40B4-BE49-F238E27FC236}">
                <a16:creationId xmlns:a16="http://schemas.microsoft.com/office/drawing/2014/main" id="{D1308CBF-99F4-00DF-39DC-45C7BFEC7FB4}"/>
              </a:ext>
            </a:extLst>
          </p:cNvPr>
          <p:cNvGrpSpPr/>
          <p:nvPr/>
        </p:nvGrpSpPr>
        <p:grpSpPr>
          <a:xfrm>
            <a:off x="4411573" y="2046583"/>
            <a:ext cx="4480454" cy="755720"/>
            <a:chOff x="889484" y="1512998"/>
            <a:chExt cx="4480454" cy="755720"/>
          </a:xfrm>
        </p:grpSpPr>
        <p:sp>
          <p:nvSpPr>
            <p:cNvPr id="36" name="テキスト ボックス 35">
              <a:extLst>
                <a:ext uri="{FF2B5EF4-FFF2-40B4-BE49-F238E27FC236}">
                  <a16:creationId xmlns:a16="http://schemas.microsoft.com/office/drawing/2014/main" id="{7F793672-6F06-EB9E-2FA7-37E8DE4101E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7" name="テキスト ボックス 36">
              <a:extLst>
                <a:ext uri="{FF2B5EF4-FFF2-40B4-BE49-F238E27FC236}">
                  <a16:creationId xmlns:a16="http://schemas.microsoft.com/office/drawing/2014/main" id="{EF4129A3-F383-904F-242E-2CDC4D060321}"/>
                </a:ext>
              </a:extLst>
            </p:cNvPr>
            <p:cNvSpPr txBox="1"/>
            <p:nvPr/>
          </p:nvSpPr>
          <p:spPr>
            <a:xfrm>
              <a:off x="1412435" y="1512998"/>
              <a:ext cx="395750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マイナンバーカード受取時に設定したパスワード</a:t>
              </a:r>
            </a:p>
          </p:txBody>
        </p:sp>
      </p:grpSp>
    </p:spTree>
    <p:extLst>
      <p:ext uri="{BB962C8B-B14F-4D97-AF65-F5344CB8AC3E}">
        <p14:creationId xmlns:p14="http://schemas.microsoft.com/office/powerpoint/2010/main" val="333316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過去に申告されたことがある方へ</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F609E5B2-F3FD-9767-D80C-AE4B85E023D0}"/>
              </a:ext>
            </a:extLst>
          </p:cNvPr>
          <p:cNvSpPr txBox="1">
            <a:spLocks/>
          </p:cNvSpPr>
          <p:nvPr/>
        </p:nvSpPr>
        <p:spPr>
          <a:xfrm>
            <a:off x="263770" y="1005814"/>
            <a:ext cx="8628257" cy="1761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dirty="0">
                <a:solidFill>
                  <a:schemeClr val="accent1"/>
                </a:solidFill>
                <a:latin typeface="BIZ UDPゴシック" panose="020B0400000000000000" pitchFamily="50" charset="-128"/>
                <a:ea typeface="BIZ UDPゴシック" panose="020B0400000000000000" pitchFamily="50" charset="-128"/>
              </a:rPr>
              <a:t>スマホで確定申告を行う場合、</a:t>
            </a:r>
            <a:r>
              <a:rPr lang="en-US" altLang="ja-JP" sz="2000" dirty="0">
                <a:solidFill>
                  <a:schemeClr val="accent1"/>
                </a:solidFill>
                <a:latin typeface="BIZ UDPゴシック" panose="020B0400000000000000" pitchFamily="50" charset="-128"/>
                <a:ea typeface="BIZ UDPゴシック" panose="020B0400000000000000" pitchFamily="50" charset="-128"/>
              </a:rPr>
              <a:t>e-Tax</a:t>
            </a:r>
            <a:r>
              <a:rPr lang="ja-JP" altLang="en-US" sz="2000" dirty="0">
                <a:solidFill>
                  <a:schemeClr val="accent1"/>
                </a:solidFill>
                <a:latin typeface="BIZ UDPゴシック" panose="020B0400000000000000" pitchFamily="50" charset="-128"/>
                <a:ea typeface="BIZ UDPゴシック" panose="020B0400000000000000" pitchFamily="50" charset="-128"/>
              </a:rPr>
              <a:t>の</a:t>
            </a:r>
            <a:r>
              <a:rPr lang="en-US" altLang="ja-JP" sz="2000" dirty="0">
                <a:solidFill>
                  <a:schemeClr val="accent1"/>
                </a:solidFill>
                <a:latin typeface="BIZ UDPゴシック" panose="020B0400000000000000" pitchFamily="50" charset="-128"/>
                <a:ea typeface="BIZ UDPゴシック" panose="020B0400000000000000" pitchFamily="50" charset="-128"/>
              </a:rPr>
              <a:t>ID</a:t>
            </a:r>
            <a:r>
              <a:rPr lang="ja-JP" altLang="en-US" sz="2000" dirty="0">
                <a:solidFill>
                  <a:schemeClr val="accent1"/>
                </a:solidFill>
                <a:latin typeface="BIZ UDPゴシック" panose="020B0400000000000000" pitchFamily="50" charset="-128"/>
                <a:ea typeface="BIZ UDPゴシック" panose="020B0400000000000000" pitchFamily="50" charset="-128"/>
              </a:rPr>
              <a:t>（利用者識別番号）を取得する</a:t>
            </a:r>
          </a:p>
          <a:p>
            <a:pPr marL="0" indent="0">
              <a:lnSpc>
                <a:spcPct val="130000"/>
              </a:lnSpc>
              <a:spcBef>
                <a:spcPts val="0"/>
              </a:spcBef>
              <a:buNone/>
            </a:pPr>
            <a:r>
              <a:rPr lang="ja-JP" altLang="en-US" sz="2000" dirty="0">
                <a:solidFill>
                  <a:schemeClr val="accent1"/>
                </a:solidFill>
                <a:latin typeface="BIZ UDPゴシック" panose="020B0400000000000000" pitchFamily="50" charset="-128"/>
                <a:ea typeface="BIZ UDPゴシック" panose="020B0400000000000000" pitchFamily="50" charset="-128"/>
              </a:rPr>
              <a:t>必要があります。過去に申告されたことがある方は、以下をご確認ください</a:t>
            </a: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●過去に、税務署のパソコンなどで</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をご利用された方は、次の書類に</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の</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が表示されています。</a:t>
            </a:r>
          </a:p>
        </p:txBody>
      </p:sp>
      <p:grpSp>
        <p:nvGrpSpPr>
          <p:cNvPr id="7" name="グループ化 6">
            <a:extLst>
              <a:ext uri="{FF2B5EF4-FFF2-40B4-BE49-F238E27FC236}">
                <a16:creationId xmlns:a16="http://schemas.microsoft.com/office/drawing/2014/main" id="{7B9EEB57-AB49-36AF-9B93-B98067365B26}"/>
              </a:ext>
            </a:extLst>
          </p:cNvPr>
          <p:cNvGrpSpPr/>
          <p:nvPr/>
        </p:nvGrpSpPr>
        <p:grpSpPr>
          <a:xfrm>
            <a:off x="499775" y="2896193"/>
            <a:ext cx="8144450" cy="2018846"/>
            <a:chOff x="499775" y="2908385"/>
            <a:chExt cx="8144450" cy="2018846"/>
          </a:xfrm>
        </p:grpSpPr>
        <p:pic>
          <p:nvPicPr>
            <p:cNvPr id="4" name="図 3" descr="税務署で申告した際にもらえるご自身のIDが記載された紙のイメージ画像">
              <a:extLst>
                <a:ext uri="{FF2B5EF4-FFF2-40B4-BE49-F238E27FC236}">
                  <a16:creationId xmlns:a16="http://schemas.microsoft.com/office/drawing/2014/main" id="{8E19DAB4-734E-E649-B787-0C0EA6439C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9775" y="3017808"/>
              <a:ext cx="2142857" cy="1800000"/>
            </a:xfrm>
            <a:prstGeom prst="rect">
              <a:avLst/>
            </a:prstGeom>
          </p:spPr>
        </p:pic>
        <p:pic>
          <p:nvPicPr>
            <p:cNvPr id="28" name="図 27" descr="税務署で申告した際にもらえるご自身のIDが記載された紙のイメージ画像">
              <a:extLst>
                <a:ext uri="{FF2B5EF4-FFF2-40B4-BE49-F238E27FC236}">
                  <a16:creationId xmlns:a16="http://schemas.microsoft.com/office/drawing/2014/main" id="{0DB1CB5F-E83A-6577-CB2E-69A7EC1312F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718991" y="2941813"/>
              <a:ext cx="2581145" cy="1951991"/>
            </a:xfrm>
            <a:prstGeom prst="rect">
              <a:avLst/>
            </a:prstGeom>
          </p:spPr>
        </p:pic>
        <p:pic>
          <p:nvPicPr>
            <p:cNvPr id="29" name="図 28" descr="税務署などの確定申告会場で申告書を作成された方に送付される確定申告のお知らせハガキのイメージ画像">
              <a:extLst>
                <a:ext uri="{FF2B5EF4-FFF2-40B4-BE49-F238E27FC236}">
                  <a16:creationId xmlns:a16="http://schemas.microsoft.com/office/drawing/2014/main" id="{EF76035A-789E-8252-BBBA-9084FCED010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76495" y="2908385"/>
              <a:ext cx="3267730" cy="2018846"/>
            </a:xfrm>
            <a:prstGeom prst="rect">
              <a:avLst/>
            </a:prstGeom>
            <a:ln w="6350">
              <a:solidFill>
                <a:schemeClr val="tx1"/>
              </a:solidFill>
            </a:ln>
          </p:spPr>
        </p:pic>
      </p:grpSp>
      <p:sp>
        <p:nvSpPr>
          <p:cNvPr id="5" name="サブタイトル 2">
            <a:extLst>
              <a:ext uri="{FF2B5EF4-FFF2-40B4-BE49-F238E27FC236}">
                <a16:creationId xmlns:a16="http://schemas.microsoft.com/office/drawing/2014/main" id="{6C5303B7-5A3A-55C2-92C7-3E6B3470A49A}"/>
              </a:ext>
            </a:extLst>
          </p:cNvPr>
          <p:cNvSpPr txBox="1">
            <a:spLocks/>
          </p:cNvSpPr>
          <p:nvPr/>
        </p:nvSpPr>
        <p:spPr>
          <a:xfrm>
            <a:off x="263770" y="5162009"/>
            <a:ext cx="8628257" cy="13359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●取得済みの方は、改めて取得する必要はありません。</a:t>
            </a: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●誤って複数（二重に）取得した場合は、最後に取得した</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が有効となり、</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古い</a:t>
            </a:r>
            <a:r>
              <a:rPr lang="en-US" altLang="ja-JP" sz="2000" dirty="0">
                <a:latin typeface="BIZ UDPゴシック" panose="020B0400000000000000" pitchFamily="50" charset="-128"/>
                <a:ea typeface="BIZ UDPゴシック" panose="020B0400000000000000" pitchFamily="50" charset="-128"/>
              </a:rPr>
              <a:t>ID</a:t>
            </a:r>
            <a:r>
              <a:rPr lang="ja-JP" altLang="en-US" sz="2000" dirty="0">
                <a:latin typeface="BIZ UDPゴシック" panose="020B0400000000000000" pitchFamily="50" charset="-128"/>
                <a:ea typeface="BIZ UDPゴシック" panose="020B0400000000000000" pitchFamily="50" charset="-128"/>
              </a:rPr>
              <a:t>に係る過去の申告状況が確認できなくなりますので、ご注意ください。</a:t>
            </a:r>
          </a:p>
        </p:txBody>
      </p:sp>
    </p:spTree>
    <p:extLst>
      <p:ext uri="{BB962C8B-B14F-4D97-AF65-F5344CB8AC3E}">
        <p14:creationId xmlns:p14="http://schemas.microsoft.com/office/powerpoint/2010/main" val="363889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422C90E7-D0F2-D19F-6657-E3C4D671C005}"/>
              </a:ext>
            </a:extLst>
          </p:cNvPr>
          <p:cNvSpPr txBox="1">
            <a:spLocks/>
          </p:cNvSpPr>
          <p:nvPr/>
        </p:nvSpPr>
        <p:spPr>
          <a:xfrm>
            <a:off x="263770" y="2958523"/>
            <a:ext cx="8628257" cy="31376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●変更等届出書を提出する</a:t>
            </a:r>
          </a:p>
          <a:p>
            <a:pPr marL="0" indent="0">
              <a:lnSpc>
                <a:spcPct val="130000"/>
              </a:lnSpc>
              <a:spcBef>
                <a:spcPts val="0"/>
              </a:spcBef>
              <a:buNone/>
            </a:pPr>
            <a:r>
              <a:rPr lang="en-US" altLang="ja-JP" sz="1800" dirty="0">
                <a:latin typeface="BIZ UDPゴシック" panose="020B0400000000000000" pitchFamily="50" charset="-128"/>
                <a:ea typeface="BIZ UDPゴシック" panose="020B0400000000000000" pitchFamily="50" charset="-128"/>
              </a:rPr>
              <a:t>https://www.e-tax.nta.go.jp/todokedesho/kaishi3.htm#tabs_2</a:t>
            </a:r>
          </a:p>
          <a:p>
            <a:pPr marL="0" indent="0">
              <a:lnSpc>
                <a:spcPct val="130000"/>
              </a:lnSpc>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上記のページの「変更等届出（個人の方用）利用者識別番号・暗証番号を</a:t>
            </a:r>
            <a:endParaRPr lang="en-US" altLang="ja-JP" sz="20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000" dirty="0">
                <a:latin typeface="BIZ UDPゴシック" panose="020B0400000000000000" pitchFamily="50" charset="-128"/>
                <a:ea typeface="BIZ UDPゴシック" panose="020B0400000000000000" pitchFamily="50" charset="-128"/>
              </a:rPr>
              <a:t>お忘れになった方」から変更等届出書を提出してください。</a:t>
            </a: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過去に申告されたことがある方へ</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サブタイトル 2">
            <a:extLst>
              <a:ext uri="{FF2B5EF4-FFF2-40B4-BE49-F238E27FC236}">
                <a16:creationId xmlns:a16="http://schemas.microsoft.com/office/drawing/2014/main" id="{F609E5B2-F3FD-9767-D80C-AE4B85E023D0}"/>
              </a:ext>
            </a:extLst>
          </p:cNvPr>
          <p:cNvSpPr txBox="1">
            <a:spLocks/>
          </p:cNvSpPr>
          <p:nvPr/>
        </p:nvSpPr>
        <p:spPr>
          <a:xfrm>
            <a:off x="263770" y="1234380"/>
            <a:ext cx="8628257" cy="1373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過去に</a:t>
            </a:r>
            <a:r>
              <a:rPr lang="en-US" altLang="ja-JP" sz="2200" dirty="0">
                <a:solidFill>
                  <a:schemeClr val="accent1"/>
                </a:solidFill>
                <a:latin typeface="BIZ UDPゴシック" panose="020B0400000000000000" pitchFamily="50" charset="-128"/>
                <a:ea typeface="BIZ UDPゴシック" panose="020B0400000000000000" pitchFamily="50" charset="-128"/>
              </a:rPr>
              <a:t>ID</a:t>
            </a:r>
            <a:r>
              <a:rPr lang="ja-JP" altLang="en-US" sz="2200" dirty="0">
                <a:solidFill>
                  <a:schemeClr val="accent1"/>
                </a:solidFill>
                <a:latin typeface="BIZ UDPゴシック" panose="020B0400000000000000" pitchFamily="50" charset="-128"/>
                <a:ea typeface="BIZ UDPゴシック" panose="020B0400000000000000" pitchFamily="50" charset="-128"/>
              </a:rPr>
              <a:t>を取得したものの、</a:t>
            </a:r>
            <a:r>
              <a:rPr lang="en-US" altLang="ja-JP" sz="2200" dirty="0">
                <a:solidFill>
                  <a:schemeClr val="accent1"/>
                </a:solidFill>
                <a:latin typeface="BIZ UDPゴシック" panose="020B0400000000000000" pitchFamily="50" charset="-128"/>
                <a:ea typeface="BIZ UDPゴシック" panose="020B0400000000000000" pitchFamily="50" charset="-128"/>
              </a:rPr>
              <a:t>ID</a:t>
            </a:r>
            <a:r>
              <a:rPr lang="ja-JP" altLang="en-US" sz="2200" dirty="0">
                <a:solidFill>
                  <a:schemeClr val="accent1"/>
                </a:solidFill>
                <a:latin typeface="BIZ UDPゴシック" panose="020B0400000000000000" pitchFamily="50" charset="-128"/>
                <a:ea typeface="BIZ UDPゴシック" panose="020B0400000000000000" pitchFamily="50" charset="-128"/>
              </a:rPr>
              <a:t>をお忘れの方、</a:t>
            </a:r>
          </a:p>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暗証番号をお忘れの方は、変更等届出書を提出（送信）することで、</a:t>
            </a:r>
          </a:p>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税務署から利用者識別番号の通知等を受けることができます。</a:t>
            </a:r>
          </a:p>
        </p:txBody>
      </p:sp>
      <p:pic>
        <p:nvPicPr>
          <p:cNvPr id="5" name="図 4" descr="変更届出書を提出するためのQRコード">
            <a:extLst>
              <a:ext uri="{FF2B5EF4-FFF2-40B4-BE49-F238E27FC236}">
                <a16:creationId xmlns:a16="http://schemas.microsoft.com/office/drawing/2014/main" id="{6E620DAB-C176-2674-52E8-81A7D0B973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85171" y="3840495"/>
            <a:ext cx="1373658" cy="1373658"/>
          </a:xfrm>
          <a:prstGeom prst="rect">
            <a:avLst/>
          </a:prstGeom>
        </p:spPr>
      </p:pic>
    </p:spTree>
    <p:extLst>
      <p:ext uri="{BB962C8B-B14F-4D97-AF65-F5344CB8AC3E}">
        <p14:creationId xmlns:p14="http://schemas.microsoft.com/office/powerpoint/2010/main" val="86273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A392B39-062B-72FF-E347-B0A981E52BC1}"/>
              </a:ext>
            </a:extLst>
          </p:cNvPr>
          <p:cNvPicPr>
            <a:picLocks noChangeAspect="1"/>
          </p:cNvPicPr>
          <p:nvPr/>
        </p:nvPicPr>
        <p:blipFill>
          <a:blip r:embed="rId4"/>
          <a:stretch>
            <a:fillRect/>
          </a:stretch>
        </p:blipFill>
        <p:spPr>
          <a:xfrm>
            <a:off x="5477478" y="2245295"/>
            <a:ext cx="2475191"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pic>
        <p:nvPicPr>
          <p:cNvPr id="28" name="Picture 2">
            <a:extLst>
              <a:ext uri="{FF2B5EF4-FFF2-40B4-BE49-F238E27FC236}">
                <a16:creationId xmlns:a16="http://schemas.microsoft.com/office/drawing/2014/main" id="{314BA658-DF6F-0215-7EAA-2AB69140FC2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68422" y="2272501"/>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884BF940-0BC5-69D6-3BA5-CBB8CF15C7CA}"/>
              </a:ext>
            </a:extLst>
          </p:cNvPr>
          <p:cNvSpPr/>
          <p:nvPr/>
        </p:nvSpPr>
        <p:spPr>
          <a:xfrm>
            <a:off x="2415498"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0229056-597E-31CB-51F8-CA963292ADF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CAE9DE7-A428-B946-840B-5B0FBDF0B080}"/>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387937C7-1851-6993-B085-58914A36F43F}"/>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0C01E779-B788-CDA4-7B79-4F8428E4C64B}"/>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をダブルタップします</a:t>
            </a:r>
          </a:p>
        </p:txBody>
      </p:sp>
      <p:sp>
        <p:nvSpPr>
          <p:cNvPr id="35" name="テキスト ボックス 34">
            <a:extLst>
              <a:ext uri="{FF2B5EF4-FFF2-40B4-BE49-F238E27FC236}">
                <a16:creationId xmlns:a16="http://schemas.microsoft.com/office/drawing/2014/main" id="{E37AB325-D521-4BD8-6E61-C79710A51EDE}"/>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ダブルタップします</a:t>
            </a:r>
          </a:p>
        </p:txBody>
      </p:sp>
      <p:pic>
        <p:nvPicPr>
          <p:cNvPr id="36" name="図 35">
            <a:extLst>
              <a:ext uri="{FF2B5EF4-FFF2-40B4-BE49-F238E27FC236}">
                <a16:creationId xmlns:a16="http://schemas.microsoft.com/office/drawing/2014/main" id="{6DC5A5D9-C069-2CBA-7D82-2A25C31C5E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37" name="四角形: 角を丸くする 36">
            <a:extLst>
              <a:ext uri="{FF2B5EF4-FFF2-40B4-BE49-F238E27FC236}">
                <a16:creationId xmlns:a16="http://schemas.microsoft.com/office/drawing/2014/main" id="{A1897722-8B61-FC52-9032-3A00841BB2B6}"/>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C9508BEA-DCEC-ECAB-D99C-3096F59570D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7" name="サブタイトル 2">
            <a:extLst>
              <a:ext uri="{FF2B5EF4-FFF2-40B4-BE49-F238E27FC236}">
                <a16:creationId xmlns:a16="http://schemas.microsoft.com/office/drawing/2014/main" id="{65ED831B-5AE2-C548-EDDC-9B3B5419297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8" name="タイトル 1">
            <a:extLst>
              <a:ext uri="{FF2B5EF4-FFF2-40B4-BE49-F238E27FC236}">
                <a16:creationId xmlns:a16="http://schemas.microsoft.com/office/drawing/2014/main" id="{EBF99FA9-578D-B347-909F-B2CD4D338ADC}"/>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896738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白いバックグラウンドのスクリーンショット&#10;&#10;自動的に生成された説明">
            <a:extLst>
              <a:ext uri="{FF2B5EF4-FFF2-40B4-BE49-F238E27FC236}">
                <a16:creationId xmlns:a16="http://schemas.microsoft.com/office/drawing/2014/main" id="{3D9FCBCD-92A0-5B5E-7E02-237F5D04E8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7717" y="2282331"/>
            <a:ext cx="2471675" cy="4378079"/>
          </a:xfrm>
          <a:prstGeom prst="rect">
            <a:avLst/>
          </a:prstGeom>
        </p:spPr>
      </p:pic>
      <p:pic>
        <p:nvPicPr>
          <p:cNvPr id="6146" name="Picture 2">
            <a:extLst>
              <a:ext uri="{FF2B5EF4-FFF2-40B4-BE49-F238E27FC236}">
                <a16:creationId xmlns:a16="http://schemas.microsoft.com/office/drawing/2014/main" id="{00C78045-FE66-0D4A-5320-144D0FB8F97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3808" y="2286618"/>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1247946" y="23981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8485DD0-D3EA-EC2C-4D6F-1B2239371038}"/>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ダブルタップし検索します</a:t>
            </a:r>
          </a:p>
        </p:txBody>
      </p:sp>
      <p:sp>
        <p:nvSpPr>
          <p:cNvPr id="33" name="テキスト ボックス 32">
            <a:extLst>
              <a:ext uri="{FF2B5EF4-FFF2-40B4-BE49-F238E27FC236}">
                <a16:creationId xmlns:a16="http://schemas.microsoft.com/office/drawing/2014/main" id="{8B2294EF-AE4B-41C8-4AED-D66D69B69969}"/>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検索枠に「まいなぽーたる」と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34" name="四角形: 角を丸くする 33">
            <a:extLst>
              <a:ext uri="{FF2B5EF4-FFF2-40B4-BE49-F238E27FC236}">
                <a16:creationId xmlns:a16="http://schemas.microsoft.com/office/drawing/2014/main" id="{AEF165B3-001B-6609-395C-96FD0D7CF948}"/>
              </a:ext>
            </a:extLst>
          </p:cNvPr>
          <p:cNvSpPr/>
          <p:nvPr/>
        </p:nvSpPr>
        <p:spPr>
          <a:xfrm>
            <a:off x="7361530" y="5871914"/>
            <a:ext cx="647688" cy="82208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E80F859F-E03E-9A57-55CC-4AAFD882403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5" name="サブタイトル 2">
            <a:extLst>
              <a:ext uri="{FF2B5EF4-FFF2-40B4-BE49-F238E27FC236}">
                <a16:creationId xmlns:a16="http://schemas.microsoft.com/office/drawing/2014/main" id="{340CBFC9-3543-BF2E-EC79-D4BB5A6583A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6" name="タイトル 1">
            <a:extLst>
              <a:ext uri="{FF2B5EF4-FFF2-40B4-BE49-F238E27FC236}">
                <a16:creationId xmlns:a16="http://schemas.microsoft.com/office/drawing/2014/main" id="{3B0FB591-561C-0EB8-5CDA-EA6C5490B3C0}"/>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2453448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D3A40F8-9C73-F366-208B-7D02456B7B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3605" y="2261640"/>
            <a:ext cx="2471675" cy="4378079"/>
          </a:xfrm>
          <a:prstGeom prst="rect">
            <a:avLst/>
          </a:prstGeom>
        </p:spPr>
      </p:pic>
      <p:pic>
        <p:nvPicPr>
          <p:cNvPr id="16" name="図 1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69448A8-04C0-9810-C05E-80FBE952EB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8665" y="2266939"/>
            <a:ext cx="2471675" cy="437807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3" y="1512998"/>
            <a:ext cx="3353001"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7199157" y="292722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7701659E-FDA9-336C-2DB7-E76CA84F87FB}"/>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
        <p:nvSpPr>
          <p:cNvPr id="8" name="四角形: 角を丸くする 7">
            <a:extLst>
              <a:ext uri="{FF2B5EF4-FFF2-40B4-BE49-F238E27FC236}">
                <a16:creationId xmlns:a16="http://schemas.microsoft.com/office/drawing/2014/main" id="{B5AD19F7-B75A-76E0-BA25-1C2AF8071A43}"/>
              </a:ext>
            </a:extLst>
          </p:cNvPr>
          <p:cNvSpPr/>
          <p:nvPr/>
        </p:nvSpPr>
        <p:spPr>
          <a:xfrm>
            <a:off x="2885934" y="292722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EA946F8-3A92-A6F1-8361-032BCF3DF887}"/>
              </a:ext>
            </a:extLst>
          </p:cNvPr>
          <p:cNvSpPr/>
          <p:nvPr/>
        </p:nvSpPr>
        <p:spPr>
          <a:xfrm>
            <a:off x="3012625" y="3235741"/>
            <a:ext cx="389436" cy="61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588A5462-CC8D-4812-7343-5BD22A06183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5" name="サブタイトル 2">
            <a:extLst>
              <a:ext uri="{FF2B5EF4-FFF2-40B4-BE49-F238E27FC236}">
                <a16:creationId xmlns:a16="http://schemas.microsoft.com/office/drawing/2014/main" id="{388E0852-F589-C9A5-6D78-AB2B9A1B6F5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6" name="タイトル 1">
            <a:extLst>
              <a:ext uri="{FF2B5EF4-FFF2-40B4-BE49-F238E27FC236}">
                <a16:creationId xmlns:a16="http://schemas.microsoft.com/office/drawing/2014/main" id="{4C6D99CF-7ABC-18CB-467D-57311A334C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800" dirty="0">
                <a:solidFill>
                  <a:srgbClr val="4472C4"/>
                </a:solidFill>
              </a:rPr>
              <a:t>マイナポータルアプリのインストールのしかた</a:t>
            </a:r>
            <a:endParaRPr lang="ja-JP" altLang="en-US" dirty="0">
              <a:solidFill>
                <a:srgbClr val="4472C4"/>
              </a:solidFill>
            </a:endParaRPr>
          </a:p>
        </p:txBody>
      </p:sp>
    </p:spTree>
    <p:extLst>
      <p:ext uri="{BB962C8B-B14F-4D97-AF65-F5344CB8AC3E}">
        <p14:creationId xmlns:p14="http://schemas.microsoft.com/office/powerpoint/2010/main" val="4265132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AAF16C5C-B2CB-AB14-2DE0-2E8155FBE2C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0259"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B918D4B9-9C31-41C9-13E5-95B879A2682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65256" y="5089509"/>
            <a:ext cx="2772755" cy="5086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「登録・ログイン」を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929071" y="2557384"/>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pic>
        <p:nvPicPr>
          <p:cNvPr id="6" name="図 5">
            <a:extLst>
              <a:ext uri="{FF2B5EF4-FFF2-40B4-BE49-F238E27FC236}">
                <a16:creationId xmlns:a16="http://schemas.microsoft.com/office/drawing/2014/main" id="{F3CB3B03-D095-84AB-37B5-C167210F8CB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2F2ECF99-1CD1-F721-E3C0-374B66B7B27A}"/>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7" name="サブタイトル 2">
            <a:extLst>
              <a:ext uri="{FF2B5EF4-FFF2-40B4-BE49-F238E27FC236}">
                <a16:creationId xmlns:a16="http://schemas.microsoft.com/office/drawing/2014/main" id="{0FB2B68C-9E8C-D970-F645-AD07D54AA40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マイナポータルアプリを立ち上げましょう</a:t>
            </a:r>
          </a:p>
        </p:txBody>
      </p:sp>
    </p:spTree>
    <p:extLst>
      <p:ext uri="{BB962C8B-B14F-4D97-AF65-F5344CB8AC3E}">
        <p14:creationId xmlns:p14="http://schemas.microsoft.com/office/powerpoint/2010/main" val="8767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517690-469C-9EBF-6127-372092BB108F}"/>
              </a:ext>
            </a:extLst>
          </p:cNvPr>
          <p:cNvSpPr txBox="1"/>
          <p:nvPr/>
        </p:nvSpPr>
        <p:spPr>
          <a:xfrm>
            <a:off x="3793871" y="2393285"/>
            <a:ext cx="5302528" cy="4356705"/>
          </a:xfrm>
          <a:prstGeom prst="rect">
            <a:avLst/>
          </a:prstGeom>
          <a:noFill/>
        </p:spPr>
        <p:txBody>
          <a:bodyPr wrap="square" rtlCol="0">
            <a:spAutoFit/>
          </a:bodyPr>
          <a:lstStyle/>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cs typeface="Meiryo" charset="-128"/>
              </a:rPr>
              <a:t>利用者証明用電子証明書は、マイナンバーカードに搭載されている、インターネットのウェブサイト等にログイン</a:t>
            </a:r>
            <a:r>
              <a:rPr lang="ja-JP" altLang="en-US" dirty="0">
                <a:latin typeface="BIZ UDPゴシック" panose="020B0400000000000000" pitchFamily="50" charset="-128"/>
                <a:ea typeface="BIZ UDPゴシック" panose="020B0400000000000000" pitchFamily="50" charset="-128"/>
                <a:cs typeface="Meiryo" charset="-128"/>
              </a:rPr>
              <a:t>時に</a:t>
            </a:r>
            <a:r>
              <a:rPr kumimoji="1" lang="ja-JP" altLang="en-US" dirty="0">
                <a:latin typeface="BIZ UDPゴシック" panose="020B0400000000000000" pitchFamily="50" charset="-128"/>
                <a:ea typeface="BIZ UDPゴシック" panose="020B0400000000000000" pitchFamily="50" charset="-128"/>
                <a:cs typeface="Meiryo" charset="-128"/>
              </a:rPr>
              <a:t>利用する電子証明書です。    </a:t>
            </a:r>
            <a:r>
              <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「ログインした者が、利用者本人であること」を   証明</a:t>
            </a:r>
            <a:r>
              <a:rPr kumimoji="1" lang="ja-JP" altLang="en-US" dirty="0">
                <a:latin typeface="BIZ UDPゴシック" panose="020B0400000000000000" pitchFamily="50" charset="-128"/>
                <a:ea typeface="BIZ UDPゴシック" panose="020B0400000000000000" pitchFamily="50" charset="-128"/>
                <a:cs typeface="Meiryo" charset="-128"/>
              </a:rPr>
              <a:t>することができます。</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latin typeface="BIZ UDPゴシック" panose="020B0400000000000000" pitchFamily="50" charset="-128"/>
                <a:ea typeface="BIZ UDPゴシック" panose="020B0400000000000000" pitchFamily="50" charset="-128"/>
                <a:cs typeface="Meiryo" charset="-128"/>
              </a:rPr>
              <a:t>パスワードはマイナンバーカードを市区町村の   窓口での受け取り時に利用者証明用電子証明書にご自身で設定した数字</a:t>
            </a:r>
            <a:r>
              <a:rPr lang="en-US" altLang="ja-JP" dirty="0">
                <a:latin typeface="BIZ UDPゴシック" panose="020B0400000000000000" pitchFamily="50" charset="-128"/>
                <a:ea typeface="BIZ UDPゴシック" panose="020B0400000000000000" pitchFamily="50" charset="-128"/>
                <a:cs typeface="Meiryo" charset="-128"/>
              </a:rPr>
              <a:t>4</a:t>
            </a:r>
            <a:r>
              <a:rPr lang="ja-JP" altLang="en-US" dirty="0">
                <a:latin typeface="BIZ UDPゴシック" panose="020B0400000000000000" pitchFamily="50" charset="-128"/>
                <a:ea typeface="BIZ UDPゴシック" panose="020B0400000000000000" pitchFamily="50" charset="-128"/>
                <a:cs typeface="Meiryo" charset="-128"/>
              </a:rPr>
              <a:t>桁です</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パスワードは、</a:t>
            </a:r>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3</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回連続して間違えるとロックが  かかる</a:t>
            </a:r>
            <a:r>
              <a:rPr lang="ja-JP" altLang="en-US" dirty="0">
                <a:latin typeface="BIZ UDPゴシック" panose="020B0400000000000000" pitchFamily="50" charset="-128"/>
                <a:ea typeface="BIZ UDPゴシック" panose="020B0400000000000000" pitchFamily="50" charset="-128"/>
                <a:cs typeface="Meiryo" charset="-128"/>
              </a:rPr>
              <a:t>のでご注意ください</a:t>
            </a:r>
            <a:endParaRPr lang="en-US" altLang="ja-JP" dirty="0">
              <a:latin typeface="BIZ UDPゴシック" panose="020B0400000000000000" pitchFamily="50" charset="-128"/>
              <a:ea typeface="BIZ UDPゴシック" panose="020B0400000000000000" pitchFamily="50" charset="-128"/>
              <a:cs typeface="Meiryo"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パスワードはご自身で入力してください</a:t>
            </a:r>
            <a:endParaRPr lang="en-US" altLang="ja-JP" dirty="0">
              <a:latin typeface="BIZ UDPゴシック" panose="020B0400000000000000" pitchFamily="50" charset="-128"/>
              <a:ea typeface="BIZ UDPゴシック" panose="020B0400000000000000" pitchFamily="50" charset="-128"/>
            </a:endParaRPr>
          </a:p>
          <a:p>
            <a:pPr marL="285750" indent="-285750">
              <a:lnSpc>
                <a:spcPct val="130000"/>
              </a:lnSpc>
              <a:buClr>
                <a:schemeClr val="tx1"/>
              </a:buClr>
              <a:buFont typeface="BIZ UDPゴシック" panose="020B0400000000000000" pitchFamily="50" charset="-128"/>
              <a:buChar char="※"/>
            </a:pPr>
            <a:r>
              <a:rPr kumimoji="1" lang="ja-JP" altLang="en-US" dirty="0">
                <a:latin typeface="BIZ UDPゴシック" panose="020B0400000000000000" pitchFamily="50" charset="-128"/>
                <a:ea typeface="BIZ UDPゴシック" panose="020B0400000000000000" pitchFamily="50" charset="-128"/>
              </a:rPr>
              <a:t>代理の方による入力は行わない</a:t>
            </a:r>
            <a:r>
              <a:rPr lang="ja-JP" altLang="en-US" dirty="0">
                <a:latin typeface="BIZ UDPゴシック" panose="020B0400000000000000" pitchFamily="50" charset="-128"/>
                <a:ea typeface="BIZ UDPゴシック" panose="020B0400000000000000" pitchFamily="50" charset="-128"/>
              </a:rPr>
              <a:t>でください</a:t>
            </a:r>
            <a:endParaRPr lang="en-US" altLang="ja-JP" dirty="0">
              <a:latin typeface="BIZ UDPゴシック" panose="020B0400000000000000" pitchFamily="50" charset="-128"/>
              <a:ea typeface="BIZ UDPゴシック" panose="020B0400000000000000" pitchFamily="50" charset="-128"/>
            </a:endParaRPr>
          </a:p>
        </p:txBody>
      </p:sp>
      <p:pic>
        <p:nvPicPr>
          <p:cNvPr id="4098" name="Picture 2">
            <a:extLst>
              <a:ext uri="{FF2B5EF4-FFF2-40B4-BE49-F238E27FC236}">
                <a16:creationId xmlns:a16="http://schemas.microsoft.com/office/drawing/2014/main" id="{B3461ED3-A92C-AABA-4663-E2E999EF48C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133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55042" y="3395177"/>
            <a:ext cx="2602911" cy="7557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5" name="タイトル 1">
            <a:extLst>
              <a:ext uri="{FF2B5EF4-FFF2-40B4-BE49-F238E27FC236}">
                <a16:creationId xmlns:a16="http://schemas.microsoft.com/office/drawing/2014/main" id="{85995A7B-DDA2-1486-45E7-727403313091}"/>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6" name="サブタイトル 2">
            <a:extLst>
              <a:ext uri="{FF2B5EF4-FFF2-40B4-BE49-F238E27FC236}">
                <a16:creationId xmlns:a16="http://schemas.microsoft.com/office/drawing/2014/main" id="{1D14B752-ACC6-5158-B7AA-0C70798C01E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マイナンバーカードの利用者証明用電子証明書</a:t>
            </a:r>
            <a:r>
              <a:rPr lang="en-US" altLang="ja-JP" sz="1800" b="1" baseline="500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の認証をしましょう</a:t>
            </a:r>
          </a:p>
        </p:txBody>
      </p:sp>
    </p:spTree>
    <p:extLst>
      <p:ext uri="{BB962C8B-B14F-4D97-AF65-F5344CB8AC3E}">
        <p14:creationId xmlns:p14="http://schemas.microsoft.com/office/powerpoint/2010/main" val="2660330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587535" y="2177848"/>
            <a:ext cx="6229226" cy="2502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確定申告とは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申告方法について</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e-Tax</a:t>
            </a:r>
            <a:r>
              <a:rPr lang="ja-JP" altLang="en-US" dirty="0">
                <a:ln w="0"/>
                <a:solidFill>
                  <a:prstClr val="black"/>
                </a:solidFill>
                <a:latin typeface="BIZ UDPゴシック" panose="020B0400000000000000" pitchFamily="50" charset="-128"/>
                <a:ea typeface="BIZ UDPゴシック" panose="020B0400000000000000" pitchFamily="50" charset="-128"/>
              </a:rPr>
              <a:t>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e-Tax</a:t>
            </a:r>
            <a:r>
              <a:rPr lang="ja-JP" altLang="en-US" dirty="0">
                <a:ln w="0"/>
                <a:solidFill>
                  <a:prstClr val="black"/>
                </a:solidFill>
                <a:latin typeface="BIZ UDPゴシック" panose="020B0400000000000000" pitchFamily="50" charset="-128"/>
                <a:ea typeface="BIZ UDPゴシック" panose="020B0400000000000000" pitchFamily="50" charset="-128"/>
              </a:rPr>
              <a:t>なら、こんないいこと</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申告書の作成・送信までの流れ</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6</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講座の説明範囲</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7</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911943" y="2177847"/>
            <a:ext cx="675592" cy="2502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58693" y="1716192"/>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1.	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を知りましょう</a:t>
            </a:r>
          </a:p>
        </p:txBody>
      </p:sp>
    </p:spTree>
    <p:extLst>
      <p:ext uri="{BB962C8B-B14F-4D97-AF65-F5344CB8AC3E}">
        <p14:creationId xmlns:p14="http://schemas.microsoft.com/office/powerpoint/2010/main" val="3775218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CC8267E-EF49-1512-4654-FC4CB521D04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39972"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12636EC-2B03-5985-0C9F-F32F856AB0D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2813"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715722" cy="755720"/>
          </a:xfrm>
          <a:prstGeom prst="rect">
            <a:avLst/>
          </a:prstGeom>
          <a:noFill/>
        </p:spPr>
        <p:txBody>
          <a:bodyPr wrap="square" lIns="91440" tIns="45720" rIns="7200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p>
        </p:txBody>
      </p:sp>
      <p:sp>
        <p:nvSpPr>
          <p:cNvPr id="4" name="テキスト ボックス 3">
            <a:extLst>
              <a:ext uri="{FF2B5EF4-FFF2-40B4-BE49-F238E27FC236}">
                <a16:creationId xmlns:a16="http://schemas.microsoft.com/office/drawing/2014/main" id="{247CBFEB-D5CA-DDFC-5DC9-A47AC0D9EE2B}"/>
              </a:ext>
            </a:extLst>
          </p:cNvPr>
          <p:cNvSpPr txBox="1"/>
          <p:nvPr/>
        </p:nvSpPr>
        <p:spPr>
          <a:xfrm>
            <a:off x="3738345" y="2394552"/>
            <a:ext cx="1755399" cy="1475917"/>
          </a:xfrm>
          <a:prstGeom prst="rect">
            <a:avLst/>
          </a:prstGeom>
          <a:noFill/>
        </p:spPr>
        <p:txBody>
          <a:bodyPr wrap="square" lIns="36000" rIns="36000" rtlCol="0">
            <a:spAutoFit/>
          </a:bodyPr>
          <a:lstStyle/>
          <a:p>
            <a:pPr>
              <a:lnSpc>
                <a:spcPct val="130000"/>
              </a:lnSpc>
              <a:buClr>
                <a:srgbClr val="4472C4"/>
              </a:buClr>
            </a:pP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マイナンバ</a:t>
            </a:r>
            <a:r>
              <a:rPr lang="ja-JP" altLang="en-US" dirty="0">
                <a:solidFill>
                  <a:schemeClr val="accent1"/>
                </a:solidFill>
                <a:latin typeface="BIZ UDPゴシック" panose="020B0400000000000000" pitchFamily="50" charset="-128"/>
                <a:ea typeface="BIZ UDPゴシック" panose="020B0400000000000000" pitchFamily="50" charset="-128"/>
              </a:rPr>
              <a:t>ー</a:t>
            </a:r>
            <a:r>
              <a:rPr kumimoji="1" lang="ja-JP" altLang="en-US" dirty="0">
                <a:solidFill>
                  <a:schemeClr val="accent1"/>
                </a:solidFill>
                <a:latin typeface="BIZ UDPゴシック" panose="020B0400000000000000" pitchFamily="50" charset="-128"/>
                <a:ea typeface="BIZ UDPゴシック" panose="020B0400000000000000" pitchFamily="50" charset="-128"/>
              </a:rPr>
              <a:t>カードの読み取り位置は</a:t>
            </a:r>
            <a:r>
              <a:rPr lang="ja-JP" altLang="en-US" dirty="0">
                <a:solidFill>
                  <a:schemeClr val="accent1"/>
                </a:solidFill>
                <a:latin typeface="BIZ UDPゴシック" panose="020B0400000000000000" pitchFamily="50" charset="-128"/>
                <a:ea typeface="BIZ UDPゴシック" panose="020B0400000000000000" pitchFamily="50" charset="-128"/>
              </a:rPr>
              <a:t>機種により異なります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186612C0-391E-B85C-529C-8AB31962A9FA}"/>
              </a:ext>
            </a:extLst>
          </p:cNvPr>
          <p:cNvSpPr/>
          <p:nvPr/>
        </p:nvSpPr>
        <p:spPr>
          <a:xfrm>
            <a:off x="5340195" y="6092992"/>
            <a:ext cx="2628340" cy="6627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12F7EECD-8EF4-8AA9-65A2-5F7FBE29667D}"/>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7" name="タイトル 1">
            <a:extLst>
              <a:ext uri="{FF2B5EF4-FFF2-40B4-BE49-F238E27FC236}">
                <a16:creationId xmlns:a16="http://schemas.microsoft.com/office/drawing/2014/main" id="{5D65E97C-2C23-372A-CA66-2EF0960E5FBD}"/>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4DF95D01-CEA5-7F04-46DC-9721B628B5D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Tree>
    <p:extLst>
      <p:ext uri="{BB962C8B-B14F-4D97-AF65-F5344CB8AC3E}">
        <p14:creationId xmlns:p14="http://schemas.microsoft.com/office/powerpoint/2010/main" val="1619162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09FF5AF9-F17F-242B-7767-D6228FE7B4A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57606" y="24119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p>
        </p:txBody>
      </p:sp>
      <p:sp>
        <p:nvSpPr>
          <p:cNvPr id="7" name="テキスト ボックス 6">
            <a:extLst>
              <a:ext uri="{FF2B5EF4-FFF2-40B4-BE49-F238E27FC236}">
                <a16:creationId xmlns:a16="http://schemas.microsoft.com/office/drawing/2014/main" id="{35ABDAA6-38E3-9225-522D-F6D87F0FC95B}"/>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EA193D90-F9E1-E2B9-73DA-F655515C9834}"/>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読み取りが完了しました」</a:t>
            </a:r>
            <a:r>
              <a:rPr lang="ja-JP" altLang="en-US" dirty="0">
                <a:solidFill>
                  <a:prstClr val="black"/>
                </a:solidFill>
                <a:latin typeface="BIZ UDPゴシック" panose="020B0400000000000000" pitchFamily="50" charset="-128"/>
                <a:ea typeface="BIZ UDPゴシック" panose="020B0400000000000000" pitchFamily="50" charset="-128"/>
              </a:rPr>
              <a:t>と</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表示されます</a:t>
            </a:r>
          </a:p>
        </p:txBody>
      </p:sp>
      <p:sp>
        <p:nvSpPr>
          <p:cNvPr id="6" name="タイトル 1">
            <a:extLst>
              <a:ext uri="{FF2B5EF4-FFF2-40B4-BE49-F238E27FC236}">
                <a16:creationId xmlns:a16="http://schemas.microsoft.com/office/drawing/2014/main" id="{F09162C8-493D-653A-419C-9C34AFD14360}"/>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4" name="タイトル 1">
            <a:extLst>
              <a:ext uri="{FF2B5EF4-FFF2-40B4-BE49-F238E27FC236}">
                <a16:creationId xmlns:a16="http://schemas.microsoft.com/office/drawing/2014/main" id="{5973083B-459C-2B3C-CC0E-B87917A31551}"/>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26BB9148-5227-E8EF-E681-AD0C58A4EA8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マイナンバーカードの利用者証明用電子証明書の認証をしましょう</a:t>
            </a:r>
          </a:p>
        </p:txBody>
      </p:sp>
    </p:spTree>
    <p:extLst>
      <p:ext uri="{BB962C8B-B14F-4D97-AF65-F5344CB8AC3E}">
        <p14:creationId xmlns:p14="http://schemas.microsoft.com/office/powerpoint/2010/main" val="1881009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a:extLst>
              <a:ext uri="{FF2B5EF4-FFF2-40B4-BE49-F238E27FC236}">
                <a16:creationId xmlns:a16="http://schemas.microsoft.com/office/drawing/2014/main" id="{881CA601-404D-0F7A-2D1F-35BADF3646C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0962" y="2403883"/>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D6C71B2D-4005-D526-14A8-52EC120FF7D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1823"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31866" y="3867032"/>
            <a:ext cx="2830119" cy="2178161"/>
          </a:xfrm>
          <a:prstGeom prst="roundRect">
            <a:avLst>
              <a:gd name="adj" fmla="val 6398"/>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「登録をはじめる」をダブルタップします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メール通知を設定し、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メールアドレスを入力します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082015" y="4332490"/>
            <a:ext cx="2797690" cy="78561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6" name="タイトル 1">
            <a:extLst>
              <a:ext uri="{FF2B5EF4-FFF2-40B4-BE49-F238E27FC236}">
                <a16:creationId xmlns:a16="http://schemas.microsoft.com/office/drawing/2014/main" id="{ABAA441E-524D-6806-5997-F7403568DCD8}"/>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7" name="サブタイトル 2">
            <a:extLst>
              <a:ext uri="{FF2B5EF4-FFF2-40B4-BE49-F238E27FC236}">
                <a16:creationId xmlns:a16="http://schemas.microsoft.com/office/drawing/2014/main" id="{0EFF2248-FF60-1CDB-D9FB-5286286F7B8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はじめてログインする方は利用者登録をしましょう</a:t>
            </a:r>
          </a:p>
        </p:txBody>
      </p:sp>
    </p:spTree>
    <p:extLst>
      <p:ext uri="{BB962C8B-B14F-4D97-AF65-F5344CB8AC3E}">
        <p14:creationId xmlns:p14="http://schemas.microsoft.com/office/powerpoint/2010/main" val="48520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テキスト, アプリケーション, メール&#10;&#10;自動的に生成された説明">
            <a:extLst>
              <a:ext uri="{FF2B5EF4-FFF2-40B4-BE49-F238E27FC236}">
                <a16:creationId xmlns:a16="http://schemas.microsoft.com/office/drawing/2014/main" id="{34D4A19C-4C19-F045-3A93-5826B033A7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1628" y="2382863"/>
            <a:ext cx="2449507" cy="4342057"/>
          </a:xfrm>
          <a:prstGeom prst="rect">
            <a:avLst/>
          </a:prstGeom>
        </p:spPr>
      </p:pic>
      <p:pic>
        <p:nvPicPr>
          <p:cNvPr id="9218" name="Picture 2">
            <a:extLst>
              <a:ext uri="{FF2B5EF4-FFF2-40B4-BE49-F238E27FC236}">
                <a16:creationId xmlns:a16="http://schemas.microsoft.com/office/drawing/2014/main" id="{077AE1F1-0E7B-DD09-F798-76D01487854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5488"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245446" y="5544079"/>
            <a:ext cx="2831754" cy="58477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76372"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利用規約・プライバシーポリシーに同意します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確認コードを送信」をダブルタップします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30468" y="4526126"/>
            <a:ext cx="571332" cy="7557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0</a:t>
            </a:r>
          </a:p>
        </p:txBody>
      </p:sp>
      <p:sp>
        <p:nvSpPr>
          <p:cNvPr id="7" name="タイトル 1">
            <a:extLst>
              <a:ext uri="{FF2B5EF4-FFF2-40B4-BE49-F238E27FC236}">
                <a16:creationId xmlns:a16="http://schemas.microsoft.com/office/drawing/2014/main" id="{E74368A5-1655-90B5-68CB-9629BD3986E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5" name="タイトル 1">
            <a:extLst>
              <a:ext uri="{FF2B5EF4-FFF2-40B4-BE49-F238E27FC236}">
                <a16:creationId xmlns:a16="http://schemas.microsoft.com/office/drawing/2014/main" id="{F2ECD715-6300-6321-EE54-494656621B0C}"/>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91C545F8-0456-A845-18D6-1D13A9AEABB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はじめてログインする方は利用者登録をしましょう</a:t>
            </a:r>
          </a:p>
        </p:txBody>
      </p:sp>
    </p:spTree>
    <p:extLst>
      <p:ext uri="{BB962C8B-B14F-4D97-AF65-F5344CB8AC3E}">
        <p14:creationId xmlns:p14="http://schemas.microsoft.com/office/powerpoint/2010/main" val="3698786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6A2BE296-AC01-BEAB-4870-56179A5439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3190" y="2387055"/>
            <a:ext cx="2452278" cy="4342057"/>
          </a:xfrm>
          <a:prstGeom prst="rect">
            <a:avLst/>
          </a:prstGeom>
        </p:spPr>
      </p:pic>
      <p:pic>
        <p:nvPicPr>
          <p:cNvPr id="17" name="図 16" descr="グラフィカル ユーザー インターフェイス, テキスト, アプリケーション&#10;&#10;自動的に生成された説明">
            <a:extLst>
              <a:ext uri="{FF2B5EF4-FFF2-40B4-BE49-F238E27FC236}">
                <a16:creationId xmlns:a16="http://schemas.microsoft.com/office/drawing/2014/main" id="{712F7E9C-EBC3-C40A-0D27-ABE524F89F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7504" y="2385383"/>
            <a:ext cx="2452278" cy="434205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確認コードを入力し </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登録」をダブルタップします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132531" y="5226490"/>
            <a:ext cx="2592766" cy="6475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7" name="四角形: 角を丸くする 6">
            <a:extLst>
              <a:ext uri="{FF2B5EF4-FFF2-40B4-BE49-F238E27FC236}">
                <a16:creationId xmlns:a16="http://schemas.microsoft.com/office/drawing/2014/main" id="{D2A5004A-6A02-C060-30CC-91EB27E53A9D}"/>
              </a:ext>
            </a:extLst>
          </p:cNvPr>
          <p:cNvSpPr/>
          <p:nvPr/>
        </p:nvSpPr>
        <p:spPr>
          <a:xfrm>
            <a:off x="5361631" y="5251890"/>
            <a:ext cx="2592766" cy="6475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8682D374-FBE9-BE4D-A771-F11A608ECCC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8" name="タイトル 1">
            <a:extLst>
              <a:ext uri="{FF2B5EF4-FFF2-40B4-BE49-F238E27FC236}">
                <a16:creationId xmlns:a16="http://schemas.microsoft.com/office/drawing/2014/main" id="{7DEBE956-8A23-D1A7-855F-B672AA724E94}"/>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9" name="サブタイトル 2">
            <a:extLst>
              <a:ext uri="{FF2B5EF4-FFF2-40B4-BE49-F238E27FC236}">
                <a16:creationId xmlns:a16="http://schemas.microsoft.com/office/drawing/2014/main" id="{939CA72E-044F-2AFC-5DB1-7CAB23BA307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はじめてログインする方は利用者登録をしましょう</a:t>
            </a:r>
          </a:p>
        </p:txBody>
      </p:sp>
    </p:spTree>
    <p:extLst>
      <p:ext uri="{BB962C8B-B14F-4D97-AF65-F5344CB8AC3E}">
        <p14:creationId xmlns:p14="http://schemas.microsoft.com/office/powerpoint/2010/main" val="3322355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a:extLst>
              <a:ext uri="{FF2B5EF4-FFF2-40B4-BE49-F238E27FC236}">
                <a16:creationId xmlns:a16="http://schemas.microsoft.com/office/drawing/2014/main" id="{54138541-9C53-84B6-148D-2FE63AB06AF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7997" y="2410001"/>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メニューが表示されますので、</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下から上にスクロールします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4" name="矢印: 下 3">
            <a:extLst>
              <a:ext uri="{FF2B5EF4-FFF2-40B4-BE49-F238E27FC236}">
                <a16:creationId xmlns:a16="http://schemas.microsoft.com/office/drawing/2014/main" id="{506B8B1D-9954-CEE0-2003-1E8E35CFC57B}"/>
              </a:ext>
            </a:extLst>
          </p:cNvPr>
          <p:cNvSpPr/>
          <p:nvPr/>
        </p:nvSpPr>
        <p:spPr>
          <a:xfrm rot="10800000">
            <a:off x="6353317" y="3429000"/>
            <a:ext cx="618146" cy="2092544"/>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AD9953DE-EF01-9A9D-25F8-6AB7BD142883}"/>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10" name="サブタイトル 2">
            <a:extLst>
              <a:ext uri="{FF2B5EF4-FFF2-40B4-BE49-F238E27FC236}">
                <a16:creationId xmlns:a16="http://schemas.microsoft.com/office/drawing/2014/main" id="{53027A39-4AD8-FACD-9B29-494FF189424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マイナポータルのログアウト方法です</a:t>
            </a:r>
          </a:p>
        </p:txBody>
      </p:sp>
      <p:pic>
        <p:nvPicPr>
          <p:cNvPr id="11" name="Picture 6">
            <a:extLst>
              <a:ext uri="{FF2B5EF4-FFF2-40B4-BE49-F238E27FC236}">
                <a16:creationId xmlns:a16="http://schemas.microsoft.com/office/drawing/2014/main" id="{FEB63982-5471-0718-2D7B-DEC6A57DF2B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43376" y="241152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743C4F57-3C89-2354-562A-70408C7CF3D4}"/>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ホーム画面右上の横三本の線のマークをダブルタップします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07193B55-160B-A395-C45D-750280091C2B}"/>
              </a:ext>
            </a:extLst>
          </p:cNvPr>
          <p:cNvSpPr/>
          <p:nvPr/>
        </p:nvSpPr>
        <p:spPr>
          <a:xfrm>
            <a:off x="3195049" y="2451489"/>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479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a:extLst>
              <a:ext uri="{FF2B5EF4-FFF2-40B4-BE49-F238E27FC236}">
                <a16:creationId xmlns:a16="http://schemas.microsoft.com/office/drawing/2014/main" id="{AF6E6A92-133F-E864-4D20-45B39FE1A8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5144" y="24122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151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「ログアウト」を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36227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再度</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ログアウト」を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pic>
        <p:nvPicPr>
          <p:cNvPr id="18" name="Picture 3">
            <a:extLst>
              <a:ext uri="{FF2B5EF4-FFF2-40B4-BE49-F238E27FC236}">
                <a16:creationId xmlns:a16="http://schemas.microsoft.com/office/drawing/2014/main" id="{5E1ABA64-86B9-69C0-F991-25D0E3F70E9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42526" y="2406592"/>
            <a:ext cx="242878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四角形: 角を丸くする 18">
            <a:extLst>
              <a:ext uri="{FF2B5EF4-FFF2-40B4-BE49-F238E27FC236}">
                <a16:creationId xmlns:a16="http://schemas.microsoft.com/office/drawing/2014/main" id="{E32656C0-9017-CA19-CFF2-5EFDC285C3E3}"/>
              </a:ext>
            </a:extLst>
          </p:cNvPr>
          <p:cNvSpPr/>
          <p:nvPr/>
        </p:nvSpPr>
        <p:spPr>
          <a:xfrm>
            <a:off x="1380428" y="2557384"/>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
        <p:nvSpPr>
          <p:cNvPr id="5" name="四角形: 角を丸くする 4">
            <a:extLst>
              <a:ext uri="{FF2B5EF4-FFF2-40B4-BE49-F238E27FC236}">
                <a16:creationId xmlns:a16="http://schemas.microsoft.com/office/drawing/2014/main" id="{9881D619-13C1-4A0F-8180-4E712033305C}"/>
              </a:ext>
            </a:extLst>
          </p:cNvPr>
          <p:cNvSpPr/>
          <p:nvPr/>
        </p:nvSpPr>
        <p:spPr>
          <a:xfrm>
            <a:off x="1617688" y="4080995"/>
            <a:ext cx="1702457" cy="9144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キャプチャ張替え</a:t>
            </a:r>
            <a:endParaRPr kumimoji="1" lang="ja-JP" altLang="en-US" dirty="0"/>
          </a:p>
        </p:txBody>
      </p:sp>
      <p:pic>
        <p:nvPicPr>
          <p:cNvPr id="12290" name="Picture 2">
            <a:extLst>
              <a:ext uri="{FF2B5EF4-FFF2-40B4-BE49-F238E27FC236}">
                <a16:creationId xmlns:a16="http://schemas.microsoft.com/office/drawing/2014/main" id="{26E70B5C-05DF-A480-A913-08C44D92FF0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44670"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四角形: 角を丸くする 5">
            <a:extLst>
              <a:ext uri="{FF2B5EF4-FFF2-40B4-BE49-F238E27FC236}">
                <a16:creationId xmlns:a16="http://schemas.microsoft.com/office/drawing/2014/main" id="{6B740523-4EAB-1E70-770A-DE44A9A04C17}"/>
              </a:ext>
            </a:extLst>
          </p:cNvPr>
          <p:cNvSpPr/>
          <p:nvPr/>
        </p:nvSpPr>
        <p:spPr>
          <a:xfrm>
            <a:off x="1132531" y="4210490"/>
            <a:ext cx="2592766" cy="6475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722C39F8-6E92-52A7-EF0F-75B7BF3DD802}"/>
              </a:ext>
            </a:extLst>
          </p:cNvPr>
          <p:cNvSpPr/>
          <p:nvPr/>
        </p:nvSpPr>
        <p:spPr>
          <a:xfrm>
            <a:off x="5361561" y="4028392"/>
            <a:ext cx="2592766" cy="64752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B6877731-6165-8880-52AB-6245897CC55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4" name="タイトル 1">
            <a:extLst>
              <a:ext uri="{FF2B5EF4-FFF2-40B4-BE49-F238E27FC236}">
                <a16:creationId xmlns:a16="http://schemas.microsoft.com/office/drawing/2014/main" id="{7228CC79-03B0-1787-FC1A-73D4FA5A74CF}"/>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マイナポータルのログイン</a:t>
            </a:r>
            <a:r>
              <a:rPr lang="en-US" altLang="ja-JP" dirty="0">
                <a:solidFill>
                  <a:srgbClr val="4472C4"/>
                </a:solidFill>
              </a:rPr>
              <a:t>/</a:t>
            </a:r>
            <a:r>
              <a:rPr lang="ja-JP" altLang="en-US" dirty="0">
                <a:solidFill>
                  <a:srgbClr val="4472C4"/>
                </a:solidFill>
              </a:rPr>
              <a:t>ログアウト方法</a:t>
            </a:r>
          </a:p>
        </p:txBody>
      </p:sp>
      <p:sp>
        <p:nvSpPr>
          <p:cNvPr id="8" name="サブタイトル 2">
            <a:extLst>
              <a:ext uri="{FF2B5EF4-FFF2-40B4-BE49-F238E27FC236}">
                <a16:creationId xmlns:a16="http://schemas.microsoft.com/office/drawing/2014/main" id="{A572C258-57BA-42EA-76EE-10344791EFA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マイナポータルのログアウト方法です</a:t>
            </a:r>
          </a:p>
        </p:txBody>
      </p:sp>
    </p:spTree>
    <p:extLst>
      <p:ext uri="{BB962C8B-B14F-4D97-AF65-F5344CB8AC3E}">
        <p14:creationId xmlns:p14="http://schemas.microsoft.com/office/powerpoint/2010/main" val="1352490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a:extLst>
              <a:ext uri="{FF2B5EF4-FFF2-40B4-BE49-F238E27FC236}">
                <a16:creationId xmlns:a16="http://schemas.microsoft.com/office/drawing/2014/main" id="{F522DB1F-B08C-BE4A-E9B9-A70DE8C8294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6973" y="2406551"/>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0145F6AA-D356-473F-1FCA-BABEDFC2255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8819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ホーム画面右上の</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横三本の線のマーク</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765346"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「外部サイトとの連携」をダブルタップします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国税電子申告・納税システム（</a:t>
            </a: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と連携しましょう</a:t>
            </a:r>
          </a:p>
        </p:txBody>
      </p:sp>
      <p:sp>
        <p:nvSpPr>
          <p:cNvPr id="28" name="四角形: 角を丸くする 27">
            <a:extLst>
              <a:ext uri="{FF2B5EF4-FFF2-40B4-BE49-F238E27FC236}">
                <a16:creationId xmlns:a16="http://schemas.microsoft.com/office/drawing/2014/main" id="{DE978C46-6C66-B3B8-A96C-CEE7908BBE91}"/>
              </a:ext>
            </a:extLst>
          </p:cNvPr>
          <p:cNvSpPr/>
          <p:nvPr/>
        </p:nvSpPr>
        <p:spPr>
          <a:xfrm>
            <a:off x="3190202" y="2560363"/>
            <a:ext cx="443824"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5" name="四角形: 角を丸くする 34">
            <a:extLst>
              <a:ext uri="{FF2B5EF4-FFF2-40B4-BE49-F238E27FC236}">
                <a16:creationId xmlns:a16="http://schemas.microsoft.com/office/drawing/2014/main" id="{1D862080-EFF0-983D-E7F9-558217AFCE61}"/>
              </a:ext>
            </a:extLst>
          </p:cNvPr>
          <p:cNvSpPr/>
          <p:nvPr/>
        </p:nvSpPr>
        <p:spPr>
          <a:xfrm>
            <a:off x="5515797" y="4692426"/>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8977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画像のプレビュー">
            <a:extLst>
              <a:ext uri="{FF2B5EF4-FFF2-40B4-BE49-F238E27FC236}">
                <a16:creationId xmlns:a16="http://schemas.microsoft.com/office/drawing/2014/main" id="{68E41162-CE1E-BF2C-B8F9-AC1E62C7707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0624" y="2406592"/>
            <a:ext cx="2428785" cy="43196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2" descr="画像のプレビュー">
            <a:extLst>
              <a:ext uri="{FF2B5EF4-FFF2-40B4-BE49-F238E27FC236}">
                <a16:creationId xmlns:a16="http://schemas.microsoft.com/office/drawing/2014/main" id="{ACC1CC5E-5F0E-61C0-CCF8-3ED71B1687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2"/>
            <a:ext cx="2428785" cy="43196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「連携」をダブルタップします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国税電子申告・納税システム（</a:t>
            </a: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a:t>
            </a:r>
            <a:r>
              <a:rPr lang="en-US" altLang="ja-JP" sz="2200" dirty="0">
                <a:latin typeface="BIZ UDPゴシック" panose="020B0400000000000000" pitchFamily="50" charset="-128"/>
                <a:ea typeface="BIZ UDPゴシック" panose="020B0400000000000000" pitchFamily="50" charset="-128"/>
              </a:rPr>
              <a:t>｣</a:t>
            </a:r>
            <a:r>
              <a:rPr lang="ja-JP" altLang="en-US" sz="2200" dirty="0">
                <a:latin typeface="BIZ UDPゴシック" panose="020B0400000000000000" pitchFamily="50" charset="-128"/>
                <a:ea typeface="BIZ UDPゴシック" panose="020B0400000000000000" pitchFamily="50" charset="-128"/>
              </a:rPr>
              <a:t>と連携しましょう</a:t>
            </a:r>
          </a:p>
        </p:txBody>
      </p:sp>
      <p:sp>
        <p:nvSpPr>
          <p:cNvPr id="24" name="四角形: 角を丸くする 23">
            <a:extLst>
              <a:ext uri="{FF2B5EF4-FFF2-40B4-BE49-F238E27FC236}">
                <a16:creationId xmlns:a16="http://schemas.microsoft.com/office/drawing/2014/main" id="{A26F8200-B9E7-A5D5-1C8D-51CE2E91FC45}"/>
              </a:ext>
            </a:extLst>
          </p:cNvPr>
          <p:cNvSpPr/>
          <p:nvPr/>
        </p:nvSpPr>
        <p:spPr>
          <a:xfrm>
            <a:off x="1297130" y="6007399"/>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3A3C8592-F6C3-3C3B-63B3-71A9F4B9CE22}"/>
              </a:ext>
            </a:extLst>
          </p:cNvPr>
          <p:cNvSpPr/>
          <p:nvPr/>
        </p:nvSpPr>
        <p:spPr>
          <a:xfrm>
            <a:off x="5519447" y="4766087"/>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4571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画像のプレビュー">
            <a:extLst>
              <a:ext uri="{FF2B5EF4-FFF2-40B4-BE49-F238E27FC236}">
                <a16:creationId xmlns:a16="http://schemas.microsoft.com/office/drawing/2014/main" id="{E1DCF208-EB06-E665-5CE7-CDE016C80C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6324" y="2405554"/>
            <a:ext cx="2434916" cy="43305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7" name="Picture 2" descr="画像のプレビュー">
            <a:extLst>
              <a:ext uri="{FF2B5EF4-FFF2-40B4-BE49-F238E27FC236}">
                <a16:creationId xmlns:a16="http://schemas.microsoft.com/office/drawing/2014/main" id="{BB856893-A2C4-6896-E23F-F6DFA9ED8B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2636" y="2405554"/>
            <a:ext cx="2434916" cy="43305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3573868"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はじめて利用する方は</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お手続きの流れへ</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784421"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237411" y="1512998"/>
            <a:ext cx="3971815" cy="755720"/>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すでに利用したことがある方は</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へログイン</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の利用状況により、手続が異なります</a:t>
            </a:r>
          </a:p>
        </p:txBody>
      </p:sp>
      <p:sp>
        <p:nvSpPr>
          <p:cNvPr id="23" name="テキスト ボックス 22">
            <a:extLst>
              <a:ext uri="{FF2B5EF4-FFF2-40B4-BE49-F238E27FC236}">
                <a16:creationId xmlns:a16="http://schemas.microsoft.com/office/drawing/2014/main" id="{B21B9C32-5A96-EDE0-0587-A53BF10406A0}"/>
              </a:ext>
            </a:extLst>
          </p:cNvPr>
          <p:cNvSpPr txBox="1"/>
          <p:nvPr/>
        </p:nvSpPr>
        <p:spPr>
          <a:xfrm>
            <a:off x="3657569" y="2785782"/>
            <a:ext cx="1328734" cy="1115818"/>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❶</a:t>
            </a:r>
            <a:r>
              <a:rPr lang="ja-JP" altLang="en-US" sz="1800" dirty="0">
                <a:solidFill>
                  <a:schemeClr val="accent1"/>
                </a:solidFill>
                <a:latin typeface="BIZ UDPゴシック" panose="020B0400000000000000" pitchFamily="50" charset="-128"/>
                <a:ea typeface="BIZ UDPゴシック" panose="020B0400000000000000" pitchFamily="50" charset="-128"/>
              </a:rPr>
              <a:t>の場合→</a:t>
            </a:r>
            <a:r>
              <a:rPr lang="en-US" altLang="ja-JP" sz="1800" dirty="0">
                <a:solidFill>
                  <a:schemeClr val="accent1"/>
                </a:solidFill>
                <a:latin typeface="BIZ UDPゴシック" panose="020B0400000000000000" pitchFamily="50" charset="-128"/>
                <a:ea typeface="BIZ UDPゴシック" panose="020B0400000000000000" pitchFamily="50" charset="-128"/>
              </a:rPr>
              <a:t>p</a:t>
            </a:r>
            <a:r>
              <a:rPr lang="en-US" altLang="ja-JP" dirty="0">
                <a:solidFill>
                  <a:schemeClr val="accent1"/>
                </a:solidFill>
                <a:latin typeface="BIZ UDPゴシック" panose="020B0400000000000000" pitchFamily="50" charset="-128"/>
                <a:ea typeface="BIZ UDPゴシック" panose="020B0400000000000000" pitchFamily="50" charset="-128"/>
              </a:rPr>
              <a:t>27</a:t>
            </a:r>
            <a:r>
              <a:rPr lang="ja-JP" altLang="en-US" sz="1800" dirty="0">
                <a:solidFill>
                  <a:schemeClr val="accent1"/>
                </a:solidFill>
                <a:latin typeface="BIZ UDPゴシック" panose="020B0400000000000000" pitchFamily="50" charset="-128"/>
                <a:ea typeface="BIZ UDPゴシック" panose="020B0400000000000000" pitchFamily="50" charset="-128"/>
              </a:rPr>
              <a:t>へ</a:t>
            </a:r>
          </a:p>
          <a:p>
            <a:pPr>
              <a:lnSpc>
                <a:spcPct val="130000"/>
              </a:lnSpc>
            </a:pP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7DC36DB0-AA71-92A0-CBA2-C876BF139410}"/>
              </a:ext>
            </a:extLst>
          </p:cNvPr>
          <p:cNvSpPr txBox="1"/>
          <p:nvPr/>
        </p:nvSpPr>
        <p:spPr>
          <a:xfrm>
            <a:off x="7891239" y="2785782"/>
            <a:ext cx="1382813" cy="1115818"/>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❷</a:t>
            </a:r>
            <a:r>
              <a:rPr lang="ja-JP" altLang="en-US" sz="1800" dirty="0">
                <a:solidFill>
                  <a:schemeClr val="accent1"/>
                </a:solidFill>
                <a:latin typeface="BIZ UDPゴシック" panose="020B0400000000000000" pitchFamily="50" charset="-128"/>
                <a:ea typeface="BIZ UDPゴシック" panose="020B0400000000000000" pitchFamily="50" charset="-128"/>
              </a:rPr>
              <a:t>の場合→</a:t>
            </a:r>
            <a:r>
              <a:rPr lang="en-US" altLang="ja-JP" sz="1800" dirty="0">
                <a:solidFill>
                  <a:schemeClr val="accent1"/>
                </a:solidFill>
                <a:latin typeface="BIZ UDPゴシック" panose="020B0400000000000000" pitchFamily="50" charset="-128"/>
                <a:ea typeface="BIZ UDPゴシック" panose="020B0400000000000000" pitchFamily="50" charset="-128"/>
              </a:rPr>
              <a:t>p</a:t>
            </a:r>
            <a:r>
              <a:rPr lang="en-US" altLang="ja-JP" dirty="0">
                <a:solidFill>
                  <a:schemeClr val="accent1"/>
                </a:solidFill>
                <a:latin typeface="BIZ UDPゴシック" panose="020B0400000000000000" pitchFamily="50" charset="-128"/>
                <a:ea typeface="BIZ UDPゴシック" panose="020B0400000000000000" pitchFamily="50" charset="-128"/>
              </a:rPr>
              <a:t>37</a:t>
            </a:r>
            <a:r>
              <a:rPr lang="ja-JP" altLang="en-US" sz="1800" dirty="0">
                <a:solidFill>
                  <a:schemeClr val="accent1"/>
                </a:solidFill>
                <a:latin typeface="BIZ UDPゴシック" panose="020B0400000000000000" pitchFamily="50" charset="-128"/>
                <a:ea typeface="BIZ UDPゴシック" panose="020B0400000000000000" pitchFamily="50" charset="-128"/>
              </a:rPr>
              <a:t>へ</a:t>
            </a:r>
          </a:p>
          <a:p>
            <a:pPr>
              <a:lnSpc>
                <a:spcPct val="130000"/>
              </a:lnSpc>
            </a:pP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48E26EA7-EC6C-8CE7-7D1F-2BCBE0268077}"/>
              </a:ext>
            </a:extLst>
          </p:cNvPr>
          <p:cNvSpPr/>
          <p:nvPr/>
        </p:nvSpPr>
        <p:spPr>
          <a:xfrm>
            <a:off x="1314525" y="4245221"/>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04EE0EFA-6DF5-14A5-3165-433D7C5E706E}"/>
              </a:ext>
            </a:extLst>
          </p:cNvPr>
          <p:cNvSpPr/>
          <p:nvPr/>
        </p:nvSpPr>
        <p:spPr>
          <a:xfrm>
            <a:off x="5528213" y="3132926"/>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1438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5DA2D980-3598-F128-8510-C46129EE74DC}"/>
              </a:ext>
            </a:extLst>
          </p:cNvPr>
          <p:cNvSpPr/>
          <p:nvPr/>
        </p:nvSpPr>
        <p:spPr>
          <a:xfrm>
            <a:off x="2565846" y="1738956"/>
            <a:ext cx="6229226" cy="340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マイナンバーカードを使ったスマホでの確定申告に必要なもの（事前準備）</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9</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過去に申告されたことがある方へ</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10</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マイナポータルアプリインストールのしかた</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マイナポータルのログイン</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ログアウト方法</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マイナポータルと</a:t>
            </a:r>
            <a:r>
              <a:rPr lang="en-US" altLang="ja-JP" dirty="0">
                <a:ln w="0"/>
                <a:solidFill>
                  <a:prstClr val="black"/>
                </a:solidFill>
                <a:latin typeface="BIZ UDPゴシック" panose="020B0400000000000000" pitchFamily="50" charset="-128"/>
                <a:ea typeface="BIZ UDPゴシック" panose="020B0400000000000000" pitchFamily="50" charset="-128"/>
              </a:rPr>
              <a:t>e-Tax</a:t>
            </a:r>
            <a:r>
              <a:rPr lang="ja-JP" altLang="en-US" dirty="0">
                <a:ln w="0"/>
                <a:solidFill>
                  <a:prstClr val="black"/>
                </a:solidFill>
                <a:latin typeface="BIZ UDPゴシック" panose="020B0400000000000000" pitchFamily="50" charset="-128"/>
                <a:ea typeface="BIZ UDPゴシック" panose="020B0400000000000000" pitchFamily="50" charset="-128"/>
              </a:rPr>
              <a:t>を連携</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自宅で申告書の作成・送信を行う場合の注意事項</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39</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困った時の相談窓口</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40</a:t>
            </a:r>
          </a:p>
        </p:txBody>
      </p:sp>
      <p:sp>
        <p:nvSpPr>
          <p:cNvPr id="9" name="正方形/長方形 8">
            <a:extLst>
              <a:ext uri="{FF2B5EF4-FFF2-40B4-BE49-F238E27FC236}">
                <a16:creationId xmlns:a16="http://schemas.microsoft.com/office/drawing/2014/main" id="{D8A940B0-CE96-11C0-1004-01579EB34AE3}"/>
              </a:ext>
            </a:extLst>
          </p:cNvPr>
          <p:cNvSpPr/>
          <p:nvPr/>
        </p:nvSpPr>
        <p:spPr>
          <a:xfrm>
            <a:off x="1890254" y="1738956"/>
            <a:ext cx="675592" cy="3405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2-G</a:t>
            </a:r>
          </a:p>
        </p:txBody>
      </p:sp>
      <p:sp>
        <p:nvSpPr>
          <p:cNvPr id="10" name="テキスト ボックス 9">
            <a:extLst>
              <a:ext uri="{FF2B5EF4-FFF2-40B4-BE49-F238E27FC236}">
                <a16:creationId xmlns:a16="http://schemas.microsoft.com/office/drawing/2014/main" id="{19779680-F5BC-518A-170C-B28940BE1B18}"/>
              </a:ext>
            </a:extLst>
          </p:cNvPr>
          <p:cNvSpPr txBox="1"/>
          <p:nvPr/>
        </p:nvSpPr>
        <p:spPr>
          <a:xfrm>
            <a:off x="1890254" y="907970"/>
            <a:ext cx="6839282" cy="830987"/>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	</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マイナンバーカードで</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e-Tax</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を利用できるようにしましょう　 </a:t>
            </a:r>
          </a:p>
        </p:txBody>
      </p:sp>
      <p:sp>
        <p:nvSpPr>
          <p:cNvPr id="3" name="正方形/長方形 2">
            <a:extLst>
              <a:ext uri="{FF2B5EF4-FFF2-40B4-BE49-F238E27FC236}">
                <a16:creationId xmlns:a16="http://schemas.microsoft.com/office/drawing/2014/main" id="{853FBB5A-E8B6-D1BC-1E0F-D14A0F33C9F7}"/>
              </a:ext>
            </a:extLst>
          </p:cNvPr>
          <p:cNvSpPr/>
          <p:nvPr/>
        </p:nvSpPr>
        <p:spPr>
          <a:xfrm>
            <a:off x="2565846" y="5174391"/>
            <a:ext cx="6229226" cy="967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マイナポータル連携とは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マイナポータル連携に係る事前準備</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42</a:t>
            </a:r>
          </a:p>
        </p:txBody>
      </p:sp>
      <p:sp>
        <p:nvSpPr>
          <p:cNvPr id="5" name="正方形/長方形 4">
            <a:extLst>
              <a:ext uri="{FF2B5EF4-FFF2-40B4-BE49-F238E27FC236}">
                <a16:creationId xmlns:a16="http://schemas.microsoft.com/office/drawing/2014/main" id="{34966177-8BA4-0F18-B309-BFF65A0BE183}"/>
              </a:ext>
            </a:extLst>
          </p:cNvPr>
          <p:cNvSpPr/>
          <p:nvPr/>
        </p:nvSpPr>
        <p:spPr>
          <a:xfrm>
            <a:off x="1890254" y="5174391"/>
            <a:ext cx="675592" cy="856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参考</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7902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5A890A-C549-4391-AD7F-F18B4C095E65}"/>
              </a:ext>
            </a:extLst>
          </p:cNvPr>
          <p:cNvPicPr>
            <a:picLocks noChangeAspect="1"/>
          </p:cNvPicPr>
          <p:nvPr/>
        </p:nvPicPr>
        <p:blipFill>
          <a:blip r:embed="rId4"/>
          <a:stretch>
            <a:fillRect/>
          </a:stretch>
        </p:blipFill>
        <p:spPr>
          <a:xfrm>
            <a:off x="5446800" y="2408400"/>
            <a:ext cx="2428786" cy="4320000"/>
          </a:xfrm>
          <a:prstGeom prst="rect">
            <a:avLst/>
          </a:prstGeom>
          <a:ln w="9525">
            <a:solidFill>
              <a:schemeClr val="tx1"/>
            </a:solidFill>
          </a:ln>
        </p:spPr>
      </p:pic>
      <p:pic>
        <p:nvPicPr>
          <p:cNvPr id="3" name="図 2">
            <a:extLst>
              <a:ext uri="{FF2B5EF4-FFF2-40B4-BE49-F238E27FC236}">
                <a16:creationId xmlns:a16="http://schemas.microsoft.com/office/drawing/2014/main" id="{A95EE490-A1BE-4EF3-81E3-D64C0EF3F26A}"/>
              </a:ext>
            </a:extLst>
          </p:cNvPr>
          <p:cNvPicPr>
            <a:picLocks noChangeAspect="1"/>
          </p:cNvPicPr>
          <p:nvPr/>
        </p:nvPicPr>
        <p:blipFill>
          <a:blip r:embed="rId5"/>
          <a:stretch>
            <a:fillRect/>
          </a:stretch>
        </p:blipFill>
        <p:spPr>
          <a:xfrm>
            <a:off x="1242000" y="2408400"/>
            <a:ext cx="2428786" cy="4320000"/>
          </a:xfrm>
          <a:prstGeom prst="rect">
            <a:avLst/>
          </a:prstGeom>
          <a:ln w="9525">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2579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画面を下から上にスクロールします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48645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378528" y="1512998"/>
            <a:ext cx="3872152"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「マイナンバーカード・スマホ用電子証明書の利用」をダブルタップします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矢印: 下 24">
            <a:extLst>
              <a:ext uri="{FF2B5EF4-FFF2-40B4-BE49-F238E27FC236}">
                <a16:creationId xmlns:a16="http://schemas.microsoft.com/office/drawing/2014/main" id="{0AD0E10D-58AD-C0E8-E704-77DD9A181D97}"/>
              </a:ext>
            </a:extLst>
          </p:cNvPr>
          <p:cNvSpPr/>
          <p:nvPr/>
        </p:nvSpPr>
        <p:spPr>
          <a:xfrm rot="10800000">
            <a:off x="2147321" y="3522128"/>
            <a:ext cx="618146" cy="2092544"/>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FB621F55-25EC-FC5D-365B-53971E77F60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
        <p:nvSpPr>
          <p:cNvPr id="4" name="四角形: 角を丸くする 3">
            <a:extLst>
              <a:ext uri="{FF2B5EF4-FFF2-40B4-BE49-F238E27FC236}">
                <a16:creationId xmlns:a16="http://schemas.microsoft.com/office/drawing/2014/main" id="{A3A31481-214A-D098-3CE0-763FD076F105}"/>
              </a:ext>
            </a:extLst>
          </p:cNvPr>
          <p:cNvSpPr/>
          <p:nvPr/>
        </p:nvSpPr>
        <p:spPr>
          <a:xfrm>
            <a:off x="5501785" y="5366268"/>
            <a:ext cx="2291137" cy="679774"/>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51365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3D6776C4-F2E8-5B06-55D1-DBF6313C7BA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7135"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E86DF37A-1400-5C9A-A6D9-D07CD0DA36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10699"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利用者証明用電子証明書のパスワード（数字</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ケタ）を入力します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マイナンバーカードとスマートフォンの読み取り部を合わせます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四角形: 角を丸くする 24">
            <a:extLst>
              <a:ext uri="{FF2B5EF4-FFF2-40B4-BE49-F238E27FC236}">
                <a16:creationId xmlns:a16="http://schemas.microsoft.com/office/drawing/2014/main" id="{1AEBC5AC-A393-CC87-7373-FE4BD76115EC}"/>
              </a:ext>
            </a:extLst>
          </p:cNvPr>
          <p:cNvSpPr/>
          <p:nvPr/>
        </p:nvSpPr>
        <p:spPr>
          <a:xfrm>
            <a:off x="1288220" y="3399871"/>
            <a:ext cx="2291137" cy="783339"/>
          </a:xfrm>
          <a:prstGeom prst="roundRect">
            <a:avLst>
              <a:gd name="adj" fmla="val 18870"/>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3A22C5E-4FC3-926A-33C2-45E6B47AFAF0}"/>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1967737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a:extLst>
              <a:ext uri="{FF2B5EF4-FFF2-40B4-BE49-F238E27FC236}">
                <a16:creationId xmlns:a16="http://schemas.microsoft.com/office/drawing/2014/main" id="{CAB6C0AA-C8CB-FFEC-D379-FA4FCE58A64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6912" y="2416076"/>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D936694B-D752-A3DB-850A-7E4F2E8D44A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6"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「読み取り開始」を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4" name="四角形: 角を丸くする 23">
            <a:extLst>
              <a:ext uri="{FF2B5EF4-FFF2-40B4-BE49-F238E27FC236}">
                <a16:creationId xmlns:a16="http://schemas.microsoft.com/office/drawing/2014/main" id="{A60F0FC4-5B06-ED13-EED1-D598C460434F}"/>
              </a:ext>
            </a:extLst>
          </p:cNvPr>
          <p:cNvSpPr/>
          <p:nvPr/>
        </p:nvSpPr>
        <p:spPr>
          <a:xfrm>
            <a:off x="1310602" y="624278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E61543F-C7CF-F02F-29F5-FDADCFE8E95F}"/>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2925159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画像のプレビュー">
            <a:extLst>
              <a:ext uri="{FF2B5EF4-FFF2-40B4-BE49-F238E27FC236}">
                <a16:creationId xmlns:a16="http://schemas.microsoft.com/office/drawing/2014/main" id="{25C0E555-B336-7DE8-0459-48C0D87FA7B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57607" y="2411992"/>
            <a:ext cx="2428786" cy="43196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左上の</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Safari</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0</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2" name="四角形: 角を丸くする 21">
            <a:extLst>
              <a:ext uri="{FF2B5EF4-FFF2-40B4-BE49-F238E27FC236}">
                <a16:creationId xmlns:a16="http://schemas.microsoft.com/office/drawing/2014/main" id="{9F7A8151-6D60-4C46-CEC0-205B8968F846}"/>
              </a:ext>
            </a:extLst>
          </p:cNvPr>
          <p:cNvSpPr/>
          <p:nvPr/>
        </p:nvSpPr>
        <p:spPr>
          <a:xfrm>
            <a:off x="3205721" y="2348207"/>
            <a:ext cx="849444"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695CD3DC-33AC-3136-09DB-5FA382C59056}"/>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754185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9996966A-02C4-5EDD-A482-1B3B66121ACB}"/>
              </a:ext>
            </a:extLst>
          </p:cNvPr>
          <p:cNvPicPr>
            <a:picLocks noChangeAspect="1"/>
          </p:cNvPicPr>
          <p:nvPr/>
        </p:nvPicPr>
        <p:blipFill>
          <a:blip r:embed="rId4"/>
          <a:stretch>
            <a:fillRect/>
          </a:stretch>
        </p:blipFill>
        <p:spPr>
          <a:xfrm>
            <a:off x="5448373" y="2406592"/>
            <a:ext cx="2450804" cy="4346825"/>
          </a:xfrm>
          <a:prstGeom prst="rect">
            <a:avLst/>
          </a:prstGeom>
        </p:spPr>
      </p:pic>
      <p:pic>
        <p:nvPicPr>
          <p:cNvPr id="23" name="図 22" descr="「利用者情報登録　入力」画面の画像">
            <a:extLst>
              <a:ext uri="{FF2B5EF4-FFF2-40B4-BE49-F238E27FC236}">
                <a16:creationId xmlns:a16="http://schemas.microsoft.com/office/drawing/2014/main" id="{E324B321-FEE2-7EC8-19DB-AEB5910D34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56456" y="2406592"/>
            <a:ext cx="2397450" cy="4320000"/>
          </a:xfrm>
          <a:prstGeom prst="rect">
            <a:avLst/>
          </a:prstGeom>
          <a:ln w="9525">
            <a:solidFill>
              <a:schemeClr val="tx1">
                <a:lumMod val="50000"/>
                <a:lumOff val="50000"/>
              </a:schemeClr>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「マイナンバーカード読み取り」をダブルタップします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券面事項入力補助用のパスワード（数字</a:t>
            </a:r>
            <a:r>
              <a:rPr lang="en-US" altLang="ja-JP" sz="1800" dirty="0">
                <a:solidFill>
                  <a:prstClr val="black"/>
                </a:solidFill>
                <a:latin typeface="BIZ UDPゴシック" panose="020B0400000000000000" pitchFamily="50" charset="-128"/>
                <a:ea typeface="BIZ UDPゴシック" panose="020B0400000000000000" pitchFamily="50" charset="-128"/>
              </a:rPr>
              <a:t>4</a:t>
            </a:r>
            <a:r>
              <a:rPr lang="ja-JP" altLang="en-US" sz="1800" dirty="0">
                <a:solidFill>
                  <a:prstClr val="black"/>
                </a:solidFill>
                <a:latin typeface="BIZ UDPゴシック" panose="020B0400000000000000" pitchFamily="50" charset="-128"/>
                <a:ea typeface="BIZ UDPゴシック" panose="020B0400000000000000" pitchFamily="50" charset="-128"/>
              </a:rPr>
              <a:t>ケタ）を入力します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7" name="四角形: 角を丸くする 26">
            <a:extLst>
              <a:ext uri="{FF2B5EF4-FFF2-40B4-BE49-F238E27FC236}">
                <a16:creationId xmlns:a16="http://schemas.microsoft.com/office/drawing/2014/main" id="{824C42D1-66BE-79C3-F457-EAD53F12BF5E}"/>
              </a:ext>
            </a:extLst>
          </p:cNvPr>
          <p:cNvSpPr/>
          <p:nvPr/>
        </p:nvSpPr>
        <p:spPr>
          <a:xfrm>
            <a:off x="1306251" y="6123514"/>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74A144E1-DADD-9E17-7830-788A42F12041}"/>
              </a:ext>
            </a:extLst>
          </p:cNvPr>
          <p:cNvSpPr/>
          <p:nvPr/>
        </p:nvSpPr>
        <p:spPr>
          <a:xfrm>
            <a:off x="5528206" y="3399871"/>
            <a:ext cx="2291137" cy="783339"/>
          </a:xfrm>
          <a:prstGeom prst="roundRect">
            <a:avLst>
              <a:gd name="adj" fmla="val 18870"/>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D995E75-11D9-CDF3-926A-D529FC88303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3477033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F3989D48-DD35-8012-99FA-EC900C9E5FA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3015" y="2408169"/>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20CAF926-7E6C-E4B3-E740-28AE69601A2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9709" y="2408169"/>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48232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「読み取り開始」を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四角形: 角を丸くする 24">
            <a:extLst>
              <a:ext uri="{FF2B5EF4-FFF2-40B4-BE49-F238E27FC236}">
                <a16:creationId xmlns:a16="http://schemas.microsoft.com/office/drawing/2014/main" id="{A45B44AF-B844-51AC-519E-4758EB178708}"/>
              </a:ext>
            </a:extLst>
          </p:cNvPr>
          <p:cNvSpPr/>
          <p:nvPr/>
        </p:nvSpPr>
        <p:spPr>
          <a:xfrm>
            <a:off x="5514485" y="624278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0A5B20C-58D4-1F7A-5130-2BEE22C10AE5}"/>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10523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画像のプレビュー">
            <a:extLst>
              <a:ext uri="{FF2B5EF4-FFF2-40B4-BE49-F238E27FC236}">
                <a16:creationId xmlns:a16="http://schemas.microsoft.com/office/drawing/2014/main" id="{621B435B-DAF2-6406-F0A8-48642C8B0D1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6973" y="2406592"/>
            <a:ext cx="2428786" cy="43196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DD0B574D-FD77-BEDA-8A49-127A465044C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2525" y="240659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「同意して次へ」を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左上の「</a:t>
            </a:r>
            <a:r>
              <a:rPr lang="en-US" altLang="ja-JP" sz="1800" dirty="0">
                <a:solidFill>
                  <a:prstClr val="black"/>
                </a:solidFill>
                <a:latin typeface="BIZ UDPゴシック" panose="020B0400000000000000" pitchFamily="50" charset="-128"/>
                <a:ea typeface="BIZ UDPゴシック" panose="020B0400000000000000" pitchFamily="50" charset="-128"/>
              </a:rPr>
              <a:t>Safari</a:t>
            </a:r>
            <a:r>
              <a:rPr lang="ja-JP" altLang="en-US" sz="1800" dirty="0">
                <a:solidFill>
                  <a:prstClr val="black"/>
                </a:solidFill>
                <a:latin typeface="BIZ UDPゴシック" panose="020B0400000000000000" pitchFamily="50" charset="-128"/>
                <a:ea typeface="BIZ UDPゴシック" panose="020B0400000000000000" pitchFamily="50" charset="-128"/>
              </a:rPr>
              <a:t>」を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5" name="四角形: 角を丸くする 24">
            <a:extLst>
              <a:ext uri="{FF2B5EF4-FFF2-40B4-BE49-F238E27FC236}">
                <a16:creationId xmlns:a16="http://schemas.microsoft.com/office/drawing/2014/main" id="{F38D4D09-EC61-3C0E-FBF0-4FE40E25E790}"/>
              </a:ext>
            </a:extLst>
          </p:cNvPr>
          <p:cNvSpPr/>
          <p:nvPr/>
        </p:nvSpPr>
        <p:spPr>
          <a:xfrm>
            <a:off x="5300118" y="2324457"/>
            <a:ext cx="849444" cy="325967"/>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44E6221-3674-5746-29FE-D354EE0203B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Tree>
    <p:extLst>
      <p:ext uri="{BB962C8B-B14F-4D97-AF65-F5344CB8AC3E}">
        <p14:creationId xmlns:p14="http://schemas.microsoft.com/office/powerpoint/2010/main" val="1094541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ED1B589-7760-4611-ACEC-08B12998EB0B}"/>
              </a:ext>
            </a:extLst>
          </p:cNvPr>
          <p:cNvPicPr>
            <a:picLocks noChangeAspect="1"/>
          </p:cNvPicPr>
          <p:nvPr/>
        </p:nvPicPr>
        <p:blipFill>
          <a:blip r:embed="rId4"/>
          <a:stretch>
            <a:fillRect/>
          </a:stretch>
        </p:blipFill>
        <p:spPr>
          <a:xfrm>
            <a:off x="5446800" y="2408400"/>
            <a:ext cx="2428777" cy="4320000"/>
          </a:xfrm>
          <a:prstGeom prst="rect">
            <a:avLst/>
          </a:prstGeom>
          <a:ln w="9525">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「必須」の項目を入力します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⓯</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「内容確認する」を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23" name="テキスト ボックス 22">
            <a:extLst>
              <a:ext uri="{FF2B5EF4-FFF2-40B4-BE49-F238E27FC236}">
                <a16:creationId xmlns:a16="http://schemas.microsoft.com/office/drawing/2014/main" id="{A4059A06-0A83-3238-88AE-E04199E39803}"/>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pic>
        <p:nvPicPr>
          <p:cNvPr id="5" name="図 4">
            <a:extLst>
              <a:ext uri="{FF2B5EF4-FFF2-40B4-BE49-F238E27FC236}">
                <a16:creationId xmlns:a16="http://schemas.microsoft.com/office/drawing/2014/main" id="{A421ADF2-2854-4295-B249-08D5FB9780A4}"/>
              </a:ext>
            </a:extLst>
          </p:cNvPr>
          <p:cNvPicPr>
            <a:picLocks noChangeAspect="1"/>
          </p:cNvPicPr>
          <p:nvPr/>
        </p:nvPicPr>
        <p:blipFill>
          <a:blip r:embed="rId7"/>
          <a:stretch>
            <a:fillRect/>
          </a:stretch>
        </p:blipFill>
        <p:spPr>
          <a:xfrm>
            <a:off x="1242000" y="2408400"/>
            <a:ext cx="2428786" cy="4320000"/>
          </a:xfrm>
          <a:prstGeom prst="rect">
            <a:avLst/>
          </a:prstGeom>
          <a:ln w="9525">
            <a:solidFill>
              <a:schemeClr val="tx1"/>
            </a:solidFill>
          </a:ln>
        </p:spPr>
      </p:pic>
      <p:sp>
        <p:nvSpPr>
          <p:cNvPr id="4" name="四角形: 角を丸くする 3">
            <a:extLst>
              <a:ext uri="{FF2B5EF4-FFF2-40B4-BE49-F238E27FC236}">
                <a16:creationId xmlns:a16="http://schemas.microsoft.com/office/drawing/2014/main" id="{93036355-EE26-822D-8263-278A08FDBBB8}"/>
              </a:ext>
            </a:extLst>
          </p:cNvPr>
          <p:cNvSpPr/>
          <p:nvPr/>
        </p:nvSpPr>
        <p:spPr>
          <a:xfrm>
            <a:off x="5514485" y="4286390"/>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85024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22BC7065-E182-05A6-8952-3C43C1A10E70}"/>
              </a:ext>
            </a:extLst>
          </p:cNvPr>
          <p:cNvPicPr>
            <a:picLocks noChangeAspect="1"/>
          </p:cNvPicPr>
          <p:nvPr/>
        </p:nvPicPr>
        <p:blipFill>
          <a:blip r:embed="rId4"/>
          <a:stretch>
            <a:fillRect/>
          </a:stretch>
        </p:blipFill>
        <p:spPr>
          <a:xfrm>
            <a:off x="5446973" y="2416295"/>
            <a:ext cx="2426418" cy="4322439"/>
          </a:xfrm>
          <a:prstGeom prst="rect">
            <a:avLst/>
          </a:prstGeom>
          <a:ln>
            <a:solidFill>
              <a:schemeClr val="tx1"/>
            </a:solidFill>
          </a:ln>
        </p:spPr>
      </p:pic>
      <p:pic>
        <p:nvPicPr>
          <p:cNvPr id="23" name="図 22">
            <a:extLst>
              <a:ext uri="{FF2B5EF4-FFF2-40B4-BE49-F238E27FC236}">
                <a16:creationId xmlns:a16="http://schemas.microsoft.com/office/drawing/2014/main" id="{D8CE2E91-8F4F-5343-4A40-8E92E73A6C2C}"/>
              </a:ext>
            </a:extLst>
          </p:cNvPr>
          <p:cNvPicPr>
            <a:picLocks noChangeAspect="1"/>
          </p:cNvPicPr>
          <p:nvPr/>
        </p:nvPicPr>
        <p:blipFill>
          <a:blip r:embed="rId5"/>
          <a:stretch>
            <a:fillRect/>
          </a:stretch>
        </p:blipFill>
        <p:spPr>
          <a:xfrm>
            <a:off x="1237646" y="2405688"/>
            <a:ext cx="2459382" cy="432621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⓰</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⓱</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「送信する」を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27" name="四角形: 角を丸くする 26">
            <a:extLst>
              <a:ext uri="{FF2B5EF4-FFF2-40B4-BE49-F238E27FC236}">
                <a16:creationId xmlns:a16="http://schemas.microsoft.com/office/drawing/2014/main" id="{3919B7E6-0AA4-C7ED-723C-08DDC59703B6}"/>
              </a:ext>
            </a:extLst>
          </p:cNvPr>
          <p:cNvSpPr/>
          <p:nvPr/>
        </p:nvSpPr>
        <p:spPr>
          <a:xfrm>
            <a:off x="5538251" y="511335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386001B0-B39A-2486-F86C-FDF0189ACACB}"/>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
        <p:nvSpPr>
          <p:cNvPr id="18" name="サブタイトル 2">
            <a:extLst>
              <a:ext uri="{FF2B5EF4-FFF2-40B4-BE49-F238E27FC236}">
                <a16:creationId xmlns:a16="http://schemas.microsoft.com/office/drawing/2014/main" id="{29DA9787-E44A-CEDF-261F-CE4593714D3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Tree>
    <p:extLst>
      <p:ext uri="{BB962C8B-B14F-4D97-AF65-F5344CB8AC3E}">
        <p14:creationId xmlns:p14="http://schemas.microsoft.com/office/powerpoint/2010/main" val="3346157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21469577-5350-B893-5BDD-2BE30DE5E573}"/>
              </a:ext>
            </a:extLst>
          </p:cNvPr>
          <p:cNvPicPr>
            <a:picLocks noChangeAspect="1"/>
          </p:cNvPicPr>
          <p:nvPr/>
        </p:nvPicPr>
        <p:blipFill>
          <a:blip r:embed="rId4"/>
          <a:stretch>
            <a:fillRect/>
          </a:stretch>
        </p:blipFill>
        <p:spPr>
          <a:xfrm>
            <a:off x="5437056" y="2408400"/>
            <a:ext cx="2426418" cy="4322439"/>
          </a:xfrm>
          <a:prstGeom prst="rect">
            <a:avLst/>
          </a:prstGeom>
          <a:ln>
            <a:solidFill>
              <a:schemeClr val="tx1"/>
            </a:solidFill>
          </a:ln>
        </p:spPr>
      </p:pic>
      <p:pic>
        <p:nvPicPr>
          <p:cNvPr id="18" name="図 17">
            <a:extLst>
              <a:ext uri="{FF2B5EF4-FFF2-40B4-BE49-F238E27FC236}">
                <a16:creationId xmlns:a16="http://schemas.microsoft.com/office/drawing/2014/main" id="{1C7EE114-5827-918A-923C-6310E9DBD394}"/>
              </a:ext>
            </a:extLst>
          </p:cNvPr>
          <p:cNvPicPr>
            <a:picLocks noChangeAspect="1"/>
          </p:cNvPicPr>
          <p:nvPr/>
        </p:nvPicPr>
        <p:blipFill>
          <a:blip r:embed="rId5"/>
          <a:stretch>
            <a:fillRect/>
          </a:stretch>
        </p:blipFill>
        <p:spPr>
          <a:xfrm>
            <a:off x="1242000" y="2408400"/>
            <a:ext cx="2432515" cy="432243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⓲</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入力内容を確認します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⓳</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3177" y="1512998"/>
            <a:ext cx="31664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「同意する」を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24" name="テキスト ボックス 23">
            <a:extLst>
              <a:ext uri="{FF2B5EF4-FFF2-40B4-BE49-F238E27FC236}">
                <a16:creationId xmlns:a16="http://schemas.microsoft.com/office/drawing/2014/main" id="{E672A13E-4E64-33BF-9799-33397F911782}"/>
              </a:ext>
            </a:extLst>
          </p:cNvPr>
          <p:cNvSpPr txBox="1"/>
          <p:nvPr/>
        </p:nvSpPr>
        <p:spPr>
          <a:xfrm>
            <a:off x="7338949" y="910427"/>
            <a:ext cx="1784498" cy="584775"/>
          </a:xfrm>
          <a:prstGeom prst="rect">
            <a:avLst/>
          </a:prstGeom>
          <a:solidFill>
            <a:schemeClr val="accent4">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をはじめて利用する場合</a:t>
            </a:r>
            <a:endParaRPr lang="ja-JP" altLang="en-US" sz="1600" dirty="0"/>
          </a:p>
        </p:txBody>
      </p:sp>
      <p:sp>
        <p:nvSpPr>
          <p:cNvPr id="25" name="サブタイトル 2">
            <a:extLst>
              <a:ext uri="{FF2B5EF4-FFF2-40B4-BE49-F238E27FC236}">
                <a16:creationId xmlns:a16="http://schemas.microsoft.com/office/drawing/2014/main" id="{E44126B9-F54B-3D4C-2806-2D12431A680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をはじめて利用する方は利用者情報を登録します</a:t>
            </a:r>
          </a:p>
        </p:txBody>
      </p:sp>
      <p:sp>
        <p:nvSpPr>
          <p:cNvPr id="4" name="四角形: 角を丸くする 3">
            <a:extLst>
              <a:ext uri="{FF2B5EF4-FFF2-40B4-BE49-F238E27FC236}">
                <a16:creationId xmlns:a16="http://schemas.microsoft.com/office/drawing/2014/main" id="{556ABAE9-ECDD-14DE-9F09-DCAB3325CA90}"/>
              </a:ext>
            </a:extLst>
          </p:cNvPr>
          <p:cNvSpPr/>
          <p:nvPr/>
        </p:nvSpPr>
        <p:spPr>
          <a:xfrm>
            <a:off x="5501785" y="5609351"/>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8662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en-US" altLang="ja-JP" sz="4799" dirty="0">
                <a:solidFill>
                  <a:srgbClr val="4472C4"/>
                </a:solidFill>
                <a:latin typeface="BIZ UDPゴシック" panose="020B0400000000000000" pitchFamily="50" charset="-128"/>
                <a:ea typeface="BIZ UDPゴシック" panose="020B0400000000000000" pitchFamily="50" charset="-128"/>
              </a:rPr>
              <a:t>e-Tax</a:t>
            </a:r>
            <a:r>
              <a:rPr lang="ja-JP" altLang="en-US" sz="4799" dirty="0">
                <a:solidFill>
                  <a:srgbClr val="4472C4"/>
                </a:solidFill>
                <a:latin typeface="BIZ UDPゴシック" panose="020B0400000000000000" pitchFamily="50" charset="-128"/>
                <a:ea typeface="BIZ UDPゴシック" panose="020B0400000000000000" pitchFamily="50" charset="-128"/>
              </a:rPr>
              <a:t>を知りましょう</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1571474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画像のプレビュー">
            <a:extLst>
              <a:ext uri="{FF2B5EF4-FFF2-40B4-BE49-F238E27FC236}">
                <a16:creationId xmlns:a16="http://schemas.microsoft.com/office/drawing/2014/main" id="{820348BD-A792-B824-6EE3-3E242674DE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52214" y="2417148"/>
            <a:ext cx="2429891" cy="43215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2B2E6AEB-DF1A-2402-8D4F-4D2DA4D06067}"/>
              </a:ext>
            </a:extLst>
          </p:cNvPr>
          <p:cNvPicPr>
            <a:picLocks noChangeAspect="1"/>
          </p:cNvPicPr>
          <p:nvPr/>
        </p:nvPicPr>
        <p:blipFill>
          <a:blip r:embed="rId5"/>
          <a:stretch>
            <a:fillRect/>
          </a:stretch>
        </p:blipFill>
        <p:spPr>
          <a:xfrm>
            <a:off x="1249369" y="2407430"/>
            <a:ext cx="2442354" cy="432447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837751"/>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837751"/>
            <a:ext cx="3525325"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「同意する」をダブルタップします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83775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837751"/>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連携完了画面が表示されます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e-Tax</a:t>
            </a:r>
            <a:r>
              <a:rPr lang="ja-JP" altLang="en-US" sz="2200" dirty="0">
                <a:latin typeface="BIZ UDPゴシック" panose="020B0400000000000000" pitchFamily="50" charset="-128"/>
                <a:ea typeface="BIZ UDPゴシック" panose="020B0400000000000000" pitchFamily="50" charset="-128"/>
              </a:rPr>
              <a:t>を利用したことがある方の連携方法です</a:t>
            </a:r>
          </a:p>
        </p:txBody>
      </p:sp>
      <p:sp>
        <p:nvSpPr>
          <p:cNvPr id="18" name="四角形: 角を丸くする 17">
            <a:extLst>
              <a:ext uri="{FF2B5EF4-FFF2-40B4-BE49-F238E27FC236}">
                <a16:creationId xmlns:a16="http://schemas.microsoft.com/office/drawing/2014/main" id="{EB8DB4B5-3238-7937-742F-B09C5E240701}"/>
              </a:ext>
            </a:extLst>
          </p:cNvPr>
          <p:cNvSpPr/>
          <p:nvPr/>
        </p:nvSpPr>
        <p:spPr>
          <a:xfrm>
            <a:off x="1317501" y="5371562"/>
            <a:ext cx="2291137" cy="415425"/>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D662A7EB-479F-48B5-374B-4EFD7A03C521}"/>
              </a:ext>
            </a:extLst>
          </p:cNvPr>
          <p:cNvSpPr txBox="1"/>
          <p:nvPr/>
        </p:nvSpPr>
        <p:spPr>
          <a:xfrm>
            <a:off x="7338949" y="910427"/>
            <a:ext cx="1784498" cy="584775"/>
          </a:xfrm>
          <a:prstGeom prst="rect">
            <a:avLst/>
          </a:prstGeom>
          <a:solidFill>
            <a:schemeClr val="accent2">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sz="1600" dirty="0">
                <a:solidFill>
                  <a:prstClr val="black"/>
                </a:solidFill>
                <a:latin typeface="BIZ UDPゴシック" panose="020B0400000000000000" pitchFamily="50" charset="-128"/>
                <a:ea typeface="BIZ UDPゴシック" panose="020B0400000000000000" pitchFamily="50" charset="-128"/>
              </a:rPr>
              <a:t>e-Tax</a:t>
            </a:r>
            <a:r>
              <a:rPr lang="ja-JP" altLang="en-US" sz="1600" dirty="0">
                <a:solidFill>
                  <a:prstClr val="black"/>
                </a:solidFill>
                <a:latin typeface="BIZ UDPゴシック" panose="020B0400000000000000" pitchFamily="50" charset="-128"/>
                <a:ea typeface="BIZ UDPゴシック" panose="020B0400000000000000" pitchFamily="50" charset="-128"/>
              </a:rPr>
              <a:t>を利用したことがある場合</a:t>
            </a:r>
            <a:endParaRPr lang="ja-JP" altLang="en-US" sz="1600" dirty="0"/>
          </a:p>
        </p:txBody>
      </p:sp>
      <p:sp>
        <p:nvSpPr>
          <p:cNvPr id="17" name="サブタイトル 2">
            <a:extLst>
              <a:ext uri="{FF2B5EF4-FFF2-40B4-BE49-F238E27FC236}">
                <a16:creationId xmlns:a16="http://schemas.microsoft.com/office/drawing/2014/main" id="{A0C4B086-AE74-4BF8-8523-F2BC0D4248EB}"/>
              </a:ext>
            </a:extLst>
          </p:cNvPr>
          <p:cNvSpPr txBox="1">
            <a:spLocks/>
          </p:cNvSpPr>
          <p:nvPr/>
        </p:nvSpPr>
        <p:spPr>
          <a:xfrm>
            <a:off x="284327" y="1538341"/>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buNone/>
              <a:defRPr/>
            </a:pPr>
            <a:r>
              <a:rPr lang="ja-JP" altLang="en-US" sz="2000" dirty="0">
                <a:solidFill>
                  <a:prstClr val="black"/>
                </a:solidFill>
                <a:latin typeface="BIZ UDPゴシック" panose="020B0400000000000000" pitchFamily="50" charset="-128"/>
                <a:ea typeface="BIZ UDPゴシック" panose="020B0400000000000000" pitchFamily="50" charset="-128"/>
              </a:rPr>
              <a:t>マイナンバーカードでのログインが初めての方は、</a:t>
            </a:r>
            <a:r>
              <a:rPr lang="en-US" altLang="ja-JP" sz="2000" dirty="0">
                <a:solidFill>
                  <a:prstClr val="black"/>
                </a:solidFill>
                <a:latin typeface="BIZ UDPゴシック" panose="020B0400000000000000" pitchFamily="50" charset="-128"/>
                <a:ea typeface="BIZ UDPゴシック" panose="020B0400000000000000" pitchFamily="50" charset="-128"/>
              </a:rPr>
              <a:t>P41</a:t>
            </a:r>
            <a:r>
              <a:rPr lang="ja-JP" altLang="en-US" sz="2000" dirty="0">
                <a:solidFill>
                  <a:prstClr val="black"/>
                </a:solidFill>
                <a:latin typeface="BIZ UDPゴシック" panose="020B0400000000000000" pitchFamily="50" charset="-128"/>
                <a:ea typeface="BIZ UDPゴシック" panose="020B0400000000000000" pitchFamily="50" charset="-128"/>
              </a:rPr>
              <a:t>をご確認ください</a:t>
            </a:r>
          </a:p>
        </p:txBody>
      </p:sp>
    </p:spTree>
    <p:extLst>
      <p:ext uri="{BB962C8B-B14F-4D97-AF65-F5344CB8AC3E}">
        <p14:creationId xmlns:p14="http://schemas.microsoft.com/office/powerpoint/2010/main" val="1031464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99C2E85D-83F2-9165-7EAB-5B82865072DE}"/>
              </a:ext>
            </a:extLst>
          </p:cNvPr>
          <p:cNvPicPr>
            <a:picLocks noChangeAspect="1"/>
          </p:cNvPicPr>
          <p:nvPr/>
        </p:nvPicPr>
        <p:blipFill>
          <a:blip r:embed="rId4"/>
          <a:stretch>
            <a:fillRect/>
          </a:stretch>
        </p:blipFill>
        <p:spPr>
          <a:xfrm>
            <a:off x="5450271" y="2422526"/>
            <a:ext cx="2432515" cy="4328535"/>
          </a:xfrm>
          <a:prstGeom prst="rect">
            <a:avLst/>
          </a:prstGeom>
          <a:ln>
            <a:solidFill>
              <a:schemeClr val="tx1"/>
            </a:solidFill>
          </a:ln>
        </p:spPr>
      </p:pic>
      <p:pic>
        <p:nvPicPr>
          <p:cNvPr id="24" name="図 23">
            <a:extLst>
              <a:ext uri="{FF2B5EF4-FFF2-40B4-BE49-F238E27FC236}">
                <a16:creationId xmlns:a16="http://schemas.microsoft.com/office/drawing/2014/main" id="{FFD4A5F2-F54A-FC0A-0A5D-AFC70D6FD2F9}"/>
              </a:ext>
            </a:extLst>
          </p:cNvPr>
          <p:cNvPicPr>
            <a:picLocks noChangeAspect="1"/>
          </p:cNvPicPr>
          <p:nvPr/>
        </p:nvPicPr>
        <p:blipFill rotWithShape="1">
          <a:blip r:embed="rId5">
            <a:extLst>
              <a:ext uri="{28A0092B-C50C-407E-A947-70E740481C1C}">
                <a14:useLocalDpi xmlns:a14="http://schemas.microsoft.com/office/drawing/2010/main" val="0"/>
              </a:ext>
            </a:extLst>
          </a:blip>
          <a:srcRect b="9425"/>
          <a:stretch/>
        </p:blipFill>
        <p:spPr>
          <a:xfrm>
            <a:off x="1255603" y="2404649"/>
            <a:ext cx="2428786" cy="4321583"/>
          </a:xfrm>
          <a:prstGeom prst="rect">
            <a:avLst/>
          </a:prstGeom>
          <a:ln w="9525">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dirty="0">
                <a:solidFill>
                  <a:srgbClr val="4472C4"/>
                </a:solidFill>
                <a:latin typeface="BIZ UDPゴシック" panose="020B0400000000000000" pitchFamily="50" charset="-128"/>
                <a:ea typeface="BIZ UDPゴシック" panose="020B0400000000000000" pitchFamily="50" charset="-128"/>
              </a:rPr>
              <a:t>38</a:t>
            </a:r>
            <a:endParaRPr kumimoji="1" lang="en-US" altLang="ja-JP" sz="18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マイナポータルと</a:t>
            </a:r>
            <a:r>
              <a:rPr lang="en-US" altLang="ja-JP" dirty="0"/>
              <a:t>e-Tax</a:t>
            </a:r>
            <a:r>
              <a:rPr lang="ja-JP" altLang="en-US" dirty="0"/>
              <a:t>を連携</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799" b="1"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2-E</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e-Tax</a:t>
            </a:r>
            <a:r>
              <a:rPr kumimoji="1" lang="ja-JP" altLang="en-US" sz="2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を利用したことがある方の連携方法です</a:t>
            </a:r>
          </a:p>
        </p:txBody>
      </p:sp>
      <p:sp>
        <p:nvSpPr>
          <p:cNvPr id="23" name="テキスト ボックス 22">
            <a:extLst>
              <a:ext uri="{FF2B5EF4-FFF2-40B4-BE49-F238E27FC236}">
                <a16:creationId xmlns:a16="http://schemas.microsoft.com/office/drawing/2014/main" id="{D662A7EB-479F-48B5-374B-4EFD7A03C521}"/>
              </a:ext>
            </a:extLst>
          </p:cNvPr>
          <p:cNvSpPr txBox="1"/>
          <p:nvPr/>
        </p:nvSpPr>
        <p:spPr>
          <a:xfrm>
            <a:off x="7338949" y="910427"/>
            <a:ext cx="1784498" cy="584775"/>
          </a:xfrm>
          <a:prstGeom prst="rect">
            <a:avLst/>
          </a:prstGeom>
          <a:solidFill>
            <a:schemeClr val="accent2">
              <a:lumMod val="40000"/>
              <a:lumOff val="60000"/>
            </a:schemeClr>
          </a:solidFill>
        </p:spPr>
        <p:txBody>
          <a:bodyPr wrap="square" lIns="72000" rIns="72000"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e-Tax</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を利用したことがある場合</a:t>
            </a:r>
          </a:p>
        </p:txBody>
      </p:sp>
      <p:sp>
        <p:nvSpPr>
          <p:cNvPr id="18" name="サブタイトル 2">
            <a:extLst>
              <a:ext uri="{FF2B5EF4-FFF2-40B4-BE49-F238E27FC236}">
                <a16:creationId xmlns:a16="http://schemas.microsoft.com/office/drawing/2014/main" id="{9DBCF1F4-5A34-4489-92B8-7FC1632378EB}"/>
              </a:ext>
            </a:extLst>
          </p:cNvPr>
          <p:cNvSpPr txBox="1">
            <a:spLocks/>
          </p:cNvSpPr>
          <p:nvPr/>
        </p:nvSpPr>
        <p:spPr>
          <a:xfrm>
            <a:off x="284327" y="1538341"/>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buNone/>
              <a:defRPr/>
            </a:pPr>
            <a:r>
              <a:rPr lang="ja-JP" altLang="en-US" sz="2000" dirty="0">
                <a:solidFill>
                  <a:prstClr val="black"/>
                </a:solidFill>
                <a:latin typeface="BIZ UDPゴシック" panose="020B0400000000000000" pitchFamily="50" charset="-128"/>
                <a:ea typeface="BIZ UDPゴシック" panose="020B0400000000000000" pitchFamily="50" charset="-128"/>
              </a:rPr>
              <a:t>マイナンバーカードでのログインが初めての方は、利用者情報を入力します</a:t>
            </a:r>
          </a:p>
        </p:txBody>
      </p:sp>
      <p:cxnSp>
        <p:nvCxnSpPr>
          <p:cNvPr id="7" name="直線矢印コネクタ 6">
            <a:extLst>
              <a:ext uri="{FF2B5EF4-FFF2-40B4-BE49-F238E27FC236}">
                <a16:creationId xmlns:a16="http://schemas.microsoft.com/office/drawing/2014/main" id="{F7E9AC8C-A709-94B3-1FC5-118712BA25E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33A1A0ED-E9BD-669C-AB58-48119118095D}"/>
              </a:ext>
            </a:extLst>
          </p:cNvPr>
          <p:cNvSpPr txBox="1"/>
          <p:nvPr/>
        </p:nvSpPr>
        <p:spPr>
          <a:xfrm>
            <a:off x="889484" y="1837751"/>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E509D0F1-4F51-0510-B49C-48D97AC77276}"/>
              </a:ext>
            </a:extLst>
          </p:cNvPr>
          <p:cNvSpPr txBox="1"/>
          <p:nvPr/>
        </p:nvSpPr>
        <p:spPr>
          <a:xfrm>
            <a:off x="1412435" y="1837751"/>
            <a:ext cx="3042607" cy="3956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「必須」の項目を入力します</a:t>
            </a:r>
          </a:p>
        </p:txBody>
      </p:sp>
      <p:sp>
        <p:nvSpPr>
          <p:cNvPr id="17" name="テキスト ボックス 16">
            <a:extLst>
              <a:ext uri="{FF2B5EF4-FFF2-40B4-BE49-F238E27FC236}">
                <a16:creationId xmlns:a16="http://schemas.microsoft.com/office/drawing/2014/main" id="{3504F73C-20AE-E0C4-7D27-55D263217691}"/>
              </a:ext>
            </a:extLst>
          </p:cNvPr>
          <p:cNvSpPr txBox="1"/>
          <p:nvPr/>
        </p:nvSpPr>
        <p:spPr>
          <a:xfrm>
            <a:off x="5093178" y="1837751"/>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9" name="テキスト ボックス 18">
            <a:extLst>
              <a:ext uri="{FF2B5EF4-FFF2-40B4-BE49-F238E27FC236}">
                <a16:creationId xmlns:a16="http://schemas.microsoft.com/office/drawing/2014/main" id="{F41E4FB6-C031-5570-E28C-04BB09DCEDFB}"/>
              </a:ext>
            </a:extLst>
          </p:cNvPr>
          <p:cNvSpPr txBox="1"/>
          <p:nvPr/>
        </p:nvSpPr>
        <p:spPr>
          <a:xfrm>
            <a:off x="5607129" y="1837751"/>
            <a:ext cx="3516318" cy="395621"/>
          </a:xfrm>
          <a:prstGeom prst="rect">
            <a:avLst/>
          </a:prstGeom>
          <a:noFill/>
        </p:spPr>
        <p:txBody>
          <a:bodyPr wrap="square" rtlCol="0" anchor="t" anchorCtr="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「同意する」をダブルタップします</a:t>
            </a:r>
          </a:p>
        </p:txBody>
      </p:sp>
      <p:sp>
        <p:nvSpPr>
          <p:cNvPr id="35" name="四角形: 角を丸くする 34">
            <a:extLst>
              <a:ext uri="{FF2B5EF4-FFF2-40B4-BE49-F238E27FC236}">
                <a16:creationId xmlns:a16="http://schemas.microsoft.com/office/drawing/2014/main" id="{A4D0445C-3AF8-C9E7-E932-FABD6EF9FA85}"/>
              </a:ext>
            </a:extLst>
          </p:cNvPr>
          <p:cNvSpPr/>
          <p:nvPr/>
        </p:nvSpPr>
        <p:spPr>
          <a:xfrm>
            <a:off x="5517376" y="5775603"/>
            <a:ext cx="2291137" cy="468000"/>
          </a:xfrm>
          <a:prstGeom prst="roundRect">
            <a:avLst>
              <a:gd name="adj" fmla="val 22676"/>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8771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2-F</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287183" y="220736"/>
            <a:ext cx="7833371"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自宅で申告書の作成・送信を行う場合の注意事項</a:t>
            </a:r>
          </a:p>
        </p:txBody>
      </p:sp>
      <p:sp>
        <p:nvSpPr>
          <p:cNvPr id="4" name="サブタイトル 2">
            <a:extLst>
              <a:ext uri="{FF2B5EF4-FFF2-40B4-BE49-F238E27FC236}">
                <a16:creationId xmlns:a16="http://schemas.microsoft.com/office/drawing/2014/main" id="{02070DC6-68B2-F57A-4E7F-58F4783789AD}"/>
              </a:ext>
            </a:extLst>
          </p:cNvPr>
          <p:cNvSpPr txBox="1">
            <a:spLocks/>
          </p:cNvSpPr>
          <p:nvPr/>
        </p:nvSpPr>
        <p:spPr>
          <a:xfrm>
            <a:off x="293057" y="1307506"/>
            <a:ext cx="8557886" cy="52206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以上で、講義での説明は終了となります。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solidFill>
                  <a:schemeClr val="accent1"/>
                </a:solidFill>
                <a:latin typeface="BIZ UDPゴシック" panose="020B0400000000000000" pitchFamily="50" charset="-128"/>
                <a:ea typeface="BIZ UDPゴシック" panose="020B0400000000000000" pitchFamily="50" charset="-128"/>
              </a:rPr>
              <a:t>なお、マイナポータル連携を利用して申告書を作成する場合には</a:t>
            </a: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solidFill>
                  <a:schemeClr val="accent1"/>
                </a:solidFill>
                <a:latin typeface="BIZ UDPゴシック" panose="020B0400000000000000" pitchFamily="50" charset="-128"/>
                <a:ea typeface="BIZ UDPゴシック" panose="020B0400000000000000" pitchFamily="50" charset="-128"/>
              </a:rPr>
              <a:t>事前準備が必要です（４</a:t>
            </a:r>
            <a:r>
              <a:rPr lang="en-US" altLang="ja-JP" sz="2000" dirty="0">
                <a:solidFill>
                  <a:schemeClr val="accent1"/>
                </a:solidFill>
                <a:latin typeface="BIZ UDPゴシック" panose="020B0400000000000000" pitchFamily="50" charset="-128"/>
                <a:ea typeface="BIZ UDPゴシック" panose="020B0400000000000000" pitchFamily="50" charset="-128"/>
              </a:rPr>
              <a:t>1,</a:t>
            </a:r>
            <a:r>
              <a:rPr lang="ja-JP" altLang="en-US" sz="2000" dirty="0">
                <a:solidFill>
                  <a:schemeClr val="accent1"/>
                </a:solidFill>
                <a:latin typeface="BIZ UDPゴシック" panose="020B0400000000000000" pitchFamily="50" charset="-128"/>
                <a:ea typeface="BIZ UDPゴシック" panose="020B0400000000000000" pitchFamily="50" charset="-128"/>
              </a:rPr>
              <a:t>４</a:t>
            </a:r>
            <a:r>
              <a:rPr lang="en-US" altLang="ja-JP" sz="2000" dirty="0">
                <a:solidFill>
                  <a:schemeClr val="accent1"/>
                </a:solidFill>
                <a:latin typeface="BIZ UDPゴシック" panose="020B0400000000000000" pitchFamily="50" charset="-128"/>
                <a:ea typeface="BIZ UDPゴシック" panose="020B0400000000000000" pitchFamily="50" charset="-128"/>
              </a:rPr>
              <a:t>2</a:t>
            </a:r>
            <a:r>
              <a:rPr lang="ja-JP" altLang="en-US" sz="2000" dirty="0">
                <a:solidFill>
                  <a:schemeClr val="accent1"/>
                </a:solidFill>
                <a:latin typeface="BIZ UDPゴシック" panose="020B0400000000000000" pitchFamily="50" charset="-128"/>
                <a:ea typeface="BIZ UDPゴシック" panose="020B0400000000000000" pitchFamily="50" charset="-128"/>
              </a:rPr>
              <a:t>ページ参照）。</a:t>
            </a: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申告書の作成・送信などご自宅で操作する際は、</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dirty="0">
                <a:latin typeface="BIZ UDPゴシック" panose="020B0400000000000000" pitchFamily="50" charset="-128"/>
                <a:ea typeface="BIZ UDPゴシック" panose="020B0400000000000000" pitchFamily="50" charset="-128"/>
              </a:rPr>
              <a:t>３</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マイナンバー</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カードで確定申告書を作成し、</a:t>
            </a:r>
            <a:r>
              <a:rPr lang="en-US" altLang="ja-JP" sz="2000" dirty="0">
                <a:latin typeface="BIZ UDPゴシック" panose="020B0400000000000000" pitchFamily="50" charset="-128"/>
                <a:ea typeface="BIZ UDPゴシック" panose="020B0400000000000000" pitchFamily="50" charset="-128"/>
              </a:rPr>
              <a:t> e-Tax</a:t>
            </a:r>
            <a:r>
              <a:rPr lang="ja-JP" altLang="en-US" sz="2000" dirty="0">
                <a:latin typeface="BIZ UDPゴシック" panose="020B0400000000000000" pitchFamily="50" charset="-128"/>
                <a:ea typeface="BIZ UDPゴシック" panose="020B0400000000000000" pitchFamily="50" charset="-128"/>
              </a:rPr>
              <a:t>で送信</a:t>
            </a:r>
            <a:r>
              <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dirty="0">
                <a:latin typeface="BIZ UDPゴシック" panose="020B0400000000000000" pitchFamily="50" charset="-128"/>
                <a:ea typeface="BIZ UDPゴシック" panose="020B0400000000000000" pitchFamily="50" charset="-128"/>
              </a:rPr>
              <a:t>を見ながら操作して</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ください。その際、次のことにご注意ください。</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endParaRPr lang="en-US" altLang="ja-JP" sz="20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2000" dirty="0">
                <a:latin typeface="BIZ UDPゴシック" panose="020B0400000000000000" pitchFamily="50" charset="-128"/>
                <a:ea typeface="BIZ UDPゴシック" panose="020B0400000000000000" pitchFamily="50" charset="-128"/>
              </a:rPr>
              <a:t>●画面が講義資料と異なる可能性があります</a:t>
            </a:r>
            <a:endParaRPr lang="en-US" altLang="ja-JP" sz="20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1600" dirty="0">
                <a:latin typeface="BIZ UDPゴシック" panose="020B0400000000000000" pitchFamily="50" charset="-128"/>
                <a:ea typeface="BIZ UDPゴシック" panose="020B0400000000000000" pitchFamily="50" charset="-128"/>
              </a:rPr>
              <a:t>⇒講義資料は令和</a:t>
            </a:r>
            <a:r>
              <a:rPr lang="en-US" altLang="ja-JP" sz="1600" dirty="0">
                <a:latin typeface="BIZ UDPゴシック" panose="020B0400000000000000" pitchFamily="50" charset="-128"/>
                <a:ea typeface="BIZ UDPゴシック" panose="020B0400000000000000" pitchFamily="50" charset="-128"/>
              </a:rPr>
              <a:t>7</a:t>
            </a:r>
            <a:r>
              <a:rPr lang="ja-JP" altLang="en-US" sz="1600" dirty="0">
                <a:latin typeface="BIZ UDPゴシック" panose="020B0400000000000000" pitchFamily="50" charset="-128"/>
                <a:ea typeface="BIZ UDPゴシック" panose="020B0400000000000000" pitchFamily="50" charset="-128"/>
              </a:rPr>
              <a:t>年１月時点の画面を使用して作成されてますので、実際の画面と</a:t>
            </a:r>
            <a:endParaRPr lang="en-US" altLang="ja-JP" sz="16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1600" dirty="0">
                <a:latin typeface="BIZ UDPゴシック" panose="020B0400000000000000" pitchFamily="50" charset="-128"/>
                <a:ea typeface="BIZ UDPゴシック" panose="020B0400000000000000" pitchFamily="50" charset="-128"/>
              </a:rPr>
              <a:t>　異なる場合があります。</a:t>
            </a:r>
            <a:endParaRPr lang="en-US" altLang="ja-JP" sz="16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1600" dirty="0">
                <a:latin typeface="BIZ UDPゴシック" panose="020B0400000000000000" pitchFamily="50" charset="-128"/>
                <a:ea typeface="BIZ UDPゴシック" panose="020B0400000000000000" pitchFamily="50" charset="-128"/>
              </a:rPr>
              <a:t>　デジタル活用支援ポータルサイトに最新版の資料が掲載されていますので、</a:t>
            </a:r>
            <a:endParaRPr lang="en-US" altLang="ja-JP" sz="1600" dirty="0">
              <a:latin typeface="BIZ UDPゴシック" panose="020B0400000000000000" pitchFamily="50" charset="-128"/>
              <a:ea typeface="BIZ UDPゴシック" panose="020B0400000000000000" pitchFamily="50" charset="-128"/>
            </a:endParaRPr>
          </a:p>
          <a:p>
            <a:pPr marL="0" indent="0">
              <a:lnSpc>
                <a:spcPct val="80000"/>
              </a:lnSpc>
              <a:buNone/>
            </a:pPr>
            <a:r>
              <a:rPr lang="ja-JP" altLang="en-US" sz="1600" dirty="0">
                <a:latin typeface="BIZ UDPゴシック" panose="020B0400000000000000" pitchFamily="50" charset="-128"/>
                <a:ea typeface="BIZ UDPゴシック" panose="020B0400000000000000" pitchFamily="50" charset="-128"/>
              </a:rPr>
              <a:t>　最新版をご確認ください。　</a:t>
            </a:r>
            <a:endParaRPr lang="en-US" altLang="ja-JP" sz="1600" dirty="0">
              <a:latin typeface="BIZ UDPゴシック" panose="020B0400000000000000" pitchFamily="50" charset="-128"/>
              <a:ea typeface="BIZ UDPゴシック" panose="020B0400000000000000" pitchFamily="50" charset="-128"/>
            </a:endParaRPr>
          </a:p>
          <a:p>
            <a:pPr marL="0" indent="0">
              <a:lnSpc>
                <a:spcPct val="80000"/>
              </a:lnSpc>
              <a:buNone/>
            </a:pP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（サイトの</a:t>
            </a:r>
            <a:r>
              <a:rPr lang="en-US" altLang="ja-JP" sz="1600" dirty="0">
                <a:latin typeface="BIZ UDPゴシック" panose="020B0400000000000000" pitchFamily="50" charset="-128"/>
                <a:ea typeface="BIZ UDPゴシック" panose="020B0400000000000000" pitchFamily="50" charset="-128"/>
              </a:rPr>
              <a:t>URL</a:t>
            </a:r>
            <a:r>
              <a:rPr lang="ja-JP" altLang="en-US" sz="1600" dirty="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a:p>
            <a:pPr marL="0" indent="0">
              <a:lnSpc>
                <a:spcPct val="80000"/>
              </a:lnSpc>
              <a:buNone/>
            </a:pPr>
            <a:r>
              <a:rPr lang="en-US" altLang="ja-JP" sz="1800" kern="100" dirty="0">
                <a:latin typeface="BIZ UDPゴシック" panose="020B0400000000000000" pitchFamily="50" charset="-128"/>
                <a:ea typeface="BIZ UDPゴシック" panose="020B0400000000000000" pitchFamily="50" charset="-128"/>
                <a:cs typeface="Courier New" panose="02070309020205020404" pitchFamily="49" charset="0"/>
              </a:rPr>
              <a:t>https://www.digi-katsu.go.jp/teaching-materials-and-videos</a:t>
            </a:r>
            <a:endParaRPr kumimoji="0" lang="en-US" altLang="ja-JP" sz="1800" dirty="0">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060265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2-G</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010870"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確定申告に関する制度や</a:t>
            </a:r>
            <a:r>
              <a:rPr lang="en-US" altLang="ja-JP" sz="2200" b="0" dirty="0">
                <a:latin typeface="BIZ UDPゴシック" panose="020B0400000000000000" pitchFamily="50" charset="-128"/>
                <a:ea typeface="BIZ UDPゴシック" panose="020B0400000000000000" pitchFamily="50" charset="-128"/>
              </a:rPr>
              <a:t>e-Tax</a:t>
            </a:r>
            <a:r>
              <a:rPr lang="ja-JP" altLang="en-US" sz="2200" b="0" dirty="0">
                <a:latin typeface="BIZ UDPゴシック" panose="020B0400000000000000" pitchFamily="50" charset="-128"/>
                <a:ea typeface="BIZ UDPゴシック" panose="020B0400000000000000" pitchFamily="50" charset="-128"/>
              </a:rPr>
              <a:t>で申告するための操作などは</a:t>
            </a: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確定申告特集ページ</a:t>
            </a: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から調べることができます。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r>
              <a:rPr lang="en-US" altLang="ja-JP" sz="1800" dirty="0">
                <a:solidFill>
                  <a:schemeClr val="accent1"/>
                </a:solidFill>
                <a:latin typeface="BIZ UDPゴシック" panose="020B0400000000000000" pitchFamily="50" charset="-128"/>
                <a:ea typeface="BIZ UDPゴシック" panose="020B0400000000000000" pitchFamily="50" charset="-128"/>
              </a:rPr>
              <a:t>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困ったときの相談窓口</a:t>
            </a:r>
          </a:p>
        </p:txBody>
      </p:sp>
      <p:pic>
        <p:nvPicPr>
          <p:cNvPr id="4" name="図 3" descr="確定申告特集ページのＱＲコード&#10;">
            <a:extLst>
              <a:ext uri="{FF2B5EF4-FFF2-40B4-BE49-F238E27FC236}">
                <a16:creationId xmlns:a16="http://schemas.microsoft.com/office/drawing/2014/main" id="{FE359AEA-DF30-2008-5D03-2C010C67BE95}"/>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93751" y="3351777"/>
            <a:ext cx="1245956" cy="1245956"/>
          </a:xfrm>
          <a:prstGeom prst="rect">
            <a:avLst/>
          </a:prstGeom>
        </p:spPr>
      </p:pic>
      <p:sp>
        <p:nvSpPr>
          <p:cNvPr id="7" name="テキスト ボックス 6">
            <a:extLst>
              <a:ext uri="{FF2B5EF4-FFF2-40B4-BE49-F238E27FC236}">
                <a16:creationId xmlns:a16="http://schemas.microsoft.com/office/drawing/2014/main" id="{28085867-B39E-48DC-0E4A-A8DD6B15EAB4}"/>
              </a:ext>
            </a:extLst>
          </p:cNvPr>
          <p:cNvSpPr txBox="1"/>
          <p:nvPr/>
        </p:nvSpPr>
        <p:spPr>
          <a:xfrm>
            <a:off x="429001" y="4597733"/>
            <a:ext cx="2575456" cy="682046"/>
          </a:xfrm>
          <a:prstGeom prst="rect">
            <a:avLst/>
          </a:prstGeom>
          <a:noFill/>
        </p:spPr>
        <p:txBody>
          <a:bodyPr wrap="square" rtlCol="0">
            <a:spAutoFit/>
          </a:bodyPr>
          <a:lstStyle/>
          <a:p>
            <a:pPr algn="ct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確定申告特集ページの</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gn="ct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QR</a:t>
            </a:r>
            <a:r>
              <a:rPr lang="ja-JP" altLang="en-US" sz="1600" dirty="0">
                <a:solidFill>
                  <a:schemeClr val="accent1"/>
                </a:solidFill>
                <a:latin typeface="BIZ UDPゴシック" panose="020B0400000000000000" pitchFamily="50" charset="-128"/>
                <a:ea typeface="BIZ UDPゴシック" panose="020B0400000000000000" pitchFamily="50" charset="-128"/>
              </a:rPr>
              <a:t>コード</a:t>
            </a:r>
            <a:endParaRPr kumimoji="1"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Rectangle 1" descr="スマートフォンに表示された">
            <a:extLst>
              <a:ext uri="{FF2B5EF4-FFF2-40B4-BE49-F238E27FC236}">
                <a16:creationId xmlns:a16="http://schemas.microsoft.com/office/drawing/2014/main" id="{2C794F19-A020-98DB-D63D-7B255E35F326}"/>
              </a:ext>
            </a:extLst>
          </p:cNvPr>
          <p:cNvSpPr>
            <a:spLocks noChangeArrowheads="1"/>
          </p:cNvSpPr>
          <p:nvPr/>
        </p:nvSpPr>
        <p:spPr bwMode="auto">
          <a:xfrm>
            <a:off x="453192" y="1983925"/>
            <a:ext cx="8010870"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u="none" strike="noStrike" cap="none" normalizeH="0" baseline="0" dirty="0">
                <a:ln>
                  <a:noFill/>
                </a:ln>
                <a:effectLst/>
                <a:latin typeface="BIZ UDPゴシック" panose="020B0400000000000000" pitchFamily="50" charset="-128"/>
                <a:ea typeface="BIZ UDPゴシック" panose="020B0400000000000000" pitchFamily="50" charset="-128"/>
                <a:cs typeface="Meiryo" charset="-128"/>
              </a:rPr>
              <a:t>h</a:t>
            </a:r>
            <a:r>
              <a:rPr kumimoji="0" lang="ja-JP" altLang="ja-JP" sz="1600" u="none" strike="noStrike" cap="none" normalizeH="0" baseline="0" dirty="0">
                <a:ln>
                  <a:noFill/>
                </a:ln>
                <a:effectLst/>
                <a:latin typeface="BIZ UDPゴシック" panose="020B0400000000000000" pitchFamily="50" charset="-128"/>
                <a:ea typeface="BIZ UDPゴシック" panose="020B0400000000000000" pitchFamily="50" charset="-128"/>
                <a:cs typeface="Meiryo" charset="-128"/>
              </a:rPr>
              <a:t>ttps://www.nta.go.jp/taxes/shiraberu/shinkoku/tokushu/index.htm </a:t>
            </a:r>
          </a:p>
        </p:txBody>
      </p:sp>
      <p:pic>
        <p:nvPicPr>
          <p:cNvPr id="11" name="Picture 2">
            <a:extLst>
              <a:ext uri="{FF2B5EF4-FFF2-40B4-BE49-F238E27FC236}">
                <a16:creationId xmlns:a16="http://schemas.microsoft.com/office/drawing/2014/main" id="{C9C0EFA1-9DF8-45ED-34E8-0E583F20AB5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36113" y="2524045"/>
            <a:ext cx="2271774" cy="40403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C641238D-483B-E01E-2FD4-1993769DE4E0}"/>
              </a:ext>
            </a:extLst>
          </p:cNvPr>
          <p:cNvSpPr txBox="1"/>
          <p:nvPr/>
        </p:nvSpPr>
        <p:spPr>
          <a:xfrm>
            <a:off x="5931282" y="4015492"/>
            <a:ext cx="2615817" cy="1115818"/>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※Q&amp;A</a:t>
            </a:r>
            <a:r>
              <a:rPr lang="ja-JP" altLang="en-US" sz="1800" dirty="0">
                <a:solidFill>
                  <a:schemeClr val="accent1"/>
                </a:solidFill>
                <a:latin typeface="BIZ UDPゴシック" panose="020B0400000000000000" pitchFamily="50" charset="-128"/>
                <a:ea typeface="BIZ UDPゴシック" panose="020B0400000000000000" pitchFamily="50" charset="-128"/>
              </a:rPr>
              <a:t>や、動画での説明はこちらのページから確認することができます</a:t>
            </a:r>
          </a:p>
        </p:txBody>
      </p:sp>
    </p:spTree>
    <p:extLst>
      <p:ext uri="{BB962C8B-B14F-4D97-AF65-F5344CB8AC3E}">
        <p14:creationId xmlns:p14="http://schemas.microsoft.com/office/powerpoint/2010/main" val="4286903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（参考）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マイナポータル連携で確定申告書が簡単、便利に作成できます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マイナポータル連携とは</a:t>
            </a:r>
          </a:p>
        </p:txBody>
      </p:sp>
      <p:sp>
        <p:nvSpPr>
          <p:cNvPr id="12" name="object 383">
            <a:extLst>
              <a:ext uri="{FF2B5EF4-FFF2-40B4-BE49-F238E27FC236}">
                <a16:creationId xmlns:a16="http://schemas.microsoft.com/office/drawing/2014/main" id="{28A1A148-7A18-7471-E792-AFEBBF2CFE23}"/>
              </a:ext>
            </a:extLst>
          </p:cNvPr>
          <p:cNvSpPr/>
          <p:nvPr/>
        </p:nvSpPr>
        <p:spPr>
          <a:xfrm>
            <a:off x="5119151" y="2244563"/>
            <a:ext cx="3450386" cy="1423895"/>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object 399">
            <a:extLst>
              <a:ext uri="{FF2B5EF4-FFF2-40B4-BE49-F238E27FC236}">
                <a16:creationId xmlns:a16="http://schemas.microsoft.com/office/drawing/2014/main" id="{ADE0B3FF-E45E-F2C8-582E-0C64E25F17FD}"/>
              </a:ext>
            </a:extLst>
          </p:cNvPr>
          <p:cNvSpPr txBox="1"/>
          <p:nvPr/>
        </p:nvSpPr>
        <p:spPr>
          <a:xfrm>
            <a:off x="5381523" y="2216955"/>
            <a:ext cx="3487570" cy="1578381"/>
          </a:xfrm>
          <a:prstGeom prst="rect">
            <a:avLst/>
          </a:prstGeom>
        </p:spPr>
        <p:txBody>
          <a:bodyPr vert="horz" wrap="square" lIns="0" tIns="11430" rIns="0" bIns="0" rtlCol="0">
            <a:spAutoFit/>
          </a:bodyPr>
          <a:lstStyle/>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管理・保管が不要</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データ提出でらくらく</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defTabSz="457200">
              <a:lnSpc>
                <a:spcPct val="90000"/>
              </a:lnSpc>
              <a:spcBef>
                <a:spcPts val="90"/>
              </a:spcBef>
              <a:buClr>
                <a:srgbClr val="F15A29"/>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マイナポータルから</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取得した</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データを使って申告書の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8255" lvl="0" indent="-261938" algn="l" defTabSz="457200" rtl="0" eaLnBrk="1" fontAlgn="auto" latinLnBrk="0" hangingPunct="1">
              <a:lnSpc>
                <a:spcPct val="90000"/>
              </a:lnSpc>
              <a:spcBef>
                <a:spcPts val="90"/>
              </a:spcBef>
              <a:spcAft>
                <a:spcPts val="0"/>
              </a:spcAft>
              <a:buClr>
                <a:srgbClr val="F15A29"/>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所定の項目に自動入力</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3" name="object 398">
            <a:extLst>
              <a:ext uri="{FF2B5EF4-FFF2-40B4-BE49-F238E27FC236}">
                <a16:creationId xmlns:a16="http://schemas.microsoft.com/office/drawing/2014/main" id="{33F66CE4-396F-4EC0-30ED-8B627CCDBE9E}"/>
              </a:ext>
            </a:extLst>
          </p:cNvPr>
          <p:cNvSpPr txBox="1"/>
          <p:nvPr/>
        </p:nvSpPr>
        <p:spPr>
          <a:xfrm>
            <a:off x="1260405" y="2216955"/>
            <a:ext cx="2948116" cy="1356012"/>
          </a:xfrm>
          <a:prstGeom prst="rect">
            <a:avLst/>
          </a:prstGeom>
        </p:spPr>
        <p:txBody>
          <a:bodyPr vert="horz" wrap="square" lIns="0" tIns="12700" rIns="0" bIns="0" rtlCol="0">
            <a:spAutoFit/>
          </a:bodyPr>
          <a:lstStyle/>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控除証明書等の書面の</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5080" lvl="0" indent="-261938" algn="l" defTabSz="457200" rtl="0" eaLnBrk="1" fontAlgn="auto" latinLnBrk="0" hangingPunct="1">
              <a:lnSpc>
                <a:spcPct val="90000"/>
              </a:lnSpc>
              <a:spcBef>
                <a:spcPts val="100"/>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収集・管理・提出</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が必要</a:t>
            </a:r>
            <a:endParaRPr kumimoj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lvl="0" indent="-261938" defTabSz="457200">
              <a:lnSpc>
                <a:spcPct val="90000"/>
              </a:lnSpc>
              <a:spcBef>
                <a:spcPts val="165"/>
              </a:spcBef>
              <a:buClr>
                <a:srgbClr val="27AAE1"/>
              </a:buClr>
              <a:buSzPct val="105882"/>
              <a:defRPr/>
            </a:pPr>
            <a:r>
              <a:rPr kumimoji="0" lang="ja-JP" altLang="en-US" dirty="0">
                <a:solidFill>
                  <a:prstClr val="black"/>
                </a:solidFill>
                <a:latin typeface="BIZ UDPゴシック" panose="020B0400000000000000" pitchFamily="50" charset="-128"/>
                <a:ea typeface="BIZ UDPゴシック" panose="020B0400000000000000" pitchFamily="50" charset="-128"/>
                <a:cs typeface="Meiryo" charset="-128"/>
              </a:rPr>
              <a:t>●</a:t>
            </a:r>
            <a:r>
              <a:rPr kumimoji="0" lang="en-US" altLang="ja-JP" dirty="0">
                <a:solidFill>
                  <a:prstClr val="black"/>
                </a:solidFill>
                <a:latin typeface="BIZ UDPゴシック" panose="020B0400000000000000" pitchFamily="50" charset="-128"/>
                <a:ea typeface="BIZ UDPゴシック" panose="020B0400000000000000" pitchFamily="50" charset="-128"/>
                <a:cs typeface="Meiryo" charset="-128"/>
              </a:rPr>
              <a:t>	</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書面の控除証明書等を</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１件１</a:t>
            </a:r>
            <a:r>
              <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件確認</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しながら</a:t>
            </a:r>
            <a:endPar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a:p>
            <a:pPr marL="269875" marR="0" lvl="0" indent="-261938" algn="l" defTabSz="457200" rtl="0" eaLnBrk="1" fontAlgn="auto" latinLnBrk="0" hangingPunct="1">
              <a:lnSpc>
                <a:spcPct val="90000"/>
              </a:lnSpc>
              <a:spcBef>
                <a:spcPts val="165"/>
              </a:spcBef>
              <a:spcAft>
                <a:spcPts val="0"/>
              </a:spcAft>
              <a:buClr>
                <a:srgbClr val="27AAE1"/>
              </a:buClr>
              <a:buSzPct val="105882"/>
              <a:defRPr/>
            </a:pPr>
            <a:r>
              <a:rPr kumimoji="0" lang="en-US"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	</a:t>
            </a:r>
            <a:r>
              <a:rPr kumimoji="0" lang="ja-JP" altLang="en-US"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rPr>
              <a:t>記入・入力</a:t>
            </a:r>
            <a:endParaRPr kumimoji="0" lang="ja-JP" altLang="ja-JP"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4" name="object 382">
            <a:extLst>
              <a:ext uri="{FF2B5EF4-FFF2-40B4-BE49-F238E27FC236}">
                <a16:creationId xmlns:a16="http://schemas.microsoft.com/office/drawing/2014/main" id="{315A6E46-55F8-73B8-39A8-3D365955AFA5}"/>
              </a:ext>
            </a:extLst>
          </p:cNvPr>
          <p:cNvSpPr/>
          <p:nvPr/>
        </p:nvSpPr>
        <p:spPr>
          <a:xfrm>
            <a:off x="944960" y="2046085"/>
            <a:ext cx="3240000" cy="1800000"/>
          </a:xfrm>
          <a:custGeom>
            <a:avLst/>
            <a:gdLst/>
            <a:ahLst/>
            <a:cxnLst/>
            <a:rect l="l" t="t" r="r" b="b"/>
            <a:pathLst>
              <a:path w="2448560" h="1062354">
                <a:moveTo>
                  <a:pt x="2448001" y="1061986"/>
                </a:moveTo>
                <a:lnTo>
                  <a:pt x="0" y="1061986"/>
                </a:lnTo>
                <a:lnTo>
                  <a:pt x="0" y="0"/>
                </a:lnTo>
                <a:lnTo>
                  <a:pt x="2448001" y="0"/>
                </a:lnTo>
                <a:lnTo>
                  <a:pt x="2448001" y="1061986"/>
                </a:lnTo>
                <a:close/>
              </a:path>
            </a:pathLst>
          </a:custGeom>
          <a:ln w="38100">
            <a:solidFill>
              <a:schemeClr val="bg1">
                <a:lumMod val="65000"/>
              </a:schemeClr>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5" name="object 394">
            <a:extLst>
              <a:ext uri="{FF2B5EF4-FFF2-40B4-BE49-F238E27FC236}">
                <a16:creationId xmlns:a16="http://schemas.microsoft.com/office/drawing/2014/main" id="{6C2694EA-08EC-A853-0A1C-2E4DAD91E7DF}"/>
              </a:ext>
            </a:extLst>
          </p:cNvPr>
          <p:cNvSpPr>
            <a:spLocks noChangeAspect="1"/>
          </p:cNvSpPr>
          <p:nvPr/>
        </p:nvSpPr>
        <p:spPr>
          <a:xfrm>
            <a:off x="586120" y="1673884"/>
            <a:ext cx="721305" cy="720000"/>
          </a:xfrm>
          <a:custGeom>
            <a:avLst/>
            <a:gdLst/>
            <a:ahLst/>
            <a:cxnLst/>
            <a:rect l="l" t="t" r="r" b="b"/>
            <a:pathLst>
              <a:path w="648335" h="648334">
                <a:moveTo>
                  <a:pt x="324002" y="0"/>
                </a:moveTo>
                <a:lnTo>
                  <a:pt x="276123" y="3512"/>
                </a:lnTo>
                <a:lnTo>
                  <a:pt x="230425" y="13717"/>
                </a:lnTo>
                <a:lnTo>
                  <a:pt x="187410" y="30113"/>
                </a:lnTo>
                <a:lnTo>
                  <a:pt x="147579" y="52198"/>
                </a:lnTo>
                <a:lnTo>
                  <a:pt x="111432" y="79471"/>
                </a:lnTo>
                <a:lnTo>
                  <a:pt x="79471" y="111432"/>
                </a:lnTo>
                <a:lnTo>
                  <a:pt x="52198" y="147579"/>
                </a:lnTo>
                <a:lnTo>
                  <a:pt x="30113" y="187410"/>
                </a:lnTo>
                <a:lnTo>
                  <a:pt x="13717" y="230425"/>
                </a:lnTo>
                <a:lnTo>
                  <a:pt x="3512" y="276123"/>
                </a:lnTo>
                <a:lnTo>
                  <a:pt x="0" y="324002"/>
                </a:lnTo>
                <a:lnTo>
                  <a:pt x="3512" y="371881"/>
                </a:lnTo>
                <a:lnTo>
                  <a:pt x="13717" y="417579"/>
                </a:lnTo>
                <a:lnTo>
                  <a:pt x="30113" y="460594"/>
                </a:lnTo>
                <a:lnTo>
                  <a:pt x="52198" y="500425"/>
                </a:lnTo>
                <a:lnTo>
                  <a:pt x="79471" y="536572"/>
                </a:lnTo>
                <a:lnTo>
                  <a:pt x="111432" y="568532"/>
                </a:lnTo>
                <a:lnTo>
                  <a:pt x="147579" y="595806"/>
                </a:lnTo>
                <a:lnTo>
                  <a:pt x="187410" y="617891"/>
                </a:lnTo>
                <a:lnTo>
                  <a:pt x="230425" y="634286"/>
                </a:lnTo>
                <a:lnTo>
                  <a:pt x="276123" y="644491"/>
                </a:lnTo>
                <a:lnTo>
                  <a:pt x="324002" y="648004"/>
                </a:lnTo>
                <a:lnTo>
                  <a:pt x="371881" y="644491"/>
                </a:lnTo>
                <a:lnTo>
                  <a:pt x="417579" y="634286"/>
                </a:lnTo>
                <a:lnTo>
                  <a:pt x="460594" y="617891"/>
                </a:lnTo>
                <a:lnTo>
                  <a:pt x="500425" y="595806"/>
                </a:lnTo>
                <a:lnTo>
                  <a:pt x="536572" y="568532"/>
                </a:lnTo>
                <a:lnTo>
                  <a:pt x="568532" y="536572"/>
                </a:lnTo>
                <a:lnTo>
                  <a:pt x="595806" y="500425"/>
                </a:lnTo>
                <a:lnTo>
                  <a:pt x="617891" y="460594"/>
                </a:lnTo>
                <a:lnTo>
                  <a:pt x="634286" y="417579"/>
                </a:lnTo>
                <a:lnTo>
                  <a:pt x="644491" y="371881"/>
                </a:lnTo>
                <a:lnTo>
                  <a:pt x="648004" y="324002"/>
                </a:lnTo>
                <a:lnTo>
                  <a:pt x="644491" y="276123"/>
                </a:lnTo>
                <a:lnTo>
                  <a:pt x="634286" y="230425"/>
                </a:lnTo>
                <a:lnTo>
                  <a:pt x="617891" y="187410"/>
                </a:lnTo>
                <a:lnTo>
                  <a:pt x="595806" y="147579"/>
                </a:lnTo>
                <a:lnTo>
                  <a:pt x="568532" y="111432"/>
                </a:lnTo>
                <a:lnTo>
                  <a:pt x="536572" y="79471"/>
                </a:lnTo>
                <a:lnTo>
                  <a:pt x="500425" y="52198"/>
                </a:lnTo>
                <a:lnTo>
                  <a:pt x="460594" y="30113"/>
                </a:lnTo>
                <a:lnTo>
                  <a:pt x="417579" y="13717"/>
                </a:lnTo>
                <a:lnTo>
                  <a:pt x="371881" y="3512"/>
                </a:lnTo>
                <a:lnTo>
                  <a:pt x="324002" y="0"/>
                </a:lnTo>
                <a:close/>
              </a:path>
            </a:pathLst>
          </a:custGeom>
          <a:solidFill>
            <a:schemeClr val="bg1">
              <a:lumMod val="65000"/>
            </a:schemeClr>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56" name="図 155" descr="困っているマイナちゃんのイラスト">
            <a:extLst>
              <a:ext uri="{FF2B5EF4-FFF2-40B4-BE49-F238E27FC236}">
                <a16:creationId xmlns:a16="http://schemas.microsoft.com/office/drawing/2014/main" id="{F7C17472-07F0-B072-92F9-088D274E85A0}"/>
              </a:ext>
            </a:extLst>
          </p:cNvPr>
          <p:cNvPicPr>
            <a:picLocks noChangeAspect="1"/>
          </p:cNvPicPr>
          <p:nvPr/>
        </p:nvPicPr>
        <p:blipFill>
          <a:blip r:embed="rId6" cstate="screen">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274810" y="2534332"/>
            <a:ext cx="1115539" cy="1260000"/>
          </a:xfrm>
          <a:prstGeom prst="rect">
            <a:avLst/>
          </a:prstGeom>
        </p:spPr>
      </p:pic>
      <p:sp>
        <p:nvSpPr>
          <p:cNvPr id="157" name="テキスト ボックス 156">
            <a:extLst>
              <a:ext uri="{FF2B5EF4-FFF2-40B4-BE49-F238E27FC236}">
                <a16:creationId xmlns:a16="http://schemas.microsoft.com/office/drawing/2014/main" id="{C5D99712-A595-9EAD-2058-D11E0CE7EB58}"/>
              </a:ext>
            </a:extLst>
          </p:cNvPr>
          <p:cNvSpPr txBox="1"/>
          <p:nvPr/>
        </p:nvSpPr>
        <p:spPr>
          <a:xfrm>
            <a:off x="493305" y="1880816"/>
            <a:ext cx="90000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Before</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sp>
        <p:nvSpPr>
          <p:cNvPr id="158" name="object 384">
            <a:extLst>
              <a:ext uri="{FF2B5EF4-FFF2-40B4-BE49-F238E27FC236}">
                <a16:creationId xmlns:a16="http://schemas.microsoft.com/office/drawing/2014/main" id="{049557C8-0456-A557-8161-6B7E4DF7DA10}"/>
              </a:ext>
            </a:extLst>
          </p:cNvPr>
          <p:cNvSpPr/>
          <p:nvPr/>
        </p:nvSpPr>
        <p:spPr>
          <a:xfrm>
            <a:off x="5072076" y="2039360"/>
            <a:ext cx="3600000" cy="1800000"/>
          </a:xfrm>
          <a:custGeom>
            <a:avLst/>
            <a:gdLst/>
            <a:ahLst/>
            <a:cxnLst/>
            <a:rect l="l" t="t" r="r" b="b"/>
            <a:pathLst>
              <a:path w="2448559" h="1062354">
                <a:moveTo>
                  <a:pt x="2448001" y="1061986"/>
                </a:moveTo>
                <a:lnTo>
                  <a:pt x="0" y="1061986"/>
                </a:lnTo>
                <a:lnTo>
                  <a:pt x="0" y="0"/>
                </a:lnTo>
                <a:lnTo>
                  <a:pt x="2448001" y="0"/>
                </a:lnTo>
                <a:lnTo>
                  <a:pt x="2448001" y="1061986"/>
                </a:lnTo>
                <a:close/>
              </a:path>
            </a:pathLst>
          </a:custGeom>
          <a:ln w="38100">
            <a:solidFill>
              <a:schemeClr val="accent1"/>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9" name="object 396">
            <a:extLst>
              <a:ext uri="{FF2B5EF4-FFF2-40B4-BE49-F238E27FC236}">
                <a16:creationId xmlns:a16="http://schemas.microsoft.com/office/drawing/2014/main" id="{386372EF-871F-883B-7B2C-52B9A76C502D}"/>
              </a:ext>
            </a:extLst>
          </p:cNvPr>
          <p:cNvSpPr>
            <a:spLocks noChangeAspect="1"/>
          </p:cNvSpPr>
          <p:nvPr/>
        </p:nvSpPr>
        <p:spPr>
          <a:xfrm>
            <a:off x="4717944" y="1683509"/>
            <a:ext cx="720000" cy="720000"/>
          </a:xfrm>
          <a:custGeom>
            <a:avLst/>
            <a:gdLst/>
            <a:ahLst/>
            <a:cxnLst/>
            <a:rect l="l" t="t" r="r" b="b"/>
            <a:pathLst>
              <a:path w="648335" h="648334">
                <a:moveTo>
                  <a:pt x="323989" y="0"/>
                </a:moveTo>
                <a:lnTo>
                  <a:pt x="276110" y="3512"/>
                </a:lnTo>
                <a:lnTo>
                  <a:pt x="230414" y="13717"/>
                </a:lnTo>
                <a:lnTo>
                  <a:pt x="187400" y="30113"/>
                </a:lnTo>
                <a:lnTo>
                  <a:pt x="147570" y="52198"/>
                </a:lnTo>
                <a:lnTo>
                  <a:pt x="111425" y="79471"/>
                </a:lnTo>
                <a:lnTo>
                  <a:pt x="79466" y="111432"/>
                </a:lnTo>
                <a:lnTo>
                  <a:pt x="52194" y="147579"/>
                </a:lnTo>
                <a:lnTo>
                  <a:pt x="30111" y="187410"/>
                </a:lnTo>
                <a:lnTo>
                  <a:pt x="13716" y="230425"/>
                </a:lnTo>
                <a:lnTo>
                  <a:pt x="3512" y="276123"/>
                </a:lnTo>
                <a:lnTo>
                  <a:pt x="0" y="324002"/>
                </a:lnTo>
                <a:lnTo>
                  <a:pt x="3512" y="371881"/>
                </a:lnTo>
                <a:lnTo>
                  <a:pt x="13716" y="417579"/>
                </a:lnTo>
                <a:lnTo>
                  <a:pt x="30111" y="460594"/>
                </a:lnTo>
                <a:lnTo>
                  <a:pt x="52194" y="500425"/>
                </a:lnTo>
                <a:lnTo>
                  <a:pt x="79466" y="536572"/>
                </a:lnTo>
                <a:lnTo>
                  <a:pt x="111425" y="568532"/>
                </a:lnTo>
                <a:lnTo>
                  <a:pt x="147570" y="595806"/>
                </a:lnTo>
                <a:lnTo>
                  <a:pt x="187400" y="617891"/>
                </a:lnTo>
                <a:lnTo>
                  <a:pt x="230414" y="634286"/>
                </a:lnTo>
                <a:lnTo>
                  <a:pt x="276110" y="644491"/>
                </a:lnTo>
                <a:lnTo>
                  <a:pt x="323989" y="648004"/>
                </a:lnTo>
                <a:lnTo>
                  <a:pt x="371868" y="644491"/>
                </a:lnTo>
                <a:lnTo>
                  <a:pt x="417566" y="634286"/>
                </a:lnTo>
                <a:lnTo>
                  <a:pt x="460581" y="617891"/>
                </a:lnTo>
                <a:lnTo>
                  <a:pt x="500413" y="595806"/>
                </a:lnTo>
                <a:lnTo>
                  <a:pt x="536559" y="568532"/>
                </a:lnTo>
                <a:lnTo>
                  <a:pt x="568520" y="536572"/>
                </a:lnTo>
                <a:lnTo>
                  <a:pt x="595793" y="500425"/>
                </a:lnTo>
                <a:lnTo>
                  <a:pt x="617878" y="460594"/>
                </a:lnTo>
                <a:lnTo>
                  <a:pt x="634274" y="417579"/>
                </a:lnTo>
                <a:lnTo>
                  <a:pt x="644479" y="371881"/>
                </a:lnTo>
                <a:lnTo>
                  <a:pt x="647992" y="324002"/>
                </a:lnTo>
                <a:lnTo>
                  <a:pt x="644479" y="276123"/>
                </a:lnTo>
                <a:lnTo>
                  <a:pt x="634274" y="230425"/>
                </a:lnTo>
                <a:lnTo>
                  <a:pt x="617878" y="187410"/>
                </a:lnTo>
                <a:lnTo>
                  <a:pt x="595793" y="147579"/>
                </a:lnTo>
                <a:lnTo>
                  <a:pt x="568520" y="111432"/>
                </a:lnTo>
                <a:lnTo>
                  <a:pt x="536559" y="79471"/>
                </a:lnTo>
                <a:lnTo>
                  <a:pt x="500413" y="52198"/>
                </a:lnTo>
                <a:lnTo>
                  <a:pt x="460581" y="30113"/>
                </a:lnTo>
                <a:lnTo>
                  <a:pt x="417566" y="13717"/>
                </a:lnTo>
                <a:lnTo>
                  <a:pt x="371868" y="3512"/>
                </a:lnTo>
                <a:lnTo>
                  <a:pt x="323989" y="0"/>
                </a:lnTo>
                <a:close/>
              </a:path>
            </a:pathLst>
          </a:custGeom>
          <a:solidFill>
            <a:schemeClr val="accent1"/>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pic>
        <p:nvPicPr>
          <p:cNvPr id="160" name="図 159" descr="いいねをするマイナちゃんのイラスト">
            <a:extLst>
              <a:ext uri="{FF2B5EF4-FFF2-40B4-BE49-F238E27FC236}">
                <a16:creationId xmlns:a16="http://schemas.microsoft.com/office/drawing/2014/main" id="{FB1342C0-50A2-6DCE-38A0-87326FC6C909}"/>
              </a:ext>
            </a:extLst>
          </p:cNvPr>
          <p:cNvPicPr>
            <a:picLocks noChangeAspect="1"/>
          </p:cNvPicPr>
          <p:nvPr/>
        </p:nvPicPr>
        <p:blipFill>
          <a:blip r:embed="rId7" cstate="screen">
            <a:clrChange>
              <a:clrFrom>
                <a:srgbClr val="ED1C24"/>
              </a:clrFrom>
              <a:clrTo>
                <a:srgbClr val="ED1C24">
                  <a:alpha val="0"/>
                </a:srgbClr>
              </a:clrTo>
            </a:clrChange>
            <a:extLst>
              <a:ext uri="{28A0092B-C50C-407E-A947-70E740481C1C}">
                <a14:useLocalDpi xmlns:a14="http://schemas.microsoft.com/office/drawing/2010/main"/>
              </a:ext>
            </a:extLst>
          </a:blip>
          <a:stretch>
            <a:fillRect/>
          </a:stretch>
        </p:blipFill>
        <p:spPr>
          <a:xfrm>
            <a:off x="4506733" y="2469922"/>
            <a:ext cx="972155" cy="1440000"/>
          </a:xfrm>
          <a:prstGeom prst="rect">
            <a:avLst/>
          </a:prstGeom>
        </p:spPr>
      </p:pic>
      <p:sp>
        <p:nvSpPr>
          <p:cNvPr id="161" name="テキスト ボックス 160">
            <a:extLst>
              <a:ext uri="{FF2B5EF4-FFF2-40B4-BE49-F238E27FC236}">
                <a16:creationId xmlns:a16="http://schemas.microsoft.com/office/drawing/2014/main" id="{FC8F657A-4BDC-D593-968F-89F4923DB52A}"/>
              </a:ext>
            </a:extLst>
          </p:cNvPr>
          <p:cNvSpPr txBox="1"/>
          <p:nvPr/>
        </p:nvSpPr>
        <p:spPr>
          <a:xfrm>
            <a:off x="4687311" y="1880816"/>
            <a:ext cx="78046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rPr>
              <a:t>After</a:t>
            </a:r>
            <a:endParaRPr kumimoji="1" lang="ja-JP" altLang="en-US" sz="1400" b="1"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charset="-128"/>
            </a:endParaRPr>
          </a:p>
        </p:txBody>
      </p:sp>
      <p:grpSp>
        <p:nvGrpSpPr>
          <p:cNvPr id="8" name="グループ化 7">
            <a:extLst>
              <a:ext uri="{FF2B5EF4-FFF2-40B4-BE49-F238E27FC236}">
                <a16:creationId xmlns:a16="http://schemas.microsoft.com/office/drawing/2014/main" id="{649FCA32-95B9-B785-0CDC-5CD9F040E695}"/>
              </a:ext>
            </a:extLst>
          </p:cNvPr>
          <p:cNvGrpSpPr/>
          <p:nvPr/>
        </p:nvGrpSpPr>
        <p:grpSpPr>
          <a:xfrm>
            <a:off x="694908" y="4177324"/>
            <a:ext cx="7623649" cy="2070550"/>
            <a:chOff x="759962" y="3922935"/>
            <a:chExt cx="7623649" cy="2070550"/>
          </a:xfrm>
        </p:grpSpPr>
        <p:pic>
          <p:nvPicPr>
            <p:cNvPr id="7" name="図 6" descr="グラフィカル ユーザー インターフェイス が含まれている画像&#10;&#10;自動的に生成された説明">
              <a:extLst>
                <a:ext uri="{FF2B5EF4-FFF2-40B4-BE49-F238E27FC236}">
                  <a16:creationId xmlns:a16="http://schemas.microsoft.com/office/drawing/2014/main" id="{FCAF2CC6-3551-3D43-2D05-FFC84559467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631160" y="4710389"/>
              <a:ext cx="973095" cy="1137558"/>
            </a:xfrm>
            <a:prstGeom prst="rect">
              <a:avLst/>
            </a:prstGeom>
          </p:spPr>
        </p:pic>
        <p:sp>
          <p:nvSpPr>
            <p:cNvPr id="168" name="吹き出し: 角を丸めた四角形 167">
              <a:extLst>
                <a:ext uri="{FF2B5EF4-FFF2-40B4-BE49-F238E27FC236}">
                  <a16:creationId xmlns:a16="http://schemas.microsoft.com/office/drawing/2014/main" id="{14C2C70F-688F-227D-558D-B1B9366F3DF8}"/>
                </a:ext>
              </a:extLst>
            </p:cNvPr>
            <p:cNvSpPr/>
            <p:nvPr/>
          </p:nvSpPr>
          <p:spPr>
            <a:xfrm>
              <a:off x="2697912" y="3993941"/>
              <a:ext cx="1740501" cy="950382"/>
            </a:xfrm>
            <a:prstGeom prst="wedgeRoundRectCallout">
              <a:avLst>
                <a:gd name="adj1" fmla="val -7057"/>
                <a:gd name="adj2" fmla="val 85508"/>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マイナポータル</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から、まとめて</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データで取得</a:t>
              </a:r>
            </a:p>
          </p:txBody>
        </p:sp>
        <p:sp>
          <p:nvSpPr>
            <p:cNvPr id="167" name="吹き出し: 角を丸めた四角形 166">
              <a:extLst>
                <a:ext uri="{FF2B5EF4-FFF2-40B4-BE49-F238E27FC236}">
                  <a16:creationId xmlns:a16="http://schemas.microsoft.com/office/drawing/2014/main" id="{3B91CA0C-F0BB-B38D-2FBA-B165A558A4DD}"/>
                </a:ext>
              </a:extLst>
            </p:cNvPr>
            <p:cNvSpPr/>
            <p:nvPr/>
          </p:nvSpPr>
          <p:spPr>
            <a:xfrm>
              <a:off x="5691862" y="4001796"/>
              <a:ext cx="1256120" cy="950382"/>
            </a:xfrm>
            <a:prstGeom prst="wedgeRoundRectCallout">
              <a:avLst>
                <a:gd name="adj1" fmla="val -76699"/>
                <a:gd name="adj2" fmla="val 38520"/>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申告書に</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自動入力・</a:t>
              </a: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自動計算♪</a:t>
              </a:r>
            </a:p>
          </p:txBody>
        </p:sp>
        <p:sp>
          <p:nvSpPr>
            <p:cNvPr id="9" name="object 68">
              <a:extLst>
                <a:ext uri="{FF2B5EF4-FFF2-40B4-BE49-F238E27FC236}">
                  <a16:creationId xmlns:a16="http://schemas.microsoft.com/office/drawing/2014/main" id="{02E76550-D472-9275-9B57-73950F7BA983}"/>
                </a:ext>
              </a:extLst>
            </p:cNvPr>
            <p:cNvSpPr/>
            <p:nvPr/>
          </p:nvSpPr>
          <p:spPr>
            <a:xfrm>
              <a:off x="759962" y="4199676"/>
              <a:ext cx="1800000" cy="1620000"/>
            </a:xfrm>
            <a:custGeom>
              <a:avLst/>
              <a:gdLst/>
              <a:ahLst/>
              <a:cxnLst/>
              <a:rect l="l" t="t" r="r" b="b"/>
              <a:pathLst>
                <a:path w="1026794" h="1158240">
                  <a:moveTo>
                    <a:pt x="1026794" y="1157960"/>
                  </a:moveTo>
                  <a:lnTo>
                    <a:pt x="0" y="1157960"/>
                  </a:lnTo>
                  <a:lnTo>
                    <a:pt x="0" y="0"/>
                  </a:lnTo>
                  <a:lnTo>
                    <a:pt x="1026794" y="0"/>
                  </a:lnTo>
                  <a:lnTo>
                    <a:pt x="1026794" y="1157960"/>
                  </a:lnTo>
                  <a:close/>
                </a:path>
              </a:pathLst>
            </a:custGeom>
            <a:solidFill>
              <a:srgbClr val="FFF7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object 409">
              <a:extLst>
                <a:ext uri="{FF2B5EF4-FFF2-40B4-BE49-F238E27FC236}">
                  <a16:creationId xmlns:a16="http://schemas.microsoft.com/office/drawing/2014/main" id="{EE4DE289-F7EA-44EC-3A02-85528FF3A7F6}"/>
                </a:ext>
              </a:extLst>
            </p:cNvPr>
            <p:cNvSpPr txBox="1"/>
            <p:nvPr/>
          </p:nvSpPr>
          <p:spPr>
            <a:xfrm>
              <a:off x="2082926" y="4337773"/>
              <a:ext cx="341058" cy="109645"/>
            </a:xfrm>
            <a:prstGeom prst="rect">
              <a:avLst/>
            </a:prstGeom>
          </p:spPr>
          <p:txBody>
            <a:bodyPr vert="horz" wrap="square" lIns="0" tIns="17145" rIns="0" bIns="0" rtlCol="0">
              <a:spAutoFit/>
            </a:bodyPr>
            <a:lstStyle/>
            <a:p>
              <a:pPr marL="0" marR="0" lvl="0" indent="0" algn="l" defTabSz="457200" rtl="0" eaLnBrk="1" fontAlgn="auto" latinLnBrk="0" hangingPunct="1">
                <a:lnSpc>
                  <a:spcPct val="100000"/>
                </a:lnSpc>
                <a:spcBef>
                  <a:spcPts val="135"/>
                </a:spcBef>
                <a:spcAft>
                  <a:spcPts val="0"/>
                </a:spcAft>
                <a:buClrTx/>
                <a:buSzTx/>
                <a:buFontTx/>
                <a:buNone/>
                <a:tabLst/>
                <a:defRPr/>
              </a:pPr>
              <a:endParaRPr kumimoji="0" sz="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imSun"/>
              </a:endParaRPr>
            </a:p>
          </p:txBody>
        </p:sp>
        <p:sp>
          <p:nvSpPr>
            <p:cNvPr id="16" name="object 410" descr="年間取引報告書の書類のイラスト">
              <a:extLst>
                <a:ext uri="{FF2B5EF4-FFF2-40B4-BE49-F238E27FC236}">
                  <a16:creationId xmlns:a16="http://schemas.microsoft.com/office/drawing/2014/main" id="{F31DC986-1E1A-62E7-35F2-1DC408D06256}"/>
                </a:ext>
              </a:extLst>
            </p:cNvPr>
            <p:cNvSpPr/>
            <p:nvPr/>
          </p:nvSpPr>
          <p:spPr>
            <a:xfrm>
              <a:off x="997354" y="5224294"/>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7" name="object 411">
              <a:extLst>
                <a:ext uri="{FF2B5EF4-FFF2-40B4-BE49-F238E27FC236}">
                  <a16:creationId xmlns:a16="http://schemas.microsoft.com/office/drawing/2014/main" id="{2BB1B38B-B0C7-B183-EF7D-1F51FEAC5636}"/>
                </a:ext>
              </a:extLst>
            </p:cNvPr>
            <p:cNvSpPr/>
            <p:nvPr/>
          </p:nvSpPr>
          <p:spPr>
            <a:xfrm>
              <a:off x="997354" y="5224294"/>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object 412">
              <a:extLst>
                <a:ext uri="{FF2B5EF4-FFF2-40B4-BE49-F238E27FC236}">
                  <a16:creationId xmlns:a16="http://schemas.microsoft.com/office/drawing/2014/main" id="{E4BA1F1A-B0B1-CB4B-53C5-55F0FC81719A}"/>
                </a:ext>
              </a:extLst>
            </p:cNvPr>
            <p:cNvSpPr/>
            <p:nvPr/>
          </p:nvSpPr>
          <p:spPr>
            <a:xfrm>
              <a:off x="1466241" y="5847946"/>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1" name="object 413">
              <a:extLst>
                <a:ext uri="{FF2B5EF4-FFF2-40B4-BE49-F238E27FC236}">
                  <a16:creationId xmlns:a16="http://schemas.microsoft.com/office/drawing/2014/main" id="{5CF7093B-0BA2-BCFB-6E74-259D796B06E1}"/>
                </a:ext>
              </a:extLst>
            </p:cNvPr>
            <p:cNvSpPr/>
            <p:nvPr/>
          </p:nvSpPr>
          <p:spPr>
            <a:xfrm>
              <a:off x="1142370" y="557895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2" name="object 414">
              <a:extLst>
                <a:ext uri="{FF2B5EF4-FFF2-40B4-BE49-F238E27FC236}">
                  <a16:creationId xmlns:a16="http://schemas.microsoft.com/office/drawing/2014/main" id="{65896F65-B5A1-AF80-4065-358F7CFFA8A7}"/>
                </a:ext>
              </a:extLst>
            </p:cNvPr>
            <p:cNvSpPr/>
            <p:nvPr/>
          </p:nvSpPr>
          <p:spPr>
            <a:xfrm>
              <a:off x="1142370" y="557895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object 415">
              <a:extLst>
                <a:ext uri="{FF2B5EF4-FFF2-40B4-BE49-F238E27FC236}">
                  <a16:creationId xmlns:a16="http://schemas.microsoft.com/office/drawing/2014/main" id="{22472AE4-F773-7EFB-B74D-36CFA52B9D20}"/>
                </a:ext>
              </a:extLst>
            </p:cNvPr>
            <p:cNvSpPr/>
            <p:nvPr/>
          </p:nvSpPr>
          <p:spPr>
            <a:xfrm>
              <a:off x="1142370" y="5656747"/>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4" name="object 416">
              <a:extLst>
                <a:ext uri="{FF2B5EF4-FFF2-40B4-BE49-F238E27FC236}">
                  <a16:creationId xmlns:a16="http://schemas.microsoft.com/office/drawing/2014/main" id="{E4835103-2FB4-330F-F311-8D473691C152}"/>
                </a:ext>
              </a:extLst>
            </p:cNvPr>
            <p:cNvSpPr/>
            <p:nvPr/>
          </p:nvSpPr>
          <p:spPr>
            <a:xfrm>
              <a:off x="1142370" y="565674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5" name="object 417">
              <a:extLst>
                <a:ext uri="{FF2B5EF4-FFF2-40B4-BE49-F238E27FC236}">
                  <a16:creationId xmlns:a16="http://schemas.microsoft.com/office/drawing/2014/main" id="{14B83696-BA54-B13F-70E1-E268F6210A48}"/>
                </a:ext>
              </a:extLst>
            </p:cNvPr>
            <p:cNvSpPr/>
            <p:nvPr/>
          </p:nvSpPr>
          <p:spPr>
            <a:xfrm>
              <a:off x="1142370" y="57345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6" name="object 418">
              <a:extLst>
                <a:ext uri="{FF2B5EF4-FFF2-40B4-BE49-F238E27FC236}">
                  <a16:creationId xmlns:a16="http://schemas.microsoft.com/office/drawing/2014/main" id="{B6BA9CAB-062E-2CB2-0E14-A3C524723C07}"/>
                </a:ext>
              </a:extLst>
            </p:cNvPr>
            <p:cNvSpPr/>
            <p:nvPr/>
          </p:nvSpPr>
          <p:spPr>
            <a:xfrm>
              <a:off x="1142370" y="57345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object 421" descr="年末残高証明書の書類のイラスト">
              <a:extLst>
                <a:ext uri="{FF2B5EF4-FFF2-40B4-BE49-F238E27FC236}">
                  <a16:creationId xmlns:a16="http://schemas.microsoft.com/office/drawing/2014/main" id="{8FBCFC54-D632-8CA2-884D-C6DBF3DA4AE7}"/>
                </a:ext>
              </a:extLst>
            </p:cNvPr>
            <p:cNvSpPr/>
            <p:nvPr/>
          </p:nvSpPr>
          <p:spPr>
            <a:xfrm>
              <a:off x="1747681" y="4743885"/>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8" name="object 422">
              <a:extLst>
                <a:ext uri="{FF2B5EF4-FFF2-40B4-BE49-F238E27FC236}">
                  <a16:creationId xmlns:a16="http://schemas.microsoft.com/office/drawing/2014/main" id="{054465C6-1E57-4ED6-F416-C72E7E39E75A}"/>
                </a:ext>
              </a:extLst>
            </p:cNvPr>
            <p:cNvSpPr/>
            <p:nvPr/>
          </p:nvSpPr>
          <p:spPr>
            <a:xfrm>
              <a:off x="1747681" y="4735418"/>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9" name="object 423">
              <a:extLst>
                <a:ext uri="{FF2B5EF4-FFF2-40B4-BE49-F238E27FC236}">
                  <a16:creationId xmlns:a16="http://schemas.microsoft.com/office/drawing/2014/main" id="{4611CB44-4CDF-5F7E-31D6-98A79026AEC1}"/>
                </a:ext>
              </a:extLst>
            </p:cNvPr>
            <p:cNvSpPr/>
            <p:nvPr/>
          </p:nvSpPr>
          <p:spPr>
            <a:xfrm>
              <a:off x="2216569" y="5359070"/>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0" name="object 424">
              <a:extLst>
                <a:ext uri="{FF2B5EF4-FFF2-40B4-BE49-F238E27FC236}">
                  <a16:creationId xmlns:a16="http://schemas.microsoft.com/office/drawing/2014/main" id="{0B3D9429-8688-1E7F-6E3F-AB743C6A7321}"/>
                </a:ext>
              </a:extLst>
            </p:cNvPr>
            <p:cNvSpPr/>
            <p:nvPr/>
          </p:nvSpPr>
          <p:spPr>
            <a:xfrm>
              <a:off x="1892697" y="509005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1" name="object 425">
              <a:extLst>
                <a:ext uri="{FF2B5EF4-FFF2-40B4-BE49-F238E27FC236}">
                  <a16:creationId xmlns:a16="http://schemas.microsoft.com/office/drawing/2014/main" id="{7DB79C1D-89DB-CA7F-75AB-B0A842AABD05}"/>
                </a:ext>
              </a:extLst>
            </p:cNvPr>
            <p:cNvSpPr/>
            <p:nvPr/>
          </p:nvSpPr>
          <p:spPr>
            <a:xfrm>
              <a:off x="1892697" y="5090059"/>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2" name="object 426">
              <a:extLst>
                <a:ext uri="{FF2B5EF4-FFF2-40B4-BE49-F238E27FC236}">
                  <a16:creationId xmlns:a16="http://schemas.microsoft.com/office/drawing/2014/main" id="{6F6FA30F-0334-FDC3-3703-BAA4BE17DF6C}"/>
                </a:ext>
              </a:extLst>
            </p:cNvPr>
            <p:cNvSpPr/>
            <p:nvPr/>
          </p:nvSpPr>
          <p:spPr>
            <a:xfrm>
              <a:off x="1892697" y="5167870"/>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3" name="object 427">
              <a:extLst>
                <a:ext uri="{FF2B5EF4-FFF2-40B4-BE49-F238E27FC236}">
                  <a16:creationId xmlns:a16="http://schemas.microsoft.com/office/drawing/2014/main" id="{C6937BF0-2DF5-B101-5371-1CCD10F588AC}"/>
                </a:ext>
              </a:extLst>
            </p:cNvPr>
            <p:cNvSpPr/>
            <p:nvPr/>
          </p:nvSpPr>
          <p:spPr>
            <a:xfrm>
              <a:off x="1892697" y="516787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4" name="object 428">
              <a:extLst>
                <a:ext uri="{FF2B5EF4-FFF2-40B4-BE49-F238E27FC236}">
                  <a16:creationId xmlns:a16="http://schemas.microsoft.com/office/drawing/2014/main" id="{FD4ABF76-F3FB-2894-367D-869028CA9FEC}"/>
                </a:ext>
              </a:extLst>
            </p:cNvPr>
            <p:cNvSpPr/>
            <p:nvPr/>
          </p:nvSpPr>
          <p:spPr>
            <a:xfrm>
              <a:off x="1892697" y="5245683"/>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5" name="object 430">
              <a:extLst>
                <a:ext uri="{FF2B5EF4-FFF2-40B4-BE49-F238E27FC236}">
                  <a16:creationId xmlns:a16="http://schemas.microsoft.com/office/drawing/2014/main" id="{C8AF79AF-D7FF-F3DB-F7E0-F25E7DC8D34A}"/>
                </a:ext>
              </a:extLst>
            </p:cNvPr>
            <p:cNvSpPr/>
            <p:nvPr/>
          </p:nvSpPr>
          <p:spPr>
            <a:xfrm>
              <a:off x="2739195" y="5163693"/>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6" name="object 439" descr="マイナちゃんのイラスト">
              <a:extLst>
                <a:ext uri="{FF2B5EF4-FFF2-40B4-BE49-F238E27FC236}">
                  <a16:creationId xmlns:a16="http://schemas.microsoft.com/office/drawing/2014/main" id="{59060788-D8CB-DEFA-2FE5-07569CF460FE}"/>
                </a:ext>
              </a:extLst>
            </p:cNvPr>
            <p:cNvSpPr>
              <a:spLocks noChangeAspect="1"/>
            </p:cNvSpPr>
            <p:nvPr/>
          </p:nvSpPr>
          <p:spPr>
            <a:xfrm>
              <a:off x="3589712" y="4821408"/>
              <a:ext cx="657925" cy="1080000"/>
            </a:xfrm>
            <a:prstGeom prst="rect">
              <a:avLst/>
            </a:prstGeom>
            <a:blipFill>
              <a:blip r:embed="rId9"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0" name="object 408">
              <a:extLst>
                <a:ext uri="{FF2B5EF4-FFF2-40B4-BE49-F238E27FC236}">
                  <a16:creationId xmlns:a16="http://schemas.microsoft.com/office/drawing/2014/main" id="{6E74037E-A87C-5068-DC57-5E49FC5CC9A2}"/>
                </a:ext>
              </a:extLst>
            </p:cNvPr>
            <p:cNvSpPr txBox="1"/>
            <p:nvPr/>
          </p:nvSpPr>
          <p:spPr>
            <a:xfrm>
              <a:off x="995907" y="4966939"/>
              <a:ext cx="623260" cy="57964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証券会社</a:t>
              </a:r>
              <a:endParaRPr kumimoji="0" lang="en-US" altLang="ja-JP"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年間取引 </a:t>
              </a:r>
              <a:endParaRPr kumimoji="0" lang="en-US"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報告書</a:t>
              </a:r>
            </a:p>
          </p:txBody>
        </p:sp>
        <p:sp>
          <p:nvSpPr>
            <p:cNvPr id="141" name="object 418">
              <a:extLst>
                <a:ext uri="{FF2B5EF4-FFF2-40B4-BE49-F238E27FC236}">
                  <a16:creationId xmlns:a16="http://schemas.microsoft.com/office/drawing/2014/main" id="{E425D0C5-7FF9-B1FC-2539-3BCDF4A77ECD}"/>
                </a:ext>
              </a:extLst>
            </p:cNvPr>
            <p:cNvSpPr/>
            <p:nvPr/>
          </p:nvSpPr>
          <p:spPr>
            <a:xfrm>
              <a:off x="1891812" y="5251385"/>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2" name="object 408">
              <a:extLst>
                <a:ext uri="{FF2B5EF4-FFF2-40B4-BE49-F238E27FC236}">
                  <a16:creationId xmlns:a16="http://schemas.microsoft.com/office/drawing/2014/main" id="{44C388F2-DFA6-6E14-016E-DFC8FCB68D5B}"/>
                </a:ext>
              </a:extLst>
            </p:cNvPr>
            <p:cNvSpPr txBox="1"/>
            <p:nvPr/>
          </p:nvSpPr>
          <p:spPr>
            <a:xfrm>
              <a:off x="1794868" y="4476228"/>
              <a:ext cx="530441" cy="579646"/>
            </a:xfrm>
            <a:prstGeom prst="rect">
              <a:avLst/>
            </a:prstGeom>
          </p:spPr>
          <p:txBody>
            <a:bodyPr vert="horz" wrap="square" lIns="0" tIns="6350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銀行等</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ja-JP" sz="5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年末残高</a:t>
              </a:r>
              <a:r>
                <a:rPr kumimoji="0" lang="ja-JP"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 </a:t>
              </a:r>
              <a:r>
                <a:rPr kumimoji="0"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　証明書</a:t>
              </a:r>
              <a:endParaRPr kumimoji="0" lang="en-US" altLang="ja-JP"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p:txBody>
        </p:sp>
        <p:sp>
          <p:nvSpPr>
            <p:cNvPr id="143" name="object 401" descr="保険料控除証明書の書類のイラスト">
              <a:extLst>
                <a:ext uri="{FF2B5EF4-FFF2-40B4-BE49-F238E27FC236}">
                  <a16:creationId xmlns:a16="http://schemas.microsoft.com/office/drawing/2014/main" id="{C75B135E-0AEB-F645-5B9D-079CE426B420}"/>
                </a:ext>
              </a:extLst>
            </p:cNvPr>
            <p:cNvSpPr/>
            <p:nvPr/>
          </p:nvSpPr>
          <p:spPr>
            <a:xfrm>
              <a:off x="990170" y="4159942"/>
              <a:ext cx="613905" cy="768546"/>
            </a:xfrm>
            <a:custGeom>
              <a:avLst/>
              <a:gdLst/>
              <a:ahLst/>
              <a:cxnLst/>
              <a:rect l="l" t="t" r="r" b="b"/>
              <a:pathLst>
                <a:path w="457200" h="573404">
                  <a:moveTo>
                    <a:pt x="457200" y="0"/>
                  </a:moveTo>
                  <a:lnTo>
                    <a:pt x="0" y="0"/>
                  </a:lnTo>
                  <a:lnTo>
                    <a:pt x="0" y="573303"/>
                  </a:lnTo>
                  <a:lnTo>
                    <a:pt x="349199" y="573303"/>
                  </a:lnTo>
                  <a:lnTo>
                    <a:pt x="457200" y="465302"/>
                  </a:lnTo>
                  <a:lnTo>
                    <a:pt x="457200" y="0"/>
                  </a:lnTo>
                  <a:close/>
                </a:path>
              </a:pathLst>
            </a:custGeom>
            <a:solidFill>
              <a:srgbClr val="FFFFFF"/>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4" name="object 402">
              <a:extLst>
                <a:ext uri="{FF2B5EF4-FFF2-40B4-BE49-F238E27FC236}">
                  <a16:creationId xmlns:a16="http://schemas.microsoft.com/office/drawing/2014/main" id="{55747BFF-72CB-B036-7A52-1FED488FE572}"/>
                </a:ext>
              </a:extLst>
            </p:cNvPr>
            <p:cNvSpPr/>
            <p:nvPr/>
          </p:nvSpPr>
          <p:spPr>
            <a:xfrm>
              <a:off x="997354" y="4152412"/>
              <a:ext cx="613905" cy="768546"/>
            </a:xfrm>
            <a:custGeom>
              <a:avLst/>
              <a:gdLst/>
              <a:ahLst/>
              <a:cxnLst/>
              <a:rect l="l" t="t" r="r" b="b"/>
              <a:pathLst>
                <a:path w="457200" h="573404">
                  <a:moveTo>
                    <a:pt x="457200" y="465302"/>
                  </a:moveTo>
                  <a:lnTo>
                    <a:pt x="349199" y="573303"/>
                  </a:lnTo>
                  <a:lnTo>
                    <a:pt x="0" y="573303"/>
                  </a:lnTo>
                  <a:lnTo>
                    <a:pt x="0" y="0"/>
                  </a:lnTo>
                  <a:lnTo>
                    <a:pt x="457200" y="0"/>
                  </a:lnTo>
                  <a:lnTo>
                    <a:pt x="457200" y="465302"/>
                  </a:lnTo>
                  <a:close/>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5" name="object 403">
              <a:extLst>
                <a:ext uri="{FF2B5EF4-FFF2-40B4-BE49-F238E27FC236}">
                  <a16:creationId xmlns:a16="http://schemas.microsoft.com/office/drawing/2014/main" id="{BBE2C907-6BE1-5BE2-4163-6B1EFD6D55A1}"/>
                </a:ext>
              </a:extLst>
            </p:cNvPr>
            <p:cNvSpPr/>
            <p:nvPr/>
          </p:nvSpPr>
          <p:spPr>
            <a:xfrm>
              <a:off x="1466241" y="4776064"/>
              <a:ext cx="145802" cy="145539"/>
            </a:xfrm>
            <a:custGeom>
              <a:avLst/>
              <a:gdLst/>
              <a:ahLst/>
              <a:cxnLst/>
              <a:rect l="l" t="t" r="r" b="b"/>
              <a:pathLst>
                <a:path w="108585" h="108584">
                  <a:moveTo>
                    <a:pt x="108000" y="0"/>
                  </a:moveTo>
                  <a:lnTo>
                    <a:pt x="0" y="0"/>
                  </a:lnTo>
                  <a:lnTo>
                    <a:pt x="0" y="108000"/>
                  </a:lnTo>
                  <a:lnTo>
                    <a:pt x="108000" y="0"/>
                  </a:lnTo>
                  <a:close/>
                </a:path>
              </a:pathLst>
            </a:custGeom>
            <a:solidFill>
              <a:srgbClr val="231F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6" name="object 404">
              <a:extLst>
                <a:ext uri="{FF2B5EF4-FFF2-40B4-BE49-F238E27FC236}">
                  <a16:creationId xmlns:a16="http://schemas.microsoft.com/office/drawing/2014/main" id="{B5F462CB-13A2-38B9-BD14-BA21ADEAA7B1}"/>
                </a:ext>
              </a:extLst>
            </p:cNvPr>
            <p:cNvSpPr/>
            <p:nvPr/>
          </p:nvSpPr>
          <p:spPr>
            <a:xfrm>
              <a:off x="1142370" y="4507069"/>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7" name="object 405">
              <a:extLst>
                <a:ext uri="{FF2B5EF4-FFF2-40B4-BE49-F238E27FC236}">
                  <a16:creationId xmlns:a16="http://schemas.microsoft.com/office/drawing/2014/main" id="{6887C3BC-1F79-0905-84AC-6BA90B5AAACA}"/>
                </a:ext>
              </a:extLst>
            </p:cNvPr>
            <p:cNvSpPr/>
            <p:nvPr/>
          </p:nvSpPr>
          <p:spPr>
            <a:xfrm>
              <a:off x="1142370" y="4584865"/>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8" name="object 406">
              <a:extLst>
                <a:ext uri="{FF2B5EF4-FFF2-40B4-BE49-F238E27FC236}">
                  <a16:creationId xmlns:a16="http://schemas.microsoft.com/office/drawing/2014/main" id="{9886B8AD-DE7D-5F1F-CFB4-6E7425748501}"/>
                </a:ext>
              </a:extLst>
            </p:cNvPr>
            <p:cNvSpPr/>
            <p:nvPr/>
          </p:nvSpPr>
          <p:spPr>
            <a:xfrm>
              <a:off x="1149550" y="4675227"/>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49" name="object 407">
              <a:extLst>
                <a:ext uri="{FF2B5EF4-FFF2-40B4-BE49-F238E27FC236}">
                  <a16:creationId xmlns:a16="http://schemas.microsoft.com/office/drawing/2014/main" id="{442AED76-B2B1-3EB5-25C1-3271FE1BAD87}"/>
                </a:ext>
              </a:extLst>
            </p:cNvPr>
            <p:cNvSpPr/>
            <p:nvPr/>
          </p:nvSpPr>
          <p:spPr>
            <a:xfrm>
              <a:off x="1149552" y="4474424"/>
              <a:ext cx="324005" cy="0"/>
            </a:xfrm>
            <a:custGeom>
              <a:avLst/>
              <a:gdLst/>
              <a:ahLst/>
              <a:cxnLst/>
              <a:rect l="l" t="t" r="r" b="b"/>
              <a:pathLst>
                <a:path w="241300">
                  <a:moveTo>
                    <a:pt x="0" y="0"/>
                  </a:moveTo>
                  <a:lnTo>
                    <a:pt x="241198" y="0"/>
                  </a:lnTo>
                </a:path>
              </a:pathLst>
            </a:custGeom>
            <a:ln w="3175">
              <a:solidFill>
                <a:srgbClr val="FFFFFF"/>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0" name="object 406">
              <a:extLst>
                <a:ext uri="{FF2B5EF4-FFF2-40B4-BE49-F238E27FC236}">
                  <a16:creationId xmlns:a16="http://schemas.microsoft.com/office/drawing/2014/main" id="{B3787F06-4727-24C7-6CD6-7123E5D53044}"/>
                </a:ext>
              </a:extLst>
            </p:cNvPr>
            <p:cNvSpPr/>
            <p:nvPr/>
          </p:nvSpPr>
          <p:spPr>
            <a:xfrm>
              <a:off x="1151946" y="4579852"/>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1" name="object 406">
              <a:extLst>
                <a:ext uri="{FF2B5EF4-FFF2-40B4-BE49-F238E27FC236}">
                  <a16:creationId xmlns:a16="http://schemas.microsoft.com/office/drawing/2014/main" id="{8F91C183-0F20-4A72-D492-E6C39CDC9028}"/>
                </a:ext>
              </a:extLst>
            </p:cNvPr>
            <p:cNvSpPr/>
            <p:nvPr/>
          </p:nvSpPr>
          <p:spPr>
            <a:xfrm>
              <a:off x="1151946" y="4489490"/>
              <a:ext cx="324005" cy="0"/>
            </a:xfrm>
            <a:custGeom>
              <a:avLst/>
              <a:gdLst/>
              <a:ahLst/>
              <a:cxnLst/>
              <a:rect l="l" t="t" r="r" b="b"/>
              <a:pathLst>
                <a:path w="241300">
                  <a:moveTo>
                    <a:pt x="0" y="0"/>
                  </a:moveTo>
                  <a:lnTo>
                    <a:pt x="241198" y="0"/>
                  </a:lnTo>
                </a:path>
              </a:pathLst>
            </a:custGeom>
            <a:ln w="12598">
              <a:solidFill>
                <a:srgbClr val="231F2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2" name="テキスト ボックス 151">
              <a:extLst>
                <a:ext uri="{FF2B5EF4-FFF2-40B4-BE49-F238E27FC236}">
                  <a16:creationId xmlns:a16="http://schemas.microsoft.com/office/drawing/2014/main" id="{88289DB4-B693-D18E-BF12-162D5DC397EA}"/>
                </a:ext>
              </a:extLst>
            </p:cNvPr>
            <p:cNvSpPr txBox="1"/>
            <p:nvPr/>
          </p:nvSpPr>
          <p:spPr>
            <a:xfrm>
              <a:off x="917065" y="3922935"/>
              <a:ext cx="753851" cy="595035"/>
            </a:xfrm>
            <a:prstGeom prst="rect">
              <a:avLst/>
            </a:prstGeom>
            <a:noFill/>
          </p:spPr>
          <p:txBody>
            <a:bodyPr wrap="square" rtlCol="0">
              <a:spAutoFit/>
            </a:bodyPr>
            <a:lstStyle/>
            <a:p>
              <a:pPr marL="22225" marR="0" lvl="0" indent="0" algn="ctr" defTabSz="457200" rtl="0" eaLnBrk="1" fontAlgn="auto" latinLnBrk="0" hangingPunct="1">
                <a:lnSpc>
                  <a:spcPct val="100000"/>
                </a:lnSpc>
                <a:spcBef>
                  <a:spcPts val="500"/>
                </a:spcBef>
                <a:spcAft>
                  <a:spcPts val="0"/>
                </a:spcAft>
                <a:buClrTx/>
                <a:buSzTx/>
                <a:buFontTx/>
                <a:buNone/>
                <a:tabLst/>
                <a:defRPr/>
              </a:pPr>
              <a:r>
                <a:rPr kumimoji="0" lang="ja-JP" altLang="en-US" sz="105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保険会社</a:t>
              </a:r>
              <a:endParaRPr kumimoji="1"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2225" marR="0" lvl="0" indent="0" algn="ctr" defTabSz="457200" rtl="0" eaLnBrk="1" fontAlgn="auto" latinLnBrk="0" hangingPunct="1">
                <a:lnSpc>
                  <a:spcPct val="100000"/>
                </a:lnSpc>
                <a:spcBef>
                  <a:spcPts val="500"/>
                </a:spcBef>
                <a:spcAft>
                  <a:spcPts val="0"/>
                </a:spcAft>
                <a:buClrTx/>
                <a:buSzTx/>
                <a:buFontTx/>
                <a:buNone/>
                <a:tabLst/>
                <a:defRPr/>
              </a:pPr>
              <a:r>
                <a:rPr kumimoji="1"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rPr>
                <a:t>保険料控除証明書</a:t>
              </a:r>
              <a:endParaRPr kumimoji="0" lang="ja-JP" altLang="en-US" sz="900" b="1" i="0" u="none" strike="noStrike" kern="1200" cap="none" spc="5" normalizeH="0" baseline="0" noProof="0" dirty="0">
                <a:ln>
                  <a:noFill/>
                </a:ln>
                <a:solidFill>
                  <a:srgbClr val="231F20"/>
                </a:solidFill>
                <a:effectLst/>
                <a:uLnTx/>
                <a:uFillTx/>
                <a:latin typeface="BIZ UDPゴシック" panose="020B0400000000000000" pitchFamily="50" charset="-128"/>
                <a:ea typeface="BIZ UDPゴシック" panose="020B0400000000000000" pitchFamily="50" charset="-128"/>
                <a:cs typeface="SimSun"/>
              </a:endParaRPr>
            </a:p>
          </p:txBody>
        </p:sp>
        <p:grpSp>
          <p:nvGrpSpPr>
            <p:cNvPr id="162" name="グループ化 161" descr="税務署のビルのイラスト">
              <a:extLst>
                <a:ext uri="{FF2B5EF4-FFF2-40B4-BE49-F238E27FC236}">
                  <a16:creationId xmlns:a16="http://schemas.microsoft.com/office/drawing/2014/main" id="{C29DFA6B-B52D-6DB7-9611-22FAB1E14A62}"/>
                </a:ext>
              </a:extLst>
            </p:cNvPr>
            <p:cNvGrpSpPr/>
            <p:nvPr/>
          </p:nvGrpSpPr>
          <p:grpSpPr>
            <a:xfrm>
              <a:off x="7542766" y="4650337"/>
              <a:ext cx="840845" cy="1094959"/>
              <a:chOff x="7290951" y="4828068"/>
              <a:chExt cx="741062" cy="965021"/>
            </a:xfrm>
          </p:grpSpPr>
          <p:sp>
            <p:nvSpPr>
              <p:cNvPr id="163" name="object 580">
                <a:extLst>
                  <a:ext uri="{FF2B5EF4-FFF2-40B4-BE49-F238E27FC236}">
                    <a16:creationId xmlns:a16="http://schemas.microsoft.com/office/drawing/2014/main" id="{06BDC5AB-E5FC-23CC-846E-5AD07DAD1B78}"/>
                  </a:ext>
                </a:extLst>
              </p:cNvPr>
              <p:cNvSpPr/>
              <p:nvPr/>
            </p:nvSpPr>
            <p:spPr>
              <a:xfrm>
                <a:off x="7290951" y="4828068"/>
                <a:ext cx="712533" cy="965021"/>
              </a:xfrm>
              <a:prstGeom prst="rect">
                <a:avLst/>
              </a:prstGeom>
              <a:blipFill>
                <a:blip r:embed="rId10" cstate="print"/>
                <a:stretch>
                  <a:fillRect/>
                </a:stretch>
              </a:blip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64" name="object 581">
                <a:extLst>
                  <a:ext uri="{FF2B5EF4-FFF2-40B4-BE49-F238E27FC236}">
                    <a16:creationId xmlns:a16="http://schemas.microsoft.com/office/drawing/2014/main" id="{353E76B5-539D-05FF-13A0-23F32D9585E0}"/>
                  </a:ext>
                </a:extLst>
              </p:cNvPr>
              <p:cNvSpPr txBox="1"/>
              <p:nvPr/>
            </p:nvSpPr>
            <p:spPr>
              <a:xfrm>
                <a:off x="7433152" y="4844773"/>
                <a:ext cx="598861" cy="148623"/>
              </a:xfrm>
              <a:prstGeom prst="rect">
                <a:avLst/>
              </a:prstGeom>
            </p:spPr>
            <p:txBody>
              <a:bodyPr vert="horz" wrap="square" lIns="0" tIns="14604" rIns="0" bIns="0" rtlCol="0">
                <a:spAutoFit/>
              </a:bodyPr>
              <a:lstStyle/>
              <a:p>
                <a:pPr marL="0" marR="0" lvl="0" indent="0" algn="l" defTabSz="457200" rtl="0" eaLnBrk="1" fontAlgn="auto" latinLnBrk="0" hangingPunct="1">
                  <a:lnSpc>
                    <a:spcPct val="100000"/>
                  </a:lnSpc>
                  <a:spcBef>
                    <a:spcPts val="114"/>
                  </a:spcBef>
                  <a:spcAft>
                    <a:spcPts val="0"/>
                  </a:spcAft>
                  <a:buClrTx/>
                  <a:buSzTx/>
                  <a:buFontTx/>
                  <a:buNone/>
                  <a:tabLst/>
                  <a:defRPr/>
                </a:pPr>
                <a:r>
                  <a:rPr kumimoji="0" sz="1000" b="1" i="0" u="none" strike="noStrike" kern="1200" cap="none" spc="125" normalizeH="0" baseline="0" noProof="0" dirty="0">
                    <a:ln>
                      <a:noFill/>
                    </a:ln>
                    <a:solidFill>
                      <a:srgbClr val="45707A"/>
                    </a:solidFill>
                    <a:effectLst/>
                    <a:uLnTx/>
                    <a:uFillTx/>
                    <a:latin typeface="BIZ UDPゴシック" panose="020B0400000000000000" pitchFamily="50" charset="-128"/>
                    <a:ea typeface="BIZ UDPゴシック" panose="020B0400000000000000" pitchFamily="50" charset="-128"/>
                    <a:cs typeface="Yu Gothic UI"/>
                  </a:rPr>
                  <a:t>税務</a:t>
                </a:r>
                <a:r>
                  <a:rPr kumimoji="0" sz="1000" b="1" i="0" u="none" strike="noStrike" kern="1200" cap="none" spc="15" normalizeH="0" baseline="0" noProof="0" dirty="0">
                    <a:ln>
                      <a:noFill/>
                    </a:ln>
                    <a:solidFill>
                      <a:srgbClr val="45707A"/>
                    </a:solidFill>
                    <a:effectLst/>
                    <a:uLnTx/>
                    <a:uFillTx/>
                    <a:latin typeface="BIZ UDPゴシック" panose="020B0400000000000000" pitchFamily="50" charset="-128"/>
                    <a:ea typeface="BIZ UDPゴシック" panose="020B0400000000000000" pitchFamily="50" charset="-128"/>
                    <a:cs typeface="Yu Gothic UI"/>
                  </a:rPr>
                  <a:t>署</a:t>
                </a:r>
                <a:r>
                  <a:rPr kumimoji="0" sz="550" b="1" i="0" u="none" strike="noStrike" kern="1200" cap="none" spc="-40" normalizeH="0" baseline="0" noProof="0" dirty="0">
                    <a:ln>
                      <a:noFill/>
                    </a:ln>
                    <a:solidFill>
                      <a:srgbClr val="45707A"/>
                    </a:solidFill>
                    <a:effectLst/>
                    <a:uLnTx/>
                    <a:uFillTx/>
                    <a:latin typeface="BIZ UDPゴシック" panose="020B0400000000000000" pitchFamily="50" charset="-128"/>
                    <a:ea typeface="BIZ UDPゴシック" panose="020B0400000000000000" pitchFamily="50" charset="-128"/>
                    <a:cs typeface="Yu Gothic UI"/>
                  </a:rPr>
                  <a:t> </a:t>
                </a:r>
                <a:endParaRPr kumimoji="0" sz="5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Yu Gothic UI"/>
                </a:endParaRPr>
              </a:p>
            </p:txBody>
          </p:sp>
        </p:grpSp>
        <p:sp>
          <p:nvSpPr>
            <p:cNvPr id="165" name="object 430">
              <a:extLst>
                <a:ext uri="{FF2B5EF4-FFF2-40B4-BE49-F238E27FC236}">
                  <a16:creationId xmlns:a16="http://schemas.microsoft.com/office/drawing/2014/main" id="{472EDE07-1839-7576-9353-3CE75186D028}"/>
                </a:ext>
              </a:extLst>
            </p:cNvPr>
            <p:cNvSpPr/>
            <p:nvPr/>
          </p:nvSpPr>
          <p:spPr>
            <a:xfrm>
              <a:off x="5620244" y="5168131"/>
              <a:ext cx="1980000" cy="434914"/>
            </a:xfrm>
            <a:custGeom>
              <a:avLst/>
              <a:gdLst/>
              <a:ahLst/>
              <a:cxnLst/>
              <a:rect l="l" t="t" r="r" b="b"/>
              <a:pathLst>
                <a:path w="1073150" h="324484">
                  <a:moveTo>
                    <a:pt x="865898" y="0"/>
                  </a:moveTo>
                  <a:lnTo>
                    <a:pt x="865898" y="109893"/>
                  </a:lnTo>
                  <a:lnTo>
                    <a:pt x="0" y="109893"/>
                  </a:lnTo>
                  <a:lnTo>
                    <a:pt x="0" y="215531"/>
                  </a:lnTo>
                  <a:lnTo>
                    <a:pt x="865898" y="215531"/>
                  </a:lnTo>
                  <a:lnTo>
                    <a:pt x="865898" y="324002"/>
                  </a:lnTo>
                  <a:lnTo>
                    <a:pt x="1073048" y="161988"/>
                  </a:lnTo>
                  <a:lnTo>
                    <a:pt x="865898" y="0"/>
                  </a:lnTo>
                  <a:close/>
                </a:path>
              </a:pathLst>
            </a:custGeom>
            <a:solidFill>
              <a:schemeClr val="accent1"/>
            </a:solidFill>
            <a:ln>
              <a:no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pSp>
      <p:cxnSp>
        <p:nvCxnSpPr>
          <p:cNvPr id="166" name="直線矢印コネクタ 165">
            <a:extLst>
              <a:ext uri="{FF2B5EF4-FFF2-40B4-BE49-F238E27FC236}">
                <a16:creationId xmlns:a16="http://schemas.microsoft.com/office/drawing/2014/main" id="{4BBCDFF3-5CBE-CBEF-8D81-27C5E3BFEEDC}"/>
              </a:ext>
            </a:extLst>
          </p:cNvPr>
          <p:cNvCxnSpPr>
            <a:cxnSpLocks/>
          </p:cNvCxnSpPr>
          <p:nvPr/>
        </p:nvCxnSpPr>
        <p:spPr>
          <a:xfrm>
            <a:off x="4350856" y="2943690"/>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479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（参考）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マイナポータル連携を利用するためには、事前準備が必要です。</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国税庁ホームページの「マイナポータル連携特設ページ」では、</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マイナポータル連携の具体的な機能の紹介のほか、</a:t>
            </a: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事前準備の具体的な方法について、手順書を掲載しています。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0878B1F0-AD6B-43A0-E2D6-A19F857A9874}"/>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マイナポータル連携に係る事前準備</a:t>
            </a:r>
          </a:p>
        </p:txBody>
      </p:sp>
      <p:sp>
        <p:nvSpPr>
          <p:cNvPr id="4" name="字幕 14">
            <a:extLst>
              <a:ext uri="{FF2B5EF4-FFF2-40B4-BE49-F238E27FC236}">
                <a16:creationId xmlns:a16="http://schemas.microsoft.com/office/drawing/2014/main" id="{2B186371-20BC-5AFB-2808-B7EC90A54172}"/>
              </a:ext>
            </a:extLst>
          </p:cNvPr>
          <p:cNvSpPr txBox="1">
            <a:spLocks/>
          </p:cNvSpPr>
          <p:nvPr/>
        </p:nvSpPr>
        <p:spPr>
          <a:xfrm>
            <a:off x="453192" y="2945007"/>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国税庁トップ（</a:t>
            </a:r>
            <a:r>
              <a:rPr lang="en-US" altLang="ja-JP" sz="1800" b="0" dirty="0">
                <a:solidFill>
                  <a:schemeClr val="accent1"/>
                </a:solidFill>
                <a:latin typeface="BIZ UDPゴシック" panose="020B0400000000000000" pitchFamily="50" charset="-128"/>
                <a:ea typeface="BIZ UDPゴシック" panose="020B0400000000000000" pitchFamily="50" charset="-128"/>
              </a:rPr>
              <a:t>https://www.nta.go.jp/index.htm</a:t>
            </a:r>
            <a:r>
              <a:rPr lang="ja-JP" altLang="en-US" sz="1800" b="0" dirty="0">
                <a:solidFill>
                  <a:schemeClr val="accent1"/>
                </a:solidFill>
                <a:latin typeface="BIZ UDPゴシック" panose="020B0400000000000000" pitchFamily="50" charset="-128"/>
                <a:ea typeface="BIZ UDPゴシック" panose="020B0400000000000000" pitchFamily="50" charset="-128"/>
              </a:rPr>
              <a:t>）</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税の情報・手続・用紙</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申告手続・用紙</a:t>
            </a: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　　　　→　マイナポータル連携特設ページ　　　　</a:t>
            </a:r>
          </a:p>
        </p:txBody>
      </p:sp>
      <p:sp>
        <p:nvSpPr>
          <p:cNvPr id="12" name="字幕 14">
            <a:extLst>
              <a:ext uri="{FF2B5EF4-FFF2-40B4-BE49-F238E27FC236}">
                <a16:creationId xmlns:a16="http://schemas.microsoft.com/office/drawing/2014/main" id="{2EE80F80-AB56-4E44-8152-1E57321D7B41}"/>
              </a:ext>
            </a:extLst>
          </p:cNvPr>
          <p:cNvSpPr txBox="1">
            <a:spLocks/>
          </p:cNvSpPr>
          <p:nvPr/>
        </p:nvSpPr>
        <p:spPr>
          <a:xfrm>
            <a:off x="453192" y="4479506"/>
            <a:ext cx="8237612" cy="48399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マイナポータル連携に係る事前準備（全体図）</a:t>
            </a:r>
          </a:p>
        </p:txBody>
      </p:sp>
      <p:pic>
        <p:nvPicPr>
          <p:cNvPr id="13" name="図 12">
            <a:extLst>
              <a:ext uri="{FF2B5EF4-FFF2-40B4-BE49-F238E27FC236}">
                <a16:creationId xmlns:a16="http://schemas.microsoft.com/office/drawing/2014/main" id="{8D5634EE-5864-41F3-B20A-A062DB6A324B}"/>
              </a:ext>
            </a:extLst>
          </p:cNvPr>
          <p:cNvPicPr>
            <a:picLocks noChangeAspect="1"/>
          </p:cNvPicPr>
          <p:nvPr/>
        </p:nvPicPr>
        <p:blipFill>
          <a:blip r:embed="rId6"/>
          <a:stretch>
            <a:fillRect/>
          </a:stretch>
        </p:blipFill>
        <p:spPr>
          <a:xfrm>
            <a:off x="1170375" y="5145363"/>
            <a:ext cx="6911844" cy="1545088"/>
          </a:xfrm>
          <a:prstGeom prst="rect">
            <a:avLst/>
          </a:prstGeom>
        </p:spPr>
      </p:pic>
    </p:spTree>
    <p:extLst>
      <p:ext uri="{BB962C8B-B14F-4D97-AF65-F5344CB8AC3E}">
        <p14:creationId xmlns:p14="http://schemas.microsoft.com/office/powerpoint/2010/main" val="101813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確定申告とは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10" name="サブタイトル 2">
            <a:extLst>
              <a:ext uri="{FF2B5EF4-FFF2-40B4-BE49-F238E27FC236}">
                <a16:creationId xmlns:a16="http://schemas.microsoft.com/office/drawing/2014/main" id="{2BECE848-BE83-969A-00DD-455484D6BAED}"/>
              </a:ext>
            </a:extLst>
          </p:cNvPr>
          <p:cNvSpPr txBox="1">
            <a:spLocks/>
          </p:cNvSpPr>
          <p:nvPr/>
        </p:nvSpPr>
        <p:spPr>
          <a:xfrm>
            <a:off x="527294" y="1321326"/>
            <a:ext cx="8089412" cy="1991890"/>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所得税の確定申告は、毎年１月から</a:t>
            </a:r>
            <a:r>
              <a:rPr lang="en-US" altLang="ja-JP" sz="2400" dirty="0">
                <a:latin typeface="BIZ UDPゴシック" panose="020B0400000000000000" pitchFamily="50" charset="-128"/>
                <a:ea typeface="BIZ UDPゴシック" panose="020B0400000000000000" pitchFamily="50" charset="-128"/>
              </a:rPr>
              <a:t>12</a:t>
            </a:r>
            <a:r>
              <a:rPr lang="ja-JP" altLang="en-US" sz="2400" dirty="0">
                <a:latin typeface="BIZ UDPゴシック" panose="020B0400000000000000" pitchFamily="50" charset="-128"/>
                <a:ea typeface="BIZ UDPゴシック" panose="020B0400000000000000" pitchFamily="50" charset="-128"/>
              </a:rPr>
              <a:t>月までの１年間に</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生じた全ての所得とそれに対する所得税の額を計算し、</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確定申告書を提出して、源泉徴収された税金などとの</a:t>
            </a:r>
            <a:endParaRPr lang="en-US" altLang="ja-JP" sz="24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400" dirty="0">
                <a:latin typeface="BIZ UDPゴシック" panose="020B0400000000000000" pitchFamily="50" charset="-128"/>
                <a:ea typeface="BIZ UDPゴシック" panose="020B0400000000000000" pitchFamily="50" charset="-128"/>
              </a:rPr>
              <a:t>過不足を精算する手続です</a:t>
            </a:r>
            <a:endParaRPr lang="ja-JP" altLang="en-US" sz="1200" dirty="0">
              <a:solidFill>
                <a:srgbClr val="00965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9D89FB2A-DEC1-1D20-5BF1-C3B1299ABAF4}"/>
              </a:ext>
            </a:extLst>
          </p:cNvPr>
          <p:cNvSpPr txBox="1"/>
          <p:nvPr/>
        </p:nvSpPr>
        <p:spPr>
          <a:xfrm>
            <a:off x="527294" y="3729471"/>
            <a:ext cx="7429174" cy="2196114"/>
          </a:xfrm>
          <a:prstGeom prst="rect">
            <a:avLst/>
          </a:prstGeom>
          <a:noFill/>
        </p:spPr>
        <p:txBody>
          <a:bodyPr wrap="square" rtlCol="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申告書の提出が必要な方は、国税庁ホームページで確認できます</a:t>
            </a:r>
            <a:endParaRPr lang="en-US" altLang="ja-JP"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0" lvl="1">
              <a:lnSpc>
                <a:spcPct val="130000"/>
              </a:lnSpc>
            </a:pPr>
            <a:endParaRPr lang="en-US" altLang="ja-JP" dirty="0">
              <a:latin typeface="BIZ UDPゴシック" panose="020B0400000000000000" pitchFamily="50" charset="-128"/>
              <a:ea typeface="BIZ UDPゴシック" panose="020B0400000000000000" pitchFamily="50" charset="-128"/>
              <a:cs typeface="Meiryo" charset="-128"/>
            </a:endParaRPr>
          </a:p>
          <a:p>
            <a:pPr marL="0" lvl="1">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詳細は、国税庁ホームページでご確認ください。</a:t>
            </a:r>
            <a:r>
              <a:rPr lang="en-US" altLang="ja-JP" dirty="0">
                <a:latin typeface="BIZ UDPゴシック" panose="020B0400000000000000" pitchFamily="50" charset="-128"/>
                <a:ea typeface="BIZ UDPゴシック" panose="020B0400000000000000" pitchFamily="50" charset="-128"/>
                <a:cs typeface="Meiryo" charset="-128"/>
              </a:rPr>
              <a:t>https://www.nta.go.jp/taxes/shiraberu/shinkoku/tokushu/shinkoku-nagare/shinkoku-nagare.htm</a:t>
            </a:r>
          </a:p>
          <a:p>
            <a:pPr marL="0" lvl="1">
              <a:lnSpc>
                <a:spcPct val="130000"/>
              </a:lnSpc>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cs typeface="Meiryo" charset="-128"/>
              </a:rPr>
              <a:t>申告の流れ・申告が必要な方」</a:t>
            </a:r>
          </a:p>
        </p:txBody>
      </p:sp>
      <p:pic>
        <p:nvPicPr>
          <p:cNvPr id="1026" name="Picture 2">
            <a:extLst>
              <a:ext uri="{FF2B5EF4-FFF2-40B4-BE49-F238E27FC236}">
                <a16:creationId xmlns:a16="http://schemas.microsoft.com/office/drawing/2014/main" id="{687065E6-316D-E3F6-3050-B52BC961FF7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785357" y="4763772"/>
            <a:ext cx="1106670" cy="110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70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t>
            </a:r>
            <a:r>
              <a:rPr lang="ja-JP" altLang="en-US" dirty="0">
                <a:solidFill>
                  <a:sysClr val="windowText" lastClr="000000"/>
                </a:solidFill>
              </a:rPr>
              <a:t>Ｂ</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申告方法について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3" name="テキスト ボックス 2">
            <a:extLst>
              <a:ext uri="{FF2B5EF4-FFF2-40B4-BE49-F238E27FC236}">
                <a16:creationId xmlns:a16="http://schemas.microsoft.com/office/drawing/2014/main" id="{5603DADF-59AA-36B3-E604-1C917F6C7B42}"/>
              </a:ext>
            </a:extLst>
          </p:cNvPr>
          <p:cNvSpPr txBox="1"/>
          <p:nvPr/>
        </p:nvSpPr>
        <p:spPr>
          <a:xfrm>
            <a:off x="355358" y="1456850"/>
            <a:ext cx="8433284" cy="4648965"/>
          </a:xfrm>
          <a:prstGeom prst="rect">
            <a:avLst/>
          </a:prstGeom>
          <a:noFill/>
        </p:spPr>
        <p:txBody>
          <a:bodyPr wrap="square" rtlCol="0">
            <a:spAutoFit/>
          </a:bodyPr>
          <a:lstStyle/>
          <a:p>
            <a:pPr marL="363538" indent="-363538">
              <a:lnSpc>
                <a:spcPct val="130000"/>
              </a:lnSpc>
              <a:spcBef>
                <a:spcPts val="600"/>
              </a:spcBef>
            </a:pP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税務署への申告方法は、２種類あります</a:t>
            </a:r>
          </a:p>
          <a:p>
            <a:pPr marL="363538" indent="-3635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・パソコンやスマホを使い、</a:t>
            </a:r>
            <a:r>
              <a:rPr lang="en-US" altLang="ja-JP" sz="2000" dirty="0">
                <a:latin typeface="BIZ UDPゴシック" panose="020B0400000000000000" pitchFamily="50" charset="-128"/>
                <a:ea typeface="BIZ UDPゴシック" panose="020B0400000000000000" pitchFamily="50" charset="-128"/>
                <a:cs typeface="Meiryo" charset="-128"/>
              </a:rPr>
              <a:t>e-Tax</a:t>
            </a:r>
            <a:r>
              <a:rPr lang="ja-JP" altLang="en-US" sz="2000" dirty="0">
                <a:latin typeface="BIZ UDPゴシック" panose="020B0400000000000000" pitchFamily="50" charset="-128"/>
                <a:ea typeface="BIZ UDPゴシック" panose="020B0400000000000000" pitchFamily="50" charset="-128"/>
                <a:cs typeface="Meiryo" charset="-128"/>
              </a:rPr>
              <a:t>でオンライン送信</a:t>
            </a:r>
          </a:p>
          <a:p>
            <a:pPr marL="363538" indent="-3635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・申告書類を郵送または税務署へ持参し提出</a:t>
            </a:r>
          </a:p>
          <a:p>
            <a:pPr marL="363538" indent="-363538">
              <a:lnSpc>
                <a:spcPct val="130000"/>
              </a:lnSpc>
              <a:spcBef>
                <a:spcPts val="600"/>
              </a:spcBef>
            </a:pPr>
            <a:endParaRPr lang="en-US" altLang="ja-JP" sz="2000" dirty="0">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e-Tax</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による申告方法は、</a:t>
            </a:r>
            <a:r>
              <a:rPr lang="en-US" altLang="ja-JP" sz="2200" dirty="0">
                <a:solidFill>
                  <a:schemeClr val="accent1"/>
                </a:solidFill>
                <a:latin typeface="BIZ UDPゴシック" panose="020B0400000000000000" pitchFamily="50" charset="-128"/>
                <a:ea typeface="BIZ UDPゴシック" panose="020B0400000000000000" pitchFamily="50" charset="-128"/>
                <a:cs typeface="Meiryo" charset="-128"/>
              </a:rPr>
              <a:t>2</a:t>
            </a:r>
            <a:r>
              <a:rPr lang="ja-JP" altLang="en-US" sz="2200" dirty="0">
                <a:solidFill>
                  <a:schemeClr val="accent1"/>
                </a:solidFill>
                <a:latin typeface="BIZ UDPゴシック" panose="020B0400000000000000" pitchFamily="50" charset="-128"/>
                <a:ea typeface="BIZ UDPゴシック" panose="020B0400000000000000" pitchFamily="50" charset="-128"/>
                <a:cs typeface="Meiryo" charset="-128"/>
              </a:rPr>
              <a:t>種類あります</a:t>
            </a:r>
          </a:p>
          <a:p>
            <a:pPr marL="363538" indent="-363538">
              <a:lnSpc>
                <a:spcPct val="130000"/>
              </a:lnSpc>
              <a:spcBef>
                <a:spcPts val="600"/>
              </a:spcBef>
            </a:pPr>
            <a:r>
              <a:rPr lang="ja-JP" altLang="en-US" sz="2000" dirty="0">
                <a:latin typeface="BIZ UDPゴシック" panose="020B0400000000000000" pitchFamily="50" charset="-128"/>
                <a:ea typeface="BIZ UDPゴシック" panose="020B0400000000000000" pitchFamily="50" charset="-128"/>
                <a:cs typeface="Meiryo" charset="-128"/>
              </a:rPr>
              <a:t>・マイナンバーカード方式</a:t>
            </a:r>
          </a:p>
          <a:p>
            <a:pPr marL="363538" indent="-363538">
              <a:lnSpc>
                <a:spcPct val="130000"/>
              </a:lnSpc>
              <a:spcBef>
                <a:spcPts val="600"/>
              </a:spcBef>
            </a:pPr>
            <a:r>
              <a:rPr lang="ja-JP" altLang="en-US" sz="2000" dirty="0">
                <a:latin typeface="BIZ UDPゴシック" panose="020B0400000000000000" pitchFamily="50" charset="-128"/>
                <a:ea typeface="BIZ UDPゴシック" panose="020B0400000000000000" pitchFamily="50" charset="-128"/>
                <a:cs typeface="Meiryo" charset="-128"/>
              </a:rPr>
              <a:t>・</a:t>
            </a:r>
            <a:r>
              <a:rPr lang="en-US" altLang="ja-JP" sz="2000" dirty="0">
                <a:latin typeface="BIZ UDPゴシック" panose="020B0400000000000000" pitchFamily="50" charset="-128"/>
                <a:ea typeface="BIZ UDPゴシック" panose="020B0400000000000000" pitchFamily="50" charset="-128"/>
                <a:cs typeface="Meiryo" charset="-128"/>
              </a:rPr>
              <a:t>ID</a:t>
            </a:r>
            <a:r>
              <a:rPr lang="ja-JP" altLang="en-US" sz="2000" dirty="0">
                <a:latin typeface="BIZ UDPゴシック" panose="020B0400000000000000" pitchFamily="50" charset="-128"/>
                <a:ea typeface="BIZ UDPゴシック" panose="020B0400000000000000" pitchFamily="50" charset="-128"/>
                <a:cs typeface="Meiryo" charset="-128"/>
              </a:rPr>
              <a:t>／パスワード方式</a:t>
            </a:r>
            <a:endParaRPr lang="en-US" altLang="ja-JP" sz="2000" dirty="0">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※ID</a:t>
            </a:r>
            <a:r>
              <a:rPr lang="ja-JP" altLang="en-US" sz="2000" dirty="0">
                <a:solidFill>
                  <a:schemeClr val="accent1"/>
                </a:solidFill>
                <a:latin typeface="BIZ UDPゴシック" panose="020B0400000000000000" pitchFamily="50" charset="-128"/>
                <a:ea typeface="BIZ UDPゴシック" panose="020B0400000000000000" pitchFamily="50" charset="-128"/>
                <a:cs typeface="Meiryo" charset="-128"/>
              </a:rPr>
              <a:t>／パスワード方式は、暫定的な対応です</a:t>
            </a:r>
          </a:p>
          <a:p>
            <a:pPr marL="363538" indent="-363538">
              <a:lnSpc>
                <a:spcPct val="130000"/>
              </a:lnSpc>
              <a:spcBef>
                <a:spcPts val="600"/>
              </a:spcBef>
            </a:pPr>
            <a:endPar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endParaRPr>
          </a:p>
          <a:p>
            <a:pPr marL="363538" indent="-363538">
              <a:lnSpc>
                <a:spcPct val="130000"/>
              </a:lnSpc>
              <a:spcBef>
                <a:spcPts val="600"/>
              </a:spcBef>
            </a:pPr>
            <a:r>
              <a:rPr lang="ja-JP" altLang="en-US" sz="2000" dirty="0">
                <a:latin typeface="BIZ UDPゴシック" panose="020B0400000000000000" pitchFamily="50" charset="-128"/>
                <a:ea typeface="BIZ UDPゴシック" panose="020B0400000000000000" pitchFamily="50" charset="-128"/>
                <a:cs typeface="Meiryo" charset="-128"/>
              </a:rPr>
              <a:t>この講座では、マイナンバーカード方式による申告方法について説明します</a:t>
            </a:r>
          </a:p>
        </p:txBody>
      </p:sp>
    </p:spTree>
    <p:extLst>
      <p:ext uri="{BB962C8B-B14F-4D97-AF65-F5344CB8AC3E}">
        <p14:creationId xmlns:p14="http://schemas.microsoft.com/office/powerpoint/2010/main" val="11346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e-Tax</a:t>
            </a:r>
            <a:r>
              <a:rPr lang="ja-JP" altLang="en-US" sz="2799" dirty="0">
                <a:solidFill>
                  <a:srgbClr val="4472C4"/>
                </a:solidFill>
              </a:rPr>
              <a:t>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603DADF-59AA-36B3-E604-1C917F6C7B42}"/>
              </a:ext>
            </a:extLst>
          </p:cNvPr>
          <p:cNvSpPr txBox="1"/>
          <p:nvPr/>
        </p:nvSpPr>
        <p:spPr>
          <a:xfrm>
            <a:off x="365471" y="1489199"/>
            <a:ext cx="8413057" cy="4584268"/>
          </a:xfrm>
          <a:prstGeom prst="rect">
            <a:avLst/>
          </a:prstGeom>
          <a:noFill/>
        </p:spPr>
        <p:txBody>
          <a:bodyPr wrap="square" rtlCol="0">
            <a:spAutoFit/>
          </a:bodyPr>
          <a:lstStyle/>
          <a:p>
            <a:pPr>
              <a:lnSpc>
                <a:spcPct val="130000"/>
              </a:lnSpc>
            </a:pPr>
            <a:r>
              <a:rPr lang="en-US" altLang="ja-JP" sz="2400" dirty="0">
                <a:latin typeface="BIZ UDPゴシック" panose="020B0400000000000000" pitchFamily="50" charset="-128"/>
                <a:ea typeface="BIZ UDPゴシック" panose="020B0400000000000000" pitchFamily="50" charset="-128"/>
                <a:cs typeface="Meiryo" charset="-128"/>
              </a:rPr>
              <a:t>e-Tax</a:t>
            </a:r>
            <a:r>
              <a:rPr lang="ja-JP" altLang="en-US" sz="2400" dirty="0">
                <a:latin typeface="BIZ UDPゴシック" panose="020B0400000000000000" pitchFamily="50" charset="-128"/>
                <a:ea typeface="BIZ UDPゴシック" panose="020B0400000000000000" pitchFamily="50" charset="-128"/>
                <a:cs typeface="Meiryo" charset="-128"/>
              </a:rPr>
              <a:t>とは、</a:t>
            </a:r>
            <a:r>
              <a:rPr lang="en-US" altLang="ja-JP" sz="2400" dirty="0">
                <a:latin typeface="BIZ UDPゴシック" panose="020B0400000000000000" pitchFamily="50" charset="-128"/>
                <a:ea typeface="BIZ UDPゴシック" panose="020B0400000000000000" pitchFamily="50" charset="-128"/>
                <a:cs typeface="Meiryo" charset="-128"/>
              </a:rPr>
              <a:t>｢</a:t>
            </a:r>
            <a:r>
              <a:rPr lang="ja-JP" altLang="en-US" sz="2400" dirty="0">
                <a:latin typeface="BIZ UDPゴシック" panose="020B0400000000000000" pitchFamily="50" charset="-128"/>
                <a:ea typeface="BIZ UDPゴシック" panose="020B0400000000000000" pitchFamily="50" charset="-128"/>
                <a:cs typeface="Meiryo" charset="-128"/>
              </a:rPr>
              <a:t>国税電子申告・納税システム</a:t>
            </a:r>
            <a:r>
              <a:rPr lang="en-US" altLang="ja-JP" sz="2400" dirty="0">
                <a:latin typeface="BIZ UDPゴシック" panose="020B0400000000000000" pitchFamily="50" charset="-128"/>
                <a:ea typeface="BIZ UDPゴシック" panose="020B0400000000000000" pitchFamily="50" charset="-128"/>
                <a:cs typeface="Meiryo" charset="-128"/>
              </a:rPr>
              <a:t>｣</a:t>
            </a:r>
            <a:r>
              <a:rPr lang="ja-JP" altLang="en-US" sz="2400" dirty="0">
                <a:latin typeface="BIZ UDPゴシック" panose="020B0400000000000000" pitchFamily="50" charset="-128"/>
                <a:ea typeface="BIZ UDPゴシック" panose="020B0400000000000000" pitchFamily="50" charset="-128"/>
                <a:cs typeface="Meiryo" charset="-128"/>
              </a:rPr>
              <a:t>のことで、国税に関する申告や納税などのさまざまな手続きを、税務署に出向くことなく、インターネットを通じて行うことができる国税庁が提供するサービスです</a:t>
            </a:r>
          </a:p>
          <a:p>
            <a:pPr>
              <a:lnSpc>
                <a:spcPct val="130000"/>
              </a:lnSpc>
            </a:pP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ja-JP" altLang="en-US"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国税庁ホームページでは、画面の案内に沿って入力すれば、</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税額などが自動計算され、申告書が作成できます</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また、作成した申告書を</a:t>
            </a:r>
            <a:r>
              <a:rPr lang="en-US" altLang="ja-JP" sz="2200" dirty="0">
                <a:latin typeface="BIZ UDPゴシック" panose="020B0400000000000000" pitchFamily="50" charset="-128"/>
                <a:ea typeface="BIZ UDPゴシック" panose="020B0400000000000000" pitchFamily="50" charset="-128"/>
                <a:cs typeface="Meiryo" charset="-128"/>
              </a:rPr>
              <a:t>e-Tax</a:t>
            </a:r>
            <a:r>
              <a:rPr lang="ja-JP" altLang="en-US" sz="2200" dirty="0">
                <a:latin typeface="BIZ UDPゴシック" panose="020B0400000000000000" pitchFamily="50" charset="-128"/>
                <a:ea typeface="BIZ UDPゴシック" panose="020B0400000000000000" pitchFamily="50" charset="-128"/>
                <a:cs typeface="Meiryo" charset="-128"/>
              </a:rPr>
              <a:t>を利用して送信（提出）することも</a:t>
            </a:r>
            <a:endParaRPr lang="en-US" altLang="ja-JP" sz="22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できます</a:t>
            </a:r>
          </a:p>
        </p:txBody>
      </p:sp>
    </p:spTree>
    <p:extLst>
      <p:ext uri="{BB962C8B-B14F-4D97-AF65-F5344CB8AC3E}">
        <p14:creationId xmlns:p14="http://schemas.microsoft.com/office/powerpoint/2010/main" val="109358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e-Tax</a:t>
            </a:r>
            <a:r>
              <a:rPr lang="ja-JP" altLang="en-US" sz="2799" dirty="0">
                <a:solidFill>
                  <a:srgbClr val="4472C4"/>
                </a:solidFill>
              </a:rPr>
              <a:t>なら、こんないいこと</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669D4DC-072A-5256-B5D5-643628C082A0}"/>
              </a:ext>
            </a:extLst>
          </p:cNvPr>
          <p:cNvSpPr txBox="1"/>
          <p:nvPr/>
        </p:nvSpPr>
        <p:spPr>
          <a:xfrm>
            <a:off x="393267" y="1122849"/>
            <a:ext cx="8357466" cy="5070619"/>
          </a:xfrm>
          <a:prstGeom prst="rect">
            <a:avLst/>
          </a:prstGeom>
          <a:noFill/>
        </p:spPr>
        <p:txBody>
          <a:bodyPr wrap="square" rtlCol="0">
            <a:spAutoFit/>
          </a:bodyPr>
          <a:lstStyle/>
          <a:p>
            <a:pPr indent="7938">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〇自宅からオンラインで申告ができます</a:t>
            </a: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税務署に行かなくても、国税庁ホームページで申告書を作成し、自宅からオンラインで提出（送信）できます</a:t>
            </a:r>
            <a:endParaRPr lang="en-US" altLang="ja-JP"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endPar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〇添付書類の提出を省略できます</a:t>
            </a: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生命保険料控除の証明書などは、その記載内容（生命保険会社などの名称、支払金額など）を入力して送信することで、提出または提示を省略することができます　</a:t>
            </a:r>
            <a:endParaRPr lang="en-US" altLang="ja-JP"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endParaRPr lang="ja-JP" altLang="en-US"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〇</a:t>
            </a:r>
            <a:r>
              <a:rPr lang="en-US" altLang="ja-JP" sz="2400" dirty="0">
                <a:solidFill>
                  <a:schemeClr val="accent1"/>
                </a:solidFill>
                <a:latin typeface="BIZ UDPゴシック" panose="020B0400000000000000" pitchFamily="50" charset="-128"/>
                <a:ea typeface="BIZ UDPゴシック" panose="020B0400000000000000" pitchFamily="50" charset="-128"/>
                <a:cs typeface="Meiryo" charset="-128"/>
              </a:rPr>
              <a:t>24</a:t>
            </a:r>
            <a:r>
              <a:rPr lang="ja-JP" altLang="en-US" sz="2400" dirty="0">
                <a:solidFill>
                  <a:schemeClr val="accent1"/>
                </a:solidFill>
                <a:latin typeface="BIZ UDPゴシック" panose="020B0400000000000000" pitchFamily="50" charset="-128"/>
                <a:ea typeface="BIZ UDPゴシック" panose="020B0400000000000000" pitchFamily="50" charset="-128"/>
                <a:cs typeface="Meiryo" charset="-128"/>
              </a:rPr>
              <a:t>時間受付</a:t>
            </a: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メンテナンス時間を除き、年を通して</a:t>
            </a:r>
            <a:r>
              <a:rPr lang="en-US" altLang="ja-JP" sz="2000" dirty="0">
                <a:latin typeface="BIZ UDPゴシック" panose="020B0400000000000000" pitchFamily="50" charset="-128"/>
                <a:ea typeface="BIZ UDPゴシック" panose="020B0400000000000000" pitchFamily="50" charset="-128"/>
                <a:cs typeface="Meiryo" charset="-128"/>
              </a:rPr>
              <a:t>24</a:t>
            </a:r>
            <a:r>
              <a:rPr lang="ja-JP" altLang="en-US" sz="2000" dirty="0">
                <a:latin typeface="BIZ UDPゴシック" panose="020B0400000000000000" pitchFamily="50" charset="-128"/>
                <a:ea typeface="BIZ UDPゴシック" panose="020B0400000000000000" pitchFamily="50" charset="-128"/>
                <a:cs typeface="Meiryo" charset="-128"/>
              </a:rPr>
              <a:t>時間</a:t>
            </a:r>
            <a:r>
              <a:rPr lang="en-US" altLang="ja-JP" sz="2000" dirty="0">
                <a:latin typeface="BIZ UDPゴシック" panose="020B0400000000000000" pitchFamily="50" charset="-128"/>
                <a:ea typeface="BIZ UDPゴシック" panose="020B0400000000000000" pitchFamily="50" charset="-128"/>
                <a:cs typeface="Meiryo" charset="-128"/>
              </a:rPr>
              <a:t>e-Tax</a:t>
            </a:r>
            <a:r>
              <a:rPr lang="ja-JP" altLang="en-US" sz="2000" dirty="0">
                <a:latin typeface="BIZ UDPゴシック" panose="020B0400000000000000" pitchFamily="50" charset="-128"/>
                <a:ea typeface="BIZ UDPゴシック" panose="020B0400000000000000" pitchFamily="50" charset="-128"/>
                <a:cs typeface="Meiryo" charset="-128"/>
              </a:rPr>
              <a:t>での提出（送信）が</a:t>
            </a:r>
            <a:endParaRPr lang="en-US" altLang="ja-JP" sz="2000" dirty="0">
              <a:latin typeface="BIZ UDPゴシック" panose="020B0400000000000000" pitchFamily="50" charset="-128"/>
              <a:ea typeface="BIZ UDPゴシック" panose="020B0400000000000000" pitchFamily="50" charset="-128"/>
              <a:cs typeface="Meiryo" charset="-128"/>
            </a:endParaRPr>
          </a:p>
          <a:p>
            <a:pPr indent="7938">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可能です</a:t>
            </a:r>
          </a:p>
        </p:txBody>
      </p:sp>
    </p:spTree>
    <p:extLst>
      <p:ext uri="{BB962C8B-B14F-4D97-AF65-F5344CB8AC3E}">
        <p14:creationId xmlns:p14="http://schemas.microsoft.com/office/powerpoint/2010/main" val="81180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1-E</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申告書の作成・送信までの流れ</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26EB96A9-FE22-058C-76E4-FDB628DFA1E5}"/>
              </a:ext>
            </a:extLst>
          </p:cNvPr>
          <p:cNvSpPr txBox="1">
            <a:spLocks/>
          </p:cNvSpPr>
          <p:nvPr/>
        </p:nvSpPr>
        <p:spPr>
          <a:xfrm>
            <a:off x="1185950" y="1013258"/>
            <a:ext cx="67721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次ページから、以下の順番で操作をご説明いたします</a:t>
            </a:r>
          </a:p>
        </p:txBody>
      </p:sp>
      <p:grpSp>
        <p:nvGrpSpPr>
          <p:cNvPr id="16" name="グループ化 15">
            <a:extLst>
              <a:ext uri="{FF2B5EF4-FFF2-40B4-BE49-F238E27FC236}">
                <a16:creationId xmlns:a16="http://schemas.microsoft.com/office/drawing/2014/main" id="{F3B6D7C3-FBA1-9392-4C4C-8600E3D3FD48}"/>
              </a:ext>
            </a:extLst>
          </p:cNvPr>
          <p:cNvGrpSpPr/>
          <p:nvPr/>
        </p:nvGrpSpPr>
        <p:grpSpPr>
          <a:xfrm>
            <a:off x="484783" y="1561064"/>
            <a:ext cx="8133334" cy="2684766"/>
            <a:chOff x="345415" y="1804657"/>
            <a:chExt cx="8133334" cy="2684766"/>
          </a:xfrm>
        </p:grpSpPr>
        <p:sp>
          <p:nvSpPr>
            <p:cNvPr id="18" name="テキスト ボックス 17">
              <a:extLst>
                <a:ext uri="{FF2B5EF4-FFF2-40B4-BE49-F238E27FC236}">
                  <a16:creationId xmlns:a16="http://schemas.microsoft.com/office/drawing/2014/main" id="{FD40F2A0-C144-E10A-C7DC-449B9CF2F803}"/>
                </a:ext>
              </a:extLst>
            </p:cNvPr>
            <p:cNvSpPr txBox="1"/>
            <p:nvPr/>
          </p:nvSpPr>
          <p:spPr>
            <a:xfrm>
              <a:off x="1383632" y="2253317"/>
              <a:ext cx="7095117" cy="2029786"/>
            </a:xfrm>
            <a:prstGeom prst="rect">
              <a:avLst/>
            </a:prstGeom>
            <a:noFill/>
          </p:spPr>
          <p:txBody>
            <a:bodyPr wrap="square" rtlCol="0">
              <a:spAutoFit/>
            </a:bodyPr>
            <a:lstStyle/>
            <a:p>
              <a:pPr>
                <a:lnSpc>
                  <a:spcPct val="130000"/>
                </a:lnSpc>
                <a:buClr>
                  <a:srgbClr val="4472C4"/>
                </a:buClr>
              </a:pPr>
              <a:r>
                <a:rPr lang="ja-JP" altLang="en-US" sz="2000" i="0" dirty="0">
                  <a:effectLst/>
                  <a:latin typeface="BIZ UDPゴシック" panose="020B0400000000000000" pitchFamily="50" charset="-128"/>
                  <a:ea typeface="BIZ UDPゴシック" panose="020B0400000000000000" pitchFamily="50" charset="-128"/>
                </a:rPr>
                <a:t>・マイナポータルアプリのインストール</a:t>
              </a: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・マイナポータルにログイン（利用者証明用電子証明書の認証）</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の利用者登録</a:t>
              </a: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・マイナポータルと</a:t>
              </a:r>
              <a:r>
                <a:rPr lang="en-US" altLang="ja-JP" sz="2000" dirty="0">
                  <a:latin typeface="BIZ UDPゴシック" panose="020B0400000000000000" pitchFamily="50" charset="-128"/>
                  <a:ea typeface="BIZ UDPゴシック" panose="020B0400000000000000" pitchFamily="50" charset="-128"/>
                </a:rPr>
                <a:t>e-Tax</a:t>
              </a:r>
              <a:r>
                <a:rPr lang="ja-JP" altLang="en-US" sz="2000" dirty="0">
                  <a:latin typeface="BIZ UDPゴシック" panose="020B0400000000000000" pitchFamily="50" charset="-128"/>
                  <a:ea typeface="BIZ UDPゴシック" panose="020B0400000000000000" pitchFamily="50" charset="-128"/>
                </a:rPr>
                <a:t>の連携（紐付け設定）</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・マイナポータルとの連携</a:t>
              </a:r>
              <a:endParaRPr lang="en-US" altLang="ja-JP" sz="2000" dirty="0">
                <a:latin typeface="BIZ UDPゴシック" panose="020B0400000000000000" pitchFamily="50" charset="-128"/>
                <a:ea typeface="BIZ UDPゴシック" panose="020B0400000000000000" pitchFamily="50" charset="-128"/>
              </a:endParaRPr>
            </a:p>
          </p:txBody>
        </p:sp>
        <p:sp>
          <p:nvSpPr>
            <p:cNvPr id="21" name="サブタイトル 2">
              <a:extLst>
                <a:ext uri="{FF2B5EF4-FFF2-40B4-BE49-F238E27FC236}">
                  <a16:creationId xmlns:a16="http://schemas.microsoft.com/office/drawing/2014/main" id="{A46B4555-A626-414B-85BF-D61644158252}"/>
                </a:ext>
              </a:extLst>
            </p:cNvPr>
            <p:cNvSpPr txBox="1">
              <a:spLocks/>
            </p:cNvSpPr>
            <p:nvPr/>
          </p:nvSpPr>
          <p:spPr>
            <a:xfrm>
              <a:off x="1383632" y="1804657"/>
              <a:ext cx="5855700"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400" b="1" dirty="0">
                  <a:solidFill>
                    <a:srgbClr val="4472C4"/>
                  </a:solidFill>
                  <a:latin typeface="BIZ UDPゴシック" panose="020B0400000000000000" pitchFamily="50" charset="-128"/>
                  <a:ea typeface="BIZ UDPゴシック" panose="020B0400000000000000" pitchFamily="50" charset="-128"/>
                </a:rPr>
                <a:t>事前準備</a:t>
              </a:r>
            </a:p>
          </p:txBody>
        </p:sp>
        <p:sp>
          <p:nvSpPr>
            <p:cNvPr id="22" name="正方形/長方形 21">
              <a:extLst>
                <a:ext uri="{FF2B5EF4-FFF2-40B4-BE49-F238E27FC236}">
                  <a16:creationId xmlns:a16="http://schemas.microsoft.com/office/drawing/2014/main" id="{A7B2A510-BC2A-A15C-94FF-17EB8AC1F976}"/>
                </a:ext>
              </a:extLst>
            </p:cNvPr>
            <p:cNvSpPr/>
            <p:nvPr/>
          </p:nvSpPr>
          <p:spPr>
            <a:xfrm>
              <a:off x="345415" y="1884271"/>
              <a:ext cx="914400" cy="260515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4472C4"/>
                  </a:solidFill>
                  <a:latin typeface="BIZ UDPゴシック" panose="020B0400000000000000" pitchFamily="50" charset="-128"/>
                  <a:ea typeface="BIZ UDPゴシック" panose="020B0400000000000000" pitchFamily="50" charset="-128"/>
                </a:rPr>
                <a:t>2</a:t>
              </a:r>
              <a:r>
                <a:rPr lang="ja-JP" altLang="en-US" dirty="0">
                  <a:solidFill>
                    <a:srgbClr val="4472C4"/>
                  </a:solidFill>
                  <a:latin typeface="BIZ UDPゴシック" panose="020B0400000000000000" pitchFamily="50" charset="-128"/>
                  <a:ea typeface="BIZ UDPゴシック" panose="020B0400000000000000" pitchFamily="50" charset="-128"/>
                </a:rPr>
                <a:t>章</a:t>
              </a:r>
              <a:endParaRPr kumimoji="1" lang="ja-JP" altLang="en-US" dirty="0">
                <a:solidFill>
                  <a:srgbClr val="4472C4"/>
                </a:solidFill>
                <a:latin typeface="BIZ UDPゴシック" panose="020B0400000000000000" pitchFamily="50" charset="-128"/>
                <a:ea typeface="BIZ UDPゴシック" panose="020B0400000000000000" pitchFamily="50" charset="-128"/>
              </a:endParaRPr>
            </a:p>
          </p:txBody>
        </p:sp>
      </p:grpSp>
      <p:grpSp>
        <p:nvGrpSpPr>
          <p:cNvPr id="23" name="グループ化 22">
            <a:extLst>
              <a:ext uri="{FF2B5EF4-FFF2-40B4-BE49-F238E27FC236}">
                <a16:creationId xmlns:a16="http://schemas.microsoft.com/office/drawing/2014/main" id="{3E80822A-4565-39E3-A521-FB483A5F4280}"/>
              </a:ext>
            </a:extLst>
          </p:cNvPr>
          <p:cNvGrpSpPr/>
          <p:nvPr/>
        </p:nvGrpSpPr>
        <p:grpSpPr>
          <a:xfrm>
            <a:off x="484783" y="4415796"/>
            <a:ext cx="8407244" cy="2192463"/>
            <a:chOff x="345415" y="4075747"/>
            <a:chExt cx="8407244" cy="2192463"/>
          </a:xfrm>
        </p:grpSpPr>
        <p:sp>
          <p:nvSpPr>
            <p:cNvPr id="24" name="サブタイトル 2">
              <a:extLst>
                <a:ext uri="{FF2B5EF4-FFF2-40B4-BE49-F238E27FC236}">
                  <a16:creationId xmlns:a16="http://schemas.microsoft.com/office/drawing/2014/main" id="{B4B10B92-5A1B-77B8-5F0E-829EB97BADC3}"/>
                </a:ext>
              </a:extLst>
            </p:cNvPr>
            <p:cNvSpPr txBox="1">
              <a:spLocks/>
            </p:cNvSpPr>
            <p:nvPr/>
          </p:nvSpPr>
          <p:spPr>
            <a:xfrm>
              <a:off x="1383633" y="4095852"/>
              <a:ext cx="6097998"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None/>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申告データの入力・送信・保存</a:t>
              </a:r>
            </a:p>
          </p:txBody>
        </p:sp>
        <p:sp>
          <p:nvSpPr>
            <p:cNvPr id="25" name="テキスト ボックス 24">
              <a:extLst>
                <a:ext uri="{FF2B5EF4-FFF2-40B4-BE49-F238E27FC236}">
                  <a16:creationId xmlns:a16="http://schemas.microsoft.com/office/drawing/2014/main" id="{557AE387-CD99-865F-7C88-186C48139E87}"/>
                </a:ext>
              </a:extLst>
            </p:cNvPr>
            <p:cNvSpPr txBox="1"/>
            <p:nvPr/>
          </p:nvSpPr>
          <p:spPr>
            <a:xfrm>
              <a:off x="1383633" y="4575418"/>
              <a:ext cx="7369026" cy="1629677"/>
            </a:xfrm>
            <a:prstGeom prst="rect">
              <a:avLst/>
            </a:prstGeom>
            <a:noFill/>
          </p:spPr>
          <p:txBody>
            <a:bodyPr wrap="square" rtlCol="0">
              <a:spAutoFit/>
            </a:bodyPr>
            <a:lstStyle/>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・国税庁ホームページへのアクセス</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i="0" dirty="0">
                  <a:effectLst/>
                  <a:latin typeface="BIZ UDPゴシック" panose="020B0400000000000000" pitchFamily="50" charset="-128"/>
                  <a:ea typeface="BIZ UDPゴシック" panose="020B0400000000000000" pitchFamily="50" charset="-128"/>
                </a:rPr>
                <a:t>・金額などの入力</a:t>
              </a:r>
              <a:endParaRPr lang="en-US" altLang="ja-JP" sz="2000" i="0" dirty="0">
                <a:effectLst/>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dirty="0">
                  <a:latin typeface="BIZ UDPゴシック" panose="020B0400000000000000" pitchFamily="50" charset="-128"/>
                  <a:ea typeface="BIZ UDPゴシック" panose="020B0400000000000000" pitchFamily="50" charset="-128"/>
                </a:rPr>
                <a:t>・申告書データの送信</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buClr>
                  <a:srgbClr val="4472C4"/>
                </a:buClr>
              </a:pPr>
              <a:r>
                <a:rPr lang="ja-JP" altLang="en-US" sz="2000" i="0" dirty="0">
                  <a:effectLst/>
                  <a:latin typeface="BIZ UDPゴシック" panose="020B0400000000000000" pitchFamily="50" charset="-128"/>
                  <a:ea typeface="BIZ UDPゴシック" panose="020B0400000000000000" pitchFamily="50" charset="-128"/>
                </a:rPr>
                <a:t>・申告書データの印刷・保存</a:t>
              </a:r>
            </a:p>
          </p:txBody>
        </p:sp>
        <p:sp>
          <p:nvSpPr>
            <p:cNvPr id="26" name="正方形/長方形 25">
              <a:extLst>
                <a:ext uri="{FF2B5EF4-FFF2-40B4-BE49-F238E27FC236}">
                  <a16:creationId xmlns:a16="http://schemas.microsoft.com/office/drawing/2014/main" id="{89983716-48D3-5EF4-88BC-7CD172B8D28A}"/>
                </a:ext>
              </a:extLst>
            </p:cNvPr>
            <p:cNvSpPr/>
            <p:nvPr/>
          </p:nvSpPr>
          <p:spPr>
            <a:xfrm>
              <a:off x="345415" y="4075747"/>
              <a:ext cx="914400" cy="219246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4472C4"/>
                  </a:solidFill>
                  <a:latin typeface="BIZ UDPゴシック" panose="020B0400000000000000" pitchFamily="50" charset="-128"/>
                  <a:ea typeface="BIZ UDPゴシック" panose="020B0400000000000000" pitchFamily="50" charset="-128"/>
                </a:rPr>
                <a:t>3</a:t>
              </a:r>
              <a:r>
                <a:rPr kumimoji="1" lang="ja-JP" altLang="en-US" dirty="0">
                  <a:solidFill>
                    <a:srgbClr val="4472C4"/>
                  </a:solidFill>
                  <a:latin typeface="BIZ UDPゴシック" panose="020B0400000000000000" pitchFamily="50" charset="-128"/>
                  <a:ea typeface="BIZ UDPゴシック" panose="020B0400000000000000" pitchFamily="50" charset="-128"/>
                </a:rPr>
                <a:t>章</a:t>
              </a:r>
            </a:p>
          </p:txBody>
        </p:sp>
      </p:grpSp>
      <p:sp>
        <p:nvSpPr>
          <p:cNvPr id="27" name="テキスト ボックス 26">
            <a:extLst>
              <a:ext uri="{FF2B5EF4-FFF2-40B4-BE49-F238E27FC236}">
                <a16:creationId xmlns:a16="http://schemas.microsoft.com/office/drawing/2014/main" id="{93157334-FC08-8FA7-68EC-BD5262E21C44}"/>
              </a:ext>
            </a:extLst>
          </p:cNvPr>
          <p:cNvSpPr txBox="1"/>
          <p:nvPr/>
        </p:nvSpPr>
        <p:spPr>
          <a:xfrm>
            <a:off x="1520041" y="3931371"/>
            <a:ext cx="5213267" cy="361959"/>
          </a:xfrm>
          <a:prstGeom prst="rect">
            <a:avLst/>
          </a:prstGeom>
          <a:noFill/>
        </p:spPr>
        <p:txBody>
          <a:bodyPr wrap="square" rtlCol="0">
            <a:spAutoFit/>
          </a:bodyPr>
          <a:lstStyle/>
          <a:p>
            <a:pPr>
              <a:lnSpc>
                <a:spcPct val="130000"/>
              </a:lnSpc>
              <a:buClr>
                <a:srgbClr val="4472C4"/>
              </a:buClr>
            </a:pPr>
            <a:r>
              <a:rPr lang="en-US" altLang="ja-JP" sz="1600" i="0" dirty="0">
                <a:solidFill>
                  <a:schemeClr val="accent1"/>
                </a:solidFill>
                <a:effectLst/>
                <a:latin typeface="BIZ UDPゴシック" panose="020B0400000000000000" pitchFamily="50" charset="-128"/>
                <a:ea typeface="BIZ UDPゴシック" panose="020B0400000000000000" pitchFamily="50" charset="-128"/>
              </a:rPr>
              <a:t>※</a:t>
            </a:r>
            <a:r>
              <a:rPr lang="ja-JP" altLang="en-US" sz="1600" i="0" dirty="0">
                <a:solidFill>
                  <a:schemeClr val="accent1"/>
                </a:solidFill>
                <a:effectLst/>
                <a:latin typeface="BIZ UDPゴシック" panose="020B0400000000000000" pitchFamily="50" charset="-128"/>
                <a:ea typeface="BIZ UDPゴシック" panose="020B0400000000000000" pitchFamily="50" charset="-128"/>
              </a:rPr>
              <a:t>こちらの講座では</a:t>
            </a:r>
            <a:r>
              <a:rPr lang="en-US" altLang="ja-JP" sz="1600" i="0" dirty="0">
                <a:solidFill>
                  <a:schemeClr val="accent1"/>
                </a:solidFill>
                <a:effectLst/>
                <a:latin typeface="BIZ UDPゴシック" panose="020B0400000000000000" pitchFamily="50" charset="-128"/>
                <a:ea typeface="BIZ UDPゴシック" panose="020B0400000000000000" pitchFamily="50" charset="-128"/>
              </a:rPr>
              <a:t>2</a:t>
            </a:r>
            <a:r>
              <a:rPr lang="ja-JP" altLang="en-US" sz="1600" i="0" dirty="0">
                <a:solidFill>
                  <a:schemeClr val="accent1"/>
                </a:solidFill>
                <a:effectLst/>
                <a:latin typeface="BIZ UDPゴシック" panose="020B0400000000000000" pitchFamily="50" charset="-128"/>
                <a:ea typeface="BIZ UDPゴシック" panose="020B0400000000000000" pitchFamily="50" charset="-128"/>
              </a:rPr>
              <a:t>章の部分のみのご説明となります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0523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894bec-798d-4cf3-95d8-8ea6401a7b86" xsi:nil="true"/>
    <lcf76f155ced4ddcb4097134ff3c332f xmlns="079a4871-f4a2-4665-9954-203da50962a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30C360F03D9154893E8CD1E92A1C47E" ma:contentTypeVersion="12" ma:contentTypeDescription="新しいドキュメントを作成します。" ma:contentTypeScope="" ma:versionID="a7bc55e77245ee526a4c6de1d040215d">
  <xsd:schema xmlns:xsd="http://www.w3.org/2001/XMLSchema" xmlns:xs="http://www.w3.org/2001/XMLSchema" xmlns:p="http://schemas.microsoft.com/office/2006/metadata/properties" xmlns:ns2="079a4871-f4a2-4665-9954-203da50962a5" xmlns:ns3="2c894bec-798d-4cf3-95d8-8ea6401a7b86" targetNamespace="http://schemas.microsoft.com/office/2006/metadata/properties" ma:root="true" ma:fieldsID="e3bd04e3e020b843bab1d42e7f964934" ns2:_="" ns3:_="">
    <xsd:import namespace="079a4871-f4a2-4665-9954-203da50962a5"/>
    <xsd:import namespace="2c894bec-798d-4cf3-95d8-8ea6401a7b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a4871-f4a2-4665-9954-203da5096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94bec-798d-4cf3-95d8-8ea6401a7b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2f2ba5-c93a-4102-ad8d-e1a5341c9bde}" ma:internalName="TaxCatchAll" ma:showField="CatchAllData" ma:web="2c894bec-798d-4cf3-95d8-8ea6401a7b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0E30DB-0415-4458-A9FB-7FC2791A262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B632AA7F-EC3F-48CD-A59E-74C3956F8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a4871-f4a2-4665-9954-203da50962a5"/>
    <ds:schemaRef ds:uri="2c894bec-798d-4cf3-95d8-8ea6401a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2934</Words>
  <Application>Microsoft Office PowerPoint</Application>
  <PresentationFormat>画面に合わせる (4:3)</PresentationFormat>
  <Paragraphs>543</Paragraphs>
  <Slides>45</Slides>
  <Notes>45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45</vt:i4>
      </vt:variant>
    </vt:vector>
  </HeadingPairs>
  <TitlesOfParts>
    <vt:vector size="51" baseType="lpstr">
      <vt:lpstr>BIZ UDPゴシック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1-Ｂ</vt:lpstr>
      <vt:lpstr>1-C</vt:lpstr>
      <vt:lpstr>1-D</vt:lpstr>
      <vt:lpstr>1-E</vt:lpstr>
      <vt:lpstr>1-F</vt:lpstr>
      <vt:lpstr>PowerPoint プレゼンテーション</vt:lpstr>
      <vt:lpstr>2-A</vt:lpstr>
      <vt:lpstr>2-B</vt:lpstr>
      <vt:lpstr>2-B</vt:lpstr>
      <vt:lpstr>PowerPoint プレゼンテーション</vt:lpstr>
      <vt:lpstr>PowerPoint プレゼンテーション</vt:lpstr>
      <vt:lpstr>PowerPoint プレゼンテーション</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マイナポータルのログイン/ログアウト方法</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マイナポータルとe-Taxを連携</vt:lpstr>
      <vt:lpstr>2-F</vt:lpstr>
      <vt:lpstr>2-G</vt:lpstr>
      <vt:lpstr>（参考）</vt:lpstr>
      <vt:lpstr>（参考）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2025-03-27T15:26:34Z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0x010100630C360F03D9154893E8CD1E92A1C47E</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