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39.xml" ContentType="application/vnd.openxmlformats-officedocument.presentationml.tags+xml"/>
  <Override PartName="/ppt/notesSlides/notesSlide42.xml" ContentType="application/vnd.openxmlformats-officedocument.presentationml.notesSlide+xml"/>
  <Override PartName="/ppt/tags/tag40.xml" ContentType="application/vnd.openxmlformats-officedocument.presentationml.tags+xml"/>
  <Override PartName="/ppt/notesSlides/notesSlide43.xml" ContentType="application/vnd.openxmlformats-officedocument.presentationml.notesSlide+xml"/>
  <Override PartName="/ppt/tags/tag41.xml" ContentType="application/vnd.openxmlformats-officedocument.presentationml.tags+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9"/>
  </p:notesMasterIdLst>
  <p:handoutMasterIdLst>
    <p:handoutMasterId r:id="rId50"/>
  </p:handoutMasterIdLst>
  <p:sldIdLst>
    <p:sldId id="327" r:id="rId5"/>
    <p:sldId id="1026" r:id="rId6"/>
    <p:sldId id="1025" r:id="rId7"/>
    <p:sldId id="1027" r:id="rId8"/>
    <p:sldId id="1028" r:id="rId9"/>
    <p:sldId id="1029" r:id="rId10"/>
    <p:sldId id="1030" r:id="rId11"/>
    <p:sldId id="1031" r:id="rId12"/>
    <p:sldId id="1032" r:id="rId13"/>
    <p:sldId id="1033" r:id="rId14"/>
    <p:sldId id="1034" r:id="rId15"/>
    <p:sldId id="1035" r:id="rId16"/>
    <p:sldId id="1036" r:id="rId17"/>
    <p:sldId id="1037" r:id="rId18"/>
    <p:sldId id="1038" r:id="rId19"/>
    <p:sldId id="1040" r:id="rId20"/>
    <p:sldId id="1041" r:id="rId21"/>
    <p:sldId id="1042" r:id="rId22"/>
    <p:sldId id="1043" r:id="rId23"/>
    <p:sldId id="1064" r:id="rId24"/>
    <p:sldId id="1065" r:id="rId25"/>
    <p:sldId id="1044" r:id="rId26"/>
    <p:sldId id="1045" r:id="rId27"/>
    <p:sldId id="1046" r:id="rId28"/>
    <p:sldId id="1047" r:id="rId29"/>
    <p:sldId id="1048" r:id="rId30"/>
    <p:sldId id="1049" r:id="rId31"/>
    <p:sldId id="1050" r:id="rId32"/>
    <p:sldId id="1068" r:id="rId33"/>
    <p:sldId id="1051" r:id="rId34"/>
    <p:sldId id="1066" r:id="rId35"/>
    <p:sldId id="1053" r:id="rId36"/>
    <p:sldId id="1067" r:id="rId37"/>
    <p:sldId id="1054" r:id="rId38"/>
    <p:sldId id="1055" r:id="rId39"/>
    <p:sldId id="1056" r:id="rId40"/>
    <p:sldId id="1057" r:id="rId41"/>
    <p:sldId id="1058" r:id="rId42"/>
    <p:sldId id="1059" r:id="rId43"/>
    <p:sldId id="1060" r:id="rId44"/>
    <p:sldId id="1061" r:id="rId45"/>
    <p:sldId id="1062" r:id="rId46"/>
    <p:sldId id="1063" r:id="rId47"/>
    <p:sldId id="1106" r:id="rId48"/>
  </p:sldIdLst>
  <p:sldSz cx="9144000" cy="6858000" type="screen4x3"/>
  <p:notesSz cx="6737350" cy="9869488"/>
  <p:custDataLst>
    <p:tags r:id="rId51"/>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3300"/>
    <a:srgbClr val="0B57CF"/>
    <a:srgbClr val="1A1A1D"/>
    <a:srgbClr val="323332"/>
    <a:srgbClr val="2FD159"/>
    <a:srgbClr val="1A1A25"/>
    <a:srgbClr val="4472C4"/>
    <a:srgbClr val="009650"/>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190B72-843D-42A8-B5FF-ACF4F7BA1B95}" v="1" dt="2025-03-13T01:12:07.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22" autoAdjust="0"/>
    <p:restoredTop sz="68269" autoAdjust="0"/>
  </p:normalViewPr>
  <p:slideViewPr>
    <p:cSldViewPr snapToGrid="0" snapToObjects="1">
      <p:cViewPr varScale="1">
        <p:scale>
          <a:sx n="73" d="100"/>
          <a:sy n="73" d="100"/>
        </p:scale>
        <p:origin x="2460" y="7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44" d="100"/>
          <a:sy n="44" d="100"/>
        </p:scale>
        <p:origin x="2792" y="40"/>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1380F-FAE9-47B9-ACD5-AA8A41E1F85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kumimoji="1" lang="ja-JP" altLang="en-US"/>
        </a:p>
      </dgm:t>
    </dgm:pt>
    <dgm:pt modelId="{4C642A99-9007-43E5-B1F9-67E46DEBCF68}">
      <dgm:prSet phldrT="[テキスト]" custT="1"/>
      <dgm:spPr>
        <a:solidFill>
          <a:srgbClr val="FABD0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26636B-7CA3-42ED-87EF-DBC73C80FEC1}" type="par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85836C4-2C03-4D55-9396-F306CEAFF849}" type="sibTrans" cxnId="{145E48FB-E188-4119-AF08-49A3845F8656}">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AF6950F-FFED-4CAA-AE0A-47FA9F9A00F0}">
      <dgm:prSet phldrT="[テキスト]" custT="1"/>
      <dgm:spPr>
        <a:solidFill>
          <a:srgbClr val="8FC320"/>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509805D8-C94A-46EC-AA27-E253CB644BDC}" type="par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3E8A634C-7A89-407E-A706-48A05E30E87B}" type="sibTrans" cxnId="{06AF23F2-9BEC-4FA0-869A-2ED819087688}">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0A7DAA73-6D11-4B59-8420-56DBBA4F832B}">
      <dgm:prSet phldrT="[テキスト]" custT="1"/>
      <dgm:spPr>
        <a:solidFill>
          <a:srgbClr val="F18101"/>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A80B9CBE-B5F3-4D7D-AB3F-27D451BED8DA}" type="par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DDE92B90-1B0E-4A57-AEAE-DB6DB8451F4B}" type="sibTrans" cxnId="{308C52E0-7A2E-43BD-AE7D-96AABFE4B202}">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903681C3-8BCA-43E9-B989-B0582312DA4B}">
      <dgm:prSet phldrT="[テキスト]" custT="1"/>
      <dgm:spPr>
        <a:solidFill>
          <a:srgbClr val="008CD7"/>
        </a:solidFill>
      </dgm:spPr>
      <dgm:t>
        <a:bodyPr lIns="36000" tIns="36000" rIns="36000" bIns="36000"/>
        <a:lstStyle/>
        <a:p>
          <a:pPr>
            <a:lnSpc>
              <a:spcPct val="100000"/>
            </a:lnSpc>
          </a:pPr>
          <a:endParaRPr kumimoji="1" lang="ja-JP" altLang="en-US" sz="1400" dirty="0">
            <a:latin typeface="BIZ UDPゴシック" panose="020B0400000000000000" pitchFamily="50" charset="-128"/>
            <a:ea typeface="BIZ UDPゴシック" panose="020B0400000000000000" pitchFamily="50" charset="-128"/>
          </a:endParaRPr>
        </a:p>
      </dgm:t>
    </dgm:pt>
    <dgm:pt modelId="{9BBA094E-E596-415B-BC73-1DB59FC1463A}" type="par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6D8AE3F4-43F3-49C3-B49A-9AD9779FC496}" type="sibTrans" cxnId="{1E8E817B-E6FD-4A20-AEEF-E4E655313430}">
      <dgm:prSet/>
      <dgm:spPr/>
      <dgm:t>
        <a:bodyPr/>
        <a:lstStyle/>
        <a:p>
          <a:pPr>
            <a:lnSpc>
              <a:spcPct val="100000"/>
            </a:lnSpc>
          </a:pPr>
          <a:endParaRPr kumimoji="1" lang="ja-JP" altLang="en-US" sz="1400">
            <a:latin typeface="BIZ UDPゴシック" panose="020B0400000000000000" pitchFamily="50" charset="-128"/>
            <a:ea typeface="BIZ UDPゴシック" panose="020B0400000000000000" pitchFamily="50" charset="-128"/>
          </a:endParaRPr>
        </a:p>
      </dgm:t>
    </dgm:pt>
    <dgm:pt modelId="{B9FEB991-EE29-470A-9878-9AA272ACEA81}" type="pres">
      <dgm:prSet presAssocID="{ACD1380F-FAE9-47B9-ACD5-AA8A41E1F854}" presName="cycleMatrixDiagram" presStyleCnt="0">
        <dgm:presLayoutVars>
          <dgm:chMax val="1"/>
          <dgm:dir/>
          <dgm:animLvl val="lvl"/>
          <dgm:resizeHandles val="exact"/>
        </dgm:presLayoutVars>
      </dgm:prSet>
      <dgm:spPr/>
    </dgm:pt>
    <dgm:pt modelId="{B696782D-AFD8-4683-8C0C-1EAC58182CBC}" type="pres">
      <dgm:prSet presAssocID="{ACD1380F-FAE9-47B9-ACD5-AA8A41E1F854}" presName="children" presStyleCnt="0"/>
      <dgm:spPr/>
    </dgm:pt>
    <dgm:pt modelId="{D1D09264-718A-49A8-9C7C-784AE1EAC358}" type="pres">
      <dgm:prSet presAssocID="{ACD1380F-FAE9-47B9-ACD5-AA8A41E1F854}" presName="childPlaceholder" presStyleCnt="0"/>
      <dgm:spPr/>
    </dgm:pt>
    <dgm:pt modelId="{723E8025-5690-4E55-B9B8-ECC9FAF689FC}" type="pres">
      <dgm:prSet presAssocID="{ACD1380F-FAE9-47B9-ACD5-AA8A41E1F854}" presName="circle" presStyleCnt="0"/>
      <dgm:spPr/>
    </dgm:pt>
    <dgm:pt modelId="{1C9EA04B-58C7-4495-9D4A-7A49536BA4D8}" type="pres">
      <dgm:prSet presAssocID="{ACD1380F-FAE9-47B9-ACD5-AA8A41E1F854}" presName="quadrant1" presStyleLbl="node1" presStyleIdx="0" presStyleCnt="4">
        <dgm:presLayoutVars>
          <dgm:chMax val="1"/>
          <dgm:bulletEnabled val="1"/>
        </dgm:presLayoutVars>
      </dgm:prSet>
      <dgm:spPr/>
    </dgm:pt>
    <dgm:pt modelId="{BF355B89-595A-4C6C-8A1B-D9EF1B84E4CD}" type="pres">
      <dgm:prSet presAssocID="{ACD1380F-FAE9-47B9-ACD5-AA8A41E1F854}" presName="quadrant2" presStyleLbl="node1" presStyleIdx="1" presStyleCnt="4">
        <dgm:presLayoutVars>
          <dgm:chMax val="1"/>
          <dgm:bulletEnabled val="1"/>
        </dgm:presLayoutVars>
      </dgm:prSet>
      <dgm:spPr/>
    </dgm:pt>
    <dgm:pt modelId="{8A8CE745-C6CE-4C50-B858-AFE006D94E10}" type="pres">
      <dgm:prSet presAssocID="{ACD1380F-FAE9-47B9-ACD5-AA8A41E1F854}" presName="quadrant3" presStyleLbl="node1" presStyleIdx="2" presStyleCnt="4">
        <dgm:presLayoutVars>
          <dgm:chMax val="1"/>
          <dgm:bulletEnabled val="1"/>
        </dgm:presLayoutVars>
      </dgm:prSet>
      <dgm:spPr/>
    </dgm:pt>
    <dgm:pt modelId="{650BC71E-160C-4FCA-BD69-3875E70F95BD}" type="pres">
      <dgm:prSet presAssocID="{ACD1380F-FAE9-47B9-ACD5-AA8A41E1F854}" presName="quadrant4" presStyleLbl="node1" presStyleIdx="3" presStyleCnt="4">
        <dgm:presLayoutVars>
          <dgm:chMax val="1"/>
          <dgm:bulletEnabled val="1"/>
        </dgm:presLayoutVars>
      </dgm:prSet>
      <dgm:spPr/>
    </dgm:pt>
    <dgm:pt modelId="{D5D5B3B7-29FB-4B75-8CCA-E66110BABA16}" type="pres">
      <dgm:prSet presAssocID="{ACD1380F-FAE9-47B9-ACD5-AA8A41E1F854}" presName="quadrantPlaceholder" presStyleCnt="0"/>
      <dgm:spPr/>
    </dgm:pt>
    <dgm:pt modelId="{1783777C-8DFD-4D78-8187-0DF5AD903FD3}" type="pres">
      <dgm:prSet presAssocID="{ACD1380F-FAE9-47B9-ACD5-AA8A41E1F854}" presName="center1" presStyleLbl="fgShp" presStyleIdx="0" presStyleCnt="2"/>
      <dgm:spPr/>
    </dgm:pt>
    <dgm:pt modelId="{37695F6F-F212-494C-A1C7-72E43B34C119}" type="pres">
      <dgm:prSet presAssocID="{ACD1380F-FAE9-47B9-ACD5-AA8A41E1F854}" presName="center2" presStyleLbl="fgShp" presStyleIdx="1" presStyleCnt="2"/>
      <dgm:spPr/>
    </dgm:pt>
  </dgm:ptLst>
  <dgm:cxnLst>
    <dgm:cxn modelId="{C86B3C10-C1ED-4C50-9F2A-17C3FE0095F9}" type="presOf" srcId="{0A7DAA73-6D11-4B59-8420-56DBBA4F832B}" destId="{8A8CE745-C6CE-4C50-B858-AFE006D94E10}" srcOrd="0" destOrd="0" presId="urn:microsoft.com/office/officeart/2005/8/layout/cycle4"/>
    <dgm:cxn modelId="{154EDD12-29BD-4DCE-99BC-8D0EE7D89BAF}" type="presOf" srcId="{903681C3-8BCA-43E9-B989-B0582312DA4B}" destId="{650BC71E-160C-4FCA-BD69-3875E70F95BD}" srcOrd="0" destOrd="0" presId="urn:microsoft.com/office/officeart/2005/8/layout/cycle4"/>
    <dgm:cxn modelId="{71D9005F-31C5-4DEF-8B20-2371D77374A6}" type="presOf" srcId="{ACD1380F-FAE9-47B9-ACD5-AA8A41E1F854}" destId="{B9FEB991-EE29-470A-9878-9AA272ACEA81}" srcOrd="0" destOrd="0" presId="urn:microsoft.com/office/officeart/2005/8/layout/cycle4"/>
    <dgm:cxn modelId="{1CD8B16A-61FB-4D3B-A8E6-6DA178A65D64}" type="presOf" srcId="{4C642A99-9007-43E5-B1F9-67E46DEBCF68}" destId="{1C9EA04B-58C7-4495-9D4A-7A49536BA4D8}" srcOrd="0" destOrd="0" presId="urn:microsoft.com/office/officeart/2005/8/layout/cycle4"/>
    <dgm:cxn modelId="{1E8E817B-E6FD-4A20-AEEF-E4E655313430}" srcId="{ACD1380F-FAE9-47B9-ACD5-AA8A41E1F854}" destId="{903681C3-8BCA-43E9-B989-B0582312DA4B}" srcOrd="3" destOrd="0" parTransId="{9BBA094E-E596-415B-BC73-1DB59FC1463A}" sibTransId="{6D8AE3F4-43F3-49C3-B49A-9AD9779FC496}"/>
    <dgm:cxn modelId="{1EE77288-2239-4E7A-93F7-FF8C93306801}" type="presOf" srcId="{6AF6950F-FFED-4CAA-AE0A-47FA9F9A00F0}" destId="{BF355B89-595A-4C6C-8A1B-D9EF1B84E4CD}" srcOrd="0" destOrd="0" presId="urn:microsoft.com/office/officeart/2005/8/layout/cycle4"/>
    <dgm:cxn modelId="{308C52E0-7A2E-43BD-AE7D-96AABFE4B202}" srcId="{ACD1380F-FAE9-47B9-ACD5-AA8A41E1F854}" destId="{0A7DAA73-6D11-4B59-8420-56DBBA4F832B}" srcOrd="2" destOrd="0" parTransId="{A80B9CBE-B5F3-4D7D-AB3F-27D451BED8DA}" sibTransId="{DDE92B90-1B0E-4A57-AEAE-DB6DB8451F4B}"/>
    <dgm:cxn modelId="{06AF23F2-9BEC-4FA0-869A-2ED819087688}" srcId="{ACD1380F-FAE9-47B9-ACD5-AA8A41E1F854}" destId="{6AF6950F-FFED-4CAA-AE0A-47FA9F9A00F0}" srcOrd="1" destOrd="0" parTransId="{509805D8-C94A-46EC-AA27-E253CB644BDC}" sibTransId="{3E8A634C-7A89-407E-A706-48A05E30E87B}"/>
    <dgm:cxn modelId="{145E48FB-E188-4119-AF08-49A3845F8656}" srcId="{ACD1380F-FAE9-47B9-ACD5-AA8A41E1F854}" destId="{4C642A99-9007-43E5-B1F9-67E46DEBCF68}" srcOrd="0" destOrd="0" parTransId="{9B26636B-7CA3-42ED-87EF-DBC73C80FEC1}" sibTransId="{685836C4-2C03-4D55-9396-F306CEAFF849}"/>
    <dgm:cxn modelId="{2A150FE0-3B83-42DD-98C5-ACBC0F794AD9}" type="presParOf" srcId="{B9FEB991-EE29-470A-9878-9AA272ACEA81}" destId="{B696782D-AFD8-4683-8C0C-1EAC58182CBC}" srcOrd="0" destOrd="0" presId="urn:microsoft.com/office/officeart/2005/8/layout/cycle4"/>
    <dgm:cxn modelId="{21231CD0-9670-40CF-B0E7-091C143F74D1}" type="presParOf" srcId="{B696782D-AFD8-4683-8C0C-1EAC58182CBC}" destId="{D1D09264-718A-49A8-9C7C-784AE1EAC358}" srcOrd="0" destOrd="0" presId="urn:microsoft.com/office/officeart/2005/8/layout/cycle4"/>
    <dgm:cxn modelId="{D3D4FB59-7D1B-4189-BE3E-3E862FAF4898}" type="presParOf" srcId="{B9FEB991-EE29-470A-9878-9AA272ACEA81}" destId="{723E8025-5690-4E55-B9B8-ECC9FAF689FC}" srcOrd="1" destOrd="0" presId="urn:microsoft.com/office/officeart/2005/8/layout/cycle4"/>
    <dgm:cxn modelId="{E8C64FEE-303E-4325-9708-090537B31A0A}" type="presParOf" srcId="{723E8025-5690-4E55-B9B8-ECC9FAF689FC}" destId="{1C9EA04B-58C7-4495-9D4A-7A49536BA4D8}" srcOrd="0" destOrd="0" presId="urn:microsoft.com/office/officeart/2005/8/layout/cycle4"/>
    <dgm:cxn modelId="{C38C9C96-1966-49A2-921A-DAEDC830A50D}" type="presParOf" srcId="{723E8025-5690-4E55-B9B8-ECC9FAF689FC}" destId="{BF355B89-595A-4C6C-8A1B-D9EF1B84E4CD}" srcOrd="1" destOrd="0" presId="urn:microsoft.com/office/officeart/2005/8/layout/cycle4"/>
    <dgm:cxn modelId="{706C6FD3-5D74-4F44-96C8-2B691350E0D2}" type="presParOf" srcId="{723E8025-5690-4E55-B9B8-ECC9FAF689FC}" destId="{8A8CE745-C6CE-4C50-B858-AFE006D94E10}" srcOrd="2" destOrd="0" presId="urn:microsoft.com/office/officeart/2005/8/layout/cycle4"/>
    <dgm:cxn modelId="{4C2BCE8E-70BD-44F1-B28F-EED8D8088ED2}" type="presParOf" srcId="{723E8025-5690-4E55-B9B8-ECC9FAF689FC}" destId="{650BC71E-160C-4FCA-BD69-3875E70F95BD}" srcOrd="3" destOrd="0" presId="urn:microsoft.com/office/officeart/2005/8/layout/cycle4"/>
    <dgm:cxn modelId="{5BF75667-F864-4FDF-8A7C-2EEBDC68413F}" type="presParOf" srcId="{723E8025-5690-4E55-B9B8-ECC9FAF689FC}" destId="{D5D5B3B7-29FB-4B75-8CCA-E66110BABA16}" srcOrd="4" destOrd="0" presId="urn:microsoft.com/office/officeart/2005/8/layout/cycle4"/>
    <dgm:cxn modelId="{194F2DCA-E2E9-4C16-B78A-34856CA45DD3}" type="presParOf" srcId="{B9FEB991-EE29-470A-9878-9AA272ACEA81}" destId="{1783777C-8DFD-4D78-8187-0DF5AD903FD3}" srcOrd="2" destOrd="0" presId="urn:microsoft.com/office/officeart/2005/8/layout/cycle4"/>
    <dgm:cxn modelId="{3283DA81-603B-48DB-BC87-07CA1A96C96D}" type="presParOf" srcId="{B9FEB991-EE29-470A-9878-9AA272ACEA81}" destId="{37695F6F-F212-494C-A1C7-72E43B34C119}"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EA04B-58C7-4495-9D4A-7A49536BA4D8}">
      <dsp:nvSpPr>
        <dsp:cNvPr id="0" name=""/>
        <dsp:cNvSpPr/>
      </dsp:nvSpPr>
      <dsp:spPr>
        <a:xfrm>
          <a:off x="1186571" y="554770"/>
          <a:ext cx="2482054" cy="2482054"/>
        </a:xfrm>
        <a:prstGeom prst="pieWedge">
          <a:avLst/>
        </a:prstGeom>
        <a:solidFill>
          <a:srgbClr val="FAB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a:off x="1913548" y="1281747"/>
        <a:ext cx="1755077" cy="1755077"/>
      </dsp:txXfrm>
    </dsp:sp>
    <dsp:sp modelId="{BF355B89-595A-4C6C-8A1B-D9EF1B84E4CD}">
      <dsp:nvSpPr>
        <dsp:cNvPr id="0" name=""/>
        <dsp:cNvSpPr/>
      </dsp:nvSpPr>
      <dsp:spPr>
        <a:xfrm rot="5400000">
          <a:off x="3783270" y="554770"/>
          <a:ext cx="2482054" cy="2482054"/>
        </a:xfrm>
        <a:prstGeom prst="pieWedge">
          <a:avLst/>
        </a:prstGeom>
        <a:solidFill>
          <a:srgbClr val="8FC3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3783270" y="1281747"/>
        <a:ext cx="1755077" cy="1755077"/>
      </dsp:txXfrm>
    </dsp:sp>
    <dsp:sp modelId="{8A8CE745-C6CE-4C50-B858-AFE006D94E10}">
      <dsp:nvSpPr>
        <dsp:cNvPr id="0" name=""/>
        <dsp:cNvSpPr/>
      </dsp:nvSpPr>
      <dsp:spPr>
        <a:xfrm rot="10800000">
          <a:off x="3783270" y="3151469"/>
          <a:ext cx="2482054" cy="2482054"/>
        </a:xfrm>
        <a:prstGeom prst="pieWedge">
          <a:avLst/>
        </a:prstGeom>
        <a:solidFill>
          <a:srgbClr val="F18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10800000">
        <a:off x="3783270" y="3151469"/>
        <a:ext cx="1755077" cy="1755077"/>
      </dsp:txXfrm>
    </dsp:sp>
    <dsp:sp modelId="{650BC71E-160C-4FCA-BD69-3875E70F95BD}">
      <dsp:nvSpPr>
        <dsp:cNvPr id="0" name=""/>
        <dsp:cNvSpPr/>
      </dsp:nvSpPr>
      <dsp:spPr>
        <a:xfrm rot="16200000">
          <a:off x="1186571" y="3151469"/>
          <a:ext cx="2482054" cy="2482054"/>
        </a:xfrm>
        <a:prstGeom prst="pieWedge">
          <a:avLst/>
        </a:prstGeom>
        <a:solidFill>
          <a:srgbClr val="008C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36000" rIns="36000" bIns="36000" numCol="1" spcCol="1270" anchor="ctr" anchorCtr="0">
          <a:noAutofit/>
        </a:bodyPr>
        <a:lstStyle/>
        <a:p>
          <a:pPr marL="0" lvl="0" indent="0" algn="ctr" defTabSz="622300">
            <a:lnSpc>
              <a:spcPct val="100000"/>
            </a:lnSpc>
            <a:spcBef>
              <a:spcPct val="0"/>
            </a:spcBef>
            <a:spcAft>
              <a:spcPct val="35000"/>
            </a:spcAft>
            <a:buNone/>
          </a:pPr>
          <a:endParaRPr kumimoji="1" lang="ja-JP" altLang="en-US" sz="1400" kern="1200" dirty="0">
            <a:latin typeface="BIZ UDPゴシック" panose="020B0400000000000000" pitchFamily="50" charset="-128"/>
            <a:ea typeface="BIZ UDPゴシック" panose="020B0400000000000000" pitchFamily="50" charset="-128"/>
          </a:endParaRPr>
        </a:p>
      </dsp:txBody>
      <dsp:txXfrm rot="5400000">
        <a:off x="1913548" y="3151469"/>
        <a:ext cx="1755077" cy="1755077"/>
      </dsp:txXfrm>
    </dsp:sp>
    <dsp:sp modelId="{1783777C-8DFD-4D78-8187-0DF5AD903FD3}">
      <dsp:nvSpPr>
        <dsp:cNvPr id="0" name=""/>
        <dsp:cNvSpPr/>
      </dsp:nvSpPr>
      <dsp:spPr>
        <a:xfrm>
          <a:off x="3297464" y="2578246"/>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695F6F-F212-494C-A1C7-72E43B34C119}">
      <dsp:nvSpPr>
        <dsp:cNvPr id="0" name=""/>
        <dsp:cNvSpPr/>
      </dsp:nvSpPr>
      <dsp:spPr>
        <a:xfrm rot="10800000">
          <a:off x="3297464" y="2864858"/>
          <a:ext cx="856968" cy="74518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816B0EA-605F-93D7-39F0-81B5351CBD96}"/>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82020AA-84DF-58D5-8790-DB6330F4FC7E}"/>
              </a:ext>
            </a:extLst>
          </p:cNvPr>
          <p:cNvSpPr>
            <a:spLocks noGrp="1"/>
          </p:cNvSpPr>
          <p:nvPr>
            <p:ph type="dt" sz="quarter" idx="1"/>
          </p:nvPr>
        </p:nvSpPr>
        <p:spPr>
          <a:xfrm>
            <a:off x="3816350" y="0"/>
            <a:ext cx="2919413" cy="495300"/>
          </a:xfrm>
          <a:prstGeom prst="rect">
            <a:avLst/>
          </a:prstGeom>
        </p:spPr>
        <p:txBody>
          <a:bodyPr vert="horz" lIns="91440" tIns="45720" rIns="91440" bIns="45720" rtlCol="0"/>
          <a:lstStyle>
            <a:lvl1pPr algn="r">
              <a:defRPr sz="1200"/>
            </a:lvl1pPr>
          </a:lstStyle>
          <a:p>
            <a:fld id="{58C3486E-560F-42C7-9A2E-5E06E912FF77}" type="datetimeFigureOut">
              <a:rPr kumimoji="1" lang="ja-JP" altLang="en-US" smtClean="0"/>
              <a:t>2025/4/4</a:t>
            </a:fld>
            <a:endParaRPr kumimoji="1" lang="ja-JP" altLang="en-US"/>
          </a:p>
        </p:txBody>
      </p:sp>
      <p:sp>
        <p:nvSpPr>
          <p:cNvPr id="4" name="フッター プレースホルダー 3">
            <a:extLst>
              <a:ext uri="{FF2B5EF4-FFF2-40B4-BE49-F238E27FC236}">
                <a16:creationId xmlns:a16="http://schemas.microsoft.com/office/drawing/2014/main" id="{82D54757-D501-3AB4-4AD8-0670A2C51C41}"/>
              </a:ext>
            </a:extLst>
          </p:cNvPr>
          <p:cNvSpPr>
            <a:spLocks noGrp="1"/>
          </p:cNvSpPr>
          <p:nvPr>
            <p:ph type="ftr" sz="quarter" idx="2"/>
          </p:nvPr>
        </p:nvSpPr>
        <p:spPr>
          <a:xfrm>
            <a:off x="0" y="9374188"/>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168A8B26-88AF-105C-113C-56AEE447B71A}"/>
              </a:ext>
            </a:extLst>
          </p:cNvPr>
          <p:cNvSpPr>
            <a:spLocks noGrp="1"/>
          </p:cNvSpPr>
          <p:nvPr>
            <p:ph type="sldNum" sz="quarter" idx="3"/>
          </p:nvPr>
        </p:nvSpPr>
        <p:spPr>
          <a:xfrm>
            <a:off x="3816350" y="9374188"/>
            <a:ext cx="2919413" cy="495300"/>
          </a:xfrm>
          <a:prstGeom prst="rect">
            <a:avLst/>
          </a:prstGeom>
        </p:spPr>
        <p:txBody>
          <a:bodyPr vert="horz" lIns="91440" tIns="45720" rIns="91440" bIns="45720" rtlCol="0" anchor="b"/>
          <a:lstStyle>
            <a:lvl1pPr algn="r">
              <a:defRPr sz="1200"/>
            </a:lvl1pPr>
          </a:lstStyle>
          <a:p>
            <a:fld id="{0DCE52BE-B243-4E2D-A943-258BB10BE6C1}" type="slidenum">
              <a:rPr kumimoji="1" lang="ja-JP" altLang="en-US" smtClean="0"/>
              <a:t>‹#›</a:t>
            </a:fld>
            <a:endParaRPr kumimoji="1" lang="ja-JP" altLang="en-US"/>
          </a:p>
        </p:txBody>
      </p:sp>
    </p:spTree>
    <p:extLst>
      <p:ext uri="{BB962C8B-B14F-4D97-AF65-F5344CB8AC3E}">
        <p14:creationId xmlns:p14="http://schemas.microsoft.com/office/powerpoint/2010/main" val="4270208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519" cy="495188"/>
          </a:xfrm>
          <a:prstGeom prst="rect">
            <a:avLst/>
          </a:prstGeom>
        </p:spPr>
        <p:txBody>
          <a:bodyPr vert="horz" lIns="90332" tIns="45166" rIns="90332" bIns="45166"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4" y="2"/>
            <a:ext cx="2919519" cy="495188"/>
          </a:xfrm>
          <a:prstGeom prst="rect">
            <a:avLst/>
          </a:prstGeom>
        </p:spPr>
        <p:txBody>
          <a:bodyPr vert="horz" lIns="90332" tIns="45166" rIns="90332" bIns="45166"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2025/4/4</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32" tIns="45166" rIns="90332" bIns="45166" rtlCol="0" anchor="ctr"/>
          <a:lstStyle/>
          <a:p>
            <a:endParaRPr lang="ja-JP" altLang="en-US" dirty="0"/>
          </a:p>
        </p:txBody>
      </p:sp>
      <p:sp>
        <p:nvSpPr>
          <p:cNvPr id="5" name="ノート プレースホルダー 4"/>
          <p:cNvSpPr>
            <a:spLocks noGrp="1"/>
          </p:cNvSpPr>
          <p:nvPr>
            <p:ph type="body" sz="quarter" idx="3"/>
          </p:nvPr>
        </p:nvSpPr>
        <p:spPr>
          <a:xfrm>
            <a:off x="384379" y="4614210"/>
            <a:ext cx="5968590" cy="4760092"/>
          </a:xfrm>
          <a:prstGeom prst="rect">
            <a:avLst/>
          </a:prstGeom>
        </p:spPr>
        <p:txBody>
          <a:bodyPr vert="horz" lIns="90332" tIns="45166" rIns="90332" bIns="451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374303"/>
            <a:ext cx="2919519" cy="495187"/>
          </a:xfrm>
          <a:prstGeom prst="rect">
            <a:avLst/>
          </a:prstGeom>
        </p:spPr>
        <p:txBody>
          <a:bodyPr vert="horz" lIns="90332" tIns="45166" rIns="90332" bIns="45166"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4" y="9374303"/>
            <a:ext cx="2919519" cy="495187"/>
          </a:xfrm>
          <a:prstGeom prst="rect">
            <a:avLst/>
          </a:prstGeom>
        </p:spPr>
        <p:txBody>
          <a:bodyPr vert="horz" lIns="90332" tIns="45166" rIns="90332" bIns="45166"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2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79984060-2140-DBBA-CC68-2896E881DBFF}"/>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25768E73-D34B-4FD3-E927-CD30FCEE85A8}"/>
              </a:ext>
            </a:extLst>
          </p:cNvPr>
          <p:cNvSpPr>
            <a:spLocks noGrp="1" noRot="1" noChangeAspect="1"/>
          </p:cNvSpPr>
          <p:nvPr>
            <p:ph type="sldImg"/>
          </p:nvPr>
        </p:nvSpPr>
        <p:spPr/>
      </p:sp>
    </p:spTree>
    <p:extLst>
      <p:ext uri="{BB962C8B-B14F-4D97-AF65-F5344CB8AC3E}">
        <p14:creationId xmlns:p14="http://schemas.microsoft.com/office/powerpoint/2010/main" val="3320180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A1512BBF-71C4-1449-4C52-EA668D204B8B}"/>
              </a:ext>
            </a:extLst>
          </p:cNvPr>
          <p:cNvSpPr>
            <a:spLocks noGrp="1" noRot="1" noChangeAspect="1"/>
          </p:cNvSpPr>
          <p:nvPr>
            <p:ph type="sldImg"/>
          </p:nvPr>
        </p:nvSpPr>
        <p:spPr/>
      </p:sp>
    </p:spTree>
    <p:extLst>
      <p:ext uri="{BB962C8B-B14F-4D97-AF65-F5344CB8AC3E}">
        <p14:creationId xmlns:p14="http://schemas.microsoft.com/office/powerpoint/2010/main" val="3361814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8EAEED46-E981-363F-B35F-3F0B31BA14FC}"/>
              </a:ext>
            </a:extLst>
          </p:cNvPr>
          <p:cNvSpPr>
            <a:spLocks noGrp="1" noRot="1" noChangeAspect="1"/>
          </p:cNvSpPr>
          <p:nvPr>
            <p:ph type="sldImg"/>
          </p:nvPr>
        </p:nvSpPr>
        <p:spPr/>
      </p:sp>
    </p:spTree>
    <p:extLst>
      <p:ext uri="{BB962C8B-B14F-4D97-AF65-F5344CB8AC3E}">
        <p14:creationId xmlns:p14="http://schemas.microsoft.com/office/powerpoint/2010/main" val="4245450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A7A44429-BDF6-57A3-4749-07A90F4DBBA6}"/>
              </a:ext>
            </a:extLst>
          </p:cNvPr>
          <p:cNvSpPr>
            <a:spLocks noGrp="1" noRot="1" noChangeAspect="1"/>
          </p:cNvSpPr>
          <p:nvPr>
            <p:ph type="sldImg"/>
          </p:nvPr>
        </p:nvSpPr>
        <p:spPr/>
      </p:sp>
    </p:spTree>
    <p:extLst>
      <p:ext uri="{BB962C8B-B14F-4D97-AF65-F5344CB8AC3E}">
        <p14:creationId xmlns:p14="http://schemas.microsoft.com/office/powerpoint/2010/main" val="2450403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F4E72723-FFF2-BC71-DE33-CF91C89EC952}"/>
              </a:ext>
            </a:extLst>
          </p:cNvPr>
          <p:cNvSpPr>
            <a:spLocks noGrp="1" noRot="1" noChangeAspect="1"/>
          </p:cNvSpPr>
          <p:nvPr>
            <p:ph type="sldImg"/>
          </p:nvPr>
        </p:nvSpPr>
        <p:spPr/>
      </p:sp>
    </p:spTree>
    <p:extLst>
      <p:ext uri="{BB962C8B-B14F-4D97-AF65-F5344CB8AC3E}">
        <p14:creationId xmlns:p14="http://schemas.microsoft.com/office/powerpoint/2010/main" val="4036898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F9723162-EB48-0560-6BBA-B7E3EFA702B3}"/>
              </a:ext>
            </a:extLst>
          </p:cNvPr>
          <p:cNvSpPr>
            <a:spLocks noGrp="1" noRot="1" noChangeAspect="1"/>
          </p:cNvSpPr>
          <p:nvPr>
            <p:ph type="sldImg"/>
          </p:nvPr>
        </p:nvSpPr>
        <p:spPr/>
      </p:sp>
    </p:spTree>
    <p:extLst>
      <p:ext uri="{BB962C8B-B14F-4D97-AF65-F5344CB8AC3E}">
        <p14:creationId xmlns:p14="http://schemas.microsoft.com/office/powerpoint/2010/main" val="4228479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8EB56762-C571-3E5B-A709-FD713ADA54D7}"/>
              </a:ext>
            </a:extLst>
          </p:cNvPr>
          <p:cNvSpPr>
            <a:spLocks noGrp="1" noRot="1" noChangeAspect="1"/>
          </p:cNvSpPr>
          <p:nvPr>
            <p:ph type="sldImg"/>
          </p:nvPr>
        </p:nvSpPr>
        <p:spPr/>
      </p:sp>
    </p:spTree>
    <p:extLst>
      <p:ext uri="{BB962C8B-B14F-4D97-AF65-F5344CB8AC3E}">
        <p14:creationId xmlns:p14="http://schemas.microsoft.com/office/powerpoint/2010/main" val="2900142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D373696B-1A31-AF56-0707-6BB33DB44388}"/>
              </a:ext>
            </a:extLst>
          </p:cNvPr>
          <p:cNvSpPr>
            <a:spLocks noGrp="1" noRot="1" noChangeAspect="1"/>
          </p:cNvSpPr>
          <p:nvPr>
            <p:ph type="sldImg"/>
          </p:nvPr>
        </p:nvSpPr>
        <p:spPr/>
      </p:sp>
    </p:spTree>
    <p:extLst>
      <p:ext uri="{BB962C8B-B14F-4D97-AF65-F5344CB8AC3E}">
        <p14:creationId xmlns:p14="http://schemas.microsoft.com/office/powerpoint/2010/main" val="1553884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96AF80EB-5DED-2272-155B-A39D0A7AF3AA}"/>
              </a:ext>
            </a:extLst>
          </p:cNvPr>
          <p:cNvSpPr>
            <a:spLocks noGrp="1" noRot="1" noChangeAspect="1"/>
          </p:cNvSpPr>
          <p:nvPr>
            <p:ph type="sldImg"/>
          </p:nvPr>
        </p:nvSpPr>
        <p:spPr/>
      </p:sp>
    </p:spTree>
    <p:extLst>
      <p:ext uri="{BB962C8B-B14F-4D97-AF65-F5344CB8AC3E}">
        <p14:creationId xmlns:p14="http://schemas.microsoft.com/office/powerpoint/2010/main" val="1911921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7D568EC4-9F3C-16C4-AA77-4DF62FD2A9C2}"/>
              </a:ext>
            </a:extLst>
          </p:cNvPr>
          <p:cNvSpPr>
            <a:spLocks noGrp="1" noRot="1" noChangeAspect="1"/>
          </p:cNvSpPr>
          <p:nvPr>
            <p:ph type="sldImg"/>
          </p:nvPr>
        </p:nvSpPr>
        <p:spPr/>
      </p:sp>
    </p:spTree>
    <p:extLst>
      <p:ext uri="{BB962C8B-B14F-4D97-AF65-F5344CB8AC3E}">
        <p14:creationId xmlns:p14="http://schemas.microsoft.com/office/powerpoint/2010/main" val="165064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B8104D7D-2BBB-EB21-AD0C-4563F48AC0C9}"/>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1E2ECAE7-E142-46AA-DE52-66478FA1830C}"/>
              </a:ext>
            </a:extLst>
          </p:cNvPr>
          <p:cNvSpPr>
            <a:spLocks noGrp="1" noRot="1" noChangeAspect="1"/>
          </p:cNvSpPr>
          <p:nvPr>
            <p:ph type="sldImg"/>
          </p:nvPr>
        </p:nvSpPr>
        <p:spPr/>
      </p:sp>
    </p:spTree>
    <p:extLst>
      <p:ext uri="{BB962C8B-B14F-4D97-AF65-F5344CB8AC3E}">
        <p14:creationId xmlns:p14="http://schemas.microsoft.com/office/powerpoint/2010/main" val="1262496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990F5AAF-69EB-DB57-51B9-A29AB40A2F1E}"/>
              </a:ext>
            </a:extLst>
          </p:cNvPr>
          <p:cNvSpPr>
            <a:spLocks noGrp="1" noRot="1" noChangeAspect="1"/>
          </p:cNvSpPr>
          <p:nvPr>
            <p:ph type="sldImg"/>
          </p:nvPr>
        </p:nvSpPr>
        <p:spPr/>
      </p:sp>
    </p:spTree>
    <p:extLst>
      <p:ext uri="{BB962C8B-B14F-4D97-AF65-F5344CB8AC3E}">
        <p14:creationId xmlns:p14="http://schemas.microsoft.com/office/powerpoint/2010/main" val="2868061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6FED804B-E313-BA83-32DF-F6074F8EA443}"/>
              </a:ext>
            </a:extLst>
          </p:cNvPr>
          <p:cNvSpPr>
            <a:spLocks noGrp="1" noRot="1" noChangeAspect="1"/>
          </p:cNvSpPr>
          <p:nvPr>
            <p:ph type="sldImg"/>
          </p:nvPr>
        </p:nvSpPr>
        <p:spPr/>
      </p:sp>
    </p:spTree>
    <p:extLst>
      <p:ext uri="{BB962C8B-B14F-4D97-AF65-F5344CB8AC3E}">
        <p14:creationId xmlns:p14="http://schemas.microsoft.com/office/powerpoint/2010/main" val="1107889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C68499DF-77C9-6683-2C56-F426186CD3C0}"/>
              </a:ext>
            </a:extLst>
          </p:cNvPr>
          <p:cNvSpPr>
            <a:spLocks noGrp="1" noRot="1" noChangeAspect="1"/>
          </p:cNvSpPr>
          <p:nvPr>
            <p:ph type="sldImg"/>
          </p:nvPr>
        </p:nvSpPr>
        <p:spPr/>
      </p:sp>
    </p:spTree>
    <p:extLst>
      <p:ext uri="{BB962C8B-B14F-4D97-AF65-F5344CB8AC3E}">
        <p14:creationId xmlns:p14="http://schemas.microsoft.com/office/powerpoint/2010/main" val="4225469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171CBBC0-7F67-6FC7-1052-FCBBA7B505DD}"/>
              </a:ext>
            </a:extLst>
          </p:cNvPr>
          <p:cNvSpPr>
            <a:spLocks noGrp="1" noRot="1" noChangeAspect="1"/>
          </p:cNvSpPr>
          <p:nvPr>
            <p:ph type="sldImg"/>
          </p:nvPr>
        </p:nvSpPr>
        <p:spPr/>
      </p:sp>
    </p:spTree>
    <p:extLst>
      <p:ext uri="{BB962C8B-B14F-4D97-AF65-F5344CB8AC3E}">
        <p14:creationId xmlns:p14="http://schemas.microsoft.com/office/powerpoint/2010/main" val="4292003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04797DCC-AE37-F43D-D819-5BBBBA5ECBF5}"/>
              </a:ext>
            </a:extLst>
          </p:cNvPr>
          <p:cNvSpPr>
            <a:spLocks noGrp="1" noRot="1" noChangeAspect="1"/>
          </p:cNvSpPr>
          <p:nvPr>
            <p:ph type="sldImg"/>
          </p:nvPr>
        </p:nvSpPr>
        <p:spPr/>
      </p:sp>
    </p:spTree>
    <p:extLst>
      <p:ext uri="{BB962C8B-B14F-4D97-AF65-F5344CB8AC3E}">
        <p14:creationId xmlns:p14="http://schemas.microsoft.com/office/powerpoint/2010/main" val="3751300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49B38F92-4007-7FE8-123D-F420DAA9D63E}"/>
              </a:ext>
            </a:extLst>
          </p:cNvPr>
          <p:cNvSpPr>
            <a:spLocks noGrp="1" noRot="1" noChangeAspect="1"/>
          </p:cNvSpPr>
          <p:nvPr>
            <p:ph type="sldImg"/>
          </p:nvPr>
        </p:nvSpPr>
        <p:spPr/>
      </p:sp>
    </p:spTree>
    <p:extLst>
      <p:ext uri="{BB962C8B-B14F-4D97-AF65-F5344CB8AC3E}">
        <p14:creationId xmlns:p14="http://schemas.microsoft.com/office/powerpoint/2010/main" val="238887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9176786B-0D38-3246-8412-4602494D7C9C}"/>
              </a:ext>
            </a:extLst>
          </p:cNvPr>
          <p:cNvSpPr>
            <a:spLocks noGrp="1" noRot="1" noChangeAspect="1"/>
          </p:cNvSpPr>
          <p:nvPr>
            <p:ph type="sldImg"/>
          </p:nvPr>
        </p:nvSpPr>
        <p:spPr/>
      </p:sp>
    </p:spTree>
    <p:extLst>
      <p:ext uri="{BB962C8B-B14F-4D97-AF65-F5344CB8AC3E}">
        <p14:creationId xmlns:p14="http://schemas.microsoft.com/office/powerpoint/2010/main" val="2360977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F9A92284-6F7B-B1AD-8D52-C4A428452A4F}"/>
              </a:ext>
            </a:extLst>
          </p:cNvPr>
          <p:cNvSpPr>
            <a:spLocks noGrp="1" noRot="1" noChangeAspect="1"/>
          </p:cNvSpPr>
          <p:nvPr>
            <p:ph type="sldImg"/>
          </p:nvPr>
        </p:nvSpPr>
        <p:spPr/>
      </p:sp>
    </p:spTree>
    <p:extLst>
      <p:ext uri="{BB962C8B-B14F-4D97-AF65-F5344CB8AC3E}">
        <p14:creationId xmlns:p14="http://schemas.microsoft.com/office/powerpoint/2010/main" val="2346929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24B5FE20-E5FB-F212-2995-1C145400D165}"/>
              </a:ext>
            </a:extLst>
          </p:cNvPr>
          <p:cNvSpPr>
            <a:spLocks noGrp="1" noRot="1" noChangeAspect="1"/>
          </p:cNvSpPr>
          <p:nvPr>
            <p:ph type="sldImg"/>
          </p:nvPr>
        </p:nvSpPr>
        <p:spPr/>
      </p:sp>
    </p:spTree>
    <p:extLst>
      <p:ext uri="{BB962C8B-B14F-4D97-AF65-F5344CB8AC3E}">
        <p14:creationId xmlns:p14="http://schemas.microsoft.com/office/powerpoint/2010/main" val="52564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7" name="スライド イメージ プレースホルダー 6">
            <a:extLst>
              <a:ext uri="{FF2B5EF4-FFF2-40B4-BE49-F238E27FC236}">
                <a16:creationId xmlns:a16="http://schemas.microsoft.com/office/drawing/2014/main" id="{E4A51E57-34C6-7530-9AC8-022F864FB3E0}"/>
              </a:ext>
            </a:extLst>
          </p:cNvPr>
          <p:cNvSpPr>
            <a:spLocks noGrp="1" noRot="1" noChangeAspect="1"/>
          </p:cNvSpPr>
          <p:nvPr>
            <p:ph type="sldImg"/>
          </p:nvPr>
        </p:nvSpPr>
        <p:spPr/>
      </p:sp>
    </p:spTree>
    <p:extLst>
      <p:ext uri="{BB962C8B-B14F-4D97-AF65-F5344CB8AC3E}">
        <p14:creationId xmlns:p14="http://schemas.microsoft.com/office/powerpoint/2010/main" val="1700546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4BAC7A82-1122-85D5-7FEF-F3421963D1C1}"/>
              </a:ext>
            </a:extLst>
          </p:cNvPr>
          <p:cNvSpPr>
            <a:spLocks noGrp="1" noRot="1" noChangeAspect="1"/>
          </p:cNvSpPr>
          <p:nvPr>
            <p:ph type="sldImg"/>
          </p:nvPr>
        </p:nvSpPr>
        <p:spPr/>
      </p:sp>
    </p:spTree>
    <p:extLst>
      <p:ext uri="{BB962C8B-B14F-4D97-AF65-F5344CB8AC3E}">
        <p14:creationId xmlns:p14="http://schemas.microsoft.com/office/powerpoint/2010/main" val="1433226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8B8ECF99-A273-048C-6378-B32FA6136E42}"/>
              </a:ext>
            </a:extLst>
          </p:cNvPr>
          <p:cNvSpPr>
            <a:spLocks noGrp="1" noRot="1" noChangeAspect="1"/>
          </p:cNvSpPr>
          <p:nvPr>
            <p:ph type="sldImg"/>
          </p:nvPr>
        </p:nvSpPr>
        <p:spPr/>
      </p:sp>
    </p:spTree>
    <p:extLst>
      <p:ext uri="{BB962C8B-B14F-4D97-AF65-F5344CB8AC3E}">
        <p14:creationId xmlns:p14="http://schemas.microsoft.com/office/powerpoint/2010/main" val="1516001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051BBD32-59CA-B961-C571-57016EA4CE03}"/>
              </a:ext>
            </a:extLst>
          </p:cNvPr>
          <p:cNvSpPr>
            <a:spLocks noGrp="1" noRot="1" noChangeAspect="1"/>
          </p:cNvSpPr>
          <p:nvPr>
            <p:ph type="sldImg"/>
          </p:nvPr>
        </p:nvSpPr>
        <p:spPr/>
      </p:sp>
    </p:spTree>
    <p:extLst>
      <p:ext uri="{BB962C8B-B14F-4D97-AF65-F5344CB8AC3E}">
        <p14:creationId xmlns:p14="http://schemas.microsoft.com/office/powerpoint/2010/main" val="1073348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6C6091EF-114A-2178-AA82-646E90B617A6}"/>
              </a:ext>
            </a:extLst>
          </p:cNvPr>
          <p:cNvSpPr>
            <a:spLocks noGrp="1" noRot="1" noChangeAspect="1"/>
          </p:cNvSpPr>
          <p:nvPr>
            <p:ph type="sldImg"/>
          </p:nvPr>
        </p:nvSpPr>
        <p:spPr/>
      </p:sp>
    </p:spTree>
    <p:extLst>
      <p:ext uri="{BB962C8B-B14F-4D97-AF65-F5344CB8AC3E}">
        <p14:creationId xmlns:p14="http://schemas.microsoft.com/office/powerpoint/2010/main" val="1920914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073D4179-6ED1-79FE-4B39-F2970129DF0B}"/>
              </a:ext>
            </a:extLst>
          </p:cNvPr>
          <p:cNvSpPr>
            <a:spLocks noGrp="1" noRot="1" noChangeAspect="1"/>
          </p:cNvSpPr>
          <p:nvPr>
            <p:ph type="sldImg"/>
          </p:nvPr>
        </p:nvSpPr>
        <p:spPr/>
      </p:sp>
    </p:spTree>
    <p:extLst>
      <p:ext uri="{BB962C8B-B14F-4D97-AF65-F5344CB8AC3E}">
        <p14:creationId xmlns:p14="http://schemas.microsoft.com/office/powerpoint/2010/main" val="439260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3F7789E9-AF33-6CF0-B7C4-5B6A8095C197}"/>
              </a:ext>
            </a:extLst>
          </p:cNvPr>
          <p:cNvSpPr>
            <a:spLocks noGrp="1" noRot="1" noChangeAspect="1"/>
          </p:cNvSpPr>
          <p:nvPr>
            <p:ph type="sldImg"/>
          </p:nvPr>
        </p:nvSpPr>
        <p:spPr/>
      </p:sp>
    </p:spTree>
    <p:extLst>
      <p:ext uri="{BB962C8B-B14F-4D97-AF65-F5344CB8AC3E}">
        <p14:creationId xmlns:p14="http://schemas.microsoft.com/office/powerpoint/2010/main" val="3965754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46308FA8-108D-C384-2443-3CFE5CDC15C6}"/>
              </a:ext>
            </a:extLst>
          </p:cNvPr>
          <p:cNvSpPr>
            <a:spLocks noGrp="1" noRot="1" noChangeAspect="1"/>
          </p:cNvSpPr>
          <p:nvPr>
            <p:ph type="sldImg"/>
          </p:nvPr>
        </p:nvSpPr>
        <p:spPr/>
      </p:sp>
    </p:spTree>
    <p:extLst>
      <p:ext uri="{BB962C8B-B14F-4D97-AF65-F5344CB8AC3E}">
        <p14:creationId xmlns:p14="http://schemas.microsoft.com/office/powerpoint/2010/main" val="3207455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220ABDC1-DE74-0B13-4E11-6CFAB02FADE5}"/>
              </a:ext>
            </a:extLst>
          </p:cNvPr>
          <p:cNvSpPr>
            <a:spLocks noGrp="1" noRot="1" noChangeAspect="1"/>
          </p:cNvSpPr>
          <p:nvPr>
            <p:ph type="sldImg"/>
          </p:nvPr>
        </p:nvSpPr>
        <p:spPr/>
      </p:sp>
    </p:spTree>
    <p:extLst>
      <p:ext uri="{BB962C8B-B14F-4D97-AF65-F5344CB8AC3E}">
        <p14:creationId xmlns:p14="http://schemas.microsoft.com/office/powerpoint/2010/main" val="3120605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EA932C9A-8802-8F36-B32E-64DA9533231E}"/>
              </a:ext>
            </a:extLst>
          </p:cNvPr>
          <p:cNvSpPr>
            <a:spLocks noGrp="1" noRot="1" noChangeAspect="1"/>
          </p:cNvSpPr>
          <p:nvPr>
            <p:ph type="sldImg"/>
          </p:nvPr>
        </p:nvSpPr>
        <p:spPr/>
      </p:sp>
    </p:spTree>
    <p:extLst>
      <p:ext uri="{BB962C8B-B14F-4D97-AF65-F5344CB8AC3E}">
        <p14:creationId xmlns:p14="http://schemas.microsoft.com/office/powerpoint/2010/main" val="37539793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A6005560-DA6F-B94B-1977-A409D08E8741}"/>
              </a:ext>
            </a:extLst>
          </p:cNvPr>
          <p:cNvSpPr>
            <a:spLocks noGrp="1" noRot="1" noChangeAspect="1"/>
          </p:cNvSpPr>
          <p:nvPr>
            <p:ph type="sldImg"/>
          </p:nvPr>
        </p:nvSpPr>
        <p:spPr/>
      </p:sp>
    </p:spTree>
    <p:extLst>
      <p:ext uri="{BB962C8B-B14F-4D97-AF65-F5344CB8AC3E}">
        <p14:creationId xmlns:p14="http://schemas.microsoft.com/office/powerpoint/2010/main" val="688311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DD148CE7-2324-8CF8-80AE-FCCC41790808}"/>
              </a:ext>
            </a:extLst>
          </p:cNvPr>
          <p:cNvSpPr>
            <a:spLocks noGrp="1" noRot="1" noChangeAspect="1"/>
          </p:cNvSpPr>
          <p:nvPr>
            <p:ph type="sldImg"/>
          </p:nvPr>
        </p:nvSpPr>
        <p:spPr/>
      </p:sp>
    </p:spTree>
    <p:extLst>
      <p:ext uri="{BB962C8B-B14F-4D97-AF65-F5344CB8AC3E}">
        <p14:creationId xmlns:p14="http://schemas.microsoft.com/office/powerpoint/2010/main" val="2933357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31227EF5-95A5-E789-BC97-501A60A53281}"/>
              </a:ext>
            </a:extLst>
          </p:cNvPr>
          <p:cNvSpPr>
            <a:spLocks noGrp="1" noRot="1" noChangeAspect="1"/>
          </p:cNvSpPr>
          <p:nvPr>
            <p:ph type="sldImg"/>
          </p:nvPr>
        </p:nvSpPr>
        <p:spPr/>
      </p:sp>
    </p:spTree>
    <p:extLst>
      <p:ext uri="{BB962C8B-B14F-4D97-AF65-F5344CB8AC3E}">
        <p14:creationId xmlns:p14="http://schemas.microsoft.com/office/powerpoint/2010/main" val="1184588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7" name="スライド イメージ プレースホルダー 6">
            <a:extLst>
              <a:ext uri="{FF2B5EF4-FFF2-40B4-BE49-F238E27FC236}">
                <a16:creationId xmlns:a16="http://schemas.microsoft.com/office/drawing/2014/main" id="{766A18D7-A15F-D895-621C-5063481DBD72}"/>
              </a:ext>
            </a:extLst>
          </p:cNvPr>
          <p:cNvSpPr>
            <a:spLocks noGrp="1" noRot="1" noChangeAspect="1"/>
          </p:cNvSpPr>
          <p:nvPr>
            <p:ph type="sldImg"/>
          </p:nvPr>
        </p:nvSpPr>
        <p:spPr/>
      </p:sp>
    </p:spTree>
    <p:extLst>
      <p:ext uri="{BB962C8B-B14F-4D97-AF65-F5344CB8AC3E}">
        <p14:creationId xmlns:p14="http://schemas.microsoft.com/office/powerpoint/2010/main" val="120188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42F27591-7F0A-AD30-A4AC-E49D07025F9E}"/>
              </a:ext>
            </a:extLst>
          </p:cNvPr>
          <p:cNvSpPr>
            <a:spLocks noGrp="1" noRot="1" noChangeAspect="1"/>
          </p:cNvSpPr>
          <p:nvPr>
            <p:ph type="sldImg"/>
          </p:nvPr>
        </p:nvSpPr>
        <p:spPr/>
      </p:sp>
    </p:spTree>
    <p:extLst>
      <p:ext uri="{BB962C8B-B14F-4D97-AF65-F5344CB8AC3E}">
        <p14:creationId xmlns:p14="http://schemas.microsoft.com/office/powerpoint/2010/main" val="3865017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9E360687-2872-99BC-3468-EDE850EE3C5B}"/>
              </a:ext>
            </a:extLst>
          </p:cNvPr>
          <p:cNvSpPr>
            <a:spLocks noGrp="1" noRot="1" noChangeAspect="1"/>
          </p:cNvSpPr>
          <p:nvPr>
            <p:ph type="sldImg"/>
          </p:nvPr>
        </p:nvSpPr>
        <p:spPr/>
      </p:sp>
    </p:spTree>
    <p:extLst>
      <p:ext uri="{BB962C8B-B14F-4D97-AF65-F5344CB8AC3E}">
        <p14:creationId xmlns:p14="http://schemas.microsoft.com/office/powerpoint/2010/main" val="1344998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44</a:t>
            </a:fld>
            <a:endParaRPr lang="ja-JP" altLang="en-US"/>
          </a:p>
        </p:txBody>
      </p:sp>
      <p:sp>
        <p:nvSpPr>
          <p:cNvPr id="3" name="スライド イメージ プレースホルダー 2">
            <a:extLst>
              <a:ext uri="{FF2B5EF4-FFF2-40B4-BE49-F238E27FC236}">
                <a16:creationId xmlns:a16="http://schemas.microsoft.com/office/drawing/2014/main" id="{95948A9C-F144-DCF3-0531-56D628478E4C}"/>
              </a:ext>
            </a:extLst>
          </p:cNvPr>
          <p:cNvSpPr>
            <a:spLocks noGrp="1" noRot="1" noChangeAspect="1"/>
          </p:cNvSpPr>
          <p:nvPr>
            <p:ph type="sldImg"/>
          </p:nvPr>
        </p:nvSpPr>
        <p:spPr/>
      </p:sp>
      <p:sp>
        <p:nvSpPr>
          <p:cNvPr id="5" name="ノート プレースホルダー 4">
            <a:extLst>
              <a:ext uri="{FF2B5EF4-FFF2-40B4-BE49-F238E27FC236}">
                <a16:creationId xmlns:a16="http://schemas.microsoft.com/office/drawing/2014/main" id="{C3AD7F68-86A1-0798-E032-736973377FA7}"/>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4596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E3EF79F-8EFB-3A6C-9B22-8E999AA16EF7}"/>
              </a:ext>
            </a:extLst>
          </p:cNvPr>
          <p:cNvSpPr>
            <a:spLocks noGrp="1" noRot="1" noChangeAspect="1"/>
          </p:cNvSpPr>
          <p:nvPr>
            <p:ph type="sldImg"/>
          </p:nvPr>
        </p:nvSpPr>
        <p:spPr/>
      </p:sp>
    </p:spTree>
    <p:extLst>
      <p:ext uri="{BB962C8B-B14F-4D97-AF65-F5344CB8AC3E}">
        <p14:creationId xmlns:p14="http://schemas.microsoft.com/office/powerpoint/2010/main" val="735796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11" name="スライド イメージ プレースホルダー 10">
            <a:extLst>
              <a:ext uri="{FF2B5EF4-FFF2-40B4-BE49-F238E27FC236}">
                <a16:creationId xmlns:a16="http://schemas.microsoft.com/office/drawing/2014/main" id="{39E12248-7DCF-2801-4E04-3BEA5E00EE63}"/>
              </a:ext>
            </a:extLst>
          </p:cNvPr>
          <p:cNvSpPr>
            <a:spLocks noGrp="1" noRot="1" noChangeAspect="1"/>
          </p:cNvSpPr>
          <p:nvPr>
            <p:ph type="sldImg"/>
          </p:nvPr>
        </p:nvSpPr>
        <p:spPr/>
      </p:sp>
    </p:spTree>
    <p:extLst>
      <p:ext uri="{BB962C8B-B14F-4D97-AF65-F5344CB8AC3E}">
        <p14:creationId xmlns:p14="http://schemas.microsoft.com/office/powerpoint/2010/main" val="3899129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7</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23C03461-E695-79C3-A2CB-3F139E977FDB}"/>
              </a:ext>
            </a:extLst>
          </p:cNvPr>
          <p:cNvSpPr>
            <a:spLocks noGrp="1" noRot="1" noChangeAspect="1"/>
          </p:cNvSpPr>
          <p:nvPr>
            <p:ph type="sldImg"/>
          </p:nvPr>
        </p:nvSpPr>
        <p:spPr/>
      </p:sp>
    </p:spTree>
    <p:extLst>
      <p:ext uri="{BB962C8B-B14F-4D97-AF65-F5344CB8AC3E}">
        <p14:creationId xmlns:p14="http://schemas.microsoft.com/office/powerpoint/2010/main" val="3257722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7" name="スライド イメージ プレースホルダー 6">
            <a:extLst>
              <a:ext uri="{FF2B5EF4-FFF2-40B4-BE49-F238E27FC236}">
                <a16:creationId xmlns:a16="http://schemas.microsoft.com/office/drawing/2014/main" id="{5EC4F16C-BB07-E8A1-D718-09CCFF9E8FBD}"/>
              </a:ext>
            </a:extLst>
          </p:cNvPr>
          <p:cNvSpPr>
            <a:spLocks noGrp="1" noRot="1" noChangeAspect="1"/>
          </p:cNvSpPr>
          <p:nvPr>
            <p:ph type="sldImg"/>
          </p:nvPr>
        </p:nvSpPr>
        <p:spPr/>
      </p:sp>
    </p:spTree>
    <p:extLst>
      <p:ext uri="{BB962C8B-B14F-4D97-AF65-F5344CB8AC3E}">
        <p14:creationId xmlns:p14="http://schemas.microsoft.com/office/powerpoint/2010/main" val="3236613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14190037-9812-4234-6730-9C06D6D50C30}"/>
              </a:ext>
            </a:extLst>
          </p:cNvPr>
          <p:cNvSpPr>
            <a:spLocks noGrp="1" noRot="1" noChangeAspect="1"/>
          </p:cNvSpPr>
          <p:nvPr>
            <p:ph type="sldImg"/>
          </p:nvPr>
        </p:nvSpPr>
        <p:spPr/>
      </p:sp>
    </p:spTree>
    <p:extLst>
      <p:ext uri="{BB962C8B-B14F-4D97-AF65-F5344CB8AC3E}">
        <p14:creationId xmlns:p14="http://schemas.microsoft.com/office/powerpoint/2010/main" val="2672181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2025/4/4</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6.bin"/><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7.bin"/><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8.bin"/><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9.bin"/><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10.bin"/><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1.bin"/><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12.bin"/><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oleObject" Target="../embeddings/oleObject13.bin"/><Relationship Id="rId5" Type="http://schemas.openxmlformats.org/officeDocument/2006/relationships/image" Target="../media/image35.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14.bin"/><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oleObject" Target="../embeddings/oleObject16.bin"/><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18.bin"/><Relationship Id="rId5" Type="http://schemas.openxmlformats.org/officeDocument/2006/relationships/image" Target="../media/image43.jp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oleObject" Target="../embeddings/oleObject19.bin"/><Relationship Id="rId5" Type="http://schemas.openxmlformats.org/officeDocument/2006/relationships/image" Target="../media/image46.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oleObject" Target="../embeddings/oleObject21.bin"/><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oleObject" Target="../embeddings/oleObject22.bin"/><Relationship Id="rId5" Type="http://schemas.openxmlformats.org/officeDocument/2006/relationships/image" Target="../media/image51.png"/><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52.jp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notesSlide" Target="../notesSlides/notesSlide30.xml"/><Relationship Id="rId7" Type="http://schemas.openxmlformats.org/officeDocument/2006/relationships/image" Target="../media/image52.jpg"/><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53.png"/><Relationship Id="rId5" Type="http://schemas.openxmlformats.org/officeDocument/2006/relationships/image" Target="../media/image1.emf"/><Relationship Id="rId4" Type="http://schemas.openxmlformats.org/officeDocument/2006/relationships/oleObject" Target="../embeddings/oleObject25.bin"/><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oleObject" Target="../embeddings/oleObject26.bin"/><Relationship Id="rId5" Type="http://schemas.openxmlformats.org/officeDocument/2006/relationships/image" Target="../media/image57.jpg"/><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oleObject" Target="../embeddings/oleObject28.bin"/><Relationship Id="rId5" Type="http://schemas.openxmlformats.org/officeDocument/2006/relationships/image" Target="../media/image61.jp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29.bin"/><Relationship Id="rId5" Type="http://schemas.openxmlformats.org/officeDocument/2006/relationships/image" Target="../media/image63.jpg"/><Relationship Id="rId4" Type="http://schemas.openxmlformats.org/officeDocument/2006/relationships/image" Target="../media/image62.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64.jp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65.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image" Target="../media/image66.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oleObject" Target="../embeddings/oleObject33.bin"/><Relationship Id="rId5" Type="http://schemas.openxmlformats.org/officeDocument/2006/relationships/image" Target="../media/image66.jpg"/><Relationship Id="rId4" Type="http://schemas.openxmlformats.org/officeDocument/2006/relationships/image" Target="../media/image67.jpg"/></Relationships>
</file>

<file path=ppt/slides/_rels/slide3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notesSlide" Target="../notesSlides/notesSlide3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oleObject" Target="../embeddings/oleObject34.bin"/><Relationship Id="rId5" Type="http://schemas.openxmlformats.org/officeDocument/2006/relationships/image" Target="../media/image69.jpg"/><Relationship Id="rId4" Type="http://schemas.openxmlformats.org/officeDocument/2006/relationships/image" Target="../media/image6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oleObject" Target="../embeddings/oleObject35.bin"/><Relationship Id="rId5" Type="http://schemas.openxmlformats.org/officeDocument/2006/relationships/image" Target="../media/image72.jpg"/><Relationship Id="rId4" Type="http://schemas.openxmlformats.org/officeDocument/2006/relationships/image" Target="../media/image71.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image" Target="../media/image73.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44.xml"/><Relationship Id="rId7" Type="http://schemas.openxmlformats.org/officeDocument/2006/relationships/diagramLayout" Target="../diagrams/layout1.xml"/><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diagramData" Target="../diagrams/data1.xml"/><Relationship Id="rId5" Type="http://schemas.openxmlformats.org/officeDocument/2006/relationships/image" Target="../media/image1.emf"/><Relationship Id="rId10" Type="http://schemas.microsoft.com/office/2007/relationships/diagramDrawing" Target="../diagrams/drawing1.xml"/><Relationship Id="rId4" Type="http://schemas.openxmlformats.org/officeDocument/2006/relationships/oleObject" Target="../embeddings/oleObject37.bin"/><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6.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emf"/><Relationship Id="rId10" Type="http://schemas.openxmlformats.org/officeDocument/2006/relationships/image" Target="../media/image7.png"/><Relationship Id="rId4" Type="http://schemas.openxmlformats.org/officeDocument/2006/relationships/oleObject" Target="../embeddings/oleObject3.bin"/><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1.emf"/><Relationship Id="rId10" Type="http://schemas.openxmlformats.org/officeDocument/2006/relationships/image" Target="../media/image13.jpeg"/><Relationship Id="rId4" Type="http://schemas.openxmlformats.org/officeDocument/2006/relationships/oleObject" Target="../embeddings/oleObject4.bin"/><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oleObject" Target="../embeddings/oleObject5.bin"/><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kumimoji="1"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000" dirty="0">
                <a:solidFill>
                  <a:srgbClr val="4472C4"/>
                </a:solidFill>
                <a:latin typeface="BIZ UDPゴシック" panose="020B0400000000000000" pitchFamily="50" charset="-128"/>
                <a:ea typeface="BIZ UDPゴシック" panose="020B0400000000000000" pitchFamily="50" charset="-128"/>
              </a:rPr>
              <a:t>ハザードマップポータルサイトで様々な災害のリスクを確認しよう</a:t>
            </a:r>
          </a:p>
        </p:txBody>
      </p:sp>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電子機器, キーボード が含まれている画像&#10;&#10;自動的に生成された説明">
            <a:extLst>
              <a:ext uri="{FF2B5EF4-FFF2-40B4-BE49-F238E27FC236}">
                <a16:creationId xmlns:a16="http://schemas.microsoft.com/office/drawing/2014/main" id="{A67CC311-1653-EA89-FDD0-96F8C3FBC906}"/>
              </a:ext>
            </a:extLst>
          </p:cNvPr>
          <p:cNvPicPr>
            <a:picLocks noChangeAspect="1"/>
          </p:cNvPicPr>
          <p:nvPr/>
        </p:nvPicPr>
        <p:blipFill>
          <a:blip r:embed="rId4"/>
          <a:stretch>
            <a:fillRect/>
          </a:stretch>
        </p:blipFill>
        <p:spPr>
          <a:xfrm>
            <a:off x="5739535" y="2348899"/>
            <a:ext cx="1993847" cy="4320001"/>
          </a:xfrm>
          <a:prstGeom prst="rect">
            <a:avLst/>
          </a:prstGeom>
          <a:ln>
            <a:solidFill>
              <a:schemeClr val="tx1"/>
            </a:solidFill>
          </a:ln>
        </p:spPr>
      </p:pic>
      <p:pic>
        <p:nvPicPr>
          <p:cNvPr id="16" name="図 15" descr="文字の書かれた紙&#10;&#10;自動的に生成された説明">
            <a:extLst>
              <a:ext uri="{FF2B5EF4-FFF2-40B4-BE49-F238E27FC236}">
                <a16:creationId xmlns:a16="http://schemas.microsoft.com/office/drawing/2014/main" id="{3B110449-7109-2DC2-5B35-F20B22F0E444}"/>
              </a:ext>
            </a:extLst>
          </p:cNvPr>
          <p:cNvPicPr>
            <a:picLocks noChangeAspect="1"/>
          </p:cNvPicPr>
          <p:nvPr/>
        </p:nvPicPr>
        <p:blipFill>
          <a:blip r:embed="rId5"/>
          <a:stretch>
            <a:fillRect/>
          </a:stretch>
        </p:blipFill>
        <p:spPr>
          <a:xfrm>
            <a:off x="1423006" y="2348899"/>
            <a:ext cx="1993847"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ハザードマップポータルサイトを検索しましょう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2775767" cy="646331"/>
          </a:xfrm>
          <a:prstGeom prst="rect">
            <a:avLst/>
          </a:prstGeom>
          <a:noFill/>
        </p:spPr>
        <p:txBody>
          <a:bodyPr wrap="square" lIns="91440" tIns="45720" rIns="91440" bIns="45720" rtlCol="0" anchor="t">
            <a:spAutoFit/>
          </a:bodyPr>
          <a:lstStyle/>
          <a:p>
            <a:r>
              <a:rPr lang="ja-JP" altLang="en-US" dirty="0">
                <a:latin typeface="BIZ UDPゴシック" panose="020B0400000000000000" pitchFamily="50" charset="-128"/>
                <a:ea typeface="BIZ UDPゴシック" panose="020B0400000000000000" pitchFamily="50" charset="-128"/>
              </a:rPr>
              <a:t>「ハザードマップポータルサイト」と入力します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画面右下のボタン　　　を</a:t>
            </a:r>
            <a:br>
              <a:rPr lang="en-US" altLang="ja-JP" sz="1800" dirty="0">
                <a:solidFill>
                  <a:prstClr val="black"/>
                </a:solidFill>
                <a:latin typeface="BIZ UDPゴシック" panose="020B0400000000000000" pitchFamily="50" charset="-128"/>
                <a:ea typeface="BIZ UDPゴシック" panose="020B0400000000000000" pitchFamily="50" charset="-128"/>
              </a:rPr>
            </a:b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427933" y="2481754"/>
            <a:ext cx="1982132"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pic>
        <p:nvPicPr>
          <p:cNvPr id="30" name="図 29" descr="電子機器, キーボード が含まれている画像&#10;&#10;自動的に生成された説明">
            <a:extLst>
              <a:ext uri="{FF2B5EF4-FFF2-40B4-BE49-F238E27FC236}">
                <a16:creationId xmlns:a16="http://schemas.microsoft.com/office/drawing/2014/main" id="{FED2751F-EEF7-ECA5-ADD6-BDDD86F728CA}"/>
              </a:ext>
            </a:extLst>
          </p:cNvPr>
          <p:cNvPicPr>
            <a:picLocks noChangeAspect="1"/>
          </p:cNvPicPr>
          <p:nvPr/>
        </p:nvPicPr>
        <p:blipFill rotWithShape="1">
          <a:blip r:embed="rId4"/>
          <a:srcRect l="85099" t="86431" r="4504" b="9106"/>
          <a:stretch/>
        </p:blipFill>
        <p:spPr>
          <a:xfrm>
            <a:off x="7573656" y="1613045"/>
            <a:ext cx="284821" cy="264932"/>
          </a:xfrm>
          <a:prstGeom prst="rect">
            <a:avLst/>
          </a:prstGeom>
          <a:ln>
            <a:noFill/>
          </a:ln>
        </p:spPr>
      </p:pic>
      <p:sp>
        <p:nvSpPr>
          <p:cNvPr id="33" name="四角形: 角を丸くする 32">
            <a:extLst>
              <a:ext uri="{FF2B5EF4-FFF2-40B4-BE49-F238E27FC236}">
                <a16:creationId xmlns:a16="http://schemas.microsoft.com/office/drawing/2014/main" id="{3B65F716-17C1-E999-49A1-77AE830C5BF8}"/>
              </a:ext>
            </a:extLst>
          </p:cNvPr>
          <p:cNvSpPr/>
          <p:nvPr/>
        </p:nvSpPr>
        <p:spPr>
          <a:xfrm>
            <a:off x="7311899" y="5982329"/>
            <a:ext cx="443825" cy="41542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2098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テキスト&#10;&#10;自動的に生成された説明">
            <a:extLst>
              <a:ext uri="{FF2B5EF4-FFF2-40B4-BE49-F238E27FC236}">
                <a16:creationId xmlns:a16="http://schemas.microsoft.com/office/drawing/2014/main" id="{F415C807-5851-FDDA-AD72-674739364471}"/>
              </a:ext>
            </a:extLst>
          </p:cNvPr>
          <p:cNvPicPr>
            <a:picLocks noChangeAspect="1"/>
          </p:cNvPicPr>
          <p:nvPr/>
        </p:nvPicPr>
        <p:blipFill>
          <a:blip r:embed="rId4"/>
          <a:stretch>
            <a:fillRect/>
          </a:stretch>
        </p:blipFill>
        <p:spPr>
          <a:xfrm>
            <a:off x="5739534" y="2348899"/>
            <a:ext cx="1993847" cy="4320002"/>
          </a:xfrm>
          <a:prstGeom prst="rect">
            <a:avLst/>
          </a:prstGeom>
          <a:ln>
            <a:solidFill>
              <a:schemeClr val="tx1"/>
            </a:solidFill>
          </a:ln>
        </p:spPr>
      </p:pic>
      <p:pic>
        <p:nvPicPr>
          <p:cNvPr id="18" name="図 17" descr="テキスト, 手紙&#10;&#10;自動的に生成された説明">
            <a:extLst>
              <a:ext uri="{FF2B5EF4-FFF2-40B4-BE49-F238E27FC236}">
                <a16:creationId xmlns:a16="http://schemas.microsoft.com/office/drawing/2014/main" id="{A8C49930-E525-DD3A-EDF0-87E3360D80DD}"/>
              </a:ext>
            </a:extLst>
          </p:cNvPr>
          <p:cNvPicPr>
            <a:picLocks noChangeAspect="1"/>
          </p:cNvPicPr>
          <p:nvPr/>
        </p:nvPicPr>
        <p:blipFill>
          <a:blip r:embed="rId5"/>
          <a:stretch>
            <a:fillRect/>
          </a:stretch>
        </p:blipFill>
        <p:spPr>
          <a:xfrm>
            <a:off x="1427933" y="2348899"/>
            <a:ext cx="1993845"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ハザードマップポータルサイトを検索しましょう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144067"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検索結果から「ハザードマップポータルサイト」を押します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ハザードマップポータルサイト</a:t>
            </a:r>
            <a:r>
              <a:rPr lang="ja-JP" altLang="en-US" dirty="0">
                <a:solidFill>
                  <a:prstClr val="black"/>
                </a:solidFill>
                <a:latin typeface="BIZ UDPゴシック" panose="020B0400000000000000" pitchFamily="50" charset="-128"/>
                <a:ea typeface="BIZ UDPゴシック" panose="020B0400000000000000" pitchFamily="50" charset="-128"/>
              </a:rPr>
              <a:t>が</a:t>
            </a: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1439646" y="4081373"/>
            <a:ext cx="1932390" cy="43717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2555493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0EF944D5-AF32-F98B-F0CE-B11BB6E3B6C0}"/>
              </a:ext>
            </a:extLst>
          </p:cNvPr>
          <p:cNvPicPr>
            <a:picLocks noChangeAspect="1"/>
          </p:cNvPicPr>
          <p:nvPr/>
        </p:nvPicPr>
        <p:blipFill>
          <a:blip r:embed="rId4"/>
          <a:stretch>
            <a:fillRect/>
          </a:stretch>
        </p:blipFill>
        <p:spPr>
          <a:xfrm>
            <a:off x="5434620" y="2388242"/>
            <a:ext cx="2450804" cy="4346825"/>
          </a:xfrm>
          <a:prstGeom prst="rect">
            <a:avLst/>
          </a:prstGeom>
        </p:spPr>
      </p:pic>
      <p:pic>
        <p:nvPicPr>
          <p:cNvPr id="25" name="Picture 2">
            <a:extLst>
              <a:ext uri="{FF2B5EF4-FFF2-40B4-BE49-F238E27FC236}">
                <a16:creationId xmlns:a16="http://schemas.microsoft.com/office/drawing/2014/main" id="{2FDE82B6-14D9-CC9D-78E3-8433D7D44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2438"/>
            <a:ext cx="2428785" cy="43199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Safari </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で検索しましょう</a:t>
            </a:r>
          </a:p>
        </p:txBody>
      </p:sp>
      <p:sp>
        <p:nvSpPr>
          <p:cNvPr id="28" name="四角形: 角を丸くする 27">
            <a:extLst>
              <a:ext uri="{FF2B5EF4-FFF2-40B4-BE49-F238E27FC236}">
                <a16:creationId xmlns:a16="http://schemas.microsoft.com/office/drawing/2014/main" id="{31680218-2935-FCB4-C17A-7A4AC10BBEE5}"/>
              </a:ext>
            </a:extLst>
          </p:cNvPr>
          <p:cNvSpPr/>
          <p:nvPr/>
        </p:nvSpPr>
        <p:spPr>
          <a:xfrm>
            <a:off x="1914325" y="6214706"/>
            <a:ext cx="504000" cy="42255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06FBE179-40D4-C8FB-4886-5ED99BE46C7F}"/>
              </a:ext>
            </a:extLst>
          </p:cNvPr>
          <p:cNvSpPr/>
          <p:nvPr/>
        </p:nvSpPr>
        <p:spPr>
          <a:xfrm>
            <a:off x="5582354" y="6126834"/>
            <a:ext cx="2178070" cy="28303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D08D1ABE-286D-32D5-466C-BAE3009F377D}"/>
              </a:ext>
            </a:extLst>
          </p:cNvPr>
          <p:cNvPicPr>
            <a:picLocks noChangeAspect="1"/>
          </p:cNvPicPr>
          <p:nvPr/>
        </p:nvPicPr>
        <p:blipFill>
          <a:blip r:embed="rId8"/>
          <a:srcRect l="4277" t="4303" r="5920" b="5894"/>
          <a:stretch>
            <a:fillRect/>
          </a:stretch>
        </p:blipFill>
        <p:spPr>
          <a:xfrm>
            <a:off x="2328739" y="1561875"/>
            <a:ext cx="369456" cy="369456"/>
          </a:xfrm>
          <a:custGeom>
            <a:avLst/>
            <a:gdLst>
              <a:gd name="connsiteX0" fmla="*/ 161860 w 756000"/>
              <a:gd name="connsiteY0" fmla="*/ 0 h 756000"/>
              <a:gd name="connsiteX1" fmla="*/ 594140 w 756000"/>
              <a:gd name="connsiteY1" fmla="*/ 0 h 756000"/>
              <a:gd name="connsiteX2" fmla="*/ 756000 w 756000"/>
              <a:gd name="connsiteY2" fmla="*/ 161860 h 756000"/>
              <a:gd name="connsiteX3" fmla="*/ 756000 w 756000"/>
              <a:gd name="connsiteY3" fmla="*/ 594140 h 756000"/>
              <a:gd name="connsiteX4" fmla="*/ 594140 w 756000"/>
              <a:gd name="connsiteY4" fmla="*/ 756000 h 756000"/>
              <a:gd name="connsiteX5" fmla="*/ 161860 w 756000"/>
              <a:gd name="connsiteY5" fmla="*/ 756000 h 756000"/>
              <a:gd name="connsiteX6" fmla="*/ 0 w 756000"/>
              <a:gd name="connsiteY6" fmla="*/ 594140 h 756000"/>
              <a:gd name="connsiteX7" fmla="*/ 0 w 756000"/>
              <a:gd name="connsiteY7" fmla="*/ 161860 h 756000"/>
              <a:gd name="connsiteX8" fmla="*/ 161860 w 756000"/>
              <a:gd name="connsiteY8" fmla="*/ 0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00" h="756000">
                <a:moveTo>
                  <a:pt x="161860" y="0"/>
                </a:moveTo>
                <a:lnTo>
                  <a:pt x="594140" y="0"/>
                </a:lnTo>
                <a:cubicBezTo>
                  <a:pt x="683533" y="0"/>
                  <a:pt x="756000" y="72467"/>
                  <a:pt x="756000" y="161860"/>
                </a:cubicBezTo>
                <a:lnTo>
                  <a:pt x="756000" y="594140"/>
                </a:lnTo>
                <a:cubicBezTo>
                  <a:pt x="756000" y="683533"/>
                  <a:pt x="683533" y="756000"/>
                  <a:pt x="594140" y="756000"/>
                </a:cubicBezTo>
                <a:lnTo>
                  <a:pt x="161860" y="756000"/>
                </a:lnTo>
                <a:cubicBezTo>
                  <a:pt x="72467" y="756000"/>
                  <a:pt x="0" y="683533"/>
                  <a:pt x="0" y="594140"/>
                </a:cubicBezTo>
                <a:lnTo>
                  <a:pt x="0" y="161860"/>
                </a:lnTo>
                <a:cubicBezTo>
                  <a:pt x="0" y="72467"/>
                  <a:pt x="72467" y="0"/>
                  <a:pt x="161860" y="0"/>
                </a:cubicBezTo>
                <a:close/>
              </a:path>
            </a:pathLst>
          </a:custGeom>
        </p:spPr>
      </p:pic>
    </p:spTree>
    <p:extLst>
      <p:ext uri="{BB962C8B-B14F-4D97-AF65-F5344CB8AC3E}">
        <p14:creationId xmlns:p14="http://schemas.microsoft.com/office/powerpoint/2010/main" val="895365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5CE6978-1E60-8F8E-6367-77EA1766CCCD}"/>
              </a:ext>
            </a:extLst>
          </p:cNvPr>
          <p:cNvPicPr>
            <a:picLocks noChangeAspect="1"/>
          </p:cNvPicPr>
          <p:nvPr/>
        </p:nvPicPr>
        <p:blipFill>
          <a:blip r:embed="rId4"/>
          <a:stretch>
            <a:fillRect/>
          </a:stretch>
        </p:blipFill>
        <p:spPr>
          <a:xfrm>
            <a:off x="5449699" y="2404957"/>
            <a:ext cx="2428785" cy="4317480"/>
          </a:xfrm>
          <a:prstGeom prst="rect">
            <a:avLst/>
          </a:prstGeom>
          <a:ln>
            <a:solidFill>
              <a:schemeClr val="tx1"/>
            </a:solidFill>
          </a:ln>
        </p:spPr>
      </p:pic>
      <p:pic>
        <p:nvPicPr>
          <p:cNvPr id="16" name="図 15">
            <a:extLst>
              <a:ext uri="{FF2B5EF4-FFF2-40B4-BE49-F238E27FC236}">
                <a16:creationId xmlns:a16="http://schemas.microsoft.com/office/drawing/2014/main" id="{398D98B9-6113-7548-6B5B-FB2D93813431}"/>
              </a:ext>
            </a:extLst>
          </p:cNvPr>
          <p:cNvPicPr>
            <a:picLocks noChangeAspect="1"/>
          </p:cNvPicPr>
          <p:nvPr/>
        </p:nvPicPr>
        <p:blipFill>
          <a:blip r:embed="rId5"/>
          <a:stretch>
            <a:fillRect/>
          </a:stretch>
        </p:blipFill>
        <p:spPr>
          <a:xfrm>
            <a:off x="1236330" y="2404956"/>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7531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画面右下の「開く」を押します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で検索しましょう</a:t>
            </a:r>
          </a:p>
        </p:txBody>
      </p:sp>
      <p:sp>
        <p:nvSpPr>
          <p:cNvPr id="28" name="四角形: 角を丸くする 27">
            <a:extLst>
              <a:ext uri="{FF2B5EF4-FFF2-40B4-BE49-F238E27FC236}">
                <a16:creationId xmlns:a16="http://schemas.microsoft.com/office/drawing/2014/main" id="{31680218-2935-FCB4-C17A-7A4AC10BBEE5}"/>
              </a:ext>
            </a:extLst>
          </p:cNvPr>
          <p:cNvSpPr/>
          <p:nvPr/>
        </p:nvSpPr>
        <p:spPr>
          <a:xfrm>
            <a:off x="1331527" y="4696832"/>
            <a:ext cx="2220553" cy="31966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06FBE179-40D4-C8FB-4886-5ED99BE46C7F}"/>
              </a:ext>
            </a:extLst>
          </p:cNvPr>
          <p:cNvSpPr/>
          <p:nvPr/>
        </p:nvSpPr>
        <p:spPr>
          <a:xfrm>
            <a:off x="7315395" y="5985317"/>
            <a:ext cx="611189" cy="75075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73949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9CB58DBC-478D-9615-18DA-B4ABD017356A}"/>
              </a:ext>
            </a:extLst>
          </p:cNvPr>
          <p:cNvPicPr>
            <a:picLocks noChangeAspect="1"/>
          </p:cNvPicPr>
          <p:nvPr/>
        </p:nvPicPr>
        <p:blipFill>
          <a:blip r:embed="rId4"/>
          <a:stretch>
            <a:fillRect/>
          </a:stretch>
        </p:blipFill>
        <p:spPr>
          <a:xfrm>
            <a:off x="5449699" y="2404958"/>
            <a:ext cx="2428784" cy="4317479"/>
          </a:xfrm>
          <a:prstGeom prst="rect">
            <a:avLst/>
          </a:prstGeom>
          <a:ln>
            <a:solidFill>
              <a:schemeClr val="tx1"/>
            </a:solidFill>
          </a:ln>
        </p:spPr>
      </p:pic>
      <p:pic>
        <p:nvPicPr>
          <p:cNvPr id="24" name="図 23">
            <a:extLst>
              <a:ext uri="{FF2B5EF4-FFF2-40B4-BE49-F238E27FC236}">
                <a16:creationId xmlns:a16="http://schemas.microsoft.com/office/drawing/2014/main" id="{A92B1671-61C8-C321-0AE4-ECCC4A9732EE}"/>
              </a:ext>
            </a:extLst>
          </p:cNvPr>
          <p:cNvPicPr>
            <a:picLocks noChangeAspect="1"/>
          </p:cNvPicPr>
          <p:nvPr/>
        </p:nvPicPr>
        <p:blipFill>
          <a:blip r:embed="rId5"/>
          <a:stretch>
            <a:fillRect/>
          </a:stretch>
        </p:blipFill>
        <p:spPr>
          <a:xfrm>
            <a:off x="1236331" y="2404956"/>
            <a:ext cx="2428784" cy="431747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検索結果から「ハザードマップポータルサイト」を押します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ハザードマップポータルサイトが表示されます</a:t>
            </a: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ハザードマップポータルサイトを検索しましょう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で検索しましょう</a:t>
            </a:r>
          </a:p>
        </p:txBody>
      </p:sp>
      <p:sp>
        <p:nvSpPr>
          <p:cNvPr id="28" name="四角形: 角を丸くする 27">
            <a:extLst>
              <a:ext uri="{FF2B5EF4-FFF2-40B4-BE49-F238E27FC236}">
                <a16:creationId xmlns:a16="http://schemas.microsoft.com/office/drawing/2014/main" id="{31680218-2935-FCB4-C17A-7A4AC10BBEE5}"/>
              </a:ext>
            </a:extLst>
          </p:cNvPr>
          <p:cNvSpPr/>
          <p:nvPr/>
        </p:nvSpPr>
        <p:spPr>
          <a:xfrm>
            <a:off x="1236331" y="3596293"/>
            <a:ext cx="2428784" cy="104209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696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文字の書かれた紙&#10;&#10;自動的に生成された説明">
            <a:extLst>
              <a:ext uri="{FF2B5EF4-FFF2-40B4-BE49-F238E27FC236}">
                <a16:creationId xmlns:a16="http://schemas.microsoft.com/office/drawing/2014/main" id="{94FF8109-876D-0757-5FDF-8C1632D3622A}"/>
              </a:ext>
            </a:extLst>
          </p:cNvPr>
          <p:cNvPicPr>
            <a:picLocks noGrp="1" noRot="1" noChangeAspect="1" noMove="1" noResize="1" noEditPoints="1" noAdjustHandles="1" noChangeArrowheads="1" noChangeShapeType="1" noCrop="1"/>
          </p:cNvPicPr>
          <p:nvPr/>
        </p:nvPicPr>
        <p:blipFill>
          <a:blip r:embed="rId4"/>
          <a:stretch>
            <a:fillRect/>
          </a:stretch>
        </p:blipFill>
        <p:spPr>
          <a:xfrm>
            <a:off x="5667162" y="2406593"/>
            <a:ext cx="1952618" cy="4230672"/>
          </a:xfrm>
          <a:prstGeom prst="rect">
            <a:avLst/>
          </a:prstGeom>
          <a:ln>
            <a:solidFill>
              <a:schemeClr val="tx1"/>
            </a:solidFill>
          </a:ln>
        </p:spPr>
      </p:pic>
      <p:pic>
        <p:nvPicPr>
          <p:cNvPr id="24" name="図 23" descr="テキスト&#10;&#10;自動的に生成された説明">
            <a:extLst>
              <a:ext uri="{FF2B5EF4-FFF2-40B4-BE49-F238E27FC236}">
                <a16:creationId xmlns:a16="http://schemas.microsoft.com/office/drawing/2014/main" id="{87AE149E-FFE4-96B2-EA74-BEC6D8B60717}"/>
              </a:ext>
            </a:extLst>
          </p:cNvPr>
          <p:cNvPicPr>
            <a:picLocks noChangeAspect="1"/>
          </p:cNvPicPr>
          <p:nvPr/>
        </p:nvPicPr>
        <p:blipFill>
          <a:blip r:embed="rId5"/>
          <a:stretch>
            <a:fillRect/>
          </a:stretch>
        </p:blipFill>
        <p:spPr>
          <a:xfrm>
            <a:off x="1477069" y="2406593"/>
            <a:ext cx="1952618" cy="423067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4287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画面右上の３つの点のボタン</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　　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でブックマークをしましょう</a:t>
            </a:r>
          </a:p>
        </p:txBody>
      </p:sp>
      <p:sp>
        <p:nvSpPr>
          <p:cNvPr id="7" name="四角形: 角を丸くする 6">
            <a:extLst>
              <a:ext uri="{FF2B5EF4-FFF2-40B4-BE49-F238E27FC236}">
                <a16:creationId xmlns:a16="http://schemas.microsoft.com/office/drawing/2014/main" id="{0072FB61-3B31-BF72-83AA-AEEC29A3A996}"/>
              </a:ext>
            </a:extLst>
          </p:cNvPr>
          <p:cNvSpPr/>
          <p:nvPr/>
        </p:nvSpPr>
        <p:spPr>
          <a:xfrm>
            <a:off x="3175816" y="2569066"/>
            <a:ext cx="252000" cy="288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3" name="Picture 2">
            <a:extLst>
              <a:ext uri="{FF2B5EF4-FFF2-40B4-BE49-F238E27FC236}">
                <a16:creationId xmlns:a16="http://schemas.microsoft.com/office/drawing/2014/main" id="{D32E6E13-61A5-4639-8F34-558936C61E4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6341" t="4416" b="89669"/>
          <a:stretch/>
        </p:blipFill>
        <p:spPr bwMode="auto">
          <a:xfrm>
            <a:off x="2171706" y="1998303"/>
            <a:ext cx="239229" cy="214988"/>
          </a:xfrm>
          <a:prstGeom prst="rect">
            <a:avLst/>
          </a:prstGeom>
          <a:solidFill>
            <a:schemeClr val="bg1"/>
          </a:solidFill>
          <a:ln>
            <a:noFill/>
          </a:ln>
        </p:spPr>
      </p:pic>
      <p:sp>
        <p:nvSpPr>
          <p:cNvPr id="27" name="四角形: 角を丸くする 26">
            <a:extLst>
              <a:ext uri="{FF2B5EF4-FFF2-40B4-BE49-F238E27FC236}">
                <a16:creationId xmlns:a16="http://schemas.microsoft.com/office/drawing/2014/main" id="{9770C972-7417-2147-07CD-86FF0D057BB1}"/>
              </a:ext>
            </a:extLst>
          </p:cNvPr>
          <p:cNvSpPr/>
          <p:nvPr/>
        </p:nvSpPr>
        <p:spPr>
          <a:xfrm>
            <a:off x="6522437" y="2625234"/>
            <a:ext cx="172080" cy="23363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8" name="Picture 6">
            <a:extLst>
              <a:ext uri="{FF2B5EF4-FFF2-40B4-BE49-F238E27FC236}">
                <a16:creationId xmlns:a16="http://schemas.microsoft.com/office/drawing/2014/main" id="{B5D8E310-B25E-E8FD-3846-2F61EA7D9A9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686686" y="1580700"/>
            <a:ext cx="287775" cy="287775"/>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6F7C1893-516E-E526-9A33-6593A3DD429F}"/>
              </a:ext>
            </a:extLst>
          </p:cNvPr>
          <p:cNvSpPr txBox="1"/>
          <p:nvPr/>
        </p:nvSpPr>
        <p:spPr>
          <a:xfrm>
            <a:off x="7765121" y="894700"/>
            <a:ext cx="137888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971593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A93EC5C-5849-5EFC-A661-DD4386C099A8}"/>
              </a:ext>
            </a:extLst>
          </p:cNvPr>
          <p:cNvPicPr>
            <a:picLocks noChangeAspect="1"/>
          </p:cNvPicPr>
          <p:nvPr/>
        </p:nvPicPr>
        <p:blipFill>
          <a:blip r:embed="rId4"/>
          <a:stretch>
            <a:fillRect/>
          </a:stretch>
        </p:blipFill>
        <p:spPr>
          <a:xfrm>
            <a:off x="5649335" y="2384067"/>
            <a:ext cx="1975275" cy="4255377"/>
          </a:xfrm>
          <a:prstGeom prst="rect">
            <a:avLst/>
          </a:prstGeom>
        </p:spPr>
      </p:pic>
      <p:pic>
        <p:nvPicPr>
          <p:cNvPr id="3" name="図 2">
            <a:extLst>
              <a:ext uri="{FF2B5EF4-FFF2-40B4-BE49-F238E27FC236}">
                <a16:creationId xmlns:a16="http://schemas.microsoft.com/office/drawing/2014/main" id="{70EB9E5D-27B2-A299-F951-DF9BC9F7B31C}"/>
              </a:ext>
            </a:extLst>
          </p:cNvPr>
          <p:cNvPicPr>
            <a:picLocks noChangeAspect="1"/>
          </p:cNvPicPr>
          <p:nvPr/>
        </p:nvPicPr>
        <p:blipFill>
          <a:blip r:embed="rId5"/>
          <a:stretch>
            <a:fillRect/>
          </a:stretch>
        </p:blipFill>
        <p:spPr>
          <a:xfrm>
            <a:off x="1463037" y="2396083"/>
            <a:ext cx="1981372" cy="4273666"/>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4287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画面右上の３つの点のボタン</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a:t>
            </a:r>
          </a:p>
        </p:txBody>
      </p:sp>
      <p:sp>
        <p:nvSpPr>
          <p:cNvPr id="7" name="四角形: 角を丸くする 6">
            <a:extLst>
              <a:ext uri="{FF2B5EF4-FFF2-40B4-BE49-F238E27FC236}">
                <a16:creationId xmlns:a16="http://schemas.microsoft.com/office/drawing/2014/main" id="{0072FB61-3B31-BF72-83AA-AEEC29A3A996}"/>
              </a:ext>
            </a:extLst>
          </p:cNvPr>
          <p:cNvSpPr/>
          <p:nvPr/>
        </p:nvSpPr>
        <p:spPr>
          <a:xfrm>
            <a:off x="3175816" y="2569066"/>
            <a:ext cx="252000" cy="288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3" name="Picture 2">
            <a:extLst>
              <a:ext uri="{FF2B5EF4-FFF2-40B4-BE49-F238E27FC236}">
                <a16:creationId xmlns:a16="http://schemas.microsoft.com/office/drawing/2014/main" id="{D32E6E13-61A5-4639-8F34-558936C61E4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6341" t="4416" b="89669"/>
          <a:stretch/>
        </p:blipFill>
        <p:spPr bwMode="auto">
          <a:xfrm>
            <a:off x="2253556" y="1994245"/>
            <a:ext cx="239229" cy="214988"/>
          </a:xfrm>
          <a:prstGeom prst="rect">
            <a:avLst/>
          </a:prstGeom>
          <a:solidFill>
            <a:schemeClr val="bg1"/>
          </a:solidFill>
          <a:ln>
            <a:noFill/>
          </a:ln>
        </p:spPr>
      </p:pic>
      <p:sp>
        <p:nvSpPr>
          <p:cNvPr id="27" name="四角形: 角を丸くする 26">
            <a:extLst>
              <a:ext uri="{FF2B5EF4-FFF2-40B4-BE49-F238E27FC236}">
                <a16:creationId xmlns:a16="http://schemas.microsoft.com/office/drawing/2014/main" id="{9770C972-7417-2147-07CD-86FF0D057BB1}"/>
              </a:ext>
            </a:extLst>
          </p:cNvPr>
          <p:cNvSpPr/>
          <p:nvPr/>
        </p:nvSpPr>
        <p:spPr>
          <a:xfrm>
            <a:off x="6161500" y="4236658"/>
            <a:ext cx="1458280" cy="32525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87832A8B-0CE9-A771-38F2-80CE80D030C4}"/>
              </a:ext>
            </a:extLst>
          </p:cNvPr>
          <p:cNvSpPr txBox="1"/>
          <p:nvPr/>
        </p:nvSpPr>
        <p:spPr>
          <a:xfrm>
            <a:off x="7765121" y="894700"/>
            <a:ext cx="137888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4048124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テキスト&#10;&#10;自動的に生成された説明">
            <a:extLst>
              <a:ext uri="{FF2B5EF4-FFF2-40B4-BE49-F238E27FC236}">
                <a16:creationId xmlns:a16="http://schemas.microsoft.com/office/drawing/2014/main" id="{87274601-27DD-F763-145A-B951664D59EE}"/>
              </a:ext>
            </a:extLst>
          </p:cNvPr>
          <p:cNvPicPr>
            <a:picLocks noChangeAspect="1"/>
          </p:cNvPicPr>
          <p:nvPr/>
        </p:nvPicPr>
        <p:blipFill>
          <a:blip r:embed="rId4"/>
          <a:stretch>
            <a:fillRect/>
          </a:stretch>
        </p:blipFill>
        <p:spPr>
          <a:xfrm>
            <a:off x="5662346" y="2408357"/>
            <a:ext cx="1951804" cy="4228909"/>
          </a:xfrm>
          <a:prstGeom prst="rect">
            <a:avLst/>
          </a:prstGeom>
          <a:ln>
            <a:solidFill>
              <a:schemeClr val="tx1"/>
            </a:solidFill>
          </a:ln>
        </p:spPr>
      </p:pic>
      <p:pic>
        <p:nvPicPr>
          <p:cNvPr id="18" name="図 17" descr="グラフィカル ユーザー インターフェイス, テキスト, アプリケーション&#10;&#10;自動的に生成された説明">
            <a:extLst>
              <a:ext uri="{FF2B5EF4-FFF2-40B4-BE49-F238E27FC236}">
                <a16:creationId xmlns:a16="http://schemas.microsoft.com/office/drawing/2014/main" id="{DDF0691E-6109-823F-C9B3-D750F386938E}"/>
              </a:ext>
            </a:extLst>
          </p:cNvPr>
          <p:cNvPicPr>
            <a:picLocks noChangeAspect="1"/>
          </p:cNvPicPr>
          <p:nvPr/>
        </p:nvPicPr>
        <p:blipFill>
          <a:blip r:embed="rId5"/>
          <a:stretch>
            <a:fillRect/>
          </a:stretch>
        </p:blipFill>
        <p:spPr>
          <a:xfrm>
            <a:off x="1479810" y="2408357"/>
            <a:ext cx="1951804" cy="4228908"/>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322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開きたいページを押します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見たい画面が表示されます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a:t>
            </a:r>
          </a:p>
        </p:txBody>
      </p:sp>
      <p:sp>
        <p:nvSpPr>
          <p:cNvPr id="7" name="四角形: 角を丸くする 6">
            <a:extLst>
              <a:ext uri="{FF2B5EF4-FFF2-40B4-BE49-F238E27FC236}">
                <a16:creationId xmlns:a16="http://schemas.microsoft.com/office/drawing/2014/main" id="{0072FB61-3B31-BF72-83AA-AEEC29A3A996}"/>
              </a:ext>
            </a:extLst>
          </p:cNvPr>
          <p:cNvSpPr/>
          <p:nvPr/>
        </p:nvSpPr>
        <p:spPr>
          <a:xfrm>
            <a:off x="1569886" y="3221287"/>
            <a:ext cx="1770214" cy="53791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C9AEE41B-D5FE-1766-CFA3-EC2DBB9C3F0D}"/>
              </a:ext>
            </a:extLst>
          </p:cNvPr>
          <p:cNvSpPr txBox="1"/>
          <p:nvPr/>
        </p:nvSpPr>
        <p:spPr>
          <a:xfrm>
            <a:off x="7765121" y="894700"/>
            <a:ext cx="1378880" cy="646331"/>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Tree>
    <p:extLst>
      <p:ext uri="{BB962C8B-B14F-4D97-AF65-F5344CB8AC3E}">
        <p14:creationId xmlns:p14="http://schemas.microsoft.com/office/powerpoint/2010/main" val="3906137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pic>
        <p:nvPicPr>
          <p:cNvPr id="5" name="図 4">
            <a:extLst>
              <a:ext uri="{FF2B5EF4-FFF2-40B4-BE49-F238E27FC236}">
                <a16:creationId xmlns:a16="http://schemas.microsoft.com/office/drawing/2014/main" id="{5C32DF1B-B6B8-53BA-F4B7-28ED183B77F2}"/>
              </a:ext>
            </a:extLst>
          </p:cNvPr>
          <p:cNvPicPr>
            <a:picLocks noChangeAspect="1"/>
          </p:cNvPicPr>
          <p:nvPr/>
        </p:nvPicPr>
        <p:blipFill rotWithShape="1">
          <a:blip r:embed="rId4"/>
          <a:srcRect l="45470" t="94278" r="45599" b="691"/>
          <a:stretch/>
        </p:blipFill>
        <p:spPr>
          <a:xfrm>
            <a:off x="2736928" y="1564932"/>
            <a:ext cx="393619" cy="393619"/>
          </a:xfrm>
          <a:custGeom>
            <a:avLst/>
            <a:gdLst>
              <a:gd name="connsiteX0" fmla="*/ 167836 w 1006997"/>
              <a:gd name="connsiteY0" fmla="*/ 0 h 1006997"/>
              <a:gd name="connsiteX1" fmla="*/ 839161 w 1006997"/>
              <a:gd name="connsiteY1" fmla="*/ 0 h 1006997"/>
              <a:gd name="connsiteX2" fmla="*/ 1006997 w 1006997"/>
              <a:gd name="connsiteY2" fmla="*/ 167836 h 1006997"/>
              <a:gd name="connsiteX3" fmla="*/ 1006997 w 1006997"/>
              <a:gd name="connsiteY3" fmla="*/ 839161 h 1006997"/>
              <a:gd name="connsiteX4" fmla="*/ 839161 w 1006997"/>
              <a:gd name="connsiteY4" fmla="*/ 1006997 h 1006997"/>
              <a:gd name="connsiteX5" fmla="*/ 167836 w 1006997"/>
              <a:gd name="connsiteY5" fmla="*/ 1006997 h 1006997"/>
              <a:gd name="connsiteX6" fmla="*/ 0 w 1006997"/>
              <a:gd name="connsiteY6" fmla="*/ 839161 h 1006997"/>
              <a:gd name="connsiteX7" fmla="*/ 0 w 1006997"/>
              <a:gd name="connsiteY7" fmla="*/ 167836 h 1006997"/>
              <a:gd name="connsiteX8" fmla="*/ 167836 w 1006997"/>
              <a:gd name="connsiteY8" fmla="*/ 0 h 100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997" h="1006997">
                <a:moveTo>
                  <a:pt x="167836" y="0"/>
                </a:moveTo>
                <a:lnTo>
                  <a:pt x="839161" y="0"/>
                </a:lnTo>
                <a:cubicBezTo>
                  <a:pt x="931854" y="0"/>
                  <a:pt x="1006997" y="75143"/>
                  <a:pt x="1006997" y="167836"/>
                </a:cubicBezTo>
                <a:lnTo>
                  <a:pt x="1006997" y="839161"/>
                </a:lnTo>
                <a:cubicBezTo>
                  <a:pt x="1006997" y="931854"/>
                  <a:pt x="931854" y="1006997"/>
                  <a:pt x="839161" y="1006997"/>
                </a:cubicBezTo>
                <a:lnTo>
                  <a:pt x="167836" y="1006997"/>
                </a:lnTo>
                <a:cubicBezTo>
                  <a:pt x="75143" y="1006997"/>
                  <a:pt x="0" y="931854"/>
                  <a:pt x="0" y="839161"/>
                </a:cubicBezTo>
                <a:lnTo>
                  <a:pt x="0" y="167836"/>
                </a:lnTo>
                <a:cubicBezTo>
                  <a:pt x="0" y="75143"/>
                  <a:pt x="75143" y="0"/>
                  <a:pt x="167836" y="0"/>
                </a:cubicBezTo>
                <a:close/>
              </a:path>
            </a:pathLst>
          </a:custGeom>
          <a:ln>
            <a:noFill/>
          </a:ln>
        </p:spPr>
      </p:pic>
      <p:pic>
        <p:nvPicPr>
          <p:cNvPr id="25" name="図 24">
            <a:extLst>
              <a:ext uri="{FF2B5EF4-FFF2-40B4-BE49-F238E27FC236}">
                <a16:creationId xmlns:a16="http://schemas.microsoft.com/office/drawing/2014/main" id="{268A5483-7A85-72E5-3EEA-0BF0C11D0BFC}"/>
              </a:ext>
            </a:extLst>
          </p:cNvPr>
          <p:cNvPicPr>
            <a:picLocks noChangeAspect="1"/>
          </p:cNvPicPr>
          <p:nvPr/>
        </p:nvPicPr>
        <p:blipFill>
          <a:blip r:embed="rId5"/>
          <a:stretch>
            <a:fillRect/>
          </a:stretch>
        </p:blipFill>
        <p:spPr>
          <a:xfrm>
            <a:off x="5460375" y="2414743"/>
            <a:ext cx="2396855" cy="4255055"/>
          </a:xfrm>
          <a:prstGeom prst="rect">
            <a:avLst/>
          </a:prstGeom>
          <a:ln>
            <a:solidFill>
              <a:schemeClr val="tx1"/>
            </a:solidFill>
          </a:ln>
        </p:spPr>
      </p:pic>
      <p:pic>
        <p:nvPicPr>
          <p:cNvPr id="24" name="図 23">
            <a:extLst>
              <a:ext uri="{FF2B5EF4-FFF2-40B4-BE49-F238E27FC236}">
                <a16:creationId xmlns:a16="http://schemas.microsoft.com/office/drawing/2014/main" id="{BB1A9AB7-CFD9-4F35-6F85-07EB3616D56D}"/>
              </a:ext>
            </a:extLst>
          </p:cNvPr>
          <p:cNvPicPr>
            <a:picLocks noChangeAspect="1"/>
          </p:cNvPicPr>
          <p:nvPr/>
        </p:nvPicPr>
        <p:blipFill>
          <a:blip r:embed="rId4"/>
          <a:stretch>
            <a:fillRect/>
          </a:stretch>
        </p:blipFill>
        <p:spPr>
          <a:xfrm>
            <a:off x="1240490" y="2406592"/>
            <a:ext cx="2433439"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「ブックマークを追加」を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押します（赤枠内）</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でブックマークしましょう</a:t>
            </a:r>
          </a:p>
        </p:txBody>
      </p:sp>
      <p:sp>
        <p:nvSpPr>
          <p:cNvPr id="16" name="四角形: 角を丸くする 15">
            <a:extLst>
              <a:ext uri="{FF2B5EF4-FFF2-40B4-BE49-F238E27FC236}">
                <a16:creationId xmlns:a16="http://schemas.microsoft.com/office/drawing/2014/main" id="{E1C19D47-CACC-8D80-C144-186517E412CA}"/>
              </a:ext>
            </a:extLst>
          </p:cNvPr>
          <p:cNvSpPr/>
          <p:nvPr/>
        </p:nvSpPr>
        <p:spPr>
          <a:xfrm>
            <a:off x="5480816" y="4877519"/>
            <a:ext cx="2376414"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E6CDFB61-B76B-391C-D8D9-2259A2284AC5}"/>
              </a:ext>
            </a:extLst>
          </p:cNvPr>
          <p:cNvSpPr/>
          <p:nvPr/>
        </p:nvSpPr>
        <p:spPr>
          <a:xfrm>
            <a:off x="2256952" y="6397322"/>
            <a:ext cx="360203" cy="36000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010BF1A4-187A-3799-3FAF-FB2A16D46EE2}"/>
              </a:ext>
            </a:extLst>
          </p:cNvPr>
          <p:cNvSpPr txBox="1"/>
          <p:nvPr/>
        </p:nvSpPr>
        <p:spPr>
          <a:xfrm>
            <a:off x="7868805" y="894513"/>
            <a:ext cx="1278346"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3260922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B614680C-6FA1-8E6D-4839-986913345CC3}"/>
              </a:ext>
            </a:extLst>
          </p:cNvPr>
          <p:cNvPicPr>
            <a:picLocks noChangeAspect="1"/>
          </p:cNvPicPr>
          <p:nvPr/>
        </p:nvPicPr>
        <p:blipFill>
          <a:blip r:embed="rId4"/>
          <a:stretch>
            <a:fillRect/>
          </a:stretch>
        </p:blipFill>
        <p:spPr>
          <a:xfrm>
            <a:off x="3352954" y="2409540"/>
            <a:ext cx="2433437"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「保存」を押します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sz="2800" dirty="0"/>
              <a:t>ブックマークをしましょう</a:t>
            </a:r>
            <a:endParaRPr lang="ja-JP" altLang="en-US" dirty="0"/>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でブックマークしましょう</a:t>
            </a:r>
          </a:p>
        </p:txBody>
      </p:sp>
      <p:sp>
        <p:nvSpPr>
          <p:cNvPr id="20" name="四角形: 角を丸くする 19">
            <a:extLst>
              <a:ext uri="{FF2B5EF4-FFF2-40B4-BE49-F238E27FC236}">
                <a16:creationId xmlns:a16="http://schemas.microsoft.com/office/drawing/2014/main" id="{4588CF47-D409-2ECD-3770-9CE9D43E5602}"/>
              </a:ext>
            </a:extLst>
          </p:cNvPr>
          <p:cNvSpPr/>
          <p:nvPr/>
        </p:nvSpPr>
        <p:spPr>
          <a:xfrm>
            <a:off x="5326158" y="2700960"/>
            <a:ext cx="460233" cy="28023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B55AD294-ACAF-6481-6FB3-FBB77795A7D9}"/>
              </a:ext>
            </a:extLst>
          </p:cNvPr>
          <p:cNvSpPr txBox="1"/>
          <p:nvPr/>
        </p:nvSpPr>
        <p:spPr>
          <a:xfrm>
            <a:off x="7868805" y="894513"/>
            <a:ext cx="1278346"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2150419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chemeClr val="accent1"/>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547255" y="671592"/>
            <a:ext cx="6461989"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ハザードマップとは</a:t>
            </a:r>
            <a:r>
              <a:rPr lang="en-US" altLang="ja-JP" dirty="0">
                <a:ln w="0"/>
                <a:solidFill>
                  <a:prstClr val="black"/>
                </a:solidFill>
                <a:latin typeface="BIZ UDPゴシック" panose="020B0400000000000000" pitchFamily="50" charset="-128"/>
                <a:ea typeface="BIZ UDPゴシック" panose="020B0400000000000000" pitchFamily="50" charset="-128"/>
              </a:rPr>
              <a:t>……………………………………………P2 </a:t>
            </a:r>
            <a:r>
              <a:rPr lang="ja-JP" altLang="en-US" dirty="0">
                <a:ln w="0"/>
                <a:solidFill>
                  <a:prstClr val="black"/>
                </a:solidFill>
                <a:latin typeface="BIZ UDPゴシック" panose="020B0400000000000000" pitchFamily="50" charset="-128"/>
                <a:ea typeface="BIZ UDPゴシック" panose="020B0400000000000000" pitchFamily="50" charset="-128"/>
              </a:rPr>
              <a:t>　</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ハザードマップポータルサイトとは</a:t>
            </a:r>
            <a:r>
              <a:rPr lang="en-US" altLang="ja-JP" dirty="0">
                <a:ln w="0"/>
                <a:solidFill>
                  <a:prstClr val="black"/>
                </a:solidFill>
                <a:latin typeface="BIZ UDPゴシック" panose="020B0400000000000000" pitchFamily="50" charset="-128"/>
                <a:ea typeface="BIZ UDPゴシック" panose="020B0400000000000000" pitchFamily="50" charset="-128"/>
              </a:rPr>
              <a:t>……………………………P3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ハザードマップポータルサイトでできること</a:t>
            </a:r>
            <a:r>
              <a:rPr lang="en-US" altLang="ja-JP" dirty="0">
                <a:ln w="0"/>
                <a:solidFill>
                  <a:prstClr val="black"/>
                </a:solidFill>
                <a:latin typeface="BIZ UDPゴシック" panose="020B0400000000000000" pitchFamily="50" charset="-128"/>
                <a:ea typeface="BIZ UDPゴシック" panose="020B0400000000000000" pitchFamily="50" charset="-128"/>
              </a:rPr>
              <a:t>…………………P4</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67159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1-</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1-C</a:t>
            </a: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0993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1. </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ハザードマップポータルサイトを知りましょう </a:t>
            </a:r>
          </a:p>
        </p:txBody>
      </p:sp>
      <p:sp>
        <p:nvSpPr>
          <p:cNvPr id="8" name="正方形/長方形 7">
            <a:extLst>
              <a:ext uri="{FF2B5EF4-FFF2-40B4-BE49-F238E27FC236}">
                <a16:creationId xmlns:a16="http://schemas.microsoft.com/office/drawing/2014/main" id="{AE84AAFE-B98B-E1F7-1F0D-5A1A3FBA4969}"/>
              </a:ext>
            </a:extLst>
          </p:cNvPr>
          <p:cNvSpPr/>
          <p:nvPr/>
        </p:nvSpPr>
        <p:spPr>
          <a:xfrm>
            <a:off x="2547256" y="2581993"/>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ハザードマップポータルサイトを検索しましょう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……………P7</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ブックマークをしましょう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……………………………………P13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ホーム画面に追加しましょう</a:t>
            </a:r>
            <a:r>
              <a:rPr lang="en-US" altLang="ja-JP" dirty="0">
                <a:ln w="0"/>
                <a:solidFill>
                  <a:prstClr val="black"/>
                </a:solidFill>
                <a:latin typeface="BIZ UDPゴシック" panose="020B0400000000000000" pitchFamily="50" charset="-128"/>
                <a:ea typeface="BIZ UDPゴシック" panose="020B0400000000000000" pitchFamily="50" charset="-128"/>
              </a:rPr>
              <a:t>…………………………………P20</a:t>
            </a:r>
          </a:p>
        </p:txBody>
      </p:sp>
      <p:sp>
        <p:nvSpPr>
          <p:cNvPr id="9" name="正方形/長方形 8">
            <a:extLst>
              <a:ext uri="{FF2B5EF4-FFF2-40B4-BE49-F238E27FC236}">
                <a16:creationId xmlns:a16="http://schemas.microsoft.com/office/drawing/2014/main" id="{A80D8DC4-D47C-996A-647C-B7753276A43D}"/>
              </a:ext>
            </a:extLst>
          </p:cNvPr>
          <p:cNvSpPr/>
          <p:nvPr/>
        </p:nvSpPr>
        <p:spPr>
          <a:xfrm>
            <a:off x="1871664" y="2581993"/>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2-</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2-C</a:t>
            </a:r>
          </a:p>
        </p:txBody>
      </p:sp>
      <p:sp>
        <p:nvSpPr>
          <p:cNvPr id="10" name="テキスト ボックス 9">
            <a:extLst>
              <a:ext uri="{FF2B5EF4-FFF2-40B4-BE49-F238E27FC236}">
                <a16:creationId xmlns:a16="http://schemas.microsoft.com/office/drawing/2014/main" id="{B1B4D304-6A2B-8545-3E1C-AC6033AFB0BE}"/>
              </a:ext>
            </a:extLst>
          </p:cNvPr>
          <p:cNvSpPr txBox="1"/>
          <p:nvPr/>
        </p:nvSpPr>
        <p:spPr>
          <a:xfrm>
            <a:off x="1818413" y="2120338"/>
            <a:ext cx="7190827"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2. </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ハザードマップポータルサイトの準備をしましょう</a:t>
            </a:r>
          </a:p>
        </p:txBody>
      </p:sp>
      <p:sp>
        <p:nvSpPr>
          <p:cNvPr id="12" name="正方形/長方形 11">
            <a:extLst>
              <a:ext uri="{FF2B5EF4-FFF2-40B4-BE49-F238E27FC236}">
                <a16:creationId xmlns:a16="http://schemas.microsoft.com/office/drawing/2014/main" id="{D858A9A1-0EE0-922A-1E80-DE78544AC0DA}"/>
              </a:ext>
            </a:extLst>
          </p:cNvPr>
          <p:cNvSpPr/>
          <p:nvPr/>
        </p:nvSpPr>
        <p:spPr>
          <a:xfrm>
            <a:off x="2547256" y="4546887"/>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重ねるハザードマップの説明</a:t>
            </a:r>
            <a:r>
              <a:rPr lang="en-US" altLang="ja-JP" dirty="0">
                <a:ln w="0"/>
                <a:solidFill>
                  <a:prstClr val="black"/>
                </a:solidFill>
                <a:latin typeface="BIZ UDPゴシック" panose="020B0400000000000000" pitchFamily="50" charset="-128"/>
                <a:ea typeface="BIZ UDPゴシック" panose="020B0400000000000000" pitchFamily="50" charset="-128"/>
              </a:rPr>
              <a:t>………………………………P26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わがまちハザードマップの使い方</a:t>
            </a:r>
            <a:r>
              <a:rPr lang="en-US" altLang="ja-JP" dirty="0">
                <a:ln w="0"/>
                <a:solidFill>
                  <a:prstClr val="black"/>
                </a:solidFill>
                <a:latin typeface="BIZ UDPゴシック" panose="020B0400000000000000" pitchFamily="50" charset="-128"/>
                <a:ea typeface="BIZ UDPゴシック" panose="020B0400000000000000" pitchFamily="50" charset="-128"/>
              </a:rPr>
              <a:t>…………………………P33</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ハザードマップポータルサイトの活用方法</a:t>
            </a:r>
            <a:r>
              <a:rPr lang="en-US" altLang="ja-JP" dirty="0">
                <a:ln w="0"/>
                <a:solidFill>
                  <a:prstClr val="black"/>
                </a:solidFill>
                <a:latin typeface="BIZ UDPゴシック" panose="020B0400000000000000" pitchFamily="50" charset="-128"/>
                <a:ea typeface="BIZ UDPゴシック" panose="020B0400000000000000" pitchFamily="50" charset="-128"/>
              </a:rPr>
              <a:t>…………………P38</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よくある質問</a:t>
            </a:r>
            <a:r>
              <a:rPr lang="en-US" altLang="ja-JP" dirty="0">
                <a:ln w="0"/>
                <a:solidFill>
                  <a:prstClr val="black"/>
                </a:solidFill>
                <a:latin typeface="BIZ UDPゴシック" panose="020B0400000000000000" pitchFamily="50" charset="-128"/>
                <a:ea typeface="BIZ UDPゴシック" panose="020B0400000000000000" pitchFamily="50" charset="-128"/>
              </a:rPr>
              <a:t>…………………………………………………P40</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問い合わせ先</a:t>
            </a:r>
            <a:r>
              <a:rPr lang="en-US" altLang="ja-JP" dirty="0">
                <a:ln w="0"/>
                <a:solidFill>
                  <a:prstClr val="black"/>
                </a:solidFill>
                <a:latin typeface="BIZ UDPゴシック" panose="020B0400000000000000" pitchFamily="50" charset="-128"/>
                <a:ea typeface="BIZ UDPゴシック" panose="020B0400000000000000" pitchFamily="50" charset="-128"/>
              </a:rPr>
              <a:t>…………………………………………………P41</a:t>
            </a:r>
          </a:p>
        </p:txBody>
      </p:sp>
      <p:sp>
        <p:nvSpPr>
          <p:cNvPr id="13" name="正方形/長方形 12">
            <a:extLst>
              <a:ext uri="{FF2B5EF4-FFF2-40B4-BE49-F238E27FC236}">
                <a16:creationId xmlns:a16="http://schemas.microsoft.com/office/drawing/2014/main" id="{8EC94AF1-B55B-B3B3-ED2C-5581D32EC26A}"/>
              </a:ext>
            </a:extLst>
          </p:cNvPr>
          <p:cNvSpPr/>
          <p:nvPr/>
        </p:nvSpPr>
        <p:spPr>
          <a:xfrm>
            <a:off x="1871664" y="4546887"/>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3-D</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3-E</a:t>
            </a:r>
          </a:p>
          <a:p>
            <a:pPr>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a:p>
            <a:pPr>
              <a:lnSpc>
                <a:spcPct val="150000"/>
              </a:lnSpc>
            </a:pP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AED606E7-08FF-C69B-66C9-922616787F3A}"/>
              </a:ext>
            </a:extLst>
          </p:cNvPr>
          <p:cNvSpPr txBox="1"/>
          <p:nvPr/>
        </p:nvSpPr>
        <p:spPr>
          <a:xfrm>
            <a:off x="1818414" y="4095990"/>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3. </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ハザードマップポータルサイトを活用しよう</a:t>
            </a:r>
          </a:p>
        </p:txBody>
      </p:sp>
    </p:spTree>
    <p:extLst>
      <p:ext uri="{BB962C8B-B14F-4D97-AF65-F5344CB8AC3E}">
        <p14:creationId xmlns:p14="http://schemas.microsoft.com/office/powerpoint/2010/main" val="673990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4BA67A5-F7E6-7FCB-E723-555505FCDB32}"/>
              </a:ext>
            </a:extLst>
          </p:cNvPr>
          <p:cNvPicPr>
            <a:picLocks noChangeAspect="1"/>
          </p:cNvPicPr>
          <p:nvPr/>
        </p:nvPicPr>
        <p:blipFill>
          <a:blip r:embed="rId4"/>
          <a:stretch>
            <a:fillRect/>
          </a:stretch>
        </p:blipFill>
        <p:spPr>
          <a:xfrm>
            <a:off x="5435808" y="2369118"/>
            <a:ext cx="2456901" cy="4346825"/>
          </a:xfrm>
          <a:prstGeom prst="rect">
            <a:avLst/>
          </a:prstGeom>
        </p:spPr>
      </p:pic>
      <p:pic>
        <p:nvPicPr>
          <p:cNvPr id="3" name="図 2">
            <a:extLst>
              <a:ext uri="{FF2B5EF4-FFF2-40B4-BE49-F238E27FC236}">
                <a16:creationId xmlns:a16="http://schemas.microsoft.com/office/drawing/2014/main" id="{22DAB9B6-8353-427B-3A80-F45D57DDC9EE}"/>
              </a:ext>
            </a:extLst>
          </p:cNvPr>
          <p:cNvPicPr>
            <a:picLocks noChangeAspect="1"/>
          </p:cNvPicPr>
          <p:nvPr/>
        </p:nvPicPr>
        <p:blipFill>
          <a:blip r:embed="rId5"/>
          <a:stretch>
            <a:fillRect/>
          </a:stretch>
        </p:blipFill>
        <p:spPr>
          <a:xfrm>
            <a:off x="1224008" y="2382530"/>
            <a:ext cx="2444369" cy="432000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開きたいページを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を押します（赤枠内）</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ブックマークをしましょう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で保存したぺージをブックマークから開く方法です</a:t>
            </a:r>
          </a:p>
        </p:txBody>
      </p:sp>
      <p:sp>
        <p:nvSpPr>
          <p:cNvPr id="16" name="四角形: 角を丸くする 15">
            <a:extLst>
              <a:ext uri="{FF2B5EF4-FFF2-40B4-BE49-F238E27FC236}">
                <a16:creationId xmlns:a16="http://schemas.microsoft.com/office/drawing/2014/main" id="{E1C19D47-CACC-8D80-C144-186517E412CA}"/>
              </a:ext>
            </a:extLst>
          </p:cNvPr>
          <p:cNvSpPr/>
          <p:nvPr/>
        </p:nvSpPr>
        <p:spPr>
          <a:xfrm>
            <a:off x="5454466" y="5631254"/>
            <a:ext cx="2178396" cy="33320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E6CDFB61-B76B-391C-D8D9-2259A2284AC5}"/>
              </a:ext>
            </a:extLst>
          </p:cNvPr>
          <p:cNvSpPr/>
          <p:nvPr/>
        </p:nvSpPr>
        <p:spPr>
          <a:xfrm>
            <a:off x="2768119" y="6365423"/>
            <a:ext cx="360203" cy="36000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30" name="図 29">
            <a:extLst>
              <a:ext uri="{FF2B5EF4-FFF2-40B4-BE49-F238E27FC236}">
                <a16:creationId xmlns:a16="http://schemas.microsoft.com/office/drawing/2014/main" id="{88424CBE-7E1F-E8BC-CE31-D109EEE85760}"/>
              </a:ext>
            </a:extLst>
          </p:cNvPr>
          <p:cNvPicPr>
            <a:picLocks noChangeAspect="1"/>
          </p:cNvPicPr>
          <p:nvPr/>
        </p:nvPicPr>
        <p:blipFill rotWithShape="1">
          <a:blip r:embed="rId8"/>
          <a:srcRect l="66696" t="94449" r="24552" b="884"/>
          <a:stretch/>
        </p:blipFill>
        <p:spPr>
          <a:xfrm>
            <a:off x="2690669" y="1515075"/>
            <a:ext cx="486137" cy="460218"/>
          </a:xfrm>
          <a:custGeom>
            <a:avLst/>
            <a:gdLst>
              <a:gd name="connsiteX0" fmla="*/ 198703 w 1259335"/>
              <a:gd name="connsiteY0" fmla="*/ 0 h 1192193"/>
              <a:gd name="connsiteX1" fmla="*/ 1060632 w 1259335"/>
              <a:gd name="connsiteY1" fmla="*/ 0 h 1192193"/>
              <a:gd name="connsiteX2" fmla="*/ 1259335 w 1259335"/>
              <a:gd name="connsiteY2" fmla="*/ 198703 h 1192193"/>
              <a:gd name="connsiteX3" fmla="*/ 1259335 w 1259335"/>
              <a:gd name="connsiteY3" fmla="*/ 993490 h 1192193"/>
              <a:gd name="connsiteX4" fmla="*/ 1060632 w 1259335"/>
              <a:gd name="connsiteY4" fmla="*/ 1192193 h 1192193"/>
              <a:gd name="connsiteX5" fmla="*/ 198703 w 1259335"/>
              <a:gd name="connsiteY5" fmla="*/ 1192193 h 1192193"/>
              <a:gd name="connsiteX6" fmla="*/ 0 w 1259335"/>
              <a:gd name="connsiteY6" fmla="*/ 993490 h 1192193"/>
              <a:gd name="connsiteX7" fmla="*/ 0 w 1259335"/>
              <a:gd name="connsiteY7" fmla="*/ 198703 h 1192193"/>
              <a:gd name="connsiteX8" fmla="*/ 198703 w 1259335"/>
              <a:gd name="connsiteY8" fmla="*/ 0 h 119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335" h="1192193">
                <a:moveTo>
                  <a:pt x="198703" y="0"/>
                </a:moveTo>
                <a:lnTo>
                  <a:pt x="1060632" y="0"/>
                </a:lnTo>
                <a:cubicBezTo>
                  <a:pt x="1170373" y="0"/>
                  <a:pt x="1259335" y="88962"/>
                  <a:pt x="1259335" y="198703"/>
                </a:cubicBezTo>
                <a:lnTo>
                  <a:pt x="1259335" y="993490"/>
                </a:lnTo>
                <a:cubicBezTo>
                  <a:pt x="1259335" y="1103231"/>
                  <a:pt x="1170373" y="1192193"/>
                  <a:pt x="1060632" y="1192193"/>
                </a:cubicBezTo>
                <a:lnTo>
                  <a:pt x="198703" y="1192193"/>
                </a:lnTo>
                <a:cubicBezTo>
                  <a:pt x="88962" y="1192193"/>
                  <a:pt x="0" y="1103231"/>
                  <a:pt x="0" y="993490"/>
                </a:cubicBezTo>
                <a:lnTo>
                  <a:pt x="0" y="198703"/>
                </a:lnTo>
                <a:cubicBezTo>
                  <a:pt x="0" y="88962"/>
                  <a:pt x="88962" y="0"/>
                  <a:pt x="198703" y="0"/>
                </a:cubicBezTo>
                <a:close/>
              </a:path>
            </a:pathLst>
          </a:custGeom>
          <a:ln>
            <a:noFill/>
          </a:ln>
        </p:spPr>
      </p:pic>
      <p:sp>
        <p:nvSpPr>
          <p:cNvPr id="33" name="テキスト ボックス 32">
            <a:extLst>
              <a:ext uri="{FF2B5EF4-FFF2-40B4-BE49-F238E27FC236}">
                <a16:creationId xmlns:a16="http://schemas.microsoft.com/office/drawing/2014/main" id="{87C9D5B4-4800-922F-F047-8D16B3AFB4AF}"/>
              </a:ext>
            </a:extLst>
          </p:cNvPr>
          <p:cNvSpPr txBox="1"/>
          <p:nvPr/>
        </p:nvSpPr>
        <p:spPr>
          <a:xfrm>
            <a:off x="7868805" y="894513"/>
            <a:ext cx="1278346"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2160468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FD06DA5A-9398-EEC1-C9A4-722FE7D796C1}"/>
              </a:ext>
            </a:extLst>
          </p:cNvPr>
          <p:cNvPicPr>
            <a:picLocks noChangeAspect="1"/>
          </p:cNvPicPr>
          <p:nvPr/>
        </p:nvPicPr>
        <p:blipFill>
          <a:blip r:embed="rId4"/>
          <a:stretch>
            <a:fillRect/>
          </a:stretch>
        </p:blipFill>
        <p:spPr>
          <a:xfrm>
            <a:off x="3352953" y="2409540"/>
            <a:ext cx="2433437"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見たい画面が表示されます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sz="2800" dirty="0"/>
              <a:t>ブックマークをしましょう</a:t>
            </a:r>
            <a:endParaRPr lang="ja-JP" altLang="en-US" dirty="0"/>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で保存したぺージをブックマークから開く方法です</a:t>
            </a:r>
          </a:p>
        </p:txBody>
      </p:sp>
      <p:sp>
        <p:nvSpPr>
          <p:cNvPr id="20" name="テキスト ボックス 19">
            <a:extLst>
              <a:ext uri="{FF2B5EF4-FFF2-40B4-BE49-F238E27FC236}">
                <a16:creationId xmlns:a16="http://schemas.microsoft.com/office/drawing/2014/main" id="{4AD616D9-F7ED-125B-5815-4B645A4630E1}"/>
              </a:ext>
            </a:extLst>
          </p:cNvPr>
          <p:cNvSpPr txBox="1"/>
          <p:nvPr/>
        </p:nvSpPr>
        <p:spPr>
          <a:xfrm>
            <a:off x="7868805" y="894513"/>
            <a:ext cx="1278346" cy="646331"/>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Tree>
    <p:extLst>
      <p:ext uri="{BB962C8B-B14F-4D97-AF65-F5344CB8AC3E}">
        <p14:creationId xmlns:p14="http://schemas.microsoft.com/office/powerpoint/2010/main" val="994107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文字の書かれた紙&#10;&#10;自動的に生成された説明">
            <a:extLst>
              <a:ext uri="{FF2B5EF4-FFF2-40B4-BE49-F238E27FC236}">
                <a16:creationId xmlns:a16="http://schemas.microsoft.com/office/drawing/2014/main" id="{1435794E-97B1-AA72-5D96-1CB110549409}"/>
              </a:ext>
            </a:extLst>
          </p:cNvPr>
          <p:cNvPicPr>
            <a:picLocks noChangeAspect="1"/>
          </p:cNvPicPr>
          <p:nvPr/>
        </p:nvPicPr>
        <p:blipFill>
          <a:blip r:embed="rId4"/>
          <a:stretch>
            <a:fillRect/>
          </a:stretch>
        </p:blipFill>
        <p:spPr>
          <a:xfrm>
            <a:off x="5733936" y="2345118"/>
            <a:ext cx="1993847" cy="4320001"/>
          </a:xfrm>
          <a:prstGeom prst="rect">
            <a:avLst/>
          </a:prstGeom>
          <a:ln>
            <a:solidFill>
              <a:schemeClr val="tx1"/>
            </a:solidFill>
          </a:ln>
        </p:spPr>
      </p:pic>
      <p:pic>
        <p:nvPicPr>
          <p:cNvPr id="25" name="図 24" descr="テキスト&#10;&#10;自動的に生成された説明">
            <a:extLst>
              <a:ext uri="{FF2B5EF4-FFF2-40B4-BE49-F238E27FC236}">
                <a16:creationId xmlns:a16="http://schemas.microsoft.com/office/drawing/2014/main" id="{75C113C3-C3A5-5F13-9E15-026C92250BBC}"/>
              </a:ext>
            </a:extLst>
          </p:cNvPr>
          <p:cNvPicPr>
            <a:picLocks noChangeAspect="1"/>
          </p:cNvPicPr>
          <p:nvPr/>
        </p:nvPicPr>
        <p:blipFill>
          <a:blip r:embed="rId5"/>
          <a:stretch>
            <a:fillRect/>
          </a:stretch>
        </p:blipFill>
        <p:spPr>
          <a:xfrm>
            <a:off x="1427931" y="2345118"/>
            <a:ext cx="1993847"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ホーム画面に追加しましょう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241089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画面右上の３つの点のボタン</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「ホーム画面に追加」を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四角形: 角を丸くする 7">
            <a:extLst>
              <a:ext uri="{FF2B5EF4-FFF2-40B4-BE49-F238E27FC236}">
                <a16:creationId xmlns:a16="http://schemas.microsoft.com/office/drawing/2014/main" id="{E99E4D90-8DB8-D99B-97FC-981C0C4E6143}"/>
              </a:ext>
            </a:extLst>
          </p:cNvPr>
          <p:cNvSpPr/>
          <p:nvPr/>
        </p:nvSpPr>
        <p:spPr>
          <a:xfrm>
            <a:off x="3159993" y="2542303"/>
            <a:ext cx="250210" cy="24876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7" name="Picture 2">
            <a:extLst>
              <a:ext uri="{FF2B5EF4-FFF2-40B4-BE49-F238E27FC236}">
                <a16:creationId xmlns:a16="http://schemas.microsoft.com/office/drawing/2014/main" id="{53486D34-A9D3-40DF-68A5-1EEE22B2D97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86341" t="4416" b="89669"/>
          <a:stretch/>
        </p:blipFill>
        <p:spPr bwMode="auto">
          <a:xfrm>
            <a:off x="2306525" y="1991434"/>
            <a:ext cx="236657" cy="212677"/>
          </a:xfrm>
          <a:prstGeom prst="rect">
            <a:avLst/>
          </a:prstGeom>
          <a:solidFill>
            <a:schemeClr val="bg1"/>
          </a:solidFill>
          <a:ln>
            <a:noFill/>
          </a:ln>
        </p:spPr>
      </p:pic>
      <p:sp>
        <p:nvSpPr>
          <p:cNvPr id="29" name="四角形: 角を丸くする 28">
            <a:extLst>
              <a:ext uri="{FF2B5EF4-FFF2-40B4-BE49-F238E27FC236}">
                <a16:creationId xmlns:a16="http://schemas.microsoft.com/office/drawing/2014/main" id="{ED029248-D1E6-3FA0-9D0E-AEB909088098}"/>
              </a:ext>
            </a:extLst>
          </p:cNvPr>
          <p:cNvSpPr/>
          <p:nvPr/>
        </p:nvSpPr>
        <p:spPr>
          <a:xfrm>
            <a:off x="6271979" y="5123635"/>
            <a:ext cx="1444090" cy="24876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49750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テキスト&#10;&#10;自動的に生成された説明">
            <a:extLst>
              <a:ext uri="{FF2B5EF4-FFF2-40B4-BE49-F238E27FC236}">
                <a16:creationId xmlns:a16="http://schemas.microsoft.com/office/drawing/2014/main" id="{8565A012-F8AF-A31D-E32F-EBD2F452893E}"/>
              </a:ext>
            </a:extLst>
          </p:cNvPr>
          <p:cNvPicPr>
            <a:picLocks noChangeAspect="1"/>
          </p:cNvPicPr>
          <p:nvPr/>
        </p:nvPicPr>
        <p:blipFill>
          <a:blip r:embed="rId4"/>
          <a:stretch>
            <a:fillRect/>
          </a:stretch>
        </p:blipFill>
        <p:spPr>
          <a:xfrm>
            <a:off x="5722221" y="2345192"/>
            <a:ext cx="1993845" cy="4319998"/>
          </a:xfrm>
          <a:prstGeom prst="rect">
            <a:avLst/>
          </a:prstGeom>
          <a:ln>
            <a:solidFill>
              <a:schemeClr val="tx1"/>
            </a:solidFill>
          </a:ln>
        </p:spPr>
      </p:pic>
      <p:pic>
        <p:nvPicPr>
          <p:cNvPr id="16" name="図 15" descr="テキスト&#10;&#10;自動的に生成された説明">
            <a:extLst>
              <a:ext uri="{FF2B5EF4-FFF2-40B4-BE49-F238E27FC236}">
                <a16:creationId xmlns:a16="http://schemas.microsoft.com/office/drawing/2014/main" id="{A814E9E5-4DE7-27D1-D1DE-E313895C237E}"/>
              </a:ext>
            </a:extLst>
          </p:cNvPr>
          <p:cNvPicPr>
            <a:picLocks noChangeAspect="1"/>
          </p:cNvPicPr>
          <p:nvPr/>
        </p:nvPicPr>
        <p:blipFill>
          <a:blip r:embed="rId5"/>
          <a:stretch>
            <a:fillRect/>
          </a:stretch>
        </p:blipFill>
        <p:spPr>
          <a:xfrm>
            <a:off x="1427933" y="2345118"/>
            <a:ext cx="1993847" cy="432000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ホーム画面に追加しましょう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2410899"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「追加」を押します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「作成する」を押します</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2856810" y="4901287"/>
            <a:ext cx="362310"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29" name="四角形: 角を丸くする 28">
            <a:extLst>
              <a:ext uri="{FF2B5EF4-FFF2-40B4-BE49-F238E27FC236}">
                <a16:creationId xmlns:a16="http://schemas.microsoft.com/office/drawing/2014/main" id="{ED029248-D1E6-3FA0-9D0E-AEB909088098}"/>
              </a:ext>
            </a:extLst>
          </p:cNvPr>
          <p:cNvSpPr/>
          <p:nvPr/>
        </p:nvSpPr>
        <p:spPr>
          <a:xfrm>
            <a:off x="7010400" y="5123635"/>
            <a:ext cx="560174" cy="2213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8" name="サブタイトル 2">
            <a:extLst>
              <a:ext uri="{FF2B5EF4-FFF2-40B4-BE49-F238E27FC236}">
                <a16:creationId xmlns:a16="http://schemas.microsoft.com/office/drawing/2014/main" id="{948860CB-77D1-5857-0149-70C3D4042CD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Tree>
    <p:extLst>
      <p:ext uri="{BB962C8B-B14F-4D97-AF65-F5344CB8AC3E}">
        <p14:creationId xmlns:p14="http://schemas.microsoft.com/office/powerpoint/2010/main" val="826379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257CA7B0-79E5-1035-46E0-D8BE449BE06B}"/>
              </a:ext>
            </a:extLst>
          </p:cNvPr>
          <p:cNvPicPr>
            <a:picLocks noChangeAspect="1"/>
          </p:cNvPicPr>
          <p:nvPr/>
        </p:nvPicPr>
        <p:blipFill>
          <a:blip r:embed="rId4"/>
          <a:stretch>
            <a:fillRect/>
          </a:stretch>
        </p:blipFill>
        <p:spPr>
          <a:xfrm>
            <a:off x="3559976" y="2401209"/>
            <a:ext cx="2024047"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ホーム画面に追加</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されます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4" name="テキスト ボックス 3">
            <a:extLst>
              <a:ext uri="{FF2B5EF4-FFF2-40B4-BE49-F238E27FC236}">
                <a16:creationId xmlns:a16="http://schemas.microsoft.com/office/drawing/2014/main" id="{C978BE2F-8AC7-B6C3-D3EF-2AB1F42786F1}"/>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5" name="四角形: 角を丸くする 4">
            <a:extLst>
              <a:ext uri="{FF2B5EF4-FFF2-40B4-BE49-F238E27FC236}">
                <a16:creationId xmlns:a16="http://schemas.microsoft.com/office/drawing/2014/main" id="{AA5CEEF7-5150-1D9B-3F72-653D33FF291A}"/>
              </a:ext>
            </a:extLst>
          </p:cNvPr>
          <p:cNvSpPr/>
          <p:nvPr/>
        </p:nvSpPr>
        <p:spPr>
          <a:xfrm>
            <a:off x="4128176" y="4819821"/>
            <a:ext cx="443824" cy="46063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7065F807-C4E0-4938-2B4D-1E4645641DB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Tree>
    <p:extLst>
      <p:ext uri="{BB962C8B-B14F-4D97-AF65-F5344CB8AC3E}">
        <p14:creationId xmlns:p14="http://schemas.microsoft.com/office/powerpoint/2010/main" val="540425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FF534248-CCAE-C00A-724E-9D3B641726DE}"/>
              </a:ext>
            </a:extLst>
          </p:cNvPr>
          <p:cNvPicPr>
            <a:picLocks noChangeAspect="1"/>
          </p:cNvPicPr>
          <p:nvPr/>
        </p:nvPicPr>
        <p:blipFill>
          <a:blip r:embed="rId4"/>
          <a:stretch>
            <a:fillRect/>
          </a:stretch>
        </p:blipFill>
        <p:spPr>
          <a:xfrm>
            <a:off x="5449699" y="2406592"/>
            <a:ext cx="2425662" cy="4311928"/>
          </a:xfrm>
          <a:prstGeom prst="rect">
            <a:avLst/>
          </a:prstGeom>
          <a:ln>
            <a:solidFill>
              <a:schemeClr val="tx1"/>
            </a:solidFill>
          </a:ln>
        </p:spPr>
      </p:pic>
      <p:pic>
        <p:nvPicPr>
          <p:cNvPr id="25" name="図 24">
            <a:extLst>
              <a:ext uri="{FF2B5EF4-FFF2-40B4-BE49-F238E27FC236}">
                <a16:creationId xmlns:a16="http://schemas.microsoft.com/office/drawing/2014/main" id="{ECFD09B4-5531-20A3-FF41-2B8C3D468B08}"/>
              </a:ext>
            </a:extLst>
          </p:cNvPr>
          <p:cNvPicPr>
            <a:picLocks noChangeAspect="1"/>
          </p:cNvPicPr>
          <p:nvPr/>
        </p:nvPicPr>
        <p:blipFill>
          <a:blip r:embed="rId5"/>
          <a:stretch>
            <a:fillRect/>
          </a:stretch>
        </p:blipFill>
        <p:spPr>
          <a:xfrm>
            <a:off x="1242526" y="2401039"/>
            <a:ext cx="2428785" cy="431748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画面下部の</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76471" cy="646331"/>
          </a:xfrm>
          <a:prstGeom prst="rect">
            <a:avLst/>
          </a:prstGeom>
          <a:noFill/>
        </p:spPr>
        <p:txBody>
          <a:bodyPr wrap="square" rtlCol="0" anchor="t" anchorCtr="0">
            <a:spAutoFit/>
          </a:bodyPr>
          <a:lstStyle/>
          <a:p>
            <a:r>
              <a:rPr lang="ja-JP" altLang="en-US" dirty="0">
                <a:latin typeface="BIZ UDPゴシック" panose="020B0400000000000000" pitchFamily="50" charset="-128"/>
                <a:ea typeface="BIZ UDPゴシック" panose="020B0400000000000000" pitchFamily="50" charset="-128"/>
              </a:rPr>
              <a:t>「ホーム画面に追加」を押します</a:t>
            </a:r>
            <a:endParaRPr lang="en-US" altLang="ja-JP" sz="16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
        <p:nvSpPr>
          <p:cNvPr id="6" name="四角形: 角を丸くする 5">
            <a:extLst>
              <a:ext uri="{FF2B5EF4-FFF2-40B4-BE49-F238E27FC236}">
                <a16:creationId xmlns:a16="http://schemas.microsoft.com/office/drawing/2014/main" id="{28BF8D97-8BA7-2F8C-A36B-BD47B71277E4}"/>
              </a:ext>
            </a:extLst>
          </p:cNvPr>
          <p:cNvSpPr/>
          <p:nvPr/>
        </p:nvSpPr>
        <p:spPr>
          <a:xfrm>
            <a:off x="2259225" y="6400801"/>
            <a:ext cx="376960" cy="36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12E2CFB8-449A-4348-F7C8-F0102BA98690}"/>
              </a:ext>
            </a:extLst>
          </p:cNvPr>
          <p:cNvSpPr/>
          <p:nvPr/>
        </p:nvSpPr>
        <p:spPr>
          <a:xfrm>
            <a:off x="5539198" y="5272862"/>
            <a:ext cx="2268232" cy="36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80E02C94-E5D4-821A-A62F-42758619394D}"/>
              </a:ext>
            </a:extLst>
          </p:cNvPr>
          <p:cNvPicPr>
            <a:picLocks noChangeAspect="1"/>
          </p:cNvPicPr>
          <p:nvPr/>
        </p:nvPicPr>
        <p:blipFill rotWithShape="1">
          <a:blip r:embed="rId8"/>
          <a:srcRect l="45470" t="94278" r="45599" b="691"/>
          <a:stretch/>
        </p:blipFill>
        <p:spPr>
          <a:xfrm>
            <a:off x="2740706" y="1536140"/>
            <a:ext cx="393619" cy="393619"/>
          </a:xfrm>
          <a:custGeom>
            <a:avLst/>
            <a:gdLst>
              <a:gd name="connsiteX0" fmla="*/ 167836 w 1006997"/>
              <a:gd name="connsiteY0" fmla="*/ 0 h 1006997"/>
              <a:gd name="connsiteX1" fmla="*/ 839161 w 1006997"/>
              <a:gd name="connsiteY1" fmla="*/ 0 h 1006997"/>
              <a:gd name="connsiteX2" fmla="*/ 1006997 w 1006997"/>
              <a:gd name="connsiteY2" fmla="*/ 167836 h 1006997"/>
              <a:gd name="connsiteX3" fmla="*/ 1006997 w 1006997"/>
              <a:gd name="connsiteY3" fmla="*/ 839161 h 1006997"/>
              <a:gd name="connsiteX4" fmla="*/ 839161 w 1006997"/>
              <a:gd name="connsiteY4" fmla="*/ 1006997 h 1006997"/>
              <a:gd name="connsiteX5" fmla="*/ 167836 w 1006997"/>
              <a:gd name="connsiteY5" fmla="*/ 1006997 h 1006997"/>
              <a:gd name="connsiteX6" fmla="*/ 0 w 1006997"/>
              <a:gd name="connsiteY6" fmla="*/ 839161 h 1006997"/>
              <a:gd name="connsiteX7" fmla="*/ 0 w 1006997"/>
              <a:gd name="connsiteY7" fmla="*/ 167836 h 1006997"/>
              <a:gd name="connsiteX8" fmla="*/ 167836 w 1006997"/>
              <a:gd name="connsiteY8" fmla="*/ 0 h 100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997" h="1006997">
                <a:moveTo>
                  <a:pt x="167836" y="0"/>
                </a:moveTo>
                <a:lnTo>
                  <a:pt x="839161" y="0"/>
                </a:lnTo>
                <a:cubicBezTo>
                  <a:pt x="931854" y="0"/>
                  <a:pt x="1006997" y="75143"/>
                  <a:pt x="1006997" y="167836"/>
                </a:cubicBezTo>
                <a:lnTo>
                  <a:pt x="1006997" y="839161"/>
                </a:lnTo>
                <a:cubicBezTo>
                  <a:pt x="1006997" y="931854"/>
                  <a:pt x="931854" y="1006997"/>
                  <a:pt x="839161" y="1006997"/>
                </a:cubicBezTo>
                <a:lnTo>
                  <a:pt x="167836" y="1006997"/>
                </a:lnTo>
                <a:cubicBezTo>
                  <a:pt x="75143" y="1006997"/>
                  <a:pt x="0" y="931854"/>
                  <a:pt x="0" y="839161"/>
                </a:cubicBezTo>
                <a:lnTo>
                  <a:pt x="0" y="167836"/>
                </a:lnTo>
                <a:cubicBezTo>
                  <a:pt x="0" y="75143"/>
                  <a:pt x="75143" y="0"/>
                  <a:pt x="167836" y="0"/>
                </a:cubicBezTo>
                <a:close/>
              </a:path>
            </a:pathLst>
          </a:custGeom>
          <a:ln>
            <a:noFill/>
          </a:ln>
        </p:spPr>
      </p:pic>
    </p:spTree>
    <p:extLst>
      <p:ext uri="{BB962C8B-B14F-4D97-AF65-F5344CB8AC3E}">
        <p14:creationId xmlns:p14="http://schemas.microsoft.com/office/powerpoint/2010/main" val="1710120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EC6580A9-31AA-9FBD-6BBE-8584AE9D47E4}"/>
              </a:ext>
            </a:extLst>
          </p:cNvPr>
          <p:cNvPicPr>
            <a:picLocks noChangeAspect="1"/>
          </p:cNvPicPr>
          <p:nvPr/>
        </p:nvPicPr>
        <p:blipFill>
          <a:blip r:embed="rId4"/>
          <a:stretch>
            <a:fillRect/>
          </a:stretch>
        </p:blipFill>
        <p:spPr>
          <a:xfrm>
            <a:off x="5466082" y="2402457"/>
            <a:ext cx="2425662" cy="4316063"/>
          </a:xfrm>
          <a:prstGeom prst="rect">
            <a:avLst/>
          </a:prstGeom>
          <a:ln>
            <a:solidFill>
              <a:schemeClr val="tx1"/>
            </a:solidFill>
          </a:ln>
        </p:spPr>
      </p:pic>
      <p:pic>
        <p:nvPicPr>
          <p:cNvPr id="16" name="図 15">
            <a:extLst>
              <a:ext uri="{FF2B5EF4-FFF2-40B4-BE49-F238E27FC236}">
                <a16:creationId xmlns:a16="http://schemas.microsoft.com/office/drawing/2014/main" id="{D11DB351-AFAC-1EB0-E18F-AC87C4A78B24}"/>
              </a:ext>
            </a:extLst>
          </p:cNvPr>
          <p:cNvPicPr>
            <a:picLocks noChangeAspect="1"/>
          </p:cNvPicPr>
          <p:nvPr/>
        </p:nvPicPr>
        <p:blipFill>
          <a:blip r:embed="rId5"/>
          <a:stretch>
            <a:fillRect/>
          </a:stretch>
        </p:blipFill>
        <p:spPr>
          <a:xfrm>
            <a:off x="1242526" y="2402457"/>
            <a:ext cx="2425662" cy="431192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「追加」を押します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369332"/>
          </a:xfrm>
          <a:prstGeom prst="rect">
            <a:avLst/>
          </a:prstGeom>
          <a:noFill/>
        </p:spPr>
        <p:txBody>
          <a:bodyPr wrap="square" rtlCol="0" anchor="t" anchorCtr="0">
            <a:spAutoFit/>
          </a:bodyPr>
          <a:lstStyle/>
          <a:p>
            <a:r>
              <a:rPr lang="ja-JP" altLang="en-US" dirty="0">
                <a:latin typeface="BIZ UDPゴシック" panose="020B0400000000000000" pitchFamily="50" charset="-128"/>
                <a:ea typeface="BIZ UDPゴシック" panose="020B0400000000000000" pitchFamily="50" charset="-128"/>
              </a:rPr>
              <a:t>ホーム画面に追加されます</a:t>
            </a:r>
            <a:endParaRPr lang="en-US" altLang="ja-JP"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DFA932F7-1D1E-C771-8E8B-3518D5865EBF}"/>
              </a:ext>
            </a:extLst>
          </p:cNvPr>
          <p:cNvSpPr txBox="1"/>
          <p:nvPr/>
        </p:nvSpPr>
        <p:spPr>
          <a:xfrm>
            <a:off x="6522189" y="983661"/>
            <a:ext cx="2476471" cy="369332"/>
          </a:xfrm>
          <a:prstGeom prst="rect">
            <a:avLst/>
          </a:prstGeom>
          <a:solidFill>
            <a:schemeClr val="accent5">
              <a:lumMod val="60000"/>
              <a:lumOff val="40000"/>
            </a:schemeClr>
          </a:solidFill>
        </p:spPr>
        <p:txBody>
          <a:bodyPr wrap="square" rtlCol="0">
            <a:spAutoFit/>
          </a:bodyPr>
          <a:lstStyle>
            <a:defPPr>
              <a:defRPr lang="ja-JP"/>
            </a:defPPr>
            <a:lvl1pPr algn="ctr">
              <a:defRPr b="1">
                <a:latin typeface="BIZ UDPゴシック" panose="020B0400000000000000" pitchFamily="50" charset="-128"/>
                <a:ea typeface="BIZ UDPゴシック" panose="020B0400000000000000" pitchFamily="50" charset="-128"/>
                <a:cs typeface="Meiryo" charset="-128"/>
              </a:defRPr>
            </a:lvl1pPr>
          </a:lstStyle>
          <a:p>
            <a:r>
              <a:rPr lang="en-US" altLang="ja-JP" dirty="0"/>
              <a:t>iPhone</a:t>
            </a:r>
            <a:r>
              <a:rPr lang="ja-JP" altLang="en-US" dirty="0"/>
              <a:t>の場合</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ホーム画面に追加しましょう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iPhone</a:t>
            </a:r>
            <a:r>
              <a:rPr lang="ja-JP" altLang="en-US" sz="2200" dirty="0">
                <a:latin typeface="BIZ UDPゴシック" panose="020B0400000000000000" pitchFamily="50" charset="-128"/>
                <a:ea typeface="BIZ UDPゴシック" panose="020B0400000000000000" pitchFamily="50" charset="-128"/>
              </a:rPr>
              <a:t>でホーム画面に追加しましょう</a:t>
            </a:r>
          </a:p>
        </p:txBody>
      </p:sp>
      <p:sp>
        <p:nvSpPr>
          <p:cNvPr id="6" name="四角形: 角を丸くする 5">
            <a:extLst>
              <a:ext uri="{FF2B5EF4-FFF2-40B4-BE49-F238E27FC236}">
                <a16:creationId xmlns:a16="http://schemas.microsoft.com/office/drawing/2014/main" id="{28BF8D97-8BA7-2F8C-A36B-BD47B71277E4}"/>
              </a:ext>
            </a:extLst>
          </p:cNvPr>
          <p:cNvSpPr/>
          <p:nvPr/>
        </p:nvSpPr>
        <p:spPr>
          <a:xfrm>
            <a:off x="3254967" y="2693923"/>
            <a:ext cx="376960" cy="360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12E2CFB8-449A-4348-F7C8-F0102BA98690}"/>
              </a:ext>
            </a:extLst>
          </p:cNvPr>
          <p:cNvSpPr/>
          <p:nvPr/>
        </p:nvSpPr>
        <p:spPr>
          <a:xfrm>
            <a:off x="5492192" y="2513923"/>
            <a:ext cx="708192" cy="65516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77179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ハザードマップポータルサイトを活用しよう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ja-JP" altLang="en-US" sz="8800" b="1" dirty="0">
                <a:solidFill>
                  <a:srgbClr val="4472C4"/>
                </a:solidFill>
                <a:latin typeface="BIZ UDPゴシック" panose="020B0400000000000000" pitchFamily="50" charset="-128"/>
                <a:ea typeface="BIZ UDPゴシック" panose="020B0400000000000000" pitchFamily="50" charset="-128"/>
              </a:rPr>
              <a:t>３</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394232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 name="サブタイトル 2">
            <a:extLst>
              <a:ext uri="{FF2B5EF4-FFF2-40B4-BE49-F238E27FC236}">
                <a16:creationId xmlns:a16="http://schemas.microsoft.com/office/drawing/2014/main" id="{45F9F00A-104C-9CD5-CE82-78A0D5C12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重ねるハザードマップについての注意事項</a:t>
            </a:r>
          </a:p>
        </p:txBody>
      </p:sp>
      <p:sp>
        <p:nvSpPr>
          <p:cNvPr id="3" name="サブタイトル 2">
            <a:extLst>
              <a:ext uri="{FF2B5EF4-FFF2-40B4-BE49-F238E27FC236}">
                <a16:creationId xmlns:a16="http://schemas.microsoft.com/office/drawing/2014/main" id="{2F41AC05-E2B5-11C5-0B0D-615CC2A6A258}"/>
              </a:ext>
            </a:extLst>
          </p:cNvPr>
          <p:cNvSpPr txBox="1">
            <a:spLocks/>
          </p:cNvSpPr>
          <p:nvPr/>
        </p:nvSpPr>
        <p:spPr>
          <a:xfrm>
            <a:off x="381649" y="1626718"/>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「重ねるハザードマップ」は国や都道府県の関係各機関など（以下、「関係機関」といいます。）が作成した災害リスク情報等をまとめて閲覧できるようにしたウェブサイトです。</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各災害リスク情報におけるメッシュの大きさ、描画方法、凡例等が関係機関の作成する災害リスク情報・ハザードマップと同一の表示でない場合や災害リスク情報が未整備の場所があります。</a:t>
            </a:r>
            <a:endParaRPr lang="en-US" altLang="ja-JP" sz="20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000" dirty="0">
                <a:solidFill>
                  <a:schemeClr val="accent1"/>
                </a:solidFill>
                <a:latin typeface="BIZ UDPゴシック" panose="020B0400000000000000" pitchFamily="50" charset="-128"/>
                <a:ea typeface="BIZ UDPゴシック" panose="020B0400000000000000" pitchFamily="50" charset="-128"/>
              </a:rPr>
              <a:t>最新かつ詳細な情報については各市町村が作成するハザードマップをご確認ください。</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endParaRPr lang="en-US" altLang="ja-JP" sz="20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000" dirty="0">
                <a:latin typeface="BIZ UDPゴシック" panose="020B0400000000000000" pitchFamily="50" charset="-128"/>
                <a:ea typeface="BIZ UDPゴシック" panose="020B0400000000000000" pitchFamily="50" charset="-128"/>
              </a:rPr>
              <a:t>詳細は利用規約</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をご確認ください。</a:t>
            </a:r>
          </a:p>
          <a:p>
            <a:pPr marL="0" indent="0">
              <a:lnSpc>
                <a:spcPct val="130000"/>
              </a:lnSpc>
              <a:spcBef>
                <a:spcPts val="0"/>
              </a:spcBef>
              <a:buFont typeface="Arial" panose="020B0604020202020204" pitchFamily="34" charset="0"/>
              <a:buNone/>
            </a:pPr>
            <a:r>
              <a:rPr lang="en-US" altLang="ja-JP" sz="2000" dirty="0">
                <a:latin typeface="BIZ UDPゴシック" panose="020B0400000000000000" pitchFamily="50" charset="-128"/>
                <a:ea typeface="BIZ UDPゴシック" panose="020B0400000000000000" pitchFamily="50" charset="-128"/>
              </a:rPr>
              <a:t>※https://disaportal.gsi.go.jp/hazardmapportal/hazardmap/copyright/copyright.html</a:t>
            </a:r>
            <a:endParaRPr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7820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565117"/>
            <a:ext cx="2371191" cy="486326"/>
          </a:xfrm>
          <a:prstGeom prst="rect">
            <a:avLst/>
          </a:prstGeom>
          <a:solidFill>
            <a:schemeClr val="accent1"/>
          </a:solidFill>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solidFill>
                  <a:schemeClr val="bg1"/>
                </a:solidFill>
                <a:latin typeface="BIZ UDPゴシック" panose="020B0400000000000000" pitchFamily="50" charset="-128"/>
                <a:ea typeface="BIZ UDPゴシック" panose="020B0400000000000000" pitchFamily="50" charset="-128"/>
              </a:rPr>
              <a:t>   住所から探す</a:t>
            </a:r>
          </a:p>
        </p:txBody>
      </p:sp>
      <p:pic>
        <p:nvPicPr>
          <p:cNvPr id="19" name="図 18" descr="グラフィカル ユーザー インターフェイス, テキスト, アプリケーション&#10;&#10;自動的に生成された説明">
            <a:extLst>
              <a:ext uri="{FF2B5EF4-FFF2-40B4-BE49-F238E27FC236}">
                <a16:creationId xmlns:a16="http://schemas.microsoft.com/office/drawing/2014/main" id="{6906335B-CF85-4516-A126-4CD10960F2BA}"/>
              </a:ext>
            </a:extLst>
          </p:cNvPr>
          <p:cNvPicPr>
            <a:picLocks noChangeAspect="1"/>
          </p:cNvPicPr>
          <p:nvPr/>
        </p:nvPicPr>
        <p:blipFill>
          <a:blip r:embed="rId6"/>
          <a:stretch>
            <a:fillRect/>
          </a:stretch>
        </p:blipFill>
        <p:spPr>
          <a:xfrm>
            <a:off x="3437401" y="1694062"/>
            <a:ext cx="2269198" cy="4916596"/>
          </a:xfrm>
          <a:prstGeom prst="rect">
            <a:avLst/>
          </a:prstGeom>
          <a:ln>
            <a:solidFill>
              <a:schemeClr val="tx1"/>
            </a:solidFill>
          </a:ln>
        </p:spPr>
      </p:pic>
      <p:sp>
        <p:nvSpPr>
          <p:cNvPr id="20" name="サブタイトル 2">
            <a:extLst>
              <a:ext uri="{FF2B5EF4-FFF2-40B4-BE49-F238E27FC236}">
                <a16:creationId xmlns:a16="http://schemas.microsoft.com/office/drawing/2014/main" id="{8DDF92B1-0B3C-2BE1-86AD-11FF6605C639}"/>
              </a:ext>
            </a:extLst>
          </p:cNvPr>
          <p:cNvSpPr txBox="1">
            <a:spLocks/>
          </p:cNvSpPr>
          <p:nvPr/>
        </p:nvSpPr>
        <p:spPr>
          <a:xfrm>
            <a:off x="284326" y="2051442"/>
            <a:ext cx="2371192" cy="1850779"/>
          </a:xfrm>
          <a:prstGeom prst="rect">
            <a:avLst/>
          </a:prstGeom>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特定の箇所や市区町村の災害リスクを調べたい方は「住所から探す」を使ってみましょう</a:t>
            </a:r>
          </a:p>
        </p:txBody>
      </p:sp>
      <p:sp>
        <p:nvSpPr>
          <p:cNvPr id="22" name="サブタイトル 2">
            <a:extLst>
              <a:ext uri="{FF2B5EF4-FFF2-40B4-BE49-F238E27FC236}">
                <a16:creationId xmlns:a16="http://schemas.microsoft.com/office/drawing/2014/main" id="{6B60491A-52FD-C207-EF64-34F0F384F0A5}"/>
              </a:ext>
            </a:extLst>
          </p:cNvPr>
          <p:cNvSpPr txBox="1">
            <a:spLocks/>
          </p:cNvSpPr>
          <p:nvPr/>
        </p:nvSpPr>
        <p:spPr>
          <a:xfrm>
            <a:off x="284326" y="4259985"/>
            <a:ext cx="2483925" cy="486326"/>
          </a:xfrm>
          <a:prstGeom prst="rect">
            <a:avLst/>
          </a:prstGeom>
          <a:solidFill>
            <a:schemeClr val="accent1"/>
          </a:solidFill>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solidFill>
                  <a:schemeClr val="bg1"/>
                </a:solidFill>
                <a:latin typeface="BIZ UDPゴシック" panose="020B0400000000000000" pitchFamily="50" charset="-128"/>
                <a:ea typeface="BIZ UDPゴシック" panose="020B0400000000000000" pitchFamily="50" charset="-128"/>
              </a:rPr>
              <a:t>　　地図から探す</a:t>
            </a:r>
          </a:p>
        </p:txBody>
      </p:sp>
      <p:sp>
        <p:nvSpPr>
          <p:cNvPr id="23" name="サブタイトル 2">
            <a:extLst>
              <a:ext uri="{FF2B5EF4-FFF2-40B4-BE49-F238E27FC236}">
                <a16:creationId xmlns:a16="http://schemas.microsoft.com/office/drawing/2014/main" id="{F5FE570D-149D-39A1-122B-E17FD3745DAF}"/>
              </a:ext>
            </a:extLst>
          </p:cNvPr>
          <p:cNvSpPr txBox="1">
            <a:spLocks/>
          </p:cNvSpPr>
          <p:nvPr/>
        </p:nvSpPr>
        <p:spPr>
          <a:xfrm>
            <a:off x="284326" y="4746309"/>
            <a:ext cx="2483926" cy="1602593"/>
          </a:xfrm>
          <a:prstGeom prst="rect">
            <a:avLst/>
          </a:prstGeom>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地図を見ながら自由に災害リスクを調べたい方は「地図から探す」を使ってみましょう</a:t>
            </a:r>
          </a:p>
        </p:txBody>
      </p:sp>
      <p:sp>
        <p:nvSpPr>
          <p:cNvPr id="24" name="サブタイトル 2">
            <a:extLst>
              <a:ext uri="{FF2B5EF4-FFF2-40B4-BE49-F238E27FC236}">
                <a16:creationId xmlns:a16="http://schemas.microsoft.com/office/drawing/2014/main" id="{42BCE332-772B-4E31-85DD-8CACF60A9B98}"/>
              </a:ext>
            </a:extLst>
          </p:cNvPr>
          <p:cNvSpPr txBox="1">
            <a:spLocks/>
          </p:cNvSpPr>
          <p:nvPr/>
        </p:nvSpPr>
        <p:spPr>
          <a:xfrm>
            <a:off x="6375748" y="1565117"/>
            <a:ext cx="2371192" cy="486326"/>
          </a:xfrm>
          <a:prstGeom prst="rect">
            <a:avLst/>
          </a:prstGeom>
          <a:solidFill>
            <a:schemeClr val="accent1"/>
          </a:solidFill>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solidFill>
                  <a:schemeClr val="bg1"/>
                </a:solidFill>
                <a:latin typeface="BIZ UDPゴシック" panose="020B0400000000000000" pitchFamily="50" charset="-128"/>
                <a:ea typeface="BIZ UDPゴシック" panose="020B0400000000000000" pitchFamily="50" charset="-128"/>
              </a:rPr>
              <a:t>  現在地から探す</a:t>
            </a:r>
          </a:p>
        </p:txBody>
      </p:sp>
      <p:sp>
        <p:nvSpPr>
          <p:cNvPr id="25" name="サブタイトル 2">
            <a:extLst>
              <a:ext uri="{FF2B5EF4-FFF2-40B4-BE49-F238E27FC236}">
                <a16:creationId xmlns:a16="http://schemas.microsoft.com/office/drawing/2014/main" id="{2B55EFAB-9A0D-B86F-009C-79B15E93B163}"/>
              </a:ext>
            </a:extLst>
          </p:cNvPr>
          <p:cNvSpPr txBox="1">
            <a:spLocks/>
          </p:cNvSpPr>
          <p:nvPr/>
        </p:nvSpPr>
        <p:spPr>
          <a:xfrm>
            <a:off x="6375748" y="2051442"/>
            <a:ext cx="2371192" cy="1509381"/>
          </a:xfrm>
          <a:prstGeom prst="rect">
            <a:avLst/>
          </a:prstGeom>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今いる場所の災害</a:t>
            </a:r>
            <a:br>
              <a:rPr lang="en-US" altLang="ja-JP" sz="1800" dirty="0">
                <a:latin typeface="BIZ UDPゴシック" panose="020B0400000000000000" pitchFamily="50" charset="-128"/>
                <a:ea typeface="BIZ UDPゴシック" panose="020B0400000000000000" pitchFamily="50" charset="-128"/>
              </a:rPr>
            </a:br>
            <a:r>
              <a:rPr lang="ja-JP" altLang="en-US" sz="1800" dirty="0">
                <a:latin typeface="BIZ UDPゴシック" panose="020B0400000000000000" pitchFamily="50" charset="-128"/>
                <a:ea typeface="BIZ UDPゴシック" panose="020B0400000000000000" pitchFamily="50" charset="-128"/>
              </a:rPr>
              <a:t>リスクを調べたい方は「現在地から探す」を使ってみましょう</a:t>
            </a:r>
          </a:p>
        </p:txBody>
      </p:sp>
      <p:sp>
        <p:nvSpPr>
          <p:cNvPr id="26" name="サブタイトル 2">
            <a:extLst>
              <a:ext uri="{FF2B5EF4-FFF2-40B4-BE49-F238E27FC236}">
                <a16:creationId xmlns:a16="http://schemas.microsoft.com/office/drawing/2014/main" id="{DC9BF0B4-35D9-1D52-60DD-B153BA0220B0}"/>
              </a:ext>
            </a:extLst>
          </p:cNvPr>
          <p:cNvSpPr txBox="1">
            <a:spLocks/>
          </p:cNvSpPr>
          <p:nvPr/>
        </p:nvSpPr>
        <p:spPr>
          <a:xfrm>
            <a:off x="6243837" y="3983514"/>
            <a:ext cx="2708080" cy="486326"/>
          </a:xfrm>
          <a:prstGeom prst="rect">
            <a:avLst/>
          </a:prstGeom>
          <a:solidFill>
            <a:schemeClr val="accent1"/>
          </a:solidFill>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solidFill>
                  <a:schemeClr val="bg1"/>
                </a:solidFill>
                <a:latin typeface="BIZ UDPゴシック" panose="020B0400000000000000" pitchFamily="50" charset="-128"/>
                <a:ea typeface="BIZ UDPゴシック" panose="020B0400000000000000" pitchFamily="50" charset="-128"/>
              </a:rPr>
              <a:t>災害の種類から選ぶ</a:t>
            </a:r>
          </a:p>
        </p:txBody>
      </p:sp>
      <p:sp>
        <p:nvSpPr>
          <p:cNvPr id="27" name="サブタイトル 2">
            <a:extLst>
              <a:ext uri="{FF2B5EF4-FFF2-40B4-BE49-F238E27FC236}">
                <a16:creationId xmlns:a16="http://schemas.microsoft.com/office/drawing/2014/main" id="{02350F12-D529-C9AF-E2AE-70A0B14029B3}"/>
              </a:ext>
            </a:extLst>
          </p:cNvPr>
          <p:cNvSpPr txBox="1">
            <a:spLocks/>
          </p:cNvSpPr>
          <p:nvPr/>
        </p:nvSpPr>
        <p:spPr>
          <a:xfrm>
            <a:off x="6243838" y="4469839"/>
            <a:ext cx="2708080" cy="1509381"/>
          </a:xfrm>
          <a:prstGeom prst="rect">
            <a:avLst/>
          </a:prstGeom>
          <a:ln>
            <a:solidFill>
              <a:schemeClr val="accent1"/>
            </a:solidFill>
          </a:ln>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特にリスクを知りたい</a:t>
            </a:r>
            <a:br>
              <a:rPr lang="en-US" altLang="ja-JP" sz="1800" dirty="0">
                <a:latin typeface="BIZ UDPゴシック" panose="020B0400000000000000" pitchFamily="50" charset="-128"/>
                <a:ea typeface="BIZ UDPゴシック" panose="020B0400000000000000" pitchFamily="50" charset="-128"/>
              </a:rPr>
            </a:br>
            <a:r>
              <a:rPr lang="ja-JP" altLang="en-US" sz="1800" dirty="0">
                <a:latin typeface="BIZ UDPゴシック" panose="020B0400000000000000" pitchFamily="50" charset="-128"/>
                <a:ea typeface="BIZ UDPゴシック" panose="020B0400000000000000" pitchFamily="50" charset="-128"/>
              </a:rPr>
              <a:t>災害がある方は「災害の種類から選ぶ」を使ってみましょう</a:t>
            </a:r>
          </a:p>
        </p:txBody>
      </p:sp>
      <p:sp>
        <p:nvSpPr>
          <p:cNvPr id="28" name="四角形: 角を丸くする 27">
            <a:extLst>
              <a:ext uri="{FF2B5EF4-FFF2-40B4-BE49-F238E27FC236}">
                <a16:creationId xmlns:a16="http://schemas.microsoft.com/office/drawing/2014/main" id="{48165E6E-A726-00EC-1AFD-A13BE7651B2E}"/>
              </a:ext>
            </a:extLst>
          </p:cNvPr>
          <p:cNvSpPr/>
          <p:nvPr/>
        </p:nvSpPr>
        <p:spPr>
          <a:xfrm>
            <a:off x="3624800" y="2510870"/>
            <a:ext cx="1886651" cy="58402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577DA8DF-FC5E-130A-B771-E95FB278F76B}"/>
              </a:ext>
            </a:extLst>
          </p:cNvPr>
          <p:cNvSpPr/>
          <p:nvPr/>
        </p:nvSpPr>
        <p:spPr>
          <a:xfrm>
            <a:off x="3624799" y="3318201"/>
            <a:ext cx="1886651" cy="58402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6E4864EB-F2EF-CD52-A6A5-373C5D34CD18}"/>
              </a:ext>
            </a:extLst>
          </p:cNvPr>
          <p:cNvSpPr/>
          <p:nvPr/>
        </p:nvSpPr>
        <p:spPr>
          <a:xfrm>
            <a:off x="3624800" y="4222966"/>
            <a:ext cx="1886651" cy="140989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DBA2EC85-723F-674C-C86C-9C254E4A1C6B}"/>
              </a:ext>
            </a:extLst>
          </p:cNvPr>
          <p:cNvSpPr/>
          <p:nvPr/>
        </p:nvSpPr>
        <p:spPr>
          <a:xfrm>
            <a:off x="3624800" y="5661596"/>
            <a:ext cx="1886651" cy="68909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40961" name="直線矢印コネクタ 40960">
            <a:extLst>
              <a:ext uri="{FF2B5EF4-FFF2-40B4-BE49-F238E27FC236}">
                <a16:creationId xmlns:a16="http://schemas.microsoft.com/office/drawing/2014/main" id="{D9D248AB-27C2-F20E-B1AF-53763D135621}"/>
              </a:ext>
            </a:extLst>
          </p:cNvPr>
          <p:cNvCxnSpPr>
            <a:cxnSpLocks/>
            <a:endCxn id="20" idx="3"/>
          </p:cNvCxnSpPr>
          <p:nvPr/>
        </p:nvCxnSpPr>
        <p:spPr>
          <a:xfrm flipH="1">
            <a:off x="2655518" y="2810312"/>
            <a:ext cx="969281" cy="166520"/>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3" name="直線矢印コネクタ 40962">
            <a:extLst>
              <a:ext uri="{FF2B5EF4-FFF2-40B4-BE49-F238E27FC236}">
                <a16:creationId xmlns:a16="http://schemas.microsoft.com/office/drawing/2014/main" id="{04F927E8-C7EA-D915-9E98-8AA4F94E388B}"/>
              </a:ext>
            </a:extLst>
          </p:cNvPr>
          <p:cNvCxnSpPr>
            <a:cxnSpLocks/>
            <a:stCxn id="25" idx="1"/>
          </p:cNvCxnSpPr>
          <p:nvPr/>
        </p:nvCxnSpPr>
        <p:spPr>
          <a:xfrm flipH="1">
            <a:off x="5508317" y="2806133"/>
            <a:ext cx="867431" cy="754690"/>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5" name="直線矢印コネクタ 40964">
            <a:extLst>
              <a:ext uri="{FF2B5EF4-FFF2-40B4-BE49-F238E27FC236}">
                <a16:creationId xmlns:a16="http://schemas.microsoft.com/office/drawing/2014/main" id="{2989E539-3C23-F303-E1B6-2E63D27ADF97}"/>
              </a:ext>
            </a:extLst>
          </p:cNvPr>
          <p:cNvCxnSpPr>
            <a:cxnSpLocks/>
            <a:endCxn id="23" idx="3"/>
          </p:cNvCxnSpPr>
          <p:nvPr/>
        </p:nvCxnSpPr>
        <p:spPr>
          <a:xfrm flipH="1">
            <a:off x="2768252" y="4889221"/>
            <a:ext cx="856546" cy="658385"/>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7" name="直線矢印コネクタ 40966">
            <a:extLst>
              <a:ext uri="{FF2B5EF4-FFF2-40B4-BE49-F238E27FC236}">
                <a16:creationId xmlns:a16="http://schemas.microsoft.com/office/drawing/2014/main" id="{C1CFEA85-DC88-2A99-AC89-9979AC144133}"/>
              </a:ext>
            </a:extLst>
          </p:cNvPr>
          <p:cNvCxnSpPr>
            <a:cxnSpLocks/>
            <a:stCxn id="27" idx="1"/>
          </p:cNvCxnSpPr>
          <p:nvPr/>
        </p:nvCxnSpPr>
        <p:spPr>
          <a:xfrm flipH="1">
            <a:off x="5508317" y="5224530"/>
            <a:ext cx="735521" cy="772909"/>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610994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600427" y="2313607"/>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ハザードマップポータルサイトを知りましょう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874406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83388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検索窓を押し「江東区」と入力し　　</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を押</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対象の地域（ここでは東京都江東区）を押し</a:t>
            </a:r>
            <a:r>
              <a:rPr lang="ja-JP" altLang="en-US" dirty="0">
                <a:solidFill>
                  <a:prstClr val="black"/>
                </a:solidFill>
                <a:latin typeface="BIZ UDPゴシック" panose="020B0400000000000000" pitchFamily="50" charset="-128"/>
                <a:ea typeface="BIZ UDPゴシック" panose="020B0400000000000000" pitchFamily="50" charset="-128"/>
              </a:rPr>
              <a:t>     </a:t>
            </a:r>
            <a:r>
              <a:rPr lang="ja-JP" altLang="en-US" sz="1800" dirty="0">
                <a:solidFill>
                  <a:prstClr val="black"/>
                </a:solidFill>
                <a:latin typeface="BIZ UDPゴシック" panose="020B0400000000000000" pitchFamily="50" charset="-128"/>
                <a:ea typeface="BIZ UDPゴシック" panose="020B0400000000000000" pitchFamily="50" charset="-128"/>
              </a:rPr>
              <a:t>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地域から検索してみましょう</a:t>
            </a:r>
          </a:p>
        </p:txBody>
      </p:sp>
      <p:pic>
        <p:nvPicPr>
          <p:cNvPr id="23" name="図 22">
            <a:extLst>
              <a:ext uri="{FF2B5EF4-FFF2-40B4-BE49-F238E27FC236}">
                <a16:creationId xmlns:a16="http://schemas.microsoft.com/office/drawing/2014/main" id="{4CF4B78D-4A57-1CCF-40F5-353F882EB9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42984" y="1963940"/>
            <a:ext cx="295117" cy="267665"/>
          </a:xfrm>
          <a:prstGeom prst="rect">
            <a:avLst/>
          </a:prstGeom>
          <a:ln>
            <a:noFill/>
          </a:ln>
        </p:spPr>
      </p:pic>
      <p:pic>
        <p:nvPicPr>
          <p:cNvPr id="24" name="図 23" descr="グラフィカル ユーザー インターフェイス, テキスト, アプリケーション&#10;&#10;自動的に生成された説明">
            <a:extLst>
              <a:ext uri="{FF2B5EF4-FFF2-40B4-BE49-F238E27FC236}">
                <a16:creationId xmlns:a16="http://schemas.microsoft.com/office/drawing/2014/main" id="{D9329B63-8CEB-90D8-8E10-95E006E85A85}"/>
              </a:ext>
            </a:extLst>
          </p:cNvPr>
          <p:cNvPicPr>
            <a:picLocks noChangeAspect="1"/>
          </p:cNvPicPr>
          <p:nvPr/>
        </p:nvPicPr>
        <p:blipFill>
          <a:blip r:embed="rId7"/>
          <a:stretch>
            <a:fillRect/>
          </a:stretch>
        </p:blipFill>
        <p:spPr>
          <a:xfrm>
            <a:off x="1504643" y="2397108"/>
            <a:ext cx="1998223" cy="4329484"/>
          </a:xfrm>
          <a:prstGeom prst="rect">
            <a:avLst/>
          </a:prstGeom>
          <a:ln>
            <a:solidFill>
              <a:schemeClr val="tx1"/>
            </a:solidFill>
          </a:ln>
        </p:spPr>
      </p:pic>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643BAD16-A8DA-3D26-D6CB-0C5331B95DED}"/>
              </a:ext>
            </a:extLst>
          </p:cNvPr>
          <p:cNvPicPr>
            <a:picLocks noChangeAspect="1"/>
          </p:cNvPicPr>
          <p:nvPr/>
        </p:nvPicPr>
        <p:blipFill>
          <a:blip r:embed="rId8"/>
          <a:stretch>
            <a:fillRect/>
          </a:stretch>
        </p:blipFill>
        <p:spPr>
          <a:xfrm>
            <a:off x="5649015" y="2397108"/>
            <a:ext cx="1998223" cy="4329484"/>
          </a:xfrm>
          <a:prstGeom prst="rect">
            <a:avLst/>
          </a:prstGeom>
          <a:ln>
            <a:solidFill>
              <a:schemeClr val="tx1"/>
            </a:solidFill>
          </a:ln>
        </p:spPr>
      </p:pic>
      <p:pic>
        <p:nvPicPr>
          <p:cNvPr id="27" name="図 26">
            <a:extLst>
              <a:ext uri="{FF2B5EF4-FFF2-40B4-BE49-F238E27FC236}">
                <a16:creationId xmlns:a16="http://schemas.microsoft.com/office/drawing/2014/main" id="{C9641D9E-83A4-0F22-B457-153101B27C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03389" y="1982464"/>
            <a:ext cx="234486" cy="249141"/>
          </a:xfrm>
          <a:prstGeom prst="rect">
            <a:avLst/>
          </a:prstGeom>
          <a:ln>
            <a:noFill/>
          </a:ln>
        </p:spPr>
      </p:pic>
      <p:sp>
        <p:nvSpPr>
          <p:cNvPr id="28" name="四角形: 角を丸くする 27">
            <a:extLst>
              <a:ext uri="{FF2B5EF4-FFF2-40B4-BE49-F238E27FC236}">
                <a16:creationId xmlns:a16="http://schemas.microsoft.com/office/drawing/2014/main" id="{A8EC3680-44A6-DB51-3B51-44A5AF941461}"/>
              </a:ext>
            </a:extLst>
          </p:cNvPr>
          <p:cNvSpPr/>
          <p:nvPr/>
        </p:nvSpPr>
        <p:spPr>
          <a:xfrm>
            <a:off x="1716283" y="3591983"/>
            <a:ext cx="1377645" cy="20340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9F421681-36EE-5C21-1904-48DD7875625D}"/>
              </a:ext>
            </a:extLst>
          </p:cNvPr>
          <p:cNvSpPr/>
          <p:nvPr/>
        </p:nvSpPr>
        <p:spPr>
          <a:xfrm>
            <a:off x="3093929" y="3591983"/>
            <a:ext cx="211640" cy="20340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A11C84BF-6063-6F11-A9BC-280626A84D38}"/>
              </a:ext>
            </a:extLst>
          </p:cNvPr>
          <p:cNvSpPr/>
          <p:nvPr/>
        </p:nvSpPr>
        <p:spPr>
          <a:xfrm>
            <a:off x="5641854" y="3327298"/>
            <a:ext cx="1596260" cy="164552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2" name="四角形: 角を丸くする 31">
            <a:extLst>
              <a:ext uri="{FF2B5EF4-FFF2-40B4-BE49-F238E27FC236}">
                <a16:creationId xmlns:a16="http://schemas.microsoft.com/office/drawing/2014/main" id="{5F76A58A-7398-6437-084C-D929FE85C6E5}"/>
              </a:ext>
            </a:extLst>
          </p:cNvPr>
          <p:cNvSpPr/>
          <p:nvPr/>
        </p:nvSpPr>
        <p:spPr>
          <a:xfrm>
            <a:off x="7077205" y="3069413"/>
            <a:ext cx="274409" cy="25788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88193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テキスト, 手紙&#10;&#10;自動的に生成された説明">
            <a:extLst>
              <a:ext uri="{FF2B5EF4-FFF2-40B4-BE49-F238E27FC236}">
                <a16:creationId xmlns:a16="http://schemas.microsoft.com/office/drawing/2014/main" id="{8E974B53-A92A-C531-9A44-3BA4987EA607}"/>
              </a:ext>
            </a:extLst>
          </p:cNvPr>
          <p:cNvPicPr>
            <a:picLocks noChangeAspect="1"/>
          </p:cNvPicPr>
          <p:nvPr/>
        </p:nvPicPr>
        <p:blipFill>
          <a:blip r:embed="rId4"/>
          <a:stretch>
            <a:fillRect/>
          </a:stretch>
        </p:blipFill>
        <p:spPr>
          <a:xfrm>
            <a:off x="1507272" y="2407618"/>
            <a:ext cx="1993846" cy="4320000"/>
          </a:xfrm>
          <a:prstGeom prst="rect">
            <a:avLst/>
          </a:prstGeom>
          <a:ln>
            <a:solidFill>
              <a:schemeClr val="tx1"/>
            </a:solidFill>
          </a:ln>
        </p:spPr>
      </p:pic>
      <p:pic>
        <p:nvPicPr>
          <p:cNvPr id="33" name="図 32" descr="テキスト, 手紙&#10;&#10;自動的に生成された説明">
            <a:extLst>
              <a:ext uri="{FF2B5EF4-FFF2-40B4-BE49-F238E27FC236}">
                <a16:creationId xmlns:a16="http://schemas.microsoft.com/office/drawing/2014/main" id="{C58B2AAD-9C76-8F66-451C-7BA5CD936697}"/>
              </a:ext>
            </a:extLst>
          </p:cNvPr>
          <p:cNvPicPr>
            <a:picLocks noChangeAspect="1"/>
          </p:cNvPicPr>
          <p:nvPr/>
        </p:nvPicPr>
        <p:blipFill>
          <a:blip r:embed="rId4"/>
          <a:stretch>
            <a:fillRect/>
          </a:stretch>
        </p:blipFill>
        <p:spPr>
          <a:xfrm>
            <a:off x="5650788" y="2406592"/>
            <a:ext cx="1993846" cy="4320000"/>
          </a:xfrm>
          <a:prstGeom prst="rect">
            <a:avLst/>
          </a:prstGeom>
          <a:ln>
            <a:solidFill>
              <a:schemeClr val="tx1"/>
            </a:solidFill>
          </a:ln>
        </p:spPr>
      </p:pic>
      <p:pic>
        <p:nvPicPr>
          <p:cNvPr id="18" name="図 17" descr="テキスト が含まれている画像&#10;&#10;自動的に生成された説明">
            <a:extLst>
              <a:ext uri="{FF2B5EF4-FFF2-40B4-BE49-F238E27FC236}">
                <a16:creationId xmlns:a16="http://schemas.microsoft.com/office/drawing/2014/main" id="{00BE142C-F5C3-05B1-61A5-4400FFD8D6E3}"/>
              </a:ext>
            </a:extLst>
          </p:cNvPr>
          <p:cNvPicPr>
            <a:picLocks noChangeAspect="1"/>
          </p:cNvPicPr>
          <p:nvPr/>
        </p:nvPicPr>
        <p:blipFill>
          <a:blip r:embed="rId5"/>
          <a:stretch>
            <a:fillRect/>
          </a:stretch>
        </p:blipFill>
        <p:spPr>
          <a:xfrm>
            <a:off x="5658666" y="2407618"/>
            <a:ext cx="1998224" cy="4329484"/>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833888"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33888" cy="755720"/>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調べたい災害内容を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　　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地域から検索してみましょう</a:t>
            </a:r>
          </a:p>
        </p:txBody>
      </p:sp>
      <p:sp>
        <p:nvSpPr>
          <p:cNvPr id="28" name="四角形: 角を丸くする 27">
            <a:extLst>
              <a:ext uri="{FF2B5EF4-FFF2-40B4-BE49-F238E27FC236}">
                <a16:creationId xmlns:a16="http://schemas.microsoft.com/office/drawing/2014/main" id="{A8EC3680-44A6-DB51-3B51-44A5AF941461}"/>
              </a:ext>
            </a:extLst>
          </p:cNvPr>
          <p:cNvSpPr/>
          <p:nvPr/>
        </p:nvSpPr>
        <p:spPr>
          <a:xfrm>
            <a:off x="5711392" y="3407980"/>
            <a:ext cx="1407750" cy="1418573"/>
          </a:xfrm>
          <a:prstGeom prst="roundRect">
            <a:avLst>
              <a:gd name="adj" fmla="val 7744"/>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9F421681-36EE-5C21-1904-48DD7875625D}"/>
              </a:ext>
            </a:extLst>
          </p:cNvPr>
          <p:cNvSpPr/>
          <p:nvPr/>
        </p:nvSpPr>
        <p:spPr>
          <a:xfrm>
            <a:off x="6927680" y="3182422"/>
            <a:ext cx="211640" cy="20340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A11C84BF-6063-6F11-A9BC-280626A84D38}"/>
              </a:ext>
            </a:extLst>
          </p:cNvPr>
          <p:cNvSpPr/>
          <p:nvPr/>
        </p:nvSpPr>
        <p:spPr>
          <a:xfrm>
            <a:off x="1526367" y="3100033"/>
            <a:ext cx="354986" cy="31845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01CFFD25-205B-7C45-512B-901244FE21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85026" y="1996198"/>
            <a:ext cx="188201" cy="182130"/>
          </a:xfrm>
          <a:prstGeom prst="rect">
            <a:avLst/>
          </a:prstGeom>
          <a:ln>
            <a:noFill/>
          </a:ln>
        </p:spPr>
      </p:pic>
    </p:spTree>
    <p:extLst>
      <p:ext uri="{BB962C8B-B14F-4D97-AF65-F5344CB8AC3E}">
        <p14:creationId xmlns:p14="http://schemas.microsoft.com/office/powerpoint/2010/main" val="2663201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BD5C8559-4BE2-61A5-D6FE-9243F0343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923" y="2416077"/>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8" name="四角形: 角を丸くする 27">
            <a:extLst>
              <a:ext uri="{FF2B5EF4-FFF2-40B4-BE49-F238E27FC236}">
                <a16:creationId xmlns:a16="http://schemas.microsoft.com/office/drawing/2014/main" id="{A8EC3680-44A6-DB51-3B51-44A5AF941461}"/>
              </a:ext>
            </a:extLst>
          </p:cNvPr>
          <p:cNvSpPr/>
          <p:nvPr/>
        </p:nvSpPr>
        <p:spPr>
          <a:xfrm>
            <a:off x="3485787" y="3350449"/>
            <a:ext cx="1655503" cy="1487365"/>
          </a:xfrm>
          <a:prstGeom prst="roundRect">
            <a:avLst>
              <a:gd name="adj" fmla="val 937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サブタイトル 2">
            <a:extLst>
              <a:ext uri="{FF2B5EF4-FFF2-40B4-BE49-F238E27FC236}">
                <a16:creationId xmlns:a16="http://schemas.microsoft.com/office/drawing/2014/main" id="{B1EA92B8-9433-8333-1430-EE33F9E5A45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様々な機能を活用してみましょう</a:t>
            </a:r>
          </a:p>
        </p:txBody>
      </p:sp>
      <p:sp>
        <p:nvSpPr>
          <p:cNvPr id="3" name="テキスト ボックス 2">
            <a:extLst>
              <a:ext uri="{FF2B5EF4-FFF2-40B4-BE49-F238E27FC236}">
                <a16:creationId xmlns:a16="http://schemas.microsoft.com/office/drawing/2014/main" id="{D8228641-CDDB-FAB0-048D-4B6C13659DC8}"/>
              </a:ext>
            </a:extLst>
          </p:cNvPr>
          <p:cNvSpPr txBox="1"/>
          <p:nvPr/>
        </p:nvSpPr>
        <p:spPr>
          <a:xfrm>
            <a:off x="5668161" y="2682136"/>
            <a:ext cx="3170246" cy="3276410"/>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右下の</a:t>
            </a:r>
            <a:r>
              <a:rPr lang="zh-TW"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「地形分類」</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パネルは常に最上位に表示されるため、洪水・高潮等の災害リスク情報を重ね合わせても、「地形分類」の上に重ね合わせて表示ができません</a:t>
            </a:r>
            <a:endPar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重ねて表示させる場合は「地形分類」以外の表示を選択してください</a:t>
            </a:r>
          </a:p>
        </p:txBody>
      </p:sp>
      <p:sp>
        <p:nvSpPr>
          <p:cNvPr id="5" name="テキスト ボックス 4">
            <a:extLst>
              <a:ext uri="{FF2B5EF4-FFF2-40B4-BE49-F238E27FC236}">
                <a16:creationId xmlns:a16="http://schemas.microsoft.com/office/drawing/2014/main" id="{A4AF580F-3081-C868-C61B-270E8F46D890}"/>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791F04CA-CA05-1EA7-BF1C-1DF64D6F05C1}"/>
              </a:ext>
            </a:extLst>
          </p:cNvPr>
          <p:cNvSpPr txBox="1"/>
          <p:nvPr/>
        </p:nvSpPr>
        <p:spPr>
          <a:xfrm>
            <a:off x="3485787" y="1512998"/>
            <a:ext cx="355534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複数の災害種別のリスクを</a:t>
            </a:r>
            <a:b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重ねて表示させることが可能です</a:t>
            </a:r>
          </a:p>
        </p:txBody>
      </p:sp>
    </p:spTree>
    <p:extLst>
      <p:ext uri="{BB962C8B-B14F-4D97-AF65-F5344CB8AC3E}">
        <p14:creationId xmlns:p14="http://schemas.microsoft.com/office/powerpoint/2010/main" val="850998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画像のプレビュー">
            <a:extLst>
              <a:ext uri="{FF2B5EF4-FFF2-40B4-BE49-F238E27FC236}">
                <a16:creationId xmlns:a16="http://schemas.microsoft.com/office/drawing/2014/main" id="{42CFC870-64B2-B15F-9517-479B22868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748" y="2397106"/>
            <a:ext cx="1994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図 23" descr="ダイアグラム が含まれている画像&#10;&#10;自動的に生成された説明">
            <a:extLst>
              <a:ext uri="{FF2B5EF4-FFF2-40B4-BE49-F238E27FC236}">
                <a16:creationId xmlns:a16="http://schemas.microsoft.com/office/drawing/2014/main" id="{0EF1430B-50B2-D26A-A5F2-CCA28EFEBB9D}"/>
              </a:ext>
            </a:extLst>
          </p:cNvPr>
          <p:cNvPicPr>
            <a:picLocks noChangeAspect="1"/>
          </p:cNvPicPr>
          <p:nvPr/>
        </p:nvPicPr>
        <p:blipFill>
          <a:blip r:embed="rId5"/>
          <a:stretch>
            <a:fillRect/>
          </a:stretch>
        </p:blipFill>
        <p:spPr>
          <a:xfrm>
            <a:off x="5648609" y="2406592"/>
            <a:ext cx="1993845" cy="4319997"/>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9" name="サブタイトル 2">
            <a:extLst>
              <a:ext uri="{FF2B5EF4-FFF2-40B4-BE49-F238E27FC236}">
                <a16:creationId xmlns:a16="http://schemas.microsoft.com/office/drawing/2014/main" id="{B1EA92B8-9433-8333-1430-EE33F9E5A45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様々な機能を活用してみましょう</a:t>
            </a:r>
          </a:p>
        </p:txBody>
      </p:sp>
      <p:sp>
        <p:nvSpPr>
          <p:cNvPr id="5" name="テキスト ボックス 4">
            <a:extLst>
              <a:ext uri="{FF2B5EF4-FFF2-40B4-BE49-F238E27FC236}">
                <a16:creationId xmlns:a16="http://schemas.microsoft.com/office/drawing/2014/main" id="{FB6D206A-A808-5A88-EDD4-05AF7712ADD5}"/>
              </a:ext>
            </a:extLst>
          </p:cNvPr>
          <p:cNvSpPr txBox="1"/>
          <p:nvPr/>
        </p:nvSpPr>
        <p:spPr>
          <a:xfrm>
            <a:off x="130415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F9896329-5A1A-DC46-6A61-4172EFA615D2}"/>
              </a:ext>
            </a:extLst>
          </p:cNvPr>
          <p:cNvSpPr txBox="1"/>
          <p:nvPr/>
        </p:nvSpPr>
        <p:spPr>
          <a:xfrm>
            <a:off x="1827107" y="1512998"/>
            <a:ext cx="583896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地形分類を選択して任意の地点をクリックすると、土地の成り立ちと予想される自然災害リスクが表示されます</a:t>
            </a:r>
          </a:p>
        </p:txBody>
      </p:sp>
      <p:cxnSp>
        <p:nvCxnSpPr>
          <p:cNvPr id="12" name="直線矢印コネクタ 11">
            <a:extLst>
              <a:ext uri="{FF2B5EF4-FFF2-40B4-BE49-F238E27FC236}">
                <a16:creationId xmlns:a16="http://schemas.microsoft.com/office/drawing/2014/main" id="{4DC9EBB4-66D3-13B3-AC0B-811C6AB18FFF}"/>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四角形: 角を丸くする 29">
            <a:extLst>
              <a:ext uri="{FF2B5EF4-FFF2-40B4-BE49-F238E27FC236}">
                <a16:creationId xmlns:a16="http://schemas.microsoft.com/office/drawing/2014/main" id="{A11C84BF-6063-6F11-A9BC-280626A84D38}"/>
              </a:ext>
            </a:extLst>
          </p:cNvPr>
          <p:cNvSpPr/>
          <p:nvPr/>
        </p:nvSpPr>
        <p:spPr>
          <a:xfrm>
            <a:off x="5593628" y="3508778"/>
            <a:ext cx="2093709" cy="111581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FB9FF7EE-C200-455E-687D-6278856A3B69}"/>
              </a:ext>
            </a:extLst>
          </p:cNvPr>
          <p:cNvSpPr/>
          <p:nvPr/>
        </p:nvSpPr>
        <p:spPr>
          <a:xfrm>
            <a:off x="2485116" y="4157929"/>
            <a:ext cx="438838" cy="541662"/>
          </a:xfrm>
          <a:prstGeom prst="roundRect">
            <a:avLst>
              <a:gd name="adj" fmla="val 937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21819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マップ&#10;&#10;自動的に生成された説明">
            <a:extLst>
              <a:ext uri="{FF2B5EF4-FFF2-40B4-BE49-F238E27FC236}">
                <a16:creationId xmlns:a16="http://schemas.microsoft.com/office/drawing/2014/main" id="{05495046-C5A7-6A53-6F32-497121790495}"/>
              </a:ext>
            </a:extLst>
          </p:cNvPr>
          <p:cNvPicPr>
            <a:picLocks noChangeAspect="1"/>
          </p:cNvPicPr>
          <p:nvPr/>
        </p:nvPicPr>
        <p:blipFill>
          <a:blip r:embed="rId4"/>
          <a:stretch>
            <a:fillRect/>
          </a:stretch>
        </p:blipFill>
        <p:spPr>
          <a:xfrm>
            <a:off x="5650788" y="2406592"/>
            <a:ext cx="1989468" cy="4310515"/>
          </a:xfrm>
          <a:prstGeom prst="rect">
            <a:avLst/>
          </a:prstGeom>
          <a:ln>
            <a:solidFill>
              <a:schemeClr val="tx1"/>
            </a:solidFill>
          </a:ln>
        </p:spPr>
      </p:pic>
      <p:pic>
        <p:nvPicPr>
          <p:cNvPr id="16" name="図 15" descr="マップ&#10;&#10;自動的に生成された説明">
            <a:extLst>
              <a:ext uri="{FF2B5EF4-FFF2-40B4-BE49-F238E27FC236}">
                <a16:creationId xmlns:a16="http://schemas.microsoft.com/office/drawing/2014/main" id="{679981CF-E6E2-326E-E8FC-508EE16BE364}"/>
              </a:ext>
            </a:extLst>
          </p:cNvPr>
          <p:cNvPicPr>
            <a:picLocks noChangeAspect="1"/>
          </p:cNvPicPr>
          <p:nvPr/>
        </p:nvPicPr>
        <p:blipFill>
          <a:blip r:embed="rId5"/>
          <a:stretch>
            <a:fillRect/>
          </a:stretch>
        </p:blipFill>
        <p:spPr>
          <a:xfrm>
            <a:off x="1496762" y="2397106"/>
            <a:ext cx="1993846" cy="432000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重ねるハザードマップの説明</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8" name="四角形: 角を丸くする 27">
            <a:extLst>
              <a:ext uri="{FF2B5EF4-FFF2-40B4-BE49-F238E27FC236}">
                <a16:creationId xmlns:a16="http://schemas.microsoft.com/office/drawing/2014/main" id="{A8EC3680-44A6-DB51-3B51-44A5AF941461}"/>
              </a:ext>
            </a:extLst>
          </p:cNvPr>
          <p:cNvSpPr/>
          <p:nvPr/>
        </p:nvSpPr>
        <p:spPr>
          <a:xfrm>
            <a:off x="3181611" y="4421528"/>
            <a:ext cx="346658" cy="33555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A11C84BF-6063-6F11-A9BC-280626A84D38}"/>
              </a:ext>
            </a:extLst>
          </p:cNvPr>
          <p:cNvSpPr/>
          <p:nvPr/>
        </p:nvSpPr>
        <p:spPr>
          <a:xfrm>
            <a:off x="5867922" y="3941176"/>
            <a:ext cx="1201487" cy="9105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DDC75D24-65A8-6849-6E23-9BF2B38432A0}"/>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テキスト ボックス 23">
            <a:extLst>
              <a:ext uri="{FF2B5EF4-FFF2-40B4-BE49-F238E27FC236}">
                <a16:creationId xmlns:a16="http://schemas.microsoft.com/office/drawing/2014/main" id="{BAFF47FC-0CC6-4D0E-2F67-69F4E7CFD698}"/>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右下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赤枠内</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の避難場所を押すと避難場所が地図上に表示されます</a:t>
            </a:r>
          </a:p>
        </p:txBody>
      </p:sp>
      <p:sp>
        <p:nvSpPr>
          <p:cNvPr id="25" name="テキスト ボックス 24">
            <a:extLst>
              <a:ext uri="{FF2B5EF4-FFF2-40B4-BE49-F238E27FC236}">
                <a16:creationId xmlns:a16="http://schemas.microsoft.com/office/drawing/2014/main" id="{183D5318-AFE2-F40E-1B86-D4190C363F87}"/>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E4DA1F8B-BFBE-4244-0837-D4A7C42F4157}"/>
              </a:ext>
            </a:extLst>
          </p:cNvPr>
          <p:cNvSpPr txBox="1"/>
          <p:nvPr/>
        </p:nvSpPr>
        <p:spPr>
          <a:xfrm>
            <a:off x="5607128" y="1512998"/>
            <a:ext cx="353687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アイコンを押すと避難場所名と住所、災害種別が表示されます</a:t>
            </a:r>
          </a:p>
        </p:txBody>
      </p:sp>
      <p:sp>
        <p:nvSpPr>
          <p:cNvPr id="29" name="サブタイトル 2">
            <a:extLst>
              <a:ext uri="{FF2B5EF4-FFF2-40B4-BE49-F238E27FC236}">
                <a16:creationId xmlns:a16="http://schemas.microsoft.com/office/drawing/2014/main" id="{081B85D5-FAF1-2AC1-FB83-51E246C76B7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様々な機能を活用してみましょう</a:t>
            </a:r>
          </a:p>
        </p:txBody>
      </p:sp>
    </p:spTree>
    <p:extLst>
      <p:ext uri="{BB962C8B-B14F-4D97-AF65-F5344CB8AC3E}">
        <p14:creationId xmlns:p14="http://schemas.microsoft.com/office/powerpoint/2010/main" val="1716918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わがまちハザードマップを使ってみましょう</a:t>
            </a:r>
          </a:p>
        </p:txBody>
      </p:sp>
      <p:grpSp>
        <p:nvGrpSpPr>
          <p:cNvPr id="7" name="グループ化 6">
            <a:extLst>
              <a:ext uri="{FF2B5EF4-FFF2-40B4-BE49-F238E27FC236}">
                <a16:creationId xmlns:a16="http://schemas.microsoft.com/office/drawing/2014/main" id="{0C96DDCC-6718-85FA-7B02-8B007136BD6D}"/>
              </a:ext>
            </a:extLst>
          </p:cNvPr>
          <p:cNvGrpSpPr>
            <a:grpSpLocks noChangeAspect="1"/>
          </p:cNvGrpSpPr>
          <p:nvPr/>
        </p:nvGrpSpPr>
        <p:grpSpPr>
          <a:xfrm>
            <a:off x="120956" y="1776627"/>
            <a:ext cx="8915708" cy="4860637"/>
            <a:chOff x="566008" y="2407906"/>
            <a:chExt cx="7931518" cy="4324085"/>
          </a:xfrm>
        </p:grpSpPr>
        <p:sp>
          <p:nvSpPr>
            <p:cNvPr id="14" name="テキスト ボックス 13">
              <a:extLst>
                <a:ext uri="{FF2B5EF4-FFF2-40B4-BE49-F238E27FC236}">
                  <a16:creationId xmlns:a16="http://schemas.microsoft.com/office/drawing/2014/main" id="{DFA45860-F023-30AF-2AE8-5C140AB3B3B3}"/>
                </a:ext>
              </a:extLst>
            </p:cNvPr>
            <p:cNvSpPr txBox="1"/>
            <p:nvPr/>
          </p:nvSpPr>
          <p:spPr>
            <a:xfrm>
              <a:off x="566008" y="3035106"/>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030807" y="3036336"/>
              <a:ext cx="2300943" cy="755720"/>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確認したい都道府県を選択します</a:t>
              </a:r>
            </a:p>
          </p:txBody>
        </p:sp>
        <p:sp>
          <p:nvSpPr>
            <p:cNvPr id="19" name="テキスト ボックス 18">
              <a:extLst>
                <a:ext uri="{FF2B5EF4-FFF2-40B4-BE49-F238E27FC236}">
                  <a16:creationId xmlns:a16="http://schemas.microsoft.com/office/drawing/2014/main" id="{0DEE2B9A-FFAB-9D47-CCDC-8965E8AE85AE}"/>
                </a:ext>
              </a:extLst>
            </p:cNvPr>
            <p:cNvSpPr txBox="1"/>
            <p:nvPr/>
          </p:nvSpPr>
          <p:spPr>
            <a:xfrm>
              <a:off x="572748" y="5286707"/>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47619203-CDC8-64B7-2CEF-900148B67330}"/>
                </a:ext>
              </a:extLst>
            </p:cNvPr>
            <p:cNvSpPr txBox="1"/>
            <p:nvPr/>
          </p:nvSpPr>
          <p:spPr>
            <a:xfrm>
              <a:off x="1037563" y="5287937"/>
              <a:ext cx="2300943" cy="755720"/>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確認したい市区町村を選択します</a:t>
              </a:r>
            </a:p>
          </p:txBody>
        </p:sp>
        <p:sp>
          <p:nvSpPr>
            <p:cNvPr id="22" name="テキスト ボックス 21">
              <a:extLst>
                <a:ext uri="{FF2B5EF4-FFF2-40B4-BE49-F238E27FC236}">
                  <a16:creationId xmlns:a16="http://schemas.microsoft.com/office/drawing/2014/main" id="{C9755246-8821-C319-3AB7-740A20D9C973}"/>
                </a:ext>
              </a:extLst>
            </p:cNvPr>
            <p:cNvSpPr txBox="1"/>
            <p:nvPr/>
          </p:nvSpPr>
          <p:spPr>
            <a:xfrm>
              <a:off x="5731790" y="3036336"/>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431BD61B-33AC-FD71-1EE5-57780D83BC27}"/>
                </a:ext>
              </a:extLst>
            </p:cNvPr>
            <p:cNvSpPr txBox="1"/>
            <p:nvPr/>
          </p:nvSpPr>
          <p:spPr>
            <a:xfrm>
              <a:off x="6196583" y="3037566"/>
              <a:ext cx="2300943" cy="1115818"/>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確認したいハザードマップの種別を選択します</a:t>
              </a:r>
            </a:p>
          </p:txBody>
        </p:sp>
        <p:sp>
          <p:nvSpPr>
            <p:cNvPr id="24" name="テキスト ボックス 23">
              <a:extLst>
                <a:ext uri="{FF2B5EF4-FFF2-40B4-BE49-F238E27FC236}">
                  <a16:creationId xmlns:a16="http://schemas.microsoft.com/office/drawing/2014/main" id="{CB1E9201-8722-4E12-7C07-AFA4E8064D11}"/>
                </a:ext>
              </a:extLst>
            </p:cNvPr>
            <p:cNvSpPr txBox="1"/>
            <p:nvPr/>
          </p:nvSpPr>
          <p:spPr>
            <a:xfrm>
              <a:off x="5726213" y="5523246"/>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5" name="テキスト ボックス 24">
              <a:extLst>
                <a:ext uri="{FF2B5EF4-FFF2-40B4-BE49-F238E27FC236}">
                  <a16:creationId xmlns:a16="http://schemas.microsoft.com/office/drawing/2014/main" id="{BB4C765A-296A-594F-161A-D2ADC891159E}"/>
                </a:ext>
              </a:extLst>
            </p:cNvPr>
            <p:cNvSpPr txBox="1"/>
            <p:nvPr/>
          </p:nvSpPr>
          <p:spPr>
            <a:xfrm>
              <a:off x="6191005" y="5524476"/>
              <a:ext cx="2300943" cy="755720"/>
            </a:xfrm>
            <a:prstGeom prst="rect">
              <a:avLst/>
            </a:prstGeom>
            <a:noFill/>
            <a:ln>
              <a:noFill/>
            </a:ln>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「この内容で閲覧」を押します</a:t>
              </a:r>
            </a:p>
          </p:txBody>
        </p:sp>
        <p:pic>
          <p:nvPicPr>
            <p:cNvPr id="26" name="図 25" descr="マップ&#10;&#10;中程度の精度で自動的に生成された説明">
              <a:extLst>
                <a:ext uri="{FF2B5EF4-FFF2-40B4-BE49-F238E27FC236}">
                  <a16:creationId xmlns:a16="http://schemas.microsoft.com/office/drawing/2014/main" id="{0CCFE07F-577C-8F66-C566-4530BAA1AE37}"/>
                </a:ext>
              </a:extLst>
            </p:cNvPr>
            <p:cNvPicPr>
              <a:picLocks noChangeAspect="1"/>
            </p:cNvPicPr>
            <p:nvPr/>
          </p:nvPicPr>
          <p:blipFill>
            <a:blip r:embed="rId6"/>
            <a:stretch>
              <a:fillRect/>
            </a:stretch>
          </p:blipFill>
          <p:spPr>
            <a:xfrm>
              <a:off x="3574134" y="2407906"/>
              <a:ext cx="1995732" cy="4324085"/>
            </a:xfrm>
            <a:prstGeom prst="rect">
              <a:avLst/>
            </a:prstGeom>
            <a:ln>
              <a:solidFill>
                <a:schemeClr val="tx1"/>
              </a:solidFill>
            </a:ln>
          </p:spPr>
        </p:pic>
        <p:sp>
          <p:nvSpPr>
            <p:cNvPr id="27" name="四角形: 角を丸くする 26">
              <a:extLst>
                <a:ext uri="{FF2B5EF4-FFF2-40B4-BE49-F238E27FC236}">
                  <a16:creationId xmlns:a16="http://schemas.microsoft.com/office/drawing/2014/main" id="{BABA2F2C-2DA8-EE2B-0BBE-847B8CAFD7B5}"/>
                </a:ext>
              </a:extLst>
            </p:cNvPr>
            <p:cNvSpPr/>
            <p:nvPr/>
          </p:nvSpPr>
          <p:spPr>
            <a:xfrm>
              <a:off x="3789676" y="5336088"/>
              <a:ext cx="1564648" cy="24026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98FD0F58-826C-0962-5C1D-1E5C650CB220}"/>
                </a:ext>
              </a:extLst>
            </p:cNvPr>
            <p:cNvSpPr/>
            <p:nvPr/>
          </p:nvSpPr>
          <p:spPr>
            <a:xfrm>
              <a:off x="3789676" y="5576351"/>
              <a:ext cx="1564648" cy="24026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21947338-8D43-70E4-0718-D5A5F103FAF2}"/>
                </a:ext>
              </a:extLst>
            </p:cNvPr>
            <p:cNvSpPr/>
            <p:nvPr/>
          </p:nvSpPr>
          <p:spPr>
            <a:xfrm>
              <a:off x="3789676" y="5840574"/>
              <a:ext cx="1564648" cy="24026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15810278-26C9-CBA6-58F6-BBA7F7150403}"/>
                </a:ext>
              </a:extLst>
            </p:cNvPr>
            <p:cNvSpPr/>
            <p:nvPr/>
          </p:nvSpPr>
          <p:spPr>
            <a:xfrm>
              <a:off x="3911079" y="6125124"/>
              <a:ext cx="1274696" cy="24026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40960" name="直線矢印コネクタ 40959">
              <a:extLst>
                <a:ext uri="{FF2B5EF4-FFF2-40B4-BE49-F238E27FC236}">
                  <a16:creationId xmlns:a16="http://schemas.microsoft.com/office/drawing/2014/main" id="{4A7A3350-2E8E-E74C-6A4D-4790B82B72EB}"/>
                </a:ext>
              </a:extLst>
            </p:cNvPr>
            <p:cNvCxnSpPr>
              <a:cxnSpLocks/>
              <a:endCxn id="21" idx="2"/>
            </p:cNvCxnSpPr>
            <p:nvPr/>
          </p:nvCxnSpPr>
          <p:spPr>
            <a:xfrm flipH="1" flipV="1">
              <a:off x="2181283" y="3792056"/>
              <a:ext cx="2009057" cy="168598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3" name="直線矢印コネクタ 40962">
              <a:extLst>
                <a:ext uri="{FF2B5EF4-FFF2-40B4-BE49-F238E27FC236}">
                  <a16:creationId xmlns:a16="http://schemas.microsoft.com/office/drawing/2014/main" id="{80863999-19E1-36E4-E157-DDFE30755F96}"/>
                </a:ext>
              </a:extLst>
            </p:cNvPr>
            <p:cNvCxnSpPr>
              <a:cxnSpLocks/>
              <a:stCxn id="28" idx="1"/>
              <a:endCxn id="20" idx="3"/>
            </p:cNvCxnSpPr>
            <p:nvPr/>
          </p:nvCxnSpPr>
          <p:spPr>
            <a:xfrm flipH="1" flipV="1">
              <a:off x="3338506" y="5665797"/>
              <a:ext cx="451170" cy="30685"/>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5" name="直線矢印コネクタ 40964">
              <a:extLst>
                <a:ext uri="{FF2B5EF4-FFF2-40B4-BE49-F238E27FC236}">
                  <a16:creationId xmlns:a16="http://schemas.microsoft.com/office/drawing/2014/main" id="{9BB776D5-FCDB-CE09-F9BC-B87BC75F616A}"/>
                </a:ext>
              </a:extLst>
            </p:cNvPr>
            <p:cNvCxnSpPr>
              <a:cxnSpLocks/>
              <a:stCxn id="22" idx="2"/>
            </p:cNvCxnSpPr>
            <p:nvPr/>
          </p:nvCxnSpPr>
          <p:spPr>
            <a:xfrm flipH="1">
              <a:off x="4959277" y="3621111"/>
              <a:ext cx="1004909" cy="233810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cxnSp>
          <p:nvCxnSpPr>
            <p:cNvPr id="40967" name="直線矢印コネクタ 40966">
              <a:extLst>
                <a:ext uri="{FF2B5EF4-FFF2-40B4-BE49-F238E27FC236}">
                  <a16:creationId xmlns:a16="http://schemas.microsoft.com/office/drawing/2014/main" id="{A1D4A4C7-0E5E-7D0C-27A6-0F72D4A7E4C7}"/>
                </a:ext>
              </a:extLst>
            </p:cNvPr>
            <p:cNvCxnSpPr>
              <a:cxnSpLocks/>
              <a:stCxn id="24" idx="1"/>
            </p:cNvCxnSpPr>
            <p:nvPr/>
          </p:nvCxnSpPr>
          <p:spPr>
            <a:xfrm flipH="1">
              <a:off x="4823232" y="5815634"/>
              <a:ext cx="902983" cy="429621"/>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4125966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06532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市区町村のハザードマップが表示されます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該当のハザードマップがある場合</a:t>
            </a:r>
          </a:p>
        </p:txBody>
      </p:sp>
      <p:pic>
        <p:nvPicPr>
          <p:cNvPr id="19" name="図 18" descr="テキスト&#10;&#10;自動的に生成された説明">
            <a:extLst>
              <a:ext uri="{FF2B5EF4-FFF2-40B4-BE49-F238E27FC236}">
                <a16:creationId xmlns:a16="http://schemas.microsoft.com/office/drawing/2014/main" id="{873EE2DC-5371-363D-6A3D-E2DC9C5B4798}"/>
              </a:ext>
            </a:extLst>
          </p:cNvPr>
          <p:cNvPicPr>
            <a:picLocks noChangeAspect="1"/>
          </p:cNvPicPr>
          <p:nvPr/>
        </p:nvPicPr>
        <p:blipFill>
          <a:blip r:embed="rId6"/>
          <a:stretch>
            <a:fillRect/>
          </a:stretch>
        </p:blipFill>
        <p:spPr>
          <a:xfrm>
            <a:off x="3575077" y="2416076"/>
            <a:ext cx="1993846" cy="4320000"/>
          </a:xfrm>
          <a:prstGeom prst="rect">
            <a:avLst/>
          </a:prstGeom>
          <a:ln>
            <a:solidFill>
              <a:schemeClr val="tx1"/>
            </a:solidFill>
          </a:ln>
        </p:spPr>
      </p:pic>
    </p:spTree>
    <p:extLst>
      <p:ext uri="{BB962C8B-B14F-4D97-AF65-F5344CB8AC3E}">
        <p14:creationId xmlns:p14="http://schemas.microsoft.com/office/powerpoint/2010/main" val="816438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グラフィカル ユーザー インターフェイス, アプリケーション&#10;&#10;自動的に生成された説明">
            <a:extLst>
              <a:ext uri="{FF2B5EF4-FFF2-40B4-BE49-F238E27FC236}">
                <a16:creationId xmlns:a16="http://schemas.microsoft.com/office/drawing/2014/main" id="{3305DE74-6B49-D753-4EBE-807D77527A1B}"/>
              </a:ext>
            </a:extLst>
          </p:cNvPr>
          <p:cNvPicPr>
            <a:picLocks noChangeAspect="1"/>
          </p:cNvPicPr>
          <p:nvPr/>
        </p:nvPicPr>
        <p:blipFill>
          <a:blip r:embed="rId4"/>
          <a:stretch>
            <a:fillRect/>
          </a:stretch>
        </p:blipFill>
        <p:spPr>
          <a:xfrm>
            <a:off x="5651204" y="2406592"/>
            <a:ext cx="1993846" cy="4319999"/>
          </a:xfrm>
          <a:prstGeom prst="rect">
            <a:avLst/>
          </a:prstGeom>
          <a:ln>
            <a:solidFill>
              <a:schemeClr val="tx1"/>
            </a:solidFill>
          </a:ln>
        </p:spPr>
      </p:pic>
      <p:pic>
        <p:nvPicPr>
          <p:cNvPr id="23" name="図 22" descr="グラフィカル ユーザー インターフェイス, アプリケーション&#10;&#10;自動的に生成された説明">
            <a:extLst>
              <a:ext uri="{FF2B5EF4-FFF2-40B4-BE49-F238E27FC236}">
                <a16:creationId xmlns:a16="http://schemas.microsoft.com/office/drawing/2014/main" id="{F8B6EE4D-A3C4-6B44-1731-DDF1873626FA}"/>
              </a:ext>
            </a:extLst>
          </p:cNvPr>
          <p:cNvPicPr>
            <a:picLocks noChangeAspect="1"/>
          </p:cNvPicPr>
          <p:nvPr/>
        </p:nvPicPr>
        <p:blipFill>
          <a:blip r:embed="rId4"/>
          <a:stretch>
            <a:fillRect/>
          </a:stretch>
        </p:blipFill>
        <p:spPr>
          <a:xfrm>
            <a:off x="1459995" y="2406592"/>
            <a:ext cx="199384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市区町村が公開している</a:t>
            </a:r>
            <a:b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b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ハザードマップが表示されます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9036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見たいハザードマップの「リンクを開く」を押せば表示されます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該当のハザードマップがない場合</a:t>
            </a:r>
          </a:p>
        </p:txBody>
      </p:sp>
      <p:sp>
        <p:nvSpPr>
          <p:cNvPr id="25" name="四角形: 角を丸くする 24">
            <a:extLst>
              <a:ext uri="{FF2B5EF4-FFF2-40B4-BE49-F238E27FC236}">
                <a16:creationId xmlns:a16="http://schemas.microsoft.com/office/drawing/2014/main" id="{BC82ACFD-3595-1EBA-5A0B-F644E18F910A}"/>
              </a:ext>
            </a:extLst>
          </p:cNvPr>
          <p:cNvSpPr/>
          <p:nvPr/>
        </p:nvSpPr>
        <p:spPr>
          <a:xfrm>
            <a:off x="5997099" y="3255112"/>
            <a:ext cx="1647951" cy="2377750"/>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99568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10;&#10;自動的に生成された説明">
            <a:extLst>
              <a:ext uri="{FF2B5EF4-FFF2-40B4-BE49-F238E27FC236}">
                <a16:creationId xmlns:a16="http://schemas.microsoft.com/office/drawing/2014/main" id="{DFB5588F-6443-E039-9BA3-4ADE7E5779C7}"/>
              </a:ext>
            </a:extLst>
          </p:cNvPr>
          <p:cNvPicPr>
            <a:picLocks noChangeAspect="1"/>
          </p:cNvPicPr>
          <p:nvPr/>
        </p:nvPicPr>
        <p:blipFill>
          <a:blip r:embed="rId4"/>
          <a:stretch>
            <a:fillRect/>
          </a:stretch>
        </p:blipFill>
        <p:spPr>
          <a:xfrm>
            <a:off x="5648478" y="2416079"/>
            <a:ext cx="1993845" cy="4319997"/>
          </a:xfrm>
          <a:prstGeom prst="rect">
            <a:avLst/>
          </a:prstGeom>
          <a:ln>
            <a:solidFill>
              <a:schemeClr val="tx1"/>
            </a:solidFill>
          </a:ln>
        </p:spPr>
      </p:pic>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BA7F5106-EF85-191D-7072-E5C42CC6B65D}"/>
              </a:ext>
            </a:extLst>
          </p:cNvPr>
          <p:cNvPicPr>
            <a:picLocks noChangeAspect="1"/>
          </p:cNvPicPr>
          <p:nvPr/>
        </p:nvPicPr>
        <p:blipFill>
          <a:blip r:embed="rId5"/>
          <a:stretch>
            <a:fillRect/>
          </a:stretch>
        </p:blipFill>
        <p:spPr>
          <a:xfrm>
            <a:off x="1459896" y="2406592"/>
            <a:ext cx="1993846" cy="431999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画面右上の「地域選択」を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9036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確認したい別地域を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別の市区町村のハザードマップも閲覧する方法</a:t>
            </a:r>
          </a:p>
        </p:txBody>
      </p:sp>
      <p:sp>
        <p:nvSpPr>
          <p:cNvPr id="25" name="四角形: 角を丸くする 24">
            <a:extLst>
              <a:ext uri="{FF2B5EF4-FFF2-40B4-BE49-F238E27FC236}">
                <a16:creationId xmlns:a16="http://schemas.microsoft.com/office/drawing/2014/main" id="{BC82ACFD-3595-1EBA-5A0B-F644E18F910A}"/>
              </a:ext>
            </a:extLst>
          </p:cNvPr>
          <p:cNvSpPr/>
          <p:nvPr/>
        </p:nvSpPr>
        <p:spPr>
          <a:xfrm>
            <a:off x="5733262" y="4389211"/>
            <a:ext cx="1344896" cy="280065"/>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EC13532E-4035-1E31-9E57-58055341933A}"/>
              </a:ext>
            </a:extLst>
          </p:cNvPr>
          <p:cNvSpPr/>
          <p:nvPr/>
        </p:nvSpPr>
        <p:spPr>
          <a:xfrm>
            <a:off x="3118206" y="3345400"/>
            <a:ext cx="323961" cy="133089"/>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94805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マップ&#10;&#10;自動的に生成された説明">
            <a:extLst>
              <a:ext uri="{FF2B5EF4-FFF2-40B4-BE49-F238E27FC236}">
                <a16:creationId xmlns:a16="http://schemas.microsoft.com/office/drawing/2014/main" id="{0A078D87-1814-30D3-EA87-651480B313CE}"/>
              </a:ext>
            </a:extLst>
          </p:cNvPr>
          <p:cNvPicPr>
            <a:picLocks noChangeAspect="1"/>
          </p:cNvPicPr>
          <p:nvPr/>
        </p:nvPicPr>
        <p:blipFill>
          <a:blip r:embed="rId4"/>
          <a:stretch>
            <a:fillRect/>
          </a:stretch>
        </p:blipFill>
        <p:spPr>
          <a:xfrm>
            <a:off x="5648478" y="2406590"/>
            <a:ext cx="1993845" cy="4319998"/>
          </a:xfrm>
          <a:prstGeom prst="rect">
            <a:avLst/>
          </a:prstGeom>
          <a:ln>
            <a:solidFill>
              <a:schemeClr val="tx1"/>
            </a:solidFill>
          </a:ln>
        </p:spPr>
      </p:pic>
      <p:pic>
        <p:nvPicPr>
          <p:cNvPr id="23" name="図 22" descr="グラフィカル ユーザー インターフェイス, アプリケーション&#10;&#10;自動的に生成された説明">
            <a:extLst>
              <a:ext uri="{FF2B5EF4-FFF2-40B4-BE49-F238E27FC236}">
                <a16:creationId xmlns:a16="http://schemas.microsoft.com/office/drawing/2014/main" id="{FA592B78-8EDE-DD94-12A1-0FA24C7B68D6}"/>
              </a:ext>
            </a:extLst>
          </p:cNvPr>
          <p:cNvPicPr>
            <a:picLocks noChangeAspect="1"/>
          </p:cNvPicPr>
          <p:nvPr/>
        </p:nvPicPr>
        <p:blipFill>
          <a:blip r:embed="rId5"/>
          <a:stretch>
            <a:fillRect/>
          </a:stretch>
        </p:blipFill>
        <p:spPr>
          <a:xfrm>
            <a:off x="1466521" y="2406592"/>
            <a:ext cx="1993845" cy="431999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63838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ハザードマップが一覧で表示されます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2525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地図から直接地域を押す</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ことで一覧を表示可能です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わがまちハザードマップの使い方</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別の市区町村のハザードマップも閲覧する方法</a:t>
            </a:r>
          </a:p>
        </p:txBody>
      </p:sp>
      <p:sp>
        <p:nvSpPr>
          <p:cNvPr id="24" name="四角形: 角を丸くする 23">
            <a:extLst>
              <a:ext uri="{FF2B5EF4-FFF2-40B4-BE49-F238E27FC236}">
                <a16:creationId xmlns:a16="http://schemas.microsoft.com/office/drawing/2014/main" id="{51F9011C-56B0-36BC-EA90-05B6D99EDA63}"/>
              </a:ext>
            </a:extLst>
          </p:cNvPr>
          <p:cNvSpPr/>
          <p:nvPr/>
        </p:nvSpPr>
        <p:spPr>
          <a:xfrm>
            <a:off x="1888267" y="3371125"/>
            <a:ext cx="1468708" cy="2203862"/>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9" name="図 28">
            <a:extLst>
              <a:ext uri="{FF2B5EF4-FFF2-40B4-BE49-F238E27FC236}">
                <a16:creationId xmlns:a16="http://schemas.microsoft.com/office/drawing/2014/main" id="{99D04FED-863F-6AE0-D72D-0A2F6F830F17}"/>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812440">
            <a:off x="6573625" y="5208037"/>
            <a:ext cx="473301" cy="540000"/>
          </a:xfrm>
          <a:prstGeom prst="rect">
            <a:avLst/>
          </a:prstGeom>
        </p:spPr>
      </p:pic>
    </p:spTree>
    <p:extLst>
      <p:ext uri="{BB962C8B-B14F-4D97-AF65-F5344CB8AC3E}">
        <p14:creationId xmlns:p14="http://schemas.microsoft.com/office/powerpoint/2010/main" val="37611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ハザードマップとは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solidFill>
                  <a:schemeClr val="accent1"/>
                </a:solidFill>
                <a:latin typeface="BIZ UDPゴシック" panose="020B0400000000000000" pitchFamily="50" charset="-128"/>
                <a:ea typeface="BIZ UDPゴシック" panose="020B0400000000000000" pitchFamily="50" charset="-128"/>
              </a:rPr>
              <a:t>ハザードマップとは</a:t>
            </a:r>
            <a:r>
              <a:rPr lang="ja-JP" altLang="en-US" sz="2200" dirty="0">
                <a:latin typeface="BIZ UDPゴシック" panose="020B0400000000000000" pitchFamily="50" charset="-128"/>
                <a:ea typeface="BIZ UDPゴシック" panose="020B0400000000000000" pitchFamily="50" charset="-128"/>
              </a:rPr>
              <a:t>、一般的に、自然災害による被害の軽減や防災対策に使用する目的で、被災想定区域や避難場所・避難経路などの防災関係施設の位置などを表示した地図で、</a:t>
            </a:r>
            <a:r>
              <a:rPr lang="ja-JP" altLang="en-US" sz="2200" dirty="0">
                <a:solidFill>
                  <a:schemeClr val="accent1"/>
                </a:solidFill>
                <a:latin typeface="BIZ UDPゴシック" panose="020B0400000000000000" pitchFamily="50" charset="-128"/>
                <a:ea typeface="BIZ UDPゴシック" panose="020B0400000000000000" pitchFamily="50" charset="-128"/>
              </a:rPr>
              <a:t>災害が発生したときに危険と思われる箇所や避難場所などを地図にまとめたもの</a:t>
            </a:r>
            <a:r>
              <a:rPr lang="ja-JP" altLang="en-US" sz="2200" dirty="0">
                <a:latin typeface="BIZ UDPゴシック" panose="020B0400000000000000" pitchFamily="50" charset="-128"/>
                <a:ea typeface="BIZ UDPゴシック" panose="020B0400000000000000" pitchFamily="50" charset="-128"/>
              </a:rPr>
              <a:t>です。</a:t>
            </a:r>
          </a:p>
        </p:txBody>
      </p:sp>
      <p:sp>
        <p:nvSpPr>
          <p:cNvPr id="3" name="正方形/長方形 2">
            <a:extLst>
              <a:ext uri="{FF2B5EF4-FFF2-40B4-BE49-F238E27FC236}">
                <a16:creationId xmlns:a16="http://schemas.microsoft.com/office/drawing/2014/main" id="{68718970-F666-E013-F078-E3CF4282D16D}"/>
              </a:ext>
            </a:extLst>
          </p:cNvPr>
          <p:cNvSpPr/>
          <p:nvPr/>
        </p:nvSpPr>
        <p:spPr>
          <a:xfrm>
            <a:off x="397387" y="3069055"/>
            <a:ext cx="4246623" cy="3308597"/>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 name="グループ化 3">
            <a:extLst>
              <a:ext uri="{FF2B5EF4-FFF2-40B4-BE49-F238E27FC236}">
                <a16:creationId xmlns:a16="http://schemas.microsoft.com/office/drawing/2014/main" id="{C00D62D1-4237-E0C2-76A1-1B2F4EBD471A}"/>
              </a:ext>
            </a:extLst>
          </p:cNvPr>
          <p:cNvGrpSpPr/>
          <p:nvPr/>
        </p:nvGrpSpPr>
        <p:grpSpPr>
          <a:xfrm>
            <a:off x="4644010" y="4288619"/>
            <a:ext cx="4248014" cy="869469"/>
            <a:chOff x="5520841" y="4594554"/>
            <a:chExt cx="3799329" cy="676420"/>
          </a:xfrm>
          <a:solidFill>
            <a:schemeClr val="accent1"/>
          </a:solidFill>
        </p:grpSpPr>
        <p:sp>
          <p:nvSpPr>
            <p:cNvPr id="8" name="テキスト ボックス 7">
              <a:extLst>
                <a:ext uri="{FF2B5EF4-FFF2-40B4-BE49-F238E27FC236}">
                  <a16:creationId xmlns:a16="http://schemas.microsoft.com/office/drawing/2014/main" id="{5806F05A-430C-BB9C-FAA3-6435EE3538A5}"/>
                </a:ext>
              </a:extLst>
            </p:cNvPr>
            <p:cNvSpPr txBox="1"/>
            <p:nvPr/>
          </p:nvSpPr>
          <p:spPr>
            <a:xfrm>
              <a:off x="6271462" y="4594554"/>
              <a:ext cx="3048708" cy="676420"/>
            </a:xfrm>
            <a:prstGeom prst="rect">
              <a:avLst/>
            </a:prstGeom>
            <a:noFill/>
            <a:ln w="19050">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nSpc>
                  <a:spcPct val="130000"/>
                </a:lnSpc>
              </a:pPr>
              <a:r>
                <a:rPr kumimoji="1" lang="ja-JP" altLang="en-US" sz="2000" dirty="0">
                  <a:solidFill>
                    <a:schemeClr val="tx1"/>
                  </a:solidFill>
                  <a:latin typeface="BIZ UDPゴシック" panose="020B0400000000000000" pitchFamily="50" charset="-128"/>
                  <a:ea typeface="BIZ UDPゴシック" panose="020B0400000000000000" pitchFamily="50" charset="-128"/>
                </a:rPr>
                <a:t>災害の種類によって</a:t>
              </a:r>
              <a:endParaRPr kumimoji="1" lang="en-US" altLang="ja-JP" sz="2000" dirty="0">
                <a:solidFill>
                  <a:schemeClr val="tx1"/>
                </a:solidFill>
                <a:latin typeface="BIZ UDPゴシック" panose="020B0400000000000000" pitchFamily="50" charset="-128"/>
                <a:ea typeface="BIZ UDPゴシック" panose="020B0400000000000000" pitchFamily="50" charset="-128"/>
              </a:endParaRPr>
            </a:p>
            <a:p>
              <a:pPr>
                <a:lnSpc>
                  <a:spcPct val="130000"/>
                </a:lnSpc>
              </a:pPr>
              <a:r>
                <a:rPr kumimoji="1" lang="ja-JP" altLang="en-US" sz="2000" dirty="0">
                  <a:solidFill>
                    <a:schemeClr val="tx1"/>
                  </a:solidFill>
                  <a:latin typeface="BIZ UDPゴシック" panose="020B0400000000000000" pitchFamily="50" charset="-128"/>
                  <a:ea typeface="BIZ UDPゴシック" panose="020B0400000000000000" pitchFamily="50" charset="-128"/>
                </a:rPr>
                <a:t>ハザードマップも異なります</a:t>
              </a:r>
              <a:endParaRPr kumimoji="1" lang="ja-JP" altLang="en-US" sz="2000" dirty="0">
                <a:solidFill>
                  <a:schemeClr val="tx1"/>
                </a:solidFill>
                <a:latin typeface="メイリオ" panose="020B0604030504040204" pitchFamily="50" charset="-128"/>
                <a:ea typeface="メイリオ" panose="020B0604030504040204" pitchFamily="50" charset="-128"/>
              </a:endParaRPr>
            </a:p>
          </p:txBody>
        </p:sp>
        <p:cxnSp>
          <p:nvCxnSpPr>
            <p:cNvPr id="9" name="直線コネクタ 8">
              <a:extLst>
                <a:ext uri="{FF2B5EF4-FFF2-40B4-BE49-F238E27FC236}">
                  <a16:creationId xmlns:a16="http://schemas.microsoft.com/office/drawing/2014/main" id="{68F8A5B3-C065-1938-4262-72803DA373DA}"/>
                </a:ext>
              </a:extLst>
            </p:cNvPr>
            <p:cNvCxnSpPr>
              <a:cxnSpLocks/>
              <a:stCxn id="3" idx="3"/>
              <a:endCxn id="8" idx="1"/>
            </p:cNvCxnSpPr>
            <p:nvPr/>
          </p:nvCxnSpPr>
          <p:spPr>
            <a:xfrm>
              <a:off x="5520841" y="4932764"/>
              <a:ext cx="750621" cy="0"/>
            </a:xfrm>
            <a:prstGeom prst="line">
              <a:avLst/>
            </a:prstGeom>
            <a:grpFill/>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2" name="字幕 14">
            <a:extLst>
              <a:ext uri="{FF2B5EF4-FFF2-40B4-BE49-F238E27FC236}">
                <a16:creationId xmlns:a16="http://schemas.microsoft.com/office/drawing/2014/main" id="{62F1BB5E-1DD5-D73B-1866-D01FB16DC7FB}"/>
              </a:ext>
            </a:extLst>
          </p:cNvPr>
          <p:cNvSpPr txBox="1">
            <a:spLocks/>
          </p:cNvSpPr>
          <p:nvPr/>
        </p:nvSpPr>
        <p:spPr>
          <a:xfrm>
            <a:off x="776807" y="3126406"/>
            <a:ext cx="3697870" cy="325124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solidFill>
                  <a:schemeClr val="accent1"/>
                </a:solidFill>
                <a:latin typeface="BIZ UDPゴシック" panose="020B0400000000000000" pitchFamily="50" charset="-128"/>
                <a:ea typeface="BIZ UDPゴシック" panose="020B0400000000000000" pitchFamily="50" charset="-128"/>
              </a:rPr>
              <a:t>ハザードマップの例</a:t>
            </a:r>
            <a:endParaRPr lang="en-US" altLang="ja-JP" sz="20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・洪水ハザードマップ</a:t>
            </a:r>
            <a:endParaRPr lang="en-US" altLang="ja-JP" sz="2000" b="0" dirty="0">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・高潮ハザードマップ</a:t>
            </a:r>
            <a:endParaRPr lang="en-US" altLang="ja-JP" sz="2000" b="0" dirty="0">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・津波ハザードマップ</a:t>
            </a:r>
            <a:endParaRPr lang="en-US" altLang="ja-JP" sz="2000" b="0" dirty="0">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・土砂災害ハザードマップ</a:t>
            </a:r>
            <a:endParaRPr lang="en-US" altLang="ja-JP" sz="2000" b="0" dirty="0">
              <a:latin typeface="BIZ UDPゴシック" panose="020B0400000000000000" pitchFamily="50" charset="-128"/>
              <a:ea typeface="BIZ UDPゴシック" panose="020B0400000000000000" pitchFamily="50" charset="-128"/>
            </a:endParaRPr>
          </a:p>
          <a:p>
            <a:pPr>
              <a:lnSpc>
                <a:spcPct val="130000"/>
              </a:lnSpc>
            </a:pPr>
            <a:r>
              <a:rPr lang="ja-JP" altLang="en-US" sz="2000" b="0" dirty="0">
                <a:latin typeface="BIZ UDPゴシック" panose="020B0400000000000000" pitchFamily="50" charset="-128"/>
                <a:ea typeface="BIZ UDPゴシック" panose="020B0400000000000000" pitchFamily="50" charset="-128"/>
              </a:rPr>
              <a:t>　・火山ハザードマップ</a:t>
            </a:r>
            <a:endParaRPr lang="en-US" altLang="ja-JP" sz="2000" b="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13047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D05EDECB-9BBE-8130-D6F8-6A0CE870E9C9}"/>
              </a:ext>
            </a:extLst>
          </p:cNvPr>
          <p:cNvPicPr>
            <a:picLocks noChangeAspect="1"/>
          </p:cNvPicPr>
          <p:nvPr/>
        </p:nvPicPr>
        <p:blipFill>
          <a:blip r:embed="rId4"/>
          <a:stretch>
            <a:fillRect/>
          </a:stretch>
        </p:blipFill>
        <p:spPr>
          <a:xfrm>
            <a:off x="5648478" y="2406590"/>
            <a:ext cx="1991543" cy="4315010"/>
          </a:xfrm>
          <a:prstGeom prst="rect">
            <a:avLst/>
          </a:prstGeom>
          <a:ln>
            <a:solidFill>
              <a:schemeClr val="tx1"/>
            </a:solidFill>
          </a:ln>
        </p:spPr>
      </p:pic>
      <p:pic>
        <p:nvPicPr>
          <p:cNvPr id="16" name="図 15" descr="テキスト, 手紙&#10;&#10;自動的に生成された説明">
            <a:extLst>
              <a:ext uri="{FF2B5EF4-FFF2-40B4-BE49-F238E27FC236}">
                <a16:creationId xmlns:a16="http://schemas.microsoft.com/office/drawing/2014/main" id="{982B7909-FD5B-BB91-CA29-C3D6B784C33E}"/>
              </a:ext>
            </a:extLst>
          </p:cNvPr>
          <p:cNvPicPr>
            <a:picLocks noChangeAspect="1"/>
          </p:cNvPicPr>
          <p:nvPr/>
        </p:nvPicPr>
        <p:blipFill>
          <a:blip r:embed="rId5"/>
          <a:stretch>
            <a:fillRect/>
          </a:stretch>
        </p:blipFill>
        <p:spPr>
          <a:xfrm>
            <a:off x="1468822" y="2406592"/>
            <a:ext cx="1991543" cy="4315009"/>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災害リスク情報が表示された画面で青文字を押します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03916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確認したいハザードマップの「リンクを開く」を押します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ハザードマップポータルサイトの活用方法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5" y="1099580"/>
            <a:ext cx="8533997"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重ねるハザードマップとわがまちハザードマップを連携した活用方法</a:t>
            </a:r>
          </a:p>
        </p:txBody>
      </p:sp>
      <p:sp>
        <p:nvSpPr>
          <p:cNvPr id="24" name="四角形: 角を丸くする 23">
            <a:extLst>
              <a:ext uri="{FF2B5EF4-FFF2-40B4-BE49-F238E27FC236}">
                <a16:creationId xmlns:a16="http://schemas.microsoft.com/office/drawing/2014/main" id="{51F9011C-56B0-36BC-EA90-05B6D99EDA63}"/>
              </a:ext>
            </a:extLst>
          </p:cNvPr>
          <p:cNvSpPr/>
          <p:nvPr/>
        </p:nvSpPr>
        <p:spPr>
          <a:xfrm>
            <a:off x="1501677" y="4589283"/>
            <a:ext cx="1191419" cy="295868"/>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E055854B-9C02-D304-7C99-32E9805868DC}"/>
              </a:ext>
            </a:extLst>
          </p:cNvPr>
          <p:cNvSpPr/>
          <p:nvPr/>
        </p:nvSpPr>
        <p:spPr>
          <a:xfrm>
            <a:off x="6048539" y="3429000"/>
            <a:ext cx="1479603" cy="2203862"/>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05801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テキスト, 手紙&#10;&#10;自動的に生成された説明">
            <a:extLst>
              <a:ext uri="{FF2B5EF4-FFF2-40B4-BE49-F238E27FC236}">
                <a16:creationId xmlns:a16="http://schemas.microsoft.com/office/drawing/2014/main" id="{09BC28C7-9D59-0442-175C-32879CCF8287}"/>
              </a:ext>
            </a:extLst>
          </p:cNvPr>
          <p:cNvPicPr>
            <a:picLocks noChangeAspect="1"/>
          </p:cNvPicPr>
          <p:nvPr/>
        </p:nvPicPr>
        <p:blipFill>
          <a:blip r:embed="rId4"/>
          <a:stretch>
            <a:fillRect/>
          </a:stretch>
        </p:blipFill>
        <p:spPr>
          <a:xfrm>
            <a:off x="3580451" y="2411992"/>
            <a:ext cx="1983097" cy="429671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14048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市区町村のハザードマップが表示されます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ハザードマップポータルサイトの活用方法</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p>
        </p:txBody>
      </p:sp>
      <p:sp>
        <p:nvSpPr>
          <p:cNvPr id="19" name="サブタイトル 2">
            <a:extLst>
              <a:ext uri="{FF2B5EF4-FFF2-40B4-BE49-F238E27FC236}">
                <a16:creationId xmlns:a16="http://schemas.microsoft.com/office/drawing/2014/main" id="{E2F0A0DC-803C-B8DE-E8A0-1826B5C50435}"/>
              </a:ext>
            </a:extLst>
          </p:cNvPr>
          <p:cNvSpPr txBox="1">
            <a:spLocks/>
          </p:cNvSpPr>
          <p:nvPr/>
        </p:nvSpPr>
        <p:spPr>
          <a:xfrm>
            <a:off x="284325" y="1099580"/>
            <a:ext cx="8533997"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重ねるハザードマップとわがまちハザードマップを連携した活用方法</a:t>
            </a:r>
          </a:p>
        </p:txBody>
      </p:sp>
    </p:spTree>
    <p:extLst>
      <p:ext uri="{BB962C8B-B14F-4D97-AF65-F5344CB8AC3E}">
        <p14:creationId xmlns:p14="http://schemas.microsoft.com/office/powerpoint/2010/main" val="1310481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3-D</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よくある質問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3615" y="921812"/>
            <a:ext cx="8576769" cy="583661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solidFill>
                  <a:schemeClr val="accent1"/>
                </a:solidFill>
                <a:latin typeface="BIZ UDPゴシック" panose="020B0400000000000000" pitchFamily="50" charset="-128"/>
                <a:ea typeface="BIZ UDPゴシック" panose="020B0400000000000000" pitchFamily="50" charset="-128"/>
              </a:rPr>
              <a:t>質問</a:t>
            </a:r>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「重ねるハザードマップ」に掲載しているデータの配信はしていますか</a:t>
            </a:r>
            <a:endParaRPr lang="ja-JP" altLang="en-US"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回答</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「重ねるハザードマップ」で使用しているデータの配信についてはハザードマップポータルサイトのトップページから“利用規約ほか→オープンデータ配信”をご覧ください。</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br>
              <a:rPr lang="en-US" altLang="ja-JP" sz="1800" dirty="0">
                <a:latin typeface="BIZ UDPゴシック" panose="020B0400000000000000" pitchFamily="50" charset="-128"/>
                <a:ea typeface="BIZ UDPゴシック" panose="020B0400000000000000" pitchFamily="50" charset="-128"/>
              </a:rPr>
            </a:br>
            <a:r>
              <a:rPr lang="ja-JP" altLang="en-US" sz="1800" dirty="0">
                <a:solidFill>
                  <a:schemeClr val="accent1"/>
                </a:solidFill>
                <a:latin typeface="BIZ UDPゴシック" panose="020B0400000000000000" pitchFamily="50" charset="-128"/>
                <a:ea typeface="BIZ UDPゴシック" panose="020B0400000000000000" pitchFamily="50" charset="-128"/>
              </a:rPr>
              <a:t>質問</a:t>
            </a:r>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表示がうまくいかない・機能が動作しない</a:t>
            </a:r>
            <a:endParaRPr lang="ja-JP" altLang="en-US"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回答</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重ねるハザードマップの機能が正しく表示されない場合、ブラウザのキャッシュを削除することで解消する可能性があります。</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800" dirty="0">
                <a:solidFill>
                  <a:schemeClr val="accent1"/>
                </a:solidFill>
                <a:latin typeface="BIZ UDPゴシック" panose="020B0400000000000000" pitchFamily="50" charset="-128"/>
                <a:ea typeface="BIZ UDPゴシック" panose="020B0400000000000000" pitchFamily="50" charset="-128"/>
              </a:rPr>
              <a:t>質問</a:t>
            </a:r>
            <a:r>
              <a:rPr lang="en-US" altLang="ja-JP" sz="1800" dirty="0">
                <a:solidFill>
                  <a:schemeClr val="accent1"/>
                </a:solidFill>
                <a:latin typeface="BIZ UDPゴシック" panose="020B0400000000000000" pitchFamily="50" charset="-128"/>
                <a:ea typeface="BIZ UDPゴシック" panose="020B0400000000000000" pitchFamily="50" charset="-128"/>
              </a:rPr>
              <a:t>3.</a:t>
            </a:r>
            <a:r>
              <a:rPr lang="ja-JP" altLang="en-US" sz="1800" dirty="0">
                <a:solidFill>
                  <a:schemeClr val="accent1"/>
                </a:solidFill>
                <a:latin typeface="BIZ UDPゴシック" panose="020B0400000000000000" pitchFamily="50" charset="-128"/>
                <a:ea typeface="BIZ UDPゴシック" panose="020B0400000000000000" pitchFamily="50" charset="-128"/>
              </a:rPr>
              <a:t>印刷機能や作図機能・ファイル読み込み機能が表示されない。</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回答</a:t>
            </a:r>
            <a:r>
              <a:rPr lang="en-US" altLang="ja-JP" sz="1800" dirty="0">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一部の機能につきましては、小さい画面での操作を想定しておりません。</a:t>
            </a:r>
            <a:endParaRPr lang="en-US" altLang="ja-JP" sz="18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br>
              <a:rPr lang="en-US" altLang="ja-JP" sz="1800" dirty="0">
                <a:latin typeface="BIZ UDPゴシック" panose="020B0400000000000000" pitchFamily="50" charset="-128"/>
                <a:ea typeface="BIZ UDPゴシック" panose="020B0400000000000000" pitchFamily="50" charset="-128"/>
              </a:rPr>
            </a:br>
            <a:r>
              <a:rPr lang="ja-JP" altLang="en-US" sz="1800" dirty="0">
                <a:latin typeface="BIZ UDPゴシック" panose="020B0400000000000000" pitchFamily="50" charset="-128"/>
                <a:ea typeface="BIZ UDPゴシック" panose="020B0400000000000000" pitchFamily="50" charset="-128"/>
              </a:rPr>
              <a:t>キャッシュの削除でも問題が解決しない場合、お手数ですが、不具合の詳細についてお問い合わせフォームよりご連絡いただけますと幸いです。</a:t>
            </a: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お問い合わせの際は、正しく表示されない場所（経緯度や住所）と災害リスク情報、もしくは画面の</a:t>
            </a:r>
            <a:r>
              <a:rPr lang="en-US" altLang="ja-JP" sz="1800" dirty="0">
                <a:latin typeface="BIZ UDPゴシック" panose="020B0400000000000000" pitchFamily="50" charset="-128"/>
                <a:ea typeface="BIZ UDPゴシック" panose="020B0400000000000000" pitchFamily="50" charset="-128"/>
              </a:rPr>
              <a:t>URL</a:t>
            </a:r>
            <a:r>
              <a:rPr lang="ja-JP" altLang="en-US" sz="1800" dirty="0">
                <a:latin typeface="BIZ UDPゴシック" panose="020B0400000000000000" pitchFamily="50" charset="-128"/>
                <a:ea typeface="BIZ UDPゴシック" panose="020B0400000000000000" pitchFamily="50" charset="-128"/>
              </a:rPr>
              <a:t>欄をコピーしてお知らせいただけますと、調査の参考となります。</a:t>
            </a:r>
          </a:p>
        </p:txBody>
      </p:sp>
    </p:spTree>
    <p:extLst>
      <p:ext uri="{BB962C8B-B14F-4D97-AF65-F5344CB8AC3E}">
        <p14:creationId xmlns:p14="http://schemas.microsoft.com/office/powerpoint/2010/main" val="3570879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3-E</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問い合わせ先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41</a:t>
            </a: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426238" y="1440310"/>
            <a:ext cx="8291524" cy="4674739"/>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ハザードマップポータルサイト</a:t>
            </a:r>
          </a:p>
          <a:p>
            <a:pPr marL="0" indent="0">
              <a:lnSpc>
                <a:spcPct val="130000"/>
              </a:lnSpc>
              <a:spcBef>
                <a:spcPts val="0"/>
              </a:spcBef>
              <a:buFont typeface="Arial" panose="020B0604020202020204" pitchFamily="34" charset="0"/>
              <a:buNone/>
            </a:pPr>
            <a:r>
              <a:rPr lang="en-US" altLang="ja-JP" sz="2400" dirty="0">
                <a:latin typeface="BIZ UDPゴシック" panose="020B0400000000000000" pitchFamily="50" charset="-128"/>
                <a:ea typeface="BIZ UDPゴシック" panose="020B0400000000000000" pitchFamily="50" charset="-128"/>
              </a:rPr>
              <a:t>https://disaportal.gsi.go.jp/index.html</a:t>
            </a:r>
          </a:p>
          <a:p>
            <a:pPr marL="0" indent="0">
              <a:lnSpc>
                <a:spcPct val="130000"/>
              </a:lnSpc>
              <a:spcBef>
                <a:spcPts val="0"/>
              </a:spcBef>
              <a:buFont typeface="Arial" panose="020B0604020202020204" pitchFamily="34" charset="0"/>
              <a:buNone/>
            </a:pP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国土交通省　水管理・国土保全局　防災課</a:t>
            </a: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　 〒</a:t>
            </a:r>
            <a:r>
              <a:rPr lang="en-US" altLang="ja-JP" sz="2400" dirty="0">
                <a:latin typeface="BIZ UDPゴシック" panose="020B0400000000000000" pitchFamily="50" charset="-128"/>
                <a:ea typeface="BIZ UDPゴシック" panose="020B0400000000000000" pitchFamily="50" charset="-128"/>
              </a:rPr>
              <a:t>100-8918 </a:t>
            </a:r>
            <a:r>
              <a:rPr lang="ja-JP" altLang="en-US" sz="2400" dirty="0">
                <a:latin typeface="BIZ UDPゴシック" panose="020B0400000000000000" pitchFamily="50" charset="-128"/>
                <a:ea typeface="BIZ UDPゴシック" panose="020B0400000000000000" pitchFamily="50" charset="-128"/>
              </a:rPr>
              <a:t>東京都千代田区霞が関</a:t>
            </a:r>
            <a:r>
              <a:rPr lang="en-US" altLang="ja-JP" sz="2400" dirty="0">
                <a:latin typeface="BIZ UDPゴシック" panose="020B0400000000000000" pitchFamily="50" charset="-128"/>
                <a:ea typeface="BIZ UDPゴシック" panose="020B0400000000000000" pitchFamily="50" charset="-128"/>
              </a:rPr>
              <a:t>2-1-3</a:t>
            </a: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　　 </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代表電話</a:t>
            </a:r>
            <a:r>
              <a:rPr lang="en-US" altLang="ja-JP" sz="2400" dirty="0">
                <a:latin typeface="BIZ UDPゴシック" panose="020B0400000000000000" pitchFamily="50" charset="-128"/>
                <a:ea typeface="BIZ UDPゴシック" panose="020B0400000000000000" pitchFamily="50" charset="-128"/>
              </a:rPr>
              <a:t>) 03-5253-8111</a:t>
            </a:r>
          </a:p>
          <a:p>
            <a:pPr marL="0" indent="0">
              <a:lnSpc>
                <a:spcPct val="130000"/>
              </a:lnSpc>
              <a:spcBef>
                <a:spcPts val="0"/>
              </a:spcBef>
              <a:buFont typeface="Arial" panose="020B0604020202020204" pitchFamily="34" charset="0"/>
              <a:buNone/>
            </a:pP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国土交通省　国土地理院 応用地理部 地理情報処理課</a:t>
            </a: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　　〒</a:t>
            </a:r>
            <a:r>
              <a:rPr lang="en-US" altLang="ja-JP" sz="2400" dirty="0">
                <a:latin typeface="BIZ UDPゴシック" panose="020B0400000000000000" pitchFamily="50" charset="-128"/>
                <a:ea typeface="BIZ UDPゴシック" panose="020B0400000000000000" pitchFamily="50" charset="-128"/>
              </a:rPr>
              <a:t>305-0811 </a:t>
            </a:r>
            <a:r>
              <a:rPr lang="ja-JP" altLang="en-US" sz="2400" dirty="0">
                <a:latin typeface="BIZ UDPゴシック" panose="020B0400000000000000" pitchFamily="50" charset="-128"/>
                <a:ea typeface="BIZ UDPゴシック" panose="020B0400000000000000" pitchFamily="50" charset="-128"/>
              </a:rPr>
              <a:t>茨城県つくば市北郷</a:t>
            </a:r>
            <a:r>
              <a:rPr lang="en-US" altLang="ja-JP" sz="2400" dirty="0">
                <a:latin typeface="BIZ UDPゴシック" panose="020B0400000000000000" pitchFamily="50" charset="-128"/>
                <a:ea typeface="BIZ UDPゴシック" panose="020B0400000000000000" pitchFamily="50" charset="-128"/>
              </a:rPr>
              <a:t>1</a:t>
            </a:r>
            <a:r>
              <a:rPr lang="ja-JP" altLang="en-US" sz="2400" dirty="0">
                <a:latin typeface="BIZ UDPゴシック" panose="020B0400000000000000" pitchFamily="50" charset="-128"/>
                <a:ea typeface="BIZ UDPゴシック" panose="020B0400000000000000" pitchFamily="50" charset="-128"/>
              </a:rPr>
              <a:t>番</a:t>
            </a:r>
          </a:p>
          <a:p>
            <a:pPr marL="0" indent="0">
              <a:lnSpc>
                <a:spcPct val="130000"/>
              </a:lnSpc>
              <a:spcBef>
                <a:spcPts val="0"/>
              </a:spcBef>
              <a:buFont typeface="Arial" panose="020B0604020202020204" pitchFamily="34" charset="0"/>
              <a:buNone/>
            </a:pPr>
            <a:r>
              <a:rPr lang="ja-JP" altLang="en-US" sz="2400" dirty="0">
                <a:latin typeface="BIZ UDPゴシック" panose="020B0400000000000000" pitchFamily="50" charset="-128"/>
                <a:ea typeface="BIZ UDPゴシック" panose="020B0400000000000000" pitchFamily="50" charset="-128"/>
              </a:rPr>
              <a:t>　　</a:t>
            </a:r>
            <a:r>
              <a:rPr lang="en-US" altLang="ja-JP" sz="24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代表電話</a:t>
            </a:r>
            <a:r>
              <a:rPr lang="en-US" altLang="ja-JP" sz="2400" dirty="0">
                <a:latin typeface="BIZ UDPゴシック" panose="020B0400000000000000" pitchFamily="50" charset="-128"/>
                <a:ea typeface="BIZ UDPゴシック" panose="020B0400000000000000" pitchFamily="50" charset="-128"/>
              </a:rPr>
              <a:t>) 029-864-1111</a:t>
            </a:r>
          </a:p>
        </p:txBody>
      </p:sp>
    </p:spTree>
    <p:extLst>
      <p:ext uri="{BB962C8B-B14F-4D97-AF65-F5344CB8AC3E}">
        <p14:creationId xmlns:p14="http://schemas.microsoft.com/office/powerpoint/2010/main" val="1579426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144552" y="858712"/>
          <a:ext cx="1190" cy="1190"/>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1144552" y="858712"/>
                        <a:ext cx="1190" cy="1190"/>
                      </a:xfrm>
                      <a:prstGeom prst="rect">
                        <a:avLst/>
                      </a:prstGeom>
                    </p:spPr>
                  </p:pic>
                </p:oleObj>
              </mc:Fallback>
            </mc:AlternateContent>
          </a:graphicData>
        </a:graphic>
      </p:graphicFrame>
      <p:grpSp>
        <p:nvGrpSpPr>
          <p:cNvPr id="4" name="グループ化 3">
            <a:extLst>
              <a:ext uri="{FF2B5EF4-FFF2-40B4-BE49-F238E27FC236}">
                <a16:creationId xmlns:a16="http://schemas.microsoft.com/office/drawing/2014/main" id="{6DD88778-B0FA-03B1-B3BF-D4F7FEE30D9E}"/>
              </a:ext>
            </a:extLst>
          </p:cNvPr>
          <p:cNvGrpSpPr>
            <a:grpSpLocks noChangeAspect="1"/>
          </p:cNvGrpSpPr>
          <p:nvPr/>
        </p:nvGrpSpPr>
        <p:grpSpPr>
          <a:xfrm>
            <a:off x="130510" y="782484"/>
            <a:ext cx="8882979" cy="6188295"/>
            <a:chOff x="261021" y="799121"/>
            <a:chExt cx="8621956" cy="6006454"/>
          </a:xfrm>
        </p:grpSpPr>
        <p:sp>
          <p:nvSpPr>
            <p:cNvPr id="12" name="正方形/長方形 11">
              <a:extLst>
                <a:ext uri="{FF2B5EF4-FFF2-40B4-BE49-F238E27FC236}">
                  <a16:creationId xmlns:a16="http://schemas.microsoft.com/office/drawing/2014/main" id="{74BD9289-6328-445D-AAB7-8B7F74985256}"/>
                </a:ext>
              </a:extLst>
            </p:cNvPr>
            <p:cNvSpPr/>
            <p:nvPr/>
          </p:nvSpPr>
          <p:spPr>
            <a:xfrm>
              <a:off x="4659286" y="3873107"/>
              <a:ext cx="4223690" cy="27719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●文字表示電話サービス</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（ヨメテル）を使ってみよう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●スマホで年金の情報を</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確認しよう（ねんきんネット）</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●デジタルリテラシーを身につけて</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buClrTx/>
                <a:buSzTx/>
              </a:pPr>
              <a:r>
                <a:rPr lang="ja-JP" altLang="en-US"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安心・安全にインターネットを楽しもう</a:t>
              </a:r>
              <a:endParaRPr lang="en-US" altLang="ja-JP" sz="1400"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92E7EAB9-1C29-0136-A54E-FB425C86A56E}"/>
                </a:ext>
              </a:extLst>
            </p:cNvPr>
            <p:cNvSpPr/>
            <p:nvPr/>
          </p:nvSpPr>
          <p:spPr>
            <a:xfrm>
              <a:off x="4659286" y="961253"/>
              <a:ext cx="4223691" cy="27781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●ハザードマップポータルサイトで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様々な災害のリスクを確認しよう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●浸水ナビを使って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水害シミュレーションを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見てみよう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●地理院地図を使って</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身近な土地の</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情報を知ろう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0F035351-EEAB-3FA4-6200-2E1DFE3623E2}"/>
                </a:ext>
              </a:extLst>
            </p:cNvPr>
            <p:cNvSpPr/>
            <p:nvPr/>
          </p:nvSpPr>
          <p:spPr>
            <a:xfrm>
              <a:off x="261021" y="3873106"/>
              <a:ext cx="4223693" cy="27719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使ってみよう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ja-JP" altLang="en-US" sz="1400" dirty="0">
                <a:latin typeface="BIZ UDPゴシック" panose="020B0400000000000000" pitchFamily="50" charset="-128"/>
                <a:ea typeface="BIZ UDPゴシック" panose="020B0400000000000000" pitchFamily="50" charset="-128"/>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FUN</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WALK</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アプリを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使って楽しく歩こう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●全国版救急受診アプリ（</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Q</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助）で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buClrTx/>
                <a:buSzTx/>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病気やけがの緊急度を </a:t>
              </a:r>
              <a:endParaRPr lang="ja-JP" altLang="en-US" sz="1400" dirty="0">
                <a:latin typeface="BIZ UDPゴシック" panose="020B0400000000000000" pitchFamily="50" charset="-128"/>
                <a:ea typeface="BIZ UDPゴシック" panose="020B0400000000000000" pitchFamily="50" charset="-128"/>
              </a:endParaRPr>
            </a:p>
            <a:p>
              <a:pPr lvl="0"/>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判定しよう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788A9A97-85C4-93C7-0405-C68F559B1D73}"/>
                </a:ext>
              </a:extLst>
            </p:cNvPr>
            <p:cNvSpPr/>
            <p:nvPr/>
          </p:nvSpPr>
          <p:spPr>
            <a:xfrm>
              <a:off x="261022" y="967457"/>
              <a:ext cx="4223693" cy="27719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●マイナンバーカードを健康保険証として利用しよう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・公金受取口座の登録をしよう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●マイナンバーカードを申請しよう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●スマートフォン用電子証明書を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スマートフォンに搭載しよう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活用しよう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●スマートフォンで</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確定申告（</a:t>
              </a:r>
              <a:r>
                <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e-tax</a:t>
              </a: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nSpc>
                  <a:spcPct val="130000"/>
                </a:lnSpc>
                <a:buClrTx/>
                <a:buSzTx/>
                <a:buFont typeface="+mj-ea"/>
                <a:buNone/>
              </a:pPr>
              <a:r>
                <a:rPr lang="ja-JP" altLang="en-US"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しよう</a:t>
              </a:r>
              <a:endParaRPr lang="en-US" altLang="ja-JP" sz="14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aphicFrame>
          <p:nvGraphicFramePr>
            <p:cNvPr id="6" name="図表 5">
              <a:extLst>
                <a:ext uri="{FF2B5EF4-FFF2-40B4-BE49-F238E27FC236}">
                  <a16:creationId xmlns:a16="http://schemas.microsoft.com/office/drawing/2014/main" id="{BA57ECB6-A371-66EC-B3EE-831BA1DFDC85}"/>
                </a:ext>
              </a:extLst>
            </p:cNvPr>
            <p:cNvGraphicFramePr/>
            <p:nvPr/>
          </p:nvGraphicFramePr>
          <p:xfrm>
            <a:off x="955537" y="799121"/>
            <a:ext cx="7232926" cy="60064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テキスト ボックス 12">
              <a:extLst>
                <a:ext uri="{FF2B5EF4-FFF2-40B4-BE49-F238E27FC236}">
                  <a16:creationId xmlns:a16="http://schemas.microsoft.com/office/drawing/2014/main" id="{BF5A9CB1-1328-D801-4858-10AE60383FF2}"/>
                </a:ext>
              </a:extLst>
            </p:cNvPr>
            <p:cNvSpPr txBox="1"/>
            <p:nvPr/>
          </p:nvSpPr>
          <p:spPr>
            <a:xfrm>
              <a:off x="2439812" y="2334859"/>
              <a:ext cx="2105063" cy="830997"/>
            </a:xfrm>
            <a:prstGeom prst="rect">
              <a:avLst/>
            </a:prstGeom>
            <a:noFill/>
          </p:spPr>
          <p:txBody>
            <a:bodyPr wrap="none" rtlCol="0">
              <a:spAutoFit/>
            </a:bodyPr>
            <a:lstStyle/>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スマホを使って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51542712-16CD-03A9-552B-36FCA42964B0}"/>
                </a:ext>
              </a:extLst>
            </p:cNvPr>
            <p:cNvSpPr txBox="1"/>
            <p:nvPr/>
          </p:nvSpPr>
          <p:spPr>
            <a:xfrm>
              <a:off x="4752912" y="2336747"/>
              <a:ext cx="1925527"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a:t>
              </a: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防災・地域について</a:t>
              </a:r>
              <a:endParaRPr lang="en-US" altLang="ja-JP"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lang="ja-JP" altLang="en-US" sz="1600" b="1"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知りましょう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7DC05E15-E796-EAC2-5E1E-CDD992AB4DFB}"/>
                </a:ext>
              </a:extLst>
            </p:cNvPr>
            <p:cNvSpPr txBox="1"/>
            <p:nvPr/>
          </p:nvSpPr>
          <p:spPr>
            <a:xfrm>
              <a:off x="4802606" y="4340626"/>
              <a:ext cx="1826141" cy="1077218"/>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様々な活用方法で</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使いこなして</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みましょう</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7C0C2301-FB72-37F2-A06E-6F80224A7C69}"/>
                </a:ext>
              </a:extLst>
            </p:cNvPr>
            <p:cNvSpPr txBox="1"/>
            <p:nvPr/>
          </p:nvSpPr>
          <p:spPr>
            <a:xfrm>
              <a:off x="2531985" y="4346829"/>
              <a:ext cx="1920719" cy="830997"/>
            </a:xfrm>
            <a:prstGeom prst="rect">
              <a:avLst/>
            </a:prstGeom>
            <a:noFill/>
          </p:spPr>
          <p:txBody>
            <a:bodyPr wrap="none" rtlCol="0">
              <a:spAutoFit/>
            </a:bodyPr>
            <a:lstStyle/>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スマホを</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健康や医療に</a:t>
              </a:r>
              <a:endParaRPr kumimoji="1" lang="en-US" altLang="ja-JP"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lvl="0" algn="ctr">
                <a:lnSpc>
                  <a:spcPct val="100000"/>
                </a:lnSpc>
              </a:pPr>
              <a:r>
                <a:rPr kumimoji="1" lang="ja-JP" altLang="en-US" sz="1600" b="1" i="0" strike="noStrike"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活用してみましょう</a:t>
              </a: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3" name="タイトル 1">
            <a:extLst>
              <a:ext uri="{FF2B5EF4-FFF2-40B4-BE49-F238E27FC236}">
                <a16:creationId xmlns:a16="http://schemas.microsoft.com/office/drawing/2014/main" id="{C952A7DD-EB53-87E3-49ED-4BCE9D901DB8}"/>
              </a:ext>
            </a:extLst>
          </p:cNvPr>
          <p:cNvSpPr txBox="1">
            <a:spLocks noChangeAspect="1"/>
          </p:cNvSpPr>
          <p:nvPr/>
        </p:nvSpPr>
        <p:spPr>
          <a:xfrm>
            <a:off x="1259816" y="179986"/>
            <a:ext cx="7753672" cy="510767"/>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400" dirty="0">
                <a:solidFill>
                  <a:srgbClr val="4472C4"/>
                </a:solidFill>
              </a:rPr>
              <a:t>総務省デジタル活用支援推進事業　教材一覧（応用講座）　</a:t>
            </a:r>
          </a:p>
        </p:txBody>
      </p:sp>
    </p:spTree>
    <p:extLst>
      <p:ext uri="{BB962C8B-B14F-4D97-AF65-F5344CB8AC3E}">
        <p14:creationId xmlns:p14="http://schemas.microsoft.com/office/powerpoint/2010/main" val="449840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ハザードマップポータルサイトとは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846858"/>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災害から命を守るためには、身のまわりでどんな災害が起こる危険性があるのか、どこへ避難すればよいのか事前に備えておく必要があります。</a:t>
            </a:r>
          </a:p>
        </p:txBody>
      </p:sp>
      <p:sp>
        <p:nvSpPr>
          <p:cNvPr id="3" name="二等辺三角形 2">
            <a:extLst>
              <a:ext uri="{FF2B5EF4-FFF2-40B4-BE49-F238E27FC236}">
                <a16:creationId xmlns:a16="http://schemas.microsoft.com/office/drawing/2014/main" id="{E8A31C37-99CD-4060-6863-ADF2C96B7F2A}"/>
              </a:ext>
            </a:extLst>
          </p:cNvPr>
          <p:cNvSpPr/>
          <p:nvPr/>
        </p:nvSpPr>
        <p:spPr>
          <a:xfrm rot="10800000">
            <a:off x="3491880" y="2161571"/>
            <a:ext cx="2160240" cy="36004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5B021298-7AA3-9F96-7E5C-87000144A6E8}"/>
              </a:ext>
            </a:extLst>
          </p:cNvPr>
          <p:cNvSpPr txBox="1"/>
          <p:nvPr/>
        </p:nvSpPr>
        <p:spPr>
          <a:xfrm>
            <a:off x="284327" y="2546130"/>
            <a:ext cx="8607700" cy="1229567"/>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rPr>
              <a:t>国土交通省では、防災に役立つ様々なリスク情報や全国の市区町村が</a:t>
            </a:r>
            <a:endParaRPr lang="en-US" altLang="ja-JP" sz="2000" dirty="0">
              <a:latin typeface="BIZ UDPゴシック" panose="020B0400000000000000" pitchFamily="50" charset="-128"/>
              <a:ea typeface="BIZ UDPゴシック" panose="020B0400000000000000" pitchFamily="50"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rPr>
              <a:t>作成したハザードマップをより便利により簡単に活用できるよう、</a:t>
            </a:r>
            <a:endParaRPr lang="en-US" altLang="ja-JP" sz="2000" dirty="0">
              <a:latin typeface="BIZ UDPゴシック" panose="020B0400000000000000" pitchFamily="50" charset="-128"/>
              <a:ea typeface="BIZ UDPゴシック" panose="020B0400000000000000" pitchFamily="50" charset="-128"/>
            </a:endParaRPr>
          </a:p>
          <a:p>
            <a:pPr>
              <a:lnSpc>
                <a:spcPct val="130000"/>
              </a:lnSpc>
            </a:pPr>
            <a:r>
              <a:rPr lang="ja-JP" altLang="en-US" sz="2000" u="sng" dirty="0">
                <a:solidFill>
                  <a:schemeClr val="accent1"/>
                </a:solidFill>
                <a:latin typeface="BIZ UDPゴシック" panose="020B0400000000000000" pitchFamily="50" charset="-128"/>
                <a:ea typeface="BIZ UDPゴシック" panose="020B0400000000000000" pitchFamily="50" charset="-128"/>
              </a:rPr>
              <a:t>「ハザードマップポータルサイト」</a:t>
            </a:r>
            <a:r>
              <a:rPr lang="ja-JP" altLang="en-US" sz="2000" dirty="0">
                <a:latin typeface="BIZ UDPゴシック" panose="020B0400000000000000" pitchFamily="50" charset="-128"/>
                <a:ea typeface="BIZ UDPゴシック" panose="020B0400000000000000" pitchFamily="50" charset="-128"/>
              </a:rPr>
              <a:t>を公開しています。</a:t>
            </a:r>
            <a:endParaRPr lang="en-US" altLang="ja-JP" sz="20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CFA00430-1382-27BC-3770-C331ACDEEDC5}"/>
              </a:ext>
            </a:extLst>
          </p:cNvPr>
          <p:cNvSpPr txBox="1"/>
          <p:nvPr/>
        </p:nvSpPr>
        <p:spPr>
          <a:xfrm>
            <a:off x="3131839" y="4346615"/>
            <a:ext cx="4896535" cy="755720"/>
          </a:xfrm>
          <a:prstGeom prst="rect">
            <a:avLst/>
          </a:prstGeom>
          <a:noFill/>
        </p:spPr>
        <p:txBody>
          <a:bodyPr wrap="square" rtlCol="0">
            <a:spAutoFit/>
          </a:bodyPr>
          <a:lstStyle/>
          <a:p>
            <a:pPr>
              <a:lnSpc>
                <a:spcPct val="130000"/>
              </a:lnSpc>
            </a:pPr>
            <a:r>
              <a:rPr kumimoji="1" lang="ja-JP" altLang="en-US" dirty="0">
                <a:latin typeface="BIZ UDPゴシック" panose="020B0400000000000000" pitchFamily="50" charset="-128"/>
                <a:ea typeface="BIZ UDPゴシック" panose="020B0400000000000000" pitchFamily="50" charset="-128"/>
              </a:rPr>
              <a:t>災害リスク情報や防災に役立つ情報を、</a:t>
            </a:r>
            <a:endParaRPr kumimoji="1" lang="en-US" altLang="ja-JP" dirty="0">
              <a:latin typeface="BIZ UDPゴシック" panose="020B0400000000000000" pitchFamily="50" charset="-128"/>
              <a:ea typeface="BIZ UDPゴシック" panose="020B0400000000000000" pitchFamily="50" charset="-128"/>
            </a:endParaRPr>
          </a:p>
          <a:p>
            <a:pPr>
              <a:lnSpc>
                <a:spcPct val="130000"/>
              </a:lnSpc>
            </a:pPr>
            <a:r>
              <a:rPr kumimoji="1" lang="ja-JP" altLang="en-US" dirty="0">
                <a:latin typeface="BIZ UDPゴシック" panose="020B0400000000000000" pitchFamily="50" charset="-128"/>
                <a:ea typeface="BIZ UDPゴシック" panose="020B0400000000000000" pitchFamily="50" charset="-128"/>
              </a:rPr>
              <a:t>一つの地図に重ねて閲覧できる</a:t>
            </a:r>
            <a:r>
              <a:rPr kumimoji="1" lang="en-US" altLang="ja-JP" dirty="0">
                <a:latin typeface="BIZ UDPゴシック" panose="020B0400000000000000" pitchFamily="50" charset="-128"/>
                <a:ea typeface="BIZ UDPゴシック" panose="020B0400000000000000" pitchFamily="50" charset="-128"/>
              </a:rPr>
              <a:t>WEB</a:t>
            </a:r>
            <a:r>
              <a:rPr kumimoji="1" lang="ja-JP" altLang="en-US" dirty="0">
                <a:latin typeface="BIZ UDPゴシック" panose="020B0400000000000000" pitchFamily="50" charset="-128"/>
                <a:ea typeface="BIZ UDPゴシック" panose="020B0400000000000000" pitchFamily="50" charset="-128"/>
              </a:rPr>
              <a:t>サービス</a:t>
            </a:r>
          </a:p>
        </p:txBody>
      </p:sp>
      <p:sp>
        <p:nvSpPr>
          <p:cNvPr id="9" name="四角形: 角を丸くする 8">
            <a:extLst>
              <a:ext uri="{FF2B5EF4-FFF2-40B4-BE49-F238E27FC236}">
                <a16:creationId xmlns:a16="http://schemas.microsoft.com/office/drawing/2014/main" id="{AEC0842B-90E7-C051-1F0C-CCEB3B59F380}"/>
              </a:ext>
            </a:extLst>
          </p:cNvPr>
          <p:cNvSpPr/>
          <p:nvPr/>
        </p:nvSpPr>
        <p:spPr>
          <a:xfrm>
            <a:off x="2987824" y="4216643"/>
            <a:ext cx="4896540" cy="10156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dirty="0"/>
          </a:p>
        </p:txBody>
      </p:sp>
      <p:sp>
        <p:nvSpPr>
          <p:cNvPr id="12" name="テキスト ボックス 11">
            <a:extLst>
              <a:ext uri="{FF2B5EF4-FFF2-40B4-BE49-F238E27FC236}">
                <a16:creationId xmlns:a16="http://schemas.microsoft.com/office/drawing/2014/main" id="{F4543E01-9DBF-4C1A-5A4C-7A4A6108FD25}"/>
              </a:ext>
            </a:extLst>
          </p:cNvPr>
          <p:cNvSpPr txBox="1"/>
          <p:nvPr/>
        </p:nvSpPr>
        <p:spPr>
          <a:xfrm>
            <a:off x="1979712" y="3850613"/>
            <a:ext cx="2592288" cy="429348"/>
          </a:xfrm>
          <a:prstGeom prst="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rPr>
              <a:t>重ねるハザードマップ</a:t>
            </a:r>
          </a:p>
        </p:txBody>
      </p:sp>
      <p:sp>
        <p:nvSpPr>
          <p:cNvPr id="13" name="四角形: 角を丸くする 12">
            <a:extLst>
              <a:ext uri="{FF2B5EF4-FFF2-40B4-BE49-F238E27FC236}">
                <a16:creationId xmlns:a16="http://schemas.microsoft.com/office/drawing/2014/main" id="{10B20CF1-95A1-57A3-4C33-77719342183D}"/>
              </a:ext>
            </a:extLst>
          </p:cNvPr>
          <p:cNvSpPr/>
          <p:nvPr/>
        </p:nvSpPr>
        <p:spPr>
          <a:xfrm>
            <a:off x="2987824" y="5781721"/>
            <a:ext cx="4896540" cy="10156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dirty="0"/>
          </a:p>
        </p:txBody>
      </p:sp>
      <p:sp>
        <p:nvSpPr>
          <p:cNvPr id="14" name="テキスト ボックス 13">
            <a:extLst>
              <a:ext uri="{FF2B5EF4-FFF2-40B4-BE49-F238E27FC236}">
                <a16:creationId xmlns:a16="http://schemas.microsoft.com/office/drawing/2014/main" id="{8A7C33FD-3B89-5F80-EFEE-2B438A55D599}"/>
              </a:ext>
            </a:extLst>
          </p:cNvPr>
          <p:cNvSpPr txBox="1"/>
          <p:nvPr/>
        </p:nvSpPr>
        <p:spPr>
          <a:xfrm>
            <a:off x="1979712" y="5421252"/>
            <a:ext cx="2852063" cy="429348"/>
          </a:xfrm>
          <a:prstGeom prst="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rPr>
              <a:t>わがまちハザードマップ</a:t>
            </a:r>
          </a:p>
        </p:txBody>
      </p:sp>
      <p:sp>
        <p:nvSpPr>
          <p:cNvPr id="15" name="テキスト ボックス 14">
            <a:extLst>
              <a:ext uri="{FF2B5EF4-FFF2-40B4-BE49-F238E27FC236}">
                <a16:creationId xmlns:a16="http://schemas.microsoft.com/office/drawing/2014/main" id="{E03771A8-AFDA-7B7A-FB40-EE4592E74AC1}"/>
              </a:ext>
            </a:extLst>
          </p:cNvPr>
          <p:cNvSpPr txBox="1"/>
          <p:nvPr/>
        </p:nvSpPr>
        <p:spPr>
          <a:xfrm>
            <a:off x="3156664" y="5917577"/>
            <a:ext cx="4414847" cy="755720"/>
          </a:xfrm>
          <a:prstGeom prst="rect">
            <a:avLst/>
          </a:prstGeom>
          <a:noFill/>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各市区町村作成のハザードマップを見つけやすくまとめた</a:t>
            </a:r>
            <a:r>
              <a:rPr lang="en-US" altLang="ja-JP" dirty="0">
                <a:latin typeface="BIZ UDPゴシック" panose="020B0400000000000000" pitchFamily="50" charset="-128"/>
                <a:ea typeface="BIZ UDPゴシック" panose="020B0400000000000000" pitchFamily="50" charset="-128"/>
              </a:rPr>
              <a:t>WEB</a:t>
            </a:r>
            <a:r>
              <a:rPr lang="ja-JP" altLang="en-US" dirty="0">
                <a:latin typeface="BIZ UDPゴシック" panose="020B0400000000000000" pitchFamily="50" charset="-128"/>
                <a:ea typeface="BIZ UDPゴシック" panose="020B0400000000000000" pitchFamily="50" charset="-128"/>
              </a:rPr>
              <a:t>サービス</a:t>
            </a:r>
            <a:endParaRPr kumimoji="1" lang="ja-JP" altLang="en-US" dirty="0">
              <a:latin typeface="BIZ UDPゴシック" panose="020B0400000000000000" pitchFamily="50" charset="-128"/>
              <a:ea typeface="BIZ UDPゴシック" panose="020B0400000000000000" pitchFamily="50" charset="-128"/>
            </a:endParaRPr>
          </a:p>
        </p:txBody>
      </p:sp>
      <p:grpSp>
        <p:nvGrpSpPr>
          <p:cNvPr id="16" name="グループ化 15">
            <a:extLst>
              <a:ext uri="{FF2B5EF4-FFF2-40B4-BE49-F238E27FC236}">
                <a16:creationId xmlns:a16="http://schemas.microsoft.com/office/drawing/2014/main" id="{6B47FD6F-A065-4480-9687-58D1CA9ED176}"/>
              </a:ext>
            </a:extLst>
          </p:cNvPr>
          <p:cNvGrpSpPr/>
          <p:nvPr/>
        </p:nvGrpSpPr>
        <p:grpSpPr>
          <a:xfrm>
            <a:off x="1316976" y="3715921"/>
            <a:ext cx="662736" cy="1957331"/>
            <a:chOff x="1316976" y="3830221"/>
            <a:chExt cx="662736" cy="1957331"/>
          </a:xfrm>
        </p:grpSpPr>
        <p:grpSp>
          <p:nvGrpSpPr>
            <p:cNvPr id="18" name="グループ化 17">
              <a:extLst>
                <a:ext uri="{FF2B5EF4-FFF2-40B4-BE49-F238E27FC236}">
                  <a16:creationId xmlns:a16="http://schemas.microsoft.com/office/drawing/2014/main" id="{05AD5FB9-A3DC-B8A3-B9E3-5FDC7BAD1765}"/>
                </a:ext>
              </a:extLst>
            </p:cNvPr>
            <p:cNvGrpSpPr/>
            <p:nvPr/>
          </p:nvGrpSpPr>
          <p:grpSpPr>
            <a:xfrm>
              <a:off x="1316976" y="3830221"/>
              <a:ext cx="662736" cy="1957331"/>
              <a:chOff x="1316976" y="3830221"/>
              <a:chExt cx="662736" cy="1957331"/>
            </a:xfrm>
          </p:grpSpPr>
          <p:cxnSp>
            <p:nvCxnSpPr>
              <p:cNvPr id="22" name="直線コネクタ 21">
                <a:extLst>
                  <a:ext uri="{FF2B5EF4-FFF2-40B4-BE49-F238E27FC236}">
                    <a16:creationId xmlns:a16="http://schemas.microsoft.com/office/drawing/2014/main" id="{BC7109CE-617D-3331-DE9A-93BF26999978}"/>
                  </a:ext>
                </a:extLst>
              </p:cNvPr>
              <p:cNvCxnSpPr>
                <a:cxnSpLocks/>
              </p:cNvCxnSpPr>
              <p:nvPr/>
            </p:nvCxnSpPr>
            <p:spPr>
              <a:xfrm>
                <a:off x="1331640" y="3830221"/>
                <a:ext cx="0" cy="186553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3EA62BF-3571-7D64-DF88-8E687C1EE22E}"/>
                  </a:ext>
                </a:extLst>
              </p:cNvPr>
              <p:cNvCxnSpPr>
                <a:cxnSpLocks/>
                <a:endCxn id="14" idx="1"/>
              </p:cNvCxnSpPr>
              <p:nvPr/>
            </p:nvCxnSpPr>
            <p:spPr>
              <a:xfrm>
                <a:off x="1316976" y="5695753"/>
                <a:ext cx="662736" cy="917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1" name="直線コネクタ 20">
              <a:extLst>
                <a:ext uri="{FF2B5EF4-FFF2-40B4-BE49-F238E27FC236}">
                  <a16:creationId xmlns:a16="http://schemas.microsoft.com/office/drawing/2014/main" id="{5525B8E7-A139-D807-7F04-245A7AD20B5B}"/>
                </a:ext>
              </a:extLst>
            </p:cNvPr>
            <p:cNvCxnSpPr>
              <a:cxnSpLocks/>
              <a:endCxn id="12" idx="1"/>
            </p:cNvCxnSpPr>
            <p:nvPr/>
          </p:nvCxnSpPr>
          <p:spPr>
            <a:xfrm>
              <a:off x="1316976" y="4151762"/>
              <a:ext cx="662736" cy="6515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4510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ハザードマップポータルサイトでできること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127814" y="1032238"/>
            <a:ext cx="8888371" cy="10532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「重ねるハザードマップ」とは、災害のリスクや防災に役立つ様々な情報を</a:t>
            </a:r>
            <a:r>
              <a:rPr lang="en-US" altLang="ja-JP" sz="2200" b="0" dirty="0">
                <a:latin typeface="BIZ UDPゴシック" panose="020B0400000000000000" pitchFamily="50" charset="-128"/>
                <a:ea typeface="BIZ UDPゴシック" panose="020B0400000000000000" pitchFamily="50" charset="-128"/>
              </a:rPr>
              <a:t>1</a:t>
            </a:r>
            <a:r>
              <a:rPr lang="ja-JP" altLang="en-US" sz="2200" b="0" dirty="0">
                <a:latin typeface="BIZ UDPゴシック" panose="020B0400000000000000" pitchFamily="50" charset="-128"/>
                <a:ea typeface="BIZ UDPゴシック" panose="020B0400000000000000" pitchFamily="50" charset="-128"/>
              </a:rPr>
              <a:t>つの地図に重ねて表示することができるサービスです。</a:t>
            </a:r>
            <a:endParaRPr lang="en-US" altLang="ja-JP" sz="2200"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0" name="図 9" descr="グラフィカル ユーザー インターフェイス, アプリケーション, マップ&#10;&#10;自動的に生成された説明">
            <a:extLst>
              <a:ext uri="{FF2B5EF4-FFF2-40B4-BE49-F238E27FC236}">
                <a16:creationId xmlns:a16="http://schemas.microsoft.com/office/drawing/2014/main" id="{FB659363-DBE2-0657-302E-C106840FFBA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83" t="13153" r="1760" b="7207"/>
          <a:stretch/>
        </p:blipFill>
        <p:spPr>
          <a:xfrm>
            <a:off x="5548006" y="3373506"/>
            <a:ext cx="3225366" cy="2487199"/>
          </a:xfrm>
          <a:prstGeom prst="rect">
            <a:avLst/>
          </a:prstGeom>
          <a:ln>
            <a:solidFill>
              <a:schemeClr val="tx1"/>
            </a:solidFill>
          </a:ln>
        </p:spPr>
      </p:pic>
      <p:sp>
        <p:nvSpPr>
          <p:cNvPr id="11" name="円形吹き出し 125">
            <a:extLst>
              <a:ext uri="{FF2B5EF4-FFF2-40B4-BE49-F238E27FC236}">
                <a16:creationId xmlns:a16="http://schemas.microsoft.com/office/drawing/2014/main" id="{34496A91-D112-E043-9DCD-9AB00B075E72}"/>
              </a:ext>
            </a:extLst>
          </p:cNvPr>
          <p:cNvSpPr/>
          <p:nvPr/>
        </p:nvSpPr>
        <p:spPr>
          <a:xfrm>
            <a:off x="5621904" y="2333393"/>
            <a:ext cx="3077570" cy="860708"/>
          </a:xfrm>
          <a:prstGeom prst="wedgeEllipseCallout">
            <a:avLst>
              <a:gd name="adj1" fmla="val -1000"/>
              <a:gd name="adj2" fmla="val 9284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2000" dirty="0">
                <a:solidFill>
                  <a:schemeClr val="tx1"/>
                </a:solidFill>
                <a:latin typeface="BIZ UDPゴシック" panose="020B0400000000000000" pitchFamily="50" charset="-128"/>
                <a:ea typeface="BIZ UDPゴシック" panose="020B0400000000000000" pitchFamily="50" charset="-128"/>
              </a:rPr>
              <a:t>１つの地図に</a:t>
            </a:r>
            <a:endParaRPr lang="en-US" altLang="ja-JP" sz="2000" dirty="0">
              <a:solidFill>
                <a:schemeClr val="tx1"/>
              </a:solidFill>
              <a:latin typeface="BIZ UDPゴシック" panose="020B0400000000000000" pitchFamily="50" charset="-128"/>
              <a:ea typeface="BIZ UDPゴシック" panose="020B0400000000000000" pitchFamily="50" charset="-128"/>
            </a:endParaRPr>
          </a:p>
          <a:p>
            <a:pPr algn="ctr">
              <a:lnSpc>
                <a:spcPct val="130000"/>
              </a:lnSpc>
            </a:pPr>
            <a:r>
              <a:rPr lang="ja-JP" altLang="en-US" sz="2000" dirty="0">
                <a:solidFill>
                  <a:schemeClr val="tx1"/>
                </a:solidFill>
                <a:latin typeface="BIZ UDPゴシック" panose="020B0400000000000000" pitchFamily="50" charset="-128"/>
                <a:ea typeface="BIZ UDPゴシック" panose="020B0400000000000000" pitchFamily="50" charset="-128"/>
              </a:rPr>
              <a:t>重ねて表示</a:t>
            </a:r>
            <a:endParaRPr lang="en-US" altLang="ja-JP" sz="2000" dirty="0">
              <a:solidFill>
                <a:schemeClr val="tx1"/>
              </a:solidFill>
              <a:latin typeface="BIZ UDPゴシック" panose="020B0400000000000000" pitchFamily="50" charset="-128"/>
              <a:ea typeface="BIZ UDPゴシック" panose="020B0400000000000000" pitchFamily="50" charset="-128"/>
            </a:endParaRPr>
          </a:p>
        </p:txBody>
      </p:sp>
      <p:grpSp>
        <p:nvGrpSpPr>
          <p:cNvPr id="12" name="グループ化 11">
            <a:extLst>
              <a:ext uri="{FF2B5EF4-FFF2-40B4-BE49-F238E27FC236}">
                <a16:creationId xmlns:a16="http://schemas.microsoft.com/office/drawing/2014/main" id="{71B168CE-E8FC-0622-3E0F-8DF538953713}"/>
              </a:ext>
            </a:extLst>
          </p:cNvPr>
          <p:cNvGrpSpPr/>
          <p:nvPr/>
        </p:nvGrpSpPr>
        <p:grpSpPr>
          <a:xfrm>
            <a:off x="379661" y="2278880"/>
            <a:ext cx="5217018" cy="4036139"/>
            <a:chOff x="441731" y="1923713"/>
            <a:chExt cx="5217018" cy="4341163"/>
          </a:xfrm>
        </p:grpSpPr>
        <p:sp>
          <p:nvSpPr>
            <p:cNvPr id="13" name="二等辺三角形 12">
              <a:extLst>
                <a:ext uri="{FF2B5EF4-FFF2-40B4-BE49-F238E27FC236}">
                  <a16:creationId xmlns:a16="http://schemas.microsoft.com/office/drawing/2014/main" id="{EA6F648D-6458-2E30-3C13-B43EAFB03E5A}"/>
                </a:ext>
              </a:extLst>
            </p:cNvPr>
            <p:cNvSpPr/>
            <p:nvPr/>
          </p:nvSpPr>
          <p:spPr>
            <a:xfrm rot="5400000">
              <a:off x="4844558" y="4198988"/>
              <a:ext cx="1363273" cy="265108"/>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77" b="1" dirty="0">
                <a:solidFill>
                  <a:schemeClr val="accent1">
                    <a:lumMod val="75000"/>
                  </a:schemeClr>
                </a:solidFill>
              </a:endParaRPr>
            </a:p>
          </p:txBody>
        </p:sp>
        <p:grpSp>
          <p:nvGrpSpPr>
            <p:cNvPr id="14" name="グループ化 13">
              <a:extLst>
                <a:ext uri="{FF2B5EF4-FFF2-40B4-BE49-F238E27FC236}">
                  <a16:creationId xmlns:a16="http://schemas.microsoft.com/office/drawing/2014/main" id="{C5C63844-2D07-1959-B792-8907E1F2A655}"/>
                </a:ext>
              </a:extLst>
            </p:cNvPr>
            <p:cNvGrpSpPr/>
            <p:nvPr/>
          </p:nvGrpSpPr>
          <p:grpSpPr>
            <a:xfrm>
              <a:off x="441731" y="1923713"/>
              <a:ext cx="4933459" cy="4341163"/>
              <a:chOff x="441731" y="1923713"/>
              <a:chExt cx="4933459" cy="4341163"/>
            </a:xfrm>
          </p:grpSpPr>
          <p:pic>
            <p:nvPicPr>
              <p:cNvPr id="15" name="Picture 8">
                <a:extLst>
                  <a:ext uri="{FF2B5EF4-FFF2-40B4-BE49-F238E27FC236}">
                    <a16:creationId xmlns:a16="http://schemas.microsoft.com/office/drawing/2014/main" id="{60B6D587-770F-9BAD-C032-6377D39ADC0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09424" y="5184767"/>
                <a:ext cx="1019617" cy="10196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12802F10-DFFD-57EE-3350-875A080AED9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83631" y="5170998"/>
                <a:ext cx="1043167" cy="1025634"/>
              </a:xfrm>
              <a:prstGeom prst="rect">
                <a:avLst/>
              </a:prstGeom>
              <a:noFill/>
              <a:extLst>
                <a:ext uri="{909E8E84-426E-40DD-AFC4-6F175D3DCCD1}">
                  <a14:hiddenFill xmlns:a14="http://schemas.microsoft.com/office/drawing/2010/main">
                    <a:solidFill>
                      <a:srgbClr val="FFFFFF"/>
                    </a:solidFill>
                  </a14:hiddenFill>
                </a:ext>
              </a:extLst>
            </p:spPr>
          </p:pic>
          <p:sp>
            <p:nvSpPr>
              <p:cNvPr id="18" name="字幕 14">
                <a:extLst>
                  <a:ext uri="{FF2B5EF4-FFF2-40B4-BE49-F238E27FC236}">
                    <a16:creationId xmlns:a16="http://schemas.microsoft.com/office/drawing/2014/main" id="{617C1DD4-BB1B-FAB0-C601-1D6374A55190}"/>
                  </a:ext>
                </a:extLst>
              </p:cNvPr>
              <p:cNvSpPr txBox="1">
                <a:spLocks/>
              </p:cNvSpPr>
              <p:nvPr/>
            </p:nvSpPr>
            <p:spPr>
              <a:xfrm>
                <a:off x="441731" y="2418011"/>
                <a:ext cx="3469835"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285750" indent="-285750">
                  <a:lnSpc>
                    <a:spcPct val="130000"/>
                  </a:lnSpc>
                  <a:buFont typeface="Wingdings" panose="05000000000000000000" pitchFamily="2" charset="2"/>
                  <a:buChar char="l"/>
                </a:pPr>
                <a:r>
                  <a:rPr lang="ja-JP" altLang="en-US" sz="2000" b="0" dirty="0">
                    <a:latin typeface="BIZ UDPゴシック" panose="020B0400000000000000" pitchFamily="50" charset="-128"/>
                    <a:ea typeface="BIZ UDPゴシック" panose="020B0400000000000000" pitchFamily="50" charset="-128"/>
                  </a:rPr>
                  <a:t>災害のリスクに関する情報</a:t>
                </a:r>
              </a:p>
            </p:txBody>
          </p:sp>
          <p:sp>
            <p:nvSpPr>
              <p:cNvPr id="21" name="字幕 14">
                <a:extLst>
                  <a:ext uri="{FF2B5EF4-FFF2-40B4-BE49-F238E27FC236}">
                    <a16:creationId xmlns:a16="http://schemas.microsoft.com/office/drawing/2014/main" id="{5FBD4B56-2112-C1F6-F0A4-393059B0033C}"/>
                  </a:ext>
                </a:extLst>
              </p:cNvPr>
              <p:cNvSpPr txBox="1">
                <a:spLocks/>
              </p:cNvSpPr>
              <p:nvPr/>
            </p:nvSpPr>
            <p:spPr>
              <a:xfrm>
                <a:off x="510127" y="4339262"/>
                <a:ext cx="3236806"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285750" indent="-285750">
                  <a:lnSpc>
                    <a:spcPct val="130000"/>
                  </a:lnSpc>
                  <a:buFont typeface="Wingdings" panose="05000000000000000000" pitchFamily="2" charset="2"/>
                  <a:buChar char="l"/>
                </a:pPr>
                <a:r>
                  <a:rPr lang="ja-JP" altLang="en-US" sz="2000" b="0" dirty="0">
                    <a:latin typeface="BIZ UDPゴシック" panose="020B0400000000000000" pitchFamily="50" charset="-128"/>
                    <a:ea typeface="BIZ UDPゴシック" panose="020B0400000000000000" pitchFamily="50" charset="-128"/>
                  </a:rPr>
                  <a:t>防災に役立つ情報</a:t>
                </a:r>
              </a:p>
            </p:txBody>
          </p:sp>
          <p:grpSp>
            <p:nvGrpSpPr>
              <p:cNvPr id="22" name="グループ化 21">
                <a:extLst>
                  <a:ext uri="{FF2B5EF4-FFF2-40B4-BE49-F238E27FC236}">
                    <a16:creationId xmlns:a16="http://schemas.microsoft.com/office/drawing/2014/main" id="{F97A8356-A325-214B-8106-9C16312E4155}"/>
                  </a:ext>
                </a:extLst>
              </p:cNvPr>
              <p:cNvGrpSpPr/>
              <p:nvPr/>
            </p:nvGrpSpPr>
            <p:grpSpPr>
              <a:xfrm>
                <a:off x="962065" y="2805092"/>
                <a:ext cx="949373" cy="1377403"/>
                <a:chOff x="974749" y="2971924"/>
                <a:chExt cx="949373" cy="1377403"/>
              </a:xfrm>
            </p:grpSpPr>
            <p:pic>
              <p:nvPicPr>
                <p:cNvPr id="35" name="Picture 2">
                  <a:extLst>
                    <a:ext uri="{FF2B5EF4-FFF2-40B4-BE49-F238E27FC236}">
                      <a16:creationId xmlns:a16="http://schemas.microsoft.com/office/drawing/2014/main" id="{2BDEFD95-5C09-9F04-3EF9-31DB9D1F5D0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74749" y="3399954"/>
                  <a:ext cx="949373" cy="949373"/>
                </a:xfrm>
                <a:prstGeom prst="rect">
                  <a:avLst/>
                </a:prstGeom>
                <a:noFill/>
                <a:extLst>
                  <a:ext uri="{909E8E84-426E-40DD-AFC4-6F175D3DCCD1}">
                    <a14:hiddenFill xmlns:a14="http://schemas.microsoft.com/office/drawing/2010/main">
                      <a:solidFill>
                        <a:srgbClr val="FFFFFF"/>
                      </a:solidFill>
                    </a14:hiddenFill>
                  </a:ext>
                </a:extLst>
              </p:spPr>
            </p:pic>
            <p:sp>
              <p:nvSpPr>
                <p:cNvPr id="36" name="字幕 14">
                  <a:extLst>
                    <a:ext uri="{FF2B5EF4-FFF2-40B4-BE49-F238E27FC236}">
                      <a16:creationId xmlns:a16="http://schemas.microsoft.com/office/drawing/2014/main" id="{051B86AD-881D-F849-D37B-245D5AE24C68}"/>
                    </a:ext>
                  </a:extLst>
                </p:cNvPr>
                <p:cNvSpPr txBox="1">
                  <a:spLocks/>
                </p:cNvSpPr>
                <p:nvPr/>
              </p:nvSpPr>
              <p:spPr>
                <a:xfrm>
                  <a:off x="1090312" y="2971924"/>
                  <a:ext cx="750383"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洪水</a:t>
                  </a:r>
                </a:p>
              </p:txBody>
            </p:sp>
          </p:grpSp>
          <p:grpSp>
            <p:nvGrpSpPr>
              <p:cNvPr id="23" name="グループ化 22">
                <a:extLst>
                  <a:ext uri="{FF2B5EF4-FFF2-40B4-BE49-F238E27FC236}">
                    <a16:creationId xmlns:a16="http://schemas.microsoft.com/office/drawing/2014/main" id="{F9A04D58-602D-D395-07B8-3D5E941B440C}"/>
                  </a:ext>
                </a:extLst>
              </p:cNvPr>
              <p:cNvGrpSpPr/>
              <p:nvPr/>
            </p:nvGrpSpPr>
            <p:grpSpPr>
              <a:xfrm>
                <a:off x="3796958" y="2783603"/>
                <a:ext cx="1326983" cy="1403775"/>
                <a:chOff x="2219745" y="2937793"/>
                <a:chExt cx="1326983" cy="1403775"/>
              </a:xfrm>
            </p:grpSpPr>
            <p:pic>
              <p:nvPicPr>
                <p:cNvPr id="33" name="Picture 4">
                  <a:extLst>
                    <a:ext uri="{FF2B5EF4-FFF2-40B4-BE49-F238E27FC236}">
                      <a16:creationId xmlns:a16="http://schemas.microsoft.com/office/drawing/2014/main" id="{85E6C08C-0B5D-02DE-5BBB-A1E1460894B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334354" y="3392196"/>
                  <a:ext cx="949373" cy="949372"/>
                </a:xfrm>
                <a:prstGeom prst="rect">
                  <a:avLst/>
                </a:prstGeom>
                <a:noFill/>
                <a:extLst>
                  <a:ext uri="{909E8E84-426E-40DD-AFC4-6F175D3DCCD1}">
                    <a14:hiddenFill xmlns:a14="http://schemas.microsoft.com/office/drawing/2010/main">
                      <a:solidFill>
                        <a:srgbClr val="FFFFFF"/>
                      </a:solidFill>
                    </a14:hiddenFill>
                  </a:ext>
                </a:extLst>
              </p:spPr>
            </p:pic>
            <p:sp>
              <p:nvSpPr>
                <p:cNvPr id="34" name="字幕 14">
                  <a:extLst>
                    <a:ext uri="{FF2B5EF4-FFF2-40B4-BE49-F238E27FC236}">
                      <a16:creationId xmlns:a16="http://schemas.microsoft.com/office/drawing/2014/main" id="{F418EFBA-CDDB-8158-644F-B3316C469B37}"/>
                    </a:ext>
                  </a:extLst>
                </p:cNvPr>
                <p:cNvSpPr txBox="1">
                  <a:spLocks/>
                </p:cNvSpPr>
                <p:nvPr/>
              </p:nvSpPr>
              <p:spPr>
                <a:xfrm>
                  <a:off x="2219745" y="2937793"/>
                  <a:ext cx="1326983"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土砂災害</a:t>
                  </a:r>
                </a:p>
              </p:txBody>
            </p:sp>
          </p:grpSp>
          <p:grpSp>
            <p:nvGrpSpPr>
              <p:cNvPr id="25" name="グループ化 24">
                <a:extLst>
                  <a:ext uri="{FF2B5EF4-FFF2-40B4-BE49-F238E27FC236}">
                    <a16:creationId xmlns:a16="http://schemas.microsoft.com/office/drawing/2014/main" id="{AA2F6F9F-A91D-9D56-4381-C1E6BCBF21FB}"/>
                  </a:ext>
                </a:extLst>
              </p:cNvPr>
              <p:cNvGrpSpPr/>
              <p:nvPr/>
            </p:nvGrpSpPr>
            <p:grpSpPr>
              <a:xfrm>
                <a:off x="2292127" y="2787012"/>
                <a:ext cx="1326983" cy="1390652"/>
                <a:chOff x="3450569" y="2954994"/>
                <a:chExt cx="1326983" cy="1390652"/>
              </a:xfrm>
            </p:grpSpPr>
            <p:pic>
              <p:nvPicPr>
                <p:cNvPr id="31" name="Picture 6">
                  <a:extLst>
                    <a:ext uri="{FF2B5EF4-FFF2-40B4-BE49-F238E27FC236}">
                      <a16:creationId xmlns:a16="http://schemas.microsoft.com/office/drawing/2014/main" id="{3A11A1C8-174D-5E77-F366-89F347F2460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641953" y="3396273"/>
                  <a:ext cx="949373" cy="949373"/>
                </a:xfrm>
                <a:prstGeom prst="rect">
                  <a:avLst/>
                </a:prstGeom>
                <a:noFill/>
                <a:extLst>
                  <a:ext uri="{909E8E84-426E-40DD-AFC4-6F175D3DCCD1}">
                    <a14:hiddenFill xmlns:a14="http://schemas.microsoft.com/office/drawing/2010/main">
                      <a:solidFill>
                        <a:srgbClr val="FFFFFF"/>
                      </a:solidFill>
                    </a14:hiddenFill>
                  </a:ext>
                </a:extLst>
              </p:spPr>
            </p:pic>
            <p:sp>
              <p:nvSpPr>
                <p:cNvPr id="32" name="字幕 14">
                  <a:extLst>
                    <a:ext uri="{FF2B5EF4-FFF2-40B4-BE49-F238E27FC236}">
                      <a16:creationId xmlns:a16="http://schemas.microsoft.com/office/drawing/2014/main" id="{112B81DA-476A-2949-8DC6-E7E6D7FCD5A4}"/>
                    </a:ext>
                  </a:extLst>
                </p:cNvPr>
                <p:cNvSpPr txBox="1">
                  <a:spLocks/>
                </p:cNvSpPr>
                <p:nvPr/>
              </p:nvSpPr>
              <p:spPr>
                <a:xfrm>
                  <a:off x="3450569" y="2954994"/>
                  <a:ext cx="1326983"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津波・高潮</a:t>
                  </a:r>
                </a:p>
              </p:txBody>
            </p:sp>
          </p:grpSp>
          <p:sp>
            <p:nvSpPr>
              <p:cNvPr id="26" name="四角形: 角を丸くする 25">
                <a:extLst>
                  <a:ext uri="{FF2B5EF4-FFF2-40B4-BE49-F238E27FC236}">
                    <a16:creationId xmlns:a16="http://schemas.microsoft.com/office/drawing/2014/main" id="{FD2B40BC-11BC-3062-8309-DD653062265B}"/>
                  </a:ext>
                </a:extLst>
              </p:cNvPr>
              <p:cNvSpPr/>
              <p:nvPr/>
            </p:nvSpPr>
            <p:spPr>
              <a:xfrm>
                <a:off x="444558" y="2286000"/>
                <a:ext cx="4930632" cy="3978876"/>
              </a:xfrm>
              <a:prstGeom prst="roundRect">
                <a:avLst>
                  <a:gd name="adj" fmla="val 6609"/>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四角形: 角を丸くする 26">
                <a:extLst>
                  <a:ext uri="{FF2B5EF4-FFF2-40B4-BE49-F238E27FC236}">
                    <a16:creationId xmlns:a16="http://schemas.microsoft.com/office/drawing/2014/main" id="{46E252A9-2652-7416-FAFB-3CEE9BE06033}"/>
                  </a:ext>
                </a:extLst>
              </p:cNvPr>
              <p:cNvSpPr/>
              <p:nvPr/>
            </p:nvSpPr>
            <p:spPr>
              <a:xfrm>
                <a:off x="1598603" y="1923713"/>
                <a:ext cx="2517335" cy="542089"/>
              </a:xfrm>
              <a:prstGeom prst="round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ja-JP" altLang="en-US" sz="2000" dirty="0">
                    <a:solidFill>
                      <a:schemeClr val="accent1"/>
                    </a:solidFill>
                    <a:latin typeface="BIZ UDPゴシック" panose="020B0400000000000000" pitchFamily="50" charset="-128"/>
                    <a:ea typeface="BIZ UDPゴシック" panose="020B0400000000000000" pitchFamily="50" charset="-128"/>
                  </a:rPr>
                  <a:t>表示できる主な情報</a:t>
                </a:r>
              </a:p>
            </p:txBody>
          </p:sp>
          <p:sp>
            <p:nvSpPr>
              <p:cNvPr id="28" name="字幕 14">
                <a:extLst>
                  <a:ext uri="{FF2B5EF4-FFF2-40B4-BE49-F238E27FC236}">
                    <a16:creationId xmlns:a16="http://schemas.microsoft.com/office/drawing/2014/main" id="{40542515-6FA2-D962-660A-44556C3FAE0D}"/>
                  </a:ext>
                </a:extLst>
              </p:cNvPr>
              <p:cNvSpPr txBox="1">
                <a:spLocks/>
              </p:cNvSpPr>
              <p:nvPr/>
            </p:nvSpPr>
            <p:spPr>
              <a:xfrm>
                <a:off x="828549" y="4680908"/>
                <a:ext cx="1779951"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道路防災情報</a:t>
                </a:r>
              </a:p>
            </p:txBody>
          </p:sp>
          <p:sp>
            <p:nvSpPr>
              <p:cNvPr id="29" name="字幕 14">
                <a:extLst>
                  <a:ext uri="{FF2B5EF4-FFF2-40B4-BE49-F238E27FC236}">
                    <a16:creationId xmlns:a16="http://schemas.microsoft.com/office/drawing/2014/main" id="{FE3568FD-70EB-AFD7-7597-9E1030AD9366}"/>
                  </a:ext>
                </a:extLst>
              </p:cNvPr>
              <p:cNvSpPr txBox="1">
                <a:spLocks/>
              </p:cNvSpPr>
              <p:nvPr/>
            </p:nvSpPr>
            <p:spPr>
              <a:xfrm>
                <a:off x="2599261" y="4680908"/>
                <a:ext cx="1946791"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土地の成り立ち</a:t>
                </a:r>
              </a:p>
            </p:txBody>
          </p:sp>
          <p:sp>
            <p:nvSpPr>
              <p:cNvPr id="30" name="字幕 14">
                <a:extLst>
                  <a:ext uri="{FF2B5EF4-FFF2-40B4-BE49-F238E27FC236}">
                    <a16:creationId xmlns:a16="http://schemas.microsoft.com/office/drawing/2014/main" id="{BB232AA1-7191-A164-A44E-5097A5A80E8D}"/>
                  </a:ext>
                </a:extLst>
              </p:cNvPr>
              <p:cNvSpPr txBox="1">
                <a:spLocks/>
              </p:cNvSpPr>
              <p:nvPr/>
            </p:nvSpPr>
            <p:spPr>
              <a:xfrm>
                <a:off x="4572000" y="5707478"/>
                <a:ext cx="755276" cy="3655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pPr>
                <a:r>
                  <a:rPr lang="ja-JP" altLang="en-US" sz="2000" b="0" dirty="0">
                    <a:latin typeface="BIZ UDPゴシック" panose="020B0400000000000000" pitchFamily="50" charset="-128"/>
                    <a:ea typeface="BIZ UDPゴシック" panose="020B0400000000000000" pitchFamily="50" charset="-128"/>
                  </a:rPr>
                  <a:t>など</a:t>
                </a:r>
              </a:p>
            </p:txBody>
          </p:sp>
        </p:grpSp>
      </p:grpSp>
    </p:spTree>
    <p:extLst>
      <p:ext uri="{BB962C8B-B14F-4D97-AF65-F5344CB8AC3E}">
        <p14:creationId xmlns:p14="http://schemas.microsoft.com/office/powerpoint/2010/main" val="3425164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ハザードマップポータルサイトでできること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127812" y="982597"/>
            <a:ext cx="9003488" cy="10532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「わがまちハザードマップ」では、全国の市区町村が作成した</a:t>
            </a:r>
            <a:br>
              <a:rPr lang="en-US" altLang="ja-JP" b="0" dirty="0">
                <a:latin typeface="BIZ UDPゴシック" panose="020B0400000000000000" pitchFamily="50" charset="-128"/>
                <a:ea typeface="BIZ UDPゴシック" panose="020B0400000000000000" pitchFamily="50" charset="-128"/>
              </a:rPr>
            </a:br>
            <a:r>
              <a:rPr lang="ja-JP" altLang="en-US" b="0" dirty="0">
                <a:latin typeface="BIZ UDPゴシック" panose="020B0400000000000000" pitchFamily="50" charset="-128"/>
                <a:ea typeface="BIZ UDPゴシック" panose="020B0400000000000000" pitchFamily="50" charset="-128"/>
              </a:rPr>
              <a:t>ハザードマップを地図や災害種別から一括で検索し、閲覧することができます。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56" name="四角形: 角を丸くする 55">
            <a:extLst>
              <a:ext uri="{FF2B5EF4-FFF2-40B4-BE49-F238E27FC236}">
                <a16:creationId xmlns:a16="http://schemas.microsoft.com/office/drawing/2014/main" id="{D6CDB484-3A35-C351-7B11-799ABE96330D}"/>
              </a:ext>
            </a:extLst>
          </p:cNvPr>
          <p:cNvSpPr/>
          <p:nvPr/>
        </p:nvSpPr>
        <p:spPr>
          <a:xfrm>
            <a:off x="2727206" y="2387995"/>
            <a:ext cx="3549461" cy="476529"/>
          </a:xfrm>
          <a:prstGeom prst="round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30000"/>
              </a:lnSpc>
            </a:pPr>
            <a:r>
              <a:rPr lang="ja-JP" altLang="en-US" sz="1900" dirty="0">
                <a:solidFill>
                  <a:schemeClr val="accent1"/>
                </a:solidFill>
                <a:latin typeface="BIZ UDPゴシック" panose="020B0400000000000000" pitchFamily="50" charset="-128"/>
                <a:ea typeface="BIZ UDPゴシック" panose="020B0400000000000000" pitchFamily="50" charset="-128"/>
              </a:rPr>
              <a:t>検索できる主な情報</a:t>
            </a:r>
          </a:p>
        </p:txBody>
      </p:sp>
      <p:sp>
        <p:nvSpPr>
          <p:cNvPr id="77" name="テキスト ボックス 76">
            <a:extLst>
              <a:ext uri="{FF2B5EF4-FFF2-40B4-BE49-F238E27FC236}">
                <a16:creationId xmlns:a16="http://schemas.microsoft.com/office/drawing/2014/main" id="{E573E6FA-4865-9CB9-A783-6641186D8EC3}"/>
              </a:ext>
            </a:extLst>
          </p:cNvPr>
          <p:cNvSpPr txBox="1"/>
          <p:nvPr/>
        </p:nvSpPr>
        <p:spPr>
          <a:xfrm>
            <a:off x="3513662" y="1914465"/>
            <a:ext cx="5455340" cy="395621"/>
          </a:xfrm>
          <a:prstGeom prst="rect">
            <a:avLst/>
          </a:prstGeom>
          <a:noFill/>
        </p:spPr>
        <p:txBody>
          <a:bodyPr wrap="none" rtlCol="0">
            <a:spAutoFit/>
          </a:bodyPr>
          <a:lstStyle/>
          <a:p>
            <a:pPr>
              <a:lnSpc>
                <a:spcPct val="130000"/>
              </a:lnSpc>
            </a:pPr>
            <a:r>
              <a:rPr kumimoji="1" lang="en-US" altLang="ja-JP" dirty="0">
                <a:solidFill>
                  <a:schemeClr val="accent1"/>
                </a:solidFill>
                <a:latin typeface="BIZ UDPゴシック" panose="020B0400000000000000" pitchFamily="50" charset="-128"/>
                <a:ea typeface="BIZ UDPゴシック" panose="020B0400000000000000" pitchFamily="50"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rPr>
              <a:t>閲覧の際には、各市町村の</a:t>
            </a:r>
            <a:r>
              <a:rPr kumimoji="1" lang="en-US" altLang="ja-JP" dirty="0">
                <a:solidFill>
                  <a:schemeClr val="accent1"/>
                </a:solidFill>
                <a:latin typeface="BIZ UDPゴシック" panose="020B0400000000000000" pitchFamily="50" charset="-128"/>
                <a:ea typeface="BIZ UDPゴシック" panose="020B0400000000000000" pitchFamily="50" charset="-128"/>
              </a:rPr>
              <a:t>HP</a:t>
            </a:r>
            <a:r>
              <a:rPr kumimoji="1" lang="ja-JP" altLang="en-US" dirty="0">
                <a:solidFill>
                  <a:schemeClr val="accent1"/>
                </a:solidFill>
                <a:latin typeface="BIZ UDPゴシック" panose="020B0400000000000000" pitchFamily="50" charset="-128"/>
                <a:ea typeface="BIZ UDPゴシック" panose="020B0400000000000000" pitchFamily="50" charset="-128"/>
              </a:rPr>
              <a:t>に遷移（移動）します</a:t>
            </a:r>
          </a:p>
        </p:txBody>
      </p:sp>
      <p:pic>
        <p:nvPicPr>
          <p:cNvPr id="59" name="図 58">
            <a:extLst>
              <a:ext uri="{FF2B5EF4-FFF2-40B4-BE49-F238E27FC236}">
                <a16:creationId xmlns:a16="http://schemas.microsoft.com/office/drawing/2014/main" id="{44B5A1CE-152C-88CC-3766-284BCEF18D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5010"/>
          <a:stretch/>
        </p:blipFill>
        <p:spPr>
          <a:xfrm>
            <a:off x="526294" y="3319524"/>
            <a:ext cx="2340000" cy="1245492"/>
          </a:xfrm>
          <a:prstGeom prst="rect">
            <a:avLst/>
          </a:prstGeom>
          <a:ln>
            <a:solidFill>
              <a:schemeClr val="tx1"/>
            </a:solidFill>
          </a:ln>
        </p:spPr>
      </p:pic>
      <p:sp>
        <p:nvSpPr>
          <p:cNvPr id="60" name="テキスト ボックス 59">
            <a:extLst>
              <a:ext uri="{FF2B5EF4-FFF2-40B4-BE49-F238E27FC236}">
                <a16:creationId xmlns:a16="http://schemas.microsoft.com/office/drawing/2014/main" id="{36F27D5F-805E-6F60-DD5F-8F8EE713231A}"/>
              </a:ext>
            </a:extLst>
          </p:cNvPr>
          <p:cNvSpPr txBox="1"/>
          <p:nvPr/>
        </p:nvSpPr>
        <p:spPr>
          <a:xfrm>
            <a:off x="300720" y="4540907"/>
            <a:ext cx="2791149"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東京都江東区洪水ハザードマップ</a:t>
            </a:r>
          </a:p>
        </p:txBody>
      </p:sp>
      <p:sp>
        <p:nvSpPr>
          <p:cNvPr id="10" name="テキスト ボックス 9">
            <a:extLst>
              <a:ext uri="{FF2B5EF4-FFF2-40B4-BE49-F238E27FC236}">
                <a16:creationId xmlns:a16="http://schemas.microsoft.com/office/drawing/2014/main" id="{DA293BA4-F603-0B77-93FD-96CE68F77405}"/>
              </a:ext>
            </a:extLst>
          </p:cNvPr>
          <p:cNvSpPr txBox="1"/>
          <p:nvPr/>
        </p:nvSpPr>
        <p:spPr>
          <a:xfrm>
            <a:off x="526294" y="2944261"/>
            <a:ext cx="2340000"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洪水ハザードマップ</a:t>
            </a:r>
          </a:p>
        </p:txBody>
      </p:sp>
      <p:pic>
        <p:nvPicPr>
          <p:cNvPr id="63" name="図 62" descr="グラフィカル ユーザー インターフェイス, マップ&#10;&#10;自動的に生成された説明">
            <a:extLst>
              <a:ext uri="{FF2B5EF4-FFF2-40B4-BE49-F238E27FC236}">
                <a16:creationId xmlns:a16="http://schemas.microsoft.com/office/drawing/2014/main" id="{89CEABF4-CB77-BAA4-502C-BEB12B4F78D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4221" t="33838" r="5711" b="24379"/>
          <a:stretch/>
        </p:blipFill>
        <p:spPr>
          <a:xfrm>
            <a:off x="3405348" y="3331616"/>
            <a:ext cx="2340000" cy="1220861"/>
          </a:xfrm>
          <a:prstGeom prst="rect">
            <a:avLst/>
          </a:prstGeom>
          <a:ln>
            <a:solidFill>
              <a:schemeClr val="tx1"/>
            </a:solidFill>
          </a:ln>
        </p:spPr>
      </p:pic>
      <p:sp>
        <p:nvSpPr>
          <p:cNvPr id="64" name="テキスト ボックス 63">
            <a:extLst>
              <a:ext uri="{FF2B5EF4-FFF2-40B4-BE49-F238E27FC236}">
                <a16:creationId xmlns:a16="http://schemas.microsoft.com/office/drawing/2014/main" id="{65863AA4-51EA-EAEC-59CF-2C788F95A897}"/>
              </a:ext>
            </a:extLst>
          </p:cNvPr>
          <p:cNvSpPr txBox="1"/>
          <p:nvPr/>
        </p:nvSpPr>
        <p:spPr>
          <a:xfrm>
            <a:off x="3168776" y="4517863"/>
            <a:ext cx="2791149"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山口県下関市高潮ハザードマップ</a:t>
            </a:r>
          </a:p>
        </p:txBody>
      </p:sp>
      <p:sp>
        <p:nvSpPr>
          <p:cNvPr id="11" name="テキスト ボックス 10">
            <a:extLst>
              <a:ext uri="{FF2B5EF4-FFF2-40B4-BE49-F238E27FC236}">
                <a16:creationId xmlns:a16="http://schemas.microsoft.com/office/drawing/2014/main" id="{15FD17B0-634D-EA55-DFFD-F398FA957549}"/>
              </a:ext>
            </a:extLst>
          </p:cNvPr>
          <p:cNvSpPr txBox="1"/>
          <p:nvPr/>
        </p:nvSpPr>
        <p:spPr>
          <a:xfrm>
            <a:off x="3394350" y="2928373"/>
            <a:ext cx="2340000"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高潮ハザードマップ</a:t>
            </a:r>
          </a:p>
        </p:txBody>
      </p:sp>
      <p:sp>
        <p:nvSpPr>
          <p:cNvPr id="67" name="テキスト ボックス 66">
            <a:extLst>
              <a:ext uri="{FF2B5EF4-FFF2-40B4-BE49-F238E27FC236}">
                <a16:creationId xmlns:a16="http://schemas.microsoft.com/office/drawing/2014/main" id="{CD4795EE-5B26-5A81-C1DA-B85049DD7D9D}"/>
              </a:ext>
            </a:extLst>
          </p:cNvPr>
          <p:cNvSpPr txBox="1"/>
          <p:nvPr/>
        </p:nvSpPr>
        <p:spPr>
          <a:xfrm>
            <a:off x="5922528" y="4515251"/>
            <a:ext cx="3012363"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北海道白老町樽前山火山防災マップ</a:t>
            </a:r>
          </a:p>
        </p:txBody>
      </p:sp>
      <p:pic>
        <p:nvPicPr>
          <p:cNvPr id="68" name="図 67" descr="グラフィカル ユーザー インターフェイス が含まれている画像&#10;&#10;自動的に生成された説明">
            <a:extLst>
              <a:ext uri="{FF2B5EF4-FFF2-40B4-BE49-F238E27FC236}">
                <a16:creationId xmlns:a16="http://schemas.microsoft.com/office/drawing/2014/main" id="{76575995-C9F5-EEF2-1FC2-2607D59AFF9C}"/>
              </a:ext>
            </a:extLst>
          </p:cNvPr>
          <p:cNvPicPr>
            <a:picLocks/>
          </p:cNvPicPr>
          <p:nvPr/>
        </p:nvPicPr>
        <p:blipFill rotWithShape="1">
          <a:blip r:embed="rId8" cstate="screen">
            <a:extLst>
              <a:ext uri="{28A0092B-C50C-407E-A947-70E740481C1C}">
                <a14:useLocalDpi xmlns:a14="http://schemas.microsoft.com/office/drawing/2010/main"/>
              </a:ext>
            </a:extLst>
          </a:blip>
          <a:srcRect l="8078" t="33838" r="52819" b="35350"/>
          <a:stretch/>
        </p:blipFill>
        <p:spPr>
          <a:xfrm>
            <a:off x="6258709" y="3315982"/>
            <a:ext cx="2340000" cy="1224000"/>
          </a:xfrm>
          <a:prstGeom prst="rect">
            <a:avLst/>
          </a:prstGeom>
          <a:ln>
            <a:solidFill>
              <a:schemeClr val="tx1"/>
            </a:solidFill>
          </a:ln>
        </p:spPr>
      </p:pic>
      <p:sp>
        <p:nvSpPr>
          <p:cNvPr id="12" name="テキスト ボックス 11">
            <a:extLst>
              <a:ext uri="{FF2B5EF4-FFF2-40B4-BE49-F238E27FC236}">
                <a16:creationId xmlns:a16="http://schemas.microsoft.com/office/drawing/2014/main" id="{BA1828E4-8E50-9589-14DB-C2E13C2094B4}"/>
              </a:ext>
            </a:extLst>
          </p:cNvPr>
          <p:cNvSpPr txBox="1"/>
          <p:nvPr/>
        </p:nvSpPr>
        <p:spPr>
          <a:xfrm>
            <a:off x="6258709" y="2921233"/>
            <a:ext cx="2340000"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火山ハザードマップ</a:t>
            </a:r>
          </a:p>
        </p:txBody>
      </p:sp>
      <p:grpSp>
        <p:nvGrpSpPr>
          <p:cNvPr id="24" name="グループ化 23">
            <a:extLst>
              <a:ext uri="{FF2B5EF4-FFF2-40B4-BE49-F238E27FC236}">
                <a16:creationId xmlns:a16="http://schemas.microsoft.com/office/drawing/2014/main" id="{4C34DCC8-F71B-3F2A-932E-440AB85B3AE1}"/>
              </a:ext>
            </a:extLst>
          </p:cNvPr>
          <p:cNvGrpSpPr/>
          <p:nvPr/>
        </p:nvGrpSpPr>
        <p:grpSpPr>
          <a:xfrm>
            <a:off x="1321530" y="4807136"/>
            <a:ext cx="6503188" cy="1989226"/>
            <a:chOff x="1512671" y="4837286"/>
            <a:chExt cx="6503188" cy="1989226"/>
          </a:xfrm>
        </p:grpSpPr>
        <p:pic>
          <p:nvPicPr>
            <p:cNvPr id="71" name="Picture 12" descr="C:\Users\numata\Desktop\winshot保存\WS0268.bmp">
              <a:extLst>
                <a:ext uri="{FF2B5EF4-FFF2-40B4-BE49-F238E27FC236}">
                  <a16:creationId xmlns:a16="http://schemas.microsoft.com/office/drawing/2014/main" id="{57B59E77-F840-7507-C448-C52327517FE7}"/>
                </a:ext>
              </a:extLst>
            </p:cNvPr>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07550" y="5230886"/>
              <a:ext cx="2340000" cy="1224000"/>
            </a:xfrm>
            <a:prstGeom prst="rect">
              <a:avLst/>
            </a:prstGeom>
            <a:noFill/>
            <a:ln>
              <a:solidFill>
                <a:schemeClr val="tx1"/>
              </a:solidFill>
            </a:ln>
          </p:spPr>
        </p:pic>
        <p:sp>
          <p:nvSpPr>
            <p:cNvPr id="72" name="テキスト ボックス 71">
              <a:extLst>
                <a:ext uri="{FF2B5EF4-FFF2-40B4-BE49-F238E27FC236}">
                  <a16:creationId xmlns:a16="http://schemas.microsoft.com/office/drawing/2014/main" id="{532D2AE5-105F-C2CA-761A-70737756C387}"/>
                </a:ext>
              </a:extLst>
            </p:cNvPr>
            <p:cNvSpPr txBox="1"/>
            <p:nvPr/>
          </p:nvSpPr>
          <p:spPr>
            <a:xfrm>
              <a:off x="1512671" y="6518735"/>
              <a:ext cx="3329758"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栃木県宇都宮市土砂災害ハザードマップ</a:t>
              </a:r>
            </a:p>
          </p:txBody>
        </p:sp>
        <p:sp>
          <p:nvSpPr>
            <p:cNvPr id="13" name="テキスト ボックス 12">
              <a:extLst>
                <a:ext uri="{FF2B5EF4-FFF2-40B4-BE49-F238E27FC236}">
                  <a16:creationId xmlns:a16="http://schemas.microsoft.com/office/drawing/2014/main" id="{0D17D6BE-BC5C-BF3E-E224-14734F8113F8}"/>
                </a:ext>
              </a:extLst>
            </p:cNvPr>
            <p:cNvSpPr txBox="1"/>
            <p:nvPr/>
          </p:nvSpPr>
          <p:spPr>
            <a:xfrm>
              <a:off x="1781976" y="4837286"/>
              <a:ext cx="2791148"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土砂災害ハザードマップ</a:t>
              </a:r>
            </a:p>
          </p:txBody>
        </p:sp>
        <p:pic>
          <p:nvPicPr>
            <p:cNvPr id="75" name="Picture 11" descr="C:\Users\numata\Desktop\winshot保存\WS0267.bmp">
              <a:extLst>
                <a:ext uri="{FF2B5EF4-FFF2-40B4-BE49-F238E27FC236}">
                  <a16:creationId xmlns:a16="http://schemas.microsoft.com/office/drawing/2014/main" id="{EC3972FF-A65A-0B04-3FD7-D96EB835907E}"/>
                </a:ext>
              </a:extLst>
            </p:cNvPr>
            <p:cNvPicPr>
              <a:picLocks noChangeArrowheads="1"/>
            </p:cNvPicPr>
            <p:nvPr/>
          </p:nvPicPr>
          <p:blipFill rotWithShape="1">
            <a:blip r:embed="rId10" cstate="screen">
              <a:extLst>
                <a:ext uri="{28A0092B-C50C-407E-A947-70E740481C1C}">
                  <a14:useLocalDpi xmlns:a14="http://schemas.microsoft.com/office/drawing/2010/main"/>
                </a:ext>
              </a:extLst>
            </a:blip>
            <a:srcRect t="9476" b="7770"/>
            <a:stretch/>
          </p:blipFill>
          <p:spPr bwMode="auto">
            <a:xfrm>
              <a:off x="5450284" y="5230886"/>
              <a:ext cx="2340000" cy="1224000"/>
            </a:xfrm>
            <a:prstGeom prst="rect">
              <a:avLst/>
            </a:prstGeom>
            <a:noFill/>
            <a:ln>
              <a:solidFill>
                <a:schemeClr val="tx1"/>
              </a:solidFill>
            </a:ln>
          </p:spPr>
        </p:pic>
        <p:sp>
          <p:nvSpPr>
            <p:cNvPr id="76" name="テキスト ボックス 75">
              <a:extLst>
                <a:ext uri="{FF2B5EF4-FFF2-40B4-BE49-F238E27FC236}">
                  <a16:creationId xmlns:a16="http://schemas.microsoft.com/office/drawing/2014/main" id="{AC4042B4-91AA-856E-E5D7-E29A3B4F14C9}"/>
                </a:ext>
              </a:extLst>
            </p:cNvPr>
            <p:cNvSpPr txBox="1"/>
            <p:nvPr/>
          </p:nvSpPr>
          <p:spPr>
            <a:xfrm>
              <a:off x="5224710" y="6518735"/>
              <a:ext cx="2791149" cy="307777"/>
            </a:xfrm>
            <a:prstGeom prst="rect">
              <a:avLst/>
            </a:prstGeom>
            <a:noFill/>
          </p:spPr>
          <p:txBody>
            <a:bodyPr wrap="none" rtlCol="0">
              <a:spAutoFit/>
            </a:bodyPr>
            <a:lstStyle/>
            <a:p>
              <a:r>
                <a:rPr kumimoji="1" lang="ja-JP" altLang="en-US" sz="1400" dirty="0">
                  <a:latin typeface="BIZ UDPゴシック" panose="020B0400000000000000" pitchFamily="50" charset="-128"/>
                  <a:ea typeface="BIZ UDPゴシック" panose="020B0400000000000000" pitchFamily="50" charset="-128"/>
                </a:rPr>
                <a:t>高知県高知市津波ハザードマップ</a:t>
              </a:r>
            </a:p>
          </p:txBody>
        </p:sp>
        <p:sp>
          <p:nvSpPr>
            <p:cNvPr id="14" name="テキスト ボックス 13">
              <a:extLst>
                <a:ext uri="{FF2B5EF4-FFF2-40B4-BE49-F238E27FC236}">
                  <a16:creationId xmlns:a16="http://schemas.microsoft.com/office/drawing/2014/main" id="{A00FB56C-FD8D-DDCA-9629-84A814062BFE}"/>
                </a:ext>
              </a:extLst>
            </p:cNvPr>
            <p:cNvSpPr txBox="1"/>
            <p:nvPr/>
          </p:nvSpPr>
          <p:spPr>
            <a:xfrm>
              <a:off x="5450284" y="4837286"/>
              <a:ext cx="2340000" cy="39562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lnSpc>
                  <a:spcPct val="130000"/>
                </a:lnSpc>
              </a:pPr>
              <a:r>
                <a:rPr kumimoji="1" lang="ja-JP" altLang="en-US" dirty="0">
                  <a:solidFill>
                    <a:schemeClr val="accent1"/>
                  </a:solidFill>
                  <a:latin typeface="BIZ UDPゴシック" panose="020B0400000000000000" pitchFamily="50" charset="-128"/>
                  <a:ea typeface="BIZ UDPゴシック" panose="020B0400000000000000" pitchFamily="50" charset="-128"/>
                </a:rPr>
                <a:t>津波ハザードマップ</a:t>
              </a:r>
            </a:p>
          </p:txBody>
        </p:sp>
      </p:grpSp>
    </p:spTree>
    <p:extLst>
      <p:ext uri="{BB962C8B-B14F-4D97-AF65-F5344CB8AC3E}">
        <p14:creationId xmlns:p14="http://schemas.microsoft.com/office/powerpoint/2010/main" val="882422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640114" y="2313608"/>
            <a:ext cx="6910997"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ハザードマップポータル</a:t>
            </a:r>
            <a:endParaRPr lang="en-US" altLang="ja-JP" sz="4400"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サイトの準備をしましょう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ja-JP" altLang="en-US" sz="8800" b="1" dirty="0">
                <a:solidFill>
                  <a:srgbClr val="4472C4"/>
                </a:solidFill>
                <a:latin typeface="BIZ UDPゴシック" panose="020B0400000000000000" pitchFamily="50" charset="-128"/>
                <a:ea typeface="BIZ UDPゴシック" panose="020B0400000000000000" pitchFamily="50" charset="-128"/>
              </a:rPr>
              <a:t>２</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1138569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5A92EDBE-185F-D8D1-ED8B-949E72B1EB6B}"/>
              </a:ext>
            </a:extLst>
          </p:cNvPr>
          <p:cNvPicPr>
            <a:picLocks noChangeAspect="1"/>
          </p:cNvPicPr>
          <p:nvPr/>
        </p:nvPicPr>
        <p:blipFill>
          <a:blip r:embed="rId4"/>
          <a:stretch>
            <a:fillRect/>
          </a:stretch>
        </p:blipFill>
        <p:spPr>
          <a:xfrm>
            <a:off x="5717936" y="2334661"/>
            <a:ext cx="2017951" cy="4340728"/>
          </a:xfrm>
          <a:prstGeom prst="rect">
            <a:avLst/>
          </a:prstGeom>
        </p:spPr>
      </p:pic>
      <p:pic>
        <p:nvPicPr>
          <p:cNvPr id="27" name="図 26" descr="背景パターン&#10;&#10;自動的に生成された説明">
            <a:extLst>
              <a:ext uri="{FF2B5EF4-FFF2-40B4-BE49-F238E27FC236}">
                <a16:creationId xmlns:a16="http://schemas.microsoft.com/office/drawing/2014/main" id="{5F5F90EC-FF68-5A13-2207-CB2B454A650D}"/>
              </a:ext>
            </a:extLst>
          </p:cNvPr>
          <p:cNvPicPr>
            <a:picLocks noChangeAspect="1"/>
          </p:cNvPicPr>
          <p:nvPr/>
        </p:nvPicPr>
        <p:blipFill>
          <a:blip r:embed="rId5"/>
          <a:stretch>
            <a:fillRect/>
          </a:stretch>
        </p:blipFill>
        <p:spPr>
          <a:xfrm>
            <a:off x="1424824" y="2348309"/>
            <a:ext cx="1994119" cy="4320591"/>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t>ハザードマップポータルサイトを検索しましょう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Android</a:t>
            </a:r>
            <a:r>
              <a:rPr lang="ja-JP" altLang="en-US" sz="2200" dirty="0">
                <a:latin typeface="BIZ UDPゴシック" panose="020B0400000000000000" pitchFamily="50" charset="-128"/>
                <a:ea typeface="BIZ UDPゴシック" panose="020B0400000000000000" pitchFamily="50" charset="-128"/>
              </a:rPr>
              <a:t>で検索しましょう</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933" y="1512998"/>
            <a:ext cx="3042607" cy="369332"/>
          </a:xfrm>
          <a:prstGeom prst="rect">
            <a:avLst/>
          </a:prstGeom>
          <a:noFill/>
        </p:spPr>
        <p:txBody>
          <a:bodyPr wrap="square" lIns="91440" tIns="45720" rIns="91440" bIns="45720" rtlCol="0" anchor="t">
            <a:spAutoFit/>
          </a:bodyPr>
          <a:lstStyle/>
          <a:p>
            <a:r>
              <a:rPr lang="en-US" altLang="ja-JP" dirty="0">
                <a:latin typeface="BIZ UDPゴシック" panose="020B0400000000000000" pitchFamily="50" charset="-128"/>
                <a:ea typeface="BIZ UDPゴシック" panose="020B0400000000000000" pitchFamily="50" charset="-128"/>
              </a:rPr>
              <a:t>Chrome</a:t>
            </a:r>
            <a:r>
              <a:rPr lang="ja-JP" altLang="en-US" dirty="0">
                <a:latin typeface="BIZ UDPゴシック" panose="020B0400000000000000" pitchFamily="50" charset="-128"/>
                <a:ea typeface="BIZ UDPゴシック" panose="020B0400000000000000" pitchFamily="50" charset="-128"/>
              </a:rPr>
              <a:t>　　　を押します</a:t>
            </a:r>
            <a:endParaRPr lang="en-US" altLang="ja-JP" dirty="0">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「検索用の枠」を押します</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a:t>
            </a:r>
          </a:p>
        </p:txBody>
      </p:sp>
      <p:sp>
        <p:nvSpPr>
          <p:cNvPr id="10" name="テキスト ボックス 9">
            <a:extLst>
              <a:ext uri="{FF2B5EF4-FFF2-40B4-BE49-F238E27FC236}">
                <a16:creationId xmlns:a16="http://schemas.microsoft.com/office/drawing/2014/main" id="{06FB4113-A43E-B53F-1DDE-AD9149DAC23F}"/>
              </a:ext>
            </a:extLst>
          </p:cNvPr>
          <p:cNvSpPr txBox="1"/>
          <p:nvPr/>
        </p:nvSpPr>
        <p:spPr>
          <a:xfrm>
            <a:off x="6522189" y="983661"/>
            <a:ext cx="2476471" cy="369332"/>
          </a:xfrm>
          <a:prstGeom prst="rect">
            <a:avLst/>
          </a:prstGeom>
          <a:solidFill>
            <a:schemeClr val="accent2">
              <a:lumMod val="40000"/>
              <a:lumOff val="60000"/>
            </a:schemeClr>
          </a:solidFill>
        </p:spPr>
        <p:txBody>
          <a:bodyPr wrap="square" rtlCol="0">
            <a:spAutoFit/>
          </a:bodyPr>
          <a:lstStyle/>
          <a:p>
            <a:pPr algn="ctr"/>
            <a:r>
              <a:rPr lang="en-US" altLang="ja-JP" b="1" dirty="0">
                <a:latin typeface="BIZ UDPゴシック" panose="020B0400000000000000" pitchFamily="50" charset="-128"/>
                <a:ea typeface="BIZ UDPゴシック" panose="020B0400000000000000" pitchFamily="50" charset="-128"/>
                <a:cs typeface="Meiryo" charset="-128"/>
              </a:rPr>
              <a:t>Android</a:t>
            </a:r>
            <a:r>
              <a:rPr lang="ja-JP" altLang="en-US" b="1" dirty="0">
                <a:latin typeface="BIZ UDPゴシック" panose="020B0400000000000000" pitchFamily="50" charset="-128"/>
                <a:ea typeface="BIZ UDPゴシック" panose="020B0400000000000000" pitchFamily="50" charset="-128"/>
                <a:cs typeface="Meiryo" charset="-128"/>
              </a:rPr>
              <a:t>の場合</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2636123" y="5943600"/>
            <a:ext cx="345834" cy="42545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pic>
        <p:nvPicPr>
          <p:cNvPr id="25" name="図 24" descr="アイコン&#10;&#10;中程度の精度で自動的に生成された説明">
            <a:extLst>
              <a:ext uri="{FF2B5EF4-FFF2-40B4-BE49-F238E27FC236}">
                <a16:creationId xmlns:a16="http://schemas.microsoft.com/office/drawing/2014/main" id="{A6CA7FAA-8ACB-4C0C-8778-FF3266C98B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39011" y="1512998"/>
            <a:ext cx="395074" cy="395074"/>
          </a:xfrm>
          <a:prstGeom prst="rect">
            <a:avLst/>
          </a:prstGeom>
        </p:spPr>
      </p:pic>
      <p:sp>
        <p:nvSpPr>
          <p:cNvPr id="32" name="四角形: 角を丸くする 31">
            <a:extLst>
              <a:ext uri="{FF2B5EF4-FFF2-40B4-BE49-F238E27FC236}">
                <a16:creationId xmlns:a16="http://schemas.microsoft.com/office/drawing/2014/main" id="{820172AA-3CC7-336B-8FEB-BA46A614F3EE}"/>
              </a:ext>
            </a:extLst>
          </p:cNvPr>
          <p:cNvSpPr/>
          <p:nvPr/>
        </p:nvSpPr>
        <p:spPr>
          <a:xfrm>
            <a:off x="5875634" y="3285724"/>
            <a:ext cx="1706265"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143663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B35172D-58C5-4517-AAC0-7ED0C5BC1C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3.xml><?xml version="1.0" encoding="utf-8"?>
<ds:datastoreItem xmlns:ds="http://schemas.openxmlformats.org/officeDocument/2006/customXml" ds:itemID="{9E0E30DB-0415-4458-A9FB-7FC2791A2620}">
  <ds:schemaRefs>
    <ds:schemaRef ds:uri="http://purl.org/dc/elements/1.1/"/>
    <ds:schemaRef ds:uri="079a4871-f4a2-4665-9954-203da50962a5"/>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2c894bec-798d-4cf3-95d8-8ea6401a7b8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2282</Words>
  <Application>Microsoft Office PowerPoint</Application>
  <PresentationFormat>画面に合わせる (4:3)</PresentationFormat>
  <Paragraphs>494</Paragraphs>
  <Slides>44</Slides>
  <Notes>44</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44</vt:i4>
      </vt:variant>
    </vt:vector>
  </HeadingPairs>
  <TitlesOfParts>
    <vt:vector size="53" baseType="lpstr">
      <vt:lpstr>BIZ UDPゴシック</vt:lpstr>
      <vt:lpstr>メイリオ</vt:lpstr>
      <vt:lpstr>游ゴシック</vt:lpstr>
      <vt:lpstr>Abadi</vt:lpstr>
      <vt:lpstr>Arial</vt:lpstr>
      <vt:lpstr>Calibri</vt:lpstr>
      <vt:lpstr>Wingdings</vt:lpstr>
      <vt:lpstr>ホワイト</vt:lpstr>
      <vt:lpstr>think-cell スライド</vt:lpstr>
      <vt:lpstr>PowerPoint プレゼンテーション</vt:lpstr>
      <vt:lpstr>PowerPoint プレゼンテーション</vt:lpstr>
      <vt:lpstr>PowerPoint プレゼンテーション</vt:lpstr>
      <vt:lpstr>1-A</vt:lpstr>
      <vt:lpstr>1-B</vt:lpstr>
      <vt:lpstr>1-C</vt:lpstr>
      <vt:lpstr>1-C</vt:lpstr>
      <vt:lpstr>PowerPoint プレゼンテーション</vt:lpstr>
      <vt:lpstr>ハザードマップポータルサイトを検索しましょう</vt:lpstr>
      <vt:lpstr>ハザードマップポータルサイトを検索しましょう</vt:lpstr>
      <vt:lpstr>ハザードマップポータルサイトを検索しましょう</vt:lpstr>
      <vt:lpstr>ハザードマップポータルサイトを検索しましょう</vt:lpstr>
      <vt:lpstr>ハザードマップポータルサイトを検索しましょう</vt:lpstr>
      <vt:lpstr>ハザードマップポータルサイトを検索しましょう</vt:lpstr>
      <vt:lpstr>ブックマークをしましょう</vt:lpstr>
      <vt:lpstr>ブックマークをしましょう</vt:lpstr>
      <vt:lpstr>ブックマークをしましょう</vt:lpstr>
      <vt:lpstr>ブックマークをしましょう</vt:lpstr>
      <vt:lpstr>ブックマークをしましょう</vt:lpstr>
      <vt:lpstr>ブックマークをしましょう</vt:lpstr>
      <vt:lpstr>ブックマークをしましょう</vt:lpstr>
      <vt:lpstr>ホーム画面に追加しましょう</vt:lpstr>
      <vt:lpstr>ホーム画面に追加しましょう</vt:lpstr>
      <vt:lpstr>ホーム画面に追加しましょう</vt:lpstr>
      <vt:lpstr>ホーム画面に追加しましょう</vt:lpstr>
      <vt:lpstr>ホーム画面に追加しましょう</vt:lpstr>
      <vt:lpstr>PowerPoint プレゼンテーション</vt:lpstr>
      <vt:lpstr>重ねるハザードマップの説明</vt:lpstr>
      <vt:lpstr>重ねるハザードマップの説明</vt:lpstr>
      <vt:lpstr>重ねるハザードマップの説明</vt:lpstr>
      <vt:lpstr>重ねるハザードマップの説明</vt:lpstr>
      <vt:lpstr>重ねるハザードマップの説明</vt:lpstr>
      <vt:lpstr>重ねるハザードマップの説明</vt:lpstr>
      <vt:lpstr>重ねるハザードマップの説明</vt:lpstr>
      <vt:lpstr>わがまちハザードマップの使い方</vt:lpstr>
      <vt:lpstr>わがまちハザードマップの使い方</vt:lpstr>
      <vt:lpstr>わがまちハザードマップの使い方</vt:lpstr>
      <vt:lpstr>わがまちハザードマップの使い方</vt:lpstr>
      <vt:lpstr>わがまちハザードマップの使い方</vt:lpstr>
      <vt:lpstr>ハザードマップポータルサイトの活用方法</vt:lpstr>
      <vt:lpstr>ハザードマップポータルサイトの活用方法</vt:lpstr>
      <vt:lpstr>3-D</vt:lpstr>
      <vt:lpstr>3-E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2025-04-04T01:44:06Z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