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6"/>
  </p:notesMasterIdLst>
  <p:sldIdLst>
    <p:sldId id="345" r:id="rId5"/>
    <p:sldId id="348" r:id="rId6"/>
    <p:sldId id="372" r:id="rId7"/>
    <p:sldId id="460" r:id="rId8"/>
    <p:sldId id="439" r:id="rId9"/>
    <p:sldId id="461" r:id="rId10"/>
    <p:sldId id="440" r:id="rId11"/>
    <p:sldId id="438" r:id="rId12"/>
    <p:sldId id="429" r:id="rId13"/>
    <p:sldId id="450" r:id="rId14"/>
    <p:sldId id="431" r:id="rId15"/>
    <p:sldId id="430" r:id="rId16"/>
    <p:sldId id="412" r:id="rId17"/>
    <p:sldId id="428" r:id="rId18"/>
    <p:sldId id="434" r:id="rId19"/>
    <p:sldId id="435" r:id="rId20"/>
    <p:sldId id="436" r:id="rId21"/>
    <p:sldId id="441" r:id="rId22"/>
    <p:sldId id="442" r:id="rId23"/>
    <p:sldId id="444" r:id="rId24"/>
    <p:sldId id="443" r:id="rId25"/>
    <p:sldId id="445" r:id="rId26"/>
    <p:sldId id="446" r:id="rId27"/>
    <p:sldId id="447" r:id="rId28"/>
    <p:sldId id="448" r:id="rId29"/>
    <p:sldId id="459" r:id="rId30"/>
    <p:sldId id="449" r:id="rId31"/>
    <p:sldId id="451" r:id="rId32"/>
    <p:sldId id="455" r:id="rId33"/>
    <p:sldId id="452" r:id="rId34"/>
    <p:sldId id="453" r:id="rId35"/>
  </p:sldIdLst>
  <p:sldSz cx="9144000" cy="6858000" type="screen4x3"/>
  <p:notesSz cx="6735763" cy="9866313"/>
  <p:custDataLst>
    <p:tags r:id="rId3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12F"/>
    <a:srgbClr val="009650"/>
    <a:srgbClr val="FFFFCC"/>
    <a:srgbClr val="FFCCFF"/>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3021" autoAdjust="0"/>
  </p:normalViewPr>
  <p:slideViewPr>
    <p:cSldViewPr snapToObjects="1">
      <p:cViewPr varScale="1">
        <p:scale>
          <a:sx n="78" d="100"/>
          <a:sy n="78" d="100"/>
        </p:scale>
        <p:origin x="114" y="300"/>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p:scale>
          <a:sx n="50" d="100"/>
          <a:sy n="50" d="100"/>
        </p:scale>
        <p:origin x="2660" y="1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2022/9/8</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
        <p:nvSpPr>
          <p:cNvPr id="6" name="ノート プレースホルダー 5">
            <a:extLst>
              <a:ext uri="{FF2B5EF4-FFF2-40B4-BE49-F238E27FC236}">
                <a16:creationId xmlns:a16="http://schemas.microsoft.com/office/drawing/2014/main" id="{471B7EF5-89AF-4CD4-8DF2-B25DB3310ED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CBAB59AC-D0BD-4159-BE4D-708B051C940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1369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D07614F3-7280-49AE-A331-97F098193A5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81751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331DE56F-1FB8-4FB9-B215-AE4F7AF1045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831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FF031678-E252-49E4-98E9-C0C4C68858E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6FD2594D-A665-4082-9696-CBBF83DFE95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4816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13F85B3D-0A1C-4C58-90C3-30A6AB9539C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3109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6E91B004-BF45-470C-B0A7-B5EA7CDC87E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97111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17105B25-9D16-43D7-9C14-B9B6F92F08D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23067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854FEEE8-77A6-4E21-A606-92CAF6A6E09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8925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816632D0-2282-43C0-B537-6D8A102A881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30837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0DABC8FE-3E5E-4F9F-90D7-D7165E57C70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87766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
        <p:nvSpPr>
          <p:cNvPr id="6" name="ノート プレースホルダー 5">
            <a:extLst>
              <a:ext uri="{FF2B5EF4-FFF2-40B4-BE49-F238E27FC236}">
                <a16:creationId xmlns:a16="http://schemas.microsoft.com/office/drawing/2014/main" id="{A6714878-9432-4D94-84F3-1E87E1D8810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73043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
        <p:nvSpPr>
          <p:cNvPr id="6" name="ノート プレースホルダー 5">
            <a:extLst>
              <a:ext uri="{FF2B5EF4-FFF2-40B4-BE49-F238E27FC236}">
                <a16:creationId xmlns:a16="http://schemas.microsoft.com/office/drawing/2014/main" id="{7412B4F4-09A8-4D2B-8F4C-76B01ED7E8C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13105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
        <p:nvSpPr>
          <p:cNvPr id="6" name="ノート プレースホルダー 5">
            <a:extLst>
              <a:ext uri="{FF2B5EF4-FFF2-40B4-BE49-F238E27FC236}">
                <a16:creationId xmlns:a16="http://schemas.microsoft.com/office/drawing/2014/main" id="{165111A1-79C8-4A3A-9100-4F87CEF0027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516481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
        <p:nvSpPr>
          <p:cNvPr id="6" name="ノート プレースホルダー 5">
            <a:extLst>
              <a:ext uri="{FF2B5EF4-FFF2-40B4-BE49-F238E27FC236}">
                <a16:creationId xmlns:a16="http://schemas.microsoft.com/office/drawing/2014/main" id="{FB6BB2CA-2236-41BC-9EB5-E03F05C0FC9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05292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
        <p:nvSpPr>
          <p:cNvPr id="6" name="ノート プレースホルダー 5">
            <a:extLst>
              <a:ext uri="{FF2B5EF4-FFF2-40B4-BE49-F238E27FC236}">
                <a16:creationId xmlns:a16="http://schemas.microsoft.com/office/drawing/2014/main" id="{BE80BA82-722A-48EA-962A-F1D5EB68494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88394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85400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
        <p:nvSpPr>
          <p:cNvPr id="6" name="ノート プレースホルダー 5">
            <a:extLst>
              <a:ext uri="{FF2B5EF4-FFF2-40B4-BE49-F238E27FC236}">
                <a16:creationId xmlns:a16="http://schemas.microsoft.com/office/drawing/2014/main" id="{C89E6017-3576-4D59-A26A-54868C15467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423830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
        <p:nvSpPr>
          <p:cNvPr id="6" name="ノート プレースホルダー 5">
            <a:extLst>
              <a:ext uri="{FF2B5EF4-FFF2-40B4-BE49-F238E27FC236}">
                <a16:creationId xmlns:a16="http://schemas.microsoft.com/office/drawing/2014/main" id="{136F80F7-A8B2-416C-AAC2-8ACED32D808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69798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
        <p:nvSpPr>
          <p:cNvPr id="6" name="ノート プレースホルダー 5">
            <a:extLst>
              <a:ext uri="{FF2B5EF4-FFF2-40B4-BE49-F238E27FC236}">
                <a16:creationId xmlns:a16="http://schemas.microsoft.com/office/drawing/2014/main" id="{40D6775D-6967-419C-915B-69884CC85D3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7304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468B5A27-DD9D-4F1E-8FE9-4F58C5554AA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
        <p:nvSpPr>
          <p:cNvPr id="6" name="ノート プレースホルダー 5">
            <a:extLst>
              <a:ext uri="{FF2B5EF4-FFF2-40B4-BE49-F238E27FC236}">
                <a16:creationId xmlns:a16="http://schemas.microsoft.com/office/drawing/2014/main" id="{40A60092-489D-4925-B0BF-65004021A5D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83265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31</a:t>
            </a:fld>
            <a:endParaRPr kumimoji="1" lang="ja-JP" altLang="en-US"/>
          </a:p>
        </p:txBody>
      </p:sp>
      <p:sp>
        <p:nvSpPr>
          <p:cNvPr id="6" name="ノート プレースホルダー 5">
            <a:extLst>
              <a:ext uri="{FF2B5EF4-FFF2-40B4-BE49-F238E27FC236}">
                <a16:creationId xmlns:a16="http://schemas.microsoft.com/office/drawing/2014/main" id="{89872628-4801-4154-9B1E-8A8AEB4F48E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4581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789470F2-9D7F-4F89-A1C4-E97234EF542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4148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789470F2-9D7F-4F89-A1C4-E97234EF542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81969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39D64C2C-9A26-412A-8791-E04A030543E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91208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39D64C2C-9A26-412A-8791-E04A030543E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2363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F44CD9DC-6AD8-4885-B0BE-D98D8356E02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1702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4406629C-E6C8-4694-B30E-89FE1237CA9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11947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1" userDrawn="1">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orient="horz" pos="1933" userDrawn="1">
          <p15:clr>
            <a:srgbClr val="FBAE40"/>
          </p15:clr>
        </p15:guide>
        <p15:guide id="30" orient="horz" pos="2954" userDrawn="1">
          <p15:clr>
            <a:srgbClr val="FBAE40"/>
          </p15:clr>
        </p15:guide>
        <p15:guide id="31" pos="2991" userDrawn="1">
          <p15:clr>
            <a:srgbClr val="FBAE40"/>
          </p15:clr>
        </p15:guide>
        <p15:guide id="32" pos="2769" userDrawn="1">
          <p15:clr>
            <a:srgbClr val="FBAE40"/>
          </p15:clr>
        </p15:guide>
        <p15:guide id="33" pos="4241" userDrawn="1">
          <p15:clr>
            <a:srgbClr val="FBAE40"/>
          </p15:clr>
        </p15:guide>
        <p15:guide id="34" pos="15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2022/9/8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jp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7.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5.xml"/><Relationship Id="rId7"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6.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1.emf"/><Relationship Id="rId10" Type="http://schemas.openxmlformats.org/officeDocument/2006/relationships/image" Target="../media/image37.png"/><Relationship Id="rId4" Type="http://schemas.openxmlformats.org/officeDocument/2006/relationships/oleObject" Target="../embeddings/oleObject19.bin"/><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7.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40.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8.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43.png"/><Relationship Id="rId5" Type="http://schemas.openxmlformats.org/officeDocument/2006/relationships/image" Target="../media/image1.emf"/><Relationship Id="rId4" Type="http://schemas.openxmlformats.org/officeDocument/2006/relationships/oleObject" Target="../embeddings/oleObject21.bin"/><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46.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1.emf"/><Relationship Id="rId10" Type="http://schemas.openxmlformats.org/officeDocument/2006/relationships/image" Target="../media/image10.png"/><Relationship Id="rId4" Type="http://schemas.openxmlformats.org/officeDocument/2006/relationships/oleObject" Target="../embeddings/oleObject2.bin"/><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jpeg"/><Relationship Id="rId12"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1.emf"/><Relationship Id="rId10" Type="http://schemas.openxmlformats.org/officeDocument/2006/relationships/image" Target="../media/image14.png"/><Relationship Id="rId4" Type="http://schemas.openxmlformats.org/officeDocument/2006/relationships/oleObject" Target="../embeddings/oleObject3.bin"/><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2000" y="2348880"/>
            <a:ext cx="7200000" cy="234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 name="サブタイトル 2"/>
          <p:cNvSpPr txBox="1">
            <a:spLocks/>
          </p:cNvSpPr>
          <p:nvPr/>
        </p:nvSpPr>
        <p:spPr>
          <a:xfrm>
            <a:off x="1152000" y="2525823"/>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80000"/>
              </a:lnSpc>
            </a:pPr>
            <a:r>
              <a:rPr lang="ja-JP" altLang="en-US" sz="4800" dirty="0">
                <a:solidFill>
                  <a:schemeClr val="bg1"/>
                </a:solidFill>
                <a:latin typeface="BIZ UDゴシック" panose="020B0400000000000000" pitchFamily="49" charset="-128"/>
                <a:ea typeface="BIZ UDゴシック" panose="020B0400000000000000" pitchFamily="49" charset="-128"/>
              </a:rPr>
              <a:t>スマートフォンを</a:t>
            </a:r>
            <a:endParaRPr lang="en-US" altLang="ja-JP" sz="4800" dirty="0">
              <a:solidFill>
                <a:schemeClr val="bg1"/>
              </a:solidFill>
              <a:latin typeface="BIZ UDゴシック" panose="020B0400000000000000" pitchFamily="49" charset="-128"/>
              <a:ea typeface="BIZ UDゴシック" panose="020B0400000000000000" pitchFamily="49" charset="-128"/>
            </a:endParaRPr>
          </a:p>
          <a:p>
            <a:pPr>
              <a:lnSpc>
                <a:spcPct val="80000"/>
              </a:lnSpc>
            </a:pPr>
            <a:r>
              <a:rPr lang="ja-JP" altLang="en-US" sz="4800" dirty="0">
                <a:solidFill>
                  <a:schemeClr val="bg1"/>
                </a:solidFill>
                <a:latin typeface="BIZ UDゴシック" panose="020B0400000000000000" pitchFamily="49" charset="-128"/>
                <a:ea typeface="BIZ UDゴシック" panose="020B0400000000000000" pitchFamily="49" charset="-128"/>
              </a:rPr>
              <a:t>安全に使うための</a:t>
            </a:r>
            <a:endParaRPr lang="en-US" altLang="ja-JP" sz="4800" dirty="0">
              <a:solidFill>
                <a:schemeClr val="bg1"/>
              </a:solidFill>
              <a:latin typeface="BIZ UDゴシック" panose="020B0400000000000000" pitchFamily="49" charset="-128"/>
              <a:ea typeface="BIZ UDゴシック" panose="020B0400000000000000" pitchFamily="49" charset="-128"/>
            </a:endParaRPr>
          </a:p>
          <a:p>
            <a:pPr>
              <a:lnSpc>
                <a:spcPct val="80000"/>
              </a:lnSpc>
            </a:pPr>
            <a:r>
              <a:rPr lang="ja-JP" altLang="en-US" sz="4800" dirty="0">
                <a:solidFill>
                  <a:schemeClr val="bg1"/>
                </a:solidFill>
                <a:latin typeface="BIZ UDゴシック" panose="020B0400000000000000" pitchFamily="49" charset="-128"/>
                <a:ea typeface="BIZ UDゴシック" panose="020B0400000000000000" pitchFamily="49" charset="-128"/>
              </a:rPr>
              <a:t>ポイントを知りましょう</a:t>
            </a:r>
          </a:p>
        </p:txBody>
      </p:sp>
      <p:pic>
        <p:nvPicPr>
          <p:cNvPr id="11" name="図 10"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
        <p:nvSpPr>
          <p:cNvPr id="4" name="テキスト ボックス 3">
            <a:extLst>
              <a:ext uri="{FF2B5EF4-FFF2-40B4-BE49-F238E27FC236}">
                <a16:creationId xmlns:a16="http://schemas.microsoft.com/office/drawing/2014/main" id="{6A630959-5E2F-9974-72B2-4D5CF8E6B856}"/>
              </a:ext>
            </a:extLst>
          </p:cNvPr>
          <p:cNvSpPr txBox="1"/>
          <p:nvPr/>
        </p:nvSpPr>
        <p:spPr>
          <a:xfrm>
            <a:off x="1152000" y="846515"/>
            <a:ext cx="6484600" cy="13234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a:t>
            </a:r>
            <a:r>
              <a:rPr lang="ja-JP" altLang="en-US" sz="4000" dirty="0">
                <a:latin typeface="BIZ UDゴシック" panose="020B0400000000000000" pitchFamily="49" charset="-128"/>
                <a:ea typeface="BIZ UDゴシック" panose="020B0400000000000000" pitchFamily="49" charset="-128"/>
              </a:rPr>
              <a:t>活用</a:t>
            </a:r>
            <a:r>
              <a:rPr kumimoji="1" lang="ja-JP" altLang="en-US" sz="4000" dirty="0">
                <a:latin typeface="BIZ UDゴシック" panose="020B0400000000000000" pitchFamily="49" charset="-128"/>
                <a:ea typeface="BIZ UDゴシック" panose="020B0400000000000000" pitchFamily="49" charset="-128"/>
              </a:rPr>
              <a:t>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8348"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651739" y="2578324"/>
            <a:ext cx="3693910" cy="1858788"/>
          </a:xfrm>
          <a:solidFill>
            <a:srgbClr val="FFFFCC"/>
          </a:solidFill>
          <a:ln>
            <a:solidFill>
              <a:srgbClr val="009650"/>
            </a:solidFill>
          </a:ln>
        </p:spPr>
        <p:txBody>
          <a:bodyPr>
            <a:noAutofit/>
          </a:bodyPr>
          <a:lstStyle/>
          <a:p>
            <a:pPr>
              <a:lnSpc>
                <a:spcPct val="100000"/>
              </a:lnSpc>
              <a:spcBef>
                <a:spcPts val="600"/>
              </a:spcBef>
            </a:pPr>
            <a:r>
              <a:rPr lang="ja-JP" altLang="en-US" dirty="0">
                <a:latin typeface="BIZ UDゴシック" panose="020B0400000000000000" pitchFamily="49" charset="-128"/>
                <a:ea typeface="BIZ UDゴシック" panose="020B0400000000000000" pitchFamily="49" charset="-128"/>
              </a:rPr>
              <a:t>パスワードとは、</a:t>
            </a:r>
            <a:endParaRPr lang="en-US" altLang="ja-JP"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ja-JP" altLang="en-US" dirty="0">
                <a:latin typeface="BIZ UDゴシック" panose="020B0400000000000000" pitchFamily="49" charset="-128"/>
                <a:ea typeface="BIZ UDゴシック" panose="020B0400000000000000" pitchFamily="49" charset="-128"/>
              </a:rPr>
              <a:t>いわば自分の財産を守る</a:t>
            </a:r>
            <a:endParaRPr lang="en-US" altLang="ja-JP"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dirty="0">
                <a:latin typeface="BIZ UDゴシック" panose="020B0400000000000000" pitchFamily="49" charset="-128"/>
                <a:ea typeface="BIZ UDゴシック" panose="020B0400000000000000" pitchFamily="49" charset="-128"/>
              </a:rPr>
              <a:t>家の鍵</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dirty="0">
                <a:latin typeface="BIZ UDゴシック" panose="020B0400000000000000" pitchFamily="49" charset="-128"/>
                <a:ea typeface="BIZ UDゴシック" panose="020B0400000000000000" pitchFamily="49" charset="-128"/>
              </a:rPr>
              <a:t>や</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dirty="0">
                <a:latin typeface="BIZ UDゴシック" panose="020B0400000000000000" pitchFamily="49" charset="-128"/>
                <a:ea typeface="BIZ UDゴシック" panose="020B0400000000000000" pitchFamily="49" charset="-128"/>
              </a:rPr>
              <a:t>金庫の鍵</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と</a:t>
            </a:r>
            <a:endPar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100000"/>
              </a:lnSpc>
              <a:spcBef>
                <a:spcPts val="600"/>
              </a:spcBef>
            </a:pP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同じ</a:t>
            </a:r>
            <a:r>
              <a:rPr lang="ja-JP" altLang="en-US" dirty="0">
                <a:latin typeface="BIZ UDゴシック" panose="020B0400000000000000" pitchFamily="49" charset="-128"/>
                <a:ea typeface="BIZ UDゴシック" panose="020B0400000000000000" pitchFamily="49" charset="-128"/>
              </a:rPr>
              <a:t>です。</a:t>
            </a:r>
          </a:p>
        </p:txBody>
      </p:sp>
      <p:sp>
        <p:nvSpPr>
          <p:cNvPr id="4" name="Title 1"/>
          <p:cNvSpPr txBox="1">
            <a:spLocks/>
          </p:cNvSpPr>
          <p:nvPr/>
        </p:nvSpPr>
        <p:spPr>
          <a:xfrm>
            <a:off x="41585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2-A</a:t>
            </a:r>
            <a:endParaRPr lang="en-US" sz="3600" dirty="0">
              <a:latin typeface="BIZ UDゴシック" panose="020B0400000000000000" pitchFamily="49" charset="-128"/>
              <a:ea typeface="BIZ UDゴシック" panose="020B0400000000000000" pitchFamily="49" charset="-128"/>
            </a:endParaRPr>
          </a:p>
        </p:txBody>
      </p:sp>
      <p:pic>
        <p:nvPicPr>
          <p:cNvPr id="86024" name="Picture 8" descr="戸締りの確認のイラスト（内側）">
            <a:extLst>
              <a:ext uri="{FF2B5EF4-FFF2-40B4-BE49-F238E27FC236}">
                <a16:creationId xmlns:a16="http://schemas.microsoft.com/office/drawing/2014/main" id="{EA029D7C-1F8A-4D59-BF1C-24ED710464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1756" y="2297982"/>
            <a:ext cx="2838167" cy="2838167"/>
          </a:xfrm>
          <a:prstGeom prst="rect">
            <a:avLst/>
          </a:prstGeom>
          <a:noFill/>
          <a:extLst>
            <a:ext uri="{909E8E84-426E-40DD-AFC4-6F175D3DCCD1}">
              <a14:hiddenFill xmlns:a14="http://schemas.microsoft.com/office/drawing/2010/main">
                <a:solidFill>
                  <a:srgbClr val="FFFFFF"/>
                </a:solidFill>
              </a14:hiddenFill>
            </a:ext>
          </a:extLst>
        </p:spPr>
      </p:pic>
      <p:pic>
        <p:nvPicPr>
          <p:cNvPr id="86026" name="Picture 10" descr="ピッキングをする空き巣のイラスト">
            <a:extLst>
              <a:ext uri="{FF2B5EF4-FFF2-40B4-BE49-F238E27FC236}">
                <a16:creationId xmlns:a16="http://schemas.microsoft.com/office/drawing/2014/main" id="{A6EDA2AD-6CDE-4A8B-BE58-2FA1EED995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443" y="4872128"/>
            <a:ext cx="1236514" cy="1236514"/>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BF521E9C-4E1F-443E-8DED-216B959180F2}"/>
              </a:ext>
            </a:extLst>
          </p:cNvPr>
          <p:cNvSpPr txBox="1"/>
          <p:nvPr/>
        </p:nvSpPr>
        <p:spPr>
          <a:xfrm>
            <a:off x="1631957" y="5159369"/>
            <a:ext cx="7260715" cy="830997"/>
          </a:xfrm>
          <a:prstGeom prst="rect">
            <a:avLst/>
          </a:prstGeom>
          <a:noFill/>
        </p:spPr>
        <p:txBody>
          <a:bodyPr wrap="square" rtlCol="0">
            <a:spAutoFit/>
          </a:bodyPr>
          <a:lstStyle/>
          <a:p>
            <a:r>
              <a:rPr lang="ja-JP" altLang="en-US" sz="1600" b="1" dirty="0">
                <a:solidFill>
                  <a:srgbClr val="FF0000"/>
                </a:solidFill>
                <a:latin typeface="BIZ UDゴシック" panose="020B0400000000000000" pitchFamily="49" charset="-128"/>
                <a:ea typeface="BIZ UDゴシック" panose="020B0400000000000000" pitchFamily="49" charset="-128"/>
              </a:rPr>
              <a:t>大切な鍵（＝パスワード）を盗まれてしまうと、</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他人が家（＝機器やサービス）に侵入することができてしまいます。</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パスワードは人の目に触れないところで保管する等、大切に扱いましょう。</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pic>
        <p:nvPicPr>
          <p:cNvPr id="3" name="図 2"/>
          <p:cNvPicPr>
            <a:picLocks noChangeAspect="1"/>
          </p:cNvPicPr>
          <p:nvPr/>
        </p:nvPicPr>
        <p:blipFill>
          <a:blip r:embed="rId8"/>
          <a:stretch>
            <a:fillRect/>
          </a:stretch>
        </p:blipFill>
        <p:spPr>
          <a:xfrm>
            <a:off x="4594585" y="3748338"/>
            <a:ext cx="2146300" cy="1104900"/>
          </a:xfrm>
          <a:prstGeom prst="rect">
            <a:avLst/>
          </a:prstGeom>
        </p:spPr>
      </p:pic>
      <p:sp>
        <p:nvSpPr>
          <p:cNvPr id="5" name="正方形/長方形 4"/>
          <p:cNvSpPr/>
          <p:nvPr/>
        </p:nvSpPr>
        <p:spPr>
          <a:xfrm>
            <a:off x="4653322" y="4059577"/>
            <a:ext cx="2016000" cy="738664"/>
          </a:xfrm>
          <a:prstGeom prst="rect">
            <a:avLst/>
          </a:prstGeom>
          <a:noFill/>
          <a:ln>
            <a:noFill/>
          </a:ln>
        </p:spPr>
        <p:txBody>
          <a:bodyPr>
            <a:spAutoFit/>
          </a:bodyPr>
          <a:lstStyle/>
          <a:p>
            <a:pPr algn="ctr"/>
            <a:r>
              <a:rPr lang="ja-JP" altLang="en-US" b="1" dirty="0">
                <a:latin typeface="BIZ UDゴシック" panose="020B0400000000000000" pitchFamily="49" charset="-128"/>
                <a:ea typeface="BIZ UDゴシック" panose="020B0400000000000000" pitchFamily="49" charset="-128"/>
                <a:cs typeface="Meiryo" charset="-128"/>
              </a:rPr>
              <a:t>家を守る鍵の役割</a:t>
            </a:r>
            <a:endParaRPr lang="en-US" altLang="ja-JP" b="1" dirty="0">
              <a:latin typeface="BIZ UDゴシック" panose="020B0400000000000000" pitchFamily="49" charset="-128"/>
              <a:ea typeface="BIZ UDゴシック" panose="020B0400000000000000" pitchFamily="49" charset="-128"/>
              <a:cs typeface="Meiryo" charset="-128"/>
            </a:endParaRPr>
          </a:p>
          <a:p>
            <a:pPr algn="ctr"/>
            <a:r>
              <a:rPr lang="ja-JP" altLang="en-US"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パスワード</a:t>
            </a:r>
            <a:endParaRPr lang="ja-JP" altLang="en-US" b="1" dirty="0">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5">
            <a:extLst>
              <a:ext uri="{FF2B5EF4-FFF2-40B4-BE49-F238E27FC236}">
                <a16:creationId xmlns:a16="http://schemas.microsoft.com/office/drawing/2014/main" id="{9DD3237F-C7DC-67DD-7A5D-9B7437EC0094}"/>
              </a:ext>
            </a:extLst>
          </p:cNvPr>
          <p:cNvSpPr txBox="1"/>
          <p:nvPr/>
        </p:nvSpPr>
        <p:spPr>
          <a:xfrm>
            <a:off x="505630" y="1363042"/>
            <a:ext cx="8064896" cy="923330"/>
          </a:xfrm>
          <a:prstGeom prst="rect">
            <a:avLst/>
          </a:prstGeom>
          <a:noFill/>
        </p:spPr>
        <p:txBody>
          <a:bodyPr wrap="square" rtlCol="0">
            <a:spAutoFit/>
          </a:bodyPr>
          <a:lstStyle/>
          <a:p>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今後、スマートフォンがお財布代わりになる電子マネーの本格的な普及や、その他便利なサービスが増えてくると、まさにスマートフォンには「わが家の財産」が詰めこまれた状態になります。</a:t>
            </a:r>
            <a:endParaRPr kumimoji="1" lang="ja-JP" altLang="en-US" b="1" dirty="0"/>
          </a:p>
        </p:txBody>
      </p:sp>
    </p:spTree>
    <p:extLst>
      <p:ext uri="{BB962C8B-B14F-4D97-AF65-F5344CB8AC3E}">
        <p14:creationId xmlns:p14="http://schemas.microsoft.com/office/powerpoint/2010/main" val="84644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8943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3467616"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パスワードの種類</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471332" y="1397165"/>
            <a:ext cx="8384676" cy="845844"/>
          </a:xfrm>
        </p:spPr>
        <p:txBody>
          <a:bodyPr>
            <a:no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パスワードには様々な種類があります。</a:t>
            </a:r>
            <a:endParaRPr lang="en-US" altLang="ja-JP"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ja-JP" altLang="en-US" dirty="0">
                <a:latin typeface="BIZ UDゴシック" panose="020B0400000000000000" pitchFamily="49" charset="-128"/>
                <a:ea typeface="BIZ UDゴシック" panose="020B0400000000000000" pitchFamily="49" charset="-128"/>
              </a:rPr>
              <a:t>❶</a:t>
            </a:r>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画面ロック解除のパスワード</a:t>
            </a:r>
            <a:r>
              <a:rPr lang="ja-JP" altLang="en-US" sz="1800" dirty="0">
                <a:latin typeface="BIZ UDゴシック" panose="020B0400000000000000" pitchFamily="49" charset="-128"/>
                <a:ea typeface="BIZ UDゴシック" panose="020B0400000000000000" pitchFamily="49" charset="-128"/>
              </a:rPr>
              <a:t>（パスコードとも言います）</a:t>
            </a:r>
          </a:p>
        </p:txBody>
      </p:sp>
      <p:sp>
        <p:nvSpPr>
          <p:cNvPr id="4" name="Title 1"/>
          <p:cNvSpPr txBox="1">
            <a:spLocks/>
          </p:cNvSpPr>
          <p:nvPr/>
        </p:nvSpPr>
        <p:spPr>
          <a:xfrm>
            <a:off x="41443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2-B</a:t>
            </a:r>
            <a:endParaRPr lang="en-US" sz="3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920715" y="2157526"/>
            <a:ext cx="2787189" cy="338553"/>
          </a:xfrm>
          <a:prstGeom prst="rect">
            <a:avLst/>
          </a:prstGeom>
          <a:noFill/>
        </p:spPr>
        <p:txBody>
          <a:bodyPr wrap="square" rtlCol="0">
            <a:spAutoFit/>
          </a:bodyPr>
          <a:lstStyle/>
          <a:p>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機種によって異なります。</a:t>
            </a:r>
          </a:p>
        </p:txBody>
      </p:sp>
      <p:sp>
        <p:nvSpPr>
          <p:cNvPr id="11" name="正方形/長方形 10">
            <a:extLst>
              <a:ext uri="{FF2B5EF4-FFF2-40B4-BE49-F238E27FC236}">
                <a16:creationId xmlns:a16="http://schemas.microsoft.com/office/drawing/2014/main" id="{C0D8C44C-B29C-47F8-9388-5463CF8C6124}"/>
              </a:ext>
            </a:extLst>
          </p:cNvPr>
          <p:cNvSpPr/>
          <p:nvPr/>
        </p:nvSpPr>
        <p:spPr>
          <a:xfrm>
            <a:off x="737335" y="2632354"/>
            <a:ext cx="2592288"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ゴシック" panose="020B0400000000000000" pitchFamily="49" charset="-128"/>
                <a:ea typeface="BIZ UDゴシック" panose="020B0400000000000000" pitchFamily="49" charset="-128"/>
              </a:rPr>
              <a:t>暗証番号（数字）</a:t>
            </a:r>
          </a:p>
        </p:txBody>
      </p:sp>
      <p:sp>
        <p:nvSpPr>
          <p:cNvPr id="13" name="正方形/長方形 12">
            <a:extLst>
              <a:ext uri="{FF2B5EF4-FFF2-40B4-BE49-F238E27FC236}">
                <a16:creationId xmlns:a16="http://schemas.microsoft.com/office/drawing/2014/main" id="{45D6BC0E-E5DF-4B2A-AC4E-EE6D31268B91}"/>
              </a:ext>
            </a:extLst>
          </p:cNvPr>
          <p:cNvSpPr/>
          <p:nvPr/>
        </p:nvSpPr>
        <p:spPr>
          <a:xfrm>
            <a:off x="3584242" y="2632354"/>
            <a:ext cx="2592288"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ゴシック" panose="020B0400000000000000" pitchFamily="49" charset="-128"/>
                <a:ea typeface="BIZ UDゴシック" panose="020B0400000000000000" pitchFamily="49" charset="-128"/>
              </a:rPr>
              <a:t>パターン</a:t>
            </a:r>
          </a:p>
        </p:txBody>
      </p:sp>
      <p:sp>
        <p:nvSpPr>
          <p:cNvPr id="32" name="テキスト ボックス 31">
            <a:extLst>
              <a:ext uri="{FF2B5EF4-FFF2-40B4-BE49-F238E27FC236}">
                <a16:creationId xmlns:a16="http://schemas.microsoft.com/office/drawing/2014/main" id="{B00389D5-CC38-417E-BE7D-D2FC06DEE4D3}"/>
              </a:ext>
            </a:extLst>
          </p:cNvPr>
          <p:cNvSpPr txBox="1"/>
          <p:nvPr/>
        </p:nvSpPr>
        <p:spPr>
          <a:xfrm>
            <a:off x="868497" y="5864363"/>
            <a:ext cx="7147033" cy="369332"/>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rPr>
              <a:t>その他、指紋認証や顔認証などを利用するタイプもあります。</a:t>
            </a:r>
            <a:endParaRPr lang="en-US" altLang="ja-JP" b="1" dirty="0">
              <a:latin typeface="BIZ UDゴシック" panose="020B0400000000000000" pitchFamily="49" charset="-128"/>
              <a:ea typeface="BIZ UDゴシック" panose="020B0400000000000000" pitchFamily="49" charset="-128"/>
            </a:endParaRPr>
          </a:p>
        </p:txBody>
      </p:sp>
      <p:grpSp>
        <p:nvGrpSpPr>
          <p:cNvPr id="3" name="グループ化 2" descr="画面ロックを解除するために暗証番号（数字）を入力している画像">
            <a:extLst>
              <a:ext uri="{FF2B5EF4-FFF2-40B4-BE49-F238E27FC236}">
                <a16:creationId xmlns:a16="http://schemas.microsoft.com/office/drawing/2014/main" id="{7F59FDA5-5901-4DCA-B7A2-40C6F452F81D}"/>
              </a:ext>
            </a:extLst>
          </p:cNvPr>
          <p:cNvGrpSpPr/>
          <p:nvPr/>
        </p:nvGrpSpPr>
        <p:grpSpPr>
          <a:xfrm>
            <a:off x="1187624" y="3172905"/>
            <a:ext cx="1780156" cy="2523817"/>
            <a:chOff x="1514844" y="3124110"/>
            <a:chExt cx="1894317" cy="2684691"/>
          </a:xfrm>
        </p:grpSpPr>
        <p:pic>
          <p:nvPicPr>
            <p:cNvPr id="27" name="図 26">
              <a:extLst>
                <a:ext uri="{FF2B5EF4-FFF2-40B4-BE49-F238E27FC236}">
                  <a16:creationId xmlns:a16="http://schemas.microsoft.com/office/drawing/2014/main" id="{98706091-FCD5-4B78-900D-43C17BFF7C34}"/>
                </a:ext>
              </a:extLst>
            </p:cNvPr>
            <p:cNvPicPr>
              <a:picLocks noChangeAspect="1"/>
            </p:cNvPicPr>
            <p:nvPr/>
          </p:nvPicPr>
          <p:blipFill>
            <a:blip r:embed="rId6"/>
            <a:stretch>
              <a:fillRect/>
            </a:stretch>
          </p:blipFill>
          <p:spPr>
            <a:xfrm>
              <a:off x="1514844" y="3124110"/>
              <a:ext cx="1800200" cy="2684691"/>
            </a:xfrm>
            <a:prstGeom prst="rect">
              <a:avLst/>
            </a:prstGeom>
          </p:spPr>
        </p:pic>
        <p:pic>
          <p:nvPicPr>
            <p:cNvPr id="43" name="図 42">
              <a:extLst>
                <a:ext uri="{FF2B5EF4-FFF2-40B4-BE49-F238E27FC236}">
                  <a16:creationId xmlns:a16="http://schemas.microsoft.com/office/drawing/2014/main" id="{C02A6467-881A-4304-B4D4-C6491C84E81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05186">
              <a:off x="2935860" y="4883876"/>
              <a:ext cx="473301" cy="540000"/>
            </a:xfrm>
            <a:prstGeom prst="rect">
              <a:avLst/>
            </a:prstGeom>
          </p:spPr>
        </p:pic>
      </p:grpSp>
      <p:grpSp>
        <p:nvGrpSpPr>
          <p:cNvPr id="6" name="グループ化 5" descr="画面ロックを解除するために任意の図形パターンを指でなぞっている画像">
            <a:extLst>
              <a:ext uri="{FF2B5EF4-FFF2-40B4-BE49-F238E27FC236}">
                <a16:creationId xmlns:a16="http://schemas.microsoft.com/office/drawing/2014/main" id="{F74F03BA-AE92-4175-B76E-6518946EE971}"/>
              </a:ext>
            </a:extLst>
          </p:cNvPr>
          <p:cNvGrpSpPr/>
          <p:nvPr/>
        </p:nvGrpSpPr>
        <p:grpSpPr>
          <a:xfrm>
            <a:off x="4016800" y="3172905"/>
            <a:ext cx="1924172" cy="2575212"/>
            <a:chOff x="5508104" y="3156823"/>
            <a:chExt cx="1924172" cy="2690319"/>
          </a:xfrm>
        </p:grpSpPr>
        <p:sp>
          <p:nvSpPr>
            <p:cNvPr id="34" name="正方形/長方形 33">
              <a:extLst>
                <a:ext uri="{FF2B5EF4-FFF2-40B4-BE49-F238E27FC236}">
                  <a16:creationId xmlns:a16="http://schemas.microsoft.com/office/drawing/2014/main" id="{4629BF80-A109-4901-B04B-DC33C6DC7625}"/>
                </a:ext>
              </a:extLst>
            </p:cNvPr>
            <p:cNvSpPr/>
            <p:nvPr/>
          </p:nvSpPr>
          <p:spPr>
            <a:xfrm>
              <a:off x="5508104" y="3156823"/>
              <a:ext cx="1728192" cy="2619264"/>
            </a:xfrm>
            <a:prstGeom prst="rect">
              <a:avLst/>
            </a:prstGeom>
            <a:solidFill>
              <a:srgbClr val="2F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8" name="楕円 7">
              <a:extLst>
                <a:ext uri="{FF2B5EF4-FFF2-40B4-BE49-F238E27FC236}">
                  <a16:creationId xmlns:a16="http://schemas.microsoft.com/office/drawing/2014/main" id="{1FACF1BB-59E5-4904-9AEE-C8DF2C7660F1}"/>
                </a:ext>
              </a:extLst>
            </p:cNvPr>
            <p:cNvSpPr/>
            <p:nvPr/>
          </p:nvSpPr>
          <p:spPr>
            <a:xfrm>
              <a:off x="579613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5" name="楕円 34">
              <a:extLst>
                <a:ext uri="{FF2B5EF4-FFF2-40B4-BE49-F238E27FC236}">
                  <a16:creationId xmlns:a16="http://schemas.microsoft.com/office/drawing/2014/main" id="{0834E4A6-974A-4A34-A728-E786C6C71EA9}"/>
                </a:ext>
              </a:extLst>
            </p:cNvPr>
            <p:cNvSpPr/>
            <p:nvPr/>
          </p:nvSpPr>
          <p:spPr>
            <a:xfrm>
              <a:off x="633619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6" name="楕円 35">
              <a:extLst>
                <a:ext uri="{FF2B5EF4-FFF2-40B4-BE49-F238E27FC236}">
                  <a16:creationId xmlns:a16="http://schemas.microsoft.com/office/drawing/2014/main" id="{503CAF8C-DB70-4FCB-81E3-BE4C913D19CE}"/>
                </a:ext>
              </a:extLst>
            </p:cNvPr>
            <p:cNvSpPr/>
            <p:nvPr/>
          </p:nvSpPr>
          <p:spPr>
            <a:xfrm>
              <a:off x="687625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7" name="楕円 36">
              <a:extLst>
                <a:ext uri="{FF2B5EF4-FFF2-40B4-BE49-F238E27FC236}">
                  <a16:creationId xmlns:a16="http://schemas.microsoft.com/office/drawing/2014/main" id="{281D87B0-111D-47D7-9003-F2401682998E}"/>
                </a:ext>
              </a:extLst>
            </p:cNvPr>
            <p:cNvSpPr/>
            <p:nvPr/>
          </p:nvSpPr>
          <p:spPr>
            <a:xfrm>
              <a:off x="579613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8" name="楕円 37">
              <a:extLst>
                <a:ext uri="{FF2B5EF4-FFF2-40B4-BE49-F238E27FC236}">
                  <a16:creationId xmlns:a16="http://schemas.microsoft.com/office/drawing/2014/main" id="{9DF9A214-F648-4F38-8937-94AEE49562F1}"/>
                </a:ext>
              </a:extLst>
            </p:cNvPr>
            <p:cNvSpPr/>
            <p:nvPr/>
          </p:nvSpPr>
          <p:spPr>
            <a:xfrm>
              <a:off x="633619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9" name="楕円 38">
              <a:extLst>
                <a:ext uri="{FF2B5EF4-FFF2-40B4-BE49-F238E27FC236}">
                  <a16:creationId xmlns:a16="http://schemas.microsoft.com/office/drawing/2014/main" id="{7B4E661A-61AD-41F4-AA19-5EEED43F8DE2}"/>
                </a:ext>
              </a:extLst>
            </p:cNvPr>
            <p:cNvSpPr/>
            <p:nvPr/>
          </p:nvSpPr>
          <p:spPr>
            <a:xfrm>
              <a:off x="687625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0" name="楕円 39">
              <a:extLst>
                <a:ext uri="{FF2B5EF4-FFF2-40B4-BE49-F238E27FC236}">
                  <a16:creationId xmlns:a16="http://schemas.microsoft.com/office/drawing/2014/main" id="{59E1A4E8-0655-4597-A0C3-C4CB87D5AC94}"/>
                </a:ext>
              </a:extLst>
            </p:cNvPr>
            <p:cNvSpPr/>
            <p:nvPr/>
          </p:nvSpPr>
          <p:spPr>
            <a:xfrm>
              <a:off x="579613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1" name="楕円 40">
              <a:extLst>
                <a:ext uri="{FF2B5EF4-FFF2-40B4-BE49-F238E27FC236}">
                  <a16:creationId xmlns:a16="http://schemas.microsoft.com/office/drawing/2014/main" id="{97A7FA36-84C3-4159-AA3A-3499884E2E67}"/>
                </a:ext>
              </a:extLst>
            </p:cNvPr>
            <p:cNvSpPr/>
            <p:nvPr/>
          </p:nvSpPr>
          <p:spPr>
            <a:xfrm>
              <a:off x="633619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2" name="楕円 41">
              <a:extLst>
                <a:ext uri="{FF2B5EF4-FFF2-40B4-BE49-F238E27FC236}">
                  <a16:creationId xmlns:a16="http://schemas.microsoft.com/office/drawing/2014/main" id="{1B9A3CCC-B263-403B-BE7A-2959586B74F6}"/>
                </a:ext>
              </a:extLst>
            </p:cNvPr>
            <p:cNvSpPr/>
            <p:nvPr/>
          </p:nvSpPr>
          <p:spPr>
            <a:xfrm>
              <a:off x="687625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47" name="図 46">
              <a:extLst>
                <a:ext uri="{FF2B5EF4-FFF2-40B4-BE49-F238E27FC236}">
                  <a16:creationId xmlns:a16="http://schemas.microsoft.com/office/drawing/2014/main" id="{BD0E9100-CDBB-47D9-B742-E4CEC453E9C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05186">
              <a:off x="6958975" y="5307142"/>
              <a:ext cx="473301" cy="540000"/>
            </a:xfrm>
            <a:prstGeom prst="rect">
              <a:avLst/>
            </a:prstGeom>
          </p:spPr>
        </p:pic>
        <p:cxnSp>
          <p:nvCxnSpPr>
            <p:cNvPr id="5" name="直線コネクタ 4">
              <a:extLst>
                <a:ext uri="{FF2B5EF4-FFF2-40B4-BE49-F238E27FC236}">
                  <a16:creationId xmlns:a16="http://schemas.microsoft.com/office/drawing/2014/main" id="{866F3897-0057-4A3A-A87C-6CE6C5894BC2}"/>
                </a:ext>
              </a:extLst>
            </p:cNvPr>
            <p:cNvCxnSpPr>
              <a:cxnSpLocks/>
            </p:cNvCxnSpPr>
            <p:nvPr/>
          </p:nvCxnSpPr>
          <p:spPr>
            <a:xfrm>
              <a:off x="5832140" y="4293096"/>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96100B4-D4FB-40A4-B58B-11308996D558}"/>
                </a:ext>
              </a:extLst>
            </p:cNvPr>
            <p:cNvCxnSpPr>
              <a:cxnSpLocks/>
            </p:cNvCxnSpPr>
            <p:nvPr/>
          </p:nvCxnSpPr>
          <p:spPr>
            <a:xfrm>
              <a:off x="5836823" y="5287937"/>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F7F77CE-8ACA-49FC-9B89-F0BF1EE298F7}"/>
                </a:ext>
              </a:extLst>
            </p:cNvPr>
            <p:cNvCxnSpPr>
              <a:cxnSpLocks/>
            </p:cNvCxnSpPr>
            <p:nvPr/>
          </p:nvCxnSpPr>
          <p:spPr>
            <a:xfrm flipV="1">
              <a:off x="5868144" y="4305661"/>
              <a:ext cx="1003920" cy="10141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7C09B896-1B70-6C11-6A9B-950F1E45B660}"/>
              </a:ext>
            </a:extLst>
          </p:cNvPr>
          <p:cNvSpPr txBox="1"/>
          <p:nvPr/>
        </p:nvSpPr>
        <p:spPr>
          <a:xfrm>
            <a:off x="6289301" y="3367542"/>
            <a:ext cx="2355343" cy="2031325"/>
          </a:xfrm>
          <a:prstGeom prst="rect">
            <a:avLst/>
          </a:prstGeom>
          <a:solidFill>
            <a:srgbClr val="FFFFCC"/>
          </a:solidFill>
          <a:ln w="15875">
            <a:solidFill>
              <a:srgbClr val="009650"/>
            </a:solidFill>
          </a:ln>
        </p:spPr>
        <p:txBody>
          <a:bodyPr wrap="square" rtlCol="0">
            <a:spAutoFit/>
          </a:bodyPr>
          <a:lstStyle/>
          <a:p>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これらのパスワードも、他人に知られれば、自分のスマートフォンを人に勝手に使われるきっかけになりますので、十分注意が必要です。</a:t>
            </a:r>
            <a:endParaRPr lang="ja-JP" altLang="en-US" sz="1800" b="1" kern="100" dirty="0">
              <a:effectLst/>
              <a:latin typeface="Century" panose="02040604050505020304" pitchFamily="18" charset="0"/>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75186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80760" y="221828"/>
            <a:ext cx="3467616"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パスワードの種類</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373564" y="1437572"/>
            <a:ext cx="8384676" cy="417542"/>
          </a:xfrm>
        </p:spPr>
        <p:txBody>
          <a:bodyPr>
            <a:no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❷</a:t>
            </a:r>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アプリやサービス利用時のパスワード</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2-B</a:t>
            </a:r>
            <a:endParaRPr lang="en-US" sz="3600" dirty="0">
              <a:latin typeface="BIZ UDゴシック" panose="020B0400000000000000" pitchFamily="49" charset="-128"/>
              <a:ea typeface="BIZ UDゴシック" panose="020B0400000000000000" pitchFamily="49" charset="-128"/>
            </a:endParaRPr>
          </a:p>
        </p:txBody>
      </p:sp>
      <p:sp>
        <p:nvSpPr>
          <p:cNvPr id="52" name="テキスト ボックス 51">
            <a:extLst>
              <a:ext uri="{FF2B5EF4-FFF2-40B4-BE49-F238E27FC236}">
                <a16:creationId xmlns:a16="http://schemas.microsoft.com/office/drawing/2014/main" id="{828FC78D-CEB9-40CB-9F77-AA4CFC63849E}"/>
              </a:ext>
            </a:extLst>
          </p:cNvPr>
          <p:cNvSpPr txBox="1"/>
          <p:nvPr/>
        </p:nvSpPr>
        <p:spPr>
          <a:xfrm>
            <a:off x="3107016" y="2650626"/>
            <a:ext cx="5644046" cy="1323439"/>
          </a:xfrm>
          <a:prstGeom prst="rect">
            <a:avLst/>
          </a:prstGeom>
          <a:noFill/>
          <a:ln>
            <a:solidFill>
              <a:srgbClr val="2F312F"/>
            </a:solidFill>
          </a:ln>
        </p:spPr>
        <p:txBody>
          <a:bodyPr wrap="square" rtlCol="0">
            <a:spAutoFit/>
          </a:bodyPr>
          <a:lstStyle/>
          <a:p>
            <a:r>
              <a:rPr lang="en-US" altLang="ja-JP" sz="1600" b="1" dirty="0">
                <a:solidFill>
                  <a:srgbClr val="FF0000"/>
                </a:solidFill>
                <a:latin typeface="BIZ UDゴシック" panose="020B0400000000000000" pitchFamily="49" charset="-128"/>
                <a:ea typeface="BIZ UDゴシック" panose="020B0400000000000000" pitchFamily="49" charset="-128"/>
              </a:rPr>
              <a:t>ID=</a:t>
            </a:r>
            <a:r>
              <a:rPr lang="ja-JP" altLang="en-US" sz="1600" b="1" dirty="0">
                <a:solidFill>
                  <a:srgbClr val="FF0000"/>
                </a:solidFill>
                <a:latin typeface="BIZ UDゴシック" panose="020B0400000000000000" pitchFamily="49" charset="-128"/>
                <a:ea typeface="BIZ UDゴシック" panose="020B0400000000000000" pitchFamily="49" charset="-128"/>
              </a:rPr>
              <a:t>利用者を識別するユーザー名</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　（名前のようなもの）</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自分で設定できるケースや、利用するサービスを提供する事業者から付与されるケース、自分のメールアドレスを</a:t>
            </a:r>
            <a:r>
              <a:rPr lang="en-US" altLang="ja-JP" sz="1600" b="1" dirty="0">
                <a:latin typeface="BIZ UDゴシック" panose="020B0400000000000000" pitchFamily="49" charset="-128"/>
                <a:ea typeface="BIZ UDゴシック" panose="020B0400000000000000" pitchFamily="49" charset="-128"/>
              </a:rPr>
              <a:t>ID</a:t>
            </a:r>
            <a:r>
              <a:rPr lang="ja-JP" altLang="en-US" sz="1600" b="1" dirty="0">
                <a:latin typeface="BIZ UDゴシック" panose="020B0400000000000000" pitchFamily="49" charset="-128"/>
                <a:ea typeface="BIZ UDゴシック" panose="020B0400000000000000" pitchFamily="49" charset="-128"/>
              </a:rPr>
              <a:t>にするケースなど。</a:t>
            </a:r>
          </a:p>
        </p:txBody>
      </p:sp>
      <p:cxnSp>
        <p:nvCxnSpPr>
          <p:cNvPr id="6" name="コネクタ: カギ線 5">
            <a:extLst>
              <a:ext uri="{FF2B5EF4-FFF2-40B4-BE49-F238E27FC236}">
                <a16:creationId xmlns:a16="http://schemas.microsoft.com/office/drawing/2014/main" id="{7A818E32-8FD5-44C7-88CB-21DDFBDE27C1}"/>
              </a:ext>
            </a:extLst>
          </p:cNvPr>
          <p:cNvCxnSpPr>
            <a:cxnSpLocks/>
            <a:stCxn id="52" idx="1"/>
            <a:endCxn id="50" idx="3"/>
          </p:cNvCxnSpPr>
          <p:nvPr/>
        </p:nvCxnSpPr>
        <p:spPr>
          <a:xfrm rot="10800000" flipV="1">
            <a:off x="2608570" y="3312345"/>
            <a:ext cx="498447" cy="790097"/>
          </a:xfrm>
          <a:prstGeom prst="bentConnector3">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grpSp>
        <p:nvGrpSpPr>
          <p:cNvPr id="3" name="グループ化 2" descr="アプリやサービス利用時のログインページの画像">
            <a:extLst>
              <a:ext uri="{FF2B5EF4-FFF2-40B4-BE49-F238E27FC236}">
                <a16:creationId xmlns:a16="http://schemas.microsoft.com/office/drawing/2014/main" id="{D6AE9F3B-7AAB-4AB4-A26A-4A52B39369A5}"/>
              </a:ext>
            </a:extLst>
          </p:cNvPr>
          <p:cNvGrpSpPr/>
          <p:nvPr/>
        </p:nvGrpSpPr>
        <p:grpSpPr>
          <a:xfrm>
            <a:off x="539552" y="2654581"/>
            <a:ext cx="2702079" cy="3444955"/>
            <a:chOff x="1442288" y="2564904"/>
            <a:chExt cx="3451950" cy="3456384"/>
          </a:xfrm>
        </p:grpSpPr>
        <p:sp>
          <p:nvSpPr>
            <p:cNvPr id="29" name="正方形/長方形 28">
              <a:extLst>
                <a:ext uri="{FF2B5EF4-FFF2-40B4-BE49-F238E27FC236}">
                  <a16:creationId xmlns:a16="http://schemas.microsoft.com/office/drawing/2014/main" id="{AF31ACB0-00DB-418E-8731-FB06F4852EDC}"/>
                </a:ext>
              </a:extLst>
            </p:cNvPr>
            <p:cNvSpPr/>
            <p:nvPr/>
          </p:nvSpPr>
          <p:spPr>
            <a:xfrm>
              <a:off x="1442289" y="2564904"/>
              <a:ext cx="2736304"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4E4FA748-94AA-411A-B1A9-E6E49FDB0028}"/>
                </a:ext>
              </a:extLst>
            </p:cNvPr>
            <p:cNvSpPr txBox="1"/>
            <p:nvPr/>
          </p:nvSpPr>
          <p:spPr>
            <a:xfrm>
              <a:off x="1442289" y="2763187"/>
              <a:ext cx="2736304" cy="461665"/>
            </a:xfrm>
            <a:prstGeom prst="rect">
              <a:avLst/>
            </a:prstGeom>
            <a:solidFill>
              <a:srgbClr val="009650"/>
            </a:solidFill>
          </p:spPr>
          <p:txBody>
            <a:bodyPr wrap="square" rtlCol="0">
              <a:spAutoFit/>
            </a:bodyPr>
            <a:lstStyle/>
            <a:p>
              <a:pPr algn="ctr"/>
              <a:r>
                <a:rPr kumimoji="1" lang="ja-JP" altLang="en-US" sz="2400" b="1" dirty="0">
                  <a:solidFill>
                    <a:schemeClr val="bg1"/>
                  </a:solidFill>
                  <a:latin typeface="BIZ UDゴシック" panose="020B0400000000000000" pitchFamily="49" charset="-128"/>
                  <a:ea typeface="BIZ UDゴシック" panose="020B0400000000000000" pitchFamily="49" charset="-128"/>
                </a:rPr>
                <a:t>○○サービス</a:t>
              </a:r>
              <a:endParaRPr lang="en-US" altLang="ja-JP" sz="2400" b="1" dirty="0">
                <a:solidFill>
                  <a:schemeClr val="bg1"/>
                </a:solidFill>
                <a:latin typeface="BIZ UDゴシック" panose="020B0400000000000000" pitchFamily="49" charset="-128"/>
                <a:ea typeface="BIZ UDゴシック" panose="020B0400000000000000" pitchFamily="49" charset="-128"/>
              </a:endParaRPr>
            </a:p>
          </p:txBody>
        </p:sp>
        <p:sp>
          <p:nvSpPr>
            <p:cNvPr id="31" name="正方形/長方形 30">
              <a:extLst>
                <a:ext uri="{FF2B5EF4-FFF2-40B4-BE49-F238E27FC236}">
                  <a16:creationId xmlns:a16="http://schemas.microsoft.com/office/drawing/2014/main" id="{0575BC34-2A38-4A59-AF76-AB22C09A2839}"/>
                </a:ext>
              </a:extLst>
            </p:cNvPr>
            <p:cNvSpPr/>
            <p:nvPr/>
          </p:nvSpPr>
          <p:spPr>
            <a:xfrm>
              <a:off x="2594417" y="3843307"/>
              <a:ext cx="144000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59CBB2C9-5B46-4B65-AE1B-5313BD446C94}"/>
                </a:ext>
              </a:extLst>
            </p:cNvPr>
            <p:cNvSpPr/>
            <p:nvPr/>
          </p:nvSpPr>
          <p:spPr>
            <a:xfrm>
              <a:off x="1547105" y="38433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BIZ UDゴシック" panose="020B0400000000000000" pitchFamily="49" charset="-128"/>
                  <a:ea typeface="BIZ UDゴシック" panose="020B0400000000000000" pitchFamily="49" charset="-128"/>
                </a:rPr>
                <a:t>ID</a:t>
              </a:r>
              <a:endParaRPr kumimoji="1" lang="ja-JP" altLang="en-US" b="1"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EF7D0017-F21A-4AB4-A4DB-69A35C5D08DB}"/>
                </a:ext>
              </a:extLst>
            </p:cNvPr>
            <p:cNvSpPr/>
            <p:nvPr/>
          </p:nvSpPr>
          <p:spPr>
            <a:xfrm>
              <a:off x="1549379" y="43020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ゴシック" panose="020B0400000000000000" pitchFamily="49" charset="-128"/>
                  <a:ea typeface="BIZ UDゴシック" panose="020B0400000000000000" pitchFamily="49" charset="-128"/>
                </a:rPr>
                <a:t>パスワード</a:t>
              </a:r>
            </a:p>
          </p:txBody>
        </p:sp>
        <p:sp>
          <p:nvSpPr>
            <p:cNvPr id="45" name="正方形/長方形 44">
              <a:extLst>
                <a:ext uri="{FF2B5EF4-FFF2-40B4-BE49-F238E27FC236}">
                  <a16:creationId xmlns:a16="http://schemas.microsoft.com/office/drawing/2014/main" id="{7DCB25FC-3F39-4C0A-849A-F2ADA3A574C4}"/>
                </a:ext>
              </a:extLst>
            </p:cNvPr>
            <p:cNvSpPr/>
            <p:nvPr/>
          </p:nvSpPr>
          <p:spPr>
            <a:xfrm>
              <a:off x="2594417" y="43020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8" name="テキスト ボックス 47">
              <a:extLst>
                <a:ext uri="{FF2B5EF4-FFF2-40B4-BE49-F238E27FC236}">
                  <a16:creationId xmlns:a16="http://schemas.microsoft.com/office/drawing/2014/main" id="{56AA39E7-9556-4360-A6D2-FA76B1AD00C5}"/>
                </a:ext>
              </a:extLst>
            </p:cNvPr>
            <p:cNvSpPr txBox="1"/>
            <p:nvPr/>
          </p:nvSpPr>
          <p:spPr>
            <a:xfrm>
              <a:off x="1442288" y="4894689"/>
              <a:ext cx="3451950" cy="480990"/>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パスワードを忘れてしまった</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方は</a:t>
              </a:r>
              <a:r>
                <a:rPr kumimoji="1" lang="ja-JP" altLang="en-US" sz="1100" u="sng" dirty="0">
                  <a:solidFill>
                    <a:schemeClr val="accent2">
                      <a:lumMod val="75000"/>
                    </a:schemeClr>
                  </a:solidFill>
                  <a:latin typeface="BIZ UDゴシック" panose="020B0400000000000000" pitchFamily="49" charset="-128"/>
                  <a:ea typeface="BIZ UDゴシック" panose="020B0400000000000000" pitchFamily="49" charset="-128"/>
                </a:rPr>
                <a:t>こちら</a:t>
              </a:r>
            </a:p>
          </p:txBody>
        </p:sp>
        <p:sp>
          <p:nvSpPr>
            <p:cNvPr id="50" name="正方形/長方形 49">
              <a:extLst>
                <a:ext uri="{FF2B5EF4-FFF2-40B4-BE49-F238E27FC236}">
                  <a16:creationId xmlns:a16="http://schemas.microsoft.com/office/drawing/2014/main" id="{BB2077E4-045F-4CE1-AD5F-E15B86F0290E}"/>
                </a:ext>
              </a:extLst>
            </p:cNvPr>
            <p:cNvSpPr/>
            <p:nvPr/>
          </p:nvSpPr>
          <p:spPr>
            <a:xfrm>
              <a:off x="2537491" y="3801569"/>
              <a:ext cx="1548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1" name="正方形/長方形 50">
              <a:extLst>
                <a:ext uri="{FF2B5EF4-FFF2-40B4-BE49-F238E27FC236}">
                  <a16:creationId xmlns:a16="http://schemas.microsoft.com/office/drawing/2014/main" id="{9E08EB80-BF00-4BB5-BC6D-BA27074CD1CD}"/>
                </a:ext>
              </a:extLst>
            </p:cNvPr>
            <p:cNvSpPr/>
            <p:nvPr/>
          </p:nvSpPr>
          <p:spPr>
            <a:xfrm>
              <a:off x="2537491" y="4279381"/>
              <a:ext cx="1548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3" name="テキスト ボックス 52">
              <a:extLst>
                <a:ext uri="{FF2B5EF4-FFF2-40B4-BE49-F238E27FC236}">
                  <a16:creationId xmlns:a16="http://schemas.microsoft.com/office/drawing/2014/main" id="{D90666C2-ABB4-4F53-B1B6-1A007D6840BD}"/>
                </a:ext>
              </a:extLst>
            </p:cNvPr>
            <p:cNvSpPr txBox="1"/>
            <p:nvPr/>
          </p:nvSpPr>
          <p:spPr>
            <a:xfrm>
              <a:off x="1985960" y="3347700"/>
              <a:ext cx="1800493" cy="369332"/>
            </a:xfrm>
            <a:prstGeom prst="rect">
              <a:avLst/>
            </a:prstGeom>
            <a:noFill/>
          </p:spPr>
          <p:txBody>
            <a:bodyPr wrap="none" rtlCol="0">
              <a:spAutoFit/>
            </a:bodyPr>
            <a:lstStyle/>
            <a:p>
              <a:pPr algn="ctr"/>
              <a:r>
                <a:rPr kumimoji="1" lang="ja-JP" altLang="en-US" b="1" dirty="0">
                  <a:latin typeface="BIZ UDゴシック" panose="020B0400000000000000" pitchFamily="49" charset="-128"/>
                  <a:ea typeface="BIZ UDゴシック" panose="020B0400000000000000" pitchFamily="49" charset="-128"/>
                </a:rPr>
                <a:t>ログインページ</a:t>
              </a:r>
            </a:p>
          </p:txBody>
        </p:sp>
      </p:grpSp>
      <p:sp>
        <p:nvSpPr>
          <p:cNvPr id="54" name="テキスト ボックス 53">
            <a:extLst>
              <a:ext uri="{FF2B5EF4-FFF2-40B4-BE49-F238E27FC236}">
                <a16:creationId xmlns:a16="http://schemas.microsoft.com/office/drawing/2014/main" id="{258E63A9-0930-42B0-B0CA-74FD5149A381}"/>
              </a:ext>
            </a:extLst>
          </p:cNvPr>
          <p:cNvSpPr txBox="1"/>
          <p:nvPr/>
        </p:nvSpPr>
        <p:spPr>
          <a:xfrm>
            <a:off x="3112484" y="4285145"/>
            <a:ext cx="5645756" cy="584775"/>
          </a:xfrm>
          <a:prstGeom prst="rect">
            <a:avLst/>
          </a:prstGeom>
          <a:noFill/>
          <a:ln>
            <a:solidFill>
              <a:srgbClr val="2F312F"/>
            </a:solidFill>
          </a:ln>
        </p:spPr>
        <p:txBody>
          <a:bodyPr wrap="square" rtlCol="0">
            <a:spAutoFit/>
          </a:bodyPr>
          <a:lstStyle/>
          <a:p>
            <a:r>
              <a:rPr lang="en-US" altLang="ja-JP" sz="1600" b="1" dirty="0">
                <a:latin typeface="BIZ UDゴシック" panose="020B0400000000000000" pitchFamily="49" charset="-128"/>
                <a:ea typeface="BIZ UDゴシック" panose="020B0400000000000000" pitchFamily="49" charset="-128"/>
              </a:rPr>
              <a:t>ID</a:t>
            </a:r>
            <a:r>
              <a:rPr lang="ja-JP" altLang="en-US" sz="1600" b="1" dirty="0">
                <a:latin typeface="BIZ UDゴシック" panose="020B0400000000000000" pitchFamily="49" charset="-128"/>
                <a:ea typeface="BIZ UDゴシック" panose="020B0400000000000000" pitchFamily="49" charset="-128"/>
              </a:rPr>
              <a:t>と合致するパスワードを入れることで、本人確認がなされたことになり、サービスの提供が許可される仕組みです。</a:t>
            </a:r>
          </a:p>
        </p:txBody>
      </p:sp>
      <p:cxnSp>
        <p:nvCxnSpPr>
          <p:cNvPr id="55" name="コネクタ: カギ線 54">
            <a:extLst>
              <a:ext uri="{FF2B5EF4-FFF2-40B4-BE49-F238E27FC236}">
                <a16:creationId xmlns:a16="http://schemas.microsoft.com/office/drawing/2014/main" id="{CD5D295E-2EF9-4589-98CC-0518C37BADEA}"/>
              </a:ext>
            </a:extLst>
          </p:cNvPr>
          <p:cNvCxnSpPr>
            <a:cxnSpLocks/>
            <a:stCxn id="54" idx="1"/>
            <a:endCxn id="51" idx="3"/>
          </p:cNvCxnSpPr>
          <p:nvPr/>
        </p:nvCxnSpPr>
        <p:spPr>
          <a:xfrm rot="10800000" flipV="1">
            <a:off x="2608570" y="4577533"/>
            <a:ext cx="503915" cy="1142"/>
          </a:xfrm>
          <a:prstGeom prst="bentConnector3">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sp>
        <p:nvSpPr>
          <p:cNvPr id="8" name="テキスト ボックス 7">
            <a:extLst>
              <a:ext uri="{FF2B5EF4-FFF2-40B4-BE49-F238E27FC236}">
                <a16:creationId xmlns:a16="http://schemas.microsoft.com/office/drawing/2014/main" id="{C42F19CD-0D4C-6737-B835-FF61F7D4AD8E}"/>
              </a:ext>
            </a:extLst>
          </p:cNvPr>
          <p:cNvSpPr txBox="1"/>
          <p:nvPr/>
        </p:nvSpPr>
        <p:spPr>
          <a:xfrm>
            <a:off x="539552" y="1838786"/>
            <a:ext cx="8216978" cy="646331"/>
          </a:xfrm>
          <a:prstGeom prst="rect">
            <a:avLst/>
          </a:prstGeom>
          <a:noFill/>
        </p:spPr>
        <p:txBody>
          <a:bodyPr wrap="square" rtlCol="0">
            <a:spAutoFit/>
          </a:bodyPr>
          <a:lstStyle/>
          <a:p>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様々なアプリを利用する際に必要になるものです。その際には、このような画面が出てきて、</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（アイディー</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とパスワードを入力する必要があります。</a:t>
            </a:r>
            <a:endParaRPr lang="ja-JP" altLang="en-US" sz="1800" b="1" kern="100" dirty="0">
              <a:effectLst/>
              <a:latin typeface="Century" panose="02040604050505020304" pitchFamily="18" charset="0"/>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73586B3C-90CB-DC7A-48F2-20D0F31B73A5}"/>
              </a:ext>
            </a:extLst>
          </p:cNvPr>
          <p:cNvSpPr txBox="1"/>
          <p:nvPr/>
        </p:nvSpPr>
        <p:spPr>
          <a:xfrm>
            <a:off x="2873386" y="5172568"/>
            <a:ext cx="5866003" cy="926969"/>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このように、インターネット上のサービスを利用する際に、</a:t>
            </a:r>
            <a:r>
              <a:rPr kumimoji="1" lang="en-US" altLang="ja-JP" b="1" dirty="0">
                <a:latin typeface="BIZ UDゴシック" panose="020B0400000000000000" pitchFamily="49" charset="-128"/>
                <a:ea typeface="BIZ UDゴシック" panose="020B0400000000000000" pitchFamily="49" charset="-128"/>
              </a:rPr>
              <a:t>ID</a:t>
            </a:r>
            <a:r>
              <a:rPr kumimoji="1" lang="ja-JP" altLang="en-US" b="1" dirty="0">
                <a:latin typeface="BIZ UDゴシック" panose="020B0400000000000000" pitchFamily="49" charset="-128"/>
                <a:ea typeface="BIZ UDゴシック" panose="020B0400000000000000" pitchFamily="49" charset="-128"/>
              </a:rPr>
              <a:t>とパスワードを使って本人を確認することを「ログイン」と言うことがあります。</a:t>
            </a:r>
          </a:p>
        </p:txBody>
      </p:sp>
    </p:spTree>
    <p:extLst>
      <p:ext uri="{BB962C8B-B14F-4D97-AF65-F5344CB8AC3E}">
        <p14:creationId xmlns:p14="http://schemas.microsoft.com/office/powerpoint/2010/main" val="1279458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29070" y="1460782"/>
            <a:ext cx="8018398" cy="692268"/>
          </a:xfrm>
        </p:spPr>
        <p:txBody>
          <a:bodyPr>
            <a:no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パスワードは、他人から推測されにくい、</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なるべく複雑で長いものに設定しましょう。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2-C</a:t>
            </a:r>
            <a:endParaRPr lang="en-US" sz="3600" dirty="0">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13AF36F6-8995-4BDF-AECD-CE5E4F9A9C45}"/>
              </a:ext>
            </a:extLst>
          </p:cNvPr>
          <p:cNvSpPr/>
          <p:nvPr/>
        </p:nvSpPr>
        <p:spPr>
          <a:xfrm>
            <a:off x="611560" y="2358566"/>
            <a:ext cx="3745082"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bg1"/>
                </a:solidFill>
                <a:latin typeface="BIZ UDゴシック" panose="020B0400000000000000" pitchFamily="49" charset="-128"/>
                <a:ea typeface="BIZ UDゴシック" panose="020B0400000000000000" pitchFamily="49" charset="-128"/>
                <a:cs typeface="Meiryo" charset="-128"/>
              </a:rPr>
              <a:t> </a:t>
            </a:r>
            <a:r>
              <a:rPr kumimoji="1" lang="ja-JP" altLang="en-US" b="1" dirty="0">
                <a:solidFill>
                  <a:schemeClr val="bg1"/>
                </a:solidFill>
                <a:latin typeface="BIZ UDゴシック" panose="020B0400000000000000" pitchFamily="49" charset="-128"/>
                <a:ea typeface="BIZ UDゴシック" panose="020B0400000000000000" pitchFamily="49" charset="-128"/>
                <a:cs typeface="Meiryo" charset="-128"/>
              </a:rPr>
              <a:t>悪いパスワードの例</a:t>
            </a:r>
          </a:p>
        </p:txBody>
      </p:sp>
      <p:sp>
        <p:nvSpPr>
          <p:cNvPr id="24" name="正方形/長方形 23">
            <a:extLst>
              <a:ext uri="{FF2B5EF4-FFF2-40B4-BE49-F238E27FC236}">
                <a16:creationId xmlns:a16="http://schemas.microsoft.com/office/drawing/2014/main" id="{D96AC6BA-E21D-4A25-8E9D-FAE2690066E4}"/>
              </a:ext>
            </a:extLst>
          </p:cNvPr>
          <p:cNvSpPr/>
          <p:nvPr/>
        </p:nvSpPr>
        <p:spPr>
          <a:xfrm>
            <a:off x="4788024" y="2358566"/>
            <a:ext cx="3745082"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bg1"/>
                </a:solidFill>
                <a:latin typeface="BIZ UDゴシック" panose="020B0400000000000000" pitchFamily="49" charset="-128"/>
                <a:ea typeface="BIZ UDゴシック" panose="020B0400000000000000" pitchFamily="49" charset="-128"/>
                <a:cs typeface="Meiryo" charset="-128"/>
              </a:rPr>
              <a:t> </a:t>
            </a:r>
            <a:r>
              <a:rPr lang="ja-JP" altLang="en-US" b="1" dirty="0">
                <a:solidFill>
                  <a:schemeClr val="bg1"/>
                </a:solidFill>
                <a:latin typeface="BIZ UDゴシック" panose="020B0400000000000000" pitchFamily="49" charset="-128"/>
                <a:ea typeface="BIZ UDゴシック" panose="020B0400000000000000" pitchFamily="49" charset="-128"/>
                <a:cs typeface="Meiryo" charset="-128"/>
              </a:rPr>
              <a:t>良い</a:t>
            </a:r>
            <a:r>
              <a:rPr kumimoji="1" lang="ja-JP" altLang="en-US" b="1" dirty="0">
                <a:solidFill>
                  <a:schemeClr val="bg1"/>
                </a:solidFill>
                <a:latin typeface="BIZ UDゴシック" panose="020B0400000000000000" pitchFamily="49" charset="-128"/>
                <a:ea typeface="BIZ UDゴシック" panose="020B0400000000000000" pitchFamily="49" charset="-128"/>
                <a:cs typeface="Meiryo" charset="-128"/>
              </a:rPr>
              <a:t>パスワードの例</a:t>
            </a:r>
          </a:p>
        </p:txBody>
      </p:sp>
      <p:sp>
        <p:nvSpPr>
          <p:cNvPr id="25" name="正方形/長方形 24">
            <a:extLst>
              <a:ext uri="{FF2B5EF4-FFF2-40B4-BE49-F238E27FC236}">
                <a16:creationId xmlns:a16="http://schemas.microsoft.com/office/drawing/2014/main" id="{225D1236-274B-40D9-AEAD-AA1EC02E3534}"/>
              </a:ext>
            </a:extLst>
          </p:cNvPr>
          <p:cNvSpPr/>
          <p:nvPr/>
        </p:nvSpPr>
        <p:spPr>
          <a:xfrm>
            <a:off x="515782" y="2504392"/>
            <a:ext cx="3960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2425" algn="l"/>
              </a:tabLst>
            </a:pP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名前や生年月日などを</a:t>
            </a:r>
            <a:endPar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利用したもの</a:t>
            </a:r>
            <a:endPar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endParaRPr>
          </a:p>
          <a:p>
            <a:pPr>
              <a:tabLst>
                <a:tab pos="352425" algn="l"/>
              </a:tabLst>
            </a:pP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err="1">
                <a:solidFill>
                  <a:schemeClr val="tx1"/>
                </a:solidFill>
                <a:latin typeface="BIZ UDゴシック" panose="020B0400000000000000" pitchFamily="49" charset="-128"/>
                <a:ea typeface="BIZ UDゴシック" panose="020B0400000000000000" pitchFamily="49" charset="-128"/>
                <a:cs typeface="Meiryo" charset="-128"/>
              </a:rPr>
              <a:t>abcd</a:t>
            </a:r>
            <a:r>
              <a:rPr lang="ja-JP" altLang="en-US" sz="2000" b="1" spc="-1000" dirty="0" err="1">
                <a:solidFill>
                  <a:schemeClr val="tx1"/>
                </a:solidFill>
                <a:latin typeface="BIZ UDゴシック" panose="020B0400000000000000" pitchFamily="49" charset="-128"/>
                <a:ea typeface="BIZ UDゴシック" panose="020B0400000000000000" pitchFamily="49" charset="-128"/>
                <a:cs typeface="Meiryo" charset="-128"/>
              </a:rPr>
              <a:t>」</a:t>
            </a:r>
            <a:r>
              <a:rPr lang="ja-JP" altLang="en-US" sz="2000" b="1" dirty="0" err="1">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7777</a:t>
            </a:r>
            <a:r>
              <a:rPr lang="ja-JP" altLang="en-US" sz="2000" b="1" spc="-750" dirty="0" err="1">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など、</a:t>
            </a:r>
            <a:endPar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簡単に類推できるもの</a:t>
            </a:r>
            <a:endPar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endParaRPr>
          </a:p>
          <a:p>
            <a:pPr>
              <a:tabLst>
                <a:tab pos="352425" algn="l"/>
              </a:tabLst>
            </a:pP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文字数が少ないもの</a:t>
            </a:r>
          </a:p>
        </p:txBody>
      </p:sp>
      <p:sp>
        <p:nvSpPr>
          <p:cNvPr id="27" name="正方形/長方形 26">
            <a:extLst>
              <a:ext uri="{FF2B5EF4-FFF2-40B4-BE49-F238E27FC236}">
                <a16:creationId xmlns:a16="http://schemas.microsoft.com/office/drawing/2014/main" id="{8FB24EA3-0971-4737-9C4D-02068D4F584D}"/>
              </a:ext>
            </a:extLst>
          </p:cNvPr>
          <p:cNvSpPr/>
          <p:nvPr/>
        </p:nvSpPr>
        <p:spPr>
          <a:xfrm>
            <a:off x="4668756" y="2820684"/>
            <a:ext cx="3738178"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2425" algn="l"/>
              </a:tabLst>
            </a:pP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以下を組み合わせたもの</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英大文字（</a:t>
            </a:r>
            <a:r>
              <a:rPr lang="en-US" altLang="ja-JP" sz="2000" b="1" dirty="0">
                <a:solidFill>
                  <a:schemeClr val="tx1"/>
                </a:solidFill>
                <a:latin typeface="BIZ UDゴシック" panose="020B0400000000000000" pitchFamily="49" charset="-128"/>
                <a:ea typeface="BIZ UDゴシック" panose="020B0400000000000000" pitchFamily="49" charset="-128"/>
              </a:rPr>
              <a:t>ABC</a:t>
            </a:r>
            <a:r>
              <a:rPr lang="ja-JP" altLang="en-US" sz="2000" b="1" dirty="0">
                <a:solidFill>
                  <a:schemeClr val="tx1"/>
                </a:solidFill>
                <a:latin typeface="BIZ UDゴシック" panose="020B0400000000000000" pitchFamily="49" charset="-128"/>
                <a:ea typeface="BIZ UDゴシック" panose="020B0400000000000000" pitchFamily="49" charset="-128"/>
              </a:rPr>
              <a:t>・・・）</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英小文字（</a:t>
            </a:r>
            <a:r>
              <a:rPr lang="en-US" altLang="ja-JP" sz="2000" b="1" dirty="0" err="1">
                <a:solidFill>
                  <a:schemeClr val="tx1"/>
                </a:solidFill>
                <a:latin typeface="BIZ UDゴシック" panose="020B0400000000000000" pitchFamily="49" charset="-128"/>
                <a:ea typeface="BIZ UDゴシック" panose="020B0400000000000000" pitchFamily="49" charset="-128"/>
              </a:rPr>
              <a:t>abc</a:t>
            </a:r>
            <a:r>
              <a:rPr lang="ja-JP" altLang="en-US" sz="2000" b="1" dirty="0">
                <a:solidFill>
                  <a:schemeClr val="tx1"/>
                </a:solidFill>
                <a:latin typeface="BIZ UDゴシック" panose="020B0400000000000000" pitchFamily="49" charset="-128"/>
                <a:ea typeface="BIZ UDゴシック" panose="020B0400000000000000" pitchFamily="49" charset="-128"/>
              </a:rPr>
              <a:t>・・・）</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数字（</a:t>
            </a:r>
            <a:r>
              <a:rPr lang="en-US" altLang="ja-JP" sz="2000" b="1" dirty="0">
                <a:solidFill>
                  <a:schemeClr val="tx1"/>
                </a:solidFill>
                <a:latin typeface="BIZ UDゴシック" panose="020B0400000000000000" pitchFamily="49" charset="-128"/>
                <a:ea typeface="BIZ UDゴシック" panose="020B0400000000000000" pitchFamily="49" charset="-128"/>
              </a:rPr>
              <a:t>123</a:t>
            </a:r>
            <a:r>
              <a:rPr lang="ja-JP" altLang="en-US" sz="2000" b="1" dirty="0">
                <a:solidFill>
                  <a:schemeClr val="tx1"/>
                </a:solidFill>
                <a:latin typeface="BIZ UDゴシック" panose="020B0400000000000000" pitchFamily="49" charset="-128"/>
                <a:ea typeface="BIZ UDゴシック" panose="020B0400000000000000" pitchFamily="49" charset="-128"/>
              </a:rPr>
              <a:t>・・・）</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記号（</a:t>
            </a:r>
            <a:r>
              <a:rPr lang="en-US" altLang="ja-JP" sz="2000" b="1" dirty="0">
                <a:solidFill>
                  <a:schemeClr val="tx1"/>
                </a:solidFill>
                <a:latin typeface="BIZ UDゴシック" panose="020B0400000000000000" pitchFamily="49" charset="-128"/>
                <a:ea typeface="BIZ UDゴシック" panose="020B0400000000000000" pitchFamily="49" charset="-128"/>
              </a:rPr>
              <a:t>!?#</a:t>
            </a:r>
            <a:r>
              <a:rPr lang="ja-JP" altLang="en-US" sz="2000" b="1" dirty="0">
                <a:solidFill>
                  <a:schemeClr val="tx1"/>
                </a:solidFill>
                <a:latin typeface="BIZ UDゴシック" panose="020B0400000000000000" pitchFamily="49" charset="-128"/>
                <a:ea typeface="BIZ UDゴシック" panose="020B0400000000000000" pitchFamily="49" charset="-128"/>
              </a:rPr>
              <a:t>・・・）</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文字数が多いもの</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rPr>
              <a:t>10</a:t>
            </a:r>
            <a:r>
              <a:rPr lang="ja-JP" altLang="en-US" sz="2000" b="1" dirty="0">
                <a:solidFill>
                  <a:schemeClr val="tx1"/>
                </a:solidFill>
                <a:latin typeface="BIZ UDゴシック" panose="020B0400000000000000" pitchFamily="49" charset="-128"/>
                <a:ea typeface="BIZ UDゴシック" panose="020B0400000000000000" pitchFamily="49" charset="-128"/>
              </a:rPr>
              <a:t>文字以上）</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F299DB7C-862C-4619-BB94-0B4387E9A83C}"/>
              </a:ext>
            </a:extLst>
          </p:cNvPr>
          <p:cNvSpPr txBox="1"/>
          <p:nvPr/>
        </p:nvSpPr>
        <p:spPr>
          <a:xfrm>
            <a:off x="510127" y="5217156"/>
            <a:ext cx="3846515" cy="645113"/>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英字</a:t>
            </a:r>
            <a:r>
              <a:rPr lang="en-US" altLang="ja-JP" sz="1600" b="1" dirty="0">
                <a:latin typeface="BIZ UDゴシック" panose="020B0400000000000000" pitchFamily="49" charset="-128"/>
                <a:ea typeface="BIZ UDゴシック" panose="020B0400000000000000" pitchFamily="49" charset="-128"/>
              </a:rPr>
              <a:t>4</a:t>
            </a:r>
            <a:r>
              <a:rPr lang="ja-JP" altLang="en-US" sz="1600" b="1" dirty="0">
                <a:latin typeface="BIZ UDゴシック" panose="020B0400000000000000" pitchFamily="49" charset="-128"/>
                <a:ea typeface="BIZ UDゴシック" panose="020B0400000000000000" pitchFamily="49" charset="-128"/>
              </a:rPr>
              <a:t>文字のパスワードの場合、理論上</a:t>
            </a:r>
            <a:endParaRPr lang="en-US" altLang="ja-JP" sz="1600" b="1" dirty="0">
              <a:latin typeface="BIZ UDゴシック" panose="020B0400000000000000" pitchFamily="49" charset="-128"/>
              <a:ea typeface="BIZ UDゴシック" panose="020B0400000000000000" pitchFamily="49" charset="-128"/>
            </a:endParaRPr>
          </a:p>
          <a:p>
            <a:pPr>
              <a:lnSpc>
                <a:spcPct val="150000"/>
              </a:lnSpc>
            </a:pPr>
            <a:r>
              <a:rPr lang="ja-JP" altLang="en-US" sz="1600" b="1" dirty="0">
                <a:latin typeface="BIZ UDゴシック" panose="020B0400000000000000" pitchFamily="49" charset="-128"/>
                <a:ea typeface="BIZ UDゴシック" panose="020B0400000000000000" pitchFamily="49" charset="-128"/>
              </a:rPr>
              <a:t>総当たりで約</a:t>
            </a:r>
            <a:r>
              <a:rPr lang="en-US" altLang="ja-JP" sz="1600" b="1" dirty="0">
                <a:latin typeface="BIZ UDゴシック" panose="020B0400000000000000" pitchFamily="49" charset="-128"/>
                <a:ea typeface="BIZ UDゴシック" panose="020B0400000000000000" pitchFamily="49" charset="-128"/>
              </a:rPr>
              <a:t>3</a:t>
            </a:r>
            <a:r>
              <a:rPr lang="ja-JP" altLang="en-US" sz="1600" b="1" dirty="0">
                <a:latin typeface="BIZ UDゴシック" panose="020B0400000000000000" pitchFamily="49" charset="-128"/>
                <a:ea typeface="BIZ UDゴシック" panose="020B0400000000000000" pitchFamily="49" charset="-128"/>
              </a:rPr>
              <a:t>秒で見破られます。</a:t>
            </a:r>
            <a:endParaRPr lang="en-US" altLang="ja-JP" sz="1600" b="1" dirty="0">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7C851DDD-7A1C-4CF9-BEFB-D0A9EC3CDE31}"/>
              </a:ext>
            </a:extLst>
          </p:cNvPr>
          <p:cNvSpPr txBox="1"/>
          <p:nvPr/>
        </p:nvSpPr>
        <p:spPr>
          <a:xfrm>
            <a:off x="4647600" y="5217156"/>
            <a:ext cx="4134871" cy="707886"/>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上記のパスワー</a:t>
            </a:r>
            <a:r>
              <a:rPr lang="ja-JP" altLang="en-US" sz="1600" b="1" spc="-750" dirty="0">
                <a:latin typeface="BIZ UDゴシック" panose="020B0400000000000000" pitchFamily="49" charset="-128"/>
                <a:ea typeface="BIZ UDゴシック" panose="020B0400000000000000" pitchFamily="49" charset="-128"/>
              </a:rPr>
              <a:t>ド</a:t>
            </a:r>
            <a:r>
              <a:rPr lang="ja-JP" altLang="en-US" sz="1600" b="1" dirty="0">
                <a:latin typeface="BIZ UDゴシック" panose="020B0400000000000000" pitchFamily="49" charset="-128"/>
                <a:ea typeface="BIZ UDゴシック" panose="020B0400000000000000" pitchFamily="49" charset="-128"/>
              </a:rPr>
              <a:t>（</a:t>
            </a:r>
            <a:r>
              <a:rPr lang="en-US" altLang="ja-JP" sz="1600" b="1" dirty="0">
                <a:latin typeface="BIZ UDゴシック" panose="020B0400000000000000" pitchFamily="49" charset="-128"/>
                <a:ea typeface="BIZ UDゴシック" panose="020B0400000000000000" pitchFamily="49" charset="-128"/>
              </a:rPr>
              <a:t>10</a:t>
            </a:r>
            <a:r>
              <a:rPr lang="ja-JP" altLang="en-US" sz="1600" b="1" dirty="0">
                <a:latin typeface="BIZ UDゴシック" panose="020B0400000000000000" pitchFamily="49" charset="-128"/>
                <a:ea typeface="BIZ UDゴシック" panose="020B0400000000000000" pitchFamily="49" charset="-128"/>
              </a:rPr>
              <a:t>文字</a:t>
            </a:r>
            <a:r>
              <a:rPr lang="ja-JP" altLang="en-US" sz="1600" b="1" spc="-750"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の場合、理論上</a:t>
            </a:r>
            <a:endParaRPr lang="en-US" altLang="ja-JP" sz="1600" b="1" dirty="0">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総当たりで約</a:t>
            </a:r>
            <a:r>
              <a:rPr lang="en-US" altLang="ja-JP" sz="2400" b="1" dirty="0">
                <a:solidFill>
                  <a:srgbClr val="FF0000"/>
                </a:solidFill>
                <a:latin typeface="BIZ UDゴシック" panose="020B0400000000000000" pitchFamily="49" charset="-128"/>
                <a:ea typeface="BIZ UDゴシック" panose="020B0400000000000000" pitchFamily="49" charset="-128"/>
              </a:rPr>
              <a:t>1000</a:t>
            </a:r>
            <a:r>
              <a:rPr lang="ja-JP" altLang="en-US" sz="2400" b="1" dirty="0">
                <a:solidFill>
                  <a:srgbClr val="FF0000"/>
                </a:solidFill>
                <a:latin typeface="BIZ UDゴシック" panose="020B0400000000000000" pitchFamily="49" charset="-128"/>
                <a:ea typeface="BIZ UDゴシック" panose="020B0400000000000000" pitchFamily="49" charset="-128"/>
              </a:rPr>
              <a:t>万年</a:t>
            </a:r>
            <a:r>
              <a:rPr lang="ja-JP" altLang="en-US" sz="1600" b="1" dirty="0">
                <a:latin typeface="BIZ UDゴシック" panose="020B0400000000000000" pitchFamily="49" charset="-128"/>
                <a:ea typeface="BIZ UDゴシック" panose="020B0400000000000000" pitchFamily="49" charset="-128"/>
              </a:rPr>
              <a:t>かかります。</a:t>
            </a:r>
            <a:endParaRPr lang="en-US" altLang="ja-JP" sz="1600" b="1" dirty="0">
              <a:latin typeface="BIZ UDゴシック" panose="020B0400000000000000" pitchFamily="49" charset="-128"/>
              <a:ea typeface="BIZ UDゴシック" panose="020B0400000000000000" pitchFamily="49" charset="-128"/>
            </a:endParaRPr>
          </a:p>
        </p:txBody>
      </p:sp>
      <p:sp>
        <p:nvSpPr>
          <p:cNvPr id="38" name="矢印: 下 37">
            <a:extLst>
              <a:ext uri="{FF2B5EF4-FFF2-40B4-BE49-F238E27FC236}">
                <a16:creationId xmlns:a16="http://schemas.microsoft.com/office/drawing/2014/main" id="{CA4C8AD9-8CDB-415B-B809-B1ECAB903D78}"/>
              </a:ext>
            </a:extLst>
          </p:cNvPr>
          <p:cNvSpPr/>
          <p:nvPr/>
        </p:nvSpPr>
        <p:spPr>
          <a:xfrm rot="16200000">
            <a:off x="4283968" y="5293559"/>
            <a:ext cx="360000" cy="36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81768B62-91A0-40B9-AD4C-1AC9CD908103}"/>
              </a:ext>
            </a:extLst>
          </p:cNvPr>
          <p:cNvSpPr txBox="1"/>
          <p:nvPr/>
        </p:nvSpPr>
        <p:spPr>
          <a:xfrm>
            <a:off x="2195736" y="5961243"/>
            <a:ext cx="6458136" cy="276999"/>
          </a:xfrm>
          <a:prstGeom prst="rect">
            <a:avLst/>
          </a:prstGeom>
          <a:noFill/>
        </p:spPr>
        <p:txBody>
          <a:bodyPr wrap="square" rtlCol="0">
            <a:spAutoFit/>
          </a:bodyPr>
          <a:lstStyle/>
          <a:p>
            <a:pPr algn="r"/>
            <a:r>
              <a:rPr lang="ja-JP" altLang="en-US" sz="1200" dirty="0">
                <a:latin typeface="BIZ UDゴシック" panose="020B0400000000000000" pitchFamily="49" charset="-128"/>
                <a:ea typeface="BIZ UDゴシック" panose="020B0400000000000000" pitchFamily="49" charset="-128"/>
              </a:rPr>
              <a:t>内閣官房サイバーセキュリティセンター</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インターネットの安全・安心ハンドブック</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より</a:t>
            </a:r>
          </a:p>
        </p:txBody>
      </p:sp>
      <p:cxnSp>
        <p:nvCxnSpPr>
          <p:cNvPr id="18" name="直線コネクタ 17"/>
          <p:cNvCxnSpPr/>
          <p:nvPr/>
        </p:nvCxnSpPr>
        <p:spPr>
          <a:xfrm>
            <a:off x="251289" y="5074882"/>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89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619648" y="3437786"/>
            <a:ext cx="7924800" cy="25146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0393"/>
            <a:ext cx="8384676" cy="845844"/>
          </a:xfrm>
        </p:spPr>
        <p:txBody>
          <a:bodyPr>
            <a:normAutofit/>
          </a:bodyPr>
          <a:lstStyle/>
          <a:p>
            <a:r>
              <a:rPr lang="ja-JP" altLang="en-US" dirty="0">
                <a:latin typeface="BIZ UDゴシック" panose="020B0400000000000000" pitchFamily="49" charset="-128"/>
                <a:ea typeface="BIZ UDゴシック" panose="020B0400000000000000" pitchFamily="49" charset="-128"/>
              </a:rPr>
              <a:t>パスワードの使いまわしは絶対に避けましょう。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2-C</a:t>
            </a:r>
            <a:endParaRPr lang="en-US" sz="3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8953" y="1912742"/>
            <a:ext cx="7992370" cy="1261884"/>
          </a:xfrm>
          <a:prstGeom prst="rect">
            <a:avLst/>
          </a:prstGeom>
          <a:noFill/>
        </p:spPr>
        <p:txBody>
          <a:bodyPr wrap="square" rtlCol="0">
            <a:spAutoFit/>
          </a:bodyPr>
          <a:lstStyle/>
          <a:p>
            <a:pPr>
              <a:lnSpc>
                <a:spcPct val="120000"/>
              </a:lnSpc>
            </a:pPr>
            <a:r>
              <a:rPr lang="ja-JP" altLang="en-US" sz="1600" b="1" dirty="0">
                <a:latin typeface="BIZ UDゴシック" panose="020B0400000000000000" pitchFamily="49" charset="-128"/>
                <a:ea typeface="BIZ UDゴシック" panose="020B0400000000000000" pitchFamily="49" charset="-128"/>
              </a:rPr>
              <a:t>複数の機器やサービスで全く同じパスワードを使いまわしたり、</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ja-JP" altLang="en-US" sz="1600" b="1" dirty="0">
                <a:latin typeface="BIZ UDゴシック" panose="020B0400000000000000" pitchFamily="49" charset="-128"/>
                <a:ea typeface="BIZ UDゴシック" panose="020B0400000000000000" pitchFamily="49" charset="-128"/>
              </a:rPr>
              <a:t>似たようなパスワードを使っていませんか？　パスワードを使いまわしていると、</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en-US" altLang="ja-JP" sz="1600" b="1" dirty="0">
                <a:latin typeface="BIZ UDゴシック" panose="020B0400000000000000" pitchFamily="49" charset="-128"/>
                <a:ea typeface="BIZ UDゴシック" panose="020B0400000000000000" pitchFamily="49" charset="-128"/>
              </a:rPr>
              <a:t>1</a:t>
            </a:r>
            <a:r>
              <a:rPr lang="ja-JP" altLang="en-US" sz="1600" b="1" dirty="0">
                <a:latin typeface="BIZ UDゴシック" panose="020B0400000000000000" pitchFamily="49" charset="-128"/>
                <a:ea typeface="BIZ UDゴシック" panose="020B0400000000000000" pitchFamily="49" charset="-128"/>
              </a:rPr>
              <a:t>か所からパスワードが流出したら、同じパスワードを使用している</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ja-JP" altLang="en-US" sz="1600" b="1" dirty="0">
                <a:latin typeface="BIZ UDゴシック" panose="020B0400000000000000" pitchFamily="49" charset="-128"/>
                <a:ea typeface="BIZ UDゴシック" panose="020B0400000000000000" pitchFamily="49" charset="-128"/>
              </a:rPr>
              <a:t>他のサービス等にもログインされる恐れがあります。</a:t>
            </a:r>
          </a:p>
        </p:txBody>
      </p:sp>
      <p:sp>
        <p:nvSpPr>
          <p:cNvPr id="35" name="テキスト ボックス 34">
            <a:extLst>
              <a:ext uri="{FF2B5EF4-FFF2-40B4-BE49-F238E27FC236}">
                <a16:creationId xmlns:a16="http://schemas.microsoft.com/office/drawing/2014/main" id="{0B78DE1F-E10B-44F9-8009-90A582FB012D}"/>
              </a:ext>
            </a:extLst>
          </p:cNvPr>
          <p:cNvSpPr txBox="1"/>
          <p:nvPr/>
        </p:nvSpPr>
        <p:spPr>
          <a:xfrm>
            <a:off x="889852" y="3577012"/>
            <a:ext cx="4463978" cy="338554"/>
          </a:xfrm>
          <a:prstGeom prst="rect">
            <a:avLst/>
          </a:prstGeom>
          <a:noFill/>
        </p:spPr>
        <p:txBody>
          <a:bodyPr wrap="square" rtlCol="0">
            <a:spAutoFit/>
          </a:bodyPr>
          <a:lstStyle/>
          <a:p>
            <a:r>
              <a:rPr lang="ja-JP" altLang="en-US" sz="1600" b="1" dirty="0">
                <a:solidFill>
                  <a:srgbClr val="009650"/>
                </a:solidFill>
                <a:latin typeface="BIZ UDゴシック" panose="020B0400000000000000" pitchFamily="49" charset="-128"/>
                <a:ea typeface="BIZ UDゴシック" panose="020B0400000000000000" pitchFamily="49" charset="-128"/>
              </a:rPr>
              <a:t>パスワードを使いまわさないためのアイディア</a:t>
            </a:r>
            <a:endParaRPr lang="en-US" altLang="ja-JP" sz="1600" b="1" dirty="0">
              <a:solidFill>
                <a:srgbClr val="009650"/>
              </a:solidFill>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72FCB437-3026-4EC7-99EC-49E3C66D3578}"/>
              </a:ext>
            </a:extLst>
          </p:cNvPr>
          <p:cNvSpPr txBox="1"/>
          <p:nvPr/>
        </p:nvSpPr>
        <p:spPr>
          <a:xfrm>
            <a:off x="4486260" y="4357568"/>
            <a:ext cx="3960000" cy="584775"/>
          </a:xfrm>
          <a:prstGeom prst="rect">
            <a:avLst/>
          </a:prstGeom>
          <a:noFill/>
        </p:spPr>
        <p:txBody>
          <a:bodyPr wrap="square" rtlCol="0">
            <a:spAutoFit/>
          </a:bodyPr>
          <a:lstStyle/>
          <a:p>
            <a:r>
              <a:rPr lang="en-US" altLang="ja-JP" sz="3200" b="1" u="sng" dirty="0" err="1">
                <a:latin typeface="BIZ UDゴシック" panose="020B0400000000000000" pitchFamily="49" charset="-128"/>
                <a:ea typeface="BIZ UDゴシック" panose="020B0400000000000000" pitchFamily="49" charset="-128"/>
              </a:rPr>
              <a:t>terebiGAsuki</a:t>
            </a:r>
            <a:r>
              <a:rPr lang="en-US" altLang="ja-JP" sz="3200" b="1" u="sng" dirty="0">
                <a:latin typeface="BIZ UDゴシック" panose="020B0400000000000000" pitchFamily="49" charset="-128"/>
                <a:ea typeface="BIZ UDゴシック" panose="020B0400000000000000" pitchFamily="49" charset="-128"/>
              </a:rPr>
              <a:t>!!06</a:t>
            </a:r>
          </a:p>
        </p:txBody>
      </p:sp>
      <p:sp>
        <p:nvSpPr>
          <p:cNvPr id="38" name="テキスト ボックス 37">
            <a:extLst>
              <a:ext uri="{FF2B5EF4-FFF2-40B4-BE49-F238E27FC236}">
                <a16:creationId xmlns:a16="http://schemas.microsoft.com/office/drawing/2014/main" id="{A9BC7500-123B-4C4A-8811-7D97CEA6A943}"/>
              </a:ext>
            </a:extLst>
          </p:cNvPr>
          <p:cNvSpPr txBox="1"/>
          <p:nvPr/>
        </p:nvSpPr>
        <p:spPr>
          <a:xfrm>
            <a:off x="4490770" y="4950842"/>
            <a:ext cx="4463978"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共通のコアパスワードを決めます</a:t>
            </a:r>
            <a:endParaRPr lang="en-US" altLang="ja-JP" sz="1600" b="1" dirty="0">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B81A591D-DC2E-4F79-8E03-2A0D8016718F}"/>
              </a:ext>
            </a:extLst>
          </p:cNvPr>
          <p:cNvSpPr txBox="1"/>
          <p:nvPr/>
        </p:nvSpPr>
        <p:spPr>
          <a:xfrm>
            <a:off x="2509514" y="3911370"/>
            <a:ext cx="1080000" cy="584775"/>
          </a:xfrm>
          <a:prstGeom prst="rect">
            <a:avLst/>
          </a:prstGeom>
          <a:noFill/>
        </p:spPr>
        <p:txBody>
          <a:bodyPr wrap="square" rtlCol="0">
            <a:spAutoFit/>
          </a:bodyPr>
          <a:lstStyle/>
          <a:p>
            <a:r>
              <a:rPr lang="en-US" altLang="ja-JP" sz="3200" b="1" dirty="0" err="1">
                <a:solidFill>
                  <a:schemeClr val="accent1"/>
                </a:solidFill>
                <a:latin typeface="BIZ UDゴシック" panose="020B0400000000000000" pitchFamily="49" charset="-128"/>
                <a:ea typeface="BIZ UDゴシック" panose="020B0400000000000000" pitchFamily="49" charset="-128"/>
              </a:rPr>
              <a:t>abc</a:t>
            </a:r>
            <a:endParaRPr lang="en-US" altLang="ja-JP" sz="3200" b="1" dirty="0">
              <a:solidFill>
                <a:schemeClr val="accent1"/>
              </a:solidFill>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98E06E93-3C34-4292-BD99-D5619F4CB352}"/>
              </a:ext>
            </a:extLst>
          </p:cNvPr>
          <p:cNvSpPr txBox="1"/>
          <p:nvPr/>
        </p:nvSpPr>
        <p:spPr>
          <a:xfrm>
            <a:off x="2534540" y="4429576"/>
            <a:ext cx="1080000" cy="584775"/>
          </a:xfrm>
          <a:prstGeom prst="rect">
            <a:avLst/>
          </a:prstGeom>
          <a:noFill/>
        </p:spPr>
        <p:txBody>
          <a:bodyPr wrap="square" rtlCol="0">
            <a:spAutoFit/>
          </a:bodyPr>
          <a:lstStyle/>
          <a:p>
            <a:r>
              <a:rPr lang="en-US" altLang="ja-JP" sz="3200" b="1" dirty="0" err="1">
                <a:solidFill>
                  <a:srgbClr val="FF0000"/>
                </a:solidFill>
                <a:latin typeface="BIZ UDゴシック" panose="020B0400000000000000" pitchFamily="49" charset="-128"/>
                <a:ea typeface="BIZ UDゴシック" panose="020B0400000000000000" pitchFamily="49" charset="-128"/>
              </a:rPr>
              <a:t>irh</a:t>
            </a:r>
            <a:endParaRPr lang="en-US" altLang="ja-JP" sz="3200" b="1" dirty="0">
              <a:solidFill>
                <a:srgbClr val="FF0000"/>
              </a:solidFill>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5EE9D2B6-3C32-4A33-9EBD-226FFD2AA671}"/>
              </a:ext>
            </a:extLst>
          </p:cNvPr>
          <p:cNvSpPr txBox="1"/>
          <p:nvPr/>
        </p:nvSpPr>
        <p:spPr>
          <a:xfrm>
            <a:off x="2534540" y="4953186"/>
            <a:ext cx="1080000" cy="584775"/>
          </a:xfrm>
          <a:prstGeom prst="rect">
            <a:avLst/>
          </a:prstGeom>
          <a:noFill/>
        </p:spPr>
        <p:txBody>
          <a:bodyPr wrap="square" rtlCol="0">
            <a:spAutoFit/>
          </a:bodyPr>
          <a:lstStyle/>
          <a:p>
            <a:r>
              <a:rPr lang="en-US" altLang="ja-JP" sz="3200" b="1" dirty="0">
                <a:solidFill>
                  <a:schemeClr val="accent6"/>
                </a:solidFill>
                <a:latin typeface="BIZ UDゴシック" panose="020B0400000000000000" pitchFamily="49" charset="-128"/>
                <a:ea typeface="BIZ UDゴシック" panose="020B0400000000000000" pitchFamily="49" charset="-128"/>
              </a:rPr>
              <a:t>IPA</a:t>
            </a:r>
          </a:p>
        </p:txBody>
      </p:sp>
      <p:sp>
        <p:nvSpPr>
          <p:cNvPr id="42" name="テキスト ボックス 41">
            <a:extLst>
              <a:ext uri="{FF2B5EF4-FFF2-40B4-BE49-F238E27FC236}">
                <a16:creationId xmlns:a16="http://schemas.microsoft.com/office/drawing/2014/main" id="{AD60264D-176D-4A25-88E7-2BA0538A5380}"/>
              </a:ext>
            </a:extLst>
          </p:cNvPr>
          <p:cNvSpPr txBox="1"/>
          <p:nvPr/>
        </p:nvSpPr>
        <p:spPr>
          <a:xfrm>
            <a:off x="969748" y="3945449"/>
            <a:ext cx="1552514" cy="400110"/>
          </a:xfrm>
          <a:prstGeom prst="rect">
            <a:avLst/>
          </a:prstGeom>
          <a:solidFill>
            <a:schemeClr val="accent1"/>
          </a:solidFill>
        </p:spPr>
        <p:txBody>
          <a:bodyPr wrap="square" rtlCol="0">
            <a:spAutoFit/>
          </a:bodyPr>
          <a:lstStyle/>
          <a:p>
            <a:r>
              <a:rPr lang="en-US" altLang="ja-JP" sz="2000" b="1" dirty="0" err="1">
                <a:solidFill>
                  <a:schemeClr val="bg1"/>
                </a:solidFill>
                <a:latin typeface="BIZ UDゴシック" panose="020B0400000000000000" pitchFamily="49" charset="-128"/>
                <a:ea typeface="BIZ UDゴシック" panose="020B0400000000000000" pitchFamily="49" charset="-128"/>
              </a:rPr>
              <a:t>abc</a:t>
            </a:r>
            <a:r>
              <a:rPr lang="ja-JP" altLang="en-US" sz="2000" b="1" dirty="0">
                <a:solidFill>
                  <a:schemeClr val="bg1"/>
                </a:solidFill>
                <a:latin typeface="BIZ UDゴシック" panose="020B0400000000000000" pitchFamily="49" charset="-128"/>
                <a:ea typeface="BIZ UDゴシック" panose="020B0400000000000000" pitchFamily="49" charset="-128"/>
              </a:rPr>
              <a:t>ネット</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20779337-175A-465F-AEF0-653578C9AEA2}"/>
              </a:ext>
            </a:extLst>
          </p:cNvPr>
          <p:cNvSpPr txBox="1"/>
          <p:nvPr/>
        </p:nvSpPr>
        <p:spPr>
          <a:xfrm>
            <a:off x="950364" y="4450829"/>
            <a:ext cx="1571898" cy="400110"/>
          </a:xfrm>
          <a:prstGeom prst="rect">
            <a:avLst/>
          </a:prstGeom>
          <a:solidFill>
            <a:srgbClr val="FF0000"/>
          </a:solidFill>
        </p:spPr>
        <p:txBody>
          <a:bodyPr wrap="square" rtlCol="0">
            <a:spAutoFit/>
          </a:bodyPr>
          <a:lstStyle/>
          <a:p>
            <a:r>
              <a:rPr lang="ja-JP" altLang="en-US" sz="2000" b="1" dirty="0">
                <a:solidFill>
                  <a:schemeClr val="bg1"/>
                </a:solidFill>
                <a:latin typeface="BIZ UDゴシック" panose="020B0400000000000000" pitchFamily="49" charset="-128"/>
                <a:ea typeface="BIZ UDゴシック" panose="020B0400000000000000" pitchFamily="49" charset="-128"/>
              </a:rPr>
              <a:t>いろは銀行</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p:txBody>
      </p:sp>
      <p:sp>
        <p:nvSpPr>
          <p:cNvPr id="44" name="テキスト ボックス 43">
            <a:extLst>
              <a:ext uri="{FF2B5EF4-FFF2-40B4-BE49-F238E27FC236}">
                <a16:creationId xmlns:a16="http://schemas.microsoft.com/office/drawing/2014/main" id="{EB5AA8F5-505F-4249-A424-DB478E5336C9}"/>
              </a:ext>
            </a:extLst>
          </p:cNvPr>
          <p:cNvSpPr txBox="1"/>
          <p:nvPr/>
        </p:nvSpPr>
        <p:spPr>
          <a:xfrm>
            <a:off x="966374" y="4981301"/>
            <a:ext cx="1555888" cy="400110"/>
          </a:xfrm>
          <a:prstGeom prst="rect">
            <a:avLst/>
          </a:prstGeom>
          <a:solidFill>
            <a:schemeClr val="accent6"/>
          </a:solidFill>
        </p:spPr>
        <p:txBody>
          <a:bodyPr wrap="square" rtlCol="0">
            <a:spAutoFit/>
          </a:bodyPr>
          <a:lstStyle/>
          <a:p>
            <a:r>
              <a:rPr lang="en-US" altLang="ja-JP" sz="2000" b="1" dirty="0">
                <a:solidFill>
                  <a:schemeClr val="bg1"/>
                </a:solidFill>
                <a:latin typeface="BIZ UDゴシック" panose="020B0400000000000000" pitchFamily="49" charset="-128"/>
                <a:ea typeface="BIZ UDゴシック" panose="020B0400000000000000" pitchFamily="49" charset="-128"/>
              </a:rPr>
              <a:t>IPA</a:t>
            </a:r>
            <a:r>
              <a:rPr lang="ja-JP" altLang="en-US" sz="2000" b="1" dirty="0">
                <a:solidFill>
                  <a:schemeClr val="bg1"/>
                </a:solidFill>
                <a:latin typeface="BIZ UDゴシック" panose="020B0400000000000000" pitchFamily="49" charset="-128"/>
                <a:ea typeface="BIZ UDゴシック" panose="020B0400000000000000" pitchFamily="49" charset="-128"/>
              </a:rPr>
              <a:t>信託</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B8F70277-4600-4020-83BD-898E6D87C411}"/>
              </a:ext>
            </a:extLst>
          </p:cNvPr>
          <p:cNvSpPr txBox="1"/>
          <p:nvPr/>
        </p:nvSpPr>
        <p:spPr>
          <a:xfrm>
            <a:off x="3484777" y="4087621"/>
            <a:ext cx="360000"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a:t>
            </a:r>
            <a:endParaRPr lang="en-US" altLang="ja-JP" sz="1600" b="1" dirty="0">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87528917-855D-487B-B5BA-6B361096BEC6}"/>
              </a:ext>
            </a:extLst>
          </p:cNvPr>
          <p:cNvSpPr txBox="1"/>
          <p:nvPr/>
        </p:nvSpPr>
        <p:spPr>
          <a:xfrm>
            <a:off x="3484777" y="4597813"/>
            <a:ext cx="360000"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a:t>
            </a:r>
            <a:endParaRPr lang="en-US" altLang="ja-JP" sz="1600" b="1" dirty="0">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0D526019-5DB9-4BCA-A432-EF4775CBE43E}"/>
              </a:ext>
            </a:extLst>
          </p:cNvPr>
          <p:cNvSpPr txBox="1"/>
          <p:nvPr/>
        </p:nvSpPr>
        <p:spPr>
          <a:xfrm>
            <a:off x="3495256" y="5080806"/>
            <a:ext cx="360000"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a:t>
            </a:r>
            <a:endParaRPr lang="en-US" altLang="ja-JP" sz="1600" b="1" dirty="0">
              <a:latin typeface="BIZ UDゴシック" panose="020B0400000000000000" pitchFamily="49" charset="-128"/>
              <a:ea typeface="BIZ UDゴシック" panose="020B0400000000000000" pitchFamily="49" charset="-128"/>
            </a:endParaRPr>
          </a:p>
        </p:txBody>
      </p:sp>
      <p:cxnSp>
        <p:nvCxnSpPr>
          <p:cNvPr id="24" name="直線矢印コネクタ 23">
            <a:extLst>
              <a:ext uri="{FF2B5EF4-FFF2-40B4-BE49-F238E27FC236}">
                <a16:creationId xmlns:a16="http://schemas.microsoft.com/office/drawing/2014/main" id="{6829F58E-194E-44C6-93FA-B4C96672EC2E}"/>
              </a:ext>
            </a:extLst>
          </p:cNvPr>
          <p:cNvCxnSpPr>
            <a:cxnSpLocks/>
          </p:cNvCxnSpPr>
          <p:nvPr/>
        </p:nvCxnSpPr>
        <p:spPr>
          <a:xfrm>
            <a:off x="3902692" y="4239001"/>
            <a:ext cx="54000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652091A-B584-4DD0-907B-919C7ACBF239}"/>
              </a:ext>
            </a:extLst>
          </p:cNvPr>
          <p:cNvCxnSpPr>
            <a:cxnSpLocks/>
          </p:cNvCxnSpPr>
          <p:nvPr/>
        </p:nvCxnSpPr>
        <p:spPr>
          <a:xfrm>
            <a:off x="3889696" y="4737281"/>
            <a:ext cx="54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6071076B-6315-4EA2-8FAC-CE3A7CB0AB4E}"/>
              </a:ext>
            </a:extLst>
          </p:cNvPr>
          <p:cNvCxnSpPr>
            <a:cxnSpLocks/>
          </p:cNvCxnSpPr>
          <p:nvPr/>
        </p:nvCxnSpPr>
        <p:spPr>
          <a:xfrm flipV="1">
            <a:off x="3902692" y="4893622"/>
            <a:ext cx="54000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CB6B6713-1BEF-4A58-961D-FEFA6D684B13}"/>
              </a:ext>
            </a:extLst>
          </p:cNvPr>
          <p:cNvSpPr txBox="1"/>
          <p:nvPr/>
        </p:nvSpPr>
        <p:spPr>
          <a:xfrm>
            <a:off x="870926" y="5549833"/>
            <a:ext cx="4463978"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サービスごとに冒頭の文字を変えます</a:t>
            </a:r>
            <a:endParaRPr lang="en-US" altLang="ja-JP" sz="1600" b="1"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80EE7FE5-C361-4765-9F62-1D033CEA6A2A}"/>
              </a:ext>
            </a:extLst>
          </p:cNvPr>
          <p:cNvSpPr txBox="1"/>
          <p:nvPr/>
        </p:nvSpPr>
        <p:spPr>
          <a:xfrm>
            <a:off x="3977042" y="5962774"/>
            <a:ext cx="4680000" cy="276999"/>
          </a:xfrm>
          <a:prstGeom prst="rect">
            <a:avLst/>
          </a:prstGeom>
          <a:noFill/>
        </p:spPr>
        <p:txBody>
          <a:bodyPr wrap="square" rtlCol="0">
            <a:spAutoFit/>
          </a:bodyPr>
          <a:lstStyle/>
          <a:p>
            <a:pPr algn="r"/>
            <a:r>
              <a:rPr lang="zh-TW" altLang="en-US" sz="1200" dirty="0">
                <a:latin typeface="BIZ UDゴシック" panose="020B0400000000000000" pitchFamily="49" charset="-128"/>
                <a:ea typeface="BIZ UDゴシック" panose="020B0400000000000000" pitchFamily="49" charset="-128"/>
                <a:cs typeface="Meiryo" charset="-128"/>
              </a:rPr>
              <a:t>独立行政法人情報処理推進機構</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安心相談窓口だより</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より抜粋</a:t>
            </a:r>
          </a:p>
        </p:txBody>
      </p:sp>
    </p:spTree>
    <p:extLst>
      <p:ext uri="{BB962C8B-B14F-4D97-AF65-F5344CB8AC3E}">
        <p14:creationId xmlns:p14="http://schemas.microsoft.com/office/powerpoint/2010/main" val="98347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3470548" y="2674313"/>
            <a:ext cx="3960440" cy="2427484"/>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8437" y="1421026"/>
            <a:ext cx="8384676" cy="845844"/>
          </a:xfrm>
        </p:spPr>
        <p:txBody>
          <a:bodyPr>
            <a:noAutofit/>
          </a:bodyPr>
          <a:lstStyle/>
          <a:p>
            <a:r>
              <a:rPr lang="ja-JP" altLang="en-US" dirty="0">
                <a:latin typeface="BIZ UDゴシック" panose="020B0400000000000000" pitchFamily="49" charset="-128"/>
                <a:ea typeface="BIZ UDゴシック" panose="020B0400000000000000" pitchFamily="49" charset="-128"/>
              </a:rPr>
              <a:t>パスワードをノートやメモ等に書きとめて保管しましょう。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2-C</a:t>
            </a:r>
            <a:endParaRPr lang="en-US" sz="3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641684" y="1910137"/>
            <a:ext cx="7776346" cy="638957"/>
          </a:xfrm>
          <a:prstGeom prst="rect">
            <a:avLst/>
          </a:prstGeom>
          <a:noFill/>
        </p:spPr>
        <p:txBody>
          <a:bodyPr wrap="square" rtlCol="0">
            <a:spAutoFit/>
          </a:bodyPr>
          <a:lstStyle/>
          <a:p>
            <a:pPr>
              <a:lnSpc>
                <a:spcPct val="120000"/>
              </a:lnSpc>
            </a:pPr>
            <a:r>
              <a:rPr lang="ja-JP" altLang="en-US" sz="1600" b="1" dirty="0">
                <a:latin typeface="BIZ UDゴシック" panose="020B0400000000000000" pitchFamily="49" charset="-128"/>
                <a:ea typeface="BIZ UDゴシック" panose="020B0400000000000000" pitchFamily="49" charset="-128"/>
              </a:rPr>
              <a:t>パスワードを書きとめたノートやメモ等は他の人に見られない場所で</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ja-JP" altLang="en-US" sz="1600" b="1" dirty="0">
                <a:latin typeface="BIZ UDゴシック" panose="020B0400000000000000" pitchFamily="49" charset="-128"/>
                <a:ea typeface="BIZ UDゴシック" panose="020B0400000000000000" pitchFamily="49" charset="-128"/>
              </a:rPr>
              <a:t>大切に保管しましょう。なくさない限りにおいては最も安心な方法です。</a:t>
            </a:r>
            <a:endParaRPr lang="en-US" altLang="ja-JP" sz="1600" b="1" dirty="0">
              <a:latin typeface="BIZ UDゴシック" panose="020B0400000000000000" pitchFamily="49" charset="-128"/>
              <a:ea typeface="BIZ UDゴシック" panose="020B0400000000000000" pitchFamily="49" charset="-128"/>
            </a:endParaRPr>
          </a:p>
        </p:txBody>
      </p:sp>
      <p:pic>
        <p:nvPicPr>
          <p:cNvPr id="33" name="Picture 6" descr="メモ帳とペンのイラスト">
            <a:extLst>
              <a:ext uri="{FF2B5EF4-FFF2-40B4-BE49-F238E27FC236}">
                <a16:creationId xmlns:a16="http://schemas.microsoft.com/office/drawing/2014/main" id="{C2B2207E-1DF9-48EC-8797-682FF9D3C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5260" y="2845262"/>
            <a:ext cx="1965288" cy="196528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ADBA3911-2694-4CF6-8E36-BB586AD396D1}"/>
              </a:ext>
            </a:extLst>
          </p:cNvPr>
          <p:cNvSpPr txBox="1"/>
          <p:nvPr/>
        </p:nvSpPr>
        <p:spPr>
          <a:xfrm>
            <a:off x="3998792" y="2701140"/>
            <a:ext cx="3261692" cy="2400657"/>
          </a:xfrm>
          <a:prstGeom prst="rect">
            <a:avLst/>
          </a:prstGeom>
          <a:noFill/>
        </p:spPr>
        <p:txBody>
          <a:bodyPr wrap="square" rtlCol="0">
            <a:spAutoFit/>
          </a:bodyPr>
          <a:lstStyle/>
          <a:p>
            <a:r>
              <a:rPr kumimoji="1" lang="en-US" altLang="ja-JP" sz="2000" b="1" dirty="0" err="1">
                <a:latin typeface="BIZ UDゴシック" panose="020B0400000000000000" pitchFamily="49" charset="-128"/>
                <a:ea typeface="BIZ UDゴシック" panose="020B0400000000000000" pitchFamily="49" charset="-128"/>
                <a:cs typeface="Meiryo" charset="-128"/>
              </a:rPr>
              <a:t>abc</a:t>
            </a:r>
            <a:r>
              <a:rPr kumimoji="1" lang="ja-JP" altLang="en-US" sz="2000" b="1" dirty="0">
                <a:latin typeface="BIZ UDゴシック" panose="020B0400000000000000" pitchFamily="49" charset="-128"/>
                <a:ea typeface="BIZ UDゴシック" panose="020B0400000000000000" pitchFamily="49" charset="-128"/>
                <a:cs typeface="Meiryo" charset="-128"/>
              </a:rPr>
              <a:t>ネット</a:t>
            </a:r>
            <a:endParaRPr kumimoji="1" lang="en-US" altLang="ja-JP" sz="2000" b="1" dirty="0">
              <a:latin typeface="BIZ UDゴシック" panose="020B0400000000000000" pitchFamily="49" charset="-128"/>
              <a:ea typeface="BIZ UDゴシック" panose="020B0400000000000000" pitchFamily="49" charset="-128"/>
              <a:cs typeface="Meiryo" charset="-128"/>
            </a:endParaRPr>
          </a:p>
          <a:p>
            <a:r>
              <a:rPr lang="en-US" altLang="ja-JP" sz="2000" dirty="0">
                <a:latin typeface="BIZ UDゴシック" panose="020B0400000000000000" pitchFamily="49" charset="-128"/>
                <a:ea typeface="BIZ UDゴシック" panose="020B0400000000000000" pitchFamily="49" charset="-128"/>
                <a:cs typeface="Meiryo" charset="-128"/>
              </a:rPr>
              <a:t>ID</a:t>
            </a:r>
            <a:r>
              <a:rPr lang="ja-JP" altLang="en-US" sz="2000" dirty="0">
                <a:latin typeface="BIZ UDゴシック" panose="020B0400000000000000" pitchFamily="49" charset="-128"/>
                <a:ea typeface="BIZ UDゴシック" panose="020B0400000000000000" pitchFamily="49" charset="-128"/>
                <a:cs typeface="Meiryo" charset="-128"/>
              </a:rPr>
              <a:t>：～～～</a:t>
            </a:r>
            <a:endParaRPr lang="en-US" altLang="ja-JP" sz="2000" dirty="0">
              <a:latin typeface="BIZ UDゴシック" panose="020B0400000000000000" pitchFamily="49" charset="-128"/>
              <a:ea typeface="BIZ UDゴシック" panose="020B0400000000000000" pitchFamily="49" charset="-128"/>
              <a:cs typeface="Meiryo" charset="-128"/>
            </a:endParaRPr>
          </a:p>
          <a:p>
            <a:r>
              <a:rPr kumimoji="1" lang="ja-JP" altLang="en-US" sz="2000" dirty="0">
                <a:latin typeface="BIZ UDゴシック" panose="020B0400000000000000" pitchFamily="49" charset="-128"/>
                <a:ea typeface="BIZ UDゴシック" panose="020B0400000000000000" pitchFamily="49" charset="-128"/>
                <a:cs typeface="Meiryo" charset="-128"/>
              </a:rPr>
              <a:t>パスワード</a:t>
            </a:r>
            <a:r>
              <a:rPr lang="ja-JP" altLang="en-US" sz="2000" dirty="0">
                <a:latin typeface="BIZ UDゴシック" panose="020B0400000000000000" pitchFamily="49" charset="-128"/>
                <a:ea typeface="BIZ UDゴシック" panose="020B0400000000000000" pitchFamily="49" charset="-128"/>
                <a:cs typeface="Meiryo" charset="-128"/>
              </a:rPr>
              <a:t>：～～～～</a:t>
            </a:r>
            <a:endParaRPr lang="en-US" altLang="ja-JP" sz="2000" dirty="0">
              <a:latin typeface="BIZ UDゴシック" panose="020B0400000000000000" pitchFamily="49" charset="-128"/>
              <a:ea typeface="BIZ UDゴシック" panose="020B0400000000000000" pitchFamily="49" charset="-128"/>
              <a:cs typeface="Meiryo" charset="-128"/>
            </a:endParaRPr>
          </a:p>
          <a:p>
            <a:pPr>
              <a:spcBef>
                <a:spcPts val="600"/>
              </a:spcBef>
            </a:pPr>
            <a:r>
              <a:rPr lang="ja-JP" altLang="en-US" sz="2000" b="1" dirty="0">
                <a:latin typeface="BIZ UDゴシック" panose="020B0400000000000000" pitchFamily="49" charset="-128"/>
                <a:ea typeface="BIZ UDゴシック" panose="020B0400000000000000" pitchFamily="49" charset="-128"/>
                <a:cs typeface="Meiryo" charset="-128"/>
              </a:rPr>
              <a:t>いろは銀行</a:t>
            </a:r>
            <a:endParaRPr kumimoji="1" lang="en-US" altLang="ja-JP" sz="2000" b="1" dirty="0">
              <a:latin typeface="BIZ UDゴシック" panose="020B0400000000000000" pitchFamily="49" charset="-128"/>
              <a:ea typeface="BIZ UDゴシック" panose="020B0400000000000000" pitchFamily="49" charset="-128"/>
              <a:cs typeface="Meiryo" charset="-128"/>
            </a:endParaRPr>
          </a:p>
          <a:p>
            <a:r>
              <a:rPr lang="en-US" altLang="ja-JP" sz="2000" dirty="0">
                <a:latin typeface="BIZ UDゴシック" panose="020B0400000000000000" pitchFamily="49" charset="-128"/>
                <a:ea typeface="BIZ UDゴシック" panose="020B0400000000000000" pitchFamily="49" charset="-128"/>
                <a:cs typeface="Meiryo" charset="-128"/>
              </a:rPr>
              <a:t>ID</a:t>
            </a:r>
            <a:r>
              <a:rPr lang="ja-JP" altLang="en-US" sz="2000" dirty="0">
                <a:latin typeface="BIZ UDゴシック" panose="020B0400000000000000" pitchFamily="49" charset="-128"/>
                <a:ea typeface="BIZ UDゴシック" panose="020B0400000000000000" pitchFamily="49" charset="-128"/>
                <a:cs typeface="Meiryo" charset="-128"/>
              </a:rPr>
              <a:t>：～～～</a:t>
            </a:r>
            <a:endParaRPr lang="en-US" altLang="ja-JP" sz="2000" dirty="0">
              <a:latin typeface="BIZ UDゴシック" panose="020B0400000000000000" pitchFamily="49" charset="-128"/>
              <a:ea typeface="BIZ UDゴシック" panose="020B0400000000000000" pitchFamily="49" charset="-128"/>
              <a:cs typeface="Meiryo" charset="-128"/>
            </a:endParaRPr>
          </a:p>
          <a:p>
            <a:r>
              <a:rPr kumimoji="1" lang="ja-JP" altLang="en-US" sz="2000" dirty="0">
                <a:latin typeface="BIZ UDゴシック" panose="020B0400000000000000" pitchFamily="49" charset="-128"/>
                <a:ea typeface="BIZ UDゴシック" panose="020B0400000000000000" pitchFamily="49" charset="-128"/>
                <a:cs typeface="Meiryo" charset="-128"/>
              </a:rPr>
              <a:t>パスワード</a:t>
            </a:r>
            <a:r>
              <a:rPr lang="ja-JP" altLang="en-US" sz="2000" dirty="0">
                <a:latin typeface="BIZ UDゴシック" panose="020B0400000000000000" pitchFamily="49" charset="-128"/>
                <a:ea typeface="BIZ UDゴシック" panose="020B0400000000000000" pitchFamily="49" charset="-128"/>
                <a:cs typeface="Meiryo" charset="-128"/>
              </a:rPr>
              <a:t>：～～～～</a:t>
            </a:r>
            <a:endParaRPr lang="en-US" altLang="ja-JP" sz="2000" dirty="0">
              <a:latin typeface="BIZ UDゴシック" panose="020B0400000000000000" pitchFamily="49" charset="-128"/>
              <a:ea typeface="BIZ UDゴシック" panose="020B0400000000000000" pitchFamily="49" charset="-128"/>
              <a:cs typeface="Meiryo" charset="-128"/>
            </a:endParaRPr>
          </a:p>
          <a:p>
            <a:pPr>
              <a:spcBef>
                <a:spcPts val="600"/>
              </a:spcBef>
            </a:pPr>
            <a:endParaRPr kumimoji="1" lang="en-US" altLang="ja-JP" sz="2000" dirty="0">
              <a:latin typeface="BIZ UDゴシック" panose="020B0400000000000000" pitchFamily="49" charset="-128"/>
              <a:ea typeface="BIZ UDゴシック" panose="020B0400000000000000" pitchFamily="49" charset="-128"/>
              <a:cs typeface="Meiryo" charset="-128"/>
            </a:endParaRPr>
          </a:p>
        </p:txBody>
      </p:sp>
      <p:sp>
        <p:nvSpPr>
          <p:cNvPr id="26" name="テキスト ボックス 25">
            <a:extLst>
              <a:ext uri="{FF2B5EF4-FFF2-40B4-BE49-F238E27FC236}">
                <a16:creationId xmlns:a16="http://schemas.microsoft.com/office/drawing/2014/main" id="{D3DC0D35-6071-4281-9E2D-12F74AB53964}"/>
              </a:ext>
            </a:extLst>
          </p:cNvPr>
          <p:cNvSpPr txBox="1"/>
          <p:nvPr/>
        </p:nvSpPr>
        <p:spPr>
          <a:xfrm>
            <a:off x="4097275" y="4678966"/>
            <a:ext cx="3960440" cy="338554"/>
          </a:xfrm>
          <a:prstGeom prst="rect">
            <a:avLst/>
          </a:prstGeom>
          <a:noFill/>
        </p:spPr>
        <p:txBody>
          <a:bodyPr wrap="square" rtlCol="0">
            <a:spAutoFit/>
          </a:bodyPr>
          <a:lstStyle/>
          <a:p>
            <a:r>
              <a:rPr lang="en-US" altLang="ja-JP" sz="1600" b="1" dirty="0">
                <a:solidFill>
                  <a:srgbClr val="FF0000"/>
                </a:solidFill>
                <a:latin typeface="BIZ UDゴシック" panose="020B0400000000000000" pitchFamily="49" charset="-128"/>
                <a:ea typeface="BIZ UDゴシック" panose="020B0400000000000000" pitchFamily="49" charset="-128"/>
              </a:rPr>
              <a:t>P.31</a:t>
            </a:r>
            <a:r>
              <a:rPr lang="ja-JP" altLang="en-US" sz="1600" b="1" spc="-750" dirty="0">
                <a:solidFill>
                  <a:srgbClr val="FF0000"/>
                </a:solidFill>
                <a:latin typeface="BIZ UDゴシック" panose="020B0400000000000000" pitchFamily="49" charset="-128"/>
                <a:ea typeface="BIZ UDゴシック" panose="020B0400000000000000" pitchFamily="49" charset="-128"/>
              </a:rPr>
              <a:t>の</a:t>
            </a:r>
            <a:r>
              <a:rPr lang="ja-JP" altLang="en-US" sz="1600" b="1" dirty="0">
                <a:solidFill>
                  <a:srgbClr val="FF0000"/>
                </a:solidFill>
                <a:latin typeface="BIZ UDゴシック" panose="020B0400000000000000" pitchFamily="49" charset="-128"/>
                <a:ea typeface="BIZ UDゴシック" panose="020B0400000000000000" pitchFamily="49" charset="-128"/>
              </a:rPr>
              <a:t>「メモ</a:t>
            </a:r>
            <a:r>
              <a:rPr lang="ja-JP" altLang="en-US" sz="1600" b="1" spc="-750" dirty="0">
                <a:solidFill>
                  <a:srgbClr val="FF0000"/>
                </a:solidFill>
                <a:latin typeface="BIZ UDゴシック" panose="020B0400000000000000" pitchFamily="49" charset="-128"/>
                <a:ea typeface="BIZ UDゴシック" panose="020B0400000000000000" pitchFamily="49" charset="-128"/>
              </a:rPr>
              <a:t>」</a:t>
            </a:r>
            <a:r>
              <a:rPr lang="ja-JP" altLang="en-US" sz="1600" b="1" dirty="0">
                <a:solidFill>
                  <a:srgbClr val="FF0000"/>
                </a:solidFill>
                <a:latin typeface="BIZ UDゴシック" panose="020B0400000000000000" pitchFamily="49" charset="-128"/>
                <a:ea typeface="BIZ UDゴシック" panose="020B0400000000000000" pitchFamily="49" charset="-128"/>
              </a:rPr>
              <a:t>もご活用ください</a:t>
            </a:r>
          </a:p>
        </p:txBody>
      </p:sp>
      <p:sp>
        <p:nvSpPr>
          <p:cNvPr id="5" name="テキスト ボックス 4">
            <a:extLst>
              <a:ext uri="{FF2B5EF4-FFF2-40B4-BE49-F238E27FC236}">
                <a16:creationId xmlns:a16="http://schemas.microsoft.com/office/drawing/2014/main" id="{1DAD0B16-4E79-BB81-2718-A988609C987F}"/>
              </a:ext>
            </a:extLst>
          </p:cNvPr>
          <p:cNvSpPr txBox="1"/>
          <p:nvPr/>
        </p:nvSpPr>
        <p:spPr>
          <a:xfrm>
            <a:off x="528994" y="5301208"/>
            <a:ext cx="8086011" cy="954107"/>
          </a:xfrm>
          <a:prstGeom prst="rect">
            <a:avLst/>
          </a:prstGeom>
          <a:noFill/>
          <a:ln>
            <a:solidFill>
              <a:srgbClr val="009650"/>
            </a:solidFill>
          </a:ln>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最近のスマートフォンには、アプリごとに</a:t>
            </a:r>
            <a:r>
              <a:rPr lang="en-US" altLang="ja-JP" sz="1400" b="1" dirty="0">
                <a:latin typeface="BIZ UDゴシック" panose="020B0400000000000000" pitchFamily="49" charset="-128"/>
                <a:ea typeface="BIZ UDゴシック" panose="020B0400000000000000" pitchFamily="49" charset="-128"/>
              </a:rPr>
              <a:t>ID</a:t>
            </a:r>
            <a:r>
              <a:rPr lang="ja-JP" altLang="en-US" sz="1400" b="1" dirty="0">
                <a:latin typeface="BIZ UDゴシック" panose="020B0400000000000000" pitchFamily="49" charset="-128"/>
                <a:ea typeface="BIZ UDゴシック" panose="020B0400000000000000" pitchFamily="49" charset="-128"/>
              </a:rPr>
              <a:t>や</a:t>
            </a:r>
            <a:r>
              <a:rPr kumimoji="1" lang="ja-JP" altLang="en-US" sz="1400" b="1" dirty="0">
                <a:latin typeface="BIZ UDゴシック" panose="020B0400000000000000" pitchFamily="49" charset="-128"/>
                <a:ea typeface="BIZ UDゴシック" panose="020B0400000000000000" pitchFamily="49" charset="-128"/>
              </a:rPr>
              <a:t>パスワードを自動で記憶する機能があります。</a:t>
            </a:r>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一度</a:t>
            </a:r>
            <a:r>
              <a:rPr kumimoji="1" lang="en-US" altLang="ja-JP" sz="1400" b="1" dirty="0">
                <a:latin typeface="BIZ UDゴシック" panose="020B0400000000000000" pitchFamily="49" charset="-128"/>
                <a:ea typeface="BIZ UDゴシック" panose="020B0400000000000000" pitchFamily="49" charset="-128"/>
              </a:rPr>
              <a:t>ID</a:t>
            </a:r>
            <a:r>
              <a:rPr kumimoji="1" lang="ja-JP" altLang="en-US" sz="1400" b="1" dirty="0">
                <a:latin typeface="BIZ UDゴシック" panose="020B0400000000000000" pitchFamily="49" charset="-128"/>
                <a:ea typeface="BIZ UDゴシック" panose="020B0400000000000000" pitchFamily="49" charset="-128"/>
              </a:rPr>
              <a:t>とパスワードを入力すると、次回からはスマートフォンが自動的に認証を得る便利な機能です。しかし、スマートフォンがインターネットと繋がっている限り、個人情報が流出する危険性が常にあります。</a:t>
            </a:r>
          </a:p>
        </p:txBody>
      </p:sp>
    </p:spTree>
    <p:extLst>
      <p:ext uri="{BB962C8B-B14F-4D97-AF65-F5344CB8AC3E}">
        <p14:creationId xmlns:p14="http://schemas.microsoft.com/office/powerpoint/2010/main" val="348101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698722"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パスワードを忘れた場合</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8437" y="1451214"/>
            <a:ext cx="8384676" cy="845844"/>
          </a:xfrm>
        </p:spPr>
        <p:txBody>
          <a:bodyPr>
            <a:no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パスワードを忘れた場合には、</a:t>
            </a:r>
            <a:r>
              <a:rPr lang="en-US" altLang="ja-JP" dirty="0">
                <a:latin typeface="BIZ UDゴシック" panose="020B0400000000000000" pitchFamily="49" charset="-128"/>
                <a:ea typeface="BIZ UDゴシック" panose="020B0400000000000000" pitchFamily="49" charset="-128"/>
              </a:rPr>
              <a:t>ID</a:t>
            </a:r>
            <a:r>
              <a:rPr lang="ja-JP" altLang="en-US" dirty="0">
                <a:latin typeface="BIZ UDゴシック" panose="020B0400000000000000" pitchFamily="49" charset="-128"/>
                <a:ea typeface="BIZ UDゴシック" panose="020B0400000000000000" pitchFamily="49" charset="-128"/>
              </a:rPr>
              <a:t>と登録メールアドレスが</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わかっていれば再設定ができます。</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2-D</a:t>
            </a:r>
            <a:endParaRPr lang="en-US" sz="3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18804" y="2307548"/>
            <a:ext cx="7992370" cy="966418"/>
          </a:xfrm>
          <a:prstGeom prst="rect">
            <a:avLst/>
          </a:prstGeom>
          <a:noFill/>
        </p:spPr>
        <p:txBody>
          <a:bodyPr wrap="square" rtlCol="0">
            <a:spAutoFit/>
          </a:bodyPr>
          <a:lstStyle/>
          <a:p>
            <a:pPr>
              <a:lnSpc>
                <a:spcPct val="120000"/>
              </a:lnSpc>
            </a:pPr>
            <a:r>
              <a:rPr lang="en-US" altLang="ja-JP" sz="1600" b="1" dirty="0">
                <a:latin typeface="BIZ UDゴシック" panose="020B0400000000000000" pitchFamily="49" charset="-128"/>
                <a:ea typeface="BIZ UDゴシック" panose="020B0400000000000000" pitchFamily="49" charset="-128"/>
              </a:rPr>
              <a:t>ID</a:t>
            </a:r>
            <a:r>
              <a:rPr lang="ja-JP" altLang="en-US" sz="1600" b="1" dirty="0">
                <a:latin typeface="BIZ UDゴシック" panose="020B0400000000000000" pitchFamily="49" charset="-128"/>
                <a:ea typeface="BIZ UDゴシック" panose="020B0400000000000000" pitchFamily="49" charset="-128"/>
              </a:rPr>
              <a:t>とメールアドレスがわかっていれば、パスワードを忘れても再設定できますので、</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ja-JP" altLang="en-US" sz="1600" b="1" dirty="0">
                <a:latin typeface="BIZ UDゴシック" panose="020B0400000000000000" pitchFamily="49" charset="-128"/>
                <a:ea typeface="BIZ UDゴシック" panose="020B0400000000000000" pitchFamily="49" charset="-128"/>
              </a:rPr>
              <a:t>パスワードを忘れないように使いまわすことはやめましょう。再設定をするためには、</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en-US" altLang="ja-JP" sz="1600" b="1" dirty="0">
                <a:latin typeface="BIZ UDゴシック" panose="020B0400000000000000" pitchFamily="49" charset="-128"/>
                <a:ea typeface="BIZ UDゴシック" panose="020B0400000000000000" pitchFamily="49" charset="-128"/>
              </a:rPr>
              <a:t>ID</a:t>
            </a:r>
            <a:r>
              <a:rPr lang="ja-JP" altLang="en-US" sz="1600" b="1" dirty="0">
                <a:latin typeface="BIZ UDゴシック" panose="020B0400000000000000" pitchFamily="49" charset="-128"/>
                <a:ea typeface="BIZ UDゴシック" panose="020B0400000000000000" pitchFamily="49" charset="-128"/>
              </a:rPr>
              <a:t>とメールアドレスが必要ですので、必ず控えておきましょう。</a:t>
            </a:r>
          </a:p>
        </p:txBody>
      </p:sp>
      <p:pic>
        <p:nvPicPr>
          <p:cNvPr id="92168" name="Picture 8" descr="スマートフォンを見つめるパスワードを忘れた人のイラスト">
            <a:extLst>
              <a:ext uri="{FF2B5EF4-FFF2-40B4-BE49-F238E27FC236}">
                <a16:creationId xmlns:a16="http://schemas.microsoft.com/office/drawing/2014/main" id="{EF034EEA-955B-453B-8E98-03C66260BB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831" y="3482945"/>
            <a:ext cx="1840592" cy="18405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descr="アプリやサービスのログインページの画像">
            <a:extLst>
              <a:ext uri="{FF2B5EF4-FFF2-40B4-BE49-F238E27FC236}">
                <a16:creationId xmlns:a16="http://schemas.microsoft.com/office/drawing/2014/main" id="{DEF4789E-6D1C-4275-8932-509B6D21AB60}"/>
              </a:ext>
            </a:extLst>
          </p:cNvPr>
          <p:cNvGrpSpPr/>
          <p:nvPr/>
        </p:nvGrpSpPr>
        <p:grpSpPr>
          <a:xfrm>
            <a:off x="2808669" y="3393529"/>
            <a:ext cx="3013668" cy="2736304"/>
            <a:chOff x="3131840" y="3429000"/>
            <a:chExt cx="2736304" cy="2736304"/>
          </a:xfrm>
        </p:grpSpPr>
        <p:sp>
          <p:nvSpPr>
            <p:cNvPr id="3" name="正方形/長方形 2">
              <a:extLst>
                <a:ext uri="{FF2B5EF4-FFF2-40B4-BE49-F238E27FC236}">
                  <a16:creationId xmlns:a16="http://schemas.microsoft.com/office/drawing/2014/main" id="{BFC980D9-36C6-4A0E-AD17-C7E9C5E4C190}"/>
                </a:ext>
              </a:extLst>
            </p:cNvPr>
            <p:cNvSpPr/>
            <p:nvPr/>
          </p:nvSpPr>
          <p:spPr>
            <a:xfrm>
              <a:off x="3131840" y="3429000"/>
              <a:ext cx="2736304" cy="273630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BDE3BB93-0812-436F-A0ED-B39B044C4208}"/>
                </a:ext>
              </a:extLst>
            </p:cNvPr>
            <p:cNvSpPr txBox="1"/>
            <p:nvPr/>
          </p:nvSpPr>
          <p:spPr>
            <a:xfrm>
              <a:off x="3599745" y="3627283"/>
              <a:ext cx="1800493" cy="369332"/>
            </a:xfrm>
            <a:prstGeom prst="rect">
              <a:avLst/>
            </a:prstGeom>
            <a:noFill/>
          </p:spPr>
          <p:txBody>
            <a:bodyPr wrap="none" rtlCol="0">
              <a:spAutoFit/>
            </a:bodyPr>
            <a:lstStyle/>
            <a:p>
              <a:r>
                <a:rPr kumimoji="1" lang="ja-JP" altLang="en-US" b="1" dirty="0">
                  <a:latin typeface="BIZ UDゴシック" panose="020B0400000000000000" pitchFamily="49" charset="-128"/>
                  <a:ea typeface="BIZ UDゴシック" panose="020B0400000000000000" pitchFamily="49" charset="-128"/>
                </a:rPr>
                <a:t>ログインページ</a:t>
              </a:r>
            </a:p>
          </p:txBody>
        </p:sp>
        <p:sp>
          <p:nvSpPr>
            <p:cNvPr id="9" name="正方形/長方形 8">
              <a:extLst>
                <a:ext uri="{FF2B5EF4-FFF2-40B4-BE49-F238E27FC236}">
                  <a16:creationId xmlns:a16="http://schemas.microsoft.com/office/drawing/2014/main" id="{C765E46F-4734-4BB1-99E6-FF446778EF78}"/>
                </a:ext>
              </a:extLst>
            </p:cNvPr>
            <p:cNvSpPr/>
            <p:nvPr/>
          </p:nvSpPr>
          <p:spPr>
            <a:xfrm>
              <a:off x="4283968" y="4258507"/>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8E8BFB79-37E9-44BD-A4C0-C9282F876D6A}"/>
                </a:ext>
              </a:extLst>
            </p:cNvPr>
            <p:cNvSpPr/>
            <p:nvPr/>
          </p:nvSpPr>
          <p:spPr>
            <a:xfrm>
              <a:off x="3236656" y="42585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BIZ UDゴシック" panose="020B0400000000000000" pitchFamily="49" charset="-128"/>
                  <a:ea typeface="BIZ UDゴシック" panose="020B0400000000000000" pitchFamily="49" charset="-128"/>
                </a:rPr>
                <a:t>ID</a:t>
              </a:r>
              <a:endParaRPr kumimoji="1" lang="ja-JP" altLang="en-US" b="1" dirty="0">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8594BAE7-97B8-4A08-B9C4-C657242F5536}"/>
                </a:ext>
              </a:extLst>
            </p:cNvPr>
            <p:cNvSpPr/>
            <p:nvPr/>
          </p:nvSpPr>
          <p:spPr>
            <a:xfrm>
              <a:off x="3238930" y="47172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ゴシック" panose="020B0400000000000000" pitchFamily="49" charset="-128"/>
                  <a:ea typeface="BIZ UDゴシック" panose="020B0400000000000000" pitchFamily="49" charset="-128"/>
                </a:rPr>
                <a:t>パスワード</a:t>
              </a:r>
            </a:p>
          </p:txBody>
        </p:sp>
        <p:sp>
          <p:nvSpPr>
            <p:cNvPr id="35" name="正方形/長方形 34">
              <a:extLst>
                <a:ext uri="{FF2B5EF4-FFF2-40B4-BE49-F238E27FC236}">
                  <a16:creationId xmlns:a16="http://schemas.microsoft.com/office/drawing/2014/main" id="{179E519E-4F6E-47E0-8028-74AA8A48CD2D}"/>
                </a:ext>
              </a:extLst>
            </p:cNvPr>
            <p:cNvSpPr/>
            <p:nvPr/>
          </p:nvSpPr>
          <p:spPr>
            <a:xfrm>
              <a:off x="4283968" y="47172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2D1DC64E-B8D8-44B4-8299-C6470D874E23}"/>
                </a:ext>
              </a:extLst>
            </p:cNvPr>
            <p:cNvSpPr txBox="1"/>
            <p:nvPr/>
          </p:nvSpPr>
          <p:spPr>
            <a:xfrm>
              <a:off x="3131840" y="5309889"/>
              <a:ext cx="2723823"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パスワードを忘れてしまった方は</a:t>
              </a:r>
              <a:r>
                <a:rPr kumimoji="1" lang="ja-JP" altLang="en-US" sz="1100" u="sng" dirty="0">
                  <a:solidFill>
                    <a:schemeClr val="accent2">
                      <a:lumMod val="75000"/>
                    </a:schemeClr>
                  </a:solidFill>
                  <a:latin typeface="BIZ UDゴシック" panose="020B0400000000000000" pitchFamily="49" charset="-128"/>
                  <a:ea typeface="BIZ UDゴシック" panose="020B0400000000000000" pitchFamily="49" charset="-128"/>
                </a:rPr>
                <a:t>こちら</a:t>
              </a:r>
            </a:p>
          </p:txBody>
        </p:sp>
        <p:sp>
          <p:nvSpPr>
            <p:cNvPr id="24" name="正方形/長方形 23">
              <a:extLst>
                <a:ext uri="{FF2B5EF4-FFF2-40B4-BE49-F238E27FC236}">
                  <a16:creationId xmlns:a16="http://schemas.microsoft.com/office/drawing/2014/main" id="{230E4370-8E1E-4608-A9D7-4B81AB263925}"/>
                </a:ext>
              </a:extLst>
            </p:cNvPr>
            <p:cNvSpPr/>
            <p:nvPr/>
          </p:nvSpPr>
          <p:spPr>
            <a:xfrm>
              <a:off x="5095129" y="5309889"/>
              <a:ext cx="523046" cy="2616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sp>
        <p:nvSpPr>
          <p:cNvPr id="36" name="テキスト ボックス 35">
            <a:extLst>
              <a:ext uri="{FF2B5EF4-FFF2-40B4-BE49-F238E27FC236}">
                <a16:creationId xmlns:a16="http://schemas.microsoft.com/office/drawing/2014/main" id="{52F79BBC-15D1-45E0-B0CA-3DC58D32C966}"/>
              </a:ext>
            </a:extLst>
          </p:cNvPr>
          <p:cNvSpPr txBox="1"/>
          <p:nvPr/>
        </p:nvSpPr>
        <p:spPr>
          <a:xfrm>
            <a:off x="685006" y="5534499"/>
            <a:ext cx="3338842" cy="830997"/>
          </a:xfrm>
          <a:prstGeom prst="rect">
            <a:avLst/>
          </a:prstGeom>
          <a:solidFill>
            <a:schemeClr val="bg1"/>
          </a:solidFill>
          <a:ln>
            <a:solidFill>
              <a:schemeClr val="tx1"/>
            </a:solidFill>
          </a:ln>
        </p:spPr>
        <p:txBody>
          <a:bodyPr wrap="square" rtlCol="0">
            <a:spAutoFit/>
          </a:bodyPr>
          <a:lstStyle/>
          <a:p>
            <a:r>
              <a:rPr lang="en-US" altLang="ja-JP" sz="1600" b="1" dirty="0">
                <a:solidFill>
                  <a:srgbClr val="FF0000"/>
                </a:solidFill>
                <a:latin typeface="BIZ UDゴシック" panose="020B0400000000000000" pitchFamily="49" charset="-128"/>
                <a:ea typeface="BIZ UDゴシック" panose="020B0400000000000000" pitchFamily="49" charset="-128"/>
              </a:rPr>
              <a:t>ID</a:t>
            </a:r>
            <a:r>
              <a:rPr lang="ja-JP" altLang="en-US" sz="1600" b="1" dirty="0">
                <a:solidFill>
                  <a:srgbClr val="FF0000"/>
                </a:solidFill>
                <a:latin typeface="BIZ UDゴシック" panose="020B0400000000000000" pitchFamily="49" charset="-128"/>
                <a:ea typeface="BIZ UDゴシック" panose="020B0400000000000000" pitchFamily="49" charset="-128"/>
              </a:rPr>
              <a:t>と登録メールアドレスが</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わかっていれば再設定できるので</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安心してください</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DAB22799-78DF-4868-5697-CB748DA664BB}"/>
              </a:ext>
            </a:extLst>
          </p:cNvPr>
          <p:cNvSpPr txBox="1"/>
          <p:nvPr/>
        </p:nvSpPr>
        <p:spPr>
          <a:xfrm>
            <a:off x="6374258" y="3482945"/>
            <a:ext cx="2354998" cy="2585323"/>
          </a:xfrm>
          <a:prstGeom prst="rect">
            <a:avLst/>
          </a:prstGeom>
          <a:noFill/>
          <a:ln>
            <a:solidFill>
              <a:schemeClr val="tx1"/>
            </a:solidFill>
          </a:ln>
        </p:spPr>
        <p:txBody>
          <a:bodyPr wrap="square" rtlCol="0">
            <a:spAutoFit/>
          </a:bodyPr>
          <a:lstStyle/>
          <a:p>
            <a:r>
              <a:rPr lang="ja-JP" altLang="en-US"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新しくパスワードを設定する方法が案内されているページが表示されたり、登録しているメールアドレスにパスワードを再設定するページを案内するメールが送られてきたりします。</a:t>
            </a:r>
            <a:endParaRPr lang="ja-JP" altLang="en-US" b="1"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endParaRPr>
          </a:p>
        </p:txBody>
      </p:sp>
      <p:cxnSp>
        <p:nvCxnSpPr>
          <p:cNvPr id="13" name="コネクタ: カギ線 12">
            <a:extLst>
              <a:ext uri="{FF2B5EF4-FFF2-40B4-BE49-F238E27FC236}">
                <a16:creationId xmlns:a16="http://schemas.microsoft.com/office/drawing/2014/main" id="{A9A9A422-FAF6-1EEE-8C4C-316F0DC34847}"/>
              </a:ext>
            </a:extLst>
          </p:cNvPr>
          <p:cNvCxnSpPr>
            <a:cxnSpLocks/>
          </p:cNvCxnSpPr>
          <p:nvPr/>
        </p:nvCxnSpPr>
        <p:spPr>
          <a:xfrm rot="10800000" flipV="1">
            <a:off x="5547030" y="5006715"/>
            <a:ext cx="827230" cy="398508"/>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76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698722"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パスワードを忘れた場合</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553031"/>
            <a:ext cx="8168652" cy="1205254"/>
          </a:xfrm>
        </p:spPr>
        <p:txBody>
          <a:bodyPr>
            <a:norm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パスワードを自分で再設定することが難しい場合は、</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信頼できる家族や友人、またはいつも行く携帯ショップの</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スタッフなどに相談してみましょう。</a:t>
            </a:r>
          </a:p>
        </p:txBody>
      </p:sp>
      <p:sp>
        <p:nvSpPr>
          <p:cNvPr id="4" name="Title 1"/>
          <p:cNvSpPr txBox="1">
            <a:spLocks/>
          </p:cNvSpPr>
          <p:nvPr/>
        </p:nvSpPr>
        <p:spPr>
          <a:xfrm>
            <a:off x="414430" y="556289"/>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2-D</a:t>
            </a:r>
            <a:endParaRPr lang="en-US" sz="3600" dirty="0">
              <a:latin typeface="BIZ UDゴシック" panose="020B0400000000000000" pitchFamily="49" charset="-128"/>
              <a:ea typeface="BIZ UDゴシック" panose="020B0400000000000000" pitchFamily="49" charset="-128"/>
            </a:endParaRPr>
          </a:p>
        </p:txBody>
      </p:sp>
      <p:pic>
        <p:nvPicPr>
          <p:cNvPr id="17" name="Picture 4" descr="携帯ショップの相談窓口のイラスト">
            <a:extLst>
              <a:ext uri="{FF2B5EF4-FFF2-40B4-BE49-F238E27FC236}">
                <a16:creationId xmlns:a16="http://schemas.microsoft.com/office/drawing/2014/main" id="{8396B310-2AF8-4000-B669-92C3E2E93E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0813" y="3727841"/>
            <a:ext cx="2146548" cy="2146548"/>
          </a:xfrm>
          <a:prstGeom prst="rect">
            <a:avLst/>
          </a:prstGeom>
          <a:noFill/>
          <a:extLst>
            <a:ext uri="{909E8E84-426E-40DD-AFC4-6F175D3DCCD1}">
              <a14:hiddenFill xmlns:a14="http://schemas.microsoft.com/office/drawing/2010/main">
                <a:solidFill>
                  <a:srgbClr val="FFFFFF"/>
                </a:solidFill>
              </a14:hiddenFill>
            </a:ext>
          </a:extLst>
        </p:spPr>
      </p:pic>
      <p:pic>
        <p:nvPicPr>
          <p:cNvPr id="93217" name="Picture 33" descr="立っている大家族のイラスト「親子三代」">
            <a:extLst>
              <a:ext uri="{FF2B5EF4-FFF2-40B4-BE49-F238E27FC236}">
                <a16:creationId xmlns:a16="http://schemas.microsoft.com/office/drawing/2014/main" id="{29F180D2-7886-4E28-913A-1C98BF1F5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6639" y="3734774"/>
            <a:ext cx="2146548" cy="2146548"/>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B4AE96E5-5379-4D6E-BF33-E98BAC0CE459}"/>
              </a:ext>
            </a:extLst>
          </p:cNvPr>
          <p:cNvSpPr/>
          <p:nvPr/>
        </p:nvSpPr>
        <p:spPr>
          <a:xfrm>
            <a:off x="644723" y="3331871"/>
            <a:ext cx="3748107"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ゴシック" panose="020B0400000000000000" pitchFamily="49" charset="-128"/>
                <a:ea typeface="BIZ UDゴシック" panose="020B0400000000000000" pitchFamily="49" charset="-128"/>
              </a:rPr>
              <a:t>ご家族・ご友人</a:t>
            </a:r>
          </a:p>
        </p:txBody>
      </p:sp>
      <p:sp>
        <p:nvSpPr>
          <p:cNvPr id="19" name="正方形/長方形 18">
            <a:extLst>
              <a:ext uri="{FF2B5EF4-FFF2-40B4-BE49-F238E27FC236}">
                <a16:creationId xmlns:a16="http://schemas.microsoft.com/office/drawing/2014/main" id="{2EB0CAA0-D65A-4B6A-BC6B-6627CA74F9A8}"/>
              </a:ext>
            </a:extLst>
          </p:cNvPr>
          <p:cNvSpPr/>
          <p:nvPr/>
        </p:nvSpPr>
        <p:spPr>
          <a:xfrm>
            <a:off x="4860033" y="3319765"/>
            <a:ext cx="3748107"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ゴシック" panose="020B0400000000000000" pitchFamily="49" charset="-128"/>
                <a:ea typeface="BIZ UDゴシック" panose="020B0400000000000000" pitchFamily="49" charset="-128"/>
              </a:rPr>
              <a:t>携帯ショップ</a:t>
            </a:r>
          </a:p>
        </p:txBody>
      </p:sp>
      <p:sp>
        <p:nvSpPr>
          <p:cNvPr id="11" name="テキスト ボックス 10">
            <a:extLst>
              <a:ext uri="{FF2B5EF4-FFF2-40B4-BE49-F238E27FC236}">
                <a16:creationId xmlns:a16="http://schemas.microsoft.com/office/drawing/2014/main" id="{1AA8CC4D-37B5-449B-A36D-986EB3218BA2}"/>
              </a:ext>
            </a:extLst>
          </p:cNvPr>
          <p:cNvSpPr txBox="1"/>
          <p:nvPr/>
        </p:nvSpPr>
        <p:spPr>
          <a:xfrm>
            <a:off x="1210611" y="2758285"/>
            <a:ext cx="7128792" cy="338554"/>
          </a:xfrm>
          <a:prstGeom prst="rect">
            <a:avLst/>
          </a:prstGeom>
          <a:noFill/>
        </p:spPr>
        <p:txBody>
          <a:bodyPr wrap="square" rtlCol="0">
            <a:spAutoFit/>
          </a:bodyPr>
          <a:lstStyle/>
          <a:p>
            <a:r>
              <a:rPr lang="en-US" altLang="ja-JP" sz="1600" b="1" dirty="0">
                <a:solidFill>
                  <a:srgbClr val="FF0000"/>
                </a:solidFill>
                <a:latin typeface="BIZ UDゴシック" panose="020B0400000000000000" pitchFamily="49" charset="-128"/>
                <a:ea typeface="BIZ UDゴシック" panose="020B0400000000000000" pitchFamily="49" charset="-128"/>
              </a:rPr>
              <a:t>※</a:t>
            </a:r>
            <a:r>
              <a:rPr lang="ja-JP" altLang="en-US" sz="1600" b="1" dirty="0">
                <a:solidFill>
                  <a:srgbClr val="FF0000"/>
                </a:solidFill>
                <a:latin typeface="BIZ UDゴシック" panose="020B0400000000000000" pitchFamily="49" charset="-128"/>
                <a:ea typeface="BIZ UDゴシック" panose="020B0400000000000000" pitchFamily="49" charset="-128"/>
              </a:rPr>
              <a:t>相談先ですべてのパスワードを再設定できるわけではありません</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7A7DA96B-6C1C-B303-A0F9-01A8ED4896A9}"/>
              </a:ext>
            </a:extLst>
          </p:cNvPr>
          <p:cNvSpPr txBox="1"/>
          <p:nvPr/>
        </p:nvSpPr>
        <p:spPr>
          <a:xfrm>
            <a:off x="1210611" y="5881322"/>
            <a:ext cx="7128792" cy="338554"/>
          </a:xfrm>
          <a:prstGeom prst="rect">
            <a:avLst/>
          </a:prstGeom>
          <a:noFill/>
        </p:spPr>
        <p:txBody>
          <a:bodyPr wrap="square" rtlCol="0">
            <a:spAutoFit/>
          </a:bodyPr>
          <a:lstStyle/>
          <a:p>
            <a:r>
              <a:rPr lang="en-US" altLang="ja-JP" sz="1600" b="1" dirty="0">
                <a:solidFill>
                  <a:srgbClr val="FF0000"/>
                </a:solidFill>
                <a:latin typeface="BIZ UDゴシック" panose="020B0400000000000000" pitchFamily="49" charset="-128"/>
                <a:ea typeface="BIZ UDゴシック" panose="020B0400000000000000" pitchFamily="49" charset="-128"/>
              </a:rPr>
              <a:t>※</a:t>
            </a:r>
            <a:r>
              <a:rPr lang="ja-JP" altLang="en-US" sz="1600" b="1" dirty="0">
                <a:solidFill>
                  <a:srgbClr val="FF0000"/>
                </a:solidFill>
                <a:latin typeface="BIZ UDゴシック" panose="020B0400000000000000" pitchFamily="49" charset="-128"/>
                <a:ea typeface="BIZ UDゴシック" panose="020B0400000000000000" pitchFamily="49" charset="-128"/>
              </a:rPr>
              <a:t>新しく設定したパスワードを必ずメモしましょう。</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4513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979712" y="692696"/>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3</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不審なメール・</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メッセージ・通知を</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受け取ったときの対処</a:t>
            </a:r>
          </a:p>
        </p:txBody>
      </p:sp>
      <p:pic>
        <p:nvPicPr>
          <p:cNvPr id="4" name="Picture 6" descr="驚いているお爺さんのイラスト">
            <a:extLst>
              <a:ext uri="{FF2B5EF4-FFF2-40B4-BE49-F238E27FC236}">
                <a16:creationId xmlns:a16="http://schemas.microsoft.com/office/drawing/2014/main" id="{2A8CBF50-CDB2-4C18-AD07-EF07BB9C6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78" y="4682244"/>
            <a:ext cx="1464637" cy="146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3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latin typeface="BIZ UDゴシック" panose="020B0400000000000000" pitchFamily="49" charset="-128"/>
                <a:ea typeface="BIZ UDゴシック" panose="020B0400000000000000" pitchFamily="49" charset="-128"/>
              </a:rPr>
              <a:t>不審なメー</a:t>
            </a:r>
            <a:r>
              <a:rPr kumimoji="0" lang="ja-JP" altLang="en-US" kern="0" spc="-1000" dirty="0">
                <a:latin typeface="BIZ UDゴシック" panose="020B0400000000000000" pitchFamily="49" charset="-128"/>
                <a:ea typeface="BIZ UDゴシック" panose="020B0400000000000000" pitchFamily="49" charset="-128"/>
              </a:rPr>
              <a:t>ル・</a:t>
            </a:r>
            <a:r>
              <a:rPr kumimoji="0" lang="ja-JP" altLang="en-US" kern="0" spc="-150" dirty="0">
                <a:latin typeface="BIZ UDゴシック" panose="020B0400000000000000" pitchFamily="49" charset="-128"/>
                <a:ea typeface="BIZ UDゴシック" panose="020B0400000000000000" pitchFamily="49" charset="-128"/>
              </a:rPr>
              <a:t>メッセー</a:t>
            </a:r>
            <a:r>
              <a:rPr kumimoji="0" lang="ja-JP" altLang="en-US" kern="0" spc="-1000" dirty="0">
                <a:latin typeface="BIZ UDゴシック" panose="020B0400000000000000" pitchFamily="49" charset="-128"/>
                <a:ea typeface="BIZ UDゴシック" panose="020B0400000000000000" pitchFamily="49" charset="-128"/>
              </a:rPr>
              <a:t>ジ・</a:t>
            </a:r>
            <a:r>
              <a:rPr kumimoji="0" lang="ja-JP" altLang="en-US" kern="0" spc="-150" dirty="0">
                <a:latin typeface="BIZ UDゴシック" panose="020B0400000000000000" pitchFamily="49" charset="-128"/>
                <a:ea typeface="BIZ UDゴシック" panose="020B0400000000000000" pitchFamily="49" charset="-128"/>
              </a:rPr>
              <a:t>通知の事例</a:t>
            </a:r>
          </a:p>
        </p:txBody>
      </p:sp>
      <p:sp>
        <p:nvSpPr>
          <p:cNvPr id="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3-A</a:t>
            </a:r>
          </a:p>
        </p:txBody>
      </p:sp>
      <p:sp>
        <p:nvSpPr>
          <p:cNvPr id="8" name="テキスト ボックス 7">
            <a:extLst>
              <a:ext uri="{FF2B5EF4-FFF2-40B4-BE49-F238E27FC236}">
                <a16:creationId xmlns:a16="http://schemas.microsoft.com/office/drawing/2014/main" id="{CB866D91-2F33-48C8-94F2-43C8241128D4}"/>
              </a:ext>
            </a:extLst>
          </p:cNvPr>
          <p:cNvSpPr txBox="1"/>
          <p:nvPr/>
        </p:nvSpPr>
        <p:spPr>
          <a:xfrm>
            <a:off x="497538" y="1399720"/>
            <a:ext cx="7992370"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❶</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フィッシング詐欺</a:t>
            </a:r>
          </a:p>
        </p:txBody>
      </p:sp>
      <p:sp>
        <p:nvSpPr>
          <p:cNvPr id="30" name="テキスト ボックス 29">
            <a:extLst>
              <a:ext uri="{FF2B5EF4-FFF2-40B4-BE49-F238E27FC236}">
                <a16:creationId xmlns:a16="http://schemas.microsoft.com/office/drawing/2014/main" id="{52BEC5CD-826E-4119-9DCF-E5411E1E2465}"/>
              </a:ext>
            </a:extLst>
          </p:cNvPr>
          <p:cNvSpPr txBox="1"/>
          <p:nvPr/>
        </p:nvSpPr>
        <p:spPr>
          <a:xfrm>
            <a:off x="524789" y="1946547"/>
            <a:ext cx="2607051" cy="3139321"/>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cs typeface="Meiryo" charset="-128"/>
              </a:rPr>
              <a:t>通販事業者等をかたる</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偽のメッセージに</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書かれている</a:t>
            </a:r>
            <a:r>
              <a:rPr lang="en-US" altLang="ja-JP" b="1" dirty="0">
                <a:latin typeface="BIZ UDゴシック" panose="020B0400000000000000" pitchFamily="49" charset="-128"/>
                <a:ea typeface="BIZ UDゴシック" panose="020B0400000000000000" pitchFamily="49" charset="-128"/>
                <a:cs typeface="Meiryo" charset="-128"/>
              </a:rPr>
              <a:t>URL</a:t>
            </a:r>
            <a:r>
              <a:rPr lang="ja-JP" altLang="en-US" b="1" dirty="0">
                <a:latin typeface="BIZ UDゴシック" panose="020B0400000000000000" pitchFamily="49" charset="-128"/>
                <a:ea typeface="BIZ UDゴシック" panose="020B0400000000000000" pitchFamily="49" charset="-128"/>
                <a:cs typeface="Meiryo" charset="-128"/>
              </a:rPr>
              <a:t>に</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アクセスすると、</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本物そっくりの</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サイトに誘導され、</a:t>
            </a:r>
            <a:endParaRPr lang="en-US" altLang="ja-JP" b="1" dirty="0">
              <a:latin typeface="BIZ UDゴシック" panose="020B0400000000000000" pitchFamily="49" charset="-128"/>
              <a:ea typeface="BIZ UDゴシック" panose="020B0400000000000000" pitchFamily="49" charset="-128"/>
              <a:cs typeface="Meiryo" charset="-128"/>
            </a:endParaRPr>
          </a:p>
          <a:p>
            <a:r>
              <a:rPr lang="en-US" altLang="ja-JP" b="1" dirty="0">
                <a:latin typeface="BIZ UDゴシック" panose="020B0400000000000000" pitchFamily="49" charset="-128"/>
                <a:ea typeface="BIZ UDゴシック" panose="020B0400000000000000" pitchFamily="49" charset="-128"/>
                <a:cs typeface="Meiryo" charset="-128"/>
              </a:rPr>
              <a:t>ID</a:t>
            </a:r>
            <a:r>
              <a:rPr lang="ja-JP" altLang="en-US" b="1" dirty="0">
                <a:latin typeface="BIZ UDゴシック" panose="020B0400000000000000" pitchFamily="49" charset="-128"/>
                <a:ea typeface="BIZ UDゴシック" panose="020B0400000000000000" pitchFamily="49" charset="-128"/>
                <a:cs typeface="Meiryo" charset="-128"/>
              </a:rPr>
              <a:t>やパスワード、クレジットカードや銀行の口座情報などの重要な情報を抜き取られる手口です。</a:t>
            </a:r>
          </a:p>
        </p:txBody>
      </p:sp>
      <p:pic>
        <p:nvPicPr>
          <p:cNvPr id="98353" name="Picture 49" descr="Amazonのフィッシングの手口事例の画像">
            <a:extLst>
              <a:ext uri="{FF2B5EF4-FFF2-40B4-BE49-F238E27FC236}">
                <a16:creationId xmlns:a16="http://schemas.microsoft.com/office/drawing/2014/main" id="{715ACBCD-6F12-41C0-954B-0E436B420B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63"/>
          <a:stretch/>
        </p:blipFill>
        <p:spPr bwMode="auto">
          <a:xfrm>
            <a:off x="3161171" y="1949533"/>
            <a:ext cx="5295140" cy="3861047"/>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55782BE2-09E3-47D5-A933-B4A61AAD04D8}"/>
              </a:ext>
            </a:extLst>
          </p:cNvPr>
          <p:cNvSpPr txBox="1"/>
          <p:nvPr/>
        </p:nvSpPr>
        <p:spPr>
          <a:xfrm>
            <a:off x="652736" y="5659085"/>
            <a:ext cx="2448272" cy="707886"/>
          </a:xfrm>
          <a:prstGeom prst="rect">
            <a:avLst/>
          </a:prstGeom>
          <a:noFill/>
        </p:spPr>
        <p:txBody>
          <a:bodyPr wrap="square" rtlCol="0">
            <a:spAutoFit/>
          </a:bodyPr>
          <a:lstStyle/>
          <a:p>
            <a:r>
              <a:rPr lang="en-US" altLang="ja-JP" sz="2000" b="1" dirty="0">
                <a:solidFill>
                  <a:srgbClr val="FF0000"/>
                </a:solidFill>
                <a:latin typeface="BIZ UDゴシック" panose="020B0400000000000000" pitchFamily="49" charset="-128"/>
                <a:ea typeface="BIZ UDゴシック" panose="020B0400000000000000" pitchFamily="49" charset="-128"/>
              </a:rPr>
              <a:t>ID</a:t>
            </a:r>
            <a:r>
              <a:rPr lang="ja-JP" altLang="en-US" sz="2000" b="1" dirty="0">
                <a:solidFill>
                  <a:srgbClr val="FF0000"/>
                </a:solidFill>
                <a:latin typeface="BIZ UDゴシック" panose="020B0400000000000000" pitchFamily="49" charset="-128"/>
                <a:ea typeface="BIZ UDゴシック" panose="020B0400000000000000" pitchFamily="49" charset="-128"/>
              </a:rPr>
              <a:t>やパスワードが</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solidFill>
                  <a:srgbClr val="FF0000"/>
                </a:solidFill>
                <a:latin typeface="BIZ UDゴシック" panose="020B0400000000000000" pitchFamily="49" charset="-128"/>
                <a:ea typeface="BIZ UDゴシック" panose="020B0400000000000000" pitchFamily="49" charset="-128"/>
              </a:rPr>
              <a:t>盗まれます。</a:t>
            </a:r>
          </a:p>
        </p:txBody>
      </p:sp>
      <p:sp>
        <p:nvSpPr>
          <p:cNvPr id="14" name="矢印: 下 20">
            <a:extLst>
              <a:ext uri="{FF2B5EF4-FFF2-40B4-BE49-F238E27FC236}">
                <a16:creationId xmlns:a16="http://schemas.microsoft.com/office/drawing/2014/main" id="{8584681F-4A52-4117-97EA-7CD2DE5EBD35}"/>
              </a:ext>
            </a:extLst>
          </p:cNvPr>
          <p:cNvSpPr/>
          <p:nvPr/>
        </p:nvSpPr>
        <p:spPr>
          <a:xfrm>
            <a:off x="1055063" y="5085868"/>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80EE7FE5-C361-4765-9F62-1D033CEA6A2A}"/>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BIZ UDゴシック" panose="020B0400000000000000" pitchFamily="49" charset="-128"/>
                <a:ea typeface="BIZ UDゴシック" panose="020B0400000000000000" pitchFamily="49" charset="-128"/>
                <a:cs typeface="Meiryo" charset="-128"/>
              </a:rPr>
              <a:t>独立行政法人情報処理推進機構</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安心相談窓口だより</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より抜粋</a:t>
            </a:r>
          </a:p>
        </p:txBody>
      </p:sp>
    </p:spTree>
    <p:extLst>
      <p:ext uri="{BB962C8B-B14F-4D97-AF65-F5344CB8AC3E}">
        <p14:creationId xmlns:p14="http://schemas.microsoft.com/office/powerpoint/2010/main" val="105809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0061" y="493197"/>
            <a:ext cx="6840000" cy="5586145"/>
          </a:xfrm>
          <a:prstGeom prst="rect">
            <a:avLst/>
          </a:prstGeom>
          <a:noFill/>
        </p:spPr>
        <p:txBody>
          <a:bodyPr wrap="square" rtlCol="0">
            <a:spAutoFit/>
          </a:bodyPr>
          <a:lstStyle/>
          <a:p>
            <a:pPr marL="46038">
              <a:spcBef>
                <a:spcPts val="600"/>
              </a:spcBef>
              <a:tabLst>
                <a:tab pos="347663" algn="l"/>
              </a:tabLst>
            </a:pP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1.	</a:t>
            </a: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スマートフォンは危険なものか</a:t>
            </a: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a:t>
            </a:r>
            <a:endPar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6038" algn="dist">
              <a:tabLst>
                <a:tab pos="347663" algn="l"/>
              </a:tabLst>
            </a:pPr>
            <a:r>
              <a:rPr lang="en-US" altLang="ja-JP" b="1" dirty="0">
                <a:latin typeface="BIZ UDゴシック" panose="020B0400000000000000" pitchFamily="49" charset="-128"/>
                <a:ea typeface="BIZ UDゴシック" panose="020B0400000000000000" pitchFamily="49" charset="-128"/>
                <a:cs typeface="Meiryo" charset="-128"/>
              </a:rPr>
              <a:t>	A.</a:t>
            </a:r>
            <a:r>
              <a:rPr lang="ja-JP" altLang="en-US" b="1" dirty="0">
                <a:latin typeface="BIZ UDゴシック" panose="020B0400000000000000" pitchFamily="49" charset="-128"/>
                <a:ea typeface="BIZ UDゴシック" panose="020B0400000000000000" pitchFamily="49" charset="-128"/>
                <a:cs typeface="Meiryo" charset="-128"/>
              </a:rPr>
              <a:t>スマートフォンとは</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5</a:t>
            </a:r>
          </a:p>
          <a:p>
            <a:pPr marL="46038" algn="dist">
              <a:tabLst>
                <a:tab pos="347663" algn="l"/>
              </a:tabLst>
            </a:pPr>
            <a:r>
              <a:rPr lang="en-US" altLang="ja-JP" b="1" dirty="0">
                <a:latin typeface="BIZ UDゴシック" panose="020B0400000000000000" pitchFamily="49" charset="-128"/>
                <a:ea typeface="BIZ UDゴシック" panose="020B0400000000000000" pitchFamily="49" charset="-128"/>
                <a:cs typeface="Meiryo" charset="-128"/>
              </a:rPr>
              <a:t>	B.</a:t>
            </a:r>
            <a:r>
              <a:rPr lang="ja-JP" altLang="en-US" b="1" dirty="0">
                <a:latin typeface="BIZ UDゴシック" panose="020B0400000000000000" pitchFamily="49" charset="-128"/>
                <a:ea typeface="BIZ UDゴシック" panose="020B0400000000000000" pitchFamily="49" charset="-128"/>
                <a:cs typeface="Meiryo" charset="-128"/>
              </a:rPr>
              <a:t>スマートフォンに入っている大量の情報</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6</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endParaRPr lang="en-US" altLang="ja-JP" sz="12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6038">
              <a:tabLst>
                <a:tab pos="347663" algn="l"/>
              </a:tabLst>
            </a:pP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2.	</a:t>
            </a: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パスワードを使った安全な管理をしましょう</a:t>
            </a:r>
            <a:endParaRPr lang="en-US" altLang="ja-JP" sz="2000" b="1" dirty="0">
              <a:latin typeface="BIZ UDゴシック" panose="020B0400000000000000" pitchFamily="49" charset="-128"/>
              <a:ea typeface="BIZ UDゴシック" panose="020B0400000000000000" pitchFamily="49" charset="-128"/>
              <a:cs typeface="Meiryo" charset="-128"/>
            </a:endParaRPr>
          </a:p>
          <a:p>
            <a:pPr marL="46038" algn="dist">
              <a:tabLst>
                <a:tab pos="347663" algn="l"/>
              </a:tabLst>
            </a:pPr>
            <a:r>
              <a:rPr lang="en-US" altLang="ja-JP" b="1" dirty="0">
                <a:latin typeface="BIZ UDゴシック" panose="020B0400000000000000" pitchFamily="49" charset="-128"/>
                <a:ea typeface="BIZ UDゴシック" panose="020B0400000000000000" pitchFamily="49" charset="-128"/>
                <a:cs typeface="Meiryo" charset="-128"/>
              </a:rPr>
              <a:t>	A.</a:t>
            </a:r>
            <a:r>
              <a:rPr lang="ja-JP" altLang="en-US" b="1" dirty="0">
                <a:latin typeface="BIZ UDゴシック" panose="020B0400000000000000" pitchFamily="49" charset="-128"/>
                <a:ea typeface="BIZ UDゴシック" panose="020B0400000000000000" pitchFamily="49" charset="-128"/>
                <a:cs typeface="Meiryo" charset="-128"/>
              </a:rPr>
              <a:t>パスワードの重要性について</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9</a:t>
            </a: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B.</a:t>
            </a:r>
            <a:r>
              <a:rPr lang="ja-JP" altLang="en-US" b="1" dirty="0">
                <a:latin typeface="BIZ UDゴシック" panose="020B0400000000000000" pitchFamily="49" charset="-128"/>
                <a:ea typeface="BIZ UDゴシック" panose="020B0400000000000000" pitchFamily="49" charset="-128"/>
                <a:cs typeface="Meiryo" charset="-128"/>
              </a:rPr>
              <a:t>パスワードの種類</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11</a:t>
            </a: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C.</a:t>
            </a:r>
            <a:r>
              <a:rPr lang="ja-JP" altLang="en-US" b="1" dirty="0">
                <a:latin typeface="BIZ UDゴシック" panose="020B0400000000000000" pitchFamily="49" charset="-128"/>
                <a:ea typeface="BIZ UDゴシック" panose="020B0400000000000000" pitchFamily="49" charset="-128"/>
                <a:cs typeface="Meiryo" charset="-128"/>
              </a:rPr>
              <a:t>安全なパスワードの設定方法</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13</a:t>
            </a:r>
          </a:p>
          <a:p>
            <a:pPr marL="46038" algn="dist">
              <a:tabLst>
                <a:tab pos="347663" algn="l"/>
              </a:tabLst>
            </a:pPr>
            <a:r>
              <a:rPr lang="en-US" altLang="ja-JP" b="1" dirty="0">
                <a:latin typeface="BIZ UDゴシック" panose="020B0400000000000000" pitchFamily="49" charset="-128"/>
                <a:ea typeface="BIZ UDゴシック" panose="020B0400000000000000" pitchFamily="49" charset="-128"/>
                <a:cs typeface="Meiryo" charset="-128"/>
              </a:rPr>
              <a:t>	D.</a:t>
            </a:r>
            <a:r>
              <a:rPr lang="ja-JP" altLang="en-US" b="1" dirty="0">
                <a:latin typeface="BIZ UDゴシック" panose="020B0400000000000000" pitchFamily="49" charset="-128"/>
                <a:ea typeface="BIZ UDゴシック" panose="020B0400000000000000" pitchFamily="49" charset="-128"/>
                <a:cs typeface="Meiryo" charset="-128"/>
              </a:rPr>
              <a:t>パスワードを忘れた場合</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16</a:t>
            </a:r>
          </a:p>
          <a:p>
            <a:pPr marL="46038" algn="dist">
              <a:tabLst>
                <a:tab pos="347663" algn="l"/>
              </a:tabLst>
            </a:pPr>
            <a:endParaRPr lang="en-US" altLang="ja-JP" sz="12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6038">
              <a:tabLst>
                <a:tab pos="347663" algn="l"/>
              </a:tabLst>
            </a:pP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3. </a:t>
            </a:r>
            <a:r>
              <a:rPr lang="ja-JP" altLang="en-US" sz="2000" b="1" spc="-120" dirty="0">
                <a:solidFill>
                  <a:srgbClr val="009650"/>
                </a:solidFill>
                <a:latin typeface="BIZ UDゴシック" panose="020B0400000000000000" pitchFamily="49" charset="-128"/>
                <a:ea typeface="BIZ UDゴシック" panose="020B0400000000000000" pitchFamily="49" charset="-128"/>
                <a:cs typeface="Meiryo" charset="-128"/>
              </a:rPr>
              <a:t>不審なメール・メッセージ・通知を受け取ったときの対処</a:t>
            </a:r>
            <a:r>
              <a:rPr lang="ja-JP" altLang="en-US" sz="2000" b="1" dirty="0">
                <a:latin typeface="BIZ UDゴシック" panose="020B0400000000000000" pitchFamily="49" charset="-128"/>
                <a:ea typeface="BIZ UDゴシック" panose="020B0400000000000000" pitchFamily="49" charset="-128"/>
                <a:cs typeface="Meiryo" charset="-128"/>
              </a:rPr>
              <a:t>　</a:t>
            </a:r>
            <a:r>
              <a:rPr lang="en-US" altLang="ja-JP" sz="2000" b="1" dirty="0">
                <a:latin typeface="BIZ UDゴシック" panose="020B0400000000000000" pitchFamily="49" charset="-128"/>
                <a:ea typeface="BIZ UDゴシック" panose="020B0400000000000000" pitchFamily="49" charset="-128"/>
                <a:cs typeface="Meiryo" charset="-128"/>
              </a:rPr>
              <a:t> </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A.</a:t>
            </a:r>
            <a:r>
              <a:rPr lang="ja-JP" altLang="en-US" b="1" dirty="0">
                <a:latin typeface="BIZ UDゴシック" panose="020B0400000000000000" pitchFamily="49" charset="-128"/>
                <a:ea typeface="BIZ UDゴシック" panose="020B0400000000000000" pitchFamily="49" charset="-128"/>
                <a:cs typeface="Meiryo" charset="-128"/>
              </a:rPr>
              <a:t>不審なメール・メッセージ・通知の事例</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19</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B.</a:t>
            </a:r>
            <a:r>
              <a:rPr lang="ja-JP" altLang="en-US" b="1" dirty="0">
                <a:latin typeface="BIZ UDゴシック" panose="020B0400000000000000" pitchFamily="49" charset="-128"/>
                <a:ea typeface="BIZ UDゴシック" panose="020B0400000000000000" pitchFamily="49" charset="-128"/>
                <a:cs typeface="Meiryo" charset="-128"/>
              </a:rPr>
              <a:t>危険に巻き込まれないために</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23</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endParaRPr lang="en-US" altLang="ja-JP" sz="12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6038">
              <a:tabLst>
                <a:tab pos="347663" algn="l"/>
              </a:tabLst>
            </a:pP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4. </a:t>
            </a: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不安になったときの相談先</a:t>
            </a:r>
            <a:r>
              <a:rPr lang="ja-JP" altLang="en-US" sz="2000" b="1" dirty="0">
                <a:latin typeface="BIZ UDゴシック" panose="020B0400000000000000" pitchFamily="49" charset="-128"/>
                <a:ea typeface="BIZ UDゴシック" panose="020B0400000000000000" pitchFamily="49" charset="-128"/>
                <a:cs typeface="Meiryo" charset="-128"/>
              </a:rPr>
              <a:t>　</a:t>
            </a:r>
            <a:r>
              <a:rPr lang="en-US" altLang="ja-JP" sz="2000" b="1" dirty="0">
                <a:latin typeface="BIZ UDゴシック" panose="020B0400000000000000" pitchFamily="49" charset="-128"/>
                <a:ea typeface="BIZ UDゴシック" panose="020B0400000000000000" pitchFamily="49" charset="-128"/>
                <a:cs typeface="Meiryo" charset="-128"/>
              </a:rPr>
              <a:t> </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A.</a:t>
            </a:r>
            <a:r>
              <a:rPr lang="ja-JP" altLang="en-US" b="1" dirty="0">
                <a:latin typeface="BIZ UDゴシック" panose="020B0400000000000000" pitchFamily="49" charset="-128"/>
                <a:ea typeface="BIZ UDゴシック" panose="020B0400000000000000" pitchFamily="49" charset="-128"/>
                <a:cs typeface="Meiryo" charset="-128"/>
              </a:rPr>
              <a:t>不安に感じることがあったら</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25</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B.</a:t>
            </a:r>
            <a:r>
              <a:rPr lang="ja-JP" altLang="en-US" b="1" dirty="0">
                <a:latin typeface="BIZ UDゴシック" panose="020B0400000000000000" pitchFamily="49" charset="-128"/>
                <a:ea typeface="BIZ UDゴシック" panose="020B0400000000000000" pitchFamily="49" charset="-128"/>
                <a:cs typeface="Meiryo" charset="-128"/>
              </a:rPr>
              <a:t>信頼できる相談先の例</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26</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C.</a:t>
            </a:r>
            <a:r>
              <a:rPr lang="ja-JP" altLang="en-US" b="1" dirty="0">
                <a:latin typeface="BIZ UDゴシック" panose="020B0400000000000000" pitchFamily="49" charset="-128"/>
                <a:ea typeface="BIZ UDゴシック" panose="020B0400000000000000" pitchFamily="49" charset="-128"/>
                <a:cs typeface="Meiryo" charset="-128"/>
              </a:rPr>
              <a:t>スマートフォンの安全な利用についての情報提供</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28</a:t>
            </a:r>
          </a:p>
          <a:p>
            <a:pPr marL="46038" algn="dist">
              <a:tabLst>
                <a:tab pos="347663" algn="l"/>
              </a:tabLst>
            </a:pPr>
            <a:endParaRPr lang="en-US" altLang="ja-JP" sz="11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6038">
              <a:tabLst>
                <a:tab pos="347663" algn="l"/>
              </a:tabLst>
            </a:pP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5.	</a:t>
            </a: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付録　安全なパスワードの作成と保管</a:t>
            </a:r>
            <a:endParaRPr lang="en-US" altLang="ja-JP" sz="2000" b="1" dirty="0">
              <a:latin typeface="BIZ UDゴシック" panose="020B0400000000000000" pitchFamily="49" charset="-128"/>
              <a:ea typeface="BIZ UDゴシック" panose="020B0400000000000000" pitchFamily="49" charset="-128"/>
              <a:cs typeface="Meiryo" charset="-128"/>
            </a:endParaRPr>
          </a:p>
        </p:txBody>
      </p:sp>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3294"/>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目　次</a:t>
            </a:r>
          </a:p>
        </p:txBody>
      </p:sp>
      <p:cxnSp>
        <p:nvCxnSpPr>
          <p:cNvPr id="6" name="直線コネクタ 5"/>
          <p:cNvCxnSpPr/>
          <p:nvPr/>
        </p:nvCxnSpPr>
        <p:spPr>
          <a:xfrm>
            <a:off x="1690244" y="1560988"/>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78761A4-A46F-4A92-A390-2C8095B7B358}"/>
              </a:ext>
            </a:extLst>
          </p:cNvPr>
          <p:cNvCxnSpPr/>
          <p:nvPr/>
        </p:nvCxnSpPr>
        <p:spPr>
          <a:xfrm>
            <a:off x="1691680" y="3160614"/>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3B04E26-84A7-411B-B480-7B4881D4FE85}"/>
              </a:ext>
            </a:extLst>
          </p:cNvPr>
          <p:cNvCxnSpPr/>
          <p:nvPr/>
        </p:nvCxnSpPr>
        <p:spPr>
          <a:xfrm>
            <a:off x="1691680" y="4284459"/>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DC5B014-2ADD-47F6-BBCB-F058BB60D86F}"/>
              </a:ext>
            </a:extLst>
          </p:cNvPr>
          <p:cNvCxnSpPr/>
          <p:nvPr/>
        </p:nvCxnSpPr>
        <p:spPr>
          <a:xfrm>
            <a:off x="1691680" y="5580606"/>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94" name="Picture 42" descr="偽の警告から有料アプリへ誘導される手口を表すイラスト">
            <a:extLst>
              <a:ext uri="{FF2B5EF4-FFF2-40B4-BE49-F238E27FC236}">
                <a16:creationId xmlns:a16="http://schemas.microsoft.com/office/drawing/2014/main" id="{F8A6B178-C3FC-43A7-9F06-A8C3315A0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806" y="1322315"/>
            <a:ext cx="4838526" cy="47098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420986"/>
            <a:ext cx="7992370"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❷</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偽のセキュリティ警告</a:t>
            </a:r>
          </a:p>
        </p:txBody>
      </p:sp>
      <p:sp>
        <p:nvSpPr>
          <p:cNvPr id="22" name="テキスト ボックス 21">
            <a:extLst>
              <a:ext uri="{FF2B5EF4-FFF2-40B4-BE49-F238E27FC236}">
                <a16:creationId xmlns:a16="http://schemas.microsoft.com/office/drawing/2014/main" id="{C9DD922F-271E-4B60-B61D-ADD31F33D4BB}"/>
              </a:ext>
            </a:extLst>
          </p:cNvPr>
          <p:cNvSpPr txBox="1"/>
          <p:nvPr/>
        </p:nvSpPr>
        <p:spPr>
          <a:xfrm>
            <a:off x="524169" y="5237482"/>
            <a:ext cx="3215636" cy="707886"/>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利用料が請求され続ける</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solidFill>
                  <a:srgbClr val="FF0000"/>
                </a:solidFill>
                <a:latin typeface="BIZ UDゴシック" panose="020B0400000000000000" pitchFamily="49" charset="-128"/>
                <a:ea typeface="BIZ UDゴシック" panose="020B0400000000000000" pitchFamily="49" charset="-128"/>
              </a:rPr>
              <a:t>ことがあります。</a:t>
            </a:r>
          </a:p>
        </p:txBody>
      </p:sp>
      <p:sp>
        <p:nvSpPr>
          <p:cNvPr id="13"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latin typeface="BIZ UDゴシック" panose="020B0400000000000000" pitchFamily="49" charset="-128"/>
                <a:ea typeface="BIZ UDゴシック" panose="020B0400000000000000" pitchFamily="49" charset="-128"/>
              </a:rPr>
              <a:t>不審なメー</a:t>
            </a:r>
            <a:r>
              <a:rPr kumimoji="0" lang="ja-JP" altLang="en-US" kern="0" spc="-1000" dirty="0">
                <a:latin typeface="BIZ UDゴシック" panose="020B0400000000000000" pitchFamily="49" charset="-128"/>
                <a:ea typeface="BIZ UDゴシック" panose="020B0400000000000000" pitchFamily="49" charset="-128"/>
              </a:rPr>
              <a:t>ル・</a:t>
            </a:r>
            <a:r>
              <a:rPr kumimoji="0" lang="ja-JP" altLang="en-US" kern="0" spc="-150" dirty="0">
                <a:latin typeface="BIZ UDゴシック" panose="020B0400000000000000" pitchFamily="49" charset="-128"/>
                <a:ea typeface="BIZ UDゴシック" panose="020B0400000000000000" pitchFamily="49" charset="-128"/>
              </a:rPr>
              <a:t>メッセー</a:t>
            </a:r>
            <a:r>
              <a:rPr kumimoji="0" lang="ja-JP" altLang="en-US" kern="0" spc="-1000" dirty="0">
                <a:latin typeface="BIZ UDゴシック" panose="020B0400000000000000" pitchFamily="49" charset="-128"/>
                <a:ea typeface="BIZ UDゴシック" panose="020B0400000000000000" pitchFamily="49" charset="-128"/>
              </a:rPr>
              <a:t>ジ・</a:t>
            </a:r>
            <a:r>
              <a:rPr kumimoji="0" lang="ja-JP" altLang="en-US" kern="0" spc="-150" dirty="0">
                <a:latin typeface="BIZ UDゴシック" panose="020B0400000000000000" pitchFamily="49" charset="-128"/>
                <a:ea typeface="BIZ UDゴシック" panose="020B0400000000000000" pitchFamily="49" charset="-128"/>
              </a:rPr>
              <a:t>通知の事例</a:t>
            </a:r>
          </a:p>
        </p:txBody>
      </p:sp>
      <p:sp>
        <p:nvSpPr>
          <p:cNvPr id="1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3-A</a:t>
            </a:r>
          </a:p>
        </p:txBody>
      </p:sp>
      <p:sp>
        <p:nvSpPr>
          <p:cNvPr id="17" name="テキスト ボックス 16">
            <a:extLst>
              <a:ext uri="{FF2B5EF4-FFF2-40B4-BE49-F238E27FC236}">
                <a16:creationId xmlns:a16="http://schemas.microsoft.com/office/drawing/2014/main" id="{2E598DAB-0C45-40CA-98F3-1BC34317694D}"/>
              </a:ext>
            </a:extLst>
          </p:cNvPr>
          <p:cNvSpPr txBox="1"/>
          <p:nvPr/>
        </p:nvSpPr>
        <p:spPr>
          <a:xfrm>
            <a:off x="488191" y="2043259"/>
            <a:ext cx="3462348" cy="2308324"/>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cs typeface="Meiryo" charset="-128"/>
              </a:rPr>
              <a:t>スマートフォンで</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ウェブサイトを閲覧中に</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突然</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ウイルスを検出した</a:t>
            </a:r>
            <a:r>
              <a:rPr lang="en-US" altLang="ja-JP" b="1" dirty="0">
                <a:latin typeface="BIZ UDゴシック" panose="020B0400000000000000" pitchFamily="49" charset="-128"/>
                <a:ea typeface="BIZ UDゴシック" panose="020B0400000000000000" pitchFamily="49" charset="-128"/>
                <a:cs typeface="Meiryo" charset="-128"/>
              </a:rPr>
              <a:t>』</a:t>
            </a:r>
          </a:p>
          <a:p>
            <a:r>
              <a:rPr lang="ja-JP" altLang="en-US" b="1" dirty="0">
                <a:latin typeface="BIZ UDゴシック" panose="020B0400000000000000" pitchFamily="49" charset="-128"/>
                <a:ea typeface="BIZ UDゴシック" panose="020B0400000000000000" pitchFamily="49" charset="-128"/>
                <a:cs typeface="Meiryo" charset="-128"/>
              </a:rPr>
              <a:t>などの偽のセキュリティ警告が</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表示され、指示に従って</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操作を進めると、</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アプリのインストールへ</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誘導する手口です。</a:t>
            </a:r>
          </a:p>
        </p:txBody>
      </p:sp>
      <p:sp>
        <p:nvSpPr>
          <p:cNvPr id="16" name="矢印: 下 20">
            <a:extLst>
              <a:ext uri="{FF2B5EF4-FFF2-40B4-BE49-F238E27FC236}">
                <a16:creationId xmlns:a16="http://schemas.microsoft.com/office/drawing/2014/main" id="{8584681F-4A52-4117-97EA-7CD2DE5EBD35}"/>
              </a:ext>
            </a:extLst>
          </p:cNvPr>
          <p:cNvSpPr/>
          <p:nvPr/>
        </p:nvSpPr>
        <p:spPr>
          <a:xfrm>
            <a:off x="1059677" y="4524532"/>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80EE7FE5-C361-4765-9F62-1D033CEA6A2A}"/>
              </a:ext>
            </a:extLst>
          </p:cNvPr>
          <p:cNvSpPr txBox="1"/>
          <p:nvPr/>
        </p:nvSpPr>
        <p:spPr>
          <a:xfrm>
            <a:off x="3950539" y="6032194"/>
            <a:ext cx="4680000" cy="276999"/>
          </a:xfrm>
          <a:prstGeom prst="rect">
            <a:avLst/>
          </a:prstGeom>
          <a:noFill/>
        </p:spPr>
        <p:txBody>
          <a:bodyPr wrap="square" rtlCol="0">
            <a:spAutoFit/>
          </a:bodyPr>
          <a:lstStyle/>
          <a:p>
            <a:pPr algn="r"/>
            <a:r>
              <a:rPr lang="zh-TW" altLang="en-US" sz="1200" dirty="0">
                <a:latin typeface="BIZ UDゴシック" panose="020B0400000000000000" pitchFamily="49" charset="-128"/>
                <a:ea typeface="BIZ UDゴシック" panose="020B0400000000000000" pitchFamily="49" charset="-128"/>
                <a:cs typeface="Meiryo" charset="-128"/>
              </a:rPr>
              <a:t>独立行政法人情報処理推進機構</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安心相談窓口だより</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より抜粋</a:t>
            </a:r>
          </a:p>
        </p:txBody>
      </p:sp>
    </p:spTree>
    <p:extLst>
      <p:ext uri="{BB962C8B-B14F-4D97-AF65-F5344CB8AC3E}">
        <p14:creationId xmlns:p14="http://schemas.microsoft.com/office/powerpoint/2010/main" val="188972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95426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399720"/>
            <a:ext cx="7992370"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❸</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アカウント乗っ取り</a:t>
            </a:r>
          </a:p>
        </p:txBody>
      </p:sp>
      <p:sp>
        <p:nvSpPr>
          <p:cNvPr id="25" name="テキスト ボックス 24">
            <a:extLst>
              <a:ext uri="{FF2B5EF4-FFF2-40B4-BE49-F238E27FC236}">
                <a16:creationId xmlns:a16="http://schemas.microsoft.com/office/drawing/2014/main" id="{5D210B26-CA60-474B-87E4-5A6AFBFCD315}"/>
              </a:ext>
            </a:extLst>
          </p:cNvPr>
          <p:cNvSpPr txBox="1"/>
          <p:nvPr/>
        </p:nvSpPr>
        <p:spPr>
          <a:xfrm>
            <a:off x="526245" y="1947276"/>
            <a:ext cx="3420000" cy="2308324"/>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cs typeface="Meiryo" charset="-128"/>
              </a:rPr>
              <a:t>アカウントを乗っ取った</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犯人が、</a:t>
            </a:r>
            <a:r>
              <a:rPr lang="en-US" altLang="ja-JP" b="1" dirty="0">
                <a:latin typeface="BIZ UDゴシック" panose="020B0400000000000000" pitchFamily="49" charset="-128"/>
                <a:ea typeface="BIZ UDゴシック" panose="020B0400000000000000" pitchFamily="49" charset="-128"/>
                <a:cs typeface="Meiryo" charset="-128"/>
              </a:rPr>
              <a:t>SNS</a:t>
            </a:r>
            <a:r>
              <a:rPr lang="ja-JP" altLang="en-US" b="1" dirty="0">
                <a:latin typeface="BIZ UDゴシック" panose="020B0400000000000000" pitchFamily="49" charset="-128"/>
                <a:ea typeface="BIZ UDゴシック" panose="020B0400000000000000" pitchFamily="49" charset="-128"/>
                <a:cs typeface="Meiryo" charset="-128"/>
              </a:rPr>
              <a:t>の友人等に</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なりすまし、動画を</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送りつけてくる手口です。</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動画を見ようとすると</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偽のログインページに誘導され、</a:t>
            </a:r>
            <a:r>
              <a:rPr lang="en-US" altLang="ja-JP" b="1" dirty="0">
                <a:latin typeface="BIZ UDゴシック" panose="020B0400000000000000" pitchFamily="49" charset="-128"/>
                <a:ea typeface="BIZ UDゴシック" panose="020B0400000000000000" pitchFamily="49" charset="-128"/>
                <a:cs typeface="Meiryo" charset="-128"/>
              </a:rPr>
              <a:t>ID</a:t>
            </a:r>
            <a:r>
              <a:rPr lang="ja-JP" altLang="en-US" b="1" dirty="0">
                <a:latin typeface="BIZ UDゴシック" panose="020B0400000000000000" pitchFamily="49" charset="-128"/>
                <a:ea typeface="BIZ UDゴシック" panose="020B0400000000000000" pitchFamily="49" charset="-128"/>
                <a:cs typeface="Meiryo" charset="-128"/>
              </a:rPr>
              <a:t>とパスワードを入力すると</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情報が抜き取られます。</a:t>
            </a:r>
          </a:p>
        </p:txBody>
      </p:sp>
      <p:sp>
        <p:nvSpPr>
          <p:cNvPr id="28" name="テキスト ボックス 27">
            <a:extLst>
              <a:ext uri="{FF2B5EF4-FFF2-40B4-BE49-F238E27FC236}">
                <a16:creationId xmlns:a16="http://schemas.microsoft.com/office/drawing/2014/main" id="{5CDEC1FF-E260-459A-A1CD-629916CEFC6F}"/>
              </a:ext>
            </a:extLst>
          </p:cNvPr>
          <p:cNvSpPr txBox="1"/>
          <p:nvPr/>
        </p:nvSpPr>
        <p:spPr>
          <a:xfrm>
            <a:off x="524170" y="5053503"/>
            <a:ext cx="3960000" cy="1015663"/>
          </a:xfrm>
          <a:prstGeom prst="rect">
            <a:avLst/>
          </a:prstGeom>
          <a:noFill/>
        </p:spPr>
        <p:txBody>
          <a:bodyPr wrap="square" rtlCol="0">
            <a:spAutoFit/>
          </a:bodyPr>
          <a:lstStyle/>
          <a:p>
            <a:r>
              <a:rPr lang="en-US" altLang="ja-JP" sz="2000" b="1" dirty="0">
                <a:solidFill>
                  <a:srgbClr val="FF0000"/>
                </a:solidFill>
                <a:latin typeface="BIZ UDゴシック" panose="020B0400000000000000" pitchFamily="49" charset="-128"/>
                <a:ea typeface="BIZ UDゴシック" panose="020B0400000000000000" pitchFamily="49" charset="-128"/>
              </a:rPr>
              <a:t>ID</a:t>
            </a:r>
            <a:r>
              <a:rPr lang="ja-JP" altLang="en-US" sz="2000" b="1" dirty="0">
                <a:solidFill>
                  <a:srgbClr val="FF0000"/>
                </a:solidFill>
                <a:latin typeface="BIZ UDゴシック" panose="020B0400000000000000" pitchFamily="49" charset="-128"/>
                <a:ea typeface="BIZ UDゴシック" panose="020B0400000000000000" pitchFamily="49" charset="-128"/>
              </a:rPr>
              <a:t>やパスワードが盗まれます。</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solidFill>
                  <a:srgbClr val="FF0000"/>
                </a:solidFill>
                <a:latin typeface="BIZ UDゴシック" panose="020B0400000000000000" pitchFamily="49" charset="-128"/>
                <a:ea typeface="BIZ UDゴシック" panose="020B0400000000000000" pitchFamily="49" charset="-128"/>
              </a:rPr>
              <a:t>また、さらに不審なサイトに</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solidFill>
                  <a:srgbClr val="FF0000"/>
                </a:solidFill>
                <a:latin typeface="BIZ UDゴシック" panose="020B0400000000000000" pitchFamily="49" charset="-128"/>
                <a:ea typeface="BIZ UDゴシック" panose="020B0400000000000000" pitchFamily="49" charset="-128"/>
              </a:rPr>
              <a:t>誘導されることもあります。</a:t>
            </a:r>
          </a:p>
        </p:txBody>
      </p:sp>
      <p:pic>
        <p:nvPicPr>
          <p:cNvPr id="9" name="図 8" descr="アカウントを乗っ取った犯人から、SNSに送り付けられた動画のメッセージの画像">
            <a:extLst>
              <a:ext uri="{FF2B5EF4-FFF2-40B4-BE49-F238E27FC236}">
                <a16:creationId xmlns:a16="http://schemas.microsoft.com/office/drawing/2014/main" id="{CFE308D6-29C3-4677-A8ED-0AAD3592CE90}"/>
              </a:ext>
            </a:extLst>
          </p:cNvPr>
          <p:cNvPicPr>
            <a:picLocks noChangeAspect="1"/>
          </p:cNvPicPr>
          <p:nvPr/>
        </p:nvPicPr>
        <p:blipFill>
          <a:blip r:embed="rId6"/>
          <a:stretch>
            <a:fillRect/>
          </a:stretch>
        </p:blipFill>
        <p:spPr>
          <a:xfrm>
            <a:off x="3958348" y="1749905"/>
            <a:ext cx="2759540" cy="2034276"/>
          </a:xfrm>
          <a:prstGeom prst="rect">
            <a:avLst/>
          </a:prstGeom>
          <a:ln w="9525">
            <a:solidFill>
              <a:schemeClr val="tx1">
                <a:lumMod val="50000"/>
                <a:lumOff val="50000"/>
              </a:schemeClr>
            </a:solidFill>
          </a:ln>
        </p:spPr>
      </p:pic>
      <p:pic>
        <p:nvPicPr>
          <p:cNvPr id="12" name="図 11" descr="誘導された偽のログインページの画像">
            <a:extLst>
              <a:ext uri="{FF2B5EF4-FFF2-40B4-BE49-F238E27FC236}">
                <a16:creationId xmlns:a16="http://schemas.microsoft.com/office/drawing/2014/main" id="{1B1BBD99-2E6E-40A8-B8E5-CA819325C4D5}"/>
              </a:ext>
            </a:extLst>
          </p:cNvPr>
          <p:cNvPicPr>
            <a:picLocks noChangeAspect="1"/>
          </p:cNvPicPr>
          <p:nvPr/>
        </p:nvPicPr>
        <p:blipFill>
          <a:blip r:embed="rId7"/>
          <a:stretch>
            <a:fillRect/>
          </a:stretch>
        </p:blipFill>
        <p:spPr>
          <a:xfrm>
            <a:off x="6796258" y="1689240"/>
            <a:ext cx="1922498" cy="3944585"/>
          </a:xfrm>
          <a:prstGeom prst="rect">
            <a:avLst/>
          </a:prstGeom>
        </p:spPr>
      </p:pic>
      <p:sp>
        <p:nvSpPr>
          <p:cNvPr id="23" name="正方形/長方形 22">
            <a:extLst>
              <a:ext uri="{FF2B5EF4-FFF2-40B4-BE49-F238E27FC236}">
                <a16:creationId xmlns:a16="http://schemas.microsoft.com/office/drawing/2014/main" id="{439DA53B-E211-4BEF-84B7-AD5E1811FE70}"/>
              </a:ext>
            </a:extLst>
          </p:cNvPr>
          <p:cNvSpPr/>
          <p:nvPr/>
        </p:nvSpPr>
        <p:spPr>
          <a:xfrm>
            <a:off x="6943581" y="2928475"/>
            <a:ext cx="1696805" cy="468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latin typeface="BIZ UDゴシック" panose="020B0400000000000000" pitchFamily="49" charset="-128"/>
                <a:ea typeface="BIZ UDゴシック" panose="020B0400000000000000" pitchFamily="49" charset="-128"/>
              </a:rPr>
              <a:t>不審なメー</a:t>
            </a:r>
            <a:r>
              <a:rPr kumimoji="0" lang="ja-JP" altLang="en-US" kern="0" spc="-1000" dirty="0">
                <a:latin typeface="BIZ UDゴシック" panose="020B0400000000000000" pitchFamily="49" charset="-128"/>
                <a:ea typeface="BIZ UDゴシック" panose="020B0400000000000000" pitchFamily="49" charset="-128"/>
              </a:rPr>
              <a:t>ル・</a:t>
            </a:r>
            <a:r>
              <a:rPr kumimoji="0" lang="ja-JP" altLang="en-US" kern="0" spc="-150" dirty="0">
                <a:latin typeface="BIZ UDゴシック" panose="020B0400000000000000" pitchFamily="49" charset="-128"/>
                <a:ea typeface="BIZ UDゴシック" panose="020B0400000000000000" pitchFamily="49" charset="-128"/>
              </a:rPr>
              <a:t>メッセー</a:t>
            </a:r>
            <a:r>
              <a:rPr kumimoji="0" lang="ja-JP" altLang="en-US" kern="0" spc="-1000" dirty="0">
                <a:latin typeface="BIZ UDゴシック" panose="020B0400000000000000" pitchFamily="49" charset="-128"/>
                <a:ea typeface="BIZ UDゴシック" panose="020B0400000000000000" pitchFamily="49" charset="-128"/>
              </a:rPr>
              <a:t>ジ・</a:t>
            </a:r>
            <a:r>
              <a:rPr kumimoji="0" lang="ja-JP" altLang="en-US" kern="0" spc="-150" dirty="0">
                <a:latin typeface="BIZ UDゴシック" panose="020B0400000000000000" pitchFamily="49" charset="-128"/>
                <a:ea typeface="BIZ UDゴシック" panose="020B0400000000000000" pitchFamily="49" charset="-128"/>
              </a:rPr>
              <a:t>通知の事例</a:t>
            </a:r>
          </a:p>
        </p:txBody>
      </p:sp>
      <p:sp>
        <p:nvSpPr>
          <p:cNvPr id="17"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3-A</a:t>
            </a:r>
          </a:p>
        </p:txBody>
      </p:sp>
      <p:sp>
        <p:nvSpPr>
          <p:cNvPr id="18" name="矢印: 下 20">
            <a:extLst>
              <a:ext uri="{FF2B5EF4-FFF2-40B4-BE49-F238E27FC236}">
                <a16:creationId xmlns:a16="http://schemas.microsoft.com/office/drawing/2014/main" id="{8584681F-4A52-4117-97EA-7CD2DE5EBD35}"/>
              </a:ext>
            </a:extLst>
          </p:cNvPr>
          <p:cNvSpPr/>
          <p:nvPr/>
        </p:nvSpPr>
        <p:spPr>
          <a:xfrm>
            <a:off x="1115616" y="4408292"/>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cxnSp>
        <p:nvCxnSpPr>
          <p:cNvPr id="5" name="カギ線コネクタ 4"/>
          <p:cNvCxnSpPr>
            <a:cxnSpLocks/>
            <a:stCxn id="9" idx="2"/>
          </p:cNvCxnSpPr>
          <p:nvPr/>
        </p:nvCxnSpPr>
        <p:spPr>
          <a:xfrm rot="16200000" flipH="1">
            <a:off x="5641395" y="3480904"/>
            <a:ext cx="851586" cy="1458140"/>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557D934-EE50-4D72-A500-C2137FB83F27}"/>
              </a:ext>
            </a:extLst>
          </p:cNvPr>
          <p:cNvSpPr txBox="1"/>
          <p:nvPr/>
        </p:nvSpPr>
        <p:spPr>
          <a:xfrm>
            <a:off x="4038756" y="5852987"/>
            <a:ext cx="4680000" cy="276999"/>
          </a:xfrm>
          <a:prstGeom prst="rect">
            <a:avLst/>
          </a:prstGeom>
          <a:noFill/>
        </p:spPr>
        <p:txBody>
          <a:bodyPr wrap="square" rtlCol="0">
            <a:spAutoFit/>
          </a:bodyPr>
          <a:lstStyle/>
          <a:p>
            <a:pPr algn="r"/>
            <a:r>
              <a:rPr lang="zh-TW" altLang="en-US" sz="1200" dirty="0">
                <a:latin typeface="BIZ UDゴシック" panose="020B0400000000000000" pitchFamily="49" charset="-128"/>
                <a:ea typeface="BIZ UDゴシック" panose="020B0400000000000000" pitchFamily="49" charset="-128"/>
                <a:cs typeface="Meiryo" charset="-128"/>
              </a:rPr>
              <a:t>独立行政法人情報処理推進機構</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安心相談窓口だより</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より抜粋</a:t>
            </a:r>
          </a:p>
        </p:txBody>
      </p:sp>
      <p:sp>
        <p:nvSpPr>
          <p:cNvPr id="3" name="テキスト ボックス 2">
            <a:extLst>
              <a:ext uri="{FF2B5EF4-FFF2-40B4-BE49-F238E27FC236}">
                <a16:creationId xmlns:a16="http://schemas.microsoft.com/office/drawing/2014/main" id="{9771463B-A75B-D780-1334-B69EE862CBDB}"/>
              </a:ext>
            </a:extLst>
          </p:cNvPr>
          <p:cNvSpPr txBox="1"/>
          <p:nvPr/>
        </p:nvSpPr>
        <p:spPr>
          <a:xfrm>
            <a:off x="4081769" y="4923219"/>
            <a:ext cx="2714489" cy="584775"/>
          </a:xfrm>
          <a:prstGeom prst="rect">
            <a:avLst/>
          </a:prstGeom>
          <a:noFill/>
          <a:ln w="12700">
            <a:solidFill>
              <a:srgbClr val="2F312F"/>
            </a:solidFill>
          </a:ln>
        </p:spPr>
        <p:txBody>
          <a:bodyPr wrap="square" rtlCol="0">
            <a:spAutoFit/>
          </a:bodyPr>
          <a:lstStyle/>
          <a:p>
            <a:r>
              <a:rPr kumimoji="1" lang="ja-JP" altLang="en-US" sz="1600" b="1" dirty="0">
                <a:latin typeface="BIZ UDゴシック" panose="020B0400000000000000" pitchFamily="49" charset="-128"/>
                <a:ea typeface="BIZ UDゴシック" panose="020B0400000000000000" pitchFamily="49" charset="-128"/>
              </a:rPr>
              <a:t>実際に友人に連絡を取ってみてもよいでしょう。</a:t>
            </a:r>
          </a:p>
        </p:txBody>
      </p:sp>
    </p:spTree>
    <p:extLst>
      <p:ext uri="{BB962C8B-B14F-4D97-AF65-F5344CB8AC3E}">
        <p14:creationId xmlns:p14="http://schemas.microsoft.com/office/powerpoint/2010/main" val="1747046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偽セクストーション被害を表すイラスト">
            <a:extLst>
              <a:ext uri="{FF2B5EF4-FFF2-40B4-BE49-F238E27FC236}">
                <a16:creationId xmlns:a16="http://schemas.microsoft.com/office/drawing/2014/main" id="{468A1D1F-684A-41A1-A5E2-B8FE032A8136}"/>
              </a:ext>
            </a:extLst>
          </p:cNvPr>
          <p:cNvPicPr>
            <a:picLocks noChangeAspect="1"/>
          </p:cNvPicPr>
          <p:nvPr/>
        </p:nvPicPr>
        <p:blipFill>
          <a:blip r:embed="rId4"/>
          <a:stretch>
            <a:fillRect/>
          </a:stretch>
        </p:blipFill>
        <p:spPr>
          <a:xfrm>
            <a:off x="3795651" y="1916101"/>
            <a:ext cx="5027633" cy="331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466335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410353"/>
            <a:ext cx="7992370"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❹</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偽セクストーション被害</a:t>
            </a:r>
          </a:p>
        </p:txBody>
      </p:sp>
      <p:sp>
        <p:nvSpPr>
          <p:cNvPr id="18" name="テキスト ボックス 17">
            <a:extLst>
              <a:ext uri="{FF2B5EF4-FFF2-40B4-BE49-F238E27FC236}">
                <a16:creationId xmlns:a16="http://schemas.microsoft.com/office/drawing/2014/main" id="{5BE7C4AA-EAAF-49C6-AED9-0F20D38C372B}"/>
              </a:ext>
            </a:extLst>
          </p:cNvPr>
          <p:cNvSpPr txBox="1"/>
          <p:nvPr/>
        </p:nvSpPr>
        <p:spPr>
          <a:xfrm>
            <a:off x="495072" y="1949325"/>
            <a:ext cx="3384000" cy="2308324"/>
          </a:xfrm>
          <a:prstGeom prst="rect">
            <a:avLst/>
          </a:prstGeom>
          <a:noFill/>
        </p:spPr>
        <p:txBody>
          <a:bodyPr wrap="square" rtlCol="0">
            <a:spAutoFit/>
          </a:bodyPr>
          <a:lstStyle/>
          <a:p>
            <a:r>
              <a:rPr lang="en-US" altLang="ja-JP" b="1" kern="100">
                <a:latin typeface="BIZ UDゴシック" panose="020B0400000000000000" pitchFamily="49" charset="-128"/>
                <a:ea typeface="BIZ UDゴシック" panose="020B0400000000000000" pitchFamily="49" charset="-128"/>
                <a:cs typeface="Meiryo" charset="-128"/>
              </a:rPr>
              <a:t>｢</a:t>
            </a:r>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アダルトサイトを</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閲覧しているあなたの姿を</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パソコンについているカメラで</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撮影した。家族や同僚に</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ばらまかれたくなければ</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仮想通貨で金銭を支払え</a:t>
            </a:r>
            <a:r>
              <a:rPr lang="en-US" altLang="ja-JP" b="1" kern="100">
                <a:latin typeface="BIZ UDゴシック" panose="020B0400000000000000" pitchFamily="49" charset="-128"/>
                <a:ea typeface="BIZ UDゴシック" panose="020B0400000000000000" pitchFamily="49" charset="-128"/>
                <a:cs typeface="Meiryo" charset="-128"/>
              </a:rPr>
              <a:t>｣</a:t>
            </a: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といった根拠のない恐喝</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メールを送りつける手口です。</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p:txBody>
      </p:sp>
      <p:sp>
        <p:nvSpPr>
          <p:cNvPr id="21" name="矢印: 下 20">
            <a:extLst>
              <a:ext uri="{FF2B5EF4-FFF2-40B4-BE49-F238E27FC236}">
                <a16:creationId xmlns:a16="http://schemas.microsoft.com/office/drawing/2014/main" id="{8584681F-4A52-4117-97EA-7CD2DE5EBD35}"/>
              </a:ext>
            </a:extLst>
          </p:cNvPr>
          <p:cNvSpPr/>
          <p:nvPr/>
        </p:nvSpPr>
        <p:spPr>
          <a:xfrm>
            <a:off x="1055063" y="4405676"/>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542F2C31-07AE-4158-98B4-243DA52A80B0}"/>
              </a:ext>
            </a:extLst>
          </p:cNvPr>
          <p:cNvSpPr txBox="1"/>
          <p:nvPr/>
        </p:nvSpPr>
        <p:spPr>
          <a:xfrm>
            <a:off x="492818" y="5093704"/>
            <a:ext cx="3240000" cy="707886"/>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金銭を支払ってしまうと</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solidFill>
                  <a:srgbClr val="FF0000"/>
                </a:solidFill>
                <a:latin typeface="BIZ UDゴシック" panose="020B0400000000000000" pitchFamily="49" charset="-128"/>
                <a:ea typeface="BIZ UDゴシック" panose="020B0400000000000000" pitchFamily="49" charset="-128"/>
              </a:rPr>
              <a:t>取り戻すことができません。</a:t>
            </a:r>
          </a:p>
        </p:txBody>
      </p:sp>
      <p:sp>
        <p:nvSpPr>
          <p:cNvPr id="12" name="テキスト ボックス 11">
            <a:extLst>
              <a:ext uri="{FF2B5EF4-FFF2-40B4-BE49-F238E27FC236}">
                <a16:creationId xmlns:a16="http://schemas.microsoft.com/office/drawing/2014/main" id="{80EE7FE5-C361-4765-9F62-1D033CEA6A2A}"/>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BIZ UDゴシック" panose="020B0400000000000000" pitchFamily="49" charset="-128"/>
                <a:ea typeface="BIZ UDゴシック" panose="020B0400000000000000" pitchFamily="49" charset="-128"/>
                <a:cs typeface="Meiryo" charset="-128"/>
              </a:rPr>
              <a:t>独立行政法人情報処理推進機構</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安心相談窓口だより</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より抜粋</a:t>
            </a:r>
          </a:p>
        </p:txBody>
      </p:sp>
      <p:sp>
        <p:nvSpPr>
          <p:cNvPr id="13"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latin typeface="BIZ UDゴシック" panose="020B0400000000000000" pitchFamily="49" charset="-128"/>
                <a:ea typeface="BIZ UDゴシック" panose="020B0400000000000000" pitchFamily="49" charset="-128"/>
              </a:rPr>
              <a:t>不審なメー</a:t>
            </a:r>
            <a:r>
              <a:rPr kumimoji="0" lang="ja-JP" altLang="en-US" kern="0" spc="-1000" dirty="0">
                <a:latin typeface="BIZ UDゴシック" panose="020B0400000000000000" pitchFamily="49" charset="-128"/>
                <a:ea typeface="BIZ UDゴシック" panose="020B0400000000000000" pitchFamily="49" charset="-128"/>
              </a:rPr>
              <a:t>ル・</a:t>
            </a:r>
            <a:r>
              <a:rPr kumimoji="0" lang="ja-JP" altLang="en-US" kern="0" spc="-150" dirty="0">
                <a:latin typeface="BIZ UDゴシック" panose="020B0400000000000000" pitchFamily="49" charset="-128"/>
                <a:ea typeface="BIZ UDゴシック" panose="020B0400000000000000" pitchFamily="49" charset="-128"/>
              </a:rPr>
              <a:t>メッセー</a:t>
            </a:r>
            <a:r>
              <a:rPr kumimoji="0" lang="ja-JP" altLang="en-US" kern="0" spc="-1000" dirty="0">
                <a:latin typeface="BIZ UDゴシック" panose="020B0400000000000000" pitchFamily="49" charset="-128"/>
                <a:ea typeface="BIZ UDゴシック" panose="020B0400000000000000" pitchFamily="49" charset="-128"/>
              </a:rPr>
              <a:t>ジ・</a:t>
            </a:r>
            <a:r>
              <a:rPr kumimoji="0" lang="ja-JP" altLang="en-US" kern="0" spc="-150" dirty="0">
                <a:latin typeface="BIZ UDゴシック" panose="020B0400000000000000" pitchFamily="49" charset="-128"/>
                <a:ea typeface="BIZ UDゴシック" panose="020B0400000000000000" pitchFamily="49" charset="-128"/>
              </a:rPr>
              <a:t>通知の事例</a:t>
            </a:r>
          </a:p>
        </p:txBody>
      </p:sp>
      <p:sp>
        <p:nvSpPr>
          <p:cNvPr id="16"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3-A</a:t>
            </a:r>
          </a:p>
        </p:txBody>
      </p:sp>
    </p:spTree>
    <p:extLst>
      <p:ext uri="{BB962C8B-B14F-4D97-AF65-F5344CB8AC3E}">
        <p14:creationId xmlns:p14="http://schemas.microsoft.com/office/powerpoint/2010/main" val="30008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危険に巻き込まれないために</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465272" y="1442292"/>
            <a:ext cx="8384676" cy="845844"/>
          </a:xfrm>
        </p:spPr>
        <p:txBody>
          <a:bodyPr>
            <a:normAutofit/>
          </a:bodyPr>
          <a:lstStyle/>
          <a:p>
            <a:r>
              <a:rPr lang="ja-JP" altLang="en-US" dirty="0">
                <a:solidFill>
                  <a:srgbClr val="009650"/>
                </a:solidFill>
                <a:latin typeface="BIZ UDゴシック" panose="020B0400000000000000" pitchFamily="49" charset="-128"/>
                <a:ea typeface="BIZ UDゴシック" panose="020B0400000000000000" pitchFamily="49" charset="-128"/>
              </a:rPr>
              <a:t>❶</a:t>
            </a:r>
            <a:r>
              <a:rPr lang="en-US" altLang="ja-JP" dirty="0">
                <a:solidFill>
                  <a:srgbClr val="009650"/>
                </a:solidFill>
                <a:latin typeface="BIZ UDゴシック" panose="020B0400000000000000" pitchFamily="49" charset="-128"/>
                <a:ea typeface="BIZ UDゴシック" panose="020B0400000000000000" pitchFamily="49" charset="-128"/>
              </a:rPr>
              <a:t> </a:t>
            </a:r>
            <a:r>
              <a:rPr lang="ja-JP" altLang="en-US" dirty="0">
                <a:solidFill>
                  <a:srgbClr val="009650"/>
                </a:solidFill>
                <a:latin typeface="BIZ UDゴシック" panose="020B0400000000000000" pitchFamily="49" charset="-128"/>
                <a:ea typeface="BIZ UDゴシック" panose="020B0400000000000000" pitchFamily="49" charset="-128"/>
              </a:rPr>
              <a:t>身に覚えのないメール等が届いたら無視する</a:t>
            </a:r>
            <a:endParaRPr lang="en-US" altLang="ja-JP" dirty="0">
              <a:solidFill>
                <a:srgbClr val="009650"/>
              </a:solidFill>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3-B</a:t>
            </a:r>
          </a:p>
        </p:txBody>
      </p:sp>
      <p:sp>
        <p:nvSpPr>
          <p:cNvPr id="21" name="テキスト ボックス 20">
            <a:extLst>
              <a:ext uri="{FF2B5EF4-FFF2-40B4-BE49-F238E27FC236}">
                <a16:creationId xmlns:a16="http://schemas.microsoft.com/office/drawing/2014/main" id="{E503BAE4-F2AF-4A1D-AE25-CE5891A8A727}"/>
              </a:ext>
            </a:extLst>
          </p:cNvPr>
          <p:cNvSpPr txBox="1"/>
          <p:nvPr/>
        </p:nvSpPr>
        <p:spPr>
          <a:xfrm>
            <a:off x="879945" y="1794634"/>
            <a:ext cx="7992370" cy="1740476"/>
          </a:xfrm>
          <a:prstGeom prst="rect">
            <a:avLst/>
          </a:prstGeom>
          <a:noFill/>
        </p:spPr>
        <p:txBody>
          <a:bodyPr wrap="square" rtlCol="0">
            <a:spAutoFit/>
          </a:bodyPr>
          <a:lstStyle/>
          <a:p>
            <a:pPr>
              <a:lnSpc>
                <a:spcPct val="120000"/>
              </a:lnSpc>
            </a:pPr>
            <a:r>
              <a:rPr lang="ja-JP" altLang="en-US" b="1" dirty="0">
                <a:latin typeface="BIZ UDゴシック" panose="020B0400000000000000" pitchFamily="49" charset="-128"/>
                <a:ea typeface="BIZ UDゴシック" panose="020B0400000000000000" pitchFamily="49" charset="-128"/>
              </a:rPr>
              <a:t>詐欺の手口は日々巧妙になっており、見破ることはできません。</a:t>
            </a:r>
          </a:p>
          <a:p>
            <a:pPr>
              <a:lnSpc>
                <a:spcPct val="120000"/>
              </a:lnSpc>
            </a:pPr>
            <a:r>
              <a:rPr lang="ja-JP" altLang="en-US" b="1" dirty="0">
                <a:latin typeface="BIZ UDゴシック" panose="020B0400000000000000" pitchFamily="49" charset="-128"/>
                <a:ea typeface="BIZ UDゴシック" panose="020B0400000000000000" pitchFamily="49" charset="-128"/>
              </a:rPr>
              <a:t>時には本物と思ってしまうメール等が届くかもしれませんが、</a:t>
            </a:r>
            <a:endParaRPr lang="en-US" altLang="ja-JP" b="1" dirty="0">
              <a:latin typeface="BIZ UDゴシック" panose="020B0400000000000000" pitchFamily="49" charset="-128"/>
              <a:ea typeface="BIZ UDゴシック" panose="020B0400000000000000" pitchFamily="49" charset="-128"/>
            </a:endParaRPr>
          </a:p>
          <a:p>
            <a:pPr>
              <a:lnSpc>
                <a:spcPct val="120000"/>
              </a:lnSpc>
            </a:pPr>
            <a:r>
              <a:rPr lang="ja-JP" altLang="en-US" b="1" dirty="0">
                <a:latin typeface="BIZ UDゴシック" panose="020B0400000000000000" pitchFamily="49" charset="-128"/>
                <a:ea typeface="BIZ UDゴシック" panose="020B0400000000000000" pitchFamily="49" charset="-128"/>
              </a:rPr>
              <a:t>不安になったらまずは一度落ち着きましょう。</a:t>
            </a:r>
            <a:endParaRPr lang="en-US" altLang="ja-JP" b="1" dirty="0">
              <a:latin typeface="BIZ UDゴシック" panose="020B0400000000000000" pitchFamily="49" charset="-128"/>
              <a:ea typeface="BIZ UDゴシック" panose="020B0400000000000000" pitchFamily="49" charset="-128"/>
            </a:endParaRPr>
          </a:p>
          <a:p>
            <a:pPr>
              <a:lnSpc>
                <a:spcPct val="120000"/>
              </a:lnSpc>
            </a:pPr>
            <a:r>
              <a:rPr lang="en-US" altLang="ja-JP" b="1" dirty="0">
                <a:latin typeface="BIZ UDゴシック" panose="020B0400000000000000" pitchFamily="49" charset="-128"/>
                <a:ea typeface="BIZ UDゴシック" panose="020B0400000000000000" pitchFamily="49" charset="-128"/>
              </a:rPr>
              <a:t>URL</a:t>
            </a:r>
            <a:r>
              <a:rPr lang="ja-JP" altLang="en-US" b="1" dirty="0">
                <a:latin typeface="BIZ UDゴシック" panose="020B0400000000000000" pitchFamily="49" charset="-128"/>
                <a:ea typeface="BIZ UDゴシック" panose="020B0400000000000000" pitchFamily="49" charset="-128"/>
              </a:rPr>
              <a:t>をタップしないことはもちろん、メール等に記載・表示される</a:t>
            </a:r>
            <a:endParaRPr lang="en-US" altLang="ja-JP" b="1" dirty="0">
              <a:latin typeface="BIZ UDゴシック" panose="020B0400000000000000" pitchFamily="49" charset="-128"/>
              <a:ea typeface="BIZ UDゴシック" panose="020B0400000000000000" pitchFamily="49" charset="-128"/>
            </a:endParaRPr>
          </a:p>
          <a:p>
            <a:pPr>
              <a:lnSpc>
                <a:spcPct val="120000"/>
              </a:lnSpc>
            </a:pPr>
            <a:r>
              <a:rPr lang="ja-JP" altLang="en-US" b="1" dirty="0">
                <a:latin typeface="BIZ UDゴシック" panose="020B0400000000000000" pitchFamily="49" charset="-128"/>
                <a:ea typeface="BIZ UDゴシック" panose="020B0400000000000000" pitchFamily="49" charset="-128"/>
              </a:rPr>
              <a:t>電話番号に電話をすることも控えましょう。</a:t>
            </a:r>
            <a:endParaRPr lang="en-US" altLang="ja-JP" b="1" dirty="0">
              <a:latin typeface="BIZ UDゴシック" panose="020B0400000000000000" pitchFamily="49" charset="-128"/>
              <a:ea typeface="BIZ UDゴシック" panose="020B0400000000000000" pitchFamily="49" charset="-128"/>
            </a:endParaRPr>
          </a:p>
        </p:txBody>
      </p:sp>
      <p:sp>
        <p:nvSpPr>
          <p:cNvPr id="22" name="字幕 14">
            <a:extLst>
              <a:ext uri="{FF2B5EF4-FFF2-40B4-BE49-F238E27FC236}">
                <a16:creationId xmlns:a16="http://schemas.microsoft.com/office/drawing/2014/main" id="{7ED2BAEE-618C-44BC-8843-58A4D08DC389}"/>
              </a:ext>
            </a:extLst>
          </p:cNvPr>
          <p:cNvSpPr txBox="1">
            <a:spLocks/>
          </p:cNvSpPr>
          <p:nvPr/>
        </p:nvSpPr>
        <p:spPr>
          <a:xfrm>
            <a:off x="465272" y="3666994"/>
            <a:ext cx="8384676" cy="8458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009650"/>
                </a:solidFill>
                <a:latin typeface="BIZ UDゴシック" panose="020B0400000000000000" pitchFamily="49" charset="-128"/>
                <a:ea typeface="BIZ UDゴシック" panose="020B0400000000000000" pitchFamily="49" charset="-128"/>
              </a:rPr>
              <a:t>❷</a:t>
            </a:r>
            <a:r>
              <a:rPr lang="en-US" altLang="ja-JP" dirty="0">
                <a:solidFill>
                  <a:srgbClr val="009650"/>
                </a:solidFill>
                <a:latin typeface="BIZ UDゴシック" panose="020B0400000000000000" pitchFamily="49" charset="-128"/>
                <a:ea typeface="BIZ UDゴシック" panose="020B0400000000000000" pitchFamily="49" charset="-128"/>
              </a:rPr>
              <a:t> </a:t>
            </a:r>
            <a:r>
              <a:rPr lang="ja-JP" altLang="en-US" dirty="0">
                <a:solidFill>
                  <a:srgbClr val="009650"/>
                </a:solidFill>
                <a:latin typeface="BIZ UDゴシック" panose="020B0400000000000000" pitchFamily="49" charset="-128"/>
                <a:ea typeface="BIZ UDゴシック" panose="020B0400000000000000" pitchFamily="49" charset="-128"/>
              </a:rPr>
              <a:t>重要な情報、人に見られては困る情報は他人に見せない</a:t>
            </a:r>
            <a:endParaRPr lang="en-US" altLang="ja-JP" dirty="0">
              <a:solidFill>
                <a:srgbClr val="009650"/>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F4BF44FF-4D48-4C8F-8961-6CCD3C0EC1BB}"/>
              </a:ext>
            </a:extLst>
          </p:cNvPr>
          <p:cNvSpPr txBox="1"/>
          <p:nvPr/>
        </p:nvSpPr>
        <p:spPr>
          <a:xfrm>
            <a:off x="879945" y="4030920"/>
            <a:ext cx="7992370" cy="1039644"/>
          </a:xfrm>
          <a:prstGeom prst="rect">
            <a:avLst/>
          </a:prstGeom>
          <a:noFill/>
        </p:spPr>
        <p:txBody>
          <a:bodyPr wrap="square" rtlCol="0">
            <a:spAutoFit/>
          </a:bodyPr>
          <a:lstStyle/>
          <a:p>
            <a:pPr>
              <a:lnSpc>
                <a:spcPct val="120000"/>
              </a:lnSpc>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パスワードを教える</a:t>
            </a:r>
            <a:r>
              <a:rPr lang="en-US" altLang="ja-JP" b="1"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ことは</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家の鍵を貸す</a:t>
            </a:r>
            <a:r>
              <a:rPr lang="en-US" altLang="ja-JP" b="1"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ことと同じです。</a:t>
            </a:r>
            <a:endParaRPr lang="en-US" altLang="ja-JP" b="1" dirty="0">
              <a:latin typeface="BIZ UDゴシック" panose="020B0400000000000000" pitchFamily="49" charset="-128"/>
              <a:ea typeface="BIZ UDゴシック" panose="020B0400000000000000" pitchFamily="49" charset="-128"/>
            </a:endParaRPr>
          </a:p>
          <a:p>
            <a:pPr>
              <a:lnSpc>
                <a:spcPct val="120000"/>
              </a:lnSpc>
            </a:pPr>
            <a:r>
              <a:rPr lang="ja-JP" altLang="en-US" b="1" dirty="0">
                <a:latin typeface="BIZ UDゴシック" panose="020B0400000000000000" pitchFamily="49" charset="-128"/>
                <a:ea typeface="BIZ UDゴシック" panose="020B0400000000000000" pitchFamily="49" charset="-128"/>
              </a:rPr>
              <a:t>また、他人に見られて困るような写真や動画は悪用される可能性が</a:t>
            </a:r>
            <a:endParaRPr lang="en-US" altLang="ja-JP" b="1" dirty="0">
              <a:latin typeface="BIZ UDゴシック" panose="020B0400000000000000" pitchFamily="49" charset="-128"/>
              <a:ea typeface="BIZ UDゴシック" panose="020B0400000000000000" pitchFamily="49" charset="-128"/>
            </a:endParaRPr>
          </a:p>
          <a:p>
            <a:pPr>
              <a:lnSpc>
                <a:spcPct val="120000"/>
              </a:lnSpc>
            </a:pPr>
            <a:r>
              <a:rPr lang="ja-JP" altLang="en-US" b="1" dirty="0">
                <a:latin typeface="BIZ UDゴシック" panose="020B0400000000000000" pitchFamily="49" charset="-128"/>
                <a:ea typeface="BIZ UDゴシック" panose="020B0400000000000000" pitchFamily="49" charset="-128"/>
              </a:rPr>
              <a:t>ありますので、絶対に第三者に送らないようにしましょう。</a:t>
            </a:r>
            <a:endParaRPr lang="en-US" altLang="ja-JP" b="1" dirty="0">
              <a:latin typeface="BIZ UDゴシック" panose="020B0400000000000000" pitchFamily="49" charset="-128"/>
              <a:ea typeface="BIZ UDゴシック" panose="020B0400000000000000" pitchFamily="49" charset="-128"/>
            </a:endParaRPr>
          </a:p>
        </p:txBody>
      </p:sp>
      <p:sp>
        <p:nvSpPr>
          <p:cNvPr id="25" name="字幕 14">
            <a:extLst>
              <a:ext uri="{FF2B5EF4-FFF2-40B4-BE49-F238E27FC236}">
                <a16:creationId xmlns:a16="http://schemas.microsoft.com/office/drawing/2014/main" id="{19A74014-28B4-4A98-88F8-80AD4F579279}"/>
              </a:ext>
            </a:extLst>
          </p:cNvPr>
          <p:cNvSpPr txBox="1">
            <a:spLocks/>
          </p:cNvSpPr>
          <p:nvPr/>
        </p:nvSpPr>
        <p:spPr>
          <a:xfrm>
            <a:off x="465272" y="5225548"/>
            <a:ext cx="8384676" cy="8458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009650"/>
                </a:solidFill>
                <a:latin typeface="BIZ UDゴシック" panose="020B0400000000000000" pitchFamily="49" charset="-128"/>
                <a:ea typeface="BIZ UDゴシック" panose="020B0400000000000000" pitchFamily="49" charset="-128"/>
              </a:rPr>
              <a:t>❸</a:t>
            </a:r>
            <a:r>
              <a:rPr lang="en-US" altLang="ja-JP" dirty="0">
                <a:solidFill>
                  <a:srgbClr val="009650"/>
                </a:solidFill>
                <a:latin typeface="BIZ UDゴシック" panose="020B0400000000000000" pitchFamily="49" charset="-128"/>
                <a:ea typeface="BIZ UDゴシック" panose="020B0400000000000000" pitchFamily="49" charset="-128"/>
              </a:rPr>
              <a:t> </a:t>
            </a:r>
            <a:r>
              <a:rPr lang="ja-JP" altLang="en-US" sz="2400" dirty="0">
                <a:solidFill>
                  <a:srgbClr val="009650"/>
                </a:solidFill>
                <a:latin typeface="BIZ UDゴシック" panose="020B0400000000000000" pitchFamily="49" charset="-128"/>
                <a:ea typeface="BIZ UDゴシック" panose="020B0400000000000000" pitchFamily="49" charset="-128"/>
              </a:rPr>
              <a:t>不安なときは相談する</a:t>
            </a:r>
            <a:endParaRPr lang="en-US" altLang="ja-JP" dirty="0">
              <a:solidFill>
                <a:srgbClr val="009650"/>
              </a:solidFill>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11DE5437-59D8-4A52-9B02-6B7D4AF61295}"/>
              </a:ext>
            </a:extLst>
          </p:cNvPr>
          <p:cNvSpPr txBox="1"/>
          <p:nvPr/>
        </p:nvSpPr>
        <p:spPr>
          <a:xfrm>
            <a:off x="879945" y="5589474"/>
            <a:ext cx="7992370" cy="369332"/>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rPr>
              <a:t>不安な時や判断に迷うときは、信頼できる相談先に相談しましょう。</a:t>
            </a:r>
            <a:endParaRPr lang="en-US" altLang="ja-JP"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5580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051720" y="908720"/>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4</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不安になったときの</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相談先</a:t>
            </a:r>
          </a:p>
        </p:txBody>
      </p:sp>
      <p:pic>
        <p:nvPicPr>
          <p:cNvPr id="4" name="Picture 4" descr="相談窓口のイラスト">
            <a:extLst>
              <a:ext uri="{FF2B5EF4-FFF2-40B4-BE49-F238E27FC236}">
                <a16:creationId xmlns:a16="http://schemas.microsoft.com/office/drawing/2014/main" id="{3D226A09-E3FF-4D79-8F68-DD974812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22" y="4809328"/>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4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不安に感じることがあったら</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29070" y="1465460"/>
            <a:ext cx="8384676" cy="962559"/>
          </a:xfrm>
        </p:spPr>
        <p:txBody>
          <a:bodyPr>
            <a:no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怪しいメールを受け取ったり、不安なことがある場合は、</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家族や知人、いつも行く携帯ショップのスタッフ等、</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信頼できる人に相談しましょう</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4-A</a:t>
            </a:r>
          </a:p>
        </p:txBody>
      </p:sp>
      <p:pic>
        <p:nvPicPr>
          <p:cNvPr id="103428" name="Picture 4" descr="相談窓口のイラスト">
            <a:extLst>
              <a:ext uri="{FF2B5EF4-FFF2-40B4-BE49-F238E27FC236}">
                <a16:creationId xmlns:a16="http://schemas.microsoft.com/office/drawing/2014/main" id="{99E7C143-6480-4F90-93CA-9B378D02D8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0066" y="3871439"/>
            <a:ext cx="1570484" cy="15704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3" descr="立っている大家族のイラスト「親子三代」">
            <a:extLst>
              <a:ext uri="{FF2B5EF4-FFF2-40B4-BE49-F238E27FC236}">
                <a16:creationId xmlns:a16="http://schemas.microsoft.com/office/drawing/2014/main" id="{D3A99CED-C1EA-491F-8D7B-ACFCFE366D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4009255"/>
            <a:ext cx="1570484" cy="1570484"/>
          </a:xfrm>
          <a:prstGeom prst="rect">
            <a:avLst/>
          </a:prstGeom>
          <a:noFill/>
          <a:extLst>
            <a:ext uri="{909E8E84-426E-40DD-AFC4-6F175D3DCCD1}">
              <a14:hiddenFill xmlns:a14="http://schemas.microsoft.com/office/drawing/2010/main">
                <a:solidFill>
                  <a:srgbClr val="FFFFFF"/>
                </a:solidFill>
              </a14:hiddenFill>
            </a:ext>
          </a:extLst>
        </p:spPr>
      </p:pic>
      <p:pic>
        <p:nvPicPr>
          <p:cNvPr id="103436" name="Picture 12" descr="座りながらスマホを使う人のイラスト">
            <a:extLst>
              <a:ext uri="{FF2B5EF4-FFF2-40B4-BE49-F238E27FC236}">
                <a16:creationId xmlns:a16="http://schemas.microsoft.com/office/drawing/2014/main" id="{C78EA4C3-DFC4-41A5-BB7C-EBBDBDC8EB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9819" y="2994641"/>
            <a:ext cx="2369418" cy="236941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34EEA0E-6233-4AB1-8747-3FB73DA62C4F}"/>
              </a:ext>
            </a:extLst>
          </p:cNvPr>
          <p:cNvSpPr txBox="1"/>
          <p:nvPr/>
        </p:nvSpPr>
        <p:spPr>
          <a:xfrm>
            <a:off x="1062273" y="5610700"/>
            <a:ext cx="7992370" cy="584775"/>
          </a:xfrm>
          <a:prstGeom prst="rect">
            <a:avLst/>
          </a:prstGeom>
          <a:noFill/>
        </p:spPr>
        <p:txBody>
          <a:bodyPr wrap="square" rtlCol="0">
            <a:spAutoFit/>
          </a:bodyPr>
          <a:lstStyle/>
          <a:p>
            <a:r>
              <a:rPr lang="ja-JP" altLang="en-US" sz="1600" b="1" dirty="0">
                <a:solidFill>
                  <a:srgbClr val="FF0000"/>
                </a:solidFill>
                <a:latin typeface="BIZ UDゴシック" panose="020B0400000000000000" pitchFamily="49" charset="-128"/>
                <a:ea typeface="BIZ UDゴシック" panose="020B0400000000000000" pitchFamily="49" charset="-128"/>
              </a:rPr>
              <a:t>普段からインターネットの安全・安心な利用や、いざという時に</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誰に相談するのかについて周囲と話しあう機会を設けると良いでしょう。</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sp>
        <p:nvSpPr>
          <p:cNvPr id="14" name="思考の吹き出し: 雲形 13">
            <a:extLst>
              <a:ext uri="{FF2B5EF4-FFF2-40B4-BE49-F238E27FC236}">
                <a16:creationId xmlns:a16="http://schemas.microsoft.com/office/drawing/2014/main" id="{ABBA3F48-5F27-425F-A89F-B71E51E14E07}"/>
              </a:ext>
            </a:extLst>
          </p:cNvPr>
          <p:cNvSpPr/>
          <p:nvPr/>
        </p:nvSpPr>
        <p:spPr>
          <a:xfrm>
            <a:off x="5796136" y="2708920"/>
            <a:ext cx="2664296" cy="1310433"/>
          </a:xfrm>
          <a:prstGeom prst="cloudCallout">
            <a:avLst>
              <a:gd name="adj1" fmla="val -62847"/>
              <a:gd name="adj2" fmla="val 388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cs typeface="Meiryo" charset="-128"/>
              </a:rPr>
              <a:t>聞いてみれば安心</a:t>
            </a:r>
          </a:p>
        </p:txBody>
      </p:sp>
      <p:sp>
        <p:nvSpPr>
          <p:cNvPr id="16" name="思考の吹き出し: 雲形 15">
            <a:extLst>
              <a:ext uri="{FF2B5EF4-FFF2-40B4-BE49-F238E27FC236}">
                <a16:creationId xmlns:a16="http://schemas.microsoft.com/office/drawing/2014/main" id="{9F4FCF64-D3CA-4A61-A204-015DA0658E0C}"/>
              </a:ext>
            </a:extLst>
          </p:cNvPr>
          <p:cNvSpPr/>
          <p:nvPr/>
        </p:nvSpPr>
        <p:spPr>
          <a:xfrm>
            <a:off x="712726" y="2776301"/>
            <a:ext cx="2664296" cy="1310433"/>
          </a:xfrm>
          <a:prstGeom prst="cloudCallout">
            <a:avLst>
              <a:gd name="adj1" fmla="val 62785"/>
              <a:gd name="adj2" fmla="val 420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cs typeface="Meiryo" charset="-128"/>
              </a:rPr>
              <a:t>一人で悩まずに周囲に相談</a:t>
            </a:r>
          </a:p>
        </p:txBody>
      </p:sp>
    </p:spTree>
    <p:extLst>
      <p:ext uri="{BB962C8B-B14F-4D97-AF65-F5344CB8AC3E}">
        <p14:creationId xmlns:p14="http://schemas.microsoft.com/office/powerpoint/2010/main" val="420904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98023" y="221828"/>
            <a:ext cx="3467616"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信頼できる相談先</a:t>
            </a:r>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4-B</a:t>
            </a:r>
          </a:p>
        </p:txBody>
      </p:sp>
      <p:pic>
        <p:nvPicPr>
          <p:cNvPr id="105485" name="Picture 13" descr="全国共通の電話番号「消費者ホットライン188」とイメージキャラクターのイヤヤンの画像">
            <a:extLst>
              <a:ext uri="{FF2B5EF4-FFF2-40B4-BE49-F238E27FC236}">
                <a16:creationId xmlns:a16="http://schemas.microsoft.com/office/drawing/2014/main" id="{970C06D5-44A5-4804-8540-6816309F0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49" y="1450629"/>
            <a:ext cx="2700000" cy="90000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BD83E927-A548-4152-94B5-45CE6F74D1C5}"/>
              </a:ext>
            </a:extLst>
          </p:cNvPr>
          <p:cNvSpPr txBox="1"/>
          <p:nvPr/>
        </p:nvSpPr>
        <p:spPr>
          <a:xfrm>
            <a:off x="3321980" y="1388260"/>
            <a:ext cx="5472000" cy="993990"/>
          </a:xfrm>
          <a:prstGeom prst="rect">
            <a:avLst/>
          </a:prstGeom>
          <a:noFill/>
        </p:spPr>
        <p:txBody>
          <a:bodyPr wrap="square" rtlCol="0">
            <a:spAutoFit/>
          </a:bodyPr>
          <a:lstStyle/>
          <a:p>
            <a:pPr>
              <a:lnSpc>
                <a:spcPct val="114000"/>
              </a:lnSpc>
            </a:pPr>
            <a:r>
              <a:rPr lang="ja-JP" altLang="en-US" b="1" dirty="0">
                <a:latin typeface="BIZ UDゴシック" panose="020B0400000000000000" pitchFamily="49" charset="-128"/>
                <a:ea typeface="BIZ UDゴシック" panose="020B0400000000000000" pitchFamily="49" charset="-128"/>
                <a:cs typeface="Meiryo" charset="-128"/>
              </a:rPr>
              <a:t>消費者ホットライン</a:t>
            </a:r>
            <a:r>
              <a:rPr lang="en-US" altLang="ja-JP" b="1" dirty="0">
                <a:latin typeface="BIZ UDゴシック" panose="020B0400000000000000" pitchFamily="49" charset="-128"/>
                <a:ea typeface="BIZ UDゴシック" panose="020B0400000000000000" pitchFamily="49" charset="-128"/>
                <a:cs typeface="Meiryo" charset="-128"/>
              </a:rPr>
              <a:t>18</a:t>
            </a:r>
            <a:r>
              <a:rPr lang="en-US" altLang="ja-JP" b="1" spc="-750" dirty="0">
                <a:latin typeface="BIZ UDゴシック" panose="020B0400000000000000" pitchFamily="49" charset="-128"/>
                <a:ea typeface="BIZ UDゴシック" panose="020B0400000000000000" pitchFamily="49" charset="-128"/>
                <a:cs typeface="Meiryo" charset="-128"/>
              </a:rPr>
              <a:t>8</a:t>
            </a:r>
            <a:r>
              <a:rPr lang="ja-JP" altLang="en-US" b="1" dirty="0">
                <a:latin typeface="BIZ UDゴシック" panose="020B0400000000000000" pitchFamily="49" charset="-128"/>
                <a:ea typeface="BIZ UDゴシック" panose="020B0400000000000000" pitchFamily="49" charset="-128"/>
                <a:cs typeface="Meiryo" charset="-128"/>
              </a:rPr>
              <a:t>（いやや</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spc="-750"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に電話をすると、</a:t>
            </a:r>
            <a:endParaRPr lang="en-US" altLang="ja-JP" b="1" dirty="0">
              <a:latin typeface="BIZ UDゴシック" panose="020B0400000000000000" pitchFamily="49" charset="-128"/>
              <a:ea typeface="BIZ UDゴシック" panose="020B0400000000000000" pitchFamily="49" charset="-128"/>
              <a:cs typeface="Meiryo" charset="-128"/>
            </a:endParaRPr>
          </a:p>
          <a:p>
            <a:pPr>
              <a:lnSpc>
                <a:spcPct val="114000"/>
              </a:lnSpc>
            </a:pPr>
            <a:r>
              <a:rPr lang="ja-JP" altLang="en-US" b="1" dirty="0">
                <a:latin typeface="BIZ UDゴシック" panose="020B0400000000000000" pitchFamily="49" charset="-128"/>
                <a:ea typeface="BIZ UDゴシック" panose="020B0400000000000000" pitchFamily="49" charset="-128"/>
                <a:cs typeface="Meiryo" charset="-128"/>
              </a:rPr>
              <a:t>地方公共団体が設置している身近な消費生活センターや消費生活相談窓口へご案内されます。</a:t>
            </a:r>
            <a:endParaRPr lang="ja-JP" altLang="en-US" sz="1600" dirty="0">
              <a:latin typeface="BIZ UDゴシック" panose="020B0400000000000000" pitchFamily="49" charset="-128"/>
              <a:ea typeface="BIZ UDゴシック" panose="020B0400000000000000" pitchFamily="49" charset="-128"/>
            </a:endParaRPr>
          </a:p>
        </p:txBody>
      </p:sp>
      <p:sp>
        <p:nvSpPr>
          <p:cNvPr id="29" name="タイトル 1"/>
          <p:cNvSpPr txBox="1">
            <a:spLocks noChangeAspect="1"/>
          </p:cNvSpPr>
          <p:nvPr/>
        </p:nvSpPr>
        <p:spPr>
          <a:xfrm>
            <a:off x="4951999" y="575256"/>
            <a:ext cx="3294492" cy="400110"/>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nSpc>
                <a:spcPct val="100000"/>
              </a:lnSpc>
            </a:pPr>
            <a:r>
              <a:rPr kumimoji="0" lang="ja-JP" altLang="en-US" sz="2000" kern="0" dirty="0">
                <a:latin typeface="BIZ UDゴシック" panose="020B0400000000000000" pitchFamily="49" charset="-128"/>
                <a:ea typeface="BIZ UDゴシック" panose="020B0400000000000000" pitchFamily="49" charset="-128"/>
              </a:rPr>
              <a:t>「消費者ホットライン</a:t>
            </a:r>
            <a:r>
              <a:rPr kumimoji="0" lang="ja-JP" altLang="en-US" sz="2000" kern="0" spc="-750" dirty="0">
                <a:latin typeface="BIZ UDゴシック" panose="020B0400000000000000" pitchFamily="49" charset="-128"/>
                <a:ea typeface="BIZ UDゴシック" panose="020B0400000000000000" pitchFamily="49" charset="-128"/>
              </a:rPr>
              <a:t>」</a:t>
            </a:r>
            <a:r>
              <a:rPr kumimoji="0" lang="en-US" altLang="ja-JP" sz="2000" kern="0" dirty="0">
                <a:latin typeface="BIZ UDゴシック" panose="020B0400000000000000" pitchFamily="49" charset="-128"/>
                <a:ea typeface="BIZ UDゴシック" panose="020B0400000000000000" pitchFamily="49" charset="-128"/>
              </a:rPr>
              <a:t>188</a:t>
            </a:r>
            <a:endParaRPr kumimoji="0" lang="ja-JP" altLang="en-US" sz="2000" kern="0" dirty="0">
              <a:latin typeface="BIZ UDゴシック" panose="020B0400000000000000" pitchFamily="49" charset="-128"/>
              <a:ea typeface="BIZ UDゴシック" panose="020B0400000000000000" pitchFamily="49" charset="-128"/>
            </a:endParaRPr>
          </a:p>
        </p:txBody>
      </p:sp>
      <p:pic>
        <p:nvPicPr>
          <p:cNvPr id="32" name="図 31" descr="消費者庁が公開している動画「ネットショッピングを安全に利用するために」の画面の画像"/>
          <p:cNvPicPr>
            <a:picLocks noChangeAspect="1"/>
          </p:cNvPicPr>
          <p:nvPr/>
        </p:nvPicPr>
        <p:blipFill>
          <a:blip r:embed="rId7"/>
          <a:stretch>
            <a:fillRect/>
          </a:stretch>
        </p:blipFill>
        <p:spPr>
          <a:xfrm>
            <a:off x="6535162" y="3620840"/>
            <a:ext cx="1762871" cy="1350772"/>
          </a:xfrm>
          <a:prstGeom prst="rect">
            <a:avLst/>
          </a:prstGeom>
        </p:spPr>
      </p:pic>
      <p:pic>
        <p:nvPicPr>
          <p:cNvPr id="33" name="図 32" descr="消費者庁が公開している動画「スマホデビュー時に気を付けたいこと」の画面の画像"/>
          <p:cNvPicPr>
            <a:picLocks noChangeAspect="1"/>
          </p:cNvPicPr>
          <p:nvPr/>
        </p:nvPicPr>
        <p:blipFill>
          <a:blip r:embed="rId8"/>
          <a:stretch>
            <a:fillRect/>
          </a:stretch>
        </p:blipFill>
        <p:spPr>
          <a:xfrm>
            <a:off x="4691575" y="3616042"/>
            <a:ext cx="1879722" cy="1355569"/>
          </a:xfrm>
          <a:prstGeom prst="rect">
            <a:avLst/>
          </a:prstGeom>
        </p:spPr>
      </p:pic>
      <p:pic>
        <p:nvPicPr>
          <p:cNvPr id="43" name="図 42" descr="お試し購入のはずが、2回目、3回目と商品が届いている人のイラスト"/>
          <p:cNvPicPr>
            <a:picLocks noChangeAspect="1"/>
          </p:cNvPicPr>
          <p:nvPr/>
        </p:nvPicPr>
        <p:blipFill>
          <a:blip r:embed="rId9"/>
          <a:stretch>
            <a:fillRect/>
          </a:stretch>
        </p:blipFill>
        <p:spPr>
          <a:xfrm>
            <a:off x="2494200" y="3605969"/>
            <a:ext cx="1932041" cy="2268000"/>
          </a:xfrm>
          <a:prstGeom prst="rect">
            <a:avLst/>
          </a:prstGeom>
        </p:spPr>
      </p:pic>
      <p:pic>
        <p:nvPicPr>
          <p:cNvPr id="44" name="図 43" descr="インターネット通信販売から商品が届いていいない人のイラスト"/>
          <p:cNvPicPr>
            <a:picLocks noChangeAspect="1"/>
          </p:cNvPicPr>
          <p:nvPr/>
        </p:nvPicPr>
        <p:blipFill rotWithShape="1">
          <a:blip r:embed="rId10"/>
          <a:srcRect r="66775"/>
          <a:stretch/>
        </p:blipFill>
        <p:spPr>
          <a:xfrm>
            <a:off x="592214" y="3597204"/>
            <a:ext cx="1908000" cy="2298972"/>
          </a:xfrm>
          <a:prstGeom prst="rect">
            <a:avLst/>
          </a:prstGeom>
        </p:spPr>
      </p:pic>
      <p:pic>
        <p:nvPicPr>
          <p:cNvPr id="17" name="図 16"/>
          <p:cNvPicPr>
            <a:picLocks noChangeAspect="1"/>
          </p:cNvPicPr>
          <p:nvPr/>
        </p:nvPicPr>
        <p:blipFill>
          <a:blip r:embed="rId11"/>
          <a:stretch>
            <a:fillRect/>
          </a:stretch>
        </p:blipFill>
        <p:spPr>
          <a:xfrm>
            <a:off x="4452801" y="4895717"/>
            <a:ext cx="5009463" cy="1631454"/>
          </a:xfrm>
          <a:prstGeom prst="rect">
            <a:avLst/>
          </a:prstGeom>
        </p:spPr>
      </p:pic>
      <p:pic>
        <p:nvPicPr>
          <p:cNvPr id="21" name="図 20"/>
          <p:cNvPicPr>
            <a:picLocks noChangeAspect="1"/>
          </p:cNvPicPr>
          <p:nvPr/>
        </p:nvPicPr>
        <p:blipFill rotWithShape="1">
          <a:blip r:embed="rId12">
            <a:clrChange>
              <a:clrFrom>
                <a:srgbClr val="000000">
                  <a:alpha val="0"/>
                </a:srgbClr>
              </a:clrFrom>
              <a:clrTo>
                <a:srgbClr val="000000">
                  <a:alpha val="0"/>
                </a:srgbClr>
              </a:clrTo>
            </a:clrChange>
          </a:blip>
          <a:srcRect t="-1" r="18414" b="-2921"/>
          <a:stretch/>
        </p:blipFill>
        <p:spPr>
          <a:xfrm>
            <a:off x="7668344" y="5695138"/>
            <a:ext cx="733845" cy="686190"/>
          </a:xfrm>
          <a:prstGeom prst="rect">
            <a:avLst/>
          </a:prstGeom>
        </p:spPr>
      </p:pic>
      <p:sp>
        <p:nvSpPr>
          <p:cNvPr id="22" name="サブタイトル 8"/>
          <p:cNvSpPr>
            <a:spLocks noGrp="1"/>
          </p:cNvSpPr>
          <p:nvPr>
            <p:ph type="subTitle" idx="1"/>
          </p:nvPr>
        </p:nvSpPr>
        <p:spPr>
          <a:xfrm>
            <a:off x="621916" y="3079937"/>
            <a:ext cx="3780000" cy="456133"/>
          </a:xfrm>
          <a:prstGeom prst="roundRect">
            <a:avLst/>
          </a:prstGeom>
          <a:solidFill>
            <a:srgbClr val="009650"/>
          </a:solidFill>
          <a:ln>
            <a:solidFill>
              <a:schemeClr val="accent6">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36000" tIns="108000" rtlCol="0" anchor="ctr">
            <a:noAutofit/>
          </a:bodyPr>
          <a:lstStyle/>
          <a:p>
            <a:r>
              <a:rPr kumimoji="1" lang="en-US" altLang="ja-JP" sz="1800" b="1" dirty="0">
                <a:latin typeface="BIZ UDゴシック" panose="020B0400000000000000" pitchFamily="49" charset="-128"/>
                <a:ea typeface="BIZ UDゴシック" panose="020B0400000000000000" pitchFamily="49" charset="-128"/>
              </a:rPr>
              <a:t> </a:t>
            </a:r>
            <a:r>
              <a:rPr kumimoji="1" lang="ja-JP" altLang="en-US" sz="1600" b="1" dirty="0">
                <a:latin typeface="BIZ UDゴシック" panose="020B0400000000000000" pitchFamily="49" charset="-128"/>
                <a:ea typeface="BIZ UDゴシック" panose="020B0400000000000000" pitchFamily="49" charset="-128"/>
              </a:rPr>
              <a:t>最近トラブルが多い相談事例</a:t>
            </a:r>
            <a:endParaRPr kumimoji="1" lang="en-US" altLang="ja-JP" sz="1600" b="1" dirty="0">
              <a:latin typeface="BIZ UDゴシック" panose="020B0400000000000000" pitchFamily="49" charset="-128"/>
              <a:ea typeface="BIZ UDゴシック" panose="020B0400000000000000" pitchFamily="49" charset="-128"/>
            </a:endParaRPr>
          </a:p>
        </p:txBody>
      </p:sp>
      <p:sp>
        <p:nvSpPr>
          <p:cNvPr id="23" name="角丸四角形 22"/>
          <p:cNvSpPr/>
          <p:nvPr/>
        </p:nvSpPr>
        <p:spPr>
          <a:xfrm>
            <a:off x="4756543" y="3079937"/>
            <a:ext cx="3780000" cy="446424"/>
          </a:xfrm>
          <a:prstGeom prst="round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600" b="1" dirty="0">
                <a:latin typeface="BIZ UDゴシック" panose="020B0400000000000000" pitchFamily="49" charset="-128"/>
                <a:ea typeface="BIZ UDゴシック" panose="020B0400000000000000" pitchFamily="49" charset="-128"/>
              </a:rPr>
              <a:t>動画でトラブルへの対策が学べます</a:t>
            </a:r>
            <a:r>
              <a:rPr kumimoji="1" lang="en-US" altLang="ja-JP" sz="1600" b="1" dirty="0">
                <a:latin typeface="BIZ UDゴシック" panose="020B0400000000000000" pitchFamily="49" charset="-128"/>
                <a:ea typeface="BIZ UDゴシック" panose="020B0400000000000000" pitchFamily="49" charset="-128"/>
              </a:rPr>
              <a:t>!</a:t>
            </a:r>
            <a:endParaRPr kumimoji="1" lang="ja-JP" altLang="en-US" sz="1600" b="1"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BD83E927-A548-4152-94B5-45CE6F74D1C5}"/>
              </a:ext>
            </a:extLst>
          </p:cNvPr>
          <p:cNvSpPr txBox="1"/>
          <p:nvPr/>
        </p:nvSpPr>
        <p:spPr>
          <a:xfrm>
            <a:off x="523362" y="2417051"/>
            <a:ext cx="8280000" cy="769441"/>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相談は無料ですが通話料はかかります。</a:t>
            </a:r>
            <a:r>
              <a:rPr lang="ja-JP" altLang="ja-JP" sz="1400" kern="100" dirty="0">
                <a:latin typeface="BIZ UDゴシック" panose="020B0400000000000000" pitchFamily="49" charset="-128"/>
                <a:ea typeface="BIZ UDゴシック" panose="020B0400000000000000" pitchFamily="49" charset="-128"/>
                <a:cs typeface="Courier New" panose="02070309020205020404" pitchFamily="49" charset="0"/>
              </a:rPr>
              <a:t>※</a:t>
            </a:r>
            <a:r>
              <a:rPr lang="ja-JP" altLang="en-US" sz="1400" kern="100" dirty="0">
                <a:latin typeface="BIZ UDゴシック" panose="020B0400000000000000" pitchFamily="49" charset="-128"/>
                <a:ea typeface="BIZ UDゴシック" panose="020B0400000000000000" pitchFamily="49" charset="-128"/>
                <a:cs typeface="Courier New" panose="02070309020205020404" pitchFamily="49" charset="0"/>
              </a:rPr>
              <a:t>電話の音声利用が難しい方は、電話リレーサービスを</a:t>
            </a:r>
            <a:endParaRPr lang="en-US" altLang="ja-JP" sz="1400" kern="100" dirty="0">
              <a:latin typeface="BIZ UDゴシック" panose="020B0400000000000000" pitchFamily="49" charset="-128"/>
              <a:ea typeface="BIZ UDゴシック" panose="020B0400000000000000" pitchFamily="49" charset="-128"/>
              <a:cs typeface="Courier New" panose="02070309020205020404" pitchFamily="49" charset="0"/>
            </a:endParaRPr>
          </a:p>
          <a:p>
            <a:r>
              <a:rPr lang="ja-JP" altLang="en-US" sz="1400" kern="100" dirty="0">
                <a:latin typeface="BIZ UDゴシック" panose="020B0400000000000000" pitchFamily="49" charset="-128"/>
                <a:ea typeface="BIZ UDゴシック" panose="020B0400000000000000" pitchFamily="49" charset="-128"/>
                <a:cs typeface="Courier New" panose="02070309020205020404" pitchFamily="49" charset="0"/>
              </a:rPr>
              <a:t>利用して、お住まいの地方公共団体の消費生活相談窓口等にご相談いただくことも可能です。</a:t>
            </a:r>
          </a:p>
          <a:p>
            <a:endParaRPr lang="ja-JP" altLang="en-US"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9795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6518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288353"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信頼できる相談先の例</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2818"/>
            <a:ext cx="8384676" cy="845844"/>
          </a:xfrm>
        </p:spPr>
        <p:txBody>
          <a:bodyPr>
            <a:normAutofit/>
          </a:bodyPr>
          <a:lstStyle/>
          <a:p>
            <a:r>
              <a:rPr lang="ja-JP" altLang="en-US" dirty="0">
                <a:latin typeface="BIZ UDゴシック" panose="020B0400000000000000" pitchFamily="49" charset="-128"/>
                <a:ea typeface="BIZ UDゴシック" panose="020B0400000000000000" pitchFamily="49" charset="-128"/>
              </a:rPr>
              <a:t>公的な相談先も活用しましょう。</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4-B</a:t>
            </a:r>
          </a:p>
        </p:txBody>
      </p:sp>
      <p:sp>
        <p:nvSpPr>
          <p:cNvPr id="7" name="正方形/長方形 6">
            <a:extLst>
              <a:ext uri="{FF2B5EF4-FFF2-40B4-BE49-F238E27FC236}">
                <a16:creationId xmlns:a16="http://schemas.microsoft.com/office/drawing/2014/main" id="{99E61627-C704-4E80-B20B-50F0A10D169B}"/>
              </a:ext>
            </a:extLst>
          </p:cNvPr>
          <p:cNvSpPr/>
          <p:nvPr/>
        </p:nvSpPr>
        <p:spPr>
          <a:xfrm>
            <a:off x="621248" y="1993686"/>
            <a:ext cx="3780000" cy="567728"/>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BIZ UDゴシック" panose="020B0400000000000000" pitchFamily="49" charset="-128"/>
                <a:ea typeface="BIZ UDゴシック" panose="020B0400000000000000" pitchFamily="49" charset="-128"/>
                <a:cs typeface="Meiryo" charset="-128"/>
              </a:rPr>
              <a:t>情報セキュリティ安心相談窓口</a:t>
            </a:r>
          </a:p>
        </p:txBody>
      </p:sp>
      <p:sp>
        <p:nvSpPr>
          <p:cNvPr id="13" name="テキスト ボックス 12">
            <a:extLst>
              <a:ext uri="{FF2B5EF4-FFF2-40B4-BE49-F238E27FC236}">
                <a16:creationId xmlns:a16="http://schemas.microsoft.com/office/drawing/2014/main" id="{80F7BAC9-F08A-46DA-9D4D-79526E040801}"/>
              </a:ext>
            </a:extLst>
          </p:cNvPr>
          <p:cNvSpPr txBox="1"/>
          <p:nvPr/>
        </p:nvSpPr>
        <p:spPr>
          <a:xfrm>
            <a:off x="4668342" y="2615561"/>
            <a:ext cx="4148063" cy="2862322"/>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各都道府県警察本部のサイバー犯罪</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相談窓口、警察相談専用電話</a:t>
            </a:r>
            <a:r>
              <a:rPr lang="ja-JP" altLang="en-US" sz="1600" spc="-750" dirty="0">
                <a:latin typeface="BIZ UDゴシック" panose="020B0400000000000000" pitchFamily="49" charset="-128"/>
                <a:ea typeface="BIZ UDゴシック" panose="020B0400000000000000" pitchFamily="49" charset="-128"/>
              </a:rPr>
              <a:t>の</a:t>
            </a: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#9110</a:t>
            </a:r>
            <a:r>
              <a:rPr lang="ja-JP" altLang="en-US" sz="1600" spc="-75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又は、最寄の警察署にご相談ください。</a:t>
            </a:r>
            <a:endParaRPr lang="en-US" altLang="ja-JP" sz="1600" dirty="0">
              <a:latin typeface="BIZ UDゴシック" panose="020B0400000000000000" pitchFamily="49" charset="-128"/>
              <a:ea typeface="BIZ UDゴシック" panose="020B0400000000000000" pitchFamily="49" charset="-128"/>
            </a:endParaRPr>
          </a:p>
          <a:p>
            <a:pPr>
              <a:lnSpc>
                <a:spcPct val="200000"/>
              </a:lnSpc>
            </a:pPr>
            <a:r>
              <a:rPr lang="ja-JP" altLang="en-US" sz="1600" b="1" dirty="0">
                <a:latin typeface="BIZ UDゴシック" panose="020B0400000000000000" pitchFamily="49" charset="-128"/>
                <a:ea typeface="BIZ UDゴシック" panose="020B0400000000000000" pitchFamily="49" charset="-128"/>
                <a:cs typeface="Meiryo" charset="-128"/>
              </a:rPr>
              <a:t>都道府県警察本部の</a:t>
            </a:r>
            <a:endParaRPr lang="en-US" altLang="ja-JP" sz="1600" b="1" dirty="0">
              <a:latin typeface="BIZ UDゴシック" panose="020B0400000000000000" pitchFamily="49" charset="-128"/>
              <a:ea typeface="BIZ UDゴシック" panose="020B0400000000000000" pitchFamily="49" charset="-128"/>
              <a:cs typeface="Meiryo" charset="-128"/>
            </a:endParaRPr>
          </a:p>
          <a:p>
            <a:pPr>
              <a:lnSpc>
                <a:spcPct val="75000"/>
              </a:lnSpc>
            </a:pPr>
            <a:r>
              <a:rPr lang="ja-JP" altLang="en-US" sz="1600" b="1" dirty="0">
                <a:latin typeface="BIZ UDゴシック" panose="020B0400000000000000" pitchFamily="49" charset="-128"/>
                <a:ea typeface="BIZ UDゴシック" panose="020B0400000000000000" pitchFamily="49" charset="-128"/>
                <a:cs typeface="Meiryo" charset="-128"/>
              </a:rPr>
              <a:t>サイバー犯罪窓口一覧</a:t>
            </a:r>
            <a:endParaRPr lang="en-US" altLang="ja-JP" sz="1600" b="1" dirty="0">
              <a:latin typeface="BIZ UDゴシック" panose="020B0400000000000000" pitchFamily="49" charset="-128"/>
              <a:ea typeface="BIZ UDゴシック" panose="020B0400000000000000" pitchFamily="49" charset="-128"/>
              <a:cs typeface="Meiryo" charset="-128"/>
            </a:endParaRPr>
          </a:p>
          <a:p>
            <a:r>
              <a:rPr lang="en-US" altLang="ja-JP" sz="2000" b="1" dirty="0">
                <a:solidFill>
                  <a:schemeClr val="accent1"/>
                </a:solidFill>
                <a:latin typeface="BIZ UDゴシック" panose="020B0400000000000000" pitchFamily="49" charset="-128"/>
                <a:ea typeface="BIZ UDゴシック" panose="020B0400000000000000" pitchFamily="49" charset="-128"/>
                <a:cs typeface="Meiryo" charset="-128"/>
              </a:rPr>
              <a:t>https://www.npa.go.jp/</a:t>
            </a:r>
          </a:p>
          <a:p>
            <a:r>
              <a:rPr lang="en-US" altLang="ja-JP" sz="2000" b="1" dirty="0">
                <a:solidFill>
                  <a:schemeClr val="accent1"/>
                </a:solidFill>
                <a:latin typeface="BIZ UDゴシック" panose="020B0400000000000000" pitchFamily="49" charset="-128"/>
                <a:ea typeface="BIZ UDゴシック" panose="020B0400000000000000" pitchFamily="49" charset="-128"/>
                <a:cs typeface="Meiryo" charset="-128"/>
              </a:rPr>
              <a:t>cyber/soudan.html</a:t>
            </a:r>
            <a:endParaRPr lang="en-US" altLang="ja-JP" sz="1600" dirty="0">
              <a:solidFill>
                <a:schemeClr val="accent1"/>
              </a:solidFill>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0A525BD2-297A-4CE2-80C1-8F1470BBE415}"/>
              </a:ext>
            </a:extLst>
          </p:cNvPr>
          <p:cNvSpPr/>
          <p:nvPr/>
        </p:nvSpPr>
        <p:spPr>
          <a:xfrm>
            <a:off x="4767570" y="1994686"/>
            <a:ext cx="3780000" cy="566727"/>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BIZ UDゴシック" panose="020B0400000000000000" pitchFamily="49" charset="-128"/>
                <a:ea typeface="BIZ UDゴシック" panose="020B0400000000000000" pitchFamily="49" charset="-128"/>
                <a:cs typeface="Meiryo" charset="-128"/>
              </a:rPr>
              <a:t>警察相談窓口</a:t>
            </a:r>
            <a:endParaRPr kumimoji="1" lang="ja-JP" altLang="en-US" b="1" dirty="0">
              <a:solidFill>
                <a:schemeClr val="bg1"/>
              </a:solidFill>
              <a:latin typeface="BIZ UDゴシック" panose="020B0400000000000000" pitchFamily="49" charset="-128"/>
              <a:ea typeface="BIZ UDゴシック" panose="020B0400000000000000" pitchFamily="49" charset="-128"/>
              <a:cs typeface="Meiryo" charset="-128"/>
            </a:endParaRPr>
          </a:p>
        </p:txBody>
      </p:sp>
      <p:sp>
        <p:nvSpPr>
          <p:cNvPr id="17" name="テキスト ボックス 16">
            <a:extLst>
              <a:ext uri="{FF2B5EF4-FFF2-40B4-BE49-F238E27FC236}">
                <a16:creationId xmlns:a16="http://schemas.microsoft.com/office/drawing/2014/main" id="{EAAEBCBB-E7D2-4C48-9E52-B14AC0422DC2}"/>
              </a:ext>
            </a:extLst>
          </p:cNvPr>
          <p:cNvSpPr txBox="1"/>
          <p:nvPr/>
        </p:nvSpPr>
        <p:spPr>
          <a:xfrm>
            <a:off x="507804" y="2561414"/>
            <a:ext cx="4140000" cy="3200876"/>
          </a:xfrm>
          <a:prstGeom prst="rect">
            <a:avLst/>
          </a:prstGeom>
          <a:noFill/>
        </p:spPr>
        <p:txBody>
          <a:bodyPr wrap="square" rtlCol="0">
            <a:spAutoFit/>
          </a:bodyPr>
          <a:lstStyle/>
          <a:p>
            <a:r>
              <a:rPr lang="en-US" altLang="ja-JP" sz="1600" dirty="0">
                <a:latin typeface="BIZ UDゴシック" panose="020B0400000000000000" pitchFamily="49" charset="-128"/>
                <a:ea typeface="BIZ UDゴシック" panose="020B0400000000000000" pitchFamily="49" charset="-128"/>
              </a:rPr>
              <a:t>IP</a:t>
            </a:r>
            <a:r>
              <a:rPr lang="en-US" altLang="ja-JP" sz="1600" spc="-1000" dirty="0">
                <a:latin typeface="BIZ UDゴシック" panose="020B0400000000000000" pitchFamily="49" charset="-128"/>
                <a:ea typeface="BIZ UDゴシック" panose="020B0400000000000000" pitchFamily="49" charset="-128"/>
              </a:rPr>
              <a:t>A</a:t>
            </a:r>
            <a:r>
              <a:rPr lang="ja-JP" altLang="en-US" sz="1600" dirty="0">
                <a:latin typeface="BIZ UDゴシック" panose="020B0400000000000000" pitchFamily="49" charset="-128"/>
                <a:ea typeface="BIZ UDゴシック" panose="020B0400000000000000" pitchFamily="49" charset="-128"/>
              </a:rPr>
              <a:t>（アイピーエー・独立行政法人情報処理推進機構</a:t>
            </a:r>
            <a:r>
              <a:rPr lang="ja-JP" altLang="en-US" sz="1600" spc="-10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の運営する情報セキュリティに関する相談窓口です</a:t>
            </a:r>
            <a:r>
              <a:rPr lang="ja-JP" altLang="en-US" sz="1600" spc="-500" dirty="0">
                <a:latin typeface="BIZ UDゴシック" panose="020B0400000000000000" pitchFamily="49" charset="-128"/>
                <a:ea typeface="BIZ UDゴシック" panose="020B0400000000000000" pitchFamily="49" charset="-128"/>
              </a:rPr>
              <a:t>。</a:t>
            </a:r>
            <a:endParaRPr lang="en-US" altLang="ja-JP" sz="1600" spc="-5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電話かメールでご相談ください。</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2000" b="1" dirty="0">
                <a:latin typeface="BIZ UDゴシック" panose="020B0400000000000000" pitchFamily="49" charset="-128"/>
                <a:ea typeface="BIZ UDゴシック" panose="020B0400000000000000" pitchFamily="49" charset="-128"/>
              </a:rPr>
              <a:t>電話：</a:t>
            </a:r>
            <a:r>
              <a:rPr lang="en-US" altLang="ja-JP" sz="2000" b="1" dirty="0">
                <a:latin typeface="BIZ UDゴシック" panose="020B0400000000000000" pitchFamily="49" charset="-128"/>
                <a:ea typeface="BIZ UDゴシック" panose="020B0400000000000000" pitchFamily="49" charset="-128"/>
              </a:rPr>
              <a:t>03-5978-7509</a:t>
            </a:r>
          </a:p>
          <a:p>
            <a:r>
              <a:rPr lang="ja-JP" altLang="en-US" sz="1600" dirty="0">
                <a:latin typeface="BIZ UDゴシック" panose="020B0400000000000000" pitchFamily="49" charset="-128"/>
                <a:ea typeface="BIZ UDゴシック" panose="020B0400000000000000" pitchFamily="49" charset="-128"/>
              </a:rPr>
              <a:t>受付時間</a:t>
            </a:r>
            <a:r>
              <a:rPr lang="en-US" altLang="ja-JP" sz="1600" dirty="0">
                <a:latin typeface="BIZ UDゴシック" panose="020B0400000000000000" pitchFamily="49" charset="-128"/>
                <a:ea typeface="BIZ UDゴシック" panose="020B0400000000000000" pitchFamily="49" charset="-128"/>
              </a:rPr>
              <a:t> 10:00</a:t>
            </a: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12:00</a:t>
            </a: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13:30</a:t>
            </a: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17:00</a:t>
            </a:r>
          </a:p>
          <a:p>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土日祝日・年末年始は除く</a:t>
            </a:r>
            <a:endParaRPr lang="en-US" altLang="ja-JP" sz="1600" dirty="0">
              <a:latin typeface="BIZ UDゴシック" panose="020B0400000000000000" pitchFamily="49" charset="-128"/>
              <a:ea typeface="BIZ UDゴシック" panose="020B0400000000000000" pitchFamily="49" charset="-128"/>
            </a:endParaRPr>
          </a:p>
          <a:p>
            <a:r>
              <a:rPr lang="ja-JP" altLang="en-US" sz="2000" b="1" dirty="0">
                <a:latin typeface="BIZ UDゴシック" panose="020B0400000000000000" pitchFamily="49" charset="-128"/>
                <a:ea typeface="BIZ UDゴシック" panose="020B0400000000000000" pitchFamily="49" charset="-128"/>
              </a:rPr>
              <a:t>メール</a:t>
            </a:r>
            <a:r>
              <a:rPr lang="en-US" altLang="ja-JP" sz="2000" b="1" dirty="0">
                <a:latin typeface="BIZ UDゴシック" panose="020B0400000000000000" pitchFamily="49" charset="-128"/>
                <a:ea typeface="BIZ UDゴシック" panose="020B0400000000000000" pitchFamily="49" charset="-128"/>
              </a:rPr>
              <a:t>:</a:t>
            </a:r>
          </a:p>
          <a:p>
            <a:r>
              <a:rPr lang="en-US" altLang="ja-JP" sz="2000" b="1" dirty="0">
                <a:latin typeface="BIZ UDゴシック" panose="020B0400000000000000" pitchFamily="49" charset="-128"/>
                <a:ea typeface="BIZ UDゴシック" panose="020B0400000000000000" pitchFamily="49" charset="-128"/>
              </a:rPr>
              <a:t>URL:</a:t>
            </a:r>
            <a:r>
              <a:rPr lang="en-US" altLang="ja-JP" sz="2000" b="1" dirty="0">
                <a:solidFill>
                  <a:schemeClr val="accent1"/>
                </a:solidFill>
                <a:latin typeface="BIZ UDゴシック" panose="020B0400000000000000" pitchFamily="49" charset="-128"/>
                <a:ea typeface="BIZ UDゴシック" panose="020B0400000000000000" pitchFamily="49" charset="-128"/>
              </a:rPr>
              <a:t>https://www.ipa.go.jp/security/anshin/index.html</a:t>
            </a:r>
            <a:endParaRPr lang="ja-JP" altLang="ja-JP" sz="2000" b="1" dirty="0">
              <a:solidFill>
                <a:schemeClr val="accent1"/>
              </a:solidFill>
              <a:latin typeface="BIZ UDゴシック" panose="020B0400000000000000" pitchFamily="49" charset="-128"/>
              <a:ea typeface="BIZ UDゴシック" panose="020B0400000000000000" pitchFamily="49" charset="-128"/>
            </a:endParaRPr>
          </a:p>
          <a:p>
            <a:endParaRPr lang="ja-JP" altLang="en-US" sz="1600" dirty="0">
              <a:latin typeface="BIZ UDゴシック" panose="020B0400000000000000" pitchFamily="49" charset="-128"/>
              <a:ea typeface="BIZ UDゴシック" panose="020B0400000000000000" pitchFamily="49" charset="-128"/>
            </a:endParaRPr>
          </a:p>
        </p:txBody>
      </p:sp>
      <p:pic>
        <p:nvPicPr>
          <p:cNvPr id="8" name="図 7" descr="情報処理推進機構（IPA）の情報セキュリティ安心相談窓口のQRコード">
            <a:extLst>
              <a:ext uri="{FF2B5EF4-FFF2-40B4-BE49-F238E27FC236}">
                <a16:creationId xmlns:a16="http://schemas.microsoft.com/office/drawing/2014/main" id="{FFC26E19-DC5A-4629-BB70-80F51BAA73CA}"/>
              </a:ext>
            </a:extLst>
          </p:cNvPr>
          <p:cNvPicPr>
            <a:picLocks noChangeAspect="1"/>
          </p:cNvPicPr>
          <p:nvPr/>
        </p:nvPicPr>
        <p:blipFill>
          <a:blip r:embed="rId6">
            <a:alphaModFix/>
          </a:blip>
          <a:stretch>
            <a:fillRect/>
          </a:stretch>
        </p:blipFill>
        <p:spPr>
          <a:xfrm>
            <a:off x="621248" y="5443144"/>
            <a:ext cx="900000" cy="900000"/>
          </a:xfrm>
          <a:prstGeom prst="rect">
            <a:avLst/>
          </a:prstGeom>
        </p:spPr>
      </p:pic>
      <p:pic>
        <p:nvPicPr>
          <p:cNvPr id="11" name="図 10" descr="都道府県警察本部のサイバー犯罪窓口のQRコード">
            <a:extLst>
              <a:ext uri="{FF2B5EF4-FFF2-40B4-BE49-F238E27FC236}">
                <a16:creationId xmlns:a16="http://schemas.microsoft.com/office/drawing/2014/main" id="{50C8D381-E4B1-4F8D-B0B5-1EA1CC359723}"/>
              </a:ext>
            </a:extLst>
          </p:cNvPr>
          <p:cNvPicPr>
            <a:picLocks noChangeAspect="1"/>
          </p:cNvPicPr>
          <p:nvPr/>
        </p:nvPicPr>
        <p:blipFill>
          <a:blip r:embed="rId7"/>
          <a:stretch>
            <a:fillRect/>
          </a:stretch>
        </p:blipFill>
        <p:spPr>
          <a:xfrm>
            <a:off x="4731349" y="5427715"/>
            <a:ext cx="900000" cy="900000"/>
          </a:xfrm>
          <a:prstGeom prst="rect">
            <a:avLst/>
          </a:prstGeom>
        </p:spPr>
      </p:pic>
      <p:pic>
        <p:nvPicPr>
          <p:cNvPr id="3" name="図 2">
            <a:extLst>
              <a:ext uri="{FF2B5EF4-FFF2-40B4-BE49-F238E27FC236}">
                <a16:creationId xmlns:a16="http://schemas.microsoft.com/office/drawing/2014/main" id="{3D7DEC2D-476A-45AE-AECA-544813B19709}"/>
              </a:ext>
            </a:extLst>
          </p:cNvPr>
          <p:cNvPicPr>
            <a:picLocks noChangeAspect="1"/>
          </p:cNvPicPr>
          <p:nvPr/>
        </p:nvPicPr>
        <p:blipFill>
          <a:blip r:embed="rId8"/>
          <a:stretch>
            <a:fillRect/>
          </a:stretch>
        </p:blipFill>
        <p:spPr>
          <a:xfrm>
            <a:off x="1373027" y="4484210"/>
            <a:ext cx="4206605" cy="536494"/>
          </a:xfrm>
          <a:prstGeom prst="rect">
            <a:avLst/>
          </a:prstGeom>
        </p:spPr>
      </p:pic>
    </p:spTree>
    <p:extLst>
      <p:ext uri="{BB962C8B-B14F-4D97-AF65-F5344CB8AC3E}">
        <p14:creationId xmlns:p14="http://schemas.microsoft.com/office/powerpoint/2010/main" val="306671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1650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169500"/>
            <a:ext cx="5929828" cy="1077218"/>
          </a:xfrm>
        </p:spPr>
        <p:txBody>
          <a:bodyPr vert="horz" wrap="none">
            <a:spAutoFit/>
          </a:bodyPr>
          <a:lstStyle/>
          <a:p>
            <a:pPr>
              <a:lnSpc>
                <a:spcPct val="100000"/>
              </a:lnSpc>
            </a:pPr>
            <a:r>
              <a:rPr kumimoji="0" lang="ja-JP" altLang="en-US" kern="0" dirty="0">
                <a:latin typeface="BIZ UDゴシック" panose="020B0400000000000000" pitchFamily="49" charset="-128"/>
                <a:ea typeface="BIZ UDゴシック" panose="020B0400000000000000" pitchFamily="49" charset="-128"/>
              </a:rPr>
              <a:t>スマートフォンの</a:t>
            </a:r>
            <a:br>
              <a:rPr kumimoji="0" lang="en-US" altLang="ja-JP"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安全な利用についての情報提供</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42292"/>
            <a:ext cx="8384676" cy="845844"/>
          </a:xfrm>
        </p:spPr>
        <p:txBody>
          <a:bodyPr>
            <a:normAutofit lnSpcReduction="10000"/>
          </a:bodyPr>
          <a:lstStyle/>
          <a:p>
            <a:r>
              <a:rPr lang="ja-JP" altLang="en-US" dirty="0">
                <a:latin typeface="BIZ UDゴシック" panose="020B0400000000000000" pitchFamily="49" charset="-128"/>
                <a:ea typeface="BIZ UDゴシック" panose="020B0400000000000000" pitchFamily="49" charset="-128"/>
              </a:rPr>
              <a:t>各種ウェブサイトでスマートフォンの</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安全な利用についての情報提供を行っています。</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4-C</a:t>
            </a:r>
          </a:p>
        </p:txBody>
      </p:sp>
      <p:sp>
        <p:nvSpPr>
          <p:cNvPr id="7" name="テキスト ボックス 6">
            <a:extLst>
              <a:ext uri="{FF2B5EF4-FFF2-40B4-BE49-F238E27FC236}">
                <a16:creationId xmlns:a16="http://schemas.microsoft.com/office/drawing/2014/main" id="{0360EFCF-124C-4F3A-973E-22808520F831}"/>
              </a:ext>
            </a:extLst>
          </p:cNvPr>
          <p:cNvSpPr txBox="1"/>
          <p:nvPr/>
        </p:nvSpPr>
        <p:spPr>
          <a:xfrm>
            <a:off x="523650" y="2317126"/>
            <a:ext cx="7992370" cy="3785652"/>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インターネットの安全・安心ハンドブック</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a:solidFill>
                  <a:schemeClr val="accent1"/>
                </a:solidFill>
                <a:latin typeface="BIZ UDゴシック" panose="020B0400000000000000" pitchFamily="49" charset="-128"/>
                <a:ea typeface="BIZ UDゴシック" panose="020B0400000000000000" pitchFamily="49" charset="-128"/>
              </a:rPr>
              <a:t>https://security-portal.nisc.go.jp/handbook/</a:t>
            </a:r>
          </a:p>
          <a:p>
            <a:endParaRPr lang="en-US" altLang="ja-JP" sz="2000" b="1" dirty="0">
              <a:latin typeface="BIZ UDゴシック" panose="020B0400000000000000" pitchFamily="49" charset="-128"/>
              <a:ea typeface="BIZ UDゴシック" panose="020B0400000000000000" pitchFamily="49" charset="-128"/>
            </a:endParaRPr>
          </a:p>
          <a:p>
            <a:r>
              <a:rPr lang="ja-JP" altLang="en-US" sz="2000" b="1" dirty="0">
                <a:latin typeface="BIZ UDゴシック" panose="020B0400000000000000" pitchFamily="49" charset="-128"/>
                <a:ea typeface="BIZ UDゴシック" panose="020B0400000000000000" pitchFamily="49" charset="-128"/>
              </a:rPr>
              <a:t>情報処理推進機</a:t>
            </a:r>
            <a:r>
              <a:rPr lang="ja-JP" altLang="en-US" sz="2000" b="1" spc="-1000" dirty="0">
                <a:latin typeface="BIZ UDゴシック" panose="020B0400000000000000" pitchFamily="49" charset="-128"/>
                <a:ea typeface="BIZ UDゴシック" panose="020B0400000000000000" pitchFamily="49" charset="-128"/>
              </a:rPr>
              <a:t>構</a:t>
            </a:r>
            <a:r>
              <a:rPr lang="ja-JP" altLang="en-US" sz="2000" dirty="0">
                <a:latin typeface="BIZ UDゴシック" panose="020B0400000000000000" pitchFamily="49" charset="-128"/>
                <a:ea typeface="BIZ UDゴシック" panose="020B0400000000000000" pitchFamily="49" charset="-128"/>
                <a:cs typeface="Meiryo" charset="-128"/>
              </a:rPr>
              <a:t>［</a:t>
            </a:r>
            <a:r>
              <a:rPr lang="en-US" altLang="ja-JP" sz="2000" b="1" dirty="0">
                <a:latin typeface="BIZ UDゴシック" panose="020B0400000000000000" pitchFamily="49" charset="-128"/>
                <a:ea typeface="BIZ UDゴシック" panose="020B0400000000000000" pitchFamily="49" charset="-128"/>
              </a:rPr>
              <a:t>IPA</a:t>
            </a:r>
            <a:r>
              <a:rPr lang="ja-JP" altLang="en-US" sz="2000" dirty="0">
                <a:latin typeface="BIZ UDゴシック" panose="020B0400000000000000" pitchFamily="49" charset="-128"/>
                <a:ea typeface="BIZ UDゴシック" panose="020B0400000000000000" pitchFamily="49" charset="-128"/>
                <a:cs typeface="Meiryo" charset="-128"/>
              </a:rPr>
              <a:t>］</a:t>
            </a:r>
            <a:r>
              <a:rPr lang="ja-JP" altLang="en-US" sz="2000" b="1" dirty="0">
                <a:latin typeface="BIZ UDゴシック" panose="020B0400000000000000" pitchFamily="49" charset="-128"/>
                <a:ea typeface="BIZ UDゴシック" panose="020B0400000000000000" pitchFamily="49" charset="-128"/>
              </a:rPr>
              <a:t>相談窓口</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a:solidFill>
                  <a:schemeClr val="accent1"/>
                </a:solidFill>
                <a:latin typeface="BIZ UDゴシック" panose="020B0400000000000000" pitchFamily="49" charset="-128"/>
                <a:ea typeface="BIZ UDゴシック" panose="020B0400000000000000" pitchFamily="49" charset="-128"/>
              </a:rPr>
              <a:t>https://www.ipa.go.jp/security/anshin/index.html</a:t>
            </a:r>
          </a:p>
          <a:p>
            <a:endParaRPr lang="en-US" altLang="ja-JP" sz="2000" b="1" dirty="0">
              <a:latin typeface="BIZ UDゴシック" panose="020B0400000000000000" pitchFamily="49" charset="-128"/>
              <a:ea typeface="BIZ UDゴシック" panose="020B0400000000000000" pitchFamily="49" charset="-128"/>
            </a:endParaRPr>
          </a:p>
          <a:p>
            <a:r>
              <a:rPr lang="ja-JP" altLang="en-US" sz="2000" b="1" dirty="0">
                <a:latin typeface="BIZ UDゴシック" panose="020B0400000000000000" pitchFamily="49" charset="-128"/>
                <a:ea typeface="BIZ UDゴシック" panose="020B0400000000000000" pitchFamily="49" charset="-128"/>
              </a:rPr>
              <a:t>情報処理推進機</a:t>
            </a:r>
            <a:r>
              <a:rPr lang="ja-JP" altLang="en-US" sz="2000" b="1" spc="-1000" dirty="0">
                <a:latin typeface="BIZ UDゴシック" panose="020B0400000000000000" pitchFamily="49" charset="-128"/>
                <a:ea typeface="BIZ UDゴシック" panose="020B0400000000000000" pitchFamily="49" charset="-128"/>
              </a:rPr>
              <a:t>構</a:t>
            </a:r>
            <a:r>
              <a:rPr lang="ja-JP" altLang="en-US" sz="2000" dirty="0">
                <a:latin typeface="BIZ UDゴシック" panose="020B0400000000000000" pitchFamily="49" charset="-128"/>
                <a:ea typeface="BIZ UDゴシック" panose="020B0400000000000000" pitchFamily="49" charset="-128"/>
                <a:cs typeface="Meiryo" charset="-128"/>
              </a:rPr>
              <a:t>［</a:t>
            </a:r>
            <a:r>
              <a:rPr lang="en-US" altLang="ja-JP" sz="2000" b="1" dirty="0">
                <a:latin typeface="BIZ UDゴシック" panose="020B0400000000000000" pitchFamily="49" charset="-128"/>
                <a:ea typeface="BIZ UDゴシック" panose="020B0400000000000000" pitchFamily="49" charset="-128"/>
              </a:rPr>
              <a:t>IPA</a:t>
            </a:r>
            <a:r>
              <a:rPr lang="ja-JP" altLang="en-US" sz="2000" dirty="0">
                <a:latin typeface="BIZ UDゴシック" panose="020B0400000000000000" pitchFamily="49" charset="-128"/>
                <a:ea typeface="BIZ UDゴシック" panose="020B0400000000000000" pitchFamily="49" charset="-128"/>
                <a:cs typeface="Meiryo" charset="-128"/>
              </a:rPr>
              <a:t>］</a:t>
            </a:r>
            <a:r>
              <a:rPr lang="ja-JP" altLang="en-US" sz="2000" b="1" dirty="0">
                <a:latin typeface="BIZ UDゴシック" panose="020B0400000000000000" pitchFamily="49" charset="-128"/>
                <a:ea typeface="BIZ UDゴシック" panose="020B0400000000000000" pitchFamily="49" charset="-128"/>
              </a:rPr>
              <a:t>窓口だより</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a:solidFill>
                  <a:schemeClr val="accent1"/>
                </a:solidFill>
                <a:latin typeface="BIZ UDゴシック" panose="020B0400000000000000" pitchFamily="49" charset="-128"/>
                <a:ea typeface="BIZ UDゴシック" panose="020B0400000000000000" pitchFamily="49" charset="-128"/>
              </a:rPr>
              <a:t>https://www.ipa.go.jp/security/anshin/</a:t>
            </a:r>
          </a:p>
          <a:p>
            <a:r>
              <a:rPr lang="en-US" altLang="ja-JP" sz="2000" b="1" dirty="0">
                <a:solidFill>
                  <a:schemeClr val="accent1"/>
                </a:solidFill>
                <a:latin typeface="BIZ UDゴシック" panose="020B0400000000000000" pitchFamily="49" charset="-128"/>
                <a:ea typeface="BIZ UDゴシック" panose="020B0400000000000000" pitchFamily="49" charset="-128"/>
              </a:rPr>
              <a:t>mgdayoriindex.html</a:t>
            </a:r>
          </a:p>
          <a:p>
            <a:endParaRPr lang="en-US" altLang="ja-JP" sz="2000" b="1" dirty="0">
              <a:latin typeface="BIZ UDゴシック" panose="020B0400000000000000" pitchFamily="49" charset="-128"/>
              <a:ea typeface="BIZ UDゴシック" panose="020B0400000000000000" pitchFamily="49" charset="-128"/>
            </a:endParaRPr>
          </a:p>
          <a:p>
            <a:r>
              <a:rPr lang="ja-JP" altLang="en-US" sz="2000" b="1" dirty="0">
                <a:latin typeface="BIZ UDゴシック" panose="020B0400000000000000" pitchFamily="49" charset="-128"/>
                <a:ea typeface="BIZ UDゴシック" panose="020B0400000000000000" pitchFamily="49" charset="-128"/>
              </a:rPr>
              <a:t>情報処理推進機</a:t>
            </a:r>
            <a:r>
              <a:rPr lang="ja-JP" altLang="en-US" sz="2000" b="1" spc="-1000" dirty="0">
                <a:latin typeface="BIZ UDゴシック" panose="020B0400000000000000" pitchFamily="49" charset="-128"/>
                <a:ea typeface="BIZ UDゴシック" panose="020B0400000000000000" pitchFamily="49" charset="-128"/>
              </a:rPr>
              <a:t>構</a:t>
            </a:r>
            <a:r>
              <a:rPr lang="ja-JP" altLang="en-US" sz="2000" dirty="0">
                <a:latin typeface="BIZ UDゴシック" panose="020B0400000000000000" pitchFamily="49" charset="-128"/>
                <a:ea typeface="BIZ UDゴシック" panose="020B0400000000000000" pitchFamily="49" charset="-128"/>
                <a:cs typeface="Meiryo" charset="-128"/>
              </a:rPr>
              <a:t>［</a:t>
            </a:r>
            <a:r>
              <a:rPr lang="en-US" altLang="ja-JP" sz="2000" b="1" dirty="0">
                <a:latin typeface="BIZ UDゴシック" panose="020B0400000000000000" pitchFamily="49" charset="-128"/>
                <a:ea typeface="BIZ UDゴシック" panose="020B0400000000000000" pitchFamily="49" charset="-128"/>
              </a:rPr>
              <a:t>IPA</a:t>
            </a:r>
            <a:r>
              <a:rPr lang="ja-JP" altLang="en-US" sz="2000" dirty="0">
                <a:latin typeface="BIZ UDゴシック" panose="020B0400000000000000" pitchFamily="49" charset="-128"/>
                <a:ea typeface="BIZ UDゴシック" panose="020B0400000000000000" pitchFamily="49" charset="-128"/>
                <a:cs typeface="Meiryo" charset="-128"/>
              </a:rPr>
              <a:t>］</a:t>
            </a:r>
            <a:r>
              <a:rPr lang="en-US" altLang="ja-JP" sz="2000" b="1" dirty="0">
                <a:latin typeface="BIZ UDゴシック" panose="020B0400000000000000" pitchFamily="49" charset="-128"/>
                <a:ea typeface="BIZ UDゴシック" panose="020B0400000000000000" pitchFamily="49" charset="-128"/>
              </a:rPr>
              <a:t>Twitter(</a:t>
            </a:r>
            <a:r>
              <a:rPr lang="ja-JP" altLang="en-US" sz="2000" b="1" dirty="0">
                <a:latin typeface="BIZ UDゴシック" panose="020B0400000000000000" pitchFamily="49" charset="-128"/>
                <a:ea typeface="BIZ UDゴシック" panose="020B0400000000000000" pitchFamily="49" charset="-128"/>
              </a:rPr>
              <a:t>ツイッター）</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a:solidFill>
                  <a:schemeClr val="accent1"/>
                </a:solidFill>
                <a:latin typeface="BIZ UDゴシック" panose="020B0400000000000000" pitchFamily="49" charset="-128"/>
                <a:ea typeface="BIZ UDゴシック" panose="020B0400000000000000" pitchFamily="49" charset="-128"/>
              </a:rPr>
              <a:t>https://twitter.com/IPA_anshin</a:t>
            </a:r>
            <a:endParaRPr lang="ja-JP" altLang="en-US" sz="2000" b="1" dirty="0">
              <a:solidFill>
                <a:schemeClr val="accent1"/>
              </a:solidFill>
              <a:latin typeface="BIZ UDゴシック" panose="020B0400000000000000" pitchFamily="49" charset="-128"/>
              <a:ea typeface="BIZ UDゴシック" panose="020B0400000000000000" pitchFamily="49" charset="-128"/>
            </a:endParaRPr>
          </a:p>
        </p:txBody>
      </p:sp>
      <p:pic>
        <p:nvPicPr>
          <p:cNvPr id="5" name="図 4" descr="内閣官房内閣サイバーセキュリティセンターのインターネットの安全・安心ハンドブックのQRコード">
            <a:extLst>
              <a:ext uri="{FF2B5EF4-FFF2-40B4-BE49-F238E27FC236}">
                <a16:creationId xmlns:a16="http://schemas.microsoft.com/office/drawing/2014/main" id="{EFE2F693-56B6-43C4-B4FD-1EA9DF0B3C90}"/>
              </a:ext>
            </a:extLst>
          </p:cNvPr>
          <p:cNvPicPr>
            <a:picLocks noChangeAspect="1"/>
          </p:cNvPicPr>
          <p:nvPr/>
        </p:nvPicPr>
        <p:blipFill>
          <a:blip r:embed="rId6"/>
          <a:stretch>
            <a:fillRect/>
          </a:stretch>
        </p:blipFill>
        <p:spPr>
          <a:xfrm>
            <a:off x="7763197" y="2262989"/>
            <a:ext cx="841251" cy="841251"/>
          </a:xfrm>
          <a:prstGeom prst="rect">
            <a:avLst/>
          </a:prstGeom>
        </p:spPr>
      </p:pic>
      <p:pic>
        <p:nvPicPr>
          <p:cNvPr id="6" name="図 5" descr="情報処理推進機構（IPA）の相談窓口のQRコード&#10;">
            <a:extLst>
              <a:ext uri="{FF2B5EF4-FFF2-40B4-BE49-F238E27FC236}">
                <a16:creationId xmlns:a16="http://schemas.microsoft.com/office/drawing/2014/main" id="{9A208C7C-FBF4-4925-B072-28CC229D32BF}"/>
              </a:ext>
            </a:extLst>
          </p:cNvPr>
          <p:cNvPicPr>
            <a:picLocks noChangeAspect="1"/>
          </p:cNvPicPr>
          <p:nvPr/>
        </p:nvPicPr>
        <p:blipFill>
          <a:blip r:embed="rId7"/>
          <a:stretch>
            <a:fillRect/>
          </a:stretch>
        </p:blipFill>
        <p:spPr>
          <a:xfrm>
            <a:off x="7769100" y="3253817"/>
            <a:ext cx="829444" cy="829444"/>
          </a:xfrm>
          <a:prstGeom prst="rect">
            <a:avLst/>
          </a:prstGeom>
        </p:spPr>
      </p:pic>
      <p:pic>
        <p:nvPicPr>
          <p:cNvPr id="11" name="図 10" descr="情報処理推進機構（IPA）の窓口だよりのQRコード">
            <a:extLst>
              <a:ext uri="{FF2B5EF4-FFF2-40B4-BE49-F238E27FC236}">
                <a16:creationId xmlns:a16="http://schemas.microsoft.com/office/drawing/2014/main" id="{76343804-08AB-40F5-91B1-98C8ABC49CC7}"/>
              </a:ext>
            </a:extLst>
          </p:cNvPr>
          <p:cNvPicPr>
            <a:picLocks noChangeAspect="1"/>
          </p:cNvPicPr>
          <p:nvPr/>
        </p:nvPicPr>
        <p:blipFill>
          <a:blip r:embed="rId8"/>
          <a:stretch>
            <a:fillRect/>
          </a:stretch>
        </p:blipFill>
        <p:spPr>
          <a:xfrm>
            <a:off x="7769100" y="4265926"/>
            <a:ext cx="829444" cy="829444"/>
          </a:xfrm>
          <a:prstGeom prst="rect">
            <a:avLst/>
          </a:prstGeom>
        </p:spPr>
      </p:pic>
      <p:pic>
        <p:nvPicPr>
          <p:cNvPr id="13" name="図 12" descr="情報処理推進機構（IPA）のTwitterのQRコード">
            <a:extLst>
              <a:ext uri="{FF2B5EF4-FFF2-40B4-BE49-F238E27FC236}">
                <a16:creationId xmlns:a16="http://schemas.microsoft.com/office/drawing/2014/main" id="{2408CC26-764C-4A67-ABD4-E4B0B16A4D08}"/>
              </a:ext>
            </a:extLst>
          </p:cNvPr>
          <p:cNvPicPr>
            <a:picLocks noChangeAspect="1"/>
          </p:cNvPicPr>
          <p:nvPr/>
        </p:nvPicPr>
        <p:blipFill>
          <a:blip r:embed="rId9"/>
          <a:stretch>
            <a:fillRect/>
          </a:stretch>
        </p:blipFill>
        <p:spPr>
          <a:xfrm>
            <a:off x="7769100" y="5283905"/>
            <a:ext cx="829444" cy="829444"/>
          </a:xfrm>
          <a:prstGeom prst="rect">
            <a:avLst/>
          </a:prstGeom>
        </p:spPr>
      </p:pic>
      <p:sp>
        <p:nvSpPr>
          <p:cNvPr id="3" name="正方形/長方形 2"/>
          <p:cNvSpPr/>
          <p:nvPr/>
        </p:nvSpPr>
        <p:spPr>
          <a:xfrm>
            <a:off x="611188" y="2708275"/>
            <a:ext cx="6121400" cy="216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73580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979712" y="980728"/>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5</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付　録</a:t>
            </a:r>
          </a:p>
        </p:txBody>
      </p:sp>
      <p:pic>
        <p:nvPicPr>
          <p:cNvPr id="4" name="Picture 4" descr="相談窓口のイラスト">
            <a:extLst>
              <a:ext uri="{FF2B5EF4-FFF2-40B4-BE49-F238E27FC236}">
                <a16:creationId xmlns:a16="http://schemas.microsoft.com/office/drawing/2014/main" id="{3D226A09-E3FF-4D79-8F68-DD974812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74" y="471290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3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907704" y="764704"/>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1</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en-US" altLang="ja-JP" sz="4800" dirty="0">
                <a:solidFill>
                  <a:srgbClr val="009650"/>
                </a:solidFill>
                <a:latin typeface="BIZ UDゴシック" panose="020B0400000000000000" pitchFamily="49" charset="-128"/>
                <a:ea typeface="BIZ UDゴシック" panose="020B0400000000000000" pitchFamily="49" charset="-128"/>
              </a:rPr>
              <a:t> </a:t>
            </a:r>
            <a:r>
              <a:rPr lang="ja-JP" altLang="en-US" sz="4800" dirty="0">
                <a:solidFill>
                  <a:srgbClr val="009650"/>
                </a:solidFill>
                <a:latin typeface="BIZ UDゴシック" panose="020B0400000000000000" pitchFamily="49" charset="-128"/>
                <a:ea typeface="BIZ UDゴシック" panose="020B0400000000000000" pitchFamily="49" charset="-128"/>
              </a:rPr>
              <a:t>スマートフォンは</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r>
              <a:rPr lang="en-US" altLang="ja-JP" sz="4800" dirty="0">
                <a:solidFill>
                  <a:srgbClr val="009650"/>
                </a:solidFill>
                <a:latin typeface="BIZ UDゴシック" panose="020B0400000000000000" pitchFamily="49" charset="-128"/>
                <a:ea typeface="BIZ UDゴシック" panose="020B0400000000000000" pitchFamily="49" charset="-128"/>
              </a:rPr>
              <a:t> </a:t>
            </a:r>
            <a:r>
              <a:rPr lang="ja-JP" altLang="en-US" sz="4800" dirty="0">
                <a:solidFill>
                  <a:srgbClr val="009650"/>
                </a:solidFill>
                <a:latin typeface="BIZ UDゴシック" panose="020B0400000000000000" pitchFamily="49" charset="-128"/>
                <a:ea typeface="BIZ UDゴシック" panose="020B0400000000000000" pitchFamily="49" charset="-128"/>
              </a:rPr>
              <a:t>危険なものか</a:t>
            </a:r>
            <a:r>
              <a:rPr lang="en-US" altLang="ja-JP" sz="4800" dirty="0">
                <a:solidFill>
                  <a:srgbClr val="009650"/>
                </a:solidFill>
                <a:latin typeface="BIZ UDゴシック" panose="020B0400000000000000" pitchFamily="49" charset="-128"/>
                <a:ea typeface="BIZ UDゴシック" panose="020B0400000000000000" pitchFamily="49" charset="-128"/>
              </a:rPr>
              <a:t>?</a:t>
            </a:r>
            <a:endParaRPr lang="ja-JP" altLang="en-US" sz="4800" dirty="0">
              <a:solidFill>
                <a:srgbClr val="009650"/>
              </a:solidFill>
              <a:latin typeface="BIZ UDゴシック" panose="020B0400000000000000" pitchFamily="49" charset="-128"/>
              <a:ea typeface="BIZ UDゴシック" panose="020B0400000000000000" pitchFamily="49" charset="-128"/>
            </a:endParaRPr>
          </a:p>
        </p:txBody>
      </p:sp>
      <p:pic>
        <p:nvPicPr>
          <p:cNvPr id="4" name="Picture 8" descr="インターネットを表すイラスト">
            <a:extLst>
              <a:ext uri="{FF2B5EF4-FFF2-40B4-BE49-F238E27FC236}">
                <a16:creationId xmlns:a16="http://schemas.microsoft.com/office/drawing/2014/main" id="{54AF60FA-2314-47D1-8BD4-FE649336D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19" y="4557358"/>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1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977900" y="1587500"/>
            <a:ext cx="7200000" cy="144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9736" y="221344"/>
            <a:ext cx="6942926"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spc="-100" dirty="0">
                <a:latin typeface="BIZ UDゴシック" panose="020B0400000000000000" pitchFamily="49" charset="-128"/>
                <a:ea typeface="BIZ UDゴシック" panose="020B0400000000000000" pitchFamily="49" charset="-128"/>
              </a:rPr>
              <a:t>安全なパスワードを作ってみましょう</a:t>
            </a:r>
          </a:p>
        </p:txBody>
      </p:sp>
      <p:sp>
        <p:nvSpPr>
          <p:cNvPr id="4" name="Title 1"/>
          <p:cNvSpPr txBox="1">
            <a:spLocks/>
          </p:cNvSpPr>
          <p:nvPr/>
        </p:nvSpPr>
        <p:spPr>
          <a:xfrm>
            <a:off x="530909" y="538440"/>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latin typeface="BIZ UDゴシック" panose="020B0400000000000000" pitchFamily="49" charset="-128"/>
                <a:ea typeface="BIZ UDゴシック" panose="020B0400000000000000" pitchFamily="49" charset="-128"/>
              </a:rPr>
              <a:t>演習</a:t>
            </a:r>
            <a:endParaRPr lang="en-US" altLang="ja-JP"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22BD4A8B-F45F-491C-B002-F17DE82FC135}"/>
              </a:ext>
            </a:extLst>
          </p:cNvPr>
          <p:cNvSpPr txBox="1"/>
          <p:nvPr/>
        </p:nvSpPr>
        <p:spPr>
          <a:xfrm>
            <a:off x="900110" y="1380211"/>
            <a:ext cx="7992370" cy="400110"/>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安全なパスワードを書き込んでください</a:t>
            </a:r>
          </a:p>
        </p:txBody>
      </p:sp>
      <p:graphicFrame>
        <p:nvGraphicFramePr>
          <p:cNvPr id="9" name="表 4">
            <a:extLst>
              <a:ext uri="{FF2B5EF4-FFF2-40B4-BE49-F238E27FC236}">
                <a16:creationId xmlns:a16="http://schemas.microsoft.com/office/drawing/2014/main" id="{C6B6D526-7BA6-4347-B222-7DEB1F9FFA2C}"/>
              </a:ext>
            </a:extLst>
          </p:cNvPr>
          <p:cNvGraphicFramePr>
            <a:graphicFrameLocks noGrp="1"/>
          </p:cNvGraphicFramePr>
          <p:nvPr>
            <p:extLst>
              <p:ext uri="{D42A27DB-BD31-4B8C-83A1-F6EECF244321}">
                <p14:modId xmlns:p14="http://schemas.microsoft.com/office/powerpoint/2010/main" val="1602961601"/>
              </p:ext>
            </p:extLst>
          </p:nvPr>
        </p:nvGraphicFramePr>
        <p:xfrm>
          <a:off x="985339" y="3152154"/>
          <a:ext cx="7200000" cy="2560320"/>
        </p:xfrm>
        <a:graphic>
          <a:graphicData uri="http://schemas.openxmlformats.org/drawingml/2006/table">
            <a:tbl>
              <a:tblPr firstRow="1" bandRow="1">
                <a:tableStyleId>{5940675A-B579-460E-94D1-54222C63F5DA}</a:tableStyleId>
              </a:tblPr>
              <a:tblGrid>
                <a:gridCol w="6093777">
                  <a:extLst>
                    <a:ext uri="{9D8B030D-6E8A-4147-A177-3AD203B41FA5}">
                      <a16:colId xmlns:a16="http://schemas.microsoft.com/office/drawing/2014/main" val="750628428"/>
                    </a:ext>
                  </a:extLst>
                </a:gridCol>
                <a:gridCol w="1106223">
                  <a:extLst>
                    <a:ext uri="{9D8B030D-6E8A-4147-A177-3AD203B41FA5}">
                      <a16:colId xmlns:a16="http://schemas.microsoft.com/office/drawing/2014/main" val="561312297"/>
                    </a:ext>
                  </a:extLst>
                </a:gridCol>
              </a:tblGrid>
              <a:tr h="306244">
                <a:tc>
                  <a:txBody>
                    <a:bodyPr/>
                    <a:lstStyle/>
                    <a:p>
                      <a:pPr algn="l"/>
                      <a:r>
                        <a:rPr kumimoji="1" lang="ja-JP" altLang="en-US" b="1" dirty="0">
                          <a:solidFill>
                            <a:schemeClr val="bg1"/>
                          </a:solidFill>
                          <a:latin typeface="Meiryo" charset="-128"/>
                          <a:ea typeface="Meiryo" charset="-128"/>
                          <a:cs typeface="Meiryo" charset="-128"/>
                        </a:rPr>
                        <a:t>チェック項目</a:t>
                      </a:r>
                    </a:p>
                  </a:txBody>
                  <a:tcPr>
                    <a:solidFill>
                      <a:srgbClr val="009650"/>
                    </a:solidFill>
                  </a:tcPr>
                </a:tc>
                <a:tc>
                  <a:txBody>
                    <a:bodyPr/>
                    <a:lstStyle/>
                    <a:p>
                      <a:pPr algn="l"/>
                      <a:r>
                        <a:rPr kumimoji="1" lang="ja-JP" altLang="en-US" b="1" dirty="0">
                          <a:solidFill>
                            <a:schemeClr val="bg1"/>
                          </a:solidFill>
                          <a:latin typeface="Meiryo" charset="-128"/>
                          <a:ea typeface="Meiryo" charset="-128"/>
                          <a:cs typeface="Meiryo" charset="-128"/>
                        </a:rPr>
                        <a:t>チェック</a:t>
                      </a:r>
                    </a:p>
                  </a:txBody>
                  <a:tcPr>
                    <a:solidFill>
                      <a:srgbClr val="009650"/>
                    </a:solidFill>
                  </a:tcPr>
                </a:tc>
                <a:extLst>
                  <a:ext uri="{0D108BD9-81ED-4DB2-BD59-A6C34878D82A}">
                    <a16:rowId xmlns:a16="http://schemas.microsoft.com/office/drawing/2014/main" val="203672851"/>
                  </a:ext>
                </a:extLst>
              </a:tr>
              <a:tr h="138296">
                <a:tc>
                  <a:txBody>
                    <a:bodyPr/>
                    <a:lstStyle/>
                    <a:p>
                      <a:pPr algn="l"/>
                      <a:r>
                        <a:rPr kumimoji="1" lang="ja-JP" altLang="en-US" dirty="0">
                          <a:latin typeface="Meiryo" charset="-128"/>
                          <a:ea typeface="Meiryo" charset="-128"/>
                          <a:cs typeface="Meiryo" charset="-128"/>
                        </a:rPr>
                        <a:t>既に使ったことのあるパスワードではありませんか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4028375099"/>
                  </a:ext>
                </a:extLst>
              </a:tr>
              <a:tr h="138296">
                <a:tc>
                  <a:txBody>
                    <a:bodyPr/>
                    <a:lstStyle/>
                    <a:p>
                      <a:pPr algn="l"/>
                      <a:r>
                        <a:rPr kumimoji="1" lang="ja-JP" altLang="en-US" dirty="0">
                          <a:latin typeface="Meiryo" charset="-128"/>
                          <a:ea typeface="Meiryo" charset="-128"/>
                          <a:cs typeface="Meiryo" charset="-128"/>
                        </a:rPr>
                        <a:t>十分な長さになっていますか</a:t>
                      </a:r>
                      <a:r>
                        <a:rPr kumimoji="1" lang="en-US" altLang="ja-JP" dirty="0">
                          <a:latin typeface="Meiryo" charset="-128"/>
                          <a:ea typeface="Meiryo" charset="-128"/>
                          <a:cs typeface="Meiryo" charset="-128"/>
                        </a:rPr>
                        <a:t>?</a:t>
                      </a:r>
                      <a:r>
                        <a:rPr kumimoji="1" lang="ja-JP" altLang="en-US" dirty="0">
                          <a:latin typeface="Meiryo" charset="-128"/>
                          <a:ea typeface="Meiryo" charset="-128"/>
                          <a:cs typeface="Meiryo" charset="-128"/>
                        </a:rPr>
                        <a:t>（</a:t>
                      </a:r>
                      <a:r>
                        <a:rPr kumimoji="1" lang="en-US" altLang="ja-JP" dirty="0">
                          <a:latin typeface="Meiryo" charset="-128"/>
                          <a:ea typeface="Meiryo" charset="-128"/>
                          <a:cs typeface="Meiryo" charset="-128"/>
                        </a:rPr>
                        <a:t>10</a:t>
                      </a:r>
                      <a:r>
                        <a:rPr kumimoji="1" lang="ja-JP" altLang="en-US" dirty="0">
                          <a:latin typeface="Meiryo" charset="-128"/>
                          <a:ea typeface="Meiryo" charset="-128"/>
                          <a:cs typeface="Meiryo" charset="-128"/>
                        </a:rPr>
                        <a:t>文字以上）</a:t>
                      </a:r>
                    </a:p>
                  </a:txBody>
                  <a:tcPr/>
                </a:tc>
                <a:tc>
                  <a:txBody>
                    <a:bodyPr/>
                    <a:lstStyle/>
                    <a:p>
                      <a:pPr algn="l"/>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4235117077"/>
                  </a:ext>
                </a:extLst>
              </a:tr>
              <a:tr h="204584">
                <a:tc>
                  <a:txBody>
                    <a:bodyPr/>
                    <a:lstStyle/>
                    <a:p>
                      <a:pPr algn="l"/>
                      <a:r>
                        <a:rPr kumimoji="1" lang="ja-JP" altLang="en-US" dirty="0">
                          <a:latin typeface="Meiryo" charset="-128"/>
                          <a:ea typeface="Meiryo" charset="-128"/>
                          <a:cs typeface="Meiryo" charset="-128"/>
                        </a:rPr>
                        <a:t>アルファベットの大文字・小文字・数字・記号が</a:t>
                      </a:r>
                      <a:endParaRPr kumimoji="1" lang="en-US" altLang="ja-JP" dirty="0">
                        <a:latin typeface="Meiryo" charset="-128"/>
                        <a:ea typeface="Meiryo" charset="-128"/>
                        <a:cs typeface="Meiryo" charset="-128"/>
                      </a:endParaRPr>
                    </a:p>
                    <a:p>
                      <a:pPr algn="l"/>
                      <a:r>
                        <a:rPr kumimoji="1" lang="ja-JP" altLang="en-US" dirty="0">
                          <a:latin typeface="Meiryo" charset="-128"/>
                          <a:ea typeface="Meiryo" charset="-128"/>
                          <a:cs typeface="Meiryo" charset="-128"/>
                        </a:rPr>
                        <a:t>全て含まれていますか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3569787329"/>
                  </a:ext>
                </a:extLst>
              </a:tr>
              <a:tr h="126856">
                <a:tc>
                  <a:txBody>
                    <a:bodyPr/>
                    <a:lstStyle/>
                    <a:p>
                      <a:pPr algn="l"/>
                      <a:r>
                        <a:rPr kumimoji="1" lang="ja-JP" altLang="en-US" dirty="0">
                          <a:latin typeface="Meiryo" charset="-128"/>
                          <a:ea typeface="Meiryo" charset="-128"/>
                          <a:cs typeface="Meiryo" charset="-128"/>
                        </a:rPr>
                        <a:t>お名前や生年月日等、容易に推測できる</a:t>
                      </a:r>
                      <a:endParaRPr kumimoji="1" lang="en-US" altLang="ja-JP" dirty="0">
                        <a:latin typeface="Meiryo" charset="-128"/>
                        <a:ea typeface="Meiryo" charset="-128"/>
                        <a:cs typeface="Meiryo" charset="-128"/>
                      </a:endParaRPr>
                    </a:p>
                    <a:p>
                      <a:pPr algn="l"/>
                      <a:r>
                        <a:rPr kumimoji="1" lang="ja-JP" altLang="en-US" dirty="0">
                          <a:latin typeface="Meiryo" charset="-128"/>
                          <a:ea typeface="Meiryo" charset="-128"/>
                          <a:cs typeface="Meiryo" charset="-128"/>
                        </a:rPr>
                        <a:t>情報が含まれていませんか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3281796899"/>
                  </a:ext>
                </a:extLst>
              </a:tr>
            </a:tbl>
          </a:graphicData>
        </a:graphic>
      </p:graphicFrame>
      <p:sp>
        <p:nvSpPr>
          <p:cNvPr id="12" name="テキスト ボックス 11">
            <a:extLst>
              <a:ext uri="{FF2B5EF4-FFF2-40B4-BE49-F238E27FC236}">
                <a16:creationId xmlns:a16="http://schemas.microsoft.com/office/drawing/2014/main" id="{B4B9824C-7F25-4BF9-8189-36DE9736071B}"/>
              </a:ext>
            </a:extLst>
          </p:cNvPr>
          <p:cNvSpPr txBox="1"/>
          <p:nvPr/>
        </p:nvSpPr>
        <p:spPr>
          <a:xfrm>
            <a:off x="879328" y="5867610"/>
            <a:ext cx="7992370" cy="369332"/>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cs typeface="Meiryo" charset="-128"/>
              </a:rPr>
              <a:t>上記が当てはまれば☑をいれてください。</a:t>
            </a:r>
          </a:p>
        </p:txBody>
      </p:sp>
      <p:sp>
        <p:nvSpPr>
          <p:cNvPr id="15" name="テキスト ボックス 14">
            <a:extLst>
              <a:ext uri="{FF2B5EF4-FFF2-40B4-BE49-F238E27FC236}">
                <a16:creationId xmlns:a16="http://schemas.microsoft.com/office/drawing/2014/main" id="{C18F94E1-28A0-4971-A3C9-8F6F57D8D4D8}"/>
              </a:ext>
            </a:extLst>
          </p:cNvPr>
          <p:cNvSpPr txBox="1"/>
          <p:nvPr/>
        </p:nvSpPr>
        <p:spPr>
          <a:xfrm>
            <a:off x="1017434" y="2718591"/>
            <a:ext cx="415498" cy="369332"/>
          </a:xfrm>
          <a:prstGeom prst="rect">
            <a:avLst/>
          </a:prstGeom>
          <a:noFill/>
        </p:spPr>
        <p:txBody>
          <a:bodyPr wrap="none" rtlCol="0">
            <a:spAutoFit/>
          </a:bodyPr>
          <a:lstStyle/>
          <a:p>
            <a:r>
              <a:rPr kumimoji="1" lang="ja-JP" altLang="en-US" b="1" dirty="0">
                <a:latin typeface="BIZ UDゴシック" panose="020B0400000000000000" pitchFamily="49" charset="-128"/>
                <a:ea typeface="BIZ UDゴシック" panose="020B0400000000000000" pitchFamily="49" charset="-128"/>
                <a:cs typeface="Meiryo" charset="-128"/>
              </a:rPr>
              <a:t>①</a:t>
            </a:r>
          </a:p>
        </p:txBody>
      </p:sp>
      <p:sp>
        <p:nvSpPr>
          <p:cNvPr id="31" name="テキスト ボックス 30">
            <a:extLst>
              <a:ext uri="{FF2B5EF4-FFF2-40B4-BE49-F238E27FC236}">
                <a16:creationId xmlns:a16="http://schemas.microsoft.com/office/drawing/2014/main" id="{0111B2B0-408F-48B9-980A-E82A9FB72380}"/>
              </a:ext>
            </a:extLst>
          </p:cNvPr>
          <p:cNvSpPr txBox="1"/>
          <p:nvPr/>
        </p:nvSpPr>
        <p:spPr>
          <a:xfrm>
            <a:off x="1506646" y="2718591"/>
            <a:ext cx="415498" cy="369332"/>
          </a:xfrm>
          <a:prstGeom prst="rect">
            <a:avLst/>
          </a:prstGeom>
          <a:noFill/>
        </p:spPr>
        <p:txBody>
          <a:bodyPr wrap="none" rtlCol="0">
            <a:spAutoFit/>
          </a:bodyPr>
          <a:lstStyle/>
          <a:p>
            <a:r>
              <a:rPr lang="ja-JP" altLang="en-US" b="1" dirty="0">
                <a:latin typeface="BIZ UDゴシック" panose="020B0400000000000000" pitchFamily="49" charset="-128"/>
                <a:ea typeface="BIZ UDゴシック" panose="020B0400000000000000" pitchFamily="49" charset="-128"/>
                <a:cs typeface="Meiryo" charset="-128"/>
              </a:rPr>
              <a:t>②</a:t>
            </a:r>
            <a:endParaRPr kumimoji="1" lang="ja-JP" altLang="en-US" b="1" dirty="0">
              <a:latin typeface="BIZ UDゴシック" panose="020B0400000000000000" pitchFamily="49" charset="-128"/>
              <a:ea typeface="BIZ UDゴシック" panose="020B0400000000000000" pitchFamily="49" charset="-128"/>
              <a:cs typeface="Meiryo" charset="-128"/>
            </a:endParaRPr>
          </a:p>
        </p:txBody>
      </p:sp>
      <p:sp>
        <p:nvSpPr>
          <p:cNvPr id="32" name="テキスト ボックス 31">
            <a:extLst>
              <a:ext uri="{FF2B5EF4-FFF2-40B4-BE49-F238E27FC236}">
                <a16:creationId xmlns:a16="http://schemas.microsoft.com/office/drawing/2014/main" id="{24AF9746-A0BA-4C84-BFA1-697BCAA2048D}"/>
              </a:ext>
            </a:extLst>
          </p:cNvPr>
          <p:cNvSpPr txBox="1"/>
          <p:nvPr/>
        </p:nvSpPr>
        <p:spPr>
          <a:xfrm>
            <a:off x="1971379" y="2718591"/>
            <a:ext cx="415498" cy="369332"/>
          </a:xfrm>
          <a:prstGeom prst="rect">
            <a:avLst/>
          </a:prstGeom>
          <a:noFill/>
        </p:spPr>
        <p:txBody>
          <a:bodyPr wrap="none" rtlCol="0">
            <a:spAutoFit/>
          </a:bodyPr>
          <a:lstStyle/>
          <a:p>
            <a:r>
              <a:rPr kumimoji="1" lang="ja-JP" altLang="en-US" b="1" dirty="0">
                <a:latin typeface="BIZ UDゴシック" panose="020B0400000000000000" pitchFamily="49" charset="-128"/>
                <a:ea typeface="BIZ UDゴシック" panose="020B0400000000000000" pitchFamily="49" charset="-128"/>
                <a:cs typeface="Meiryo" charset="-128"/>
              </a:rPr>
              <a:t>③</a:t>
            </a:r>
          </a:p>
        </p:txBody>
      </p:sp>
      <p:sp>
        <p:nvSpPr>
          <p:cNvPr id="36" name="テキスト ボックス 35">
            <a:extLst>
              <a:ext uri="{FF2B5EF4-FFF2-40B4-BE49-F238E27FC236}">
                <a16:creationId xmlns:a16="http://schemas.microsoft.com/office/drawing/2014/main" id="{D4747F73-C5CA-40B9-8F46-E609D177A2E6}"/>
              </a:ext>
            </a:extLst>
          </p:cNvPr>
          <p:cNvSpPr txBox="1"/>
          <p:nvPr/>
        </p:nvSpPr>
        <p:spPr>
          <a:xfrm>
            <a:off x="4195686" y="2720836"/>
            <a:ext cx="1816474" cy="369332"/>
          </a:xfrm>
          <a:prstGeom prst="rect">
            <a:avLst/>
          </a:prstGeom>
          <a:noFill/>
        </p:spPr>
        <p:txBody>
          <a:bodyPr wrap="square" rtlCol="0">
            <a:spAutoFit/>
          </a:bodyPr>
          <a:lstStyle/>
          <a:p>
            <a:r>
              <a:rPr kumimoji="1" lang="ja-JP" altLang="en-US" b="1" dirty="0">
                <a:solidFill>
                  <a:srgbClr val="FF0000"/>
                </a:solidFill>
                <a:latin typeface="BIZ UDゴシック" panose="020B0400000000000000" pitchFamily="49" charset="-128"/>
                <a:ea typeface="BIZ UDゴシック" panose="020B0400000000000000" pitchFamily="49" charset="-128"/>
                <a:cs typeface="Meiryo" charset="-128"/>
              </a:rPr>
              <a:t>最低</a:t>
            </a:r>
            <a:r>
              <a:rPr kumimoji="1" lang="en-US" altLang="ja-JP" b="1" dirty="0">
                <a:solidFill>
                  <a:srgbClr val="FF0000"/>
                </a:solidFill>
                <a:latin typeface="BIZ UDゴシック" panose="020B0400000000000000" pitchFamily="49" charset="-128"/>
                <a:ea typeface="BIZ UDゴシック" panose="020B0400000000000000" pitchFamily="49" charset="-128"/>
                <a:cs typeface="Meiryo" charset="-128"/>
              </a:rPr>
              <a:t>10</a:t>
            </a:r>
            <a:r>
              <a:rPr kumimoji="1" lang="ja-JP" altLang="en-US" b="1" dirty="0">
                <a:solidFill>
                  <a:srgbClr val="FF0000"/>
                </a:solidFill>
                <a:latin typeface="BIZ UDゴシック" panose="020B0400000000000000" pitchFamily="49" charset="-128"/>
                <a:ea typeface="BIZ UDゴシック" panose="020B0400000000000000" pitchFamily="49" charset="-128"/>
                <a:cs typeface="Meiryo" charset="-128"/>
              </a:rPr>
              <a:t>文字→</a:t>
            </a:r>
          </a:p>
        </p:txBody>
      </p:sp>
    </p:spTree>
    <p:extLst>
      <p:ext uri="{BB962C8B-B14F-4D97-AF65-F5344CB8AC3E}">
        <p14:creationId xmlns:p14="http://schemas.microsoft.com/office/powerpoint/2010/main" val="2340741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9736" y="221344"/>
            <a:ext cx="6750566"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アカウントの情報をメモしましょう</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32868"/>
            <a:ext cx="8384676" cy="1080081"/>
          </a:xfrm>
        </p:spPr>
        <p:txBody>
          <a:bodyPr>
            <a:noAutofit/>
          </a:bodyPr>
          <a:lstStyle/>
          <a:p>
            <a:pPr>
              <a:lnSpc>
                <a:spcPct val="75000"/>
              </a:lnSpc>
            </a:pPr>
            <a:r>
              <a:rPr lang="en-US" altLang="ja-JP" dirty="0">
                <a:latin typeface="BIZ UDゴシック" panose="020B0400000000000000" pitchFamily="49" charset="-128"/>
                <a:ea typeface="BIZ UDゴシック" panose="020B0400000000000000" pitchFamily="49" charset="-128"/>
              </a:rPr>
              <a:t>ID</a:t>
            </a:r>
            <a:r>
              <a:rPr lang="ja-JP" altLang="en-US" dirty="0">
                <a:latin typeface="BIZ UDゴシック" panose="020B0400000000000000" pitchFamily="49" charset="-128"/>
                <a:ea typeface="BIZ UDゴシック" panose="020B0400000000000000" pitchFamily="49" charset="-128"/>
              </a:rPr>
              <a:t>やパスワードの情報についてメモをして、</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solidFill>
                  <a:srgbClr val="FF0000"/>
                </a:solidFill>
                <a:latin typeface="BIZ UDゴシック" panose="020B0400000000000000" pitchFamily="49" charset="-128"/>
                <a:ea typeface="BIZ UDゴシック" panose="020B0400000000000000" pitchFamily="49" charset="-128"/>
              </a:rPr>
              <a:t>大切に保管しましょう</a:t>
            </a:r>
            <a:r>
              <a:rPr lang="ja-JP" altLang="en-US" dirty="0">
                <a:latin typeface="BIZ UDゴシック" panose="020B0400000000000000" pitchFamily="49" charset="-128"/>
                <a:ea typeface="BIZ UDゴシック" panose="020B0400000000000000" pitchFamily="49" charset="-128"/>
              </a:rPr>
              <a:t>。このメモを信頼できる人以外に</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渡したり、見せたりすることは</a:t>
            </a:r>
            <a:r>
              <a:rPr lang="ja-JP" altLang="en-US" dirty="0">
                <a:solidFill>
                  <a:srgbClr val="FF0000"/>
                </a:solidFill>
                <a:latin typeface="BIZ UDゴシック" panose="020B0400000000000000" pitchFamily="49" charset="-128"/>
                <a:ea typeface="BIZ UDゴシック" panose="020B0400000000000000" pitchFamily="49" charset="-128"/>
              </a:rPr>
              <a:t>絶対にやめましょう</a:t>
            </a:r>
            <a:r>
              <a:rPr lang="ja-JP" altLang="en-US" dirty="0">
                <a:latin typeface="BIZ UDゴシック" panose="020B0400000000000000" pitchFamily="49" charset="-128"/>
                <a:ea typeface="BIZ UDゴシック" panose="020B0400000000000000" pitchFamily="49" charset="-128"/>
              </a:rPr>
              <a:t>。</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510127" y="528049"/>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latin typeface="BIZ UDゴシック" panose="020B0400000000000000" pitchFamily="49" charset="-128"/>
                <a:ea typeface="BIZ UDゴシック" panose="020B0400000000000000" pitchFamily="49" charset="-128"/>
              </a:rPr>
              <a:t>メモ</a:t>
            </a:r>
            <a:endParaRPr lang="en-US" altLang="ja-JP" dirty="0">
              <a:latin typeface="BIZ UDゴシック" panose="020B0400000000000000" pitchFamily="49" charset="-128"/>
              <a:ea typeface="BIZ UDゴシック" panose="020B0400000000000000" pitchFamily="49" charset="-128"/>
            </a:endParaRPr>
          </a:p>
        </p:txBody>
      </p:sp>
      <p:graphicFrame>
        <p:nvGraphicFramePr>
          <p:cNvPr id="3" name="表 4">
            <a:extLst>
              <a:ext uri="{FF2B5EF4-FFF2-40B4-BE49-F238E27FC236}">
                <a16:creationId xmlns:a16="http://schemas.microsoft.com/office/drawing/2014/main" id="{63E80CAF-65C5-4178-A0E5-260031E972E4}"/>
              </a:ext>
            </a:extLst>
          </p:cNvPr>
          <p:cNvGraphicFramePr>
            <a:graphicFrameLocks noGrp="1"/>
          </p:cNvGraphicFramePr>
          <p:nvPr>
            <p:extLst>
              <p:ext uri="{D42A27DB-BD31-4B8C-83A1-F6EECF244321}">
                <p14:modId xmlns:p14="http://schemas.microsoft.com/office/powerpoint/2010/main" val="298168008"/>
              </p:ext>
            </p:extLst>
          </p:nvPr>
        </p:nvGraphicFramePr>
        <p:xfrm>
          <a:off x="603645" y="2720769"/>
          <a:ext cx="7920000" cy="3289660"/>
        </p:xfrm>
        <a:graphic>
          <a:graphicData uri="http://schemas.openxmlformats.org/drawingml/2006/table">
            <a:tbl>
              <a:tblPr firstRow="1" bandRow="1">
                <a:tableStyleId>{5940675A-B579-460E-94D1-54222C63F5DA}</a:tableStyleId>
              </a:tblPr>
              <a:tblGrid>
                <a:gridCol w="367955">
                  <a:extLst>
                    <a:ext uri="{9D8B030D-6E8A-4147-A177-3AD203B41FA5}">
                      <a16:colId xmlns:a16="http://schemas.microsoft.com/office/drawing/2014/main" val="1029659466"/>
                    </a:ext>
                  </a:extLst>
                </a:gridCol>
                <a:gridCol w="1944216">
                  <a:extLst>
                    <a:ext uri="{9D8B030D-6E8A-4147-A177-3AD203B41FA5}">
                      <a16:colId xmlns:a16="http://schemas.microsoft.com/office/drawing/2014/main" val="750628428"/>
                    </a:ext>
                  </a:extLst>
                </a:gridCol>
                <a:gridCol w="1512168">
                  <a:extLst>
                    <a:ext uri="{9D8B030D-6E8A-4147-A177-3AD203B41FA5}">
                      <a16:colId xmlns:a16="http://schemas.microsoft.com/office/drawing/2014/main" val="561312297"/>
                    </a:ext>
                  </a:extLst>
                </a:gridCol>
                <a:gridCol w="1944216">
                  <a:extLst>
                    <a:ext uri="{9D8B030D-6E8A-4147-A177-3AD203B41FA5}">
                      <a16:colId xmlns:a16="http://schemas.microsoft.com/office/drawing/2014/main" val="4071634436"/>
                    </a:ext>
                  </a:extLst>
                </a:gridCol>
                <a:gridCol w="2151445">
                  <a:extLst>
                    <a:ext uri="{9D8B030D-6E8A-4147-A177-3AD203B41FA5}">
                      <a16:colId xmlns:a16="http://schemas.microsoft.com/office/drawing/2014/main" val="909394978"/>
                    </a:ext>
                  </a:extLst>
                </a:gridCol>
              </a:tblGrid>
              <a:tr h="334670">
                <a:tc>
                  <a:txBody>
                    <a:bodyPr/>
                    <a:lstStyle/>
                    <a:p>
                      <a:pPr algn="l"/>
                      <a:endParaRPr kumimoji="1" lang="ja-JP" altLang="en-US" b="1" i="0" dirty="0">
                        <a:solidFill>
                          <a:schemeClr val="bg1"/>
                        </a:solidFill>
                        <a:latin typeface="Meiryo" charset="-128"/>
                        <a:ea typeface="Meiryo" charset="-128"/>
                        <a:cs typeface="Meiryo" charset="-128"/>
                      </a:endParaRP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サービス名</a:t>
                      </a:r>
                    </a:p>
                  </a:txBody>
                  <a:tcPr>
                    <a:solidFill>
                      <a:srgbClr val="009650"/>
                    </a:solidFill>
                  </a:tcPr>
                </a:tc>
                <a:tc>
                  <a:txBody>
                    <a:bodyPr/>
                    <a:lstStyle/>
                    <a:p>
                      <a:pPr algn="l"/>
                      <a:r>
                        <a:rPr kumimoji="1" lang="en-US" altLang="ja-JP" b="1" i="0" dirty="0">
                          <a:solidFill>
                            <a:schemeClr val="bg1"/>
                          </a:solidFill>
                          <a:latin typeface="Meiryo" charset="-128"/>
                          <a:ea typeface="Meiryo" charset="-128"/>
                          <a:cs typeface="Meiryo" charset="-128"/>
                        </a:rPr>
                        <a:t>ID</a:t>
                      </a:r>
                      <a:endParaRPr kumimoji="1" lang="ja-JP" altLang="en-US" b="1" i="0" dirty="0">
                        <a:solidFill>
                          <a:schemeClr val="bg1"/>
                        </a:solidFill>
                        <a:latin typeface="Meiryo" charset="-128"/>
                        <a:ea typeface="Meiryo" charset="-128"/>
                        <a:cs typeface="Meiryo" charset="-128"/>
                      </a:endParaRP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メールアドレス</a:t>
                      </a: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パスワード</a:t>
                      </a:r>
                    </a:p>
                  </a:txBody>
                  <a:tcPr>
                    <a:solidFill>
                      <a:srgbClr val="009650"/>
                    </a:solidFill>
                  </a:tcPr>
                </a:tc>
                <a:extLst>
                  <a:ext uri="{0D108BD9-81ED-4DB2-BD59-A6C34878D82A}">
                    <a16:rowId xmlns:a16="http://schemas.microsoft.com/office/drawing/2014/main" val="203672851"/>
                  </a:ext>
                </a:extLst>
              </a:tr>
              <a:tr h="584780">
                <a:tc>
                  <a:txBody>
                    <a:bodyPr/>
                    <a:lstStyle/>
                    <a:p>
                      <a:pPr algn="l"/>
                      <a:r>
                        <a:rPr kumimoji="1" lang="ja-JP" altLang="en-US" b="1" i="0" dirty="0">
                          <a:latin typeface="Meiryo" charset="-128"/>
                          <a:ea typeface="Meiryo" charset="-128"/>
                          <a:cs typeface="Meiryo" charset="-128"/>
                        </a:rPr>
                        <a:t>❶</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4235117077"/>
                  </a:ext>
                </a:extLst>
              </a:tr>
              <a:tr h="584780">
                <a:tc>
                  <a:txBody>
                    <a:bodyPr/>
                    <a:lstStyle/>
                    <a:p>
                      <a:pPr algn="l"/>
                      <a:r>
                        <a:rPr kumimoji="1" lang="ja-JP" altLang="en-US" b="1" i="0" dirty="0">
                          <a:latin typeface="Meiryo" charset="-128"/>
                          <a:ea typeface="Meiryo" charset="-128"/>
                          <a:cs typeface="Meiryo" charset="-128"/>
                        </a:rPr>
                        <a:t>❷</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3569787329"/>
                  </a:ext>
                </a:extLst>
              </a:tr>
              <a:tr h="584780">
                <a:tc>
                  <a:txBody>
                    <a:bodyPr/>
                    <a:lstStyle/>
                    <a:p>
                      <a:pPr algn="l"/>
                      <a:r>
                        <a:rPr kumimoji="1" lang="ja-JP" altLang="en-US" b="1" i="0" dirty="0">
                          <a:latin typeface="Meiryo" charset="-128"/>
                          <a:ea typeface="Meiryo" charset="-128"/>
                          <a:cs typeface="Meiryo" charset="-128"/>
                        </a:rPr>
                        <a:t>❸</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extLst>
                  <a:ext uri="{0D108BD9-81ED-4DB2-BD59-A6C34878D82A}">
                    <a16:rowId xmlns:a16="http://schemas.microsoft.com/office/drawing/2014/main" val="3281796899"/>
                  </a:ext>
                </a:extLst>
              </a:tr>
              <a:tr h="584780">
                <a:tc>
                  <a:txBody>
                    <a:bodyPr/>
                    <a:lstStyle/>
                    <a:p>
                      <a:pPr algn="l"/>
                      <a:r>
                        <a:rPr kumimoji="1" lang="ja-JP" altLang="en-US" b="1" i="0" dirty="0">
                          <a:latin typeface="Meiryo" charset="-128"/>
                          <a:ea typeface="Meiryo" charset="-128"/>
                          <a:cs typeface="Meiryo" charset="-128"/>
                        </a:rPr>
                        <a:t>❹</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3818539485"/>
                  </a:ext>
                </a:extLst>
              </a:tr>
              <a:tr h="584780">
                <a:tc>
                  <a:txBody>
                    <a:bodyPr/>
                    <a:lstStyle/>
                    <a:p>
                      <a:pPr algn="l"/>
                      <a:r>
                        <a:rPr kumimoji="1" lang="ja-JP" altLang="en-US" b="1" i="0" dirty="0">
                          <a:latin typeface="Meiryo" charset="-128"/>
                          <a:ea typeface="Meiryo" charset="-128"/>
                          <a:cs typeface="Meiryo" charset="-128"/>
                        </a:rPr>
                        <a:t>❺</a:t>
                      </a: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4122234020"/>
                  </a:ext>
                </a:extLst>
              </a:tr>
            </a:tbl>
          </a:graphicData>
        </a:graphic>
      </p:graphicFrame>
      <p:sp>
        <p:nvSpPr>
          <p:cNvPr id="8" name="テキスト ボックス 7">
            <a:extLst>
              <a:ext uri="{FF2B5EF4-FFF2-40B4-BE49-F238E27FC236}">
                <a16:creationId xmlns:a16="http://schemas.microsoft.com/office/drawing/2014/main" id="{4817D1E0-C5EB-44B6-AFC0-30412902D682}"/>
              </a:ext>
            </a:extLst>
          </p:cNvPr>
          <p:cNvSpPr txBox="1"/>
          <p:nvPr/>
        </p:nvSpPr>
        <p:spPr>
          <a:xfrm>
            <a:off x="515925" y="6023783"/>
            <a:ext cx="7992370" cy="307777"/>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※ID</a:t>
            </a:r>
            <a:r>
              <a:rPr lang="ja-JP" altLang="en-US" sz="1400" dirty="0">
                <a:latin typeface="BIZ UDゴシック" panose="020B0400000000000000" pitchFamily="49" charset="-128"/>
                <a:ea typeface="BIZ UDゴシック" panose="020B0400000000000000" pitchFamily="49" charset="-128"/>
              </a:rPr>
              <a:t>とメールアドレスが同じ場合もあります</a:t>
            </a:r>
            <a:endParaRPr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9473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043608" y="201024"/>
            <a:ext cx="1826141"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はじめに</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446969" y="1628800"/>
            <a:ext cx="8250062" cy="2000738"/>
          </a:xfrm>
          <a:solidFill>
            <a:srgbClr val="FFFFCC"/>
          </a:solidFill>
          <a:ln w="15875">
            <a:solidFill>
              <a:srgbClr val="009650"/>
            </a:solidFill>
          </a:ln>
        </p:spPr>
        <p:txBody>
          <a:bodyPr>
            <a:noAutofit/>
          </a:bodyPr>
          <a:lstStyle/>
          <a:p>
            <a:pPr marL="0" marR="0" algn="l">
              <a:lnSpc>
                <a:spcPts val="2880"/>
              </a:lnSpc>
              <a:spcBef>
                <a:spcPts val="0"/>
              </a:spcBef>
              <a:spcAft>
                <a:spcPts val="0"/>
              </a:spcAft>
            </a:pP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基本的に、スマートフォンはとても安全にできています。しかし、使い方によっては、詐欺を誘発する危ないツールになるのも、スマートフォンです。なぜ、危険なツールになるのか、安全に利用することがいかに重要なのかについて、スマートフォンの特徴から見ていきましょう。</a:t>
            </a:r>
          </a:p>
        </p:txBody>
      </p:sp>
      <p:pic>
        <p:nvPicPr>
          <p:cNvPr id="3" name="図 2">
            <a:extLst>
              <a:ext uri="{FF2B5EF4-FFF2-40B4-BE49-F238E27FC236}">
                <a16:creationId xmlns:a16="http://schemas.microsoft.com/office/drawing/2014/main" id="{CAF694FD-E7F9-912F-CE9E-30DFD3A9FA03}"/>
              </a:ext>
            </a:extLst>
          </p:cNvPr>
          <p:cNvPicPr>
            <a:picLocks noChangeAspect="1"/>
          </p:cNvPicPr>
          <p:nvPr/>
        </p:nvPicPr>
        <p:blipFill>
          <a:blip r:embed="rId6"/>
          <a:stretch>
            <a:fillRect/>
          </a:stretch>
        </p:blipFill>
        <p:spPr>
          <a:xfrm>
            <a:off x="2483768" y="3943403"/>
            <a:ext cx="2034947" cy="2253897"/>
          </a:xfrm>
          <a:prstGeom prst="rect">
            <a:avLst/>
          </a:prstGeom>
        </p:spPr>
      </p:pic>
      <p:pic>
        <p:nvPicPr>
          <p:cNvPr id="6" name="図 5">
            <a:extLst>
              <a:ext uri="{FF2B5EF4-FFF2-40B4-BE49-F238E27FC236}">
                <a16:creationId xmlns:a16="http://schemas.microsoft.com/office/drawing/2014/main" id="{EFF1958C-A6FE-F18C-611A-4C459E3CCCCD}"/>
              </a:ext>
            </a:extLst>
          </p:cNvPr>
          <p:cNvPicPr>
            <a:picLocks noChangeAspect="1"/>
          </p:cNvPicPr>
          <p:nvPr/>
        </p:nvPicPr>
        <p:blipFill>
          <a:blip r:embed="rId7"/>
          <a:stretch>
            <a:fillRect/>
          </a:stretch>
        </p:blipFill>
        <p:spPr>
          <a:xfrm>
            <a:off x="4572000" y="3943403"/>
            <a:ext cx="2090619" cy="2315559"/>
          </a:xfrm>
          <a:prstGeom prst="rect">
            <a:avLst/>
          </a:prstGeom>
        </p:spPr>
      </p:pic>
    </p:spTree>
    <p:extLst>
      <p:ext uri="{BB962C8B-B14F-4D97-AF65-F5344CB8AC3E}">
        <p14:creationId xmlns:p14="http://schemas.microsoft.com/office/powerpoint/2010/main" val="402519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0562"/>
            <a:ext cx="3877985"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スマートフォンとは</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683568" y="1371861"/>
            <a:ext cx="8384676" cy="845844"/>
          </a:xfrm>
        </p:spPr>
        <p:txBody>
          <a:bodyPr>
            <a:noAutofit/>
          </a:bodyPr>
          <a:lstStyle/>
          <a:p>
            <a:r>
              <a:rPr lang="ja-JP" altLang="en-US" dirty="0">
                <a:latin typeface="BIZ UDゴシック" panose="020B0400000000000000" pitchFamily="49" charset="-128"/>
                <a:ea typeface="BIZ UDゴシック" panose="020B0400000000000000" pitchFamily="49" charset="-128"/>
              </a:rPr>
              <a:t>スマートフォンとは</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dirty="0">
                <a:latin typeface="BIZ UDゴシック" panose="020B0400000000000000" pitchFamily="49" charset="-128"/>
                <a:ea typeface="BIZ UDゴシック" panose="020B0400000000000000" pitchFamily="49" charset="-128"/>
              </a:rPr>
              <a:t>smar</a:t>
            </a:r>
            <a:r>
              <a:rPr lang="en-US" altLang="ja-JP" spc="-1000" dirty="0">
                <a:latin typeface="BIZ UDゴシック" panose="020B0400000000000000" pitchFamily="49" charset="-128"/>
                <a:ea typeface="BIZ UDゴシック" panose="020B0400000000000000" pitchFamily="49" charset="-128"/>
              </a:rPr>
              <a:t>t</a:t>
            </a:r>
            <a:r>
              <a:rPr lang="ja-JP" altLang="en-US" dirty="0">
                <a:latin typeface="BIZ UDゴシック" panose="020B0400000000000000" pitchFamily="49" charset="-128"/>
                <a:ea typeface="BIZ UDゴシック" panose="020B0400000000000000" pitchFamily="49" charset="-128"/>
              </a:rPr>
              <a:t>（賢い</a:t>
            </a:r>
            <a:r>
              <a:rPr lang="ja-JP" altLang="en-US" spc="-1000"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+phon</a:t>
            </a:r>
            <a:r>
              <a:rPr lang="en-US" altLang="ja-JP" spc="-1000" dirty="0">
                <a:latin typeface="BIZ UDゴシック" panose="020B0400000000000000" pitchFamily="49" charset="-128"/>
                <a:ea typeface="BIZ UDゴシック" panose="020B0400000000000000" pitchFamily="49" charset="-128"/>
              </a:rPr>
              <a:t>e</a:t>
            </a:r>
            <a:r>
              <a:rPr lang="ja-JP" altLang="en-US" dirty="0">
                <a:latin typeface="BIZ UDゴシック" panose="020B0400000000000000" pitchFamily="49" charset="-128"/>
                <a:ea typeface="BIZ UDゴシック" panose="020B0400000000000000" pitchFamily="49" charset="-128"/>
              </a:rPr>
              <a:t>（電話</a:t>
            </a:r>
            <a:r>
              <a:rPr lang="ja-JP" altLang="en-US" spc="-2000" dirty="0">
                <a:latin typeface="BIZ UDゴシック" panose="020B0400000000000000" pitchFamily="49" charset="-128"/>
                <a:ea typeface="BIZ UDゴシック" panose="020B0400000000000000" pitchFamily="49" charset="-128"/>
              </a:rPr>
              <a:t>）</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dirty="0">
                <a:latin typeface="BIZ UDゴシック" panose="020B0400000000000000" pitchFamily="49" charset="-128"/>
                <a:ea typeface="BIZ UDゴシック" panose="020B0400000000000000" pitchFamily="49" charset="-128"/>
              </a:rPr>
              <a:t>で</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賢い電話を指します。</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1-A</a:t>
            </a:r>
          </a:p>
        </p:txBody>
      </p:sp>
      <p:pic>
        <p:nvPicPr>
          <p:cNvPr id="96263" name="Picture 7" descr="スマートフォンのアプリのイラスト">
            <a:extLst>
              <a:ext uri="{FF2B5EF4-FFF2-40B4-BE49-F238E27FC236}">
                <a16:creationId xmlns:a16="http://schemas.microsoft.com/office/drawing/2014/main" id="{1F9A8C29-5427-442E-B333-48F483E1B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823" y="2870390"/>
            <a:ext cx="1958706" cy="1958706"/>
          </a:xfrm>
          <a:prstGeom prst="rect">
            <a:avLst/>
          </a:prstGeom>
          <a:noFill/>
          <a:extLst>
            <a:ext uri="{909E8E84-426E-40DD-AFC4-6F175D3DCCD1}">
              <a14:hiddenFill xmlns:a14="http://schemas.microsoft.com/office/drawing/2010/main">
                <a:solidFill>
                  <a:srgbClr val="FFFFFF"/>
                </a:solidFill>
              </a14:hiddenFill>
            </a:ext>
          </a:extLst>
        </p:spPr>
      </p:pic>
      <p:pic>
        <p:nvPicPr>
          <p:cNvPr id="96265" name="Picture 9" descr="ベルが鳴る電話のイラスト">
            <a:extLst>
              <a:ext uri="{FF2B5EF4-FFF2-40B4-BE49-F238E27FC236}">
                <a16:creationId xmlns:a16="http://schemas.microsoft.com/office/drawing/2014/main" id="{A3A57F42-BC56-4043-B72A-2EE4CA19D6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701" y="2766438"/>
            <a:ext cx="900100" cy="900100"/>
          </a:xfrm>
          <a:prstGeom prst="rect">
            <a:avLst/>
          </a:prstGeom>
          <a:noFill/>
          <a:extLst>
            <a:ext uri="{909E8E84-426E-40DD-AFC4-6F175D3DCCD1}">
              <a14:hiddenFill xmlns:a14="http://schemas.microsoft.com/office/drawing/2010/main">
                <a:solidFill>
                  <a:srgbClr val="FFFFFF"/>
                </a:solidFill>
              </a14:hiddenFill>
            </a:ext>
          </a:extLst>
        </p:spPr>
      </p:pic>
      <p:pic>
        <p:nvPicPr>
          <p:cNvPr id="96267" name="Picture 11" descr="Eメールのイラスト">
            <a:extLst>
              <a:ext uri="{FF2B5EF4-FFF2-40B4-BE49-F238E27FC236}">
                <a16:creationId xmlns:a16="http://schemas.microsoft.com/office/drawing/2014/main" id="{59D0075C-0F3B-4ABF-B6BB-04E2323221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8729" y="4097584"/>
            <a:ext cx="853691" cy="8536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矢印コネクタ 4">
            <a:extLst>
              <a:ext uri="{FF2B5EF4-FFF2-40B4-BE49-F238E27FC236}">
                <a16:creationId xmlns:a16="http://schemas.microsoft.com/office/drawing/2014/main" id="{C5FD658C-9976-4136-BCB8-E034AC54F179}"/>
              </a:ext>
            </a:extLst>
          </p:cNvPr>
          <p:cNvCxnSpPr>
            <a:cxnSpLocks/>
          </p:cNvCxnSpPr>
          <p:nvPr/>
        </p:nvCxnSpPr>
        <p:spPr>
          <a:xfrm>
            <a:off x="2751618" y="3013923"/>
            <a:ext cx="900100" cy="5348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97709C4-0CDE-4926-960D-0635230F990A}"/>
              </a:ext>
            </a:extLst>
          </p:cNvPr>
          <p:cNvCxnSpPr>
            <a:cxnSpLocks/>
          </p:cNvCxnSpPr>
          <p:nvPr/>
        </p:nvCxnSpPr>
        <p:spPr>
          <a:xfrm flipV="1">
            <a:off x="2777531" y="3945120"/>
            <a:ext cx="848274" cy="4895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D585E8E4-C907-44F0-AC86-4F64CB0AA902}"/>
              </a:ext>
            </a:extLst>
          </p:cNvPr>
          <p:cNvCxnSpPr>
            <a:cxnSpLocks/>
          </p:cNvCxnSpPr>
          <p:nvPr/>
        </p:nvCxnSpPr>
        <p:spPr>
          <a:xfrm flipH="1">
            <a:off x="5515788" y="3717032"/>
            <a:ext cx="7190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356E70F-1DFE-493B-9903-3456FE6D0E9C}"/>
              </a:ext>
            </a:extLst>
          </p:cNvPr>
          <p:cNvSpPr txBox="1"/>
          <p:nvPr/>
        </p:nvSpPr>
        <p:spPr>
          <a:xfrm>
            <a:off x="575815" y="5055663"/>
            <a:ext cx="7992370" cy="1308050"/>
          </a:xfrm>
          <a:prstGeom prst="rect">
            <a:avLst/>
          </a:prstGeom>
          <a:noFill/>
        </p:spPr>
        <p:txBody>
          <a:bodyPr wrap="square" rtlCol="0">
            <a:spAutoFit/>
          </a:bodyPr>
          <a:lstStyle/>
          <a:p>
            <a:r>
              <a:rPr lang="ja-JP" altLang="en-US" sz="1600" b="1" dirty="0">
                <a:solidFill>
                  <a:srgbClr val="FF0000"/>
                </a:solidFill>
                <a:latin typeface="BIZ UDゴシック" panose="020B0400000000000000" pitchFamily="49" charset="-128"/>
                <a:ea typeface="BIZ UDゴシック" panose="020B0400000000000000" pitchFamily="49" charset="-128"/>
              </a:rPr>
              <a:t>電話やメールだけでなく、アプリケーションを入れることで、</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インターネットや写真、買い物や読書等、様々な機能を追加することができます。</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pPr>
              <a:spcBef>
                <a:spcPts val="600"/>
              </a:spcBef>
            </a:pP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他のアプリ例（ほとんどはインターネットを通して利用する仕組みになっています）</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他者と交流するコミュニケーション系、映画</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テレビ・ラジオ・音楽が楽しめる娯楽系、株価や天気予報などがわかる実利系、交通系、お財布系、ゲーム系、ショッピングなど。</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grpSp>
        <p:nvGrpSpPr>
          <p:cNvPr id="33" name="グループ化 21" descr="スマートフォンのホーム画面の画像">
            <a:extLst>
              <a:ext uri="{FF2B5EF4-FFF2-40B4-BE49-F238E27FC236}">
                <a16:creationId xmlns:a16="http://schemas.microsoft.com/office/drawing/2014/main" id="{E38EC286-E5CC-4AF4-81AA-B3EECBB36CA3}"/>
              </a:ext>
            </a:extLst>
          </p:cNvPr>
          <p:cNvGrpSpPr>
            <a:grpSpLocks noChangeAspect="1"/>
          </p:cNvGrpSpPr>
          <p:nvPr/>
        </p:nvGrpSpPr>
        <p:grpSpPr>
          <a:xfrm>
            <a:off x="3886827" y="2347139"/>
            <a:ext cx="1523040" cy="2666036"/>
            <a:chOff x="1108042" y="2746115"/>
            <a:chExt cx="1971823" cy="3943644"/>
          </a:xfrm>
        </p:grpSpPr>
        <p:grpSp>
          <p:nvGrpSpPr>
            <p:cNvPr id="34" name="グループ化 22">
              <a:extLst>
                <a:ext uri="{FF2B5EF4-FFF2-40B4-BE49-F238E27FC236}">
                  <a16:creationId xmlns:a16="http://schemas.microsoft.com/office/drawing/2014/main" id="{04062CF6-FEFD-4E57-98B5-430237952C1C}"/>
                </a:ext>
              </a:extLst>
            </p:cNvPr>
            <p:cNvGrpSpPr/>
            <p:nvPr/>
          </p:nvGrpSpPr>
          <p:grpSpPr>
            <a:xfrm>
              <a:off x="1108042" y="2746115"/>
              <a:ext cx="1971823" cy="3943644"/>
              <a:chOff x="1108042" y="2746115"/>
              <a:chExt cx="1971823" cy="3943644"/>
            </a:xfrm>
          </p:grpSpPr>
          <p:pic>
            <p:nvPicPr>
              <p:cNvPr id="36" name="図 35">
                <a:extLst>
                  <a:ext uri="{FF2B5EF4-FFF2-40B4-BE49-F238E27FC236}">
                    <a16:creationId xmlns:a16="http://schemas.microsoft.com/office/drawing/2014/main" id="{70617650-A08E-44AD-B376-89BEEC5106B7}"/>
                  </a:ext>
                </a:extLst>
              </p:cNvPr>
              <p:cNvPicPr>
                <a:picLocks noChangeAspect="1"/>
              </p:cNvPicPr>
              <p:nvPr/>
            </p:nvPicPr>
            <p:blipFill>
              <a:blip r:embed="rId9"/>
              <a:stretch>
                <a:fillRect/>
              </a:stretch>
            </p:blipFill>
            <p:spPr>
              <a:xfrm>
                <a:off x="1108042" y="2746115"/>
                <a:ext cx="1971823" cy="3943644"/>
              </a:xfrm>
              <a:prstGeom prst="rect">
                <a:avLst/>
              </a:prstGeom>
            </p:spPr>
          </p:pic>
          <p:sp>
            <p:nvSpPr>
              <p:cNvPr id="37" name="正方形/長方形 36">
                <a:extLst>
                  <a:ext uri="{FF2B5EF4-FFF2-40B4-BE49-F238E27FC236}">
                    <a16:creationId xmlns:a16="http://schemas.microsoft.com/office/drawing/2014/main" id="{377E10C6-A9A1-47D2-8712-33B0C2876A8D}"/>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pic>
          <p:nvPicPr>
            <p:cNvPr id="35" name="図 34">
              <a:extLst>
                <a:ext uri="{FF2B5EF4-FFF2-40B4-BE49-F238E27FC236}">
                  <a16:creationId xmlns:a16="http://schemas.microsoft.com/office/drawing/2014/main" id="{D50C8B05-C499-4338-97A3-8C435D7E53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1897" y="3205897"/>
              <a:ext cx="1624524" cy="3009600"/>
            </a:xfrm>
            <a:prstGeom prst="rect">
              <a:avLst/>
            </a:prstGeom>
          </p:spPr>
        </p:pic>
      </p:grpSp>
      <p:sp>
        <p:nvSpPr>
          <p:cNvPr id="9" name="正方形/長方形 8"/>
          <p:cNvSpPr/>
          <p:nvPr/>
        </p:nvSpPr>
        <p:spPr>
          <a:xfrm>
            <a:off x="1302383" y="2401990"/>
            <a:ext cx="1440000" cy="360000"/>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AB846297-6403-4DC2-AF4F-53715018F3D7}"/>
              </a:ext>
            </a:extLst>
          </p:cNvPr>
          <p:cNvSpPr txBox="1"/>
          <p:nvPr/>
        </p:nvSpPr>
        <p:spPr>
          <a:xfrm>
            <a:off x="1645575" y="2360977"/>
            <a:ext cx="720000" cy="400110"/>
          </a:xfrm>
          <a:prstGeom prst="rect">
            <a:avLst/>
          </a:prstGeom>
          <a:no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電話</a:t>
            </a:r>
          </a:p>
        </p:txBody>
      </p:sp>
      <p:sp>
        <p:nvSpPr>
          <p:cNvPr id="26" name="正方形/長方形 25"/>
          <p:cNvSpPr/>
          <p:nvPr/>
        </p:nvSpPr>
        <p:spPr>
          <a:xfrm>
            <a:off x="1320131" y="3702061"/>
            <a:ext cx="1440000" cy="360000"/>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AB846297-6403-4DC2-AF4F-53715018F3D7}"/>
              </a:ext>
            </a:extLst>
          </p:cNvPr>
          <p:cNvSpPr txBox="1"/>
          <p:nvPr/>
        </p:nvSpPr>
        <p:spPr>
          <a:xfrm>
            <a:off x="1536383" y="3687859"/>
            <a:ext cx="972000" cy="400110"/>
          </a:xfrm>
          <a:prstGeom prst="rect">
            <a:avLst/>
          </a:prstGeom>
          <a:no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メール</a:t>
            </a:r>
          </a:p>
        </p:txBody>
      </p:sp>
      <p:sp>
        <p:nvSpPr>
          <p:cNvPr id="31" name="正方形/長方形 30"/>
          <p:cNvSpPr/>
          <p:nvPr/>
        </p:nvSpPr>
        <p:spPr>
          <a:xfrm>
            <a:off x="6194625" y="2326900"/>
            <a:ext cx="2340000" cy="360000"/>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AB846297-6403-4DC2-AF4F-53715018F3D7}"/>
              </a:ext>
            </a:extLst>
          </p:cNvPr>
          <p:cNvSpPr txBox="1"/>
          <p:nvPr/>
        </p:nvSpPr>
        <p:spPr>
          <a:xfrm>
            <a:off x="6279724" y="2300680"/>
            <a:ext cx="2232000" cy="400110"/>
          </a:xfrm>
          <a:prstGeom prst="rect">
            <a:avLst/>
          </a:prstGeom>
          <a:no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アプリケーション</a:t>
            </a:r>
          </a:p>
        </p:txBody>
      </p:sp>
    </p:spTree>
    <p:extLst>
      <p:ext uri="{BB962C8B-B14F-4D97-AF65-F5344CB8AC3E}">
        <p14:creationId xmlns:p14="http://schemas.microsoft.com/office/powerpoint/2010/main" val="12009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2788" y="187627"/>
            <a:ext cx="5519460" cy="1077218"/>
          </a:xfrm>
        </p:spPr>
        <p:txBody>
          <a:bodyPr vert="horz" wrap="none">
            <a:spAutoFit/>
          </a:bodyPr>
          <a:lstStyle/>
          <a:p>
            <a:pPr>
              <a:lnSpc>
                <a:spcPct val="100000"/>
              </a:lnSpc>
            </a:pPr>
            <a:r>
              <a:rPr kumimoji="0" lang="ja-JP" altLang="en-US" kern="0" dirty="0">
                <a:latin typeface="BIZ UDゴシック" panose="020B0400000000000000" pitchFamily="49" charset="-128"/>
                <a:ea typeface="BIZ UDゴシック" panose="020B0400000000000000" pitchFamily="49" charset="-128"/>
              </a:rPr>
              <a:t>スマートフォンに入っている</a:t>
            </a:r>
            <a:br>
              <a:rPr kumimoji="0" lang="en-US" altLang="ja-JP"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大量の情報</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1-B</a:t>
            </a:r>
          </a:p>
        </p:txBody>
      </p:sp>
      <p:sp>
        <p:nvSpPr>
          <p:cNvPr id="7" name="テキスト ボックス 6">
            <a:extLst>
              <a:ext uri="{FF2B5EF4-FFF2-40B4-BE49-F238E27FC236}">
                <a16:creationId xmlns:a16="http://schemas.microsoft.com/office/drawing/2014/main" id="{A0E7C787-63A5-E1A4-88FD-05C5534520B7}"/>
              </a:ext>
            </a:extLst>
          </p:cNvPr>
          <p:cNvSpPr txBox="1"/>
          <p:nvPr/>
        </p:nvSpPr>
        <p:spPr>
          <a:xfrm>
            <a:off x="611560" y="1419754"/>
            <a:ext cx="7920880" cy="4889415"/>
          </a:xfrm>
          <a:prstGeom prst="rect">
            <a:avLst/>
          </a:prstGeom>
          <a:solidFill>
            <a:srgbClr val="FFFFCC"/>
          </a:solidFill>
          <a:ln w="15875">
            <a:solidFill>
              <a:srgbClr val="009650"/>
            </a:solidFill>
          </a:ln>
        </p:spPr>
        <p:txBody>
          <a:bodyPr wrap="square" rtlCol="0">
            <a:spAutoFit/>
          </a:bodyPr>
          <a:lstStyle/>
          <a:p>
            <a:pPr marL="0" marR="0" algn="l">
              <a:lnSpc>
                <a:spcPts val="2880"/>
              </a:lnSpc>
              <a:spcBef>
                <a:spcPts val="0"/>
              </a:spcBef>
              <a:spcAft>
                <a:spcPts val="0"/>
              </a:spcAft>
            </a:pP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を利用する際には、氏名や住所、年齢、メールアドレスなどを登録しなければ使えないものもたくさんあります。有料のアプリになると、クレジットカードや銀行の口座情報などの登録も必要になります。これらに加えて、もともとスマートフォンの中には、通話やメールの履歴、電話帳、自分で撮影した写真や動画、どこを訪れたかという位置情報など、膨大な個人情報が詰まっています。</a:t>
            </a:r>
            <a:endParaRPr lang="en-US" altLang="ja-JP" b="1" kern="100" dirty="0">
              <a:latin typeface="Century" panose="02040604050505020304" pitchFamily="18" charset="0"/>
              <a:ea typeface="BIZ UDPゴシック" panose="020B0400000000000000" pitchFamily="50" charset="-128"/>
              <a:cs typeface="Times New Roman" panose="02020603050405020304" pitchFamily="18" charset="0"/>
            </a:endParaRPr>
          </a:p>
          <a:p>
            <a:pPr marL="0" marR="0" algn="l">
              <a:lnSpc>
                <a:spcPts val="2880"/>
              </a:lnSpc>
              <a:spcBef>
                <a:spcPts val="0"/>
              </a:spcBef>
              <a:spcAft>
                <a:spcPts val="0"/>
              </a:spcAft>
            </a:pP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インターネットといつも繋がっているスマートフォンから、これらの個人情報が漏れてしまうと、プライバシーが他人に知られてしまったり、お金がいつの間にか抜き取られてしまうなど、様々な被害を受ける可能性があります。ですから、スマートフォンに保存された、これらの個人情報にはしっかりと鍵をかけ、適切に守らなければいけません。それさえ怠らなければ、スマートフォンは、安全、かつ、便利な機能を併せ持つ、その名の通り「賢い電話」として役立つはずです。</a:t>
            </a:r>
            <a:endParaRPr kumimoji="1" lang="ja-JP" altLang="en-US" dirty="0"/>
          </a:p>
        </p:txBody>
      </p:sp>
    </p:spTree>
    <p:extLst>
      <p:ext uri="{BB962C8B-B14F-4D97-AF65-F5344CB8AC3E}">
        <p14:creationId xmlns:p14="http://schemas.microsoft.com/office/powerpoint/2010/main" val="233030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2788" y="187627"/>
            <a:ext cx="5519460" cy="1077218"/>
          </a:xfrm>
        </p:spPr>
        <p:txBody>
          <a:bodyPr vert="horz" wrap="none">
            <a:spAutoFit/>
          </a:bodyPr>
          <a:lstStyle/>
          <a:p>
            <a:pPr>
              <a:lnSpc>
                <a:spcPct val="100000"/>
              </a:lnSpc>
            </a:pPr>
            <a:r>
              <a:rPr kumimoji="0" lang="ja-JP" altLang="en-US" kern="0" dirty="0">
                <a:latin typeface="BIZ UDゴシック" panose="020B0400000000000000" pitchFamily="49" charset="-128"/>
                <a:ea typeface="BIZ UDゴシック" panose="020B0400000000000000" pitchFamily="49" charset="-128"/>
              </a:rPr>
              <a:t>スマートフォンに入っている</a:t>
            </a:r>
            <a:br>
              <a:rPr kumimoji="0" lang="en-US" altLang="ja-JP"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大量の情報</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7995"/>
            <a:ext cx="8384676" cy="1512128"/>
          </a:xfrm>
        </p:spPr>
        <p:txBody>
          <a:bodyPr>
            <a:norm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スマートフォンの中には大量の情報が</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入っており、常にインターネットを介して</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外に出て行っている可能性があります。</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1-B</a:t>
            </a:r>
          </a:p>
        </p:txBody>
      </p:sp>
      <p:pic>
        <p:nvPicPr>
          <p:cNvPr id="97288" name="Picture 8" descr="インターネットを表すイラスト">
            <a:extLst>
              <a:ext uri="{FF2B5EF4-FFF2-40B4-BE49-F238E27FC236}">
                <a16:creationId xmlns:a16="http://schemas.microsoft.com/office/drawing/2014/main" id="{3039150C-39C2-450F-A676-E2DCC825C0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045" y="2808956"/>
            <a:ext cx="2801466" cy="28014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1D19A08A-4AA7-4EC1-B911-93EFA5F21DCF}"/>
              </a:ext>
            </a:extLst>
          </p:cNvPr>
          <p:cNvGrpSpPr/>
          <p:nvPr/>
        </p:nvGrpSpPr>
        <p:grpSpPr>
          <a:xfrm>
            <a:off x="748575" y="2904837"/>
            <a:ext cx="4635173" cy="2476580"/>
            <a:chOff x="1592092" y="2699323"/>
            <a:chExt cx="6271069" cy="3350643"/>
          </a:xfrm>
        </p:grpSpPr>
        <p:sp>
          <p:nvSpPr>
            <p:cNvPr id="10" name="楕円 9">
              <a:extLst>
                <a:ext uri="{FF2B5EF4-FFF2-40B4-BE49-F238E27FC236}">
                  <a16:creationId xmlns:a16="http://schemas.microsoft.com/office/drawing/2014/main" id="{3DA19FAD-C331-4A0D-95CA-F2FB948CE993}"/>
                </a:ext>
              </a:extLst>
            </p:cNvPr>
            <p:cNvSpPr/>
            <p:nvPr/>
          </p:nvSpPr>
          <p:spPr>
            <a:xfrm>
              <a:off x="2555777" y="3098522"/>
              <a:ext cx="4249568" cy="2706742"/>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11" name="Picture 18" descr="クレジットカードのイラスト（番号なし）">
              <a:extLst>
                <a:ext uri="{FF2B5EF4-FFF2-40B4-BE49-F238E27FC236}">
                  <a16:creationId xmlns:a16="http://schemas.microsoft.com/office/drawing/2014/main" id="{E9155412-3023-42AC-ABD7-9389622683F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5540" y="3163788"/>
              <a:ext cx="1281101" cy="128110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9DBEE0D9-883A-4531-B220-096BC44FAD7D}"/>
                </a:ext>
              </a:extLst>
            </p:cNvPr>
            <p:cNvSpPr txBox="1"/>
            <p:nvPr/>
          </p:nvSpPr>
          <p:spPr>
            <a:xfrm>
              <a:off x="1592092" y="2770035"/>
              <a:ext cx="1769128"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カード</a:t>
              </a:r>
            </a:p>
          </p:txBody>
        </p:sp>
        <p:pic>
          <p:nvPicPr>
            <p:cNvPr id="13" name="Picture 20" descr="守られた個人情報のイラスト">
              <a:extLst>
                <a:ext uri="{FF2B5EF4-FFF2-40B4-BE49-F238E27FC236}">
                  <a16:creationId xmlns:a16="http://schemas.microsoft.com/office/drawing/2014/main" id="{048B68F9-4B21-456A-80B0-C3E07E1700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5301" y="3148962"/>
              <a:ext cx="1281101" cy="128110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DCEDD926-DFC0-4C1C-87BA-0AFAF0659D36}"/>
                </a:ext>
              </a:extLst>
            </p:cNvPr>
            <p:cNvSpPr txBox="1"/>
            <p:nvPr/>
          </p:nvSpPr>
          <p:spPr>
            <a:xfrm>
              <a:off x="5806955" y="2699323"/>
              <a:ext cx="2056206"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個人情報</a:t>
              </a:r>
            </a:p>
          </p:txBody>
        </p:sp>
        <p:pic>
          <p:nvPicPr>
            <p:cNvPr id="16" name="Picture 15" descr="スマートフォンのパスワードのイラスト">
              <a:extLst>
                <a:ext uri="{FF2B5EF4-FFF2-40B4-BE49-F238E27FC236}">
                  <a16:creationId xmlns:a16="http://schemas.microsoft.com/office/drawing/2014/main" id="{FBE41DEF-A7C5-42F0-ACCD-4D7E2E58A1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0010" y="4510156"/>
              <a:ext cx="1104668" cy="110466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F4C24F49-2CC1-47AB-AEED-35710C829E1E}"/>
                </a:ext>
              </a:extLst>
            </p:cNvPr>
            <p:cNvSpPr txBox="1"/>
            <p:nvPr/>
          </p:nvSpPr>
          <p:spPr>
            <a:xfrm>
              <a:off x="1623480" y="5675205"/>
              <a:ext cx="1831911"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管理情報</a:t>
              </a:r>
            </a:p>
          </p:txBody>
        </p:sp>
        <p:pic>
          <p:nvPicPr>
            <p:cNvPr id="19" name="Picture 22" descr="PAYサービスのイラスト（たくさん）">
              <a:extLst>
                <a:ext uri="{FF2B5EF4-FFF2-40B4-BE49-F238E27FC236}">
                  <a16:creationId xmlns:a16="http://schemas.microsoft.com/office/drawing/2014/main" id="{543D8488-8EE1-4815-BC20-267C3F1279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9248" y="4598878"/>
              <a:ext cx="1001638" cy="1001639"/>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5C474B0E-4F81-4602-B641-0CA6D6022EA7}"/>
                </a:ext>
              </a:extLst>
            </p:cNvPr>
            <p:cNvSpPr txBox="1"/>
            <p:nvPr/>
          </p:nvSpPr>
          <p:spPr>
            <a:xfrm>
              <a:off x="5900130" y="5614824"/>
              <a:ext cx="1915147"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サービス</a:t>
              </a:r>
            </a:p>
          </p:txBody>
        </p:sp>
      </p:grpSp>
      <p:sp>
        <p:nvSpPr>
          <p:cNvPr id="24" name="テキスト ボックス 23">
            <a:extLst>
              <a:ext uri="{FF2B5EF4-FFF2-40B4-BE49-F238E27FC236}">
                <a16:creationId xmlns:a16="http://schemas.microsoft.com/office/drawing/2014/main" id="{B5C78603-07B8-49AF-8B47-3A1A376E3028}"/>
              </a:ext>
            </a:extLst>
          </p:cNvPr>
          <p:cNvSpPr txBox="1"/>
          <p:nvPr/>
        </p:nvSpPr>
        <p:spPr>
          <a:xfrm>
            <a:off x="520424" y="5666493"/>
            <a:ext cx="7992370" cy="584775"/>
          </a:xfrm>
          <a:prstGeom prst="rect">
            <a:avLst/>
          </a:prstGeom>
          <a:noFill/>
        </p:spPr>
        <p:txBody>
          <a:bodyPr wrap="square" rtlCol="0">
            <a:spAutoFit/>
          </a:bodyPr>
          <a:lstStyle/>
          <a:p>
            <a:r>
              <a:rPr lang="ja-JP" altLang="en-US" sz="1600" b="1" dirty="0">
                <a:solidFill>
                  <a:srgbClr val="FF0000"/>
                </a:solidFill>
                <a:latin typeface="BIZ UDゴシック" panose="020B0400000000000000" pitchFamily="49" charset="-128"/>
                <a:ea typeface="BIZ UDゴシック" panose="020B0400000000000000" pitchFamily="49" charset="-128"/>
              </a:rPr>
              <a:t>スマートフォンに保存された情報は適切に守ることが必要です。</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正しく使うことができればスマートフォンは危険なものではありません。</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grpSp>
        <p:nvGrpSpPr>
          <p:cNvPr id="25" name="グループ化 21" descr="スマートフォンのホーム画面の画像">
            <a:extLst>
              <a:ext uri="{FF2B5EF4-FFF2-40B4-BE49-F238E27FC236}">
                <a16:creationId xmlns:a16="http://schemas.microsoft.com/office/drawing/2014/main" id="{1D8D3CDA-645A-46A6-BBF8-C3E0B3293068}"/>
              </a:ext>
            </a:extLst>
          </p:cNvPr>
          <p:cNvGrpSpPr>
            <a:grpSpLocks noChangeAspect="1"/>
          </p:cNvGrpSpPr>
          <p:nvPr/>
        </p:nvGrpSpPr>
        <p:grpSpPr>
          <a:xfrm>
            <a:off x="2338571" y="3017514"/>
            <a:ext cx="1362119" cy="2384349"/>
            <a:chOff x="1108042" y="2746115"/>
            <a:chExt cx="1971823" cy="3943644"/>
          </a:xfrm>
        </p:grpSpPr>
        <p:grpSp>
          <p:nvGrpSpPr>
            <p:cNvPr id="26" name="グループ化 22">
              <a:extLst>
                <a:ext uri="{FF2B5EF4-FFF2-40B4-BE49-F238E27FC236}">
                  <a16:creationId xmlns:a16="http://schemas.microsoft.com/office/drawing/2014/main" id="{08138C40-0A59-4063-8832-15A2010D39D7}"/>
                </a:ext>
              </a:extLst>
            </p:cNvPr>
            <p:cNvGrpSpPr/>
            <p:nvPr/>
          </p:nvGrpSpPr>
          <p:grpSpPr>
            <a:xfrm>
              <a:off x="1108042" y="2746115"/>
              <a:ext cx="1971823" cy="3943644"/>
              <a:chOff x="1108042" y="2746115"/>
              <a:chExt cx="1971823" cy="3943644"/>
            </a:xfrm>
          </p:grpSpPr>
          <p:pic>
            <p:nvPicPr>
              <p:cNvPr id="28" name="図 27">
                <a:extLst>
                  <a:ext uri="{FF2B5EF4-FFF2-40B4-BE49-F238E27FC236}">
                    <a16:creationId xmlns:a16="http://schemas.microsoft.com/office/drawing/2014/main" id="{36864EFE-B46C-4829-9113-46CE55BC6D20}"/>
                  </a:ext>
                </a:extLst>
              </p:cNvPr>
              <p:cNvPicPr>
                <a:picLocks noChangeAspect="1"/>
              </p:cNvPicPr>
              <p:nvPr/>
            </p:nvPicPr>
            <p:blipFill>
              <a:blip r:embed="rId11"/>
              <a:stretch>
                <a:fillRect/>
              </a:stretch>
            </p:blipFill>
            <p:spPr>
              <a:xfrm>
                <a:off x="1108042" y="2746115"/>
                <a:ext cx="1971823" cy="3943644"/>
              </a:xfrm>
              <a:prstGeom prst="rect">
                <a:avLst/>
              </a:prstGeom>
            </p:spPr>
          </p:pic>
          <p:sp>
            <p:nvSpPr>
              <p:cNvPr id="29" name="正方形/長方形 28">
                <a:extLst>
                  <a:ext uri="{FF2B5EF4-FFF2-40B4-BE49-F238E27FC236}">
                    <a16:creationId xmlns:a16="http://schemas.microsoft.com/office/drawing/2014/main" id="{7971F71E-2970-45E1-95DE-0E0F78B953D6}"/>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pic>
          <p:nvPicPr>
            <p:cNvPr id="27" name="図 26">
              <a:extLst>
                <a:ext uri="{FF2B5EF4-FFF2-40B4-BE49-F238E27FC236}">
                  <a16:creationId xmlns:a16="http://schemas.microsoft.com/office/drawing/2014/main" id="{B3C4936C-B6DF-4BD7-A0A6-3B94F8466F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61897" y="3205897"/>
              <a:ext cx="1624524" cy="3009600"/>
            </a:xfrm>
            <a:prstGeom prst="rect">
              <a:avLst/>
            </a:prstGeom>
          </p:spPr>
        </p:pic>
      </p:grpSp>
      <p:cxnSp>
        <p:nvCxnSpPr>
          <p:cNvPr id="30" name="直線コネクタ 29">
            <a:extLst>
              <a:ext uri="{FF2B5EF4-FFF2-40B4-BE49-F238E27FC236}">
                <a16:creationId xmlns:a16="http://schemas.microsoft.com/office/drawing/2014/main" id="{6E3B2733-C441-40F6-9DF8-0A594D5827F1}"/>
              </a:ext>
            </a:extLst>
          </p:cNvPr>
          <p:cNvCxnSpPr>
            <a:cxnSpLocks/>
          </p:cNvCxnSpPr>
          <p:nvPr/>
        </p:nvCxnSpPr>
        <p:spPr>
          <a:xfrm flipV="1">
            <a:off x="4020698" y="4209689"/>
            <a:ext cx="1464316" cy="10604"/>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3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944000" y="845414"/>
            <a:ext cx="720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2</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パスワードを使った</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安全な管理をしましょう</a:t>
            </a:r>
          </a:p>
        </p:txBody>
      </p:sp>
      <p:pic>
        <p:nvPicPr>
          <p:cNvPr id="6" name="Picture 15" descr="スマートフォンのパスワードのイラスト">
            <a:extLst>
              <a:ext uri="{FF2B5EF4-FFF2-40B4-BE49-F238E27FC236}">
                <a16:creationId xmlns:a16="http://schemas.microsoft.com/office/drawing/2014/main" id="{8D794942-6592-48C4-88A4-F0DC1DB0C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44480"/>
            <a:ext cx="1423247" cy="142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2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楕円 5">
            <a:extLst>
              <a:ext uri="{FF2B5EF4-FFF2-40B4-BE49-F238E27FC236}">
                <a16:creationId xmlns:a16="http://schemas.microsoft.com/office/drawing/2014/main" id="{09E0F93E-7C9D-4A7C-AD97-1220DEDD921E}"/>
              </a:ext>
            </a:extLst>
          </p:cNvPr>
          <p:cNvSpPr/>
          <p:nvPr/>
        </p:nvSpPr>
        <p:spPr>
          <a:xfrm>
            <a:off x="2564065" y="2966944"/>
            <a:ext cx="3869864" cy="2092355"/>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 name="タイトル 1"/>
          <p:cNvSpPr>
            <a:spLocks noGrp="1" noChangeAspect="1"/>
          </p:cNvSpPr>
          <p:nvPr>
            <p:ph type="ctrTitle"/>
          </p:nvPr>
        </p:nvSpPr>
        <p:spPr>
          <a:xfrm>
            <a:off x="1770127" y="200562"/>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7590"/>
            <a:ext cx="8384676" cy="1385386"/>
          </a:xfrm>
        </p:spPr>
        <p:txBody>
          <a:bodyPr>
            <a:noAutofit/>
          </a:bodyPr>
          <a:lstStyle/>
          <a:p>
            <a:pPr>
              <a:lnSpc>
                <a:spcPct val="75000"/>
              </a:lnSpc>
            </a:pPr>
            <a:r>
              <a:rPr lang="ja-JP" altLang="en-US" b="1" spc="-100" dirty="0">
                <a:latin typeface="BIZ UDゴシック" panose="020B0400000000000000" pitchFamily="49" charset="-128"/>
                <a:ea typeface="BIZ UDゴシック" panose="020B0400000000000000" pitchFamily="49" charset="-128"/>
              </a:rPr>
              <a:t>スマートフォン等を利用する際やネットの様々なサービスを</a:t>
            </a:r>
            <a:endParaRPr lang="en-US" altLang="ja-JP" b="1" spc="-100" dirty="0">
              <a:latin typeface="BIZ UDゴシック" panose="020B0400000000000000" pitchFamily="49" charset="-128"/>
              <a:ea typeface="BIZ UDゴシック" panose="020B0400000000000000" pitchFamily="49" charset="-128"/>
            </a:endParaRPr>
          </a:p>
          <a:p>
            <a:pPr>
              <a:lnSpc>
                <a:spcPct val="75000"/>
              </a:lnSpc>
            </a:pPr>
            <a:r>
              <a:rPr lang="ja-JP" altLang="en-US" b="1" dirty="0">
                <a:latin typeface="BIZ UDゴシック" panose="020B0400000000000000" pitchFamily="49" charset="-128"/>
                <a:ea typeface="BIZ UDゴシック" panose="020B0400000000000000" pitchFamily="49" charset="-128"/>
              </a:rPr>
              <a:t>利用するときに</a:t>
            </a:r>
            <a:r>
              <a:rPr lang="ja-JP" altLang="en-US" b="1" spc="-1000"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自分だけが利用でき</a:t>
            </a:r>
            <a:r>
              <a:rPr lang="ja-JP" altLang="en-US" spc="-1000"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他人が利用できない</a:t>
            </a:r>
            <a:endParaRPr lang="en-US" altLang="ja-JP" b="1" dirty="0">
              <a:latin typeface="BIZ UDゴシック" panose="020B0400000000000000" pitchFamily="49" charset="-128"/>
              <a:ea typeface="BIZ UDゴシック" panose="020B0400000000000000" pitchFamily="49" charset="-128"/>
            </a:endParaRPr>
          </a:p>
          <a:p>
            <a:pPr>
              <a:lnSpc>
                <a:spcPct val="75000"/>
              </a:lnSpc>
            </a:pPr>
            <a:r>
              <a:rPr lang="ja-JP" altLang="en-US" b="1" dirty="0">
                <a:latin typeface="BIZ UDゴシック" panose="020B0400000000000000" pitchFamily="49" charset="-128"/>
                <a:ea typeface="BIZ UDゴシック" panose="020B0400000000000000" pitchFamily="49" charset="-128"/>
              </a:rPr>
              <a:t>ようにする役割を果たしているのが</a:t>
            </a:r>
            <a:r>
              <a:rPr lang="en-US" altLang="ja-JP"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パスワード</a:t>
            </a:r>
            <a:r>
              <a:rPr lang="en-US" altLang="ja-JP"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です。</a:t>
            </a:r>
          </a:p>
        </p:txBody>
      </p:sp>
      <p:sp>
        <p:nvSpPr>
          <p:cNvPr id="4" name="Title 1"/>
          <p:cNvSpPr txBox="1">
            <a:spLocks/>
          </p:cNvSpPr>
          <p:nvPr/>
        </p:nvSpPr>
        <p:spPr>
          <a:xfrm>
            <a:off x="41585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2-A</a:t>
            </a:r>
            <a:endParaRPr lang="en-US" sz="3600" dirty="0">
              <a:latin typeface="BIZ UDゴシック" panose="020B0400000000000000" pitchFamily="49" charset="-128"/>
              <a:ea typeface="BIZ UDゴシック" panose="020B0400000000000000" pitchFamily="49" charset="-128"/>
            </a:endParaRPr>
          </a:p>
        </p:txBody>
      </p:sp>
      <p:pic>
        <p:nvPicPr>
          <p:cNvPr id="86034" name="Picture 18" descr="クレジットカードのイラスト（番号なし）">
            <a:extLst>
              <a:ext uri="{FF2B5EF4-FFF2-40B4-BE49-F238E27FC236}">
                <a16:creationId xmlns:a16="http://schemas.microsoft.com/office/drawing/2014/main" id="{11CDA2AB-53B5-4BEF-9817-D36925BF8A4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3924" y="2787341"/>
            <a:ext cx="1255545" cy="125554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C3F9BDCD-DE35-4B67-BFFB-9BD303B73AF2}"/>
              </a:ext>
            </a:extLst>
          </p:cNvPr>
          <p:cNvSpPr txBox="1"/>
          <p:nvPr/>
        </p:nvSpPr>
        <p:spPr>
          <a:xfrm>
            <a:off x="445268" y="3130392"/>
            <a:ext cx="1455299"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カード</a:t>
            </a:r>
          </a:p>
        </p:txBody>
      </p:sp>
      <p:pic>
        <p:nvPicPr>
          <p:cNvPr id="86036" name="Picture 20" descr="守られた個人情報のイラスト">
            <a:extLst>
              <a:ext uri="{FF2B5EF4-FFF2-40B4-BE49-F238E27FC236}">
                <a16:creationId xmlns:a16="http://schemas.microsoft.com/office/drawing/2014/main" id="{9A9B819B-3845-4A2A-B30C-DF3B8DA6B9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3068" y="2918985"/>
            <a:ext cx="1255545" cy="1255545"/>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045FD7C1-BA92-4F41-BFFB-525C5C6826F1}"/>
              </a:ext>
            </a:extLst>
          </p:cNvPr>
          <p:cNvSpPr txBox="1"/>
          <p:nvPr/>
        </p:nvSpPr>
        <p:spPr>
          <a:xfrm>
            <a:off x="6963008" y="3108080"/>
            <a:ext cx="1782445"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個人情報</a:t>
            </a:r>
          </a:p>
        </p:txBody>
      </p:sp>
      <p:pic>
        <p:nvPicPr>
          <p:cNvPr id="50" name="Picture 15" descr="スマートフォンのパスワードのイラスト">
            <a:extLst>
              <a:ext uri="{FF2B5EF4-FFF2-40B4-BE49-F238E27FC236}">
                <a16:creationId xmlns:a16="http://schemas.microsoft.com/office/drawing/2014/main" id="{6DAB0DDC-22FA-4641-93D9-73C48A23F6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7943" y="4123000"/>
            <a:ext cx="955558" cy="955558"/>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a:extLst>
              <a:ext uri="{FF2B5EF4-FFF2-40B4-BE49-F238E27FC236}">
                <a16:creationId xmlns:a16="http://schemas.microsoft.com/office/drawing/2014/main" id="{D9CE5491-F220-4D21-A9F3-42E57D1DF1FF}"/>
              </a:ext>
            </a:extLst>
          </p:cNvPr>
          <p:cNvSpPr txBox="1"/>
          <p:nvPr/>
        </p:nvSpPr>
        <p:spPr>
          <a:xfrm>
            <a:off x="350985" y="4400724"/>
            <a:ext cx="2004239"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スマートフォン</a:t>
            </a:r>
          </a:p>
        </p:txBody>
      </p:sp>
      <p:sp>
        <p:nvSpPr>
          <p:cNvPr id="52" name="テキスト ボックス 51">
            <a:extLst>
              <a:ext uri="{FF2B5EF4-FFF2-40B4-BE49-F238E27FC236}">
                <a16:creationId xmlns:a16="http://schemas.microsoft.com/office/drawing/2014/main" id="{147886ED-085F-47AA-9003-CBA62235456A}"/>
              </a:ext>
            </a:extLst>
          </p:cNvPr>
          <p:cNvSpPr txBox="1"/>
          <p:nvPr/>
        </p:nvSpPr>
        <p:spPr>
          <a:xfrm>
            <a:off x="2893783" y="4172727"/>
            <a:ext cx="3312000" cy="646331"/>
          </a:xfrm>
          <a:prstGeom prst="rect">
            <a:avLst/>
          </a:prstGeom>
          <a:noFill/>
        </p:spPr>
        <p:txBody>
          <a:bodyPr wrap="square" rtlCol="0">
            <a:spAutoFit/>
          </a:bodyPr>
          <a:lstStyle/>
          <a:p>
            <a:pPr algn="ctr"/>
            <a:r>
              <a:rPr lang="ja-JP" altLang="en-US" b="1" dirty="0">
                <a:latin typeface="BIZ UDゴシック" panose="020B0400000000000000" pitchFamily="49" charset="-128"/>
                <a:ea typeface="BIZ UDゴシック" panose="020B0400000000000000" pitchFamily="49" charset="-128"/>
              </a:rPr>
              <a:t>その他、様々な情報が</a:t>
            </a:r>
            <a:endParaRPr lang="en-US" altLang="ja-JP" b="1" dirty="0">
              <a:latin typeface="BIZ UDゴシック" panose="020B0400000000000000" pitchFamily="49" charset="-128"/>
              <a:ea typeface="BIZ UDゴシック" panose="020B0400000000000000" pitchFamily="49" charset="-128"/>
            </a:endParaRPr>
          </a:p>
          <a:p>
            <a:pPr algn="ctr"/>
            <a:r>
              <a:rPr lang="ja-JP" altLang="en-US" b="1" dirty="0">
                <a:latin typeface="BIZ UDゴシック" panose="020B0400000000000000" pitchFamily="49" charset="-128"/>
                <a:ea typeface="BIZ UDゴシック" panose="020B0400000000000000" pitchFamily="49" charset="-128"/>
              </a:rPr>
              <a:t>守られています</a:t>
            </a:r>
          </a:p>
        </p:txBody>
      </p:sp>
      <p:pic>
        <p:nvPicPr>
          <p:cNvPr id="86038" name="Picture 22" descr="PAYサービスのイラスト（たくさん）">
            <a:extLst>
              <a:ext uri="{FF2B5EF4-FFF2-40B4-BE49-F238E27FC236}">
                <a16:creationId xmlns:a16="http://schemas.microsoft.com/office/drawing/2014/main" id="{CBD1135A-5AA5-4329-854F-C66DDE1C70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6121" y="4108896"/>
            <a:ext cx="1001639" cy="1001639"/>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E3ECF447-6DF4-4B5D-BCB7-973F6FC9A634}"/>
              </a:ext>
            </a:extLst>
          </p:cNvPr>
          <p:cNvSpPr txBox="1"/>
          <p:nvPr/>
        </p:nvSpPr>
        <p:spPr>
          <a:xfrm>
            <a:off x="6995393" y="4355383"/>
            <a:ext cx="1750060"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サービス</a:t>
            </a:r>
          </a:p>
        </p:txBody>
      </p:sp>
      <p:sp>
        <p:nvSpPr>
          <p:cNvPr id="36" name="テキスト ボックス 35">
            <a:extLst>
              <a:ext uri="{FF2B5EF4-FFF2-40B4-BE49-F238E27FC236}">
                <a16:creationId xmlns:a16="http://schemas.microsoft.com/office/drawing/2014/main" id="{E5E69519-D0A1-4FCE-8E5F-BA539750DACF}"/>
              </a:ext>
            </a:extLst>
          </p:cNvPr>
          <p:cNvSpPr txBox="1"/>
          <p:nvPr/>
        </p:nvSpPr>
        <p:spPr>
          <a:xfrm>
            <a:off x="3169183" y="3391135"/>
            <a:ext cx="2805634" cy="707886"/>
          </a:xfrm>
          <a:prstGeom prst="rect">
            <a:avLst/>
          </a:prstGeom>
          <a:noFill/>
        </p:spPr>
        <p:txBody>
          <a:bodyPr wrap="square" rtlCol="0">
            <a:spAutoFit/>
          </a:bodyPr>
          <a:lstStyle/>
          <a:p>
            <a:pPr algn="ctr"/>
            <a:r>
              <a:rPr lang="ja-JP" altLang="en-US" sz="4000" b="1" dirty="0">
                <a:solidFill>
                  <a:srgbClr val="FF0000"/>
                </a:solidFill>
                <a:latin typeface="BIZ UDゴシック" panose="020B0400000000000000" pitchFamily="49" charset="-128"/>
                <a:ea typeface="BIZ UDゴシック" panose="020B0400000000000000" pitchFamily="49" charset="-128"/>
              </a:rPr>
              <a:t>パスワード</a:t>
            </a:r>
          </a:p>
        </p:txBody>
      </p:sp>
      <p:sp>
        <p:nvSpPr>
          <p:cNvPr id="3" name="テキスト ボックス 2">
            <a:extLst>
              <a:ext uri="{FF2B5EF4-FFF2-40B4-BE49-F238E27FC236}">
                <a16:creationId xmlns:a16="http://schemas.microsoft.com/office/drawing/2014/main" id="{8C86D576-18B0-A284-0B4E-EC44A19455A5}"/>
              </a:ext>
            </a:extLst>
          </p:cNvPr>
          <p:cNvSpPr txBox="1"/>
          <p:nvPr/>
        </p:nvSpPr>
        <p:spPr>
          <a:xfrm>
            <a:off x="605475" y="5363106"/>
            <a:ext cx="7984736" cy="923330"/>
          </a:xfrm>
          <a:prstGeom prst="rect">
            <a:avLst/>
          </a:prstGeom>
          <a:noFill/>
        </p:spPr>
        <p:txBody>
          <a:bodyPr wrap="square" rtlCol="0">
            <a:spAutoFit/>
          </a:bodyPr>
          <a:lstStyle/>
          <a:p>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銀行のキャッシュカードやクレジットカードの、</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桁のパスワードと同じように、スマートフォンを起動する際や、スマートフォンに入っているアプリで様々なサービスを利用するときにも、自分を証明するパスワードが必要になります。</a:t>
            </a:r>
            <a:endParaRPr kumimoji="1" lang="ja-JP" altLang="en-US" b="1" dirty="0"/>
          </a:p>
        </p:txBody>
      </p:sp>
    </p:spTree>
    <p:extLst>
      <p:ext uri="{BB962C8B-B14F-4D97-AF65-F5344CB8AC3E}">
        <p14:creationId xmlns:p14="http://schemas.microsoft.com/office/powerpoint/2010/main" val="2030426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9E89BB-BD4E-420A-B282-DFBC2E5EEED0}">
  <ds:schemaRef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deba4b51-64a5-4b77-ab7f-812b7f55eafa"/>
    <ds:schemaRef ds:uri="http://schemas.microsoft.com/sharepoint/v3"/>
    <ds:schemaRef ds:uri="http://purl.org/dc/terms/"/>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2964</Words>
  <Application>Microsoft Office PowerPoint</Application>
  <PresentationFormat>画面に合わせる (4:3)</PresentationFormat>
  <Paragraphs>388</Paragraphs>
  <Slides>31</Slides>
  <Notes>31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41" baseType="lpstr">
      <vt:lpstr>BIZ UDPゴシック</vt:lpstr>
      <vt:lpstr>BIZ UDゴシック</vt:lpstr>
      <vt:lpstr>Meiryo</vt:lpstr>
      <vt:lpstr>Yu Gothic</vt:lpstr>
      <vt:lpstr>Arial</vt:lpstr>
      <vt:lpstr>Calibri</vt:lpstr>
      <vt:lpstr>Calibri Light</vt:lpstr>
      <vt:lpstr>Century</vt:lpstr>
      <vt:lpstr>ホワイト</vt:lpstr>
      <vt:lpstr>think-cell スライド</vt:lpstr>
      <vt:lpstr>PowerPoint プレゼンテーション</vt:lpstr>
      <vt:lpstr>PowerPoint プレゼンテーション</vt:lpstr>
      <vt:lpstr>PowerPoint プレゼンテーション</vt:lpstr>
      <vt:lpstr> はじめに</vt:lpstr>
      <vt:lpstr> スマートフォンとは</vt:lpstr>
      <vt:lpstr>スマートフォンに入っている 大量の情報</vt:lpstr>
      <vt:lpstr>スマートフォンに入っている 大量の情報</vt:lpstr>
      <vt:lpstr>PowerPoint プレゼンテーション</vt:lpstr>
      <vt:lpstr> パスワードの重要性について</vt:lpstr>
      <vt:lpstr> パスワードの重要性について</vt:lpstr>
      <vt:lpstr> パスワードの種類</vt:lpstr>
      <vt:lpstr> パスワードの種類</vt:lpstr>
      <vt:lpstr> 安全なパスワードの設定方法</vt:lpstr>
      <vt:lpstr> 安全なパスワードの設定方法</vt:lpstr>
      <vt:lpstr> 安全なパスワードの設定方法</vt:lpstr>
      <vt:lpstr> パスワードを忘れた場合</vt:lpstr>
      <vt:lpstr> パスワードを忘れた場合</vt:lpstr>
      <vt:lpstr>PowerPoint プレゼンテーション</vt:lpstr>
      <vt:lpstr>不審なメール・メッセージ・通知の事例</vt:lpstr>
      <vt:lpstr>不審なメール・メッセージ・通知の事例</vt:lpstr>
      <vt:lpstr>不審なメール・メッセージ・通知の事例</vt:lpstr>
      <vt:lpstr>不審なメール・メッセージ・通知の事例</vt:lpstr>
      <vt:lpstr> 危険に巻き込まれないために</vt:lpstr>
      <vt:lpstr>PowerPoint プレゼンテーション</vt:lpstr>
      <vt:lpstr> 不安に感じることがあったら</vt:lpstr>
      <vt:lpstr> 信頼できる相談先</vt:lpstr>
      <vt:lpstr> 信頼できる相談先の例</vt:lpstr>
      <vt:lpstr>スマートフォンの 安全な利用についての情報提供</vt:lpstr>
      <vt:lpstr>PowerPoint プレゼンテーション</vt:lpstr>
      <vt:lpstr> 安全なパスワードを作ってみましょう</vt:lpstr>
      <vt:lpstr> アカウントの情報をメモしましょう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2022-09-08T05:32:58Z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