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tags/tag11.xml" ContentType="application/vnd.openxmlformats-officedocument.presentationml.tags+xml"/>
  <Override PartName="/ppt/notesSlides/notesSlide33.xml" ContentType="application/vnd.openxmlformats-officedocument.presentationml.notesSlide+xml"/>
  <Override PartName="/ppt/tags/tag1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1"/>
  </p:notesMasterIdLst>
  <p:sldIdLst>
    <p:sldId id="269" r:id="rId5"/>
    <p:sldId id="297" r:id="rId6"/>
    <p:sldId id="266" r:id="rId7"/>
    <p:sldId id="523" r:id="rId8"/>
    <p:sldId id="525" r:id="rId9"/>
    <p:sldId id="372" r:id="rId10"/>
    <p:sldId id="526" r:id="rId11"/>
    <p:sldId id="489" r:id="rId12"/>
    <p:sldId id="490" r:id="rId13"/>
    <p:sldId id="534" r:id="rId14"/>
    <p:sldId id="535" r:id="rId15"/>
    <p:sldId id="536" r:id="rId16"/>
    <p:sldId id="537" r:id="rId17"/>
    <p:sldId id="538" r:id="rId18"/>
    <p:sldId id="539" r:id="rId19"/>
    <p:sldId id="540" r:id="rId20"/>
    <p:sldId id="541" r:id="rId21"/>
    <p:sldId id="542" r:id="rId22"/>
    <p:sldId id="543" r:id="rId23"/>
    <p:sldId id="544" r:id="rId24"/>
    <p:sldId id="545" r:id="rId25"/>
    <p:sldId id="546" r:id="rId26"/>
    <p:sldId id="547" r:id="rId27"/>
    <p:sldId id="548" r:id="rId28"/>
    <p:sldId id="549" r:id="rId29"/>
    <p:sldId id="550" r:id="rId30"/>
    <p:sldId id="551" r:id="rId31"/>
    <p:sldId id="432" r:id="rId32"/>
    <p:sldId id="469" r:id="rId33"/>
    <p:sldId id="552" r:id="rId34"/>
    <p:sldId id="529" r:id="rId35"/>
    <p:sldId id="553" r:id="rId36"/>
    <p:sldId id="531" r:id="rId37"/>
    <p:sldId id="554" r:id="rId38"/>
    <p:sldId id="433" r:id="rId39"/>
    <p:sldId id="417" r:id="rId40"/>
  </p:sldIdLst>
  <p:sldSz cx="9144000" cy="6858000" type="screen4x3"/>
  <p:notesSz cx="6805613" cy="9939338"/>
  <p:custDataLst>
    <p:tags r:id="rId42"/>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009650"/>
    <a:srgbClr val="007864"/>
    <a:srgbClr val="83CCAA"/>
    <a:srgbClr val="FF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18BBEA-F9D1-474D-9050-5C3264D6F608}" v="787" dt="2024-03-01T15:43:43.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55" autoAdjust="0"/>
    <p:restoredTop sz="75515" autoAdjust="0"/>
  </p:normalViewPr>
  <p:slideViewPr>
    <p:cSldViewPr snapToObjects="1">
      <p:cViewPr varScale="1">
        <p:scale>
          <a:sx n="80" d="100"/>
          <a:sy n="80" d="100"/>
        </p:scale>
        <p:origin x="90" y="13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78" d="100"/>
          <a:sy n="78" d="100"/>
        </p:scale>
        <p:origin x="407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099" cy="498693"/>
          </a:xfrm>
          <a:prstGeom prst="rect">
            <a:avLst/>
          </a:prstGeom>
        </p:spPr>
        <p:txBody>
          <a:bodyPr vert="horz" lIns="92221" tIns="46111" rIns="92221" bIns="461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8693"/>
          </a:xfrm>
          <a:prstGeom prst="rect">
            <a:avLst/>
          </a:prstGeom>
        </p:spPr>
        <p:txBody>
          <a:bodyPr vert="horz" lIns="92221" tIns="46111" rIns="92221" bIns="46111" rtlCol="0"/>
          <a:lstStyle>
            <a:lvl1pPr algn="r">
              <a:defRPr sz="1200"/>
            </a:lvl1pPr>
          </a:lstStyle>
          <a:p>
            <a:fld id="{BA50B120-CD90-CA4A-A384-DB7B908530F3}" type="datetimeFigureOut">
              <a:rPr kumimoji="1" lang="ja-JP" altLang="en-US" smtClean="0"/>
              <a:t>2024/3/1</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1987" cy="3352800"/>
          </a:xfrm>
          <a:prstGeom prst="rect">
            <a:avLst/>
          </a:prstGeom>
          <a:noFill/>
          <a:ln w="12700">
            <a:solidFill>
              <a:prstClr val="black"/>
            </a:solidFill>
          </a:ln>
        </p:spPr>
        <p:txBody>
          <a:bodyPr vert="horz" lIns="92221" tIns="46111" rIns="92221" bIns="46111" rtlCol="0" anchor="ctr"/>
          <a:lstStyle/>
          <a:p>
            <a:endParaRPr lang="ja-JP" altLang="en-US"/>
          </a:p>
        </p:txBody>
      </p:sp>
      <p:sp>
        <p:nvSpPr>
          <p:cNvPr id="5" name="ノート プレースホルダー 4"/>
          <p:cNvSpPr>
            <a:spLocks noGrp="1"/>
          </p:cNvSpPr>
          <p:nvPr>
            <p:ph type="body" sz="quarter" idx="3"/>
          </p:nvPr>
        </p:nvSpPr>
        <p:spPr>
          <a:xfrm>
            <a:off x="680562" y="4783308"/>
            <a:ext cx="5444490" cy="3913615"/>
          </a:xfrm>
          <a:prstGeom prst="rect">
            <a:avLst/>
          </a:prstGeom>
        </p:spPr>
        <p:txBody>
          <a:bodyPr vert="horz" lIns="92221" tIns="46111" rIns="92221" bIns="461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7"/>
            <a:ext cx="2949099" cy="498692"/>
          </a:xfrm>
          <a:prstGeom prst="rect">
            <a:avLst/>
          </a:prstGeom>
        </p:spPr>
        <p:txBody>
          <a:bodyPr vert="horz" lIns="92221" tIns="46111" rIns="92221" bIns="461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7"/>
            <a:ext cx="2949099" cy="498692"/>
          </a:xfrm>
          <a:prstGeom prst="rect">
            <a:avLst/>
          </a:prstGeom>
        </p:spPr>
        <p:txBody>
          <a:bodyPr vert="horz" lIns="92221" tIns="46111" rIns="92221" bIns="46111"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562" y="4679505"/>
            <a:ext cx="5444490" cy="4761142"/>
          </a:xfrm>
        </p:spPr>
        <p:txBody>
          <a:bodyPr/>
          <a:lstStyle/>
          <a:p>
            <a:pPr indent="90629"/>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説明原稿</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a:p>
            <a:r>
              <a:rPr lang="ja-JP" altLang="en-US" b="1" dirty="0">
                <a:latin typeface="メイリオ" panose="020B0604030504040204" pitchFamily="50" charset="-128"/>
                <a:ea typeface="メイリオ" panose="020B0604030504040204" pitchFamily="50" charset="-128"/>
              </a:rPr>
              <a:t>　「スマホで年金の情報を確認しよう（ねんきんネット）」</a:t>
            </a:r>
            <a:endParaRPr lang="en-US" altLang="ja-JP" dirty="0">
              <a:latin typeface="Meiryo UI" panose="020B0604030504040204" pitchFamily="50" charset="-128"/>
              <a:ea typeface="Meiryo UI" panose="020B0604030504040204" pitchFamily="50" charset="-128"/>
            </a:endParaRPr>
          </a:p>
          <a:p>
            <a:pPr indent="90629"/>
            <a:r>
              <a:rPr lang="ja-JP" altLang="en-US" dirty="0">
                <a:latin typeface="Meiryo UI" panose="020B0604030504040204" pitchFamily="50" charset="-128"/>
                <a:ea typeface="Meiryo UI" panose="020B0604030504040204" pitchFamily="50" charset="-128"/>
              </a:rPr>
              <a:t>みなさん、こんにちは。</a:t>
            </a:r>
            <a:endParaRPr lang="en-US" altLang="ja-JP" dirty="0">
              <a:latin typeface="Meiryo UI" panose="020B0604030504040204" pitchFamily="50" charset="-128"/>
              <a:ea typeface="Meiryo UI" panose="020B0604030504040204" pitchFamily="50" charset="-128"/>
            </a:endParaRPr>
          </a:p>
          <a:p>
            <a:pPr indent="90629"/>
            <a:r>
              <a:rPr lang="ja-JP" altLang="en-US" dirty="0">
                <a:latin typeface="Meiryo UI" panose="020B0604030504040204" pitchFamily="50" charset="-128"/>
                <a:ea typeface="Meiryo UI" panose="020B0604030504040204" pitchFamily="50" charset="-128"/>
              </a:rPr>
              <a:t>この講座では、「ねんきんネット」</a:t>
            </a:r>
            <a:r>
              <a:rPr lang="ja-JP" altLang="en-US" b="0" i="0" dirty="0">
                <a:solidFill>
                  <a:srgbClr val="333333"/>
                </a:solidFill>
                <a:effectLst/>
                <a:latin typeface="Meiryo UI" panose="020B0604030504040204" pitchFamily="50" charset="-128"/>
                <a:ea typeface="Meiryo UI" panose="020B0604030504040204" pitchFamily="50" charset="-128"/>
              </a:rPr>
              <a:t>の機能や登録の方法、活用の仕方</a:t>
            </a:r>
            <a:r>
              <a:rPr lang="ja-JP" altLang="en-US" dirty="0">
                <a:latin typeface="Meiryo UI" panose="020B0604030504040204" pitchFamily="50" charset="-128"/>
                <a:ea typeface="Meiryo UI" panose="020B0604030504040204" pitchFamily="50" charset="-128"/>
              </a:rPr>
              <a:t>についてご説明していきますのでよろしくお願いします。</a:t>
            </a:r>
          </a:p>
          <a:p>
            <a:pPr indent="90629"/>
            <a:endParaRPr lang="en-US" altLang="ja-JP" dirty="0">
              <a:latin typeface="Meiryo UI" panose="020B0604030504040204" pitchFamily="50" charset="-128"/>
              <a:ea typeface="Meiryo UI" panose="020B0604030504040204" pitchFamily="50" charset="-128"/>
            </a:endParaRPr>
          </a:p>
          <a:p>
            <a:pPr indent="90629"/>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講師向けコメント</a:t>
            </a:r>
            <a:r>
              <a:rPr lang="en-US" altLang="ja-JP" dirty="0">
                <a:latin typeface="Meiryo UI" panose="020B0604030504040204" pitchFamily="50" charset="-128"/>
                <a:ea typeface="Meiryo UI" panose="020B0604030504040204" pitchFamily="50" charset="-128"/>
              </a:rPr>
              <a:t>】​</a:t>
            </a:r>
          </a:p>
          <a:p>
            <a:pPr indent="90629"/>
            <a:r>
              <a:rPr lang="ja-JP" altLang="en-US" dirty="0">
                <a:latin typeface="Meiryo UI" panose="020B0604030504040204" pitchFamily="50" charset="-128"/>
                <a:ea typeface="Meiryo UI" panose="020B0604030504040204" pitchFamily="50" charset="-128"/>
              </a:rPr>
              <a:t>講師の皆様は、講座を行うにあたって、次の点を注意してください。​</a:t>
            </a:r>
          </a:p>
          <a:p>
            <a:pPr indent="90629"/>
            <a:r>
              <a:rPr lang="ja-JP" altLang="en-US" dirty="0">
                <a:latin typeface="Meiryo UI" panose="020B0604030504040204" pitchFamily="50" charset="-128"/>
                <a:ea typeface="Meiryo UI" panose="020B0604030504040204" pitchFamily="50" charset="-128"/>
              </a:rPr>
              <a:t>受講者の皆様から、「ねんきんネット」について、教材に記載のない内容についての質問を受けた場合は、​自身の理解で回答せずに、この教材で紹介しているお問い合わせ先をご案内ください。​</a:t>
            </a:r>
            <a:endParaRPr lang="en-US" altLang="ja-JP" dirty="0">
              <a:latin typeface="Meiryo UI" panose="020B0604030504040204" pitchFamily="50" charset="-128"/>
              <a:ea typeface="Meiryo UI" panose="020B0604030504040204" pitchFamily="50" charset="-128"/>
            </a:endParaRPr>
          </a:p>
          <a:p>
            <a:pPr indent="90629"/>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56"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1448178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35"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2180176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35" defTabSz="835650">
              <a:defRPr/>
            </a:pPr>
            <a:endParaRPr 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72831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35"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1997497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35"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385708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35"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926478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89856" algn="l" defTabSz="83565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2926293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56"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3279815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56"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3079295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89856" algn="l" defTabSz="83565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3571917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r>
              <a:rPr lang="en-US" altLang="ja-JP" b="0" i="0" u="none" strike="noStrike" dirty="0">
                <a:solidFill>
                  <a:srgbClr val="000000"/>
                </a:solidFill>
                <a:effectLst/>
                <a:latin typeface="Meiryo UI" panose="020B0604030504040204" pitchFamily="50" charset="-128"/>
                <a:ea typeface="Meiryo UI" panose="020B0604030504040204" pitchFamily="50" charset="-128"/>
              </a:rPr>
              <a:t>【</a:t>
            </a:r>
            <a:r>
              <a:rPr lang="ja-JP" altLang="ja-JP" b="0" i="0" u="none" strike="noStrike" dirty="0">
                <a:solidFill>
                  <a:srgbClr val="000000"/>
                </a:solidFill>
                <a:effectLst/>
                <a:latin typeface="Meiryo UI" panose="020B0604030504040204" pitchFamily="50" charset="-128"/>
                <a:ea typeface="Meiryo UI" panose="020B0604030504040204" pitchFamily="50" charset="-128"/>
              </a:rPr>
              <a:t>説明原稿</a:t>
            </a:r>
            <a:r>
              <a:rPr lang="en-US" altLang="ja-JP"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pPr algn="l" rtl="0" fontAlgn="base"/>
            <a:r>
              <a:rPr lang="ja-JP" altLang="ja-JP" b="0" i="0" u="none" strike="noStrike" dirty="0">
                <a:solidFill>
                  <a:srgbClr val="000000"/>
                </a:solidFill>
                <a:effectLst/>
                <a:latin typeface="Meiryo UI" panose="020B0604030504040204" pitchFamily="50" charset="-128"/>
                <a:ea typeface="Meiryo UI" panose="020B0604030504040204" pitchFamily="50" charset="-128"/>
              </a:rPr>
              <a:t>この講座は</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「ねんきんネット」について</a:t>
            </a:r>
            <a:r>
              <a:rPr lang="ja-JP" altLang="ja-JP" b="0" i="0" u="none" strike="noStrike" dirty="0">
                <a:solidFill>
                  <a:srgbClr val="000000"/>
                </a:solidFill>
                <a:effectLst/>
                <a:latin typeface="Meiryo UI" panose="020B0604030504040204" pitchFamily="50" charset="-128"/>
                <a:ea typeface="Meiryo UI" panose="020B0604030504040204" pitchFamily="50" charset="-128"/>
              </a:rPr>
              <a:t>学ぶ講座です。</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pPr algn="l" rtl="0" fontAlgn="base"/>
            <a:r>
              <a:rPr lang="ja-JP" altLang="ja-JP" b="0" i="0" u="none" strike="noStrike" dirty="0">
                <a:solidFill>
                  <a:srgbClr val="000000"/>
                </a:solidFill>
                <a:effectLst/>
                <a:latin typeface="Meiryo UI" panose="020B0604030504040204" pitchFamily="50" charset="-128"/>
                <a:ea typeface="Meiryo UI" panose="020B0604030504040204" pitchFamily="50" charset="-128"/>
              </a:rPr>
              <a:t>第</a:t>
            </a:r>
            <a:r>
              <a:rPr lang="en-US" altLang="ja-JP" b="0" i="0" u="none" strike="noStrike" dirty="0">
                <a:solidFill>
                  <a:srgbClr val="000000"/>
                </a:solidFill>
                <a:effectLst/>
                <a:latin typeface="Meiryo UI" panose="020B0604030504040204" pitchFamily="50" charset="-128"/>
                <a:ea typeface="Meiryo UI" panose="020B0604030504040204" pitchFamily="50" charset="-128"/>
              </a:rPr>
              <a:t>1</a:t>
            </a:r>
            <a:r>
              <a:rPr lang="ja-JP" altLang="ja-JP" b="0" i="0" u="none" strike="noStrike" dirty="0">
                <a:solidFill>
                  <a:srgbClr val="000000"/>
                </a:solidFill>
                <a:effectLst/>
                <a:latin typeface="Meiryo UI" panose="020B0604030504040204" pitchFamily="50" charset="-128"/>
                <a:ea typeface="Meiryo UI" panose="020B0604030504040204" pitchFamily="50" charset="-128"/>
              </a:rPr>
              <a:t>章では、</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「ねんきんネット」とは何か、また「ねんきんネット」の機能</a:t>
            </a:r>
            <a:r>
              <a:rPr lang="ja-JP" altLang="ja-JP" b="0" i="0" u="none" strike="noStrike" dirty="0">
                <a:solidFill>
                  <a:srgbClr val="000000"/>
                </a:solidFill>
                <a:effectLst/>
                <a:latin typeface="Meiryo UI" panose="020B0604030504040204" pitchFamily="50" charset="-128"/>
                <a:ea typeface="Meiryo UI" panose="020B0604030504040204" pitchFamily="50" charset="-128"/>
              </a:rPr>
              <a:t>について学びます。</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pPr algn="l" rtl="0" fontAlgn="base"/>
            <a:r>
              <a:rPr lang="ja-JP" altLang="ja-JP" b="0" i="0" u="none" strike="noStrike" dirty="0">
                <a:solidFill>
                  <a:srgbClr val="000000"/>
                </a:solidFill>
                <a:effectLst/>
                <a:latin typeface="Meiryo UI" panose="020B0604030504040204" pitchFamily="50" charset="-128"/>
                <a:ea typeface="Meiryo UI" panose="020B0604030504040204" pitchFamily="50" charset="-128"/>
              </a:rPr>
              <a:t>第</a:t>
            </a:r>
            <a:r>
              <a:rPr lang="en-US" altLang="ja-JP" b="0" i="0" u="none" strike="noStrike" dirty="0">
                <a:solidFill>
                  <a:srgbClr val="000000"/>
                </a:solidFill>
                <a:effectLst/>
                <a:latin typeface="Meiryo UI" panose="020B0604030504040204" pitchFamily="50" charset="-128"/>
                <a:ea typeface="Meiryo UI" panose="020B0604030504040204" pitchFamily="50" charset="-128"/>
              </a:rPr>
              <a:t>2</a:t>
            </a:r>
            <a:r>
              <a:rPr lang="ja-JP" altLang="ja-JP" b="0" i="0" u="none" strike="noStrike" dirty="0">
                <a:solidFill>
                  <a:srgbClr val="000000"/>
                </a:solidFill>
                <a:effectLst/>
                <a:latin typeface="Meiryo UI" panose="020B0604030504040204" pitchFamily="50" charset="-128"/>
                <a:ea typeface="Meiryo UI" panose="020B0604030504040204" pitchFamily="50" charset="-128"/>
              </a:rPr>
              <a:t>章では</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「ねんきんネット」を利用するための登録の方法</a:t>
            </a:r>
            <a:r>
              <a:rPr lang="ja-JP" altLang="ja-JP" b="0" i="0" u="none" strike="noStrike" dirty="0">
                <a:solidFill>
                  <a:srgbClr val="000000"/>
                </a:solidFill>
                <a:effectLst/>
                <a:latin typeface="Meiryo UI" panose="020B0604030504040204" pitchFamily="50" charset="-128"/>
                <a:ea typeface="Meiryo UI" panose="020B0604030504040204" pitchFamily="50" charset="-128"/>
              </a:rPr>
              <a:t>を学びます。</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pPr algn="l" rtl="0" fontAlgn="base"/>
            <a:r>
              <a:rPr lang="ja-JP" altLang="ja-JP" b="0" i="0" u="none" strike="noStrike" dirty="0">
                <a:solidFill>
                  <a:srgbClr val="000000"/>
                </a:solidFill>
                <a:effectLst/>
                <a:latin typeface="Meiryo UI" panose="020B0604030504040204" pitchFamily="50" charset="-128"/>
                <a:ea typeface="Meiryo UI" panose="020B0604030504040204" pitchFamily="50" charset="-128"/>
              </a:rPr>
              <a:t>第</a:t>
            </a:r>
            <a:r>
              <a:rPr lang="en-US" altLang="ja-JP" b="0" i="0" u="none" strike="noStrike" dirty="0">
                <a:solidFill>
                  <a:srgbClr val="000000"/>
                </a:solidFill>
                <a:effectLst/>
                <a:latin typeface="Meiryo UI" panose="020B0604030504040204" pitchFamily="50" charset="-128"/>
                <a:ea typeface="Meiryo UI" panose="020B0604030504040204" pitchFamily="50" charset="-128"/>
              </a:rPr>
              <a:t>3</a:t>
            </a:r>
            <a:r>
              <a:rPr lang="ja-JP" altLang="ja-JP" b="0" i="0" u="none" strike="noStrike" dirty="0">
                <a:solidFill>
                  <a:srgbClr val="000000"/>
                </a:solidFill>
                <a:effectLst/>
                <a:latin typeface="Meiryo UI" panose="020B0604030504040204" pitchFamily="50" charset="-128"/>
                <a:ea typeface="Meiryo UI" panose="020B0604030504040204" pitchFamily="50" charset="-128"/>
              </a:rPr>
              <a:t>章では</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「ねんきんネット」の活用方法</a:t>
            </a:r>
            <a:r>
              <a:rPr lang="ja-JP" altLang="ja-JP" b="0" i="0" u="none" strike="noStrike" dirty="0">
                <a:solidFill>
                  <a:srgbClr val="000000"/>
                </a:solidFill>
                <a:effectLst/>
                <a:latin typeface="Meiryo UI" panose="020B0604030504040204" pitchFamily="50" charset="-128"/>
                <a:ea typeface="Meiryo UI" panose="020B0604030504040204" pitchFamily="50" charset="-128"/>
              </a:rPr>
              <a:t>について学びます。</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ja-JP" altLang="ja-JP" b="0" i="0" dirty="0">
              <a:solidFill>
                <a:srgbClr val="444444"/>
              </a:solidFill>
              <a:effectLst/>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35"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Tree>
    <p:extLst>
      <p:ext uri="{BB962C8B-B14F-4D97-AF65-F5344CB8AC3E}">
        <p14:creationId xmlns:p14="http://schemas.microsoft.com/office/powerpoint/2010/main" val="2151863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56"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a:p>
        </p:txBody>
      </p:sp>
    </p:spTree>
    <p:extLst>
      <p:ext uri="{BB962C8B-B14F-4D97-AF65-F5344CB8AC3E}">
        <p14:creationId xmlns:p14="http://schemas.microsoft.com/office/powerpoint/2010/main" val="2198761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56"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22</a:t>
            </a:fld>
            <a:endParaRPr kumimoji="1" lang="ja-JP" altLang="en-US"/>
          </a:p>
        </p:txBody>
      </p:sp>
    </p:spTree>
    <p:extLst>
      <p:ext uri="{BB962C8B-B14F-4D97-AF65-F5344CB8AC3E}">
        <p14:creationId xmlns:p14="http://schemas.microsoft.com/office/powerpoint/2010/main" val="794025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56"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a:p>
        </p:txBody>
      </p:sp>
    </p:spTree>
    <p:extLst>
      <p:ext uri="{BB962C8B-B14F-4D97-AF65-F5344CB8AC3E}">
        <p14:creationId xmlns:p14="http://schemas.microsoft.com/office/powerpoint/2010/main" val="3687947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56"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24</a:t>
            </a:fld>
            <a:endParaRPr kumimoji="1" lang="ja-JP" altLang="en-US"/>
          </a:p>
        </p:txBody>
      </p:sp>
    </p:spTree>
    <p:extLst>
      <p:ext uri="{BB962C8B-B14F-4D97-AF65-F5344CB8AC3E}">
        <p14:creationId xmlns:p14="http://schemas.microsoft.com/office/powerpoint/2010/main" val="1896226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93658"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25</a:t>
            </a:fld>
            <a:endParaRPr kumimoji="1" lang="ja-JP" altLang="en-US"/>
          </a:p>
        </p:txBody>
      </p:sp>
    </p:spTree>
    <p:extLst>
      <p:ext uri="{BB962C8B-B14F-4D97-AF65-F5344CB8AC3E}">
        <p14:creationId xmlns:p14="http://schemas.microsoft.com/office/powerpoint/2010/main" val="3540123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45824-6532-0303-F75B-4E7B882621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4AB48F-6737-9C26-3AB7-434621CCCBB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F182ED6-7C2D-F6A3-A437-6C68172EF624}"/>
              </a:ext>
            </a:extLst>
          </p:cNvPr>
          <p:cNvSpPr>
            <a:spLocks noGrp="1"/>
          </p:cNvSpPr>
          <p:nvPr>
            <p:ph type="body" idx="1"/>
          </p:nvPr>
        </p:nvSpPr>
        <p:spPr/>
        <p:txBody>
          <a:bodyPr/>
          <a:lstStyle/>
          <a:p>
            <a:pPr indent="94463" defTabSz="922264">
              <a:defRPr/>
            </a:pPr>
            <a:r>
              <a:rPr lang="ja-JP" altLang="en-US" dirty="0"/>
              <a:t>マイナポータルの画面では、</a:t>
            </a:r>
            <a:endParaRPr lang="en-US" altLang="ja-JP" dirty="0"/>
          </a:p>
          <a:p>
            <a:pPr indent="94463" defTabSz="922264">
              <a:defRPr/>
            </a:pPr>
            <a:r>
              <a:rPr lang="en-US" altLang="ja-JP" dirty="0"/>
              <a:t>11P</a:t>
            </a:r>
            <a:r>
              <a:rPr lang="ja-JP" altLang="en-US" dirty="0"/>
              <a:t>の⑥～</a:t>
            </a:r>
            <a:r>
              <a:rPr lang="en-US" altLang="ja-JP" dirty="0"/>
              <a:t>12P</a:t>
            </a:r>
            <a:r>
              <a:rPr lang="ja-JP" altLang="en-US" dirty="0"/>
              <a:t>の⑫の手順と同様に操作します。</a:t>
            </a:r>
            <a:endParaRPr lang="en-US" altLang="ja-JP" dirty="0"/>
          </a:p>
          <a:p>
            <a:pPr indent="94463" defTabSz="922264">
              <a:defRPr/>
            </a:pPr>
            <a:endParaRPr lang="en-US" altLang="ja-JP" dirty="0"/>
          </a:p>
          <a:p>
            <a:pPr indent="94463" defTabSz="922264">
              <a:defRPr/>
            </a:pPr>
            <a:r>
              <a:rPr lang="ja-JP" altLang="en-US" dirty="0"/>
              <a:t>⑤つながっているウェブサイトから「</a:t>
            </a:r>
            <a:r>
              <a:rPr lang="ja-JP" altLang="en-US" dirty="0" err="1"/>
              <a:t>ねんきん</a:t>
            </a:r>
            <a:r>
              <a:rPr lang="ja-JP" altLang="en-US" dirty="0"/>
              <a:t>ネット」を押します。</a:t>
            </a:r>
            <a:endParaRPr lang="en-US" altLang="ja-JP" dirty="0"/>
          </a:p>
          <a:p>
            <a:pPr indent="94463" defTabSz="922264">
              <a:defRPr/>
            </a:pPr>
            <a:r>
              <a:rPr lang="ja-JP" altLang="en-US" dirty="0"/>
              <a:t>⑥「</a:t>
            </a:r>
            <a:r>
              <a:rPr lang="ja-JP" altLang="en-US" dirty="0" err="1"/>
              <a:t>ねんきん</a:t>
            </a:r>
            <a:r>
              <a:rPr lang="ja-JP" altLang="en-US" dirty="0"/>
              <a:t>ネット」のトップページが表示されればログインは完了です。</a:t>
            </a:r>
            <a:endParaRPr lang="en-US" altLang="ja-JP" dirty="0"/>
          </a:p>
        </p:txBody>
      </p:sp>
      <p:sp>
        <p:nvSpPr>
          <p:cNvPr id="4" name="スライド番号プレースホルダー 3">
            <a:extLst>
              <a:ext uri="{FF2B5EF4-FFF2-40B4-BE49-F238E27FC236}">
                <a16:creationId xmlns:a16="http://schemas.microsoft.com/office/drawing/2014/main" id="{0A1000AE-41EB-241E-454E-29A908DE90FA}"/>
              </a:ext>
            </a:extLst>
          </p:cNvPr>
          <p:cNvSpPr>
            <a:spLocks noGrp="1"/>
          </p:cNvSpPr>
          <p:nvPr>
            <p:ph type="sldNum" sz="quarter" idx="10"/>
          </p:nvPr>
        </p:nvSpPr>
        <p:spPr/>
        <p:txBody>
          <a:bodyPr/>
          <a:lstStyle/>
          <a:p>
            <a:fld id="{2B53D04A-B60E-1241-96E3-BBB7CC6C31A8}" type="slidenum">
              <a:rPr kumimoji="1" lang="ja-JP" altLang="en-US" smtClean="0"/>
              <a:t>26</a:t>
            </a:fld>
            <a:endParaRPr kumimoji="1" lang="ja-JP" altLang="en-US"/>
          </a:p>
        </p:txBody>
      </p:sp>
    </p:spTree>
    <p:extLst>
      <p:ext uri="{BB962C8B-B14F-4D97-AF65-F5344CB8AC3E}">
        <p14:creationId xmlns:p14="http://schemas.microsoft.com/office/powerpoint/2010/main" val="1654343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93658"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27</a:t>
            </a:fld>
            <a:endParaRPr kumimoji="1" lang="ja-JP" altLang="en-US"/>
          </a:p>
        </p:txBody>
      </p:sp>
    </p:spTree>
    <p:extLst>
      <p:ext uri="{BB962C8B-B14F-4D97-AF65-F5344CB8AC3E}">
        <p14:creationId xmlns:p14="http://schemas.microsoft.com/office/powerpoint/2010/main" val="2054646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r>
              <a:rPr lang="en-US" altLang="ja-JP" b="0" i="0" u="none" strike="noStrike" dirty="0">
                <a:solidFill>
                  <a:srgbClr val="000000"/>
                </a:solidFill>
                <a:effectLst/>
                <a:latin typeface="メイリオ" panose="020B0604030504040204" pitchFamily="50" charset="-128"/>
              </a:rPr>
              <a:t>【</a:t>
            </a:r>
            <a:r>
              <a:rPr lang="ja-JP" altLang="ja-JP" b="0" i="0" u="none" strike="noStrike" dirty="0">
                <a:solidFill>
                  <a:srgbClr val="000000"/>
                </a:solidFill>
                <a:effectLst/>
                <a:latin typeface="Calibri" panose="020F0502020204030204" pitchFamily="34" charset="0"/>
                <a:ea typeface="メイリオ" panose="020B0604030504040204" pitchFamily="50" charset="-128"/>
              </a:rPr>
              <a:t>説明原稿</a:t>
            </a:r>
            <a:r>
              <a:rPr lang="en-US" altLang="ja-JP" b="0" i="0" u="none" strike="noStrike" dirty="0">
                <a:solidFill>
                  <a:srgbClr val="000000"/>
                </a:solidFill>
                <a:effectLst/>
                <a:latin typeface="メイリオ" panose="020B0604030504040204" pitchFamily="50" charset="-128"/>
              </a:rPr>
              <a:t>】</a:t>
            </a:r>
            <a:r>
              <a:rPr lang="en-US" altLang="ja-JP" b="0" i="0" dirty="0">
                <a:solidFill>
                  <a:srgbClr val="000000"/>
                </a:solidFill>
                <a:effectLst/>
                <a:latin typeface="メイリオ" panose="020B0604030504040204" pitchFamily="50" charset="-128"/>
              </a:rPr>
              <a:t>​</a:t>
            </a:r>
            <a:endParaRPr lang="en-US" altLang="ja-JP" b="0" i="0" dirty="0">
              <a:solidFill>
                <a:srgbClr val="444444"/>
              </a:solidFill>
              <a:effectLst/>
              <a:latin typeface="Calibri" panose="020F0502020204030204" pitchFamily="34" charset="0"/>
            </a:endParaRPr>
          </a:p>
          <a:p>
            <a:pPr algn="l" rtl="0" fontAlgn="base"/>
            <a:r>
              <a:rPr lang="ja-JP" altLang="ja-JP" b="0" i="0" u="none" strike="noStrike" dirty="0">
                <a:solidFill>
                  <a:srgbClr val="000000"/>
                </a:solidFill>
                <a:effectLst/>
                <a:latin typeface="Calibri" panose="020F0502020204030204" pitchFamily="34" charset="0"/>
                <a:ea typeface="Calibri" panose="020F0502020204030204" pitchFamily="34" charset="0"/>
              </a:rPr>
              <a:t>「第</a:t>
            </a:r>
            <a:r>
              <a:rPr lang="en-US" altLang="ja-JP" b="0" i="0" u="none" strike="noStrike" dirty="0">
                <a:solidFill>
                  <a:srgbClr val="000000"/>
                </a:solidFill>
                <a:effectLst/>
                <a:latin typeface="Meiryo UI" panose="020B0604030504040204" pitchFamily="50" charset="-128"/>
              </a:rPr>
              <a:t>3</a:t>
            </a:r>
            <a:r>
              <a:rPr lang="ja-JP" altLang="ja-JP" b="0" i="0" u="none" strike="noStrike" dirty="0">
                <a:solidFill>
                  <a:srgbClr val="000000"/>
                </a:solidFill>
                <a:effectLst/>
                <a:latin typeface="Calibri" panose="020F0502020204030204" pitchFamily="34" charset="0"/>
                <a:ea typeface="Calibri" panose="020F0502020204030204" pitchFamily="34" charset="0"/>
              </a:rPr>
              <a:t>章　</a:t>
            </a:r>
            <a:r>
              <a:rPr lang="ja-JP" altLang="en-US" b="0" i="0" u="none" strike="noStrike" dirty="0">
                <a:solidFill>
                  <a:srgbClr val="000000"/>
                </a:solidFill>
                <a:effectLst/>
                <a:latin typeface="Calibri" panose="020F0502020204030204" pitchFamily="34" charset="0"/>
                <a:ea typeface="Calibri" panose="020F0502020204030204" pitchFamily="34" charset="0"/>
              </a:rPr>
              <a:t>「ねんきんネット」</a:t>
            </a:r>
            <a:r>
              <a:rPr lang="ja-JP" altLang="ja-JP" b="0" i="0" u="none" strike="noStrike" dirty="0">
                <a:solidFill>
                  <a:srgbClr val="000000"/>
                </a:solidFill>
                <a:effectLst/>
                <a:latin typeface="Calibri" panose="020F0502020204030204" pitchFamily="34" charset="0"/>
                <a:ea typeface="Calibri" panose="020F0502020204030204" pitchFamily="34" charset="0"/>
              </a:rPr>
              <a:t>を活用してみ</a:t>
            </a:r>
            <a:r>
              <a:rPr lang="ja-JP" altLang="en-US" b="0" i="0" u="none" strike="noStrike" dirty="0">
                <a:solidFill>
                  <a:srgbClr val="000000"/>
                </a:solidFill>
                <a:effectLst/>
                <a:latin typeface="Calibri" panose="020F0502020204030204" pitchFamily="34" charset="0"/>
                <a:ea typeface="Calibri" panose="020F0502020204030204" pitchFamily="34" charset="0"/>
              </a:rPr>
              <a:t>よ</a:t>
            </a:r>
            <a:r>
              <a:rPr lang="ja-JP" altLang="ja-JP" b="0" i="0" u="none" strike="noStrike" dirty="0">
                <a:solidFill>
                  <a:srgbClr val="000000"/>
                </a:solidFill>
                <a:effectLst/>
                <a:latin typeface="Calibri" panose="020F0502020204030204" pitchFamily="34" charset="0"/>
                <a:ea typeface="Calibri" panose="020F0502020204030204" pitchFamily="34" charset="0"/>
              </a:rPr>
              <a:t>う」</a:t>
            </a:r>
            <a:r>
              <a:rPr lang="en-US" altLang="ja-JP" b="0" i="0" u="none" strike="noStrike" dirty="0">
                <a:solidFill>
                  <a:srgbClr val="000000"/>
                </a:solidFill>
                <a:effectLst/>
                <a:latin typeface="Meiryo UI" panose="020B0604030504040204" pitchFamily="50" charset="-128"/>
              </a:rPr>
              <a:t>​</a:t>
            </a:r>
            <a:r>
              <a:rPr lang="en-US" altLang="ja-JP" b="0" i="0" dirty="0">
                <a:solidFill>
                  <a:srgbClr val="000000"/>
                </a:solidFill>
                <a:effectLst/>
                <a:latin typeface="Meiryo UI" panose="020B0604030504040204" pitchFamily="50" charset="-128"/>
              </a:rPr>
              <a:t>​</a:t>
            </a:r>
            <a:endParaRPr lang="en-US" altLang="ja-JP" b="0" i="0" dirty="0">
              <a:solidFill>
                <a:srgbClr val="444444"/>
              </a:solidFill>
              <a:effectLst/>
              <a:latin typeface="Calibri" panose="020F0502020204030204" pitchFamily="34" charset="0"/>
            </a:endParaRPr>
          </a:p>
          <a:p>
            <a:pPr algn="l" rtl="0" fontAlgn="base"/>
            <a:r>
              <a:rPr lang="ja-JP" altLang="ja-JP" b="0" i="0" u="none" strike="noStrike" dirty="0">
                <a:solidFill>
                  <a:srgbClr val="000000"/>
                </a:solidFill>
                <a:effectLst/>
                <a:latin typeface="Calibri" panose="020F0502020204030204" pitchFamily="34" charset="0"/>
                <a:ea typeface="Calibri" panose="020F0502020204030204" pitchFamily="34" charset="0"/>
              </a:rPr>
              <a:t>ここでは、</a:t>
            </a:r>
            <a:r>
              <a:rPr lang="ja-JP" altLang="en-US" b="0" i="0" u="none" strike="noStrike" dirty="0">
                <a:solidFill>
                  <a:srgbClr val="000000"/>
                </a:solidFill>
                <a:effectLst/>
                <a:latin typeface="Calibri" panose="020F0502020204030204" pitchFamily="34" charset="0"/>
                <a:ea typeface="Calibri" panose="020F0502020204030204" pitchFamily="34" charset="0"/>
              </a:rPr>
              <a:t>実際にどのような場面で「ねんきんネット」が活用できるのか、ご紹介します</a:t>
            </a:r>
            <a:r>
              <a:rPr lang="ja-JP" altLang="ja-JP" b="0" i="0" u="none" strike="noStrike" dirty="0">
                <a:solidFill>
                  <a:srgbClr val="000000"/>
                </a:solidFill>
                <a:effectLst/>
                <a:latin typeface="Calibri" panose="020F0502020204030204" pitchFamily="34" charset="0"/>
                <a:ea typeface="Calibri" panose="020F0502020204030204" pitchFamily="34" charset="0"/>
              </a:rPr>
              <a:t>。</a:t>
            </a:r>
            <a:r>
              <a:rPr lang="en-US" altLang="ja-JP" b="0" i="0" dirty="0">
                <a:solidFill>
                  <a:srgbClr val="000000"/>
                </a:solidFill>
                <a:effectLst/>
                <a:latin typeface="Calibri" panose="020F0502020204030204" pitchFamily="34" charset="0"/>
              </a:rPr>
              <a:t>​</a:t>
            </a:r>
            <a:endParaRPr lang="en-US" altLang="ja-JP" b="0" i="0" dirty="0">
              <a:solidFill>
                <a:srgbClr val="444444"/>
              </a:solidFill>
              <a:effectLst/>
              <a:latin typeface="Calibri" panose="020F0502020204030204" pitchFamily="34" charset="0"/>
            </a:endParaRPr>
          </a:p>
          <a:p>
            <a:pPr algn="l" rtl="0" fontAlgn="base"/>
            <a:r>
              <a:rPr lang="en-US" altLang="ja-JP" b="0" i="0" dirty="0">
                <a:solidFill>
                  <a:srgbClr val="000000"/>
                </a:solidFill>
                <a:effectLst/>
                <a:latin typeface="Yu Gothic" panose="020B0400000000000000" pitchFamily="50" charset="-128"/>
              </a:rPr>
              <a:t>​</a:t>
            </a:r>
            <a:endParaRPr lang="en-US" altLang="ja-JP" b="0" i="0" dirty="0">
              <a:solidFill>
                <a:srgbClr val="444444"/>
              </a:solidFill>
              <a:effectLst/>
              <a:latin typeface="Calibri" panose="020F0502020204030204" pitchFamily="34" charset="0"/>
            </a:endParaRPr>
          </a:p>
          <a:p>
            <a:pPr algn="l" rtl="0" fontAlgn="base"/>
            <a:r>
              <a:rPr lang="en-US" altLang="ja-JP" b="0" i="0" dirty="0">
                <a:solidFill>
                  <a:srgbClr val="000000"/>
                </a:solidFill>
                <a:effectLst/>
                <a:latin typeface="Yu Gothic" panose="020B0400000000000000" pitchFamily="50" charset="-128"/>
              </a:rPr>
              <a:t>​</a:t>
            </a:r>
            <a:endParaRPr lang="en-US" altLang="ja-JP" b="0" i="0" dirty="0">
              <a:solidFill>
                <a:srgbClr val="444444"/>
              </a:solidFill>
              <a:effectLst/>
              <a:latin typeface="Calibri" panose="020F0502020204030204" pitchFamily="34" charset="0"/>
            </a:endParaRPr>
          </a:p>
          <a:p>
            <a:endParaRPr lang="en-US" altLang="ja-JP" b="0"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28</a:t>
            </a:fld>
            <a:endParaRPr kumimoji="1" lang="ja-JP" altLang="en-US"/>
          </a:p>
        </p:txBody>
      </p:sp>
    </p:spTree>
    <p:extLst>
      <p:ext uri="{BB962C8B-B14F-4D97-AF65-F5344CB8AC3E}">
        <p14:creationId xmlns:p14="http://schemas.microsoft.com/office/powerpoint/2010/main" val="2026389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922264">
              <a:defRPr/>
            </a:pPr>
            <a:r>
              <a:rPr lang="en-US" altLang="ja-JP" b="0" i="0" u="none" strike="noStrike" dirty="0">
                <a:solidFill>
                  <a:srgbClr val="000000"/>
                </a:solidFill>
                <a:effectLst/>
                <a:latin typeface="メイリオ" panose="020B0604030504040204" pitchFamily="50" charset="-128"/>
              </a:rPr>
              <a:t>【</a:t>
            </a:r>
            <a:r>
              <a:rPr lang="ja-JP" altLang="ja-JP" b="0" i="0" u="none" strike="noStrike" dirty="0">
                <a:solidFill>
                  <a:srgbClr val="000000"/>
                </a:solidFill>
                <a:effectLst/>
                <a:latin typeface="Calibri" panose="020F0502020204030204" pitchFamily="34" charset="0"/>
                <a:ea typeface="メイリオ" panose="020B0604030504040204" pitchFamily="50" charset="-128"/>
              </a:rPr>
              <a:t>説明原稿</a:t>
            </a:r>
            <a:r>
              <a:rPr lang="en-US" altLang="ja-JP" b="0" i="0" u="none" strike="noStrike" dirty="0">
                <a:solidFill>
                  <a:srgbClr val="000000"/>
                </a:solidFill>
                <a:effectLst/>
                <a:latin typeface="メイリオ" panose="020B0604030504040204" pitchFamily="50" charset="-128"/>
              </a:rPr>
              <a:t>】</a:t>
            </a:r>
            <a:r>
              <a:rPr lang="en-US" altLang="ja-JP" b="0" i="0" dirty="0">
                <a:solidFill>
                  <a:srgbClr val="000000"/>
                </a:solidFill>
                <a:effectLst/>
                <a:latin typeface="メイリオ" panose="020B0604030504040204" pitchFamily="50" charset="-128"/>
              </a:rPr>
              <a:t>​</a:t>
            </a:r>
            <a:endParaRPr lang="en-US" altLang="ja-JP" b="0" i="0" dirty="0">
              <a:solidFill>
                <a:srgbClr val="444444"/>
              </a:solidFill>
              <a:effectLst/>
              <a:latin typeface="Calibri" panose="020F0502020204030204" pitchFamily="34" charset="0"/>
            </a:endParaRPr>
          </a:p>
          <a:p>
            <a:pPr indent="90629" defTabSz="922264">
              <a:defRPr/>
            </a:pPr>
            <a:r>
              <a:rPr lang="ja-JP" altLang="en-US" b="0" dirty="0">
                <a:latin typeface="Meiryo UI" panose="020B0604030504040204" pitchFamily="50" charset="-128"/>
                <a:ea typeface="Meiryo UI" panose="020B0604030504040204" pitchFamily="50" charset="-128"/>
              </a:rPr>
              <a:t>ここからは実際に「</a:t>
            </a:r>
            <a:r>
              <a:rPr lang="ja-JP" altLang="en-US" b="0" dirty="0" err="1">
                <a:latin typeface="Meiryo UI" panose="020B0604030504040204" pitchFamily="50" charset="-128"/>
                <a:ea typeface="Meiryo UI" panose="020B0604030504040204" pitchFamily="50" charset="-128"/>
              </a:rPr>
              <a:t>ねんきん</a:t>
            </a:r>
            <a:r>
              <a:rPr lang="ja-JP" altLang="en-US" b="0" dirty="0">
                <a:latin typeface="Meiryo UI" panose="020B0604030504040204" pitchFamily="50" charset="-128"/>
                <a:ea typeface="Meiryo UI" panose="020B0604030504040204" pitchFamily="50" charset="-128"/>
              </a:rPr>
              <a:t>ネット」を活用していきましょう。</a:t>
            </a:r>
            <a:endParaRPr lang="en-US" altLang="ja-JP" b="0" dirty="0">
              <a:latin typeface="Meiryo UI" panose="020B0604030504040204" pitchFamily="50" charset="-128"/>
              <a:ea typeface="Meiryo UI" panose="020B0604030504040204" pitchFamily="50" charset="-128"/>
            </a:endParaRPr>
          </a:p>
          <a:p>
            <a:pPr indent="90629" defTabSz="922264">
              <a:defRPr/>
            </a:pPr>
            <a:r>
              <a:rPr lang="ja-JP" altLang="en-US" b="0" dirty="0">
                <a:latin typeface="Meiryo UI" panose="020B0604030504040204" pitchFamily="50" charset="-128"/>
                <a:ea typeface="Meiryo UI" panose="020B0604030504040204" pitchFamily="50" charset="-128"/>
              </a:rPr>
              <a:t>どのような場面で「</a:t>
            </a:r>
            <a:r>
              <a:rPr lang="ja-JP" altLang="en-US" b="0" dirty="0" err="1">
                <a:latin typeface="Meiryo UI" panose="020B0604030504040204" pitchFamily="50" charset="-128"/>
                <a:ea typeface="Meiryo UI" panose="020B0604030504040204" pitchFamily="50" charset="-128"/>
              </a:rPr>
              <a:t>ねんきん</a:t>
            </a:r>
            <a:r>
              <a:rPr lang="ja-JP" altLang="en-US" b="0" dirty="0">
                <a:latin typeface="Meiryo UI" panose="020B0604030504040204" pitchFamily="50" charset="-128"/>
                <a:ea typeface="Meiryo UI" panose="020B0604030504040204" pitchFamily="50" charset="-128"/>
              </a:rPr>
              <a:t>ネット」を使うと便利なのか、場面ごとに紹介します。</a:t>
            </a:r>
            <a:endParaRPr lang="en-US" altLang="ja-JP" b="0" dirty="0">
              <a:latin typeface="Meiryo UI" panose="020B0604030504040204" pitchFamily="50" charset="-128"/>
              <a:ea typeface="Meiryo UI" panose="020B0604030504040204" pitchFamily="50" charset="-128"/>
            </a:endParaRPr>
          </a:p>
          <a:p>
            <a:pPr indent="90629" defTabSz="922264">
              <a:defRPr/>
            </a:pPr>
            <a:endParaRPr lang="en-US" altLang="ja-JP" b="0" dirty="0">
              <a:latin typeface="Meiryo UI" panose="020B0604030504040204" pitchFamily="50" charset="-128"/>
              <a:ea typeface="Meiryo UI" panose="020B0604030504040204" pitchFamily="50" charset="-128"/>
            </a:endParaRPr>
          </a:p>
          <a:p>
            <a:pPr indent="90629" defTabSz="922264">
              <a:defRPr/>
            </a:pPr>
            <a:r>
              <a:rPr lang="ja-JP" altLang="en-US" b="0" dirty="0">
                <a:latin typeface="Meiryo UI" panose="020B0604030504040204" pitchFamily="50" charset="-128"/>
                <a:ea typeface="Meiryo UI" panose="020B0604030504040204" pitchFamily="50" charset="-128"/>
              </a:rPr>
              <a:t>１つ目は、ご自身の年金の記録を確認したい場面です。</a:t>
            </a:r>
            <a:endParaRPr lang="en-US" altLang="ja-JP" b="0" dirty="0">
              <a:latin typeface="Meiryo UI" panose="020B0604030504040204" pitchFamily="50" charset="-128"/>
              <a:ea typeface="Meiryo UI" panose="020B0604030504040204" pitchFamily="50" charset="-128"/>
            </a:endParaRPr>
          </a:p>
          <a:p>
            <a:pPr indent="90629" defTabSz="922264">
              <a:defRPr/>
            </a:pPr>
            <a:r>
              <a:rPr lang="ja-JP" altLang="en-US" b="0" dirty="0">
                <a:latin typeface="Meiryo UI" panose="020B0604030504040204" pitchFamily="50" charset="-128"/>
                <a:ea typeface="Meiryo UI" panose="020B0604030504040204" pitchFamily="50" charset="-128"/>
              </a:rPr>
              <a:t>「</a:t>
            </a:r>
            <a:r>
              <a:rPr lang="ja-JP" altLang="en-US" b="0" dirty="0" err="1">
                <a:latin typeface="Meiryo UI" panose="020B0604030504040204" pitchFamily="50" charset="-128"/>
                <a:ea typeface="Meiryo UI" panose="020B0604030504040204" pitchFamily="50" charset="-128"/>
              </a:rPr>
              <a:t>ねんきん</a:t>
            </a:r>
            <a:r>
              <a:rPr lang="ja-JP" altLang="en-US" b="0" dirty="0">
                <a:latin typeface="Meiryo UI" panose="020B0604030504040204" pitchFamily="50" charset="-128"/>
                <a:ea typeface="Meiryo UI" panose="020B0604030504040204" pitchFamily="50" charset="-128"/>
              </a:rPr>
              <a:t>ネット」ではパソコンやスマートフォンから、</a:t>
            </a:r>
            <a:br>
              <a:rPr lang="ja-JP" altLang="en-US" b="0" dirty="0">
                <a:latin typeface="Meiryo UI" panose="020B0604030504040204" pitchFamily="50" charset="-128"/>
                <a:ea typeface="Meiryo UI" panose="020B0604030504040204" pitchFamily="50" charset="-128"/>
              </a:rPr>
            </a:br>
            <a:r>
              <a:rPr lang="ja-JP" altLang="en-US" b="0" dirty="0">
                <a:latin typeface="Meiryo UI" panose="020B0604030504040204" pitchFamily="50" charset="-128"/>
                <a:ea typeface="Meiryo UI" panose="020B0604030504040204" pitchFamily="50" charset="-128"/>
              </a:rPr>
              <a:t>　</a:t>
            </a:r>
            <a:r>
              <a:rPr lang="en-US" altLang="ja-JP" b="0" dirty="0">
                <a:latin typeface="Meiryo UI" panose="020B0604030504040204" pitchFamily="50" charset="-128"/>
                <a:ea typeface="Meiryo UI" panose="020B0604030504040204" pitchFamily="50" charset="-128"/>
              </a:rPr>
              <a:t>24</a:t>
            </a:r>
            <a:r>
              <a:rPr lang="ja-JP" altLang="en-US" b="0" dirty="0">
                <a:latin typeface="Meiryo UI" panose="020B0604030504040204" pitchFamily="50" charset="-128"/>
                <a:ea typeface="Meiryo UI" panose="020B0604030504040204" pitchFamily="50" charset="-128"/>
              </a:rPr>
              <a:t>時間いつでも最新の年金記録を簡単に確認することが出来ます。</a:t>
            </a:r>
            <a:endParaRPr lang="en-US" altLang="ja-JP" b="0" dirty="0">
              <a:latin typeface="Meiryo UI" panose="020B0604030504040204" pitchFamily="50" charset="-128"/>
              <a:ea typeface="Meiryo UI" panose="020B0604030504040204" pitchFamily="50" charset="-128"/>
            </a:endParaRPr>
          </a:p>
          <a:p>
            <a:pPr indent="90629" defTabSz="922264">
              <a:defRPr/>
            </a:pPr>
            <a:endParaRPr lang="en-US" altLang="ja-JP" b="0" dirty="0">
              <a:latin typeface="Meiryo UI" panose="020B0604030504040204" pitchFamily="50" charset="-128"/>
              <a:ea typeface="Meiryo UI" panose="020B0604030504040204" pitchFamily="50" charset="-128"/>
            </a:endParaRPr>
          </a:p>
          <a:p>
            <a:pPr indent="90629" defTabSz="922264">
              <a:defRPr/>
            </a:pPr>
            <a:r>
              <a:rPr lang="ja-JP" altLang="en-US" b="0" dirty="0">
                <a:latin typeface="Meiryo UI" panose="020B0604030504040204" pitchFamily="50" charset="-128"/>
                <a:ea typeface="Meiryo UI" panose="020B0604030504040204" pitchFamily="50" charset="-128"/>
              </a:rPr>
              <a:t>さらに、国民年金保険料を納付していなかったり、</a:t>
            </a:r>
            <a:endParaRPr lang="en-US" altLang="ja-JP" b="0" dirty="0">
              <a:latin typeface="Meiryo UI" panose="020B0604030504040204" pitchFamily="50" charset="-128"/>
              <a:ea typeface="Meiryo UI" panose="020B0604030504040204" pitchFamily="50" charset="-128"/>
            </a:endParaRPr>
          </a:p>
          <a:p>
            <a:pPr indent="90629" defTabSz="922264">
              <a:defRPr/>
            </a:pPr>
            <a:r>
              <a:rPr lang="ja-JP" altLang="en-US" b="0" dirty="0">
                <a:latin typeface="Meiryo UI" panose="020B0604030504040204" pitchFamily="50" charset="-128"/>
                <a:ea typeface="Meiryo UI" panose="020B0604030504040204" pitchFamily="50" charset="-128"/>
              </a:rPr>
              <a:t>厚生年金保険の標準報酬月額に大幅な変更があったりなど、</a:t>
            </a:r>
            <a:endParaRPr lang="en-US" altLang="ja-JP" b="0" dirty="0">
              <a:latin typeface="Meiryo UI" panose="020B0604030504040204" pitchFamily="50" charset="-128"/>
              <a:ea typeface="Meiryo UI" panose="020B0604030504040204" pitchFamily="50" charset="-128"/>
            </a:endParaRPr>
          </a:p>
          <a:p>
            <a:pPr indent="90629" defTabSz="922264">
              <a:defRPr/>
            </a:pPr>
            <a:r>
              <a:rPr lang="ja-JP" altLang="en-US" b="0" dirty="0">
                <a:latin typeface="Meiryo UI" panose="020B0604030504040204" pitchFamily="50" charset="-128"/>
                <a:ea typeface="Meiryo UI" panose="020B0604030504040204" pitchFamily="50" charset="-128"/>
              </a:rPr>
              <a:t>特にご確認いただきたい年金記録がある月には、アイコンが表示され、わかりやすくお知らせしてくれます。</a:t>
            </a:r>
          </a:p>
          <a:p>
            <a:pPr indent="90629" defTabSz="922264">
              <a:defRPr/>
            </a:pPr>
            <a:endParaRPr lang="en-US" altLang="ja-JP"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29</a:t>
            </a:fld>
            <a:endParaRPr kumimoji="1" lang="ja-JP" altLang="en-US" dirty="0"/>
          </a:p>
        </p:txBody>
      </p:sp>
    </p:spTree>
    <p:extLst>
      <p:ext uri="{BB962C8B-B14F-4D97-AF65-F5344CB8AC3E}">
        <p14:creationId xmlns:p14="http://schemas.microsoft.com/office/powerpoint/2010/main" val="259261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r>
              <a:rPr lang="en-US" altLang="ja-JP" b="0" i="0" u="none" strike="noStrike" dirty="0">
                <a:solidFill>
                  <a:srgbClr val="000000"/>
                </a:solidFill>
                <a:effectLst/>
                <a:latin typeface="Meiryo UI" panose="020B0604030504040204" pitchFamily="50" charset="-128"/>
                <a:ea typeface="Meiryo UI" panose="020B0604030504040204" pitchFamily="50" charset="-128"/>
              </a:rPr>
              <a:t>【</a:t>
            </a:r>
            <a:r>
              <a:rPr lang="ja-JP" altLang="ja-JP" b="0" i="0" u="none" strike="noStrike" dirty="0">
                <a:solidFill>
                  <a:srgbClr val="000000"/>
                </a:solidFill>
                <a:effectLst/>
                <a:latin typeface="Meiryo UI" panose="020B0604030504040204" pitchFamily="50" charset="-128"/>
                <a:ea typeface="Meiryo UI" panose="020B0604030504040204" pitchFamily="50" charset="-128"/>
              </a:rPr>
              <a:t>説明原稿</a:t>
            </a:r>
            <a:r>
              <a:rPr lang="en-US" altLang="ja-JP"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pPr algn="l" rtl="0" fontAlgn="base"/>
            <a:r>
              <a:rPr lang="ja-JP" altLang="ja-JP" b="0" i="0" u="none" strike="noStrike" dirty="0">
                <a:solidFill>
                  <a:srgbClr val="000000"/>
                </a:solidFill>
                <a:effectLst/>
                <a:latin typeface="Meiryo UI" panose="020B0604030504040204" pitchFamily="50" charset="-128"/>
                <a:ea typeface="Meiryo UI" panose="020B0604030504040204" pitchFamily="50" charset="-128"/>
              </a:rPr>
              <a:t>「第</a:t>
            </a:r>
            <a:r>
              <a:rPr lang="en-US" altLang="ja-JP" b="0" i="0" u="none" strike="noStrike" dirty="0">
                <a:solidFill>
                  <a:srgbClr val="000000"/>
                </a:solidFill>
                <a:effectLst/>
                <a:latin typeface="Meiryo UI" panose="020B0604030504040204" pitchFamily="50" charset="-128"/>
                <a:ea typeface="Meiryo UI" panose="020B0604030504040204" pitchFamily="50" charset="-128"/>
              </a:rPr>
              <a:t>1</a:t>
            </a:r>
            <a:r>
              <a:rPr lang="ja-JP" altLang="ja-JP" b="0" i="0" u="none" strike="noStrike" dirty="0">
                <a:solidFill>
                  <a:srgbClr val="000000"/>
                </a:solidFill>
                <a:effectLst/>
                <a:latin typeface="Meiryo UI" panose="020B0604030504040204" pitchFamily="50" charset="-128"/>
                <a:ea typeface="Meiryo UI" panose="020B0604030504040204" pitchFamily="50" charset="-128"/>
              </a:rPr>
              <a:t>章　</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「ねんきんネット」について</a:t>
            </a:r>
            <a:r>
              <a:rPr lang="ja-JP" altLang="ja-JP"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pPr algn="l" rtl="0" fontAlgn="base"/>
            <a:r>
              <a:rPr lang="ja-JP" altLang="ja-JP" b="0" i="0" u="none" strike="noStrike" dirty="0">
                <a:solidFill>
                  <a:srgbClr val="000000"/>
                </a:solidFill>
                <a:effectLst/>
                <a:latin typeface="Meiryo UI" panose="020B0604030504040204" pitchFamily="50" charset="-128"/>
                <a:ea typeface="Meiryo UI" panose="020B0604030504040204" pitchFamily="50" charset="-128"/>
              </a:rPr>
              <a:t>ここでは</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「ねんきんネット」とは何</a:t>
            </a:r>
            <a:r>
              <a:rPr lang="ja-JP" altLang="ja-JP" b="0" i="0" u="none" strike="noStrike" dirty="0">
                <a:solidFill>
                  <a:srgbClr val="000000"/>
                </a:solidFill>
                <a:effectLst/>
                <a:latin typeface="Meiryo UI" panose="020B0604030504040204" pitchFamily="50" charset="-128"/>
                <a:ea typeface="Meiryo UI" panose="020B0604030504040204" pitchFamily="50" charset="-128"/>
              </a:rPr>
              <a:t>なのか、また</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「ねんきんネット」でどんなことが出来るのか</a:t>
            </a:r>
            <a:r>
              <a:rPr lang="ja-JP" altLang="ja-JP" b="0" i="0" u="none" strike="noStrike" dirty="0">
                <a:solidFill>
                  <a:srgbClr val="000000"/>
                </a:solidFill>
                <a:effectLst/>
                <a:latin typeface="Meiryo UI" panose="020B0604030504040204" pitchFamily="50" charset="-128"/>
                <a:ea typeface="Meiryo UI" panose="020B0604030504040204" pitchFamily="50" charset="-128"/>
              </a:rPr>
              <a:t>をご説明</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いたします</a:t>
            </a:r>
            <a:r>
              <a:rPr lang="ja-JP" altLang="ja-JP"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89856"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30</a:t>
            </a:fld>
            <a:endParaRPr kumimoji="1" lang="ja-JP" altLang="en-US" dirty="0"/>
          </a:p>
        </p:txBody>
      </p:sp>
    </p:spTree>
    <p:extLst>
      <p:ext uri="{BB962C8B-B14F-4D97-AF65-F5344CB8AC3E}">
        <p14:creationId xmlns:p14="http://schemas.microsoft.com/office/powerpoint/2010/main" val="2592617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922264">
              <a:defRPr/>
            </a:pPr>
            <a:r>
              <a:rPr lang="en-US" altLang="ja-JP" b="0" i="0" u="none" strike="noStrike" dirty="0">
                <a:solidFill>
                  <a:srgbClr val="000000"/>
                </a:solidFill>
                <a:effectLst/>
                <a:latin typeface="メイリオ" panose="020B0604030504040204" pitchFamily="50" charset="-128"/>
              </a:rPr>
              <a:t>【</a:t>
            </a:r>
            <a:r>
              <a:rPr lang="ja-JP" altLang="ja-JP" b="0" i="0" u="none" strike="noStrike" dirty="0">
                <a:solidFill>
                  <a:srgbClr val="000000"/>
                </a:solidFill>
                <a:effectLst/>
                <a:latin typeface="Calibri" panose="020F0502020204030204" pitchFamily="34" charset="0"/>
                <a:ea typeface="メイリオ" panose="020B0604030504040204" pitchFamily="50" charset="-128"/>
              </a:rPr>
              <a:t>説明原稿</a:t>
            </a:r>
            <a:r>
              <a:rPr lang="en-US" altLang="ja-JP" b="0" i="0" u="none" strike="noStrike" dirty="0">
                <a:solidFill>
                  <a:srgbClr val="000000"/>
                </a:solidFill>
                <a:effectLst/>
                <a:latin typeface="メイリオ" panose="020B0604030504040204" pitchFamily="50" charset="-128"/>
              </a:rPr>
              <a:t>】</a:t>
            </a:r>
            <a:r>
              <a:rPr lang="en-US" altLang="ja-JP" b="0" i="0" dirty="0">
                <a:solidFill>
                  <a:srgbClr val="000000"/>
                </a:solidFill>
                <a:effectLst/>
                <a:latin typeface="メイリオ" panose="020B0604030504040204" pitchFamily="50" charset="-128"/>
              </a:rPr>
              <a:t>​</a:t>
            </a:r>
            <a:endParaRPr lang="en-US" altLang="ja-JP" b="0" i="0" dirty="0">
              <a:solidFill>
                <a:srgbClr val="444444"/>
              </a:solidFill>
              <a:effectLst/>
              <a:latin typeface="Calibri" panose="020F0502020204030204" pitchFamily="34" charset="0"/>
            </a:endParaRPr>
          </a:p>
          <a:p>
            <a:pPr indent="90305" defTabSz="922264">
              <a:defRPr/>
            </a:pPr>
            <a:r>
              <a:rPr lang="ja-JP" altLang="en-US" b="0" dirty="0">
                <a:latin typeface="Meiryo UI"/>
                <a:ea typeface="Meiryo UI"/>
              </a:rPr>
              <a:t>２つ目は、年金振り込み通知書などの様々な通知をスマホやパソコンから確認したいという場面です。</a:t>
            </a:r>
          </a:p>
          <a:p>
            <a:pPr indent="90305" defTabSz="922264">
              <a:defRPr/>
            </a:pPr>
            <a:r>
              <a:rPr lang="ja-JP" altLang="en-US" b="0" dirty="0">
                <a:latin typeface="Meiryo UI"/>
                <a:ea typeface="Meiryo UI"/>
              </a:rPr>
              <a:t>「</a:t>
            </a:r>
            <a:r>
              <a:rPr lang="ja-JP" altLang="en-US" b="0" dirty="0" err="1">
                <a:latin typeface="Meiryo UI"/>
                <a:ea typeface="Meiryo UI"/>
              </a:rPr>
              <a:t>ねんきん</a:t>
            </a:r>
            <a:r>
              <a:rPr lang="ja-JP" altLang="en-US" b="0" dirty="0">
                <a:latin typeface="Meiryo UI"/>
                <a:ea typeface="Meiryo UI"/>
              </a:rPr>
              <a:t>ネット」を使えば、年金受給者の方を対象にしている「年金振込通知書」や、</a:t>
            </a:r>
            <a:endParaRPr lang="en-US" altLang="ja-JP" b="0" dirty="0">
              <a:latin typeface="Meiryo UI"/>
              <a:ea typeface="Meiryo UI"/>
            </a:endParaRPr>
          </a:p>
          <a:p>
            <a:pPr indent="90305" defTabSz="922264">
              <a:defRPr/>
            </a:pPr>
            <a:r>
              <a:rPr lang="ja-JP" altLang="en-US" b="0" dirty="0">
                <a:latin typeface="Meiryo UI"/>
                <a:ea typeface="Meiryo UI"/>
              </a:rPr>
              <a:t>国民年金に加入している方を対象にしている「</a:t>
            </a:r>
            <a:r>
              <a:rPr lang="ja-JP" altLang="en-US" b="0" dirty="0" err="1">
                <a:latin typeface="Meiryo UI"/>
                <a:ea typeface="Meiryo UI"/>
              </a:rPr>
              <a:t>ねんきん</a:t>
            </a:r>
            <a:r>
              <a:rPr lang="ja-JP" altLang="en-US" b="0" dirty="0">
                <a:latin typeface="Meiryo UI"/>
                <a:ea typeface="Meiryo UI"/>
              </a:rPr>
              <a:t>定期便」などの</a:t>
            </a:r>
            <a:endParaRPr lang="en-US" altLang="ja-JP" b="0" dirty="0">
              <a:latin typeface="Meiryo UI"/>
              <a:ea typeface="Meiryo UI"/>
            </a:endParaRPr>
          </a:p>
          <a:p>
            <a:pPr indent="90305" defTabSz="922264">
              <a:defRPr/>
            </a:pPr>
            <a:r>
              <a:rPr lang="ja-JP" altLang="en-US" b="0" dirty="0">
                <a:latin typeface="Meiryo UI"/>
                <a:ea typeface="Meiryo UI"/>
              </a:rPr>
              <a:t>各種通知書をご自身のスマートフォンやパソコンから見ることができるようになります。</a:t>
            </a:r>
            <a:endParaRPr lang="en-US" altLang="ja-JP" b="0" dirty="0">
              <a:latin typeface="Meiryo UI"/>
              <a:ea typeface="Meiryo UI"/>
            </a:endParaRPr>
          </a:p>
          <a:p>
            <a:pPr indent="90305" defTabSz="922264">
              <a:defRPr/>
            </a:pPr>
            <a:endParaRPr lang="en-US" altLang="ja-JP" b="0" dirty="0">
              <a:latin typeface="Meiryo UI"/>
              <a:ea typeface="Meiryo UI"/>
            </a:endParaRPr>
          </a:p>
          <a:p>
            <a:pPr indent="90305" defTabSz="922264">
              <a:defRPr/>
            </a:pPr>
            <a:r>
              <a:rPr lang="ja-JP" altLang="en-US" b="0" dirty="0">
                <a:latin typeface="Meiryo UI"/>
                <a:ea typeface="Meiryo UI"/>
              </a:rPr>
              <a:t>確認した各種通知書は</a:t>
            </a:r>
            <a:r>
              <a:rPr lang="en-US" altLang="ja-JP" b="0" dirty="0">
                <a:latin typeface="Meiryo UI"/>
                <a:ea typeface="Meiryo UI"/>
              </a:rPr>
              <a:t>PDF</a:t>
            </a:r>
            <a:r>
              <a:rPr lang="ja-JP" altLang="en-US" b="0" dirty="0">
                <a:latin typeface="Meiryo UI"/>
                <a:ea typeface="Meiryo UI"/>
              </a:rPr>
              <a:t>ファイルにして保存、印刷が可能ですので、</a:t>
            </a:r>
          </a:p>
          <a:p>
            <a:pPr indent="90305" defTabSz="922264">
              <a:defRPr/>
            </a:pPr>
            <a:r>
              <a:rPr lang="ja-JP" altLang="en-US" b="0" dirty="0">
                <a:latin typeface="Meiryo UI"/>
                <a:ea typeface="Meiryo UI"/>
              </a:rPr>
              <a:t>大切な通知をいつでも確認できて、紙で管理する必要もなくなります。</a:t>
            </a:r>
          </a:p>
          <a:p>
            <a:pPr indent="90629" defTabSz="922264">
              <a:defRPr/>
            </a:pPr>
            <a:endParaRPr lang="en-US" altLang="ja-JP"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31</a:t>
            </a:fld>
            <a:endParaRPr kumimoji="1" lang="ja-JP" altLang="en-US" dirty="0"/>
          </a:p>
        </p:txBody>
      </p:sp>
    </p:spTree>
    <p:extLst>
      <p:ext uri="{BB962C8B-B14F-4D97-AF65-F5344CB8AC3E}">
        <p14:creationId xmlns:p14="http://schemas.microsoft.com/office/powerpoint/2010/main" val="3116046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89856"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32</a:t>
            </a:fld>
            <a:endParaRPr kumimoji="1" lang="ja-JP" altLang="en-US" dirty="0"/>
          </a:p>
        </p:txBody>
      </p:sp>
    </p:spTree>
    <p:extLst>
      <p:ext uri="{BB962C8B-B14F-4D97-AF65-F5344CB8AC3E}">
        <p14:creationId xmlns:p14="http://schemas.microsoft.com/office/powerpoint/2010/main" val="3334433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922264">
              <a:defRPr/>
            </a:pPr>
            <a:r>
              <a:rPr lang="en-US" altLang="ja-JP" b="0" i="0" u="none" strike="noStrike" dirty="0">
                <a:solidFill>
                  <a:srgbClr val="000000"/>
                </a:solidFill>
                <a:effectLst/>
                <a:latin typeface="メイリオ" panose="020B0604030504040204" pitchFamily="50" charset="-128"/>
              </a:rPr>
              <a:t>【</a:t>
            </a:r>
            <a:r>
              <a:rPr lang="ja-JP" altLang="ja-JP" b="0" i="0" u="none" strike="noStrike" dirty="0">
                <a:solidFill>
                  <a:srgbClr val="000000"/>
                </a:solidFill>
                <a:effectLst/>
                <a:latin typeface="Calibri" panose="020F0502020204030204" pitchFamily="34" charset="0"/>
                <a:ea typeface="メイリオ" panose="020B0604030504040204" pitchFamily="50" charset="-128"/>
              </a:rPr>
              <a:t>説明原稿</a:t>
            </a:r>
            <a:r>
              <a:rPr lang="en-US" altLang="ja-JP" b="0" i="0" u="none" strike="noStrike" dirty="0">
                <a:solidFill>
                  <a:srgbClr val="000000"/>
                </a:solidFill>
                <a:effectLst/>
                <a:latin typeface="メイリオ" panose="020B0604030504040204" pitchFamily="50" charset="-128"/>
              </a:rPr>
              <a:t>】</a:t>
            </a:r>
            <a:r>
              <a:rPr lang="en-US" altLang="ja-JP" b="0" i="0" dirty="0">
                <a:solidFill>
                  <a:srgbClr val="000000"/>
                </a:solidFill>
                <a:effectLst/>
                <a:latin typeface="メイリオ" panose="020B0604030504040204" pitchFamily="50" charset="-128"/>
              </a:rPr>
              <a:t>​</a:t>
            </a:r>
            <a:endParaRPr lang="en-US" altLang="ja-JP" b="0" i="0" dirty="0">
              <a:solidFill>
                <a:srgbClr val="444444"/>
              </a:solidFill>
              <a:effectLst/>
              <a:latin typeface="Calibri" panose="020F0502020204030204" pitchFamily="34" charset="0"/>
            </a:endParaRPr>
          </a:p>
          <a:p>
            <a:pPr indent="90305" defTabSz="922264">
              <a:defRPr/>
            </a:pPr>
            <a:r>
              <a:rPr lang="ja-JP" altLang="en-US" b="0" dirty="0">
                <a:latin typeface="Meiryo UI"/>
                <a:ea typeface="Meiryo UI"/>
              </a:rPr>
              <a:t>最後は、年金に関する届出をオンラインで行いたいという場面です。</a:t>
            </a:r>
          </a:p>
          <a:p>
            <a:pPr indent="90305" defTabSz="922264">
              <a:defRPr/>
            </a:pPr>
            <a:r>
              <a:rPr lang="ja-JP" altLang="en-US" b="0" dirty="0">
                <a:latin typeface="Meiryo UI"/>
                <a:ea typeface="Meiryo UI"/>
              </a:rPr>
              <a:t>「</a:t>
            </a:r>
            <a:r>
              <a:rPr lang="ja-JP" altLang="en-US" b="0" dirty="0" err="1">
                <a:latin typeface="Meiryo UI"/>
                <a:ea typeface="Meiryo UI"/>
              </a:rPr>
              <a:t>ねんきん</a:t>
            </a:r>
            <a:r>
              <a:rPr lang="ja-JP" altLang="en-US" b="0" dirty="0">
                <a:latin typeface="Meiryo UI"/>
                <a:ea typeface="Meiryo UI"/>
              </a:rPr>
              <a:t>ネット」を使えば、日本年金機構への届出をパソコンやスマートフォンからオンラインで行うことができるようになります。</a:t>
            </a:r>
            <a:endParaRPr lang="en-US" altLang="ja-JP" b="0" dirty="0">
              <a:latin typeface="Meiryo UI"/>
              <a:ea typeface="Meiryo UI"/>
            </a:endParaRPr>
          </a:p>
          <a:p>
            <a:pPr indent="90305" defTabSz="922264">
              <a:defRPr/>
            </a:pPr>
            <a:endParaRPr lang="ja-JP" altLang="en-US" b="0" dirty="0">
              <a:latin typeface="Meiryo UI"/>
              <a:ea typeface="Meiryo UI"/>
            </a:endParaRPr>
          </a:p>
          <a:p>
            <a:pPr indent="90305" defTabSz="922264">
              <a:defRPr/>
            </a:pPr>
            <a:r>
              <a:rPr lang="ja-JP" altLang="en-US" b="0" dirty="0">
                <a:latin typeface="Meiryo UI"/>
                <a:ea typeface="Meiryo UI"/>
              </a:rPr>
              <a:t>なお、ご利用対象者は、マイナポータルから「</a:t>
            </a:r>
            <a:r>
              <a:rPr lang="ja-JP" altLang="en-US" b="0" dirty="0" err="1">
                <a:latin typeface="Meiryo UI"/>
                <a:ea typeface="Meiryo UI"/>
              </a:rPr>
              <a:t>ねんきん</a:t>
            </a:r>
            <a:r>
              <a:rPr lang="ja-JP" altLang="en-US" b="0" dirty="0">
                <a:latin typeface="Meiryo UI"/>
                <a:ea typeface="Meiryo UI"/>
              </a:rPr>
              <a:t>ネット」を利用している方となりますので、ご注意ください。</a:t>
            </a:r>
            <a:endParaRPr lang="en-US" altLang="ja-JP" b="0" dirty="0">
              <a:latin typeface="Meiryo UI"/>
              <a:ea typeface="Meiryo UI"/>
            </a:endParaRPr>
          </a:p>
          <a:p>
            <a:pPr indent="90629" defTabSz="922264">
              <a:defRPr/>
            </a:pPr>
            <a:r>
              <a:rPr lang="ja-JP" altLang="en-US" b="0" dirty="0">
                <a:latin typeface="Meiryo UI" panose="020B0604030504040204" pitchFamily="50" charset="-128"/>
                <a:ea typeface="Meiryo UI" panose="020B0604030504040204" pitchFamily="50" charset="-128"/>
              </a:rPr>
              <a:t>また、電子申請が可能な届書は、「公的年金等の受給者の扶養親族等申告書」になります。</a:t>
            </a:r>
            <a:endParaRPr lang="en-US" altLang="ja-JP"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33</a:t>
            </a:fld>
            <a:endParaRPr kumimoji="1" lang="ja-JP" altLang="en-US" dirty="0"/>
          </a:p>
        </p:txBody>
      </p:sp>
    </p:spTree>
    <p:extLst>
      <p:ext uri="{BB962C8B-B14F-4D97-AF65-F5344CB8AC3E}">
        <p14:creationId xmlns:p14="http://schemas.microsoft.com/office/powerpoint/2010/main" val="1520144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89856"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34</a:t>
            </a:fld>
            <a:endParaRPr kumimoji="1" lang="ja-JP" altLang="en-US" dirty="0"/>
          </a:p>
        </p:txBody>
      </p:sp>
    </p:spTree>
    <p:extLst>
      <p:ext uri="{BB962C8B-B14F-4D97-AF65-F5344CB8AC3E}">
        <p14:creationId xmlns:p14="http://schemas.microsoft.com/office/powerpoint/2010/main" val="3334433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2264">
              <a:defRPr/>
            </a:pP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説明原稿</a:t>
            </a:r>
            <a:r>
              <a:rPr kumimoji="1" lang="en-US" altLang="ja-JP" dirty="0">
                <a:latin typeface="Meiryo UI" panose="020B0604030504040204" pitchFamily="50" charset="-128"/>
                <a:ea typeface="Meiryo UI" panose="020B0604030504040204" pitchFamily="50" charset="-128"/>
              </a:rPr>
              <a:t>】</a:t>
            </a:r>
            <a:endParaRPr lang="en-US" altLang="ja-JP" b="0" dirty="0"/>
          </a:p>
          <a:p>
            <a:r>
              <a:rPr lang="ja-JP" altLang="en-US" b="0" dirty="0"/>
              <a:t>ここでは、よくある質問をご紹介いたします。</a:t>
            </a:r>
            <a:endParaRPr lang="en-US" altLang="ja-JP" b="0" dirty="0"/>
          </a:p>
          <a:p>
            <a:endParaRPr lang="en-US" altLang="ja-JP" b="0" dirty="0"/>
          </a:p>
          <a:p>
            <a:pPr algn="l" fontAlgn="base"/>
            <a:r>
              <a:rPr lang="ja-JP" altLang="en-US" dirty="0">
                <a:solidFill>
                  <a:schemeClr val="accent2"/>
                </a:solidFill>
                <a:latin typeface="メイリオ" panose="020B0604030504040204" pitchFamily="50" charset="-128"/>
                <a:ea typeface="メイリオ" panose="020B0604030504040204" pitchFamily="50" charset="-128"/>
              </a:rPr>
              <a:t>問</a:t>
            </a:r>
            <a:r>
              <a:rPr lang="en-US" altLang="ja-JP" dirty="0">
                <a:solidFill>
                  <a:schemeClr val="accent2"/>
                </a:solidFill>
                <a:latin typeface="メイリオ" panose="020B0604030504040204" pitchFamily="50" charset="-128"/>
                <a:ea typeface="メイリオ" panose="020B0604030504040204" pitchFamily="50" charset="-128"/>
              </a:rPr>
              <a:t>1.</a:t>
            </a:r>
            <a:r>
              <a:rPr lang="ja-JP" altLang="en-US" dirty="0">
                <a:solidFill>
                  <a:srgbClr val="000000"/>
                </a:solidFill>
                <a:latin typeface="Meiryo" panose="020B0604030504040204" pitchFamily="50" charset="-128"/>
                <a:ea typeface="Meiryo" panose="020B0604030504040204" pitchFamily="50" charset="-128"/>
              </a:rPr>
              <a:t> 「ねんきんネット」サービスはどのような人が対象者となりますか。</a:t>
            </a:r>
          </a:p>
          <a:p>
            <a:pPr algn="l" fontAlgn="base"/>
            <a:r>
              <a:rPr lang="ja-JP" altLang="en-US" dirty="0">
                <a:solidFill>
                  <a:schemeClr val="accent1"/>
                </a:solidFill>
                <a:latin typeface="メイリオ" panose="020B0604030504040204" pitchFamily="50" charset="-128"/>
                <a:ea typeface="メイリオ" panose="020B0604030504040204" pitchFamily="50" charset="-128"/>
              </a:rPr>
              <a:t>回答</a:t>
            </a:r>
            <a:r>
              <a:rPr lang="en-US" altLang="ja-JP" dirty="0">
                <a:solidFill>
                  <a:schemeClr val="accent1"/>
                </a:solidFill>
                <a:latin typeface="メイリオ" panose="020B0604030504040204" pitchFamily="50" charset="-128"/>
                <a:ea typeface="メイリオ" panose="020B0604030504040204" pitchFamily="50" charset="-128"/>
              </a:rPr>
              <a:t>.</a:t>
            </a:r>
            <a:r>
              <a:rPr lang="ja-JP" altLang="en-US" dirty="0">
                <a:solidFill>
                  <a:srgbClr val="000000"/>
                </a:solidFill>
                <a:latin typeface="Meiryo" panose="020B0604030504040204" pitchFamily="50" charset="-128"/>
                <a:ea typeface="Meiryo" panose="020B0604030504040204" pitchFamily="50" charset="-128"/>
              </a:rPr>
              <a:t>被保険者および年金受給者</a:t>
            </a:r>
            <a:r>
              <a:rPr lang="en-US" altLang="ja-JP" dirty="0">
                <a:solidFill>
                  <a:srgbClr val="000000"/>
                </a:solidFill>
                <a:latin typeface="Meiryo" panose="020B0604030504040204" pitchFamily="50" charset="-128"/>
                <a:ea typeface="Meiryo" panose="020B0604030504040204" pitchFamily="50" charset="-128"/>
              </a:rPr>
              <a:t>(</a:t>
            </a:r>
            <a:r>
              <a:rPr lang="ja-JP" altLang="en-US" dirty="0">
                <a:solidFill>
                  <a:srgbClr val="000000"/>
                </a:solidFill>
                <a:latin typeface="Meiryo" panose="020B0604030504040204" pitchFamily="50" charset="-128"/>
                <a:ea typeface="Meiryo" panose="020B0604030504040204" pitchFamily="50" charset="-128"/>
              </a:rPr>
              <a:t>昭和</a:t>
            </a:r>
            <a:r>
              <a:rPr lang="en-US" altLang="ja-JP" dirty="0">
                <a:solidFill>
                  <a:srgbClr val="000000"/>
                </a:solidFill>
                <a:latin typeface="Meiryo" panose="020B0604030504040204" pitchFamily="50" charset="-128"/>
                <a:ea typeface="Meiryo" panose="020B0604030504040204" pitchFamily="50" charset="-128"/>
              </a:rPr>
              <a:t>61</a:t>
            </a:r>
            <a:r>
              <a:rPr lang="ja-JP" altLang="en-US" dirty="0">
                <a:solidFill>
                  <a:srgbClr val="000000"/>
                </a:solidFill>
                <a:latin typeface="Meiryo" panose="020B0604030504040204" pitchFamily="50" charset="-128"/>
                <a:ea typeface="Meiryo" panose="020B0604030504040204" pitchFamily="50" charset="-128"/>
              </a:rPr>
              <a:t>年</a:t>
            </a:r>
            <a:r>
              <a:rPr lang="en-US" altLang="ja-JP" dirty="0">
                <a:solidFill>
                  <a:srgbClr val="000000"/>
                </a:solidFill>
                <a:latin typeface="Meiryo" panose="020B0604030504040204" pitchFamily="50" charset="-128"/>
                <a:ea typeface="Meiryo" panose="020B0604030504040204" pitchFamily="50" charset="-128"/>
              </a:rPr>
              <a:t>4</a:t>
            </a:r>
            <a:r>
              <a:rPr lang="ja-JP" altLang="en-US" dirty="0">
                <a:solidFill>
                  <a:srgbClr val="000000"/>
                </a:solidFill>
                <a:latin typeface="Meiryo" panose="020B0604030504040204" pitchFamily="50" charset="-128"/>
                <a:ea typeface="Meiryo" panose="020B0604030504040204" pitchFamily="50" charset="-128"/>
              </a:rPr>
              <a:t>月</a:t>
            </a:r>
            <a:r>
              <a:rPr lang="en-US" altLang="ja-JP" dirty="0">
                <a:solidFill>
                  <a:srgbClr val="000000"/>
                </a:solidFill>
                <a:latin typeface="Meiryo" panose="020B0604030504040204" pitchFamily="50" charset="-128"/>
                <a:ea typeface="Meiryo" panose="020B0604030504040204" pitchFamily="50" charset="-128"/>
              </a:rPr>
              <a:t>1</a:t>
            </a:r>
            <a:r>
              <a:rPr lang="ja-JP" altLang="en-US" dirty="0">
                <a:solidFill>
                  <a:srgbClr val="000000"/>
                </a:solidFill>
                <a:latin typeface="Meiryo" panose="020B0604030504040204" pitchFamily="50" charset="-128"/>
                <a:ea typeface="Meiryo" panose="020B0604030504040204" pitchFamily="50" charset="-128"/>
              </a:rPr>
              <a:t>日前に年金受給権が発生した老齢年金を受けている方を除く</a:t>
            </a:r>
            <a:r>
              <a:rPr lang="en-US" altLang="ja-JP" dirty="0">
                <a:solidFill>
                  <a:srgbClr val="000000"/>
                </a:solidFill>
                <a:latin typeface="Meiryo" panose="020B0604030504040204" pitchFamily="50" charset="-128"/>
                <a:ea typeface="Meiryo" panose="020B0604030504040204" pitchFamily="50" charset="-128"/>
              </a:rPr>
              <a:t>)</a:t>
            </a:r>
            <a:r>
              <a:rPr lang="ja-JP" altLang="en-US" dirty="0">
                <a:solidFill>
                  <a:srgbClr val="000000"/>
                </a:solidFill>
                <a:latin typeface="Meiryo" panose="020B0604030504040204" pitchFamily="50" charset="-128"/>
                <a:ea typeface="Meiryo" panose="020B0604030504040204" pitchFamily="50" charset="-128"/>
              </a:rPr>
              <a:t>が対象になります。</a:t>
            </a:r>
            <a:br>
              <a:rPr lang="ja-JP" altLang="en-US" dirty="0"/>
            </a:br>
            <a:r>
              <a:rPr lang="ja-JP" altLang="en-US" dirty="0">
                <a:solidFill>
                  <a:srgbClr val="000000"/>
                </a:solidFill>
                <a:latin typeface="Meiryo" panose="020B0604030504040204" pitchFamily="50" charset="-128"/>
                <a:ea typeface="Meiryo" panose="020B0604030504040204" pitchFamily="50" charset="-128"/>
              </a:rPr>
              <a:t>なお、サービスにより対象者が異なる場合がありますので、それぞれのサービスについての設問も合わせてご覧ください。</a:t>
            </a:r>
          </a:p>
          <a:p>
            <a:endParaRPr lang="en-US" altLang="ja-JP" dirty="0">
              <a:latin typeface="メイリオ" panose="020B0604030504040204" pitchFamily="50" charset="-128"/>
              <a:ea typeface="メイリオ" panose="020B0604030504040204" pitchFamily="50" charset="-128"/>
            </a:endParaRPr>
          </a:p>
          <a:p>
            <a:pPr algn="l" fontAlgn="base"/>
            <a:r>
              <a:rPr lang="ja-JP" altLang="en-US" dirty="0">
                <a:solidFill>
                  <a:schemeClr val="accent2"/>
                </a:solidFill>
                <a:latin typeface="メイリオ" panose="020B0604030504040204" pitchFamily="50" charset="-128"/>
                <a:ea typeface="メイリオ" panose="020B0604030504040204" pitchFamily="50" charset="-128"/>
              </a:rPr>
              <a:t>問</a:t>
            </a:r>
            <a:r>
              <a:rPr lang="en-US" altLang="ja-JP" dirty="0">
                <a:solidFill>
                  <a:schemeClr val="accent2"/>
                </a:solidFill>
                <a:latin typeface="メイリオ" panose="020B0604030504040204" pitchFamily="50" charset="-128"/>
                <a:ea typeface="メイリオ" panose="020B0604030504040204" pitchFamily="50" charset="-128"/>
              </a:rPr>
              <a:t>2.</a:t>
            </a:r>
            <a:r>
              <a:rPr lang="ja-JP" altLang="en-US" dirty="0">
                <a:solidFill>
                  <a:srgbClr val="000000"/>
                </a:solidFill>
                <a:latin typeface="Meiryo" panose="020B0604030504040204" pitchFamily="50" charset="-128"/>
                <a:ea typeface="Meiryo" panose="020B0604030504040204" pitchFamily="50" charset="-128"/>
              </a:rPr>
              <a:t> 「ねんきんネット」サービス全般のセキュリティに関する取り組みはどうなっていますか。</a:t>
            </a:r>
          </a:p>
          <a:p>
            <a:r>
              <a:rPr lang="ja-JP" altLang="en-US" dirty="0">
                <a:solidFill>
                  <a:schemeClr val="accent1"/>
                </a:solidFill>
                <a:latin typeface="メイリオ" panose="020B0604030504040204" pitchFamily="50" charset="-128"/>
                <a:ea typeface="メイリオ" panose="020B0604030504040204" pitchFamily="50" charset="-128"/>
              </a:rPr>
              <a:t>回答</a:t>
            </a:r>
            <a:r>
              <a:rPr lang="en-US" altLang="ja-JP" dirty="0">
                <a:solidFill>
                  <a:schemeClr val="accent1"/>
                </a:solidFill>
                <a:latin typeface="メイリオ" panose="020B0604030504040204" pitchFamily="50" charset="-128"/>
                <a:ea typeface="メイリオ" panose="020B0604030504040204" pitchFamily="50" charset="-128"/>
              </a:rPr>
              <a:t>.</a:t>
            </a:r>
            <a:r>
              <a:rPr lang="ja-JP" altLang="en-US" dirty="0">
                <a:solidFill>
                  <a:srgbClr val="000000"/>
                </a:solidFill>
                <a:latin typeface="Meiryo" panose="020B0604030504040204" pitchFamily="50" charset="-128"/>
                <a:ea typeface="Meiryo" panose="020B0604030504040204" pitchFamily="50" charset="-128"/>
              </a:rPr>
              <a:t>本サービスでは、お客様に安心してご利用いただくため、インターネットを通じたサービスに伴うリスクに対し、様々な対策をとっております。</a:t>
            </a:r>
            <a:endParaRPr lang="en-US" altLang="ja-JP" dirty="0">
              <a:latin typeface="メイリオ" panose="020B0604030504040204" pitchFamily="50" charset="-128"/>
              <a:ea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endParaRPr>
          </a:p>
          <a:p>
            <a:pPr algn="l" fontAlgn="base"/>
            <a:r>
              <a:rPr lang="ja-JP" altLang="en-US" dirty="0">
                <a:solidFill>
                  <a:schemeClr val="accent2"/>
                </a:solidFill>
                <a:latin typeface="メイリオ" panose="020B0604030504040204" pitchFamily="50" charset="-128"/>
                <a:ea typeface="メイリオ" panose="020B0604030504040204" pitchFamily="50" charset="-128"/>
              </a:rPr>
              <a:t>問</a:t>
            </a:r>
            <a:r>
              <a:rPr lang="en-US" altLang="ja-JP" dirty="0">
                <a:solidFill>
                  <a:schemeClr val="accent2"/>
                </a:solidFill>
                <a:latin typeface="メイリオ" panose="020B0604030504040204" pitchFamily="50" charset="-128"/>
                <a:ea typeface="メイリオ" panose="020B0604030504040204" pitchFamily="50" charset="-128"/>
              </a:rPr>
              <a:t>3.</a:t>
            </a:r>
            <a:r>
              <a:rPr lang="ja-JP" altLang="en-US" dirty="0">
                <a:solidFill>
                  <a:srgbClr val="000000"/>
                </a:solidFill>
                <a:latin typeface="Meiryo" panose="020B0604030504040204" pitchFamily="50" charset="-128"/>
                <a:ea typeface="Meiryo" panose="020B0604030504040204" pitchFamily="50" charset="-128"/>
              </a:rPr>
              <a:t>年金加入記録はインターネット以外でも確認することができますか。</a:t>
            </a:r>
          </a:p>
          <a:p>
            <a:r>
              <a:rPr lang="ja-JP" altLang="en-US" dirty="0">
                <a:solidFill>
                  <a:schemeClr val="accent1"/>
                </a:solidFill>
                <a:latin typeface="メイリオ" panose="020B0604030504040204" pitchFamily="50" charset="-128"/>
                <a:ea typeface="メイリオ" panose="020B0604030504040204" pitchFamily="50" charset="-128"/>
              </a:rPr>
              <a:t>回答</a:t>
            </a:r>
            <a:r>
              <a:rPr lang="en-US" altLang="ja-JP" dirty="0">
                <a:solidFill>
                  <a:schemeClr val="accent1"/>
                </a:solidFill>
                <a:latin typeface="メイリオ" panose="020B0604030504040204" pitchFamily="50" charset="-128"/>
                <a:ea typeface="メイリオ" panose="020B0604030504040204" pitchFamily="50" charset="-128"/>
              </a:rPr>
              <a:t>.</a:t>
            </a:r>
            <a:r>
              <a:rPr lang="ja-JP" altLang="en-US" dirty="0">
                <a:solidFill>
                  <a:srgbClr val="000000"/>
                </a:solidFill>
                <a:latin typeface="Meiryo" panose="020B0604030504040204" pitchFamily="50" charset="-128"/>
                <a:ea typeface="Meiryo" panose="020B0604030504040204" pitchFamily="50" charset="-128"/>
              </a:rPr>
              <a:t>全国の年金事務所で年金加入記録の交付を行っております。</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pPr algn="l" fontAlgn="base"/>
            <a:r>
              <a:rPr lang="ja-JP" altLang="en-US" dirty="0">
                <a:solidFill>
                  <a:schemeClr val="accent2"/>
                </a:solidFill>
                <a:latin typeface="メイリオ" panose="020B0604030504040204" pitchFamily="50" charset="-128"/>
                <a:ea typeface="メイリオ" panose="020B0604030504040204" pitchFamily="50" charset="-128"/>
              </a:rPr>
              <a:t>問</a:t>
            </a:r>
            <a:r>
              <a:rPr lang="en-US" altLang="ja-JP" dirty="0">
                <a:solidFill>
                  <a:schemeClr val="accent2"/>
                </a:solidFill>
                <a:latin typeface="メイリオ" panose="020B0604030504040204" pitchFamily="50" charset="-128"/>
                <a:ea typeface="メイリオ" panose="020B0604030504040204" pitchFamily="50" charset="-128"/>
              </a:rPr>
              <a:t>4.</a:t>
            </a:r>
            <a:r>
              <a:rPr lang="ja-JP" altLang="en-US" dirty="0">
                <a:solidFill>
                  <a:srgbClr val="000000"/>
                </a:solidFill>
                <a:latin typeface="Meiryo" panose="020B0604030504040204" pitchFamily="50" charset="-128"/>
                <a:ea typeface="Meiryo" panose="020B0604030504040204" pitchFamily="50" charset="-128"/>
              </a:rPr>
              <a:t>スマートフォンからパソコン用の「ねんきんネット」を利用することはできますか。</a:t>
            </a:r>
          </a:p>
          <a:p>
            <a:r>
              <a:rPr lang="ja-JP" altLang="en-US" dirty="0">
                <a:solidFill>
                  <a:schemeClr val="accent1"/>
                </a:solidFill>
                <a:latin typeface="メイリオ" panose="020B0604030504040204" pitchFamily="50" charset="-128"/>
                <a:ea typeface="メイリオ" panose="020B0604030504040204" pitchFamily="50" charset="-128"/>
              </a:rPr>
              <a:t>回答</a:t>
            </a:r>
            <a:r>
              <a:rPr lang="en-US" altLang="ja-JP" dirty="0">
                <a:solidFill>
                  <a:schemeClr val="accent1"/>
                </a:solidFill>
                <a:latin typeface="メイリオ" panose="020B0604030504040204" pitchFamily="50" charset="-128"/>
                <a:ea typeface="メイリオ" panose="020B0604030504040204" pitchFamily="50" charset="-128"/>
              </a:rPr>
              <a:t>.</a:t>
            </a:r>
            <a:r>
              <a:rPr lang="ja-JP" altLang="en-US" dirty="0">
                <a:solidFill>
                  <a:srgbClr val="000000"/>
                </a:solidFill>
                <a:latin typeface="Meiryo" panose="020B0604030504040204" pitchFamily="50" charset="-128"/>
                <a:ea typeface="Meiryo" panose="020B0604030504040204" pitchFamily="50" charset="-128"/>
              </a:rPr>
              <a:t>スマートフォンからパソコン用の「ねんきんネット」を利用することは推奨していません。</a:t>
            </a:r>
            <a:endParaRPr lang="en-US" altLang="ja-JP" dirty="0">
              <a:solidFill>
                <a:srgbClr val="000000"/>
              </a:solidFill>
              <a:latin typeface="Meiryo" panose="020B0604030504040204" pitchFamily="50" charset="-128"/>
              <a:ea typeface="Meiryo"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b="0" dirty="0"/>
          </a:p>
          <a:p>
            <a:r>
              <a:rPr lang="en-US" altLang="ja-JP" b="0" dirty="0"/>
              <a:t>【</a:t>
            </a:r>
            <a:r>
              <a:rPr lang="ja-JP" altLang="en-US" b="0" dirty="0"/>
              <a:t>講師コメント</a:t>
            </a:r>
            <a:r>
              <a:rPr lang="en-US" altLang="ja-JP" b="0" dirty="0"/>
              <a:t>】</a:t>
            </a:r>
          </a:p>
          <a:p>
            <a:r>
              <a:rPr lang="ja-JP" altLang="en-US" b="0" dirty="0"/>
              <a:t>講師の皆さまは、ここでご紹介するよくあるご質問は機構</a:t>
            </a:r>
            <a:r>
              <a:rPr lang="en-US" altLang="ja-JP" b="0" dirty="0"/>
              <a:t>HP</a:t>
            </a:r>
            <a:r>
              <a:rPr lang="ja-JP" altLang="en-US" b="0" dirty="0"/>
              <a:t>に記載されている情報ということを周知してください。</a:t>
            </a:r>
            <a:endParaRPr lang="en-US" altLang="ja-JP" b="0"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35</a:t>
            </a:fld>
            <a:endParaRPr kumimoji="1" lang="ja-JP" altLang="en-US"/>
          </a:p>
        </p:txBody>
      </p:sp>
    </p:spTree>
    <p:extLst>
      <p:ext uri="{BB962C8B-B14F-4D97-AF65-F5344CB8AC3E}">
        <p14:creationId xmlns:p14="http://schemas.microsoft.com/office/powerpoint/2010/main" val="2600008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2264">
              <a:defRPr/>
            </a:pP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説明原稿</a:t>
            </a:r>
            <a:r>
              <a:rPr kumimoji="1" lang="en-US" altLang="ja-JP" dirty="0">
                <a:latin typeface="Meiryo UI" panose="020B0604030504040204" pitchFamily="50" charset="-128"/>
                <a:ea typeface="Meiryo UI" panose="020B0604030504040204" pitchFamily="50" charset="-128"/>
              </a:rPr>
              <a:t>】</a:t>
            </a:r>
            <a:endParaRPr lang="en-US" altLang="ja-JP" dirty="0"/>
          </a:p>
          <a:p>
            <a:r>
              <a:rPr lang="ja-JP" altLang="en-US" dirty="0"/>
              <a:t>「ねんきんネット」のお問い合わせに関しましては、</a:t>
            </a:r>
            <a:endParaRPr lang="en-US" altLang="ja-JP" dirty="0"/>
          </a:p>
          <a:p>
            <a:r>
              <a:rPr lang="ja-JP" altLang="en-US" dirty="0"/>
              <a:t>ホームページ内のチャットボット、または記載の電話番号からお問い合わせください。</a:t>
            </a:r>
            <a:endParaRPr lang="en-US" altLang="ja-JP" dirty="0"/>
          </a:p>
          <a:p>
            <a:endParaRPr lang="en-US" altLang="ja-JP" dirty="0"/>
          </a:p>
          <a:p>
            <a:r>
              <a:rPr lang="ja-JP" altLang="en-US" dirty="0"/>
              <a:t>「ねんきんネット」についてのご説明は以上です。</a:t>
            </a: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36</a:t>
            </a:fld>
            <a:endParaRPr kumimoji="1" lang="ja-JP" altLang="en-US"/>
          </a:p>
        </p:txBody>
      </p:sp>
    </p:spTree>
    <p:extLst>
      <p:ext uri="{BB962C8B-B14F-4D97-AF65-F5344CB8AC3E}">
        <p14:creationId xmlns:p14="http://schemas.microsoft.com/office/powerpoint/2010/main" val="23458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842837">
              <a:defRPr/>
            </a:pPr>
            <a:r>
              <a:rPr lang="en-US" altLang="ja-JP" spc="18" dirty="0">
                <a:latin typeface="Meiryo UI" panose="020B0604030504040204" pitchFamily="50" charset="-128"/>
                <a:ea typeface="Meiryo UI" panose="020B0604030504040204" pitchFamily="50" charset="-128"/>
                <a:cs typeface="AoyagiKouzanFontT"/>
              </a:rPr>
              <a:t>【</a:t>
            </a:r>
            <a:r>
              <a:rPr lang="ja-JP" altLang="en-US" spc="18" dirty="0">
                <a:latin typeface="Meiryo UI" panose="020B0604030504040204" pitchFamily="50" charset="-128"/>
                <a:ea typeface="Meiryo UI" panose="020B0604030504040204" pitchFamily="50" charset="-128"/>
                <a:cs typeface="AoyagiKouzanFontT"/>
              </a:rPr>
              <a:t>説明原稿</a:t>
            </a:r>
            <a:r>
              <a:rPr lang="en-US" altLang="ja-JP" spc="18" dirty="0">
                <a:latin typeface="Meiryo UI" panose="020B0604030504040204" pitchFamily="50" charset="-128"/>
                <a:ea typeface="Meiryo UI" panose="020B0604030504040204" pitchFamily="50" charset="-128"/>
                <a:cs typeface="AoyagiKouzanFontT"/>
              </a:rPr>
              <a:t>】</a:t>
            </a:r>
          </a:p>
          <a:p>
            <a:pPr indent="90629" defTabSz="842837">
              <a:defRPr/>
            </a:pPr>
            <a:r>
              <a:rPr lang="ja-JP" altLang="en-US" i="0" dirty="0">
                <a:solidFill>
                  <a:srgbClr val="000000"/>
                </a:solidFill>
                <a:effectLst/>
                <a:latin typeface="Meiryo" panose="020B0604030504040204" pitchFamily="50" charset="-128"/>
                <a:ea typeface="Meiryo" panose="020B0604030504040204" pitchFamily="50" charset="-128"/>
              </a:rPr>
              <a:t>「</a:t>
            </a:r>
            <a:r>
              <a:rPr lang="ja-JP" altLang="en-US" i="0" dirty="0" err="1">
                <a:solidFill>
                  <a:srgbClr val="000000"/>
                </a:solidFill>
                <a:effectLst/>
                <a:latin typeface="Meiryo" panose="020B0604030504040204" pitchFamily="50" charset="-128"/>
                <a:ea typeface="Meiryo" panose="020B0604030504040204" pitchFamily="50" charset="-128"/>
              </a:rPr>
              <a:t>ねんきん</a:t>
            </a:r>
            <a:r>
              <a:rPr lang="ja-JP" altLang="en-US" i="0" dirty="0">
                <a:solidFill>
                  <a:srgbClr val="000000"/>
                </a:solidFill>
                <a:effectLst/>
                <a:latin typeface="Meiryo" panose="020B0604030504040204" pitchFamily="50" charset="-128"/>
                <a:ea typeface="Meiryo" panose="020B0604030504040204" pitchFamily="50" charset="-128"/>
              </a:rPr>
              <a:t>ネット」は、インターネットを通じてご自身の年金の情報を手軽に確認できるサービスです。</a:t>
            </a:r>
          </a:p>
          <a:p>
            <a:r>
              <a:rPr lang="ja-JP" altLang="en-US" i="0" dirty="0">
                <a:solidFill>
                  <a:srgbClr val="000000"/>
                </a:solidFill>
                <a:effectLst/>
                <a:latin typeface="Meiryo" panose="020B0604030504040204" pitchFamily="50" charset="-128"/>
                <a:ea typeface="Meiryo" panose="020B0604030504040204" pitchFamily="50" charset="-128"/>
              </a:rPr>
              <a:t>　</a:t>
            </a:r>
            <a:r>
              <a:rPr lang="en-US" altLang="ja-JP" i="0" dirty="0">
                <a:solidFill>
                  <a:srgbClr val="000000"/>
                </a:solidFill>
                <a:effectLst/>
                <a:latin typeface="Meiryo" panose="020B0604030504040204" pitchFamily="50" charset="-128"/>
                <a:ea typeface="Meiryo" panose="020B0604030504040204" pitchFamily="50" charset="-128"/>
              </a:rPr>
              <a:t>24</a:t>
            </a:r>
            <a:r>
              <a:rPr lang="ja-JP" altLang="en-US" i="0" dirty="0">
                <a:solidFill>
                  <a:srgbClr val="000000"/>
                </a:solidFill>
                <a:effectLst/>
                <a:latin typeface="Meiryo" panose="020B0604030504040204" pitchFamily="50" charset="-128"/>
                <a:ea typeface="Meiryo" panose="020B0604030504040204" pitchFamily="50" charset="-128"/>
              </a:rPr>
              <a:t>時間いつでもどこでも、パソコンやスマートフォンからご自身の年金情報を確認することができます。</a:t>
            </a:r>
            <a:endParaRPr lang="en-US" altLang="ja-JP" i="0" dirty="0">
              <a:solidFill>
                <a:srgbClr val="000000"/>
              </a:solidFill>
              <a:effectLst/>
              <a:latin typeface="Meiryo" panose="020B0604030504040204" pitchFamily="50" charset="-128"/>
              <a:ea typeface="Meiryo" panose="020B0604030504040204" pitchFamily="50" charset="-128"/>
            </a:endParaRPr>
          </a:p>
          <a:p>
            <a:r>
              <a:rPr lang="ja-JP" altLang="en-US" i="0" dirty="0">
                <a:solidFill>
                  <a:srgbClr val="000000"/>
                </a:solidFill>
                <a:effectLst/>
                <a:latin typeface="Meiryo" panose="020B0604030504040204" pitchFamily="50" charset="-128"/>
                <a:ea typeface="Meiryo" panose="020B0604030504040204" pitchFamily="50" charset="-128"/>
              </a:rPr>
              <a:t>　マイナポータルと連携させることでマイナポータルからも簡単にアクセスすることが可能となります。</a:t>
            </a:r>
            <a:endParaRPr lang="en-US" altLang="ja-JP" i="0" dirty="0">
              <a:solidFill>
                <a:srgbClr val="000000"/>
              </a:solidFill>
              <a:effectLst/>
              <a:latin typeface="Meiryo" panose="020B0604030504040204" pitchFamily="50" charset="-128"/>
              <a:ea typeface="Meiryo" panose="020B0604030504040204" pitchFamily="50" charset="-128"/>
            </a:endParaRPr>
          </a:p>
          <a:p>
            <a:r>
              <a:rPr lang="ja-JP" altLang="en-US" i="0" dirty="0">
                <a:solidFill>
                  <a:srgbClr val="000000"/>
                </a:solidFill>
                <a:effectLst/>
                <a:latin typeface="Meiryo" panose="020B0604030504040204" pitchFamily="50" charset="-128"/>
                <a:ea typeface="Meiryo" panose="020B0604030504040204" pitchFamily="50" charset="-128"/>
              </a:rPr>
              <a:t>　</a:t>
            </a:r>
          </a:p>
          <a:p>
            <a:r>
              <a:rPr lang="ja-JP" altLang="en-US" dirty="0">
                <a:solidFill>
                  <a:srgbClr val="000000"/>
                </a:solidFill>
                <a:latin typeface="Meiryo" panose="020B0604030504040204" pitchFamily="50" charset="-128"/>
                <a:ea typeface="Meiryo" panose="020B0604030504040204" pitchFamily="50" charset="-128"/>
              </a:rPr>
              <a:t>　登録の方法については、次章でご紹介いたしますが、初回の利用登録はマイナンバーカードを使うと便利です。</a:t>
            </a:r>
            <a:endParaRPr lang="en-US" altLang="ja-JP" dirty="0">
              <a:solidFill>
                <a:srgbClr val="000000"/>
              </a:solidFill>
              <a:latin typeface="Meiryo" panose="020B0604030504040204" pitchFamily="50" charset="-128"/>
              <a:ea typeface="Meiryo" panose="020B0604030504040204" pitchFamily="50" charset="-128"/>
            </a:endParaRPr>
          </a:p>
          <a:p>
            <a:r>
              <a:rPr lang="ja-JP" altLang="en-US" dirty="0">
                <a:solidFill>
                  <a:srgbClr val="000000"/>
                </a:solidFill>
                <a:latin typeface="Meiryo" panose="020B0604030504040204" pitchFamily="50" charset="-128"/>
                <a:ea typeface="Meiryo" panose="020B0604030504040204" pitchFamily="50" charset="-128"/>
              </a:rPr>
              <a:t>　なお、マイナンバーカードを使って、マイナポータルから利用登録する場合、</a:t>
            </a:r>
            <a:endParaRPr lang="en-US" altLang="ja-JP" dirty="0">
              <a:solidFill>
                <a:srgbClr val="000000"/>
              </a:solidFill>
              <a:latin typeface="Meiryo" panose="020B0604030504040204" pitchFamily="50" charset="-128"/>
              <a:ea typeface="Meiryo" panose="020B0604030504040204" pitchFamily="50" charset="-128"/>
            </a:endParaRPr>
          </a:p>
          <a:p>
            <a:r>
              <a:rPr lang="ja-JP" altLang="en-US" dirty="0">
                <a:solidFill>
                  <a:srgbClr val="000000"/>
                </a:solidFill>
                <a:latin typeface="Meiryo" panose="020B0604030504040204" pitchFamily="50" charset="-128"/>
                <a:ea typeface="Meiryo" panose="020B0604030504040204" pitchFamily="50" charset="-128"/>
              </a:rPr>
              <a:t>　初回利用登録が可能な時間帯は、平日</a:t>
            </a:r>
            <a:r>
              <a:rPr lang="en-US" altLang="ja-JP" dirty="0">
                <a:solidFill>
                  <a:srgbClr val="000000"/>
                </a:solidFill>
                <a:latin typeface="Meiryo" panose="020B0604030504040204" pitchFamily="50" charset="-128"/>
                <a:ea typeface="Meiryo" panose="020B0604030504040204" pitchFamily="50" charset="-128"/>
              </a:rPr>
              <a:t>8</a:t>
            </a:r>
            <a:r>
              <a:rPr lang="ja-JP" altLang="en-US" dirty="0">
                <a:solidFill>
                  <a:srgbClr val="000000"/>
                </a:solidFill>
                <a:latin typeface="Meiryo" panose="020B0604030504040204" pitchFamily="50" charset="-128"/>
                <a:ea typeface="Meiryo" panose="020B0604030504040204" pitchFamily="50" charset="-128"/>
              </a:rPr>
              <a:t>時から</a:t>
            </a:r>
            <a:r>
              <a:rPr lang="en-US" altLang="ja-JP" dirty="0">
                <a:solidFill>
                  <a:srgbClr val="000000"/>
                </a:solidFill>
                <a:latin typeface="Meiryo" panose="020B0604030504040204" pitchFamily="50" charset="-128"/>
                <a:ea typeface="Meiryo" panose="020B0604030504040204" pitchFamily="50" charset="-128"/>
              </a:rPr>
              <a:t>23</a:t>
            </a:r>
            <a:r>
              <a:rPr lang="ja-JP" altLang="en-US" dirty="0">
                <a:solidFill>
                  <a:srgbClr val="000000"/>
                </a:solidFill>
                <a:latin typeface="Meiryo" panose="020B0604030504040204" pitchFamily="50" charset="-128"/>
                <a:ea typeface="Meiryo" panose="020B0604030504040204" pitchFamily="50" charset="-128"/>
              </a:rPr>
              <a:t>時までとなっており、時間帯によっては連携するまでに時間がかかる場合があります。</a:t>
            </a: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2771457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842837">
              <a:defRPr/>
            </a:pPr>
            <a:r>
              <a:rPr lang="en-US" altLang="ja-JP" spc="18" dirty="0">
                <a:latin typeface="Meiryo UI" panose="020B0604030504040204" pitchFamily="50" charset="-128"/>
                <a:ea typeface="Meiryo UI" panose="020B0604030504040204" pitchFamily="50" charset="-128"/>
                <a:cs typeface="AoyagiKouzanFontT"/>
              </a:rPr>
              <a:t>【</a:t>
            </a:r>
            <a:r>
              <a:rPr lang="ja-JP" altLang="en-US" spc="18" dirty="0">
                <a:latin typeface="Meiryo UI" panose="020B0604030504040204" pitchFamily="50" charset="-128"/>
                <a:ea typeface="Meiryo UI" panose="020B0604030504040204" pitchFamily="50" charset="-128"/>
                <a:cs typeface="AoyagiKouzanFontT"/>
              </a:rPr>
              <a:t>説明原稿</a:t>
            </a:r>
            <a:r>
              <a:rPr lang="en-US" altLang="ja-JP" spc="18" dirty="0">
                <a:latin typeface="Meiryo UI" panose="020B0604030504040204" pitchFamily="50" charset="-128"/>
                <a:ea typeface="Meiryo UI" panose="020B0604030504040204" pitchFamily="50" charset="-128"/>
                <a:cs typeface="AoyagiKouzanFontT"/>
              </a:rPr>
              <a:t>】</a:t>
            </a:r>
          </a:p>
          <a:p>
            <a:pPr indent="90629" defTabSz="842837">
              <a:defRPr/>
            </a:pPr>
            <a:r>
              <a:rPr lang="ja-JP" altLang="en-US" dirty="0"/>
              <a:t>「</a:t>
            </a:r>
            <a:r>
              <a:rPr lang="ja-JP" altLang="en-US" dirty="0" err="1"/>
              <a:t>ねんきん</a:t>
            </a:r>
            <a:r>
              <a:rPr lang="ja-JP" altLang="en-US" dirty="0"/>
              <a:t>ネット」には、以下のような機能があります。</a:t>
            </a:r>
            <a:endParaRPr lang="en-US" altLang="ja-JP" dirty="0"/>
          </a:p>
          <a:p>
            <a:pPr indent="90629" defTabSz="842837">
              <a:defRPr/>
            </a:pPr>
            <a:r>
              <a:rPr lang="ja-JP" altLang="en-US" dirty="0"/>
              <a:t>なお、ここで紹介する機能には、パソコンのみで利用できる機能も含んでいます。</a:t>
            </a:r>
            <a:endParaRPr lang="en-US" altLang="ja-JP" dirty="0"/>
          </a:p>
          <a:p>
            <a:pPr indent="90629" defTabSz="842837">
              <a:defRPr/>
            </a:pPr>
            <a:endParaRPr lang="en-US" altLang="ja-JP" dirty="0"/>
          </a:p>
          <a:p>
            <a:pPr indent="90629" defTabSz="842837">
              <a:defRPr/>
            </a:pPr>
            <a:r>
              <a:rPr lang="ja-JP" altLang="en-US" dirty="0"/>
              <a:t>ご自身の年金記録の確認</a:t>
            </a:r>
          </a:p>
          <a:p>
            <a:pPr indent="90629" defTabSz="842837">
              <a:defRPr/>
            </a:pPr>
            <a:r>
              <a:rPr lang="ja-JP" altLang="en-US" dirty="0"/>
              <a:t>　スマートフォンで、</a:t>
            </a:r>
            <a:r>
              <a:rPr lang="en-US" altLang="ja-JP" dirty="0"/>
              <a:t>24</a:t>
            </a:r>
            <a:r>
              <a:rPr lang="ja-JP" altLang="en-US" dirty="0"/>
              <a:t>時間いつでも最新の年金記録を確認できます。</a:t>
            </a:r>
          </a:p>
          <a:p>
            <a:pPr indent="90629" defTabSz="842837">
              <a:defRPr/>
            </a:pPr>
            <a:endParaRPr lang="ja-JP" altLang="en-US" dirty="0"/>
          </a:p>
          <a:p>
            <a:pPr indent="90629" defTabSz="842837">
              <a:defRPr/>
            </a:pPr>
            <a:r>
              <a:rPr lang="ja-JP" altLang="en-US" dirty="0"/>
              <a:t>将来の年金見込額の試算</a:t>
            </a:r>
          </a:p>
          <a:p>
            <a:pPr indent="90629" defTabSz="842837">
              <a:defRPr/>
            </a:pPr>
            <a:r>
              <a:rPr lang="ja-JP" altLang="en-US" dirty="0"/>
              <a:t>　さまざまな条件を設定することで、将来受け取る老齢年金の見込額が試算できます。</a:t>
            </a:r>
          </a:p>
          <a:p>
            <a:pPr indent="90629" defTabSz="842837">
              <a:defRPr/>
            </a:pPr>
            <a:endParaRPr lang="ja-JP" altLang="en-US" dirty="0"/>
          </a:p>
          <a:p>
            <a:pPr indent="90629" defTabSz="842837">
              <a:defRPr/>
            </a:pPr>
            <a:r>
              <a:rPr lang="ja-JP" altLang="en-US" dirty="0"/>
              <a:t>追納等可能月数と金額の確認</a:t>
            </a:r>
          </a:p>
          <a:p>
            <a:pPr indent="90629" defTabSz="842837">
              <a:defRPr/>
            </a:pPr>
            <a:r>
              <a:rPr lang="ja-JP" altLang="en-US" dirty="0"/>
              <a:t>　国民年金保険料等が未納の期間や、学生納付特例制度等が適用されている期間とその金額を確認することができます。</a:t>
            </a:r>
          </a:p>
          <a:p>
            <a:pPr indent="90629" defTabSz="842837">
              <a:defRPr/>
            </a:pPr>
            <a:endParaRPr lang="ja-JP" altLang="en-US" dirty="0"/>
          </a:p>
          <a:p>
            <a:pPr indent="90629" defTabSz="842837">
              <a:defRPr/>
            </a:pPr>
            <a:r>
              <a:rPr lang="ja-JP" altLang="en-US" dirty="0"/>
              <a:t>通知書の再交付申請</a:t>
            </a:r>
          </a:p>
          <a:p>
            <a:pPr indent="90629" defTabSz="842837">
              <a:defRPr/>
            </a:pPr>
            <a:r>
              <a:rPr lang="ja-JP" altLang="en-US" dirty="0"/>
              <a:t>　日本年金機構から送付している様々な通知書の再交付を申請することができます。</a:t>
            </a:r>
          </a:p>
          <a:p>
            <a:pPr indent="90629" defTabSz="842837">
              <a:defRPr/>
            </a:pPr>
            <a:endParaRPr lang="ja-JP" altLang="en-US" dirty="0"/>
          </a:p>
          <a:p>
            <a:pPr indent="90629" defTabSz="842837">
              <a:defRPr/>
            </a:pPr>
            <a:r>
              <a:rPr lang="ja-JP" altLang="en-US" dirty="0"/>
              <a:t>各種通知書の確認</a:t>
            </a:r>
          </a:p>
          <a:p>
            <a:pPr indent="90629" defTabSz="842837">
              <a:defRPr/>
            </a:pPr>
            <a:r>
              <a:rPr lang="ja-JP" altLang="en-US" dirty="0"/>
              <a:t>　日本年金機構から送付している様々な通知書をスマートフォンから確認できます。</a:t>
            </a:r>
          </a:p>
          <a:p>
            <a:pPr indent="90629" defTabSz="842837">
              <a:defRPr/>
            </a:pPr>
            <a:endParaRPr lang="en-US" altLang="ja-JP" dirty="0"/>
          </a:p>
          <a:p>
            <a:pPr indent="90629" defTabSz="842837">
              <a:defRPr/>
            </a:pPr>
            <a:r>
              <a:rPr lang="ja-JP" altLang="en-US" dirty="0"/>
              <a:t>届書の作成</a:t>
            </a:r>
          </a:p>
          <a:p>
            <a:pPr indent="90629" defTabSz="842837">
              <a:defRPr/>
            </a:pPr>
            <a:r>
              <a:rPr lang="ja-JP" altLang="en-US" dirty="0"/>
              <a:t>　日本年金機構へ提出する届書を手書きすることなく「</a:t>
            </a:r>
            <a:r>
              <a:rPr lang="ja-JP" altLang="en-US" dirty="0" err="1"/>
              <a:t>ねんきん</a:t>
            </a:r>
            <a:r>
              <a:rPr lang="ja-JP" altLang="en-US" dirty="0"/>
              <a:t>ネット」上で作成することができます。</a:t>
            </a:r>
          </a:p>
          <a:p>
            <a:pPr indent="90629" defTabSz="842837">
              <a:defRPr/>
            </a:pPr>
            <a:endParaRPr lang="ja-JP" altLang="en-US" dirty="0"/>
          </a:p>
          <a:p>
            <a:pPr indent="90629" defTabSz="842837">
              <a:defRPr/>
            </a:pPr>
            <a:r>
              <a:rPr lang="ja-JP" altLang="en-US" dirty="0"/>
              <a:t>届書の電子申請</a:t>
            </a:r>
          </a:p>
          <a:p>
            <a:pPr indent="90629" defTabSz="842837">
              <a:defRPr/>
            </a:pPr>
            <a:r>
              <a:rPr lang="ja-JP" altLang="en-US" dirty="0"/>
              <a:t>　日本年金機構への届出の申請をスマートフォンから行うことができます。</a:t>
            </a:r>
          </a:p>
          <a:p>
            <a:pPr indent="90629" defTabSz="842837">
              <a:defRPr/>
            </a:pPr>
            <a:endParaRPr lang="en-US" altLang="ja-JP" dirty="0"/>
          </a:p>
          <a:p>
            <a:pPr indent="90629" defTabSz="842837">
              <a:defRPr/>
            </a:pPr>
            <a:r>
              <a:rPr lang="ja-JP" altLang="en-US" dirty="0"/>
              <a:t>電子版「被保険者記録照会回答票」の確認</a:t>
            </a:r>
          </a:p>
          <a:p>
            <a:pPr indent="90629" defTabSz="842837">
              <a:defRPr/>
            </a:pPr>
            <a:r>
              <a:rPr lang="ja-JP" altLang="en-US" dirty="0"/>
              <a:t>　年金記録の相談をした際に発行される「被保険者記録照会回答票」をスマートフォンから確認できます。</a:t>
            </a:r>
          </a:p>
          <a:p>
            <a:pPr indent="90629" defTabSz="842837">
              <a:defRPr/>
            </a:pPr>
            <a:endParaRPr lang="ja-JP" altLang="en-US" dirty="0"/>
          </a:p>
          <a:p>
            <a:pPr indent="90629" defTabSz="842837">
              <a:defRPr/>
            </a:pPr>
            <a:r>
              <a:rPr lang="ja-JP" altLang="en-US" dirty="0"/>
              <a:t>電子版「</a:t>
            </a:r>
            <a:r>
              <a:rPr lang="ja-JP" altLang="en-US" dirty="0" err="1"/>
              <a:t>ねんきん</a:t>
            </a:r>
            <a:r>
              <a:rPr lang="ja-JP" altLang="en-US" dirty="0"/>
              <a:t>定期便」の確認</a:t>
            </a:r>
          </a:p>
          <a:p>
            <a:pPr indent="90629" defTabSz="842837">
              <a:defRPr/>
            </a:pPr>
            <a:r>
              <a:rPr lang="ja-JP" altLang="en-US" dirty="0"/>
              <a:t>　毎年誕生月に送付される「</a:t>
            </a:r>
            <a:r>
              <a:rPr lang="ja-JP" altLang="en-US" dirty="0" err="1"/>
              <a:t>ねんきん</a:t>
            </a:r>
            <a:r>
              <a:rPr lang="ja-JP" altLang="en-US" dirty="0"/>
              <a:t>定期便」をスマートフォンから確認できます。</a:t>
            </a:r>
          </a:p>
          <a:p>
            <a:pPr indent="90629" defTabSz="842837">
              <a:defRPr/>
            </a:pPr>
            <a:endParaRPr lang="ja-JP" altLang="en-US" dirty="0"/>
          </a:p>
          <a:p>
            <a:pPr indent="90629" defTabSz="842837">
              <a:defRPr/>
            </a:pPr>
            <a:r>
              <a:rPr lang="ja-JP" altLang="en-US" dirty="0"/>
              <a:t>持ち主不明記録検索</a:t>
            </a:r>
          </a:p>
          <a:p>
            <a:pPr indent="90629" defTabSz="842837">
              <a:defRPr/>
            </a:pPr>
            <a:r>
              <a:rPr lang="ja-JP" altLang="en-US" dirty="0"/>
              <a:t>　現在持ち主がわからなくなっている年金記録などをインターネット上で検索できます。</a:t>
            </a:r>
          </a:p>
          <a:p>
            <a:pPr indent="90629" defTabSz="842837">
              <a:defRPr/>
            </a:pPr>
            <a:endParaRPr lang="en-US" altLang="ja-JP" dirty="0"/>
          </a:p>
          <a:p>
            <a:pPr indent="90629" defTabSz="842837">
              <a:defRPr/>
            </a:pPr>
            <a:r>
              <a:rPr lang="ja-JP" altLang="en-US" dirty="0"/>
              <a:t>主にこのような機能が「</a:t>
            </a:r>
            <a:r>
              <a:rPr lang="ja-JP" altLang="en-US" dirty="0" err="1"/>
              <a:t>ねんきん</a:t>
            </a:r>
            <a:r>
              <a:rPr lang="ja-JP" altLang="en-US" dirty="0"/>
              <a:t>ネット」で利用することが可能です。</a:t>
            </a: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42804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説明原稿</a:t>
            </a:r>
            <a:r>
              <a:rPr kumimoji="1" lang="en-US" altLang="ja-JP" dirty="0">
                <a:latin typeface="Meiryo UI" panose="020B0604030504040204" pitchFamily="50" charset="-128"/>
                <a:ea typeface="Meiryo UI" panose="020B0604030504040204" pitchFamily="50" charset="-128"/>
              </a:rPr>
              <a:t>】</a:t>
            </a:r>
          </a:p>
          <a:p>
            <a:pPr defTabSz="922264">
              <a:defRPr/>
            </a:pPr>
            <a:r>
              <a:rPr kumimoji="1" lang="ja-JP" altLang="en-US" b="0" i="0" u="none" strike="noStrike" dirty="0">
                <a:solidFill>
                  <a:srgbClr val="000000"/>
                </a:solidFill>
                <a:effectLst/>
                <a:latin typeface="Meiryo UI" panose="020B0604030504040204" pitchFamily="50" charset="-128"/>
                <a:ea typeface="Meiryo UI" panose="020B0604030504040204" pitchFamily="50" charset="-128"/>
              </a:rPr>
              <a:t>「第</a:t>
            </a:r>
            <a:r>
              <a:rPr kumimoji="1" lang="en-US" altLang="ja-JP" b="0" i="0" u="none" strike="noStrike" dirty="0">
                <a:solidFill>
                  <a:srgbClr val="000000"/>
                </a:solidFill>
                <a:effectLst/>
                <a:latin typeface="Meiryo UI" panose="020B0604030504040204" pitchFamily="50" charset="-128"/>
                <a:ea typeface="Meiryo UI" panose="020B0604030504040204" pitchFamily="50" charset="-128"/>
              </a:rPr>
              <a:t>2</a:t>
            </a:r>
            <a:r>
              <a:rPr kumimoji="1" lang="ja-JP" altLang="en-US" b="0" i="0" u="none" strike="noStrike" dirty="0">
                <a:solidFill>
                  <a:srgbClr val="000000"/>
                </a:solidFill>
                <a:effectLst/>
                <a:latin typeface="Meiryo UI" panose="020B0604030504040204" pitchFamily="50" charset="-128"/>
                <a:ea typeface="Meiryo UI" panose="020B0604030504040204" pitchFamily="50" charset="-128"/>
              </a:rPr>
              <a:t>章　「ねんきんネット」の登録をしよう」</a:t>
            </a:r>
            <a:endParaRPr kumimoji="1" lang="en-US" altLang="ja-JP" b="0" i="0" u="none" strike="noStrike" dirty="0">
              <a:solidFill>
                <a:srgbClr val="000000"/>
              </a:solidFill>
              <a:effectLst/>
              <a:latin typeface="Meiryo UI" panose="020B0604030504040204" pitchFamily="50" charset="-128"/>
              <a:ea typeface="Meiryo UI" panose="020B0604030504040204" pitchFamily="50" charset="-128"/>
            </a:endParaRPr>
          </a:p>
          <a:p>
            <a:pPr defTabSz="922264">
              <a:defRPr/>
            </a:pPr>
            <a:r>
              <a:rPr lang="ja-JP" altLang="en-US" b="0" i="0" u="none" strike="noStrike" dirty="0">
                <a:solidFill>
                  <a:srgbClr val="000000"/>
                </a:solidFill>
                <a:effectLst/>
                <a:latin typeface="Meiryo UI" panose="020B0604030504040204" pitchFamily="50" charset="-128"/>
                <a:ea typeface="Meiryo UI" panose="020B0604030504040204" pitchFamily="50" charset="-128"/>
              </a:rPr>
              <a:t>ここでは、「ねんきんネット」</a:t>
            </a:r>
            <a:r>
              <a:rPr lang="ja-JP" altLang="ja-JP" b="0" i="0" u="none" strike="noStrike" dirty="0">
                <a:solidFill>
                  <a:srgbClr val="000000"/>
                </a:solidFill>
                <a:effectLst/>
                <a:latin typeface="Meiryo UI" panose="020B0604030504040204" pitchFamily="50" charset="-128"/>
                <a:ea typeface="Meiryo UI" panose="020B0604030504040204" pitchFamily="50" charset="-128"/>
              </a:rPr>
              <a:t>を</a:t>
            </a:r>
            <a:r>
              <a:rPr lang="ja-JP" altLang="en-US" b="0" i="0" u="none" strike="noStrike" dirty="0">
                <a:solidFill>
                  <a:srgbClr val="000000"/>
                </a:solidFill>
                <a:effectLst/>
                <a:latin typeface="Meiryo UI" panose="020B0604030504040204" pitchFamily="50" charset="-128"/>
                <a:ea typeface="Meiryo UI" panose="020B0604030504040204" pitchFamily="50" charset="-128"/>
              </a:rPr>
              <a:t>利用するための登録の方法をご説明いたします</a:t>
            </a:r>
            <a:r>
              <a:rPr lang="ja-JP" altLang="ja-JP" b="0" i="0" u="none" strike="noStrike" dirty="0">
                <a:solidFill>
                  <a:srgbClr val="000000"/>
                </a:solidFill>
                <a:effectLst/>
                <a:latin typeface="Meiryo UI" panose="020B0604030504040204" pitchFamily="50" charset="-128"/>
                <a:ea typeface="Meiryo UI" panose="020B0604030504040204" pitchFamily="50" charset="-128"/>
              </a:rPr>
              <a:t>。</a:t>
            </a:r>
            <a:endParaRPr kumimoji="1" lang="en-US" altLang="ja-JP" dirty="0">
              <a:latin typeface="Meiryo UI" panose="020B0604030504040204" pitchFamily="50" charset="-128"/>
              <a:ea typeface="Meiryo UI" panose="020B0604030504040204" pitchFamily="50" charset="-128"/>
            </a:endParaRPr>
          </a:p>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1088196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説明原稿</a:t>
            </a:r>
            <a:r>
              <a:rPr kumimoji="1" lang="en-US" altLang="ja-JP" dirty="0">
                <a:latin typeface="Meiryo UI" panose="020B0604030504040204" pitchFamily="50" charset="-128"/>
                <a:ea typeface="Meiryo UI" panose="020B0604030504040204" pitchFamily="50" charset="-128"/>
              </a:rPr>
              <a:t>】</a:t>
            </a:r>
            <a:endParaRPr lang="en-US" altLang="ja-JP" b="0" dirty="0">
              <a:latin typeface="Meiryo UI" panose="020B0604030504040204" pitchFamily="50" charset="-128"/>
              <a:ea typeface="Meiryo UI" panose="020B0604030504040204" pitchFamily="50" charset="-128"/>
            </a:endParaRPr>
          </a:p>
          <a:p>
            <a:pPr indent="94148" defTabSz="922264">
              <a:defRPr/>
            </a:pPr>
            <a:r>
              <a:rPr lang="ja-JP" altLang="en-US" b="0" dirty="0">
                <a:latin typeface="Meiryo UI"/>
                <a:ea typeface="Meiryo UI"/>
              </a:rPr>
              <a:t>まず、「ねんきんネット」を利用する際の登録方法を</a:t>
            </a:r>
            <a:r>
              <a:rPr lang="en-US" altLang="ja-JP" b="0" dirty="0">
                <a:latin typeface="Meiryo UI"/>
                <a:ea typeface="Meiryo UI"/>
              </a:rPr>
              <a:t>2</a:t>
            </a:r>
            <a:r>
              <a:rPr lang="ja-JP" altLang="en-US" b="0" dirty="0">
                <a:latin typeface="Meiryo UI"/>
                <a:ea typeface="Meiryo UI"/>
              </a:rPr>
              <a:t>種類ご紹介</a:t>
            </a:r>
            <a:r>
              <a:rPr lang="ja-JP" altLang="en-US" dirty="0">
                <a:latin typeface="Meiryo UI"/>
                <a:ea typeface="Meiryo UI"/>
              </a:rPr>
              <a:t>いた</a:t>
            </a:r>
            <a:r>
              <a:rPr lang="ja-JP" altLang="en-US" b="0" dirty="0">
                <a:latin typeface="Meiryo UI"/>
                <a:ea typeface="Meiryo UI"/>
              </a:rPr>
              <a:t>します。</a:t>
            </a:r>
            <a:endParaRPr lang="ja-JP" altLang="en-US" dirty="0"/>
          </a:p>
          <a:p>
            <a:pPr indent="94463" defTabSz="922264">
              <a:defRPr/>
            </a:pPr>
            <a:endParaRPr lang="en-US" altLang="ja-JP" b="0" dirty="0">
              <a:latin typeface="Meiryo UI" panose="020B0604030504040204" pitchFamily="50" charset="-128"/>
              <a:ea typeface="Meiryo UI" panose="020B0604030504040204" pitchFamily="50" charset="-128"/>
            </a:endParaRPr>
          </a:p>
          <a:p>
            <a:pPr indent="94463" defTabSz="922264">
              <a:defRPr/>
            </a:pPr>
            <a:r>
              <a:rPr lang="en-US" altLang="ja-JP" b="0" dirty="0">
                <a:latin typeface="Meiryo UI" panose="020B0604030504040204" pitchFamily="50" charset="-128"/>
                <a:ea typeface="Meiryo UI" panose="020B0604030504040204" pitchFamily="50" charset="-128"/>
              </a:rPr>
              <a:t>1</a:t>
            </a:r>
            <a:r>
              <a:rPr lang="ja-JP" altLang="en-US" b="0" dirty="0">
                <a:latin typeface="Meiryo UI" panose="020B0604030504040204" pitchFamily="50" charset="-128"/>
                <a:ea typeface="Meiryo UI" panose="020B0604030504040204" pitchFamily="50" charset="-128"/>
              </a:rPr>
              <a:t>つ目は、</a:t>
            </a:r>
            <a:r>
              <a:rPr lang="ja-JP" altLang="en-US" b="0" i="0" dirty="0">
                <a:solidFill>
                  <a:srgbClr val="009650"/>
                </a:solidFill>
                <a:effectLst/>
                <a:latin typeface="Meiryo" panose="020B0604030504040204" pitchFamily="50" charset="-128"/>
                <a:ea typeface="Meiryo" panose="020B0604030504040204" pitchFamily="50" charset="-128"/>
              </a:rPr>
              <a:t>マイナポータルからの利用登録をする方法です。</a:t>
            </a:r>
            <a:endParaRPr lang="en-US" altLang="ja-JP" b="0" i="0" dirty="0">
              <a:solidFill>
                <a:srgbClr val="009650"/>
              </a:solidFill>
              <a:effectLst/>
              <a:latin typeface="Meiryo" panose="020B0604030504040204" pitchFamily="50" charset="-128"/>
              <a:ea typeface="Meiryo" panose="020B0604030504040204" pitchFamily="50" charset="-128"/>
            </a:endParaRPr>
          </a:p>
          <a:p>
            <a:pPr indent="94463" defTabSz="922264">
              <a:defRPr/>
            </a:pPr>
            <a:r>
              <a:rPr lang="ja-JP" altLang="en-US" dirty="0">
                <a:solidFill>
                  <a:srgbClr val="000000"/>
                </a:solidFill>
                <a:latin typeface="Meiryo" panose="020B0604030504040204" pitchFamily="50" charset="-128"/>
                <a:ea typeface="Meiryo" panose="020B0604030504040204" pitchFamily="50" charset="-128"/>
              </a:rPr>
              <a:t>この方法では、まず、パソコンもしくはスマートフォンからマイナポータルにログインを行い、</a:t>
            </a:r>
            <a:endParaRPr lang="en-US" altLang="ja-JP" dirty="0">
              <a:solidFill>
                <a:srgbClr val="000000"/>
              </a:solidFill>
              <a:latin typeface="Meiryo" panose="020B0604030504040204" pitchFamily="50" charset="-128"/>
              <a:ea typeface="Meiryo" panose="020B0604030504040204" pitchFamily="50" charset="-128"/>
            </a:endParaRPr>
          </a:p>
          <a:p>
            <a:pPr indent="94463" defTabSz="922264">
              <a:defRPr/>
            </a:pPr>
            <a:r>
              <a:rPr lang="ja-JP" altLang="en-US" dirty="0">
                <a:solidFill>
                  <a:srgbClr val="000000"/>
                </a:solidFill>
                <a:latin typeface="Meiryo" panose="020B0604030504040204" pitchFamily="50" charset="-128"/>
                <a:ea typeface="Meiryo" panose="020B0604030504040204" pitchFamily="50" charset="-128"/>
              </a:rPr>
              <a:t>マイナポータルの「年金記録・見込額を見る」（</a:t>
            </a:r>
            <a:r>
              <a:rPr lang="ja-JP" altLang="en-US" dirty="0" err="1">
                <a:solidFill>
                  <a:srgbClr val="000000"/>
                </a:solidFill>
                <a:latin typeface="Meiryo" panose="020B0604030504040204" pitchFamily="50" charset="-128"/>
                <a:ea typeface="Meiryo" panose="020B0604030504040204" pitchFamily="50" charset="-128"/>
              </a:rPr>
              <a:t>ねんきん</a:t>
            </a:r>
            <a:r>
              <a:rPr lang="ja-JP" altLang="en-US" dirty="0">
                <a:solidFill>
                  <a:srgbClr val="000000"/>
                </a:solidFill>
                <a:latin typeface="Meiryo" panose="020B0604030504040204" pitchFamily="50" charset="-128"/>
                <a:ea typeface="Meiryo" panose="020B0604030504040204" pitchFamily="50" charset="-128"/>
              </a:rPr>
              <a:t>ネット）の機能から</a:t>
            </a:r>
            <a:endParaRPr lang="en-US" altLang="ja-JP" dirty="0">
              <a:solidFill>
                <a:srgbClr val="000000"/>
              </a:solidFill>
              <a:latin typeface="Meiryo" panose="020B0604030504040204" pitchFamily="50" charset="-128"/>
              <a:ea typeface="Meiryo" panose="020B0604030504040204" pitchFamily="50" charset="-128"/>
            </a:endParaRPr>
          </a:p>
          <a:p>
            <a:pPr indent="94463" defTabSz="922264">
              <a:defRPr/>
            </a:pPr>
            <a:r>
              <a:rPr lang="ja-JP" altLang="en-US" dirty="0">
                <a:solidFill>
                  <a:srgbClr val="000000"/>
                </a:solidFill>
                <a:latin typeface="Meiryo" panose="020B0604030504040204" pitchFamily="50" charset="-128"/>
                <a:ea typeface="Meiryo" panose="020B0604030504040204" pitchFamily="50" charset="-128"/>
              </a:rPr>
              <a:t>「ねんきんネット」へ連携手続きをする、といった流れで利用登録を行います。</a:t>
            </a:r>
          </a:p>
          <a:p>
            <a:pPr indent="94463" defTabSz="922264">
              <a:defRPr/>
            </a:pPr>
            <a:r>
              <a:rPr lang="ja-JP" altLang="en-US" dirty="0">
                <a:solidFill>
                  <a:srgbClr val="000000"/>
                </a:solidFill>
                <a:latin typeface="Meiryo" panose="020B0604030504040204" pitchFamily="50" charset="-128"/>
                <a:ea typeface="Meiryo" panose="020B0604030504040204" pitchFamily="50" charset="-128"/>
              </a:rPr>
              <a:t>この登録方法では、マイナンバーカードとメールアドレスが必要となります。</a:t>
            </a:r>
          </a:p>
          <a:p>
            <a:pPr indent="94463" defTabSz="922264">
              <a:defRPr/>
            </a:pPr>
            <a:endParaRPr lang="en-US" altLang="ja-JP" b="0" dirty="0">
              <a:latin typeface="Meiryo UI" panose="020B0604030504040204" pitchFamily="50" charset="-128"/>
              <a:ea typeface="Meiryo UI" panose="020B0604030504040204" pitchFamily="50" charset="-128"/>
            </a:endParaRPr>
          </a:p>
          <a:p>
            <a:pPr indent="94463" defTabSz="922264">
              <a:defRPr/>
            </a:pPr>
            <a:r>
              <a:rPr lang="en-US" altLang="ja-JP" b="0" dirty="0">
                <a:latin typeface="Meiryo UI" panose="020B0604030504040204" pitchFamily="50" charset="-128"/>
                <a:ea typeface="Meiryo UI" panose="020B0604030504040204" pitchFamily="50" charset="-128"/>
              </a:rPr>
              <a:t>2</a:t>
            </a:r>
            <a:r>
              <a:rPr lang="ja-JP" altLang="en-US" b="0" dirty="0">
                <a:latin typeface="Meiryo UI" panose="020B0604030504040204" pitchFamily="50" charset="-128"/>
                <a:ea typeface="Meiryo UI" panose="020B0604030504040204" pitchFamily="50" charset="-128"/>
              </a:rPr>
              <a:t>つ目は、マイナポータルは使わず、</a:t>
            </a:r>
            <a:r>
              <a:rPr lang="ja-JP" altLang="en-US" b="0" i="0" dirty="0">
                <a:solidFill>
                  <a:srgbClr val="009650"/>
                </a:solidFill>
                <a:effectLst/>
                <a:latin typeface="Meiryo" panose="020B0604030504040204" pitchFamily="50" charset="-128"/>
                <a:ea typeface="Meiryo" panose="020B0604030504040204" pitchFamily="50" charset="-128"/>
              </a:rPr>
              <a:t>「ねんきんネット」から直接利用登録をする方法です。</a:t>
            </a:r>
            <a:endParaRPr lang="en-US" altLang="ja-JP" b="0" i="0" dirty="0">
              <a:solidFill>
                <a:srgbClr val="009650"/>
              </a:solidFill>
              <a:effectLst/>
              <a:latin typeface="Meiryo" panose="020B0604030504040204" pitchFamily="50" charset="-128"/>
              <a:ea typeface="Meiryo" panose="020B0604030504040204" pitchFamily="50" charset="-128"/>
            </a:endParaRPr>
          </a:p>
          <a:p>
            <a:pPr indent="94463" defTabSz="922264">
              <a:defRPr/>
            </a:pPr>
            <a:r>
              <a:rPr lang="ja-JP" altLang="en-US" b="0" i="0" dirty="0">
                <a:solidFill>
                  <a:srgbClr val="009650"/>
                </a:solidFill>
                <a:effectLst/>
                <a:latin typeface="Meiryo" panose="020B0604030504040204" pitchFamily="50" charset="-128"/>
                <a:ea typeface="Meiryo" panose="020B0604030504040204" pitchFamily="50" charset="-128"/>
              </a:rPr>
              <a:t>マイナンバーカードをお持ちでない方はこちらを選択してください。</a:t>
            </a:r>
            <a:endParaRPr lang="en-US" altLang="ja-JP" b="0" i="0" dirty="0">
              <a:solidFill>
                <a:srgbClr val="009650"/>
              </a:solidFill>
              <a:effectLst/>
              <a:latin typeface="Meiryo" panose="020B0604030504040204" pitchFamily="50" charset="-128"/>
              <a:ea typeface="Meiryo" panose="020B0604030504040204" pitchFamily="50" charset="-128"/>
            </a:endParaRPr>
          </a:p>
          <a:p>
            <a:pPr indent="94463" defTabSz="922264">
              <a:defRPr/>
            </a:pPr>
            <a:r>
              <a:rPr lang="ja-JP" altLang="en-US" b="0" i="0" dirty="0">
                <a:solidFill>
                  <a:srgbClr val="009650"/>
                </a:solidFill>
                <a:effectLst/>
                <a:latin typeface="Meiryo" panose="020B0604030504040204" pitchFamily="50" charset="-128"/>
                <a:ea typeface="Meiryo" panose="020B0604030504040204" pitchFamily="50" charset="-128"/>
              </a:rPr>
              <a:t>こちらの方法では、</a:t>
            </a:r>
            <a:endParaRPr lang="en-US" altLang="ja-JP" b="0" i="0" dirty="0">
              <a:solidFill>
                <a:srgbClr val="009650"/>
              </a:solidFill>
              <a:effectLst/>
              <a:latin typeface="Meiryo" panose="020B0604030504040204" pitchFamily="50" charset="-128"/>
              <a:ea typeface="Meiryo" panose="020B0604030504040204" pitchFamily="50" charset="-128"/>
            </a:endParaRPr>
          </a:p>
          <a:p>
            <a:pPr indent="94463" defTabSz="922264">
              <a:defRPr/>
            </a:pPr>
            <a:r>
              <a:rPr lang="ja-JP" altLang="en-US" b="0" i="0" dirty="0">
                <a:solidFill>
                  <a:srgbClr val="009650"/>
                </a:solidFill>
                <a:effectLst/>
                <a:latin typeface="Meiryo" panose="020B0604030504040204" pitchFamily="50" charset="-128"/>
                <a:ea typeface="Meiryo" panose="020B0604030504040204" pitchFamily="50" charset="-128"/>
              </a:rPr>
              <a:t>「</a:t>
            </a:r>
            <a:r>
              <a:rPr lang="ja-JP" altLang="en-US" b="0" i="0" dirty="0" err="1">
                <a:solidFill>
                  <a:srgbClr val="009650"/>
                </a:solidFill>
                <a:effectLst/>
                <a:latin typeface="Meiryo" panose="020B0604030504040204" pitchFamily="50" charset="-128"/>
                <a:ea typeface="Meiryo" panose="020B0604030504040204" pitchFamily="50" charset="-128"/>
              </a:rPr>
              <a:t>ねんきん</a:t>
            </a:r>
            <a:r>
              <a:rPr lang="ja-JP" altLang="en-US" b="0" i="0" dirty="0">
                <a:solidFill>
                  <a:srgbClr val="009650"/>
                </a:solidFill>
                <a:effectLst/>
                <a:latin typeface="Meiryo" panose="020B0604030504040204" pitchFamily="50" charset="-128"/>
                <a:ea typeface="Meiryo" panose="020B0604030504040204" pitchFamily="50" charset="-128"/>
              </a:rPr>
              <a:t>ネット」のユーザ</a:t>
            </a:r>
            <a:r>
              <a:rPr lang="en-US" altLang="ja-JP" b="0" i="0" dirty="0">
                <a:solidFill>
                  <a:srgbClr val="009650"/>
                </a:solidFill>
                <a:effectLst/>
                <a:latin typeface="Meiryo" panose="020B0604030504040204" pitchFamily="50" charset="-128"/>
                <a:ea typeface="Meiryo" panose="020B0604030504040204" pitchFamily="50" charset="-128"/>
              </a:rPr>
              <a:t>ID</a:t>
            </a:r>
            <a:r>
              <a:rPr lang="ja-JP" altLang="en-US" b="0" i="0" dirty="0">
                <a:solidFill>
                  <a:srgbClr val="009650"/>
                </a:solidFill>
                <a:effectLst/>
                <a:latin typeface="Meiryo" panose="020B0604030504040204" pitchFamily="50" charset="-128"/>
                <a:ea typeface="Meiryo" panose="020B0604030504040204" pitchFamily="50" charset="-128"/>
              </a:rPr>
              <a:t>を取得の上、「</a:t>
            </a:r>
            <a:r>
              <a:rPr lang="ja-JP" altLang="en-US" b="0" i="0" dirty="0" err="1">
                <a:solidFill>
                  <a:srgbClr val="009650"/>
                </a:solidFill>
                <a:effectLst/>
                <a:latin typeface="Meiryo" panose="020B0604030504040204" pitchFamily="50" charset="-128"/>
                <a:ea typeface="Meiryo" panose="020B0604030504040204" pitchFamily="50" charset="-128"/>
              </a:rPr>
              <a:t>ねんきん</a:t>
            </a:r>
            <a:r>
              <a:rPr lang="ja-JP" altLang="en-US" b="0" i="0" dirty="0">
                <a:solidFill>
                  <a:srgbClr val="009650"/>
                </a:solidFill>
                <a:effectLst/>
                <a:latin typeface="Meiryo" panose="020B0604030504040204" pitchFamily="50" charset="-128"/>
                <a:ea typeface="Meiryo" panose="020B0604030504040204" pitchFamily="50" charset="-128"/>
              </a:rPr>
              <a:t>ネット」から利用登録を進めます。</a:t>
            </a:r>
            <a:endParaRPr lang="en-US" altLang="ja-JP" b="0" i="0" dirty="0">
              <a:solidFill>
                <a:srgbClr val="009650"/>
              </a:solidFill>
              <a:effectLst/>
              <a:latin typeface="Meiryo" panose="020B0604030504040204" pitchFamily="50" charset="-128"/>
              <a:ea typeface="Meiryo" panose="020B0604030504040204" pitchFamily="50" charset="-128"/>
            </a:endParaRPr>
          </a:p>
          <a:p>
            <a:pPr indent="94463" defTabSz="922264">
              <a:defRPr/>
            </a:pPr>
            <a:r>
              <a:rPr lang="ja-JP" altLang="en-US" b="0" i="0" dirty="0">
                <a:solidFill>
                  <a:srgbClr val="009650"/>
                </a:solidFill>
                <a:effectLst/>
                <a:latin typeface="Meiryo" panose="020B0604030504040204" pitchFamily="50" charset="-128"/>
                <a:ea typeface="Meiryo" panose="020B0604030504040204" pitchFamily="50" charset="-128"/>
              </a:rPr>
              <a:t>こちらの方法は、アクセスキーを持っている方と持っていない方で登録方法が異なります。</a:t>
            </a:r>
          </a:p>
          <a:p>
            <a:pPr indent="94463" defTabSz="922264">
              <a:defRPr/>
            </a:pPr>
            <a:r>
              <a:rPr lang="ja-JP" altLang="en-US" b="0" i="0" dirty="0">
                <a:solidFill>
                  <a:srgbClr val="009650"/>
                </a:solidFill>
                <a:effectLst/>
                <a:latin typeface="Meiryo" panose="020B0604030504040204" pitchFamily="50" charset="-128"/>
                <a:ea typeface="Meiryo" panose="020B0604030504040204" pitchFamily="50" charset="-128"/>
              </a:rPr>
              <a:t>ユーザ</a:t>
            </a:r>
            <a:r>
              <a:rPr lang="en-US" altLang="ja-JP" b="0" i="0" dirty="0">
                <a:solidFill>
                  <a:srgbClr val="009650"/>
                </a:solidFill>
                <a:effectLst/>
                <a:latin typeface="Meiryo" panose="020B0604030504040204" pitchFamily="50" charset="-128"/>
                <a:ea typeface="Meiryo" panose="020B0604030504040204" pitchFamily="50" charset="-128"/>
              </a:rPr>
              <a:t>ID</a:t>
            </a:r>
            <a:r>
              <a:rPr lang="ja-JP" altLang="en-US" b="0" i="0" dirty="0">
                <a:solidFill>
                  <a:srgbClr val="009650"/>
                </a:solidFill>
                <a:effectLst/>
                <a:latin typeface="Meiryo" panose="020B0604030504040204" pitchFamily="50" charset="-128"/>
                <a:ea typeface="Meiryo" panose="020B0604030504040204" pitchFamily="50" charset="-128"/>
              </a:rPr>
              <a:t>の取得には、年金手帳や年金証書などで確認できる「基礎年金番号」と登録するメールアドレスが必要となります。</a:t>
            </a:r>
            <a:br>
              <a:rPr lang="ja-JP" altLang="en-US" b="0" i="0" dirty="0">
                <a:solidFill>
                  <a:srgbClr val="009650"/>
                </a:solidFill>
                <a:effectLst/>
                <a:latin typeface="Meiryo" panose="020B0604030504040204" pitchFamily="50" charset="-128"/>
                <a:ea typeface="Meiryo" panose="020B0604030504040204" pitchFamily="50" charset="-128"/>
              </a:rPr>
            </a:br>
            <a:r>
              <a:rPr lang="ja-JP" altLang="en-US" b="0" i="0" dirty="0">
                <a:solidFill>
                  <a:srgbClr val="009650"/>
                </a:solidFill>
                <a:effectLst/>
                <a:latin typeface="Meiryo" panose="020B0604030504040204" pitchFamily="50" charset="-128"/>
                <a:ea typeface="Meiryo" panose="020B0604030504040204" pitchFamily="50" charset="-128"/>
              </a:rPr>
              <a:t>　アクセスキーをお持ちの場合はあわせてご用意ください。</a:t>
            </a:r>
          </a:p>
          <a:p>
            <a:pPr indent="94463" defTabSz="922264">
              <a:defRPr/>
            </a:pPr>
            <a:r>
              <a:rPr lang="ja-JP" altLang="en-US" b="0" i="0" dirty="0">
                <a:solidFill>
                  <a:srgbClr val="009650"/>
                </a:solidFill>
                <a:effectLst/>
                <a:latin typeface="Meiryo" panose="020B0604030504040204" pitchFamily="50" charset="-128"/>
                <a:ea typeface="Meiryo" panose="020B0604030504040204" pitchFamily="50" charset="-128"/>
              </a:rPr>
              <a:t>なお、アクセスキーとは、ユーザ</a:t>
            </a:r>
            <a:r>
              <a:rPr lang="en-US" altLang="ja-JP" b="0" i="0" dirty="0">
                <a:solidFill>
                  <a:srgbClr val="009650"/>
                </a:solidFill>
                <a:effectLst/>
                <a:latin typeface="Meiryo" panose="020B0604030504040204" pitchFamily="50" charset="-128"/>
                <a:ea typeface="Meiryo" panose="020B0604030504040204" pitchFamily="50" charset="-128"/>
              </a:rPr>
              <a:t>ID</a:t>
            </a:r>
            <a:r>
              <a:rPr lang="ja-JP" altLang="en-US" b="0" i="0" dirty="0">
                <a:solidFill>
                  <a:srgbClr val="009650"/>
                </a:solidFill>
                <a:effectLst/>
                <a:latin typeface="Meiryo" panose="020B0604030504040204" pitchFamily="50" charset="-128"/>
                <a:ea typeface="Meiryo" panose="020B0604030504040204" pitchFamily="50" charset="-128"/>
              </a:rPr>
              <a:t>の取得に必要な</a:t>
            </a:r>
            <a:r>
              <a:rPr lang="en-US" altLang="ja-JP" b="0" i="0" dirty="0">
                <a:solidFill>
                  <a:srgbClr val="009650"/>
                </a:solidFill>
                <a:effectLst/>
                <a:latin typeface="Meiryo" panose="020B0604030504040204" pitchFamily="50" charset="-128"/>
                <a:ea typeface="Meiryo" panose="020B0604030504040204" pitchFamily="50" charset="-128"/>
              </a:rPr>
              <a:t>17</a:t>
            </a:r>
            <a:r>
              <a:rPr lang="ja-JP" altLang="en-US" b="0" i="0" dirty="0">
                <a:solidFill>
                  <a:srgbClr val="009650"/>
                </a:solidFill>
                <a:effectLst/>
                <a:latin typeface="Meiryo" panose="020B0604030504040204" pitchFamily="50" charset="-128"/>
                <a:ea typeface="Meiryo" panose="020B0604030504040204" pitchFamily="50" charset="-128"/>
              </a:rPr>
              <a:t>桁の番号のことで、</a:t>
            </a:r>
          </a:p>
          <a:p>
            <a:pPr indent="94463" defTabSz="922264">
              <a:defRPr/>
            </a:pPr>
            <a:r>
              <a:rPr lang="ja-JP" altLang="en-US" b="0" i="0" dirty="0">
                <a:solidFill>
                  <a:srgbClr val="009650"/>
                </a:solidFill>
                <a:effectLst/>
                <a:latin typeface="Meiryo" panose="020B0604030504040204" pitchFamily="50" charset="-128"/>
                <a:ea typeface="Meiryo" panose="020B0604030504040204" pitchFamily="50" charset="-128"/>
              </a:rPr>
              <a:t>「</a:t>
            </a:r>
            <a:r>
              <a:rPr lang="ja-JP" altLang="en-US" b="0" i="0" dirty="0" err="1">
                <a:solidFill>
                  <a:srgbClr val="009650"/>
                </a:solidFill>
                <a:effectLst/>
                <a:latin typeface="Meiryo" panose="020B0604030504040204" pitchFamily="50" charset="-128"/>
                <a:ea typeface="Meiryo" panose="020B0604030504040204" pitchFamily="50" charset="-128"/>
              </a:rPr>
              <a:t>ねんきん</a:t>
            </a:r>
            <a:r>
              <a:rPr lang="ja-JP" altLang="en-US" b="0" i="0" dirty="0">
                <a:solidFill>
                  <a:srgbClr val="009650"/>
                </a:solidFill>
                <a:effectLst/>
                <a:latin typeface="Meiryo" panose="020B0604030504040204" pitchFamily="50" charset="-128"/>
                <a:ea typeface="Meiryo" panose="020B0604030504040204" pitchFamily="50" charset="-128"/>
              </a:rPr>
              <a:t>定期便」などに記載がされています。</a:t>
            </a:r>
          </a:p>
          <a:p>
            <a:pPr indent="94463" defTabSz="922264">
              <a:defRPr/>
            </a:pPr>
            <a:r>
              <a:rPr lang="ja-JP" altLang="en-US" b="0" i="0" dirty="0">
                <a:solidFill>
                  <a:srgbClr val="009650"/>
                </a:solidFill>
                <a:effectLst/>
                <a:latin typeface="Meiryo" panose="020B0604030504040204" pitchFamily="50" charset="-128"/>
                <a:ea typeface="Meiryo" panose="020B0604030504040204" pitchFamily="50" charset="-128"/>
              </a:rPr>
              <a:t>この番号を使用してお申し込みをいただくことで、即時にユーザ</a:t>
            </a:r>
            <a:r>
              <a:rPr lang="en-US" altLang="ja-JP" b="0" i="0" dirty="0">
                <a:solidFill>
                  <a:srgbClr val="009650"/>
                </a:solidFill>
                <a:effectLst/>
                <a:latin typeface="Meiryo" panose="020B0604030504040204" pitchFamily="50" charset="-128"/>
                <a:ea typeface="Meiryo" panose="020B0604030504040204" pitchFamily="50" charset="-128"/>
              </a:rPr>
              <a:t>ID</a:t>
            </a:r>
            <a:r>
              <a:rPr lang="ja-JP" altLang="en-US" b="0" i="0" dirty="0">
                <a:solidFill>
                  <a:srgbClr val="009650"/>
                </a:solidFill>
                <a:effectLst/>
                <a:latin typeface="Meiryo" panose="020B0604030504040204" pitchFamily="50" charset="-128"/>
                <a:ea typeface="Meiryo" panose="020B0604030504040204" pitchFamily="50" charset="-128"/>
              </a:rPr>
              <a:t>を取得できます。</a:t>
            </a:r>
            <a:endParaRPr lang="en-US" altLang="ja-JP" b="0" i="0" dirty="0">
              <a:solidFill>
                <a:srgbClr val="009650"/>
              </a:solidFill>
              <a:effectLst/>
              <a:latin typeface="Meiryo" panose="020B0604030504040204" pitchFamily="50" charset="-128"/>
              <a:ea typeface="Meiryo" panose="020B0604030504040204" pitchFamily="50" charset="-128"/>
            </a:endParaRPr>
          </a:p>
          <a:p>
            <a:pPr indent="94463" defTabSz="922264">
              <a:defRPr/>
            </a:pPr>
            <a:endParaRPr lang="en-US" altLang="ja-JP" b="0" i="0" dirty="0">
              <a:solidFill>
                <a:srgbClr val="009650"/>
              </a:solidFill>
              <a:effectLst/>
              <a:latin typeface="Meiryo" panose="020B0604030504040204" pitchFamily="50" charset="-128"/>
              <a:ea typeface="Meiryo" panose="020B0604030504040204" pitchFamily="50" charset="-128"/>
            </a:endParaRPr>
          </a:p>
          <a:p>
            <a:pPr indent="94463" defTabSz="922264">
              <a:defRPr/>
            </a:pPr>
            <a:r>
              <a:rPr lang="en-US" altLang="ja-JP" b="0" i="0" dirty="0">
                <a:solidFill>
                  <a:srgbClr val="009650"/>
                </a:solidFill>
                <a:effectLst/>
                <a:latin typeface="Meiryo" panose="020B0604030504040204" pitchFamily="50" charset="-128"/>
                <a:ea typeface="Meiryo" panose="020B0604030504040204" pitchFamily="50" charset="-128"/>
              </a:rPr>
              <a:t>【</a:t>
            </a:r>
            <a:r>
              <a:rPr lang="ja-JP" altLang="en-US" b="0" i="0" dirty="0">
                <a:solidFill>
                  <a:srgbClr val="009650"/>
                </a:solidFill>
                <a:effectLst/>
                <a:latin typeface="Meiryo" panose="020B0604030504040204" pitchFamily="50" charset="-128"/>
                <a:ea typeface="Meiryo" panose="020B0604030504040204" pitchFamily="50" charset="-128"/>
              </a:rPr>
              <a:t>講師向けコメント</a:t>
            </a:r>
            <a:r>
              <a:rPr lang="en-US" altLang="ja-JP" b="0" i="0" dirty="0">
                <a:solidFill>
                  <a:srgbClr val="009650"/>
                </a:solidFill>
                <a:effectLst/>
                <a:latin typeface="Meiryo" panose="020B0604030504040204" pitchFamily="50" charset="-128"/>
                <a:ea typeface="Meiryo" panose="020B0604030504040204" pitchFamily="50" charset="-128"/>
              </a:rPr>
              <a:t>】</a:t>
            </a:r>
          </a:p>
          <a:p>
            <a:pPr indent="94463" defTabSz="922264">
              <a:defRPr/>
            </a:pPr>
            <a:r>
              <a:rPr lang="ja-JP" altLang="en-US" b="0" i="0" dirty="0">
                <a:solidFill>
                  <a:srgbClr val="009650"/>
                </a:solidFill>
                <a:effectLst/>
                <a:latin typeface="Meiryo" panose="020B0604030504040204" pitchFamily="50" charset="-128"/>
                <a:ea typeface="Meiryo" panose="020B0604030504040204" pitchFamily="50" charset="-128"/>
              </a:rPr>
              <a:t>講師の皆さまは、受講者の方が、どの方法で登録をしようとしているのか、把握の上講習会を進めてください。</a:t>
            </a:r>
          </a:p>
          <a:p>
            <a:pPr indent="94463" defTabSz="922264">
              <a:defRPr/>
            </a:pPr>
            <a:endParaRPr lang="en-US" altLang="ja-JP"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319514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56"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3110204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56"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2136026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25.xml"/><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8.png"/><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0.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59.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67.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bin"/><Relationship Id="rId13" Type="http://schemas.microsoft.com/office/2007/relationships/hdphoto" Target="../media/hdphoto2.wdp"/><Relationship Id="rId3" Type="http://schemas.openxmlformats.org/officeDocument/2006/relationships/notesSlide" Target="../notesSlides/notesSlide30.xml"/><Relationship Id="rId7" Type="http://schemas.openxmlformats.org/officeDocument/2006/relationships/image" Target="../media/image72.png"/><Relationship Id="rId12" Type="http://schemas.openxmlformats.org/officeDocument/2006/relationships/image" Target="../media/image74.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71.png"/><Relationship Id="rId11" Type="http://schemas.microsoft.com/office/2007/relationships/hdphoto" Target="../media/hdphoto1.wdp"/><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1.emf"/></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31.xml"/><Relationship Id="rId7" Type="http://schemas.openxmlformats.org/officeDocument/2006/relationships/image" Target="../media/image76.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75.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13" Type="http://schemas.microsoft.com/office/2007/relationships/hdphoto" Target="../media/hdphoto1.wdp"/><Relationship Id="rId3" Type="http://schemas.openxmlformats.org/officeDocument/2006/relationships/notesSlide" Target="../notesSlides/notesSlide32.xml"/><Relationship Id="rId7" Type="http://schemas.openxmlformats.org/officeDocument/2006/relationships/image" Target="../media/image81.jpg"/><Relationship Id="rId12" Type="http://schemas.openxmlformats.org/officeDocument/2006/relationships/image" Target="../media/image73.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80.png"/><Relationship Id="rId11" Type="http://schemas.openxmlformats.org/officeDocument/2006/relationships/image" Target="../media/image1.emf"/><Relationship Id="rId5" Type="http://schemas.openxmlformats.org/officeDocument/2006/relationships/image" Target="../media/image79.jpg"/><Relationship Id="rId10" Type="http://schemas.openxmlformats.org/officeDocument/2006/relationships/oleObject" Target="../embeddings/oleObject8.bin"/><Relationship Id="rId4" Type="http://schemas.openxmlformats.org/officeDocument/2006/relationships/image" Target="../media/image78.png"/><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82.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34.xml"/><Relationship Id="rId7" Type="http://schemas.openxmlformats.org/officeDocument/2006/relationships/image" Target="../media/image72.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71.png"/><Relationship Id="rId11" Type="http://schemas.microsoft.com/office/2007/relationships/hdphoto" Target="../media/hdphoto1.wdp"/><Relationship Id="rId5" Type="http://schemas.openxmlformats.org/officeDocument/2006/relationships/image" Target="../media/image84.png"/><Relationship Id="rId10" Type="http://schemas.openxmlformats.org/officeDocument/2006/relationships/image" Target="../media/image73.png"/><Relationship Id="rId4" Type="http://schemas.openxmlformats.org/officeDocument/2006/relationships/image" Target="../media/image83.png"/><Relationship Id="rId9"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hyperlink" Target="https://www.nenkin.go.jp/"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nenkin.go.jp/"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6.jpg"/><Relationship Id="rId5" Type="http://schemas.openxmlformats.org/officeDocument/2006/relationships/image" Target="../media/image1.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757590" y="2529000"/>
            <a:ext cx="762882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b="1" dirty="0">
                <a:latin typeface="メイリオ" panose="020B0604030504040204" pitchFamily="50" charset="-128"/>
                <a:ea typeface="メイリオ" panose="020B0604030504040204" pitchFamily="50" charset="-128"/>
              </a:rPr>
              <a:t>スマホで年金の情報を</a:t>
            </a:r>
            <a:endParaRPr lang="en-US" altLang="ja-JP" sz="4000" b="1" dirty="0">
              <a:latin typeface="メイリオ" panose="020B0604030504040204" pitchFamily="50" charset="-128"/>
              <a:ea typeface="メイリオ" panose="020B0604030504040204" pitchFamily="50" charset="-128"/>
            </a:endParaRPr>
          </a:p>
          <a:p>
            <a:r>
              <a:rPr lang="ja-JP" altLang="en-US" sz="4000" b="1" dirty="0">
                <a:latin typeface="メイリオ" panose="020B0604030504040204" pitchFamily="50" charset="-128"/>
                <a:ea typeface="メイリオ" panose="020B0604030504040204" pitchFamily="50" charset="-128"/>
              </a:rPr>
              <a:t>確認しよう（ねんきんネット）</a:t>
            </a:r>
            <a:endParaRPr lang="en-US" altLang="ja-JP" sz="4000"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E8D182D9-8410-4FBF-A4EB-BF48554D06E2}"/>
              </a:ext>
            </a:extLst>
          </p:cNvPr>
          <p:cNvSpPr txBox="1"/>
          <p:nvPr/>
        </p:nvSpPr>
        <p:spPr>
          <a:xfrm>
            <a:off x="7668344" y="6077743"/>
            <a:ext cx="1475656"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6</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2</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pic>
        <p:nvPicPr>
          <p:cNvPr id="4" name="図 3" descr="「デジタル活用支援推進事業」を表すロゴマーク">
            <a:extLst>
              <a:ext uri="{FF2B5EF4-FFF2-40B4-BE49-F238E27FC236}">
                <a16:creationId xmlns:a16="http://schemas.microsoft.com/office/drawing/2014/main" id="{F04EB8B7-EDE6-4F02-958D-F93C7CBDA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3" name="テキスト ボックス 2">
            <a:extLst>
              <a:ext uri="{FF2B5EF4-FFF2-40B4-BE49-F238E27FC236}">
                <a16:creationId xmlns:a16="http://schemas.microsoft.com/office/drawing/2014/main" id="{2536F515-9F1B-A536-FA37-F4D08120284D}"/>
              </a:ext>
            </a:extLst>
          </p:cNvPr>
          <p:cNvSpPr txBox="1"/>
          <p:nvPr/>
        </p:nvSpPr>
        <p:spPr>
          <a:xfrm>
            <a:off x="1329700" y="964806"/>
            <a:ext cx="6484600" cy="1323439"/>
          </a:xfrm>
          <a:prstGeom prst="rect">
            <a:avLst/>
          </a:prstGeom>
          <a:noFill/>
        </p:spPr>
        <p:txBody>
          <a:bodyPr wrap="square" rtlCol="0">
            <a:spAutoFit/>
          </a:bodyPr>
          <a:lstStyle/>
          <a:p>
            <a:r>
              <a:rPr kumimoji="1" lang="en-US" altLang="ja-JP" sz="4000" b="1" dirty="0">
                <a:latin typeface="メイリオ" panose="020B0604030504040204" pitchFamily="50" charset="-128"/>
                <a:ea typeface="メイリオ" panose="020B0604030504040204" pitchFamily="50" charset="-128"/>
              </a:rPr>
              <a:t>iPhone</a:t>
            </a:r>
            <a:endParaRPr kumimoji="1" lang="ja-JP" altLang="en-US" sz="4000" b="1" dirty="0">
              <a:latin typeface="メイリオ" panose="020B0604030504040204" pitchFamily="50" charset="-128"/>
              <a:ea typeface="メイリオ" panose="020B0604030504040204" pitchFamily="50" charset="-128"/>
            </a:endParaRPr>
          </a:p>
          <a:p>
            <a:r>
              <a:rPr kumimoji="1" lang="ja-JP" altLang="en-US" sz="4000" b="1" dirty="0">
                <a:latin typeface="メイリオ" panose="020B0604030504040204" pitchFamily="50" charset="-128"/>
                <a:ea typeface="メイリオ" panose="020B0604030504040204" pitchFamily="50" charset="-128"/>
              </a:rPr>
              <a:t>スマートフォン活用編</a:t>
            </a:r>
            <a:r>
              <a:rPr kumimoji="1" lang="en-US" altLang="ja-JP" sz="4000" b="1" dirty="0">
                <a:latin typeface="メイリオ" panose="020B0604030504040204" pitchFamily="50" charset="-128"/>
                <a:ea typeface="メイリオ" panose="020B0604030504040204" pitchFamily="50" charset="-128"/>
              </a:rPr>
              <a:t> </a:t>
            </a:r>
            <a:endParaRPr kumimoji="1" lang="ja-JP" altLang="en-US"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テキスト&#10;&#10;中程度の精度で自動的に生成された説明">
            <a:extLst>
              <a:ext uri="{FF2B5EF4-FFF2-40B4-BE49-F238E27FC236}">
                <a16:creationId xmlns:a16="http://schemas.microsoft.com/office/drawing/2014/main" id="{A5BE814C-4179-4514-602A-58578A0F6A88}"/>
              </a:ext>
            </a:extLst>
          </p:cNvPr>
          <p:cNvPicPr>
            <a:picLocks noChangeAspect="1"/>
          </p:cNvPicPr>
          <p:nvPr/>
        </p:nvPicPr>
        <p:blipFill rotWithShape="1">
          <a:blip r:embed="rId3"/>
          <a:srcRect b="15897"/>
          <a:stretch/>
        </p:blipFill>
        <p:spPr>
          <a:xfrm>
            <a:off x="7220277" y="3873365"/>
            <a:ext cx="1308989" cy="2382444"/>
          </a:xfrm>
          <a:prstGeom prst="rect">
            <a:avLst/>
          </a:prstGeom>
          <a:ln>
            <a:solidFill>
              <a:schemeClr val="tx1"/>
            </a:solidFill>
          </a:ln>
        </p:spPr>
      </p:pic>
      <p:pic>
        <p:nvPicPr>
          <p:cNvPr id="4" name="図 3" descr="グラフィカル ユーザー インターフェイス, テキスト&#10;&#10;中程度の精度で自動的に生成された説明">
            <a:extLst>
              <a:ext uri="{FF2B5EF4-FFF2-40B4-BE49-F238E27FC236}">
                <a16:creationId xmlns:a16="http://schemas.microsoft.com/office/drawing/2014/main" id="{4B61A60D-2735-05F7-4544-3385B2FFCCEF}"/>
              </a:ext>
            </a:extLst>
          </p:cNvPr>
          <p:cNvPicPr>
            <a:picLocks noChangeAspect="1"/>
          </p:cNvPicPr>
          <p:nvPr/>
        </p:nvPicPr>
        <p:blipFill rotWithShape="1">
          <a:blip r:embed="rId3"/>
          <a:srcRect b="15897"/>
          <a:stretch/>
        </p:blipFill>
        <p:spPr>
          <a:xfrm>
            <a:off x="5724128" y="3897209"/>
            <a:ext cx="1308989" cy="2382444"/>
          </a:xfrm>
          <a:prstGeom prst="rect">
            <a:avLst/>
          </a:prstGeom>
          <a:ln>
            <a:solidFill>
              <a:schemeClr val="tx1"/>
            </a:solidFill>
          </a:ln>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7B23464C-0E0F-4C8A-C135-A85259D15499}"/>
              </a:ext>
            </a:extLst>
          </p:cNvPr>
          <p:cNvPicPr>
            <a:picLocks noChangeAspect="1"/>
          </p:cNvPicPr>
          <p:nvPr/>
        </p:nvPicPr>
        <p:blipFill rotWithShape="1">
          <a:blip r:embed="rId4"/>
          <a:srcRect b="15897"/>
          <a:stretch/>
        </p:blipFill>
        <p:spPr>
          <a:xfrm>
            <a:off x="7220277" y="1398171"/>
            <a:ext cx="1301553" cy="2368910"/>
          </a:xfrm>
          <a:prstGeom prst="rect">
            <a:avLst/>
          </a:prstGeom>
          <a:ln>
            <a:solidFill>
              <a:schemeClr val="tx1"/>
            </a:solidFill>
          </a:ln>
        </p:spPr>
      </p:pic>
      <p:pic>
        <p:nvPicPr>
          <p:cNvPr id="10" name="図 9" descr="グラフィカル ユーザー インターフェイス が含まれている画像&#10;&#10;自動的に生成された説明">
            <a:extLst>
              <a:ext uri="{FF2B5EF4-FFF2-40B4-BE49-F238E27FC236}">
                <a16:creationId xmlns:a16="http://schemas.microsoft.com/office/drawing/2014/main" id="{C05382F2-2A9D-C6D2-0FCC-373DF7ACD55F}"/>
              </a:ext>
            </a:extLst>
          </p:cNvPr>
          <p:cNvPicPr>
            <a:picLocks noChangeAspect="1"/>
          </p:cNvPicPr>
          <p:nvPr/>
        </p:nvPicPr>
        <p:blipFill rotWithShape="1">
          <a:blip r:embed="rId5"/>
          <a:srcRect b="15897"/>
          <a:stretch/>
        </p:blipFill>
        <p:spPr>
          <a:xfrm>
            <a:off x="5725462" y="1397201"/>
            <a:ext cx="1296319" cy="2359383"/>
          </a:xfrm>
          <a:prstGeom prst="rect">
            <a:avLst/>
          </a:prstGeom>
          <a:ln>
            <a:solidFill>
              <a:schemeClr val="tx1"/>
            </a:solidFill>
          </a:ln>
        </p:spPr>
      </p:pic>
      <p:sp>
        <p:nvSpPr>
          <p:cNvPr id="19" name="テキスト ボックス 18">
            <a:extLst>
              <a:ext uri="{FF2B5EF4-FFF2-40B4-BE49-F238E27FC236}">
                <a16:creationId xmlns:a16="http://schemas.microsoft.com/office/drawing/2014/main" id="{696D1B4B-1BFC-832B-8E2F-DB1B6A3B7221}"/>
              </a:ext>
            </a:extLst>
          </p:cNvPr>
          <p:cNvSpPr txBox="1"/>
          <p:nvPr/>
        </p:nvSpPr>
        <p:spPr>
          <a:xfrm>
            <a:off x="438389" y="1499160"/>
            <a:ext cx="5406259"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（マイナンバーカードあり・マイナポータルから登録する場合）</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75" name="四角形: 角を丸くする 74">
            <a:extLst>
              <a:ext uri="{FF2B5EF4-FFF2-40B4-BE49-F238E27FC236}">
                <a16:creationId xmlns:a16="http://schemas.microsoft.com/office/drawing/2014/main" id="{19D09427-FC95-3008-0FA0-A915C0CF599E}"/>
              </a:ext>
            </a:extLst>
          </p:cNvPr>
          <p:cNvSpPr/>
          <p:nvPr/>
        </p:nvSpPr>
        <p:spPr>
          <a:xfrm>
            <a:off x="7189523" y="5187037"/>
            <a:ext cx="1332307" cy="7622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D3554379-C04D-8144-70F7-7C2123F9058B}"/>
              </a:ext>
            </a:extLst>
          </p:cNvPr>
          <p:cNvSpPr/>
          <p:nvPr/>
        </p:nvSpPr>
        <p:spPr>
          <a:xfrm>
            <a:off x="7189523" y="1550671"/>
            <a:ext cx="1332307" cy="29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四角形: 角を丸くする 19">
            <a:extLst>
              <a:ext uri="{FF2B5EF4-FFF2-40B4-BE49-F238E27FC236}">
                <a16:creationId xmlns:a16="http://schemas.microsoft.com/office/drawing/2014/main" id="{4C82DAEB-90B8-2191-25D5-4546784BB17E}"/>
              </a:ext>
            </a:extLst>
          </p:cNvPr>
          <p:cNvSpPr/>
          <p:nvPr/>
        </p:nvSpPr>
        <p:spPr>
          <a:xfrm>
            <a:off x="5725462" y="2647559"/>
            <a:ext cx="662566" cy="4158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1" name="図形グループ 69">
            <a:extLst>
              <a:ext uri="{FF2B5EF4-FFF2-40B4-BE49-F238E27FC236}">
                <a16:creationId xmlns:a16="http://schemas.microsoft.com/office/drawing/2014/main" id="{5FE649B9-637B-345F-F191-55DF31EA1C03}"/>
              </a:ext>
            </a:extLst>
          </p:cNvPr>
          <p:cNvGrpSpPr/>
          <p:nvPr/>
        </p:nvGrpSpPr>
        <p:grpSpPr>
          <a:xfrm>
            <a:off x="5548061" y="2414160"/>
            <a:ext cx="296587" cy="293005"/>
            <a:chOff x="2897417" y="3995693"/>
            <a:chExt cx="296587" cy="293005"/>
          </a:xfrm>
        </p:grpSpPr>
        <p:sp>
          <p:nvSpPr>
            <p:cNvPr id="22" name="円/楕円 70">
              <a:extLst>
                <a:ext uri="{FF2B5EF4-FFF2-40B4-BE49-F238E27FC236}">
                  <a16:creationId xmlns:a16="http://schemas.microsoft.com/office/drawing/2014/main" id="{A1810ADD-D903-90F1-5693-12DE58D70FA1}"/>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DE232B91-7E0A-5E80-5102-676FB76059A5}"/>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25" name="図形グループ 61">
            <a:extLst>
              <a:ext uri="{FF2B5EF4-FFF2-40B4-BE49-F238E27FC236}">
                <a16:creationId xmlns:a16="http://schemas.microsoft.com/office/drawing/2014/main" id="{233B276C-4A8F-1510-BE6D-AED5F667E3AF}"/>
              </a:ext>
            </a:extLst>
          </p:cNvPr>
          <p:cNvGrpSpPr/>
          <p:nvPr/>
        </p:nvGrpSpPr>
        <p:grpSpPr>
          <a:xfrm>
            <a:off x="7074065" y="1291887"/>
            <a:ext cx="296586" cy="293005"/>
            <a:chOff x="3546641" y="3995693"/>
            <a:chExt cx="296586" cy="293005"/>
          </a:xfrm>
        </p:grpSpPr>
        <p:sp>
          <p:nvSpPr>
            <p:cNvPr id="26" name="円/楕円 65">
              <a:extLst>
                <a:ext uri="{FF2B5EF4-FFF2-40B4-BE49-F238E27FC236}">
                  <a16:creationId xmlns:a16="http://schemas.microsoft.com/office/drawing/2014/main" id="{C3ADCA44-0822-5C83-898E-0956B70405AA}"/>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68">
              <a:extLst>
                <a:ext uri="{FF2B5EF4-FFF2-40B4-BE49-F238E27FC236}">
                  <a16:creationId xmlns:a16="http://schemas.microsoft.com/office/drawing/2014/main" id="{D935198E-01DD-27A3-A717-431CF64A0BE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図形グループ 69">
            <a:extLst>
              <a:ext uri="{FF2B5EF4-FFF2-40B4-BE49-F238E27FC236}">
                <a16:creationId xmlns:a16="http://schemas.microsoft.com/office/drawing/2014/main" id="{CEEA5B91-A9A6-A6F3-BE4B-B532F05F2EB0}"/>
              </a:ext>
            </a:extLst>
          </p:cNvPr>
          <p:cNvGrpSpPr/>
          <p:nvPr/>
        </p:nvGrpSpPr>
        <p:grpSpPr>
          <a:xfrm>
            <a:off x="5652120" y="3896506"/>
            <a:ext cx="296586" cy="293005"/>
            <a:chOff x="4232441" y="3995693"/>
            <a:chExt cx="296586" cy="293005"/>
          </a:xfrm>
        </p:grpSpPr>
        <p:sp>
          <p:nvSpPr>
            <p:cNvPr id="31" name="円/楕円 70">
              <a:extLst>
                <a:ext uri="{FF2B5EF4-FFF2-40B4-BE49-F238E27FC236}">
                  <a16:creationId xmlns:a16="http://schemas.microsoft.com/office/drawing/2014/main" id="{505B7C1F-8651-D252-A715-3ADA35D288AC}"/>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71">
              <a:extLst>
                <a:ext uri="{FF2B5EF4-FFF2-40B4-BE49-F238E27FC236}">
                  <a16:creationId xmlns:a16="http://schemas.microsoft.com/office/drawing/2014/main" id="{043E5D20-92EB-885A-5FC9-E8927171C48F}"/>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テキスト ボックス 32">
            <a:extLst>
              <a:ext uri="{FF2B5EF4-FFF2-40B4-BE49-F238E27FC236}">
                <a16:creationId xmlns:a16="http://schemas.microsoft.com/office/drawing/2014/main" id="{BAE8398E-A414-75D2-F941-A811F81FA251}"/>
              </a:ext>
            </a:extLst>
          </p:cNvPr>
          <p:cNvSpPr txBox="1"/>
          <p:nvPr/>
        </p:nvSpPr>
        <p:spPr>
          <a:xfrm>
            <a:off x="543892" y="2050390"/>
            <a:ext cx="3502362"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画面中央左側の</a:t>
            </a:r>
            <a:r>
              <a:rPr lang="ja-JP" altLang="en-US" sz="1800" b="1" dirty="0">
                <a:latin typeface="メイリオ" panose="020B0604030504040204" pitchFamily="50" charset="-128"/>
                <a:ea typeface="メイリオ" panose="020B0604030504040204" pitchFamily="50" charset="-128"/>
              </a:rPr>
              <a:t>「新規登録」</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をダブルタップ</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画面上部の青い部分</a:t>
            </a:r>
            <a:endParaRPr lang="en-US" altLang="ja-JP" b="1" dirty="0">
              <a:latin typeface="メイリオ"/>
              <a:ea typeface="メイリオ"/>
            </a:endParaRPr>
          </a:p>
          <a:p>
            <a:r>
              <a:rPr lang="ja-JP" altLang="en-US" b="1" dirty="0">
                <a:latin typeface="メイリオ"/>
                <a:ea typeface="メイリオ"/>
              </a:rPr>
              <a:t>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画面が表示されます</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マイナンバーカードあり</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をダブルタップ</a:t>
            </a:r>
            <a:endParaRPr lang="en-US" altLang="ja-JP" sz="1800" b="1" dirty="0">
              <a:latin typeface="メイリオ" panose="020B0604030504040204" pitchFamily="50" charset="-128"/>
              <a:ea typeface="メイリオ" panose="020B0604030504040204" pitchFamily="50" charset="-128"/>
            </a:endParaRPr>
          </a:p>
        </p:txBody>
      </p:sp>
      <p:grpSp>
        <p:nvGrpSpPr>
          <p:cNvPr id="37" name="図形グループ 52">
            <a:extLst>
              <a:ext uri="{FF2B5EF4-FFF2-40B4-BE49-F238E27FC236}">
                <a16:creationId xmlns:a16="http://schemas.microsoft.com/office/drawing/2014/main" id="{EA831092-BF6C-D7D5-3A67-FFB8C928775E}"/>
              </a:ext>
            </a:extLst>
          </p:cNvPr>
          <p:cNvGrpSpPr/>
          <p:nvPr/>
        </p:nvGrpSpPr>
        <p:grpSpPr>
          <a:xfrm>
            <a:off x="7099064" y="4902332"/>
            <a:ext cx="325536" cy="324509"/>
            <a:chOff x="5101121" y="3995693"/>
            <a:chExt cx="296586" cy="293005"/>
          </a:xfrm>
        </p:grpSpPr>
        <p:sp>
          <p:nvSpPr>
            <p:cNvPr id="38" name="円/楕円 53">
              <a:extLst>
                <a:ext uri="{FF2B5EF4-FFF2-40B4-BE49-F238E27FC236}">
                  <a16:creationId xmlns:a16="http://schemas.microsoft.com/office/drawing/2014/main" id="{8E055450-485A-7852-E0D1-CD980D21936B}"/>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54">
              <a:extLst>
                <a:ext uri="{FF2B5EF4-FFF2-40B4-BE49-F238E27FC236}">
                  <a16:creationId xmlns:a16="http://schemas.microsoft.com/office/drawing/2014/main" id="{000A830C-6C45-3115-DBAE-68BFD719F8CB}"/>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444299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絵と文字の加工写真&#10;&#10;低い精度で自動的に生成された説明">
            <a:extLst>
              <a:ext uri="{FF2B5EF4-FFF2-40B4-BE49-F238E27FC236}">
                <a16:creationId xmlns:a16="http://schemas.microsoft.com/office/drawing/2014/main" id="{6C7A4D79-7358-D367-972B-378D70E3D1AA}"/>
              </a:ext>
            </a:extLst>
          </p:cNvPr>
          <p:cNvPicPr>
            <a:picLocks noChangeAspect="1"/>
          </p:cNvPicPr>
          <p:nvPr/>
        </p:nvPicPr>
        <p:blipFill>
          <a:blip r:embed="rId3"/>
          <a:stretch>
            <a:fillRect/>
          </a:stretch>
        </p:blipFill>
        <p:spPr>
          <a:xfrm>
            <a:off x="7237868" y="3884257"/>
            <a:ext cx="1100148" cy="2380835"/>
          </a:xfrm>
          <a:prstGeom prst="rect">
            <a:avLst/>
          </a:prstGeom>
          <a:ln>
            <a:solidFill>
              <a:schemeClr val="tx1"/>
            </a:solidFill>
          </a:ln>
        </p:spPr>
      </p:pic>
      <p:pic>
        <p:nvPicPr>
          <p:cNvPr id="31" name="図 30" descr="グラフィカル ユーザー インターフェイス, テキスト&#10;&#10;自動的に生成された説明">
            <a:extLst>
              <a:ext uri="{FF2B5EF4-FFF2-40B4-BE49-F238E27FC236}">
                <a16:creationId xmlns:a16="http://schemas.microsoft.com/office/drawing/2014/main" id="{C4584B34-4815-38E5-49AF-700B0E9343D9}"/>
              </a:ext>
            </a:extLst>
          </p:cNvPr>
          <p:cNvPicPr>
            <a:picLocks noChangeAspect="1"/>
          </p:cNvPicPr>
          <p:nvPr/>
        </p:nvPicPr>
        <p:blipFill>
          <a:blip r:embed="rId4"/>
          <a:stretch>
            <a:fillRect/>
          </a:stretch>
        </p:blipFill>
        <p:spPr>
          <a:xfrm>
            <a:off x="5797688" y="3903558"/>
            <a:ext cx="1100148" cy="2380834"/>
          </a:xfrm>
          <a:prstGeom prst="rect">
            <a:avLst/>
          </a:prstGeom>
          <a:ln>
            <a:solidFill>
              <a:schemeClr val="tx1"/>
            </a:solidFill>
          </a:ln>
        </p:spPr>
      </p:pic>
      <p:pic>
        <p:nvPicPr>
          <p:cNvPr id="33" name="図 32" descr="ダイアグラム&#10;&#10;自動的に生成された説明">
            <a:extLst>
              <a:ext uri="{FF2B5EF4-FFF2-40B4-BE49-F238E27FC236}">
                <a16:creationId xmlns:a16="http://schemas.microsoft.com/office/drawing/2014/main" id="{42B2C8D5-B1EA-B65A-07E3-236C4FB0D5C5}"/>
              </a:ext>
            </a:extLst>
          </p:cNvPr>
          <p:cNvPicPr>
            <a:picLocks noChangeAspect="1"/>
          </p:cNvPicPr>
          <p:nvPr/>
        </p:nvPicPr>
        <p:blipFill>
          <a:blip r:embed="rId5"/>
          <a:stretch>
            <a:fillRect/>
          </a:stretch>
        </p:blipFill>
        <p:spPr>
          <a:xfrm>
            <a:off x="7230765" y="1397201"/>
            <a:ext cx="1100892" cy="2382444"/>
          </a:xfrm>
          <a:prstGeom prst="rect">
            <a:avLst/>
          </a:prstGeom>
          <a:ln>
            <a:solidFill>
              <a:schemeClr val="tx1"/>
            </a:solidFill>
          </a:ln>
        </p:spPr>
      </p:pic>
      <p:pic>
        <p:nvPicPr>
          <p:cNvPr id="35" name="図 3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04D7E85-50F6-BB2D-FBD8-3566FCF6E549}"/>
              </a:ext>
            </a:extLst>
          </p:cNvPr>
          <p:cNvPicPr>
            <a:picLocks noChangeAspect="1"/>
          </p:cNvPicPr>
          <p:nvPr/>
        </p:nvPicPr>
        <p:blipFill>
          <a:blip r:embed="rId6"/>
          <a:stretch>
            <a:fillRect/>
          </a:stretch>
        </p:blipFill>
        <p:spPr>
          <a:xfrm>
            <a:off x="5814441" y="1398171"/>
            <a:ext cx="1089788" cy="2358413"/>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3" name="四角形: 角を丸くする 2">
            <a:extLst>
              <a:ext uri="{FF2B5EF4-FFF2-40B4-BE49-F238E27FC236}">
                <a16:creationId xmlns:a16="http://schemas.microsoft.com/office/drawing/2014/main" id="{1759981D-1192-569E-FCAE-030A6E25E6B4}"/>
              </a:ext>
            </a:extLst>
          </p:cNvPr>
          <p:cNvSpPr/>
          <p:nvPr/>
        </p:nvSpPr>
        <p:spPr>
          <a:xfrm>
            <a:off x="5830178" y="2978158"/>
            <a:ext cx="863921" cy="1793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C194A49F-95B9-A01E-C544-07F526BFD195}"/>
              </a:ext>
            </a:extLst>
          </p:cNvPr>
          <p:cNvSpPr/>
          <p:nvPr/>
        </p:nvSpPr>
        <p:spPr>
          <a:xfrm>
            <a:off x="7230765" y="1863233"/>
            <a:ext cx="1107251" cy="5148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2F128113-F906-1061-147C-B84D4A0CDD68}"/>
              </a:ext>
            </a:extLst>
          </p:cNvPr>
          <p:cNvSpPr/>
          <p:nvPr/>
        </p:nvSpPr>
        <p:spPr>
          <a:xfrm>
            <a:off x="5814441" y="5917447"/>
            <a:ext cx="1083395" cy="2721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フリーフォーム 83">
            <a:extLst>
              <a:ext uri="{FF2B5EF4-FFF2-40B4-BE49-F238E27FC236}">
                <a16:creationId xmlns:a16="http://schemas.microsoft.com/office/drawing/2014/main" id="{4CBFC50B-D50D-8E84-FFE1-D6B25C647A37}"/>
              </a:ext>
            </a:extLst>
          </p:cNvPr>
          <p:cNvSpPr/>
          <p:nvPr/>
        </p:nvSpPr>
        <p:spPr>
          <a:xfrm>
            <a:off x="5517917" y="2683659"/>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図形グループ 20">
            <a:extLst>
              <a:ext uri="{FF2B5EF4-FFF2-40B4-BE49-F238E27FC236}">
                <a16:creationId xmlns:a16="http://schemas.microsoft.com/office/drawing/2014/main" id="{660C550C-3AC9-0C5A-29B3-0C2B0959B927}"/>
              </a:ext>
            </a:extLst>
          </p:cNvPr>
          <p:cNvGrpSpPr/>
          <p:nvPr/>
        </p:nvGrpSpPr>
        <p:grpSpPr>
          <a:xfrm>
            <a:off x="6996197" y="1533391"/>
            <a:ext cx="296586" cy="293005"/>
            <a:chOff x="6801905" y="3995693"/>
            <a:chExt cx="296586" cy="293005"/>
          </a:xfrm>
        </p:grpSpPr>
        <p:sp>
          <p:nvSpPr>
            <p:cNvPr id="13" name="円/楕円 21">
              <a:extLst>
                <a:ext uri="{FF2B5EF4-FFF2-40B4-BE49-F238E27FC236}">
                  <a16:creationId xmlns:a16="http://schemas.microsoft.com/office/drawing/2014/main" id="{E8DFA477-E3FC-AC6E-4B09-302C80DA75E9}"/>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22">
              <a:extLst>
                <a:ext uri="{FF2B5EF4-FFF2-40B4-BE49-F238E27FC236}">
                  <a16:creationId xmlns:a16="http://schemas.microsoft.com/office/drawing/2014/main" id="{A42B46EA-FA97-FB94-5616-90536527834A}"/>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a:extLst>
              <a:ext uri="{FF2B5EF4-FFF2-40B4-BE49-F238E27FC236}">
                <a16:creationId xmlns:a16="http://schemas.microsoft.com/office/drawing/2014/main" id="{405C1B9D-CC44-EF33-7088-3258FA469557}"/>
              </a:ext>
            </a:extLst>
          </p:cNvPr>
          <p:cNvSpPr txBox="1"/>
          <p:nvPr/>
        </p:nvSpPr>
        <p:spPr>
          <a:xfrm>
            <a:off x="5381165" y="5522367"/>
            <a:ext cx="328652" cy="523220"/>
          </a:xfrm>
          <a:prstGeom prst="rect">
            <a:avLst/>
          </a:prstGeom>
          <a:noFill/>
        </p:spPr>
        <p:txBody>
          <a:bodyPr wrap="square">
            <a:spAutoFit/>
          </a:bodyPr>
          <a:lstStyle/>
          <a:p>
            <a:r>
              <a:rPr lang="ja-JP" altLang="en-US" sz="2800" b="1" dirty="0">
                <a:solidFill>
                  <a:srgbClr val="009650"/>
                </a:solidFill>
                <a:latin typeface="メイリオ"/>
                <a:ea typeface="メイリオ"/>
              </a:rPr>
              <a:t>➐</a:t>
            </a:r>
            <a:endParaRPr lang="ja-JP" altLang="en-US" sz="2800" dirty="0"/>
          </a:p>
        </p:txBody>
      </p:sp>
      <p:sp>
        <p:nvSpPr>
          <p:cNvPr id="26" name="テキスト ボックス 25">
            <a:extLst>
              <a:ext uri="{FF2B5EF4-FFF2-40B4-BE49-F238E27FC236}">
                <a16:creationId xmlns:a16="http://schemas.microsoft.com/office/drawing/2014/main" id="{FE9E97B8-E10F-0A0B-93D4-84E79A578D95}"/>
              </a:ext>
            </a:extLst>
          </p:cNvPr>
          <p:cNvSpPr txBox="1"/>
          <p:nvPr/>
        </p:nvSpPr>
        <p:spPr>
          <a:xfrm>
            <a:off x="7185307" y="5320361"/>
            <a:ext cx="428397" cy="461665"/>
          </a:xfrm>
          <a:prstGeom prst="rect">
            <a:avLst/>
          </a:prstGeom>
          <a:noFill/>
        </p:spPr>
        <p:txBody>
          <a:bodyPr wrap="square">
            <a:spAutoFit/>
          </a:bodyPr>
          <a:lstStyle/>
          <a:p>
            <a:r>
              <a:rPr lang="ja-JP" altLang="en-US" sz="2400" b="1" dirty="0">
                <a:solidFill>
                  <a:srgbClr val="009650"/>
                </a:solidFill>
                <a:latin typeface="メイリオ"/>
                <a:ea typeface="メイリオ"/>
              </a:rPr>
              <a:t>➑</a:t>
            </a:r>
            <a:endParaRPr lang="ja-JP" altLang="en-US" sz="2400" dirty="0"/>
          </a:p>
        </p:txBody>
      </p:sp>
      <p:sp>
        <p:nvSpPr>
          <p:cNvPr id="40" name="テキスト ボックス 39">
            <a:extLst>
              <a:ext uri="{FF2B5EF4-FFF2-40B4-BE49-F238E27FC236}">
                <a16:creationId xmlns:a16="http://schemas.microsoft.com/office/drawing/2014/main" id="{B5C720EF-AA3A-72D4-F272-E322D4DC91EB}"/>
              </a:ext>
            </a:extLst>
          </p:cNvPr>
          <p:cNvSpPr txBox="1"/>
          <p:nvPr/>
        </p:nvSpPr>
        <p:spPr>
          <a:xfrm>
            <a:off x="390836" y="1467319"/>
            <a:ext cx="5377621"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（マイナンバーカードあり・マイナポータルから登録する場合）</a:t>
            </a:r>
          </a:p>
        </p:txBody>
      </p:sp>
      <p:sp>
        <p:nvSpPr>
          <p:cNvPr id="53" name="テキスト ボックス 52">
            <a:extLst>
              <a:ext uri="{FF2B5EF4-FFF2-40B4-BE49-F238E27FC236}">
                <a16:creationId xmlns:a16="http://schemas.microsoft.com/office/drawing/2014/main" id="{5D8E5668-9D38-68F2-9DDA-57F349DBD759}"/>
              </a:ext>
            </a:extLst>
          </p:cNvPr>
          <p:cNvSpPr txBox="1"/>
          <p:nvPr/>
        </p:nvSpPr>
        <p:spPr>
          <a:xfrm>
            <a:off x="543891" y="2050390"/>
            <a:ext cx="3612541"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画面下部の「ログイン」を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ダブルタップ</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❻</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マイナポータルの数字</a:t>
            </a:r>
            <a:r>
              <a:rPr lang="en-US" altLang="ja-JP" b="1" dirty="0">
                <a:latin typeface="メイリオ"/>
                <a:ea typeface="メイリオ"/>
              </a:rPr>
              <a:t>4</a:t>
            </a:r>
            <a:r>
              <a:rPr lang="ja-JP" altLang="en-US" b="1" dirty="0">
                <a:latin typeface="メイリオ"/>
                <a:ea typeface="メイリオ"/>
              </a:rPr>
              <a:t>桁の</a:t>
            </a:r>
            <a:endParaRPr lang="en-US" altLang="ja-JP" b="1" dirty="0">
              <a:latin typeface="メイリオ"/>
              <a:ea typeface="メイリオ"/>
            </a:endParaRPr>
          </a:p>
          <a:p>
            <a:r>
              <a:rPr lang="ja-JP" altLang="en-US" b="1" dirty="0">
                <a:latin typeface="メイリオ"/>
                <a:ea typeface="メイリオ"/>
              </a:rPr>
              <a:t>パスワードを入力する</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➐</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「読み取り開始」をダブルタップ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➑</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マイナンバーカードを後ろに</a:t>
            </a:r>
          </a:p>
          <a:p>
            <a:r>
              <a:rPr lang="ja-JP" altLang="en-US" sz="1800" b="1" dirty="0">
                <a:latin typeface="メイリオ" panose="020B0604030504040204" pitchFamily="50" charset="-128"/>
                <a:ea typeface="メイリオ" panose="020B0604030504040204" pitchFamily="50" charset="-128"/>
              </a:rPr>
              <a:t>かざす</a:t>
            </a:r>
          </a:p>
          <a:p>
            <a:endParaRPr lang="en-US" altLang="ja-JP" sz="18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30547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テキスト, アプリケーション, メール&#10;&#10;自動的に生成された説明">
            <a:extLst>
              <a:ext uri="{FF2B5EF4-FFF2-40B4-BE49-F238E27FC236}">
                <a16:creationId xmlns:a16="http://schemas.microsoft.com/office/drawing/2014/main" id="{5B628B3E-9AE2-FA90-4959-91631CDE64A6}"/>
              </a:ext>
            </a:extLst>
          </p:cNvPr>
          <p:cNvPicPr>
            <a:picLocks noChangeAspect="1"/>
          </p:cNvPicPr>
          <p:nvPr/>
        </p:nvPicPr>
        <p:blipFill rotWithShape="1">
          <a:blip r:embed="rId3"/>
          <a:srcRect t="9844" b="5663"/>
          <a:stretch/>
        </p:blipFill>
        <p:spPr>
          <a:xfrm>
            <a:off x="7189523" y="3873365"/>
            <a:ext cx="1357053" cy="2382444"/>
          </a:xfrm>
          <a:prstGeom prst="rect">
            <a:avLst/>
          </a:prstGeom>
          <a:ln>
            <a:solidFill>
              <a:schemeClr val="tx1"/>
            </a:solidFill>
          </a:ln>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DFEF755B-1BC4-B314-5FC7-87A2F9115873}"/>
              </a:ext>
            </a:extLst>
          </p:cNvPr>
          <p:cNvPicPr>
            <a:picLocks noChangeAspect="1"/>
          </p:cNvPicPr>
          <p:nvPr/>
        </p:nvPicPr>
        <p:blipFill rotWithShape="1">
          <a:blip r:embed="rId4"/>
          <a:srcRect b="15485"/>
          <a:stretch/>
        </p:blipFill>
        <p:spPr>
          <a:xfrm>
            <a:off x="5722377" y="3895803"/>
            <a:ext cx="1302601" cy="2382445"/>
          </a:xfrm>
          <a:prstGeom prst="rect">
            <a:avLst/>
          </a:prstGeom>
          <a:ln>
            <a:solidFill>
              <a:schemeClr val="tx1"/>
            </a:solidFill>
          </a:ln>
        </p:spPr>
      </p:pic>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0DD8DDF0-04F6-7633-B926-14ABB29464E6}"/>
              </a:ext>
            </a:extLst>
          </p:cNvPr>
          <p:cNvPicPr>
            <a:picLocks noChangeAspect="1"/>
          </p:cNvPicPr>
          <p:nvPr/>
        </p:nvPicPr>
        <p:blipFill rotWithShape="1">
          <a:blip r:embed="rId5"/>
          <a:srcRect b="15379"/>
          <a:stretch/>
        </p:blipFill>
        <p:spPr>
          <a:xfrm>
            <a:off x="7213612" y="1412776"/>
            <a:ext cx="1295200" cy="2371895"/>
          </a:xfrm>
          <a:prstGeom prst="rect">
            <a:avLst/>
          </a:prstGeom>
          <a:ln>
            <a:solidFill>
              <a:schemeClr val="tx1"/>
            </a:solidFill>
          </a:ln>
        </p:spPr>
      </p:pic>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9F284DB6-1C55-5FB5-ED33-1B9FBF827906}"/>
              </a:ext>
            </a:extLst>
          </p:cNvPr>
          <p:cNvPicPr>
            <a:picLocks noChangeAspect="1"/>
          </p:cNvPicPr>
          <p:nvPr/>
        </p:nvPicPr>
        <p:blipFill rotWithShape="1">
          <a:blip r:embed="rId6"/>
          <a:srcRect t="15485"/>
          <a:stretch/>
        </p:blipFill>
        <p:spPr>
          <a:xfrm>
            <a:off x="5730307" y="1412070"/>
            <a:ext cx="1295200" cy="2368910"/>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6" name="四角形: 角を丸くする 15">
            <a:extLst>
              <a:ext uri="{FF2B5EF4-FFF2-40B4-BE49-F238E27FC236}">
                <a16:creationId xmlns:a16="http://schemas.microsoft.com/office/drawing/2014/main" id="{1A9A6C40-9A8E-21CD-4679-B24ED53751FB}"/>
              </a:ext>
            </a:extLst>
          </p:cNvPr>
          <p:cNvSpPr/>
          <p:nvPr/>
        </p:nvSpPr>
        <p:spPr>
          <a:xfrm>
            <a:off x="5706579" y="5146435"/>
            <a:ext cx="1284046" cy="2085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矢印: 下 18">
            <a:extLst>
              <a:ext uri="{FF2B5EF4-FFF2-40B4-BE49-F238E27FC236}">
                <a16:creationId xmlns:a16="http://schemas.microsoft.com/office/drawing/2014/main" id="{2B2B3260-CB16-3DD8-7466-B9825781BA35}"/>
              </a:ext>
            </a:extLst>
          </p:cNvPr>
          <p:cNvSpPr/>
          <p:nvPr/>
        </p:nvSpPr>
        <p:spPr>
          <a:xfrm flipV="1">
            <a:off x="7625733" y="4600249"/>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1A0CABAC-4489-3ABE-355E-CD1778960245}"/>
              </a:ext>
            </a:extLst>
          </p:cNvPr>
          <p:cNvSpPr txBox="1"/>
          <p:nvPr/>
        </p:nvSpPr>
        <p:spPr>
          <a:xfrm>
            <a:off x="5319008" y="2363963"/>
            <a:ext cx="382395"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❾</a:t>
            </a:r>
            <a:endParaRPr lang="ja-JP" altLang="en-US" sz="24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11581658-4503-63F3-CC68-31B6703864EB}"/>
              </a:ext>
            </a:extLst>
          </p:cNvPr>
          <p:cNvSpPr txBox="1"/>
          <p:nvPr/>
        </p:nvSpPr>
        <p:spPr>
          <a:xfrm>
            <a:off x="7357442" y="1324082"/>
            <a:ext cx="397134" cy="523220"/>
          </a:xfrm>
          <a:prstGeom prst="rect">
            <a:avLst/>
          </a:prstGeom>
          <a:noFill/>
        </p:spPr>
        <p:txBody>
          <a:bodyPr wrap="square">
            <a:spAutoFit/>
          </a:bodyPr>
          <a:lstStyle/>
          <a:p>
            <a:r>
              <a:rPr lang="ja-JP" altLang="en-US" sz="2800" b="1" dirty="0">
                <a:solidFill>
                  <a:srgbClr val="009650"/>
                </a:solidFill>
                <a:latin typeface="メイリオ" panose="020B0604030504040204" pitchFamily="50" charset="-128"/>
                <a:ea typeface="メイリオ" panose="020B0604030504040204" pitchFamily="50" charset="-128"/>
              </a:rPr>
              <a:t>❿</a:t>
            </a:r>
            <a:endParaRPr lang="ja-JP" altLang="en-US" sz="280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32C6D99E-F3CC-5112-DB1B-0443DD9607AE}"/>
              </a:ext>
            </a:extLst>
          </p:cNvPr>
          <p:cNvSpPr txBox="1"/>
          <p:nvPr/>
        </p:nvSpPr>
        <p:spPr>
          <a:xfrm>
            <a:off x="5319530" y="4823270"/>
            <a:ext cx="497391"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⓫</a:t>
            </a:r>
            <a:endParaRPr lang="ja-JP" altLang="en-US" sz="20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3FC20974-C8E1-12E1-690B-56238DEF292C}"/>
              </a:ext>
            </a:extLst>
          </p:cNvPr>
          <p:cNvSpPr txBox="1"/>
          <p:nvPr/>
        </p:nvSpPr>
        <p:spPr>
          <a:xfrm>
            <a:off x="7292774" y="4249946"/>
            <a:ext cx="777824" cy="523220"/>
          </a:xfrm>
          <a:prstGeom prst="rect">
            <a:avLst/>
          </a:prstGeom>
          <a:noFill/>
        </p:spPr>
        <p:txBody>
          <a:bodyPr wrap="square">
            <a:spAutoFit/>
          </a:bodyPr>
          <a:lstStyle/>
          <a:p>
            <a:r>
              <a:rPr lang="ja-JP" altLang="en-US" sz="2800" b="1" dirty="0">
                <a:solidFill>
                  <a:srgbClr val="009650"/>
                </a:solidFill>
                <a:latin typeface="メイリオ" panose="020B0604030504040204" pitchFamily="50" charset="-128"/>
                <a:ea typeface="メイリオ" panose="020B0604030504040204" pitchFamily="50" charset="-128"/>
              </a:rPr>
              <a:t>⓬</a:t>
            </a:r>
            <a:endParaRPr lang="ja-JP" altLang="en-US" sz="28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EAB2DD9B-5166-1A04-4F97-A32F6CD03A32}"/>
              </a:ext>
            </a:extLst>
          </p:cNvPr>
          <p:cNvSpPr txBox="1"/>
          <p:nvPr/>
        </p:nvSpPr>
        <p:spPr>
          <a:xfrm>
            <a:off x="319609" y="1549426"/>
            <a:ext cx="5386970"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（マイナンバーカードあり・マイナポータルから登録する場合）</a:t>
            </a:r>
          </a:p>
        </p:txBody>
      </p:sp>
      <p:sp>
        <p:nvSpPr>
          <p:cNvPr id="30" name="四角形: 角を丸くする 29">
            <a:extLst>
              <a:ext uri="{FF2B5EF4-FFF2-40B4-BE49-F238E27FC236}">
                <a16:creationId xmlns:a16="http://schemas.microsoft.com/office/drawing/2014/main" id="{D585863B-3B42-C2C5-DF15-C456F8FCABF4}"/>
              </a:ext>
            </a:extLst>
          </p:cNvPr>
          <p:cNvSpPr/>
          <p:nvPr/>
        </p:nvSpPr>
        <p:spPr>
          <a:xfrm>
            <a:off x="7189523" y="1550671"/>
            <a:ext cx="190789" cy="1967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3DE1C542-D03B-7075-D5C6-C7B3B69350A4}"/>
              </a:ext>
            </a:extLst>
          </p:cNvPr>
          <p:cNvSpPr txBox="1"/>
          <p:nvPr/>
        </p:nvSpPr>
        <p:spPr>
          <a:xfrm>
            <a:off x="580555" y="2122398"/>
            <a:ext cx="3502362"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❾</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読み取りが完了したら</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カードを外す</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❿</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画面左上の「三本線」を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⓫</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「外部サイトとの連携」</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⓬</a:t>
            </a:r>
          </a:p>
          <a:p>
            <a:r>
              <a:rPr lang="ja-JP" altLang="en-US" sz="1800" b="1" dirty="0">
                <a:latin typeface="メイリオ" panose="020B0604030504040204" pitchFamily="50" charset="-128"/>
                <a:ea typeface="メイリオ" panose="020B0604030504040204" pitchFamily="50" charset="-128"/>
              </a:rPr>
              <a:t>画面を上にスクロールをする</a:t>
            </a:r>
          </a:p>
        </p:txBody>
      </p:sp>
    </p:spTree>
    <p:extLst>
      <p:ext uri="{BB962C8B-B14F-4D97-AF65-F5344CB8AC3E}">
        <p14:creationId xmlns:p14="http://schemas.microsoft.com/office/powerpoint/2010/main" val="2061286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5657CE8-C6C9-1516-0A22-982512FAC69F}"/>
              </a:ext>
            </a:extLst>
          </p:cNvPr>
          <p:cNvPicPr>
            <a:picLocks noChangeAspect="1"/>
          </p:cNvPicPr>
          <p:nvPr/>
        </p:nvPicPr>
        <p:blipFill rotWithShape="1">
          <a:blip r:embed="rId3"/>
          <a:srcRect t="3547" b="5437"/>
          <a:stretch/>
        </p:blipFill>
        <p:spPr>
          <a:xfrm>
            <a:off x="5742986" y="1420086"/>
            <a:ext cx="1252663" cy="2368910"/>
          </a:xfrm>
          <a:prstGeom prst="rect">
            <a:avLst/>
          </a:prstGeom>
          <a:ln>
            <a:solidFill>
              <a:schemeClr val="tx1"/>
            </a:solidFill>
          </a:ln>
        </p:spPr>
      </p:pic>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82DE07C2-D30D-74E7-D38D-194F9A9D19B1}"/>
              </a:ext>
            </a:extLst>
          </p:cNvPr>
          <p:cNvPicPr>
            <a:picLocks noChangeAspect="1"/>
          </p:cNvPicPr>
          <p:nvPr/>
        </p:nvPicPr>
        <p:blipFill rotWithShape="1">
          <a:blip r:embed="rId4"/>
          <a:srcRect t="4492" b="4492"/>
          <a:stretch/>
        </p:blipFill>
        <p:spPr>
          <a:xfrm>
            <a:off x="7221702" y="1400782"/>
            <a:ext cx="1252663" cy="2368910"/>
          </a:xfrm>
          <a:prstGeom prst="rect">
            <a:avLst/>
          </a:prstGeom>
          <a:ln>
            <a:solidFill>
              <a:schemeClr val="tx1"/>
            </a:solidFill>
          </a:ln>
        </p:spPr>
      </p:pic>
      <p:pic>
        <p:nvPicPr>
          <p:cNvPr id="20" name="図 19" descr="テキスト, 手紙&#10;&#10;自動的に生成された説明">
            <a:extLst>
              <a:ext uri="{FF2B5EF4-FFF2-40B4-BE49-F238E27FC236}">
                <a16:creationId xmlns:a16="http://schemas.microsoft.com/office/drawing/2014/main" id="{8430B460-D611-7F88-7C06-08A76341F4EF}"/>
              </a:ext>
            </a:extLst>
          </p:cNvPr>
          <p:cNvPicPr>
            <a:picLocks noChangeAspect="1"/>
          </p:cNvPicPr>
          <p:nvPr/>
        </p:nvPicPr>
        <p:blipFill rotWithShape="1">
          <a:blip r:embed="rId5"/>
          <a:srcRect t="4802" b="4802"/>
          <a:stretch/>
        </p:blipFill>
        <p:spPr>
          <a:xfrm>
            <a:off x="5739447" y="3889742"/>
            <a:ext cx="1294150" cy="2430705"/>
          </a:xfrm>
          <a:prstGeom prst="rect">
            <a:avLst/>
          </a:prstGeom>
          <a:ln>
            <a:solidFill>
              <a:schemeClr val="tx1"/>
            </a:solidFill>
          </a:ln>
        </p:spPr>
      </p:pic>
      <p:pic>
        <p:nvPicPr>
          <p:cNvPr id="30" name="図 29" descr="テキスト が含まれている画像&#10;&#10;自動的に生成された説明">
            <a:extLst>
              <a:ext uri="{FF2B5EF4-FFF2-40B4-BE49-F238E27FC236}">
                <a16:creationId xmlns:a16="http://schemas.microsoft.com/office/drawing/2014/main" id="{EB580F91-3D89-EEE0-DF92-AA95E91D5FFD}"/>
              </a:ext>
            </a:extLst>
          </p:cNvPr>
          <p:cNvPicPr>
            <a:picLocks noChangeAspect="1"/>
          </p:cNvPicPr>
          <p:nvPr/>
        </p:nvPicPr>
        <p:blipFill rotWithShape="1">
          <a:blip r:embed="rId6"/>
          <a:srcRect t="9294" b="4305"/>
          <a:stretch/>
        </p:blipFill>
        <p:spPr>
          <a:xfrm>
            <a:off x="7206221" y="3885791"/>
            <a:ext cx="1294150" cy="238244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27" name="四角形: 角を丸くする 26">
            <a:extLst>
              <a:ext uri="{FF2B5EF4-FFF2-40B4-BE49-F238E27FC236}">
                <a16:creationId xmlns:a16="http://schemas.microsoft.com/office/drawing/2014/main" id="{87F89B16-9561-1577-5771-35C49BC6A23E}"/>
              </a:ext>
            </a:extLst>
          </p:cNvPr>
          <p:cNvSpPr/>
          <p:nvPr/>
        </p:nvSpPr>
        <p:spPr>
          <a:xfrm>
            <a:off x="5749488" y="2325223"/>
            <a:ext cx="1246161" cy="23076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14921654-D89B-A6BA-215C-6DFA403C58CC}"/>
              </a:ext>
            </a:extLst>
          </p:cNvPr>
          <p:cNvSpPr/>
          <p:nvPr/>
        </p:nvSpPr>
        <p:spPr>
          <a:xfrm>
            <a:off x="7221702" y="2555989"/>
            <a:ext cx="1252663" cy="4409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E733ECC1-61E5-3C48-B3F9-844BBDAC463A}"/>
              </a:ext>
            </a:extLst>
          </p:cNvPr>
          <p:cNvSpPr/>
          <p:nvPr/>
        </p:nvSpPr>
        <p:spPr>
          <a:xfrm>
            <a:off x="7221702" y="4749391"/>
            <a:ext cx="1252663" cy="26161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8138C728-DAC6-DB54-A9BC-D51E5B3E02FE}"/>
              </a:ext>
            </a:extLst>
          </p:cNvPr>
          <p:cNvSpPr txBox="1"/>
          <p:nvPr/>
        </p:nvSpPr>
        <p:spPr>
          <a:xfrm>
            <a:off x="5292080" y="1996388"/>
            <a:ext cx="437344"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⓭</a:t>
            </a:r>
            <a:endParaRPr lang="ja-JP" altLang="en-US" sz="20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D8E89710-A5E5-B8DC-E433-18DDCAB47817}"/>
              </a:ext>
            </a:extLst>
          </p:cNvPr>
          <p:cNvSpPr txBox="1"/>
          <p:nvPr/>
        </p:nvSpPr>
        <p:spPr>
          <a:xfrm>
            <a:off x="8374410" y="2199420"/>
            <a:ext cx="557808"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⓮</a:t>
            </a:r>
            <a:endParaRPr lang="ja-JP" altLang="en-US" sz="20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90652805-AE2E-B455-5478-D4D1C4958993}"/>
              </a:ext>
            </a:extLst>
          </p:cNvPr>
          <p:cNvSpPr txBox="1"/>
          <p:nvPr/>
        </p:nvSpPr>
        <p:spPr>
          <a:xfrm>
            <a:off x="5288298" y="5056831"/>
            <a:ext cx="557050"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⓯</a:t>
            </a:r>
            <a:endParaRPr lang="ja-JP" altLang="en-US" sz="20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31691E96-8CCF-7E1B-1F10-8DC185C9B903}"/>
              </a:ext>
            </a:extLst>
          </p:cNvPr>
          <p:cNvSpPr txBox="1"/>
          <p:nvPr/>
        </p:nvSpPr>
        <p:spPr>
          <a:xfrm>
            <a:off x="8402931" y="4406237"/>
            <a:ext cx="350773" cy="536585"/>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⓰</a:t>
            </a:r>
            <a:endParaRPr lang="ja-JP" altLang="en-US" sz="2000" dirty="0">
              <a:latin typeface="メイリオ" panose="020B0604030504040204" pitchFamily="50" charset="-128"/>
              <a:ea typeface="メイリオ" panose="020B0604030504040204" pitchFamily="50" charset="-128"/>
            </a:endParaRPr>
          </a:p>
        </p:txBody>
      </p:sp>
      <p:sp>
        <p:nvSpPr>
          <p:cNvPr id="17" name="四角形: 角を丸くする 16">
            <a:extLst>
              <a:ext uri="{FF2B5EF4-FFF2-40B4-BE49-F238E27FC236}">
                <a16:creationId xmlns:a16="http://schemas.microsoft.com/office/drawing/2014/main" id="{39F9D569-2C8F-D782-5080-259F98511B5F}"/>
              </a:ext>
            </a:extLst>
          </p:cNvPr>
          <p:cNvSpPr/>
          <p:nvPr/>
        </p:nvSpPr>
        <p:spPr>
          <a:xfrm>
            <a:off x="5729157" y="5335075"/>
            <a:ext cx="1284046" cy="2085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CCA01E76-BEB1-FD57-ABF3-920E9284BA56}"/>
              </a:ext>
            </a:extLst>
          </p:cNvPr>
          <p:cNvSpPr txBox="1"/>
          <p:nvPr/>
        </p:nvSpPr>
        <p:spPr>
          <a:xfrm>
            <a:off x="342314" y="1465068"/>
            <a:ext cx="5439636" cy="892552"/>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（マイナンバーカードあり・マイナポータルから登録する場合）</a:t>
            </a:r>
          </a:p>
          <a:p>
            <a:endParaRPr lang="ja-JP" altLang="en-US" sz="2000" b="1" i="0" dirty="0">
              <a:effectLst/>
              <a:latin typeface="Meiryo" panose="020B0604030504040204" pitchFamily="50" charset="-128"/>
              <a:ea typeface="Meiryo" panose="020B0604030504040204" pitchFamily="50" charset="-128"/>
            </a:endParaRPr>
          </a:p>
        </p:txBody>
      </p:sp>
      <p:sp>
        <p:nvSpPr>
          <p:cNvPr id="32" name="テキスト ボックス 31">
            <a:extLst>
              <a:ext uri="{FF2B5EF4-FFF2-40B4-BE49-F238E27FC236}">
                <a16:creationId xmlns:a16="http://schemas.microsoft.com/office/drawing/2014/main" id="{316FEB46-8A81-14A1-65A0-84ADDF2F37C1}"/>
              </a:ext>
            </a:extLst>
          </p:cNvPr>
          <p:cNvSpPr txBox="1"/>
          <p:nvPr/>
        </p:nvSpPr>
        <p:spPr>
          <a:xfrm>
            <a:off x="618081" y="2011575"/>
            <a:ext cx="3502362"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⓭</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「ねんきんネット」の項目から</a:t>
            </a:r>
          </a:p>
          <a:p>
            <a:r>
              <a:rPr lang="ja-JP" altLang="en-US" b="1" dirty="0">
                <a:latin typeface="メイリオ" panose="020B0604030504040204" pitchFamily="50" charset="-128"/>
                <a:ea typeface="メイリオ" panose="020B0604030504040204" pitchFamily="50" charset="-128"/>
              </a:rPr>
              <a:t>「つなぐ」をダブルタップ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⓮</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利用規約を確認して同意するに「✓」を入れ、「次へ」を</a:t>
            </a:r>
          </a:p>
          <a:p>
            <a:r>
              <a:rPr lang="ja-JP" altLang="en-US" b="1" dirty="0">
                <a:latin typeface="メイリオ"/>
                <a:ea typeface="メイリオ"/>
              </a:rPr>
              <a:t>ダブルタップ</a:t>
            </a:r>
          </a:p>
          <a:p>
            <a:r>
              <a:rPr lang="ja-JP" altLang="en-US" sz="2800" b="1" dirty="0">
                <a:solidFill>
                  <a:srgbClr val="009650"/>
                </a:solidFill>
                <a:latin typeface="Meiryo" charset="-128"/>
                <a:ea typeface="Meiryo" charset="-128"/>
                <a:cs typeface="Meiryo" charset="-128"/>
              </a:rPr>
              <a:t>⓯</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「閉じる」をダブルタップ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⓰</a:t>
            </a:r>
          </a:p>
          <a:p>
            <a:r>
              <a:rPr lang="ja-JP" altLang="en-US" sz="1800" b="1" dirty="0">
                <a:latin typeface="メイリオ" panose="020B0604030504040204" pitchFamily="50" charset="-128"/>
                <a:ea typeface="メイリオ" panose="020B0604030504040204" pitchFamily="50" charset="-128"/>
              </a:rPr>
              <a:t>つながっているウェブサイトから「ねんきんネット」を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p>
        </p:txBody>
      </p:sp>
    </p:spTree>
    <p:extLst>
      <p:ext uri="{BB962C8B-B14F-4D97-AF65-F5344CB8AC3E}">
        <p14:creationId xmlns:p14="http://schemas.microsoft.com/office/powerpoint/2010/main" val="421745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グラフィカル ユーザー インターフェイス, テキスト, アプリケーション, メール&#10;&#10;自動的に生成された説明">
            <a:extLst>
              <a:ext uri="{FF2B5EF4-FFF2-40B4-BE49-F238E27FC236}">
                <a16:creationId xmlns:a16="http://schemas.microsoft.com/office/drawing/2014/main" id="{5031AAD8-5946-928A-7D0C-9F15EDF48E46}"/>
              </a:ext>
            </a:extLst>
          </p:cNvPr>
          <p:cNvPicPr>
            <a:picLocks noChangeAspect="1"/>
          </p:cNvPicPr>
          <p:nvPr/>
        </p:nvPicPr>
        <p:blipFill rotWithShape="1">
          <a:blip r:embed="rId3"/>
          <a:srcRect t="4979" b="9754"/>
          <a:stretch/>
        </p:blipFill>
        <p:spPr>
          <a:xfrm>
            <a:off x="7213417" y="1404852"/>
            <a:ext cx="1371981" cy="2430705"/>
          </a:xfrm>
          <a:prstGeom prst="rect">
            <a:avLst/>
          </a:prstGeom>
          <a:ln>
            <a:solidFill>
              <a:schemeClr val="tx1"/>
            </a:solidFill>
          </a:ln>
        </p:spPr>
      </p:pic>
      <p:pic>
        <p:nvPicPr>
          <p:cNvPr id="35" name="図 34" descr="テキスト, 手紙&#10;&#10;自動的に生成された説明">
            <a:extLst>
              <a:ext uri="{FF2B5EF4-FFF2-40B4-BE49-F238E27FC236}">
                <a16:creationId xmlns:a16="http://schemas.microsoft.com/office/drawing/2014/main" id="{609F05F6-065A-25C1-2CB5-3F743114232A}"/>
              </a:ext>
            </a:extLst>
          </p:cNvPr>
          <p:cNvPicPr>
            <a:picLocks noChangeAspect="1"/>
          </p:cNvPicPr>
          <p:nvPr/>
        </p:nvPicPr>
        <p:blipFill rotWithShape="1">
          <a:blip r:embed="rId4"/>
          <a:srcRect t="9858" b="5029"/>
          <a:stretch/>
        </p:blipFill>
        <p:spPr>
          <a:xfrm>
            <a:off x="5729904" y="1403251"/>
            <a:ext cx="1374418" cy="2430627"/>
          </a:xfrm>
          <a:prstGeom prst="rect">
            <a:avLst/>
          </a:prstGeom>
          <a:ln>
            <a:solidFill>
              <a:schemeClr val="tx1"/>
            </a:solidFill>
          </a:ln>
        </p:spPr>
      </p:pic>
      <p:pic>
        <p:nvPicPr>
          <p:cNvPr id="26" name="図 25" descr="テキスト&#10;&#10;自動的に生成された説明">
            <a:extLst>
              <a:ext uri="{FF2B5EF4-FFF2-40B4-BE49-F238E27FC236}">
                <a16:creationId xmlns:a16="http://schemas.microsoft.com/office/drawing/2014/main" id="{004C6374-E3B1-6EDF-E46D-625AF2EBB744}"/>
              </a:ext>
            </a:extLst>
          </p:cNvPr>
          <p:cNvPicPr>
            <a:picLocks noChangeAspect="1"/>
          </p:cNvPicPr>
          <p:nvPr/>
        </p:nvPicPr>
        <p:blipFill rotWithShape="1">
          <a:blip r:embed="rId5"/>
          <a:srcRect t="9225" b="5507"/>
          <a:stretch/>
        </p:blipFill>
        <p:spPr>
          <a:xfrm>
            <a:off x="5739429" y="3889742"/>
            <a:ext cx="1371982" cy="2430705"/>
          </a:xfrm>
          <a:prstGeom prst="rect">
            <a:avLst/>
          </a:prstGeom>
          <a:ln>
            <a:solidFill>
              <a:schemeClr val="tx1"/>
            </a:solidFill>
          </a:ln>
        </p:spPr>
      </p:pic>
      <p:pic>
        <p:nvPicPr>
          <p:cNvPr id="24" name="図 23" descr="グラフィカル ユーザー インターフェイス, テキスト, アプリケーション&#10;&#10;自動的に生成された説明">
            <a:extLst>
              <a:ext uri="{FF2B5EF4-FFF2-40B4-BE49-F238E27FC236}">
                <a16:creationId xmlns:a16="http://schemas.microsoft.com/office/drawing/2014/main" id="{6844F62E-7595-7B69-98FF-63E696689005}"/>
              </a:ext>
            </a:extLst>
          </p:cNvPr>
          <p:cNvPicPr>
            <a:picLocks noChangeAspect="1"/>
          </p:cNvPicPr>
          <p:nvPr/>
        </p:nvPicPr>
        <p:blipFill rotWithShape="1">
          <a:blip r:embed="rId6"/>
          <a:srcRect t="9677" b="5209"/>
          <a:stretch/>
        </p:blipFill>
        <p:spPr>
          <a:xfrm>
            <a:off x="7206221" y="3887373"/>
            <a:ext cx="1374463" cy="2430706"/>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6" name="矢印: 下 15">
            <a:extLst>
              <a:ext uri="{FF2B5EF4-FFF2-40B4-BE49-F238E27FC236}">
                <a16:creationId xmlns:a16="http://schemas.microsoft.com/office/drawing/2014/main" id="{8241C2CE-D238-FCE2-2F67-A3C6306B6202}"/>
              </a:ext>
            </a:extLst>
          </p:cNvPr>
          <p:cNvSpPr/>
          <p:nvPr/>
        </p:nvSpPr>
        <p:spPr>
          <a:xfrm flipV="1">
            <a:off x="6174252" y="2120662"/>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6FB055A4-FED1-1A75-C5C0-D2974AD34712}"/>
              </a:ext>
            </a:extLst>
          </p:cNvPr>
          <p:cNvSpPr txBox="1"/>
          <p:nvPr/>
        </p:nvSpPr>
        <p:spPr>
          <a:xfrm>
            <a:off x="5747144" y="2091045"/>
            <a:ext cx="557808"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⓱</a:t>
            </a:r>
            <a:endParaRPr lang="ja-JP" altLang="en-US" sz="20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21AC3236-5650-A337-8AB1-D27213FEE2D2}"/>
              </a:ext>
            </a:extLst>
          </p:cNvPr>
          <p:cNvSpPr txBox="1"/>
          <p:nvPr/>
        </p:nvSpPr>
        <p:spPr>
          <a:xfrm>
            <a:off x="8433380" y="1353036"/>
            <a:ext cx="557808"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⓲</a:t>
            </a:r>
            <a:endParaRPr lang="ja-JP" altLang="en-US" sz="20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B3090785-7282-6DDF-5E1B-44F106ACC0BA}"/>
              </a:ext>
            </a:extLst>
          </p:cNvPr>
          <p:cNvSpPr txBox="1"/>
          <p:nvPr/>
        </p:nvSpPr>
        <p:spPr>
          <a:xfrm>
            <a:off x="5257430" y="4028069"/>
            <a:ext cx="490280"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⓳</a:t>
            </a:r>
            <a:endParaRPr lang="ja-JP" altLang="en-US" sz="200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67D82417-C6F3-0864-A76B-5C3E5AB92700}"/>
              </a:ext>
            </a:extLst>
          </p:cNvPr>
          <p:cNvSpPr txBox="1"/>
          <p:nvPr/>
        </p:nvSpPr>
        <p:spPr>
          <a:xfrm>
            <a:off x="8093152" y="5265072"/>
            <a:ext cx="514497"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⓴</a:t>
            </a:r>
            <a:endParaRPr lang="ja-JP" altLang="en-US" sz="2000" dirty="0">
              <a:latin typeface="メイリオ" panose="020B0604030504040204" pitchFamily="50" charset="-128"/>
              <a:ea typeface="メイリオ" panose="020B0604030504040204" pitchFamily="50" charset="-128"/>
            </a:endParaRPr>
          </a:p>
        </p:txBody>
      </p:sp>
      <p:sp>
        <p:nvSpPr>
          <p:cNvPr id="17" name="四角形: 角を丸くする 16">
            <a:extLst>
              <a:ext uri="{FF2B5EF4-FFF2-40B4-BE49-F238E27FC236}">
                <a16:creationId xmlns:a16="http://schemas.microsoft.com/office/drawing/2014/main" id="{4F3DC639-D77B-B136-BD77-0707BF5B210A}"/>
              </a:ext>
            </a:extLst>
          </p:cNvPr>
          <p:cNvSpPr/>
          <p:nvPr/>
        </p:nvSpPr>
        <p:spPr>
          <a:xfrm>
            <a:off x="7221701" y="1572326"/>
            <a:ext cx="1358983" cy="10670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四角形: 角を丸くする 20">
            <a:extLst>
              <a:ext uri="{FF2B5EF4-FFF2-40B4-BE49-F238E27FC236}">
                <a16:creationId xmlns:a16="http://schemas.microsoft.com/office/drawing/2014/main" id="{6D2FB44E-9786-2A30-5F6A-A7086F16B4B0}"/>
              </a:ext>
            </a:extLst>
          </p:cNvPr>
          <p:cNvSpPr/>
          <p:nvPr/>
        </p:nvSpPr>
        <p:spPr>
          <a:xfrm>
            <a:off x="7221702" y="5695156"/>
            <a:ext cx="1378406" cy="2426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四角形: 角を丸くする 31">
            <a:extLst>
              <a:ext uri="{FF2B5EF4-FFF2-40B4-BE49-F238E27FC236}">
                <a16:creationId xmlns:a16="http://schemas.microsoft.com/office/drawing/2014/main" id="{8F4DF842-4A3D-C2D0-0DAD-459D45302931}"/>
              </a:ext>
            </a:extLst>
          </p:cNvPr>
          <p:cNvSpPr/>
          <p:nvPr/>
        </p:nvSpPr>
        <p:spPr>
          <a:xfrm>
            <a:off x="5747710" y="4207683"/>
            <a:ext cx="1356612" cy="3436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BFCB77AA-6668-D905-45E4-584B22A50B22}"/>
              </a:ext>
            </a:extLst>
          </p:cNvPr>
          <p:cNvSpPr txBox="1"/>
          <p:nvPr/>
        </p:nvSpPr>
        <p:spPr>
          <a:xfrm>
            <a:off x="543892" y="2050390"/>
            <a:ext cx="3502362"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⓱</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r>
              <a:rPr lang="ja-JP" altLang="en-US" sz="2800" b="1" dirty="0">
                <a:solidFill>
                  <a:srgbClr val="009650"/>
                </a:solidFill>
                <a:latin typeface="Meiryo" charset="-128"/>
                <a:ea typeface="Meiryo" charset="-128"/>
                <a:cs typeface="Meiryo" charset="-128"/>
              </a:rPr>
              <a:t>⓲</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メールアドレスを入力し</a:t>
            </a:r>
            <a:endParaRPr lang="en-US" altLang="ja-JP" b="1" dirty="0">
              <a:latin typeface="メイリオ"/>
              <a:ea typeface="メイリオ"/>
            </a:endParaRPr>
          </a:p>
          <a:p>
            <a:r>
              <a:rPr lang="ja-JP" altLang="en-US" b="1" dirty="0">
                <a:latin typeface="メイリオ"/>
                <a:ea typeface="メイリオ"/>
              </a:rPr>
              <a:t>画面を上にスクロールする</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⓳</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お知らせメールの配信希望を</a:t>
            </a:r>
          </a:p>
          <a:p>
            <a:r>
              <a:rPr lang="ja-JP" altLang="en-US" b="1" dirty="0">
                <a:latin typeface="メイリオ" panose="020B0604030504040204" pitchFamily="50" charset="-128"/>
                <a:ea typeface="メイリオ" panose="020B0604030504040204" pitchFamily="50" charset="-128"/>
              </a:rPr>
              <a:t>ダブルタップし上にスクロールする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⓴</a:t>
            </a:r>
          </a:p>
          <a:p>
            <a:r>
              <a:rPr lang="ja-JP" altLang="en-US" b="1" dirty="0">
                <a:latin typeface="メイリオ" panose="020B0604030504040204" pitchFamily="50" charset="-128"/>
                <a:ea typeface="メイリオ" panose="020B0604030504040204" pitchFamily="50" charset="-128"/>
              </a:rPr>
              <a:t>画面下部の</a:t>
            </a:r>
            <a:r>
              <a:rPr lang="ja-JP" altLang="en-US" sz="1800" b="1" dirty="0">
                <a:latin typeface="メイリオ" panose="020B0604030504040204" pitchFamily="50" charset="-128"/>
                <a:ea typeface="メイリオ" panose="020B0604030504040204" pitchFamily="50" charset="-128"/>
              </a:rPr>
              <a:t>「登録</a:t>
            </a:r>
            <a:r>
              <a:rPr lang="en-US" altLang="ja-JP" sz="1800" b="1" dirty="0">
                <a:latin typeface="メイリオ" panose="020B0604030504040204" pitchFamily="50" charset="-128"/>
                <a:ea typeface="メイリオ" panose="020B0604030504040204" pitchFamily="50" charset="-128"/>
              </a:rPr>
              <a:t>/</a:t>
            </a:r>
            <a:r>
              <a:rPr lang="ja-JP" altLang="en-US" sz="1800" b="1" dirty="0">
                <a:latin typeface="メイリオ" panose="020B0604030504040204" pitchFamily="50" charset="-128"/>
                <a:ea typeface="メイリオ" panose="020B0604030504040204" pitchFamily="50" charset="-128"/>
              </a:rPr>
              <a:t>変更内容を確認する」をダブルタップ</a:t>
            </a:r>
          </a:p>
          <a:p>
            <a:endParaRPr lang="ja-JP" altLang="en-US" sz="1800"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C0BD0303-8DEC-1AB0-F074-DAD971F0C678}"/>
              </a:ext>
            </a:extLst>
          </p:cNvPr>
          <p:cNvSpPr txBox="1"/>
          <p:nvPr/>
        </p:nvSpPr>
        <p:spPr>
          <a:xfrm>
            <a:off x="378557" y="1491461"/>
            <a:ext cx="8712968"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（マイナンバーカードあり・マイナポータルから登録する場合）</a:t>
            </a:r>
          </a:p>
        </p:txBody>
      </p:sp>
    </p:spTree>
    <p:extLst>
      <p:ext uri="{BB962C8B-B14F-4D97-AF65-F5344CB8AC3E}">
        <p14:creationId xmlns:p14="http://schemas.microsoft.com/office/powerpoint/2010/main" val="1785622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F3B192E3-4399-FEB6-3158-E1B6C6EE19CD}"/>
              </a:ext>
            </a:extLst>
          </p:cNvPr>
          <p:cNvPicPr>
            <a:picLocks noChangeAspect="1"/>
          </p:cNvPicPr>
          <p:nvPr/>
        </p:nvPicPr>
        <p:blipFill rotWithShape="1">
          <a:blip r:embed="rId3"/>
          <a:srcRect t="10598" b="5025"/>
          <a:stretch/>
        </p:blipFill>
        <p:spPr>
          <a:xfrm>
            <a:off x="7146050" y="3887373"/>
            <a:ext cx="1386027" cy="2429929"/>
          </a:xfrm>
          <a:prstGeom prst="rect">
            <a:avLst/>
          </a:prstGeom>
          <a:ln>
            <a:solidFill>
              <a:schemeClr val="tx1"/>
            </a:solidFill>
          </a:ln>
        </p:spPr>
      </p:pic>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DB4F2B01-FADD-628D-E3D2-043F799C0DE1}"/>
              </a:ext>
            </a:extLst>
          </p:cNvPr>
          <p:cNvPicPr>
            <a:picLocks noChangeAspect="1"/>
          </p:cNvPicPr>
          <p:nvPr/>
        </p:nvPicPr>
        <p:blipFill rotWithShape="1">
          <a:blip r:embed="rId4"/>
          <a:srcRect t="10598" b="5025"/>
          <a:stretch/>
        </p:blipFill>
        <p:spPr>
          <a:xfrm>
            <a:off x="5580520" y="3886597"/>
            <a:ext cx="1386469" cy="2430705"/>
          </a:xfrm>
          <a:prstGeom prst="rect">
            <a:avLst/>
          </a:prstGeom>
          <a:ln>
            <a:solidFill>
              <a:schemeClr val="tx1"/>
            </a:solidFill>
          </a:ln>
        </p:spPr>
      </p:pic>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DD887402-E0D5-21C3-B4DF-10C5EC38396F}"/>
              </a:ext>
            </a:extLst>
          </p:cNvPr>
          <p:cNvPicPr>
            <a:picLocks noChangeAspect="1"/>
          </p:cNvPicPr>
          <p:nvPr/>
        </p:nvPicPr>
        <p:blipFill rotWithShape="1">
          <a:blip r:embed="rId5"/>
          <a:srcRect t="10598" b="5025"/>
          <a:stretch/>
        </p:blipFill>
        <p:spPr>
          <a:xfrm>
            <a:off x="7145971" y="1401707"/>
            <a:ext cx="1386469" cy="2430705"/>
          </a:xfrm>
          <a:prstGeom prst="rect">
            <a:avLst/>
          </a:prstGeom>
          <a:ln>
            <a:solidFill>
              <a:schemeClr val="tx1"/>
            </a:solidFill>
          </a:ln>
        </p:spPr>
      </p:pic>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31533453-BDC0-9F83-28C6-DF6E4A98816C}"/>
              </a:ext>
            </a:extLst>
          </p:cNvPr>
          <p:cNvPicPr>
            <a:picLocks noChangeAspect="1"/>
          </p:cNvPicPr>
          <p:nvPr/>
        </p:nvPicPr>
        <p:blipFill rotWithShape="1">
          <a:blip r:embed="rId6"/>
          <a:srcRect t="10598" b="5025"/>
          <a:stretch/>
        </p:blipFill>
        <p:spPr>
          <a:xfrm>
            <a:off x="5587298" y="1403251"/>
            <a:ext cx="1387383" cy="2432306"/>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9" name="四角形: 角を丸くする 18">
            <a:extLst>
              <a:ext uri="{FF2B5EF4-FFF2-40B4-BE49-F238E27FC236}">
                <a16:creationId xmlns:a16="http://schemas.microsoft.com/office/drawing/2014/main" id="{BCE68328-57D2-C687-1BCC-F9C722BC8912}"/>
              </a:ext>
            </a:extLst>
          </p:cNvPr>
          <p:cNvSpPr/>
          <p:nvPr/>
        </p:nvSpPr>
        <p:spPr>
          <a:xfrm>
            <a:off x="7146050" y="2308013"/>
            <a:ext cx="1368696" cy="2625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四角形: 角を丸くする 19">
            <a:extLst>
              <a:ext uri="{FF2B5EF4-FFF2-40B4-BE49-F238E27FC236}">
                <a16:creationId xmlns:a16="http://schemas.microsoft.com/office/drawing/2014/main" id="{C1547FF9-0E58-70F8-D8C0-FCA0060549D7}"/>
              </a:ext>
            </a:extLst>
          </p:cNvPr>
          <p:cNvSpPr/>
          <p:nvPr/>
        </p:nvSpPr>
        <p:spPr>
          <a:xfrm>
            <a:off x="6009917" y="5707749"/>
            <a:ext cx="568866"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四角形: 角を丸くする 6">
            <a:extLst>
              <a:ext uri="{FF2B5EF4-FFF2-40B4-BE49-F238E27FC236}">
                <a16:creationId xmlns:a16="http://schemas.microsoft.com/office/drawing/2014/main" id="{2CD34E45-7969-637B-84BE-D1E2FAFA849D}"/>
              </a:ext>
            </a:extLst>
          </p:cNvPr>
          <p:cNvSpPr/>
          <p:nvPr/>
        </p:nvSpPr>
        <p:spPr>
          <a:xfrm>
            <a:off x="5908666" y="2862690"/>
            <a:ext cx="725202" cy="25104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7630B658-0980-379F-B8FE-AFD54E62EAB4}"/>
              </a:ext>
            </a:extLst>
          </p:cNvPr>
          <p:cNvSpPr/>
          <p:nvPr/>
        </p:nvSpPr>
        <p:spPr>
          <a:xfrm>
            <a:off x="7573424" y="5456293"/>
            <a:ext cx="43204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DDE7C68B-B13B-A65F-54E1-2FBB28A280EB}"/>
              </a:ext>
            </a:extLst>
          </p:cNvPr>
          <p:cNvSpPr/>
          <p:nvPr/>
        </p:nvSpPr>
        <p:spPr>
          <a:xfrm>
            <a:off x="7543141" y="5331329"/>
            <a:ext cx="432048"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2959CEE1-F1EC-0B02-6932-B98F1A6AB3B1}"/>
              </a:ext>
            </a:extLst>
          </p:cNvPr>
          <p:cNvSpPr txBox="1"/>
          <p:nvPr/>
        </p:nvSpPr>
        <p:spPr>
          <a:xfrm>
            <a:off x="5418013" y="2648923"/>
            <a:ext cx="542641"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㉑</a:t>
            </a:r>
            <a:endParaRPr lang="ja-JP" altLang="en-US" sz="2400"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CA855FDA-9687-1DFD-7C77-046B87E098E0}"/>
              </a:ext>
            </a:extLst>
          </p:cNvPr>
          <p:cNvSpPr txBox="1"/>
          <p:nvPr/>
        </p:nvSpPr>
        <p:spPr>
          <a:xfrm>
            <a:off x="7092280" y="1977598"/>
            <a:ext cx="542641" cy="461665"/>
          </a:xfrm>
          <a:prstGeom prst="rect">
            <a:avLst/>
          </a:prstGeom>
          <a:noFill/>
        </p:spPr>
        <p:txBody>
          <a:bodyPr wrap="square">
            <a:spAutoFit/>
          </a:bodyPr>
          <a:lstStyle/>
          <a:p>
            <a:r>
              <a:rPr kumimoji="1" lang="ja-JP" altLang="en-US" sz="24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㉒</a:t>
            </a:r>
            <a:endParaRPr lang="ja-JP" altLang="en-US"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18B23E3C-7A05-E061-610E-18BD9FD6AACE}"/>
              </a:ext>
            </a:extLst>
          </p:cNvPr>
          <p:cNvSpPr txBox="1"/>
          <p:nvPr/>
        </p:nvSpPr>
        <p:spPr>
          <a:xfrm>
            <a:off x="5565990" y="5528301"/>
            <a:ext cx="542641"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㉓</a:t>
            </a:r>
            <a:endParaRPr lang="ja-JP" altLang="en-US" sz="24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9C61940C-0268-F12D-5159-DF3BA75301B0}"/>
              </a:ext>
            </a:extLst>
          </p:cNvPr>
          <p:cNvSpPr txBox="1"/>
          <p:nvPr/>
        </p:nvSpPr>
        <p:spPr>
          <a:xfrm>
            <a:off x="8429588" y="3807234"/>
            <a:ext cx="542641"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㉔</a:t>
            </a:r>
            <a:endParaRPr lang="ja-JP" altLang="en-US" sz="2400" dirty="0">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60C540C7-C194-BED7-1400-05BF93C9119C}"/>
              </a:ext>
            </a:extLst>
          </p:cNvPr>
          <p:cNvSpPr txBox="1"/>
          <p:nvPr/>
        </p:nvSpPr>
        <p:spPr>
          <a:xfrm>
            <a:off x="602432" y="2291999"/>
            <a:ext cx="3969568"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㉑</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「入力内容を登録する」を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ダブルタップ</a:t>
            </a:r>
          </a:p>
          <a:p>
            <a:r>
              <a:rPr lang="ja-JP" altLang="en-US" sz="2800" b="1" dirty="0">
                <a:solidFill>
                  <a:srgbClr val="009650"/>
                </a:solidFill>
                <a:latin typeface="Meiryo" charset="-128"/>
                <a:ea typeface="Meiryo" charset="-128"/>
                <a:cs typeface="Meiryo" charset="-128"/>
              </a:rPr>
              <a:t>㉒</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「ねんきんネット（トップページ）へ戻る」をダブルタップ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㉓</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「閉じる」をダブルタップ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㉔</a:t>
            </a:r>
          </a:p>
          <a:p>
            <a:r>
              <a:rPr lang="ja-JP" altLang="en-US" sz="1800" b="1" dirty="0">
                <a:latin typeface="メイリオ" panose="020B0604030504040204" pitchFamily="50" charset="-128"/>
                <a:ea typeface="メイリオ" panose="020B0604030504040204" pitchFamily="50" charset="-128"/>
              </a:rPr>
              <a:t>「ねんきんネット」トップページが表示されれば完了</a:t>
            </a:r>
          </a:p>
          <a:p>
            <a:endParaRPr lang="ja-JP" altLang="en-US" sz="1800"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37E6D404-1FC7-2BA4-10BD-CAA3BC9AFA7E}"/>
              </a:ext>
            </a:extLst>
          </p:cNvPr>
          <p:cNvSpPr txBox="1"/>
          <p:nvPr/>
        </p:nvSpPr>
        <p:spPr>
          <a:xfrm>
            <a:off x="236256" y="1563124"/>
            <a:ext cx="8712968"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（マイナンバーカードあり・マイナポータルから登録する場合）</a:t>
            </a:r>
          </a:p>
        </p:txBody>
      </p:sp>
    </p:spTree>
    <p:extLst>
      <p:ext uri="{BB962C8B-B14F-4D97-AF65-F5344CB8AC3E}">
        <p14:creationId xmlns:p14="http://schemas.microsoft.com/office/powerpoint/2010/main" val="4228353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35DD579C-76E2-1D54-09A7-FEB2478444A4}"/>
              </a:ext>
            </a:extLst>
          </p:cNvPr>
          <p:cNvPicPr>
            <a:picLocks noChangeAspect="1"/>
          </p:cNvPicPr>
          <p:nvPr/>
        </p:nvPicPr>
        <p:blipFill rotWithShape="1">
          <a:blip r:embed="rId3"/>
          <a:srcRect t="6208" b="8991"/>
          <a:stretch/>
        </p:blipFill>
        <p:spPr>
          <a:xfrm>
            <a:off x="7231988" y="3873366"/>
            <a:ext cx="1352176" cy="238244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pic>
        <p:nvPicPr>
          <p:cNvPr id="4" name="図 3" descr="グラフィカル ユーザー インターフェイス, テキスト&#10;&#10;中程度の精度で自動的に生成された説明">
            <a:extLst>
              <a:ext uri="{FF2B5EF4-FFF2-40B4-BE49-F238E27FC236}">
                <a16:creationId xmlns:a16="http://schemas.microsoft.com/office/drawing/2014/main" id="{365E664C-59B4-2CC8-0DEF-EB2668C5F3EF}"/>
              </a:ext>
            </a:extLst>
          </p:cNvPr>
          <p:cNvPicPr>
            <a:picLocks noChangeAspect="1"/>
          </p:cNvPicPr>
          <p:nvPr/>
        </p:nvPicPr>
        <p:blipFill rotWithShape="1">
          <a:blip r:embed="rId4"/>
          <a:srcRect b="15897"/>
          <a:stretch/>
        </p:blipFill>
        <p:spPr>
          <a:xfrm>
            <a:off x="5724128" y="3897209"/>
            <a:ext cx="1308989" cy="2382444"/>
          </a:xfrm>
          <a:prstGeom prst="rect">
            <a:avLst/>
          </a:prstGeom>
          <a:ln>
            <a:solidFill>
              <a:schemeClr val="tx1"/>
            </a:solidFill>
          </a:ln>
        </p:spPr>
      </p:pic>
      <p:pic>
        <p:nvPicPr>
          <p:cNvPr id="6" name="図 5" descr="グラフィカル ユーザー インターフェイス, アプリケーション&#10;&#10;自動的に生成された説明">
            <a:extLst>
              <a:ext uri="{FF2B5EF4-FFF2-40B4-BE49-F238E27FC236}">
                <a16:creationId xmlns:a16="http://schemas.microsoft.com/office/drawing/2014/main" id="{882A933C-CDCC-25D0-43BF-A6E6DBE94C3A}"/>
              </a:ext>
            </a:extLst>
          </p:cNvPr>
          <p:cNvPicPr>
            <a:picLocks noChangeAspect="1"/>
          </p:cNvPicPr>
          <p:nvPr/>
        </p:nvPicPr>
        <p:blipFill rotWithShape="1">
          <a:blip r:embed="rId5"/>
          <a:srcRect b="15897"/>
          <a:stretch/>
        </p:blipFill>
        <p:spPr>
          <a:xfrm>
            <a:off x="7220277" y="1398171"/>
            <a:ext cx="1301553" cy="2368910"/>
          </a:xfrm>
          <a:prstGeom prst="rect">
            <a:avLst/>
          </a:prstGeom>
          <a:ln>
            <a:solidFill>
              <a:schemeClr val="tx1"/>
            </a:solidFill>
          </a:ln>
        </p:spPr>
      </p:pic>
      <p:pic>
        <p:nvPicPr>
          <p:cNvPr id="8" name="図 7" descr="グラフィカル ユーザー インターフェイス が含まれている画像&#10;&#10;自動的に生成された説明">
            <a:extLst>
              <a:ext uri="{FF2B5EF4-FFF2-40B4-BE49-F238E27FC236}">
                <a16:creationId xmlns:a16="http://schemas.microsoft.com/office/drawing/2014/main" id="{BEF05E73-107E-C4EB-B00B-B952E2A2D17F}"/>
              </a:ext>
            </a:extLst>
          </p:cNvPr>
          <p:cNvPicPr>
            <a:picLocks noChangeAspect="1"/>
          </p:cNvPicPr>
          <p:nvPr/>
        </p:nvPicPr>
        <p:blipFill rotWithShape="1">
          <a:blip r:embed="rId6"/>
          <a:srcRect b="15897"/>
          <a:stretch/>
        </p:blipFill>
        <p:spPr>
          <a:xfrm>
            <a:off x="5725462" y="1397201"/>
            <a:ext cx="1296319" cy="2359383"/>
          </a:xfrm>
          <a:prstGeom prst="rect">
            <a:avLst/>
          </a:prstGeom>
          <a:ln>
            <a:solidFill>
              <a:schemeClr val="tx1"/>
            </a:solidFill>
          </a:ln>
        </p:spPr>
      </p:pic>
      <p:sp>
        <p:nvSpPr>
          <p:cNvPr id="10" name="四角形: 角を丸くする 9">
            <a:extLst>
              <a:ext uri="{FF2B5EF4-FFF2-40B4-BE49-F238E27FC236}">
                <a16:creationId xmlns:a16="http://schemas.microsoft.com/office/drawing/2014/main" id="{D3CF4A35-054F-06CB-9D0F-761DF698886F}"/>
              </a:ext>
            </a:extLst>
          </p:cNvPr>
          <p:cNvSpPr/>
          <p:nvPr/>
        </p:nvSpPr>
        <p:spPr>
          <a:xfrm>
            <a:off x="7239090" y="4068634"/>
            <a:ext cx="1332307" cy="9979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四角形: 角を丸くする 11">
            <a:extLst>
              <a:ext uri="{FF2B5EF4-FFF2-40B4-BE49-F238E27FC236}">
                <a16:creationId xmlns:a16="http://schemas.microsoft.com/office/drawing/2014/main" id="{E665E107-2E85-EC83-3767-AC1DB3322D28}"/>
              </a:ext>
            </a:extLst>
          </p:cNvPr>
          <p:cNvSpPr/>
          <p:nvPr/>
        </p:nvSpPr>
        <p:spPr>
          <a:xfrm>
            <a:off x="7189523" y="1550671"/>
            <a:ext cx="1332307" cy="29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四角形: 角を丸くする 12">
            <a:extLst>
              <a:ext uri="{FF2B5EF4-FFF2-40B4-BE49-F238E27FC236}">
                <a16:creationId xmlns:a16="http://schemas.microsoft.com/office/drawing/2014/main" id="{69989616-75B0-FCDD-EB92-9C772190BC2B}"/>
              </a:ext>
            </a:extLst>
          </p:cNvPr>
          <p:cNvSpPr/>
          <p:nvPr/>
        </p:nvSpPr>
        <p:spPr>
          <a:xfrm>
            <a:off x="5725462" y="2647559"/>
            <a:ext cx="662566" cy="4158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4" name="図形グループ 69">
            <a:extLst>
              <a:ext uri="{FF2B5EF4-FFF2-40B4-BE49-F238E27FC236}">
                <a16:creationId xmlns:a16="http://schemas.microsoft.com/office/drawing/2014/main" id="{3A9F8296-D072-4FC7-91D4-96B47D7F46E6}"/>
              </a:ext>
            </a:extLst>
          </p:cNvPr>
          <p:cNvGrpSpPr/>
          <p:nvPr/>
        </p:nvGrpSpPr>
        <p:grpSpPr>
          <a:xfrm>
            <a:off x="5548061" y="2414160"/>
            <a:ext cx="296587" cy="293005"/>
            <a:chOff x="2897417" y="3995693"/>
            <a:chExt cx="296587" cy="293005"/>
          </a:xfrm>
        </p:grpSpPr>
        <p:sp>
          <p:nvSpPr>
            <p:cNvPr id="15" name="円/楕円 70">
              <a:extLst>
                <a:ext uri="{FF2B5EF4-FFF2-40B4-BE49-F238E27FC236}">
                  <a16:creationId xmlns:a16="http://schemas.microsoft.com/office/drawing/2014/main" id="{9BBB5E5B-F693-BC92-10D1-F7CB60BB6F6D}"/>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82E7D8C-3F03-534F-BA10-9622DA8DA58F}"/>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17" name="図形グループ 61">
            <a:extLst>
              <a:ext uri="{FF2B5EF4-FFF2-40B4-BE49-F238E27FC236}">
                <a16:creationId xmlns:a16="http://schemas.microsoft.com/office/drawing/2014/main" id="{43EBC066-AC71-DA58-5495-81FDDC418906}"/>
              </a:ext>
            </a:extLst>
          </p:cNvPr>
          <p:cNvGrpSpPr/>
          <p:nvPr/>
        </p:nvGrpSpPr>
        <p:grpSpPr>
          <a:xfrm>
            <a:off x="7074065" y="1291887"/>
            <a:ext cx="296586" cy="293005"/>
            <a:chOff x="3546641" y="3995693"/>
            <a:chExt cx="296586" cy="293005"/>
          </a:xfrm>
        </p:grpSpPr>
        <p:sp>
          <p:nvSpPr>
            <p:cNvPr id="18" name="円/楕円 65">
              <a:extLst>
                <a:ext uri="{FF2B5EF4-FFF2-40B4-BE49-F238E27FC236}">
                  <a16:creationId xmlns:a16="http://schemas.microsoft.com/office/drawing/2014/main" id="{44FB5F99-1BF1-63B1-358D-0D4DD107BF10}"/>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68">
              <a:extLst>
                <a:ext uri="{FF2B5EF4-FFF2-40B4-BE49-F238E27FC236}">
                  <a16:creationId xmlns:a16="http://schemas.microsoft.com/office/drawing/2014/main" id="{9050DC6D-3645-E326-79F1-18048184EE6A}"/>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図形グループ 69">
            <a:extLst>
              <a:ext uri="{FF2B5EF4-FFF2-40B4-BE49-F238E27FC236}">
                <a16:creationId xmlns:a16="http://schemas.microsoft.com/office/drawing/2014/main" id="{400D8457-99A1-E50F-AD59-80449E3DAB37}"/>
              </a:ext>
            </a:extLst>
          </p:cNvPr>
          <p:cNvGrpSpPr/>
          <p:nvPr/>
        </p:nvGrpSpPr>
        <p:grpSpPr>
          <a:xfrm>
            <a:off x="5652120" y="3896506"/>
            <a:ext cx="296586" cy="293005"/>
            <a:chOff x="4232441" y="3995693"/>
            <a:chExt cx="296586" cy="293005"/>
          </a:xfrm>
        </p:grpSpPr>
        <p:sp>
          <p:nvSpPr>
            <p:cNvPr id="22" name="円/楕円 70">
              <a:extLst>
                <a:ext uri="{FF2B5EF4-FFF2-40B4-BE49-F238E27FC236}">
                  <a16:creationId xmlns:a16="http://schemas.microsoft.com/office/drawing/2014/main" id="{F3B9B7BB-4442-9821-66E6-0DF3F10580FA}"/>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71">
              <a:extLst>
                <a:ext uri="{FF2B5EF4-FFF2-40B4-BE49-F238E27FC236}">
                  <a16:creationId xmlns:a16="http://schemas.microsoft.com/office/drawing/2014/main" id="{C860EECD-938D-5ABF-2087-F3C57A5BF7F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a:extLst>
              <a:ext uri="{FF2B5EF4-FFF2-40B4-BE49-F238E27FC236}">
                <a16:creationId xmlns:a16="http://schemas.microsoft.com/office/drawing/2014/main" id="{38C4C11E-5971-2B05-FD01-C12E95A912D3}"/>
              </a:ext>
            </a:extLst>
          </p:cNvPr>
          <p:cNvSpPr txBox="1"/>
          <p:nvPr/>
        </p:nvSpPr>
        <p:spPr>
          <a:xfrm>
            <a:off x="755111" y="2357630"/>
            <a:ext cx="3502362"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画面中央左側の</a:t>
            </a:r>
            <a:r>
              <a:rPr lang="ja-JP" altLang="en-US" sz="1800" b="1" dirty="0">
                <a:latin typeface="メイリオ" panose="020B0604030504040204" pitchFamily="50" charset="-128"/>
                <a:ea typeface="メイリオ" panose="020B0604030504040204" pitchFamily="50" charset="-128"/>
              </a:rPr>
              <a:t>「新規登録」</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をダブルタップ</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画面上部の青い部分</a:t>
            </a:r>
            <a:endParaRPr lang="en-US" altLang="ja-JP" b="1" dirty="0">
              <a:latin typeface="メイリオ"/>
              <a:ea typeface="メイリオ"/>
            </a:endParaRPr>
          </a:p>
          <a:p>
            <a:r>
              <a:rPr lang="ja-JP" altLang="en-US" b="1" dirty="0">
                <a:latin typeface="メイリオ"/>
                <a:ea typeface="メイリオ"/>
              </a:rPr>
              <a:t>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アクセスキーのある方は上</a:t>
            </a:r>
          </a:p>
          <a:p>
            <a:r>
              <a:rPr lang="ja-JP" altLang="en-US" sz="1800" b="1" dirty="0">
                <a:latin typeface="メイリオ" panose="020B0604030504040204" pitchFamily="50" charset="-128"/>
                <a:ea typeface="メイリオ" panose="020B0604030504040204" pitchFamily="50" charset="-128"/>
              </a:rPr>
              <a:t>ない方は下をダブルタップ</a:t>
            </a:r>
          </a:p>
        </p:txBody>
      </p:sp>
      <p:grpSp>
        <p:nvGrpSpPr>
          <p:cNvPr id="26" name="図形グループ 52">
            <a:extLst>
              <a:ext uri="{FF2B5EF4-FFF2-40B4-BE49-F238E27FC236}">
                <a16:creationId xmlns:a16="http://schemas.microsoft.com/office/drawing/2014/main" id="{3EEE4DB0-FC1A-49F5-8E6A-AC9BDBCE671B}"/>
              </a:ext>
            </a:extLst>
          </p:cNvPr>
          <p:cNvGrpSpPr/>
          <p:nvPr/>
        </p:nvGrpSpPr>
        <p:grpSpPr>
          <a:xfrm>
            <a:off x="7148631" y="3783929"/>
            <a:ext cx="325536" cy="324509"/>
            <a:chOff x="5101121" y="3995693"/>
            <a:chExt cx="296586" cy="293005"/>
          </a:xfrm>
        </p:grpSpPr>
        <p:sp>
          <p:nvSpPr>
            <p:cNvPr id="27" name="円/楕円 53">
              <a:extLst>
                <a:ext uri="{FF2B5EF4-FFF2-40B4-BE49-F238E27FC236}">
                  <a16:creationId xmlns:a16="http://schemas.microsoft.com/office/drawing/2014/main" id="{D54EF8E5-18BC-F911-1177-5E1CBB22C531}"/>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54">
              <a:extLst>
                <a:ext uri="{FF2B5EF4-FFF2-40B4-BE49-F238E27FC236}">
                  <a16:creationId xmlns:a16="http://schemas.microsoft.com/office/drawing/2014/main" id="{2F7FA214-8273-4C8E-F0C7-BD87A6B2E28E}"/>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6" name="図形グループ 69">
            <a:extLst>
              <a:ext uri="{FF2B5EF4-FFF2-40B4-BE49-F238E27FC236}">
                <a16:creationId xmlns:a16="http://schemas.microsoft.com/office/drawing/2014/main" id="{848CC5F0-2BFD-EC49-E4DF-8774E43E4596}"/>
              </a:ext>
            </a:extLst>
          </p:cNvPr>
          <p:cNvGrpSpPr/>
          <p:nvPr/>
        </p:nvGrpSpPr>
        <p:grpSpPr>
          <a:xfrm>
            <a:off x="5819348" y="4773543"/>
            <a:ext cx="296586" cy="293005"/>
            <a:chOff x="4232441" y="3995693"/>
            <a:chExt cx="296586" cy="293005"/>
          </a:xfrm>
        </p:grpSpPr>
        <p:sp>
          <p:nvSpPr>
            <p:cNvPr id="77" name="円/楕円 70">
              <a:extLst>
                <a:ext uri="{FF2B5EF4-FFF2-40B4-BE49-F238E27FC236}">
                  <a16:creationId xmlns:a16="http://schemas.microsoft.com/office/drawing/2014/main" id="{2F9F73B1-0CA9-6CD1-F5BB-F788C7AE285C}"/>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8" name="フリーフォーム 71">
              <a:extLst>
                <a:ext uri="{FF2B5EF4-FFF2-40B4-BE49-F238E27FC236}">
                  <a16:creationId xmlns:a16="http://schemas.microsoft.com/office/drawing/2014/main" id="{6FCB22E1-9006-E168-3AC5-A6445FF7B47B}"/>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29" name="矢印: 下 28">
            <a:extLst>
              <a:ext uri="{FF2B5EF4-FFF2-40B4-BE49-F238E27FC236}">
                <a16:creationId xmlns:a16="http://schemas.microsoft.com/office/drawing/2014/main" id="{D68EB2D8-EACE-2269-6FE2-AE4F04345354}"/>
              </a:ext>
            </a:extLst>
          </p:cNvPr>
          <p:cNvSpPr/>
          <p:nvPr/>
        </p:nvSpPr>
        <p:spPr>
          <a:xfrm flipV="1">
            <a:off x="6139861" y="4725144"/>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22EFF930-A757-BB82-F87F-DA6B26153A09}"/>
              </a:ext>
            </a:extLst>
          </p:cNvPr>
          <p:cNvSpPr txBox="1"/>
          <p:nvPr/>
        </p:nvSpPr>
        <p:spPr>
          <a:xfrm>
            <a:off x="378557" y="1539015"/>
            <a:ext cx="8712968"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a:t>
            </a:r>
            <a:r>
              <a:rPr lang="ja-JP" altLang="en-US" sz="1200" b="1" i="0" dirty="0" err="1">
                <a:effectLst/>
                <a:latin typeface="Meiryo" panose="020B0604030504040204" pitchFamily="50" charset="-128"/>
                <a:ea typeface="Meiryo" panose="020B0604030504040204" pitchFamily="50" charset="-128"/>
              </a:rPr>
              <a:t>ねんきん</a:t>
            </a:r>
            <a:r>
              <a:rPr lang="ja-JP" altLang="en-US" sz="1200" b="1" i="0" dirty="0">
                <a:effectLst/>
                <a:latin typeface="Meiryo" panose="020B0604030504040204" pitchFamily="50" charset="-128"/>
                <a:ea typeface="Meiryo" panose="020B0604030504040204" pitchFamily="50" charset="-128"/>
              </a:rPr>
              <a:t>ネット」から利用登録する場合・ユーザ</a:t>
            </a:r>
            <a:r>
              <a:rPr lang="en-US" altLang="ja-JP" sz="1200" b="1" i="0" dirty="0">
                <a:effectLst/>
                <a:latin typeface="Meiryo" panose="020B0604030504040204" pitchFamily="50" charset="-128"/>
                <a:ea typeface="Meiryo" panose="020B0604030504040204" pitchFamily="50" charset="-128"/>
              </a:rPr>
              <a:t>ID</a:t>
            </a:r>
            <a:r>
              <a:rPr lang="ja-JP" altLang="en-US" sz="1200" b="1" i="0" dirty="0">
                <a:effectLst/>
                <a:latin typeface="Meiryo" panose="020B0604030504040204" pitchFamily="50" charset="-128"/>
                <a:ea typeface="Meiryo" panose="020B0604030504040204" pitchFamily="50" charset="-128"/>
              </a:rPr>
              <a:t>の取得）</a:t>
            </a:r>
          </a:p>
        </p:txBody>
      </p:sp>
    </p:spTree>
    <p:extLst>
      <p:ext uri="{BB962C8B-B14F-4D97-AF65-F5344CB8AC3E}">
        <p14:creationId xmlns:p14="http://schemas.microsoft.com/office/powerpoint/2010/main" val="2005122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EF0C345-344D-C107-5935-32928D038C9B}"/>
              </a:ext>
            </a:extLst>
          </p:cNvPr>
          <p:cNvPicPr>
            <a:picLocks noChangeAspect="1"/>
          </p:cNvPicPr>
          <p:nvPr/>
        </p:nvPicPr>
        <p:blipFill rotWithShape="1">
          <a:blip r:embed="rId3"/>
          <a:srcRect t="9596" b="6880"/>
          <a:stretch/>
        </p:blipFill>
        <p:spPr>
          <a:xfrm>
            <a:off x="5725952" y="1396498"/>
            <a:ext cx="1375680" cy="2387431"/>
          </a:xfrm>
          <a:prstGeom prst="rect">
            <a:avLst/>
          </a:prstGeom>
          <a:ln>
            <a:solidFill>
              <a:schemeClr val="tx1"/>
            </a:solidFill>
          </a:ln>
        </p:spPr>
      </p:pic>
      <p:pic>
        <p:nvPicPr>
          <p:cNvPr id="56" name="図 55" descr="テキスト, 手紙&#10;&#10;自動的に生成された説明">
            <a:extLst>
              <a:ext uri="{FF2B5EF4-FFF2-40B4-BE49-F238E27FC236}">
                <a16:creationId xmlns:a16="http://schemas.microsoft.com/office/drawing/2014/main" id="{E1EB4517-82B4-FC93-8737-A512AE9DC606}"/>
              </a:ext>
            </a:extLst>
          </p:cNvPr>
          <p:cNvPicPr>
            <a:picLocks noChangeAspect="1"/>
          </p:cNvPicPr>
          <p:nvPr/>
        </p:nvPicPr>
        <p:blipFill rotWithShape="1">
          <a:blip r:embed="rId4"/>
          <a:srcRect t="10943" b="5533"/>
          <a:stretch/>
        </p:blipFill>
        <p:spPr>
          <a:xfrm>
            <a:off x="7242464" y="3872663"/>
            <a:ext cx="1372807" cy="2382445"/>
          </a:xfrm>
          <a:prstGeom prst="rect">
            <a:avLst/>
          </a:prstGeom>
          <a:ln>
            <a:solidFill>
              <a:schemeClr val="tx1"/>
            </a:solidFill>
          </a:ln>
        </p:spPr>
      </p:pic>
      <p:pic>
        <p:nvPicPr>
          <p:cNvPr id="48" name="図 4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021B69E-19DF-BC59-495F-CD893E748FD7}"/>
              </a:ext>
            </a:extLst>
          </p:cNvPr>
          <p:cNvPicPr>
            <a:picLocks noChangeAspect="1"/>
          </p:cNvPicPr>
          <p:nvPr/>
        </p:nvPicPr>
        <p:blipFill rotWithShape="1">
          <a:blip r:embed="rId3"/>
          <a:srcRect t="10221" b="6255"/>
          <a:stretch/>
        </p:blipFill>
        <p:spPr>
          <a:xfrm>
            <a:off x="7240474" y="1400893"/>
            <a:ext cx="1373596" cy="2383814"/>
          </a:xfrm>
          <a:prstGeom prst="rect">
            <a:avLst/>
          </a:prstGeom>
          <a:ln>
            <a:solidFill>
              <a:schemeClr val="tx1"/>
            </a:solidFill>
          </a:ln>
        </p:spPr>
      </p:pic>
      <p:pic>
        <p:nvPicPr>
          <p:cNvPr id="22" name="図 21" descr="テキスト, 手紙&#10;&#10;自動的に生成された説明">
            <a:extLst>
              <a:ext uri="{FF2B5EF4-FFF2-40B4-BE49-F238E27FC236}">
                <a16:creationId xmlns:a16="http://schemas.microsoft.com/office/drawing/2014/main" id="{04D10CE8-522D-36F6-EF23-382ECBB15E1F}"/>
              </a:ext>
            </a:extLst>
          </p:cNvPr>
          <p:cNvPicPr>
            <a:picLocks noChangeAspect="1"/>
          </p:cNvPicPr>
          <p:nvPr/>
        </p:nvPicPr>
        <p:blipFill rotWithShape="1">
          <a:blip r:embed="rId5"/>
          <a:srcRect t="9596" b="6880"/>
          <a:stretch/>
        </p:blipFill>
        <p:spPr>
          <a:xfrm>
            <a:off x="5722535" y="3897210"/>
            <a:ext cx="1372806" cy="238244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8" name="四角形: 角を丸くする 7">
            <a:extLst>
              <a:ext uri="{FF2B5EF4-FFF2-40B4-BE49-F238E27FC236}">
                <a16:creationId xmlns:a16="http://schemas.microsoft.com/office/drawing/2014/main" id="{E844E1A4-AD2E-E6AD-5BC8-1A3E9FA7D107}"/>
              </a:ext>
            </a:extLst>
          </p:cNvPr>
          <p:cNvSpPr/>
          <p:nvPr/>
        </p:nvSpPr>
        <p:spPr>
          <a:xfrm>
            <a:off x="7596335" y="6056862"/>
            <a:ext cx="648073" cy="18295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四角形: 角を丸くする 8">
            <a:extLst>
              <a:ext uri="{FF2B5EF4-FFF2-40B4-BE49-F238E27FC236}">
                <a16:creationId xmlns:a16="http://schemas.microsoft.com/office/drawing/2014/main" id="{7FB624C1-3465-2914-5C3D-76802841F2F0}"/>
              </a:ext>
            </a:extLst>
          </p:cNvPr>
          <p:cNvSpPr/>
          <p:nvPr/>
        </p:nvSpPr>
        <p:spPr>
          <a:xfrm>
            <a:off x="7233138" y="2705352"/>
            <a:ext cx="1380932" cy="29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四角形: 角を丸くする 9">
            <a:extLst>
              <a:ext uri="{FF2B5EF4-FFF2-40B4-BE49-F238E27FC236}">
                <a16:creationId xmlns:a16="http://schemas.microsoft.com/office/drawing/2014/main" id="{59752D85-4A63-27D1-5956-A571EF7D0DF1}"/>
              </a:ext>
            </a:extLst>
          </p:cNvPr>
          <p:cNvSpPr/>
          <p:nvPr/>
        </p:nvSpPr>
        <p:spPr>
          <a:xfrm>
            <a:off x="6077655" y="2174412"/>
            <a:ext cx="662566" cy="2916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2" name="図形グループ 69">
            <a:extLst>
              <a:ext uri="{FF2B5EF4-FFF2-40B4-BE49-F238E27FC236}">
                <a16:creationId xmlns:a16="http://schemas.microsoft.com/office/drawing/2014/main" id="{4860E25F-D998-C293-1472-9E5C9C0A3E77}"/>
              </a:ext>
            </a:extLst>
          </p:cNvPr>
          <p:cNvGrpSpPr/>
          <p:nvPr/>
        </p:nvGrpSpPr>
        <p:grpSpPr>
          <a:xfrm>
            <a:off x="5815592" y="1914628"/>
            <a:ext cx="296587" cy="293005"/>
            <a:chOff x="2897417" y="3995693"/>
            <a:chExt cx="296587" cy="293005"/>
          </a:xfrm>
        </p:grpSpPr>
        <p:sp>
          <p:nvSpPr>
            <p:cNvPr id="13" name="円/楕円 70">
              <a:extLst>
                <a:ext uri="{FF2B5EF4-FFF2-40B4-BE49-F238E27FC236}">
                  <a16:creationId xmlns:a16="http://schemas.microsoft.com/office/drawing/2014/main" id="{8F4E904E-2AB8-3002-957C-332655DD4DCF}"/>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11CF828-D633-32FD-9949-2F23F55C4B9B}"/>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15" name="図形グループ 61">
            <a:extLst>
              <a:ext uri="{FF2B5EF4-FFF2-40B4-BE49-F238E27FC236}">
                <a16:creationId xmlns:a16="http://schemas.microsoft.com/office/drawing/2014/main" id="{3D5A0104-5D20-A5A7-76CC-2C6A4255ED98}"/>
              </a:ext>
            </a:extLst>
          </p:cNvPr>
          <p:cNvGrpSpPr/>
          <p:nvPr/>
        </p:nvGrpSpPr>
        <p:grpSpPr>
          <a:xfrm>
            <a:off x="7117680" y="2446568"/>
            <a:ext cx="296586" cy="293005"/>
            <a:chOff x="3546641" y="3995693"/>
            <a:chExt cx="296586" cy="293005"/>
          </a:xfrm>
        </p:grpSpPr>
        <p:sp>
          <p:nvSpPr>
            <p:cNvPr id="16" name="円/楕円 65">
              <a:extLst>
                <a:ext uri="{FF2B5EF4-FFF2-40B4-BE49-F238E27FC236}">
                  <a16:creationId xmlns:a16="http://schemas.microsoft.com/office/drawing/2014/main" id="{65E9ADAA-1D49-9AC3-AF08-1CD02B37403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68">
              <a:extLst>
                <a:ext uri="{FF2B5EF4-FFF2-40B4-BE49-F238E27FC236}">
                  <a16:creationId xmlns:a16="http://schemas.microsoft.com/office/drawing/2014/main" id="{F257E433-67BE-B860-37F5-EEC51EB993BA}"/>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a:extLst>
              <a:ext uri="{FF2B5EF4-FFF2-40B4-BE49-F238E27FC236}">
                <a16:creationId xmlns:a16="http://schemas.microsoft.com/office/drawing/2014/main" id="{9E153D2E-9FF7-05EA-4DB5-100602587B23}"/>
              </a:ext>
            </a:extLst>
          </p:cNvPr>
          <p:cNvSpPr txBox="1"/>
          <p:nvPr/>
        </p:nvSpPr>
        <p:spPr>
          <a:xfrm>
            <a:off x="782165" y="2300142"/>
            <a:ext cx="3502362"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利用規約を確認して同意するに</a:t>
            </a:r>
          </a:p>
          <a:p>
            <a:r>
              <a:rPr lang="ja-JP" altLang="en-US" sz="1800" b="1" dirty="0">
                <a:latin typeface="メイリオ" panose="020B0604030504040204" pitchFamily="50" charset="-128"/>
                <a:ea typeface="メイリオ" panose="020B0604030504040204" pitchFamily="50" charset="-128"/>
              </a:rPr>
              <a:t>「✓」を入れる</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「ご利用登録を続ける」を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画面を上にスクロールする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「閉じる」をダブルタップ</a:t>
            </a:r>
          </a:p>
          <a:p>
            <a:endParaRPr lang="ja-JP" altLang="en-US" sz="1800" b="1" dirty="0">
              <a:latin typeface="メイリオ" panose="020B0604030504040204" pitchFamily="50" charset="-128"/>
              <a:ea typeface="メイリオ" panose="020B0604030504040204" pitchFamily="50" charset="-128"/>
            </a:endParaRPr>
          </a:p>
        </p:txBody>
      </p:sp>
      <p:grpSp>
        <p:nvGrpSpPr>
          <p:cNvPr id="24" name="図形グループ 52">
            <a:extLst>
              <a:ext uri="{FF2B5EF4-FFF2-40B4-BE49-F238E27FC236}">
                <a16:creationId xmlns:a16="http://schemas.microsoft.com/office/drawing/2014/main" id="{150C9DA2-B11F-F724-E3C6-7DC62AACA900}"/>
              </a:ext>
            </a:extLst>
          </p:cNvPr>
          <p:cNvGrpSpPr/>
          <p:nvPr/>
        </p:nvGrpSpPr>
        <p:grpSpPr>
          <a:xfrm>
            <a:off x="7347821" y="5743202"/>
            <a:ext cx="325536" cy="324509"/>
            <a:chOff x="5101121" y="3995693"/>
            <a:chExt cx="296586" cy="293005"/>
          </a:xfrm>
        </p:grpSpPr>
        <p:sp>
          <p:nvSpPr>
            <p:cNvPr id="25" name="円/楕円 53">
              <a:extLst>
                <a:ext uri="{FF2B5EF4-FFF2-40B4-BE49-F238E27FC236}">
                  <a16:creationId xmlns:a16="http://schemas.microsoft.com/office/drawing/2014/main" id="{E19D62CA-D816-5DE2-8065-34BCBACA6AF7}"/>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54">
              <a:extLst>
                <a:ext uri="{FF2B5EF4-FFF2-40B4-BE49-F238E27FC236}">
                  <a16:creationId xmlns:a16="http://schemas.microsoft.com/office/drawing/2014/main" id="{CB7B997F-7FCC-D551-14EE-190457F9D090}"/>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図形グループ 69">
            <a:extLst>
              <a:ext uri="{FF2B5EF4-FFF2-40B4-BE49-F238E27FC236}">
                <a16:creationId xmlns:a16="http://schemas.microsoft.com/office/drawing/2014/main" id="{864FD05C-E25B-100E-2224-943955982EB5}"/>
              </a:ext>
            </a:extLst>
          </p:cNvPr>
          <p:cNvGrpSpPr/>
          <p:nvPr/>
        </p:nvGrpSpPr>
        <p:grpSpPr>
          <a:xfrm>
            <a:off x="5819348" y="4773543"/>
            <a:ext cx="296586" cy="293005"/>
            <a:chOff x="4232441" y="3995693"/>
            <a:chExt cx="296586" cy="293005"/>
          </a:xfrm>
        </p:grpSpPr>
        <p:sp>
          <p:nvSpPr>
            <p:cNvPr id="29" name="円/楕円 70">
              <a:extLst>
                <a:ext uri="{FF2B5EF4-FFF2-40B4-BE49-F238E27FC236}">
                  <a16:creationId xmlns:a16="http://schemas.microsoft.com/office/drawing/2014/main" id="{891765CA-ABDD-6965-43BD-6ADECFFBF10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3" name="フリーフォーム 71">
              <a:extLst>
                <a:ext uri="{FF2B5EF4-FFF2-40B4-BE49-F238E27FC236}">
                  <a16:creationId xmlns:a16="http://schemas.microsoft.com/office/drawing/2014/main" id="{98180338-3633-728C-42F2-11AFF7E375C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42" name="矢印: 下 41">
            <a:extLst>
              <a:ext uri="{FF2B5EF4-FFF2-40B4-BE49-F238E27FC236}">
                <a16:creationId xmlns:a16="http://schemas.microsoft.com/office/drawing/2014/main" id="{457ABB59-6D44-FEAB-9E73-46B9A6BB8FEE}"/>
              </a:ext>
            </a:extLst>
          </p:cNvPr>
          <p:cNvSpPr/>
          <p:nvPr/>
        </p:nvSpPr>
        <p:spPr>
          <a:xfrm flipV="1">
            <a:off x="6139861" y="4725144"/>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E62A4ED8-DD31-5987-7220-949D8551AEB5}"/>
              </a:ext>
            </a:extLst>
          </p:cNvPr>
          <p:cNvSpPr txBox="1"/>
          <p:nvPr/>
        </p:nvSpPr>
        <p:spPr>
          <a:xfrm>
            <a:off x="323528" y="1492246"/>
            <a:ext cx="7800001" cy="553998"/>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「ねんきんネット」のユーザ</a:t>
            </a:r>
            <a:r>
              <a:rPr lang="en-US" altLang="ja-JP" b="1" i="0" dirty="0">
                <a:effectLst/>
                <a:latin typeface="Meiryo" panose="020B0604030504040204" pitchFamily="50" charset="-128"/>
                <a:ea typeface="Meiryo" panose="020B0604030504040204" pitchFamily="50" charset="-128"/>
              </a:rPr>
              <a:t>ID</a:t>
            </a:r>
            <a:r>
              <a:rPr lang="ja-JP" altLang="en-US" b="1" i="0" dirty="0">
                <a:effectLst/>
                <a:latin typeface="Meiryo" panose="020B0604030504040204" pitchFamily="50" charset="-128"/>
                <a:ea typeface="Meiryo" panose="020B0604030504040204" pitchFamily="50" charset="-128"/>
              </a:rPr>
              <a:t>を取得しましょう</a:t>
            </a:r>
            <a:endParaRPr lang="en-US" altLang="ja-JP"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（アクセスキーを持っている場合・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で上を押した場合）</a:t>
            </a:r>
          </a:p>
        </p:txBody>
      </p:sp>
    </p:spTree>
    <p:extLst>
      <p:ext uri="{BB962C8B-B14F-4D97-AF65-F5344CB8AC3E}">
        <p14:creationId xmlns:p14="http://schemas.microsoft.com/office/powerpoint/2010/main" val="13489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0EC70BCF-74A9-467F-9FAF-5F14D88016BE}"/>
              </a:ext>
            </a:extLst>
          </p:cNvPr>
          <p:cNvPicPr>
            <a:picLocks noChangeAspect="1"/>
          </p:cNvPicPr>
          <p:nvPr/>
        </p:nvPicPr>
        <p:blipFill rotWithShape="1">
          <a:blip r:embed="rId3"/>
          <a:srcRect t="4894" b="10730"/>
          <a:stretch/>
        </p:blipFill>
        <p:spPr>
          <a:xfrm>
            <a:off x="7238910" y="3863829"/>
            <a:ext cx="1377991" cy="2415826"/>
          </a:xfrm>
          <a:prstGeom prst="rect">
            <a:avLst/>
          </a:prstGeom>
          <a:ln>
            <a:solidFill>
              <a:schemeClr val="tx1"/>
            </a:solidFill>
          </a:ln>
        </p:spPr>
      </p:pic>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AE4543FC-C51B-B1B7-BB3D-A0EBA3A3D0A1}"/>
              </a:ext>
            </a:extLst>
          </p:cNvPr>
          <p:cNvPicPr>
            <a:picLocks noChangeAspect="1"/>
          </p:cNvPicPr>
          <p:nvPr/>
        </p:nvPicPr>
        <p:blipFill rotWithShape="1">
          <a:blip r:embed="rId4"/>
          <a:srcRect t="4571" b="10913"/>
          <a:stretch/>
        </p:blipFill>
        <p:spPr>
          <a:xfrm>
            <a:off x="5728759" y="3897210"/>
            <a:ext cx="1356700" cy="2382444"/>
          </a:xfrm>
          <a:prstGeom prst="rect">
            <a:avLst/>
          </a:prstGeom>
          <a:ln>
            <a:solidFill>
              <a:schemeClr val="tx1"/>
            </a:solidFill>
          </a:ln>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99B03048-332A-BC5C-92A3-6E35B33D9BDA}"/>
              </a:ext>
            </a:extLst>
          </p:cNvPr>
          <p:cNvPicPr>
            <a:picLocks noChangeAspect="1"/>
          </p:cNvPicPr>
          <p:nvPr/>
        </p:nvPicPr>
        <p:blipFill rotWithShape="1">
          <a:blip r:embed="rId5"/>
          <a:srcRect t="10394" b="5020"/>
          <a:stretch/>
        </p:blipFill>
        <p:spPr>
          <a:xfrm>
            <a:off x="7242608" y="1400893"/>
            <a:ext cx="1355918" cy="2383036"/>
          </a:xfrm>
          <a:prstGeom prst="rect">
            <a:avLst/>
          </a:prstGeom>
          <a:ln>
            <a:solidFill>
              <a:schemeClr val="tx1"/>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1BC7BD38-8842-3114-ECF8-53596CBBC877}"/>
              </a:ext>
            </a:extLst>
          </p:cNvPr>
          <p:cNvPicPr>
            <a:picLocks noChangeAspect="1"/>
          </p:cNvPicPr>
          <p:nvPr/>
        </p:nvPicPr>
        <p:blipFill rotWithShape="1">
          <a:blip r:embed="rId6"/>
          <a:srcRect t="9817" b="5597"/>
          <a:stretch/>
        </p:blipFill>
        <p:spPr>
          <a:xfrm>
            <a:off x="5725952" y="1400893"/>
            <a:ext cx="1356361" cy="238381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9" name="四角形: 角を丸くする 18">
            <a:extLst>
              <a:ext uri="{FF2B5EF4-FFF2-40B4-BE49-F238E27FC236}">
                <a16:creationId xmlns:a16="http://schemas.microsoft.com/office/drawing/2014/main" id="{0F450A9D-0834-E979-7E16-6EA66A89304F}"/>
              </a:ext>
            </a:extLst>
          </p:cNvPr>
          <p:cNvSpPr/>
          <p:nvPr/>
        </p:nvSpPr>
        <p:spPr>
          <a:xfrm>
            <a:off x="5728760" y="1636997"/>
            <a:ext cx="1363520" cy="10899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E52FCF86-73D8-9DE4-CF7B-2889FE32EDAC}"/>
              </a:ext>
            </a:extLst>
          </p:cNvPr>
          <p:cNvSpPr/>
          <p:nvPr/>
        </p:nvSpPr>
        <p:spPr>
          <a:xfrm>
            <a:off x="7238911" y="3863829"/>
            <a:ext cx="1355918" cy="19414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395530F3-9F8C-8BBD-7A94-B386B489FE2B}"/>
              </a:ext>
            </a:extLst>
          </p:cNvPr>
          <p:cNvSpPr/>
          <p:nvPr/>
        </p:nvSpPr>
        <p:spPr>
          <a:xfrm>
            <a:off x="7242608" y="1374286"/>
            <a:ext cx="1355918" cy="17958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四角形: 角を丸くする 34">
            <a:extLst>
              <a:ext uri="{FF2B5EF4-FFF2-40B4-BE49-F238E27FC236}">
                <a16:creationId xmlns:a16="http://schemas.microsoft.com/office/drawing/2014/main" id="{33C0D69F-2079-E3F4-A960-629ADF8A2D07}"/>
              </a:ext>
            </a:extLst>
          </p:cNvPr>
          <p:cNvSpPr/>
          <p:nvPr/>
        </p:nvSpPr>
        <p:spPr>
          <a:xfrm>
            <a:off x="5725952" y="3932467"/>
            <a:ext cx="1351479" cy="18727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フリーフォーム 83">
            <a:extLst>
              <a:ext uri="{FF2B5EF4-FFF2-40B4-BE49-F238E27FC236}">
                <a16:creationId xmlns:a16="http://schemas.microsoft.com/office/drawing/2014/main" id="{F761888D-ACC9-C7FC-A5CC-C37B2C77208D}"/>
              </a:ext>
            </a:extLst>
          </p:cNvPr>
          <p:cNvSpPr/>
          <p:nvPr/>
        </p:nvSpPr>
        <p:spPr>
          <a:xfrm>
            <a:off x="5486028" y="1490494"/>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図形グループ 20">
            <a:extLst>
              <a:ext uri="{FF2B5EF4-FFF2-40B4-BE49-F238E27FC236}">
                <a16:creationId xmlns:a16="http://schemas.microsoft.com/office/drawing/2014/main" id="{68E03BC8-3E14-E2D6-A629-737FB4A9B212}"/>
              </a:ext>
            </a:extLst>
          </p:cNvPr>
          <p:cNvGrpSpPr/>
          <p:nvPr/>
        </p:nvGrpSpPr>
        <p:grpSpPr>
          <a:xfrm>
            <a:off x="8520859" y="1324565"/>
            <a:ext cx="296586" cy="293005"/>
            <a:chOff x="6801905" y="3995693"/>
            <a:chExt cx="296586" cy="293005"/>
          </a:xfrm>
        </p:grpSpPr>
        <p:sp>
          <p:nvSpPr>
            <p:cNvPr id="4" name="円/楕円 21">
              <a:extLst>
                <a:ext uri="{FF2B5EF4-FFF2-40B4-BE49-F238E27FC236}">
                  <a16:creationId xmlns:a16="http://schemas.microsoft.com/office/drawing/2014/main" id="{6A358EB0-805D-35F8-83CC-6BC0FB6620A1}"/>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22">
              <a:extLst>
                <a:ext uri="{FF2B5EF4-FFF2-40B4-BE49-F238E27FC236}">
                  <a16:creationId xmlns:a16="http://schemas.microsoft.com/office/drawing/2014/main" id="{E76FF8B3-7FAD-00A8-8D34-D349C3DB5FF7}"/>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54CF0E34-C351-C058-313B-F20C5B9C4323}"/>
              </a:ext>
            </a:extLst>
          </p:cNvPr>
          <p:cNvSpPr txBox="1"/>
          <p:nvPr/>
        </p:nvSpPr>
        <p:spPr>
          <a:xfrm>
            <a:off x="5316460" y="3811314"/>
            <a:ext cx="452639" cy="523220"/>
          </a:xfrm>
          <a:prstGeom prst="rect">
            <a:avLst/>
          </a:prstGeom>
          <a:noFill/>
        </p:spPr>
        <p:txBody>
          <a:bodyPr wrap="square">
            <a:spAutoFit/>
          </a:bodyPr>
          <a:lstStyle/>
          <a:p>
            <a:r>
              <a:rPr lang="ja-JP" altLang="en-US" sz="2800" b="1" dirty="0">
                <a:solidFill>
                  <a:srgbClr val="009650"/>
                </a:solidFill>
                <a:latin typeface="メイリオ"/>
                <a:ea typeface="メイリオ"/>
              </a:rPr>
              <a:t>➐</a:t>
            </a:r>
            <a:endParaRPr lang="ja-JP" altLang="en-US" sz="2800" dirty="0"/>
          </a:p>
        </p:txBody>
      </p:sp>
      <p:sp>
        <p:nvSpPr>
          <p:cNvPr id="12" name="テキスト ボックス 11">
            <a:extLst>
              <a:ext uri="{FF2B5EF4-FFF2-40B4-BE49-F238E27FC236}">
                <a16:creationId xmlns:a16="http://schemas.microsoft.com/office/drawing/2014/main" id="{C4D57B3E-187C-B970-0C37-0719DC1DAF4F}"/>
              </a:ext>
            </a:extLst>
          </p:cNvPr>
          <p:cNvSpPr txBox="1"/>
          <p:nvPr/>
        </p:nvSpPr>
        <p:spPr>
          <a:xfrm>
            <a:off x="8502377" y="3869262"/>
            <a:ext cx="428397" cy="461665"/>
          </a:xfrm>
          <a:prstGeom prst="rect">
            <a:avLst/>
          </a:prstGeom>
          <a:noFill/>
        </p:spPr>
        <p:txBody>
          <a:bodyPr wrap="square">
            <a:spAutoFit/>
          </a:bodyPr>
          <a:lstStyle/>
          <a:p>
            <a:r>
              <a:rPr lang="ja-JP" altLang="en-US" sz="2400" b="1" dirty="0">
                <a:solidFill>
                  <a:srgbClr val="009650"/>
                </a:solidFill>
                <a:latin typeface="メイリオ"/>
                <a:ea typeface="メイリオ"/>
              </a:rPr>
              <a:t>➑</a:t>
            </a:r>
            <a:endParaRPr lang="ja-JP" altLang="en-US" sz="2400" dirty="0"/>
          </a:p>
        </p:txBody>
      </p:sp>
      <p:sp>
        <p:nvSpPr>
          <p:cNvPr id="13" name="テキスト ボックス 12">
            <a:extLst>
              <a:ext uri="{FF2B5EF4-FFF2-40B4-BE49-F238E27FC236}">
                <a16:creationId xmlns:a16="http://schemas.microsoft.com/office/drawing/2014/main" id="{85D7BA33-6737-7ED5-3A78-F23FB402B37A}"/>
              </a:ext>
            </a:extLst>
          </p:cNvPr>
          <p:cNvSpPr txBox="1"/>
          <p:nvPr/>
        </p:nvSpPr>
        <p:spPr>
          <a:xfrm>
            <a:off x="543891" y="2204864"/>
            <a:ext cx="3612541"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ご自身のアクセスキーを入力し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❻</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基礎年金番号を入力し</a:t>
            </a:r>
            <a:endParaRPr lang="en-US" altLang="ja-JP" b="1" dirty="0">
              <a:latin typeface="メイリオ"/>
              <a:ea typeface="メイリオ"/>
            </a:endParaRPr>
          </a:p>
          <a:p>
            <a:r>
              <a:rPr lang="ja-JP" altLang="en-US" b="1" dirty="0">
                <a:latin typeface="メイリオ"/>
                <a:ea typeface="メイリオ"/>
              </a:rPr>
              <a:t>画面を上にスクロールする</a:t>
            </a:r>
            <a:endParaRPr lang="en-US" altLang="ja-JP" sz="2800" b="1" dirty="0">
              <a:solidFill>
                <a:srgbClr val="009650"/>
              </a:solidFill>
              <a:latin typeface="Meiryo" charset="-128"/>
              <a:ea typeface="Meiryo" charset="-128"/>
              <a:cs typeface="Meiryo" charset="-128"/>
            </a:endParaRPr>
          </a:p>
          <a:p>
            <a:r>
              <a:rPr lang="ja-JP" altLang="en-US" sz="2800" b="1" dirty="0">
                <a:solidFill>
                  <a:srgbClr val="009650"/>
                </a:solidFill>
                <a:latin typeface="Meiryo" charset="-128"/>
                <a:ea typeface="Meiryo" charset="-128"/>
                <a:cs typeface="Meiryo" charset="-128"/>
              </a:rPr>
              <a:t>➐</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氏名を入力し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➑</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生年月日を入力し性別を</a:t>
            </a:r>
          </a:p>
          <a:p>
            <a:r>
              <a:rPr lang="ja-JP" altLang="en-US" sz="1800" b="1" dirty="0">
                <a:latin typeface="メイリオ" panose="020B0604030504040204" pitchFamily="50" charset="-128"/>
                <a:ea typeface="メイリオ" panose="020B0604030504040204" pitchFamily="50" charset="-128"/>
              </a:rPr>
              <a:t>選択する</a:t>
            </a:r>
          </a:p>
        </p:txBody>
      </p:sp>
      <p:sp>
        <p:nvSpPr>
          <p:cNvPr id="15" name="テキスト ボックス 14">
            <a:extLst>
              <a:ext uri="{FF2B5EF4-FFF2-40B4-BE49-F238E27FC236}">
                <a16:creationId xmlns:a16="http://schemas.microsoft.com/office/drawing/2014/main" id="{D607A2AF-718C-8963-5FC3-ADB7540911C9}"/>
              </a:ext>
            </a:extLst>
          </p:cNvPr>
          <p:cNvSpPr txBox="1"/>
          <p:nvPr/>
        </p:nvSpPr>
        <p:spPr>
          <a:xfrm>
            <a:off x="256431" y="1581042"/>
            <a:ext cx="7800001" cy="553998"/>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「ねんきんネット」のユーザ</a:t>
            </a:r>
            <a:r>
              <a:rPr lang="en-US" altLang="ja-JP" b="1" i="0" dirty="0">
                <a:effectLst/>
                <a:latin typeface="Meiryo" panose="020B0604030504040204" pitchFamily="50" charset="-128"/>
                <a:ea typeface="Meiryo" panose="020B0604030504040204" pitchFamily="50" charset="-128"/>
              </a:rPr>
              <a:t>ID</a:t>
            </a:r>
            <a:r>
              <a:rPr lang="ja-JP" altLang="en-US" b="1" i="0" dirty="0">
                <a:effectLst/>
                <a:latin typeface="Meiryo" panose="020B0604030504040204" pitchFamily="50" charset="-128"/>
                <a:ea typeface="Meiryo" panose="020B0604030504040204" pitchFamily="50" charset="-128"/>
              </a:rPr>
              <a:t>を取得しましょう</a:t>
            </a:r>
            <a:endParaRPr lang="en-US" altLang="ja-JP"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（アクセスキーを持っている場合・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で上を押した場合）</a:t>
            </a:r>
          </a:p>
        </p:txBody>
      </p:sp>
    </p:spTree>
    <p:extLst>
      <p:ext uri="{BB962C8B-B14F-4D97-AF65-F5344CB8AC3E}">
        <p14:creationId xmlns:p14="http://schemas.microsoft.com/office/powerpoint/2010/main" val="4020438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6A131FB9-06C8-FA4C-CCEF-25E68EE97E17}"/>
              </a:ext>
            </a:extLst>
          </p:cNvPr>
          <p:cNvPicPr>
            <a:picLocks noChangeAspect="1"/>
          </p:cNvPicPr>
          <p:nvPr/>
        </p:nvPicPr>
        <p:blipFill rotWithShape="1">
          <a:blip r:embed="rId3"/>
          <a:srcRect t="3172" b="4971"/>
          <a:stretch/>
        </p:blipFill>
        <p:spPr>
          <a:xfrm>
            <a:off x="7236664" y="3876529"/>
            <a:ext cx="1248278" cy="2382444"/>
          </a:xfrm>
          <a:prstGeom prst="rect">
            <a:avLst/>
          </a:prstGeom>
          <a:ln>
            <a:solidFill>
              <a:schemeClr val="tx1"/>
            </a:solidFill>
          </a:ln>
        </p:spPr>
      </p:pic>
      <p:pic>
        <p:nvPicPr>
          <p:cNvPr id="3" name="図 2" descr="テキスト&#10;&#10;自動的に生成された説明">
            <a:extLst>
              <a:ext uri="{FF2B5EF4-FFF2-40B4-BE49-F238E27FC236}">
                <a16:creationId xmlns:a16="http://schemas.microsoft.com/office/drawing/2014/main" id="{F1A1A25D-9952-25A4-23E6-DD9CD5C35EAC}"/>
              </a:ext>
            </a:extLst>
          </p:cNvPr>
          <p:cNvPicPr>
            <a:picLocks noChangeAspect="1"/>
          </p:cNvPicPr>
          <p:nvPr/>
        </p:nvPicPr>
        <p:blipFill rotWithShape="1">
          <a:blip r:embed="rId4"/>
          <a:srcRect t="2623" b="5646"/>
          <a:stretch/>
        </p:blipFill>
        <p:spPr>
          <a:xfrm>
            <a:off x="5725952" y="3879119"/>
            <a:ext cx="1250004" cy="2382444"/>
          </a:xfrm>
          <a:prstGeom prst="rect">
            <a:avLst/>
          </a:prstGeom>
          <a:ln>
            <a:solidFill>
              <a:schemeClr val="tx1"/>
            </a:solidFill>
          </a:ln>
        </p:spPr>
      </p:pic>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04C1CA43-7B4F-275B-2FC1-A36764B46FF7}"/>
              </a:ext>
            </a:extLst>
          </p:cNvPr>
          <p:cNvPicPr>
            <a:picLocks noChangeAspect="1"/>
          </p:cNvPicPr>
          <p:nvPr/>
        </p:nvPicPr>
        <p:blipFill rotWithShape="1">
          <a:blip r:embed="rId5"/>
          <a:srcRect t="3029" b="5240"/>
          <a:stretch/>
        </p:blipFill>
        <p:spPr>
          <a:xfrm>
            <a:off x="7242608" y="1410592"/>
            <a:ext cx="1250314" cy="2383036"/>
          </a:xfrm>
          <a:prstGeom prst="rect">
            <a:avLst/>
          </a:prstGeom>
          <a:ln>
            <a:solidFill>
              <a:schemeClr val="tx1"/>
            </a:solidFill>
          </a:ln>
        </p:spPr>
      </p:pic>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CD984AD5-D191-6968-CDB7-5861407B2E2F}"/>
              </a:ext>
            </a:extLst>
          </p:cNvPr>
          <p:cNvPicPr>
            <a:picLocks noChangeAspect="1"/>
          </p:cNvPicPr>
          <p:nvPr/>
        </p:nvPicPr>
        <p:blipFill rotWithShape="1">
          <a:blip r:embed="rId6"/>
          <a:srcRect t="2822" b="5549"/>
          <a:stretch/>
        </p:blipFill>
        <p:spPr>
          <a:xfrm>
            <a:off x="5732107" y="1399852"/>
            <a:ext cx="1251691" cy="2383036"/>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5" name="四角形: 角を丸くする 14">
            <a:extLst>
              <a:ext uri="{FF2B5EF4-FFF2-40B4-BE49-F238E27FC236}">
                <a16:creationId xmlns:a16="http://schemas.microsoft.com/office/drawing/2014/main" id="{C1A41954-75A2-D3F0-0AF7-03BC0D1B3CF8}"/>
              </a:ext>
            </a:extLst>
          </p:cNvPr>
          <p:cNvSpPr/>
          <p:nvPr/>
        </p:nvSpPr>
        <p:spPr>
          <a:xfrm>
            <a:off x="5713840" y="2019949"/>
            <a:ext cx="1287251" cy="9514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四角形: 角を丸くする 15">
            <a:extLst>
              <a:ext uri="{FF2B5EF4-FFF2-40B4-BE49-F238E27FC236}">
                <a16:creationId xmlns:a16="http://schemas.microsoft.com/office/drawing/2014/main" id="{F9E29B2E-7760-ACAC-ADA9-A4421D511950}"/>
              </a:ext>
            </a:extLst>
          </p:cNvPr>
          <p:cNvSpPr/>
          <p:nvPr/>
        </p:nvSpPr>
        <p:spPr>
          <a:xfrm>
            <a:off x="7236665" y="3879119"/>
            <a:ext cx="1248278" cy="9590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四角形: 角を丸くする 16">
            <a:extLst>
              <a:ext uri="{FF2B5EF4-FFF2-40B4-BE49-F238E27FC236}">
                <a16:creationId xmlns:a16="http://schemas.microsoft.com/office/drawing/2014/main" id="{146A6DF4-F4DA-A014-9A7B-8B2EAF52C9BC}"/>
              </a:ext>
            </a:extLst>
          </p:cNvPr>
          <p:cNvSpPr/>
          <p:nvPr/>
        </p:nvSpPr>
        <p:spPr>
          <a:xfrm>
            <a:off x="7242608" y="1399852"/>
            <a:ext cx="1225685" cy="20597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四角形: 角を丸くする 18">
            <a:extLst>
              <a:ext uri="{FF2B5EF4-FFF2-40B4-BE49-F238E27FC236}">
                <a16:creationId xmlns:a16="http://schemas.microsoft.com/office/drawing/2014/main" id="{6C7F69BD-CBD3-B831-C401-73A0A0936436}"/>
              </a:ext>
            </a:extLst>
          </p:cNvPr>
          <p:cNvSpPr/>
          <p:nvPr/>
        </p:nvSpPr>
        <p:spPr>
          <a:xfrm>
            <a:off x="5714425" y="3879119"/>
            <a:ext cx="1248278" cy="23798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71A2C5B3-3CF6-747B-5E13-C5C58AF2286F}"/>
              </a:ext>
            </a:extLst>
          </p:cNvPr>
          <p:cNvSpPr txBox="1"/>
          <p:nvPr/>
        </p:nvSpPr>
        <p:spPr>
          <a:xfrm>
            <a:off x="5384137" y="1607005"/>
            <a:ext cx="382395"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❾</a:t>
            </a:r>
            <a:endParaRPr lang="ja-JP" altLang="en-US" sz="24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18DEF012-954F-0CA7-5BA8-29316B635143}"/>
              </a:ext>
            </a:extLst>
          </p:cNvPr>
          <p:cNvSpPr txBox="1"/>
          <p:nvPr/>
        </p:nvSpPr>
        <p:spPr>
          <a:xfrm>
            <a:off x="8415464" y="1381998"/>
            <a:ext cx="397134"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❿</a:t>
            </a:r>
            <a:endParaRPr lang="ja-JP" altLang="en-US" sz="24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540BCDE3-12D3-B4F3-42F4-60F12A1E3901}"/>
              </a:ext>
            </a:extLst>
          </p:cNvPr>
          <p:cNvSpPr txBox="1"/>
          <p:nvPr/>
        </p:nvSpPr>
        <p:spPr>
          <a:xfrm>
            <a:off x="5287328" y="3792975"/>
            <a:ext cx="497391" cy="461665"/>
          </a:xfrm>
          <a:prstGeom prst="rect">
            <a:avLst/>
          </a:prstGeom>
          <a:noFill/>
        </p:spPr>
        <p:txBody>
          <a:bodyPr wrap="square">
            <a:spAutoFit/>
          </a:bodyPr>
          <a:lstStyle/>
          <a:p>
            <a:r>
              <a:rPr kumimoji="1" lang="ja-JP" altLang="en-US" sz="24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⓫</a:t>
            </a:r>
            <a:endParaRPr lang="ja-JP" altLang="en-US"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DC3FADCE-8C56-7D1A-E610-F790E2CD5F84}"/>
              </a:ext>
            </a:extLst>
          </p:cNvPr>
          <p:cNvSpPr txBox="1"/>
          <p:nvPr/>
        </p:nvSpPr>
        <p:spPr>
          <a:xfrm>
            <a:off x="8435672" y="3789327"/>
            <a:ext cx="777824"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⓬</a:t>
            </a:r>
            <a:endParaRPr lang="ja-JP" altLang="en-US" sz="240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3F082930-691E-2E59-0AE7-EDF0D205C25E}"/>
              </a:ext>
            </a:extLst>
          </p:cNvPr>
          <p:cNvSpPr txBox="1"/>
          <p:nvPr/>
        </p:nvSpPr>
        <p:spPr>
          <a:xfrm>
            <a:off x="543891" y="1988840"/>
            <a:ext cx="3622979"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❾</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パスワードを決めて入力し</a:t>
            </a:r>
            <a:endParaRPr lang="en-US" altLang="ja-JP"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画面を上にスクロールする</a:t>
            </a:r>
          </a:p>
          <a:p>
            <a:r>
              <a:rPr lang="ja-JP" altLang="en-US" sz="2800" b="1" dirty="0">
                <a:solidFill>
                  <a:srgbClr val="009650"/>
                </a:solidFill>
                <a:latin typeface="Meiryo" charset="-128"/>
                <a:ea typeface="Meiryo" charset="-128"/>
                <a:cs typeface="Meiryo" charset="-128"/>
              </a:rPr>
              <a:t>❿</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「秘密の質問」を選択し、「秘密の答え」を入力し画面を上に</a:t>
            </a:r>
            <a:endParaRPr lang="en-US" altLang="ja-JP" b="1" dirty="0">
              <a:latin typeface="メイリオ"/>
              <a:ea typeface="メイリオ"/>
            </a:endParaRPr>
          </a:p>
          <a:p>
            <a:r>
              <a:rPr lang="ja-JP" altLang="en-US" b="1" dirty="0">
                <a:latin typeface="メイリオ"/>
                <a:ea typeface="メイリオ"/>
              </a:rPr>
              <a:t>スクロールする</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⓫</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メールアドレスを入力し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r>
              <a:rPr lang="ja-JP" altLang="en-US" sz="2800" b="1" spc="-16" dirty="0">
                <a:solidFill>
                  <a:srgbClr val="009650"/>
                </a:solidFill>
                <a:latin typeface="Meiryo" charset="-128"/>
                <a:ea typeface="Meiryo" charset="-128"/>
              </a:rPr>
              <a:t>⓬</a:t>
            </a:r>
          </a:p>
          <a:p>
            <a:r>
              <a:rPr lang="ja-JP" altLang="en-US" sz="1800" b="1" dirty="0">
                <a:latin typeface="メイリオ" panose="020B0604030504040204" pitchFamily="50" charset="-128"/>
                <a:ea typeface="メイリオ" panose="020B0604030504040204" pitchFamily="50" charset="-128"/>
              </a:rPr>
              <a:t>お知らせメール配信希望を</a:t>
            </a:r>
          </a:p>
          <a:p>
            <a:r>
              <a:rPr lang="ja-JP" altLang="en-US" sz="1800" b="1" dirty="0">
                <a:latin typeface="メイリオ" panose="020B0604030504040204" pitchFamily="50" charset="-128"/>
                <a:ea typeface="メイリオ" panose="020B0604030504040204" pitchFamily="50" charset="-128"/>
              </a:rPr>
              <a:t>選択し画面を上にスクロールする</a:t>
            </a:r>
          </a:p>
        </p:txBody>
      </p:sp>
      <p:sp>
        <p:nvSpPr>
          <p:cNvPr id="10" name="テキスト ボックス 9">
            <a:extLst>
              <a:ext uri="{FF2B5EF4-FFF2-40B4-BE49-F238E27FC236}">
                <a16:creationId xmlns:a16="http://schemas.microsoft.com/office/drawing/2014/main" id="{A03C8B79-A724-3AEC-E353-11F71189812C}"/>
              </a:ext>
            </a:extLst>
          </p:cNvPr>
          <p:cNvSpPr txBox="1"/>
          <p:nvPr/>
        </p:nvSpPr>
        <p:spPr>
          <a:xfrm>
            <a:off x="266869" y="1460581"/>
            <a:ext cx="7800001" cy="553998"/>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「ねんきんネット」のユーザ</a:t>
            </a:r>
            <a:r>
              <a:rPr lang="en-US" altLang="ja-JP" b="1" i="0" dirty="0">
                <a:effectLst/>
                <a:latin typeface="Meiryo" panose="020B0604030504040204" pitchFamily="50" charset="-128"/>
                <a:ea typeface="Meiryo" panose="020B0604030504040204" pitchFamily="50" charset="-128"/>
              </a:rPr>
              <a:t>ID</a:t>
            </a:r>
            <a:r>
              <a:rPr lang="ja-JP" altLang="en-US" b="1" i="0" dirty="0">
                <a:effectLst/>
                <a:latin typeface="Meiryo" panose="020B0604030504040204" pitchFamily="50" charset="-128"/>
                <a:ea typeface="Meiryo" panose="020B0604030504040204" pitchFamily="50" charset="-128"/>
              </a:rPr>
              <a:t>を取得しましょう</a:t>
            </a:r>
            <a:endParaRPr lang="en-US" altLang="ja-JP"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（アクセスキーを持っている場合・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で上を押した場合）</a:t>
            </a:r>
          </a:p>
        </p:txBody>
      </p:sp>
    </p:spTree>
    <p:extLst>
      <p:ext uri="{BB962C8B-B14F-4D97-AF65-F5344CB8AC3E}">
        <p14:creationId xmlns:p14="http://schemas.microsoft.com/office/powerpoint/2010/main" val="1174017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sp>
        <p:nvSpPr>
          <p:cNvPr id="9" name="テキスト ボックス 8">
            <a:extLst>
              <a:ext uri="{FF2B5EF4-FFF2-40B4-BE49-F238E27FC236}">
                <a16:creationId xmlns:a16="http://schemas.microsoft.com/office/drawing/2014/main" id="{5E1E333A-4E57-4808-8E15-FD52B864275C}"/>
              </a:ext>
            </a:extLst>
          </p:cNvPr>
          <p:cNvSpPr txBox="1"/>
          <p:nvPr/>
        </p:nvSpPr>
        <p:spPr>
          <a:xfrm>
            <a:off x="1715124" y="519018"/>
            <a:ext cx="6925448" cy="3884140"/>
          </a:xfrm>
          <a:prstGeom prst="rect">
            <a:avLst/>
          </a:prstGeom>
          <a:noFill/>
        </p:spPr>
        <p:txBody>
          <a:bodyPr wrap="square" rtlCol="0">
            <a:spAutoFit/>
          </a:bodyPr>
          <a:lstStyle/>
          <a:p>
            <a:pPr>
              <a:lnSpc>
                <a:spcPct val="110000"/>
              </a:lnSpc>
            </a:pPr>
            <a:r>
              <a:rPr lang="en-US" altLang="ja-JP" sz="2000" b="1" dirty="0">
                <a:solidFill>
                  <a:srgbClr val="009650"/>
                </a:solidFill>
                <a:latin typeface="Meiryo" charset="-128"/>
                <a:ea typeface="Meiryo" charset="-128"/>
                <a:cs typeface="Meiryo" charset="-128"/>
              </a:rPr>
              <a:t>1.</a:t>
            </a:r>
            <a:r>
              <a:rPr lang="ja-JP" altLang="en-US" sz="2000" b="1" dirty="0" err="1">
                <a:solidFill>
                  <a:srgbClr val="009650"/>
                </a:solidFill>
                <a:latin typeface="Meiryo" charset="-128"/>
                <a:ea typeface="Meiryo" charset="-128"/>
                <a:cs typeface="Meiryo" charset="-128"/>
              </a:rPr>
              <a:t>ねんきん</a:t>
            </a:r>
            <a:r>
              <a:rPr lang="ja-JP" altLang="en-US" sz="2000" b="1" dirty="0">
                <a:solidFill>
                  <a:srgbClr val="009650"/>
                </a:solidFill>
                <a:latin typeface="Meiryo" charset="-128"/>
                <a:ea typeface="Meiryo" charset="-128"/>
                <a:cs typeface="Meiryo" charset="-128"/>
              </a:rPr>
              <a:t>ネット」について </a:t>
            </a:r>
          </a:p>
          <a:p>
            <a:pPr algn="dist">
              <a:lnSpc>
                <a:spcPct val="110000"/>
              </a:lnSpc>
            </a:pPr>
            <a:r>
              <a:rPr lang="en-US" altLang="ja-JP" b="1" dirty="0">
                <a:latin typeface="Meiryo" charset="-128"/>
                <a:ea typeface="Meiryo" charset="-128"/>
                <a:cs typeface="Meiryo" charset="-128"/>
              </a:rPr>
              <a:t> A.</a:t>
            </a:r>
            <a:r>
              <a:rPr lang="ja-JP" altLang="en-US" b="1" dirty="0">
                <a:latin typeface="Meiryo" charset="-128"/>
                <a:ea typeface="Meiryo" charset="-128"/>
                <a:cs typeface="Meiryo" charset="-128"/>
              </a:rPr>
              <a:t>「ねんきんネット」とは？・・・・・・・・・・・・・</a:t>
            </a:r>
            <a:r>
              <a:rPr lang="en-US" altLang="ja-JP" b="1" dirty="0">
                <a:latin typeface="Meiryo" charset="-128"/>
                <a:ea typeface="Meiryo" charset="-128"/>
                <a:cs typeface="Meiryo" charset="-128"/>
              </a:rPr>
              <a:t>P4</a:t>
            </a:r>
          </a:p>
          <a:p>
            <a:pPr algn="dist">
              <a:lnSpc>
                <a:spcPct val="110000"/>
              </a:lnSpc>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a:t>
            </a:r>
            <a:r>
              <a:rPr lang="ja-JP" altLang="en-US" b="1" dirty="0">
                <a:latin typeface="Meiryo" charset="-128"/>
                <a:ea typeface="Meiryo" charset="-128"/>
                <a:cs typeface="Meiryo" charset="-128"/>
              </a:rPr>
              <a:t>「</a:t>
            </a:r>
            <a:r>
              <a:rPr lang="ja-JP" altLang="en-US" b="1" dirty="0" err="1">
                <a:latin typeface="Meiryo" charset="-128"/>
                <a:ea typeface="Meiryo" charset="-128"/>
                <a:cs typeface="Meiryo" charset="-128"/>
              </a:rPr>
              <a:t>ねんきん</a:t>
            </a:r>
            <a:r>
              <a:rPr lang="ja-JP" altLang="en-US" b="1" dirty="0">
                <a:latin typeface="Meiryo" charset="-128"/>
                <a:ea typeface="Meiryo" charset="-128"/>
                <a:cs typeface="Meiryo" charset="-128"/>
              </a:rPr>
              <a:t>ネット」で出来ること・・・・・・・・・・・</a:t>
            </a:r>
            <a:r>
              <a:rPr lang="en-US" altLang="ja-JP" b="1" dirty="0">
                <a:latin typeface="Meiryo" charset="-128"/>
                <a:ea typeface="Meiryo" charset="-128"/>
                <a:cs typeface="Meiryo" charset="-128"/>
              </a:rPr>
              <a:t>P5</a:t>
            </a:r>
            <a:endParaRPr lang="ja-JP" altLang="en-US" b="1" dirty="0">
              <a:latin typeface="Meiryo" charset="-128"/>
              <a:ea typeface="Meiryo" charset="-128"/>
              <a:cs typeface="Meiryo" charset="-128"/>
            </a:endParaRPr>
          </a:p>
          <a:p>
            <a:pPr>
              <a:lnSpc>
                <a:spcPct val="110000"/>
              </a:lnSpc>
            </a:pPr>
            <a:endParaRPr lang="en-US" altLang="ja-JP" sz="2000" b="1" dirty="0">
              <a:solidFill>
                <a:srgbClr val="009650"/>
              </a:solidFill>
              <a:latin typeface="Meiryo" charset="-128"/>
              <a:ea typeface="Meiryo" charset="-128"/>
              <a:cs typeface="Meiryo" charset="-128"/>
            </a:endParaRPr>
          </a:p>
          <a:p>
            <a:pPr>
              <a:lnSpc>
                <a:spcPct val="110000"/>
              </a:lnSpc>
            </a:pPr>
            <a:r>
              <a:rPr lang="en-US" altLang="ja-JP" sz="2000" b="1" dirty="0">
                <a:solidFill>
                  <a:srgbClr val="009650"/>
                </a:solidFill>
                <a:latin typeface="Meiryo" charset="-128"/>
                <a:ea typeface="Meiryo" charset="-128"/>
                <a:cs typeface="Meiryo" charset="-128"/>
              </a:rPr>
              <a:t>2.</a:t>
            </a:r>
            <a:r>
              <a:rPr lang="ja-JP" altLang="en-US" sz="2000" b="1" dirty="0">
                <a:solidFill>
                  <a:srgbClr val="009650"/>
                </a:solidFill>
                <a:latin typeface="Meiryo" charset="-128"/>
                <a:ea typeface="Meiryo" charset="-128"/>
                <a:cs typeface="Meiryo" charset="-128"/>
              </a:rPr>
              <a:t>「ねんきんネット」の登録をしよう</a:t>
            </a:r>
          </a:p>
          <a:p>
            <a:pPr algn="dist">
              <a:lnSpc>
                <a:spcPct val="110000"/>
              </a:lnSpc>
            </a:pPr>
            <a:r>
              <a:rPr lang="en-US" altLang="ja-JP" b="1" dirty="0">
                <a:latin typeface="Meiryo" charset="-128"/>
                <a:ea typeface="Meiryo" charset="-128"/>
                <a:cs typeface="Meiryo" charset="-128"/>
              </a:rPr>
              <a:t> A.</a:t>
            </a:r>
            <a:r>
              <a:rPr lang="ja-JP" altLang="en-US" b="1" dirty="0">
                <a:latin typeface="Meiryo" charset="-128"/>
                <a:ea typeface="Meiryo" charset="-128"/>
                <a:cs typeface="Meiryo" charset="-128"/>
              </a:rPr>
              <a:t>「ねんきんネット」の登録方法・・・・・・・・・・・</a:t>
            </a:r>
            <a:r>
              <a:rPr lang="en-US" altLang="ja-JP" b="1" dirty="0">
                <a:latin typeface="Meiryo" charset="-128"/>
                <a:ea typeface="Meiryo" charset="-128"/>
                <a:cs typeface="Meiryo" charset="-128"/>
              </a:rPr>
              <a:t>P7</a:t>
            </a:r>
            <a:endParaRPr lang="ja-JP" altLang="en-US" b="1" dirty="0">
              <a:latin typeface="Meiryo" charset="-128"/>
              <a:ea typeface="Meiryo" charset="-128"/>
              <a:cs typeface="Meiryo" charset="-128"/>
            </a:endParaRPr>
          </a:p>
          <a:p>
            <a:pPr algn="dist">
              <a:lnSpc>
                <a:spcPct val="110000"/>
              </a:lnSpc>
            </a:pPr>
            <a:r>
              <a:rPr lang="en-US" altLang="ja-JP" b="1" dirty="0">
                <a:latin typeface="Meiryo" charset="-128"/>
                <a:ea typeface="Meiryo" charset="-128"/>
                <a:cs typeface="Meiryo" charset="-128"/>
              </a:rPr>
              <a:t> B.</a:t>
            </a:r>
            <a:r>
              <a:rPr lang="ja-JP" altLang="en-US" b="1" dirty="0">
                <a:latin typeface="Meiryo" charset="-128"/>
                <a:ea typeface="Meiryo" charset="-128"/>
                <a:cs typeface="Meiryo" charset="-128"/>
              </a:rPr>
              <a:t>「</a:t>
            </a:r>
            <a:r>
              <a:rPr lang="ja-JP" altLang="en-US" b="1" dirty="0">
                <a:latin typeface="メイリオ" panose="020B0604030504040204" pitchFamily="50" charset="-128"/>
                <a:ea typeface="メイリオ" panose="020B0604030504040204" pitchFamily="50" charset="-128"/>
                <a:cs typeface="Meiryo" charset="-128"/>
              </a:rPr>
              <a:t>ねんきんネット」のログイン方法</a:t>
            </a:r>
            <a:r>
              <a:rPr lang="ja-JP" altLang="en-US" b="1" dirty="0">
                <a:latin typeface="Meiryo" charset="-128"/>
                <a:ea typeface="Meiryo" charset="-128"/>
                <a:cs typeface="Meiryo" charset="-128"/>
              </a:rPr>
              <a:t>・・・・・・・・</a:t>
            </a:r>
            <a:r>
              <a:rPr lang="en-US" altLang="ja-JP" b="1" dirty="0">
                <a:latin typeface="Meiryo" charset="-128"/>
                <a:ea typeface="Meiryo" charset="-128"/>
                <a:cs typeface="Meiryo" charset="-128"/>
              </a:rPr>
              <a:t>P25</a:t>
            </a:r>
          </a:p>
          <a:p>
            <a:pPr algn="dist">
              <a:lnSpc>
                <a:spcPct val="110000"/>
              </a:lnSpc>
            </a:pPr>
            <a:endParaRPr lang="ja-JP" altLang="en-US" b="1" dirty="0">
              <a:latin typeface="Meiryo" charset="-128"/>
              <a:ea typeface="Meiryo" charset="-128"/>
              <a:cs typeface="Meiryo" charset="-128"/>
            </a:endParaRPr>
          </a:p>
          <a:p>
            <a:pPr>
              <a:lnSpc>
                <a:spcPct val="110000"/>
              </a:lnSpc>
            </a:pPr>
            <a:r>
              <a:rPr lang="en-US" altLang="ja-JP" sz="2000" b="1" dirty="0">
                <a:solidFill>
                  <a:srgbClr val="009650"/>
                </a:solidFill>
                <a:latin typeface="Meiryo" charset="-128"/>
                <a:ea typeface="Meiryo" charset="-128"/>
                <a:cs typeface="Meiryo" charset="-128"/>
              </a:rPr>
              <a:t>3.</a:t>
            </a:r>
            <a:r>
              <a:rPr lang="ja-JP" altLang="en-US" sz="2000" b="1" dirty="0">
                <a:solidFill>
                  <a:srgbClr val="009650"/>
                </a:solidFill>
                <a:latin typeface="Meiryo" charset="-128"/>
                <a:ea typeface="Meiryo" charset="-128"/>
                <a:cs typeface="Meiryo" charset="-128"/>
              </a:rPr>
              <a:t>「ねんきんネット」を活用してみよう</a:t>
            </a:r>
            <a:r>
              <a:rPr lang="en-US" altLang="ja-JP" b="1" dirty="0">
                <a:latin typeface="Meiryo" charset="-128"/>
                <a:ea typeface="Meiryo" charset="-128"/>
                <a:cs typeface="Meiryo" charset="-128"/>
              </a:rPr>
              <a:t> </a:t>
            </a:r>
          </a:p>
          <a:p>
            <a:pPr algn="dist">
              <a:lnSpc>
                <a:spcPct val="110000"/>
              </a:lnSpc>
            </a:pPr>
            <a:r>
              <a:rPr lang="en-US" altLang="ja-JP" b="1" dirty="0">
                <a:latin typeface="Meiryo" charset="-128"/>
                <a:ea typeface="Meiryo" charset="-128"/>
                <a:cs typeface="Meiryo" charset="-128"/>
              </a:rPr>
              <a:t> A.</a:t>
            </a:r>
            <a:r>
              <a:rPr lang="ja-JP" altLang="en-US" b="1" dirty="0">
                <a:latin typeface="Meiryo" charset="-128"/>
                <a:ea typeface="Meiryo" charset="-128"/>
                <a:cs typeface="Meiryo" charset="-128"/>
              </a:rPr>
              <a:t>こんな時に「ねんきんネット」・・・・・・・・・・・</a:t>
            </a:r>
            <a:r>
              <a:rPr lang="en-US" altLang="ja-JP" b="1" dirty="0">
                <a:latin typeface="Meiryo" charset="-128"/>
                <a:ea typeface="Meiryo" charset="-128"/>
                <a:cs typeface="Meiryo" charset="-128"/>
              </a:rPr>
              <a:t>P30</a:t>
            </a:r>
          </a:p>
          <a:p>
            <a:pPr algn="dist">
              <a:lnSpc>
                <a:spcPct val="110000"/>
              </a:lnSpc>
            </a:pPr>
            <a:r>
              <a:rPr lang="en-US" altLang="ja-JP" b="1" dirty="0">
                <a:latin typeface="Meiryo" charset="-128"/>
                <a:ea typeface="Meiryo" charset="-128"/>
                <a:cs typeface="Meiryo" charset="-128"/>
              </a:rPr>
              <a:t> B.</a:t>
            </a:r>
            <a:r>
              <a:rPr lang="ja-JP" altLang="en-US" b="1" dirty="0">
                <a:latin typeface="Meiryo" charset="-128"/>
                <a:ea typeface="Meiryo" charset="-128"/>
                <a:cs typeface="Meiryo" charset="-128"/>
              </a:rPr>
              <a:t>よくあるご質問・・・・・・・・・・・・・・・・・・</a:t>
            </a:r>
            <a:r>
              <a:rPr lang="en-US" altLang="ja-JP" b="1" dirty="0">
                <a:latin typeface="Meiryo" charset="-128"/>
                <a:ea typeface="Meiryo" charset="-128"/>
                <a:cs typeface="Meiryo" charset="-128"/>
              </a:rPr>
              <a:t>P36</a:t>
            </a:r>
          </a:p>
          <a:p>
            <a:pPr algn="dist">
              <a:lnSpc>
                <a:spcPct val="110000"/>
              </a:lnSpc>
            </a:pPr>
            <a:r>
              <a:rPr lang="en-US" altLang="ja-JP" b="1" dirty="0">
                <a:latin typeface="Meiryo" charset="-128"/>
                <a:ea typeface="Meiryo" charset="-128"/>
                <a:cs typeface="Meiryo" charset="-128"/>
              </a:rPr>
              <a:t> C.</a:t>
            </a:r>
            <a:r>
              <a:rPr lang="ja-JP" altLang="en-US" b="1" dirty="0">
                <a:latin typeface="Meiryo" charset="-128"/>
                <a:ea typeface="Meiryo" charset="-128"/>
                <a:cs typeface="Meiryo" charset="-128"/>
              </a:rPr>
              <a:t>問い合わせ先・・・・・・・・・・・・・・・・・・・</a:t>
            </a:r>
            <a:r>
              <a:rPr lang="en-US" altLang="ja-JP" b="1" dirty="0">
                <a:latin typeface="Meiryo" charset="-128"/>
                <a:ea typeface="Meiryo" charset="-128"/>
                <a:cs typeface="Meiryo" charset="-128"/>
              </a:rPr>
              <a:t>P37</a:t>
            </a:r>
          </a:p>
        </p:txBody>
      </p:sp>
      <p:cxnSp>
        <p:nvCxnSpPr>
          <p:cNvPr id="3" name="直線コネクタ 2">
            <a:extLst>
              <a:ext uri="{FF2B5EF4-FFF2-40B4-BE49-F238E27FC236}">
                <a16:creationId xmlns:a16="http://schemas.microsoft.com/office/drawing/2014/main" id="{7707807F-25D3-F993-4679-4391A84FF364}"/>
              </a:ext>
            </a:extLst>
          </p:cNvPr>
          <p:cNvCxnSpPr/>
          <p:nvPr/>
        </p:nvCxnSpPr>
        <p:spPr>
          <a:xfrm>
            <a:off x="1691680" y="1628800"/>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181DFA39-F3D2-42F8-691A-A7545BE96AA4}"/>
              </a:ext>
            </a:extLst>
          </p:cNvPr>
          <p:cNvCxnSpPr/>
          <p:nvPr/>
        </p:nvCxnSpPr>
        <p:spPr>
          <a:xfrm>
            <a:off x="1691680" y="292494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DC6D7D85-14CC-45CF-88CE-368D1EB78026}"/>
              </a:ext>
            </a:extLst>
          </p:cNvPr>
          <p:cNvPicPr>
            <a:picLocks noChangeAspect="1"/>
          </p:cNvPicPr>
          <p:nvPr/>
        </p:nvPicPr>
        <p:blipFill>
          <a:blip r:embed="rId3"/>
          <a:stretch>
            <a:fillRect/>
          </a:stretch>
        </p:blipFill>
        <p:spPr>
          <a:xfrm>
            <a:off x="3036388" y="4483168"/>
            <a:ext cx="4392488" cy="1775135"/>
          </a:xfrm>
          <a:prstGeom prst="rect">
            <a:avLst/>
          </a:prstGeom>
        </p:spPr>
      </p:pic>
    </p:spTree>
    <p:extLst>
      <p:ext uri="{BB962C8B-B14F-4D97-AF65-F5344CB8AC3E}">
        <p14:creationId xmlns:p14="http://schemas.microsoft.com/office/powerpoint/2010/main" val="55646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0792AA33-8CB3-F962-CA87-4F3995C4C42A}"/>
              </a:ext>
            </a:extLst>
          </p:cNvPr>
          <p:cNvPicPr>
            <a:picLocks noChangeAspect="1"/>
          </p:cNvPicPr>
          <p:nvPr/>
        </p:nvPicPr>
        <p:blipFill rotWithShape="1">
          <a:blip r:embed="rId3"/>
          <a:srcRect t="4467" b="5240"/>
          <a:stretch/>
        </p:blipFill>
        <p:spPr>
          <a:xfrm>
            <a:off x="7023878" y="2586481"/>
            <a:ext cx="1635702" cy="3068720"/>
          </a:xfrm>
          <a:prstGeom prst="rect">
            <a:avLst/>
          </a:prstGeom>
          <a:ln>
            <a:solidFill>
              <a:schemeClr val="tx1"/>
            </a:solidFill>
          </a:ln>
        </p:spPr>
      </p:pic>
      <p:pic>
        <p:nvPicPr>
          <p:cNvPr id="18" name="図 17" descr="グラフィカル ユーザー インターフェイス, テキスト, アプリケーション&#10;&#10;自動的に生成された説明">
            <a:extLst>
              <a:ext uri="{FF2B5EF4-FFF2-40B4-BE49-F238E27FC236}">
                <a16:creationId xmlns:a16="http://schemas.microsoft.com/office/drawing/2014/main" id="{9D27A3DE-55BC-50DC-7F5B-A559FCEB937B}"/>
              </a:ext>
            </a:extLst>
          </p:cNvPr>
          <p:cNvPicPr>
            <a:picLocks noChangeAspect="1"/>
          </p:cNvPicPr>
          <p:nvPr/>
        </p:nvPicPr>
        <p:blipFill rotWithShape="1">
          <a:blip r:embed="rId3"/>
          <a:srcRect t="4401" b="5306"/>
          <a:stretch/>
        </p:blipFill>
        <p:spPr>
          <a:xfrm>
            <a:off x="4841178" y="2586481"/>
            <a:ext cx="1635702" cy="3068719"/>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2" name="四角形: 角を丸くする 11">
            <a:extLst>
              <a:ext uri="{FF2B5EF4-FFF2-40B4-BE49-F238E27FC236}">
                <a16:creationId xmlns:a16="http://schemas.microsoft.com/office/drawing/2014/main" id="{FB22C9DB-FE9D-DCAB-C7DD-02AD7836860F}"/>
              </a:ext>
            </a:extLst>
          </p:cNvPr>
          <p:cNvSpPr/>
          <p:nvPr/>
        </p:nvSpPr>
        <p:spPr>
          <a:xfrm>
            <a:off x="4836881" y="3782992"/>
            <a:ext cx="1646513" cy="10157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四角形: 角を丸くする 13">
            <a:extLst>
              <a:ext uri="{FF2B5EF4-FFF2-40B4-BE49-F238E27FC236}">
                <a16:creationId xmlns:a16="http://schemas.microsoft.com/office/drawing/2014/main" id="{8D2F7AB3-006F-1039-63F5-392A05F5D955}"/>
              </a:ext>
            </a:extLst>
          </p:cNvPr>
          <p:cNvSpPr/>
          <p:nvPr/>
        </p:nvSpPr>
        <p:spPr>
          <a:xfrm>
            <a:off x="7269505" y="4935120"/>
            <a:ext cx="1152128"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A51F8104-F018-B71F-ADC0-95A50FF4931B}"/>
              </a:ext>
            </a:extLst>
          </p:cNvPr>
          <p:cNvSpPr txBox="1"/>
          <p:nvPr/>
        </p:nvSpPr>
        <p:spPr>
          <a:xfrm>
            <a:off x="533551" y="4365104"/>
            <a:ext cx="3894433" cy="1200329"/>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ユーザ</a:t>
            </a:r>
            <a:r>
              <a:rPr lang="en-US" altLang="ja-JP" b="1" dirty="0">
                <a:solidFill>
                  <a:srgbClr val="009650"/>
                </a:solidFill>
                <a:latin typeface="メイリオ" panose="020B0604030504040204" pitchFamily="50" charset="-128"/>
                <a:ea typeface="メイリオ" panose="020B0604030504040204" pitchFamily="50" charset="-128"/>
              </a:rPr>
              <a:t>ID</a:t>
            </a:r>
            <a:r>
              <a:rPr lang="ja-JP" altLang="en-US" b="1" dirty="0">
                <a:solidFill>
                  <a:srgbClr val="009650"/>
                </a:solidFill>
                <a:latin typeface="メイリオ" panose="020B0604030504040204" pitchFamily="50" charset="-128"/>
                <a:ea typeface="メイリオ" panose="020B0604030504040204" pitchFamily="50" charset="-128"/>
              </a:rPr>
              <a:t>確認用メールが登録した</a:t>
            </a:r>
            <a:endParaRPr lang="en-US" altLang="ja-JP" b="1" dirty="0">
              <a:solidFill>
                <a:srgbClr val="009650"/>
              </a:solidFill>
              <a:latin typeface="メイリオ" panose="020B0604030504040204" pitchFamily="50" charset="-128"/>
              <a:ea typeface="メイリオ" panose="020B0604030504040204" pitchFamily="50" charset="-128"/>
            </a:endParaRPr>
          </a:p>
          <a:p>
            <a:r>
              <a:rPr lang="ja-JP" altLang="en-US" b="1" dirty="0">
                <a:solidFill>
                  <a:srgbClr val="009650"/>
                </a:solidFill>
                <a:latin typeface="メイリオ" panose="020B0604030504040204" pitchFamily="50" charset="-128"/>
                <a:ea typeface="メイリオ" panose="020B0604030504040204" pitchFamily="50" charset="-128"/>
              </a:rPr>
              <a:t>メールアドレス宛に送付されますので、ユーザ</a:t>
            </a:r>
            <a:r>
              <a:rPr lang="en-US" altLang="ja-JP" b="1" dirty="0">
                <a:solidFill>
                  <a:srgbClr val="009650"/>
                </a:solidFill>
                <a:latin typeface="メイリオ" panose="020B0604030504040204" pitchFamily="50" charset="-128"/>
                <a:ea typeface="メイリオ" panose="020B0604030504040204" pitchFamily="50" charset="-128"/>
              </a:rPr>
              <a:t>ID</a:t>
            </a:r>
            <a:r>
              <a:rPr lang="ja-JP" altLang="en-US" b="1" dirty="0">
                <a:solidFill>
                  <a:srgbClr val="009650"/>
                </a:solidFill>
                <a:latin typeface="メイリオ" panose="020B0604030504040204" pitchFamily="50" charset="-128"/>
                <a:ea typeface="メイリオ" panose="020B0604030504040204" pitchFamily="50" charset="-128"/>
              </a:rPr>
              <a:t>を確認してログインしてください</a:t>
            </a:r>
            <a:endParaRPr lang="en-US" altLang="ja-JP" b="1" dirty="0">
              <a:solidFill>
                <a:srgbClr val="009650"/>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A4EDF19E-75A0-7AF8-5F00-803F82E6B129}"/>
              </a:ext>
            </a:extLst>
          </p:cNvPr>
          <p:cNvSpPr txBox="1"/>
          <p:nvPr/>
        </p:nvSpPr>
        <p:spPr>
          <a:xfrm>
            <a:off x="4427984" y="3521382"/>
            <a:ext cx="777824" cy="523220"/>
          </a:xfrm>
          <a:prstGeom prst="rect">
            <a:avLst/>
          </a:prstGeom>
          <a:noFill/>
        </p:spPr>
        <p:txBody>
          <a:bodyPr wrap="square">
            <a:spAutoFit/>
          </a:bodyPr>
          <a:lstStyle/>
          <a:p>
            <a:r>
              <a:rPr lang="ja-JP" altLang="en-US" sz="2800" b="1" dirty="0">
                <a:solidFill>
                  <a:srgbClr val="009650"/>
                </a:solidFill>
                <a:latin typeface="メイリオ" panose="020B0604030504040204" pitchFamily="50" charset="-128"/>
                <a:ea typeface="メイリオ" panose="020B0604030504040204" pitchFamily="50" charset="-128"/>
              </a:rPr>
              <a:t>⓭</a:t>
            </a:r>
            <a:endParaRPr lang="ja-JP" altLang="en-US" sz="28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F83A6C31-7976-3C37-45DC-F50F874AA0A7}"/>
              </a:ext>
            </a:extLst>
          </p:cNvPr>
          <p:cNvSpPr txBox="1"/>
          <p:nvPr/>
        </p:nvSpPr>
        <p:spPr>
          <a:xfrm>
            <a:off x="6889406" y="4537114"/>
            <a:ext cx="777824" cy="523220"/>
          </a:xfrm>
          <a:prstGeom prst="rect">
            <a:avLst/>
          </a:prstGeom>
          <a:noFill/>
        </p:spPr>
        <p:txBody>
          <a:bodyPr wrap="square">
            <a:spAutoFit/>
          </a:bodyPr>
          <a:lstStyle/>
          <a:p>
            <a:r>
              <a:rPr lang="ja-JP" altLang="en-US" sz="2800" b="1" dirty="0">
                <a:solidFill>
                  <a:srgbClr val="009650"/>
                </a:solidFill>
                <a:latin typeface="メイリオ" panose="020B0604030504040204" pitchFamily="50" charset="-128"/>
                <a:ea typeface="メイリオ" panose="020B0604030504040204" pitchFamily="50" charset="-128"/>
              </a:rPr>
              <a:t>⓮</a:t>
            </a:r>
            <a:endParaRPr lang="ja-JP" altLang="en-US" sz="28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FF211AE-E9B6-176E-0158-EC17FB766C97}"/>
              </a:ext>
            </a:extLst>
          </p:cNvPr>
          <p:cNvSpPr txBox="1"/>
          <p:nvPr/>
        </p:nvSpPr>
        <p:spPr>
          <a:xfrm>
            <a:off x="543892" y="2050390"/>
            <a:ext cx="3502362" cy="206210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⓭</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電話番号を入力する</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⓮</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「次に進む（入力内容を確認する）」をダブルタップ</a:t>
            </a:r>
          </a:p>
          <a:p>
            <a:endParaRPr lang="ja-JP" altLang="en-US" b="1" dirty="0">
              <a:latin typeface="メイリオ"/>
              <a:ea typeface="メイリオ"/>
            </a:endParaRPr>
          </a:p>
        </p:txBody>
      </p:sp>
      <p:sp>
        <p:nvSpPr>
          <p:cNvPr id="4" name="テキスト ボックス 3">
            <a:extLst>
              <a:ext uri="{FF2B5EF4-FFF2-40B4-BE49-F238E27FC236}">
                <a16:creationId xmlns:a16="http://schemas.microsoft.com/office/drawing/2014/main" id="{FB3A865F-C408-FED7-B7DE-1D48FCF1D3EA}"/>
              </a:ext>
            </a:extLst>
          </p:cNvPr>
          <p:cNvSpPr txBox="1"/>
          <p:nvPr/>
        </p:nvSpPr>
        <p:spPr>
          <a:xfrm>
            <a:off x="339676" y="1506476"/>
            <a:ext cx="7800001"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「ねんきんネット」のユーザ</a:t>
            </a:r>
            <a:r>
              <a:rPr lang="en-US" altLang="ja-JP" sz="2000" b="1" i="0" dirty="0">
                <a:effectLst/>
                <a:latin typeface="Meiryo" panose="020B0604030504040204" pitchFamily="50" charset="-128"/>
                <a:ea typeface="Meiryo" panose="020B0604030504040204" pitchFamily="50" charset="-128"/>
              </a:rPr>
              <a:t>ID</a:t>
            </a:r>
            <a:r>
              <a:rPr lang="ja-JP" altLang="en-US" sz="2000" b="1" i="0" dirty="0">
                <a:effectLst/>
                <a:latin typeface="Meiryo" panose="020B0604030504040204" pitchFamily="50" charset="-128"/>
                <a:ea typeface="Meiryo" panose="020B0604030504040204" pitchFamily="50" charset="-128"/>
              </a:rPr>
              <a:t>を取得しましょう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（アクセスキーを持っている場合・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で上を押した場合）</a:t>
            </a:r>
          </a:p>
        </p:txBody>
      </p:sp>
    </p:spTree>
    <p:extLst>
      <p:ext uri="{BB962C8B-B14F-4D97-AF65-F5344CB8AC3E}">
        <p14:creationId xmlns:p14="http://schemas.microsoft.com/office/powerpoint/2010/main" val="4201143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図 55" descr="テキスト, 手紙&#10;&#10;自動的に生成された説明">
            <a:extLst>
              <a:ext uri="{FF2B5EF4-FFF2-40B4-BE49-F238E27FC236}">
                <a16:creationId xmlns:a16="http://schemas.microsoft.com/office/drawing/2014/main" id="{E1EB4517-82B4-FC93-8737-A512AE9DC606}"/>
              </a:ext>
            </a:extLst>
          </p:cNvPr>
          <p:cNvPicPr>
            <a:picLocks noChangeAspect="1"/>
          </p:cNvPicPr>
          <p:nvPr/>
        </p:nvPicPr>
        <p:blipFill rotWithShape="1">
          <a:blip r:embed="rId3"/>
          <a:srcRect t="9596" b="6880"/>
          <a:stretch/>
        </p:blipFill>
        <p:spPr>
          <a:xfrm>
            <a:off x="7180454" y="3877492"/>
            <a:ext cx="1370816" cy="2378990"/>
          </a:xfrm>
          <a:prstGeom prst="rect">
            <a:avLst/>
          </a:prstGeom>
          <a:ln>
            <a:solidFill>
              <a:schemeClr val="tx1"/>
            </a:solidFill>
          </a:ln>
        </p:spPr>
      </p:pic>
      <p:pic>
        <p:nvPicPr>
          <p:cNvPr id="48" name="図 4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021B69E-19DF-BC59-495F-CD893E748FD7}"/>
              </a:ext>
            </a:extLst>
          </p:cNvPr>
          <p:cNvPicPr>
            <a:picLocks noChangeAspect="1"/>
          </p:cNvPicPr>
          <p:nvPr/>
        </p:nvPicPr>
        <p:blipFill rotWithShape="1">
          <a:blip r:embed="rId4"/>
          <a:srcRect t="10221" b="6255"/>
          <a:stretch/>
        </p:blipFill>
        <p:spPr>
          <a:xfrm>
            <a:off x="7177674" y="1402641"/>
            <a:ext cx="1373596" cy="2383815"/>
          </a:xfrm>
          <a:prstGeom prst="rect">
            <a:avLst/>
          </a:prstGeom>
          <a:ln>
            <a:solidFill>
              <a:schemeClr val="tx1"/>
            </a:solidFill>
          </a:ln>
        </p:spPr>
      </p:pic>
      <p:pic>
        <p:nvPicPr>
          <p:cNvPr id="22" name="図 21" descr="テキスト, 手紙&#10;&#10;自動的に生成された説明">
            <a:extLst>
              <a:ext uri="{FF2B5EF4-FFF2-40B4-BE49-F238E27FC236}">
                <a16:creationId xmlns:a16="http://schemas.microsoft.com/office/drawing/2014/main" id="{04D10CE8-522D-36F6-EF23-382ECBB15E1F}"/>
              </a:ext>
            </a:extLst>
          </p:cNvPr>
          <p:cNvPicPr>
            <a:picLocks noChangeAspect="1"/>
          </p:cNvPicPr>
          <p:nvPr/>
        </p:nvPicPr>
        <p:blipFill rotWithShape="1">
          <a:blip r:embed="rId5"/>
          <a:srcRect t="9596" b="6880"/>
          <a:stretch/>
        </p:blipFill>
        <p:spPr>
          <a:xfrm>
            <a:off x="5650834" y="3893380"/>
            <a:ext cx="1372806" cy="2382444"/>
          </a:xfrm>
          <a:prstGeom prst="rect">
            <a:avLst/>
          </a:prstGeom>
          <a:ln>
            <a:solidFill>
              <a:schemeClr val="tx1"/>
            </a:solidFill>
          </a:ln>
        </p:spPr>
      </p:pic>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EF0C345-344D-C107-5935-32928D038C9B}"/>
              </a:ext>
            </a:extLst>
          </p:cNvPr>
          <p:cNvPicPr>
            <a:picLocks noChangeAspect="1"/>
          </p:cNvPicPr>
          <p:nvPr/>
        </p:nvPicPr>
        <p:blipFill rotWithShape="1">
          <a:blip r:embed="rId4"/>
          <a:srcRect t="9596" b="6880"/>
          <a:stretch/>
        </p:blipFill>
        <p:spPr>
          <a:xfrm>
            <a:off x="5656902" y="1394125"/>
            <a:ext cx="1372807" cy="2382445"/>
          </a:xfrm>
          <a:prstGeom prst="rect">
            <a:avLst/>
          </a:prstGeom>
          <a:ln>
            <a:solidFill>
              <a:schemeClr val="tx1"/>
            </a:solidFill>
          </a:ln>
        </p:spPr>
      </p:pic>
      <p:pic>
        <p:nvPicPr>
          <p:cNvPr id="2" name="図 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65E81B18-27BC-D0CE-2ADA-D6D68112AE0B}"/>
              </a:ext>
            </a:extLst>
          </p:cNvPr>
          <p:cNvPicPr>
            <a:picLocks noChangeAspect="1"/>
          </p:cNvPicPr>
          <p:nvPr/>
        </p:nvPicPr>
        <p:blipFill rotWithShape="1">
          <a:blip r:embed="rId4"/>
          <a:srcRect t="9596" b="6880"/>
          <a:stretch/>
        </p:blipFill>
        <p:spPr>
          <a:xfrm>
            <a:off x="5656238" y="1396498"/>
            <a:ext cx="1375680" cy="2387431"/>
          </a:xfrm>
          <a:prstGeom prst="rect">
            <a:avLst/>
          </a:prstGeom>
          <a:ln>
            <a:solidFill>
              <a:schemeClr val="tx1"/>
            </a:solidFill>
          </a:ln>
        </p:spPr>
      </p:pic>
      <p:pic>
        <p:nvPicPr>
          <p:cNvPr id="4" name="図 3" descr="テキスト, 手紙&#10;&#10;自動的に生成された説明">
            <a:extLst>
              <a:ext uri="{FF2B5EF4-FFF2-40B4-BE49-F238E27FC236}">
                <a16:creationId xmlns:a16="http://schemas.microsoft.com/office/drawing/2014/main" id="{89E4BD1F-A89D-F28E-3515-9D9F7DAF358B}"/>
              </a:ext>
            </a:extLst>
          </p:cNvPr>
          <p:cNvPicPr>
            <a:picLocks noChangeAspect="1"/>
          </p:cNvPicPr>
          <p:nvPr/>
        </p:nvPicPr>
        <p:blipFill rotWithShape="1">
          <a:blip r:embed="rId3"/>
          <a:srcRect t="10943" b="5533"/>
          <a:stretch/>
        </p:blipFill>
        <p:spPr>
          <a:xfrm>
            <a:off x="7172750" y="3872663"/>
            <a:ext cx="1372807" cy="2382445"/>
          </a:xfrm>
          <a:prstGeom prst="rect">
            <a:avLst/>
          </a:prstGeom>
          <a:ln>
            <a:solidFill>
              <a:schemeClr val="tx1"/>
            </a:solidFill>
          </a:ln>
        </p:spPr>
      </p:pic>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73234DE-B6C9-46AF-5891-220CA7A1F30D}"/>
              </a:ext>
            </a:extLst>
          </p:cNvPr>
          <p:cNvPicPr>
            <a:picLocks noChangeAspect="1"/>
          </p:cNvPicPr>
          <p:nvPr/>
        </p:nvPicPr>
        <p:blipFill rotWithShape="1">
          <a:blip r:embed="rId4"/>
          <a:srcRect t="10221" b="6255"/>
          <a:stretch/>
        </p:blipFill>
        <p:spPr>
          <a:xfrm>
            <a:off x="7170760" y="1400893"/>
            <a:ext cx="1373596" cy="2383814"/>
          </a:xfrm>
          <a:prstGeom prst="rect">
            <a:avLst/>
          </a:prstGeom>
          <a:ln>
            <a:solidFill>
              <a:schemeClr val="tx1"/>
            </a:solidFill>
          </a:ln>
        </p:spPr>
      </p:pic>
      <p:pic>
        <p:nvPicPr>
          <p:cNvPr id="6" name="図 5" descr="テキスト, 手紙&#10;&#10;自動的に生成された説明">
            <a:extLst>
              <a:ext uri="{FF2B5EF4-FFF2-40B4-BE49-F238E27FC236}">
                <a16:creationId xmlns:a16="http://schemas.microsoft.com/office/drawing/2014/main" id="{CDDF25FE-59E1-9862-94DB-ECB160273A95}"/>
              </a:ext>
            </a:extLst>
          </p:cNvPr>
          <p:cNvPicPr>
            <a:picLocks noChangeAspect="1"/>
          </p:cNvPicPr>
          <p:nvPr/>
        </p:nvPicPr>
        <p:blipFill rotWithShape="1">
          <a:blip r:embed="rId5"/>
          <a:srcRect t="9596" b="6880"/>
          <a:stretch/>
        </p:blipFill>
        <p:spPr>
          <a:xfrm>
            <a:off x="5652821" y="3897210"/>
            <a:ext cx="1372806" cy="238244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34" name="四角形: 角を丸くする 33">
            <a:extLst>
              <a:ext uri="{FF2B5EF4-FFF2-40B4-BE49-F238E27FC236}">
                <a16:creationId xmlns:a16="http://schemas.microsoft.com/office/drawing/2014/main" id="{92E8303D-2A5B-614A-CC2A-8C9ACF489163}"/>
              </a:ext>
            </a:extLst>
          </p:cNvPr>
          <p:cNvSpPr/>
          <p:nvPr/>
        </p:nvSpPr>
        <p:spPr>
          <a:xfrm>
            <a:off x="6006490" y="2197904"/>
            <a:ext cx="675175" cy="2917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5" name="図形グループ 69">
            <a:extLst>
              <a:ext uri="{FF2B5EF4-FFF2-40B4-BE49-F238E27FC236}">
                <a16:creationId xmlns:a16="http://schemas.microsoft.com/office/drawing/2014/main" id="{95A62BC1-7D12-7A55-5F22-09D35DFBBF29}"/>
              </a:ext>
            </a:extLst>
          </p:cNvPr>
          <p:cNvGrpSpPr/>
          <p:nvPr/>
        </p:nvGrpSpPr>
        <p:grpSpPr>
          <a:xfrm>
            <a:off x="5756744" y="1958864"/>
            <a:ext cx="296587" cy="293005"/>
            <a:chOff x="2897417" y="3995693"/>
            <a:chExt cx="296587" cy="293005"/>
          </a:xfrm>
        </p:grpSpPr>
        <p:sp>
          <p:nvSpPr>
            <p:cNvPr id="36" name="円/楕円 70">
              <a:extLst>
                <a:ext uri="{FF2B5EF4-FFF2-40B4-BE49-F238E27FC236}">
                  <a16:creationId xmlns:a16="http://schemas.microsoft.com/office/drawing/2014/main" id="{679615B4-3A7C-5BE3-E66D-9161FCA0CE00}"/>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9003A79E-CC3F-6FEE-C1C9-C82388A71999}"/>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38" name="図形グループ 61">
            <a:extLst>
              <a:ext uri="{FF2B5EF4-FFF2-40B4-BE49-F238E27FC236}">
                <a16:creationId xmlns:a16="http://schemas.microsoft.com/office/drawing/2014/main" id="{90C2571E-FFA1-827F-9B8C-B687F79B490B}"/>
              </a:ext>
            </a:extLst>
          </p:cNvPr>
          <p:cNvGrpSpPr/>
          <p:nvPr/>
        </p:nvGrpSpPr>
        <p:grpSpPr>
          <a:xfrm>
            <a:off x="7204893" y="2492896"/>
            <a:ext cx="296586" cy="293005"/>
            <a:chOff x="3546641" y="3995693"/>
            <a:chExt cx="296586" cy="293005"/>
          </a:xfrm>
        </p:grpSpPr>
        <p:sp>
          <p:nvSpPr>
            <p:cNvPr id="39" name="円/楕円 65">
              <a:extLst>
                <a:ext uri="{FF2B5EF4-FFF2-40B4-BE49-F238E27FC236}">
                  <a16:creationId xmlns:a16="http://schemas.microsoft.com/office/drawing/2014/main" id="{81BB8D6D-6891-65F9-611E-5133A20FBF32}"/>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68">
              <a:extLst>
                <a:ext uri="{FF2B5EF4-FFF2-40B4-BE49-F238E27FC236}">
                  <a16:creationId xmlns:a16="http://schemas.microsoft.com/office/drawing/2014/main" id="{84D53FA3-FE42-38CB-3D09-C66EAA2CB5DB}"/>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四角形: 角を丸くする 46">
            <a:extLst>
              <a:ext uri="{FF2B5EF4-FFF2-40B4-BE49-F238E27FC236}">
                <a16:creationId xmlns:a16="http://schemas.microsoft.com/office/drawing/2014/main" id="{AB444CF4-E6CA-835C-0A2F-86D7AB8A9F27}"/>
              </a:ext>
            </a:extLst>
          </p:cNvPr>
          <p:cNvSpPr/>
          <p:nvPr/>
        </p:nvSpPr>
        <p:spPr>
          <a:xfrm>
            <a:off x="7518995" y="2782886"/>
            <a:ext cx="678168" cy="20007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1" name="図形グループ 69">
            <a:extLst>
              <a:ext uri="{FF2B5EF4-FFF2-40B4-BE49-F238E27FC236}">
                <a16:creationId xmlns:a16="http://schemas.microsoft.com/office/drawing/2014/main" id="{8267C215-908A-DD1E-4D35-E9811FB1ED49}"/>
              </a:ext>
            </a:extLst>
          </p:cNvPr>
          <p:cNvGrpSpPr/>
          <p:nvPr/>
        </p:nvGrpSpPr>
        <p:grpSpPr>
          <a:xfrm>
            <a:off x="5834744" y="4762257"/>
            <a:ext cx="296586" cy="293005"/>
            <a:chOff x="4232441" y="3995693"/>
            <a:chExt cx="296586" cy="293005"/>
          </a:xfrm>
        </p:grpSpPr>
        <p:sp>
          <p:nvSpPr>
            <p:cNvPr id="52" name="円/楕円 70">
              <a:extLst>
                <a:ext uri="{FF2B5EF4-FFF2-40B4-BE49-F238E27FC236}">
                  <a16:creationId xmlns:a16="http://schemas.microsoft.com/office/drawing/2014/main" id="{71F9F35F-287A-060F-27A3-80ABE227ADC6}"/>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71">
              <a:extLst>
                <a:ext uri="{FF2B5EF4-FFF2-40B4-BE49-F238E27FC236}">
                  <a16:creationId xmlns:a16="http://schemas.microsoft.com/office/drawing/2014/main" id="{27C38ECE-52F9-274B-1B17-13A310751788}"/>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矢印: 右 53">
            <a:extLst>
              <a:ext uri="{FF2B5EF4-FFF2-40B4-BE49-F238E27FC236}">
                <a16:creationId xmlns:a16="http://schemas.microsoft.com/office/drawing/2014/main" id="{54DD4A45-7B41-69C7-3DE3-3193EF6CC163}"/>
              </a:ext>
            </a:extLst>
          </p:cNvPr>
          <p:cNvSpPr/>
          <p:nvPr/>
        </p:nvSpPr>
        <p:spPr>
          <a:xfrm rot="16200000">
            <a:off x="6075204" y="4935074"/>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 name="四角形: 角を丸くする 6">
            <a:extLst>
              <a:ext uri="{FF2B5EF4-FFF2-40B4-BE49-F238E27FC236}">
                <a16:creationId xmlns:a16="http://schemas.microsoft.com/office/drawing/2014/main" id="{ECD809A5-6D9F-EE09-6C3A-09655675D866}"/>
              </a:ext>
            </a:extLst>
          </p:cNvPr>
          <p:cNvSpPr/>
          <p:nvPr/>
        </p:nvSpPr>
        <p:spPr>
          <a:xfrm>
            <a:off x="7611113" y="6060577"/>
            <a:ext cx="487905" cy="1767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フリーフォーム 92">
            <a:extLst>
              <a:ext uri="{FF2B5EF4-FFF2-40B4-BE49-F238E27FC236}">
                <a16:creationId xmlns:a16="http://schemas.microsoft.com/office/drawing/2014/main" id="{16A20A1B-857F-AF55-4970-31F6ECD47CC2}"/>
              </a:ext>
            </a:extLst>
          </p:cNvPr>
          <p:cNvSpPr/>
          <p:nvPr/>
        </p:nvSpPr>
        <p:spPr>
          <a:xfrm>
            <a:off x="7371677" y="5733256"/>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9E61FAD-0009-AD40-1020-BBACC63EB53F}"/>
              </a:ext>
            </a:extLst>
          </p:cNvPr>
          <p:cNvSpPr txBox="1"/>
          <p:nvPr/>
        </p:nvSpPr>
        <p:spPr>
          <a:xfrm>
            <a:off x="675534" y="2288100"/>
            <a:ext cx="3502362"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利用規約を確認して同意するに</a:t>
            </a:r>
          </a:p>
          <a:p>
            <a:r>
              <a:rPr lang="ja-JP" altLang="en-US" sz="1800" b="1" dirty="0">
                <a:latin typeface="メイリオ" panose="020B0604030504040204" pitchFamily="50" charset="-128"/>
                <a:ea typeface="メイリオ" panose="020B0604030504040204" pitchFamily="50" charset="-128"/>
              </a:rPr>
              <a:t>「✓」を入れる</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「ご利用登録を続ける」を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画面を上にスクロールする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「閉じる」をダブルタップ</a:t>
            </a:r>
          </a:p>
          <a:p>
            <a:endParaRPr lang="ja-JP" altLang="en-US" sz="1800" b="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DE972499-E2E5-D19B-0CB2-053A3BCB2D38}"/>
              </a:ext>
            </a:extLst>
          </p:cNvPr>
          <p:cNvSpPr txBox="1"/>
          <p:nvPr/>
        </p:nvSpPr>
        <p:spPr>
          <a:xfrm>
            <a:off x="299017" y="1457921"/>
            <a:ext cx="7800001" cy="553998"/>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「ねんきんネット」のユーザ</a:t>
            </a:r>
            <a:r>
              <a:rPr lang="en-US" altLang="ja-JP" b="1" i="0" dirty="0">
                <a:effectLst/>
                <a:latin typeface="Meiryo" panose="020B0604030504040204" pitchFamily="50" charset="-128"/>
                <a:ea typeface="Meiryo" panose="020B0604030504040204" pitchFamily="50" charset="-128"/>
              </a:rPr>
              <a:t>ID</a:t>
            </a:r>
            <a:r>
              <a:rPr lang="ja-JP" altLang="en-US" b="1" i="0" dirty="0">
                <a:effectLst/>
                <a:latin typeface="Meiryo" panose="020B0604030504040204" pitchFamily="50" charset="-128"/>
                <a:ea typeface="Meiryo" panose="020B0604030504040204" pitchFamily="50" charset="-128"/>
              </a:rPr>
              <a:t>を取得しましょう</a:t>
            </a:r>
            <a:endParaRPr lang="en-US" altLang="ja-JP"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（アクセスキーを持っていない場合・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で下を押した場合）</a:t>
            </a:r>
          </a:p>
        </p:txBody>
      </p:sp>
    </p:spTree>
    <p:extLst>
      <p:ext uri="{BB962C8B-B14F-4D97-AF65-F5344CB8AC3E}">
        <p14:creationId xmlns:p14="http://schemas.microsoft.com/office/powerpoint/2010/main" val="2539639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ダイアグラム が含まれている画像&#10;&#10;自動的に生成された説明">
            <a:extLst>
              <a:ext uri="{FF2B5EF4-FFF2-40B4-BE49-F238E27FC236}">
                <a16:creationId xmlns:a16="http://schemas.microsoft.com/office/drawing/2014/main" id="{1329D849-DB54-87F2-CFD6-798BD2378134}"/>
              </a:ext>
            </a:extLst>
          </p:cNvPr>
          <p:cNvPicPr>
            <a:picLocks noChangeAspect="1"/>
          </p:cNvPicPr>
          <p:nvPr/>
        </p:nvPicPr>
        <p:blipFill rotWithShape="1">
          <a:blip r:embed="rId3"/>
          <a:srcRect t="4272" b="9936"/>
          <a:stretch/>
        </p:blipFill>
        <p:spPr>
          <a:xfrm>
            <a:off x="7238910" y="3860227"/>
            <a:ext cx="1355235" cy="2415827"/>
          </a:xfrm>
          <a:prstGeom prst="rect">
            <a:avLst/>
          </a:prstGeom>
          <a:ln>
            <a:solidFill>
              <a:schemeClr val="tx1"/>
            </a:solidFill>
          </a:ln>
        </p:spPr>
      </p:pic>
      <p:pic>
        <p:nvPicPr>
          <p:cNvPr id="20" name="図 19" descr="グラフィカル ユーザー インターフェイス, テキスト, アプリケーション, メール&#10;&#10;自動的に生成された説明">
            <a:extLst>
              <a:ext uri="{FF2B5EF4-FFF2-40B4-BE49-F238E27FC236}">
                <a16:creationId xmlns:a16="http://schemas.microsoft.com/office/drawing/2014/main" id="{0E50B670-52AB-4124-C4F7-DFEC7D2A6479}"/>
              </a:ext>
            </a:extLst>
          </p:cNvPr>
          <p:cNvPicPr>
            <a:picLocks noChangeAspect="1"/>
          </p:cNvPicPr>
          <p:nvPr/>
        </p:nvPicPr>
        <p:blipFill rotWithShape="1">
          <a:blip r:embed="rId4"/>
          <a:srcRect t="3988" b="10219"/>
          <a:stretch/>
        </p:blipFill>
        <p:spPr>
          <a:xfrm>
            <a:off x="5725951" y="3883761"/>
            <a:ext cx="1355234" cy="2415826"/>
          </a:xfrm>
          <a:prstGeom prst="rect">
            <a:avLst/>
          </a:prstGeom>
          <a:ln>
            <a:solidFill>
              <a:schemeClr val="tx1"/>
            </a:solidFill>
          </a:ln>
        </p:spPr>
      </p:pic>
      <p:pic>
        <p:nvPicPr>
          <p:cNvPr id="2" name="図 1" descr="グラフィカル ユーザー インターフェイス, アプリケーション&#10;&#10;自動的に生成された説明">
            <a:extLst>
              <a:ext uri="{FF2B5EF4-FFF2-40B4-BE49-F238E27FC236}">
                <a16:creationId xmlns:a16="http://schemas.microsoft.com/office/drawing/2014/main" id="{428E2717-6A85-077F-0D81-AF35CCCC2726}"/>
              </a:ext>
            </a:extLst>
          </p:cNvPr>
          <p:cNvPicPr>
            <a:picLocks noChangeAspect="1"/>
          </p:cNvPicPr>
          <p:nvPr/>
        </p:nvPicPr>
        <p:blipFill rotWithShape="1">
          <a:blip r:embed="rId5"/>
          <a:srcRect t="4319" b="10088"/>
          <a:stretch/>
        </p:blipFill>
        <p:spPr>
          <a:xfrm>
            <a:off x="7264384" y="1387443"/>
            <a:ext cx="1339558" cy="2382323"/>
          </a:xfrm>
          <a:prstGeom prst="rect">
            <a:avLst/>
          </a:prstGeom>
          <a:ln>
            <a:solidFill>
              <a:schemeClr val="tx1"/>
            </a:solidFill>
          </a:ln>
        </p:spPr>
      </p:pic>
      <p:pic>
        <p:nvPicPr>
          <p:cNvPr id="3" name="図 2" descr="テキスト&#10;&#10;自動的に生成された説明">
            <a:extLst>
              <a:ext uri="{FF2B5EF4-FFF2-40B4-BE49-F238E27FC236}">
                <a16:creationId xmlns:a16="http://schemas.microsoft.com/office/drawing/2014/main" id="{28030BB6-918B-1E4C-1CE4-AC903B3D1460}"/>
              </a:ext>
            </a:extLst>
          </p:cNvPr>
          <p:cNvPicPr>
            <a:picLocks noChangeAspect="1"/>
          </p:cNvPicPr>
          <p:nvPr/>
        </p:nvPicPr>
        <p:blipFill rotWithShape="1">
          <a:blip r:embed="rId6"/>
          <a:srcRect t="8814" b="5564"/>
          <a:stretch/>
        </p:blipFill>
        <p:spPr>
          <a:xfrm>
            <a:off x="5718802" y="1382188"/>
            <a:ext cx="1342063" cy="2387578"/>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9" name="矢印: 下 8">
            <a:extLst>
              <a:ext uri="{FF2B5EF4-FFF2-40B4-BE49-F238E27FC236}">
                <a16:creationId xmlns:a16="http://schemas.microsoft.com/office/drawing/2014/main" id="{20A241C4-6DA7-831E-ECDB-866CBEA5EADE}"/>
              </a:ext>
            </a:extLst>
          </p:cNvPr>
          <p:cNvSpPr/>
          <p:nvPr/>
        </p:nvSpPr>
        <p:spPr>
          <a:xfrm flipV="1">
            <a:off x="6158434" y="2196741"/>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四角形: 角を丸くする 20">
            <a:extLst>
              <a:ext uri="{FF2B5EF4-FFF2-40B4-BE49-F238E27FC236}">
                <a16:creationId xmlns:a16="http://schemas.microsoft.com/office/drawing/2014/main" id="{C7F6EDC8-621A-D0BE-B100-48C46225211C}"/>
              </a:ext>
            </a:extLst>
          </p:cNvPr>
          <p:cNvSpPr/>
          <p:nvPr/>
        </p:nvSpPr>
        <p:spPr>
          <a:xfrm>
            <a:off x="7238911" y="3863829"/>
            <a:ext cx="1355918" cy="19414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四角形: 角を丸くする 21">
            <a:extLst>
              <a:ext uri="{FF2B5EF4-FFF2-40B4-BE49-F238E27FC236}">
                <a16:creationId xmlns:a16="http://schemas.microsoft.com/office/drawing/2014/main" id="{C6470286-5855-1DDA-5320-859D751F8553}"/>
              </a:ext>
            </a:extLst>
          </p:cNvPr>
          <p:cNvSpPr/>
          <p:nvPr/>
        </p:nvSpPr>
        <p:spPr>
          <a:xfrm>
            <a:off x="7242608" y="1374287"/>
            <a:ext cx="1355918" cy="158623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9C695028-CD20-F2A5-5B10-9786AFE3D920}"/>
              </a:ext>
            </a:extLst>
          </p:cNvPr>
          <p:cNvSpPr/>
          <p:nvPr/>
        </p:nvSpPr>
        <p:spPr>
          <a:xfrm>
            <a:off x="5725952" y="3932467"/>
            <a:ext cx="1351479" cy="18727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フリーフォーム 83">
            <a:extLst>
              <a:ext uri="{FF2B5EF4-FFF2-40B4-BE49-F238E27FC236}">
                <a16:creationId xmlns:a16="http://schemas.microsoft.com/office/drawing/2014/main" id="{1FCA314E-0560-92CC-65C8-74EF5FAA3A51}"/>
              </a:ext>
            </a:extLst>
          </p:cNvPr>
          <p:cNvSpPr/>
          <p:nvPr/>
        </p:nvSpPr>
        <p:spPr>
          <a:xfrm>
            <a:off x="5874998" y="2125731"/>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0">
            <a:extLst>
              <a:ext uri="{FF2B5EF4-FFF2-40B4-BE49-F238E27FC236}">
                <a16:creationId xmlns:a16="http://schemas.microsoft.com/office/drawing/2014/main" id="{836F6BEA-E045-BA5B-5C82-AA43F7695568}"/>
              </a:ext>
            </a:extLst>
          </p:cNvPr>
          <p:cNvGrpSpPr/>
          <p:nvPr/>
        </p:nvGrpSpPr>
        <p:grpSpPr>
          <a:xfrm>
            <a:off x="8520859" y="1324565"/>
            <a:ext cx="296586" cy="293005"/>
            <a:chOff x="6801905" y="3995693"/>
            <a:chExt cx="296586" cy="293005"/>
          </a:xfrm>
        </p:grpSpPr>
        <p:sp>
          <p:nvSpPr>
            <p:cNvPr id="28" name="円/楕円 21">
              <a:extLst>
                <a:ext uri="{FF2B5EF4-FFF2-40B4-BE49-F238E27FC236}">
                  <a16:creationId xmlns:a16="http://schemas.microsoft.com/office/drawing/2014/main" id="{FD659737-95B0-9CE5-54F5-A4E86191E432}"/>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22">
              <a:extLst>
                <a:ext uri="{FF2B5EF4-FFF2-40B4-BE49-F238E27FC236}">
                  <a16:creationId xmlns:a16="http://schemas.microsoft.com/office/drawing/2014/main" id="{57D47CCC-DDC0-4863-19E5-AE226C8C207A}"/>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5A832A4C-D1EC-6D24-EC1D-88C81A7B5354}"/>
              </a:ext>
            </a:extLst>
          </p:cNvPr>
          <p:cNvSpPr txBox="1"/>
          <p:nvPr/>
        </p:nvSpPr>
        <p:spPr>
          <a:xfrm>
            <a:off x="5316460" y="3811314"/>
            <a:ext cx="452639" cy="523220"/>
          </a:xfrm>
          <a:prstGeom prst="rect">
            <a:avLst/>
          </a:prstGeom>
          <a:noFill/>
        </p:spPr>
        <p:txBody>
          <a:bodyPr wrap="square">
            <a:spAutoFit/>
          </a:bodyPr>
          <a:lstStyle/>
          <a:p>
            <a:r>
              <a:rPr lang="ja-JP" altLang="en-US" sz="2800" b="1" dirty="0">
                <a:solidFill>
                  <a:srgbClr val="009650"/>
                </a:solidFill>
                <a:latin typeface="メイリオ"/>
                <a:ea typeface="メイリオ"/>
              </a:rPr>
              <a:t>➐</a:t>
            </a:r>
            <a:endParaRPr lang="ja-JP" altLang="en-US" sz="2800" dirty="0"/>
          </a:p>
        </p:txBody>
      </p:sp>
      <p:sp>
        <p:nvSpPr>
          <p:cNvPr id="33" name="テキスト ボックス 32">
            <a:extLst>
              <a:ext uri="{FF2B5EF4-FFF2-40B4-BE49-F238E27FC236}">
                <a16:creationId xmlns:a16="http://schemas.microsoft.com/office/drawing/2014/main" id="{B8094DE2-5F28-726D-71AD-1C357B09CE9D}"/>
              </a:ext>
            </a:extLst>
          </p:cNvPr>
          <p:cNvSpPr txBox="1"/>
          <p:nvPr/>
        </p:nvSpPr>
        <p:spPr>
          <a:xfrm>
            <a:off x="8502377" y="3869262"/>
            <a:ext cx="428397" cy="461665"/>
          </a:xfrm>
          <a:prstGeom prst="rect">
            <a:avLst/>
          </a:prstGeom>
          <a:noFill/>
        </p:spPr>
        <p:txBody>
          <a:bodyPr wrap="square">
            <a:spAutoFit/>
          </a:bodyPr>
          <a:lstStyle/>
          <a:p>
            <a:r>
              <a:rPr lang="ja-JP" altLang="en-US" sz="2400" b="1" dirty="0">
                <a:solidFill>
                  <a:srgbClr val="009650"/>
                </a:solidFill>
                <a:latin typeface="メイリオ"/>
                <a:ea typeface="メイリオ"/>
              </a:rPr>
              <a:t>➑</a:t>
            </a:r>
            <a:endParaRPr lang="ja-JP" altLang="en-US" sz="2400" dirty="0"/>
          </a:p>
        </p:txBody>
      </p:sp>
      <p:sp>
        <p:nvSpPr>
          <p:cNvPr id="34" name="テキスト ボックス 33">
            <a:extLst>
              <a:ext uri="{FF2B5EF4-FFF2-40B4-BE49-F238E27FC236}">
                <a16:creationId xmlns:a16="http://schemas.microsoft.com/office/drawing/2014/main" id="{AF00166B-9B01-7684-35E0-AC743003C3E3}"/>
              </a:ext>
            </a:extLst>
          </p:cNvPr>
          <p:cNvSpPr txBox="1"/>
          <p:nvPr/>
        </p:nvSpPr>
        <p:spPr>
          <a:xfrm>
            <a:off x="611560" y="2222657"/>
            <a:ext cx="3612541"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r>
              <a:rPr lang="ja-JP" altLang="en-US" sz="2800" b="1" dirty="0">
                <a:solidFill>
                  <a:srgbClr val="009650"/>
                </a:solidFill>
                <a:latin typeface="Meiryo" charset="-128"/>
                <a:ea typeface="Meiryo" charset="-128"/>
                <a:cs typeface="Meiryo" charset="-128"/>
              </a:rPr>
              <a:t>❻</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ご自身の基礎年金番号を入力し</a:t>
            </a:r>
            <a:endParaRPr lang="en-US" altLang="ja-JP" b="1" dirty="0">
              <a:latin typeface="メイリオ"/>
              <a:ea typeface="メイリオ"/>
            </a:endParaRPr>
          </a:p>
          <a:p>
            <a:r>
              <a:rPr lang="ja-JP" altLang="en-US" b="1" dirty="0">
                <a:latin typeface="メイリオ"/>
                <a:ea typeface="メイリオ"/>
              </a:rPr>
              <a:t>画面を上にスクロールする</a:t>
            </a:r>
            <a:endParaRPr lang="en-US" altLang="ja-JP" sz="2800" b="1" dirty="0">
              <a:solidFill>
                <a:srgbClr val="009650"/>
              </a:solidFill>
              <a:latin typeface="Meiryo" charset="-128"/>
              <a:ea typeface="Meiryo" charset="-128"/>
              <a:cs typeface="Meiryo" charset="-128"/>
            </a:endParaRPr>
          </a:p>
          <a:p>
            <a:r>
              <a:rPr lang="ja-JP" altLang="en-US" sz="2800" b="1" dirty="0">
                <a:solidFill>
                  <a:srgbClr val="009650"/>
                </a:solidFill>
                <a:latin typeface="Meiryo" charset="-128"/>
                <a:ea typeface="Meiryo" charset="-128"/>
                <a:cs typeface="Meiryo" charset="-128"/>
              </a:rPr>
              <a:t>➐</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氏名を入力し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➑</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生年月日を入力し性別を</a:t>
            </a:r>
          </a:p>
          <a:p>
            <a:r>
              <a:rPr lang="ja-JP" altLang="en-US" sz="1800" b="1" dirty="0">
                <a:latin typeface="メイリオ" panose="020B0604030504040204" pitchFamily="50" charset="-128"/>
                <a:ea typeface="メイリオ" panose="020B0604030504040204" pitchFamily="50" charset="-128"/>
              </a:rPr>
              <a:t>選択し画面を上にスクロールする</a:t>
            </a:r>
          </a:p>
        </p:txBody>
      </p:sp>
      <p:sp>
        <p:nvSpPr>
          <p:cNvPr id="4" name="テキスト ボックス 3">
            <a:extLst>
              <a:ext uri="{FF2B5EF4-FFF2-40B4-BE49-F238E27FC236}">
                <a16:creationId xmlns:a16="http://schemas.microsoft.com/office/drawing/2014/main" id="{A2CB3FA9-6CC7-1D63-8C4D-2AE6E074E1FC}"/>
              </a:ext>
            </a:extLst>
          </p:cNvPr>
          <p:cNvSpPr txBox="1"/>
          <p:nvPr/>
        </p:nvSpPr>
        <p:spPr>
          <a:xfrm>
            <a:off x="356209" y="1524702"/>
            <a:ext cx="7800001" cy="553998"/>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「ねんきんネット」のユーザ</a:t>
            </a:r>
            <a:r>
              <a:rPr lang="en-US" altLang="ja-JP" b="1" i="0" dirty="0">
                <a:effectLst/>
                <a:latin typeface="Meiryo" panose="020B0604030504040204" pitchFamily="50" charset="-128"/>
                <a:ea typeface="Meiryo" panose="020B0604030504040204" pitchFamily="50" charset="-128"/>
              </a:rPr>
              <a:t>ID</a:t>
            </a:r>
            <a:r>
              <a:rPr lang="ja-JP" altLang="en-US" b="1" i="0" dirty="0">
                <a:effectLst/>
                <a:latin typeface="Meiryo" panose="020B0604030504040204" pitchFamily="50" charset="-128"/>
                <a:ea typeface="Meiryo" panose="020B0604030504040204" pitchFamily="50" charset="-128"/>
              </a:rPr>
              <a:t>を取得しましょう</a:t>
            </a:r>
            <a:endParaRPr lang="en-US" altLang="ja-JP"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（アクセスキーを持っていない場合・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で下を押した場合）</a:t>
            </a:r>
          </a:p>
        </p:txBody>
      </p:sp>
    </p:spTree>
    <p:extLst>
      <p:ext uri="{BB962C8B-B14F-4D97-AF65-F5344CB8AC3E}">
        <p14:creationId xmlns:p14="http://schemas.microsoft.com/office/powerpoint/2010/main" val="3963911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FBF581F2-D370-7DE7-63BF-33776C47CEEA}"/>
              </a:ext>
            </a:extLst>
          </p:cNvPr>
          <p:cNvPicPr>
            <a:picLocks noChangeAspect="1"/>
          </p:cNvPicPr>
          <p:nvPr/>
        </p:nvPicPr>
        <p:blipFill rotWithShape="1">
          <a:blip r:embed="rId3"/>
          <a:srcRect t="3099" b="5314"/>
          <a:stretch/>
        </p:blipFill>
        <p:spPr>
          <a:xfrm>
            <a:off x="7237822" y="3874402"/>
            <a:ext cx="1253073" cy="2384571"/>
          </a:xfrm>
          <a:prstGeom prst="rect">
            <a:avLst/>
          </a:prstGeom>
          <a:ln>
            <a:solidFill>
              <a:schemeClr val="tx1"/>
            </a:solidFill>
          </a:ln>
        </p:spPr>
      </p:pic>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6F3EA3B6-929A-F614-69D1-722798847365}"/>
              </a:ext>
            </a:extLst>
          </p:cNvPr>
          <p:cNvPicPr>
            <a:picLocks noChangeAspect="1"/>
          </p:cNvPicPr>
          <p:nvPr/>
        </p:nvPicPr>
        <p:blipFill rotWithShape="1">
          <a:blip r:embed="rId4"/>
          <a:srcRect t="3099" b="5314"/>
          <a:stretch/>
        </p:blipFill>
        <p:spPr>
          <a:xfrm>
            <a:off x="5727569" y="3874200"/>
            <a:ext cx="1256747" cy="2391561"/>
          </a:xfrm>
          <a:prstGeom prst="rect">
            <a:avLst/>
          </a:prstGeom>
          <a:ln>
            <a:solidFill>
              <a:schemeClr val="tx1"/>
            </a:solidFill>
          </a:ln>
        </p:spPr>
      </p:pic>
      <p:pic>
        <p:nvPicPr>
          <p:cNvPr id="9" name="図 8" descr="グラフィカル ユーザー インターフェイス, テキスト, アプリケーション, メール&#10;&#10;自動的に生成された説明">
            <a:extLst>
              <a:ext uri="{FF2B5EF4-FFF2-40B4-BE49-F238E27FC236}">
                <a16:creationId xmlns:a16="http://schemas.microsoft.com/office/drawing/2014/main" id="{2E10114B-6BC2-0F1C-0A1C-C2E63563375C}"/>
              </a:ext>
            </a:extLst>
          </p:cNvPr>
          <p:cNvPicPr>
            <a:picLocks noChangeAspect="1"/>
          </p:cNvPicPr>
          <p:nvPr/>
        </p:nvPicPr>
        <p:blipFill rotWithShape="1">
          <a:blip r:embed="rId5"/>
          <a:srcRect t="3173" b="5241"/>
          <a:stretch/>
        </p:blipFill>
        <p:spPr>
          <a:xfrm>
            <a:off x="7236296" y="1407082"/>
            <a:ext cx="1248468" cy="2375806"/>
          </a:xfrm>
          <a:prstGeom prst="rect">
            <a:avLst/>
          </a:prstGeom>
          <a:ln>
            <a:solidFill>
              <a:schemeClr val="tx1"/>
            </a:solidFill>
          </a:ln>
        </p:spPr>
      </p:pic>
      <p:pic>
        <p:nvPicPr>
          <p:cNvPr id="20" name="図 19" descr="グラフィカル ユーザー インターフェイス, アプリケーション&#10;&#10;自動的に生成された説明">
            <a:extLst>
              <a:ext uri="{FF2B5EF4-FFF2-40B4-BE49-F238E27FC236}">
                <a16:creationId xmlns:a16="http://schemas.microsoft.com/office/drawing/2014/main" id="{9DFA7DC1-041B-7A1B-3D36-8308D557165C}"/>
              </a:ext>
            </a:extLst>
          </p:cNvPr>
          <p:cNvPicPr>
            <a:picLocks noChangeAspect="1"/>
          </p:cNvPicPr>
          <p:nvPr/>
        </p:nvPicPr>
        <p:blipFill rotWithShape="1">
          <a:blip r:embed="rId6"/>
          <a:srcRect t="3165" b="5475"/>
          <a:stretch/>
        </p:blipFill>
        <p:spPr>
          <a:xfrm>
            <a:off x="5730641" y="1403087"/>
            <a:ext cx="1253675" cy="2379801"/>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5" name="四角形: 角を丸くする 14">
            <a:extLst>
              <a:ext uri="{FF2B5EF4-FFF2-40B4-BE49-F238E27FC236}">
                <a16:creationId xmlns:a16="http://schemas.microsoft.com/office/drawing/2014/main" id="{C1A41954-75A2-D3F0-0AF7-03BC0D1B3CF8}"/>
              </a:ext>
            </a:extLst>
          </p:cNvPr>
          <p:cNvSpPr/>
          <p:nvPr/>
        </p:nvSpPr>
        <p:spPr>
          <a:xfrm>
            <a:off x="5726698" y="1839266"/>
            <a:ext cx="1237050" cy="11565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四角形: 角を丸くする 16">
            <a:extLst>
              <a:ext uri="{FF2B5EF4-FFF2-40B4-BE49-F238E27FC236}">
                <a16:creationId xmlns:a16="http://schemas.microsoft.com/office/drawing/2014/main" id="{146A6DF4-F4DA-A014-9A7B-8B2EAF52C9BC}"/>
              </a:ext>
            </a:extLst>
          </p:cNvPr>
          <p:cNvSpPr/>
          <p:nvPr/>
        </p:nvSpPr>
        <p:spPr>
          <a:xfrm>
            <a:off x="7244422" y="1416438"/>
            <a:ext cx="1228927" cy="175752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AAB2717F-049A-17F9-5552-DB798DE9FC35}"/>
              </a:ext>
            </a:extLst>
          </p:cNvPr>
          <p:cNvSpPr txBox="1"/>
          <p:nvPr/>
        </p:nvSpPr>
        <p:spPr>
          <a:xfrm>
            <a:off x="8331551" y="3706795"/>
            <a:ext cx="341784" cy="523220"/>
          </a:xfrm>
          <a:prstGeom prst="rect">
            <a:avLst/>
          </a:prstGeom>
          <a:noFill/>
        </p:spPr>
        <p:txBody>
          <a:bodyPr wrap="square">
            <a:spAutoFit/>
          </a:bodyPr>
          <a:lstStyle/>
          <a:p>
            <a:r>
              <a:rPr lang="ja-JP" altLang="en-US" sz="2800" b="1" dirty="0">
                <a:solidFill>
                  <a:srgbClr val="009650"/>
                </a:solidFill>
                <a:latin typeface="メイリオ"/>
                <a:ea typeface="メイリオ"/>
              </a:rPr>
              <a:t>⓬</a:t>
            </a:r>
            <a:endParaRPr lang="ja-JP" altLang="en-US" sz="2800" dirty="0"/>
          </a:p>
        </p:txBody>
      </p:sp>
      <p:sp>
        <p:nvSpPr>
          <p:cNvPr id="29" name="テキスト ボックス 28">
            <a:extLst>
              <a:ext uri="{FF2B5EF4-FFF2-40B4-BE49-F238E27FC236}">
                <a16:creationId xmlns:a16="http://schemas.microsoft.com/office/drawing/2014/main" id="{EDF9652C-DBBB-3C92-D803-348AF8414FB5}"/>
              </a:ext>
            </a:extLst>
          </p:cNvPr>
          <p:cNvSpPr txBox="1"/>
          <p:nvPr/>
        </p:nvSpPr>
        <p:spPr>
          <a:xfrm>
            <a:off x="5384137" y="1607005"/>
            <a:ext cx="382395"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❾</a:t>
            </a:r>
            <a:endParaRPr lang="ja-JP" altLang="en-US" sz="2400"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F2705319-235F-AECD-BF08-51AB9F8D6DCA}"/>
              </a:ext>
            </a:extLst>
          </p:cNvPr>
          <p:cNvSpPr txBox="1"/>
          <p:nvPr/>
        </p:nvSpPr>
        <p:spPr>
          <a:xfrm>
            <a:off x="8415464" y="1381998"/>
            <a:ext cx="397134"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❿</a:t>
            </a:r>
            <a:endParaRPr lang="ja-JP" altLang="en-US" sz="24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BB7F73B1-98D0-9D89-5469-A258AFB67529}"/>
              </a:ext>
            </a:extLst>
          </p:cNvPr>
          <p:cNvSpPr txBox="1"/>
          <p:nvPr/>
        </p:nvSpPr>
        <p:spPr>
          <a:xfrm>
            <a:off x="5287328" y="3792975"/>
            <a:ext cx="497391" cy="461665"/>
          </a:xfrm>
          <a:prstGeom prst="rect">
            <a:avLst/>
          </a:prstGeom>
          <a:noFill/>
        </p:spPr>
        <p:txBody>
          <a:bodyPr wrap="square">
            <a:spAutoFit/>
          </a:bodyPr>
          <a:lstStyle/>
          <a:p>
            <a:r>
              <a:rPr kumimoji="1" lang="ja-JP" altLang="en-US" sz="24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⓫</a:t>
            </a:r>
            <a:endParaRPr lang="ja-JP" altLang="en-US"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CF565805-5B44-F40B-B8C5-4D402E31986D}"/>
              </a:ext>
            </a:extLst>
          </p:cNvPr>
          <p:cNvSpPr txBox="1"/>
          <p:nvPr/>
        </p:nvSpPr>
        <p:spPr>
          <a:xfrm>
            <a:off x="611560" y="2068670"/>
            <a:ext cx="4147045" cy="4585871"/>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❾</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郵便番号と住所を入力し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r>
              <a:rPr lang="ja-JP" altLang="en-US" sz="2800" b="1" dirty="0">
                <a:solidFill>
                  <a:srgbClr val="009650"/>
                </a:solidFill>
                <a:latin typeface="Meiryo" charset="-128"/>
                <a:ea typeface="Meiryo" charset="-128"/>
                <a:cs typeface="Meiryo" charset="-128"/>
              </a:rPr>
              <a:t>❿</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パスワードを決めて入力</a:t>
            </a:r>
            <a:r>
              <a:rPr lang="ja-JP" altLang="en-US" b="1" dirty="0">
                <a:latin typeface="メイリオ" panose="020B0604030504040204" pitchFamily="50" charset="-128"/>
                <a:ea typeface="メイリオ" panose="020B0604030504040204" pitchFamily="50" charset="-128"/>
              </a:rPr>
              <a:t>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r>
              <a:rPr lang="ja-JP" altLang="en-US" sz="2800" b="1" dirty="0">
                <a:solidFill>
                  <a:srgbClr val="009650"/>
                </a:solidFill>
                <a:latin typeface="Meiryo" charset="-128"/>
                <a:ea typeface="Meiryo" charset="-128"/>
                <a:cs typeface="Meiryo" charset="-128"/>
              </a:rPr>
              <a:t>⓫</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「秘密の質問」を選択し、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「秘密の答え」を入力し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r>
              <a:rPr lang="ja-JP" altLang="en-US" sz="2800" b="1" spc="-16" dirty="0">
                <a:solidFill>
                  <a:srgbClr val="009650"/>
                </a:solidFill>
                <a:latin typeface="Meiryo" charset="-128"/>
                <a:ea typeface="Meiryo" charset="-128"/>
              </a:rPr>
              <a:t>⓬</a:t>
            </a:r>
          </a:p>
          <a:p>
            <a:r>
              <a:rPr lang="ja-JP" altLang="en-US" sz="1800" b="1" dirty="0">
                <a:latin typeface="メイリオ" panose="020B0604030504040204" pitchFamily="50" charset="-128"/>
                <a:ea typeface="メイリオ" panose="020B0604030504040204" pitchFamily="50" charset="-128"/>
              </a:rPr>
              <a:t>メールアドレスを入力</a:t>
            </a:r>
            <a:r>
              <a:rPr lang="ja-JP" altLang="en-US" b="1" dirty="0">
                <a:latin typeface="メイリオ" panose="020B0604030504040204" pitchFamily="50" charset="-128"/>
                <a:ea typeface="メイリオ" panose="020B0604030504040204" pitchFamily="50" charset="-128"/>
              </a:rPr>
              <a:t>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endParaRPr lang="ja-JP" altLang="en-US" sz="1800" b="1" dirty="0">
              <a:latin typeface="メイリオ" panose="020B0604030504040204" pitchFamily="50" charset="-128"/>
              <a:ea typeface="メイリオ" panose="020B0604030504040204" pitchFamily="50" charset="-128"/>
            </a:endParaRPr>
          </a:p>
        </p:txBody>
      </p:sp>
      <p:sp>
        <p:nvSpPr>
          <p:cNvPr id="34" name="四角形: 角を丸くする 33">
            <a:extLst>
              <a:ext uri="{FF2B5EF4-FFF2-40B4-BE49-F238E27FC236}">
                <a16:creationId xmlns:a16="http://schemas.microsoft.com/office/drawing/2014/main" id="{DF11EF1E-D64B-84AC-6BF6-AA2025773F37}"/>
              </a:ext>
            </a:extLst>
          </p:cNvPr>
          <p:cNvSpPr/>
          <p:nvPr/>
        </p:nvSpPr>
        <p:spPr>
          <a:xfrm>
            <a:off x="5737845" y="3955654"/>
            <a:ext cx="1228927" cy="14524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四角形: 角を丸くする 34">
            <a:extLst>
              <a:ext uri="{FF2B5EF4-FFF2-40B4-BE49-F238E27FC236}">
                <a16:creationId xmlns:a16="http://schemas.microsoft.com/office/drawing/2014/main" id="{6C2E5EB5-2B53-7F5E-20CA-FA104A57716C}"/>
              </a:ext>
            </a:extLst>
          </p:cNvPr>
          <p:cNvSpPr/>
          <p:nvPr/>
        </p:nvSpPr>
        <p:spPr>
          <a:xfrm>
            <a:off x="7244422" y="3912221"/>
            <a:ext cx="1228927" cy="14524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2D556D48-7E13-2667-9144-D388A6CBB2C7}"/>
              </a:ext>
            </a:extLst>
          </p:cNvPr>
          <p:cNvSpPr txBox="1"/>
          <p:nvPr/>
        </p:nvSpPr>
        <p:spPr>
          <a:xfrm>
            <a:off x="284663" y="1484339"/>
            <a:ext cx="7800001" cy="553998"/>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「ねんきんネット」のユーザ</a:t>
            </a:r>
            <a:r>
              <a:rPr lang="en-US" altLang="ja-JP" b="1" i="0" dirty="0">
                <a:effectLst/>
                <a:latin typeface="Meiryo" panose="020B0604030504040204" pitchFamily="50" charset="-128"/>
                <a:ea typeface="Meiryo" panose="020B0604030504040204" pitchFamily="50" charset="-128"/>
              </a:rPr>
              <a:t>ID</a:t>
            </a:r>
            <a:r>
              <a:rPr lang="ja-JP" altLang="en-US" b="1" i="0" dirty="0">
                <a:effectLst/>
                <a:latin typeface="Meiryo" panose="020B0604030504040204" pitchFamily="50" charset="-128"/>
                <a:ea typeface="Meiryo" panose="020B0604030504040204" pitchFamily="50" charset="-128"/>
              </a:rPr>
              <a:t>を取得しましょう</a:t>
            </a:r>
            <a:endParaRPr lang="en-US" altLang="ja-JP"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（アクセスキーを持っていない場合・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で下を押した場合）</a:t>
            </a:r>
          </a:p>
        </p:txBody>
      </p:sp>
    </p:spTree>
    <p:extLst>
      <p:ext uri="{BB962C8B-B14F-4D97-AF65-F5344CB8AC3E}">
        <p14:creationId xmlns:p14="http://schemas.microsoft.com/office/powerpoint/2010/main" val="2417894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86E4D35C-1921-A3E7-E818-B91A8A22E688}"/>
              </a:ext>
            </a:extLst>
          </p:cNvPr>
          <p:cNvPicPr>
            <a:picLocks noChangeAspect="1"/>
          </p:cNvPicPr>
          <p:nvPr/>
        </p:nvPicPr>
        <p:blipFill rotWithShape="1">
          <a:blip r:embed="rId3"/>
          <a:srcRect t="3581" b="5273"/>
          <a:stretch/>
        </p:blipFill>
        <p:spPr>
          <a:xfrm>
            <a:off x="7027629" y="2586481"/>
            <a:ext cx="1634985" cy="3096344"/>
          </a:xfrm>
          <a:prstGeom prst="rect">
            <a:avLst/>
          </a:prstGeom>
          <a:ln>
            <a:solidFill>
              <a:schemeClr val="tx1"/>
            </a:solidFill>
          </a:ln>
        </p:spPr>
      </p:pic>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799540BC-8904-E297-E342-E308FFDDD546}"/>
              </a:ext>
            </a:extLst>
          </p:cNvPr>
          <p:cNvPicPr>
            <a:picLocks noChangeAspect="1"/>
          </p:cNvPicPr>
          <p:nvPr/>
        </p:nvPicPr>
        <p:blipFill rotWithShape="1">
          <a:blip r:embed="rId3"/>
          <a:srcRect t="3656" b="5198"/>
          <a:stretch/>
        </p:blipFill>
        <p:spPr>
          <a:xfrm>
            <a:off x="4841895" y="2589899"/>
            <a:ext cx="1634985" cy="309634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8" name="四角形: 角を丸くする 7">
            <a:extLst>
              <a:ext uri="{FF2B5EF4-FFF2-40B4-BE49-F238E27FC236}">
                <a16:creationId xmlns:a16="http://schemas.microsoft.com/office/drawing/2014/main" id="{8CB5FA0E-6111-9766-C37D-60DE372D0452}"/>
              </a:ext>
            </a:extLst>
          </p:cNvPr>
          <p:cNvSpPr/>
          <p:nvPr/>
        </p:nvSpPr>
        <p:spPr>
          <a:xfrm>
            <a:off x="4836881" y="3782992"/>
            <a:ext cx="1646513" cy="10157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四角形: 角を丸くする 12">
            <a:extLst>
              <a:ext uri="{FF2B5EF4-FFF2-40B4-BE49-F238E27FC236}">
                <a16:creationId xmlns:a16="http://schemas.microsoft.com/office/drawing/2014/main" id="{47390138-211B-489F-BAA7-AC9772182084}"/>
              </a:ext>
            </a:extLst>
          </p:cNvPr>
          <p:cNvSpPr/>
          <p:nvPr/>
        </p:nvSpPr>
        <p:spPr>
          <a:xfrm>
            <a:off x="7269505" y="4935120"/>
            <a:ext cx="1152128"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1B1A990F-6E36-4E7B-21F6-CA0D6008C432}"/>
              </a:ext>
            </a:extLst>
          </p:cNvPr>
          <p:cNvSpPr txBox="1"/>
          <p:nvPr/>
        </p:nvSpPr>
        <p:spPr>
          <a:xfrm>
            <a:off x="533551" y="4593902"/>
            <a:ext cx="3894433" cy="923330"/>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後日ユーザ</a:t>
            </a:r>
            <a:r>
              <a:rPr lang="en-US" altLang="ja-JP" b="1" dirty="0">
                <a:solidFill>
                  <a:srgbClr val="009650"/>
                </a:solidFill>
                <a:latin typeface="メイリオ" panose="020B0604030504040204" pitchFamily="50" charset="-128"/>
                <a:ea typeface="メイリオ" panose="020B0604030504040204" pitchFamily="50" charset="-128"/>
              </a:rPr>
              <a:t>ID</a:t>
            </a:r>
            <a:r>
              <a:rPr lang="ja-JP" altLang="en-US" b="1" dirty="0">
                <a:solidFill>
                  <a:srgbClr val="009650"/>
                </a:solidFill>
                <a:latin typeface="メイリオ" panose="020B0604030504040204" pitchFamily="50" charset="-128"/>
                <a:ea typeface="メイリオ" panose="020B0604030504040204" pitchFamily="50" charset="-128"/>
              </a:rPr>
              <a:t>が郵送されますので</a:t>
            </a:r>
          </a:p>
          <a:p>
            <a:r>
              <a:rPr lang="ja-JP" altLang="en-US" b="1" dirty="0">
                <a:solidFill>
                  <a:srgbClr val="009650"/>
                </a:solidFill>
                <a:latin typeface="メイリオ" panose="020B0604030504040204" pitchFamily="50" charset="-128"/>
                <a:ea typeface="メイリオ" panose="020B0604030504040204" pitchFamily="50" charset="-128"/>
              </a:rPr>
              <a:t>そのユーザ</a:t>
            </a:r>
            <a:r>
              <a:rPr lang="en-US" altLang="ja-JP" b="1" dirty="0">
                <a:solidFill>
                  <a:srgbClr val="009650"/>
                </a:solidFill>
                <a:latin typeface="メイリオ" panose="020B0604030504040204" pitchFamily="50" charset="-128"/>
                <a:ea typeface="メイリオ" panose="020B0604030504040204" pitchFamily="50" charset="-128"/>
              </a:rPr>
              <a:t>ID</a:t>
            </a:r>
            <a:r>
              <a:rPr lang="ja-JP" altLang="en-US" b="1" dirty="0">
                <a:solidFill>
                  <a:srgbClr val="009650"/>
                </a:solidFill>
                <a:latin typeface="メイリオ" panose="020B0604030504040204" pitchFamily="50" charset="-128"/>
                <a:ea typeface="メイリオ" panose="020B0604030504040204" pitchFamily="50" charset="-128"/>
              </a:rPr>
              <a:t>でログインしてください</a:t>
            </a:r>
          </a:p>
        </p:txBody>
      </p:sp>
      <p:sp>
        <p:nvSpPr>
          <p:cNvPr id="19" name="テキスト ボックス 18">
            <a:extLst>
              <a:ext uri="{FF2B5EF4-FFF2-40B4-BE49-F238E27FC236}">
                <a16:creationId xmlns:a16="http://schemas.microsoft.com/office/drawing/2014/main" id="{73C6A7E1-7D85-7DC2-8B2C-6843525AC486}"/>
              </a:ext>
            </a:extLst>
          </p:cNvPr>
          <p:cNvSpPr txBox="1"/>
          <p:nvPr/>
        </p:nvSpPr>
        <p:spPr>
          <a:xfrm>
            <a:off x="4427984" y="3521382"/>
            <a:ext cx="777824" cy="523220"/>
          </a:xfrm>
          <a:prstGeom prst="rect">
            <a:avLst/>
          </a:prstGeom>
          <a:noFill/>
        </p:spPr>
        <p:txBody>
          <a:bodyPr wrap="square">
            <a:spAutoFit/>
          </a:bodyPr>
          <a:lstStyle/>
          <a:p>
            <a:r>
              <a:rPr lang="ja-JP" altLang="en-US" sz="2800" b="1" dirty="0">
                <a:solidFill>
                  <a:srgbClr val="009650"/>
                </a:solidFill>
                <a:latin typeface="メイリオ" panose="020B0604030504040204" pitchFamily="50" charset="-128"/>
                <a:ea typeface="メイリオ" panose="020B0604030504040204" pitchFamily="50" charset="-128"/>
              </a:rPr>
              <a:t>⓭</a:t>
            </a:r>
            <a:endParaRPr lang="ja-JP" altLang="en-US" sz="280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87964626-AC92-9621-AAA9-A0708B6F7AC5}"/>
              </a:ext>
            </a:extLst>
          </p:cNvPr>
          <p:cNvSpPr txBox="1"/>
          <p:nvPr/>
        </p:nvSpPr>
        <p:spPr>
          <a:xfrm>
            <a:off x="6889406" y="4537114"/>
            <a:ext cx="777824" cy="523220"/>
          </a:xfrm>
          <a:prstGeom prst="rect">
            <a:avLst/>
          </a:prstGeom>
          <a:noFill/>
        </p:spPr>
        <p:txBody>
          <a:bodyPr wrap="square">
            <a:spAutoFit/>
          </a:bodyPr>
          <a:lstStyle/>
          <a:p>
            <a:r>
              <a:rPr lang="ja-JP" altLang="en-US" sz="2800" b="1" dirty="0">
                <a:solidFill>
                  <a:srgbClr val="009650"/>
                </a:solidFill>
                <a:latin typeface="メイリオ" panose="020B0604030504040204" pitchFamily="50" charset="-128"/>
                <a:ea typeface="メイリオ" panose="020B0604030504040204" pitchFamily="50" charset="-128"/>
              </a:rPr>
              <a:t>⓮</a:t>
            </a:r>
            <a:endParaRPr lang="ja-JP" altLang="en-US" sz="28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81278C23-B8E8-25E0-91A8-76AEA281CAA6}"/>
              </a:ext>
            </a:extLst>
          </p:cNvPr>
          <p:cNvSpPr txBox="1"/>
          <p:nvPr/>
        </p:nvSpPr>
        <p:spPr>
          <a:xfrm>
            <a:off x="543892" y="2050390"/>
            <a:ext cx="3502362" cy="233910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⓭</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メール配信設定を選択し電話番号を記入する</a:t>
            </a:r>
          </a:p>
          <a:p>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⓮</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「次に進む（入力内容を確認する）」をダブルタップ</a:t>
            </a:r>
          </a:p>
        </p:txBody>
      </p:sp>
      <p:sp>
        <p:nvSpPr>
          <p:cNvPr id="2" name="テキスト ボックス 1">
            <a:extLst>
              <a:ext uri="{FF2B5EF4-FFF2-40B4-BE49-F238E27FC236}">
                <a16:creationId xmlns:a16="http://schemas.microsoft.com/office/drawing/2014/main" id="{11924D67-E5C0-A3E8-FB29-9181B4913ADE}"/>
              </a:ext>
            </a:extLst>
          </p:cNvPr>
          <p:cNvSpPr txBox="1"/>
          <p:nvPr/>
        </p:nvSpPr>
        <p:spPr>
          <a:xfrm>
            <a:off x="395536" y="1455861"/>
            <a:ext cx="7800001"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「ねんきんネット」のユーザ</a:t>
            </a:r>
            <a:r>
              <a:rPr lang="en-US" altLang="ja-JP" sz="2000" b="1" i="0" dirty="0">
                <a:effectLst/>
                <a:latin typeface="Meiryo" panose="020B0604030504040204" pitchFamily="50" charset="-128"/>
                <a:ea typeface="Meiryo" panose="020B0604030504040204" pitchFamily="50" charset="-128"/>
              </a:rPr>
              <a:t>ID</a:t>
            </a:r>
            <a:r>
              <a:rPr lang="ja-JP" altLang="en-US" sz="2000" b="1" i="0" dirty="0">
                <a:effectLst/>
                <a:latin typeface="Meiryo" panose="020B0604030504040204" pitchFamily="50" charset="-128"/>
                <a:ea typeface="Meiryo" panose="020B0604030504040204" pitchFamily="50" charset="-128"/>
              </a:rPr>
              <a:t>を取得しましょう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（アクセスキーを持っていない場合・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で下を押した場合）</a:t>
            </a:r>
          </a:p>
        </p:txBody>
      </p:sp>
      <p:pic>
        <p:nvPicPr>
          <p:cNvPr id="4" name="図 3" descr="郵便ポストの前にいるマイナちゃんのイラスト">
            <a:extLst>
              <a:ext uri="{FF2B5EF4-FFF2-40B4-BE49-F238E27FC236}">
                <a16:creationId xmlns:a16="http://schemas.microsoft.com/office/drawing/2014/main" id="{F33F6941-7F60-BC8D-01BB-8FEA7731FDE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915816" y="5271733"/>
            <a:ext cx="1081206" cy="1032129"/>
          </a:xfrm>
          <a:prstGeom prst="rect">
            <a:avLst/>
          </a:prstGeom>
        </p:spPr>
      </p:pic>
    </p:spTree>
    <p:extLst>
      <p:ext uri="{BB962C8B-B14F-4D97-AF65-F5344CB8AC3E}">
        <p14:creationId xmlns:p14="http://schemas.microsoft.com/office/powerpoint/2010/main" val="2445626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FA7F1E3-B1DB-3530-B60B-60812B996C25}"/>
              </a:ext>
            </a:extLst>
          </p:cNvPr>
          <p:cNvPicPr>
            <a:picLocks noChangeAspect="1"/>
          </p:cNvPicPr>
          <p:nvPr/>
        </p:nvPicPr>
        <p:blipFill rotWithShape="1">
          <a:blip r:embed="rId4"/>
          <a:srcRect b="15350"/>
          <a:stretch/>
        </p:blipFill>
        <p:spPr>
          <a:xfrm>
            <a:off x="7239090" y="3880601"/>
            <a:ext cx="1281603" cy="2347780"/>
          </a:xfrm>
          <a:prstGeom prst="rect">
            <a:avLst/>
          </a:prstGeom>
          <a:ln>
            <a:solidFill>
              <a:schemeClr val="tx1"/>
            </a:solidFill>
          </a:ln>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88D821D9-A2FD-4AE3-8745-FD92345BBACD}"/>
              </a:ext>
            </a:extLst>
          </p:cNvPr>
          <p:cNvPicPr>
            <a:picLocks noChangeAspect="1"/>
          </p:cNvPicPr>
          <p:nvPr/>
        </p:nvPicPr>
        <p:blipFill rotWithShape="1">
          <a:blip r:embed="rId5"/>
          <a:srcRect b="15350"/>
          <a:stretch/>
        </p:blipFill>
        <p:spPr>
          <a:xfrm>
            <a:off x="5722729" y="3897209"/>
            <a:ext cx="1287510" cy="2358601"/>
          </a:xfrm>
          <a:prstGeom prst="rect">
            <a:avLst/>
          </a:prstGeom>
          <a:ln>
            <a:solidFill>
              <a:schemeClr val="tx1"/>
            </a:solidFill>
          </a:ln>
        </p:spPr>
      </p:pic>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4B80158D-AA6B-F0CE-972D-F91F73E7BC91}"/>
              </a:ext>
            </a:extLst>
          </p:cNvPr>
          <p:cNvPicPr>
            <a:picLocks noChangeAspect="1"/>
          </p:cNvPicPr>
          <p:nvPr/>
        </p:nvPicPr>
        <p:blipFill rotWithShape="1">
          <a:blip r:embed="rId6"/>
          <a:srcRect b="15302"/>
          <a:stretch/>
        </p:blipFill>
        <p:spPr>
          <a:xfrm>
            <a:off x="7220701" y="1397201"/>
            <a:ext cx="1302112" cy="2386728"/>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482679"/>
            <a:ext cx="6750566" cy="547842"/>
          </a:xfrm>
        </p:spPr>
        <p:txBody>
          <a:bodyPr vert="horz" wrap="none">
            <a:spAutoFit/>
          </a:bodyPr>
          <a:lstStyle/>
          <a:p>
            <a:r>
              <a:rPr lang="ja-JP" altLang="en-US" dirty="0"/>
              <a:t>「ねんきんネット」のログイン方法</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39" name="四角形: 角を丸くする 38">
            <a:extLst>
              <a:ext uri="{FF2B5EF4-FFF2-40B4-BE49-F238E27FC236}">
                <a16:creationId xmlns:a16="http://schemas.microsoft.com/office/drawing/2014/main" id="{0FDC2A41-3B6B-4CE1-8F63-C8ADD1025373}"/>
              </a:ext>
            </a:extLst>
          </p:cNvPr>
          <p:cNvSpPr/>
          <p:nvPr/>
        </p:nvSpPr>
        <p:spPr>
          <a:xfrm>
            <a:off x="5878878" y="5124235"/>
            <a:ext cx="986644" cy="1968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3" name="図 32" descr="グラフィカル ユーザー インターフェイス が含まれている画像&#10;&#10;自動的に生成された説明">
            <a:extLst>
              <a:ext uri="{FF2B5EF4-FFF2-40B4-BE49-F238E27FC236}">
                <a16:creationId xmlns:a16="http://schemas.microsoft.com/office/drawing/2014/main" id="{F52540A5-F76E-637D-D28D-55767017665C}"/>
              </a:ext>
            </a:extLst>
          </p:cNvPr>
          <p:cNvPicPr>
            <a:picLocks noChangeAspect="1"/>
          </p:cNvPicPr>
          <p:nvPr/>
        </p:nvPicPr>
        <p:blipFill rotWithShape="1">
          <a:blip r:embed="rId9"/>
          <a:srcRect b="15897"/>
          <a:stretch/>
        </p:blipFill>
        <p:spPr>
          <a:xfrm>
            <a:off x="5725462" y="1397201"/>
            <a:ext cx="1296319" cy="2359383"/>
          </a:xfrm>
          <a:prstGeom prst="rect">
            <a:avLst/>
          </a:prstGeom>
          <a:ln>
            <a:solidFill>
              <a:schemeClr val="tx1"/>
            </a:solidFill>
          </a:ln>
        </p:spPr>
      </p:pic>
      <p:sp>
        <p:nvSpPr>
          <p:cNvPr id="35" name="四角形: 角を丸くする 34">
            <a:extLst>
              <a:ext uri="{FF2B5EF4-FFF2-40B4-BE49-F238E27FC236}">
                <a16:creationId xmlns:a16="http://schemas.microsoft.com/office/drawing/2014/main" id="{EFA4B9B1-B4C3-7F05-A841-40ED28F1F77A}"/>
              </a:ext>
            </a:extLst>
          </p:cNvPr>
          <p:cNvSpPr/>
          <p:nvPr/>
        </p:nvSpPr>
        <p:spPr>
          <a:xfrm>
            <a:off x="7250520" y="5733256"/>
            <a:ext cx="1005318" cy="24971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四角形: 角を丸くする 36">
            <a:extLst>
              <a:ext uri="{FF2B5EF4-FFF2-40B4-BE49-F238E27FC236}">
                <a16:creationId xmlns:a16="http://schemas.microsoft.com/office/drawing/2014/main" id="{AC3B8723-1366-1495-5534-CDD15BB0B79E}"/>
              </a:ext>
            </a:extLst>
          </p:cNvPr>
          <p:cNvSpPr/>
          <p:nvPr/>
        </p:nvSpPr>
        <p:spPr>
          <a:xfrm>
            <a:off x="7189523" y="1550671"/>
            <a:ext cx="1332307" cy="2287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四角形: 角を丸くする 40">
            <a:extLst>
              <a:ext uri="{FF2B5EF4-FFF2-40B4-BE49-F238E27FC236}">
                <a16:creationId xmlns:a16="http://schemas.microsoft.com/office/drawing/2014/main" id="{9C12E84D-AE24-8F77-D155-53ACD67BBDF8}"/>
              </a:ext>
            </a:extLst>
          </p:cNvPr>
          <p:cNvSpPr/>
          <p:nvPr/>
        </p:nvSpPr>
        <p:spPr>
          <a:xfrm>
            <a:off x="6372200" y="2647559"/>
            <a:ext cx="662566" cy="4158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2" name="図形グループ 69">
            <a:extLst>
              <a:ext uri="{FF2B5EF4-FFF2-40B4-BE49-F238E27FC236}">
                <a16:creationId xmlns:a16="http://schemas.microsoft.com/office/drawing/2014/main" id="{D1A6D0D9-4843-C02A-69F4-026683702E66}"/>
              </a:ext>
            </a:extLst>
          </p:cNvPr>
          <p:cNvGrpSpPr/>
          <p:nvPr/>
        </p:nvGrpSpPr>
        <p:grpSpPr>
          <a:xfrm>
            <a:off x="6075613" y="2414160"/>
            <a:ext cx="296587" cy="293005"/>
            <a:chOff x="2897417" y="3995693"/>
            <a:chExt cx="296587" cy="293005"/>
          </a:xfrm>
        </p:grpSpPr>
        <p:sp>
          <p:nvSpPr>
            <p:cNvPr id="43" name="円/楕円 70">
              <a:extLst>
                <a:ext uri="{FF2B5EF4-FFF2-40B4-BE49-F238E27FC236}">
                  <a16:creationId xmlns:a16="http://schemas.microsoft.com/office/drawing/2014/main" id="{3B26F3E0-E699-8AFD-6017-1B8FF3DDBD33}"/>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9A4FD346-6497-B109-6A35-415725B8B22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5" name="図形グループ 61">
            <a:extLst>
              <a:ext uri="{FF2B5EF4-FFF2-40B4-BE49-F238E27FC236}">
                <a16:creationId xmlns:a16="http://schemas.microsoft.com/office/drawing/2014/main" id="{395ECB6B-D01C-C079-29FB-4E2F97DCD3A4}"/>
              </a:ext>
            </a:extLst>
          </p:cNvPr>
          <p:cNvGrpSpPr/>
          <p:nvPr/>
        </p:nvGrpSpPr>
        <p:grpSpPr>
          <a:xfrm>
            <a:off x="7074065" y="1291887"/>
            <a:ext cx="296586" cy="293005"/>
            <a:chOff x="3546641" y="3995693"/>
            <a:chExt cx="296586" cy="293005"/>
          </a:xfrm>
        </p:grpSpPr>
        <p:sp>
          <p:nvSpPr>
            <p:cNvPr id="46" name="円/楕円 65">
              <a:extLst>
                <a:ext uri="{FF2B5EF4-FFF2-40B4-BE49-F238E27FC236}">
                  <a16:creationId xmlns:a16="http://schemas.microsoft.com/office/drawing/2014/main" id="{B15AB73F-B98F-2146-71BC-06BB1B34E5C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68">
              <a:extLst>
                <a:ext uri="{FF2B5EF4-FFF2-40B4-BE49-F238E27FC236}">
                  <a16:creationId xmlns:a16="http://schemas.microsoft.com/office/drawing/2014/main" id="{32EEBFE2-9A86-505F-532A-D3732ACA337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テキスト ボックス 50">
            <a:extLst>
              <a:ext uri="{FF2B5EF4-FFF2-40B4-BE49-F238E27FC236}">
                <a16:creationId xmlns:a16="http://schemas.microsoft.com/office/drawing/2014/main" id="{F0346950-EECB-B061-24EF-8B807D72CB5D}"/>
              </a:ext>
            </a:extLst>
          </p:cNvPr>
          <p:cNvSpPr txBox="1"/>
          <p:nvPr/>
        </p:nvSpPr>
        <p:spPr>
          <a:xfrm>
            <a:off x="601981" y="2287013"/>
            <a:ext cx="4128190"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「ログイン」をダブルタップ</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画面上部の青い部分を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「マイナポータルからログイン」を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マイナポータルの画面で「ログイン」をダブルタップ</a:t>
            </a:r>
          </a:p>
          <a:p>
            <a:endParaRPr lang="ja-JP" altLang="en-US" sz="1800" b="1" dirty="0">
              <a:latin typeface="メイリオ" panose="020B0604030504040204" pitchFamily="50" charset="-128"/>
              <a:ea typeface="メイリオ" panose="020B0604030504040204" pitchFamily="50" charset="-128"/>
            </a:endParaRPr>
          </a:p>
        </p:txBody>
      </p:sp>
      <p:grpSp>
        <p:nvGrpSpPr>
          <p:cNvPr id="52" name="図形グループ 52">
            <a:extLst>
              <a:ext uri="{FF2B5EF4-FFF2-40B4-BE49-F238E27FC236}">
                <a16:creationId xmlns:a16="http://schemas.microsoft.com/office/drawing/2014/main" id="{087E30EA-5CC4-D220-3F81-6A3362C0A644}"/>
              </a:ext>
            </a:extLst>
          </p:cNvPr>
          <p:cNvGrpSpPr/>
          <p:nvPr/>
        </p:nvGrpSpPr>
        <p:grpSpPr>
          <a:xfrm>
            <a:off x="7144509" y="5363037"/>
            <a:ext cx="325536" cy="324509"/>
            <a:chOff x="5101121" y="3995693"/>
            <a:chExt cx="296586" cy="293005"/>
          </a:xfrm>
        </p:grpSpPr>
        <p:sp>
          <p:nvSpPr>
            <p:cNvPr id="53" name="円/楕円 53">
              <a:extLst>
                <a:ext uri="{FF2B5EF4-FFF2-40B4-BE49-F238E27FC236}">
                  <a16:creationId xmlns:a16="http://schemas.microsoft.com/office/drawing/2014/main" id="{A2BDA9E4-4424-5232-8448-1D89ECB1344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4">
              <a:extLst>
                <a:ext uri="{FF2B5EF4-FFF2-40B4-BE49-F238E27FC236}">
                  <a16:creationId xmlns:a16="http://schemas.microsoft.com/office/drawing/2014/main" id="{6E965945-2478-E5BD-E2C6-D6443D0EC32F}"/>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図形グループ 69">
            <a:extLst>
              <a:ext uri="{FF2B5EF4-FFF2-40B4-BE49-F238E27FC236}">
                <a16:creationId xmlns:a16="http://schemas.microsoft.com/office/drawing/2014/main" id="{D5613C21-1408-5D49-7E38-3946ADF15675}"/>
              </a:ext>
            </a:extLst>
          </p:cNvPr>
          <p:cNvGrpSpPr/>
          <p:nvPr/>
        </p:nvGrpSpPr>
        <p:grpSpPr>
          <a:xfrm>
            <a:off x="5819348" y="4773543"/>
            <a:ext cx="296586" cy="293005"/>
            <a:chOff x="4232441" y="3995693"/>
            <a:chExt cx="296586" cy="293005"/>
          </a:xfrm>
        </p:grpSpPr>
        <p:sp>
          <p:nvSpPr>
            <p:cNvPr id="56" name="円/楕円 70">
              <a:extLst>
                <a:ext uri="{FF2B5EF4-FFF2-40B4-BE49-F238E27FC236}">
                  <a16:creationId xmlns:a16="http://schemas.microsoft.com/office/drawing/2014/main" id="{8379E7F9-D20C-4DF9-99EB-8EF2E7997794}"/>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7" name="フリーフォーム 71">
              <a:extLst>
                <a:ext uri="{FF2B5EF4-FFF2-40B4-BE49-F238E27FC236}">
                  <a16:creationId xmlns:a16="http://schemas.microsoft.com/office/drawing/2014/main" id="{16FA670C-BF6C-EBDD-2317-42EF8509EED3}"/>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3" name="テキスト ボックス 2">
            <a:extLst>
              <a:ext uri="{FF2B5EF4-FFF2-40B4-BE49-F238E27FC236}">
                <a16:creationId xmlns:a16="http://schemas.microsoft.com/office/drawing/2014/main" id="{D0C04A82-52DC-802A-21FC-936449238C0C}"/>
              </a:ext>
            </a:extLst>
          </p:cNvPr>
          <p:cNvSpPr txBox="1"/>
          <p:nvPr/>
        </p:nvSpPr>
        <p:spPr>
          <a:xfrm>
            <a:off x="510127" y="1396422"/>
            <a:ext cx="7800001" cy="830997"/>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登録できた「ねんきんネット」に</a:t>
            </a:r>
            <a:endParaRPr lang="en-US" altLang="ja-JP" b="1" i="0" dirty="0">
              <a:effectLst/>
              <a:latin typeface="Meiryo" panose="020B0604030504040204" pitchFamily="50" charset="-128"/>
              <a:ea typeface="Meiryo" panose="020B0604030504040204" pitchFamily="50" charset="-128"/>
            </a:endParaRPr>
          </a:p>
          <a:p>
            <a:r>
              <a:rPr lang="ja-JP" altLang="en-US" b="1" i="0" dirty="0">
                <a:effectLst/>
                <a:latin typeface="Meiryo" panose="020B0604030504040204" pitchFamily="50" charset="-128"/>
                <a:ea typeface="Meiryo" panose="020B0604030504040204" pitchFamily="50" charset="-128"/>
              </a:rPr>
              <a:t>実際に</a:t>
            </a:r>
            <a:r>
              <a:rPr lang="ja-JP" altLang="en-US" b="1" dirty="0">
                <a:latin typeface="Meiryo" panose="020B0604030504040204" pitchFamily="50" charset="-128"/>
                <a:ea typeface="Meiryo" panose="020B0604030504040204" pitchFamily="50" charset="-128"/>
              </a:rPr>
              <a:t>ログインしましょう</a:t>
            </a:r>
            <a:endParaRPr lang="en-US" altLang="ja-JP" b="1" dirty="0">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（マイナンバーカードあり・マイナポータルから登録した場合）</a:t>
            </a:r>
          </a:p>
        </p:txBody>
      </p:sp>
    </p:spTree>
    <p:extLst>
      <p:ext uri="{BB962C8B-B14F-4D97-AF65-F5344CB8AC3E}">
        <p14:creationId xmlns:p14="http://schemas.microsoft.com/office/powerpoint/2010/main" val="1313993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67638-C669-930D-076E-8E251F79EB57}"/>
            </a:ext>
          </a:extLst>
        </p:cNvPr>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2F7C9D5F-D8CB-9F93-29B7-51C958B0C9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2F7C9D5F-D8CB-9F93-29B7-51C958B0C9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9C4A6928-DF89-D93A-2C9C-5E378B98D349}"/>
              </a:ext>
            </a:extLst>
          </p:cNvPr>
          <p:cNvSpPr>
            <a:spLocks noGrp="1" noChangeAspect="1"/>
          </p:cNvSpPr>
          <p:nvPr>
            <p:ph type="ctrTitle"/>
          </p:nvPr>
        </p:nvSpPr>
        <p:spPr>
          <a:xfrm>
            <a:off x="1770127" y="482679"/>
            <a:ext cx="6750566" cy="547842"/>
          </a:xfrm>
        </p:spPr>
        <p:txBody>
          <a:bodyPr vert="horz" wrap="none">
            <a:spAutoFit/>
          </a:bodyPr>
          <a:lstStyle/>
          <a:p>
            <a:r>
              <a:rPr lang="ja-JP" altLang="en-US" dirty="0"/>
              <a:t>「ねんきんネット」のログイン方法</a:t>
            </a:r>
          </a:p>
        </p:txBody>
      </p:sp>
      <p:sp>
        <p:nvSpPr>
          <p:cNvPr id="4" name="Title 1">
            <a:extLst>
              <a:ext uri="{FF2B5EF4-FFF2-40B4-BE49-F238E27FC236}">
                <a16:creationId xmlns:a16="http://schemas.microsoft.com/office/drawing/2014/main" id="{8B219D5A-8A7A-553E-57E0-DCF6C7DB8DD3}"/>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4" name="テキスト ボックス 23">
            <a:extLst>
              <a:ext uri="{FF2B5EF4-FFF2-40B4-BE49-F238E27FC236}">
                <a16:creationId xmlns:a16="http://schemas.microsoft.com/office/drawing/2014/main" id="{77930A50-0D2B-AF47-A14C-2320D9FEE561}"/>
              </a:ext>
            </a:extLst>
          </p:cNvPr>
          <p:cNvSpPr txBox="1"/>
          <p:nvPr/>
        </p:nvSpPr>
        <p:spPr>
          <a:xfrm>
            <a:off x="711203" y="2348880"/>
            <a:ext cx="3541468" cy="4001095"/>
          </a:xfrm>
          <a:prstGeom prst="rect">
            <a:avLst/>
          </a:prstGeom>
          <a:noFill/>
        </p:spPr>
        <p:txBody>
          <a:bodyPr wrap="square">
            <a:spAutoFit/>
          </a:bodyPr>
          <a:lstStyle/>
          <a:p>
            <a:r>
              <a:rPr lang="en-US" altLang="ja-JP" b="1" dirty="0">
                <a:latin typeface="メイリオ" panose="020B0604030504040204" pitchFamily="50" charset="-128"/>
                <a:ea typeface="メイリオ" panose="020B0604030504040204" pitchFamily="50" charset="-128"/>
              </a:rPr>
              <a:t>11P</a:t>
            </a:r>
            <a:r>
              <a:rPr lang="ja-JP" altLang="en-US" b="1" dirty="0">
                <a:solidFill>
                  <a:srgbClr val="00B050"/>
                </a:solidFill>
                <a:latin typeface="メイリオ" panose="020B0604030504040204" pitchFamily="50" charset="-128"/>
                <a:ea typeface="メイリオ" panose="020B0604030504040204" pitchFamily="50" charset="-128"/>
              </a:rPr>
              <a:t>❻</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12P</a:t>
            </a:r>
            <a:r>
              <a:rPr lang="ja-JP" altLang="en-US" b="1" dirty="0">
                <a:solidFill>
                  <a:srgbClr val="009650"/>
                </a:solidFill>
                <a:latin typeface="メイリオ" panose="020B0604030504040204" pitchFamily="50" charset="-128"/>
                <a:ea typeface="メイリオ" panose="020B0604030504040204" pitchFamily="50" charset="-128"/>
              </a:rPr>
              <a:t>⓬</a:t>
            </a:r>
            <a:r>
              <a:rPr lang="ja-JP" altLang="en-US" b="1" dirty="0">
                <a:latin typeface="メイリオ" panose="020B0604030504040204" pitchFamily="50" charset="-128"/>
                <a:ea typeface="メイリオ" panose="020B0604030504040204" pitchFamily="50" charset="-128"/>
              </a:rPr>
              <a:t>の手順と同様に操作します</a:t>
            </a:r>
            <a:endParaRPr lang="en-US" altLang="ja-JP" b="1" dirty="0">
              <a:latin typeface="メイリオ" panose="020B0604030504040204" pitchFamily="50" charset="-128"/>
              <a:ea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B050"/>
                </a:solidFill>
                <a:latin typeface="メイリオ"/>
                <a:ea typeface="メイリオ"/>
              </a:rPr>
              <a:t>➎</a:t>
            </a:r>
            <a:r>
              <a:rPr lang="ja-JP" altLang="en-US" sz="1800" b="1" dirty="0">
                <a:latin typeface="メイリオ"/>
                <a:ea typeface="メイリオ"/>
              </a:rPr>
              <a:t>つながっているウェブサイトから「ねんきんネット」をダブルタップ</a:t>
            </a:r>
            <a:endParaRPr lang="en-US" altLang="ja-JP" sz="1800" b="1" dirty="0">
              <a:latin typeface="メイリオ"/>
              <a:ea typeface="メイリオ"/>
            </a:endParaRPr>
          </a:p>
          <a:p>
            <a:endParaRPr lang="en-US" altLang="ja-JP" sz="1800" b="1" dirty="0">
              <a:latin typeface="メイリオ"/>
              <a:ea typeface="メイリオ"/>
            </a:endParaRPr>
          </a:p>
          <a:p>
            <a:r>
              <a:rPr lang="ja-JP" altLang="en-US" sz="2800" b="1" dirty="0">
                <a:solidFill>
                  <a:srgbClr val="00B050"/>
                </a:solidFill>
                <a:latin typeface="メイリオ"/>
                <a:ea typeface="メイリオ"/>
              </a:rPr>
              <a:t>❻</a:t>
            </a:r>
            <a:r>
              <a:rPr lang="ja-JP" altLang="en-US" sz="1800" b="1" dirty="0">
                <a:latin typeface="メイリオ"/>
                <a:ea typeface="メイリオ"/>
              </a:rPr>
              <a:t>「ねんきんネット」トップページが表示されれば完了</a:t>
            </a:r>
            <a:endParaRPr lang="en-US" altLang="ja-JP" sz="1800" b="1" dirty="0">
              <a:latin typeface="メイリオ"/>
              <a:ea typeface="メイリオ"/>
            </a:endParaRPr>
          </a:p>
          <a:p>
            <a:endParaRPr lang="en-US" altLang="ja-JP" sz="1800" b="1" dirty="0">
              <a:latin typeface="メイリオ"/>
              <a:ea typeface="メイリオ"/>
            </a:endParaRPr>
          </a:p>
          <a:p>
            <a:endParaRPr lang="en-US" altLang="ja-JP" b="1" dirty="0">
              <a:latin typeface="メイリオ" panose="020B0604030504040204" pitchFamily="50" charset="-128"/>
              <a:ea typeface="メイリオ" panose="020B0604030504040204" pitchFamily="50" charset="-128"/>
            </a:endParaRPr>
          </a:p>
          <a:p>
            <a:endParaRPr lang="ja-JP" altLang="en-US" dirty="0"/>
          </a:p>
        </p:txBody>
      </p:sp>
      <p:pic>
        <p:nvPicPr>
          <p:cNvPr id="28" name="図 27" descr="テキスト が含まれている画像&#10;&#10;自動的に生成された説明">
            <a:extLst>
              <a:ext uri="{FF2B5EF4-FFF2-40B4-BE49-F238E27FC236}">
                <a16:creationId xmlns:a16="http://schemas.microsoft.com/office/drawing/2014/main" id="{A27A5BF0-BF81-3165-28AC-3A6B8FCD70C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8331" b="4887"/>
          <a:stretch/>
        </p:blipFill>
        <p:spPr>
          <a:xfrm>
            <a:off x="4733078" y="2646428"/>
            <a:ext cx="1637326" cy="2952328"/>
          </a:xfrm>
          <a:prstGeom prst="rect">
            <a:avLst/>
          </a:prstGeom>
          <a:ln>
            <a:solidFill>
              <a:schemeClr val="tx1"/>
            </a:solidFill>
          </a:ln>
        </p:spPr>
      </p:pic>
      <p:sp>
        <p:nvSpPr>
          <p:cNvPr id="29" name="四角形: 角を丸くする 28">
            <a:extLst>
              <a:ext uri="{FF2B5EF4-FFF2-40B4-BE49-F238E27FC236}">
                <a16:creationId xmlns:a16="http://schemas.microsoft.com/office/drawing/2014/main" id="{51D47DEF-B7C9-347E-C9B1-4320745AC540}"/>
              </a:ext>
            </a:extLst>
          </p:cNvPr>
          <p:cNvSpPr/>
          <p:nvPr/>
        </p:nvSpPr>
        <p:spPr>
          <a:xfrm>
            <a:off x="4733079" y="3786776"/>
            <a:ext cx="1623944" cy="2550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83">
            <a:extLst>
              <a:ext uri="{FF2B5EF4-FFF2-40B4-BE49-F238E27FC236}">
                <a16:creationId xmlns:a16="http://schemas.microsoft.com/office/drawing/2014/main" id="{867F3B62-B396-0AE0-8F7F-E32C1C48CE8A}"/>
              </a:ext>
            </a:extLst>
          </p:cNvPr>
          <p:cNvSpPr/>
          <p:nvPr/>
        </p:nvSpPr>
        <p:spPr>
          <a:xfrm>
            <a:off x="4466958" y="3592162"/>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descr="グラフィカル ユーザー インターフェイス, テキスト, アプリケーション&#10;&#10;自動的に生成された説明">
            <a:extLst>
              <a:ext uri="{FF2B5EF4-FFF2-40B4-BE49-F238E27FC236}">
                <a16:creationId xmlns:a16="http://schemas.microsoft.com/office/drawing/2014/main" id="{D0F6C12F-54E2-7BDB-5A9B-85F264BFE33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8644" b="4870"/>
          <a:stretch/>
        </p:blipFill>
        <p:spPr>
          <a:xfrm>
            <a:off x="6912931" y="2646428"/>
            <a:ext cx="1642929" cy="2952328"/>
          </a:xfrm>
          <a:prstGeom prst="rect">
            <a:avLst/>
          </a:prstGeom>
          <a:ln>
            <a:solidFill>
              <a:schemeClr val="tx1"/>
            </a:solidFill>
          </a:ln>
        </p:spPr>
      </p:pic>
      <p:grpSp>
        <p:nvGrpSpPr>
          <p:cNvPr id="43" name="図形グループ 20">
            <a:extLst>
              <a:ext uri="{FF2B5EF4-FFF2-40B4-BE49-F238E27FC236}">
                <a16:creationId xmlns:a16="http://schemas.microsoft.com/office/drawing/2014/main" id="{19ECEE43-CB99-0B42-61BD-64239478FDFF}"/>
              </a:ext>
            </a:extLst>
          </p:cNvPr>
          <p:cNvGrpSpPr/>
          <p:nvPr/>
        </p:nvGrpSpPr>
        <p:grpSpPr>
          <a:xfrm>
            <a:off x="6723686" y="2343907"/>
            <a:ext cx="296586" cy="293005"/>
            <a:chOff x="6801905" y="3995693"/>
            <a:chExt cx="296586" cy="293005"/>
          </a:xfrm>
        </p:grpSpPr>
        <p:sp>
          <p:nvSpPr>
            <p:cNvPr id="44" name="円/楕円 21">
              <a:extLst>
                <a:ext uri="{FF2B5EF4-FFF2-40B4-BE49-F238E27FC236}">
                  <a16:creationId xmlns:a16="http://schemas.microsoft.com/office/drawing/2014/main" id="{3B275679-3CA9-43FB-C59B-666E992F5445}"/>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22">
              <a:extLst>
                <a:ext uri="{FF2B5EF4-FFF2-40B4-BE49-F238E27FC236}">
                  <a16:creationId xmlns:a16="http://schemas.microsoft.com/office/drawing/2014/main" id="{EDDE9F83-5402-F32A-C3B5-F9E8530B2276}"/>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テキスト ボックス 45">
            <a:extLst>
              <a:ext uri="{FF2B5EF4-FFF2-40B4-BE49-F238E27FC236}">
                <a16:creationId xmlns:a16="http://schemas.microsoft.com/office/drawing/2014/main" id="{8718F4C3-7F99-8BFF-9DA1-BA2C56AD5524}"/>
              </a:ext>
            </a:extLst>
          </p:cNvPr>
          <p:cNvSpPr txBox="1"/>
          <p:nvPr/>
        </p:nvSpPr>
        <p:spPr>
          <a:xfrm>
            <a:off x="510127" y="1446834"/>
            <a:ext cx="7800001"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登録できた「ねんきんネット」に実際に</a:t>
            </a:r>
            <a:r>
              <a:rPr lang="ja-JP" altLang="en-US" sz="2000" b="1" dirty="0">
                <a:latin typeface="Meiryo" panose="020B0604030504040204" pitchFamily="50" charset="-128"/>
                <a:ea typeface="Meiryo" panose="020B0604030504040204" pitchFamily="50" charset="-128"/>
              </a:rPr>
              <a:t>ログインしましょう</a:t>
            </a:r>
            <a:endParaRPr lang="en-US" altLang="ja-JP" sz="2000" b="1" dirty="0">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（マイナンバーカードあり・マイナポータルから登録した場合）</a:t>
            </a:r>
          </a:p>
        </p:txBody>
      </p:sp>
    </p:spTree>
    <p:extLst>
      <p:ext uri="{BB962C8B-B14F-4D97-AF65-F5344CB8AC3E}">
        <p14:creationId xmlns:p14="http://schemas.microsoft.com/office/powerpoint/2010/main" val="3380408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グラフィカル ユーザー インターフェイス, テキスト, アプリケーション, メール&#10;&#10;自動的に生成された説明">
            <a:extLst>
              <a:ext uri="{FF2B5EF4-FFF2-40B4-BE49-F238E27FC236}">
                <a16:creationId xmlns:a16="http://schemas.microsoft.com/office/drawing/2014/main" id="{AC1D45AF-4839-4C37-3AEE-F5E01419A169}"/>
              </a:ext>
            </a:extLst>
          </p:cNvPr>
          <p:cNvPicPr>
            <a:picLocks noChangeAspect="1"/>
          </p:cNvPicPr>
          <p:nvPr/>
        </p:nvPicPr>
        <p:blipFill rotWithShape="1">
          <a:blip r:embed="rId4"/>
          <a:srcRect t="8603" b="6539"/>
          <a:stretch/>
        </p:blipFill>
        <p:spPr>
          <a:xfrm>
            <a:off x="7213407" y="3880601"/>
            <a:ext cx="1353649" cy="2386729"/>
          </a:xfrm>
          <a:prstGeom prst="rect">
            <a:avLst/>
          </a:prstGeom>
          <a:ln>
            <a:solidFill>
              <a:schemeClr val="tx1"/>
            </a:solidFill>
          </a:ln>
        </p:spPr>
      </p:pic>
      <p:pic>
        <p:nvPicPr>
          <p:cNvPr id="9" name="図 8" descr="グラフィカル ユーザー インターフェイス, テキスト&#10;&#10;自動的に生成された説明">
            <a:extLst>
              <a:ext uri="{FF2B5EF4-FFF2-40B4-BE49-F238E27FC236}">
                <a16:creationId xmlns:a16="http://schemas.microsoft.com/office/drawing/2014/main" id="{A64BAAC5-A5F1-C957-0F65-A190A8155366}"/>
              </a:ext>
            </a:extLst>
          </p:cNvPr>
          <p:cNvPicPr>
            <a:picLocks noChangeAspect="1"/>
          </p:cNvPicPr>
          <p:nvPr/>
        </p:nvPicPr>
        <p:blipFill rotWithShape="1">
          <a:blip r:embed="rId5"/>
          <a:srcRect t="8532" b="6470"/>
          <a:stretch/>
        </p:blipFill>
        <p:spPr>
          <a:xfrm>
            <a:off x="5718607" y="3880601"/>
            <a:ext cx="1335209" cy="2358052"/>
          </a:xfrm>
          <a:prstGeom prst="rect">
            <a:avLst/>
          </a:prstGeom>
          <a:ln>
            <a:solidFill>
              <a:schemeClr val="tx1"/>
            </a:solidFill>
          </a:ln>
        </p:spPr>
      </p:pic>
      <p:pic>
        <p:nvPicPr>
          <p:cNvPr id="53" name="図 52" descr="グラフィカル ユーザー インターフェイス&#10;&#10;自動的に生成された説明">
            <a:extLst>
              <a:ext uri="{FF2B5EF4-FFF2-40B4-BE49-F238E27FC236}">
                <a16:creationId xmlns:a16="http://schemas.microsoft.com/office/drawing/2014/main" id="{F13C43DF-1EC3-51EE-D271-912734E7EBCE}"/>
              </a:ext>
            </a:extLst>
          </p:cNvPr>
          <p:cNvPicPr>
            <a:picLocks noChangeAspect="1"/>
          </p:cNvPicPr>
          <p:nvPr/>
        </p:nvPicPr>
        <p:blipFill rotWithShape="1">
          <a:blip r:embed="rId6"/>
          <a:srcRect t="8534" b="7484"/>
          <a:stretch/>
        </p:blipFill>
        <p:spPr>
          <a:xfrm>
            <a:off x="5722729" y="1397201"/>
            <a:ext cx="1352109" cy="2359383"/>
          </a:xfrm>
          <a:prstGeom prst="rect">
            <a:avLst/>
          </a:prstGeom>
          <a:ln>
            <a:solidFill>
              <a:schemeClr val="tx1"/>
            </a:solidFill>
          </a:ln>
        </p:spPr>
      </p:pic>
      <p:pic>
        <p:nvPicPr>
          <p:cNvPr id="10" name="図 9" descr="グラフィカル ユーザー インターフェイス, テキスト, アプリケーション, メール, Web サイト&#10;&#10;自動的に生成された説明">
            <a:extLst>
              <a:ext uri="{FF2B5EF4-FFF2-40B4-BE49-F238E27FC236}">
                <a16:creationId xmlns:a16="http://schemas.microsoft.com/office/drawing/2014/main" id="{72B8062C-CC14-BEEF-C29D-8DC734CF3FB3}"/>
              </a:ext>
            </a:extLst>
          </p:cNvPr>
          <p:cNvPicPr>
            <a:picLocks noChangeAspect="1"/>
          </p:cNvPicPr>
          <p:nvPr/>
        </p:nvPicPr>
        <p:blipFill rotWithShape="1">
          <a:blip r:embed="rId7"/>
          <a:srcRect t="8801" b="7217"/>
          <a:stretch/>
        </p:blipFill>
        <p:spPr>
          <a:xfrm>
            <a:off x="7213407" y="1398301"/>
            <a:ext cx="1367778" cy="2386729"/>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482679"/>
            <a:ext cx="6750566" cy="547842"/>
          </a:xfrm>
        </p:spPr>
        <p:txBody>
          <a:bodyPr vert="horz" wrap="none">
            <a:spAutoFit/>
          </a:bodyPr>
          <a:lstStyle/>
          <a:p>
            <a:r>
              <a:rPr lang="ja-JP" altLang="en-US" dirty="0"/>
              <a:t>「ねんきんネット」のログイン方法</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34" name="矢印: 下 33">
            <a:extLst>
              <a:ext uri="{FF2B5EF4-FFF2-40B4-BE49-F238E27FC236}">
                <a16:creationId xmlns:a16="http://schemas.microsoft.com/office/drawing/2014/main" id="{94CE17EE-C2E6-A837-CC5B-7FA702C92780}"/>
              </a:ext>
            </a:extLst>
          </p:cNvPr>
          <p:cNvSpPr/>
          <p:nvPr/>
        </p:nvSpPr>
        <p:spPr>
          <a:xfrm flipV="1">
            <a:off x="6143895" y="4610249"/>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四角形: 角を丸くする 32">
            <a:extLst>
              <a:ext uri="{FF2B5EF4-FFF2-40B4-BE49-F238E27FC236}">
                <a16:creationId xmlns:a16="http://schemas.microsoft.com/office/drawing/2014/main" id="{327A17A7-626F-AEF6-202E-2CE98B55B2E4}"/>
              </a:ext>
            </a:extLst>
          </p:cNvPr>
          <p:cNvSpPr/>
          <p:nvPr/>
        </p:nvSpPr>
        <p:spPr>
          <a:xfrm>
            <a:off x="7213407" y="3950067"/>
            <a:ext cx="1353648" cy="111577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四角形: 角を丸くする 34">
            <a:extLst>
              <a:ext uri="{FF2B5EF4-FFF2-40B4-BE49-F238E27FC236}">
                <a16:creationId xmlns:a16="http://schemas.microsoft.com/office/drawing/2014/main" id="{2D885700-907F-A107-A363-2EB4DB944F7E}"/>
              </a:ext>
            </a:extLst>
          </p:cNvPr>
          <p:cNvSpPr/>
          <p:nvPr/>
        </p:nvSpPr>
        <p:spPr>
          <a:xfrm>
            <a:off x="7236296" y="1412776"/>
            <a:ext cx="1332307" cy="2287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四角形: 角を丸くする 35">
            <a:extLst>
              <a:ext uri="{FF2B5EF4-FFF2-40B4-BE49-F238E27FC236}">
                <a16:creationId xmlns:a16="http://schemas.microsoft.com/office/drawing/2014/main" id="{CB3770A2-644D-A151-3785-ED92ACD0D96B}"/>
              </a:ext>
            </a:extLst>
          </p:cNvPr>
          <p:cNvSpPr/>
          <p:nvPr/>
        </p:nvSpPr>
        <p:spPr>
          <a:xfrm>
            <a:off x="6391250" y="2480568"/>
            <a:ext cx="662566" cy="4158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7" name="図形グループ 69">
            <a:extLst>
              <a:ext uri="{FF2B5EF4-FFF2-40B4-BE49-F238E27FC236}">
                <a16:creationId xmlns:a16="http://schemas.microsoft.com/office/drawing/2014/main" id="{57D37960-B07E-93DA-9542-232CF14426E6}"/>
              </a:ext>
            </a:extLst>
          </p:cNvPr>
          <p:cNvGrpSpPr/>
          <p:nvPr/>
        </p:nvGrpSpPr>
        <p:grpSpPr>
          <a:xfrm>
            <a:off x="6147621" y="2204864"/>
            <a:ext cx="296587" cy="293005"/>
            <a:chOff x="2897417" y="3995693"/>
            <a:chExt cx="296587" cy="293005"/>
          </a:xfrm>
        </p:grpSpPr>
        <p:sp>
          <p:nvSpPr>
            <p:cNvPr id="38" name="円/楕円 70">
              <a:extLst>
                <a:ext uri="{FF2B5EF4-FFF2-40B4-BE49-F238E27FC236}">
                  <a16:creationId xmlns:a16="http://schemas.microsoft.com/office/drawing/2014/main" id="{0A760B27-137A-6E79-4965-B3D66EF62D89}"/>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D231EFC0-F902-37E7-7CFE-11537FE70F4A}"/>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0" name="図形グループ 61">
            <a:extLst>
              <a:ext uri="{FF2B5EF4-FFF2-40B4-BE49-F238E27FC236}">
                <a16:creationId xmlns:a16="http://schemas.microsoft.com/office/drawing/2014/main" id="{84B0FFD9-26F0-4E2A-1E7F-7EDFF718A62F}"/>
              </a:ext>
            </a:extLst>
          </p:cNvPr>
          <p:cNvGrpSpPr/>
          <p:nvPr/>
        </p:nvGrpSpPr>
        <p:grpSpPr>
          <a:xfrm>
            <a:off x="8520693" y="1278815"/>
            <a:ext cx="296586" cy="293005"/>
            <a:chOff x="3546641" y="3995693"/>
            <a:chExt cx="296586" cy="293005"/>
          </a:xfrm>
        </p:grpSpPr>
        <p:sp>
          <p:nvSpPr>
            <p:cNvPr id="41" name="円/楕円 65">
              <a:extLst>
                <a:ext uri="{FF2B5EF4-FFF2-40B4-BE49-F238E27FC236}">
                  <a16:creationId xmlns:a16="http://schemas.microsoft.com/office/drawing/2014/main" id="{0A9ED7C4-DC38-98E6-7B7A-E4E3CA42F8A7}"/>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68">
              <a:extLst>
                <a:ext uri="{FF2B5EF4-FFF2-40B4-BE49-F238E27FC236}">
                  <a16:creationId xmlns:a16="http://schemas.microsoft.com/office/drawing/2014/main" id="{DC96AA15-4E70-12D0-C646-3DC4A6D24E4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図形グループ 69">
            <a:extLst>
              <a:ext uri="{FF2B5EF4-FFF2-40B4-BE49-F238E27FC236}">
                <a16:creationId xmlns:a16="http://schemas.microsoft.com/office/drawing/2014/main" id="{3573C6EA-D794-A556-D957-6AAC615CB43B}"/>
              </a:ext>
            </a:extLst>
          </p:cNvPr>
          <p:cNvGrpSpPr/>
          <p:nvPr/>
        </p:nvGrpSpPr>
        <p:grpSpPr>
          <a:xfrm>
            <a:off x="5652120" y="3896506"/>
            <a:ext cx="296586" cy="293005"/>
            <a:chOff x="4232441" y="3995693"/>
            <a:chExt cx="296586" cy="293005"/>
          </a:xfrm>
        </p:grpSpPr>
        <p:sp>
          <p:nvSpPr>
            <p:cNvPr id="44" name="円/楕円 70">
              <a:extLst>
                <a:ext uri="{FF2B5EF4-FFF2-40B4-BE49-F238E27FC236}">
                  <a16:creationId xmlns:a16="http://schemas.microsoft.com/office/drawing/2014/main" id="{BA8B6A30-3B69-6277-4B45-0D7ABA46771C}"/>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71">
              <a:extLst>
                <a:ext uri="{FF2B5EF4-FFF2-40B4-BE49-F238E27FC236}">
                  <a16:creationId xmlns:a16="http://schemas.microsoft.com/office/drawing/2014/main" id="{E0D96C68-F923-0C7A-D93C-2575FF869C73}"/>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テキスト ボックス 45">
            <a:extLst>
              <a:ext uri="{FF2B5EF4-FFF2-40B4-BE49-F238E27FC236}">
                <a16:creationId xmlns:a16="http://schemas.microsoft.com/office/drawing/2014/main" id="{10727812-75F5-6F0F-A20C-7A58C02F2914}"/>
              </a:ext>
            </a:extLst>
          </p:cNvPr>
          <p:cNvSpPr txBox="1"/>
          <p:nvPr/>
        </p:nvSpPr>
        <p:spPr>
          <a:xfrm>
            <a:off x="559818" y="2351366"/>
            <a:ext cx="3502362" cy="3477875"/>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「ログイン」をダブルタップ</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画面上部の青い部分を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画面を上にスクロールする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ユーザ</a:t>
            </a:r>
            <a:r>
              <a:rPr lang="en-US" altLang="ja-JP" sz="1800" b="1" dirty="0">
                <a:latin typeface="メイリオ" panose="020B0604030504040204" pitchFamily="50" charset="-128"/>
                <a:ea typeface="メイリオ" panose="020B0604030504040204" pitchFamily="50" charset="-128"/>
              </a:rPr>
              <a:t>ID</a:t>
            </a:r>
            <a:r>
              <a:rPr lang="ja-JP" altLang="en-US" sz="1800" b="1" dirty="0">
                <a:latin typeface="メイリオ" panose="020B0604030504040204" pitchFamily="50" charset="-128"/>
                <a:ea typeface="メイリオ" panose="020B0604030504040204" pitchFamily="50" charset="-128"/>
              </a:rPr>
              <a:t>とパスワードを入力し</a:t>
            </a:r>
          </a:p>
          <a:p>
            <a:r>
              <a:rPr lang="ja-JP" altLang="en-US" sz="1800" b="1" dirty="0">
                <a:latin typeface="メイリオ" panose="020B0604030504040204" pitchFamily="50" charset="-128"/>
                <a:ea typeface="メイリオ" panose="020B0604030504040204" pitchFamily="50" charset="-128"/>
              </a:rPr>
              <a:t>ログインをダブルタップ</a:t>
            </a:r>
          </a:p>
        </p:txBody>
      </p:sp>
      <p:grpSp>
        <p:nvGrpSpPr>
          <p:cNvPr id="47" name="図形グループ 52">
            <a:extLst>
              <a:ext uri="{FF2B5EF4-FFF2-40B4-BE49-F238E27FC236}">
                <a16:creationId xmlns:a16="http://schemas.microsoft.com/office/drawing/2014/main" id="{998073E8-A8C7-D22A-D73F-F959986843C7}"/>
              </a:ext>
            </a:extLst>
          </p:cNvPr>
          <p:cNvGrpSpPr/>
          <p:nvPr/>
        </p:nvGrpSpPr>
        <p:grpSpPr>
          <a:xfrm>
            <a:off x="8491743" y="3799505"/>
            <a:ext cx="325536" cy="324509"/>
            <a:chOff x="5101121" y="3995693"/>
            <a:chExt cx="296586" cy="293005"/>
          </a:xfrm>
        </p:grpSpPr>
        <p:sp>
          <p:nvSpPr>
            <p:cNvPr id="48" name="円/楕円 53">
              <a:extLst>
                <a:ext uri="{FF2B5EF4-FFF2-40B4-BE49-F238E27FC236}">
                  <a16:creationId xmlns:a16="http://schemas.microsoft.com/office/drawing/2014/main" id="{AFFF6E2F-EE22-C24F-D5CA-917E7ACC019B}"/>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54">
              <a:extLst>
                <a:ext uri="{FF2B5EF4-FFF2-40B4-BE49-F238E27FC236}">
                  <a16:creationId xmlns:a16="http://schemas.microsoft.com/office/drawing/2014/main" id="{A0898522-53CC-5C5C-8974-63A964D5B2AD}"/>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図形グループ 69">
            <a:extLst>
              <a:ext uri="{FF2B5EF4-FFF2-40B4-BE49-F238E27FC236}">
                <a16:creationId xmlns:a16="http://schemas.microsoft.com/office/drawing/2014/main" id="{053EE8F1-C071-D890-0B9C-79E9AC836942}"/>
              </a:ext>
            </a:extLst>
          </p:cNvPr>
          <p:cNvGrpSpPr/>
          <p:nvPr/>
        </p:nvGrpSpPr>
        <p:grpSpPr>
          <a:xfrm>
            <a:off x="5819348" y="4773543"/>
            <a:ext cx="296586" cy="293005"/>
            <a:chOff x="4232441" y="3995693"/>
            <a:chExt cx="296586" cy="293005"/>
          </a:xfrm>
        </p:grpSpPr>
        <p:sp>
          <p:nvSpPr>
            <p:cNvPr id="51" name="円/楕円 70">
              <a:extLst>
                <a:ext uri="{FF2B5EF4-FFF2-40B4-BE49-F238E27FC236}">
                  <a16:creationId xmlns:a16="http://schemas.microsoft.com/office/drawing/2014/main" id="{8C6DD964-2347-BB41-8AAF-11011F36C8E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2" name="フリーフォーム 71">
              <a:extLst>
                <a:ext uri="{FF2B5EF4-FFF2-40B4-BE49-F238E27FC236}">
                  <a16:creationId xmlns:a16="http://schemas.microsoft.com/office/drawing/2014/main" id="{FD2F956F-04AC-F25B-3BD4-B2C32DB2A11B}"/>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3" name="テキスト ボックス 2">
            <a:extLst>
              <a:ext uri="{FF2B5EF4-FFF2-40B4-BE49-F238E27FC236}">
                <a16:creationId xmlns:a16="http://schemas.microsoft.com/office/drawing/2014/main" id="{4C2E4D69-792A-13F5-B95C-ED55F8773FDB}"/>
              </a:ext>
            </a:extLst>
          </p:cNvPr>
          <p:cNvSpPr txBox="1"/>
          <p:nvPr/>
        </p:nvSpPr>
        <p:spPr>
          <a:xfrm>
            <a:off x="543892" y="1423470"/>
            <a:ext cx="7800001" cy="830997"/>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登録できた「ねんきんネット」に</a:t>
            </a:r>
            <a:endParaRPr lang="en-US" altLang="ja-JP" b="1" i="0" dirty="0">
              <a:effectLst/>
              <a:latin typeface="Meiryo" panose="020B0604030504040204" pitchFamily="50" charset="-128"/>
              <a:ea typeface="Meiryo" panose="020B0604030504040204" pitchFamily="50" charset="-128"/>
            </a:endParaRPr>
          </a:p>
          <a:p>
            <a:r>
              <a:rPr lang="ja-JP" altLang="en-US" b="1" i="0" dirty="0">
                <a:effectLst/>
                <a:latin typeface="Meiryo" panose="020B0604030504040204" pitchFamily="50" charset="-128"/>
                <a:ea typeface="Meiryo" panose="020B0604030504040204" pitchFamily="50" charset="-128"/>
              </a:rPr>
              <a:t>実際に</a:t>
            </a:r>
            <a:r>
              <a:rPr lang="ja-JP" altLang="en-US" b="1" dirty="0">
                <a:latin typeface="Meiryo" panose="020B0604030504040204" pitchFamily="50" charset="-128"/>
                <a:ea typeface="Meiryo" panose="020B0604030504040204" pitchFamily="50" charset="-128"/>
              </a:rPr>
              <a:t>ログインしましょう</a:t>
            </a:r>
            <a:endParaRPr lang="en-US" altLang="ja-JP" b="1" dirty="0">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a:t>
            </a:r>
            <a:r>
              <a:rPr lang="ja-JP" altLang="en-US" sz="1200" b="1" dirty="0">
                <a:latin typeface="Meiryo" panose="020B0604030504040204" pitchFamily="50" charset="-128"/>
                <a:ea typeface="Meiryo" panose="020B0604030504040204" pitchFamily="50" charset="-128"/>
              </a:rPr>
              <a:t>なし</a:t>
            </a:r>
            <a:r>
              <a:rPr lang="ja-JP" altLang="en-US" sz="1200" b="1" i="0" dirty="0">
                <a:effectLst/>
                <a:latin typeface="Meiryo" panose="020B0604030504040204" pitchFamily="50" charset="-128"/>
                <a:ea typeface="Meiryo" panose="020B0604030504040204" pitchFamily="50" charset="-128"/>
              </a:rPr>
              <a:t>・「ねんきんネット」から登録した場合）</a:t>
            </a:r>
          </a:p>
        </p:txBody>
      </p:sp>
    </p:spTree>
    <p:extLst>
      <p:ext uri="{BB962C8B-B14F-4D97-AF65-F5344CB8AC3E}">
        <p14:creationId xmlns:p14="http://schemas.microsoft.com/office/powerpoint/2010/main" val="2253081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42822" y="548680"/>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endParaRPr lang="ja-JP" altLang="en-US" sz="14000" dirty="0">
              <a:solidFill>
                <a:srgbClr val="009650"/>
              </a:solidFill>
            </a:endParaRPr>
          </a:p>
          <a:p>
            <a:r>
              <a:rPr lang="ja-JP" altLang="en-US" sz="4800" dirty="0">
                <a:solidFill>
                  <a:srgbClr val="009650"/>
                </a:solidFill>
              </a:rPr>
              <a:t>「ねんきんネット」を</a:t>
            </a:r>
            <a:endParaRPr lang="en-US" altLang="ja-JP" sz="4800" dirty="0">
              <a:solidFill>
                <a:srgbClr val="009650"/>
              </a:solidFill>
            </a:endParaRPr>
          </a:p>
          <a:p>
            <a:r>
              <a:rPr lang="ja-JP" altLang="en-US" sz="4800" dirty="0">
                <a:solidFill>
                  <a:srgbClr val="009650"/>
                </a:solidFill>
              </a:rPr>
              <a:t>　活用してみよう</a:t>
            </a:r>
            <a:endParaRPr lang="en-US" altLang="ja-JP" sz="4800" dirty="0">
              <a:solidFill>
                <a:srgbClr val="009650"/>
              </a:solidFill>
            </a:endParaRPr>
          </a:p>
        </p:txBody>
      </p:sp>
      <p:pic>
        <p:nvPicPr>
          <p:cNvPr id="4" name="図 3">
            <a:extLst>
              <a:ext uri="{FF2B5EF4-FFF2-40B4-BE49-F238E27FC236}">
                <a16:creationId xmlns:a16="http://schemas.microsoft.com/office/drawing/2014/main" id="{B134A400-C687-4C48-AB0C-D44A84700A3A}"/>
              </a:ext>
            </a:extLst>
          </p:cNvPr>
          <p:cNvPicPr>
            <a:picLocks noChangeAspect="1"/>
          </p:cNvPicPr>
          <p:nvPr/>
        </p:nvPicPr>
        <p:blipFill>
          <a:blip r:embed="rId3"/>
          <a:stretch>
            <a:fillRect/>
          </a:stretch>
        </p:blipFill>
        <p:spPr>
          <a:xfrm>
            <a:off x="6012160" y="4571294"/>
            <a:ext cx="1499047" cy="1738026"/>
          </a:xfrm>
          <a:prstGeom prst="rect">
            <a:avLst/>
          </a:prstGeom>
        </p:spPr>
      </p:pic>
      <p:pic>
        <p:nvPicPr>
          <p:cNvPr id="6" name="図 5">
            <a:extLst>
              <a:ext uri="{FF2B5EF4-FFF2-40B4-BE49-F238E27FC236}">
                <a16:creationId xmlns:a16="http://schemas.microsoft.com/office/drawing/2014/main" id="{F2E1D468-8A5F-4BF2-AAFF-888147364AB8}"/>
              </a:ext>
            </a:extLst>
          </p:cNvPr>
          <p:cNvPicPr>
            <a:picLocks noChangeAspect="1"/>
          </p:cNvPicPr>
          <p:nvPr/>
        </p:nvPicPr>
        <p:blipFill>
          <a:blip r:embed="rId4"/>
          <a:stretch>
            <a:fillRect/>
          </a:stretch>
        </p:blipFill>
        <p:spPr>
          <a:xfrm>
            <a:off x="7086495" y="4571294"/>
            <a:ext cx="1499047" cy="1795266"/>
          </a:xfrm>
          <a:prstGeom prst="rect">
            <a:avLst/>
          </a:prstGeom>
        </p:spPr>
      </p:pic>
    </p:spTree>
    <p:extLst>
      <p:ext uri="{BB962C8B-B14F-4D97-AF65-F5344CB8AC3E}">
        <p14:creationId xmlns:p14="http://schemas.microsoft.com/office/powerpoint/2010/main" val="77167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48680"/>
            <a:ext cx="5211683" cy="490904"/>
          </a:xfrm>
        </p:spPr>
        <p:txBody>
          <a:bodyPr vert="horz" wrap="none">
            <a:spAutoFit/>
          </a:bodyPr>
          <a:lstStyle/>
          <a:p>
            <a:r>
              <a:rPr lang="ja-JP" altLang="en-US" sz="2800" dirty="0">
                <a:latin typeface="メイリオ" panose="020B0604030504040204" pitchFamily="50" charset="-128"/>
                <a:ea typeface="メイリオ" panose="020B0604030504040204" pitchFamily="50" charset="-128"/>
              </a:rPr>
              <a:t>こんな時に「</a:t>
            </a:r>
            <a:r>
              <a:rPr lang="ja-JP" altLang="en-US" sz="2800" dirty="0" err="1">
                <a:latin typeface="メイリオ" panose="020B0604030504040204" pitchFamily="50" charset="-128"/>
                <a:ea typeface="メイリオ" panose="020B0604030504040204" pitchFamily="50" charset="-128"/>
              </a:rPr>
              <a:t>ねんきん</a:t>
            </a:r>
            <a:r>
              <a:rPr lang="ja-JP" altLang="en-US" sz="2800" dirty="0">
                <a:latin typeface="メイリオ" panose="020B0604030504040204" pitchFamily="50" charset="-128"/>
                <a:ea typeface="メイリオ" panose="020B0604030504040204" pitchFamily="50" charset="-128"/>
              </a:rPr>
              <a:t>ネット」</a:t>
            </a:r>
            <a:endParaRPr lang="ja-JP" altLang="en-US" sz="2800" dirty="0"/>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p>
        </p:txBody>
      </p:sp>
      <p:sp>
        <p:nvSpPr>
          <p:cNvPr id="11" name="テキスト ボックス 10">
            <a:extLst>
              <a:ext uri="{FF2B5EF4-FFF2-40B4-BE49-F238E27FC236}">
                <a16:creationId xmlns:a16="http://schemas.microsoft.com/office/drawing/2014/main" id="{0D492283-A8BF-8D56-84D5-8FFA407591E1}"/>
              </a:ext>
            </a:extLst>
          </p:cNvPr>
          <p:cNvSpPr txBox="1"/>
          <p:nvPr/>
        </p:nvSpPr>
        <p:spPr>
          <a:xfrm>
            <a:off x="251520" y="2390770"/>
            <a:ext cx="7800001" cy="523220"/>
          </a:xfrm>
          <a:prstGeom prst="rect">
            <a:avLst/>
          </a:prstGeom>
          <a:noFill/>
        </p:spPr>
        <p:txBody>
          <a:bodyPr wrap="square" rtlCol="0">
            <a:spAutoFit/>
          </a:bodyPr>
          <a:lstStyle/>
          <a:p>
            <a:r>
              <a:rPr lang="ja-JP" altLang="en-US" sz="2800" b="1" i="0" dirty="0">
                <a:solidFill>
                  <a:srgbClr val="00B050"/>
                </a:solidFill>
                <a:effectLst/>
                <a:latin typeface="Meiryo" panose="020B0604030504040204" pitchFamily="50" charset="-128"/>
                <a:ea typeface="Meiryo" panose="020B0604030504040204" pitchFamily="50" charset="-128"/>
              </a:rPr>
              <a:t>❶自分の年金記録を確認したい！</a:t>
            </a:r>
          </a:p>
        </p:txBody>
      </p:sp>
      <p:sp>
        <p:nvSpPr>
          <p:cNvPr id="29" name="テキスト ボックス 28">
            <a:extLst>
              <a:ext uri="{FF2B5EF4-FFF2-40B4-BE49-F238E27FC236}">
                <a16:creationId xmlns:a16="http://schemas.microsoft.com/office/drawing/2014/main" id="{4AAE4C5F-832F-4B89-A896-B6F616818A5C}"/>
              </a:ext>
            </a:extLst>
          </p:cNvPr>
          <p:cNvSpPr txBox="1"/>
          <p:nvPr/>
        </p:nvSpPr>
        <p:spPr>
          <a:xfrm>
            <a:off x="433054" y="1412776"/>
            <a:ext cx="7800001" cy="707886"/>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ここからは実際に「</a:t>
            </a:r>
            <a:r>
              <a:rPr lang="ja-JP" altLang="en-US" sz="2000" b="1" i="0" dirty="0" err="1">
                <a:effectLst/>
                <a:latin typeface="Meiryo" panose="020B0604030504040204" pitchFamily="50" charset="-128"/>
                <a:ea typeface="Meiryo" panose="020B0604030504040204" pitchFamily="50" charset="-128"/>
              </a:rPr>
              <a:t>ねんきん</a:t>
            </a:r>
            <a:r>
              <a:rPr lang="ja-JP" altLang="en-US" sz="2000" b="1" i="0" dirty="0">
                <a:effectLst/>
                <a:latin typeface="Meiryo" panose="020B0604030504040204" pitchFamily="50" charset="-128"/>
                <a:ea typeface="Meiryo" panose="020B0604030504040204" pitchFamily="50" charset="-128"/>
              </a:rPr>
              <a:t>ネット」を活用していきます。</a:t>
            </a:r>
            <a:endParaRPr lang="en-US" altLang="ja-JP" sz="2000" b="1" i="0" dirty="0">
              <a:effectLst/>
              <a:latin typeface="Meiryo" panose="020B0604030504040204" pitchFamily="50" charset="-128"/>
              <a:ea typeface="Meiryo" panose="020B0604030504040204" pitchFamily="50" charset="-128"/>
            </a:endParaRPr>
          </a:p>
          <a:p>
            <a:r>
              <a:rPr lang="ja-JP" altLang="en-US" sz="2000" b="1" i="0" dirty="0">
                <a:effectLst/>
                <a:latin typeface="Meiryo" panose="020B0604030504040204" pitchFamily="50" charset="-128"/>
                <a:ea typeface="Meiryo" panose="020B0604030504040204" pitchFamily="50" charset="-128"/>
              </a:rPr>
              <a:t>どんな場面で「</a:t>
            </a:r>
            <a:r>
              <a:rPr lang="ja-JP" altLang="en-US" sz="2000" b="1" i="0" dirty="0" err="1">
                <a:effectLst/>
                <a:latin typeface="Meiryo" panose="020B0604030504040204" pitchFamily="50" charset="-128"/>
                <a:ea typeface="Meiryo" panose="020B0604030504040204" pitchFamily="50" charset="-128"/>
              </a:rPr>
              <a:t>ねんきん</a:t>
            </a:r>
            <a:r>
              <a:rPr lang="ja-JP" altLang="en-US" sz="2000" b="1" i="0" dirty="0">
                <a:effectLst/>
                <a:latin typeface="Meiryo" panose="020B0604030504040204" pitchFamily="50" charset="-128"/>
                <a:ea typeface="Meiryo" panose="020B0604030504040204" pitchFamily="50" charset="-128"/>
              </a:rPr>
              <a:t>ネット」を使うと便利でしょうか。</a:t>
            </a:r>
          </a:p>
        </p:txBody>
      </p:sp>
      <p:sp>
        <p:nvSpPr>
          <p:cNvPr id="31" name="テキスト ボックス 30">
            <a:extLst>
              <a:ext uri="{FF2B5EF4-FFF2-40B4-BE49-F238E27FC236}">
                <a16:creationId xmlns:a16="http://schemas.microsoft.com/office/drawing/2014/main" id="{B013D456-5E16-4776-A2C7-671AB893F022}"/>
              </a:ext>
            </a:extLst>
          </p:cNvPr>
          <p:cNvSpPr txBox="1"/>
          <p:nvPr/>
        </p:nvSpPr>
        <p:spPr>
          <a:xfrm>
            <a:off x="578218" y="2913990"/>
            <a:ext cx="7800001" cy="707886"/>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a:t>
            </a:r>
            <a:r>
              <a:rPr lang="ja-JP" altLang="en-US" sz="2000" b="1" i="0" dirty="0" err="1">
                <a:effectLst/>
                <a:latin typeface="Meiryo" panose="020B0604030504040204" pitchFamily="50" charset="-128"/>
                <a:ea typeface="Meiryo" panose="020B0604030504040204" pitchFamily="50" charset="-128"/>
              </a:rPr>
              <a:t>ねんきん</a:t>
            </a:r>
            <a:r>
              <a:rPr lang="ja-JP" altLang="en-US" sz="2000" b="1" i="0" dirty="0">
                <a:effectLst/>
                <a:latin typeface="Meiryo" panose="020B0604030504040204" pitchFamily="50" charset="-128"/>
                <a:ea typeface="Meiryo" panose="020B0604030504040204" pitchFamily="50" charset="-128"/>
              </a:rPr>
              <a:t>ネット」ではパソコンやスマートフォンから、</a:t>
            </a:r>
            <a:br>
              <a:rPr lang="en-US" altLang="ja-JP" sz="2000" b="1" dirty="0">
                <a:latin typeface="Meiryo" panose="020B0604030504040204" pitchFamily="50" charset="-128"/>
                <a:ea typeface="Meiryo" panose="020B0604030504040204" pitchFamily="50" charset="-128"/>
              </a:rPr>
            </a:br>
            <a:r>
              <a:rPr lang="en-US" altLang="ja-JP" sz="2000" b="1" i="0" dirty="0">
                <a:effectLst/>
                <a:latin typeface="Meiryo" panose="020B0604030504040204" pitchFamily="50" charset="-128"/>
                <a:ea typeface="Meiryo" panose="020B0604030504040204" pitchFamily="50" charset="-128"/>
              </a:rPr>
              <a:t>24</a:t>
            </a:r>
            <a:r>
              <a:rPr lang="ja-JP" altLang="en-US" sz="2000" b="1" i="0" dirty="0">
                <a:effectLst/>
                <a:latin typeface="Meiryo" panose="020B0604030504040204" pitchFamily="50" charset="-128"/>
                <a:ea typeface="Meiryo" panose="020B0604030504040204" pitchFamily="50" charset="-128"/>
              </a:rPr>
              <a:t>時間いつでも</a:t>
            </a:r>
            <a:r>
              <a:rPr lang="ja-JP" altLang="en-US" sz="2000" b="1" i="0" u="sng" dirty="0">
                <a:solidFill>
                  <a:srgbClr val="00B050"/>
                </a:solidFill>
                <a:effectLst/>
                <a:latin typeface="Meiryo" panose="020B0604030504040204" pitchFamily="50" charset="-128"/>
                <a:ea typeface="Meiryo" panose="020B0604030504040204" pitchFamily="50" charset="-128"/>
              </a:rPr>
              <a:t>最新の年金記録</a:t>
            </a:r>
            <a:r>
              <a:rPr lang="ja-JP" altLang="en-US" sz="2000" b="1" i="0" dirty="0">
                <a:effectLst/>
                <a:latin typeface="Meiryo" panose="020B0604030504040204" pitchFamily="50" charset="-128"/>
                <a:ea typeface="Meiryo" panose="020B0604030504040204" pitchFamily="50" charset="-128"/>
              </a:rPr>
              <a:t>を簡単に確認できます。</a:t>
            </a:r>
          </a:p>
        </p:txBody>
      </p:sp>
      <p:pic>
        <p:nvPicPr>
          <p:cNvPr id="4" name="図 3">
            <a:extLst>
              <a:ext uri="{FF2B5EF4-FFF2-40B4-BE49-F238E27FC236}">
                <a16:creationId xmlns:a16="http://schemas.microsoft.com/office/drawing/2014/main" id="{FC1E28A9-13B3-491A-BF5F-2C8D95891200}"/>
              </a:ext>
            </a:extLst>
          </p:cNvPr>
          <p:cNvPicPr>
            <a:picLocks noChangeAspect="1"/>
          </p:cNvPicPr>
          <p:nvPr/>
        </p:nvPicPr>
        <p:blipFill rotWithShape="1">
          <a:blip r:embed="rId6"/>
          <a:srcRect l="3444" t="2500" r="4249"/>
          <a:stretch/>
        </p:blipFill>
        <p:spPr>
          <a:xfrm>
            <a:off x="4096583" y="3874932"/>
            <a:ext cx="4636963" cy="2236380"/>
          </a:xfrm>
          <a:prstGeom prst="rect">
            <a:avLst/>
          </a:prstGeom>
        </p:spPr>
      </p:pic>
      <p:grpSp>
        <p:nvGrpSpPr>
          <p:cNvPr id="33" name="グループ化 32">
            <a:extLst>
              <a:ext uri="{FF2B5EF4-FFF2-40B4-BE49-F238E27FC236}">
                <a16:creationId xmlns:a16="http://schemas.microsoft.com/office/drawing/2014/main" id="{9FEC12F2-A276-45F8-BBEE-9B807F3D67F6}"/>
              </a:ext>
            </a:extLst>
          </p:cNvPr>
          <p:cNvGrpSpPr/>
          <p:nvPr/>
        </p:nvGrpSpPr>
        <p:grpSpPr>
          <a:xfrm>
            <a:off x="510127" y="3874932"/>
            <a:ext cx="4573016" cy="1654495"/>
            <a:chOff x="2730684" y="3753830"/>
            <a:chExt cx="4573016" cy="1693953"/>
          </a:xfrm>
        </p:grpSpPr>
        <p:sp>
          <p:nvSpPr>
            <p:cNvPr id="35" name="吹き出し: 円形 34">
              <a:extLst>
                <a:ext uri="{FF2B5EF4-FFF2-40B4-BE49-F238E27FC236}">
                  <a16:creationId xmlns:a16="http://schemas.microsoft.com/office/drawing/2014/main" id="{449D323E-4E30-44DE-A470-B33555510D68}"/>
                </a:ext>
              </a:extLst>
            </p:cNvPr>
            <p:cNvSpPr/>
            <p:nvPr/>
          </p:nvSpPr>
          <p:spPr>
            <a:xfrm>
              <a:off x="2730684" y="3753830"/>
              <a:ext cx="4573016" cy="1693953"/>
            </a:xfrm>
            <a:prstGeom prst="wedgeEllipseCallout">
              <a:avLst>
                <a:gd name="adj1" fmla="val 76857"/>
                <a:gd name="adj2" fmla="val 44904"/>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CC413782-6DF3-41F6-B95B-84BC400CA289}"/>
                </a:ext>
              </a:extLst>
            </p:cNvPr>
            <p:cNvSpPr txBox="1"/>
            <p:nvPr/>
          </p:nvSpPr>
          <p:spPr>
            <a:xfrm>
              <a:off x="3048045" y="4123752"/>
              <a:ext cx="3938294" cy="954107"/>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Arial" panose="020B0604020202020204" pitchFamily="34" charset="0"/>
                </a:rPr>
                <a:t>国民年金保険料を納付していない期間や厚生年金保険の標準報酬月額に大幅な変更があるなど、特にご確認いただきたい年金記録がある月は、アイコンでわかりやすく表示！</a:t>
              </a:r>
              <a:endParaRPr kumimoji="1" lang="ja-JP" altLang="en-US" sz="1400" b="1" dirty="0">
                <a:latin typeface="メイリオ" panose="020B0604030504040204" pitchFamily="50" charset="-128"/>
                <a:ea typeface="メイリオ" panose="020B0604030504040204" pitchFamily="50" charset="-128"/>
                <a:cs typeface="Arial" panose="020B0604020202020204" pitchFamily="34" charset="0"/>
              </a:endParaRPr>
            </a:p>
          </p:txBody>
        </p:sp>
      </p:grpSp>
      <p:sp>
        <p:nvSpPr>
          <p:cNvPr id="42" name="テキスト ボックス 41">
            <a:extLst>
              <a:ext uri="{FF2B5EF4-FFF2-40B4-BE49-F238E27FC236}">
                <a16:creationId xmlns:a16="http://schemas.microsoft.com/office/drawing/2014/main" id="{F3459348-D834-4142-A9AE-3E6214AF460B}"/>
              </a:ext>
            </a:extLst>
          </p:cNvPr>
          <p:cNvSpPr txBox="1"/>
          <p:nvPr/>
        </p:nvSpPr>
        <p:spPr>
          <a:xfrm>
            <a:off x="5728616" y="3881217"/>
            <a:ext cx="1925149" cy="276999"/>
          </a:xfrm>
          <a:prstGeom prst="rect">
            <a:avLst/>
          </a:prstGeom>
          <a:solidFill>
            <a:srgbClr val="00B050"/>
          </a:solidFill>
          <a:ln>
            <a:solidFill>
              <a:srgbClr val="00B050"/>
            </a:solidFill>
          </a:ln>
        </p:spPr>
        <p:txBody>
          <a:bodyPr wrap="square" rtlCol="0">
            <a:spAutoFit/>
          </a:bodyPr>
          <a:lstStyle/>
          <a:p>
            <a:r>
              <a:rPr lang="ja-JP" altLang="en-US" sz="1200" dirty="0">
                <a:solidFill>
                  <a:srgbClr val="FFFFFF"/>
                </a:solidFill>
                <a:latin typeface="Meiryo" panose="020B0604030504040204" pitchFamily="50" charset="-128"/>
                <a:ea typeface="Meiryo" panose="020B0604030504040204" pitchFamily="50" charset="-128"/>
              </a:rPr>
              <a:t>↓年金記録の表示の一例</a:t>
            </a:r>
            <a:endParaRPr lang="ja-JP" altLang="en-US" sz="1200" i="0" dirty="0">
              <a:solidFill>
                <a:srgbClr val="FFFFFF"/>
              </a:solidFill>
              <a:effectLst/>
              <a:latin typeface="Meiryo" panose="020B0604030504040204" pitchFamily="50" charset="-128"/>
              <a:ea typeface="Meiryo" panose="020B0604030504040204" pitchFamily="50" charset="-128"/>
            </a:endParaRPr>
          </a:p>
        </p:txBody>
      </p:sp>
      <p:pic>
        <p:nvPicPr>
          <p:cNvPr id="6" name="図 5">
            <a:extLst>
              <a:ext uri="{FF2B5EF4-FFF2-40B4-BE49-F238E27FC236}">
                <a16:creationId xmlns:a16="http://schemas.microsoft.com/office/drawing/2014/main" id="{CA61E160-BABF-4123-A96F-4B47FC98F47F}"/>
              </a:ext>
            </a:extLst>
          </p:cNvPr>
          <p:cNvPicPr>
            <a:picLocks noChangeAspect="1"/>
          </p:cNvPicPr>
          <p:nvPr/>
        </p:nvPicPr>
        <p:blipFill>
          <a:blip r:embed="rId7"/>
          <a:stretch>
            <a:fillRect/>
          </a:stretch>
        </p:blipFill>
        <p:spPr>
          <a:xfrm rot="2074041">
            <a:off x="7174155" y="1570681"/>
            <a:ext cx="683340" cy="899132"/>
          </a:xfrm>
          <a:prstGeom prst="rect">
            <a:avLst/>
          </a:prstGeom>
        </p:spPr>
      </p:pic>
      <p:cxnSp>
        <p:nvCxnSpPr>
          <p:cNvPr id="44" name="直線コネクタ 43">
            <a:extLst>
              <a:ext uri="{FF2B5EF4-FFF2-40B4-BE49-F238E27FC236}">
                <a16:creationId xmlns:a16="http://schemas.microsoft.com/office/drawing/2014/main" id="{EA01448B-051E-4512-9E66-2AE508ADCF48}"/>
              </a:ext>
            </a:extLst>
          </p:cNvPr>
          <p:cNvCxnSpPr>
            <a:cxnSpLocks/>
          </p:cNvCxnSpPr>
          <p:nvPr/>
        </p:nvCxnSpPr>
        <p:spPr>
          <a:xfrm>
            <a:off x="251520" y="2204864"/>
            <a:ext cx="864096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18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91680" y="548680"/>
            <a:ext cx="7056784"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ja-JP" altLang="en-US" sz="4800" dirty="0">
                <a:solidFill>
                  <a:srgbClr val="009650"/>
                </a:solidFill>
              </a:rPr>
              <a:t>「ねんきんネット」</a:t>
            </a:r>
            <a:endParaRPr lang="en-US" altLang="ja-JP" sz="4800" dirty="0">
              <a:solidFill>
                <a:srgbClr val="009650"/>
              </a:solidFill>
            </a:endParaRPr>
          </a:p>
          <a:p>
            <a:r>
              <a:rPr lang="ja-JP" altLang="en-US" sz="4400" dirty="0">
                <a:solidFill>
                  <a:srgbClr val="009650"/>
                </a:solidFill>
              </a:rPr>
              <a:t>　について</a:t>
            </a:r>
            <a:endParaRPr lang="en-US" altLang="ja-JP" sz="4400" dirty="0">
              <a:solidFill>
                <a:srgbClr val="009650"/>
              </a:solidFill>
            </a:endParaRP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a:extLst>
              <a:ext uri="{FF2B5EF4-FFF2-40B4-BE49-F238E27FC236}">
                <a16:creationId xmlns:a16="http://schemas.microsoft.com/office/drawing/2014/main" id="{284DF9B0-4532-0787-0A2C-62B9FFC2C982}"/>
              </a:ext>
            </a:extLst>
          </p:cNvPr>
          <p:cNvSpPr txBox="1"/>
          <p:nvPr/>
        </p:nvSpPr>
        <p:spPr>
          <a:xfrm>
            <a:off x="620500" y="2050390"/>
            <a:ext cx="3817845"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「ねんきんネット」トップページで画面を上にスクロールする</a:t>
            </a:r>
            <a:endParaRPr lang="en-US" altLang="ja-JP"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「年金記録を確認する」を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endParaRPr lang="en-US" altLang="ja-JP"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「一覧で年金記録を確認する」を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endParaRPr lang="en-US" altLang="ja-JP" sz="1800"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年金記録が表示されれば完了</a:t>
            </a:r>
            <a:endParaRPr lang="en-US" altLang="ja-JP" sz="1800" b="1" dirty="0">
              <a:latin typeface="メイリオ" panose="020B0604030504040204" pitchFamily="50" charset="-128"/>
              <a:ea typeface="メイリオ" panose="020B0604030504040204" pitchFamily="50" charset="-128"/>
            </a:endParaRPr>
          </a:p>
          <a:p>
            <a:endParaRPr lang="ja-JP" altLang="en-US" sz="1800" b="1" dirty="0">
              <a:latin typeface="メイリオ" panose="020B0604030504040204" pitchFamily="50" charset="-128"/>
              <a:ea typeface="メイリオ" panose="020B0604030504040204" pitchFamily="50" charset="-128"/>
            </a:endParaRPr>
          </a:p>
        </p:txBody>
      </p:sp>
      <p:pic>
        <p:nvPicPr>
          <p:cNvPr id="30" name="図 29" descr="グラフィカル ユーザー インターフェイス, テキスト, アプリケーション&#10;&#10;自動的に生成された説明">
            <a:extLst>
              <a:ext uri="{FF2B5EF4-FFF2-40B4-BE49-F238E27FC236}">
                <a16:creationId xmlns:a16="http://schemas.microsoft.com/office/drawing/2014/main" id="{4054FBDE-5368-CED2-F5B2-48BEAFCB877D}"/>
              </a:ext>
            </a:extLst>
          </p:cNvPr>
          <p:cNvPicPr>
            <a:picLocks noChangeAspect="1"/>
          </p:cNvPicPr>
          <p:nvPr/>
        </p:nvPicPr>
        <p:blipFill rotWithShape="1">
          <a:blip r:embed="rId4"/>
          <a:srcRect t="10025" b="5451"/>
          <a:stretch/>
        </p:blipFill>
        <p:spPr>
          <a:xfrm>
            <a:off x="7241629" y="3875041"/>
            <a:ext cx="1342043" cy="2356932"/>
          </a:xfrm>
          <a:prstGeom prst="rect">
            <a:avLst/>
          </a:prstGeom>
          <a:ln>
            <a:solidFill>
              <a:schemeClr val="tx1"/>
            </a:solidFill>
          </a:ln>
        </p:spPr>
      </p:pic>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B6D66E00-DCBD-1D24-76F3-2C45B1F468E1}"/>
              </a:ext>
            </a:extLst>
          </p:cNvPr>
          <p:cNvPicPr>
            <a:picLocks noChangeAspect="1"/>
          </p:cNvPicPr>
          <p:nvPr/>
        </p:nvPicPr>
        <p:blipFill rotWithShape="1">
          <a:blip r:embed="rId5"/>
          <a:srcRect t="9677" b="5819"/>
          <a:stretch/>
        </p:blipFill>
        <p:spPr>
          <a:xfrm>
            <a:off x="5722377" y="3894310"/>
            <a:ext cx="1342370" cy="2356931"/>
          </a:xfrm>
          <a:prstGeom prst="rect">
            <a:avLst/>
          </a:prstGeom>
          <a:ln>
            <a:solidFill>
              <a:schemeClr val="tx1"/>
            </a:solidFill>
          </a:ln>
        </p:spPr>
      </p:pic>
      <p:pic>
        <p:nvPicPr>
          <p:cNvPr id="34" name="図 33" descr="グラフィカル ユーザー インターフェイス&#10;&#10;自動的に生成された説明">
            <a:extLst>
              <a:ext uri="{FF2B5EF4-FFF2-40B4-BE49-F238E27FC236}">
                <a16:creationId xmlns:a16="http://schemas.microsoft.com/office/drawing/2014/main" id="{7A3E1E33-E2FD-8C32-037A-A31B332BC2DF}"/>
              </a:ext>
            </a:extLst>
          </p:cNvPr>
          <p:cNvPicPr>
            <a:picLocks noChangeAspect="1"/>
          </p:cNvPicPr>
          <p:nvPr/>
        </p:nvPicPr>
        <p:blipFill rotWithShape="1">
          <a:blip r:embed="rId6"/>
          <a:srcRect t="9974" b="5501"/>
          <a:stretch/>
        </p:blipFill>
        <p:spPr>
          <a:xfrm>
            <a:off x="7224310" y="1399942"/>
            <a:ext cx="1357449" cy="2383987"/>
          </a:xfrm>
          <a:prstGeom prst="rect">
            <a:avLst/>
          </a:prstGeom>
          <a:ln>
            <a:solidFill>
              <a:schemeClr val="tx1"/>
            </a:solidFill>
          </a:ln>
        </p:spPr>
      </p:pic>
      <p:pic>
        <p:nvPicPr>
          <p:cNvPr id="36" name="図 35" descr="グラフィカル ユーザー インターフェイス, テキスト, アプリケーション&#10;&#10;自動的に生成された説明">
            <a:extLst>
              <a:ext uri="{FF2B5EF4-FFF2-40B4-BE49-F238E27FC236}">
                <a16:creationId xmlns:a16="http://schemas.microsoft.com/office/drawing/2014/main" id="{14545E19-5E7A-5271-E75D-5748297E6665}"/>
              </a:ext>
            </a:extLst>
          </p:cNvPr>
          <p:cNvPicPr>
            <a:picLocks noChangeAspect="1"/>
          </p:cNvPicPr>
          <p:nvPr/>
        </p:nvPicPr>
        <p:blipFill rotWithShape="1">
          <a:blip r:embed="rId7"/>
          <a:srcRect t="9899" b="5578"/>
          <a:stretch/>
        </p:blipFill>
        <p:spPr>
          <a:xfrm>
            <a:off x="5723694" y="1399653"/>
            <a:ext cx="1342043" cy="2356931"/>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48680"/>
            <a:ext cx="5211683" cy="490904"/>
          </a:xfrm>
        </p:spPr>
        <p:txBody>
          <a:bodyPr vert="horz" wrap="none">
            <a:spAutoFit/>
          </a:bodyPr>
          <a:lstStyle/>
          <a:p>
            <a:r>
              <a:rPr lang="ja-JP" altLang="en-US" sz="2800" dirty="0">
                <a:latin typeface="メイリオ" panose="020B0604030504040204" pitchFamily="50" charset="-128"/>
                <a:ea typeface="メイリオ" panose="020B0604030504040204" pitchFamily="50" charset="-128"/>
              </a:rPr>
              <a:t>こんな時に「ねんきんネット」</a:t>
            </a:r>
            <a:endParaRPr lang="ja-JP" altLang="en-US" sz="2800" dirty="0"/>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p>
        </p:txBody>
      </p:sp>
      <p:sp>
        <p:nvSpPr>
          <p:cNvPr id="38" name="四角形: 角を丸くする 37">
            <a:extLst>
              <a:ext uri="{FF2B5EF4-FFF2-40B4-BE49-F238E27FC236}">
                <a16:creationId xmlns:a16="http://schemas.microsoft.com/office/drawing/2014/main" id="{14C3C159-3B40-5D72-35E1-00CD91E3C659}"/>
              </a:ext>
            </a:extLst>
          </p:cNvPr>
          <p:cNvSpPr/>
          <p:nvPr/>
        </p:nvSpPr>
        <p:spPr>
          <a:xfrm>
            <a:off x="5713618" y="4281380"/>
            <a:ext cx="1342565" cy="4069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1" name="図形グループ 69">
            <a:extLst>
              <a:ext uri="{FF2B5EF4-FFF2-40B4-BE49-F238E27FC236}">
                <a16:creationId xmlns:a16="http://schemas.microsoft.com/office/drawing/2014/main" id="{791DB71D-17E7-532D-2396-74B9159F0A29}"/>
              </a:ext>
            </a:extLst>
          </p:cNvPr>
          <p:cNvGrpSpPr/>
          <p:nvPr/>
        </p:nvGrpSpPr>
        <p:grpSpPr>
          <a:xfrm>
            <a:off x="5802571" y="2116165"/>
            <a:ext cx="296587" cy="293005"/>
            <a:chOff x="2897417" y="3995693"/>
            <a:chExt cx="296587" cy="293005"/>
          </a:xfrm>
        </p:grpSpPr>
        <p:sp>
          <p:nvSpPr>
            <p:cNvPr id="33" name="円/楕円 70">
              <a:extLst>
                <a:ext uri="{FF2B5EF4-FFF2-40B4-BE49-F238E27FC236}">
                  <a16:creationId xmlns:a16="http://schemas.microsoft.com/office/drawing/2014/main" id="{B8018A65-432F-1584-640F-A71674D53AF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E580A6F6-E2E5-E217-45B9-97C23C1F0CD7}"/>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1" name="図形グループ 61">
            <a:extLst>
              <a:ext uri="{FF2B5EF4-FFF2-40B4-BE49-F238E27FC236}">
                <a16:creationId xmlns:a16="http://schemas.microsoft.com/office/drawing/2014/main" id="{B152CAF9-3BB5-6517-222D-86CA6AE1EFBE}"/>
              </a:ext>
            </a:extLst>
          </p:cNvPr>
          <p:cNvGrpSpPr/>
          <p:nvPr/>
        </p:nvGrpSpPr>
        <p:grpSpPr>
          <a:xfrm>
            <a:off x="7025992" y="1009836"/>
            <a:ext cx="296586" cy="293005"/>
            <a:chOff x="3546641" y="3995693"/>
            <a:chExt cx="296586" cy="293005"/>
          </a:xfrm>
        </p:grpSpPr>
        <p:sp>
          <p:nvSpPr>
            <p:cNvPr id="42" name="円/楕円 65">
              <a:extLst>
                <a:ext uri="{FF2B5EF4-FFF2-40B4-BE49-F238E27FC236}">
                  <a16:creationId xmlns:a16="http://schemas.microsoft.com/office/drawing/2014/main" id="{00EB40DA-B674-4E84-731D-AA903A222A4B}"/>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68">
              <a:extLst>
                <a:ext uri="{FF2B5EF4-FFF2-40B4-BE49-F238E27FC236}">
                  <a16:creationId xmlns:a16="http://schemas.microsoft.com/office/drawing/2014/main" id="{BB51261B-75D4-4499-6AE6-494A04FE4EA3}"/>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69">
            <a:extLst>
              <a:ext uri="{FF2B5EF4-FFF2-40B4-BE49-F238E27FC236}">
                <a16:creationId xmlns:a16="http://schemas.microsoft.com/office/drawing/2014/main" id="{4B91D45E-E587-C625-DEF4-944E43069142}"/>
              </a:ext>
            </a:extLst>
          </p:cNvPr>
          <p:cNvGrpSpPr/>
          <p:nvPr/>
        </p:nvGrpSpPr>
        <p:grpSpPr>
          <a:xfrm>
            <a:off x="5499550" y="3953483"/>
            <a:ext cx="296586" cy="293005"/>
            <a:chOff x="4232441" y="3995693"/>
            <a:chExt cx="296586" cy="293005"/>
          </a:xfrm>
        </p:grpSpPr>
        <p:sp>
          <p:nvSpPr>
            <p:cNvPr id="45" name="円/楕円 70">
              <a:extLst>
                <a:ext uri="{FF2B5EF4-FFF2-40B4-BE49-F238E27FC236}">
                  <a16:creationId xmlns:a16="http://schemas.microsoft.com/office/drawing/2014/main" id="{C3D75C2D-6E0B-AD4F-E62E-2A27DE5EF773}"/>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71">
              <a:extLst>
                <a:ext uri="{FF2B5EF4-FFF2-40B4-BE49-F238E27FC236}">
                  <a16:creationId xmlns:a16="http://schemas.microsoft.com/office/drawing/2014/main" id="{FD26A8BD-0C4B-22F7-64A6-C686E960A1B4}"/>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9" name="図 38" descr="グラフィカル ユーザー インターフェイス, テキスト, アプリケーション&#10;&#10;自動的に生成された説明">
            <a:extLst>
              <a:ext uri="{FF2B5EF4-FFF2-40B4-BE49-F238E27FC236}">
                <a16:creationId xmlns:a16="http://schemas.microsoft.com/office/drawing/2014/main" id="{1CEC9167-47B9-1D3B-7710-257DD74C451F}"/>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Glass/>
                    </a14:imgEffect>
                  </a14:imgLayer>
                </a14:imgProps>
              </a:ext>
            </a:extLst>
          </a:blip>
          <a:srcRect t="58514" b="22475"/>
          <a:stretch/>
        </p:blipFill>
        <p:spPr>
          <a:xfrm>
            <a:off x="5789474" y="2816511"/>
            <a:ext cx="1232665" cy="486905"/>
          </a:xfrm>
          <a:prstGeom prst="rect">
            <a:avLst/>
          </a:prstGeom>
          <a:ln>
            <a:noFill/>
          </a:ln>
        </p:spPr>
      </p:pic>
      <p:pic>
        <p:nvPicPr>
          <p:cNvPr id="40" name="図 39" descr="グラフィカル ユーザー インターフェイス, テキスト, アプリケーション&#10;&#10;自動的に生成された説明">
            <a:extLst>
              <a:ext uri="{FF2B5EF4-FFF2-40B4-BE49-F238E27FC236}">
                <a16:creationId xmlns:a16="http://schemas.microsoft.com/office/drawing/2014/main" id="{D1C04471-B91E-95EB-E959-AB701A4B637D}"/>
              </a:ext>
            </a:extLst>
          </p:cNvPr>
          <p:cNvPicPr>
            <a:picLocks noChangeAspect="1"/>
          </p:cNvPicPr>
          <p:nvPr/>
        </p:nvPicPr>
        <p:blipFill rotWithShape="1">
          <a:blip r:embed="rId12">
            <a:extLst>
              <a:ext uri="{BEBA8EAE-BF5A-486C-A8C5-ECC9F3942E4B}">
                <a14:imgProps xmlns:a14="http://schemas.microsoft.com/office/drawing/2010/main">
                  <a14:imgLayer r:embed="rId13">
                    <a14:imgEffect>
                      <a14:artisticGlass/>
                    </a14:imgEffect>
                  </a14:imgLayer>
                </a14:imgProps>
              </a:ext>
            </a:extLst>
          </a:blip>
          <a:srcRect t="31180" b="5471"/>
          <a:stretch/>
        </p:blipFill>
        <p:spPr>
          <a:xfrm>
            <a:off x="7236147" y="4501373"/>
            <a:ext cx="1307568" cy="1721081"/>
          </a:xfrm>
          <a:prstGeom prst="rect">
            <a:avLst/>
          </a:prstGeom>
          <a:ln>
            <a:noFill/>
          </a:ln>
        </p:spPr>
      </p:pic>
      <p:grpSp>
        <p:nvGrpSpPr>
          <p:cNvPr id="48" name="図形グループ 52">
            <a:extLst>
              <a:ext uri="{FF2B5EF4-FFF2-40B4-BE49-F238E27FC236}">
                <a16:creationId xmlns:a16="http://schemas.microsoft.com/office/drawing/2014/main" id="{7DE2C0F4-A3A0-9D31-4E76-02995918A551}"/>
              </a:ext>
            </a:extLst>
          </p:cNvPr>
          <p:cNvGrpSpPr/>
          <p:nvPr/>
        </p:nvGrpSpPr>
        <p:grpSpPr>
          <a:xfrm>
            <a:off x="8522096" y="3789040"/>
            <a:ext cx="325536" cy="324509"/>
            <a:chOff x="5101121" y="3995693"/>
            <a:chExt cx="296586" cy="293005"/>
          </a:xfrm>
        </p:grpSpPr>
        <p:sp>
          <p:nvSpPr>
            <p:cNvPr id="49" name="円/楕円 53">
              <a:extLst>
                <a:ext uri="{FF2B5EF4-FFF2-40B4-BE49-F238E27FC236}">
                  <a16:creationId xmlns:a16="http://schemas.microsoft.com/office/drawing/2014/main" id="{E80A36C4-E996-1298-B598-52C22379D36D}"/>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54">
              <a:extLst>
                <a:ext uri="{FF2B5EF4-FFF2-40B4-BE49-F238E27FC236}">
                  <a16:creationId xmlns:a16="http://schemas.microsoft.com/office/drawing/2014/main" id="{A94EBF6C-15CA-CD7B-D83F-348DF6EFD4EA}"/>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四角形: 角を丸くする 53">
            <a:extLst>
              <a:ext uri="{FF2B5EF4-FFF2-40B4-BE49-F238E27FC236}">
                <a16:creationId xmlns:a16="http://schemas.microsoft.com/office/drawing/2014/main" id="{D7AEE2A1-6850-9CF7-BD20-CE3A9FAC71CD}"/>
              </a:ext>
            </a:extLst>
          </p:cNvPr>
          <p:cNvSpPr/>
          <p:nvPr/>
        </p:nvSpPr>
        <p:spPr>
          <a:xfrm>
            <a:off x="7236483" y="1664866"/>
            <a:ext cx="1342565" cy="4069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矢印: 右 36">
            <a:extLst>
              <a:ext uri="{FF2B5EF4-FFF2-40B4-BE49-F238E27FC236}">
                <a16:creationId xmlns:a16="http://schemas.microsoft.com/office/drawing/2014/main" id="{CB9E0B73-2058-3CA5-2E31-EC28746BB202}"/>
              </a:ext>
            </a:extLst>
          </p:cNvPr>
          <p:cNvSpPr/>
          <p:nvPr/>
        </p:nvSpPr>
        <p:spPr>
          <a:xfrm rot="16200000">
            <a:off x="6076757" y="2422220"/>
            <a:ext cx="687582" cy="50235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2" name="テキスト ボックス 1">
            <a:extLst>
              <a:ext uri="{FF2B5EF4-FFF2-40B4-BE49-F238E27FC236}">
                <a16:creationId xmlns:a16="http://schemas.microsoft.com/office/drawing/2014/main" id="{55D786E2-3FD6-D118-5C70-8141030689E5}"/>
              </a:ext>
            </a:extLst>
          </p:cNvPr>
          <p:cNvSpPr txBox="1"/>
          <p:nvPr/>
        </p:nvSpPr>
        <p:spPr>
          <a:xfrm>
            <a:off x="323528" y="1581417"/>
            <a:ext cx="7800001" cy="400110"/>
          </a:xfrm>
          <a:prstGeom prst="rect">
            <a:avLst/>
          </a:prstGeom>
          <a:noFill/>
        </p:spPr>
        <p:txBody>
          <a:bodyPr wrap="square" rtlCol="0">
            <a:spAutoFit/>
          </a:bodyPr>
          <a:lstStyle/>
          <a:p>
            <a:r>
              <a:rPr lang="ja-JP" altLang="en-US" sz="2000" b="1" dirty="0">
                <a:latin typeface="Meiryo" panose="020B0604030504040204" pitchFamily="50" charset="-128"/>
                <a:ea typeface="Meiryo" panose="020B0604030504040204" pitchFamily="50" charset="-128"/>
              </a:rPr>
              <a:t>それでは、実際に年金記録を見てみましょう</a:t>
            </a:r>
            <a:endParaRPr lang="ja-JP" altLang="en-US" sz="2000" b="1" i="0" dirty="0">
              <a:effectLst/>
              <a:latin typeface="Meiryo" panose="020B0604030504040204" pitchFamily="50" charset="-128"/>
              <a:ea typeface="Meiryo" panose="020B0604030504040204" pitchFamily="50" charset="-128"/>
            </a:endParaRPr>
          </a:p>
        </p:txBody>
      </p:sp>
    </p:spTree>
    <p:extLst>
      <p:ext uri="{BB962C8B-B14F-4D97-AF65-F5344CB8AC3E}">
        <p14:creationId xmlns:p14="http://schemas.microsoft.com/office/powerpoint/2010/main" val="3843727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48680"/>
            <a:ext cx="5211683" cy="490904"/>
          </a:xfrm>
        </p:spPr>
        <p:txBody>
          <a:bodyPr vert="horz" wrap="none">
            <a:spAutoFit/>
          </a:bodyPr>
          <a:lstStyle/>
          <a:p>
            <a:r>
              <a:rPr lang="ja-JP" altLang="en-US" sz="2800" dirty="0">
                <a:latin typeface="メイリオ" panose="020B0604030504040204" pitchFamily="50" charset="-128"/>
                <a:ea typeface="メイリオ" panose="020B0604030504040204" pitchFamily="50" charset="-128"/>
              </a:rPr>
              <a:t>こんな時に「</a:t>
            </a:r>
            <a:r>
              <a:rPr lang="ja-JP" altLang="en-US" sz="2800" dirty="0" err="1">
                <a:latin typeface="メイリオ" panose="020B0604030504040204" pitchFamily="50" charset="-128"/>
                <a:ea typeface="メイリオ" panose="020B0604030504040204" pitchFamily="50" charset="-128"/>
              </a:rPr>
              <a:t>ねんきん</a:t>
            </a:r>
            <a:r>
              <a:rPr lang="ja-JP" altLang="en-US" sz="2800" dirty="0">
                <a:latin typeface="メイリオ" panose="020B0604030504040204" pitchFamily="50" charset="-128"/>
                <a:ea typeface="メイリオ" panose="020B0604030504040204" pitchFamily="50" charset="-128"/>
              </a:rPr>
              <a:t>ネット」</a:t>
            </a:r>
            <a:endParaRPr lang="ja-JP" altLang="en-US" sz="2800" dirty="0"/>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p>
        </p:txBody>
      </p:sp>
      <p:sp>
        <p:nvSpPr>
          <p:cNvPr id="11" name="テキスト ボックス 10">
            <a:extLst>
              <a:ext uri="{FF2B5EF4-FFF2-40B4-BE49-F238E27FC236}">
                <a16:creationId xmlns:a16="http://schemas.microsoft.com/office/drawing/2014/main" id="{0D492283-A8BF-8D56-84D5-8FFA407591E1}"/>
              </a:ext>
            </a:extLst>
          </p:cNvPr>
          <p:cNvSpPr txBox="1"/>
          <p:nvPr/>
        </p:nvSpPr>
        <p:spPr>
          <a:xfrm>
            <a:off x="251520" y="1412776"/>
            <a:ext cx="8568952" cy="954107"/>
          </a:xfrm>
          <a:prstGeom prst="rect">
            <a:avLst/>
          </a:prstGeom>
          <a:noFill/>
        </p:spPr>
        <p:txBody>
          <a:bodyPr wrap="square" rtlCol="0">
            <a:spAutoFit/>
          </a:bodyPr>
          <a:lstStyle/>
          <a:p>
            <a:pPr marL="363538" indent="-363538"/>
            <a:r>
              <a:rPr lang="ja-JP" altLang="en-US" sz="2800" b="1" i="0" dirty="0">
                <a:solidFill>
                  <a:srgbClr val="00B050"/>
                </a:solidFill>
                <a:effectLst/>
                <a:latin typeface="Meiryo" panose="020B0604030504040204" pitchFamily="50" charset="-128"/>
                <a:ea typeface="Meiryo" panose="020B0604030504040204" pitchFamily="50" charset="-128"/>
              </a:rPr>
              <a:t>❷年金振り込み通知書などの様々な通知を</a:t>
            </a:r>
            <a:endParaRPr lang="en-US" altLang="ja-JP" sz="2800" b="1" i="0" dirty="0">
              <a:solidFill>
                <a:srgbClr val="00B050"/>
              </a:solidFill>
              <a:effectLst/>
              <a:latin typeface="Meiryo" panose="020B0604030504040204" pitchFamily="50" charset="-128"/>
              <a:ea typeface="Meiryo" panose="020B0604030504040204" pitchFamily="50" charset="-128"/>
            </a:endParaRPr>
          </a:p>
          <a:p>
            <a:pPr marL="363538" indent="-363538"/>
            <a:r>
              <a:rPr lang="ja-JP" altLang="en-US" sz="2800" b="1" i="0" dirty="0">
                <a:solidFill>
                  <a:srgbClr val="00B050"/>
                </a:solidFill>
                <a:effectLst/>
                <a:latin typeface="Meiryo" panose="020B0604030504040204" pitchFamily="50" charset="-128"/>
                <a:ea typeface="Meiryo" panose="020B0604030504040204" pitchFamily="50" charset="-128"/>
              </a:rPr>
              <a:t>　スマホやパソコンから確認したい！</a:t>
            </a:r>
          </a:p>
        </p:txBody>
      </p:sp>
      <p:sp>
        <p:nvSpPr>
          <p:cNvPr id="31" name="テキスト ボックス 30">
            <a:extLst>
              <a:ext uri="{FF2B5EF4-FFF2-40B4-BE49-F238E27FC236}">
                <a16:creationId xmlns:a16="http://schemas.microsoft.com/office/drawing/2014/main" id="{B013D456-5E16-4776-A2C7-671AB893F022}"/>
              </a:ext>
            </a:extLst>
          </p:cNvPr>
          <p:cNvSpPr txBox="1"/>
          <p:nvPr/>
        </p:nvSpPr>
        <p:spPr>
          <a:xfrm>
            <a:off x="358749" y="2273892"/>
            <a:ext cx="8374797" cy="1323439"/>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a:t>
            </a:r>
            <a:r>
              <a:rPr lang="ja-JP" altLang="en-US" sz="2000" b="1" i="0" dirty="0" err="1">
                <a:effectLst/>
                <a:latin typeface="Meiryo" panose="020B0604030504040204" pitchFamily="50" charset="-128"/>
                <a:ea typeface="Meiryo" panose="020B0604030504040204" pitchFamily="50" charset="-128"/>
              </a:rPr>
              <a:t>ねんきん</a:t>
            </a:r>
            <a:r>
              <a:rPr lang="ja-JP" altLang="en-US" sz="2000" b="1" i="0" dirty="0">
                <a:effectLst/>
                <a:latin typeface="Meiryo" panose="020B0604030504040204" pitchFamily="50" charset="-128"/>
                <a:ea typeface="Meiryo" panose="020B0604030504040204" pitchFamily="50" charset="-128"/>
              </a:rPr>
              <a:t>ネット」では年金受給者の方を対象にしている「年金振込通知書」や、国民年金に加入している方を対象にしている「ねんきん定期便」などの</a:t>
            </a:r>
            <a:r>
              <a:rPr lang="ja-JP" altLang="en-US" sz="2000" b="1" i="0" u="sng" dirty="0">
                <a:solidFill>
                  <a:srgbClr val="00B050"/>
                </a:solidFill>
                <a:effectLst/>
                <a:latin typeface="Meiryo" panose="020B0604030504040204" pitchFamily="50" charset="-128"/>
                <a:ea typeface="Meiryo" panose="020B0604030504040204" pitchFamily="50" charset="-128"/>
              </a:rPr>
              <a:t>各種通知書をご自身のスマートフォンやパソコンで見ることができます</a:t>
            </a:r>
            <a:r>
              <a:rPr lang="ja-JP" altLang="en-US" sz="2000" b="1" i="0" dirty="0">
                <a:effectLst/>
                <a:latin typeface="Meiryo" panose="020B0604030504040204" pitchFamily="50" charset="-128"/>
                <a:ea typeface="Meiryo" panose="020B0604030504040204" pitchFamily="50" charset="-128"/>
              </a:rPr>
              <a:t>。</a:t>
            </a:r>
          </a:p>
        </p:txBody>
      </p:sp>
      <p:pic>
        <p:nvPicPr>
          <p:cNvPr id="3" name="図 2">
            <a:extLst>
              <a:ext uri="{FF2B5EF4-FFF2-40B4-BE49-F238E27FC236}">
                <a16:creationId xmlns:a16="http://schemas.microsoft.com/office/drawing/2014/main" id="{FF34F735-0A81-4605-9366-BAC2BF091626}"/>
              </a:ext>
            </a:extLst>
          </p:cNvPr>
          <p:cNvPicPr>
            <a:picLocks noChangeAspect="1"/>
          </p:cNvPicPr>
          <p:nvPr/>
        </p:nvPicPr>
        <p:blipFill rotWithShape="1">
          <a:blip r:embed="rId6"/>
          <a:srcRect b="62033"/>
          <a:stretch/>
        </p:blipFill>
        <p:spPr>
          <a:xfrm>
            <a:off x="341687" y="3872290"/>
            <a:ext cx="5454621" cy="2158109"/>
          </a:xfrm>
          <a:prstGeom prst="rect">
            <a:avLst/>
          </a:prstGeom>
        </p:spPr>
      </p:pic>
      <p:grpSp>
        <p:nvGrpSpPr>
          <p:cNvPr id="33" name="グループ化 32">
            <a:extLst>
              <a:ext uri="{FF2B5EF4-FFF2-40B4-BE49-F238E27FC236}">
                <a16:creationId xmlns:a16="http://schemas.microsoft.com/office/drawing/2014/main" id="{9FEC12F2-A276-45F8-BBEE-9B807F3D67F6}"/>
              </a:ext>
            </a:extLst>
          </p:cNvPr>
          <p:cNvGrpSpPr/>
          <p:nvPr/>
        </p:nvGrpSpPr>
        <p:grpSpPr>
          <a:xfrm>
            <a:off x="4914126" y="3429000"/>
            <a:ext cx="3906346" cy="1752980"/>
            <a:chOff x="1663139" y="3976894"/>
            <a:chExt cx="3906346" cy="1752980"/>
          </a:xfrm>
        </p:grpSpPr>
        <p:sp>
          <p:nvSpPr>
            <p:cNvPr id="35" name="吹き出し: 円形 34">
              <a:extLst>
                <a:ext uri="{FF2B5EF4-FFF2-40B4-BE49-F238E27FC236}">
                  <a16:creationId xmlns:a16="http://schemas.microsoft.com/office/drawing/2014/main" id="{449D323E-4E30-44DE-A470-B33555510D68}"/>
                </a:ext>
              </a:extLst>
            </p:cNvPr>
            <p:cNvSpPr/>
            <p:nvPr/>
          </p:nvSpPr>
          <p:spPr>
            <a:xfrm>
              <a:off x="1663139" y="3976894"/>
              <a:ext cx="3906346" cy="1752980"/>
            </a:xfrm>
            <a:prstGeom prst="wedgeEllipseCallout">
              <a:avLst>
                <a:gd name="adj1" fmla="val -46609"/>
                <a:gd name="adj2" fmla="val 7989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CC413782-6DF3-41F6-B95B-84BC400CA289}"/>
                </a:ext>
              </a:extLst>
            </p:cNvPr>
            <p:cNvSpPr txBox="1"/>
            <p:nvPr/>
          </p:nvSpPr>
          <p:spPr>
            <a:xfrm>
              <a:off x="2131572" y="4420184"/>
              <a:ext cx="3096344" cy="954107"/>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Arial" panose="020B0604020202020204" pitchFamily="34" charset="0"/>
                </a:rPr>
                <a:t>確認した各種通知書は</a:t>
              </a:r>
              <a:r>
                <a:rPr lang="en-US" altLang="ja-JP" sz="1400" b="1" dirty="0">
                  <a:latin typeface="メイリオ" panose="020B0604030504040204" pitchFamily="50" charset="-128"/>
                  <a:ea typeface="メイリオ" panose="020B0604030504040204" pitchFamily="50" charset="-128"/>
                  <a:cs typeface="Arial" panose="020B0604020202020204" pitchFamily="34" charset="0"/>
                </a:rPr>
                <a:t>PDF</a:t>
              </a:r>
              <a:r>
                <a:rPr lang="ja-JP" altLang="en-US" sz="1400" b="1" dirty="0">
                  <a:latin typeface="メイリオ" panose="020B0604030504040204" pitchFamily="50" charset="-128"/>
                  <a:ea typeface="メイリオ" panose="020B0604030504040204" pitchFamily="50" charset="-128"/>
                  <a:cs typeface="Arial" panose="020B0604020202020204" pitchFamily="34" charset="0"/>
                </a:rPr>
                <a:t>ファイルにして保存、印刷が可能！</a:t>
              </a:r>
              <a:endParaRPr lang="en-US" altLang="ja-JP" sz="1400" b="1" dirty="0">
                <a:latin typeface="メイリオ" panose="020B0604030504040204" pitchFamily="50" charset="-128"/>
                <a:ea typeface="メイリオ" panose="020B0604030504040204" pitchFamily="50" charset="-128"/>
                <a:cs typeface="Arial" panose="020B0604020202020204" pitchFamily="34" charset="0"/>
              </a:endParaRPr>
            </a:p>
            <a:p>
              <a:r>
                <a:rPr kumimoji="1" lang="ja-JP" altLang="en-US" sz="1400" b="1" dirty="0">
                  <a:latin typeface="メイリオ" panose="020B0604030504040204" pitchFamily="50" charset="-128"/>
                  <a:ea typeface="メイリオ" panose="020B0604030504040204" pitchFamily="50" charset="-128"/>
                  <a:cs typeface="Arial" panose="020B0604020202020204" pitchFamily="34" charset="0"/>
                </a:rPr>
                <a:t>大切な通知をいつでも確認できて、紙で管理する必要もなくなる！</a:t>
              </a:r>
            </a:p>
          </p:txBody>
        </p:sp>
      </p:grpSp>
      <p:pic>
        <p:nvPicPr>
          <p:cNvPr id="10" name="図 9">
            <a:extLst>
              <a:ext uri="{FF2B5EF4-FFF2-40B4-BE49-F238E27FC236}">
                <a16:creationId xmlns:a16="http://schemas.microsoft.com/office/drawing/2014/main" id="{B44CF63F-2C42-478E-BD7E-3613A33FE075}"/>
              </a:ext>
            </a:extLst>
          </p:cNvPr>
          <p:cNvPicPr>
            <a:picLocks noChangeAspect="1"/>
          </p:cNvPicPr>
          <p:nvPr/>
        </p:nvPicPr>
        <p:blipFill rotWithShape="1">
          <a:blip r:embed="rId7"/>
          <a:srcRect l="46253" b="6263"/>
          <a:stretch/>
        </p:blipFill>
        <p:spPr>
          <a:xfrm>
            <a:off x="7110750" y="5101356"/>
            <a:ext cx="1368153" cy="1354126"/>
          </a:xfrm>
          <a:prstGeom prst="rect">
            <a:avLst/>
          </a:prstGeom>
        </p:spPr>
      </p:pic>
      <p:pic>
        <p:nvPicPr>
          <p:cNvPr id="13" name="図 12">
            <a:extLst>
              <a:ext uri="{FF2B5EF4-FFF2-40B4-BE49-F238E27FC236}">
                <a16:creationId xmlns:a16="http://schemas.microsoft.com/office/drawing/2014/main" id="{304C065C-7DAE-486B-8588-520C18253E39}"/>
              </a:ext>
            </a:extLst>
          </p:cNvPr>
          <p:cNvPicPr>
            <a:picLocks noChangeAspect="1"/>
          </p:cNvPicPr>
          <p:nvPr/>
        </p:nvPicPr>
        <p:blipFill>
          <a:blip r:embed="rId8"/>
          <a:stretch>
            <a:fillRect/>
          </a:stretch>
        </p:blipFill>
        <p:spPr>
          <a:xfrm>
            <a:off x="5966561" y="5445224"/>
            <a:ext cx="958176" cy="859963"/>
          </a:xfrm>
          <a:prstGeom prst="rect">
            <a:avLst/>
          </a:prstGeom>
        </p:spPr>
      </p:pic>
    </p:spTree>
    <p:extLst>
      <p:ext uri="{BB962C8B-B14F-4D97-AF65-F5344CB8AC3E}">
        <p14:creationId xmlns:p14="http://schemas.microsoft.com/office/powerpoint/2010/main" val="1061639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F449948C-F581-122E-0391-4160055AA3B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0056" b="5923"/>
          <a:stretch/>
        </p:blipFill>
        <p:spPr>
          <a:xfrm>
            <a:off x="7224520" y="3924312"/>
            <a:ext cx="1366175" cy="2385010"/>
          </a:xfrm>
          <a:prstGeom prst="rect">
            <a:avLst/>
          </a:prstGeom>
          <a:ln>
            <a:solidFill>
              <a:schemeClr val="tx1"/>
            </a:solidFill>
          </a:ln>
        </p:spPr>
      </p:pic>
      <p:pic>
        <p:nvPicPr>
          <p:cNvPr id="11" name="図 10">
            <a:extLst>
              <a:ext uri="{FF2B5EF4-FFF2-40B4-BE49-F238E27FC236}">
                <a16:creationId xmlns:a16="http://schemas.microsoft.com/office/drawing/2014/main" id="{F6F0CE59-45F2-BA7F-629F-814B1E5F8002}"/>
              </a:ext>
            </a:extLst>
          </p:cNvPr>
          <p:cNvPicPr>
            <a:picLocks noChangeAspect="1"/>
          </p:cNvPicPr>
          <p:nvPr/>
        </p:nvPicPr>
        <p:blipFill rotWithShape="1">
          <a:blip r:embed="rId5"/>
          <a:srcRect t="18226" b="5901"/>
          <a:stretch/>
        </p:blipFill>
        <p:spPr>
          <a:xfrm>
            <a:off x="7236162" y="4104192"/>
            <a:ext cx="1340600" cy="2205130"/>
          </a:xfrm>
          <a:prstGeom prst="rect">
            <a:avLst/>
          </a:prstGeom>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CD9C7C5B-4D15-9097-71E3-D44AE57E9FB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9710" b="6270"/>
          <a:stretch/>
        </p:blipFill>
        <p:spPr>
          <a:xfrm>
            <a:off x="5713162" y="3924311"/>
            <a:ext cx="1366175" cy="2385010"/>
          </a:xfrm>
          <a:prstGeom prst="rect">
            <a:avLst/>
          </a:prstGeom>
          <a:ln>
            <a:solidFill>
              <a:schemeClr val="tx1"/>
            </a:solidFill>
          </a:ln>
        </p:spPr>
      </p:pic>
      <p:pic>
        <p:nvPicPr>
          <p:cNvPr id="5" name="図 4">
            <a:extLst>
              <a:ext uri="{FF2B5EF4-FFF2-40B4-BE49-F238E27FC236}">
                <a16:creationId xmlns:a16="http://schemas.microsoft.com/office/drawing/2014/main" id="{A676040C-3B87-2073-1E5C-EB4DC8F73988}"/>
              </a:ext>
            </a:extLst>
          </p:cNvPr>
          <p:cNvPicPr>
            <a:picLocks noChangeAspect="1"/>
          </p:cNvPicPr>
          <p:nvPr/>
        </p:nvPicPr>
        <p:blipFill rotWithShape="1">
          <a:blip r:embed="rId7"/>
          <a:srcRect t="6951" b="15820"/>
          <a:stretch/>
        </p:blipFill>
        <p:spPr>
          <a:xfrm>
            <a:off x="5742656" y="4104192"/>
            <a:ext cx="1317055" cy="2205128"/>
          </a:xfrm>
          <a:prstGeom prst="rect">
            <a:avLst/>
          </a:prstGeom>
        </p:spPr>
      </p:pic>
      <p:pic>
        <p:nvPicPr>
          <p:cNvPr id="6" name="図 5" descr="グラフィカル ユーザー インターフェイス&#10;&#10;自動的に生成された説明">
            <a:extLst>
              <a:ext uri="{FF2B5EF4-FFF2-40B4-BE49-F238E27FC236}">
                <a16:creationId xmlns:a16="http://schemas.microsoft.com/office/drawing/2014/main" id="{0D77F9A5-FC62-03B6-2671-38D04B8D6ED6}"/>
              </a:ext>
            </a:extLst>
          </p:cNvPr>
          <p:cNvPicPr>
            <a:picLocks noChangeAspect="1"/>
          </p:cNvPicPr>
          <p:nvPr/>
        </p:nvPicPr>
        <p:blipFill rotWithShape="1">
          <a:blip r:embed="rId8"/>
          <a:srcRect t="9931" b="5481"/>
          <a:stretch/>
        </p:blipFill>
        <p:spPr>
          <a:xfrm>
            <a:off x="7217324" y="1391660"/>
            <a:ext cx="1354622" cy="2380829"/>
          </a:xfrm>
          <a:prstGeom prst="rect">
            <a:avLst/>
          </a:prstGeom>
          <a:ln>
            <a:solidFill>
              <a:schemeClr val="tx1"/>
            </a:solidFill>
          </a:ln>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7D1FB77B-95F0-8C39-CE34-ED3E1F736610}"/>
              </a:ext>
            </a:extLst>
          </p:cNvPr>
          <p:cNvPicPr>
            <a:picLocks noChangeAspect="1"/>
          </p:cNvPicPr>
          <p:nvPr/>
        </p:nvPicPr>
        <p:blipFill rotWithShape="1">
          <a:blip r:embed="rId9"/>
          <a:srcRect t="9931" b="5576"/>
          <a:stretch/>
        </p:blipFill>
        <p:spPr>
          <a:xfrm>
            <a:off x="5718606" y="1407803"/>
            <a:ext cx="1346963" cy="2364686"/>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0" imgW="554" imgH="551" progId="TCLayout.ActiveDocument.1">
                  <p:embed/>
                </p:oleObj>
              </mc:Choice>
              <mc:Fallback>
                <p:oleObj name="think-cell スライド" r:id="rId10"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48680"/>
            <a:ext cx="5211683" cy="490904"/>
          </a:xfrm>
        </p:spPr>
        <p:txBody>
          <a:bodyPr vert="horz" wrap="none">
            <a:spAutoFit/>
          </a:bodyPr>
          <a:lstStyle/>
          <a:p>
            <a:r>
              <a:rPr lang="ja-JP" altLang="en-US" sz="2800" dirty="0">
                <a:latin typeface="メイリオ" panose="020B0604030504040204" pitchFamily="50" charset="-128"/>
                <a:ea typeface="メイリオ" panose="020B0604030504040204" pitchFamily="50" charset="-128"/>
              </a:rPr>
              <a:t>こんな時に「ねんきんネット」</a:t>
            </a:r>
            <a:endParaRPr lang="ja-JP" altLang="en-US" sz="2800" dirty="0"/>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p>
        </p:txBody>
      </p:sp>
      <p:pic>
        <p:nvPicPr>
          <p:cNvPr id="28" name="図 27" descr="グラフィカル ユーザー インターフェイス, テキスト, アプリケーション&#10;&#10;自動的に生成された説明">
            <a:extLst>
              <a:ext uri="{FF2B5EF4-FFF2-40B4-BE49-F238E27FC236}">
                <a16:creationId xmlns:a16="http://schemas.microsoft.com/office/drawing/2014/main" id="{969D899D-84C7-5827-5424-A8D384EC193F}"/>
              </a:ext>
            </a:extLst>
          </p:cNvPr>
          <p:cNvPicPr>
            <a:picLocks noChangeAspect="1"/>
          </p:cNvPicPr>
          <p:nvPr/>
        </p:nvPicPr>
        <p:blipFill rotWithShape="1">
          <a:blip r:embed="rId12">
            <a:extLst>
              <a:ext uri="{BEBA8EAE-BF5A-486C-A8C5-ECC9F3942E4B}">
                <a14:imgProps xmlns:a14="http://schemas.microsoft.com/office/drawing/2010/main">
                  <a14:imgLayer r:embed="rId13">
                    <a14:imgEffect>
                      <a14:artisticGlass/>
                    </a14:imgEffect>
                  </a14:imgLayer>
                </a14:imgProps>
              </a:ext>
            </a:extLst>
          </a:blip>
          <a:srcRect t="58514" b="22475"/>
          <a:stretch/>
        </p:blipFill>
        <p:spPr>
          <a:xfrm>
            <a:off x="5716700" y="2770078"/>
            <a:ext cx="1328729" cy="524852"/>
          </a:xfrm>
          <a:prstGeom prst="rect">
            <a:avLst/>
          </a:prstGeom>
          <a:ln>
            <a:noFill/>
          </a:ln>
        </p:spPr>
      </p:pic>
      <p:sp>
        <p:nvSpPr>
          <p:cNvPr id="30" name="矢印: 下 29">
            <a:extLst>
              <a:ext uri="{FF2B5EF4-FFF2-40B4-BE49-F238E27FC236}">
                <a16:creationId xmlns:a16="http://schemas.microsoft.com/office/drawing/2014/main" id="{D0ADCA5A-DE85-37AF-9B1C-D12245D959A0}"/>
              </a:ext>
            </a:extLst>
          </p:cNvPr>
          <p:cNvSpPr/>
          <p:nvPr/>
        </p:nvSpPr>
        <p:spPr>
          <a:xfrm flipV="1">
            <a:off x="6143895" y="2236586"/>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四角形: 角を丸くする 32">
            <a:extLst>
              <a:ext uri="{FF2B5EF4-FFF2-40B4-BE49-F238E27FC236}">
                <a16:creationId xmlns:a16="http://schemas.microsoft.com/office/drawing/2014/main" id="{B500E755-4029-2AC0-8A22-D43638C45D58}"/>
              </a:ext>
            </a:extLst>
          </p:cNvPr>
          <p:cNvSpPr/>
          <p:nvPr/>
        </p:nvSpPr>
        <p:spPr>
          <a:xfrm>
            <a:off x="7846657" y="4904024"/>
            <a:ext cx="504056" cy="2516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四角形: 角を丸くする 35">
            <a:extLst>
              <a:ext uri="{FF2B5EF4-FFF2-40B4-BE49-F238E27FC236}">
                <a16:creationId xmlns:a16="http://schemas.microsoft.com/office/drawing/2014/main" id="{928A0DD4-F571-C0A1-1AD1-A987E2751706}"/>
              </a:ext>
            </a:extLst>
          </p:cNvPr>
          <p:cNvSpPr/>
          <p:nvPr/>
        </p:nvSpPr>
        <p:spPr>
          <a:xfrm>
            <a:off x="7226770" y="2389002"/>
            <a:ext cx="1332307" cy="3708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8" name="図形グループ 69">
            <a:extLst>
              <a:ext uri="{FF2B5EF4-FFF2-40B4-BE49-F238E27FC236}">
                <a16:creationId xmlns:a16="http://schemas.microsoft.com/office/drawing/2014/main" id="{C0F3DEDD-A7A8-4892-1584-36076A2D1464}"/>
              </a:ext>
            </a:extLst>
          </p:cNvPr>
          <p:cNvGrpSpPr/>
          <p:nvPr/>
        </p:nvGrpSpPr>
        <p:grpSpPr>
          <a:xfrm>
            <a:off x="5905918" y="2159135"/>
            <a:ext cx="296587" cy="293005"/>
            <a:chOff x="2897417" y="3995693"/>
            <a:chExt cx="296587" cy="293005"/>
          </a:xfrm>
        </p:grpSpPr>
        <p:sp>
          <p:nvSpPr>
            <p:cNvPr id="39" name="円/楕円 70">
              <a:extLst>
                <a:ext uri="{FF2B5EF4-FFF2-40B4-BE49-F238E27FC236}">
                  <a16:creationId xmlns:a16="http://schemas.microsoft.com/office/drawing/2014/main" id="{46C5D8F6-5AA0-E010-B618-CD61011782B0}"/>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8B69AC60-B0AF-07BF-A51C-3FA8B6BD228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1" name="図形グループ 61">
            <a:extLst>
              <a:ext uri="{FF2B5EF4-FFF2-40B4-BE49-F238E27FC236}">
                <a16:creationId xmlns:a16="http://schemas.microsoft.com/office/drawing/2014/main" id="{E235CDA5-CE71-C621-205D-132B5149BCE3}"/>
              </a:ext>
            </a:extLst>
          </p:cNvPr>
          <p:cNvGrpSpPr/>
          <p:nvPr/>
        </p:nvGrpSpPr>
        <p:grpSpPr>
          <a:xfrm>
            <a:off x="8343450" y="2096017"/>
            <a:ext cx="296586" cy="293005"/>
            <a:chOff x="3546641" y="3995693"/>
            <a:chExt cx="296586" cy="293005"/>
          </a:xfrm>
        </p:grpSpPr>
        <p:sp>
          <p:nvSpPr>
            <p:cNvPr id="42" name="円/楕円 65">
              <a:extLst>
                <a:ext uri="{FF2B5EF4-FFF2-40B4-BE49-F238E27FC236}">
                  <a16:creationId xmlns:a16="http://schemas.microsoft.com/office/drawing/2014/main" id="{81F7D585-3DAA-1217-93BD-15CFA4942C64}"/>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68">
              <a:extLst>
                <a:ext uri="{FF2B5EF4-FFF2-40B4-BE49-F238E27FC236}">
                  <a16:creationId xmlns:a16="http://schemas.microsoft.com/office/drawing/2014/main" id="{E4746A95-FABF-6768-ED47-614E51938EA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4" name="図形グループ 69">
            <a:extLst>
              <a:ext uri="{FF2B5EF4-FFF2-40B4-BE49-F238E27FC236}">
                <a16:creationId xmlns:a16="http://schemas.microsoft.com/office/drawing/2014/main" id="{2BD93366-EEA4-7820-F61B-2F8119427D78}"/>
              </a:ext>
            </a:extLst>
          </p:cNvPr>
          <p:cNvGrpSpPr/>
          <p:nvPr/>
        </p:nvGrpSpPr>
        <p:grpSpPr>
          <a:xfrm>
            <a:off x="5766133" y="4338371"/>
            <a:ext cx="296586" cy="293005"/>
            <a:chOff x="4232441" y="3995693"/>
            <a:chExt cx="296586" cy="293005"/>
          </a:xfrm>
        </p:grpSpPr>
        <p:sp>
          <p:nvSpPr>
            <p:cNvPr id="45" name="円/楕円 70">
              <a:extLst>
                <a:ext uri="{FF2B5EF4-FFF2-40B4-BE49-F238E27FC236}">
                  <a16:creationId xmlns:a16="http://schemas.microsoft.com/office/drawing/2014/main" id="{555B9B0C-D13C-9256-3814-490D69817EBB}"/>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71">
              <a:extLst>
                <a:ext uri="{FF2B5EF4-FFF2-40B4-BE49-F238E27FC236}">
                  <a16:creationId xmlns:a16="http://schemas.microsoft.com/office/drawing/2014/main" id="{9E41F6BE-8538-899A-FE68-687B81B4820D}"/>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テキスト ボックス 46">
            <a:extLst>
              <a:ext uri="{FF2B5EF4-FFF2-40B4-BE49-F238E27FC236}">
                <a16:creationId xmlns:a16="http://schemas.microsoft.com/office/drawing/2014/main" id="{33A8155A-F294-7CA8-6C67-CCA338105CC8}"/>
              </a:ext>
            </a:extLst>
          </p:cNvPr>
          <p:cNvSpPr txBox="1"/>
          <p:nvPr/>
        </p:nvSpPr>
        <p:spPr>
          <a:xfrm>
            <a:off x="543892" y="2050390"/>
            <a:ext cx="3668068"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「ねんきんネット」トップページで画面を</a:t>
            </a:r>
            <a:r>
              <a:rPr lang="ja-JP" altLang="en-US" sz="1800" b="1" dirty="0">
                <a:latin typeface="メイリオ" panose="020B0604030504040204" pitchFamily="50" charset="-128"/>
                <a:ea typeface="メイリオ" panose="020B0604030504040204" pitchFamily="50" charset="-128"/>
              </a:rPr>
              <a:t>上にスクロールする</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「通知書を確認する」を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スクロールすると自分が現在確認できる通知が表示される</a:t>
            </a:r>
            <a:endParaRPr lang="en-US" altLang="ja-JP" b="1" dirty="0">
              <a:latin typeface="メイリオ" panose="020B0604030504040204" pitchFamily="50" charset="-128"/>
              <a:ea typeface="メイリオ" panose="020B0604030504040204" pitchFamily="50" charset="-128"/>
            </a:endParaRPr>
          </a:p>
          <a:p>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確認したい通知の「ダウンロード」をダブルタップ</a:t>
            </a:r>
          </a:p>
        </p:txBody>
      </p:sp>
      <p:grpSp>
        <p:nvGrpSpPr>
          <p:cNvPr id="48" name="図形グループ 52">
            <a:extLst>
              <a:ext uri="{FF2B5EF4-FFF2-40B4-BE49-F238E27FC236}">
                <a16:creationId xmlns:a16="http://schemas.microsoft.com/office/drawing/2014/main" id="{F9C1B66C-E6C5-9F46-E83E-A57CD08801F1}"/>
              </a:ext>
            </a:extLst>
          </p:cNvPr>
          <p:cNvGrpSpPr/>
          <p:nvPr/>
        </p:nvGrpSpPr>
        <p:grpSpPr>
          <a:xfrm>
            <a:off x="7571882" y="4639002"/>
            <a:ext cx="325536" cy="324509"/>
            <a:chOff x="5101121" y="3995693"/>
            <a:chExt cx="296586" cy="293005"/>
          </a:xfrm>
        </p:grpSpPr>
        <p:sp>
          <p:nvSpPr>
            <p:cNvPr id="49" name="円/楕円 53">
              <a:extLst>
                <a:ext uri="{FF2B5EF4-FFF2-40B4-BE49-F238E27FC236}">
                  <a16:creationId xmlns:a16="http://schemas.microsoft.com/office/drawing/2014/main" id="{69E4CCA6-A5A3-E260-225C-0E6947195504}"/>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54">
              <a:extLst>
                <a:ext uri="{FF2B5EF4-FFF2-40B4-BE49-F238E27FC236}">
                  <a16:creationId xmlns:a16="http://schemas.microsoft.com/office/drawing/2014/main" id="{75D1C10C-CB53-71E0-90AB-1B8E1ADCEA23}"/>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504DE061-0E6E-9F69-6307-108B0C0F3BB5}"/>
              </a:ext>
            </a:extLst>
          </p:cNvPr>
          <p:cNvSpPr txBox="1"/>
          <p:nvPr/>
        </p:nvSpPr>
        <p:spPr>
          <a:xfrm>
            <a:off x="255238" y="1496004"/>
            <a:ext cx="7800001" cy="369332"/>
          </a:xfrm>
          <a:prstGeom prst="rect">
            <a:avLst/>
          </a:prstGeom>
          <a:noFill/>
        </p:spPr>
        <p:txBody>
          <a:bodyPr wrap="square" rtlCol="0">
            <a:spAutoFit/>
          </a:bodyPr>
          <a:lstStyle/>
          <a:p>
            <a:r>
              <a:rPr lang="ja-JP" altLang="en-US" b="1" dirty="0">
                <a:latin typeface="Meiryo" panose="020B0604030504040204" pitchFamily="50" charset="-128"/>
                <a:ea typeface="Meiryo" panose="020B0604030504040204" pitchFamily="50" charset="-128"/>
              </a:rPr>
              <a:t>それでは、実際に各種の通知を確認してみましょう</a:t>
            </a:r>
            <a:endParaRPr lang="ja-JP" altLang="en-US" b="1" i="0" dirty="0">
              <a:effectLst/>
              <a:latin typeface="Meiryo" panose="020B0604030504040204" pitchFamily="50" charset="-128"/>
              <a:ea typeface="Meiryo" panose="020B0604030504040204" pitchFamily="50" charset="-128"/>
            </a:endParaRPr>
          </a:p>
        </p:txBody>
      </p:sp>
      <p:sp>
        <p:nvSpPr>
          <p:cNvPr id="12" name="矢印: 下 11">
            <a:extLst>
              <a:ext uri="{FF2B5EF4-FFF2-40B4-BE49-F238E27FC236}">
                <a16:creationId xmlns:a16="http://schemas.microsoft.com/office/drawing/2014/main" id="{B8961F35-CECE-B511-F3BB-9F0203604603}"/>
              </a:ext>
            </a:extLst>
          </p:cNvPr>
          <p:cNvSpPr/>
          <p:nvPr/>
        </p:nvSpPr>
        <p:spPr>
          <a:xfrm flipV="1">
            <a:off x="6156176" y="4732573"/>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591085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48680"/>
            <a:ext cx="5211683" cy="490904"/>
          </a:xfrm>
        </p:spPr>
        <p:txBody>
          <a:bodyPr vert="horz" wrap="none">
            <a:spAutoFit/>
          </a:bodyPr>
          <a:lstStyle/>
          <a:p>
            <a:r>
              <a:rPr lang="ja-JP" altLang="en-US" sz="2800" dirty="0">
                <a:latin typeface="メイリオ" panose="020B0604030504040204" pitchFamily="50" charset="-128"/>
                <a:ea typeface="メイリオ" panose="020B0604030504040204" pitchFamily="50" charset="-128"/>
              </a:rPr>
              <a:t>こんな時に「</a:t>
            </a:r>
            <a:r>
              <a:rPr lang="ja-JP" altLang="en-US" sz="2800" dirty="0" err="1">
                <a:latin typeface="メイリオ" panose="020B0604030504040204" pitchFamily="50" charset="-128"/>
                <a:ea typeface="メイリオ" panose="020B0604030504040204" pitchFamily="50" charset="-128"/>
              </a:rPr>
              <a:t>ねんきん</a:t>
            </a:r>
            <a:r>
              <a:rPr lang="ja-JP" altLang="en-US" sz="2800" dirty="0">
                <a:latin typeface="メイリオ" panose="020B0604030504040204" pitchFamily="50" charset="-128"/>
                <a:ea typeface="メイリオ" panose="020B0604030504040204" pitchFamily="50" charset="-128"/>
              </a:rPr>
              <a:t>ネット」</a:t>
            </a:r>
            <a:endParaRPr lang="ja-JP" altLang="en-US" sz="2800" dirty="0"/>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p>
        </p:txBody>
      </p:sp>
      <p:sp>
        <p:nvSpPr>
          <p:cNvPr id="11" name="テキスト ボックス 10">
            <a:extLst>
              <a:ext uri="{FF2B5EF4-FFF2-40B4-BE49-F238E27FC236}">
                <a16:creationId xmlns:a16="http://schemas.microsoft.com/office/drawing/2014/main" id="{0D492283-A8BF-8D56-84D5-8FFA407591E1}"/>
              </a:ext>
            </a:extLst>
          </p:cNvPr>
          <p:cNvSpPr txBox="1"/>
          <p:nvPr/>
        </p:nvSpPr>
        <p:spPr>
          <a:xfrm>
            <a:off x="251520" y="1412776"/>
            <a:ext cx="8748872" cy="523220"/>
          </a:xfrm>
          <a:prstGeom prst="rect">
            <a:avLst/>
          </a:prstGeom>
          <a:noFill/>
        </p:spPr>
        <p:txBody>
          <a:bodyPr wrap="square" rtlCol="0">
            <a:spAutoFit/>
          </a:bodyPr>
          <a:lstStyle/>
          <a:p>
            <a:pPr marL="363538" indent="-363538"/>
            <a:r>
              <a:rPr lang="ja-JP" altLang="en-US" sz="2800" b="1" i="0" dirty="0">
                <a:solidFill>
                  <a:srgbClr val="00B050"/>
                </a:solidFill>
                <a:effectLst/>
                <a:latin typeface="Meiryo" panose="020B0604030504040204" pitchFamily="50" charset="-128"/>
                <a:ea typeface="Meiryo" panose="020B0604030504040204" pitchFamily="50" charset="-128"/>
              </a:rPr>
              <a:t>❸年金に関する届出をオンラインで行いたい！</a:t>
            </a:r>
          </a:p>
        </p:txBody>
      </p:sp>
      <p:sp>
        <p:nvSpPr>
          <p:cNvPr id="31" name="テキスト ボックス 30">
            <a:extLst>
              <a:ext uri="{FF2B5EF4-FFF2-40B4-BE49-F238E27FC236}">
                <a16:creationId xmlns:a16="http://schemas.microsoft.com/office/drawing/2014/main" id="{B013D456-5E16-4776-A2C7-671AB893F022}"/>
              </a:ext>
            </a:extLst>
          </p:cNvPr>
          <p:cNvSpPr txBox="1"/>
          <p:nvPr/>
        </p:nvSpPr>
        <p:spPr>
          <a:xfrm>
            <a:off x="387816" y="2019883"/>
            <a:ext cx="8374797" cy="707886"/>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a:t>
            </a:r>
            <a:r>
              <a:rPr lang="ja-JP" altLang="en-US" sz="2000" b="1" i="0" dirty="0" err="1">
                <a:effectLst/>
                <a:latin typeface="Meiryo" panose="020B0604030504040204" pitchFamily="50" charset="-128"/>
                <a:ea typeface="Meiryo" panose="020B0604030504040204" pitchFamily="50" charset="-128"/>
              </a:rPr>
              <a:t>ねんきん</a:t>
            </a:r>
            <a:r>
              <a:rPr lang="ja-JP" altLang="en-US" sz="2000" b="1" i="0" dirty="0">
                <a:effectLst/>
                <a:latin typeface="Meiryo" panose="020B0604030504040204" pitchFamily="50" charset="-128"/>
                <a:ea typeface="Meiryo" panose="020B0604030504040204" pitchFamily="50" charset="-128"/>
              </a:rPr>
              <a:t>ネット」を利用すると日本年金機構への届出をパソコンやスマートフォンからオンラインで行うことができます。</a:t>
            </a:r>
          </a:p>
        </p:txBody>
      </p:sp>
      <p:sp>
        <p:nvSpPr>
          <p:cNvPr id="15" name="テキスト ボックス 14">
            <a:extLst>
              <a:ext uri="{FF2B5EF4-FFF2-40B4-BE49-F238E27FC236}">
                <a16:creationId xmlns:a16="http://schemas.microsoft.com/office/drawing/2014/main" id="{A9BE2AE8-614C-46FC-8466-40DAFF174B60}"/>
              </a:ext>
            </a:extLst>
          </p:cNvPr>
          <p:cNvSpPr txBox="1"/>
          <p:nvPr/>
        </p:nvSpPr>
        <p:spPr>
          <a:xfrm>
            <a:off x="508863" y="2807245"/>
            <a:ext cx="8374797" cy="707886"/>
          </a:xfrm>
          <a:prstGeom prst="rect">
            <a:avLst/>
          </a:prstGeom>
          <a:noFill/>
        </p:spPr>
        <p:txBody>
          <a:bodyPr wrap="square" rtlCol="0">
            <a:spAutoFit/>
          </a:bodyPr>
          <a:lstStyle/>
          <a:p>
            <a:pPr marL="265113" indent="-265113"/>
            <a:r>
              <a:rPr lang="ja-JP" altLang="en-US" sz="2000" b="1" i="0" u="sng" dirty="0">
                <a:solidFill>
                  <a:srgbClr val="00B050"/>
                </a:solidFill>
                <a:effectLst/>
                <a:latin typeface="Meiryo" panose="020B0604030504040204" pitchFamily="50" charset="-128"/>
                <a:ea typeface="Meiryo" panose="020B0604030504040204" pitchFamily="50" charset="-128"/>
              </a:rPr>
              <a:t>ご利用対象者</a:t>
            </a:r>
            <a:endParaRPr lang="en-US" altLang="ja-JP" sz="2000" b="1" i="0" u="sng" dirty="0">
              <a:solidFill>
                <a:srgbClr val="00B050"/>
              </a:solidFill>
              <a:effectLst/>
              <a:latin typeface="Meiryo" panose="020B0604030504040204" pitchFamily="50" charset="-128"/>
              <a:ea typeface="Meiryo" panose="020B0604030504040204" pitchFamily="50" charset="-128"/>
            </a:endParaRPr>
          </a:p>
          <a:p>
            <a:pPr marL="265113" indent="-265113"/>
            <a:r>
              <a:rPr lang="ja-JP" altLang="en-US" sz="2000" b="1" i="0" dirty="0">
                <a:effectLst/>
                <a:latin typeface="Meiryo" panose="020B0604030504040204" pitchFamily="50" charset="-128"/>
                <a:ea typeface="Meiryo" panose="020B0604030504040204" pitchFamily="50" charset="-128"/>
              </a:rPr>
              <a:t>　･･･マイナポータルから「</a:t>
            </a:r>
            <a:r>
              <a:rPr lang="ja-JP" altLang="en-US" sz="2000" b="1" i="0" dirty="0" err="1">
                <a:effectLst/>
                <a:latin typeface="Meiryo" panose="020B0604030504040204" pitchFamily="50" charset="-128"/>
                <a:ea typeface="Meiryo" panose="020B0604030504040204" pitchFamily="50" charset="-128"/>
              </a:rPr>
              <a:t>ねんきん</a:t>
            </a:r>
            <a:r>
              <a:rPr lang="ja-JP" altLang="en-US" sz="2000" b="1" i="0" dirty="0">
                <a:effectLst/>
                <a:latin typeface="Meiryo" panose="020B0604030504040204" pitchFamily="50" charset="-128"/>
                <a:ea typeface="Meiryo" panose="020B0604030504040204" pitchFamily="50" charset="-128"/>
              </a:rPr>
              <a:t>ネット」を利用している方</a:t>
            </a:r>
          </a:p>
        </p:txBody>
      </p:sp>
      <p:sp>
        <p:nvSpPr>
          <p:cNvPr id="16" name="テキスト ボックス 15">
            <a:extLst>
              <a:ext uri="{FF2B5EF4-FFF2-40B4-BE49-F238E27FC236}">
                <a16:creationId xmlns:a16="http://schemas.microsoft.com/office/drawing/2014/main" id="{03ED920B-F930-469C-BEA0-F9265F76764F}"/>
              </a:ext>
            </a:extLst>
          </p:cNvPr>
          <p:cNvSpPr txBox="1"/>
          <p:nvPr/>
        </p:nvSpPr>
        <p:spPr>
          <a:xfrm>
            <a:off x="508862" y="3560471"/>
            <a:ext cx="8374797" cy="1200329"/>
          </a:xfrm>
          <a:prstGeom prst="rect">
            <a:avLst/>
          </a:prstGeom>
          <a:noFill/>
        </p:spPr>
        <p:txBody>
          <a:bodyPr wrap="square" rtlCol="0">
            <a:spAutoFit/>
          </a:bodyPr>
          <a:lstStyle/>
          <a:p>
            <a:pPr marL="265113" indent="-265113"/>
            <a:r>
              <a:rPr lang="ja-JP" altLang="en-US" sz="2000" b="1" i="0" u="sng" dirty="0">
                <a:solidFill>
                  <a:srgbClr val="00B050"/>
                </a:solidFill>
                <a:effectLst/>
                <a:latin typeface="Meiryo" panose="020B0604030504040204" pitchFamily="50" charset="-128"/>
                <a:ea typeface="Meiryo" panose="020B0604030504040204" pitchFamily="50" charset="-128"/>
              </a:rPr>
              <a:t>電子申請が可能な届書</a:t>
            </a:r>
            <a:endParaRPr lang="en-US" altLang="ja-JP" sz="2000" b="1" i="0" u="sng" dirty="0">
              <a:solidFill>
                <a:srgbClr val="00B050"/>
              </a:solidFill>
              <a:effectLst/>
              <a:latin typeface="Meiryo" panose="020B0604030504040204" pitchFamily="50" charset="-128"/>
              <a:ea typeface="Meiryo" panose="020B0604030504040204" pitchFamily="50" charset="-128"/>
            </a:endParaRPr>
          </a:p>
          <a:p>
            <a:pPr marL="265113"/>
            <a:r>
              <a:rPr lang="ja-JP" altLang="en-US" sz="2000" b="1" i="0" dirty="0">
                <a:effectLst/>
                <a:latin typeface="Meiryo" panose="020B0604030504040204" pitchFamily="50" charset="-128"/>
                <a:ea typeface="Meiryo" panose="020B0604030504040204" pitchFamily="50" charset="-128"/>
              </a:rPr>
              <a:t>･･･公的年金等の受給者の扶養親族等申告書</a:t>
            </a:r>
            <a:endParaRPr lang="en-US" altLang="ja-JP" sz="2000" b="1" dirty="0">
              <a:latin typeface="Meiryo" panose="020B0604030504040204" pitchFamily="50" charset="-128"/>
              <a:ea typeface="Meiryo" panose="020B0604030504040204" pitchFamily="50" charset="-128"/>
            </a:endParaRPr>
          </a:p>
          <a:p>
            <a:pPr marL="628650"/>
            <a:r>
              <a:rPr lang="ja-JP" altLang="en-US" sz="1600" dirty="0">
                <a:latin typeface="Meiryo" panose="020B0604030504040204" pitchFamily="50" charset="-128"/>
                <a:ea typeface="Meiryo" panose="020B0604030504040204" pitchFamily="50" charset="-128"/>
              </a:rPr>
              <a:t>（源泉徴収される際に、各種の控除（障害者控除や配偶者控除）を受けることを申告するための申告書）</a:t>
            </a:r>
            <a:endParaRPr lang="ja-JP" altLang="en-US" sz="1600" i="0" dirty="0">
              <a:effectLst/>
              <a:latin typeface="Meiryo" panose="020B0604030504040204" pitchFamily="50" charset="-128"/>
              <a:ea typeface="Meiryo" panose="020B0604030504040204" pitchFamily="50" charset="-128"/>
            </a:endParaRPr>
          </a:p>
        </p:txBody>
      </p:sp>
      <p:sp>
        <p:nvSpPr>
          <p:cNvPr id="2" name="テキスト ボックス 1">
            <a:extLst>
              <a:ext uri="{FF2B5EF4-FFF2-40B4-BE49-F238E27FC236}">
                <a16:creationId xmlns:a16="http://schemas.microsoft.com/office/drawing/2014/main" id="{EA9ECC7F-6A95-4825-A3A2-532531474655}"/>
              </a:ext>
            </a:extLst>
          </p:cNvPr>
          <p:cNvSpPr txBox="1"/>
          <p:nvPr/>
        </p:nvSpPr>
        <p:spPr>
          <a:xfrm>
            <a:off x="2411760" y="4806140"/>
            <a:ext cx="7146912" cy="461665"/>
          </a:xfrm>
          <a:prstGeom prst="rect">
            <a:avLst/>
          </a:prstGeom>
          <a:noFill/>
        </p:spPr>
        <p:txBody>
          <a:bodyPr wrap="square" rtlCol="0">
            <a:spAutoFit/>
          </a:bodyPr>
          <a:lstStyle/>
          <a:p>
            <a:pPr marL="176213" indent="-176213"/>
            <a:r>
              <a:rPr kumimoji="1" lang="en-US" altLang="ja-JP" sz="1200" b="1"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届出の電子申請には、マイナポータルからのログインが必要です。</a:t>
            </a:r>
            <a:br>
              <a:rPr kumimoji="1" lang="en-US" altLang="ja-JP" sz="1200" b="1" dirty="0">
                <a:latin typeface="メイリオ" panose="020B0604030504040204" pitchFamily="50" charset="-128"/>
                <a:ea typeface="メイリオ" panose="020B0604030504040204" pitchFamily="50" charset="-128"/>
              </a:rPr>
            </a:br>
            <a:r>
              <a:rPr kumimoji="1" lang="ja-JP" altLang="en-US" sz="1200" b="1" dirty="0">
                <a:latin typeface="メイリオ" panose="020B0604030504040204" pitchFamily="50" charset="-128"/>
                <a:ea typeface="メイリオ" panose="020B0604030504040204" pitchFamily="50" charset="-128"/>
              </a:rPr>
              <a:t>ユーザ</a:t>
            </a:r>
            <a:r>
              <a:rPr kumimoji="1" lang="en-US" altLang="ja-JP" sz="1200" b="1" dirty="0">
                <a:latin typeface="メイリオ" panose="020B0604030504040204" pitchFamily="50" charset="-128"/>
                <a:ea typeface="メイリオ" panose="020B0604030504040204" pitchFamily="50" charset="-128"/>
              </a:rPr>
              <a:t>ID</a:t>
            </a:r>
            <a:r>
              <a:rPr kumimoji="1" lang="ja-JP" altLang="en-US" sz="1200" b="1" dirty="0">
                <a:latin typeface="メイリオ" panose="020B0604030504040204" pitchFamily="50" charset="-128"/>
                <a:ea typeface="メイリオ" panose="020B0604030504040204" pitchFamily="50" charset="-128"/>
              </a:rPr>
              <a:t>を用いて</a:t>
            </a:r>
            <a:r>
              <a:rPr kumimoji="1" lang="ja-JP" altLang="en-US" sz="1200" b="1" dirty="0" err="1">
                <a:latin typeface="メイリオ" panose="020B0604030504040204" pitchFamily="50" charset="-128"/>
                <a:ea typeface="メイリオ" panose="020B0604030504040204" pitchFamily="50" charset="-128"/>
              </a:rPr>
              <a:t>ねんきん</a:t>
            </a:r>
            <a:r>
              <a:rPr kumimoji="1" lang="ja-JP" altLang="en-US" sz="1200" b="1" dirty="0">
                <a:latin typeface="メイリオ" panose="020B0604030504040204" pitchFamily="50" charset="-128"/>
                <a:ea typeface="メイリオ" panose="020B0604030504040204" pitchFamily="50" charset="-128"/>
              </a:rPr>
              <a:t>ネットからログインしている方は利用することが出来ません。</a:t>
            </a:r>
          </a:p>
        </p:txBody>
      </p:sp>
      <p:pic>
        <p:nvPicPr>
          <p:cNvPr id="5" name="図 4">
            <a:extLst>
              <a:ext uri="{FF2B5EF4-FFF2-40B4-BE49-F238E27FC236}">
                <a16:creationId xmlns:a16="http://schemas.microsoft.com/office/drawing/2014/main" id="{95311ADA-0C76-43A6-9718-93AEC704A4A2}"/>
              </a:ext>
            </a:extLst>
          </p:cNvPr>
          <p:cNvPicPr>
            <a:picLocks noChangeAspect="1"/>
          </p:cNvPicPr>
          <p:nvPr/>
        </p:nvPicPr>
        <p:blipFill>
          <a:blip r:embed="rId6"/>
          <a:stretch>
            <a:fillRect/>
          </a:stretch>
        </p:blipFill>
        <p:spPr>
          <a:xfrm>
            <a:off x="526163" y="4687123"/>
            <a:ext cx="1450206" cy="1812757"/>
          </a:xfrm>
          <a:prstGeom prst="rect">
            <a:avLst/>
          </a:prstGeom>
        </p:spPr>
      </p:pic>
    </p:spTree>
    <p:extLst>
      <p:ext uri="{BB962C8B-B14F-4D97-AF65-F5344CB8AC3E}">
        <p14:creationId xmlns:p14="http://schemas.microsoft.com/office/powerpoint/2010/main" val="2027403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6E07CD9F-62C3-16FB-D4FB-A40B87A98BBD}"/>
              </a:ext>
            </a:extLst>
          </p:cNvPr>
          <p:cNvPicPr>
            <a:picLocks noChangeAspect="1"/>
          </p:cNvPicPr>
          <p:nvPr/>
        </p:nvPicPr>
        <p:blipFill rotWithShape="1">
          <a:blip r:embed="rId4"/>
          <a:srcRect t="10288" b="5219"/>
          <a:stretch/>
        </p:blipFill>
        <p:spPr>
          <a:xfrm>
            <a:off x="7213407" y="3886800"/>
            <a:ext cx="1358539" cy="2385010"/>
          </a:xfrm>
          <a:prstGeom prst="rect">
            <a:avLst/>
          </a:prstGeom>
          <a:ln>
            <a:solidFill>
              <a:schemeClr val="tx1"/>
            </a:solidFill>
          </a:ln>
        </p:spPr>
      </p:pic>
      <p:pic>
        <p:nvPicPr>
          <p:cNvPr id="34" name="図 3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ABC3D5D4-7C53-8A08-2484-10A686505B4A}"/>
              </a:ext>
            </a:extLst>
          </p:cNvPr>
          <p:cNvPicPr>
            <a:picLocks noChangeAspect="1"/>
          </p:cNvPicPr>
          <p:nvPr/>
        </p:nvPicPr>
        <p:blipFill rotWithShape="1">
          <a:blip r:embed="rId5"/>
          <a:srcRect t="9710" b="5798"/>
          <a:stretch/>
        </p:blipFill>
        <p:spPr>
          <a:xfrm>
            <a:off x="5724181" y="3901745"/>
            <a:ext cx="1340200" cy="2352814"/>
          </a:xfrm>
          <a:prstGeom prst="rect">
            <a:avLst/>
          </a:prstGeom>
          <a:ln>
            <a:solidFill>
              <a:schemeClr val="tx1"/>
            </a:solidFill>
          </a:ln>
        </p:spPr>
      </p:pic>
      <p:pic>
        <p:nvPicPr>
          <p:cNvPr id="6" name="図 5" descr="グラフィカル ユーザー インターフェイス&#10;&#10;自動的に生成された説明">
            <a:extLst>
              <a:ext uri="{FF2B5EF4-FFF2-40B4-BE49-F238E27FC236}">
                <a16:creationId xmlns:a16="http://schemas.microsoft.com/office/drawing/2014/main" id="{0D77F9A5-FC62-03B6-2671-38D04B8D6ED6}"/>
              </a:ext>
            </a:extLst>
          </p:cNvPr>
          <p:cNvPicPr>
            <a:picLocks noChangeAspect="1"/>
          </p:cNvPicPr>
          <p:nvPr/>
        </p:nvPicPr>
        <p:blipFill rotWithShape="1">
          <a:blip r:embed="rId6"/>
          <a:srcRect t="9931" b="5481"/>
          <a:stretch/>
        </p:blipFill>
        <p:spPr>
          <a:xfrm>
            <a:off x="7217324" y="1391660"/>
            <a:ext cx="1354622" cy="2380829"/>
          </a:xfrm>
          <a:prstGeom prst="rect">
            <a:avLst/>
          </a:prstGeom>
          <a:ln>
            <a:solidFill>
              <a:schemeClr val="tx1"/>
            </a:solidFill>
          </a:ln>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7D1FB77B-95F0-8C39-CE34-ED3E1F736610}"/>
              </a:ext>
            </a:extLst>
          </p:cNvPr>
          <p:cNvPicPr>
            <a:picLocks noChangeAspect="1"/>
          </p:cNvPicPr>
          <p:nvPr/>
        </p:nvPicPr>
        <p:blipFill rotWithShape="1">
          <a:blip r:embed="rId7"/>
          <a:srcRect t="9931" b="5576"/>
          <a:stretch/>
        </p:blipFill>
        <p:spPr>
          <a:xfrm>
            <a:off x="5718606" y="1407803"/>
            <a:ext cx="1346963" cy="2364686"/>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48680"/>
            <a:ext cx="5211683" cy="490904"/>
          </a:xfrm>
        </p:spPr>
        <p:txBody>
          <a:bodyPr vert="horz" wrap="none">
            <a:spAutoFit/>
          </a:bodyPr>
          <a:lstStyle/>
          <a:p>
            <a:r>
              <a:rPr lang="ja-JP" altLang="en-US" sz="2800" dirty="0">
                <a:latin typeface="メイリオ" panose="020B0604030504040204" pitchFamily="50" charset="-128"/>
                <a:ea typeface="メイリオ" panose="020B0604030504040204" pitchFamily="50" charset="-128"/>
              </a:rPr>
              <a:t>こんな時に「ねんきんネット」</a:t>
            </a:r>
            <a:endParaRPr lang="ja-JP" altLang="en-US" sz="2800" dirty="0"/>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p>
        </p:txBody>
      </p:sp>
      <p:sp>
        <p:nvSpPr>
          <p:cNvPr id="27" name="四角形: 角を丸くする 26">
            <a:extLst>
              <a:ext uri="{FF2B5EF4-FFF2-40B4-BE49-F238E27FC236}">
                <a16:creationId xmlns:a16="http://schemas.microsoft.com/office/drawing/2014/main" id="{BE0E7854-0B6F-2ABA-1A52-E539FD85CD26}"/>
              </a:ext>
            </a:extLst>
          </p:cNvPr>
          <p:cNvSpPr/>
          <p:nvPr/>
        </p:nvSpPr>
        <p:spPr>
          <a:xfrm>
            <a:off x="5962641" y="4631376"/>
            <a:ext cx="864097" cy="1498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8" name="図 27" descr="グラフィカル ユーザー インターフェイス, テキスト, アプリケーション&#10;&#10;自動的に生成された説明">
            <a:extLst>
              <a:ext uri="{FF2B5EF4-FFF2-40B4-BE49-F238E27FC236}">
                <a16:creationId xmlns:a16="http://schemas.microsoft.com/office/drawing/2014/main" id="{969D899D-84C7-5827-5424-A8D384EC19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Glass/>
                    </a14:imgEffect>
                  </a14:imgLayer>
                </a14:imgProps>
              </a:ext>
            </a:extLst>
          </a:blip>
          <a:srcRect t="58514" b="22475"/>
          <a:stretch/>
        </p:blipFill>
        <p:spPr>
          <a:xfrm>
            <a:off x="5716700" y="2770078"/>
            <a:ext cx="1328729" cy="524852"/>
          </a:xfrm>
          <a:prstGeom prst="rect">
            <a:avLst/>
          </a:prstGeom>
          <a:ln>
            <a:noFill/>
          </a:ln>
        </p:spPr>
      </p:pic>
      <p:sp>
        <p:nvSpPr>
          <p:cNvPr id="30" name="矢印: 下 29">
            <a:extLst>
              <a:ext uri="{FF2B5EF4-FFF2-40B4-BE49-F238E27FC236}">
                <a16:creationId xmlns:a16="http://schemas.microsoft.com/office/drawing/2014/main" id="{D0ADCA5A-DE85-37AF-9B1C-D12245D959A0}"/>
              </a:ext>
            </a:extLst>
          </p:cNvPr>
          <p:cNvSpPr/>
          <p:nvPr/>
        </p:nvSpPr>
        <p:spPr>
          <a:xfrm flipV="1">
            <a:off x="6143895" y="2236586"/>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四角形: 角を丸くする 32">
            <a:extLst>
              <a:ext uri="{FF2B5EF4-FFF2-40B4-BE49-F238E27FC236}">
                <a16:creationId xmlns:a16="http://schemas.microsoft.com/office/drawing/2014/main" id="{B500E755-4029-2AC0-8A22-D43638C45D58}"/>
              </a:ext>
            </a:extLst>
          </p:cNvPr>
          <p:cNvSpPr/>
          <p:nvPr/>
        </p:nvSpPr>
        <p:spPr>
          <a:xfrm>
            <a:off x="7645484" y="4990316"/>
            <a:ext cx="504056" cy="2516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四角形: 角を丸くする 35">
            <a:extLst>
              <a:ext uri="{FF2B5EF4-FFF2-40B4-BE49-F238E27FC236}">
                <a16:creationId xmlns:a16="http://schemas.microsoft.com/office/drawing/2014/main" id="{928A0DD4-F571-C0A1-1AD1-A987E2751706}"/>
              </a:ext>
            </a:extLst>
          </p:cNvPr>
          <p:cNvSpPr/>
          <p:nvPr/>
        </p:nvSpPr>
        <p:spPr>
          <a:xfrm>
            <a:off x="7226770" y="2770078"/>
            <a:ext cx="1332307" cy="3708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8" name="図形グループ 69">
            <a:extLst>
              <a:ext uri="{FF2B5EF4-FFF2-40B4-BE49-F238E27FC236}">
                <a16:creationId xmlns:a16="http://schemas.microsoft.com/office/drawing/2014/main" id="{C0F3DEDD-A7A8-4892-1584-36076A2D1464}"/>
              </a:ext>
            </a:extLst>
          </p:cNvPr>
          <p:cNvGrpSpPr/>
          <p:nvPr/>
        </p:nvGrpSpPr>
        <p:grpSpPr>
          <a:xfrm>
            <a:off x="5905918" y="2159135"/>
            <a:ext cx="296587" cy="293005"/>
            <a:chOff x="2897417" y="3995693"/>
            <a:chExt cx="296587" cy="293005"/>
          </a:xfrm>
        </p:grpSpPr>
        <p:sp>
          <p:nvSpPr>
            <p:cNvPr id="39" name="円/楕円 70">
              <a:extLst>
                <a:ext uri="{FF2B5EF4-FFF2-40B4-BE49-F238E27FC236}">
                  <a16:creationId xmlns:a16="http://schemas.microsoft.com/office/drawing/2014/main" id="{46C5D8F6-5AA0-E010-B618-CD61011782B0}"/>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8B69AC60-B0AF-07BF-A51C-3FA8B6BD228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1" name="図形グループ 61">
            <a:extLst>
              <a:ext uri="{FF2B5EF4-FFF2-40B4-BE49-F238E27FC236}">
                <a16:creationId xmlns:a16="http://schemas.microsoft.com/office/drawing/2014/main" id="{E235CDA5-CE71-C621-205D-132B5149BCE3}"/>
              </a:ext>
            </a:extLst>
          </p:cNvPr>
          <p:cNvGrpSpPr/>
          <p:nvPr/>
        </p:nvGrpSpPr>
        <p:grpSpPr>
          <a:xfrm>
            <a:off x="8343450" y="2477093"/>
            <a:ext cx="296586" cy="293005"/>
            <a:chOff x="3546641" y="3995693"/>
            <a:chExt cx="296586" cy="293005"/>
          </a:xfrm>
        </p:grpSpPr>
        <p:sp>
          <p:nvSpPr>
            <p:cNvPr id="42" name="円/楕円 65">
              <a:extLst>
                <a:ext uri="{FF2B5EF4-FFF2-40B4-BE49-F238E27FC236}">
                  <a16:creationId xmlns:a16="http://schemas.microsoft.com/office/drawing/2014/main" id="{81F7D585-3DAA-1217-93BD-15CFA4942C64}"/>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68">
              <a:extLst>
                <a:ext uri="{FF2B5EF4-FFF2-40B4-BE49-F238E27FC236}">
                  <a16:creationId xmlns:a16="http://schemas.microsoft.com/office/drawing/2014/main" id="{E4746A95-FABF-6768-ED47-614E51938EA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69">
            <a:extLst>
              <a:ext uri="{FF2B5EF4-FFF2-40B4-BE49-F238E27FC236}">
                <a16:creationId xmlns:a16="http://schemas.microsoft.com/office/drawing/2014/main" id="{2BD93366-EEA4-7820-F61B-2F8119427D78}"/>
              </a:ext>
            </a:extLst>
          </p:cNvPr>
          <p:cNvGrpSpPr/>
          <p:nvPr/>
        </p:nvGrpSpPr>
        <p:grpSpPr>
          <a:xfrm>
            <a:off x="5766133" y="4338371"/>
            <a:ext cx="296586" cy="293005"/>
            <a:chOff x="4232441" y="3995693"/>
            <a:chExt cx="296586" cy="293005"/>
          </a:xfrm>
        </p:grpSpPr>
        <p:sp>
          <p:nvSpPr>
            <p:cNvPr id="45" name="円/楕円 70">
              <a:extLst>
                <a:ext uri="{FF2B5EF4-FFF2-40B4-BE49-F238E27FC236}">
                  <a16:creationId xmlns:a16="http://schemas.microsoft.com/office/drawing/2014/main" id="{555B9B0C-D13C-9256-3814-490D69817EBB}"/>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71">
              <a:extLst>
                <a:ext uri="{FF2B5EF4-FFF2-40B4-BE49-F238E27FC236}">
                  <a16:creationId xmlns:a16="http://schemas.microsoft.com/office/drawing/2014/main" id="{9E41F6BE-8538-899A-FE68-687B81B4820D}"/>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テキスト ボックス 46">
            <a:extLst>
              <a:ext uri="{FF2B5EF4-FFF2-40B4-BE49-F238E27FC236}">
                <a16:creationId xmlns:a16="http://schemas.microsoft.com/office/drawing/2014/main" id="{33A8155A-F294-7CA8-6C67-CCA338105CC8}"/>
              </a:ext>
            </a:extLst>
          </p:cNvPr>
          <p:cNvSpPr txBox="1"/>
          <p:nvPr/>
        </p:nvSpPr>
        <p:spPr>
          <a:xfrm>
            <a:off x="543892" y="2050390"/>
            <a:ext cx="3502362" cy="3477875"/>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a:t>
            </a:r>
            <a:r>
              <a:rPr lang="ja-JP" altLang="en-US" sz="1800" b="1" dirty="0">
                <a:latin typeface="メイリオ" panose="020B0604030504040204" pitchFamily="50" charset="-128"/>
                <a:ea typeface="メイリオ" panose="020B0604030504040204" pitchFamily="50" charset="-128"/>
              </a:rPr>
              <a:t>上にスクロールする</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「届書を電子申請する」を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「作成する届書を選択する」</a:t>
            </a:r>
          </a:p>
          <a:p>
            <a:r>
              <a:rPr lang="ja-JP" altLang="en-US" b="1" dirty="0">
                <a:latin typeface="メイリオ" panose="020B0604030504040204" pitchFamily="50" charset="-128"/>
                <a:ea typeface="メイリオ" panose="020B0604030504040204" pitchFamily="50" charset="-128"/>
              </a:rPr>
              <a:t>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「作成する」をダブルタップ</a:t>
            </a:r>
          </a:p>
        </p:txBody>
      </p:sp>
      <p:grpSp>
        <p:nvGrpSpPr>
          <p:cNvPr id="48" name="図形グループ 52">
            <a:extLst>
              <a:ext uri="{FF2B5EF4-FFF2-40B4-BE49-F238E27FC236}">
                <a16:creationId xmlns:a16="http://schemas.microsoft.com/office/drawing/2014/main" id="{F9C1B66C-E6C5-9F46-E83E-A57CD08801F1}"/>
              </a:ext>
            </a:extLst>
          </p:cNvPr>
          <p:cNvGrpSpPr/>
          <p:nvPr/>
        </p:nvGrpSpPr>
        <p:grpSpPr>
          <a:xfrm>
            <a:off x="7370709" y="4725294"/>
            <a:ext cx="325536" cy="324509"/>
            <a:chOff x="5101121" y="3995693"/>
            <a:chExt cx="296586" cy="293005"/>
          </a:xfrm>
        </p:grpSpPr>
        <p:sp>
          <p:nvSpPr>
            <p:cNvPr id="49" name="円/楕円 53">
              <a:extLst>
                <a:ext uri="{FF2B5EF4-FFF2-40B4-BE49-F238E27FC236}">
                  <a16:creationId xmlns:a16="http://schemas.microsoft.com/office/drawing/2014/main" id="{69E4CCA6-A5A3-E260-225C-0E6947195504}"/>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54">
              <a:extLst>
                <a:ext uri="{FF2B5EF4-FFF2-40B4-BE49-F238E27FC236}">
                  <a16:creationId xmlns:a16="http://schemas.microsoft.com/office/drawing/2014/main" id="{75D1C10C-CB53-71E0-90AB-1B8E1ADCEA23}"/>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テキスト ボックス 54">
            <a:extLst>
              <a:ext uri="{FF2B5EF4-FFF2-40B4-BE49-F238E27FC236}">
                <a16:creationId xmlns:a16="http://schemas.microsoft.com/office/drawing/2014/main" id="{FB9758A1-5358-BB5A-EA22-64037FCB3F84}"/>
              </a:ext>
            </a:extLst>
          </p:cNvPr>
          <p:cNvSpPr txBox="1"/>
          <p:nvPr/>
        </p:nvSpPr>
        <p:spPr>
          <a:xfrm>
            <a:off x="683568" y="5608228"/>
            <a:ext cx="4572000" cy="646331"/>
          </a:xfrm>
          <a:prstGeom prst="rect">
            <a:avLst/>
          </a:prstGeom>
          <a:noFill/>
        </p:spPr>
        <p:txBody>
          <a:bodyPr wrap="square">
            <a:spAutoFit/>
          </a:bodyPr>
          <a:lstStyle/>
          <a:p>
            <a:pPr indent="89856"/>
            <a:r>
              <a:rPr lang="ja-JP" altLang="en-US" b="1" dirty="0">
                <a:latin typeface="メイリオ" panose="020B0604030504040204" pitchFamily="50" charset="-128"/>
                <a:ea typeface="メイリオ" panose="020B0604030504040204" pitchFamily="50" charset="-128"/>
              </a:rPr>
              <a:t>その後は、作成する手順に沿って申請を進めてください。</a:t>
            </a:r>
            <a:endParaRPr lang="en-US" altLang="ja-JP"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CABF18D-AF7C-ACF1-D38D-54A2ECEBFA89}"/>
              </a:ext>
            </a:extLst>
          </p:cNvPr>
          <p:cNvSpPr txBox="1"/>
          <p:nvPr/>
        </p:nvSpPr>
        <p:spPr>
          <a:xfrm>
            <a:off x="387303" y="1496252"/>
            <a:ext cx="5519846" cy="615553"/>
          </a:xfrm>
          <a:prstGeom prst="rect">
            <a:avLst/>
          </a:prstGeom>
          <a:noFill/>
        </p:spPr>
        <p:txBody>
          <a:bodyPr wrap="square" rtlCol="0">
            <a:spAutoFit/>
          </a:bodyPr>
          <a:lstStyle/>
          <a:p>
            <a:r>
              <a:rPr lang="ja-JP" altLang="en-US" b="1" dirty="0">
                <a:latin typeface="Meiryo" panose="020B0604030504040204" pitchFamily="50" charset="-128"/>
                <a:ea typeface="Meiryo" panose="020B0604030504040204" pitchFamily="50" charset="-128"/>
              </a:rPr>
              <a:t>それでは、電子申請の方法を確認してみましょう</a:t>
            </a:r>
            <a:r>
              <a:rPr lang="ja-JP" altLang="en-US" sz="1600" b="1" i="0" dirty="0">
                <a:effectLst/>
                <a:latin typeface="Meiryo" panose="020B0604030504040204" pitchFamily="50" charset="-128"/>
                <a:ea typeface="Meiryo" panose="020B0604030504040204" pitchFamily="50" charset="-128"/>
              </a:rPr>
              <a:t>（操作手順の確認のみで、実際に申請は行いません）</a:t>
            </a:r>
          </a:p>
        </p:txBody>
      </p:sp>
    </p:spTree>
    <p:extLst>
      <p:ext uri="{BB962C8B-B14F-4D97-AF65-F5344CB8AC3E}">
        <p14:creationId xmlns:p14="http://schemas.microsoft.com/office/powerpoint/2010/main" val="3025017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52970" y="521678"/>
            <a:ext cx="7200000" cy="540000"/>
          </a:xfrm>
        </p:spPr>
        <p:txBody>
          <a:bodyPr>
            <a:noAutofit/>
          </a:bodyPr>
          <a:lstStyle/>
          <a:p>
            <a:r>
              <a:rPr lang="ja-JP" altLang="en-US" dirty="0"/>
              <a:t>よくあるご質問</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sz="3600" dirty="0"/>
              <a:t>3-B</a:t>
            </a:r>
          </a:p>
        </p:txBody>
      </p:sp>
      <p:sp>
        <p:nvSpPr>
          <p:cNvPr id="5" name="テキスト ボックス 4">
            <a:extLst>
              <a:ext uri="{FF2B5EF4-FFF2-40B4-BE49-F238E27FC236}">
                <a16:creationId xmlns:a16="http://schemas.microsoft.com/office/drawing/2014/main" id="{8A203621-0C7F-E012-940C-C367DA169010}"/>
              </a:ext>
            </a:extLst>
          </p:cNvPr>
          <p:cNvSpPr txBox="1"/>
          <p:nvPr/>
        </p:nvSpPr>
        <p:spPr>
          <a:xfrm>
            <a:off x="467544" y="1484784"/>
            <a:ext cx="8172908" cy="4278094"/>
          </a:xfrm>
          <a:prstGeom prst="rect">
            <a:avLst/>
          </a:prstGeom>
          <a:noFill/>
        </p:spPr>
        <p:txBody>
          <a:bodyPr wrap="square">
            <a:spAutoFit/>
          </a:bodyPr>
          <a:lstStyle/>
          <a:p>
            <a:pPr algn="l" fontAlgn="base"/>
            <a:r>
              <a:rPr lang="ja-JP" altLang="en-US" sz="1600" b="1" dirty="0">
                <a:solidFill>
                  <a:schemeClr val="accent2"/>
                </a:solidFill>
                <a:latin typeface="メイリオ" panose="020B0604030504040204" pitchFamily="50" charset="-128"/>
                <a:ea typeface="メイリオ" panose="020B0604030504040204" pitchFamily="50" charset="-128"/>
              </a:rPr>
              <a:t>問</a:t>
            </a:r>
            <a:r>
              <a:rPr lang="en-US" altLang="ja-JP" sz="1600" b="1" dirty="0">
                <a:solidFill>
                  <a:schemeClr val="accent2"/>
                </a:solidFill>
                <a:latin typeface="メイリオ" panose="020B0604030504040204" pitchFamily="50" charset="-128"/>
                <a:ea typeface="メイリオ" panose="020B0604030504040204" pitchFamily="50" charset="-128"/>
              </a:rPr>
              <a:t>1.</a:t>
            </a:r>
            <a:r>
              <a:rPr lang="ja-JP" altLang="en-US" sz="1600" b="1" i="0" dirty="0">
                <a:solidFill>
                  <a:srgbClr val="000000"/>
                </a:solidFill>
                <a:effectLst/>
                <a:latin typeface="Meiryo" panose="020B0604030504040204" pitchFamily="50" charset="-128"/>
                <a:ea typeface="Meiryo" panose="020B0604030504040204" pitchFamily="50" charset="-128"/>
              </a:rPr>
              <a:t> 「ねんきんネット」サービスはどのような人が対象者となりますか。</a:t>
            </a:r>
          </a:p>
          <a:p>
            <a:pPr algn="l" fontAlgn="base"/>
            <a:r>
              <a:rPr lang="ja-JP" altLang="en-US" sz="1600" b="1" dirty="0">
                <a:solidFill>
                  <a:schemeClr val="accent1"/>
                </a:solidFill>
                <a:latin typeface="メイリオ" panose="020B0604030504040204" pitchFamily="50" charset="-128"/>
                <a:ea typeface="メイリオ" panose="020B0604030504040204" pitchFamily="50" charset="-128"/>
              </a:rPr>
              <a:t>回答</a:t>
            </a:r>
            <a:r>
              <a:rPr lang="en-US" altLang="ja-JP" sz="1600" b="1" dirty="0">
                <a:solidFill>
                  <a:schemeClr val="accent1"/>
                </a:solidFill>
                <a:latin typeface="メイリオ" panose="020B0604030504040204" pitchFamily="50" charset="-128"/>
                <a:ea typeface="メイリオ" panose="020B0604030504040204" pitchFamily="50" charset="-128"/>
              </a:rPr>
              <a:t>.</a:t>
            </a:r>
            <a:r>
              <a:rPr lang="ja-JP" altLang="en-US" sz="1600" b="0" i="0" dirty="0">
                <a:solidFill>
                  <a:srgbClr val="000000"/>
                </a:solidFill>
                <a:effectLst/>
                <a:latin typeface="Meiryo" panose="020B0604030504040204" pitchFamily="50" charset="-128"/>
                <a:ea typeface="Meiryo" panose="020B0604030504040204" pitchFamily="50" charset="-128"/>
              </a:rPr>
              <a:t>被保険者および年金受給者</a:t>
            </a:r>
            <a:r>
              <a:rPr lang="en-US" altLang="ja-JP" sz="1600" b="0" i="0" dirty="0">
                <a:solidFill>
                  <a:srgbClr val="000000"/>
                </a:solidFill>
                <a:effectLst/>
                <a:latin typeface="Meiryo" panose="020B0604030504040204" pitchFamily="50" charset="-128"/>
                <a:ea typeface="Meiryo" panose="020B0604030504040204" pitchFamily="50" charset="-128"/>
              </a:rPr>
              <a:t>(</a:t>
            </a:r>
            <a:r>
              <a:rPr lang="ja-JP" altLang="en-US" sz="1600" b="0" i="0" dirty="0">
                <a:solidFill>
                  <a:srgbClr val="000000"/>
                </a:solidFill>
                <a:effectLst/>
                <a:latin typeface="Meiryo" panose="020B0604030504040204" pitchFamily="50" charset="-128"/>
                <a:ea typeface="Meiryo" panose="020B0604030504040204" pitchFamily="50" charset="-128"/>
              </a:rPr>
              <a:t>昭和</a:t>
            </a:r>
            <a:r>
              <a:rPr lang="en-US" altLang="ja-JP" sz="1600" b="0" i="0" dirty="0">
                <a:solidFill>
                  <a:srgbClr val="000000"/>
                </a:solidFill>
                <a:effectLst/>
                <a:latin typeface="Meiryo" panose="020B0604030504040204" pitchFamily="50" charset="-128"/>
                <a:ea typeface="Meiryo" panose="020B0604030504040204" pitchFamily="50" charset="-128"/>
              </a:rPr>
              <a:t>61</a:t>
            </a:r>
            <a:r>
              <a:rPr lang="ja-JP" altLang="en-US" sz="1600" b="0" i="0" dirty="0">
                <a:solidFill>
                  <a:srgbClr val="000000"/>
                </a:solidFill>
                <a:effectLst/>
                <a:latin typeface="Meiryo" panose="020B0604030504040204" pitchFamily="50" charset="-128"/>
                <a:ea typeface="Meiryo" panose="020B0604030504040204" pitchFamily="50" charset="-128"/>
              </a:rPr>
              <a:t>年</a:t>
            </a:r>
            <a:r>
              <a:rPr lang="en-US" altLang="ja-JP" sz="1600" b="0" i="0" dirty="0">
                <a:solidFill>
                  <a:srgbClr val="000000"/>
                </a:solidFill>
                <a:effectLst/>
                <a:latin typeface="Meiryo" panose="020B0604030504040204" pitchFamily="50" charset="-128"/>
                <a:ea typeface="Meiryo" panose="020B0604030504040204" pitchFamily="50" charset="-128"/>
              </a:rPr>
              <a:t>4</a:t>
            </a:r>
            <a:r>
              <a:rPr lang="ja-JP" altLang="en-US" sz="1600" b="0" i="0" dirty="0">
                <a:solidFill>
                  <a:srgbClr val="000000"/>
                </a:solidFill>
                <a:effectLst/>
                <a:latin typeface="Meiryo" panose="020B0604030504040204" pitchFamily="50" charset="-128"/>
                <a:ea typeface="Meiryo" panose="020B0604030504040204" pitchFamily="50" charset="-128"/>
              </a:rPr>
              <a:t>月</a:t>
            </a:r>
            <a:r>
              <a:rPr lang="en-US" altLang="ja-JP" sz="1600" b="0" i="0" dirty="0">
                <a:solidFill>
                  <a:srgbClr val="000000"/>
                </a:solidFill>
                <a:effectLst/>
                <a:latin typeface="Meiryo" panose="020B0604030504040204" pitchFamily="50" charset="-128"/>
                <a:ea typeface="Meiryo" panose="020B0604030504040204" pitchFamily="50" charset="-128"/>
              </a:rPr>
              <a:t>1</a:t>
            </a:r>
            <a:r>
              <a:rPr lang="ja-JP" altLang="en-US" sz="1600" b="0" i="0" dirty="0">
                <a:solidFill>
                  <a:srgbClr val="000000"/>
                </a:solidFill>
                <a:effectLst/>
                <a:latin typeface="Meiryo" panose="020B0604030504040204" pitchFamily="50" charset="-128"/>
                <a:ea typeface="Meiryo" panose="020B0604030504040204" pitchFamily="50" charset="-128"/>
              </a:rPr>
              <a:t>日前に年金受給権が発生した老齢年金を受けている方を除く</a:t>
            </a:r>
            <a:r>
              <a:rPr lang="en-US" altLang="ja-JP" sz="1600" b="0" i="0" dirty="0">
                <a:solidFill>
                  <a:srgbClr val="000000"/>
                </a:solidFill>
                <a:effectLst/>
                <a:latin typeface="Meiryo" panose="020B0604030504040204" pitchFamily="50" charset="-128"/>
                <a:ea typeface="Meiryo" panose="020B0604030504040204" pitchFamily="50" charset="-128"/>
              </a:rPr>
              <a:t>)</a:t>
            </a:r>
            <a:r>
              <a:rPr lang="ja-JP" altLang="en-US" sz="1600" b="0" i="0" dirty="0">
                <a:solidFill>
                  <a:srgbClr val="000000"/>
                </a:solidFill>
                <a:effectLst/>
                <a:latin typeface="Meiryo" panose="020B0604030504040204" pitchFamily="50" charset="-128"/>
                <a:ea typeface="Meiryo" panose="020B0604030504040204" pitchFamily="50" charset="-128"/>
              </a:rPr>
              <a:t>が対象になります。</a:t>
            </a:r>
            <a:br>
              <a:rPr lang="ja-JP" altLang="en-US" sz="1600" dirty="0"/>
            </a:br>
            <a:r>
              <a:rPr lang="ja-JP" altLang="en-US" sz="1600" b="0" i="0" dirty="0">
                <a:solidFill>
                  <a:srgbClr val="000000"/>
                </a:solidFill>
                <a:effectLst/>
                <a:latin typeface="Meiryo" panose="020B0604030504040204" pitchFamily="50" charset="-128"/>
                <a:ea typeface="Meiryo" panose="020B0604030504040204" pitchFamily="50" charset="-128"/>
              </a:rPr>
              <a:t>なお、サービスにより対象者が異なる場合がありますので、それぞれのサービスについての設問も合わせてご覧ください。</a:t>
            </a:r>
          </a:p>
          <a:p>
            <a:endParaRPr lang="en-US" altLang="ja-JP" sz="1600" dirty="0">
              <a:latin typeface="メイリオ" panose="020B0604030504040204" pitchFamily="50" charset="-128"/>
              <a:ea typeface="メイリオ" panose="020B0604030504040204" pitchFamily="50" charset="-128"/>
            </a:endParaRPr>
          </a:p>
          <a:p>
            <a:pPr algn="l" fontAlgn="base"/>
            <a:r>
              <a:rPr lang="ja-JP" altLang="en-US" sz="1600" b="1" dirty="0">
                <a:solidFill>
                  <a:schemeClr val="accent2"/>
                </a:solidFill>
                <a:latin typeface="メイリオ" panose="020B0604030504040204" pitchFamily="50" charset="-128"/>
                <a:ea typeface="メイリオ" panose="020B0604030504040204" pitchFamily="50" charset="-128"/>
              </a:rPr>
              <a:t>問</a:t>
            </a:r>
            <a:r>
              <a:rPr lang="en-US" altLang="ja-JP" sz="1600" b="1" dirty="0">
                <a:solidFill>
                  <a:schemeClr val="accent2"/>
                </a:solidFill>
                <a:latin typeface="メイリオ" panose="020B0604030504040204" pitchFamily="50" charset="-128"/>
                <a:ea typeface="メイリオ" panose="020B0604030504040204" pitchFamily="50" charset="-128"/>
              </a:rPr>
              <a:t>2.</a:t>
            </a:r>
            <a:r>
              <a:rPr lang="ja-JP" altLang="en-US" sz="1600" b="1" i="0" dirty="0">
                <a:solidFill>
                  <a:srgbClr val="000000"/>
                </a:solidFill>
                <a:effectLst/>
                <a:latin typeface="Meiryo" panose="020B0604030504040204" pitchFamily="50" charset="-128"/>
                <a:ea typeface="Meiryo" panose="020B0604030504040204" pitchFamily="50" charset="-128"/>
              </a:rPr>
              <a:t> 「ねんきんネット」サービス全般のセキュリティに関する取り組みはどうなっていますか。</a:t>
            </a:r>
          </a:p>
          <a:p>
            <a:r>
              <a:rPr lang="ja-JP" altLang="en-US" sz="1600" b="1" dirty="0">
                <a:solidFill>
                  <a:schemeClr val="accent1"/>
                </a:solidFill>
                <a:latin typeface="メイリオ" panose="020B0604030504040204" pitchFamily="50" charset="-128"/>
                <a:ea typeface="メイリオ" panose="020B0604030504040204" pitchFamily="50" charset="-128"/>
              </a:rPr>
              <a:t>回答</a:t>
            </a:r>
            <a:r>
              <a:rPr lang="en-US" altLang="ja-JP" sz="1600" b="1" dirty="0">
                <a:solidFill>
                  <a:schemeClr val="accent1"/>
                </a:solidFill>
                <a:latin typeface="メイリオ" panose="020B0604030504040204" pitchFamily="50" charset="-128"/>
                <a:ea typeface="メイリオ" panose="020B0604030504040204" pitchFamily="50" charset="-128"/>
              </a:rPr>
              <a:t>.</a:t>
            </a:r>
            <a:r>
              <a:rPr lang="ja-JP" altLang="en-US" sz="1600" b="0" i="0" dirty="0">
                <a:solidFill>
                  <a:srgbClr val="000000"/>
                </a:solidFill>
                <a:effectLst/>
                <a:latin typeface="Meiryo" panose="020B0604030504040204" pitchFamily="50" charset="-128"/>
                <a:ea typeface="Meiryo" panose="020B0604030504040204" pitchFamily="50" charset="-128"/>
              </a:rPr>
              <a:t>本サービスでは、お客様に安心してご利用いただくため、インターネットを通じたサービスに伴うリスクに対し、様々な対策をとっております。</a:t>
            </a:r>
            <a:endParaRPr lang="en-US" altLang="ja-JP" sz="1600" dirty="0">
              <a:latin typeface="メイリオ" panose="020B0604030504040204" pitchFamily="50" charset="-128"/>
              <a:ea typeface="メイリオ" panose="020B0604030504040204" pitchFamily="50" charset="-128"/>
            </a:endParaRPr>
          </a:p>
          <a:p>
            <a:endParaRPr lang="ja-JP" altLang="en-US" sz="1600" dirty="0">
              <a:latin typeface="メイリオ" panose="020B0604030504040204" pitchFamily="50" charset="-128"/>
              <a:ea typeface="メイリオ" panose="020B0604030504040204" pitchFamily="50" charset="-128"/>
            </a:endParaRPr>
          </a:p>
          <a:p>
            <a:pPr algn="l" fontAlgn="base"/>
            <a:r>
              <a:rPr lang="ja-JP" altLang="en-US" sz="1600" b="1" dirty="0">
                <a:solidFill>
                  <a:schemeClr val="accent2"/>
                </a:solidFill>
                <a:latin typeface="メイリオ" panose="020B0604030504040204" pitchFamily="50" charset="-128"/>
                <a:ea typeface="メイリオ" panose="020B0604030504040204" pitchFamily="50" charset="-128"/>
              </a:rPr>
              <a:t>問</a:t>
            </a:r>
            <a:r>
              <a:rPr lang="en-US" altLang="ja-JP" sz="1600" b="1" dirty="0">
                <a:solidFill>
                  <a:schemeClr val="accent2"/>
                </a:solidFill>
                <a:latin typeface="メイリオ" panose="020B0604030504040204" pitchFamily="50" charset="-128"/>
                <a:ea typeface="メイリオ" panose="020B0604030504040204" pitchFamily="50" charset="-128"/>
              </a:rPr>
              <a:t>3.</a:t>
            </a:r>
            <a:r>
              <a:rPr lang="ja-JP" altLang="en-US" sz="1600" b="1" i="0" dirty="0">
                <a:solidFill>
                  <a:srgbClr val="000000"/>
                </a:solidFill>
                <a:effectLst/>
                <a:latin typeface="Meiryo" panose="020B0604030504040204" pitchFamily="50" charset="-128"/>
                <a:ea typeface="Meiryo" panose="020B0604030504040204" pitchFamily="50" charset="-128"/>
              </a:rPr>
              <a:t>年金加入記録はインターネット以外でも確認することができますか。</a:t>
            </a:r>
          </a:p>
          <a:p>
            <a:r>
              <a:rPr lang="ja-JP" altLang="en-US" sz="1600" b="1" dirty="0">
                <a:solidFill>
                  <a:schemeClr val="accent1"/>
                </a:solidFill>
                <a:latin typeface="メイリオ" panose="020B0604030504040204" pitchFamily="50" charset="-128"/>
                <a:ea typeface="メイリオ" panose="020B0604030504040204" pitchFamily="50" charset="-128"/>
              </a:rPr>
              <a:t>回答</a:t>
            </a:r>
            <a:r>
              <a:rPr lang="en-US" altLang="ja-JP" sz="1600" b="1" dirty="0">
                <a:solidFill>
                  <a:schemeClr val="accent1"/>
                </a:solidFill>
                <a:latin typeface="メイリオ" panose="020B0604030504040204" pitchFamily="50" charset="-128"/>
                <a:ea typeface="メイリオ" panose="020B0604030504040204" pitchFamily="50" charset="-128"/>
              </a:rPr>
              <a:t>.</a:t>
            </a:r>
            <a:r>
              <a:rPr lang="ja-JP" altLang="en-US" sz="1600" b="0" i="0" dirty="0">
                <a:solidFill>
                  <a:srgbClr val="000000"/>
                </a:solidFill>
                <a:effectLst/>
                <a:latin typeface="Meiryo" panose="020B0604030504040204" pitchFamily="50" charset="-128"/>
                <a:ea typeface="Meiryo" panose="020B0604030504040204" pitchFamily="50" charset="-128"/>
              </a:rPr>
              <a:t>全国の年金事務所で年金加入記録の交付を行っております。</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pPr algn="l" fontAlgn="base"/>
            <a:r>
              <a:rPr lang="ja-JP" altLang="en-US" sz="1600" b="1" dirty="0">
                <a:solidFill>
                  <a:schemeClr val="accent2"/>
                </a:solidFill>
                <a:latin typeface="メイリオ" panose="020B0604030504040204" pitchFamily="50" charset="-128"/>
                <a:ea typeface="メイリオ" panose="020B0604030504040204" pitchFamily="50" charset="-128"/>
              </a:rPr>
              <a:t>問</a:t>
            </a:r>
            <a:r>
              <a:rPr lang="en-US" altLang="ja-JP" sz="1600" b="1" dirty="0">
                <a:solidFill>
                  <a:schemeClr val="accent2"/>
                </a:solidFill>
                <a:latin typeface="メイリオ" panose="020B0604030504040204" pitchFamily="50" charset="-128"/>
                <a:ea typeface="メイリオ" panose="020B0604030504040204" pitchFamily="50" charset="-128"/>
              </a:rPr>
              <a:t>4.</a:t>
            </a:r>
            <a:r>
              <a:rPr lang="ja-JP" altLang="en-US" sz="1600" b="1" i="0" dirty="0">
                <a:solidFill>
                  <a:srgbClr val="000000"/>
                </a:solidFill>
                <a:effectLst/>
                <a:latin typeface="Meiryo" panose="020B0604030504040204" pitchFamily="50" charset="-128"/>
                <a:ea typeface="Meiryo" panose="020B0604030504040204" pitchFamily="50" charset="-128"/>
              </a:rPr>
              <a:t>スマートフォンからパソコン用の「ねんきんネット」を利用することはできますか。</a:t>
            </a:r>
          </a:p>
          <a:p>
            <a:r>
              <a:rPr lang="ja-JP" altLang="en-US" sz="1600" b="1" dirty="0">
                <a:solidFill>
                  <a:schemeClr val="accent1"/>
                </a:solidFill>
                <a:latin typeface="メイリオ" panose="020B0604030504040204" pitchFamily="50" charset="-128"/>
                <a:ea typeface="メイリオ" panose="020B0604030504040204" pitchFamily="50" charset="-128"/>
              </a:rPr>
              <a:t>回答</a:t>
            </a:r>
            <a:r>
              <a:rPr lang="en-US" altLang="ja-JP" sz="1600" b="1" dirty="0">
                <a:solidFill>
                  <a:schemeClr val="accent1"/>
                </a:solidFill>
                <a:latin typeface="メイリオ" panose="020B0604030504040204" pitchFamily="50" charset="-128"/>
                <a:ea typeface="メイリオ" panose="020B0604030504040204" pitchFamily="50" charset="-128"/>
              </a:rPr>
              <a:t>.</a:t>
            </a:r>
            <a:r>
              <a:rPr lang="ja-JP" altLang="en-US" sz="1600" b="0" i="0" dirty="0">
                <a:solidFill>
                  <a:srgbClr val="000000"/>
                </a:solidFill>
                <a:effectLst/>
                <a:latin typeface="Meiryo" panose="020B0604030504040204" pitchFamily="50" charset="-128"/>
                <a:ea typeface="Meiryo" panose="020B0604030504040204" pitchFamily="50" charset="-128"/>
              </a:rPr>
              <a:t>スマートフォンからパソコン用の「ねんきんネット」を利用することは推奨していません。</a:t>
            </a:r>
            <a:endParaRPr lang="en-US" altLang="ja-JP" sz="1600" b="0" i="0" dirty="0">
              <a:solidFill>
                <a:srgbClr val="000000"/>
              </a:solidFill>
              <a:effectLst/>
              <a:latin typeface="Meiryo" panose="020B0604030504040204" pitchFamily="50" charset="-128"/>
              <a:ea typeface="Meiryo" panose="020B0604030504040204" pitchFamily="50" charset="-128"/>
            </a:endParaRPr>
          </a:p>
        </p:txBody>
      </p:sp>
      <p:sp>
        <p:nvSpPr>
          <p:cNvPr id="3" name="Rectangle 1">
            <a:extLst>
              <a:ext uri="{FF2B5EF4-FFF2-40B4-BE49-F238E27FC236}">
                <a16:creationId xmlns:a16="http://schemas.microsoft.com/office/drawing/2014/main" id="{34BB04A6-E985-C594-2242-5F257A07226F}"/>
              </a:ext>
            </a:extLst>
          </p:cNvPr>
          <p:cNvSpPr>
            <a:spLocks noChangeArrowheads="1"/>
          </p:cNvSpPr>
          <p:nvPr/>
        </p:nvSpPr>
        <p:spPr bwMode="auto">
          <a:xfrm>
            <a:off x="3311860" y="5949280"/>
            <a:ext cx="61566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引用元「日本年金機構</a:t>
            </a:r>
            <a:r>
              <a:rPr kumimoji="0" lang="en-US" altLang="ja-JP"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HP</a:t>
            </a:r>
            <a:r>
              <a:rPr kumimoji="0" lang="ja-JP" altLang="en-US"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a:t>
            </a:r>
            <a:r>
              <a:rPr kumimoji="0" lang="en-US" altLang="ja-JP"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hlinkClick r:id="rId3"/>
              </a:rPr>
              <a:t>https://www.nenkin.go.jp</a:t>
            </a:r>
            <a:r>
              <a:rPr kumimoji="0" lang="ja-JP" altLang="en-US"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　 </a:t>
            </a:r>
            <a:r>
              <a:rPr kumimoji="0" lang="ja-JP" altLang="ja-JP" sz="140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p:txBody>
      </p:sp>
    </p:spTree>
    <p:extLst>
      <p:ext uri="{BB962C8B-B14F-4D97-AF65-F5344CB8AC3E}">
        <p14:creationId xmlns:p14="http://schemas.microsoft.com/office/powerpoint/2010/main" val="3181923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2646878" cy="547842"/>
          </a:xfrm>
        </p:spPr>
        <p:txBody>
          <a:bodyPr wrap="none">
            <a:spAutoFit/>
          </a:bodyPr>
          <a:lstStyle/>
          <a:p>
            <a:r>
              <a:rPr lang="ja-JP" altLang="en-US" b="1" dirty="0">
                <a:latin typeface="Meiryo" charset="-128"/>
                <a:ea typeface="Meiryo" charset="-128"/>
                <a:cs typeface="Meiryo" charset="-128"/>
              </a:rPr>
              <a:t>問い合わせ先</a:t>
            </a:r>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7" name="正方形/長方形 6">
            <a:extLst>
              <a:ext uri="{FF2B5EF4-FFF2-40B4-BE49-F238E27FC236}">
                <a16:creationId xmlns:a16="http://schemas.microsoft.com/office/drawing/2014/main" id="{4FCB015C-B18F-9756-E7C0-EE55C272EA59}"/>
              </a:ext>
            </a:extLst>
          </p:cNvPr>
          <p:cNvSpPr/>
          <p:nvPr/>
        </p:nvSpPr>
        <p:spPr>
          <a:xfrm>
            <a:off x="416827" y="1484784"/>
            <a:ext cx="8310345" cy="1569660"/>
          </a:xfrm>
          <a:prstGeom prst="rect">
            <a:avLst/>
          </a:prstGeom>
        </p:spPr>
        <p:txBody>
          <a:bodyPr wrap="square">
            <a:spAutoFit/>
          </a:bodyPr>
          <a:lstStyle/>
          <a:p>
            <a:pPr marL="6350"/>
            <a:r>
              <a:rPr lang="ja-JP" altLang="en-US" sz="3200" b="1" dirty="0">
                <a:solidFill>
                  <a:srgbClr val="009650"/>
                </a:solidFill>
                <a:latin typeface="メイリオ" panose="020B0604030504040204" pitchFamily="50" charset="-128"/>
                <a:ea typeface="メイリオ" panose="020B0604030504040204" pitchFamily="50" charset="-128"/>
                <a:cs typeface="Meiryo" charset="-128"/>
              </a:rPr>
              <a:t>「ねんきんネット」のお問い合わせ</a:t>
            </a:r>
          </a:p>
          <a:p>
            <a:pPr marL="6350">
              <a:lnSpc>
                <a:spcPct val="150000"/>
              </a:lnSpc>
            </a:pPr>
            <a:r>
              <a:rPr lang="ja-JP" altLang="en-US" sz="2400" b="1" dirty="0">
                <a:latin typeface="メイリオ" panose="020B0604030504040204" pitchFamily="50" charset="-128"/>
                <a:ea typeface="メイリオ" panose="020B0604030504040204" pitchFamily="50" charset="-128"/>
                <a:cs typeface="Meiryo" charset="-128"/>
              </a:rPr>
              <a:t>チャットボット</a:t>
            </a:r>
            <a:endParaRPr lang="en-US" altLang="ja-JP" sz="1400" dirty="0">
              <a:latin typeface="メイリオ" panose="020B0604030504040204" pitchFamily="50" charset="-128"/>
              <a:ea typeface="メイリオ" panose="020B0604030504040204" pitchFamily="50" charset="-128"/>
              <a:cs typeface="Meiryo" charset="-128"/>
            </a:endParaRPr>
          </a:p>
          <a:p>
            <a:pPr marL="6350"/>
            <a:r>
              <a:rPr lang="ja-JP" altLang="en-US" sz="1400" b="0" i="0" dirty="0">
                <a:solidFill>
                  <a:srgbClr val="000000"/>
                </a:solidFill>
                <a:effectLst/>
                <a:latin typeface="Meiryo" panose="020B0604030504040204" pitchFamily="50" charset="-128"/>
                <a:ea typeface="Meiryo" panose="020B0604030504040204" pitchFamily="50" charset="-128"/>
              </a:rPr>
              <a:t>日本年金機構ホームページに、「ねんきんネット」に関するよくあるお問い合わせに自動でお答えする「「ねんきんネット」相談チャット」を開設して、</a:t>
            </a:r>
            <a:r>
              <a:rPr lang="en-US" altLang="ja-JP" sz="1400" b="0" i="0" dirty="0">
                <a:solidFill>
                  <a:srgbClr val="000000"/>
                </a:solidFill>
                <a:effectLst/>
                <a:latin typeface="Meiryo" panose="020B0604030504040204" pitchFamily="50" charset="-128"/>
                <a:ea typeface="Meiryo" panose="020B0604030504040204" pitchFamily="50" charset="-128"/>
              </a:rPr>
              <a:t>24</a:t>
            </a:r>
            <a:r>
              <a:rPr lang="ja-JP" altLang="en-US" sz="1400" b="0" i="0" dirty="0">
                <a:solidFill>
                  <a:srgbClr val="000000"/>
                </a:solidFill>
                <a:effectLst/>
                <a:latin typeface="Meiryo" panose="020B0604030504040204" pitchFamily="50" charset="-128"/>
                <a:ea typeface="Meiryo" panose="020B0604030504040204" pitchFamily="50" charset="-128"/>
              </a:rPr>
              <a:t>時間いつでも対応しています。</a:t>
            </a:r>
            <a:endParaRPr lang="en-US" altLang="ja-JP" sz="1400" dirty="0">
              <a:latin typeface="メイリオ" panose="020B0604030504040204" pitchFamily="50" charset="-128"/>
              <a:ea typeface="メイリオ" panose="020B0604030504040204" pitchFamily="50" charset="-128"/>
              <a:cs typeface="Meiryo" charset="-128"/>
            </a:endParaRPr>
          </a:p>
        </p:txBody>
      </p:sp>
      <p:sp>
        <p:nvSpPr>
          <p:cNvPr id="3" name="正方形/長方形 2">
            <a:extLst>
              <a:ext uri="{FF2B5EF4-FFF2-40B4-BE49-F238E27FC236}">
                <a16:creationId xmlns:a16="http://schemas.microsoft.com/office/drawing/2014/main" id="{5C172A73-22DF-1C00-5E4B-56F27A702107}"/>
              </a:ext>
            </a:extLst>
          </p:cNvPr>
          <p:cNvSpPr/>
          <p:nvPr/>
        </p:nvSpPr>
        <p:spPr>
          <a:xfrm>
            <a:off x="416827" y="3068960"/>
            <a:ext cx="8310345" cy="892552"/>
          </a:xfrm>
          <a:prstGeom prst="rect">
            <a:avLst/>
          </a:prstGeom>
        </p:spPr>
        <p:txBody>
          <a:bodyPr wrap="square">
            <a:spAutoFit/>
          </a:bodyPr>
          <a:lstStyle/>
          <a:p>
            <a:pPr marL="6350"/>
            <a:r>
              <a:rPr lang="ja-JP" altLang="en-US" sz="2400" b="1" dirty="0">
                <a:latin typeface="メイリオ" panose="020B0604030504040204" pitchFamily="50" charset="-128"/>
                <a:ea typeface="メイリオ" panose="020B0604030504040204" pitchFamily="50" charset="-128"/>
                <a:cs typeface="Meiryo" charset="-128"/>
              </a:rPr>
              <a:t>電話</a:t>
            </a:r>
            <a:endParaRPr lang="en-US" altLang="ja-JP" sz="1400" dirty="0">
              <a:latin typeface="メイリオ" panose="020B0604030504040204" pitchFamily="50" charset="-128"/>
              <a:ea typeface="メイリオ" panose="020B0604030504040204" pitchFamily="50" charset="-128"/>
              <a:cs typeface="Meiryo" charset="-128"/>
            </a:endParaRPr>
          </a:p>
          <a:p>
            <a:pPr marL="6350"/>
            <a:r>
              <a:rPr lang="ja-JP" altLang="en-US" sz="1400" dirty="0">
                <a:latin typeface="メイリオ" panose="020B0604030504040204" pitchFamily="50" charset="-128"/>
                <a:ea typeface="メイリオ" panose="020B0604030504040204" pitchFamily="50" charset="-128"/>
                <a:cs typeface="Meiryo" charset="-128"/>
              </a:rPr>
              <a:t>「ねんきん定期便」「ねんきんネット」に関するお問い合わせ</a:t>
            </a:r>
            <a:endParaRPr lang="en-US" altLang="ja-JP" sz="1400" dirty="0">
              <a:latin typeface="メイリオ" panose="020B0604030504040204" pitchFamily="50" charset="-128"/>
              <a:ea typeface="メイリオ" panose="020B0604030504040204" pitchFamily="50" charset="-128"/>
              <a:cs typeface="Meiryo" charset="-128"/>
            </a:endParaRPr>
          </a:p>
          <a:p>
            <a:pPr marL="6350"/>
            <a:r>
              <a:rPr lang="en-US" altLang="ja-JP" sz="1400" dirty="0">
                <a:latin typeface="メイリオ" panose="020B0604030504040204" pitchFamily="50" charset="-128"/>
                <a:ea typeface="メイリオ" panose="020B0604030504040204" pitchFamily="50" charset="-128"/>
                <a:cs typeface="Meiryo" charset="-128"/>
              </a:rPr>
              <a:t>TEL</a:t>
            </a:r>
            <a:r>
              <a:rPr lang="ja-JP" altLang="en-US" sz="1400" dirty="0">
                <a:latin typeface="メイリオ" panose="020B0604030504040204" pitchFamily="50" charset="-128"/>
                <a:ea typeface="メイリオ" panose="020B0604030504040204" pitchFamily="50" charset="-128"/>
                <a:cs typeface="Meiryo" charset="-128"/>
              </a:rPr>
              <a:t>：</a:t>
            </a:r>
            <a:r>
              <a:rPr lang="en-US" altLang="ja-JP" sz="1400" dirty="0">
                <a:latin typeface="メイリオ" panose="020B0604030504040204" pitchFamily="50" charset="-128"/>
                <a:ea typeface="メイリオ" panose="020B0604030504040204" pitchFamily="50" charset="-128"/>
                <a:cs typeface="Meiryo" charset="-128"/>
              </a:rPr>
              <a:t>0570-058-555</a:t>
            </a:r>
            <a:r>
              <a:rPr lang="ja-JP" altLang="en-US" sz="1400" dirty="0">
                <a:latin typeface="メイリオ" panose="020B0604030504040204" pitchFamily="50" charset="-128"/>
                <a:ea typeface="メイリオ" panose="020B0604030504040204" pitchFamily="50" charset="-128"/>
                <a:cs typeface="Meiryo" charset="-128"/>
              </a:rPr>
              <a:t>（ナビダイヤル）</a:t>
            </a:r>
            <a:endParaRPr lang="en-US" altLang="ja-JP" sz="1400" dirty="0">
              <a:latin typeface="メイリオ" panose="020B0604030504040204" pitchFamily="50" charset="-128"/>
              <a:ea typeface="メイリオ" panose="020B0604030504040204" pitchFamily="50" charset="-128"/>
              <a:cs typeface="Meiryo" charset="-128"/>
            </a:endParaRPr>
          </a:p>
        </p:txBody>
      </p:sp>
      <p:graphicFrame>
        <p:nvGraphicFramePr>
          <p:cNvPr id="5" name="表 4">
            <a:extLst>
              <a:ext uri="{FF2B5EF4-FFF2-40B4-BE49-F238E27FC236}">
                <a16:creationId xmlns:a16="http://schemas.microsoft.com/office/drawing/2014/main" id="{26C59F2A-F101-EEC6-C9B0-F01FDC43FE2D}"/>
              </a:ext>
            </a:extLst>
          </p:cNvPr>
          <p:cNvGraphicFramePr>
            <a:graphicFrameLocks noGrp="1"/>
          </p:cNvGraphicFramePr>
          <p:nvPr>
            <p:extLst>
              <p:ext uri="{D42A27DB-BD31-4B8C-83A1-F6EECF244321}">
                <p14:modId xmlns:p14="http://schemas.microsoft.com/office/powerpoint/2010/main" val="3909228111"/>
              </p:ext>
            </p:extLst>
          </p:nvPr>
        </p:nvGraphicFramePr>
        <p:xfrm>
          <a:off x="510128" y="4318357"/>
          <a:ext cx="8022312" cy="932811"/>
        </p:xfrm>
        <a:graphic>
          <a:graphicData uri="http://schemas.openxmlformats.org/drawingml/2006/table">
            <a:tbl>
              <a:tblPr/>
              <a:tblGrid>
                <a:gridCol w="1485582">
                  <a:extLst>
                    <a:ext uri="{9D8B030D-6E8A-4147-A177-3AD203B41FA5}">
                      <a16:colId xmlns:a16="http://schemas.microsoft.com/office/drawing/2014/main" val="3896412702"/>
                    </a:ext>
                  </a:extLst>
                </a:gridCol>
                <a:gridCol w="2178910">
                  <a:extLst>
                    <a:ext uri="{9D8B030D-6E8A-4147-A177-3AD203B41FA5}">
                      <a16:colId xmlns:a16="http://schemas.microsoft.com/office/drawing/2014/main" val="236190180"/>
                    </a:ext>
                  </a:extLst>
                </a:gridCol>
                <a:gridCol w="4357820">
                  <a:extLst>
                    <a:ext uri="{9D8B030D-6E8A-4147-A177-3AD203B41FA5}">
                      <a16:colId xmlns:a16="http://schemas.microsoft.com/office/drawing/2014/main" val="3918359534"/>
                    </a:ext>
                  </a:extLst>
                </a:gridCol>
              </a:tblGrid>
              <a:tr h="310937">
                <a:tc rowSpan="3">
                  <a:txBody>
                    <a:bodyPr/>
                    <a:lstStyle/>
                    <a:p>
                      <a:pPr algn="ctr" fontAlgn="t"/>
                      <a:r>
                        <a:rPr lang="ja-JP" altLang="en-US" sz="1200" dirty="0">
                          <a:effectLst/>
                          <a:latin typeface="メイリオ" panose="020B0604030504040204" pitchFamily="50" charset="-128"/>
                          <a:ea typeface="メイリオ" panose="020B0604030504040204" pitchFamily="50" charset="-128"/>
                        </a:rPr>
                        <a:t>受付時間</a:t>
                      </a:r>
                    </a:p>
                  </a:txBody>
                  <a:tcPr marL="76200" marR="7620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月曜日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ja-JP" altLang="en-US" sz="1200">
                          <a:effectLst/>
                          <a:latin typeface="メイリオ" panose="020B0604030504040204" pitchFamily="50" charset="-128"/>
                          <a:ea typeface="メイリオ" panose="020B0604030504040204" pitchFamily="50" charset="-128"/>
                        </a:rPr>
                        <a:t>午前</a:t>
                      </a:r>
                      <a:r>
                        <a:rPr lang="en-US" altLang="ja-JP" sz="1200">
                          <a:effectLst/>
                          <a:latin typeface="メイリオ" panose="020B0604030504040204" pitchFamily="50" charset="-128"/>
                          <a:ea typeface="メイリオ" panose="020B0604030504040204" pitchFamily="50" charset="-128"/>
                        </a:rPr>
                        <a:t>8</a:t>
                      </a:r>
                      <a:r>
                        <a:rPr lang="ja-JP" altLang="en-US" sz="1200">
                          <a:effectLst/>
                          <a:latin typeface="メイリオ" panose="020B0604030504040204" pitchFamily="50" charset="-128"/>
                          <a:ea typeface="メイリオ" panose="020B0604030504040204" pitchFamily="50" charset="-128"/>
                        </a:rPr>
                        <a:t>時</a:t>
                      </a:r>
                      <a:r>
                        <a:rPr lang="en-US" altLang="ja-JP" sz="1200">
                          <a:effectLst/>
                          <a:latin typeface="メイリオ" panose="020B0604030504040204" pitchFamily="50" charset="-128"/>
                          <a:ea typeface="メイリオ" panose="020B0604030504040204" pitchFamily="50" charset="-128"/>
                        </a:rPr>
                        <a:t>30</a:t>
                      </a:r>
                      <a:r>
                        <a:rPr lang="ja-JP" altLang="en-US" sz="1200">
                          <a:effectLst/>
                          <a:latin typeface="メイリオ" panose="020B0604030504040204" pitchFamily="50" charset="-128"/>
                          <a:ea typeface="メイリオ" panose="020B0604030504040204" pitchFamily="50" charset="-128"/>
                        </a:rPr>
                        <a:t>分から午後</a:t>
                      </a:r>
                      <a:r>
                        <a:rPr lang="en-US" altLang="ja-JP" sz="1200">
                          <a:effectLst/>
                          <a:latin typeface="メイリオ" panose="020B0604030504040204" pitchFamily="50" charset="-128"/>
                          <a:ea typeface="メイリオ" panose="020B0604030504040204" pitchFamily="50" charset="-128"/>
                        </a:rPr>
                        <a:t>7</a:t>
                      </a:r>
                      <a:r>
                        <a:rPr lang="ja-JP" altLang="en-US" sz="1200">
                          <a:effectLst/>
                          <a:latin typeface="メイリオ" panose="020B0604030504040204" pitchFamily="50" charset="-128"/>
                          <a:ea typeface="メイリオ" panose="020B0604030504040204" pitchFamily="50" charset="-128"/>
                        </a:rPr>
                        <a:t>時</a:t>
                      </a:r>
                      <a:r>
                        <a:rPr lang="en-US" altLang="ja-JP" sz="1200">
                          <a:effectLst/>
                          <a:latin typeface="メイリオ" panose="020B0604030504040204" pitchFamily="50" charset="-128"/>
                          <a:ea typeface="メイリオ" panose="020B0604030504040204" pitchFamily="50" charset="-128"/>
                        </a:rPr>
                        <a:t>00</a:t>
                      </a:r>
                      <a:r>
                        <a:rPr lang="ja-JP" altLang="en-US" sz="1200">
                          <a:effectLst/>
                          <a:latin typeface="メイリオ" panose="020B0604030504040204" pitchFamily="50" charset="-128"/>
                          <a:ea typeface="メイリオ" panose="020B0604030504040204" pitchFamily="50" charset="-128"/>
                        </a:rPr>
                        <a:t>分</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669770358"/>
                  </a:ext>
                </a:extLst>
              </a:tr>
              <a:tr h="310937">
                <a:tc vMerge="1">
                  <a:txBody>
                    <a:bodyPr/>
                    <a:lstStyle/>
                    <a:p>
                      <a:endParaRPr kumimoji="1" lang="ja-JP" altLang="en-US"/>
                    </a:p>
                  </a:txBody>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火曜～金曜日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ja-JP" altLang="en-US" sz="1200">
                          <a:effectLst/>
                          <a:latin typeface="メイリオ" panose="020B0604030504040204" pitchFamily="50" charset="-128"/>
                          <a:ea typeface="メイリオ" panose="020B0604030504040204" pitchFamily="50" charset="-128"/>
                        </a:rPr>
                        <a:t>午前</a:t>
                      </a:r>
                      <a:r>
                        <a:rPr lang="en-US" altLang="ja-JP" sz="1200">
                          <a:effectLst/>
                          <a:latin typeface="メイリオ" panose="020B0604030504040204" pitchFamily="50" charset="-128"/>
                          <a:ea typeface="メイリオ" panose="020B0604030504040204" pitchFamily="50" charset="-128"/>
                        </a:rPr>
                        <a:t>8</a:t>
                      </a:r>
                      <a:r>
                        <a:rPr lang="ja-JP" altLang="en-US" sz="1200">
                          <a:effectLst/>
                          <a:latin typeface="メイリオ" panose="020B0604030504040204" pitchFamily="50" charset="-128"/>
                          <a:ea typeface="メイリオ" panose="020B0604030504040204" pitchFamily="50" charset="-128"/>
                        </a:rPr>
                        <a:t>時</a:t>
                      </a:r>
                      <a:r>
                        <a:rPr lang="en-US" altLang="ja-JP" sz="1200">
                          <a:effectLst/>
                          <a:latin typeface="メイリオ" panose="020B0604030504040204" pitchFamily="50" charset="-128"/>
                          <a:ea typeface="メイリオ" panose="020B0604030504040204" pitchFamily="50" charset="-128"/>
                        </a:rPr>
                        <a:t>30</a:t>
                      </a:r>
                      <a:r>
                        <a:rPr lang="ja-JP" altLang="en-US" sz="1200">
                          <a:effectLst/>
                          <a:latin typeface="メイリオ" panose="020B0604030504040204" pitchFamily="50" charset="-128"/>
                          <a:ea typeface="メイリオ" panose="020B0604030504040204" pitchFamily="50" charset="-128"/>
                        </a:rPr>
                        <a:t>分から午後</a:t>
                      </a:r>
                      <a:r>
                        <a:rPr lang="en-US" altLang="ja-JP" sz="1200">
                          <a:effectLst/>
                          <a:latin typeface="メイリオ" panose="020B0604030504040204" pitchFamily="50" charset="-128"/>
                          <a:ea typeface="メイリオ" panose="020B0604030504040204" pitchFamily="50" charset="-128"/>
                        </a:rPr>
                        <a:t>5</a:t>
                      </a:r>
                      <a:r>
                        <a:rPr lang="ja-JP" altLang="en-US" sz="1200">
                          <a:effectLst/>
                          <a:latin typeface="メイリオ" panose="020B0604030504040204" pitchFamily="50" charset="-128"/>
                          <a:ea typeface="メイリオ" panose="020B0604030504040204" pitchFamily="50" charset="-128"/>
                        </a:rPr>
                        <a:t>時</a:t>
                      </a:r>
                      <a:r>
                        <a:rPr lang="en-US" altLang="ja-JP" sz="1200">
                          <a:effectLst/>
                          <a:latin typeface="メイリオ" panose="020B0604030504040204" pitchFamily="50" charset="-128"/>
                          <a:ea typeface="メイリオ" panose="020B0604030504040204" pitchFamily="50" charset="-128"/>
                        </a:rPr>
                        <a:t>15</a:t>
                      </a:r>
                      <a:r>
                        <a:rPr lang="ja-JP" altLang="en-US" sz="1200">
                          <a:effectLst/>
                          <a:latin typeface="メイリオ" panose="020B0604030504040204" pitchFamily="50" charset="-128"/>
                          <a:ea typeface="メイリオ" panose="020B0604030504040204" pitchFamily="50" charset="-128"/>
                        </a:rPr>
                        <a:t>分</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879368624"/>
                  </a:ext>
                </a:extLst>
              </a:tr>
              <a:tr h="310937">
                <a:tc vMerge="1">
                  <a:txBody>
                    <a:bodyPr/>
                    <a:lstStyle/>
                    <a:p>
                      <a:endParaRPr kumimoji="1" lang="ja-JP" altLang="en-US"/>
                    </a:p>
                  </a:txBody>
                  <a:tcPr/>
                </a:tc>
                <a:tc>
                  <a:txBody>
                    <a:bodyPr/>
                    <a:lstStyle/>
                    <a:p>
                      <a:pPr algn="l" fontAlgn="t"/>
                      <a:r>
                        <a:rPr lang="ja-JP" altLang="en-US" sz="1200">
                          <a:effectLst/>
                          <a:latin typeface="メイリオ" panose="020B0604030504040204" pitchFamily="50" charset="-128"/>
                          <a:ea typeface="メイリオ" panose="020B0604030504040204" pitchFamily="50" charset="-128"/>
                        </a:rPr>
                        <a:t>第</a:t>
                      </a:r>
                      <a:r>
                        <a:rPr lang="en-US" altLang="ja-JP" sz="1200">
                          <a:effectLst/>
                          <a:latin typeface="メイリオ" panose="020B0604030504040204" pitchFamily="50" charset="-128"/>
                          <a:ea typeface="メイリオ" panose="020B0604030504040204" pitchFamily="50" charset="-128"/>
                        </a:rPr>
                        <a:t>2</a:t>
                      </a:r>
                      <a:r>
                        <a:rPr lang="ja-JP" altLang="en-US" sz="1200">
                          <a:effectLst/>
                          <a:latin typeface="メイリオ" panose="020B0604030504040204" pitchFamily="50" charset="-128"/>
                          <a:ea typeface="メイリオ" panose="020B0604030504040204" pitchFamily="50" charset="-128"/>
                        </a:rPr>
                        <a:t>土曜日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ja-JP" altLang="en-US" sz="1200" dirty="0">
                          <a:effectLst/>
                          <a:latin typeface="メイリオ" panose="020B0604030504040204" pitchFamily="50" charset="-128"/>
                          <a:ea typeface="メイリオ" panose="020B0604030504040204" pitchFamily="50" charset="-128"/>
                        </a:rPr>
                        <a:t>午前</a:t>
                      </a:r>
                      <a:r>
                        <a:rPr lang="en-US" altLang="ja-JP" sz="1200" dirty="0">
                          <a:effectLst/>
                          <a:latin typeface="メイリオ" panose="020B0604030504040204" pitchFamily="50" charset="-128"/>
                          <a:ea typeface="メイリオ" panose="020B0604030504040204" pitchFamily="50" charset="-128"/>
                        </a:rPr>
                        <a:t>9</a:t>
                      </a:r>
                      <a:r>
                        <a:rPr lang="ja-JP" altLang="en-US" sz="1200" dirty="0">
                          <a:effectLst/>
                          <a:latin typeface="メイリオ" panose="020B0604030504040204" pitchFamily="50" charset="-128"/>
                          <a:ea typeface="メイリオ" panose="020B0604030504040204" pitchFamily="50" charset="-128"/>
                        </a:rPr>
                        <a:t>時</a:t>
                      </a:r>
                      <a:r>
                        <a:rPr lang="en-US" altLang="ja-JP" sz="1200" dirty="0">
                          <a:effectLst/>
                          <a:latin typeface="メイリオ" panose="020B0604030504040204" pitchFamily="50" charset="-128"/>
                          <a:ea typeface="メイリオ" panose="020B0604030504040204" pitchFamily="50" charset="-128"/>
                        </a:rPr>
                        <a:t>30</a:t>
                      </a:r>
                      <a:r>
                        <a:rPr lang="ja-JP" altLang="en-US" sz="1200" dirty="0">
                          <a:effectLst/>
                          <a:latin typeface="メイリオ" panose="020B0604030504040204" pitchFamily="50" charset="-128"/>
                          <a:ea typeface="メイリオ" panose="020B0604030504040204" pitchFamily="50" charset="-128"/>
                        </a:rPr>
                        <a:t>分から午後</a:t>
                      </a:r>
                      <a:r>
                        <a:rPr lang="en-US" altLang="ja-JP" sz="1200" dirty="0">
                          <a:effectLst/>
                          <a:latin typeface="メイリオ" panose="020B0604030504040204" pitchFamily="50" charset="-128"/>
                          <a:ea typeface="メイリオ" panose="020B0604030504040204" pitchFamily="50" charset="-128"/>
                        </a:rPr>
                        <a:t>4</a:t>
                      </a:r>
                      <a:r>
                        <a:rPr lang="ja-JP" altLang="en-US" sz="1200" dirty="0">
                          <a:effectLst/>
                          <a:latin typeface="メイリオ" panose="020B0604030504040204" pitchFamily="50" charset="-128"/>
                          <a:ea typeface="メイリオ" panose="020B0604030504040204" pitchFamily="50" charset="-128"/>
                        </a:rPr>
                        <a:t>時</a:t>
                      </a:r>
                      <a:r>
                        <a:rPr lang="en-US" altLang="ja-JP" sz="1200" dirty="0">
                          <a:effectLst/>
                          <a:latin typeface="メイリオ" panose="020B0604030504040204" pitchFamily="50" charset="-128"/>
                          <a:ea typeface="メイリオ" panose="020B0604030504040204" pitchFamily="50" charset="-128"/>
                        </a:rPr>
                        <a:t>00</a:t>
                      </a:r>
                      <a:r>
                        <a:rPr lang="ja-JP" altLang="en-US" sz="1200" dirty="0">
                          <a:effectLst/>
                          <a:latin typeface="メイリオ" panose="020B0604030504040204" pitchFamily="50" charset="-128"/>
                          <a:ea typeface="メイリオ" panose="020B0604030504040204" pitchFamily="50" charset="-128"/>
                        </a:rPr>
                        <a:t>分</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008040768"/>
                  </a:ext>
                </a:extLst>
              </a:tr>
            </a:tbl>
          </a:graphicData>
        </a:graphic>
      </p:graphicFrame>
      <p:sp>
        <p:nvSpPr>
          <p:cNvPr id="6" name="Rectangle 1">
            <a:extLst>
              <a:ext uri="{FF2B5EF4-FFF2-40B4-BE49-F238E27FC236}">
                <a16:creationId xmlns:a16="http://schemas.microsoft.com/office/drawing/2014/main" id="{72A0EFB0-51CE-E8B8-B01B-33CE96195E05}"/>
              </a:ext>
            </a:extLst>
          </p:cNvPr>
          <p:cNvSpPr>
            <a:spLocks noChangeArrowheads="1"/>
          </p:cNvSpPr>
          <p:nvPr/>
        </p:nvSpPr>
        <p:spPr bwMode="auto">
          <a:xfrm>
            <a:off x="510127" y="4149080"/>
            <a:ext cx="8217044" cy="1692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0</a:t>
            </a:r>
            <a:r>
              <a:rPr kumimoji="0" lang="ja-JP" altLang="ja-JP" sz="11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50から始まる電話でおかけになる場合は、（東京）</a:t>
            </a:r>
            <a:r>
              <a:rPr kumimoji="0" lang="ja-JP" altLang="ja-JP" sz="11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03-6700-1144</a:t>
            </a:r>
            <a:r>
              <a:rPr kumimoji="0" lang="ja-JP" altLang="ja-JP" sz="11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（一般電話）</a:t>
            </a:r>
            <a:endParaRPr kumimoji="0" lang="ja-JP" altLang="ja-JP" sz="600" b="0" i="0" u="none" strike="noStrike" cap="none" normalizeH="0" baseline="0" dirty="0">
              <a:ln>
                <a:noFill/>
              </a:ln>
              <a:solidFill>
                <a:schemeClr val="tx1"/>
              </a:solidFill>
              <a:effectLst/>
            </a:endParaRPr>
          </a:p>
        </p:txBody>
      </p:sp>
      <p:sp>
        <p:nvSpPr>
          <p:cNvPr id="9" name="テキスト ボックス 8">
            <a:extLst>
              <a:ext uri="{FF2B5EF4-FFF2-40B4-BE49-F238E27FC236}">
                <a16:creationId xmlns:a16="http://schemas.microsoft.com/office/drawing/2014/main" id="{2942A38A-A586-6AB2-732D-8A13B01A1CE0}"/>
              </a:ext>
            </a:extLst>
          </p:cNvPr>
          <p:cNvSpPr txBox="1"/>
          <p:nvPr/>
        </p:nvSpPr>
        <p:spPr>
          <a:xfrm>
            <a:off x="510128" y="5296940"/>
            <a:ext cx="8217044" cy="43088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※月曜日が祝日の場合は、翌日以降の開所日初日に午後7時00分まで相談をお受けします。</a:t>
            </a:r>
            <a:br>
              <a:rPr kumimoji="0" lang="ja-JP" altLang="ja-JP" sz="11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br>
            <a:r>
              <a:rPr kumimoji="0" lang="ja-JP" altLang="ja-JP" sz="11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a:t>
            </a:r>
            <a:r>
              <a:rPr kumimoji="0" lang="ja-JP" altLang="en-US" sz="11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土曜日、日曜日、</a:t>
            </a:r>
            <a:r>
              <a:rPr kumimoji="0" lang="ja-JP" altLang="ja-JP" sz="11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祝日</a:t>
            </a:r>
            <a:r>
              <a:rPr kumimoji="0" lang="ja-JP" altLang="ja-JP" sz="11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（第2土曜日を除く）、12月29日から1月3日まではご利用いただけません。</a:t>
            </a:r>
            <a:endParaRPr kumimoji="0" lang="ja-JP" altLang="ja-JP" sz="1100" b="0" i="0" u="none" strike="noStrike" cap="none" normalizeH="0" baseline="0" dirty="0">
              <a:ln>
                <a:noFill/>
              </a:ln>
              <a:solidFill>
                <a:schemeClr val="tx1"/>
              </a:solidFill>
              <a:effectLst/>
              <a:latin typeface="Arial" panose="020B0604020202020204" pitchFamily="34" charset="0"/>
            </a:endParaRPr>
          </a:p>
        </p:txBody>
      </p:sp>
      <p:sp>
        <p:nvSpPr>
          <p:cNvPr id="8" name="Rectangle 1">
            <a:extLst>
              <a:ext uri="{FF2B5EF4-FFF2-40B4-BE49-F238E27FC236}">
                <a16:creationId xmlns:a16="http://schemas.microsoft.com/office/drawing/2014/main" id="{87D68369-A5D7-8B6D-36B0-53BB9185F0B0}"/>
              </a:ext>
            </a:extLst>
          </p:cNvPr>
          <p:cNvSpPr>
            <a:spLocks noChangeArrowheads="1"/>
          </p:cNvSpPr>
          <p:nvPr/>
        </p:nvSpPr>
        <p:spPr bwMode="auto">
          <a:xfrm>
            <a:off x="3311860" y="5949280"/>
            <a:ext cx="61566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引用元「日本年金機構</a:t>
            </a:r>
            <a:r>
              <a:rPr kumimoji="0" lang="en-US" altLang="ja-JP"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HP</a:t>
            </a:r>
            <a:r>
              <a:rPr kumimoji="0" lang="ja-JP" altLang="en-US"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a:t>
            </a:r>
            <a:r>
              <a:rPr kumimoji="0" lang="en-US" altLang="ja-JP"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hlinkClick r:id="rId3"/>
              </a:rPr>
              <a:t>https://www.nenkin.go.jp</a:t>
            </a:r>
            <a:r>
              <a:rPr kumimoji="0" lang="ja-JP" altLang="en-US"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　 </a:t>
            </a:r>
            <a:r>
              <a:rPr kumimoji="0" lang="ja-JP" altLang="ja-JP" sz="140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p:txBody>
      </p:sp>
    </p:spTree>
    <p:extLst>
      <p:ext uri="{BB962C8B-B14F-4D97-AF65-F5344CB8AC3E}">
        <p14:creationId xmlns:p14="http://schemas.microsoft.com/office/powerpoint/2010/main" val="130744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998DF97C-7611-43C8-BFE1-A7D4CB334D59}"/>
              </a:ext>
            </a:extLst>
          </p:cNvPr>
          <p:cNvPicPr>
            <a:picLocks noChangeAspect="1"/>
          </p:cNvPicPr>
          <p:nvPr/>
        </p:nvPicPr>
        <p:blipFill rotWithShape="1">
          <a:blip r:embed="rId3"/>
          <a:srcRect l="4824" t="12139" r="4034" b="10019"/>
          <a:stretch/>
        </p:blipFill>
        <p:spPr>
          <a:xfrm>
            <a:off x="3242530" y="4502143"/>
            <a:ext cx="3960440" cy="1368152"/>
          </a:xfrm>
          <a:prstGeom prst="rect">
            <a:avLst/>
          </a:prstGeom>
        </p:spPr>
      </p:pic>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p:txBody>
          <a:bodyPr wrap="none">
            <a:spAutoFit/>
          </a:bodyPr>
          <a:lstStyle/>
          <a:p>
            <a:r>
              <a:rPr lang="ja-JP" altLang="en-US" sz="2800" dirty="0"/>
              <a:t>「ねんきんネット」とは？</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20" name="サブタイトル 2">
            <a:extLst>
              <a:ext uri="{FF2B5EF4-FFF2-40B4-BE49-F238E27FC236}">
                <a16:creationId xmlns:a16="http://schemas.microsoft.com/office/drawing/2014/main" id="{F391D4F4-4AC7-4D0D-B899-CF1BFCDF979E}"/>
              </a:ext>
            </a:extLst>
          </p:cNvPr>
          <p:cNvSpPr>
            <a:spLocks noGrp="1"/>
          </p:cNvSpPr>
          <p:nvPr>
            <p:ph type="subTitle" idx="1"/>
          </p:nvPr>
        </p:nvSpPr>
        <p:spPr>
          <a:xfrm>
            <a:off x="1770127" y="1412776"/>
            <a:ext cx="6905246" cy="3067506"/>
          </a:xfrm>
        </p:spPr>
        <p:txBody>
          <a:bodyPr wrap="square" numCol="1">
            <a:spAutoFit/>
          </a:bodyPr>
          <a:lstStyle/>
          <a:p>
            <a:pPr>
              <a:lnSpc>
                <a:spcPts val="2880"/>
              </a:lnSpc>
              <a:spcBef>
                <a:spcPts val="0"/>
              </a:spcBef>
            </a:pPr>
            <a:r>
              <a:rPr lang="ja-JP" altLang="en-US" dirty="0">
                <a:solidFill>
                  <a:srgbClr val="000000"/>
                </a:solidFill>
                <a:latin typeface="Meiryo" panose="020B0604030504040204" pitchFamily="50" charset="-128"/>
                <a:ea typeface="Meiryo" panose="020B0604030504040204" pitchFamily="50" charset="-128"/>
              </a:rPr>
              <a:t>「</a:t>
            </a:r>
            <a:r>
              <a:rPr lang="ja-JP" altLang="en-US" dirty="0" err="1">
                <a:solidFill>
                  <a:srgbClr val="000000"/>
                </a:solidFill>
                <a:latin typeface="Meiryo" panose="020B0604030504040204" pitchFamily="50" charset="-128"/>
                <a:ea typeface="Meiryo" panose="020B0604030504040204" pitchFamily="50" charset="-128"/>
              </a:rPr>
              <a:t>ねんきん</a:t>
            </a:r>
            <a:r>
              <a:rPr lang="ja-JP" altLang="en-US" dirty="0">
                <a:solidFill>
                  <a:srgbClr val="000000"/>
                </a:solidFill>
                <a:latin typeface="Meiryo" panose="020B0604030504040204" pitchFamily="50" charset="-128"/>
                <a:ea typeface="Meiryo" panose="020B0604030504040204" pitchFamily="50" charset="-128"/>
              </a:rPr>
              <a:t>ネット」は、インターネットを通じてご自身の年金の情報を手軽に確認できるサービスです。</a:t>
            </a:r>
            <a:endParaRPr lang="en-US" altLang="ja-JP" dirty="0">
              <a:solidFill>
                <a:srgbClr val="000000"/>
              </a:solidFill>
              <a:latin typeface="Meiryo" panose="020B0604030504040204" pitchFamily="50" charset="-128"/>
              <a:ea typeface="Meiryo" panose="020B0604030504040204" pitchFamily="50" charset="-128"/>
            </a:endParaRPr>
          </a:p>
          <a:p>
            <a:pPr>
              <a:lnSpc>
                <a:spcPts val="2880"/>
              </a:lnSpc>
              <a:spcBef>
                <a:spcPts val="0"/>
              </a:spcBef>
            </a:pPr>
            <a:r>
              <a:rPr lang="en-US" altLang="ja-JP" dirty="0">
                <a:solidFill>
                  <a:srgbClr val="000000"/>
                </a:solidFill>
                <a:latin typeface="Meiryo" panose="020B0604030504040204" pitchFamily="50" charset="-128"/>
                <a:ea typeface="Meiryo" panose="020B0604030504040204" pitchFamily="50" charset="-128"/>
              </a:rPr>
              <a:t>24</a:t>
            </a:r>
            <a:r>
              <a:rPr lang="ja-JP" altLang="en-US" dirty="0">
                <a:solidFill>
                  <a:srgbClr val="000000"/>
                </a:solidFill>
                <a:latin typeface="Meiryo" panose="020B0604030504040204" pitchFamily="50" charset="-128"/>
                <a:ea typeface="Meiryo" panose="020B0604030504040204" pitchFamily="50" charset="-128"/>
              </a:rPr>
              <a:t>時間いつでもどこでも、パソコンやスマートフォンからご自身の年金情報を確認することができます。</a:t>
            </a:r>
            <a:endParaRPr lang="en-US" altLang="ja-JP" dirty="0">
              <a:solidFill>
                <a:srgbClr val="000000"/>
              </a:solidFill>
              <a:latin typeface="Meiryo" panose="020B0604030504040204" pitchFamily="50" charset="-128"/>
              <a:ea typeface="Meiryo" panose="020B0604030504040204" pitchFamily="50" charset="-128"/>
            </a:endParaRPr>
          </a:p>
          <a:p>
            <a:pPr>
              <a:lnSpc>
                <a:spcPts val="2880"/>
              </a:lnSpc>
              <a:spcBef>
                <a:spcPts val="0"/>
              </a:spcBef>
            </a:pPr>
            <a:r>
              <a:rPr lang="ja-JP" altLang="en-US" dirty="0">
                <a:solidFill>
                  <a:srgbClr val="000000"/>
                </a:solidFill>
                <a:latin typeface="Meiryo" panose="020B0604030504040204" pitchFamily="50" charset="-128"/>
                <a:ea typeface="Meiryo" panose="020B0604030504040204" pitchFamily="50" charset="-128"/>
              </a:rPr>
              <a:t>マイナポータルと連携させることでマイナポータルからも簡単にアクセスが可能になっています。</a:t>
            </a:r>
            <a:endParaRPr lang="en-US" altLang="ja-JP" dirty="0">
              <a:solidFill>
                <a:srgbClr val="000000"/>
              </a:solidFill>
              <a:latin typeface="Meiryo" panose="020B0604030504040204" pitchFamily="50" charset="-128"/>
              <a:ea typeface="Meiryo" panose="020B0604030504040204" pitchFamily="50" charset="-128"/>
            </a:endParaRPr>
          </a:p>
        </p:txBody>
      </p:sp>
      <p:cxnSp>
        <p:nvCxnSpPr>
          <p:cNvPr id="21" name="直線コネクタ 20">
            <a:extLst>
              <a:ext uri="{FF2B5EF4-FFF2-40B4-BE49-F238E27FC236}">
                <a16:creationId xmlns:a16="http://schemas.microsoft.com/office/drawing/2014/main" id="{2D0B0CC1-2C61-4EB1-8364-E9DBA1F6B02C}"/>
              </a:ext>
            </a:extLst>
          </p:cNvPr>
          <p:cNvCxnSpPr/>
          <p:nvPr/>
        </p:nvCxnSpPr>
        <p:spPr>
          <a:xfrm>
            <a:off x="1682496" y="443711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24" name="図 23" descr="マイナちゃんのイラスト">
            <a:extLst>
              <a:ext uri="{FF2B5EF4-FFF2-40B4-BE49-F238E27FC236}">
                <a16:creationId xmlns:a16="http://schemas.microsoft.com/office/drawing/2014/main" id="{10F6D006-CB17-4B5A-B00D-3233732D47F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55981" y="4153428"/>
            <a:ext cx="1282700" cy="1875862"/>
          </a:xfrm>
          <a:prstGeom prst="rect">
            <a:avLst/>
          </a:prstGeom>
        </p:spPr>
      </p:pic>
      <p:sp>
        <p:nvSpPr>
          <p:cNvPr id="25" name="テキスト ボックス 24">
            <a:extLst>
              <a:ext uri="{FF2B5EF4-FFF2-40B4-BE49-F238E27FC236}">
                <a16:creationId xmlns:a16="http://schemas.microsoft.com/office/drawing/2014/main" id="{C03B3B6C-8B20-4E8E-8F77-253A82549F3E}"/>
              </a:ext>
            </a:extLst>
          </p:cNvPr>
          <p:cNvSpPr txBox="1"/>
          <p:nvPr/>
        </p:nvSpPr>
        <p:spPr>
          <a:xfrm>
            <a:off x="1770127" y="5848988"/>
            <a:ext cx="6905246" cy="461665"/>
          </a:xfrm>
          <a:prstGeom prst="rect">
            <a:avLst/>
          </a:prstGeom>
          <a:noFill/>
        </p:spPr>
        <p:txBody>
          <a:bodyPr wrap="square" rtlCol="0">
            <a:spAutoFit/>
          </a:bodyPr>
          <a:lstStyle/>
          <a:p>
            <a:pPr lvl="0"/>
            <a:r>
              <a:rPr lang="en-US" altLang="ja-JP" sz="1200" b="1" dirty="0">
                <a:solidFill>
                  <a:srgbClr val="009650"/>
                </a:solidFill>
                <a:latin typeface="メイリオ" panose="020B0604030504040204" pitchFamily="50" charset="-128"/>
                <a:ea typeface="メイリオ" panose="020B0604030504040204" pitchFamily="50" charset="-128"/>
              </a:rPr>
              <a:t>※</a:t>
            </a:r>
            <a:r>
              <a:rPr lang="ja-JP" altLang="en-US" sz="1200" b="1" dirty="0">
                <a:solidFill>
                  <a:srgbClr val="009650"/>
                </a:solidFill>
                <a:latin typeface="メイリオ" panose="020B0604030504040204" pitchFamily="50" charset="-128"/>
                <a:ea typeface="メイリオ" panose="020B0604030504040204" pitchFamily="50" charset="-128"/>
              </a:rPr>
              <a:t>マイナポータルから利用登録する場合、初回利用登録が可能な時間帯は、平日</a:t>
            </a:r>
            <a:r>
              <a:rPr lang="en-US" altLang="ja-JP" sz="1200" b="1" dirty="0">
                <a:solidFill>
                  <a:srgbClr val="009650"/>
                </a:solidFill>
                <a:latin typeface="メイリオ" panose="020B0604030504040204" pitchFamily="50" charset="-128"/>
                <a:ea typeface="メイリオ" panose="020B0604030504040204" pitchFamily="50" charset="-128"/>
              </a:rPr>
              <a:t>8</a:t>
            </a:r>
            <a:r>
              <a:rPr lang="ja-JP" altLang="en-US" sz="1200" b="1" dirty="0">
                <a:solidFill>
                  <a:srgbClr val="009650"/>
                </a:solidFill>
                <a:latin typeface="メイリオ" panose="020B0604030504040204" pitchFamily="50" charset="-128"/>
                <a:ea typeface="メイリオ" panose="020B0604030504040204" pitchFamily="50" charset="-128"/>
              </a:rPr>
              <a:t>時から</a:t>
            </a:r>
            <a:r>
              <a:rPr lang="en-US" altLang="ja-JP" sz="1200" b="1" dirty="0">
                <a:solidFill>
                  <a:srgbClr val="009650"/>
                </a:solidFill>
                <a:latin typeface="メイリオ" panose="020B0604030504040204" pitchFamily="50" charset="-128"/>
                <a:ea typeface="メイリオ" panose="020B0604030504040204" pitchFamily="50" charset="-128"/>
              </a:rPr>
              <a:t>23</a:t>
            </a:r>
            <a:r>
              <a:rPr lang="ja-JP" altLang="en-US" sz="1200" b="1" dirty="0">
                <a:solidFill>
                  <a:srgbClr val="009650"/>
                </a:solidFill>
                <a:latin typeface="メイリオ" panose="020B0604030504040204" pitchFamily="50" charset="-128"/>
                <a:ea typeface="メイリオ" panose="020B0604030504040204" pitchFamily="50" charset="-128"/>
              </a:rPr>
              <a:t>時までとなっており、時間帯によっては連携するまでに時間がかかる場合があります。</a:t>
            </a:r>
          </a:p>
        </p:txBody>
      </p:sp>
    </p:spTree>
    <p:extLst>
      <p:ext uri="{BB962C8B-B14F-4D97-AF65-F5344CB8AC3E}">
        <p14:creationId xmlns:p14="http://schemas.microsoft.com/office/powerpoint/2010/main" val="3940168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a:xfrm>
            <a:off x="1767718" y="578148"/>
            <a:ext cx="5570756" cy="490904"/>
          </a:xfrm>
        </p:spPr>
        <p:txBody>
          <a:bodyPr wrap="none">
            <a:spAutoFit/>
          </a:bodyPr>
          <a:lstStyle/>
          <a:p>
            <a:r>
              <a:rPr lang="ja-JP" altLang="en-US" sz="2800" dirty="0"/>
              <a:t>「ねんきんネット」で出来ること</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sp>
        <p:nvSpPr>
          <p:cNvPr id="4" name="サブタイトル 2">
            <a:extLst>
              <a:ext uri="{FF2B5EF4-FFF2-40B4-BE49-F238E27FC236}">
                <a16:creationId xmlns:a16="http://schemas.microsoft.com/office/drawing/2014/main" id="{FEB86A16-E207-12FF-AFFD-625ADDCE9E0B}"/>
              </a:ext>
            </a:extLst>
          </p:cNvPr>
          <p:cNvSpPr>
            <a:spLocks noGrp="1"/>
          </p:cNvSpPr>
          <p:nvPr/>
        </p:nvSpPr>
        <p:spPr>
          <a:xfrm>
            <a:off x="265114" y="1845060"/>
            <a:ext cx="4287982" cy="45860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0"/>
              </a:spcBef>
            </a:pPr>
            <a:r>
              <a:rPr lang="ja-JP" altLang="en-US" i="0" dirty="0">
                <a:solidFill>
                  <a:srgbClr val="00B050"/>
                </a:solidFill>
                <a:effectLst/>
                <a:latin typeface="+mn-ea"/>
                <a:ea typeface="+mn-ea"/>
              </a:rPr>
              <a:t>○</a:t>
            </a:r>
            <a:r>
              <a:rPr lang="ja-JP" altLang="en-US" i="0" u="sng" dirty="0">
                <a:solidFill>
                  <a:srgbClr val="00B050"/>
                </a:solidFill>
                <a:effectLst/>
                <a:latin typeface="+mn-ea"/>
                <a:ea typeface="+mn-ea"/>
              </a:rPr>
              <a:t>ご自身の年金記録の確認</a:t>
            </a:r>
            <a:endParaRPr lang="en-US" altLang="ja-JP" u="sng" dirty="0">
              <a:solidFill>
                <a:srgbClr val="00B050"/>
              </a:solidFill>
              <a:latin typeface="+mn-ea"/>
              <a:ea typeface="+mn-ea"/>
            </a:endParaRPr>
          </a:p>
          <a:p>
            <a:pPr marL="176213" indent="-176213">
              <a:spcBef>
                <a:spcPts val="0"/>
              </a:spcBef>
            </a:pPr>
            <a:r>
              <a:rPr lang="ja-JP" altLang="en-US" sz="1400" dirty="0">
                <a:latin typeface="+mn-ea"/>
                <a:ea typeface="+mn-ea"/>
              </a:rPr>
              <a:t>　スマートフォンで、</a:t>
            </a:r>
            <a:r>
              <a:rPr lang="en-US" altLang="ja-JP" sz="1400" dirty="0">
                <a:latin typeface="+mn-ea"/>
                <a:ea typeface="+mn-ea"/>
              </a:rPr>
              <a:t>24</a:t>
            </a:r>
            <a:r>
              <a:rPr lang="ja-JP" altLang="en-US" sz="1400" dirty="0">
                <a:latin typeface="+mn-ea"/>
                <a:ea typeface="+mn-ea"/>
              </a:rPr>
              <a:t>時間いつでも最新の年金記録を確認できます。</a:t>
            </a:r>
            <a:endParaRPr lang="en-US" altLang="ja-JP" sz="1400" dirty="0">
              <a:latin typeface="+mn-ea"/>
              <a:ea typeface="+mn-ea"/>
            </a:endParaRPr>
          </a:p>
          <a:p>
            <a:pPr marL="176213" indent="-176213">
              <a:spcBef>
                <a:spcPts val="0"/>
              </a:spcBef>
            </a:pPr>
            <a:endParaRPr lang="en-US" altLang="ja-JP" sz="1400" b="0" i="0" dirty="0">
              <a:solidFill>
                <a:srgbClr val="000000"/>
              </a:solidFill>
              <a:effectLst/>
              <a:latin typeface="+mn-ea"/>
              <a:ea typeface="+mn-ea"/>
            </a:endParaRPr>
          </a:p>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将来の年金見込額の試算</a:t>
            </a:r>
            <a:endParaRPr lang="en-US" altLang="ja-JP" u="sng" dirty="0">
              <a:solidFill>
                <a:srgbClr val="00B050"/>
              </a:solidFill>
              <a:latin typeface="+mn-ea"/>
              <a:ea typeface="+mn-ea"/>
            </a:endParaRPr>
          </a:p>
          <a:p>
            <a:pPr marL="176213" indent="-176213">
              <a:spcBef>
                <a:spcPts val="0"/>
              </a:spcBef>
            </a:pPr>
            <a:r>
              <a:rPr lang="ja-JP" altLang="en-US" sz="1400" dirty="0">
                <a:latin typeface="+mn-ea"/>
                <a:ea typeface="+mn-ea"/>
              </a:rPr>
              <a:t>　さまざまな条件を設定することで、将来受け取る老齢年金の見込額が試算できます。</a:t>
            </a:r>
            <a:endParaRPr lang="en-US" altLang="ja-JP" sz="1400" dirty="0">
              <a:latin typeface="+mn-ea"/>
              <a:ea typeface="+mn-ea"/>
            </a:endParaRPr>
          </a:p>
          <a:p>
            <a:pPr>
              <a:spcBef>
                <a:spcPts val="0"/>
              </a:spcBef>
            </a:pPr>
            <a:endParaRPr lang="en-US" altLang="ja-JP" dirty="0">
              <a:solidFill>
                <a:srgbClr val="00B050"/>
              </a:solidFill>
              <a:latin typeface="+mn-ea"/>
              <a:ea typeface="+mn-ea"/>
            </a:endParaRPr>
          </a:p>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追納等可能月数と金額の確認</a:t>
            </a:r>
            <a:endParaRPr lang="en-US" altLang="ja-JP" u="sng" dirty="0">
              <a:solidFill>
                <a:srgbClr val="00B050"/>
              </a:solidFill>
              <a:latin typeface="+mn-ea"/>
              <a:ea typeface="+mn-ea"/>
            </a:endParaRPr>
          </a:p>
          <a:p>
            <a:pPr marL="176213" indent="-176213">
              <a:spcBef>
                <a:spcPts val="0"/>
              </a:spcBef>
            </a:pPr>
            <a:r>
              <a:rPr lang="ja-JP" altLang="en-US" sz="1400" dirty="0">
                <a:latin typeface="+mn-ea"/>
                <a:ea typeface="+mn-ea"/>
              </a:rPr>
              <a:t>　国民年金保険料等が未納の期間や、学生納付特例制度等が適用されている期間とその金額を確認することができます。</a:t>
            </a:r>
            <a:endParaRPr lang="en-US" altLang="ja-JP" sz="1400" dirty="0">
              <a:latin typeface="+mn-ea"/>
              <a:ea typeface="+mn-ea"/>
            </a:endParaRPr>
          </a:p>
          <a:p>
            <a:pPr>
              <a:spcBef>
                <a:spcPts val="0"/>
              </a:spcBef>
            </a:pPr>
            <a:endParaRPr lang="en-US" altLang="ja-JP" dirty="0">
              <a:solidFill>
                <a:srgbClr val="00B050"/>
              </a:solidFill>
              <a:latin typeface="+mn-ea"/>
              <a:ea typeface="+mn-ea"/>
            </a:endParaRPr>
          </a:p>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通知書の再交付申請</a:t>
            </a:r>
            <a:endParaRPr lang="en-US" altLang="ja-JP" u="sng" dirty="0">
              <a:solidFill>
                <a:srgbClr val="00B050"/>
              </a:solidFill>
              <a:latin typeface="+mn-ea"/>
              <a:ea typeface="+mn-ea"/>
            </a:endParaRPr>
          </a:p>
          <a:p>
            <a:pPr marL="176213" indent="-176213">
              <a:spcBef>
                <a:spcPts val="0"/>
              </a:spcBef>
            </a:pPr>
            <a:r>
              <a:rPr lang="ja-JP" altLang="en-US" sz="1400" dirty="0">
                <a:latin typeface="+mn-ea"/>
                <a:ea typeface="+mn-ea"/>
              </a:rPr>
              <a:t>　日本年金機構から送付している様々な通知書の再交付を申請することができます。</a:t>
            </a:r>
            <a:endParaRPr lang="en-US" altLang="ja-JP" sz="1400" dirty="0">
              <a:latin typeface="+mn-ea"/>
              <a:ea typeface="+mn-ea"/>
            </a:endParaRPr>
          </a:p>
          <a:p>
            <a:pPr>
              <a:spcBef>
                <a:spcPts val="0"/>
              </a:spcBef>
            </a:pPr>
            <a:endParaRPr lang="en-US" altLang="ja-JP" dirty="0">
              <a:solidFill>
                <a:srgbClr val="00B050"/>
              </a:solidFill>
              <a:latin typeface="+mn-ea"/>
              <a:ea typeface="+mn-ea"/>
            </a:endParaRPr>
          </a:p>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各種通知書の確認</a:t>
            </a:r>
          </a:p>
          <a:p>
            <a:pPr marL="182563" indent="-182563">
              <a:spcBef>
                <a:spcPts val="0"/>
              </a:spcBef>
            </a:pPr>
            <a:r>
              <a:rPr lang="ja-JP" altLang="en-US" sz="1400" dirty="0">
                <a:latin typeface="+mn-ea"/>
                <a:ea typeface="+mn-ea"/>
              </a:rPr>
              <a:t>　日本年金機構から送付している様々な通知書をスマートフォンから確認できます。</a:t>
            </a:r>
            <a:endParaRPr lang="en-US" altLang="ja-JP" sz="1400" dirty="0">
              <a:latin typeface="+mn-ea"/>
              <a:ea typeface="+mn-ea"/>
            </a:endParaRPr>
          </a:p>
        </p:txBody>
      </p:sp>
      <p:sp>
        <p:nvSpPr>
          <p:cNvPr id="6" name="サブタイトル 2">
            <a:extLst>
              <a:ext uri="{FF2B5EF4-FFF2-40B4-BE49-F238E27FC236}">
                <a16:creationId xmlns:a16="http://schemas.microsoft.com/office/drawing/2014/main" id="{F41F231A-C306-FE4E-1973-A476E7DCD748}"/>
              </a:ext>
            </a:extLst>
          </p:cNvPr>
          <p:cNvSpPr>
            <a:spLocks noGrp="1"/>
          </p:cNvSpPr>
          <p:nvPr/>
        </p:nvSpPr>
        <p:spPr>
          <a:xfrm>
            <a:off x="4428858" y="1803485"/>
            <a:ext cx="4580144" cy="42969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届書の作成</a:t>
            </a:r>
            <a:endParaRPr lang="en-US" altLang="ja-JP" u="sng" dirty="0">
              <a:solidFill>
                <a:srgbClr val="00B050"/>
              </a:solidFill>
              <a:latin typeface="+mn-ea"/>
              <a:ea typeface="+mn-ea"/>
            </a:endParaRPr>
          </a:p>
          <a:p>
            <a:pPr marL="182563" indent="-182563">
              <a:spcBef>
                <a:spcPts val="0"/>
              </a:spcBef>
            </a:pPr>
            <a:r>
              <a:rPr lang="ja-JP" altLang="en-US" sz="1400" dirty="0">
                <a:latin typeface="+mn-ea"/>
                <a:ea typeface="+mn-ea"/>
              </a:rPr>
              <a:t>　日本年金機構へ提出する届書を手書きすることなく「</a:t>
            </a:r>
            <a:r>
              <a:rPr lang="ja-JP" altLang="en-US" sz="1400" dirty="0" err="1">
                <a:latin typeface="+mn-ea"/>
                <a:ea typeface="+mn-ea"/>
              </a:rPr>
              <a:t>ねんきん</a:t>
            </a:r>
            <a:r>
              <a:rPr lang="ja-JP" altLang="en-US" sz="1400" dirty="0">
                <a:latin typeface="+mn-ea"/>
                <a:ea typeface="+mn-ea"/>
              </a:rPr>
              <a:t>ネット」上で作成することができます。</a:t>
            </a:r>
            <a:endParaRPr lang="en-US" altLang="ja-JP" sz="1400" dirty="0">
              <a:latin typeface="+mn-ea"/>
              <a:ea typeface="+mn-ea"/>
            </a:endParaRPr>
          </a:p>
          <a:p>
            <a:pPr marL="182563" indent="-182563">
              <a:spcBef>
                <a:spcPts val="0"/>
              </a:spcBef>
            </a:pPr>
            <a:endParaRPr lang="en-US" altLang="ja-JP" dirty="0">
              <a:solidFill>
                <a:srgbClr val="00B050"/>
              </a:solidFill>
              <a:latin typeface="+mn-ea"/>
              <a:ea typeface="+mn-ea"/>
            </a:endParaRPr>
          </a:p>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届書の電子申請</a:t>
            </a:r>
            <a:endParaRPr lang="en-US" altLang="ja-JP" u="sng" dirty="0">
              <a:solidFill>
                <a:srgbClr val="00B050"/>
              </a:solidFill>
              <a:latin typeface="+mn-ea"/>
              <a:ea typeface="+mn-ea"/>
            </a:endParaRPr>
          </a:p>
          <a:p>
            <a:pPr marL="182563" indent="-182563">
              <a:spcBef>
                <a:spcPts val="0"/>
              </a:spcBef>
            </a:pPr>
            <a:r>
              <a:rPr lang="ja-JP" altLang="en-US" sz="1400" dirty="0">
                <a:latin typeface="+mn-ea"/>
                <a:ea typeface="+mn-ea"/>
              </a:rPr>
              <a:t>　日本年金機構への届出の申請をスマートフォンから行うことができます。</a:t>
            </a:r>
            <a:endParaRPr lang="en-US" altLang="ja-JP" sz="1400" dirty="0">
              <a:latin typeface="+mn-ea"/>
              <a:ea typeface="+mn-ea"/>
            </a:endParaRPr>
          </a:p>
          <a:p>
            <a:pPr>
              <a:spcBef>
                <a:spcPts val="0"/>
              </a:spcBef>
            </a:pPr>
            <a:endParaRPr lang="en-US" altLang="ja-JP" i="0" dirty="0">
              <a:solidFill>
                <a:srgbClr val="00B050"/>
              </a:solidFill>
              <a:effectLst/>
              <a:latin typeface="+mn-ea"/>
              <a:ea typeface="+mn-ea"/>
            </a:endParaRPr>
          </a:p>
          <a:p>
            <a:pPr marL="263525" indent="-263525">
              <a:spcBef>
                <a:spcPts val="0"/>
              </a:spcBef>
            </a:pPr>
            <a:r>
              <a:rPr lang="ja-JP" altLang="en-US" i="0" dirty="0">
                <a:solidFill>
                  <a:srgbClr val="00B050"/>
                </a:solidFill>
                <a:effectLst/>
                <a:latin typeface="+mn-ea"/>
                <a:ea typeface="+mn-ea"/>
              </a:rPr>
              <a:t>○</a:t>
            </a:r>
            <a:r>
              <a:rPr lang="ja-JP" altLang="en-US" i="0" u="sng" dirty="0">
                <a:solidFill>
                  <a:srgbClr val="00B050"/>
                </a:solidFill>
                <a:effectLst/>
                <a:latin typeface="+mn-ea"/>
                <a:ea typeface="+mn-ea"/>
              </a:rPr>
              <a:t>電子版「被保険者記録照会回答票」の確認</a:t>
            </a:r>
            <a:endParaRPr lang="en-US" altLang="ja-JP" i="0" u="sng" dirty="0">
              <a:solidFill>
                <a:srgbClr val="00B050"/>
              </a:solidFill>
              <a:effectLst/>
              <a:latin typeface="+mn-ea"/>
              <a:ea typeface="+mn-ea"/>
            </a:endParaRPr>
          </a:p>
          <a:p>
            <a:pPr marL="182563" indent="-182563">
              <a:spcBef>
                <a:spcPts val="0"/>
              </a:spcBef>
            </a:pPr>
            <a:r>
              <a:rPr lang="ja-JP" altLang="en-US" sz="1400" i="0" dirty="0">
                <a:effectLst/>
                <a:latin typeface="+mn-ea"/>
                <a:ea typeface="+mn-ea"/>
              </a:rPr>
              <a:t>　年金記録の相談をした際に発行される「被保険者記録照会回答票」をスマートフォンから確認できます。</a:t>
            </a:r>
            <a:endParaRPr lang="en-US" altLang="ja-JP" sz="1400" i="0" dirty="0">
              <a:effectLst/>
              <a:latin typeface="+mn-ea"/>
              <a:ea typeface="+mn-ea"/>
            </a:endParaRPr>
          </a:p>
          <a:p>
            <a:pPr>
              <a:spcBef>
                <a:spcPts val="0"/>
              </a:spcBef>
            </a:pPr>
            <a:endParaRPr lang="en-US" altLang="ja-JP" dirty="0">
              <a:solidFill>
                <a:srgbClr val="00B050"/>
              </a:solidFill>
              <a:latin typeface="+mn-ea"/>
              <a:ea typeface="+mn-ea"/>
            </a:endParaRPr>
          </a:p>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電子版「ねんきん定期便」の確認</a:t>
            </a:r>
            <a:endParaRPr lang="en-US" altLang="ja-JP" u="sng" dirty="0">
              <a:solidFill>
                <a:srgbClr val="00B050"/>
              </a:solidFill>
              <a:latin typeface="+mn-ea"/>
              <a:ea typeface="+mn-ea"/>
            </a:endParaRPr>
          </a:p>
          <a:p>
            <a:pPr marL="182563" indent="-182563">
              <a:spcBef>
                <a:spcPts val="0"/>
              </a:spcBef>
            </a:pPr>
            <a:r>
              <a:rPr lang="ja-JP" altLang="en-US" sz="1400" dirty="0">
                <a:latin typeface="+mn-ea"/>
                <a:ea typeface="+mn-ea"/>
              </a:rPr>
              <a:t>　毎年誕生月に送付される「</a:t>
            </a:r>
            <a:r>
              <a:rPr lang="ja-JP" altLang="en-US" sz="1400" dirty="0" err="1">
                <a:latin typeface="+mn-ea"/>
                <a:ea typeface="+mn-ea"/>
              </a:rPr>
              <a:t>ねんきん</a:t>
            </a:r>
            <a:r>
              <a:rPr lang="ja-JP" altLang="en-US" sz="1400" dirty="0">
                <a:latin typeface="+mn-ea"/>
                <a:ea typeface="+mn-ea"/>
              </a:rPr>
              <a:t>定期便」をスマートフォンから確認できます。</a:t>
            </a:r>
            <a:endParaRPr lang="en-US" altLang="ja-JP" sz="1400" dirty="0">
              <a:latin typeface="+mn-ea"/>
              <a:ea typeface="+mn-ea"/>
            </a:endParaRPr>
          </a:p>
          <a:p>
            <a:pPr marL="182563" indent="-182563">
              <a:spcBef>
                <a:spcPts val="0"/>
              </a:spcBef>
            </a:pPr>
            <a:endParaRPr lang="en-US" altLang="ja-JP" sz="1400" dirty="0">
              <a:solidFill>
                <a:srgbClr val="00B050"/>
              </a:solidFill>
              <a:latin typeface="+mn-ea"/>
              <a:ea typeface="+mn-ea"/>
            </a:endParaRPr>
          </a:p>
          <a:p>
            <a:pPr marL="182563" indent="-182563">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持ち主不明記録検索</a:t>
            </a:r>
            <a:endParaRPr lang="en-US" altLang="ja-JP" u="sng" dirty="0">
              <a:solidFill>
                <a:srgbClr val="00B050"/>
              </a:solidFill>
              <a:latin typeface="+mn-ea"/>
              <a:ea typeface="+mn-ea"/>
            </a:endParaRPr>
          </a:p>
          <a:p>
            <a:pPr marL="182563" indent="-182563">
              <a:spcBef>
                <a:spcPts val="0"/>
              </a:spcBef>
            </a:pPr>
            <a:r>
              <a:rPr lang="ja-JP" altLang="en-US" sz="1400" dirty="0">
                <a:latin typeface="+mn-ea"/>
                <a:ea typeface="+mn-ea"/>
              </a:rPr>
              <a:t>　現在持ち主がわからなくなっている年金記録などをインターネット上で検索できます。</a:t>
            </a:r>
            <a:endParaRPr lang="en-US" altLang="ja-JP" sz="1400" dirty="0">
              <a:latin typeface="+mn-ea"/>
              <a:ea typeface="+mn-ea"/>
            </a:endParaRPr>
          </a:p>
        </p:txBody>
      </p:sp>
      <p:sp>
        <p:nvSpPr>
          <p:cNvPr id="9" name="サブタイトル 2">
            <a:extLst>
              <a:ext uri="{FF2B5EF4-FFF2-40B4-BE49-F238E27FC236}">
                <a16:creationId xmlns:a16="http://schemas.microsoft.com/office/drawing/2014/main" id="{EB877743-67DF-45CE-9D46-1CD9FFE2F23F}"/>
              </a:ext>
            </a:extLst>
          </p:cNvPr>
          <p:cNvSpPr>
            <a:spLocks noGrp="1"/>
          </p:cNvSpPr>
          <p:nvPr>
            <p:ph type="subTitle" idx="1"/>
          </p:nvPr>
        </p:nvSpPr>
        <p:spPr>
          <a:xfrm>
            <a:off x="113569" y="1314319"/>
            <a:ext cx="7879080" cy="433965"/>
          </a:xfrm>
        </p:spPr>
        <p:txBody>
          <a:bodyPr wrap="none">
            <a:spAutoFit/>
          </a:bodyPr>
          <a:lstStyle/>
          <a:p>
            <a:pPr>
              <a:spcBef>
                <a:spcPts val="400"/>
              </a:spcBef>
            </a:pPr>
            <a:r>
              <a:rPr lang="ja-JP" altLang="en-US" dirty="0"/>
              <a:t>「</a:t>
            </a:r>
            <a:r>
              <a:rPr lang="ja-JP" altLang="en-US" dirty="0" err="1"/>
              <a:t>ねんきん</a:t>
            </a:r>
            <a:r>
              <a:rPr lang="ja-JP" altLang="en-US" dirty="0"/>
              <a:t>ネット」には以下のような機能があります。</a:t>
            </a:r>
          </a:p>
        </p:txBody>
      </p:sp>
      <p:sp>
        <p:nvSpPr>
          <p:cNvPr id="2" name="テキスト ボックス 1">
            <a:extLst>
              <a:ext uri="{FF2B5EF4-FFF2-40B4-BE49-F238E27FC236}">
                <a16:creationId xmlns:a16="http://schemas.microsoft.com/office/drawing/2014/main" id="{B24291D7-B61C-462B-BCAF-D75A43230195}"/>
              </a:ext>
            </a:extLst>
          </p:cNvPr>
          <p:cNvSpPr txBox="1"/>
          <p:nvPr/>
        </p:nvSpPr>
        <p:spPr>
          <a:xfrm>
            <a:off x="7496359" y="6155667"/>
            <a:ext cx="992579" cy="369332"/>
          </a:xfrm>
          <a:prstGeom prst="rect">
            <a:avLst/>
          </a:prstGeom>
          <a:noFill/>
        </p:spPr>
        <p:txBody>
          <a:bodyPr wrap="none" rtlCol="0">
            <a:spAutoFit/>
          </a:bodyPr>
          <a:lstStyle/>
          <a:p>
            <a:r>
              <a:rPr kumimoji="1" lang="ja-JP" altLang="en-US" b="1" dirty="0">
                <a:solidFill>
                  <a:srgbClr val="00B050"/>
                </a:solidFill>
              </a:rPr>
              <a:t>等々･･･</a:t>
            </a:r>
          </a:p>
        </p:txBody>
      </p:sp>
      <p:sp>
        <p:nvSpPr>
          <p:cNvPr id="3" name="テキスト ボックス 2">
            <a:extLst>
              <a:ext uri="{FF2B5EF4-FFF2-40B4-BE49-F238E27FC236}">
                <a16:creationId xmlns:a16="http://schemas.microsoft.com/office/drawing/2014/main" id="{BA4257FF-1850-4A62-AB2E-4921E195AE19}"/>
              </a:ext>
            </a:extLst>
          </p:cNvPr>
          <p:cNvSpPr txBox="1"/>
          <p:nvPr/>
        </p:nvSpPr>
        <p:spPr>
          <a:xfrm>
            <a:off x="5614111" y="1601666"/>
            <a:ext cx="3416320" cy="276999"/>
          </a:xfrm>
          <a:prstGeom prst="rect">
            <a:avLst/>
          </a:prstGeom>
          <a:noFill/>
        </p:spPr>
        <p:txBody>
          <a:bodyPr wrap="none" rtlCol="0">
            <a:spAutoFit/>
          </a:bodyPr>
          <a:lstStyle/>
          <a:p>
            <a:r>
              <a:rPr kumimoji="1" lang="ja-JP" altLang="en-US" sz="1200" b="1" dirty="0"/>
              <a:t>（パソコンのみで利用できる機能も含みます）</a:t>
            </a:r>
          </a:p>
        </p:txBody>
      </p:sp>
    </p:spTree>
    <p:extLst>
      <p:ext uri="{BB962C8B-B14F-4D97-AF65-F5344CB8AC3E}">
        <p14:creationId xmlns:p14="http://schemas.microsoft.com/office/powerpoint/2010/main" val="499775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4448" y="476672"/>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b="1" dirty="0">
                <a:solidFill>
                  <a:srgbClr val="009650"/>
                </a:solidFill>
                <a:latin typeface="Meiryo" charset="-128"/>
                <a:ea typeface="Meiryo" charset="-128"/>
                <a:cs typeface="Meiryo" charset="-128"/>
              </a:rPr>
              <a:t>「ねんきんネット」</a:t>
            </a:r>
            <a:endParaRPr lang="en-US" altLang="ja-JP" sz="4800" b="1" dirty="0">
              <a:solidFill>
                <a:srgbClr val="009650"/>
              </a:solidFill>
              <a:latin typeface="Meiryo" charset="-128"/>
              <a:ea typeface="Meiryo" charset="-128"/>
              <a:cs typeface="Meiryo" charset="-128"/>
            </a:endParaRPr>
          </a:p>
          <a:p>
            <a:r>
              <a:rPr lang="ja-JP" altLang="en-US" sz="4800" b="1" dirty="0">
                <a:solidFill>
                  <a:srgbClr val="009650"/>
                </a:solidFill>
                <a:latin typeface="Meiryo" charset="-128"/>
                <a:ea typeface="Meiryo" charset="-128"/>
                <a:cs typeface="Meiryo" charset="-128"/>
              </a:rPr>
              <a:t>　の登録</a:t>
            </a:r>
            <a:r>
              <a:rPr lang="ja-JP" altLang="en-US" sz="4800" dirty="0">
                <a:solidFill>
                  <a:srgbClr val="009650"/>
                </a:solidFill>
              </a:rPr>
              <a:t>をしよう</a:t>
            </a:r>
          </a:p>
        </p:txBody>
      </p:sp>
    </p:spTree>
    <p:extLst>
      <p:ext uri="{BB962C8B-B14F-4D97-AF65-F5344CB8AC3E}">
        <p14:creationId xmlns:p14="http://schemas.microsoft.com/office/powerpoint/2010/main" val="975313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482679"/>
            <a:ext cx="5929828" cy="547842"/>
          </a:xfrm>
        </p:spPr>
        <p:txBody>
          <a:bodyPr vert="horz" wrap="none">
            <a:spAutoFit/>
          </a:bodyPr>
          <a:lstStyle/>
          <a:p>
            <a:r>
              <a:rPr lang="ja-JP" altLang="en-US" dirty="0"/>
              <a:t>「ねんきんネット」の登録方法</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5" name="テキスト ボックス 4">
            <a:extLst>
              <a:ext uri="{FF2B5EF4-FFF2-40B4-BE49-F238E27FC236}">
                <a16:creationId xmlns:a16="http://schemas.microsoft.com/office/drawing/2014/main" id="{550ACDF8-553D-03E4-FBB2-65432E228D1C}"/>
              </a:ext>
            </a:extLst>
          </p:cNvPr>
          <p:cNvSpPr txBox="1"/>
          <p:nvPr/>
        </p:nvSpPr>
        <p:spPr>
          <a:xfrm>
            <a:off x="532500" y="4381534"/>
            <a:ext cx="1800000" cy="1015663"/>
          </a:xfrm>
          <a:prstGeom prst="rect">
            <a:avLst/>
          </a:prstGeom>
          <a:noFill/>
        </p:spPr>
        <p:txBody>
          <a:bodyPr wrap="square" rtlCol="0">
            <a:spAutoFit/>
          </a:bodyPr>
          <a:lstStyle/>
          <a:p>
            <a:r>
              <a:rPr lang="ja-JP" altLang="en-US" sz="1400" b="1" dirty="0">
                <a:solidFill>
                  <a:schemeClr val="bg1"/>
                </a:solidFill>
                <a:latin typeface="BIZ UDゴシック" panose="020B0400000000000000" pitchFamily="49" charset="-128"/>
                <a:ea typeface="BIZ UDゴシック" panose="020B0400000000000000" pitchFamily="49" charset="-128"/>
                <a:cs typeface="Meiryo" charset="-128"/>
              </a:rPr>
              <a:t>通知カード</a:t>
            </a:r>
            <a:endParaRPr lang="en-US" altLang="ja-JP" sz="1400" b="1" dirty="0">
              <a:solidFill>
                <a:schemeClr val="bg1"/>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chemeClr val="bg1"/>
                </a:solidFill>
                <a:latin typeface="BIZ UDゴシック" panose="020B0400000000000000" pitchFamily="49" charset="-128"/>
                <a:ea typeface="BIZ UDゴシック" panose="020B0400000000000000" pitchFamily="49" charset="-128"/>
                <a:cs typeface="Meiryo" charset="-128"/>
              </a:rPr>
              <a:t>の</a:t>
            </a:r>
            <a:endParaRPr lang="en-US" altLang="ja-JP" sz="1400" b="1" dirty="0">
              <a:solidFill>
                <a:schemeClr val="bg1"/>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chemeClr val="bg1"/>
                </a:solidFill>
                <a:latin typeface="BIZ UDゴシック" panose="020B0400000000000000" pitchFamily="49" charset="-128"/>
                <a:ea typeface="BIZ UDゴシック" panose="020B0400000000000000" pitchFamily="49" charset="-128"/>
                <a:cs typeface="Meiryo" charset="-128"/>
              </a:rPr>
              <a:t>下半分です</a:t>
            </a:r>
          </a:p>
          <a:p>
            <a:endParaRPr kumimoji="1" lang="ja-JP" altLang="en-US" dirty="0">
              <a:latin typeface="BIZ UDゴシック" panose="020B0400000000000000" pitchFamily="49" charset="-128"/>
              <a:ea typeface="BIZ UDゴシック" panose="020B0400000000000000" pitchFamily="49" charset="-128"/>
              <a:cs typeface="Meiryo" charset="-128"/>
            </a:endParaRPr>
          </a:p>
        </p:txBody>
      </p:sp>
      <p:sp>
        <p:nvSpPr>
          <p:cNvPr id="6" name="テキスト ボックス 5">
            <a:extLst>
              <a:ext uri="{FF2B5EF4-FFF2-40B4-BE49-F238E27FC236}">
                <a16:creationId xmlns:a16="http://schemas.microsoft.com/office/drawing/2014/main" id="{0438F5F1-620D-EE99-545B-4B5640FC654B}"/>
              </a:ext>
            </a:extLst>
          </p:cNvPr>
          <p:cNvSpPr txBox="1"/>
          <p:nvPr/>
        </p:nvSpPr>
        <p:spPr>
          <a:xfrm>
            <a:off x="433032" y="1983267"/>
            <a:ext cx="4044018" cy="677108"/>
          </a:xfrm>
          <a:prstGeom prst="rect">
            <a:avLst/>
          </a:prstGeom>
          <a:noFill/>
        </p:spPr>
        <p:txBody>
          <a:bodyPr wrap="square" rtlCol="0">
            <a:spAutoFit/>
          </a:bodyPr>
          <a:lstStyle/>
          <a:p>
            <a:r>
              <a:rPr lang="ja-JP" altLang="en-US" sz="2000" b="1" i="0" dirty="0">
                <a:solidFill>
                  <a:srgbClr val="009650"/>
                </a:solidFill>
                <a:effectLst/>
                <a:latin typeface="Meiryo" panose="020B0604030504040204" pitchFamily="50" charset="-128"/>
                <a:ea typeface="Meiryo" panose="020B0604030504040204" pitchFamily="50" charset="-128"/>
              </a:rPr>
              <a:t>マイナポータルからの利用登録</a:t>
            </a:r>
            <a:r>
              <a:rPr lang="ja-JP" altLang="en-US" b="1" i="0" dirty="0">
                <a:solidFill>
                  <a:srgbClr val="009650"/>
                </a:solidFill>
                <a:effectLst/>
                <a:latin typeface="Meiryo" panose="020B0604030504040204" pitchFamily="50" charset="-128"/>
                <a:ea typeface="Meiryo" panose="020B0604030504040204" pitchFamily="50" charset="-128"/>
              </a:rPr>
              <a:t>（ユーザ</a:t>
            </a:r>
            <a:r>
              <a:rPr lang="en-US" altLang="ja-JP" b="1" i="0" dirty="0">
                <a:solidFill>
                  <a:srgbClr val="009650"/>
                </a:solidFill>
                <a:effectLst/>
                <a:latin typeface="Meiryo" panose="020B0604030504040204" pitchFamily="50" charset="-128"/>
                <a:ea typeface="Meiryo" panose="020B0604030504040204" pitchFamily="50" charset="-128"/>
              </a:rPr>
              <a:t>ID</a:t>
            </a:r>
            <a:r>
              <a:rPr lang="ja-JP" altLang="en-US" b="1" i="0" dirty="0">
                <a:solidFill>
                  <a:srgbClr val="009650"/>
                </a:solidFill>
                <a:effectLst/>
                <a:latin typeface="Meiryo" panose="020B0604030504040204" pitchFamily="50" charset="-128"/>
                <a:ea typeface="Meiryo" panose="020B0604030504040204" pitchFamily="50" charset="-128"/>
              </a:rPr>
              <a:t>取得不要）</a:t>
            </a:r>
          </a:p>
        </p:txBody>
      </p:sp>
      <p:sp>
        <p:nvSpPr>
          <p:cNvPr id="18" name="サブタイトル 2">
            <a:extLst>
              <a:ext uri="{FF2B5EF4-FFF2-40B4-BE49-F238E27FC236}">
                <a16:creationId xmlns:a16="http://schemas.microsoft.com/office/drawing/2014/main" id="{A0CE3EE1-A6AB-EC38-F3AC-7A0E64D015EF}"/>
              </a:ext>
            </a:extLst>
          </p:cNvPr>
          <p:cNvSpPr>
            <a:spLocks noGrp="1"/>
          </p:cNvSpPr>
          <p:nvPr>
            <p:ph type="subTitle" idx="1"/>
          </p:nvPr>
        </p:nvSpPr>
        <p:spPr>
          <a:xfrm>
            <a:off x="300391" y="1367920"/>
            <a:ext cx="8376065" cy="360000"/>
          </a:xfrm>
        </p:spPr>
        <p:txBody>
          <a:bodyPr>
            <a:noAutofit/>
          </a:bodyPr>
          <a:lstStyle/>
          <a:p>
            <a:r>
              <a:rPr lang="ja-JP" altLang="en-US" i="0" dirty="0">
                <a:solidFill>
                  <a:srgbClr val="000000"/>
                </a:solidFill>
                <a:effectLst/>
                <a:latin typeface="Meiryo" panose="020B0604030504040204" pitchFamily="50" charset="-128"/>
                <a:ea typeface="Meiryo" panose="020B0604030504040204" pitchFamily="50" charset="-128"/>
              </a:rPr>
              <a:t>「ねんきんネット」の登録には以下の</a:t>
            </a:r>
            <a:r>
              <a:rPr lang="en-US" altLang="ja-JP" i="0" dirty="0">
                <a:solidFill>
                  <a:srgbClr val="000000"/>
                </a:solidFill>
                <a:effectLst/>
                <a:latin typeface="Meiryo" panose="020B0604030504040204" pitchFamily="50" charset="-128"/>
                <a:ea typeface="Meiryo" panose="020B0604030504040204" pitchFamily="50" charset="-128"/>
              </a:rPr>
              <a:t>2</a:t>
            </a:r>
            <a:r>
              <a:rPr lang="ja-JP" altLang="en-US" i="0" dirty="0">
                <a:solidFill>
                  <a:srgbClr val="000000"/>
                </a:solidFill>
                <a:effectLst/>
                <a:latin typeface="Meiryo" panose="020B0604030504040204" pitchFamily="50" charset="-128"/>
                <a:ea typeface="Meiryo" panose="020B0604030504040204" pitchFamily="50" charset="-128"/>
              </a:rPr>
              <a:t>つの方法があります。</a:t>
            </a:r>
            <a:endParaRPr lang="ja-JP" altLang="en-US" dirty="0"/>
          </a:p>
        </p:txBody>
      </p:sp>
      <p:sp>
        <p:nvSpPr>
          <p:cNvPr id="3" name="テキスト ボックス 2">
            <a:extLst>
              <a:ext uri="{FF2B5EF4-FFF2-40B4-BE49-F238E27FC236}">
                <a16:creationId xmlns:a16="http://schemas.microsoft.com/office/drawing/2014/main" id="{8ECF7AE5-B800-9A5E-1F0D-4F947EF69E4E}"/>
              </a:ext>
            </a:extLst>
          </p:cNvPr>
          <p:cNvSpPr txBox="1"/>
          <p:nvPr/>
        </p:nvSpPr>
        <p:spPr>
          <a:xfrm>
            <a:off x="4738695" y="1967878"/>
            <a:ext cx="4004208" cy="707886"/>
          </a:xfrm>
          <a:prstGeom prst="rect">
            <a:avLst/>
          </a:prstGeom>
          <a:noFill/>
        </p:spPr>
        <p:txBody>
          <a:bodyPr wrap="square" rtlCol="0">
            <a:spAutoFit/>
          </a:bodyPr>
          <a:lstStyle/>
          <a:p>
            <a:r>
              <a:rPr lang="ja-JP" altLang="en-US" sz="2000" b="1" i="0" dirty="0">
                <a:solidFill>
                  <a:srgbClr val="009650"/>
                </a:solidFill>
                <a:effectLst/>
                <a:latin typeface="Meiryo" panose="020B0604030504040204" pitchFamily="50" charset="-128"/>
                <a:ea typeface="Meiryo" panose="020B0604030504040204" pitchFamily="50" charset="-128"/>
              </a:rPr>
              <a:t>「ねんきんネット」から</a:t>
            </a:r>
            <a:r>
              <a:rPr lang="ja-JP" altLang="en-US" sz="2000" b="1" dirty="0">
                <a:solidFill>
                  <a:srgbClr val="009650"/>
                </a:solidFill>
                <a:latin typeface="Meiryo" panose="020B0604030504040204" pitchFamily="50" charset="-128"/>
                <a:ea typeface="Meiryo" panose="020B0604030504040204" pitchFamily="50" charset="-128"/>
              </a:rPr>
              <a:t>利用登録</a:t>
            </a:r>
            <a:endParaRPr lang="en-US" altLang="ja-JP" sz="2000" b="1" dirty="0">
              <a:solidFill>
                <a:srgbClr val="009650"/>
              </a:solidFill>
              <a:latin typeface="Meiryo" panose="020B0604030504040204" pitchFamily="50" charset="-128"/>
              <a:ea typeface="Meiryo" panose="020B0604030504040204" pitchFamily="50" charset="-128"/>
            </a:endParaRPr>
          </a:p>
          <a:p>
            <a:r>
              <a:rPr lang="ja-JP" altLang="en-US" sz="2000" b="1" i="0" dirty="0">
                <a:solidFill>
                  <a:srgbClr val="009650"/>
                </a:solidFill>
                <a:effectLst/>
                <a:latin typeface="Meiryo" panose="020B0604030504040204" pitchFamily="50" charset="-128"/>
                <a:ea typeface="Meiryo" panose="020B0604030504040204" pitchFamily="50" charset="-128"/>
              </a:rPr>
              <a:t>（ユーザ</a:t>
            </a:r>
            <a:r>
              <a:rPr lang="en-US" altLang="ja-JP" sz="2000" b="1" i="0" dirty="0">
                <a:solidFill>
                  <a:srgbClr val="009650"/>
                </a:solidFill>
                <a:effectLst/>
                <a:latin typeface="Meiryo" panose="020B0604030504040204" pitchFamily="50" charset="-128"/>
                <a:ea typeface="Meiryo" panose="020B0604030504040204" pitchFamily="50" charset="-128"/>
              </a:rPr>
              <a:t>ID</a:t>
            </a:r>
            <a:r>
              <a:rPr lang="ja-JP" altLang="en-US" sz="2000" b="1" i="0" dirty="0">
                <a:solidFill>
                  <a:srgbClr val="009650"/>
                </a:solidFill>
                <a:effectLst/>
                <a:latin typeface="Meiryo" panose="020B0604030504040204" pitchFamily="50" charset="-128"/>
                <a:ea typeface="Meiryo" panose="020B0604030504040204" pitchFamily="50" charset="-128"/>
              </a:rPr>
              <a:t>取得必要）</a:t>
            </a:r>
          </a:p>
        </p:txBody>
      </p:sp>
      <p:sp>
        <p:nvSpPr>
          <p:cNvPr id="16" name="テキスト ボックス 15">
            <a:extLst>
              <a:ext uri="{FF2B5EF4-FFF2-40B4-BE49-F238E27FC236}">
                <a16:creationId xmlns:a16="http://schemas.microsoft.com/office/drawing/2014/main" id="{C535E688-A357-33C2-59C1-21BD5A5FA4A1}"/>
              </a:ext>
            </a:extLst>
          </p:cNvPr>
          <p:cNvSpPr txBox="1"/>
          <p:nvPr/>
        </p:nvSpPr>
        <p:spPr>
          <a:xfrm>
            <a:off x="433032" y="2794242"/>
            <a:ext cx="4014201" cy="2939266"/>
          </a:xfrm>
          <a:prstGeom prst="rect">
            <a:avLst/>
          </a:prstGeom>
          <a:noFill/>
        </p:spPr>
        <p:txBody>
          <a:bodyPr wrap="square">
            <a:spAutoFit/>
          </a:bodyPr>
          <a:lstStyle/>
          <a:p>
            <a:pPr algn="l" fontAlgn="base"/>
            <a:r>
              <a:rPr lang="ja-JP" altLang="en-US" b="1" i="0" u="sng" dirty="0">
                <a:solidFill>
                  <a:srgbClr val="000000"/>
                </a:solidFill>
                <a:effectLst/>
                <a:highlight>
                  <a:srgbClr val="CCFFCC"/>
                </a:highlight>
                <a:latin typeface="Meiryo" panose="020B0604030504040204" pitchFamily="50" charset="-128"/>
                <a:ea typeface="Meiryo" panose="020B0604030504040204" pitchFamily="50" charset="-128"/>
              </a:rPr>
              <a:t>パソコンもしくはスマートフォンからマイナポータルにログイン</a:t>
            </a:r>
            <a:endParaRPr lang="en-US" altLang="ja-JP" b="1" u="sng" dirty="0">
              <a:solidFill>
                <a:srgbClr val="000000"/>
              </a:solidFill>
              <a:highlight>
                <a:srgbClr val="CCFFCC"/>
              </a:highlight>
              <a:latin typeface="Meiryo" panose="020B0604030504040204" pitchFamily="50" charset="-128"/>
              <a:ea typeface="Meiryo" panose="020B0604030504040204" pitchFamily="50" charset="-128"/>
            </a:endParaRPr>
          </a:p>
          <a:p>
            <a:pPr algn="l" fontAlgn="base"/>
            <a:r>
              <a:rPr lang="ja-JP" altLang="en-US" b="1" i="0" dirty="0">
                <a:solidFill>
                  <a:srgbClr val="000000"/>
                </a:solidFill>
                <a:effectLst/>
                <a:latin typeface="Meiryo" panose="020B0604030504040204" pitchFamily="50" charset="-128"/>
                <a:ea typeface="Meiryo" panose="020B0604030504040204" pitchFamily="50" charset="-128"/>
              </a:rPr>
              <a:t>↓</a:t>
            </a:r>
            <a:endParaRPr lang="en-US" altLang="ja-JP" b="1" i="0" dirty="0">
              <a:solidFill>
                <a:srgbClr val="000000"/>
              </a:solidFill>
              <a:effectLst/>
              <a:latin typeface="Meiryo" panose="020B0604030504040204" pitchFamily="50" charset="-128"/>
              <a:ea typeface="Meiryo" panose="020B0604030504040204" pitchFamily="50" charset="-128"/>
            </a:endParaRPr>
          </a:p>
          <a:p>
            <a:pPr algn="l" fontAlgn="base"/>
            <a:r>
              <a:rPr lang="ja-JP" altLang="en-US" b="1" i="0" u="sng" dirty="0">
                <a:solidFill>
                  <a:srgbClr val="000000"/>
                </a:solidFill>
                <a:effectLst/>
                <a:highlight>
                  <a:srgbClr val="CCFFCC"/>
                </a:highlight>
                <a:latin typeface="Meiryo" panose="020B0604030504040204" pitchFamily="50" charset="-128"/>
                <a:ea typeface="Meiryo" panose="020B0604030504040204" pitchFamily="50" charset="-128"/>
              </a:rPr>
              <a:t>「年金記録・見込額を見る」</a:t>
            </a:r>
            <a:r>
              <a:rPr lang="ja-JP" altLang="en-US" b="1" u="sng" dirty="0">
                <a:solidFill>
                  <a:srgbClr val="000000"/>
                </a:solidFill>
                <a:highlight>
                  <a:srgbClr val="CCFFCC"/>
                </a:highlight>
                <a:latin typeface="Meiryo" panose="020B0604030504040204" pitchFamily="50" charset="-128"/>
                <a:ea typeface="Meiryo" panose="020B0604030504040204" pitchFamily="50" charset="-128"/>
              </a:rPr>
              <a:t>（</a:t>
            </a:r>
            <a:r>
              <a:rPr lang="ja-JP" altLang="en-US" b="1" i="0" u="sng" dirty="0">
                <a:solidFill>
                  <a:srgbClr val="000000"/>
                </a:solidFill>
                <a:effectLst/>
                <a:highlight>
                  <a:srgbClr val="CCFFCC"/>
                </a:highlight>
                <a:latin typeface="Meiryo" panose="020B0604030504040204" pitchFamily="50" charset="-128"/>
                <a:ea typeface="Meiryo" panose="020B0604030504040204" pitchFamily="50" charset="-128"/>
              </a:rPr>
              <a:t>ねんきんネット）から「ねんきんネット」へ連携手続き</a:t>
            </a:r>
            <a:endParaRPr lang="en-US" altLang="ja-JP" b="1" u="sng" dirty="0">
              <a:solidFill>
                <a:srgbClr val="000000"/>
              </a:solidFill>
              <a:highlight>
                <a:srgbClr val="CCFFCC"/>
              </a:highlight>
              <a:latin typeface="Meiryo" panose="020B0604030504040204" pitchFamily="50" charset="-128"/>
              <a:ea typeface="Meiryo" panose="020B0604030504040204" pitchFamily="50" charset="-128"/>
            </a:endParaRPr>
          </a:p>
          <a:p>
            <a:pPr algn="l" fontAlgn="base">
              <a:spcBef>
                <a:spcPts val="600"/>
              </a:spcBef>
            </a:pPr>
            <a:r>
              <a:rPr lang="ja-JP" altLang="en-US" b="1" i="0" dirty="0">
                <a:solidFill>
                  <a:srgbClr val="000000"/>
                </a:solidFill>
                <a:effectLst/>
                <a:latin typeface="Meiryo" panose="020B0604030504040204" pitchFamily="50" charset="-128"/>
                <a:ea typeface="Meiryo" panose="020B0604030504040204" pitchFamily="50" charset="-128"/>
              </a:rPr>
              <a:t>の流れで利用登録を行います。</a:t>
            </a:r>
            <a:endParaRPr lang="en-US" altLang="ja-JP" b="1" i="0" dirty="0">
              <a:solidFill>
                <a:srgbClr val="000000"/>
              </a:solidFill>
              <a:effectLst/>
              <a:latin typeface="Meiryo" panose="020B0604030504040204" pitchFamily="50" charset="-128"/>
              <a:ea typeface="Meiryo" panose="020B0604030504040204" pitchFamily="50" charset="-128"/>
            </a:endParaRPr>
          </a:p>
          <a:p>
            <a:pPr fontAlgn="base"/>
            <a:r>
              <a:rPr lang="ja-JP" altLang="en-US" b="1" dirty="0">
                <a:solidFill>
                  <a:srgbClr val="000000"/>
                </a:solidFill>
                <a:latin typeface="Meiryo" panose="020B0604030504040204" pitchFamily="50" charset="-128"/>
                <a:ea typeface="Meiryo" panose="020B0604030504040204" pitchFamily="50" charset="-128"/>
              </a:rPr>
              <a:t>マイナンバーカードとメールアドレスが必要となります。</a:t>
            </a:r>
            <a:endParaRPr lang="en-US" altLang="ja-JP" b="1" dirty="0">
              <a:solidFill>
                <a:srgbClr val="000000"/>
              </a:solidFill>
              <a:latin typeface="Meiryo" panose="020B0604030504040204" pitchFamily="50" charset="-128"/>
              <a:ea typeface="Meiryo" panose="020B0604030504040204" pitchFamily="50" charset="-128"/>
            </a:endParaRPr>
          </a:p>
          <a:p>
            <a:pPr algn="r" fontAlgn="base"/>
            <a:r>
              <a:rPr lang="en-US" altLang="ja-JP" sz="1100" dirty="0">
                <a:solidFill>
                  <a:srgbClr val="00B050"/>
                </a:solidFill>
                <a:latin typeface="Meiryo" panose="020B0604030504040204" pitchFamily="50" charset="-128"/>
                <a:ea typeface="Meiryo" panose="020B0604030504040204" pitchFamily="50" charset="-128"/>
              </a:rPr>
              <a:t>※</a:t>
            </a:r>
            <a:r>
              <a:rPr lang="ja-JP" altLang="en-US" sz="1100" dirty="0">
                <a:solidFill>
                  <a:srgbClr val="00B050"/>
                </a:solidFill>
                <a:latin typeface="Meiryo" panose="020B0604030504040204" pitchFamily="50" charset="-128"/>
                <a:ea typeface="Meiryo" panose="020B0604030504040204" pitchFamily="50" charset="-128"/>
              </a:rPr>
              <a:t>環境により表示が異なります。</a:t>
            </a:r>
          </a:p>
        </p:txBody>
      </p:sp>
      <p:sp>
        <p:nvSpPr>
          <p:cNvPr id="17" name="テキスト ボックス 16">
            <a:extLst>
              <a:ext uri="{FF2B5EF4-FFF2-40B4-BE49-F238E27FC236}">
                <a16:creationId xmlns:a16="http://schemas.microsoft.com/office/drawing/2014/main" id="{53C29237-4679-205E-DFF5-C823BD6B8193}"/>
              </a:ext>
            </a:extLst>
          </p:cNvPr>
          <p:cNvSpPr txBox="1"/>
          <p:nvPr/>
        </p:nvSpPr>
        <p:spPr>
          <a:xfrm>
            <a:off x="4662500" y="2805607"/>
            <a:ext cx="4115503" cy="2369880"/>
          </a:xfrm>
          <a:prstGeom prst="rect">
            <a:avLst/>
          </a:prstGeom>
          <a:noFill/>
        </p:spPr>
        <p:txBody>
          <a:bodyPr wrap="square">
            <a:spAutoFit/>
          </a:bodyPr>
          <a:lstStyle/>
          <a:p>
            <a:pPr algn="l" fontAlgn="base"/>
            <a:r>
              <a:rPr lang="ja-JP" altLang="en-US" b="1" i="0" dirty="0">
                <a:solidFill>
                  <a:srgbClr val="000000"/>
                </a:solidFill>
                <a:effectLst/>
                <a:highlight>
                  <a:srgbClr val="CCFFCC"/>
                </a:highlight>
                <a:latin typeface="Meiryo" panose="020B0604030504040204" pitchFamily="50" charset="-128"/>
                <a:ea typeface="Meiryo" panose="020B0604030504040204" pitchFamily="50" charset="-128"/>
              </a:rPr>
              <a:t>「ねんきんネット」のユーザ</a:t>
            </a:r>
            <a:r>
              <a:rPr lang="en-US" altLang="ja-JP" b="1" i="0" dirty="0">
                <a:solidFill>
                  <a:srgbClr val="000000"/>
                </a:solidFill>
                <a:effectLst/>
                <a:highlight>
                  <a:srgbClr val="CCFFCC"/>
                </a:highlight>
                <a:latin typeface="Meiryo" panose="020B0604030504040204" pitchFamily="50" charset="-128"/>
                <a:ea typeface="Meiryo" panose="020B0604030504040204" pitchFamily="50" charset="-128"/>
              </a:rPr>
              <a:t>ID</a:t>
            </a:r>
            <a:r>
              <a:rPr lang="en-US" altLang="ja-JP" sz="1100" b="1" i="0" dirty="0">
                <a:solidFill>
                  <a:srgbClr val="000000"/>
                </a:solidFill>
                <a:effectLst/>
                <a:highlight>
                  <a:srgbClr val="CCFFCC"/>
                </a:highlight>
                <a:latin typeface="Meiryo" panose="020B0604030504040204" pitchFamily="50" charset="-128"/>
                <a:ea typeface="Meiryo" panose="020B0604030504040204" pitchFamily="50" charset="-128"/>
              </a:rPr>
              <a:t>※</a:t>
            </a:r>
            <a:r>
              <a:rPr lang="ja-JP" altLang="en-US" b="1" i="0" dirty="0">
                <a:solidFill>
                  <a:srgbClr val="000000"/>
                </a:solidFill>
                <a:effectLst/>
                <a:highlight>
                  <a:srgbClr val="CCFFCC"/>
                </a:highlight>
                <a:latin typeface="Meiryo" panose="020B0604030504040204" pitchFamily="50" charset="-128"/>
                <a:ea typeface="Meiryo" panose="020B0604030504040204" pitchFamily="50" charset="-128"/>
              </a:rPr>
              <a:t>を取得の上、「</a:t>
            </a:r>
            <a:r>
              <a:rPr lang="ja-JP" altLang="en-US" b="1" i="0" dirty="0" err="1">
                <a:solidFill>
                  <a:srgbClr val="000000"/>
                </a:solidFill>
                <a:effectLst/>
                <a:highlight>
                  <a:srgbClr val="CCFFCC"/>
                </a:highlight>
                <a:latin typeface="Meiryo" panose="020B0604030504040204" pitchFamily="50" charset="-128"/>
                <a:ea typeface="Meiryo" panose="020B0604030504040204" pitchFamily="50" charset="-128"/>
              </a:rPr>
              <a:t>ねんきん</a:t>
            </a:r>
            <a:r>
              <a:rPr lang="ja-JP" altLang="en-US" b="1" i="0" dirty="0">
                <a:solidFill>
                  <a:srgbClr val="000000"/>
                </a:solidFill>
                <a:effectLst/>
                <a:highlight>
                  <a:srgbClr val="CCFFCC"/>
                </a:highlight>
                <a:latin typeface="Meiryo" panose="020B0604030504040204" pitchFamily="50" charset="-128"/>
                <a:ea typeface="Meiryo" panose="020B0604030504040204" pitchFamily="50" charset="-128"/>
              </a:rPr>
              <a:t>ネット」から利用登録をします。</a:t>
            </a:r>
            <a:r>
              <a:rPr lang="ja-JP" altLang="en-US" b="1" i="0" u="sng" dirty="0">
                <a:solidFill>
                  <a:srgbClr val="00B050"/>
                </a:solidFill>
                <a:effectLst/>
                <a:highlight>
                  <a:srgbClr val="CCFFCC"/>
                </a:highlight>
                <a:latin typeface="Meiryo" panose="020B0604030504040204" pitchFamily="50" charset="-128"/>
                <a:ea typeface="Meiryo" panose="020B0604030504040204" pitchFamily="50" charset="-128"/>
              </a:rPr>
              <a:t>アクセスキー</a:t>
            </a:r>
            <a:r>
              <a:rPr lang="ja-JP" altLang="en-US" b="1" i="0" dirty="0">
                <a:solidFill>
                  <a:srgbClr val="000000"/>
                </a:solidFill>
                <a:effectLst/>
                <a:highlight>
                  <a:srgbClr val="CCFFCC"/>
                </a:highlight>
                <a:latin typeface="Meiryo" panose="020B0604030504040204" pitchFamily="50" charset="-128"/>
                <a:ea typeface="Meiryo" panose="020B0604030504040204" pitchFamily="50" charset="-128"/>
              </a:rPr>
              <a:t>を持っている方と持っていない方で登録方法が異なります。</a:t>
            </a:r>
            <a:endParaRPr lang="en-US" altLang="ja-JP" b="1" i="0" dirty="0">
              <a:solidFill>
                <a:srgbClr val="000000"/>
              </a:solidFill>
              <a:effectLst/>
              <a:highlight>
                <a:srgbClr val="CCFFCC"/>
              </a:highlight>
              <a:latin typeface="Meiryo" panose="020B0604030504040204" pitchFamily="50" charset="-128"/>
              <a:ea typeface="Meiryo" panose="020B0604030504040204" pitchFamily="50" charset="-128"/>
            </a:endParaRPr>
          </a:p>
          <a:p>
            <a:pPr algn="l" fontAlgn="base">
              <a:spcBef>
                <a:spcPts val="600"/>
              </a:spcBef>
            </a:pPr>
            <a:r>
              <a:rPr lang="en-US" altLang="ja-JP" sz="1200" b="1" i="0" dirty="0">
                <a:solidFill>
                  <a:srgbClr val="000000"/>
                </a:solidFill>
                <a:effectLst/>
                <a:latin typeface="Meiryo" panose="020B0604030504040204" pitchFamily="50" charset="-128"/>
                <a:ea typeface="Meiryo" panose="020B0604030504040204" pitchFamily="50" charset="-128"/>
              </a:rPr>
              <a:t>※</a:t>
            </a:r>
            <a:r>
              <a:rPr lang="ja-JP" altLang="en-US" sz="1200" b="1" i="0" dirty="0">
                <a:solidFill>
                  <a:srgbClr val="000000"/>
                </a:solidFill>
                <a:effectLst/>
                <a:latin typeface="Meiryo" panose="020B0604030504040204" pitchFamily="50" charset="-128"/>
                <a:ea typeface="Meiryo" panose="020B0604030504040204" pitchFamily="50" charset="-128"/>
              </a:rPr>
              <a:t>ユーザ</a:t>
            </a:r>
            <a:r>
              <a:rPr lang="en-US" altLang="ja-JP" sz="1200" b="1" i="0" dirty="0">
                <a:solidFill>
                  <a:srgbClr val="000000"/>
                </a:solidFill>
                <a:effectLst/>
                <a:latin typeface="Meiryo" panose="020B0604030504040204" pitchFamily="50" charset="-128"/>
                <a:ea typeface="Meiryo" panose="020B0604030504040204" pitchFamily="50" charset="-128"/>
              </a:rPr>
              <a:t>ID</a:t>
            </a:r>
            <a:r>
              <a:rPr lang="ja-JP" altLang="en-US" sz="1200" b="1" i="0" dirty="0">
                <a:solidFill>
                  <a:srgbClr val="000000"/>
                </a:solidFill>
                <a:effectLst/>
                <a:latin typeface="Meiryo" panose="020B0604030504040204" pitchFamily="50" charset="-128"/>
                <a:ea typeface="Meiryo" panose="020B0604030504040204" pitchFamily="50" charset="-128"/>
              </a:rPr>
              <a:t>の取得</a:t>
            </a:r>
            <a:br>
              <a:rPr lang="en-US" altLang="ja-JP" sz="1200" b="1" dirty="0">
                <a:solidFill>
                  <a:srgbClr val="000000"/>
                </a:solidFill>
                <a:latin typeface="Meiryo" panose="020B0604030504040204" pitchFamily="50" charset="-128"/>
                <a:ea typeface="Meiryo" panose="020B0604030504040204" pitchFamily="50" charset="-128"/>
              </a:rPr>
            </a:br>
            <a:r>
              <a:rPr lang="ja-JP" altLang="en-US" sz="1200" b="1" dirty="0">
                <a:solidFill>
                  <a:srgbClr val="000000"/>
                </a:solidFill>
                <a:latin typeface="Meiryo" panose="020B0604030504040204" pitchFamily="50" charset="-128"/>
                <a:ea typeface="Meiryo" panose="020B0604030504040204" pitchFamily="50" charset="-128"/>
              </a:rPr>
              <a:t>→年金手帳や年金証書などで確認できる「基礎年金番号」と登録するメールアドレスが必要となります。</a:t>
            </a:r>
            <a:br>
              <a:rPr lang="en-US" altLang="ja-JP" sz="1200" b="1" dirty="0">
                <a:solidFill>
                  <a:srgbClr val="000000"/>
                </a:solidFill>
                <a:latin typeface="Meiryo" panose="020B0604030504040204" pitchFamily="50" charset="-128"/>
                <a:ea typeface="Meiryo" panose="020B0604030504040204" pitchFamily="50" charset="-128"/>
              </a:rPr>
            </a:br>
            <a:r>
              <a:rPr lang="ja-JP" altLang="en-US" sz="1200" b="1" i="0" u="sng" dirty="0">
                <a:solidFill>
                  <a:srgbClr val="000000"/>
                </a:solidFill>
                <a:effectLst/>
                <a:latin typeface="Meiryo" panose="020B0604030504040204" pitchFamily="50" charset="-128"/>
                <a:ea typeface="Meiryo" panose="020B0604030504040204" pitchFamily="50" charset="-128"/>
              </a:rPr>
              <a:t>アクセスキー</a:t>
            </a:r>
            <a:r>
              <a:rPr lang="ja-JP" altLang="en-US" sz="1200" b="1" i="0" dirty="0">
                <a:solidFill>
                  <a:srgbClr val="000000"/>
                </a:solidFill>
                <a:effectLst/>
                <a:latin typeface="Meiryo" panose="020B0604030504040204" pitchFamily="50" charset="-128"/>
                <a:ea typeface="Meiryo" panose="020B0604030504040204" pitchFamily="50" charset="-128"/>
              </a:rPr>
              <a:t>をお持ちの場合はあわせてご用意ください。</a:t>
            </a:r>
            <a:endParaRPr lang="en-US" altLang="ja-JP" sz="1200" b="1" i="0" dirty="0">
              <a:solidFill>
                <a:srgbClr val="000000"/>
              </a:solidFill>
              <a:effectLst/>
              <a:latin typeface="Meiryo" panose="020B0604030504040204" pitchFamily="50" charset="-128"/>
              <a:ea typeface="Meiryo" panose="020B0604030504040204" pitchFamily="50" charset="-128"/>
            </a:endParaRPr>
          </a:p>
        </p:txBody>
      </p:sp>
      <p:sp>
        <p:nvSpPr>
          <p:cNvPr id="7" name="テキスト ボックス 6">
            <a:extLst>
              <a:ext uri="{FF2B5EF4-FFF2-40B4-BE49-F238E27FC236}">
                <a16:creationId xmlns:a16="http://schemas.microsoft.com/office/drawing/2014/main" id="{3A26F60D-620B-77CC-4DAA-D6FC49720D1F}"/>
              </a:ext>
            </a:extLst>
          </p:cNvPr>
          <p:cNvSpPr txBox="1"/>
          <p:nvPr/>
        </p:nvSpPr>
        <p:spPr>
          <a:xfrm>
            <a:off x="4585270" y="5120748"/>
            <a:ext cx="2598267" cy="369332"/>
          </a:xfrm>
          <a:prstGeom prst="rect">
            <a:avLst/>
          </a:prstGeom>
          <a:noFill/>
        </p:spPr>
        <p:txBody>
          <a:bodyPr wrap="square" rtlCol="0">
            <a:spAutoFit/>
          </a:bodyPr>
          <a:lstStyle/>
          <a:p>
            <a:r>
              <a:rPr lang="ja-JP" altLang="en-US" b="1" u="sng" dirty="0">
                <a:solidFill>
                  <a:srgbClr val="009650"/>
                </a:solidFill>
                <a:latin typeface="Meiryo" panose="020B0604030504040204" pitchFamily="50" charset="-128"/>
                <a:ea typeface="Meiryo" panose="020B0604030504040204" pitchFamily="50" charset="-128"/>
              </a:rPr>
              <a:t>アクセスキーとは･･･</a:t>
            </a:r>
            <a:endParaRPr lang="ja-JP" altLang="en-US" b="1" i="0" u="sng" dirty="0">
              <a:solidFill>
                <a:srgbClr val="009650"/>
              </a:solidFill>
              <a:effectLst/>
              <a:latin typeface="Meiryo" panose="020B0604030504040204" pitchFamily="50" charset="-128"/>
              <a:ea typeface="Meiryo" panose="020B0604030504040204" pitchFamily="50" charset="-128"/>
            </a:endParaRPr>
          </a:p>
        </p:txBody>
      </p:sp>
      <p:sp>
        <p:nvSpPr>
          <p:cNvPr id="8" name="テキスト ボックス 7">
            <a:extLst>
              <a:ext uri="{FF2B5EF4-FFF2-40B4-BE49-F238E27FC236}">
                <a16:creationId xmlns:a16="http://schemas.microsoft.com/office/drawing/2014/main" id="{E1B8D62A-88DE-CE81-A10C-807973605DF6}"/>
              </a:ext>
            </a:extLst>
          </p:cNvPr>
          <p:cNvSpPr txBox="1"/>
          <p:nvPr/>
        </p:nvSpPr>
        <p:spPr>
          <a:xfrm>
            <a:off x="4686250" y="5400877"/>
            <a:ext cx="4134985" cy="1015663"/>
          </a:xfrm>
          <a:prstGeom prst="rect">
            <a:avLst/>
          </a:prstGeom>
          <a:noFill/>
        </p:spPr>
        <p:txBody>
          <a:bodyPr wrap="square">
            <a:spAutoFit/>
          </a:bodyPr>
          <a:lstStyle/>
          <a:p>
            <a:pPr algn="l" fontAlgn="base"/>
            <a:r>
              <a:rPr lang="ja-JP" altLang="en-US" sz="1200" b="1" i="0" dirty="0">
                <a:solidFill>
                  <a:srgbClr val="00B050"/>
                </a:solidFill>
                <a:effectLst/>
                <a:latin typeface="Meiryo" panose="020B0604030504040204" pitchFamily="50" charset="-128"/>
                <a:ea typeface="Meiryo" panose="020B0604030504040204" pitchFamily="50" charset="-128"/>
              </a:rPr>
              <a:t>ユーザ</a:t>
            </a:r>
            <a:r>
              <a:rPr lang="en-US" altLang="ja-JP" sz="1200" b="1" i="0" dirty="0">
                <a:solidFill>
                  <a:srgbClr val="00B050"/>
                </a:solidFill>
                <a:effectLst/>
                <a:latin typeface="Meiryo" panose="020B0604030504040204" pitchFamily="50" charset="-128"/>
                <a:ea typeface="Meiryo" panose="020B0604030504040204" pitchFamily="50" charset="-128"/>
              </a:rPr>
              <a:t>ID</a:t>
            </a:r>
            <a:r>
              <a:rPr lang="ja-JP" altLang="en-US" sz="1200" b="1" i="0" dirty="0">
                <a:solidFill>
                  <a:srgbClr val="00B050"/>
                </a:solidFill>
                <a:effectLst/>
                <a:latin typeface="Meiryo" panose="020B0604030504040204" pitchFamily="50" charset="-128"/>
                <a:ea typeface="Meiryo" panose="020B0604030504040204" pitchFamily="50" charset="-128"/>
              </a:rPr>
              <a:t>の取得に必要な</a:t>
            </a:r>
            <a:r>
              <a:rPr lang="en-US" altLang="ja-JP" sz="1200" b="1" i="0" dirty="0">
                <a:solidFill>
                  <a:srgbClr val="00B050"/>
                </a:solidFill>
                <a:effectLst/>
                <a:latin typeface="Meiryo" panose="020B0604030504040204" pitchFamily="50" charset="-128"/>
                <a:ea typeface="Meiryo" panose="020B0604030504040204" pitchFamily="50" charset="-128"/>
              </a:rPr>
              <a:t>17</a:t>
            </a:r>
            <a:r>
              <a:rPr lang="ja-JP" altLang="en-US" sz="1200" b="1" i="0" dirty="0">
                <a:solidFill>
                  <a:srgbClr val="00B050"/>
                </a:solidFill>
                <a:effectLst/>
                <a:latin typeface="Meiryo" panose="020B0604030504040204" pitchFamily="50" charset="-128"/>
                <a:ea typeface="Meiryo" panose="020B0604030504040204" pitchFamily="50" charset="-128"/>
              </a:rPr>
              <a:t>桁の番号です。</a:t>
            </a:r>
            <a:endParaRPr lang="en-US" altLang="ja-JP" sz="1200" b="1" i="0" dirty="0">
              <a:solidFill>
                <a:srgbClr val="00B050"/>
              </a:solidFill>
              <a:effectLst/>
              <a:latin typeface="Meiryo" panose="020B0604030504040204" pitchFamily="50" charset="-128"/>
              <a:ea typeface="Meiryo" panose="020B0604030504040204" pitchFamily="50" charset="-128"/>
            </a:endParaRPr>
          </a:p>
          <a:p>
            <a:pPr algn="l" fontAlgn="base"/>
            <a:r>
              <a:rPr lang="ja-JP" altLang="en-US" sz="1200" b="1" i="0" dirty="0">
                <a:solidFill>
                  <a:srgbClr val="00B050"/>
                </a:solidFill>
                <a:effectLst/>
                <a:latin typeface="Meiryo" panose="020B0604030504040204" pitchFamily="50" charset="-128"/>
                <a:ea typeface="Meiryo" panose="020B0604030504040204" pitchFamily="50" charset="-128"/>
              </a:rPr>
              <a:t>（「</a:t>
            </a:r>
            <a:r>
              <a:rPr lang="ja-JP" altLang="en-US" sz="1200" b="1" i="0" dirty="0" err="1">
                <a:solidFill>
                  <a:srgbClr val="00B050"/>
                </a:solidFill>
                <a:effectLst/>
                <a:latin typeface="Meiryo" panose="020B0604030504040204" pitchFamily="50" charset="-128"/>
                <a:ea typeface="Meiryo" panose="020B0604030504040204" pitchFamily="50" charset="-128"/>
              </a:rPr>
              <a:t>ねんきん</a:t>
            </a:r>
            <a:r>
              <a:rPr lang="ja-JP" altLang="en-US" sz="1200" b="1" i="0" dirty="0">
                <a:solidFill>
                  <a:srgbClr val="00B050"/>
                </a:solidFill>
                <a:effectLst/>
                <a:latin typeface="Meiryo" panose="020B0604030504040204" pitchFamily="50" charset="-128"/>
                <a:ea typeface="Meiryo" panose="020B0604030504040204" pitchFamily="50" charset="-128"/>
              </a:rPr>
              <a:t>定期便」などに記載がされています。）</a:t>
            </a:r>
            <a:endParaRPr lang="en-US" altLang="ja-JP" sz="1200" b="1" i="0" dirty="0">
              <a:solidFill>
                <a:srgbClr val="00B050"/>
              </a:solidFill>
              <a:effectLst/>
              <a:latin typeface="Meiryo" panose="020B0604030504040204" pitchFamily="50" charset="-128"/>
              <a:ea typeface="Meiryo" panose="020B0604030504040204" pitchFamily="50" charset="-128"/>
            </a:endParaRPr>
          </a:p>
          <a:p>
            <a:pPr algn="l" fontAlgn="base"/>
            <a:r>
              <a:rPr lang="ja-JP" altLang="en-US" sz="1200" b="1" i="0" dirty="0">
                <a:solidFill>
                  <a:srgbClr val="00B050"/>
                </a:solidFill>
                <a:effectLst/>
                <a:latin typeface="Meiryo" panose="020B0604030504040204" pitchFamily="50" charset="-128"/>
                <a:ea typeface="Meiryo" panose="020B0604030504040204" pitchFamily="50" charset="-128"/>
              </a:rPr>
              <a:t>この番号を使用してお申し込みをいただくことで、即時にユーザ</a:t>
            </a:r>
            <a:r>
              <a:rPr lang="en-US" altLang="ja-JP" sz="1200" b="1" i="0" dirty="0">
                <a:solidFill>
                  <a:srgbClr val="00B050"/>
                </a:solidFill>
                <a:effectLst/>
                <a:latin typeface="Meiryo" panose="020B0604030504040204" pitchFamily="50" charset="-128"/>
                <a:ea typeface="Meiryo" panose="020B0604030504040204" pitchFamily="50" charset="-128"/>
              </a:rPr>
              <a:t>ID</a:t>
            </a:r>
            <a:r>
              <a:rPr lang="ja-JP" altLang="en-US" sz="1200" b="1" i="0" dirty="0">
                <a:solidFill>
                  <a:srgbClr val="00B050"/>
                </a:solidFill>
                <a:effectLst/>
                <a:latin typeface="Meiryo" panose="020B0604030504040204" pitchFamily="50" charset="-128"/>
                <a:ea typeface="Meiryo" panose="020B0604030504040204" pitchFamily="50" charset="-128"/>
              </a:rPr>
              <a:t>を取得できます。</a:t>
            </a:r>
            <a:endParaRPr lang="en-US" altLang="ja-JP" sz="1200" b="1" i="0" dirty="0">
              <a:solidFill>
                <a:srgbClr val="00B050"/>
              </a:solidFill>
              <a:effectLst/>
              <a:latin typeface="Meiryo" panose="020B0604030504040204" pitchFamily="50" charset="-128"/>
              <a:ea typeface="Meiryo" panose="020B0604030504040204" pitchFamily="50" charset="-128"/>
            </a:endParaRPr>
          </a:p>
          <a:p>
            <a:pPr algn="l" fontAlgn="base"/>
            <a:r>
              <a:rPr lang="ja-JP" altLang="en-US" sz="1200" b="1" i="0" dirty="0">
                <a:solidFill>
                  <a:srgbClr val="00B050"/>
                </a:solidFill>
                <a:effectLst/>
                <a:latin typeface="Meiryo" panose="020B0604030504040204" pitchFamily="50" charset="-128"/>
                <a:ea typeface="Meiryo" panose="020B0604030504040204" pitchFamily="50" charset="-128"/>
              </a:rPr>
              <a:t>（アクセスキーがなくてもユーザ</a:t>
            </a:r>
            <a:r>
              <a:rPr lang="en-US" altLang="ja-JP" sz="1200" b="1" i="0" dirty="0">
                <a:solidFill>
                  <a:srgbClr val="00B050"/>
                </a:solidFill>
                <a:effectLst/>
                <a:latin typeface="Meiryo" panose="020B0604030504040204" pitchFamily="50" charset="-128"/>
                <a:ea typeface="Meiryo" panose="020B0604030504040204" pitchFamily="50" charset="-128"/>
              </a:rPr>
              <a:t>ID</a:t>
            </a:r>
            <a:r>
              <a:rPr lang="ja-JP" altLang="en-US" sz="1200" b="1" dirty="0">
                <a:solidFill>
                  <a:srgbClr val="00B050"/>
                </a:solidFill>
                <a:latin typeface="Meiryo" panose="020B0604030504040204" pitchFamily="50" charset="-128"/>
                <a:ea typeface="Meiryo" panose="020B0604030504040204" pitchFamily="50" charset="-128"/>
              </a:rPr>
              <a:t>は</a:t>
            </a:r>
            <a:r>
              <a:rPr lang="ja-JP" altLang="en-US" sz="1200" b="1" i="0" dirty="0">
                <a:solidFill>
                  <a:srgbClr val="00B050"/>
                </a:solidFill>
                <a:effectLst/>
                <a:latin typeface="Meiryo" panose="020B0604030504040204" pitchFamily="50" charset="-128"/>
                <a:ea typeface="Meiryo" panose="020B0604030504040204" pitchFamily="50" charset="-128"/>
              </a:rPr>
              <a:t>取得できます。）</a:t>
            </a:r>
          </a:p>
        </p:txBody>
      </p:sp>
      <p:cxnSp>
        <p:nvCxnSpPr>
          <p:cNvPr id="13" name="直線コネクタ 12">
            <a:extLst>
              <a:ext uri="{FF2B5EF4-FFF2-40B4-BE49-F238E27FC236}">
                <a16:creationId xmlns:a16="http://schemas.microsoft.com/office/drawing/2014/main" id="{25867745-90EC-4BA2-9B4C-B57BF801AB8C}"/>
              </a:ext>
            </a:extLst>
          </p:cNvPr>
          <p:cNvCxnSpPr/>
          <p:nvPr/>
        </p:nvCxnSpPr>
        <p:spPr>
          <a:xfrm>
            <a:off x="251999" y="1844824"/>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F4DC7AE9-389C-433D-94B8-13593592F4E0}"/>
              </a:ext>
            </a:extLst>
          </p:cNvPr>
          <p:cNvCxnSpPr>
            <a:cxnSpLocks/>
          </p:cNvCxnSpPr>
          <p:nvPr/>
        </p:nvCxnSpPr>
        <p:spPr>
          <a:xfrm>
            <a:off x="4572000" y="1844824"/>
            <a:ext cx="13270" cy="4453383"/>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71B40B1-B2DE-41A4-8EB6-63F678A373CC}"/>
              </a:ext>
            </a:extLst>
          </p:cNvPr>
          <p:cNvCxnSpPr>
            <a:cxnSpLocks/>
          </p:cNvCxnSpPr>
          <p:nvPr/>
        </p:nvCxnSpPr>
        <p:spPr>
          <a:xfrm>
            <a:off x="265270" y="2675764"/>
            <a:ext cx="4306729"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21" name="図 20" descr="スマートフォンを使っているマイナちゃんのイラスト">
            <a:extLst>
              <a:ext uri="{FF2B5EF4-FFF2-40B4-BE49-F238E27FC236}">
                <a16:creationId xmlns:a16="http://schemas.microsoft.com/office/drawing/2014/main" id="{2CC4AACF-D988-453C-859B-BCBB0463030F}"/>
              </a:ext>
            </a:extLst>
          </p:cNvPr>
          <p:cNvPicPr>
            <a:picLocks noChangeAspect="1"/>
          </p:cNvPicPr>
          <p:nvPr/>
        </p:nvPicPr>
        <p:blipFill rotWithShape="1">
          <a:blip r:embed="rId6">
            <a:extLst>
              <a:ext uri="{28A0092B-C50C-407E-A947-70E740481C1C}">
                <a14:useLocalDpi xmlns:a14="http://schemas.microsoft.com/office/drawing/2010/main" val="0"/>
              </a:ext>
            </a:extLst>
          </a:blip>
          <a:srcRect l="15783" t="4416" r="14177" b="8119"/>
          <a:stretch/>
        </p:blipFill>
        <p:spPr>
          <a:xfrm>
            <a:off x="883010" y="5371850"/>
            <a:ext cx="723392" cy="1250822"/>
          </a:xfrm>
          <a:prstGeom prst="rect">
            <a:avLst/>
          </a:prstGeom>
        </p:spPr>
      </p:pic>
      <p:cxnSp>
        <p:nvCxnSpPr>
          <p:cNvPr id="22" name="直線コネクタ 21">
            <a:extLst>
              <a:ext uri="{FF2B5EF4-FFF2-40B4-BE49-F238E27FC236}">
                <a16:creationId xmlns:a16="http://schemas.microsoft.com/office/drawing/2014/main" id="{F42AA3EE-C1A5-416F-BF66-0A30949CA47E}"/>
              </a:ext>
            </a:extLst>
          </p:cNvPr>
          <p:cNvCxnSpPr>
            <a:cxnSpLocks/>
          </p:cNvCxnSpPr>
          <p:nvPr/>
        </p:nvCxnSpPr>
        <p:spPr>
          <a:xfrm>
            <a:off x="4585270" y="2675764"/>
            <a:ext cx="4306729"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714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descr="グラフィカル ユーザー インターフェイス, アプリケーション&#10;&#10;自動的に生成された説明">
            <a:extLst>
              <a:ext uri="{FF2B5EF4-FFF2-40B4-BE49-F238E27FC236}">
                <a16:creationId xmlns:a16="http://schemas.microsoft.com/office/drawing/2014/main" id="{6315BBDD-C032-453F-70BF-115536D4F57A}"/>
              </a:ext>
            </a:extLst>
          </p:cNvPr>
          <p:cNvPicPr>
            <a:picLocks noChangeAspect="1"/>
          </p:cNvPicPr>
          <p:nvPr/>
        </p:nvPicPr>
        <p:blipFill>
          <a:blip r:embed="rId3"/>
          <a:stretch>
            <a:fillRect/>
          </a:stretch>
        </p:blipFill>
        <p:spPr>
          <a:xfrm>
            <a:off x="7294155" y="2128083"/>
            <a:ext cx="1444265" cy="312575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28" name="字幕 14">
            <a:extLst>
              <a:ext uri="{FF2B5EF4-FFF2-40B4-BE49-F238E27FC236}">
                <a16:creationId xmlns:a16="http://schemas.microsoft.com/office/drawing/2014/main" id="{B9E80E22-7C16-E148-A6F8-C3F23654BE4E}"/>
              </a:ext>
            </a:extLst>
          </p:cNvPr>
          <p:cNvSpPr>
            <a:spLocks noGrp="1"/>
          </p:cNvSpPr>
          <p:nvPr>
            <p:ph type="subTitle" idx="1"/>
          </p:nvPr>
        </p:nvSpPr>
        <p:spPr>
          <a:xfrm>
            <a:off x="379662" y="1645181"/>
            <a:ext cx="8384676" cy="360000"/>
          </a:xfrm>
        </p:spPr>
        <p:txBody>
          <a:bodyPr vert="horz" lIns="91440" tIns="45720" rIns="91440" bIns="45720" rtlCol="0" anchor="t">
            <a:noAutofit/>
          </a:bodyPr>
          <a:lstStyle/>
          <a:p>
            <a:r>
              <a:rPr lang="ja-JP" altLang="en-US" sz="2000" dirty="0">
                <a:latin typeface="Meiryo"/>
                <a:ea typeface="Meiryo"/>
              </a:rPr>
              <a:t>「ねんきんネット」を検索しましょう</a:t>
            </a:r>
          </a:p>
          <a:p>
            <a:endParaRPr lang="ja-JP" altLang="en-US" dirty="0"/>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4E59A903-FFD3-806F-48DF-DEA1C232D9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8985" y="2136832"/>
            <a:ext cx="1440222" cy="3117005"/>
          </a:xfrm>
          <a:prstGeom prst="rect">
            <a:avLst/>
          </a:prstGeom>
          <a:ln>
            <a:solidFill>
              <a:schemeClr val="tx1"/>
            </a:solidFill>
          </a:ln>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8F556A21-2352-5BEC-0DB2-4C7688A417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8851" y="2128083"/>
            <a:ext cx="1442427" cy="3121776"/>
          </a:xfrm>
          <a:prstGeom prst="rect">
            <a:avLst/>
          </a:prstGeom>
          <a:ln>
            <a:solidFill>
              <a:schemeClr val="tx1"/>
            </a:solidFill>
          </a:ln>
        </p:spPr>
      </p:pic>
      <p:sp>
        <p:nvSpPr>
          <p:cNvPr id="5" name="四角形: 角を丸くする 4">
            <a:extLst>
              <a:ext uri="{FF2B5EF4-FFF2-40B4-BE49-F238E27FC236}">
                <a16:creationId xmlns:a16="http://schemas.microsoft.com/office/drawing/2014/main" id="{535EF129-0196-614C-8A02-E10E0F756B16}"/>
              </a:ext>
            </a:extLst>
          </p:cNvPr>
          <p:cNvSpPr/>
          <p:nvPr/>
        </p:nvSpPr>
        <p:spPr>
          <a:xfrm>
            <a:off x="4497794" y="4886850"/>
            <a:ext cx="261640" cy="28829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943D4918-3803-A906-251F-68E5A733A5E8}"/>
              </a:ext>
            </a:extLst>
          </p:cNvPr>
          <p:cNvSpPr/>
          <p:nvPr/>
        </p:nvSpPr>
        <p:spPr>
          <a:xfrm>
            <a:off x="5758419" y="4815518"/>
            <a:ext cx="1299256" cy="1636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 name="図形グループ 108">
            <a:extLst>
              <a:ext uri="{FF2B5EF4-FFF2-40B4-BE49-F238E27FC236}">
                <a16:creationId xmlns:a16="http://schemas.microsoft.com/office/drawing/2014/main" id="{902BFC41-49A7-9276-535D-E3727553B4D4}"/>
              </a:ext>
            </a:extLst>
          </p:cNvPr>
          <p:cNvGrpSpPr/>
          <p:nvPr/>
        </p:nvGrpSpPr>
        <p:grpSpPr>
          <a:xfrm>
            <a:off x="4275413" y="4598718"/>
            <a:ext cx="296587" cy="293005"/>
            <a:chOff x="2897417" y="3995693"/>
            <a:chExt cx="296587" cy="293005"/>
          </a:xfrm>
        </p:grpSpPr>
        <p:sp>
          <p:nvSpPr>
            <p:cNvPr id="8" name="円/楕円 114">
              <a:extLst>
                <a:ext uri="{FF2B5EF4-FFF2-40B4-BE49-F238E27FC236}">
                  <a16:creationId xmlns:a16="http://schemas.microsoft.com/office/drawing/2014/main" id="{10B4FA4F-13E5-E625-A1DD-76C872D44C44}"/>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3692F01-E782-DDFA-7618-326681FD299A}"/>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10" name="図形グループ 93">
            <a:extLst>
              <a:ext uri="{FF2B5EF4-FFF2-40B4-BE49-F238E27FC236}">
                <a16:creationId xmlns:a16="http://schemas.microsoft.com/office/drawing/2014/main" id="{18111A5A-A19D-5E79-E056-F1E7AB04685C}"/>
              </a:ext>
            </a:extLst>
          </p:cNvPr>
          <p:cNvGrpSpPr/>
          <p:nvPr/>
        </p:nvGrpSpPr>
        <p:grpSpPr>
          <a:xfrm>
            <a:off x="5615306" y="4513175"/>
            <a:ext cx="296586" cy="293005"/>
            <a:chOff x="3546641" y="3995693"/>
            <a:chExt cx="296586" cy="293005"/>
          </a:xfrm>
        </p:grpSpPr>
        <p:sp>
          <p:nvSpPr>
            <p:cNvPr id="12" name="円/楕円 106">
              <a:extLst>
                <a:ext uri="{FF2B5EF4-FFF2-40B4-BE49-F238E27FC236}">
                  <a16:creationId xmlns:a16="http://schemas.microsoft.com/office/drawing/2014/main" id="{3606B0DC-ECB4-57F4-4B1E-C7DBCF8B134D}"/>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07">
              <a:extLst>
                <a:ext uri="{FF2B5EF4-FFF2-40B4-BE49-F238E27FC236}">
                  <a16:creationId xmlns:a16="http://schemas.microsoft.com/office/drawing/2014/main" id="{B1D5F798-01A8-D5EA-2123-708FC6060A6F}"/>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4" name="四角形: 角を丸くする 13">
            <a:extLst>
              <a:ext uri="{FF2B5EF4-FFF2-40B4-BE49-F238E27FC236}">
                <a16:creationId xmlns:a16="http://schemas.microsoft.com/office/drawing/2014/main" id="{872E90CE-8787-D5DD-D572-D21BD830C7EB}"/>
              </a:ext>
            </a:extLst>
          </p:cNvPr>
          <p:cNvSpPr/>
          <p:nvPr/>
        </p:nvSpPr>
        <p:spPr>
          <a:xfrm>
            <a:off x="7344919" y="3869563"/>
            <a:ext cx="1322661" cy="180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5" name="図形グループ 69">
            <a:extLst>
              <a:ext uri="{FF2B5EF4-FFF2-40B4-BE49-F238E27FC236}">
                <a16:creationId xmlns:a16="http://schemas.microsoft.com/office/drawing/2014/main" id="{DB2D2011-B964-B76E-5ACA-348E19BADC82}"/>
              </a:ext>
            </a:extLst>
          </p:cNvPr>
          <p:cNvGrpSpPr/>
          <p:nvPr/>
        </p:nvGrpSpPr>
        <p:grpSpPr>
          <a:xfrm>
            <a:off x="7191787" y="3566508"/>
            <a:ext cx="296586" cy="293005"/>
            <a:chOff x="4232441" y="3995693"/>
            <a:chExt cx="296586" cy="293005"/>
          </a:xfrm>
        </p:grpSpPr>
        <p:sp>
          <p:nvSpPr>
            <p:cNvPr id="16" name="円/楕円 70">
              <a:extLst>
                <a:ext uri="{FF2B5EF4-FFF2-40B4-BE49-F238E27FC236}">
                  <a16:creationId xmlns:a16="http://schemas.microsoft.com/office/drawing/2014/main" id="{1270E7C4-3417-BFA6-DA91-B4ECE0B4FBCF}"/>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フリーフォーム 71">
              <a:extLst>
                <a:ext uri="{FF2B5EF4-FFF2-40B4-BE49-F238E27FC236}">
                  <a16:creationId xmlns:a16="http://schemas.microsoft.com/office/drawing/2014/main" id="{C35B1AD2-2A12-F3BB-9D29-B5359C7753D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a:extLst>
              <a:ext uri="{FF2B5EF4-FFF2-40B4-BE49-F238E27FC236}">
                <a16:creationId xmlns:a16="http://schemas.microsoft.com/office/drawing/2014/main" id="{60F525D5-1868-1F54-7599-D5D76512171E}"/>
              </a:ext>
            </a:extLst>
          </p:cNvPr>
          <p:cNvSpPr txBox="1"/>
          <p:nvPr/>
        </p:nvSpPr>
        <p:spPr>
          <a:xfrm>
            <a:off x="400196" y="2221121"/>
            <a:ext cx="3234721" cy="2769989"/>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ホーム画面から「</a:t>
            </a:r>
            <a:r>
              <a:rPr lang="en-US" altLang="ja-JP" b="1" dirty="0">
                <a:latin typeface="メイリオ"/>
                <a:ea typeface="メイリオ"/>
              </a:rPr>
              <a:t>Safari</a:t>
            </a:r>
            <a:r>
              <a:rPr lang="ja-JP" altLang="en-US" b="1" dirty="0">
                <a:latin typeface="メイリオ"/>
                <a:ea typeface="メイリオ"/>
              </a:rPr>
              <a:t>」をダブルタップ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画面下部にある検索用の枠をダブルタップ</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「ねんきんネット」と入力</a:t>
            </a:r>
            <a:endParaRPr lang="en-US" altLang="ja-JP" b="1" dirty="0">
              <a:latin typeface="メイリオ"/>
              <a:ea typeface="メイリオ"/>
            </a:endParaRPr>
          </a:p>
        </p:txBody>
      </p:sp>
    </p:spTree>
    <p:extLst>
      <p:ext uri="{BB962C8B-B14F-4D97-AF65-F5344CB8AC3E}">
        <p14:creationId xmlns:p14="http://schemas.microsoft.com/office/powerpoint/2010/main" val="3420365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スクリーンショットの画面&#10;&#10;自動的に生成された説明">
            <a:extLst>
              <a:ext uri="{FF2B5EF4-FFF2-40B4-BE49-F238E27FC236}">
                <a16:creationId xmlns:a16="http://schemas.microsoft.com/office/drawing/2014/main" id="{E44C24E4-157C-0E70-1D80-385AF7037672}"/>
              </a:ext>
            </a:extLst>
          </p:cNvPr>
          <p:cNvPicPr>
            <a:picLocks noChangeAspect="1"/>
          </p:cNvPicPr>
          <p:nvPr/>
        </p:nvPicPr>
        <p:blipFill>
          <a:blip r:embed="rId3"/>
          <a:stretch>
            <a:fillRect/>
          </a:stretch>
        </p:blipFill>
        <p:spPr>
          <a:xfrm>
            <a:off x="7290405" y="2089692"/>
            <a:ext cx="1433367" cy="3102167"/>
          </a:xfrm>
          <a:prstGeom prst="rect">
            <a:avLst/>
          </a:prstGeom>
          <a:ln>
            <a:solidFill>
              <a:schemeClr val="tx1"/>
            </a:solidFill>
          </a:ln>
        </p:spPr>
      </p:pic>
      <p:pic>
        <p:nvPicPr>
          <p:cNvPr id="25" name="図 24" descr="グラフィカル ユーザー インターフェイス, テキスト, アプリケーション&#10;&#10;自動的に生成された説明">
            <a:extLst>
              <a:ext uri="{FF2B5EF4-FFF2-40B4-BE49-F238E27FC236}">
                <a16:creationId xmlns:a16="http://schemas.microsoft.com/office/drawing/2014/main" id="{0E9D0F6B-3905-492D-BFA0-503C683B8640}"/>
              </a:ext>
            </a:extLst>
          </p:cNvPr>
          <p:cNvPicPr>
            <a:picLocks noChangeAspect="1"/>
          </p:cNvPicPr>
          <p:nvPr/>
        </p:nvPicPr>
        <p:blipFill>
          <a:blip r:embed="rId4"/>
          <a:stretch>
            <a:fillRect/>
          </a:stretch>
        </p:blipFill>
        <p:spPr>
          <a:xfrm>
            <a:off x="5647902" y="2085037"/>
            <a:ext cx="1438336" cy="3112922"/>
          </a:xfrm>
          <a:prstGeom prst="rect">
            <a:avLst/>
          </a:prstGeom>
          <a:ln>
            <a:solidFill>
              <a:schemeClr val="tx1"/>
            </a:solidFill>
          </a:ln>
        </p:spPr>
      </p:pic>
      <p:pic>
        <p:nvPicPr>
          <p:cNvPr id="27" name="図 26" descr="グラフィカル ユーザー インターフェイス, アプリケーション&#10;&#10;自動的に生成された説明">
            <a:extLst>
              <a:ext uri="{FF2B5EF4-FFF2-40B4-BE49-F238E27FC236}">
                <a16:creationId xmlns:a16="http://schemas.microsoft.com/office/drawing/2014/main" id="{97701269-6443-DFF0-C3B1-9ACCAECF5BD9}"/>
              </a:ext>
            </a:extLst>
          </p:cNvPr>
          <p:cNvPicPr>
            <a:picLocks noChangeAspect="1"/>
          </p:cNvPicPr>
          <p:nvPr/>
        </p:nvPicPr>
        <p:blipFill>
          <a:blip r:embed="rId5"/>
          <a:stretch>
            <a:fillRect/>
          </a:stretch>
        </p:blipFill>
        <p:spPr>
          <a:xfrm>
            <a:off x="4034627" y="2090226"/>
            <a:ext cx="1433120" cy="3101633"/>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4" name="字幕 14">
            <a:extLst>
              <a:ext uri="{FF2B5EF4-FFF2-40B4-BE49-F238E27FC236}">
                <a16:creationId xmlns:a16="http://schemas.microsoft.com/office/drawing/2014/main" id="{E4E87627-CD29-DF0D-DF82-6277D5D7A8C7}"/>
              </a:ext>
            </a:extLst>
          </p:cNvPr>
          <p:cNvSpPr>
            <a:spLocks noGrp="1"/>
          </p:cNvSpPr>
          <p:nvPr>
            <p:ph type="subTitle" idx="1"/>
          </p:nvPr>
        </p:nvSpPr>
        <p:spPr>
          <a:xfrm>
            <a:off x="507804" y="1484824"/>
            <a:ext cx="8384676" cy="360000"/>
          </a:xfrm>
        </p:spPr>
        <p:txBody>
          <a:bodyPr vert="horz" lIns="91440" tIns="45720" rIns="91440" bIns="45720" rtlCol="0" anchor="t">
            <a:noAutofit/>
          </a:bodyPr>
          <a:lstStyle/>
          <a:p>
            <a:r>
              <a:rPr lang="ja-JP" altLang="en-US" sz="2000" dirty="0">
                <a:latin typeface="Meiryo"/>
                <a:ea typeface="Meiryo"/>
              </a:rPr>
              <a:t>「ねんきんネット」を検索しましょう</a:t>
            </a:r>
          </a:p>
          <a:p>
            <a:endParaRPr lang="ja-JP" altLang="en-US" dirty="0"/>
          </a:p>
        </p:txBody>
      </p:sp>
      <p:sp>
        <p:nvSpPr>
          <p:cNvPr id="26" name="四角形: 角を丸くする 25">
            <a:extLst>
              <a:ext uri="{FF2B5EF4-FFF2-40B4-BE49-F238E27FC236}">
                <a16:creationId xmlns:a16="http://schemas.microsoft.com/office/drawing/2014/main" id="{7D11BC41-2D98-83CF-6880-1B13E53D9258}"/>
              </a:ext>
            </a:extLst>
          </p:cNvPr>
          <p:cNvSpPr/>
          <p:nvPr/>
        </p:nvSpPr>
        <p:spPr>
          <a:xfrm>
            <a:off x="5184581" y="4528253"/>
            <a:ext cx="320046" cy="38265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56DA2DF0-C4BE-767C-065C-F2A70CEF35D3}"/>
              </a:ext>
            </a:extLst>
          </p:cNvPr>
          <p:cNvSpPr/>
          <p:nvPr/>
        </p:nvSpPr>
        <p:spPr>
          <a:xfrm>
            <a:off x="5661672" y="2975273"/>
            <a:ext cx="1421737" cy="4024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図形グループ 20">
            <a:extLst>
              <a:ext uri="{FF2B5EF4-FFF2-40B4-BE49-F238E27FC236}">
                <a16:creationId xmlns:a16="http://schemas.microsoft.com/office/drawing/2014/main" id="{7B047FD8-E646-297D-E87F-8683855DE039}"/>
              </a:ext>
            </a:extLst>
          </p:cNvPr>
          <p:cNvGrpSpPr/>
          <p:nvPr/>
        </p:nvGrpSpPr>
        <p:grpSpPr>
          <a:xfrm>
            <a:off x="7239756" y="1836107"/>
            <a:ext cx="296586" cy="293005"/>
            <a:chOff x="6801905" y="3995693"/>
            <a:chExt cx="296586" cy="293005"/>
          </a:xfrm>
        </p:grpSpPr>
        <p:sp>
          <p:nvSpPr>
            <p:cNvPr id="31" name="円/楕円 21">
              <a:extLst>
                <a:ext uri="{FF2B5EF4-FFF2-40B4-BE49-F238E27FC236}">
                  <a16:creationId xmlns:a16="http://schemas.microsoft.com/office/drawing/2014/main" id="{8B1152E5-ACC5-58E1-6D75-D07F12A0F5A3}"/>
                </a:ext>
              </a:extLst>
            </p:cNvPr>
            <p:cNvSpPr/>
            <p:nvPr/>
          </p:nvSpPr>
          <p:spPr>
            <a:xfrm>
              <a:off x="6803135" y="3996395"/>
              <a:ext cx="295355" cy="2595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フリーフォーム 22">
              <a:extLst>
                <a:ext uri="{FF2B5EF4-FFF2-40B4-BE49-F238E27FC236}">
                  <a16:creationId xmlns:a16="http://schemas.microsoft.com/office/drawing/2014/main" id="{4335C474-B2C4-9AAC-D607-C360B5E0ED7F}"/>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テキスト ボックス 32">
            <a:extLst>
              <a:ext uri="{FF2B5EF4-FFF2-40B4-BE49-F238E27FC236}">
                <a16:creationId xmlns:a16="http://schemas.microsoft.com/office/drawing/2014/main" id="{C416D857-E73A-D5A2-8064-CD36576389E9}"/>
              </a:ext>
            </a:extLst>
          </p:cNvPr>
          <p:cNvSpPr txBox="1"/>
          <p:nvPr/>
        </p:nvSpPr>
        <p:spPr>
          <a:xfrm>
            <a:off x="452603" y="2089692"/>
            <a:ext cx="3359400" cy="304698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❹</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画面右下の「開く」を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検索結果の中から</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見たい項目をダブルタップ</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メイリオ"/>
                <a:ea typeface="メイリオ"/>
              </a:rPr>
              <a:t>❻</a:t>
            </a:r>
            <a:endParaRPr lang="en-US" altLang="ja-JP" sz="2800" b="1" dirty="0">
              <a:solidFill>
                <a:srgbClr val="009650"/>
              </a:solidFill>
              <a:latin typeface="メイリオ"/>
              <a:ea typeface="メイリオ"/>
            </a:endParaRPr>
          </a:p>
          <a:p>
            <a:r>
              <a:rPr lang="ja-JP" altLang="en-US" b="1" dirty="0">
                <a:latin typeface="メイリオ"/>
                <a:ea typeface="メイリオ"/>
              </a:rPr>
              <a:t>「ねんきんネット」を表示</a:t>
            </a:r>
          </a:p>
          <a:p>
            <a:endParaRPr lang="ja-JP" altLang="en-US" b="1" dirty="0">
              <a:latin typeface="Meiryo" charset="-128"/>
              <a:ea typeface="Meiryo" charset="-128"/>
              <a:cs typeface="Meiryo" charset="-128"/>
            </a:endParaRPr>
          </a:p>
        </p:txBody>
      </p:sp>
      <p:grpSp>
        <p:nvGrpSpPr>
          <p:cNvPr id="34" name="図形グループ 52">
            <a:extLst>
              <a:ext uri="{FF2B5EF4-FFF2-40B4-BE49-F238E27FC236}">
                <a16:creationId xmlns:a16="http://schemas.microsoft.com/office/drawing/2014/main" id="{FA266215-2B60-61EA-9160-847DECFE5A7E}"/>
              </a:ext>
            </a:extLst>
          </p:cNvPr>
          <p:cNvGrpSpPr/>
          <p:nvPr/>
        </p:nvGrpSpPr>
        <p:grpSpPr>
          <a:xfrm>
            <a:off x="4919588" y="4256619"/>
            <a:ext cx="325536" cy="324509"/>
            <a:chOff x="5101121" y="3995693"/>
            <a:chExt cx="296586" cy="293005"/>
          </a:xfrm>
        </p:grpSpPr>
        <p:sp>
          <p:nvSpPr>
            <p:cNvPr id="35" name="円/楕円 53">
              <a:extLst>
                <a:ext uri="{FF2B5EF4-FFF2-40B4-BE49-F238E27FC236}">
                  <a16:creationId xmlns:a16="http://schemas.microsoft.com/office/drawing/2014/main" id="{C3DC5E60-EFE8-27B8-F11B-F518A26997F7}"/>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54">
              <a:extLst>
                <a:ext uri="{FF2B5EF4-FFF2-40B4-BE49-F238E27FC236}">
                  <a16:creationId xmlns:a16="http://schemas.microsoft.com/office/drawing/2014/main" id="{E647F10D-124D-8539-E02D-AA3F39FA62C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図形グループ 23">
            <a:extLst>
              <a:ext uri="{FF2B5EF4-FFF2-40B4-BE49-F238E27FC236}">
                <a16:creationId xmlns:a16="http://schemas.microsoft.com/office/drawing/2014/main" id="{6A6341CE-527D-AA38-503E-FA2FED1A95BB}"/>
              </a:ext>
            </a:extLst>
          </p:cNvPr>
          <p:cNvGrpSpPr/>
          <p:nvPr/>
        </p:nvGrpSpPr>
        <p:grpSpPr>
          <a:xfrm>
            <a:off x="5661672" y="2650654"/>
            <a:ext cx="352470" cy="324619"/>
            <a:chOff x="5878361" y="3995693"/>
            <a:chExt cx="296586" cy="293005"/>
          </a:xfrm>
        </p:grpSpPr>
        <p:sp>
          <p:nvSpPr>
            <p:cNvPr id="38" name="円/楕円 24">
              <a:extLst>
                <a:ext uri="{FF2B5EF4-FFF2-40B4-BE49-F238E27FC236}">
                  <a16:creationId xmlns:a16="http://schemas.microsoft.com/office/drawing/2014/main" id="{DA3EC1B8-D302-8A9C-B5CE-847EFC7F3123}"/>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メイリオ" panose="020B0604030504040204" pitchFamily="50" charset="-128"/>
                <a:ea typeface="メイリオ" panose="020B0604030504040204" pitchFamily="50" charset="-128"/>
              </a:endParaRPr>
            </a:p>
          </p:txBody>
        </p:sp>
        <p:sp>
          <p:nvSpPr>
            <p:cNvPr id="39" name="フリーフォーム 25">
              <a:extLst>
                <a:ext uri="{FF2B5EF4-FFF2-40B4-BE49-F238E27FC236}">
                  <a16:creationId xmlns:a16="http://schemas.microsoft.com/office/drawing/2014/main" id="{A0C4CA91-C29D-E6D9-79D3-2D7BDE256916}"/>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5054629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AAFCB8437B1E864684E74153A94D7C50" ma:contentTypeVersion="13" ma:contentTypeDescription="新しいドキュメントを作成します。" ma:contentTypeScope="" ma:versionID="34509c85802fcbb7e6fc7de0cf0697de">
  <xsd:schema xmlns:xsd="http://www.w3.org/2001/XMLSchema" xmlns:xs="http://www.w3.org/2001/XMLSchema" xmlns:p="http://schemas.microsoft.com/office/2006/metadata/properties" xmlns:ns2="aa3e5486-f565-4b70-b8cd-b2580fa9650e" xmlns:ns3="51481485-1342-441f-aecd-49153fe587bb" targetNamespace="http://schemas.microsoft.com/office/2006/metadata/properties" ma:root="true" ma:fieldsID="00fd17a001effaa86fff4bd46e317877" ns2:_="" ns3:_="">
    <xsd:import namespace="aa3e5486-f565-4b70-b8cd-b2580fa9650e"/>
    <xsd:import namespace="51481485-1342-441f-aecd-49153fe587b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e5486-f565-4b70-b8cd-b2580fa965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481485-1342-441f-aecd-49153fe587bb"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3e5486-f565-4b70-b8cd-b2580fa9650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DE1777-7C8E-4DDB-BCCB-A3BAFBC4A80D}"/>
</file>

<file path=customXml/itemProps2.xml><?xml version="1.0" encoding="utf-8"?>
<ds:datastoreItem xmlns:ds="http://schemas.openxmlformats.org/officeDocument/2006/customXml" ds:itemID="{DF9E89BB-BD4E-420A-B282-DFBC2E5EEED0}">
  <ds:schemaRefs>
    <ds:schemaRef ds:uri="http://purl.org/dc/dcmitype/"/>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1ccc0202-570a-4c76-b717-959d73301744"/>
    <ds:schemaRef ds:uri="http://purl.org/dc/elements/1.1/"/>
    <ds:schemaRef ds:uri="http://purl.org/dc/terms/"/>
  </ds:schemaRefs>
</ds:datastoreItem>
</file>

<file path=customXml/itemProps3.xml><?xml version="1.0" encoding="utf-8"?>
<ds:datastoreItem xmlns:ds="http://schemas.openxmlformats.org/officeDocument/2006/customXml" ds:itemID="{DC81A038-28EA-4852-A4B4-F585FA5FB8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5157</Words>
  <Application>Microsoft Office PowerPoint</Application>
  <PresentationFormat>画面に合わせる (4:3)</PresentationFormat>
  <Paragraphs>670</Paragraphs>
  <Slides>36</Slides>
  <Notes>36</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36</vt:i4>
      </vt:variant>
    </vt:vector>
  </HeadingPairs>
  <TitlesOfParts>
    <vt:vector size="46" baseType="lpstr">
      <vt:lpstr>BIZ UDゴシック</vt:lpstr>
      <vt:lpstr>Meiryo UI</vt:lpstr>
      <vt:lpstr>メイリオ</vt:lpstr>
      <vt:lpstr>メイリオ</vt:lpstr>
      <vt:lpstr>Yu Gothic</vt:lpstr>
      <vt:lpstr>Arial</vt:lpstr>
      <vt:lpstr>Calibri</vt:lpstr>
      <vt:lpstr>Calibri Light</vt:lpstr>
      <vt:lpstr>ホワイト</vt:lpstr>
      <vt:lpstr>think-cell スライド</vt:lpstr>
      <vt:lpstr>PowerPoint プレゼンテーション</vt:lpstr>
      <vt:lpstr>PowerPoint プレゼンテーション</vt:lpstr>
      <vt:lpstr>PowerPoint プレゼンテーション</vt:lpstr>
      <vt:lpstr>「ねんきんネット」とは？</vt:lpstr>
      <vt:lpstr>「ねんきんネット」で出来ること</vt:lpstr>
      <vt:lpstr>PowerPoint プレゼンテーション</vt:lpstr>
      <vt:lpstr>「ねんきんネット」の登録方法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「ねんきんネット」のログイン方法</vt:lpstr>
      <vt:lpstr>「ねんきんネット」のログイン方法</vt:lpstr>
      <vt:lpstr>「ねんきんネット」のログイン方法</vt:lpstr>
      <vt:lpstr>PowerPoint プレゼンテーション</vt:lpstr>
      <vt:lpstr>こんな時に「ねんきんネット」</vt:lpstr>
      <vt:lpstr>こんな時に「ねんきんネット」</vt:lpstr>
      <vt:lpstr>こんな時に「ねんきんネット」</vt:lpstr>
      <vt:lpstr>こんな時に「ねんきんネット」</vt:lpstr>
      <vt:lpstr>こんな時に「ねんきんネット」</vt:lpstr>
      <vt:lpstr>こんな時に「ねんきんネット」</vt:lpstr>
      <vt:lpstr>よくあるご質問</vt:lpstr>
      <vt:lpstr>問い合わせ先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cp:revision>
  <dcterms:created xsi:type="dcterms:W3CDTF">2021-08-16T09:05:36Z</dcterms:created>
  <dcterms:modified xsi:type="dcterms:W3CDTF">2024-03-01T15:44:38Z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0x010100AAFCB8437B1E864684E74153A94D7C50</vt:lpwstr>
  </property>
  <property fmtid="{D5CDD505-2E9C-101B-9397-08002B2CF9AE}" pid="3" name="Order">
    <vt:lpwstr>29400.0000000000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