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90" r:id="rId5"/>
    <p:sldMasterId id="2147483678" r:id="rId6"/>
    <p:sldMasterId id="2147483666" r:id="rId7"/>
  </p:sldMasterIdLst>
  <p:notesMasterIdLst>
    <p:notesMasterId r:id="rId22"/>
  </p:notesMasterIdLst>
  <p:sldIdLst>
    <p:sldId id="269" r:id="rId8"/>
    <p:sldId id="297" r:id="rId9"/>
    <p:sldId id="266" r:id="rId10"/>
    <p:sldId id="441" r:id="rId11"/>
    <p:sldId id="443" r:id="rId12"/>
    <p:sldId id="444" r:id="rId13"/>
    <p:sldId id="445" r:id="rId14"/>
    <p:sldId id="436" r:id="rId15"/>
    <p:sldId id="446" r:id="rId16"/>
    <p:sldId id="447" r:id="rId17"/>
    <p:sldId id="448" r:id="rId18"/>
    <p:sldId id="449" r:id="rId19"/>
    <p:sldId id="450" r:id="rId20"/>
    <p:sldId id="451" r:id="rId21"/>
  </p:sldIdLst>
  <p:sldSz cx="9144000" cy="6858000" type="screen4x3"/>
  <p:notesSz cx="6735763" cy="9866313"/>
  <p:custDataLst>
    <p:tags r:id="rId23"/>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FF"/>
    <a:srgbClr val="FFFFCC"/>
    <a:srgbClr val="007864"/>
    <a:srgbClr val="CC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E01E41-B734-37F1-D248-8C4D4C3BC80A}" v="22" dt="2023-05-31T03:29:17.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85" autoAdjust="0"/>
    <p:restoredTop sz="79189" autoAdjust="0"/>
  </p:normalViewPr>
  <p:slideViewPr>
    <p:cSldViewPr snapToObjects="1">
      <p:cViewPr varScale="1">
        <p:scale>
          <a:sx n="65" d="100"/>
          <a:sy n="65" d="100"/>
        </p:scale>
        <p:origin x="2222" y="48"/>
      </p:cViewPr>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 d="1"/>
        <a:sy n="1" d="1"/>
      </p:scale>
      <p:origin x="0" y="0"/>
    </p:cViewPr>
  </p:sorterViewPr>
  <p:notesViewPr>
    <p:cSldViewPr snapToObjects="1">
      <p:cViewPr varScale="1">
        <p:scale>
          <a:sx n="78" d="100"/>
          <a:sy n="78" d="100"/>
        </p:scale>
        <p:origin x="11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2023/5/31</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398"/>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30860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91562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dirty="0">
              <a:ea typeface="Yu Gothic"/>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373193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1865814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1558453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230306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en-US" altLang="ja-JP" dirty="0">
              <a:latin typeface="Meiryo UI"/>
              <a:ea typeface="Meiryo UI"/>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12359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3724"/>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2918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9207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394396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194268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29343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3276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2056717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34771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7779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4922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6351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929675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093080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822023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778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313931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678596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41428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9094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0364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33238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312987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9428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866484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06149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54689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25399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97087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245090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152435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83527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394156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56341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7261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8" userDrawn="1">
          <p15:clr>
            <a:srgbClr val="FBAE40"/>
          </p15:clr>
        </p15:guide>
        <p15:guide id="14" orient="horz" pos="913">
          <p15:clr>
            <a:srgbClr val="FBAE40"/>
          </p15:clr>
        </p15:guide>
        <p15:guide id="15" pos="2064"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60" userDrawn="1">
          <p15:clr>
            <a:srgbClr val="FBAE40"/>
          </p15:clr>
        </p15:guide>
        <p15:guide id="24" pos="4131" userDrawn="1">
          <p15:clr>
            <a:srgbClr val="FBAE40"/>
          </p15:clr>
        </p15:guide>
        <p15:guide id="25" pos="2311" userDrawn="1">
          <p15:clr>
            <a:srgbClr val="FBAE40"/>
          </p15:clr>
        </p15:guide>
        <p15:guide id="26" pos="612" userDrawn="1">
          <p15:clr>
            <a:srgbClr val="FBAE40"/>
          </p15:clr>
        </p15:guide>
        <p15:guide id="27" pos="4353" userDrawn="1">
          <p15:clr>
            <a:srgbClr val="FBAE40"/>
          </p15:clr>
        </p15:guide>
        <p15:guide id="28" pos="3334" userDrawn="1">
          <p15:clr>
            <a:srgbClr val="FBAE40"/>
          </p15:clr>
        </p15:guide>
        <p15:guide id="29" pos="4807" userDrawn="1">
          <p15:clr>
            <a:srgbClr val="FBAE40"/>
          </p15:clr>
        </p15:guide>
        <p15:guide id="30" pos="1635" userDrawn="1">
          <p15:clr>
            <a:srgbClr val="FBAE40"/>
          </p15:clr>
        </p15:guide>
        <p15:guide id="31" pos="5760" userDrawn="1">
          <p15:clr>
            <a:srgbClr val="FBAE40"/>
          </p15:clr>
        </p15:guide>
        <p15:guide id="32" pos="4014" userDrawn="1">
          <p15:clr>
            <a:srgbClr val="FBAE40"/>
          </p15:clr>
        </p15:guide>
        <p15:guide id="33" pos="310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2023/5/31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082697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27200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5157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39458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1.emf"/><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ags" Target="../tags/tag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e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ags" Target="../tags/tag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2023/5/31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83A6E351-8F60-4840-B684-14DD95ADF9DB}"/>
              </a:ext>
            </a:extLst>
          </p:cNvPr>
          <p:cNvGraphicFramePr>
            <a:graphicFrameLocks noChangeAspect="1"/>
          </p:cNvGraphicFramePr>
          <p:nvPr userDrawn="1">
            <p:custDataLst>
              <p:tags r:id="rId13"/>
            </p:custDataLst>
            <p:extLst>
              <p:ext uri="{D42A27DB-BD31-4B8C-83A1-F6EECF244321}">
                <p14:modId xmlns:p14="http://schemas.microsoft.com/office/powerpoint/2010/main" val="1960369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83A6E351-8F60-4840-B684-14DD95ADF9DB}"/>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B91B9-0E52-1348-9F7A-7024B62C7558}" type="datetimeFigureOut">
              <a:rPr kumimoji="1" lang="ja-JP" altLang="en-US" smtClean="0"/>
              <a:t>2023/5/31</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5134098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598FE2C4-AA95-44A1-863F-70C60D11483F}"/>
              </a:ext>
            </a:extLst>
          </p:cNvPr>
          <p:cNvGraphicFramePr>
            <a:graphicFrameLocks noChangeAspect="1"/>
          </p:cNvGraphicFramePr>
          <p:nvPr userDrawn="1">
            <p:custDataLst>
              <p:tags r:id="rId13"/>
            </p:custDataLst>
            <p:extLst>
              <p:ext uri="{D42A27DB-BD31-4B8C-83A1-F6EECF244321}">
                <p14:modId xmlns:p14="http://schemas.microsoft.com/office/powerpoint/2010/main" val="2030474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598FE2C4-AA95-44A1-863F-70C60D11483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CF989-9BCB-4249-AF50-0BAC399E1845}" type="datetimeFigureOut">
              <a:rPr kumimoji="1" lang="ja-JP" altLang="en-US" smtClean="0"/>
              <a:t>2023/5/31</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698283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1736F616-3987-4F0C-BF0F-DE28AC46A3B4}"/>
              </a:ext>
            </a:extLst>
          </p:cNvPr>
          <p:cNvGraphicFramePr>
            <a:graphicFrameLocks noChangeAspect="1"/>
          </p:cNvGraphicFramePr>
          <p:nvPr userDrawn="1">
            <p:custDataLst>
              <p:tags r:id="rId13"/>
            </p:custDataLst>
            <p:extLst>
              <p:ext uri="{D42A27DB-BD31-4B8C-83A1-F6EECF244321}">
                <p14:modId xmlns:p14="http://schemas.microsoft.com/office/powerpoint/2010/main" val="4153670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1736F616-3987-4F0C-BF0F-DE28AC46A3B4}"/>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6AE60-92A1-564F-8FFC-2048127599DC}" type="datetimeFigureOut">
              <a:rPr kumimoji="1" lang="ja-JP" altLang="en-US" smtClean="0"/>
              <a:t>2023/5/31</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4297650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0.xml"/><Relationship Id="rId7"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1.xml"/><Relationship Id="rId7" Type="http://schemas.openxmlformats.org/officeDocument/2006/relationships/image" Target="../media/image51.png"/><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26.jpg"/><Relationship Id="rId4" Type="http://schemas.openxmlformats.org/officeDocument/2006/relationships/image" Target="../media/image48.png"/><Relationship Id="rId9" Type="http://schemas.openxmlformats.org/officeDocument/2006/relationships/image" Target="../media/image1.emf"/></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26.jp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3.xm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1.emf"/></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notesSlide" Target="../notesSlides/notesSlide5.xml"/><Relationship Id="rId7" Type="http://schemas.openxmlformats.org/officeDocument/2006/relationships/oleObject" Target="../embeddings/oleObject6.bin"/><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slideLayout" Target="../slideLayouts/slideLayout4.xml"/><Relationship Id="rId16" Type="http://schemas.openxmlformats.org/officeDocument/2006/relationships/image" Target="../media/image16.png"/><Relationship Id="rId1" Type="http://schemas.openxmlformats.org/officeDocument/2006/relationships/tags" Target="../tags/tag7.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g"/><Relationship Id="rId3" Type="http://schemas.openxmlformats.org/officeDocument/2006/relationships/notesSlide" Target="../notesSlides/notesSlide6.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emf"/><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oleObject" Target="../embeddings/oleObject7.bin"/><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7.xml"/><Relationship Id="rId7" Type="http://schemas.openxmlformats.org/officeDocument/2006/relationships/image" Target="../media/image32.jpeg"/><Relationship Id="rId12"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31.jpe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jpg"/><Relationship Id="rId4" Type="http://schemas.openxmlformats.org/officeDocument/2006/relationships/image" Target="../media/image29.png"/><Relationship Id="rId9" Type="http://schemas.openxmlformats.org/officeDocument/2006/relationships/image" Target="../media/image1.emf"/></Relationships>
</file>

<file path=ppt/slides/_rels/slide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notesSlide" Target="../notesSlides/notesSlide8.xml"/><Relationship Id="rId7" Type="http://schemas.openxmlformats.org/officeDocument/2006/relationships/image" Target="../media/image1.emf"/><Relationship Id="rId12"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9.bin"/><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19.png"/><Relationship Id="rId4" Type="http://schemas.openxmlformats.org/officeDocument/2006/relationships/image" Target="../media/image36.png"/><Relationship Id="rId9" Type="http://schemas.openxmlformats.org/officeDocument/2006/relationships/image" Target="../media/image39.jpg"/></Relationships>
</file>

<file path=ppt/slides/_rels/slide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9.xml"/><Relationship Id="rId7"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57203"/>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p:cNvSpPr txBox="1">
            <a:spLocks/>
          </p:cNvSpPr>
          <p:nvPr/>
        </p:nvSpPr>
        <p:spPr>
          <a:xfrm>
            <a:off x="1229628" y="2045402"/>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マップの使い方</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pic>
        <p:nvPicPr>
          <p:cNvPr id="7" name="Picture 2" descr="スマートフォンを使うウサギのキャラクター">
            <a:extLst>
              <a:ext uri="{FF2B5EF4-FFF2-40B4-BE49-F238E27FC236}">
                <a16:creationId xmlns:a16="http://schemas.microsoft.com/office/drawing/2014/main" id="{DA662F3F-FA1A-4147-BDE7-C58D2E3A5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3717032"/>
            <a:ext cx="2514600" cy="25146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図形グループ 7"/>
          <p:cNvGrpSpPr/>
          <p:nvPr/>
        </p:nvGrpSpPr>
        <p:grpSpPr>
          <a:xfrm>
            <a:off x="518390" y="198514"/>
            <a:ext cx="2333816" cy="813477"/>
            <a:chOff x="518390" y="198514"/>
            <a:chExt cx="2333816" cy="813477"/>
          </a:xfrm>
        </p:grpSpPr>
        <p:sp>
          <p:nvSpPr>
            <p:cNvPr id="11" name="テキスト ボックス 10">
              <a:extLst>
                <a:ext uri="{FF2B5EF4-FFF2-40B4-BE49-F238E27FC236}">
                  <a16:creationId xmlns:a16="http://schemas.microsoft.com/office/drawing/2014/main" id="{C666ED79-23D4-4339-9F1D-786E0861D5BA}"/>
                </a:ext>
              </a:extLst>
            </p:cNvPr>
            <p:cNvSpPr txBox="1"/>
            <p:nvPr/>
          </p:nvSpPr>
          <p:spPr>
            <a:xfrm>
              <a:off x="518390" y="704214"/>
              <a:ext cx="2160000" cy="307777"/>
            </a:xfrm>
            <a:prstGeom prst="rect">
              <a:avLst/>
            </a:prstGeom>
            <a:noFill/>
          </p:spPr>
          <p:txBody>
            <a:bodyPr wrap="square" rtlCol="0">
              <a:spAutoFit/>
            </a:bodyPr>
            <a:lstStyle/>
            <a:p>
              <a:r>
                <a:rPr kumimoji="1" lang="ja-JP" altLang="en-US" sz="1400" b="1">
                  <a:solidFill>
                    <a:srgbClr val="009650"/>
                  </a:solidFill>
                  <a:latin typeface="Meiryo" charset="-128"/>
                  <a:ea typeface="Meiryo" charset="-128"/>
                  <a:cs typeface="Meiryo" charset="-128"/>
                </a:rPr>
                <a:t>スマートフォン</a:t>
              </a:r>
              <a:r>
                <a:rPr kumimoji="1" lang="ja-JP" altLang="en-US" sz="1400" b="1" dirty="0">
                  <a:solidFill>
                    <a:srgbClr val="009650"/>
                  </a:solidFill>
                  <a:latin typeface="Meiryo" charset="-128"/>
                  <a:ea typeface="Meiryo" charset="-128"/>
                  <a:cs typeface="Meiryo" charset="-128"/>
                </a:rPr>
                <a:t>初心者編</a:t>
              </a:r>
              <a:r>
                <a:rPr kumimoji="1" lang="en-US" altLang="ja-JP" sz="1400" b="1" dirty="0">
                  <a:solidFill>
                    <a:srgbClr val="009650"/>
                  </a:solidFill>
                  <a:latin typeface="Meiryo" charset="-128"/>
                  <a:ea typeface="Meiryo" charset="-128"/>
                  <a:cs typeface="Meiryo" charset="-128"/>
                </a:rPr>
                <a:t> </a:t>
              </a:r>
              <a:endParaRPr kumimoji="1" lang="ja-JP" altLang="en-US" sz="1400" b="1" dirty="0">
                <a:solidFill>
                  <a:srgbClr val="009650"/>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A9639427-42FE-48A2-AFC9-6B5780ABB3DA}"/>
                </a:ext>
              </a:extLst>
            </p:cNvPr>
            <p:cNvSpPr txBox="1"/>
            <p:nvPr/>
          </p:nvSpPr>
          <p:spPr>
            <a:xfrm>
              <a:off x="620206" y="220542"/>
              <a:ext cx="2217017" cy="369332"/>
            </a:xfrm>
            <a:prstGeom prst="rect">
              <a:avLst/>
            </a:prstGeom>
            <a:noFill/>
          </p:spPr>
          <p:txBody>
            <a:bodyPr wrap="none" rtlCol="0">
              <a:spAutoFit/>
            </a:bodyPr>
            <a:lstStyle/>
            <a:p>
              <a:r>
                <a:rPr lang="en-US" altLang="ja-JP" b="1">
                  <a:solidFill>
                    <a:srgbClr val="009650"/>
                  </a:solidFill>
                  <a:latin typeface="Meiryo" charset="-128"/>
                  <a:ea typeface="Meiryo" charset="-128"/>
                  <a:cs typeface="Meiryo" charset="-128"/>
                </a:rPr>
                <a:t>Android</a:t>
              </a:r>
              <a:r>
                <a:rPr lang="ja-JP" altLang="en-US" b="1">
                  <a:solidFill>
                    <a:srgbClr val="009650"/>
                  </a:solidFill>
                  <a:latin typeface="Meiryo" charset="-128"/>
                  <a:ea typeface="Meiryo" charset="-128"/>
                  <a:cs typeface="Meiryo" charset="-128"/>
                </a:rPr>
                <a:t>｜</a:t>
              </a:r>
              <a:r>
                <a:rPr lang="en-US" altLang="ja-JP" b="1">
                  <a:solidFill>
                    <a:srgbClr val="009650"/>
                  </a:solidFill>
                  <a:latin typeface="Meiryo" charset="-128"/>
                  <a:ea typeface="Meiryo" charset="-128"/>
                  <a:cs typeface="Meiryo" charset="-128"/>
                </a:rPr>
                <a:t>iPhone</a:t>
              </a:r>
              <a:endParaRPr lang="ja-JP" altLang="en-US" b="1" dirty="0">
                <a:solidFill>
                  <a:srgbClr val="009650"/>
                </a:solidFill>
                <a:latin typeface="Meiryo" charset="-128"/>
                <a:ea typeface="Meiryo" charset="-128"/>
                <a:cs typeface="Meiryo" charset="-128"/>
              </a:endParaRPr>
            </a:p>
          </p:txBody>
        </p:sp>
        <p:sp>
          <p:nvSpPr>
            <p:cNvPr id="13" name="角丸四角形 12"/>
            <p:cNvSpPr/>
            <p:nvPr/>
          </p:nvSpPr>
          <p:spPr>
            <a:xfrm>
              <a:off x="620206" y="198514"/>
              <a:ext cx="2232000" cy="369332"/>
            </a:xfrm>
            <a:prstGeom prst="roundRect">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122AE7E6-0BDB-46D1-A532-F15E844F6B8C}"/>
              </a:ext>
            </a:extLst>
          </p:cNvPr>
          <p:cNvSpPr txBox="1"/>
          <p:nvPr/>
        </p:nvSpPr>
        <p:spPr>
          <a:xfrm>
            <a:off x="7740592" y="6077743"/>
            <a:ext cx="2160000"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5</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5</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0F564069-E5D7-2AD7-9E8B-0D3E1532C3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143"/>
          <a:stretch/>
        </p:blipFill>
        <p:spPr bwMode="auto">
          <a:xfrm>
            <a:off x="6919218" y="2342064"/>
            <a:ext cx="1647428" cy="32471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A599443-0767-4253-C332-AD2050CD66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40"/>
          <a:stretch/>
        </p:blipFill>
        <p:spPr bwMode="auto">
          <a:xfrm>
            <a:off x="4779831" y="2338353"/>
            <a:ext cx="1650999" cy="32508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8DA6301-7E68-CC56-04A5-140AAD450D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7923" y="2295991"/>
            <a:ext cx="1659502" cy="20858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36636"/>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kumimoji="0" lang="ja-JP" altLang="en-US" kern="0" dirty="0"/>
              <a:t>交通状況等を確認</a:t>
            </a:r>
            <a:br>
              <a:rPr kumimoji="0" lang="en-US" altLang="ja-JP" kern="0" dirty="0"/>
            </a:b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道路の混雑状況が確認できます</a:t>
            </a:r>
            <a:endParaRPr kumimoji="0" lang="ja-JP" altLang="en-US" sz="1400" kern="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1-F</a:t>
            </a:r>
            <a:endParaRPr lang="en-US" sz="3600" dirty="0"/>
          </a:p>
        </p:txBody>
      </p:sp>
      <p:sp>
        <p:nvSpPr>
          <p:cNvPr id="73" name="テキスト ボックス 72">
            <a:extLst>
              <a:ext uri="{FF2B5EF4-FFF2-40B4-BE49-F238E27FC236}">
                <a16:creationId xmlns:a16="http://schemas.microsoft.com/office/drawing/2014/main" id="{79AE165D-7433-4954-AB3E-268BE10F3010}"/>
              </a:ext>
            </a:extLst>
          </p:cNvPr>
          <p:cNvSpPr txBox="1"/>
          <p:nvPr/>
        </p:nvSpPr>
        <p:spPr>
          <a:xfrm>
            <a:off x="511230" y="1784854"/>
            <a:ext cx="2880000" cy="4524315"/>
          </a:xfrm>
          <a:prstGeom prst="rect">
            <a:avLst/>
          </a:prstGeom>
          <a:noFill/>
        </p:spPr>
        <p:txBody>
          <a:bodyPr wrap="square" rtlCol="0">
            <a:spAutoFit/>
          </a:bodyPr>
          <a:lstStyle/>
          <a:p>
            <a:pPr>
              <a:defRPr/>
            </a:pPr>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a:defRPr/>
            </a:pP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交通状況</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を押す</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❷</a:t>
            </a:r>
            <a:endParaRPr lang="en-US" altLang="ja-JP" sz="3200" b="1" dirty="0">
              <a:solidFill>
                <a:prstClr val="black"/>
              </a:solidFill>
              <a:latin typeface="Meiryo" charset="-128"/>
              <a:ea typeface="Meiryo" charset="-128"/>
              <a:cs typeface="Meiryo" charset="-128"/>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道路の混雑状況を</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確認できます</a:t>
            </a:r>
            <a:endParaRPr lang="ja-JP" altLang="en-US" sz="1600" b="1" dirty="0">
              <a:latin typeface="メイリオ" panose="020B0604030504040204" pitchFamily="50" charset="-128"/>
              <a:ea typeface="メイリオ" panose="020B0604030504040204" pitchFamily="50" charset="-128"/>
            </a:endParaRPr>
          </a:p>
          <a:p>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地図の種類</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の</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ボタンを押すと</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dirty="0">
                <a:latin typeface="メイリオ" panose="020B0604030504040204" pitchFamily="50" charset="-128"/>
                <a:ea typeface="メイリオ" panose="020B0604030504040204" pitchFamily="50" charset="-128"/>
              </a:rPr>
              <a:t>メニュー画面に戻る</a:t>
            </a:r>
          </a:p>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rPr>
              <a:t>地形</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r>
              <a:rPr lang="ja-JP" altLang="en-US" sz="1600" b="1" dirty="0">
                <a:latin typeface="メイリオ" panose="020B0604030504040204" pitchFamily="50" charset="-128"/>
                <a:ea typeface="メイリオ" panose="020B0604030504040204" pitchFamily="50" charset="-128"/>
              </a:rPr>
              <a:t>地形図が表示されます</a:t>
            </a:r>
          </a:p>
        </p:txBody>
      </p:sp>
      <p:sp>
        <p:nvSpPr>
          <p:cNvPr id="24"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8119" y="1421477"/>
            <a:ext cx="8280000" cy="396000"/>
          </a:xfrm>
        </p:spPr>
        <p:txBody>
          <a:bodyPr>
            <a:noAutofit/>
          </a:bodyPr>
          <a:lstStyle/>
          <a:p>
            <a:pPr marL="8975">
              <a:spcBef>
                <a:spcPts val="71"/>
              </a:spcBef>
            </a:pPr>
            <a:r>
              <a:rPr kumimoji="0" lang="ja-JP" altLang="en-US" kern="0" spc="-21" dirty="0">
                <a:latin typeface="AoyagiKouzanFontT"/>
                <a:cs typeface="AoyagiKouzanFontT"/>
              </a:rPr>
              <a:t>交通状況や地形等が確認できます。</a:t>
            </a:r>
            <a:endParaRPr kumimoji="0" lang="ja-JP" altLang="en-US" kern="0" dirty="0"/>
          </a:p>
        </p:txBody>
      </p:sp>
      <p:grpSp>
        <p:nvGrpSpPr>
          <p:cNvPr id="47" name="図形グループ 46"/>
          <p:cNvGrpSpPr/>
          <p:nvPr/>
        </p:nvGrpSpPr>
        <p:grpSpPr>
          <a:xfrm>
            <a:off x="6770180" y="2204864"/>
            <a:ext cx="296586" cy="293005"/>
            <a:chOff x="5878361" y="3995693"/>
            <a:chExt cx="296586" cy="293005"/>
          </a:xfrm>
        </p:grpSpPr>
        <p:sp>
          <p:nvSpPr>
            <p:cNvPr id="49" name="円/楕円 48"/>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7" name="図形グループ 66"/>
          <p:cNvGrpSpPr/>
          <p:nvPr/>
        </p:nvGrpSpPr>
        <p:grpSpPr>
          <a:xfrm>
            <a:off x="4576134" y="2196269"/>
            <a:ext cx="296586" cy="293005"/>
            <a:chOff x="3546641" y="3995693"/>
            <a:chExt cx="296586" cy="293005"/>
          </a:xfrm>
        </p:grpSpPr>
        <p:sp>
          <p:nvSpPr>
            <p:cNvPr id="68" name="円/楕円 6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四角形: 角を丸くする 10">
            <a:extLst>
              <a:ext uri="{FF2B5EF4-FFF2-40B4-BE49-F238E27FC236}">
                <a16:creationId xmlns:a16="http://schemas.microsoft.com/office/drawing/2014/main" id="{623856B7-3C0C-E8C7-62C2-1864F69F7078}"/>
              </a:ext>
            </a:extLst>
          </p:cNvPr>
          <p:cNvSpPr/>
          <p:nvPr/>
        </p:nvSpPr>
        <p:spPr>
          <a:xfrm>
            <a:off x="6111848" y="2949866"/>
            <a:ext cx="300078" cy="29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図形グループ 57"/>
          <p:cNvGrpSpPr/>
          <p:nvPr/>
        </p:nvGrpSpPr>
        <p:grpSpPr>
          <a:xfrm>
            <a:off x="5919048" y="2719411"/>
            <a:ext cx="296586" cy="293005"/>
            <a:chOff x="4232441" y="3995693"/>
            <a:chExt cx="296586" cy="293005"/>
          </a:xfrm>
        </p:grpSpPr>
        <p:sp>
          <p:nvSpPr>
            <p:cNvPr id="59" name="円/楕円 5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フリーフォーム 6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四角形: 角を丸くする 11">
            <a:extLst>
              <a:ext uri="{FF2B5EF4-FFF2-40B4-BE49-F238E27FC236}">
                <a16:creationId xmlns:a16="http://schemas.microsoft.com/office/drawing/2014/main" id="{5F841CDF-3758-B6EC-4407-48AC6E6C938D}"/>
              </a:ext>
            </a:extLst>
          </p:cNvPr>
          <p:cNvSpPr/>
          <p:nvPr/>
        </p:nvSpPr>
        <p:spPr>
          <a:xfrm>
            <a:off x="3770370" y="2510860"/>
            <a:ext cx="369582" cy="5058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4" name="図形グループ 53"/>
          <p:cNvGrpSpPr/>
          <p:nvPr/>
        </p:nvGrpSpPr>
        <p:grpSpPr>
          <a:xfrm>
            <a:off x="3538465" y="2350663"/>
            <a:ext cx="296586" cy="293005"/>
            <a:chOff x="5101121" y="3995693"/>
            <a:chExt cx="296586" cy="293005"/>
          </a:xfrm>
        </p:grpSpPr>
        <p:sp>
          <p:nvSpPr>
            <p:cNvPr id="55" name="円/楕円 5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四角形: 角を丸くする 12">
            <a:extLst>
              <a:ext uri="{FF2B5EF4-FFF2-40B4-BE49-F238E27FC236}">
                <a16:creationId xmlns:a16="http://schemas.microsoft.com/office/drawing/2014/main" id="{0C09B6DE-861B-B671-08EA-FF1B61DB7268}"/>
              </a:ext>
            </a:extLst>
          </p:cNvPr>
          <p:cNvSpPr/>
          <p:nvPr/>
        </p:nvSpPr>
        <p:spPr>
          <a:xfrm>
            <a:off x="3018851" y="3267558"/>
            <a:ext cx="401508" cy="4669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4" name="図形グループ 73"/>
          <p:cNvGrpSpPr/>
          <p:nvPr/>
        </p:nvGrpSpPr>
        <p:grpSpPr>
          <a:xfrm>
            <a:off x="2843174" y="3069793"/>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4" name="矢印: 右 13">
            <a:extLst>
              <a:ext uri="{FF2B5EF4-FFF2-40B4-BE49-F238E27FC236}">
                <a16:creationId xmlns:a16="http://schemas.microsoft.com/office/drawing/2014/main" id="{204F32B6-E339-C7D6-7719-E72B62016344}"/>
              </a:ext>
            </a:extLst>
          </p:cNvPr>
          <p:cNvSpPr/>
          <p:nvPr/>
        </p:nvSpPr>
        <p:spPr>
          <a:xfrm>
            <a:off x="4322546" y="3425649"/>
            <a:ext cx="382361" cy="298262"/>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5" name="矢印: 右 14">
            <a:extLst>
              <a:ext uri="{FF2B5EF4-FFF2-40B4-BE49-F238E27FC236}">
                <a16:creationId xmlns:a16="http://schemas.microsoft.com/office/drawing/2014/main" id="{7718C31C-CCCE-2036-D4DF-CA01C85B50DF}"/>
              </a:ext>
            </a:extLst>
          </p:cNvPr>
          <p:cNvSpPr/>
          <p:nvPr/>
        </p:nvSpPr>
        <p:spPr>
          <a:xfrm>
            <a:off x="6483843" y="3425649"/>
            <a:ext cx="382361" cy="298262"/>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920177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D6762DC8-18FE-CBA5-B306-35AE04014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765" y="2633959"/>
            <a:ext cx="1615804" cy="15125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133AF86-E625-1CE4-DA8C-2F426E2EA2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762"/>
          <a:stretch/>
        </p:blipFill>
        <p:spPr bwMode="auto">
          <a:xfrm>
            <a:off x="4877230" y="2641205"/>
            <a:ext cx="1615804" cy="31640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1C081F2-2AAC-6BF4-BD67-91008C56CF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133"/>
          <a:stretch/>
        </p:blipFill>
        <p:spPr bwMode="auto">
          <a:xfrm>
            <a:off x="2784643" y="2653534"/>
            <a:ext cx="1615872" cy="31517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36A82213-23E5-3115-3D50-2F1F34A9BD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170"/>
          <a:stretch/>
        </p:blipFill>
        <p:spPr bwMode="auto">
          <a:xfrm>
            <a:off x="606642" y="2654781"/>
            <a:ext cx="1615871" cy="31504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2603"/>
            <a:ext cx="8384676" cy="360000"/>
          </a:xfrm>
        </p:spPr>
        <p:txBody>
          <a:bodyPr>
            <a:noAutofit/>
          </a:bodyPr>
          <a:lstStyle/>
          <a:p>
            <a:pPr marL="8975">
              <a:spcBef>
                <a:spcPts val="71"/>
              </a:spcBef>
            </a:pPr>
            <a:r>
              <a:rPr lang="ja-JP" altLang="en-US" spc="-21" dirty="0">
                <a:latin typeface="AoyagiKouzanFontT"/>
                <a:cs typeface="AoyagiKouzanFontT"/>
              </a:rPr>
              <a:t>ストリートビューを使って景色を見てみましょう。</a:t>
            </a:r>
            <a:endParaRPr lang="ja-JP" altLang="en-US" dirty="0"/>
          </a:p>
        </p:txBody>
      </p:sp>
      <p:sp>
        <p:nvSpPr>
          <p:cNvPr id="4" name="Title 1"/>
          <p:cNvSpPr txBox="1">
            <a:spLocks/>
          </p:cNvSpPr>
          <p:nvPr/>
        </p:nvSpPr>
        <p:spPr>
          <a:xfrm>
            <a:off x="510127" y="555706"/>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1-G</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245210" y="1931435"/>
            <a:ext cx="1618112"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見たい地点を</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302882"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2726756" y="1915967"/>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748861" y="1939618"/>
            <a:ext cx="2109718" cy="584775"/>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ストリートビュー </a:t>
            </a:r>
            <a:r>
              <a:rPr lang="en-US" altLang="ja-JP" sz="1600" b="1" dirty="0">
                <a:latin typeface="メイリオ" panose="020B0604030504040204" pitchFamily="50" charset="-128"/>
                <a:ea typeface="メイリオ" panose="020B0604030504040204" pitchFamily="50" charset="-128"/>
              </a:rPr>
              <a:t>｣</a:t>
            </a:r>
          </a:p>
          <a:p>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en-US" sz="1600" b="1"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6A013054-7987-46D2-89A9-B09248912486}"/>
              </a:ext>
            </a:extLst>
          </p:cNvPr>
          <p:cNvSpPr txBox="1"/>
          <p:nvPr/>
        </p:nvSpPr>
        <p:spPr>
          <a:xfrm>
            <a:off x="5119075" y="1931435"/>
            <a:ext cx="1620001"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風景が</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表示されます</a:t>
            </a:r>
            <a:endParaRPr lang="ja-JP" altLang="en-US" sz="1600" b="1" dirty="0">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6A013054-7987-46D2-89A9-B09248912486}"/>
              </a:ext>
            </a:extLst>
          </p:cNvPr>
          <p:cNvSpPr txBox="1"/>
          <p:nvPr/>
        </p:nvSpPr>
        <p:spPr>
          <a:xfrm>
            <a:off x="4664413"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79" name="テキスト ボックス 78">
            <a:extLst>
              <a:ext uri="{FF2B5EF4-FFF2-40B4-BE49-F238E27FC236}">
                <a16:creationId xmlns:a16="http://schemas.microsoft.com/office/drawing/2014/main" id="{6A013054-7987-46D2-89A9-B09248912486}"/>
              </a:ext>
            </a:extLst>
          </p:cNvPr>
          <p:cNvSpPr txBox="1"/>
          <p:nvPr/>
        </p:nvSpPr>
        <p:spPr>
          <a:xfrm>
            <a:off x="6827004" y="4491784"/>
            <a:ext cx="1980000" cy="1428083"/>
          </a:xfrm>
          <a:prstGeom prst="rect">
            <a:avLst/>
          </a:prstGeom>
          <a:noFill/>
        </p:spPr>
        <p:txBody>
          <a:bodyPr wrap="square" rtlCol="0">
            <a:spAutoFit/>
          </a:bodyPr>
          <a:lstStyle/>
          <a:p>
            <a:pPr>
              <a:lnSpc>
                <a:spcPct val="90000"/>
              </a:lnSpc>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a:lnSpc>
                <a:spcPct val="90000"/>
              </a:lnSpc>
            </a:pPr>
            <a:r>
              <a:rPr lang="ja-JP" altLang="en-US" sz="1600" b="1" dirty="0">
                <a:latin typeface="メイリオ" panose="020B0604030504040204" pitchFamily="50" charset="-128"/>
                <a:ea typeface="メイリオ" panose="020B0604030504040204" pitchFamily="50" charset="-128"/>
              </a:rPr>
              <a:t>風景を押したり</a:t>
            </a:r>
            <a:endParaRPr lang="en-US" altLang="ja-JP" sz="1600" b="1" dirty="0">
              <a:latin typeface="メイリオ" panose="020B0604030504040204" pitchFamily="50" charset="-128"/>
              <a:ea typeface="メイリオ" panose="020B0604030504040204" pitchFamily="50" charset="-128"/>
            </a:endParaRPr>
          </a:p>
          <a:p>
            <a:pPr>
              <a:lnSpc>
                <a:spcPct val="90000"/>
              </a:lnSpc>
            </a:pPr>
            <a:r>
              <a:rPr lang="ja-JP" altLang="en-US" sz="1600" b="1" dirty="0">
                <a:latin typeface="メイリオ" panose="020B0604030504040204" pitchFamily="50" charset="-128"/>
                <a:ea typeface="メイリオ" panose="020B0604030504040204" pitchFamily="50" charset="-128"/>
              </a:rPr>
              <a:t>スライドすると</a:t>
            </a:r>
            <a:endParaRPr lang="en-US" altLang="ja-JP" sz="1600" b="1" dirty="0">
              <a:latin typeface="メイリオ" panose="020B0604030504040204" pitchFamily="50" charset="-128"/>
              <a:ea typeface="メイリオ" panose="020B0604030504040204" pitchFamily="50" charset="-128"/>
            </a:endParaRPr>
          </a:p>
          <a:p>
            <a:pPr>
              <a:lnSpc>
                <a:spcPct val="90000"/>
              </a:lnSpc>
            </a:pPr>
            <a:r>
              <a:rPr lang="ja-JP" altLang="en-US" sz="1600" b="1" dirty="0">
                <a:latin typeface="メイリオ" panose="020B0604030504040204" pitchFamily="50" charset="-128"/>
                <a:ea typeface="メイリオ" panose="020B0604030504040204" pitchFamily="50" charset="-128"/>
              </a:rPr>
              <a:t>画面の中で視点を</a:t>
            </a:r>
            <a:endParaRPr lang="en-US" altLang="ja-JP" sz="1600" b="1" dirty="0">
              <a:latin typeface="メイリオ" panose="020B0604030504040204" pitchFamily="50" charset="-128"/>
              <a:ea typeface="メイリオ" panose="020B0604030504040204" pitchFamily="50" charset="-128"/>
            </a:endParaRPr>
          </a:p>
          <a:p>
            <a:pPr>
              <a:lnSpc>
                <a:spcPct val="90000"/>
              </a:lnSpc>
            </a:pPr>
            <a:r>
              <a:rPr lang="ja-JP" altLang="en-US" sz="1600" b="1" dirty="0">
                <a:latin typeface="メイリオ" panose="020B0604030504040204" pitchFamily="50" charset="-128"/>
                <a:ea typeface="メイリオ" panose="020B0604030504040204" pitchFamily="50" charset="-128"/>
              </a:rPr>
              <a:t>移動できます</a:t>
            </a:r>
          </a:p>
        </p:txBody>
      </p:sp>
      <p:sp>
        <p:nvSpPr>
          <p:cNvPr id="55" name="タイトル 1"/>
          <p:cNvSpPr>
            <a:spLocks noGrp="1"/>
          </p:cNvSpPr>
          <p:nvPr>
            <p:ph type="ctrTitle"/>
          </p:nvPr>
        </p:nvSpPr>
        <p:spPr>
          <a:xfrm>
            <a:off x="1767718" y="350482"/>
            <a:ext cx="7200000" cy="720000"/>
          </a:xfrm>
        </p:spPr>
        <p:txBody>
          <a:bodyPr vert="horz">
            <a:noAutofit/>
          </a:bodyPr>
          <a:lstStyle/>
          <a:p>
            <a:pPr>
              <a:lnSpc>
                <a:spcPct val="100000"/>
              </a:lnSpc>
            </a:pPr>
            <a:r>
              <a:rPr lang="ja-JP" altLang="en-US" sz="1800" dirty="0"/>
              <a:t>マップアプリの使い方</a:t>
            </a:r>
            <a:br>
              <a:rPr kumimoji="0" lang="ja-JP" altLang="en-US" sz="2000" kern="0"/>
            </a:br>
            <a:r>
              <a:rPr kumimoji="0" lang="ja-JP" altLang="en-US" kern="0"/>
              <a:t>ストリートビューの表示</a:t>
            </a:r>
            <a:endParaRPr kumimoji="0" lang="ja-JP" altLang="en-US" kern="0" dirty="0"/>
          </a:p>
        </p:txBody>
      </p:sp>
      <p:sp>
        <p:nvSpPr>
          <p:cNvPr id="46" name="楕円 13">
            <a:extLst>
              <a:ext uri="{FF2B5EF4-FFF2-40B4-BE49-F238E27FC236}">
                <a16:creationId xmlns:a16="http://schemas.microsoft.com/office/drawing/2014/main" id="{ECB9BC76-7814-4AAD-9507-0F707028DD39}"/>
              </a:ext>
            </a:extLst>
          </p:cNvPr>
          <p:cNvSpPr/>
          <p:nvPr/>
        </p:nvSpPr>
        <p:spPr>
          <a:xfrm>
            <a:off x="5240464" y="3680938"/>
            <a:ext cx="27866" cy="296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descr="表示された風景を指でタップやスワイプして画面の中で視点を移動している画像">
            <a:extLst>
              <a:ext uri="{FF2B5EF4-FFF2-40B4-BE49-F238E27FC236}">
                <a16:creationId xmlns:a16="http://schemas.microsoft.com/office/drawing/2014/main" id="{13ACAD64-90AB-4A79-A1CE-D8C685149452}"/>
              </a:ext>
            </a:extLst>
          </p:cNvPr>
          <p:cNvGrpSpPr/>
          <p:nvPr/>
        </p:nvGrpSpPr>
        <p:grpSpPr>
          <a:xfrm>
            <a:off x="6317559" y="2564904"/>
            <a:ext cx="1152000" cy="1320559"/>
            <a:chOff x="6317559" y="2564904"/>
            <a:chExt cx="1152000" cy="1320559"/>
          </a:xfrm>
        </p:grpSpPr>
        <p:sp>
          <p:nvSpPr>
            <p:cNvPr id="61" name="上矢印 60"/>
            <p:cNvSpPr>
              <a:spLocks/>
            </p:cNvSpPr>
            <p:nvPr/>
          </p:nvSpPr>
          <p:spPr>
            <a:xfrm rot="5400000">
              <a:off x="6577608" y="2740161"/>
              <a:ext cx="631902" cy="1152000"/>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64" name="図 63"/>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9392" y="3345463"/>
              <a:ext cx="473301" cy="540000"/>
            </a:xfrm>
            <a:prstGeom prst="rect">
              <a:avLst/>
            </a:prstGeom>
          </p:spPr>
        </p:pic>
        <p:grpSp>
          <p:nvGrpSpPr>
            <p:cNvPr id="45" name="図形グループ 44"/>
            <p:cNvGrpSpPr/>
            <p:nvPr/>
          </p:nvGrpSpPr>
          <p:grpSpPr>
            <a:xfrm>
              <a:off x="6778734" y="2564904"/>
              <a:ext cx="296586" cy="293005"/>
              <a:chOff x="5101121" y="3995693"/>
              <a:chExt cx="296586" cy="293005"/>
            </a:xfrm>
          </p:grpSpPr>
          <p:sp>
            <p:nvSpPr>
              <p:cNvPr id="60" name="円/楕円 59"/>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63" name="図形グループ 62"/>
          <p:cNvGrpSpPr/>
          <p:nvPr/>
        </p:nvGrpSpPr>
        <p:grpSpPr>
          <a:xfrm>
            <a:off x="4790384" y="2564904"/>
            <a:ext cx="296586" cy="293005"/>
            <a:chOff x="4232441" y="3995693"/>
            <a:chExt cx="296586" cy="293005"/>
          </a:xfrm>
        </p:grpSpPr>
        <p:sp>
          <p:nvSpPr>
            <p:cNvPr id="65" name="円/楕円 64"/>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65"/>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descr="地図上で指を使って見たい場所をタップしている画像">
            <a:extLst>
              <a:ext uri="{FF2B5EF4-FFF2-40B4-BE49-F238E27FC236}">
                <a16:creationId xmlns:a16="http://schemas.microsoft.com/office/drawing/2014/main" id="{21567B48-62F9-481F-8AD7-7690423AA963}"/>
              </a:ext>
            </a:extLst>
          </p:cNvPr>
          <p:cNvGrpSpPr/>
          <p:nvPr/>
        </p:nvGrpSpPr>
        <p:grpSpPr>
          <a:xfrm>
            <a:off x="2803604" y="2564904"/>
            <a:ext cx="1683759" cy="2147809"/>
            <a:chOff x="2803604" y="2564904"/>
            <a:chExt cx="1683759" cy="2147809"/>
          </a:xfrm>
        </p:grpSpPr>
        <p:grpSp>
          <p:nvGrpSpPr>
            <p:cNvPr id="3" name="図形グループ 2"/>
            <p:cNvGrpSpPr>
              <a:grpSpLocks noChangeAspect="1"/>
            </p:cNvGrpSpPr>
            <p:nvPr/>
          </p:nvGrpSpPr>
          <p:grpSpPr>
            <a:xfrm>
              <a:off x="3530636" y="2873184"/>
              <a:ext cx="956727" cy="1359881"/>
              <a:chOff x="4005788" y="2883453"/>
              <a:chExt cx="884268" cy="1256889"/>
            </a:xfrm>
          </p:grpSpPr>
          <p:pic>
            <p:nvPicPr>
              <p:cNvPr id="39" name="図 38">
                <a:extLst>
                  <a:ext uri="{FF2B5EF4-FFF2-40B4-BE49-F238E27FC236}">
                    <a16:creationId xmlns:a16="http://schemas.microsoft.com/office/drawing/2014/main" id="{EF2D7F9D-EF7D-4DFC-A610-FC8225578362}"/>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artisticBlur/>
                        </a14:imgEffect>
                      </a14:imgLayer>
                    </a14:imgProps>
                  </a:ext>
                  <a:ext uri="{28A0092B-C50C-407E-A947-70E740481C1C}">
                    <a14:useLocalDpi xmlns:a14="http://schemas.microsoft.com/office/drawing/2010/main" val="0"/>
                  </a:ext>
                </a:extLst>
              </a:blip>
              <a:srcRect/>
              <a:stretch/>
            </p:blipFill>
            <p:spPr>
              <a:xfrm>
                <a:off x="4690468" y="2883453"/>
                <a:ext cx="199588" cy="175076"/>
              </a:xfrm>
              <a:prstGeom prst="rect">
                <a:avLst/>
              </a:prstGeom>
              <a:ln>
                <a:noFill/>
              </a:ln>
            </p:spPr>
          </p:pic>
          <p:sp>
            <p:nvSpPr>
              <p:cNvPr id="41" name="涙形 40">
                <a:extLst>
                  <a:ext uri="{FF2B5EF4-FFF2-40B4-BE49-F238E27FC236}">
                    <a16:creationId xmlns:a16="http://schemas.microsoft.com/office/drawing/2014/main" id="{9C0BEA7E-8CA2-456B-BDBD-813970851344}"/>
                  </a:ext>
                </a:extLst>
              </p:cNvPr>
              <p:cNvSpPr/>
              <p:nvPr/>
            </p:nvSpPr>
            <p:spPr>
              <a:xfrm rot="7884795">
                <a:off x="4001793" y="4048728"/>
                <a:ext cx="95609" cy="87619"/>
              </a:xfrm>
              <a:prstGeom prst="teardrop">
                <a:avLst>
                  <a:gd name="adj" fmla="val 1483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9" name="図 58"/>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3627274" y="4172713"/>
              <a:ext cx="473301" cy="540000"/>
            </a:xfrm>
            <a:prstGeom prst="rect">
              <a:avLst/>
            </a:prstGeom>
          </p:spPr>
        </p:pic>
        <p:grpSp>
          <p:nvGrpSpPr>
            <p:cNvPr id="67" name="図形グループ 66"/>
            <p:cNvGrpSpPr/>
            <p:nvPr/>
          </p:nvGrpSpPr>
          <p:grpSpPr>
            <a:xfrm>
              <a:off x="2803604" y="2564904"/>
              <a:ext cx="296586" cy="293005"/>
              <a:chOff x="3546641" y="3995693"/>
              <a:chExt cx="296586" cy="293005"/>
            </a:xfrm>
          </p:grpSpPr>
          <p:sp>
            <p:nvSpPr>
              <p:cNvPr id="69" name="円/楕円 6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1" name="四角形: 角を丸くする 10">
            <a:extLst>
              <a:ext uri="{FF2B5EF4-FFF2-40B4-BE49-F238E27FC236}">
                <a16:creationId xmlns:a16="http://schemas.microsoft.com/office/drawing/2014/main" id="{7583E614-3E84-1FCC-AB50-42A7A408022F}"/>
              </a:ext>
            </a:extLst>
          </p:cNvPr>
          <p:cNvSpPr/>
          <p:nvPr/>
        </p:nvSpPr>
        <p:spPr>
          <a:xfrm>
            <a:off x="619539" y="5216482"/>
            <a:ext cx="401508" cy="51677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1" name="図形グループ 70"/>
          <p:cNvGrpSpPr/>
          <p:nvPr/>
        </p:nvGrpSpPr>
        <p:grpSpPr>
          <a:xfrm>
            <a:off x="854879" y="4993824"/>
            <a:ext cx="296587" cy="293005"/>
            <a:chOff x="2897417" y="3995693"/>
            <a:chExt cx="296587" cy="293005"/>
          </a:xfrm>
        </p:grpSpPr>
        <p:sp>
          <p:nvSpPr>
            <p:cNvPr id="73" name="円/楕円 7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2" name="矢印: 右 11">
            <a:extLst>
              <a:ext uri="{FF2B5EF4-FFF2-40B4-BE49-F238E27FC236}">
                <a16:creationId xmlns:a16="http://schemas.microsoft.com/office/drawing/2014/main" id="{58F2C6C4-A010-D139-A12C-CB886EEA07BC}"/>
              </a:ext>
            </a:extLst>
          </p:cNvPr>
          <p:cNvSpPr/>
          <p:nvPr/>
        </p:nvSpPr>
        <p:spPr>
          <a:xfrm>
            <a:off x="2317760" y="4144451"/>
            <a:ext cx="382361" cy="298262"/>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3" name="矢印: 右 12">
            <a:extLst>
              <a:ext uri="{FF2B5EF4-FFF2-40B4-BE49-F238E27FC236}">
                <a16:creationId xmlns:a16="http://schemas.microsoft.com/office/drawing/2014/main" id="{A659AC62-2BB6-BE0C-20D9-3BD520B1C529}"/>
              </a:ext>
            </a:extLst>
          </p:cNvPr>
          <p:cNvSpPr/>
          <p:nvPr/>
        </p:nvSpPr>
        <p:spPr>
          <a:xfrm>
            <a:off x="4444499" y="4144451"/>
            <a:ext cx="382361" cy="298262"/>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505908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4" descr="アプリケーション&#10;&#10;説明は自動で生成されたものです">
            <a:extLst>
              <a:ext uri="{FF2B5EF4-FFF2-40B4-BE49-F238E27FC236}">
                <a16:creationId xmlns:a16="http://schemas.microsoft.com/office/drawing/2014/main" id="{7375C378-C3D2-1D79-BD55-2EE1ED26C7D5}"/>
              </a:ext>
            </a:extLst>
          </p:cNvPr>
          <p:cNvPicPr>
            <a:picLocks noChangeAspect="1"/>
          </p:cNvPicPr>
          <p:nvPr/>
        </p:nvPicPr>
        <p:blipFill>
          <a:blip r:embed="rId4"/>
          <a:stretch>
            <a:fillRect/>
          </a:stretch>
        </p:blipFill>
        <p:spPr>
          <a:xfrm>
            <a:off x="1045776" y="2812255"/>
            <a:ext cx="1658916" cy="3209926"/>
          </a:xfrm>
          <a:prstGeom prst="rect">
            <a:avLst/>
          </a:prstGeom>
          <a:ln>
            <a:solidFill>
              <a:schemeClr val="tx1"/>
            </a:solidFill>
          </a:ln>
        </p:spPr>
      </p:pic>
      <p:pic>
        <p:nvPicPr>
          <p:cNvPr id="11" name="図 10" descr="タップしたレストラン情報の画面の画像"/>
          <p:cNvPicPr>
            <a:picLocks noChangeAspect="1"/>
          </p:cNvPicPr>
          <p:nvPr/>
        </p:nvPicPr>
        <p:blipFill rotWithShape="1">
          <a:blip r:embed="rId5">
            <a:extLst>
              <a:ext uri="{28A0092B-C50C-407E-A947-70E740481C1C}">
                <a14:useLocalDpi xmlns:a14="http://schemas.microsoft.com/office/drawing/2010/main" val="0"/>
              </a:ext>
            </a:extLst>
          </a:blip>
          <a:srcRect b="6262"/>
          <a:stretch/>
        </p:blipFill>
        <p:spPr>
          <a:xfrm>
            <a:off x="6472370" y="2805483"/>
            <a:ext cx="1655380" cy="3215805"/>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1-H</a:t>
            </a:r>
            <a:endParaRPr lang="en-US" sz="3600" dirty="0"/>
          </a:p>
        </p:txBody>
      </p:sp>
      <p:sp>
        <p:nvSpPr>
          <p:cNvPr id="64" name="正方形/長方形 63"/>
          <p:cNvSpPr>
            <a:spLocks/>
          </p:cNvSpPr>
          <p:nvPr/>
        </p:nvSpPr>
        <p:spPr>
          <a:xfrm>
            <a:off x="1094968" y="2951474"/>
            <a:ext cx="1102644" cy="215616"/>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544678" y="2140330"/>
            <a:ext cx="2611084"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地図上又は下のリスト</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から目的の施設を選択</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368291" y="141868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060680" y="2062265"/>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504654"/>
            <a:ext cx="2217083" cy="984885"/>
          </a:xfrm>
          <a:prstGeom prst="rect">
            <a:avLst/>
          </a:prstGeom>
          <a:noFill/>
        </p:spPr>
        <p:txBody>
          <a:bodyPr wrap="square" rtlCol="0">
            <a:spAutoFit/>
          </a:bodyPr>
          <a:lstStyle/>
          <a:p>
            <a:pPr>
              <a:lnSpc>
                <a:spcPct val="90000"/>
              </a:lnSpc>
            </a:pPr>
            <a:r>
              <a:rPr lang="ja-JP" altLang="en-US" sz="1600" b="1" kern="100" dirty="0">
                <a:latin typeface="Meiryo" charset="-128"/>
                <a:ea typeface="Meiryo" charset="-128"/>
                <a:cs typeface="Meiryo" charset="-128"/>
              </a:rPr>
              <a:t>店名や施設名、住所が</a:t>
            </a:r>
            <a:endParaRPr lang="en-US" altLang="ja-JP" sz="1600" b="1" kern="100" dirty="0">
              <a:latin typeface="Meiryo" charset="-128"/>
              <a:ea typeface="Meiryo" charset="-128"/>
              <a:cs typeface="Meiryo" charset="-128"/>
            </a:endParaRPr>
          </a:p>
          <a:p>
            <a:pPr>
              <a:lnSpc>
                <a:spcPct val="90000"/>
              </a:lnSpc>
            </a:pPr>
            <a:r>
              <a:rPr lang="ja-JP" altLang="en-US" sz="1600" b="1" kern="100" dirty="0">
                <a:latin typeface="Meiryo" charset="-128"/>
                <a:ea typeface="Meiryo" charset="-128"/>
                <a:cs typeface="Meiryo" charset="-128"/>
              </a:rPr>
              <a:t>わかっている</a:t>
            </a:r>
            <a:r>
              <a:rPr lang="ja-JP" altLang="ja-JP" sz="1600" b="1" kern="100" dirty="0">
                <a:latin typeface="Meiryo" charset="-128"/>
                <a:ea typeface="Meiryo" charset="-128"/>
                <a:cs typeface="Meiryo" charset="-128"/>
              </a:rPr>
              <a:t>場合は</a:t>
            </a:r>
            <a:endParaRPr lang="en-US" altLang="ja-JP" sz="1600" b="1" kern="100" dirty="0">
              <a:latin typeface="Meiryo" charset="-128"/>
              <a:ea typeface="Meiryo" charset="-128"/>
              <a:cs typeface="Meiryo" charset="-128"/>
            </a:endParaRPr>
          </a:p>
          <a:p>
            <a:pPr>
              <a:lnSpc>
                <a:spcPct val="90000"/>
              </a:lnSpc>
            </a:pPr>
            <a:r>
              <a:rPr lang="en-US" altLang="ja-JP" sz="1600" b="1" kern="100" dirty="0">
                <a:latin typeface="Meiryo" charset="-128"/>
                <a:ea typeface="Meiryo" charset="-128"/>
                <a:cs typeface="Meiryo" charset="-128"/>
              </a:rPr>
              <a:t>｢</a:t>
            </a:r>
            <a:r>
              <a:rPr lang="ja-JP" altLang="ja-JP" sz="1600" b="1" kern="100" dirty="0">
                <a:latin typeface="Meiryo" charset="-128"/>
                <a:ea typeface="Meiryo" charset="-128"/>
                <a:cs typeface="Meiryo" charset="-128"/>
              </a:rPr>
              <a:t>検索ボックス</a:t>
            </a:r>
            <a:r>
              <a:rPr lang="en-US" altLang="ja-JP" sz="1600" b="1" kern="100" dirty="0">
                <a:latin typeface="Meiryo" charset="-128"/>
                <a:ea typeface="Meiryo" charset="-128"/>
                <a:cs typeface="Meiryo" charset="-128"/>
              </a:rPr>
              <a:t>｣</a:t>
            </a:r>
          </a:p>
          <a:p>
            <a:pPr>
              <a:lnSpc>
                <a:spcPct val="90000"/>
              </a:lnSpc>
            </a:pPr>
            <a:r>
              <a:rPr lang="ja-JP" altLang="en-US" sz="1600" b="1" kern="100" dirty="0">
                <a:latin typeface="Meiryo" charset="-128"/>
                <a:ea typeface="Meiryo" charset="-128"/>
                <a:cs typeface="Meiryo" charset="-128"/>
              </a:rPr>
              <a:t>に</a:t>
            </a:r>
            <a:r>
              <a:rPr lang="ja-JP" altLang="ja-JP" sz="1600" b="1" kern="100" dirty="0">
                <a:latin typeface="Meiryo" charset="-128"/>
                <a:ea typeface="Meiryo" charset="-128"/>
                <a:cs typeface="Meiryo" charset="-128"/>
              </a:rPr>
              <a:t>入力します</a:t>
            </a:r>
            <a:endParaRPr lang="en-US" altLang="ja-JP" sz="1600" b="1" kern="100" dirty="0">
              <a:latin typeface="Meiryo" charset="-128"/>
              <a:ea typeface="Meiryo" charset="-128"/>
              <a:cs typeface="Meiryo"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6070742" y="1408270"/>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545539" y="1504654"/>
            <a:ext cx="2230170" cy="830997"/>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目的の施設の</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概要等の情報が</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表示されます</a:t>
            </a:r>
            <a:endParaRPr lang="ja-JP" altLang="en-US" sz="1600" b="1" dirty="0">
              <a:latin typeface="メイリオ" panose="020B0604030504040204" pitchFamily="50" charset="-128"/>
              <a:ea typeface="メイリオ" panose="020B0604030504040204" pitchFamily="50" charset="-128"/>
            </a:endParaRPr>
          </a:p>
        </p:txBody>
      </p:sp>
      <p:sp>
        <p:nvSpPr>
          <p:cNvPr id="44" name="タイトル 1"/>
          <p:cNvSpPr>
            <a:spLocks noGrp="1"/>
          </p:cNvSpPr>
          <p:nvPr>
            <p:ph type="ctrTitle"/>
          </p:nvPr>
        </p:nvSpPr>
        <p:spPr>
          <a:xfrm>
            <a:off x="1767718" y="352952"/>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kumimoji="0" lang="ja-JP" altLang="en-US" kern="0" dirty="0"/>
              <a:t>付近の店や施設を調べる</a:t>
            </a:r>
          </a:p>
        </p:txBody>
      </p:sp>
      <p:sp>
        <p:nvSpPr>
          <p:cNvPr id="57" name="テキスト ボックス 56">
            <a:extLst>
              <a:ext uri="{FF2B5EF4-FFF2-40B4-BE49-F238E27FC236}">
                <a16:creationId xmlns:a16="http://schemas.microsoft.com/office/drawing/2014/main" id="{6A013054-7987-46D2-89A9-B09248912486}"/>
              </a:ext>
            </a:extLst>
          </p:cNvPr>
          <p:cNvSpPr txBox="1"/>
          <p:nvPr/>
        </p:nvSpPr>
        <p:spPr>
          <a:xfrm>
            <a:off x="3052994" y="140827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61" name="正方形/長方形 60"/>
          <p:cNvSpPr>
            <a:spLocks/>
          </p:cNvSpPr>
          <p:nvPr/>
        </p:nvSpPr>
        <p:spPr>
          <a:xfrm>
            <a:off x="1094968" y="3167090"/>
            <a:ext cx="1576825" cy="214776"/>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rotWithShape="1">
          <a:blip r:embed="rId8">
            <a:extLst>
              <a:ext uri="{28A0092B-C50C-407E-A947-70E740481C1C}">
                <a14:useLocalDpi xmlns:a14="http://schemas.microsoft.com/office/drawing/2010/main" val="0"/>
              </a:ext>
            </a:extLst>
          </a:blip>
          <a:srcRect b="6195"/>
          <a:stretch/>
        </p:blipFill>
        <p:spPr>
          <a:xfrm>
            <a:off x="3741947" y="2803170"/>
            <a:ext cx="1655381" cy="3218118"/>
          </a:xfrm>
          <a:prstGeom prst="rect">
            <a:avLst/>
          </a:prstGeom>
          <a:ln w="9525">
            <a:solidFill>
              <a:schemeClr val="tx1">
                <a:lumMod val="50000"/>
                <a:lumOff val="50000"/>
              </a:schemeClr>
            </a:solidFill>
          </a:ln>
        </p:spPr>
      </p:pic>
      <p:sp>
        <p:nvSpPr>
          <p:cNvPr id="78" name="正方形/長方形 77"/>
          <p:cNvSpPr>
            <a:spLocks/>
          </p:cNvSpPr>
          <p:nvPr/>
        </p:nvSpPr>
        <p:spPr>
          <a:xfrm>
            <a:off x="3746428" y="3450053"/>
            <a:ext cx="1650900" cy="690866"/>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p:cNvSpPr>
            <a:spLocks/>
          </p:cNvSpPr>
          <p:nvPr/>
        </p:nvSpPr>
        <p:spPr>
          <a:xfrm>
            <a:off x="3746428" y="4860909"/>
            <a:ext cx="1650900" cy="468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上矢印 107"/>
          <p:cNvSpPr>
            <a:spLocks/>
          </p:cNvSpPr>
          <p:nvPr/>
        </p:nvSpPr>
        <p:spPr>
          <a:xfrm>
            <a:off x="4408176" y="5026842"/>
            <a:ext cx="445253" cy="754522"/>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109" name="図 108"/>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683039" y="5362986"/>
            <a:ext cx="473301" cy="540000"/>
          </a:xfrm>
          <a:prstGeom prst="rect">
            <a:avLst/>
          </a:prstGeom>
        </p:spPr>
      </p:pic>
      <p:grpSp>
        <p:nvGrpSpPr>
          <p:cNvPr id="48" name="図形グループ 47"/>
          <p:cNvGrpSpPr/>
          <p:nvPr/>
        </p:nvGrpSpPr>
        <p:grpSpPr>
          <a:xfrm>
            <a:off x="3544678" y="3280475"/>
            <a:ext cx="296586" cy="293005"/>
            <a:chOff x="4232441" y="3995693"/>
            <a:chExt cx="296586" cy="293005"/>
          </a:xfrm>
        </p:grpSpPr>
        <p:sp>
          <p:nvSpPr>
            <p:cNvPr id="51" name="円/楕円 5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5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図形グループ 52"/>
          <p:cNvGrpSpPr/>
          <p:nvPr/>
        </p:nvGrpSpPr>
        <p:grpSpPr>
          <a:xfrm>
            <a:off x="2635073" y="3287556"/>
            <a:ext cx="296586" cy="293005"/>
            <a:chOff x="3546641" y="3995693"/>
            <a:chExt cx="296586" cy="293005"/>
          </a:xfrm>
        </p:grpSpPr>
        <p:sp>
          <p:nvSpPr>
            <p:cNvPr id="54" name="円/楕円 5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5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 name="図形グループ 58"/>
          <p:cNvGrpSpPr/>
          <p:nvPr/>
        </p:nvGrpSpPr>
        <p:grpSpPr>
          <a:xfrm>
            <a:off x="851437" y="2804781"/>
            <a:ext cx="296587" cy="293005"/>
            <a:chOff x="2897417" y="3995693"/>
            <a:chExt cx="296587" cy="293005"/>
          </a:xfrm>
        </p:grpSpPr>
        <p:sp>
          <p:nvSpPr>
            <p:cNvPr id="60" name="円/楕円 5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9" name="テキスト ボックス 8">
            <a:extLst>
              <a:ext uri="{FF2B5EF4-FFF2-40B4-BE49-F238E27FC236}">
                <a16:creationId xmlns:a16="http://schemas.microsoft.com/office/drawing/2014/main" id="{EA771AFE-9E29-CF2D-9DE1-52E980E111E8}"/>
              </a:ext>
            </a:extLst>
          </p:cNvPr>
          <p:cNvSpPr txBox="1"/>
          <p:nvPr/>
        </p:nvSpPr>
        <p:spPr>
          <a:xfrm>
            <a:off x="3545909" y="1477490"/>
            <a:ext cx="2486898" cy="584775"/>
          </a:xfrm>
          <a:prstGeom prst="rect">
            <a:avLst/>
          </a:prstGeom>
          <a:noFill/>
        </p:spPr>
        <p:txBody>
          <a:bodyPr wrap="square" rtlCol="0">
            <a:spAutoFit/>
          </a:bodyPr>
          <a:lstStyle/>
          <a:p>
            <a:r>
              <a:rPr lang="ja-JP" altLang="ja-JP" sz="1600" b="1" kern="100" dirty="0">
                <a:latin typeface="Meiryo" charset="-128"/>
                <a:ea typeface="Meiryo" charset="-128"/>
                <a:cs typeface="Meiryo" charset="-128"/>
              </a:rPr>
              <a:t>業種や施設で探す場合は</a:t>
            </a:r>
            <a:endParaRPr lang="en-US" altLang="ja-JP" sz="1600" b="1" kern="100" dirty="0">
              <a:latin typeface="Meiryo" charset="-128"/>
              <a:ea typeface="Meiryo" charset="-128"/>
              <a:cs typeface="Meiryo" charset="-128"/>
            </a:endParaRPr>
          </a:p>
          <a:p>
            <a:r>
              <a:rPr lang="ja-JP" altLang="en-US" sz="1600" b="1" kern="100" dirty="0">
                <a:latin typeface="Meiryo" charset="-128"/>
                <a:ea typeface="Meiryo" charset="-128"/>
                <a:cs typeface="Meiryo" charset="-128"/>
              </a:rPr>
              <a:t>分野別のアイコンを押す</a:t>
            </a:r>
            <a:endParaRPr kumimoji="1" lang="ja-JP" altLang="en-US" sz="1600" dirty="0"/>
          </a:p>
        </p:txBody>
      </p:sp>
      <p:sp>
        <p:nvSpPr>
          <p:cNvPr id="10" name="矢印: 右 9">
            <a:extLst>
              <a:ext uri="{FF2B5EF4-FFF2-40B4-BE49-F238E27FC236}">
                <a16:creationId xmlns:a16="http://schemas.microsoft.com/office/drawing/2014/main" id="{377A88BA-2B5A-9869-450B-2E68E43BF175}"/>
              </a:ext>
            </a:extLst>
          </p:cNvPr>
          <p:cNvSpPr/>
          <p:nvPr/>
        </p:nvSpPr>
        <p:spPr>
          <a:xfrm>
            <a:off x="2982748" y="4368462"/>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2" name="矢印: 右 11">
            <a:extLst>
              <a:ext uri="{FF2B5EF4-FFF2-40B4-BE49-F238E27FC236}">
                <a16:creationId xmlns:a16="http://schemas.microsoft.com/office/drawing/2014/main" id="{DA5BFA7F-8CAE-6959-54F2-B92D3D00F2A8}"/>
              </a:ext>
            </a:extLst>
          </p:cNvPr>
          <p:cNvSpPr/>
          <p:nvPr/>
        </p:nvSpPr>
        <p:spPr>
          <a:xfrm>
            <a:off x="5666987" y="4372236"/>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573804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descr="「出発地」入力ボックスの画像">
            <a:extLst>
              <a:ext uri="{FF2B5EF4-FFF2-40B4-BE49-F238E27FC236}">
                <a16:creationId xmlns:a16="http://schemas.microsoft.com/office/drawing/2014/main" id="{65551768-6B9E-4553-B47E-CF543B56D562}"/>
              </a:ext>
            </a:extLst>
          </p:cNvPr>
          <p:cNvPicPr>
            <a:picLocks noChangeAspect="1"/>
          </p:cNvPicPr>
          <p:nvPr/>
        </p:nvPicPr>
        <p:blipFill>
          <a:blip r:embed="rId4"/>
          <a:stretch>
            <a:fillRect/>
          </a:stretch>
        </p:blipFill>
        <p:spPr>
          <a:xfrm>
            <a:off x="6159348" y="2604159"/>
            <a:ext cx="1260001" cy="1436149"/>
          </a:xfrm>
          <a:prstGeom prst="rect">
            <a:avLst/>
          </a:prstGeom>
          <a:ln w="9525">
            <a:solidFill>
              <a:schemeClr val="tx1">
                <a:lumMod val="50000"/>
                <a:lumOff val="50000"/>
              </a:schemeClr>
            </a:solidFill>
          </a:ln>
        </p:spPr>
      </p:pic>
      <p:pic>
        <p:nvPicPr>
          <p:cNvPr id="57" name="図 56" descr="時間設定画面の画像">
            <a:extLst>
              <a:ext uri="{FF2B5EF4-FFF2-40B4-BE49-F238E27FC236}">
                <a16:creationId xmlns:a16="http://schemas.microsoft.com/office/drawing/2014/main" id="{513FEC16-CED0-48F0-A6DC-76429687C821}"/>
              </a:ext>
            </a:extLst>
          </p:cNvPr>
          <p:cNvPicPr>
            <a:picLocks noChangeAspect="1"/>
          </p:cNvPicPr>
          <p:nvPr/>
        </p:nvPicPr>
        <p:blipFill>
          <a:blip r:embed="rId5"/>
          <a:stretch>
            <a:fillRect/>
          </a:stretch>
        </p:blipFill>
        <p:spPr>
          <a:xfrm>
            <a:off x="6862483" y="3557944"/>
            <a:ext cx="1260000" cy="1943450"/>
          </a:xfrm>
          <a:prstGeom prst="rect">
            <a:avLst/>
          </a:prstGeom>
          <a:ln w="9525">
            <a:solidFill>
              <a:schemeClr val="tx1">
                <a:lumMod val="50000"/>
                <a:lumOff val="50000"/>
              </a:schemeClr>
            </a:solidFill>
          </a:ln>
        </p:spPr>
      </p:pic>
      <p:pic>
        <p:nvPicPr>
          <p:cNvPr id="2" name="図 1" descr="経路一覧が表示された画像"/>
          <p:cNvPicPr>
            <a:picLocks noChangeAspect="1"/>
          </p:cNvPicPr>
          <p:nvPr/>
        </p:nvPicPr>
        <p:blipFill rotWithShape="1">
          <a:blip r:embed="rId6">
            <a:extLst>
              <a:ext uri="{28A0092B-C50C-407E-A947-70E740481C1C}">
                <a14:useLocalDpi xmlns:a14="http://schemas.microsoft.com/office/drawing/2010/main" val="0"/>
              </a:ext>
            </a:extLst>
          </a:blip>
          <a:srcRect b="6488"/>
          <a:stretch/>
        </p:blipFill>
        <p:spPr>
          <a:xfrm>
            <a:off x="3611935" y="2604159"/>
            <a:ext cx="1646443" cy="3201105"/>
          </a:xfrm>
          <a:prstGeom prst="rect">
            <a:avLst/>
          </a:prstGeom>
          <a:ln w="9525">
            <a:solidFill>
              <a:schemeClr val="tx1">
                <a:lumMod val="50000"/>
                <a:lumOff val="50000"/>
              </a:schemeClr>
            </a:solidFill>
          </a:ln>
        </p:spPr>
      </p:pic>
      <p:pic>
        <p:nvPicPr>
          <p:cNvPr id="61" name="図 60" descr="レストラン情報の画面下部にある「経路」アイコンの画像"/>
          <p:cNvPicPr>
            <a:picLocks noChangeAspect="1"/>
          </p:cNvPicPr>
          <p:nvPr/>
        </p:nvPicPr>
        <p:blipFill rotWithShape="1">
          <a:blip r:embed="rId7">
            <a:extLst>
              <a:ext uri="{28A0092B-C50C-407E-A947-70E740481C1C}">
                <a14:useLocalDpi xmlns:a14="http://schemas.microsoft.com/office/drawing/2010/main" val="0"/>
              </a:ext>
            </a:extLst>
          </a:blip>
          <a:srcRect b="6420"/>
          <a:stretch/>
        </p:blipFill>
        <p:spPr>
          <a:xfrm>
            <a:off x="976256" y="2601787"/>
            <a:ext cx="1648546" cy="3203477"/>
          </a:xfrm>
          <a:prstGeom prst="rect">
            <a:avLst/>
          </a:prstGeom>
          <a:ln w="9525">
            <a:solidFill>
              <a:schemeClr val="tx1">
                <a:lumMod val="50000"/>
                <a:lumOff val="50000"/>
              </a:schemeClr>
            </a:solidFill>
          </a:ln>
        </p:spPr>
      </p:pic>
      <p:sp>
        <p:nvSpPr>
          <p:cNvPr id="89" name="object 20">
            <a:extLst>
              <a:ext uri="{FF2B5EF4-FFF2-40B4-BE49-F238E27FC236}">
                <a16:creationId xmlns:a16="http://schemas.microsoft.com/office/drawing/2014/main" id="{8A5D6C7B-8C68-41B1-9867-A187C3D6F7C8}"/>
              </a:ext>
            </a:extLst>
          </p:cNvPr>
          <p:cNvSpPr/>
          <p:nvPr/>
        </p:nvSpPr>
        <p:spPr>
          <a:xfrm>
            <a:off x="6598488" y="3909546"/>
            <a:ext cx="276598" cy="133876"/>
          </a:xfrm>
          <a:custGeom>
            <a:avLst/>
            <a:gdLst/>
            <a:ahLst/>
            <a:cxnLst/>
            <a:rect l="l" t="t" r="r" b="b"/>
            <a:pathLst>
              <a:path w="297814" h="144145">
                <a:moveTo>
                  <a:pt x="4900" y="76869"/>
                </a:moveTo>
                <a:lnTo>
                  <a:pt x="0" y="69260"/>
                </a:lnTo>
                <a:lnTo>
                  <a:pt x="8321" y="65279"/>
                </a:lnTo>
                <a:lnTo>
                  <a:pt x="16020" y="61153"/>
                </a:lnTo>
                <a:lnTo>
                  <a:pt x="48434" y="36340"/>
                </a:lnTo>
                <a:lnTo>
                  <a:pt x="64442" y="17264"/>
                </a:lnTo>
                <a:lnTo>
                  <a:pt x="25929" y="17264"/>
                </a:lnTo>
                <a:lnTo>
                  <a:pt x="23738" y="7143"/>
                </a:lnTo>
                <a:lnTo>
                  <a:pt x="66023" y="7143"/>
                </a:lnTo>
                <a:lnTo>
                  <a:pt x="72288" y="1041"/>
                </a:lnTo>
                <a:lnTo>
                  <a:pt x="80184" y="6399"/>
                </a:lnTo>
                <a:lnTo>
                  <a:pt x="84087" y="10141"/>
                </a:lnTo>
                <a:lnTo>
                  <a:pt x="84087" y="13802"/>
                </a:lnTo>
                <a:lnTo>
                  <a:pt x="83462" y="14839"/>
                </a:lnTo>
                <a:lnTo>
                  <a:pt x="82211" y="15465"/>
                </a:lnTo>
                <a:lnTo>
                  <a:pt x="80649" y="16044"/>
                </a:lnTo>
                <a:lnTo>
                  <a:pt x="78781" y="16044"/>
                </a:lnTo>
                <a:lnTo>
                  <a:pt x="78576" y="16137"/>
                </a:lnTo>
                <a:lnTo>
                  <a:pt x="78581" y="16809"/>
                </a:lnTo>
                <a:lnTo>
                  <a:pt x="79421" y="16809"/>
                </a:lnTo>
                <a:lnTo>
                  <a:pt x="82804" y="20835"/>
                </a:lnTo>
                <a:lnTo>
                  <a:pt x="84856" y="23142"/>
                </a:lnTo>
                <a:lnTo>
                  <a:pt x="73319" y="23142"/>
                </a:lnTo>
                <a:lnTo>
                  <a:pt x="67152" y="31907"/>
                </a:lnTo>
                <a:lnTo>
                  <a:pt x="59896" y="40038"/>
                </a:lnTo>
                <a:lnTo>
                  <a:pt x="51489" y="47579"/>
                </a:lnTo>
                <a:lnTo>
                  <a:pt x="42118" y="54396"/>
                </a:lnTo>
                <a:lnTo>
                  <a:pt x="103524" y="54396"/>
                </a:lnTo>
                <a:lnTo>
                  <a:pt x="104159" y="54837"/>
                </a:lnTo>
                <a:lnTo>
                  <a:pt x="108197" y="58330"/>
                </a:lnTo>
                <a:lnTo>
                  <a:pt x="107691" y="59233"/>
                </a:lnTo>
                <a:lnTo>
                  <a:pt x="37116" y="59233"/>
                </a:lnTo>
                <a:lnTo>
                  <a:pt x="30779" y="63849"/>
                </a:lnTo>
                <a:lnTo>
                  <a:pt x="23297" y="68327"/>
                </a:lnTo>
                <a:lnTo>
                  <a:pt x="14671" y="72667"/>
                </a:lnTo>
                <a:lnTo>
                  <a:pt x="4900" y="76869"/>
                </a:lnTo>
                <a:close/>
              </a:path>
              <a:path w="297814" h="144145">
                <a:moveTo>
                  <a:pt x="104851" y="28277"/>
                </a:moveTo>
                <a:lnTo>
                  <a:pt x="89647" y="28277"/>
                </a:lnTo>
                <a:lnTo>
                  <a:pt x="94388" y="23583"/>
                </a:lnTo>
                <a:lnTo>
                  <a:pt x="99161" y="18371"/>
                </a:lnTo>
                <a:lnTo>
                  <a:pt x="103968" y="12644"/>
                </a:lnTo>
                <a:lnTo>
                  <a:pt x="108809" y="6399"/>
                </a:lnTo>
                <a:lnTo>
                  <a:pt x="117926" y="11093"/>
                </a:lnTo>
                <a:lnTo>
                  <a:pt x="122485" y="14764"/>
                </a:lnTo>
                <a:lnTo>
                  <a:pt x="122485" y="19695"/>
                </a:lnTo>
                <a:lnTo>
                  <a:pt x="120969" y="20612"/>
                </a:lnTo>
                <a:lnTo>
                  <a:pt x="113893" y="20612"/>
                </a:lnTo>
                <a:lnTo>
                  <a:pt x="108615" y="25521"/>
                </a:lnTo>
                <a:lnTo>
                  <a:pt x="104851" y="28277"/>
                </a:lnTo>
                <a:close/>
              </a:path>
              <a:path w="297814" h="144145">
                <a:moveTo>
                  <a:pt x="78581" y="16809"/>
                </a:moveTo>
                <a:lnTo>
                  <a:pt x="78576" y="16137"/>
                </a:lnTo>
                <a:lnTo>
                  <a:pt x="78781" y="16044"/>
                </a:lnTo>
                <a:lnTo>
                  <a:pt x="79222" y="16572"/>
                </a:lnTo>
                <a:lnTo>
                  <a:pt x="78581" y="16809"/>
                </a:lnTo>
                <a:close/>
              </a:path>
              <a:path w="297814" h="144145">
                <a:moveTo>
                  <a:pt x="79222" y="16572"/>
                </a:moveTo>
                <a:lnTo>
                  <a:pt x="78781" y="16044"/>
                </a:lnTo>
                <a:lnTo>
                  <a:pt x="80649" y="16044"/>
                </a:lnTo>
                <a:lnTo>
                  <a:pt x="79222" y="16572"/>
                </a:lnTo>
                <a:close/>
              </a:path>
              <a:path w="297814" h="144145">
                <a:moveTo>
                  <a:pt x="79421" y="16809"/>
                </a:moveTo>
                <a:lnTo>
                  <a:pt x="78581" y="16809"/>
                </a:lnTo>
                <a:lnTo>
                  <a:pt x="79222" y="16572"/>
                </a:lnTo>
                <a:lnTo>
                  <a:pt x="79421" y="16809"/>
                </a:lnTo>
                <a:close/>
              </a:path>
              <a:path w="297814" h="144145">
                <a:moveTo>
                  <a:pt x="34188" y="46508"/>
                </a:moveTo>
                <a:lnTo>
                  <a:pt x="30642" y="46508"/>
                </a:lnTo>
                <a:lnTo>
                  <a:pt x="29186" y="45367"/>
                </a:lnTo>
                <a:lnTo>
                  <a:pt x="28373" y="43085"/>
                </a:lnTo>
                <a:lnTo>
                  <a:pt x="25887" y="38118"/>
                </a:lnTo>
                <a:lnTo>
                  <a:pt x="22079" y="33167"/>
                </a:lnTo>
                <a:lnTo>
                  <a:pt x="16947" y="28232"/>
                </a:lnTo>
                <a:lnTo>
                  <a:pt x="10492" y="23313"/>
                </a:lnTo>
                <a:lnTo>
                  <a:pt x="15619" y="16891"/>
                </a:lnTo>
                <a:lnTo>
                  <a:pt x="41225" y="40531"/>
                </a:lnTo>
                <a:lnTo>
                  <a:pt x="40307" y="42268"/>
                </a:lnTo>
                <a:lnTo>
                  <a:pt x="38471" y="43534"/>
                </a:lnTo>
                <a:lnTo>
                  <a:pt x="36098" y="45517"/>
                </a:lnTo>
                <a:lnTo>
                  <a:pt x="34188" y="46508"/>
                </a:lnTo>
                <a:close/>
              </a:path>
              <a:path w="297814" h="144145">
                <a:moveTo>
                  <a:pt x="120600" y="20835"/>
                </a:moveTo>
                <a:lnTo>
                  <a:pt x="115778" y="20835"/>
                </a:lnTo>
                <a:lnTo>
                  <a:pt x="114800" y="20761"/>
                </a:lnTo>
                <a:lnTo>
                  <a:pt x="113893" y="20612"/>
                </a:lnTo>
                <a:lnTo>
                  <a:pt x="120969" y="20612"/>
                </a:lnTo>
                <a:lnTo>
                  <a:pt x="120600" y="20835"/>
                </a:lnTo>
                <a:close/>
              </a:path>
              <a:path w="297814" h="144145">
                <a:moveTo>
                  <a:pt x="123618" y="42267"/>
                </a:moveTo>
                <a:lnTo>
                  <a:pt x="106411" y="42267"/>
                </a:lnTo>
                <a:lnTo>
                  <a:pt x="111386" y="38048"/>
                </a:lnTo>
                <a:lnTo>
                  <a:pt x="116550" y="33167"/>
                </a:lnTo>
                <a:lnTo>
                  <a:pt x="121609" y="27928"/>
                </a:lnTo>
                <a:lnTo>
                  <a:pt x="126857" y="22026"/>
                </a:lnTo>
                <a:lnTo>
                  <a:pt x="135402" y="27061"/>
                </a:lnTo>
                <a:lnTo>
                  <a:pt x="139674" y="30880"/>
                </a:lnTo>
                <a:lnTo>
                  <a:pt x="139674" y="35668"/>
                </a:lnTo>
                <a:lnTo>
                  <a:pt x="138430" y="36462"/>
                </a:lnTo>
                <a:lnTo>
                  <a:pt x="131513" y="36462"/>
                </a:lnTo>
                <a:lnTo>
                  <a:pt x="126653" y="40396"/>
                </a:lnTo>
                <a:lnTo>
                  <a:pt x="123618" y="42267"/>
                </a:lnTo>
                <a:close/>
              </a:path>
              <a:path w="297814" h="144145">
                <a:moveTo>
                  <a:pt x="137475" y="73520"/>
                </a:moveTo>
                <a:lnTo>
                  <a:pt x="118297" y="63768"/>
                </a:lnTo>
                <a:lnTo>
                  <a:pt x="101211" y="52121"/>
                </a:lnTo>
                <a:lnTo>
                  <a:pt x="86219" y="38579"/>
                </a:lnTo>
                <a:lnTo>
                  <a:pt x="73319" y="23142"/>
                </a:lnTo>
                <a:lnTo>
                  <a:pt x="84856" y="23142"/>
                </a:lnTo>
                <a:lnTo>
                  <a:pt x="85981" y="24406"/>
                </a:lnTo>
                <a:lnTo>
                  <a:pt x="89647" y="28277"/>
                </a:lnTo>
                <a:lnTo>
                  <a:pt x="104851" y="28277"/>
                </a:lnTo>
                <a:lnTo>
                  <a:pt x="102500" y="29998"/>
                </a:lnTo>
                <a:lnTo>
                  <a:pt x="95547" y="34043"/>
                </a:lnTo>
                <a:lnTo>
                  <a:pt x="99282" y="36775"/>
                </a:lnTo>
                <a:lnTo>
                  <a:pt x="102903" y="39517"/>
                </a:lnTo>
                <a:lnTo>
                  <a:pt x="106411" y="42267"/>
                </a:lnTo>
                <a:lnTo>
                  <a:pt x="123618" y="42267"/>
                </a:lnTo>
                <a:lnTo>
                  <a:pt x="120642" y="44101"/>
                </a:lnTo>
                <a:lnTo>
                  <a:pt x="113481" y="47579"/>
                </a:lnTo>
                <a:lnTo>
                  <a:pt x="120362" y="51259"/>
                </a:lnTo>
                <a:lnTo>
                  <a:pt x="128200" y="54952"/>
                </a:lnTo>
                <a:lnTo>
                  <a:pt x="136993" y="58658"/>
                </a:lnTo>
                <a:lnTo>
                  <a:pt x="146744" y="62377"/>
                </a:lnTo>
                <a:lnTo>
                  <a:pt x="143709" y="65507"/>
                </a:lnTo>
                <a:lnTo>
                  <a:pt x="140591" y="69260"/>
                </a:lnTo>
                <a:lnTo>
                  <a:pt x="137475" y="73520"/>
                </a:lnTo>
                <a:close/>
              </a:path>
              <a:path w="297814" h="144145">
                <a:moveTo>
                  <a:pt x="137963" y="36760"/>
                </a:moveTo>
                <a:lnTo>
                  <a:pt x="133671" y="36760"/>
                </a:lnTo>
                <a:lnTo>
                  <a:pt x="132663" y="36661"/>
                </a:lnTo>
                <a:lnTo>
                  <a:pt x="131513" y="36462"/>
                </a:lnTo>
                <a:lnTo>
                  <a:pt x="138430" y="36462"/>
                </a:lnTo>
                <a:lnTo>
                  <a:pt x="137963" y="36760"/>
                </a:lnTo>
                <a:close/>
              </a:path>
              <a:path w="297814" h="144145">
                <a:moveTo>
                  <a:pt x="103524" y="54396"/>
                </a:moveTo>
                <a:lnTo>
                  <a:pt x="88870" y="54396"/>
                </a:lnTo>
                <a:lnTo>
                  <a:pt x="95673" y="49634"/>
                </a:lnTo>
                <a:lnTo>
                  <a:pt x="99984" y="51938"/>
                </a:lnTo>
                <a:lnTo>
                  <a:pt x="103524" y="54396"/>
                </a:lnTo>
                <a:close/>
              </a:path>
              <a:path w="297814" h="144145">
                <a:moveTo>
                  <a:pt x="104895" y="64219"/>
                </a:moveTo>
                <a:lnTo>
                  <a:pt x="38310" y="64219"/>
                </a:lnTo>
                <a:lnTo>
                  <a:pt x="37116" y="59233"/>
                </a:lnTo>
                <a:lnTo>
                  <a:pt x="107691" y="59233"/>
                </a:lnTo>
                <a:lnTo>
                  <a:pt x="104895" y="64219"/>
                </a:lnTo>
                <a:close/>
              </a:path>
              <a:path w="297814" h="144145">
                <a:moveTo>
                  <a:pt x="60572" y="85948"/>
                </a:moveTo>
                <a:lnTo>
                  <a:pt x="47927" y="85948"/>
                </a:lnTo>
                <a:lnTo>
                  <a:pt x="47996" y="64219"/>
                </a:lnTo>
                <a:lnTo>
                  <a:pt x="60647" y="64219"/>
                </a:lnTo>
                <a:lnTo>
                  <a:pt x="60572" y="85948"/>
                </a:lnTo>
                <a:close/>
              </a:path>
              <a:path w="297814" h="144145">
                <a:moveTo>
                  <a:pt x="92942" y="85948"/>
                </a:moveTo>
                <a:lnTo>
                  <a:pt x="80441" y="85948"/>
                </a:lnTo>
                <a:lnTo>
                  <a:pt x="80441" y="64219"/>
                </a:lnTo>
                <a:lnTo>
                  <a:pt x="92942" y="64219"/>
                </a:lnTo>
                <a:lnTo>
                  <a:pt x="92942" y="85948"/>
                </a:lnTo>
                <a:close/>
              </a:path>
              <a:path w="297814" h="144145">
                <a:moveTo>
                  <a:pt x="137394" y="96217"/>
                </a:moveTo>
                <a:lnTo>
                  <a:pt x="7053" y="96217"/>
                </a:lnTo>
                <a:lnTo>
                  <a:pt x="4539" y="85948"/>
                </a:lnTo>
                <a:lnTo>
                  <a:pt x="119532" y="85948"/>
                </a:lnTo>
                <a:lnTo>
                  <a:pt x="127710" y="77985"/>
                </a:lnTo>
                <a:lnTo>
                  <a:pt x="132763" y="81626"/>
                </a:lnTo>
                <a:lnTo>
                  <a:pt x="137123" y="85591"/>
                </a:lnTo>
                <a:lnTo>
                  <a:pt x="140791" y="89881"/>
                </a:lnTo>
                <a:lnTo>
                  <a:pt x="137394" y="96217"/>
                </a:lnTo>
                <a:close/>
              </a:path>
              <a:path w="297814" h="144145">
                <a:moveTo>
                  <a:pt x="7169" y="143916"/>
                </a:moveTo>
                <a:lnTo>
                  <a:pt x="2902" y="135748"/>
                </a:lnTo>
                <a:lnTo>
                  <a:pt x="13323" y="132147"/>
                </a:lnTo>
                <a:lnTo>
                  <a:pt x="22219" y="128080"/>
                </a:lnTo>
                <a:lnTo>
                  <a:pt x="47029" y="96217"/>
                </a:lnTo>
                <a:lnTo>
                  <a:pt x="59669" y="96217"/>
                </a:lnTo>
                <a:lnTo>
                  <a:pt x="35148" y="132920"/>
                </a:lnTo>
                <a:lnTo>
                  <a:pt x="22504" y="139086"/>
                </a:lnTo>
                <a:lnTo>
                  <a:pt x="7169" y="143916"/>
                </a:lnTo>
                <a:close/>
              </a:path>
              <a:path w="297814" h="144145">
                <a:moveTo>
                  <a:pt x="108644" y="140195"/>
                </a:moveTo>
                <a:lnTo>
                  <a:pt x="97891" y="140195"/>
                </a:lnTo>
                <a:lnTo>
                  <a:pt x="91839" y="139873"/>
                </a:lnTo>
                <a:lnTo>
                  <a:pt x="90487" y="139228"/>
                </a:lnTo>
                <a:lnTo>
                  <a:pt x="85159" y="138158"/>
                </a:lnTo>
                <a:lnTo>
                  <a:pt x="82025" y="135916"/>
                </a:lnTo>
                <a:lnTo>
                  <a:pt x="80655" y="131006"/>
                </a:lnTo>
                <a:lnTo>
                  <a:pt x="80441" y="129031"/>
                </a:lnTo>
                <a:lnTo>
                  <a:pt x="80441" y="96217"/>
                </a:lnTo>
                <a:lnTo>
                  <a:pt x="92942" y="96217"/>
                </a:lnTo>
                <a:lnTo>
                  <a:pt x="93011" y="127843"/>
                </a:lnTo>
                <a:lnTo>
                  <a:pt x="95611" y="128239"/>
                </a:lnTo>
                <a:lnTo>
                  <a:pt x="99954" y="128438"/>
                </a:lnTo>
                <a:lnTo>
                  <a:pt x="142022" y="128438"/>
                </a:lnTo>
                <a:lnTo>
                  <a:pt x="141926" y="133108"/>
                </a:lnTo>
                <a:lnTo>
                  <a:pt x="118772" y="140079"/>
                </a:lnTo>
                <a:lnTo>
                  <a:pt x="108644" y="140195"/>
                </a:lnTo>
                <a:close/>
              </a:path>
              <a:path w="297814" h="144145">
                <a:moveTo>
                  <a:pt x="142022" y="128438"/>
                </a:moveTo>
                <a:lnTo>
                  <a:pt x="114394" y="128438"/>
                </a:lnTo>
                <a:lnTo>
                  <a:pt x="119466" y="128080"/>
                </a:lnTo>
                <a:lnTo>
                  <a:pt x="122591" y="126845"/>
                </a:lnTo>
                <a:lnTo>
                  <a:pt x="123611" y="125360"/>
                </a:lnTo>
                <a:lnTo>
                  <a:pt x="125732" y="117977"/>
                </a:lnTo>
                <a:lnTo>
                  <a:pt x="126707" y="111660"/>
                </a:lnTo>
                <a:lnTo>
                  <a:pt x="127239" y="103956"/>
                </a:lnTo>
                <a:lnTo>
                  <a:pt x="135954" y="107212"/>
                </a:lnTo>
                <a:lnTo>
                  <a:pt x="135805" y="110742"/>
                </a:lnTo>
                <a:lnTo>
                  <a:pt x="135730" y="120927"/>
                </a:lnTo>
                <a:lnTo>
                  <a:pt x="136145" y="124070"/>
                </a:lnTo>
                <a:lnTo>
                  <a:pt x="137527" y="126347"/>
                </a:lnTo>
                <a:lnTo>
                  <a:pt x="138451" y="126801"/>
                </a:lnTo>
                <a:lnTo>
                  <a:pt x="142056" y="126801"/>
                </a:lnTo>
                <a:lnTo>
                  <a:pt x="142022" y="128438"/>
                </a:lnTo>
                <a:close/>
              </a:path>
              <a:path w="297814" h="144145">
                <a:moveTo>
                  <a:pt x="281787" y="92496"/>
                </a:moveTo>
                <a:lnTo>
                  <a:pt x="267817" y="92496"/>
                </a:lnTo>
                <a:lnTo>
                  <a:pt x="273940" y="86989"/>
                </a:lnTo>
                <a:lnTo>
                  <a:pt x="281664" y="92377"/>
                </a:lnTo>
                <a:close/>
              </a:path>
              <a:path w="297814" h="144145">
                <a:moveTo>
                  <a:pt x="218479" y="143395"/>
                </a:moveTo>
                <a:lnTo>
                  <a:pt x="205977" y="143395"/>
                </a:lnTo>
                <a:lnTo>
                  <a:pt x="205977" y="88998"/>
                </a:lnTo>
                <a:lnTo>
                  <a:pt x="210622" y="90158"/>
                </a:lnTo>
                <a:lnTo>
                  <a:pt x="214454" y="91324"/>
                </a:lnTo>
                <a:lnTo>
                  <a:pt x="217474" y="92496"/>
                </a:lnTo>
                <a:lnTo>
                  <a:pt x="281787" y="92496"/>
                </a:lnTo>
                <a:lnTo>
                  <a:pt x="285526" y="96122"/>
                </a:lnTo>
                <a:lnTo>
                  <a:pt x="285526" y="99556"/>
                </a:lnTo>
                <a:lnTo>
                  <a:pt x="284760" y="100778"/>
                </a:lnTo>
                <a:lnTo>
                  <a:pt x="282041" y="102765"/>
                </a:lnTo>
                <a:lnTo>
                  <a:pt x="218479" y="102765"/>
                </a:lnTo>
                <a:lnTo>
                  <a:pt x="218479" y="125164"/>
                </a:lnTo>
                <a:lnTo>
                  <a:pt x="280540" y="125164"/>
                </a:lnTo>
                <a:lnTo>
                  <a:pt x="280540" y="135284"/>
                </a:lnTo>
                <a:lnTo>
                  <a:pt x="218479" y="135284"/>
                </a:lnTo>
                <a:lnTo>
                  <a:pt x="218479" y="143395"/>
                </a:lnTo>
                <a:close/>
              </a:path>
              <a:path w="297814" h="144145">
                <a:moveTo>
                  <a:pt x="280540" y="125164"/>
                </a:moveTo>
                <a:lnTo>
                  <a:pt x="268038" y="125164"/>
                </a:lnTo>
                <a:lnTo>
                  <a:pt x="268038" y="102765"/>
                </a:lnTo>
                <a:lnTo>
                  <a:pt x="282041" y="102765"/>
                </a:lnTo>
                <a:lnTo>
                  <a:pt x="280540" y="103863"/>
                </a:lnTo>
                <a:lnTo>
                  <a:pt x="280540" y="125164"/>
                </a:lnTo>
                <a:close/>
              </a:path>
              <a:path w="297814" h="144145">
                <a:moveTo>
                  <a:pt x="280540" y="143395"/>
                </a:moveTo>
                <a:lnTo>
                  <a:pt x="268038" y="143395"/>
                </a:lnTo>
                <a:lnTo>
                  <a:pt x="268038" y="135284"/>
                </a:lnTo>
                <a:lnTo>
                  <a:pt x="280540" y="135284"/>
                </a:lnTo>
                <a:lnTo>
                  <a:pt x="280540" y="143395"/>
                </a:lnTo>
                <a:close/>
              </a:path>
              <a:path w="297814" h="144145">
                <a:moveTo>
                  <a:pt x="157399" y="88626"/>
                </a:moveTo>
                <a:lnTo>
                  <a:pt x="151134" y="83449"/>
                </a:lnTo>
                <a:lnTo>
                  <a:pt x="161603" y="66055"/>
                </a:lnTo>
                <a:lnTo>
                  <a:pt x="170820" y="46349"/>
                </a:lnTo>
                <a:lnTo>
                  <a:pt x="178786" y="24330"/>
                </a:lnTo>
                <a:lnTo>
                  <a:pt x="185502" y="0"/>
                </a:lnTo>
                <a:lnTo>
                  <a:pt x="196920" y="2240"/>
                </a:lnTo>
                <a:lnTo>
                  <a:pt x="202628" y="4919"/>
                </a:lnTo>
                <a:lnTo>
                  <a:pt x="202628" y="10279"/>
                </a:lnTo>
                <a:lnTo>
                  <a:pt x="200339" y="11868"/>
                </a:lnTo>
                <a:lnTo>
                  <a:pt x="195761" y="12805"/>
                </a:lnTo>
                <a:lnTo>
                  <a:pt x="192832" y="22069"/>
                </a:lnTo>
                <a:lnTo>
                  <a:pt x="189750" y="30599"/>
                </a:lnTo>
                <a:lnTo>
                  <a:pt x="186517" y="38392"/>
                </a:lnTo>
                <a:lnTo>
                  <a:pt x="183132" y="45450"/>
                </a:lnTo>
                <a:lnTo>
                  <a:pt x="188540" y="46456"/>
                </a:lnTo>
                <a:lnTo>
                  <a:pt x="191243" y="48149"/>
                </a:lnTo>
                <a:lnTo>
                  <a:pt x="191243" y="52537"/>
                </a:lnTo>
                <a:lnTo>
                  <a:pt x="189259" y="54311"/>
                </a:lnTo>
                <a:lnTo>
                  <a:pt x="185290" y="55849"/>
                </a:lnTo>
                <a:lnTo>
                  <a:pt x="185290" y="62582"/>
                </a:lnTo>
                <a:lnTo>
                  <a:pt x="172789" y="62582"/>
                </a:lnTo>
                <a:lnTo>
                  <a:pt x="169980" y="69196"/>
                </a:lnTo>
                <a:lnTo>
                  <a:pt x="166478" y="75741"/>
                </a:lnTo>
                <a:lnTo>
                  <a:pt x="162285" y="82218"/>
                </a:lnTo>
                <a:lnTo>
                  <a:pt x="157399" y="88626"/>
                </a:lnTo>
                <a:close/>
              </a:path>
              <a:path w="297814" h="144145">
                <a:moveTo>
                  <a:pt x="277094" y="21356"/>
                </a:moveTo>
                <a:lnTo>
                  <a:pt x="211517" y="21356"/>
                </a:lnTo>
                <a:lnTo>
                  <a:pt x="209326" y="11236"/>
                </a:lnTo>
                <a:lnTo>
                  <a:pt x="259146" y="11236"/>
                </a:lnTo>
                <a:lnTo>
                  <a:pt x="266914" y="3497"/>
                </a:lnTo>
                <a:lnTo>
                  <a:pt x="271399" y="6494"/>
                </a:lnTo>
                <a:lnTo>
                  <a:pt x="275749" y="10279"/>
                </a:lnTo>
                <a:lnTo>
                  <a:pt x="279870" y="14749"/>
                </a:lnTo>
                <a:lnTo>
                  <a:pt x="277094" y="21356"/>
                </a:lnTo>
                <a:close/>
              </a:path>
              <a:path w="297814" h="144145">
                <a:moveTo>
                  <a:pt x="294703" y="41522"/>
                </a:moveTo>
                <a:lnTo>
                  <a:pt x="194373" y="41522"/>
                </a:lnTo>
                <a:lnTo>
                  <a:pt x="192285" y="31402"/>
                </a:lnTo>
                <a:lnTo>
                  <a:pt x="275738" y="31402"/>
                </a:lnTo>
                <a:lnTo>
                  <a:pt x="284130" y="22993"/>
                </a:lnTo>
                <a:lnTo>
                  <a:pt x="289381" y="26823"/>
                </a:lnTo>
                <a:lnTo>
                  <a:pt x="293865" y="30859"/>
                </a:lnTo>
                <a:lnTo>
                  <a:pt x="297581" y="35102"/>
                </a:lnTo>
                <a:lnTo>
                  <a:pt x="294703" y="41522"/>
                </a:lnTo>
                <a:close/>
              </a:path>
              <a:path w="297814" h="144145">
                <a:moveTo>
                  <a:pt x="279905" y="61614"/>
                </a:moveTo>
                <a:lnTo>
                  <a:pt x="208616" y="61614"/>
                </a:lnTo>
                <a:lnTo>
                  <a:pt x="206424" y="51494"/>
                </a:lnTo>
                <a:lnTo>
                  <a:pt x="262368" y="51494"/>
                </a:lnTo>
                <a:lnTo>
                  <a:pt x="270288" y="44350"/>
                </a:lnTo>
                <a:lnTo>
                  <a:pt x="274836" y="47394"/>
                </a:lnTo>
                <a:lnTo>
                  <a:pt x="279097" y="51066"/>
                </a:lnTo>
                <a:lnTo>
                  <a:pt x="283070" y="55367"/>
                </a:lnTo>
                <a:lnTo>
                  <a:pt x="279905" y="61614"/>
                </a:lnTo>
                <a:close/>
              </a:path>
              <a:path w="297814" h="144145">
                <a:moveTo>
                  <a:pt x="185290" y="143321"/>
                </a:moveTo>
                <a:lnTo>
                  <a:pt x="172789" y="143321"/>
                </a:lnTo>
                <a:lnTo>
                  <a:pt x="172789" y="62582"/>
                </a:lnTo>
                <a:lnTo>
                  <a:pt x="185290" y="62582"/>
                </a:lnTo>
                <a:lnTo>
                  <a:pt x="185290" y="143321"/>
                </a:lnTo>
                <a:close/>
              </a:path>
              <a:path w="297814" h="144145">
                <a:moveTo>
                  <a:pt x="279746" y="81706"/>
                </a:moveTo>
                <a:lnTo>
                  <a:pt x="208258" y="81706"/>
                </a:lnTo>
                <a:lnTo>
                  <a:pt x="206424" y="71437"/>
                </a:lnTo>
                <a:lnTo>
                  <a:pt x="262532" y="71437"/>
                </a:lnTo>
                <a:lnTo>
                  <a:pt x="270454" y="64144"/>
                </a:lnTo>
                <a:lnTo>
                  <a:pt x="274468" y="66811"/>
                </a:lnTo>
                <a:lnTo>
                  <a:pt x="278673" y="70597"/>
                </a:lnTo>
                <a:lnTo>
                  <a:pt x="283070" y="75503"/>
                </a:lnTo>
                <a:lnTo>
                  <a:pt x="279746" y="81706"/>
                </a:lnTo>
                <a:close/>
              </a:path>
            </a:pathLst>
          </a:custGeom>
          <a:solidFill>
            <a:srgbClr val="FFFFFF"/>
          </a:solidFill>
        </p:spPr>
        <p:txBody>
          <a:bodyPr wrap="square" lIns="0" tIns="0" rIns="0" bIns="0" rtlCol="0"/>
          <a:lstStyle/>
          <a:p>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pPr marL="8975">
              <a:spcBef>
                <a:spcPts val="71"/>
              </a:spcBef>
            </a:pPr>
            <a:r>
              <a:rPr lang="ja-JP" altLang="en-US" dirty="0"/>
              <a:t>目的地までの経路を調べましょう。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1-I</a:t>
            </a:r>
            <a:endParaRPr lang="en-US" sz="3600" dirty="0"/>
          </a:p>
        </p:txBody>
      </p:sp>
      <p:sp>
        <p:nvSpPr>
          <p:cNvPr id="64" name="正方形/長方形 63"/>
          <p:cNvSpPr>
            <a:spLocks/>
          </p:cNvSpPr>
          <p:nvPr/>
        </p:nvSpPr>
        <p:spPr>
          <a:xfrm>
            <a:off x="1015575" y="4426674"/>
            <a:ext cx="360000" cy="360000"/>
          </a:xfrm>
          <a:prstGeom prst="rect">
            <a:avLst/>
          </a:prstGeom>
          <a:noFill/>
          <a:ln w="28575">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579103" y="1939064"/>
            <a:ext cx="2880000"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出発地</a:t>
            </a:r>
            <a:r>
              <a:rPr lang="ja-JP" altLang="en-US" sz="1600" b="1" kern="100" spc="-7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交通手段</a:t>
            </a:r>
            <a:r>
              <a:rPr lang="ja-JP" altLang="en-US" sz="1600" b="1" kern="100" spc="-75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出発時間等を押す</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29007" y="18611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123844" y="18611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939064"/>
            <a:ext cx="2520000" cy="584775"/>
          </a:xfrm>
          <a:prstGeom prst="rect">
            <a:avLst/>
          </a:prstGeom>
          <a:noFill/>
        </p:spPr>
        <p:txBody>
          <a:bodyPr wrap="square" rtlCol="0">
            <a:spAutoFit/>
          </a:bodyPr>
          <a:lstStyle/>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施設情報の画面の</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下にある</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経路</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押す</a:t>
            </a:r>
            <a:endParaRPr lang="ja-JP" altLang="en-US" sz="1600" b="1"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889348" y="1849858"/>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371300" y="1939064"/>
            <a:ext cx="2283552" cy="584775"/>
          </a:xfrm>
          <a:prstGeom prst="rect">
            <a:avLst/>
          </a:prstGeom>
          <a:noFill/>
        </p:spPr>
        <p:txBody>
          <a:bodyPr wrap="square" rtlCol="0">
            <a:spAutoFit/>
          </a:bodyPr>
          <a:lstStyle/>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経路の探索条件を</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決定</a:t>
            </a:r>
            <a:endParaRPr lang="ja-JP" altLang="en-US" sz="1600" b="1" dirty="0">
              <a:latin typeface="メイリオ" panose="020B0604030504040204" pitchFamily="50" charset="-128"/>
              <a:ea typeface="メイリオ" panose="020B0604030504040204" pitchFamily="50" charset="-128"/>
            </a:endParaRPr>
          </a:p>
        </p:txBody>
      </p:sp>
      <p:sp>
        <p:nvSpPr>
          <p:cNvPr id="44" name="タイトル 1"/>
          <p:cNvSpPr>
            <a:spLocks noGrp="1"/>
          </p:cNvSpPr>
          <p:nvPr>
            <p:ph type="ctrTitle"/>
          </p:nvPr>
        </p:nvSpPr>
        <p:spPr>
          <a:xfrm>
            <a:off x="1767718" y="352952"/>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kumimoji="0" lang="ja-JP" altLang="en-US" kern="0" dirty="0"/>
              <a:t>目的地までの経路を調べよう</a:t>
            </a:r>
          </a:p>
        </p:txBody>
      </p:sp>
      <p:sp>
        <p:nvSpPr>
          <p:cNvPr id="42" name="テキスト ボックス 41">
            <a:extLst>
              <a:ext uri="{FF2B5EF4-FFF2-40B4-BE49-F238E27FC236}">
                <a16:creationId xmlns:a16="http://schemas.microsoft.com/office/drawing/2014/main" id="{6A013054-7987-46D2-89A9-B09248912486}"/>
              </a:ext>
            </a:extLst>
          </p:cNvPr>
          <p:cNvSpPr txBox="1"/>
          <p:nvPr/>
        </p:nvSpPr>
        <p:spPr>
          <a:xfrm>
            <a:off x="5889348" y="5570387"/>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45" name="テキスト ボックス 44">
            <a:extLst>
              <a:ext uri="{FF2B5EF4-FFF2-40B4-BE49-F238E27FC236}">
                <a16:creationId xmlns:a16="http://schemas.microsoft.com/office/drawing/2014/main" id="{6A013054-7987-46D2-89A9-B09248912486}"/>
              </a:ext>
            </a:extLst>
          </p:cNvPr>
          <p:cNvSpPr txBox="1"/>
          <p:nvPr/>
        </p:nvSpPr>
        <p:spPr>
          <a:xfrm>
            <a:off x="6371300" y="5648335"/>
            <a:ext cx="2377164" cy="584775"/>
          </a:xfrm>
          <a:prstGeom prst="rect">
            <a:avLst/>
          </a:prstGeom>
          <a:noFill/>
        </p:spPr>
        <p:txBody>
          <a:bodyPr wrap="square" rtlCol="0">
            <a:spAutoFit/>
          </a:bodyPr>
          <a:lstStyle/>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おすすめの経路を</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選択</a:t>
            </a:r>
            <a:endParaRPr lang="ja-JP" altLang="en-US" sz="1600" b="1" dirty="0">
              <a:latin typeface="メイリオ" panose="020B0604030504040204" pitchFamily="50" charset="-128"/>
              <a:ea typeface="メイリオ" panose="020B0604030504040204" pitchFamily="50" charset="-128"/>
            </a:endParaRPr>
          </a:p>
        </p:txBody>
      </p:sp>
      <p:sp>
        <p:nvSpPr>
          <p:cNvPr id="69" name="正方形/長方形 68"/>
          <p:cNvSpPr>
            <a:spLocks/>
          </p:cNvSpPr>
          <p:nvPr/>
        </p:nvSpPr>
        <p:spPr>
          <a:xfrm>
            <a:off x="3611935" y="4133399"/>
            <a:ext cx="1646443" cy="455161"/>
          </a:xfrm>
          <a:prstGeom prst="rect">
            <a:avLst/>
          </a:prstGeom>
          <a:noFill/>
          <a:ln w="28575">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p:cNvSpPr>
            <a:spLocks/>
          </p:cNvSpPr>
          <p:nvPr/>
        </p:nvSpPr>
        <p:spPr>
          <a:xfrm>
            <a:off x="3815626" y="2759000"/>
            <a:ext cx="957278" cy="207781"/>
          </a:xfrm>
          <a:prstGeom prst="rect">
            <a:avLst/>
          </a:prstGeom>
          <a:noFill/>
          <a:ln w="28575">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p:cNvSpPr>
            <a:spLocks/>
          </p:cNvSpPr>
          <p:nvPr/>
        </p:nvSpPr>
        <p:spPr>
          <a:xfrm>
            <a:off x="3621748" y="3477121"/>
            <a:ext cx="648000" cy="183060"/>
          </a:xfrm>
          <a:prstGeom prst="rect">
            <a:avLst/>
          </a:prstGeom>
          <a:noFill/>
          <a:ln w="28575">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カギ線コネクタ 4"/>
          <p:cNvCxnSpPr>
            <a:cxnSpLocks/>
            <a:stCxn id="79" idx="3"/>
            <a:endCxn id="56" idx="1"/>
          </p:cNvCxnSpPr>
          <p:nvPr/>
        </p:nvCxnSpPr>
        <p:spPr>
          <a:xfrm>
            <a:off x="4772904" y="2862891"/>
            <a:ext cx="1386444" cy="459343"/>
          </a:xfrm>
          <a:prstGeom prst="bentConnector3">
            <a:avLst>
              <a:gd name="adj1" fmla="val 50000"/>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カギ線コネクタ 91"/>
          <p:cNvCxnSpPr>
            <a:cxnSpLocks/>
          </p:cNvCxnSpPr>
          <p:nvPr/>
        </p:nvCxnSpPr>
        <p:spPr>
          <a:xfrm>
            <a:off x="4279561" y="3557944"/>
            <a:ext cx="2604204" cy="1312294"/>
          </a:xfrm>
          <a:prstGeom prst="bentConnector3">
            <a:avLst>
              <a:gd name="adj1" fmla="val 54531"/>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1" name="図形グループ 40"/>
          <p:cNvGrpSpPr/>
          <p:nvPr/>
        </p:nvGrpSpPr>
        <p:grpSpPr>
          <a:xfrm>
            <a:off x="3360922" y="3977868"/>
            <a:ext cx="296586" cy="293005"/>
            <a:chOff x="5101121" y="3995693"/>
            <a:chExt cx="296586" cy="293005"/>
          </a:xfrm>
        </p:grpSpPr>
        <p:sp>
          <p:nvSpPr>
            <p:cNvPr id="46" name="円/楕円 45"/>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図形グループ 52"/>
          <p:cNvGrpSpPr/>
          <p:nvPr/>
        </p:nvGrpSpPr>
        <p:grpSpPr>
          <a:xfrm>
            <a:off x="3579103" y="2586185"/>
            <a:ext cx="296586" cy="293005"/>
            <a:chOff x="3546641" y="3995693"/>
            <a:chExt cx="296586" cy="293005"/>
          </a:xfrm>
        </p:grpSpPr>
        <p:sp>
          <p:nvSpPr>
            <p:cNvPr id="54" name="円/楕円 5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図形グループ 57"/>
          <p:cNvGrpSpPr/>
          <p:nvPr/>
        </p:nvGrpSpPr>
        <p:grpSpPr>
          <a:xfrm>
            <a:off x="820713" y="4218649"/>
            <a:ext cx="296587" cy="293005"/>
            <a:chOff x="2897417" y="3995693"/>
            <a:chExt cx="296587" cy="293005"/>
          </a:xfrm>
        </p:grpSpPr>
        <p:sp>
          <p:nvSpPr>
            <p:cNvPr id="59" name="円/楕円 5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62" name="図形グループ 61"/>
          <p:cNvGrpSpPr/>
          <p:nvPr/>
        </p:nvGrpSpPr>
        <p:grpSpPr>
          <a:xfrm>
            <a:off x="3357167" y="3284510"/>
            <a:ext cx="296586" cy="293005"/>
            <a:chOff x="3546641" y="3995693"/>
            <a:chExt cx="296586" cy="293005"/>
          </a:xfrm>
        </p:grpSpPr>
        <p:sp>
          <p:nvSpPr>
            <p:cNvPr id="66" name="円/楕円 6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矢印: 右 15">
            <a:extLst>
              <a:ext uri="{FF2B5EF4-FFF2-40B4-BE49-F238E27FC236}">
                <a16:creationId xmlns:a16="http://schemas.microsoft.com/office/drawing/2014/main" id="{E0926008-ACED-618D-352F-510A53EA576F}"/>
              </a:ext>
            </a:extLst>
          </p:cNvPr>
          <p:cNvSpPr/>
          <p:nvPr/>
        </p:nvSpPr>
        <p:spPr>
          <a:xfrm>
            <a:off x="2854690" y="4742242"/>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873393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descr="目的地までの順路が表示された地図画面の画像">
            <a:extLst>
              <a:ext uri="{FF2B5EF4-FFF2-40B4-BE49-F238E27FC236}">
                <a16:creationId xmlns:a16="http://schemas.microsoft.com/office/drawing/2014/main" id="{95CC4684-02F0-4DCD-987E-4D66AB2F5F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042"/>
          <a:stretch/>
        </p:blipFill>
        <p:spPr>
          <a:xfrm>
            <a:off x="6363108" y="1954401"/>
            <a:ext cx="2013643" cy="3922872"/>
          </a:xfrm>
          <a:prstGeom prst="rect">
            <a:avLst/>
          </a:prstGeom>
          <a:ln w="9525">
            <a:solidFill>
              <a:schemeClr val="tx1">
                <a:lumMod val="50000"/>
                <a:lumOff val="50000"/>
              </a:schemeClr>
            </a:solidFill>
          </a:ln>
        </p:spPr>
      </p:pic>
      <p:pic>
        <p:nvPicPr>
          <p:cNvPr id="5" name="図 4" descr="選択した経路画面の画像"/>
          <p:cNvPicPr>
            <a:picLocks noChangeAspect="1"/>
          </p:cNvPicPr>
          <p:nvPr/>
        </p:nvPicPr>
        <p:blipFill rotWithShape="1">
          <a:blip r:embed="rId5">
            <a:extLst>
              <a:ext uri="{28A0092B-C50C-407E-A947-70E740481C1C}">
                <a14:useLocalDpi xmlns:a14="http://schemas.microsoft.com/office/drawing/2010/main" val="0"/>
              </a:ext>
            </a:extLst>
          </a:blip>
          <a:srcRect b="6042"/>
          <a:stretch/>
        </p:blipFill>
        <p:spPr>
          <a:xfrm>
            <a:off x="3006244" y="1954401"/>
            <a:ext cx="2013642" cy="3922871"/>
          </a:xfrm>
          <a:prstGeom prst="rect">
            <a:avLst/>
          </a:prstGeom>
          <a:ln w="9525">
            <a:solidFill>
              <a:schemeClr val="tx1">
                <a:lumMod val="50000"/>
                <a:lumOff val="50000"/>
              </a:schemeClr>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58407"/>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kumimoji="0" lang="ja-JP" altLang="en-US" kern="0" dirty="0"/>
              <a:t>目的地までの経路</a:t>
            </a:r>
            <a:r>
              <a:rPr kumimoji="0" lang="ja-JP" altLang="en-US" kern="0"/>
              <a:t>を調べよう</a:t>
            </a:r>
            <a:endParaRPr kumimoji="0" lang="ja-JP" altLang="en-US" sz="1400" kern="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1-I</a:t>
            </a:r>
            <a:endParaRPr lang="en-US" sz="3600" dirty="0"/>
          </a:p>
        </p:txBody>
      </p:sp>
      <p:sp>
        <p:nvSpPr>
          <p:cNvPr id="73" name="テキスト ボックス 72">
            <a:extLst>
              <a:ext uri="{FF2B5EF4-FFF2-40B4-BE49-F238E27FC236}">
                <a16:creationId xmlns:a16="http://schemas.microsoft.com/office/drawing/2014/main" id="{79AE165D-7433-4954-AB3E-268BE10F3010}"/>
              </a:ext>
            </a:extLst>
          </p:cNvPr>
          <p:cNvSpPr txBox="1"/>
          <p:nvPr/>
        </p:nvSpPr>
        <p:spPr>
          <a:xfrm>
            <a:off x="511230" y="2221139"/>
            <a:ext cx="2369217" cy="3046988"/>
          </a:xfrm>
          <a:prstGeom prst="rect">
            <a:avLst/>
          </a:prstGeom>
          <a:noFill/>
        </p:spPr>
        <p:txBody>
          <a:bodyPr wrap="square" rtlCol="0">
            <a:spAutoFit/>
          </a:bodyPr>
          <a:lstStyle/>
          <a:p>
            <a:pPr>
              <a:defRPr/>
            </a:pPr>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❺</a:t>
            </a:r>
            <a:endParaRPr kumimoji="1" lang="en-US" altLang="ja-JP" sz="3200" b="1" i="0" u="none" strike="noStrike" kern="1200" cap="none" normalizeH="0" baseline="0" noProof="0" dirty="0">
              <a:ln>
                <a:noFill/>
              </a:ln>
              <a:solidFill>
                <a:srgbClr val="009650"/>
              </a:solidFill>
              <a:effectLst/>
              <a:uLnTx/>
              <a:uFillTx/>
              <a:latin typeface="Meiryo" charset="-128"/>
              <a:ea typeface="Meiryo" charset="-128"/>
              <a:cs typeface="Meiryo" charset="-128"/>
            </a:endParaRPr>
          </a:p>
          <a:p>
            <a:pPr>
              <a:defRPr/>
            </a:pP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ナビ開始</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押すと音声で</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ナビが開始されます</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600" b="1" kern="100" dirty="0">
              <a:solidFill>
                <a:srgbClr val="000000"/>
              </a:solidFill>
              <a:latin typeface="メイリオ" panose="020B0604030504040204" pitchFamily="50" charset="-128"/>
              <a:ea typeface="メイリオ" panose="020B0604030504040204" pitchFamily="50" charset="-128"/>
            </a:endParaRPr>
          </a:p>
          <a:p>
            <a:pPr>
              <a:defRPr/>
            </a:pPr>
            <a:endParaRPr lang="ja-JP" altLang="en-US" sz="1600" b="1" dirty="0">
              <a:latin typeface="メイリオ" panose="020B0604030504040204" pitchFamily="50" charset="-128"/>
              <a:ea typeface="メイリオ" panose="020B0604030504040204" pitchFamily="50" charset="-128"/>
            </a:endParaRPr>
          </a:p>
          <a:p>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❻</a:t>
            </a:r>
            <a:endParaRPr kumimoji="1" lang="en-US" altLang="ja-JP" sz="3200" b="1" i="0" u="none" strike="noStrike" kern="1200" cap="none" normalizeH="0" baseline="0" noProof="0" dirty="0">
              <a:ln>
                <a:noFill/>
              </a:ln>
              <a:solidFill>
                <a:srgbClr val="009650"/>
              </a:solidFill>
              <a:effectLst/>
              <a:uLnTx/>
              <a:uFillTx/>
              <a:latin typeface="Meiryo" charset="-128"/>
              <a:ea typeface="Meiryo" charset="-128"/>
              <a:cs typeface="Meiryo" charset="-128"/>
            </a:endParaRPr>
          </a:p>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駅から目的地までの</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徒歩ルートが</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表示されます</a:t>
            </a:r>
            <a:endParaRPr lang="ja-JP" altLang="en-US" sz="1600" b="1" dirty="0">
              <a:latin typeface="メイリオ" panose="020B0604030504040204" pitchFamily="50" charset="-128"/>
              <a:ea typeface="メイリオ" panose="020B0604030504040204" pitchFamily="50" charset="-128"/>
            </a:endParaRPr>
          </a:p>
        </p:txBody>
      </p:sp>
      <p:sp>
        <p:nvSpPr>
          <p:cNvPr id="43" name="正方形/長方形 42">
            <a:extLst>
              <a:ext uri="{FF2B5EF4-FFF2-40B4-BE49-F238E27FC236}">
                <a16:creationId xmlns:a16="http://schemas.microsoft.com/office/drawing/2014/main" id="{08CBEAF1-BBB8-4A67-B752-96484AD5D339}"/>
              </a:ext>
            </a:extLst>
          </p:cNvPr>
          <p:cNvSpPr/>
          <p:nvPr/>
        </p:nvSpPr>
        <p:spPr>
          <a:xfrm>
            <a:off x="2994547" y="5519213"/>
            <a:ext cx="792000" cy="3558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08CBEAF1-BBB8-4A67-B752-96484AD5D339}"/>
              </a:ext>
            </a:extLst>
          </p:cNvPr>
          <p:cNvSpPr/>
          <p:nvPr/>
        </p:nvSpPr>
        <p:spPr>
          <a:xfrm>
            <a:off x="4627871" y="4408539"/>
            <a:ext cx="392015" cy="432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3356E66D-277A-44F5-AA5F-75B6B764125E}"/>
              </a:ext>
            </a:extLst>
          </p:cNvPr>
          <p:cNvSpPr txBox="1"/>
          <p:nvPr/>
        </p:nvSpPr>
        <p:spPr>
          <a:xfrm>
            <a:off x="5038938" y="4725144"/>
            <a:ext cx="1189246" cy="276999"/>
          </a:xfrm>
          <a:prstGeom prst="rect">
            <a:avLst/>
          </a:prstGeom>
          <a:noFill/>
        </p:spPr>
        <p:txBody>
          <a:bodyPr wrap="square">
            <a:spAutoFit/>
          </a:bodyPr>
          <a:lstStyle/>
          <a:p>
            <a:r>
              <a:rPr lang="en-US" altLang="ja-JP" sz="1200" b="1" kern="100" dirty="0">
                <a:solidFill>
                  <a:srgbClr val="009650"/>
                </a:solidFill>
                <a:effectLst/>
                <a:latin typeface="Meiryo" charset="-128"/>
                <a:ea typeface="Meiryo" charset="-128"/>
                <a:cs typeface="Meiryo" charset="-128"/>
              </a:rPr>
              <a:t>&gt; </a:t>
            </a:r>
            <a:r>
              <a:rPr lang="ja-JP" altLang="en-US" sz="1200" b="1" kern="100" dirty="0">
                <a:solidFill>
                  <a:srgbClr val="009650"/>
                </a:solidFill>
                <a:latin typeface="Meiryo" charset="-128"/>
                <a:ea typeface="Meiryo" charset="-128"/>
                <a:cs typeface="Meiryo" charset="-128"/>
              </a:rPr>
              <a:t>押す</a:t>
            </a:r>
            <a:r>
              <a:rPr lang="ja-JP" altLang="en-US" sz="1200" b="1" kern="100" dirty="0">
                <a:solidFill>
                  <a:srgbClr val="009650"/>
                </a:solidFill>
                <a:effectLst/>
                <a:latin typeface="Meiryo" charset="-128"/>
                <a:ea typeface="Meiryo" charset="-128"/>
                <a:cs typeface="Meiryo" charset="-128"/>
              </a:rPr>
              <a:t>と</a:t>
            </a:r>
            <a:endParaRPr lang="ja-JP" altLang="en-US" sz="1200" b="1" dirty="0">
              <a:solidFill>
                <a:srgbClr val="009650"/>
              </a:solidFill>
              <a:latin typeface="Meiryo" charset="-128"/>
              <a:ea typeface="Meiryo" charset="-128"/>
              <a:cs typeface="Meiryo" charset="-128"/>
            </a:endParaRPr>
          </a:p>
        </p:txBody>
      </p:sp>
      <p:grpSp>
        <p:nvGrpSpPr>
          <p:cNvPr id="26" name="図形グループ 25"/>
          <p:cNvGrpSpPr/>
          <p:nvPr/>
        </p:nvGrpSpPr>
        <p:grpSpPr>
          <a:xfrm>
            <a:off x="4423707" y="4253954"/>
            <a:ext cx="296586" cy="293005"/>
            <a:chOff x="6801905" y="3995693"/>
            <a:chExt cx="296586" cy="293005"/>
          </a:xfrm>
        </p:grpSpPr>
        <p:sp>
          <p:nvSpPr>
            <p:cNvPr id="27" name="円/楕円 26"/>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27"/>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図形グループ 28"/>
          <p:cNvGrpSpPr/>
          <p:nvPr/>
        </p:nvGrpSpPr>
        <p:grpSpPr>
          <a:xfrm>
            <a:off x="2851759" y="5376194"/>
            <a:ext cx="296586" cy="293005"/>
            <a:chOff x="5878361" y="3995693"/>
            <a:chExt cx="296586" cy="293005"/>
          </a:xfrm>
        </p:grpSpPr>
        <p:sp>
          <p:nvSpPr>
            <p:cNvPr id="30" name="円/楕円 29"/>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30"/>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823AE414-0B21-BE8E-1B31-87CF074E08A1}"/>
              </a:ext>
            </a:extLst>
          </p:cNvPr>
          <p:cNvGrpSpPr/>
          <p:nvPr/>
        </p:nvGrpSpPr>
        <p:grpSpPr>
          <a:xfrm>
            <a:off x="5260074" y="3788058"/>
            <a:ext cx="862846" cy="373780"/>
            <a:chOff x="5173140" y="3788058"/>
            <a:chExt cx="862846" cy="373780"/>
          </a:xfrm>
        </p:grpSpPr>
        <p:sp>
          <p:nvSpPr>
            <p:cNvPr id="8" name="矢印: 右 7">
              <a:extLst>
                <a:ext uri="{FF2B5EF4-FFF2-40B4-BE49-F238E27FC236}">
                  <a16:creationId xmlns:a16="http://schemas.microsoft.com/office/drawing/2014/main" id="{43D4E97C-0323-569B-2A3B-B94C0480365E}"/>
                </a:ext>
              </a:extLst>
            </p:cNvPr>
            <p:cNvSpPr/>
            <p:nvPr/>
          </p:nvSpPr>
          <p:spPr>
            <a:xfrm rot="10800000">
              <a:off x="5173140" y="3788058"/>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9" name="矢印: 右 8">
              <a:extLst>
                <a:ext uri="{FF2B5EF4-FFF2-40B4-BE49-F238E27FC236}">
                  <a16:creationId xmlns:a16="http://schemas.microsoft.com/office/drawing/2014/main" id="{C140706D-DFD4-D4F0-C23E-F1281509CC8C}"/>
                </a:ext>
              </a:extLst>
            </p:cNvPr>
            <p:cNvSpPr/>
            <p:nvPr/>
          </p:nvSpPr>
          <p:spPr>
            <a:xfrm>
              <a:off x="5500262" y="3788058"/>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grpSp>
      <p:sp>
        <p:nvSpPr>
          <p:cNvPr id="11" name="字幕 14">
            <a:extLst>
              <a:ext uri="{FF2B5EF4-FFF2-40B4-BE49-F238E27FC236}">
                <a16:creationId xmlns:a16="http://schemas.microsoft.com/office/drawing/2014/main" id="{FFEB011E-601B-F752-4762-86AE9027CF5F}"/>
              </a:ext>
            </a:extLst>
          </p:cNvPr>
          <p:cNvSpPr txBox="1">
            <a:spLocks/>
          </p:cNvSpPr>
          <p:nvPr/>
        </p:nvSpPr>
        <p:spPr>
          <a:xfrm>
            <a:off x="507804" y="1420172"/>
            <a:ext cx="8384676"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8975">
              <a:spcBef>
                <a:spcPts val="71"/>
              </a:spcBef>
            </a:pPr>
            <a:r>
              <a:rPr lang="ja-JP" altLang="en-US"/>
              <a:t>目的地までの経路を調べましょう。</a:t>
            </a:r>
            <a:endParaRPr lang="ja-JP" altLang="en-US" dirty="0"/>
          </a:p>
        </p:txBody>
      </p:sp>
      <p:pic>
        <p:nvPicPr>
          <p:cNvPr id="3" name="図 5">
            <a:extLst>
              <a:ext uri="{FF2B5EF4-FFF2-40B4-BE49-F238E27FC236}">
                <a16:creationId xmlns:a16="http://schemas.microsoft.com/office/drawing/2014/main" id="{1677E4D5-0BF8-B93E-D6F1-4E4B97B44F21}"/>
              </a:ext>
            </a:extLst>
          </p:cNvPr>
          <p:cNvPicPr>
            <a:picLocks noChangeAspect="1"/>
          </p:cNvPicPr>
          <p:nvPr/>
        </p:nvPicPr>
        <p:blipFill>
          <a:blip r:embed="rId8"/>
          <a:stretch>
            <a:fillRect/>
          </a:stretch>
        </p:blipFill>
        <p:spPr>
          <a:xfrm>
            <a:off x="6366474" y="2107409"/>
            <a:ext cx="347633" cy="312716"/>
          </a:xfrm>
          <a:prstGeom prst="rect">
            <a:avLst/>
          </a:prstGeom>
        </p:spPr>
      </p:pic>
    </p:spTree>
    <p:extLst>
      <p:ext uri="{BB962C8B-B14F-4D97-AF65-F5344CB8AC3E}">
        <p14:creationId xmlns:p14="http://schemas.microsoft.com/office/powerpoint/2010/main" val="2028364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スマートフォンを使うウサギのキャラクター">
            <a:extLst>
              <a:ext uri="{FF2B5EF4-FFF2-40B4-BE49-F238E27FC236}">
                <a16:creationId xmlns:a16="http://schemas.microsoft.com/office/drawing/2014/main" id="{E08441E6-5697-4F47-90D3-83E4451B8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8" y="354181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スマートフォンを使う猫のキャラクター">
            <a:extLst>
              <a:ext uri="{FF2B5EF4-FFF2-40B4-BE49-F238E27FC236}">
                <a16:creationId xmlns:a16="http://schemas.microsoft.com/office/drawing/2014/main" id="{C31B8183-11BF-46C7-A556-A8F557AE4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07" y="4273345"/>
            <a:ext cx="1330479" cy="1440000"/>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1715125" y="493441"/>
            <a:ext cx="6840000" cy="4508927"/>
          </a:xfrm>
          <a:prstGeom prst="rect">
            <a:avLst/>
          </a:prstGeom>
          <a:noFill/>
        </p:spPr>
        <p:txBody>
          <a:bodyPr wrap="square" lIns="91440" tIns="45720" rIns="91440" bIns="45720" rtlCol="0" anchor="t">
            <a:spAutoFit/>
          </a:bodyPr>
          <a:lstStyle/>
          <a:p>
            <a:pPr>
              <a:spcAft>
                <a:spcPts val="1200"/>
              </a:spcAft>
            </a:pPr>
            <a:r>
              <a:rPr lang="ja-JP" altLang="en-US" sz="2400" b="1" dirty="0">
                <a:solidFill>
                  <a:srgbClr val="009650"/>
                </a:solidFill>
                <a:latin typeface="Meiryo" charset="-128"/>
                <a:ea typeface="Meiryo" charset="-128"/>
                <a:cs typeface="Meiryo" charset="-128"/>
              </a:rPr>
              <a:t>１</a:t>
            </a:r>
            <a:r>
              <a:rPr lang="ja-JP" altLang="en-US" sz="2400" b="1" spc="-1000" dirty="0">
                <a:solidFill>
                  <a:srgbClr val="009650"/>
                </a:solidFill>
                <a:latin typeface="Meiryo" charset="-128"/>
                <a:ea typeface="Meiryo" charset="-128"/>
                <a:cs typeface="Meiryo" charset="-128"/>
              </a:rPr>
              <a:t>．</a:t>
            </a:r>
            <a:r>
              <a:rPr lang="ja-JP" altLang="en-US" sz="2400" b="1" dirty="0">
                <a:solidFill>
                  <a:srgbClr val="009650"/>
                </a:solidFill>
                <a:latin typeface="Meiryo" charset="-128"/>
                <a:ea typeface="Meiryo" charset="-128"/>
                <a:cs typeface="Meiryo" charset="-128"/>
              </a:rPr>
              <a:t>マップアプリの使い方</a:t>
            </a:r>
            <a:endParaRPr lang="en-US" altLang="ja-JP" sz="2400" b="1" dirty="0">
              <a:latin typeface="Meiryo" charset="-128"/>
              <a:ea typeface="Meiryo" charset="-128"/>
              <a:cs typeface="Meiryo" charset="-128"/>
            </a:endParaRPr>
          </a:p>
          <a:p>
            <a:pPr algn="dist">
              <a:spcBef>
                <a:spcPts val="600"/>
              </a:spcBef>
              <a:tabLst>
                <a:tab pos="525463" algn="l"/>
                <a:tab pos="1066800" algn="l"/>
              </a:tabLst>
            </a:pPr>
            <a:r>
              <a:rPr lang="en-US" altLang="ja-JP" b="1" dirty="0">
                <a:latin typeface="Meiryo" charset="-128"/>
                <a:ea typeface="Meiryo" charset="-128"/>
                <a:cs typeface="Meiryo" charset="-128"/>
              </a:rPr>
              <a:t>	1-A	Google </a:t>
            </a:r>
            <a:r>
              <a:rPr lang="ja-JP" altLang="en-US" b="1" dirty="0">
                <a:latin typeface="Meiryo" charset="-128"/>
                <a:ea typeface="Meiryo" charset="-128"/>
                <a:cs typeface="Meiryo" charset="-128"/>
              </a:rPr>
              <a:t>マップとは  </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P4</a:t>
            </a:r>
          </a:p>
          <a:p>
            <a:pPr>
              <a:spcBef>
                <a:spcPts val="600"/>
              </a:spcBef>
              <a:tabLst>
                <a:tab pos="525463" algn="l"/>
                <a:tab pos="1066800" algn="l"/>
              </a:tabLst>
            </a:pPr>
            <a:r>
              <a:rPr lang="en-US" altLang="ja-JP" b="1" dirty="0">
                <a:latin typeface="Meiryo"/>
                <a:ea typeface="Meiryo"/>
                <a:cs typeface="Meiryo" charset="-128"/>
              </a:rPr>
              <a:t>	1-B	Google </a:t>
            </a:r>
            <a:r>
              <a:rPr lang="ja-JP" altLang="en-US" b="1">
                <a:latin typeface="Meiryo"/>
                <a:ea typeface="Meiryo"/>
                <a:cs typeface="Meiryo" charset="-128"/>
              </a:rPr>
              <a:t>マップのインストール</a:t>
            </a:r>
            <a:r>
              <a:rPr lang="en-US" altLang="ja-JP" b="1" dirty="0">
                <a:latin typeface="Meiryo"/>
                <a:ea typeface="Meiryo"/>
                <a:cs typeface="Meiryo" charset="-128"/>
              </a:rPr>
              <a:t>………………………P5</a:t>
            </a:r>
            <a:endParaRPr lang="en-US" altLang="ja-JP" b="1" dirty="0">
              <a:latin typeface="Meiryo" charset="-128"/>
              <a:ea typeface="Meiryo" charset="-128"/>
              <a:cs typeface="Meiryo" charset="-128"/>
            </a:endParaRPr>
          </a:p>
          <a:p>
            <a:pPr>
              <a:spcBef>
                <a:spcPts val="600"/>
              </a:spcBef>
              <a:tabLst>
                <a:tab pos="525463" algn="l"/>
                <a:tab pos="1066800" algn="l"/>
              </a:tabLst>
            </a:pPr>
            <a:r>
              <a:rPr lang="en-US" altLang="ja-JP" b="1" dirty="0">
                <a:latin typeface="Meiryo" charset="-128"/>
                <a:ea typeface="Meiryo" charset="-128"/>
                <a:cs typeface="Meiryo" charset="-128"/>
              </a:rPr>
              <a:t>	1-C	</a:t>
            </a:r>
            <a:r>
              <a:rPr lang="ja-JP" altLang="en-US" b="1" dirty="0">
                <a:latin typeface="Meiryo" charset="-128"/>
                <a:ea typeface="Meiryo" charset="-128"/>
                <a:cs typeface="Meiryo" charset="-128"/>
              </a:rPr>
              <a:t>開始する前に位置情報を確認しましょう　　　</a:t>
            </a:r>
            <a:endParaRPr lang="en-US" altLang="ja-JP" b="1" dirty="0">
              <a:latin typeface="Meiryo" charset="-128"/>
              <a:ea typeface="Meiryo" charset="-128"/>
              <a:cs typeface="Meiryo" charset="-128"/>
            </a:endParaRPr>
          </a:p>
          <a:p>
            <a:pPr marL="914400" lvl="4" algn="dist" defTabSz="892175">
              <a:spcBef>
                <a:spcPts val="600"/>
              </a:spcBef>
              <a:buFont typeface="Wingdings" panose="05000000000000000000" pitchFamily="2" charset="2"/>
              <a:buChar char="l"/>
              <a:tabLst>
                <a:tab pos="525463" algn="l"/>
                <a:tab pos="1066800" algn="l"/>
              </a:tabLst>
            </a:pPr>
            <a:r>
              <a:rPr lang="en-US" altLang="ja-JP" b="1" dirty="0">
                <a:latin typeface="Meiryo" charset="-128"/>
                <a:ea typeface="Meiryo" charset="-128"/>
                <a:cs typeface="Meiryo" charset="-128"/>
              </a:rPr>
              <a:t>Android……………………………………………</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P6</a:t>
            </a:r>
          </a:p>
          <a:p>
            <a:pPr marL="914400" lvl="4" algn="dist" defTabSz="892175">
              <a:spcBef>
                <a:spcPts val="600"/>
              </a:spcBef>
              <a:buFont typeface="Wingdings" panose="05000000000000000000" pitchFamily="2" charset="2"/>
              <a:buChar char="l"/>
              <a:tabLst>
                <a:tab pos="525463" algn="l"/>
                <a:tab pos="1066800" algn="l"/>
              </a:tabLst>
            </a:pPr>
            <a:r>
              <a:rPr lang="en-US" altLang="ja-JP" b="1" dirty="0">
                <a:latin typeface="Meiryo" charset="-128"/>
                <a:ea typeface="Meiryo" charset="-128"/>
                <a:cs typeface="Meiryo" charset="-128"/>
              </a:rPr>
              <a:t>iPhone………………………………………………</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P7</a:t>
            </a:r>
          </a:p>
          <a:p>
            <a:pPr algn="dist">
              <a:spcBef>
                <a:spcPts val="600"/>
              </a:spcBef>
              <a:tabLst>
                <a:tab pos="525463" algn="l"/>
                <a:tab pos="1066800" algn="l"/>
              </a:tabLst>
            </a:pPr>
            <a:r>
              <a:rPr lang="en-US" altLang="ja-JP" b="1" dirty="0">
                <a:latin typeface="Meiryo" charset="-128"/>
                <a:ea typeface="Meiryo" charset="-128"/>
                <a:cs typeface="Meiryo" charset="-128"/>
              </a:rPr>
              <a:t>	1-D	Google </a:t>
            </a:r>
            <a:r>
              <a:rPr lang="ja-JP" altLang="en-US" b="1" dirty="0">
                <a:latin typeface="Meiryo" charset="-128"/>
                <a:ea typeface="Meiryo" charset="-128"/>
                <a:cs typeface="Meiryo" charset="-128"/>
              </a:rPr>
              <a:t>マップの開始</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P8</a:t>
            </a:r>
          </a:p>
          <a:p>
            <a:pPr algn="dist">
              <a:spcBef>
                <a:spcPts val="600"/>
              </a:spcBef>
              <a:tabLst>
                <a:tab pos="525463" algn="l"/>
                <a:tab pos="1066800" algn="l"/>
              </a:tabLst>
            </a:pPr>
            <a:r>
              <a:rPr lang="en-US" altLang="ja-JP" b="1" dirty="0">
                <a:latin typeface="Meiryo" charset="-128"/>
                <a:ea typeface="Meiryo" charset="-128"/>
                <a:cs typeface="Meiryo" charset="-128"/>
              </a:rPr>
              <a:t>	1-E	</a:t>
            </a:r>
            <a:r>
              <a:rPr lang="ja-JP" altLang="en-US" b="1" dirty="0">
                <a:latin typeface="Meiryo" charset="-128"/>
                <a:ea typeface="Meiryo" charset="-128"/>
                <a:cs typeface="Meiryo" charset="-128"/>
              </a:rPr>
              <a:t>地図と航空写真の切り替え</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P9</a:t>
            </a:r>
          </a:p>
          <a:p>
            <a:pPr algn="dist">
              <a:spcBef>
                <a:spcPts val="600"/>
              </a:spcBef>
              <a:tabLst>
                <a:tab pos="525463" algn="l"/>
                <a:tab pos="1066800" algn="l"/>
              </a:tabLst>
            </a:pPr>
            <a:r>
              <a:rPr lang="en-US" altLang="ja-JP" b="1" dirty="0">
                <a:latin typeface="Meiryo" charset="-128"/>
                <a:ea typeface="Meiryo" charset="-128"/>
                <a:cs typeface="Meiryo" charset="-128"/>
              </a:rPr>
              <a:t>	1-F	</a:t>
            </a:r>
            <a:r>
              <a:rPr lang="ja-JP" altLang="en-US" b="1" dirty="0">
                <a:latin typeface="Meiryo" charset="-128"/>
                <a:ea typeface="Meiryo" charset="-128"/>
                <a:cs typeface="Meiryo" charset="-128"/>
              </a:rPr>
              <a:t>交通情報の確認</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P10</a:t>
            </a:r>
          </a:p>
          <a:p>
            <a:pPr lvl="1" algn="dist">
              <a:spcBef>
                <a:spcPts val="600"/>
              </a:spcBef>
              <a:tabLst>
                <a:tab pos="530225" algn="l"/>
                <a:tab pos="1060450" algn="l"/>
              </a:tabLst>
            </a:pPr>
            <a:r>
              <a:rPr lang="en-US" altLang="ja-JP" b="1" dirty="0">
                <a:latin typeface="Meiryo" charset="-128"/>
                <a:ea typeface="Meiryo" charset="-128"/>
                <a:cs typeface="Meiryo" charset="-128"/>
              </a:rPr>
              <a:t>	1-G	</a:t>
            </a:r>
            <a:r>
              <a:rPr lang="ja-JP" altLang="en-US" b="1" dirty="0">
                <a:latin typeface="Meiryo" charset="-128"/>
                <a:ea typeface="Meiryo" charset="-128"/>
                <a:cs typeface="Meiryo" charset="-128"/>
              </a:rPr>
              <a:t>ストリートビューの表示</a:t>
            </a:r>
            <a:r>
              <a:rPr lang="en-US" altLang="ja-JP" b="1" dirty="0">
                <a:latin typeface="Meiryo" charset="-128"/>
                <a:ea typeface="Meiryo" charset="-128"/>
                <a:cs typeface="Meiryo" charset="-128"/>
              </a:rPr>
              <a:t>…………………………… P11</a:t>
            </a:r>
            <a:endParaRPr lang="ja-JP" altLang="en-US" b="1" dirty="0">
              <a:latin typeface="Meiryo" charset="-128"/>
              <a:ea typeface="Meiryo" charset="-128"/>
              <a:cs typeface="Meiryo" charset="-128"/>
            </a:endParaRPr>
          </a:p>
          <a:p>
            <a:pPr marL="457200" algn="dist">
              <a:spcBef>
                <a:spcPts val="600"/>
              </a:spcBef>
              <a:tabLst>
                <a:tab pos="530225" algn="l"/>
                <a:tab pos="1060450" algn="l"/>
              </a:tabLst>
            </a:pPr>
            <a:r>
              <a:rPr lang="en-US" altLang="ja-JP" sz="1800" b="1" dirty="0">
                <a:latin typeface="Meiryo" charset="-128"/>
                <a:ea typeface="Meiryo" charset="-128"/>
                <a:cs typeface="Meiryo" charset="-128"/>
              </a:rPr>
              <a:t>	1-H	</a:t>
            </a:r>
            <a:r>
              <a:rPr lang="ja-JP" altLang="en-US" sz="1800" b="1" dirty="0">
                <a:latin typeface="Meiryo" charset="-128"/>
                <a:ea typeface="Meiryo" charset="-128"/>
                <a:cs typeface="Meiryo" charset="-128"/>
              </a:rPr>
              <a:t>付近の店や施設を調べる</a:t>
            </a:r>
            <a:r>
              <a:rPr lang="en-US" altLang="ja-JP" sz="1800" b="1" dirty="0">
                <a:latin typeface="Meiryo" charset="-128"/>
                <a:ea typeface="Meiryo" charset="-128"/>
                <a:cs typeface="Meiryo" charset="-128"/>
              </a:rPr>
              <a:t>………</a:t>
            </a:r>
            <a:r>
              <a:rPr lang="en-US" altLang="ja-JP" b="1" dirty="0">
                <a:latin typeface="Meiryo" charset="-128"/>
                <a:ea typeface="Meiryo" charset="-128"/>
                <a:cs typeface="Meiryo" charset="-128"/>
              </a:rPr>
              <a:t>…</a:t>
            </a:r>
            <a:r>
              <a:rPr lang="en-US" altLang="ja-JP" sz="1800" b="1" dirty="0">
                <a:latin typeface="Meiryo" charset="-128"/>
                <a:ea typeface="Meiryo" charset="-128"/>
                <a:cs typeface="Meiryo" charset="-128"/>
              </a:rPr>
              <a:t>…</a:t>
            </a:r>
            <a:r>
              <a:rPr lang="en-US" altLang="ja-JP" b="1" dirty="0">
                <a:latin typeface="Meiryo" charset="-128"/>
                <a:ea typeface="Meiryo" charset="-128"/>
                <a:cs typeface="Meiryo" charset="-128"/>
              </a:rPr>
              <a:t>……</a:t>
            </a:r>
            <a:r>
              <a:rPr lang="en-US" altLang="ja-JP" sz="1800" b="1" dirty="0">
                <a:latin typeface="Meiryo" charset="-128"/>
                <a:ea typeface="Meiryo" charset="-128"/>
                <a:cs typeface="Meiryo" charset="-128"/>
              </a:rPr>
              <a:t>………… P12</a:t>
            </a:r>
          </a:p>
          <a:p>
            <a:pPr marL="457200" algn="dist">
              <a:spcBef>
                <a:spcPts val="600"/>
              </a:spcBef>
              <a:tabLst>
                <a:tab pos="530225" algn="l"/>
                <a:tab pos="1060450" algn="l"/>
              </a:tabLst>
            </a:pPr>
            <a:r>
              <a:rPr lang="en-US" altLang="ja-JP" b="1" dirty="0">
                <a:latin typeface="Meiryo" charset="-128"/>
                <a:ea typeface="Meiryo" charset="-128"/>
                <a:cs typeface="Meiryo" charset="-128"/>
              </a:rPr>
              <a:t>	1-I	</a:t>
            </a:r>
            <a:r>
              <a:rPr lang="ja-JP" altLang="en-US" b="1" dirty="0">
                <a:latin typeface="Meiryo" charset="-128"/>
                <a:ea typeface="Meiryo" charset="-128"/>
                <a:cs typeface="Meiryo" charset="-128"/>
              </a:rPr>
              <a:t>目的地を表示して経路を調べよう</a:t>
            </a:r>
            <a:r>
              <a:rPr lang="en-US" altLang="ja-JP" b="1" dirty="0">
                <a:latin typeface="Meiryo" charset="-128"/>
                <a:ea typeface="Meiryo" charset="-128"/>
                <a:cs typeface="Meiryo" charset="-128"/>
              </a:rPr>
              <a:t>…………………P13</a:t>
            </a:r>
            <a:endParaRPr lang="ja-JP" altLang="en-US" sz="2400" b="1" dirty="0">
              <a:latin typeface="Meiryo" charset="-128"/>
              <a:ea typeface="Meiryo" charset="-128"/>
              <a:cs typeface="Meiryo" charset="-128"/>
            </a:endParaRPr>
          </a:p>
        </p:txBody>
      </p:sp>
    </p:spTree>
    <p:extLst>
      <p:ext uri="{BB962C8B-B14F-4D97-AF65-F5344CB8AC3E}">
        <p14:creationId xmlns:p14="http://schemas.microsoft.com/office/powerpoint/2010/main" val="55646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20401"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pPr>
              <a:lnSpc>
                <a:spcPct val="100000"/>
              </a:lnSpc>
            </a:pPr>
            <a:r>
              <a:rPr lang="en-US" altLang="ja-JP" sz="4800" spc="-14" dirty="0">
                <a:solidFill>
                  <a:srgbClr val="009650"/>
                </a:solidFill>
                <a:latin typeface="AoyagiKouzanFontT"/>
                <a:cs typeface="AoyagiKouzanFontT"/>
              </a:rPr>
              <a:t> </a:t>
            </a:r>
            <a:r>
              <a:rPr lang="ja-JP" altLang="en-US" sz="4800" spc="-14" dirty="0">
                <a:solidFill>
                  <a:srgbClr val="009650"/>
                </a:solidFill>
                <a:latin typeface="AoyagiKouzanFontT"/>
                <a:cs typeface="AoyagiKouzanFontT"/>
              </a:rPr>
              <a:t>マップアプリの使い方</a:t>
            </a:r>
            <a:endParaRPr lang="en-US" altLang="ja-JP" sz="4800" dirty="0">
              <a:solidFill>
                <a:srgbClr val="009650"/>
              </a:solidFill>
            </a:endParaRPr>
          </a:p>
        </p:txBody>
      </p:sp>
      <p:pic>
        <p:nvPicPr>
          <p:cNvPr id="4" name="Picture 4" descr="タブレットでレシピを見る人のイラスト">
            <a:extLst>
              <a:ext uri="{FF2B5EF4-FFF2-40B4-BE49-F238E27FC236}">
                <a16:creationId xmlns:a16="http://schemas.microsoft.com/office/drawing/2014/main" id="{B24223B0-C1CF-4D48-9BCD-96547C616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3" y="4092756"/>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6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15200" y="2929850"/>
            <a:ext cx="7920000" cy="28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31034"/>
            <a:ext cx="8384676" cy="1296000"/>
          </a:xfrm>
        </p:spPr>
        <p:txBody>
          <a:bodyPr>
            <a:noAutofit/>
          </a:bodyPr>
          <a:lstStyle/>
          <a:p>
            <a:r>
              <a:rPr lang="ja-JP" altLang="en-US" dirty="0"/>
              <a:t>地図を見るアプリとしては様々な</a:t>
            </a:r>
            <a:endParaRPr lang="en-US" altLang="ja-JP" dirty="0"/>
          </a:p>
          <a:p>
            <a:r>
              <a:rPr lang="ja-JP" altLang="en-US" dirty="0"/>
              <a:t>アプリがありますが今回は</a:t>
            </a:r>
            <a:r>
              <a:rPr lang="en-US" altLang="ja-JP" dirty="0"/>
              <a:t>Googl</a:t>
            </a:r>
            <a:r>
              <a:rPr lang="en-US" altLang="ja-JP" spc="-1000" dirty="0"/>
              <a:t>e</a:t>
            </a:r>
            <a:r>
              <a:rPr lang="ja-JP" altLang="en-US" dirty="0"/>
              <a:t>（グーグル</a:t>
            </a:r>
            <a:r>
              <a:rPr lang="ja-JP" altLang="en-US" spc="-1000" dirty="0"/>
              <a:t>）</a:t>
            </a:r>
            <a:r>
              <a:rPr lang="ja-JP" altLang="en-US" dirty="0"/>
              <a:t>社の</a:t>
            </a:r>
            <a:endParaRPr lang="en-US" altLang="ja-JP" dirty="0"/>
          </a:p>
          <a:p>
            <a:r>
              <a:rPr lang="en-US" altLang="ja-JP" dirty="0"/>
              <a:t>Google </a:t>
            </a:r>
            <a:r>
              <a:rPr lang="ja-JP" altLang="en-US" dirty="0"/>
              <a:t>マップ</a:t>
            </a:r>
            <a:r>
              <a:rPr lang="en-US" altLang="ja-JP" dirty="0"/>
              <a:t>(</a:t>
            </a:r>
            <a:r>
              <a:rPr lang="ja-JP" altLang="en-US" dirty="0"/>
              <a:t>グーグルマップ</a:t>
            </a:r>
            <a:r>
              <a:rPr lang="ja-JP" altLang="en-US" spc="-1000" dirty="0"/>
              <a:t>）</a:t>
            </a:r>
            <a:r>
              <a:rPr lang="ja-JP" altLang="en-US" dirty="0"/>
              <a:t>を使用してご説明します</a:t>
            </a:r>
          </a:p>
        </p:txBody>
      </p:sp>
      <p:sp>
        <p:nvSpPr>
          <p:cNvPr id="89" name="object 3">
            <a:extLst>
              <a:ext uri="{FF2B5EF4-FFF2-40B4-BE49-F238E27FC236}">
                <a16:creationId xmlns:a16="http://schemas.microsoft.com/office/drawing/2014/main" id="{AE236636-3BDC-4D3E-BEBD-EFB93AB6F4C8}"/>
              </a:ext>
            </a:extLst>
          </p:cNvPr>
          <p:cNvSpPr txBox="1"/>
          <p:nvPr/>
        </p:nvSpPr>
        <p:spPr>
          <a:xfrm>
            <a:off x="521257" y="4725751"/>
            <a:ext cx="8100000" cy="833178"/>
          </a:xfrm>
          <a:prstGeom prst="rect">
            <a:avLst/>
          </a:prstGeom>
        </p:spPr>
        <p:txBody>
          <a:bodyPr vert="horz" wrap="square" lIns="90000" tIns="46800" rIns="90000" bIns="46800" rtlCol="0" anchor="t">
            <a:spAutoFit/>
          </a:bodyPr>
          <a:lstStyle/>
          <a:p>
            <a:r>
              <a:rPr kumimoji="0" lang="en-US" altLang="ja-JP" sz="1600" b="1" kern="0" dirty="0">
                <a:latin typeface="Meiryo"/>
                <a:ea typeface="Meiryo"/>
                <a:cs typeface="Meiryo" charset="-128"/>
              </a:rPr>
              <a:t>Google </a:t>
            </a:r>
            <a:r>
              <a:rPr kumimoji="0" lang="en-US" altLang="ja-JP" sz="1600" b="1" kern="0" dirty="0" err="1">
                <a:latin typeface="Meiryo"/>
                <a:ea typeface="Meiryo"/>
                <a:cs typeface="Meiryo" charset="-128"/>
              </a:rPr>
              <a:t>マップ</a:t>
            </a:r>
            <a:r>
              <a:rPr kumimoji="0" lang="ja-JP" altLang="en-US" sz="1600" b="1" kern="0">
                <a:latin typeface="Meiryo"/>
                <a:ea typeface="Meiryo"/>
                <a:cs typeface="Meiryo" charset="-128"/>
              </a:rPr>
              <a:t>には世界各国の地図や、数多くの店舗・場所が表示され、</a:t>
            </a:r>
            <a:endParaRPr kumimoji="0" lang="en-US" altLang="ja-JP" sz="1600" b="1" kern="0">
              <a:latin typeface="Meiryo"/>
              <a:ea typeface="Meiryo"/>
              <a:cs typeface="Meiryo" charset="-128"/>
            </a:endParaRPr>
          </a:p>
          <a:p>
            <a:r>
              <a:rPr kumimoji="0" lang="ja-JP" altLang="en-US" sz="1600" b="1" kern="0" dirty="0">
                <a:latin typeface="Meiryo" charset="-128"/>
                <a:ea typeface="Meiryo" charset="-128"/>
                <a:cs typeface="Meiryo" charset="-128"/>
              </a:rPr>
              <a:t>待ち合わせにはもちろん便利ですが、</a:t>
            </a:r>
            <a:endParaRPr kumimoji="0" lang="en-US" altLang="ja-JP" sz="1600" b="1" kern="0" dirty="0">
              <a:latin typeface="Meiryo" charset="-128"/>
              <a:ea typeface="Meiryo" charset="-128"/>
              <a:cs typeface="Meiryo" charset="-128"/>
            </a:endParaRPr>
          </a:p>
          <a:p>
            <a:r>
              <a:rPr kumimoji="0" lang="ja-JP" altLang="en-US" sz="1600" b="1" kern="0" dirty="0">
                <a:latin typeface="Meiryo" charset="-128"/>
                <a:ea typeface="Meiryo" charset="-128"/>
                <a:cs typeface="Meiryo" charset="-128"/>
              </a:rPr>
              <a:t>目的地に着くまでの経路などを乗換案内も含めて教えてくれます。</a:t>
            </a:r>
            <a:endParaRPr kumimoji="0" lang="en-US" altLang="ja-JP" sz="1600" b="1" kern="0" dirty="0">
              <a:latin typeface="Meiryo" charset="-128"/>
              <a:ea typeface="Meiryo" charset="-128"/>
              <a:cs typeface="Meiryo" charset="-128"/>
            </a:endParaRPr>
          </a:p>
        </p:txBody>
      </p:sp>
      <p:graphicFrame>
        <p:nvGraphicFramePr>
          <p:cNvPr id="92" name="object 7">
            <a:extLst>
              <a:ext uri="{FF2B5EF4-FFF2-40B4-BE49-F238E27FC236}">
                <a16:creationId xmlns:a16="http://schemas.microsoft.com/office/drawing/2014/main" id="{68C7B20D-4E06-4A73-BB9B-0B7DC60C7F28}"/>
              </a:ext>
            </a:extLst>
          </p:cNvPr>
          <p:cNvGraphicFramePr>
            <a:graphicFrameLocks noGrp="1"/>
          </p:cNvGraphicFramePr>
          <p:nvPr>
            <p:extLst>
              <p:ext uri="{D42A27DB-BD31-4B8C-83A1-F6EECF244321}">
                <p14:modId xmlns:p14="http://schemas.microsoft.com/office/powerpoint/2010/main" val="179036290"/>
              </p:ext>
            </p:extLst>
          </p:nvPr>
        </p:nvGraphicFramePr>
        <p:xfrm>
          <a:off x="611257" y="2924944"/>
          <a:ext cx="7920000" cy="1504639"/>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176464">
                  <a:extLst>
                    <a:ext uri="{9D8B030D-6E8A-4147-A177-3AD203B41FA5}">
                      <a16:colId xmlns:a16="http://schemas.microsoft.com/office/drawing/2014/main" val="20001"/>
                    </a:ext>
                  </a:extLst>
                </a:gridCol>
                <a:gridCol w="2519097">
                  <a:extLst>
                    <a:ext uri="{9D8B030D-6E8A-4147-A177-3AD203B41FA5}">
                      <a16:colId xmlns:a16="http://schemas.microsoft.com/office/drawing/2014/main" val="20002"/>
                    </a:ext>
                  </a:extLst>
                </a:gridCol>
              </a:tblGrid>
              <a:tr h="287383">
                <a:tc>
                  <a:txBody>
                    <a:bodyPr/>
                    <a:lstStyle/>
                    <a:p>
                      <a:pPr marL="0" indent="0" algn="l">
                        <a:lnSpc>
                          <a:spcPts val="1700"/>
                        </a:lnSpc>
                        <a:spcBef>
                          <a:spcPts val="405"/>
                        </a:spcBef>
                      </a:pPr>
                      <a:r>
                        <a:rPr lang="en-US" altLang="ja-JP" sz="1200" b="1" i="0" dirty="0">
                          <a:latin typeface="Meiryo" charset="-128"/>
                          <a:ea typeface="Meiryo" charset="-128"/>
                          <a:cs typeface="Meiryo" charset="-128"/>
                        </a:rPr>
                        <a:t>  </a:t>
                      </a:r>
                      <a:r>
                        <a:rPr lang="ja-JP" altLang="en-US" sz="1200" b="1" i="0" dirty="0">
                          <a:latin typeface="Meiryo" charset="-128"/>
                          <a:ea typeface="Meiryo" charset="-128"/>
                          <a:cs typeface="Meiryo" charset="-128"/>
                        </a:rPr>
                        <a:t>アイコン</a:t>
                      </a:r>
                      <a:endParaRPr sz="1200" b="1" i="0" dirty="0">
                        <a:latin typeface="Meiryo" charset="-128"/>
                        <a:ea typeface="Meiryo" charset="-128"/>
                        <a:cs typeface="Meiryo" charset="-128"/>
                      </a:endParaRPr>
                    </a:p>
                  </a:txBody>
                  <a:tcPr marL="0" marR="0" marT="329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l">
                        <a:lnSpc>
                          <a:spcPts val="1700"/>
                        </a:lnSpc>
                        <a:spcBef>
                          <a:spcPts val="405"/>
                        </a:spcBef>
                        <a:tabLst/>
                      </a:pPr>
                      <a:r>
                        <a:rPr lang="en-US" altLang="ja-JP" sz="1200" b="1" i="0" dirty="0">
                          <a:latin typeface="Meiryo" charset="-128"/>
                          <a:ea typeface="Meiryo" charset="-128"/>
                          <a:cs typeface="Meiryo" charset="-128"/>
                        </a:rPr>
                        <a:t>  </a:t>
                      </a:r>
                      <a:r>
                        <a:rPr lang="ja-JP" altLang="en-US" sz="1200" b="1" i="0" dirty="0">
                          <a:latin typeface="Meiryo" charset="-128"/>
                          <a:ea typeface="Meiryo" charset="-128"/>
                          <a:cs typeface="Meiryo" charset="-128"/>
                        </a:rPr>
                        <a:t>概要</a:t>
                      </a:r>
                      <a:endParaRPr lang="en-US" altLang="ja-JP" sz="1200" b="1" i="0" dirty="0">
                        <a:latin typeface="Meiryo" charset="-128"/>
                        <a:ea typeface="Meiryo" charset="-128"/>
                        <a:cs typeface="Meiryo" charset="-128"/>
                      </a:endParaRPr>
                    </a:p>
                  </a:txBody>
                  <a:tcPr marL="0" marR="0" marT="329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0" indent="0" algn="l">
                        <a:lnSpc>
                          <a:spcPts val="1700"/>
                        </a:lnSpc>
                        <a:spcBef>
                          <a:spcPts val="405"/>
                        </a:spcBef>
                      </a:pPr>
                      <a:r>
                        <a:rPr lang="en-US" altLang="ja-JP" sz="1200" b="1" i="0" dirty="0">
                          <a:latin typeface="Meiryo" charset="-128"/>
                          <a:ea typeface="Meiryo" charset="-128"/>
                          <a:cs typeface="Meiryo" charset="-128"/>
                        </a:rPr>
                        <a:t>  </a:t>
                      </a:r>
                      <a:r>
                        <a:rPr lang="ja-JP" altLang="en-US" sz="1200" b="1" i="0" dirty="0">
                          <a:latin typeface="Meiryo" charset="-128"/>
                          <a:ea typeface="Meiryo" charset="-128"/>
                          <a:cs typeface="Meiryo" charset="-128"/>
                        </a:rPr>
                        <a:t>アプリ</a:t>
                      </a:r>
                      <a:endParaRPr sz="1200" b="1" i="0" dirty="0">
                        <a:latin typeface="Meiryo" charset="-128"/>
                        <a:ea typeface="Meiryo" charset="-128"/>
                        <a:cs typeface="Meiryo" charset="-128"/>
                      </a:endParaRPr>
                    </a:p>
                  </a:txBody>
                  <a:tcPr marL="0" marR="0" marT="329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217256">
                <a:tc>
                  <a:txBody>
                    <a:bodyPr/>
                    <a:lstStyle/>
                    <a:p>
                      <a:pPr>
                        <a:lnSpc>
                          <a:spcPts val="1700"/>
                        </a:lnSpc>
                      </a:pPr>
                      <a:endParaRPr sz="1200" b="1" i="0" dirty="0">
                        <a:latin typeface="Meiryo" charset="-128"/>
                        <a:ea typeface="Meiryo"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l">
                        <a:lnSpc>
                          <a:spcPct val="100000"/>
                        </a:lnSpc>
                      </a:pPr>
                      <a:r>
                        <a:rPr lang="en-US" altLang="ja-JP" sz="1200" b="1" i="0" kern="100" dirty="0">
                          <a:effectLst/>
                          <a:latin typeface="Meiryo" charset="-128"/>
                          <a:ea typeface="Meiryo" charset="-128"/>
                          <a:cs typeface="Meiryo" charset="-128"/>
                        </a:rPr>
                        <a:t>  </a:t>
                      </a:r>
                    </a:p>
                    <a:p>
                      <a:pPr algn="l">
                        <a:lnSpc>
                          <a:spcPct val="100000"/>
                        </a:lnSpc>
                      </a:pPr>
                      <a:r>
                        <a:rPr lang="en-US" altLang="ja-JP" sz="1200" b="1" i="0" kern="100" dirty="0">
                          <a:effectLst/>
                          <a:latin typeface="Meiryo" charset="-128"/>
                          <a:ea typeface="Meiryo" charset="-128"/>
                          <a:cs typeface="Meiryo" charset="-128"/>
                        </a:rPr>
                        <a:t>  </a:t>
                      </a:r>
                      <a:r>
                        <a:rPr lang="ja-JP" altLang="ja-JP" sz="1200" b="1" i="0" kern="100" dirty="0">
                          <a:effectLst/>
                          <a:latin typeface="Meiryo" charset="-128"/>
                          <a:ea typeface="Meiryo" charset="-128"/>
                          <a:cs typeface="Meiryo" charset="-128"/>
                        </a:rPr>
                        <a:t>現在地表示、経路・乗換検索、ナビ機能・</a:t>
                      </a:r>
                      <a:endParaRPr lang="en-US" altLang="ja-JP" sz="1200" b="1" i="0" kern="100" dirty="0">
                        <a:effectLst/>
                        <a:latin typeface="Meiryo" charset="-128"/>
                        <a:ea typeface="Meiryo" charset="-128"/>
                        <a:cs typeface="Meiryo" charset="-128"/>
                      </a:endParaRPr>
                    </a:p>
                    <a:p>
                      <a:pPr algn="l">
                        <a:lnSpc>
                          <a:spcPct val="100000"/>
                        </a:lnSpc>
                      </a:pPr>
                      <a:r>
                        <a:rPr lang="en-US" altLang="ja-JP" sz="1200" b="1" i="0" kern="100" dirty="0">
                          <a:effectLst/>
                          <a:latin typeface="Meiryo" charset="-128"/>
                          <a:ea typeface="Meiryo" charset="-128"/>
                          <a:cs typeface="Meiryo" charset="-128"/>
                        </a:rPr>
                        <a:t>  </a:t>
                      </a:r>
                      <a:r>
                        <a:rPr lang="ja-JP" altLang="ja-JP" sz="1200" b="1" i="0" kern="100" dirty="0">
                          <a:effectLst/>
                          <a:latin typeface="Meiryo" charset="-128"/>
                          <a:ea typeface="Meiryo" charset="-128"/>
                          <a:cs typeface="Meiryo" charset="-128"/>
                        </a:rPr>
                        <a:t>道路渋滞・目的地の天気・周辺施設の</a:t>
                      </a:r>
                      <a:endParaRPr lang="en-US" altLang="ja-JP" sz="1200" b="1" i="0" kern="100" dirty="0">
                        <a:effectLst/>
                        <a:latin typeface="Meiryo" charset="-128"/>
                        <a:ea typeface="Meiryo" charset="-128"/>
                        <a:cs typeface="Meiryo" charset="-128"/>
                      </a:endParaRPr>
                    </a:p>
                    <a:p>
                      <a:pPr algn="l">
                        <a:lnSpc>
                          <a:spcPct val="100000"/>
                        </a:lnSpc>
                      </a:pPr>
                      <a:r>
                        <a:rPr lang="en-US" altLang="ja-JP" sz="1200" b="1" i="0" kern="100" dirty="0">
                          <a:effectLst/>
                          <a:latin typeface="Meiryo" charset="-128"/>
                          <a:ea typeface="Meiryo" charset="-128"/>
                          <a:cs typeface="Meiryo" charset="-128"/>
                        </a:rPr>
                        <a:t>  </a:t>
                      </a:r>
                      <a:r>
                        <a:rPr lang="ja-JP" altLang="ja-JP" sz="1200" b="1" i="0" kern="100" dirty="0">
                          <a:effectLst/>
                          <a:latin typeface="Meiryo" charset="-128"/>
                          <a:ea typeface="Meiryo" charset="-128"/>
                          <a:cs typeface="Meiryo" charset="-128"/>
                        </a:rPr>
                        <a:t>検索などを行うことができます。</a:t>
                      </a:r>
                      <a:endParaRPr lang="en-US" altLang="ja-JP" sz="1200" b="1" i="0" kern="100" dirty="0">
                        <a:effectLst/>
                        <a:latin typeface="Meiryo" charset="-128"/>
                        <a:ea typeface="Meiryo" charset="-128"/>
                        <a:cs typeface="Meiryo" charset="-128"/>
                      </a:endParaRPr>
                    </a:p>
                    <a:p>
                      <a:pPr algn="l">
                        <a:lnSpc>
                          <a:spcPct val="100000"/>
                        </a:lnSpc>
                      </a:pPr>
                      <a:r>
                        <a:rPr lang="en-US" altLang="ja-JP" sz="1200" b="1" i="0" kern="100" dirty="0">
                          <a:effectLst/>
                          <a:latin typeface="Meiryo" charset="-128"/>
                          <a:ea typeface="Meiryo" charset="-128"/>
                          <a:cs typeface="Meiryo" charset="-128"/>
                        </a:rPr>
                        <a:t>  </a:t>
                      </a:r>
                      <a:r>
                        <a:rPr lang="ja-JP" altLang="ja-JP" sz="1200" b="1" i="0" kern="100" dirty="0">
                          <a:effectLst/>
                          <a:latin typeface="Meiryo" charset="-128"/>
                          <a:ea typeface="Meiryo" charset="-128"/>
                          <a:cs typeface="Meiryo" charset="-128"/>
                        </a:rPr>
                        <a:t>地図は、地図・航空写真・立体表示・地形 等の</a:t>
                      </a:r>
                      <a:endParaRPr lang="en-US" altLang="ja-JP" sz="1200" b="1" i="0" kern="100" dirty="0">
                        <a:effectLst/>
                        <a:latin typeface="Meiryo" charset="-128"/>
                        <a:ea typeface="Meiryo" charset="-128"/>
                        <a:cs typeface="Meiryo" charset="-128"/>
                      </a:endParaRPr>
                    </a:p>
                    <a:p>
                      <a:pPr algn="l">
                        <a:lnSpc>
                          <a:spcPct val="100000"/>
                        </a:lnSpc>
                      </a:pPr>
                      <a:r>
                        <a:rPr lang="en-US" altLang="ja-JP" sz="1200" b="1" i="0" kern="100" dirty="0">
                          <a:effectLst/>
                          <a:latin typeface="Meiryo" charset="-128"/>
                          <a:ea typeface="Meiryo" charset="-128"/>
                          <a:cs typeface="Meiryo" charset="-128"/>
                        </a:rPr>
                        <a:t>  </a:t>
                      </a:r>
                      <a:r>
                        <a:rPr lang="ja-JP" altLang="ja-JP" sz="1200" b="1" i="0" kern="100" dirty="0">
                          <a:effectLst/>
                          <a:latin typeface="Meiryo" charset="-128"/>
                          <a:ea typeface="Meiryo" charset="-128"/>
                          <a:cs typeface="Meiryo" charset="-128"/>
                        </a:rPr>
                        <a:t>表示ができます。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algn="l">
                        <a:lnSpc>
                          <a:spcPct val="100000"/>
                        </a:lnSpc>
                        <a:tabLst>
                          <a:tab pos="1350645" algn="l"/>
                        </a:tabLst>
                      </a:pPr>
                      <a:r>
                        <a:rPr lang="en-US" sz="1200" b="1" i="0" dirty="0">
                          <a:latin typeface="Meiryo" charset="-128"/>
                          <a:ea typeface="Meiryo" charset="-128"/>
                          <a:cs typeface="Meiryo" charset="-128"/>
                        </a:rPr>
                        <a:t>  </a:t>
                      </a:r>
                    </a:p>
                    <a:p>
                      <a:pPr algn="l">
                        <a:lnSpc>
                          <a:spcPct val="100000"/>
                        </a:lnSpc>
                        <a:tabLst>
                          <a:tab pos="1350645" algn="l"/>
                        </a:tabLst>
                      </a:pPr>
                      <a:r>
                        <a:rPr lang="en-US" sz="1200" b="1" i="0" kern="100" dirty="0">
                          <a:effectLst/>
                          <a:latin typeface="Meiryo" charset="-128"/>
                          <a:ea typeface="Meiryo" charset="-128"/>
                          <a:cs typeface="Meiryo" charset="-128"/>
                        </a:rPr>
                        <a:t>  G</a:t>
                      </a:r>
                      <a:r>
                        <a:rPr lang="en-US" altLang="ja-JP" sz="1200" b="1" i="0" kern="100" dirty="0">
                          <a:effectLst/>
                          <a:latin typeface="Meiryo" charset="-128"/>
                          <a:ea typeface="Meiryo" charset="-128"/>
                          <a:cs typeface="Meiryo" charset="-128"/>
                        </a:rPr>
                        <a:t>oogle</a:t>
                      </a:r>
                      <a:r>
                        <a:rPr lang="ja-JP" altLang="ja-JP" sz="1200" b="1" i="0" kern="100" dirty="0">
                          <a:effectLst/>
                          <a:latin typeface="Meiryo" charset="-128"/>
                          <a:ea typeface="Meiryo" charset="-128"/>
                          <a:cs typeface="Meiryo" charset="-128"/>
                        </a:rPr>
                        <a:t>マップ</a:t>
                      </a:r>
                      <a:endParaRPr lang="en-US" altLang="ja-JP" sz="1200" b="1" i="0" kern="100" dirty="0">
                        <a:effectLst/>
                        <a:latin typeface="Meiryo" charset="-128"/>
                        <a:ea typeface="Meiryo" charset="-128"/>
                        <a:cs typeface="Meiryo" charset="-128"/>
                      </a:endParaRPr>
                    </a:p>
                    <a:p>
                      <a:pPr algn="l">
                        <a:lnSpc>
                          <a:spcPct val="100000"/>
                        </a:lnSpc>
                        <a:tabLst>
                          <a:tab pos="1350645" algn="l"/>
                        </a:tabLst>
                      </a:pPr>
                      <a:r>
                        <a:rPr lang="en-US" altLang="ja-JP" sz="1200" b="1" i="0" kern="100" baseline="0" dirty="0">
                          <a:effectLst/>
                          <a:latin typeface="Meiryo" charset="-128"/>
                          <a:ea typeface="Meiryo" charset="-128"/>
                          <a:cs typeface="Meiryo" charset="-128"/>
                        </a:rPr>
                        <a:t>  </a:t>
                      </a:r>
                      <a:r>
                        <a:rPr lang="en-US" altLang="ja-JP" sz="1200" b="1" i="0" kern="100" dirty="0">
                          <a:effectLst/>
                          <a:latin typeface="Meiryo" charset="-128"/>
                          <a:ea typeface="Meiryo" charset="-128"/>
                          <a:cs typeface="Meiryo" charset="-128"/>
                        </a:rPr>
                        <a:t>Google LLC</a:t>
                      </a:r>
                      <a:endParaRPr lang="ja-JP" altLang="ja-JP" sz="1200" b="1" i="0" kern="100" dirty="0">
                        <a:effectLst/>
                        <a:latin typeface="Meiryo" charset="-128"/>
                        <a:ea typeface="Meiryo" charset="-128"/>
                        <a:cs typeface="Meiryo" charset="-128"/>
                      </a:endParaRPr>
                    </a:p>
                    <a:p>
                      <a:pPr indent="-22225" algn="l">
                        <a:lnSpc>
                          <a:spcPct val="100000"/>
                        </a:lnSpc>
                        <a:tabLst>
                          <a:tab pos="1350645" algn="l"/>
                        </a:tabLst>
                      </a:pPr>
                      <a:r>
                        <a:rPr lang="ja-JP" altLang="en-US" sz="1200" b="1" i="0" dirty="0">
                          <a:latin typeface="Meiryo" charset="-128"/>
                          <a:ea typeface="Meiryo" charset="-128"/>
                          <a:cs typeface="Meiryo" charset="-128"/>
                        </a:rPr>
                        <a:t>（</a:t>
                      </a:r>
                      <a:r>
                        <a:rPr lang="en-US" altLang="ja-JP" sz="1200" b="1" i="0" kern="100" dirty="0">
                          <a:effectLst/>
                          <a:latin typeface="Meiryo" charset="-128"/>
                          <a:ea typeface="Meiryo" charset="-128"/>
                          <a:cs typeface="Meiryo" charset="-128"/>
                        </a:rPr>
                        <a:t>Ver11.77.0300</a:t>
                      </a:r>
                      <a:r>
                        <a:rPr lang="ja-JP" altLang="en-US" sz="1200" b="1" i="0" kern="100" dirty="0">
                          <a:effectLst/>
                          <a:latin typeface="Meiryo" charset="-128"/>
                          <a:ea typeface="Meiryo" charset="-128"/>
                          <a:cs typeface="Meiryo" charset="-128"/>
                        </a:rPr>
                        <a:t>、</a:t>
                      </a:r>
                      <a:r>
                        <a:rPr lang="en-US" altLang="ja-JP" sz="1200" b="1" i="0" kern="100" dirty="0">
                          <a:effectLst/>
                          <a:latin typeface="Meiryo" charset="-128"/>
                          <a:ea typeface="Meiryo" charset="-128"/>
                          <a:cs typeface="Meiryo" charset="-128"/>
                        </a:rPr>
                        <a:t>Android</a:t>
                      </a:r>
                      <a:r>
                        <a:rPr lang="ja-JP" altLang="en-US" sz="1200" b="1" i="0" kern="100" dirty="0">
                          <a:effectLst/>
                          <a:latin typeface="Meiryo" charset="-128"/>
                          <a:ea typeface="Meiryo" charset="-128"/>
                          <a:cs typeface="Meiryo" charset="-128"/>
                        </a:rPr>
                        <a:t>版</a:t>
                      </a:r>
                      <a:r>
                        <a:rPr lang="ja-JP" altLang="en-US" sz="1200" b="1" i="0" dirty="0">
                          <a:latin typeface="Meiryo" charset="-128"/>
                          <a:ea typeface="Meiryo" charset="-128"/>
                          <a:cs typeface="Meiryo" charset="-128"/>
                        </a:rPr>
                        <a:t>）</a:t>
                      </a:r>
                      <a:endParaRPr lang="ja-JP" altLang="ja-JP" sz="1200" b="1" i="0" kern="100" dirty="0">
                        <a:effectLst/>
                        <a:latin typeface="Meiryo" charset="-128"/>
                        <a:ea typeface="Meiryo" charset="-128"/>
                        <a:cs typeface="Meiryo" charset="-128"/>
                      </a:endParaRPr>
                    </a:p>
                    <a:p>
                      <a:pPr indent="-22225" algn="l">
                        <a:lnSpc>
                          <a:spcPct val="100000"/>
                        </a:lnSpc>
                        <a:tabLst>
                          <a:tab pos="1350645" algn="l"/>
                        </a:tabLst>
                      </a:pPr>
                      <a:r>
                        <a:rPr lang="en-US" altLang="ja-JP" sz="1200" b="1" i="0" kern="100" dirty="0">
                          <a:effectLst/>
                          <a:latin typeface="Meiryo" charset="-128"/>
                          <a:ea typeface="Meiryo" charset="-128"/>
                          <a:cs typeface="Meiryo" charset="-128"/>
                        </a:rPr>
                        <a:t>  </a:t>
                      </a:r>
                      <a:r>
                        <a:rPr lang="ja-JP" altLang="ja-JP" sz="1200" b="1" i="0" kern="100" dirty="0">
                          <a:effectLst/>
                          <a:latin typeface="Meiryo" charset="-128"/>
                          <a:ea typeface="Meiryo" charset="-128"/>
                          <a:cs typeface="Meiryo" charset="-128"/>
                        </a:rPr>
                        <a:t>無料</a:t>
                      </a:r>
                      <a:endParaRPr sz="1200" b="1" i="0" dirty="0">
                        <a:latin typeface="Meiryo" charset="-128"/>
                        <a:ea typeface="Meiryo" charset="-128"/>
                        <a:cs typeface="Meiryo" charset="-128"/>
                      </a:endParaRP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9" name="四角形: 角を丸くする 4">
            <a:extLst>
              <a:ext uri="{FF2B5EF4-FFF2-40B4-BE49-F238E27FC236}">
                <a16:creationId xmlns:a16="http://schemas.microsoft.com/office/drawing/2014/main" id="{DE31F266-8D1F-412D-94A2-324355C2E923}"/>
              </a:ext>
            </a:extLst>
          </p:cNvPr>
          <p:cNvSpPr/>
          <p:nvPr/>
        </p:nvSpPr>
        <p:spPr>
          <a:xfrm>
            <a:off x="611257" y="5573559"/>
            <a:ext cx="7920000" cy="360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字幕 5">
            <a:extLst>
              <a:ext uri="{FF2B5EF4-FFF2-40B4-BE49-F238E27FC236}">
                <a16:creationId xmlns:a16="http://schemas.microsoft.com/office/drawing/2014/main" id="{B421020A-6126-4899-88D5-6D52C8627F45}"/>
              </a:ext>
            </a:extLst>
          </p:cNvPr>
          <p:cNvSpPr txBox="1">
            <a:spLocks/>
          </p:cNvSpPr>
          <p:nvPr/>
        </p:nvSpPr>
        <p:spPr>
          <a:xfrm>
            <a:off x="746713" y="5653054"/>
            <a:ext cx="7560840" cy="246221"/>
          </a:xfrm>
          <a:prstGeom prst="rect">
            <a:avLst/>
          </a:prstGeom>
          <a:noFill/>
        </p:spPr>
        <p:txBody>
          <a:bodyPr wrap="square" lIns="0" tIns="0" rIns="0" bIns="0">
            <a:spAutoFit/>
          </a:bodyPr>
          <a:lstStyle>
            <a:lvl1pPr marL="0" indent="0" algn="l">
              <a:buNone/>
              <a:defRPr sz="2647" b="1" i="0">
                <a:solidFill>
                  <a:schemeClr val="tx1"/>
                </a:solidFill>
                <a:latin typeface="Meiryo" charset="-128"/>
                <a:ea typeface="Meiryo" charset="-128"/>
                <a:cs typeface="Meiryo" charset="-128"/>
              </a:defRPr>
            </a:lvl1pPr>
            <a:lvl2pPr marL="504200" indent="0" algn="ctr">
              <a:buNone/>
              <a:defRPr sz="2206">
                <a:latin typeface="+mn-lt"/>
                <a:ea typeface="+mn-ea"/>
                <a:cs typeface="+mn-cs"/>
              </a:defRPr>
            </a:lvl2pPr>
            <a:lvl3pPr marL="1008400" indent="0" algn="ctr">
              <a:buNone/>
              <a:defRPr sz="1985">
                <a:latin typeface="+mn-lt"/>
                <a:ea typeface="+mn-ea"/>
                <a:cs typeface="+mn-cs"/>
              </a:defRPr>
            </a:lvl3pPr>
            <a:lvl4pPr marL="1512600" indent="0" algn="ctr">
              <a:buNone/>
              <a:defRPr sz="1764">
                <a:latin typeface="+mn-lt"/>
                <a:ea typeface="+mn-ea"/>
                <a:cs typeface="+mn-cs"/>
              </a:defRPr>
            </a:lvl4pPr>
            <a:lvl5pPr marL="2016801" indent="0" algn="ctr">
              <a:buNone/>
              <a:defRPr sz="1764">
                <a:latin typeface="+mn-lt"/>
                <a:ea typeface="+mn-ea"/>
                <a:cs typeface="+mn-cs"/>
              </a:defRPr>
            </a:lvl5pPr>
            <a:lvl6pPr marL="2521001" indent="0" algn="ctr">
              <a:buNone/>
              <a:defRPr sz="1764">
                <a:latin typeface="+mn-lt"/>
                <a:ea typeface="+mn-ea"/>
                <a:cs typeface="+mn-cs"/>
              </a:defRPr>
            </a:lvl6pPr>
            <a:lvl7pPr marL="3025201" indent="0" algn="ctr">
              <a:buNone/>
              <a:defRPr sz="1764">
                <a:latin typeface="+mn-lt"/>
                <a:ea typeface="+mn-ea"/>
                <a:cs typeface="+mn-cs"/>
              </a:defRPr>
            </a:lvl7pPr>
            <a:lvl8pPr marL="3529401" indent="0" algn="ctr">
              <a:buNone/>
              <a:defRPr sz="1764">
                <a:latin typeface="+mn-lt"/>
                <a:ea typeface="+mn-ea"/>
                <a:cs typeface="+mn-cs"/>
              </a:defRPr>
            </a:lvl8pPr>
            <a:lvl9pPr marL="4033601" indent="0" algn="ctr">
              <a:buNone/>
              <a:defRPr sz="1764">
                <a:latin typeface="+mn-lt"/>
                <a:ea typeface="+mn-ea"/>
                <a:cs typeface="+mn-cs"/>
              </a:defRPr>
            </a:lvl9pPr>
          </a:lstStyle>
          <a:p>
            <a:r>
              <a:rPr kumimoji="0" lang="en-US" altLang="ja-JP" sz="1600" kern="0" dirty="0">
                <a:solidFill>
                  <a:schemeClr val="bg1"/>
                </a:solidFill>
              </a:rPr>
              <a:t>Google Map</a:t>
            </a:r>
            <a:r>
              <a:rPr kumimoji="0" lang="ja-JP" altLang="en-US" sz="1600" kern="0" dirty="0">
                <a:solidFill>
                  <a:schemeClr val="bg1"/>
                </a:solidFill>
              </a:rPr>
              <a:t>がまだインストールされていない場合はインストールが必要です</a:t>
            </a:r>
          </a:p>
        </p:txBody>
      </p:sp>
      <p:pic>
        <p:nvPicPr>
          <p:cNvPr id="8" name="図 7" descr="黒い背景と白い文字のロゴ&#10;&#10;低い精度で自動的に生成された説明">
            <a:extLst>
              <a:ext uri="{FF2B5EF4-FFF2-40B4-BE49-F238E27FC236}">
                <a16:creationId xmlns:a16="http://schemas.microsoft.com/office/drawing/2014/main" id="{BC1D5B57-9BC5-3015-B2D4-75FBA5930873}"/>
              </a:ext>
            </a:extLst>
          </p:cNvPr>
          <p:cNvPicPr>
            <a:picLocks noChangeAspect="1"/>
          </p:cNvPicPr>
          <p:nvPr/>
        </p:nvPicPr>
        <p:blipFill>
          <a:blip r:embed="rId6"/>
          <a:stretch>
            <a:fillRect/>
          </a:stretch>
        </p:blipFill>
        <p:spPr>
          <a:xfrm>
            <a:off x="639824" y="3244398"/>
            <a:ext cx="1139298" cy="1139298"/>
          </a:xfrm>
          <a:prstGeom prst="rect">
            <a:avLst/>
          </a:prstGeom>
        </p:spPr>
      </p:pic>
      <p:sp>
        <p:nvSpPr>
          <p:cNvPr id="10" name="タイトル 1">
            <a:extLst>
              <a:ext uri="{FF2B5EF4-FFF2-40B4-BE49-F238E27FC236}">
                <a16:creationId xmlns:a16="http://schemas.microsoft.com/office/drawing/2014/main" id="{32E8BB8D-6DBD-6AE6-25A3-10D206755D10}"/>
              </a:ext>
            </a:extLst>
          </p:cNvPr>
          <p:cNvSpPr>
            <a:spLocks noGrp="1"/>
          </p:cNvSpPr>
          <p:nvPr>
            <p:ph type="ctrTitle"/>
          </p:nvPr>
        </p:nvSpPr>
        <p:spPr>
          <a:xfrm>
            <a:off x="1767718" y="358057"/>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lang="en-US" altLang="ja-JP" dirty="0"/>
              <a:t>Google </a:t>
            </a:r>
            <a:r>
              <a:rPr lang="ja-JP" altLang="en-US" dirty="0"/>
              <a:t>マップとは</a:t>
            </a:r>
            <a:endParaRPr kumimoji="0" lang="ja-JP" altLang="en-US" kern="0" dirty="0"/>
          </a:p>
        </p:txBody>
      </p:sp>
      <p:sp>
        <p:nvSpPr>
          <p:cNvPr id="11" name="Title 1">
            <a:extLst>
              <a:ext uri="{FF2B5EF4-FFF2-40B4-BE49-F238E27FC236}">
                <a16:creationId xmlns:a16="http://schemas.microsoft.com/office/drawing/2014/main" id="{5003A330-132E-A42B-565B-E67C810A83D7}"/>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Tree>
    <p:extLst>
      <p:ext uri="{BB962C8B-B14F-4D97-AF65-F5344CB8AC3E}">
        <p14:creationId xmlns:p14="http://schemas.microsoft.com/office/powerpoint/2010/main" val="101696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11E96C74-31F8-A8C5-F099-1B8BA1C4BA5A}"/>
              </a:ext>
            </a:extLst>
          </p:cNvPr>
          <p:cNvGrpSpPr/>
          <p:nvPr/>
        </p:nvGrpSpPr>
        <p:grpSpPr>
          <a:xfrm>
            <a:off x="4601584" y="2458097"/>
            <a:ext cx="1496607" cy="2660911"/>
            <a:chOff x="4601584" y="2458097"/>
            <a:chExt cx="1496607" cy="2660911"/>
          </a:xfrm>
        </p:grpSpPr>
        <p:pic>
          <p:nvPicPr>
            <p:cNvPr id="2056" name="Picture 8">
              <a:extLst>
                <a:ext uri="{FF2B5EF4-FFF2-40B4-BE49-F238E27FC236}">
                  <a16:creationId xmlns:a16="http://schemas.microsoft.com/office/drawing/2014/main" id="{B7639C8E-09BC-2EDE-3416-C6794E7CC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584" y="2458097"/>
              <a:ext cx="1494434" cy="26609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D921BEF8-F681-31CA-21C8-C1887E76F4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t="16754" b="7735"/>
            <a:stretch/>
          </p:blipFill>
          <p:spPr bwMode="auto">
            <a:xfrm>
              <a:off x="4603757" y="2906439"/>
              <a:ext cx="1494434" cy="2009258"/>
            </a:xfrm>
            <a:prstGeom prst="rect">
              <a:avLst/>
            </a:prstGeom>
            <a:noFill/>
            <a:ln>
              <a:noFill/>
            </a:ln>
            <a:extLst>
              <a:ext uri="{909E8E84-426E-40DD-AFC4-6F175D3DCCD1}">
                <a14:hiddenFill xmlns:a14="http://schemas.microsoft.com/office/drawing/2010/main">
                  <a:solidFill>
                    <a:srgbClr val="FFFFFF"/>
                  </a:solidFill>
                </a14:hiddenFill>
              </a:ext>
            </a:extLst>
          </p:spPr>
        </p:pic>
      </p:grpSp>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extLst>
              <p:ext uri="{D42A27DB-BD31-4B8C-83A1-F6EECF244321}">
                <p14:modId xmlns:p14="http://schemas.microsoft.com/office/powerpoint/2010/main" val="1053712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58057"/>
            <a:ext cx="7200000" cy="720000"/>
          </a:xfrm>
        </p:spPr>
        <p:txBody>
          <a:bodyPr vert="horz">
            <a:noAutofit/>
          </a:bodyPr>
          <a:lstStyle/>
          <a:p>
            <a:pPr>
              <a:lnSpc>
                <a:spcPct val="100000"/>
              </a:lnSpc>
            </a:pPr>
            <a:r>
              <a:rPr lang="ja-JP" altLang="en-US" sz="1800" dirty="0">
                <a:latin typeface="Meiryo"/>
                <a:ea typeface="Meiryo"/>
              </a:rPr>
              <a:t>マップアプリの使い方</a:t>
            </a:r>
            <a:br>
              <a:rPr lang="ja-JP" altLang="en-US" sz="2000" kern="0" dirty="0"/>
            </a:br>
            <a:r>
              <a:rPr lang="en-US" altLang="ja-JP" dirty="0">
                <a:latin typeface="Meiryo"/>
                <a:ea typeface="Meiryo"/>
              </a:rPr>
              <a:t>Google </a:t>
            </a:r>
            <a:r>
              <a:rPr lang="en-US" altLang="ja-JP" dirty="0" err="1">
                <a:latin typeface="Meiryo"/>
                <a:ea typeface="Meiryo"/>
              </a:rPr>
              <a:t>マップ</a:t>
            </a:r>
            <a:r>
              <a:rPr lang="ja-JP" altLang="en-US">
                <a:latin typeface="Meiryo"/>
                <a:ea typeface="Meiryo"/>
              </a:rPr>
              <a:t>のインストール</a:t>
            </a:r>
            <a:endParaRPr kumimoji="0" lang="ja-JP" altLang="en-US" kern="0">
              <a:latin typeface="Meiryo"/>
              <a:ea typeface="Meiryo"/>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pic>
        <p:nvPicPr>
          <p:cNvPr id="2058" name="Picture 10">
            <a:extLst>
              <a:ext uri="{FF2B5EF4-FFF2-40B4-BE49-F238E27FC236}">
                <a16:creationId xmlns:a16="http://schemas.microsoft.com/office/drawing/2014/main" id="{DE32A4C4-B9AD-D7DE-C12F-6BEFDB5BFB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7547" y="2478947"/>
            <a:ext cx="152486" cy="7325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グループ化 15">
            <a:extLst>
              <a:ext uri="{FF2B5EF4-FFF2-40B4-BE49-F238E27FC236}">
                <a16:creationId xmlns:a16="http://schemas.microsoft.com/office/drawing/2014/main" id="{9B3F75D3-8A3E-D9C2-FC11-B721FDDB7957}"/>
              </a:ext>
            </a:extLst>
          </p:cNvPr>
          <p:cNvGrpSpPr/>
          <p:nvPr/>
        </p:nvGrpSpPr>
        <p:grpSpPr>
          <a:xfrm>
            <a:off x="6317441" y="2115165"/>
            <a:ext cx="1489109" cy="1356082"/>
            <a:chOff x="6317441" y="1788583"/>
            <a:chExt cx="1489109" cy="1356082"/>
          </a:xfrm>
        </p:grpSpPr>
        <p:pic>
          <p:nvPicPr>
            <p:cNvPr id="1030" name="Picture 6">
              <a:extLst>
                <a:ext uri="{FF2B5EF4-FFF2-40B4-BE49-F238E27FC236}">
                  <a16:creationId xmlns:a16="http://schemas.microsoft.com/office/drawing/2014/main" id="{E2DA11F5-04F1-891E-9BB0-5A44B418A3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7441" y="1788583"/>
              <a:ext cx="1489109" cy="13560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0D04F66A-46B0-8F89-5EAC-9F5EF79B67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6705" y="1796830"/>
              <a:ext cx="152486" cy="732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グループ化 14">
            <a:extLst>
              <a:ext uri="{FF2B5EF4-FFF2-40B4-BE49-F238E27FC236}">
                <a16:creationId xmlns:a16="http://schemas.microsoft.com/office/drawing/2014/main" id="{5D1DAB7D-1365-8641-1A7F-305C18D55B58}"/>
              </a:ext>
            </a:extLst>
          </p:cNvPr>
          <p:cNvGrpSpPr/>
          <p:nvPr/>
        </p:nvGrpSpPr>
        <p:grpSpPr>
          <a:xfrm>
            <a:off x="6413600" y="2732758"/>
            <a:ext cx="1489108" cy="738598"/>
            <a:chOff x="6478895" y="2544808"/>
            <a:chExt cx="1489108" cy="738598"/>
          </a:xfrm>
        </p:grpSpPr>
        <p:pic>
          <p:nvPicPr>
            <p:cNvPr id="1032" name="Picture 8">
              <a:extLst>
                <a:ext uri="{FF2B5EF4-FFF2-40B4-BE49-F238E27FC236}">
                  <a16:creationId xmlns:a16="http://schemas.microsoft.com/office/drawing/2014/main" id="{2EDDEBDD-9A15-4714-6D55-7430E80609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8895" y="2544808"/>
              <a:ext cx="1489108" cy="7385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C8B329DE-7DAE-B7C9-F757-CF3033F230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6836" y="2563317"/>
              <a:ext cx="152486" cy="732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グループ化 18">
            <a:extLst>
              <a:ext uri="{FF2B5EF4-FFF2-40B4-BE49-F238E27FC236}">
                <a16:creationId xmlns:a16="http://schemas.microsoft.com/office/drawing/2014/main" id="{D183A726-C5C3-4E1E-47C9-CBC61A4FB116}"/>
              </a:ext>
            </a:extLst>
          </p:cNvPr>
          <p:cNvGrpSpPr/>
          <p:nvPr/>
        </p:nvGrpSpPr>
        <p:grpSpPr>
          <a:xfrm>
            <a:off x="6680769" y="3372137"/>
            <a:ext cx="1494433" cy="2660911"/>
            <a:chOff x="6706967" y="3045685"/>
            <a:chExt cx="1494433" cy="2660911"/>
          </a:xfrm>
        </p:grpSpPr>
        <p:grpSp>
          <p:nvGrpSpPr>
            <p:cNvPr id="18" name="グループ化 17">
              <a:extLst>
                <a:ext uri="{FF2B5EF4-FFF2-40B4-BE49-F238E27FC236}">
                  <a16:creationId xmlns:a16="http://schemas.microsoft.com/office/drawing/2014/main" id="{183D580E-1BA2-FCF3-DD8F-5E0FAF5BF66D}"/>
                </a:ext>
              </a:extLst>
            </p:cNvPr>
            <p:cNvGrpSpPr/>
            <p:nvPr/>
          </p:nvGrpSpPr>
          <p:grpSpPr>
            <a:xfrm>
              <a:off x="6706967" y="3045685"/>
              <a:ext cx="1494433" cy="2660911"/>
              <a:chOff x="6706967" y="3045685"/>
              <a:chExt cx="1494433" cy="2660911"/>
            </a:xfrm>
          </p:grpSpPr>
          <p:pic>
            <p:nvPicPr>
              <p:cNvPr id="1034" name="Picture 10">
                <a:extLst>
                  <a:ext uri="{FF2B5EF4-FFF2-40B4-BE49-F238E27FC236}">
                    <a16:creationId xmlns:a16="http://schemas.microsoft.com/office/drawing/2014/main" id="{61C0694A-A02F-6CDC-BD58-4970AC10C0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6967" y="3045685"/>
                <a:ext cx="1494433" cy="26609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238837EF-119B-CCBD-31F3-AF7B4454D9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3451" y="3052175"/>
                <a:ext cx="152486" cy="732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a:extLst>
                <a:ext uri="{FF2B5EF4-FFF2-40B4-BE49-F238E27FC236}">
                  <a16:creationId xmlns:a16="http://schemas.microsoft.com/office/drawing/2014/main" id="{3198CBEC-CB4B-9DA1-9C2C-4BBCBD8806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2950" y="4783448"/>
              <a:ext cx="283670" cy="11269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1C4608F-466A-0AE4-5AF9-78445FF5ED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39323" y="3501445"/>
              <a:ext cx="243833" cy="146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グループ化 7">
            <a:extLst>
              <a:ext uri="{FF2B5EF4-FFF2-40B4-BE49-F238E27FC236}">
                <a16:creationId xmlns:a16="http://schemas.microsoft.com/office/drawing/2014/main" id="{72C6C6F9-CB98-4187-B57D-848A0BFBF8A9}"/>
              </a:ext>
            </a:extLst>
          </p:cNvPr>
          <p:cNvGrpSpPr/>
          <p:nvPr/>
        </p:nvGrpSpPr>
        <p:grpSpPr>
          <a:xfrm>
            <a:off x="2576461" y="2458097"/>
            <a:ext cx="1680615" cy="2660912"/>
            <a:chOff x="2576461" y="2458097"/>
            <a:chExt cx="1680615" cy="2660912"/>
          </a:xfrm>
        </p:grpSpPr>
        <p:pic>
          <p:nvPicPr>
            <p:cNvPr id="2052" name="Picture 4">
              <a:extLst>
                <a:ext uri="{FF2B5EF4-FFF2-40B4-BE49-F238E27FC236}">
                  <a16:creationId xmlns:a16="http://schemas.microsoft.com/office/drawing/2014/main" id="{D36F1693-0553-84FA-62B1-38B9BD1623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62642" y="2458098"/>
              <a:ext cx="1494434" cy="26609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E351D19-4F74-C76A-CFDD-3CFE83AB1A3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66977" y="2458097"/>
              <a:ext cx="142471" cy="75600"/>
            </a:xfrm>
            <a:prstGeom prst="rect">
              <a:avLst/>
            </a:prstGeom>
            <a:noFill/>
            <a:extLst>
              <a:ext uri="{909E8E84-426E-40DD-AFC4-6F175D3DCCD1}">
                <a14:hiddenFill xmlns:a14="http://schemas.microsoft.com/office/drawing/2010/main">
                  <a:solidFill>
                    <a:srgbClr val="FFFFFF"/>
                  </a:solidFill>
                </a14:hiddenFill>
              </a:ext>
            </a:extLst>
          </p:spPr>
        </p:pic>
        <p:sp>
          <p:nvSpPr>
            <p:cNvPr id="20" name="四角形: 角を丸くする 19">
              <a:extLst>
                <a:ext uri="{FF2B5EF4-FFF2-40B4-BE49-F238E27FC236}">
                  <a16:creationId xmlns:a16="http://schemas.microsoft.com/office/drawing/2014/main" id="{F1E51605-1F52-1442-DE52-A56E2D4F4152}"/>
                </a:ext>
              </a:extLst>
            </p:cNvPr>
            <p:cNvSpPr/>
            <p:nvPr/>
          </p:nvSpPr>
          <p:spPr>
            <a:xfrm>
              <a:off x="2779299" y="2871390"/>
              <a:ext cx="413647" cy="404192"/>
            </a:xfrm>
            <a:prstGeom prst="roundRect">
              <a:avLst/>
            </a:prstGeom>
            <a:noFill/>
            <a:ln w="34925" cmpd="sng">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7" name="図形グループ 66"/>
            <p:cNvGrpSpPr/>
            <p:nvPr/>
          </p:nvGrpSpPr>
          <p:grpSpPr>
            <a:xfrm>
              <a:off x="2576461" y="2661521"/>
              <a:ext cx="296587" cy="293005"/>
              <a:chOff x="2897417" y="3995693"/>
              <a:chExt cx="296587" cy="293005"/>
            </a:xfrm>
          </p:grpSpPr>
          <p:sp>
            <p:nvSpPr>
              <p:cNvPr id="68" name="円/楕円 6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sp>
        <p:nvSpPr>
          <p:cNvPr id="21" name="四角形: 角を丸くする 20">
            <a:extLst>
              <a:ext uri="{FF2B5EF4-FFF2-40B4-BE49-F238E27FC236}">
                <a16:creationId xmlns:a16="http://schemas.microsoft.com/office/drawing/2014/main" id="{F7457420-4C23-8BE0-5BD8-E1BF490ED232}"/>
              </a:ext>
            </a:extLst>
          </p:cNvPr>
          <p:cNvSpPr/>
          <p:nvPr/>
        </p:nvSpPr>
        <p:spPr>
          <a:xfrm>
            <a:off x="5797292" y="4925770"/>
            <a:ext cx="307906" cy="229387"/>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FF2453A3-CF63-0005-F190-3BD790B610E2}"/>
              </a:ext>
            </a:extLst>
          </p:cNvPr>
          <p:cNvSpPr/>
          <p:nvPr/>
        </p:nvSpPr>
        <p:spPr>
          <a:xfrm>
            <a:off x="6370012" y="2210177"/>
            <a:ext cx="1010300" cy="171627"/>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491FC4E9-DC70-34A5-714A-C36DF5919D61}"/>
              </a:ext>
            </a:extLst>
          </p:cNvPr>
          <p:cNvSpPr/>
          <p:nvPr/>
        </p:nvSpPr>
        <p:spPr>
          <a:xfrm>
            <a:off x="6466867" y="2831142"/>
            <a:ext cx="1010300" cy="17798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四角形: 角を丸くする 24">
            <a:extLst>
              <a:ext uri="{FF2B5EF4-FFF2-40B4-BE49-F238E27FC236}">
                <a16:creationId xmlns:a16="http://schemas.microsoft.com/office/drawing/2014/main" id="{67958957-D3C7-C207-F112-789A2AC5100A}"/>
              </a:ext>
            </a:extLst>
          </p:cNvPr>
          <p:cNvSpPr/>
          <p:nvPr/>
        </p:nvSpPr>
        <p:spPr>
          <a:xfrm>
            <a:off x="7830432" y="5080431"/>
            <a:ext cx="344770" cy="171627"/>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9" name="図形グループ 38"/>
          <p:cNvGrpSpPr/>
          <p:nvPr/>
        </p:nvGrpSpPr>
        <p:grpSpPr>
          <a:xfrm>
            <a:off x="7684555" y="4896090"/>
            <a:ext cx="230986" cy="213810"/>
            <a:chOff x="5878361" y="3995693"/>
            <a:chExt cx="296586" cy="293005"/>
          </a:xfrm>
        </p:grpSpPr>
        <p:sp>
          <p:nvSpPr>
            <p:cNvPr id="49" name="円/楕円 48"/>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図形グループ 50"/>
          <p:cNvGrpSpPr/>
          <p:nvPr/>
        </p:nvGrpSpPr>
        <p:grpSpPr>
          <a:xfrm>
            <a:off x="6268412" y="2659177"/>
            <a:ext cx="296586" cy="293005"/>
            <a:chOff x="5101121" y="3995693"/>
            <a:chExt cx="296586" cy="293005"/>
          </a:xfrm>
        </p:grpSpPr>
        <p:sp>
          <p:nvSpPr>
            <p:cNvPr id="52" name="円/楕円 5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図形グループ 53"/>
          <p:cNvGrpSpPr/>
          <p:nvPr/>
        </p:nvGrpSpPr>
        <p:grpSpPr>
          <a:xfrm>
            <a:off x="6221719" y="1922196"/>
            <a:ext cx="296586" cy="293005"/>
            <a:chOff x="4232441" y="3995693"/>
            <a:chExt cx="296586" cy="293005"/>
          </a:xfrm>
        </p:grpSpPr>
        <p:sp>
          <p:nvSpPr>
            <p:cNvPr id="55" name="円/楕円 54"/>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矢印: 右 36">
            <a:extLst>
              <a:ext uri="{FF2B5EF4-FFF2-40B4-BE49-F238E27FC236}">
                <a16:creationId xmlns:a16="http://schemas.microsoft.com/office/drawing/2014/main" id="{6A3E1833-D25D-FF53-284A-029BD62F5BD0}"/>
              </a:ext>
            </a:extLst>
          </p:cNvPr>
          <p:cNvSpPr/>
          <p:nvPr/>
        </p:nvSpPr>
        <p:spPr>
          <a:xfrm rot="5400000">
            <a:off x="6684247" y="2516967"/>
            <a:ext cx="363932" cy="177921"/>
          </a:xfrm>
          <a:prstGeom prst="rightArrow">
            <a:avLst>
              <a:gd name="adj1" fmla="val 41484"/>
              <a:gd name="adj2" fmla="val 6576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3" name="テキスト ボックス 2">
            <a:extLst>
              <a:ext uri="{FF2B5EF4-FFF2-40B4-BE49-F238E27FC236}">
                <a16:creationId xmlns:a16="http://schemas.microsoft.com/office/drawing/2014/main" id="{527E2311-413A-0C11-CB1A-5B19A996C2DD}"/>
              </a:ext>
            </a:extLst>
          </p:cNvPr>
          <p:cNvSpPr txBox="1"/>
          <p:nvPr/>
        </p:nvSpPr>
        <p:spPr>
          <a:xfrm>
            <a:off x="6806474" y="1364065"/>
            <a:ext cx="2056046" cy="523220"/>
          </a:xfrm>
          <a:prstGeom prst="rect">
            <a:avLst/>
          </a:prstGeom>
          <a:noFill/>
        </p:spPr>
        <p:txBody>
          <a:bodyPr wrap="square" rtlCol="0">
            <a:spAutoFit/>
          </a:bodyPr>
          <a:lstStyle/>
          <a:p>
            <a:r>
              <a:rPr kumimoji="1" lang="ja-JP" altLang="en-US" sz="1400" b="1" dirty="0">
                <a:solidFill>
                  <a:srgbClr val="009650"/>
                </a:solidFill>
                <a:latin typeface="メイリオ" panose="020B0604030504040204" pitchFamily="50" charset="-128"/>
                <a:ea typeface="メイリオ" panose="020B0604030504040204" pitchFamily="50" charset="-128"/>
              </a:rPr>
              <a:t>掲載機種：</a:t>
            </a:r>
            <a:r>
              <a:rPr kumimoji="1" lang="en-US" altLang="ja-JP" sz="1400" b="1" dirty="0">
                <a:solidFill>
                  <a:srgbClr val="009650"/>
                </a:solidFill>
                <a:latin typeface="メイリオ" panose="020B0604030504040204" pitchFamily="50" charset="-128"/>
                <a:ea typeface="メイリオ" panose="020B0604030504040204" pitchFamily="50" charset="-128"/>
              </a:rPr>
              <a:t>iPhone</a:t>
            </a:r>
            <a:r>
              <a:rPr kumimoji="1" lang="ja-JP" altLang="en-US" sz="1400" b="1" dirty="0">
                <a:solidFill>
                  <a:srgbClr val="009650"/>
                </a:solidFill>
                <a:latin typeface="メイリオ" panose="020B0604030504040204" pitchFamily="50" charset="-128"/>
                <a:ea typeface="メイリオ" panose="020B0604030504040204" pitchFamily="50" charset="-128"/>
              </a:rPr>
              <a:t> </a:t>
            </a:r>
            <a:r>
              <a:rPr kumimoji="1" lang="en-US" altLang="ja-JP" sz="1400" b="1" dirty="0">
                <a:solidFill>
                  <a:srgbClr val="009650"/>
                </a:solidFill>
                <a:latin typeface="メイリオ" panose="020B0604030504040204" pitchFamily="50" charset="-128"/>
                <a:ea typeface="メイリオ" panose="020B0604030504040204" pitchFamily="50" charset="-128"/>
              </a:rPr>
              <a:t>8</a:t>
            </a:r>
            <a:endParaRPr lang="en-US" altLang="ja-JP" sz="1400" b="1" dirty="0">
              <a:solidFill>
                <a:srgbClr val="009650"/>
              </a:solidFill>
              <a:latin typeface="メイリオ" panose="020B0604030504040204" pitchFamily="50" charset="-128"/>
              <a:ea typeface="メイリオ" panose="020B0604030504040204" pitchFamily="50" charset="-128"/>
            </a:endParaRPr>
          </a:p>
          <a:p>
            <a:r>
              <a:rPr lang="ja-JP" altLang="en-US" sz="1400" b="1" dirty="0">
                <a:solidFill>
                  <a:srgbClr val="009650"/>
                </a:solidFill>
                <a:latin typeface="メイリオ" panose="020B0604030504040204" pitchFamily="50" charset="-128"/>
                <a:ea typeface="メイリオ" panose="020B0604030504040204" pitchFamily="50" charset="-128"/>
              </a:rPr>
              <a:t>対応 </a:t>
            </a:r>
            <a:r>
              <a:rPr lang="en-US" altLang="ja-JP" sz="1400" b="1" dirty="0">
                <a:solidFill>
                  <a:srgbClr val="009650"/>
                </a:solidFill>
                <a:latin typeface="メイリオ" panose="020B0604030504040204" pitchFamily="50" charset="-128"/>
                <a:ea typeface="メイリオ" panose="020B0604030504040204" pitchFamily="50" charset="-128"/>
              </a:rPr>
              <a:t>OS</a:t>
            </a:r>
            <a:r>
              <a:rPr lang="ja-JP" altLang="en-US" sz="1400" b="1" dirty="0">
                <a:solidFill>
                  <a:srgbClr val="009650"/>
                </a:solidFill>
                <a:latin typeface="メイリオ" panose="020B0604030504040204" pitchFamily="50" charset="-128"/>
                <a:ea typeface="メイリオ" panose="020B0604030504040204" pitchFamily="50" charset="-128"/>
              </a:rPr>
              <a:t>： </a:t>
            </a:r>
            <a:r>
              <a:rPr lang="en-US" altLang="ja-JP" sz="1400" b="1" dirty="0">
                <a:solidFill>
                  <a:srgbClr val="009650"/>
                </a:solidFill>
                <a:latin typeface="メイリオ" panose="020B0604030504040204" pitchFamily="50" charset="-128"/>
                <a:ea typeface="メイリオ" panose="020B0604030504040204" pitchFamily="50" charset="-128"/>
              </a:rPr>
              <a:t>iOS 16 </a:t>
            </a:r>
            <a:endParaRPr kumimoji="1" lang="ja-JP" altLang="en-US" sz="1400" b="1" dirty="0">
              <a:solidFill>
                <a:srgbClr val="009650"/>
              </a:solidFill>
              <a:latin typeface="メイリオ" panose="020B0604030504040204" pitchFamily="50" charset="-128"/>
              <a:ea typeface="メイリオ" panose="020B0604030504040204" pitchFamily="50" charset="-128"/>
            </a:endParaRPr>
          </a:p>
        </p:txBody>
      </p:sp>
      <p:sp>
        <p:nvSpPr>
          <p:cNvPr id="5" name="字幕 14">
            <a:extLst>
              <a:ext uri="{FF2B5EF4-FFF2-40B4-BE49-F238E27FC236}">
                <a16:creationId xmlns:a16="http://schemas.microsoft.com/office/drawing/2014/main" id="{5E7B741A-C652-6F2B-225F-3AB28FD35DF0}"/>
              </a:ext>
            </a:extLst>
          </p:cNvPr>
          <p:cNvSpPr txBox="1">
            <a:spLocks/>
          </p:cNvSpPr>
          <p:nvPr/>
        </p:nvSpPr>
        <p:spPr>
          <a:xfrm>
            <a:off x="507804" y="1484824"/>
            <a:ext cx="8384676" cy="9531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dirty="0">
                <a:solidFill>
                  <a:srgbClr val="009650"/>
                </a:solidFill>
              </a:rPr>
              <a:t>iPhone</a:t>
            </a:r>
            <a:r>
              <a:rPr lang="ja-JP" altLang="en-US" dirty="0">
                <a:solidFill>
                  <a:srgbClr val="009650"/>
                </a:solidFill>
              </a:rPr>
              <a:t>の場合</a:t>
            </a:r>
            <a:endParaRPr lang="en-US" altLang="ja-JP" dirty="0">
              <a:solidFill>
                <a:srgbClr val="009650"/>
              </a:solidFill>
            </a:endParaRPr>
          </a:p>
          <a:p>
            <a:r>
              <a:rPr lang="en-US" altLang="ja-JP" sz="1600" dirty="0">
                <a:solidFill>
                  <a:srgbClr val="009650"/>
                </a:solidFill>
              </a:rPr>
              <a:t>※Android</a:t>
            </a:r>
            <a:r>
              <a:rPr lang="ja-JP" altLang="en-US" sz="1600" dirty="0">
                <a:solidFill>
                  <a:srgbClr val="009650"/>
                </a:solidFill>
              </a:rPr>
              <a:t>の機種は既にインストールされています。</a:t>
            </a:r>
          </a:p>
          <a:p>
            <a:endParaRPr lang="ja-JP" altLang="en-US" sz="2800" dirty="0"/>
          </a:p>
        </p:txBody>
      </p:sp>
      <p:grpSp>
        <p:nvGrpSpPr>
          <p:cNvPr id="9" name="グループ化 8">
            <a:extLst>
              <a:ext uri="{FF2B5EF4-FFF2-40B4-BE49-F238E27FC236}">
                <a16:creationId xmlns:a16="http://schemas.microsoft.com/office/drawing/2014/main" id="{69721930-53CC-056A-3EBB-EC1ECA725CE2}"/>
              </a:ext>
            </a:extLst>
          </p:cNvPr>
          <p:cNvGrpSpPr/>
          <p:nvPr/>
        </p:nvGrpSpPr>
        <p:grpSpPr>
          <a:xfrm>
            <a:off x="475971" y="2114429"/>
            <a:ext cx="3488056" cy="4179606"/>
            <a:chOff x="475971" y="2254184"/>
            <a:chExt cx="3488056" cy="4179606"/>
          </a:xfrm>
        </p:grpSpPr>
        <p:sp>
          <p:nvSpPr>
            <p:cNvPr id="6" name="テキスト ボックス 5">
              <a:extLst>
                <a:ext uri="{FF2B5EF4-FFF2-40B4-BE49-F238E27FC236}">
                  <a16:creationId xmlns:a16="http://schemas.microsoft.com/office/drawing/2014/main" id="{4BF2A7FA-4BA3-64C3-0AD8-FB1A93FBCF07}"/>
                </a:ext>
              </a:extLst>
            </p:cNvPr>
            <p:cNvSpPr txBox="1"/>
            <p:nvPr/>
          </p:nvSpPr>
          <p:spPr>
            <a:xfrm>
              <a:off x="475971" y="2254184"/>
              <a:ext cx="3488056" cy="41796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normalizeH="0" baseline="0" noProof="0" dirty="0">
                <a:ln>
                  <a:noFill/>
                </a:ln>
                <a:solidFill>
                  <a:srgbClr val="009650"/>
                </a:solidFill>
                <a:effectLst/>
                <a:uLnTx/>
                <a:uFillTx/>
                <a:latin typeface="Meiryo" charset="-128"/>
                <a:ea typeface="Meiryo" charset="-128"/>
                <a:cs typeface="Meiryo" charset="-128"/>
              </a:endParaRPr>
            </a:p>
            <a:p>
              <a:r>
                <a:rPr lang="en-US" altLang="ja-JP" sz="1600" b="1" kern="100" dirty="0">
                  <a:latin typeface="Meiryo"/>
                  <a:ea typeface="Meiryo"/>
                  <a:cs typeface="Times New Roman"/>
                </a:rPr>
                <a:t>「App Store　　」</a:t>
              </a:r>
              <a:endParaRPr lang="en-US" altLang="ja-JP" sz="1600" b="1" kern="100" dirty="0">
                <a:latin typeface="メイリオ"/>
                <a:ea typeface="メイリオ"/>
                <a:cs typeface="Times New Roman"/>
              </a:endParaRPr>
            </a:p>
            <a:p>
              <a:r>
                <a:rPr lang="ja-JP" altLang="en-US" sz="1600" b="1">
                  <a:latin typeface="メイリオ"/>
                  <a:ea typeface="メイリオ"/>
                </a:rPr>
                <a:t>を押す</a:t>
              </a:r>
              <a:endParaRPr lang="en-US" altLang="ja-JP" sz="1600" b="1">
                <a:latin typeface="メイリオ"/>
                <a:ea typeface="メイリオ"/>
              </a:endParaRPr>
            </a:p>
            <a:p>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❷</a:t>
              </a:r>
              <a:endParaRPr kumimoji="1" lang="en-US" altLang="ja-JP" sz="3200" b="1" i="0" u="none" strike="noStrike" kern="1200" cap="none" normalizeH="0" baseline="0" noProof="0" dirty="0">
                <a:ln>
                  <a:noFill/>
                </a:ln>
                <a:solidFill>
                  <a:prstClr val="black"/>
                </a:solidFill>
                <a:effectLst/>
                <a:uLnTx/>
                <a:uFillTx/>
                <a:latin typeface="Meiryo" charset="-128"/>
                <a:ea typeface="Meiryo" charset="-128"/>
                <a:cs typeface="Meiryo" charset="-128"/>
              </a:endParaRPr>
            </a:p>
            <a:p>
              <a:r>
                <a:rPr lang="ja-JP" altLang="en-US" sz="1600" b="1" kern="100">
                  <a:latin typeface="Meiryo"/>
                  <a:ea typeface="Meiryo"/>
                  <a:cs typeface="Times New Roman"/>
                </a:rPr>
                <a:t>「検索　　」</a:t>
              </a:r>
              <a:r>
                <a:rPr lang="ja-JP" altLang="en-US" sz="1600" b="1">
                  <a:latin typeface="メイリオ"/>
                  <a:ea typeface="メイリオ"/>
                </a:rPr>
                <a:t>を押す</a:t>
              </a:r>
              <a:endParaRPr lang="en-US" altLang="ja-JP" sz="1600" b="1">
                <a:latin typeface="メイリオ"/>
                <a:ea typeface="メイリオ"/>
              </a:endParaRPr>
            </a:p>
            <a:p>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❸</a:t>
              </a:r>
              <a:endParaRPr kumimoji="1" lang="en-US" altLang="ja-JP" sz="3200" b="1" i="0" u="none" strike="noStrike" kern="1200" cap="none" normalizeH="0" baseline="0" noProof="0" dirty="0">
                <a:ln>
                  <a:noFill/>
                </a:ln>
                <a:solidFill>
                  <a:srgbClr val="009650"/>
                </a:solidFill>
                <a:effectLst/>
                <a:uLnTx/>
                <a:uFillTx/>
                <a:latin typeface="Meiryo" charset="-128"/>
                <a:ea typeface="Meiryo" charset="-128"/>
                <a:cs typeface="Meiryo" charset="-128"/>
              </a:endParaRPr>
            </a:p>
            <a:p>
              <a:r>
                <a:rPr lang="ja-JP" altLang="en-US" sz="1600" b="1" kern="100">
                  <a:latin typeface="Meiryo"/>
                  <a:ea typeface="Meiryo"/>
                  <a:cs typeface="Times New Roman"/>
                </a:rPr>
                <a:t>「グーグルマップ</a:t>
              </a:r>
              <a:r>
                <a:rPr lang="ja-JP" altLang="en-US" sz="1600" b="1" spc="-750">
                  <a:latin typeface="Meiryo"/>
                  <a:ea typeface="Meiryo"/>
                  <a:cs typeface="Times New Roman"/>
                </a:rPr>
                <a:t> 」</a:t>
              </a:r>
              <a:endParaRPr lang="en-US" altLang="ja-JP" sz="1600" b="1" kern="100">
                <a:latin typeface="メイリオ"/>
                <a:ea typeface="メイリオ"/>
                <a:cs typeface="Times New Roman"/>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dirty="0">
                  <a:latin typeface="Meiryo" charset="-128"/>
                  <a:ea typeface="Meiryo" charset="-128"/>
                  <a:cs typeface="Meiryo" charset="-128"/>
                </a:rPr>
                <a:t>検索</a:t>
              </a:r>
              <a:endParaRPr lang="en-US" altLang="ja-JP" sz="1600" b="1" dirty="0">
                <a:latin typeface="Meiryo" charset="-128"/>
                <a:ea typeface="Meiryo" charset="-128"/>
                <a:cs typeface="Meiryo" charset="-128"/>
              </a:endParaRPr>
            </a:p>
            <a:p>
              <a:r>
                <a:rPr lang="ja-JP" altLang="en-US" sz="3200" b="1">
                  <a:solidFill>
                    <a:srgbClr val="009650"/>
                  </a:solidFill>
                  <a:latin typeface="Meiryo"/>
                  <a:ea typeface="Meiryo"/>
                  <a:cs typeface="Meiryo" charset="-128"/>
                </a:rPr>
                <a:t>❹</a:t>
              </a:r>
              <a:endParaRPr lang="en-US" altLang="ja-JP" sz="1600" b="1">
                <a:latin typeface="Meiryo"/>
                <a:ea typeface="Meiryo"/>
                <a:cs typeface="Times New Roman" panose="02020603050405020304" pitchFamily="18" charset="0"/>
              </a:endParaRPr>
            </a:p>
            <a:p>
              <a:r>
                <a:rPr lang="ja-JP" altLang="en-US" sz="1600" b="1" kern="100">
                  <a:latin typeface="Meiryo"/>
                  <a:ea typeface="Meiryo"/>
                  <a:cs typeface="Times New Roman"/>
                </a:rPr>
                <a:t>「入手」</a:t>
              </a:r>
              <a:r>
                <a:rPr lang="ja-JP" altLang="en-US" sz="1600" b="1">
                  <a:latin typeface="Meiryo"/>
                  <a:ea typeface="Meiryo"/>
                  <a:cs typeface="Meiryo" charset="-128"/>
                </a:rPr>
                <a:t>を押す</a:t>
              </a:r>
              <a:endParaRPr lang="en-US" altLang="ja-JP" sz="1600" b="1">
                <a:latin typeface="Meiryo"/>
                <a:ea typeface="Meiryo"/>
                <a:cs typeface="Meiryo" charset="-128"/>
              </a:endParaRPr>
            </a:p>
            <a:p>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入手済みの方は「開く」または「アップデート」を押す</a:t>
              </a:r>
            </a:p>
          </p:txBody>
        </p:sp>
        <p:pic>
          <p:nvPicPr>
            <p:cNvPr id="2050" name="Picture 2">
              <a:extLst>
                <a:ext uri="{FF2B5EF4-FFF2-40B4-BE49-F238E27FC236}">
                  <a16:creationId xmlns:a16="http://schemas.microsoft.com/office/drawing/2014/main" id="{46B0A388-13BC-13D3-1B34-58B58F17980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36492" y="3712217"/>
              <a:ext cx="291600" cy="478224"/>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1D58D395-D506-CE09-AFFA-E6BDD0E0E816}"/>
                </a:ext>
              </a:extLst>
            </p:cNvPr>
            <p:cNvPicPr>
              <a:picLocks noChangeAspect="1"/>
            </p:cNvPicPr>
            <p:nvPr/>
          </p:nvPicPr>
          <p:blipFill>
            <a:blip r:embed="rId18"/>
            <a:stretch>
              <a:fillRect/>
            </a:stretch>
          </p:blipFill>
          <p:spPr>
            <a:xfrm>
              <a:off x="1890245" y="2868250"/>
              <a:ext cx="321283" cy="305556"/>
            </a:xfrm>
            <a:prstGeom prst="rect">
              <a:avLst/>
            </a:prstGeom>
          </p:spPr>
        </p:pic>
      </p:grpSp>
      <p:cxnSp>
        <p:nvCxnSpPr>
          <p:cNvPr id="23" name="コネクタ: カギ線 22">
            <a:extLst>
              <a:ext uri="{FF2B5EF4-FFF2-40B4-BE49-F238E27FC236}">
                <a16:creationId xmlns:a16="http://schemas.microsoft.com/office/drawing/2014/main" id="{A5D5B9AF-ECC4-5A63-8185-E5C72F709986}"/>
              </a:ext>
            </a:extLst>
          </p:cNvPr>
          <p:cNvCxnSpPr>
            <a:cxnSpLocks/>
            <a:stCxn id="24" idx="3"/>
          </p:cNvCxnSpPr>
          <p:nvPr/>
        </p:nvCxnSpPr>
        <p:spPr>
          <a:xfrm>
            <a:off x="7477167" y="2920132"/>
            <a:ext cx="545392" cy="2036543"/>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矢印: 右 29">
            <a:extLst>
              <a:ext uri="{FF2B5EF4-FFF2-40B4-BE49-F238E27FC236}">
                <a16:creationId xmlns:a16="http://schemas.microsoft.com/office/drawing/2014/main" id="{DC016EE7-13B4-9FDF-1D59-381C56183A9E}"/>
              </a:ext>
            </a:extLst>
          </p:cNvPr>
          <p:cNvSpPr/>
          <p:nvPr/>
        </p:nvSpPr>
        <p:spPr>
          <a:xfrm>
            <a:off x="4293410" y="3571652"/>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cxnSp>
        <p:nvCxnSpPr>
          <p:cNvPr id="69" name="カギ線コネクタ 68"/>
          <p:cNvCxnSpPr>
            <a:cxnSpLocks/>
            <a:endCxn id="22" idx="1"/>
          </p:cNvCxnSpPr>
          <p:nvPr/>
        </p:nvCxnSpPr>
        <p:spPr>
          <a:xfrm rot="5400000" flipH="1" flipV="1">
            <a:off x="4842181" y="3403644"/>
            <a:ext cx="2635484" cy="420178"/>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7" name="図形グループ 56"/>
          <p:cNvGrpSpPr/>
          <p:nvPr/>
        </p:nvGrpSpPr>
        <p:grpSpPr>
          <a:xfrm>
            <a:off x="5568179" y="4663671"/>
            <a:ext cx="296586" cy="293005"/>
            <a:chOff x="3546641" y="3995693"/>
            <a:chExt cx="296586" cy="293005"/>
          </a:xfrm>
        </p:grpSpPr>
        <p:sp>
          <p:nvSpPr>
            <p:cNvPr id="58" name="円/楕円 5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48165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sp>
        <p:nvSpPr>
          <p:cNvPr id="80" name="テキスト ボックス 79">
            <a:extLst>
              <a:ext uri="{FF2B5EF4-FFF2-40B4-BE49-F238E27FC236}">
                <a16:creationId xmlns:a16="http://schemas.microsoft.com/office/drawing/2014/main" id="{6A013054-7987-46D2-89A9-B09248912486}"/>
              </a:ext>
            </a:extLst>
          </p:cNvPr>
          <p:cNvSpPr txBox="1"/>
          <p:nvPr/>
        </p:nvSpPr>
        <p:spPr>
          <a:xfrm>
            <a:off x="6053305" y="1911987"/>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pic>
        <p:nvPicPr>
          <p:cNvPr id="38" name="図 4" descr="携帯電話の画面&#10;&#10;説明は自動で生成されたものです">
            <a:extLst>
              <a:ext uri="{FF2B5EF4-FFF2-40B4-BE49-F238E27FC236}">
                <a16:creationId xmlns:a16="http://schemas.microsoft.com/office/drawing/2014/main" id="{A96FF2A9-5B48-10AD-55DD-E223699ED83F}"/>
              </a:ext>
            </a:extLst>
          </p:cNvPr>
          <p:cNvPicPr>
            <a:picLocks noChangeAspect="1"/>
          </p:cNvPicPr>
          <p:nvPr/>
        </p:nvPicPr>
        <p:blipFill>
          <a:blip r:embed="rId6"/>
          <a:stretch>
            <a:fillRect/>
          </a:stretch>
        </p:blipFill>
        <p:spPr>
          <a:xfrm>
            <a:off x="-380708" y="2486843"/>
            <a:ext cx="3839735" cy="3839735"/>
          </a:xfrm>
          <a:prstGeom prst="rect">
            <a:avLst/>
          </a:prstGeom>
        </p:spPr>
      </p:pic>
      <p:sp>
        <p:nvSpPr>
          <p:cNvPr id="63" name="字幕 14">
            <a:extLst>
              <a:ext uri="{FF2B5EF4-FFF2-40B4-BE49-F238E27FC236}">
                <a16:creationId xmlns:a16="http://schemas.microsoft.com/office/drawing/2014/main" id="{92E2912F-C1EB-65E4-2CE1-C6031F8A5400}"/>
              </a:ext>
            </a:extLst>
          </p:cNvPr>
          <p:cNvSpPr txBox="1">
            <a:spLocks/>
          </p:cNvSpPr>
          <p:nvPr/>
        </p:nvSpPr>
        <p:spPr>
          <a:xfrm>
            <a:off x="507804" y="1484824"/>
            <a:ext cx="8384676" cy="36000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800" dirty="0"/>
              <a:t>はじめる前に位置情報を確認しましょう。</a:t>
            </a:r>
          </a:p>
          <a:p>
            <a:endParaRPr lang="ja-JP" altLang="en-US" sz="2800" dirty="0"/>
          </a:p>
        </p:txBody>
      </p:sp>
      <p:sp>
        <p:nvSpPr>
          <p:cNvPr id="64" name="テキスト ボックス 63">
            <a:extLst>
              <a:ext uri="{FF2B5EF4-FFF2-40B4-BE49-F238E27FC236}">
                <a16:creationId xmlns:a16="http://schemas.microsoft.com/office/drawing/2014/main" id="{99C14C38-37F1-B4F6-92FD-386CB4C14066}"/>
              </a:ext>
            </a:extLst>
          </p:cNvPr>
          <p:cNvSpPr txBox="1"/>
          <p:nvPr/>
        </p:nvSpPr>
        <p:spPr>
          <a:xfrm>
            <a:off x="4468144" y="1827770"/>
            <a:ext cx="540000" cy="584775"/>
          </a:xfrm>
          <a:prstGeom prst="rect">
            <a:avLst/>
          </a:prstGeom>
          <a:noFill/>
        </p:spPr>
        <p:txBody>
          <a:bodyPr wrap="square" rtlCol="0" anchor="ctr">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66" name="テキスト ボックス 65">
            <a:extLst>
              <a:ext uri="{FF2B5EF4-FFF2-40B4-BE49-F238E27FC236}">
                <a16:creationId xmlns:a16="http://schemas.microsoft.com/office/drawing/2014/main" id="{480F9D81-E71A-5EF2-56FE-E5B7DD716F8A}"/>
              </a:ext>
            </a:extLst>
          </p:cNvPr>
          <p:cNvSpPr txBox="1"/>
          <p:nvPr/>
        </p:nvSpPr>
        <p:spPr>
          <a:xfrm>
            <a:off x="2233655" y="1823533"/>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77" name="テキスト ボックス 76">
            <a:extLst>
              <a:ext uri="{FF2B5EF4-FFF2-40B4-BE49-F238E27FC236}">
                <a16:creationId xmlns:a16="http://schemas.microsoft.com/office/drawing/2014/main" id="{B1725E88-193A-6622-3911-170B6633FBC3}"/>
              </a:ext>
            </a:extLst>
          </p:cNvPr>
          <p:cNvSpPr txBox="1"/>
          <p:nvPr/>
        </p:nvSpPr>
        <p:spPr>
          <a:xfrm>
            <a:off x="228303" y="1823533"/>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grpSp>
        <p:nvGrpSpPr>
          <p:cNvPr id="78" name="グループ化 77">
            <a:extLst>
              <a:ext uri="{FF2B5EF4-FFF2-40B4-BE49-F238E27FC236}">
                <a16:creationId xmlns:a16="http://schemas.microsoft.com/office/drawing/2014/main" id="{CA9A5842-984F-9521-3DE3-6E2207546035}"/>
              </a:ext>
            </a:extLst>
          </p:cNvPr>
          <p:cNvGrpSpPr/>
          <p:nvPr/>
        </p:nvGrpSpPr>
        <p:grpSpPr>
          <a:xfrm>
            <a:off x="583985" y="1937537"/>
            <a:ext cx="5617361" cy="555318"/>
            <a:chOff x="638777" y="1552018"/>
            <a:chExt cx="5617361" cy="555318"/>
          </a:xfrm>
        </p:grpSpPr>
        <p:sp>
          <p:nvSpPr>
            <p:cNvPr id="81" name="テキスト ボックス 80">
              <a:extLst>
                <a:ext uri="{FF2B5EF4-FFF2-40B4-BE49-F238E27FC236}">
                  <a16:creationId xmlns:a16="http://schemas.microsoft.com/office/drawing/2014/main" id="{39D8E215-EB08-67C8-81CA-AC00DF9D9C8C}"/>
                </a:ext>
              </a:extLst>
            </p:cNvPr>
            <p:cNvSpPr txBox="1"/>
            <p:nvPr/>
          </p:nvSpPr>
          <p:spPr>
            <a:xfrm>
              <a:off x="638777" y="1553338"/>
              <a:ext cx="1684014" cy="553998"/>
            </a:xfrm>
            <a:prstGeom prst="rect">
              <a:avLst/>
            </a:prstGeom>
            <a:noFill/>
          </p:spPr>
          <p:txBody>
            <a:bodyPr wrap="square" lIns="91440" tIns="45720" rIns="91440" bIns="45720" rtlCol="0" anchor="t">
              <a:spAutoFit/>
            </a:bodyPr>
            <a:lstStyle/>
            <a:p>
              <a:r>
                <a:rPr lang="ja-JP" altLang="en-US" sz="1500" b="1" dirty="0">
                  <a:latin typeface="メイリオ"/>
                  <a:ea typeface="メイリオ"/>
                </a:rPr>
                <a:t>「設定        」を</a:t>
              </a:r>
              <a:endParaRPr lang="en-US" altLang="ja-JP" sz="1500" b="1" dirty="0">
                <a:latin typeface="メイリオ"/>
                <a:ea typeface="メイリオ"/>
              </a:endParaRPr>
            </a:p>
            <a:p>
              <a:r>
                <a:rPr lang="ja-JP" altLang="en-US" sz="1500" b="1" dirty="0">
                  <a:latin typeface="メイリオ"/>
                  <a:ea typeface="メイリオ"/>
                </a:rPr>
                <a:t>　押す</a:t>
              </a:r>
              <a:endParaRPr lang="en-US" altLang="ja-JP" sz="1500" b="1" dirty="0">
                <a:latin typeface="メイリオ"/>
                <a:ea typeface="メイリオ"/>
              </a:endParaRPr>
            </a:p>
          </p:txBody>
        </p:sp>
        <p:sp>
          <p:nvSpPr>
            <p:cNvPr id="82" name="テキスト ボックス 81">
              <a:extLst>
                <a:ext uri="{FF2B5EF4-FFF2-40B4-BE49-F238E27FC236}">
                  <a16:creationId xmlns:a16="http://schemas.microsoft.com/office/drawing/2014/main" id="{CBCE8681-6533-2F10-30F2-2C00B540AC83}"/>
                </a:ext>
              </a:extLst>
            </p:cNvPr>
            <p:cNvSpPr txBox="1"/>
            <p:nvPr/>
          </p:nvSpPr>
          <p:spPr>
            <a:xfrm>
              <a:off x="2729969" y="1552018"/>
              <a:ext cx="1927255" cy="553998"/>
            </a:xfrm>
            <a:prstGeom prst="rect">
              <a:avLst/>
            </a:prstGeom>
            <a:noFill/>
          </p:spPr>
          <p:txBody>
            <a:bodyPr wrap="square" lIns="91440" tIns="45720" rIns="91440" bIns="45720" rtlCol="0" anchor="t">
              <a:spAutoFit/>
            </a:bodyPr>
            <a:lstStyle/>
            <a:p>
              <a:r>
                <a:rPr lang="ja-JP" altLang="en-US" sz="1500" b="1" dirty="0">
                  <a:latin typeface="メイリオ" panose="020B0604030504040204" pitchFamily="50" charset="-128"/>
                  <a:ea typeface="メイリオ" panose="020B0604030504040204" pitchFamily="50" charset="-128"/>
                </a:rPr>
                <a:t>画面をスライドし</a:t>
              </a:r>
              <a:endParaRPr lang="en-US" altLang="ja-JP" sz="1500" b="1" dirty="0">
                <a:latin typeface="メイリオ" panose="020B0604030504040204" pitchFamily="50" charset="-128"/>
                <a:ea typeface="メイリオ" panose="020B0604030504040204" pitchFamily="50" charset="-128"/>
              </a:endParaRPr>
            </a:p>
            <a:p>
              <a:r>
                <a:rPr lang="ja-JP" altLang="en-US" sz="1500" b="1" dirty="0">
                  <a:latin typeface="メイリオ" panose="020B0604030504040204" pitchFamily="50" charset="-128"/>
                  <a:ea typeface="メイリオ" panose="020B0604030504040204" pitchFamily="50" charset="-128"/>
                </a:rPr>
                <a:t>「位置情報」を探す</a:t>
              </a:r>
              <a:endParaRPr lang="en-US" altLang="ja-JP" sz="1500" b="1" dirty="0">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790B2B4C-B864-8779-DDB1-70375953FAB8}"/>
                </a:ext>
              </a:extLst>
            </p:cNvPr>
            <p:cNvSpPr txBox="1"/>
            <p:nvPr/>
          </p:nvSpPr>
          <p:spPr>
            <a:xfrm>
              <a:off x="4915779" y="1553338"/>
              <a:ext cx="1340359" cy="553998"/>
            </a:xfrm>
            <a:prstGeom prst="rect">
              <a:avLst/>
            </a:prstGeom>
            <a:noFill/>
          </p:spPr>
          <p:txBody>
            <a:bodyPr wrap="square" lIns="91440" tIns="45720" rIns="91440" bIns="45720" rtlCol="0" anchor="t">
              <a:spAutoFit/>
            </a:bodyPr>
            <a:lstStyle/>
            <a:p>
              <a:r>
                <a:rPr lang="ja-JP" altLang="en-US" sz="1500" b="1" dirty="0">
                  <a:latin typeface="メイリオ"/>
                  <a:ea typeface="メイリオ"/>
                </a:rPr>
                <a:t>「位置情報」</a:t>
              </a:r>
              <a:endParaRPr lang="en-US" altLang="ja-JP" sz="1500" b="1" dirty="0">
                <a:latin typeface="メイリオ"/>
                <a:ea typeface="メイリオ"/>
              </a:endParaRPr>
            </a:p>
            <a:p>
              <a:r>
                <a:rPr lang="ja-JP" altLang="en-US" sz="1500" b="1" dirty="0">
                  <a:latin typeface="メイリオ"/>
                  <a:ea typeface="メイリオ"/>
                </a:rPr>
                <a:t>　を押す</a:t>
              </a:r>
              <a:endParaRPr lang="en-US" altLang="ja-JP" sz="1500" b="1" dirty="0">
                <a:latin typeface="メイリオ"/>
                <a:ea typeface="メイリオ"/>
              </a:endParaRPr>
            </a:p>
          </p:txBody>
        </p:sp>
      </p:grpSp>
      <p:grpSp>
        <p:nvGrpSpPr>
          <p:cNvPr id="2" name="グループ化 1">
            <a:extLst>
              <a:ext uri="{FF2B5EF4-FFF2-40B4-BE49-F238E27FC236}">
                <a16:creationId xmlns:a16="http://schemas.microsoft.com/office/drawing/2014/main" id="{84FFE7C2-D202-F15D-914F-7B727632752F}"/>
              </a:ext>
            </a:extLst>
          </p:cNvPr>
          <p:cNvGrpSpPr/>
          <p:nvPr/>
        </p:nvGrpSpPr>
        <p:grpSpPr>
          <a:xfrm>
            <a:off x="777008" y="2775913"/>
            <a:ext cx="1534337" cy="3247288"/>
            <a:chOff x="777008" y="2775913"/>
            <a:chExt cx="1534337" cy="3247288"/>
          </a:xfrm>
        </p:grpSpPr>
        <p:pic>
          <p:nvPicPr>
            <p:cNvPr id="39" name="図 38" descr="グラフィカル ユーザー インターフェイス, アプリケーション&#10;&#10;説明は自動で生成されたものです">
              <a:extLst>
                <a:ext uri="{FF2B5EF4-FFF2-40B4-BE49-F238E27FC236}">
                  <a16:creationId xmlns:a16="http://schemas.microsoft.com/office/drawing/2014/main" id="{5538B82C-2BF1-ED67-A087-31FF12822308}"/>
                </a:ext>
              </a:extLst>
            </p:cNvPr>
            <p:cNvPicPr>
              <a:picLocks noChangeAspect="1"/>
            </p:cNvPicPr>
            <p:nvPr/>
          </p:nvPicPr>
          <p:blipFill>
            <a:blip r:embed="rId7"/>
            <a:stretch>
              <a:fillRect/>
            </a:stretch>
          </p:blipFill>
          <p:spPr>
            <a:xfrm>
              <a:off x="777008" y="2819084"/>
              <a:ext cx="1534337" cy="3204117"/>
            </a:xfrm>
            <a:prstGeom prst="rect">
              <a:avLst/>
            </a:prstGeom>
          </p:spPr>
        </p:pic>
        <p:sp>
          <p:nvSpPr>
            <p:cNvPr id="40" name="四角形: 角を丸くする 39">
              <a:extLst>
                <a:ext uri="{FF2B5EF4-FFF2-40B4-BE49-F238E27FC236}">
                  <a16:creationId xmlns:a16="http://schemas.microsoft.com/office/drawing/2014/main" id="{A123A04C-8B41-0439-4F57-36C6A9EA10B4}"/>
                </a:ext>
              </a:extLst>
            </p:cNvPr>
            <p:cNvSpPr/>
            <p:nvPr/>
          </p:nvSpPr>
          <p:spPr>
            <a:xfrm>
              <a:off x="1951908" y="4378797"/>
              <a:ext cx="287804" cy="3171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1" name="図 60">
              <a:extLst>
                <a:ext uri="{FF2B5EF4-FFF2-40B4-BE49-F238E27FC236}">
                  <a16:creationId xmlns:a16="http://schemas.microsoft.com/office/drawing/2014/main" id="{D4D4AA79-A5A6-A6F3-683E-1A90E5F73C88}"/>
                </a:ext>
              </a:extLst>
            </p:cNvPr>
            <p:cNvPicPr>
              <a:picLocks noChangeAspect="1"/>
            </p:cNvPicPr>
            <p:nvPr/>
          </p:nvPicPr>
          <p:blipFill>
            <a:blip r:embed="rId8"/>
            <a:stretch>
              <a:fillRect/>
            </a:stretch>
          </p:blipFill>
          <p:spPr>
            <a:xfrm>
              <a:off x="1472402" y="2775913"/>
              <a:ext cx="134977" cy="134977"/>
            </a:xfrm>
            <a:prstGeom prst="rect">
              <a:avLst/>
            </a:prstGeom>
          </p:spPr>
        </p:pic>
        <p:grpSp>
          <p:nvGrpSpPr>
            <p:cNvPr id="85" name="図形グループ 108">
              <a:extLst>
                <a:ext uri="{FF2B5EF4-FFF2-40B4-BE49-F238E27FC236}">
                  <a16:creationId xmlns:a16="http://schemas.microsoft.com/office/drawing/2014/main" id="{F44B2DF6-1AFE-252B-93B2-EC9160CFF058}"/>
                </a:ext>
              </a:extLst>
            </p:cNvPr>
            <p:cNvGrpSpPr/>
            <p:nvPr/>
          </p:nvGrpSpPr>
          <p:grpSpPr>
            <a:xfrm>
              <a:off x="1717059" y="4210709"/>
              <a:ext cx="296587" cy="293005"/>
              <a:chOff x="2897417" y="3995693"/>
              <a:chExt cx="296587" cy="293005"/>
            </a:xfrm>
          </p:grpSpPr>
          <p:sp>
            <p:nvSpPr>
              <p:cNvPr id="86" name="円/楕円 114">
                <a:extLst>
                  <a:ext uri="{FF2B5EF4-FFF2-40B4-BE49-F238E27FC236}">
                    <a16:creationId xmlns:a16="http://schemas.microsoft.com/office/drawing/2014/main" id="{0189F059-0A3C-3F8A-A554-7EE1B5E900AC}"/>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id="{3848A93E-46F3-4350-E1D9-232C4F905B55}"/>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grpSp>
        <p:nvGrpSpPr>
          <p:cNvPr id="88" name="図形グループ 93">
            <a:extLst>
              <a:ext uri="{FF2B5EF4-FFF2-40B4-BE49-F238E27FC236}">
                <a16:creationId xmlns:a16="http://schemas.microsoft.com/office/drawing/2014/main" id="{F773DCB3-50DD-D983-464F-F1C8DA3C5CE7}"/>
              </a:ext>
            </a:extLst>
          </p:cNvPr>
          <p:cNvGrpSpPr/>
          <p:nvPr/>
        </p:nvGrpSpPr>
        <p:grpSpPr>
          <a:xfrm>
            <a:off x="3602300" y="3101515"/>
            <a:ext cx="296586" cy="293005"/>
            <a:chOff x="3546641" y="3995693"/>
            <a:chExt cx="296586" cy="293005"/>
          </a:xfrm>
        </p:grpSpPr>
        <p:sp>
          <p:nvSpPr>
            <p:cNvPr id="89" name="円/楕円 106">
              <a:extLst>
                <a:ext uri="{FF2B5EF4-FFF2-40B4-BE49-F238E27FC236}">
                  <a16:creationId xmlns:a16="http://schemas.microsoft.com/office/drawing/2014/main" id="{97E66960-3945-C9C9-7B25-819E42557AF0}"/>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フリーフォーム 107">
              <a:extLst>
                <a:ext uri="{FF2B5EF4-FFF2-40B4-BE49-F238E27FC236}">
                  <a16:creationId xmlns:a16="http://schemas.microsoft.com/office/drawing/2014/main" id="{0881764F-8AF7-9E5C-31E3-BE0F9C468E4E}"/>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2" name="矢印: 右 91">
            <a:extLst>
              <a:ext uri="{FF2B5EF4-FFF2-40B4-BE49-F238E27FC236}">
                <a16:creationId xmlns:a16="http://schemas.microsoft.com/office/drawing/2014/main" id="{43628357-4508-6A28-49ED-65C9193FF30D}"/>
              </a:ext>
            </a:extLst>
          </p:cNvPr>
          <p:cNvSpPr/>
          <p:nvPr/>
        </p:nvSpPr>
        <p:spPr>
          <a:xfrm>
            <a:off x="6514887" y="4295665"/>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2050" name="Picture 2">
            <a:extLst>
              <a:ext uri="{FF2B5EF4-FFF2-40B4-BE49-F238E27FC236}">
                <a16:creationId xmlns:a16="http://schemas.microsoft.com/office/drawing/2014/main" id="{219B57A7-BBC7-0F4B-6D6E-3855334B08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4779" y="1799828"/>
            <a:ext cx="389258" cy="3853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DE3D1D-5496-4B8E-DD2B-CE91B70D373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773"/>
          <a:stretch/>
        </p:blipFill>
        <p:spPr bwMode="auto">
          <a:xfrm>
            <a:off x="2789223" y="3093202"/>
            <a:ext cx="1638301" cy="32041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D28E6F4-2AFC-6E5C-16CD-AE5392B22E8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5773"/>
          <a:stretch/>
        </p:blipFill>
        <p:spPr bwMode="auto">
          <a:xfrm>
            <a:off x="4820835" y="3103737"/>
            <a:ext cx="1638301" cy="32041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5172073-F6ED-74B2-8C9A-3E2916C7153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5773"/>
          <a:stretch/>
        </p:blipFill>
        <p:spPr bwMode="auto">
          <a:xfrm>
            <a:off x="6852447" y="3103737"/>
            <a:ext cx="1638301" cy="32041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3" name="矢印: 右 92">
            <a:extLst>
              <a:ext uri="{FF2B5EF4-FFF2-40B4-BE49-F238E27FC236}">
                <a16:creationId xmlns:a16="http://schemas.microsoft.com/office/drawing/2014/main" id="{2FF67A39-345A-BDD0-6EC8-8333CDE56A24}"/>
              </a:ext>
            </a:extLst>
          </p:cNvPr>
          <p:cNvSpPr/>
          <p:nvPr/>
        </p:nvSpPr>
        <p:spPr>
          <a:xfrm>
            <a:off x="4479531" y="4301013"/>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94" name="矢印: 右 93">
            <a:extLst>
              <a:ext uri="{FF2B5EF4-FFF2-40B4-BE49-F238E27FC236}">
                <a16:creationId xmlns:a16="http://schemas.microsoft.com/office/drawing/2014/main" id="{9B45B036-F77A-5E4A-FAA8-BE25BA449894}"/>
              </a:ext>
            </a:extLst>
          </p:cNvPr>
          <p:cNvSpPr/>
          <p:nvPr/>
        </p:nvSpPr>
        <p:spPr>
          <a:xfrm>
            <a:off x="2455356" y="4293602"/>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41" name="四角形: 角を丸くする 40">
            <a:extLst>
              <a:ext uri="{FF2B5EF4-FFF2-40B4-BE49-F238E27FC236}">
                <a16:creationId xmlns:a16="http://schemas.microsoft.com/office/drawing/2014/main" id="{5D45494A-D564-50C2-94A8-A1E66EC5590A}"/>
              </a:ext>
            </a:extLst>
          </p:cNvPr>
          <p:cNvSpPr/>
          <p:nvPr/>
        </p:nvSpPr>
        <p:spPr>
          <a:xfrm>
            <a:off x="4814696" y="4016055"/>
            <a:ext cx="1623738" cy="40253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5" name="四角形: 角を丸くする 94">
            <a:extLst>
              <a:ext uri="{FF2B5EF4-FFF2-40B4-BE49-F238E27FC236}">
                <a16:creationId xmlns:a16="http://schemas.microsoft.com/office/drawing/2014/main" id="{41357EEA-8E2C-8781-9285-C4AA80198C73}"/>
              </a:ext>
            </a:extLst>
          </p:cNvPr>
          <p:cNvSpPr/>
          <p:nvPr/>
        </p:nvSpPr>
        <p:spPr>
          <a:xfrm>
            <a:off x="6852447" y="4016055"/>
            <a:ext cx="1623738" cy="40253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2" name="図形グループ 41"/>
          <p:cNvGrpSpPr/>
          <p:nvPr/>
        </p:nvGrpSpPr>
        <p:grpSpPr>
          <a:xfrm>
            <a:off x="6677313" y="3847695"/>
            <a:ext cx="296586" cy="293005"/>
            <a:chOff x="5101121" y="3995693"/>
            <a:chExt cx="296586" cy="293005"/>
          </a:xfrm>
        </p:grpSpPr>
        <p:sp>
          <p:nvSpPr>
            <p:cNvPr id="43" name="円/楕円 42"/>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図形グループ 44"/>
          <p:cNvGrpSpPr/>
          <p:nvPr/>
        </p:nvGrpSpPr>
        <p:grpSpPr>
          <a:xfrm>
            <a:off x="4605857" y="3846993"/>
            <a:ext cx="296586" cy="293005"/>
            <a:chOff x="4232441" y="3995693"/>
            <a:chExt cx="296586" cy="293005"/>
          </a:xfrm>
        </p:grpSpPr>
        <p:sp>
          <p:nvSpPr>
            <p:cNvPr id="46" name="円/楕円 4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テキスト ボックス 95">
            <a:extLst>
              <a:ext uri="{FF2B5EF4-FFF2-40B4-BE49-F238E27FC236}">
                <a16:creationId xmlns:a16="http://schemas.microsoft.com/office/drawing/2014/main" id="{E6029238-320E-DBE6-4D3A-79DE47B2E03C}"/>
              </a:ext>
            </a:extLst>
          </p:cNvPr>
          <p:cNvSpPr txBox="1"/>
          <p:nvPr/>
        </p:nvSpPr>
        <p:spPr>
          <a:xfrm>
            <a:off x="6464975" y="1938857"/>
            <a:ext cx="2498550" cy="1015663"/>
          </a:xfrm>
          <a:prstGeom prst="rect">
            <a:avLst/>
          </a:prstGeom>
          <a:noFill/>
        </p:spPr>
        <p:txBody>
          <a:bodyPr wrap="square" lIns="91440" tIns="45720" rIns="91440" bIns="45720" rtlCol="0" anchor="t">
            <a:spAutoFit/>
          </a:bodyPr>
          <a:lstStyle/>
          <a:p>
            <a:r>
              <a:rPr lang="ja-JP" altLang="en-US" sz="1500" b="1" dirty="0">
                <a:latin typeface="メイリオ"/>
                <a:ea typeface="メイリオ"/>
              </a:rPr>
              <a:t>「位置情報を使用」が</a:t>
            </a:r>
            <a:endParaRPr lang="en-US" altLang="ja-JP" sz="1500" b="1" dirty="0">
              <a:latin typeface="メイリオ"/>
              <a:ea typeface="メイリオ"/>
            </a:endParaRPr>
          </a:p>
          <a:p>
            <a:r>
              <a:rPr lang="en-US" altLang="ja-JP" sz="1500" b="1" dirty="0">
                <a:latin typeface="メイリオ"/>
                <a:ea typeface="メイリオ"/>
              </a:rPr>
              <a:t>ON</a:t>
            </a:r>
            <a:r>
              <a:rPr lang="ja-JP" altLang="en-US" sz="1500" b="1">
                <a:latin typeface="メイリオ"/>
                <a:ea typeface="メイリオ"/>
              </a:rPr>
              <a:t>「　 」に</a:t>
            </a:r>
            <a:endParaRPr lang="en-US" altLang="ja-JP" sz="1500" b="1">
              <a:latin typeface="メイリオ"/>
              <a:ea typeface="メイリオ"/>
            </a:endParaRPr>
          </a:p>
          <a:p>
            <a:r>
              <a:rPr lang="ja-JP" altLang="en-US" sz="1500" b="1">
                <a:latin typeface="メイリオ"/>
                <a:ea typeface="メイリオ"/>
              </a:rPr>
              <a:t>なっているか確認する</a:t>
            </a:r>
            <a:endParaRPr lang="en-US" altLang="ja-JP" sz="1500" b="1">
              <a:latin typeface="メイリオ"/>
              <a:ea typeface="メイリオ"/>
            </a:endParaRPr>
          </a:p>
          <a:p>
            <a:r>
              <a:rPr lang="en-US" altLang="ja-JP" sz="1500" b="1" dirty="0">
                <a:latin typeface="メイリオ"/>
                <a:ea typeface="メイリオ"/>
              </a:rPr>
              <a:t>OFF</a:t>
            </a:r>
            <a:r>
              <a:rPr lang="ja-JP" altLang="en-US" sz="1500" b="1">
                <a:latin typeface="メイリオ"/>
                <a:ea typeface="メイリオ"/>
              </a:rPr>
              <a:t>「　 」の場合は</a:t>
            </a:r>
            <a:r>
              <a:rPr lang="en-US" altLang="ja-JP" sz="1500" b="1" dirty="0">
                <a:latin typeface="メイリオ"/>
                <a:ea typeface="メイリオ"/>
              </a:rPr>
              <a:t>ON</a:t>
            </a:r>
            <a:r>
              <a:rPr lang="ja-JP" altLang="en-US" sz="1500" b="1">
                <a:latin typeface="メイリオ"/>
                <a:ea typeface="メイリオ"/>
              </a:rPr>
              <a:t>に</a:t>
            </a:r>
            <a:endParaRPr lang="en-US" altLang="ja-JP" sz="1500" b="1">
              <a:latin typeface="メイリオ"/>
              <a:ea typeface="メイリオ"/>
            </a:endParaRPr>
          </a:p>
        </p:txBody>
      </p:sp>
      <p:sp>
        <p:nvSpPr>
          <p:cNvPr id="74" name="上矢印 73"/>
          <p:cNvSpPr>
            <a:spLocks noChangeAspect="1"/>
          </p:cNvSpPr>
          <p:nvPr/>
        </p:nvSpPr>
        <p:spPr>
          <a:xfrm>
            <a:off x="3694997" y="4665757"/>
            <a:ext cx="472585" cy="135503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75" name="図 7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010041" y="5357785"/>
            <a:ext cx="473301" cy="540000"/>
          </a:xfrm>
          <a:prstGeom prst="rect">
            <a:avLst/>
          </a:prstGeom>
        </p:spPr>
      </p:pic>
      <p:sp>
        <p:nvSpPr>
          <p:cNvPr id="99" name="タイトル 1">
            <a:extLst>
              <a:ext uri="{FF2B5EF4-FFF2-40B4-BE49-F238E27FC236}">
                <a16:creationId xmlns:a16="http://schemas.microsoft.com/office/drawing/2014/main" id="{D6C294B9-4FFE-5402-A32F-576EE9F3969A}"/>
              </a:ext>
            </a:extLst>
          </p:cNvPr>
          <p:cNvSpPr txBox="1">
            <a:spLocks/>
          </p:cNvSpPr>
          <p:nvPr/>
        </p:nvSpPr>
        <p:spPr>
          <a:xfrm>
            <a:off x="1767718" y="381304"/>
            <a:ext cx="7200000" cy="72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nSpc>
                <a:spcPct val="100000"/>
              </a:lnSpc>
            </a:pPr>
            <a:r>
              <a:rPr lang="ja-JP" altLang="en-US" sz="1800" dirty="0"/>
              <a:t>マップアプリの使い方</a:t>
            </a:r>
            <a:br>
              <a:rPr kumimoji="0" lang="ja-JP" altLang="en-US" sz="2000" kern="0" dirty="0"/>
            </a:br>
            <a:r>
              <a:rPr kumimoji="0" lang="ja-JP" altLang="en-US" kern="0" dirty="0"/>
              <a:t>位置情報の確</a:t>
            </a:r>
            <a:r>
              <a:rPr kumimoji="0" lang="ja-JP" altLang="en-US" kern="0" spc="-1000" dirty="0"/>
              <a:t>認</a:t>
            </a:r>
            <a:r>
              <a:rPr kumimoji="0" lang="ja-JP" altLang="en-US" b="0" kern="0" dirty="0"/>
              <a:t>［</a:t>
            </a:r>
            <a:r>
              <a:rPr kumimoji="0" lang="en-US" altLang="ja-JP" kern="0" dirty="0"/>
              <a:t>Android</a:t>
            </a:r>
            <a:r>
              <a:rPr kumimoji="0" lang="ja-JP" altLang="en-US" kern="0" dirty="0"/>
              <a:t>の場合</a:t>
            </a:r>
            <a:r>
              <a:rPr kumimoji="0" lang="ja-JP" altLang="en-US" b="0" kern="0" dirty="0"/>
              <a:t>］</a:t>
            </a:r>
            <a:r>
              <a:rPr lang="ja-JP" altLang="en-US" sz="3600" dirty="0"/>
              <a:t> </a:t>
            </a:r>
            <a:endParaRPr kumimoji="0" lang="ja-JP" altLang="en-US" kern="0" dirty="0"/>
          </a:p>
        </p:txBody>
      </p:sp>
      <p:sp>
        <p:nvSpPr>
          <p:cNvPr id="102" name="テキスト ボックス 101">
            <a:extLst>
              <a:ext uri="{FF2B5EF4-FFF2-40B4-BE49-F238E27FC236}">
                <a16:creationId xmlns:a16="http://schemas.microsoft.com/office/drawing/2014/main" id="{60F67286-D8D4-ADCD-E648-136EC2B1D280}"/>
              </a:ext>
            </a:extLst>
          </p:cNvPr>
          <p:cNvSpPr txBox="1"/>
          <p:nvPr/>
        </p:nvSpPr>
        <p:spPr>
          <a:xfrm>
            <a:off x="4836974" y="945079"/>
            <a:ext cx="4176464" cy="307777"/>
          </a:xfrm>
          <a:prstGeom prst="rect">
            <a:avLst/>
          </a:prstGeom>
          <a:noFill/>
        </p:spPr>
        <p:txBody>
          <a:bodyPr wrap="square" rtlCol="0">
            <a:spAutoFit/>
          </a:bodyPr>
          <a:lstStyle/>
          <a:p>
            <a:r>
              <a:rPr kumimoji="1" lang="en-US" altLang="ja-JP" sz="1400" b="1" dirty="0">
                <a:solidFill>
                  <a:srgbClr val="009650"/>
                </a:solidFill>
                <a:latin typeface="メイリオ" panose="020B0604030504040204" pitchFamily="50" charset="-128"/>
                <a:ea typeface="メイリオ" panose="020B0604030504040204" pitchFamily="50" charset="-128"/>
              </a:rPr>
              <a:t>※</a:t>
            </a:r>
            <a:r>
              <a:rPr kumimoji="1" lang="ja-JP" altLang="en-US" sz="1400" b="1" dirty="0">
                <a:solidFill>
                  <a:srgbClr val="009650"/>
                </a:solidFill>
                <a:latin typeface="メイリオ" panose="020B0604030504040204" pitchFamily="50" charset="-128"/>
                <a:ea typeface="メイリオ" panose="020B0604030504040204" pitchFamily="50" charset="-128"/>
              </a:rPr>
              <a:t>機種よって項目名等が</a:t>
            </a:r>
            <a:r>
              <a:rPr lang="ja-JP" altLang="en-US" sz="1400" b="1" dirty="0">
                <a:solidFill>
                  <a:srgbClr val="009650"/>
                </a:solidFill>
                <a:latin typeface="メイリオ" panose="020B0604030504040204" pitchFamily="50" charset="-128"/>
                <a:ea typeface="メイリオ" panose="020B0604030504040204" pitchFamily="50" charset="-128"/>
              </a:rPr>
              <a:t>異なる</a:t>
            </a:r>
            <a:r>
              <a:rPr kumimoji="1" lang="ja-JP" altLang="en-US" sz="1400" b="1" dirty="0">
                <a:solidFill>
                  <a:srgbClr val="009650"/>
                </a:solidFill>
                <a:latin typeface="メイリオ" panose="020B0604030504040204" pitchFamily="50" charset="-128"/>
                <a:ea typeface="メイリオ" panose="020B0604030504040204" pitchFamily="50" charset="-128"/>
              </a:rPr>
              <a:t>場合があります</a:t>
            </a:r>
          </a:p>
        </p:txBody>
      </p:sp>
      <p:sp>
        <p:nvSpPr>
          <p:cNvPr id="103" name="テキスト ボックス 102">
            <a:extLst>
              <a:ext uri="{FF2B5EF4-FFF2-40B4-BE49-F238E27FC236}">
                <a16:creationId xmlns:a16="http://schemas.microsoft.com/office/drawing/2014/main" id="{A6FC46DA-734C-17B4-33F1-F6CC9A0D13CB}"/>
              </a:ext>
            </a:extLst>
          </p:cNvPr>
          <p:cNvSpPr txBox="1"/>
          <p:nvPr/>
        </p:nvSpPr>
        <p:spPr>
          <a:xfrm>
            <a:off x="6418958" y="1403214"/>
            <a:ext cx="2446826" cy="523220"/>
          </a:xfrm>
          <a:prstGeom prst="rect">
            <a:avLst/>
          </a:prstGeom>
          <a:noFill/>
        </p:spPr>
        <p:txBody>
          <a:bodyPr wrap="square" rtlCol="0">
            <a:spAutoFit/>
          </a:bodyPr>
          <a:lstStyle/>
          <a:p>
            <a:r>
              <a:rPr kumimoji="1" lang="ja-JP" altLang="en-US" sz="1400" b="1" dirty="0">
                <a:solidFill>
                  <a:srgbClr val="009650"/>
                </a:solidFill>
                <a:latin typeface="メイリオ" panose="020B0604030504040204" pitchFamily="50" charset="-128"/>
                <a:ea typeface="メイリオ" panose="020B0604030504040204" pitchFamily="50" charset="-128"/>
              </a:rPr>
              <a:t>掲載機種：</a:t>
            </a:r>
            <a:r>
              <a:rPr lang="ja-JP" altLang="en-US" sz="1400" b="1" dirty="0">
                <a:solidFill>
                  <a:srgbClr val="009650"/>
                </a:solidFill>
                <a:latin typeface="メイリオ" panose="020B0604030504040204" pitchFamily="50" charset="-128"/>
                <a:ea typeface="メイリオ" panose="020B0604030504040204" pitchFamily="50" charset="-128"/>
              </a:rPr>
              <a:t>XPERIA</a:t>
            </a:r>
            <a:r>
              <a:rPr lang="en-US" altLang="ja-JP" sz="1400" b="1" dirty="0">
                <a:solidFill>
                  <a:srgbClr val="009650"/>
                </a:solidFill>
                <a:latin typeface="メイリオ" panose="020B0604030504040204" pitchFamily="50" charset="-128"/>
                <a:ea typeface="メイリオ" panose="020B0604030504040204" pitchFamily="50" charset="-128"/>
              </a:rPr>
              <a:t> </a:t>
            </a:r>
            <a:r>
              <a:rPr lang="en-US" altLang="ja-JP" sz="1400" b="1" dirty="0" err="1">
                <a:solidFill>
                  <a:srgbClr val="009650"/>
                </a:solidFill>
                <a:latin typeface="メイリオ" panose="020B0604030504040204" pitchFamily="50" charset="-128"/>
                <a:ea typeface="メイリオ" panose="020B0604030504040204" pitchFamily="50" charset="-128"/>
              </a:rPr>
              <a:t>AceⅢ</a:t>
            </a:r>
            <a:endParaRPr lang="en-US" altLang="ja-JP" sz="1400" b="1" dirty="0">
              <a:solidFill>
                <a:srgbClr val="009650"/>
              </a:solidFill>
              <a:latin typeface="メイリオ" panose="020B0604030504040204" pitchFamily="50" charset="-128"/>
              <a:ea typeface="メイリオ" panose="020B0604030504040204" pitchFamily="50" charset="-128"/>
            </a:endParaRPr>
          </a:p>
          <a:p>
            <a:r>
              <a:rPr lang="ja-JP" altLang="en-US" sz="1400" b="1" dirty="0">
                <a:solidFill>
                  <a:srgbClr val="009650"/>
                </a:solidFill>
                <a:latin typeface="メイリオ" panose="020B0604030504040204" pitchFamily="50" charset="-128"/>
                <a:ea typeface="メイリオ" panose="020B0604030504040204" pitchFamily="50" charset="-128"/>
              </a:rPr>
              <a:t>対応 </a:t>
            </a:r>
            <a:r>
              <a:rPr lang="en-US" altLang="ja-JP" sz="1400" b="1" dirty="0">
                <a:solidFill>
                  <a:srgbClr val="009650"/>
                </a:solidFill>
                <a:latin typeface="メイリオ" panose="020B0604030504040204" pitchFamily="50" charset="-128"/>
                <a:ea typeface="メイリオ" panose="020B0604030504040204" pitchFamily="50" charset="-128"/>
              </a:rPr>
              <a:t>OS</a:t>
            </a:r>
            <a:r>
              <a:rPr lang="ja-JP" altLang="en-US" sz="1400" b="1" dirty="0">
                <a:solidFill>
                  <a:srgbClr val="009650"/>
                </a:solidFill>
                <a:latin typeface="メイリオ" panose="020B0604030504040204" pitchFamily="50" charset="-128"/>
                <a:ea typeface="メイリオ" panose="020B0604030504040204" pitchFamily="50" charset="-128"/>
              </a:rPr>
              <a:t>：</a:t>
            </a:r>
            <a:r>
              <a:rPr lang="en-US" altLang="ja-JP" sz="1400" b="1" dirty="0">
                <a:solidFill>
                  <a:srgbClr val="009650"/>
                </a:solidFill>
                <a:latin typeface="メイリオ" panose="020B0604030504040204" pitchFamily="50" charset="-128"/>
                <a:ea typeface="メイリオ" panose="020B0604030504040204" pitchFamily="50" charset="-128"/>
              </a:rPr>
              <a:t>Android 12 </a:t>
            </a:r>
            <a:endParaRPr kumimoji="1" lang="ja-JP" altLang="en-US" sz="1400" b="1" dirty="0">
              <a:solidFill>
                <a:srgbClr val="009650"/>
              </a:solid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9BA861D3-4313-FA7C-A611-7C275528E806}"/>
              </a:ext>
            </a:extLst>
          </p:cNvPr>
          <p:cNvPicPr>
            <a:picLocks noChangeAspect="1"/>
          </p:cNvPicPr>
          <p:nvPr/>
        </p:nvPicPr>
        <p:blipFill>
          <a:blip r:embed="rId14"/>
          <a:stretch>
            <a:fillRect/>
          </a:stretch>
        </p:blipFill>
        <p:spPr>
          <a:xfrm>
            <a:off x="7131260" y="2685658"/>
            <a:ext cx="230976" cy="135032"/>
          </a:xfrm>
          <a:prstGeom prst="rect">
            <a:avLst/>
          </a:prstGeom>
        </p:spPr>
      </p:pic>
      <p:pic>
        <p:nvPicPr>
          <p:cNvPr id="7" name="図 6">
            <a:extLst>
              <a:ext uri="{FF2B5EF4-FFF2-40B4-BE49-F238E27FC236}">
                <a16:creationId xmlns:a16="http://schemas.microsoft.com/office/drawing/2014/main" id="{627AAAFC-A38D-478A-EE9F-0F1385FA2885}"/>
              </a:ext>
            </a:extLst>
          </p:cNvPr>
          <p:cNvPicPr>
            <a:picLocks noChangeAspect="1"/>
          </p:cNvPicPr>
          <p:nvPr/>
        </p:nvPicPr>
        <p:blipFill>
          <a:blip r:embed="rId15"/>
          <a:stretch>
            <a:fillRect/>
          </a:stretch>
        </p:blipFill>
        <p:spPr>
          <a:xfrm>
            <a:off x="7076275" y="2230134"/>
            <a:ext cx="227626" cy="135033"/>
          </a:xfrm>
          <a:prstGeom prst="rect">
            <a:avLst/>
          </a:prstGeom>
        </p:spPr>
      </p:pic>
    </p:spTree>
    <p:extLst>
      <p:ext uri="{BB962C8B-B14F-4D97-AF65-F5344CB8AC3E}">
        <p14:creationId xmlns:p14="http://schemas.microsoft.com/office/powerpoint/2010/main" val="865791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CBA55EF-C403-0A60-EFFC-2744D81B7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01" y="3070575"/>
            <a:ext cx="1620001" cy="28835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図 41" descr="「位置情報」の設定画面の画像">
            <a:extLst>
              <a:ext uri="{FF2B5EF4-FFF2-40B4-BE49-F238E27FC236}">
                <a16:creationId xmlns:a16="http://schemas.microsoft.com/office/drawing/2014/main" id="{8CE0BB7B-AFF8-4A66-BBBE-561AA0318B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3274" y="3070575"/>
            <a:ext cx="1620000" cy="2881440"/>
          </a:xfrm>
          <a:prstGeom prst="rect">
            <a:avLst/>
          </a:prstGeom>
          <a:ln w="9525">
            <a:solidFill>
              <a:schemeClr val="tx1">
                <a:lumMod val="50000"/>
                <a:lumOff val="50000"/>
              </a:schemeClr>
            </a:solidFill>
          </a:ln>
        </p:spPr>
      </p:pic>
      <p:pic>
        <p:nvPicPr>
          <p:cNvPr id="43" name="図 42" descr="「Google Maps」の設定画面の画像">
            <a:extLst>
              <a:ext uri="{FF2B5EF4-FFF2-40B4-BE49-F238E27FC236}">
                <a16:creationId xmlns:a16="http://schemas.microsoft.com/office/drawing/2014/main" id="{1F69D2C9-7295-4CD6-9DFC-B94FDF9A60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0142" y="3070575"/>
            <a:ext cx="1620000" cy="2881440"/>
          </a:xfrm>
          <a:prstGeom prst="rect">
            <a:avLst/>
          </a:prstGeom>
          <a:ln w="9525">
            <a:solidFill>
              <a:schemeClr val="tx1">
                <a:lumMod val="50000"/>
                <a:lumOff val="50000"/>
              </a:schemeClr>
            </a:solidFill>
          </a:ln>
        </p:spPr>
      </p:pic>
      <p:pic>
        <p:nvPicPr>
          <p:cNvPr id="44" name="図 43" descr="設定の画面の一覧にある「Google Maps」の画像">
            <a:extLst>
              <a:ext uri="{FF2B5EF4-FFF2-40B4-BE49-F238E27FC236}">
                <a16:creationId xmlns:a16="http://schemas.microsoft.com/office/drawing/2014/main" id="{F98F244D-5F6A-41FB-A845-6C1234F50C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9259" y="3070575"/>
            <a:ext cx="1620000" cy="2881440"/>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2603"/>
            <a:ext cx="8384676" cy="360000"/>
          </a:xfrm>
        </p:spPr>
        <p:txBody>
          <a:bodyPr>
            <a:noAutofit/>
          </a:bodyPr>
          <a:lstStyle/>
          <a:p>
            <a:r>
              <a:rPr lang="ja-JP" altLang="en-US" dirty="0"/>
              <a:t>はじめる前に位置情報を確認しましょう。</a:t>
            </a:r>
            <a:endParaRPr lang="en-US" altLang="ja-JP"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2729116" y="1941120"/>
            <a:ext cx="1830890" cy="584775"/>
          </a:xfrm>
          <a:prstGeom prst="rect">
            <a:avLst/>
          </a:prstGeom>
          <a:noFill/>
        </p:spPr>
        <p:txBody>
          <a:bodyPr wrap="square" rtlCol="0">
            <a:spAutoFit/>
          </a:bodyPr>
          <a:lstStyle/>
          <a:p>
            <a:r>
              <a:rPr lang="en-US" altLang="ja-JP" sz="1600" b="1" spc="-16" dirty="0">
                <a:latin typeface="メイリオ" panose="020B0604030504040204" pitchFamily="50" charset="-128"/>
                <a:ea typeface="メイリオ" panose="020B0604030504040204" pitchFamily="50" charset="-128"/>
                <a:cs typeface="AoyagiKouzanFontT"/>
              </a:rPr>
              <a:t>｢</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Google Maps</a:t>
            </a:r>
            <a:r>
              <a:rPr lang="en-US" altLang="ja-JP" sz="1600" b="1" spc="-16" dirty="0">
                <a:latin typeface="メイリオ" panose="020B0604030504040204" pitchFamily="50" charset="-128"/>
                <a:ea typeface="メイリオ" panose="020B0604030504040204" pitchFamily="50" charset="-128"/>
                <a:cs typeface="AoyagiKouzanFontT"/>
              </a:rPr>
              <a:t>｣</a:t>
            </a:r>
          </a:p>
          <a:p>
            <a:r>
              <a:rPr lang="ja-JP" altLang="en-US" sz="1600" b="1" spc="-16" dirty="0">
                <a:latin typeface="メイリオ" panose="020B0604030504040204" pitchFamily="50" charset="-128"/>
                <a:ea typeface="メイリオ" panose="020B0604030504040204" pitchFamily="50" charset="-128"/>
                <a:cs typeface="AoyagiKouzanFontT"/>
              </a:rPr>
              <a:t>を押す</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305056"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2269931" y="193781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770422" y="1940971"/>
            <a:ext cx="1836000" cy="830997"/>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設定</a:t>
            </a:r>
            <a:r>
              <a:rPr lang="en-US" altLang="ja-JP" sz="1600" b="1" dirty="0">
                <a:latin typeface="メイリオ" panose="020B0604030504040204" pitchFamily="50" charset="-128"/>
                <a:ea typeface="メイリオ" panose="020B0604030504040204" pitchFamily="50" charset="-128"/>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アイコン</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」を押</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す</a:t>
            </a:r>
            <a:endParaRPr lang="ja-JP" altLang="ja-JP" sz="1100" b="1" kern="100" dirty="0">
              <a:latin typeface="メイリオ" panose="020B0604030504040204" pitchFamily="50" charset="-128"/>
              <a:ea typeface="メイリオ" panose="020B0604030504040204" pitchFamily="50" charset="-128"/>
              <a:cs typeface="Times New Roman" panose="02020603050405020304" pitchFamily="18" charset="0"/>
            </a:endParaRPr>
          </a:p>
          <a:p>
            <a:endParaRPr lang="ja-JP" altLang="en-US" sz="1600" b="1"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6A013054-7987-46D2-89A9-B09248912486}"/>
              </a:ext>
            </a:extLst>
          </p:cNvPr>
          <p:cNvSpPr txBox="1"/>
          <p:nvPr/>
        </p:nvSpPr>
        <p:spPr>
          <a:xfrm>
            <a:off x="4900225" y="1941318"/>
            <a:ext cx="1980000" cy="584775"/>
          </a:xfrm>
          <a:prstGeom prst="rect">
            <a:avLst/>
          </a:prstGeom>
          <a:noFill/>
        </p:spPr>
        <p:txBody>
          <a:bodyPr wrap="square" rtlCol="0">
            <a:spAutoFit/>
          </a:bodyPr>
          <a:lstStyle/>
          <a:p>
            <a:r>
              <a:rPr lang="en-US" altLang="ja-JP" sz="1600" b="1" spc="6" dirty="0">
                <a:latin typeface="メイリオ" panose="020B0604030504040204" pitchFamily="50" charset="-128"/>
                <a:ea typeface="メイリオ" panose="020B0604030504040204" pitchFamily="50" charset="-128"/>
                <a:cs typeface="AoyagiKouzanFontT"/>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位置情報</a:t>
            </a:r>
            <a:r>
              <a:rPr lang="en-US" altLang="ja-JP" sz="1600" b="1" dirty="0">
                <a:latin typeface="メイリオ" panose="020B0604030504040204" pitchFamily="50" charset="-128"/>
                <a:ea typeface="メイリオ" panose="020B0604030504040204" pitchFamily="50" charset="-128"/>
                <a:cs typeface="AoyagiKouzanFontT"/>
              </a:rPr>
              <a:t>｣</a:t>
            </a:r>
          </a:p>
          <a:p>
            <a:r>
              <a:rPr lang="ja-JP" altLang="en-US" sz="1600" b="1" spc="22" dirty="0">
                <a:latin typeface="メイリオ" panose="020B0604030504040204" pitchFamily="50" charset="-128"/>
                <a:ea typeface="メイリオ" panose="020B0604030504040204" pitchFamily="50" charset="-128"/>
                <a:cs typeface="AoyagiKouzanFontT"/>
              </a:rPr>
              <a:t>を</a:t>
            </a:r>
            <a:r>
              <a:rPr lang="ja-JP" altLang="en-US" sz="1600" b="1" spc="-16" dirty="0">
                <a:latin typeface="メイリオ" panose="020B0604030504040204" pitchFamily="50" charset="-128"/>
                <a:ea typeface="メイリオ" panose="020B0604030504040204" pitchFamily="50" charset="-128"/>
                <a:cs typeface="AoyagiKouzanFontT"/>
              </a:rPr>
              <a:t>押す</a:t>
            </a:r>
            <a:endParaRPr lang="ja-JP" altLang="en-US" sz="1600" b="1" dirty="0">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6A013054-7987-46D2-89A9-B09248912486}"/>
              </a:ext>
            </a:extLst>
          </p:cNvPr>
          <p:cNvSpPr txBox="1"/>
          <p:nvPr/>
        </p:nvSpPr>
        <p:spPr>
          <a:xfrm>
            <a:off x="4430142"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79" name="テキスト ボックス 78">
            <a:extLst>
              <a:ext uri="{FF2B5EF4-FFF2-40B4-BE49-F238E27FC236}">
                <a16:creationId xmlns:a16="http://schemas.microsoft.com/office/drawing/2014/main" id="{6A013054-7987-46D2-89A9-B09248912486}"/>
              </a:ext>
            </a:extLst>
          </p:cNvPr>
          <p:cNvSpPr txBox="1"/>
          <p:nvPr/>
        </p:nvSpPr>
        <p:spPr>
          <a:xfrm>
            <a:off x="6601466" y="1937819"/>
            <a:ext cx="2291013" cy="830997"/>
          </a:xfrm>
          <a:prstGeom prst="rect">
            <a:avLst/>
          </a:prstGeom>
          <a:noFill/>
        </p:spPr>
        <p:txBody>
          <a:bodyPr wrap="square" rtlCol="0">
            <a:spAutoFit/>
          </a:bodyPr>
          <a:lstStyle/>
          <a:p>
            <a:r>
              <a:rPr lang="en-US" altLang="ja-JP" sz="1600" b="1" spc="6" dirty="0">
                <a:latin typeface="メイリオ" panose="020B0604030504040204" pitchFamily="50" charset="-128"/>
                <a:ea typeface="メイリオ" panose="020B0604030504040204" pitchFamily="50" charset="-128"/>
                <a:cs typeface="AoyagiKouzanFontT"/>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この</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App</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の使用中のみ許可</a:t>
            </a:r>
            <a:r>
              <a:rPr lang="en-US" altLang="ja-JP" sz="1600" b="1" dirty="0">
                <a:latin typeface="メイリオ" panose="020B0604030504040204" pitchFamily="50" charset="-128"/>
                <a:ea typeface="メイリオ" panose="020B0604030504040204" pitchFamily="50" charset="-128"/>
                <a:cs typeface="AoyagiKouzanFontT"/>
              </a:rPr>
              <a:t>｣</a:t>
            </a: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もしくは</a:t>
            </a:r>
            <a:r>
              <a:rPr lang="en-US" altLang="ja-JP" sz="1600" b="1" spc="6" dirty="0">
                <a:latin typeface="メイリオ" panose="020B0604030504040204" pitchFamily="50" charset="-128"/>
                <a:ea typeface="メイリオ" panose="020B0604030504040204" pitchFamily="50" charset="-128"/>
                <a:cs typeface="AoyagiKouzanFontT"/>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常に</a:t>
            </a:r>
            <a:r>
              <a:rPr lang="en-US" altLang="ja-JP" sz="1600" b="1" dirty="0">
                <a:latin typeface="メイリオ" panose="020B0604030504040204" pitchFamily="50" charset="-128"/>
                <a:ea typeface="メイリオ" panose="020B0604030504040204" pitchFamily="50" charset="-128"/>
                <a:cs typeface="AoyagiKouzanFontT"/>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を選択</a:t>
            </a:r>
            <a:endPar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0" name="テキスト ボックス 79">
            <a:extLst>
              <a:ext uri="{FF2B5EF4-FFF2-40B4-BE49-F238E27FC236}">
                <a16:creationId xmlns:a16="http://schemas.microsoft.com/office/drawing/2014/main" id="{6A013054-7987-46D2-89A9-B09248912486}"/>
              </a:ext>
            </a:extLst>
          </p:cNvPr>
          <p:cNvSpPr txBox="1"/>
          <p:nvPr/>
        </p:nvSpPr>
        <p:spPr>
          <a:xfrm>
            <a:off x="6133274" y="1950097"/>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134" name="正方形/長方形 133"/>
          <p:cNvSpPr/>
          <p:nvPr/>
        </p:nvSpPr>
        <p:spPr>
          <a:xfrm>
            <a:off x="6694693" y="3969555"/>
            <a:ext cx="1548000" cy="39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p:cNvSpPr/>
          <p:nvPr/>
        </p:nvSpPr>
        <p:spPr>
          <a:xfrm>
            <a:off x="2736033" y="3729272"/>
            <a:ext cx="972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正方形/長方形 145"/>
          <p:cNvSpPr/>
          <p:nvPr/>
        </p:nvSpPr>
        <p:spPr>
          <a:xfrm>
            <a:off x="1534573" y="3904691"/>
            <a:ext cx="432000" cy="4320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タイトル 1"/>
          <p:cNvSpPr>
            <a:spLocks noGrp="1"/>
          </p:cNvSpPr>
          <p:nvPr>
            <p:ph type="ctrTitle"/>
          </p:nvPr>
        </p:nvSpPr>
        <p:spPr>
          <a:xfrm>
            <a:off x="1767718" y="381304"/>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kumimoji="0" lang="ja-JP" altLang="en-US" kern="0" dirty="0"/>
              <a:t>位置情報の確</a:t>
            </a:r>
            <a:r>
              <a:rPr kumimoji="0" lang="ja-JP" altLang="en-US" kern="0" spc="-1000" dirty="0"/>
              <a:t>認</a:t>
            </a:r>
            <a:r>
              <a:rPr kumimoji="0" lang="ja-JP" altLang="en-US" b="0" kern="0" dirty="0"/>
              <a:t>［</a:t>
            </a:r>
            <a:r>
              <a:rPr kumimoji="0" lang="en-US" altLang="ja-JP" kern="0" dirty="0"/>
              <a:t>iPhone</a:t>
            </a:r>
            <a:r>
              <a:rPr kumimoji="0" lang="ja-JP" altLang="en-US" kern="0" dirty="0"/>
              <a:t>の場合</a:t>
            </a:r>
            <a:r>
              <a:rPr kumimoji="0" lang="ja-JP" altLang="en-US" b="0" kern="0" dirty="0"/>
              <a:t>］</a:t>
            </a:r>
            <a:r>
              <a:rPr lang="ja-JP" altLang="en-US" sz="3600" dirty="0"/>
              <a:t> </a:t>
            </a:r>
            <a:endParaRPr kumimoji="0" lang="ja-JP" altLang="en-US" kern="0" dirty="0"/>
          </a:p>
        </p:txBody>
      </p:sp>
      <p:sp>
        <p:nvSpPr>
          <p:cNvPr id="76" name="正方形/長方形 75"/>
          <p:cNvSpPr/>
          <p:nvPr/>
        </p:nvSpPr>
        <p:spPr>
          <a:xfrm>
            <a:off x="4713085" y="3541212"/>
            <a:ext cx="1584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図形グループ 33"/>
          <p:cNvGrpSpPr/>
          <p:nvPr/>
        </p:nvGrpSpPr>
        <p:grpSpPr>
          <a:xfrm>
            <a:off x="6552099" y="3828389"/>
            <a:ext cx="296586" cy="293005"/>
            <a:chOff x="5101121" y="3995693"/>
            <a:chExt cx="296586" cy="293005"/>
          </a:xfrm>
        </p:grpSpPr>
        <p:sp>
          <p:nvSpPr>
            <p:cNvPr id="35" name="円/楕円 3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p:nvPr/>
        </p:nvGrpSpPr>
        <p:grpSpPr>
          <a:xfrm>
            <a:off x="4574931" y="3388103"/>
            <a:ext cx="296586" cy="293005"/>
            <a:chOff x="4232441" y="3995693"/>
            <a:chExt cx="296586" cy="293005"/>
          </a:xfrm>
        </p:grpSpPr>
        <p:sp>
          <p:nvSpPr>
            <p:cNvPr id="39" name="円/楕円 3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2591659" y="3587651"/>
            <a:ext cx="296586" cy="293005"/>
            <a:chOff x="3546641" y="3995693"/>
            <a:chExt cx="296586" cy="293005"/>
          </a:xfrm>
        </p:grpSpPr>
        <p:sp>
          <p:nvSpPr>
            <p:cNvPr id="46" name="円/楕円 4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図形グループ 47"/>
          <p:cNvGrpSpPr/>
          <p:nvPr/>
        </p:nvGrpSpPr>
        <p:grpSpPr>
          <a:xfrm>
            <a:off x="1322480" y="3689738"/>
            <a:ext cx="296587" cy="293005"/>
            <a:chOff x="2897417" y="3995693"/>
            <a:chExt cx="296587" cy="293005"/>
          </a:xfrm>
        </p:grpSpPr>
        <p:sp>
          <p:nvSpPr>
            <p:cNvPr id="51" name="円/楕円 5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5" name="図 4" descr="図形 が含まれている画像&#10;&#10;自動的に生成された説明">
            <a:extLst>
              <a:ext uri="{FF2B5EF4-FFF2-40B4-BE49-F238E27FC236}">
                <a16:creationId xmlns:a16="http://schemas.microsoft.com/office/drawing/2014/main" id="{5FC60AAD-50BB-25B9-C96E-535A09531188}"/>
              </a:ext>
            </a:extLst>
          </p:cNvPr>
          <p:cNvPicPr>
            <a:picLocks noChangeAspect="1"/>
          </p:cNvPicPr>
          <p:nvPr/>
        </p:nvPicPr>
        <p:blipFill>
          <a:blip r:embed="rId10"/>
          <a:stretch>
            <a:fillRect/>
          </a:stretch>
        </p:blipFill>
        <p:spPr>
          <a:xfrm>
            <a:off x="2838224" y="3071368"/>
            <a:ext cx="77592" cy="114720"/>
          </a:xfrm>
          <a:prstGeom prst="rect">
            <a:avLst/>
          </a:prstGeom>
        </p:spPr>
      </p:pic>
      <p:pic>
        <p:nvPicPr>
          <p:cNvPr id="6" name="図 5" descr="図形 が含まれている画像&#10;&#10;自動的に生成された説明">
            <a:extLst>
              <a:ext uri="{FF2B5EF4-FFF2-40B4-BE49-F238E27FC236}">
                <a16:creationId xmlns:a16="http://schemas.microsoft.com/office/drawing/2014/main" id="{0B66B27A-02A2-7694-BFE4-69F6960B3665}"/>
              </a:ext>
            </a:extLst>
          </p:cNvPr>
          <p:cNvPicPr>
            <a:picLocks noChangeAspect="1"/>
          </p:cNvPicPr>
          <p:nvPr/>
        </p:nvPicPr>
        <p:blipFill>
          <a:blip r:embed="rId10"/>
          <a:stretch>
            <a:fillRect/>
          </a:stretch>
        </p:blipFill>
        <p:spPr>
          <a:xfrm>
            <a:off x="4822633" y="3080510"/>
            <a:ext cx="77592" cy="114720"/>
          </a:xfrm>
          <a:prstGeom prst="rect">
            <a:avLst/>
          </a:prstGeom>
        </p:spPr>
      </p:pic>
      <p:pic>
        <p:nvPicPr>
          <p:cNvPr id="7" name="図 6" descr="図形 が含まれている画像&#10;&#10;自動的に生成された説明">
            <a:extLst>
              <a:ext uri="{FF2B5EF4-FFF2-40B4-BE49-F238E27FC236}">
                <a16:creationId xmlns:a16="http://schemas.microsoft.com/office/drawing/2014/main" id="{80A7714E-97A8-30D2-2FE4-5042FB02B253}"/>
              </a:ext>
            </a:extLst>
          </p:cNvPr>
          <p:cNvPicPr>
            <a:picLocks noChangeAspect="1"/>
          </p:cNvPicPr>
          <p:nvPr/>
        </p:nvPicPr>
        <p:blipFill>
          <a:blip r:embed="rId10"/>
          <a:stretch>
            <a:fillRect/>
          </a:stretch>
        </p:blipFill>
        <p:spPr>
          <a:xfrm>
            <a:off x="6802633" y="3074201"/>
            <a:ext cx="77592" cy="111887"/>
          </a:xfrm>
          <a:prstGeom prst="rect">
            <a:avLst/>
          </a:prstGeom>
        </p:spPr>
      </p:pic>
      <p:pic>
        <p:nvPicPr>
          <p:cNvPr id="5126" name="Picture 6">
            <a:extLst>
              <a:ext uri="{FF2B5EF4-FFF2-40B4-BE49-F238E27FC236}">
                <a16:creationId xmlns:a16="http://schemas.microsoft.com/office/drawing/2014/main" id="{76B1796F-6182-F1CD-0347-80B34807A2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6302" y="3077634"/>
            <a:ext cx="269314" cy="78705"/>
          </a:xfrm>
          <a:prstGeom prst="rect">
            <a:avLst/>
          </a:prstGeom>
          <a:noFill/>
          <a:extLst>
            <a:ext uri="{909E8E84-426E-40DD-AFC4-6F175D3DCCD1}">
              <a14:hiddenFill xmlns:a14="http://schemas.microsoft.com/office/drawing/2010/main">
                <a:solidFill>
                  <a:srgbClr val="FFFFFF"/>
                </a:solidFill>
              </a14:hiddenFill>
            </a:ext>
          </a:extLst>
        </p:spPr>
      </p:pic>
      <p:sp>
        <p:nvSpPr>
          <p:cNvPr id="8" name="矢印: 右 7">
            <a:extLst>
              <a:ext uri="{FF2B5EF4-FFF2-40B4-BE49-F238E27FC236}">
                <a16:creationId xmlns:a16="http://schemas.microsoft.com/office/drawing/2014/main" id="{A9E774A0-DA4C-9BEB-297C-62FC915F85E7}"/>
              </a:ext>
            </a:extLst>
          </p:cNvPr>
          <p:cNvSpPr/>
          <p:nvPr/>
        </p:nvSpPr>
        <p:spPr>
          <a:xfrm>
            <a:off x="2402719" y="4233846"/>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9" name="矢印: 右 8">
            <a:extLst>
              <a:ext uri="{FF2B5EF4-FFF2-40B4-BE49-F238E27FC236}">
                <a16:creationId xmlns:a16="http://schemas.microsoft.com/office/drawing/2014/main" id="{850BC400-8917-04BC-8231-67CAEFF2DD6D}"/>
              </a:ext>
            </a:extLst>
          </p:cNvPr>
          <p:cNvSpPr/>
          <p:nvPr/>
        </p:nvSpPr>
        <p:spPr>
          <a:xfrm>
            <a:off x="4388568" y="4234146"/>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0" name="矢印: 右 9">
            <a:extLst>
              <a:ext uri="{FF2B5EF4-FFF2-40B4-BE49-F238E27FC236}">
                <a16:creationId xmlns:a16="http://schemas.microsoft.com/office/drawing/2014/main" id="{77584358-359B-E3B2-96ED-38111EEBA687}"/>
              </a:ext>
            </a:extLst>
          </p:cNvPr>
          <p:cNvSpPr/>
          <p:nvPr/>
        </p:nvSpPr>
        <p:spPr>
          <a:xfrm>
            <a:off x="6362451" y="4234146"/>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3" name="図 2">
            <a:extLst>
              <a:ext uri="{FF2B5EF4-FFF2-40B4-BE49-F238E27FC236}">
                <a16:creationId xmlns:a16="http://schemas.microsoft.com/office/drawing/2014/main" id="{C5730D5B-25F1-8284-1BA5-89D49F2BB18F}"/>
              </a:ext>
            </a:extLst>
          </p:cNvPr>
          <p:cNvPicPr>
            <a:picLocks noChangeAspect="1"/>
          </p:cNvPicPr>
          <p:nvPr/>
        </p:nvPicPr>
        <p:blipFill>
          <a:blip r:embed="rId12"/>
          <a:stretch>
            <a:fillRect/>
          </a:stretch>
        </p:blipFill>
        <p:spPr>
          <a:xfrm>
            <a:off x="1045214" y="2177843"/>
            <a:ext cx="312857" cy="300824"/>
          </a:xfrm>
          <a:prstGeom prst="rect">
            <a:avLst/>
          </a:prstGeom>
        </p:spPr>
      </p:pic>
    </p:spTree>
    <p:extLst>
      <p:ext uri="{BB962C8B-B14F-4D97-AF65-F5344CB8AC3E}">
        <p14:creationId xmlns:p14="http://schemas.microsoft.com/office/powerpoint/2010/main" val="30177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445963A-AA6A-96DD-642D-B6E44AC535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64"/>
          <a:stretch/>
        </p:blipFill>
        <p:spPr bwMode="auto">
          <a:xfrm>
            <a:off x="3635195" y="2630897"/>
            <a:ext cx="1651000" cy="32260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F37DC39-4595-8246-56CB-9C701C9D54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180" y="2658181"/>
            <a:ext cx="1631839" cy="21906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406567" y="1399853"/>
            <a:ext cx="8384676" cy="360000"/>
          </a:xfrm>
        </p:spPr>
        <p:txBody>
          <a:bodyPr>
            <a:noAutofit/>
          </a:bodyPr>
          <a:lstStyle/>
          <a:p>
            <a:r>
              <a:rPr lang="en-US" altLang="ja-JP" dirty="0"/>
              <a:t>Google Map</a:t>
            </a:r>
            <a:r>
              <a:rPr lang="ja-JP" altLang="en-US" dirty="0"/>
              <a:t>をはじめましょう。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477866" y="1918745"/>
            <a:ext cx="2880000" cy="338554"/>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地図が表示されました</a:t>
            </a:r>
            <a:endParaRPr lang="ja-JP" altLang="ja-JP" sz="11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327770" y="1840797"/>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022607" y="1840797"/>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762301" y="1918745"/>
            <a:ext cx="2520000" cy="584775"/>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マップ</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のアイコン</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押し</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ます</a:t>
            </a:r>
            <a:endParaRPr lang="ja-JP" altLang="en-US" sz="1600" b="1"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732643" y="1840797"/>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190158" y="1918745"/>
            <a:ext cx="2880000" cy="338554"/>
          </a:xfrm>
          <a:prstGeom prst="rect">
            <a:avLst/>
          </a:prstGeom>
          <a:noFill/>
        </p:spPr>
        <p:txBody>
          <a:bodyPr wrap="square" rtlCol="0">
            <a:spAutoFit/>
          </a:bodyPr>
          <a:lstStyle/>
          <a:p>
            <a:r>
              <a:rPr lang="ja-JP" altLang="en-US" sz="1600" b="1" kern="100">
                <a:latin typeface="メイリオ" panose="020B0604030504040204" pitchFamily="50" charset="-128"/>
                <a:ea typeface="メイリオ" panose="020B0604030504040204" pitchFamily="50" charset="-128"/>
                <a:cs typeface="Times New Roman" panose="02020603050405020304" pitchFamily="18" charset="0"/>
              </a:rPr>
              <a:t>地図を拡大します</a:t>
            </a:r>
            <a:endParaRPr lang="ja-JP" altLang="ja-JP" sz="11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4" name="タイトル 1"/>
          <p:cNvSpPr>
            <a:spLocks noGrp="1"/>
          </p:cNvSpPr>
          <p:nvPr>
            <p:ph type="ctrTitle"/>
          </p:nvPr>
        </p:nvSpPr>
        <p:spPr>
          <a:xfrm>
            <a:off x="1767718" y="352952"/>
            <a:ext cx="7200000" cy="720000"/>
          </a:xfrm>
        </p:spPr>
        <p:txBody>
          <a:bodyPr vert="horz">
            <a:noAutofit/>
          </a:bodyPr>
          <a:lstStyle/>
          <a:p>
            <a:pPr>
              <a:lnSpc>
                <a:spcPct val="100000"/>
              </a:lnSpc>
            </a:pPr>
            <a:r>
              <a:rPr lang="ja-JP" altLang="en-US" sz="1800" dirty="0"/>
              <a:t>マップアプリの使い方</a:t>
            </a:r>
            <a:br>
              <a:rPr kumimoji="0" lang="ja-JP" altLang="en-US" sz="2000" kern="0"/>
            </a:br>
            <a:r>
              <a:rPr kumimoji="0" lang="en-US" altLang="ja-JP" kern="0" dirty="0"/>
              <a:t>Google Map</a:t>
            </a:r>
            <a:r>
              <a:rPr kumimoji="0" lang="ja-JP" altLang="en-US" kern="0" dirty="0"/>
              <a:t>の開始</a:t>
            </a:r>
          </a:p>
        </p:txBody>
      </p:sp>
      <p:sp>
        <p:nvSpPr>
          <p:cNvPr id="62" name="テキスト ボックス 61">
            <a:extLst>
              <a:ext uri="{FF2B5EF4-FFF2-40B4-BE49-F238E27FC236}">
                <a16:creationId xmlns:a16="http://schemas.microsoft.com/office/drawing/2014/main" id="{82C9E920-1AE6-4364-9261-A5285F251CBE}"/>
              </a:ext>
            </a:extLst>
          </p:cNvPr>
          <p:cNvSpPr txBox="1"/>
          <p:nvPr/>
        </p:nvSpPr>
        <p:spPr>
          <a:xfrm>
            <a:off x="6272643" y="2240906"/>
            <a:ext cx="2371676" cy="369332"/>
          </a:xfrm>
          <a:prstGeom prst="rect">
            <a:avLst/>
          </a:prstGeom>
          <a:noFill/>
        </p:spPr>
        <p:txBody>
          <a:bodyPr wrap="square" lIns="0" tIns="0" rIns="0" bIns="0">
            <a:spAutoFit/>
          </a:bodyPr>
          <a:lstStyle/>
          <a:p>
            <a:r>
              <a:rPr lang="ja-JP" altLang="en-US" sz="1200" b="1" dirty="0">
                <a:solidFill>
                  <a:srgbClr val="009650"/>
                </a:solidFill>
                <a:latin typeface="メイリオ" panose="020B0604030504040204" pitchFamily="50" charset="-128"/>
                <a:ea typeface="メイリオ" panose="020B0604030504040204" pitchFamily="50" charset="-128"/>
              </a:rPr>
              <a:t>地図の拡大</a:t>
            </a:r>
            <a:r>
              <a:rPr lang="en-US" altLang="ja-JP" sz="1200" b="1" dirty="0">
                <a:solidFill>
                  <a:srgbClr val="009650"/>
                </a:solidFill>
                <a:latin typeface="メイリオ" panose="020B0604030504040204" pitchFamily="50" charset="-128"/>
                <a:ea typeface="メイリオ" panose="020B0604030504040204" pitchFamily="50" charset="-128"/>
              </a:rPr>
              <a:t>/</a:t>
            </a:r>
            <a:r>
              <a:rPr lang="ja-JP" altLang="en-US" sz="1200" b="1" dirty="0">
                <a:solidFill>
                  <a:srgbClr val="009650"/>
                </a:solidFill>
                <a:latin typeface="メイリオ" panose="020B0604030504040204" pitchFamily="50" charset="-128"/>
                <a:ea typeface="メイリオ" panose="020B0604030504040204" pitchFamily="50" charset="-128"/>
              </a:rPr>
              <a:t>縮小はピンチアウト、</a:t>
            </a:r>
            <a:endParaRPr lang="en-US" altLang="ja-JP" sz="1200" b="1" dirty="0">
              <a:solidFill>
                <a:srgbClr val="009650"/>
              </a:solidFill>
              <a:latin typeface="メイリオ" panose="020B0604030504040204" pitchFamily="50" charset="-128"/>
              <a:ea typeface="メイリオ" panose="020B0604030504040204" pitchFamily="50" charset="-128"/>
            </a:endParaRPr>
          </a:p>
          <a:p>
            <a:r>
              <a:rPr lang="ja-JP" altLang="en-US" sz="1200" b="1" dirty="0">
                <a:solidFill>
                  <a:srgbClr val="009650"/>
                </a:solidFill>
                <a:latin typeface="メイリオ" panose="020B0604030504040204" pitchFamily="50" charset="-128"/>
                <a:ea typeface="メイリオ" panose="020B0604030504040204" pitchFamily="50" charset="-128"/>
              </a:rPr>
              <a:t>ピンチインで行います。</a:t>
            </a:r>
          </a:p>
        </p:txBody>
      </p:sp>
      <p:sp>
        <p:nvSpPr>
          <p:cNvPr id="71" name="テキスト ボックス 70">
            <a:extLst>
              <a:ext uri="{FF2B5EF4-FFF2-40B4-BE49-F238E27FC236}">
                <a16:creationId xmlns:a16="http://schemas.microsoft.com/office/drawing/2014/main" id="{B3D145C5-20B7-44B0-BD98-C6AB1B5EFA5F}"/>
              </a:ext>
            </a:extLst>
          </p:cNvPr>
          <p:cNvSpPr txBox="1"/>
          <p:nvPr/>
        </p:nvSpPr>
        <p:spPr>
          <a:xfrm>
            <a:off x="6049526" y="6081014"/>
            <a:ext cx="1213528" cy="338554"/>
          </a:xfrm>
          <a:prstGeom prst="rect">
            <a:avLst/>
          </a:prstGeom>
          <a:noFill/>
        </p:spPr>
        <p:txBody>
          <a:bodyPr wrap="square" lIns="0" tIns="0" rIns="0" bIns="0">
            <a:spAutoFit/>
          </a:bodyPr>
          <a:lstStyle/>
          <a:p>
            <a:pPr algn="ctr"/>
            <a:r>
              <a:rPr lang="ja-JP" altLang="en-US" sz="1100" b="1" kern="100" dirty="0">
                <a:effectLst/>
                <a:latin typeface="メイリオ" panose="020B0604030504040204" pitchFamily="50" charset="-128"/>
                <a:ea typeface="メイリオ" panose="020B0604030504040204" pitchFamily="50" charset="-128"/>
                <a:cs typeface="Times New Roman" panose="02020603050405020304" pitchFamily="18" charset="0"/>
              </a:rPr>
              <a:t>ピンチアウ</a:t>
            </a:r>
            <a:r>
              <a:rPr lang="ja-JP" altLang="en-US" sz="1100" b="1" kern="100" spc="-750" dirty="0">
                <a:effectLst/>
                <a:latin typeface="メイリオ" panose="020B0604030504040204" pitchFamily="50" charset="-128"/>
                <a:ea typeface="メイリオ" panose="020B0604030504040204" pitchFamily="50" charset="-128"/>
                <a:cs typeface="Times New Roman" panose="02020603050405020304" pitchFamily="18" charset="0"/>
              </a:rPr>
              <a:t>ト</a:t>
            </a:r>
            <a:endParaRPr lang="en-US" altLang="ja-JP" sz="1100" b="1" kern="100" spc="-75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ctr"/>
            <a:r>
              <a:rPr lang="ja-JP" altLang="en-US" sz="1100" b="1" kern="100" dirty="0">
                <a:effectLst/>
                <a:latin typeface="メイリオ" panose="020B0604030504040204" pitchFamily="50" charset="-128"/>
                <a:ea typeface="メイリオ" panose="020B0604030504040204" pitchFamily="50" charset="-128"/>
                <a:cs typeface="Times New Roman" panose="02020603050405020304" pitchFamily="18" charset="0"/>
              </a:rPr>
              <a:t>（拡大）</a:t>
            </a:r>
            <a:endParaRPr lang="ja-JP" altLang="ja-JP" sz="11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2" name="テキスト ボックス 71">
            <a:extLst>
              <a:ext uri="{FF2B5EF4-FFF2-40B4-BE49-F238E27FC236}">
                <a16:creationId xmlns:a16="http://schemas.microsoft.com/office/drawing/2014/main" id="{45EAA357-DEE5-4477-B089-40959A19E302}"/>
              </a:ext>
            </a:extLst>
          </p:cNvPr>
          <p:cNvSpPr txBox="1"/>
          <p:nvPr/>
        </p:nvSpPr>
        <p:spPr>
          <a:xfrm>
            <a:off x="7366679" y="6081014"/>
            <a:ext cx="1084085" cy="338554"/>
          </a:xfrm>
          <a:prstGeom prst="rect">
            <a:avLst/>
          </a:prstGeom>
          <a:noFill/>
        </p:spPr>
        <p:txBody>
          <a:bodyPr wrap="square" lIns="0" tIns="0" rIns="0" bIns="0">
            <a:spAutoFit/>
          </a:bodyPr>
          <a:lstStyle/>
          <a:p>
            <a:pPr algn="ctr"/>
            <a:r>
              <a:rPr lang="ja-JP" altLang="en-US" sz="1100" b="1" kern="100" dirty="0">
                <a:latin typeface="メイリオ" panose="020B0604030504040204" pitchFamily="50" charset="-128"/>
                <a:ea typeface="メイリオ" panose="020B0604030504040204" pitchFamily="50" charset="-128"/>
                <a:cs typeface="Times New Roman" panose="02020603050405020304" pitchFamily="18" charset="0"/>
              </a:rPr>
              <a:t>ピンチイ</a:t>
            </a:r>
            <a:r>
              <a:rPr lang="ja-JP" altLang="en-US" sz="1100" b="1" kern="100" spc="-750" dirty="0">
                <a:latin typeface="メイリオ" panose="020B0604030504040204" pitchFamily="50" charset="-128"/>
                <a:ea typeface="メイリオ" panose="020B0604030504040204" pitchFamily="50" charset="-128"/>
                <a:cs typeface="Times New Roman" panose="02020603050405020304" pitchFamily="18" charset="0"/>
              </a:rPr>
              <a:t>ン</a:t>
            </a:r>
            <a:endParaRPr lang="en-US" altLang="ja-JP" sz="1100" b="1" kern="100" spc="-750" dirty="0">
              <a:latin typeface="メイリオ" panose="020B0604030504040204" pitchFamily="50" charset="-128"/>
              <a:ea typeface="メイリオ" panose="020B0604030504040204" pitchFamily="50" charset="-128"/>
              <a:cs typeface="Times New Roman" panose="02020603050405020304" pitchFamily="18" charset="0"/>
            </a:endParaRPr>
          </a:p>
          <a:p>
            <a:pPr algn="ctr"/>
            <a:r>
              <a:rPr lang="ja-JP" altLang="en-US" sz="1100" b="1" kern="100" dirty="0">
                <a:latin typeface="メイリオ" panose="020B0604030504040204" pitchFamily="50" charset="-128"/>
                <a:ea typeface="メイリオ" panose="020B0604030504040204" pitchFamily="50" charset="-128"/>
                <a:cs typeface="Times New Roman" panose="02020603050405020304" pitchFamily="18" charset="0"/>
              </a:rPr>
              <a:t>（縮小）</a:t>
            </a:r>
            <a:endParaRPr lang="ja-JP" altLang="ja-JP" sz="11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10" name="図形グループ 9" descr="左側に指でピンチアウト（拡大）しているイラスト、右側にピンチイン（縮小）しているイラスト"/>
          <p:cNvGrpSpPr>
            <a:grpSpLocks noChangeAspect="1"/>
          </p:cNvGrpSpPr>
          <p:nvPr/>
        </p:nvGrpSpPr>
        <p:grpSpPr>
          <a:xfrm>
            <a:off x="6150763" y="4954750"/>
            <a:ext cx="2161280" cy="1059848"/>
            <a:chOff x="3519164" y="2015818"/>
            <a:chExt cx="5805364" cy="2846832"/>
          </a:xfrm>
        </p:grpSpPr>
        <p:pic>
          <p:nvPicPr>
            <p:cNvPr id="8" name="図 7"/>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9164" y="2210890"/>
              <a:ext cx="2715768" cy="2651760"/>
            </a:xfrm>
            <a:prstGeom prst="rect">
              <a:avLst/>
            </a:prstGeom>
          </p:spPr>
        </p:pic>
        <p:pic>
          <p:nvPicPr>
            <p:cNvPr id="9" name="図 8"/>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7864" y="2015818"/>
              <a:ext cx="3026664" cy="2846832"/>
            </a:xfrm>
            <a:prstGeom prst="rect">
              <a:avLst/>
            </a:prstGeom>
          </p:spPr>
        </p:pic>
      </p:grpSp>
      <p:pic>
        <p:nvPicPr>
          <p:cNvPr id="3" name="図 4" descr="携帯電話の画面&#10;&#10;説明は自動で生成されたものです">
            <a:extLst>
              <a:ext uri="{FF2B5EF4-FFF2-40B4-BE49-F238E27FC236}">
                <a16:creationId xmlns:a16="http://schemas.microsoft.com/office/drawing/2014/main" id="{4D4D08A0-870E-85EB-820F-4999486F43B1}"/>
              </a:ext>
            </a:extLst>
          </p:cNvPr>
          <p:cNvPicPr>
            <a:picLocks noChangeAspect="1"/>
          </p:cNvPicPr>
          <p:nvPr/>
        </p:nvPicPr>
        <p:blipFill>
          <a:blip r:embed="rId10"/>
          <a:stretch>
            <a:fillRect/>
          </a:stretch>
        </p:blipFill>
        <p:spPr>
          <a:xfrm>
            <a:off x="-199741" y="2418082"/>
            <a:ext cx="3839735" cy="3839735"/>
          </a:xfrm>
          <a:prstGeom prst="rect">
            <a:avLst/>
          </a:prstGeom>
        </p:spPr>
      </p:pic>
      <p:sp>
        <p:nvSpPr>
          <p:cNvPr id="12" name="矢印: 右 11">
            <a:extLst>
              <a:ext uri="{FF2B5EF4-FFF2-40B4-BE49-F238E27FC236}">
                <a16:creationId xmlns:a16="http://schemas.microsoft.com/office/drawing/2014/main" id="{026AC5FA-4C2E-14BE-DFEC-E0C75030630F}"/>
              </a:ext>
            </a:extLst>
          </p:cNvPr>
          <p:cNvSpPr/>
          <p:nvPr/>
        </p:nvSpPr>
        <p:spPr>
          <a:xfrm>
            <a:off x="5581138" y="4661951"/>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8" name="矢印: 右 17">
            <a:extLst>
              <a:ext uri="{FF2B5EF4-FFF2-40B4-BE49-F238E27FC236}">
                <a16:creationId xmlns:a16="http://schemas.microsoft.com/office/drawing/2014/main" id="{E62E219D-82D4-5E4D-4A21-4192E1714BEA}"/>
              </a:ext>
            </a:extLst>
          </p:cNvPr>
          <p:cNvSpPr/>
          <p:nvPr/>
        </p:nvSpPr>
        <p:spPr>
          <a:xfrm>
            <a:off x="2821962" y="4661951"/>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7" name="Picture 2">
            <a:extLst>
              <a:ext uri="{FF2B5EF4-FFF2-40B4-BE49-F238E27FC236}">
                <a16:creationId xmlns:a16="http://schemas.microsoft.com/office/drawing/2014/main" id="{96D95C62-6826-765F-7279-45EE9F8798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9220" y="2739639"/>
            <a:ext cx="1501633" cy="3117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四角形: 角を丸くする 10">
            <a:extLst>
              <a:ext uri="{FF2B5EF4-FFF2-40B4-BE49-F238E27FC236}">
                <a16:creationId xmlns:a16="http://schemas.microsoft.com/office/drawing/2014/main" id="{C0923424-7540-2C5E-84B0-E6DE6506C5E6}"/>
              </a:ext>
            </a:extLst>
          </p:cNvPr>
          <p:cNvSpPr/>
          <p:nvPr/>
        </p:nvSpPr>
        <p:spPr>
          <a:xfrm>
            <a:off x="2122699" y="3546213"/>
            <a:ext cx="254147"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テキスト ボックス 69">
            <a:extLst>
              <a:ext uri="{FF2B5EF4-FFF2-40B4-BE49-F238E27FC236}">
                <a16:creationId xmlns:a16="http://schemas.microsoft.com/office/drawing/2014/main" id="{AFACBEF1-830F-4C48-8857-4371B098D050}"/>
              </a:ext>
            </a:extLst>
          </p:cNvPr>
          <p:cNvSpPr txBox="1"/>
          <p:nvPr/>
        </p:nvSpPr>
        <p:spPr>
          <a:xfrm>
            <a:off x="855972" y="6115397"/>
            <a:ext cx="3139964" cy="338554"/>
          </a:xfrm>
          <a:prstGeom prst="rect">
            <a:avLst/>
          </a:prstGeom>
          <a:noFill/>
        </p:spPr>
        <p:txBody>
          <a:bodyPr wrap="square" lIns="0" tIns="0" rIns="0" bIns="0">
            <a:spAutoFit/>
          </a:bodyPr>
          <a:lstStyle/>
          <a:p>
            <a:r>
              <a:rPr lang="en-US" altLang="ja-JP"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マップ</a:t>
            </a:r>
            <a:r>
              <a:rPr lang="en-US" altLang="ja-JP"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ではなく</a:t>
            </a:r>
            <a:endParaRPr lang="en-US" altLang="ja-JP"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｢Google Maps｣</a:t>
            </a:r>
            <a:r>
              <a:rPr lang="ja-JP" altLang="en-US"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の表示の場合もあります</a:t>
            </a:r>
            <a:endParaRPr lang="ja-JP" altLang="ja-JP" sz="1100" b="1" kern="100" dirty="0">
              <a:solidFill>
                <a:srgbClr val="009650"/>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55" name="図形グループ 54"/>
          <p:cNvGrpSpPr/>
          <p:nvPr/>
        </p:nvGrpSpPr>
        <p:grpSpPr>
          <a:xfrm>
            <a:off x="1874007" y="3350079"/>
            <a:ext cx="296587" cy="293005"/>
            <a:chOff x="2897417" y="3995693"/>
            <a:chExt cx="296587" cy="293005"/>
          </a:xfrm>
        </p:grpSpPr>
        <p:sp>
          <p:nvSpPr>
            <p:cNvPr id="56" name="円/楕円 5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5" name="図 4">
            <a:extLst>
              <a:ext uri="{FF2B5EF4-FFF2-40B4-BE49-F238E27FC236}">
                <a16:creationId xmlns:a16="http://schemas.microsoft.com/office/drawing/2014/main" id="{9009E691-5CB8-3981-FFD6-31D707B9C8E6}"/>
              </a:ext>
            </a:extLst>
          </p:cNvPr>
          <p:cNvPicPr>
            <a:picLocks noChangeAspect="1"/>
          </p:cNvPicPr>
          <p:nvPr/>
        </p:nvPicPr>
        <p:blipFill>
          <a:blip r:embed="rId12"/>
          <a:stretch>
            <a:fillRect/>
          </a:stretch>
        </p:blipFill>
        <p:spPr>
          <a:xfrm>
            <a:off x="1076034" y="2188864"/>
            <a:ext cx="236597" cy="260348"/>
          </a:xfrm>
          <a:prstGeom prst="rect">
            <a:avLst/>
          </a:prstGeom>
        </p:spPr>
      </p:pic>
    </p:spTree>
    <p:extLst>
      <p:ext uri="{BB962C8B-B14F-4D97-AF65-F5344CB8AC3E}">
        <p14:creationId xmlns:p14="http://schemas.microsoft.com/office/powerpoint/2010/main" val="1187000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8FAC7A0C-9CDF-CABB-A0A0-9C1A1DF59C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71"/>
          <a:stretch/>
        </p:blipFill>
        <p:spPr bwMode="auto">
          <a:xfrm>
            <a:off x="881326" y="2630861"/>
            <a:ext cx="1651000" cy="32464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73C3BEC-C52C-EBCA-D72E-B32190EECC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198"/>
          <a:stretch/>
        </p:blipFill>
        <p:spPr bwMode="auto">
          <a:xfrm>
            <a:off x="6398316" y="2630862"/>
            <a:ext cx="1665566" cy="32464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43BC17F-ED5E-B0C7-196D-444E95597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1004" y="2630861"/>
            <a:ext cx="1659501" cy="21191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pPr marL="8975">
              <a:spcBef>
                <a:spcPts val="71"/>
              </a:spcBef>
            </a:pPr>
            <a:r>
              <a:rPr lang="ja-JP" altLang="en-US" spc="-21" dirty="0">
                <a:latin typeface="AoyagiKouzanFontT"/>
                <a:cs typeface="AoyagiKouzanFontT"/>
              </a:rPr>
              <a:t>地図と航空写真を切り替えることが出来ます。</a:t>
            </a:r>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1-E</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764907" y="1939064"/>
            <a:ext cx="1870469"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を押すと</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航空写真に</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29007" y="18611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277721" y="18611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939064"/>
            <a:ext cx="2520000" cy="584775"/>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地図の種類</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ボタン</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en-US" sz="1600" b="1"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833880" y="18611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291395" y="1939064"/>
            <a:ext cx="2880000"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もう一度「　　」を押すと</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前の画面に戻る</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4" name="タイトル 1"/>
          <p:cNvSpPr>
            <a:spLocks noGrp="1"/>
          </p:cNvSpPr>
          <p:nvPr>
            <p:ph type="ctrTitle"/>
          </p:nvPr>
        </p:nvSpPr>
        <p:spPr>
          <a:xfrm>
            <a:off x="1767718" y="352952"/>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kumimoji="0" lang="ja-JP" altLang="en-US" kern="0" dirty="0"/>
              <a:t>地図と航空写真の切り替え</a:t>
            </a:r>
          </a:p>
        </p:txBody>
      </p:sp>
      <p:sp>
        <p:nvSpPr>
          <p:cNvPr id="98" name="テキスト ボックス 97">
            <a:extLst>
              <a:ext uri="{FF2B5EF4-FFF2-40B4-BE49-F238E27FC236}">
                <a16:creationId xmlns:a16="http://schemas.microsoft.com/office/drawing/2014/main" id="{6A013054-7987-46D2-89A9-B09248912486}"/>
              </a:ext>
            </a:extLst>
          </p:cNvPr>
          <p:cNvSpPr txBox="1"/>
          <p:nvPr/>
        </p:nvSpPr>
        <p:spPr>
          <a:xfrm>
            <a:off x="3764907" y="5145954"/>
            <a:ext cx="2016585" cy="830997"/>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の</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デフォルト</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押すと元の地図に</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切り替ります。</a:t>
            </a:r>
            <a:endParaRPr lang="ja-JP" altLang="en-US" sz="1600" b="1" dirty="0">
              <a:latin typeface="メイリオ" panose="020B0604030504040204" pitchFamily="50" charset="-128"/>
              <a:ea typeface="メイリオ" panose="020B0604030504040204" pitchFamily="50" charset="-128"/>
            </a:endParaRPr>
          </a:p>
        </p:txBody>
      </p:sp>
      <p:sp>
        <p:nvSpPr>
          <p:cNvPr id="100" name="テキスト ボックス 99">
            <a:extLst>
              <a:ext uri="{FF2B5EF4-FFF2-40B4-BE49-F238E27FC236}">
                <a16:creationId xmlns:a16="http://schemas.microsoft.com/office/drawing/2014/main" id="{6A013054-7987-46D2-89A9-B09248912486}"/>
              </a:ext>
            </a:extLst>
          </p:cNvPr>
          <p:cNvSpPr txBox="1"/>
          <p:nvPr/>
        </p:nvSpPr>
        <p:spPr>
          <a:xfrm>
            <a:off x="3277721" y="506800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6" name="矢印: 右 5">
            <a:extLst>
              <a:ext uri="{FF2B5EF4-FFF2-40B4-BE49-F238E27FC236}">
                <a16:creationId xmlns:a16="http://schemas.microsoft.com/office/drawing/2014/main" id="{737733FA-4D1B-5D64-C169-0690B17D65DF}"/>
              </a:ext>
            </a:extLst>
          </p:cNvPr>
          <p:cNvSpPr/>
          <p:nvPr/>
        </p:nvSpPr>
        <p:spPr>
          <a:xfrm>
            <a:off x="2821962" y="4661951"/>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0" name="四角形: 角を丸くする 9">
            <a:extLst>
              <a:ext uri="{FF2B5EF4-FFF2-40B4-BE49-F238E27FC236}">
                <a16:creationId xmlns:a16="http://schemas.microsoft.com/office/drawing/2014/main" id="{8D3E2379-053B-C271-D9C1-9FDE215EADC7}"/>
              </a:ext>
            </a:extLst>
          </p:cNvPr>
          <p:cNvSpPr/>
          <p:nvPr/>
        </p:nvSpPr>
        <p:spPr>
          <a:xfrm>
            <a:off x="7779914" y="3274498"/>
            <a:ext cx="273324" cy="29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1" name="図形グループ 70"/>
          <p:cNvGrpSpPr/>
          <p:nvPr/>
        </p:nvGrpSpPr>
        <p:grpSpPr>
          <a:xfrm>
            <a:off x="7546108" y="3059107"/>
            <a:ext cx="296586" cy="293005"/>
            <a:chOff x="4232441" y="3995693"/>
            <a:chExt cx="296586" cy="293005"/>
          </a:xfrm>
        </p:grpSpPr>
        <p:sp>
          <p:nvSpPr>
            <p:cNvPr id="72" name="円/楕円 7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7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四角形: 角を丸くする 10">
            <a:extLst>
              <a:ext uri="{FF2B5EF4-FFF2-40B4-BE49-F238E27FC236}">
                <a16:creationId xmlns:a16="http://schemas.microsoft.com/office/drawing/2014/main" id="{A073B2BD-2442-A749-59E2-AE2A3F37977B}"/>
              </a:ext>
            </a:extLst>
          </p:cNvPr>
          <p:cNvSpPr/>
          <p:nvPr/>
        </p:nvSpPr>
        <p:spPr>
          <a:xfrm>
            <a:off x="4306826" y="2924609"/>
            <a:ext cx="332538" cy="4373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4" name="図形グループ 73"/>
          <p:cNvGrpSpPr/>
          <p:nvPr/>
        </p:nvGrpSpPr>
        <p:grpSpPr>
          <a:xfrm>
            <a:off x="4113958" y="2685739"/>
            <a:ext cx="296586" cy="293005"/>
            <a:chOff x="3546641" y="3995693"/>
            <a:chExt cx="296586" cy="293005"/>
          </a:xfrm>
        </p:grpSpPr>
        <p:sp>
          <p:nvSpPr>
            <p:cNvPr id="75" name="円/楕円 7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8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四角形: 角を丸くする 11">
            <a:extLst>
              <a:ext uri="{FF2B5EF4-FFF2-40B4-BE49-F238E27FC236}">
                <a16:creationId xmlns:a16="http://schemas.microsoft.com/office/drawing/2014/main" id="{3C8C84F4-8BD5-563F-30A2-1AA7F1B903A4}"/>
              </a:ext>
            </a:extLst>
          </p:cNvPr>
          <p:cNvSpPr/>
          <p:nvPr/>
        </p:nvSpPr>
        <p:spPr>
          <a:xfrm>
            <a:off x="3706047" y="2915719"/>
            <a:ext cx="404155" cy="44624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2" name="図形グループ 61"/>
          <p:cNvGrpSpPr/>
          <p:nvPr/>
        </p:nvGrpSpPr>
        <p:grpSpPr>
          <a:xfrm>
            <a:off x="3491932" y="2697339"/>
            <a:ext cx="312571" cy="303575"/>
            <a:chOff x="5101121" y="3995693"/>
            <a:chExt cx="296586" cy="293005"/>
          </a:xfrm>
        </p:grpSpPr>
        <p:sp>
          <p:nvSpPr>
            <p:cNvPr id="66" name="円/楕円 65"/>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矢印: 右 12">
            <a:extLst>
              <a:ext uri="{FF2B5EF4-FFF2-40B4-BE49-F238E27FC236}">
                <a16:creationId xmlns:a16="http://schemas.microsoft.com/office/drawing/2014/main" id="{D4EB3D34-488A-22CA-E1D6-7A23C226FBD6}"/>
              </a:ext>
            </a:extLst>
          </p:cNvPr>
          <p:cNvSpPr/>
          <p:nvPr/>
        </p:nvSpPr>
        <p:spPr>
          <a:xfrm rot="10800000">
            <a:off x="2784781" y="3755226"/>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7" name="四角形: 角を丸くする 16">
            <a:extLst>
              <a:ext uri="{FF2B5EF4-FFF2-40B4-BE49-F238E27FC236}">
                <a16:creationId xmlns:a16="http://schemas.microsoft.com/office/drawing/2014/main" id="{85AB9C64-E9BA-C0E8-8450-11249A8BDD14}"/>
              </a:ext>
            </a:extLst>
          </p:cNvPr>
          <p:cNvSpPr/>
          <p:nvPr/>
        </p:nvSpPr>
        <p:spPr>
          <a:xfrm>
            <a:off x="2222418" y="3244184"/>
            <a:ext cx="317549" cy="3219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6" name="図形グループ 85"/>
          <p:cNvGrpSpPr/>
          <p:nvPr/>
        </p:nvGrpSpPr>
        <p:grpSpPr>
          <a:xfrm>
            <a:off x="1988871" y="3057478"/>
            <a:ext cx="296587" cy="293005"/>
            <a:chOff x="2897417" y="3995693"/>
            <a:chExt cx="296587" cy="293005"/>
          </a:xfrm>
        </p:grpSpPr>
        <p:sp>
          <p:nvSpPr>
            <p:cNvPr id="92" name="円/楕円 9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8" name="矢印: 右 17">
            <a:extLst>
              <a:ext uri="{FF2B5EF4-FFF2-40B4-BE49-F238E27FC236}">
                <a16:creationId xmlns:a16="http://schemas.microsoft.com/office/drawing/2014/main" id="{6579D341-8134-16CA-AB61-86808BD2237E}"/>
              </a:ext>
            </a:extLst>
          </p:cNvPr>
          <p:cNvSpPr/>
          <p:nvPr/>
        </p:nvSpPr>
        <p:spPr>
          <a:xfrm>
            <a:off x="5581138" y="4661951"/>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9" name="矢印: 右 18">
            <a:extLst>
              <a:ext uri="{FF2B5EF4-FFF2-40B4-BE49-F238E27FC236}">
                <a16:creationId xmlns:a16="http://schemas.microsoft.com/office/drawing/2014/main" id="{638EB0C4-6AC5-1367-8E4E-033B62AC6067}"/>
              </a:ext>
            </a:extLst>
          </p:cNvPr>
          <p:cNvSpPr/>
          <p:nvPr/>
        </p:nvSpPr>
        <p:spPr>
          <a:xfrm rot="10800000">
            <a:off x="5579414" y="3755226"/>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2054" name="Picture 6">
            <a:extLst>
              <a:ext uri="{FF2B5EF4-FFF2-40B4-BE49-F238E27FC236}">
                <a16:creationId xmlns:a16="http://schemas.microsoft.com/office/drawing/2014/main" id="{316A04AC-82F8-70C1-8DC7-77017E481F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1734" y="1832042"/>
            <a:ext cx="362351" cy="3540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0A2C8691-78E6-D2C9-7249-C7F33D09FF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0358" y="1932960"/>
            <a:ext cx="261037" cy="25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7000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8eda21e-c3ca-4c84-96af-7a820448060a">
      <Terms xmlns="http://schemas.microsoft.com/office/infopath/2007/PartnerControls"/>
    </lcf76f155ced4ddcb4097134ff3c332f>
    <TaxCatchAll xmlns="991be074-868e-4d92-97d6-e216f9fec14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F221E737B91CD54B90BF8EA7BB4FF285" ma:contentTypeVersion="12" ma:contentTypeDescription="新しいドキュメントを作成します。" ma:contentTypeScope="" ma:versionID="18373603a9622018b396af1dea0784d3">
  <xsd:schema xmlns:xsd="http://www.w3.org/2001/XMLSchema" xmlns:xs="http://www.w3.org/2001/XMLSchema" xmlns:p="http://schemas.microsoft.com/office/2006/metadata/properties" xmlns:ns2="48eda21e-c3ca-4c84-96af-7a820448060a" xmlns:ns3="991be074-868e-4d92-97d6-e216f9fec143" targetNamespace="http://schemas.microsoft.com/office/2006/metadata/properties" ma:root="true" ma:fieldsID="fcc78517cf5dc4af9bc31ada0941723e" ns2:_="" ns3:_="">
    <xsd:import namespace="48eda21e-c3ca-4c84-96af-7a820448060a"/>
    <xsd:import namespace="991be074-868e-4d92-97d6-e216f9fec1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eda21e-c3ca-4c84-96af-7a82044806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798d900d-0589-4081-96eb-513de833a50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1be074-868e-4d92-97d6-e216f9fec143"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element name="TaxCatchAll" ma:index="14" nillable="true" ma:displayName="Taxonomy Catch All Column" ma:hidden="true" ma:list="{ecc2b052-fdc2-451d-923f-407e6a503a39}" ma:internalName="TaxCatchAll" ma:showField="CatchAllData" ma:web="991be074-868e-4d92-97d6-e216f9fec1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2.xml><?xml version="1.0" encoding="utf-8"?>
<ds:datastoreItem xmlns:ds="http://schemas.openxmlformats.org/officeDocument/2006/customXml" ds:itemID="{DF9E89BB-BD4E-420A-B282-DFBC2E5EEED0}">
  <ds:schemaRefs>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d918bb13-3424-4586-993b-46f0e11e56be"/>
    <ds:schemaRef ds:uri="f76e264c-1dae-49a6-9e2d-2d1e2f2d3ceb"/>
    <ds:schemaRef ds:uri="http://purl.org/dc/elements/1.1/"/>
    <ds:schemaRef ds:uri="http://schemas.microsoft.com/office/2006/metadata/properties"/>
    <ds:schemaRef ds:uri="http://www.w3.org/XML/1998/namespace"/>
    <ds:schemaRef ds:uri="http://purl.org/dc/dcmitype/"/>
    <ds:schemaRef ds:uri="5a94758e-c8be-436b-8dd4-04f3bfa5fa2d"/>
    <ds:schemaRef ds:uri="ef1e3305-dcf4-461c-9e9e-c744d35d3738"/>
  </ds:schemaRefs>
</ds:datastoreItem>
</file>

<file path=customXml/itemProps3.xml><?xml version="1.0" encoding="utf-8"?>
<ds:datastoreItem xmlns:ds="http://schemas.openxmlformats.org/officeDocument/2006/customXml" ds:itemID="{7B499CDC-AE9F-4E70-BB76-02376B6BA535}"/>
</file>

<file path=docProps/app.xml><?xml version="1.0" encoding="utf-8"?>
<Properties xmlns="http://schemas.openxmlformats.org/officeDocument/2006/extended-properties" xmlns:vt="http://schemas.openxmlformats.org/officeDocument/2006/docPropsVTypes">
  <Template>Office Theme</Template>
  <TotalTime>0</TotalTime>
  <Words>954</Words>
  <Application>Microsoft Office PowerPoint</Application>
  <PresentationFormat>画面に合わせる (4:3)</PresentationFormat>
  <Paragraphs>221</Paragraphs>
  <Slides>14</Slides>
  <Notes>14</Notes>
  <HiddenSlides>0</HiddenSlides>
  <MMClips>0</MMClips>
  <ScaleCrop>false</ScaleCrop>
  <HeadingPairs>
    <vt:vector size="8" baseType="variant">
      <vt:variant>
        <vt:lpstr>使用されているフォント</vt:lpstr>
      </vt:variant>
      <vt:variant>
        <vt:i4>10</vt:i4>
      </vt:variant>
      <vt:variant>
        <vt:lpstr>テーマ</vt:lpstr>
      </vt:variant>
      <vt:variant>
        <vt:i4>4</vt:i4>
      </vt:variant>
      <vt:variant>
        <vt:lpstr>埋め込まれた OLE サーバー</vt:lpstr>
      </vt:variant>
      <vt:variant>
        <vt:i4>1</vt:i4>
      </vt:variant>
      <vt:variant>
        <vt:lpstr>スライド タイトル</vt:lpstr>
      </vt:variant>
      <vt:variant>
        <vt:i4>14</vt:i4>
      </vt:variant>
    </vt:vector>
  </HeadingPairs>
  <TitlesOfParts>
    <vt:vector size="29" baseType="lpstr">
      <vt:lpstr>AoyagiKouzanFontT</vt:lpstr>
      <vt:lpstr>Meiryo UI</vt:lpstr>
      <vt:lpstr>Meiryo</vt:lpstr>
      <vt:lpstr>Meiryo</vt:lpstr>
      <vt:lpstr>Yu Gothic</vt:lpstr>
      <vt:lpstr>Yu Gothic Light</vt:lpstr>
      <vt:lpstr>Arial</vt:lpstr>
      <vt:lpstr>Calibri</vt:lpstr>
      <vt:lpstr>Calibri Light</vt:lpstr>
      <vt:lpstr>Wingdings</vt:lpstr>
      <vt:lpstr>ホワイト</vt:lpstr>
      <vt:lpstr>2_デザインの設定</vt:lpstr>
      <vt:lpstr>1_デザインの設定</vt:lpstr>
      <vt:lpstr>デザインの設定</vt:lpstr>
      <vt:lpstr>think-cell スライド</vt:lpstr>
      <vt:lpstr>PowerPoint プレゼンテーション</vt:lpstr>
      <vt:lpstr>PowerPoint プレゼンテーション</vt:lpstr>
      <vt:lpstr>PowerPoint プレゼンテーション</vt:lpstr>
      <vt:lpstr>マップアプリの使い方 Google マップとは</vt:lpstr>
      <vt:lpstr>マップアプリの使い方 Google マップのインストール</vt:lpstr>
      <vt:lpstr>PowerPoint プレゼンテーション</vt:lpstr>
      <vt:lpstr>マップアプリの使い方 位置情報の確認［iPhoneの場合］ </vt:lpstr>
      <vt:lpstr>マップアプリの使い方 Google Mapの開始</vt:lpstr>
      <vt:lpstr>マップアプリの使い方 地図と航空写真の切り替え</vt:lpstr>
      <vt:lpstr>マップアプリの使い方 交通状況等を確認 道路の混雑状況が確認できます</vt:lpstr>
      <vt:lpstr>マップアプリの使い方 ストリートビューの表示</vt:lpstr>
      <vt:lpstr>マップアプリの使い方 付近の店や施設を調べる</vt:lpstr>
      <vt:lpstr>マップアプリの使い方 目的地までの経路を調べよう</vt:lpstr>
      <vt:lpstr>マップアプリの使い方 目的地までの経路を調べよう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145</cp:revision>
  <dcterms:created xsi:type="dcterms:W3CDTF">2021-08-16T09:05:36Z</dcterms:created>
  <dcterms:modified xsi:type="dcterms:W3CDTF">2023-05-31T10:25:03Z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0x01010016FF9C429C37184B81A579FB62A73255</vt:lpwstr>
  </property>
  <property fmtid="{D5CDD505-2E9C-101B-9397-08002B2CF9AE}" pid="3" name="Order">
    <vt:r8>17900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